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charts/chart6.xml" ContentType="application/vnd.openxmlformats-officedocument.drawingml.chart+xml"/>
  <Override PartName="/word/charts/chart7.xml" ContentType="application/vnd.openxmlformats-officedocument.drawingml.chart+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charts/chart13.xml" ContentType="application/vnd.openxmlformats-officedocument.drawingml.chart+xml"/>
  <Override PartName="/word/charts/chart14.xml" ContentType="application/vnd.openxmlformats-officedocument.drawingml.chart+xml"/>
  <Override PartName="/word/charts/chart15.xml" ContentType="application/vnd.openxmlformats-officedocument.drawingml.chart+xml"/>
  <Override PartName="/word/charts/chart16.xml" ContentType="application/vnd.openxmlformats-officedocument.drawingml.chart+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charts/chart17.xml" ContentType="application/vnd.openxmlformats-officedocument.drawingml.chart+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charts/chart18.xml" ContentType="application/vnd.openxmlformats-officedocument.drawingml.chart+xml"/>
  <Override PartName="/word/charts/chart19.xml" ContentType="application/vnd.openxmlformats-officedocument.drawingml.chart+xml"/>
  <Override PartName="/word/charts/chart20.xml" ContentType="application/vnd.openxmlformats-officedocument.drawingml.chart+xml"/>
  <Override PartName="/word/charts/chart21.xml" ContentType="application/vnd.openxmlformats-officedocument.drawingml.chart+xml"/>
  <Override PartName="/word/charts/chart22.xml" ContentType="application/vnd.openxmlformats-officedocument.drawingml.chart+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charts/chart23.xml" ContentType="application/vnd.openxmlformats-officedocument.drawingml.chart+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charts/chart24.xml" ContentType="application/vnd.openxmlformats-officedocument.drawingml.chart+xml"/>
  <Override PartName="/word/charts/chart25.xml" ContentType="application/vnd.openxmlformats-officedocument.drawingml.chart+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charts/chart26.xml" ContentType="application/vnd.openxmlformats-officedocument.drawingml.chart+xml"/>
  <Override PartName="/word/charts/chart27.xml" ContentType="application/vnd.openxmlformats-officedocument.drawingml.chart+xml"/>
  <Override PartName="/word/charts/chart28.xml" ContentType="application/vnd.openxmlformats-officedocument.drawingml.chart+xml"/>
  <Override PartName="/word/charts/chart29.xml" ContentType="application/vnd.openxmlformats-officedocument.drawingml.chart+xml"/>
  <Override PartName="/word/charts/chart30.xml" ContentType="application/vnd.openxmlformats-officedocument.drawingml.chart+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charts/chart31.xml" ContentType="application/vnd.openxmlformats-officedocument.drawingml.chart+xml"/>
  <Override PartName="/word/charts/chart32.xml" ContentType="application/vnd.openxmlformats-officedocument.drawingml.chart+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6A75733" w14:textId="0D4E0026" w:rsidR="003A55ED" w:rsidRDefault="003A55ED" w:rsidP="00ED3704">
      <w:pPr>
        <w:pStyle w:val="Rubrik"/>
      </w:pPr>
      <w:bookmarkStart w:id="0" w:name="_Toc11573809"/>
      <w:r>
        <w:t xml:space="preserve">Regeringens proposition </w:t>
      </w:r>
      <w:sdt>
        <w:sdtPr>
          <w:alias w:val="Nummer"/>
          <w:tag w:val="Nummer"/>
          <w:id w:val="1577477709"/>
          <w:lock w:val="sdtContentLocked"/>
          <w:dataBinding w:prefixMappings="xmlns:ns0='http://rkdhs/mallar/budget/VÅP/VÅP.xsd'" w:xpath="/ns0:dokumentvärden[1]/ns0:dokumentnummer[1]" w:storeItemID="{E4A92E87-CD46-4139-BA79-F73ACCF787C5}"/>
          <w:text/>
        </w:sdtPr>
        <w:sdtContent>
          <w:r w:rsidR="00ED3704">
            <w:t>2020/21:100</w:t>
          </w:r>
        </w:sdtContent>
      </w:sdt>
    </w:p>
    <w:p w14:paraId="0CC92B47" w14:textId="06791C4C" w:rsidR="003A55ED" w:rsidRDefault="000D76EE" w:rsidP="00ED3704">
      <w:pPr>
        <w:pStyle w:val="Rubrik3utannumrering"/>
      </w:pPr>
      <w:sdt>
        <w:sdtPr>
          <w:alias w:val="Årtal"/>
          <w:tag w:val="Årtal"/>
          <w:id w:val="2097745608"/>
          <w:lock w:val="sdtContentLocked"/>
          <w:dataBinding w:prefixMappings="xmlns:ns0='http://rkdhs/mallar/budget/VÅP/VÅP.xsd'" w:xpath="/ns0:dokumentvärden[1]/ns0:årtal[1]" w:storeItemID="{E4A92E87-CD46-4139-BA79-F73ACCF787C5}"/>
          <w:text/>
        </w:sdtPr>
        <w:sdtContent>
          <w:r w:rsidR="00ED3704">
            <w:t>2021</w:t>
          </w:r>
        </w:sdtContent>
      </w:sdt>
      <w:r w:rsidR="003A55ED">
        <w:t xml:space="preserve"> års ekonomiska vårproposition – Förslag till riktlinjer</w:t>
      </w:r>
    </w:p>
    <w:p w14:paraId="1C8DFE10" w14:textId="77777777" w:rsidR="003A55ED" w:rsidRDefault="003A55ED" w:rsidP="00ED3704">
      <w:pPr>
        <w:pStyle w:val="Brdtext"/>
      </w:pPr>
      <w:r>
        <w:t>Regeringen överlämnar denna proposition till riksdagen.</w:t>
      </w:r>
    </w:p>
    <w:p w14:paraId="0E58794B" w14:textId="60B49497" w:rsidR="003A55ED" w:rsidRDefault="003A55ED" w:rsidP="00ED3704">
      <w:pPr>
        <w:pStyle w:val="Brdtext"/>
      </w:pPr>
      <w:r>
        <w:t xml:space="preserve">Stockholm </w:t>
      </w:r>
      <w:sdt>
        <w:sdtPr>
          <w:alias w:val="Datum"/>
          <w:tag w:val="Datum"/>
          <w:id w:val="-2134711355"/>
          <w:date w:fullDate="2021-04-08T00:00:00Z">
            <w:dateFormat w:val="'den' d MMMM yyyy"/>
            <w:lid w:val="sv-SE"/>
            <w:storeMappedDataAs w:val="dateTime"/>
            <w:calendar w:val="gregorian"/>
          </w:date>
        </w:sdtPr>
        <w:sdtContent>
          <w:r w:rsidR="006502DF">
            <w:t>den 8 april 2021</w:t>
          </w:r>
        </w:sdtContent>
      </w:sdt>
    </w:p>
    <w:p w14:paraId="7331DEAD" w14:textId="77777777" w:rsidR="003A55ED" w:rsidRDefault="003A55ED" w:rsidP="00ED3704">
      <w:pPr>
        <w:pStyle w:val="Brdtext"/>
      </w:pPr>
    </w:p>
    <w:p w14:paraId="5B388809" w14:textId="77777777" w:rsidR="003A55ED" w:rsidRDefault="003A55ED" w:rsidP="00ED3704">
      <w:pPr>
        <w:pStyle w:val="Brdtext"/>
      </w:pPr>
    </w:p>
    <w:p w14:paraId="22C79E68" w14:textId="306F42ED" w:rsidR="003A55ED" w:rsidRDefault="006502DF" w:rsidP="00ED3704">
      <w:pPr>
        <w:pStyle w:val="Brdtext"/>
      </w:pPr>
      <w:bookmarkStart w:id="1" w:name="_Hlk13210628"/>
      <w:r>
        <w:t>Stefan Löfven</w:t>
      </w:r>
    </w:p>
    <w:p w14:paraId="5F14CD27" w14:textId="77777777" w:rsidR="003A55ED" w:rsidRDefault="003A55ED" w:rsidP="00ED3704">
      <w:pPr>
        <w:pStyle w:val="Brdtext"/>
      </w:pPr>
    </w:p>
    <w:p w14:paraId="3C0F350C" w14:textId="35AEE100" w:rsidR="003A55ED" w:rsidRDefault="003A55ED" w:rsidP="00ED3704">
      <w:pPr>
        <w:pStyle w:val="Brdtext"/>
        <w:tabs>
          <w:tab w:val="left" w:pos="3402"/>
        </w:tabs>
      </w:pPr>
      <w:r>
        <w:tab/>
      </w:r>
      <w:r w:rsidR="006502DF">
        <w:t>Magdalena Andersson</w:t>
      </w:r>
      <w:r>
        <w:br/>
      </w:r>
      <w:bookmarkEnd w:id="1"/>
      <w:r>
        <w:tab/>
        <w:t>(</w:t>
      </w:r>
      <w:sdt>
        <w:sdtPr>
          <w:id w:val="411433202"/>
          <w:text/>
        </w:sdtPr>
        <w:sdtContent>
          <w:r w:rsidR="006502DF">
            <w:t>Finansdepartementet</w:t>
          </w:r>
        </w:sdtContent>
      </w:sdt>
      <w:r>
        <w:t>)</w:t>
      </w:r>
    </w:p>
    <w:p w14:paraId="2E72EC12" w14:textId="77777777" w:rsidR="003A55ED" w:rsidRDefault="003A55ED" w:rsidP="00ED3704">
      <w:pPr>
        <w:pStyle w:val="Brdtext"/>
        <w:tabs>
          <w:tab w:val="left" w:pos="3402"/>
        </w:tabs>
      </w:pPr>
    </w:p>
    <w:p w14:paraId="09D738CC" w14:textId="77777777" w:rsidR="003A55ED" w:rsidRDefault="003A55ED" w:rsidP="00ED3704">
      <w:pPr>
        <w:pStyle w:val="Rubrik3utannumrering"/>
      </w:pPr>
      <w:r>
        <w:t>Propositionens huvudsakliga innehåll</w:t>
      </w:r>
    </w:p>
    <w:p w14:paraId="2F37295C" w14:textId="3BA33B3F" w:rsidR="00325531" w:rsidRDefault="00325531" w:rsidP="00325531">
      <w:pPr>
        <w:pStyle w:val="Brdtext"/>
      </w:pPr>
      <w:r>
        <w:t>Propositionen innehåller regeringens förslag till riktlinjer för den ekonomiska politiken och budgetpolitiken. Riktlinjernas syfte är att ange politikens inriktning inför budget</w:t>
      </w:r>
      <w:r w:rsidR="006502DF">
        <w:softHyphen/>
      </w:r>
      <w:r>
        <w:t>propositionen för 2022.</w:t>
      </w:r>
    </w:p>
    <w:p w14:paraId="723A6CD6" w14:textId="77777777" w:rsidR="00325531" w:rsidRDefault="00325531" w:rsidP="00325531">
      <w:pPr>
        <w:pStyle w:val="Brdtext"/>
      </w:pPr>
      <w:r>
        <w:t>Riktlinjerna för den ekonomiska politiken baseras på propositionens övriga innehåll, dvs. en beskrivning av finanspolitikens övergripande inriktning, en bedömning av den makroekonomiska utvecklingen och den offentliga sektorns finanser, en uppföljning och bedömning av de budgetpolitiska målen, en uppföljning av statens budget samt en bedömning av finanspolitikens långsiktiga hållbarhet.</w:t>
      </w:r>
    </w:p>
    <w:p w14:paraId="20AA9DD0" w14:textId="4F4D748E" w:rsidR="003A55ED" w:rsidRDefault="00325531" w:rsidP="00325531">
      <w:pPr>
        <w:pStyle w:val="Brdtext"/>
      </w:pPr>
      <w:r>
        <w:t>I propositionen lämnas även förslag till vissa ändringar av utgiftsområdenas indelning.</w:t>
      </w:r>
    </w:p>
    <w:p w14:paraId="4C74F4C7" w14:textId="77777777" w:rsidR="003A55ED" w:rsidRDefault="003A55ED" w:rsidP="00ED3704">
      <w:pPr>
        <w:pStyle w:val="Brdtext"/>
      </w:pPr>
      <w:r>
        <w:br w:type="page"/>
      </w:r>
    </w:p>
    <w:p w14:paraId="3DDF4352" w14:textId="77777777" w:rsidR="003A55ED" w:rsidRDefault="003A55ED" w:rsidP="00ED3704">
      <w:pPr>
        <w:pStyle w:val="Innehllsfrteckningsrubrik"/>
      </w:pPr>
      <w:bookmarkStart w:id="2" w:name="_Hlk13209533"/>
      <w:bookmarkEnd w:id="0"/>
      <w:r>
        <w:lastRenderedPageBreak/>
        <w:t>Innehållsförteckning</w:t>
      </w:r>
    </w:p>
    <w:p w14:paraId="53580370" w14:textId="2545728A" w:rsidR="00141E4C" w:rsidRDefault="003A55ED">
      <w:pPr>
        <w:pStyle w:val="Innehll1"/>
        <w:rPr>
          <w:rFonts w:eastAsiaTheme="minorEastAsia"/>
          <w:noProof/>
          <w:lang w:eastAsia="sv-SE"/>
        </w:rPr>
      </w:pPr>
      <w:r>
        <w:fldChar w:fldCharType="begin"/>
      </w:r>
      <w:r>
        <w:instrText xml:space="preserve"> TOC </w:instrText>
      </w:r>
      <w:r w:rsidRPr="002B567F">
        <w:instrText>\h \z \t "Rubrik 1;1;Rubrik 2;2;Rubrik 3;3"</w:instrText>
      </w:r>
      <w:r>
        <w:instrText xml:space="preserve"> </w:instrText>
      </w:r>
      <w:r>
        <w:fldChar w:fldCharType="separate"/>
      </w:r>
      <w:hyperlink w:anchor="_Toc68721319" w:history="1">
        <w:r w:rsidR="00141E4C" w:rsidRPr="00972032">
          <w:rPr>
            <w:rStyle w:val="Hyperlnk"/>
            <w:noProof/>
          </w:rPr>
          <w:t>1</w:t>
        </w:r>
        <w:r w:rsidR="00141E4C">
          <w:rPr>
            <w:rFonts w:eastAsiaTheme="minorEastAsia"/>
            <w:noProof/>
            <w:lang w:eastAsia="sv-SE"/>
          </w:rPr>
          <w:tab/>
        </w:r>
        <w:r w:rsidR="00141E4C" w:rsidRPr="00972032">
          <w:rPr>
            <w:rStyle w:val="Hyperlnk"/>
            <w:noProof/>
          </w:rPr>
          <w:t>Förslag till riksdagsbeslut</w:t>
        </w:r>
        <w:r w:rsidR="00141E4C">
          <w:rPr>
            <w:noProof/>
            <w:webHidden/>
          </w:rPr>
          <w:tab/>
        </w:r>
        <w:r w:rsidR="00141E4C">
          <w:rPr>
            <w:noProof/>
            <w:webHidden/>
          </w:rPr>
          <w:fldChar w:fldCharType="begin"/>
        </w:r>
        <w:r w:rsidR="00141E4C">
          <w:rPr>
            <w:noProof/>
            <w:webHidden/>
          </w:rPr>
          <w:instrText xml:space="preserve"> PAGEREF _Toc68721319 \h </w:instrText>
        </w:r>
        <w:r w:rsidR="00141E4C">
          <w:rPr>
            <w:noProof/>
            <w:webHidden/>
          </w:rPr>
        </w:r>
        <w:r w:rsidR="00141E4C">
          <w:rPr>
            <w:noProof/>
            <w:webHidden/>
          </w:rPr>
          <w:fldChar w:fldCharType="separate"/>
        </w:r>
        <w:r w:rsidR="000D76EE">
          <w:rPr>
            <w:noProof/>
            <w:webHidden/>
          </w:rPr>
          <w:t>5</w:t>
        </w:r>
        <w:r w:rsidR="00141E4C">
          <w:rPr>
            <w:noProof/>
            <w:webHidden/>
          </w:rPr>
          <w:fldChar w:fldCharType="end"/>
        </w:r>
      </w:hyperlink>
    </w:p>
    <w:p w14:paraId="7288BD0C" w14:textId="050F86AC" w:rsidR="00141E4C" w:rsidRDefault="000D76EE">
      <w:pPr>
        <w:pStyle w:val="Innehll1"/>
        <w:rPr>
          <w:rFonts w:eastAsiaTheme="minorEastAsia"/>
          <w:noProof/>
          <w:lang w:eastAsia="sv-SE"/>
        </w:rPr>
      </w:pPr>
      <w:hyperlink w:anchor="_Toc68721320" w:history="1">
        <w:r w:rsidR="00141E4C" w:rsidRPr="00972032">
          <w:rPr>
            <w:rStyle w:val="Hyperlnk"/>
            <w:noProof/>
          </w:rPr>
          <w:t>2</w:t>
        </w:r>
        <w:r w:rsidR="00141E4C">
          <w:rPr>
            <w:rFonts w:eastAsiaTheme="minorEastAsia"/>
            <w:noProof/>
            <w:lang w:eastAsia="sv-SE"/>
          </w:rPr>
          <w:tab/>
        </w:r>
        <w:r w:rsidR="00141E4C" w:rsidRPr="00972032">
          <w:rPr>
            <w:rStyle w:val="Hyperlnk"/>
            <w:noProof/>
          </w:rPr>
          <w:t>Riktlinjer för den ekonomiska politiken och budgetpolitiken</w:t>
        </w:r>
        <w:r w:rsidR="00141E4C">
          <w:rPr>
            <w:noProof/>
            <w:webHidden/>
          </w:rPr>
          <w:tab/>
        </w:r>
        <w:r w:rsidR="00141E4C">
          <w:rPr>
            <w:noProof/>
            <w:webHidden/>
          </w:rPr>
          <w:fldChar w:fldCharType="begin"/>
        </w:r>
        <w:r w:rsidR="00141E4C">
          <w:rPr>
            <w:noProof/>
            <w:webHidden/>
          </w:rPr>
          <w:instrText xml:space="preserve"> PAGEREF _Toc68721320 \h </w:instrText>
        </w:r>
        <w:r w:rsidR="00141E4C">
          <w:rPr>
            <w:noProof/>
            <w:webHidden/>
          </w:rPr>
        </w:r>
        <w:r w:rsidR="00141E4C">
          <w:rPr>
            <w:noProof/>
            <w:webHidden/>
          </w:rPr>
          <w:fldChar w:fldCharType="separate"/>
        </w:r>
        <w:r>
          <w:rPr>
            <w:noProof/>
            <w:webHidden/>
          </w:rPr>
          <w:t>7</w:t>
        </w:r>
        <w:r w:rsidR="00141E4C">
          <w:rPr>
            <w:noProof/>
            <w:webHidden/>
          </w:rPr>
          <w:fldChar w:fldCharType="end"/>
        </w:r>
      </w:hyperlink>
    </w:p>
    <w:p w14:paraId="02C95BA4" w14:textId="14997890" w:rsidR="00141E4C" w:rsidRDefault="000D76EE">
      <w:pPr>
        <w:pStyle w:val="Innehll2"/>
        <w:tabs>
          <w:tab w:val="left" w:pos="964"/>
        </w:tabs>
        <w:rPr>
          <w:rFonts w:eastAsiaTheme="minorEastAsia"/>
          <w:noProof/>
          <w:lang w:eastAsia="sv-SE"/>
        </w:rPr>
      </w:pPr>
      <w:hyperlink w:anchor="_Toc68721321" w:history="1">
        <w:r w:rsidR="00141E4C" w:rsidRPr="00972032">
          <w:rPr>
            <w:rStyle w:val="Hyperlnk"/>
            <w:noProof/>
          </w:rPr>
          <w:t>2.1</w:t>
        </w:r>
        <w:r w:rsidR="00141E4C">
          <w:rPr>
            <w:rFonts w:eastAsiaTheme="minorEastAsia"/>
            <w:noProof/>
            <w:lang w:eastAsia="sv-SE"/>
          </w:rPr>
          <w:tab/>
        </w:r>
        <w:r w:rsidR="00141E4C" w:rsidRPr="00972032">
          <w:rPr>
            <w:rStyle w:val="Hyperlnk"/>
            <w:noProof/>
          </w:rPr>
          <w:t>Inledning</w:t>
        </w:r>
        <w:r w:rsidR="00141E4C">
          <w:rPr>
            <w:noProof/>
            <w:webHidden/>
          </w:rPr>
          <w:tab/>
        </w:r>
        <w:r w:rsidR="00141E4C">
          <w:rPr>
            <w:noProof/>
            <w:webHidden/>
          </w:rPr>
          <w:fldChar w:fldCharType="begin"/>
        </w:r>
        <w:r w:rsidR="00141E4C">
          <w:rPr>
            <w:noProof/>
            <w:webHidden/>
          </w:rPr>
          <w:instrText xml:space="preserve"> PAGEREF _Toc68721321 \h </w:instrText>
        </w:r>
        <w:r w:rsidR="00141E4C">
          <w:rPr>
            <w:noProof/>
            <w:webHidden/>
          </w:rPr>
        </w:r>
        <w:r w:rsidR="00141E4C">
          <w:rPr>
            <w:noProof/>
            <w:webHidden/>
          </w:rPr>
          <w:fldChar w:fldCharType="separate"/>
        </w:r>
        <w:r>
          <w:rPr>
            <w:noProof/>
            <w:webHidden/>
          </w:rPr>
          <w:t>7</w:t>
        </w:r>
        <w:r w:rsidR="00141E4C">
          <w:rPr>
            <w:noProof/>
            <w:webHidden/>
          </w:rPr>
          <w:fldChar w:fldCharType="end"/>
        </w:r>
      </w:hyperlink>
    </w:p>
    <w:p w14:paraId="01CD53CF" w14:textId="1134438E" w:rsidR="00141E4C" w:rsidRDefault="000D76EE">
      <w:pPr>
        <w:pStyle w:val="Innehll2"/>
        <w:tabs>
          <w:tab w:val="left" w:pos="964"/>
        </w:tabs>
        <w:rPr>
          <w:rFonts w:eastAsiaTheme="minorEastAsia"/>
          <w:noProof/>
          <w:lang w:eastAsia="sv-SE"/>
        </w:rPr>
      </w:pPr>
      <w:hyperlink w:anchor="_Toc68721322" w:history="1">
        <w:r w:rsidR="00141E4C" w:rsidRPr="00972032">
          <w:rPr>
            <w:rStyle w:val="Hyperlnk"/>
            <w:noProof/>
          </w:rPr>
          <w:t>2.2</w:t>
        </w:r>
        <w:r w:rsidR="00141E4C">
          <w:rPr>
            <w:rFonts w:eastAsiaTheme="minorEastAsia"/>
            <w:noProof/>
            <w:lang w:eastAsia="sv-SE"/>
          </w:rPr>
          <w:tab/>
        </w:r>
        <w:r w:rsidR="00141E4C" w:rsidRPr="00972032">
          <w:rPr>
            <w:rStyle w:val="Hyperlnk"/>
            <w:noProof/>
          </w:rPr>
          <w:t>Utsikter för svensk ekonomi</w:t>
        </w:r>
        <w:r w:rsidR="00141E4C">
          <w:rPr>
            <w:noProof/>
            <w:webHidden/>
          </w:rPr>
          <w:tab/>
        </w:r>
        <w:r w:rsidR="00141E4C">
          <w:rPr>
            <w:noProof/>
            <w:webHidden/>
          </w:rPr>
          <w:fldChar w:fldCharType="begin"/>
        </w:r>
        <w:r w:rsidR="00141E4C">
          <w:rPr>
            <w:noProof/>
            <w:webHidden/>
          </w:rPr>
          <w:instrText xml:space="preserve"> PAGEREF _Toc68721322 \h </w:instrText>
        </w:r>
        <w:r w:rsidR="00141E4C">
          <w:rPr>
            <w:noProof/>
            <w:webHidden/>
          </w:rPr>
        </w:r>
        <w:r w:rsidR="00141E4C">
          <w:rPr>
            <w:noProof/>
            <w:webHidden/>
          </w:rPr>
          <w:fldChar w:fldCharType="separate"/>
        </w:r>
        <w:r>
          <w:rPr>
            <w:noProof/>
            <w:webHidden/>
          </w:rPr>
          <w:t>14</w:t>
        </w:r>
        <w:r w:rsidR="00141E4C">
          <w:rPr>
            <w:noProof/>
            <w:webHidden/>
          </w:rPr>
          <w:fldChar w:fldCharType="end"/>
        </w:r>
      </w:hyperlink>
    </w:p>
    <w:p w14:paraId="3D14ECA4" w14:textId="17DDEDD4" w:rsidR="00141E4C" w:rsidRDefault="000D76EE">
      <w:pPr>
        <w:pStyle w:val="Innehll2"/>
        <w:tabs>
          <w:tab w:val="left" w:pos="964"/>
        </w:tabs>
        <w:rPr>
          <w:rFonts w:eastAsiaTheme="minorEastAsia"/>
          <w:noProof/>
          <w:lang w:eastAsia="sv-SE"/>
        </w:rPr>
      </w:pPr>
      <w:hyperlink w:anchor="_Toc68721323" w:history="1">
        <w:r w:rsidR="00141E4C" w:rsidRPr="00972032">
          <w:rPr>
            <w:rStyle w:val="Hyperlnk"/>
            <w:noProof/>
          </w:rPr>
          <w:t>2.3</w:t>
        </w:r>
        <w:r w:rsidR="00141E4C">
          <w:rPr>
            <w:rFonts w:eastAsiaTheme="minorEastAsia"/>
            <w:noProof/>
            <w:lang w:eastAsia="sv-SE"/>
          </w:rPr>
          <w:tab/>
        </w:r>
        <w:r w:rsidR="00141E4C" w:rsidRPr="00972032">
          <w:rPr>
            <w:rStyle w:val="Hyperlnk"/>
            <w:noProof/>
          </w:rPr>
          <w:t>Det finanspolitiska ramverket</w:t>
        </w:r>
        <w:r w:rsidR="00141E4C">
          <w:rPr>
            <w:noProof/>
            <w:webHidden/>
          </w:rPr>
          <w:tab/>
        </w:r>
        <w:r w:rsidR="00141E4C">
          <w:rPr>
            <w:noProof/>
            <w:webHidden/>
          </w:rPr>
          <w:fldChar w:fldCharType="begin"/>
        </w:r>
        <w:r w:rsidR="00141E4C">
          <w:rPr>
            <w:noProof/>
            <w:webHidden/>
          </w:rPr>
          <w:instrText xml:space="preserve"> PAGEREF _Toc68721323 \h </w:instrText>
        </w:r>
        <w:r w:rsidR="00141E4C">
          <w:rPr>
            <w:noProof/>
            <w:webHidden/>
          </w:rPr>
        </w:r>
        <w:r w:rsidR="00141E4C">
          <w:rPr>
            <w:noProof/>
            <w:webHidden/>
          </w:rPr>
          <w:fldChar w:fldCharType="separate"/>
        </w:r>
        <w:r>
          <w:rPr>
            <w:noProof/>
            <w:webHidden/>
          </w:rPr>
          <w:t>23</w:t>
        </w:r>
        <w:r w:rsidR="00141E4C">
          <w:rPr>
            <w:noProof/>
            <w:webHidden/>
          </w:rPr>
          <w:fldChar w:fldCharType="end"/>
        </w:r>
      </w:hyperlink>
    </w:p>
    <w:p w14:paraId="66C72224" w14:textId="001AF4BD" w:rsidR="00141E4C" w:rsidRDefault="000D76EE">
      <w:pPr>
        <w:pStyle w:val="Innehll1"/>
        <w:rPr>
          <w:rFonts w:eastAsiaTheme="minorEastAsia"/>
          <w:noProof/>
          <w:lang w:eastAsia="sv-SE"/>
        </w:rPr>
      </w:pPr>
      <w:hyperlink w:anchor="_Toc68721324" w:history="1">
        <w:r w:rsidR="00141E4C" w:rsidRPr="00972032">
          <w:rPr>
            <w:rStyle w:val="Hyperlnk"/>
            <w:noProof/>
          </w:rPr>
          <w:t>3</w:t>
        </w:r>
        <w:r w:rsidR="00141E4C">
          <w:rPr>
            <w:rFonts w:eastAsiaTheme="minorEastAsia"/>
            <w:noProof/>
            <w:lang w:eastAsia="sv-SE"/>
          </w:rPr>
          <w:tab/>
        </w:r>
        <w:r w:rsidR="00141E4C" w:rsidRPr="00972032">
          <w:rPr>
            <w:rStyle w:val="Hyperlnk"/>
            <w:noProof/>
          </w:rPr>
          <w:t>Den makroekonomiska utvecklingen</w:t>
        </w:r>
        <w:r w:rsidR="00141E4C">
          <w:rPr>
            <w:noProof/>
            <w:webHidden/>
          </w:rPr>
          <w:tab/>
        </w:r>
        <w:r w:rsidR="00141E4C">
          <w:rPr>
            <w:noProof/>
            <w:webHidden/>
          </w:rPr>
          <w:fldChar w:fldCharType="begin"/>
        </w:r>
        <w:r w:rsidR="00141E4C">
          <w:rPr>
            <w:noProof/>
            <w:webHidden/>
          </w:rPr>
          <w:instrText xml:space="preserve"> PAGEREF _Toc68721324 \h </w:instrText>
        </w:r>
        <w:r w:rsidR="00141E4C">
          <w:rPr>
            <w:noProof/>
            <w:webHidden/>
          </w:rPr>
        </w:r>
        <w:r w:rsidR="00141E4C">
          <w:rPr>
            <w:noProof/>
            <w:webHidden/>
          </w:rPr>
          <w:fldChar w:fldCharType="separate"/>
        </w:r>
        <w:r>
          <w:rPr>
            <w:noProof/>
            <w:webHidden/>
          </w:rPr>
          <w:t>27</w:t>
        </w:r>
        <w:r w:rsidR="00141E4C">
          <w:rPr>
            <w:noProof/>
            <w:webHidden/>
          </w:rPr>
          <w:fldChar w:fldCharType="end"/>
        </w:r>
      </w:hyperlink>
    </w:p>
    <w:p w14:paraId="0075BE16" w14:textId="1553679A" w:rsidR="00141E4C" w:rsidRDefault="000D76EE">
      <w:pPr>
        <w:pStyle w:val="Innehll2"/>
        <w:tabs>
          <w:tab w:val="left" w:pos="964"/>
        </w:tabs>
        <w:rPr>
          <w:rFonts w:eastAsiaTheme="minorEastAsia"/>
          <w:noProof/>
          <w:lang w:eastAsia="sv-SE"/>
        </w:rPr>
      </w:pPr>
      <w:hyperlink w:anchor="_Toc68721325" w:history="1">
        <w:r w:rsidR="00141E4C" w:rsidRPr="00972032">
          <w:rPr>
            <w:rStyle w:val="Hyperlnk"/>
            <w:noProof/>
          </w:rPr>
          <w:t>3.1</w:t>
        </w:r>
        <w:r w:rsidR="00141E4C">
          <w:rPr>
            <w:rFonts w:eastAsiaTheme="minorEastAsia"/>
            <w:noProof/>
            <w:lang w:eastAsia="sv-SE"/>
          </w:rPr>
          <w:tab/>
        </w:r>
        <w:r w:rsidR="00141E4C" w:rsidRPr="00972032">
          <w:rPr>
            <w:rStyle w:val="Hyperlnk"/>
            <w:noProof/>
          </w:rPr>
          <w:t>Utsikterna i omvärlden 2021 och 2022</w:t>
        </w:r>
        <w:r w:rsidR="00141E4C">
          <w:rPr>
            <w:noProof/>
            <w:webHidden/>
          </w:rPr>
          <w:tab/>
        </w:r>
        <w:r w:rsidR="00141E4C">
          <w:rPr>
            <w:noProof/>
            <w:webHidden/>
          </w:rPr>
          <w:fldChar w:fldCharType="begin"/>
        </w:r>
        <w:r w:rsidR="00141E4C">
          <w:rPr>
            <w:noProof/>
            <w:webHidden/>
          </w:rPr>
          <w:instrText xml:space="preserve"> PAGEREF _Toc68721325 \h </w:instrText>
        </w:r>
        <w:r w:rsidR="00141E4C">
          <w:rPr>
            <w:noProof/>
            <w:webHidden/>
          </w:rPr>
        </w:r>
        <w:r w:rsidR="00141E4C">
          <w:rPr>
            <w:noProof/>
            <w:webHidden/>
          </w:rPr>
          <w:fldChar w:fldCharType="separate"/>
        </w:r>
        <w:r>
          <w:rPr>
            <w:noProof/>
            <w:webHidden/>
          </w:rPr>
          <w:t>28</w:t>
        </w:r>
        <w:r w:rsidR="00141E4C">
          <w:rPr>
            <w:noProof/>
            <w:webHidden/>
          </w:rPr>
          <w:fldChar w:fldCharType="end"/>
        </w:r>
      </w:hyperlink>
    </w:p>
    <w:p w14:paraId="400A00E6" w14:textId="71106C32" w:rsidR="00141E4C" w:rsidRDefault="000D76EE">
      <w:pPr>
        <w:pStyle w:val="Innehll2"/>
        <w:tabs>
          <w:tab w:val="left" w:pos="964"/>
        </w:tabs>
        <w:rPr>
          <w:rFonts w:eastAsiaTheme="minorEastAsia"/>
          <w:noProof/>
          <w:lang w:eastAsia="sv-SE"/>
        </w:rPr>
      </w:pPr>
      <w:hyperlink w:anchor="_Toc68721326" w:history="1">
        <w:r w:rsidR="00141E4C" w:rsidRPr="00972032">
          <w:rPr>
            <w:rStyle w:val="Hyperlnk"/>
            <w:noProof/>
          </w:rPr>
          <w:t>3.2</w:t>
        </w:r>
        <w:r w:rsidR="00141E4C">
          <w:rPr>
            <w:rFonts w:eastAsiaTheme="minorEastAsia"/>
            <w:noProof/>
            <w:lang w:eastAsia="sv-SE"/>
          </w:rPr>
          <w:tab/>
        </w:r>
        <w:r w:rsidR="00141E4C" w:rsidRPr="00972032">
          <w:rPr>
            <w:rStyle w:val="Hyperlnk"/>
            <w:noProof/>
          </w:rPr>
          <w:t>Tillväxtutsikterna för Sverige 2021 och 2022</w:t>
        </w:r>
        <w:r w:rsidR="00141E4C">
          <w:rPr>
            <w:noProof/>
            <w:webHidden/>
          </w:rPr>
          <w:tab/>
        </w:r>
        <w:r w:rsidR="00141E4C">
          <w:rPr>
            <w:noProof/>
            <w:webHidden/>
          </w:rPr>
          <w:fldChar w:fldCharType="begin"/>
        </w:r>
        <w:r w:rsidR="00141E4C">
          <w:rPr>
            <w:noProof/>
            <w:webHidden/>
          </w:rPr>
          <w:instrText xml:space="preserve"> PAGEREF _Toc68721326 \h </w:instrText>
        </w:r>
        <w:r w:rsidR="00141E4C">
          <w:rPr>
            <w:noProof/>
            <w:webHidden/>
          </w:rPr>
        </w:r>
        <w:r w:rsidR="00141E4C">
          <w:rPr>
            <w:noProof/>
            <w:webHidden/>
          </w:rPr>
          <w:fldChar w:fldCharType="separate"/>
        </w:r>
        <w:r>
          <w:rPr>
            <w:noProof/>
            <w:webHidden/>
          </w:rPr>
          <w:t>29</w:t>
        </w:r>
        <w:r w:rsidR="00141E4C">
          <w:rPr>
            <w:noProof/>
            <w:webHidden/>
          </w:rPr>
          <w:fldChar w:fldCharType="end"/>
        </w:r>
      </w:hyperlink>
    </w:p>
    <w:p w14:paraId="5AD14628" w14:textId="763D75C1" w:rsidR="00141E4C" w:rsidRDefault="000D76EE">
      <w:pPr>
        <w:pStyle w:val="Innehll2"/>
        <w:tabs>
          <w:tab w:val="left" w:pos="964"/>
        </w:tabs>
        <w:rPr>
          <w:rFonts w:eastAsiaTheme="minorEastAsia"/>
          <w:noProof/>
          <w:lang w:eastAsia="sv-SE"/>
        </w:rPr>
      </w:pPr>
      <w:hyperlink w:anchor="_Toc68721327" w:history="1">
        <w:r w:rsidR="00141E4C" w:rsidRPr="00972032">
          <w:rPr>
            <w:rStyle w:val="Hyperlnk"/>
            <w:noProof/>
          </w:rPr>
          <w:t>3.3</w:t>
        </w:r>
        <w:r w:rsidR="00141E4C">
          <w:rPr>
            <w:rFonts w:eastAsiaTheme="minorEastAsia"/>
            <w:noProof/>
            <w:lang w:eastAsia="sv-SE"/>
          </w:rPr>
          <w:tab/>
        </w:r>
        <w:r w:rsidR="00141E4C" w:rsidRPr="00972032">
          <w:rPr>
            <w:rStyle w:val="Hyperlnk"/>
            <w:noProof/>
          </w:rPr>
          <w:t>Stor osäkerhet om hur långvarig lågkonjunkturen blir</w:t>
        </w:r>
        <w:r w:rsidR="00141E4C">
          <w:rPr>
            <w:noProof/>
            <w:webHidden/>
          </w:rPr>
          <w:tab/>
        </w:r>
        <w:r w:rsidR="00141E4C">
          <w:rPr>
            <w:noProof/>
            <w:webHidden/>
          </w:rPr>
          <w:fldChar w:fldCharType="begin"/>
        </w:r>
        <w:r w:rsidR="00141E4C">
          <w:rPr>
            <w:noProof/>
            <w:webHidden/>
          </w:rPr>
          <w:instrText xml:space="preserve"> PAGEREF _Toc68721327 \h </w:instrText>
        </w:r>
        <w:r w:rsidR="00141E4C">
          <w:rPr>
            <w:noProof/>
            <w:webHidden/>
          </w:rPr>
        </w:r>
        <w:r w:rsidR="00141E4C">
          <w:rPr>
            <w:noProof/>
            <w:webHidden/>
          </w:rPr>
          <w:fldChar w:fldCharType="separate"/>
        </w:r>
        <w:r>
          <w:rPr>
            <w:noProof/>
            <w:webHidden/>
          </w:rPr>
          <w:t>36</w:t>
        </w:r>
        <w:r w:rsidR="00141E4C">
          <w:rPr>
            <w:noProof/>
            <w:webHidden/>
          </w:rPr>
          <w:fldChar w:fldCharType="end"/>
        </w:r>
      </w:hyperlink>
    </w:p>
    <w:p w14:paraId="297D403A" w14:textId="3173BFF7" w:rsidR="00141E4C" w:rsidRDefault="000D76EE">
      <w:pPr>
        <w:pStyle w:val="Innehll2"/>
        <w:tabs>
          <w:tab w:val="left" w:pos="964"/>
        </w:tabs>
        <w:rPr>
          <w:rFonts w:eastAsiaTheme="minorEastAsia"/>
          <w:noProof/>
          <w:lang w:eastAsia="sv-SE"/>
        </w:rPr>
      </w:pPr>
      <w:hyperlink w:anchor="_Toc68721328" w:history="1">
        <w:r w:rsidR="00141E4C" w:rsidRPr="00972032">
          <w:rPr>
            <w:rStyle w:val="Hyperlnk"/>
            <w:noProof/>
          </w:rPr>
          <w:t>3.4</w:t>
        </w:r>
        <w:r w:rsidR="00141E4C">
          <w:rPr>
            <w:rFonts w:eastAsiaTheme="minorEastAsia"/>
            <w:noProof/>
            <w:lang w:eastAsia="sv-SE"/>
          </w:rPr>
          <w:tab/>
        </w:r>
        <w:r w:rsidR="00141E4C" w:rsidRPr="00972032">
          <w:rPr>
            <w:rStyle w:val="Hyperlnk"/>
            <w:noProof/>
          </w:rPr>
          <w:t>Utvecklingen 2023 och 2024</w:t>
        </w:r>
        <w:r w:rsidR="00141E4C">
          <w:rPr>
            <w:noProof/>
            <w:webHidden/>
          </w:rPr>
          <w:tab/>
        </w:r>
        <w:r w:rsidR="00141E4C">
          <w:rPr>
            <w:noProof/>
            <w:webHidden/>
          </w:rPr>
          <w:fldChar w:fldCharType="begin"/>
        </w:r>
        <w:r w:rsidR="00141E4C">
          <w:rPr>
            <w:noProof/>
            <w:webHidden/>
          </w:rPr>
          <w:instrText xml:space="preserve"> PAGEREF _Toc68721328 \h </w:instrText>
        </w:r>
        <w:r w:rsidR="00141E4C">
          <w:rPr>
            <w:noProof/>
            <w:webHidden/>
          </w:rPr>
        </w:r>
        <w:r w:rsidR="00141E4C">
          <w:rPr>
            <w:noProof/>
            <w:webHidden/>
          </w:rPr>
          <w:fldChar w:fldCharType="separate"/>
        </w:r>
        <w:r>
          <w:rPr>
            <w:noProof/>
            <w:webHidden/>
          </w:rPr>
          <w:t>37</w:t>
        </w:r>
        <w:r w:rsidR="00141E4C">
          <w:rPr>
            <w:noProof/>
            <w:webHidden/>
          </w:rPr>
          <w:fldChar w:fldCharType="end"/>
        </w:r>
      </w:hyperlink>
    </w:p>
    <w:p w14:paraId="4515C6CA" w14:textId="2C568E30" w:rsidR="00141E4C" w:rsidRDefault="000D76EE">
      <w:pPr>
        <w:pStyle w:val="Innehll2"/>
        <w:tabs>
          <w:tab w:val="left" w:pos="964"/>
        </w:tabs>
        <w:rPr>
          <w:rFonts w:eastAsiaTheme="minorEastAsia"/>
          <w:noProof/>
          <w:lang w:eastAsia="sv-SE"/>
        </w:rPr>
      </w:pPr>
      <w:hyperlink w:anchor="_Toc68721329" w:history="1">
        <w:r w:rsidR="00141E4C" w:rsidRPr="00972032">
          <w:rPr>
            <w:rStyle w:val="Hyperlnk"/>
            <w:noProof/>
          </w:rPr>
          <w:t>3.5</w:t>
        </w:r>
        <w:r w:rsidR="00141E4C">
          <w:rPr>
            <w:rFonts w:eastAsiaTheme="minorEastAsia"/>
            <w:noProof/>
            <w:lang w:eastAsia="sv-SE"/>
          </w:rPr>
          <w:tab/>
        </w:r>
        <w:r w:rsidR="00141E4C" w:rsidRPr="00972032">
          <w:rPr>
            <w:rStyle w:val="Hyperlnk"/>
            <w:noProof/>
          </w:rPr>
          <w:t>Alternativa scenarier</w:t>
        </w:r>
        <w:r w:rsidR="00141E4C">
          <w:rPr>
            <w:noProof/>
            <w:webHidden/>
          </w:rPr>
          <w:tab/>
        </w:r>
        <w:r w:rsidR="00141E4C">
          <w:rPr>
            <w:noProof/>
            <w:webHidden/>
          </w:rPr>
          <w:fldChar w:fldCharType="begin"/>
        </w:r>
        <w:r w:rsidR="00141E4C">
          <w:rPr>
            <w:noProof/>
            <w:webHidden/>
          </w:rPr>
          <w:instrText xml:space="preserve"> PAGEREF _Toc68721329 \h </w:instrText>
        </w:r>
        <w:r w:rsidR="00141E4C">
          <w:rPr>
            <w:noProof/>
            <w:webHidden/>
          </w:rPr>
        </w:r>
        <w:r w:rsidR="00141E4C">
          <w:rPr>
            <w:noProof/>
            <w:webHidden/>
          </w:rPr>
          <w:fldChar w:fldCharType="separate"/>
        </w:r>
        <w:r>
          <w:rPr>
            <w:noProof/>
            <w:webHidden/>
          </w:rPr>
          <w:t>38</w:t>
        </w:r>
        <w:r w:rsidR="00141E4C">
          <w:rPr>
            <w:noProof/>
            <w:webHidden/>
          </w:rPr>
          <w:fldChar w:fldCharType="end"/>
        </w:r>
      </w:hyperlink>
    </w:p>
    <w:p w14:paraId="6F78056D" w14:textId="0F5D858D" w:rsidR="00141E4C" w:rsidRDefault="000D76EE">
      <w:pPr>
        <w:pStyle w:val="Innehll2"/>
        <w:tabs>
          <w:tab w:val="left" w:pos="964"/>
        </w:tabs>
        <w:rPr>
          <w:rFonts w:eastAsiaTheme="minorEastAsia"/>
          <w:noProof/>
          <w:lang w:eastAsia="sv-SE"/>
        </w:rPr>
      </w:pPr>
      <w:hyperlink w:anchor="_Toc68721330" w:history="1">
        <w:r w:rsidR="00141E4C" w:rsidRPr="00972032">
          <w:rPr>
            <w:rStyle w:val="Hyperlnk"/>
            <w:noProof/>
          </w:rPr>
          <w:t>3.6</w:t>
        </w:r>
        <w:r w:rsidR="00141E4C">
          <w:rPr>
            <w:rFonts w:eastAsiaTheme="minorEastAsia"/>
            <w:noProof/>
            <w:lang w:eastAsia="sv-SE"/>
          </w:rPr>
          <w:tab/>
        </w:r>
        <w:r w:rsidR="00141E4C" w:rsidRPr="00972032">
          <w:rPr>
            <w:rStyle w:val="Hyperlnk"/>
            <w:noProof/>
          </w:rPr>
          <w:t>Prognosrevideringar</w:t>
        </w:r>
        <w:r w:rsidR="00141E4C">
          <w:rPr>
            <w:noProof/>
            <w:webHidden/>
          </w:rPr>
          <w:tab/>
        </w:r>
        <w:r w:rsidR="00141E4C">
          <w:rPr>
            <w:noProof/>
            <w:webHidden/>
          </w:rPr>
          <w:fldChar w:fldCharType="begin"/>
        </w:r>
        <w:r w:rsidR="00141E4C">
          <w:rPr>
            <w:noProof/>
            <w:webHidden/>
          </w:rPr>
          <w:instrText xml:space="preserve"> PAGEREF _Toc68721330 \h </w:instrText>
        </w:r>
        <w:r w:rsidR="00141E4C">
          <w:rPr>
            <w:noProof/>
            <w:webHidden/>
          </w:rPr>
        </w:r>
        <w:r w:rsidR="00141E4C">
          <w:rPr>
            <w:noProof/>
            <w:webHidden/>
          </w:rPr>
          <w:fldChar w:fldCharType="separate"/>
        </w:r>
        <w:r>
          <w:rPr>
            <w:noProof/>
            <w:webHidden/>
          </w:rPr>
          <w:t>39</w:t>
        </w:r>
        <w:r w:rsidR="00141E4C">
          <w:rPr>
            <w:noProof/>
            <w:webHidden/>
          </w:rPr>
          <w:fldChar w:fldCharType="end"/>
        </w:r>
      </w:hyperlink>
    </w:p>
    <w:p w14:paraId="6A7522D4" w14:textId="54F219E5" w:rsidR="00141E4C" w:rsidRDefault="000D76EE">
      <w:pPr>
        <w:pStyle w:val="Innehll2"/>
        <w:tabs>
          <w:tab w:val="left" w:pos="964"/>
        </w:tabs>
        <w:rPr>
          <w:rFonts w:eastAsiaTheme="minorEastAsia"/>
          <w:noProof/>
          <w:lang w:eastAsia="sv-SE"/>
        </w:rPr>
      </w:pPr>
      <w:hyperlink w:anchor="_Toc68721331" w:history="1">
        <w:r w:rsidR="00141E4C" w:rsidRPr="00972032">
          <w:rPr>
            <w:rStyle w:val="Hyperlnk"/>
            <w:noProof/>
          </w:rPr>
          <w:t>3.7</w:t>
        </w:r>
        <w:r w:rsidR="00141E4C">
          <w:rPr>
            <w:rFonts w:eastAsiaTheme="minorEastAsia"/>
            <w:noProof/>
            <w:lang w:eastAsia="sv-SE"/>
          </w:rPr>
          <w:tab/>
        </w:r>
        <w:r w:rsidR="00141E4C" w:rsidRPr="00972032">
          <w:rPr>
            <w:rStyle w:val="Hyperlnk"/>
            <w:noProof/>
          </w:rPr>
          <w:t>Utvecklingen enligt andra bedömare</w:t>
        </w:r>
        <w:r w:rsidR="00141E4C">
          <w:rPr>
            <w:noProof/>
            <w:webHidden/>
          </w:rPr>
          <w:tab/>
        </w:r>
        <w:r w:rsidR="00141E4C">
          <w:rPr>
            <w:noProof/>
            <w:webHidden/>
          </w:rPr>
          <w:fldChar w:fldCharType="begin"/>
        </w:r>
        <w:r w:rsidR="00141E4C">
          <w:rPr>
            <w:noProof/>
            <w:webHidden/>
          </w:rPr>
          <w:instrText xml:space="preserve"> PAGEREF _Toc68721331 \h </w:instrText>
        </w:r>
        <w:r w:rsidR="00141E4C">
          <w:rPr>
            <w:noProof/>
            <w:webHidden/>
          </w:rPr>
        </w:r>
        <w:r w:rsidR="00141E4C">
          <w:rPr>
            <w:noProof/>
            <w:webHidden/>
          </w:rPr>
          <w:fldChar w:fldCharType="separate"/>
        </w:r>
        <w:r>
          <w:rPr>
            <w:noProof/>
            <w:webHidden/>
          </w:rPr>
          <w:t>40</w:t>
        </w:r>
        <w:r w:rsidR="00141E4C">
          <w:rPr>
            <w:noProof/>
            <w:webHidden/>
          </w:rPr>
          <w:fldChar w:fldCharType="end"/>
        </w:r>
      </w:hyperlink>
    </w:p>
    <w:p w14:paraId="2AC5FF26" w14:textId="107F2BB2" w:rsidR="00141E4C" w:rsidRDefault="000D76EE">
      <w:pPr>
        <w:pStyle w:val="Innehll2"/>
        <w:tabs>
          <w:tab w:val="left" w:pos="964"/>
        </w:tabs>
        <w:rPr>
          <w:rFonts w:eastAsiaTheme="minorEastAsia"/>
          <w:noProof/>
          <w:lang w:eastAsia="sv-SE"/>
        </w:rPr>
      </w:pPr>
      <w:hyperlink w:anchor="_Toc68721332" w:history="1">
        <w:r w:rsidR="00141E4C" w:rsidRPr="00972032">
          <w:rPr>
            <w:rStyle w:val="Hyperlnk"/>
            <w:noProof/>
          </w:rPr>
          <w:t>3.8</w:t>
        </w:r>
        <w:r w:rsidR="00141E4C">
          <w:rPr>
            <w:rFonts w:eastAsiaTheme="minorEastAsia"/>
            <w:noProof/>
            <w:lang w:eastAsia="sv-SE"/>
          </w:rPr>
          <w:tab/>
        </w:r>
        <w:r w:rsidR="00141E4C" w:rsidRPr="00972032">
          <w:rPr>
            <w:rStyle w:val="Hyperlnk"/>
            <w:noProof/>
          </w:rPr>
          <w:t>Utvärdering av prognoser för den makroekonomiska utvecklingen</w:t>
        </w:r>
        <w:r w:rsidR="00141E4C">
          <w:rPr>
            <w:noProof/>
            <w:webHidden/>
          </w:rPr>
          <w:tab/>
        </w:r>
        <w:r w:rsidR="00141E4C">
          <w:rPr>
            <w:noProof/>
            <w:webHidden/>
          </w:rPr>
          <w:fldChar w:fldCharType="begin"/>
        </w:r>
        <w:r w:rsidR="00141E4C">
          <w:rPr>
            <w:noProof/>
            <w:webHidden/>
          </w:rPr>
          <w:instrText xml:space="preserve"> PAGEREF _Toc68721332 \h </w:instrText>
        </w:r>
        <w:r w:rsidR="00141E4C">
          <w:rPr>
            <w:noProof/>
            <w:webHidden/>
          </w:rPr>
        </w:r>
        <w:r w:rsidR="00141E4C">
          <w:rPr>
            <w:noProof/>
            <w:webHidden/>
          </w:rPr>
          <w:fldChar w:fldCharType="separate"/>
        </w:r>
        <w:r>
          <w:rPr>
            <w:noProof/>
            <w:webHidden/>
          </w:rPr>
          <w:t>42</w:t>
        </w:r>
        <w:r w:rsidR="00141E4C">
          <w:rPr>
            <w:noProof/>
            <w:webHidden/>
          </w:rPr>
          <w:fldChar w:fldCharType="end"/>
        </w:r>
      </w:hyperlink>
    </w:p>
    <w:p w14:paraId="08DA305F" w14:textId="3B9F809B" w:rsidR="00141E4C" w:rsidRDefault="000D76EE">
      <w:pPr>
        <w:pStyle w:val="Innehll2"/>
        <w:tabs>
          <w:tab w:val="left" w:pos="964"/>
        </w:tabs>
        <w:rPr>
          <w:rFonts w:eastAsiaTheme="minorEastAsia"/>
          <w:noProof/>
          <w:lang w:eastAsia="sv-SE"/>
        </w:rPr>
      </w:pPr>
      <w:hyperlink w:anchor="_Toc68721333" w:history="1">
        <w:r w:rsidR="00141E4C" w:rsidRPr="00972032">
          <w:rPr>
            <w:rStyle w:val="Hyperlnk"/>
            <w:noProof/>
          </w:rPr>
          <w:t>3.9</w:t>
        </w:r>
        <w:r w:rsidR="00141E4C">
          <w:rPr>
            <w:rFonts w:eastAsiaTheme="minorEastAsia"/>
            <w:noProof/>
            <w:lang w:eastAsia="sv-SE"/>
          </w:rPr>
          <w:tab/>
        </w:r>
        <w:r w:rsidR="00141E4C" w:rsidRPr="00972032">
          <w:rPr>
            <w:rStyle w:val="Hyperlnk"/>
            <w:noProof/>
          </w:rPr>
          <w:t>Regeringens mått på välstånd</w:t>
        </w:r>
        <w:r w:rsidR="00141E4C">
          <w:rPr>
            <w:noProof/>
            <w:webHidden/>
          </w:rPr>
          <w:tab/>
        </w:r>
        <w:r w:rsidR="00141E4C">
          <w:rPr>
            <w:noProof/>
            <w:webHidden/>
          </w:rPr>
          <w:fldChar w:fldCharType="begin"/>
        </w:r>
        <w:r w:rsidR="00141E4C">
          <w:rPr>
            <w:noProof/>
            <w:webHidden/>
          </w:rPr>
          <w:instrText xml:space="preserve"> PAGEREF _Toc68721333 \h </w:instrText>
        </w:r>
        <w:r w:rsidR="00141E4C">
          <w:rPr>
            <w:noProof/>
            <w:webHidden/>
          </w:rPr>
        </w:r>
        <w:r w:rsidR="00141E4C">
          <w:rPr>
            <w:noProof/>
            <w:webHidden/>
          </w:rPr>
          <w:fldChar w:fldCharType="separate"/>
        </w:r>
        <w:r>
          <w:rPr>
            <w:noProof/>
            <w:webHidden/>
          </w:rPr>
          <w:t>44</w:t>
        </w:r>
        <w:r w:rsidR="00141E4C">
          <w:rPr>
            <w:noProof/>
            <w:webHidden/>
          </w:rPr>
          <w:fldChar w:fldCharType="end"/>
        </w:r>
      </w:hyperlink>
    </w:p>
    <w:p w14:paraId="357E5EA4" w14:textId="620F9C6D" w:rsidR="00141E4C" w:rsidRDefault="000D76EE">
      <w:pPr>
        <w:pStyle w:val="Innehll1"/>
        <w:rPr>
          <w:rFonts w:eastAsiaTheme="minorEastAsia"/>
          <w:noProof/>
          <w:lang w:eastAsia="sv-SE"/>
        </w:rPr>
      </w:pPr>
      <w:hyperlink w:anchor="_Toc68721334" w:history="1">
        <w:r w:rsidR="00141E4C" w:rsidRPr="00972032">
          <w:rPr>
            <w:rStyle w:val="Hyperlnk"/>
            <w:noProof/>
          </w:rPr>
          <w:t>4</w:t>
        </w:r>
        <w:r w:rsidR="00141E4C">
          <w:rPr>
            <w:rFonts w:eastAsiaTheme="minorEastAsia"/>
            <w:noProof/>
            <w:lang w:eastAsia="sv-SE"/>
          </w:rPr>
          <w:tab/>
        </w:r>
        <w:r w:rsidR="00141E4C" w:rsidRPr="00972032">
          <w:rPr>
            <w:rStyle w:val="Hyperlnk"/>
            <w:noProof/>
          </w:rPr>
          <w:t>De budgetpolitiska målen</w:t>
        </w:r>
        <w:r w:rsidR="00141E4C">
          <w:rPr>
            <w:noProof/>
            <w:webHidden/>
          </w:rPr>
          <w:tab/>
        </w:r>
        <w:r w:rsidR="00141E4C">
          <w:rPr>
            <w:noProof/>
            <w:webHidden/>
          </w:rPr>
          <w:fldChar w:fldCharType="begin"/>
        </w:r>
        <w:r w:rsidR="00141E4C">
          <w:rPr>
            <w:noProof/>
            <w:webHidden/>
          </w:rPr>
          <w:instrText xml:space="preserve"> PAGEREF _Toc68721334 \h </w:instrText>
        </w:r>
        <w:r w:rsidR="00141E4C">
          <w:rPr>
            <w:noProof/>
            <w:webHidden/>
          </w:rPr>
        </w:r>
        <w:r w:rsidR="00141E4C">
          <w:rPr>
            <w:noProof/>
            <w:webHidden/>
          </w:rPr>
          <w:fldChar w:fldCharType="separate"/>
        </w:r>
        <w:r>
          <w:rPr>
            <w:noProof/>
            <w:webHidden/>
          </w:rPr>
          <w:t>53</w:t>
        </w:r>
        <w:r w:rsidR="00141E4C">
          <w:rPr>
            <w:noProof/>
            <w:webHidden/>
          </w:rPr>
          <w:fldChar w:fldCharType="end"/>
        </w:r>
      </w:hyperlink>
    </w:p>
    <w:p w14:paraId="4C0180E9" w14:textId="345E0F7F" w:rsidR="00141E4C" w:rsidRDefault="000D76EE">
      <w:pPr>
        <w:pStyle w:val="Innehll2"/>
        <w:tabs>
          <w:tab w:val="left" w:pos="964"/>
        </w:tabs>
        <w:rPr>
          <w:rFonts w:eastAsiaTheme="minorEastAsia"/>
          <w:noProof/>
          <w:lang w:eastAsia="sv-SE"/>
        </w:rPr>
      </w:pPr>
      <w:hyperlink w:anchor="_Toc68721335" w:history="1">
        <w:r w:rsidR="00141E4C" w:rsidRPr="00972032">
          <w:rPr>
            <w:rStyle w:val="Hyperlnk"/>
            <w:noProof/>
          </w:rPr>
          <w:t>4.1</w:t>
        </w:r>
        <w:r w:rsidR="00141E4C">
          <w:rPr>
            <w:rFonts w:eastAsiaTheme="minorEastAsia"/>
            <w:noProof/>
            <w:lang w:eastAsia="sv-SE"/>
          </w:rPr>
          <w:tab/>
        </w:r>
        <w:r w:rsidR="00141E4C" w:rsidRPr="00972032">
          <w:rPr>
            <w:rStyle w:val="Hyperlnk"/>
            <w:noProof/>
          </w:rPr>
          <w:t>Uppföljning av målet för det finansiella sparandet</w:t>
        </w:r>
        <w:r w:rsidR="00141E4C">
          <w:rPr>
            <w:noProof/>
            <w:webHidden/>
          </w:rPr>
          <w:tab/>
        </w:r>
        <w:r w:rsidR="00141E4C">
          <w:rPr>
            <w:noProof/>
            <w:webHidden/>
          </w:rPr>
          <w:fldChar w:fldCharType="begin"/>
        </w:r>
        <w:r w:rsidR="00141E4C">
          <w:rPr>
            <w:noProof/>
            <w:webHidden/>
          </w:rPr>
          <w:instrText xml:space="preserve"> PAGEREF _Toc68721335 \h </w:instrText>
        </w:r>
        <w:r w:rsidR="00141E4C">
          <w:rPr>
            <w:noProof/>
            <w:webHidden/>
          </w:rPr>
        </w:r>
        <w:r w:rsidR="00141E4C">
          <w:rPr>
            <w:noProof/>
            <w:webHidden/>
          </w:rPr>
          <w:fldChar w:fldCharType="separate"/>
        </w:r>
        <w:r>
          <w:rPr>
            <w:noProof/>
            <w:webHidden/>
          </w:rPr>
          <w:t>53</w:t>
        </w:r>
        <w:r w:rsidR="00141E4C">
          <w:rPr>
            <w:noProof/>
            <w:webHidden/>
          </w:rPr>
          <w:fldChar w:fldCharType="end"/>
        </w:r>
      </w:hyperlink>
    </w:p>
    <w:p w14:paraId="70BB417C" w14:textId="6E3FAD57" w:rsidR="00141E4C" w:rsidRDefault="000D76EE">
      <w:pPr>
        <w:pStyle w:val="Innehll2"/>
        <w:tabs>
          <w:tab w:val="left" w:pos="964"/>
        </w:tabs>
        <w:rPr>
          <w:rFonts w:eastAsiaTheme="minorEastAsia"/>
          <w:noProof/>
          <w:lang w:eastAsia="sv-SE"/>
        </w:rPr>
      </w:pPr>
      <w:hyperlink w:anchor="_Toc68721336" w:history="1">
        <w:r w:rsidR="00141E4C" w:rsidRPr="00972032">
          <w:rPr>
            <w:rStyle w:val="Hyperlnk"/>
            <w:noProof/>
          </w:rPr>
          <w:t>4.2</w:t>
        </w:r>
        <w:r w:rsidR="00141E4C">
          <w:rPr>
            <w:rFonts w:eastAsiaTheme="minorEastAsia"/>
            <w:noProof/>
            <w:lang w:eastAsia="sv-SE"/>
          </w:rPr>
          <w:tab/>
        </w:r>
        <w:r w:rsidR="00141E4C" w:rsidRPr="00972032">
          <w:rPr>
            <w:rStyle w:val="Hyperlnk"/>
            <w:noProof/>
          </w:rPr>
          <w:t>Uppföljning av skuldankaret</w:t>
        </w:r>
        <w:r w:rsidR="00141E4C">
          <w:rPr>
            <w:noProof/>
            <w:webHidden/>
          </w:rPr>
          <w:tab/>
        </w:r>
        <w:r w:rsidR="00141E4C">
          <w:rPr>
            <w:noProof/>
            <w:webHidden/>
          </w:rPr>
          <w:fldChar w:fldCharType="begin"/>
        </w:r>
        <w:r w:rsidR="00141E4C">
          <w:rPr>
            <w:noProof/>
            <w:webHidden/>
          </w:rPr>
          <w:instrText xml:space="preserve"> PAGEREF _Toc68721336 \h </w:instrText>
        </w:r>
        <w:r w:rsidR="00141E4C">
          <w:rPr>
            <w:noProof/>
            <w:webHidden/>
          </w:rPr>
        </w:r>
        <w:r w:rsidR="00141E4C">
          <w:rPr>
            <w:noProof/>
            <w:webHidden/>
          </w:rPr>
          <w:fldChar w:fldCharType="separate"/>
        </w:r>
        <w:r>
          <w:rPr>
            <w:noProof/>
            <w:webHidden/>
          </w:rPr>
          <w:t>54</w:t>
        </w:r>
        <w:r w:rsidR="00141E4C">
          <w:rPr>
            <w:noProof/>
            <w:webHidden/>
          </w:rPr>
          <w:fldChar w:fldCharType="end"/>
        </w:r>
      </w:hyperlink>
    </w:p>
    <w:p w14:paraId="5ACC1FE4" w14:textId="7281A10D" w:rsidR="00141E4C" w:rsidRDefault="000D76EE">
      <w:pPr>
        <w:pStyle w:val="Innehll2"/>
        <w:tabs>
          <w:tab w:val="left" w:pos="964"/>
        </w:tabs>
        <w:rPr>
          <w:rFonts w:eastAsiaTheme="minorEastAsia"/>
          <w:noProof/>
          <w:lang w:eastAsia="sv-SE"/>
        </w:rPr>
      </w:pPr>
      <w:hyperlink w:anchor="_Toc68721337" w:history="1">
        <w:r w:rsidR="00141E4C" w:rsidRPr="00972032">
          <w:rPr>
            <w:rStyle w:val="Hyperlnk"/>
            <w:noProof/>
          </w:rPr>
          <w:t>4.3</w:t>
        </w:r>
        <w:r w:rsidR="00141E4C">
          <w:rPr>
            <w:rFonts w:eastAsiaTheme="minorEastAsia"/>
            <w:noProof/>
            <w:lang w:eastAsia="sv-SE"/>
          </w:rPr>
          <w:tab/>
        </w:r>
        <w:r w:rsidR="00141E4C" w:rsidRPr="00972032">
          <w:rPr>
            <w:rStyle w:val="Hyperlnk"/>
            <w:noProof/>
          </w:rPr>
          <w:t xml:space="preserve">Uppföljning av utgiftstaket och bedömning av utgiftstakets nivå för </w:t>
        </w:r>
        <w:r w:rsidR="00141E4C">
          <w:rPr>
            <w:rStyle w:val="Hyperlnk"/>
            <w:noProof/>
          </w:rPr>
          <w:br/>
        </w:r>
        <w:r w:rsidR="00141E4C" w:rsidRPr="00972032">
          <w:rPr>
            <w:rStyle w:val="Hyperlnk"/>
            <w:noProof/>
          </w:rPr>
          <w:t>2024</w:t>
        </w:r>
        <w:r w:rsidR="00141E4C">
          <w:rPr>
            <w:noProof/>
            <w:webHidden/>
          </w:rPr>
          <w:tab/>
        </w:r>
        <w:r w:rsidR="00141E4C">
          <w:rPr>
            <w:noProof/>
            <w:webHidden/>
          </w:rPr>
          <w:fldChar w:fldCharType="begin"/>
        </w:r>
        <w:r w:rsidR="00141E4C">
          <w:rPr>
            <w:noProof/>
            <w:webHidden/>
          </w:rPr>
          <w:instrText xml:space="preserve"> PAGEREF _Toc68721337 \h </w:instrText>
        </w:r>
        <w:r w:rsidR="00141E4C">
          <w:rPr>
            <w:noProof/>
            <w:webHidden/>
          </w:rPr>
        </w:r>
        <w:r w:rsidR="00141E4C">
          <w:rPr>
            <w:noProof/>
            <w:webHidden/>
          </w:rPr>
          <w:fldChar w:fldCharType="separate"/>
        </w:r>
        <w:r>
          <w:rPr>
            <w:noProof/>
            <w:webHidden/>
          </w:rPr>
          <w:t>55</w:t>
        </w:r>
        <w:r w:rsidR="00141E4C">
          <w:rPr>
            <w:noProof/>
            <w:webHidden/>
          </w:rPr>
          <w:fldChar w:fldCharType="end"/>
        </w:r>
      </w:hyperlink>
    </w:p>
    <w:p w14:paraId="63F052C1" w14:textId="62EF4041" w:rsidR="00141E4C" w:rsidRDefault="000D76EE">
      <w:pPr>
        <w:pStyle w:val="Innehll2"/>
        <w:tabs>
          <w:tab w:val="left" w:pos="964"/>
        </w:tabs>
        <w:rPr>
          <w:rFonts w:eastAsiaTheme="minorEastAsia"/>
          <w:noProof/>
          <w:lang w:eastAsia="sv-SE"/>
        </w:rPr>
      </w:pPr>
      <w:hyperlink w:anchor="_Toc68721338" w:history="1">
        <w:r w:rsidR="00141E4C" w:rsidRPr="00972032">
          <w:rPr>
            <w:rStyle w:val="Hyperlnk"/>
            <w:noProof/>
          </w:rPr>
          <w:t>4.4</w:t>
        </w:r>
        <w:r w:rsidR="00141E4C">
          <w:rPr>
            <w:rFonts w:eastAsiaTheme="minorEastAsia"/>
            <w:noProof/>
            <w:lang w:eastAsia="sv-SE"/>
          </w:rPr>
          <w:tab/>
        </w:r>
        <w:r w:rsidR="00141E4C" w:rsidRPr="00972032">
          <w:rPr>
            <w:rStyle w:val="Hyperlnk"/>
            <w:noProof/>
          </w:rPr>
          <w:t>Uppföljning av det kommunala balanskravet</w:t>
        </w:r>
        <w:r w:rsidR="00141E4C">
          <w:rPr>
            <w:noProof/>
            <w:webHidden/>
          </w:rPr>
          <w:tab/>
        </w:r>
        <w:r w:rsidR="00141E4C">
          <w:rPr>
            <w:noProof/>
            <w:webHidden/>
          </w:rPr>
          <w:fldChar w:fldCharType="begin"/>
        </w:r>
        <w:r w:rsidR="00141E4C">
          <w:rPr>
            <w:noProof/>
            <w:webHidden/>
          </w:rPr>
          <w:instrText xml:space="preserve"> PAGEREF _Toc68721338 \h </w:instrText>
        </w:r>
        <w:r w:rsidR="00141E4C">
          <w:rPr>
            <w:noProof/>
            <w:webHidden/>
          </w:rPr>
        </w:r>
        <w:r w:rsidR="00141E4C">
          <w:rPr>
            <w:noProof/>
            <w:webHidden/>
          </w:rPr>
          <w:fldChar w:fldCharType="separate"/>
        </w:r>
        <w:r>
          <w:rPr>
            <w:noProof/>
            <w:webHidden/>
          </w:rPr>
          <w:t>58</w:t>
        </w:r>
        <w:r w:rsidR="00141E4C">
          <w:rPr>
            <w:noProof/>
            <w:webHidden/>
          </w:rPr>
          <w:fldChar w:fldCharType="end"/>
        </w:r>
      </w:hyperlink>
    </w:p>
    <w:p w14:paraId="15A3A9A8" w14:textId="5DBC4477" w:rsidR="00141E4C" w:rsidRDefault="000D76EE">
      <w:pPr>
        <w:pStyle w:val="Innehll1"/>
        <w:rPr>
          <w:rFonts w:eastAsiaTheme="minorEastAsia"/>
          <w:noProof/>
          <w:lang w:eastAsia="sv-SE"/>
        </w:rPr>
      </w:pPr>
      <w:hyperlink w:anchor="_Toc68721339" w:history="1">
        <w:r w:rsidR="00141E4C" w:rsidRPr="00972032">
          <w:rPr>
            <w:rStyle w:val="Hyperlnk"/>
            <w:noProof/>
          </w:rPr>
          <w:t>5</w:t>
        </w:r>
        <w:r w:rsidR="00141E4C">
          <w:rPr>
            <w:rFonts w:eastAsiaTheme="minorEastAsia"/>
            <w:noProof/>
            <w:lang w:eastAsia="sv-SE"/>
          </w:rPr>
          <w:tab/>
        </w:r>
        <w:r w:rsidR="00141E4C" w:rsidRPr="00972032">
          <w:rPr>
            <w:rStyle w:val="Hyperlnk"/>
            <w:noProof/>
          </w:rPr>
          <w:t>Inkomster</w:t>
        </w:r>
        <w:r w:rsidR="00141E4C">
          <w:rPr>
            <w:noProof/>
            <w:webHidden/>
          </w:rPr>
          <w:tab/>
        </w:r>
        <w:r w:rsidR="00141E4C">
          <w:rPr>
            <w:noProof/>
            <w:webHidden/>
          </w:rPr>
          <w:fldChar w:fldCharType="begin"/>
        </w:r>
        <w:r w:rsidR="00141E4C">
          <w:rPr>
            <w:noProof/>
            <w:webHidden/>
          </w:rPr>
          <w:instrText xml:space="preserve"> PAGEREF _Toc68721339 \h </w:instrText>
        </w:r>
        <w:r w:rsidR="00141E4C">
          <w:rPr>
            <w:noProof/>
            <w:webHidden/>
          </w:rPr>
        </w:r>
        <w:r w:rsidR="00141E4C">
          <w:rPr>
            <w:noProof/>
            <w:webHidden/>
          </w:rPr>
          <w:fldChar w:fldCharType="separate"/>
        </w:r>
        <w:r>
          <w:rPr>
            <w:noProof/>
            <w:webHidden/>
          </w:rPr>
          <w:t>61</w:t>
        </w:r>
        <w:r w:rsidR="00141E4C">
          <w:rPr>
            <w:noProof/>
            <w:webHidden/>
          </w:rPr>
          <w:fldChar w:fldCharType="end"/>
        </w:r>
      </w:hyperlink>
    </w:p>
    <w:p w14:paraId="42B048F4" w14:textId="58792116" w:rsidR="00141E4C" w:rsidRDefault="000D76EE">
      <w:pPr>
        <w:pStyle w:val="Innehll2"/>
        <w:tabs>
          <w:tab w:val="left" w:pos="964"/>
        </w:tabs>
        <w:rPr>
          <w:rFonts w:eastAsiaTheme="minorEastAsia"/>
          <w:noProof/>
          <w:lang w:eastAsia="sv-SE"/>
        </w:rPr>
      </w:pPr>
      <w:hyperlink w:anchor="_Toc68721340" w:history="1">
        <w:r w:rsidR="00141E4C" w:rsidRPr="00972032">
          <w:rPr>
            <w:rStyle w:val="Hyperlnk"/>
            <w:noProof/>
          </w:rPr>
          <w:t>5.1</w:t>
        </w:r>
        <w:r w:rsidR="00141E4C">
          <w:rPr>
            <w:rFonts w:eastAsiaTheme="minorEastAsia"/>
            <w:noProof/>
            <w:lang w:eastAsia="sv-SE"/>
          </w:rPr>
          <w:tab/>
        </w:r>
        <w:r w:rsidR="00141E4C" w:rsidRPr="00972032">
          <w:rPr>
            <w:rStyle w:val="Hyperlnk"/>
            <w:noProof/>
          </w:rPr>
          <w:t>Offentligfinansiella effekter av ändrade skatte- och avgiftsregler</w:t>
        </w:r>
        <w:r w:rsidR="00141E4C">
          <w:rPr>
            <w:noProof/>
            <w:webHidden/>
          </w:rPr>
          <w:tab/>
        </w:r>
        <w:r w:rsidR="00141E4C">
          <w:rPr>
            <w:noProof/>
            <w:webHidden/>
          </w:rPr>
          <w:fldChar w:fldCharType="begin"/>
        </w:r>
        <w:r w:rsidR="00141E4C">
          <w:rPr>
            <w:noProof/>
            <w:webHidden/>
          </w:rPr>
          <w:instrText xml:space="preserve"> PAGEREF _Toc68721340 \h </w:instrText>
        </w:r>
        <w:r w:rsidR="00141E4C">
          <w:rPr>
            <w:noProof/>
            <w:webHidden/>
          </w:rPr>
        </w:r>
        <w:r w:rsidR="00141E4C">
          <w:rPr>
            <w:noProof/>
            <w:webHidden/>
          </w:rPr>
          <w:fldChar w:fldCharType="separate"/>
        </w:r>
        <w:r>
          <w:rPr>
            <w:noProof/>
            <w:webHidden/>
          </w:rPr>
          <w:t>61</w:t>
        </w:r>
        <w:r w:rsidR="00141E4C">
          <w:rPr>
            <w:noProof/>
            <w:webHidden/>
          </w:rPr>
          <w:fldChar w:fldCharType="end"/>
        </w:r>
      </w:hyperlink>
    </w:p>
    <w:p w14:paraId="7FEB97F2" w14:textId="5AA983E9" w:rsidR="00141E4C" w:rsidRDefault="000D76EE">
      <w:pPr>
        <w:pStyle w:val="Innehll2"/>
        <w:tabs>
          <w:tab w:val="left" w:pos="964"/>
        </w:tabs>
        <w:rPr>
          <w:rFonts w:eastAsiaTheme="minorEastAsia"/>
          <w:noProof/>
          <w:lang w:eastAsia="sv-SE"/>
        </w:rPr>
      </w:pPr>
      <w:hyperlink w:anchor="_Toc68721341" w:history="1">
        <w:r w:rsidR="00141E4C" w:rsidRPr="00972032">
          <w:rPr>
            <w:rStyle w:val="Hyperlnk"/>
            <w:noProof/>
          </w:rPr>
          <w:t>5.2</w:t>
        </w:r>
        <w:r w:rsidR="00141E4C">
          <w:rPr>
            <w:rFonts w:eastAsiaTheme="minorEastAsia"/>
            <w:noProof/>
            <w:lang w:eastAsia="sv-SE"/>
          </w:rPr>
          <w:tab/>
        </w:r>
        <w:r w:rsidR="00141E4C" w:rsidRPr="00972032">
          <w:rPr>
            <w:rStyle w:val="Hyperlnk"/>
            <w:noProof/>
          </w:rPr>
          <w:t>Offentliga sektorns skatteintäkter</w:t>
        </w:r>
        <w:r w:rsidR="00141E4C">
          <w:rPr>
            <w:noProof/>
            <w:webHidden/>
          </w:rPr>
          <w:tab/>
        </w:r>
        <w:r w:rsidR="00141E4C">
          <w:rPr>
            <w:noProof/>
            <w:webHidden/>
          </w:rPr>
          <w:fldChar w:fldCharType="begin"/>
        </w:r>
        <w:r w:rsidR="00141E4C">
          <w:rPr>
            <w:noProof/>
            <w:webHidden/>
          </w:rPr>
          <w:instrText xml:space="preserve"> PAGEREF _Toc68721341 \h </w:instrText>
        </w:r>
        <w:r w:rsidR="00141E4C">
          <w:rPr>
            <w:noProof/>
            <w:webHidden/>
          </w:rPr>
        </w:r>
        <w:r w:rsidR="00141E4C">
          <w:rPr>
            <w:noProof/>
            <w:webHidden/>
          </w:rPr>
          <w:fldChar w:fldCharType="separate"/>
        </w:r>
        <w:r>
          <w:rPr>
            <w:noProof/>
            <w:webHidden/>
          </w:rPr>
          <w:t>65</w:t>
        </w:r>
        <w:r w:rsidR="00141E4C">
          <w:rPr>
            <w:noProof/>
            <w:webHidden/>
          </w:rPr>
          <w:fldChar w:fldCharType="end"/>
        </w:r>
      </w:hyperlink>
    </w:p>
    <w:p w14:paraId="0C3120EB" w14:textId="24E4AFC6" w:rsidR="00141E4C" w:rsidRDefault="000D76EE">
      <w:pPr>
        <w:pStyle w:val="Innehll2"/>
        <w:tabs>
          <w:tab w:val="left" w:pos="964"/>
        </w:tabs>
        <w:rPr>
          <w:rFonts w:eastAsiaTheme="minorEastAsia"/>
          <w:noProof/>
          <w:lang w:eastAsia="sv-SE"/>
        </w:rPr>
      </w:pPr>
      <w:hyperlink w:anchor="_Toc68721342" w:history="1">
        <w:r w:rsidR="00141E4C" w:rsidRPr="00972032">
          <w:rPr>
            <w:rStyle w:val="Hyperlnk"/>
            <w:noProof/>
          </w:rPr>
          <w:t>5.3</w:t>
        </w:r>
        <w:r w:rsidR="00141E4C">
          <w:rPr>
            <w:rFonts w:eastAsiaTheme="minorEastAsia"/>
            <w:noProof/>
            <w:lang w:eastAsia="sv-SE"/>
          </w:rPr>
          <w:tab/>
        </w:r>
        <w:r w:rsidR="00141E4C" w:rsidRPr="00972032">
          <w:rPr>
            <w:rStyle w:val="Hyperlnk"/>
            <w:noProof/>
          </w:rPr>
          <w:t>Statens inkomster</w:t>
        </w:r>
        <w:r w:rsidR="00141E4C">
          <w:rPr>
            <w:noProof/>
            <w:webHidden/>
          </w:rPr>
          <w:tab/>
        </w:r>
        <w:r w:rsidR="00141E4C">
          <w:rPr>
            <w:noProof/>
            <w:webHidden/>
          </w:rPr>
          <w:fldChar w:fldCharType="begin"/>
        </w:r>
        <w:r w:rsidR="00141E4C">
          <w:rPr>
            <w:noProof/>
            <w:webHidden/>
          </w:rPr>
          <w:instrText xml:space="preserve"> PAGEREF _Toc68721342 \h </w:instrText>
        </w:r>
        <w:r w:rsidR="00141E4C">
          <w:rPr>
            <w:noProof/>
            <w:webHidden/>
          </w:rPr>
        </w:r>
        <w:r w:rsidR="00141E4C">
          <w:rPr>
            <w:noProof/>
            <w:webHidden/>
          </w:rPr>
          <w:fldChar w:fldCharType="separate"/>
        </w:r>
        <w:r>
          <w:rPr>
            <w:noProof/>
            <w:webHidden/>
          </w:rPr>
          <w:t>73</w:t>
        </w:r>
        <w:r w:rsidR="00141E4C">
          <w:rPr>
            <w:noProof/>
            <w:webHidden/>
          </w:rPr>
          <w:fldChar w:fldCharType="end"/>
        </w:r>
      </w:hyperlink>
    </w:p>
    <w:p w14:paraId="53C8908A" w14:textId="21A04E5A" w:rsidR="00141E4C" w:rsidRDefault="000D76EE">
      <w:pPr>
        <w:pStyle w:val="Innehll2"/>
        <w:tabs>
          <w:tab w:val="left" w:pos="964"/>
        </w:tabs>
        <w:rPr>
          <w:rFonts w:eastAsiaTheme="minorEastAsia"/>
          <w:noProof/>
          <w:lang w:eastAsia="sv-SE"/>
        </w:rPr>
      </w:pPr>
      <w:hyperlink w:anchor="_Toc68721343" w:history="1">
        <w:r w:rsidR="00141E4C" w:rsidRPr="00972032">
          <w:rPr>
            <w:rStyle w:val="Hyperlnk"/>
            <w:noProof/>
          </w:rPr>
          <w:t>5.4</w:t>
        </w:r>
        <w:r w:rsidR="00141E4C">
          <w:rPr>
            <w:rFonts w:eastAsiaTheme="minorEastAsia"/>
            <w:noProof/>
            <w:lang w:eastAsia="sv-SE"/>
          </w:rPr>
          <w:tab/>
        </w:r>
        <w:r w:rsidR="00141E4C" w:rsidRPr="00972032">
          <w:rPr>
            <w:rStyle w:val="Hyperlnk"/>
            <w:noProof/>
          </w:rPr>
          <w:t>Uppföljning av statens inkomster</w:t>
        </w:r>
        <w:r w:rsidR="00141E4C">
          <w:rPr>
            <w:noProof/>
            <w:webHidden/>
          </w:rPr>
          <w:tab/>
        </w:r>
        <w:r w:rsidR="00141E4C">
          <w:rPr>
            <w:noProof/>
            <w:webHidden/>
          </w:rPr>
          <w:fldChar w:fldCharType="begin"/>
        </w:r>
        <w:r w:rsidR="00141E4C">
          <w:rPr>
            <w:noProof/>
            <w:webHidden/>
          </w:rPr>
          <w:instrText xml:space="preserve"> PAGEREF _Toc68721343 \h </w:instrText>
        </w:r>
        <w:r w:rsidR="00141E4C">
          <w:rPr>
            <w:noProof/>
            <w:webHidden/>
          </w:rPr>
        </w:r>
        <w:r w:rsidR="00141E4C">
          <w:rPr>
            <w:noProof/>
            <w:webHidden/>
          </w:rPr>
          <w:fldChar w:fldCharType="separate"/>
        </w:r>
        <w:r>
          <w:rPr>
            <w:noProof/>
            <w:webHidden/>
          </w:rPr>
          <w:t>74</w:t>
        </w:r>
        <w:r w:rsidR="00141E4C">
          <w:rPr>
            <w:noProof/>
            <w:webHidden/>
          </w:rPr>
          <w:fldChar w:fldCharType="end"/>
        </w:r>
      </w:hyperlink>
    </w:p>
    <w:p w14:paraId="505DEEAD" w14:textId="4B8B7C3D" w:rsidR="00141E4C" w:rsidRDefault="000D76EE">
      <w:pPr>
        <w:pStyle w:val="Innehll1"/>
        <w:rPr>
          <w:rFonts w:eastAsiaTheme="minorEastAsia"/>
          <w:noProof/>
          <w:lang w:eastAsia="sv-SE"/>
        </w:rPr>
      </w:pPr>
      <w:hyperlink w:anchor="_Toc68721344" w:history="1">
        <w:r w:rsidR="00141E4C" w:rsidRPr="00972032">
          <w:rPr>
            <w:rStyle w:val="Hyperlnk"/>
            <w:noProof/>
          </w:rPr>
          <w:t>6</w:t>
        </w:r>
        <w:r w:rsidR="00141E4C">
          <w:rPr>
            <w:rFonts w:eastAsiaTheme="minorEastAsia"/>
            <w:noProof/>
            <w:lang w:eastAsia="sv-SE"/>
          </w:rPr>
          <w:tab/>
        </w:r>
        <w:r w:rsidR="00141E4C" w:rsidRPr="00972032">
          <w:rPr>
            <w:rStyle w:val="Hyperlnk"/>
            <w:noProof/>
          </w:rPr>
          <w:t>Utgifter</w:t>
        </w:r>
        <w:r w:rsidR="00141E4C">
          <w:rPr>
            <w:noProof/>
            <w:webHidden/>
          </w:rPr>
          <w:tab/>
        </w:r>
        <w:r w:rsidR="00141E4C">
          <w:rPr>
            <w:noProof/>
            <w:webHidden/>
          </w:rPr>
          <w:fldChar w:fldCharType="begin"/>
        </w:r>
        <w:r w:rsidR="00141E4C">
          <w:rPr>
            <w:noProof/>
            <w:webHidden/>
          </w:rPr>
          <w:instrText xml:space="preserve"> PAGEREF _Toc68721344 \h </w:instrText>
        </w:r>
        <w:r w:rsidR="00141E4C">
          <w:rPr>
            <w:noProof/>
            <w:webHidden/>
          </w:rPr>
        </w:r>
        <w:r w:rsidR="00141E4C">
          <w:rPr>
            <w:noProof/>
            <w:webHidden/>
          </w:rPr>
          <w:fldChar w:fldCharType="separate"/>
        </w:r>
        <w:r>
          <w:rPr>
            <w:noProof/>
            <w:webHidden/>
          </w:rPr>
          <w:t>79</w:t>
        </w:r>
        <w:r w:rsidR="00141E4C">
          <w:rPr>
            <w:noProof/>
            <w:webHidden/>
          </w:rPr>
          <w:fldChar w:fldCharType="end"/>
        </w:r>
      </w:hyperlink>
    </w:p>
    <w:p w14:paraId="3E9A35F2" w14:textId="060AA573" w:rsidR="00141E4C" w:rsidRDefault="000D76EE">
      <w:pPr>
        <w:pStyle w:val="Innehll2"/>
        <w:tabs>
          <w:tab w:val="left" w:pos="964"/>
        </w:tabs>
        <w:rPr>
          <w:rFonts w:eastAsiaTheme="minorEastAsia"/>
          <w:noProof/>
          <w:lang w:eastAsia="sv-SE"/>
        </w:rPr>
      </w:pPr>
      <w:hyperlink w:anchor="_Toc68721345" w:history="1">
        <w:r w:rsidR="00141E4C" w:rsidRPr="00972032">
          <w:rPr>
            <w:rStyle w:val="Hyperlnk"/>
            <w:noProof/>
          </w:rPr>
          <w:t>6.1</w:t>
        </w:r>
        <w:r w:rsidR="00141E4C">
          <w:rPr>
            <w:rFonts w:eastAsiaTheme="minorEastAsia"/>
            <w:noProof/>
            <w:lang w:eastAsia="sv-SE"/>
          </w:rPr>
          <w:tab/>
        </w:r>
        <w:r w:rsidR="00141E4C" w:rsidRPr="00972032">
          <w:rPr>
            <w:rStyle w:val="Hyperlnk"/>
            <w:noProof/>
          </w:rPr>
          <w:t>Utveckling av de takbegränsade utgifterna över tid</w:t>
        </w:r>
        <w:r w:rsidR="00141E4C">
          <w:rPr>
            <w:noProof/>
            <w:webHidden/>
          </w:rPr>
          <w:tab/>
        </w:r>
        <w:r w:rsidR="00141E4C">
          <w:rPr>
            <w:noProof/>
            <w:webHidden/>
          </w:rPr>
          <w:fldChar w:fldCharType="begin"/>
        </w:r>
        <w:r w:rsidR="00141E4C">
          <w:rPr>
            <w:noProof/>
            <w:webHidden/>
          </w:rPr>
          <w:instrText xml:space="preserve"> PAGEREF _Toc68721345 \h </w:instrText>
        </w:r>
        <w:r w:rsidR="00141E4C">
          <w:rPr>
            <w:noProof/>
            <w:webHidden/>
          </w:rPr>
        </w:r>
        <w:r w:rsidR="00141E4C">
          <w:rPr>
            <w:noProof/>
            <w:webHidden/>
          </w:rPr>
          <w:fldChar w:fldCharType="separate"/>
        </w:r>
        <w:r>
          <w:rPr>
            <w:noProof/>
            <w:webHidden/>
          </w:rPr>
          <w:t>81</w:t>
        </w:r>
        <w:r w:rsidR="00141E4C">
          <w:rPr>
            <w:noProof/>
            <w:webHidden/>
          </w:rPr>
          <w:fldChar w:fldCharType="end"/>
        </w:r>
      </w:hyperlink>
    </w:p>
    <w:p w14:paraId="3D144940" w14:textId="1C99E3E8" w:rsidR="00141E4C" w:rsidRDefault="000D76EE">
      <w:pPr>
        <w:pStyle w:val="Innehll2"/>
        <w:tabs>
          <w:tab w:val="left" w:pos="964"/>
        </w:tabs>
        <w:rPr>
          <w:rFonts w:eastAsiaTheme="minorEastAsia"/>
          <w:noProof/>
          <w:lang w:eastAsia="sv-SE"/>
        </w:rPr>
      </w:pPr>
      <w:hyperlink w:anchor="_Toc68721346" w:history="1">
        <w:r w:rsidR="00141E4C" w:rsidRPr="00972032">
          <w:rPr>
            <w:rStyle w:val="Hyperlnk"/>
            <w:noProof/>
          </w:rPr>
          <w:t>6.2</w:t>
        </w:r>
        <w:r w:rsidR="00141E4C">
          <w:rPr>
            <w:rFonts w:eastAsiaTheme="minorEastAsia"/>
            <w:noProof/>
            <w:lang w:eastAsia="sv-SE"/>
          </w:rPr>
          <w:tab/>
        </w:r>
        <w:r w:rsidR="00141E4C" w:rsidRPr="00972032">
          <w:rPr>
            <w:rStyle w:val="Hyperlnk"/>
            <w:noProof/>
          </w:rPr>
          <w:t>Utgiftsprognos för 2021</w:t>
        </w:r>
        <w:r w:rsidR="00141E4C">
          <w:rPr>
            <w:noProof/>
            <w:webHidden/>
          </w:rPr>
          <w:tab/>
        </w:r>
        <w:r w:rsidR="00141E4C">
          <w:rPr>
            <w:noProof/>
            <w:webHidden/>
          </w:rPr>
          <w:fldChar w:fldCharType="begin"/>
        </w:r>
        <w:r w:rsidR="00141E4C">
          <w:rPr>
            <w:noProof/>
            <w:webHidden/>
          </w:rPr>
          <w:instrText xml:space="preserve"> PAGEREF _Toc68721346 \h </w:instrText>
        </w:r>
        <w:r w:rsidR="00141E4C">
          <w:rPr>
            <w:noProof/>
            <w:webHidden/>
          </w:rPr>
        </w:r>
        <w:r w:rsidR="00141E4C">
          <w:rPr>
            <w:noProof/>
            <w:webHidden/>
          </w:rPr>
          <w:fldChar w:fldCharType="separate"/>
        </w:r>
        <w:r>
          <w:rPr>
            <w:noProof/>
            <w:webHidden/>
          </w:rPr>
          <w:t>90</w:t>
        </w:r>
        <w:r w:rsidR="00141E4C">
          <w:rPr>
            <w:noProof/>
            <w:webHidden/>
          </w:rPr>
          <w:fldChar w:fldCharType="end"/>
        </w:r>
      </w:hyperlink>
    </w:p>
    <w:p w14:paraId="4E4AE8E7" w14:textId="788FF6B6" w:rsidR="00141E4C" w:rsidRDefault="000D76EE">
      <w:pPr>
        <w:pStyle w:val="Innehll2"/>
        <w:tabs>
          <w:tab w:val="left" w:pos="964"/>
        </w:tabs>
        <w:rPr>
          <w:rFonts w:eastAsiaTheme="minorEastAsia"/>
          <w:noProof/>
          <w:lang w:eastAsia="sv-SE"/>
        </w:rPr>
      </w:pPr>
      <w:hyperlink w:anchor="_Toc68721347" w:history="1">
        <w:r w:rsidR="00141E4C" w:rsidRPr="00972032">
          <w:rPr>
            <w:rStyle w:val="Hyperlnk"/>
            <w:noProof/>
          </w:rPr>
          <w:t>6.3</w:t>
        </w:r>
        <w:r w:rsidR="00141E4C">
          <w:rPr>
            <w:rFonts w:eastAsiaTheme="minorEastAsia"/>
            <w:noProof/>
            <w:lang w:eastAsia="sv-SE"/>
          </w:rPr>
          <w:tab/>
        </w:r>
        <w:r w:rsidR="00141E4C" w:rsidRPr="00972032">
          <w:rPr>
            <w:rStyle w:val="Hyperlnk"/>
            <w:noProof/>
          </w:rPr>
          <w:t>Förändring av de takbegränsade utgifterna 2022 och 2023 sedan budgetpropositionen för 2021</w:t>
        </w:r>
        <w:r w:rsidR="00141E4C">
          <w:rPr>
            <w:noProof/>
            <w:webHidden/>
          </w:rPr>
          <w:tab/>
        </w:r>
        <w:r w:rsidR="00141E4C">
          <w:rPr>
            <w:noProof/>
            <w:webHidden/>
          </w:rPr>
          <w:fldChar w:fldCharType="begin"/>
        </w:r>
        <w:r w:rsidR="00141E4C">
          <w:rPr>
            <w:noProof/>
            <w:webHidden/>
          </w:rPr>
          <w:instrText xml:space="preserve"> PAGEREF _Toc68721347 \h </w:instrText>
        </w:r>
        <w:r w:rsidR="00141E4C">
          <w:rPr>
            <w:noProof/>
            <w:webHidden/>
          </w:rPr>
        </w:r>
        <w:r w:rsidR="00141E4C">
          <w:rPr>
            <w:noProof/>
            <w:webHidden/>
          </w:rPr>
          <w:fldChar w:fldCharType="separate"/>
        </w:r>
        <w:r>
          <w:rPr>
            <w:noProof/>
            <w:webHidden/>
          </w:rPr>
          <w:t>93</w:t>
        </w:r>
        <w:r w:rsidR="00141E4C">
          <w:rPr>
            <w:noProof/>
            <w:webHidden/>
          </w:rPr>
          <w:fldChar w:fldCharType="end"/>
        </w:r>
      </w:hyperlink>
    </w:p>
    <w:p w14:paraId="2AD5B8CA" w14:textId="6C354D05" w:rsidR="00141E4C" w:rsidRDefault="000D76EE">
      <w:pPr>
        <w:pStyle w:val="Innehll1"/>
        <w:rPr>
          <w:rFonts w:eastAsiaTheme="minorEastAsia"/>
          <w:noProof/>
          <w:lang w:eastAsia="sv-SE"/>
        </w:rPr>
      </w:pPr>
      <w:hyperlink w:anchor="_Toc68721348" w:history="1">
        <w:r w:rsidR="00141E4C" w:rsidRPr="00972032">
          <w:rPr>
            <w:rStyle w:val="Hyperlnk"/>
            <w:noProof/>
          </w:rPr>
          <w:t>7</w:t>
        </w:r>
        <w:r w:rsidR="00141E4C">
          <w:rPr>
            <w:rFonts w:eastAsiaTheme="minorEastAsia"/>
            <w:noProof/>
            <w:lang w:eastAsia="sv-SE"/>
          </w:rPr>
          <w:tab/>
        </w:r>
        <w:r w:rsidR="00141E4C" w:rsidRPr="00972032">
          <w:rPr>
            <w:rStyle w:val="Hyperlnk"/>
            <w:noProof/>
          </w:rPr>
          <w:t>Statens budgetsaldo och statsskulden</w:t>
        </w:r>
        <w:r w:rsidR="00141E4C">
          <w:rPr>
            <w:noProof/>
            <w:webHidden/>
          </w:rPr>
          <w:tab/>
        </w:r>
        <w:r w:rsidR="00141E4C">
          <w:rPr>
            <w:noProof/>
            <w:webHidden/>
          </w:rPr>
          <w:fldChar w:fldCharType="begin"/>
        </w:r>
        <w:r w:rsidR="00141E4C">
          <w:rPr>
            <w:noProof/>
            <w:webHidden/>
          </w:rPr>
          <w:instrText xml:space="preserve"> PAGEREF _Toc68721348 \h </w:instrText>
        </w:r>
        <w:r w:rsidR="00141E4C">
          <w:rPr>
            <w:noProof/>
            <w:webHidden/>
          </w:rPr>
        </w:r>
        <w:r w:rsidR="00141E4C">
          <w:rPr>
            <w:noProof/>
            <w:webHidden/>
          </w:rPr>
          <w:fldChar w:fldCharType="separate"/>
        </w:r>
        <w:r>
          <w:rPr>
            <w:noProof/>
            <w:webHidden/>
          </w:rPr>
          <w:t>101</w:t>
        </w:r>
        <w:r w:rsidR="00141E4C">
          <w:rPr>
            <w:noProof/>
            <w:webHidden/>
          </w:rPr>
          <w:fldChar w:fldCharType="end"/>
        </w:r>
      </w:hyperlink>
    </w:p>
    <w:p w14:paraId="641EF32D" w14:textId="3A4D7D03" w:rsidR="00141E4C" w:rsidRDefault="000D76EE">
      <w:pPr>
        <w:pStyle w:val="Innehll2"/>
        <w:tabs>
          <w:tab w:val="left" w:pos="964"/>
        </w:tabs>
        <w:rPr>
          <w:rFonts w:eastAsiaTheme="minorEastAsia"/>
          <w:noProof/>
          <w:lang w:eastAsia="sv-SE"/>
        </w:rPr>
      </w:pPr>
      <w:hyperlink w:anchor="_Toc68721349" w:history="1">
        <w:r w:rsidR="00141E4C" w:rsidRPr="00972032">
          <w:rPr>
            <w:rStyle w:val="Hyperlnk"/>
            <w:noProof/>
          </w:rPr>
          <w:t>7.1</w:t>
        </w:r>
        <w:r w:rsidR="00141E4C">
          <w:rPr>
            <w:rFonts w:eastAsiaTheme="minorEastAsia"/>
            <w:noProof/>
            <w:lang w:eastAsia="sv-SE"/>
          </w:rPr>
          <w:tab/>
        </w:r>
        <w:r w:rsidR="00141E4C" w:rsidRPr="00972032">
          <w:rPr>
            <w:rStyle w:val="Hyperlnk"/>
            <w:noProof/>
          </w:rPr>
          <w:t>Statens budgetsaldo</w:t>
        </w:r>
        <w:r w:rsidR="00141E4C">
          <w:rPr>
            <w:noProof/>
            <w:webHidden/>
          </w:rPr>
          <w:tab/>
        </w:r>
        <w:r w:rsidR="00141E4C">
          <w:rPr>
            <w:noProof/>
            <w:webHidden/>
          </w:rPr>
          <w:fldChar w:fldCharType="begin"/>
        </w:r>
        <w:r w:rsidR="00141E4C">
          <w:rPr>
            <w:noProof/>
            <w:webHidden/>
          </w:rPr>
          <w:instrText xml:space="preserve"> PAGEREF _Toc68721349 \h </w:instrText>
        </w:r>
        <w:r w:rsidR="00141E4C">
          <w:rPr>
            <w:noProof/>
            <w:webHidden/>
          </w:rPr>
        </w:r>
        <w:r w:rsidR="00141E4C">
          <w:rPr>
            <w:noProof/>
            <w:webHidden/>
          </w:rPr>
          <w:fldChar w:fldCharType="separate"/>
        </w:r>
        <w:r>
          <w:rPr>
            <w:noProof/>
            <w:webHidden/>
          </w:rPr>
          <w:t>102</w:t>
        </w:r>
        <w:r w:rsidR="00141E4C">
          <w:rPr>
            <w:noProof/>
            <w:webHidden/>
          </w:rPr>
          <w:fldChar w:fldCharType="end"/>
        </w:r>
      </w:hyperlink>
    </w:p>
    <w:p w14:paraId="1263DE5E" w14:textId="270E6167" w:rsidR="00141E4C" w:rsidRDefault="000D76EE">
      <w:pPr>
        <w:pStyle w:val="Innehll2"/>
        <w:tabs>
          <w:tab w:val="left" w:pos="964"/>
        </w:tabs>
        <w:rPr>
          <w:rFonts w:eastAsiaTheme="minorEastAsia"/>
          <w:noProof/>
          <w:lang w:eastAsia="sv-SE"/>
        </w:rPr>
      </w:pPr>
      <w:hyperlink w:anchor="_Toc68721350" w:history="1">
        <w:r w:rsidR="00141E4C" w:rsidRPr="00972032">
          <w:rPr>
            <w:rStyle w:val="Hyperlnk"/>
            <w:noProof/>
          </w:rPr>
          <w:t>7.2</w:t>
        </w:r>
        <w:r w:rsidR="00141E4C">
          <w:rPr>
            <w:rFonts w:eastAsiaTheme="minorEastAsia"/>
            <w:noProof/>
            <w:lang w:eastAsia="sv-SE"/>
          </w:rPr>
          <w:tab/>
        </w:r>
        <w:r w:rsidR="00141E4C" w:rsidRPr="00972032">
          <w:rPr>
            <w:rStyle w:val="Hyperlnk"/>
            <w:noProof/>
          </w:rPr>
          <w:t>Statsskulden</w:t>
        </w:r>
        <w:r w:rsidR="00141E4C">
          <w:rPr>
            <w:noProof/>
            <w:webHidden/>
          </w:rPr>
          <w:tab/>
        </w:r>
        <w:r w:rsidR="00141E4C">
          <w:rPr>
            <w:noProof/>
            <w:webHidden/>
          </w:rPr>
          <w:fldChar w:fldCharType="begin"/>
        </w:r>
        <w:r w:rsidR="00141E4C">
          <w:rPr>
            <w:noProof/>
            <w:webHidden/>
          </w:rPr>
          <w:instrText xml:space="preserve"> PAGEREF _Toc68721350 \h </w:instrText>
        </w:r>
        <w:r w:rsidR="00141E4C">
          <w:rPr>
            <w:noProof/>
            <w:webHidden/>
          </w:rPr>
        </w:r>
        <w:r w:rsidR="00141E4C">
          <w:rPr>
            <w:noProof/>
            <w:webHidden/>
          </w:rPr>
          <w:fldChar w:fldCharType="separate"/>
        </w:r>
        <w:r>
          <w:rPr>
            <w:noProof/>
            <w:webHidden/>
          </w:rPr>
          <w:t>105</w:t>
        </w:r>
        <w:r w:rsidR="00141E4C">
          <w:rPr>
            <w:noProof/>
            <w:webHidden/>
          </w:rPr>
          <w:fldChar w:fldCharType="end"/>
        </w:r>
      </w:hyperlink>
    </w:p>
    <w:p w14:paraId="1C566789" w14:textId="4B6B628F" w:rsidR="00141E4C" w:rsidRDefault="000D76EE">
      <w:pPr>
        <w:pStyle w:val="Innehll2"/>
        <w:tabs>
          <w:tab w:val="left" w:pos="964"/>
        </w:tabs>
        <w:rPr>
          <w:rFonts w:eastAsiaTheme="minorEastAsia"/>
          <w:noProof/>
          <w:lang w:eastAsia="sv-SE"/>
        </w:rPr>
      </w:pPr>
      <w:hyperlink w:anchor="_Toc68721351" w:history="1">
        <w:r w:rsidR="00141E4C" w:rsidRPr="00972032">
          <w:rPr>
            <w:rStyle w:val="Hyperlnk"/>
            <w:noProof/>
          </w:rPr>
          <w:t>7.3</w:t>
        </w:r>
        <w:r w:rsidR="00141E4C">
          <w:rPr>
            <w:rFonts w:eastAsiaTheme="minorEastAsia"/>
            <w:noProof/>
            <w:lang w:eastAsia="sv-SE"/>
          </w:rPr>
          <w:tab/>
        </w:r>
        <w:r w:rsidR="00141E4C" w:rsidRPr="00972032">
          <w:rPr>
            <w:rStyle w:val="Hyperlnk"/>
            <w:noProof/>
          </w:rPr>
          <w:t>Uppföljning av statens budgetsaldo</w:t>
        </w:r>
        <w:r w:rsidR="00141E4C">
          <w:rPr>
            <w:noProof/>
            <w:webHidden/>
          </w:rPr>
          <w:tab/>
        </w:r>
        <w:r w:rsidR="00141E4C">
          <w:rPr>
            <w:noProof/>
            <w:webHidden/>
          </w:rPr>
          <w:fldChar w:fldCharType="begin"/>
        </w:r>
        <w:r w:rsidR="00141E4C">
          <w:rPr>
            <w:noProof/>
            <w:webHidden/>
          </w:rPr>
          <w:instrText xml:space="preserve"> PAGEREF _Toc68721351 \h </w:instrText>
        </w:r>
        <w:r w:rsidR="00141E4C">
          <w:rPr>
            <w:noProof/>
            <w:webHidden/>
          </w:rPr>
        </w:r>
        <w:r w:rsidR="00141E4C">
          <w:rPr>
            <w:noProof/>
            <w:webHidden/>
          </w:rPr>
          <w:fldChar w:fldCharType="separate"/>
        </w:r>
        <w:r>
          <w:rPr>
            <w:noProof/>
            <w:webHidden/>
          </w:rPr>
          <w:t>106</w:t>
        </w:r>
        <w:r w:rsidR="00141E4C">
          <w:rPr>
            <w:noProof/>
            <w:webHidden/>
          </w:rPr>
          <w:fldChar w:fldCharType="end"/>
        </w:r>
      </w:hyperlink>
    </w:p>
    <w:p w14:paraId="39CEACC4" w14:textId="27E46A4D" w:rsidR="00141E4C" w:rsidRDefault="000D76EE">
      <w:pPr>
        <w:pStyle w:val="Innehll1"/>
        <w:rPr>
          <w:rFonts w:eastAsiaTheme="minorEastAsia"/>
          <w:noProof/>
          <w:lang w:eastAsia="sv-SE"/>
        </w:rPr>
      </w:pPr>
      <w:hyperlink w:anchor="_Toc68721352" w:history="1">
        <w:r w:rsidR="00141E4C" w:rsidRPr="00972032">
          <w:rPr>
            <w:rStyle w:val="Hyperlnk"/>
            <w:noProof/>
          </w:rPr>
          <w:t>8</w:t>
        </w:r>
        <w:r w:rsidR="00141E4C">
          <w:rPr>
            <w:rFonts w:eastAsiaTheme="minorEastAsia"/>
            <w:noProof/>
            <w:lang w:eastAsia="sv-SE"/>
          </w:rPr>
          <w:tab/>
        </w:r>
        <w:r w:rsidR="00141E4C" w:rsidRPr="00972032">
          <w:rPr>
            <w:rStyle w:val="Hyperlnk"/>
            <w:noProof/>
          </w:rPr>
          <w:t>Den offentliga sektorns finanser</w:t>
        </w:r>
        <w:r w:rsidR="00141E4C">
          <w:rPr>
            <w:noProof/>
            <w:webHidden/>
          </w:rPr>
          <w:tab/>
        </w:r>
        <w:r w:rsidR="00141E4C">
          <w:rPr>
            <w:noProof/>
            <w:webHidden/>
          </w:rPr>
          <w:fldChar w:fldCharType="begin"/>
        </w:r>
        <w:r w:rsidR="00141E4C">
          <w:rPr>
            <w:noProof/>
            <w:webHidden/>
          </w:rPr>
          <w:instrText xml:space="preserve"> PAGEREF _Toc68721352 \h </w:instrText>
        </w:r>
        <w:r w:rsidR="00141E4C">
          <w:rPr>
            <w:noProof/>
            <w:webHidden/>
          </w:rPr>
        </w:r>
        <w:r w:rsidR="00141E4C">
          <w:rPr>
            <w:noProof/>
            <w:webHidden/>
          </w:rPr>
          <w:fldChar w:fldCharType="separate"/>
        </w:r>
        <w:r>
          <w:rPr>
            <w:noProof/>
            <w:webHidden/>
          </w:rPr>
          <w:t>107</w:t>
        </w:r>
        <w:r w:rsidR="00141E4C">
          <w:rPr>
            <w:noProof/>
            <w:webHidden/>
          </w:rPr>
          <w:fldChar w:fldCharType="end"/>
        </w:r>
      </w:hyperlink>
    </w:p>
    <w:p w14:paraId="48C6A54F" w14:textId="1945516A" w:rsidR="00141E4C" w:rsidRDefault="000D76EE">
      <w:pPr>
        <w:pStyle w:val="Innehll2"/>
        <w:tabs>
          <w:tab w:val="left" w:pos="964"/>
        </w:tabs>
        <w:rPr>
          <w:rFonts w:eastAsiaTheme="minorEastAsia"/>
          <w:noProof/>
          <w:lang w:eastAsia="sv-SE"/>
        </w:rPr>
      </w:pPr>
      <w:hyperlink w:anchor="_Toc68721353" w:history="1">
        <w:r w:rsidR="00141E4C" w:rsidRPr="00972032">
          <w:rPr>
            <w:rStyle w:val="Hyperlnk"/>
            <w:noProof/>
          </w:rPr>
          <w:t>8.1</w:t>
        </w:r>
        <w:r w:rsidR="00141E4C">
          <w:rPr>
            <w:rFonts w:eastAsiaTheme="minorEastAsia"/>
            <w:noProof/>
            <w:lang w:eastAsia="sv-SE"/>
          </w:rPr>
          <w:tab/>
        </w:r>
        <w:r w:rsidR="00141E4C" w:rsidRPr="00972032">
          <w:rPr>
            <w:rStyle w:val="Hyperlnk"/>
            <w:noProof/>
          </w:rPr>
          <w:t>Den offentliga sektorns finanser</w:t>
        </w:r>
        <w:r w:rsidR="00141E4C">
          <w:rPr>
            <w:noProof/>
            <w:webHidden/>
          </w:rPr>
          <w:tab/>
        </w:r>
        <w:r w:rsidR="00141E4C">
          <w:rPr>
            <w:noProof/>
            <w:webHidden/>
          </w:rPr>
          <w:fldChar w:fldCharType="begin"/>
        </w:r>
        <w:r w:rsidR="00141E4C">
          <w:rPr>
            <w:noProof/>
            <w:webHidden/>
          </w:rPr>
          <w:instrText xml:space="preserve"> PAGEREF _Toc68721353 \h </w:instrText>
        </w:r>
        <w:r w:rsidR="00141E4C">
          <w:rPr>
            <w:noProof/>
            <w:webHidden/>
          </w:rPr>
        </w:r>
        <w:r w:rsidR="00141E4C">
          <w:rPr>
            <w:noProof/>
            <w:webHidden/>
          </w:rPr>
          <w:fldChar w:fldCharType="separate"/>
        </w:r>
        <w:r>
          <w:rPr>
            <w:noProof/>
            <w:webHidden/>
          </w:rPr>
          <w:t>108</w:t>
        </w:r>
        <w:r w:rsidR="00141E4C">
          <w:rPr>
            <w:noProof/>
            <w:webHidden/>
          </w:rPr>
          <w:fldChar w:fldCharType="end"/>
        </w:r>
      </w:hyperlink>
    </w:p>
    <w:p w14:paraId="07C093D5" w14:textId="271D0D03" w:rsidR="00141E4C" w:rsidRDefault="000D76EE">
      <w:pPr>
        <w:pStyle w:val="Innehll2"/>
        <w:tabs>
          <w:tab w:val="left" w:pos="964"/>
        </w:tabs>
        <w:rPr>
          <w:rFonts w:eastAsiaTheme="minorEastAsia"/>
          <w:noProof/>
          <w:lang w:eastAsia="sv-SE"/>
        </w:rPr>
      </w:pPr>
      <w:hyperlink w:anchor="_Toc68721354" w:history="1">
        <w:r w:rsidR="00141E4C" w:rsidRPr="00972032">
          <w:rPr>
            <w:rStyle w:val="Hyperlnk"/>
            <w:noProof/>
          </w:rPr>
          <w:t>8.2</w:t>
        </w:r>
        <w:r w:rsidR="00141E4C">
          <w:rPr>
            <w:rFonts w:eastAsiaTheme="minorEastAsia"/>
            <w:noProof/>
            <w:lang w:eastAsia="sv-SE"/>
          </w:rPr>
          <w:tab/>
        </w:r>
        <w:r w:rsidR="00141E4C" w:rsidRPr="00972032">
          <w:rPr>
            <w:rStyle w:val="Hyperlnk"/>
            <w:noProof/>
          </w:rPr>
          <w:t>Statens finanser</w:t>
        </w:r>
        <w:r w:rsidR="00141E4C">
          <w:rPr>
            <w:noProof/>
            <w:webHidden/>
          </w:rPr>
          <w:tab/>
        </w:r>
        <w:r w:rsidR="00141E4C">
          <w:rPr>
            <w:noProof/>
            <w:webHidden/>
          </w:rPr>
          <w:fldChar w:fldCharType="begin"/>
        </w:r>
        <w:r w:rsidR="00141E4C">
          <w:rPr>
            <w:noProof/>
            <w:webHidden/>
          </w:rPr>
          <w:instrText xml:space="preserve"> PAGEREF _Toc68721354 \h </w:instrText>
        </w:r>
        <w:r w:rsidR="00141E4C">
          <w:rPr>
            <w:noProof/>
            <w:webHidden/>
          </w:rPr>
        </w:r>
        <w:r w:rsidR="00141E4C">
          <w:rPr>
            <w:noProof/>
            <w:webHidden/>
          </w:rPr>
          <w:fldChar w:fldCharType="separate"/>
        </w:r>
        <w:r>
          <w:rPr>
            <w:noProof/>
            <w:webHidden/>
          </w:rPr>
          <w:t>112</w:t>
        </w:r>
        <w:r w:rsidR="00141E4C">
          <w:rPr>
            <w:noProof/>
            <w:webHidden/>
          </w:rPr>
          <w:fldChar w:fldCharType="end"/>
        </w:r>
      </w:hyperlink>
    </w:p>
    <w:p w14:paraId="01F3F47A" w14:textId="439CDE3B" w:rsidR="00141E4C" w:rsidRDefault="000D76EE">
      <w:pPr>
        <w:pStyle w:val="Innehll2"/>
        <w:tabs>
          <w:tab w:val="left" w:pos="964"/>
        </w:tabs>
        <w:rPr>
          <w:rFonts w:eastAsiaTheme="minorEastAsia"/>
          <w:noProof/>
          <w:lang w:eastAsia="sv-SE"/>
        </w:rPr>
      </w:pPr>
      <w:hyperlink w:anchor="_Toc68721355" w:history="1">
        <w:r w:rsidR="00141E4C" w:rsidRPr="00972032">
          <w:rPr>
            <w:rStyle w:val="Hyperlnk"/>
            <w:noProof/>
          </w:rPr>
          <w:t>8.3</w:t>
        </w:r>
        <w:r w:rsidR="00141E4C">
          <w:rPr>
            <w:rFonts w:eastAsiaTheme="minorEastAsia"/>
            <w:noProof/>
            <w:lang w:eastAsia="sv-SE"/>
          </w:rPr>
          <w:tab/>
        </w:r>
        <w:r w:rsidR="00141E4C" w:rsidRPr="00972032">
          <w:rPr>
            <w:rStyle w:val="Hyperlnk"/>
            <w:noProof/>
          </w:rPr>
          <w:t>Ålderspensionssystemets finanser</w:t>
        </w:r>
        <w:r w:rsidR="00141E4C">
          <w:rPr>
            <w:noProof/>
            <w:webHidden/>
          </w:rPr>
          <w:tab/>
        </w:r>
        <w:r w:rsidR="00141E4C">
          <w:rPr>
            <w:noProof/>
            <w:webHidden/>
          </w:rPr>
          <w:fldChar w:fldCharType="begin"/>
        </w:r>
        <w:r w:rsidR="00141E4C">
          <w:rPr>
            <w:noProof/>
            <w:webHidden/>
          </w:rPr>
          <w:instrText xml:space="preserve"> PAGEREF _Toc68721355 \h </w:instrText>
        </w:r>
        <w:r w:rsidR="00141E4C">
          <w:rPr>
            <w:noProof/>
            <w:webHidden/>
          </w:rPr>
        </w:r>
        <w:r w:rsidR="00141E4C">
          <w:rPr>
            <w:noProof/>
            <w:webHidden/>
          </w:rPr>
          <w:fldChar w:fldCharType="separate"/>
        </w:r>
        <w:r>
          <w:rPr>
            <w:noProof/>
            <w:webHidden/>
          </w:rPr>
          <w:t>114</w:t>
        </w:r>
        <w:r w:rsidR="00141E4C">
          <w:rPr>
            <w:noProof/>
            <w:webHidden/>
          </w:rPr>
          <w:fldChar w:fldCharType="end"/>
        </w:r>
      </w:hyperlink>
    </w:p>
    <w:p w14:paraId="06F6923D" w14:textId="349D9F90" w:rsidR="00141E4C" w:rsidRDefault="000D76EE">
      <w:pPr>
        <w:pStyle w:val="Innehll2"/>
        <w:tabs>
          <w:tab w:val="left" w:pos="964"/>
        </w:tabs>
        <w:rPr>
          <w:rFonts w:eastAsiaTheme="minorEastAsia"/>
          <w:noProof/>
          <w:lang w:eastAsia="sv-SE"/>
        </w:rPr>
      </w:pPr>
      <w:hyperlink w:anchor="_Toc68721356" w:history="1">
        <w:r w:rsidR="00141E4C" w:rsidRPr="00972032">
          <w:rPr>
            <w:rStyle w:val="Hyperlnk"/>
            <w:noProof/>
          </w:rPr>
          <w:t>8.4</w:t>
        </w:r>
        <w:r w:rsidR="00141E4C">
          <w:rPr>
            <w:rFonts w:eastAsiaTheme="minorEastAsia"/>
            <w:noProof/>
            <w:lang w:eastAsia="sv-SE"/>
          </w:rPr>
          <w:tab/>
        </w:r>
        <w:r w:rsidR="00141E4C" w:rsidRPr="00972032">
          <w:rPr>
            <w:rStyle w:val="Hyperlnk"/>
            <w:noProof/>
          </w:rPr>
          <w:t>Kommunsektorns finanser</w:t>
        </w:r>
        <w:r w:rsidR="00141E4C">
          <w:rPr>
            <w:noProof/>
            <w:webHidden/>
          </w:rPr>
          <w:tab/>
        </w:r>
        <w:r w:rsidR="00141E4C">
          <w:rPr>
            <w:noProof/>
            <w:webHidden/>
          </w:rPr>
          <w:fldChar w:fldCharType="begin"/>
        </w:r>
        <w:r w:rsidR="00141E4C">
          <w:rPr>
            <w:noProof/>
            <w:webHidden/>
          </w:rPr>
          <w:instrText xml:space="preserve"> PAGEREF _Toc68721356 \h </w:instrText>
        </w:r>
        <w:r w:rsidR="00141E4C">
          <w:rPr>
            <w:noProof/>
            <w:webHidden/>
          </w:rPr>
        </w:r>
        <w:r w:rsidR="00141E4C">
          <w:rPr>
            <w:noProof/>
            <w:webHidden/>
          </w:rPr>
          <w:fldChar w:fldCharType="separate"/>
        </w:r>
        <w:r>
          <w:rPr>
            <w:noProof/>
            <w:webHidden/>
          </w:rPr>
          <w:t>116</w:t>
        </w:r>
        <w:r w:rsidR="00141E4C">
          <w:rPr>
            <w:noProof/>
            <w:webHidden/>
          </w:rPr>
          <w:fldChar w:fldCharType="end"/>
        </w:r>
      </w:hyperlink>
    </w:p>
    <w:p w14:paraId="3C54DE31" w14:textId="6218F652" w:rsidR="00141E4C" w:rsidRDefault="000D76EE">
      <w:pPr>
        <w:pStyle w:val="Innehll2"/>
        <w:tabs>
          <w:tab w:val="left" w:pos="964"/>
        </w:tabs>
        <w:rPr>
          <w:rFonts w:eastAsiaTheme="minorEastAsia"/>
          <w:noProof/>
          <w:lang w:eastAsia="sv-SE"/>
        </w:rPr>
      </w:pPr>
      <w:hyperlink w:anchor="_Toc68721357" w:history="1">
        <w:r w:rsidR="00141E4C" w:rsidRPr="00972032">
          <w:rPr>
            <w:rStyle w:val="Hyperlnk"/>
            <w:noProof/>
          </w:rPr>
          <w:t>8.5</w:t>
        </w:r>
        <w:r w:rsidR="00141E4C">
          <w:rPr>
            <w:rFonts w:eastAsiaTheme="minorEastAsia"/>
            <w:noProof/>
            <w:lang w:eastAsia="sv-SE"/>
          </w:rPr>
          <w:tab/>
        </w:r>
        <w:r w:rsidR="00141E4C" w:rsidRPr="00972032">
          <w:rPr>
            <w:rStyle w:val="Hyperlnk"/>
            <w:noProof/>
          </w:rPr>
          <w:t>Den offentliga sektorns finansiella nettoförmögenhet</w:t>
        </w:r>
        <w:r w:rsidR="00141E4C">
          <w:rPr>
            <w:noProof/>
            <w:webHidden/>
          </w:rPr>
          <w:tab/>
        </w:r>
        <w:r w:rsidR="00141E4C">
          <w:rPr>
            <w:noProof/>
            <w:webHidden/>
          </w:rPr>
          <w:fldChar w:fldCharType="begin"/>
        </w:r>
        <w:r w:rsidR="00141E4C">
          <w:rPr>
            <w:noProof/>
            <w:webHidden/>
          </w:rPr>
          <w:instrText xml:space="preserve"> PAGEREF _Toc68721357 \h </w:instrText>
        </w:r>
        <w:r w:rsidR="00141E4C">
          <w:rPr>
            <w:noProof/>
            <w:webHidden/>
          </w:rPr>
        </w:r>
        <w:r w:rsidR="00141E4C">
          <w:rPr>
            <w:noProof/>
            <w:webHidden/>
          </w:rPr>
          <w:fldChar w:fldCharType="separate"/>
        </w:r>
        <w:r>
          <w:rPr>
            <w:noProof/>
            <w:webHidden/>
          </w:rPr>
          <w:t>121</w:t>
        </w:r>
        <w:r w:rsidR="00141E4C">
          <w:rPr>
            <w:noProof/>
            <w:webHidden/>
          </w:rPr>
          <w:fldChar w:fldCharType="end"/>
        </w:r>
      </w:hyperlink>
    </w:p>
    <w:p w14:paraId="1EDCD8D5" w14:textId="2EE5EA2D" w:rsidR="00141E4C" w:rsidRDefault="000D76EE">
      <w:pPr>
        <w:pStyle w:val="Innehll2"/>
        <w:tabs>
          <w:tab w:val="left" w:pos="964"/>
        </w:tabs>
        <w:rPr>
          <w:rFonts w:eastAsiaTheme="minorEastAsia"/>
          <w:noProof/>
          <w:lang w:eastAsia="sv-SE"/>
        </w:rPr>
      </w:pPr>
      <w:hyperlink w:anchor="_Toc68721358" w:history="1">
        <w:r w:rsidR="00141E4C" w:rsidRPr="00972032">
          <w:rPr>
            <w:rStyle w:val="Hyperlnk"/>
            <w:noProof/>
          </w:rPr>
          <w:t>8.6</w:t>
        </w:r>
        <w:r w:rsidR="00141E4C">
          <w:rPr>
            <w:rFonts w:eastAsiaTheme="minorEastAsia"/>
            <w:noProof/>
            <w:lang w:eastAsia="sv-SE"/>
          </w:rPr>
          <w:tab/>
        </w:r>
        <w:r w:rsidR="00141E4C" w:rsidRPr="00972032">
          <w:rPr>
            <w:rStyle w:val="Hyperlnk"/>
            <w:noProof/>
          </w:rPr>
          <w:t>Finansiellt sparande enligt olika bedömare</w:t>
        </w:r>
        <w:r w:rsidR="00141E4C">
          <w:rPr>
            <w:noProof/>
            <w:webHidden/>
          </w:rPr>
          <w:tab/>
        </w:r>
        <w:r w:rsidR="00141E4C">
          <w:rPr>
            <w:noProof/>
            <w:webHidden/>
          </w:rPr>
          <w:fldChar w:fldCharType="begin"/>
        </w:r>
        <w:r w:rsidR="00141E4C">
          <w:rPr>
            <w:noProof/>
            <w:webHidden/>
          </w:rPr>
          <w:instrText xml:space="preserve"> PAGEREF _Toc68721358 \h </w:instrText>
        </w:r>
        <w:r w:rsidR="00141E4C">
          <w:rPr>
            <w:noProof/>
            <w:webHidden/>
          </w:rPr>
        </w:r>
        <w:r w:rsidR="00141E4C">
          <w:rPr>
            <w:noProof/>
            <w:webHidden/>
          </w:rPr>
          <w:fldChar w:fldCharType="separate"/>
        </w:r>
        <w:r>
          <w:rPr>
            <w:noProof/>
            <w:webHidden/>
          </w:rPr>
          <w:t>123</w:t>
        </w:r>
        <w:r w:rsidR="00141E4C">
          <w:rPr>
            <w:noProof/>
            <w:webHidden/>
          </w:rPr>
          <w:fldChar w:fldCharType="end"/>
        </w:r>
      </w:hyperlink>
    </w:p>
    <w:p w14:paraId="1977222C" w14:textId="7BD025BC" w:rsidR="00141E4C" w:rsidRDefault="000D76EE">
      <w:pPr>
        <w:pStyle w:val="Innehll2"/>
        <w:tabs>
          <w:tab w:val="left" w:pos="964"/>
        </w:tabs>
        <w:rPr>
          <w:rFonts w:eastAsiaTheme="minorEastAsia"/>
          <w:noProof/>
          <w:lang w:eastAsia="sv-SE"/>
        </w:rPr>
      </w:pPr>
      <w:hyperlink w:anchor="_Toc68721359" w:history="1">
        <w:r w:rsidR="00141E4C" w:rsidRPr="00972032">
          <w:rPr>
            <w:rStyle w:val="Hyperlnk"/>
            <w:noProof/>
          </w:rPr>
          <w:t>8.7</w:t>
        </w:r>
        <w:r w:rsidR="00141E4C">
          <w:rPr>
            <w:rFonts w:eastAsiaTheme="minorEastAsia"/>
            <w:noProof/>
            <w:lang w:eastAsia="sv-SE"/>
          </w:rPr>
          <w:tab/>
        </w:r>
        <w:r w:rsidR="00141E4C" w:rsidRPr="00972032">
          <w:rPr>
            <w:rStyle w:val="Hyperlnk"/>
            <w:noProof/>
          </w:rPr>
          <w:t>Uppföljning av offentliga sektorns finanser</w:t>
        </w:r>
        <w:r w:rsidR="00141E4C">
          <w:rPr>
            <w:noProof/>
            <w:webHidden/>
          </w:rPr>
          <w:tab/>
        </w:r>
        <w:r w:rsidR="00141E4C">
          <w:rPr>
            <w:noProof/>
            <w:webHidden/>
          </w:rPr>
          <w:fldChar w:fldCharType="begin"/>
        </w:r>
        <w:r w:rsidR="00141E4C">
          <w:rPr>
            <w:noProof/>
            <w:webHidden/>
          </w:rPr>
          <w:instrText xml:space="preserve"> PAGEREF _Toc68721359 \h </w:instrText>
        </w:r>
        <w:r w:rsidR="00141E4C">
          <w:rPr>
            <w:noProof/>
            <w:webHidden/>
          </w:rPr>
        </w:r>
        <w:r w:rsidR="00141E4C">
          <w:rPr>
            <w:noProof/>
            <w:webHidden/>
          </w:rPr>
          <w:fldChar w:fldCharType="separate"/>
        </w:r>
        <w:r>
          <w:rPr>
            <w:noProof/>
            <w:webHidden/>
          </w:rPr>
          <w:t>124</w:t>
        </w:r>
        <w:r w:rsidR="00141E4C">
          <w:rPr>
            <w:noProof/>
            <w:webHidden/>
          </w:rPr>
          <w:fldChar w:fldCharType="end"/>
        </w:r>
      </w:hyperlink>
    </w:p>
    <w:p w14:paraId="0A66ADB5" w14:textId="0EC8F260" w:rsidR="00141E4C" w:rsidRDefault="000D76EE">
      <w:pPr>
        <w:pStyle w:val="Innehll2"/>
        <w:tabs>
          <w:tab w:val="left" w:pos="964"/>
        </w:tabs>
        <w:rPr>
          <w:rFonts w:eastAsiaTheme="minorEastAsia"/>
          <w:noProof/>
          <w:lang w:eastAsia="sv-SE"/>
        </w:rPr>
      </w:pPr>
      <w:hyperlink w:anchor="_Toc68721360" w:history="1">
        <w:r w:rsidR="00141E4C" w:rsidRPr="00972032">
          <w:rPr>
            <w:rStyle w:val="Hyperlnk"/>
            <w:noProof/>
          </w:rPr>
          <w:t>8.8</w:t>
        </w:r>
        <w:r w:rsidR="00141E4C">
          <w:rPr>
            <w:rFonts w:eastAsiaTheme="minorEastAsia"/>
            <w:noProof/>
            <w:lang w:eastAsia="sv-SE"/>
          </w:rPr>
          <w:tab/>
        </w:r>
        <w:r w:rsidR="00141E4C" w:rsidRPr="00972032">
          <w:rPr>
            <w:rStyle w:val="Hyperlnk"/>
            <w:noProof/>
          </w:rPr>
          <w:t xml:space="preserve">Sveriges återhämtningsplan inom ramen för faciliteten för </w:t>
        </w:r>
        <w:r w:rsidR="00141E4C">
          <w:rPr>
            <w:rStyle w:val="Hyperlnk"/>
            <w:noProof/>
          </w:rPr>
          <w:br/>
        </w:r>
        <w:r w:rsidR="00141E4C" w:rsidRPr="00972032">
          <w:rPr>
            <w:rStyle w:val="Hyperlnk"/>
            <w:noProof/>
          </w:rPr>
          <w:t>återhämtning och resiliens</w:t>
        </w:r>
        <w:r w:rsidR="00141E4C">
          <w:rPr>
            <w:noProof/>
            <w:webHidden/>
          </w:rPr>
          <w:tab/>
        </w:r>
        <w:r w:rsidR="00141E4C">
          <w:rPr>
            <w:noProof/>
            <w:webHidden/>
          </w:rPr>
          <w:fldChar w:fldCharType="begin"/>
        </w:r>
        <w:r w:rsidR="00141E4C">
          <w:rPr>
            <w:noProof/>
            <w:webHidden/>
          </w:rPr>
          <w:instrText xml:space="preserve"> PAGEREF _Toc68721360 \h </w:instrText>
        </w:r>
        <w:r w:rsidR="00141E4C">
          <w:rPr>
            <w:noProof/>
            <w:webHidden/>
          </w:rPr>
        </w:r>
        <w:r w:rsidR="00141E4C">
          <w:rPr>
            <w:noProof/>
            <w:webHidden/>
          </w:rPr>
          <w:fldChar w:fldCharType="separate"/>
        </w:r>
        <w:r>
          <w:rPr>
            <w:noProof/>
            <w:webHidden/>
          </w:rPr>
          <w:t>126</w:t>
        </w:r>
        <w:r w:rsidR="00141E4C">
          <w:rPr>
            <w:noProof/>
            <w:webHidden/>
          </w:rPr>
          <w:fldChar w:fldCharType="end"/>
        </w:r>
      </w:hyperlink>
    </w:p>
    <w:p w14:paraId="2022A351" w14:textId="7F8DF861" w:rsidR="00141E4C" w:rsidRDefault="000D76EE">
      <w:pPr>
        <w:pStyle w:val="Innehll1"/>
        <w:rPr>
          <w:rFonts w:eastAsiaTheme="minorEastAsia"/>
          <w:noProof/>
          <w:lang w:eastAsia="sv-SE"/>
        </w:rPr>
      </w:pPr>
      <w:hyperlink w:anchor="_Toc68721361" w:history="1">
        <w:r w:rsidR="00141E4C" w:rsidRPr="00972032">
          <w:rPr>
            <w:rStyle w:val="Hyperlnk"/>
            <w:noProof/>
          </w:rPr>
          <w:t>9</w:t>
        </w:r>
        <w:r w:rsidR="00141E4C">
          <w:rPr>
            <w:rFonts w:eastAsiaTheme="minorEastAsia"/>
            <w:noProof/>
            <w:lang w:eastAsia="sv-SE"/>
          </w:rPr>
          <w:tab/>
        </w:r>
        <w:r w:rsidR="00141E4C" w:rsidRPr="00972032">
          <w:rPr>
            <w:rStyle w:val="Hyperlnk"/>
            <w:noProof/>
          </w:rPr>
          <w:t>Bedömning av finanspolitikens långsiktiga hållbarhet</w:t>
        </w:r>
        <w:r w:rsidR="00141E4C">
          <w:rPr>
            <w:noProof/>
            <w:webHidden/>
          </w:rPr>
          <w:tab/>
        </w:r>
        <w:r w:rsidR="00141E4C">
          <w:rPr>
            <w:noProof/>
            <w:webHidden/>
          </w:rPr>
          <w:fldChar w:fldCharType="begin"/>
        </w:r>
        <w:r w:rsidR="00141E4C">
          <w:rPr>
            <w:noProof/>
            <w:webHidden/>
          </w:rPr>
          <w:instrText xml:space="preserve"> PAGEREF _Toc68721361 \h </w:instrText>
        </w:r>
        <w:r w:rsidR="00141E4C">
          <w:rPr>
            <w:noProof/>
            <w:webHidden/>
          </w:rPr>
        </w:r>
        <w:r w:rsidR="00141E4C">
          <w:rPr>
            <w:noProof/>
            <w:webHidden/>
          </w:rPr>
          <w:fldChar w:fldCharType="separate"/>
        </w:r>
        <w:r>
          <w:rPr>
            <w:noProof/>
            <w:webHidden/>
          </w:rPr>
          <w:t>129</w:t>
        </w:r>
        <w:r w:rsidR="00141E4C">
          <w:rPr>
            <w:noProof/>
            <w:webHidden/>
          </w:rPr>
          <w:fldChar w:fldCharType="end"/>
        </w:r>
      </w:hyperlink>
    </w:p>
    <w:p w14:paraId="6BE0147E" w14:textId="0771CFE8" w:rsidR="00141E4C" w:rsidRDefault="000D76EE">
      <w:pPr>
        <w:pStyle w:val="Innehll2"/>
        <w:tabs>
          <w:tab w:val="left" w:pos="964"/>
        </w:tabs>
        <w:rPr>
          <w:rFonts w:eastAsiaTheme="minorEastAsia"/>
          <w:noProof/>
          <w:lang w:eastAsia="sv-SE"/>
        </w:rPr>
      </w:pPr>
      <w:hyperlink w:anchor="_Toc68721362" w:history="1">
        <w:r w:rsidR="00141E4C" w:rsidRPr="00972032">
          <w:rPr>
            <w:rStyle w:val="Hyperlnk"/>
            <w:noProof/>
          </w:rPr>
          <w:t>9.1</w:t>
        </w:r>
        <w:r w:rsidR="00141E4C">
          <w:rPr>
            <w:rFonts w:eastAsiaTheme="minorEastAsia"/>
            <w:noProof/>
            <w:lang w:eastAsia="sv-SE"/>
          </w:rPr>
          <w:tab/>
        </w:r>
        <w:r w:rsidR="00141E4C" w:rsidRPr="00972032">
          <w:rPr>
            <w:rStyle w:val="Hyperlnk"/>
            <w:noProof/>
          </w:rPr>
          <w:t>Långsiktiga utmaningar för finanspolitiken</w:t>
        </w:r>
        <w:r w:rsidR="00141E4C">
          <w:rPr>
            <w:noProof/>
            <w:webHidden/>
          </w:rPr>
          <w:tab/>
        </w:r>
        <w:r w:rsidR="00141E4C">
          <w:rPr>
            <w:noProof/>
            <w:webHidden/>
          </w:rPr>
          <w:fldChar w:fldCharType="begin"/>
        </w:r>
        <w:r w:rsidR="00141E4C">
          <w:rPr>
            <w:noProof/>
            <w:webHidden/>
          </w:rPr>
          <w:instrText xml:space="preserve"> PAGEREF _Toc68721362 \h </w:instrText>
        </w:r>
        <w:r w:rsidR="00141E4C">
          <w:rPr>
            <w:noProof/>
            <w:webHidden/>
          </w:rPr>
        </w:r>
        <w:r w:rsidR="00141E4C">
          <w:rPr>
            <w:noProof/>
            <w:webHidden/>
          </w:rPr>
          <w:fldChar w:fldCharType="separate"/>
        </w:r>
        <w:r>
          <w:rPr>
            <w:noProof/>
            <w:webHidden/>
          </w:rPr>
          <w:t>129</w:t>
        </w:r>
        <w:r w:rsidR="00141E4C">
          <w:rPr>
            <w:noProof/>
            <w:webHidden/>
          </w:rPr>
          <w:fldChar w:fldCharType="end"/>
        </w:r>
      </w:hyperlink>
    </w:p>
    <w:p w14:paraId="0E7F1D36" w14:textId="5774384F" w:rsidR="00141E4C" w:rsidRDefault="000D76EE">
      <w:pPr>
        <w:pStyle w:val="Innehll2"/>
        <w:tabs>
          <w:tab w:val="left" w:pos="964"/>
        </w:tabs>
        <w:rPr>
          <w:rFonts w:eastAsiaTheme="minorEastAsia"/>
          <w:noProof/>
          <w:lang w:eastAsia="sv-SE"/>
        </w:rPr>
      </w:pPr>
      <w:hyperlink w:anchor="_Toc68721363" w:history="1">
        <w:r w:rsidR="00141E4C" w:rsidRPr="00972032">
          <w:rPr>
            <w:rStyle w:val="Hyperlnk"/>
            <w:noProof/>
          </w:rPr>
          <w:t>9.2</w:t>
        </w:r>
        <w:r w:rsidR="00141E4C">
          <w:rPr>
            <w:rFonts w:eastAsiaTheme="minorEastAsia"/>
            <w:noProof/>
            <w:lang w:eastAsia="sv-SE"/>
          </w:rPr>
          <w:tab/>
        </w:r>
        <w:r w:rsidR="00141E4C" w:rsidRPr="00972032">
          <w:rPr>
            <w:rStyle w:val="Hyperlnk"/>
            <w:noProof/>
          </w:rPr>
          <w:t>Vad avses med att finanspolitiken är hållbar?</w:t>
        </w:r>
        <w:r w:rsidR="00141E4C">
          <w:rPr>
            <w:noProof/>
            <w:webHidden/>
          </w:rPr>
          <w:tab/>
        </w:r>
        <w:r w:rsidR="00141E4C">
          <w:rPr>
            <w:noProof/>
            <w:webHidden/>
          </w:rPr>
          <w:fldChar w:fldCharType="begin"/>
        </w:r>
        <w:r w:rsidR="00141E4C">
          <w:rPr>
            <w:noProof/>
            <w:webHidden/>
          </w:rPr>
          <w:instrText xml:space="preserve"> PAGEREF _Toc68721363 \h </w:instrText>
        </w:r>
        <w:r w:rsidR="00141E4C">
          <w:rPr>
            <w:noProof/>
            <w:webHidden/>
          </w:rPr>
        </w:r>
        <w:r w:rsidR="00141E4C">
          <w:rPr>
            <w:noProof/>
            <w:webHidden/>
          </w:rPr>
          <w:fldChar w:fldCharType="separate"/>
        </w:r>
        <w:r>
          <w:rPr>
            <w:noProof/>
            <w:webHidden/>
          </w:rPr>
          <w:t>130</w:t>
        </w:r>
        <w:r w:rsidR="00141E4C">
          <w:rPr>
            <w:noProof/>
            <w:webHidden/>
          </w:rPr>
          <w:fldChar w:fldCharType="end"/>
        </w:r>
      </w:hyperlink>
    </w:p>
    <w:p w14:paraId="3D9068C6" w14:textId="5FA8A715" w:rsidR="00141E4C" w:rsidRDefault="000D76EE">
      <w:pPr>
        <w:pStyle w:val="Innehll2"/>
        <w:tabs>
          <w:tab w:val="left" w:pos="964"/>
        </w:tabs>
        <w:rPr>
          <w:rFonts w:eastAsiaTheme="minorEastAsia"/>
          <w:noProof/>
          <w:lang w:eastAsia="sv-SE"/>
        </w:rPr>
      </w:pPr>
      <w:hyperlink w:anchor="_Toc68721364" w:history="1">
        <w:r w:rsidR="00141E4C" w:rsidRPr="00972032">
          <w:rPr>
            <w:rStyle w:val="Hyperlnk"/>
            <w:noProof/>
          </w:rPr>
          <w:t>9.3</w:t>
        </w:r>
        <w:r w:rsidR="00141E4C">
          <w:rPr>
            <w:rFonts w:eastAsiaTheme="minorEastAsia"/>
            <w:noProof/>
            <w:lang w:eastAsia="sv-SE"/>
          </w:rPr>
          <w:tab/>
        </w:r>
        <w:r w:rsidR="00141E4C" w:rsidRPr="00972032">
          <w:rPr>
            <w:rStyle w:val="Hyperlnk"/>
            <w:noProof/>
          </w:rPr>
          <w:t>Ett scenario för utvecklingen på lång sikt</w:t>
        </w:r>
        <w:r w:rsidR="00141E4C">
          <w:rPr>
            <w:noProof/>
            <w:webHidden/>
          </w:rPr>
          <w:tab/>
        </w:r>
        <w:r w:rsidR="00141E4C">
          <w:rPr>
            <w:noProof/>
            <w:webHidden/>
          </w:rPr>
          <w:fldChar w:fldCharType="begin"/>
        </w:r>
        <w:r w:rsidR="00141E4C">
          <w:rPr>
            <w:noProof/>
            <w:webHidden/>
          </w:rPr>
          <w:instrText xml:space="preserve"> PAGEREF _Toc68721364 \h </w:instrText>
        </w:r>
        <w:r w:rsidR="00141E4C">
          <w:rPr>
            <w:noProof/>
            <w:webHidden/>
          </w:rPr>
        </w:r>
        <w:r w:rsidR="00141E4C">
          <w:rPr>
            <w:noProof/>
            <w:webHidden/>
          </w:rPr>
          <w:fldChar w:fldCharType="separate"/>
        </w:r>
        <w:r>
          <w:rPr>
            <w:noProof/>
            <w:webHidden/>
          </w:rPr>
          <w:t>130</w:t>
        </w:r>
        <w:r w:rsidR="00141E4C">
          <w:rPr>
            <w:noProof/>
            <w:webHidden/>
          </w:rPr>
          <w:fldChar w:fldCharType="end"/>
        </w:r>
      </w:hyperlink>
    </w:p>
    <w:p w14:paraId="68104AB2" w14:textId="0C277999" w:rsidR="00141E4C" w:rsidRDefault="000D76EE">
      <w:pPr>
        <w:pStyle w:val="Innehll2"/>
        <w:tabs>
          <w:tab w:val="left" w:pos="964"/>
        </w:tabs>
        <w:rPr>
          <w:rFonts w:eastAsiaTheme="minorEastAsia"/>
          <w:noProof/>
          <w:lang w:eastAsia="sv-SE"/>
        </w:rPr>
      </w:pPr>
      <w:hyperlink w:anchor="_Toc68721365" w:history="1">
        <w:r w:rsidR="00141E4C" w:rsidRPr="00972032">
          <w:rPr>
            <w:rStyle w:val="Hyperlnk"/>
            <w:noProof/>
          </w:rPr>
          <w:t>9.4</w:t>
        </w:r>
        <w:r w:rsidR="00141E4C">
          <w:rPr>
            <w:rFonts w:eastAsiaTheme="minorEastAsia"/>
            <w:noProof/>
            <w:lang w:eastAsia="sv-SE"/>
          </w:rPr>
          <w:tab/>
        </w:r>
        <w:r w:rsidR="00141E4C" w:rsidRPr="00972032">
          <w:rPr>
            <w:rStyle w:val="Hyperlnk"/>
            <w:noProof/>
          </w:rPr>
          <w:t>Finanspolitiken bedöms vara hållbar</w:t>
        </w:r>
        <w:r w:rsidR="00141E4C">
          <w:rPr>
            <w:noProof/>
            <w:webHidden/>
          </w:rPr>
          <w:tab/>
        </w:r>
        <w:r w:rsidR="00141E4C">
          <w:rPr>
            <w:noProof/>
            <w:webHidden/>
          </w:rPr>
          <w:fldChar w:fldCharType="begin"/>
        </w:r>
        <w:r w:rsidR="00141E4C">
          <w:rPr>
            <w:noProof/>
            <w:webHidden/>
          </w:rPr>
          <w:instrText xml:space="preserve"> PAGEREF _Toc68721365 \h </w:instrText>
        </w:r>
        <w:r w:rsidR="00141E4C">
          <w:rPr>
            <w:noProof/>
            <w:webHidden/>
          </w:rPr>
        </w:r>
        <w:r w:rsidR="00141E4C">
          <w:rPr>
            <w:noProof/>
            <w:webHidden/>
          </w:rPr>
          <w:fldChar w:fldCharType="separate"/>
        </w:r>
        <w:r>
          <w:rPr>
            <w:noProof/>
            <w:webHidden/>
          </w:rPr>
          <w:t>133</w:t>
        </w:r>
        <w:r w:rsidR="00141E4C">
          <w:rPr>
            <w:noProof/>
            <w:webHidden/>
          </w:rPr>
          <w:fldChar w:fldCharType="end"/>
        </w:r>
      </w:hyperlink>
    </w:p>
    <w:p w14:paraId="540E758A" w14:textId="39925418" w:rsidR="00141E4C" w:rsidRDefault="000D76EE">
      <w:pPr>
        <w:pStyle w:val="Innehll1"/>
        <w:rPr>
          <w:rFonts w:eastAsiaTheme="minorEastAsia"/>
          <w:noProof/>
          <w:lang w:eastAsia="sv-SE"/>
        </w:rPr>
      </w:pPr>
      <w:hyperlink w:anchor="_Toc68721366" w:history="1">
        <w:r w:rsidR="00141E4C" w:rsidRPr="00972032">
          <w:rPr>
            <w:rStyle w:val="Hyperlnk"/>
            <w:noProof/>
          </w:rPr>
          <w:t>10</w:t>
        </w:r>
        <w:r w:rsidR="00141E4C">
          <w:rPr>
            <w:rFonts w:eastAsiaTheme="minorEastAsia"/>
            <w:noProof/>
            <w:lang w:eastAsia="sv-SE"/>
          </w:rPr>
          <w:tab/>
        </w:r>
        <w:r w:rsidR="00141E4C" w:rsidRPr="00972032">
          <w:rPr>
            <w:rStyle w:val="Hyperlnk"/>
            <w:noProof/>
          </w:rPr>
          <w:t>Ändrad fördelning av ändamål och verksamheter på utgiftsområden</w:t>
        </w:r>
        <w:r w:rsidR="00141E4C">
          <w:rPr>
            <w:noProof/>
            <w:webHidden/>
          </w:rPr>
          <w:tab/>
        </w:r>
        <w:r w:rsidR="00141E4C">
          <w:rPr>
            <w:noProof/>
            <w:webHidden/>
          </w:rPr>
          <w:fldChar w:fldCharType="begin"/>
        </w:r>
        <w:r w:rsidR="00141E4C">
          <w:rPr>
            <w:noProof/>
            <w:webHidden/>
          </w:rPr>
          <w:instrText xml:space="preserve"> PAGEREF _Toc68721366 \h </w:instrText>
        </w:r>
        <w:r w:rsidR="00141E4C">
          <w:rPr>
            <w:noProof/>
            <w:webHidden/>
          </w:rPr>
        </w:r>
        <w:r w:rsidR="00141E4C">
          <w:rPr>
            <w:noProof/>
            <w:webHidden/>
          </w:rPr>
          <w:fldChar w:fldCharType="separate"/>
        </w:r>
        <w:r>
          <w:rPr>
            <w:noProof/>
            <w:webHidden/>
          </w:rPr>
          <w:t>135</w:t>
        </w:r>
        <w:r w:rsidR="00141E4C">
          <w:rPr>
            <w:noProof/>
            <w:webHidden/>
          </w:rPr>
          <w:fldChar w:fldCharType="end"/>
        </w:r>
      </w:hyperlink>
    </w:p>
    <w:p w14:paraId="49C01808" w14:textId="46465C45" w:rsidR="00141E4C" w:rsidRDefault="000D76EE">
      <w:pPr>
        <w:pStyle w:val="Innehll2"/>
        <w:tabs>
          <w:tab w:val="left" w:pos="1644"/>
        </w:tabs>
        <w:rPr>
          <w:rFonts w:eastAsiaTheme="minorEastAsia"/>
          <w:noProof/>
          <w:lang w:eastAsia="sv-SE"/>
        </w:rPr>
      </w:pPr>
      <w:hyperlink w:anchor="_Toc68721367" w:history="1">
        <w:r w:rsidR="00141E4C" w:rsidRPr="00972032">
          <w:rPr>
            <w:rStyle w:val="Hyperlnk"/>
            <w:noProof/>
          </w:rPr>
          <w:t>10.1</w:t>
        </w:r>
        <w:r w:rsidR="00141E4C">
          <w:rPr>
            <w:rFonts w:eastAsiaTheme="minorEastAsia"/>
            <w:noProof/>
            <w:lang w:eastAsia="sv-SE"/>
          </w:rPr>
          <w:tab/>
        </w:r>
        <w:r w:rsidR="00141E4C" w:rsidRPr="00972032">
          <w:rPr>
            <w:rStyle w:val="Hyperlnk"/>
            <w:bCs/>
            <w:noProof/>
          </w:rPr>
          <w:t>Gentekniknämnden</w:t>
        </w:r>
        <w:r w:rsidR="00141E4C">
          <w:rPr>
            <w:noProof/>
            <w:webHidden/>
          </w:rPr>
          <w:tab/>
        </w:r>
        <w:r w:rsidR="00141E4C">
          <w:rPr>
            <w:noProof/>
            <w:webHidden/>
          </w:rPr>
          <w:fldChar w:fldCharType="begin"/>
        </w:r>
        <w:r w:rsidR="00141E4C">
          <w:rPr>
            <w:noProof/>
            <w:webHidden/>
          </w:rPr>
          <w:instrText xml:space="preserve"> PAGEREF _Toc68721367 \h </w:instrText>
        </w:r>
        <w:r w:rsidR="00141E4C">
          <w:rPr>
            <w:noProof/>
            <w:webHidden/>
          </w:rPr>
        </w:r>
        <w:r w:rsidR="00141E4C">
          <w:rPr>
            <w:noProof/>
            <w:webHidden/>
          </w:rPr>
          <w:fldChar w:fldCharType="separate"/>
        </w:r>
        <w:r>
          <w:rPr>
            <w:noProof/>
            <w:webHidden/>
          </w:rPr>
          <w:t>135</w:t>
        </w:r>
        <w:r w:rsidR="00141E4C">
          <w:rPr>
            <w:noProof/>
            <w:webHidden/>
          </w:rPr>
          <w:fldChar w:fldCharType="end"/>
        </w:r>
      </w:hyperlink>
    </w:p>
    <w:p w14:paraId="6966D022" w14:textId="29788457" w:rsidR="00141E4C" w:rsidRDefault="000D76EE">
      <w:pPr>
        <w:pStyle w:val="Innehll2"/>
        <w:tabs>
          <w:tab w:val="left" w:pos="1644"/>
        </w:tabs>
        <w:rPr>
          <w:rFonts w:eastAsiaTheme="minorEastAsia"/>
          <w:noProof/>
          <w:lang w:eastAsia="sv-SE"/>
        </w:rPr>
      </w:pPr>
      <w:hyperlink w:anchor="_Toc68721368" w:history="1">
        <w:r w:rsidR="00141E4C" w:rsidRPr="00972032">
          <w:rPr>
            <w:rStyle w:val="Hyperlnk"/>
            <w:noProof/>
          </w:rPr>
          <w:t>10.2</w:t>
        </w:r>
        <w:r w:rsidR="00141E4C">
          <w:rPr>
            <w:rFonts w:eastAsiaTheme="minorEastAsia"/>
            <w:noProof/>
            <w:lang w:eastAsia="sv-SE"/>
          </w:rPr>
          <w:tab/>
        </w:r>
        <w:r w:rsidR="00141E4C" w:rsidRPr="00972032">
          <w:rPr>
            <w:rStyle w:val="Hyperlnk"/>
            <w:noProof/>
          </w:rPr>
          <w:t>Elsäkerhet</w:t>
        </w:r>
        <w:r w:rsidR="00141E4C">
          <w:rPr>
            <w:noProof/>
            <w:webHidden/>
          </w:rPr>
          <w:tab/>
        </w:r>
        <w:r w:rsidR="00141E4C">
          <w:rPr>
            <w:noProof/>
            <w:webHidden/>
          </w:rPr>
          <w:fldChar w:fldCharType="begin"/>
        </w:r>
        <w:r w:rsidR="00141E4C">
          <w:rPr>
            <w:noProof/>
            <w:webHidden/>
          </w:rPr>
          <w:instrText xml:space="preserve"> PAGEREF _Toc68721368 \h </w:instrText>
        </w:r>
        <w:r w:rsidR="00141E4C">
          <w:rPr>
            <w:noProof/>
            <w:webHidden/>
          </w:rPr>
        </w:r>
        <w:r w:rsidR="00141E4C">
          <w:rPr>
            <w:noProof/>
            <w:webHidden/>
          </w:rPr>
          <w:fldChar w:fldCharType="separate"/>
        </w:r>
        <w:r>
          <w:rPr>
            <w:noProof/>
            <w:webHidden/>
          </w:rPr>
          <w:t>135</w:t>
        </w:r>
        <w:r w:rsidR="00141E4C">
          <w:rPr>
            <w:noProof/>
            <w:webHidden/>
          </w:rPr>
          <w:fldChar w:fldCharType="end"/>
        </w:r>
      </w:hyperlink>
    </w:p>
    <w:p w14:paraId="39267024" w14:textId="284B9167" w:rsidR="003A55ED" w:rsidRDefault="003A55ED" w:rsidP="00ED3704">
      <w:pPr>
        <w:pStyle w:val="InnehllBilaga"/>
        <w:rPr>
          <w:b/>
          <w:bCs/>
          <w:noProof/>
        </w:rPr>
      </w:pPr>
      <w:r>
        <w:fldChar w:fldCharType="end"/>
      </w:r>
    </w:p>
    <w:p w14:paraId="12A8D645" w14:textId="1AB2E9A9" w:rsidR="003A55ED" w:rsidRDefault="003A55ED" w:rsidP="00ED3704">
      <w:pPr>
        <w:pStyle w:val="InnehllBilaga"/>
      </w:pPr>
      <w:r>
        <w:t xml:space="preserve">Bilaga </w:t>
      </w:r>
      <w:r w:rsidR="00ED3704">
        <w:t>1</w:t>
      </w:r>
      <w:r>
        <w:tab/>
      </w:r>
      <w:r w:rsidR="00ED3704">
        <w:t>Tabellsamling makroekonomisk utveckling och offentliga finanser</w:t>
      </w:r>
    </w:p>
    <w:p w14:paraId="7230C997" w14:textId="345551EE" w:rsidR="003A55ED" w:rsidRDefault="003A55ED" w:rsidP="00ED3704">
      <w:pPr>
        <w:pStyle w:val="InnehllBilaga"/>
      </w:pPr>
      <w:r>
        <w:t xml:space="preserve">Bilaga </w:t>
      </w:r>
      <w:r w:rsidR="00ED3704">
        <w:t>2</w:t>
      </w:r>
      <w:r>
        <w:tab/>
      </w:r>
      <w:r w:rsidR="00ED3704">
        <w:t>Fördelningspolitisk redogörelse</w:t>
      </w:r>
    </w:p>
    <w:p w14:paraId="2A8B2128" w14:textId="77777777" w:rsidR="003A55ED" w:rsidRDefault="003A55ED" w:rsidP="00ED3704">
      <w:pPr>
        <w:pStyle w:val="Brdtext"/>
      </w:pPr>
    </w:p>
    <w:bookmarkEnd w:id="2"/>
    <w:p w14:paraId="3683BC58" w14:textId="347CA2E2" w:rsidR="003A55ED" w:rsidRDefault="003A55ED" w:rsidP="00ED3704">
      <w:pPr>
        <w:pStyle w:val="Brdtext"/>
      </w:pPr>
      <w:r>
        <w:t xml:space="preserve">Utdrag ur protokoll vid regeringssammanträde </w:t>
      </w:r>
      <w:r w:rsidR="006502DF">
        <w:t>den 8 april 2021</w:t>
      </w:r>
    </w:p>
    <w:p w14:paraId="5F7CDAE7" w14:textId="77777777" w:rsidR="00DC45AE" w:rsidRDefault="00DC45AE" w:rsidP="008D4386">
      <w:pPr>
        <w:pStyle w:val="Brdtext"/>
        <w:sectPr w:rsidR="00DC45AE" w:rsidSect="00C55A97">
          <w:headerReference w:type="even" r:id="rId14"/>
          <w:headerReference w:type="default" r:id="rId15"/>
          <w:footerReference w:type="even" r:id="rId16"/>
          <w:footerReference w:type="default" r:id="rId17"/>
          <w:headerReference w:type="first" r:id="rId18"/>
          <w:footerReference w:type="first" r:id="rId19"/>
          <w:type w:val="oddPage"/>
          <w:pgSz w:w="11906" w:h="16838" w:code="9"/>
          <w:pgMar w:top="1304" w:right="2268" w:bottom="1247" w:left="2268" w:header="567" w:footer="624" w:gutter="0"/>
          <w:cols w:space="708"/>
          <w:titlePg/>
          <w:docGrid w:linePitch="360"/>
        </w:sectPr>
      </w:pPr>
    </w:p>
    <w:bookmarkStart w:id="3" w:name="_Toc68721319"/>
    <w:p w14:paraId="2808A883" w14:textId="77777777" w:rsidR="00ED3704" w:rsidRDefault="00ED3704" w:rsidP="00ED3704">
      <w:pPr>
        <w:pStyle w:val="Rubrik1"/>
      </w:pPr>
      <w:r w:rsidRPr="00E1060A">
        <w:rPr>
          <w:noProof/>
        </w:rPr>
        <w:lastRenderedPageBreak/>
        <mc:AlternateContent>
          <mc:Choice Requires="wps">
            <w:drawing>
              <wp:anchor distT="0" distB="0" distL="114300" distR="114300" simplePos="0" relativeHeight="251661824" behindDoc="0" locked="0" layoutInCell="1" allowOverlap="1" wp14:anchorId="2EF7529C" wp14:editId="6128EE7B">
                <wp:simplePos x="0" y="0"/>
                <wp:positionH relativeFrom="page">
                  <wp:posOffset>7006590</wp:posOffset>
                </wp:positionH>
                <wp:positionV relativeFrom="page">
                  <wp:posOffset>0</wp:posOffset>
                </wp:positionV>
                <wp:extent cx="547200" cy="10792800"/>
                <wp:effectExtent l="0" t="0" r="5715" b="8890"/>
                <wp:wrapNone/>
                <wp:docPr id="1" name="Rektangel 2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24" style="position:absolute;margin-left:551.7pt;margin-top:0;width:43.1pt;height:849.8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58F1FA19">
                <w10:wrap anchorx="page" anchory="page"/>
              </v:rect>
            </w:pict>
          </mc:Fallback>
        </mc:AlternateContent>
      </w:r>
      <w:r>
        <w:t>Förslag till riksdagsbeslut</w:t>
      </w:r>
      <w:bookmarkEnd w:id="3"/>
    </w:p>
    <w:p w14:paraId="6F357843" w14:textId="77777777" w:rsidR="00ED3704" w:rsidRDefault="00ED3704" w:rsidP="00ED3704">
      <w:pPr>
        <w:pStyle w:val="Rubrik4utannumrering"/>
      </w:pPr>
      <w:r>
        <w:t>Regeringens förslag:</w:t>
      </w:r>
    </w:p>
    <w:p w14:paraId="12FD2A64" w14:textId="117CEA9F" w:rsidR="00ED3704" w:rsidRDefault="00ED3704" w:rsidP="00ED3704">
      <w:pPr>
        <w:pStyle w:val="Numreradlista"/>
      </w:pPr>
      <w:r>
        <w:t>Riksdagen godkänner förslaget till riktlinjer för den ekonomiska politiken och budgetpolitiken (avsnitt 2).</w:t>
      </w:r>
    </w:p>
    <w:p w14:paraId="5BC46FBE" w14:textId="01738704" w:rsidR="00ED3704" w:rsidRDefault="00ED3704" w:rsidP="00ED3704">
      <w:pPr>
        <w:pStyle w:val="Numreradlista"/>
      </w:pPr>
      <w:r>
        <w:t>Riksdagen godkänner den föreslagna ändringen av ändamål och verksamheter som ska innefattas i utgiftsområde 4 Rättsväsendet respektive utgiftsområde 16 Utbildning och universitetsforskning (avsnitt 10.1).</w:t>
      </w:r>
    </w:p>
    <w:p w14:paraId="07FC10FA" w14:textId="55296F11" w:rsidR="00DC45AE" w:rsidRDefault="00ED3704" w:rsidP="008D4386">
      <w:pPr>
        <w:pStyle w:val="Numreradlista"/>
        <w:sectPr w:rsidR="00DC45AE" w:rsidSect="00C55A97">
          <w:headerReference w:type="even" r:id="rId20"/>
          <w:headerReference w:type="default" r:id="rId21"/>
          <w:footerReference w:type="even" r:id="rId22"/>
          <w:footerReference w:type="default" r:id="rId23"/>
          <w:headerReference w:type="first" r:id="rId24"/>
          <w:footerReference w:type="first" r:id="rId25"/>
          <w:type w:val="oddPage"/>
          <w:pgSz w:w="11906" w:h="16838" w:code="9"/>
          <w:pgMar w:top="1304" w:right="2268" w:bottom="1247" w:left="2268" w:header="567" w:footer="624" w:gutter="0"/>
          <w:cols w:space="708"/>
          <w:docGrid w:linePitch="360"/>
        </w:sectPr>
      </w:pPr>
      <w:r>
        <w:t>Riksdagen godkänner den föreslagna ändringen av ändamål och verksamheter som ska innefattas i utgiftsområde 6 Försvar och samhällets krisberedskap respektive utgiftsområde 21 Energi (avsnitt 10.2).</w:t>
      </w:r>
    </w:p>
    <w:bookmarkStart w:id="4" w:name="_Toc68721320"/>
    <w:p w14:paraId="7A9A7D4D" w14:textId="77777777" w:rsidR="00ED3704" w:rsidRDefault="000D76EE" w:rsidP="00ED3704">
      <w:pPr>
        <w:pStyle w:val="Rubrik1"/>
      </w:pPr>
      <w:sdt>
        <w:sdtPr>
          <w:alias w:val="Avsnittsrubrik"/>
          <w:tag w:val="Avsnittsrubrik"/>
          <w:id w:val="-340933686"/>
          <w:dataBinding w:prefixMappings="xmlns:ns0='http://rkdhs/mallar/budget/VÅP/VÅP.xsd'" w:xpath="/ns0:dokumentvärden[1]/ns0:avsnitt[1]/ns0:avsnitt[3]/@avsnittsrubrik" w:storeItemID="{E4A92E87-CD46-4139-BA79-F73ACCF787C5}"/>
          <w:text w:multiLine="1"/>
        </w:sdtPr>
        <w:sdtContent>
          <w:r w:rsidR="00ED3704">
            <w:t>Riktlinjer för den ekonomiska politiken och budgetpolitiken</w:t>
          </w:r>
        </w:sdtContent>
      </w:sdt>
      <w:r w:rsidR="00ED3704" w:rsidRPr="00E1060A">
        <w:rPr>
          <w:noProof/>
        </w:rPr>
        <mc:AlternateContent>
          <mc:Choice Requires="wps">
            <w:drawing>
              <wp:anchor distT="0" distB="0" distL="114300" distR="114300" simplePos="0" relativeHeight="251652608" behindDoc="0" locked="0" layoutInCell="1" allowOverlap="1" wp14:anchorId="763518C9" wp14:editId="6E04BF8B">
                <wp:simplePos x="0" y="0"/>
                <wp:positionH relativeFrom="page">
                  <wp:posOffset>7006590</wp:posOffset>
                </wp:positionH>
                <wp:positionV relativeFrom="page">
                  <wp:posOffset>0</wp:posOffset>
                </wp:positionV>
                <wp:extent cx="547200" cy="10792800"/>
                <wp:effectExtent l="0" t="0" r="5715" b="8890"/>
                <wp:wrapNone/>
                <wp:docPr id="2"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16="http://schemas.microsoft.com/office/drawing/2014/main" xmlns:c="http://schemas.openxmlformats.org/drawingml/2006/chart">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70C6CE4D">
                <w10:wrap anchorx="page" anchory="page"/>
              </v:rect>
            </w:pict>
          </mc:Fallback>
        </mc:AlternateContent>
      </w:r>
      <w:bookmarkEnd w:id="4"/>
    </w:p>
    <w:p w14:paraId="2E1AB6DC" w14:textId="77777777" w:rsidR="00ED3704" w:rsidRDefault="00ED3704" w:rsidP="00ED3704">
      <w:pPr>
        <w:pStyle w:val="Rubrik2"/>
      </w:pPr>
      <w:bookmarkStart w:id="5" w:name="_Toc68721321"/>
      <w:bookmarkStart w:id="6" w:name="_Hlk66991273"/>
      <w:r w:rsidRPr="002A078D">
        <w:t>Inledning</w:t>
      </w:r>
      <w:bookmarkEnd w:id="5"/>
      <w:r>
        <w:t xml:space="preserve"> </w:t>
      </w:r>
    </w:p>
    <w:p w14:paraId="736FE4D7" w14:textId="0DBABB8F" w:rsidR="00ED3704" w:rsidRDefault="00ED3704" w:rsidP="00ED3704">
      <w:pPr>
        <w:pStyle w:val="Brdtext"/>
      </w:pPr>
      <w:r>
        <w:t>S</w:t>
      </w:r>
      <w:r w:rsidRPr="00F81339">
        <w:t xml:space="preserve">pridningen av </w:t>
      </w:r>
      <w:r>
        <w:t>sjukdomen</w:t>
      </w:r>
      <w:r w:rsidRPr="00F81339">
        <w:t xml:space="preserve"> covid-19</w:t>
      </w:r>
      <w:r>
        <w:t xml:space="preserve"> har ställt Sverige och hela världen inför en situation</w:t>
      </w:r>
      <w:r w:rsidDel="00E24DC7">
        <w:t xml:space="preserve"> </w:t>
      </w:r>
      <w:r>
        <w:t xml:space="preserve">som saknar motsvarighet i modern tid. Utöver de allvarliga konsekvenserna för liv och hälsa har smittspridningen slagit hårt mot jobb och företagande. Efter en oväntat stark ekonomisk återhämtning det tredje kvartalet 2020 tog smittspridningen åter fart i slutet av året och aktiviteten i ekonomin minskade, om än inte lika påtagligt som den gjorde under våren 2020. </w:t>
      </w:r>
    </w:p>
    <w:p w14:paraId="706B7B99" w14:textId="324911F5" w:rsidR="00ED3704" w:rsidRDefault="00ED3704" w:rsidP="00ED3704">
      <w:pPr>
        <w:pStyle w:val="Brdtext"/>
      </w:pPr>
      <w:r w:rsidRPr="00313D17">
        <w:t>Sverige kommer under lång tid att påverkas av pandemin, men den rekordsnabba utvecklingen av vaccin skänker hopp.</w:t>
      </w:r>
      <w:r>
        <w:t xml:space="preserve"> Vaccinerna räddar först och främst liv och hälsa, men också jobb och företag. Ju snabbare restriktioner kan fasas ut, desto tidigare kan samhället och ekonomin återhämta sig och arbetslösheten pressas tillbaka.</w:t>
      </w:r>
    </w:p>
    <w:p w14:paraId="0008EEFF" w14:textId="556EAD4E" w:rsidR="00ED3704" w:rsidRDefault="00ED3704" w:rsidP="00ED3704">
      <w:pPr>
        <w:pStyle w:val="Brdtext"/>
      </w:pPr>
      <w:r w:rsidRPr="00313D17">
        <w:t>Pandemin medför</w:t>
      </w:r>
      <w:r>
        <w:t xml:space="preserve"> </w:t>
      </w:r>
      <w:r w:rsidRPr="00313D17">
        <w:t xml:space="preserve">stora påfrestningar på samhället. </w:t>
      </w:r>
      <w:r>
        <w:t>B</w:t>
      </w:r>
      <w:r w:rsidRPr="00A21478">
        <w:t>rister i Sveriges välfärd</w:t>
      </w:r>
      <w:r>
        <w:t xml:space="preserve"> har </w:t>
      </w:r>
      <w:r w:rsidRPr="00A21478">
        <w:t xml:space="preserve">synliggjorts, bland annat inom äldreomsorgen. </w:t>
      </w:r>
      <w:r w:rsidRPr="00EC0DB7">
        <w:t>Skolstängningar och distans</w:t>
      </w:r>
      <w:r>
        <w:softHyphen/>
      </w:r>
      <w:r w:rsidRPr="00EC0DB7">
        <w:t>undervisning riskerar att ha en negativ påverkan på elevers lärande och hälsa</w:t>
      </w:r>
      <w:r>
        <w:t>.</w:t>
      </w:r>
      <w:r w:rsidRPr="00EC0DB7">
        <w:t xml:space="preserve"> </w:t>
      </w:r>
      <w:r w:rsidRPr="00A21478">
        <w:t>Även på arbetsmarknaden är läget allvarligt.</w:t>
      </w:r>
      <w:r>
        <w:t xml:space="preserve"> Människor som redan före pandemin hade en svag anknytning till arbetsmarknaden riskerar att fastna i långvarig arbetslöshet.</w:t>
      </w:r>
      <w:r w:rsidRPr="009F0C88">
        <w:t xml:space="preserve"> </w:t>
      </w:r>
      <w:r>
        <w:t xml:space="preserve">En tudelning har vuxit fram i näringslivet. </w:t>
      </w:r>
      <w:r w:rsidRPr="007806B2">
        <w:t>Industrin är tillbaka på samma aktivitetsnivåer som före pandemin, me</w:t>
      </w:r>
      <w:r>
        <w:t>dan</w:t>
      </w:r>
      <w:r w:rsidRPr="007806B2">
        <w:t xml:space="preserve"> </w:t>
      </w:r>
      <w:r>
        <w:t>många tjänstebranscher</w:t>
      </w:r>
      <w:r w:rsidRPr="00822DF1">
        <w:t xml:space="preserve"> </w:t>
      </w:r>
      <w:r>
        <w:t xml:space="preserve">fortfarande är hårt drabbade av restriktioner och rekommendationer om fysisk distansering. </w:t>
      </w:r>
    </w:p>
    <w:p w14:paraId="0956DFD8" w14:textId="5802D2B6" w:rsidR="00ED3704" w:rsidRDefault="00ED3704" w:rsidP="00ED3704">
      <w:pPr>
        <w:pStyle w:val="Brdtext"/>
      </w:pPr>
      <w:bookmarkStart w:id="7" w:name="_Hlk68094678"/>
      <w:r>
        <w:t>Fortsatt reformarbete krävs för att lösa de</w:t>
      </w:r>
      <w:r w:rsidDel="00E06AC6">
        <w:t xml:space="preserve"> </w:t>
      </w:r>
      <w:r>
        <w:t>samhällsproblem som Sverige hade före pandemin.</w:t>
      </w:r>
      <w:bookmarkEnd w:id="7"/>
      <w:r>
        <w:t xml:space="preserve"> Den globala uppvärmningen fortsätter, vilket bland annat leder till att extremväder blir allt vanligare. Klimatutsläppen minskar alltför långsamt och hoten mot den biologiska mångfalden finns kvar. Fler åtgärder krävs för bättre kunskaps</w:t>
      </w:r>
      <w:r>
        <w:softHyphen/>
        <w:t xml:space="preserve">resultat och ökad likvärdighet i svensk skola. </w:t>
      </w:r>
      <w:r w:rsidRPr="00AF6DCB">
        <w:t>Arbetet för att minska och motverka segregation måste fortsätta</w:t>
      </w:r>
      <w:r>
        <w:t>. F</w:t>
      </w:r>
      <w:r w:rsidRPr="00632475">
        <w:t>attigdom</w:t>
      </w:r>
      <w:r>
        <w:t xml:space="preserve"> och trångboddhet</w:t>
      </w:r>
      <w:r w:rsidRPr="00AA29E7">
        <w:t xml:space="preserve"> </w:t>
      </w:r>
      <w:r w:rsidRPr="00632475">
        <w:t>riskerar att försämra barns uppväxtvillkor</w:t>
      </w:r>
      <w:r>
        <w:t>. Utsatta områden måste lyftas. Den grova organiserade brottsligheten skapar otrygghet och splittring.</w:t>
      </w:r>
      <w:r w:rsidRPr="000564C8" w:rsidDel="000564C8">
        <w:t xml:space="preserve"> </w:t>
      </w:r>
      <w:r>
        <w:t xml:space="preserve">Klyftan mellan stad och land måste slutas, inte minst när det gäller jobb och företagande.  </w:t>
      </w:r>
    </w:p>
    <w:p w14:paraId="3E7F7BE1" w14:textId="24C4561F" w:rsidR="00ED3704" w:rsidRDefault="00ED3704" w:rsidP="00ED3704">
      <w:pPr>
        <w:pStyle w:val="Brdtext"/>
      </w:pPr>
      <w:bookmarkStart w:id="8" w:name="_Hlk68091659"/>
      <w:r>
        <w:t xml:space="preserve">Regeringen och riksdagen har sedan smittspridningen startade vidtagit ett stort antal åtgärder för att värna människors liv, hälsa och möjlighet att försörja sig </w:t>
      </w:r>
      <w:bookmarkEnd w:id="8"/>
      <w:r>
        <w:t>(se fördjupningsrutan</w:t>
      </w:r>
      <w:r w:rsidRPr="00762BCC">
        <w:t xml:space="preserve"> </w:t>
      </w:r>
      <w:r>
        <w:t>R</w:t>
      </w:r>
      <w:r w:rsidRPr="00762BCC">
        <w:t>egeringens vidtagna åtgärder med anledning av pandemin</w:t>
      </w:r>
      <w:r>
        <w:t xml:space="preserve">). Brist på ekonomiska resurser får inte hindra arbetet med att begränsa smittspridning och att vårda sjuka. Kommuner, regioner och myndigheter har därför fått stora tillskott. Omfattande ekonomiska stöd och tidigarelagda och tillfälliga skattesänkningar har genomförts för att lindra </w:t>
      </w:r>
      <w:r w:rsidRPr="00AE0B75">
        <w:t>de negativa konsekvenser</w:t>
      </w:r>
      <w:r>
        <w:t xml:space="preserve"> som </w:t>
      </w:r>
      <w:r w:rsidRPr="00AE0B75">
        <w:t xml:space="preserve">pandemin </w:t>
      </w:r>
      <w:r>
        <w:t xml:space="preserve">fört med sig för jobb och företagande, men också för andra aktörer och för enskilda. Arbetslösa har fått stärkt ekonomisk trygghet och fler möjligheter till omställning. Särskilda satsningar har gjorts på skolan och civilsamhället. En kraftfull grön ekonomisk återstart genomförs. </w:t>
      </w:r>
      <w:r w:rsidDel="000C6E5F">
        <w:t xml:space="preserve">Sammantaget beräknas utgifterna för de åtgärder som vidtagits sedan smittspridningen </w:t>
      </w:r>
      <w:r>
        <w:t>började</w:t>
      </w:r>
      <w:r w:rsidDel="000C6E5F">
        <w:t xml:space="preserve"> nu uppgå till </w:t>
      </w:r>
      <w:r w:rsidRPr="006D6C0F" w:rsidDel="000C6E5F">
        <w:t>mer än 400</w:t>
      </w:r>
      <w:r w:rsidDel="000C6E5F">
        <w:t xml:space="preserve"> miljarder kronor.</w:t>
      </w:r>
    </w:p>
    <w:p w14:paraId="14DB428A" w14:textId="62C47914" w:rsidR="00ED3704" w:rsidRDefault="00ED3704" w:rsidP="00ED3704">
      <w:pPr>
        <w:pStyle w:val="Brdtext"/>
      </w:pPr>
      <w:r>
        <w:t xml:space="preserve">I samband med denna proposition lämnas propositionen Vårändringsbudget för 2021 (prop. 2020/21:99). Regeringen lämnade även propositionen Extra ändringsbudget för 2021 – </w:t>
      </w:r>
      <w:r w:rsidRPr="008A5406">
        <w:t xml:space="preserve">Förlängda ersättningar på sjukförsäkringsområdet, stöd till företag, kultur och </w:t>
      </w:r>
      <w:r w:rsidRPr="008A5406">
        <w:lastRenderedPageBreak/>
        <w:t>idrott samt andra åtgärder med anledning av coronaviruset (prop. 2020/21:166)</w:t>
      </w:r>
      <w:r>
        <w:t xml:space="preserve"> till riksdagen</w:t>
      </w:r>
      <w:r w:rsidRPr="00112356">
        <w:t xml:space="preserve"> </w:t>
      </w:r>
      <w:r>
        <w:t xml:space="preserve">den 6 april 2021. Dessa två propositioner med ändringar i statens budget innehåller ytterligare åtgärder för att </w:t>
      </w:r>
      <w:bookmarkStart w:id="9" w:name="_Hlk68092486"/>
      <w:r>
        <w:t>jobba Sverige ur krisen och bygga ett bättre och mer hållbart samhälle än före pandemin</w:t>
      </w:r>
      <w:bookmarkEnd w:id="9"/>
      <w:r>
        <w:t>.</w:t>
      </w:r>
    </w:p>
    <w:p w14:paraId="09E32617" w14:textId="64F836D6" w:rsidR="00ED3704" w:rsidRDefault="00ED3704" w:rsidP="00ED3704">
      <w:pPr>
        <w:pStyle w:val="Brdtext"/>
      </w:pPr>
      <w:r>
        <w:t xml:space="preserve">Såväl 2021 års ekonomiska vårproposition som de föreslagna ändringarna i budgeten bygger på en sakpolitisk överenskommelse mellan Socialdemokraterna, Centerpartiet, Liberalerna och Miljöpartiet de gröna. </w:t>
      </w:r>
    </w:p>
    <w:p w14:paraId="0730C62B" w14:textId="6FDCA655" w:rsidR="00ED3704" w:rsidRDefault="00ED3704" w:rsidP="00ED3704">
      <w:pPr>
        <w:pStyle w:val="Rubrik4utannumrering"/>
      </w:pPr>
      <w:r>
        <w:t xml:space="preserve">Begränsa smittspridningen och genomför vaccineringen </w:t>
      </w:r>
    </w:p>
    <w:p w14:paraId="59C39368" w14:textId="7EE60383" w:rsidR="00ED3704" w:rsidRDefault="00ED3704" w:rsidP="00ED3704">
      <w:pPr>
        <w:pStyle w:val="Brdtext"/>
      </w:pPr>
      <w:r>
        <w:t xml:space="preserve">En snabb och säker vaccinering är grundläggande för att ta Sverige ur pandemin. Samtidigt måste arbetet med att begränsa smittspridningen och vårda sjuka fortsätta. Hela samhället – staten, myndigheter, regioner, kommuner och enskilda – har ett gemensamt ansvar för att bekämpa smittspridningen och möjliggöra en snabb och omfattande vaccinering. </w:t>
      </w:r>
    </w:p>
    <w:p w14:paraId="18EDB017" w14:textId="2665E7E2" w:rsidR="00ED3704" w:rsidRDefault="00ED3704" w:rsidP="00ED3704">
      <w:pPr>
        <w:pStyle w:val="Brdtext"/>
      </w:pPr>
      <w:r w:rsidRPr="00097BDE">
        <w:t xml:space="preserve">Vaccinationsprogrammet som nu </w:t>
      </w:r>
      <w:r>
        <w:t xml:space="preserve">har </w:t>
      </w:r>
      <w:r w:rsidRPr="00097BDE">
        <w:t>inle</w:t>
      </w:r>
      <w:r>
        <w:t>tt</w:t>
      </w:r>
      <w:r w:rsidRPr="00097BDE">
        <w:t>s är det mest omfattande någonsin i Sverige.</w:t>
      </w:r>
      <w:r>
        <w:t xml:space="preserve"> Staten åtar sig att betala för vaccin och vaccinationer och regionerna genomför vaccineringarna i enlighet med Folkhälsomyndighetens rekommendationer. Regeringen föreslår att ytterligare </w:t>
      </w:r>
      <w:r w:rsidDel="00EB6C6A">
        <w:t>1,7 miljarder kronor avsätts</w:t>
      </w:r>
      <w:r>
        <w:t xml:space="preserve"> f</w:t>
      </w:r>
      <w:r w:rsidDel="00EB6C6A">
        <w:t>ör att säkerställa nödvändiga resurser för vaccinkostnader och för ersättning till regionerna</w:t>
      </w:r>
      <w:r>
        <w:t>.</w:t>
      </w:r>
      <w:r w:rsidDel="00CA011C">
        <w:t xml:space="preserve"> </w:t>
      </w:r>
      <w:bookmarkStart w:id="10" w:name="_Hlk67395310"/>
      <w:r w:rsidRPr="000E1694">
        <w:t xml:space="preserve">Enligt den överenskommelse som regeringen och Sveriges Kommuner och Regioner </w:t>
      </w:r>
      <w:r>
        <w:t xml:space="preserve">har </w:t>
      </w:r>
      <w:r w:rsidRPr="000E1694">
        <w:t xml:space="preserve">ingått ska alla i Sverige som är 18 år och äldre samt personer under 18 år tillhörande en riskgrupp skyndsamt erbjudas vaccinering mot covid-19. </w:t>
      </w:r>
      <w:r>
        <w:t xml:space="preserve">Sverige samarbetar inom Europeiska unionen för att ta fram </w:t>
      </w:r>
      <w:r w:rsidRPr="00F666D1">
        <w:t xml:space="preserve">ett internationellt accepterat bevis om vaccination mot covid-19. </w:t>
      </w:r>
      <w:bookmarkEnd w:id="10"/>
    </w:p>
    <w:p w14:paraId="2AF3ACA2" w14:textId="3D664EE6" w:rsidR="00ED3704" w:rsidRDefault="00ED3704" w:rsidP="00ED3704">
      <w:pPr>
        <w:pStyle w:val="Brdtext"/>
      </w:pPr>
      <w:r>
        <w:t xml:space="preserve">Belastningen på vården är fortsatt hög. Regeringen föreslår därför att ytterligare 2 miljarder kronor tillförs regionerna, utöver de 4 miljarder kronor som hittills har avsatts 2021, för att ersätta kostnader för uppskjuten vård och för vård av patienter med covid-19. </w:t>
      </w:r>
      <w:r w:rsidRPr="00942E35">
        <w:t xml:space="preserve">Regeringen följer noga utvecklingen i hälso- och sjukvården till följd av </w:t>
      </w:r>
      <w:r>
        <w:t>smittspridningen</w:t>
      </w:r>
      <w:r w:rsidRPr="00942E35">
        <w:t xml:space="preserve"> och är beredd att återkomma vid behov</w:t>
      </w:r>
      <w:r>
        <w:t xml:space="preserve">. </w:t>
      </w:r>
    </w:p>
    <w:p w14:paraId="6FA30F19" w14:textId="26CC39BC" w:rsidR="00ED3704" w:rsidRPr="004B3B3A" w:rsidRDefault="00ED3704" w:rsidP="00ED3704">
      <w:pPr>
        <w:pStyle w:val="Brdtext"/>
        <w:rPr>
          <w:rFonts w:asciiTheme="majorHAnsi" w:eastAsiaTheme="majorEastAsia" w:hAnsiTheme="majorHAnsi" w:cstheme="majorBidi"/>
          <w:b/>
          <w:iCs/>
          <w:color w:val="000000" w:themeColor="text1"/>
          <w:sz w:val="21"/>
        </w:rPr>
      </w:pPr>
      <w:r>
        <w:t>Genom att fortsatt begränsa smittspridningen minskar risken att vården överbelastas. D</w:t>
      </w:r>
      <w:r w:rsidRPr="00DF7AEF">
        <w:t xml:space="preserve">et är </w:t>
      </w:r>
      <w:r>
        <w:t xml:space="preserve">vidare </w:t>
      </w:r>
      <w:r w:rsidRPr="00DF7AEF">
        <w:t xml:space="preserve">av största vikt att </w:t>
      </w:r>
      <w:r>
        <w:t xml:space="preserve">fortsätta </w:t>
      </w:r>
      <w:r w:rsidRPr="00DF7AEF">
        <w:t xml:space="preserve">skydda riskgrupper. </w:t>
      </w:r>
      <w:r>
        <w:t xml:space="preserve">För att möta behovet av fortsatt storskalig testning och smittspårning föreslår regeringen att ytterligare 1,65 miljarder kronor tillförs. </w:t>
      </w:r>
      <w:bookmarkStart w:id="11" w:name="_Hlk67993237"/>
      <w:r>
        <w:t>Regeringen har också föreslagit att ett antal tillfälliga åtgärder</w:t>
      </w:r>
      <w:r w:rsidRPr="004B3B3A">
        <w:rPr>
          <w:b/>
          <w:bCs/>
        </w:rPr>
        <w:t xml:space="preserve"> </w:t>
      </w:r>
      <w:r w:rsidRPr="00C21CF8">
        <w:t>förlängs</w:t>
      </w:r>
      <w:r>
        <w:rPr>
          <w:b/>
          <w:bCs/>
        </w:rPr>
        <w:t xml:space="preserve"> </w:t>
      </w:r>
      <w:r w:rsidRPr="00D45992">
        <w:t>till</w:t>
      </w:r>
      <w:r>
        <w:t xml:space="preserve"> och med den 30 juni 2021, bland annat karens</w:t>
      </w:r>
      <w:r w:rsidRPr="00DF7AEF">
        <w:t xml:space="preserve">ersättningen </w:t>
      </w:r>
      <w:r>
        <w:t xml:space="preserve">och </w:t>
      </w:r>
      <w:r w:rsidRPr="00DF7AEF">
        <w:t>undan</w:t>
      </w:r>
      <w:r>
        <w:softHyphen/>
      </w:r>
      <w:r w:rsidRPr="00DF7AEF">
        <w:t xml:space="preserve">taget </w:t>
      </w:r>
      <w:r>
        <w:t xml:space="preserve">från </w:t>
      </w:r>
      <w:r w:rsidRPr="00DF7AEF">
        <w:t>kravet på läkarintyg</w:t>
      </w:r>
      <w:r>
        <w:t xml:space="preserve"> samt </w:t>
      </w:r>
      <w:r w:rsidRPr="00DF7AEF">
        <w:t>ersättningar till riskgrupper</w:t>
      </w:r>
      <w:r>
        <w:t xml:space="preserve">. </w:t>
      </w:r>
      <w:bookmarkStart w:id="12" w:name="_Hlk67480367"/>
      <w:bookmarkEnd w:id="11"/>
      <w:r w:rsidRPr="00267653">
        <w:t>Regeringen avser att förlänga dessa till dess att vaccinationsmålet är uppnått.</w:t>
      </w:r>
      <w:r>
        <w:t xml:space="preserve"> </w:t>
      </w:r>
      <w:r w:rsidRPr="005F4D8C">
        <w:t xml:space="preserve">De särskilda bestämmelser som gäller för sjukpenning vid uppskjuten vård och </w:t>
      </w:r>
      <w:r>
        <w:t>rehabilitering</w:t>
      </w:r>
      <w:r w:rsidRPr="005F4D8C">
        <w:t xml:space="preserve"> </w:t>
      </w:r>
      <w:r>
        <w:t xml:space="preserve">har föreslagits </w:t>
      </w:r>
      <w:r w:rsidRPr="005F4D8C">
        <w:t>förläng</w:t>
      </w:r>
      <w:r>
        <w:t>a</w:t>
      </w:r>
      <w:r w:rsidRPr="005F4D8C">
        <w:t>s.</w:t>
      </w:r>
      <w:r w:rsidRPr="00FD2D57">
        <w:t xml:space="preserve"> </w:t>
      </w:r>
      <w:bookmarkEnd w:id="12"/>
      <w:r>
        <w:t>Vidare föreslås att statsbidraget för</w:t>
      </w:r>
      <w:r w:rsidRPr="00251A58">
        <w:t xml:space="preserve"> skyddsutrustning för personliga assistenter</w:t>
      </w:r>
      <w:r>
        <w:t xml:space="preserve"> förlängs. Det finns av smittskyddsskäl ett fortsatt behov av att kunna ta sig till arbetet på annat sätt än med kollektiva färdmedel. Den tillfälliga skatte- och avgiftsfrihet för förmån av fri parkering i anslutning till arbetsplatsen som infördes 2020 har därför föreslagits förlängas. </w:t>
      </w:r>
    </w:p>
    <w:p w14:paraId="45910486" w14:textId="1E9B63E6" w:rsidR="00ED3704" w:rsidRDefault="00ED3704" w:rsidP="00ED3704">
      <w:pPr>
        <w:pStyle w:val="Rubrik4utannumrering"/>
      </w:pPr>
      <w:r>
        <w:t>Åtgärder för att lindra pandemins följdverkningar</w:t>
      </w:r>
    </w:p>
    <w:p w14:paraId="22B3D9E3" w14:textId="1EE119CB" w:rsidR="00ED3704" w:rsidRDefault="00ED3704" w:rsidP="00ED3704">
      <w:pPr>
        <w:pStyle w:val="Brdtext"/>
      </w:pPr>
      <w:r>
        <w:t>Vid sidan av konsekvenser för liv och hälsa har pandemin gett upphov till allvarliga följdverkningar i hela samhället. De omfattande stödåtgärderna har lindrat konsekv</w:t>
      </w:r>
      <w:r>
        <w:softHyphen/>
        <w:t xml:space="preserve">enserna för många, men mer måste göras. </w:t>
      </w:r>
    </w:p>
    <w:p w14:paraId="0F6756F1" w14:textId="00FA1224" w:rsidR="00ED3704" w:rsidRDefault="00ED3704" w:rsidP="00ED3704">
      <w:pPr>
        <w:pStyle w:val="Brdtext"/>
      </w:pPr>
      <w:r>
        <w:t>P</w:t>
      </w:r>
      <w:r w:rsidRPr="000B10E5">
        <w:t xml:space="preserve">andemin har </w:t>
      </w:r>
      <w:r>
        <w:t>medfört</w:t>
      </w:r>
      <w:r w:rsidRPr="000B10E5">
        <w:t xml:space="preserve"> en tydligt minskad efterfrågan i ekonomin</w:t>
      </w:r>
      <w:r>
        <w:t>,</w:t>
      </w:r>
      <w:r w:rsidRPr="000B10E5" w:rsidDel="000F4267">
        <w:t xml:space="preserve"> </w:t>
      </w:r>
      <w:r>
        <w:t>med allvarliga konsekvenser för jobb och företagande i hela landet.</w:t>
      </w:r>
      <w:r w:rsidDel="00B52AD9">
        <w:t xml:space="preserve"> </w:t>
      </w:r>
      <w:r>
        <w:t xml:space="preserve">För att fortsatt stödja livskraftiga </w:t>
      </w:r>
      <w:r>
        <w:lastRenderedPageBreak/>
        <w:t xml:space="preserve">företag och minska antalet förlorade arbetstillfällen har regeringen föreslagit att flera tillfälliga åtgärder förlängs. Dessa inkluderar omställningsstödet, det förstärkta omställningsstödet till företag </w:t>
      </w:r>
      <w:r w:rsidRPr="000C1ACE">
        <w:t>som drabbats av specifika förbud och rekommend</w:t>
      </w:r>
      <w:r>
        <w:softHyphen/>
      </w:r>
      <w:r w:rsidRPr="000C1ACE">
        <w:t>ationer</w:t>
      </w:r>
      <w:r>
        <w:t>, omsättningsstödet till enskilda näringsidkare,</w:t>
      </w:r>
      <w:r w:rsidDel="00BB12E6">
        <w:t xml:space="preserve"> </w:t>
      </w:r>
      <w:r>
        <w:t>stödet till handelsbolag och</w:t>
      </w:r>
      <w:r w:rsidRPr="00BB12E6">
        <w:t xml:space="preserve"> hyresstödet</w:t>
      </w:r>
      <w:r>
        <w:t>, liksom s</w:t>
      </w:r>
      <w:r w:rsidRPr="00E64849">
        <w:t>tödet till arbetsgivare för sjuklönekostnader över normal nivå</w:t>
      </w:r>
      <w:r>
        <w:t>.</w:t>
      </w:r>
      <w:r w:rsidRPr="0022310E">
        <w:t xml:space="preserve"> </w:t>
      </w:r>
      <w:r>
        <w:t>Regeringen</w:t>
      </w:r>
      <w:r w:rsidRPr="009243B6">
        <w:t xml:space="preserve"> </w:t>
      </w:r>
      <w:r>
        <w:t xml:space="preserve">har vidare </w:t>
      </w:r>
      <w:r w:rsidRPr="009243B6">
        <w:t>föresl</w:t>
      </w:r>
      <w:r>
        <w:t>agit</w:t>
      </w:r>
      <w:r w:rsidRPr="009243B6">
        <w:t xml:space="preserve"> </w:t>
      </w:r>
      <w:r>
        <w:t>e</w:t>
      </w:r>
      <w:r w:rsidRPr="009243B6">
        <w:t xml:space="preserve">tt </w:t>
      </w:r>
      <w:r w:rsidRPr="00B45CC3">
        <w:t>antal</w:t>
      </w:r>
      <w:r w:rsidRPr="009243B6">
        <w:t xml:space="preserve"> tillfälliga </w:t>
      </w:r>
      <w:r w:rsidRPr="00B45CC3">
        <w:t>skattesänkningar.</w:t>
      </w:r>
      <w:r>
        <w:t xml:space="preserve"> A</w:t>
      </w:r>
      <w:r w:rsidRPr="009243B6">
        <w:t>nstånd med inbetalning av skatt ska kunna beviljas för fler redovisningsperioder och nivån på anståndsavgiften ska sänkas</w:t>
      </w:r>
      <w:r>
        <w:t xml:space="preserve">. </w:t>
      </w:r>
      <w:bookmarkStart w:id="13" w:name="_Hlk68009722"/>
      <w:r w:rsidRPr="00C10BE2">
        <w:t xml:space="preserve">För att stödja olika branscher inom det lokala näringslivet utökas och förlängs </w:t>
      </w:r>
      <w:r w:rsidRPr="000311F5">
        <w:t>arbetsgivares möjlighet till skattefri gåva</w:t>
      </w:r>
      <w:r w:rsidRPr="00C10BE2">
        <w:t>.</w:t>
      </w:r>
      <w:r>
        <w:t xml:space="preserve"> </w:t>
      </w:r>
      <w:bookmarkStart w:id="14" w:name="_Hlk67756761"/>
      <w:bookmarkEnd w:id="13"/>
      <w:r w:rsidRPr="00CF043F">
        <w:t xml:space="preserve">Några av de värst drabbade branscherna har många unga anställda. </w:t>
      </w:r>
      <w:r>
        <w:t>Regeringen aviserar att a</w:t>
      </w:r>
      <w:r w:rsidRPr="00EE29EF">
        <w:t>rbetsgivar</w:t>
      </w:r>
      <w:r>
        <w:softHyphen/>
      </w:r>
      <w:r w:rsidRPr="00EE29EF">
        <w:t>avgifterna för unga sänks juni</w:t>
      </w:r>
      <w:r>
        <w:t>–</w:t>
      </w:r>
      <w:r w:rsidRPr="00EE29EF">
        <w:t>augusti</w:t>
      </w:r>
      <w:r>
        <w:t xml:space="preserve"> 2021 </w:t>
      </w:r>
      <w:r w:rsidRPr="00EE29EF">
        <w:t xml:space="preserve">för att underlätta för unga att </w:t>
      </w:r>
      <w:r w:rsidRPr="00CF043F">
        <w:t>komma i arbete</w:t>
      </w:r>
      <w:r>
        <w:t>.</w:t>
      </w:r>
      <w:r w:rsidRPr="00CF043F">
        <w:t xml:space="preserve"> </w:t>
      </w:r>
      <w:bookmarkStart w:id="15" w:name="_Hlk67897945"/>
      <w:bookmarkEnd w:id="14"/>
      <w:r w:rsidRPr="00611364">
        <w:t xml:space="preserve">Regeringen bedömer att det finns behov av ytterligare åtgärder </w:t>
      </w:r>
      <w:r>
        <w:t>för</w:t>
      </w:r>
      <w:r w:rsidRPr="00611364">
        <w:t xml:space="preserve"> lands</w:t>
      </w:r>
      <w:r>
        <w:softHyphen/>
      </w:r>
      <w:r w:rsidRPr="00611364">
        <w:t>bygden</w:t>
      </w:r>
      <w:r>
        <w:t xml:space="preserve"> och</w:t>
      </w:r>
      <w:r w:rsidRPr="00611364">
        <w:t xml:space="preserve"> </w:t>
      </w:r>
      <w:r>
        <w:t>föreslår därför</w:t>
      </w:r>
      <w:r w:rsidRPr="00611364">
        <w:t xml:space="preserve"> </w:t>
      </w:r>
      <w:r>
        <w:t xml:space="preserve">att </w:t>
      </w:r>
      <w:r w:rsidRPr="00611364">
        <w:t>landsbygdsprogrammet</w:t>
      </w:r>
      <w:r>
        <w:t xml:space="preserve"> förstärks</w:t>
      </w:r>
      <w:r w:rsidRPr="00611364">
        <w:t>.</w:t>
      </w:r>
      <w:bookmarkEnd w:id="15"/>
      <w:r>
        <w:t xml:space="preserve"> Medel föreslås tillföras Visit Sweden f</w:t>
      </w:r>
      <w:r w:rsidRPr="00161C31">
        <w:t xml:space="preserve">ör att främja besöksnäringen </w:t>
      </w:r>
      <w:r>
        <w:t>och</w:t>
      </w:r>
      <w:r w:rsidRPr="00161C31">
        <w:t xml:space="preserve"> Business Sweden för att </w:t>
      </w:r>
      <w:r>
        <w:t xml:space="preserve">förstärka den </w:t>
      </w:r>
      <w:r w:rsidRPr="00161C31">
        <w:t>regional</w:t>
      </w:r>
      <w:r>
        <w:t>a</w:t>
      </w:r>
      <w:r w:rsidRPr="00161C31">
        <w:t xml:space="preserve"> export</w:t>
      </w:r>
      <w:r>
        <w:t>rådgivningen</w:t>
      </w:r>
      <w:r w:rsidRPr="00161C31">
        <w:t>.</w:t>
      </w:r>
      <w:r>
        <w:t xml:space="preserve"> Även kultursektorn och idrottsrörelsen har drabbats negativt. Regeringen har därför föreslagit att krisstöden till kultur och idrott förlängs</w:t>
      </w:r>
      <w:r w:rsidRPr="00DA2546">
        <w:t xml:space="preserve"> </w:t>
      </w:r>
      <w:r>
        <w:t xml:space="preserve">samt att medel tillförs </w:t>
      </w:r>
      <w:r w:rsidRPr="00DA2546">
        <w:t xml:space="preserve">flera avgiftsfinansierade museer </w:t>
      </w:r>
      <w:r>
        <w:t>och</w:t>
      </w:r>
      <w:r w:rsidRPr="00DA2546">
        <w:t xml:space="preserve"> vissa scenkonst</w:t>
      </w:r>
      <w:r>
        <w:softHyphen/>
      </w:r>
      <w:r w:rsidRPr="00DA2546">
        <w:t>institutioner.</w:t>
      </w:r>
      <w:r>
        <w:t xml:space="preserve"> </w:t>
      </w:r>
      <w:r w:rsidRPr="00C53AE3">
        <w:t xml:space="preserve">Medel föreslås tillföras mediestödet för att möjliggöra fortsatt spridning av tryckta nyhetstidningar i hela landet </w:t>
      </w:r>
      <w:r>
        <w:t>och</w:t>
      </w:r>
      <w:r w:rsidRPr="00C53AE3">
        <w:t xml:space="preserve"> för att kompensera för ökade utgifter för drift</w:t>
      </w:r>
      <w:r>
        <w:t>s</w:t>
      </w:r>
      <w:r w:rsidRPr="00C53AE3">
        <w:t>stödet.</w:t>
      </w:r>
      <w:r>
        <w:t xml:space="preserve"> Vidare införs ett </w:t>
      </w:r>
      <w:r w:rsidRPr="00D13F75">
        <w:t>evenemangs</w:t>
      </w:r>
      <w:r>
        <w:t xml:space="preserve">stöd som består av en garanti och utökade bidrag.  </w:t>
      </w:r>
    </w:p>
    <w:p w14:paraId="74043796" w14:textId="438F13FA" w:rsidR="00ED3704" w:rsidRDefault="00ED3704" w:rsidP="00ED3704">
      <w:pPr>
        <w:pStyle w:val="Brdtext"/>
      </w:pPr>
      <w:r>
        <w:t>Barn och unga riskerar att påverkas negativt på flera sätt av de restriktioner som införts, till exempel av långa perioder med distansundervisning och inställda fritids</w:t>
      </w:r>
      <w:r>
        <w:softHyphen/>
      </w:r>
      <w:r w:rsidRPr="00841DF7">
        <w:t>aktiviteter</w:t>
      </w:r>
      <w:r>
        <w:t xml:space="preserve">. </w:t>
      </w:r>
      <w:r w:rsidRPr="001159C2">
        <w:t xml:space="preserve">Konsekvenserna har varit </w:t>
      </w:r>
      <w:r>
        <w:t xml:space="preserve">särskilt </w:t>
      </w:r>
      <w:r w:rsidRPr="001159C2">
        <w:t xml:space="preserve">kännbara för de som redan </w:t>
      </w:r>
      <w:r>
        <w:t>före</w:t>
      </w:r>
      <w:r w:rsidRPr="001159C2">
        <w:t xml:space="preserve"> pandemin behövde olika former av stöd</w:t>
      </w:r>
      <w:r>
        <w:t xml:space="preserve">. </w:t>
      </w:r>
      <w:r w:rsidRPr="004D567D">
        <w:t>Behovet av att ta igen kunskapstappet finns i alla årskurser</w:t>
      </w:r>
      <w:r>
        <w:t xml:space="preserve"> och regeringen föreslår därför att s</w:t>
      </w:r>
      <w:r w:rsidRPr="00783223">
        <w:t>kolväsendet tillförs medel</w:t>
      </w:r>
      <w:r>
        <w:t xml:space="preserve"> </w:t>
      </w:r>
      <w:r w:rsidRPr="006F4E0F">
        <w:t>för extra</w:t>
      </w:r>
      <w:r>
        <w:softHyphen/>
      </w:r>
      <w:r w:rsidRPr="006F4E0F">
        <w:t>undervisning och andra insatser</w:t>
      </w:r>
      <w:r>
        <w:t>.</w:t>
      </w:r>
      <w:r w:rsidRPr="006F4E0F">
        <w:t xml:space="preserve"> </w:t>
      </w:r>
      <w:r>
        <w:t>Bland annat</w:t>
      </w:r>
      <w:r w:rsidRPr="006F4E0F">
        <w:t xml:space="preserve"> utöka</w:t>
      </w:r>
      <w:r>
        <w:t>s</w:t>
      </w:r>
      <w:r w:rsidRPr="006F4E0F">
        <w:t xml:space="preserve"> möjlighet</w:t>
      </w:r>
      <w:r>
        <w:t>en</w:t>
      </w:r>
      <w:r w:rsidRPr="006F4E0F">
        <w:t xml:space="preserve"> för elever i å</w:t>
      </w:r>
      <w:r>
        <w:t>rs</w:t>
      </w:r>
      <w:r w:rsidRPr="006F4E0F">
        <w:t>k</w:t>
      </w:r>
      <w:r>
        <w:t xml:space="preserve">urs </w:t>
      </w:r>
      <w:r w:rsidRPr="006F4E0F">
        <w:t>3 i gymnasiet att delta i lovskola</w:t>
      </w:r>
      <w:r>
        <w:t xml:space="preserve"> f</w:t>
      </w:r>
      <w:r w:rsidRPr="006F4E0F">
        <w:t>ör att motverka att elever lämnar gymnasieskolan utan tillräckliga kunskaper</w:t>
      </w:r>
      <w:r w:rsidRPr="00783223">
        <w:t xml:space="preserve">. </w:t>
      </w:r>
      <w:bookmarkStart w:id="16" w:name="_Hlk67993145"/>
      <w:r w:rsidDel="000C043C">
        <w:t>För att bidra till goda uppväxtvillkor för alla barn</w:t>
      </w:r>
      <w:r>
        <w:t xml:space="preserve"> och unga innehåller regeringens förslag medel till kommuner för att arrangera</w:t>
      </w:r>
      <w:r w:rsidRPr="00BB19F7">
        <w:t xml:space="preserve"> avgiftsfria och smittsäkra lovaktiviteter</w:t>
      </w:r>
      <w:r>
        <w:t xml:space="preserve"> samt medel för att stödja </w:t>
      </w:r>
      <w:r w:rsidDel="0070309E">
        <w:t>kommunernas</w:t>
      </w:r>
      <w:r w:rsidRPr="0022310E" w:rsidDel="0070309E">
        <w:t xml:space="preserve"> </w:t>
      </w:r>
      <w:r>
        <w:t>arbete med att skapa fler sommarjobb för unga.</w:t>
      </w:r>
      <w:r w:rsidRPr="0022310E">
        <w:t xml:space="preserve"> </w:t>
      </w:r>
      <w:bookmarkEnd w:id="16"/>
      <w:r w:rsidRPr="00BA39C5">
        <w:t>Många hushåll har fått eller riskerar att få kraftigt sänkta disponibla inkomster på grund av den ekonomiska nedgången</w:t>
      </w:r>
      <w:r>
        <w:t>. R</w:t>
      </w:r>
      <w:r w:rsidRPr="00BB19F7">
        <w:t xml:space="preserve">egeringen föreslår </w:t>
      </w:r>
      <w:r>
        <w:t>därför</w:t>
      </w:r>
      <w:r w:rsidRPr="00BB19F7">
        <w:t xml:space="preserve"> att bostadsbidraget till barnfamiljer förstärks</w:t>
      </w:r>
      <w:r>
        <w:t xml:space="preserve"> med ett tillfälligt tilläggsbidrag.</w:t>
      </w:r>
    </w:p>
    <w:p w14:paraId="2540F1E7" w14:textId="22EF7FB1" w:rsidR="00ED3704" w:rsidRDefault="00ED3704" w:rsidP="00ED3704">
      <w:pPr>
        <w:pStyle w:val="Rubrik4utannumrering"/>
      </w:pPr>
      <w:r>
        <w:t>Fortsatt</w:t>
      </w:r>
      <w:r w:rsidRPr="00E9571F">
        <w:t xml:space="preserve"> grön ekonomisk återstart </w:t>
      </w:r>
      <w:bookmarkStart w:id="17" w:name="_Hlk66890974"/>
    </w:p>
    <w:p w14:paraId="3B4BD7C1" w14:textId="7B0FA627" w:rsidR="00ED3704" w:rsidRDefault="00ED3704" w:rsidP="00ED3704">
      <w:pPr>
        <w:pStyle w:val="Brdtext"/>
      </w:pPr>
      <w:r>
        <w:t xml:space="preserve">En tillfälligt expansiv finanspolitik behövs för att så snabbt som möjligt ta Sverige ur lågkonjunkturen. Regeringen genomför omfattande gröna investeringar, resurstillskott till välfärden och skattesänkningar på jobb och företagande. </w:t>
      </w:r>
      <w:bookmarkStart w:id="18" w:name="_Hlk68094891"/>
      <w:r>
        <w:t>Samtidigt förbättras möjligheterna till omställning på arbetsmarknaden. Regeringen föreslår att ytterligare medel avsätts för klimatomställningen och för att fler ska komma i arbete i hela landet.</w:t>
      </w:r>
      <w:bookmarkEnd w:id="18"/>
    </w:p>
    <w:p w14:paraId="20DB9016" w14:textId="20B09977" w:rsidR="00ED3704" w:rsidRDefault="00ED3704" w:rsidP="00ED3704">
      <w:pPr>
        <w:pStyle w:val="Brdtext"/>
      </w:pPr>
      <w:r>
        <w:t xml:space="preserve">Klimatomställningen och arbetet för biologisk mångfald prioriteras i återhämtningen. </w:t>
      </w:r>
      <w:r w:rsidRPr="000A76C9">
        <w:t>Sverige ska bli ett fossilfritt föregångsland</w:t>
      </w:r>
      <w:r>
        <w:t xml:space="preserve">. </w:t>
      </w:r>
      <w:r w:rsidRPr="003C23A2">
        <w:t>Omställningen till en fossilfri och cirkulär ekonomi är nödvändig både för att Sverige ska uppnå sina miljö- och klimatmål och</w:t>
      </w:r>
      <w:r>
        <w:t xml:space="preserve"> </w:t>
      </w:r>
      <w:r w:rsidRPr="003C23A2">
        <w:t>de globala målen i Agenda 2030</w:t>
      </w:r>
      <w:r w:rsidRPr="00425EF1">
        <w:t xml:space="preserve">. </w:t>
      </w:r>
      <w:r>
        <w:t>Med i</w:t>
      </w:r>
      <w:r w:rsidRPr="00331C64">
        <w:t xml:space="preserve">nvesteringar </w:t>
      </w:r>
      <w:r w:rsidRPr="00425EF1">
        <w:t>för sänkta</w:t>
      </w:r>
      <w:r w:rsidRPr="00331C64">
        <w:t xml:space="preserve"> koldioxidutsläpp</w:t>
      </w:r>
      <w:r>
        <w:t xml:space="preserve">, </w:t>
      </w:r>
      <w:r w:rsidRPr="00425EF1">
        <w:t xml:space="preserve">minskad miljöpåverkan och fler </w:t>
      </w:r>
      <w:r w:rsidRPr="00331C64">
        <w:t>cirkulära</w:t>
      </w:r>
      <w:r>
        <w:t xml:space="preserve"> </w:t>
      </w:r>
      <w:r w:rsidRPr="00331C64">
        <w:t xml:space="preserve">lösningar </w:t>
      </w:r>
      <w:r>
        <w:t>stärks konkurrenskraften och grunden läggs för nya och framtida jobb. För att fortsätta klimatomställningen föreslår regeringen en rad åtgärder. Miljökompensation för godstransporter på järnväg föreslås förstärkas. R</w:t>
      </w:r>
      <w:r w:rsidRPr="00AF1F14">
        <w:t xml:space="preserve">egionerna </w:t>
      </w:r>
      <w:r>
        <w:t>föreslås tillföras medel</w:t>
      </w:r>
      <w:r w:rsidRPr="00AF1F14">
        <w:t xml:space="preserve"> </w:t>
      </w:r>
      <w:r>
        <w:t xml:space="preserve">för </w:t>
      </w:r>
      <w:r w:rsidRPr="00AF1F14">
        <w:t>att upprätthålla kapaciteten</w:t>
      </w:r>
      <w:r>
        <w:t xml:space="preserve"> i kollektiv</w:t>
      </w:r>
      <w:r>
        <w:softHyphen/>
        <w:t>trafiken</w:t>
      </w:r>
      <w:r w:rsidRPr="00331C64">
        <w:t xml:space="preserve"> </w:t>
      </w:r>
      <w:r>
        <w:t>under pandemin</w:t>
      </w:r>
      <w:r w:rsidRPr="00431DBB">
        <w:t xml:space="preserve"> </w:t>
      </w:r>
      <w:r w:rsidRPr="00B43523">
        <w:t xml:space="preserve">och nästa steg </w:t>
      </w:r>
      <w:r>
        <w:t xml:space="preserve">föreslås </w:t>
      </w:r>
      <w:r w:rsidRPr="00B43523">
        <w:t>tas för att införa ett nationellt biljettsystem för all kollektivtrafik i hela Sverige</w:t>
      </w:r>
      <w:r>
        <w:t>.</w:t>
      </w:r>
      <w:r w:rsidRPr="00AF1F14">
        <w:t xml:space="preserve"> </w:t>
      </w:r>
      <w:r>
        <w:t>För att begränsa samhällets sårbarhet till följd av klimatförändringar föreslås medel tillföras för klimatanpassning genom</w:t>
      </w:r>
      <w:r w:rsidRPr="00431DBB">
        <w:t xml:space="preserve"> </w:t>
      </w:r>
      <w:r>
        <w:lastRenderedPageBreak/>
        <w:t>kunskaps</w:t>
      </w:r>
      <w:r>
        <w:softHyphen/>
        <w:t>höjande och förebyggande insatser kring</w:t>
      </w:r>
      <w:r w:rsidRPr="00827E3E">
        <w:t xml:space="preserve"> klimatets förändring och dess effekter.</w:t>
      </w:r>
      <w:r>
        <w:t xml:space="preserve"> </w:t>
      </w:r>
      <w:r w:rsidRPr="00B2553D">
        <w:t>Regeringen föreslår en förstärkning av länsstyrelsernas klimatarbete på regional nivå.</w:t>
      </w:r>
      <w:r>
        <w:t xml:space="preserve"> </w:t>
      </w:r>
      <w:r w:rsidRPr="00634C2B">
        <w:t>Ytterligare medel för solcellsstöd föreslås tillföras</w:t>
      </w:r>
      <w:r>
        <w:t xml:space="preserve">. </w:t>
      </w:r>
      <w:r w:rsidRPr="00DB7613">
        <w:t xml:space="preserve">Åtgärder mot nedskräpning och en satsning på </w:t>
      </w:r>
      <w:r>
        <w:t>naturnära</w:t>
      </w:r>
      <w:r w:rsidRPr="00DB7613">
        <w:t xml:space="preserve"> jobb </w:t>
      </w:r>
      <w:r>
        <w:t xml:space="preserve">för unga föreslås för att </w:t>
      </w:r>
      <w:r w:rsidRPr="00DB7613">
        <w:t>bidra till att värna vår natur</w:t>
      </w:r>
      <w:r>
        <w:t xml:space="preserve"> och </w:t>
      </w:r>
      <w:r w:rsidDel="009D4567">
        <w:t>ge fler väg</w:t>
      </w:r>
      <w:r>
        <w:t>ar</w:t>
      </w:r>
      <w:r w:rsidDel="009D4567">
        <w:t xml:space="preserve"> </w:t>
      </w:r>
      <w:r>
        <w:t xml:space="preserve">till jobb. </w:t>
      </w:r>
    </w:p>
    <w:p w14:paraId="5B744491" w14:textId="01F7C368" w:rsidR="00ED3704" w:rsidRDefault="00ED3704" w:rsidP="00ED3704">
      <w:pPr>
        <w:pStyle w:val="Brdtext"/>
      </w:pPr>
      <w:r>
        <w:t xml:space="preserve">Fler ska komma i arbete och ta del av den frihet som kommer med jobb och egen inkomst. Samtidigt som </w:t>
      </w:r>
      <w:r w:rsidRPr="00D37ABA">
        <w:t xml:space="preserve">många har </w:t>
      </w:r>
      <w:r>
        <w:t>blivit av med jobbet</w:t>
      </w:r>
      <w:r w:rsidRPr="00D37ABA">
        <w:t xml:space="preserve"> </w:t>
      </w:r>
      <w:r>
        <w:t>har</w:t>
      </w:r>
      <w:r w:rsidRPr="00D37ABA">
        <w:t xml:space="preserve"> nya jobb tillkommit och fler kommer att </w:t>
      </w:r>
      <w:r>
        <w:t>tillkomma</w:t>
      </w:r>
      <w:r w:rsidRPr="00D37ABA">
        <w:t xml:space="preserve"> när ekonomin vänder.</w:t>
      </w:r>
      <w:r>
        <w:t xml:space="preserve"> I en lågkonjunktur kan dock risken att fastna i långtidsarbetslöshet eller helt lämna arbetskraften vara särskilt stor för personer som redan tidigare hade en svag förankring på arbetsmarknaden, bland annat ungdomar utan gymnasieutbildning och utrikes födda kvinnor. </w:t>
      </w:r>
      <w:bookmarkStart w:id="19" w:name="_Hlk67415542"/>
      <w:r>
        <w:t>En bred utbyggnad av utbildnings</w:t>
      </w:r>
      <w:r>
        <w:softHyphen/>
        <w:t>platser genomförs nu för att arbetslösa ska kunna söka sig till nya jobb som växer fram. Regeringen föreslår även riktade utbildningssatsningar, bland annat</w:t>
      </w:r>
      <w:r w:rsidRPr="00A212D0">
        <w:t xml:space="preserve"> </w:t>
      </w:r>
      <w:r>
        <w:t xml:space="preserve">fler </w:t>
      </w:r>
      <w:r w:rsidRPr="003A3459">
        <w:t>yrkes</w:t>
      </w:r>
      <w:r>
        <w:softHyphen/>
      </w:r>
      <w:r w:rsidRPr="003A3459">
        <w:t xml:space="preserve">utbildningar i kombination med </w:t>
      </w:r>
      <w:r>
        <w:t>svenska för invandrare eller svenska som andraspråk.</w:t>
      </w:r>
      <w:r w:rsidRPr="003A3459" w:rsidDel="00AA22E2">
        <w:t xml:space="preserve"> </w:t>
      </w:r>
      <w:r>
        <w:t>M</w:t>
      </w:r>
      <w:r w:rsidRPr="003C4652">
        <w:t>öjligheten</w:t>
      </w:r>
      <w:r>
        <w:t xml:space="preserve"> </w:t>
      </w:r>
      <w:r w:rsidRPr="003C4652">
        <w:t xml:space="preserve">att studera på deltid vid </w:t>
      </w:r>
      <w:r>
        <w:t>sidan av</w:t>
      </w:r>
      <w:r w:rsidRPr="003C4652">
        <w:t xml:space="preserve"> deltagande i jobb- och utvecklings</w:t>
      </w:r>
      <w:r>
        <w:softHyphen/>
      </w:r>
      <w:r w:rsidRPr="003C4652">
        <w:t>garantin</w:t>
      </w:r>
      <w:r>
        <w:t xml:space="preserve"> har utökats. </w:t>
      </w:r>
      <w:r w:rsidRPr="00477D5B">
        <w:t xml:space="preserve">Utöver det föreslås medel för </w:t>
      </w:r>
      <w:r>
        <w:t xml:space="preserve">att </w:t>
      </w:r>
      <w:r w:rsidRPr="00477D5B">
        <w:t>öka antal</w:t>
      </w:r>
      <w:r>
        <w:t>et</w:t>
      </w:r>
      <w:r w:rsidRPr="00477D5B">
        <w:t xml:space="preserve"> sommar</w:t>
      </w:r>
      <w:r>
        <w:softHyphen/>
      </w:r>
      <w:r w:rsidRPr="00477D5B">
        <w:t>kurser vid universitet och högskolor</w:t>
      </w:r>
      <w:r>
        <w:t>.</w:t>
      </w:r>
      <w:r w:rsidRPr="00477D5B">
        <w:t xml:space="preserve"> </w:t>
      </w:r>
      <w:r>
        <w:t xml:space="preserve">Regeringen föreslår vidare att medel tillförs för att fler </w:t>
      </w:r>
      <w:r w:rsidRPr="007417D3">
        <w:t>som står långt från arbetsmarknaden</w:t>
      </w:r>
      <w:r>
        <w:t xml:space="preserve"> ska kunna delta i insatser som leder till arbete, som introduktionsjobb, extratjänster och matchningstjänster. </w:t>
      </w:r>
      <w:r w:rsidRPr="00E35E23">
        <w:t>Ökade resurser till matchnings</w:t>
      </w:r>
      <w:r>
        <w:softHyphen/>
      </w:r>
      <w:r w:rsidRPr="00E35E23">
        <w:t>tjänster förstärker arbetet med att reformera</w:t>
      </w:r>
      <w:r>
        <w:t xml:space="preserve"> Arbetsförmedlingen. </w:t>
      </w:r>
      <w:bookmarkEnd w:id="19"/>
      <w:r>
        <w:t xml:space="preserve">För att fler arbetssökande med funktionsnedsättning ska komma i arbete eller börja studera föreslår regeringen ökade resurser för arbetsförberedande insatser. </w:t>
      </w:r>
      <w:r w:rsidRPr="003229BB">
        <w:t>Medel föreslås avsättas för uppstart av den statliga omställningsorganisation som följer av parts</w:t>
      </w:r>
      <w:r>
        <w:softHyphen/>
      </w:r>
      <w:r w:rsidRPr="003229BB">
        <w:t>överenskommelsen om anställningsskydd och omställning</w:t>
      </w:r>
      <w:r>
        <w:t xml:space="preserve">. </w:t>
      </w:r>
    </w:p>
    <w:bookmarkEnd w:id="17"/>
    <w:p w14:paraId="7BD060DF" w14:textId="584A6555" w:rsidR="00ED3704" w:rsidRDefault="00ED3704" w:rsidP="00ED3704">
      <w:pPr>
        <w:pStyle w:val="Rubrik4utannumrering"/>
      </w:pPr>
      <w:r>
        <w:t>Sverige ska vara ett tryggt land för alla</w:t>
      </w:r>
    </w:p>
    <w:p w14:paraId="6DD90732" w14:textId="61371368" w:rsidR="00ED3704" w:rsidDel="00C11491" w:rsidRDefault="00ED3704" w:rsidP="00ED3704">
      <w:pPr>
        <w:pStyle w:val="Brdtext"/>
        <w:spacing w:after="0"/>
      </w:pPr>
      <w:r>
        <w:t xml:space="preserve">Brotten och deras orsaker ska bekämpas. </w:t>
      </w:r>
      <w:r w:rsidRPr="00D52930">
        <w:t>Den grova kriminaliteten drabbar hela sam</w:t>
      </w:r>
      <w:r>
        <w:softHyphen/>
      </w:r>
      <w:r w:rsidRPr="00D52930">
        <w:t xml:space="preserve">hället </w:t>
      </w:r>
      <w:r>
        <w:t>och</w:t>
      </w:r>
      <w:r w:rsidRPr="00D52930">
        <w:t xml:space="preserve"> slår särskilt hårt mot de som bor i socialt utsatta områden</w:t>
      </w:r>
      <w:r>
        <w:t xml:space="preserve">. </w:t>
      </w:r>
      <w:r w:rsidRPr="00091934">
        <w:t>För att intens</w:t>
      </w:r>
      <w:r>
        <w:softHyphen/>
      </w:r>
      <w:r w:rsidRPr="00091934">
        <w:t>ifiera arbetet mot kriminella gäng och nätverk</w:t>
      </w:r>
      <w:r w:rsidRPr="00091934" w:rsidDel="00595CBE">
        <w:t xml:space="preserve"> </w:t>
      </w:r>
      <w:r>
        <w:t xml:space="preserve">samt bryta rekryteringen av unga till kriminalitet, föreslår </w:t>
      </w:r>
      <w:r w:rsidRPr="00091934">
        <w:t xml:space="preserve">regeringen </w:t>
      </w:r>
      <w:r>
        <w:t xml:space="preserve">flera </w:t>
      </w:r>
      <w:r w:rsidRPr="00091934">
        <w:t>åtgärder</w:t>
      </w:r>
      <w:r>
        <w:t>.</w:t>
      </w:r>
      <w:r w:rsidRPr="00091934">
        <w:t xml:space="preserve"> </w:t>
      </w:r>
      <w:r>
        <w:t>Tidigare förstärkningar av rätts</w:t>
      </w:r>
      <w:r>
        <w:softHyphen/>
        <w:t xml:space="preserve">kedjan föreslås utökas med nya tillskott till </w:t>
      </w:r>
      <w:r w:rsidRPr="00B96CFA">
        <w:t>Åklagarmyndigheten, Ekobrottsmyndigheten, Domstolsverket, Rättsmedicinalverket, Kriminalvården och Tullverket</w:t>
      </w:r>
      <w:r>
        <w:t xml:space="preserve">. Regeringen föreslår att medel tillförs för att sprida projektet </w:t>
      </w:r>
      <w:r w:rsidRPr="00FB2620">
        <w:t>Sluta skjut</w:t>
      </w:r>
      <w:r>
        <w:t xml:space="preserve"> till fler orter eftersom samarbete mellan olika aktörer har visat sig vara framgångsrikt. Regeringen</w:t>
      </w:r>
      <w:r w:rsidDel="00AA1537">
        <w:t xml:space="preserve"> </w:t>
      </w:r>
      <w:r>
        <w:t>föreslår även att medel avsätts till Kriminalvården för att stärka det återfallsförebyggande arbetet där ett särskilt fokus ska riktas mot insatser för unga dömda. D</w:t>
      </w:r>
      <w:r w:rsidRPr="000528B5">
        <w:t>elar av arbetet ska bedrivas i utsatta områden</w:t>
      </w:r>
      <w:r>
        <w:t>.</w:t>
      </w:r>
    </w:p>
    <w:p w14:paraId="2E7ED0B9" w14:textId="77777777" w:rsidR="00ED3704" w:rsidRDefault="00ED3704" w:rsidP="00ED3704">
      <w:pPr>
        <w:pStyle w:val="Brdtext"/>
        <w:spacing w:after="0"/>
      </w:pPr>
    </w:p>
    <w:p w14:paraId="04971779" w14:textId="342504CF" w:rsidR="00ED3704" w:rsidRDefault="00ED3704" w:rsidP="00ED3704">
      <w:pPr>
        <w:pStyle w:val="Brdtext"/>
        <w:spacing w:after="0"/>
      </w:pPr>
      <w:bookmarkStart w:id="20" w:name="_Hlk67410335"/>
      <w:bookmarkStart w:id="21" w:name="_Hlk67410263"/>
      <w:r>
        <w:t xml:space="preserve">Den pågående pandemin har förvärrat situationen för kvinnor, barn och hbtqi-personer som utsätts för våld i nära relationer </w:t>
      </w:r>
      <w:r w:rsidRPr="000F3647">
        <w:t>och hedersrelaterat våld och förtryck</w:t>
      </w:r>
      <w:r>
        <w:t xml:space="preserve">. För att utöka stödet till dem som utsätts föreslås statsbidraget till civilsamhället förstärkas. Medel föreslås tillskjutas för det förebyggande arbetet mot </w:t>
      </w:r>
      <w:r w:rsidRPr="00141770">
        <w:t>våld i nära relationer, särskilt</w:t>
      </w:r>
      <w:r>
        <w:t xml:space="preserve"> mäns våld mot kvinnor, och för stöd</w:t>
      </w:r>
      <w:r w:rsidRPr="00272406">
        <w:t xml:space="preserve"> till ungdomar som blir utsatta i sina relationer</w:t>
      </w:r>
      <w:r>
        <w:t>.</w:t>
      </w:r>
      <w:r w:rsidRPr="00E15810">
        <w:t xml:space="preserve"> </w:t>
      </w:r>
      <w:r>
        <w:t>Pandemin har även påverkat barn och vuxna i socialt särskilt utsatta situationer negativt.</w:t>
      </w:r>
      <w:r w:rsidRPr="00E15810">
        <w:t xml:space="preserve"> </w:t>
      </w:r>
      <w:r w:rsidRPr="0067704C">
        <w:t xml:space="preserve">För att mildra konsekvenser som ökad psykisk ohälsa bland barn och unga </w:t>
      </w:r>
      <w:r>
        <w:t>och bostadslöshet föreslås</w:t>
      </w:r>
      <w:r w:rsidRPr="0067704C">
        <w:t xml:space="preserve"> statsbidragen till organisationer i civilsamhället som bedriver verksamhet riktad till </w:t>
      </w:r>
      <w:r>
        <w:t>dessa grupper förstärkas</w:t>
      </w:r>
      <w:r w:rsidRPr="0067704C">
        <w:t>.</w:t>
      </w:r>
      <w:bookmarkEnd w:id="6"/>
      <w:bookmarkEnd w:id="20"/>
      <w:bookmarkEnd w:id="21"/>
      <w:r>
        <w:t xml:space="preserve"> </w:t>
      </w:r>
    </w:p>
    <w:p w14:paraId="2F46BC2C" w14:textId="77777777" w:rsidR="00ED3704" w:rsidRDefault="00ED3704">
      <w:r>
        <w:br w:type="page"/>
      </w:r>
    </w:p>
    <w:p w14:paraId="1250257B" w14:textId="07D453D5" w:rsidR="00ED3704" w:rsidRDefault="00ED3704" w:rsidP="00ED3704">
      <w:pPr>
        <w:pStyle w:val="TabellRubrik"/>
      </w:pPr>
      <w:r>
        <w:lastRenderedPageBreak/>
        <w:t xml:space="preserve">Tabell </w:t>
      </w:r>
      <w:r>
        <w:fldChar w:fldCharType="begin"/>
      </w:r>
      <w:r>
        <w:instrText xml:space="preserve"> STYLEREF  "Rubrik 1" \n</w:instrText>
      </w:r>
      <w:r>
        <w:fldChar w:fldCharType="separate"/>
      </w:r>
      <w:r w:rsidR="000D76EE">
        <w:rPr>
          <w:noProof/>
        </w:rPr>
        <w:t>2</w:t>
      </w:r>
      <w:r>
        <w:rPr>
          <w:noProof/>
        </w:rPr>
        <w:fldChar w:fldCharType="end"/>
      </w:r>
      <w:r>
        <w:t>.</w:t>
      </w:r>
      <w:fldSimple w:instr=" SEQ Tabell \* ARABIC \s 1 ">
        <w:r w:rsidR="000D76EE">
          <w:rPr>
            <w:noProof/>
          </w:rPr>
          <w:t>1</w:t>
        </w:r>
      </w:fldSimple>
      <w:r>
        <w:tab/>
        <w:t xml:space="preserve">Förslag i propositionen Vårändringsbudget för 2021 och propositionen Extra ändringsbudget för 2021 – </w:t>
      </w:r>
      <w:r w:rsidRPr="009902AD">
        <w:t>Förlängda ersättningar på sjukförsäkringsområdet, stöd till företag, kultur och idrott samt andra åtgärder med anledning av coronaviruset</w:t>
      </w:r>
    </w:p>
    <w:p w14:paraId="27BA9EA0" w14:textId="16D2B774" w:rsidR="00ED3704" w:rsidRDefault="00ED3704" w:rsidP="00ED3704">
      <w:pPr>
        <w:pStyle w:val="TabellUnderrubrik"/>
      </w:pPr>
      <w:r w:rsidRPr="008728F7">
        <w:t>Miljarder kronor</w:t>
      </w:r>
    </w:p>
    <w:tbl>
      <w:tblPr>
        <w:tblStyle w:val="RKBPTabell"/>
        <w:tblW w:w="5000" w:type="pct"/>
        <w:tblLook w:val="06E0" w:firstRow="1" w:lastRow="1" w:firstColumn="1" w:lastColumn="0" w:noHBand="1" w:noVBand="1"/>
      </w:tblPr>
      <w:tblGrid>
        <w:gridCol w:w="6169"/>
        <w:gridCol w:w="1201"/>
      </w:tblGrid>
      <w:tr w:rsidR="00ED3704" w:rsidRPr="008728F7" w14:paraId="1C20F97D"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185" w:type="pct"/>
            <w:tcBorders>
              <w:left w:val="none" w:sz="0" w:space="0" w:color="auto"/>
              <w:right w:val="none" w:sz="0" w:space="0" w:color="auto"/>
              <w:tl2br w:val="none" w:sz="0" w:space="0" w:color="auto"/>
              <w:tr2bl w:val="none" w:sz="0" w:space="0" w:color="auto"/>
            </w:tcBorders>
            <w:shd w:val="clear" w:color="auto" w:fill="auto"/>
            <w:hideMark/>
          </w:tcPr>
          <w:p w14:paraId="4087A769" w14:textId="77777777" w:rsidR="00ED3704" w:rsidRPr="008728F7" w:rsidRDefault="00ED3704" w:rsidP="00ED3704">
            <w:pPr>
              <w:pStyle w:val="TabellHuvud"/>
            </w:pPr>
            <w:r w:rsidRPr="008728F7">
              <w:t> </w:t>
            </w:r>
          </w:p>
        </w:tc>
        <w:tc>
          <w:tcPr>
            <w:tcW w:w="815" w:type="pct"/>
            <w:tcBorders>
              <w:left w:val="none" w:sz="0" w:space="0" w:color="auto"/>
              <w:right w:val="none" w:sz="0" w:space="0" w:color="auto"/>
              <w:tl2br w:val="none" w:sz="0" w:space="0" w:color="auto"/>
              <w:tr2bl w:val="none" w:sz="0" w:space="0" w:color="auto"/>
            </w:tcBorders>
            <w:shd w:val="clear" w:color="auto" w:fill="auto"/>
            <w:hideMark/>
          </w:tcPr>
          <w:p w14:paraId="2F2E3E83" w14:textId="7FDE6276" w:rsidR="00ED3704" w:rsidRPr="008728F7"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8728F7">
              <w:t>202</w:t>
            </w:r>
            <w:r>
              <w:t>1</w:t>
            </w:r>
          </w:p>
        </w:tc>
      </w:tr>
      <w:tr w:rsidR="00ED3704" w:rsidRPr="008728F7" w14:paraId="2400FD42" w14:textId="77777777" w:rsidTr="00ED3704">
        <w:tc>
          <w:tcPr>
            <w:cnfStyle w:val="001000000000" w:firstRow="0" w:lastRow="0" w:firstColumn="1" w:lastColumn="0" w:oddVBand="0" w:evenVBand="0" w:oddHBand="0" w:evenHBand="0" w:firstRowFirstColumn="0" w:firstRowLastColumn="0" w:lastRowFirstColumn="0" w:lastRowLastColumn="0"/>
            <w:tcW w:w="4185" w:type="pct"/>
            <w:tcBorders>
              <w:top w:val="single" w:sz="12" w:space="0" w:color="auto"/>
            </w:tcBorders>
            <w:hideMark/>
          </w:tcPr>
          <w:p w14:paraId="380FF858" w14:textId="7D680878" w:rsidR="00ED3704" w:rsidRPr="008728F7" w:rsidRDefault="00ED3704" w:rsidP="00ED3704">
            <w:pPr>
              <w:pStyle w:val="Tabell"/>
              <w:rPr>
                <w:b/>
                <w:bCs/>
              </w:rPr>
            </w:pPr>
            <w:r>
              <w:rPr>
                <w:b/>
                <w:bCs/>
              </w:rPr>
              <w:t xml:space="preserve">Begränsa </w:t>
            </w:r>
            <w:r w:rsidRPr="008728F7">
              <w:rPr>
                <w:b/>
                <w:bCs/>
              </w:rPr>
              <w:t>smittspridning</w:t>
            </w:r>
            <w:r>
              <w:rPr>
                <w:b/>
                <w:bCs/>
              </w:rPr>
              <w:t xml:space="preserve">en och </w:t>
            </w:r>
            <w:r w:rsidRPr="00616F80">
              <w:rPr>
                <w:b/>
                <w:bCs/>
              </w:rPr>
              <w:t>genomför vaccineringen</w:t>
            </w:r>
          </w:p>
        </w:tc>
        <w:tc>
          <w:tcPr>
            <w:tcW w:w="815" w:type="pct"/>
            <w:tcBorders>
              <w:top w:val="single" w:sz="12" w:space="0" w:color="auto"/>
            </w:tcBorders>
            <w:hideMark/>
          </w:tcPr>
          <w:p w14:paraId="57B709D4"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 </w:t>
            </w:r>
          </w:p>
        </w:tc>
      </w:tr>
      <w:tr w:rsidR="00ED3704" w:rsidRPr="008728F7" w14:paraId="2BC3FB9E"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5008E63" w14:textId="71237172" w:rsidR="00ED3704" w:rsidRPr="008728F7" w:rsidRDefault="00ED3704" w:rsidP="00ED3704">
            <w:pPr>
              <w:pStyle w:val="Tabell"/>
            </w:pPr>
            <w:r w:rsidRPr="008728F7">
              <w:t>Förstärkn</w:t>
            </w:r>
            <w:r>
              <w:t>ing av</w:t>
            </w:r>
            <w:r w:rsidRPr="008728F7">
              <w:t xml:space="preserve"> resurser för en snabb vaccinering</w:t>
            </w:r>
          </w:p>
        </w:tc>
        <w:tc>
          <w:tcPr>
            <w:tcW w:w="815" w:type="pct"/>
            <w:hideMark/>
          </w:tcPr>
          <w:p w14:paraId="11635BC3"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1,7</w:t>
            </w:r>
          </w:p>
        </w:tc>
      </w:tr>
      <w:tr w:rsidR="00ED3704" w:rsidRPr="008728F7" w14:paraId="4A4CACFE"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1898A395" w14:textId="7CC765ED" w:rsidR="00ED3704" w:rsidRPr="008728F7" w:rsidRDefault="00ED3704" w:rsidP="00ED3704">
            <w:pPr>
              <w:pStyle w:val="Tabell"/>
            </w:pPr>
            <w:r>
              <w:t xml:space="preserve">Uppskjuten vård och </w:t>
            </w:r>
            <w:r w:rsidRPr="008728F7">
              <w:t>merkostnader</w:t>
            </w:r>
          </w:p>
        </w:tc>
        <w:tc>
          <w:tcPr>
            <w:tcW w:w="815" w:type="pct"/>
            <w:hideMark/>
          </w:tcPr>
          <w:p w14:paraId="32C85409"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2,0</w:t>
            </w:r>
          </w:p>
        </w:tc>
      </w:tr>
      <w:tr w:rsidR="00ED3704" w:rsidRPr="008728F7" w14:paraId="379063ED"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7A95704D" w14:textId="77777777" w:rsidR="00ED3704" w:rsidRPr="008728F7" w:rsidRDefault="00ED3704" w:rsidP="00ED3704">
            <w:pPr>
              <w:pStyle w:val="Tabell"/>
            </w:pPr>
            <w:r w:rsidRPr="008728F7">
              <w:t xml:space="preserve">Fortsatt storskalig testning och smittspårning </w:t>
            </w:r>
          </w:p>
        </w:tc>
        <w:tc>
          <w:tcPr>
            <w:tcW w:w="815" w:type="pct"/>
            <w:hideMark/>
          </w:tcPr>
          <w:p w14:paraId="5202269E"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1,7</w:t>
            </w:r>
          </w:p>
        </w:tc>
      </w:tr>
      <w:tr w:rsidR="00ED3704" w:rsidRPr="008728F7" w14:paraId="524AF588"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39563D7C" w14:textId="77777777" w:rsidR="00ED3704" w:rsidRPr="008728F7" w:rsidRDefault="00ED3704" w:rsidP="00ED3704">
            <w:pPr>
              <w:pStyle w:val="Tabell"/>
            </w:pPr>
            <w:r w:rsidRPr="008728F7">
              <w:t>Förlängning av ersättning för karensavdrag</w:t>
            </w:r>
          </w:p>
        </w:tc>
        <w:tc>
          <w:tcPr>
            <w:tcW w:w="815" w:type="pct"/>
            <w:hideMark/>
          </w:tcPr>
          <w:p w14:paraId="3C819557"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0,8</w:t>
            </w:r>
          </w:p>
        </w:tc>
      </w:tr>
      <w:tr w:rsidR="00ED3704" w:rsidRPr="008728F7" w14:paraId="7EC10979"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20BA54D3" w14:textId="6B8E7528" w:rsidR="00ED3704" w:rsidRPr="008728F7" w:rsidRDefault="00ED3704" w:rsidP="00ED3704">
            <w:pPr>
              <w:pStyle w:val="Tabell"/>
            </w:pPr>
            <w:r w:rsidRPr="008728F7">
              <w:t>Förlängning av undantag i sjukpenningen p</w:t>
            </w:r>
            <w:r>
              <w:t xml:space="preserve">å </w:t>
            </w:r>
            <w:r w:rsidRPr="008728F7">
              <w:t>g</w:t>
            </w:r>
            <w:r>
              <w:t xml:space="preserve">rund </w:t>
            </w:r>
            <w:r w:rsidRPr="008728F7">
              <w:t>a</w:t>
            </w:r>
            <w:r>
              <w:t>v</w:t>
            </w:r>
            <w:r w:rsidRPr="008728F7">
              <w:t xml:space="preserve"> uppskjuten vård</w:t>
            </w:r>
          </w:p>
        </w:tc>
        <w:tc>
          <w:tcPr>
            <w:tcW w:w="815" w:type="pct"/>
            <w:hideMark/>
          </w:tcPr>
          <w:p w14:paraId="2754E424"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0,3</w:t>
            </w:r>
          </w:p>
        </w:tc>
      </w:tr>
      <w:tr w:rsidR="00ED3704" w:rsidRPr="008728F7" w14:paraId="22DBB8A5"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4E956356" w14:textId="77777777" w:rsidR="00ED3704" w:rsidRPr="008728F7" w:rsidRDefault="00ED3704" w:rsidP="00ED3704">
            <w:pPr>
              <w:pStyle w:val="Tabell"/>
            </w:pPr>
            <w:r w:rsidRPr="008728F7">
              <w:t>Förlängning av ersättning till riskgrupper och vissa anhöriga till riskgrupper</w:t>
            </w:r>
          </w:p>
        </w:tc>
        <w:tc>
          <w:tcPr>
            <w:tcW w:w="815" w:type="pct"/>
            <w:hideMark/>
          </w:tcPr>
          <w:p w14:paraId="5410C829"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0,1</w:t>
            </w:r>
          </w:p>
        </w:tc>
      </w:tr>
      <w:tr w:rsidR="00ED3704" w:rsidRPr="008728F7" w14:paraId="6FED3DBB"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2474D0F" w14:textId="68372247" w:rsidR="00ED3704" w:rsidRPr="008728F7" w:rsidRDefault="00ED3704" w:rsidP="00ED3704">
            <w:pPr>
              <w:pStyle w:val="Tabell"/>
            </w:pPr>
            <w:r w:rsidRPr="008728F7">
              <w:t>Förlängning av skatte- och avgiftsfrihet för förmån av fri parkering</w:t>
            </w:r>
          </w:p>
        </w:tc>
        <w:tc>
          <w:tcPr>
            <w:tcW w:w="815" w:type="pct"/>
            <w:hideMark/>
          </w:tcPr>
          <w:p w14:paraId="64641E5A"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0,1</w:t>
            </w:r>
          </w:p>
        </w:tc>
      </w:tr>
      <w:tr w:rsidR="00ED3704" w:rsidRPr="008728F7" w14:paraId="62D03556"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7B66235E" w14:textId="77777777" w:rsidR="00ED3704" w:rsidRPr="008728F7" w:rsidRDefault="00ED3704" w:rsidP="00ED3704">
            <w:pPr>
              <w:pStyle w:val="Tabell"/>
            </w:pPr>
            <w:r w:rsidRPr="008728F7">
              <w:t>Förlängning av undantaget krav på läkarintyg</w:t>
            </w:r>
          </w:p>
        </w:tc>
        <w:tc>
          <w:tcPr>
            <w:tcW w:w="815" w:type="pct"/>
            <w:hideMark/>
          </w:tcPr>
          <w:p w14:paraId="1867D7D8"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0,1</w:t>
            </w:r>
          </w:p>
        </w:tc>
      </w:tr>
      <w:tr w:rsidR="00ED3704" w:rsidRPr="008728F7" w14:paraId="3C344309"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89B0319" w14:textId="77777777" w:rsidR="00ED3704" w:rsidRPr="008728F7" w:rsidRDefault="00ED3704" w:rsidP="00ED3704">
            <w:pPr>
              <w:pStyle w:val="Tabell"/>
            </w:pPr>
            <w:r w:rsidRPr="008728F7">
              <w:t>Övriga åtgärder för vaccinering och begränsad smittspridning</w:t>
            </w:r>
          </w:p>
        </w:tc>
        <w:tc>
          <w:tcPr>
            <w:tcW w:w="815" w:type="pct"/>
            <w:hideMark/>
          </w:tcPr>
          <w:p w14:paraId="1DD2D4A3"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0,3</w:t>
            </w:r>
          </w:p>
        </w:tc>
      </w:tr>
      <w:tr w:rsidR="00ED3704" w:rsidRPr="008728F7" w14:paraId="017A1D2F"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3BFC9799" w14:textId="77777777" w:rsidR="00ED3704" w:rsidRPr="008728F7" w:rsidRDefault="00ED3704" w:rsidP="00ED3704">
            <w:pPr>
              <w:pStyle w:val="Tabell"/>
              <w:rPr>
                <w:b/>
                <w:bCs/>
              </w:rPr>
            </w:pPr>
            <w:r w:rsidRPr="008728F7">
              <w:rPr>
                <w:b/>
                <w:bCs/>
              </w:rPr>
              <w:t>Åtgärder för att lindra pandemins följdverkningar</w:t>
            </w:r>
          </w:p>
        </w:tc>
        <w:tc>
          <w:tcPr>
            <w:tcW w:w="815" w:type="pct"/>
            <w:hideMark/>
          </w:tcPr>
          <w:p w14:paraId="64508E90"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 </w:t>
            </w:r>
          </w:p>
        </w:tc>
      </w:tr>
      <w:tr w:rsidR="00ED3704" w:rsidRPr="008728F7" w14:paraId="3E83778D"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44BE32A5" w14:textId="77C410C8" w:rsidR="00ED3704" w:rsidRPr="008728F7" w:rsidRDefault="00ED3704" w:rsidP="00ED3704">
            <w:pPr>
              <w:pStyle w:val="Tabell"/>
            </w:pPr>
            <w:r w:rsidRPr="008728F7">
              <w:t>Förläng</w:t>
            </w:r>
            <w:r>
              <w:t>ning av</w:t>
            </w:r>
            <w:r w:rsidRPr="008728F7">
              <w:t xml:space="preserve"> omställningsstöd</w:t>
            </w:r>
            <w:r>
              <w:t>et</w:t>
            </w:r>
          </w:p>
        </w:tc>
        <w:tc>
          <w:tcPr>
            <w:tcW w:w="815" w:type="pct"/>
            <w:hideMark/>
          </w:tcPr>
          <w:p w14:paraId="4FA9C1FA"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6,2</w:t>
            </w:r>
          </w:p>
        </w:tc>
      </w:tr>
      <w:tr w:rsidR="00ED3704" w:rsidRPr="008728F7" w14:paraId="3E0EC2AB"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48E2CFF" w14:textId="37C4C377" w:rsidR="00ED3704" w:rsidRPr="008728F7" w:rsidRDefault="00ED3704" w:rsidP="00ED3704">
            <w:pPr>
              <w:pStyle w:val="Tabell"/>
            </w:pPr>
            <w:r w:rsidRPr="008728F7">
              <w:t>Förstärk</w:t>
            </w:r>
            <w:r>
              <w:t>ning av</w:t>
            </w:r>
            <w:r w:rsidRPr="008728F7">
              <w:t xml:space="preserve"> omställningsstöd</w:t>
            </w:r>
            <w:r>
              <w:t>et</w:t>
            </w:r>
            <w:r w:rsidRPr="008728F7">
              <w:t xml:space="preserve"> för företag som drabbas av specifika förbud</w:t>
            </w:r>
          </w:p>
        </w:tc>
        <w:tc>
          <w:tcPr>
            <w:tcW w:w="815" w:type="pct"/>
            <w:hideMark/>
          </w:tcPr>
          <w:p w14:paraId="6D610521"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2,3</w:t>
            </w:r>
          </w:p>
        </w:tc>
      </w:tr>
      <w:tr w:rsidR="00ED3704" w:rsidRPr="008728F7" w14:paraId="2B422224"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74EE160" w14:textId="128B7AFC" w:rsidR="00ED3704" w:rsidRPr="008728F7" w:rsidRDefault="00ED3704" w:rsidP="00ED3704">
            <w:pPr>
              <w:pStyle w:val="Tabell"/>
            </w:pPr>
            <w:r w:rsidRPr="008728F7">
              <w:t>Förläng</w:t>
            </w:r>
            <w:r>
              <w:t>ning</w:t>
            </w:r>
            <w:r w:rsidRPr="008728F7">
              <w:t xml:space="preserve"> </w:t>
            </w:r>
            <w:r>
              <w:t xml:space="preserve">av </w:t>
            </w:r>
            <w:r w:rsidRPr="008728F7">
              <w:t>omsättningsstöd</w:t>
            </w:r>
            <w:r>
              <w:t>et</w:t>
            </w:r>
            <w:r w:rsidRPr="008728F7">
              <w:t xml:space="preserve"> till enskilda näringsidkare</w:t>
            </w:r>
          </w:p>
        </w:tc>
        <w:tc>
          <w:tcPr>
            <w:tcW w:w="815" w:type="pct"/>
            <w:hideMark/>
          </w:tcPr>
          <w:p w14:paraId="0829161E"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2,0</w:t>
            </w:r>
          </w:p>
        </w:tc>
      </w:tr>
      <w:tr w:rsidR="00ED3704" w:rsidRPr="008728F7" w14:paraId="50BFA6F3"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23247D1F" w14:textId="77777777" w:rsidR="00ED3704" w:rsidRPr="008728F7" w:rsidRDefault="00ED3704" w:rsidP="00ED3704">
            <w:pPr>
              <w:pStyle w:val="Tabell"/>
            </w:pPr>
            <w:r w:rsidRPr="008728F7">
              <w:t>Förlängning av stöd till handelsbolag</w:t>
            </w:r>
          </w:p>
        </w:tc>
        <w:tc>
          <w:tcPr>
            <w:tcW w:w="815" w:type="pct"/>
            <w:hideMark/>
          </w:tcPr>
          <w:p w14:paraId="49E0D106"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0,6</w:t>
            </w:r>
          </w:p>
        </w:tc>
      </w:tr>
      <w:tr w:rsidR="00ED3704" w:rsidRPr="008728F7" w14:paraId="75112445"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37494F6" w14:textId="786356CA" w:rsidR="00ED3704" w:rsidRPr="008728F7" w:rsidRDefault="00ED3704" w:rsidP="00ED3704">
            <w:pPr>
              <w:pStyle w:val="Tabell"/>
            </w:pPr>
            <w:r w:rsidRPr="008728F7">
              <w:t>Förlängning av stöd för hyreskostnader</w:t>
            </w:r>
          </w:p>
        </w:tc>
        <w:tc>
          <w:tcPr>
            <w:tcW w:w="815" w:type="pct"/>
            <w:hideMark/>
          </w:tcPr>
          <w:p w14:paraId="0A8395A9"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3,0</w:t>
            </w:r>
          </w:p>
        </w:tc>
      </w:tr>
      <w:tr w:rsidR="00ED3704" w:rsidRPr="008728F7" w14:paraId="392CF0F7"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2DA96DE5" w14:textId="77777777" w:rsidR="00ED3704" w:rsidRPr="008728F7" w:rsidRDefault="00ED3704" w:rsidP="00ED3704">
            <w:pPr>
              <w:pStyle w:val="Tabell"/>
            </w:pPr>
            <w:r w:rsidRPr="008728F7">
              <w:t>Förlängning och ökade kostnader för ersättning för kostnader för sjuklön</w:t>
            </w:r>
          </w:p>
        </w:tc>
        <w:tc>
          <w:tcPr>
            <w:tcW w:w="815" w:type="pct"/>
            <w:hideMark/>
          </w:tcPr>
          <w:p w14:paraId="57E9A35C"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5,1</w:t>
            </w:r>
          </w:p>
        </w:tc>
      </w:tr>
      <w:tr w:rsidR="00ED3704" w:rsidRPr="008728F7" w14:paraId="6F1DC458"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0C2506D4" w14:textId="77777777" w:rsidR="00ED3704" w:rsidRPr="008728F7" w:rsidRDefault="00ED3704" w:rsidP="00ED3704">
            <w:pPr>
              <w:pStyle w:val="Tabell"/>
            </w:pPr>
            <w:r w:rsidRPr="008728F7">
              <w:t>Ökat antal personer inom stöd till korttidsarbete</w:t>
            </w:r>
          </w:p>
        </w:tc>
        <w:tc>
          <w:tcPr>
            <w:tcW w:w="815" w:type="pct"/>
            <w:hideMark/>
          </w:tcPr>
          <w:p w14:paraId="0383B75B"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3,2</w:t>
            </w:r>
          </w:p>
        </w:tc>
      </w:tr>
      <w:tr w:rsidR="00ED3704" w:rsidRPr="008728F7" w14:paraId="28EEF755"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4025D33" w14:textId="77777777" w:rsidR="00ED3704" w:rsidRPr="008728F7" w:rsidRDefault="00ED3704" w:rsidP="00ED3704">
            <w:pPr>
              <w:pStyle w:val="Tabell"/>
            </w:pPr>
            <w:r w:rsidRPr="008728F7">
              <w:t>Sänkt arbetsgivaravgift för unga under sommarmånaderna</w:t>
            </w:r>
            <w:r w:rsidRPr="008728F7">
              <w:rPr>
                <w:vertAlign w:val="superscript"/>
              </w:rPr>
              <w:t>1</w:t>
            </w:r>
          </w:p>
        </w:tc>
        <w:tc>
          <w:tcPr>
            <w:tcW w:w="815" w:type="pct"/>
            <w:hideMark/>
          </w:tcPr>
          <w:p w14:paraId="49BE69D5"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1,5</w:t>
            </w:r>
          </w:p>
        </w:tc>
      </w:tr>
      <w:tr w:rsidR="00ED3704" w:rsidRPr="008728F7" w14:paraId="3726622E"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72934161" w14:textId="0BF9C55B" w:rsidR="00ED3704" w:rsidRPr="008728F7" w:rsidRDefault="00ED3704" w:rsidP="00ED3704">
            <w:pPr>
              <w:pStyle w:val="Tabell"/>
            </w:pPr>
            <w:r w:rsidRPr="008728F7">
              <w:t>Förstärk</w:t>
            </w:r>
            <w:r>
              <w:t>ning av</w:t>
            </w:r>
            <w:r w:rsidRPr="008728F7">
              <w:t xml:space="preserve"> landsbygdsprogram</w:t>
            </w:r>
            <w:r>
              <w:t>met</w:t>
            </w:r>
          </w:p>
        </w:tc>
        <w:tc>
          <w:tcPr>
            <w:tcW w:w="815" w:type="pct"/>
            <w:hideMark/>
          </w:tcPr>
          <w:p w14:paraId="16402DB6"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0,4</w:t>
            </w:r>
          </w:p>
        </w:tc>
      </w:tr>
      <w:tr w:rsidR="00ED3704" w:rsidRPr="008728F7" w14:paraId="3BBCC2BF"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69147FD" w14:textId="0814E331" w:rsidR="00ED3704" w:rsidRPr="008728F7" w:rsidRDefault="00ED3704" w:rsidP="00ED3704">
            <w:pPr>
              <w:pStyle w:val="Tabell"/>
            </w:pPr>
            <w:r w:rsidRPr="008728F7">
              <w:t>Förläng</w:t>
            </w:r>
            <w:r>
              <w:t>ning</w:t>
            </w:r>
            <w:r w:rsidRPr="008728F7">
              <w:t xml:space="preserve"> </w:t>
            </w:r>
            <w:r>
              <w:t xml:space="preserve">av </w:t>
            </w:r>
            <w:r w:rsidRPr="008728F7">
              <w:t>stöd till kultursektorn och idrottsrörelsen</w:t>
            </w:r>
          </w:p>
        </w:tc>
        <w:tc>
          <w:tcPr>
            <w:tcW w:w="815" w:type="pct"/>
            <w:hideMark/>
          </w:tcPr>
          <w:p w14:paraId="1E83A77A" w14:textId="78CEEE26"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2,</w:t>
            </w:r>
            <w:r>
              <w:t>0</w:t>
            </w:r>
          </w:p>
        </w:tc>
      </w:tr>
      <w:tr w:rsidR="00ED3704" w:rsidRPr="008728F7" w14:paraId="3B80B938"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387E18B" w14:textId="0E4CEE9F" w:rsidR="00ED3704" w:rsidRPr="008728F7" w:rsidRDefault="00ED3704" w:rsidP="00ED3704">
            <w:pPr>
              <w:pStyle w:val="Tabell"/>
            </w:pPr>
            <w:r w:rsidRPr="008728F7">
              <w:t>Evenemangs</w:t>
            </w:r>
            <w:r>
              <w:t xml:space="preserve">stöd </w:t>
            </w:r>
          </w:p>
        </w:tc>
        <w:tc>
          <w:tcPr>
            <w:tcW w:w="815" w:type="pct"/>
            <w:hideMark/>
          </w:tcPr>
          <w:p w14:paraId="1EE46844" w14:textId="1078FD51"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3,</w:t>
            </w:r>
            <w:r>
              <w:t>5</w:t>
            </w:r>
          </w:p>
        </w:tc>
      </w:tr>
      <w:tr w:rsidR="00ED3704" w:rsidRPr="008728F7" w14:paraId="4BADB4E9" w14:textId="77777777" w:rsidTr="00ED3704">
        <w:tc>
          <w:tcPr>
            <w:cnfStyle w:val="001000000000" w:firstRow="0" w:lastRow="0" w:firstColumn="1" w:lastColumn="0" w:oddVBand="0" w:evenVBand="0" w:oddHBand="0" w:evenHBand="0" w:firstRowFirstColumn="0" w:firstRowLastColumn="0" w:lastRowFirstColumn="0" w:lastRowLastColumn="0"/>
            <w:tcW w:w="4185" w:type="pct"/>
          </w:tcPr>
          <w:p w14:paraId="01BCEC88" w14:textId="7BBEDDE3" w:rsidR="00ED3704" w:rsidRDefault="00ED3704" w:rsidP="00ED3704">
            <w:pPr>
              <w:pStyle w:val="Tabell"/>
            </w:pPr>
            <w:r>
              <w:t>Lovskola</w:t>
            </w:r>
          </w:p>
        </w:tc>
        <w:tc>
          <w:tcPr>
            <w:tcW w:w="815" w:type="pct"/>
          </w:tcPr>
          <w:p w14:paraId="47CAD72D" w14:textId="6365015E"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t>0,4</w:t>
            </w:r>
          </w:p>
        </w:tc>
      </w:tr>
      <w:tr w:rsidR="00ED3704" w:rsidRPr="008728F7" w14:paraId="55FD0BC7"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44E5BE1" w14:textId="34F270F4" w:rsidR="00ED3704" w:rsidRPr="008728F7" w:rsidRDefault="00ED3704" w:rsidP="00ED3704">
            <w:pPr>
              <w:pStyle w:val="Tabell"/>
            </w:pPr>
            <w:r>
              <w:t>Åtgärder</w:t>
            </w:r>
            <w:r w:rsidRPr="008728F7">
              <w:t xml:space="preserve"> för barn och unga</w:t>
            </w:r>
          </w:p>
        </w:tc>
        <w:tc>
          <w:tcPr>
            <w:tcW w:w="815" w:type="pct"/>
            <w:hideMark/>
          </w:tcPr>
          <w:p w14:paraId="5D27ABF7" w14:textId="2AABC5DF"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t>0,4</w:t>
            </w:r>
          </w:p>
        </w:tc>
      </w:tr>
      <w:tr w:rsidR="00ED3704" w:rsidRPr="008728F7" w14:paraId="4B49D39D"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7B9C475" w14:textId="245C8BF2" w:rsidR="00ED3704" w:rsidRPr="008728F7" w:rsidRDefault="00ED3704" w:rsidP="00ED3704">
            <w:pPr>
              <w:pStyle w:val="Tabell"/>
            </w:pPr>
            <w:r>
              <w:t>Ökat b</w:t>
            </w:r>
            <w:r w:rsidRPr="008728F7">
              <w:t>ostadsbidrag</w:t>
            </w:r>
            <w:r>
              <w:t xml:space="preserve"> till barnfamiljer</w:t>
            </w:r>
          </w:p>
        </w:tc>
        <w:tc>
          <w:tcPr>
            <w:tcW w:w="815" w:type="pct"/>
            <w:hideMark/>
          </w:tcPr>
          <w:p w14:paraId="5CB29D4F"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0,6</w:t>
            </w:r>
          </w:p>
        </w:tc>
      </w:tr>
      <w:tr w:rsidR="00ED3704" w:rsidRPr="008728F7" w14:paraId="480CB1DC"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A4807CC" w14:textId="77777777" w:rsidR="00ED3704" w:rsidRPr="008728F7" w:rsidRDefault="00ED3704" w:rsidP="00ED3704">
            <w:pPr>
              <w:pStyle w:val="Tabell"/>
            </w:pPr>
            <w:r w:rsidRPr="008728F7">
              <w:t>Övriga åtgärder för att lindra pandemins följdverkningar</w:t>
            </w:r>
          </w:p>
        </w:tc>
        <w:tc>
          <w:tcPr>
            <w:tcW w:w="815" w:type="pct"/>
            <w:hideMark/>
          </w:tcPr>
          <w:p w14:paraId="68600E2D"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0,3</w:t>
            </w:r>
          </w:p>
        </w:tc>
      </w:tr>
      <w:tr w:rsidR="00ED3704" w:rsidRPr="008728F7" w14:paraId="19AD7C7A"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2A1012C6" w14:textId="3E0579F1" w:rsidR="00ED3704" w:rsidRPr="008728F7" w:rsidRDefault="00ED3704" w:rsidP="00ED3704">
            <w:pPr>
              <w:pStyle w:val="Tabell"/>
              <w:rPr>
                <w:b/>
                <w:bCs/>
              </w:rPr>
            </w:pPr>
            <w:r>
              <w:rPr>
                <w:b/>
                <w:bCs/>
              </w:rPr>
              <w:t>Fortsatt</w:t>
            </w:r>
            <w:r w:rsidRPr="008728F7">
              <w:rPr>
                <w:b/>
                <w:bCs/>
              </w:rPr>
              <w:t xml:space="preserve"> grön ekonomisk återstart</w:t>
            </w:r>
          </w:p>
        </w:tc>
        <w:tc>
          <w:tcPr>
            <w:tcW w:w="815" w:type="pct"/>
            <w:hideMark/>
          </w:tcPr>
          <w:p w14:paraId="45AD0534"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 </w:t>
            </w:r>
          </w:p>
        </w:tc>
      </w:tr>
      <w:tr w:rsidR="00ED3704" w:rsidRPr="008728F7" w14:paraId="507FD280"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2F8D0CF8" w14:textId="0D717EC9" w:rsidR="00ED3704" w:rsidRPr="008728F7" w:rsidRDefault="00ED3704" w:rsidP="00ED3704">
            <w:pPr>
              <w:pStyle w:val="Tabell"/>
            </w:pPr>
            <w:r w:rsidRPr="008728F7">
              <w:t>Förstärk</w:t>
            </w:r>
            <w:r>
              <w:t>ning av</w:t>
            </w:r>
            <w:r w:rsidRPr="008728F7">
              <w:t xml:space="preserve"> stöd</w:t>
            </w:r>
            <w:r>
              <w:t>et</w:t>
            </w:r>
            <w:r w:rsidRPr="008728F7">
              <w:t xml:space="preserve"> till kollektivtrafiken</w:t>
            </w:r>
          </w:p>
        </w:tc>
        <w:tc>
          <w:tcPr>
            <w:tcW w:w="815" w:type="pct"/>
            <w:hideMark/>
          </w:tcPr>
          <w:p w14:paraId="513745DB"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1,0</w:t>
            </w:r>
          </w:p>
        </w:tc>
      </w:tr>
      <w:tr w:rsidR="00ED3704" w:rsidRPr="008728F7" w14:paraId="10DE0569"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52BB6093" w14:textId="1B19D689" w:rsidR="00ED3704" w:rsidRPr="008728F7" w:rsidRDefault="00ED3704" w:rsidP="00ED3704">
            <w:pPr>
              <w:pStyle w:val="Tabell"/>
            </w:pPr>
            <w:r>
              <w:t>E</w:t>
            </w:r>
            <w:r w:rsidRPr="008728F7">
              <w:t>rsättning till skogsägare</w:t>
            </w:r>
            <w:r>
              <w:t xml:space="preserve"> med fjällnära skog</w:t>
            </w:r>
          </w:p>
        </w:tc>
        <w:tc>
          <w:tcPr>
            <w:tcW w:w="815" w:type="pct"/>
            <w:hideMark/>
          </w:tcPr>
          <w:p w14:paraId="7974CCB4"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0,4</w:t>
            </w:r>
          </w:p>
        </w:tc>
      </w:tr>
      <w:tr w:rsidR="00ED3704" w:rsidRPr="008728F7" w14:paraId="09EAC5B6"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6AEAB04A" w14:textId="56199D84" w:rsidR="00ED3704" w:rsidRPr="008728F7" w:rsidRDefault="00ED3704" w:rsidP="00ED3704">
            <w:pPr>
              <w:pStyle w:val="Tabell"/>
            </w:pPr>
            <w:r>
              <w:t xml:space="preserve">Förstärkning av </w:t>
            </w:r>
            <w:r w:rsidRPr="008728F7">
              <w:t>miljökompensation</w:t>
            </w:r>
            <w:r>
              <w:t>en</w:t>
            </w:r>
            <w:r w:rsidRPr="008728F7">
              <w:t xml:space="preserve"> för godstransporter på järnväg</w:t>
            </w:r>
          </w:p>
        </w:tc>
        <w:tc>
          <w:tcPr>
            <w:tcW w:w="815" w:type="pct"/>
            <w:hideMark/>
          </w:tcPr>
          <w:p w14:paraId="4879F64D"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0,2</w:t>
            </w:r>
          </w:p>
        </w:tc>
      </w:tr>
      <w:tr w:rsidR="00ED3704" w:rsidRPr="008728F7" w14:paraId="191DCF36"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0EAF9383" w14:textId="5BD9C81B" w:rsidR="00ED3704" w:rsidRPr="008728F7" w:rsidRDefault="00ED3704" w:rsidP="00ED3704">
            <w:pPr>
              <w:pStyle w:val="Tabell"/>
            </w:pPr>
            <w:r w:rsidRPr="008728F7">
              <w:t xml:space="preserve">Fler utbildningsplatser </w:t>
            </w:r>
            <w:r>
              <w:t>med mera</w:t>
            </w:r>
          </w:p>
        </w:tc>
        <w:tc>
          <w:tcPr>
            <w:tcW w:w="815" w:type="pct"/>
            <w:hideMark/>
          </w:tcPr>
          <w:p w14:paraId="00BACB81"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1,3</w:t>
            </w:r>
          </w:p>
        </w:tc>
      </w:tr>
      <w:tr w:rsidR="00ED3704" w:rsidRPr="008728F7" w14:paraId="543939BD"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27A2F8B3" w14:textId="4CDE95F7" w:rsidR="00ED3704" w:rsidRPr="008728F7" w:rsidRDefault="00ED3704" w:rsidP="00ED3704">
            <w:pPr>
              <w:pStyle w:val="Tabell"/>
            </w:pPr>
            <w:r w:rsidRPr="008728F7">
              <w:t>Ökade medel för extratjänster, matchningstjäns</w:t>
            </w:r>
            <w:r>
              <w:t>t</w:t>
            </w:r>
            <w:r w:rsidRPr="008728F7">
              <w:t>er m</w:t>
            </w:r>
            <w:r>
              <w:t>ed mera</w:t>
            </w:r>
          </w:p>
        </w:tc>
        <w:tc>
          <w:tcPr>
            <w:tcW w:w="815" w:type="pct"/>
            <w:hideMark/>
          </w:tcPr>
          <w:p w14:paraId="322BC534"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0,4</w:t>
            </w:r>
          </w:p>
        </w:tc>
      </w:tr>
      <w:tr w:rsidR="00ED3704" w:rsidRPr="008728F7" w14:paraId="5B892305" w14:textId="77777777" w:rsidTr="00ED3704">
        <w:tc>
          <w:tcPr>
            <w:cnfStyle w:val="001000000000" w:firstRow="0" w:lastRow="0" w:firstColumn="1" w:lastColumn="0" w:oddVBand="0" w:evenVBand="0" w:oddHBand="0" w:evenHBand="0" w:firstRowFirstColumn="0" w:firstRowLastColumn="0" w:lastRowFirstColumn="0" w:lastRowLastColumn="0"/>
            <w:tcW w:w="4185" w:type="pct"/>
          </w:tcPr>
          <w:p w14:paraId="496A113E" w14:textId="55F225E2" w:rsidR="00ED3704" w:rsidRPr="002451D9" w:rsidRDefault="00ED3704" w:rsidP="00ED3704">
            <w:pPr>
              <w:pStyle w:val="Tabell"/>
            </w:pPr>
            <w:r w:rsidRPr="002451D9">
              <w:t>Övriga åtgärder för en kraftfull grön återstart</w:t>
            </w:r>
          </w:p>
        </w:tc>
        <w:tc>
          <w:tcPr>
            <w:tcW w:w="815" w:type="pct"/>
          </w:tcPr>
          <w:p w14:paraId="05244574" w14:textId="46DBA60F"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t>0,3</w:t>
            </w:r>
          </w:p>
        </w:tc>
      </w:tr>
      <w:tr w:rsidR="00ED3704" w:rsidRPr="008728F7" w14:paraId="2AD7B32B"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3268E1B0" w14:textId="77777777" w:rsidR="00ED3704" w:rsidRPr="008728F7" w:rsidRDefault="00ED3704" w:rsidP="00ED3704">
            <w:pPr>
              <w:pStyle w:val="Tabell"/>
              <w:rPr>
                <w:b/>
                <w:bCs/>
              </w:rPr>
            </w:pPr>
            <w:r w:rsidRPr="008728F7">
              <w:rPr>
                <w:b/>
                <w:bCs/>
              </w:rPr>
              <w:t>Sverige ska vara ett tryggt land för alla</w:t>
            </w:r>
          </w:p>
        </w:tc>
        <w:tc>
          <w:tcPr>
            <w:tcW w:w="815" w:type="pct"/>
            <w:hideMark/>
          </w:tcPr>
          <w:p w14:paraId="7CA6ECCF"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 </w:t>
            </w:r>
          </w:p>
        </w:tc>
      </w:tr>
      <w:tr w:rsidR="00ED3704" w:rsidRPr="008728F7" w14:paraId="73045DF9"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300136BD" w14:textId="0F820E0E" w:rsidR="00ED3704" w:rsidRPr="008728F7" w:rsidRDefault="00ED3704" w:rsidP="00ED3704">
            <w:pPr>
              <w:pStyle w:val="Tabell"/>
            </w:pPr>
            <w:r w:rsidRPr="008728F7">
              <w:t>Ytterligare förstärkning av rättsväsendet</w:t>
            </w:r>
          </w:p>
        </w:tc>
        <w:tc>
          <w:tcPr>
            <w:tcW w:w="815" w:type="pct"/>
            <w:hideMark/>
          </w:tcPr>
          <w:p w14:paraId="399DBA64"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0,3</w:t>
            </w:r>
          </w:p>
        </w:tc>
      </w:tr>
      <w:tr w:rsidR="00ED3704" w:rsidRPr="008728F7" w14:paraId="2591009B" w14:textId="77777777" w:rsidTr="00ED3704">
        <w:tc>
          <w:tcPr>
            <w:cnfStyle w:val="001000000000" w:firstRow="0" w:lastRow="0" w:firstColumn="1" w:lastColumn="0" w:oddVBand="0" w:evenVBand="0" w:oddHBand="0" w:evenHBand="0" w:firstRowFirstColumn="0" w:firstRowLastColumn="0" w:lastRowFirstColumn="0" w:lastRowLastColumn="0"/>
            <w:tcW w:w="4185" w:type="pct"/>
            <w:hideMark/>
          </w:tcPr>
          <w:p w14:paraId="09961CE3" w14:textId="2928FB68" w:rsidR="00ED3704" w:rsidRPr="008728F7" w:rsidRDefault="00ED3704" w:rsidP="00ED3704">
            <w:pPr>
              <w:pStyle w:val="Tabell"/>
            </w:pPr>
            <w:r>
              <w:t>M</w:t>
            </w:r>
            <w:r w:rsidRPr="008728F7">
              <w:t xml:space="preserve">edel </w:t>
            </w:r>
            <w:r>
              <w:t xml:space="preserve">till civilsamhället samt </w:t>
            </w:r>
            <w:r w:rsidRPr="008728F7">
              <w:t>för att motverka</w:t>
            </w:r>
            <w:r>
              <w:t xml:space="preserve"> mäns våld mot kvinnor</w:t>
            </w:r>
            <w:r w:rsidRPr="008728F7">
              <w:t xml:space="preserve"> </w:t>
            </w:r>
          </w:p>
        </w:tc>
        <w:tc>
          <w:tcPr>
            <w:tcW w:w="815" w:type="pct"/>
            <w:hideMark/>
          </w:tcPr>
          <w:p w14:paraId="5EDED4A7" w14:textId="77777777" w:rsidR="00ED3704" w:rsidRPr="008728F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728F7">
              <w:t>0,2</w:t>
            </w:r>
          </w:p>
        </w:tc>
      </w:tr>
      <w:tr w:rsidR="00ED3704" w:rsidRPr="008728F7" w14:paraId="0876BE2E" w14:textId="77777777" w:rsidTr="00ED3704">
        <w:tc>
          <w:tcPr>
            <w:cnfStyle w:val="001000000000" w:firstRow="0" w:lastRow="0" w:firstColumn="1" w:lastColumn="0" w:oddVBand="0" w:evenVBand="0" w:oddHBand="0" w:evenHBand="0" w:firstRowFirstColumn="0" w:firstRowLastColumn="0" w:lastRowFirstColumn="0" w:lastRowLastColumn="0"/>
            <w:tcW w:w="4185" w:type="pct"/>
            <w:tcBorders>
              <w:bottom w:val="single" w:sz="4" w:space="0" w:color="auto"/>
            </w:tcBorders>
            <w:hideMark/>
          </w:tcPr>
          <w:p w14:paraId="46D11067" w14:textId="10697F17" w:rsidR="00ED3704" w:rsidRPr="008728F7" w:rsidRDefault="00ED3704" w:rsidP="00ED3704">
            <w:pPr>
              <w:pStyle w:val="Tabell"/>
              <w:rPr>
                <w:b/>
                <w:bCs/>
              </w:rPr>
            </w:pPr>
            <w:r w:rsidRPr="008728F7">
              <w:rPr>
                <w:b/>
                <w:bCs/>
              </w:rPr>
              <w:t>Övriga oundvikligheter</w:t>
            </w:r>
          </w:p>
        </w:tc>
        <w:tc>
          <w:tcPr>
            <w:tcW w:w="815" w:type="pct"/>
            <w:tcBorders>
              <w:bottom w:val="single" w:sz="4" w:space="0" w:color="auto"/>
            </w:tcBorders>
            <w:hideMark/>
          </w:tcPr>
          <w:p w14:paraId="5D6F0DF1" w14:textId="2F3E3D75" w:rsidR="00ED3704" w:rsidRPr="00E13EFE"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E13EFE">
              <w:rPr>
                <w:b/>
                <w:bCs/>
              </w:rPr>
              <w:t>2,5</w:t>
            </w:r>
          </w:p>
        </w:tc>
      </w:tr>
      <w:tr w:rsidR="00ED3704" w:rsidRPr="008728F7" w14:paraId="2B9272DD"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85" w:type="pct"/>
            <w:tcBorders>
              <w:top w:val="single" w:sz="4" w:space="0" w:color="auto"/>
            </w:tcBorders>
            <w:hideMark/>
          </w:tcPr>
          <w:p w14:paraId="4E6AA634" w14:textId="77777777" w:rsidR="00ED3704" w:rsidRPr="008728F7" w:rsidRDefault="00ED3704" w:rsidP="00ED3704">
            <w:pPr>
              <w:pStyle w:val="Tabell"/>
              <w:rPr>
                <w:b/>
                <w:bCs/>
              </w:rPr>
            </w:pPr>
            <w:r w:rsidRPr="008728F7">
              <w:rPr>
                <w:b/>
                <w:bCs/>
              </w:rPr>
              <w:t>Summa</w:t>
            </w:r>
          </w:p>
        </w:tc>
        <w:tc>
          <w:tcPr>
            <w:tcW w:w="815" w:type="pct"/>
            <w:tcBorders>
              <w:top w:val="single" w:sz="4" w:space="0" w:color="auto"/>
            </w:tcBorders>
            <w:hideMark/>
          </w:tcPr>
          <w:p w14:paraId="6C76FB45" w14:textId="77777777" w:rsidR="00ED3704" w:rsidRPr="008728F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8728F7">
              <w:rPr>
                <w:b/>
                <w:bCs/>
              </w:rPr>
              <w:t>44,8</w:t>
            </w:r>
          </w:p>
        </w:tc>
      </w:tr>
    </w:tbl>
    <w:p w14:paraId="46A3A656" w14:textId="05766BAB" w:rsidR="00ED3704" w:rsidRDefault="00ED3704" w:rsidP="00ED3704">
      <w:pPr>
        <w:pStyle w:val="TabellFotnot"/>
      </w:pPr>
      <w:r w:rsidRPr="00097189">
        <w:rPr>
          <w:vertAlign w:val="superscript"/>
        </w:rPr>
        <w:t>1</w:t>
      </w:r>
      <w:r w:rsidRPr="00097189">
        <w:t xml:space="preserve"> Avisering av förslag i kommande </w:t>
      </w:r>
      <w:r>
        <w:t>extra ändringsbudget.</w:t>
      </w:r>
    </w:p>
    <w:p w14:paraId="0F31126D" w14:textId="22B2F01D" w:rsidR="00ED3704" w:rsidRDefault="00ED3704" w:rsidP="00ED3704">
      <w:pPr>
        <w:pStyle w:val="Klla"/>
      </w:pPr>
      <w:r>
        <w:t>Källa: Egna beräkningar.</w:t>
      </w:r>
    </w:p>
    <w:p w14:paraId="018B25E1" w14:textId="6BA802A6" w:rsidR="00ED3704" w:rsidRDefault="00ED3704" w:rsidP="00ED3704">
      <w:pPr>
        <w:pStyle w:val="Rubrik3utannumrering"/>
        <w:pBdr>
          <w:top w:val="single" w:sz="12" w:space="6" w:color="000000"/>
          <w:left w:val="single" w:sz="12" w:space="6" w:color="000000"/>
          <w:bottom w:val="single" w:sz="12" w:space="6" w:color="000000"/>
          <w:right w:val="single" w:sz="12" w:space="6" w:color="000000"/>
        </w:pBdr>
      </w:pPr>
      <w:r w:rsidRPr="002B3FC9">
        <w:lastRenderedPageBreak/>
        <w:t>F</w:t>
      </w:r>
      <w:r>
        <w:t>ördjupning 2.1</w:t>
      </w:r>
      <w:r w:rsidRPr="002B3FC9">
        <w:t xml:space="preserve"> </w:t>
      </w:r>
      <w:r>
        <w:t>R</w:t>
      </w:r>
      <w:r w:rsidRPr="0074239B">
        <w:t>egeringens vidtagna åtgärder med anledning av pandemin</w:t>
      </w:r>
    </w:p>
    <w:p w14:paraId="49D0067D" w14:textId="701C4155" w:rsidR="00ED3704" w:rsidRDefault="00ED3704" w:rsidP="00ED3704">
      <w:pPr>
        <w:pStyle w:val="Brdtext"/>
        <w:pBdr>
          <w:top w:val="single" w:sz="12" w:space="6" w:color="000000"/>
          <w:left w:val="single" w:sz="12" w:space="6" w:color="000000"/>
          <w:bottom w:val="single" w:sz="12" w:space="6" w:color="000000"/>
          <w:right w:val="single" w:sz="12" w:space="6" w:color="000000"/>
        </w:pBdr>
      </w:pPr>
      <w:r w:rsidRPr="00E508F7">
        <w:t>Regeringen</w:t>
      </w:r>
      <w:r>
        <w:t xml:space="preserve"> </w:t>
      </w:r>
      <w:r w:rsidRPr="00E508F7">
        <w:t>och riksdagen har sedan</w:t>
      </w:r>
      <w:r>
        <w:t xml:space="preserve"> smittspridningen började vidtagit ett stort antal åtgärder för att värna människors liv, hälsa och möjlighet att försörja sig. Totalt uppgår </w:t>
      </w:r>
      <w:r w:rsidRPr="00483562">
        <w:t xml:space="preserve">åtgärderna för 2020 </w:t>
      </w:r>
      <w:r>
        <w:t xml:space="preserve">och 2021 med anledning av pandemin och den gröna ekonomiska återstarten till </w:t>
      </w:r>
      <w:r w:rsidRPr="003F3713">
        <w:t>mer än 400</w:t>
      </w:r>
      <w:r>
        <w:t xml:space="preserve"> miljarder kronor.</w:t>
      </w:r>
      <w:r>
        <w:rPr>
          <w:rStyle w:val="Fotnotsreferens"/>
        </w:rPr>
        <w:footnoteReference w:id="2"/>
      </w:r>
      <w:r>
        <w:t xml:space="preserve"> </w:t>
      </w:r>
      <w:bookmarkStart w:id="22" w:name="_Hlk67834871"/>
    </w:p>
    <w:bookmarkEnd w:id="22"/>
    <w:p w14:paraId="1817B3D1" w14:textId="5A27F205" w:rsidR="00ED3704" w:rsidRDefault="00ED3704" w:rsidP="00ED3704">
      <w:pPr>
        <w:pStyle w:val="Brdtext"/>
        <w:pBdr>
          <w:top w:val="single" w:sz="12" w:space="6" w:color="000000"/>
          <w:left w:val="single" w:sz="12" w:space="6" w:color="000000"/>
          <w:bottom w:val="single" w:sz="12" w:space="6" w:color="000000"/>
          <w:right w:val="single" w:sz="12" w:space="6" w:color="000000"/>
        </w:pBdr>
      </w:pPr>
      <w:r>
        <w:t>För att säkerställa en fungerande sjukvård och omsorg, utöka antalet tester och genomföra en snabb vaccinering samt för att hantera merkostnader som spridningen av covid-19 medfört har betydande ekonomiska resurser tillförts kommuner och regioner. Medel har också avsatts för stärkt kompetens i äldre</w:t>
      </w:r>
      <w:r>
        <w:softHyphen/>
        <w:t>omsorgen. För att begränsa smittspridningen och skydda riskgrupper har ett antal tillfälliga åtgärder införts.</w:t>
      </w:r>
    </w:p>
    <w:p w14:paraId="7B8906D8" w14:textId="4FD1214D" w:rsidR="00ED3704" w:rsidRDefault="00ED3704" w:rsidP="00ED3704">
      <w:pPr>
        <w:pStyle w:val="Brdtext"/>
        <w:pBdr>
          <w:top w:val="single" w:sz="12" w:space="6" w:color="000000"/>
          <w:left w:val="single" w:sz="12" w:space="6" w:color="000000"/>
          <w:bottom w:val="single" w:sz="12" w:space="6" w:color="000000"/>
          <w:right w:val="single" w:sz="12" w:space="6" w:color="000000"/>
        </w:pBdr>
      </w:pPr>
      <w:r>
        <w:t xml:space="preserve">Livskraftiga företag har fått ekonomiskt stöd för att minska antalet förlorade arbetstillfällen. </w:t>
      </w:r>
      <w:r w:rsidRPr="003A4318">
        <w:t>Kostnaden för att anställa har minskat genom tillfälligt sänkta arbetsgivaravgifter bland annat för 19–23-åringar.</w:t>
      </w:r>
      <w:r>
        <w:t xml:space="preserve"> Flera åtgärder har vidtagits</w:t>
      </w:r>
      <w:r w:rsidDel="00D34267">
        <w:t xml:space="preserve"> </w:t>
      </w:r>
      <w:r>
        <w:t>för att minska kostnader, stärka likviditeten och förbättra finansieringsmöjligheterna för företagen. Betydande medel har betalats ut (</w:t>
      </w:r>
      <w:r>
        <w:fldChar w:fldCharType="begin"/>
      </w:r>
      <w:r>
        <w:instrText xml:space="preserve"> REF _Ref68697106 \h \*Lower </w:instrText>
      </w:r>
      <w:r>
        <w:fldChar w:fldCharType="separate"/>
      </w:r>
      <w:r w:rsidR="000D76EE">
        <w:t xml:space="preserve">diagram </w:t>
      </w:r>
      <w:r w:rsidR="000D76EE">
        <w:rPr>
          <w:noProof/>
        </w:rPr>
        <w:t>2</w:t>
      </w:r>
      <w:r w:rsidR="000D76EE">
        <w:t>.</w:t>
      </w:r>
      <w:r w:rsidR="000D76EE">
        <w:rPr>
          <w:noProof/>
        </w:rPr>
        <w:t>1</w:t>
      </w:r>
      <w:r>
        <w:fldChar w:fldCharType="end"/>
      </w:r>
      <w:r>
        <w:t xml:space="preserve">). Åtgärderna har främst fördelats utifrån hur hårt företagen har drabbats ekonomiskt, men vissa stöd har riktats till specifika sektorer som medier, kultur, idrott, kollektivtrafik, järnväg samt flyg- och sjöfart. </w:t>
      </w:r>
      <w:r w:rsidRPr="003A4318">
        <w:t>Därtill har tillfälliga och tidigarelagda skattesänkningar för jobb och företag genomförts under 2021.</w:t>
      </w:r>
      <w:r w:rsidDel="003A4318">
        <w:t xml:space="preserve"> </w:t>
      </w:r>
      <w:r>
        <w:t>Regioner och kommuner har tillförts generella resurser för att klara av det ansträngda ekonomiska läget och hålla uppe syssel</w:t>
      </w:r>
      <w:r>
        <w:softHyphen/>
        <w:t xml:space="preserve">sättningsnivån. </w:t>
      </w:r>
      <w:r w:rsidRPr="00F03632">
        <w:t xml:space="preserve">För att stötta människor som hamnar i en mer utsatt situation har civilsamhället fått ökade resurser och bostadsbidraget </w:t>
      </w:r>
      <w:r w:rsidRPr="00B05383">
        <w:t>höjts</w:t>
      </w:r>
      <w:r w:rsidRPr="00042F5C">
        <w:t xml:space="preserve"> </w:t>
      </w:r>
      <w:r>
        <w:t>tillfälligt</w:t>
      </w:r>
      <w:r w:rsidRPr="00B05383">
        <w:t>.</w:t>
      </w:r>
      <w:r>
        <w:t xml:space="preserve"> </w:t>
      </w:r>
    </w:p>
    <w:p w14:paraId="06134353" w14:textId="498D5AC4" w:rsidR="00ED3704" w:rsidRDefault="00ED3704" w:rsidP="00ED3704">
      <w:pPr>
        <w:pStyle w:val="DiagramRubrik"/>
        <w:pBdr>
          <w:top w:val="single" w:sz="12" w:space="6" w:color="000000"/>
          <w:left w:val="single" w:sz="12" w:space="6" w:color="000000"/>
          <w:bottom w:val="single" w:sz="12" w:space="6" w:color="000000"/>
          <w:right w:val="single" w:sz="12" w:space="6" w:color="000000"/>
        </w:pBdr>
      </w:pPr>
      <w:bookmarkStart w:id="23" w:name="_Ref68697106"/>
      <w:r>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1</w:t>
        </w:r>
      </w:fldSimple>
      <w:bookmarkEnd w:id="23"/>
      <w:r>
        <w:tab/>
        <w:t>Utbetalt stöd samt beviljade anstånd och utställda garantier</w:t>
      </w:r>
    </w:p>
    <w:p w14:paraId="25D3661D" w14:textId="77777777" w:rsidR="00ED3704" w:rsidRDefault="00ED3704" w:rsidP="00ED3704">
      <w:pPr>
        <w:pStyle w:val="DiagramUnderrubrik"/>
        <w:pBdr>
          <w:top w:val="single" w:sz="12" w:space="6" w:color="000000"/>
          <w:left w:val="single" w:sz="12" w:space="6" w:color="000000"/>
          <w:bottom w:val="single" w:sz="12" w:space="6" w:color="000000"/>
          <w:right w:val="single" w:sz="12" w:space="6" w:color="000000"/>
        </w:pBdr>
      </w:pPr>
      <w:r>
        <w:t>Miljarder kronor</w:t>
      </w:r>
    </w:p>
    <w:p w14:paraId="2BBB6562" w14:textId="64471462" w:rsidR="00ED3704" w:rsidRDefault="00ED3704" w:rsidP="00ED3704">
      <w:pPr>
        <w:pStyle w:val="DiagramUnderrubrik"/>
        <w:pBdr>
          <w:top w:val="single" w:sz="12" w:space="6" w:color="000000"/>
          <w:left w:val="single" w:sz="12" w:space="6" w:color="000000"/>
          <w:bottom w:val="single" w:sz="12" w:space="6" w:color="000000"/>
          <w:right w:val="single" w:sz="12" w:space="6" w:color="000000"/>
        </w:pBdr>
      </w:pPr>
      <w:r>
        <w:rPr>
          <w:noProof/>
        </w:rPr>
        <w:drawing>
          <wp:inline distT="0" distB="0" distL="0" distR="0" wp14:anchorId="5A300AF6" wp14:editId="42D7D700">
            <wp:extent cx="4679950" cy="2671445"/>
            <wp:effectExtent l="0" t="0" r="6350" b="0"/>
            <wp:docPr id="3" name="Diagram 5">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r>
        <w:tab/>
      </w:r>
    </w:p>
    <w:p w14:paraId="4F2D2443" w14:textId="0BC63991" w:rsidR="00ED3704" w:rsidRDefault="00ED3704" w:rsidP="00ED3704">
      <w:pPr>
        <w:pStyle w:val="DiagramFotnot"/>
        <w:pBdr>
          <w:top w:val="single" w:sz="12" w:space="6" w:color="000000"/>
          <w:left w:val="single" w:sz="12" w:space="6" w:color="000000"/>
          <w:bottom w:val="single" w:sz="12" w:space="6" w:color="000000"/>
          <w:right w:val="single" w:sz="12" w:space="6" w:color="000000"/>
        </w:pBdr>
      </w:pPr>
      <w:r>
        <w:t xml:space="preserve">Anm.: </w:t>
      </w:r>
      <w:r w:rsidRPr="00890B1F">
        <w:t xml:space="preserve">De tillfälligt nedsatta arbetsgivaravgifterna </w:t>
      </w:r>
      <w:r>
        <w:t>gäller från och med januari 2021 och</w:t>
      </w:r>
      <w:r w:rsidRPr="00890B1F">
        <w:t xml:space="preserve"> avser personer mellan 19 och 23 år</w:t>
      </w:r>
      <w:r>
        <w:t>. N</w:t>
      </w:r>
      <w:r w:rsidRPr="00890B1F">
        <w:t>edsättningen innebär att arbetsgivaren betala</w:t>
      </w:r>
      <w:r>
        <w:t>r</w:t>
      </w:r>
      <w:r w:rsidRPr="00890B1F">
        <w:t xml:space="preserve"> 19,73 procent i arbetsgivaravgift</w:t>
      </w:r>
      <w:r>
        <w:t>er</w:t>
      </w:r>
      <w:r w:rsidRPr="00890B1F">
        <w:t xml:space="preserve"> i</w:t>
      </w:r>
      <w:r>
        <w:t xml:space="preserve"> </w:t>
      </w:r>
      <w:r w:rsidRPr="00890B1F">
        <w:t>stället för 31,42 procent. Ersättning för sjuklönekostnader avser full kompensation för perioden april–juli 2020 och därefter ersätts sjuklönekostnader som kan antas vara utöver det normala. Alla uppgifter är per den 31 december 2020.</w:t>
      </w:r>
    </w:p>
    <w:p w14:paraId="43417C42" w14:textId="28F721E4" w:rsidR="00ED3704" w:rsidRDefault="00ED3704" w:rsidP="00ED3704">
      <w:pPr>
        <w:pStyle w:val="Klla"/>
        <w:pBdr>
          <w:top w:val="single" w:sz="12" w:space="6" w:color="000000"/>
          <w:left w:val="single" w:sz="12" w:space="6" w:color="000000"/>
          <w:bottom w:val="single" w:sz="12" w:space="6" w:color="000000"/>
          <w:right w:val="single" w:sz="12" w:space="6" w:color="000000"/>
        </w:pBdr>
      </w:pPr>
      <w:r>
        <w:t xml:space="preserve">Källor: </w:t>
      </w:r>
      <w:r w:rsidRPr="00165C96">
        <w:t>Skatteverket, Tillväxtverket, Riksgäld</w:t>
      </w:r>
      <w:r>
        <w:t>skontoret</w:t>
      </w:r>
      <w:r w:rsidRPr="00165C96">
        <w:t xml:space="preserve"> och egna beräkningar.</w:t>
      </w:r>
    </w:p>
    <w:p w14:paraId="55CAD490" w14:textId="04EE723A" w:rsidR="00ED3704" w:rsidRDefault="00ED3704" w:rsidP="00ED3704">
      <w:pPr>
        <w:pStyle w:val="Brdtext"/>
        <w:pBdr>
          <w:top w:val="single" w:sz="12" w:space="6" w:color="000000"/>
          <w:left w:val="single" w:sz="12" w:space="6" w:color="000000"/>
          <w:bottom w:val="single" w:sz="12" w:space="6" w:color="000000"/>
          <w:right w:val="single" w:sz="12" w:space="6" w:color="000000"/>
        </w:pBdr>
      </w:pPr>
      <w:r>
        <w:lastRenderedPageBreak/>
        <w:t>Trots de krisåtgärder som har införts har många blivit arbetslösa eller drabbats på andra sätt. Tillfälliga förändringar har gjorts i arbetslöshetsförsäkringen, sjuk</w:t>
      </w:r>
      <w:r>
        <w:softHyphen/>
        <w:t>försäkringen har förändrats och möjligheterna till omställning har förstärkts. Kunskapslyftet har förstärkts med fler utbildningsplatser som bättre möter samhällets behov</w:t>
      </w:r>
      <w:r w:rsidRPr="0027151B" w:rsidDel="001B6436">
        <w:t xml:space="preserve"> </w:t>
      </w:r>
      <w:r>
        <w:t>(</w:t>
      </w:r>
      <w:r>
        <w:fldChar w:fldCharType="begin"/>
      </w:r>
      <w:r>
        <w:instrText xml:space="preserve"> REF _Ref68697150 \h \*Lower </w:instrText>
      </w:r>
      <w:r>
        <w:fldChar w:fldCharType="separate"/>
      </w:r>
      <w:r w:rsidR="000D76EE">
        <w:t xml:space="preserve">diagram </w:t>
      </w:r>
      <w:r w:rsidR="000D76EE">
        <w:rPr>
          <w:noProof/>
        </w:rPr>
        <w:t>2</w:t>
      </w:r>
      <w:r w:rsidR="000D76EE">
        <w:t>.</w:t>
      </w:r>
      <w:r w:rsidR="000D76EE">
        <w:rPr>
          <w:noProof/>
        </w:rPr>
        <w:t>2</w:t>
      </w:r>
      <w:r>
        <w:fldChar w:fldCharType="end"/>
      </w:r>
      <w:r>
        <w:t>)</w:t>
      </w:r>
      <w:r w:rsidRPr="0027151B">
        <w:t>.</w:t>
      </w:r>
      <w:r>
        <w:t xml:space="preserve"> </w:t>
      </w:r>
    </w:p>
    <w:p w14:paraId="09D410F0" w14:textId="7205E126" w:rsidR="00ED3704" w:rsidRDefault="00ED3704" w:rsidP="00ED3704">
      <w:pPr>
        <w:pStyle w:val="DiagramRubrik"/>
        <w:pBdr>
          <w:top w:val="single" w:sz="12" w:space="6" w:color="000000"/>
          <w:left w:val="single" w:sz="12" w:space="6" w:color="000000"/>
          <w:bottom w:val="single" w:sz="12" w:space="6" w:color="000000"/>
          <w:right w:val="single" w:sz="12" w:space="6" w:color="000000"/>
        </w:pBdr>
      </w:pPr>
      <w:bookmarkStart w:id="24" w:name="_Ref68697150"/>
      <w:r>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2</w:t>
        </w:r>
      </w:fldSimple>
      <w:bookmarkEnd w:id="24"/>
      <w:r>
        <w:tab/>
        <w:t xml:space="preserve">Utökat antal utbildningsplatser </w:t>
      </w:r>
    </w:p>
    <w:p w14:paraId="279A71C0" w14:textId="727D2D34" w:rsidR="00ED3704" w:rsidRDefault="00ED3704" w:rsidP="00ED3704">
      <w:pPr>
        <w:pStyle w:val="DiagramUnderrubrik"/>
        <w:pBdr>
          <w:top w:val="single" w:sz="12" w:space="6" w:color="000000"/>
          <w:left w:val="single" w:sz="12" w:space="6" w:color="000000"/>
          <w:bottom w:val="single" w:sz="12" w:space="6" w:color="000000"/>
          <w:right w:val="single" w:sz="12" w:space="6" w:color="000000"/>
        </w:pBdr>
      </w:pPr>
      <w:r w:rsidRPr="0009704B">
        <w:t xml:space="preserve">Tillförda medel omräknat till </w:t>
      </w:r>
      <w:r w:rsidRPr="00F746C9">
        <w:t>utbildningsplats</w:t>
      </w:r>
      <w:r>
        <w:t>er</w:t>
      </w:r>
    </w:p>
    <w:p w14:paraId="5995CD44" w14:textId="77777777" w:rsidR="00ED3704" w:rsidRDefault="00ED3704" w:rsidP="00ED3704">
      <w:pPr>
        <w:pStyle w:val="Bild"/>
        <w:pBdr>
          <w:top w:val="single" w:sz="12" w:space="6" w:color="000000"/>
          <w:left w:val="single" w:sz="12" w:space="6" w:color="000000"/>
          <w:bottom w:val="single" w:sz="12" w:space="6" w:color="000000"/>
          <w:right w:val="single" w:sz="12" w:space="6" w:color="000000"/>
        </w:pBdr>
      </w:pPr>
      <w:r>
        <w:rPr>
          <w:noProof/>
        </w:rPr>
        <w:drawing>
          <wp:inline distT="0" distB="0" distL="0" distR="0" wp14:anchorId="60534AEC" wp14:editId="556443A1">
            <wp:extent cx="4679950" cy="2313305"/>
            <wp:effectExtent l="0" t="0" r="6350" b="0"/>
            <wp:docPr id="4" name="Diagram 18">
              <a:extLst xmlns:a="http://schemas.openxmlformats.org/drawingml/2006/main">
                <a:ext uri="{FF2B5EF4-FFF2-40B4-BE49-F238E27FC236}">
                  <a16:creationId xmlns:a16="http://schemas.microsoft.com/office/drawing/2014/main" id="{61EF7D85-D27D-425A-B401-BEDBF379C1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5AB28F1" w14:textId="304C3297" w:rsidR="00ED3704" w:rsidRDefault="00ED3704" w:rsidP="00ED3704">
      <w:pPr>
        <w:pStyle w:val="Klla"/>
        <w:pBdr>
          <w:top w:val="single" w:sz="12" w:space="6" w:color="000000"/>
          <w:left w:val="single" w:sz="12" w:space="6" w:color="000000"/>
          <w:bottom w:val="single" w:sz="12" w:space="6" w:color="000000"/>
          <w:right w:val="single" w:sz="12" w:space="6" w:color="000000"/>
        </w:pBdr>
      </w:pPr>
      <w:r>
        <w:t xml:space="preserve">Källor: </w:t>
      </w:r>
      <w:r w:rsidRPr="00634535">
        <w:t>Myndigheten för yrkeshögskolan</w:t>
      </w:r>
      <w:r>
        <w:t xml:space="preserve"> och egna beräkningar.</w:t>
      </w:r>
    </w:p>
    <w:p w14:paraId="551111E6" w14:textId="6F67FC73" w:rsidR="00ED3704" w:rsidRDefault="00ED3704" w:rsidP="00ED3704">
      <w:pPr>
        <w:pStyle w:val="Brdtext"/>
        <w:pBdr>
          <w:top w:val="single" w:sz="12" w:space="6" w:color="000000"/>
          <w:left w:val="single" w:sz="12" w:space="6" w:color="000000"/>
          <w:bottom w:val="single" w:sz="12" w:space="6" w:color="000000"/>
          <w:right w:val="single" w:sz="12" w:space="6" w:color="000000"/>
        </w:pBdr>
      </w:pPr>
      <w:r w:rsidDel="00ED2511">
        <w:t xml:space="preserve">För att så snabbt som möjligt ta Sverige ur lågkonjunkturen </w:t>
      </w:r>
      <w:r>
        <w:t>bedrivs</w:t>
      </w:r>
      <w:r w:rsidDel="00ED2511">
        <w:t xml:space="preserve"> en expansiv finanspolitik </w:t>
      </w:r>
      <w:r>
        <w:t>2021 och 2022</w:t>
      </w:r>
      <w:r w:rsidDel="00ED2511">
        <w:t>.</w:t>
      </w:r>
      <w:r>
        <w:t xml:space="preserve"> En kraftfull grön ekonomisk återstart genomförs. I statens budget för 2021 presenterade regeringen reformer för</w:t>
      </w:r>
      <w:r w:rsidRPr="003E49E8">
        <w:t xml:space="preserve"> gröna investeringar, resurstillskott till välfärden och skattesänkningar på jobb</w:t>
      </w:r>
      <w:r>
        <w:t>,</w:t>
      </w:r>
      <w:r w:rsidRPr="003E49E8">
        <w:t xml:space="preserve"> företagande</w:t>
      </w:r>
      <w:r>
        <w:t xml:space="preserve"> och investeringar samt förbättrade möjligheter till omställning på arbetsmarknaden</w:t>
      </w:r>
      <w:r w:rsidRPr="003E49E8">
        <w:t xml:space="preserve">. </w:t>
      </w:r>
    </w:p>
    <w:p w14:paraId="7F484333" w14:textId="27FCD868" w:rsidR="00ED3704" w:rsidRDefault="00ED3704" w:rsidP="00ED3704">
      <w:pPr>
        <w:pStyle w:val="Brdtext"/>
        <w:pBdr>
          <w:top w:val="single" w:sz="12" w:space="6" w:color="000000"/>
          <w:left w:val="single" w:sz="12" w:space="6" w:color="000000"/>
          <w:bottom w:val="single" w:sz="12" w:space="6" w:color="000000"/>
          <w:right w:val="single" w:sz="12" w:space="6" w:color="000000"/>
        </w:pBdr>
      </w:pPr>
      <w:r>
        <w:t xml:space="preserve">Många länder i omvärlden har, precis som Sverige, vidtagit omfattande åtgärder för att mildra de ekonomiska konsekvenserna av pandemin. I internationella jämförelser delas det ekonomiska stödet ofta upp i två kategorier. Det är dels stöd som har direkt budgetär effekt, till exempel korttidsarbete, dels stöd som förbättrar hushållens eller företagens likviditetssituation, till exempel lån och garantier. </w:t>
      </w:r>
      <w:r w:rsidRPr="00620985">
        <w:t xml:space="preserve">Jämförelserna är förenade med osäkerhet, </w:t>
      </w:r>
      <w:r>
        <w:t>bland annat</w:t>
      </w:r>
      <w:r w:rsidRPr="00620985">
        <w:t xml:space="preserve"> eftersom länder hade olika system på plats innan pandemin och kan använda olika definitioner för stödåtgärder. </w:t>
      </w:r>
      <w:r>
        <w:t>IMF:s uppskattning av länders ekonomiska stödåtgärder</w:t>
      </w:r>
      <w:r w:rsidRPr="001B4763">
        <w:t xml:space="preserve"> </w:t>
      </w:r>
      <w:r>
        <w:t>tyder på att</w:t>
      </w:r>
      <w:r w:rsidRPr="001B4763">
        <w:t xml:space="preserve"> Sveriges åtgärder ligger </w:t>
      </w:r>
      <w:r>
        <w:t xml:space="preserve">väl </w:t>
      </w:r>
      <w:r w:rsidRPr="001B4763">
        <w:t xml:space="preserve">i linje med </w:t>
      </w:r>
      <w:r>
        <w:t>några</w:t>
      </w:r>
      <w:r w:rsidRPr="001B4763">
        <w:t xml:space="preserve"> </w:t>
      </w:r>
      <w:r>
        <w:t>jämförbara</w:t>
      </w:r>
      <w:r w:rsidRPr="001B4763">
        <w:t xml:space="preserve"> länder</w:t>
      </w:r>
      <w:r>
        <w:t xml:space="preserve"> (</w:t>
      </w:r>
      <w:r>
        <w:fldChar w:fldCharType="begin"/>
      </w:r>
      <w:r>
        <w:instrText xml:space="preserve"> REF _Ref68697214 \h \*Lower </w:instrText>
      </w:r>
      <w:r>
        <w:fldChar w:fldCharType="separate"/>
      </w:r>
      <w:r w:rsidR="000D76EE">
        <w:t xml:space="preserve">diagram </w:t>
      </w:r>
      <w:r w:rsidR="000D76EE">
        <w:rPr>
          <w:noProof/>
        </w:rPr>
        <w:t>2</w:t>
      </w:r>
      <w:r w:rsidR="000D76EE">
        <w:t>.</w:t>
      </w:r>
      <w:r w:rsidR="000D76EE">
        <w:rPr>
          <w:noProof/>
        </w:rPr>
        <w:t>3</w:t>
      </w:r>
      <w:r>
        <w:fldChar w:fldCharType="end"/>
      </w:r>
      <w:r>
        <w:t>)</w:t>
      </w:r>
      <w:r w:rsidRPr="001B4763">
        <w:t>.</w:t>
      </w:r>
    </w:p>
    <w:p w14:paraId="5ABF28DF" w14:textId="4C3C73B8" w:rsidR="00ED3704" w:rsidRDefault="00ED3704" w:rsidP="00ED3704">
      <w:pPr>
        <w:pStyle w:val="DiagramRubrik"/>
        <w:pBdr>
          <w:top w:val="single" w:sz="12" w:space="6" w:color="000000"/>
          <w:left w:val="single" w:sz="12" w:space="6" w:color="000000"/>
          <w:bottom w:val="single" w:sz="12" w:space="6" w:color="000000"/>
          <w:right w:val="single" w:sz="12" w:space="6" w:color="000000"/>
        </w:pBdr>
      </w:pPr>
      <w:bookmarkStart w:id="25" w:name="_Ref68697214"/>
      <w:r>
        <w:lastRenderedPageBreak/>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3</w:t>
        </w:r>
      </w:fldSimple>
      <w:bookmarkEnd w:id="25"/>
      <w:r>
        <w:tab/>
        <w:t>Ekonomiska stödåtgärder</w:t>
      </w:r>
    </w:p>
    <w:p w14:paraId="728FDCCF" w14:textId="117B9403" w:rsidR="00ED3704" w:rsidRDefault="00ED3704" w:rsidP="00ED3704">
      <w:pPr>
        <w:pStyle w:val="DiagramUnderrubrik"/>
        <w:pBdr>
          <w:top w:val="single" w:sz="12" w:space="6" w:color="000000"/>
          <w:left w:val="single" w:sz="12" w:space="6" w:color="000000"/>
          <w:bottom w:val="single" w:sz="12" w:space="6" w:color="000000"/>
          <w:right w:val="single" w:sz="12" w:space="6" w:color="000000"/>
        </w:pBdr>
      </w:pPr>
      <w:r>
        <w:t>Procent av BNP</w:t>
      </w:r>
      <w:r>
        <w:tab/>
      </w:r>
    </w:p>
    <w:p w14:paraId="1416DD53" w14:textId="183EEE94" w:rsidR="00ED3704" w:rsidRDefault="00ED3704" w:rsidP="00ED3704">
      <w:pPr>
        <w:pStyle w:val="Bild"/>
        <w:pBdr>
          <w:top w:val="single" w:sz="12" w:space="6" w:color="000000"/>
          <w:left w:val="single" w:sz="12" w:space="6" w:color="000000"/>
          <w:bottom w:val="single" w:sz="12" w:space="6" w:color="000000"/>
          <w:right w:val="single" w:sz="12" w:space="6" w:color="000000"/>
        </w:pBdr>
      </w:pPr>
      <w:r>
        <w:rPr>
          <w:noProof/>
        </w:rPr>
        <w:drawing>
          <wp:inline distT="0" distB="0" distL="0" distR="0" wp14:anchorId="447644BE" wp14:editId="18544D4E">
            <wp:extent cx="4679950" cy="2339975"/>
            <wp:effectExtent l="0" t="0" r="6350" b="0"/>
            <wp:docPr id="5" name="Diagram 17">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207F03C2" w14:textId="6C1FF7D3" w:rsidR="00ED3704" w:rsidRDefault="00ED3704" w:rsidP="00ED3704">
      <w:pPr>
        <w:pStyle w:val="DiagramFotnot"/>
        <w:pBdr>
          <w:top w:val="single" w:sz="12" w:space="6" w:color="000000"/>
          <w:left w:val="single" w:sz="12" w:space="6" w:color="000000"/>
          <w:bottom w:val="single" w:sz="12" w:space="6" w:color="000000"/>
          <w:right w:val="single" w:sz="12" w:space="6" w:color="000000"/>
        </w:pBdr>
      </w:pPr>
      <w:r w:rsidRPr="00F86E52">
        <w:t>Anm</w:t>
      </w:r>
      <w:r>
        <w:t>.</w:t>
      </w:r>
      <w:r w:rsidRPr="00F86E52">
        <w:t>: Uppskattningen av åtgärder med budgeteffekt avser insatser till slutet av</w:t>
      </w:r>
      <w:r>
        <w:t xml:space="preserve"> </w:t>
      </w:r>
      <w:r w:rsidRPr="00F86E52">
        <w:t>2020, vilka kan ha budgeteffekt samma år eller senare</w:t>
      </w:r>
      <w:r>
        <w:t xml:space="preserve">. </w:t>
      </w:r>
      <w:r w:rsidRPr="00F86E52">
        <w:t xml:space="preserve">Uppskattningen av andra åtgärder avser kapitalförstärkningar, lån och garantier, men </w:t>
      </w:r>
      <w:r>
        <w:t>till exempel</w:t>
      </w:r>
      <w:r w:rsidRPr="00F86E52">
        <w:t xml:space="preserve"> inte uppskov med skatteinbetalningar som i vissa fall kan uppgå till betydande belopp.</w:t>
      </w:r>
    </w:p>
    <w:p w14:paraId="2C5F7CBB" w14:textId="7B6CCCBF" w:rsidR="00ED3704" w:rsidRDefault="00ED3704" w:rsidP="00ED3704">
      <w:pPr>
        <w:pStyle w:val="DiagramFotnot"/>
        <w:pBdr>
          <w:top w:val="single" w:sz="12" w:space="6" w:color="000000"/>
          <w:left w:val="single" w:sz="12" w:space="6" w:color="000000"/>
          <w:bottom w:val="single" w:sz="12" w:space="6" w:color="000000"/>
          <w:right w:val="single" w:sz="12" w:space="6" w:color="000000"/>
        </w:pBdr>
      </w:pPr>
      <w:r>
        <w:t>Källa: Internationella valutafonden (</w:t>
      </w:r>
      <w:r w:rsidRPr="00E47D8A">
        <w:t>Fiscal Monitor</w:t>
      </w:r>
      <w:r>
        <w:t xml:space="preserve"> Reports</w:t>
      </w:r>
      <w:r w:rsidRPr="00E47D8A">
        <w:t>, januari 2021</w:t>
      </w:r>
      <w:r>
        <w:t xml:space="preserve">). </w:t>
      </w:r>
    </w:p>
    <w:p w14:paraId="3700EB04" w14:textId="489F2630" w:rsidR="00ED3704" w:rsidRDefault="00ED3704" w:rsidP="00ED3704">
      <w:pPr>
        <w:pStyle w:val="Rubrik2"/>
      </w:pPr>
      <w:bookmarkStart w:id="26" w:name="_Toc68721322"/>
      <w:r>
        <w:t>Utsikter för svensk ekonomi</w:t>
      </w:r>
      <w:bookmarkEnd w:id="26"/>
      <w:r>
        <w:t xml:space="preserve"> </w:t>
      </w:r>
    </w:p>
    <w:p w14:paraId="0E4834FC" w14:textId="059A1A13" w:rsidR="00ED3704" w:rsidRDefault="00ED3704" w:rsidP="00ED3704">
      <w:pPr>
        <w:pStyle w:val="Rubrik3utannumrering"/>
        <w:spacing w:before="0"/>
      </w:pPr>
      <w:bookmarkStart w:id="27" w:name="_Hlk66098433"/>
      <w:r>
        <w:t>Återhämtningen i världsekonomin har stannat av</w:t>
      </w:r>
      <w:bookmarkEnd w:id="27"/>
    </w:p>
    <w:p w14:paraId="1F0D4648" w14:textId="6D7AF227" w:rsidR="00ED3704" w:rsidRDefault="00ED3704" w:rsidP="00ED3704">
      <w:pPr>
        <w:pStyle w:val="Brdtext"/>
      </w:pPr>
      <w:r w:rsidRPr="00D75C8B">
        <w:t xml:space="preserve">Pandemin fortsätter att påverka stora delar av världsekonomin. I slutet av </w:t>
      </w:r>
      <w:r>
        <w:t>2020</w:t>
      </w:r>
      <w:r w:rsidRPr="00D75C8B">
        <w:t xml:space="preserve"> tog smittspridningen fart igen</w:t>
      </w:r>
      <w:r>
        <w:t>. Den ekonomiska t</w:t>
      </w:r>
      <w:r w:rsidRPr="00D75C8B">
        <w:t xml:space="preserve">illväxten stannade då tydligt av efter att ha ökat snabbt </w:t>
      </w:r>
      <w:r>
        <w:t>i början</w:t>
      </w:r>
      <w:r w:rsidRPr="00D75C8B">
        <w:t xml:space="preserve"> av hösten 2020. </w:t>
      </w:r>
      <w:r>
        <w:t xml:space="preserve">I euroområdet, Storbritannien och USA var BNP-nivån i slutet av 2020 betydligt lägre än vad den var innan pandemin bröt ut. </w:t>
      </w:r>
      <w:bookmarkStart w:id="28" w:name="_Hlk67903387"/>
      <w:r>
        <w:t xml:space="preserve">Den ekonomiska aktiviteten i Kina har dock vuxit stadigt och BNP-nivån där är nu högre än vad den var före pandemin. </w:t>
      </w:r>
      <w:bookmarkEnd w:id="28"/>
    </w:p>
    <w:p w14:paraId="164BF0F9" w14:textId="417923CA" w:rsidR="00ED3704" w:rsidRDefault="00ED3704" w:rsidP="00ED3704">
      <w:pPr>
        <w:pStyle w:val="Brdtext"/>
      </w:pPr>
      <w:r w:rsidRPr="001A3B4D">
        <w:t xml:space="preserve">Den ökade smittspridningen </w:t>
      </w:r>
      <w:r>
        <w:t xml:space="preserve">i slutet av 2020 hade </w:t>
      </w:r>
      <w:r w:rsidRPr="001A3B4D">
        <w:t xml:space="preserve">inte lika stor effekt på den ekonomiska aktiviteten som </w:t>
      </w:r>
      <w:r>
        <w:t>den hade under våren</w:t>
      </w:r>
      <w:r w:rsidRPr="001A3B4D">
        <w:t xml:space="preserve"> </w:t>
      </w:r>
      <w:r>
        <w:t>samma år</w:t>
      </w:r>
      <w:r w:rsidRPr="001A3B4D">
        <w:t>.</w:t>
      </w:r>
      <w:r>
        <w:t xml:space="preserve"> Restriktionerna runt om i världen var generellt sett mer välriktade i syfte att minimera negativa bieffekter. Därtill har företag och konsumenter delvis anpassat sig till de nya förutsättningarna.</w:t>
      </w:r>
      <w:r w:rsidRPr="007800BE">
        <w:t xml:space="preserve"> Den starka återhämtningen i Kina </w:t>
      </w:r>
      <w:r w:rsidRPr="00933677">
        <w:t>bidrog</w:t>
      </w:r>
      <w:r w:rsidRPr="007800BE">
        <w:t xml:space="preserve"> </w:t>
      </w:r>
      <w:r>
        <w:t xml:space="preserve">bland annat </w:t>
      </w:r>
      <w:r w:rsidRPr="007800BE">
        <w:t xml:space="preserve">till att leverantörskedjor inte </w:t>
      </w:r>
      <w:r w:rsidRPr="00933677">
        <w:t>drabbades</w:t>
      </w:r>
      <w:r w:rsidRPr="007800BE">
        <w:t xml:space="preserve"> av lika stora problem </w:t>
      </w:r>
      <w:r w:rsidRPr="00933677">
        <w:t xml:space="preserve">under slutet av året </w:t>
      </w:r>
      <w:r w:rsidRPr="007800BE">
        <w:t>som våren</w:t>
      </w:r>
      <w:r w:rsidRPr="00933677">
        <w:t xml:space="preserve"> </w:t>
      </w:r>
      <w:r>
        <w:t>2020</w:t>
      </w:r>
      <w:r w:rsidRPr="007800BE">
        <w:t>.</w:t>
      </w:r>
      <w:r>
        <w:t xml:space="preserve"> Världshandeln med varor var redan i slutet av 2020 lika omfattande som den var innan pandemin bröt ut, vilket delvis speglar en omfördelning i konsumtion från tjänster till varor.</w:t>
      </w:r>
      <w:r w:rsidRPr="004D56AB">
        <w:t xml:space="preserve"> </w:t>
      </w:r>
      <w:r>
        <w:t xml:space="preserve">Den globala industriproduktionen har utvecklats starkt, vilket har varit en motvikt till den fortsatt svaga utvecklingen inom tjänstesektorn och detaljhandeln. </w:t>
      </w:r>
    </w:p>
    <w:p w14:paraId="04247533" w14:textId="356AAFD3" w:rsidR="00ED3704" w:rsidRDefault="00ED3704">
      <w:pPr>
        <w:pStyle w:val="Brdtext"/>
      </w:pPr>
      <w:r>
        <w:t xml:space="preserve">Återhämtningen i omvärlden väntas framför allt ta fart igen andra halvåret 2021. När återhämtningen kommer igång varierar dock mellan länder eftersom tillväxtutsikterna i hög grad beror på när regeringar kan lätta på restriktioner och hur hushåll och företag reagerar på lättnaderna. Vaccineringen bedöms stärka tillförsikten om den framtida ekonomiska utvecklingen i många länder redan första halvåret 2021. I euroområdet väntas därför den ekonomiska aktiviteten återhämta sig i snabb takt andra halvåret. Hushållens delvis ofrivilliga sparande det senaste året väntas bidra till en kraftig återhämtning i hushållens konsumtion. Stigande efterfrågan </w:t>
      </w:r>
      <w:r w:rsidRPr="003C2311">
        <w:t xml:space="preserve">utanför euroområdet </w:t>
      </w:r>
      <w:r>
        <w:t xml:space="preserve">bidrar också till ökad export. I USA bedöms återhämtningen ta rejäl fart något tidigare än i euroområdet. Det beror på de mycket expansiva stimulanspaketen </w:t>
      </w:r>
      <w:r w:rsidDel="007C58FA">
        <w:t>och</w:t>
      </w:r>
      <w:r>
        <w:t xml:space="preserve"> en snabb vaccineringstakt. </w:t>
      </w:r>
    </w:p>
    <w:p w14:paraId="234BD13B" w14:textId="77BA748F" w:rsidR="00ED3704" w:rsidRDefault="00ED3704" w:rsidP="00ED3704">
      <w:pPr>
        <w:pStyle w:val="Brdtext"/>
      </w:pPr>
      <w:r>
        <w:lastRenderedPageBreak/>
        <w:t>Penningpolitiska stimulanser och en expansiv finanspolitik väntas bidra till återhämtningen i världsekonomin. De största finanspolitiska stimulanserna har genom</w:t>
      </w:r>
      <w:r>
        <w:softHyphen/>
        <w:t xml:space="preserve">förts av enskilda länder. Även Europeiska unionens återhämtningsplan, med en stark tonvikt på grön återhämtning, bedöms bidra till att stimulera den europeiska ekonomin. Trots det bedöms det ta flera år innan lågkonjunkturen är över i många ekonomier. </w:t>
      </w:r>
    </w:p>
    <w:p w14:paraId="1DCF3E2F" w14:textId="2C44BDAA" w:rsidR="00ED3704" w:rsidRDefault="00ED3704" w:rsidP="00ED3704">
      <w:pPr>
        <w:pStyle w:val="Rubrik3utannumrering"/>
      </w:pPr>
      <w:r>
        <w:t>Aktiviteten i svensk ekonomi har tillfälligt minskat</w:t>
      </w:r>
    </w:p>
    <w:p w14:paraId="6B08BC3F" w14:textId="3375FD5A" w:rsidR="00ED3704" w:rsidRDefault="00ED3704" w:rsidP="00ED3704">
      <w:pPr>
        <w:pStyle w:val="Brdtext"/>
      </w:pPr>
      <w:bookmarkStart w:id="29" w:name="_Hlk66272705"/>
      <w:r>
        <w:t>Den ekonomiska utvecklingen i Sverige 2020 var nära kopplad till smittspridningen. En snabb</w:t>
      </w:r>
      <w:r w:rsidRPr="004329AF">
        <w:t xml:space="preserve"> </w:t>
      </w:r>
      <w:r>
        <w:t xml:space="preserve">återhämtning </w:t>
      </w:r>
      <w:r w:rsidRPr="004329AF">
        <w:t xml:space="preserve">under </w:t>
      </w:r>
      <w:r>
        <w:t>det tredje kvartalet följdes av en nedgång under årets sista månader.</w:t>
      </w:r>
      <w:r w:rsidRPr="004329AF">
        <w:t xml:space="preserve"> </w:t>
      </w:r>
      <w:r>
        <w:t>Ö</w:t>
      </w:r>
      <w:r w:rsidDel="00FD507A">
        <w:t xml:space="preserve">kad smittspridning </w:t>
      </w:r>
      <w:r>
        <w:t xml:space="preserve">bidrog då till att minska </w:t>
      </w:r>
      <w:r w:rsidDel="00FD507A">
        <w:t xml:space="preserve">efterfrågan i ekonomin. </w:t>
      </w:r>
      <w:r>
        <w:t>Efterfrågan minskade</w:t>
      </w:r>
      <w:r w:rsidDel="008B1D31">
        <w:t xml:space="preserve"> </w:t>
      </w:r>
      <w:r>
        <w:t xml:space="preserve">dock inte lika påtagligt i slutet av 2020 </w:t>
      </w:r>
      <w:r w:rsidRPr="00107CD9">
        <w:t xml:space="preserve">som </w:t>
      </w:r>
      <w:r>
        <w:t xml:space="preserve">den gjorde i början av samma år, när pandemin bröt ut. </w:t>
      </w:r>
      <w:r w:rsidRPr="00B70516">
        <w:t>Det förklaras delvis av att den globala industri</w:t>
      </w:r>
      <w:r>
        <w:softHyphen/>
      </w:r>
      <w:r w:rsidRPr="00B70516">
        <w:t>produktionen, som är viktig för svensk export, inte påverkades lika kraftigt.</w:t>
      </w:r>
      <w:r>
        <w:t xml:space="preserve"> Det finns dock en betydande tudelning i svenskt näringsliv. Industrin återvände till tidigare aktivitetsnivåer under andra halvåret 2020, medan många tjänstebranscher fortsatt är hårt drabbade (</w:t>
      </w:r>
      <w:r>
        <w:fldChar w:fldCharType="begin"/>
      </w:r>
      <w:r>
        <w:instrText xml:space="preserve"> REF _Ref68697230 \h \*Lower </w:instrText>
      </w:r>
      <w:r>
        <w:fldChar w:fldCharType="separate"/>
      </w:r>
      <w:r w:rsidR="000D76EE">
        <w:t xml:space="preserve">diagram </w:t>
      </w:r>
      <w:r w:rsidR="000D76EE">
        <w:rPr>
          <w:noProof/>
        </w:rPr>
        <w:t>2</w:t>
      </w:r>
      <w:r w:rsidR="000D76EE">
        <w:t>.</w:t>
      </w:r>
      <w:r w:rsidR="000D76EE">
        <w:rPr>
          <w:noProof/>
        </w:rPr>
        <w:t>4</w:t>
      </w:r>
      <w:r>
        <w:fldChar w:fldCharType="end"/>
      </w:r>
      <w:r>
        <w:t>),</w:t>
      </w:r>
      <w:r w:rsidDel="003E6133">
        <w:t xml:space="preserve"> </w:t>
      </w:r>
      <w:r>
        <w:t>bland annat hotell och restaurang, resetjänster samt kultur och nöje.</w:t>
      </w:r>
    </w:p>
    <w:p w14:paraId="675BC339" w14:textId="04821E6E" w:rsidR="00ED3704" w:rsidRDefault="00ED3704" w:rsidP="00ED3704">
      <w:pPr>
        <w:pStyle w:val="DiagramRubrik"/>
      </w:pPr>
      <w:bookmarkStart w:id="30" w:name="_Ref68697230"/>
      <w:r>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4</w:t>
        </w:r>
      </w:fldSimple>
      <w:bookmarkEnd w:id="30"/>
      <w:r>
        <w:tab/>
        <w:t>Industri- och tjänsteproduktion</w:t>
      </w:r>
    </w:p>
    <w:p w14:paraId="465D5E03" w14:textId="2E29196B" w:rsidR="00ED3704" w:rsidRDefault="00ED3704" w:rsidP="00FC5820">
      <w:pPr>
        <w:pStyle w:val="DiagramUnderrubrik"/>
      </w:pPr>
      <w:r>
        <w:t>Index, december 2019 = 100</w:t>
      </w:r>
      <w:r>
        <w:tab/>
      </w:r>
    </w:p>
    <w:p w14:paraId="63D891B3" w14:textId="77777777" w:rsidR="00ED3704" w:rsidRDefault="00ED3704" w:rsidP="00ED3704">
      <w:pPr>
        <w:pStyle w:val="Bild"/>
      </w:pPr>
      <w:r>
        <w:rPr>
          <w:noProof/>
        </w:rPr>
        <w:drawing>
          <wp:inline distT="0" distB="0" distL="0" distR="0" wp14:anchorId="1051D3A2" wp14:editId="06F5A599">
            <wp:extent cx="4679950" cy="2339975"/>
            <wp:effectExtent l="0" t="0" r="6350" b="0"/>
            <wp:docPr id="6" name="Diagram 12">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1E08E29C" w14:textId="07AF3D03" w:rsidR="00ED3704" w:rsidRDefault="00ED3704" w:rsidP="00FC5820">
      <w:pPr>
        <w:pStyle w:val="Klla"/>
      </w:pPr>
      <w:r>
        <w:t>Källa: Statistiska centralbyrån.</w:t>
      </w:r>
    </w:p>
    <w:p w14:paraId="0F471B7C" w14:textId="3BB4A4B4" w:rsidR="00ED3704" w:rsidRDefault="00ED3704" w:rsidP="00ED3704">
      <w:pPr>
        <w:pStyle w:val="Brdtext"/>
      </w:pPr>
      <w:r w:rsidRPr="004329AF">
        <w:t xml:space="preserve">Aktiviteten i svensk ekonomi minskade </w:t>
      </w:r>
      <w:r>
        <w:t xml:space="preserve">med 2,8 procent </w:t>
      </w:r>
      <w:r w:rsidRPr="004329AF">
        <w:t>2020</w:t>
      </w:r>
      <w:r>
        <w:t>.</w:t>
      </w:r>
      <w:r w:rsidRPr="00C65A85">
        <w:t xml:space="preserve"> </w:t>
      </w:r>
      <w:r>
        <w:t>Aktiviteten</w:t>
      </w:r>
      <w:r w:rsidRPr="003E7270">
        <w:t xml:space="preserve"> föll </w:t>
      </w:r>
      <w:r>
        <w:t xml:space="preserve">dock inte </w:t>
      </w:r>
      <w:r w:rsidRPr="003E7270">
        <w:t>lika mycket</w:t>
      </w:r>
      <w:r>
        <w:t xml:space="preserve"> i Sverige</w:t>
      </w:r>
      <w:r w:rsidRPr="003E7270">
        <w:t xml:space="preserve"> som i många andra länder</w:t>
      </w:r>
      <w:r>
        <w:t xml:space="preserve"> (</w:t>
      </w:r>
      <w:r>
        <w:fldChar w:fldCharType="begin"/>
      </w:r>
      <w:r>
        <w:instrText xml:space="preserve"> REF _Ref68697271 \h \*Lower </w:instrText>
      </w:r>
      <w:r>
        <w:fldChar w:fldCharType="separate"/>
      </w:r>
      <w:r w:rsidR="000D76EE">
        <w:t xml:space="preserve">diagram </w:t>
      </w:r>
      <w:r w:rsidR="000D76EE">
        <w:rPr>
          <w:noProof/>
        </w:rPr>
        <w:t>2</w:t>
      </w:r>
      <w:r w:rsidR="000D76EE">
        <w:t>.</w:t>
      </w:r>
      <w:r w:rsidR="000D76EE">
        <w:rPr>
          <w:noProof/>
        </w:rPr>
        <w:t>5</w:t>
      </w:r>
      <w:r>
        <w:fldChar w:fldCharType="end"/>
      </w:r>
      <w:r>
        <w:t>).</w:t>
      </w:r>
      <w:r w:rsidRPr="003E7270" w:rsidDel="008C6E5F">
        <w:t xml:space="preserve"> </w:t>
      </w:r>
      <w:r>
        <w:t>I</w:t>
      </w:r>
      <w:r w:rsidRPr="003E7270">
        <w:t xml:space="preserve"> euroområdet föll BNP med 6,</w:t>
      </w:r>
      <w:r>
        <w:t>6 </w:t>
      </w:r>
      <w:r w:rsidRPr="003E7270">
        <w:t>procent.</w:t>
      </w:r>
    </w:p>
    <w:p w14:paraId="35F61367" w14:textId="32BA2EB7" w:rsidR="00ED3704" w:rsidRPr="004055F9" w:rsidRDefault="00ED3704" w:rsidP="00ED3704">
      <w:pPr>
        <w:pStyle w:val="DiagramRubrik"/>
      </w:pPr>
      <w:bookmarkStart w:id="31" w:name="_Ref68697271"/>
      <w:r>
        <w:lastRenderedPageBreak/>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5</w:t>
        </w:r>
      </w:fldSimple>
      <w:bookmarkEnd w:id="31"/>
      <w:r>
        <w:tab/>
      </w:r>
      <w:r w:rsidRPr="004055F9">
        <w:t>BNP-tillväxt 2020 jämfört med andra länder</w:t>
      </w:r>
    </w:p>
    <w:p w14:paraId="2778594E" w14:textId="77777777" w:rsidR="00ED3704" w:rsidRDefault="00ED3704" w:rsidP="00ED3704">
      <w:pPr>
        <w:pStyle w:val="DiagramUnderrubrik"/>
      </w:pPr>
      <w:r w:rsidRPr="004055F9">
        <w:t>Årlig procentuell förändring</w:t>
      </w:r>
    </w:p>
    <w:p w14:paraId="3C532877" w14:textId="6554FFAA" w:rsidR="00ED3704" w:rsidRDefault="00ED3704" w:rsidP="00ED3704">
      <w:pPr>
        <w:pStyle w:val="DiagramUnderrubrik"/>
      </w:pPr>
      <w:r>
        <w:rPr>
          <w:noProof/>
        </w:rPr>
        <w:drawing>
          <wp:inline distT="0" distB="0" distL="0" distR="0" wp14:anchorId="08E116D2" wp14:editId="187F2F9B">
            <wp:extent cx="4679950" cy="2339975"/>
            <wp:effectExtent l="0" t="0" r="6350" b="3175"/>
            <wp:docPr id="7" name="Diagram 3">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tab/>
      </w:r>
    </w:p>
    <w:p w14:paraId="1C692611" w14:textId="2EA8FA6F" w:rsidR="00ED3704" w:rsidRDefault="00ED3704" w:rsidP="00ED3704">
      <w:pPr>
        <w:pStyle w:val="Klla"/>
      </w:pPr>
      <w:r>
        <w:t>Källa: Macrobond.</w:t>
      </w:r>
    </w:p>
    <w:p w14:paraId="5F42B821" w14:textId="32AAA0EE" w:rsidR="00ED3704" w:rsidRDefault="00ED3704" w:rsidP="00ED3704">
      <w:pPr>
        <w:pStyle w:val="Brdtext"/>
      </w:pPr>
      <w:r>
        <w:t>Den ekonomiska aktiviteten väntas åter minska något i början av 2021, för att därefter successivt tillta. Förtroendeindikatorer som Konjunkturbarometern och Inköpschefs</w:t>
      </w:r>
      <w:r>
        <w:softHyphen/>
        <w:t xml:space="preserve">index är på höga nivåer som indikerar att företagen har en positiv framtidstro, i synnerhet inom industrin. Regeringens finanspolitiska åtgärder och Riksbankens penningpolitiska stimulanser, bland annat i form av tillgångsköp, väntas bidra till den ekonomiska återhämtningen. </w:t>
      </w:r>
      <w:r w:rsidRPr="00C25D86">
        <w:t xml:space="preserve">Under </w:t>
      </w:r>
      <w:r>
        <w:t>det tredje kvartalet</w:t>
      </w:r>
      <w:r w:rsidRPr="00C25D86">
        <w:t xml:space="preserve"> 2021 väntas svensk BNP vara tillbaka på samma nivå som före virusutbrottet. Nivån är dock fortfarande betydligt lägre än vad den skulle ha varit om pandemin inte hade brutit ut.</w:t>
      </w:r>
      <w:r>
        <w:t xml:space="preserve"> </w:t>
      </w:r>
      <w:r w:rsidRPr="00C25D86">
        <w:t>Svensk ekonomi bedöms befinna sig i en lågkonjunktur 2021 och 2022</w:t>
      </w:r>
      <w:r>
        <w:t xml:space="preserve">. </w:t>
      </w:r>
    </w:p>
    <w:p w14:paraId="292E6DB9" w14:textId="045A9F27" w:rsidR="00ED3704" w:rsidRDefault="00ED3704" w:rsidP="00ED3704">
      <w:pPr>
        <w:pStyle w:val="Brdtext"/>
      </w:pPr>
      <w:r w:rsidRPr="00323CC0">
        <w:t xml:space="preserve">Det är framför allt hushållens konsumtion och exporten som bedöms bidra till BNP-tillväxten 2021. </w:t>
      </w:r>
      <w:r>
        <w:t>Ett högt</w:t>
      </w:r>
      <w:r w:rsidRPr="00323CC0">
        <w:t xml:space="preserve"> sparande </w:t>
      </w:r>
      <w:r>
        <w:t>bedöms</w:t>
      </w:r>
      <w:r w:rsidRPr="00323CC0">
        <w:t xml:space="preserve"> tillsammans med ett uppdämt konsumtionsbehov bidra till att konsumtionen ökar snabbt</w:t>
      </w:r>
      <w:r>
        <w:t xml:space="preserve"> andra halvåret 2021, när tillförsikten stiger och restriktionerna gradvis lättar</w:t>
      </w:r>
      <w:r w:rsidRPr="00323CC0">
        <w:t xml:space="preserve">. </w:t>
      </w:r>
      <w:r>
        <w:t xml:space="preserve">Stöd vid korttidsarbete, sänkta inkomstskatter samt förstärkningar i arbetslöshetsförsäkringen och andra transfereringssystem bidrar dessutom till att hålla uppe hushållens disponibla inkomster. </w:t>
      </w:r>
      <w:r w:rsidRPr="00323CC0">
        <w:t xml:space="preserve">Exporten väntas successivt öka i snabbare takt 2021 allteftersom </w:t>
      </w:r>
      <w:r>
        <w:t xml:space="preserve">efterfrågan i omvärlden </w:t>
      </w:r>
      <w:r w:rsidRPr="00323CC0">
        <w:t>tilltar</w:t>
      </w:r>
      <w:r>
        <w:t>.</w:t>
      </w:r>
    </w:p>
    <w:p w14:paraId="221896DD" w14:textId="49670AF6" w:rsidR="00ED3704" w:rsidDel="00FD3758" w:rsidRDefault="00ED3704" w:rsidP="00ED3704">
      <w:pPr>
        <w:pStyle w:val="Brdtext"/>
      </w:pPr>
      <w:r>
        <w:t>År</w:t>
      </w:r>
      <w:r w:rsidRPr="0028538F">
        <w:t xml:space="preserve"> 2021 väntas </w:t>
      </w:r>
      <w:r>
        <w:t xml:space="preserve">den </w:t>
      </w:r>
      <w:r w:rsidRPr="0028538F">
        <w:t>offentlig</w:t>
      </w:r>
      <w:r>
        <w:t>a sektorns</w:t>
      </w:r>
      <w:r w:rsidRPr="0028538F">
        <w:t xml:space="preserve"> konsumtion återhämta sig efter </w:t>
      </w:r>
      <w:r>
        <w:t xml:space="preserve">förra årets svaga </w:t>
      </w:r>
      <w:r w:rsidRPr="0028538F">
        <w:t>utveckling. Den svaga utvecklingen 2020 förklaras bland annat av att antalet vårdkontakter var lägre än tidigare år, trots att regionerna ökade sina konsumtions</w:t>
      </w:r>
      <w:r>
        <w:softHyphen/>
      </w:r>
      <w:r w:rsidRPr="0028538F">
        <w:t xml:space="preserve">utgifter för vård av patienter sjuka i </w:t>
      </w:r>
      <w:r>
        <w:t>c</w:t>
      </w:r>
      <w:r w:rsidRPr="0028538F">
        <w:t>ovid-19. Även i kommunerna utvecklades konsumtionsutgifterna svagt.</w:t>
      </w:r>
      <w:r>
        <w:t xml:space="preserve"> Trots den ekonomiska nedgången ökade inte k</w:t>
      </w:r>
      <w:r w:rsidRPr="00ED3D15">
        <w:t xml:space="preserve">ommunernas utgifter för ekonomiskt bistånd </w:t>
      </w:r>
      <w:r>
        <w:t xml:space="preserve">jämfört med </w:t>
      </w:r>
      <w:r w:rsidRPr="00ED3D15">
        <w:t>2019</w:t>
      </w:r>
      <w:r>
        <w:t xml:space="preserve"> (</w:t>
      </w:r>
      <w:r>
        <w:fldChar w:fldCharType="begin"/>
      </w:r>
      <w:r>
        <w:instrText xml:space="preserve"> REF _Ref68697321 \h \*Lower </w:instrText>
      </w:r>
      <w:r>
        <w:fldChar w:fldCharType="separate"/>
      </w:r>
      <w:r w:rsidR="000D76EE">
        <w:t xml:space="preserve">diagram </w:t>
      </w:r>
      <w:r w:rsidR="000D76EE">
        <w:rPr>
          <w:noProof/>
        </w:rPr>
        <w:t>2</w:t>
      </w:r>
      <w:r w:rsidR="000D76EE">
        <w:t>.</w:t>
      </w:r>
      <w:r w:rsidR="000D76EE">
        <w:rPr>
          <w:noProof/>
        </w:rPr>
        <w:t>6</w:t>
      </w:r>
      <w:r>
        <w:fldChar w:fldCharType="end"/>
      </w:r>
      <w:r>
        <w:t>)</w:t>
      </w:r>
      <w:r w:rsidRPr="00ED3D15">
        <w:t xml:space="preserve">. </w:t>
      </w:r>
      <w:r w:rsidRPr="00F30124">
        <w:t>Statliga resurstillskott</w:t>
      </w:r>
      <w:r w:rsidRPr="0028538F">
        <w:t xml:space="preserve"> 2020 </w:t>
      </w:r>
      <w:r w:rsidRPr="00030472">
        <w:t xml:space="preserve">och 2021 </w:t>
      </w:r>
      <w:r>
        <w:t>bedöms</w:t>
      </w:r>
      <w:r w:rsidRPr="00030472">
        <w:t xml:space="preserve"> </w:t>
      </w:r>
      <w:r w:rsidRPr="0028538F">
        <w:t>medför</w:t>
      </w:r>
      <w:r>
        <w:t>a</w:t>
      </w:r>
      <w:r w:rsidRPr="0028538F">
        <w:t xml:space="preserve"> en relativt hög inkomstnivå som </w:t>
      </w:r>
      <w:r>
        <w:t>kan</w:t>
      </w:r>
      <w:r w:rsidRPr="0028538F">
        <w:t xml:space="preserve"> användas för att återuppta utebliven verksamhet i takt med att smitt</w:t>
      </w:r>
      <w:r>
        <w:softHyphen/>
      </w:r>
      <w:r w:rsidRPr="0028538F">
        <w:t>spridningen avtar</w:t>
      </w:r>
      <w:r>
        <w:t>. År</w:t>
      </w:r>
      <w:r w:rsidRPr="00243FDD">
        <w:t xml:space="preserve"> 2022 och framåt be</w:t>
      </w:r>
      <w:r>
        <w:t>d</w:t>
      </w:r>
      <w:r w:rsidRPr="00243FDD">
        <w:t>öms de offentliga konsumtions</w:t>
      </w:r>
      <w:r>
        <w:softHyphen/>
      </w:r>
      <w:r w:rsidRPr="00243FDD">
        <w:t xml:space="preserve">utgifterna </w:t>
      </w:r>
      <w:r>
        <w:t>öka långsammare igen</w:t>
      </w:r>
      <w:r w:rsidRPr="00243FDD">
        <w:t>. Det är en följd av att regeringens principer för prognoser innebär att endast beslutade och aviserade förändringar av skatteregler och statens utgifter beaktas.</w:t>
      </w:r>
      <w:r>
        <w:t xml:space="preserve"> </w:t>
      </w:r>
    </w:p>
    <w:p w14:paraId="50B50EE3" w14:textId="78FE1CA4" w:rsidR="00ED3704" w:rsidRDefault="00ED3704" w:rsidP="00ED3704">
      <w:pPr>
        <w:pStyle w:val="DiagramRubrik"/>
      </w:pPr>
      <w:bookmarkStart w:id="32" w:name="_Ref68697321"/>
      <w:r>
        <w:lastRenderedPageBreak/>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6</w:t>
        </w:r>
      </w:fldSimple>
      <w:bookmarkEnd w:id="32"/>
      <w:r>
        <w:tab/>
        <w:t>Ekonomiskt bistånd</w:t>
      </w:r>
    </w:p>
    <w:p w14:paraId="4D08E7F1" w14:textId="5279D11E" w:rsidR="00ED3704" w:rsidRDefault="00ED3704" w:rsidP="00FC5820">
      <w:pPr>
        <w:pStyle w:val="DiagramUnderrubrik"/>
      </w:pPr>
      <w:r w:rsidRPr="00A74097">
        <w:t>Miljoner kronor</w:t>
      </w:r>
      <w:r>
        <w:tab/>
        <w:t>P</w:t>
      </w:r>
      <w:r w:rsidRPr="00E55075">
        <w:t>rocent av kommuner</w:t>
      </w:r>
      <w:r>
        <w:t>na</w:t>
      </w:r>
      <w:r w:rsidRPr="00E55075">
        <w:t>s totala utgifter</w:t>
      </w:r>
    </w:p>
    <w:p w14:paraId="2709B429" w14:textId="54D96D31" w:rsidR="00ED3704" w:rsidRDefault="00ED3704" w:rsidP="00ED3704">
      <w:pPr>
        <w:pStyle w:val="Bild"/>
      </w:pPr>
      <w:r>
        <w:rPr>
          <w:noProof/>
        </w:rPr>
        <w:drawing>
          <wp:inline distT="0" distB="0" distL="0" distR="0" wp14:anchorId="7D5C748F" wp14:editId="67BD0153">
            <wp:extent cx="4679950" cy="2339975"/>
            <wp:effectExtent l="0" t="0" r="6350" b="0"/>
            <wp:docPr id="8" name="Diagram 7">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0D13128F" w14:textId="7CB12D87" w:rsidR="00ED3704" w:rsidRPr="009B26BE" w:rsidRDefault="00ED3704" w:rsidP="00FC5820">
      <w:pPr>
        <w:pStyle w:val="Klla"/>
      </w:pPr>
      <w:r>
        <w:t xml:space="preserve">Källa: </w:t>
      </w:r>
      <w:r w:rsidRPr="00627873">
        <w:t>Statistiska centralbyrån.</w:t>
      </w:r>
    </w:p>
    <w:p w14:paraId="29BCF35F" w14:textId="738DDDFA" w:rsidR="00ED3704" w:rsidRDefault="00ED3704" w:rsidP="00ED3704">
      <w:pPr>
        <w:pStyle w:val="Brdtext"/>
      </w:pPr>
      <w:r w:rsidDel="004F3DE8">
        <w:t xml:space="preserve">De totala investeringarna bedöms öka både 2021 och 2022. </w:t>
      </w:r>
      <w:r>
        <w:t xml:space="preserve">De offentliga investeringarna, i bland annat infrastruktur, steg snabbt 2020 jämfört med den genomsnittliga utvecklingstakten. Näringslivets investeringar minskade dock något, men minskningen var inte lika stor som vid tidigare konjunkturnedgångar. Förtroendeindikatorer, till exempel ett stigande kapacitetsutnyttjande inom industrin, pekar på ljusare investeringsutsikter framöver. </w:t>
      </w:r>
      <w:r w:rsidRPr="00315C4E">
        <w:t>Därtill sker allt fler initiativ inom industrin för att ställa om till fossilfrihet och en cirkulär ekonomi</w:t>
      </w:r>
      <w:r w:rsidRPr="005F19E2">
        <w:t>.</w:t>
      </w:r>
      <w:r>
        <w:t xml:space="preserve"> Trots den ekonomiska nedgången ökade bostadsbyggandet 2020.</w:t>
      </w:r>
      <w:r w:rsidRPr="00426F1B">
        <w:t xml:space="preserve"> </w:t>
      </w:r>
      <w:r>
        <w:t>En viss nedgång i bygglov och påbörjade bostäder i slutet av 2020 indikerar dock att bostadsinvesteringarna minskar något framöver och nybyggnationen bedöms plana ut.</w:t>
      </w:r>
      <w:r w:rsidRPr="00426F1B">
        <w:t xml:space="preserve"> </w:t>
      </w:r>
      <w:r>
        <w:t xml:space="preserve">Bostadspriserna, som steg tydligt 2020, bedöms fortsätta öka 2021, men i långsammare takt. </w:t>
      </w:r>
    </w:p>
    <w:p w14:paraId="400056F4" w14:textId="7522C971" w:rsidR="00ED3704" w:rsidRDefault="00ED3704" w:rsidP="00ED3704">
      <w:pPr>
        <w:pStyle w:val="Brdtext"/>
      </w:pPr>
      <w:r>
        <w:t>Återhämtningen på arbetsmarknaden fortsatte i slutet av 2020, trots tilltagande smittspridning under hösten. Sysselsättningen steg och antalet tillsvidareanställda var i slutet av året tillbaka på samma nivå som före pandemin. Antalet tidsbegränsat anställda var dock fortsatt på en betydligt lägre nivå bland både kvinnor och män. De branscher som har drabbats hårdast under pandemin sysselsätter i stor utsträckning tidsbegränsat anställda, ofta ungdomar och utomeuropeiskt födda. Sysselsättningen minskade mer bland kvinnor än bland män 2020, medan arbetslösheten ökade ungefär lika mycket. Det beror på att arbetskraftsdeltagandet minskade bland kvinnor och ökade något bland män. Arbetslösheten är fortsatt på betydligt högre nivåer än vad den var före pandemin. Korttidsarbete har dock gjort det möjligt för företag att behålla personal och undvika uppsägningar trots minskad aktivitet, vilket har dämpat den negativa effekten på arbetslösheten. Det totala a</w:t>
      </w:r>
      <w:r w:rsidRPr="00C51764">
        <w:t>rbetskraftsdeltagandet har inte påverkats</w:t>
      </w:r>
      <w:r>
        <w:t xml:space="preserve"> i särskilt hög utsträckning</w:t>
      </w:r>
      <w:r w:rsidRPr="00C51764">
        <w:t xml:space="preserve"> av det försämrade arbetsmarknadsläget. Det kan bland annat bero på att Sverige har ett ersättningssystem som är kopplat till aktivitet</w:t>
      </w:r>
      <w:r>
        <w:t>,</w:t>
      </w:r>
      <w:r w:rsidRPr="00C51764">
        <w:t xml:space="preserve"> vilket bidrar till att arbetskraftsdeltagandet bibehålls på en hög nivå och att många står till arbetsmarknadens förfogande.</w:t>
      </w:r>
      <w:r>
        <w:t xml:space="preserve"> Ett högt arbetskraftsdeltagande kan på kort sikt ge en högre arbetslöshet, men är en förutsättning för en långsiktigt hög sysselsättning.  </w:t>
      </w:r>
    </w:p>
    <w:p w14:paraId="6D3928F7" w14:textId="3356F313" w:rsidR="00ED3704" w:rsidRDefault="00ED3704" w:rsidP="00ED3704">
      <w:pPr>
        <w:pStyle w:val="Brdtext"/>
      </w:pPr>
      <w:r>
        <w:t>När efterfrågan i ekonomin stiger och produktionen gradvis ökar väntas åter</w:t>
      </w:r>
      <w:r>
        <w:softHyphen/>
        <w:t>hämtningen på arbetsmarknaden återupptas. Flera indikatorer på hur arbetsmarknaden utvecklas, till exempel anställningsplanerna i näringslivet, fortsatte att förbättras i</w:t>
      </w:r>
      <w:r w:rsidDel="00D67CE0">
        <w:t xml:space="preserve"> </w:t>
      </w:r>
      <w:r>
        <w:t>början av 2021. Dessutom har inrapporterade varsel och företagskonkurser, som steg tydligt under pandemins initiala skede, varit på normala nivåer sedan andra halvåret 2020 (</w:t>
      </w:r>
      <w:r>
        <w:fldChar w:fldCharType="begin"/>
      </w:r>
      <w:r>
        <w:instrText xml:space="preserve"> REF _Ref68697382 \h \*Lower </w:instrText>
      </w:r>
      <w:r>
        <w:fldChar w:fldCharType="separate"/>
      </w:r>
      <w:r w:rsidR="000D76EE">
        <w:t xml:space="preserve">diagram </w:t>
      </w:r>
      <w:r w:rsidR="000D76EE">
        <w:rPr>
          <w:noProof/>
        </w:rPr>
        <w:t>2</w:t>
      </w:r>
      <w:r w:rsidR="000D76EE">
        <w:t>.</w:t>
      </w:r>
      <w:r w:rsidR="000D76EE">
        <w:rPr>
          <w:noProof/>
        </w:rPr>
        <w:t>7</w:t>
      </w:r>
      <w:r>
        <w:fldChar w:fldCharType="end"/>
      </w:r>
      <w:r>
        <w:t xml:space="preserve">). Sysselsättningsgraden bedöms öka och arbetslösheten minska något under andra halvåret 2021. Takten hålls tillbaka av att många företag i första </w:t>
      </w:r>
      <w:r>
        <w:lastRenderedPageBreak/>
        <w:t>hand ökar produktionen genom att öka arbetstiden bland redan anställda när s</w:t>
      </w:r>
      <w:r w:rsidRPr="00B53A13">
        <w:t xml:space="preserve">töd vid korttidsarbete </w:t>
      </w:r>
      <w:r>
        <w:t xml:space="preserve">inte längre är möjligt. Nyttjandet av korttidsarbete väntas vara på relativt höga nivåer våren 2021, men lägre än våren 2020. </w:t>
      </w:r>
      <w:bookmarkStart w:id="33" w:name="_Hlk66780354"/>
      <w:r>
        <w:t xml:space="preserve">Arbetslösheten riskerar dock att vara högre i slutet av 2022 än vad den var före pandemin. </w:t>
      </w:r>
      <w:bookmarkEnd w:id="33"/>
      <w:r>
        <w:t>Risken för att bli lång</w:t>
      </w:r>
      <w:r>
        <w:softHyphen/>
        <w:t xml:space="preserve">varigt arbetslös är särskilt stor i grupper som redan tidigare hade en svag förankring på arbetsmarknaden, till exempel bland utomeuropeiskt födda och personer som saknar gymnasial utbildning. </w:t>
      </w:r>
    </w:p>
    <w:p w14:paraId="29B5E0BE" w14:textId="7F1A73FC" w:rsidR="00ED3704" w:rsidRDefault="00ED3704" w:rsidP="00ED3704">
      <w:pPr>
        <w:pStyle w:val="DiagramRubrik"/>
      </w:pPr>
      <w:bookmarkStart w:id="34" w:name="_Ref68697382"/>
      <w:r>
        <w:t xml:space="preserve">Diagram </w:t>
      </w:r>
      <w:r>
        <w:fldChar w:fldCharType="begin"/>
      </w:r>
      <w:r>
        <w:instrText xml:space="preserve"> STYLEREF  "Rubrik 1" \n</w:instrText>
      </w:r>
      <w:r>
        <w:fldChar w:fldCharType="separate"/>
      </w:r>
      <w:r w:rsidR="000D76EE">
        <w:rPr>
          <w:noProof/>
        </w:rPr>
        <w:t>2</w:t>
      </w:r>
      <w:r>
        <w:rPr>
          <w:noProof/>
        </w:rPr>
        <w:fldChar w:fldCharType="end"/>
      </w:r>
      <w:r>
        <w:t>.</w:t>
      </w:r>
      <w:fldSimple w:instr=" SEQ Diagram \* ARABIC \s 1 ">
        <w:r w:rsidR="000D76EE">
          <w:rPr>
            <w:noProof/>
          </w:rPr>
          <w:t>7</w:t>
        </w:r>
      </w:fldSimple>
      <w:bookmarkEnd w:id="34"/>
      <w:r>
        <w:tab/>
        <w:t xml:space="preserve">Varsel och företagskonkurser </w:t>
      </w:r>
    </w:p>
    <w:p w14:paraId="417BAA19" w14:textId="66A57E9E" w:rsidR="00ED3704" w:rsidRDefault="00ED3704" w:rsidP="00FC5820">
      <w:pPr>
        <w:pStyle w:val="DiagramUnderrubrik"/>
      </w:pPr>
      <w:r w:rsidRPr="00F04A21">
        <w:t>Antal</w:t>
      </w:r>
      <w:r>
        <w:t xml:space="preserve"> konkurser</w:t>
      </w:r>
      <w:r w:rsidRPr="00F04A21">
        <w:t>, säsongsrensade</w:t>
      </w:r>
      <w:r>
        <w:t xml:space="preserve"> kvartals</w:t>
      </w:r>
      <w:r w:rsidRPr="00F04A21">
        <w:t>värden.</w:t>
      </w:r>
      <w:r>
        <w:tab/>
        <w:t>Antal varsel, kvartalsvärden</w:t>
      </w:r>
    </w:p>
    <w:p w14:paraId="40394917" w14:textId="20128F81" w:rsidR="00ED3704" w:rsidRDefault="00ED3704" w:rsidP="00ED3704">
      <w:pPr>
        <w:pStyle w:val="Bild"/>
      </w:pPr>
      <w:r>
        <w:rPr>
          <w:noProof/>
        </w:rPr>
        <w:drawing>
          <wp:inline distT="0" distB="0" distL="0" distR="0" wp14:anchorId="0A6B1B72" wp14:editId="51E3F4D7">
            <wp:extent cx="4679950" cy="2339975"/>
            <wp:effectExtent l="0" t="0" r="6350" b="0"/>
            <wp:docPr id="9" name="Diagram 2">
              <a:extLst xmlns:a="http://schemas.openxmlformats.org/drawingml/2006/main">
                <a:ext uri="{FF2B5EF4-FFF2-40B4-BE49-F238E27FC236}">
                  <a16:creationId xmlns:a16="http://schemas.microsoft.com/office/drawing/2014/main" id="{9ACD9BCE-D424-47D7-901D-86AB513D86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079ABA32" w14:textId="17B90D7E" w:rsidR="00ED3704" w:rsidRDefault="00ED3704" w:rsidP="00FC5820">
      <w:pPr>
        <w:pStyle w:val="Klla"/>
      </w:pPr>
      <w:r>
        <w:t>Källor: Tillväxtanalys och Arbetsförmedlingen.</w:t>
      </w:r>
    </w:p>
    <w:bookmarkEnd w:id="29"/>
    <w:p w14:paraId="6EE83B05" w14:textId="1D019593" w:rsidR="00ED3704" w:rsidRPr="00EE63E7" w:rsidRDefault="00ED3704" w:rsidP="00ED3704">
      <w:pPr>
        <w:pStyle w:val="Brdtext"/>
        <w:rPr>
          <w:rFonts w:ascii="Arial" w:hAnsi="Arial" w:cs="Arial"/>
          <w:sz w:val="20"/>
          <w:szCs w:val="20"/>
        </w:rPr>
      </w:pPr>
      <w:r w:rsidDel="001D3137">
        <w:t xml:space="preserve">Inflationen </w:t>
      </w:r>
      <w:r w:rsidRPr="000B6DE8" w:rsidDel="001D3137">
        <w:t xml:space="preserve">ökade tydligt </w:t>
      </w:r>
      <w:r>
        <w:t>i början</w:t>
      </w:r>
      <w:r w:rsidRPr="000B6DE8" w:rsidDel="001D3137">
        <w:t xml:space="preserve"> av 2021 efter en svag utveckling under 2020. </w:t>
      </w:r>
      <w:r w:rsidRPr="005D2D23" w:rsidDel="001D3137">
        <w:t>Energipriser</w:t>
      </w:r>
      <w:r>
        <w:t>na</w:t>
      </w:r>
      <w:r w:rsidRPr="005D2D23" w:rsidDel="001D3137">
        <w:t xml:space="preserve">, som bidrog till den </w:t>
      </w:r>
      <w:r>
        <w:t>dämpade</w:t>
      </w:r>
      <w:r w:rsidRPr="005D2D23">
        <w:t xml:space="preserve"> </w:t>
      </w:r>
      <w:r w:rsidRPr="005D2D23" w:rsidDel="001D3137">
        <w:t>inflationen 2020, väntas i</w:t>
      </w:r>
      <w:r>
        <w:t xml:space="preserve"> </w:t>
      </w:r>
      <w:r w:rsidRPr="005D2D23" w:rsidDel="001D3137">
        <w:t>stället bidra till högre inflation 2021</w:t>
      </w:r>
      <w:r w:rsidDel="001D3137">
        <w:t xml:space="preserve">. </w:t>
      </w:r>
      <w:r w:rsidRPr="000B6DE8" w:rsidDel="001D3137">
        <w:t>Ett lågt resursutnyttjande i Sverige väntas samtidigt hålla tillbaka inflationen</w:t>
      </w:r>
      <w:r>
        <w:t xml:space="preserve"> som </w:t>
      </w:r>
      <w:r w:rsidRPr="000B6DE8" w:rsidDel="001D3137">
        <w:t>bedöms understiga inflationsmålet de närmaste åren.</w:t>
      </w:r>
      <w:r w:rsidDel="001D3137">
        <w:t xml:space="preserve"> </w:t>
      </w:r>
      <w:r w:rsidRPr="000B6DE8">
        <w:t>Centralbanker världen över väntas hålla styrräntorna låga en längre tid i syfte att stimulera efterfrågan och i förlängningen inflationen. De låga styrräntorna och omfattande köp av tillgångar, till exempel statsobligationer, bidrar till att ränteläget bedöms bli fortsatt lågt en lång tid framöver.</w:t>
      </w:r>
      <w:r>
        <w:t xml:space="preserve"> I prognosen antas reporäntan sänkas </w:t>
      </w:r>
      <w:r w:rsidDel="00BB0E89">
        <w:t>2022</w:t>
      </w:r>
      <w:r>
        <w:t>. Det</w:t>
      </w:r>
      <w:r w:rsidDel="00BB0E89">
        <w:t xml:space="preserve"> </w:t>
      </w:r>
      <w:r w:rsidRPr="002D0011" w:rsidDel="00BB0E89">
        <w:t xml:space="preserve">är en följd av </w:t>
      </w:r>
      <w:r w:rsidDel="00BB0E89">
        <w:t>att</w:t>
      </w:r>
      <w:r>
        <w:t xml:space="preserve"> regeringens</w:t>
      </w:r>
      <w:r w:rsidDel="00BB0E89">
        <w:t xml:space="preserve"> principer för prognoser innebär att endast beslutade och aviserade förändringar av skatteregler och statens utgifter beaktas. Effekterna av detta motverkas till viss del av att penningpolitiken antas bli mer expansiv än vad som annars skulle </w:t>
      </w:r>
      <w:r>
        <w:t>ha varit</w:t>
      </w:r>
      <w:r w:rsidDel="00BB0E89">
        <w:t xml:space="preserve"> fallet</w:t>
      </w:r>
      <w:r>
        <w:t xml:space="preserve">. </w:t>
      </w:r>
    </w:p>
    <w:p w14:paraId="0D265BAA" w14:textId="67943752" w:rsidR="00ED3704" w:rsidRDefault="00ED3704" w:rsidP="00ED3704">
      <w:pPr>
        <w:pStyle w:val="TabellRubrik"/>
      </w:pPr>
      <w:r>
        <w:lastRenderedPageBreak/>
        <w:t xml:space="preserve">Tabell </w:t>
      </w:r>
      <w:r>
        <w:fldChar w:fldCharType="begin"/>
      </w:r>
      <w:r>
        <w:instrText xml:space="preserve"> STYLEREF  "Rubrik 1" \n</w:instrText>
      </w:r>
      <w:r>
        <w:fldChar w:fldCharType="separate"/>
      </w:r>
      <w:r w:rsidR="000D76EE">
        <w:rPr>
          <w:noProof/>
        </w:rPr>
        <w:t>2</w:t>
      </w:r>
      <w:r>
        <w:rPr>
          <w:noProof/>
        </w:rPr>
        <w:fldChar w:fldCharType="end"/>
      </w:r>
      <w:r>
        <w:t>.</w:t>
      </w:r>
      <w:fldSimple w:instr=" SEQ Tabell \* ARABIC \s 1 ">
        <w:r w:rsidR="000D76EE">
          <w:rPr>
            <w:noProof/>
          </w:rPr>
          <w:t>2</w:t>
        </w:r>
      </w:fldSimple>
      <w:r>
        <w:tab/>
        <w:t xml:space="preserve">Makroekonomiska nyckeltal </w:t>
      </w:r>
    </w:p>
    <w:p w14:paraId="13973019" w14:textId="13623A2E" w:rsidR="00ED3704" w:rsidRPr="00EC3CBC" w:rsidRDefault="00ED3704" w:rsidP="00ED3704">
      <w:pPr>
        <w:pStyle w:val="TabellUnderrubrik"/>
      </w:pPr>
      <w:r w:rsidRPr="00EC3CBC">
        <w:t>Procentuell förändring om inte annat anges. Utfall 20</w:t>
      </w:r>
      <w:r>
        <w:t>20</w:t>
      </w:r>
      <w:r w:rsidRPr="00EC3CBC">
        <w:t>, prognos 202</w:t>
      </w:r>
      <w:r>
        <w:t>1</w:t>
      </w:r>
      <w:r w:rsidRPr="00EC3CBC">
        <w:t>–202</w:t>
      </w:r>
      <w:r>
        <w:t>4</w:t>
      </w:r>
    </w:p>
    <w:tbl>
      <w:tblPr>
        <w:tblStyle w:val="RKBPTabell"/>
        <w:tblW w:w="5000" w:type="pct"/>
        <w:tblLook w:val="06E0" w:firstRow="1" w:lastRow="1" w:firstColumn="1" w:lastColumn="0" w:noHBand="1" w:noVBand="1"/>
      </w:tblPr>
      <w:tblGrid>
        <w:gridCol w:w="2412"/>
        <w:gridCol w:w="995"/>
        <w:gridCol w:w="992"/>
        <w:gridCol w:w="993"/>
        <w:gridCol w:w="992"/>
        <w:gridCol w:w="986"/>
      </w:tblGrid>
      <w:tr w:rsidR="00ED3704" w:rsidRPr="00EC3CBC" w14:paraId="5B0334DC" w14:textId="77777777" w:rsidTr="00ED370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636" w:type="pct"/>
            <w:shd w:val="clear" w:color="auto" w:fill="auto"/>
          </w:tcPr>
          <w:p w14:paraId="2A1CF06C" w14:textId="77777777" w:rsidR="00ED3704" w:rsidRPr="00EC3CBC" w:rsidRDefault="00ED3704" w:rsidP="00ED3704">
            <w:pPr>
              <w:pStyle w:val="TabellHuvud"/>
              <w:keepNext/>
            </w:pPr>
          </w:p>
        </w:tc>
        <w:tc>
          <w:tcPr>
            <w:tcW w:w="675" w:type="pct"/>
            <w:shd w:val="clear" w:color="auto" w:fill="auto"/>
          </w:tcPr>
          <w:p w14:paraId="334021B2" w14:textId="6C609521" w:rsidR="00ED3704" w:rsidRPr="00EC3CBC"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EC3CBC">
              <w:t>2020</w:t>
            </w:r>
          </w:p>
        </w:tc>
        <w:tc>
          <w:tcPr>
            <w:tcW w:w="673" w:type="pct"/>
            <w:shd w:val="clear" w:color="auto" w:fill="auto"/>
          </w:tcPr>
          <w:p w14:paraId="3E5987ED" w14:textId="2BB14CAB" w:rsidR="00ED3704" w:rsidRPr="00EC3CBC"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EC3CBC">
              <w:t>2021</w:t>
            </w:r>
          </w:p>
        </w:tc>
        <w:tc>
          <w:tcPr>
            <w:tcW w:w="674" w:type="pct"/>
            <w:shd w:val="clear" w:color="auto" w:fill="auto"/>
          </w:tcPr>
          <w:p w14:paraId="0BC055E9" w14:textId="1524B389" w:rsidR="00ED3704" w:rsidRPr="00EC3CBC"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EC3CBC">
              <w:t>2022</w:t>
            </w:r>
          </w:p>
        </w:tc>
        <w:tc>
          <w:tcPr>
            <w:tcW w:w="673" w:type="pct"/>
            <w:shd w:val="clear" w:color="auto" w:fill="auto"/>
          </w:tcPr>
          <w:p w14:paraId="6CAC71B5" w14:textId="233E63EF" w:rsidR="00ED3704" w:rsidRPr="00EC3CBC"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EC3CBC">
              <w:t>2023</w:t>
            </w:r>
          </w:p>
        </w:tc>
        <w:tc>
          <w:tcPr>
            <w:tcW w:w="669" w:type="pct"/>
            <w:shd w:val="clear" w:color="auto" w:fill="auto"/>
          </w:tcPr>
          <w:p w14:paraId="2E931116" w14:textId="7590E797" w:rsidR="00ED3704" w:rsidRPr="00EC3CBC"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2024</w:t>
            </w:r>
          </w:p>
        </w:tc>
      </w:tr>
      <w:tr w:rsidR="00ED3704" w:rsidRPr="00EC3CBC" w14:paraId="16C782A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12" w:space="0" w:color="auto"/>
              <w:bottom w:val="single" w:sz="4" w:space="0" w:color="auto"/>
            </w:tcBorders>
            <w:shd w:val="clear" w:color="auto" w:fill="auto"/>
            <w:vAlign w:val="top"/>
          </w:tcPr>
          <w:p w14:paraId="250FBAC8" w14:textId="77777777" w:rsidR="00ED3704" w:rsidRPr="00EC3CBC" w:rsidRDefault="00ED3704" w:rsidP="00ED3704">
            <w:pPr>
              <w:pStyle w:val="Tabell"/>
              <w:keepNext/>
              <w:rPr>
                <w:vertAlign w:val="superscript"/>
              </w:rPr>
            </w:pPr>
            <w:r w:rsidRPr="00EC3CBC">
              <w:t>BNP</w:t>
            </w:r>
            <w:r w:rsidRPr="00EC3CBC">
              <w:rPr>
                <w:vertAlign w:val="superscript"/>
              </w:rPr>
              <w:t>1</w:t>
            </w:r>
          </w:p>
        </w:tc>
        <w:tc>
          <w:tcPr>
            <w:tcW w:w="675" w:type="pct"/>
            <w:tcBorders>
              <w:top w:val="single" w:sz="12" w:space="0" w:color="auto"/>
              <w:bottom w:val="single" w:sz="4" w:space="0" w:color="auto"/>
            </w:tcBorders>
            <w:shd w:val="clear" w:color="auto" w:fill="auto"/>
            <w:vAlign w:val="top"/>
          </w:tcPr>
          <w:p w14:paraId="677D62D8" w14:textId="15455CE0"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-2,8</w:t>
            </w:r>
          </w:p>
        </w:tc>
        <w:tc>
          <w:tcPr>
            <w:tcW w:w="673" w:type="pct"/>
            <w:tcBorders>
              <w:top w:val="single" w:sz="12" w:space="0" w:color="auto"/>
              <w:bottom w:val="single" w:sz="4" w:space="0" w:color="auto"/>
            </w:tcBorders>
            <w:shd w:val="clear" w:color="auto" w:fill="auto"/>
            <w:vAlign w:val="top"/>
          </w:tcPr>
          <w:p w14:paraId="5045F0A7" w14:textId="12438D03"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3,2</w:t>
            </w:r>
          </w:p>
        </w:tc>
        <w:tc>
          <w:tcPr>
            <w:tcW w:w="674" w:type="pct"/>
            <w:tcBorders>
              <w:top w:val="single" w:sz="12" w:space="0" w:color="auto"/>
              <w:bottom w:val="single" w:sz="4" w:space="0" w:color="auto"/>
            </w:tcBorders>
            <w:shd w:val="clear" w:color="auto" w:fill="auto"/>
            <w:vAlign w:val="top"/>
          </w:tcPr>
          <w:p w14:paraId="262E1DFF" w14:textId="1D068639"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3,8</w:t>
            </w:r>
          </w:p>
        </w:tc>
        <w:tc>
          <w:tcPr>
            <w:tcW w:w="673" w:type="pct"/>
            <w:tcBorders>
              <w:top w:val="single" w:sz="12" w:space="0" w:color="auto"/>
              <w:bottom w:val="single" w:sz="4" w:space="0" w:color="auto"/>
            </w:tcBorders>
            <w:shd w:val="clear" w:color="auto" w:fill="auto"/>
            <w:vAlign w:val="top"/>
          </w:tcPr>
          <w:p w14:paraId="5241859E" w14:textId="40DC9E9F"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1,9</w:t>
            </w:r>
          </w:p>
        </w:tc>
        <w:tc>
          <w:tcPr>
            <w:tcW w:w="669" w:type="pct"/>
            <w:tcBorders>
              <w:top w:val="single" w:sz="12" w:space="0" w:color="auto"/>
              <w:bottom w:val="single" w:sz="4" w:space="0" w:color="auto"/>
            </w:tcBorders>
            <w:shd w:val="clear" w:color="auto" w:fill="auto"/>
            <w:vAlign w:val="top"/>
          </w:tcPr>
          <w:p w14:paraId="36AFF144" w14:textId="6E060CD6"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1,6</w:t>
            </w:r>
          </w:p>
        </w:tc>
      </w:tr>
      <w:tr w:rsidR="00ED3704" w:rsidRPr="00EC3CBC" w14:paraId="17BFBA0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7EEB853F" w14:textId="77777777" w:rsidR="00ED3704" w:rsidRPr="00EC3CBC" w:rsidRDefault="00ED3704" w:rsidP="00ED3704">
            <w:pPr>
              <w:pStyle w:val="Tabell"/>
              <w:keepNext/>
            </w:pPr>
            <w:r w:rsidRPr="00EC3CBC">
              <w:t>BNP, kalenderkorrigerat</w:t>
            </w:r>
            <w:r w:rsidRPr="00EC3CBC">
              <w:rPr>
                <w:vertAlign w:val="superscript"/>
              </w:rPr>
              <w:t>1</w:t>
            </w:r>
          </w:p>
        </w:tc>
        <w:tc>
          <w:tcPr>
            <w:tcW w:w="675" w:type="pct"/>
            <w:tcBorders>
              <w:top w:val="single" w:sz="4" w:space="0" w:color="auto"/>
              <w:bottom w:val="single" w:sz="4" w:space="0" w:color="auto"/>
            </w:tcBorders>
            <w:shd w:val="clear" w:color="auto" w:fill="auto"/>
            <w:vAlign w:val="top"/>
          </w:tcPr>
          <w:p w14:paraId="2C63C084" w14:textId="231817C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-3,1</w:t>
            </w:r>
          </w:p>
        </w:tc>
        <w:tc>
          <w:tcPr>
            <w:tcW w:w="673" w:type="pct"/>
            <w:tcBorders>
              <w:top w:val="single" w:sz="4" w:space="0" w:color="auto"/>
              <w:bottom w:val="single" w:sz="4" w:space="0" w:color="auto"/>
            </w:tcBorders>
            <w:shd w:val="clear" w:color="auto" w:fill="auto"/>
            <w:vAlign w:val="top"/>
          </w:tcPr>
          <w:p w14:paraId="09DD60E6" w14:textId="78F51E31"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3,1</w:t>
            </w:r>
          </w:p>
        </w:tc>
        <w:tc>
          <w:tcPr>
            <w:tcW w:w="674" w:type="pct"/>
            <w:tcBorders>
              <w:top w:val="single" w:sz="4" w:space="0" w:color="auto"/>
              <w:bottom w:val="single" w:sz="4" w:space="0" w:color="auto"/>
            </w:tcBorders>
            <w:shd w:val="clear" w:color="auto" w:fill="auto"/>
            <w:vAlign w:val="top"/>
          </w:tcPr>
          <w:p w14:paraId="0CDAFBF9" w14:textId="150325BC"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3,8</w:t>
            </w:r>
          </w:p>
        </w:tc>
        <w:tc>
          <w:tcPr>
            <w:tcW w:w="673" w:type="pct"/>
            <w:tcBorders>
              <w:top w:val="single" w:sz="4" w:space="0" w:color="auto"/>
              <w:bottom w:val="single" w:sz="4" w:space="0" w:color="auto"/>
            </w:tcBorders>
            <w:shd w:val="clear" w:color="auto" w:fill="auto"/>
            <w:vAlign w:val="top"/>
          </w:tcPr>
          <w:p w14:paraId="48013D93" w14:textId="06658A1B"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2,1</w:t>
            </w:r>
          </w:p>
        </w:tc>
        <w:tc>
          <w:tcPr>
            <w:tcW w:w="669" w:type="pct"/>
            <w:tcBorders>
              <w:top w:val="single" w:sz="4" w:space="0" w:color="auto"/>
              <w:bottom w:val="single" w:sz="4" w:space="0" w:color="auto"/>
            </w:tcBorders>
            <w:shd w:val="clear" w:color="auto" w:fill="auto"/>
            <w:vAlign w:val="top"/>
          </w:tcPr>
          <w:p w14:paraId="72A3FA21" w14:textId="32BAA810"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1,6</w:t>
            </w:r>
          </w:p>
        </w:tc>
      </w:tr>
      <w:tr w:rsidR="00ED3704" w:rsidRPr="00EC3CBC" w14:paraId="0677470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314F6F23" w14:textId="77777777" w:rsidR="00ED3704" w:rsidRPr="00EC3CBC" w:rsidRDefault="00ED3704" w:rsidP="00ED3704">
            <w:pPr>
              <w:pStyle w:val="Tabell"/>
              <w:keepNext/>
            </w:pPr>
            <w:r w:rsidRPr="00EC3CBC">
              <w:t>BNP-gap</w:t>
            </w:r>
            <w:r w:rsidRPr="00EC3CBC">
              <w:rPr>
                <w:vertAlign w:val="superscript"/>
              </w:rPr>
              <w:t>2</w:t>
            </w:r>
          </w:p>
        </w:tc>
        <w:tc>
          <w:tcPr>
            <w:tcW w:w="675" w:type="pct"/>
            <w:tcBorders>
              <w:top w:val="single" w:sz="4" w:space="0" w:color="auto"/>
              <w:bottom w:val="single" w:sz="4" w:space="0" w:color="auto"/>
            </w:tcBorders>
            <w:shd w:val="clear" w:color="auto" w:fill="auto"/>
            <w:vAlign w:val="top"/>
          </w:tcPr>
          <w:p w14:paraId="4F676316" w14:textId="7235A1A0"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-3,9</w:t>
            </w:r>
          </w:p>
        </w:tc>
        <w:tc>
          <w:tcPr>
            <w:tcW w:w="673" w:type="pct"/>
            <w:tcBorders>
              <w:top w:val="single" w:sz="4" w:space="0" w:color="auto"/>
              <w:bottom w:val="single" w:sz="4" w:space="0" w:color="auto"/>
            </w:tcBorders>
            <w:shd w:val="clear" w:color="auto" w:fill="auto"/>
            <w:vAlign w:val="top"/>
          </w:tcPr>
          <w:p w14:paraId="4C5126DF" w14:textId="70C61BDA"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-2,6</w:t>
            </w:r>
          </w:p>
        </w:tc>
        <w:tc>
          <w:tcPr>
            <w:tcW w:w="674" w:type="pct"/>
            <w:tcBorders>
              <w:top w:val="single" w:sz="4" w:space="0" w:color="auto"/>
              <w:bottom w:val="single" w:sz="4" w:space="0" w:color="auto"/>
            </w:tcBorders>
            <w:shd w:val="clear" w:color="auto" w:fill="auto"/>
            <w:vAlign w:val="top"/>
          </w:tcPr>
          <w:p w14:paraId="604D17B8" w14:textId="77BABBE8"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c>
          <w:tcPr>
            <w:tcW w:w="673" w:type="pct"/>
            <w:tcBorders>
              <w:top w:val="single" w:sz="4" w:space="0" w:color="auto"/>
              <w:bottom w:val="single" w:sz="4" w:space="0" w:color="auto"/>
            </w:tcBorders>
            <w:shd w:val="clear" w:color="auto" w:fill="auto"/>
            <w:vAlign w:val="top"/>
          </w:tcPr>
          <w:p w14:paraId="0893DE77" w14:textId="0A410329"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669" w:type="pct"/>
            <w:tcBorders>
              <w:top w:val="single" w:sz="4" w:space="0" w:color="auto"/>
              <w:bottom w:val="single" w:sz="4" w:space="0" w:color="auto"/>
            </w:tcBorders>
            <w:shd w:val="clear" w:color="auto" w:fill="auto"/>
            <w:vAlign w:val="top"/>
          </w:tcPr>
          <w:p w14:paraId="2BCA2EEF" w14:textId="4CC12356"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0,0</w:t>
            </w:r>
          </w:p>
        </w:tc>
      </w:tr>
      <w:tr w:rsidR="00ED3704" w:rsidRPr="00EC3CBC" w14:paraId="6EE7D76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28ED17A9" w14:textId="77777777" w:rsidR="00ED3704" w:rsidRPr="00EC3CBC" w:rsidRDefault="00ED3704" w:rsidP="00ED3704">
            <w:pPr>
              <w:pStyle w:val="Tabell"/>
              <w:keepNext/>
            </w:pPr>
            <w:r w:rsidRPr="00EC3CBC">
              <w:t>Produktivitet</w:t>
            </w:r>
            <w:r w:rsidRPr="00EC3CBC">
              <w:rPr>
                <w:vertAlign w:val="superscript"/>
              </w:rPr>
              <w:t>3, 4</w:t>
            </w:r>
          </w:p>
        </w:tc>
        <w:tc>
          <w:tcPr>
            <w:tcW w:w="675" w:type="pct"/>
            <w:tcBorders>
              <w:top w:val="single" w:sz="4" w:space="0" w:color="auto"/>
              <w:bottom w:val="single" w:sz="4" w:space="0" w:color="auto"/>
            </w:tcBorders>
            <w:shd w:val="clear" w:color="auto" w:fill="auto"/>
            <w:vAlign w:val="top"/>
          </w:tcPr>
          <w:p w14:paraId="2AB17DBF" w14:textId="74C71840"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c>
          <w:tcPr>
            <w:tcW w:w="673" w:type="pct"/>
            <w:tcBorders>
              <w:top w:val="single" w:sz="4" w:space="0" w:color="auto"/>
              <w:bottom w:val="single" w:sz="4" w:space="0" w:color="auto"/>
            </w:tcBorders>
            <w:shd w:val="clear" w:color="auto" w:fill="auto"/>
            <w:vAlign w:val="top"/>
          </w:tcPr>
          <w:p w14:paraId="7631C992" w14:textId="28E5D29D"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0,3</w:t>
            </w:r>
          </w:p>
        </w:tc>
        <w:tc>
          <w:tcPr>
            <w:tcW w:w="674" w:type="pct"/>
            <w:tcBorders>
              <w:top w:val="single" w:sz="4" w:space="0" w:color="auto"/>
              <w:bottom w:val="single" w:sz="4" w:space="0" w:color="auto"/>
            </w:tcBorders>
            <w:shd w:val="clear" w:color="auto" w:fill="auto"/>
            <w:vAlign w:val="top"/>
          </w:tcPr>
          <w:p w14:paraId="6F0EE74A" w14:textId="709EB63E"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1,4</w:t>
            </w:r>
          </w:p>
        </w:tc>
        <w:tc>
          <w:tcPr>
            <w:tcW w:w="673" w:type="pct"/>
            <w:tcBorders>
              <w:top w:val="single" w:sz="4" w:space="0" w:color="auto"/>
              <w:bottom w:val="single" w:sz="4" w:space="0" w:color="auto"/>
            </w:tcBorders>
            <w:shd w:val="clear" w:color="auto" w:fill="auto"/>
            <w:vAlign w:val="top"/>
          </w:tcPr>
          <w:p w14:paraId="29CBE876" w14:textId="334AD52D"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0,9</w:t>
            </w:r>
          </w:p>
        </w:tc>
        <w:tc>
          <w:tcPr>
            <w:tcW w:w="669" w:type="pct"/>
            <w:tcBorders>
              <w:top w:val="single" w:sz="4" w:space="0" w:color="auto"/>
              <w:bottom w:val="single" w:sz="4" w:space="0" w:color="auto"/>
            </w:tcBorders>
            <w:shd w:val="clear" w:color="auto" w:fill="auto"/>
            <w:vAlign w:val="top"/>
          </w:tcPr>
          <w:p w14:paraId="0EA1C3F9" w14:textId="463905AC"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1,1</w:t>
            </w:r>
          </w:p>
        </w:tc>
      </w:tr>
      <w:tr w:rsidR="00ED3704" w:rsidRPr="00EC3CBC" w14:paraId="3E8A678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4F3FBA93" w14:textId="77777777" w:rsidR="00ED3704" w:rsidRPr="00EC3CBC" w:rsidRDefault="00ED3704" w:rsidP="00ED3704">
            <w:pPr>
              <w:pStyle w:val="Tabell"/>
              <w:keepNext/>
            </w:pPr>
            <w:r w:rsidRPr="00EC3CBC">
              <w:t>Arbetade timmar</w:t>
            </w:r>
            <w:r w:rsidRPr="00EC3CBC">
              <w:rPr>
                <w:vertAlign w:val="superscript"/>
              </w:rPr>
              <w:t>4</w:t>
            </w:r>
          </w:p>
        </w:tc>
        <w:tc>
          <w:tcPr>
            <w:tcW w:w="675" w:type="pct"/>
            <w:tcBorders>
              <w:top w:val="single" w:sz="4" w:space="0" w:color="auto"/>
              <w:bottom w:val="single" w:sz="4" w:space="0" w:color="auto"/>
            </w:tcBorders>
            <w:shd w:val="clear" w:color="auto" w:fill="auto"/>
            <w:vAlign w:val="top"/>
          </w:tcPr>
          <w:p w14:paraId="5AE574BD" w14:textId="3762C0D3"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-3,8</w:t>
            </w:r>
          </w:p>
        </w:tc>
        <w:tc>
          <w:tcPr>
            <w:tcW w:w="673" w:type="pct"/>
            <w:tcBorders>
              <w:top w:val="single" w:sz="4" w:space="0" w:color="auto"/>
              <w:bottom w:val="single" w:sz="4" w:space="0" w:color="auto"/>
            </w:tcBorders>
            <w:shd w:val="clear" w:color="auto" w:fill="auto"/>
            <w:vAlign w:val="top"/>
          </w:tcPr>
          <w:p w14:paraId="2FBC609C" w14:textId="402AF632"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3,0</w:t>
            </w:r>
          </w:p>
        </w:tc>
        <w:tc>
          <w:tcPr>
            <w:tcW w:w="674" w:type="pct"/>
            <w:tcBorders>
              <w:top w:val="single" w:sz="4" w:space="0" w:color="auto"/>
              <w:bottom w:val="single" w:sz="4" w:space="0" w:color="auto"/>
            </w:tcBorders>
            <w:shd w:val="clear" w:color="auto" w:fill="auto"/>
            <w:vAlign w:val="top"/>
          </w:tcPr>
          <w:p w14:paraId="68D3145D" w14:textId="12A090D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2,4</w:t>
            </w:r>
          </w:p>
        </w:tc>
        <w:tc>
          <w:tcPr>
            <w:tcW w:w="673" w:type="pct"/>
            <w:tcBorders>
              <w:top w:val="single" w:sz="4" w:space="0" w:color="auto"/>
              <w:bottom w:val="single" w:sz="4" w:space="0" w:color="auto"/>
            </w:tcBorders>
            <w:shd w:val="clear" w:color="auto" w:fill="auto"/>
            <w:vAlign w:val="top"/>
          </w:tcPr>
          <w:p w14:paraId="04C12FDF" w14:textId="00F7B7CB"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1,1</w:t>
            </w:r>
          </w:p>
        </w:tc>
        <w:tc>
          <w:tcPr>
            <w:tcW w:w="669" w:type="pct"/>
            <w:tcBorders>
              <w:top w:val="single" w:sz="4" w:space="0" w:color="auto"/>
              <w:bottom w:val="single" w:sz="4" w:space="0" w:color="auto"/>
            </w:tcBorders>
            <w:shd w:val="clear" w:color="auto" w:fill="auto"/>
            <w:vAlign w:val="top"/>
          </w:tcPr>
          <w:p w14:paraId="025629B3" w14:textId="69614B5B"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r>
      <w:tr w:rsidR="00ED3704" w:rsidRPr="00EC3CBC" w14:paraId="645B3D5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5EB2AC64" w14:textId="77777777" w:rsidR="00ED3704" w:rsidRPr="00EC3CBC" w:rsidRDefault="00ED3704" w:rsidP="00ED3704">
            <w:pPr>
              <w:pStyle w:val="Tabell"/>
              <w:keepNext/>
            </w:pPr>
            <w:r w:rsidRPr="00EC3CBC">
              <w:t>Sysselsatta, 15–74 år</w:t>
            </w:r>
          </w:p>
        </w:tc>
        <w:tc>
          <w:tcPr>
            <w:tcW w:w="675" w:type="pct"/>
            <w:tcBorders>
              <w:top w:val="single" w:sz="4" w:space="0" w:color="auto"/>
              <w:bottom w:val="single" w:sz="4" w:space="0" w:color="auto"/>
            </w:tcBorders>
            <w:shd w:val="clear" w:color="auto" w:fill="auto"/>
            <w:vAlign w:val="top"/>
          </w:tcPr>
          <w:p w14:paraId="078C5CF6" w14:textId="3F1EBC92"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-1,3</w:t>
            </w:r>
          </w:p>
        </w:tc>
        <w:tc>
          <w:tcPr>
            <w:tcW w:w="673" w:type="pct"/>
            <w:tcBorders>
              <w:top w:val="single" w:sz="4" w:space="0" w:color="auto"/>
              <w:bottom w:val="single" w:sz="4" w:space="0" w:color="auto"/>
            </w:tcBorders>
            <w:shd w:val="clear" w:color="auto" w:fill="auto"/>
            <w:vAlign w:val="top"/>
          </w:tcPr>
          <w:p w14:paraId="2ED6FAAC" w14:textId="1D4561F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0,3</w:t>
            </w:r>
          </w:p>
        </w:tc>
        <w:tc>
          <w:tcPr>
            <w:tcW w:w="674" w:type="pct"/>
            <w:tcBorders>
              <w:top w:val="single" w:sz="4" w:space="0" w:color="auto"/>
              <w:bottom w:val="single" w:sz="4" w:space="0" w:color="auto"/>
            </w:tcBorders>
            <w:shd w:val="clear" w:color="auto" w:fill="auto"/>
            <w:vAlign w:val="top"/>
          </w:tcPr>
          <w:p w14:paraId="085B5FE5" w14:textId="393810F7"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1,9</w:t>
            </w:r>
          </w:p>
        </w:tc>
        <w:tc>
          <w:tcPr>
            <w:tcW w:w="673" w:type="pct"/>
            <w:tcBorders>
              <w:top w:val="single" w:sz="4" w:space="0" w:color="auto"/>
              <w:bottom w:val="single" w:sz="4" w:space="0" w:color="auto"/>
            </w:tcBorders>
            <w:shd w:val="clear" w:color="auto" w:fill="auto"/>
            <w:vAlign w:val="top"/>
          </w:tcPr>
          <w:p w14:paraId="347A8BA4" w14:textId="02B50A2E"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1,7</w:t>
            </w:r>
          </w:p>
        </w:tc>
        <w:tc>
          <w:tcPr>
            <w:tcW w:w="669" w:type="pct"/>
            <w:tcBorders>
              <w:top w:val="single" w:sz="4" w:space="0" w:color="auto"/>
              <w:bottom w:val="single" w:sz="4" w:space="0" w:color="auto"/>
            </w:tcBorders>
            <w:shd w:val="clear" w:color="auto" w:fill="auto"/>
            <w:vAlign w:val="top"/>
          </w:tcPr>
          <w:p w14:paraId="5C4BD5F0" w14:textId="3E548283"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0,6</w:t>
            </w:r>
          </w:p>
        </w:tc>
      </w:tr>
      <w:tr w:rsidR="00ED3704" w:rsidRPr="00EC3CBC" w14:paraId="25E6C09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1B4D14B0" w14:textId="77777777" w:rsidR="00ED3704" w:rsidRPr="00EC3CBC" w:rsidRDefault="00ED3704" w:rsidP="00ED3704">
            <w:pPr>
              <w:pStyle w:val="Tabell"/>
              <w:keepNext/>
            </w:pPr>
            <w:r w:rsidRPr="00EC3CBC">
              <w:t>Sysselsättningsgrad, 15–74 år</w:t>
            </w:r>
            <w:r w:rsidRPr="00EC3CBC">
              <w:rPr>
                <w:vertAlign w:val="superscript"/>
              </w:rPr>
              <w:t>5</w:t>
            </w:r>
          </w:p>
        </w:tc>
        <w:tc>
          <w:tcPr>
            <w:tcW w:w="675" w:type="pct"/>
            <w:tcBorders>
              <w:top w:val="single" w:sz="4" w:space="0" w:color="auto"/>
              <w:bottom w:val="single" w:sz="4" w:space="0" w:color="auto"/>
            </w:tcBorders>
            <w:shd w:val="clear" w:color="auto" w:fill="auto"/>
            <w:vAlign w:val="top"/>
          </w:tcPr>
          <w:p w14:paraId="771F74DB" w14:textId="2548A559"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-1,1</w:t>
            </w:r>
          </w:p>
        </w:tc>
        <w:tc>
          <w:tcPr>
            <w:tcW w:w="673" w:type="pct"/>
            <w:tcBorders>
              <w:top w:val="single" w:sz="4" w:space="0" w:color="auto"/>
              <w:bottom w:val="single" w:sz="4" w:space="0" w:color="auto"/>
            </w:tcBorders>
            <w:shd w:val="clear" w:color="auto" w:fill="auto"/>
            <w:vAlign w:val="top"/>
          </w:tcPr>
          <w:p w14:paraId="0CD2FC5C" w14:textId="64340B72"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674" w:type="pct"/>
            <w:tcBorders>
              <w:top w:val="single" w:sz="4" w:space="0" w:color="auto"/>
              <w:bottom w:val="single" w:sz="4" w:space="0" w:color="auto"/>
            </w:tcBorders>
            <w:shd w:val="clear" w:color="auto" w:fill="auto"/>
            <w:vAlign w:val="top"/>
          </w:tcPr>
          <w:p w14:paraId="15280035" w14:textId="6BE6AAF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1,0</w:t>
            </w:r>
          </w:p>
        </w:tc>
        <w:tc>
          <w:tcPr>
            <w:tcW w:w="673" w:type="pct"/>
            <w:tcBorders>
              <w:top w:val="single" w:sz="4" w:space="0" w:color="auto"/>
              <w:bottom w:val="single" w:sz="4" w:space="0" w:color="auto"/>
            </w:tcBorders>
            <w:shd w:val="clear" w:color="auto" w:fill="auto"/>
            <w:vAlign w:val="top"/>
          </w:tcPr>
          <w:p w14:paraId="3A9CC03B" w14:textId="59862F31"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0,8</w:t>
            </w:r>
          </w:p>
        </w:tc>
        <w:tc>
          <w:tcPr>
            <w:tcW w:w="669" w:type="pct"/>
            <w:tcBorders>
              <w:top w:val="single" w:sz="4" w:space="0" w:color="auto"/>
              <w:bottom w:val="single" w:sz="4" w:space="0" w:color="auto"/>
            </w:tcBorders>
            <w:shd w:val="clear" w:color="auto" w:fill="auto"/>
            <w:vAlign w:val="top"/>
          </w:tcPr>
          <w:p w14:paraId="2A875C25" w14:textId="3C4BE280"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0,1</w:t>
            </w:r>
          </w:p>
        </w:tc>
      </w:tr>
      <w:tr w:rsidR="00ED3704" w:rsidRPr="00EC3CBC" w14:paraId="7D193EB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207685AC" w14:textId="77777777" w:rsidR="00ED3704" w:rsidRPr="00EC3CBC" w:rsidRDefault="00ED3704" w:rsidP="00ED3704">
            <w:pPr>
              <w:pStyle w:val="Tabell"/>
              <w:keepNext/>
            </w:pPr>
            <w:r w:rsidRPr="00EC3CBC">
              <w:t>Sysselsättningsgrad, 20–64 år</w:t>
            </w:r>
            <w:r w:rsidRPr="00EC3CBC">
              <w:rPr>
                <w:vertAlign w:val="superscript"/>
              </w:rPr>
              <w:t>5</w:t>
            </w:r>
          </w:p>
        </w:tc>
        <w:tc>
          <w:tcPr>
            <w:tcW w:w="675" w:type="pct"/>
            <w:tcBorders>
              <w:top w:val="single" w:sz="4" w:space="0" w:color="auto"/>
              <w:bottom w:val="single" w:sz="4" w:space="0" w:color="auto"/>
            </w:tcBorders>
            <w:shd w:val="clear" w:color="auto" w:fill="auto"/>
            <w:vAlign w:val="top"/>
          </w:tcPr>
          <w:p w14:paraId="7DF2C8C9" w14:textId="5769E06A"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-1,3</w:t>
            </w:r>
          </w:p>
        </w:tc>
        <w:tc>
          <w:tcPr>
            <w:tcW w:w="673" w:type="pct"/>
            <w:tcBorders>
              <w:top w:val="single" w:sz="4" w:space="0" w:color="auto"/>
              <w:bottom w:val="single" w:sz="4" w:space="0" w:color="auto"/>
            </w:tcBorders>
            <w:shd w:val="clear" w:color="auto" w:fill="auto"/>
            <w:vAlign w:val="top"/>
          </w:tcPr>
          <w:p w14:paraId="660DB4CA" w14:textId="7FFC2047"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674" w:type="pct"/>
            <w:tcBorders>
              <w:top w:val="single" w:sz="4" w:space="0" w:color="auto"/>
              <w:bottom w:val="single" w:sz="4" w:space="0" w:color="auto"/>
            </w:tcBorders>
            <w:shd w:val="clear" w:color="auto" w:fill="auto"/>
            <w:vAlign w:val="top"/>
          </w:tcPr>
          <w:p w14:paraId="36DD8745" w14:textId="0E4ED1E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1,0</w:t>
            </w:r>
          </w:p>
        </w:tc>
        <w:tc>
          <w:tcPr>
            <w:tcW w:w="673" w:type="pct"/>
            <w:tcBorders>
              <w:top w:val="single" w:sz="4" w:space="0" w:color="auto"/>
              <w:bottom w:val="single" w:sz="4" w:space="0" w:color="auto"/>
            </w:tcBorders>
            <w:shd w:val="clear" w:color="auto" w:fill="auto"/>
            <w:vAlign w:val="top"/>
          </w:tcPr>
          <w:p w14:paraId="6B9B2C65" w14:textId="3142464A"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1,1</w:t>
            </w:r>
          </w:p>
        </w:tc>
        <w:tc>
          <w:tcPr>
            <w:tcW w:w="669" w:type="pct"/>
            <w:tcBorders>
              <w:top w:val="single" w:sz="4" w:space="0" w:color="auto"/>
              <w:bottom w:val="single" w:sz="4" w:space="0" w:color="auto"/>
            </w:tcBorders>
            <w:shd w:val="clear" w:color="auto" w:fill="auto"/>
            <w:vAlign w:val="top"/>
          </w:tcPr>
          <w:p w14:paraId="3B02FFB9" w14:textId="5E2EDD7D"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0,2</w:t>
            </w:r>
          </w:p>
        </w:tc>
      </w:tr>
      <w:tr w:rsidR="00ED3704" w:rsidRPr="00EC3CBC" w14:paraId="6A96314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4C88AD07" w14:textId="77777777" w:rsidR="00ED3704" w:rsidRPr="00EC3CBC" w:rsidRDefault="00ED3704" w:rsidP="00ED3704">
            <w:pPr>
              <w:pStyle w:val="Tabell"/>
              <w:keepNext/>
            </w:pPr>
            <w:r w:rsidRPr="00EC3CBC">
              <w:t>Arbetslöshet, 15–74 år</w:t>
            </w:r>
            <w:r w:rsidRPr="00EC3CBC">
              <w:rPr>
                <w:vertAlign w:val="superscript"/>
              </w:rPr>
              <w:t>6</w:t>
            </w:r>
          </w:p>
        </w:tc>
        <w:tc>
          <w:tcPr>
            <w:tcW w:w="675" w:type="pct"/>
            <w:tcBorders>
              <w:top w:val="single" w:sz="4" w:space="0" w:color="auto"/>
              <w:bottom w:val="single" w:sz="4" w:space="0" w:color="auto"/>
            </w:tcBorders>
            <w:shd w:val="clear" w:color="auto" w:fill="auto"/>
            <w:vAlign w:val="top"/>
          </w:tcPr>
          <w:p w14:paraId="3262D3C3" w14:textId="7E2257CF"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8,3</w:t>
            </w:r>
          </w:p>
        </w:tc>
        <w:tc>
          <w:tcPr>
            <w:tcW w:w="673" w:type="pct"/>
            <w:tcBorders>
              <w:top w:val="single" w:sz="4" w:space="0" w:color="auto"/>
              <w:bottom w:val="single" w:sz="4" w:space="0" w:color="auto"/>
            </w:tcBorders>
            <w:shd w:val="clear" w:color="auto" w:fill="auto"/>
            <w:vAlign w:val="top"/>
          </w:tcPr>
          <w:p w14:paraId="1462C11A" w14:textId="3966C95C"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8,7</w:t>
            </w:r>
          </w:p>
        </w:tc>
        <w:tc>
          <w:tcPr>
            <w:tcW w:w="674" w:type="pct"/>
            <w:tcBorders>
              <w:top w:val="single" w:sz="4" w:space="0" w:color="auto"/>
              <w:bottom w:val="single" w:sz="4" w:space="0" w:color="auto"/>
            </w:tcBorders>
            <w:shd w:val="clear" w:color="auto" w:fill="auto"/>
            <w:vAlign w:val="top"/>
          </w:tcPr>
          <w:p w14:paraId="2B96AD15" w14:textId="3F5A6C52"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7,9</w:t>
            </w:r>
          </w:p>
        </w:tc>
        <w:tc>
          <w:tcPr>
            <w:tcW w:w="673" w:type="pct"/>
            <w:tcBorders>
              <w:top w:val="single" w:sz="4" w:space="0" w:color="auto"/>
              <w:bottom w:val="single" w:sz="4" w:space="0" w:color="auto"/>
            </w:tcBorders>
            <w:shd w:val="clear" w:color="auto" w:fill="auto"/>
            <w:vAlign w:val="top"/>
          </w:tcPr>
          <w:p w14:paraId="4E7ABFAB" w14:textId="6F6F4881"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7,0</w:t>
            </w:r>
          </w:p>
        </w:tc>
        <w:tc>
          <w:tcPr>
            <w:tcW w:w="669" w:type="pct"/>
            <w:tcBorders>
              <w:top w:val="single" w:sz="4" w:space="0" w:color="auto"/>
              <w:bottom w:val="single" w:sz="4" w:space="0" w:color="auto"/>
            </w:tcBorders>
            <w:shd w:val="clear" w:color="auto" w:fill="auto"/>
            <w:vAlign w:val="top"/>
          </w:tcPr>
          <w:p w14:paraId="5617D012" w14:textId="588580D3"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7,0</w:t>
            </w:r>
          </w:p>
        </w:tc>
      </w:tr>
      <w:tr w:rsidR="00ED3704" w:rsidRPr="00EC3CBC" w14:paraId="7297E5E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1EED82D5" w14:textId="77777777" w:rsidR="00ED3704" w:rsidRPr="00EC3CBC" w:rsidRDefault="00ED3704" w:rsidP="00ED3704">
            <w:pPr>
              <w:pStyle w:val="Tabell"/>
              <w:keepNext/>
            </w:pPr>
            <w:r w:rsidRPr="00EC3CBC">
              <w:t>Timlön</w:t>
            </w:r>
            <w:r w:rsidRPr="00EC3CBC">
              <w:rPr>
                <w:vertAlign w:val="superscript"/>
              </w:rPr>
              <w:t>7</w:t>
            </w:r>
          </w:p>
        </w:tc>
        <w:tc>
          <w:tcPr>
            <w:tcW w:w="675" w:type="pct"/>
            <w:tcBorders>
              <w:top w:val="single" w:sz="4" w:space="0" w:color="auto"/>
              <w:bottom w:val="single" w:sz="4" w:space="0" w:color="auto"/>
            </w:tcBorders>
            <w:shd w:val="clear" w:color="auto" w:fill="auto"/>
            <w:vAlign w:val="top"/>
          </w:tcPr>
          <w:p w14:paraId="18C0D988" w14:textId="66D83536"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2,0</w:t>
            </w:r>
          </w:p>
        </w:tc>
        <w:tc>
          <w:tcPr>
            <w:tcW w:w="673" w:type="pct"/>
            <w:tcBorders>
              <w:top w:val="single" w:sz="4" w:space="0" w:color="auto"/>
              <w:bottom w:val="single" w:sz="4" w:space="0" w:color="auto"/>
            </w:tcBorders>
            <w:shd w:val="clear" w:color="auto" w:fill="auto"/>
            <w:vAlign w:val="top"/>
          </w:tcPr>
          <w:p w14:paraId="3965FA11" w14:textId="6E678BFA"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2,5</w:t>
            </w:r>
          </w:p>
        </w:tc>
        <w:tc>
          <w:tcPr>
            <w:tcW w:w="674" w:type="pct"/>
            <w:tcBorders>
              <w:top w:val="single" w:sz="4" w:space="0" w:color="auto"/>
              <w:bottom w:val="single" w:sz="4" w:space="0" w:color="auto"/>
            </w:tcBorders>
            <w:shd w:val="clear" w:color="auto" w:fill="auto"/>
            <w:vAlign w:val="top"/>
          </w:tcPr>
          <w:p w14:paraId="183738D7" w14:textId="0BAC0FEE"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2,3</w:t>
            </w:r>
          </w:p>
        </w:tc>
        <w:tc>
          <w:tcPr>
            <w:tcW w:w="673" w:type="pct"/>
            <w:tcBorders>
              <w:top w:val="single" w:sz="4" w:space="0" w:color="auto"/>
              <w:bottom w:val="single" w:sz="4" w:space="0" w:color="auto"/>
            </w:tcBorders>
            <w:shd w:val="clear" w:color="auto" w:fill="auto"/>
            <w:vAlign w:val="top"/>
          </w:tcPr>
          <w:p w14:paraId="198C61B4" w14:textId="7064C0AE"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2,5</w:t>
            </w:r>
          </w:p>
        </w:tc>
        <w:tc>
          <w:tcPr>
            <w:tcW w:w="669" w:type="pct"/>
            <w:tcBorders>
              <w:top w:val="single" w:sz="4" w:space="0" w:color="auto"/>
              <w:bottom w:val="single" w:sz="4" w:space="0" w:color="auto"/>
            </w:tcBorders>
            <w:shd w:val="clear" w:color="auto" w:fill="auto"/>
            <w:vAlign w:val="top"/>
          </w:tcPr>
          <w:p w14:paraId="398D08D0" w14:textId="4C659BEF"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2,7</w:t>
            </w:r>
          </w:p>
        </w:tc>
      </w:tr>
      <w:tr w:rsidR="00ED3704" w:rsidRPr="00EC3CBC" w14:paraId="021CD34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485BE706" w14:textId="1A49B326" w:rsidR="00ED3704" w:rsidRPr="00EC3CBC" w:rsidRDefault="00ED3704" w:rsidP="00ED3704">
            <w:pPr>
              <w:pStyle w:val="Tabell"/>
              <w:keepNext/>
            </w:pPr>
            <w:r w:rsidRPr="00EC3CBC">
              <w:t>KPI</w:t>
            </w:r>
            <w:r>
              <w:rPr>
                <w:vertAlign w:val="superscript"/>
              </w:rPr>
              <w:t>8</w:t>
            </w:r>
          </w:p>
        </w:tc>
        <w:tc>
          <w:tcPr>
            <w:tcW w:w="675" w:type="pct"/>
            <w:tcBorders>
              <w:top w:val="single" w:sz="4" w:space="0" w:color="auto"/>
              <w:bottom w:val="single" w:sz="4" w:space="0" w:color="auto"/>
            </w:tcBorders>
            <w:shd w:val="clear" w:color="auto" w:fill="auto"/>
            <w:vAlign w:val="top"/>
          </w:tcPr>
          <w:p w14:paraId="08BAA0D5" w14:textId="5964964F"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c>
          <w:tcPr>
            <w:tcW w:w="673" w:type="pct"/>
            <w:tcBorders>
              <w:top w:val="single" w:sz="4" w:space="0" w:color="auto"/>
              <w:bottom w:val="single" w:sz="4" w:space="0" w:color="auto"/>
            </w:tcBorders>
            <w:shd w:val="clear" w:color="auto" w:fill="auto"/>
            <w:vAlign w:val="top"/>
          </w:tcPr>
          <w:p w14:paraId="7AB8C213" w14:textId="0DF23CC1"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1,4</w:t>
            </w:r>
          </w:p>
        </w:tc>
        <w:tc>
          <w:tcPr>
            <w:tcW w:w="674" w:type="pct"/>
            <w:tcBorders>
              <w:top w:val="single" w:sz="4" w:space="0" w:color="auto"/>
              <w:bottom w:val="single" w:sz="4" w:space="0" w:color="auto"/>
            </w:tcBorders>
            <w:shd w:val="clear" w:color="auto" w:fill="auto"/>
            <w:vAlign w:val="top"/>
          </w:tcPr>
          <w:p w14:paraId="1CFA43AC" w14:textId="4740DE7E"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1,0</w:t>
            </w:r>
          </w:p>
        </w:tc>
        <w:tc>
          <w:tcPr>
            <w:tcW w:w="673" w:type="pct"/>
            <w:tcBorders>
              <w:top w:val="single" w:sz="4" w:space="0" w:color="auto"/>
              <w:bottom w:val="single" w:sz="4" w:space="0" w:color="auto"/>
            </w:tcBorders>
            <w:shd w:val="clear" w:color="auto" w:fill="auto"/>
            <w:vAlign w:val="top"/>
          </w:tcPr>
          <w:p w14:paraId="4802DF32" w14:textId="1AAE5ABF"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1,3</w:t>
            </w:r>
          </w:p>
        </w:tc>
        <w:tc>
          <w:tcPr>
            <w:tcW w:w="669" w:type="pct"/>
            <w:tcBorders>
              <w:top w:val="single" w:sz="4" w:space="0" w:color="auto"/>
              <w:bottom w:val="single" w:sz="4" w:space="0" w:color="auto"/>
            </w:tcBorders>
            <w:shd w:val="clear" w:color="auto" w:fill="auto"/>
            <w:vAlign w:val="top"/>
          </w:tcPr>
          <w:p w14:paraId="31396678" w14:textId="2B1419F2"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2,1</w:t>
            </w:r>
          </w:p>
        </w:tc>
      </w:tr>
      <w:tr w:rsidR="00ED3704" w:rsidRPr="00EC3CBC" w14:paraId="0CA9555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636" w:type="pct"/>
            <w:tcBorders>
              <w:top w:val="single" w:sz="4" w:space="0" w:color="auto"/>
              <w:bottom w:val="single" w:sz="4" w:space="0" w:color="auto"/>
            </w:tcBorders>
            <w:shd w:val="clear" w:color="auto" w:fill="auto"/>
            <w:vAlign w:val="top"/>
          </w:tcPr>
          <w:p w14:paraId="26E106EF" w14:textId="3095E143" w:rsidR="00ED3704" w:rsidRPr="00EC3CBC" w:rsidRDefault="00ED3704" w:rsidP="00ED3704">
            <w:pPr>
              <w:pStyle w:val="Tabell"/>
              <w:keepNext/>
            </w:pPr>
            <w:r w:rsidRPr="00EC3CBC">
              <w:t>KPIF</w:t>
            </w:r>
            <w:r>
              <w:rPr>
                <w:vertAlign w:val="superscript"/>
              </w:rPr>
              <w:t>9</w:t>
            </w:r>
          </w:p>
        </w:tc>
        <w:tc>
          <w:tcPr>
            <w:tcW w:w="675" w:type="pct"/>
            <w:tcBorders>
              <w:top w:val="single" w:sz="4" w:space="0" w:color="auto"/>
              <w:bottom w:val="single" w:sz="4" w:space="0" w:color="auto"/>
            </w:tcBorders>
            <w:shd w:val="clear" w:color="auto" w:fill="auto"/>
            <w:vAlign w:val="top"/>
          </w:tcPr>
          <w:p w14:paraId="21D3B9A6" w14:textId="6A78A8D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c>
          <w:tcPr>
            <w:tcW w:w="673" w:type="pct"/>
            <w:tcBorders>
              <w:top w:val="single" w:sz="4" w:space="0" w:color="auto"/>
              <w:bottom w:val="single" w:sz="4" w:space="0" w:color="auto"/>
            </w:tcBorders>
            <w:shd w:val="clear" w:color="auto" w:fill="auto"/>
            <w:vAlign w:val="top"/>
          </w:tcPr>
          <w:p w14:paraId="5285CFF9" w14:textId="355E6568"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1,5</w:t>
            </w:r>
          </w:p>
        </w:tc>
        <w:tc>
          <w:tcPr>
            <w:tcW w:w="674" w:type="pct"/>
            <w:tcBorders>
              <w:top w:val="single" w:sz="4" w:space="0" w:color="auto"/>
              <w:bottom w:val="single" w:sz="4" w:space="0" w:color="auto"/>
            </w:tcBorders>
            <w:shd w:val="clear" w:color="auto" w:fill="auto"/>
            <w:vAlign w:val="top"/>
          </w:tcPr>
          <w:p w14:paraId="728865E9" w14:textId="2ED9D823"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1,3</w:t>
            </w:r>
          </w:p>
        </w:tc>
        <w:tc>
          <w:tcPr>
            <w:tcW w:w="673" w:type="pct"/>
            <w:tcBorders>
              <w:top w:val="single" w:sz="4" w:space="0" w:color="auto"/>
              <w:bottom w:val="single" w:sz="4" w:space="0" w:color="auto"/>
            </w:tcBorders>
            <w:shd w:val="clear" w:color="auto" w:fill="auto"/>
            <w:vAlign w:val="top"/>
          </w:tcPr>
          <w:p w14:paraId="75BA8F68" w14:textId="6A9D9AF9"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1,7</w:t>
            </w:r>
          </w:p>
        </w:tc>
        <w:tc>
          <w:tcPr>
            <w:tcW w:w="669" w:type="pct"/>
            <w:tcBorders>
              <w:top w:val="single" w:sz="4" w:space="0" w:color="auto"/>
              <w:bottom w:val="single" w:sz="4" w:space="0" w:color="auto"/>
            </w:tcBorders>
            <w:shd w:val="clear" w:color="auto" w:fill="auto"/>
            <w:vAlign w:val="top"/>
          </w:tcPr>
          <w:p w14:paraId="111C7B0D" w14:textId="4DF15ECC"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2,0</w:t>
            </w:r>
          </w:p>
        </w:tc>
      </w:tr>
      <w:tr w:rsidR="00ED3704" w:rsidRPr="00EC3CBC" w14:paraId="7FBE416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4" w:space="0" w:color="auto"/>
            </w:tcBorders>
            <w:shd w:val="clear" w:color="auto" w:fill="auto"/>
            <w:vAlign w:val="top"/>
          </w:tcPr>
          <w:p w14:paraId="573C16F0" w14:textId="77777777" w:rsidR="00ED3704" w:rsidRPr="00EC3CBC" w:rsidRDefault="00ED3704" w:rsidP="00ED3704">
            <w:pPr>
              <w:pStyle w:val="Tabell"/>
              <w:keepNext/>
            </w:pPr>
            <w:r w:rsidRPr="00EC3CBC">
              <w:t>Reporänta</w:t>
            </w:r>
          </w:p>
        </w:tc>
        <w:tc>
          <w:tcPr>
            <w:tcW w:w="0" w:type="pct"/>
            <w:tcBorders>
              <w:top w:val="single" w:sz="4" w:space="0" w:color="auto"/>
              <w:bottom w:val="single" w:sz="4" w:space="0" w:color="auto"/>
            </w:tcBorders>
            <w:shd w:val="clear" w:color="auto" w:fill="auto"/>
            <w:vAlign w:val="top"/>
          </w:tcPr>
          <w:p w14:paraId="3748ECB3" w14:textId="1A42CAB6"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0" w:type="pct"/>
            <w:tcBorders>
              <w:top w:val="single" w:sz="4" w:space="0" w:color="auto"/>
              <w:bottom w:val="single" w:sz="4" w:space="0" w:color="auto"/>
            </w:tcBorders>
            <w:shd w:val="clear" w:color="auto" w:fill="auto"/>
            <w:vAlign w:val="top"/>
          </w:tcPr>
          <w:p w14:paraId="03AD5E01" w14:textId="66292B14"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0" w:type="pct"/>
            <w:tcBorders>
              <w:top w:val="single" w:sz="4" w:space="0" w:color="auto"/>
              <w:bottom w:val="single" w:sz="4" w:space="0" w:color="auto"/>
            </w:tcBorders>
            <w:shd w:val="clear" w:color="auto" w:fill="auto"/>
            <w:vAlign w:val="top"/>
          </w:tcPr>
          <w:p w14:paraId="2CFC1113" w14:textId="7902847A"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-0,3</w:t>
            </w:r>
          </w:p>
        </w:tc>
        <w:tc>
          <w:tcPr>
            <w:tcW w:w="0" w:type="pct"/>
            <w:tcBorders>
              <w:top w:val="single" w:sz="4" w:space="0" w:color="auto"/>
              <w:bottom w:val="single" w:sz="4" w:space="0" w:color="auto"/>
            </w:tcBorders>
            <w:shd w:val="clear" w:color="auto" w:fill="auto"/>
            <w:vAlign w:val="top"/>
          </w:tcPr>
          <w:p w14:paraId="5D27CF08" w14:textId="51F84C7D"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c>
          <w:tcPr>
            <w:tcW w:w="0" w:type="pct"/>
            <w:tcBorders>
              <w:top w:val="single" w:sz="4" w:space="0" w:color="auto"/>
              <w:bottom w:val="single" w:sz="4" w:space="0" w:color="auto"/>
            </w:tcBorders>
            <w:shd w:val="clear" w:color="auto" w:fill="auto"/>
            <w:vAlign w:val="top"/>
          </w:tcPr>
          <w:p w14:paraId="5B3E4A89" w14:textId="3E0CA446" w:rsidR="00ED3704" w:rsidRPr="00EC3CB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-0,5</w:t>
            </w:r>
          </w:p>
        </w:tc>
      </w:tr>
      <w:tr w:rsidR="00ED3704" w:rsidRPr="00EC3CBC" w14:paraId="1D088957"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shd w:val="clear" w:color="auto" w:fill="auto"/>
            <w:vAlign w:val="top"/>
          </w:tcPr>
          <w:p w14:paraId="40E12D18" w14:textId="1B1C66BF" w:rsidR="00ED3704" w:rsidRPr="00CB644F" w:rsidRDefault="00ED3704" w:rsidP="00ED3704">
            <w:pPr>
              <w:pStyle w:val="Tabell"/>
              <w:keepNext/>
              <w:rPr>
                <w:b/>
                <w:bCs/>
              </w:rPr>
            </w:pPr>
            <w:r w:rsidRPr="00CB644F">
              <w:rPr>
                <w:bCs/>
              </w:rPr>
              <w:t xml:space="preserve">BNP </w:t>
            </w:r>
            <w:r>
              <w:rPr>
                <w:bCs/>
              </w:rPr>
              <w:t xml:space="preserve">i </w:t>
            </w:r>
            <w:r w:rsidRPr="00CB644F">
              <w:rPr>
                <w:bCs/>
              </w:rPr>
              <w:t>världen, KIX-vägd</w:t>
            </w:r>
            <w:r>
              <w:rPr>
                <w:bCs/>
                <w:vertAlign w:val="superscript"/>
              </w:rPr>
              <w:t>10</w:t>
            </w:r>
          </w:p>
        </w:tc>
        <w:tc>
          <w:tcPr>
            <w:tcW w:w="0" w:type="pct"/>
            <w:tcBorders>
              <w:top w:val="single" w:sz="4" w:space="0" w:color="auto"/>
            </w:tcBorders>
            <w:shd w:val="clear" w:color="auto" w:fill="auto"/>
            <w:vAlign w:val="top"/>
          </w:tcPr>
          <w:p w14:paraId="198BCF9B" w14:textId="50913024" w:rsidR="00ED3704" w:rsidRPr="0008438B" w:rsidRDefault="00ED3704" w:rsidP="00ED3704">
            <w:pPr>
              <w:pStyle w:val="Tabell"/>
              <w:keepNext/>
              <w:cnfStyle w:val="010000000000" w:firstRow="0" w:lastRow="1" w:firstColumn="0" w:lastColumn="0" w:oddVBand="0" w:evenVBand="0" w:oddHBand="0" w:evenHBand="0" w:firstRowFirstColumn="0" w:firstRowLastColumn="0" w:lastRowFirstColumn="0" w:lastRowLastColumn="0"/>
            </w:pPr>
            <w:r w:rsidRPr="0008438B">
              <w:t>-4,4</w:t>
            </w:r>
          </w:p>
        </w:tc>
        <w:tc>
          <w:tcPr>
            <w:tcW w:w="0" w:type="pct"/>
            <w:tcBorders>
              <w:top w:val="single" w:sz="4" w:space="0" w:color="auto"/>
            </w:tcBorders>
            <w:shd w:val="clear" w:color="auto" w:fill="auto"/>
            <w:vAlign w:val="top"/>
          </w:tcPr>
          <w:p w14:paraId="23A837A4" w14:textId="597A0C37" w:rsidR="00ED3704" w:rsidRPr="0008438B" w:rsidRDefault="00ED3704" w:rsidP="00ED3704">
            <w:pPr>
              <w:pStyle w:val="Tabell"/>
              <w:keepNext/>
              <w:cnfStyle w:val="010000000000" w:firstRow="0" w:lastRow="1" w:firstColumn="0" w:lastColumn="0" w:oddVBand="0" w:evenVBand="0" w:oddHBand="0" w:evenHBand="0" w:firstRowFirstColumn="0" w:firstRowLastColumn="0" w:lastRowFirstColumn="0" w:lastRowLastColumn="0"/>
            </w:pPr>
            <w:r w:rsidRPr="0008438B">
              <w:t>4,5</w:t>
            </w:r>
          </w:p>
        </w:tc>
        <w:tc>
          <w:tcPr>
            <w:tcW w:w="0" w:type="pct"/>
            <w:tcBorders>
              <w:top w:val="single" w:sz="4" w:space="0" w:color="auto"/>
            </w:tcBorders>
            <w:shd w:val="clear" w:color="auto" w:fill="auto"/>
            <w:vAlign w:val="top"/>
          </w:tcPr>
          <w:p w14:paraId="076B4940" w14:textId="67F0E9F7" w:rsidR="00ED3704" w:rsidRPr="0008438B" w:rsidRDefault="00ED3704" w:rsidP="00ED3704">
            <w:pPr>
              <w:pStyle w:val="Tabell"/>
              <w:keepNext/>
              <w:cnfStyle w:val="010000000000" w:firstRow="0" w:lastRow="1" w:firstColumn="0" w:lastColumn="0" w:oddVBand="0" w:evenVBand="0" w:oddHBand="0" w:evenHBand="0" w:firstRowFirstColumn="0" w:firstRowLastColumn="0" w:lastRowFirstColumn="0" w:lastRowLastColumn="0"/>
            </w:pPr>
            <w:r w:rsidRPr="0008438B">
              <w:t>3,7</w:t>
            </w:r>
          </w:p>
        </w:tc>
        <w:tc>
          <w:tcPr>
            <w:tcW w:w="0" w:type="pct"/>
            <w:tcBorders>
              <w:top w:val="single" w:sz="4" w:space="0" w:color="auto"/>
            </w:tcBorders>
            <w:shd w:val="clear" w:color="auto" w:fill="auto"/>
            <w:vAlign w:val="top"/>
          </w:tcPr>
          <w:p w14:paraId="39E5D858" w14:textId="58626ACC" w:rsidR="00ED3704" w:rsidRPr="0008438B" w:rsidRDefault="00ED3704" w:rsidP="00ED3704">
            <w:pPr>
              <w:pStyle w:val="Tabell"/>
              <w:keepNext/>
              <w:cnfStyle w:val="010000000000" w:firstRow="0" w:lastRow="1" w:firstColumn="0" w:lastColumn="0" w:oddVBand="0" w:evenVBand="0" w:oddHBand="0" w:evenHBand="0" w:firstRowFirstColumn="0" w:firstRowLastColumn="0" w:lastRowFirstColumn="0" w:lastRowLastColumn="0"/>
            </w:pPr>
            <w:r w:rsidRPr="0008438B">
              <w:t>2,5</w:t>
            </w:r>
          </w:p>
        </w:tc>
        <w:tc>
          <w:tcPr>
            <w:tcW w:w="0" w:type="pct"/>
            <w:tcBorders>
              <w:top w:val="single" w:sz="4" w:space="0" w:color="auto"/>
            </w:tcBorders>
            <w:shd w:val="clear" w:color="auto" w:fill="auto"/>
            <w:vAlign w:val="top"/>
          </w:tcPr>
          <w:p w14:paraId="41A9755F" w14:textId="51BF5F4F" w:rsidR="00ED3704" w:rsidRPr="0008438B" w:rsidRDefault="00ED3704" w:rsidP="00ED3704">
            <w:pPr>
              <w:pStyle w:val="Tabell"/>
              <w:keepNext/>
              <w:cnfStyle w:val="010000000000" w:firstRow="0" w:lastRow="1" w:firstColumn="0" w:lastColumn="0" w:oddVBand="0" w:evenVBand="0" w:oddHBand="0" w:evenHBand="0" w:firstRowFirstColumn="0" w:firstRowLastColumn="0" w:lastRowFirstColumn="0" w:lastRowLastColumn="0"/>
            </w:pPr>
            <w:r w:rsidRPr="0008438B">
              <w:t>2,1</w:t>
            </w:r>
          </w:p>
        </w:tc>
      </w:tr>
    </w:tbl>
    <w:p w14:paraId="56A9C0C3" w14:textId="4550BD22" w:rsidR="00ED3704" w:rsidRDefault="00ED3704" w:rsidP="00ED3704">
      <w:pPr>
        <w:pStyle w:val="TabellFotnot"/>
        <w:rPr>
          <w:vertAlign w:val="superscript"/>
        </w:rPr>
      </w:pPr>
      <w:r>
        <w:t xml:space="preserve">Anm.: </w:t>
      </w:r>
      <w:r w:rsidRPr="00DC5CF5">
        <w:t xml:space="preserve">Från och med den 1 januari 2021 anpassas </w:t>
      </w:r>
      <w:r>
        <w:t>a</w:t>
      </w:r>
      <w:r w:rsidRPr="00DC5CF5">
        <w:t>rbetskraftsundersökningarna (AKU) till Europaparlamentets och rådets förordning (EU) 2019/1700. Det</w:t>
      </w:r>
      <w:r>
        <w:t xml:space="preserve"> innebär</w:t>
      </w:r>
      <w:r w:rsidRPr="00DC5CF5">
        <w:t xml:space="preserve"> ett tidsseriebrott i AKU </w:t>
      </w:r>
      <w:r>
        <w:t>från och med</w:t>
      </w:r>
      <w:r w:rsidRPr="00DC5CF5">
        <w:t xml:space="preserve"> 2021. Tidsseriebrottet har inte beaktats i den här prognosen då osäkerheten kring dess </w:t>
      </w:r>
      <w:r>
        <w:t>storlek</w:t>
      </w:r>
      <w:r w:rsidRPr="00DC5CF5">
        <w:t xml:space="preserve"> bedöms vara för stor. Här redovisas enbart uppgifter i procentuell förändring eller förändring i procentenheter eftersom nivåerna kommer att revideras.  </w:t>
      </w:r>
    </w:p>
    <w:p w14:paraId="6B89A18C" w14:textId="6FFCF757" w:rsidR="00ED3704" w:rsidRPr="00EC3CBC" w:rsidRDefault="00ED3704" w:rsidP="00ED3704">
      <w:pPr>
        <w:pStyle w:val="TabellFotnot"/>
      </w:pPr>
      <w:r w:rsidRPr="00EC3CBC">
        <w:rPr>
          <w:vertAlign w:val="superscript"/>
        </w:rPr>
        <w:t>1</w:t>
      </w:r>
      <w:r w:rsidRPr="00EC3CBC">
        <w:t xml:space="preserve"> Fasta priser.</w:t>
      </w:r>
    </w:p>
    <w:p w14:paraId="1A077AFD" w14:textId="77777777" w:rsidR="00ED3704" w:rsidRPr="00EC3CBC" w:rsidRDefault="00ED3704" w:rsidP="00ED3704">
      <w:pPr>
        <w:pStyle w:val="TabellFotnot"/>
      </w:pPr>
      <w:r w:rsidRPr="00EC3CBC">
        <w:rPr>
          <w:vertAlign w:val="superscript"/>
        </w:rPr>
        <w:t>2</w:t>
      </w:r>
      <w:r w:rsidRPr="00EC3CBC">
        <w:t xml:space="preserve"> Skillnaden mellan faktisk och potentiell BNP i procent av potentiell BNP.</w:t>
      </w:r>
    </w:p>
    <w:p w14:paraId="2C05EA98" w14:textId="77777777" w:rsidR="00ED3704" w:rsidRPr="00EC3CBC" w:rsidRDefault="00ED3704" w:rsidP="00ED3704">
      <w:pPr>
        <w:pStyle w:val="TabellFotnot"/>
      </w:pPr>
      <w:r w:rsidRPr="00EC3CBC">
        <w:rPr>
          <w:vertAlign w:val="superscript"/>
        </w:rPr>
        <w:t>3</w:t>
      </w:r>
      <w:r w:rsidRPr="00EC3CBC">
        <w:t xml:space="preserve"> Förädlingsvärde i hela ekonomin till baspris per arbetad timme.</w:t>
      </w:r>
    </w:p>
    <w:p w14:paraId="7A0582E9" w14:textId="77777777" w:rsidR="00ED3704" w:rsidRPr="00EC3CBC" w:rsidRDefault="00ED3704" w:rsidP="00ED3704">
      <w:pPr>
        <w:pStyle w:val="TabellFotnot"/>
      </w:pPr>
      <w:r w:rsidRPr="00EC3CBC">
        <w:rPr>
          <w:vertAlign w:val="superscript"/>
        </w:rPr>
        <w:t>4</w:t>
      </w:r>
      <w:r w:rsidRPr="00EC3CBC">
        <w:t xml:space="preserve"> Enligt nationalräkenskaperna, kalenderkorrigerad.</w:t>
      </w:r>
    </w:p>
    <w:p w14:paraId="407C1F9A" w14:textId="1DBE95E2" w:rsidR="00ED3704" w:rsidRPr="00EC3CBC" w:rsidRDefault="00ED3704" w:rsidP="00ED3704">
      <w:pPr>
        <w:pStyle w:val="TabellFotnot"/>
      </w:pPr>
      <w:r w:rsidRPr="00EC3CBC">
        <w:rPr>
          <w:vertAlign w:val="superscript"/>
        </w:rPr>
        <w:t>5</w:t>
      </w:r>
      <w:r w:rsidRPr="00EC3CBC">
        <w:t xml:space="preserve"> </w:t>
      </w:r>
      <w:r w:rsidRPr="00DC5CF5">
        <w:t xml:space="preserve">Förändring i </w:t>
      </w:r>
      <w:r>
        <w:t>sysselsättningsgrad</w:t>
      </w:r>
      <w:r w:rsidRPr="00DC5CF5">
        <w:t xml:space="preserve"> i procentenheter (</w:t>
      </w:r>
      <w:r>
        <w:t xml:space="preserve">sysselsättning </w:t>
      </w:r>
      <w:r w:rsidRPr="00DC5CF5">
        <w:t>som andel av befolkningen i den aktuella åldersgruppen).</w:t>
      </w:r>
    </w:p>
    <w:p w14:paraId="74D533A1" w14:textId="77777777" w:rsidR="00ED3704" w:rsidRPr="00EC3CBC" w:rsidRDefault="00ED3704" w:rsidP="00ED3704">
      <w:pPr>
        <w:pStyle w:val="TabellFotnot"/>
      </w:pPr>
      <w:r w:rsidRPr="00EC3CBC">
        <w:rPr>
          <w:vertAlign w:val="superscript"/>
        </w:rPr>
        <w:t>6</w:t>
      </w:r>
      <w:r w:rsidRPr="00EC3CBC">
        <w:t xml:space="preserve"> Procent av arbetskraften.</w:t>
      </w:r>
    </w:p>
    <w:p w14:paraId="322A9BC7" w14:textId="2CF81B80" w:rsidR="00ED3704" w:rsidRDefault="00ED3704" w:rsidP="00ED3704">
      <w:pPr>
        <w:pStyle w:val="TabellFotnot"/>
      </w:pPr>
      <w:r w:rsidRPr="00EC3CBC">
        <w:rPr>
          <w:vertAlign w:val="superscript"/>
        </w:rPr>
        <w:t>7</w:t>
      </w:r>
      <w:r w:rsidRPr="00EC3CBC">
        <w:t xml:space="preserve"> Timlön enligt konjunkturlönestatistiken är en prognos även för 20</w:t>
      </w:r>
      <w:r>
        <w:t>20</w:t>
      </w:r>
      <w:r w:rsidRPr="00EC3CBC">
        <w:t>.</w:t>
      </w:r>
    </w:p>
    <w:p w14:paraId="14EFFC83" w14:textId="58555F74" w:rsidR="00ED3704" w:rsidRPr="00497A6F" w:rsidRDefault="00ED3704" w:rsidP="00ED3704">
      <w:pPr>
        <w:pStyle w:val="TabellFotnot"/>
      </w:pPr>
      <w:r w:rsidRPr="00CE4BE4">
        <w:rPr>
          <w:vertAlign w:val="superscript"/>
        </w:rPr>
        <w:t xml:space="preserve">8 </w:t>
      </w:r>
      <w:r>
        <w:t>K</w:t>
      </w:r>
      <w:r w:rsidRPr="008167DC">
        <w:t>onsumentprisindex</w:t>
      </w:r>
      <w:r>
        <w:t>.</w:t>
      </w:r>
    </w:p>
    <w:p w14:paraId="3CC02249" w14:textId="2C41AF68" w:rsidR="00ED3704" w:rsidRPr="00CE4BE4" w:rsidRDefault="00ED3704" w:rsidP="00ED3704">
      <w:pPr>
        <w:pStyle w:val="TabellFotnot"/>
        <w:rPr>
          <w:vertAlign w:val="superscript"/>
        </w:rPr>
      </w:pPr>
      <w:r w:rsidRPr="00CE4BE4">
        <w:rPr>
          <w:vertAlign w:val="superscript"/>
        </w:rPr>
        <w:t xml:space="preserve">9 </w:t>
      </w:r>
      <w:r>
        <w:t>KPI</w:t>
      </w:r>
      <w:r w:rsidRPr="00CE4BE4">
        <w:t xml:space="preserve"> med fast ränta</w:t>
      </w:r>
      <w:r>
        <w:t>.</w:t>
      </w:r>
    </w:p>
    <w:p w14:paraId="1EF6FA48" w14:textId="224275AE" w:rsidR="00ED3704" w:rsidRPr="00EC3CBC" w:rsidRDefault="00ED3704" w:rsidP="00ED3704">
      <w:pPr>
        <w:pStyle w:val="TabellFotnot"/>
      </w:pPr>
      <w:r w:rsidRPr="0008438B">
        <w:rPr>
          <w:vertAlign w:val="superscript"/>
        </w:rPr>
        <w:t>10</w:t>
      </w:r>
      <w:r w:rsidRPr="00F77E0D">
        <w:t xml:space="preserve"> </w:t>
      </w:r>
      <w:r w:rsidRPr="0045436F">
        <w:t>BNP sammanviktad med KIX-vikter, ett mått på respektive lands betydelse för svensk utrikeshandel</w:t>
      </w:r>
      <w:r>
        <w:t>.</w:t>
      </w:r>
    </w:p>
    <w:p w14:paraId="4B731F3B" w14:textId="77777777" w:rsidR="00ED3704" w:rsidRDefault="00ED3704" w:rsidP="00ED3704">
      <w:pPr>
        <w:pStyle w:val="Klla"/>
      </w:pPr>
      <w:r w:rsidRPr="00EC3CBC">
        <w:t>Käll</w:t>
      </w:r>
      <w:r>
        <w:t>or</w:t>
      </w:r>
      <w:r w:rsidRPr="00EC3CBC">
        <w:t>: Statistiska centralbyrån, Medlingsinstitutet, Macrobond och egna beräkningar.</w:t>
      </w:r>
    </w:p>
    <w:p w14:paraId="3320DA1D" w14:textId="44A3E4EF" w:rsidR="00ED3704" w:rsidRPr="00721C88" w:rsidRDefault="00ED3704" w:rsidP="00ED3704">
      <w:pPr>
        <w:pStyle w:val="Rubrik3utannumrering"/>
      </w:pPr>
      <w:r>
        <w:t xml:space="preserve">Tillfällig nedgång i den offentliga sektorns finanser </w:t>
      </w:r>
    </w:p>
    <w:p w14:paraId="7A7E4020" w14:textId="7EFBCE74" w:rsidR="00ED3704" w:rsidDel="00654FF3" w:rsidRDefault="00ED3704" w:rsidP="00ED3704">
      <w:pPr>
        <w:pStyle w:val="Brdtext"/>
      </w:pPr>
      <w:r w:rsidRPr="00192076">
        <w:t xml:space="preserve">Den offentliga sektorns finanser </w:t>
      </w:r>
      <w:r>
        <w:t>omfattar sektorns</w:t>
      </w:r>
      <w:r w:rsidRPr="00192076">
        <w:t xml:space="preserve"> totala inkomster</w:t>
      </w:r>
      <w:r>
        <w:t xml:space="preserve"> och </w:t>
      </w:r>
      <w:r w:rsidRPr="00192076">
        <w:t>utgifter</w:t>
      </w:r>
      <w:r>
        <w:t>,</w:t>
      </w:r>
      <w:r w:rsidRPr="00192076">
        <w:t xml:space="preserve"> </w:t>
      </w:r>
      <w:r>
        <w:t>liksom</w:t>
      </w:r>
      <w:r w:rsidRPr="00192076">
        <w:t xml:space="preserve"> bruttoskuld</w:t>
      </w:r>
      <w:r>
        <w:t>en</w:t>
      </w:r>
      <w:r w:rsidRPr="00192076">
        <w:t xml:space="preserve"> för staten, kommunsektorn och ålderspensionssystemet</w:t>
      </w:r>
      <w:r>
        <w:t>.</w:t>
      </w:r>
      <w:r w:rsidRPr="00192076">
        <w:t xml:space="preserve"> </w:t>
      </w:r>
      <w:r>
        <w:t>F</w:t>
      </w:r>
      <w:r w:rsidRPr="00192076">
        <w:t>inanserna är konsoliderade</w:t>
      </w:r>
      <w:r>
        <w:t>, vilket</w:t>
      </w:r>
      <w:r w:rsidRPr="00192076">
        <w:t xml:space="preserve"> innebär att inbördes transfereringar är exkluderade</w:t>
      </w:r>
      <w:r>
        <w:t xml:space="preserve">. </w:t>
      </w:r>
    </w:p>
    <w:p w14:paraId="085C04F7" w14:textId="5B541545" w:rsidR="00ED3704" w:rsidRDefault="00ED3704" w:rsidP="00ED3704">
      <w:pPr>
        <w:pStyle w:val="Brdtext"/>
      </w:pPr>
      <w:r w:rsidRPr="00721C88">
        <w:t>De offentliga finanserna</w:t>
      </w:r>
      <w:r>
        <w:t xml:space="preserve"> </w:t>
      </w:r>
      <w:r w:rsidRPr="00721C88">
        <w:t>försvaga</w:t>
      </w:r>
      <w:r>
        <w:t>de</w:t>
      </w:r>
      <w:r w:rsidRPr="00721C88">
        <w:t>s kraftigt 2020</w:t>
      </w:r>
      <w:r>
        <w:t xml:space="preserve"> och väntas försvagas ytterligare 2021 (</w:t>
      </w:r>
      <w:r>
        <w:fldChar w:fldCharType="begin"/>
      </w:r>
      <w:r>
        <w:instrText xml:space="preserve"> REF  _Ref68013181 \* Lower \h </w:instrText>
      </w:r>
      <w:r>
        <w:fldChar w:fldCharType="separate"/>
      </w:r>
      <w:r w:rsidR="000D76EE">
        <w:t xml:space="preserve">tabell </w:t>
      </w:r>
      <w:r w:rsidR="000D76EE">
        <w:rPr>
          <w:noProof/>
        </w:rPr>
        <w:t>2</w:t>
      </w:r>
      <w:r w:rsidR="000D76EE">
        <w:t>.</w:t>
      </w:r>
      <w:r w:rsidR="000D76EE">
        <w:rPr>
          <w:noProof/>
        </w:rPr>
        <w:t>3</w:t>
      </w:r>
      <w:r>
        <w:fldChar w:fldCharType="end"/>
      </w:r>
      <w:r>
        <w:t>). Utvecklingen</w:t>
      </w:r>
      <w:r w:rsidRPr="00721C88">
        <w:t xml:space="preserve"> är en följd av </w:t>
      </w:r>
      <w:r>
        <w:t xml:space="preserve">konjunkturnedgången och de </w:t>
      </w:r>
      <w:r w:rsidRPr="00721C88">
        <w:t>finans</w:t>
      </w:r>
      <w:r>
        <w:softHyphen/>
      </w:r>
      <w:r w:rsidRPr="00721C88">
        <w:t>politiska åtgärder</w:t>
      </w:r>
      <w:r>
        <w:t xml:space="preserve"> som regeringen föreslagit för att bemöta pandemins effekter</w:t>
      </w:r>
      <w:r w:rsidRPr="00721C88">
        <w:t xml:space="preserve">. </w:t>
      </w:r>
      <w:r w:rsidRPr="008E1F55">
        <w:t>Skatteintäkterna har utvecklats svagt i och med den ekonomiska nedgången, men utfallet har ändå varit starkare än förväntat</w:t>
      </w:r>
      <w:r>
        <w:t xml:space="preserve">. </w:t>
      </w:r>
    </w:p>
    <w:p w14:paraId="0694B096" w14:textId="1ED8A3E6" w:rsidR="00ED3704" w:rsidRDefault="00ED3704" w:rsidP="00ED3704">
      <w:pPr>
        <w:pStyle w:val="Brdtext"/>
      </w:pPr>
      <w:r>
        <w:t>Från och med 2022 förstärks de offentliga finanserna i takt med att ekonomin åter</w:t>
      </w:r>
      <w:r>
        <w:softHyphen/>
        <w:t>hämtar sig</w:t>
      </w:r>
      <w:r w:rsidRPr="00721C88">
        <w:t xml:space="preserve">. Eftersom </w:t>
      </w:r>
      <w:r>
        <w:t>konjunktur</w:t>
      </w:r>
      <w:r w:rsidRPr="00721C88">
        <w:t>nedgången bedöms vara tillfällig påverkas det strukturella sparandet mindre än det finansiella</w:t>
      </w:r>
      <w:r>
        <w:t xml:space="preserve"> sparandet</w:t>
      </w:r>
      <w:r w:rsidRPr="00721C88">
        <w:t xml:space="preserve">. Det strukturella sparandet bedöms dock uppvisa underskott till och med 2022. </w:t>
      </w:r>
    </w:p>
    <w:p w14:paraId="539FC631" w14:textId="7BE6CE33" w:rsidR="00ED3704" w:rsidRDefault="00ED3704" w:rsidP="00ED3704">
      <w:pPr>
        <w:pStyle w:val="Brdtext"/>
      </w:pPr>
      <w:r w:rsidRPr="00721C88">
        <w:t xml:space="preserve">En ansvarsfull finanspolitik </w:t>
      </w:r>
      <w:r>
        <w:t xml:space="preserve">bidrog </w:t>
      </w:r>
      <w:r w:rsidRPr="00721C88">
        <w:t xml:space="preserve">till att den offentliga sektorns konsoliderade bruttoskuld </w:t>
      </w:r>
      <w:r>
        <w:t xml:space="preserve">var </w:t>
      </w:r>
      <w:r w:rsidRPr="00721C88">
        <w:t xml:space="preserve">låg </w:t>
      </w:r>
      <w:r>
        <w:t xml:space="preserve">före pandemin. </w:t>
      </w:r>
      <w:r w:rsidRPr="00721C88">
        <w:t xml:space="preserve">Sverige har </w:t>
      </w:r>
      <w:r>
        <w:t xml:space="preserve">därför </w:t>
      </w:r>
      <w:r w:rsidRPr="00721C88">
        <w:t>goda förutsättningar att hantera lågkonjunktur</w:t>
      </w:r>
      <w:r>
        <w:t>en</w:t>
      </w:r>
      <w:r w:rsidRPr="00721C88">
        <w:t xml:space="preserve"> som följer av pandemin. </w:t>
      </w:r>
      <w:r>
        <w:t>Bruttoskulden</w:t>
      </w:r>
      <w:r w:rsidRPr="00721C88">
        <w:t xml:space="preserve"> </w:t>
      </w:r>
      <w:r>
        <w:t xml:space="preserve">var </w:t>
      </w:r>
      <w:r w:rsidRPr="00721C88">
        <w:t>cirka 35 procent av BNP 2019</w:t>
      </w:r>
      <w:r>
        <w:t xml:space="preserve"> och ökade till cirka 40 procent av BNP 2020. Som en del av skuldens förvaltning genomfördes 2020</w:t>
      </w:r>
      <w:r w:rsidRPr="00F138E4">
        <w:t xml:space="preserve"> </w:t>
      </w:r>
      <w:r>
        <w:t xml:space="preserve">för första gången en </w:t>
      </w:r>
      <w:r w:rsidRPr="00F138E4">
        <w:t>emission av gröna obligationer.</w:t>
      </w:r>
    </w:p>
    <w:p w14:paraId="4F129667" w14:textId="28083B83" w:rsidR="00ED3704" w:rsidRDefault="00ED3704" w:rsidP="00ED3704">
      <w:pPr>
        <w:pStyle w:val="Brdtext"/>
      </w:pPr>
      <w:r>
        <w:lastRenderedPageBreak/>
        <w:t>Bruttoskulden beräknas fortsätta öka 2021, främst till följd av de ytterligare finans</w:t>
      </w:r>
      <w:r>
        <w:softHyphen/>
        <w:t>politiska åtgärder som vidtas. Skulden beräknas dock vara oförändrad som andel av BNP, vilket beror på att tillväxten ökar och att Riksbanken betalar tillbaka delar av valutareserven. Bruttoskulden faller snabbt som andel av BNP från och med 2022, bland annat på grund av att tillfälliga finanspolitiska åtgärder fasas ut. Regeringens</w:t>
      </w:r>
      <w:r w:rsidDel="00BB0E89">
        <w:t xml:space="preserve"> principer för prognoser </w:t>
      </w:r>
      <w:r>
        <w:t xml:space="preserve">innebär vidare </w:t>
      </w:r>
      <w:r w:rsidDel="00BB0E89">
        <w:t>att endast beslutade och aviserade förändringar av skatteregler och statens utgifter beaktas</w:t>
      </w:r>
      <w:r w:rsidRPr="00DA158A">
        <w:t>.</w:t>
      </w:r>
    </w:p>
    <w:p w14:paraId="17BB0AE0" w14:textId="7FD022E0" w:rsidR="00ED3704" w:rsidRDefault="00ED3704" w:rsidP="00ED3704">
      <w:pPr>
        <w:pStyle w:val="Brdtext"/>
      </w:pPr>
      <w:r w:rsidRPr="00FE0506" w:rsidDel="006B1582">
        <w:t>Skuld</w:t>
      </w:r>
      <w:r>
        <w:t>kvot</w:t>
      </w:r>
      <w:r w:rsidRPr="00FE0506" w:rsidDel="006B1582">
        <w:t xml:space="preserve">en beräknas vara lägre i Sverige efter pandemin än vad den var för flertalet länder inom </w:t>
      </w:r>
      <w:r>
        <w:t>Europeiska</w:t>
      </w:r>
      <w:r w:rsidRPr="00FE0506" w:rsidDel="00FE1BF3">
        <w:t xml:space="preserve"> </w:t>
      </w:r>
      <w:r>
        <w:t>unionen</w:t>
      </w:r>
      <w:r w:rsidRPr="00FE0506" w:rsidDel="006B1582">
        <w:t xml:space="preserve"> före konjunkturnedgången. Europeiska kommissionen beräknar att den genomsnittliga skuldkvoten </w:t>
      </w:r>
      <w:r>
        <w:t>för unionens 27 medlemsstater</w:t>
      </w:r>
      <w:r w:rsidRPr="00FE0506" w:rsidDel="006B1582">
        <w:t xml:space="preserve"> uppg</w:t>
      </w:r>
      <w:r>
        <w:t>ick</w:t>
      </w:r>
      <w:r w:rsidRPr="00FE0506" w:rsidDel="006B1582">
        <w:t xml:space="preserve"> till </w:t>
      </w:r>
      <w:r>
        <w:t>77,6</w:t>
      </w:r>
      <w:r w:rsidRPr="00FE0506" w:rsidDel="006B1582">
        <w:t xml:space="preserve"> procent av BNP </w:t>
      </w:r>
      <w:r w:rsidRPr="00FE0506">
        <w:t>20</w:t>
      </w:r>
      <w:r>
        <w:t>19, innan den samlade skuldnivån inom unionen började öka till följd av lågkonjunkturen</w:t>
      </w:r>
      <w:r w:rsidRPr="00FE0506" w:rsidDel="006B1582">
        <w:t>.</w:t>
      </w:r>
    </w:p>
    <w:p w14:paraId="2548EDC5" w14:textId="198BF2C3" w:rsidR="00ED3704" w:rsidRDefault="00ED3704" w:rsidP="00ED3704">
      <w:pPr>
        <w:pStyle w:val="Brdtext"/>
      </w:pPr>
      <w:r>
        <w:t>Kommunsektorn uppvisade 2020 det högsta finansiella sparandet som andel av BNP sedan 2005. De stora statliga tillskotten medförde att kommuners och regioners inkomster ökade kraftigt 2020.</w:t>
      </w:r>
      <w:r w:rsidRPr="00932FA1">
        <w:t xml:space="preserve"> </w:t>
      </w:r>
      <w:r>
        <w:t xml:space="preserve">Samtidigt utvecklades </w:t>
      </w:r>
      <w:r w:rsidRPr="00932FA1">
        <w:t>konsumtionsutgifter</w:t>
      </w:r>
      <w:r>
        <w:t>na</w:t>
      </w:r>
      <w:r w:rsidRPr="00932FA1">
        <w:t xml:space="preserve"> svagt</w:t>
      </w:r>
      <w:r>
        <w:t>, vilket framför allt förklaras av begränsad verksamhet till följd av pandemin. År 2021 väntas kommunsektorn kunna återuppta verksamhet och konsumtionsutgifterna väntas därmed öka. I</w:t>
      </w:r>
      <w:r w:rsidRPr="00533DA0">
        <w:t xml:space="preserve">nkomstnivån </w:t>
      </w:r>
      <w:r>
        <w:t>hålls dock fortsatt</w:t>
      </w:r>
      <w:r w:rsidRPr="00533DA0">
        <w:t xml:space="preserve"> uppe av statliga tillskott</w:t>
      </w:r>
      <w:r>
        <w:t>. D</w:t>
      </w:r>
      <w:r w:rsidRPr="00533DA0">
        <w:t>et finansiella sparandet beräknas</w:t>
      </w:r>
      <w:r>
        <w:t xml:space="preserve"> därför</w:t>
      </w:r>
      <w:r w:rsidRPr="00533DA0">
        <w:t xml:space="preserve"> bli </w:t>
      </w:r>
      <w:r>
        <w:t xml:space="preserve">betydligt </w:t>
      </w:r>
      <w:r w:rsidRPr="00533DA0">
        <w:t xml:space="preserve">högre </w:t>
      </w:r>
      <w:r>
        <w:t>även 2021 jämfört med</w:t>
      </w:r>
      <w:r w:rsidRPr="00533DA0">
        <w:t xml:space="preserve"> </w:t>
      </w:r>
      <w:r>
        <w:t>genom</w:t>
      </w:r>
      <w:r w:rsidRPr="00533DA0">
        <w:t>snittet de senaste tio åren.</w:t>
      </w:r>
    </w:p>
    <w:p w14:paraId="443F3193" w14:textId="277DA283" w:rsidR="00ED3704" w:rsidRDefault="00ED3704" w:rsidP="00ED3704">
      <w:pPr>
        <w:pStyle w:val="TabellRubrik"/>
      </w:pPr>
      <w:bookmarkStart w:id="35" w:name="_Ref68013181"/>
      <w:r>
        <w:t xml:space="preserve">Tabell </w:t>
      </w:r>
      <w:r>
        <w:fldChar w:fldCharType="begin"/>
      </w:r>
      <w:r>
        <w:instrText xml:space="preserve"> STYLEREF  "Rubrik 1" \n</w:instrText>
      </w:r>
      <w:r>
        <w:fldChar w:fldCharType="separate"/>
      </w:r>
      <w:r w:rsidR="000D76EE">
        <w:rPr>
          <w:noProof/>
        </w:rPr>
        <w:t>2</w:t>
      </w:r>
      <w:r>
        <w:rPr>
          <w:noProof/>
        </w:rPr>
        <w:fldChar w:fldCharType="end"/>
      </w:r>
      <w:r>
        <w:t>.</w:t>
      </w:r>
      <w:fldSimple w:instr=" SEQ Tabell \* ARABIC \s 1 ">
        <w:r w:rsidR="000D76EE">
          <w:rPr>
            <w:noProof/>
          </w:rPr>
          <w:t>3</w:t>
        </w:r>
      </w:fldSimple>
      <w:bookmarkEnd w:id="35"/>
      <w:r>
        <w:tab/>
        <w:t xml:space="preserve">Den offentliga sektorns finanser </w:t>
      </w:r>
    </w:p>
    <w:p w14:paraId="35CDFEC9" w14:textId="16654C02" w:rsidR="00ED3704" w:rsidRDefault="00ED3704" w:rsidP="00ED3704">
      <w:pPr>
        <w:pStyle w:val="TabellUnderrubrik"/>
      </w:pPr>
      <w:r>
        <w:t>Procent av BNP om inte annat anges. Utfall 2020, prognos 2021–2024</w:t>
      </w:r>
    </w:p>
    <w:tbl>
      <w:tblPr>
        <w:tblStyle w:val="RKBPTabell"/>
        <w:tblW w:w="7372" w:type="dxa"/>
        <w:tblLook w:val="04E0" w:firstRow="1" w:lastRow="1" w:firstColumn="1" w:lastColumn="0" w:noHBand="0" w:noVBand="1"/>
      </w:tblPr>
      <w:tblGrid>
        <w:gridCol w:w="2425"/>
        <w:gridCol w:w="990"/>
        <w:gridCol w:w="990"/>
        <w:gridCol w:w="989"/>
        <w:gridCol w:w="989"/>
        <w:gridCol w:w="989"/>
      </w:tblGrid>
      <w:tr w:rsidR="00ED3704" w:rsidRPr="00F62BEF" w14:paraId="028E5FEE"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638"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317EB73" w14:textId="77777777" w:rsidR="00ED3704" w:rsidRPr="004E651C" w:rsidRDefault="00ED3704" w:rsidP="00ED3704">
            <w:pPr>
              <w:pStyle w:val="Tabell"/>
            </w:pPr>
          </w:p>
        </w:tc>
        <w:tc>
          <w:tcPr>
            <w:tcW w:w="669"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7B05812" w14:textId="4515ED7E" w:rsidR="00ED3704" w:rsidRPr="00E93C1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669"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32F7457" w14:textId="4E2F6350" w:rsidR="00ED3704" w:rsidRPr="00E93C1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669"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E8F2A96" w14:textId="3E85AE04" w:rsidR="00ED3704" w:rsidRPr="00E93C1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669"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561956F" w14:textId="2857F4D4" w:rsidR="00ED3704" w:rsidRPr="00E93C1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669"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BAE8E1A" w14:textId="3A204974" w:rsidR="00ED3704" w:rsidRPr="000F1DF1"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rsidRPr="00F62BEF" w14:paraId="061226AF" w14:textId="77777777" w:rsidTr="00ED3704">
        <w:tc>
          <w:tcPr>
            <w:cnfStyle w:val="001000000000" w:firstRow="0" w:lastRow="0" w:firstColumn="1" w:lastColumn="0" w:oddVBand="0" w:evenVBand="0" w:oddHBand="0" w:evenHBand="0" w:firstRowFirstColumn="0" w:firstRowLastColumn="0" w:lastRowFirstColumn="0" w:lastRowLastColumn="0"/>
            <w:tcW w:w="1638" w:type="pct"/>
            <w:tcBorders>
              <w:top w:val="single" w:sz="12" w:space="0" w:color="auto"/>
            </w:tcBorders>
            <w:hideMark/>
          </w:tcPr>
          <w:p w14:paraId="35DFE383" w14:textId="77777777" w:rsidR="00ED3704" w:rsidRPr="004E651C" w:rsidRDefault="00ED3704" w:rsidP="00ED3704">
            <w:pPr>
              <w:pStyle w:val="Tabell"/>
            </w:pPr>
            <w:r w:rsidRPr="004E651C">
              <w:t>Finansiellt sparande, mdkr</w:t>
            </w:r>
          </w:p>
        </w:tc>
        <w:tc>
          <w:tcPr>
            <w:tcW w:w="669" w:type="pct"/>
            <w:tcBorders>
              <w:top w:val="single" w:sz="12" w:space="0" w:color="auto"/>
            </w:tcBorders>
          </w:tcPr>
          <w:p w14:paraId="6927FC2B" w14:textId="7E5D16B6"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93C18">
              <w:t>-</w:t>
            </w:r>
            <w:r w:rsidRPr="00AF2889">
              <w:t>152</w:t>
            </w:r>
          </w:p>
        </w:tc>
        <w:tc>
          <w:tcPr>
            <w:tcW w:w="669" w:type="pct"/>
            <w:tcBorders>
              <w:top w:val="single" w:sz="12" w:space="0" w:color="auto"/>
            </w:tcBorders>
          </w:tcPr>
          <w:p w14:paraId="3E01E6D2" w14:textId="3EF32C03"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93C18">
              <w:t>-</w:t>
            </w:r>
            <w:r w:rsidRPr="000F1DF1">
              <w:t>235</w:t>
            </w:r>
          </w:p>
        </w:tc>
        <w:tc>
          <w:tcPr>
            <w:tcW w:w="669" w:type="pct"/>
            <w:tcBorders>
              <w:top w:val="single" w:sz="12" w:space="0" w:color="auto"/>
            </w:tcBorders>
          </w:tcPr>
          <w:p w14:paraId="6A00E106" w14:textId="78F59577"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93C18">
              <w:t>-53</w:t>
            </w:r>
          </w:p>
        </w:tc>
        <w:tc>
          <w:tcPr>
            <w:tcW w:w="669" w:type="pct"/>
            <w:tcBorders>
              <w:top w:val="single" w:sz="12" w:space="0" w:color="auto"/>
            </w:tcBorders>
          </w:tcPr>
          <w:p w14:paraId="3EC5A21C" w14:textId="0073F1F1"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93C18">
              <w:t>31</w:t>
            </w:r>
          </w:p>
        </w:tc>
        <w:tc>
          <w:tcPr>
            <w:tcW w:w="669" w:type="pct"/>
            <w:tcBorders>
              <w:top w:val="single" w:sz="12" w:space="0" w:color="auto"/>
            </w:tcBorders>
          </w:tcPr>
          <w:p w14:paraId="3EE8DA79" w14:textId="682FB618"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F1DF1">
              <w:t>56</w:t>
            </w:r>
          </w:p>
        </w:tc>
      </w:tr>
      <w:tr w:rsidR="00ED3704" w:rsidRPr="00F62BEF" w14:paraId="255AA678" w14:textId="77777777" w:rsidTr="00ED3704">
        <w:tc>
          <w:tcPr>
            <w:cnfStyle w:val="001000000000" w:firstRow="0" w:lastRow="0" w:firstColumn="1" w:lastColumn="0" w:oddVBand="0" w:evenVBand="0" w:oddHBand="0" w:evenHBand="0" w:firstRowFirstColumn="0" w:firstRowLastColumn="0" w:lastRowFirstColumn="0" w:lastRowLastColumn="0"/>
            <w:tcW w:w="1638" w:type="pct"/>
            <w:hideMark/>
          </w:tcPr>
          <w:p w14:paraId="0162A912" w14:textId="22ACCC20" w:rsidR="00ED3704" w:rsidRPr="000D0D9D" w:rsidRDefault="00ED3704" w:rsidP="00ED3704">
            <w:pPr>
              <w:pStyle w:val="Tabell"/>
            </w:pPr>
            <w:r w:rsidRPr="004E651C">
              <w:t>Finansiellt sparande</w:t>
            </w:r>
            <w:r>
              <w:t>, p</w:t>
            </w:r>
            <w:r w:rsidRPr="000D0D9D">
              <w:t>rocent av BNP</w:t>
            </w:r>
          </w:p>
        </w:tc>
        <w:tc>
          <w:tcPr>
            <w:tcW w:w="669" w:type="pct"/>
          </w:tcPr>
          <w:p w14:paraId="40FCD26F" w14:textId="3A85B00A"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-3,</w:t>
            </w:r>
            <w:r w:rsidRPr="00AF2889">
              <w:t>1</w:t>
            </w:r>
          </w:p>
        </w:tc>
        <w:tc>
          <w:tcPr>
            <w:tcW w:w="669" w:type="pct"/>
          </w:tcPr>
          <w:p w14:paraId="3E21BD53" w14:textId="375C1041"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-4,5</w:t>
            </w:r>
          </w:p>
        </w:tc>
        <w:tc>
          <w:tcPr>
            <w:tcW w:w="669" w:type="pct"/>
          </w:tcPr>
          <w:p w14:paraId="2F68E5A8" w14:textId="0BDBAA8B"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-1,0</w:t>
            </w:r>
          </w:p>
        </w:tc>
        <w:tc>
          <w:tcPr>
            <w:tcW w:w="669" w:type="pct"/>
          </w:tcPr>
          <w:p w14:paraId="663F22F7" w14:textId="052A59DC"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0,5</w:t>
            </w:r>
          </w:p>
        </w:tc>
        <w:tc>
          <w:tcPr>
            <w:tcW w:w="669" w:type="pct"/>
          </w:tcPr>
          <w:p w14:paraId="1F2D3BC5" w14:textId="44C60BB6"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1,0</w:t>
            </w:r>
          </w:p>
        </w:tc>
      </w:tr>
      <w:tr w:rsidR="00ED3704" w:rsidRPr="00F9304D" w14:paraId="04722BED" w14:textId="77777777" w:rsidTr="00ED3704">
        <w:tc>
          <w:tcPr>
            <w:cnfStyle w:val="001000000000" w:firstRow="0" w:lastRow="0" w:firstColumn="1" w:lastColumn="0" w:oddVBand="0" w:evenVBand="0" w:oddHBand="0" w:evenHBand="0" w:firstRowFirstColumn="0" w:firstRowLastColumn="0" w:lastRowFirstColumn="0" w:lastRowLastColumn="0"/>
            <w:tcW w:w="1638" w:type="pct"/>
            <w:hideMark/>
          </w:tcPr>
          <w:p w14:paraId="21B12263" w14:textId="267B537E" w:rsidR="00ED3704" w:rsidRPr="00E473C6" w:rsidRDefault="00ED3704" w:rsidP="00ED3704">
            <w:pPr>
              <w:pStyle w:val="Tabell"/>
              <w:rPr>
                <w:i/>
                <w:iCs/>
              </w:rPr>
            </w:pPr>
            <w:r>
              <w:rPr>
                <w:i/>
                <w:iCs/>
              </w:rPr>
              <w:t>varav s</w:t>
            </w:r>
            <w:r w:rsidRPr="00BB1F17">
              <w:rPr>
                <w:i/>
                <w:iCs/>
              </w:rPr>
              <w:t>tat</w:t>
            </w:r>
          </w:p>
        </w:tc>
        <w:tc>
          <w:tcPr>
            <w:tcW w:w="669" w:type="pct"/>
          </w:tcPr>
          <w:p w14:paraId="2380ECCF" w14:textId="27BD5561"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-3,</w:t>
            </w:r>
            <w:r w:rsidRPr="00273DAF">
              <w:rPr>
                <w:i/>
              </w:rPr>
              <w:t>2</w:t>
            </w:r>
          </w:p>
        </w:tc>
        <w:tc>
          <w:tcPr>
            <w:tcW w:w="669" w:type="pct"/>
          </w:tcPr>
          <w:p w14:paraId="2409878F" w14:textId="0F993EF5"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-4,</w:t>
            </w:r>
            <w:r w:rsidRPr="00957C68">
              <w:rPr>
                <w:i/>
                <w:iCs/>
              </w:rPr>
              <w:t>7</w:t>
            </w:r>
          </w:p>
        </w:tc>
        <w:tc>
          <w:tcPr>
            <w:tcW w:w="669" w:type="pct"/>
          </w:tcPr>
          <w:p w14:paraId="1CA241EF" w14:textId="6C703C35"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-0,4</w:t>
            </w:r>
          </w:p>
        </w:tc>
        <w:tc>
          <w:tcPr>
            <w:tcW w:w="669" w:type="pct"/>
          </w:tcPr>
          <w:p w14:paraId="17C81E28" w14:textId="28C2B4B1"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1,1</w:t>
            </w:r>
          </w:p>
        </w:tc>
        <w:tc>
          <w:tcPr>
            <w:tcW w:w="669" w:type="pct"/>
          </w:tcPr>
          <w:p w14:paraId="73399E13" w14:textId="509AB275"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1,4</w:t>
            </w:r>
          </w:p>
        </w:tc>
      </w:tr>
      <w:tr w:rsidR="00ED3704" w:rsidRPr="00F9304D" w14:paraId="03217FE6" w14:textId="77777777" w:rsidTr="00ED3704">
        <w:tc>
          <w:tcPr>
            <w:cnfStyle w:val="001000000000" w:firstRow="0" w:lastRow="0" w:firstColumn="1" w:lastColumn="0" w:oddVBand="0" w:evenVBand="0" w:oddHBand="0" w:evenHBand="0" w:firstRowFirstColumn="0" w:firstRowLastColumn="0" w:lastRowFirstColumn="0" w:lastRowLastColumn="0"/>
            <w:tcW w:w="1638" w:type="pct"/>
            <w:hideMark/>
          </w:tcPr>
          <w:p w14:paraId="2B0BE1AA" w14:textId="44F446CD" w:rsidR="00ED3704" w:rsidRPr="00BB1F17" w:rsidRDefault="00ED3704" w:rsidP="00ED3704">
            <w:pPr>
              <w:pStyle w:val="Tabell"/>
              <w:rPr>
                <w:i/>
                <w:iCs/>
              </w:rPr>
            </w:pPr>
            <w:r>
              <w:rPr>
                <w:i/>
                <w:iCs/>
              </w:rPr>
              <w:t>varav ålderspensionssystemet</w:t>
            </w:r>
          </w:p>
        </w:tc>
        <w:tc>
          <w:tcPr>
            <w:tcW w:w="669" w:type="pct"/>
          </w:tcPr>
          <w:p w14:paraId="01DD03F0" w14:textId="35DD7905"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-0,2</w:t>
            </w:r>
          </w:p>
        </w:tc>
        <w:tc>
          <w:tcPr>
            <w:tcW w:w="669" w:type="pct"/>
          </w:tcPr>
          <w:p w14:paraId="16ECC51D" w14:textId="441982F1"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0,0</w:t>
            </w:r>
          </w:p>
        </w:tc>
        <w:tc>
          <w:tcPr>
            <w:tcW w:w="669" w:type="pct"/>
          </w:tcPr>
          <w:p w14:paraId="1452A27C" w14:textId="21C14074"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0,1</w:t>
            </w:r>
          </w:p>
        </w:tc>
        <w:tc>
          <w:tcPr>
            <w:tcW w:w="669" w:type="pct"/>
          </w:tcPr>
          <w:p w14:paraId="41303B53" w14:textId="0DD26102"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0,1</w:t>
            </w:r>
          </w:p>
        </w:tc>
        <w:tc>
          <w:tcPr>
            <w:tcW w:w="669" w:type="pct"/>
          </w:tcPr>
          <w:p w14:paraId="7260B58B" w14:textId="5AE04C69"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0,1</w:t>
            </w:r>
          </w:p>
        </w:tc>
      </w:tr>
      <w:tr w:rsidR="00ED3704" w:rsidRPr="00F9304D" w14:paraId="1D7467C0" w14:textId="77777777" w:rsidTr="00ED3704">
        <w:tc>
          <w:tcPr>
            <w:cnfStyle w:val="001000000000" w:firstRow="0" w:lastRow="0" w:firstColumn="1" w:lastColumn="0" w:oddVBand="0" w:evenVBand="0" w:oddHBand="0" w:evenHBand="0" w:firstRowFirstColumn="0" w:firstRowLastColumn="0" w:lastRowFirstColumn="0" w:lastRowLastColumn="0"/>
            <w:tcW w:w="1638" w:type="pct"/>
            <w:hideMark/>
          </w:tcPr>
          <w:p w14:paraId="37344B55" w14:textId="2EB75187" w:rsidR="00ED3704" w:rsidRPr="00E473C6" w:rsidRDefault="00ED3704" w:rsidP="00ED3704">
            <w:pPr>
              <w:pStyle w:val="Tabell"/>
              <w:rPr>
                <w:i/>
                <w:iCs/>
              </w:rPr>
            </w:pPr>
            <w:r>
              <w:rPr>
                <w:i/>
                <w:iCs/>
              </w:rPr>
              <w:t>varav k</w:t>
            </w:r>
            <w:r w:rsidRPr="00BB1F17">
              <w:rPr>
                <w:i/>
                <w:iCs/>
              </w:rPr>
              <w:t>ommunsektor</w:t>
            </w:r>
          </w:p>
        </w:tc>
        <w:tc>
          <w:tcPr>
            <w:tcW w:w="669" w:type="pct"/>
          </w:tcPr>
          <w:p w14:paraId="6C3ADF3C" w14:textId="47CA57FE"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w:t>
            </w:r>
            <w:r w:rsidRPr="00273DAF">
              <w:rPr>
                <w:i/>
                <w:iCs/>
              </w:rPr>
              <w:t>3</w:t>
            </w:r>
          </w:p>
        </w:tc>
        <w:tc>
          <w:tcPr>
            <w:tcW w:w="669" w:type="pct"/>
          </w:tcPr>
          <w:p w14:paraId="2992EC19" w14:textId="5CB5F681"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0,1</w:t>
            </w:r>
          </w:p>
        </w:tc>
        <w:tc>
          <w:tcPr>
            <w:tcW w:w="669" w:type="pct"/>
          </w:tcPr>
          <w:p w14:paraId="047832C2" w14:textId="4BBEA6C7"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-0,7</w:t>
            </w:r>
          </w:p>
        </w:tc>
        <w:tc>
          <w:tcPr>
            <w:tcW w:w="669" w:type="pct"/>
          </w:tcPr>
          <w:p w14:paraId="123FEE62" w14:textId="6C10FA0E"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-0,7</w:t>
            </w:r>
          </w:p>
        </w:tc>
        <w:tc>
          <w:tcPr>
            <w:tcW w:w="669" w:type="pct"/>
          </w:tcPr>
          <w:p w14:paraId="39A8D807" w14:textId="6255DC27" w:rsidR="00ED3704" w:rsidRPr="00BB1F1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E651C">
              <w:rPr>
                <w:i/>
              </w:rPr>
              <w:t>-0,6</w:t>
            </w:r>
          </w:p>
        </w:tc>
      </w:tr>
      <w:tr w:rsidR="00ED3704" w:rsidRPr="00F62BEF" w14:paraId="374398FC" w14:textId="77777777" w:rsidTr="00ED3704">
        <w:tc>
          <w:tcPr>
            <w:cnfStyle w:val="001000000000" w:firstRow="0" w:lastRow="0" w:firstColumn="1" w:lastColumn="0" w:oddVBand="0" w:evenVBand="0" w:oddHBand="0" w:evenHBand="0" w:firstRowFirstColumn="0" w:firstRowLastColumn="0" w:lastRowFirstColumn="0" w:lastRowLastColumn="0"/>
            <w:tcW w:w="1638" w:type="pct"/>
            <w:hideMark/>
          </w:tcPr>
          <w:p w14:paraId="15BCF71C" w14:textId="77777777" w:rsidR="00ED3704" w:rsidRPr="000D0D9D" w:rsidRDefault="00ED3704" w:rsidP="00ED3704">
            <w:pPr>
              <w:pStyle w:val="Tabell"/>
            </w:pPr>
            <w:r w:rsidRPr="000D0D9D">
              <w:t xml:space="preserve">Strukturellt sparande, procent av potentiell BNP </w:t>
            </w:r>
          </w:p>
        </w:tc>
        <w:tc>
          <w:tcPr>
            <w:tcW w:w="669" w:type="pct"/>
          </w:tcPr>
          <w:p w14:paraId="0D60B628" w14:textId="12EBA1C2"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-1,3</w:t>
            </w:r>
          </w:p>
        </w:tc>
        <w:tc>
          <w:tcPr>
            <w:tcW w:w="669" w:type="pct"/>
          </w:tcPr>
          <w:p w14:paraId="5238CCDC" w14:textId="17E64C02"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-2,7</w:t>
            </w:r>
          </w:p>
        </w:tc>
        <w:tc>
          <w:tcPr>
            <w:tcW w:w="669" w:type="pct"/>
          </w:tcPr>
          <w:p w14:paraId="6817F3D4" w14:textId="1BB9C4FB"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-0,3</w:t>
            </w:r>
          </w:p>
        </w:tc>
        <w:tc>
          <w:tcPr>
            <w:tcW w:w="669" w:type="pct"/>
          </w:tcPr>
          <w:p w14:paraId="79F1F908" w14:textId="40C68BDA"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0,6</w:t>
            </w:r>
          </w:p>
        </w:tc>
        <w:tc>
          <w:tcPr>
            <w:tcW w:w="669" w:type="pct"/>
          </w:tcPr>
          <w:p w14:paraId="52EBB31F" w14:textId="1BF00CA7" w:rsidR="00ED3704" w:rsidRPr="000D0D9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0D9D">
              <w:t>1,1</w:t>
            </w:r>
          </w:p>
        </w:tc>
      </w:tr>
      <w:tr w:rsidR="00ED3704" w:rsidRPr="00F9304D" w14:paraId="534A6C29" w14:textId="77777777" w:rsidTr="00ED3704">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shd w:val="clear" w:color="auto" w:fill="auto"/>
            <w:hideMark/>
          </w:tcPr>
          <w:p w14:paraId="3750C487" w14:textId="2A9BC629" w:rsidR="00ED3704" w:rsidRPr="00F9304D" w:rsidRDefault="00ED3704" w:rsidP="00ED3704">
            <w:pPr>
              <w:pStyle w:val="Tabell"/>
            </w:pPr>
            <w:r w:rsidRPr="00F9304D">
              <w:t>Konsoliderad bruttoskuld</w:t>
            </w:r>
            <w:r>
              <w:t>, mdkr</w:t>
            </w:r>
          </w:p>
        </w:tc>
        <w:tc>
          <w:tcPr>
            <w:tcW w:w="669" w:type="pct"/>
            <w:tcBorders>
              <w:bottom w:val="single" w:sz="4" w:space="0" w:color="auto"/>
            </w:tcBorders>
            <w:shd w:val="clear" w:color="auto" w:fill="auto"/>
          </w:tcPr>
          <w:p w14:paraId="309045BC" w14:textId="6DF8AE1A"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3F7018">
              <w:t xml:space="preserve">1 </w:t>
            </w:r>
            <w:r w:rsidRPr="00EE74E4">
              <w:t>974</w:t>
            </w:r>
          </w:p>
        </w:tc>
        <w:tc>
          <w:tcPr>
            <w:tcW w:w="669" w:type="pct"/>
            <w:tcBorders>
              <w:bottom w:val="single" w:sz="4" w:space="0" w:color="auto"/>
            </w:tcBorders>
            <w:shd w:val="clear" w:color="auto" w:fill="auto"/>
          </w:tcPr>
          <w:p w14:paraId="29D01D35" w14:textId="7760842B"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3F7018">
              <w:t xml:space="preserve">2 </w:t>
            </w:r>
            <w:r w:rsidRPr="000C77F9">
              <w:t>081</w:t>
            </w:r>
          </w:p>
        </w:tc>
        <w:tc>
          <w:tcPr>
            <w:tcW w:w="669" w:type="pct"/>
            <w:tcBorders>
              <w:bottom w:val="single" w:sz="4" w:space="0" w:color="auto"/>
            </w:tcBorders>
            <w:shd w:val="clear" w:color="auto" w:fill="auto"/>
          </w:tcPr>
          <w:p w14:paraId="2FFD40EA" w14:textId="4B0D6F1B"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3F7018">
              <w:t xml:space="preserve">2 </w:t>
            </w:r>
            <w:r w:rsidRPr="000C77F9">
              <w:t>037</w:t>
            </w:r>
          </w:p>
        </w:tc>
        <w:tc>
          <w:tcPr>
            <w:tcW w:w="669" w:type="pct"/>
            <w:tcBorders>
              <w:bottom w:val="single" w:sz="4" w:space="0" w:color="auto"/>
            </w:tcBorders>
            <w:shd w:val="clear" w:color="auto" w:fill="auto"/>
          </w:tcPr>
          <w:p w14:paraId="21B00F80" w14:textId="1EF9451F"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3F7018">
              <w:t xml:space="preserve">1 </w:t>
            </w:r>
            <w:r w:rsidRPr="000C77F9">
              <w:t>916</w:t>
            </w:r>
          </w:p>
        </w:tc>
        <w:tc>
          <w:tcPr>
            <w:tcW w:w="669" w:type="pct"/>
            <w:tcBorders>
              <w:bottom w:val="single" w:sz="4" w:space="0" w:color="auto"/>
            </w:tcBorders>
            <w:shd w:val="clear" w:color="auto" w:fill="auto"/>
          </w:tcPr>
          <w:p w14:paraId="7A4F67B4" w14:textId="5A5350A1" w:rsidR="00ED3704" w:rsidRPr="004E651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3F7018">
              <w:t xml:space="preserve">1 </w:t>
            </w:r>
            <w:r w:rsidRPr="000C77F9">
              <w:t>847</w:t>
            </w:r>
          </w:p>
        </w:tc>
      </w:tr>
      <w:tr w:rsidR="00ED3704" w:rsidRPr="00F62BEF" w14:paraId="65448F1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tcBorders>
            <w:shd w:val="clear" w:color="auto" w:fill="auto"/>
            <w:hideMark/>
          </w:tcPr>
          <w:p w14:paraId="69243FD4" w14:textId="5E4C0CFB" w:rsidR="00ED3704" w:rsidRPr="00D067B3" w:rsidRDefault="00ED3704" w:rsidP="00ED3704">
            <w:pPr>
              <w:pStyle w:val="Tabell"/>
              <w:rPr>
                <w:b/>
              </w:rPr>
            </w:pPr>
            <w:r w:rsidRPr="00F9304D">
              <w:t>Konsoliderad bruttoskuld</w:t>
            </w:r>
            <w:r>
              <w:t>, p</w:t>
            </w:r>
            <w:r w:rsidRPr="00D067B3">
              <w:rPr>
                <w:iCs/>
              </w:rPr>
              <w:t>rocent av BNP</w:t>
            </w:r>
          </w:p>
        </w:tc>
        <w:tc>
          <w:tcPr>
            <w:tcW w:w="669" w:type="pct"/>
            <w:tcBorders>
              <w:top w:val="single" w:sz="4" w:space="0" w:color="auto"/>
            </w:tcBorders>
            <w:shd w:val="clear" w:color="auto" w:fill="auto"/>
          </w:tcPr>
          <w:p w14:paraId="2EB1872D" w14:textId="0058B280" w:rsidR="00ED3704" w:rsidRPr="00D067B3"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D067B3">
              <w:t>39,</w:t>
            </w:r>
            <w:r w:rsidRPr="00EE74E4">
              <w:t>9</w:t>
            </w:r>
          </w:p>
        </w:tc>
        <w:tc>
          <w:tcPr>
            <w:tcW w:w="669" w:type="pct"/>
            <w:tcBorders>
              <w:top w:val="single" w:sz="4" w:space="0" w:color="auto"/>
            </w:tcBorders>
            <w:shd w:val="clear" w:color="auto" w:fill="auto"/>
          </w:tcPr>
          <w:p w14:paraId="6B9B970C" w14:textId="14D2CB06" w:rsidR="00ED3704" w:rsidRPr="00D067B3"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0C77F9">
              <w:t>39</w:t>
            </w:r>
            <w:r w:rsidRPr="003F7018">
              <w:t>,9</w:t>
            </w:r>
          </w:p>
        </w:tc>
        <w:tc>
          <w:tcPr>
            <w:tcW w:w="669" w:type="pct"/>
            <w:tcBorders>
              <w:top w:val="single" w:sz="4" w:space="0" w:color="auto"/>
            </w:tcBorders>
            <w:shd w:val="clear" w:color="auto" w:fill="auto"/>
          </w:tcPr>
          <w:p w14:paraId="4AFE8F0F" w14:textId="62BF901B" w:rsidR="00ED3704" w:rsidRPr="00D067B3"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0C77F9">
              <w:t>37,0</w:t>
            </w:r>
          </w:p>
        </w:tc>
        <w:tc>
          <w:tcPr>
            <w:tcW w:w="669" w:type="pct"/>
            <w:tcBorders>
              <w:top w:val="single" w:sz="4" w:space="0" w:color="auto"/>
            </w:tcBorders>
            <w:shd w:val="clear" w:color="auto" w:fill="auto"/>
          </w:tcPr>
          <w:p w14:paraId="22C31B47" w14:textId="5AF01118" w:rsidR="00ED3704" w:rsidRPr="00D067B3"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F7018">
              <w:t>33,</w:t>
            </w:r>
            <w:r w:rsidRPr="000C77F9">
              <w:t>7</w:t>
            </w:r>
          </w:p>
        </w:tc>
        <w:tc>
          <w:tcPr>
            <w:tcW w:w="669" w:type="pct"/>
            <w:tcBorders>
              <w:top w:val="single" w:sz="4" w:space="0" w:color="auto"/>
            </w:tcBorders>
            <w:shd w:val="clear" w:color="auto" w:fill="auto"/>
          </w:tcPr>
          <w:p w14:paraId="31FA2AB1" w14:textId="322C0CF8" w:rsidR="00ED3704" w:rsidRPr="00D067B3"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F7018">
              <w:t>31,</w:t>
            </w:r>
            <w:r w:rsidRPr="000C77F9">
              <w:t>4</w:t>
            </w:r>
          </w:p>
        </w:tc>
      </w:tr>
    </w:tbl>
    <w:p w14:paraId="1232F19A" w14:textId="07F6B0B7" w:rsidR="00ED3704" w:rsidRDefault="00ED3704" w:rsidP="00ED3704">
      <w:pPr>
        <w:pStyle w:val="TabellFotnot"/>
      </w:pPr>
      <w:r>
        <w:t xml:space="preserve">Anm.: </w:t>
      </w:r>
      <w:r w:rsidRPr="00495655">
        <w:t xml:space="preserve">Förstärkningen som kan ses i slutet av perioden </w:t>
      </w:r>
      <w:r>
        <w:t>beror</w:t>
      </w:r>
      <w:r w:rsidRPr="00495655">
        <w:t xml:space="preserve"> </w:t>
      </w:r>
      <w:r>
        <w:rPr>
          <w:iCs/>
        </w:rPr>
        <w:t>främst</w:t>
      </w:r>
      <w:r w:rsidRPr="00B56C0A">
        <w:t xml:space="preserve"> </w:t>
      </w:r>
      <w:r>
        <w:t>på</w:t>
      </w:r>
      <w:r w:rsidRPr="00B56C0A">
        <w:t xml:space="preserve"> </w:t>
      </w:r>
      <w:r>
        <w:t xml:space="preserve">att </w:t>
      </w:r>
      <w:r w:rsidRPr="00B56C0A">
        <w:t>regeringens principer för prognoser innebär att endast beslutade och aviserade förändringar av skatteregler och statens utgifter beaktas.</w:t>
      </w:r>
      <w:r>
        <w:t xml:space="preserve"> </w:t>
      </w:r>
    </w:p>
    <w:p w14:paraId="75CE92A5" w14:textId="0D25E107" w:rsidR="00ED3704" w:rsidRDefault="00ED3704" w:rsidP="00ED3704">
      <w:pPr>
        <w:pStyle w:val="Klla"/>
      </w:pPr>
      <w:r>
        <w:t>Källor: Statistiska centralbyrån och egna beräkningar.</w:t>
      </w:r>
    </w:p>
    <w:p w14:paraId="58368D8E" w14:textId="5CE89A33" w:rsidR="00DC45AE" w:rsidRDefault="00ED3704" w:rsidP="00ED3704">
      <w:pPr>
        <w:pStyle w:val="Rubrik3utannumrering"/>
      </w:pPr>
      <w:bookmarkStart w:id="36" w:name="_Hlk67050313"/>
      <w:r w:rsidRPr="000F3A42">
        <w:t>Stor osäkerhet om hur långvarig lågkonjunkturen blir</w:t>
      </w:r>
    </w:p>
    <w:bookmarkEnd w:id="36"/>
    <w:p w14:paraId="52FC61DE" w14:textId="5CF3A8F3" w:rsidR="00ED3704" w:rsidRDefault="00ED3704" w:rsidP="00ED3704">
      <w:pPr>
        <w:pStyle w:val="Brdtext"/>
      </w:pPr>
      <w:r>
        <w:t>Den ekonomiska utvecklingen som beskrivits ovan är regeringens huvudscenario. Osäkerheten när det gäller utvecklingen i den globala och svenska ekonomin är dock fortsatt förhöjd och det är därför viktigt att belysa faktorer som kan leda till en svagare eller starkare ekonomisk utveckling.</w:t>
      </w:r>
    </w:p>
    <w:p w14:paraId="37437317" w14:textId="4707FE5E" w:rsidR="00ED3704" w:rsidRDefault="00ED3704" w:rsidP="00ED3704">
      <w:pPr>
        <w:pStyle w:val="Brdtext"/>
      </w:pPr>
      <w:r>
        <w:t>Riskerna för att utvecklingen blir sämre än i huvudscenariot är framför allt kopplade till pandemin. Vaccineringen mot covid-19 har kommit igång i många länder, men det finns logistiska och produktionsrelaterade utmaningar som kan leda till förseningar i vaccineringen. Det finns även osäkerhet kring hur effektiva de framtagna vaccinen är mot muterade former av covid</w:t>
      </w:r>
      <w:r>
        <w:rPr>
          <w:rFonts w:ascii="Times New Roman" w:hAnsi="Times New Roman" w:cs="Times New Roman"/>
        </w:rPr>
        <w:t>‐</w:t>
      </w:r>
      <w:r>
        <w:t xml:space="preserve">19. </w:t>
      </w:r>
      <w:r w:rsidRPr="004F3B63">
        <w:t xml:space="preserve">Om </w:t>
      </w:r>
      <w:r>
        <w:t>den globala</w:t>
      </w:r>
      <w:r w:rsidRPr="004F3B63">
        <w:t xml:space="preserve"> tillgången till vaccin är ojämlik kan det innebära att smittan fortsätter spridas och att skadliga och svårkontrollerade mutationer upp</w:t>
      </w:r>
      <w:r>
        <w:t>står</w:t>
      </w:r>
      <w:r w:rsidRPr="004F3B63">
        <w:t>.</w:t>
      </w:r>
      <w:r w:rsidDel="00A81289">
        <w:t xml:space="preserve"> </w:t>
      </w:r>
      <w:r>
        <w:t xml:space="preserve">Restriktioner och rekommendationer för att begränsa smittspridningen kan därmed komma att förlängas och utökas både i Sverige och </w:t>
      </w:r>
      <w:r>
        <w:lastRenderedPageBreak/>
        <w:t>omvärlden. Det skulle kunna påverka hushållens konsumtion och företagens investeringsvilja negativt och göra den ekonomiska återhämtningen än mer utdragen. En mer långvarig smittspridning kan även påverka länders produktionskapacitet, till exempel om leverans- och värdekedjor störs.</w:t>
      </w:r>
    </w:p>
    <w:p w14:paraId="10F0A53E" w14:textId="1F2594E6" w:rsidR="00ED3704" w:rsidRDefault="00ED3704" w:rsidP="00ED3704">
      <w:pPr>
        <w:pStyle w:val="Brdtext"/>
      </w:pPr>
      <w:r>
        <w:t xml:space="preserve">En annan osäkerhetsfaktor är att de ökade spänningarna mellan länder som har uppstått i och med pandemin, till exempel kring vaccindistribution, kan leda till minskad världshandel. Redan före utbrottet av covid-19 präglades världshandeln av handelskonflikten mellan USA och Kina. Om relationerna i omvärlden försämras ytterligare kan det på sikt leda till långsammare tillväxt. </w:t>
      </w:r>
    </w:p>
    <w:p w14:paraId="53D13966" w14:textId="1B660B6D" w:rsidR="00ED3704" w:rsidRDefault="00ED3704" w:rsidP="00ED3704">
      <w:pPr>
        <w:pStyle w:val="Brdtext"/>
      </w:pPr>
      <w:r>
        <w:t>Pandemin och den ekonomiska nedgången riskerar dessutom att leda till negativa effekter på längre sikt. U</w:t>
      </w:r>
      <w:r w:rsidRPr="007E703E">
        <w:t>ppgången i arbetslöshet</w:t>
      </w:r>
      <w:r>
        <w:t xml:space="preserve"> kan, i kombination med att människor inte hinner ställa om när branschstrukturer förändras,</w:t>
      </w:r>
      <w:r w:rsidRPr="007E703E">
        <w:t xml:space="preserve"> medföra att arbets</w:t>
      </w:r>
      <w:r>
        <w:softHyphen/>
      </w:r>
      <w:r w:rsidRPr="007E703E">
        <w:t xml:space="preserve">lösheten blir kvar på en högre nivå. Långa perioder av arbetslöshet riskerar att försämra </w:t>
      </w:r>
      <w:r>
        <w:t xml:space="preserve">de </w:t>
      </w:r>
      <w:r w:rsidRPr="007E703E">
        <w:t>arbetslösas yrkeskunskaper och försvåra matchningen på arbets</w:t>
      </w:r>
      <w:r>
        <w:softHyphen/>
      </w:r>
      <w:r w:rsidRPr="007E703E">
        <w:t xml:space="preserve">marknaden. </w:t>
      </w:r>
      <w:r>
        <w:t xml:space="preserve">Effekterna kan medföra att redan svaga grupper drabbas särskilt hårt, bland annat genom ett minskat arbetskraftsdeltagande. </w:t>
      </w:r>
      <w:r w:rsidRPr="004E2D6F">
        <w:t>Skolstängningar och distans</w:t>
      </w:r>
      <w:r>
        <w:softHyphen/>
      </w:r>
      <w:r w:rsidRPr="004E2D6F">
        <w:t>undervisning riskerar att</w:t>
      </w:r>
      <w:r>
        <w:t xml:space="preserve"> </w:t>
      </w:r>
      <w:r w:rsidRPr="006C181E">
        <w:t>påverka elevers lärande och hälsa negativt</w:t>
      </w:r>
      <w:r w:rsidDel="004E2D6F">
        <w:t xml:space="preserve">, särskilt för elever </w:t>
      </w:r>
      <w:r>
        <w:t>i utsatta familjeförhållanden och elever som redan före pandemin var i behov av olika former av stöd. För vissa unga och utrikes födda vuxna som studerar</w:t>
      </w:r>
      <w:r w:rsidRPr="008B3832">
        <w:t xml:space="preserve"> </w:t>
      </w:r>
      <w:r>
        <w:t>riskerar</w:t>
      </w:r>
      <w:r w:rsidRPr="008B3832">
        <w:t xml:space="preserve"> </w:t>
      </w:r>
      <w:r>
        <w:t>detta att</w:t>
      </w:r>
      <w:r w:rsidRPr="008B3832">
        <w:t xml:space="preserve"> </w:t>
      </w:r>
      <w:r>
        <w:t>få långsiktiga negativa effekter på</w:t>
      </w:r>
      <w:r w:rsidRPr="008B3832">
        <w:t xml:space="preserve"> arbetsmarknadsutfalle</w:t>
      </w:r>
      <w:r>
        <w:t>t.</w:t>
      </w:r>
      <w:r w:rsidRPr="002C1376" w:rsidDel="002C1376">
        <w:t xml:space="preserve"> </w:t>
      </w:r>
      <w:r w:rsidRPr="002C1376">
        <w:t>En längre period av förhöjd osäkerhet om den ekonomiska utvecklingen kan även hålla tillbaka investeringar och dämpa tillväxten. Ytterligare en osäkerhet</w:t>
      </w:r>
      <w:r w:rsidRPr="001D2054">
        <w:t>sfaktor är risken för betydande prisfall på bostäder och kommersiella fastigheter</w:t>
      </w:r>
      <w:r>
        <w:t xml:space="preserve"> i Sverige</w:t>
      </w:r>
      <w:r w:rsidRPr="001D2054">
        <w:t xml:space="preserve">, om lågkonjunkturen blir än mer utdragen. </w:t>
      </w:r>
      <w:r w:rsidRPr="00C90E8E">
        <w:t xml:space="preserve">Det är ännu osäkert om de förändringar i människors beteende som pandemin </w:t>
      </w:r>
      <w:r>
        <w:t>gett</w:t>
      </w:r>
      <w:r w:rsidRPr="00C90E8E">
        <w:t xml:space="preserve"> upphov till</w:t>
      </w:r>
      <w:r>
        <w:t xml:space="preserve"> – till exempel</w:t>
      </w:r>
      <w:r w:rsidRPr="00C90E8E">
        <w:t xml:space="preserve"> </w:t>
      </w:r>
      <w:r>
        <w:t>ökad nät</w:t>
      </w:r>
      <w:r w:rsidRPr="00C90E8E">
        <w:t>handel</w:t>
      </w:r>
      <w:r>
        <w:t>, förändrade</w:t>
      </w:r>
      <w:r w:rsidRPr="00C90E8E">
        <w:t xml:space="preserve"> res</w:t>
      </w:r>
      <w:r>
        <w:t xml:space="preserve">vanor och distansarbete – </w:t>
      </w:r>
      <w:r w:rsidRPr="00C90E8E">
        <w:t>kommer att bli beständiga</w:t>
      </w:r>
      <w:r>
        <w:t xml:space="preserve"> i någon del</w:t>
      </w:r>
      <w:r w:rsidRPr="00C90E8E">
        <w:t xml:space="preserve">. </w:t>
      </w:r>
      <w:r>
        <w:t>Nya beteendemönster</w:t>
      </w:r>
      <w:r w:rsidRPr="00C90E8E">
        <w:t xml:space="preserve"> </w:t>
      </w:r>
      <w:r>
        <w:t xml:space="preserve">kan medföra såväl möjligheter som risker för den ekonomiska utvecklingen. </w:t>
      </w:r>
    </w:p>
    <w:p w14:paraId="662A4BFB" w14:textId="49A96CB5" w:rsidR="00ED3704" w:rsidRDefault="00ED3704" w:rsidP="00ED3704">
      <w:pPr>
        <w:pStyle w:val="Brdtext"/>
      </w:pPr>
      <w:r>
        <w:t xml:space="preserve">Den ekonomiska utvecklingen kan också bli starkare än </w:t>
      </w:r>
      <w:r w:rsidDel="003564E9">
        <w:t xml:space="preserve">vad som </w:t>
      </w:r>
      <w:r>
        <w:t>bedöms i prognosen, framför allt om smittspridningen minskar i snabbare takt än väntat och sedan förblir under kontroll. Hushållens uppdämda konsumtionsbehov kan vidare vara större än vad som antas i prognosen, vilket kan innebära att konsumtionen utvecklas snabbare. Det beror på att hushållens sparande har ökat under pandemin, vilket innebär det finns möjlighet för en tillfälligt ökad konsumtion.</w:t>
      </w:r>
      <w:r w:rsidDel="00B94F43">
        <w:t xml:space="preserve"> </w:t>
      </w:r>
      <w:r>
        <w:t>Den starka återhämtningen sommaren och hösten 2020 visade att det finns en underliggande styrka i ekonomin.</w:t>
      </w:r>
      <w:r w:rsidDel="005C2BDE">
        <w:t xml:space="preserve"> </w:t>
      </w:r>
      <w:r>
        <w:t>När smittspridningen minskade och ekonomierna öppnades upp steg också den ekonomiska aktiviteten i snabb takt. Flera länder har dessutom beslutat om nya stab</w:t>
      </w:r>
      <w:r>
        <w:softHyphen/>
        <w:t>iliserings</w:t>
      </w:r>
      <w:r>
        <w:softHyphen/>
        <w:t>politiska stödpaket för att återstarta sina ekonomier. En starkare ekonomisk utveckling i omvärlden skulle gynna svensk exportindustri.</w:t>
      </w:r>
    </w:p>
    <w:p w14:paraId="0619DA4F" w14:textId="66AFC0EA" w:rsidR="00ED3704" w:rsidRDefault="00ED3704" w:rsidP="00ED3704">
      <w:pPr>
        <w:pStyle w:val="Brdtext"/>
      </w:pPr>
      <w:bookmarkStart w:id="37" w:name="_Hlk67386673"/>
      <w:r>
        <w:t>Det finns även andra osäkerhetsfaktorer som riskerar att påverka ekonomin. Klimat</w:t>
      </w:r>
      <w:r>
        <w:softHyphen/>
        <w:t>förändringar, extrema väderhändelser och förlust av biologisk mångfald utgör risker för den globala ekonomin, eftersom de kan medföra stora kostnader för såväl enskilda och företag som samhället som helhet. I Sverige kan konsekv</w:t>
      </w:r>
      <w:r>
        <w:softHyphen/>
        <w:t xml:space="preserve">enserna av ett förändrat klimat bli stora för exempelvis kustnära infrastruktur och bebyggelse, vattenkvaliteten i sjöar och hav och människors hälsa. En ökad risk för bränder, torka, invasiva arter och skadedjur kan också hota produktionen från jord- och skogsbruk. </w:t>
      </w:r>
      <w:r w:rsidRPr="001D7C6E">
        <w:t>Även om osäkerheten är stor</w:t>
      </w:r>
      <w:r>
        <w:t>,</w:t>
      </w:r>
      <w:r w:rsidRPr="001D7C6E">
        <w:t xml:space="preserve"> och det är svårt att jämföra olika studier</w:t>
      </w:r>
      <w:r>
        <w:t>,</w:t>
      </w:r>
      <w:r w:rsidRPr="001D7C6E">
        <w:t xml:space="preserve"> visar resultaten i viktiga globala makroekonomiska </w:t>
      </w:r>
      <w:r>
        <w:t>klimat</w:t>
      </w:r>
      <w:r w:rsidRPr="001D7C6E">
        <w:t xml:space="preserve">modeller att de ekonomiska konsekvenserna av klimatförändringarna kommer </w:t>
      </w:r>
      <w:r>
        <w:t xml:space="preserve">att </w:t>
      </w:r>
      <w:r w:rsidRPr="001D7C6E">
        <w:t>bli omfattande om inte utsläppen minskar.</w:t>
      </w:r>
      <w:r>
        <w:t xml:space="preserve"> </w:t>
      </w:r>
      <w:bookmarkEnd w:id="37"/>
    </w:p>
    <w:p w14:paraId="0B10EF35" w14:textId="145798DF" w:rsidR="00ED3704" w:rsidRDefault="00ED3704" w:rsidP="00ED3704">
      <w:pPr>
        <w:pStyle w:val="Rubrik3utannumrering"/>
      </w:pPr>
      <w:r>
        <w:lastRenderedPageBreak/>
        <w:t>Pandemin väntas ha effekter för välståndet</w:t>
      </w:r>
    </w:p>
    <w:p w14:paraId="7DF333B8" w14:textId="529FB01F" w:rsidR="00ED3704" w:rsidRDefault="00ED3704">
      <w:pPr>
        <w:pStyle w:val="Brdtext"/>
      </w:pPr>
      <w:r>
        <w:t>Det</w:t>
      </w:r>
      <w:r w:rsidRPr="005D3E65">
        <w:t xml:space="preserve"> är </w:t>
      </w:r>
      <w:r>
        <w:t xml:space="preserve">viktigt </w:t>
      </w:r>
      <w:r w:rsidRPr="005D3E65">
        <w:t xml:space="preserve">att </w:t>
      </w:r>
      <w:r>
        <w:t>följa den långsiktiga samhällsutvecklingen även i bredare bemärkelse.</w:t>
      </w:r>
      <w:r w:rsidRPr="005D3E65">
        <w:t xml:space="preserve"> Sedan 2017 redovisas därför indikatorer på välståndet i Sverige, uppdelat på ekonom</w:t>
      </w:r>
      <w:r>
        <w:softHyphen/>
      </w:r>
      <w:r w:rsidRPr="005D3E65">
        <w:t>iskt, miljömässigt och socialt välstånd.</w:t>
      </w:r>
      <w:r>
        <w:t xml:space="preserve"> </w:t>
      </w:r>
    </w:p>
    <w:p w14:paraId="31BCBE0E" w14:textId="35A07738" w:rsidR="00ED3704" w:rsidRDefault="00ED3704">
      <w:pPr>
        <w:pStyle w:val="Brdtext"/>
      </w:pPr>
      <w:r w:rsidRPr="005D3E65">
        <w:t>Pandemin förväntas ha effekter för välståndet i Sverige, framför</w:t>
      </w:r>
      <w:r>
        <w:t xml:space="preserve"> </w:t>
      </w:r>
      <w:r w:rsidRPr="005D3E65">
        <w:t>allt på kort sikt</w:t>
      </w:r>
      <w:r>
        <w:t>.</w:t>
      </w:r>
      <w:r w:rsidDel="00077A7C">
        <w:t xml:space="preserve"> </w:t>
      </w:r>
      <w:r>
        <w:t>De</w:t>
      </w:r>
      <w:r w:rsidDel="00077A7C">
        <w:t xml:space="preserve"> ekonomiska </w:t>
      </w:r>
      <w:r>
        <w:t>välståndsindikatorerna har försämrats.</w:t>
      </w:r>
      <w:r w:rsidRPr="005D3E65">
        <w:t xml:space="preserve"> </w:t>
      </w:r>
      <w:r>
        <w:t>För de miljömässiga och sociala indikatorerna är den senaste tillgängliga statistiken från 2019, vilket innebär att dessa indikatorer först i nästa års redovisning kan återspegla pandemins eventuella effekter.</w:t>
      </w:r>
      <w:r w:rsidRPr="005D3E65">
        <w:t xml:space="preserve"> </w:t>
      </w:r>
      <w:r>
        <w:t>Under 2019 minskade bland annat Sveriges utsläpp av växthusgaser och partikel</w:t>
      </w:r>
      <w:r>
        <w:softHyphen/>
        <w:t>halterna i luften. Befolkningens utbildningsnivå ökade under året, men även andelen med låg ekonomisk standard.</w:t>
      </w:r>
      <w:bookmarkStart w:id="38" w:name="_Hlk66199646"/>
      <w:r w:rsidDel="00D05657">
        <w:t xml:space="preserve"> </w:t>
      </w:r>
      <w:r>
        <w:t xml:space="preserve">De flesta av de sociala indikatorerna var dock oförändrade under 2019 jämfört med </w:t>
      </w:r>
      <w:bookmarkEnd w:id="38"/>
      <w:r>
        <w:t xml:space="preserve">2018 (se </w:t>
      </w:r>
      <w:r>
        <w:fldChar w:fldCharType="begin"/>
      </w:r>
      <w:r>
        <w:instrText xml:space="preserve"> REF  _Ref68013037 \* Lower \h </w:instrText>
      </w:r>
      <w:r>
        <w:fldChar w:fldCharType="separate"/>
      </w:r>
      <w:r w:rsidR="000D76EE">
        <w:t xml:space="preserve">tabell </w:t>
      </w:r>
      <w:r w:rsidR="000D76EE">
        <w:rPr>
          <w:noProof/>
        </w:rPr>
        <w:t>2</w:t>
      </w:r>
      <w:r w:rsidR="000D76EE">
        <w:t>.</w:t>
      </w:r>
      <w:r w:rsidR="000D76EE">
        <w:rPr>
          <w:noProof/>
        </w:rPr>
        <w:t>4</w:t>
      </w:r>
      <w:r>
        <w:fldChar w:fldCharType="end"/>
      </w:r>
      <w:r>
        <w:t>).</w:t>
      </w:r>
    </w:p>
    <w:p w14:paraId="2842EEE8" w14:textId="3D6DF980" w:rsidR="00ED3704" w:rsidRDefault="00ED3704" w:rsidP="00ED3704">
      <w:pPr>
        <w:pStyle w:val="TabellRubrik"/>
      </w:pPr>
      <w:bookmarkStart w:id="39" w:name="_Ref68013037"/>
      <w:r>
        <w:t xml:space="preserve">Tabell </w:t>
      </w:r>
      <w:r>
        <w:fldChar w:fldCharType="begin"/>
      </w:r>
      <w:r>
        <w:instrText xml:space="preserve"> STYLEREF  "Rubrik 1" \n</w:instrText>
      </w:r>
      <w:r>
        <w:fldChar w:fldCharType="separate"/>
      </w:r>
      <w:r w:rsidR="000D76EE">
        <w:rPr>
          <w:noProof/>
        </w:rPr>
        <w:t>2</w:t>
      </w:r>
      <w:r>
        <w:rPr>
          <w:noProof/>
        </w:rPr>
        <w:fldChar w:fldCharType="end"/>
      </w:r>
      <w:r>
        <w:t>.</w:t>
      </w:r>
      <w:fldSimple w:instr=" SEQ Tabell \* ARABIC \s 1 ">
        <w:r w:rsidR="000D76EE">
          <w:rPr>
            <w:noProof/>
          </w:rPr>
          <w:t>4</w:t>
        </w:r>
      </w:fldSimple>
      <w:bookmarkEnd w:id="39"/>
      <w:r>
        <w:tab/>
        <w:t xml:space="preserve">Indikatorer på välstånd och deras utveckling   </w:t>
      </w:r>
    </w:p>
    <w:tbl>
      <w:tblPr>
        <w:tblStyle w:val="RKBPTabell"/>
        <w:tblW w:w="5000" w:type="pct"/>
        <w:tblLook w:val="06E0" w:firstRow="1" w:lastRow="1" w:firstColumn="1" w:lastColumn="0" w:noHBand="1" w:noVBand="1"/>
      </w:tblPr>
      <w:tblGrid>
        <w:gridCol w:w="2447"/>
        <w:gridCol w:w="1458"/>
        <w:gridCol w:w="1174"/>
        <w:gridCol w:w="2291"/>
      </w:tblGrid>
      <w:tr w:rsidR="00ED3704" w:rsidRPr="000A18F0" w14:paraId="22B695AA" w14:textId="77777777" w:rsidTr="00ED3704">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dxa"/>
            <w:shd w:val="clear" w:color="auto" w:fill="auto"/>
            <w:noWrap/>
            <w:hideMark/>
          </w:tcPr>
          <w:p w14:paraId="2AD3EFB5" w14:textId="4ED45CE6" w:rsidR="00ED3704" w:rsidRPr="000A18F0" w:rsidRDefault="00ED3704" w:rsidP="00ED3704">
            <w:pPr>
              <w:pStyle w:val="TabellHuvud"/>
              <w:rPr>
                <w:lang w:eastAsia="sv-SE"/>
              </w:rPr>
            </w:pPr>
            <w:r w:rsidRPr="000A18F0">
              <w:rPr>
                <w:lang w:eastAsia="sv-SE"/>
              </w:rPr>
              <w:t>Indikator</w:t>
            </w:r>
          </w:p>
        </w:tc>
        <w:tc>
          <w:tcPr>
            <w:tcW w:w="0" w:type="dxa"/>
            <w:shd w:val="clear" w:color="auto" w:fill="auto"/>
          </w:tcPr>
          <w:p w14:paraId="1F9FB9CA" w14:textId="155047E7" w:rsidR="00ED3704" w:rsidRPr="000A18F0" w:rsidRDefault="00ED3704" w:rsidP="00ED3704">
            <w:pPr>
              <w:pStyle w:val="TabellHuvud"/>
              <w:jc w:val="left"/>
              <w:cnfStyle w:val="100000000000" w:firstRow="1" w:lastRow="0" w:firstColumn="0" w:lastColumn="0" w:oddVBand="0" w:evenVBand="0" w:oddHBand="0" w:evenHBand="0" w:firstRowFirstColumn="0" w:firstRowLastColumn="0" w:lastRowFirstColumn="0" w:lastRowLastColumn="0"/>
              <w:rPr>
                <w:lang w:eastAsia="sv-SE"/>
              </w:rPr>
            </w:pPr>
            <w:r w:rsidRPr="000A18F0">
              <w:rPr>
                <w:lang w:eastAsia="sv-SE"/>
              </w:rPr>
              <w:t>Utveckling jämfört med senaste mättillfälle</w:t>
            </w:r>
          </w:p>
        </w:tc>
        <w:tc>
          <w:tcPr>
            <w:tcW w:w="0" w:type="dxa"/>
          </w:tcPr>
          <w:p w14:paraId="0BCB3A48" w14:textId="0FE206FA" w:rsidR="00ED3704" w:rsidRPr="000A18F0" w:rsidRDefault="00ED3704" w:rsidP="00ED3704">
            <w:pPr>
              <w:pStyle w:val="TabellHuvud"/>
              <w:jc w:val="left"/>
              <w:cnfStyle w:val="100000000000" w:firstRow="1" w:lastRow="0" w:firstColumn="0" w:lastColumn="0" w:oddVBand="0" w:evenVBand="0" w:oddHBand="0" w:evenHBand="0" w:firstRowFirstColumn="0" w:firstRowLastColumn="0" w:lastRowFirstColumn="0" w:lastRowLastColumn="0"/>
              <w:rPr>
                <w:lang w:eastAsia="sv-SE"/>
              </w:rPr>
            </w:pPr>
            <w:r w:rsidRPr="000A18F0">
              <w:rPr>
                <w:lang w:eastAsia="sv-SE"/>
              </w:rPr>
              <w:t>Period som förändring avser</w:t>
            </w:r>
          </w:p>
        </w:tc>
        <w:tc>
          <w:tcPr>
            <w:tcW w:w="0" w:type="dxa"/>
            <w:shd w:val="clear" w:color="auto" w:fill="auto"/>
            <w:noWrap/>
            <w:hideMark/>
          </w:tcPr>
          <w:p w14:paraId="4DA7355A" w14:textId="77777777" w:rsidR="00ED3704" w:rsidRPr="000A18F0" w:rsidRDefault="00ED3704" w:rsidP="00ED3704">
            <w:pPr>
              <w:pStyle w:val="TabellHuvud"/>
              <w:jc w:val="left"/>
              <w:cnfStyle w:val="100000000000" w:firstRow="1" w:lastRow="0" w:firstColumn="0" w:lastColumn="0" w:oddVBand="0" w:evenVBand="0" w:oddHBand="0" w:evenHBand="0" w:firstRowFirstColumn="0" w:firstRowLastColumn="0" w:lastRowFirstColumn="0" w:lastRowLastColumn="0"/>
              <w:rPr>
                <w:lang w:eastAsia="sv-SE"/>
              </w:rPr>
            </w:pPr>
            <w:r w:rsidRPr="000A18F0">
              <w:rPr>
                <w:lang w:eastAsia="sv-SE"/>
              </w:rPr>
              <w:t>Beskrivning</w:t>
            </w:r>
          </w:p>
        </w:tc>
      </w:tr>
      <w:tr w:rsidR="00ED3704" w:rsidRPr="000A18F0" w14:paraId="56491C52"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noWrap/>
            <w:vAlign w:val="top"/>
            <w:hideMark/>
          </w:tcPr>
          <w:p w14:paraId="519857AC" w14:textId="77777777" w:rsidR="00ED3704" w:rsidRPr="000A18F0" w:rsidRDefault="00ED3704" w:rsidP="00ED3704">
            <w:pPr>
              <w:pStyle w:val="Tabell"/>
              <w:rPr>
                <w:b/>
                <w:bCs/>
                <w:lang w:eastAsia="sv-SE"/>
              </w:rPr>
            </w:pPr>
            <w:r w:rsidRPr="000A18F0">
              <w:rPr>
                <w:b/>
                <w:bCs/>
                <w:lang w:eastAsia="sv-SE"/>
              </w:rPr>
              <w:t xml:space="preserve">Ekonomiska </w:t>
            </w:r>
          </w:p>
        </w:tc>
        <w:tc>
          <w:tcPr>
            <w:tcW w:w="0" w:type="dxa"/>
            <w:tcBorders>
              <w:top w:val="single" w:sz="12" w:space="0" w:color="auto"/>
            </w:tcBorders>
            <w:noWrap/>
            <w:vAlign w:val="top"/>
            <w:hideMark/>
          </w:tcPr>
          <w:p w14:paraId="5C68552C" w14:textId="7777777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p>
        </w:tc>
        <w:tc>
          <w:tcPr>
            <w:tcW w:w="0" w:type="dxa"/>
            <w:tcBorders>
              <w:top w:val="single" w:sz="12" w:space="0" w:color="auto"/>
            </w:tcBorders>
            <w:vAlign w:val="top"/>
          </w:tcPr>
          <w:p w14:paraId="1D328B35" w14:textId="77777777" w:rsidR="00ED3704" w:rsidRPr="000A18F0" w:rsidRDefault="00ED3704" w:rsidP="00ED3704">
            <w:pPr>
              <w:pStyle w:val="TabellHuvud"/>
              <w:jc w:val="left"/>
              <w:cnfStyle w:val="000000000000" w:firstRow="0" w:lastRow="0" w:firstColumn="0" w:lastColumn="0" w:oddVBand="0" w:evenVBand="0" w:oddHBand="0" w:evenHBand="0" w:firstRowFirstColumn="0" w:firstRowLastColumn="0" w:lastRowFirstColumn="0" w:lastRowLastColumn="0"/>
              <w:rPr>
                <w:lang w:eastAsia="sv-SE"/>
              </w:rPr>
            </w:pPr>
          </w:p>
        </w:tc>
        <w:tc>
          <w:tcPr>
            <w:tcW w:w="0" w:type="dxa"/>
            <w:tcBorders>
              <w:top w:val="single" w:sz="12" w:space="0" w:color="auto"/>
            </w:tcBorders>
            <w:noWrap/>
            <w:vAlign w:val="top"/>
            <w:hideMark/>
          </w:tcPr>
          <w:p w14:paraId="29986435" w14:textId="77777777" w:rsidR="00ED3704" w:rsidRPr="000A18F0" w:rsidRDefault="00ED3704" w:rsidP="00ED3704">
            <w:pPr>
              <w:pStyle w:val="TabellHuvud"/>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eastAsia="sv-SE"/>
              </w:rPr>
            </w:pPr>
          </w:p>
        </w:tc>
      </w:tr>
      <w:tr w:rsidR="00ED3704" w:rsidRPr="000A18F0" w14:paraId="374A38A4"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4DD0522D" w14:textId="01AC0A8E" w:rsidR="00ED3704" w:rsidRPr="000A18F0" w:rsidRDefault="00ED3704" w:rsidP="00ED3704">
            <w:pPr>
              <w:pStyle w:val="Tabell"/>
              <w:rPr>
                <w:lang w:eastAsia="sv-SE"/>
              </w:rPr>
            </w:pPr>
            <w:r w:rsidRPr="000A18F0">
              <w:t>BNP per capita</w:t>
            </w:r>
          </w:p>
        </w:tc>
        <w:tc>
          <w:tcPr>
            <w:tcW w:w="0" w:type="dxa"/>
            <w:noWrap/>
            <w:vAlign w:val="top"/>
            <w:hideMark/>
          </w:tcPr>
          <w:p w14:paraId="4BED60C3" w14:textId="4BB4B9C3"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Minskning</w:t>
            </w:r>
          </w:p>
        </w:tc>
        <w:tc>
          <w:tcPr>
            <w:tcW w:w="0" w:type="dxa"/>
            <w:vAlign w:val="top"/>
          </w:tcPr>
          <w:p w14:paraId="4F2A397B" w14:textId="7980E76D"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0A18F0">
              <w:t>2019–2020</w:t>
            </w:r>
          </w:p>
        </w:tc>
        <w:tc>
          <w:tcPr>
            <w:tcW w:w="0" w:type="dxa"/>
            <w:noWrap/>
            <w:vAlign w:val="top"/>
            <w:hideMark/>
          </w:tcPr>
          <w:p w14:paraId="6CA5FF90" w14:textId="1C988FC2"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 xml:space="preserve">Det samlade värdet av alla varor och tjänster som produceras i Sverige per person i befolkningen. </w:t>
            </w:r>
          </w:p>
        </w:tc>
      </w:tr>
      <w:tr w:rsidR="00ED3704" w:rsidRPr="000A18F0" w14:paraId="1CC6FC7B"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356BB2D6" w14:textId="724AC212" w:rsidR="00ED3704" w:rsidRPr="000A18F0" w:rsidRDefault="00ED3704" w:rsidP="00ED3704">
            <w:pPr>
              <w:pStyle w:val="Tabell"/>
              <w:rPr>
                <w:lang w:eastAsia="sv-SE"/>
              </w:rPr>
            </w:pPr>
            <w:r w:rsidRPr="000A18F0">
              <w:t>Sysselsättningsgrad</w:t>
            </w:r>
          </w:p>
        </w:tc>
        <w:tc>
          <w:tcPr>
            <w:tcW w:w="0" w:type="dxa"/>
            <w:noWrap/>
            <w:vAlign w:val="top"/>
            <w:hideMark/>
          </w:tcPr>
          <w:p w14:paraId="7FB88B9D" w14:textId="6CF3AC46"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Minskning</w:t>
            </w:r>
          </w:p>
        </w:tc>
        <w:tc>
          <w:tcPr>
            <w:tcW w:w="0" w:type="dxa"/>
            <w:vAlign w:val="top"/>
          </w:tcPr>
          <w:p w14:paraId="5DE25B2E" w14:textId="619F0B79"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0A18F0">
              <w:t>2019–2020</w:t>
            </w:r>
          </w:p>
        </w:tc>
        <w:tc>
          <w:tcPr>
            <w:tcW w:w="0" w:type="dxa"/>
            <w:noWrap/>
            <w:vAlign w:val="top"/>
            <w:hideMark/>
          </w:tcPr>
          <w:p w14:paraId="65D0F800" w14:textId="30A41A6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Andel av befolkningen 15–74 år som har ett arbete.</w:t>
            </w:r>
          </w:p>
        </w:tc>
      </w:tr>
      <w:tr w:rsidR="00ED3704" w:rsidRPr="000A18F0" w14:paraId="25A4B6A0"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18D0C46A" w14:textId="6101F567" w:rsidR="00ED3704" w:rsidRPr="000A18F0" w:rsidRDefault="00ED3704" w:rsidP="00ED3704">
            <w:pPr>
              <w:pStyle w:val="Tabell"/>
              <w:rPr>
                <w:lang w:eastAsia="sv-SE"/>
              </w:rPr>
            </w:pPr>
            <w:r w:rsidRPr="000A18F0">
              <w:t>Arbetslöshet</w:t>
            </w:r>
          </w:p>
        </w:tc>
        <w:tc>
          <w:tcPr>
            <w:tcW w:w="0" w:type="dxa"/>
            <w:noWrap/>
            <w:vAlign w:val="top"/>
            <w:hideMark/>
          </w:tcPr>
          <w:p w14:paraId="1C0BE629" w14:textId="11695773"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Ökning</w:t>
            </w:r>
          </w:p>
        </w:tc>
        <w:tc>
          <w:tcPr>
            <w:tcW w:w="0" w:type="dxa"/>
            <w:vAlign w:val="top"/>
          </w:tcPr>
          <w:p w14:paraId="7B252DDC" w14:textId="58B64D34"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0A18F0">
              <w:t>2019–2020</w:t>
            </w:r>
          </w:p>
        </w:tc>
        <w:tc>
          <w:tcPr>
            <w:tcW w:w="0" w:type="dxa"/>
            <w:noWrap/>
            <w:vAlign w:val="top"/>
            <w:hideMark/>
          </w:tcPr>
          <w:p w14:paraId="0F896998" w14:textId="41C24161"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Andelen arbetslösa i arbetskraften 15–74 år.</w:t>
            </w:r>
          </w:p>
        </w:tc>
      </w:tr>
      <w:tr w:rsidR="00ED3704" w:rsidRPr="000A18F0" w14:paraId="037CBBEF"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3AFED9C3" w14:textId="0DEC3FD0" w:rsidR="00ED3704" w:rsidRPr="000A18F0" w:rsidRDefault="00ED3704" w:rsidP="00ED3704">
            <w:pPr>
              <w:pStyle w:val="Tabell"/>
              <w:rPr>
                <w:lang w:eastAsia="sv-SE"/>
              </w:rPr>
            </w:pPr>
            <w:r w:rsidRPr="000A18F0">
              <w:t>Hushållens skuldsättning</w:t>
            </w:r>
          </w:p>
        </w:tc>
        <w:tc>
          <w:tcPr>
            <w:tcW w:w="0" w:type="dxa"/>
            <w:noWrap/>
            <w:vAlign w:val="top"/>
          </w:tcPr>
          <w:p w14:paraId="5DF4EC2C" w14:textId="0C1F9CA4"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highlight w:val="yellow"/>
                <w:lang w:eastAsia="sv-SE"/>
              </w:rPr>
            </w:pPr>
            <w:r w:rsidRPr="000A18F0">
              <w:rPr>
                <w:lang w:eastAsia="sv-SE"/>
              </w:rPr>
              <w:t>Ökning</w:t>
            </w:r>
          </w:p>
        </w:tc>
        <w:tc>
          <w:tcPr>
            <w:tcW w:w="0" w:type="dxa"/>
            <w:vAlign w:val="top"/>
          </w:tcPr>
          <w:p w14:paraId="19585B5F" w14:textId="17087972"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0A18F0">
              <w:t>2019–2020</w:t>
            </w:r>
          </w:p>
        </w:tc>
        <w:tc>
          <w:tcPr>
            <w:tcW w:w="0" w:type="dxa"/>
            <w:noWrap/>
            <w:vAlign w:val="top"/>
            <w:hideMark/>
          </w:tcPr>
          <w:p w14:paraId="18154820" w14:textId="7DE9A94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Hushållssektorns låneskulder i procent av disponibel inkomst och av hushållens finansiella tillgångar.</w:t>
            </w:r>
          </w:p>
        </w:tc>
      </w:tr>
      <w:tr w:rsidR="00ED3704" w:rsidRPr="000A18F0" w14:paraId="333E1182"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63427E2A" w14:textId="67BAAD0A" w:rsidR="00ED3704" w:rsidRPr="000A18F0" w:rsidRDefault="00ED3704" w:rsidP="00ED3704">
            <w:pPr>
              <w:pStyle w:val="Tabell"/>
              <w:rPr>
                <w:lang w:eastAsia="sv-SE"/>
              </w:rPr>
            </w:pPr>
            <w:r w:rsidRPr="000A18F0">
              <w:t>Den offentliga sektorns konsoliderade bruttoskuld</w:t>
            </w:r>
          </w:p>
        </w:tc>
        <w:tc>
          <w:tcPr>
            <w:tcW w:w="0" w:type="dxa"/>
            <w:noWrap/>
            <w:vAlign w:val="top"/>
            <w:hideMark/>
          </w:tcPr>
          <w:p w14:paraId="08EEEFE5" w14:textId="49472EF5"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highlight w:val="yellow"/>
                <w:lang w:eastAsia="sv-SE"/>
              </w:rPr>
            </w:pPr>
            <w:r w:rsidRPr="000A18F0">
              <w:rPr>
                <w:lang w:eastAsia="sv-SE"/>
              </w:rPr>
              <w:t xml:space="preserve">Ökning </w:t>
            </w:r>
          </w:p>
        </w:tc>
        <w:tc>
          <w:tcPr>
            <w:tcW w:w="0" w:type="dxa"/>
            <w:vAlign w:val="top"/>
          </w:tcPr>
          <w:p w14:paraId="5C9B40F0" w14:textId="21A62E11"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0A18F0">
              <w:t>2019–2020</w:t>
            </w:r>
          </w:p>
        </w:tc>
        <w:tc>
          <w:tcPr>
            <w:tcW w:w="0" w:type="dxa"/>
            <w:noWrap/>
            <w:vAlign w:val="top"/>
            <w:hideMark/>
          </w:tcPr>
          <w:p w14:paraId="5175E77A" w14:textId="7E28F3CF"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Den konsoliderade statsskulden och kommunsektorns skulder på kapitalmarknaden, minus AP-fondernas innehav av statsobligationer. Kallas också för Maastrichtskulden.</w:t>
            </w:r>
          </w:p>
        </w:tc>
      </w:tr>
      <w:tr w:rsidR="00ED3704" w:rsidRPr="000A18F0" w14:paraId="7F5C3784"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noWrap/>
            <w:vAlign w:val="top"/>
            <w:hideMark/>
          </w:tcPr>
          <w:p w14:paraId="6F326810" w14:textId="77777777" w:rsidR="00ED3704" w:rsidRPr="000A18F0" w:rsidRDefault="00ED3704" w:rsidP="00ED3704">
            <w:pPr>
              <w:pStyle w:val="Tabell"/>
              <w:rPr>
                <w:b/>
                <w:bCs/>
                <w:lang w:eastAsia="sv-SE"/>
              </w:rPr>
            </w:pPr>
            <w:r w:rsidRPr="000A18F0">
              <w:rPr>
                <w:b/>
                <w:bCs/>
                <w:lang w:eastAsia="sv-SE"/>
              </w:rPr>
              <w:t>Miljömässiga</w:t>
            </w:r>
          </w:p>
        </w:tc>
        <w:tc>
          <w:tcPr>
            <w:tcW w:w="0" w:type="dxa"/>
            <w:tcBorders>
              <w:bottom w:val="single" w:sz="4" w:space="0" w:color="auto"/>
            </w:tcBorders>
            <w:noWrap/>
            <w:vAlign w:val="top"/>
            <w:hideMark/>
          </w:tcPr>
          <w:p w14:paraId="7BCF24B8" w14:textId="7777777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highlight w:val="yellow"/>
                <w:lang w:eastAsia="sv-SE"/>
              </w:rPr>
            </w:pPr>
          </w:p>
        </w:tc>
        <w:tc>
          <w:tcPr>
            <w:tcW w:w="0" w:type="dxa"/>
            <w:tcBorders>
              <w:bottom w:val="single" w:sz="4" w:space="0" w:color="auto"/>
            </w:tcBorders>
            <w:vAlign w:val="top"/>
          </w:tcPr>
          <w:p w14:paraId="04A7BD71" w14:textId="7777777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eastAsia="sv-SE"/>
              </w:rPr>
            </w:pPr>
          </w:p>
        </w:tc>
        <w:tc>
          <w:tcPr>
            <w:tcW w:w="0" w:type="dxa"/>
            <w:tcBorders>
              <w:bottom w:val="single" w:sz="4" w:space="0" w:color="auto"/>
            </w:tcBorders>
            <w:noWrap/>
            <w:vAlign w:val="top"/>
            <w:hideMark/>
          </w:tcPr>
          <w:p w14:paraId="54C0B13C" w14:textId="7777777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eastAsia="sv-SE"/>
              </w:rPr>
            </w:pPr>
          </w:p>
        </w:tc>
      </w:tr>
      <w:tr w:rsidR="00ED3704" w:rsidRPr="000A18F0" w14:paraId="3E0CA1B1"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bottom w:val="single" w:sz="4" w:space="0" w:color="auto"/>
            </w:tcBorders>
            <w:noWrap/>
            <w:vAlign w:val="top"/>
            <w:hideMark/>
          </w:tcPr>
          <w:p w14:paraId="0FCAB24D" w14:textId="77777777" w:rsidR="00ED3704" w:rsidRPr="000A18F0" w:rsidRDefault="00ED3704" w:rsidP="00ED3704">
            <w:pPr>
              <w:pStyle w:val="Tabell"/>
              <w:rPr>
                <w:lang w:eastAsia="sv-SE"/>
              </w:rPr>
            </w:pPr>
            <w:r w:rsidRPr="000A18F0">
              <w:rPr>
                <w:lang w:eastAsia="sv-SE"/>
              </w:rPr>
              <w:t>Luftkvalitet</w:t>
            </w:r>
          </w:p>
        </w:tc>
        <w:tc>
          <w:tcPr>
            <w:tcW w:w="0" w:type="dxa"/>
            <w:tcBorders>
              <w:top w:val="single" w:sz="4" w:space="0" w:color="auto"/>
              <w:bottom w:val="single" w:sz="4" w:space="0" w:color="auto"/>
            </w:tcBorders>
            <w:noWrap/>
            <w:vAlign w:val="top"/>
          </w:tcPr>
          <w:p w14:paraId="6E26E473" w14:textId="2587C111"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Minskning</w:t>
            </w:r>
          </w:p>
        </w:tc>
        <w:tc>
          <w:tcPr>
            <w:tcW w:w="0" w:type="dxa"/>
            <w:tcBorders>
              <w:top w:val="single" w:sz="4" w:space="0" w:color="auto"/>
              <w:bottom w:val="single" w:sz="4" w:space="0" w:color="auto"/>
            </w:tcBorders>
            <w:vAlign w:val="top"/>
          </w:tcPr>
          <w:p w14:paraId="55AAFF10" w14:textId="2C703C99"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tcBorders>
              <w:top w:val="single" w:sz="4" w:space="0" w:color="auto"/>
              <w:bottom w:val="single" w:sz="4" w:space="0" w:color="auto"/>
            </w:tcBorders>
            <w:noWrap/>
            <w:vAlign w:val="top"/>
            <w:hideMark/>
          </w:tcPr>
          <w:p w14:paraId="6516FD9F" w14:textId="7777777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Halter av kväveoxid (NO</w:t>
            </w:r>
            <w:r w:rsidRPr="000A18F0">
              <w:rPr>
                <w:vertAlign w:val="subscript"/>
                <w:lang w:eastAsia="sv-SE"/>
              </w:rPr>
              <w:t>2</w:t>
            </w:r>
            <w:r w:rsidRPr="000A18F0">
              <w:rPr>
                <w:lang w:eastAsia="sv-SE"/>
              </w:rPr>
              <w:t>) och små partiklar (PM2,5) i svenska städer.</w:t>
            </w:r>
          </w:p>
        </w:tc>
      </w:tr>
      <w:tr w:rsidR="00ED3704" w:rsidRPr="000A18F0" w14:paraId="3E6FBB09"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noWrap/>
            <w:vAlign w:val="top"/>
            <w:hideMark/>
          </w:tcPr>
          <w:p w14:paraId="05A3D07B" w14:textId="77777777" w:rsidR="00ED3704" w:rsidRPr="000A18F0" w:rsidRDefault="00ED3704" w:rsidP="00ED3704">
            <w:pPr>
              <w:pStyle w:val="Tabell"/>
              <w:rPr>
                <w:lang w:eastAsia="sv-SE"/>
              </w:rPr>
            </w:pPr>
            <w:r w:rsidRPr="000A18F0">
              <w:rPr>
                <w:lang w:eastAsia="sv-SE"/>
              </w:rPr>
              <w:t>Vattenkvalitet</w:t>
            </w:r>
          </w:p>
        </w:tc>
        <w:tc>
          <w:tcPr>
            <w:tcW w:w="0" w:type="dxa"/>
            <w:tcBorders>
              <w:top w:val="single" w:sz="4" w:space="0" w:color="auto"/>
            </w:tcBorders>
            <w:noWrap/>
            <w:vAlign w:val="top"/>
          </w:tcPr>
          <w:p w14:paraId="7881B59A" w14:textId="2EBAE291"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Ökning</w:t>
            </w:r>
          </w:p>
        </w:tc>
        <w:tc>
          <w:tcPr>
            <w:tcW w:w="0" w:type="dxa"/>
            <w:tcBorders>
              <w:top w:val="single" w:sz="4" w:space="0" w:color="auto"/>
            </w:tcBorders>
            <w:vAlign w:val="top"/>
          </w:tcPr>
          <w:p w14:paraId="3ECE0752" w14:textId="68D18B40"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2010</w:t>
            </w:r>
            <w:r w:rsidRPr="000A18F0">
              <w:t>–</w:t>
            </w:r>
            <w:r w:rsidRPr="000A18F0">
              <w:rPr>
                <w:lang w:eastAsia="sv-SE"/>
              </w:rPr>
              <w:t>2016 -</w:t>
            </w:r>
          </w:p>
          <w:p w14:paraId="68891CF0" w14:textId="1B825A31"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2016</w:t>
            </w:r>
            <w:r w:rsidRPr="000A18F0">
              <w:t>–</w:t>
            </w:r>
            <w:r w:rsidRPr="000A18F0">
              <w:rPr>
                <w:lang w:eastAsia="sv-SE"/>
              </w:rPr>
              <w:t>2021</w:t>
            </w:r>
            <w:r w:rsidRPr="000A18F0">
              <w:rPr>
                <w:vertAlign w:val="superscript"/>
                <w:lang w:eastAsia="sv-SE"/>
              </w:rPr>
              <w:t>1</w:t>
            </w:r>
          </w:p>
        </w:tc>
        <w:tc>
          <w:tcPr>
            <w:tcW w:w="0" w:type="dxa"/>
            <w:tcBorders>
              <w:top w:val="single" w:sz="4" w:space="0" w:color="auto"/>
            </w:tcBorders>
            <w:noWrap/>
            <w:vAlign w:val="top"/>
            <w:hideMark/>
          </w:tcPr>
          <w:p w14:paraId="2320DA9F" w14:textId="00A03030"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Vattenförekomster med hög eller god ekologisk status enligt EU:s ramdirektiv för vatten.</w:t>
            </w:r>
          </w:p>
        </w:tc>
      </w:tr>
      <w:tr w:rsidR="00ED3704" w:rsidRPr="000A18F0" w14:paraId="2A46455B"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5F6727BA" w14:textId="2598E004" w:rsidR="00ED3704" w:rsidRPr="000A18F0" w:rsidRDefault="00ED3704" w:rsidP="00ED3704">
            <w:pPr>
              <w:pStyle w:val="Tabell"/>
              <w:rPr>
                <w:lang w:eastAsia="sv-SE"/>
              </w:rPr>
            </w:pPr>
            <w:r w:rsidRPr="000A18F0">
              <w:rPr>
                <w:lang w:eastAsia="sv-SE"/>
              </w:rPr>
              <w:t>Rödlisteindex</w:t>
            </w:r>
          </w:p>
        </w:tc>
        <w:tc>
          <w:tcPr>
            <w:tcW w:w="0" w:type="dxa"/>
            <w:noWrap/>
            <w:vAlign w:val="top"/>
          </w:tcPr>
          <w:p w14:paraId="136BF426" w14:textId="46946D60"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Oförändrad</w:t>
            </w:r>
          </w:p>
        </w:tc>
        <w:tc>
          <w:tcPr>
            <w:tcW w:w="0" w:type="dxa"/>
            <w:vAlign w:val="top"/>
          </w:tcPr>
          <w:p w14:paraId="68844CC8" w14:textId="72CAD540"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2010</w:t>
            </w:r>
            <w:r w:rsidRPr="000A18F0">
              <w:t>–</w:t>
            </w:r>
            <w:r w:rsidRPr="000A18F0">
              <w:rPr>
                <w:lang w:eastAsia="sv-SE"/>
              </w:rPr>
              <w:t>2015 -</w:t>
            </w:r>
          </w:p>
          <w:p w14:paraId="2E3BFD67" w14:textId="39BB964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2015</w:t>
            </w:r>
            <w:r w:rsidRPr="000A18F0">
              <w:t>–</w:t>
            </w:r>
            <w:r w:rsidRPr="000A18F0">
              <w:rPr>
                <w:lang w:eastAsia="sv-SE"/>
              </w:rPr>
              <w:t>2021</w:t>
            </w:r>
            <w:r w:rsidRPr="000A18F0">
              <w:rPr>
                <w:vertAlign w:val="superscript"/>
                <w:lang w:eastAsia="sv-SE"/>
              </w:rPr>
              <w:t>1</w:t>
            </w:r>
          </w:p>
        </w:tc>
        <w:tc>
          <w:tcPr>
            <w:tcW w:w="0" w:type="dxa"/>
            <w:noWrap/>
            <w:vAlign w:val="top"/>
            <w:hideMark/>
          </w:tcPr>
          <w:p w14:paraId="2F8206A9" w14:textId="2928277C"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Förändring i olika artgruppers livskraft och hur stor andel av artgruppen som förväntas finnas kvar inom den närmsta framtiden.</w:t>
            </w:r>
          </w:p>
        </w:tc>
      </w:tr>
      <w:tr w:rsidR="00ED3704" w:rsidRPr="000A18F0" w14:paraId="088446F0"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64DF843B" w14:textId="77777777" w:rsidR="00ED3704" w:rsidRPr="000A18F0" w:rsidRDefault="00ED3704" w:rsidP="00ED3704">
            <w:pPr>
              <w:pStyle w:val="Tabell"/>
              <w:rPr>
                <w:lang w:eastAsia="sv-SE"/>
              </w:rPr>
            </w:pPr>
            <w:r w:rsidRPr="000A18F0">
              <w:rPr>
                <w:lang w:eastAsia="sv-SE"/>
              </w:rPr>
              <w:t>Kemikaliebelastning</w:t>
            </w:r>
          </w:p>
        </w:tc>
        <w:tc>
          <w:tcPr>
            <w:tcW w:w="0" w:type="dxa"/>
            <w:noWrap/>
            <w:vAlign w:val="top"/>
          </w:tcPr>
          <w:p w14:paraId="6DE0B2E8" w14:textId="62416E65"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Ej uppdaterad</w:t>
            </w:r>
          </w:p>
        </w:tc>
        <w:tc>
          <w:tcPr>
            <w:tcW w:w="0" w:type="dxa"/>
            <w:vAlign w:val="top"/>
          </w:tcPr>
          <w:p w14:paraId="5C763E19" w14:textId="6C80F436"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2016</w:t>
            </w:r>
            <w:r w:rsidRPr="000A18F0">
              <w:t>–</w:t>
            </w:r>
            <w:r w:rsidRPr="000A18F0">
              <w:rPr>
                <w:lang w:eastAsia="sv-SE"/>
              </w:rPr>
              <w:t>2017</w:t>
            </w:r>
          </w:p>
        </w:tc>
        <w:tc>
          <w:tcPr>
            <w:tcW w:w="0" w:type="dxa"/>
            <w:noWrap/>
            <w:vAlign w:val="top"/>
            <w:hideMark/>
          </w:tcPr>
          <w:p w14:paraId="603C6890" w14:textId="4195EA2D"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Förekomst av miljögifterna PCB, DDE, dioxiner och PBDE i modersmjölk.</w:t>
            </w:r>
          </w:p>
        </w:tc>
      </w:tr>
      <w:tr w:rsidR="00ED3704" w:rsidRPr="000A18F0" w14:paraId="132AA832"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55A22ADF" w14:textId="77777777" w:rsidR="00ED3704" w:rsidRPr="000A18F0" w:rsidRDefault="00ED3704" w:rsidP="00ED3704">
            <w:pPr>
              <w:pStyle w:val="Tabell"/>
              <w:rPr>
                <w:lang w:eastAsia="sv-SE"/>
              </w:rPr>
            </w:pPr>
            <w:r w:rsidRPr="000A18F0">
              <w:rPr>
                <w:lang w:eastAsia="sv-SE"/>
              </w:rPr>
              <w:t>Utsläpp av växthusgaser</w:t>
            </w:r>
          </w:p>
        </w:tc>
        <w:tc>
          <w:tcPr>
            <w:tcW w:w="0" w:type="dxa"/>
            <w:noWrap/>
            <w:vAlign w:val="top"/>
          </w:tcPr>
          <w:p w14:paraId="49538401" w14:textId="3CDACD83"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Minskning</w:t>
            </w:r>
          </w:p>
        </w:tc>
        <w:tc>
          <w:tcPr>
            <w:tcW w:w="0" w:type="dxa"/>
            <w:vAlign w:val="top"/>
          </w:tcPr>
          <w:p w14:paraId="23C94405" w14:textId="376C5286"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noWrap/>
            <w:vAlign w:val="top"/>
            <w:hideMark/>
          </w:tcPr>
          <w:p w14:paraId="23FBEFC9" w14:textId="3F2646AA"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Sveriges utsläpp av växthusgaser (koldioxid, metan, dikväveoxid och fluorerade gaser) inom svenskt territorium.</w:t>
            </w:r>
          </w:p>
        </w:tc>
      </w:tr>
      <w:tr w:rsidR="00ED3704" w:rsidRPr="000A18F0" w14:paraId="34B9CDAB"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66834627" w14:textId="3A71B456" w:rsidR="00ED3704" w:rsidRPr="000A18F0" w:rsidRDefault="00ED3704" w:rsidP="00ED3704">
            <w:pPr>
              <w:pStyle w:val="Tabell"/>
              <w:keepNext/>
              <w:rPr>
                <w:b/>
                <w:bCs/>
                <w:lang w:eastAsia="sv-SE"/>
              </w:rPr>
            </w:pPr>
            <w:r w:rsidRPr="000A18F0">
              <w:rPr>
                <w:b/>
                <w:bCs/>
                <w:lang w:eastAsia="sv-SE"/>
              </w:rPr>
              <w:lastRenderedPageBreak/>
              <w:t>Sociala</w:t>
            </w:r>
          </w:p>
        </w:tc>
        <w:tc>
          <w:tcPr>
            <w:tcW w:w="0" w:type="dxa"/>
            <w:noWrap/>
            <w:vAlign w:val="top"/>
            <w:hideMark/>
          </w:tcPr>
          <w:p w14:paraId="552724A7" w14:textId="77777777" w:rsidR="00ED3704" w:rsidRPr="000A18F0" w:rsidRDefault="00ED3704" w:rsidP="00ED3704">
            <w:pPr>
              <w:pStyle w:val="Tabell"/>
              <w:keepNext/>
              <w:jc w:val="left"/>
              <w:cnfStyle w:val="000000000000" w:firstRow="0" w:lastRow="0" w:firstColumn="0" w:lastColumn="0" w:oddVBand="0" w:evenVBand="0" w:oddHBand="0" w:evenHBand="0" w:firstRowFirstColumn="0" w:firstRowLastColumn="0" w:lastRowFirstColumn="0" w:lastRowLastColumn="0"/>
              <w:rPr>
                <w:lang w:eastAsia="sv-SE"/>
              </w:rPr>
            </w:pPr>
          </w:p>
        </w:tc>
        <w:tc>
          <w:tcPr>
            <w:tcW w:w="0" w:type="dxa"/>
            <w:vAlign w:val="top"/>
          </w:tcPr>
          <w:p w14:paraId="062DB656" w14:textId="77777777" w:rsidR="00ED3704" w:rsidRPr="000A18F0" w:rsidRDefault="00ED3704" w:rsidP="00ED3704">
            <w:pPr>
              <w:pStyle w:val="Tabell"/>
              <w:keepNext/>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eastAsia="sv-SE"/>
              </w:rPr>
            </w:pPr>
          </w:p>
        </w:tc>
        <w:tc>
          <w:tcPr>
            <w:tcW w:w="0" w:type="dxa"/>
            <w:noWrap/>
            <w:vAlign w:val="top"/>
            <w:hideMark/>
          </w:tcPr>
          <w:p w14:paraId="59B5F661" w14:textId="77777777" w:rsidR="00ED3704" w:rsidRPr="000A18F0" w:rsidRDefault="00ED3704" w:rsidP="00ED3704">
            <w:pPr>
              <w:pStyle w:val="Tabell"/>
              <w:keepNext/>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eastAsia="sv-SE"/>
              </w:rPr>
            </w:pPr>
          </w:p>
        </w:tc>
      </w:tr>
      <w:tr w:rsidR="00ED3704" w:rsidRPr="000A18F0" w14:paraId="4EB75204"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5713D836" w14:textId="601C0D9B" w:rsidR="00ED3704" w:rsidRPr="000A18F0" w:rsidRDefault="00ED3704" w:rsidP="00ED3704">
            <w:pPr>
              <w:pStyle w:val="Tabell"/>
              <w:rPr>
                <w:lang w:eastAsia="sv-SE"/>
              </w:rPr>
            </w:pPr>
            <w:r w:rsidRPr="000A18F0">
              <w:t>Låg ekonomisk standard</w:t>
            </w:r>
          </w:p>
        </w:tc>
        <w:tc>
          <w:tcPr>
            <w:tcW w:w="0" w:type="dxa"/>
            <w:noWrap/>
            <w:vAlign w:val="top"/>
            <w:hideMark/>
          </w:tcPr>
          <w:p w14:paraId="2F5A6736" w14:textId="0C6613D4"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Ökning</w:t>
            </w:r>
          </w:p>
        </w:tc>
        <w:tc>
          <w:tcPr>
            <w:tcW w:w="0" w:type="dxa"/>
            <w:vAlign w:val="top"/>
          </w:tcPr>
          <w:p w14:paraId="71D1C401" w14:textId="19865193"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noWrap/>
            <w:vAlign w:val="top"/>
            <w:hideMark/>
          </w:tcPr>
          <w:p w14:paraId="3A36430E" w14:textId="50F42435"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Andel av befolkningen med ekonomisk standard lägre än 60 procent av medianinkomsten.</w:t>
            </w:r>
          </w:p>
        </w:tc>
      </w:tr>
      <w:tr w:rsidR="00ED3704" w:rsidRPr="000A18F0" w14:paraId="5AB0E009"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69D24CCD" w14:textId="5C884585" w:rsidR="00ED3704" w:rsidRPr="000A18F0" w:rsidRDefault="00ED3704" w:rsidP="00ED3704">
            <w:pPr>
              <w:pStyle w:val="Tabell"/>
              <w:rPr>
                <w:lang w:eastAsia="sv-SE"/>
              </w:rPr>
            </w:pPr>
            <w:r w:rsidRPr="000A18F0">
              <w:t>Självskattad allmän hälsa</w:t>
            </w:r>
          </w:p>
        </w:tc>
        <w:tc>
          <w:tcPr>
            <w:tcW w:w="0" w:type="dxa"/>
            <w:noWrap/>
            <w:vAlign w:val="top"/>
            <w:hideMark/>
          </w:tcPr>
          <w:p w14:paraId="43D93D26" w14:textId="112D3E9C"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Oförändrad</w:t>
            </w:r>
          </w:p>
        </w:tc>
        <w:tc>
          <w:tcPr>
            <w:tcW w:w="0" w:type="dxa"/>
            <w:vAlign w:val="top"/>
          </w:tcPr>
          <w:p w14:paraId="2160E616" w14:textId="38209922"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noWrap/>
            <w:vAlign w:val="top"/>
            <w:hideMark/>
          </w:tcPr>
          <w:p w14:paraId="000BAB22" w14:textId="7A62939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Andel i befolkningen 16 år och äldre som på frågan ”Hur tycker du din hälsa är i allmänhet svarat ”Mycket bra ”eller ”bra”.</w:t>
            </w:r>
          </w:p>
        </w:tc>
      </w:tr>
      <w:tr w:rsidR="00ED3704" w:rsidRPr="000A18F0" w14:paraId="295574E5"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4E8FAB50" w14:textId="4AED038B" w:rsidR="00ED3704" w:rsidRPr="000A18F0" w:rsidRDefault="00ED3704" w:rsidP="00ED3704">
            <w:pPr>
              <w:pStyle w:val="Tabell"/>
              <w:rPr>
                <w:lang w:eastAsia="sv-SE"/>
              </w:rPr>
            </w:pPr>
            <w:r w:rsidRPr="000A18F0">
              <w:t>Utbildningsnivå</w:t>
            </w:r>
          </w:p>
        </w:tc>
        <w:tc>
          <w:tcPr>
            <w:tcW w:w="0" w:type="dxa"/>
            <w:noWrap/>
            <w:vAlign w:val="top"/>
            <w:hideMark/>
          </w:tcPr>
          <w:p w14:paraId="78ABEEB5" w14:textId="011C7591"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Ökning</w:t>
            </w:r>
          </w:p>
        </w:tc>
        <w:tc>
          <w:tcPr>
            <w:tcW w:w="0" w:type="dxa"/>
            <w:vAlign w:val="top"/>
          </w:tcPr>
          <w:p w14:paraId="14C61F5F" w14:textId="4B1F449C"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noWrap/>
            <w:vAlign w:val="top"/>
            <w:hideMark/>
          </w:tcPr>
          <w:p w14:paraId="76F17D01" w14:textId="3F8D74BE"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Högsta avklarade utbildning för befolkningen i åldern 16–74 år.</w:t>
            </w:r>
          </w:p>
        </w:tc>
      </w:tr>
      <w:tr w:rsidR="00ED3704" w:rsidRPr="000A18F0" w14:paraId="6A32ABEA"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noWrap/>
            <w:vAlign w:val="top"/>
            <w:hideMark/>
          </w:tcPr>
          <w:p w14:paraId="4E722D76" w14:textId="141BE220" w:rsidR="00ED3704" w:rsidRPr="000A18F0" w:rsidRDefault="00ED3704" w:rsidP="00ED3704">
            <w:pPr>
              <w:pStyle w:val="Tabell"/>
              <w:rPr>
                <w:lang w:eastAsia="sv-SE"/>
              </w:rPr>
            </w:pPr>
            <w:r w:rsidRPr="000A18F0">
              <w:t>Mellanmänsklig tillit</w:t>
            </w:r>
          </w:p>
        </w:tc>
        <w:tc>
          <w:tcPr>
            <w:tcW w:w="0" w:type="dxa"/>
            <w:noWrap/>
            <w:vAlign w:val="top"/>
            <w:hideMark/>
          </w:tcPr>
          <w:p w14:paraId="0D46F185" w14:textId="24EC2687"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Oförändrad</w:t>
            </w:r>
          </w:p>
        </w:tc>
        <w:tc>
          <w:tcPr>
            <w:tcW w:w="0" w:type="dxa"/>
            <w:vAlign w:val="top"/>
          </w:tcPr>
          <w:p w14:paraId="6C0C8705" w14:textId="7C7D2E00"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noWrap/>
            <w:vAlign w:val="top"/>
            <w:hideMark/>
          </w:tcPr>
          <w:p w14:paraId="75AC3323" w14:textId="0AF3F432"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 xml:space="preserve">I vilken grad tillfrågade uppfattar att andra människor går att lita på. Mäts genom frågan ”Enligt din uppfattning, i vilken utsträckning går det att lita på människor i allmänhet?”. En svarssiffra över 7 på en skala 0–10 anses utgöra hög tillit. </w:t>
            </w:r>
          </w:p>
        </w:tc>
      </w:tr>
      <w:tr w:rsidR="00ED3704" w:rsidRPr="000A18F0" w14:paraId="00458397"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noWrap/>
            <w:vAlign w:val="top"/>
            <w:hideMark/>
          </w:tcPr>
          <w:p w14:paraId="34FA26EC" w14:textId="0F04C516" w:rsidR="00ED3704" w:rsidRPr="000A18F0" w:rsidRDefault="00ED3704" w:rsidP="00ED3704">
            <w:pPr>
              <w:pStyle w:val="Tabell"/>
              <w:rPr>
                <w:lang w:eastAsia="sv-SE"/>
              </w:rPr>
            </w:pPr>
            <w:r w:rsidRPr="000A18F0">
              <w:t>Nöjd med livet</w:t>
            </w:r>
          </w:p>
        </w:tc>
        <w:tc>
          <w:tcPr>
            <w:tcW w:w="0" w:type="dxa"/>
            <w:tcBorders>
              <w:bottom w:val="single" w:sz="4" w:space="0" w:color="auto"/>
            </w:tcBorders>
            <w:noWrap/>
            <w:vAlign w:val="top"/>
            <w:hideMark/>
          </w:tcPr>
          <w:p w14:paraId="7BB3E952" w14:textId="4ED83EEB"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Oförändrad</w:t>
            </w:r>
          </w:p>
        </w:tc>
        <w:tc>
          <w:tcPr>
            <w:tcW w:w="0" w:type="dxa"/>
            <w:tcBorders>
              <w:bottom w:val="single" w:sz="4" w:space="0" w:color="auto"/>
            </w:tcBorders>
            <w:vAlign w:val="top"/>
          </w:tcPr>
          <w:p w14:paraId="05A5A866" w14:textId="5D24D0EF"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tcBorders>
              <w:bottom w:val="single" w:sz="4" w:space="0" w:color="auto"/>
            </w:tcBorders>
            <w:noWrap/>
            <w:vAlign w:val="top"/>
            <w:hideMark/>
          </w:tcPr>
          <w:p w14:paraId="400AFAD5" w14:textId="6E96F92A" w:rsidR="00ED3704" w:rsidRPr="000A18F0"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lang w:eastAsia="sv-SE"/>
              </w:rPr>
            </w:pPr>
            <w:r w:rsidRPr="000A18F0">
              <w:t>Mäter subjektivt välbefinnande med frågan ”Hur nöjd är du på det hela taget med det liv du lever?”. Andelen avser de som svarat ”ganska nöjda” eller ”mycket nöjd”.</w:t>
            </w:r>
          </w:p>
        </w:tc>
      </w:tr>
      <w:tr w:rsidR="00ED3704" w:rsidRPr="000A18F0" w14:paraId="55873E0A" w14:textId="77777777" w:rsidTr="00ED3704">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noWrap/>
            <w:vAlign w:val="top"/>
            <w:hideMark/>
          </w:tcPr>
          <w:p w14:paraId="05D5F2E7" w14:textId="5E31512B" w:rsidR="00ED3704" w:rsidRPr="000A18F0" w:rsidRDefault="00ED3704" w:rsidP="00ED3704">
            <w:pPr>
              <w:pStyle w:val="Tabell"/>
              <w:rPr>
                <w:b/>
                <w:bCs/>
                <w:lang w:eastAsia="sv-SE"/>
              </w:rPr>
            </w:pPr>
            <w:r w:rsidRPr="000A18F0">
              <w:t>Hushållens kontantmarginal</w:t>
            </w:r>
          </w:p>
        </w:tc>
        <w:tc>
          <w:tcPr>
            <w:tcW w:w="0" w:type="dxa"/>
            <w:tcBorders>
              <w:top w:val="single" w:sz="4" w:space="0" w:color="auto"/>
            </w:tcBorders>
            <w:shd w:val="clear" w:color="auto" w:fill="auto"/>
            <w:noWrap/>
            <w:vAlign w:val="top"/>
            <w:hideMark/>
          </w:tcPr>
          <w:p w14:paraId="7BD4407D" w14:textId="0ED77EB9" w:rsidR="00ED3704" w:rsidRPr="000A18F0" w:rsidRDefault="00ED3704" w:rsidP="00ED3704">
            <w:pPr>
              <w:pStyle w:val="Tabell"/>
              <w:jc w:val="left"/>
              <w:cnfStyle w:val="010000000000" w:firstRow="0" w:lastRow="1" w:firstColumn="0" w:lastColumn="0" w:oddVBand="0" w:evenVBand="0" w:oddHBand="0" w:evenHBand="0" w:firstRowFirstColumn="0" w:firstRowLastColumn="0" w:lastRowFirstColumn="0" w:lastRowLastColumn="0"/>
              <w:rPr>
                <w:b/>
                <w:bCs/>
                <w:lang w:eastAsia="sv-SE"/>
              </w:rPr>
            </w:pPr>
            <w:r w:rsidRPr="000A18F0">
              <w:t>Oförändrad</w:t>
            </w:r>
          </w:p>
        </w:tc>
        <w:tc>
          <w:tcPr>
            <w:tcW w:w="0" w:type="dxa"/>
            <w:tcBorders>
              <w:top w:val="single" w:sz="4" w:space="0" w:color="auto"/>
            </w:tcBorders>
            <w:shd w:val="clear" w:color="auto" w:fill="auto"/>
            <w:vAlign w:val="top"/>
          </w:tcPr>
          <w:p w14:paraId="33957DF6" w14:textId="2B444D87" w:rsidR="00ED3704" w:rsidRPr="000A18F0" w:rsidRDefault="00ED3704" w:rsidP="00ED3704">
            <w:pPr>
              <w:pStyle w:val="Tabell"/>
              <w:jc w:val="left"/>
              <w:cnfStyle w:val="010000000000" w:firstRow="0" w:lastRow="1" w:firstColumn="0" w:lastColumn="0" w:oddVBand="0" w:evenVBand="0" w:oddHBand="0" w:evenHBand="0" w:firstRowFirstColumn="0" w:firstRowLastColumn="0" w:lastRowFirstColumn="0" w:lastRowLastColumn="0"/>
              <w:rPr>
                <w:lang w:eastAsia="sv-SE"/>
              </w:rPr>
            </w:pPr>
            <w:r w:rsidRPr="000A18F0">
              <w:rPr>
                <w:lang w:eastAsia="sv-SE"/>
              </w:rPr>
              <w:t>2018</w:t>
            </w:r>
            <w:r w:rsidRPr="000A18F0">
              <w:t>–</w:t>
            </w:r>
            <w:r w:rsidRPr="000A18F0">
              <w:rPr>
                <w:lang w:eastAsia="sv-SE"/>
              </w:rPr>
              <w:t>2019</w:t>
            </w:r>
          </w:p>
        </w:tc>
        <w:tc>
          <w:tcPr>
            <w:tcW w:w="0" w:type="dxa"/>
            <w:tcBorders>
              <w:top w:val="single" w:sz="4" w:space="0" w:color="auto"/>
            </w:tcBorders>
            <w:shd w:val="clear" w:color="auto" w:fill="auto"/>
            <w:noWrap/>
            <w:vAlign w:val="top"/>
            <w:hideMark/>
          </w:tcPr>
          <w:p w14:paraId="18BAE8F2" w14:textId="49C560E7" w:rsidR="00ED3704" w:rsidRPr="000A18F0" w:rsidRDefault="00ED3704" w:rsidP="00ED3704">
            <w:pPr>
              <w:pStyle w:val="Tabell"/>
              <w:jc w:val="left"/>
              <w:cnfStyle w:val="010000000000" w:firstRow="0" w:lastRow="1" w:firstColumn="0" w:lastColumn="0" w:oddVBand="0" w:evenVBand="0" w:oddHBand="0" w:evenHBand="0" w:firstRowFirstColumn="0" w:firstRowLastColumn="0" w:lastRowFirstColumn="0" w:lastRowLastColumn="0"/>
              <w:rPr>
                <w:b/>
                <w:bCs/>
                <w:lang w:eastAsia="sv-SE"/>
              </w:rPr>
            </w:pPr>
            <w:r w:rsidRPr="000A18F0">
              <w:t>Andel i befolkningen, 16 år och äldre, som svarat nej på frågan "Skulle du/ditt hushåll inom en månad klara av att betala en oväntad utgift på 12 000 kronor utan att låna eller be om hjälp?".</w:t>
            </w:r>
          </w:p>
        </w:tc>
      </w:tr>
    </w:tbl>
    <w:p w14:paraId="28496127" w14:textId="1EDBA6F4" w:rsidR="00ED3704" w:rsidRDefault="00ED3704" w:rsidP="00ED3704">
      <w:pPr>
        <w:pStyle w:val="Klla"/>
        <w:spacing w:after="0"/>
      </w:pPr>
      <w:r>
        <w:rPr>
          <w:vertAlign w:val="superscript"/>
        </w:rPr>
        <w:t xml:space="preserve">1 </w:t>
      </w:r>
      <w:r w:rsidRPr="00C07DAD">
        <w:t>Avser förändring mellan två genomsnitt</w:t>
      </w:r>
      <w:r>
        <w:t xml:space="preserve"> av mätningar som pågått under längre perioder.</w:t>
      </w:r>
      <w:r w:rsidRPr="001225C2">
        <w:t xml:space="preserve"> </w:t>
      </w:r>
    </w:p>
    <w:p w14:paraId="0ABE4DC9" w14:textId="40FF0FA3" w:rsidR="00ED3704" w:rsidRPr="004E651C" w:rsidRDefault="00ED3704" w:rsidP="00ED3704">
      <w:pPr>
        <w:pStyle w:val="Klla"/>
      </w:pPr>
      <w:r>
        <w:t xml:space="preserve">Källor: Statistiska centralbyrån, Naturvårdsverket, SOM-institutet, </w:t>
      </w:r>
      <w:r w:rsidRPr="00426B98">
        <w:t>Vatten</w:t>
      </w:r>
      <w:r>
        <w:t>i</w:t>
      </w:r>
      <w:r w:rsidRPr="00426B98">
        <w:t>nformations</w:t>
      </w:r>
      <w:r>
        <w:t>s</w:t>
      </w:r>
      <w:r w:rsidRPr="00426B98">
        <w:t>ystem Sverige</w:t>
      </w:r>
      <w:r>
        <w:t xml:space="preserve">, </w:t>
      </w:r>
      <w:r w:rsidRPr="0046264A">
        <w:t>Sveriges lantbruksuniversitet</w:t>
      </w:r>
      <w:r w:rsidRPr="00B016E7">
        <w:t xml:space="preserve"> </w:t>
      </w:r>
      <w:r>
        <w:t>och</w:t>
      </w:r>
      <w:r w:rsidRPr="00B016E7">
        <w:t xml:space="preserve"> </w:t>
      </w:r>
      <w:r w:rsidRPr="005E0914">
        <w:t>Livsmedelsverket</w:t>
      </w:r>
      <w:r>
        <w:t>.</w:t>
      </w:r>
    </w:p>
    <w:p w14:paraId="51BCF1C6" w14:textId="2EF7530E" w:rsidR="00ED3704" w:rsidRDefault="00ED3704" w:rsidP="00ED3704">
      <w:pPr>
        <w:pStyle w:val="Rubrik2"/>
      </w:pPr>
      <w:bookmarkStart w:id="40" w:name="_Toc68721323"/>
      <w:r>
        <w:t>Det finanspolitiska ramverket</w:t>
      </w:r>
      <w:bookmarkEnd w:id="40"/>
      <w:r>
        <w:t xml:space="preserve"> </w:t>
      </w:r>
    </w:p>
    <w:p w14:paraId="2FFB71A0" w14:textId="68C9C4FF" w:rsidR="00ED3704" w:rsidRDefault="00ED3704" w:rsidP="00ED3704">
      <w:pPr>
        <w:pStyle w:val="Brdtext"/>
      </w:pPr>
      <w:r w:rsidRPr="001218E8">
        <w:t xml:space="preserve">Det finanspolitiska ramverket är ett verktyg </w:t>
      </w:r>
      <w:r>
        <w:t xml:space="preserve">för att utforma en </w:t>
      </w:r>
      <w:r w:rsidRPr="001218E8">
        <w:t>långsiktigt hållbar och transparent</w:t>
      </w:r>
      <w:r>
        <w:t xml:space="preserve"> </w:t>
      </w:r>
      <w:r w:rsidRPr="001218E8">
        <w:t>finanspolitik.</w:t>
      </w:r>
      <w:r>
        <w:t xml:space="preserve"> </w:t>
      </w:r>
      <w:r w:rsidRPr="00533276">
        <w:t xml:space="preserve">De budgetpolitiska målen är en del av det finanspolitiska ramverket och skapar förutsättningar för att uppnå de politiska målen på ett sätt som är offentligfinansiellt hållbart. De budgetpolitiska målen består av ett överskottsmål </w:t>
      </w:r>
      <w:r>
        <w:t xml:space="preserve">och </w:t>
      </w:r>
      <w:r w:rsidRPr="00533276">
        <w:t xml:space="preserve">ett skuldankare för </w:t>
      </w:r>
      <w:r>
        <w:t xml:space="preserve">den </w:t>
      </w:r>
      <w:r w:rsidRPr="00533276">
        <w:t>offentlig</w:t>
      </w:r>
      <w:r>
        <w:t>a</w:t>
      </w:r>
      <w:r w:rsidRPr="00533276">
        <w:t xml:space="preserve"> sektor</w:t>
      </w:r>
      <w:r>
        <w:t>n</w:t>
      </w:r>
      <w:r w:rsidRPr="00533276">
        <w:t xml:space="preserve">, ett utgiftstak för staten samt det </w:t>
      </w:r>
      <w:r>
        <w:t>pa</w:t>
      </w:r>
      <w:r w:rsidRPr="00533276">
        <w:t>ala balanskravet. Det finanspolitiska ramverket ger</w:t>
      </w:r>
      <w:r w:rsidRPr="00533276" w:rsidDel="00F410E9">
        <w:t xml:space="preserve"> </w:t>
      </w:r>
      <w:r w:rsidRPr="00533276">
        <w:t>stor handlingsfrihet att bedriva en aktiv finanspolitik i stabiliseringspolitiskt syfte vid allvarliga ekonomiska nedgångar.</w:t>
      </w:r>
      <w:bookmarkStart w:id="41" w:name="_Hlk67559556"/>
    </w:p>
    <w:bookmarkEnd w:id="41"/>
    <w:p w14:paraId="10D40F01" w14:textId="0211C9B3" w:rsidR="00ED3704" w:rsidRDefault="00ED3704" w:rsidP="00ED3704">
      <w:pPr>
        <w:pStyle w:val="Rubrik3utannumrering"/>
      </w:pPr>
      <w:r>
        <w:t xml:space="preserve">Uppföljning av de </w:t>
      </w:r>
      <w:r w:rsidRPr="00533276">
        <w:t>budgetpolitiska</w:t>
      </w:r>
      <w:r>
        <w:t xml:space="preserve"> målen </w:t>
      </w:r>
    </w:p>
    <w:p w14:paraId="0A70EA12" w14:textId="127DE9A9" w:rsidR="00ED3704" w:rsidRPr="005D3E65" w:rsidRDefault="00ED3704" w:rsidP="00ED3704">
      <w:pPr>
        <w:pStyle w:val="Rubrik4utannumrering"/>
        <w:spacing w:before="0"/>
      </w:pPr>
      <w:r w:rsidRPr="00701959">
        <w:t>Lågkonjunkturen motiverar en avvikelse från överskottsmålet</w:t>
      </w:r>
      <w:r>
        <w:t xml:space="preserve"> </w:t>
      </w:r>
    </w:p>
    <w:p w14:paraId="2A5829C9" w14:textId="27E8EF17" w:rsidR="00ED3704" w:rsidRDefault="00ED3704" w:rsidP="00ED3704">
      <w:pPr>
        <w:pStyle w:val="Brdtext"/>
      </w:pPr>
      <w:r>
        <w:t xml:space="preserve">Överskottsmålet är ett mål för den offentliga sektorns finansiella sparande. Det finansiella sparandet ska, i genomsnitt över en konjunkturcykel, uppgå till en tredjedels procent av BNP. Målet följs upp med det strukturella sparandet. En avvikelse från överskottsmålet anses föreligga om det strukturella sparandet tydligt avviker från målnivån det innevarande eller det närmast följande budgetåret. </w:t>
      </w:r>
    </w:p>
    <w:p w14:paraId="2843FCC7" w14:textId="4A70B5BF" w:rsidR="00ED3704" w:rsidRDefault="00ED3704" w:rsidP="00ED3704">
      <w:pPr>
        <w:pStyle w:val="Brdtext"/>
        <w:spacing w:after="0"/>
      </w:pPr>
      <w:bookmarkStart w:id="42" w:name="_Hlk63258097"/>
      <w:r>
        <w:lastRenderedPageBreak/>
        <w:t xml:space="preserve">Regeringen bedömer att det strukturella sparandet tydligt avviker från överskottsmålet, men att avvikelsen är motiverad av stabiliseringspolitiska skäl. </w:t>
      </w:r>
      <w:r w:rsidRPr="00164907">
        <w:t xml:space="preserve">Regeringen bedömer att Sverige kommer att befinna sig i </w:t>
      </w:r>
      <w:r>
        <w:t xml:space="preserve">en </w:t>
      </w:r>
      <w:r w:rsidRPr="00164907">
        <w:t xml:space="preserve">lågkonjunktur </w:t>
      </w:r>
      <w:r>
        <w:t xml:space="preserve">till och med 2022. </w:t>
      </w:r>
      <w:bookmarkEnd w:id="42"/>
      <w:r>
        <w:t xml:space="preserve">Det strukturella sparandet bedöms uppgå till </w:t>
      </w:r>
      <w:r w:rsidRPr="0060776D">
        <w:t>-2,7</w:t>
      </w:r>
      <w:r>
        <w:t xml:space="preserve"> procent av potentiell BNP 2021 och till </w:t>
      </w:r>
      <w:r w:rsidRPr="0060776D">
        <w:t>-0,3</w:t>
      </w:r>
      <w:r>
        <w:t xml:space="preserve"> procent 2022.</w:t>
      </w:r>
      <w:r w:rsidDel="003B0FF3">
        <w:t xml:space="preserve"> </w:t>
      </w:r>
      <w:bookmarkStart w:id="43" w:name="_Hlk66099431"/>
      <w:bookmarkStart w:id="44" w:name="_Hlk66363596"/>
      <w:r>
        <w:t>Regeringen avser att återföra det strukturella sparandet till överskotts</w:t>
      </w:r>
      <w:r>
        <w:softHyphen/>
        <w:t>målet när de ekonomiska förhållandena medger det.</w:t>
      </w:r>
    </w:p>
    <w:bookmarkEnd w:id="43"/>
    <w:bookmarkEnd w:id="44"/>
    <w:p w14:paraId="7FD3DE38" w14:textId="25DEA203" w:rsidR="00ED3704" w:rsidRDefault="00ED3704" w:rsidP="00ED3704">
      <w:pPr>
        <w:pStyle w:val="Rubrik4utannumrering"/>
      </w:pPr>
      <w:r>
        <w:t xml:space="preserve">Bruttoskulden avviker inte från skuldankaret </w:t>
      </w:r>
    </w:p>
    <w:p w14:paraId="7E011076" w14:textId="57918D79" w:rsidR="00ED3704" w:rsidRDefault="00ED3704" w:rsidP="00ED3704">
      <w:pPr>
        <w:pStyle w:val="Brdtext"/>
      </w:pPr>
      <w:r>
        <w:t xml:space="preserve">Skuldankaret är ett riktmärke för den offentliga sektorns konsoliderade bruttoskuld, och är fastställt till 35 procent av BNP. Ankaret styr inte finanspolitiken på kort sikt, utan ska i huvudsak användas för att utvärdera om överskottsmålet behöver anpassas för att säkerställa hållbarheten och marginalerna i de offentliga finanserna. </w:t>
      </w:r>
    </w:p>
    <w:p w14:paraId="7835C784" w14:textId="244E9CF2" w:rsidR="00ED3704" w:rsidRDefault="00ED3704" w:rsidP="00ED3704">
      <w:pPr>
        <w:pStyle w:val="Brdtext"/>
      </w:pPr>
      <w:bookmarkStart w:id="45" w:name="_Hlk66099497"/>
      <w:r>
        <w:t>Regeringen ska varje år redogöra för bruttoskuldens utveckling i den ekonomiska vårpropositionen. Om skuldkvoten avviker med mer än 5 procent av BNP från skuld</w:t>
      </w:r>
      <w:r>
        <w:softHyphen/>
        <w:t>ankaret ska regeringen i samband med den ekonomiska vårpropositionen lämna en skrivelse till riksdagen och förklara vad som orsakat avvikelsen och hur den ska hanteras.</w:t>
      </w:r>
    </w:p>
    <w:p w14:paraId="06396DAA" w14:textId="50CD5B64" w:rsidR="00ED3704" w:rsidRDefault="00ED3704" w:rsidP="00ED3704">
      <w:pPr>
        <w:pStyle w:val="Brdtext"/>
      </w:pPr>
      <w:r>
        <w:t xml:space="preserve">Bruttoskulden bedöms vara förenlig med skuldankarets riktmärke på 35 procent av BNP. Skuldkvoten var </w:t>
      </w:r>
      <w:r w:rsidRPr="00AA64C8">
        <w:t>39,</w:t>
      </w:r>
      <w:r w:rsidRPr="00890895">
        <w:t>9</w:t>
      </w:r>
      <w:r>
        <w:t xml:space="preserve"> procent av BNP 2020 och bedöms bli 39,9 procent 2021. </w:t>
      </w:r>
      <w:r w:rsidRPr="00540140">
        <w:t xml:space="preserve">En </w:t>
      </w:r>
      <w:r>
        <w:t>viktig</w:t>
      </w:r>
      <w:r w:rsidRPr="00540140">
        <w:t xml:space="preserve"> </w:t>
      </w:r>
      <w:r>
        <w:t>anledning till</w:t>
      </w:r>
      <w:r w:rsidRPr="00540140">
        <w:t xml:space="preserve"> att skuld</w:t>
      </w:r>
      <w:r>
        <w:t>kvoten</w:t>
      </w:r>
      <w:r w:rsidRPr="00540140">
        <w:t xml:space="preserve"> inte ökar 2021, trots att underskottet i de offentliga finanserna ökar, är att Riksbanken fr</w:t>
      </w:r>
      <w:r>
        <w:t xml:space="preserve">ån </w:t>
      </w:r>
      <w:r w:rsidRPr="00540140">
        <w:t>o</w:t>
      </w:r>
      <w:r>
        <w:t xml:space="preserve">ch </w:t>
      </w:r>
      <w:r w:rsidRPr="00540140">
        <w:t>m</w:t>
      </w:r>
      <w:r>
        <w:t>ed</w:t>
      </w:r>
      <w:r w:rsidRPr="00540140">
        <w:t xml:space="preserve"> 2021 </w:t>
      </w:r>
      <w:r>
        <w:t>inleder en</w:t>
      </w:r>
      <w:r w:rsidRPr="00540140">
        <w:t xml:space="preserve"> övergå</w:t>
      </w:r>
      <w:r>
        <w:t>ng</w:t>
      </w:r>
      <w:r w:rsidRPr="00540140">
        <w:t xml:space="preserve"> till en helt egenfinansierad valutareserv efter att tidigare finansierat en del av sin valuta</w:t>
      </w:r>
      <w:r>
        <w:softHyphen/>
      </w:r>
      <w:r w:rsidRPr="00540140">
        <w:t xml:space="preserve">reserv genom Riksgäldskontoret. Övergången ska ske gradvis till </w:t>
      </w:r>
      <w:r>
        <w:t>och med</w:t>
      </w:r>
      <w:r w:rsidRPr="00540140">
        <w:t xml:space="preserve"> 2023</w:t>
      </w:r>
      <w:r>
        <w:t xml:space="preserve"> </w:t>
      </w:r>
      <w:r w:rsidRPr="00C2117B">
        <w:t xml:space="preserve">och </w:t>
      </w:r>
      <w:r>
        <w:t>bidrar</w:t>
      </w:r>
      <w:r w:rsidRPr="00C2117B">
        <w:t xml:space="preserve"> också </w:t>
      </w:r>
      <w:r>
        <w:t xml:space="preserve">till </w:t>
      </w:r>
      <w:r w:rsidRPr="00C2117B">
        <w:t>att skuld</w:t>
      </w:r>
      <w:r>
        <w:t>kvoten</w:t>
      </w:r>
      <w:r w:rsidRPr="00C2117B">
        <w:t xml:space="preserve"> minskar under prognosperioden</w:t>
      </w:r>
      <w:r>
        <w:t>.</w:t>
      </w:r>
    </w:p>
    <w:p w14:paraId="32335D11" w14:textId="16743FFA" w:rsidR="00ED3704" w:rsidRDefault="00ED3704" w:rsidP="00ED3704">
      <w:pPr>
        <w:pStyle w:val="Rubrik4utannumrering"/>
      </w:pPr>
      <w:bookmarkStart w:id="46" w:name="_Hlk64621240"/>
      <w:bookmarkEnd w:id="45"/>
      <w:r>
        <w:t>En första bedömning av utgiftstakets nivå för 2024</w:t>
      </w:r>
    </w:p>
    <w:p w14:paraId="793EDA71" w14:textId="3950BE32" w:rsidR="00ED3704" w:rsidRDefault="00ED3704" w:rsidP="00ED3704">
      <w:pPr>
        <w:pStyle w:val="Brdtext"/>
      </w:pPr>
      <w:r w:rsidRPr="00715192">
        <w:t>Utgiftstaket utgör en övre gräns för utgiftsnivån i statens budget och beslutas för tre år framåt. För att utgiftstaket ska främja en kontrollerad utgiftsutveckling</w:t>
      </w:r>
      <w:r>
        <w:t xml:space="preserve">, </w:t>
      </w:r>
      <w:r w:rsidRPr="00715192">
        <w:t>och vara ett stöd för att uppnå överskottsmålet och långsiktigt hållbara finanser, är det en grund</w:t>
      </w:r>
      <w:r>
        <w:softHyphen/>
      </w:r>
      <w:r w:rsidRPr="00715192">
        <w:t>läggande förutsättning att takets nivå i normalfallet inte ändras. Det finns dock inte några formella hinder för riksdagen att besluta om att ändra en tidigare fastställd nivå på utgiftstaket. Nivån kan exempelvis ändras om finanspolitiken behöver anpassas till betydande nya yttre förutsättningar, men det</w:t>
      </w:r>
      <w:r>
        <w:t>ta</w:t>
      </w:r>
      <w:r w:rsidRPr="00715192">
        <w:t xml:space="preserve"> bör endast ske </w:t>
      </w:r>
      <w:r w:rsidRPr="00715192" w:rsidDel="000702EA">
        <w:t xml:space="preserve">i </w:t>
      </w:r>
      <w:r>
        <w:t>väldigt speciella undantagssituationer</w:t>
      </w:r>
      <w:r w:rsidRPr="00715192">
        <w:t>.</w:t>
      </w:r>
    </w:p>
    <w:p w14:paraId="5C818606" w14:textId="6D1D04DD" w:rsidR="00ED3704" w:rsidRPr="00715192" w:rsidRDefault="00ED3704" w:rsidP="00ED3704">
      <w:pPr>
        <w:pStyle w:val="Brdtext"/>
      </w:pPr>
      <w:r>
        <w:t>Enligt budgetlagen (2011:203) ska regeringen lämna förslag till utgiftstak för det tredje tillkommande året. För att kunna vidta nödvändiga åtgärder m</w:t>
      </w:r>
      <w:r w:rsidRPr="00715192">
        <w:t>ed anledning av effekterna av covid-19 föreslog regeringen i propositione</w:t>
      </w:r>
      <w:r>
        <w:t xml:space="preserve">n </w:t>
      </w:r>
      <w:r w:rsidRPr="00715192">
        <w:t>Vårändringsbudget för 2020</w:t>
      </w:r>
      <w:r>
        <w:t xml:space="preserve"> en höjning av utgiftstakets nivå för 2020 med 350 miljarder kronor.</w:t>
      </w:r>
      <w:r w:rsidRPr="00715192">
        <w:t xml:space="preserve"> </w:t>
      </w:r>
      <w:r>
        <w:t>I budget</w:t>
      </w:r>
      <w:r>
        <w:softHyphen/>
        <w:t xml:space="preserve">propositionen för 2021 föreslogs en </w:t>
      </w:r>
      <w:r w:rsidRPr="00715192">
        <w:t xml:space="preserve">höjning av utgiftstakets nivå </w:t>
      </w:r>
      <w:r>
        <w:t xml:space="preserve">för 2021 och 2022 </w:t>
      </w:r>
      <w:r w:rsidRPr="00715192">
        <w:t xml:space="preserve">med </w:t>
      </w:r>
      <w:r>
        <w:t>250</w:t>
      </w:r>
      <w:r w:rsidRPr="00715192">
        <w:t xml:space="preserve"> miljarder kronor</w:t>
      </w:r>
      <w:r>
        <w:t xml:space="preserve"> respektive 130 </w:t>
      </w:r>
      <w:r w:rsidRPr="00715192">
        <w:t xml:space="preserve">miljarder kronor. </w:t>
      </w:r>
      <w:r>
        <w:t xml:space="preserve"> </w:t>
      </w:r>
    </w:p>
    <w:p w14:paraId="631C3F7F" w14:textId="77973DB1" w:rsidR="00ED3704" w:rsidRDefault="00ED3704" w:rsidP="00ED3704">
      <w:pPr>
        <w:pStyle w:val="Brdtext"/>
      </w:pPr>
      <w:r>
        <w:t xml:space="preserve">I denna proposition görs för första gången en bedömning av nivån på utgiftstaket 2024 men, i enlighet med budgetlagens bestämmelser, kommer regeringen att återkomma med förslag till nivå på utgiftstaket 2024 i budgetpropositionen för 2022. Regeringen bedömer att utgiftstakets nivå för 2024 bör uppgå till 1 595 miljarder kronor (se </w:t>
      </w:r>
      <w:r>
        <w:fldChar w:fldCharType="begin"/>
      </w:r>
      <w:r>
        <w:instrText xml:space="preserve"> REF  _Ref68012640 \* Lower \h </w:instrText>
      </w:r>
      <w:r>
        <w:fldChar w:fldCharType="separate"/>
      </w:r>
      <w:r w:rsidR="000D76EE">
        <w:t xml:space="preserve">tabell </w:t>
      </w:r>
      <w:r w:rsidR="000D76EE">
        <w:rPr>
          <w:noProof/>
        </w:rPr>
        <w:t>2</w:t>
      </w:r>
      <w:r w:rsidR="000D76EE">
        <w:t>.</w:t>
      </w:r>
      <w:r w:rsidR="000D76EE">
        <w:rPr>
          <w:noProof/>
        </w:rPr>
        <w:t>5</w:t>
      </w:r>
      <w:r>
        <w:fldChar w:fldCharType="end"/>
      </w:r>
      <w:r>
        <w:t xml:space="preserve">) Det innebär att nivån på utgiftstaket 2024 ökar jämfört med 2023. I förhållande till potentiell BNP uppgår takets nivå till </w:t>
      </w:r>
      <w:r w:rsidRPr="00C746F4">
        <w:t>27,1 procent, vilket är i linje med takets nivå för 2023.</w:t>
      </w:r>
    </w:p>
    <w:p w14:paraId="13A7EB89" w14:textId="14CA5072" w:rsidR="00ED3704" w:rsidRDefault="00ED3704" w:rsidP="00ED3704">
      <w:pPr>
        <w:pStyle w:val="TabellRubrik"/>
      </w:pPr>
      <w:bookmarkStart w:id="47" w:name="_Ref68012640"/>
      <w:r>
        <w:lastRenderedPageBreak/>
        <w:t xml:space="preserve">Tabell </w:t>
      </w:r>
      <w:r>
        <w:fldChar w:fldCharType="begin"/>
      </w:r>
      <w:r>
        <w:instrText xml:space="preserve"> STYLEREF  "Rubrik 1" \n</w:instrText>
      </w:r>
      <w:r>
        <w:fldChar w:fldCharType="separate"/>
      </w:r>
      <w:r w:rsidR="000D76EE">
        <w:rPr>
          <w:noProof/>
        </w:rPr>
        <w:t>2</w:t>
      </w:r>
      <w:r>
        <w:rPr>
          <w:noProof/>
        </w:rPr>
        <w:fldChar w:fldCharType="end"/>
      </w:r>
      <w:r>
        <w:t>.</w:t>
      </w:r>
      <w:fldSimple w:instr=" SEQ Tabell \* ARABIC \s 1 ">
        <w:r w:rsidR="000D76EE">
          <w:rPr>
            <w:noProof/>
          </w:rPr>
          <w:t>5</w:t>
        </w:r>
      </w:fldSimple>
      <w:bookmarkEnd w:id="47"/>
      <w:r>
        <w:tab/>
        <w:t xml:space="preserve">Utgiftstakets nivåer </w:t>
      </w:r>
    </w:p>
    <w:p w14:paraId="3E236411" w14:textId="77777777" w:rsidR="00ED3704" w:rsidRDefault="00ED3704" w:rsidP="00ED3704">
      <w:pPr>
        <w:pStyle w:val="TabellUnderrubrik"/>
      </w:pPr>
      <w:r>
        <w:t>Miljarder kronor om inte annat anges</w:t>
      </w:r>
    </w:p>
    <w:tbl>
      <w:tblPr>
        <w:tblStyle w:val="RKBPTabell"/>
        <w:tblW w:w="5000" w:type="pct"/>
        <w:tblLook w:val="06E0" w:firstRow="1" w:lastRow="1" w:firstColumn="1" w:lastColumn="0" w:noHBand="1" w:noVBand="1"/>
      </w:tblPr>
      <w:tblGrid>
        <w:gridCol w:w="3542"/>
        <w:gridCol w:w="957"/>
        <w:gridCol w:w="957"/>
        <w:gridCol w:w="957"/>
        <w:gridCol w:w="957"/>
      </w:tblGrid>
      <w:tr w:rsidR="00ED3704" w14:paraId="2EB0166F"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0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6EC2B597" w14:textId="77777777" w:rsidR="00ED3704" w:rsidRDefault="00ED3704" w:rsidP="00ED3704">
            <w:pPr>
              <w:pStyle w:val="TabellHuvud"/>
              <w:keepNext/>
            </w:pP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3EBD64C1" w14:textId="6FBBB0AE" w:rsidR="00ED3704"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1357C3">
              <w:t>2021</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02CF268B" w14:textId="5D0112C6" w:rsidR="00ED3704"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1357C3">
              <w:t>2022</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60066196" w14:textId="0825629D" w:rsidR="00ED3704"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1357C3">
              <w:t>2023</w:t>
            </w:r>
          </w:p>
        </w:tc>
        <w:tc>
          <w:tcPr>
            <w:tcW w:w="64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6FDA8F15" w14:textId="2E75AB57" w:rsidR="00ED3704"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2024</w:t>
            </w:r>
          </w:p>
        </w:tc>
      </w:tr>
      <w:tr w:rsidR="00ED3704" w14:paraId="57A9C302" w14:textId="77777777" w:rsidTr="00ED3704">
        <w:tc>
          <w:tcPr>
            <w:cnfStyle w:val="001000000000" w:firstRow="0" w:lastRow="0" w:firstColumn="1" w:lastColumn="0" w:oddVBand="0" w:evenVBand="0" w:oddHBand="0" w:evenHBand="0" w:firstRowFirstColumn="0" w:firstRowLastColumn="0" w:lastRowFirstColumn="0" w:lastRowLastColumn="0"/>
            <w:tcW w:w="2403" w:type="pct"/>
            <w:tcBorders>
              <w:top w:val="single" w:sz="12" w:space="0" w:color="auto"/>
            </w:tcBorders>
            <w:vAlign w:val="top"/>
          </w:tcPr>
          <w:p w14:paraId="34597944" w14:textId="77777777" w:rsidR="00ED3704" w:rsidRDefault="00ED3704" w:rsidP="00ED3704">
            <w:pPr>
              <w:pStyle w:val="Tabell"/>
              <w:keepNext/>
            </w:pPr>
            <w:r w:rsidRPr="001357C3">
              <w:t>Av riksdagen beslutade nivåer på utgiftstaket</w:t>
            </w:r>
          </w:p>
        </w:tc>
        <w:tc>
          <w:tcPr>
            <w:tcW w:w="649" w:type="pct"/>
            <w:tcBorders>
              <w:top w:val="single" w:sz="12" w:space="0" w:color="auto"/>
            </w:tcBorders>
            <w:vAlign w:val="top"/>
          </w:tcPr>
          <w:p w14:paraId="678DF07B" w14:textId="4EA30A8E"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D073A">
              <w:t>1 695</w:t>
            </w:r>
          </w:p>
        </w:tc>
        <w:tc>
          <w:tcPr>
            <w:tcW w:w="649" w:type="pct"/>
            <w:tcBorders>
              <w:top w:val="single" w:sz="12" w:space="0" w:color="auto"/>
            </w:tcBorders>
            <w:vAlign w:val="top"/>
          </w:tcPr>
          <w:p w14:paraId="4B4F8329" w14:textId="5FD8D2B5"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D073A">
              <w:t>1 634</w:t>
            </w:r>
          </w:p>
        </w:tc>
        <w:tc>
          <w:tcPr>
            <w:tcW w:w="649" w:type="pct"/>
            <w:tcBorders>
              <w:top w:val="single" w:sz="12" w:space="0" w:color="auto"/>
            </w:tcBorders>
            <w:vAlign w:val="top"/>
          </w:tcPr>
          <w:p w14:paraId="4467ABFD" w14:textId="1C1863E4"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D073A">
              <w:t>1 539</w:t>
            </w:r>
          </w:p>
        </w:tc>
        <w:tc>
          <w:tcPr>
            <w:tcW w:w="649" w:type="pct"/>
            <w:tcBorders>
              <w:top w:val="single" w:sz="12" w:space="0" w:color="auto"/>
            </w:tcBorders>
            <w:vAlign w:val="top"/>
          </w:tcPr>
          <w:p w14:paraId="583DD88F" w14:textId="77777777"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p>
        </w:tc>
      </w:tr>
      <w:tr w:rsidR="00ED3704" w14:paraId="6FA9299C" w14:textId="77777777" w:rsidTr="00ED3704">
        <w:tc>
          <w:tcPr>
            <w:cnfStyle w:val="001000000000" w:firstRow="0" w:lastRow="0" w:firstColumn="1" w:lastColumn="0" w:oddVBand="0" w:evenVBand="0" w:oddHBand="0" w:evenHBand="0" w:firstRowFirstColumn="0" w:firstRowLastColumn="0" w:lastRowFirstColumn="0" w:lastRowLastColumn="0"/>
            <w:tcW w:w="2403" w:type="pct"/>
            <w:vAlign w:val="top"/>
          </w:tcPr>
          <w:p w14:paraId="26AB147F" w14:textId="216F3DDA" w:rsidR="00ED3704" w:rsidRDefault="00ED3704" w:rsidP="00ED3704">
            <w:pPr>
              <w:pStyle w:val="Tabell"/>
              <w:keepNext/>
            </w:pPr>
            <w:r w:rsidRPr="001357C3">
              <w:t>Regeringens bedömning av nivå på utgiftstaket</w:t>
            </w:r>
          </w:p>
        </w:tc>
        <w:tc>
          <w:tcPr>
            <w:tcW w:w="649" w:type="pct"/>
            <w:vAlign w:val="top"/>
          </w:tcPr>
          <w:p w14:paraId="0C3E0DC7" w14:textId="694267D9"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p>
        </w:tc>
        <w:tc>
          <w:tcPr>
            <w:tcW w:w="649" w:type="pct"/>
            <w:vAlign w:val="top"/>
          </w:tcPr>
          <w:p w14:paraId="43A34344" w14:textId="77777777"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p>
        </w:tc>
        <w:tc>
          <w:tcPr>
            <w:tcW w:w="649" w:type="pct"/>
            <w:vAlign w:val="top"/>
          </w:tcPr>
          <w:p w14:paraId="6958557A" w14:textId="77777777"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p>
        </w:tc>
        <w:tc>
          <w:tcPr>
            <w:tcW w:w="649" w:type="pct"/>
            <w:vAlign w:val="top"/>
          </w:tcPr>
          <w:p w14:paraId="7CD417FC" w14:textId="2AC85F54"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1 595</w:t>
            </w:r>
          </w:p>
        </w:tc>
      </w:tr>
      <w:tr w:rsidR="00ED3704" w14:paraId="3374B6C3" w14:textId="77777777" w:rsidTr="00ED3704">
        <w:tc>
          <w:tcPr>
            <w:cnfStyle w:val="001000000000" w:firstRow="0" w:lastRow="0" w:firstColumn="1" w:lastColumn="0" w:oddVBand="0" w:evenVBand="0" w:oddHBand="0" w:evenHBand="0" w:firstRowFirstColumn="0" w:firstRowLastColumn="0" w:lastRowFirstColumn="0" w:lastRowLastColumn="0"/>
            <w:tcW w:w="2403" w:type="pct"/>
            <w:vAlign w:val="top"/>
          </w:tcPr>
          <w:p w14:paraId="47AE4AAB" w14:textId="77777777" w:rsidR="00ED3704" w:rsidRDefault="00ED3704" w:rsidP="00ED3704">
            <w:pPr>
              <w:pStyle w:val="Tabell"/>
              <w:keepNext/>
            </w:pPr>
            <w:r w:rsidRPr="001357C3">
              <w:t>Utgiftstak, procent av potentiell BNP</w:t>
            </w:r>
          </w:p>
        </w:tc>
        <w:tc>
          <w:tcPr>
            <w:tcW w:w="649" w:type="pct"/>
            <w:vAlign w:val="top"/>
          </w:tcPr>
          <w:p w14:paraId="04736BD9" w14:textId="0DB3F129"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DF57E4">
              <w:t>31,</w:t>
            </w:r>
            <w:r w:rsidRPr="00E37451">
              <w:t>7</w:t>
            </w:r>
          </w:p>
        </w:tc>
        <w:tc>
          <w:tcPr>
            <w:tcW w:w="649" w:type="pct"/>
            <w:vAlign w:val="top"/>
          </w:tcPr>
          <w:p w14:paraId="5AFD229F" w14:textId="4B375D5B"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DF57E4">
              <w:t>29,</w:t>
            </w:r>
            <w:r w:rsidRPr="00E37451">
              <w:t>6</w:t>
            </w:r>
          </w:p>
        </w:tc>
        <w:tc>
          <w:tcPr>
            <w:tcW w:w="649" w:type="pct"/>
            <w:vAlign w:val="top"/>
          </w:tcPr>
          <w:p w14:paraId="3C260FD8" w14:textId="26053886"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DF57E4">
              <w:t>27,</w:t>
            </w:r>
            <w:r w:rsidRPr="00E37451">
              <w:t>1</w:t>
            </w:r>
          </w:p>
        </w:tc>
        <w:tc>
          <w:tcPr>
            <w:tcW w:w="649" w:type="pct"/>
            <w:vAlign w:val="top"/>
          </w:tcPr>
          <w:p w14:paraId="1B3AA265" w14:textId="38622636"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E37451">
              <w:t>27,1</w:t>
            </w:r>
          </w:p>
        </w:tc>
      </w:tr>
      <w:tr w:rsidR="00ED3704" w14:paraId="1AD43A31" w14:textId="77777777" w:rsidTr="00ED3704">
        <w:tc>
          <w:tcPr>
            <w:cnfStyle w:val="001000000000" w:firstRow="0" w:lastRow="0" w:firstColumn="1" w:lastColumn="0" w:oddVBand="0" w:evenVBand="0" w:oddHBand="0" w:evenHBand="0" w:firstRowFirstColumn="0" w:firstRowLastColumn="0" w:lastRowFirstColumn="0" w:lastRowLastColumn="0"/>
            <w:tcW w:w="2403" w:type="pct"/>
            <w:vAlign w:val="top"/>
          </w:tcPr>
          <w:p w14:paraId="1F9427EA" w14:textId="77777777" w:rsidR="00ED3704" w:rsidRDefault="00ED3704" w:rsidP="00ED3704">
            <w:pPr>
              <w:pStyle w:val="Tabell"/>
              <w:keepNext/>
            </w:pPr>
            <w:r w:rsidRPr="001357C3">
              <w:t>Utgiftstak, procent av BNP</w:t>
            </w:r>
          </w:p>
        </w:tc>
        <w:tc>
          <w:tcPr>
            <w:tcW w:w="649" w:type="pct"/>
            <w:vAlign w:val="top"/>
          </w:tcPr>
          <w:p w14:paraId="11CC0404" w14:textId="3156415A"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9D1606">
              <w:t>32,</w:t>
            </w:r>
            <w:r w:rsidRPr="002E18CC">
              <w:t>5</w:t>
            </w:r>
          </w:p>
        </w:tc>
        <w:tc>
          <w:tcPr>
            <w:tcW w:w="649" w:type="pct"/>
            <w:vAlign w:val="top"/>
          </w:tcPr>
          <w:p w14:paraId="5AC2D648" w14:textId="5515D6E9"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9D1606">
              <w:t>29,</w:t>
            </w:r>
            <w:r w:rsidRPr="002E18CC">
              <w:t>7</w:t>
            </w:r>
          </w:p>
        </w:tc>
        <w:tc>
          <w:tcPr>
            <w:tcW w:w="649" w:type="pct"/>
            <w:vAlign w:val="top"/>
          </w:tcPr>
          <w:p w14:paraId="7FA37745" w14:textId="41E291D8"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9D1606">
              <w:t>27,</w:t>
            </w:r>
            <w:r w:rsidRPr="002E18CC">
              <w:t>1</w:t>
            </w:r>
          </w:p>
        </w:tc>
        <w:tc>
          <w:tcPr>
            <w:tcW w:w="649" w:type="pct"/>
            <w:vAlign w:val="top"/>
          </w:tcPr>
          <w:p w14:paraId="3D23A095" w14:textId="37B2C72F"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2E18CC">
              <w:t>27,1</w:t>
            </w:r>
          </w:p>
        </w:tc>
      </w:tr>
      <w:tr w:rsidR="00ED3704" w14:paraId="7E59FCAF"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vAlign w:val="top"/>
          </w:tcPr>
          <w:p w14:paraId="5AC916E8" w14:textId="77777777" w:rsidR="00ED3704" w:rsidRDefault="00ED3704" w:rsidP="00ED3704">
            <w:pPr>
              <w:pStyle w:val="Tabell"/>
              <w:keepNext/>
            </w:pPr>
            <w:r w:rsidRPr="001357C3">
              <w:t>Takbegränsade utgifter</w:t>
            </w:r>
          </w:p>
        </w:tc>
        <w:tc>
          <w:tcPr>
            <w:tcW w:w="0" w:type="pct"/>
            <w:tcBorders>
              <w:bottom w:val="single" w:sz="4" w:space="0" w:color="auto"/>
            </w:tcBorders>
            <w:vAlign w:val="top"/>
          </w:tcPr>
          <w:p w14:paraId="6F80A974" w14:textId="72E92763"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B33384">
              <w:t>1 621</w:t>
            </w:r>
          </w:p>
        </w:tc>
        <w:tc>
          <w:tcPr>
            <w:tcW w:w="0" w:type="pct"/>
            <w:tcBorders>
              <w:bottom w:val="single" w:sz="4" w:space="0" w:color="auto"/>
            </w:tcBorders>
            <w:vAlign w:val="top"/>
          </w:tcPr>
          <w:p w14:paraId="35F1CBEA" w14:textId="7598EBBC"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B33384">
              <w:t>1 477</w:t>
            </w:r>
          </w:p>
        </w:tc>
        <w:tc>
          <w:tcPr>
            <w:tcW w:w="0" w:type="pct"/>
            <w:tcBorders>
              <w:bottom w:val="single" w:sz="4" w:space="0" w:color="auto"/>
            </w:tcBorders>
            <w:vAlign w:val="top"/>
          </w:tcPr>
          <w:p w14:paraId="1828A4C1" w14:textId="0698855C"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B33384">
              <w:t>1 456</w:t>
            </w:r>
          </w:p>
        </w:tc>
        <w:tc>
          <w:tcPr>
            <w:tcW w:w="0" w:type="pct"/>
            <w:tcBorders>
              <w:bottom w:val="single" w:sz="4" w:space="0" w:color="auto"/>
            </w:tcBorders>
            <w:vAlign w:val="top"/>
          </w:tcPr>
          <w:p w14:paraId="6A45444C" w14:textId="2440C9DA" w:rsidR="00ED3704"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B33384">
              <w:t>1 471</w:t>
            </w:r>
          </w:p>
        </w:tc>
      </w:tr>
      <w:tr w:rsidR="00ED3704" w14:paraId="263D776E"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shd w:val="clear" w:color="auto" w:fill="auto"/>
            <w:vAlign w:val="top"/>
          </w:tcPr>
          <w:p w14:paraId="5D3FC70D" w14:textId="77777777" w:rsidR="00ED3704" w:rsidRPr="00440C4B" w:rsidRDefault="00ED3704" w:rsidP="00ED3704">
            <w:pPr>
              <w:pStyle w:val="Tabell"/>
              <w:keepNext/>
              <w:rPr>
                <w:b/>
                <w:bCs/>
              </w:rPr>
            </w:pPr>
            <w:r w:rsidRPr="00440C4B">
              <w:rPr>
                <w:bCs/>
              </w:rPr>
              <w:t>Budgeteringsmarginal</w:t>
            </w:r>
          </w:p>
        </w:tc>
        <w:tc>
          <w:tcPr>
            <w:tcW w:w="0" w:type="pct"/>
            <w:tcBorders>
              <w:top w:val="single" w:sz="4" w:space="0" w:color="auto"/>
            </w:tcBorders>
            <w:shd w:val="clear" w:color="auto" w:fill="auto"/>
            <w:vAlign w:val="top"/>
          </w:tcPr>
          <w:p w14:paraId="72C412C3" w14:textId="0AE701A3" w:rsidR="00ED3704" w:rsidRPr="00440C4B"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
                <w:bCs/>
              </w:rPr>
            </w:pPr>
            <w:r w:rsidRPr="00937655">
              <w:t>74</w:t>
            </w:r>
          </w:p>
        </w:tc>
        <w:tc>
          <w:tcPr>
            <w:tcW w:w="0" w:type="pct"/>
            <w:tcBorders>
              <w:top w:val="single" w:sz="4" w:space="0" w:color="auto"/>
            </w:tcBorders>
            <w:shd w:val="clear" w:color="auto" w:fill="auto"/>
            <w:vAlign w:val="top"/>
          </w:tcPr>
          <w:p w14:paraId="6710C942" w14:textId="5B368149" w:rsidR="00ED3704" w:rsidRPr="00440C4B"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
                <w:bCs/>
              </w:rPr>
            </w:pPr>
            <w:r w:rsidRPr="00937655">
              <w:t>157</w:t>
            </w:r>
          </w:p>
        </w:tc>
        <w:tc>
          <w:tcPr>
            <w:tcW w:w="0" w:type="pct"/>
            <w:tcBorders>
              <w:top w:val="single" w:sz="4" w:space="0" w:color="auto"/>
            </w:tcBorders>
            <w:shd w:val="clear" w:color="auto" w:fill="auto"/>
            <w:vAlign w:val="top"/>
          </w:tcPr>
          <w:p w14:paraId="0A05E416" w14:textId="550ABAC4" w:rsidR="00ED3704" w:rsidRPr="00440C4B"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
                <w:bCs/>
              </w:rPr>
            </w:pPr>
            <w:r w:rsidRPr="00937655">
              <w:t>83</w:t>
            </w:r>
          </w:p>
        </w:tc>
        <w:tc>
          <w:tcPr>
            <w:tcW w:w="0" w:type="pct"/>
            <w:tcBorders>
              <w:top w:val="single" w:sz="4" w:space="0" w:color="auto"/>
            </w:tcBorders>
            <w:shd w:val="clear" w:color="auto" w:fill="auto"/>
            <w:vAlign w:val="top"/>
          </w:tcPr>
          <w:p w14:paraId="1F0BE42E" w14:textId="17ABC49A" w:rsidR="00ED3704" w:rsidRPr="00FC3294"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
              </w:rPr>
            </w:pPr>
            <w:r w:rsidRPr="00937655">
              <w:t>124</w:t>
            </w:r>
          </w:p>
        </w:tc>
      </w:tr>
    </w:tbl>
    <w:bookmarkEnd w:id="46"/>
    <w:p w14:paraId="2C03954D" w14:textId="77777777" w:rsidR="00ED3704" w:rsidRPr="00533276" w:rsidRDefault="00ED3704" w:rsidP="00ED3704">
      <w:pPr>
        <w:pStyle w:val="Klla"/>
        <w:keepNext/>
        <w:sectPr w:rsidR="00ED3704" w:rsidRPr="00533276" w:rsidSect="00C55A97">
          <w:headerReference w:type="even" r:id="rId33"/>
          <w:headerReference w:type="default" r:id="rId34"/>
          <w:footerReference w:type="even" r:id="rId35"/>
          <w:footerReference w:type="default" r:id="rId36"/>
          <w:headerReference w:type="first" r:id="rId37"/>
          <w:footerReference w:type="first" r:id="rId38"/>
          <w:type w:val="oddPage"/>
          <w:pgSz w:w="11906" w:h="16838" w:code="9"/>
          <w:pgMar w:top="1304" w:right="2268" w:bottom="1247" w:left="2268" w:header="567" w:footer="624" w:gutter="0"/>
          <w:cols w:space="708"/>
          <w:docGrid w:linePitch="360"/>
        </w:sectPr>
      </w:pPr>
      <w:r>
        <w:t>Källa: Egna beräkningar.</w:t>
      </w:r>
    </w:p>
    <w:bookmarkStart w:id="48" w:name="_Toc68721324"/>
    <w:p w14:paraId="41564C22" w14:textId="3C758A0B" w:rsidR="00ED3704" w:rsidRDefault="000D76EE" w:rsidP="00ED3704">
      <w:pPr>
        <w:pStyle w:val="Rubrik1"/>
      </w:pPr>
      <w:sdt>
        <w:sdtPr>
          <w:alias w:val="Avsnittsrubrik"/>
          <w:tag w:val="Avsnittsrubrik"/>
          <w:id w:val="371425994"/>
          <w:dataBinding w:prefixMappings="xmlns:ns0='http://rkdhs/mallar/budget/VÅP/VÅP.xsd'" w:xpath="/ns0:dokumentvärden[1]/ns0:avsnitt[1]/ns0:avsnitt[4]/@avsnittsrubrik" w:storeItemID="{E4A92E87-CD46-4139-BA79-F73ACCF787C5}"/>
          <w:text w:multiLine="1"/>
        </w:sdtPr>
        <w:sdtContent>
          <w:r w:rsidR="00ED3704">
            <w:t>Den makroekonomiska utvecklingen</w:t>
          </w:r>
        </w:sdtContent>
      </w:sdt>
      <w:r w:rsidR="00ED3704" w:rsidRPr="00E1060A">
        <w:rPr>
          <w:noProof/>
        </w:rPr>
        <mc:AlternateContent>
          <mc:Choice Requires="wps">
            <w:drawing>
              <wp:anchor distT="0" distB="0" distL="114300" distR="114300" simplePos="0" relativeHeight="251653632" behindDoc="0" locked="0" layoutInCell="1" allowOverlap="1" wp14:anchorId="330A5068" wp14:editId="2DBB77E7">
                <wp:simplePos x="0" y="0"/>
                <wp:positionH relativeFrom="page">
                  <wp:posOffset>7006590</wp:posOffset>
                </wp:positionH>
                <wp:positionV relativeFrom="page">
                  <wp:posOffset>0</wp:posOffset>
                </wp:positionV>
                <wp:extent cx="547200" cy="10792800"/>
                <wp:effectExtent l="0" t="0" r="5715" b="8890"/>
                <wp:wrapNone/>
                <wp:docPr id="10"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35DA6BC0">
                <w10:wrap anchorx="page" anchory="page"/>
              </v:rect>
            </w:pict>
          </mc:Fallback>
        </mc:AlternateContent>
      </w:r>
      <w:bookmarkEnd w:id="48"/>
    </w:p>
    <w:p w14:paraId="26B3874D" w14:textId="45C35C74" w:rsidR="00ED3704" w:rsidRDefault="00ED3704" w:rsidP="00ED3704">
      <w:pPr>
        <w:pStyle w:val="Brdtext"/>
      </w:pPr>
      <w:r>
        <w:t>I detta avsnitt redovisas prognosen för den makroekonomiska utvecklingen i Sverige och i övriga världen 2021–2024. Tyngdpunkten i avsnittet ligger på utvecklingen 2021 och 2022. Prognosen är baserad på de anslagsnivåer och de regelverk för skatter och transfereringssystem som har beslutats av riksdagen, samt de som har föreslagits eller aviserats av regeringen i propositionen Vårändringsbudget för 2021 (prop. 2020/21:99), propositionen Extra ändringsbudget för 2021 – Förlängda ersättningar på sjukförsäkringsområdet, stöd till företag, kultur och idrott samt andra åtgärder med anledning av coronaviruset (prop. 2020/21:166) eller tidigare propos</w:t>
      </w:r>
      <w:r>
        <w:softHyphen/>
        <w:t>itioner. Prognosen baseras inte på några framtida finanspolitiska regel- eller anslags</w:t>
      </w:r>
      <w:r>
        <w:softHyphen/>
        <w:t xml:space="preserve">ändringar därutöver. I prognosen har information om omvärldshändelser och statistikutfall som fanns tillgänglig t.o.m. den 8 mars 2021 beaktats. Tabeller med prognosens innehåll i detalj redovisas i bilaga </w:t>
      </w:r>
      <w:r w:rsidRPr="00FE06C2">
        <w:t>1</w:t>
      </w:r>
      <w:r>
        <w:t>.</w:t>
      </w:r>
    </w:p>
    <w:p w14:paraId="007C1A97" w14:textId="77777777" w:rsidR="00ED3704" w:rsidRPr="00354A1D" w:rsidRDefault="00ED3704" w:rsidP="00ED3704">
      <w:pPr>
        <w:pStyle w:val="Rubrik2utannumrering"/>
      </w:pPr>
      <w:r w:rsidRPr="00F4609B">
        <w:t>Sammanfattning</w:t>
      </w:r>
    </w:p>
    <w:p w14:paraId="1275899C" w14:textId="77777777" w:rsidR="00ED3704" w:rsidRDefault="00ED3704" w:rsidP="00ED3704">
      <w:pPr>
        <w:pStyle w:val="Strecklista"/>
      </w:pPr>
      <w:r>
        <w:t>Den starka återhämtningen som skedde under tredje kvartalet i flera stora ekonomier avstannade under fjärde kvartalet 2020 till följd av den höga smittspridningen av sjukdomen covid-19 och utökade restriktioner</w:t>
      </w:r>
      <w:r w:rsidDel="0024151A">
        <w:t>.</w:t>
      </w:r>
      <w:r>
        <w:t xml:space="preserve"> </w:t>
      </w:r>
    </w:p>
    <w:p w14:paraId="35E2236F" w14:textId="250DAC72" w:rsidR="00ED3704" w:rsidRDefault="00ED3704" w:rsidP="00ED3704">
      <w:pPr>
        <w:pStyle w:val="Strecklista"/>
      </w:pPr>
      <w:r>
        <w:t xml:space="preserve">Prognosen baseras på </w:t>
      </w:r>
      <w:r w:rsidRPr="00E42B39">
        <w:t>antagande</w:t>
      </w:r>
      <w:r>
        <w:t>t</w:t>
      </w:r>
      <w:r w:rsidRPr="00E42B39">
        <w:t xml:space="preserve"> att åtgärder för att minska smittspridningen kvarstår i Sverige och flera</w:t>
      </w:r>
      <w:r>
        <w:t xml:space="preserve"> andra</w:t>
      </w:r>
      <w:r w:rsidRPr="00E42B39">
        <w:t xml:space="preserve"> länder under första halvåret 2021</w:t>
      </w:r>
      <w:r>
        <w:t xml:space="preserve"> och att omfattningen av åtgärderna minskar under andra halvåret</w:t>
      </w:r>
      <w:r w:rsidRPr="00E42B39">
        <w:t>.</w:t>
      </w:r>
      <w:r>
        <w:t xml:space="preserve"> Återhämtningen i omvärlden väntas således framför allt ta fart under andra halvåret 2021. </w:t>
      </w:r>
    </w:p>
    <w:p w14:paraId="7D804340" w14:textId="53DE6C8F" w:rsidR="00ED3704" w:rsidRDefault="00ED3704" w:rsidP="00ED3704">
      <w:pPr>
        <w:pStyle w:val="Strecklista"/>
      </w:pPr>
      <w:r>
        <w:t>I</w:t>
      </w:r>
      <w:r w:rsidRPr="00E42B39">
        <w:t xml:space="preserve"> Sverige </w:t>
      </w:r>
      <w:r>
        <w:t xml:space="preserve">minskade den ekonomiska aktiviteten under fjärde kvartalet 2020 efter en stark återhämtning sedan sommaren. En hög smittspridning och restriktioner innebar minskad inhemsk efterfrågan på framför allt tjänster, inte minst inom besöksnära tjänstebranscher, såsom hotell och restaurang, resebyråer och turism. </w:t>
      </w:r>
    </w:p>
    <w:p w14:paraId="0541C5F5" w14:textId="61EEC90A" w:rsidR="00ED3704" w:rsidRDefault="00ED3704" w:rsidP="00ED3704">
      <w:pPr>
        <w:pStyle w:val="Strecklista"/>
      </w:pPr>
      <w:r w:rsidRPr="00730AFA">
        <w:t xml:space="preserve">Förtroendeindikatorer </w:t>
      </w:r>
      <w:r>
        <w:t>visar på en</w:t>
      </w:r>
      <w:r w:rsidRPr="00730AFA">
        <w:t xml:space="preserve"> positiv framtidstro inom industrin</w:t>
      </w:r>
      <w:r>
        <w:t xml:space="preserve"> medan utsikterna inom tjänstebranschen är svagare. Den inhemska efterfrågan bedöms bli fortsatt svag under första kvartalet 2021. I takt med att smittspridningen minskar och restriktionerna gradvis lättar bedöms BNP-tillväxten åter tillta. Återhämtningen understöds av omfattande ekonomisk-politiska stimulanser. Resursutnyttjandet är dock fortsatt betydligt lägre än normalt och svensk ekonomi bedöms befinna sig i en djup lågkonjunktur 2021. </w:t>
      </w:r>
    </w:p>
    <w:p w14:paraId="274DF2CC" w14:textId="72BEB90F" w:rsidR="00ED3704" w:rsidRDefault="00ED3704" w:rsidP="00ED3704">
      <w:pPr>
        <w:pStyle w:val="Strecklista"/>
      </w:pPr>
      <w:r>
        <w:t xml:space="preserve">Även återhämtningen på arbetsmarknaden hålls tillbaka under första halvåret </w:t>
      </w:r>
      <w:r w:rsidRPr="00730AFA">
        <w:t xml:space="preserve">2021. Nyttjandet av korttidsarbete väntas vara på </w:t>
      </w:r>
      <w:r>
        <w:t>relativt</w:t>
      </w:r>
      <w:r w:rsidRPr="00730AFA">
        <w:t xml:space="preserve"> höga nivåer och </w:t>
      </w:r>
      <w:r>
        <w:t>bedöms, tillsammans med andra företagsstöd, bromsa ytterligare sysselsättnings</w:t>
      </w:r>
      <w:r>
        <w:softHyphen/>
        <w:t xml:space="preserve">fall. Arbetslösheten bedöms minska under 2022. </w:t>
      </w:r>
    </w:p>
    <w:p w14:paraId="05F1AF3D" w14:textId="2564CE60" w:rsidR="00ED3704" w:rsidRDefault="00ED3704" w:rsidP="00ED3704">
      <w:pPr>
        <w:pStyle w:val="Strecklista"/>
      </w:pPr>
      <w:r>
        <w:t xml:space="preserve">Inflationen, mätt med konsumentprisindex med fast bostadsränta (KPIF), väntas öka 2021. Samtidigt innebär det låga resursutnyttjandet i Sverige att inflationen bedöms bli fortsatt dämpad. </w:t>
      </w:r>
    </w:p>
    <w:p w14:paraId="3414B121" w14:textId="2F00C97A" w:rsidR="00ED3704" w:rsidRDefault="00ED3704" w:rsidP="00ED3704">
      <w:pPr>
        <w:pStyle w:val="Strecklista"/>
      </w:pPr>
      <w:r>
        <w:t xml:space="preserve">Prognosen är </w:t>
      </w:r>
      <w:r w:rsidDel="00DE2C08">
        <w:t xml:space="preserve">behäftad med osäkerhet som </w:t>
      </w:r>
      <w:r>
        <w:t>främst beror på smittspridningens utveckling. O</w:t>
      </w:r>
      <w:r w:rsidRPr="00400730">
        <w:t>säkerhet</w:t>
      </w:r>
      <w:r>
        <w:t>en</w:t>
      </w:r>
      <w:r w:rsidRPr="00400730">
        <w:t xml:space="preserve"> </w:t>
      </w:r>
      <w:r w:rsidDel="00DE2C08">
        <w:t>belyses med</w:t>
      </w:r>
      <w:r w:rsidRPr="00400730" w:rsidDel="00DE2C08">
        <w:t xml:space="preserve"> två alternativa scenarier</w:t>
      </w:r>
      <w:r w:rsidDel="00DE2C08">
        <w:t xml:space="preserve">. </w:t>
      </w:r>
      <w:r>
        <w:t>Om smitt</w:t>
      </w:r>
      <w:r>
        <w:softHyphen/>
        <w:t xml:space="preserve">spridningen avtar snabbare än väntat kommer sannolikt även återhämtningen att gå snabbare än väntat. Den ekonomiska utvecklingen i Sverige och i omvärlden kan också bli sämre än i prognosen om t.ex. vaccineringen försenas och restriktionerna ligger kvar längre än väntat. </w:t>
      </w:r>
    </w:p>
    <w:p w14:paraId="1B0AD4C9" w14:textId="77777777" w:rsidR="00ED3704" w:rsidRDefault="00ED3704" w:rsidP="00ED3704">
      <w:pPr>
        <w:pStyle w:val="Rubrik2"/>
      </w:pPr>
      <w:bookmarkStart w:id="49" w:name="_Toc68721325"/>
      <w:r>
        <w:lastRenderedPageBreak/>
        <w:t>Utsikterna i omvärlden 2021 och 2022</w:t>
      </w:r>
      <w:bookmarkEnd w:id="49"/>
    </w:p>
    <w:p w14:paraId="2E3C8A92" w14:textId="1AC87216" w:rsidR="00ED3704" w:rsidRDefault="00ED3704" w:rsidP="00ED3704">
      <w:pPr>
        <w:pStyle w:val="Rubrik3utannumrering"/>
        <w:spacing w:before="0"/>
      </w:pPr>
      <w:r>
        <w:t>Återhämtningen i världsekonomin har stannat av</w:t>
      </w:r>
    </w:p>
    <w:p w14:paraId="639CD41C" w14:textId="6D119D29" w:rsidR="00ED3704" w:rsidRDefault="00ED3704" w:rsidP="00ED3704">
      <w:pPr>
        <w:pStyle w:val="Brdtext"/>
      </w:pPr>
      <w:r>
        <w:t xml:space="preserve">Spridningen av sjukdomen covid-19 fortsätter att påverka världsekonomin. Under hösten 2020 tog smittspridningen i USA och stora delar av Europa fart igen och den ekonomiska tillväxten bromsade in efter att ha ökat snabbt under inledningen av hösten. I euroområdet, Storbritannien och USA var BNP-nivån i slutet av 2020 betydligt lägre än innan pandemin bröt ut. Återhämtningen i Kina har dock varit stadig och BNP-nivån där var högre än vad den var före pandemin. </w:t>
      </w:r>
    </w:p>
    <w:p w14:paraId="1282248B" w14:textId="3E1131B6" w:rsidR="00ED3704" w:rsidRDefault="00ED3704" w:rsidP="00ED3704">
      <w:pPr>
        <w:pStyle w:val="Brdtext"/>
      </w:pPr>
      <w:r>
        <w:t>Den ökade smittspridningen under slutet av 2020 hade inte lika stor effekt på den ekonomiska aktiviteten som den hade under våren samma år. Restriktionerna runt om i världen var mer välriktade i syfte att minimera negativa bieffekter. Därtill har företag och konsumenter delvis anpassat sig till de nya förutsättningarna. Den starka åter</w:t>
      </w:r>
      <w:r>
        <w:softHyphen/>
        <w:t>hämtningen i Kina har bl.a. bidragit till att leverantörskedjor inte har drabbats av lika stora problem som under våren 2020. Världshandeln med varor var redan i slutet av 2020 lika omfattande som den var innan pandemin bröt ut, vilket delvis speglar en omfördelning i konsumtion från tjänster till varor och en ökad efterfrågan på it-utrustning och medicinsk utrustning. Den globala industriproduktionen utvecklades positivt under vintern vilket har varit en motvikt till den fortsatt svaga utvecklingen inom kontaktnära branscher såsom detaljhandel och tjänster.</w:t>
      </w:r>
    </w:p>
    <w:p w14:paraId="02334F9B" w14:textId="0FEE3741" w:rsidR="00ED3704" w:rsidRDefault="00ED3704" w:rsidP="00ED3704">
      <w:pPr>
        <w:pStyle w:val="Brdtext"/>
      </w:pPr>
      <w:r>
        <w:t>Återhämtningen i omvärlden väntas åter ta fart under 2021. Det varierar dock mellan länder när återhämtningen förväntas komma igång. Tillväxtutsikterna beror i hög grad på när regeringar har möjlighet att lätta på restriktioner och hur hushåll och företag kommer att reagera på lättnaderna och smittläget. Påbörjad vaccinering väntas stärka tillförsikten om den framtida ekonomiska utvecklingen i många länder redan under första halvåret 2021. Hushållens delvis ofrivilliga sparande under det senaste året väntas bidra till en kraftig återhämtning i hushållens konsumtion när deras framtidstro och möjligheter att konsumera stärks.</w:t>
      </w:r>
    </w:p>
    <w:p w14:paraId="5B514F15" w14:textId="16563721" w:rsidR="00ED3704" w:rsidRDefault="00ED3704" w:rsidP="00ED3704">
      <w:pPr>
        <w:pStyle w:val="Brdtext"/>
      </w:pPr>
      <w:r>
        <w:t xml:space="preserve">I euroområdet väntas den ekonomiska aktiviteten återhämta sig i snabb takt under andra halvåret 2021, då en stor del av befolkningen blivit </w:t>
      </w:r>
      <w:r w:rsidDel="00FD0C6F">
        <w:t>vaccinerad</w:t>
      </w:r>
      <w:r>
        <w:t>. En positiv utveckling utanför euroområdet väntas också bidra till ökad export. Återhämtningen understöds av en expansiv finanspolitik</w:t>
      </w:r>
      <w:r w:rsidDel="005918EF">
        <w:t xml:space="preserve"> </w:t>
      </w:r>
      <w:r>
        <w:t>som genomförs av enskilda länder och där Europeiska unionens återhämtningsplan bedöms bidra, samtidigt som penning</w:t>
      </w:r>
      <w:r>
        <w:softHyphen/>
        <w:t>politiken är expansiv. Inflationen i euroområdet väntas öka under 2021 men förbli dämpad i förhållande till Europeiska centralbankens inflationsmål. I USA väntas åter</w:t>
      </w:r>
      <w:r>
        <w:softHyphen/>
        <w:t>hämtningen ta rejäl fart något tidigare än i euroområdet och dessutom gå snabbare</w:t>
      </w:r>
      <w:r w:rsidDel="00C2379A">
        <w:t>.</w:t>
      </w:r>
      <w:r>
        <w:t xml:space="preserve"> Det beror på en snabbare vaccineringstakt än i euroområdet och på de stora stimulanspaketen. BNP-tillväxten i USA väntas 2021 bli den högsta på över 35 år och resursutnyttjandet bedöms bli positivt 2022 vilket bidrar till högre inflation (se </w:t>
      </w:r>
      <w:r>
        <w:br/>
      </w:r>
      <w:r>
        <w:fldChar w:fldCharType="begin"/>
      </w:r>
      <w:r>
        <w:instrText xml:space="preserve"> REF _Ref66452126 \h \*Lower </w:instrText>
      </w:r>
      <w:r>
        <w:fldChar w:fldCharType="separate"/>
      </w:r>
      <w:r w:rsidR="000D76EE">
        <w:t xml:space="preserve">tabell </w:t>
      </w:r>
      <w:r w:rsidR="000D76EE">
        <w:rPr>
          <w:noProof/>
        </w:rPr>
        <w:t>3</w:t>
      </w:r>
      <w:r w:rsidR="000D76EE">
        <w:t>.</w:t>
      </w:r>
      <w:r w:rsidR="000D76EE">
        <w:rPr>
          <w:noProof/>
        </w:rPr>
        <w:t>1</w:t>
      </w:r>
      <w:r>
        <w:fldChar w:fldCharType="end"/>
      </w:r>
      <w:r>
        <w:t xml:space="preserve">). Den kinesiska ekonomin, som redan i stort sett återhämtat sig efter det initiala BNP-fallet i inledningen av 2020, väntas gå in i en lugnare fas under 2021. Detta bl.a. till följd av avtrappade stimulanser från den ekonomiska politiken. Sammantaget väntas tillväxten i omvärlden bli hög både 2021 och 2022. </w:t>
      </w:r>
    </w:p>
    <w:p w14:paraId="22C15D96" w14:textId="054BC2CC" w:rsidR="00ED3704" w:rsidRDefault="00ED3704" w:rsidP="00ED3704">
      <w:pPr>
        <w:pStyle w:val="TabellRubrik"/>
      </w:pPr>
      <w:bookmarkStart w:id="50" w:name="_Ref66452126"/>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1</w:t>
        </w:r>
      </w:fldSimple>
      <w:bookmarkEnd w:id="50"/>
      <w:r>
        <w:tab/>
      </w:r>
      <w:r w:rsidRPr="00C15101">
        <w:t>Nyckeltal internationella variabler</w:t>
      </w:r>
    </w:p>
    <w:p w14:paraId="6F300E6B" w14:textId="4D52C73F" w:rsidR="00ED3704" w:rsidRDefault="00ED3704" w:rsidP="00ED3704">
      <w:pPr>
        <w:pStyle w:val="TabellUnderrubrik"/>
      </w:pPr>
      <w:r w:rsidRPr="00C15101">
        <w:rPr>
          <w:rFonts w:cs="Arial"/>
        </w:rPr>
        <w:t>Procentuell förändring om inte annat anges. Utfall 2020, prognos 2021–2024</w:t>
      </w:r>
    </w:p>
    <w:tbl>
      <w:tblPr>
        <w:tblStyle w:val="RKBPTabell"/>
        <w:tblW w:w="5000" w:type="pct"/>
        <w:tblLook w:val="06E0" w:firstRow="1" w:lastRow="1" w:firstColumn="1" w:lastColumn="0" w:noHBand="1" w:noVBand="1"/>
      </w:tblPr>
      <w:tblGrid>
        <w:gridCol w:w="1905"/>
        <w:gridCol w:w="1093"/>
        <w:gridCol w:w="1093"/>
        <w:gridCol w:w="1093"/>
        <w:gridCol w:w="1093"/>
        <w:gridCol w:w="1093"/>
      </w:tblGrid>
      <w:tr w:rsidR="00ED3704" w:rsidRPr="00323CCA" w14:paraId="424BDB16"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hideMark/>
          </w:tcPr>
          <w:p w14:paraId="54157884" w14:textId="1BA080B6" w:rsidR="00ED3704" w:rsidRPr="00323CCA" w:rsidRDefault="00ED3704" w:rsidP="00ED3704">
            <w:pPr>
              <w:pStyle w:val="TabellHuvud"/>
              <w:rPr>
                <w:lang w:eastAsia="sv-SE"/>
              </w:rPr>
            </w:pPr>
            <w:r w:rsidRPr="00323CCA">
              <w:rPr>
                <w:lang w:eastAsia="sv-SE"/>
              </w:rPr>
              <w:t> </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6BD427C" w14:textId="77777777" w:rsidR="00ED3704" w:rsidRPr="00323CCA" w:rsidRDefault="00ED3704" w:rsidP="00ED3704">
            <w:pPr>
              <w:pStyle w:val="TabellHuvud"/>
              <w:cnfStyle w:val="100000000000" w:firstRow="1" w:lastRow="0" w:firstColumn="0" w:lastColumn="0" w:oddVBand="0" w:evenVBand="0" w:oddHBand="0" w:evenHBand="0" w:firstRowFirstColumn="0" w:firstRowLastColumn="0" w:lastRowFirstColumn="0" w:lastRowLastColumn="0"/>
              <w:rPr>
                <w:lang w:eastAsia="sv-SE"/>
              </w:rPr>
            </w:pPr>
            <w:r w:rsidRPr="00323CCA">
              <w:rPr>
                <w:lang w:eastAsia="sv-SE"/>
              </w:rPr>
              <w:t>2020</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5AC636B" w14:textId="77777777" w:rsidR="00ED3704" w:rsidRPr="00323CCA" w:rsidRDefault="00ED3704" w:rsidP="00ED3704">
            <w:pPr>
              <w:pStyle w:val="TabellHuvud"/>
              <w:cnfStyle w:val="100000000000" w:firstRow="1" w:lastRow="0" w:firstColumn="0" w:lastColumn="0" w:oddVBand="0" w:evenVBand="0" w:oddHBand="0" w:evenHBand="0" w:firstRowFirstColumn="0" w:firstRowLastColumn="0" w:lastRowFirstColumn="0" w:lastRowLastColumn="0"/>
              <w:rPr>
                <w:lang w:eastAsia="sv-SE"/>
              </w:rPr>
            </w:pPr>
            <w:r w:rsidRPr="00323CCA">
              <w:rPr>
                <w:lang w:eastAsia="sv-SE"/>
              </w:rPr>
              <w:t>2021</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16EC794" w14:textId="77777777" w:rsidR="00ED3704" w:rsidRPr="00323CCA" w:rsidRDefault="00ED3704" w:rsidP="00ED3704">
            <w:pPr>
              <w:pStyle w:val="TabellHuvud"/>
              <w:cnfStyle w:val="100000000000" w:firstRow="1" w:lastRow="0" w:firstColumn="0" w:lastColumn="0" w:oddVBand="0" w:evenVBand="0" w:oddHBand="0" w:evenHBand="0" w:firstRowFirstColumn="0" w:firstRowLastColumn="0" w:lastRowFirstColumn="0" w:lastRowLastColumn="0"/>
              <w:rPr>
                <w:lang w:eastAsia="sv-SE"/>
              </w:rPr>
            </w:pPr>
            <w:r w:rsidRPr="00323CCA">
              <w:rPr>
                <w:lang w:eastAsia="sv-SE"/>
              </w:rPr>
              <w:t>2022</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1EB4C17" w14:textId="77777777" w:rsidR="00ED3704" w:rsidRPr="00323CCA" w:rsidRDefault="00ED3704" w:rsidP="00ED3704">
            <w:pPr>
              <w:pStyle w:val="TabellHuvud"/>
              <w:cnfStyle w:val="100000000000" w:firstRow="1" w:lastRow="0" w:firstColumn="0" w:lastColumn="0" w:oddVBand="0" w:evenVBand="0" w:oddHBand="0" w:evenHBand="0" w:firstRowFirstColumn="0" w:firstRowLastColumn="0" w:lastRowFirstColumn="0" w:lastRowLastColumn="0"/>
              <w:rPr>
                <w:lang w:eastAsia="sv-SE"/>
              </w:rPr>
            </w:pPr>
            <w:r w:rsidRPr="00323CCA">
              <w:rPr>
                <w:lang w:eastAsia="sv-SE"/>
              </w:rPr>
              <w:t>2023</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AD2C13C" w14:textId="77777777" w:rsidR="00ED3704" w:rsidRPr="00323CCA" w:rsidRDefault="00ED3704" w:rsidP="00ED3704">
            <w:pPr>
              <w:pStyle w:val="TabellHuvud"/>
              <w:cnfStyle w:val="100000000000" w:firstRow="1" w:lastRow="0" w:firstColumn="0" w:lastColumn="0" w:oddVBand="0" w:evenVBand="0" w:oddHBand="0" w:evenHBand="0" w:firstRowFirstColumn="0" w:firstRowLastColumn="0" w:lastRowFirstColumn="0" w:lastRowLastColumn="0"/>
              <w:rPr>
                <w:lang w:eastAsia="sv-SE"/>
              </w:rPr>
            </w:pPr>
            <w:r w:rsidRPr="00323CCA">
              <w:rPr>
                <w:lang w:eastAsia="sv-SE"/>
              </w:rPr>
              <w:t>2024</w:t>
            </w:r>
          </w:p>
        </w:tc>
      </w:tr>
      <w:tr w:rsidR="00ED3704" w:rsidRPr="00782B00" w14:paraId="4BCB7BC9"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vAlign w:val="top"/>
            <w:hideMark/>
          </w:tcPr>
          <w:p w14:paraId="7320C5FD" w14:textId="77777777" w:rsidR="00ED3704" w:rsidRPr="00C15101" w:rsidRDefault="00ED3704" w:rsidP="00ED3704">
            <w:pPr>
              <w:pStyle w:val="Tabell"/>
              <w:rPr>
                <w:szCs w:val="16"/>
                <w:lang w:eastAsia="sv-SE"/>
              </w:rPr>
            </w:pPr>
            <w:r w:rsidRPr="00C15101">
              <w:rPr>
                <w:szCs w:val="16"/>
                <w:lang w:eastAsia="sv-SE"/>
              </w:rPr>
              <w:t>BNP, euroområdet</w:t>
            </w:r>
          </w:p>
        </w:tc>
        <w:tc>
          <w:tcPr>
            <w:tcW w:w="0" w:type="pct"/>
            <w:tcBorders>
              <w:top w:val="single" w:sz="12" w:space="0" w:color="auto"/>
            </w:tcBorders>
            <w:hideMark/>
          </w:tcPr>
          <w:p w14:paraId="4B58636F"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-6,7</w:t>
            </w:r>
          </w:p>
        </w:tc>
        <w:tc>
          <w:tcPr>
            <w:tcW w:w="0" w:type="pct"/>
            <w:tcBorders>
              <w:top w:val="single" w:sz="12" w:space="0" w:color="auto"/>
            </w:tcBorders>
            <w:hideMark/>
          </w:tcPr>
          <w:p w14:paraId="18EB8227"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4,0</w:t>
            </w:r>
          </w:p>
        </w:tc>
        <w:tc>
          <w:tcPr>
            <w:tcW w:w="0" w:type="pct"/>
            <w:tcBorders>
              <w:top w:val="single" w:sz="12" w:space="0" w:color="auto"/>
            </w:tcBorders>
            <w:hideMark/>
          </w:tcPr>
          <w:p w14:paraId="1DECCA11"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4,5</w:t>
            </w:r>
          </w:p>
        </w:tc>
        <w:tc>
          <w:tcPr>
            <w:tcW w:w="0" w:type="pct"/>
            <w:tcBorders>
              <w:top w:val="single" w:sz="12" w:space="0" w:color="auto"/>
            </w:tcBorders>
            <w:hideMark/>
          </w:tcPr>
          <w:p w14:paraId="2010B4FC"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2,0</w:t>
            </w:r>
          </w:p>
        </w:tc>
        <w:tc>
          <w:tcPr>
            <w:tcW w:w="0" w:type="pct"/>
            <w:tcBorders>
              <w:top w:val="single" w:sz="12" w:space="0" w:color="auto"/>
            </w:tcBorders>
            <w:hideMark/>
          </w:tcPr>
          <w:p w14:paraId="3BFBF3F9"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1,5</w:t>
            </w:r>
          </w:p>
        </w:tc>
      </w:tr>
      <w:tr w:rsidR="00ED3704" w:rsidRPr="00782B00" w14:paraId="39E429F6"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5858B02D" w14:textId="77777777" w:rsidR="00ED3704" w:rsidRPr="00312A13" w:rsidRDefault="00ED3704" w:rsidP="00ED3704">
            <w:pPr>
              <w:pStyle w:val="Tabell"/>
              <w:rPr>
                <w:szCs w:val="16"/>
                <w:lang w:eastAsia="sv-SE"/>
              </w:rPr>
            </w:pPr>
            <w:r w:rsidRPr="00312A13">
              <w:rPr>
                <w:szCs w:val="16"/>
                <w:lang w:eastAsia="sv-SE"/>
              </w:rPr>
              <w:t>BNP, USA</w:t>
            </w:r>
          </w:p>
        </w:tc>
        <w:tc>
          <w:tcPr>
            <w:tcW w:w="0" w:type="pct"/>
            <w:hideMark/>
          </w:tcPr>
          <w:p w14:paraId="5D6B863D" w14:textId="77777777" w:rsidR="00ED3704" w:rsidRPr="00312A13"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312A13">
              <w:rPr>
                <w:szCs w:val="16"/>
                <w:lang w:eastAsia="sv-SE"/>
              </w:rPr>
              <w:t>-3,5</w:t>
            </w:r>
          </w:p>
        </w:tc>
        <w:tc>
          <w:tcPr>
            <w:tcW w:w="0" w:type="pct"/>
            <w:hideMark/>
          </w:tcPr>
          <w:p w14:paraId="0109AE7A" w14:textId="77777777" w:rsidR="00ED3704" w:rsidRPr="00312A13"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312A13">
              <w:rPr>
                <w:szCs w:val="16"/>
                <w:lang w:eastAsia="sv-SE"/>
              </w:rPr>
              <w:t>6,5</w:t>
            </w:r>
          </w:p>
        </w:tc>
        <w:tc>
          <w:tcPr>
            <w:tcW w:w="0" w:type="pct"/>
            <w:hideMark/>
          </w:tcPr>
          <w:p w14:paraId="6B772967" w14:textId="439C57AA" w:rsidR="00ED3704" w:rsidRPr="00312A13"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1C5775">
              <w:rPr>
                <w:szCs w:val="16"/>
                <w:lang w:eastAsia="sv-SE"/>
              </w:rPr>
              <w:t>3,5</w:t>
            </w:r>
          </w:p>
        </w:tc>
        <w:tc>
          <w:tcPr>
            <w:tcW w:w="0" w:type="pct"/>
            <w:hideMark/>
          </w:tcPr>
          <w:p w14:paraId="557C3F44" w14:textId="77777777" w:rsidR="00ED3704" w:rsidRPr="00312A13"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312A13">
              <w:rPr>
                <w:szCs w:val="16"/>
                <w:lang w:eastAsia="sv-SE"/>
              </w:rPr>
              <w:t>1,5</w:t>
            </w:r>
          </w:p>
        </w:tc>
        <w:tc>
          <w:tcPr>
            <w:tcW w:w="0" w:type="pct"/>
            <w:hideMark/>
          </w:tcPr>
          <w:p w14:paraId="1A93F9D5" w14:textId="77777777" w:rsidR="00ED3704" w:rsidRPr="00312A13"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312A13">
              <w:rPr>
                <w:szCs w:val="16"/>
                <w:lang w:eastAsia="sv-SE"/>
              </w:rPr>
              <w:t>1,0</w:t>
            </w:r>
          </w:p>
        </w:tc>
      </w:tr>
      <w:tr w:rsidR="00ED3704" w:rsidRPr="00782B00" w14:paraId="73F296C8"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012A8415" w14:textId="77777777" w:rsidR="00ED3704" w:rsidRPr="00C15101" w:rsidRDefault="00ED3704" w:rsidP="00ED3704">
            <w:pPr>
              <w:pStyle w:val="Tabell"/>
              <w:rPr>
                <w:szCs w:val="16"/>
                <w:lang w:eastAsia="sv-SE"/>
              </w:rPr>
            </w:pPr>
            <w:r w:rsidRPr="00C15101">
              <w:rPr>
                <w:szCs w:val="16"/>
                <w:lang w:eastAsia="sv-SE"/>
              </w:rPr>
              <w:t>BNP, Kina</w:t>
            </w:r>
          </w:p>
        </w:tc>
        <w:tc>
          <w:tcPr>
            <w:tcW w:w="0" w:type="pct"/>
            <w:hideMark/>
          </w:tcPr>
          <w:p w14:paraId="5719D891" w14:textId="4101B611"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8F3DA3">
              <w:rPr>
                <w:szCs w:val="16"/>
                <w:lang w:eastAsia="sv-SE"/>
              </w:rPr>
              <w:t>2,1</w:t>
            </w:r>
          </w:p>
        </w:tc>
        <w:tc>
          <w:tcPr>
            <w:tcW w:w="0" w:type="pct"/>
            <w:hideMark/>
          </w:tcPr>
          <w:p w14:paraId="159622B3"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8,5</w:t>
            </w:r>
          </w:p>
        </w:tc>
        <w:tc>
          <w:tcPr>
            <w:tcW w:w="0" w:type="pct"/>
            <w:hideMark/>
          </w:tcPr>
          <w:p w14:paraId="3BBDDACF"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5,5</w:t>
            </w:r>
          </w:p>
        </w:tc>
        <w:tc>
          <w:tcPr>
            <w:tcW w:w="0" w:type="pct"/>
            <w:hideMark/>
          </w:tcPr>
          <w:p w14:paraId="7D80105C"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5,5</w:t>
            </w:r>
          </w:p>
        </w:tc>
        <w:tc>
          <w:tcPr>
            <w:tcW w:w="0" w:type="pct"/>
            <w:hideMark/>
          </w:tcPr>
          <w:p w14:paraId="35009F78"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5,0</w:t>
            </w:r>
          </w:p>
        </w:tc>
      </w:tr>
      <w:tr w:rsidR="00ED3704" w:rsidRPr="00782B00" w14:paraId="450821AA"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3C8F6ED7" w14:textId="77777777" w:rsidR="00ED3704" w:rsidRPr="00C15101" w:rsidRDefault="00ED3704" w:rsidP="00ED3704">
            <w:pPr>
              <w:pStyle w:val="Tabell"/>
              <w:rPr>
                <w:szCs w:val="16"/>
                <w:lang w:eastAsia="sv-SE"/>
              </w:rPr>
            </w:pPr>
            <w:r w:rsidRPr="00C15101">
              <w:rPr>
                <w:szCs w:val="16"/>
                <w:lang w:eastAsia="sv-SE"/>
              </w:rPr>
              <w:t>BNP i världen, PPP-vägd</w:t>
            </w:r>
            <w:r w:rsidRPr="00C15101">
              <w:rPr>
                <w:szCs w:val="16"/>
                <w:vertAlign w:val="superscript"/>
                <w:lang w:eastAsia="sv-SE"/>
              </w:rPr>
              <w:t>1</w:t>
            </w:r>
          </w:p>
        </w:tc>
        <w:tc>
          <w:tcPr>
            <w:tcW w:w="0" w:type="pct"/>
            <w:hideMark/>
          </w:tcPr>
          <w:p w14:paraId="659C156E"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-3,5</w:t>
            </w:r>
          </w:p>
        </w:tc>
        <w:tc>
          <w:tcPr>
            <w:tcW w:w="0" w:type="pct"/>
            <w:hideMark/>
          </w:tcPr>
          <w:p w14:paraId="2FEF094F"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5,5</w:t>
            </w:r>
          </w:p>
        </w:tc>
        <w:tc>
          <w:tcPr>
            <w:tcW w:w="0" w:type="pct"/>
            <w:hideMark/>
          </w:tcPr>
          <w:p w14:paraId="0044E835"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4,0</w:t>
            </w:r>
          </w:p>
        </w:tc>
        <w:tc>
          <w:tcPr>
            <w:tcW w:w="0" w:type="pct"/>
            <w:shd w:val="clear" w:color="auto" w:fill="auto"/>
            <w:hideMark/>
          </w:tcPr>
          <w:p w14:paraId="6E8CD7D2"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3,5</w:t>
            </w:r>
          </w:p>
        </w:tc>
        <w:tc>
          <w:tcPr>
            <w:tcW w:w="0" w:type="pct"/>
            <w:shd w:val="clear" w:color="auto" w:fill="auto"/>
            <w:hideMark/>
          </w:tcPr>
          <w:p w14:paraId="2C4097B1"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3,5</w:t>
            </w:r>
          </w:p>
        </w:tc>
      </w:tr>
      <w:tr w:rsidR="00ED3704" w:rsidRPr="00782B00" w14:paraId="330B7982"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640051B8" w14:textId="77777777" w:rsidR="00ED3704" w:rsidRPr="00C15101" w:rsidRDefault="00ED3704" w:rsidP="00ED3704">
            <w:pPr>
              <w:pStyle w:val="Tabell"/>
              <w:rPr>
                <w:szCs w:val="16"/>
                <w:lang w:eastAsia="sv-SE"/>
              </w:rPr>
            </w:pPr>
            <w:r w:rsidRPr="00C15101">
              <w:rPr>
                <w:szCs w:val="16"/>
                <w:lang w:eastAsia="sv-SE"/>
              </w:rPr>
              <w:lastRenderedPageBreak/>
              <w:t>BNP i världen, KIX-vägd</w:t>
            </w:r>
            <w:r w:rsidRPr="00C15101">
              <w:rPr>
                <w:szCs w:val="16"/>
                <w:vertAlign w:val="superscript"/>
                <w:lang w:eastAsia="sv-SE"/>
              </w:rPr>
              <w:t>2</w:t>
            </w:r>
          </w:p>
        </w:tc>
        <w:tc>
          <w:tcPr>
            <w:tcW w:w="0" w:type="pct"/>
            <w:hideMark/>
          </w:tcPr>
          <w:p w14:paraId="7B4BED50"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-4,4</w:t>
            </w:r>
          </w:p>
        </w:tc>
        <w:tc>
          <w:tcPr>
            <w:tcW w:w="0" w:type="pct"/>
            <w:hideMark/>
          </w:tcPr>
          <w:p w14:paraId="2ADBFE5D"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4,5</w:t>
            </w:r>
          </w:p>
        </w:tc>
        <w:tc>
          <w:tcPr>
            <w:tcW w:w="0" w:type="pct"/>
            <w:hideMark/>
          </w:tcPr>
          <w:p w14:paraId="54BA09A1"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3,7</w:t>
            </w:r>
          </w:p>
        </w:tc>
        <w:tc>
          <w:tcPr>
            <w:tcW w:w="0" w:type="pct"/>
            <w:hideMark/>
          </w:tcPr>
          <w:p w14:paraId="00104926"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2,5</w:t>
            </w:r>
          </w:p>
        </w:tc>
        <w:tc>
          <w:tcPr>
            <w:tcW w:w="0" w:type="pct"/>
            <w:hideMark/>
          </w:tcPr>
          <w:p w14:paraId="0BD2DA40"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2,1</w:t>
            </w:r>
          </w:p>
        </w:tc>
      </w:tr>
      <w:tr w:rsidR="00ED3704" w:rsidRPr="00782B00" w14:paraId="6E28FE64"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5A413075" w14:textId="77777777" w:rsidR="00ED3704" w:rsidRPr="00C15101" w:rsidRDefault="00ED3704" w:rsidP="00ED3704">
            <w:pPr>
              <w:pStyle w:val="Tabell"/>
              <w:rPr>
                <w:szCs w:val="16"/>
                <w:lang w:eastAsia="sv-SE"/>
              </w:rPr>
            </w:pPr>
            <w:r w:rsidRPr="00C15101">
              <w:rPr>
                <w:szCs w:val="16"/>
                <w:lang w:eastAsia="sv-SE"/>
              </w:rPr>
              <w:t>Svensk exportmarknad</w:t>
            </w:r>
            <w:r w:rsidRPr="00C15101">
              <w:rPr>
                <w:szCs w:val="16"/>
                <w:vertAlign w:val="superscript"/>
                <w:lang w:eastAsia="sv-SE"/>
              </w:rPr>
              <w:t>3</w:t>
            </w:r>
          </w:p>
        </w:tc>
        <w:tc>
          <w:tcPr>
            <w:tcW w:w="0" w:type="pct"/>
            <w:hideMark/>
          </w:tcPr>
          <w:p w14:paraId="11ECE407"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-9,8</w:t>
            </w:r>
          </w:p>
        </w:tc>
        <w:tc>
          <w:tcPr>
            <w:tcW w:w="0" w:type="pct"/>
            <w:hideMark/>
          </w:tcPr>
          <w:p w14:paraId="47F4AD1F"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6,5</w:t>
            </w:r>
          </w:p>
        </w:tc>
        <w:tc>
          <w:tcPr>
            <w:tcW w:w="0" w:type="pct"/>
            <w:hideMark/>
          </w:tcPr>
          <w:p w14:paraId="10A24A2B"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6,0</w:t>
            </w:r>
          </w:p>
        </w:tc>
        <w:tc>
          <w:tcPr>
            <w:tcW w:w="0" w:type="pct"/>
            <w:hideMark/>
          </w:tcPr>
          <w:p w14:paraId="3D04072C"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3,5</w:t>
            </w:r>
          </w:p>
        </w:tc>
        <w:tc>
          <w:tcPr>
            <w:tcW w:w="0" w:type="pct"/>
            <w:hideMark/>
          </w:tcPr>
          <w:p w14:paraId="5E93FB9F" w14:textId="77777777" w:rsidR="00ED3704" w:rsidRPr="00C15101"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C15101">
              <w:rPr>
                <w:szCs w:val="16"/>
                <w:lang w:eastAsia="sv-SE"/>
              </w:rPr>
              <w:t>3,2</w:t>
            </w:r>
          </w:p>
        </w:tc>
      </w:tr>
      <w:tr w:rsidR="00ED3704" w:rsidRPr="0091374C" w14:paraId="7B677314"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35B4374B" w14:textId="77777777" w:rsidR="00ED3704" w:rsidRPr="00FC1D2C" w:rsidRDefault="00ED3704" w:rsidP="00ED3704">
            <w:pPr>
              <w:pStyle w:val="Tabell"/>
              <w:rPr>
                <w:szCs w:val="16"/>
                <w:lang w:eastAsia="sv-SE"/>
              </w:rPr>
            </w:pPr>
            <w:r w:rsidRPr="00FC1D2C">
              <w:rPr>
                <w:szCs w:val="16"/>
                <w:lang w:eastAsia="sv-SE"/>
              </w:rPr>
              <w:t>Inflation, euroområdet</w:t>
            </w:r>
            <w:r w:rsidRPr="00FC1D2C">
              <w:rPr>
                <w:szCs w:val="16"/>
                <w:vertAlign w:val="superscript"/>
                <w:lang w:eastAsia="sv-SE"/>
              </w:rPr>
              <w:t>4</w:t>
            </w:r>
          </w:p>
        </w:tc>
        <w:tc>
          <w:tcPr>
            <w:tcW w:w="0" w:type="pct"/>
            <w:hideMark/>
          </w:tcPr>
          <w:p w14:paraId="5DBA008D"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0,3</w:t>
            </w:r>
          </w:p>
        </w:tc>
        <w:tc>
          <w:tcPr>
            <w:tcW w:w="0" w:type="pct"/>
            <w:hideMark/>
          </w:tcPr>
          <w:p w14:paraId="43B405ED"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1,3</w:t>
            </w:r>
          </w:p>
        </w:tc>
        <w:tc>
          <w:tcPr>
            <w:tcW w:w="0" w:type="pct"/>
            <w:hideMark/>
          </w:tcPr>
          <w:p w14:paraId="6C5433BB"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1,3</w:t>
            </w:r>
          </w:p>
        </w:tc>
        <w:tc>
          <w:tcPr>
            <w:tcW w:w="0" w:type="pct"/>
            <w:hideMark/>
          </w:tcPr>
          <w:p w14:paraId="75517694"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1,5</w:t>
            </w:r>
          </w:p>
        </w:tc>
        <w:tc>
          <w:tcPr>
            <w:tcW w:w="0" w:type="pct"/>
            <w:hideMark/>
          </w:tcPr>
          <w:p w14:paraId="513F1077"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1,7</w:t>
            </w:r>
          </w:p>
        </w:tc>
      </w:tr>
      <w:tr w:rsidR="00ED3704" w:rsidRPr="0091374C" w14:paraId="7BA499FF"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4AB6BBE7" w14:textId="77777777" w:rsidR="00ED3704" w:rsidRPr="00FC1D2C" w:rsidRDefault="00ED3704" w:rsidP="00ED3704">
            <w:pPr>
              <w:pStyle w:val="Tabell"/>
              <w:rPr>
                <w:szCs w:val="16"/>
                <w:lang w:eastAsia="sv-SE"/>
              </w:rPr>
            </w:pPr>
            <w:r w:rsidRPr="00FC1D2C">
              <w:rPr>
                <w:szCs w:val="16"/>
                <w:lang w:eastAsia="sv-SE"/>
              </w:rPr>
              <w:t>Inflation, USA</w:t>
            </w:r>
            <w:r w:rsidRPr="00FC1D2C">
              <w:rPr>
                <w:szCs w:val="16"/>
                <w:vertAlign w:val="superscript"/>
                <w:lang w:eastAsia="sv-SE"/>
              </w:rPr>
              <w:t>5</w:t>
            </w:r>
          </w:p>
        </w:tc>
        <w:tc>
          <w:tcPr>
            <w:tcW w:w="0" w:type="pct"/>
            <w:hideMark/>
          </w:tcPr>
          <w:p w14:paraId="5F536DA6"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1,2</w:t>
            </w:r>
          </w:p>
        </w:tc>
        <w:tc>
          <w:tcPr>
            <w:tcW w:w="0" w:type="pct"/>
            <w:hideMark/>
          </w:tcPr>
          <w:p w14:paraId="1EA26641"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2,3</w:t>
            </w:r>
          </w:p>
        </w:tc>
        <w:tc>
          <w:tcPr>
            <w:tcW w:w="0" w:type="pct"/>
            <w:hideMark/>
          </w:tcPr>
          <w:p w14:paraId="57398322"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2,2</w:t>
            </w:r>
          </w:p>
        </w:tc>
        <w:tc>
          <w:tcPr>
            <w:tcW w:w="0" w:type="pct"/>
            <w:hideMark/>
          </w:tcPr>
          <w:p w14:paraId="5468A00B"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2,2</w:t>
            </w:r>
          </w:p>
        </w:tc>
        <w:tc>
          <w:tcPr>
            <w:tcW w:w="0" w:type="pct"/>
            <w:hideMark/>
          </w:tcPr>
          <w:p w14:paraId="4CD0A707" w14:textId="77777777" w:rsidR="00ED3704" w:rsidRPr="00FC1D2C"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C1D2C">
              <w:rPr>
                <w:szCs w:val="16"/>
                <w:lang w:eastAsia="sv-SE"/>
              </w:rPr>
              <w:t>2,3</w:t>
            </w:r>
          </w:p>
        </w:tc>
      </w:tr>
      <w:tr w:rsidR="00ED3704" w:rsidRPr="003F2447" w14:paraId="315F20E1"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74B4BF66" w14:textId="77777777" w:rsidR="00ED3704" w:rsidRPr="0095741B" w:rsidRDefault="00ED3704" w:rsidP="00ED3704">
            <w:pPr>
              <w:pStyle w:val="Tabell"/>
              <w:rPr>
                <w:szCs w:val="16"/>
                <w:lang w:eastAsia="sv-SE"/>
              </w:rPr>
            </w:pPr>
            <w:r w:rsidRPr="0095741B">
              <w:rPr>
                <w:szCs w:val="16"/>
                <w:lang w:eastAsia="sv-SE"/>
              </w:rPr>
              <w:t>Styrränta, euroområdet</w:t>
            </w:r>
            <w:r w:rsidRPr="0095741B">
              <w:rPr>
                <w:szCs w:val="16"/>
                <w:vertAlign w:val="superscript"/>
                <w:lang w:eastAsia="sv-SE"/>
              </w:rPr>
              <w:t>6</w:t>
            </w:r>
          </w:p>
        </w:tc>
        <w:tc>
          <w:tcPr>
            <w:tcW w:w="0" w:type="pct"/>
            <w:hideMark/>
          </w:tcPr>
          <w:p w14:paraId="551F9E52"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0,0</w:t>
            </w:r>
          </w:p>
        </w:tc>
        <w:tc>
          <w:tcPr>
            <w:tcW w:w="0" w:type="pct"/>
            <w:hideMark/>
          </w:tcPr>
          <w:p w14:paraId="390989C7"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0,0</w:t>
            </w:r>
          </w:p>
        </w:tc>
        <w:tc>
          <w:tcPr>
            <w:tcW w:w="0" w:type="pct"/>
            <w:hideMark/>
          </w:tcPr>
          <w:p w14:paraId="3DF776E7"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0,0</w:t>
            </w:r>
          </w:p>
        </w:tc>
        <w:tc>
          <w:tcPr>
            <w:tcW w:w="0" w:type="pct"/>
            <w:hideMark/>
          </w:tcPr>
          <w:p w14:paraId="59994D10"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0,0</w:t>
            </w:r>
          </w:p>
        </w:tc>
        <w:tc>
          <w:tcPr>
            <w:tcW w:w="0" w:type="pct"/>
            <w:hideMark/>
          </w:tcPr>
          <w:p w14:paraId="692E5426"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0,0</w:t>
            </w:r>
          </w:p>
        </w:tc>
      </w:tr>
      <w:tr w:rsidR="00ED3704" w:rsidRPr="003F2447" w14:paraId="6C25BD54"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vAlign w:val="top"/>
            <w:hideMark/>
          </w:tcPr>
          <w:p w14:paraId="297D20DF" w14:textId="77777777" w:rsidR="00ED3704" w:rsidRPr="0095741B" w:rsidRDefault="00ED3704" w:rsidP="00ED3704">
            <w:pPr>
              <w:pStyle w:val="Tabell"/>
              <w:rPr>
                <w:szCs w:val="16"/>
                <w:lang w:eastAsia="sv-SE"/>
              </w:rPr>
            </w:pPr>
            <w:r w:rsidRPr="0095741B">
              <w:rPr>
                <w:szCs w:val="16"/>
                <w:lang w:eastAsia="sv-SE"/>
              </w:rPr>
              <w:t>Styrränta, USA</w:t>
            </w:r>
            <w:r w:rsidRPr="0095741B">
              <w:rPr>
                <w:szCs w:val="16"/>
                <w:vertAlign w:val="superscript"/>
                <w:lang w:eastAsia="sv-SE"/>
              </w:rPr>
              <w:t>6</w:t>
            </w:r>
          </w:p>
        </w:tc>
        <w:tc>
          <w:tcPr>
            <w:tcW w:w="0" w:type="pct"/>
            <w:tcBorders>
              <w:bottom w:val="single" w:sz="4" w:space="0" w:color="auto"/>
            </w:tcBorders>
            <w:hideMark/>
          </w:tcPr>
          <w:p w14:paraId="4062C947"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0,5</w:t>
            </w:r>
          </w:p>
        </w:tc>
        <w:tc>
          <w:tcPr>
            <w:tcW w:w="0" w:type="pct"/>
            <w:tcBorders>
              <w:bottom w:val="single" w:sz="4" w:space="0" w:color="auto"/>
            </w:tcBorders>
            <w:hideMark/>
          </w:tcPr>
          <w:p w14:paraId="28D08076"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0,3</w:t>
            </w:r>
          </w:p>
        </w:tc>
        <w:tc>
          <w:tcPr>
            <w:tcW w:w="0" w:type="pct"/>
            <w:tcBorders>
              <w:bottom w:val="single" w:sz="4" w:space="0" w:color="auto"/>
            </w:tcBorders>
            <w:hideMark/>
          </w:tcPr>
          <w:p w14:paraId="61DCF646"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0,3</w:t>
            </w:r>
          </w:p>
        </w:tc>
        <w:tc>
          <w:tcPr>
            <w:tcW w:w="0" w:type="pct"/>
            <w:tcBorders>
              <w:bottom w:val="single" w:sz="4" w:space="0" w:color="auto"/>
            </w:tcBorders>
            <w:hideMark/>
          </w:tcPr>
          <w:p w14:paraId="74E0B93D"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0,3</w:t>
            </w:r>
          </w:p>
        </w:tc>
        <w:tc>
          <w:tcPr>
            <w:tcW w:w="0" w:type="pct"/>
            <w:tcBorders>
              <w:bottom w:val="single" w:sz="4" w:space="0" w:color="auto"/>
            </w:tcBorders>
            <w:hideMark/>
          </w:tcPr>
          <w:p w14:paraId="6C2F42E2" w14:textId="77777777"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95741B">
              <w:rPr>
                <w:szCs w:val="16"/>
                <w:lang w:eastAsia="sv-SE"/>
              </w:rPr>
              <w:t>0,5</w:t>
            </w:r>
          </w:p>
        </w:tc>
      </w:tr>
      <w:tr w:rsidR="00ED3704" w:rsidRPr="00765CF0" w14:paraId="47DBABE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shd w:val="clear" w:color="auto" w:fill="auto"/>
            <w:vAlign w:val="top"/>
            <w:hideMark/>
          </w:tcPr>
          <w:p w14:paraId="7EDD28A3" w14:textId="77777777" w:rsidR="00ED3704" w:rsidRPr="0095741B" w:rsidRDefault="00ED3704" w:rsidP="00ED3704">
            <w:pPr>
              <w:pStyle w:val="Tabell"/>
              <w:rPr>
                <w:szCs w:val="16"/>
                <w:lang w:eastAsia="sv-SE"/>
              </w:rPr>
            </w:pPr>
            <w:r w:rsidRPr="0095741B">
              <w:rPr>
                <w:szCs w:val="16"/>
                <w:lang w:eastAsia="sv-SE"/>
              </w:rPr>
              <w:t>Råoljepris</w:t>
            </w:r>
            <w:r w:rsidRPr="0095741B">
              <w:rPr>
                <w:szCs w:val="16"/>
                <w:vertAlign w:val="superscript"/>
                <w:lang w:eastAsia="sv-SE"/>
              </w:rPr>
              <w:t>7</w:t>
            </w:r>
          </w:p>
        </w:tc>
        <w:tc>
          <w:tcPr>
            <w:tcW w:w="0" w:type="pct"/>
            <w:tcBorders>
              <w:top w:val="single" w:sz="4" w:space="0" w:color="auto"/>
            </w:tcBorders>
            <w:shd w:val="clear" w:color="auto" w:fill="auto"/>
            <w:hideMark/>
          </w:tcPr>
          <w:p w14:paraId="056CEF6D" w14:textId="77777777"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lang w:eastAsia="sv-SE"/>
              </w:rPr>
            </w:pPr>
            <w:r w:rsidRPr="0095741B">
              <w:rPr>
                <w:szCs w:val="16"/>
                <w:lang w:eastAsia="sv-SE"/>
              </w:rPr>
              <w:t>41,8</w:t>
            </w:r>
          </w:p>
        </w:tc>
        <w:tc>
          <w:tcPr>
            <w:tcW w:w="0" w:type="pct"/>
            <w:tcBorders>
              <w:top w:val="single" w:sz="4" w:space="0" w:color="auto"/>
            </w:tcBorders>
            <w:shd w:val="clear" w:color="auto" w:fill="auto"/>
            <w:hideMark/>
          </w:tcPr>
          <w:p w14:paraId="3F29E5F7" w14:textId="77777777"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lang w:eastAsia="sv-SE"/>
              </w:rPr>
            </w:pPr>
            <w:r w:rsidRPr="0095741B">
              <w:rPr>
                <w:szCs w:val="16"/>
                <w:lang w:eastAsia="sv-SE"/>
              </w:rPr>
              <w:t>61,2</w:t>
            </w:r>
          </w:p>
        </w:tc>
        <w:tc>
          <w:tcPr>
            <w:tcW w:w="0" w:type="pct"/>
            <w:tcBorders>
              <w:top w:val="single" w:sz="4" w:space="0" w:color="auto"/>
            </w:tcBorders>
            <w:shd w:val="clear" w:color="auto" w:fill="auto"/>
            <w:hideMark/>
          </w:tcPr>
          <w:p w14:paraId="45680581" w14:textId="77777777"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lang w:eastAsia="sv-SE"/>
              </w:rPr>
            </w:pPr>
            <w:r w:rsidRPr="0095741B">
              <w:rPr>
                <w:szCs w:val="16"/>
                <w:lang w:eastAsia="sv-SE"/>
              </w:rPr>
              <w:t>57,9</w:t>
            </w:r>
          </w:p>
        </w:tc>
        <w:tc>
          <w:tcPr>
            <w:tcW w:w="0" w:type="pct"/>
            <w:tcBorders>
              <w:top w:val="single" w:sz="4" w:space="0" w:color="auto"/>
            </w:tcBorders>
            <w:shd w:val="clear" w:color="auto" w:fill="auto"/>
            <w:hideMark/>
          </w:tcPr>
          <w:p w14:paraId="42A7F85C" w14:textId="77777777"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lang w:eastAsia="sv-SE"/>
              </w:rPr>
            </w:pPr>
            <w:r w:rsidRPr="0095741B">
              <w:rPr>
                <w:szCs w:val="16"/>
                <w:lang w:eastAsia="sv-SE"/>
              </w:rPr>
              <w:t>55,8</w:t>
            </w:r>
          </w:p>
        </w:tc>
        <w:tc>
          <w:tcPr>
            <w:tcW w:w="0" w:type="pct"/>
            <w:tcBorders>
              <w:top w:val="single" w:sz="4" w:space="0" w:color="auto"/>
            </w:tcBorders>
            <w:shd w:val="clear" w:color="auto" w:fill="auto"/>
            <w:hideMark/>
          </w:tcPr>
          <w:p w14:paraId="40EFBABD" w14:textId="77777777"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lang w:eastAsia="sv-SE"/>
              </w:rPr>
            </w:pPr>
            <w:r w:rsidRPr="0095741B">
              <w:rPr>
                <w:szCs w:val="16"/>
                <w:lang w:eastAsia="sv-SE"/>
              </w:rPr>
              <w:t>54,6</w:t>
            </w:r>
          </w:p>
        </w:tc>
      </w:tr>
    </w:tbl>
    <w:p w14:paraId="48E67FAD" w14:textId="6910CAE3" w:rsidR="00ED3704" w:rsidRPr="00312A13" w:rsidRDefault="00ED3704" w:rsidP="00ED3704">
      <w:pPr>
        <w:pStyle w:val="TabellFotnot"/>
      </w:pPr>
      <w:r w:rsidRPr="00C15101">
        <w:rPr>
          <w:vertAlign w:val="superscript"/>
        </w:rPr>
        <w:t>1</w:t>
      </w:r>
      <w:r w:rsidRPr="00312A13">
        <w:t xml:space="preserve"> BNP sammanviktad med köpkraftsjusterade BNP-vikter enligt Internationella valutafonden.</w:t>
      </w:r>
    </w:p>
    <w:p w14:paraId="4DBCFB4B" w14:textId="77777777" w:rsidR="00ED3704" w:rsidRPr="00312A13" w:rsidRDefault="00ED3704" w:rsidP="00ED3704">
      <w:pPr>
        <w:pStyle w:val="TabellFotnot"/>
      </w:pPr>
      <w:r w:rsidRPr="00312A13">
        <w:rPr>
          <w:vertAlign w:val="superscript"/>
        </w:rPr>
        <w:t>2</w:t>
      </w:r>
      <w:r w:rsidRPr="00312A13">
        <w:t xml:space="preserve"> BNP sammanviktad med KIX-vikter, ett mått på respektive lands betydelse för svensk utrikeshandel. De senast beräknade vikterna används för 2021 och därefter skrivs de fram med trenden från de föregående fem åren.</w:t>
      </w:r>
    </w:p>
    <w:p w14:paraId="66015837" w14:textId="33326002" w:rsidR="00ED3704" w:rsidRPr="00312A13" w:rsidRDefault="00ED3704" w:rsidP="00ED3704">
      <w:pPr>
        <w:pStyle w:val="TabellFotnot"/>
      </w:pPr>
      <w:r w:rsidRPr="00312A13">
        <w:rPr>
          <w:vertAlign w:val="superscript"/>
        </w:rPr>
        <w:t>3</w:t>
      </w:r>
      <w:r w:rsidRPr="00312A13">
        <w:t xml:space="preserve"> Den sammanv</w:t>
      </w:r>
      <w:r>
        <w:t>iktade</w:t>
      </w:r>
      <w:r w:rsidRPr="00312A13">
        <w:t xml:space="preserve"> importen i de länder som Sverige exporterar till. Respektive lands vikt utgörs av dess andel i svensk varuexport.</w:t>
      </w:r>
    </w:p>
    <w:p w14:paraId="5CA22C5E" w14:textId="77777777" w:rsidR="00ED3704" w:rsidRPr="00562A3C" w:rsidRDefault="00ED3704" w:rsidP="00ED3704">
      <w:pPr>
        <w:pStyle w:val="TabellFotnot"/>
        <w:rPr>
          <w:lang w:val="nb-NO"/>
        </w:rPr>
      </w:pPr>
      <w:r w:rsidRPr="00562A3C">
        <w:rPr>
          <w:vertAlign w:val="superscript"/>
          <w:lang w:val="nb-NO"/>
        </w:rPr>
        <w:t>4</w:t>
      </w:r>
      <w:r w:rsidRPr="00562A3C">
        <w:rPr>
          <w:lang w:val="nb-NO"/>
        </w:rPr>
        <w:t xml:space="preserve"> Harmoniserat konsumentprisindex (HIKP).</w:t>
      </w:r>
    </w:p>
    <w:p w14:paraId="548CEBB0" w14:textId="77777777" w:rsidR="00ED3704" w:rsidRPr="00562A3C" w:rsidRDefault="00ED3704" w:rsidP="00ED3704">
      <w:pPr>
        <w:pStyle w:val="TabellFotnot"/>
        <w:rPr>
          <w:lang w:val="nb-NO"/>
        </w:rPr>
      </w:pPr>
      <w:r w:rsidRPr="00562A3C">
        <w:rPr>
          <w:vertAlign w:val="superscript"/>
          <w:lang w:val="nb-NO"/>
        </w:rPr>
        <w:t>5</w:t>
      </w:r>
      <w:r w:rsidRPr="00562A3C">
        <w:rPr>
          <w:lang w:val="nb-NO"/>
        </w:rPr>
        <w:t xml:space="preserve"> Konsumentprisindex (KPI).</w:t>
      </w:r>
    </w:p>
    <w:p w14:paraId="3D3A9B1A" w14:textId="77777777" w:rsidR="00ED3704" w:rsidRPr="0095741B" w:rsidRDefault="00ED3704" w:rsidP="00ED3704">
      <w:pPr>
        <w:pStyle w:val="TabellFotnot"/>
      </w:pPr>
      <w:r w:rsidRPr="0095741B">
        <w:rPr>
          <w:vertAlign w:val="superscript"/>
        </w:rPr>
        <w:t>6</w:t>
      </w:r>
      <w:r w:rsidRPr="0095741B">
        <w:t xml:space="preserve"> Årsgenomsnitt, procent. Avser refiräntan för euroområdet, dvs. den ränta som banker i euroområdet får betala för lån i en vecka från Europeiska centralbanken, och Federal funds ränta för USA.</w:t>
      </w:r>
    </w:p>
    <w:p w14:paraId="7AF20571" w14:textId="0C5CF7F6" w:rsidR="00ED3704" w:rsidRPr="0095741B" w:rsidRDefault="00ED3704" w:rsidP="00ED3704">
      <w:pPr>
        <w:pStyle w:val="TabellFotnot"/>
      </w:pPr>
      <w:r w:rsidRPr="0095741B">
        <w:rPr>
          <w:vertAlign w:val="superscript"/>
        </w:rPr>
        <w:t>7</w:t>
      </w:r>
      <w:r w:rsidRPr="0095741B">
        <w:t xml:space="preserve"> Brent, USD per fat.</w:t>
      </w:r>
    </w:p>
    <w:p w14:paraId="31C7BDC8" w14:textId="601106EB" w:rsidR="00ED3704" w:rsidRDefault="00ED3704" w:rsidP="00ED3704">
      <w:pPr>
        <w:pStyle w:val="Klla"/>
      </w:pPr>
      <w:r w:rsidRPr="00C15101">
        <w:t>Källor: Macrobond och egna beräkningar.</w:t>
      </w:r>
    </w:p>
    <w:p w14:paraId="15AA4658" w14:textId="4473BFD6" w:rsidR="00ED3704" w:rsidRDefault="00ED3704" w:rsidP="00ED3704">
      <w:pPr>
        <w:pStyle w:val="Rubrik2"/>
      </w:pPr>
      <w:bookmarkStart w:id="51" w:name="_Toc68721326"/>
      <w:r>
        <w:t>Tillväxtutsikterna för Sverige 2021 och 2022</w:t>
      </w:r>
      <w:bookmarkEnd w:id="51"/>
    </w:p>
    <w:p w14:paraId="279358B3" w14:textId="439BF83E" w:rsidR="00ED3704" w:rsidRDefault="00ED3704" w:rsidP="00ED3704">
      <w:pPr>
        <w:pStyle w:val="Rubrik3utannumrering"/>
        <w:spacing w:before="0"/>
      </w:pPr>
      <w:r>
        <w:t>Aktiviteten i svensk ekonomi har tillfälligt minskat</w:t>
      </w:r>
    </w:p>
    <w:p w14:paraId="29E2548E" w14:textId="3A46A159" w:rsidR="00ED3704" w:rsidRPr="009B21D2" w:rsidRDefault="00ED3704" w:rsidP="00ED3704">
      <w:pPr>
        <w:pStyle w:val="Brdtext"/>
      </w:pPr>
      <w:r>
        <w:t>I Sverige minskade den ekonomiska aktiviteten under slutet av 2020. Utvecklingen under året hängde tydligt samman med smittspridningen och de restriktioner och rekommendationer om fysisk distansering som infördes. Den ökande smitt</w:t>
      </w:r>
      <w:r>
        <w:softHyphen/>
        <w:t>spridningen under slutet av året har dock visat sig påverka ekonomin i mindre utsträckning än under inledningen av pandemin. Det förklaras delvis av att den globala industriproduktionen, som är viktig för ett exportorienterat land som Sverige, har varit mindre påverkad. Många tjänstebranscher</w:t>
      </w:r>
      <w:r w:rsidRPr="00822DF1">
        <w:t xml:space="preserve"> </w:t>
      </w:r>
      <w:r>
        <w:t>påverkas samtidigt fortfarande tydligt av restriktioner</w:t>
      </w:r>
      <w:r w:rsidRPr="009B21D2">
        <w:t xml:space="preserve">, inte minst inom </w:t>
      </w:r>
      <w:r>
        <w:t>hotell och restaurang,</w:t>
      </w:r>
      <w:r w:rsidRPr="009B21D2">
        <w:t xml:space="preserve"> </w:t>
      </w:r>
      <w:r>
        <w:t>resetjänster</w:t>
      </w:r>
      <w:r w:rsidRPr="009B21D2" w:rsidDel="00B9535E">
        <w:t xml:space="preserve"> </w:t>
      </w:r>
      <w:r>
        <w:t xml:space="preserve">samt </w:t>
      </w:r>
      <w:r w:rsidRPr="009B21D2">
        <w:t>kultur och nöje.</w:t>
      </w:r>
      <w:r>
        <w:t xml:space="preserve"> </w:t>
      </w:r>
    </w:p>
    <w:p w14:paraId="3B7888F7" w14:textId="3D46FEEF" w:rsidR="00ED3704" w:rsidRDefault="00ED3704" w:rsidP="00ED3704">
      <w:pPr>
        <w:pStyle w:val="Brdtext"/>
      </w:pPr>
      <w:r>
        <w:t>F</w:t>
      </w:r>
      <w:r w:rsidRPr="009B21D2">
        <w:t xml:space="preserve">örtroendeindikatorer, såsom Konjunkturbarometern, </w:t>
      </w:r>
      <w:r>
        <w:t xml:space="preserve">låg </w:t>
      </w:r>
      <w:r w:rsidRPr="009B21D2">
        <w:t xml:space="preserve">under inledningen av 2021 </w:t>
      </w:r>
      <w:r>
        <w:t>på</w:t>
      </w:r>
      <w:r w:rsidRPr="009B21D2">
        <w:t xml:space="preserve"> nivåer som indikerar en god aktivitet inom tillverkningsindustrin</w:t>
      </w:r>
      <w:r>
        <w:t xml:space="preserve"> (se </w:t>
      </w:r>
      <w:r>
        <w:fldChar w:fldCharType="begin"/>
      </w:r>
      <w:r>
        <w:instrText xml:space="preserve"> REF _Ref66261281 \h \*Lower </w:instrText>
      </w:r>
      <w:r>
        <w:fldChar w:fldCharType="separate"/>
      </w:r>
      <w:r w:rsidR="000D76EE">
        <w:t xml:space="preserve">diagram </w:t>
      </w:r>
      <w:r w:rsidR="000D76EE">
        <w:rPr>
          <w:noProof/>
        </w:rPr>
        <w:t>3</w:t>
      </w:r>
      <w:r w:rsidR="000D76EE">
        <w:t>.</w:t>
      </w:r>
      <w:r w:rsidR="000D76EE">
        <w:rPr>
          <w:noProof/>
        </w:rPr>
        <w:t>1</w:t>
      </w:r>
      <w:r>
        <w:fldChar w:fldCharType="end"/>
      </w:r>
      <w:r>
        <w:t>)</w:t>
      </w:r>
      <w:r w:rsidRPr="009B21D2">
        <w:t>.</w:t>
      </w:r>
      <w:r>
        <w:t xml:space="preserve"> Konfidensindikatorn för tjänstesektorn befinner sig dock fortsatt på en lägre nivå än normalt. Även rörelseindex och kortdata pekar på att utvecklingen inom tjänste</w:t>
      </w:r>
      <w:r>
        <w:softHyphen/>
        <w:t>sektorn blir fortsatt dämpad under inledningen av året. Sammantaget bedöms den ekonomiska aktiviteten i Sverige ta fart under 2021, givet att smittspridningen minskar och restriktioner då</w:t>
      </w:r>
      <w:r w:rsidDel="00310A2B">
        <w:t xml:space="preserve"> </w:t>
      </w:r>
      <w:r>
        <w:t>lättas.</w:t>
      </w:r>
      <w:r w:rsidRPr="00E90574">
        <w:t xml:space="preserve"> </w:t>
      </w:r>
      <w:r>
        <w:t>Stora ekonomisk-politiska</w:t>
      </w:r>
      <w:r w:rsidRPr="009B21D2">
        <w:t xml:space="preserve"> stimulanser</w:t>
      </w:r>
      <w:r>
        <w:t xml:space="preserve"> </w:t>
      </w:r>
      <w:r w:rsidRPr="009B21D2">
        <w:t>bidrar till att under</w:t>
      </w:r>
      <w:r>
        <w:softHyphen/>
      </w:r>
      <w:r w:rsidRPr="009B21D2">
        <w:t>stödja den ekonomiska återhämtningen</w:t>
      </w:r>
      <w:r>
        <w:t xml:space="preserve">. BNP bedöms öka med 3,2 procent 2021 och 3,8 procent 2022 (se </w:t>
      </w:r>
      <w:r>
        <w:fldChar w:fldCharType="begin"/>
      </w:r>
      <w:r>
        <w:instrText xml:space="preserve"> REF  _Ref66110007 \* Lower \h </w:instrText>
      </w:r>
      <w:r>
        <w:fldChar w:fldCharType="separate"/>
      </w:r>
      <w:r w:rsidR="000D76EE">
        <w:t xml:space="preserve">tabell </w:t>
      </w:r>
      <w:r w:rsidR="000D76EE">
        <w:rPr>
          <w:noProof/>
        </w:rPr>
        <w:t>3</w:t>
      </w:r>
      <w:r w:rsidR="000D76EE">
        <w:t>.</w:t>
      </w:r>
      <w:r w:rsidR="000D76EE">
        <w:rPr>
          <w:noProof/>
        </w:rPr>
        <w:t>2</w:t>
      </w:r>
      <w:r>
        <w:fldChar w:fldCharType="end"/>
      </w:r>
      <w:r>
        <w:t xml:space="preserve">). </w:t>
      </w:r>
      <w:r w:rsidRPr="00E90574">
        <w:t xml:space="preserve">Det </w:t>
      </w:r>
      <w:r>
        <w:t>är</w:t>
      </w:r>
      <w:r w:rsidRPr="00E90574">
        <w:t xml:space="preserve"> </w:t>
      </w:r>
      <w:r>
        <w:t xml:space="preserve">först under </w:t>
      </w:r>
      <w:r w:rsidRPr="00E90574">
        <w:t xml:space="preserve">andra halvåret 2021 </w:t>
      </w:r>
      <w:r>
        <w:t>som</w:t>
      </w:r>
      <w:r w:rsidRPr="00E90574">
        <w:t xml:space="preserve"> BNP </w:t>
      </w:r>
      <w:r>
        <w:t>bedöms vara</w:t>
      </w:r>
      <w:r w:rsidRPr="00E90574">
        <w:t xml:space="preserve"> </w:t>
      </w:r>
      <w:r>
        <w:t>tillbaka på</w:t>
      </w:r>
      <w:r w:rsidRPr="00E90574">
        <w:t xml:space="preserve"> samma nivå som före virusutbrottet. </w:t>
      </w:r>
      <w:r>
        <w:t xml:space="preserve">Denna nivå är dock fortfarande lägre än vad den varit om pandemin inte inträffat. </w:t>
      </w:r>
      <w:r w:rsidRPr="00E90574">
        <w:t xml:space="preserve">Resursutnyttjandet är </w:t>
      </w:r>
      <w:r>
        <w:t xml:space="preserve">därför </w:t>
      </w:r>
      <w:r w:rsidRPr="00E90574">
        <w:t>fortsatt betydligt lägre än normalt och svensk ekonomi bedöms befinna sig i en djup lågkonjunktur 2021</w:t>
      </w:r>
      <w:r>
        <w:t>. Även 2022 bedöms resursutnyttjandet vara lägre än normalt</w:t>
      </w:r>
      <w:r w:rsidRPr="00E90574">
        <w:t>.</w:t>
      </w:r>
    </w:p>
    <w:p w14:paraId="7FF6E330" w14:textId="266CCC24" w:rsidR="00ED3704" w:rsidRDefault="00ED3704" w:rsidP="00ED3704">
      <w:pPr>
        <w:pStyle w:val="DiagramRubrik"/>
      </w:pPr>
      <w:bookmarkStart w:id="52" w:name="_Ref66261281"/>
      <w:r>
        <w:lastRenderedPageBreak/>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1</w:t>
        </w:r>
      </w:fldSimple>
      <w:bookmarkEnd w:id="52"/>
      <w:r>
        <w:tab/>
        <w:t>Barometerindikatorn och konfidensindikatorer</w:t>
      </w:r>
    </w:p>
    <w:p w14:paraId="3D76AC03" w14:textId="16D25737" w:rsidR="00ED3704" w:rsidRDefault="00ED3704" w:rsidP="00FC5820">
      <w:pPr>
        <w:pStyle w:val="DiagramUnderrubrik"/>
      </w:pPr>
      <w:r>
        <w:t>Standardiserade värden</w:t>
      </w:r>
      <w:r>
        <w:tab/>
      </w:r>
    </w:p>
    <w:p w14:paraId="1B3CA6B9" w14:textId="1E732628" w:rsidR="00ED3704" w:rsidRDefault="00ED3704" w:rsidP="00ED3704">
      <w:pPr>
        <w:pStyle w:val="Brdtext"/>
      </w:pPr>
      <w:r>
        <w:rPr>
          <w:noProof/>
        </w:rPr>
        <w:drawing>
          <wp:inline distT="0" distB="0" distL="0" distR="0" wp14:anchorId="3B59A1D9" wp14:editId="6F2423F7">
            <wp:extent cx="4679950" cy="2339975"/>
            <wp:effectExtent l="0" t="0" r="0" b="0"/>
            <wp:docPr id="11" name="Diagram 2" descr="Barometerindikatorn och konfidensindikatorer">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00D4BFEF" w14:textId="1867AEB6" w:rsidR="00ED3704" w:rsidRDefault="00ED3704" w:rsidP="00FC5820">
      <w:pPr>
        <w:pStyle w:val="Klla"/>
      </w:pPr>
      <w:r>
        <w:t>Källa: Konjunkturinstitutet.</w:t>
      </w:r>
    </w:p>
    <w:p w14:paraId="0273CF8E" w14:textId="30C1328F" w:rsidR="00ED3704" w:rsidRDefault="00ED3704" w:rsidP="00ED3704">
      <w:pPr>
        <w:pStyle w:val="Rubrik4utannumrering"/>
      </w:pPr>
      <w:r>
        <w:t>Hushållens konsumtion utvecklas starkt när smittspridningen minskar och restriktioner lättar</w:t>
      </w:r>
    </w:p>
    <w:p w14:paraId="28EA8938" w14:textId="5ADA703C" w:rsidR="00ED3704" w:rsidRDefault="00ED3704" w:rsidP="00ED3704">
      <w:pPr>
        <w:pStyle w:val="Brdtext"/>
      </w:pPr>
      <w:r>
        <w:t>Smittspridning och restriktioner har drabbat hushållens konsumtion hårt. Framför allt har det fått negativa konsekvenser för besöksnära tjänstebranscher, så</w:t>
      </w:r>
      <w:r w:rsidRPr="00CB63B3">
        <w:t>som hotell</w:t>
      </w:r>
      <w:r>
        <w:t xml:space="preserve"> och</w:t>
      </w:r>
      <w:r w:rsidRPr="00CB63B3">
        <w:t xml:space="preserve"> restaurang</w:t>
      </w:r>
      <w:r>
        <w:t xml:space="preserve">, resebyråer och turism. Även </w:t>
      </w:r>
      <w:r w:rsidRPr="00CB63B3">
        <w:t xml:space="preserve">konsumtionen av bilar </w:t>
      </w:r>
      <w:r>
        <w:t>minskade</w:t>
      </w:r>
      <w:r w:rsidRPr="00CB63B3">
        <w:t xml:space="preserve"> kraftigt</w:t>
      </w:r>
      <w:r>
        <w:t xml:space="preserve"> under 2020. Återhämtningen av hushållens konsumtion som skedde under det tredje kvartalet blev kortvarig, då tillväxten föll under slutet av 2020 och konsumtionsnivån var fortsatt betydligt lägre än före pandemin. Högfrekventa indikatorer</w:t>
      </w:r>
      <w:r w:rsidRPr="00435B87">
        <w:t xml:space="preserve">, såsom </w:t>
      </w:r>
      <w:r>
        <w:t>rörelse</w:t>
      </w:r>
      <w:r>
        <w:softHyphen/>
        <w:t xml:space="preserve">index och </w:t>
      </w:r>
      <w:r w:rsidRPr="00435B87">
        <w:t xml:space="preserve">korttransaktionsdata, </w:t>
      </w:r>
      <w:r>
        <w:t>talar för en dämpad utveckling även under det första kvartalet 2021.</w:t>
      </w:r>
      <w:r w:rsidRPr="00435B87">
        <w:t xml:space="preserve"> </w:t>
      </w:r>
      <w:r>
        <w:t xml:space="preserve">Hushållens konsumtion väntas öka successivt i takt med att allt fler vaccineras. Varmare väder väntas dessutom bidra till lägre smittspridning, och även underlätta konsumtion t.ex. i form av restaurangbesök. Många tjänster har inte varit tillgängliga </w:t>
      </w:r>
      <w:r w:rsidDel="00E4765D">
        <w:t xml:space="preserve">att konsumera </w:t>
      </w:r>
      <w:r>
        <w:t xml:space="preserve">under pandemin och ett uppdämt konsumtionsbehov </w:t>
      </w:r>
      <w:r w:rsidDel="00E4765D">
        <w:t xml:space="preserve">och ett </w:t>
      </w:r>
      <w:r>
        <w:t xml:space="preserve">tidigare </w:t>
      </w:r>
      <w:r w:rsidDel="00E4765D">
        <w:t xml:space="preserve">högt sparande </w:t>
      </w:r>
      <w:r>
        <w:t xml:space="preserve">väntas bidra till </w:t>
      </w:r>
      <w:r w:rsidDel="00BF01E6">
        <w:t xml:space="preserve">att </w:t>
      </w:r>
      <w:r>
        <w:t>hushållens konsumtion ökar snabbt. Omfattande stödåtgärder väntas även fortsatt bidra till att hålla hushållens disponibla inkomster uppe.</w:t>
      </w:r>
      <w:r w:rsidRPr="00224705">
        <w:t xml:space="preserve"> </w:t>
      </w:r>
      <w:r>
        <w:t>När hushållen återgår till att konsumera mer av de varor och tjänster som de avstått från under krisen väntas de spara mindre.</w:t>
      </w:r>
    </w:p>
    <w:p w14:paraId="0FA0C446" w14:textId="0451A29B" w:rsidR="00ED3704" w:rsidRDefault="00ED3704" w:rsidP="00ED3704">
      <w:pPr>
        <w:pStyle w:val="TabellRubrik"/>
      </w:pPr>
      <w:bookmarkStart w:id="53" w:name="_Ref66110007"/>
      <w:bookmarkStart w:id="54" w:name="_Ref66109968"/>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2</w:t>
        </w:r>
      </w:fldSimple>
      <w:bookmarkEnd w:id="53"/>
      <w:r>
        <w:tab/>
      </w:r>
      <w:r w:rsidRPr="0055161F">
        <w:t>Nyckeltal försörjningsbalansen</w:t>
      </w:r>
      <w:bookmarkEnd w:id="54"/>
    </w:p>
    <w:p w14:paraId="259679D0" w14:textId="28CB6658" w:rsidR="00ED3704" w:rsidRPr="00B05D5A" w:rsidRDefault="00ED3704" w:rsidP="00ED3704">
      <w:pPr>
        <w:pStyle w:val="TabellUnderrubrik"/>
      </w:pPr>
      <w:r w:rsidRPr="0055161F">
        <w:t xml:space="preserve">Procentuell förändring om inte annat anges. </w:t>
      </w:r>
      <w:r w:rsidRPr="003C7B2C">
        <w:t>Utfall 2020, prognos 2021–2024</w:t>
      </w:r>
    </w:p>
    <w:tbl>
      <w:tblPr>
        <w:tblStyle w:val="RKBPTabell"/>
        <w:tblW w:w="0" w:type="auto"/>
        <w:tblLook w:val="06E0" w:firstRow="1" w:lastRow="1" w:firstColumn="1" w:lastColumn="0" w:noHBand="1" w:noVBand="1"/>
      </w:tblPr>
      <w:tblGrid>
        <w:gridCol w:w="1985"/>
        <w:gridCol w:w="681"/>
        <w:gridCol w:w="1176"/>
        <w:gridCol w:w="1176"/>
        <w:gridCol w:w="1176"/>
        <w:gridCol w:w="1176"/>
      </w:tblGrid>
      <w:tr w:rsidR="00ED3704" w:rsidRPr="00A812E8" w14:paraId="427F81FC"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985"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8CBE5E0" w14:textId="77777777" w:rsidR="00ED3704" w:rsidRPr="00BD7FFB" w:rsidRDefault="00ED3704" w:rsidP="00ED3704">
            <w:pPr>
              <w:pStyle w:val="TabellHuvud"/>
            </w:pPr>
          </w:p>
        </w:tc>
        <w:tc>
          <w:tcPr>
            <w:tcW w:w="68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13E7686" w14:textId="7FD33DFA" w:rsidR="00ED3704" w:rsidRPr="00BD7FF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D7FFB">
              <w:t>2020</w:t>
            </w:r>
          </w:p>
        </w:tc>
        <w:tc>
          <w:tcPr>
            <w:tcW w:w="117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455DCB4" w14:textId="4426244F" w:rsidR="00ED3704" w:rsidRPr="00BD7FF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D7FFB">
              <w:t>2021</w:t>
            </w:r>
          </w:p>
        </w:tc>
        <w:tc>
          <w:tcPr>
            <w:tcW w:w="117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D00C00D" w14:textId="7A8B17C9" w:rsidR="00ED3704" w:rsidRPr="00BD7FF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D7FFB">
              <w:t>2022</w:t>
            </w:r>
          </w:p>
        </w:tc>
        <w:tc>
          <w:tcPr>
            <w:tcW w:w="117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0D4AAB0" w14:textId="2191E678" w:rsidR="00ED3704" w:rsidRPr="00BD7FF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D7FFB">
              <w:t>2023</w:t>
            </w:r>
          </w:p>
        </w:tc>
        <w:tc>
          <w:tcPr>
            <w:tcW w:w="117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9A4CDFE" w14:textId="5E85A4F3" w:rsidR="00ED3704" w:rsidRPr="00BD7FF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D7FFB">
              <w:t>2024</w:t>
            </w:r>
          </w:p>
        </w:tc>
      </w:tr>
      <w:tr w:rsidR="00ED3704" w:rsidRPr="00A812E8" w14:paraId="2446C5EB" w14:textId="77777777" w:rsidTr="00ED3704">
        <w:tc>
          <w:tcPr>
            <w:cnfStyle w:val="001000000000" w:firstRow="0" w:lastRow="0" w:firstColumn="1" w:lastColumn="0" w:oddVBand="0" w:evenVBand="0" w:oddHBand="0" w:evenHBand="0" w:firstRowFirstColumn="0" w:firstRowLastColumn="0" w:lastRowFirstColumn="0" w:lastRowLastColumn="0"/>
            <w:tcW w:w="1985" w:type="dxa"/>
            <w:tcBorders>
              <w:top w:val="single" w:sz="12" w:space="0" w:color="auto"/>
            </w:tcBorders>
          </w:tcPr>
          <w:p w14:paraId="30AA778A" w14:textId="10A2C8C2" w:rsidR="00ED3704" w:rsidRPr="00BD7FFB" w:rsidRDefault="00ED3704" w:rsidP="00ED3704">
            <w:pPr>
              <w:pStyle w:val="Tabell"/>
            </w:pPr>
            <w:r w:rsidRPr="00BD7FFB">
              <w:t>BNP</w:t>
            </w:r>
          </w:p>
        </w:tc>
        <w:tc>
          <w:tcPr>
            <w:tcW w:w="681" w:type="dxa"/>
            <w:tcBorders>
              <w:top w:val="single" w:sz="12" w:space="0" w:color="auto"/>
            </w:tcBorders>
            <w:vAlign w:val="top"/>
          </w:tcPr>
          <w:p w14:paraId="16B8BE8E" w14:textId="3D531AAE"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-2,8</w:t>
            </w:r>
          </w:p>
        </w:tc>
        <w:tc>
          <w:tcPr>
            <w:tcW w:w="1176" w:type="dxa"/>
            <w:tcBorders>
              <w:top w:val="single" w:sz="12" w:space="0" w:color="auto"/>
            </w:tcBorders>
            <w:vAlign w:val="top"/>
          </w:tcPr>
          <w:p w14:paraId="487303C2" w14:textId="2567EC2E"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3,2</w:t>
            </w:r>
          </w:p>
        </w:tc>
        <w:tc>
          <w:tcPr>
            <w:tcW w:w="1176" w:type="dxa"/>
            <w:tcBorders>
              <w:top w:val="single" w:sz="12" w:space="0" w:color="auto"/>
            </w:tcBorders>
            <w:vAlign w:val="top"/>
          </w:tcPr>
          <w:p w14:paraId="7F640FD3" w14:textId="0B1FA75B"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3,8</w:t>
            </w:r>
          </w:p>
        </w:tc>
        <w:tc>
          <w:tcPr>
            <w:tcW w:w="1176" w:type="dxa"/>
            <w:tcBorders>
              <w:top w:val="single" w:sz="12" w:space="0" w:color="auto"/>
            </w:tcBorders>
            <w:vAlign w:val="top"/>
          </w:tcPr>
          <w:p w14:paraId="3CC01680" w14:textId="0FC6D481"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1,9</w:t>
            </w:r>
          </w:p>
        </w:tc>
        <w:tc>
          <w:tcPr>
            <w:tcW w:w="1176" w:type="dxa"/>
            <w:tcBorders>
              <w:top w:val="single" w:sz="12" w:space="0" w:color="auto"/>
            </w:tcBorders>
            <w:vAlign w:val="top"/>
          </w:tcPr>
          <w:p w14:paraId="302C084A" w14:textId="223AACB1"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1,6</w:t>
            </w:r>
          </w:p>
        </w:tc>
      </w:tr>
      <w:tr w:rsidR="00ED3704" w:rsidRPr="00A812E8" w14:paraId="15C27FE3" w14:textId="77777777" w:rsidTr="00ED3704">
        <w:tc>
          <w:tcPr>
            <w:cnfStyle w:val="001000000000" w:firstRow="0" w:lastRow="0" w:firstColumn="1" w:lastColumn="0" w:oddVBand="0" w:evenVBand="0" w:oddHBand="0" w:evenHBand="0" w:firstRowFirstColumn="0" w:firstRowLastColumn="0" w:lastRowFirstColumn="0" w:lastRowLastColumn="0"/>
            <w:tcW w:w="1985" w:type="dxa"/>
          </w:tcPr>
          <w:p w14:paraId="4A238357" w14:textId="6B847F4B" w:rsidR="00ED3704" w:rsidRPr="00BD7FFB" w:rsidRDefault="00ED3704" w:rsidP="00ED3704">
            <w:pPr>
              <w:pStyle w:val="Tabell"/>
            </w:pPr>
            <w:r w:rsidRPr="00BD7FFB">
              <w:t>BNP, kalenderkorrigerad</w:t>
            </w:r>
          </w:p>
        </w:tc>
        <w:tc>
          <w:tcPr>
            <w:tcW w:w="681" w:type="dxa"/>
            <w:vAlign w:val="top"/>
          </w:tcPr>
          <w:p w14:paraId="4F727892" w14:textId="352DE86F"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-3,1</w:t>
            </w:r>
          </w:p>
        </w:tc>
        <w:tc>
          <w:tcPr>
            <w:tcW w:w="1176" w:type="dxa"/>
            <w:vAlign w:val="top"/>
          </w:tcPr>
          <w:p w14:paraId="75885C51" w14:textId="3D3AC0F1"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3,1</w:t>
            </w:r>
          </w:p>
        </w:tc>
        <w:tc>
          <w:tcPr>
            <w:tcW w:w="1176" w:type="dxa"/>
            <w:vAlign w:val="top"/>
          </w:tcPr>
          <w:p w14:paraId="0B4A831E" w14:textId="1208B67E"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3,8</w:t>
            </w:r>
          </w:p>
        </w:tc>
        <w:tc>
          <w:tcPr>
            <w:tcW w:w="1176" w:type="dxa"/>
            <w:vAlign w:val="top"/>
          </w:tcPr>
          <w:p w14:paraId="4494DAC2" w14:textId="734DCA8D"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2,1</w:t>
            </w:r>
          </w:p>
        </w:tc>
        <w:tc>
          <w:tcPr>
            <w:tcW w:w="1176" w:type="dxa"/>
            <w:vAlign w:val="top"/>
          </w:tcPr>
          <w:p w14:paraId="1D991B8C" w14:textId="1F36FED1"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1,6</w:t>
            </w:r>
          </w:p>
        </w:tc>
      </w:tr>
      <w:tr w:rsidR="00ED3704" w:rsidRPr="00A812E8" w14:paraId="7EF040AE" w14:textId="77777777" w:rsidTr="00ED3704">
        <w:tc>
          <w:tcPr>
            <w:cnfStyle w:val="001000000000" w:firstRow="0" w:lastRow="0" w:firstColumn="1" w:lastColumn="0" w:oddVBand="0" w:evenVBand="0" w:oddHBand="0" w:evenHBand="0" w:firstRowFirstColumn="0" w:firstRowLastColumn="0" w:lastRowFirstColumn="0" w:lastRowLastColumn="0"/>
            <w:tcW w:w="1985" w:type="dxa"/>
          </w:tcPr>
          <w:p w14:paraId="61B0D984" w14:textId="4147ECB5" w:rsidR="00ED3704" w:rsidRPr="003C7B2C" w:rsidRDefault="00ED3704" w:rsidP="00ED3704">
            <w:pPr>
              <w:pStyle w:val="Tabell"/>
            </w:pPr>
            <w:r w:rsidRPr="0055161F">
              <w:t>Hushållens konsumtion</w:t>
            </w:r>
          </w:p>
        </w:tc>
        <w:tc>
          <w:tcPr>
            <w:tcW w:w="681" w:type="dxa"/>
            <w:vAlign w:val="top"/>
          </w:tcPr>
          <w:p w14:paraId="589583AE" w14:textId="098E739A" w:rsidR="00ED3704" w:rsidRPr="005516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5161F">
              <w:t>-4,7</w:t>
            </w:r>
          </w:p>
        </w:tc>
        <w:tc>
          <w:tcPr>
            <w:tcW w:w="1176" w:type="dxa"/>
            <w:vAlign w:val="top"/>
          </w:tcPr>
          <w:p w14:paraId="7AE9852C" w14:textId="38F57F5C" w:rsidR="00ED3704" w:rsidRPr="005516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5161F">
              <w:t>3,3</w:t>
            </w:r>
          </w:p>
        </w:tc>
        <w:tc>
          <w:tcPr>
            <w:tcW w:w="1176" w:type="dxa"/>
            <w:vAlign w:val="top"/>
          </w:tcPr>
          <w:p w14:paraId="6BA6D674" w14:textId="3D23D0E7" w:rsidR="00ED3704" w:rsidRPr="005516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5161F">
              <w:t>6,2</w:t>
            </w:r>
          </w:p>
        </w:tc>
        <w:tc>
          <w:tcPr>
            <w:tcW w:w="1176" w:type="dxa"/>
            <w:vAlign w:val="top"/>
          </w:tcPr>
          <w:p w14:paraId="7A7E0883" w14:textId="2211F7A6" w:rsidR="00ED3704" w:rsidRPr="005516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5161F">
              <w:t>2,8</w:t>
            </w:r>
          </w:p>
        </w:tc>
        <w:tc>
          <w:tcPr>
            <w:tcW w:w="1176" w:type="dxa"/>
            <w:vAlign w:val="top"/>
          </w:tcPr>
          <w:p w14:paraId="50198AD7" w14:textId="218CA44E" w:rsidR="00ED3704" w:rsidRPr="005516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5161F">
              <w:t>1,9</w:t>
            </w:r>
          </w:p>
        </w:tc>
      </w:tr>
      <w:tr w:rsidR="00ED3704" w:rsidRPr="00A812E8" w14:paraId="7714F32F" w14:textId="77777777" w:rsidTr="00ED3704">
        <w:tc>
          <w:tcPr>
            <w:cnfStyle w:val="001000000000" w:firstRow="0" w:lastRow="0" w:firstColumn="1" w:lastColumn="0" w:oddVBand="0" w:evenVBand="0" w:oddHBand="0" w:evenHBand="0" w:firstRowFirstColumn="0" w:firstRowLastColumn="0" w:lastRowFirstColumn="0" w:lastRowLastColumn="0"/>
            <w:tcW w:w="1985" w:type="dxa"/>
          </w:tcPr>
          <w:p w14:paraId="61EE4699" w14:textId="5AB3DBD8" w:rsidR="00ED3704" w:rsidRPr="00360A83" w:rsidRDefault="00ED3704" w:rsidP="00ED3704">
            <w:pPr>
              <w:pStyle w:val="Tabell"/>
            </w:pPr>
            <w:r w:rsidRPr="00360A83">
              <w:t>Offentlig konsumtion</w:t>
            </w:r>
          </w:p>
        </w:tc>
        <w:tc>
          <w:tcPr>
            <w:tcW w:w="681" w:type="dxa"/>
            <w:vAlign w:val="top"/>
          </w:tcPr>
          <w:p w14:paraId="0D17514C" w14:textId="2A56D1C0" w:rsidR="00ED3704" w:rsidRPr="00360A8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60A83">
              <w:t>-0,5</w:t>
            </w:r>
          </w:p>
        </w:tc>
        <w:tc>
          <w:tcPr>
            <w:tcW w:w="1176" w:type="dxa"/>
            <w:vAlign w:val="top"/>
          </w:tcPr>
          <w:p w14:paraId="529691CC" w14:textId="5FB96AB8" w:rsidR="00ED3704" w:rsidRPr="00360A8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60A83">
              <w:t>2,0</w:t>
            </w:r>
          </w:p>
        </w:tc>
        <w:tc>
          <w:tcPr>
            <w:tcW w:w="1176" w:type="dxa"/>
            <w:vAlign w:val="top"/>
          </w:tcPr>
          <w:p w14:paraId="756419FF" w14:textId="674008FB" w:rsidR="00ED3704" w:rsidRPr="00360A8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60A83">
              <w:t>-0,3</w:t>
            </w:r>
          </w:p>
        </w:tc>
        <w:tc>
          <w:tcPr>
            <w:tcW w:w="1176" w:type="dxa"/>
            <w:vAlign w:val="top"/>
          </w:tcPr>
          <w:p w14:paraId="1C463224" w14:textId="1EA573DB" w:rsidR="00ED3704" w:rsidRPr="00360A8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60A83">
              <w:t>-0,9</w:t>
            </w:r>
          </w:p>
        </w:tc>
        <w:tc>
          <w:tcPr>
            <w:tcW w:w="1176" w:type="dxa"/>
            <w:vAlign w:val="top"/>
          </w:tcPr>
          <w:p w14:paraId="4BFE5523" w14:textId="2C9D8E2D" w:rsidR="00ED3704" w:rsidRPr="00360A8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60A83">
              <w:t>0,1</w:t>
            </w:r>
          </w:p>
        </w:tc>
      </w:tr>
      <w:tr w:rsidR="00ED3704" w:rsidRPr="00A812E8" w14:paraId="7F7E27DD" w14:textId="77777777" w:rsidTr="00ED3704">
        <w:tc>
          <w:tcPr>
            <w:cnfStyle w:val="001000000000" w:firstRow="0" w:lastRow="0" w:firstColumn="1" w:lastColumn="0" w:oddVBand="0" w:evenVBand="0" w:oddHBand="0" w:evenHBand="0" w:firstRowFirstColumn="0" w:firstRowLastColumn="0" w:lastRowFirstColumn="0" w:lastRowLastColumn="0"/>
            <w:tcW w:w="1985" w:type="dxa"/>
          </w:tcPr>
          <w:p w14:paraId="79C2393F" w14:textId="09A5E644" w:rsidR="00ED3704" w:rsidRPr="00B76EF9" w:rsidRDefault="00ED3704" w:rsidP="00ED3704">
            <w:pPr>
              <w:pStyle w:val="Tabell"/>
            </w:pPr>
            <w:r w:rsidRPr="000E52C6">
              <w:t>Fasta bruttoinvesteringar</w:t>
            </w:r>
          </w:p>
        </w:tc>
        <w:tc>
          <w:tcPr>
            <w:tcW w:w="681" w:type="dxa"/>
            <w:vAlign w:val="top"/>
          </w:tcPr>
          <w:p w14:paraId="2B1B2ABC" w14:textId="54FC2D2D" w:rsidR="00ED3704" w:rsidRPr="0042762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01E6C">
              <w:t>0,6</w:t>
            </w:r>
          </w:p>
        </w:tc>
        <w:tc>
          <w:tcPr>
            <w:tcW w:w="1176" w:type="dxa"/>
            <w:vAlign w:val="top"/>
          </w:tcPr>
          <w:p w14:paraId="4C434A15" w14:textId="695DFD8C" w:rsidR="00ED3704" w:rsidRPr="000E52C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C60A7">
              <w:t>2,6</w:t>
            </w:r>
          </w:p>
        </w:tc>
        <w:tc>
          <w:tcPr>
            <w:tcW w:w="1176" w:type="dxa"/>
            <w:vAlign w:val="top"/>
          </w:tcPr>
          <w:p w14:paraId="4C7DF506" w14:textId="55D4DAC5" w:rsidR="00ED3704" w:rsidRPr="000E52C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E52C6">
              <w:t>3,4</w:t>
            </w:r>
          </w:p>
        </w:tc>
        <w:tc>
          <w:tcPr>
            <w:tcW w:w="1176" w:type="dxa"/>
            <w:vAlign w:val="top"/>
          </w:tcPr>
          <w:p w14:paraId="172DC884" w14:textId="61D99B85" w:rsidR="00ED3704" w:rsidRPr="000E52C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E52C6">
              <w:t>2,6</w:t>
            </w:r>
          </w:p>
        </w:tc>
        <w:tc>
          <w:tcPr>
            <w:tcW w:w="1176" w:type="dxa"/>
            <w:vAlign w:val="top"/>
          </w:tcPr>
          <w:p w14:paraId="5272218E" w14:textId="416AAFB9" w:rsidR="00ED3704" w:rsidRPr="000E52C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E52C6">
              <w:t>2,2</w:t>
            </w:r>
          </w:p>
        </w:tc>
      </w:tr>
      <w:tr w:rsidR="00ED3704" w:rsidRPr="00A812E8" w14:paraId="5C6E9C19" w14:textId="77777777" w:rsidTr="00ED3704">
        <w:tc>
          <w:tcPr>
            <w:cnfStyle w:val="001000000000" w:firstRow="0" w:lastRow="0" w:firstColumn="1" w:lastColumn="0" w:oddVBand="0" w:evenVBand="0" w:oddHBand="0" w:evenHBand="0" w:firstRowFirstColumn="0" w:firstRowLastColumn="0" w:lastRowFirstColumn="0" w:lastRowLastColumn="0"/>
            <w:tcW w:w="1985" w:type="dxa"/>
          </w:tcPr>
          <w:p w14:paraId="58D5CD19" w14:textId="298EAF1C" w:rsidR="00ED3704" w:rsidRPr="00BD7FFB" w:rsidRDefault="00ED3704" w:rsidP="00ED3704">
            <w:pPr>
              <w:pStyle w:val="Tabell"/>
            </w:pPr>
            <w:r w:rsidRPr="00BD7FFB">
              <w:t>Lagerinvesteringar</w:t>
            </w:r>
            <w:r w:rsidRPr="00BD7FFB">
              <w:rPr>
                <w:vertAlign w:val="superscript"/>
              </w:rPr>
              <w:t>1</w:t>
            </w:r>
          </w:p>
        </w:tc>
        <w:tc>
          <w:tcPr>
            <w:tcW w:w="681" w:type="dxa"/>
            <w:vAlign w:val="top"/>
          </w:tcPr>
          <w:p w14:paraId="1D2A1957" w14:textId="2C466F7F"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-0,8</w:t>
            </w:r>
          </w:p>
        </w:tc>
        <w:tc>
          <w:tcPr>
            <w:tcW w:w="1176" w:type="dxa"/>
            <w:vAlign w:val="top"/>
          </w:tcPr>
          <w:p w14:paraId="731AEF9A" w14:textId="25301A87"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0,3</w:t>
            </w:r>
          </w:p>
        </w:tc>
        <w:tc>
          <w:tcPr>
            <w:tcW w:w="1176" w:type="dxa"/>
            <w:vAlign w:val="top"/>
          </w:tcPr>
          <w:p w14:paraId="6B66CE58" w14:textId="41767A25"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0,0</w:t>
            </w:r>
          </w:p>
        </w:tc>
        <w:tc>
          <w:tcPr>
            <w:tcW w:w="1176" w:type="dxa"/>
            <w:vAlign w:val="top"/>
          </w:tcPr>
          <w:p w14:paraId="6206F948" w14:textId="7938B3C1"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0,0</w:t>
            </w:r>
          </w:p>
        </w:tc>
        <w:tc>
          <w:tcPr>
            <w:tcW w:w="1176" w:type="dxa"/>
            <w:vAlign w:val="top"/>
          </w:tcPr>
          <w:p w14:paraId="40962DFA" w14:textId="18BD493A"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0,0</w:t>
            </w:r>
          </w:p>
        </w:tc>
      </w:tr>
      <w:tr w:rsidR="00ED3704" w:rsidRPr="00A812E8" w14:paraId="68D2C7ED" w14:textId="77777777" w:rsidTr="00ED3704">
        <w:tc>
          <w:tcPr>
            <w:cnfStyle w:val="001000000000" w:firstRow="0" w:lastRow="0" w:firstColumn="1" w:lastColumn="0" w:oddVBand="0" w:evenVBand="0" w:oddHBand="0" w:evenHBand="0" w:firstRowFirstColumn="0" w:firstRowLastColumn="0" w:lastRowFirstColumn="0" w:lastRowLastColumn="0"/>
            <w:tcW w:w="0" w:type="dxa"/>
            <w:shd w:val="clear" w:color="auto" w:fill="FFFFFF" w:themeFill="background1"/>
          </w:tcPr>
          <w:p w14:paraId="29C4A594" w14:textId="4A997EF2" w:rsidR="00ED3704" w:rsidRPr="000D25C7" w:rsidRDefault="00ED3704" w:rsidP="00ED3704">
            <w:pPr>
              <w:pStyle w:val="Tabell"/>
            </w:pPr>
            <w:r w:rsidRPr="000D25C7">
              <w:t>Export</w:t>
            </w:r>
          </w:p>
        </w:tc>
        <w:tc>
          <w:tcPr>
            <w:tcW w:w="0" w:type="dxa"/>
            <w:shd w:val="clear" w:color="auto" w:fill="FFFFFF" w:themeFill="background1"/>
            <w:vAlign w:val="top"/>
          </w:tcPr>
          <w:p w14:paraId="7810F441" w14:textId="6D1EC806"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-5,2</w:t>
            </w:r>
          </w:p>
        </w:tc>
        <w:tc>
          <w:tcPr>
            <w:tcW w:w="0" w:type="dxa"/>
            <w:shd w:val="clear" w:color="auto" w:fill="FFFFFF" w:themeFill="background1"/>
            <w:vAlign w:val="top"/>
          </w:tcPr>
          <w:p w14:paraId="3D776B7B" w14:textId="50EC8A43"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6,0</w:t>
            </w:r>
          </w:p>
        </w:tc>
        <w:tc>
          <w:tcPr>
            <w:tcW w:w="0" w:type="dxa"/>
            <w:shd w:val="clear" w:color="auto" w:fill="FFFFFF" w:themeFill="background1"/>
            <w:vAlign w:val="top"/>
          </w:tcPr>
          <w:p w14:paraId="29632FEB" w14:textId="1D80FE64"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4,7</w:t>
            </w:r>
          </w:p>
        </w:tc>
        <w:tc>
          <w:tcPr>
            <w:tcW w:w="0" w:type="dxa"/>
            <w:shd w:val="clear" w:color="auto" w:fill="FFFFFF" w:themeFill="background1"/>
            <w:vAlign w:val="top"/>
          </w:tcPr>
          <w:p w14:paraId="5D3202DE" w14:textId="78ABF1D4"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3,3</w:t>
            </w:r>
          </w:p>
        </w:tc>
        <w:tc>
          <w:tcPr>
            <w:tcW w:w="0" w:type="dxa"/>
            <w:shd w:val="clear" w:color="auto" w:fill="FFFFFF" w:themeFill="background1"/>
            <w:vAlign w:val="top"/>
          </w:tcPr>
          <w:p w14:paraId="62A4D6D6" w14:textId="1765751F"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2,8</w:t>
            </w:r>
          </w:p>
        </w:tc>
      </w:tr>
      <w:tr w:rsidR="00ED3704" w:rsidRPr="00A812E8" w14:paraId="6FBCBFF3" w14:textId="77777777" w:rsidTr="00ED3704">
        <w:tc>
          <w:tcPr>
            <w:cnfStyle w:val="001000000000" w:firstRow="0" w:lastRow="0" w:firstColumn="1" w:lastColumn="0" w:oddVBand="0" w:evenVBand="0" w:oddHBand="0" w:evenHBand="0" w:firstRowFirstColumn="0" w:firstRowLastColumn="0" w:lastRowFirstColumn="0" w:lastRowLastColumn="0"/>
            <w:tcW w:w="0" w:type="dxa"/>
            <w:shd w:val="clear" w:color="auto" w:fill="FFFFFF" w:themeFill="background1"/>
          </w:tcPr>
          <w:p w14:paraId="68C9FC2F" w14:textId="502E07FA" w:rsidR="00ED3704" w:rsidRPr="000D25C7" w:rsidRDefault="00ED3704" w:rsidP="00ED3704">
            <w:pPr>
              <w:pStyle w:val="Tabell"/>
            </w:pPr>
            <w:r w:rsidRPr="000D25C7">
              <w:t>Import</w:t>
            </w:r>
          </w:p>
        </w:tc>
        <w:tc>
          <w:tcPr>
            <w:tcW w:w="0" w:type="dxa"/>
            <w:shd w:val="clear" w:color="auto" w:fill="FFFFFF" w:themeFill="background1"/>
            <w:vAlign w:val="top"/>
          </w:tcPr>
          <w:p w14:paraId="27DC964E" w14:textId="545A9115"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-5,8</w:t>
            </w:r>
          </w:p>
        </w:tc>
        <w:tc>
          <w:tcPr>
            <w:tcW w:w="0" w:type="dxa"/>
            <w:shd w:val="clear" w:color="auto" w:fill="FFFFFF" w:themeFill="background1"/>
            <w:vAlign w:val="top"/>
          </w:tcPr>
          <w:p w14:paraId="547EF225" w14:textId="317CACC5"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6,2</w:t>
            </w:r>
          </w:p>
        </w:tc>
        <w:tc>
          <w:tcPr>
            <w:tcW w:w="0" w:type="dxa"/>
            <w:shd w:val="clear" w:color="auto" w:fill="FFFFFF" w:themeFill="background1"/>
            <w:vAlign w:val="top"/>
          </w:tcPr>
          <w:p w14:paraId="251C5E0B" w14:textId="16FCC8C0"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4,6</w:t>
            </w:r>
          </w:p>
        </w:tc>
        <w:tc>
          <w:tcPr>
            <w:tcW w:w="0" w:type="dxa"/>
            <w:shd w:val="clear" w:color="auto" w:fill="FFFFFF" w:themeFill="background1"/>
            <w:vAlign w:val="top"/>
          </w:tcPr>
          <w:p w14:paraId="4C50955A" w14:textId="7AAE36A7"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3,2</w:t>
            </w:r>
          </w:p>
        </w:tc>
        <w:tc>
          <w:tcPr>
            <w:tcW w:w="0" w:type="dxa"/>
            <w:shd w:val="clear" w:color="auto" w:fill="FFFFFF" w:themeFill="background1"/>
            <w:vAlign w:val="top"/>
          </w:tcPr>
          <w:p w14:paraId="4A7E70DE" w14:textId="786F963D" w:rsidR="00ED3704" w:rsidRPr="000D25C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D25C7">
              <w:t>2,6</w:t>
            </w:r>
          </w:p>
        </w:tc>
      </w:tr>
      <w:tr w:rsidR="00ED3704" w:rsidRPr="00A812E8" w14:paraId="07F92BFB" w14:textId="77777777" w:rsidTr="00ED3704">
        <w:tc>
          <w:tcPr>
            <w:cnfStyle w:val="001000000000" w:firstRow="0" w:lastRow="0" w:firstColumn="1" w:lastColumn="0" w:oddVBand="0" w:evenVBand="0" w:oddHBand="0" w:evenHBand="0" w:firstRowFirstColumn="0" w:firstRowLastColumn="0" w:lastRowFirstColumn="0" w:lastRowLastColumn="0"/>
            <w:tcW w:w="1985" w:type="dxa"/>
          </w:tcPr>
          <w:p w14:paraId="6903B4E3" w14:textId="3776E7EB" w:rsidR="00ED3704" w:rsidRPr="00BD7FFB" w:rsidRDefault="00ED3704" w:rsidP="00ED3704">
            <w:pPr>
              <w:pStyle w:val="Tabell"/>
            </w:pPr>
            <w:r w:rsidRPr="00BD7FFB">
              <w:t>BNP per invånare</w:t>
            </w:r>
            <w:r w:rsidRPr="00BD7FFB">
              <w:rPr>
                <w:vertAlign w:val="superscript"/>
              </w:rPr>
              <w:t>2</w:t>
            </w:r>
          </w:p>
        </w:tc>
        <w:tc>
          <w:tcPr>
            <w:tcW w:w="681" w:type="dxa"/>
            <w:vAlign w:val="top"/>
          </w:tcPr>
          <w:p w14:paraId="4E3F60A6" w14:textId="73CC6094"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-3,7</w:t>
            </w:r>
          </w:p>
        </w:tc>
        <w:tc>
          <w:tcPr>
            <w:tcW w:w="1176" w:type="dxa"/>
            <w:vAlign w:val="top"/>
          </w:tcPr>
          <w:p w14:paraId="706BA7A1" w14:textId="02A20EF2"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2,3</w:t>
            </w:r>
          </w:p>
        </w:tc>
        <w:tc>
          <w:tcPr>
            <w:tcW w:w="1176" w:type="dxa"/>
            <w:vAlign w:val="top"/>
          </w:tcPr>
          <w:p w14:paraId="6D0AB7D5" w14:textId="1E241316"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3,0</w:t>
            </w:r>
          </w:p>
        </w:tc>
        <w:tc>
          <w:tcPr>
            <w:tcW w:w="1176" w:type="dxa"/>
            <w:vAlign w:val="top"/>
          </w:tcPr>
          <w:p w14:paraId="4F3B5965" w14:textId="68FCFD2C"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1,1</w:t>
            </w:r>
          </w:p>
        </w:tc>
        <w:tc>
          <w:tcPr>
            <w:tcW w:w="1176" w:type="dxa"/>
            <w:vAlign w:val="top"/>
          </w:tcPr>
          <w:p w14:paraId="32E14AA3" w14:textId="7265EEF4" w:rsidR="00ED3704" w:rsidRPr="00BD7FF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D7FFB">
              <w:t>0,9</w:t>
            </w:r>
          </w:p>
        </w:tc>
      </w:tr>
      <w:tr w:rsidR="00ED3704" w:rsidRPr="00A812E8" w14:paraId="57E36BA9"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25CC3CFA" w14:textId="228B5AFF" w:rsidR="00ED3704" w:rsidRPr="00BD7FFB" w:rsidRDefault="00ED3704" w:rsidP="00ED3704">
            <w:pPr>
              <w:pStyle w:val="Tabell"/>
            </w:pPr>
            <w:r w:rsidRPr="00BD7FFB">
              <w:t>BNP i löpande pris</w:t>
            </w:r>
          </w:p>
        </w:tc>
        <w:tc>
          <w:tcPr>
            <w:tcW w:w="681" w:type="dxa"/>
            <w:vAlign w:val="top"/>
          </w:tcPr>
          <w:p w14:paraId="274C07AE" w14:textId="2F69D5B9" w:rsidR="00ED3704" w:rsidRPr="00BD7FF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D7FFB">
              <w:t>-1,5</w:t>
            </w:r>
          </w:p>
        </w:tc>
        <w:tc>
          <w:tcPr>
            <w:tcW w:w="1176" w:type="dxa"/>
            <w:vAlign w:val="top"/>
          </w:tcPr>
          <w:p w14:paraId="2ACF7547" w14:textId="0A38E909" w:rsidR="00ED3704" w:rsidRPr="00BD7FF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D7FFB">
              <w:t>5,2</w:t>
            </w:r>
          </w:p>
        </w:tc>
        <w:tc>
          <w:tcPr>
            <w:tcW w:w="1176" w:type="dxa"/>
            <w:vAlign w:val="top"/>
          </w:tcPr>
          <w:p w14:paraId="73D3012D" w14:textId="4450B50B" w:rsidR="00ED3704" w:rsidRPr="00BD7FF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D7FFB">
              <w:t>5,5</w:t>
            </w:r>
          </w:p>
        </w:tc>
        <w:tc>
          <w:tcPr>
            <w:tcW w:w="1176" w:type="dxa"/>
            <w:vAlign w:val="top"/>
          </w:tcPr>
          <w:p w14:paraId="00E11A21" w14:textId="673E385E" w:rsidR="00ED3704" w:rsidRPr="00BD7FF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D7FFB">
              <w:t>3,4</w:t>
            </w:r>
          </w:p>
        </w:tc>
        <w:tc>
          <w:tcPr>
            <w:tcW w:w="1176" w:type="dxa"/>
            <w:vAlign w:val="top"/>
          </w:tcPr>
          <w:p w14:paraId="56B4245A" w14:textId="4EC547A2" w:rsidR="00ED3704" w:rsidRPr="00BD7FF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D7FFB">
              <w:t>3,5</w:t>
            </w:r>
          </w:p>
        </w:tc>
      </w:tr>
    </w:tbl>
    <w:p w14:paraId="1DC4230B" w14:textId="31B4433A" w:rsidR="00ED3704" w:rsidRPr="00BD7FFB" w:rsidRDefault="00ED3704" w:rsidP="00ED3704">
      <w:pPr>
        <w:pStyle w:val="TabellFotnot"/>
      </w:pPr>
      <w:r w:rsidRPr="00BD7FFB">
        <w:lastRenderedPageBreak/>
        <w:t>Anm.: Fasta priser, referensår 2019, ej kalenderkorrigerade värden, om inte annat anges. Prognosen är baserad på de</w:t>
      </w:r>
      <w:r>
        <w:t xml:space="preserve"> </w:t>
      </w:r>
      <w:r w:rsidRPr="00BD7FFB">
        <w:t>regelverk för skatter och transfereringar och de anslagsnivåer som har beslutats av riksdagen och som har föreslagits</w:t>
      </w:r>
      <w:r>
        <w:t xml:space="preserve"> </w:t>
      </w:r>
      <w:r w:rsidRPr="00BD7FFB">
        <w:t>eller aviserats av regeringen.</w:t>
      </w:r>
    </w:p>
    <w:p w14:paraId="4AA604F7" w14:textId="5974D6D7" w:rsidR="00ED3704" w:rsidRPr="00BD7FFB" w:rsidRDefault="00ED3704" w:rsidP="00ED3704">
      <w:pPr>
        <w:pStyle w:val="TabellFotnot"/>
      </w:pPr>
      <w:r w:rsidRPr="00BD7FFB">
        <w:rPr>
          <w:vertAlign w:val="superscript"/>
        </w:rPr>
        <w:t xml:space="preserve">1 </w:t>
      </w:r>
      <w:r w:rsidRPr="00BD7FFB">
        <w:t>Bidrag till BNP-tillväxten, förändring i procent av BNP jämfört med föregående år.</w:t>
      </w:r>
    </w:p>
    <w:p w14:paraId="79CB96BE" w14:textId="51C36E05" w:rsidR="00ED3704" w:rsidRPr="00BD7FFB" w:rsidRDefault="00ED3704" w:rsidP="00ED3704">
      <w:pPr>
        <w:pStyle w:val="TabellFotnot"/>
        <w:rPr>
          <w:vertAlign w:val="superscript"/>
        </w:rPr>
      </w:pPr>
      <w:r w:rsidRPr="00BD7FFB">
        <w:rPr>
          <w:vertAlign w:val="superscript"/>
        </w:rPr>
        <w:t xml:space="preserve">2 </w:t>
      </w:r>
      <w:r w:rsidRPr="00BD7FFB">
        <w:t>BNP per person i totala befolkningen.</w:t>
      </w:r>
    </w:p>
    <w:p w14:paraId="5E195803" w14:textId="0AEA5ECC" w:rsidR="00ED3704" w:rsidRDefault="00ED3704" w:rsidP="00ED3704">
      <w:pPr>
        <w:pStyle w:val="Klla"/>
      </w:pPr>
      <w:r w:rsidRPr="00BD7FFB">
        <w:t>Källor: Statistiska centralbyrån och egna beräkningar.</w:t>
      </w:r>
    </w:p>
    <w:p w14:paraId="7A0B2A41" w14:textId="458BA3E0" w:rsidR="00ED3704" w:rsidRDefault="00ED3704" w:rsidP="00ED3704">
      <w:pPr>
        <w:pStyle w:val="Rubrik4utannumrering"/>
      </w:pPr>
      <w:r>
        <w:t>Återupptagen verksamhet understöder offentlig konsumtion</w:t>
      </w:r>
    </w:p>
    <w:p w14:paraId="0C4CD739" w14:textId="701DA95C" w:rsidR="00ED3704" w:rsidRDefault="00ED3704" w:rsidP="00ED3704">
      <w:pPr>
        <w:pStyle w:val="Brdtext"/>
      </w:pPr>
      <w:bookmarkStart w:id="55" w:name="_Hlk65662445"/>
      <w:r w:rsidRPr="00D829DF">
        <w:t xml:space="preserve">År 2021 väntas offentlig konsumtion återhämta sig från den svaga utvecklingen 2020 (se </w:t>
      </w:r>
      <w:r>
        <w:rPr>
          <w:highlight w:val="yellow"/>
        </w:rPr>
        <w:fldChar w:fldCharType="begin"/>
      </w:r>
      <w:r>
        <w:rPr>
          <w:highlight w:val="yellow"/>
        </w:rPr>
        <w:instrText xml:space="preserve"> REF  _Ref66110007 \* Lower \h </w:instrText>
      </w:r>
      <w:r>
        <w:rPr>
          <w:highlight w:val="yellow"/>
        </w:rPr>
      </w:r>
      <w:r>
        <w:rPr>
          <w:highlight w:val="yellow"/>
        </w:rPr>
        <w:fldChar w:fldCharType="separate"/>
      </w:r>
      <w:r w:rsidR="000D76EE">
        <w:t xml:space="preserve">tabell </w:t>
      </w:r>
      <w:r w:rsidR="000D76EE">
        <w:rPr>
          <w:noProof/>
        </w:rPr>
        <w:t>3</w:t>
      </w:r>
      <w:r w:rsidR="000D76EE">
        <w:t>.</w:t>
      </w:r>
      <w:r w:rsidR="000D76EE">
        <w:rPr>
          <w:noProof/>
        </w:rPr>
        <w:t>2</w:t>
      </w:r>
      <w:r>
        <w:rPr>
          <w:highlight w:val="yellow"/>
        </w:rPr>
        <w:fldChar w:fldCharType="end"/>
      </w:r>
      <w:r>
        <w:t>). Den svaga utvecklingen under</w:t>
      </w:r>
      <w:r w:rsidRPr="00D829DF">
        <w:t xml:space="preserve"> 2020 förklaras huvudsakligen av att kommunal verksamhet begränsades av lägre efterfrågan och restriktioner till följd av pandemin. </w:t>
      </w:r>
      <w:r w:rsidRPr="00905CCA">
        <w:t>Starka kommunala finanser 2020 och 2021 medför en hög inkomstnivå som bedöms användas för att återuppta utebliven verksamhet i takt med att smitt</w:t>
      </w:r>
      <w:r>
        <w:softHyphen/>
      </w:r>
      <w:r w:rsidRPr="00905CCA">
        <w:t xml:space="preserve">spridningen i Sverige </w:t>
      </w:r>
      <w:r w:rsidRPr="00905CCA" w:rsidDel="009E7C18">
        <w:t>antas</w:t>
      </w:r>
      <w:r>
        <w:t xml:space="preserve"> </w:t>
      </w:r>
      <w:r w:rsidRPr="00905CCA">
        <w:t>avta</w:t>
      </w:r>
      <w:r w:rsidRPr="00D829DF">
        <w:t xml:space="preserve">. Detta väntas bidra till att </w:t>
      </w:r>
      <w:r>
        <w:t>arbetade timmar</w:t>
      </w:r>
      <w:r w:rsidRPr="00D829DF">
        <w:t>, syssel</w:t>
      </w:r>
      <w:r>
        <w:softHyphen/>
      </w:r>
      <w:r w:rsidRPr="00D829DF">
        <w:t xml:space="preserve">sättning och konsumtionsutgifter i offentlig sektor ökar </w:t>
      </w:r>
      <w:r>
        <w:t>jämfört med</w:t>
      </w:r>
      <w:r w:rsidRPr="00D829DF">
        <w:t xml:space="preserve"> </w:t>
      </w:r>
      <w:r>
        <w:t>2020</w:t>
      </w:r>
      <w:r w:rsidRPr="00D829DF">
        <w:t xml:space="preserve">. </w:t>
      </w:r>
      <w:r w:rsidRPr="00110747">
        <w:t>Under 2022 och framåt bedöms de offentliga konsumtionsutgifterna öka långsammare igen. Det är en följd av att regeringens principer för prognoser innebär att endast beslutade och aviserade förändringar av skatteregler och statens utgifter beaktas.</w:t>
      </w:r>
      <w:r>
        <w:t xml:space="preserve"> </w:t>
      </w:r>
    </w:p>
    <w:bookmarkEnd w:id="55"/>
    <w:p w14:paraId="68F1AEAF" w14:textId="60324032" w:rsidR="00ED3704" w:rsidRDefault="00ED3704" w:rsidP="00ED3704">
      <w:pPr>
        <w:pStyle w:val="Rubrik4utannumrering"/>
      </w:pPr>
      <w:r>
        <w:t>Stadig investeringstakt framöver</w:t>
      </w:r>
    </w:p>
    <w:p w14:paraId="097F6A2A" w14:textId="31B75031" w:rsidR="00ED3704" w:rsidRPr="0022105C" w:rsidRDefault="00ED3704" w:rsidP="00ED3704">
      <w:pPr>
        <w:pStyle w:val="Brdtext"/>
      </w:pPr>
      <w:r>
        <w:t>De fasta bruttoinvesteringarna har återhämtat sig till samma nivåer som före pandemin och var i stort sett oförändrade under fjärde kvartalet 2020. Det är framför allt tillverkningsindustrins investeringar tillsammans med offentliga investeringar som har drivit återhämtningen. Ett stigande kapacitetsutnyttjande inom industrin samtidigt som företagen förväntar sig ökad produktionsvolym indikerar ett ökat investerings</w:t>
      </w:r>
      <w:r>
        <w:softHyphen/>
        <w:t xml:space="preserve">behov även framöver. Bostadsinvesteringarna har varit starkare än väntat under 2020 och antalet påbörjade bostäder ökade jämfört med föregående år. Framöver antas nybyggnationen och bostadsinvesteringarna </w:t>
      </w:r>
      <w:r w:rsidDel="00EE3E27">
        <w:t xml:space="preserve">minska </w:t>
      </w:r>
      <w:r>
        <w:t xml:space="preserve">något och plana ut på en historiskt sett hög nivå. De offentliga investeringarna bedöms öka snabbare 2021 än 2020. Både kommunala och statliga myndigheters investeringar i bl.a. infrastruktur driver utvecklingen. Sammantaget bedöms de totala investeringarna öka ungefär i linje med ett historiskt genomsnitt 2021 (se </w:t>
      </w:r>
      <w:r>
        <w:fldChar w:fldCharType="begin"/>
      </w:r>
      <w:r>
        <w:instrText xml:space="preserve"> REF  _Ref66110007 \* Lower \h </w:instrText>
      </w:r>
      <w:r>
        <w:fldChar w:fldCharType="separate"/>
      </w:r>
      <w:r w:rsidR="000D76EE">
        <w:t xml:space="preserve">tabell </w:t>
      </w:r>
      <w:r w:rsidR="000D76EE">
        <w:rPr>
          <w:noProof/>
        </w:rPr>
        <w:t>3</w:t>
      </w:r>
      <w:r w:rsidR="000D76EE">
        <w:t>.</w:t>
      </w:r>
      <w:r w:rsidR="000D76EE">
        <w:rPr>
          <w:noProof/>
        </w:rPr>
        <w:t>2</w:t>
      </w:r>
      <w:r>
        <w:fldChar w:fldCharType="end"/>
      </w:r>
      <w:r>
        <w:t>).</w:t>
      </w:r>
    </w:p>
    <w:p w14:paraId="4F1A8E91" w14:textId="2558EA7E" w:rsidR="00ED3704" w:rsidRDefault="00ED3704" w:rsidP="00ED3704">
      <w:pPr>
        <w:pStyle w:val="Rubrik4utannumrering"/>
      </w:pPr>
      <w:r>
        <w:t>Något svagare exportutveckling i närtid</w:t>
      </w:r>
    </w:p>
    <w:p w14:paraId="2C7E6606" w14:textId="267B4257" w:rsidR="00ED3704" w:rsidRDefault="00ED3704" w:rsidP="00ED3704">
      <w:pPr>
        <w:pStyle w:val="Brdtext"/>
      </w:pPr>
      <w:r>
        <w:t>Exporten återhämtade sig starkt efter sommaren och låg kvar på höga nivåer även under fjärde kvartalet 2020. Under inledningen av 2021 bedöms exporten utvecklas svagt till följd av en lägre efterfrågan i omvärlden. I takt med att återhämtningen tilltar och investeringar i omvärlden ökar bedöms exporten successivt öka i snabbare takt igen. Trots att den inhemska efterfrågan väntas utvecklas starkt bedöms importen</w:t>
      </w:r>
      <w:r w:rsidDel="00500965">
        <w:t xml:space="preserve"> </w:t>
      </w:r>
      <w:r>
        <w:t xml:space="preserve">växa långsammare än exporten. Det beror på att en </w:t>
      </w:r>
      <w:r w:rsidRPr="00B76713">
        <w:t xml:space="preserve">stor del av </w:t>
      </w:r>
      <w:r>
        <w:t xml:space="preserve">utvecklingen av den inhemska efterfrågan </w:t>
      </w:r>
      <w:r w:rsidRPr="00B76713">
        <w:t xml:space="preserve">drivs av </w:t>
      </w:r>
      <w:r>
        <w:t xml:space="preserve">efterfrågan på </w:t>
      </w:r>
      <w:r w:rsidRPr="00B76713">
        <w:t>tjänster</w:t>
      </w:r>
      <w:r>
        <w:t>. Vid produktion av tjänster används generellt sett mindre import än vid varuproduktion. Nettoexporten väntas därmed vara positiv både 2021 och 2022.</w:t>
      </w:r>
    </w:p>
    <w:p w14:paraId="315356C2" w14:textId="641120F3" w:rsidR="00ED3704" w:rsidRDefault="00ED3704" w:rsidP="00ED3704">
      <w:pPr>
        <w:pStyle w:val="Rubrik3utannumrering"/>
      </w:pPr>
      <w:r>
        <w:t xml:space="preserve">Viss återhämtning har skett på arbetsmarknaden </w:t>
      </w:r>
    </w:p>
    <w:p w14:paraId="0C2CEEE0" w14:textId="021EFCFB" w:rsidR="00ED3704" w:rsidRDefault="00ED3704" w:rsidP="00ED3704">
      <w:pPr>
        <w:pStyle w:val="Brdtext"/>
      </w:pPr>
      <w:r>
        <w:t xml:space="preserve">Läget på arbetsmarknaden är fortsatt allvarligt i spåren av pandemin. Arbetslösheten är på en betydligt högre nivå än innan pandemin, särskilt bland unga, personer med högst förgymnasial utbildning och utomeuropeiskt födda. </w:t>
      </w:r>
      <w:r w:rsidRPr="00F12F11">
        <w:t>Regeringen har vidtagit flera åtgärder för att dämpa den kraftiga nedgången på arbetsmarknaden</w:t>
      </w:r>
      <w:r>
        <w:t xml:space="preserve">. Bland annat har </w:t>
      </w:r>
      <w:r w:rsidRPr="00F12F11">
        <w:t xml:space="preserve">korttidspermitteringar </w:t>
      </w:r>
      <w:r>
        <w:t>och</w:t>
      </w:r>
      <w:r w:rsidRPr="00F12F11">
        <w:t xml:space="preserve"> ett omställningsstöd </w:t>
      </w:r>
      <w:r>
        <w:t xml:space="preserve">införts som </w:t>
      </w:r>
      <w:r w:rsidRPr="00F12F11">
        <w:t xml:space="preserve">möjliggjort </w:t>
      </w:r>
      <w:r>
        <w:t>för många företag</w:t>
      </w:r>
      <w:r w:rsidRPr="00F12F11">
        <w:t xml:space="preserve"> att </w:t>
      </w:r>
      <w:r>
        <w:t xml:space="preserve">leva vidare och </w:t>
      </w:r>
      <w:r w:rsidRPr="00F12F11">
        <w:t xml:space="preserve">behålla anställda i större utsträckning </w:t>
      </w:r>
      <w:r>
        <w:t>än utan stöden.</w:t>
      </w:r>
      <w:r w:rsidRPr="00F12F11">
        <w:t xml:space="preserve"> </w:t>
      </w:r>
    </w:p>
    <w:p w14:paraId="153C7419" w14:textId="288D02D5" w:rsidR="00ED3704" w:rsidRDefault="00ED3704" w:rsidP="00ED3704">
      <w:pPr>
        <w:pStyle w:val="Brdtext"/>
      </w:pPr>
      <w:r w:rsidRPr="00F963E9">
        <w:lastRenderedPageBreak/>
        <w:t>Under fjärde kvartalet 2020 skedde en tydlig återhämtning på arbetsmarknaden. Sysselsättningsgraden ökade och ungefär en tredjedel av fallet som inträffade under våren</w:t>
      </w:r>
      <w:r w:rsidRPr="002F2AEA">
        <w:t xml:space="preserve"> </w:t>
      </w:r>
      <w:r>
        <w:t>togs</w:t>
      </w:r>
      <w:r w:rsidRPr="00F963E9">
        <w:t xml:space="preserve"> igen. Återhämtningen är tydligare bland män än bland kvinnor, bl.a. då de branscher som fortsätter att tyngas av </w:t>
      </w:r>
      <w:r>
        <w:t>restriktioner</w:t>
      </w:r>
      <w:r w:rsidRPr="00F963E9">
        <w:t xml:space="preserve"> </w:t>
      </w:r>
      <w:r>
        <w:t xml:space="preserve">är branscher som </w:t>
      </w:r>
      <w:r w:rsidRPr="00F963E9">
        <w:t xml:space="preserve">sysselsätter en större andel kvinnor. Antalet </w:t>
      </w:r>
      <w:r>
        <w:t>tillsvidare</w:t>
      </w:r>
      <w:r w:rsidRPr="00F963E9">
        <w:t xml:space="preserve">anställda är tillbaka på samma nivå som före </w:t>
      </w:r>
      <w:r>
        <w:t>pandemin</w:t>
      </w:r>
      <w:r w:rsidRPr="00F963E9">
        <w:t>, bl.a. till följd av</w:t>
      </w:r>
      <w:r w:rsidRPr="00F963E9" w:rsidDel="00E8430E">
        <w:t xml:space="preserve"> </w:t>
      </w:r>
      <w:r w:rsidRPr="00F963E9">
        <w:t>stödet för korttidspermittering för anställda som dämpade fallet</w:t>
      </w:r>
      <w:r>
        <w:t xml:space="preserve"> och återhämtningen som skett inom industrin där det är en högre andel tills</w:t>
      </w:r>
      <w:r>
        <w:softHyphen/>
        <w:t>vidareanställda.</w:t>
      </w:r>
      <w:r w:rsidRPr="00F963E9">
        <w:t xml:space="preserve"> </w:t>
      </w:r>
      <w:r>
        <w:t>S</w:t>
      </w:r>
      <w:r w:rsidRPr="00F963E9">
        <w:t xml:space="preserve">amtidigt </w:t>
      </w:r>
      <w:r>
        <w:t>är</w:t>
      </w:r>
      <w:r w:rsidRPr="00F963E9">
        <w:t xml:space="preserve"> antalet tidsbegränsat anställda fortsatt på en betydligt lägre nivå. Detta förklaras delvis av att tidsbegränsade anställningar förekommer i större utsträckning inom de fortsatt mer påverkade tjänstebranscherna, t.ex. hotell och restaurang. Arbetskraftsdeltagandet är tillbaka på ungefär samma nivå som före </w:t>
      </w:r>
      <w:r>
        <w:t>pandemin</w:t>
      </w:r>
      <w:r w:rsidRPr="00F963E9">
        <w:t xml:space="preserve">. För män är deltagandet högre än före </w:t>
      </w:r>
      <w:r>
        <w:t>pandemin</w:t>
      </w:r>
      <w:r w:rsidRPr="00F963E9">
        <w:t>, medan det fortfarande är något lägre för kvinnor.</w:t>
      </w:r>
      <w:r>
        <w:t xml:space="preserve"> </w:t>
      </w:r>
    </w:p>
    <w:p w14:paraId="77F40676" w14:textId="216A575C" w:rsidR="00ED3704" w:rsidRDefault="00ED3704" w:rsidP="00ED3704">
      <w:pPr>
        <w:pStyle w:val="Brdtext"/>
      </w:pPr>
      <w:r>
        <w:t>F</w:t>
      </w:r>
      <w:r w:rsidRPr="00F963E9">
        <w:t>ramåtblicka</w:t>
      </w:r>
      <w:r>
        <w:t>n</w:t>
      </w:r>
      <w:r w:rsidRPr="00F963E9">
        <w:t>de</w:t>
      </w:r>
      <w:r>
        <w:t xml:space="preserve"> indikatorer har fortsatt att förbättras tydligt under slutet av 2020 och inledningen av 2021, trots ökad smittspridning och utökade restriktioner. Indikatorer, som t.ex. företagens anställningsplaner, har stigit kontinuerligt efter den historiska bottennoteringen i april 2020 </w:t>
      </w:r>
      <w:r w:rsidDel="007061F6">
        <w:t xml:space="preserve">och </w:t>
      </w:r>
      <w:r w:rsidRPr="00360E63">
        <w:t xml:space="preserve">indikerar </w:t>
      </w:r>
      <w:r>
        <w:t xml:space="preserve">åter </w:t>
      </w:r>
      <w:r w:rsidRPr="00360E63">
        <w:t>en ökad sysselsättning framöver (se</w:t>
      </w:r>
      <w:r>
        <w:t xml:space="preserve"> </w:t>
      </w:r>
      <w:r>
        <w:fldChar w:fldCharType="begin"/>
      </w:r>
      <w:r>
        <w:instrText xml:space="preserve"> REF _Ref66550800 \h \*Lower </w:instrText>
      </w:r>
      <w:r>
        <w:fldChar w:fldCharType="separate"/>
      </w:r>
      <w:r w:rsidR="000D76EE">
        <w:t xml:space="preserve">diagram </w:t>
      </w:r>
      <w:r w:rsidR="000D76EE">
        <w:rPr>
          <w:noProof/>
        </w:rPr>
        <w:t>3</w:t>
      </w:r>
      <w:r w:rsidR="000D76EE">
        <w:t>.</w:t>
      </w:r>
      <w:r w:rsidR="000D76EE">
        <w:rPr>
          <w:noProof/>
        </w:rPr>
        <w:t>2</w:t>
      </w:r>
      <w:r>
        <w:fldChar w:fldCharType="end"/>
      </w:r>
      <w:r w:rsidRPr="00360E63">
        <w:t>).</w:t>
      </w:r>
      <w:r>
        <w:t xml:space="preserve"> Antalet n</w:t>
      </w:r>
      <w:r w:rsidRPr="00663ED5">
        <w:t xml:space="preserve">yanmälda </w:t>
      </w:r>
      <w:r>
        <w:t xml:space="preserve">lediga </w:t>
      </w:r>
      <w:r w:rsidRPr="00663ED5">
        <w:t>platser</w:t>
      </w:r>
      <w:r>
        <w:t xml:space="preserve"> på Arbetsförmedlingen har ökat sedan det snabba fallet under våren 2020 vilket indikerar en ökad efterfrågan på arbetskraft. Samtidigt fortsätter antalet varsel om uppsägning och antalet konkurser vara på genomsnittliga nivåer</w:t>
      </w:r>
      <w:r w:rsidRPr="002634CB">
        <w:t>.</w:t>
      </w:r>
      <w:r>
        <w:t xml:space="preserve"> </w:t>
      </w:r>
    </w:p>
    <w:p w14:paraId="79932E87" w14:textId="3C061FB3" w:rsidR="00ED3704" w:rsidRDefault="00ED3704" w:rsidP="00ED3704">
      <w:pPr>
        <w:pStyle w:val="DiagramRubrik"/>
      </w:pPr>
      <w:bookmarkStart w:id="56" w:name="_Ref66550800"/>
      <w:r>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2</w:t>
        </w:r>
      </w:fldSimple>
      <w:bookmarkEnd w:id="56"/>
      <w:r>
        <w:tab/>
      </w:r>
      <w:r w:rsidRPr="008A2155">
        <w:t>Anställningsplaner i näringslivet och nyanmälda lediga platser</w:t>
      </w:r>
    </w:p>
    <w:p w14:paraId="1E6CEFE6" w14:textId="33BE21C4" w:rsidR="00ED3704" w:rsidRDefault="00ED3704" w:rsidP="00FC5820">
      <w:pPr>
        <w:pStyle w:val="DiagramUnderrubrik"/>
      </w:pPr>
      <w:r w:rsidRPr="008A2155">
        <w:t>Nettotal, säsongsrensade månadsvärden</w:t>
      </w:r>
      <w:r>
        <w:tab/>
        <w:t>Tusental, säsongsrensade månadsvärden</w:t>
      </w:r>
    </w:p>
    <w:p w14:paraId="67A8C47E" w14:textId="713407EF" w:rsidR="00ED3704" w:rsidRDefault="00ED3704" w:rsidP="00ED3704">
      <w:pPr>
        <w:pStyle w:val="Bild"/>
      </w:pPr>
      <w:r>
        <w:rPr>
          <w:noProof/>
        </w:rPr>
        <w:drawing>
          <wp:inline distT="0" distB="0" distL="0" distR="0" wp14:anchorId="74214D0A" wp14:editId="021BE95D">
            <wp:extent cx="4679950" cy="2339975"/>
            <wp:effectExtent l="0" t="0" r="6350" b="0"/>
            <wp:docPr id="12" name="Diagram 6" descr="Anställningsplaner i näringslivet och nyanmälda lediga plats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474BFF9F" w14:textId="599021B6" w:rsidR="00ED3704" w:rsidRDefault="00ED3704" w:rsidP="00ED3704">
      <w:pPr>
        <w:pStyle w:val="Klla"/>
      </w:pPr>
      <w:r>
        <w:t>Källor: Konjunkturinstitutet och Arbetsförmedlingen.</w:t>
      </w:r>
    </w:p>
    <w:p w14:paraId="629C9E69" w14:textId="1B515A5F" w:rsidR="00ED3704" w:rsidRDefault="00ED3704" w:rsidP="00ED3704">
      <w:pPr>
        <w:pStyle w:val="Brdtext"/>
      </w:pPr>
      <w:r>
        <w:t xml:space="preserve">Under första halvåret 2021 bedöms sysselsättningsutvecklingen vara mer dämpad till följd av en minskad ekonomisk aktivitet under inledningen av året. I takt med att efterfrågan stiger väntas sysselsättningen öka i snabbare takt </w:t>
      </w:r>
      <w:r w:rsidRPr="003C661B">
        <w:t>(</w:t>
      </w:r>
      <w:r w:rsidRPr="006A2315">
        <w:t xml:space="preserve">se </w:t>
      </w:r>
      <w:r>
        <w:fldChar w:fldCharType="begin"/>
      </w:r>
      <w:r>
        <w:instrText xml:space="preserve"> REF  _Ref66261507 \* Lower \h </w:instrText>
      </w:r>
      <w:r>
        <w:fldChar w:fldCharType="separate"/>
      </w:r>
      <w:r w:rsidR="000D76EE">
        <w:t xml:space="preserve">tabell </w:t>
      </w:r>
      <w:r w:rsidR="000D76EE">
        <w:rPr>
          <w:noProof/>
        </w:rPr>
        <w:t>3</w:t>
      </w:r>
      <w:r w:rsidR="000D76EE">
        <w:t>.</w:t>
      </w:r>
      <w:r w:rsidR="000D76EE">
        <w:rPr>
          <w:noProof/>
        </w:rPr>
        <w:t>3</w:t>
      </w:r>
      <w:r>
        <w:fldChar w:fldCharType="end"/>
      </w:r>
      <w:r w:rsidRPr="003C661B">
        <w:t>).</w:t>
      </w:r>
      <w:r w:rsidRPr="00413391">
        <w:t xml:space="preserve"> </w:t>
      </w:r>
      <w:r>
        <w:t xml:space="preserve">Utvecklingen hålls dock tillbaka av att </w:t>
      </w:r>
      <w:r w:rsidRPr="003C661B">
        <w:t xml:space="preserve">många företag i första hand väntas </w:t>
      </w:r>
      <w:r>
        <w:t>trappa upp</w:t>
      </w:r>
      <w:r w:rsidRPr="003C661B">
        <w:t xml:space="preserve"> produktionen genom att </w:t>
      </w:r>
      <w:r>
        <w:t>ut</w:t>
      </w:r>
      <w:r w:rsidRPr="003C661B">
        <w:t>öka redan anställdas arbetstid när korttidspermitteringar fasas ut.</w:t>
      </w:r>
      <w:r>
        <w:t xml:space="preserve"> Som en konsekvens av detta bedöms sysselsättningen endast växa svagt under 2021. A</w:t>
      </w:r>
      <w:r w:rsidRPr="003C661B">
        <w:t xml:space="preserve">rbetslösheten bedöms </w:t>
      </w:r>
      <w:r>
        <w:t>vara högre 2021 än vad den var 2020.</w:t>
      </w:r>
      <w:r w:rsidRPr="003C661B">
        <w:t xml:space="preserve"> </w:t>
      </w:r>
      <w:r>
        <w:t xml:space="preserve">Under 2022 väntas en högre sysselsättningstillväxt, i synnerhet inom näringslivets tjänstebranscher. </w:t>
      </w:r>
      <w:r w:rsidRPr="004B2A94">
        <w:t xml:space="preserve">Återhämtningen för både sysselsättningsgraden och arbetslösheten bedöms ta tid och </w:t>
      </w:r>
      <w:r>
        <w:t>trots att</w:t>
      </w:r>
      <w:r w:rsidRPr="004B2A94">
        <w:t xml:space="preserve"> arbetslösheten väntas minska är den fortsatt på en betydligt högre nivå 2022</w:t>
      </w:r>
      <w:r>
        <w:t xml:space="preserve"> </w:t>
      </w:r>
      <w:r w:rsidRPr="004B2A94">
        <w:t xml:space="preserve">än </w:t>
      </w:r>
      <w:r>
        <w:t>före</w:t>
      </w:r>
      <w:r w:rsidRPr="004B2A94">
        <w:t xml:space="preserve"> pandemin.</w:t>
      </w:r>
      <w:r>
        <w:t xml:space="preserve"> </w:t>
      </w:r>
    </w:p>
    <w:p w14:paraId="00F6E1FB" w14:textId="6722009E" w:rsidR="00ED3704" w:rsidRDefault="00ED3704" w:rsidP="00ED3704">
      <w:pPr>
        <w:pStyle w:val="Brdtext"/>
      </w:pPr>
      <w:r w:rsidRPr="00B567A2">
        <w:t xml:space="preserve">Sysselsättningen har minskat mer bland kvinnor än bland män under </w:t>
      </w:r>
      <w:r>
        <w:t xml:space="preserve">pandemin. Många av de branscher som påverkats mest av pandemin sysselsätter en större andel </w:t>
      </w:r>
      <w:r>
        <w:lastRenderedPageBreak/>
        <w:t xml:space="preserve">kvinnor och </w:t>
      </w:r>
      <w:r w:rsidRPr="00B567A2">
        <w:t xml:space="preserve">många </w:t>
      </w:r>
      <w:r>
        <w:t>av dessa är tidsbegränsat anställda.</w:t>
      </w:r>
      <w:r w:rsidRPr="00B567A2">
        <w:t xml:space="preserve"> </w:t>
      </w:r>
      <w:r>
        <w:t>M</w:t>
      </w:r>
      <w:r w:rsidRPr="00B567A2">
        <w:t xml:space="preserve">ånga kvinnor har lämnat arbetskraften </w:t>
      </w:r>
      <w:r>
        <w:t>för bl.a. studier. A</w:t>
      </w:r>
      <w:r w:rsidRPr="00B567A2">
        <w:t xml:space="preserve">rbetslösheten </w:t>
      </w:r>
      <w:r>
        <w:t xml:space="preserve">har därför </w:t>
      </w:r>
      <w:r w:rsidRPr="00B567A2">
        <w:t xml:space="preserve">ökat ungefär lika mycket för båda könen. </w:t>
      </w:r>
      <w:r w:rsidRPr="00DB3CD9">
        <w:t xml:space="preserve">Framöver </w:t>
      </w:r>
      <w:r>
        <w:t>bedöms arbetskraften växa i snabbare takt för kvinnor än för män.</w:t>
      </w:r>
      <w:r w:rsidDel="001A33F1">
        <w:t xml:space="preserve"> </w:t>
      </w:r>
      <w:r>
        <w:t xml:space="preserve">Sysselsättningsutvecklingen väntas vara dämpad under 2021 för både kvinnor och män, för att sedan ta fart 2022. Utvecklingen bedöms bli starkare bland kvinnor, i takt med att branscher som påverkats mycket av pandemin börjar anställa personal igen. Arbetslösheten bedöms öka för både kvinnor och män 2021 för att därefter minska. År 2022 bedöms arbetslösheten vara på samma nivå för både kvinnor och män.  </w:t>
      </w:r>
    </w:p>
    <w:p w14:paraId="4A935031" w14:textId="657276C3" w:rsidR="00ED3704" w:rsidRDefault="00ED3704" w:rsidP="00ED3704">
      <w:pPr>
        <w:pStyle w:val="Brdtext"/>
      </w:pPr>
      <w:r w:rsidRPr="009D21A9">
        <w:t xml:space="preserve">Från och med den 1 januari 2021 anpassas </w:t>
      </w:r>
      <w:r>
        <w:t>a</w:t>
      </w:r>
      <w:r w:rsidRPr="009D21A9">
        <w:t xml:space="preserve">rbetskraftsundersökningarna (AKU) till </w:t>
      </w:r>
      <w:r>
        <w:t>unionen</w:t>
      </w:r>
      <w:r w:rsidRPr="009D21A9">
        <w:t xml:space="preserve">s nya förordning </w:t>
      </w:r>
      <w:r>
        <w:t xml:space="preserve">(EU </w:t>
      </w:r>
      <w:r w:rsidRPr="009D21A9">
        <w:t xml:space="preserve">2019/1700) </w:t>
      </w:r>
      <w:r w:rsidRPr="007632C4">
        <w:t>om fastställande av en gemensam ram för europeisk statistik om personer och hushåll, som grundas på uppgifter på individnivå som samlas in genom urvalsundersökninga</w:t>
      </w:r>
      <w:r>
        <w:t>r</w:t>
      </w:r>
      <w:r w:rsidRPr="009D21A9">
        <w:t xml:space="preserve">. De nya </w:t>
      </w:r>
      <w:r>
        <w:t>bestämmelserna</w:t>
      </w:r>
      <w:r w:rsidRPr="009D21A9">
        <w:t xml:space="preserve"> innebär bl.a. förändringar i definitioner av variabler, urval och i den ordning som frågorna ställs (för mer information se Information om införande av ny ramlag 2021 i AKU på </w:t>
      </w:r>
      <w:r>
        <w:t>www.</w:t>
      </w:r>
      <w:r w:rsidRPr="009D21A9">
        <w:t>scb.se). Det innebär ett tidsseriebrott och att utfallsdata från AKU före respek</w:t>
      </w:r>
      <w:r>
        <w:softHyphen/>
      </w:r>
      <w:r w:rsidRPr="009D21A9">
        <w:t xml:space="preserve">tive efter omläggningen inte är direkt jämförbara. Både antalet personer som klassas som sysselsatta och i arbetskraften kommer att minska i och med </w:t>
      </w:r>
      <w:r>
        <w:t>förändr</w:t>
      </w:r>
      <w:r>
        <w:softHyphen/>
        <w:t>ingen.</w:t>
      </w:r>
      <w:r w:rsidRPr="009D21A9">
        <w:t xml:space="preserve"> När regeringens arbetsmarknadsprognos i denna proposition </w:t>
      </w:r>
      <w:r>
        <w:t>färdigställdes</w:t>
      </w:r>
      <w:r w:rsidRPr="009D21A9">
        <w:t xml:space="preserve"> hade endast ett månadsutfall enligt det nya förfarandet publicerats. Regeringen har därför valt att inte beakta tidsseriebrottet i denna prognos, eftersom det behövs ytterligare information för att kunna göra en tillräckligt säker bedömning </w:t>
      </w:r>
      <w:r>
        <w:t>av</w:t>
      </w:r>
      <w:r w:rsidRPr="009D21A9">
        <w:t xml:space="preserve"> tidsseriebrottets storlek.  </w:t>
      </w:r>
    </w:p>
    <w:p w14:paraId="2824AC21" w14:textId="365A1407" w:rsidR="00ED3704" w:rsidRDefault="00ED3704" w:rsidP="00ED3704">
      <w:pPr>
        <w:pStyle w:val="TabellRubrik"/>
      </w:pPr>
      <w:bookmarkStart w:id="57" w:name="_Ref66261507"/>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3</w:t>
        </w:r>
      </w:fldSimple>
      <w:bookmarkEnd w:id="57"/>
      <w:r>
        <w:tab/>
      </w:r>
      <w:r w:rsidRPr="00BA4B31">
        <w:t>Nyckeltal produktivitet och arbetsmarknad</w:t>
      </w:r>
    </w:p>
    <w:p w14:paraId="21EC2B6F" w14:textId="430AA805" w:rsidR="00ED3704" w:rsidRPr="00BA4B31" w:rsidRDefault="00ED3704" w:rsidP="00ED3704">
      <w:pPr>
        <w:pStyle w:val="TabellUnderrubrik"/>
      </w:pPr>
      <w:r w:rsidRPr="00BA4B31">
        <w:t>Procentuell förändring om inte annat anges. Utfall 2020, prognos 2021–2024</w:t>
      </w:r>
    </w:p>
    <w:tbl>
      <w:tblPr>
        <w:tblStyle w:val="RKBPTabell"/>
        <w:tblW w:w="0" w:type="auto"/>
        <w:tblLook w:val="06E0" w:firstRow="1" w:lastRow="1" w:firstColumn="1" w:lastColumn="0" w:noHBand="1" w:noVBand="1"/>
      </w:tblPr>
      <w:tblGrid>
        <w:gridCol w:w="1893"/>
        <w:gridCol w:w="1094"/>
        <w:gridCol w:w="1095"/>
        <w:gridCol w:w="1096"/>
        <w:gridCol w:w="1096"/>
        <w:gridCol w:w="1096"/>
      </w:tblGrid>
      <w:tr w:rsidR="00ED3704" w:rsidRPr="00A812E8" w14:paraId="57892AAD"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C4AF2B3" w14:textId="77777777" w:rsidR="00ED3704" w:rsidRPr="00BA4B31" w:rsidRDefault="00ED3704" w:rsidP="00ED3704">
            <w:pPr>
              <w:pStyle w:val="TabellHuvud"/>
              <w:rPr>
                <w:highlight w:val="yellow"/>
              </w:rPr>
            </w:pP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24DB1C4" w14:textId="25ADCB30" w:rsidR="00ED3704" w:rsidRPr="004A37E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A37E8">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9A9860A" w14:textId="6239E9B4" w:rsidR="00ED3704" w:rsidRPr="004A37E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A37E8">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78825AB" w14:textId="2824B458" w:rsidR="00ED3704" w:rsidRPr="004A37E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A37E8">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D19EA83" w14:textId="3AA47FEE" w:rsidR="00ED3704" w:rsidRPr="004A37E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A37E8">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64671D2" w14:textId="5576F5C1" w:rsidR="00ED3704" w:rsidRPr="004A37E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A37E8">
              <w:t>2024</w:t>
            </w:r>
          </w:p>
        </w:tc>
      </w:tr>
      <w:tr w:rsidR="00ED3704" w:rsidRPr="00A812E8" w14:paraId="073353F2" w14:textId="77777777" w:rsidTr="00ED3704">
        <w:tc>
          <w:tcPr>
            <w:cnfStyle w:val="001000000000" w:firstRow="0" w:lastRow="0" w:firstColumn="1" w:lastColumn="0" w:oddVBand="0" w:evenVBand="0" w:oddHBand="0" w:evenHBand="0" w:firstRowFirstColumn="0" w:firstRowLastColumn="0" w:lastRowFirstColumn="0" w:lastRowLastColumn="0"/>
            <w:tcW w:w="1226" w:type="dxa"/>
            <w:tcBorders>
              <w:top w:val="single" w:sz="12" w:space="0" w:color="auto"/>
            </w:tcBorders>
          </w:tcPr>
          <w:p w14:paraId="44372130" w14:textId="1C21597D" w:rsidR="00ED3704" w:rsidRPr="004A37E8" w:rsidRDefault="00ED3704" w:rsidP="00ED3704">
            <w:pPr>
              <w:pStyle w:val="Tabell"/>
            </w:pPr>
            <w:r w:rsidRPr="004A37E8">
              <w:t>Produktivitet</w:t>
            </w:r>
            <w:r w:rsidRPr="004A37E8">
              <w:rPr>
                <w:vertAlign w:val="superscript"/>
              </w:rPr>
              <w:t>1</w:t>
            </w:r>
          </w:p>
        </w:tc>
        <w:tc>
          <w:tcPr>
            <w:tcW w:w="1226" w:type="dxa"/>
            <w:tcBorders>
              <w:top w:val="single" w:sz="12" w:space="0" w:color="auto"/>
            </w:tcBorders>
          </w:tcPr>
          <w:p w14:paraId="12010F53" w14:textId="1359C533"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0,5</w:t>
            </w:r>
          </w:p>
        </w:tc>
        <w:tc>
          <w:tcPr>
            <w:tcW w:w="1227" w:type="dxa"/>
            <w:tcBorders>
              <w:top w:val="single" w:sz="12" w:space="0" w:color="auto"/>
            </w:tcBorders>
          </w:tcPr>
          <w:p w14:paraId="4DB5914F" w14:textId="502A8E40"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0,3</w:t>
            </w:r>
          </w:p>
        </w:tc>
        <w:tc>
          <w:tcPr>
            <w:tcW w:w="1227" w:type="dxa"/>
            <w:tcBorders>
              <w:top w:val="single" w:sz="12" w:space="0" w:color="auto"/>
            </w:tcBorders>
          </w:tcPr>
          <w:p w14:paraId="49945958" w14:textId="1FE534D6"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1,4</w:t>
            </w:r>
          </w:p>
        </w:tc>
        <w:tc>
          <w:tcPr>
            <w:tcW w:w="1227" w:type="dxa"/>
            <w:tcBorders>
              <w:top w:val="single" w:sz="12" w:space="0" w:color="auto"/>
            </w:tcBorders>
          </w:tcPr>
          <w:p w14:paraId="5B34500C" w14:textId="1840125A"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0,9</w:t>
            </w:r>
          </w:p>
        </w:tc>
        <w:tc>
          <w:tcPr>
            <w:tcW w:w="1227" w:type="dxa"/>
            <w:tcBorders>
              <w:top w:val="single" w:sz="12" w:space="0" w:color="auto"/>
            </w:tcBorders>
          </w:tcPr>
          <w:p w14:paraId="00EFB65A" w14:textId="43336F71"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1,1</w:t>
            </w:r>
          </w:p>
        </w:tc>
      </w:tr>
      <w:tr w:rsidR="00ED3704" w:rsidRPr="00A812E8" w14:paraId="61FCE08C"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572815B3" w14:textId="653EB8B9" w:rsidR="00ED3704" w:rsidRPr="004A37E8" w:rsidRDefault="00ED3704" w:rsidP="00ED3704">
            <w:pPr>
              <w:pStyle w:val="Tabell"/>
            </w:pPr>
            <w:r w:rsidRPr="004A37E8">
              <w:t>Arbetade timmar</w:t>
            </w:r>
            <w:r w:rsidRPr="004A37E8">
              <w:rPr>
                <w:vertAlign w:val="superscript"/>
              </w:rPr>
              <w:t xml:space="preserve"> 2</w:t>
            </w:r>
          </w:p>
        </w:tc>
        <w:tc>
          <w:tcPr>
            <w:tcW w:w="1226" w:type="dxa"/>
          </w:tcPr>
          <w:p w14:paraId="37D54E81" w14:textId="29FE548D"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-3,8</w:t>
            </w:r>
          </w:p>
        </w:tc>
        <w:tc>
          <w:tcPr>
            <w:tcW w:w="1227" w:type="dxa"/>
          </w:tcPr>
          <w:p w14:paraId="0D317E30" w14:textId="1CB4BE55"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3,0</w:t>
            </w:r>
          </w:p>
        </w:tc>
        <w:tc>
          <w:tcPr>
            <w:tcW w:w="1227" w:type="dxa"/>
          </w:tcPr>
          <w:p w14:paraId="3EC2AA50" w14:textId="321F4FB9"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2,4</w:t>
            </w:r>
          </w:p>
        </w:tc>
        <w:tc>
          <w:tcPr>
            <w:tcW w:w="1227" w:type="dxa"/>
          </w:tcPr>
          <w:p w14:paraId="4D0CA5B7" w14:textId="52BE7A62"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1,1</w:t>
            </w:r>
          </w:p>
        </w:tc>
        <w:tc>
          <w:tcPr>
            <w:tcW w:w="1227" w:type="dxa"/>
          </w:tcPr>
          <w:p w14:paraId="793E3179" w14:textId="4EBA5019"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0,5</w:t>
            </w:r>
          </w:p>
        </w:tc>
      </w:tr>
      <w:tr w:rsidR="00ED3704" w:rsidRPr="00A812E8" w14:paraId="6A0CBAC3"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3D3F42C9" w14:textId="386E44D5" w:rsidR="00ED3704" w:rsidRPr="004A37E8" w:rsidRDefault="00ED3704" w:rsidP="00ED3704">
            <w:pPr>
              <w:pStyle w:val="Tabell"/>
            </w:pPr>
            <w:r w:rsidRPr="004A37E8">
              <w:t>Medelarbetstid</w:t>
            </w:r>
            <w:r w:rsidRPr="004A37E8">
              <w:rPr>
                <w:vertAlign w:val="superscript"/>
              </w:rPr>
              <w:t xml:space="preserve"> 3</w:t>
            </w:r>
          </w:p>
        </w:tc>
        <w:tc>
          <w:tcPr>
            <w:tcW w:w="1226" w:type="dxa"/>
          </w:tcPr>
          <w:p w14:paraId="3EF1F063" w14:textId="6249DCF2"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-2,5</w:t>
            </w:r>
          </w:p>
        </w:tc>
        <w:tc>
          <w:tcPr>
            <w:tcW w:w="1227" w:type="dxa"/>
          </w:tcPr>
          <w:p w14:paraId="629FD7DC" w14:textId="23FF062D"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2,7</w:t>
            </w:r>
          </w:p>
        </w:tc>
        <w:tc>
          <w:tcPr>
            <w:tcW w:w="1227" w:type="dxa"/>
          </w:tcPr>
          <w:p w14:paraId="29290138" w14:textId="5CC83166"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0,5</w:t>
            </w:r>
          </w:p>
        </w:tc>
        <w:tc>
          <w:tcPr>
            <w:tcW w:w="1227" w:type="dxa"/>
          </w:tcPr>
          <w:p w14:paraId="25208335" w14:textId="32FF6F0F"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-0,5</w:t>
            </w:r>
          </w:p>
        </w:tc>
        <w:tc>
          <w:tcPr>
            <w:tcW w:w="1227" w:type="dxa"/>
          </w:tcPr>
          <w:p w14:paraId="6B565521" w14:textId="3B1F6E6B"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-0,1</w:t>
            </w:r>
          </w:p>
        </w:tc>
      </w:tr>
      <w:tr w:rsidR="00ED3704" w:rsidRPr="00A812E8" w14:paraId="58C82AA6"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0565BAB6" w14:textId="5EFB6851" w:rsidR="00ED3704" w:rsidRPr="004A37E8" w:rsidRDefault="00ED3704" w:rsidP="00ED3704">
            <w:pPr>
              <w:pStyle w:val="Tabell"/>
            </w:pPr>
            <w:r w:rsidRPr="004A37E8">
              <w:t>Sysselsatta</w:t>
            </w:r>
            <w:r w:rsidRPr="004A37E8">
              <w:rPr>
                <w:vertAlign w:val="superscript"/>
              </w:rPr>
              <w:t>4</w:t>
            </w:r>
          </w:p>
        </w:tc>
        <w:tc>
          <w:tcPr>
            <w:tcW w:w="1226" w:type="dxa"/>
          </w:tcPr>
          <w:p w14:paraId="2AB892DD" w14:textId="0FF17F32"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-1,3</w:t>
            </w:r>
          </w:p>
        </w:tc>
        <w:tc>
          <w:tcPr>
            <w:tcW w:w="1227" w:type="dxa"/>
          </w:tcPr>
          <w:p w14:paraId="05E6EB5A" w14:textId="696B1C89"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0,3</w:t>
            </w:r>
          </w:p>
        </w:tc>
        <w:tc>
          <w:tcPr>
            <w:tcW w:w="1227" w:type="dxa"/>
          </w:tcPr>
          <w:p w14:paraId="06DF7E9E" w14:textId="07A5E166"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1,9</w:t>
            </w:r>
          </w:p>
        </w:tc>
        <w:tc>
          <w:tcPr>
            <w:tcW w:w="1227" w:type="dxa"/>
          </w:tcPr>
          <w:p w14:paraId="4709193D" w14:textId="3D328935"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1,7</w:t>
            </w:r>
          </w:p>
        </w:tc>
        <w:tc>
          <w:tcPr>
            <w:tcW w:w="1227" w:type="dxa"/>
          </w:tcPr>
          <w:p w14:paraId="431A0896" w14:textId="15C3E695"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0,6</w:t>
            </w:r>
          </w:p>
        </w:tc>
      </w:tr>
      <w:tr w:rsidR="00ED3704" w:rsidRPr="00A812E8" w14:paraId="0207F19B"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1218F913" w14:textId="6452CF8A" w:rsidR="00ED3704" w:rsidRPr="004A37E8" w:rsidRDefault="00ED3704" w:rsidP="00ED3704">
            <w:pPr>
              <w:pStyle w:val="Tabell"/>
              <w:rPr>
                <w:i/>
              </w:rPr>
            </w:pPr>
            <w:r w:rsidRPr="004A37E8">
              <w:rPr>
                <w:i/>
              </w:rPr>
              <w:t>Kvinnor</w:t>
            </w:r>
            <w:r w:rsidRPr="004A37E8">
              <w:rPr>
                <w:i/>
                <w:vertAlign w:val="superscript"/>
              </w:rPr>
              <w:t>4</w:t>
            </w:r>
          </w:p>
        </w:tc>
        <w:tc>
          <w:tcPr>
            <w:tcW w:w="1226" w:type="dxa"/>
          </w:tcPr>
          <w:p w14:paraId="63180E6A" w14:textId="39429D40"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-2,0</w:t>
            </w:r>
          </w:p>
        </w:tc>
        <w:tc>
          <w:tcPr>
            <w:tcW w:w="1227" w:type="dxa"/>
          </w:tcPr>
          <w:p w14:paraId="2CEDE169" w14:textId="0BA6C8F3"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0,3</w:t>
            </w:r>
          </w:p>
        </w:tc>
        <w:tc>
          <w:tcPr>
            <w:tcW w:w="1227" w:type="dxa"/>
          </w:tcPr>
          <w:p w14:paraId="3CED3803" w14:textId="7E3F030E"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2,3</w:t>
            </w:r>
          </w:p>
        </w:tc>
        <w:tc>
          <w:tcPr>
            <w:tcW w:w="1227" w:type="dxa"/>
          </w:tcPr>
          <w:p w14:paraId="738A8DC6" w14:textId="709D7CD4"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p>
        </w:tc>
        <w:tc>
          <w:tcPr>
            <w:tcW w:w="1227" w:type="dxa"/>
          </w:tcPr>
          <w:p w14:paraId="256DD819" w14:textId="64CAD70F"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p>
        </w:tc>
      </w:tr>
      <w:tr w:rsidR="00ED3704" w:rsidRPr="00A812E8" w14:paraId="1153C09F"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272C3D85" w14:textId="69D8406A" w:rsidR="00ED3704" w:rsidRPr="004A37E8" w:rsidRDefault="00ED3704" w:rsidP="00ED3704">
            <w:pPr>
              <w:pStyle w:val="Tabell"/>
              <w:rPr>
                <w:i/>
              </w:rPr>
            </w:pPr>
            <w:r w:rsidRPr="004A37E8">
              <w:rPr>
                <w:i/>
              </w:rPr>
              <w:t>Män</w:t>
            </w:r>
            <w:r w:rsidRPr="004A37E8">
              <w:rPr>
                <w:i/>
                <w:vertAlign w:val="superscript"/>
              </w:rPr>
              <w:t>4</w:t>
            </w:r>
          </w:p>
        </w:tc>
        <w:tc>
          <w:tcPr>
            <w:tcW w:w="1226" w:type="dxa"/>
          </w:tcPr>
          <w:p w14:paraId="6740DB20" w14:textId="59272AF6"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-0,7</w:t>
            </w:r>
          </w:p>
        </w:tc>
        <w:tc>
          <w:tcPr>
            <w:tcW w:w="1227" w:type="dxa"/>
          </w:tcPr>
          <w:p w14:paraId="3E23433A" w14:textId="47701637"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0,3</w:t>
            </w:r>
          </w:p>
        </w:tc>
        <w:tc>
          <w:tcPr>
            <w:tcW w:w="1227" w:type="dxa"/>
          </w:tcPr>
          <w:p w14:paraId="69D6D16C" w14:textId="0F38CD82"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1,6</w:t>
            </w:r>
          </w:p>
        </w:tc>
        <w:tc>
          <w:tcPr>
            <w:tcW w:w="1227" w:type="dxa"/>
          </w:tcPr>
          <w:p w14:paraId="712D15C4" w14:textId="54A95901"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p>
        </w:tc>
        <w:tc>
          <w:tcPr>
            <w:tcW w:w="1227" w:type="dxa"/>
          </w:tcPr>
          <w:p w14:paraId="69A8F1DE" w14:textId="7FC84D2E"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p>
        </w:tc>
      </w:tr>
      <w:tr w:rsidR="00ED3704" w:rsidRPr="00A812E8" w14:paraId="0337A714"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1A2BB2CB" w14:textId="7A969DBE" w:rsidR="00ED3704" w:rsidRPr="004A37E8" w:rsidRDefault="00ED3704" w:rsidP="00ED3704">
            <w:pPr>
              <w:pStyle w:val="Tabell"/>
            </w:pPr>
            <w:r w:rsidRPr="004A37E8">
              <w:t>Sysselsättningsgrad</w:t>
            </w:r>
            <w:r w:rsidRPr="004A37E8">
              <w:rPr>
                <w:vertAlign w:val="superscript"/>
              </w:rPr>
              <w:t>4,5</w:t>
            </w:r>
          </w:p>
        </w:tc>
        <w:tc>
          <w:tcPr>
            <w:tcW w:w="1226" w:type="dxa"/>
          </w:tcPr>
          <w:p w14:paraId="1976D750" w14:textId="173EE221"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-1,1</w:t>
            </w:r>
          </w:p>
        </w:tc>
        <w:tc>
          <w:tcPr>
            <w:tcW w:w="1227" w:type="dxa"/>
          </w:tcPr>
          <w:p w14:paraId="7F2EC910" w14:textId="30E26CE5"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0,0</w:t>
            </w:r>
          </w:p>
        </w:tc>
        <w:tc>
          <w:tcPr>
            <w:tcW w:w="1227" w:type="dxa"/>
          </w:tcPr>
          <w:p w14:paraId="40E46313" w14:textId="06CFDDA5"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1,0</w:t>
            </w:r>
          </w:p>
        </w:tc>
        <w:tc>
          <w:tcPr>
            <w:tcW w:w="1227" w:type="dxa"/>
          </w:tcPr>
          <w:p w14:paraId="14B997E9" w14:textId="19C4A779"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0,8</w:t>
            </w:r>
          </w:p>
        </w:tc>
        <w:tc>
          <w:tcPr>
            <w:tcW w:w="1227" w:type="dxa"/>
          </w:tcPr>
          <w:p w14:paraId="2F058E7A" w14:textId="7982BF5F"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0,1</w:t>
            </w:r>
          </w:p>
        </w:tc>
      </w:tr>
      <w:tr w:rsidR="00ED3704" w:rsidRPr="00A812E8" w14:paraId="35964A0E"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1CE5839F" w14:textId="23D33AD4" w:rsidR="00ED3704" w:rsidRPr="004A37E8" w:rsidRDefault="00ED3704" w:rsidP="00ED3704">
            <w:pPr>
              <w:pStyle w:val="Tabell"/>
              <w:rPr>
                <w:i/>
              </w:rPr>
            </w:pPr>
            <w:r w:rsidRPr="004A37E8">
              <w:rPr>
                <w:i/>
              </w:rPr>
              <w:t>Kvinnor</w:t>
            </w:r>
            <w:r w:rsidRPr="004A37E8">
              <w:rPr>
                <w:i/>
                <w:vertAlign w:val="superscript"/>
              </w:rPr>
              <w:t>4,5</w:t>
            </w:r>
          </w:p>
        </w:tc>
        <w:tc>
          <w:tcPr>
            <w:tcW w:w="1226" w:type="dxa"/>
          </w:tcPr>
          <w:p w14:paraId="2BF73C36" w14:textId="1EC6FEE2"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r w:rsidRPr="00F3074D">
              <w:rPr>
                <w:i/>
              </w:rPr>
              <w:t>-1,5</w:t>
            </w:r>
          </w:p>
        </w:tc>
        <w:tc>
          <w:tcPr>
            <w:tcW w:w="1227" w:type="dxa"/>
          </w:tcPr>
          <w:p w14:paraId="46CDA81A" w14:textId="122E6200"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0,0</w:t>
            </w:r>
          </w:p>
        </w:tc>
        <w:tc>
          <w:tcPr>
            <w:tcW w:w="1227" w:type="dxa"/>
          </w:tcPr>
          <w:p w14:paraId="5AB6C808" w14:textId="3BC41B4D"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1,2</w:t>
            </w:r>
          </w:p>
        </w:tc>
        <w:tc>
          <w:tcPr>
            <w:tcW w:w="1227" w:type="dxa"/>
          </w:tcPr>
          <w:p w14:paraId="3124CBE6" w14:textId="4245EB67"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c>
          <w:tcPr>
            <w:tcW w:w="1227" w:type="dxa"/>
          </w:tcPr>
          <w:p w14:paraId="6BAF0D18" w14:textId="0F64947B"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r>
      <w:tr w:rsidR="00ED3704" w:rsidRPr="00A812E8" w14:paraId="15B96E3A"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1894D89B" w14:textId="53DAEF90" w:rsidR="00ED3704" w:rsidRPr="004A37E8" w:rsidRDefault="00ED3704" w:rsidP="00ED3704">
            <w:pPr>
              <w:pStyle w:val="Tabell"/>
              <w:rPr>
                <w:i/>
              </w:rPr>
            </w:pPr>
            <w:r w:rsidRPr="004A37E8">
              <w:rPr>
                <w:i/>
              </w:rPr>
              <w:t>Män</w:t>
            </w:r>
            <w:r w:rsidRPr="004A37E8">
              <w:rPr>
                <w:i/>
                <w:vertAlign w:val="superscript"/>
              </w:rPr>
              <w:t>4,5</w:t>
            </w:r>
          </w:p>
        </w:tc>
        <w:tc>
          <w:tcPr>
            <w:tcW w:w="1226" w:type="dxa"/>
          </w:tcPr>
          <w:p w14:paraId="21467DC3" w14:textId="3B0F59DB"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-0,7</w:t>
            </w:r>
          </w:p>
        </w:tc>
        <w:tc>
          <w:tcPr>
            <w:tcW w:w="1227" w:type="dxa"/>
          </w:tcPr>
          <w:p w14:paraId="2853784F" w14:textId="6AF73E0B"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0,0</w:t>
            </w:r>
          </w:p>
        </w:tc>
        <w:tc>
          <w:tcPr>
            <w:tcW w:w="1227" w:type="dxa"/>
          </w:tcPr>
          <w:p w14:paraId="253B39B4" w14:textId="6D87D6A8"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r w:rsidRPr="00F3074D">
              <w:rPr>
                <w:i/>
              </w:rPr>
              <w:t>0,7</w:t>
            </w:r>
          </w:p>
        </w:tc>
        <w:tc>
          <w:tcPr>
            <w:tcW w:w="1227" w:type="dxa"/>
          </w:tcPr>
          <w:p w14:paraId="6C218169" w14:textId="20A0DFCB"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c>
          <w:tcPr>
            <w:tcW w:w="1227" w:type="dxa"/>
          </w:tcPr>
          <w:p w14:paraId="5C6E7CDF" w14:textId="56B62F8F"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r>
      <w:tr w:rsidR="00ED3704" w:rsidRPr="00A812E8" w14:paraId="735250DB"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778C99CC" w14:textId="6E221B4C" w:rsidR="00ED3704" w:rsidRPr="004A37E8" w:rsidRDefault="00ED3704" w:rsidP="00ED3704">
            <w:pPr>
              <w:pStyle w:val="Tabell"/>
            </w:pPr>
            <w:r w:rsidRPr="004A37E8">
              <w:t>Arbetslöshet</w:t>
            </w:r>
            <w:r w:rsidRPr="004A37E8">
              <w:rPr>
                <w:vertAlign w:val="superscript"/>
              </w:rPr>
              <w:t>4, 6</w:t>
            </w:r>
          </w:p>
        </w:tc>
        <w:tc>
          <w:tcPr>
            <w:tcW w:w="1226" w:type="dxa"/>
            <w:shd w:val="clear" w:color="auto" w:fill="auto"/>
          </w:tcPr>
          <w:p w14:paraId="67F52D14" w14:textId="79A984DF"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8,3</w:t>
            </w:r>
          </w:p>
        </w:tc>
        <w:tc>
          <w:tcPr>
            <w:tcW w:w="1227" w:type="dxa"/>
            <w:shd w:val="clear" w:color="auto" w:fill="auto"/>
          </w:tcPr>
          <w:p w14:paraId="43CF4FC7" w14:textId="2DEECF36"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8,7</w:t>
            </w:r>
          </w:p>
        </w:tc>
        <w:tc>
          <w:tcPr>
            <w:tcW w:w="1227" w:type="dxa"/>
            <w:shd w:val="clear" w:color="auto" w:fill="auto"/>
          </w:tcPr>
          <w:p w14:paraId="03345445" w14:textId="15678176"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7,9</w:t>
            </w:r>
          </w:p>
        </w:tc>
        <w:tc>
          <w:tcPr>
            <w:tcW w:w="1227" w:type="dxa"/>
            <w:shd w:val="clear" w:color="auto" w:fill="auto"/>
          </w:tcPr>
          <w:p w14:paraId="09919FC8" w14:textId="38EA11D3"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7,0</w:t>
            </w:r>
          </w:p>
        </w:tc>
        <w:tc>
          <w:tcPr>
            <w:tcW w:w="1227" w:type="dxa"/>
            <w:shd w:val="clear" w:color="auto" w:fill="auto"/>
          </w:tcPr>
          <w:p w14:paraId="32AB5E6D" w14:textId="576A6691" w:rsidR="00ED3704" w:rsidRPr="008A16A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16A4">
              <w:t>7,0</w:t>
            </w:r>
          </w:p>
        </w:tc>
      </w:tr>
      <w:tr w:rsidR="00ED3704" w:rsidRPr="00A812E8" w14:paraId="4935E9DD"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57D311A1" w14:textId="09AECCFE" w:rsidR="00ED3704" w:rsidRPr="004A37E8" w:rsidRDefault="00ED3704" w:rsidP="00ED3704">
            <w:pPr>
              <w:pStyle w:val="Tabell"/>
              <w:rPr>
                <w:i/>
              </w:rPr>
            </w:pPr>
            <w:r w:rsidRPr="004A37E8">
              <w:rPr>
                <w:i/>
              </w:rPr>
              <w:t>Kvinnor</w:t>
            </w:r>
            <w:r w:rsidRPr="004A37E8">
              <w:rPr>
                <w:i/>
                <w:vertAlign w:val="superscript"/>
              </w:rPr>
              <w:t>4, 6</w:t>
            </w:r>
          </w:p>
        </w:tc>
        <w:tc>
          <w:tcPr>
            <w:tcW w:w="1226" w:type="dxa"/>
          </w:tcPr>
          <w:p w14:paraId="57583317" w14:textId="6D848CF1"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8,3</w:t>
            </w:r>
          </w:p>
        </w:tc>
        <w:tc>
          <w:tcPr>
            <w:tcW w:w="1227" w:type="dxa"/>
          </w:tcPr>
          <w:p w14:paraId="6DACDEE1" w14:textId="4EBA0318"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8,7</w:t>
            </w:r>
          </w:p>
        </w:tc>
        <w:tc>
          <w:tcPr>
            <w:tcW w:w="1227" w:type="dxa"/>
          </w:tcPr>
          <w:p w14:paraId="1BEF62AA" w14:textId="04CE76EA"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7,9</w:t>
            </w:r>
          </w:p>
        </w:tc>
        <w:tc>
          <w:tcPr>
            <w:tcW w:w="1227" w:type="dxa"/>
          </w:tcPr>
          <w:p w14:paraId="49A8D03A" w14:textId="264B5F5C"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c>
          <w:tcPr>
            <w:tcW w:w="1227" w:type="dxa"/>
          </w:tcPr>
          <w:p w14:paraId="6C490AF2" w14:textId="3496212B"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r>
      <w:tr w:rsidR="00ED3704" w:rsidRPr="00A812E8" w14:paraId="17D1100C"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1D24818E" w14:textId="7AA7D848" w:rsidR="00ED3704" w:rsidRPr="004A37E8" w:rsidRDefault="00ED3704" w:rsidP="00ED3704">
            <w:pPr>
              <w:pStyle w:val="Tabell"/>
              <w:rPr>
                <w:i/>
              </w:rPr>
            </w:pPr>
            <w:r w:rsidRPr="004A37E8">
              <w:rPr>
                <w:i/>
              </w:rPr>
              <w:t>Män</w:t>
            </w:r>
            <w:r w:rsidRPr="004A37E8">
              <w:rPr>
                <w:i/>
                <w:vertAlign w:val="superscript"/>
              </w:rPr>
              <w:t>4, 6</w:t>
            </w:r>
          </w:p>
        </w:tc>
        <w:tc>
          <w:tcPr>
            <w:tcW w:w="1226" w:type="dxa"/>
          </w:tcPr>
          <w:p w14:paraId="1C8ADBE3" w14:textId="7A4A564F"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8,3</w:t>
            </w:r>
          </w:p>
        </w:tc>
        <w:tc>
          <w:tcPr>
            <w:tcW w:w="1227" w:type="dxa"/>
          </w:tcPr>
          <w:p w14:paraId="162248E4" w14:textId="46A60E88"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8,6</w:t>
            </w:r>
          </w:p>
        </w:tc>
        <w:tc>
          <w:tcPr>
            <w:tcW w:w="1227" w:type="dxa"/>
          </w:tcPr>
          <w:p w14:paraId="3C5319DC" w14:textId="465DB54A"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3074D">
              <w:rPr>
                <w:i/>
              </w:rPr>
              <w:t>7,9</w:t>
            </w:r>
          </w:p>
        </w:tc>
        <w:tc>
          <w:tcPr>
            <w:tcW w:w="1227" w:type="dxa"/>
          </w:tcPr>
          <w:p w14:paraId="5B13EE41" w14:textId="7E8332CD"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c>
          <w:tcPr>
            <w:tcW w:w="1227" w:type="dxa"/>
          </w:tcPr>
          <w:p w14:paraId="26A80B95" w14:textId="0A40EDEB" w:rsidR="00ED3704" w:rsidRPr="00F3074D" w:rsidRDefault="00ED3704" w:rsidP="00ED3704">
            <w:pPr>
              <w:pStyle w:val="Tabell"/>
              <w:cnfStyle w:val="000000000000" w:firstRow="0" w:lastRow="0" w:firstColumn="0" w:lastColumn="0" w:oddVBand="0" w:evenVBand="0" w:oddHBand="0" w:evenHBand="0" w:firstRowFirstColumn="0" w:firstRowLastColumn="0" w:lastRowFirstColumn="0" w:lastRowLastColumn="0"/>
              <w:rPr>
                <w:i/>
                <w:highlight w:val="yellow"/>
              </w:rPr>
            </w:pPr>
          </w:p>
        </w:tc>
      </w:tr>
      <w:tr w:rsidR="00ED3704" w:rsidRPr="00A812E8" w14:paraId="64B3C755"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737D5816" w14:textId="5FCDC541" w:rsidR="00ED3704" w:rsidRPr="004A37E8" w:rsidRDefault="00ED3704" w:rsidP="00ED3704">
            <w:pPr>
              <w:pStyle w:val="Tabell"/>
            </w:pPr>
            <w:r w:rsidRPr="004A37E8">
              <w:t>Arbetskraft</w:t>
            </w:r>
            <w:r w:rsidRPr="004A37E8">
              <w:rPr>
                <w:vertAlign w:val="superscript"/>
              </w:rPr>
              <w:t>4</w:t>
            </w:r>
          </w:p>
        </w:tc>
        <w:tc>
          <w:tcPr>
            <w:tcW w:w="1226" w:type="dxa"/>
          </w:tcPr>
          <w:p w14:paraId="2AA933F0" w14:textId="1DF33CDC"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0,3</w:t>
            </w:r>
          </w:p>
        </w:tc>
        <w:tc>
          <w:tcPr>
            <w:tcW w:w="1227" w:type="dxa"/>
          </w:tcPr>
          <w:p w14:paraId="383A400D" w14:textId="3AAE1DBC"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0,7</w:t>
            </w:r>
          </w:p>
        </w:tc>
        <w:tc>
          <w:tcPr>
            <w:tcW w:w="1227" w:type="dxa"/>
          </w:tcPr>
          <w:p w14:paraId="2DB7FF9A" w14:textId="793DDE4C"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1,0</w:t>
            </w:r>
          </w:p>
        </w:tc>
        <w:tc>
          <w:tcPr>
            <w:tcW w:w="1227" w:type="dxa"/>
          </w:tcPr>
          <w:p w14:paraId="06D5785D" w14:textId="47D8F000"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0,7</w:t>
            </w:r>
          </w:p>
        </w:tc>
        <w:tc>
          <w:tcPr>
            <w:tcW w:w="1227" w:type="dxa"/>
          </w:tcPr>
          <w:p w14:paraId="46772ADA" w14:textId="7D7E0E15"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0,7</w:t>
            </w:r>
          </w:p>
        </w:tc>
      </w:tr>
      <w:tr w:rsidR="00ED3704" w:rsidRPr="00A812E8" w14:paraId="3D38A867"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1C895E67" w14:textId="622ECC5D" w:rsidR="00ED3704" w:rsidRPr="004A37E8" w:rsidRDefault="00ED3704" w:rsidP="00ED3704">
            <w:pPr>
              <w:pStyle w:val="Tabell"/>
              <w:rPr>
                <w:i/>
              </w:rPr>
            </w:pPr>
            <w:r w:rsidRPr="004A37E8">
              <w:rPr>
                <w:i/>
              </w:rPr>
              <w:t>Kvinnor</w:t>
            </w:r>
            <w:r w:rsidRPr="004A37E8">
              <w:rPr>
                <w:i/>
                <w:vertAlign w:val="superscript"/>
              </w:rPr>
              <w:t>4</w:t>
            </w:r>
          </w:p>
        </w:tc>
        <w:tc>
          <w:tcPr>
            <w:tcW w:w="1226" w:type="dxa"/>
          </w:tcPr>
          <w:p w14:paraId="5CF74FC9" w14:textId="562C01C8"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-0,5</w:t>
            </w:r>
          </w:p>
        </w:tc>
        <w:tc>
          <w:tcPr>
            <w:tcW w:w="1227" w:type="dxa"/>
          </w:tcPr>
          <w:p w14:paraId="16BCBEF8" w14:textId="61A2CAF5"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0,8</w:t>
            </w:r>
          </w:p>
        </w:tc>
        <w:tc>
          <w:tcPr>
            <w:tcW w:w="1227" w:type="dxa"/>
          </w:tcPr>
          <w:p w14:paraId="61F6E79D" w14:textId="5F91C00C"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1,4</w:t>
            </w:r>
          </w:p>
        </w:tc>
        <w:tc>
          <w:tcPr>
            <w:tcW w:w="1227" w:type="dxa"/>
          </w:tcPr>
          <w:p w14:paraId="582062BA" w14:textId="77F40531"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1227" w:type="dxa"/>
          </w:tcPr>
          <w:p w14:paraId="6D785A9A" w14:textId="67782B2D"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ED3704" w:rsidRPr="00A812E8" w14:paraId="44A65F32"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5F6A9B7F" w14:textId="53C364BF" w:rsidR="00ED3704" w:rsidRPr="004A37E8" w:rsidRDefault="00ED3704" w:rsidP="00ED3704">
            <w:pPr>
              <w:pStyle w:val="Tabell"/>
              <w:rPr>
                <w:i/>
              </w:rPr>
            </w:pPr>
            <w:r w:rsidRPr="004A37E8">
              <w:rPr>
                <w:i/>
              </w:rPr>
              <w:t>Män</w:t>
            </w:r>
            <w:r w:rsidRPr="004A37E8">
              <w:rPr>
                <w:i/>
                <w:vertAlign w:val="superscript"/>
              </w:rPr>
              <w:t>4</w:t>
            </w:r>
          </w:p>
        </w:tc>
        <w:tc>
          <w:tcPr>
            <w:tcW w:w="1226" w:type="dxa"/>
          </w:tcPr>
          <w:p w14:paraId="17DC41EA" w14:textId="5AB13773"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1,1</w:t>
            </w:r>
          </w:p>
        </w:tc>
        <w:tc>
          <w:tcPr>
            <w:tcW w:w="1227" w:type="dxa"/>
          </w:tcPr>
          <w:p w14:paraId="77D95B43" w14:textId="5DFD5341"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0,6</w:t>
            </w:r>
          </w:p>
        </w:tc>
        <w:tc>
          <w:tcPr>
            <w:tcW w:w="1227" w:type="dxa"/>
          </w:tcPr>
          <w:p w14:paraId="688F0E73" w14:textId="5CD11E29"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0,8</w:t>
            </w:r>
          </w:p>
        </w:tc>
        <w:tc>
          <w:tcPr>
            <w:tcW w:w="1227" w:type="dxa"/>
          </w:tcPr>
          <w:p w14:paraId="532A4E62" w14:textId="081D394A"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1227" w:type="dxa"/>
          </w:tcPr>
          <w:p w14:paraId="190DE211" w14:textId="642B7A7D"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ED3704" w:rsidRPr="00A812E8" w14:paraId="1B97A9AF"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74397A93" w14:textId="5806DE05" w:rsidR="00ED3704" w:rsidRPr="004A37E8" w:rsidRDefault="00ED3704" w:rsidP="00ED3704">
            <w:pPr>
              <w:pStyle w:val="Tabell"/>
            </w:pPr>
            <w:r w:rsidRPr="004A37E8">
              <w:t>Arbetskraftsdeltagande</w:t>
            </w:r>
            <w:r w:rsidRPr="004A37E8">
              <w:rPr>
                <w:vertAlign w:val="superscript"/>
              </w:rPr>
              <w:t>4,7</w:t>
            </w:r>
          </w:p>
        </w:tc>
        <w:tc>
          <w:tcPr>
            <w:tcW w:w="1226" w:type="dxa"/>
            <w:shd w:val="clear" w:color="auto" w:fill="auto"/>
          </w:tcPr>
          <w:p w14:paraId="5C204FA3" w14:textId="0BA30AE3"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0,0</w:t>
            </w:r>
          </w:p>
        </w:tc>
        <w:tc>
          <w:tcPr>
            <w:tcW w:w="1227" w:type="dxa"/>
            <w:shd w:val="clear" w:color="auto" w:fill="auto"/>
          </w:tcPr>
          <w:p w14:paraId="5E9C1254" w14:textId="3B3A51BE"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0,2</w:t>
            </w:r>
          </w:p>
        </w:tc>
        <w:tc>
          <w:tcPr>
            <w:tcW w:w="1227" w:type="dxa"/>
            <w:shd w:val="clear" w:color="auto" w:fill="auto"/>
          </w:tcPr>
          <w:p w14:paraId="247812DC" w14:textId="6EA32776"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0,5</w:t>
            </w:r>
          </w:p>
        </w:tc>
        <w:tc>
          <w:tcPr>
            <w:tcW w:w="1227" w:type="dxa"/>
            <w:shd w:val="clear" w:color="auto" w:fill="auto"/>
          </w:tcPr>
          <w:p w14:paraId="2D783C71" w14:textId="5184ABD9"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0,2</w:t>
            </w:r>
          </w:p>
        </w:tc>
        <w:tc>
          <w:tcPr>
            <w:tcW w:w="1227" w:type="dxa"/>
            <w:shd w:val="clear" w:color="auto" w:fill="auto"/>
          </w:tcPr>
          <w:p w14:paraId="78B38F91" w14:textId="37A6293F"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w:t>
            </w:r>
            <w:r>
              <w:t>1</w:t>
            </w:r>
          </w:p>
        </w:tc>
      </w:tr>
      <w:tr w:rsidR="00ED3704" w:rsidRPr="00A812E8" w14:paraId="5BFC965A"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07D8FE37" w14:textId="0AD54469" w:rsidR="00ED3704" w:rsidRPr="004A37E8" w:rsidRDefault="00ED3704" w:rsidP="00ED3704">
            <w:pPr>
              <w:pStyle w:val="Tabell"/>
              <w:rPr>
                <w:i/>
              </w:rPr>
            </w:pPr>
            <w:r w:rsidRPr="004A37E8">
              <w:rPr>
                <w:i/>
              </w:rPr>
              <w:t>Kvinnor</w:t>
            </w:r>
            <w:r w:rsidRPr="004A37E8">
              <w:rPr>
                <w:i/>
                <w:vertAlign w:val="superscript"/>
              </w:rPr>
              <w:t>4,7</w:t>
            </w:r>
          </w:p>
        </w:tc>
        <w:tc>
          <w:tcPr>
            <w:tcW w:w="1226" w:type="dxa"/>
          </w:tcPr>
          <w:p w14:paraId="2A9D3DC0" w14:textId="143ADC5D"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-0,6</w:t>
            </w:r>
          </w:p>
        </w:tc>
        <w:tc>
          <w:tcPr>
            <w:tcW w:w="1227" w:type="dxa"/>
          </w:tcPr>
          <w:p w14:paraId="6D56CA4F" w14:textId="4301FCD2"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0,3</w:t>
            </w:r>
          </w:p>
        </w:tc>
        <w:tc>
          <w:tcPr>
            <w:tcW w:w="1227" w:type="dxa"/>
          </w:tcPr>
          <w:p w14:paraId="359C378E" w14:textId="5995BE07"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0,7</w:t>
            </w:r>
          </w:p>
        </w:tc>
        <w:tc>
          <w:tcPr>
            <w:tcW w:w="1227" w:type="dxa"/>
          </w:tcPr>
          <w:p w14:paraId="450C09FE" w14:textId="7306E67F"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1227" w:type="dxa"/>
          </w:tcPr>
          <w:p w14:paraId="79E83315" w14:textId="6AC59536"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ED3704" w:rsidRPr="00A812E8" w14:paraId="3CE06FE6"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7F6523EE" w14:textId="6EBF5177" w:rsidR="00ED3704" w:rsidRPr="004A37E8" w:rsidRDefault="00ED3704" w:rsidP="00ED3704">
            <w:pPr>
              <w:pStyle w:val="Tabell"/>
              <w:rPr>
                <w:i/>
              </w:rPr>
            </w:pPr>
            <w:r w:rsidRPr="004A37E8">
              <w:rPr>
                <w:i/>
              </w:rPr>
              <w:t>Män</w:t>
            </w:r>
            <w:r w:rsidRPr="004A37E8">
              <w:rPr>
                <w:i/>
                <w:vertAlign w:val="superscript"/>
              </w:rPr>
              <w:t>4,7</w:t>
            </w:r>
          </w:p>
        </w:tc>
        <w:tc>
          <w:tcPr>
            <w:tcW w:w="1226" w:type="dxa"/>
          </w:tcPr>
          <w:p w14:paraId="66205466" w14:textId="218B0570"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0,6</w:t>
            </w:r>
          </w:p>
        </w:tc>
        <w:tc>
          <w:tcPr>
            <w:tcW w:w="1227" w:type="dxa"/>
          </w:tcPr>
          <w:p w14:paraId="0152BF79" w14:textId="3131897B"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0,2</w:t>
            </w:r>
          </w:p>
        </w:tc>
        <w:tc>
          <w:tcPr>
            <w:tcW w:w="1227" w:type="dxa"/>
          </w:tcPr>
          <w:p w14:paraId="5E884671" w14:textId="7EEA4DA3"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0,2</w:t>
            </w:r>
          </w:p>
        </w:tc>
        <w:tc>
          <w:tcPr>
            <w:tcW w:w="1227" w:type="dxa"/>
          </w:tcPr>
          <w:p w14:paraId="2D0353D1" w14:textId="38FA3B38"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1227" w:type="dxa"/>
          </w:tcPr>
          <w:p w14:paraId="73B3340B" w14:textId="72BE9DE5"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ED3704" w:rsidRPr="00A812E8" w14:paraId="3139EEFB"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62C79585" w14:textId="758AC1E0" w:rsidR="00ED3704" w:rsidRPr="004A37E8" w:rsidRDefault="00ED3704" w:rsidP="00ED3704">
            <w:pPr>
              <w:pStyle w:val="Tabell"/>
            </w:pPr>
            <w:r w:rsidRPr="004A37E8">
              <w:t>Befolkning, total</w:t>
            </w:r>
            <w:r w:rsidRPr="004A37E8">
              <w:rPr>
                <w:vertAlign w:val="superscript"/>
              </w:rPr>
              <w:t>8</w:t>
            </w:r>
          </w:p>
        </w:tc>
        <w:tc>
          <w:tcPr>
            <w:tcW w:w="1226" w:type="dxa"/>
          </w:tcPr>
          <w:p w14:paraId="1DBFEACE" w14:textId="236B5103"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0,9</w:t>
            </w:r>
          </w:p>
        </w:tc>
        <w:tc>
          <w:tcPr>
            <w:tcW w:w="1227" w:type="dxa"/>
          </w:tcPr>
          <w:p w14:paraId="669FB25B" w14:textId="4AFBCA91"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0,8</w:t>
            </w:r>
          </w:p>
        </w:tc>
        <w:tc>
          <w:tcPr>
            <w:tcW w:w="1227" w:type="dxa"/>
          </w:tcPr>
          <w:p w14:paraId="178A3EE1" w14:textId="77A0364F"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0,7</w:t>
            </w:r>
          </w:p>
        </w:tc>
        <w:tc>
          <w:tcPr>
            <w:tcW w:w="1227" w:type="dxa"/>
          </w:tcPr>
          <w:p w14:paraId="2D9AEDD8" w14:textId="435749C6"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0,7</w:t>
            </w:r>
          </w:p>
        </w:tc>
        <w:tc>
          <w:tcPr>
            <w:tcW w:w="1227" w:type="dxa"/>
          </w:tcPr>
          <w:p w14:paraId="2BA34279" w14:textId="58433861"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0,7</w:t>
            </w:r>
          </w:p>
        </w:tc>
      </w:tr>
      <w:tr w:rsidR="00ED3704" w:rsidRPr="00A812E8" w14:paraId="70083349"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6A3DD3F3" w14:textId="0E401F0F" w:rsidR="00ED3704" w:rsidRPr="004A37E8" w:rsidRDefault="00ED3704" w:rsidP="00ED3704">
            <w:pPr>
              <w:pStyle w:val="Tabell"/>
            </w:pPr>
            <w:r w:rsidRPr="004A37E8">
              <w:t>Befolkning, 15–74 år</w:t>
            </w:r>
          </w:p>
        </w:tc>
        <w:tc>
          <w:tcPr>
            <w:tcW w:w="1226" w:type="dxa"/>
          </w:tcPr>
          <w:p w14:paraId="60F8EEB6" w14:textId="1357D237"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0,4</w:t>
            </w:r>
          </w:p>
        </w:tc>
        <w:tc>
          <w:tcPr>
            <w:tcW w:w="1227" w:type="dxa"/>
          </w:tcPr>
          <w:p w14:paraId="48EAA95D" w14:textId="323A8B00"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0,3</w:t>
            </w:r>
          </w:p>
        </w:tc>
        <w:tc>
          <w:tcPr>
            <w:tcW w:w="1227" w:type="dxa"/>
          </w:tcPr>
          <w:p w14:paraId="6D70282E" w14:textId="43D021E3"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0,4</w:t>
            </w:r>
          </w:p>
        </w:tc>
        <w:tc>
          <w:tcPr>
            <w:tcW w:w="1227" w:type="dxa"/>
          </w:tcPr>
          <w:p w14:paraId="02C24CEC" w14:textId="415BABFE"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0,4</w:t>
            </w:r>
          </w:p>
        </w:tc>
        <w:tc>
          <w:tcPr>
            <w:tcW w:w="1227" w:type="dxa"/>
          </w:tcPr>
          <w:p w14:paraId="730DB5E6" w14:textId="6367D835" w:rsidR="00ED3704" w:rsidRPr="00DA32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32B2">
              <w:t>0,5</w:t>
            </w:r>
          </w:p>
        </w:tc>
      </w:tr>
      <w:tr w:rsidR="00ED3704" w:rsidRPr="00A812E8" w14:paraId="262A1846" w14:textId="77777777" w:rsidTr="00ED3704">
        <w:tc>
          <w:tcPr>
            <w:cnfStyle w:val="001000000000" w:firstRow="0" w:lastRow="0" w:firstColumn="1" w:lastColumn="0" w:oddVBand="0" w:evenVBand="0" w:oddHBand="0" w:evenHBand="0" w:firstRowFirstColumn="0" w:firstRowLastColumn="0" w:lastRowFirstColumn="0" w:lastRowLastColumn="0"/>
            <w:tcW w:w="1226" w:type="dxa"/>
          </w:tcPr>
          <w:p w14:paraId="2C2942C0" w14:textId="6B3C6492" w:rsidR="00ED3704" w:rsidRPr="004A37E8" w:rsidRDefault="00ED3704" w:rsidP="00ED3704">
            <w:pPr>
              <w:pStyle w:val="Tabell"/>
              <w:rPr>
                <w:i/>
              </w:rPr>
            </w:pPr>
            <w:r w:rsidRPr="004A37E8">
              <w:rPr>
                <w:i/>
              </w:rPr>
              <w:t>Kvinnor</w:t>
            </w:r>
            <w:r w:rsidRPr="004A37E8">
              <w:rPr>
                <w:i/>
                <w:vertAlign w:val="superscript"/>
              </w:rPr>
              <w:t>4</w:t>
            </w:r>
          </w:p>
        </w:tc>
        <w:tc>
          <w:tcPr>
            <w:tcW w:w="1226" w:type="dxa"/>
          </w:tcPr>
          <w:p w14:paraId="45F29B9D" w14:textId="4A93A314"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0,3</w:t>
            </w:r>
          </w:p>
        </w:tc>
        <w:tc>
          <w:tcPr>
            <w:tcW w:w="1227" w:type="dxa"/>
          </w:tcPr>
          <w:p w14:paraId="0748A40A" w14:textId="629E972B"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0,3</w:t>
            </w:r>
          </w:p>
        </w:tc>
        <w:tc>
          <w:tcPr>
            <w:tcW w:w="1227" w:type="dxa"/>
          </w:tcPr>
          <w:p w14:paraId="08C9CA7C" w14:textId="6DB1086F" w:rsidR="00ED3704" w:rsidRPr="009A31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9A3120">
              <w:rPr>
                <w:i/>
              </w:rPr>
              <w:t>0,4</w:t>
            </w:r>
          </w:p>
        </w:tc>
        <w:tc>
          <w:tcPr>
            <w:tcW w:w="1227" w:type="dxa"/>
          </w:tcPr>
          <w:p w14:paraId="4069A906" w14:textId="15BC5022"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1227" w:type="dxa"/>
          </w:tcPr>
          <w:p w14:paraId="30862AF0" w14:textId="745AD83A" w:rsidR="00ED3704" w:rsidRPr="00BA4B3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ED3704" w:rsidRPr="00A812E8" w14:paraId="4DDAB4F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26" w:type="dxa"/>
          </w:tcPr>
          <w:p w14:paraId="05CC7578" w14:textId="39A7916B" w:rsidR="00ED3704" w:rsidRPr="004A37E8" w:rsidRDefault="00ED3704" w:rsidP="00ED3704">
            <w:pPr>
              <w:pStyle w:val="Tabell"/>
              <w:rPr>
                <w:i/>
              </w:rPr>
            </w:pPr>
            <w:r w:rsidRPr="004A37E8">
              <w:rPr>
                <w:i/>
              </w:rPr>
              <w:t>Män</w:t>
            </w:r>
            <w:r w:rsidRPr="004A37E8">
              <w:rPr>
                <w:i/>
                <w:vertAlign w:val="superscript"/>
              </w:rPr>
              <w:t>4</w:t>
            </w:r>
          </w:p>
        </w:tc>
        <w:tc>
          <w:tcPr>
            <w:tcW w:w="1226" w:type="dxa"/>
          </w:tcPr>
          <w:p w14:paraId="0FC32BE1" w14:textId="2D98AD8D" w:rsidR="00ED3704" w:rsidRPr="009A3120" w:rsidRDefault="00ED3704" w:rsidP="00ED3704">
            <w:pPr>
              <w:pStyle w:val="Tabell"/>
              <w:cnfStyle w:val="010000000000" w:firstRow="0" w:lastRow="1" w:firstColumn="0" w:lastColumn="0" w:oddVBand="0" w:evenVBand="0" w:oddHBand="0" w:evenHBand="0" w:firstRowFirstColumn="0" w:firstRowLastColumn="0" w:lastRowFirstColumn="0" w:lastRowLastColumn="0"/>
              <w:rPr>
                <w:i/>
              </w:rPr>
            </w:pPr>
            <w:r w:rsidRPr="009A3120">
              <w:rPr>
                <w:i/>
              </w:rPr>
              <w:t>0,4</w:t>
            </w:r>
          </w:p>
        </w:tc>
        <w:tc>
          <w:tcPr>
            <w:tcW w:w="1227" w:type="dxa"/>
          </w:tcPr>
          <w:p w14:paraId="4D771272" w14:textId="58893445" w:rsidR="00ED3704" w:rsidRPr="009A3120" w:rsidRDefault="00ED3704" w:rsidP="00ED3704">
            <w:pPr>
              <w:pStyle w:val="Tabell"/>
              <w:cnfStyle w:val="010000000000" w:firstRow="0" w:lastRow="1" w:firstColumn="0" w:lastColumn="0" w:oddVBand="0" w:evenVBand="0" w:oddHBand="0" w:evenHBand="0" w:firstRowFirstColumn="0" w:firstRowLastColumn="0" w:lastRowFirstColumn="0" w:lastRowLastColumn="0"/>
              <w:rPr>
                <w:i/>
              </w:rPr>
            </w:pPr>
            <w:r w:rsidRPr="009A3120">
              <w:rPr>
                <w:i/>
              </w:rPr>
              <w:t>0,3</w:t>
            </w:r>
          </w:p>
        </w:tc>
        <w:tc>
          <w:tcPr>
            <w:tcW w:w="1227" w:type="dxa"/>
          </w:tcPr>
          <w:p w14:paraId="6C0B8773" w14:textId="2DFFB01E" w:rsidR="00ED3704" w:rsidRPr="009A3120" w:rsidRDefault="00ED3704" w:rsidP="00ED3704">
            <w:pPr>
              <w:pStyle w:val="Tabell"/>
              <w:cnfStyle w:val="010000000000" w:firstRow="0" w:lastRow="1" w:firstColumn="0" w:lastColumn="0" w:oddVBand="0" w:evenVBand="0" w:oddHBand="0" w:evenHBand="0" w:firstRowFirstColumn="0" w:firstRowLastColumn="0" w:lastRowFirstColumn="0" w:lastRowLastColumn="0"/>
              <w:rPr>
                <w:i/>
              </w:rPr>
            </w:pPr>
            <w:r w:rsidRPr="009A3120">
              <w:rPr>
                <w:i/>
              </w:rPr>
              <w:t>0,5</w:t>
            </w:r>
          </w:p>
        </w:tc>
        <w:tc>
          <w:tcPr>
            <w:tcW w:w="1227" w:type="dxa"/>
          </w:tcPr>
          <w:p w14:paraId="11583BD2" w14:textId="5C262BE5" w:rsidR="00ED3704" w:rsidRPr="00BA4B31"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p>
        </w:tc>
        <w:tc>
          <w:tcPr>
            <w:tcW w:w="1227" w:type="dxa"/>
          </w:tcPr>
          <w:p w14:paraId="00FB9047" w14:textId="3F6ECFBA" w:rsidR="00ED3704" w:rsidRPr="00BA4B31"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p>
        </w:tc>
      </w:tr>
    </w:tbl>
    <w:p w14:paraId="36E47646" w14:textId="41665347" w:rsidR="00ED3704" w:rsidRPr="00BA4B31" w:rsidRDefault="00ED3704" w:rsidP="00ED3704">
      <w:pPr>
        <w:pStyle w:val="TabellFotnot"/>
        <w:rPr>
          <w:highlight w:val="yellow"/>
        </w:rPr>
      </w:pPr>
      <w:r w:rsidRPr="00581A19">
        <w:lastRenderedPageBreak/>
        <w:t xml:space="preserve">Anm.: Prognosen är baserad på de regelverk för skatter och transfereringar och de anslagsnivåer som har beslutats av riksdagen och som har föreslagits eller aviserats av regeringen. </w:t>
      </w:r>
      <w:r w:rsidRPr="00DD34F1">
        <w:t xml:space="preserve">Från och med den 1 januari 2021 anpassas </w:t>
      </w:r>
      <w:r>
        <w:t>arbetskraftsundersökningarna (</w:t>
      </w:r>
      <w:r w:rsidRPr="00DD34F1">
        <w:t>AKU</w:t>
      </w:r>
      <w:r>
        <w:t>)</w:t>
      </w:r>
      <w:r w:rsidRPr="00DD34F1">
        <w:t xml:space="preserve"> till </w:t>
      </w:r>
      <w:bookmarkStart w:id="58" w:name="_Hlk67036140"/>
      <w:r w:rsidRPr="00CF0E8B">
        <w:t>Europaparlamentets och rådets förordning (EU) 2019/</w:t>
      </w:r>
      <w:bookmarkEnd w:id="58"/>
      <w:r w:rsidRPr="00DD34F1" w:rsidDel="00CF0E8B">
        <w:t>1700</w:t>
      </w:r>
      <w:r w:rsidRPr="00DD34F1">
        <w:t xml:space="preserve">. Det </w:t>
      </w:r>
      <w:r>
        <w:t>innebär</w:t>
      </w:r>
      <w:r w:rsidRPr="00DD34F1">
        <w:t xml:space="preserve"> ett tid</w:t>
      </w:r>
      <w:r>
        <w:t>s</w:t>
      </w:r>
      <w:r w:rsidRPr="00DD34F1">
        <w:t xml:space="preserve">seriebrott i AKU </w:t>
      </w:r>
      <w:r>
        <w:t>fr.o.m.</w:t>
      </w:r>
      <w:r w:rsidRPr="00DD34F1" w:rsidDel="00D419EB">
        <w:t xml:space="preserve"> </w:t>
      </w:r>
      <w:r w:rsidRPr="00DD34F1">
        <w:t>2021. Tids</w:t>
      </w:r>
      <w:r>
        <w:t>s</w:t>
      </w:r>
      <w:r w:rsidRPr="00DD34F1">
        <w:t xml:space="preserve">eriebrottet har inte beaktats i den här prognosen då osäkerheten kring dess </w:t>
      </w:r>
      <w:r>
        <w:t>storlek</w:t>
      </w:r>
      <w:r w:rsidRPr="00DD34F1">
        <w:t xml:space="preserve"> bedöms vara för stor. Här redovisas enbart uppgifter i procentuell förändring eller förändring i procentenheter </w:t>
      </w:r>
      <w:r>
        <w:t>eftersom</w:t>
      </w:r>
      <w:r w:rsidRPr="00DD34F1">
        <w:t xml:space="preserve"> nivåerna kommer att revideras.</w:t>
      </w:r>
    </w:p>
    <w:p w14:paraId="08D9FF20" w14:textId="2EBC4860" w:rsidR="00ED3704" w:rsidRPr="00BA4B31" w:rsidRDefault="00ED3704" w:rsidP="00ED3704">
      <w:pPr>
        <w:pStyle w:val="TabellFotnot"/>
        <w:rPr>
          <w:highlight w:val="yellow"/>
        </w:rPr>
      </w:pPr>
      <w:r w:rsidRPr="00DD34F1">
        <w:rPr>
          <w:vertAlign w:val="superscript"/>
        </w:rPr>
        <w:t>1</w:t>
      </w:r>
      <w:r w:rsidRPr="00DD34F1">
        <w:t xml:space="preserve"> Produktivitet mätt som förädlingsvärde till baspris per arbetad timme, kalenderkorrigerat.</w:t>
      </w:r>
    </w:p>
    <w:p w14:paraId="3197AFC1" w14:textId="7B999C43" w:rsidR="00ED3704" w:rsidRPr="00DD34F1" w:rsidRDefault="00ED3704" w:rsidP="00ED3704">
      <w:pPr>
        <w:pStyle w:val="TabellFotnot"/>
      </w:pPr>
      <w:r w:rsidRPr="00DD34F1">
        <w:rPr>
          <w:vertAlign w:val="superscript"/>
        </w:rPr>
        <w:t>2</w:t>
      </w:r>
      <w:r w:rsidRPr="00DD34F1">
        <w:t xml:space="preserve"> Enligt nationalräkenskaperna (NR). Nivå avser miljoner timmar, kalenderkorrigerat.</w:t>
      </w:r>
    </w:p>
    <w:p w14:paraId="25BA0A6C" w14:textId="1F939130" w:rsidR="00ED3704" w:rsidRPr="00DD34F1" w:rsidRDefault="00ED3704" w:rsidP="00ED3704">
      <w:pPr>
        <w:pStyle w:val="TabellFotnot"/>
      </w:pPr>
      <w:r w:rsidRPr="00DD34F1">
        <w:rPr>
          <w:vertAlign w:val="superscript"/>
        </w:rPr>
        <w:t>3</w:t>
      </w:r>
      <w:r w:rsidRPr="00DD34F1">
        <w:t xml:space="preserve"> Avser arbetade timmar per år enligt NR (kalenderkorrigerat) dividerat med årsmedeltal för antal sysselsatta enligt AKU.</w:t>
      </w:r>
    </w:p>
    <w:p w14:paraId="321B0CF0" w14:textId="77777777" w:rsidR="00ED3704" w:rsidRPr="00BA4B31" w:rsidRDefault="00ED3704" w:rsidP="00ED3704">
      <w:pPr>
        <w:pStyle w:val="TabellFotnot"/>
        <w:rPr>
          <w:highlight w:val="yellow"/>
        </w:rPr>
      </w:pPr>
      <w:r w:rsidRPr="00DD34F1">
        <w:rPr>
          <w:vertAlign w:val="superscript"/>
        </w:rPr>
        <w:t>4</w:t>
      </w:r>
      <w:r w:rsidRPr="00DD34F1">
        <w:t xml:space="preserve"> Avser åldersgruppen 15–74 år.</w:t>
      </w:r>
    </w:p>
    <w:p w14:paraId="6BCFBCA0" w14:textId="7BF9ADE8" w:rsidR="00ED3704" w:rsidRPr="00DD34F1" w:rsidRDefault="00ED3704" w:rsidP="00ED3704">
      <w:pPr>
        <w:pStyle w:val="TabellFotnot"/>
      </w:pPr>
      <w:r w:rsidRPr="00DD34F1">
        <w:rPr>
          <w:vertAlign w:val="superscript"/>
        </w:rPr>
        <w:t>5</w:t>
      </w:r>
      <w:r w:rsidRPr="00DD34F1">
        <w:t xml:space="preserve"> Förändring i sysselsättningsgrad i procentenheter (sysselsatta som andel av befolkningen i den aktuella åldersgruppen).</w:t>
      </w:r>
    </w:p>
    <w:p w14:paraId="25C7BBE8" w14:textId="006D635B" w:rsidR="00ED3704" w:rsidRPr="00BA4B31" w:rsidRDefault="00ED3704" w:rsidP="00ED3704">
      <w:pPr>
        <w:pStyle w:val="TabellFotnot"/>
        <w:rPr>
          <w:highlight w:val="yellow"/>
        </w:rPr>
      </w:pPr>
      <w:r w:rsidRPr="00DD34F1">
        <w:rPr>
          <w:vertAlign w:val="superscript"/>
        </w:rPr>
        <w:t>6</w:t>
      </w:r>
      <w:r w:rsidRPr="00DD34F1">
        <w:t xml:space="preserve"> Arbetslösa som andel av arbetskraften i den aktuella åldersgruppen.</w:t>
      </w:r>
    </w:p>
    <w:p w14:paraId="1ECE4C68" w14:textId="440FDF7C" w:rsidR="00ED3704" w:rsidRPr="00DD34F1" w:rsidRDefault="00ED3704" w:rsidP="00ED3704">
      <w:pPr>
        <w:pStyle w:val="TabellFotnot"/>
      </w:pPr>
      <w:r w:rsidRPr="00DD34F1">
        <w:rPr>
          <w:vertAlign w:val="superscript"/>
        </w:rPr>
        <w:t>7</w:t>
      </w:r>
      <w:r w:rsidRPr="00DD34F1">
        <w:t xml:space="preserve"> Förändring i arbetskraftsdeltagande i procentenheter (arbetskraften som andel av befolkningen i den aktuella åldersgruppen).</w:t>
      </w:r>
    </w:p>
    <w:p w14:paraId="5A5DDC12" w14:textId="5EF760FC" w:rsidR="00ED3704" w:rsidRPr="00BA4B31" w:rsidRDefault="00ED3704" w:rsidP="00ED3704">
      <w:pPr>
        <w:pStyle w:val="TabellFotnot"/>
        <w:rPr>
          <w:highlight w:val="yellow"/>
        </w:rPr>
      </w:pPr>
      <w:r w:rsidRPr="00DD34F1">
        <w:rPr>
          <w:vertAlign w:val="superscript"/>
        </w:rPr>
        <w:t>8</w:t>
      </w:r>
      <w:r w:rsidRPr="00DD34F1">
        <w:t xml:space="preserve"> Utfall för 2020 är ett beräknat årsmedelvärde.</w:t>
      </w:r>
    </w:p>
    <w:p w14:paraId="5DD09081" w14:textId="0EE64B87" w:rsidR="00ED3704" w:rsidRDefault="00ED3704" w:rsidP="00ED3704">
      <w:pPr>
        <w:pStyle w:val="Klla"/>
      </w:pPr>
      <w:r w:rsidRPr="00DD34F1">
        <w:t>Källor: Statistiska centralbyrån och egna beräkningar.</w:t>
      </w:r>
    </w:p>
    <w:p w14:paraId="50BBE474" w14:textId="1F652437" w:rsidR="00ED3704" w:rsidRDefault="00ED3704" w:rsidP="00ED3704">
      <w:pPr>
        <w:pStyle w:val="Brdtext"/>
      </w:pPr>
      <w:r w:rsidRPr="0014075E">
        <w:t xml:space="preserve">Resursutnyttjandet i svensk ekonomi har återhämtat sig något </w:t>
      </w:r>
      <w:r>
        <w:t>under andra halvåret 2020</w:t>
      </w:r>
      <w:r w:rsidRPr="0014075E">
        <w:t>. Det återspegla</w:t>
      </w:r>
      <w:r>
        <w:t>s</w:t>
      </w:r>
      <w:r w:rsidRPr="0014075E">
        <w:t xml:space="preserve"> </w:t>
      </w:r>
      <w:r>
        <w:t>bl.a.</w:t>
      </w:r>
      <w:r w:rsidRPr="0014075E">
        <w:t xml:space="preserve"> i att företagens kapacitetsutnyttjande har stigit till genom</w:t>
      </w:r>
      <w:r>
        <w:softHyphen/>
      </w:r>
      <w:r w:rsidRPr="0014075E">
        <w:t>snittliga nivåer</w:t>
      </w:r>
      <w:r>
        <w:t xml:space="preserve"> och att </w:t>
      </w:r>
      <w:r w:rsidRPr="0014075E">
        <w:t xml:space="preserve">antalet företag som upplever brist på arbetskraft </w:t>
      </w:r>
      <w:r>
        <w:t xml:space="preserve">har </w:t>
      </w:r>
      <w:r w:rsidRPr="0014075E">
        <w:t xml:space="preserve">ökat något enligt Konjunkturbarometern. Dessa indikatorer ingår </w:t>
      </w:r>
      <w:r>
        <w:t xml:space="preserve">i det </w:t>
      </w:r>
      <w:r w:rsidRPr="0014075E">
        <w:t>sammanfattande mått</w:t>
      </w:r>
      <w:r>
        <w:t>et på</w:t>
      </w:r>
      <w:r w:rsidRPr="0014075E">
        <w:t xml:space="preserve"> resursutnyttjande </w:t>
      </w:r>
      <w:r>
        <w:t>som</w:t>
      </w:r>
      <w:r w:rsidRPr="0014075E">
        <w:t xml:space="preserve"> publicera</w:t>
      </w:r>
      <w:r>
        <w:t>s</w:t>
      </w:r>
      <w:r w:rsidRPr="0014075E">
        <w:t xml:space="preserve"> av Konjunkturinstitutet (</w:t>
      </w:r>
      <w:r>
        <w:t xml:space="preserve">se </w:t>
      </w:r>
      <w:r>
        <w:rPr>
          <w:highlight w:val="yellow"/>
        </w:rPr>
        <w:fldChar w:fldCharType="begin"/>
      </w:r>
      <w:r>
        <w:rPr>
          <w:highlight w:val="yellow"/>
        </w:rPr>
        <w:instrText xml:space="preserve"> REF  _Ref66445245 \* Lower \h </w:instrText>
      </w:r>
      <w:r>
        <w:rPr>
          <w:highlight w:val="yellow"/>
        </w:rPr>
      </w:r>
      <w:r>
        <w:rPr>
          <w:highlight w:val="yellow"/>
        </w:rPr>
        <w:fldChar w:fldCharType="separate"/>
      </w:r>
      <w:r w:rsidR="000D76EE">
        <w:t xml:space="preserve">diagram </w:t>
      </w:r>
      <w:r w:rsidR="000D76EE">
        <w:rPr>
          <w:noProof/>
        </w:rPr>
        <w:t>3</w:t>
      </w:r>
      <w:r w:rsidR="000D76EE">
        <w:t>.</w:t>
      </w:r>
      <w:r w:rsidR="000D76EE">
        <w:rPr>
          <w:noProof/>
        </w:rPr>
        <w:t>3</w:t>
      </w:r>
      <w:r>
        <w:rPr>
          <w:highlight w:val="yellow"/>
        </w:rPr>
        <w:fldChar w:fldCharType="end"/>
      </w:r>
      <w:r w:rsidRPr="0014075E">
        <w:t xml:space="preserve">). Samtidigt finns det </w:t>
      </w:r>
      <w:r>
        <w:t>fortsatt</w:t>
      </w:r>
      <w:r w:rsidRPr="0014075E" w:rsidDel="00525B11">
        <w:t xml:space="preserve"> </w:t>
      </w:r>
      <w:r w:rsidRPr="0014075E">
        <w:t>lediga resurser på arbetsmarknaden</w:t>
      </w:r>
      <w:r>
        <w:t xml:space="preserve"> och</w:t>
      </w:r>
      <w:r w:rsidRPr="0014075E">
        <w:t xml:space="preserve"> </w:t>
      </w:r>
      <w:r>
        <w:t xml:space="preserve">den faktiska </w:t>
      </w:r>
      <w:r w:rsidRPr="0014075E">
        <w:t xml:space="preserve">arbetslösheten är betydligt högre än sin </w:t>
      </w:r>
      <w:r>
        <w:t xml:space="preserve">bedömda </w:t>
      </w:r>
      <w:r w:rsidRPr="0014075E">
        <w:t xml:space="preserve">jämviktsnivå. Svensk ekonomi bedöms fortsatt befinna sig i en </w:t>
      </w:r>
      <w:r>
        <w:t xml:space="preserve">djup </w:t>
      </w:r>
      <w:r w:rsidRPr="0014075E">
        <w:t>lågkonjunktur 2021</w:t>
      </w:r>
      <w:r>
        <w:t xml:space="preserve"> då BNP-nivån fortsatt är lägre än potentiell BNP. Potentiell BNP är den nivå på produktionen som är förenlig med en ekonomi i balans (se Finansdepartementets rapport Metod för beräkning av potentiella variabler april 2021 på www.regeringen.se). Resursutnyttjandet i ekonomin bedöms stiga gradvis men bedöms befinna sig i en lågkonjunktur även 2022 (se </w:t>
      </w:r>
      <w:r>
        <w:fldChar w:fldCharType="begin"/>
      </w:r>
      <w:r>
        <w:instrText xml:space="preserve"> REF  _Ref67399074 \* Lower \h </w:instrText>
      </w:r>
      <w:r>
        <w:fldChar w:fldCharType="separate"/>
      </w:r>
      <w:r w:rsidR="000D76EE">
        <w:t xml:space="preserve">tabell </w:t>
      </w:r>
      <w:r w:rsidR="000D76EE">
        <w:rPr>
          <w:noProof/>
        </w:rPr>
        <w:t>3</w:t>
      </w:r>
      <w:r w:rsidR="000D76EE">
        <w:t>.</w:t>
      </w:r>
      <w:r w:rsidR="000D76EE">
        <w:rPr>
          <w:noProof/>
        </w:rPr>
        <w:t>4</w:t>
      </w:r>
      <w:r>
        <w:fldChar w:fldCharType="end"/>
      </w:r>
      <w:r>
        <w:t>).</w:t>
      </w:r>
      <w:r w:rsidRPr="0014075E">
        <w:t xml:space="preserve"> </w:t>
      </w:r>
    </w:p>
    <w:p w14:paraId="1AC51189" w14:textId="1689669E" w:rsidR="00ED3704" w:rsidRDefault="00ED3704" w:rsidP="00ED3704">
      <w:pPr>
        <w:pStyle w:val="DiagramRubrik"/>
      </w:pPr>
      <w:bookmarkStart w:id="59" w:name="_Ref66445245"/>
      <w:r>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3</w:t>
        </w:r>
      </w:fldSimple>
      <w:bookmarkEnd w:id="59"/>
      <w:r>
        <w:tab/>
        <w:t>Resursutnyttjandeindikator</w:t>
      </w:r>
    </w:p>
    <w:p w14:paraId="153E72F7" w14:textId="0AB6A48F" w:rsidR="00ED3704" w:rsidRDefault="00ED3704" w:rsidP="00ED3704">
      <w:pPr>
        <w:pStyle w:val="DiagramUnderrubrik"/>
      </w:pPr>
      <w:r>
        <w:t>Standardavvikelser</w:t>
      </w:r>
      <w:r>
        <w:tab/>
      </w:r>
    </w:p>
    <w:p w14:paraId="17CD1811" w14:textId="7BF1CDCF" w:rsidR="00ED3704" w:rsidRDefault="00ED3704" w:rsidP="00ED3704">
      <w:pPr>
        <w:pStyle w:val="Bild"/>
      </w:pPr>
      <w:r>
        <w:rPr>
          <w:noProof/>
        </w:rPr>
        <w:drawing>
          <wp:inline distT="0" distB="0" distL="0" distR="0" wp14:anchorId="06717989" wp14:editId="25F5A66F">
            <wp:extent cx="4679950" cy="2339975"/>
            <wp:effectExtent l="0" t="0" r="0" b="0"/>
            <wp:docPr id="13" name="Diagram 11" descr="Resursutnyttjandeindikator">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7770AD65" w14:textId="12EC3BF7" w:rsidR="00ED3704" w:rsidRDefault="00ED3704" w:rsidP="00ED3704">
      <w:pPr>
        <w:pStyle w:val="DiagramFotnot"/>
      </w:pPr>
      <w:r>
        <w:t xml:space="preserve">Anm.: Resursutnyttjandeindikatorn är ett statistiskt mått på resursutnyttjandet. Det är normaliserat så att medelvärdet är 0 och standardavvikelsen är 1. </w:t>
      </w:r>
    </w:p>
    <w:p w14:paraId="396449D4" w14:textId="60F1B011" w:rsidR="00ED3704" w:rsidRDefault="00ED3704" w:rsidP="00ED3704">
      <w:pPr>
        <w:pStyle w:val="Klla"/>
      </w:pPr>
      <w:r>
        <w:t>Källa: Konjunkturinstitutet.</w:t>
      </w:r>
    </w:p>
    <w:p w14:paraId="76CEA712" w14:textId="213F843B" w:rsidR="00ED3704" w:rsidRDefault="00ED3704" w:rsidP="00ED3704">
      <w:pPr>
        <w:pStyle w:val="TabellRubrik"/>
      </w:pPr>
      <w:bookmarkStart w:id="60" w:name="_Ref67399074"/>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4</w:t>
        </w:r>
      </w:fldSimple>
      <w:bookmarkEnd w:id="60"/>
      <w:r>
        <w:tab/>
        <w:t>Nyckeltal potentiella variabler</w:t>
      </w:r>
    </w:p>
    <w:p w14:paraId="70EC4E4E" w14:textId="0E77F541" w:rsidR="00ED3704" w:rsidRDefault="00ED3704" w:rsidP="00ED3704">
      <w:pPr>
        <w:pStyle w:val="TabellUnderrubrik"/>
      </w:pPr>
      <w:r w:rsidRPr="009C4935">
        <w:rPr>
          <w:rFonts w:cs="Arial"/>
        </w:rPr>
        <w:t>Procentuell förändring om inte annat anges</w:t>
      </w:r>
    </w:p>
    <w:tbl>
      <w:tblPr>
        <w:tblStyle w:val="RKBPTabell"/>
        <w:tblW w:w="7498" w:type="dxa"/>
        <w:tblLook w:val="06E0" w:firstRow="1" w:lastRow="1" w:firstColumn="1" w:lastColumn="0" w:noHBand="1" w:noVBand="1"/>
      </w:tblPr>
      <w:tblGrid>
        <w:gridCol w:w="2330"/>
        <w:gridCol w:w="1781"/>
        <w:gridCol w:w="851"/>
        <w:gridCol w:w="850"/>
        <w:gridCol w:w="851"/>
        <w:gridCol w:w="835"/>
      </w:tblGrid>
      <w:tr w:rsidR="00ED3704" w14:paraId="38251CA3"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484EE6A" w14:textId="77777777" w:rsidR="00ED3704" w:rsidRDefault="00ED3704" w:rsidP="00ED3704">
            <w:pPr>
              <w:pStyle w:val="TabellHuvud"/>
            </w:pP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BB1785" w14:textId="2CE0B5C6"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682404E" w14:textId="0CB80F29"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DE9B4E5" w14:textId="07573CBC"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9CD96C0" w14:textId="7427ABE9"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F1D0A69" w14:textId="58D5A6E1"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3A6F2A78"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tcPr>
          <w:p w14:paraId="02C85F6D" w14:textId="7600149A" w:rsidR="00ED3704" w:rsidRDefault="00ED3704" w:rsidP="00ED3704">
            <w:pPr>
              <w:pStyle w:val="Tabell"/>
            </w:pPr>
            <w:r w:rsidRPr="00243C33">
              <w:t>Potentiell BNP</w:t>
            </w:r>
          </w:p>
        </w:tc>
        <w:tc>
          <w:tcPr>
            <w:tcW w:w="0" w:type="dxa"/>
            <w:tcBorders>
              <w:top w:val="single" w:sz="12" w:space="0" w:color="auto"/>
            </w:tcBorders>
          </w:tcPr>
          <w:p w14:paraId="5C0193A4" w14:textId="0FBD963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1,7</w:t>
            </w:r>
          </w:p>
        </w:tc>
        <w:tc>
          <w:tcPr>
            <w:tcW w:w="0" w:type="dxa"/>
            <w:tcBorders>
              <w:top w:val="single" w:sz="12" w:space="0" w:color="auto"/>
            </w:tcBorders>
          </w:tcPr>
          <w:p w14:paraId="4389D984" w14:textId="7737E47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1,7</w:t>
            </w:r>
          </w:p>
        </w:tc>
        <w:tc>
          <w:tcPr>
            <w:tcW w:w="0" w:type="dxa"/>
            <w:tcBorders>
              <w:top w:val="single" w:sz="12" w:space="0" w:color="auto"/>
            </w:tcBorders>
          </w:tcPr>
          <w:p w14:paraId="1A6A6CC1" w14:textId="36447D1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1,6</w:t>
            </w:r>
          </w:p>
        </w:tc>
        <w:tc>
          <w:tcPr>
            <w:tcW w:w="0" w:type="dxa"/>
            <w:tcBorders>
              <w:top w:val="single" w:sz="12" w:space="0" w:color="auto"/>
            </w:tcBorders>
          </w:tcPr>
          <w:p w14:paraId="7FDAECBE" w14:textId="7C7F25A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1,6</w:t>
            </w:r>
          </w:p>
        </w:tc>
        <w:tc>
          <w:tcPr>
            <w:tcW w:w="0" w:type="dxa"/>
            <w:tcBorders>
              <w:top w:val="single" w:sz="12" w:space="0" w:color="auto"/>
            </w:tcBorders>
          </w:tcPr>
          <w:p w14:paraId="0CB943EA" w14:textId="55C808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1,6</w:t>
            </w:r>
          </w:p>
        </w:tc>
      </w:tr>
      <w:tr w:rsidR="00ED3704" w14:paraId="2CC7CB33" w14:textId="77777777" w:rsidTr="00ED3704">
        <w:tc>
          <w:tcPr>
            <w:cnfStyle w:val="001000000000" w:firstRow="0" w:lastRow="0" w:firstColumn="1" w:lastColumn="0" w:oddVBand="0" w:evenVBand="0" w:oddHBand="0" w:evenHBand="0" w:firstRowFirstColumn="0" w:firstRowLastColumn="0" w:lastRowFirstColumn="0" w:lastRowLastColumn="0"/>
            <w:tcW w:w="2330" w:type="dxa"/>
          </w:tcPr>
          <w:p w14:paraId="55BD1BDA" w14:textId="0DDC4176" w:rsidR="00ED3704" w:rsidRDefault="00ED3704" w:rsidP="00ED3704">
            <w:pPr>
              <w:pStyle w:val="Tabell"/>
            </w:pPr>
            <w:r w:rsidRPr="00243C33">
              <w:t>Potentiellt arbetade timmar</w:t>
            </w:r>
          </w:p>
        </w:tc>
        <w:tc>
          <w:tcPr>
            <w:tcW w:w="1781" w:type="dxa"/>
          </w:tcPr>
          <w:p w14:paraId="52E2675D" w14:textId="0B4E50D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0,8</w:t>
            </w:r>
          </w:p>
        </w:tc>
        <w:tc>
          <w:tcPr>
            <w:tcW w:w="851" w:type="dxa"/>
          </w:tcPr>
          <w:p w14:paraId="52A44D93" w14:textId="567F474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0,7</w:t>
            </w:r>
          </w:p>
        </w:tc>
        <w:tc>
          <w:tcPr>
            <w:tcW w:w="850" w:type="dxa"/>
          </w:tcPr>
          <w:p w14:paraId="0440E4BC" w14:textId="6BDF4BF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0,6</w:t>
            </w:r>
          </w:p>
        </w:tc>
        <w:tc>
          <w:tcPr>
            <w:tcW w:w="851" w:type="dxa"/>
          </w:tcPr>
          <w:p w14:paraId="4893BC17" w14:textId="7071E0E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0,5</w:t>
            </w:r>
          </w:p>
        </w:tc>
        <w:tc>
          <w:tcPr>
            <w:tcW w:w="835" w:type="dxa"/>
          </w:tcPr>
          <w:p w14:paraId="66A3963F" w14:textId="39FBD9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0,5</w:t>
            </w:r>
          </w:p>
        </w:tc>
      </w:tr>
      <w:tr w:rsidR="00ED3704" w14:paraId="014A5521" w14:textId="77777777" w:rsidTr="00ED3704">
        <w:tc>
          <w:tcPr>
            <w:cnfStyle w:val="001000000000" w:firstRow="0" w:lastRow="0" w:firstColumn="1" w:lastColumn="0" w:oddVBand="0" w:evenVBand="0" w:oddHBand="0" w:evenHBand="0" w:firstRowFirstColumn="0" w:firstRowLastColumn="0" w:lastRowFirstColumn="0" w:lastRowLastColumn="0"/>
            <w:tcW w:w="2330" w:type="dxa"/>
          </w:tcPr>
          <w:p w14:paraId="07CB34FA" w14:textId="54BEE248" w:rsidR="00ED3704" w:rsidRDefault="00ED3704" w:rsidP="00ED3704">
            <w:pPr>
              <w:pStyle w:val="Tabell"/>
            </w:pPr>
            <w:r w:rsidRPr="00243C33">
              <w:t>Potentiell produktivitet</w:t>
            </w:r>
          </w:p>
        </w:tc>
        <w:tc>
          <w:tcPr>
            <w:tcW w:w="1781" w:type="dxa"/>
          </w:tcPr>
          <w:p w14:paraId="19BC1F4F" w14:textId="400FC2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1,0</w:t>
            </w:r>
          </w:p>
        </w:tc>
        <w:tc>
          <w:tcPr>
            <w:tcW w:w="851" w:type="dxa"/>
          </w:tcPr>
          <w:p w14:paraId="6109CDEC" w14:textId="37B1704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1,0</w:t>
            </w:r>
          </w:p>
        </w:tc>
        <w:tc>
          <w:tcPr>
            <w:tcW w:w="850" w:type="dxa"/>
          </w:tcPr>
          <w:p w14:paraId="502DC7BA" w14:textId="2D2CBE3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1,0</w:t>
            </w:r>
          </w:p>
        </w:tc>
        <w:tc>
          <w:tcPr>
            <w:tcW w:w="851" w:type="dxa"/>
          </w:tcPr>
          <w:p w14:paraId="0754011E" w14:textId="288A11D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1,0</w:t>
            </w:r>
          </w:p>
        </w:tc>
        <w:tc>
          <w:tcPr>
            <w:tcW w:w="835" w:type="dxa"/>
          </w:tcPr>
          <w:p w14:paraId="3CBB8782" w14:textId="4276704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3C33">
              <w:rPr>
                <w:lang w:eastAsia="sv-SE"/>
              </w:rPr>
              <w:t>1,1</w:t>
            </w:r>
          </w:p>
        </w:tc>
      </w:tr>
      <w:tr w:rsidR="00ED3704" w14:paraId="130C89F1" w14:textId="77777777" w:rsidTr="00ED3704">
        <w:tc>
          <w:tcPr>
            <w:cnfStyle w:val="001000000000" w:firstRow="0" w:lastRow="0" w:firstColumn="1" w:lastColumn="0" w:oddVBand="0" w:evenVBand="0" w:oddHBand="0" w:evenHBand="0" w:firstRowFirstColumn="0" w:firstRowLastColumn="0" w:lastRowFirstColumn="0" w:lastRowLastColumn="0"/>
            <w:tcW w:w="2330" w:type="dxa"/>
          </w:tcPr>
          <w:p w14:paraId="1BB090BB" w14:textId="0C3759A3" w:rsidR="00ED3704" w:rsidRDefault="00ED3704" w:rsidP="00ED3704">
            <w:pPr>
              <w:pStyle w:val="Tabell"/>
            </w:pPr>
            <w:r w:rsidRPr="001A26EF">
              <w:t>BNP-gap</w:t>
            </w:r>
            <w:r w:rsidRPr="001A26EF">
              <w:rPr>
                <w:vertAlign w:val="superscript"/>
              </w:rPr>
              <w:t>1</w:t>
            </w:r>
          </w:p>
        </w:tc>
        <w:tc>
          <w:tcPr>
            <w:tcW w:w="1781" w:type="dxa"/>
          </w:tcPr>
          <w:p w14:paraId="5FAD232F" w14:textId="648FC04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-3,9</w:t>
            </w:r>
          </w:p>
        </w:tc>
        <w:tc>
          <w:tcPr>
            <w:tcW w:w="851" w:type="dxa"/>
          </w:tcPr>
          <w:p w14:paraId="102BB1D5" w14:textId="79CF8A1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-2,6</w:t>
            </w:r>
          </w:p>
        </w:tc>
        <w:tc>
          <w:tcPr>
            <w:tcW w:w="850" w:type="dxa"/>
          </w:tcPr>
          <w:p w14:paraId="7751FBD0" w14:textId="29F1F76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-0,5</w:t>
            </w:r>
          </w:p>
        </w:tc>
        <w:tc>
          <w:tcPr>
            <w:tcW w:w="851" w:type="dxa"/>
          </w:tcPr>
          <w:p w14:paraId="1F3646B0" w14:textId="42AC793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0,0</w:t>
            </w:r>
          </w:p>
        </w:tc>
        <w:tc>
          <w:tcPr>
            <w:tcW w:w="835" w:type="dxa"/>
          </w:tcPr>
          <w:p w14:paraId="0042859D" w14:textId="35795ED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0,0</w:t>
            </w:r>
          </w:p>
        </w:tc>
      </w:tr>
      <w:tr w:rsidR="00ED3704" w14:paraId="197CAFEC" w14:textId="77777777" w:rsidTr="00ED3704">
        <w:tc>
          <w:tcPr>
            <w:cnfStyle w:val="001000000000" w:firstRow="0" w:lastRow="0" w:firstColumn="1" w:lastColumn="0" w:oddVBand="0" w:evenVBand="0" w:oddHBand="0" w:evenHBand="0" w:firstRowFirstColumn="0" w:firstRowLastColumn="0" w:lastRowFirstColumn="0" w:lastRowLastColumn="0"/>
            <w:tcW w:w="2330" w:type="dxa"/>
          </w:tcPr>
          <w:p w14:paraId="631494FA" w14:textId="4B707D07" w:rsidR="00ED3704" w:rsidRDefault="00ED3704" w:rsidP="00ED3704">
            <w:pPr>
              <w:pStyle w:val="Tabell"/>
            </w:pPr>
            <w:r w:rsidRPr="001A26EF">
              <w:lastRenderedPageBreak/>
              <w:t>Timgap</w:t>
            </w:r>
            <w:r w:rsidRPr="001A26EF">
              <w:rPr>
                <w:vertAlign w:val="superscript"/>
              </w:rPr>
              <w:t>1</w:t>
            </w:r>
          </w:p>
        </w:tc>
        <w:tc>
          <w:tcPr>
            <w:tcW w:w="1781" w:type="dxa"/>
          </w:tcPr>
          <w:p w14:paraId="27A42C65" w14:textId="000268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-4,5</w:t>
            </w:r>
          </w:p>
        </w:tc>
        <w:tc>
          <w:tcPr>
            <w:tcW w:w="851" w:type="dxa"/>
          </w:tcPr>
          <w:p w14:paraId="6047E81F" w14:textId="7774C99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-2,3</w:t>
            </w:r>
          </w:p>
        </w:tc>
        <w:tc>
          <w:tcPr>
            <w:tcW w:w="850" w:type="dxa"/>
          </w:tcPr>
          <w:p w14:paraId="41A0C767" w14:textId="5666B5A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-0,6</w:t>
            </w:r>
          </w:p>
        </w:tc>
        <w:tc>
          <w:tcPr>
            <w:tcW w:w="851" w:type="dxa"/>
          </w:tcPr>
          <w:p w14:paraId="500E8199" w14:textId="3D53521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0,0</w:t>
            </w:r>
          </w:p>
        </w:tc>
        <w:tc>
          <w:tcPr>
            <w:tcW w:w="835" w:type="dxa"/>
          </w:tcPr>
          <w:p w14:paraId="578EB9D9" w14:textId="150712F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26EF">
              <w:rPr>
                <w:lang w:eastAsia="sv-SE"/>
              </w:rPr>
              <w:t>0,0</w:t>
            </w:r>
          </w:p>
        </w:tc>
      </w:tr>
      <w:tr w:rsidR="00ED3704" w14:paraId="4ED00686"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30" w:type="dxa"/>
          </w:tcPr>
          <w:p w14:paraId="5F75AE66" w14:textId="5FDBF9B2" w:rsidR="00ED3704" w:rsidRDefault="00ED3704" w:rsidP="00ED3704">
            <w:pPr>
              <w:pStyle w:val="Tabell"/>
            </w:pPr>
            <w:r w:rsidRPr="001A26EF">
              <w:t>Potentiell BNP, löpande priser</w:t>
            </w:r>
            <w:r w:rsidRPr="001A26EF">
              <w:rPr>
                <w:vertAlign w:val="superscript"/>
              </w:rPr>
              <w:t>2</w:t>
            </w:r>
            <w:r w:rsidRPr="001A26EF">
              <w:t xml:space="preserve"> </w:t>
            </w:r>
          </w:p>
        </w:tc>
        <w:tc>
          <w:tcPr>
            <w:tcW w:w="1781" w:type="dxa"/>
          </w:tcPr>
          <w:p w14:paraId="40B06BB3" w14:textId="6D26DC34"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26EF">
              <w:rPr>
                <w:lang w:eastAsia="sv-SE"/>
              </w:rPr>
              <w:t>3,1</w:t>
            </w:r>
          </w:p>
        </w:tc>
        <w:tc>
          <w:tcPr>
            <w:tcW w:w="851" w:type="dxa"/>
          </w:tcPr>
          <w:p w14:paraId="4B209A67" w14:textId="06DAB4B3"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26EF">
              <w:rPr>
                <w:lang w:eastAsia="sv-SE"/>
              </w:rPr>
              <w:t>3,7</w:t>
            </w:r>
          </w:p>
        </w:tc>
        <w:tc>
          <w:tcPr>
            <w:tcW w:w="850" w:type="dxa"/>
          </w:tcPr>
          <w:p w14:paraId="3CD03C3B" w14:textId="0F52E99B"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26EF">
              <w:rPr>
                <w:lang w:eastAsia="sv-SE"/>
              </w:rPr>
              <w:t>3</w:t>
            </w:r>
            <w:r w:rsidRPr="001A26EF" w:rsidDel="00F74023">
              <w:rPr>
                <w:lang w:eastAsia="sv-SE"/>
              </w:rPr>
              <w:t>,3</w:t>
            </w:r>
          </w:p>
        </w:tc>
        <w:tc>
          <w:tcPr>
            <w:tcW w:w="851" w:type="dxa"/>
          </w:tcPr>
          <w:p w14:paraId="1BA382F8" w14:textId="7AD8AA15"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26EF">
              <w:rPr>
                <w:lang w:eastAsia="sv-SE"/>
              </w:rPr>
              <w:t>3,1</w:t>
            </w:r>
          </w:p>
        </w:tc>
        <w:tc>
          <w:tcPr>
            <w:tcW w:w="835" w:type="dxa"/>
          </w:tcPr>
          <w:p w14:paraId="6AE42E45" w14:textId="31ECAE00"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26EF">
              <w:rPr>
                <w:lang w:eastAsia="sv-SE"/>
              </w:rPr>
              <w:t>3,5</w:t>
            </w:r>
          </w:p>
        </w:tc>
      </w:tr>
    </w:tbl>
    <w:p w14:paraId="1D972D74" w14:textId="0C3FA5F5" w:rsidR="00ED3704" w:rsidRDefault="00ED3704" w:rsidP="00ED3704">
      <w:pPr>
        <w:pStyle w:val="TabellFotnot"/>
      </w:pPr>
      <w:r w:rsidRPr="00366ED4">
        <w:t>Anm.: Fasta priser, referensår 2019, kalenderkorrigerade värden, om inte annat anges. Med potentiell avses den nivå på respektive variabel som skulle uppnås vid ett balanserat konjunkturläge. Potentiella variabler går inte att observera utan bedöms utifrån statistiska modeller och indikatorer. Prognosen är baserad på de regelverk för skatter och transfereringar och de anslagsnivåer som har beslutats av riksdagen och som har föreslagits eller aviserats av regeringen.</w:t>
      </w:r>
    </w:p>
    <w:p w14:paraId="741838F8" w14:textId="77777777" w:rsidR="00ED3704" w:rsidRPr="001A26EF" w:rsidRDefault="00ED3704" w:rsidP="00ED3704">
      <w:pPr>
        <w:pStyle w:val="TabellFotnot"/>
      </w:pPr>
      <w:r w:rsidRPr="001A26EF">
        <w:rPr>
          <w:vertAlign w:val="superscript"/>
        </w:rPr>
        <w:t>1</w:t>
      </w:r>
      <w:r w:rsidRPr="001A26EF">
        <w:t xml:space="preserve"> Skillnaden mellan den faktiska och potentiella nivån i respektive variabel i procent av den potentiella nivån.</w:t>
      </w:r>
    </w:p>
    <w:p w14:paraId="00CE69B8" w14:textId="0EA4F213" w:rsidR="00ED3704" w:rsidRDefault="00ED3704" w:rsidP="00ED3704">
      <w:pPr>
        <w:pStyle w:val="TabellFotnot"/>
      </w:pPr>
      <w:r w:rsidRPr="001A26EF">
        <w:rPr>
          <w:vertAlign w:val="superscript"/>
        </w:rPr>
        <w:t>2</w:t>
      </w:r>
      <w:r w:rsidRPr="001A26EF">
        <w:t xml:space="preserve"> Beräknad som potentiell BNP till marknadspris (fasta priser, referensår 2019) multiplicerad med BNP-deflatorn, som är ett prisindex för producerade varor och tjänster.</w:t>
      </w:r>
    </w:p>
    <w:p w14:paraId="4BB78EC3" w14:textId="775AA0B4" w:rsidR="00ED3704" w:rsidRDefault="00ED3704" w:rsidP="00ED3704">
      <w:pPr>
        <w:pStyle w:val="Klla"/>
      </w:pPr>
      <w:r>
        <w:t>Källor: Statistiska centralbyrån och egna beräkningar.</w:t>
      </w:r>
    </w:p>
    <w:p w14:paraId="27D2ACFB" w14:textId="31E7D56D" w:rsidR="00ED3704" w:rsidRDefault="00ED3704" w:rsidP="00ED3704">
      <w:pPr>
        <w:pStyle w:val="Rubrik3utannumrering"/>
      </w:pPr>
      <w:r>
        <w:t>Högre löneökningstakt 2021</w:t>
      </w:r>
    </w:p>
    <w:p w14:paraId="54088D88" w14:textId="4A5D5B0A" w:rsidR="00ED3704" w:rsidRDefault="00ED3704" w:rsidP="00ED3704">
      <w:pPr>
        <w:pStyle w:val="Brdtext"/>
      </w:pPr>
      <w:r>
        <w:t>Löneökningstakten enligt konjunkturlönestatistiken var enligt preliminära siffror historiskt låg 2020. Det beror främst på att en senarelagd avtalsrörelse till följd av pandemin bidrog till flera månader utan avtalsmässiga löneökningar för många anställda. P</w:t>
      </w:r>
      <w:r w:rsidRPr="001F7544">
        <w:t xml:space="preserve">arterna inom industrin </w:t>
      </w:r>
      <w:r>
        <w:t xml:space="preserve">enades under hösten 2020 om </w:t>
      </w:r>
      <w:r w:rsidRPr="001F7544">
        <w:t xml:space="preserve">avtal </w:t>
      </w:r>
      <w:r>
        <w:t xml:space="preserve">som motsvarar en löneökningstakt på omkring 5,4 procent under en period om </w:t>
      </w:r>
      <w:r w:rsidRPr="001F7544">
        <w:t>29 månader</w:t>
      </w:r>
      <w:r>
        <w:t xml:space="preserve">. </w:t>
      </w:r>
      <w:r w:rsidDel="00525B11">
        <w:t>Avtalet</w:t>
      </w:r>
      <w:r w:rsidRPr="00DA12CD" w:rsidDel="00525B11">
        <w:t xml:space="preserve"> fick ett brett genomslag och blev </w:t>
      </w:r>
      <w:r w:rsidDel="00525B11">
        <w:t xml:space="preserve">i huvudsak </w:t>
      </w:r>
      <w:r w:rsidRPr="00DA12CD" w:rsidDel="00525B11">
        <w:t>normerande</w:t>
      </w:r>
      <w:r w:rsidDel="00525B11">
        <w:t xml:space="preserve"> </w:t>
      </w:r>
      <w:r w:rsidRPr="00DA12CD" w:rsidDel="00525B11">
        <w:t>på den övriga arbets</w:t>
      </w:r>
      <w:r>
        <w:softHyphen/>
      </w:r>
      <w:r w:rsidRPr="00DA12CD" w:rsidDel="00525B11">
        <w:t>marknaden</w:t>
      </w:r>
      <w:r w:rsidDel="00525B11">
        <w:t>.</w:t>
      </w:r>
    </w:p>
    <w:p w14:paraId="5273030B" w14:textId="7075332B" w:rsidR="00ED3704" w:rsidRDefault="00ED3704" w:rsidP="00ED3704">
      <w:pPr>
        <w:pStyle w:val="Brdtext"/>
      </w:pPr>
      <w:r>
        <w:t xml:space="preserve">Löneökningstakten bedöms öka 2021 för att sedan bli något svagare 2022 (se </w:t>
      </w:r>
      <w:r>
        <w:fldChar w:fldCharType="begin"/>
      </w:r>
      <w:r>
        <w:instrText xml:space="preserve"> REF _Ref65841523 \h \*Lower </w:instrText>
      </w:r>
      <w:r>
        <w:fldChar w:fldCharType="separate"/>
      </w:r>
      <w:r w:rsidR="000D76EE">
        <w:t xml:space="preserve">tabell </w:t>
      </w:r>
      <w:r w:rsidR="000D76EE">
        <w:rPr>
          <w:noProof/>
        </w:rPr>
        <w:t>3</w:t>
      </w:r>
      <w:r w:rsidR="000D76EE">
        <w:t>.</w:t>
      </w:r>
      <w:r w:rsidR="000D76EE">
        <w:rPr>
          <w:noProof/>
        </w:rPr>
        <w:t>5</w:t>
      </w:r>
      <w:r>
        <w:fldChar w:fldCharType="end"/>
      </w:r>
      <w:r>
        <w:t>). Den högre löneökningstakten 2021 förklaras till stor del av hur avtalen är utformade, där en större vikt har lagts på en högre löneökning i närtid. Reallöne</w:t>
      </w:r>
      <w:r>
        <w:softHyphen/>
        <w:t xml:space="preserve">ökningarna, dvs. den nominella lönen enligt konjunkturlönestatistiken korrigerad för konsumentprisindex (KPI), väntas fortsatt vara under det historiska genomsnittet både 2021 och 2022. </w:t>
      </w:r>
    </w:p>
    <w:p w14:paraId="4579305F" w14:textId="0813F1C1" w:rsidR="00ED3704" w:rsidRDefault="00ED3704" w:rsidP="00ED3704">
      <w:pPr>
        <w:pStyle w:val="Brdtext"/>
      </w:pPr>
      <w:r w:rsidRPr="001F3904">
        <w:t xml:space="preserve">Inflationen, mätt med konsumentprisindex med fast bostadsränta (KPIF), ökade tydligt under inledningen av 2021 efter en svag utveckling under 2020. Energipriser, som bidrog till den svaga inflationen under 2020, </w:t>
      </w:r>
      <w:r>
        <w:t>väntas</w:t>
      </w:r>
      <w:r w:rsidRPr="001F3904">
        <w:t xml:space="preserve"> i</w:t>
      </w:r>
      <w:r>
        <w:t xml:space="preserve"> </w:t>
      </w:r>
      <w:r w:rsidRPr="001F3904">
        <w:t xml:space="preserve">stället </w:t>
      </w:r>
      <w:r>
        <w:t xml:space="preserve">bidra </w:t>
      </w:r>
      <w:r w:rsidRPr="001F3904">
        <w:t xml:space="preserve">till högre inflation 2021. Samtidigt innebär ett lågt resursutnyttjande i Sverige att inflationen </w:t>
      </w:r>
      <w:r>
        <w:t>bedöms bli</w:t>
      </w:r>
      <w:r w:rsidRPr="001F3904">
        <w:t xml:space="preserve"> fortsatt dämpad.</w:t>
      </w:r>
      <w:r>
        <w:t xml:space="preserve"> Sammantaget väntas </w:t>
      </w:r>
      <w:r w:rsidRPr="001F3904">
        <w:t>KPIF-inflationen öka 2021 men understiga Riksbankens inflationsmål på 2</w:t>
      </w:r>
      <w:r>
        <w:t> </w:t>
      </w:r>
      <w:r w:rsidRPr="001F3904">
        <w:t>procent de närmaste åren</w:t>
      </w:r>
      <w:r>
        <w:t xml:space="preserve"> (se </w:t>
      </w:r>
      <w:r>
        <w:fldChar w:fldCharType="begin"/>
      </w:r>
      <w:r>
        <w:instrText xml:space="preserve"> REF _Ref65841523 \h \*Lower </w:instrText>
      </w:r>
      <w:r>
        <w:fldChar w:fldCharType="separate"/>
      </w:r>
      <w:r w:rsidR="000D76EE">
        <w:t xml:space="preserve">tabell </w:t>
      </w:r>
      <w:r w:rsidR="000D76EE">
        <w:rPr>
          <w:noProof/>
        </w:rPr>
        <w:t>3</w:t>
      </w:r>
      <w:r w:rsidR="000D76EE">
        <w:t>.</w:t>
      </w:r>
      <w:r w:rsidR="000D76EE">
        <w:rPr>
          <w:noProof/>
        </w:rPr>
        <w:t>5</w:t>
      </w:r>
      <w:r>
        <w:fldChar w:fldCharType="end"/>
      </w:r>
      <w:r>
        <w:t>)</w:t>
      </w:r>
      <w:r w:rsidRPr="001F3904">
        <w:t>.</w:t>
      </w:r>
      <w:r>
        <w:t xml:space="preserve"> KPI-inflationen, som inkluderar effekten av ändrade bostadsräntor, väntas också öka 2021 men vara fortsatt dämpad.</w:t>
      </w:r>
    </w:p>
    <w:p w14:paraId="01C04720" w14:textId="4B39680B" w:rsidR="00ED3704" w:rsidRDefault="00ED3704" w:rsidP="00ED3704">
      <w:pPr>
        <w:pStyle w:val="TabellRubrik"/>
      </w:pPr>
      <w:bookmarkStart w:id="61" w:name="_Ref65841523"/>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5</w:t>
        </w:r>
      </w:fldSimple>
      <w:bookmarkEnd w:id="61"/>
      <w:r>
        <w:tab/>
      </w:r>
      <w:r w:rsidRPr="003C1F50">
        <w:t>Nyckeltal löner och priser</w:t>
      </w:r>
    </w:p>
    <w:p w14:paraId="487541A2" w14:textId="4A05BA89" w:rsidR="00ED3704" w:rsidRPr="003C1F50" w:rsidRDefault="00ED3704" w:rsidP="00ED3704">
      <w:pPr>
        <w:pStyle w:val="TabellUnderrubrik"/>
      </w:pPr>
      <w:r w:rsidRPr="003C1F50">
        <w:t>Procentuell förändring om inte annat anges. Utfall 2020 om inte annat anges, prognos 2021–2024</w:t>
      </w:r>
    </w:p>
    <w:tbl>
      <w:tblPr>
        <w:tblStyle w:val="RKBPTabell"/>
        <w:tblW w:w="0" w:type="auto"/>
        <w:tblLook w:val="06E0" w:firstRow="1" w:lastRow="1" w:firstColumn="1" w:lastColumn="0" w:noHBand="1" w:noVBand="1"/>
      </w:tblPr>
      <w:tblGrid>
        <w:gridCol w:w="1418"/>
        <w:gridCol w:w="1034"/>
        <w:gridCol w:w="1227"/>
        <w:gridCol w:w="1227"/>
        <w:gridCol w:w="1227"/>
        <w:gridCol w:w="1227"/>
      </w:tblGrid>
      <w:tr w:rsidR="00ED3704" w:rsidRPr="00740C79" w14:paraId="6BBCCFE9"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418"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563C7BB" w14:textId="77777777" w:rsidR="00ED3704" w:rsidRPr="003C1F50" w:rsidRDefault="00ED3704" w:rsidP="00ED3704">
            <w:pPr>
              <w:pStyle w:val="TabellHuvud"/>
            </w:pPr>
          </w:p>
        </w:tc>
        <w:tc>
          <w:tcPr>
            <w:tcW w:w="103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FF246A5" w14:textId="4F463D43" w:rsidR="00ED3704" w:rsidRPr="003C1F5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C1F50">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C8D0F7E" w14:textId="406657F6" w:rsidR="00ED3704" w:rsidRPr="003C1F5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C1F50">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A982FD1" w14:textId="2F5E628E" w:rsidR="00ED3704" w:rsidRPr="003C1F5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C1F50">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B6F0CA4" w14:textId="34A6D961" w:rsidR="00ED3704" w:rsidRPr="003C1F5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C1F50">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E44AD65" w14:textId="6EEBDD29" w:rsidR="00ED3704" w:rsidRPr="003C1F5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C1F50">
              <w:t>2024</w:t>
            </w:r>
          </w:p>
        </w:tc>
      </w:tr>
      <w:tr w:rsidR="00ED3704" w:rsidRPr="00740C79" w14:paraId="35368C82" w14:textId="77777777" w:rsidTr="00ED3704">
        <w:tc>
          <w:tcPr>
            <w:cnfStyle w:val="001000000000" w:firstRow="0" w:lastRow="0" w:firstColumn="1" w:lastColumn="0" w:oddVBand="0" w:evenVBand="0" w:oddHBand="0" w:evenHBand="0" w:firstRowFirstColumn="0" w:firstRowLastColumn="0" w:lastRowFirstColumn="0" w:lastRowLastColumn="0"/>
            <w:tcW w:w="1418" w:type="dxa"/>
            <w:tcBorders>
              <w:top w:val="single" w:sz="12" w:space="0" w:color="auto"/>
            </w:tcBorders>
          </w:tcPr>
          <w:p w14:paraId="4580FDC7" w14:textId="35833D08" w:rsidR="00ED3704" w:rsidRPr="003C1F50" w:rsidRDefault="00ED3704" w:rsidP="00ED3704">
            <w:pPr>
              <w:pStyle w:val="Tabell"/>
            </w:pPr>
            <w:r w:rsidRPr="003C1F50">
              <w:t>Timlön enligt KL</w:t>
            </w:r>
            <w:r w:rsidRPr="003C1F50">
              <w:rPr>
                <w:vertAlign w:val="superscript"/>
              </w:rPr>
              <w:t>1</w:t>
            </w:r>
          </w:p>
        </w:tc>
        <w:tc>
          <w:tcPr>
            <w:tcW w:w="1034" w:type="dxa"/>
            <w:tcBorders>
              <w:top w:val="single" w:sz="12" w:space="0" w:color="auto"/>
            </w:tcBorders>
          </w:tcPr>
          <w:p w14:paraId="009496EF" w14:textId="5A0D87AC"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2,0</w:t>
            </w:r>
          </w:p>
        </w:tc>
        <w:tc>
          <w:tcPr>
            <w:tcW w:w="1227" w:type="dxa"/>
            <w:tcBorders>
              <w:top w:val="single" w:sz="12" w:space="0" w:color="auto"/>
            </w:tcBorders>
          </w:tcPr>
          <w:p w14:paraId="5F6F07EB" w14:textId="541AC33A"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2,5</w:t>
            </w:r>
          </w:p>
        </w:tc>
        <w:tc>
          <w:tcPr>
            <w:tcW w:w="1227" w:type="dxa"/>
            <w:tcBorders>
              <w:top w:val="single" w:sz="12" w:space="0" w:color="auto"/>
            </w:tcBorders>
          </w:tcPr>
          <w:p w14:paraId="418FABF2" w14:textId="21C06E93"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2,3</w:t>
            </w:r>
          </w:p>
        </w:tc>
        <w:tc>
          <w:tcPr>
            <w:tcW w:w="1227" w:type="dxa"/>
            <w:tcBorders>
              <w:top w:val="single" w:sz="12" w:space="0" w:color="auto"/>
            </w:tcBorders>
          </w:tcPr>
          <w:p w14:paraId="3FC44598" w14:textId="6E5EC375"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2,5</w:t>
            </w:r>
          </w:p>
        </w:tc>
        <w:tc>
          <w:tcPr>
            <w:tcW w:w="1227" w:type="dxa"/>
            <w:tcBorders>
              <w:top w:val="single" w:sz="12" w:space="0" w:color="auto"/>
            </w:tcBorders>
          </w:tcPr>
          <w:p w14:paraId="67AEBA86" w14:textId="447D5956"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2,7</w:t>
            </w:r>
          </w:p>
        </w:tc>
      </w:tr>
      <w:tr w:rsidR="00ED3704" w:rsidRPr="00740C79" w14:paraId="026396C2" w14:textId="77777777" w:rsidTr="00ED3704">
        <w:tc>
          <w:tcPr>
            <w:cnfStyle w:val="001000000000" w:firstRow="0" w:lastRow="0" w:firstColumn="1" w:lastColumn="0" w:oddVBand="0" w:evenVBand="0" w:oddHBand="0" w:evenHBand="0" w:firstRowFirstColumn="0" w:firstRowLastColumn="0" w:lastRowFirstColumn="0" w:lastRowLastColumn="0"/>
            <w:tcW w:w="1418" w:type="dxa"/>
          </w:tcPr>
          <w:p w14:paraId="08B92B4D" w14:textId="6175EA72" w:rsidR="00ED3704" w:rsidRPr="003C1F50" w:rsidRDefault="00ED3704" w:rsidP="00ED3704">
            <w:pPr>
              <w:pStyle w:val="Tabell"/>
            </w:pPr>
            <w:r w:rsidRPr="003C1F50">
              <w:t>Reallön</w:t>
            </w:r>
            <w:r w:rsidRPr="003C1F50">
              <w:rPr>
                <w:vertAlign w:val="superscript"/>
              </w:rPr>
              <w:t>2</w:t>
            </w:r>
          </w:p>
        </w:tc>
        <w:tc>
          <w:tcPr>
            <w:tcW w:w="1034" w:type="dxa"/>
          </w:tcPr>
          <w:p w14:paraId="42BED4CE" w14:textId="17D91F92"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1,5</w:t>
            </w:r>
          </w:p>
        </w:tc>
        <w:tc>
          <w:tcPr>
            <w:tcW w:w="1227" w:type="dxa"/>
          </w:tcPr>
          <w:p w14:paraId="2DF6C6A4" w14:textId="7F9CEA05"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1,1</w:t>
            </w:r>
          </w:p>
        </w:tc>
        <w:tc>
          <w:tcPr>
            <w:tcW w:w="1227" w:type="dxa"/>
          </w:tcPr>
          <w:p w14:paraId="6F2F5951" w14:textId="41CAB4AF"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1,3</w:t>
            </w:r>
          </w:p>
        </w:tc>
        <w:tc>
          <w:tcPr>
            <w:tcW w:w="1227" w:type="dxa"/>
          </w:tcPr>
          <w:p w14:paraId="06826D2B" w14:textId="18826296"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1,2</w:t>
            </w:r>
          </w:p>
        </w:tc>
        <w:tc>
          <w:tcPr>
            <w:tcW w:w="1227" w:type="dxa"/>
          </w:tcPr>
          <w:p w14:paraId="54A2BE19" w14:textId="5D0CD321" w:rsidR="00ED3704" w:rsidRPr="003C1F5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C1F50">
              <w:rPr>
                <w:rFonts w:ascii="Arial" w:hAnsi="Arial" w:cs="Arial"/>
                <w:szCs w:val="16"/>
                <w:lang w:eastAsia="sv-SE"/>
              </w:rPr>
              <w:t>0,6</w:t>
            </w:r>
          </w:p>
        </w:tc>
      </w:tr>
      <w:tr w:rsidR="00ED3704" w:rsidRPr="00740C79" w14:paraId="0FF550D6" w14:textId="77777777" w:rsidTr="00ED3704">
        <w:tc>
          <w:tcPr>
            <w:cnfStyle w:val="001000000000" w:firstRow="0" w:lastRow="0" w:firstColumn="1" w:lastColumn="0" w:oddVBand="0" w:evenVBand="0" w:oddHBand="0" w:evenHBand="0" w:firstRowFirstColumn="0" w:firstRowLastColumn="0" w:lastRowFirstColumn="0" w:lastRowLastColumn="0"/>
            <w:tcW w:w="1418" w:type="dxa"/>
          </w:tcPr>
          <w:p w14:paraId="419B4381" w14:textId="12F2A1E0" w:rsidR="00ED3704" w:rsidRPr="002443EF" w:rsidRDefault="00ED3704" w:rsidP="00ED3704">
            <w:pPr>
              <w:pStyle w:val="Tabell"/>
            </w:pPr>
            <w:r w:rsidRPr="002443EF">
              <w:t>KPI</w:t>
            </w:r>
            <w:r w:rsidRPr="002443EF">
              <w:rPr>
                <w:vertAlign w:val="superscript"/>
              </w:rPr>
              <w:t>3</w:t>
            </w:r>
          </w:p>
        </w:tc>
        <w:tc>
          <w:tcPr>
            <w:tcW w:w="1034" w:type="dxa"/>
          </w:tcPr>
          <w:p w14:paraId="7C797A16" w14:textId="05D54503"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0,5</w:t>
            </w:r>
          </w:p>
        </w:tc>
        <w:tc>
          <w:tcPr>
            <w:tcW w:w="1227" w:type="dxa"/>
          </w:tcPr>
          <w:p w14:paraId="5B4DA71C" w14:textId="61C53A30"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1,4</w:t>
            </w:r>
          </w:p>
        </w:tc>
        <w:tc>
          <w:tcPr>
            <w:tcW w:w="1227" w:type="dxa"/>
          </w:tcPr>
          <w:p w14:paraId="4D10C698" w14:textId="665622D2"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1,0</w:t>
            </w:r>
          </w:p>
        </w:tc>
        <w:tc>
          <w:tcPr>
            <w:tcW w:w="1227" w:type="dxa"/>
          </w:tcPr>
          <w:p w14:paraId="179FA4DD" w14:textId="1182B4E6"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1,3</w:t>
            </w:r>
          </w:p>
        </w:tc>
        <w:tc>
          <w:tcPr>
            <w:tcW w:w="1227" w:type="dxa"/>
          </w:tcPr>
          <w:p w14:paraId="62847E7C" w14:textId="14385BD3"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2,1</w:t>
            </w:r>
          </w:p>
        </w:tc>
      </w:tr>
      <w:tr w:rsidR="00ED3704" w:rsidRPr="00740C79" w14:paraId="0202D58D" w14:textId="77777777" w:rsidTr="00ED3704">
        <w:tc>
          <w:tcPr>
            <w:cnfStyle w:val="001000000000" w:firstRow="0" w:lastRow="0" w:firstColumn="1" w:lastColumn="0" w:oddVBand="0" w:evenVBand="0" w:oddHBand="0" w:evenHBand="0" w:firstRowFirstColumn="0" w:firstRowLastColumn="0" w:lastRowFirstColumn="0" w:lastRowLastColumn="0"/>
            <w:tcW w:w="1418" w:type="dxa"/>
          </w:tcPr>
          <w:p w14:paraId="512AE9E6" w14:textId="6FC997D4" w:rsidR="00ED3704" w:rsidRPr="002443EF" w:rsidRDefault="00ED3704" w:rsidP="00ED3704">
            <w:pPr>
              <w:pStyle w:val="Tabell"/>
            </w:pPr>
            <w:r w:rsidRPr="002443EF">
              <w:t>KPIF</w:t>
            </w:r>
            <w:r w:rsidRPr="002443EF">
              <w:rPr>
                <w:vertAlign w:val="superscript"/>
              </w:rPr>
              <w:t>4</w:t>
            </w:r>
          </w:p>
        </w:tc>
        <w:tc>
          <w:tcPr>
            <w:tcW w:w="1034" w:type="dxa"/>
          </w:tcPr>
          <w:p w14:paraId="765BF352" w14:textId="064F74FF"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0,5</w:t>
            </w:r>
          </w:p>
        </w:tc>
        <w:tc>
          <w:tcPr>
            <w:tcW w:w="1227" w:type="dxa"/>
          </w:tcPr>
          <w:p w14:paraId="409277AA" w14:textId="314807F8"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1,5</w:t>
            </w:r>
          </w:p>
        </w:tc>
        <w:tc>
          <w:tcPr>
            <w:tcW w:w="1227" w:type="dxa"/>
          </w:tcPr>
          <w:p w14:paraId="4E059DBB" w14:textId="33668AD0"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1,3</w:t>
            </w:r>
          </w:p>
        </w:tc>
        <w:tc>
          <w:tcPr>
            <w:tcW w:w="1227" w:type="dxa"/>
          </w:tcPr>
          <w:p w14:paraId="4880FB21" w14:textId="7FE81F9B"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1,7</w:t>
            </w:r>
          </w:p>
        </w:tc>
        <w:tc>
          <w:tcPr>
            <w:tcW w:w="1227" w:type="dxa"/>
          </w:tcPr>
          <w:p w14:paraId="172F05EB" w14:textId="74EB890E" w:rsidR="00ED3704" w:rsidRPr="002443E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43EF">
              <w:rPr>
                <w:rFonts w:ascii="Arial" w:hAnsi="Arial" w:cs="Arial"/>
                <w:szCs w:val="16"/>
                <w:lang w:eastAsia="sv-SE"/>
              </w:rPr>
              <w:t>2,0</w:t>
            </w:r>
          </w:p>
        </w:tc>
      </w:tr>
      <w:tr w:rsidR="00ED3704" w:rsidRPr="00740C79" w14:paraId="7CCB0501"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41C73925" w14:textId="0BA423FB" w:rsidR="00ED3704" w:rsidRPr="002443EF" w:rsidRDefault="00ED3704" w:rsidP="00ED3704">
            <w:pPr>
              <w:pStyle w:val="Tabell"/>
            </w:pPr>
            <w:r w:rsidRPr="002443EF">
              <w:t>KPIF exkl. energi</w:t>
            </w:r>
          </w:p>
        </w:tc>
        <w:tc>
          <w:tcPr>
            <w:tcW w:w="1034" w:type="dxa"/>
          </w:tcPr>
          <w:p w14:paraId="12E81FC1" w14:textId="44708344" w:rsidR="00ED3704" w:rsidRPr="002443E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443EF">
              <w:rPr>
                <w:rFonts w:ascii="Arial" w:hAnsi="Arial" w:cs="Arial"/>
                <w:szCs w:val="16"/>
                <w:lang w:eastAsia="sv-SE"/>
              </w:rPr>
              <w:t>1,3</w:t>
            </w:r>
          </w:p>
        </w:tc>
        <w:tc>
          <w:tcPr>
            <w:tcW w:w="1227" w:type="dxa"/>
          </w:tcPr>
          <w:p w14:paraId="6E16FB63" w14:textId="2B68A344" w:rsidR="00ED3704" w:rsidRPr="002443E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443EF">
              <w:rPr>
                <w:rFonts w:ascii="Arial" w:hAnsi="Arial" w:cs="Arial"/>
                <w:szCs w:val="16"/>
                <w:lang w:eastAsia="sv-SE"/>
              </w:rPr>
              <w:t>1,2</w:t>
            </w:r>
          </w:p>
        </w:tc>
        <w:tc>
          <w:tcPr>
            <w:tcW w:w="1227" w:type="dxa"/>
          </w:tcPr>
          <w:p w14:paraId="02B701B9" w14:textId="684C4031" w:rsidR="00ED3704" w:rsidRPr="002443E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443EF">
              <w:rPr>
                <w:rFonts w:ascii="Arial" w:hAnsi="Arial" w:cs="Arial"/>
                <w:szCs w:val="16"/>
                <w:lang w:eastAsia="sv-SE"/>
              </w:rPr>
              <w:t>1,3</w:t>
            </w:r>
          </w:p>
        </w:tc>
        <w:tc>
          <w:tcPr>
            <w:tcW w:w="1227" w:type="dxa"/>
          </w:tcPr>
          <w:p w14:paraId="41C9DA51" w14:textId="5047857F" w:rsidR="00ED3704" w:rsidRPr="002443E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443EF">
              <w:rPr>
                <w:rFonts w:ascii="Arial" w:hAnsi="Arial" w:cs="Arial"/>
                <w:szCs w:val="16"/>
                <w:lang w:eastAsia="sv-SE"/>
              </w:rPr>
              <w:t>1,6</w:t>
            </w:r>
          </w:p>
        </w:tc>
        <w:tc>
          <w:tcPr>
            <w:tcW w:w="1227" w:type="dxa"/>
          </w:tcPr>
          <w:p w14:paraId="77C93389" w14:textId="013B4408" w:rsidR="00ED3704" w:rsidRPr="002443E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443EF">
              <w:rPr>
                <w:rFonts w:ascii="Arial" w:hAnsi="Arial" w:cs="Arial"/>
                <w:szCs w:val="16"/>
                <w:lang w:eastAsia="sv-SE"/>
              </w:rPr>
              <w:t>1,9</w:t>
            </w:r>
          </w:p>
        </w:tc>
      </w:tr>
    </w:tbl>
    <w:p w14:paraId="69FECA0F" w14:textId="5AE6CDF8" w:rsidR="00ED3704" w:rsidRPr="003C1F50" w:rsidRDefault="00ED3704" w:rsidP="00ED3704">
      <w:pPr>
        <w:pStyle w:val="TabellFotnot"/>
      </w:pPr>
      <w:r w:rsidRPr="003C1F50">
        <w:t>Anm.: Prognosen är baserad på de regelverk för skatter och transfereringar och de anslagsnivåer som har beslutats av riksdagen och som har föreslagits eller aviserats av regeringen.</w:t>
      </w:r>
    </w:p>
    <w:p w14:paraId="3B8368FF" w14:textId="7FE4344C" w:rsidR="00ED3704" w:rsidRPr="003C1F50" w:rsidRDefault="00ED3704" w:rsidP="00ED3704">
      <w:pPr>
        <w:pStyle w:val="TabellFotnot"/>
      </w:pPr>
      <w:r w:rsidRPr="003C1F50">
        <w:rPr>
          <w:vertAlign w:val="superscript"/>
        </w:rPr>
        <w:t>1</w:t>
      </w:r>
      <w:r w:rsidRPr="003C1F50">
        <w:t xml:space="preserve"> Nominell löneutveckling. År 2020 avser prognos.</w:t>
      </w:r>
    </w:p>
    <w:p w14:paraId="68D7FCC8" w14:textId="77777777" w:rsidR="00ED3704" w:rsidRPr="003C1F50" w:rsidRDefault="00ED3704" w:rsidP="00ED3704">
      <w:pPr>
        <w:pStyle w:val="TabellFotnot"/>
      </w:pPr>
      <w:r w:rsidRPr="003C1F50">
        <w:rPr>
          <w:vertAlign w:val="superscript"/>
        </w:rPr>
        <w:t>2</w:t>
      </w:r>
      <w:r w:rsidRPr="003C1F50">
        <w:t xml:space="preserve"> Reallön beräknas som timlön enligt konjunkturlönestatistiken korrigerad för prisförändringar enligt KPI.</w:t>
      </w:r>
    </w:p>
    <w:p w14:paraId="4CE109A0" w14:textId="77777777" w:rsidR="00ED3704" w:rsidRPr="006F0526" w:rsidRDefault="00ED3704" w:rsidP="00ED3704">
      <w:pPr>
        <w:pStyle w:val="TabellFotnot"/>
      </w:pPr>
      <w:r w:rsidRPr="006F0526">
        <w:rPr>
          <w:vertAlign w:val="superscript"/>
        </w:rPr>
        <w:t>3</w:t>
      </w:r>
      <w:r w:rsidRPr="006F0526">
        <w:t xml:space="preserve"> Konsumentprisindex.</w:t>
      </w:r>
    </w:p>
    <w:p w14:paraId="6CB1806E" w14:textId="1AF3B256" w:rsidR="00ED3704" w:rsidRPr="002443EF" w:rsidRDefault="00ED3704" w:rsidP="00ED3704">
      <w:pPr>
        <w:pStyle w:val="TabellFotnot"/>
      </w:pPr>
      <w:r w:rsidRPr="006F0526">
        <w:rPr>
          <w:vertAlign w:val="superscript"/>
        </w:rPr>
        <w:t>4</w:t>
      </w:r>
      <w:r w:rsidRPr="00447019">
        <w:t xml:space="preserve"> KPI med fast ränta</w:t>
      </w:r>
      <w:r w:rsidRPr="002443EF">
        <w:t>.</w:t>
      </w:r>
    </w:p>
    <w:p w14:paraId="1E2E9868" w14:textId="7AD9AC31" w:rsidR="00ED3704" w:rsidRPr="00005636" w:rsidRDefault="00ED3704" w:rsidP="00ED3704">
      <w:pPr>
        <w:pStyle w:val="Klla"/>
      </w:pPr>
      <w:r w:rsidRPr="003C1F50">
        <w:t>Källor: Statistiska centralbyrån, Medlingsinstitutet och egna beräkningar.</w:t>
      </w:r>
    </w:p>
    <w:p w14:paraId="3785A04B" w14:textId="18F8AE0A" w:rsidR="00ED3704" w:rsidRDefault="00ED3704" w:rsidP="00ED3704">
      <w:pPr>
        <w:pStyle w:val="Rubrik3utannumrering"/>
      </w:pPr>
      <w:r>
        <w:t xml:space="preserve">Fortsatt expansiv </w:t>
      </w:r>
      <w:r w:rsidRPr="00C801C7">
        <w:t>penningpolitik</w:t>
      </w:r>
    </w:p>
    <w:p w14:paraId="6360FBBA" w14:textId="0DB08C07" w:rsidR="00ED3704" w:rsidRDefault="00ED3704" w:rsidP="00ED3704">
      <w:pPr>
        <w:pStyle w:val="Brdtext"/>
      </w:pPr>
      <w:r>
        <w:t xml:space="preserve">Den ökade smittspridningen och utökade restriktioner under hösten och vintern har inte bidragit till några större rörelser på de finansiella marknaderna, till skillnad från </w:t>
      </w:r>
      <w:r>
        <w:lastRenderedPageBreak/>
        <w:t xml:space="preserve">vad som var fallet under inledningen av pandemin. </w:t>
      </w:r>
      <w:r w:rsidRPr="00070247">
        <w:t>Flera centralbanker har</w:t>
      </w:r>
      <w:r>
        <w:t xml:space="preserve"> fortsatt med</w:t>
      </w:r>
      <w:r w:rsidRPr="00070247">
        <w:t xml:space="preserve"> omfattande stödåtgärder, bl.a. i form av köp av </w:t>
      </w:r>
      <w:r>
        <w:t>olika värdepapper</w:t>
      </w:r>
      <w:r w:rsidRPr="00070247" w:rsidDel="00206F21">
        <w:t xml:space="preserve"> </w:t>
      </w:r>
      <w:r w:rsidRPr="00070247">
        <w:t xml:space="preserve">för att minska oron </w:t>
      </w:r>
      <w:r>
        <w:t xml:space="preserve">på de finansiella marknaderna </w:t>
      </w:r>
      <w:r w:rsidRPr="00070247">
        <w:t xml:space="preserve">och bidra till en fortsatt </w:t>
      </w:r>
      <w:r>
        <w:t xml:space="preserve">god </w:t>
      </w:r>
      <w:r w:rsidRPr="00070247">
        <w:t>kreditgivning i ekonomin.</w:t>
      </w:r>
      <w:r>
        <w:t xml:space="preserve"> </w:t>
      </w:r>
      <w:r w:rsidRPr="00070247">
        <w:t>Den expansiva penningpolitiken har bidragit till ett lägre ränteläge och att aktiekurserna har stigit på flera håll i världen. Även Riksbanken har bedrivit en expansiv</w:t>
      </w:r>
      <w:r>
        <w:t xml:space="preserve"> </w:t>
      </w:r>
      <w:r w:rsidRPr="00070247">
        <w:t>penningpolitik vilket bidragit till att hålla svenska räntor på</w:t>
      </w:r>
      <w:r>
        <w:t xml:space="preserve"> </w:t>
      </w:r>
      <w:r w:rsidRPr="00070247">
        <w:t>en låg nivå.</w:t>
      </w:r>
      <w:r>
        <w:t xml:space="preserve"> </w:t>
      </w:r>
      <w:r w:rsidRPr="00070247">
        <w:t xml:space="preserve">Riksbanken bedöms hålla reporäntan oförändrad </w:t>
      </w:r>
      <w:r>
        <w:t xml:space="preserve">2021. Reporäntan antas sänkas under 2022, vilket är en följd av </w:t>
      </w:r>
      <w:r w:rsidRPr="00781859">
        <w:t>att regeringens principer för prognoser innebär att endast beslutade och aviserade förändringar av skatteregler och statens utgifter beaktas. Effekterna av detta motverkas till viss del av att penningpolitiken antas bli mer expansiv än vad som annars skulle vara fallet</w:t>
      </w:r>
      <w:r>
        <w:t xml:space="preserve"> (se </w:t>
      </w:r>
      <w:r>
        <w:fldChar w:fldCharType="begin"/>
      </w:r>
      <w:r>
        <w:instrText xml:space="preserve"> REF _Ref66104912 \h \*Lower  \* MERGEFORMAT </w:instrText>
      </w:r>
      <w:r>
        <w:fldChar w:fldCharType="separate"/>
      </w:r>
      <w:r w:rsidR="000D76EE">
        <w:t>tabell 3.6</w:t>
      </w:r>
      <w:r>
        <w:fldChar w:fldCharType="end"/>
      </w:r>
      <w:r>
        <w:t>).</w:t>
      </w:r>
    </w:p>
    <w:p w14:paraId="4E059CDD" w14:textId="10393754" w:rsidR="00ED3704" w:rsidRDefault="00ED3704" w:rsidP="00ED3704">
      <w:pPr>
        <w:pStyle w:val="Brdtext"/>
      </w:pPr>
      <w:r w:rsidRPr="00A257F6">
        <w:t xml:space="preserve">Kronan har stärkts </w:t>
      </w:r>
      <w:r>
        <w:t>efter den initiala försvagningen i början av pandemin</w:t>
      </w:r>
      <w:r w:rsidRPr="00A257F6">
        <w:t>, bl.a. till följd av mindre oro på de</w:t>
      </w:r>
      <w:r>
        <w:t xml:space="preserve"> </w:t>
      </w:r>
      <w:r w:rsidRPr="00A257F6">
        <w:t xml:space="preserve">finansiella marknaderna och lägre ränteskillnader </w:t>
      </w:r>
      <w:r w:rsidRPr="00A257F6" w:rsidDel="00DF604A">
        <w:t xml:space="preserve">mot </w:t>
      </w:r>
      <w:r w:rsidRPr="00A257F6">
        <w:t xml:space="preserve">omvärlden. </w:t>
      </w:r>
      <w:r>
        <w:t>Växelkursen</w:t>
      </w:r>
      <w:r w:rsidRPr="00A257F6">
        <w:t xml:space="preserve"> väntas vara</w:t>
      </w:r>
      <w:r>
        <w:t xml:space="preserve"> </w:t>
      </w:r>
      <w:r w:rsidRPr="00A257F6">
        <w:t xml:space="preserve">relativt </w:t>
      </w:r>
      <w:r>
        <w:t>stabil</w:t>
      </w:r>
      <w:r w:rsidRPr="00A257F6">
        <w:t xml:space="preserve"> 202</w:t>
      </w:r>
      <w:r>
        <w:t>1</w:t>
      </w:r>
      <w:r w:rsidRPr="00A257F6">
        <w:t xml:space="preserve"> och 202</w:t>
      </w:r>
      <w:r>
        <w:t>2</w:t>
      </w:r>
      <w:r w:rsidRPr="00A257F6">
        <w:t>.</w:t>
      </w:r>
    </w:p>
    <w:p w14:paraId="40138A74" w14:textId="17EA35EE" w:rsidR="00ED3704" w:rsidRDefault="00ED3704" w:rsidP="00ED3704">
      <w:pPr>
        <w:pStyle w:val="TabellRubrik"/>
      </w:pPr>
      <w:bookmarkStart w:id="62" w:name="_Ref66104912"/>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6</w:t>
        </w:r>
      </w:fldSimple>
      <w:bookmarkEnd w:id="62"/>
      <w:r>
        <w:tab/>
      </w:r>
      <w:r w:rsidRPr="0095741B">
        <w:t>Nyckeltal finansiella variabler</w:t>
      </w:r>
    </w:p>
    <w:p w14:paraId="48B35147" w14:textId="7089B593" w:rsidR="00ED3704" w:rsidRPr="0095741B" w:rsidRDefault="00ED3704" w:rsidP="00ED3704">
      <w:pPr>
        <w:pStyle w:val="TabellUnderrubrik"/>
      </w:pPr>
      <w:r w:rsidRPr="0095741B">
        <w:t>Procent, årsgenomsnitt, om inte annat anges. Utfall 2020, prognos 2021–2024</w:t>
      </w:r>
    </w:p>
    <w:tbl>
      <w:tblPr>
        <w:tblStyle w:val="RKBPTabell"/>
        <w:tblW w:w="5000" w:type="pct"/>
        <w:tblLook w:val="06E0" w:firstRow="1" w:lastRow="1" w:firstColumn="1" w:lastColumn="0" w:noHBand="1" w:noVBand="1"/>
      </w:tblPr>
      <w:tblGrid>
        <w:gridCol w:w="2247"/>
        <w:gridCol w:w="1025"/>
        <w:gridCol w:w="1025"/>
        <w:gridCol w:w="1025"/>
        <w:gridCol w:w="1024"/>
        <w:gridCol w:w="1024"/>
      </w:tblGrid>
      <w:tr w:rsidR="00ED3704" w:rsidRPr="00740C79" w14:paraId="19026359"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52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241FDBE" w14:textId="77777777" w:rsidR="00ED3704" w:rsidRPr="0095741B" w:rsidRDefault="00ED3704" w:rsidP="00ED3704">
            <w:pPr>
              <w:pStyle w:val="TabellHuvud"/>
            </w:pPr>
          </w:p>
        </w:tc>
        <w:tc>
          <w:tcPr>
            <w:tcW w:w="6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8B0198B" w14:textId="3D1D61E8" w:rsidR="00ED3704" w:rsidRPr="0095741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5741B">
              <w:t>2020</w:t>
            </w:r>
          </w:p>
        </w:tc>
        <w:tc>
          <w:tcPr>
            <w:tcW w:w="6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6D0DA2F" w14:textId="29214353" w:rsidR="00ED3704" w:rsidRPr="0095741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5741B">
              <w:t>2021</w:t>
            </w:r>
          </w:p>
        </w:tc>
        <w:tc>
          <w:tcPr>
            <w:tcW w:w="6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54F4478" w14:textId="12E8B6B1" w:rsidR="00ED3704" w:rsidRPr="0095741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5741B">
              <w:t>2022</w:t>
            </w:r>
          </w:p>
        </w:tc>
        <w:tc>
          <w:tcPr>
            <w:tcW w:w="6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D029221" w14:textId="73751015" w:rsidR="00ED3704" w:rsidRPr="0095741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5741B">
              <w:t>2023</w:t>
            </w:r>
          </w:p>
        </w:tc>
        <w:tc>
          <w:tcPr>
            <w:tcW w:w="6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6ACA9FF" w14:textId="09F0DEFB" w:rsidR="00ED3704" w:rsidRPr="0095741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5741B">
              <w:t>2024</w:t>
            </w:r>
          </w:p>
        </w:tc>
      </w:tr>
      <w:tr w:rsidR="00ED3704" w:rsidRPr="00740C79" w14:paraId="7B92FF05" w14:textId="77777777" w:rsidTr="00ED3704">
        <w:tc>
          <w:tcPr>
            <w:cnfStyle w:val="001000000000" w:firstRow="0" w:lastRow="0" w:firstColumn="1" w:lastColumn="0" w:oddVBand="0" w:evenVBand="0" w:oddHBand="0" w:evenHBand="0" w:firstRowFirstColumn="0" w:firstRowLastColumn="0" w:lastRowFirstColumn="0" w:lastRowLastColumn="0"/>
            <w:tcW w:w="1524" w:type="pct"/>
            <w:tcBorders>
              <w:top w:val="single" w:sz="12" w:space="0" w:color="auto"/>
            </w:tcBorders>
          </w:tcPr>
          <w:p w14:paraId="0BA9FA4B" w14:textId="0C32FFBF" w:rsidR="00ED3704" w:rsidRPr="0095741B" w:rsidRDefault="00ED3704" w:rsidP="00ED3704">
            <w:pPr>
              <w:pStyle w:val="Tabell"/>
            </w:pPr>
            <w:r w:rsidRPr="0095741B">
              <w:t>Reporänta</w:t>
            </w:r>
          </w:p>
        </w:tc>
        <w:tc>
          <w:tcPr>
            <w:tcW w:w="695" w:type="pct"/>
            <w:tcBorders>
              <w:top w:val="single" w:sz="12" w:space="0" w:color="auto"/>
            </w:tcBorders>
          </w:tcPr>
          <w:p w14:paraId="12F3C220" w14:textId="195AC874"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0,0</w:t>
            </w:r>
          </w:p>
        </w:tc>
        <w:tc>
          <w:tcPr>
            <w:tcW w:w="695" w:type="pct"/>
            <w:tcBorders>
              <w:top w:val="single" w:sz="12" w:space="0" w:color="auto"/>
            </w:tcBorders>
          </w:tcPr>
          <w:p w14:paraId="2C6B05EA" w14:textId="4AC8D7B1"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0,0</w:t>
            </w:r>
          </w:p>
        </w:tc>
        <w:tc>
          <w:tcPr>
            <w:tcW w:w="695" w:type="pct"/>
            <w:tcBorders>
              <w:top w:val="single" w:sz="12" w:space="0" w:color="auto"/>
            </w:tcBorders>
          </w:tcPr>
          <w:p w14:paraId="20CEB601" w14:textId="16077B11"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-0,3</w:t>
            </w:r>
          </w:p>
        </w:tc>
        <w:tc>
          <w:tcPr>
            <w:tcW w:w="695" w:type="pct"/>
            <w:tcBorders>
              <w:top w:val="single" w:sz="12" w:space="0" w:color="auto"/>
            </w:tcBorders>
          </w:tcPr>
          <w:p w14:paraId="35290F98" w14:textId="380905E1"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-0,5</w:t>
            </w:r>
          </w:p>
        </w:tc>
        <w:tc>
          <w:tcPr>
            <w:tcW w:w="695" w:type="pct"/>
            <w:tcBorders>
              <w:top w:val="single" w:sz="12" w:space="0" w:color="auto"/>
            </w:tcBorders>
          </w:tcPr>
          <w:p w14:paraId="0347FBC9" w14:textId="4D336640"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-0,5</w:t>
            </w:r>
          </w:p>
        </w:tc>
      </w:tr>
      <w:tr w:rsidR="00ED3704" w:rsidRPr="00740C79" w14:paraId="16926FA4" w14:textId="77777777" w:rsidTr="00ED3704">
        <w:tc>
          <w:tcPr>
            <w:cnfStyle w:val="001000000000" w:firstRow="0" w:lastRow="0" w:firstColumn="1" w:lastColumn="0" w:oddVBand="0" w:evenVBand="0" w:oddHBand="0" w:evenHBand="0" w:firstRowFirstColumn="0" w:firstRowLastColumn="0" w:lastRowFirstColumn="0" w:lastRowLastColumn="0"/>
            <w:tcW w:w="1524" w:type="pct"/>
          </w:tcPr>
          <w:p w14:paraId="514E5B14" w14:textId="5A38339E" w:rsidR="00ED3704" w:rsidRPr="0095741B" w:rsidRDefault="00ED3704" w:rsidP="00ED3704">
            <w:pPr>
              <w:pStyle w:val="Tabell"/>
            </w:pPr>
            <w:r w:rsidRPr="0095741B">
              <w:t>Statsobligationsränta 10 år</w:t>
            </w:r>
          </w:p>
        </w:tc>
        <w:tc>
          <w:tcPr>
            <w:tcW w:w="695" w:type="pct"/>
          </w:tcPr>
          <w:p w14:paraId="4608ED33" w14:textId="6EDA7BB8"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0,0</w:t>
            </w:r>
          </w:p>
        </w:tc>
        <w:tc>
          <w:tcPr>
            <w:tcW w:w="695" w:type="pct"/>
          </w:tcPr>
          <w:p w14:paraId="5F809CAF" w14:textId="4EC9226D"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0,3</w:t>
            </w:r>
          </w:p>
        </w:tc>
        <w:tc>
          <w:tcPr>
            <w:tcW w:w="695" w:type="pct"/>
          </w:tcPr>
          <w:p w14:paraId="6407D9A3" w14:textId="153A8EAF"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0,5</w:t>
            </w:r>
          </w:p>
        </w:tc>
        <w:tc>
          <w:tcPr>
            <w:tcW w:w="695" w:type="pct"/>
          </w:tcPr>
          <w:p w14:paraId="1C3529EB" w14:textId="02809650"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0,6</w:t>
            </w:r>
          </w:p>
        </w:tc>
        <w:tc>
          <w:tcPr>
            <w:tcW w:w="695" w:type="pct"/>
          </w:tcPr>
          <w:p w14:paraId="3E95DED5" w14:textId="1A131A29"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0,7</w:t>
            </w:r>
          </w:p>
        </w:tc>
      </w:tr>
      <w:tr w:rsidR="00ED3704" w:rsidRPr="00740C79" w14:paraId="2032EF3F" w14:textId="77777777" w:rsidTr="00ED3704">
        <w:tc>
          <w:tcPr>
            <w:cnfStyle w:val="001000000000" w:firstRow="0" w:lastRow="0" w:firstColumn="1" w:lastColumn="0" w:oddVBand="0" w:evenVBand="0" w:oddHBand="0" w:evenHBand="0" w:firstRowFirstColumn="0" w:firstRowLastColumn="0" w:lastRowFirstColumn="0" w:lastRowLastColumn="0"/>
            <w:tcW w:w="1524" w:type="pct"/>
          </w:tcPr>
          <w:p w14:paraId="0AD1AD64" w14:textId="0388CFE3" w:rsidR="00ED3704" w:rsidRPr="0095741B" w:rsidRDefault="00ED3704" w:rsidP="00ED3704">
            <w:pPr>
              <w:pStyle w:val="Tabell"/>
            </w:pPr>
            <w:r w:rsidRPr="0095741B">
              <w:t>Statsobligationsränta 5 år</w:t>
            </w:r>
          </w:p>
        </w:tc>
        <w:tc>
          <w:tcPr>
            <w:tcW w:w="695" w:type="pct"/>
          </w:tcPr>
          <w:p w14:paraId="28F57B65" w14:textId="38658DF8"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-0,3</w:t>
            </w:r>
          </w:p>
        </w:tc>
        <w:tc>
          <w:tcPr>
            <w:tcW w:w="695" w:type="pct"/>
          </w:tcPr>
          <w:p w14:paraId="6C8B8FA8" w14:textId="2B043571"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-0,2</w:t>
            </w:r>
          </w:p>
        </w:tc>
        <w:tc>
          <w:tcPr>
            <w:tcW w:w="695" w:type="pct"/>
          </w:tcPr>
          <w:p w14:paraId="41130230" w14:textId="5B82FB6D"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-0,1</w:t>
            </w:r>
          </w:p>
        </w:tc>
        <w:tc>
          <w:tcPr>
            <w:tcW w:w="695" w:type="pct"/>
          </w:tcPr>
          <w:p w14:paraId="1147C37B" w14:textId="4AF47A76"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0,1</w:t>
            </w:r>
          </w:p>
        </w:tc>
        <w:tc>
          <w:tcPr>
            <w:tcW w:w="695" w:type="pct"/>
          </w:tcPr>
          <w:p w14:paraId="09230993" w14:textId="200ACFFE"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0,3</w:t>
            </w:r>
          </w:p>
        </w:tc>
      </w:tr>
      <w:tr w:rsidR="00ED3704" w:rsidRPr="00740C79" w14:paraId="23964557" w14:textId="77777777" w:rsidTr="00ED3704">
        <w:tc>
          <w:tcPr>
            <w:cnfStyle w:val="001000000000" w:firstRow="0" w:lastRow="0" w:firstColumn="1" w:lastColumn="0" w:oddVBand="0" w:evenVBand="0" w:oddHBand="0" w:evenHBand="0" w:firstRowFirstColumn="0" w:firstRowLastColumn="0" w:lastRowFirstColumn="0" w:lastRowLastColumn="0"/>
            <w:tcW w:w="1524" w:type="pct"/>
          </w:tcPr>
          <w:p w14:paraId="5D11091E" w14:textId="26F15268" w:rsidR="00ED3704" w:rsidRPr="0095741B" w:rsidRDefault="00ED3704" w:rsidP="00ED3704">
            <w:pPr>
              <w:pStyle w:val="Tabell"/>
            </w:pPr>
            <w:r w:rsidRPr="0095741B">
              <w:t>Växelkurs, kronindex KIX</w:t>
            </w:r>
            <w:r w:rsidRPr="0095741B">
              <w:rPr>
                <w:vertAlign w:val="superscript"/>
              </w:rPr>
              <w:t>1</w:t>
            </w:r>
          </w:p>
        </w:tc>
        <w:tc>
          <w:tcPr>
            <w:tcW w:w="695" w:type="pct"/>
          </w:tcPr>
          <w:p w14:paraId="7197BDCE" w14:textId="1E87BFA0"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118,5</w:t>
            </w:r>
          </w:p>
        </w:tc>
        <w:tc>
          <w:tcPr>
            <w:tcW w:w="695" w:type="pct"/>
          </w:tcPr>
          <w:p w14:paraId="655975FB" w14:textId="58CF1C23"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112,7</w:t>
            </w:r>
          </w:p>
        </w:tc>
        <w:tc>
          <w:tcPr>
            <w:tcW w:w="695" w:type="pct"/>
          </w:tcPr>
          <w:p w14:paraId="340FF8A0" w14:textId="1C7761B4"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112,9</w:t>
            </w:r>
          </w:p>
        </w:tc>
        <w:tc>
          <w:tcPr>
            <w:tcW w:w="695" w:type="pct"/>
          </w:tcPr>
          <w:p w14:paraId="63C1CED1" w14:textId="2AEBFAF4"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113,3</w:t>
            </w:r>
          </w:p>
        </w:tc>
        <w:tc>
          <w:tcPr>
            <w:tcW w:w="695" w:type="pct"/>
          </w:tcPr>
          <w:p w14:paraId="1D2806B6" w14:textId="3A071DD6" w:rsidR="00ED3704" w:rsidRPr="0095741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5741B">
              <w:rPr>
                <w:szCs w:val="16"/>
                <w:lang w:eastAsia="sv-SE"/>
              </w:rPr>
              <w:t>113,5</w:t>
            </w:r>
          </w:p>
        </w:tc>
      </w:tr>
      <w:tr w:rsidR="00ED3704" w:rsidRPr="00740C79" w14:paraId="26C87F59"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24" w:type="pct"/>
          </w:tcPr>
          <w:p w14:paraId="56EEF08C" w14:textId="1FF072AE" w:rsidR="00ED3704" w:rsidRPr="0095741B" w:rsidRDefault="00ED3704" w:rsidP="00ED3704">
            <w:pPr>
              <w:pStyle w:val="Tabell"/>
            </w:pPr>
            <w:r w:rsidRPr="0095741B">
              <w:t>Växelkurs, SEK per EUR</w:t>
            </w:r>
          </w:p>
        </w:tc>
        <w:tc>
          <w:tcPr>
            <w:tcW w:w="695" w:type="pct"/>
          </w:tcPr>
          <w:p w14:paraId="278F11D0" w14:textId="156FAB2B"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szCs w:val="16"/>
                <w:lang w:eastAsia="sv-SE"/>
              </w:rPr>
              <w:t>10,5</w:t>
            </w:r>
          </w:p>
        </w:tc>
        <w:tc>
          <w:tcPr>
            <w:tcW w:w="695" w:type="pct"/>
          </w:tcPr>
          <w:p w14:paraId="36AB2211" w14:textId="78065F11"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szCs w:val="16"/>
                <w:lang w:eastAsia="sv-SE"/>
              </w:rPr>
              <w:t>10,0</w:t>
            </w:r>
          </w:p>
        </w:tc>
        <w:tc>
          <w:tcPr>
            <w:tcW w:w="695" w:type="pct"/>
          </w:tcPr>
          <w:p w14:paraId="5E46C748" w14:textId="277A1633"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szCs w:val="16"/>
                <w:lang w:eastAsia="sv-SE"/>
              </w:rPr>
              <w:t>10,2</w:t>
            </w:r>
          </w:p>
        </w:tc>
        <w:tc>
          <w:tcPr>
            <w:tcW w:w="695" w:type="pct"/>
          </w:tcPr>
          <w:p w14:paraId="5C57FE94" w14:textId="11B2624B"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szCs w:val="16"/>
                <w:lang w:eastAsia="sv-SE"/>
              </w:rPr>
              <w:t>10,3</w:t>
            </w:r>
          </w:p>
        </w:tc>
        <w:tc>
          <w:tcPr>
            <w:tcW w:w="695" w:type="pct"/>
          </w:tcPr>
          <w:p w14:paraId="36CE6369" w14:textId="0371A0D4"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szCs w:val="16"/>
                <w:lang w:eastAsia="sv-SE"/>
              </w:rPr>
              <w:t>10,4</w:t>
            </w:r>
          </w:p>
        </w:tc>
      </w:tr>
    </w:tbl>
    <w:p w14:paraId="11220B51" w14:textId="1EA66A16" w:rsidR="00ED3704" w:rsidRPr="0095741B" w:rsidRDefault="00ED3704" w:rsidP="00ED3704">
      <w:pPr>
        <w:pStyle w:val="TabellFotnot"/>
      </w:pPr>
      <w:r w:rsidRPr="0095741B">
        <w:rPr>
          <w:vertAlign w:val="superscript"/>
        </w:rPr>
        <w:t>1</w:t>
      </w:r>
      <w:r w:rsidRPr="0095741B">
        <w:t xml:space="preserve"> 18 november 1992</w:t>
      </w:r>
      <w:r>
        <w:t xml:space="preserve"> </w:t>
      </w:r>
      <w:r w:rsidRPr="0095741B">
        <w:t>=</w:t>
      </w:r>
      <w:r>
        <w:t xml:space="preserve"> </w:t>
      </w:r>
      <w:r w:rsidRPr="0095741B">
        <w:t>100.</w:t>
      </w:r>
    </w:p>
    <w:p w14:paraId="279D621C" w14:textId="04A3C1D7" w:rsidR="00ED3704" w:rsidRPr="000E4A5E" w:rsidRDefault="00ED3704" w:rsidP="00ED3704">
      <w:pPr>
        <w:pStyle w:val="Klla"/>
      </w:pPr>
      <w:r w:rsidRPr="0095741B">
        <w:t>Källor: Riksbanken, Macrobond och egna beräkningar.</w:t>
      </w:r>
    </w:p>
    <w:p w14:paraId="149F8D04" w14:textId="5126831D" w:rsidR="00ED3704" w:rsidRDefault="00ED3704" w:rsidP="00ED3704">
      <w:pPr>
        <w:pStyle w:val="Rubrik2"/>
      </w:pPr>
      <w:bookmarkStart w:id="63" w:name="_Toc68721327"/>
      <w:r>
        <w:t>Stor osäkerhet om hur långvarig lågkonjunkturen blir</w:t>
      </w:r>
      <w:bookmarkEnd w:id="63"/>
    </w:p>
    <w:p w14:paraId="719ABEC3" w14:textId="77777777" w:rsidR="00ED3704" w:rsidRDefault="00ED3704" w:rsidP="00ED3704">
      <w:pPr>
        <w:pStyle w:val="Brdtext"/>
      </w:pPr>
      <w:r>
        <w:t>Den ekonomiska utvecklingen som beskrivits ovan är regeringens huvudscenario. Utvecklingen i den globala och svenska ekonomin är dock fortsatt mycket osäker och det är viktigt att belysa faktorer som kan leda till en svagare eller starkare ekonomisk utveckling.</w:t>
      </w:r>
    </w:p>
    <w:p w14:paraId="718090A7" w14:textId="64B4BC23" w:rsidR="00ED3704" w:rsidRDefault="00ED3704" w:rsidP="00ED3704">
      <w:pPr>
        <w:pStyle w:val="Brdtext"/>
      </w:pPr>
      <w:r>
        <w:t>Risken för att utvecklingen blir sämre än i huvudscenariot är framför allt kopplad till pandemin. Vaccinationer har kommit igång i många länder men det finns logistiska och produktionsrelaterade utmaningar som kan leda till att det blir förseningar i vaccineringen. Det finns även osäkerhet kring hur effektiva de framtagna vaccinerna är mot muterade former av coronaviruset som orsakar covid</w:t>
      </w:r>
      <w:r>
        <w:rPr>
          <w:rFonts w:ascii="Times New Roman" w:hAnsi="Times New Roman" w:cs="Times New Roman"/>
        </w:rPr>
        <w:t>‐</w:t>
      </w:r>
      <w:r>
        <w:t>19 som har uppt</w:t>
      </w:r>
      <w:r>
        <w:rPr>
          <w:rFonts w:ascii="Garamond" w:hAnsi="Garamond" w:cs="Garamond"/>
        </w:rPr>
        <w:t>ä</w:t>
      </w:r>
      <w:r>
        <w:t>ckts i flera l</w:t>
      </w:r>
      <w:r>
        <w:rPr>
          <w:rFonts w:ascii="Garamond" w:hAnsi="Garamond" w:cs="Garamond"/>
        </w:rPr>
        <w:t>ä</w:t>
      </w:r>
      <w:r>
        <w:t>nder. Som en följd av detta kan det uppkomma ett behov av att f</w:t>
      </w:r>
      <w:r>
        <w:rPr>
          <w:rFonts w:ascii="Garamond" w:hAnsi="Garamond" w:cs="Garamond"/>
        </w:rPr>
        <w:t>ö</w:t>
      </w:r>
      <w:r>
        <w:t>rl</w:t>
      </w:r>
      <w:r>
        <w:rPr>
          <w:rFonts w:ascii="Garamond" w:hAnsi="Garamond" w:cs="Garamond"/>
        </w:rPr>
        <w:t>ä</w:t>
      </w:r>
      <w:r>
        <w:t>nga och ut</w:t>
      </w:r>
      <w:r>
        <w:rPr>
          <w:rFonts w:ascii="Garamond" w:hAnsi="Garamond" w:cs="Garamond"/>
        </w:rPr>
        <w:t>ö</w:t>
      </w:r>
      <w:r>
        <w:t>ka restriktionerna</w:t>
      </w:r>
      <w:r w:rsidDel="00C27B80">
        <w:t xml:space="preserve"> </w:t>
      </w:r>
      <w:r>
        <w:t>i b</w:t>
      </w:r>
      <w:r>
        <w:rPr>
          <w:rFonts w:ascii="Garamond" w:hAnsi="Garamond" w:cs="Garamond"/>
        </w:rPr>
        <w:t>å</w:t>
      </w:r>
      <w:r>
        <w:t xml:space="preserve">de Sverige och omvärlden. Det skulle i så fall kunna påverka hushållens konsumtion och företagens investeringsvilja negativt och göra den ekonomiska återhämtningen än mer utdragen. Länders produktionskapacitet kan även påverkas, t.ex. om leverans- och värdekedjor störs av omfattande konkurser. Den globala bristen på halvledare, som har förvärrats under pandemin, riskerar också att begränsa produktionskapaciteten inom industrin. Bristen förklaras av begränsat utbud i kombination med en delvis oväntat hög efterfrågan. </w:t>
      </w:r>
    </w:p>
    <w:p w14:paraId="2A323347" w14:textId="77777777" w:rsidR="00ED3704" w:rsidRDefault="00ED3704" w:rsidP="00ED3704">
      <w:pPr>
        <w:pStyle w:val="Brdtext"/>
      </w:pPr>
      <w:r>
        <w:t>Problem relaterade till restriktioner, vaccindistribution och vaccinering i olika länder kan också leda till ökade spänningar mellan olika länder och resultera i minskad världshandel. Redan före utbrottet präglades världshandeln av handelskonflikten mellan USA och Kina. Om relationerna i omvärlden försämras ytterligare kan det på sikt leda till långsammare produktionstillväxt.</w:t>
      </w:r>
    </w:p>
    <w:p w14:paraId="2574F0F6" w14:textId="7EEB6B7B" w:rsidR="00ED3704" w:rsidRDefault="00ED3704" w:rsidP="00ED3704">
      <w:pPr>
        <w:pStyle w:val="Brdtext"/>
      </w:pPr>
      <w:r>
        <w:lastRenderedPageBreak/>
        <w:t>Den ekonomiska nedgången riskerar dessutom att leda till negativa effekter på längre sikt. Den högre arbetslösheten, i kombination med att människor inte hinner ställa om när branschstrukturer förändras, kan medföra att arbetslösheten blir kvar på en högre nivå. Långa perioder av arbetslöshet riskerar att försämra de arbetslösas yrkes</w:t>
      </w:r>
      <w:r>
        <w:softHyphen/>
        <w:t xml:space="preserve">kunskaper och försvåra matchningen på arbetsmarknaden. Effekterna kan medföra att redan utsatta grupper drabbas särskilt hårt. En längre period av förhöjd osäkerhet om den ekonomiska utvecklingen kan även hålla tillbaka investeringar och dämpa produktivitetstillväxten. </w:t>
      </w:r>
    </w:p>
    <w:p w14:paraId="0FC45072" w14:textId="2D13E448" w:rsidR="00ED3704" w:rsidRDefault="00ED3704" w:rsidP="00ED3704">
      <w:pPr>
        <w:pStyle w:val="Brdtext"/>
      </w:pPr>
      <w:r>
        <w:t xml:space="preserve">Efter den initiala nedgången i priserna på tillgångar, som i huvudsak utgörs av aktier och fastigheter, i spåren av pandemin har både börsindex och bostadspriserna i Sverige ökat till rekordhöga nivåer. Det finns dock en fortsatt risk att tillgångspriser påverkas negativt. Ett betydande prisfall på </w:t>
      </w:r>
      <w:r w:rsidDel="003C51A5">
        <w:t xml:space="preserve">bostäder eller </w:t>
      </w:r>
      <w:r>
        <w:t xml:space="preserve">kommersiella fastigheter skulle kunna förvärra lågkonjunkturen ytterligare. </w:t>
      </w:r>
    </w:p>
    <w:p w14:paraId="401966E1" w14:textId="5F24895D" w:rsidR="00ED3704" w:rsidRDefault="00ED3704" w:rsidP="00ED3704">
      <w:pPr>
        <w:pStyle w:val="Brdtext"/>
      </w:pPr>
      <w:r>
        <w:t xml:space="preserve">Det finns också risker kopplade till de stora stabiliseringspolitiska stödpaketen som har annonserats i många länder. Inflationsförväntningarna har stigit i framför allt USA vilket har bidragit till en uppgång i de längre räntorna i många länder. De högre räntorna i kombination med den ökade skuldsättningen i många länder kan leda till att vissa länder tvingas dra tillbaka finans- och penningpolitiska åtgärder för tidigt. Det skulle kunna leda till ökade konkurser och en långsammare återhämtning. </w:t>
      </w:r>
    </w:p>
    <w:p w14:paraId="75B822BC" w14:textId="76DDDFB6" w:rsidR="00ED3704" w:rsidRDefault="00ED3704" w:rsidP="00ED3704">
      <w:pPr>
        <w:pStyle w:val="Brdtext"/>
      </w:pPr>
      <w:r>
        <w:t>Den ekonomiska utvecklingen kan också bli starkare än vad som bedöms i prognosen, framför allt om vaccin produceras och distribueras snabbare än väntat. Den starka återhämtningen under sommaren och hösten visar att det finns en underliggande styrka i ekonomin. När många länder lättade upp restriktionerna steg den ekonomiska aktiviteten i snabb takt. Flera länder har också beslutat om nya stabiliseringspolitiska stödpaket för att återstarta sina ekonomier. En starkare ekonomisk utveckling i omvärlden skulle gynna svensk exportindustri.</w:t>
      </w:r>
    </w:p>
    <w:p w14:paraId="58708F92" w14:textId="011E9A09" w:rsidR="00ED3704" w:rsidRDefault="00ED3704" w:rsidP="00ED3704">
      <w:pPr>
        <w:pStyle w:val="Brdtext"/>
      </w:pPr>
      <w:r>
        <w:t>På längre sikt utgör klimatförändringar, extrema väderhändelser och förlust av biologisk mångfald risker för den globala ekonomin, eftersom de kan medföra stora kostnader för både enskilda, företag och samhället som helhet. I Sverige kan kon</w:t>
      </w:r>
      <w:r w:rsidR="009C23F5">
        <w:softHyphen/>
      </w:r>
      <w:r>
        <w:t xml:space="preserve">sekvenserna av ett förändrat klimat bli stora för exempelvis kustnära infrastruktur och bebyggelse, vattenkvaliteten i sjöar och hav och människors hälsa. En ökad risk för bränder, torka, invasiva arter och skadedjur kan också hota produktionen från jord- och skogsbruk. </w:t>
      </w:r>
      <w:r w:rsidDel="008A3AC7">
        <w:t xml:space="preserve"> </w:t>
      </w:r>
    </w:p>
    <w:p w14:paraId="0F1B353E" w14:textId="2F9FC7E9" w:rsidR="00ED3704" w:rsidRDefault="00ED3704" w:rsidP="00ED3704">
      <w:pPr>
        <w:pStyle w:val="Rubrik2"/>
      </w:pPr>
      <w:bookmarkStart w:id="64" w:name="_Toc68721328"/>
      <w:r>
        <w:t>Utvecklingen 2023 och 2024</w:t>
      </w:r>
      <w:bookmarkEnd w:id="64"/>
    </w:p>
    <w:p w14:paraId="1FC50825" w14:textId="42449AC4" w:rsidR="00ED3704" w:rsidRPr="00504445" w:rsidRDefault="00ED3704" w:rsidP="00ED3704">
      <w:pPr>
        <w:pStyle w:val="Brdtext"/>
      </w:pPr>
      <w:r w:rsidRPr="00504445">
        <w:t>I detta avsnitt</w:t>
      </w:r>
      <w:r>
        <w:t xml:space="preserve"> (3.4)</w:t>
      </w:r>
      <w:r w:rsidRPr="00504445">
        <w:t xml:space="preserve"> beskrivs ett scenario för svensk ekonomi 202</w:t>
      </w:r>
      <w:r>
        <w:t>3</w:t>
      </w:r>
      <w:r w:rsidRPr="00504445">
        <w:t xml:space="preserve"> och 202</w:t>
      </w:r>
      <w:r>
        <w:t xml:space="preserve">4 </w:t>
      </w:r>
      <w:r w:rsidRPr="00504445">
        <w:t>under förutsättningen att inga nya störningar påverkar ekonomin. En utgångspunkt för scenariot är att BNP-utvecklingen på längre sikt bestäms av ekonomins utbudssida, dvs. tillväxten i produktivitet och antalet arbetade timmar. Vidare innebär regeringens principer för prognoser att endast beslutade och aviserade förändringar av skatteregler och statens utgifter beaktas. På några års sikt antas också att kommunsektorn</w:t>
      </w:r>
      <w:r>
        <w:t>, dvs. kommuner och regioner,</w:t>
      </w:r>
      <w:r w:rsidRPr="00504445">
        <w:t xml:space="preserve"> som helhet redovisar resultat i linje med god ekonomisk hushållning.</w:t>
      </w:r>
    </w:p>
    <w:p w14:paraId="2B4C089D" w14:textId="255E089F" w:rsidR="00ED3704" w:rsidRPr="00F517E4" w:rsidRDefault="00ED3704" w:rsidP="00ED3704">
      <w:pPr>
        <w:pStyle w:val="Brdtext"/>
      </w:pPr>
      <w:r w:rsidRPr="00504445">
        <w:t xml:space="preserve">BNP-tillväxten i de länder som är viktiga för Sveriges utrikeshandel antas vara </w:t>
      </w:r>
      <w:r>
        <w:t xml:space="preserve">fortsatt god </w:t>
      </w:r>
      <w:r w:rsidRPr="00504445">
        <w:t>202</w:t>
      </w:r>
      <w:r>
        <w:t>3</w:t>
      </w:r>
      <w:r w:rsidRPr="00504445">
        <w:t xml:space="preserve"> och 202</w:t>
      </w:r>
      <w:r>
        <w:t xml:space="preserve">4 </w:t>
      </w:r>
      <w:r w:rsidRPr="00504445">
        <w:t xml:space="preserve">(se </w:t>
      </w:r>
      <w:r>
        <w:fldChar w:fldCharType="begin"/>
      </w:r>
      <w:r>
        <w:instrText xml:space="preserve"> REF  _Ref66452126 \* Lower \h </w:instrText>
      </w:r>
      <w:r>
        <w:fldChar w:fldCharType="separate"/>
      </w:r>
      <w:r w:rsidR="000D76EE">
        <w:t xml:space="preserve">tabell </w:t>
      </w:r>
      <w:r w:rsidR="000D76EE">
        <w:rPr>
          <w:noProof/>
        </w:rPr>
        <w:t>3</w:t>
      </w:r>
      <w:r w:rsidR="000D76EE">
        <w:t>.</w:t>
      </w:r>
      <w:r w:rsidR="000D76EE">
        <w:rPr>
          <w:noProof/>
        </w:rPr>
        <w:t>1</w:t>
      </w:r>
      <w:r>
        <w:fldChar w:fldCharType="end"/>
      </w:r>
      <w:r>
        <w:t>) och resursutnyttjandet i omvärlden bedöms vara i det närmaste balanserat 2023. Det leder till att</w:t>
      </w:r>
      <w:r w:rsidRPr="00504445">
        <w:t xml:space="preserve"> efterfrågan på svensk export väntas fortsätta öka, men i avtagande takt.</w:t>
      </w:r>
    </w:p>
    <w:p w14:paraId="2B55183B" w14:textId="62C8513F" w:rsidR="00ED3704" w:rsidRDefault="00ED3704" w:rsidP="00ED3704">
      <w:pPr>
        <w:pStyle w:val="Brdtext"/>
      </w:pPr>
      <w:r w:rsidRPr="001B5140">
        <w:t xml:space="preserve">I Sverige väntas tillväxten i arbetsutbudet </w:t>
      </w:r>
      <w:r>
        <w:t xml:space="preserve">att </w:t>
      </w:r>
      <w:r w:rsidRPr="001B5140">
        <w:t>fortsätta</w:t>
      </w:r>
      <w:r w:rsidRPr="001B5140" w:rsidDel="00C90183">
        <w:t xml:space="preserve"> </w:t>
      </w:r>
      <w:r w:rsidRPr="001B5140">
        <w:t xml:space="preserve">dämpas 2023 och 2024 till följd av att befolkningstillväxten mattas av samtidigt som andelen äldre i befolkningen ökar. </w:t>
      </w:r>
      <w:r>
        <w:lastRenderedPageBreak/>
        <w:t>E</w:t>
      </w:r>
      <w:r w:rsidRPr="001B5140">
        <w:t xml:space="preserve">n </w:t>
      </w:r>
      <w:r>
        <w:t xml:space="preserve">justerad </w:t>
      </w:r>
      <w:r w:rsidRPr="001B5140">
        <w:t>pensionsålder</w:t>
      </w:r>
      <w:r>
        <w:t xml:space="preserve">, som ökar i takt med den förväntade medellivslängden vid 65 års ålder, </w:t>
      </w:r>
      <w:r w:rsidRPr="001B5140">
        <w:t xml:space="preserve">har dock delvis en motverkande effekt. </w:t>
      </w:r>
      <w:bookmarkStart w:id="65" w:name="_Hlk67909602"/>
      <w:r w:rsidRPr="001B5140">
        <w:t>Samtidigt väntas produktivitets</w:t>
      </w:r>
      <w:r>
        <w:softHyphen/>
      </w:r>
      <w:r w:rsidRPr="001B5140">
        <w:t>utvecklingen, som har varit svag under flera år, förbli lägre än de</w:t>
      </w:r>
      <w:r>
        <w:t>ss</w:t>
      </w:r>
      <w:r w:rsidRPr="001B5140">
        <w:t xml:space="preserve"> genomsnittliga tillväxttakt.</w:t>
      </w:r>
      <w:bookmarkEnd w:id="65"/>
      <w:r w:rsidRPr="001B5140">
        <w:t xml:space="preserve"> Sammantaget bedöms tillväxten i potentiell BNP uppgå till omkring 1,6</w:t>
      </w:r>
      <w:r>
        <w:t> </w:t>
      </w:r>
      <w:r w:rsidRPr="001B5140">
        <w:t xml:space="preserve">procent 2023 och 2024 </w:t>
      </w:r>
      <w:r w:rsidRPr="00504445">
        <w:t xml:space="preserve">(se </w:t>
      </w:r>
      <w:r>
        <w:fldChar w:fldCharType="begin"/>
      </w:r>
      <w:r>
        <w:instrText xml:space="preserve"> REF  _Ref67399074 \* Lower \h </w:instrText>
      </w:r>
      <w:r>
        <w:fldChar w:fldCharType="separate"/>
      </w:r>
      <w:r w:rsidR="000D76EE">
        <w:t xml:space="preserve">tabell </w:t>
      </w:r>
      <w:r w:rsidR="000D76EE">
        <w:rPr>
          <w:noProof/>
        </w:rPr>
        <w:t>3</w:t>
      </w:r>
      <w:r w:rsidR="000D76EE">
        <w:t>.</w:t>
      </w:r>
      <w:r w:rsidR="000D76EE">
        <w:rPr>
          <w:noProof/>
        </w:rPr>
        <w:t>4</w:t>
      </w:r>
      <w:r>
        <w:fldChar w:fldCharType="end"/>
      </w:r>
      <w:r w:rsidRPr="00504445">
        <w:t>)</w:t>
      </w:r>
      <w:r w:rsidRPr="001B5140">
        <w:t xml:space="preserve">. Den faktiska BNP-tillväxten väntas öka något snabbare än den potentiella BNP-tillväxten 2023 </w:t>
      </w:r>
      <w:r>
        <w:t>och</w:t>
      </w:r>
      <w:r w:rsidRPr="001B5140">
        <w:t xml:space="preserve"> resursutnyttjandet </w:t>
      </w:r>
      <w:r>
        <w:t>balanseras</w:t>
      </w:r>
      <w:r w:rsidRPr="001B5140">
        <w:t>. För 2024 antas BNP öka i linje med den potentiella BNP-tillväxten. Förutom att utrikeshandeln lämnar ett positivt bidrag till tillväxten, bidrar även en ökad inhemsk efterfrågan. Den offentliga konsumtionen antas dock minska, vilket är en följd av antagandet om oförändrade regler. Effekterna av detta motverkas till viss del av att penningpolitiken blir mer expansiv än vad som annars skulle vara fallet, vilket antas stimulera tillväxten i framför allt hushållens konsumtion och fasta brutto</w:t>
      </w:r>
      <w:r w:rsidR="009C23F5">
        <w:softHyphen/>
      </w:r>
      <w:r w:rsidRPr="001B5140">
        <w:t>investeringar. En högre efterfrågan i ekonomin leder även till att syssel</w:t>
      </w:r>
      <w:r>
        <w:softHyphen/>
      </w:r>
      <w:r w:rsidRPr="001B5140">
        <w:t>sättningen fortsätter att återhämta sig och att arbetslösheten faller till 7,0</w:t>
      </w:r>
      <w:r>
        <w:t> </w:t>
      </w:r>
      <w:r w:rsidRPr="001B5140">
        <w:t>procent 2023. Den rådande lågkonjunkturen bedöms dock få varaktiga effekter på arbetsmarknaden</w:t>
      </w:r>
      <w:r>
        <w:t xml:space="preserve">, s.k. </w:t>
      </w:r>
      <w:r w:rsidRPr="001B5140">
        <w:t>persistenseffekter</w:t>
      </w:r>
      <w:r>
        <w:t>, vilket</w:t>
      </w:r>
      <w:r w:rsidRPr="001B5140">
        <w:t xml:space="preserve"> bidrar till en något högre arbetslöshet även 2023 och 2024</w:t>
      </w:r>
      <w:r>
        <w:t>.</w:t>
      </w:r>
    </w:p>
    <w:p w14:paraId="06BD5790" w14:textId="75C89BB7" w:rsidR="00ED3704" w:rsidRDefault="00ED3704" w:rsidP="00ED3704">
      <w:pPr>
        <w:pStyle w:val="Brdtext"/>
      </w:pPr>
      <w:r w:rsidRPr="00504445">
        <w:t xml:space="preserve">Inflationstrycket bedöms </w:t>
      </w:r>
      <w:r>
        <w:t>stiga till följd av ett högre resursutnyttjande i ekonomin och i</w:t>
      </w:r>
      <w:r w:rsidRPr="00504445">
        <w:t>nflationen</w:t>
      </w:r>
      <w:r>
        <w:t>,</w:t>
      </w:r>
      <w:r w:rsidRPr="00504445">
        <w:t xml:space="preserve"> mätt med KPIF</w:t>
      </w:r>
      <w:r>
        <w:t>,</w:t>
      </w:r>
      <w:r w:rsidRPr="00504445">
        <w:t xml:space="preserve"> bedöms </w:t>
      </w:r>
      <w:r>
        <w:t>uppgå till</w:t>
      </w:r>
      <w:r w:rsidRPr="00504445">
        <w:t xml:space="preserve"> 2</w:t>
      </w:r>
      <w:r>
        <w:t> </w:t>
      </w:r>
      <w:r w:rsidRPr="00504445">
        <w:t xml:space="preserve">procent </w:t>
      </w:r>
      <w:r>
        <w:t>2024</w:t>
      </w:r>
      <w:r w:rsidRPr="00504445">
        <w:t xml:space="preserve">. </w:t>
      </w:r>
      <w:r>
        <w:t>För att understödja en varaktig uppgång i inflationen</w:t>
      </w:r>
      <w:r w:rsidRPr="00504445">
        <w:t xml:space="preserve"> bedöms dock Riksbanken hålla reporäntan fortsatt låg under denna period.</w:t>
      </w:r>
    </w:p>
    <w:p w14:paraId="220BC33F" w14:textId="1F24F8C1" w:rsidR="00ED3704" w:rsidRDefault="00ED3704" w:rsidP="00ED3704">
      <w:pPr>
        <w:pStyle w:val="Rubrik2"/>
      </w:pPr>
      <w:bookmarkStart w:id="66" w:name="_Toc68721329"/>
      <w:r>
        <w:t>Alternativa scenarier</w:t>
      </w:r>
      <w:bookmarkEnd w:id="66"/>
    </w:p>
    <w:p w14:paraId="4BDBD0D4" w14:textId="290D471D" w:rsidR="00ED3704" w:rsidRDefault="00ED3704" w:rsidP="00ED3704">
      <w:pPr>
        <w:pStyle w:val="Brdtext"/>
      </w:pPr>
      <w:r>
        <w:t>Hur snabbt vacciner kan tillverkas, anpassas till de muterade varianterna och levereras till olika länder samt hur snabbt människor kan vaccineras är faktorer som är centrala för när olika länder kan lätta på sina restriktioner. De är därmed också faktorer som är av avgörande betydelse för den ekonomiska utvecklingen på kort till medellång sikt. Samtidigt visar tidigare erfarenheter att en djup eller långvarig lågkonjunktur också kan få varaktiga negativa effekter på ekonomin. O</w:t>
      </w:r>
      <w:r w:rsidRPr="00400730">
        <w:t xml:space="preserve">säkerhet kring </w:t>
      </w:r>
      <w:r>
        <w:t>utvecklingen</w:t>
      </w:r>
      <w:r w:rsidRPr="00400730">
        <w:t xml:space="preserve"> av </w:t>
      </w:r>
      <w:r>
        <w:t>pandemin och dess möjliga effekter på ekonomin belyses med</w:t>
      </w:r>
      <w:r w:rsidRPr="00400730">
        <w:t xml:space="preserve"> två alternativa scenarier </w:t>
      </w:r>
      <w:r>
        <w:t>baserade på</w:t>
      </w:r>
      <w:r w:rsidRPr="000E06AC">
        <w:t xml:space="preserve"> olika </w:t>
      </w:r>
      <w:r>
        <w:t xml:space="preserve">antaganden </w:t>
      </w:r>
      <w:r w:rsidRPr="000E06AC">
        <w:t xml:space="preserve">för pandemins </w:t>
      </w:r>
      <w:r>
        <w:t>utveckling.</w:t>
      </w:r>
    </w:p>
    <w:p w14:paraId="4AE73659" w14:textId="0401A87D" w:rsidR="00ED3704" w:rsidRDefault="00ED3704" w:rsidP="00ED3704">
      <w:pPr>
        <w:pStyle w:val="Brdtext"/>
      </w:pPr>
      <w:r>
        <w:t>I scenario 1 antas t</w:t>
      </w:r>
      <w:r w:rsidRPr="00C3149C">
        <w:t>illgång</w:t>
      </w:r>
      <w:r>
        <w:t>en</w:t>
      </w:r>
      <w:r w:rsidRPr="00C3149C">
        <w:t xml:space="preserve"> till </w:t>
      </w:r>
      <w:r>
        <w:t xml:space="preserve">effektiva vacciner bli </w:t>
      </w:r>
      <w:r w:rsidRPr="00C3149C">
        <w:t xml:space="preserve">mindre än </w:t>
      </w:r>
      <w:r>
        <w:t>i huvudscenariot samt att n</w:t>
      </w:r>
      <w:r w:rsidRPr="00C3149C">
        <w:t xml:space="preserve">ya muterade </w:t>
      </w:r>
      <w:r>
        <w:t xml:space="preserve">och mer smittsamma </w:t>
      </w:r>
      <w:r w:rsidRPr="00C3149C">
        <w:t>virusvarianter</w:t>
      </w:r>
      <w:r>
        <w:t xml:space="preserve"> får en allmän spridning i världen. Fortsatta restriktioner är därmed nödvändiga i detta scenario. </w:t>
      </w:r>
      <w:r w:rsidRPr="00904BA0">
        <w:t>E</w:t>
      </w:r>
      <w:r>
        <w:t>n</w:t>
      </w:r>
      <w:r w:rsidRPr="00904BA0">
        <w:t xml:space="preserve"> mer långvarig</w:t>
      </w:r>
      <w:r>
        <w:t xml:space="preserve"> pandemi leder till en större ekonomisk nedgång. Det antas i sin tur ge upphov till </w:t>
      </w:r>
      <w:r w:rsidRPr="006549C7">
        <w:t>en lägre tillväxt på sikt</w:t>
      </w:r>
      <w:bookmarkStart w:id="67" w:name="_Hlk42849614"/>
      <w:bookmarkStart w:id="68" w:name="_Hlk42850662"/>
      <w:r>
        <w:t>, t.ex. om en</w:t>
      </w:r>
      <w:r w:rsidRPr="006549C7">
        <w:t xml:space="preserve"> minskad riskvilja</w:t>
      </w:r>
      <w:r>
        <w:t xml:space="preserve"> </w:t>
      </w:r>
      <w:r w:rsidRPr="006549C7">
        <w:t>håll</w:t>
      </w:r>
      <w:r>
        <w:t>er</w:t>
      </w:r>
      <w:r w:rsidRPr="006549C7">
        <w:t xml:space="preserve"> tillbaka </w:t>
      </w:r>
      <w:r>
        <w:t xml:space="preserve">företagens </w:t>
      </w:r>
      <w:r w:rsidRPr="006549C7">
        <w:t>invester</w:t>
      </w:r>
      <w:r w:rsidR="009C23F5">
        <w:softHyphen/>
      </w:r>
      <w:r w:rsidRPr="006549C7">
        <w:t>ingar</w:t>
      </w:r>
      <w:r>
        <w:t xml:space="preserve"> eller om </w:t>
      </w:r>
      <w:r w:rsidRPr="006549C7">
        <w:t xml:space="preserve">arbetslösheten blir kvar på en högre nivå </w:t>
      </w:r>
      <w:r>
        <w:t>en längre tid. Det kan t.ex. inträffa om</w:t>
      </w:r>
      <w:r w:rsidRPr="006549C7">
        <w:t xml:space="preserve"> människor </w:t>
      </w:r>
      <w:r>
        <w:t xml:space="preserve">som blir arbetslösa </w:t>
      </w:r>
      <w:r w:rsidRPr="006549C7">
        <w:t xml:space="preserve">inte </w:t>
      </w:r>
      <w:r>
        <w:t>hinner</w:t>
      </w:r>
      <w:r w:rsidRPr="006549C7">
        <w:t xml:space="preserve"> ställa om när bransch</w:t>
      </w:r>
      <w:r>
        <w:softHyphen/>
      </w:r>
      <w:r w:rsidRPr="006549C7">
        <w:t>strukturer förändras</w:t>
      </w:r>
      <w:r>
        <w:t>. Sammantaget blir BNP-tillväxten 2021 lägre i detta scenario än i huvud</w:t>
      </w:r>
      <w:r w:rsidR="009C23F5">
        <w:softHyphen/>
      </w:r>
      <w:r>
        <w:t>scenariot och ökar även långsammare de efterföljande åren än vad som antas i huvud</w:t>
      </w:r>
      <w:r w:rsidR="009C23F5">
        <w:softHyphen/>
      </w:r>
      <w:r>
        <w:t xml:space="preserve">scenariot (se </w:t>
      </w:r>
      <w:r>
        <w:fldChar w:fldCharType="begin"/>
      </w:r>
      <w:r>
        <w:instrText xml:space="preserve"> REF _Ref68672207 \h \*Lower </w:instrText>
      </w:r>
      <w:r>
        <w:fldChar w:fldCharType="separate"/>
      </w:r>
      <w:r w:rsidR="000D76EE">
        <w:t xml:space="preserve">tabell </w:t>
      </w:r>
      <w:r w:rsidR="000D76EE">
        <w:rPr>
          <w:noProof/>
        </w:rPr>
        <w:t>3</w:t>
      </w:r>
      <w:r w:rsidR="000D76EE">
        <w:t>.</w:t>
      </w:r>
      <w:r w:rsidR="000D76EE">
        <w:rPr>
          <w:noProof/>
        </w:rPr>
        <w:t>7</w:t>
      </w:r>
      <w:r>
        <w:fldChar w:fldCharType="end"/>
      </w:r>
      <w:r>
        <w:t>). Det leder till att arbetslösheten blir högre. Som en konsekvens av den lägre aktiviteten i ekonomin blir den offentliga sektorns finansiella sparande lägre än i huvudscenariot, främst till följd av lägre inkomster från skatter men också i viss mån på grund av ökade offentliga utgifter när arbetslösheten stiger. De för</w:t>
      </w:r>
      <w:r w:rsidR="009C23F5">
        <w:softHyphen/>
      </w:r>
      <w:r>
        <w:t>sämrade offentliga finanserna antas finansieras med lån, vilket tillsammans med en lägre BNP får till följd att den offentliga sektorns konsoliderade bruttoskuld som andel av BNP blir högre än i huvudscenariot.</w:t>
      </w:r>
    </w:p>
    <w:p w14:paraId="231CCC4D" w14:textId="26741B63" w:rsidR="00ED3704" w:rsidRDefault="00ED3704" w:rsidP="00ED3704">
      <w:pPr>
        <w:pStyle w:val="Brdtext"/>
      </w:pPr>
      <w:r>
        <w:t>I scenario 2 antas tillgången till effektiva vacciner globalt bli större än i huvud</w:t>
      </w:r>
      <w:r w:rsidR="009C23F5">
        <w:softHyphen/>
      </w:r>
      <w:r>
        <w:t>scenariot, vilket möjliggör en snabbare vaccinering av världens befolkning. E</w:t>
      </w:r>
      <w:r w:rsidRPr="006C282D">
        <w:t xml:space="preserve">tt uppdämt behov av att konsumera </w:t>
      </w:r>
      <w:r>
        <w:t xml:space="preserve">tillsammans med det höga sparandet under pandemin antas samtidigt </w:t>
      </w:r>
      <w:r w:rsidRPr="006C282D">
        <w:t xml:space="preserve">förstärka återhämtningen i </w:t>
      </w:r>
      <w:r>
        <w:t>världs</w:t>
      </w:r>
      <w:r w:rsidRPr="006C282D">
        <w:t xml:space="preserve">ekonomin när länder lättar på restriktioner. </w:t>
      </w:r>
      <w:r>
        <w:t>Dessutom antas m</w:t>
      </w:r>
      <w:r w:rsidRPr="006C282D">
        <w:t>ånga länder</w:t>
      </w:r>
      <w:r>
        <w:t>s</w:t>
      </w:r>
      <w:r w:rsidRPr="006C282D">
        <w:t xml:space="preserve"> beslut om nya stabiliseringspolitiska </w:t>
      </w:r>
      <w:r w:rsidRPr="006C282D">
        <w:lastRenderedPageBreak/>
        <w:t>stödpaket för att återstarta sina ekonomier</w:t>
      </w:r>
      <w:r>
        <w:t xml:space="preserve"> ge upphov till </w:t>
      </w:r>
      <w:r w:rsidRPr="006549C7">
        <w:t xml:space="preserve">en </w:t>
      </w:r>
      <w:r>
        <w:t>högre</w:t>
      </w:r>
      <w:r w:rsidRPr="006549C7">
        <w:t xml:space="preserve"> tillväxt</w:t>
      </w:r>
      <w:r>
        <w:t xml:space="preserve"> </w:t>
      </w:r>
      <w:r w:rsidRPr="006549C7">
        <w:t>på</w:t>
      </w:r>
      <w:r>
        <w:t xml:space="preserve"> </w:t>
      </w:r>
      <w:r w:rsidRPr="006549C7">
        <w:t>sikt</w:t>
      </w:r>
      <w:r>
        <w:t>, t.ex. om stöden används till produktiva investeringar i digitalisering och miljöteknik. I detta scenario blir BNP-tillväxten i Sverige 2021 starkare än i huvudscenariot och ekonomin återhämtar sig något snabbare även åren därefter.</w:t>
      </w:r>
      <w:r w:rsidRPr="0031193B">
        <w:t xml:space="preserve"> </w:t>
      </w:r>
      <w:r>
        <w:t>Det leder till att resursutnyttjandet i ekonomin blir högre än i huvudscenariot och att arbetslösheten blir lägre. Samman</w:t>
      </w:r>
      <w:r>
        <w:softHyphen/>
        <w:t>taget blir den offentliga sektorns finansiella sparande högre än i huvudscenariot. Den offentliga sektorns konsoliderade bruttoskuld blir därmed lägre.</w:t>
      </w:r>
    </w:p>
    <w:p w14:paraId="6BEF4B47" w14:textId="3CE17A5C" w:rsidR="00ED3704" w:rsidRDefault="00ED3704" w:rsidP="00ED3704">
      <w:pPr>
        <w:pStyle w:val="TabellRubrik"/>
      </w:pPr>
      <w:bookmarkStart w:id="69" w:name="_Ref68672207"/>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7</w:t>
        </w:r>
      </w:fldSimple>
      <w:bookmarkEnd w:id="69"/>
      <w:r>
        <w:tab/>
        <w:t>Alternativa scenarier</w:t>
      </w:r>
    </w:p>
    <w:bookmarkEnd w:id="67"/>
    <w:bookmarkEnd w:id="68"/>
    <w:p w14:paraId="134879C9" w14:textId="538E6417" w:rsidR="00ED3704" w:rsidRPr="002231DE" w:rsidRDefault="00ED3704" w:rsidP="00ED3704">
      <w:pPr>
        <w:pStyle w:val="TabellUnderrubrik"/>
      </w:pPr>
      <w:r w:rsidRPr="002231DE">
        <w:t xml:space="preserve">Procentuell förändring om </w:t>
      </w:r>
      <w:r>
        <w:t>inte</w:t>
      </w:r>
      <w:r w:rsidRPr="002231DE">
        <w:t xml:space="preserve"> annat anges. </w:t>
      </w:r>
      <w:r>
        <w:br/>
      </w:r>
      <w:r w:rsidRPr="002231DE">
        <w:t>Utfall 2020 och prognos enligt huvudscenario i fet stil för respektive variabel utifrån tidigare beslutade och aviserade samt nu föreslagna och aviserade reformer</w:t>
      </w:r>
      <w:r w:rsidRPr="002231DE">
        <w:rPr>
          <w:vertAlign w:val="superscript"/>
        </w:rPr>
        <w:t>1</w:t>
      </w:r>
    </w:p>
    <w:tbl>
      <w:tblPr>
        <w:tblStyle w:val="RKBPTabell"/>
        <w:tblW w:w="5000" w:type="pct"/>
        <w:tblLook w:val="06E0" w:firstRow="1" w:lastRow="1" w:firstColumn="1" w:lastColumn="0" w:noHBand="1" w:noVBand="1"/>
      </w:tblPr>
      <w:tblGrid>
        <w:gridCol w:w="3622"/>
        <w:gridCol w:w="1323"/>
        <w:gridCol w:w="606"/>
        <w:gridCol w:w="607"/>
        <w:gridCol w:w="606"/>
        <w:gridCol w:w="606"/>
      </w:tblGrid>
      <w:tr w:rsidR="00ED3704" w:rsidRPr="00740C79" w14:paraId="544686DE"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5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7104A4F3" w14:textId="77777777" w:rsidR="00ED3704" w:rsidRPr="002231DE" w:rsidRDefault="00ED3704" w:rsidP="00ED3704">
            <w:pPr>
              <w:pStyle w:val="TabellHuvud"/>
            </w:pPr>
          </w:p>
        </w:tc>
        <w:tc>
          <w:tcPr>
            <w:tcW w:w="898"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A38FABB" w14:textId="77777777" w:rsidR="00ED3704" w:rsidRPr="002231D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2231DE">
              <w:t>2020</w:t>
            </w:r>
          </w:p>
        </w:tc>
        <w:tc>
          <w:tcPr>
            <w:tcW w:w="41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tcPr>
          <w:p w14:paraId="56F7CCE5" w14:textId="77777777" w:rsidR="00ED3704" w:rsidRPr="002231D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2231DE">
              <w:t>2021</w:t>
            </w:r>
          </w:p>
        </w:tc>
        <w:tc>
          <w:tcPr>
            <w:tcW w:w="41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tcPr>
          <w:p w14:paraId="7B7C5BC8" w14:textId="77777777" w:rsidR="00ED3704" w:rsidRPr="002231D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2231DE">
              <w:t>2022</w:t>
            </w:r>
          </w:p>
        </w:tc>
        <w:tc>
          <w:tcPr>
            <w:tcW w:w="411"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CDA0BC1" w14:textId="77777777" w:rsidR="00ED3704" w:rsidRPr="002231D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2231DE">
              <w:t>2023</w:t>
            </w:r>
          </w:p>
        </w:tc>
        <w:tc>
          <w:tcPr>
            <w:tcW w:w="411"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401CDF3" w14:textId="77777777" w:rsidR="00ED3704" w:rsidRPr="002231D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2231DE">
              <w:t>2024</w:t>
            </w:r>
          </w:p>
        </w:tc>
      </w:tr>
      <w:tr w:rsidR="00ED3704" w:rsidRPr="00740C79" w14:paraId="2CC4E68B"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12" w:space="0" w:color="auto"/>
            </w:tcBorders>
            <w:shd w:val="clear" w:color="auto" w:fill="auto"/>
            <w:noWrap/>
            <w:vAlign w:val="top"/>
            <w:hideMark/>
          </w:tcPr>
          <w:p w14:paraId="30B0D734" w14:textId="77777777" w:rsidR="00ED3704" w:rsidRPr="002231DE" w:rsidRDefault="00ED3704" w:rsidP="00ED3704">
            <w:pPr>
              <w:pStyle w:val="Tabell"/>
            </w:pPr>
            <w:r w:rsidRPr="002231DE">
              <w:rPr>
                <w:b/>
              </w:rPr>
              <w:t>BNP</w:t>
            </w:r>
            <w:r w:rsidRPr="002231DE">
              <w:rPr>
                <w:vertAlign w:val="superscript"/>
              </w:rPr>
              <w:t>2</w:t>
            </w:r>
          </w:p>
        </w:tc>
        <w:tc>
          <w:tcPr>
            <w:tcW w:w="898" w:type="pct"/>
            <w:tcBorders>
              <w:top w:val="single" w:sz="12" w:space="0" w:color="auto"/>
              <w:bottom w:val="single" w:sz="12" w:space="0" w:color="auto"/>
            </w:tcBorders>
            <w:shd w:val="clear" w:color="auto" w:fill="auto"/>
            <w:noWrap/>
          </w:tcPr>
          <w:p w14:paraId="0B3CB698" w14:textId="6D4C7F52"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-3</w:t>
            </w:r>
            <w:r>
              <w:rPr>
                <w:b/>
              </w:rPr>
              <w:t>,</w:t>
            </w:r>
            <w:r w:rsidRPr="002231DE">
              <w:rPr>
                <w:b/>
              </w:rPr>
              <w:t>1</w:t>
            </w:r>
          </w:p>
        </w:tc>
        <w:tc>
          <w:tcPr>
            <w:tcW w:w="411" w:type="pct"/>
            <w:tcBorders>
              <w:top w:val="single" w:sz="12" w:space="0" w:color="auto"/>
              <w:bottom w:val="single" w:sz="12" w:space="0" w:color="auto"/>
            </w:tcBorders>
            <w:shd w:val="clear" w:color="auto" w:fill="auto"/>
            <w:noWrap/>
          </w:tcPr>
          <w:p w14:paraId="33358A62" w14:textId="4F7A3E86"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3</w:t>
            </w:r>
            <w:r>
              <w:rPr>
                <w:b/>
              </w:rPr>
              <w:t>,</w:t>
            </w:r>
            <w:r w:rsidRPr="002231DE">
              <w:rPr>
                <w:b/>
              </w:rPr>
              <w:t>1</w:t>
            </w:r>
          </w:p>
        </w:tc>
        <w:tc>
          <w:tcPr>
            <w:tcW w:w="412" w:type="pct"/>
            <w:tcBorders>
              <w:top w:val="single" w:sz="12" w:space="0" w:color="auto"/>
              <w:bottom w:val="single" w:sz="12" w:space="0" w:color="auto"/>
            </w:tcBorders>
            <w:shd w:val="clear" w:color="auto" w:fill="auto"/>
            <w:noWrap/>
          </w:tcPr>
          <w:p w14:paraId="280AAF0A" w14:textId="5EF78B78"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3</w:t>
            </w:r>
            <w:r>
              <w:rPr>
                <w:b/>
              </w:rPr>
              <w:t>,</w:t>
            </w:r>
            <w:r w:rsidRPr="002231DE">
              <w:rPr>
                <w:b/>
              </w:rPr>
              <w:t>8</w:t>
            </w:r>
          </w:p>
        </w:tc>
        <w:tc>
          <w:tcPr>
            <w:tcW w:w="411" w:type="pct"/>
            <w:tcBorders>
              <w:top w:val="single" w:sz="12" w:space="0" w:color="auto"/>
              <w:bottom w:val="single" w:sz="12" w:space="0" w:color="auto"/>
            </w:tcBorders>
          </w:tcPr>
          <w:p w14:paraId="3CE9D984" w14:textId="3AD0EBA1"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2</w:t>
            </w:r>
            <w:r>
              <w:rPr>
                <w:b/>
              </w:rPr>
              <w:t>,</w:t>
            </w:r>
            <w:r w:rsidRPr="002231DE">
              <w:rPr>
                <w:b/>
              </w:rPr>
              <w:t>1</w:t>
            </w:r>
          </w:p>
        </w:tc>
        <w:tc>
          <w:tcPr>
            <w:tcW w:w="411" w:type="pct"/>
            <w:tcBorders>
              <w:top w:val="single" w:sz="12" w:space="0" w:color="auto"/>
              <w:bottom w:val="single" w:sz="12" w:space="0" w:color="auto"/>
            </w:tcBorders>
          </w:tcPr>
          <w:p w14:paraId="724A7058" w14:textId="7708098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1</w:t>
            </w:r>
            <w:r>
              <w:rPr>
                <w:b/>
              </w:rPr>
              <w:t>,</w:t>
            </w:r>
            <w:r w:rsidRPr="002231DE">
              <w:rPr>
                <w:b/>
              </w:rPr>
              <w:t>6</w:t>
            </w:r>
          </w:p>
        </w:tc>
      </w:tr>
      <w:tr w:rsidR="00ED3704" w:rsidRPr="00740C79" w14:paraId="55788FA1"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4" w:space="0" w:color="auto"/>
            </w:tcBorders>
            <w:noWrap/>
            <w:hideMark/>
          </w:tcPr>
          <w:p w14:paraId="18CD1EAB" w14:textId="2B70E9BF" w:rsidR="00ED3704" w:rsidRPr="002231DE" w:rsidRDefault="00ED3704" w:rsidP="00ED3704">
            <w:pPr>
              <w:pStyle w:val="Tabell"/>
            </w:pPr>
            <w:r w:rsidRPr="002231DE">
              <w:t xml:space="preserve">Scenario </w:t>
            </w:r>
            <w:r>
              <w:t>1</w:t>
            </w:r>
            <w:r w:rsidRPr="002231DE">
              <w:t>: Djupare och utdragen kris</w:t>
            </w:r>
          </w:p>
        </w:tc>
        <w:tc>
          <w:tcPr>
            <w:tcW w:w="898" w:type="pct"/>
            <w:tcBorders>
              <w:top w:val="single" w:sz="12" w:space="0" w:color="auto"/>
              <w:bottom w:val="single" w:sz="4" w:space="0" w:color="auto"/>
            </w:tcBorders>
            <w:noWrap/>
          </w:tcPr>
          <w:p w14:paraId="101E3421" w14:textId="0F54E238"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1</w:t>
            </w:r>
          </w:p>
        </w:tc>
        <w:tc>
          <w:tcPr>
            <w:tcW w:w="411" w:type="pct"/>
            <w:tcBorders>
              <w:top w:val="single" w:sz="12" w:space="0" w:color="auto"/>
              <w:bottom w:val="single" w:sz="4" w:space="0" w:color="auto"/>
            </w:tcBorders>
            <w:noWrap/>
          </w:tcPr>
          <w:p w14:paraId="71C29DB1" w14:textId="650CDEF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2</w:t>
            </w:r>
          </w:p>
        </w:tc>
        <w:tc>
          <w:tcPr>
            <w:tcW w:w="412" w:type="pct"/>
            <w:tcBorders>
              <w:top w:val="single" w:sz="12" w:space="0" w:color="auto"/>
              <w:bottom w:val="single" w:sz="4" w:space="0" w:color="auto"/>
            </w:tcBorders>
            <w:noWrap/>
          </w:tcPr>
          <w:p w14:paraId="522888FC" w14:textId="7107D821"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0</w:t>
            </w:r>
          </w:p>
        </w:tc>
        <w:tc>
          <w:tcPr>
            <w:tcW w:w="411" w:type="pct"/>
            <w:tcBorders>
              <w:top w:val="single" w:sz="12" w:space="0" w:color="auto"/>
              <w:bottom w:val="single" w:sz="4" w:space="0" w:color="auto"/>
            </w:tcBorders>
          </w:tcPr>
          <w:p w14:paraId="781C04C9" w14:textId="4843184B"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4</w:t>
            </w:r>
          </w:p>
        </w:tc>
        <w:tc>
          <w:tcPr>
            <w:tcW w:w="411" w:type="pct"/>
            <w:tcBorders>
              <w:top w:val="single" w:sz="12" w:space="0" w:color="auto"/>
              <w:bottom w:val="single" w:sz="4" w:space="0" w:color="auto"/>
            </w:tcBorders>
          </w:tcPr>
          <w:p w14:paraId="65F079AB" w14:textId="35919A4B"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0</w:t>
            </w:r>
          </w:p>
        </w:tc>
      </w:tr>
      <w:tr w:rsidR="00ED3704" w:rsidRPr="00740C79" w14:paraId="49E3E210"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4" w:space="0" w:color="auto"/>
              <w:bottom w:val="single" w:sz="12" w:space="0" w:color="auto"/>
            </w:tcBorders>
            <w:shd w:val="clear" w:color="auto" w:fill="auto"/>
            <w:noWrap/>
          </w:tcPr>
          <w:p w14:paraId="736325E0" w14:textId="6C029431" w:rsidR="00ED3704" w:rsidRPr="002231DE" w:rsidRDefault="00ED3704" w:rsidP="00ED3704">
            <w:pPr>
              <w:pStyle w:val="Tabell"/>
            </w:pPr>
            <w:r w:rsidRPr="002231DE">
              <w:t xml:space="preserve">Scenario </w:t>
            </w:r>
            <w:r>
              <w:t>2</w:t>
            </w:r>
            <w:r w:rsidRPr="002231DE">
              <w:t>: Snabbare och ihållande återhämtning</w:t>
            </w:r>
          </w:p>
        </w:tc>
        <w:tc>
          <w:tcPr>
            <w:tcW w:w="898" w:type="pct"/>
            <w:tcBorders>
              <w:top w:val="single" w:sz="4" w:space="0" w:color="auto"/>
              <w:bottom w:val="single" w:sz="12" w:space="0" w:color="auto"/>
            </w:tcBorders>
            <w:shd w:val="clear" w:color="auto" w:fill="auto"/>
            <w:noWrap/>
          </w:tcPr>
          <w:p w14:paraId="3DB1068D" w14:textId="5995F2F6"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1</w:t>
            </w:r>
          </w:p>
        </w:tc>
        <w:tc>
          <w:tcPr>
            <w:tcW w:w="411" w:type="pct"/>
            <w:tcBorders>
              <w:top w:val="single" w:sz="4" w:space="0" w:color="auto"/>
              <w:bottom w:val="single" w:sz="12" w:space="0" w:color="auto"/>
            </w:tcBorders>
            <w:shd w:val="clear" w:color="auto" w:fill="auto"/>
            <w:noWrap/>
          </w:tcPr>
          <w:p w14:paraId="4B551295" w14:textId="6896A4CD"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3</w:t>
            </w:r>
          </w:p>
        </w:tc>
        <w:tc>
          <w:tcPr>
            <w:tcW w:w="412" w:type="pct"/>
            <w:tcBorders>
              <w:top w:val="single" w:sz="4" w:space="0" w:color="auto"/>
              <w:bottom w:val="single" w:sz="12" w:space="0" w:color="auto"/>
            </w:tcBorders>
            <w:shd w:val="clear" w:color="auto" w:fill="auto"/>
            <w:noWrap/>
          </w:tcPr>
          <w:p w14:paraId="19B6C349" w14:textId="763D39B7"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5</w:t>
            </w:r>
            <w:r>
              <w:t>,</w:t>
            </w:r>
            <w:r w:rsidRPr="002231DE">
              <w:t>2</w:t>
            </w:r>
          </w:p>
        </w:tc>
        <w:tc>
          <w:tcPr>
            <w:tcW w:w="411" w:type="pct"/>
            <w:tcBorders>
              <w:top w:val="single" w:sz="4" w:space="0" w:color="auto"/>
              <w:bottom w:val="single" w:sz="12" w:space="0" w:color="auto"/>
            </w:tcBorders>
          </w:tcPr>
          <w:p w14:paraId="136E833E" w14:textId="25DC1B3E"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4</w:t>
            </w:r>
          </w:p>
        </w:tc>
        <w:tc>
          <w:tcPr>
            <w:tcW w:w="411" w:type="pct"/>
            <w:tcBorders>
              <w:top w:val="single" w:sz="4" w:space="0" w:color="auto"/>
              <w:bottom w:val="single" w:sz="12" w:space="0" w:color="auto"/>
            </w:tcBorders>
          </w:tcPr>
          <w:p w14:paraId="11AD8C16" w14:textId="17E5E40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1</w:t>
            </w:r>
            <w:r>
              <w:t>,</w:t>
            </w:r>
            <w:r w:rsidRPr="002231DE">
              <w:t>4</w:t>
            </w:r>
          </w:p>
        </w:tc>
      </w:tr>
      <w:tr w:rsidR="00ED3704" w:rsidRPr="00740C79" w14:paraId="306763DB"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12" w:space="0" w:color="auto"/>
            </w:tcBorders>
            <w:shd w:val="clear" w:color="auto" w:fill="auto"/>
            <w:noWrap/>
            <w:vAlign w:val="top"/>
            <w:hideMark/>
          </w:tcPr>
          <w:p w14:paraId="28257CFE" w14:textId="77777777" w:rsidR="00ED3704" w:rsidRPr="002231DE" w:rsidRDefault="00ED3704" w:rsidP="00ED3704">
            <w:pPr>
              <w:pStyle w:val="Tabell"/>
            </w:pPr>
            <w:r w:rsidRPr="002231DE">
              <w:rPr>
                <w:b/>
              </w:rPr>
              <w:t>BNP-gap</w:t>
            </w:r>
            <w:r w:rsidRPr="002231DE">
              <w:rPr>
                <w:vertAlign w:val="superscript"/>
              </w:rPr>
              <w:t>3</w:t>
            </w:r>
          </w:p>
        </w:tc>
        <w:tc>
          <w:tcPr>
            <w:tcW w:w="898" w:type="pct"/>
            <w:tcBorders>
              <w:top w:val="single" w:sz="12" w:space="0" w:color="auto"/>
              <w:bottom w:val="single" w:sz="12" w:space="0" w:color="auto"/>
            </w:tcBorders>
            <w:shd w:val="clear" w:color="auto" w:fill="auto"/>
            <w:noWrap/>
            <w:vAlign w:val="center"/>
          </w:tcPr>
          <w:p w14:paraId="4138D212" w14:textId="79CA2F97"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-3</w:t>
            </w:r>
            <w:r>
              <w:rPr>
                <w:b/>
              </w:rPr>
              <w:t>,</w:t>
            </w:r>
            <w:r w:rsidRPr="002231DE">
              <w:rPr>
                <w:b/>
              </w:rPr>
              <w:t>9</w:t>
            </w:r>
          </w:p>
        </w:tc>
        <w:tc>
          <w:tcPr>
            <w:tcW w:w="411" w:type="pct"/>
            <w:tcBorders>
              <w:top w:val="single" w:sz="12" w:space="0" w:color="auto"/>
              <w:bottom w:val="single" w:sz="12" w:space="0" w:color="auto"/>
            </w:tcBorders>
            <w:shd w:val="clear" w:color="auto" w:fill="auto"/>
            <w:noWrap/>
            <w:vAlign w:val="center"/>
          </w:tcPr>
          <w:p w14:paraId="3BDFE66A" w14:textId="45B6BBE2"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-2,6</w:t>
            </w:r>
          </w:p>
        </w:tc>
        <w:tc>
          <w:tcPr>
            <w:tcW w:w="412" w:type="pct"/>
            <w:tcBorders>
              <w:top w:val="single" w:sz="12" w:space="0" w:color="auto"/>
              <w:bottom w:val="single" w:sz="12" w:space="0" w:color="auto"/>
            </w:tcBorders>
            <w:shd w:val="clear" w:color="auto" w:fill="auto"/>
            <w:noWrap/>
            <w:vAlign w:val="center"/>
          </w:tcPr>
          <w:p w14:paraId="17973D3D" w14:textId="0E52B87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-0,5</w:t>
            </w:r>
          </w:p>
        </w:tc>
        <w:tc>
          <w:tcPr>
            <w:tcW w:w="411" w:type="pct"/>
            <w:tcBorders>
              <w:top w:val="single" w:sz="12" w:space="0" w:color="auto"/>
              <w:bottom w:val="single" w:sz="12" w:space="0" w:color="auto"/>
            </w:tcBorders>
            <w:vAlign w:val="center"/>
          </w:tcPr>
          <w:p w14:paraId="201500A3" w14:textId="167BDEF7"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0,0</w:t>
            </w:r>
          </w:p>
        </w:tc>
        <w:tc>
          <w:tcPr>
            <w:tcW w:w="411" w:type="pct"/>
            <w:tcBorders>
              <w:top w:val="single" w:sz="12" w:space="0" w:color="auto"/>
              <w:bottom w:val="single" w:sz="12" w:space="0" w:color="auto"/>
            </w:tcBorders>
            <w:vAlign w:val="center"/>
          </w:tcPr>
          <w:p w14:paraId="60C63EE3" w14:textId="29255783"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0,0</w:t>
            </w:r>
          </w:p>
        </w:tc>
      </w:tr>
      <w:tr w:rsidR="00ED3704" w:rsidRPr="00740C79" w14:paraId="239A0CAC"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4" w:space="0" w:color="auto"/>
            </w:tcBorders>
            <w:noWrap/>
            <w:hideMark/>
          </w:tcPr>
          <w:p w14:paraId="096E96CA" w14:textId="08F990D8" w:rsidR="00ED3704" w:rsidRPr="002231DE" w:rsidRDefault="00ED3704" w:rsidP="00ED3704">
            <w:pPr>
              <w:pStyle w:val="Tabell"/>
            </w:pPr>
            <w:r w:rsidRPr="002231DE">
              <w:t xml:space="preserve">Scenario </w:t>
            </w:r>
            <w:r>
              <w:t>1</w:t>
            </w:r>
            <w:r w:rsidRPr="002231DE">
              <w:t>: Djupare och utdragen kris</w:t>
            </w:r>
          </w:p>
        </w:tc>
        <w:tc>
          <w:tcPr>
            <w:tcW w:w="898" w:type="pct"/>
            <w:tcBorders>
              <w:top w:val="single" w:sz="12" w:space="0" w:color="auto"/>
              <w:bottom w:val="single" w:sz="4" w:space="0" w:color="auto"/>
            </w:tcBorders>
            <w:noWrap/>
            <w:vAlign w:val="center"/>
          </w:tcPr>
          <w:p w14:paraId="729B68C5" w14:textId="208068A3"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9</w:t>
            </w:r>
          </w:p>
        </w:tc>
        <w:tc>
          <w:tcPr>
            <w:tcW w:w="411" w:type="pct"/>
            <w:tcBorders>
              <w:top w:val="single" w:sz="12" w:space="0" w:color="auto"/>
              <w:bottom w:val="single" w:sz="4" w:space="0" w:color="auto"/>
            </w:tcBorders>
            <w:noWrap/>
            <w:vAlign w:val="center"/>
          </w:tcPr>
          <w:p w14:paraId="4F0F3FE8" w14:textId="66B8208B"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4</w:t>
            </w:r>
          </w:p>
        </w:tc>
        <w:tc>
          <w:tcPr>
            <w:tcW w:w="412" w:type="pct"/>
            <w:tcBorders>
              <w:top w:val="single" w:sz="12" w:space="0" w:color="auto"/>
              <w:bottom w:val="single" w:sz="4" w:space="0" w:color="auto"/>
            </w:tcBorders>
            <w:noWrap/>
            <w:vAlign w:val="center"/>
          </w:tcPr>
          <w:p w14:paraId="17138851" w14:textId="71741033"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1</w:t>
            </w:r>
          </w:p>
        </w:tc>
        <w:tc>
          <w:tcPr>
            <w:tcW w:w="411" w:type="pct"/>
            <w:tcBorders>
              <w:top w:val="single" w:sz="12" w:space="0" w:color="auto"/>
              <w:bottom w:val="single" w:sz="4" w:space="0" w:color="auto"/>
            </w:tcBorders>
            <w:vAlign w:val="center"/>
          </w:tcPr>
          <w:p w14:paraId="63614784" w14:textId="31732F69"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-1</w:t>
            </w:r>
            <w:r>
              <w:t>,</w:t>
            </w:r>
            <w:r w:rsidRPr="002231DE">
              <w:t>3</w:t>
            </w:r>
          </w:p>
        </w:tc>
        <w:tc>
          <w:tcPr>
            <w:tcW w:w="411" w:type="pct"/>
            <w:tcBorders>
              <w:top w:val="single" w:sz="12" w:space="0" w:color="auto"/>
              <w:bottom w:val="single" w:sz="4" w:space="0" w:color="auto"/>
            </w:tcBorders>
            <w:vAlign w:val="center"/>
          </w:tcPr>
          <w:p w14:paraId="260186B8" w14:textId="21A1B40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-1</w:t>
            </w:r>
            <w:r>
              <w:t>,</w:t>
            </w:r>
            <w:r w:rsidRPr="002231DE">
              <w:t>0</w:t>
            </w:r>
          </w:p>
        </w:tc>
      </w:tr>
      <w:tr w:rsidR="00ED3704" w:rsidRPr="00740C79" w14:paraId="7301FFE4"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4" w:space="0" w:color="auto"/>
              <w:bottom w:val="single" w:sz="12" w:space="0" w:color="auto"/>
            </w:tcBorders>
            <w:shd w:val="clear" w:color="auto" w:fill="auto"/>
            <w:noWrap/>
          </w:tcPr>
          <w:p w14:paraId="6CCBC7A0" w14:textId="6632F444" w:rsidR="00ED3704" w:rsidRPr="002231DE" w:rsidRDefault="00ED3704" w:rsidP="00ED3704">
            <w:pPr>
              <w:pStyle w:val="Tabell"/>
            </w:pPr>
            <w:r w:rsidRPr="002231DE">
              <w:t xml:space="preserve">Scenario </w:t>
            </w:r>
            <w:r>
              <w:t>2</w:t>
            </w:r>
            <w:r w:rsidRPr="002231DE">
              <w:t>: Snabbare och ihållande återhämtning</w:t>
            </w:r>
          </w:p>
        </w:tc>
        <w:tc>
          <w:tcPr>
            <w:tcW w:w="898" w:type="pct"/>
            <w:tcBorders>
              <w:top w:val="single" w:sz="4" w:space="0" w:color="auto"/>
              <w:bottom w:val="single" w:sz="12" w:space="0" w:color="auto"/>
            </w:tcBorders>
            <w:shd w:val="clear" w:color="auto" w:fill="auto"/>
            <w:noWrap/>
            <w:vAlign w:val="center"/>
          </w:tcPr>
          <w:p w14:paraId="60B6379D" w14:textId="031145FB"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w:t>
            </w:r>
            <w:r w:rsidRPr="002231DE">
              <w:t>9</w:t>
            </w:r>
          </w:p>
        </w:tc>
        <w:tc>
          <w:tcPr>
            <w:tcW w:w="411" w:type="pct"/>
            <w:tcBorders>
              <w:top w:val="single" w:sz="4" w:space="0" w:color="auto"/>
              <w:bottom w:val="single" w:sz="12" w:space="0" w:color="auto"/>
            </w:tcBorders>
            <w:shd w:val="clear" w:color="auto" w:fill="auto"/>
            <w:noWrap/>
            <w:vAlign w:val="center"/>
          </w:tcPr>
          <w:p w14:paraId="498070DB" w14:textId="48B665C8"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4</w:t>
            </w:r>
          </w:p>
        </w:tc>
        <w:tc>
          <w:tcPr>
            <w:tcW w:w="412" w:type="pct"/>
            <w:tcBorders>
              <w:top w:val="single" w:sz="4" w:space="0" w:color="auto"/>
              <w:bottom w:val="single" w:sz="12" w:space="0" w:color="auto"/>
            </w:tcBorders>
            <w:shd w:val="clear" w:color="auto" w:fill="auto"/>
            <w:noWrap/>
            <w:vAlign w:val="center"/>
          </w:tcPr>
          <w:p w14:paraId="5F764DD6" w14:textId="186B7AF5"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1</w:t>
            </w:r>
            <w:r>
              <w:t>,</w:t>
            </w:r>
            <w:r w:rsidRPr="002231DE">
              <w:t>1</w:t>
            </w:r>
          </w:p>
        </w:tc>
        <w:tc>
          <w:tcPr>
            <w:tcW w:w="411" w:type="pct"/>
            <w:tcBorders>
              <w:top w:val="single" w:sz="4" w:space="0" w:color="auto"/>
              <w:bottom w:val="single" w:sz="12" w:space="0" w:color="auto"/>
            </w:tcBorders>
            <w:vAlign w:val="center"/>
          </w:tcPr>
          <w:p w14:paraId="5894E122" w14:textId="6E58D68D"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0</w:t>
            </w:r>
          </w:p>
        </w:tc>
        <w:tc>
          <w:tcPr>
            <w:tcW w:w="411" w:type="pct"/>
            <w:tcBorders>
              <w:top w:val="single" w:sz="4" w:space="0" w:color="auto"/>
              <w:bottom w:val="single" w:sz="12" w:space="0" w:color="auto"/>
            </w:tcBorders>
            <w:vAlign w:val="center"/>
          </w:tcPr>
          <w:p w14:paraId="628DBFBF" w14:textId="642C5F2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1</w:t>
            </w:r>
            <w:r>
              <w:t>,</w:t>
            </w:r>
            <w:r w:rsidRPr="002231DE">
              <w:t>7</w:t>
            </w:r>
          </w:p>
        </w:tc>
      </w:tr>
      <w:tr w:rsidR="00ED3704" w:rsidRPr="00740C79" w14:paraId="7BB8EC60"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12" w:space="0" w:color="auto"/>
            </w:tcBorders>
            <w:shd w:val="clear" w:color="auto" w:fill="auto"/>
            <w:noWrap/>
            <w:vAlign w:val="top"/>
            <w:hideMark/>
          </w:tcPr>
          <w:p w14:paraId="72BAC22D" w14:textId="77777777" w:rsidR="00ED3704" w:rsidRPr="002231DE" w:rsidRDefault="00ED3704" w:rsidP="00ED3704">
            <w:pPr>
              <w:pStyle w:val="Tabell"/>
            </w:pPr>
            <w:r w:rsidRPr="002231DE">
              <w:rPr>
                <w:b/>
              </w:rPr>
              <w:t>Arbetslöshet</w:t>
            </w:r>
            <w:r w:rsidRPr="002231DE">
              <w:rPr>
                <w:vertAlign w:val="superscript"/>
              </w:rPr>
              <w:t>4</w:t>
            </w:r>
          </w:p>
        </w:tc>
        <w:tc>
          <w:tcPr>
            <w:tcW w:w="898" w:type="pct"/>
            <w:tcBorders>
              <w:top w:val="single" w:sz="12" w:space="0" w:color="auto"/>
              <w:bottom w:val="single" w:sz="12" w:space="0" w:color="auto"/>
            </w:tcBorders>
            <w:shd w:val="clear" w:color="auto" w:fill="auto"/>
            <w:noWrap/>
          </w:tcPr>
          <w:p w14:paraId="01B8376E" w14:textId="13CABD7B"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8</w:t>
            </w:r>
            <w:r>
              <w:rPr>
                <w:b/>
              </w:rPr>
              <w:t>,</w:t>
            </w:r>
            <w:r w:rsidRPr="002231DE">
              <w:rPr>
                <w:b/>
              </w:rPr>
              <w:t>3</w:t>
            </w:r>
          </w:p>
        </w:tc>
        <w:tc>
          <w:tcPr>
            <w:tcW w:w="411" w:type="pct"/>
            <w:tcBorders>
              <w:top w:val="single" w:sz="12" w:space="0" w:color="auto"/>
              <w:bottom w:val="single" w:sz="12" w:space="0" w:color="auto"/>
            </w:tcBorders>
            <w:shd w:val="clear" w:color="auto" w:fill="auto"/>
            <w:noWrap/>
          </w:tcPr>
          <w:p w14:paraId="13332CD6" w14:textId="4046A568"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8</w:t>
            </w:r>
            <w:r>
              <w:rPr>
                <w:b/>
              </w:rPr>
              <w:t>,</w:t>
            </w:r>
            <w:r w:rsidRPr="002231DE">
              <w:rPr>
                <w:b/>
              </w:rPr>
              <w:t>7</w:t>
            </w:r>
          </w:p>
        </w:tc>
        <w:tc>
          <w:tcPr>
            <w:tcW w:w="412" w:type="pct"/>
            <w:tcBorders>
              <w:top w:val="single" w:sz="12" w:space="0" w:color="auto"/>
              <w:bottom w:val="single" w:sz="12" w:space="0" w:color="auto"/>
            </w:tcBorders>
            <w:shd w:val="clear" w:color="auto" w:fill="auto"/>
            <w:noWrap/>
          </w:tcPr>
          <w:p w14:paraId="2D4BD83A" w14:textId="028EC5D4"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7</w:t>
            </w:r>
            <w:r>
              <w:rPr>
                <w:b/>
              </w:rPr>
              <w:t>,</w:t>
            </w:r>
            <w:r w:rsidRPr="002231DE">
              <w:rPr>
                <w:b/>
              </w:rPr>
              <w:t>9</w:t>
            </w:r>
          </w:p>
        </w:tc>
        <w:tc>
          <w:tcPr>
            <w:tcW w:w="411" w:type="pct"/>
            <w:tcBorders>
              <w:top w:val="single" w:sz="12" w:space="0" w:color="auto"/>
              <w:bottom w:val="single" w:sz="12" w:space="0" w:color="auto"/>
            </w:tcBorders>
          </w:tcPr>
          <w:p w14:paraId="51B2E251" w14:textId="581C7B54"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7</w:t>
            </w:r>
            <w:r>
              <w:rPr>
                <w:b/>
              </w:rPr>
              <w:t>,</w:t>
            </w:r>
            <w:r w:rsidRPr="002231DE">
              <w:rPr>
                <w:b/>
              </w:rPr>
              <w:t>0</w:t>
            </w:r>
          </w:p>
        </w:tc>
        <w:tc>
          <w:tcPr>
            <w:tcW w:w="411" w:type="pct"/>
            <w:tcBorders>
              <w:top w:val="single" w:sz="12" w:space="0" w:color="auto"/>
              <w:bottom w:val="single" w:sz="12" w:space="0" w:color="auto"/>
            </w:tcBorders>
          </w:tcPr>
          <w:p w14:paraId="56A10E92" w14:textId="61968667"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7</w:t>
            </w:r>
            <w:r>
              <w:rPr>
                <w:b/>
              </w:rPr>
              <w:t>,</w:t>
            </w:r>
            <w:r w:rsidRPr="002231DE">
              <w:rPr>
                <w:b/>
              </w:rPr>
              <w:t>0</w:t>
            </w:r>
          </w:p>
        </w:tc>
      </w:tr>
      <w:tr w:rsidR="00ED3704" w:rsidRPr="00740C79" w14:paraId="5F2A0F7A"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4" w:space="0" w:color="auto"/>
            </w:tcBorders>
            <w:noWrap/>
            <w:hideMark/>
          </w:tcPr>
          <w:p w14:paraId="005109F4" w14:textId="7E249023" w:rsidR="00ED3704" w:rsidRPr="002231DE" w:rsidRDefault="00ED3704" w:rsidP="00ED3704">
            <w:pPr>
              <w:pStyle w:val="Tabell"/>
            </w:pPr>
            <w:r w:rsidRPr="002231DE">
              <w:t xml:space="preserve">Scenario </w:t>
            </w:r>
            <w:r>
              <w:t>1</w:t>
            </w:r>
            <w:r w:rsidRPr="002231DE">
              <w:t>: Djupare och utdragen kris</w:t>
            </w:r>
          </w:p>
        </w:tc>
        <w:tc>
          <w:tcPr>
            <w:tcW w:w="898" w:type="pct"/>
            <w:tcBorders>
              <w:top w:val="single" w:sz="12" w:space="0" w:color="auto"/>
              <w:bottom w:val="single" w:sz="4" w:space="0" w:color="auto"/>
            </w:tcBorders>
            <w:noWrap/>
          </w:tcPr>
          <w:p w14:paraId="3FF7787C" w14:textId="753FE7D4"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8</w:t>
            </w:r>
            <w:r>
              <w:t>,</w:t>
            </w:r>
            <w:r w:rsidRPr="002231DE">
              <w:t>3</w:t>
            </w:r>
          </w:p>
        </w:tc>
        <w:tc>
          <w:tcPr>
            <w:tcW w:w="411" w:type="pct"/>
            <w:tcBorders>
              <w:top w:val="single" w:sz="12" w:space="0" w:color="auto"/>
              <w:bottom w:val="single" w:sz="4" w:space="0" w:color="auto"/>
            </w:tcBorders>
            <w:noWrap/>
          </w:tcPr>
          <w:p w14:paraId="13D5F249" w14:textId="3257483C"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9</w:t>
            </w:r>
            <w:r>
              <w:t>,</w:t>
            </w:r>
            <w:r w:rsidRPr="002231DE">
              <w:t>3</w:t>
            </w:r>
          </w:p>
        </w:tc>
        <w:tc>
          <w:tcPr>
            <w:tcW w:w="412" w:type="pct"/>
            <w:tcBorders>
              <w:top w:val="single" w:sz="12" w:space="0" w:color="auto"/>
              <w:bottom w:val="single" w:sz="4" w:space="0" w:color="auto"/>
            </w:tcBorders>
            <w:noWrap/>
          </w:tcPr>
          <w:p w14:paraId="11BC9617" w14:textId="5BF9210E"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9</w:t>
            </w:r>
            <w:r>
              <w:t>,</w:t>
            </w:r>
            <w:r w:rsidRPr="002231DE">
              <w:t>1</w:t>
            </w:r>
          </w:p>
        </w:tc>
        <w:tc>
          <w:tcPr>
            <w:tcW w:w="411" w:type="pct"/>
            <w:tcBorders>
              <w:top w:val="single" w:sz="12" w:space="0" w:color="auto"/>
              <w:bottom w:val="single" w:sz="4" w:space="0" w:color="auto"/>
            </w:tcBorders>
          </w:tcPr>
          <w:p w14:paraId="0AD6B358" w14:textId="69CD10E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7</w:t>
            </w:r>
            <w:r>
              <w:t>,</w:t>
            </w:r>
            <w:r w:rsidRPr="002231DE">
              <w:t>9</w:t>
            </w:r>
          </w:p>
        </w:tc>
        <w:tc>
          <w:tcPr>
            <w:tcW w:w="411" w:type="pct"/>
            <w:tcBorders>
              <w:top w:val="single" w:sz="12" w:space="0" w:color="auto"/>
              <w:bottom w:val="single" w:sz="4" w:space="0" w:color="auto"/>
            </w:tcBorders>
          </w:tcPr>
          <w:p w14:paraId="69AAF947" w14:textId="3F8861F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7</w:t>
            </w:r>
            <w:r>
              <w:t>,</w:t>
            </w:r>
            <w:r w:rsidRPr="002231DE">
              <w:t>7</w:t>
            </w:r>
          </w:p>
        </w:tc>
      </w:tr>
      <w:tr w:rsidR="00ED3704" w:rsidRPr="00740C79" w14:paraId="76079DF8"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4" w:space="0" w:color="auto"/>
              <w:bottom w:val="single" w:sz="12" w:space="0" w:color="auto"/>
            </w:tcBorders>
            <w:shd w:val="clear" w:color="auto" w:fill="auto"/>
            <w:noWrap/>
          </w:tcPr>
          <w:p w14:paraId="11AE2515" w14:textId="209EECCF" w:rsidR="00ED3704" w:rsidRDefault="00ED3704" w:rsidP="00ED3704">
            <w:pPr>
              <w:pStyle w:val="Tabell"/>
            </w:pPr>
            <w:r w:rsidRPr="002231DE">
              <w:t xml:space="preserve">Scenario </w:t>
            </w:r>
            <w:r>
              <w:t>2</w:t>
            </w:r>
            <w:r w:rsidRPr="002231DE">
              <w:t>: Snabbare och ihållande återhämtning</w:t>
            </w:r>
          </w:p>
        </w:tc>
        <w:tc>
          <w:tcPr>
            <w:tcW w:w="898" w:type="pct"/>
            <w:tcBorders>
              <w:top w:val="single" w:sz="4" w:space="0" w:color="auto"/>
              <w:bottom w:val="single" w:sz="12" w:space="0" w:color="auto"/>
            </w:tcBorders>
            <w:shd w:val="clear" w:color="auto" w:fill="auto"/>
            <w:noWrap/>
          </w:tcPr>
          <w:p w14:paraId="60D15232" w14:textId="1AE0D9A2"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8</w:t>
            </w:r>
            <w:r>
              <w:t>,</w:t>
            </w:r>
            <w:r w:rsidRPr="002231DE">
              <w:t>3</w:t>
            </w:r>
          </w:p>
        </w:tc>
        <w:tc>
          <w:tcPr>
            <w:tcW w:w="411" w:type="pct"/>
            <w:tcBorders>
              <w:top w:val="single" w:sz="4" w:space="0" w:color="auto"/>
              <w:bottom w:val="single" w:sz="12" w:space="0" w:color="auto"/>
            </w:tcBorders>
            <w:shd w:val="clear" w:color="auto" w:fill="auto"/>
            <w:noWrap/>
          </w:tcPr>
          <w:p w14:paraId="594B3183" w14:textId="3F09D672"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8</w:t>
            </w:r>
            <w:r>
              <w:t>,</w:t>
            </w:r>
            <w:r w:rsidRPr="002231DE">
              <w:t>5</w:t>
            </w:r>
          </w:p>
        </w:tc>
        <w:tc>
          <w:tcPr>
            <w:tcW w:w="412" w:type="pct"/>
            <w:tcBorders>
              <w:top w:val="single" w:sz="4" w:space="0" w:color="auto"/>
              <w:bottom w:val="single" w:sz="12" w:space="0" w:color="auto"/>
            </w:tcBorders>
            <w:shd w:val="clear" w:color="auto" w:fill="auto"/>
            <w:noWrap/>
          </w:tcPr>
          <w:p w14:paraId="34B75744" w14:textId="7774AEE6"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6</w:t>
            </w:r>
            <w:r>
              <w:t>,</w:t>
            </w:r>
            <w:r w:rsidRPr="002231DE">
              <w:t>7</w:t>
            </w:r>
          </w:p>
        </w:tc>
        <w:tc>
          <w:tcPr>
            <w:tcW w:w="411" w:type="pct"/>
            <w:tcBorders>
              <w:top w:val="single" w:sz="4" w:space="0" w:color="auto"/>
              <w:bottom w:val="single" w:sz="12" w:space="0" w:color="auto"/>
            </w:tcBorders>
          </w:tcPr>
          <w:p w14:paraId="789B9C06" w14:textId="5266A570"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5</w:t>
            </w:r>
            <w:r>
              <w:t>,</w:t>
            </w:r>
            <w:r w:rsidRPr="002231DE">
              <w:t>6</w:t>
            </w:r>
          </w:p>
        </w:tc>
        <w:tc>
          <w:tcPr>
            <w:tcW w:w="411" w:type="pct"/>
            <w:tcBorders>
              <w:top w:val="single" w:sz="4" w:space="0" w:color="auto"/>
              <w:bottom w:val="single" w:sz="12" w:space="0" w:color="auto"/>
            </w:tcBorders>
          </w:tcPr>
          <w:p w14:paraId="04BD8799" w14:textId="45D6FBED"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5</w:t>
            </w:r>
            <w:r>
              <w:t>,</w:t>
            </w:r>
            <w:r w:rsidRPr="002231DE">
              <w:t>8</w:t>
            </w:r>
          </w:p>
        </w:tc>
      </w:tr>
      <w:tr w:rsidR="00ED3704" w:rsidRPr="00740C79" w14:paraId="1A4EE4E0"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12" w:space="0" w:color="auto"/>
            </w:tcBorders>
            <w:shd w:val="clear" w:color="auto" w:fill="auto"/>
            <w:noWrap/>
            <w:vAlign w:val="top"/>
            <w:hideMark/>
          </w:tcPr>
          <w:p w14:paraId="1D9B4757" w14:textId="32951DA9" w:rsidR="00ED3704" w:rsidRPr="002231DE" w:rsidRDefault="00ED3704" w:rsidP="00ED3704">
            <w:pPr>
              <w:pStyle w:val="Tabell"/>
            </w:pPr>
            <w:r w:rsidRPr="002231DE">
              <w:rPr>
                <w:b/>
              </w:rPr>
              <w:t>Finansiellt sparande</w:t>
            </w:r>
            <w:r w:rsidRPr="002231DE">
              <w:rPr>
                <w:vertAlign w:val="superscript"/>
              </w:rPr>
              <w:t>5</w:t>
            </w:r>
          </w:p>
        </w:tc>
        <w:tc>
          <w:tcPr>
            <w:tcW w:w="898" w:type="pct"/>
            <w:tcBorders>
              <w:top w:val="single" w:sz="12" w:space="0" w:color="auto"/>
              <w:bottom w:val="single" w:sz="12" w:space="0" w:color="auto"/>
            </w:tcBorders>
            <w:shd w:val="clear" w:color="auto" w:fill="auto"/>
            <w:noWrap/>
          </w:tcPr>
          <w:p w14:paraId="690C908C" w14:textId="42AE634B"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-3</w:t>
            </w:r>
            <w:r>
              <w:rPr>
                <w:b/>
              </w:rPr>
              <w:t>,1</w:t>
            </w:r>
          </w:p>
        </w:tc>
        <w:tc>
          <w:tcPr>
            <w:tcW w:w="411" w:type="pct"/>
            <w:tcBorders>
              <w:top w:val="single" w:sz="12" w:space="0" w:color="auto"/>
              <w:bottom w:val="single" w:sz="12" w:space="0" w:color="auto"/>
            </w:tcBorders>
            <w:shd w:val="clear" w:color="auto" w:fill="auto"/>
            <w:noWrap/>
          </w:tcPr>
          <w:p w14:paraId="221230B0" w14:textId="4EDF02D1"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-4</w:t>
            </w:r>
            <w:r>
              <w:rPr>
                <w:b/>
              </w:rPr>
              <w:t>,</w:t>
            </w:r>
            <w:r w:rsidRPr="00DE2123">
              <w:rPr>
                <w:b/>
              </w:rPr>
              <w:t>5</w:t>
            </w:r>
          </w:p>
        </w:tc>
        <w:tc>
          <w:tcPr>
            <w:tcW w:w="412" w:type="pct"/>
            <w:tcBorders>
              <w:top w:val="single" w:sz="12" w:space="0" w:color="auto"/>
              <w:bottom w:val="single" w:sz="12" w:space="0" w:color="auto"/>
            </w:tcBorders>
            <w:shd w:val="clear" w:color="auto" w:fill="auto"/>
            <w:noWrap/>
          </w:tcPr>
          <w:p w14:paraId="2EE2A402" w14:textId="0CB27A02"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-1</w:t>
            </w:r>
            <w:r>
              <w:rPr>
                <w:b/>
              </w:rPr>
              <w:t>,</w:t>
            </w:r>
            <w:r w:rsidRPr="002231DE">
              <w:rPr>
                <w:b/>
              </w:rPr>
              <w:t>0</w:t>
            </w:r>
          </w:p>
        </w:tc>
        <w:tc>
          <w:tcPr>
            <w:tcW w:w="411" w:type="pct"/>
            <w:tcBorders>
              <w:top w:val="single" w:sz="12" w:space="0" w:color="auto"/>
              <w:bottom w:val="single" w:sz="12" w:space="0" w:color="auto"/>
            </w:tcBorders>
          </w:tcPr>
          <w:p w14:paraId="47BAB2EC" w14:textId="539DC306"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0</w:t>
            </w:r>
            <w:r>
              <w:rPr>
                <w:b/>
              </w:rPr>
              <w:t>,</w:t>
            </w:r>
            <w:r w:rsidRPr="002231DE">
              <w:rPr>
                <w:b/>
              </w:rPr>
              <w:t>5</w:t>
            </w:r>
          </w:p>
        </w:tc>
        <w:tc>
          <w:tcPr>
            <w:tcW w:w="411" w:type="pct"/>
            <w:tcBorders>
              <w:top w:val="single" w:sz="12" w:space="0" w:color="auto"/>
              <w:bottom w:val="single" w:sz="12" w:space="0" w:color="auto"/>
            </w:tcBorders>
          </w:tcPr>
          <w:p w14:paraId="606EEB8A" w14:textId="75755D9C"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2231DE">
              <w:rPr>
                <w:b/>
              </w:rPr>
              <w:t>1</w:t>
            </w:r>
            <w:r>
              <w:rPr>
                <w:b/>
              </w:rPr>
              <w:t>,</w:t>
            </w:r>
            <w:r w:rsidRPr="002231DE">
              <w:rPr>
                <w:b/>
              </w:rPr>
              <w:t>0</w:t>
            </w:r>
          </w:p>
        </w:tc>
      </w:tr>
      <w:tr w:rsidR="00ED3704" w:rsidRPr="00740C79" w14:paraId="03790D10"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4" w:space="0" w:color="auto"/>
            </w:tcBorders>
            <w:noWrap/>
            <w:hideMark/>
          </w:tcPr>
          <w:p w14:paraId="5FAF33C0" w14:textId="379B78B2" w:rsidR="00ED3704" w:rsidRPr="002231DE" w:rsidRDefault="00ED3704" w:rsidP="00ED3704">
            <w:pPr>
              <w:pStyle w:val="Tabell"/>
            </w:pPr>
            <w:r w:rsidRPr="002231DE">
              <w:t xml:space="preserve">Scenario </w:t>
            </w:r>
            <w:r>
              <w:t>1</w:t>
            </w:r>
            <w:r w:rsidRPr="002231DE">
              <w:t>: Djupare och utdragen kris</w:t>
            </w:r>
          </w:p>
        </w:tc>
        <w:tc>
          <w:tcPr>
            <w:tcW w:w="898" w:type="pct"/>
            <w:tcBorders>
              <w:top w:val="single" w:sz="12" w:space="0" w:color="auto"/>
              <w:bottom w:val="single" w:sz="4" w:space="0" w:color="auto"/>
            </w:tcBorders>
            <w:noWrap/>
          </w:tcPr>
          <w:p w14:paraId="5F612670" w14:textId="33D7BA2E"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,1</w:t>
            </w:r>
          </w:p>
        </w:tc>
        <w:tc>
          <w:tcPr>
            <w:tcW w:w="411" w:type="pct"/>
            <w:tcBorders>
              <w:top w:val="single" w:sz="12" w:space="0" w:color="auto"/>
              <w:bottom w:val="single" w:sz="4" w:space="0" w:color="auto"/>
            </w:tcBorders>
            <w:noWrap/>
          </w:tcPr>
          <w:p w14:paraId="2D0C80CA" w14:textId="278439C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w:t>
            </w:r>
            <w:r>
              <w:t>5,1</w:t>
            </w:r>
          </w:p>
        </w:tc>
        <w:tc>
          <w:tcPr>
            <w:tcW w:w="412" w:type="pct"/>
            <w:tcBorders>
              <w:top w:val="single" w:sz="12" w:space="0" w:color="auto"/>
              <w:bottom w:val="single" w:sz="4" w:space="0" w:color="auto"/>
            </w:tcBorders>
            <w:noWrap/>
          </w:tcPr>
          <w:p w14:paraId="53B580A6" w14:textId="2E467840"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2</w:t>
            </w:r>
          </w:p>
        </w:tc>
        <w:tc>
          <w:tcPr>
            <w:tcW w:w="411" w:type="pct"/>
            <w:tcBorders>
              <w:top w:val="single" w:sz="12" w:space="0" w:color="auto"/>
              <w:bottom w:val="single" w:sz="4" w:space="0" w:color="auto"/>
            </w:tcBorders>
          </w:tcPr>
          <w:p w14:paraId="75155424" w14:textId="29D2B593"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-0</w:t>
            </w:r>
            <w:r>
              <w:t>,</w:t>
            </w:r>
            <w:r w:rsidRPr="002231DE">
              <w:t>5</w:t>
            </w:r>
          </w:p>
        </w:tc>
        <w:tc>
          <w:tcPr>
            <w:tcW w:w="411" w:type="pct"/>
            <w:tcBorders>
              <w:top w:val="single" w:sz="12" w:space="0" w:color="auto"/>
              <w:bottom w:val="single" w:sz="4" w:space="0" w:color="auto"/>
            </w:tcBorders>
          </w:tcPr>
          <w:p w14:paraId="4E49E23D" w14:textId="5D07D180"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0</w:t>
            </w:r>
            <w:r>
              <w:t>,</w:t>
            </w:r>
            <w:r w:rsidRPr="002231DE">
              <w:t>1</w:t>
            </w:r>
          </w:p>
        </w:tc>
      </w:tr>
      <w:tr w:rsidR="00ED3704" w:rsidRPr="00740C79" w14:paraId="1150D166"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4" w:space="0" w:color="auto"/>
              <w:bottom w:val="single" w:sz="12" w:space="0" w:color="auto"/>
            </w:tcBorders>
            <w:shd w:val="clear" w:color="auto" w:fill="auto"/>
            <w:noWrap/>
          </w:tcPr>
          <w:p w14:paraId="34A72296" w14:textId="4B7135EB" w:rsidR="00ED3704" w:rsidRDefault="00ED3704" w:rsidP="00ED3704">
            <w:pPr>
              <w:pStyle w:val="Tabell"/>
            </w:pPr>
            <w:r w:rsidRPr="002231DE">
              <w:t xml:space="preserve">Scenario </w:t>
            </w:r>
            <w:r>
              <w:t>2</w:t>
            </w:r>
            <w:r w:rsidRPr="002231DE">
              <w:t>: Snabbare och ihållande återhämtning</w:t>
            </w:r>
          </w:p>
        </w:tc>
        <w:tc>
          <w:tcPr>
            <w:tcW w:w="898" w:type="pct"/>
            <w:tcBorders>
              <w:top w:val="single" w:sz="4" w:space="0" w:color="auto"/>
              <w:bottom w:val="single" w:sz="12" w:space="0" w:color="auto"/>
            </w:tcBorders>
            <w:shd w:val="clear" w:color="auto" w:fill="auto"/>
            <w:noWrap/>
          </w:tcPr>
          <w:p w14:paraId="0AE6AEA2" w14:textId="7EA82185"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w:t>
            </w:r>
            <w:r>
              <w:t>,1</w:t>
            </w:r>
          </w:p>
        </w:tc>
        <w:tc>
          <w:tcPr>
            <w:tcW w:w="411" w:type="pct"/>
            <w:tcBorders>
              <w:top w:val="single" w:sz="4" w:space="0" w:color="auto"/>
              <w:bottom w:val="single" w:sz="12" w:space="0" w:color="auto"/>
            </w:tcBorders>
            <w:shd w:val="clear" w:color="auto" w:fill="auto"/>
            <w:noWrap/>
          </w:tcPr>
          <w:p w14:paraId="4EC64408" w14:textId="6C9665BF"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-4</w:t>
            </w:r>
            <w:r>
              <w:t>,3</w:t>
            </w:r>
          </w:p>
        </w:tc>
        <w:tc>
          <w:tcPr>
            <w:tcW w:w="412" w:type="pct"/>
            <w:tcBorders>
              <w:top w:val="single" w:sz="4" w:space="0" w:color="auto"/>
              <w:bottom w:val="single" w:sz="12" w:space="0" w:color="auto"/>
            </w:tcBorders>
            <w:shd w:val="clear" w:color="auto" w:fill="auto"/>
            <w:noWrap/>
          </w:tcPr>
          <w:p w14:paraId="272CD62D" w14:textId="60A0B1FA"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0</w:t>
            </w:r>
            <w:r>
              <w:t>,</w:t>
            </w:r>
            <w:r w:rsidRPr="002231DE">
              <w:t>1</w:t>
            </w:r>
          </w:p>
        </w:tc>
        <w:tc>
          <w:tcPr>
            <w:tcW w:w="411" w:type="pct"/>
            <w:tcBorders>
              <w:top w:val="single" w:sz="4" w:space="0" w:color="auto"/>
              <w:bottom w:val="single" w:sz="12" w:space="0" w:color="auto"/>
            </w:tcBorders>
          </w:tcPr>
          <w:p w14:paraId="7E214C11" w14:textId="0FD8AAC6"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1</w:t>
            </w:r>
            <w:r>
              <w:t>,</w:t>
            </w:r>
            <w:r w:rsidRPr="002231DE">
              <w:t>9</w:t>
            </w:r>
          </w:p>
        </w:tc>
        <w:tc>
          <w:tcPr>
            <w:tcW w:w="411" w:type="pct"/>
            <w:tcBorders>
              <w:top w:val="single" w:sz="4" w:space="0" w:color="auto"/>
              <w:bottom w:val="single" w:sz="12" w:space="0" w:color="auto"/>
            </w:tcBorders>
          </w:tcPr>
          <w:p w14:paraId="5E703291" w14:textId="6F7DD631"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2</w:t>
            </w:r>
            <w:r>
              <w:t>,</w:t>
            </w:r>
            <w:r w:rsidRPr="002231DE">
              <w:t>2</w:t>
            </w:r>
          </w:p>
        </w:tc>
      </w:tr>
      <w:tr w:rsidR="00ED3704" w:rsidRPr="00740C79" w14:paraId="5C4E8833"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12" w:space="0" w:color="auto"/>
            </w:tcBorders>
            <w:shd w:val="clear" w:color="auto" w:fill="auto"/>
            <w:noWrap/>
          </w:tcPr>
          <w:p w14:paraId="49B97CAE" w14:textId="00E5C382" w:rsidR="00ED3704" w:rsidRPr="002231DE" w:rsidRDefault="00ED3704" w:rsidP="00ED3704">
            <w:pPr>
              <w:pStyle w:val="Tabell"/>
            </w:pPr>
            <w:r w:rsidRPr="002231DE">
              <w:rPr>
                <w:b/>
              </w:rPr>
              <w:t>Maastrichtskulden</w:t>
            </w:r>
            <w:r w:rsidRPr="002231DE">
              <w:rPr>
                <w:vertAlign w:val="superscript"/>
              </w:rPr>
              <w:t>5</w:t>
            </w:r>
          </w:p>
        </w:tc>
        <w:tc>
          <w:tcPr>
            <w:tcW w:w="898" w:type="pct"/>
            <w:tcBorders>
              <w:top w:val="single" w:sz="12" w:space="0" w:color="auto"/>
              <w:bottom w:val="single" w:sz="12" w:space="0" w:color="auto"/>
            </w:tcBorders>
            <w:shd w:val="clear" w:color="auto" w:fill="auto"/>
            <w:noWrap/>
          </w:tcPr>
          <w:p w14:paraId="6BF0F514" w14:textId="740FB5AF" w:rsidR="00ED3704" w:rsidRPr="00DE2123"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DE2123">
              <w:rPr>
                <w:b/>
              </w:rPr>
              <w:t>39,</w:t>
            </w:r>
            <w:r>
              <w:rPr>
                <w:b/>
              </w:rPr>
              <w:t>9</w:t>
            </w:r>
          </w:p>
        </w:tc>
        <w:tc>
          <w:tcPr>
            <w:tcW w:w="411" w:type="pct"/>
            <w:tcBorders>
              <w:top w:val="single" w:sz="12" w:space="0" w:color="auto"/>
              <w:bottom w:val="single" w:sz="12" w:space="0" w:color="auto"/>
            </w:tcBorders>
            <w:shd w:val="clear" w:color="auto" w:fill="auto"/>
            <w:noWrap/>
          </w:tcPr>
          <w:p w14:paraId="15F6E040" w14:textId="119E194E" w:rsidR="00ED3704" w:rsidRPr="00DE2123"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DE2123">
              <w:rPr>
                <w:b/>
              </w:rPr>
              <w:t>39,</w:t>
            </w:r>
            <w:r w:rsidRPr="00DE2123">
              <w:rPr>
                <w:b/>
                <w:bCs/>
              </w:rPr>
              <w:t>9</w:t>
            </w:r>
          </w:p>
        </w:tc>
        <w:tc>
          <w:tcPr>
            <w:tcW w:w="412" w:type="pct"/>
            <w:tcBorders>
              <w:top w:val="single" w:sz="12" w:space="0" w:color="auto"/>
              <w:bottom w:val="single" w:sz="12" w:space="0" w:color="auto"/>
            </w:tcBorders>
            <w:shd w:val="clear" w:color="auto" w:fill="auto"/>
            <w:noWrap/>
          </w:tcPr>
          <w:p w14:paraId="3B05C4F4" w14:textId="7097CFC8" w:rsidR="00ED3704" w:rsidRPr="00DE2123"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DE2123">
              <w:rPr>
                <w:b/>
                <w:bCs/>
              </w:rPr>
              <w:t>37,0</w:t>
            </w:r>
          </w:p>
        </w:tc>
        <w:tc>
          <w:tcPr>
            <w:tcW w:w="411" w:type="pct"/>
            <w:tcBorders>
              <w:top w:val="single" w:sz="12" w:space="0" w:color="auto"/>
              <w:bottom w:val="single" w:sz="12" w:space="0" w:color="auto"/>
            </w:tcBorders>
          </w:tcPr>
          <w:p w14:paraId="676185FA" w14:textId="173D7A7A" w:rsidR="00ED3704" w:rsidRPr="00DE2123"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DE2123">
              <w:rPr>
                <w:b/>
              </w:rPr>
              <w:t>33,</w:t>
            </w:r>
            <w:r w:rsidRPr="00DE2123">
              <w:rPr>
                <w:b/>
                <w:bCs/>
              </w:rPr>
              <w:t>7</w:t>
            </w:r>
          </w:p>
        </w:tc>
        <w:tc>
          <w:tcPr>
            <w:tcW w:w="411" w:type="pct"/>
            <w:tcBorders>
              <w:top w:val="single" w:sz="12" w:space="0" w:color="auto"/>
              <w:bottom w:val="single" w:sz="12" w:space="0" w:color="auto"/>
            </w:tcBorders>
          </w:tcPr>
          <w:p w14:paraId="235DB0A6" w14:textId="097D7DD8" w:rsidR="00ED3704" w:rsidRPr="00DE2123"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DE2123">
              <w:rPr>
                <w:b/>
              </w:rPr>
              <w:t>31,</w:t>
            </w:r>
            <w:r w:rsidRPr="00DE2123">
              <w:rPr>
                <w:b/>
                <w:bCs/>
              </w:rPr>
              <w:t>4</w:t>
            </w:r>
          </w:p>
        </w:tc>
      </w:tr>
      <w:tr w:rsidR="00ED3704" w:rsidRPr="00740C79" w14:paraId="62F4DF7A" w14:textId="77777777" w:rsidTr="00ED3704">
        <w:tc>
          <w:tcPr>
            <w:cnfStyle w:val="001000000000" w:firstRow="0" w:lastRow="0" w:firstColumn="1" w:lastColumn="0" w:oddVBand="0" w:evenVBand="0" w:oddHBand="0" w:evenHBand="0" w:firstRowFirstColumn="0" w:firstRowLastColumn="0" w:lastRowFirstColumn="0" w:lastRowLastColumn="0"/>
            <w:tcW w:w="2457" w:type="pct"/>
            <w:tcBorders>
              <w:top w:val="single" w:sz="12" w:space="0" w:color="auto"/>
              <w:bottom w:val="single" w:sz="4" w:space="0" w:color="auto"/>
            </w:tcBorders>
            <w:shd w:val="clear" w:color="auto" w:fill="auto"/>
            <w:noWrap/>
          </w:tcPr>
          <w:p w14:paraId="4BCBF9B3" w14:textId="10E4C4F0" w:rsidR="00ED3704" w:rsidRPr="002231DE" w:rsidRDefault="00ED3704" w:rsidP="00ED3704">
            <w:pPr>
              <w:pStyle w:val="Tabell"/>
            </w:pPr>
            <w:r w:rsidRPr="002231DE">
              <w:t xml:space="preserve">Scenario </w:t>
            </w:r>
            <w:r>
              <w:t>1</w:t>
            </w:r>
            <w:r w:rsidRPr="002231DE">
              <w:t>: Djupare och utdragen kris</w:t>
            </w:r>
          </w:p>
        </w:tc>
        <w:tc>
          <w:tcPr>
            <w:tcW w:w="898" w:type="pct"/>
            <w:tcBorders>
              <w:top w:val="single" w:sz="12" w:space="0" w:color="auto"/>
              <w:bottom w:val="single" w:sz="4" w:space="0" w:color="auto"/>
            </w:tcBorders>
            <w:shd w:val="clear" w:color="auto" w:fill="auto"/>
            <w:noWrap/>
          </w:tcPr>
          <w:p w14:paraId="6B371474" w14:textId="60D0ECEF"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39</w:t>
            </w:r>
            <w:r>
              <w:t>,9</w:t>
            </w:r>
          </w:p>
        </w:tc>
        <w:tc>
          <w:tcPr>
            <w:tcW w:w="411" w:type="pct"/>
            <w:tcBorders>
              <w:top w:val="single" w:sz="12" w:space="0" w:color="auto"/>
              <w:bottom w:val="single" w:sz="4" w:space="0" w:color="auto"/>
            </w:tcBorders>
            <w:shd w:val="clear" w:color="auto" w:fill="auto"/>
            <w:noWrap/>
          </w:tcPr>
          <w:p w14:paraId="3B188A78" w14:textId="7C24C79C"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4</w:t>
            </w:r>
            <w:r>
              <w:t>1,0</w:t>
            </w:r>
          </w:p>
        </w:tc>
        <w:tc>
          <w:tcPr>
            <w:tcW w:w="412" w:type="pct"/>
            <w:tcBorders>
              <w:top w:val="single" w:sz="12" w:space="0" w:color="auto"/>
              <w:bottom w:val="single" w:sz="4" w:space="0" w:color="auto"/>
            </w:tcBorders>
            <w:shd w:val="clear" w:color="auto" w:fill="auto"/>
            <w:noWrap/>
          </w:tcPr>
          <w:p w14:paraId="3784FFD3" w14:textId="49686820"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t>40,0</w:t>
            </w:r>
          </w:p>
        </w:tc>
        <w:tc>
          <w:tcPr>
            <w:tcW w:w="411" w:type="pct"/>
            <w:tcBorders>
              <w:top w:val="single" w:sz="12" w:space="0" w:color="auto"/>
              <w:bottom w:val="single" w:sz="4" w:space="0" w:color="auto"/>
            </w:tcBorders>
          </w:tcPr>
          <w:p w14:paraId="04572084" w14:textId="03C19FDC"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37</w:t>
            </w:r>
            <w:r>
              <w:t>,6</w:t>
            </w:r>
          </w:p>
        </w:tc>
        <w:tc>
          <w:tcPr>
            <w:tcW w:w="411" w:type="pct"/>
            <w:tcBorders>
              <w:top w:val="single" w:sz="12" w:space="0" w:color="auto"/>
              <w:bottom w:val="single" w:sz="4" w:space="0" w:color="auto"/>
            </w:tcBorders>
          </w:tcPr>
          <w:p w14:paraId="1D8719C8" w14:textId="10318DE6" w:rsidR="00ED3704" w:rsidRPr="002231D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231DE">
              <w:t>35</w:t>
            </w:r>
            <w:r>
              <w:t>,8</w:t>
            </w:r>
          </w:p>
        </w:tc>
      </w:tr>
      <w:tr w:rsidR="00ED3704" w:rsidRPr="00740C79" w14:paraId="4018E0DF"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7" w:type="pct"/>
            <w:tcBorders>
              <w:top w:val="single" w:sz="4" w:space="0" w:color="auto"/>
            </w:tcBorders>
            <w:shd w:val="clear" w:color="auto" w:fill="auto"/>
            <w:noWrap/>
          </w:tcPr>
          <w:p w14:paraId="030B7A9B" w14:textId="185F3D12" w:rsidR="00ED3704" w:rsidRDefault="00ED3704" w:rsidP="00ED3704">
            <w:pPr>
              <w:pStyle w:val="Tabell"/>
            </w:pPr>
            <w:r w:rsidRPr="002231DE">
              <w:t xml:space="preserve">Scenario </w:t>
            </w:r>
            <w:r>
              <w:t>2</w:t>
            </w:r>
            <w:r w:rsidRPr="002231DE">
              <w:t>: Snabbare och ihållande återhämtning</w:t>
            </w:r>
          </w:p>
        </w:tc>
        <w:tc>
          <w:tcPr>
            <w:tcW w:w="898" w:type="pct"/>
            <w:tcBorders>
              <w:top w:val="single" w:sz="4" w:space="0" w:color="auto"/>
            </w:tcBorders>
            <w:shd w:val="clear" w:color="auto" w:fill="auto"/>
            <w:noWrap/>
          </w:tcPr>
          <w:p w14:paraId="6A6B373E" w14:textId="191FA46D" w:rsidR="00ED3704" w:rsidRPr="002231D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231DE">
              <w:t>39</w:t>
            </w:r>
            <w:r>
              <w:t>,9</w:t>
            </w:r>
          </w:p>
        </w:tc>
        <w:tc>
          <w:tcPr>
            <w:tcW w:w="411" w:type="pct"/>
            <w:tcBorders>
              <w:top w:val="single" w:sz="4" w:space="0" w:color="auto"/>
            </w:tcBorders>
            <w:shd w:val="clear" w:color="auto" w:fill="auto"/>
            <w:noWrap/>
          </w:tcPr>
          <w:p w14:paraId="2E332270" w14:textId="57F36F26" w:rsidR="00ED3704" w:rsidRPr="002231D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231DE">
              <w:t>39</w:t>
            </w:r>
            <w:r>
              <w:t>,5</w:t>
            </w:r>
          </w:p>
        </w:tc>
        <w:tc>
          <w:tcPr>
            <w:tcW w:w="412" w:type="pct"/>
            <w:tcBorders>
              <w:top w:val="single" w:sz="4" w:space="0" w:color="auto"/>
            </w:tcBorders>
            <w:shd w:val="clear" w:color="auto" w:fill="auto"/>
            <w:noWrap/>
          </w:tcPr>
          <w:p w14:paraId="7ABCF628" w14:textId="50BDEBE2" w:rsidR="00ED3704" w:rsidRPr="002231D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231DE">
              <w:t>34</w:t>
            </w:r>
            <w:r>
              <w:t>,5</w:t>
            </w:r>
          </w:p>
        </w:tc>
        <w:tc>
          <w:tcPr>
            <w:tcW w:w="411" w:type="pct"/>
            <w:tcBorders>
              <w:top w:val="single" w:sz="4" w:space="0" w:color="auto"/>
            </w:tcBorders>
          </w:tcPr>
          <w:p w14:paraId="3E3C43B5" w14:textId="07D96F08" w:rsidR="00ED3704" w:rsidRPr="002231D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231DE">
              <w:t>29</w:t>
            </w:r>
            <w:r>
              <w:t>,5</w:t>
            </w:r>
          </w:p>
        </w:tc>
        <w:tc>
          <w:tcPr>
            <w:tcW w:w="411" w:type="pct"/>
            <w:tcBorders>
              <w:top w:val="single" w:sz="4" w:space="0" w:color="auto"/>
            </w:tcBorders>
          </w:tcPr>
          <w:p w14:paraId="28FE553D" w14:textId="656379DE" w:rsidR="00ED3704" w:rsidRPr="002231D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231DE">
              <w:t>26</w:t>
            </w:r>
            <w:r>
              <w:t>,2</w:t>
            </w:r>
          </w:p>
        </w:tc>
      </w:tr>
    </w:tbl>
    <w:p w14:paraId="28BD4096" w14:textId="7F638E1C" w:rsidR="00ED3704" w:rsidRPr="002231DE" w:rsidRDefault="00ED3704" w:rsidP="00ED3704">
      <w:pPr>
        <w:pStyle w:val="TabellFotnot"/>
        <w:rPr>
          <w:vertAlign w:val="superscript"/>
        </w:rPr>
      </w:pPr>
      <w:r w:rsidRPr="002231DE">
        <w:rPr>
          <w:vertAlign w:val="superscript"/>
        </w:rPr>
        <w:t>1</w:t>
      </w:r>
      <w:r w:rsidRPr="002231DE">
        <w:t xml:space="preserve"> I alternativscenarierna har hänsyn även tagits till kompletterande penningpolitiska åtgärder.</w:t>
      </w:r>
    </w:p>
    <w:p w14:paraId="5E74C612" w14:textId="77777777" w:rsidR="00ED3704" w:rsidRPr="002231DE" w:rsidRDefault="00ED3704" w:rsidP="00ED3704">
      <w:pPr>
        <w:pStyle w:val="TabellFotnot"/>
      </w:pPr>
      <w:r w:rsidRPr="002231DE">
        <w:rPr>
          <w:vertAlign w:val="superscript"/>
        </w:rPr>
        <w:t>2</w:t>
      </w:r>
      <w:r w:rsidRPr="002231DE">
        <w:t xml:space="preserve"> Kalenderkorrigerade värden.</w:t>
      </w:r>
    </w:p>
    <w:p w14:paraId="40DF8744" w14:textId="77777777" w:rsidR="00ED3704" w:rsidRPr="002231DE" w:rsidRDefault="00ED3704" w:rsidP="00ED3704">
      <w:pPr>
        <w:pStyle w:val="TabellFotnot"/>
      </w:pPr>
      <w:r w:rsidRPr="002231DE">
        <w:rPr>
          <w:vertAlign w:val="superscript"/>
        </w:rPr>
        <w:t>3</w:t>
      </w:r>
      <w:r w:rsidRPr="002231DE">
        <w:t xml:space="preserve"> Skillnaden mellan faktisk och potentiell BNP i procent av potentiell BNP.</w:t>
      </w:r>
    </w:p>
    <w:p w14:paraId="5A5516AA" w14:textId="77777777" w:rsidR="00ED3704" w:rsidRPr="002231DE" w:rsidRDefault="00ED3704" w:rsidP="00ED3704">
      <w:pPr>
        <w:pStyle w:val="TabellFotnot"/>
      </w:pPr>
      <w:r w:rsidRPr="002231DE">
        <w:rPr>
          <w:vertAlign w:val="superscript"/>
        </w:rPr>
        <w:t>4</w:t>
      </w:r>
      <w:r w:rsidRPr="002231DE">
        <w:t xml:space="preserve"> Årsgenomsnitt i procent.</w:t>
      </w:r>
    </w:p>
    <w:p w14:paraId="0D53653B" w14:textId="77777777" w:rsidR="00ED3704" w:rsidRPr="002231DE" w:rsidRDefault="00ED3704" w:rsidP="00ED3704">
      <w:pPr>
        <w:pStyle w:val="TabellFotnot"/>
      </w:pPr>
      <w:r w:rsidRPr="002231DE">
        <w:rPr>
          <w:vertAlign w:val="superscript"/>
        </w:rPr>
        <w:t>5</w:t>
      </w:r>
      <w:r w:rsidRPr="002231DE">
        <w:t xml:space="preserve"> Procent av BNP.</w:t>
      </w:r>
    </w:p>
    <w:p w14:paraId="0AC2FEEF" w14:textId="71AE01BD" w:rsidR="00ED3704" w:rsidRDefault="00ED3704" w:rsidP="00ED3704">
      <w:pPr>
        <w:pStyle w:val="Klla"/>
      </w:pPr>
      <w:r w:rsidRPr="002231DE">
        <w:t>Källor: Statistiska centralbyrån och egna beräkningar.</w:t>
      </w:r>
    </w:p>
    <w:p w14:paraId="1960041D" w14:textId="7F055735" w:rsidR="00ED3704" w:rsidRDefault="00ED3704" w:rsidP="00ED3704">
      <w:pPr>
        <w:pStyle w:val="Rubrik2"/>
      </w:pPr>
      <w:bookmarkStart w:id="70" w:name="_Toc68721330"/>
      <w:r>
        <w:t>Prognosrevideringar</w:t>
      </w:r>
      <w:bookmarkEnd w:id="70"/>
    </w:p>
    <w:p w14:paraId="5698CADA" w14:textId="45548A84" w:rsidR="00ED3704" w:rsidRPr="005F413E" w:rsidRDefault="00ED3704" w:rsidP="00ED3704">
      <w:pPr>
        <w:pStyle w:val="Brdtext"/>
      </w:pPr>
      <w:r w:rsidRPr="005F413E">
        <w:t xml:space="preserve">I detta avsnitt </w:t>
      </w:r>
      <w:r>
        <w:t xml:space="preserve">(3.6) </w:t>
      </w:r>
      <w:r w:rsidRPr="005F413E">
        <w:t>redovisas de prognosrevideringar som gjorts jämfört med budget</w:t>
      </w:r>
      <w:r w:rsidR="009C23F5">
        <w:softHyphen/>
      </w:r>
      <w:r w:rsidRPr="005F413E">
        <w:t xml:space="preserve">propositionen för 2021 (prop. 2020/21:1). Sedan den publicerades har bl.a. två kvartalssammanställningar av nationalräkenskaperna samt ett antal månadsutfall för bl.a. </w:t>
      </w:r>
      <w:r>
        <w:t>a</w:t>
      </w:r>
      <w:r w:rsidRPr="005F413E">
        <w:t>rbetskraftsundersökningarna (AKU) och KPI publicerats.</w:t>
      </w:r>
    </w:p>
    <w:p w14:paraId="23C93C70" w14:textId="3DCB9AD7" w:rsidR="00ED3704" w:rsidRDefault="00ED3704" w:rsidP="00ED3704">
      <w:pPr>
        <w:pStyle w:val="Brdtext"/>
      </w:pPr>
      <w:r w:rsidRPr="00A30293">
        <w:t>Svensk ekonomi visade sig vara mer motståndskraftig mot pandemins effekter och BNP-tillväxten 2020 föll inte lika mycket som prognosen i budgetpropositionen</w:t>
      </w:r>
      <w:r>
        <w:t xml:space="preserve"> implicerade</w:t>
      </w:r>
      <w:r w:rsidRPr="00A30293">
        <w:t>. Det medför att BNP-tillväxten 2021 nu väntas bli lägre jämfört med bedömningen i budgetpropositionen (se</w:t>
      </w:r>
      <w:r>
        <w:t xml:space="preserve"> </w:t>
      </w:r>
      <w:r>
        <w:fldChar w:fldCharType="begin"/>
      </w:r>
      <w:r>
        <w:instrText xml:space="preserve"> REF  _Ref66437467 \* Lower \h  \* MERGEFORMAT </w:instrText>
      </w:r>
      <w:r>
        <w:fldChar w:fldCharType="separate"/>
      </w:r>
      <w:r w:rsidR="000D76EE">
        <w:t xml:space="preserve">tabell </w:t>
      </w:r>
      <w:r w:rsidR="000D76EE">
        <w:rPr>
          <w:noProof/>
        </w:rPr>
        <w:t>3</w:t>
      </w:r>
      <w:r w:rsidR="000D76EE">
        <w:t>.</w:t>
      </w:r>
      <w:r w:rsidR="000D76EE">
        <w:rPr>
          <w:noProof/>
        </w:rPr>
        <w:t>8</w:t>
      </w:r>
      <w:r>
        <w:fldChar w:fldCharType="end"/>
      </w:r>
      <w:r>
        <w:t xml:space="preserve">). Det gäller i synnerhet hushållens konsumtion. </w:t>
      </w:r>
      <w:bookmarkStart w:id="71" w:name="_Hlk66381668"/>
      <w:r>
        <w:t xml:space="preserve">Utvecklingen av offentlig konsumtion har reviderats upp 2021 jämfört med budgetpropositionen. Under 2020 begränsade pandemin den offentliga verksamheten mer än väntat </w:t>
      </w:r>
      <w:r w:rsidRPr="005F39B9">
        <w:t>samtidigt som kommun</w:t>
      </w:r>
      <w:r>
        <w:t>sektorn</w:t>
      </w:r>
      <w:r w:rsidRPr="005F39B9">
        <w:t xml:space="preserve"> redovisa</w:t>
      </w:r>
      <w:r>
        <w:t xml:space="preserve">de ett starkt </w:t>
      </w:r>
      <w:r w:rsidRPr="005F39B9">
        <w:t xml:space="preserve">resultat. </w:t>
      </w:r>
      <w:r>
        <w:t xml:space="preserve">De kommunala inkomsterna beräknas fortsatt öka i relativt hög takt 2021 och bedöms kunna </w:t>
      </w:r>
      <w:r w:rsidRPr="00427298">
        <w:t>användas för att återuppta offentlig verksamhet</w:t>
      </w:r>
      <w:bookmarkEnd w:id="71"/>
      <w:r>
        <w:t xml:space="preserve"> 2021</w:t>
      </w:r>
      <w:r w:rsidRPr="00427298">
        <w:t>.</w:t>
      </w:r>
      <w:r w:rsidRPr="000D5803">
        <w:t xml:space="preserve"> </w:t>
      </w:r>
      <w:r>
        <w:t>Prognosen för de fasta bruttoinvesteringarna har reviderats ned 2021 jämfört med budget</w:t>
      </w:r>
      <w:r w:rsidR="009C23F5">
        <w:softHyphen/>
      </w:r>
      <w:r>
        <w:t xml:space="preserve">propositionen till följd av att </w:t>
      </w:r>
      <w:r w:rsidRPr="00600B63">
        <w:t xml:space="preserve">investeringarna </w:t>
      </w:r>
      <w:r w:rsidRPr="005F39B9">
        <w:t xml:space="preserve">återhämtade sig bättre än väntat </w:t>
      </w:r>
      <w:r w:rsidRPr="00600B63">
        <w:t xml:space="preserve">under </w:t>
      </w:r>
      <w:r w:rsidRPr="00052B7D">
        <w:lastRenderedPageBreak/>
        <w:t>2020</w:t>
      </w:r>
      <w:r>
        <w:t>.</w:t>
      </w:r>
      <w:r w:rsidRPr="00971D9B">
        <w:t xml:space="preserve"> </w:t>
      </w:r>
      <w:r>
        <w:t xml:space="preserve">En snabbare återhämtning än väntat </w:t>
      </w:r>
      <w:r w:rsidRPr="00B92156">
        <w:t>och</w:t>
      </w:r>
      <w:r>
        <w:t xml:space="preserve"> ökade</w:t>
      </w:r>
      <w:r w:rsidRPr="00B92156">
        <w:t xml:space="preserve"> investeringar i omvärlden medför att exporten har reviderats upp sedan budgetpropositionen. Tillsammans med en högre konsumtionsnivå bidrar det till att importen </w:t>
      </w:r>
      <w:r>
        <w:t>har reviderats</w:t>
      </w:r>
      <w:r w:rsidRPr="00B92156">
        <w:t xml:space="preserve"> upp, jämfört med budgetpropositionen.</w:t>
      </w:r>
      <w:bookmarkStart w:id="72" w:name="_Hlk67470514"/>
      <w:bookmarkStart w:id="73" w:name="_Hlk48052696"/>
    </w:p>
    <w:p w14:paraId="4D989E13" w14:textId="6ED4A87A" w:rsidR="00ED3704" w:rsidRDefault="00ED3704" w:rsidP="00ED3704">
      <w:pPr>
        <w:pStyle w:val="Brdtext"/>
      </w:pPr>
      <w:r w:rsidRPr="00203548">
        <w:rPr>
          <w:rStyle w:val="BrdtextChar"/>
        </w:rPr>
        <w:t>Jämviktsarbetslösheten har reviderats upp till följd av att den höga arbetslösheten i spåren av pandemin delvis dröjer sig kvar.</w:t>
      </w:r>
      <w:bookmarkEnd w:id="72"/>
      <w:r w:rsidRPr="00203548">
        <w:rPr>
          <w:rStyle w:val="BrdtextChar"/>
        </w:rPr>
        <w:t xml:space="preserve"> Samtidigt har den potentiella arbetskraften</w:t>
      </w:r>
      <w:r w:rsidRPr="00FC6132">
        <w:t xml:space="preserve"> </w:t>
      </w:r>
      <w:r>
        <w:t xml:space="preserve">reviderats upp </w:t>
      </w:r>
      <w:r w:rsidRPr="00FC6132">
        <w:t xml:space="preserve">något </w:t>
      </w:r>
      <w:r>
        <w:t xml:space="preserve">bl.a. </w:t>
      </w:r>
      <w:r w:rsidRPr="00FC6132">
        <w:t xml:space="preserve">till följd av höjd pensionsålder. </w:t>
      </w:r>
      <w:r>
        <w:t>Sammantaget medför detta att t</w:t>
      </w:r>
      <w:r w:rsidRPr="00485E1D">
        <w:t xml:space="preserve">illväxten i potentiell BNP </w:t>
      </w:r>
      <w:r>
        <w:t>bedöms vara</w:t>
      </w:r>
      <w:r w:rsidRPr="00485E1D">
        <w:t xml:space="preserve"> </w:t>
      </w:r>
      <w:r>
        <w:t>något lägre</w:t>
      </w:r>
      <w:r w:rsidRPr="00485E1D">
        <w:t xml:space="preserve"> </w:t>
      </w:r>
      <w:r>
        <w:t>2022 jämfört med budget</w:t>
      </w:r>
      <w:r w:rsidR="009C23F5">
        <w:softHyphen/>
      </w:r>
      <w:r>
        <w:t>propositionen.</w:t>
      </w:r>
    </w:p>
    <w:p w14:paraId="32658B1F" w14:textId="40A4054B" w:rsidR="00ED3704" w:rsidRDefault="00ED3704" w:rsidP="00ED3704">
      <w:pPr>
        <w:pStyle w:val="Brdtext"/>
      </w:pPr>
      <w:bookmarkStart w:id="74" w:name="_Hlk66687895"/>
      <w:r>
        <w:t xml:space="preserve">Arbetsmarknaden </w:t>
      </w:r>
      <w:r w:rsidDel="00404872">
        <w:t xml:space="preserve">drabbades hårt av pandemin men </w:t>
      </w:r>
      <w:r>
        <w:t>återhämtade sig starkare än väntat under det fjärde kvartalet 2020 till följd av en högre aktivitet i ekonomin. Det har medfört att arbetslösheten reviderats ned jämfört med budgetpropositionen.</w:t>
      </w:r>
      <w:r w:rsidDel="009E22C7">
        <w:t xml:space="preserve"> </w:t>
      </w:r>
    </w:p>
    <w:bookmarkEnd w:id="74"/>
    <w:p w14:paraId="4E5A1881" w14:textId="604BBB90" w:rsidR="00ED3704" w:rsidRDefault="00ED3704" w:rsidP="00ED3704">
      <w:pPr>
        <w:pStyle w:val="Brdtext"/>
      </w:pPr>
      <w:r w:rsidRPr="00DA462F">
        <w:t>Timlönen bedöms utvecklas</w:t>
      </w:r>
      <w:r>
        <w:t xml:space="preserve"> starkare 2020 och 2021 men svagare 2022 </w:t>
      </w:r>
      <w:r w:rsidRPr="00DA462F">
        <w:t xml:space="preserve">jämfört med </w:t>
      </w:r>
      <w:r>
        <w:t>budget</w:t>
      </w:r>
      <w:r w:rsidRPr="00DA462F">
        <w:t>propositionen</w:t>
      </w:r>
      <w:r>
        <w:t xml:space="preserve">. Revideringen av timlönen 2021 och 2022 följer av resultatet av avtalsrörelsen och de nya avtal som tecknades under slutet av 2020. </w:t>
      </w:r>
    </w:p>
    <w:p w14:paraId="716AE281" w14:textId="224F1FA6" w:rsidR="00ED3704" w:rsidRDefault="00ED3704" w:rsidP="00ED3704">
      <w:pPr>
        <w:pStyle w:val="Brdtext"/>
      </w:pPr>
      <w:r>
        <w:t xml:space="preserve">KPI- och </w:t>
      </w:r>
      <w:r w:rsidRPr="002E2758">
        <w:t xml:space="preserve">KPIF-inflationen har reviderats </w:t>
      </w:r>
      <w:r>
        <w:t>upp</w:t>
      </w:r>
      <w:r w:rsidRPr="002E2758">
        <w:t xml:space="preserve"> </w:t>
      </w:r>
      <w:r>
        <w:t xml:space="preserve">2021 </w:t>
      </w:r>
      <w:r w:rsidRPr="002E2758">
        <w:t xml:space="preserve">jämfört med </w:t>
      </w:r>
      <w:r>
        <w:t>budget</w:t>
      </w:r>
      <w:r w:rsidRPr="002E2758">
        <w:t>propositionen</w:t>
      </w:r>
      <w:r>
        <w:t xml:space="preserve"> till följd av bl.a. högre energipriser än väntat</w:t>
      </w:r>
      <w:r w:rsidRPr="001F3904">
        <w:t xml:space="preserve">. </w:t>
      </w:r>
      <w:r>
        <w:t>Prognosen för reporäntan är oförändrad jämfört med bedömningen i budgetpropositionen.</w:t>
      </w:r>
    </w:p>
    <w:p w14:paraId="6BE67FB5" w14:textId="4250E144" w:rsidR="00ED3704" w:rsidRDefault="00ED3704" w:rsidP="00ED3704">
      <w:pPr>
        <w:pStyle w:val="TabellRubrik"/>
      </w:pPr>
      <w:bookmarkStart w:id="75" w:name="_Ref66437467"/>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8</w:t>
        </w:r>
      </w:fldSimple>
      <w:bookmarkEnd w:id="75"/>
      <w:r>
        <w:tab/>
      </w:r>
      <w:r w:rsidRPr="00694590">
        <w:t>Jämförelse mellan regeringens prognoser</w:t>
      </w:r>
    </w:p>
    <w:p w14:paraId="1029F4B7" w14:textId="00EB0199" w:rsidR="00ED3704" w:rsidRPr="00694590" w:rsidRDefault="00ED3704" w:rsidP="00ED3704">
      <w:pPr>
        <w:pStyle w:val="TabellUnderrubrik"/>
      </w:pPr>
      <w:bookmarkStart w:id="76" w:name="_Ref66366467"/>
      <w:bookmarkEnd w:id="76"/>
      <w:r w:rsidRPr="00694590">
        <w:rPr>
          <w:rFonts w:cs="Arial"/>
        </w:rPr>
        <w:t xml:space="preserve">Procentuell förändring om inte annat anges. Siffrorna inom parentes avser prognos från budgetpropositionen för 2021 </w:t>
      </w:r>
    </w:p>
    <w:tbl>
      <w:tblPr>
        <w:tblStyle w:val="RKBPTabell"/>
        <w:tblW w:w="5000" w:type="pct"/>
        <w:tblLook w:val="06E0" w:firstRow="1" w:lastRow="1" w:firstColumn="1" w:lastColumn="0" w:noHBand="1" w:noVBand="1"/>
      </w:tblPr>
      <w:tblGrid>
        <w:gridCol w:w="1898"/>
        <w:gridCol w:w="1368"/>
        <w:gridCol w:w="1368"/>
        <w:gridCol w:w="1368"/>
        <w:gridCol w:w="1368"/>
      </w:tblGrid>
      <w:tr w:rsidR="00ED3704" w:rsidRPr="00740C79" w14:paraId="39840782"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28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25B9BE2" w14:textId="77777777" w:rsidR="00ED3704" w:rsidRPr="00694590" w:rsidRDefault="00ED3704" w:rsidP="00ED3704">
            <w:pPr>
              <w:pStyle w:val="TabellHuvud"/>
            </w:pPr>
          </w:p>
        </w:tc>
        <w:tc>
          <w:tcPr>
            <w:tcW w:w="9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7E07D8E" w14:textId="3DBF7BAE" w:rsidR="00ED3704" w:rsidRPr="0069459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94590">
              <w:t>2020</w:t>
            </w:r>
          </w:p>
        </w:tc>
        <w:tc>
          <w:tcPr>
            <w:tcW w:w="9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A3D846E" w14:textId="75F88618" w:rsidR="00ED3704" w:rsidRPr="0069459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94590">
              <w:t>2021</w:t>
            </w:r>
          </w:p>
        </w:tc>
        <w:tc>
          <w:tcPr>
            <w:tcW w:w="9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50E539D" w14:textId="5A3D3649" w:rsidR="00ED3704" w:rsidRPr="0069459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94590">
              <w:t>2022</w:t>
            </w:r>
          </w:p>
        </w:tc>
        <w:tc>
          <w:tcPr>
            <w:tcW w:w="92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1AA9E33" w14:textId="79587A30" w:rsidR="00ED3704" w:rsidRPr="0069459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94590">
              <w:t>2023</w:t>
            </w:r>
          </w:p>
        </w:tc>
      </w:tr>
      <w:tr w:rsidR="00ED3704" w:rsidRPr="00740C79" w14:paraId="05F2B80E" w14:textId="77777777" w:rsidTr="00ED3704">
        <w:tc>
          <w:tcPr>
            <w:cnfStyle w:val="001000000000" w:firstRow="0" w:lastRow="0" w:firstColumn="1" w:lastColumn="0" w:oddVBand="0" w:evenVBand="0" w:oddHBand="0" w:evenHBand="0" w:firstRowFirstColumn="0" w:firstRowLastColumn="0" w:lastRowFirstColumn="0" w:lastRowLastColumn="0"/>
            <w:tcW w:w="1288" w:type="pct"/>
            <w:tcBorders>
              <w:top w:val="single" w:sz="12" w:space="0" w:color="auto"/>
            </w:tcBorders>
            <w:vAlign w:val="top"/>
          </w:tcPr>
          <w:p w14:paraId="1920DF2B" w14:textId="4365757E" w:rsidR="00ED3704" w:rsidRPr="00694590" w:rsidRDefault="00ED3704" w:rsidP="00ED3704">
            <w:pPr>
              <w:pStyle w:val="Tabell"/>
            </w:pPr>
            <w:r w:rsidRPr="00694590">
              <w:t>BNP</w:t>
            </w:r>
          </w:p>
        </w:tc>
        <w:tc>
          <w:tcPr>
            <w:tcW w:w="928" w:type="pct"/>
            <w:tcBorders>
              <w:top w:val="single" w:sz="12" w:space="0" w:color="auto"/>
            </w:tcBorders>
            <w:vAlign w:val="center"/>
          </w:tcPr>
          <w:p w14:paraId="2C731089" w14:textId="3CB2087A" w:rsidR="00ED3704" w:rsidRPr="0069459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94590">
              <w:rPr>
                <w:rFonts w:ascii="Arial" w:hAnsi="Arial" w:cs="Arial"/>
                <w:color w:val="000000"/>
                <w:szCs w:val="16"/>
              </w:rPr>
              <w:t>-2,8 (-4,6)</w:t>
            </w:r>
          </w:p>
        </w:tc>
        <w:tc>
          <w:tcPr>
            <w:tcW w:w="928" w:type="pct"/>
            <w:tcBorders>
              <w:top w:val="single" w:sz="12" w:space="0" w:color="auto"/>
            </w:tcBorders>
            <w:vAlign w:val="center"/>
          </w:tcPr>
          <w:p w14:paraId="554E217F" w14:textId="14FC13D4" w:rsidR="00ED3704" w:rsidRPr="0069459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94590">
              <w:rPr>
                <w:rFonts w:ascii="Arial" w:hAnsi="Arial" w:cs="Arial"/>
                <w:color w:val="000000"/>
                <w:szCs w:val="16"/>
              </w:rPr>
              <w:t>3,2 (4,1)</w:t>
            </w:r>
          </w:p>
        </w:tc>
        <w:tc>
          <w:tcPr>
            <w:tcW w:w="928" w:type="pct"/>
            <w:tcBorders>
              <w:top w:val="single" w:sz="12" w:space="0" w:color="auto"/>
            </w:tcBorders>
            <w:vAlign w:val="center"/>
          </w:tcPr>
          <w:p w14:paraId="3167FB26" w14:textId="259167E3" w:rsidR="00ED3704" w:rsidRPr="0069459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94590">
              <w:rPr>
                <w:rFonts w:ascii="Arial" w:hAnsi="Arial" w:cs="Arial"/>
                <w:color w:val="000000"/>
                <w:szCs w:val="16"/>
              </w:rPr>
              <w:t>3,8 (3,8)</w:t>
            </w:r>
          </w:p>
        </w:tc>
        <w:tc>
          <w:tcPr>
            <w:tcW w:w="928" w:type="pct"/>
            <w:tcBorders>
              <w:top w:val="single" w:sz="12" w:space="0" w:color="auto"/>
            </w:tcBorders>
            <w:vAlign w:val="center"/>
          </w:tcPr>
          <w:p w14:paraId="7D1ABDDD" w14:textId="564B27F6" w:rsidR="00ED3704" w:rsidRPr="0069459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94590">
              <w:rPr>
                <w:rFonts w:ascii="Arial" w:hAnsi="Arial" w:cs="Arial"/>
                <w:color w:val="000000"/>
                <w:szCs w:val="16"/>
              </w:rPr>
              <w:t>1,9 (2,7)</w:t>
            </w:r>
          </w:p>
        </w:tc>
      </w:tr>
      <w:tr w:rsidR="00ED3704" w:rsidRPr="00740C79" w14:paraId="78FAD033"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4255A55A" w14:textId="6E8FCAE1" w:rsidR="00ED3704" w:rsidRPr="00202835" w:rsidRDefault="00ED3704" w:rsidP="00ED3704">
            <w:pPr>
              <w:pStyle w:val="Tabell"/>
            </w:pPr>
            <w:r w:rsidRPr="00133A71">
              <w:t>Potentiell BNP</w:t>
            </w:r>
          </w:p>
        </w:tc>
        <w:tc>
          <w:tcPr>
            <w:tcW w:w="928" w:type="pct"/>
            <w:vAlign w:val="center"/>
          </w:tcPr>
          <w:p w14:paraId="48E7B489" w14:textId="1C48E08F" w:rsidR="00ED3704" w:rsidRPr="00133A71"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3A71">
              <w:rPr>
                <w:rFonts w:ascii="Arial" w:hAnsi="Arial" w:cs="Arial"/>
                <w:color w:val="000000"/>
                <w:szCs w:val="16"/>
              </w:rPr>
              <w:t>1,7 (1,8)</w:t>
            </w:r>
          </w:p>
        </w:tc>
        <w:tc>
          <w:tcPr>
            <w:tcW w:w="928" w:type="pct"/>
            <w:vAlign w:val="center"/>
          </w:tcPr>
          <w:p w14:paraId="7C05BCFD" w14:textId="32DB9FC6" w:rsidR="00ED3704" w:rsidRPr="00133A71"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3A71">
              <w:rPr>
                <w:rFonts w:ascii="Arial" w:hAnsi="Arial" w:cs="Arial"/>
                <w:color w:val="000000"/>
                <w:szCs w:val="16"/>
              </w:rPr>
              <w:t>1,7 (1,7)</w:t>
            </w:r>
          </w:p>
        </w:tc>
        <w:tc>
          <w:tcPr>
            <w:tcW w:w="928" w:type="pct"/>
            <w:vAlign w:val="center"/>
          </w:tcPr>
          <w:p w14:paraId="03303238" w14:textId="2E8D2FE5" w:rsidR="00ED3704" w:rsidRPr="00133A71"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3A71">
              <w:rPr>
                <w:rFonts w:ascii="Arial" w:hAnsi="Arial" w:cs="Arial"/>
                <w:color w:val="000000"/>
                <w:szCs w:val="16"/>
              </w:rPr>
              <w:t>1,6 (1,7)</w:t>
            </w:r>
          </w:p>
        </w:tc>
        <w:tc>
          <w:tcPr>
            <w:tcW w:w="928" w:type="pct"/>
            <w:vAlign w:val="center"/>
          </w:tcPr>
          <w:p w14:paraId="6B034F01" w14:textId="79732A2C" w:rsidR="00ED3704" w:rsidRPr="00133A71"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3A71">
              <w:rPr>
                <w:rFonts w:ascii="Arial" w:hAnsi="Arial" w:cs="Arial"/>
                <w:color w:val="000000"/>
                <w:szCs w:val="16"/>
              </w:rPr>
              <w:t>1,6 (1,7)</w:t>
            </w:r>
          </w:p>
        </w:tc>
      </w:tr>
      <w:tr w:rsidR="00ED3704" w:rsidRPr="00740C79" w14:paraId="67DDC864"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49122897" w14:textId="3F1C7AF3" w:rsidR="00ED3704" w:rsidRPr="00202835" w:rsidRDefault="00ED3704" w:rsidP="00ED3704">
            <w:pPr>
              <w:pStyle w:val="Tabell"/>
            </w:pPr>
            <w:r w:rsidRPr="00131E93">
              <w:t>BNP-gap</w:t>
            </w:r>
            <w:r w:rsidRPr="00C03F34">
              <w:rPr>
                <w:vertAlign w:val="superscript"/>
              </w:rPr>
              <w:t>1</w:t>
            </w:r>
          </w:p>
        </w:tc>
        <w:tc>
          <w:tcPr>
            <w:tcW w:w="928" w:type="pct"/>
            <w:vAlign w:val="center"/>
          </w:tcPr>
          <w:p w14:paraId="5C06E048" w14:textId="5225CCD9" w:rsidR="00ED3704" w:rsidRPr="00131E9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E93">
              <w:rPr>
                <w:rFonts w:ascii="Arial" w:hAnsi="Arial" w:cs="Arial"/>
                <w:color w:val="000000"/>
                <w:szCs w:val="16"/>
              </w:rPr>
              <w:t>-3,9 (-5,9)</w:t>
            </w:r>
          </w:p>
        </w:tc>
        <w:tc>
          <w:tcPr>
            <w:tcW w:w="928" w:type="pct"/>
            <w:vAlign w:val="center"/>
          </w:tcPr>
          <w:p w14:paraId="0ED7044C" w14:textId="0F308C35" w:rsidR="00ED3704" w:rsidRPr="00131E9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E93">
              <w:rPr>
                <w:rFonts w:ascii="Arial" w:hAnsi="Arial" w:cs="Arial"/>
                <w:color w:val="000000"/>
                <w:szCs w:val="16"/>
              </w:rPr>
              <w:t>-2,6 (-3,8)</w:t>
            </w:r>
          </w:p>
        </w:tc>
        <w:tc>
          <w:tcPr>
            <w:tcW w:w="928" w:type="pct"/>
            <w:vAlign w:val="center"/>
          </w:tcPr>
          <w:p w14:paraId="69CC9ECA" w14:textId="547F8BE5" w:rsidR="00ED3704" w:rsidRPr="00131E9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E93">
              <w:rPr>
                <w:rFonts w:ascii="Arial" w:hAnsi="Arial" w:cs="Arial"/>
                <w:color w:val="000000"/>
                <w:szCs w:val="16"/>
              </w:rPr>
              <w:t>-0,5 (-1,8)</w:t>
            </w:r>
          </w:p>
        </w:tc>
        <w:tc>
          <w:tcPr>
            <w:tcW w:w="928" w:type="pct"/>
            <w:vAlign w:val="center"/>
          </w:tcPr>
          <w:p w14:paraId="69F49AA6" w14:textId="2DE03253" w:rsidR="00ED3704" w:rsidRPr="00131E9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E93">
              <w:rPr>
                <w:rFonts w:ascii="Arial" w:hAnsi="Arial" w:cs="Arial"/>
                <w:color w:val="000000"/>
                <w:szCs w:val="16"/>
              </w:rPr>
              <w:t>0,0 (-0,6)</w:t>
            </w:r>
          </w:p>
        </w:tc>
      </w:tr>
      <w:tr w:rsidR="00ED3704" w:rsidRPr="00740C79" w14:paraId="50D73F52"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425D885C" w14:textId="362251CB" w:rsidR="00ED3704" w:rsidRPr="00307C7A" w:rsidRDefault="00ED3704" w:rsidP="00ED3704">
            <w:pPr>
              <w:pStyle w:val="Tabell"/>
            </w:pPr>
            <w:r w:rsidRPr="00307C7A">
              <w:t>Arbetslöshet</w:t>
            </w:r>
            <w:r w:rsidRPr="00307C7A">
              <w:rPr>
                <w:vertAlign w:val="superscript"/>
              </w:rPr>
              <w:t>,</w:t>
            </w:r>
            <w:r>
              <w:rPr>
                <w:vertAlign w:val="superscript"/>
              </w:rPr>
              <w:t>2,3</w:t>
            </w:r>
          </w:p>
        </w:tc>
        <w:tc>
          <w:tcPr>
            <w:tcW w:w="928" w:type="pct"/>
            <w:vAlign w:val="center"/>
          </w:tcPr>
          <w:p w14:paraId="05DF9CC5" w14:textId="3E3BDEB1"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8,3 (9,0)</w:t>
            </w:r>
          </w:p>
        </w:tc>
        <w:tc>
          <w:tcPr>
            <w:tcW w:w="928" w:type="pct"/>
            <w:vAlign w:val="center"/>
          </w:tcPr>
          <w:p w14:paraId="6E8DE604" w14:textId="62C88576"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8,7 (9,5)</w:t>
            </w:r>
          </w:p>
        </w:tc>
        <w:tc>
          <w:tcPr>
            <w:tcW w:w="928" w:type="pct"/>
            <w:vAlign w:val="center"/>
          </w:tcPr>
          <w:p w14:paraId="54BE06FC" w14:textId="41B4FE59"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7,9 (8,1)</w:t>
            </w:r>
          </w:p>
        </w:tc>
        <w:tc>
          <w:tcPr>
            <w:tcW w:w="928" w:type="pct"/>
            <w:vAlign w:val="center"/>
          </w:tcPr>
          <w:p w14:paraId="191EE22B" w14:textId="6B200237"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7,0 (7,1)</w:t>
            </w:r>
          </w:p>
        </w:tc>
      </w:tr>
      <w:tr w:rsidR="00ED3704" w:rsidRPr="00740C79" w14:paraId="56C0183A"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6CA5135D" w14:textId="5FC1FA10" w:rsidR="00ED3704" w:rsidRPr="00307C7A" w:rsidRDefault="00ED3704" w:rsidP="00ED3704">
            <w:pPr>
              <w:pStyle w:val="Tabell"/>
            </w:pPr>
            <w:r w:rsidRPr="00307C7A">
              <w:t>Arbetskraft</w:t>
            </w:r>
            <w:r w:rsidRPr="007A4FEB">
              <w:rPr>
                <w:vertAlign w:val="superscript"/>
              </w:rPr>
              <w:t>2</w:t>
            </w:r>
          </w:p>
        </w:tc>
        <w:tc>
          <w:tcPr>
            <w:tcW w:w="928" w:type="pct"/>
            <w:vAlign w:val="center"/>
          </w:tcPr>
          <w:p w14:paraId="4B2CEFB2" w14:textId="0D196186"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0,3 (0,2)</w:t>
            </w:r>
          </w:p>
        </w:tc>
        <w:tc>
          <w:tcPr>
            <w:tcW w:w="928" w:type="pct"/>
            <w:vAlign w:val="center"/>
          </w:tcPr>
          <w:p w14:paraId="15F46738" w14:textId="21BF174A"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0,7 (0,9)</w:t>
            </w:r>
          </w:p>
        </w:tc>
        <w:tc>
          <w:tcPr>
            <w:tcW w:w="928" w:type="pct"/>
            <w:vAlign w:val="center"/>
          </w:tcPr>
          <w:p w14:paraId="5C2883DE" w14:textId="47DE3C86"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1,0 (0,8)</w:t>
            </w:r>
          </w:p>
        </w:tc>
        <w:tc>
          <w:tcPr>
            <w:tcW w:w="928" w:type="pct"/>
            <w:vAlign w:val="center"/>
          </w:tcPr>
          <w:p w14:paraId="1957C227" w14:textId="3B063AD2" w:rsidR="00ED3704" w:rsidRPr="00131C6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31C6B">
              <w:rPr>
                <w:rFonts w:ascii="Arial" w:hAnsi="Arial" w:cs="Arial"/>
                <w:color w:val="000000"/>
                <w:szCs w:val="16"/>
              </w:rPr>
              <w:t>0,7 (0,6)</w:t>
            </w:r>
          </w:p>
        </w:tc>
      </w:tr>
      <w:tr w:rsidR="00ED3704" w:rsidRPr="00740C79" w14:paraId="1A61B7A8"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4B8BB2CC" w14:textId="22E0CC49" w:rsidR="00ED3704" w:rsidRPr="00307C7A" w:rsidRDefault="00ED3704" w:rsidP="00ED3704">
            <w:pPr>
              <w:pStyle w:val="Tabell"/>
            </w:pPr>
            <w:r w:rsidRPr="00307C7A">
              <w:t>Sysselsatta</w:t>
            </w:r>
            <w:r>
              <w:rPr>
                <w:vertAlign w:val="superscript"/>
              </w:rPr>
              <w:t>2</w:t>
            </w:r>
          </w:p>
        </w:tc>
        <w:tc>
          <w:tcPr>
            <w:tcW w:w="928" w:type="pct"/>
            <w:vAlign w:val="center"/>
          </w:tcPr>
          <w:p w14:paraId="2EA9A92A" w14:textId="790B6673"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-1,3 (-2,1)</w:t>
            </w:r>
          </w:p>
        </w:tc>
        <w:tc>
          <w:tcPr>
            <w:tcW w:w="928" w:type="pct"/>
            <w:vAlign w:val="center"/>
          </w:tcPr>
          <w:p w14:paraId="3DCB78F0" w14:textId="456633A7"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0,3 (0,3)</w:t>
            </w:r>
          </w:p>
        </w:tc>
        <w:tc>
          <w:tcPr>
            <w:tcW w:w="928" w:type="pct"/>
            <w:vAlign w:val="center"/>
          </w:tcPr>
          <w:p w14:paraId="41EB705F" w14:textId="7CD85A77"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1,9 (2,4)</w:t>
            </w:r>
          </w:p>
        </w:tc>
        <w:tc>
          <w:tcPr>
            <w:tcW w:w="928" w:type="pct"/>
            <w:vAlign w:val="center"/>
          </w:tcPr>
          <w:p w14:paraId="0042B68C" w14:textId="13138E67"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1,7 (1,7)</w:t>
            </w:r>
          </w:p>
        </w:tc>
      </w:tr>
      <w:tr w:rsidR="00ED3704" w:rsidRPr="00740C79" w14:paraId="75AB2F09"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31CF749C" w14:textId="1E9DCCBB" w:rsidR="00ED3704" w:rsidRPr="00572FBE" w:rsidRDefault="00ED3704" w:rsidP="00ED3704">
            <w:pPr>
              <w:pStyle w:val="Tabell"/>
              <w:rPr>
                <w:highlight w:val="yellow"/>
              </w:rPr>
            </w:pPr>
            <w:r w:rsidRPr="00307C7A">
              <w:t>Arbetade timmar</w:t>
            </w:r>
            <w:r>
              <w:rPr>
                <w:vertAlign w:val="superscript"/>
              </w:rPr>
              <w:t>4</w:t>
            </w:r>
          </w:p>
        </w:tc>
        <w:tc>
          <w:tcPr>
            <w:tcW w:w="928" w:type="pct"/>
            <w:vAlign w:val="center"/>
          </w:tcPr>
          <w:p w14:paraId="287C208A" w14:textId="704AD2F7"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-3,8 (-4,3)</w:t>
            </w:r>
          </w:p>
        </w:tc>
        <w:tc>
          <w:tcPr>
            <w:tcW w:w="928" w:type="pct"/>
            <w:vAlign w:val="center"/>
          </w:tcPr>
          <w:p w14:paraId="3CF911A5" w14:textId="12F8FBB2"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3,0 (3,0)</w:t>
            </w:r>
          </w:p>
        </w:tc>
        <w:tc>
          <w:tcPr>
            <w:tcW w:w="928" w:type="pct"/>
            <w:vAlign w:val="center"/>
          </w:tcPr>
          <w:p w14:paraId="3A26B3AB" w14:textId="7E93BBC6"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2,4 (1,8)</w:t>
            </w:r>
          </w:p>
        </w:tc>
        <w:tc>
          <w:tcPr>
            <w:tcW w:w="928" w:type="pct"/>
            <w:vAlign w:val="center"/>
          </w:tcPr>
          <w:p w14:paraId="79C780F5" w14:textId="04978662" w:rsidR="00ED3704" w:rsidRPr="00E12BC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2BCF">
              <w:rPr>
                <w:rFonts w:ascii="Arial" w:hAnsi="Arial" w:cs="Arial"/>
                <w:color w:val="000000"/>
                <w:szCs w:val="16"/>
              </w:rPr>
              <w:t>1,1 (1,6)</w:t>
            </w:r>
          </w:p>
        </w:tc>
      </w:tr>
      <w:tr w:rsidR="00ED3704" w:rsidRPr="00740C79" w14:paraId="3768325A"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43386C2C" w14:textId="76387BF6" w:rsidR="00ED3704" w:rsidRPr="001915E4" w:rsidRDefault="00ED3704" w:rsidP="00ED3704">
            <w:pPr>
              <w:pStyle w:val="Tabell"/>
            </w:pPr>
            <w:r w:rsidRPr="001915E4">
              <w:t>Timlön</w:t>
            </w:r>
            <w:r w:rsidRPr="00C03F34">
              <w:rPr>
                <w:vertAlign w:val="superscript"/>
              </w:rPr>
              <w:t>5</w:t>
            </w:r>
          </w:p>
        </w:tc>
        <w:tc>
          <w:tcPr>
            <w:tcW w:w="928" w:type="pct"/>
            <w:vAlign w:val="center"/>
          </w:tcPr>
          <w:p w14:paraId="5767452F" w14:textId="219B03F8" w:rsidR="00ED3704" w:rsidRPr="001915E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915E4">
              <w:rPr>
                <w:rFonts w:ascii="Arial" w:hAnsi="Arial" w:cs="Arial"/>
                <w:color w:val="000000"/>
                <w:szCs w:val="16"/>
              </w:rPr>
              <w:t>2,0 (1,8)</w:t>
            </w:r>
          </w:p>
        </w:tc>
        <w:tc>
          <w:tcPr>
            <w:tcW w:w="928" w:type="pct"/>
            <w:vAlign w:val="center"/>
          </w:tcPr>
          <w:p w14:paraId="2FD60B0B" w14:textId="764D8CF0" w:rsidR="00ED3704" w:rsidRPr="001915E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915E4">
              <w:rPr>
                <w:rFonts w:ascii="Arial" w:hAnsi="Arial" w:cs="Arial"/>
                <w:color w:val="000000"/>
                <w:szCs w:val="16"/>
              </w:rPr>
              <w:t>2,5 (2,2)</w:t>
            </w:r>
          </w:p>
        </w:tc>
        <w:tc>
          <w:tcPr>
            <w:tcW w:w="928" w:type="pct"/>
            <w:vAlign w:val="center"/>
          </w:tcPr>
          <w:p w14:paraId="41727F36" w14:textId="1824BE43" w:rsidR="00ED3704" w:rsidRPr="001915E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915E4">
              <w:rPr>
                <w:rFonts w:ascii="Arial" w:hAnsi="Arial" w:cs="Arial"/>
                <w:color w:val="000000"/>
                <w:szCs w:val="16"/>
              </w:rPr>
              <w:t>2,3 (2,5)</w:t>
            </w:r>
          </w:p>
        </w:tc>
        <w:tc>
          <w:tcPr>
            <w:tcW w:w="928" w:type="pct"/>
            <w:vAlign w:val="center"/>
          </w:tcPr>
          <w:p w14:paraId="608708C4" w14:textId="54A3D98B" w:rsidR="00ED3704" w:rsidRPr="001915E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915E4">
              <w:rPr>
                <w:rFonts w:ascii="Arial" w:hAnsi="Arial" w:cs="Arial"/>
                <w:color w:val="000000"/>
                <w:szCs w:val="16"/>
              </w:rPr>
              <w:t>2,5 (2,8)</w:t>
            </w:r>
          </w:p>
        </w:tc>
      </w:tr>
      <w:tr w:rsidR="00ED3704" w:rsidRPr="00740C79" w14:paraId="67E20532"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336076CB" w14:textId="7755EC42" w:rsidR="00ED3704" w:rsidRPr="0072510D" w:rsidRDefault="00ED3704" w:rsidP="00ED3704">
            <w:pPr>
              <w:pStyle w:val="Tabell"/>
            </w:pPr>
            <w:r w:rsidRPr="0072510D">
              <w:t>KPI</w:t>
            </w:r>
            <w:r w:rsidRPr="00C03F34">
              <w:rPr>
                <w:vertAlign w:val="superscript"/>
              </w:rPr>
              <w:t>6</w:t>
            </w:r>
          </w:p>
        </w:tc>
        <w:tc>
          <w:tcPr>
            <w:tcW w:w="928" w:type="pct"/>
            <w:vAlign w:val="center"/>
          </w:tcPr>
          <w:p w14:paraId="7EF3D7A7" w14:textId="2CDD9518"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0,5 (0,3)</w:t>
            </w:r>
          </w:p>
        </w:tc>
        <w:tc>
          <w:tcPr>
            <w:tcW w:w="928" w:type="pct"/>
            <w:vAlign w:val="center"/>
          </w:tcPr>
          <w:p w14:paraId="6BA50BEA" w14:textId="4BAD8D43"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1,4 (1,1)</w:t>
            </w:r>
          </w:p>
        </w:tc>
        <w:tc>
          <w:tcPr>
            <w:tcW w:w="928" w:type="pct"/>
            <w:vAlign w:val="center"/>
          </w:tcPr>
          <w:p w14:paraId="35C6FFBA" w14:textId="4B03878D"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1,0 (1,0)</w:t>
            </w:r>
          </w:p>
        </w:tc>
        <w:tc>
          <w:tcPr>
            <w:tcW w:w="928" w:type="pct"/>
            <w:vAlign w:val="center"/>
          </w:tcPr>
          <w:p w14:paraId="2E4D55D1" w14:textId="1AA43C57"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1,3 (1,3)</w:t>
            </w:r>
          </w:p>
        </w:tc>
      </w:tr>
      <w:tr w:rsidR="00ED3704" w:rsidRPr="00740C79" w14:paraId="4A3C7C40" w14:textId="77777777" w:rsidTr="00ED3704">
        <w:tc>
          <w:tcPr>
            <w:cnfStyle w:val="001000000000" w:firstRow="0" w:lastRow="0" w:firstColumn="1" w:lastColumn="0" w:oddVBand="0" w:evenVBand="0" w:oddHBand="0" w:evenHBand="0" w:firstRowFirstColumn="0" w:firstRowLastColumn="0" w:lastRowFirstColumn="0" w:lastRowLastColumn="0"/>
            <w:tcW w:w="1288" w:type="pct"/>
            <w:vAlign w:val="top"/>
          </w:tcPr>
          <w:p w14:paraId="64EE39EF" w14:textId="5A87DA96" w:rsidR="00ED3704" w:rsidRPr="0072510D" w:rsidRDefault="00ED3704" w:rsidP="00ED3704">
            <w:pPr>
              <w:pStyle w:val="Tabell"/>
            </w:pPr>
            <w:r w:rsidRPr="0072510D">
              <w:t>KPIF</w:t>
            </w:r>
            <w:r>
              <w:rPr>
                <w:vertAlign w:val="superscript"/>
              </w:rPr>
              <w:t>6</w:t>
            </w:r>
          </w:p>
        </w:tc>
        <w:tc>
          <w:tcPr>
            <w:tcW w:w="928" w:type="pct"/>
            <w:vAlign w:val="center"/>
          </w:tcPr>
          <w:p w14:paraId="6000F6F2" w14:textId="29AB845D"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0,5 (0,3)</w:t>
            </w:r>
          </w:p>
        </w:tc>
        <w:tc>
          <w:tcPr>
            <w:tcW w:w="928" w:type="pct"/>
            <w:vAlign w:val="center"/>
          </w:tcPr>
          <w:p w14:paraId="200E9E72" w14:textId="3401A473"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1,5 (1,2)</w:t>
            </w:r>
          </w:p>
        </w:tc>
        <w:tc>
          <w:tcPr>
            <w:tcW w:w="928" w:type="pct"/>
            <w:vAlign w:val="center"/>
          </w:tcPr>
          <w:p w14:paraId="6BE150E8" w14:textId="3E0EA040"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1,3 (1,4)</w:t>
            </w:r>
          </w:p>
        </w:tc>
        <w:tc>
          <w:tcPr>
            <w:tcW w:w="928" w:type="pct"/>
            <w:vAlign w:val="center"/>
          </w:tcPr>
          <w:p w14:paraId="3DE9B7C9" w14:textId="5226943C" w:rsidR="00ED3704" w:rsidRPr="0072510D"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2510D">
              <w:rPr>
                <w:rFonts w:ascii="Arial" w:hAnsi="Arial" w:cs="Arial"/>
                <w:color w:val="000000"/>
                <w:szCs w:val="16"/>
              </w:rPr>
              <w:t>1,7 (1,7)</w:t>
            </w:r>
          </w:p>
        </w:tc>
      </w:tr>
      <w:tr w:rsidR="00ED3704" w:rsidRPr="00740C79" w14:paraId="3DD5334E"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88" w:type="pct"/>
            <w:vAlign w:val="top"/>
          </w:tcPr>
          <w:p w14:paraId="1797BDF1" w14:textId="691FDE9C" w:rsidR="00ED3704" w:rsidRPr="0095741B" w:rsidRDefault="00ED3704" w:rsidP="00ED3704">
            <w:pPr>
              <w:pStyle w:val="Tabell"/>
            </w:pPr>
            <w:r w:rsidRPr="0095741B">
              <w:t>Reporänta</w:t>
            </w:r>
            <w:r>
              <w:rPr>
                <w:vertAlign w:val="superscript"/>
              </w:rPr>
              <w:t>7</w:t>
            </w:r>
          </w:p>
        </w:tc>
        <w:tc>
          <w:tcPr>
            <w:tcW w:w="928" w:type="pct"/>
            <w:vAlign w:val="center"/>
          </w:tcPr>
          <w:p w14:paraId="4E5343FC" w14:textId="3A02AB24"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rFonts w:ascii="Arial" w:hAnsi="Arial" w:cs="Arial"/>
                <w:color w:val="000000"/>
                <w:szCs w:val="16"/>
              </w:rPr>
              <w:t>0,0 (0,0)</w:t>
            </w:r>
          </w:p>
        </w:tc>
        <w:tc>
          <w:tcPr>
            <w:tcW w:w="928" w:type="pct"/>
            <w:vAlign w:val="center"/>
          </w:tcPr>
          <w:p w14:paraId="6B63FDF9" w14:textId="5623D273"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rFonts w:ascii="Arial" w:hAnsi="Arial" w:cs="Arial"/>
                <w:color w:val="000000"/>
                <w:szCs w:val="16"/>
              </w:rPr>
              <w:t>0,0 (0,0)</w:t>
            </w:r>
          </w:p>
        </w:tc>
        <w:tc>
          <w:tcPr>
            <w:tcW w:w="928" w:type="pct"/>
            <w:vAlign w:val="center"/>
          </w:tcPr>
          <w:p w14:paraId="76133B14" w14:textId="46C23191"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rFonts w:ascii="Arial" w:hAnsi="Arial" w:cs="Arial"/>
                <w:color w:val="000000"/>
                <w:szCs w:val="16"/>
              </w:rPr>
              <w:t>-0,3 (-0,3)</w:t>
            </w:r>
          </w:p>
        </w:tc>
        <w:tc>
          <w:tcPr>
            <w:tcW w:w="928" w:type="pct"/>
            <w:vAlign w:val="center"/>
          </w:tcPr>
          <w:p w14:paraId="5ACE77C2" w14:textId="22F458FA" w:rsidR="00ED3704" w:rsidRPr="0095741B"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5741B">
              <w:rPr>
                <w:rFonts w:ascii="Arial" w:hAnsi="Arial" w:cs="Arial"/>
                <w:color w:val="000000"/>
                <w:szCs w:val="16"/>
              </w:rPr>
              <w:t>-0,5 (-0,5)</w:t>
            </w:r>
          </w:p>
        </w:tc>
      </w:tr>
    </w:tbl>
    <w:p w14:paraId="095F4B98" w14:textId="6E9DB573" w:rsidR="00ED3704" w:rsidRPr="00694590" w:rsidRDefault="00ED3704" w:rsidP="00ED3704">
      <w:pPr>
        <w:pStyle w:val="TabellFotnot"/>
      </w:pPr>
      <w:r w:rsidRPr="00694590">
        <w:t>Anm.: Prognosen är baserad på de regelverk för skatter och transfereringssystem och de anslagsnivåer som har beslutats av riksdagen och som har föreslagits eller aviserats av regeringen.</w:t>
      </w:r>
    </w:p>
    <w:p w14:paraId="123BD5E1" w14:textId="0672893C" w:rsidR="00ED3704" w:rsidRPr="00131E93" w:rsidRDefault="00ED3704" w:rsidP="00ED3704">
      <w:pPr>
        <w:pStyle w:val="TabellFotnot"/>
      </w:pPr>
      <w:r>
        <w:rPr>
          <w:vertAlign w:val="superscript"/>
        </w:rPr>
        <w:t>1</w:t>
      </w:r>
      <w:r w:rsidRPr="00131E93">
        <w:rPr>
          <w:vertAlign w:val="superscript"/>
        </w:rPr>
        <w:t xml:space="preserve"> </w:t>
      </w:r>
      <w:r w:rsidRPr="00131E93">
        <w:t>Skillnaden mellan faktisk o</w:t>
      </w:r>
      <w:r w:rsidRPr="00202835">
        <w:t xml:space="preserve">ch potentiell BNP i procent av potentiell BNP. </w:t>
      </w:r>
    </w:p>
    <w:p w14:paraId="1C88C480" w14:textId="611E58C5" w:rsidR="00ED3704" w:rsidRPr="00307C7A" w:rsidRDefault="00ED3704" w:rsidP="00ED3704">
      <w:pPr>
        <w:pStyle w:val="TabellFotnot"/>
      </w:pPr>
      <w:r>
        <w:rPr>
          <w:vertAlign w:val="superscript"/>
        </w:rPr>
        <w:t>2</w:t>
      </w:r>
      <w:r w:rsidRPr="00307C7A">
        <w:rPr>
          <w:vertAlign w:val="superscript"/>
        </w:rPr>
        <w:t xml:space="preserve"> </w:t>
      </w:r>
      <w:r w:rsidRPr="00307C7A">
        <w:t xml:space="preserve">Avser åldersgruppen 15–74 år. </w:t>
      </w:r>
    </w:p>
    <w:p w14:paraId="45E718F9" w14:textId="22EDBC35" w:rsidR="00ED3704" w:rsidRPr="00307C7A" w:rsidRDefault="00ED3704" w:rsidP="00ED3704">
      <w:pPr>
        <w:pStyle w:val="TabellFotnot"/>
      </w:pPr>
      <w:r>
        <w:rPr>
          <w:vertAlign w:val="superscript"/>
        </w:rPr>
        <w:t>3</w:t>
      </w:r>
      <w:r w:rsidRPr="00307C7A">
        <w:rPr>
          <w:vertAlign w:val="superscript"/>
        </w:rPr>
        <w:t xml:space="preserve"> </w:t>
      </w:r>
      <w:r w:rsidRPr="00307C7A">
        <w:t xml:space="preserve">Procent av arbetskraften. </w:t>
      </w:r>
    </w:p>
    <w:p w14:paraId="155A11C7" w14:textId="01666FFD" w:rsidR="00ED3704" w:rsidRPr="00C03F34" w:rsidRDefault="00ED3704" w:rsidP="00ED3704">
      <w:pPr>
        <w:pStyle w:val="TabellFotnot"/>
        <w:rPr>
          <w:vertAlign w:val="superscript"/>
        </w:rPr>
      </w:pPr>
      <w:r w:rsidRPr="00C03F34">
        <w:rPr>
          <w:vertAlign w:val="superscript"/>
        </w:rPr>
        <w:t>4</w:t>
      </w:r>
      <w:r>
        <w:rPr>
          <w:vertAlign w:val="superscript"/>
        </w:rPr>
        <w:t xml:space="preserve"> </w:t>
      </w:r>
      <w:r>
        <w:t>Kalenderkorrigerad.</w:t>
      </w:r>
    </w:p>
    <w:p w14:paraId="4DB5E452" w14:textId="40E11D82" w:rsidR="00ED3704" w:rsidRPr="000F7170" w:rsidRDefault="00ED3704" w:rsidP="00ED3704">
      <w:pPr>
        <w:pStyle w:val="TabellFotnot"/>
      </w:pPr>
      <w:r>
        <w:rPr>
          <w:vertAlign w:val="superscript"/>
        </w:rPr>
        <w:t>5</w:t>
      </w:r>
      <w:r w:rsidRPr="000F7170">
        <w:rPr>
          <w:vertAlign w:val="superscript"/>
        </w:rPr>
        <w:t xml:space="preserve"> </w:t>
      </w:r>
      <w:r w:rsidRPr="000F7170">
        <w:t xml:space="preserve">Timlön enligt konjunkturlönestatistiken. </w:t>
      </w:r>
    </w:p>
    <w:p w14:paraId="5604EBCA" w14:textId="46B606FA" w:rsidR="00ED3704" w:rsidRPr="00572FBE" w:rsidRDefault="00ED3704" w:rsidP="00ED3704">
      <w:pPr>
        <w:pStyle w:val="TabellFotnot"/>
        <w:rPr>
          <w:highlight w:val="yellow"/>
        </w:rPr>
      </w:pPr>
      <w:r>
        <w:rPr>
          <w:vertAlign w:val="superscript"/>
        </w:rPr>
        <w:t>6</w:t>
      </w:r>
      <w:r w:rsidRPr="0072510D">
        <w:rPr>
          <w:vertAlign w:val="superscript"/>
        </w:rPr>
        <w:t xml:space="preserve"> </w:t>
      </w:r>
      <w:r w:rsidRPr="0072510D">
        <w:t>Årsgenomsnitt.</w:t>
      </w:r>
      <w:r w:rsidRPr="00572FBE">
        <w:rPr>
          <w:highlight w:val="yellow"/>
        </w:rPr>
        <w:t xml:space="preserve"> </w:t>
      </w:r>
    </w:p>
    <w:p w14:paraId="15D68199" w14:textId="79DA7424" w:rsidR="00ED3704" w:rsidRPr="0095741B" w:rsidRDefault="00ED3704" w:rsidP="00ED3704">
      <w:pPr>
        <w:pStyle w:val="TabellFotnot"/>
      </w:pPr>
      <w:r>
        <w:rPr>
          <w:vertAlign w:val="superscript"/>
        </w:rPr>
        <w:t>7</w:t>
      </w:r>
      <w:r w:rsidRPr="0095741B">
        <w:rPr>
          <w:vertAlign w:val="superscript"/>
        </w:rPr>
        <w:t xml:space="preserve"> </w:t>
      </w:r>
      <w:r w:rsidRPr="0095741B">
        <w:t>Procent, årsgenomsnitt</w:t>
      </w:r>
      <w:r>
        <w:t>.</w:t>
      </w:r>
    </w:p>
    <w:p w14:paraId="27E3C89B" w14:textId="2893E76D" w:rsidR="00ED3704" w:rsidRDefault="00ED3704" w:rsidP="00ED3704">
      <w:pPr>
        <w:pStyle w:val="Klla"/>
      </w:pPr>
      <w:r w:rsidRPr="00677321">
        <w:t>Källor: Statistiska centralbyrån, Medlingsinstitutet, Riksbanken och egna beräkningar.</w:t>
      </w:r>
    </w:p>
    <w:p w14:paraId="3EB00775" w14:textId="2C3FBC4C" w:rsidR="00ED3704" w:rsidRDefault="00ED3704" w:rsidP="00ED3704">
      <w:pPr>
        <w:pStyle w:val="Rubrik2"/>
      </w:pPr>
      <w:bookmarkStart w:id="77" w:name="_Toc68721331"/>
      <w:bookmarkEnd w:id="73"/>
      <w:r>
        <w:t>Utvecklingen enligt andra bedömare</w:t>
      </w:r>
      <w:bookmarkEnd w:id="77"/>
    </w:p>
    <w:p w14:paraId="46118D55" w14:textId="32EF556A" w:rsidR="00ED3704" w:rsidRDefault="00ED3704" w:rsidP="00ED3704">
      <w:pPr>
        <w:pStyle w:val="Brdtext"/>
      </w:pPr>
      <w:r w:rsidRPr="00A818D2">
        <w:t>I detta avsnitt</w:t>
      </w:r>
      <w:r>
        <w:t xml:space="preserve"> (3.7)</w:t>
      </w:r>
      <w:r w:rsidRPr="00A818D2">
        <w:t xml:space="preserve"> jämförs regeringens prognoser för vissa centrala makro</w:t>
      </w:r>
      <w:r w:rsidR="009C23F5">
        <w:softHyphen/>
      </w:r>
      <w:r w:rsidRPr="00A818D2">
        <w:t>ekonomiska variabler med prognoser gjorda av Konjunkturinstitutet, Europeiska kommissionen</w:t>
      </w:r>
      <w:r>
        <w:t>,</w:t>
      </w:r>
      <w:r w:rsidRPr="00A818D2">
        <w:t xml:space="preserve"> Riksbanken och Ekonomistyrningsverket. Det är viktigt att komma ihåg att prognoser publiceras vid olika tidpunkter, vilket gör att prognosmakare inte alltid har tillgång till samma information</w:t>
      </w:r>
      <w:r>
        <w:t>smängd</w:t>
      </w:r>
      <w:r w:rsidRPr="00A818D2">
        <w:t xml:space="preserve">. Detta försvårar prognosjämförelser </w:t>
      </w:r>
      <w:r w:rsidRPr="00A818D2">
        <w:lastRenderedPageBreak/>
        <w:t xml:space="preserve">vilket är särskilt tydligt under rådande omständigheter med ett snabbt händelseförlopp till </w:t>
      </w:r>
      <w:r>
        <w:t>följd av pandemin</w:t>
      </w:r>
      <w:r w:rsidRPr="00A818D2">
        <w:t>.</w:t>
      </w:r>
    </w:p>
    <w:p w14:paraId="4B56BECD" w14:textId="35B3D72F" w:rsidR="00ED3704" w:rsidRPr="005445CA" w:rsidRDefault="00ED3704" w:rsidP="00ED3704">
      <w:pPr>
        <w:pStyle w:val="Brdtext"/>
      </w:pPr>
      <w:r w:rsidRPr="00A818D2">
        <w:t xml:space="preserve">Regeringens prognos för BNP-tillväxten </w:t>
      </w:r>
      <w:r>
        <w:t xml:space="preserve">2021 </w:t>
      </w:r>
      <w:r w:rsidRPr="00A818D2">
        <w:t xml:space="preserve">är </w:t>
      </w:r>
      <w:r w:rsidRPr="001D11A9">
        <w:t>lägre än</w:t>
      </w:r>
      <w:r>
        <w:t xml:space="preserve"> både Konjunkturinstitutets och Ekonomistyrningsverkets prognos (se </w:t>
      </w:r>
      <w:r>
        <w:fldChar w:fldCharType="begin"/>
      </w:r>
      <w:r>
        <w:instrText xml:space="preserve"> REF _Ref66782235 \h \*Lower </w:instrText>
      </w:r>
      <w:r>
        <w:fldChar w:fldCharType="separate"/>
      </w:r>
      <w:r w:rsidR="000D76EE">
        <w:t xml:space="preserve">tabell </w:t>
      </w:r>
      <w:r w:rsidR="000D76EE">
        <w:rPr>
          <w:noProof/>
        </w:rPr>
        <w:t>3</w:t>
      </w:r>
      <w:r w:rsidR="000D76EE">
        <w:t>.</w:t>
      </w:r>
      <w:r w:rsidR="000D76EE">
        <w:rPr>
          <w:noProof/>
        </w:rPr>
        <w:t>9</w:t>
      </w:r>
      <w:r>
        <w:fldChar w:fldCharType="end"/>
      </w:r>
      <w:r>
        <w:t xml:space="preserve">) medan regeringens prognos för 2022 i stället är </w:t>
      </w:r>
      <w:r w:rsidRPr="001D11A9">
        <w:t>högre</w:t>
      </w:r>
      <w:r>
        <w:t>.</w:t>
      </w:r>
      <w:r w:rsidRPr="005F1E18">
        <w:t xml:space="preserve"> </w:t>
      </w:r>
      <w:r>
        <w:t xml:space="preserve">Jämfört med kommissionen och Riksbanken är regeringens prognos för BNP-tillväxten 2021 </w:t>
      </w:r>
      <w:r w:rsidRPr="004439C6">
        <w:t>h</w:t>
      </w:r>
      <w:r>
        <w:t>ögre medan regeringens prognos för 2022 i stället är lägre.</w:t>
      </w:r>
      <w:r w:rsidDel="0095789B">
        <w:t xml:space="preserve"> </w:t>
      </w:r>
      <w:r>
        <w:t xml:space="preserve">Sammantaget för både 2021 och 2022 bedöms skillnaderna mellan prognoserna vara små. Prognoser över BNP-tillväxten skiljer sig bl.a. beroende på olika bedömningar av när återhämtningen i huvudsak väntas ske. </w:t>
      </w:r>
    </w:p>
    <w:p w14:paraId="7E0EA128" w14:textId="71C9C624" w:rsidR="00ED3704" w:rsidRDefault="00ED3704" w:rsidP="00ED3704">
      <w:pPr>
        <w:pStyle w:val="Brdtext"/>
      </w:pPr>
      <w:r>
        <w:t>Regeringens prognos över arbetslösheten 2021 och 2022</w:t>
      </w:r>
      <w:r w:rsidRPr="00EC0A00">
        <w:t xml:space="preserve"> </w:t>
      </w:r>
      <w:r>
        <w:t xml:space="preserve">är något lägre än kommissionens men något högre eller i linje med övriga bedömare. Som ovan angetts </w:t>
      </w:r>
      <w:r w:rsidRPr="00E379A8">
        <w:t xml:space="preserve">anpassas arbetskraftsundersökningarna (AKU) till </w:t>
      </w:r>
      <w:r>
        <w:t>nya bestämmelser fr.o.m.</w:t>
      </w:r>
      <w:r w:rsidRPr="00E379A8">
        <w:t xml:space="preserve"> 2021, </w:t>
      </w:r>
      <w:r>
        <w:t>vilket</w:t>
      </w:r>
      <w:r w:rsidRPr="00E379A8">
        <w:t xml:space="preserve"> innebär ett tidsseriebrott</w:t>
      </w:r>
      <w:r>
        <w:t xml:space="preserve"> i statistiken</w:t>
      </w:r>
      <w:r w:rsidRPr="00E379A8">
        <w:t xml:space="preserve">. </w:t>
      </w:r>
      <w:r>
        <w:t xml:space="preserve">Till skillnad från regeringen och övriga bedömare beaktar </w:t>
      </w:r>
      <w:r w:rsidRPr="00E379A8">
        <w:t>Konjunkturinstitutet omläggningen av AKU-statistiken</w:t>
      </w:r>
      <w:r>
        <w:t xml:space="preserve"> i sin prognos. Detta medför att jämförelser med Konjunkturinstitutets prognos över arbetslösheten försvåras. </w:t>
      </w:r>
    </w:p>
    <w:p w14:paraId="25572FFF" w14:textId="64C35A66" w:rsidR="00ED3704" w:rsidRDefault="00ED3704" w:rsidP="00ED3704">
      <w:pPr>
        <w:pStyle w:val="Brdtext"/>
      </w:pPr>
      <w:r w:rsidRPr="004C5853">
        <w:t xml:space="preserve">Regeringens prognos över inflationen 2021 och 2022 är lägre än Konjunkturinstitutets prognos, både mätt med KPI och harmoniserat konsumentprisindex (HIKP). Övriga bedömares prognoser för inflationen 2021 är </w:t>
      </w:r>
      <w:r>
        <w:t>i stället något lägre än</w:t>
      </w:r>
      <w:r w:rsidRPr="004C5853">
        <w:t xml:space="preserve"> </w:t>
      </w:r>
      <w:r>
        <w:t xml:space="preserve">eller i linje med </w:t>
      </w:r>
      <w:r w:rsidRPr="004C5853">
        <w:t>regeringens prognos.</w:t>
      </w:r>
    </w:p>
    <w:p w14:paraId="698BB117" w14:textId="59DD9250" w:rsidR="00ED3704" w:rsidRPr="005445CA" w:rsidRDefault="00ED3704" w:rsidP="00ED3704">
      <w:pPr>
        <w:pStyle w:val="Brdtext"/>
      </w:pPr>
      <w:r w:rsidRPr="00D65D53">
        <w:t xml:space="preserve">Regeringens </w:t>
      </w:r>
      <w:r>
        <w:t>bedömning av</w:t>
      </w:r>
      <w:r w:rsidRPr="00D65D53">
        <w:t xml:space="preserve"> resursutnyttjandet mätt med BNP-gapet är </w:t>
      </w:r>
      <w:r w:rsidRPr="001D11A9">
        <w:t>något mer negativ än</w:t>
      </w:r>
      <w:r w:rsidRPr="00D65D53">
        <w:t xml:space="preserve"> Konjunkturinstitutets bedömning</w:t>
      </w:r>
      <w:r>
        <w:t xml:space="preserve"> för 2021, men i linje med deras bedömning för 2022. Kommissionens bedömning av resursutnyttjandet 2022 är mer negativ än regeringens och övriga bedömares, en förklaring till skillnaden är att bedömningarna gjordes vid olika tidpunkter.</w:t>
      </w:r>
    </w:p>
    <w:p w14:paraId="6F720B6E" w14:textId="6A96DCF0" w:rsidR="00ED3704" w:rsidRDefault="00ED3704" w:rsidP="00ED3704">
      <w:pPr>
        <w:pStyle w:val="TabellRubrik"/>
      </w:pPr>
      <w:bookmarkStart w:id="78" w:name="_Ref66187276"/>
      <w:bookmarkStart w:id="79" w:name="_Ref66782235"/>
      <w:r>
        <w:t xml:space="preserve">Tabell </w:t>
      </w:r>
      <w:r>
        <w:fldChar w:fldCharType="begin"/>
      </w:r>
      <w:r>
        <w:instrText xml:space="preserve"> STYLEREF  "Rubrik 1" \n</w:instrText>
      </w:r>
      <w:r>
        <w:fldChar w:fldCharType="separate"/>
      </w:r>
      <w:r w:rsidR="000D76EE">
        <w:rPr>
          <w:noProof/>
        </w:rPr>
        <w:t>3</w:t>
      </w:r>
      <w:r>
        <w:rPr>
          <w:noProof/>
        </w:rPr>
        <w:fldChar w:fldCharType="end"/>
      </w:r>
      <w:bookmarkEnd w:id="78"/>
      <w:r>
        <w:t>.</w:t>
      </w:r>
      <w:r>
        <w:fldChar w:fldCharType="begin"/>
      </w:r>
      <w:r>
        <w:fldChar w:fldCharType="separate"/>
      </w:r>
      <w:r>
        <w:rPr>
          <w:b w:val="0"/>
          <w:bCs/>
          <w:noProof/>
        </w:rPr>
        <w:t>Fel! Ingen sekvens angiven.</w:t>
      </w:r>
      <w:r>
        <w:rPr>
          <w:noProof/>
        </w:rPr>
        <w:fldChar w:fldCharType="end"/>
      </w:r>
      <w:r>
        <w:rPr>
          <w:noProof/>
        </w:rPr>
        <w:fldChar w:fldCharType="begin"/>
      </w:r>
      <w:r>
        <w:rPr>
          <w:noProof/>
        </w:rPr>
        <w:instrText xml:space="preserve"> SEQ Tabell \* ARABIC \s 1  \* MERGEFORMAT </w:instrText>
      </w:r>
      <w:r>
        <w:rPr>
          <w:noProof/>
        </w:rPr>
        <w:fldChar w:fldCharType="separate"/>
      </w:r>
      <w:r w:rsidR="000D76EE">
        <w:rPr>
          <w:noProof/>
        </w:rPr>
        <w:t>9</w:t>
      </w:r>
      <w:r>
        <w:rPr>
          <w:noProof/>
        </w:rPr>
        <w:fldChar w:fldCharType="end"/>
      </w:r>
      <w:bookmarkEnd w:id="79"/>
      <w:r>
        <w:tab/>
      </w:r>
      <w:r w:rsidRPr="00386A2B">
        <w:t>Jämförelse mellan olika bedömares prognoser</w:t>
      </w:r>
    </w:p>
    <w:p w14:paraId="052D607E" w14:textId="1F9BEE3E" w:rsidR="00ED3704" w:rsidRPr="00386A2B" w:rsidRDefault="00ED3704" w:rsidP="00ED3704">
      <w:pPr>
        <w:pStyle w:val="TabellUnderrubrik"/>
      </w:pPr>
      <w:r w:rsidRPr="00386A2B">
        <w:t>Procentuell förändring om inte annat anges</w:t>
      </w:r>
    </w:p>
    <w:tbl>
      <w:tblPr>
        <w:tblStyle w:val="RKBPTabell"/>
        <w:tblW w:w="5000" w:type="pct"/>
        <w:tblLook w:val="06E0" w:firstRow="1" w:lastRow="1" w:firstColumn="1" w:lastColumn="0" w:noHBand="1" w:noVBand="1"/>
      </w:tblPr>
      <w:tblGrid>
        <w:gridCol w:w="4372"/>
        <w:gridCol w:w="1499"/>
        <w:gridCol w:w="1499"/>
      </w:tblGrid>
      <w:tr w:rsidR="00ED3704" w:rsidRPr="008B418C" w14:paraId="572051AC"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6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62C0E733" w14:textId="1E153E12" w:rsidR="00ED3704" w:rsidRPr="00D12BC1" w:rsidRDefault="00ED3704" w:rsidP="00ED3704">
            <w:pPr>
              <w:pStyle w:val="TabellHuvud"/>
              <w:rPr>
                <w:rFonts w:cstheme="majorHAnsi"/>
                <w:sz w:val="16"/>
                <w:szCs w:val="16"/>
                <w:highlight w:val="yellow"/>
                <w:lang w:eastAsia="sv-SE"/>
              </w:rPr>
            </w:pPr>
          </w:p>
        </w:tc>
        <w:tc>
          <w:tcPr>
            <w:tcW w:w="101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D7280AC" w14:textId="77777777" w:rsidR="00ED3704" w:rsidRPr="008B418C" w:rsidRDefault="00ED3704" w:rsidP="00ED3704">
            <w:pPr>
              <w:pStyle w:val="TabellHuvud"/>
              <w:cnfStyle w:val="100000000000" w:firstRow="1" w:lastRow="0" w:firstColumn="0" w:lastColumn="0" w:oddVBand="0" w:evenVBand="0" w:oddHBand="0" w:evenHBand="0" w:firstRowFirstColumn="0" w:firstRowLastColumn="0" w:lastRowFirstColumn="0" w:lastRowLastColumn="0"/>
              <w:rPr>
                <w:rFonts w:cstheme="majorHAnsi"/>
                <w:color w:val="000000"/>
                <w:szCs w:val="14"/>
                <w:lang w:eastAsia="sv-SE"/>
              </w:rPr>
            </w:pPr>
            <w:r w:rsidRPr="008B418C">
              <w:rPr>
                <w:rFonts w:cstheme="majorHAnsi"/>
                <w:color w:val="000000"/>
                <w:szCs w:val="14"/>
                <w:lang w:eastAsia="sv-SE"/>
              </w:rPr>
              <w:t>2021</w:t>
            </w:r>
          </w:p>
        </w:tc>
        <w:tc>
          <w:tcPr>
            <w:tcW w:w="101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CBF0499" w14:textId="77777777" w:rsidR="00ED3704" w:rsidRPr="008B418C" w:rsidRDefault="00ED3704" w:rsidP="00ED3704">
            <w:pPr>
              <w:pStyle w:val="TabellHuvud"/>
              <w:cnfStyle w:val="100000000000" w:firstRow="1" w:lastRow="0" w:firstColumn="0" w:lastColumn="0" w:oddVBand="0" w:evenVBand="0" w:oddHBand="0" w:evenHBand="0" w:firstRowFirstColumn="0" w:firstRowLastColumn="0" w:lastRowFirstColumn="0" w:lastRowLastColumn="0"/>
              <w:rPr>
                <w:rFonts w:cstheme="majorHAnsi"/>
                <w:color w:val="000000"/>
                <w:szCs w:val="14"/>
                <w:lang w:eastAsia="sv-SE"/>
              </w:rPr>
            </w:pPr>
            <w:r w:rsidRPr="008B418C">
              <w:rPr>
                <w:rFonts w:cstheme="majorHAnsi"/>
                <w:color w:val="000000"/>
                <w:szCs w:val="14"/>
                <w:lang w:eastAsia="sv-SE"/>
              </w:rPr>
              <w:t>2022</w:t>
            </w:r>
          </w:p>
        </w:tc>
      </w:tr>
      <w:tr w:rsidR="00ED3704" w:rsidRPr="00740C79" w14:paraId="2DA7228A"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bottom w:val="single" w:sz="12" w:space="0" w:color="auto"/>
            </w:tcBorders>
            <w:shd w:val="clear" w:color="auto" w:fill="auto"/>
            <w:noWrap/>
            <w:vAlign w:val="top"/>
            <w:hideMark/>
          </w:tcPr>
          <w:p w14:paraId="0DEA2980" w14:textId="7145A5A9" w:rsidR="00ED3704" w:rsidRPr="008037EE" w:rsidRDefault="00ED3704" w:rsidP="00ED3704">
            <w:pPr>
              <w:pStyle w:val="Tabell"/>
              <w:rPr>
                <w:rFonts w:cstheme="majorHAnsi"/>
                <w:b/>
                <w:color w:val="000000"/>
                <w:szCs w:val="16"/>
                <w:lang w:eastAsia="sv-SE"/>
              </w:rPr>
            </w:pPr>
            <w:r w:rsidRPr="008037EE">
              <w:rPr>
                <w:rFonts w:cstheme="majorHAnsi"/>
                <w:b/>
                <w:color w:val="000000"/>
                <w:szCs w:val="16"/>
                <w:lang w:eastAsia="sv-SE"/>
              </w:rPr>
              <w:t>BNP</w:t>
            </w:r>
            <w:r w:rsidRPr="008037EE">
              <w:rPr>
                <w:rFonts w:cstheme="majorHAnsi"/>
                <w:b/>
                <w:color w:val="000000"/>
                <w:szCs w:val="16"/>
                <w:vertAlign w:val="superscript"/>
                <w:lang w:eastAsia="sv-SE"/>
              </w:rPr>
              <w:t>1</w:t>
            </w:r>
          </w:p>
        </w:tc>
        <w:tc>
          <w:tcPr>
            <w:tcW w:w="1017" w:type="pct"/>
            <w:tcBorders>
              <w:top w:val="single" w:sz="12" w:space="0" w:color="auto"/>
              <w:bottom w:val="single" w:sz="12" w:space="0" w:color="auto"/>
            </w:tcBorders>
            <w:shd w:val="clear" w:color="auto" w:fill="auto"/>
            <w:noWrap/>
            <w:hideMark/>
          </w:tcPr>
          <w:p w14:paraId="6B46CA32" w14:textId="77777777" w:rsidR="00ED3704" w:rsidRPr="008037EE"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b/>
                <w:color w:val="000000"/>
                <w:szCs w:val="16"/>
                <w:lang w:eastAsia="sv-SE"/>
              </w:rPr>
            </w:pPr>
          </w:p>
        </w:tc>
        <w:tc>
          <w:tcPr>
            <w:tcW w:w="1017" w:type="pct"/>
            <w:tcBorders>
              <w:top w:val="single" w:sz="12" w:space="0" w:color="auto"/>
              <w:bottom w:val="single" w:sz="12" w:space="0" w:color="auto"/>
            </w:tcBorders>
            <w:shd w:val="clear" w:color="auto" w:fill="auto"/>
            <w:noWrap/>
            <w:hideMark/>
          </w:tcPr>
          <w:p w14:paraId="15C7D0EF" w14:textId="77777777" w:rsidR="00ED3704" w:rsidRPr="008037EE"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lang w:eastAsia="sv-SE"/>
              </w:rPr>
            </w:pPr>
          </w:p>
        </w:tc>
      </w:tr>
      <w:tr w:rsidR="00ED3704" w:rsidRPr="00740C79" w14:paraId="7269948A"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tcBorders>
            <w:noWrap/>
            <w:vAlign w:val="top"/>
            <w:hideMark/>
          </w:tcPr>
          <w:p w14:paraId="7FE4C712" w14:textId="77777777" w:rsidR="00ED3704" w:rsidRPr="008037EE" w:rsidRDefault="00ED3704" w:rsidP="00ED3704">
            <w:pPr>
              <w:pStyle w:val="Tabell"/>
              <w:rPr>
                <w:rFonts w:cstheme="majorHAnsi"/>
                <w:color w:val="000000"/>
                <w:szCs w:val="16"/>
                <w:lang w:eastAsia="sv-SE"/>
              </w:rPr>
            </w:pPr>
            <w:r w:rsidRPr="008037EE">
              <w:rPr>
                <w:rFonts w:cstheme="majorHAnsi"/>
                <w:color w:val="000000"/>
                <w:szCs w:val="16"/>
                <w:lang w:eastAsia="sv-SE"/>
              </w:rPr>
              <w:t xml:space="preserve">Regeringen </w:t>
            </w:r>
          </w:p>
        </w:tc>
        <w:tc>
          <w:tcPr>
            <w:tcW w:w="1017" w:type="pct"/>
            <w:tcBorders>
              <w:top w:val="single" w:sz="12" w:space="0" w:color="auto"/>
            </w:tcBorders>
            <w:noWrap/>
            <w:hideMark/>
          </w:tcPr>
          <w:p w14:paraId="06B5ED90" w14:textId="77777777" w:rsidR="00ED3704" w:rsidRPr="008037EE"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037EE">
              <w:rPr>
                <w:rFonts w:cstheme="majorHAnsi"/>
                <w:color w:val="000000"/>
                <w:szCs w:val="16"/>
                <w:lang w:eastAsia="sv-SE"/>
              </w:rPr>
              <w:t>3,2</w:t>
            </w:r>
          </w:p>
        </w:tc>
        <w:tc>
          <w:tcPr>
            <w:tcW w:w="1017" w:type="pct"/>
            <w:tcBorders>
              <w:top w:val="single" w:sz="12" w:space="0" w:color="auto"/>
            </w:tcBorders>
            <w:noWrap/>
            <w:hideMark/>
          </w:tcPr>
          <w:p w14:paraId="0C674FB5" w14:textId="77777777" w:rsidR="00ED3704" w:rsidRPr="008037EE"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037EE">
              <w:rPr>
                <w:rFonts w:cstheme="majorHAnsi"/>
                <w:color w:val="000000"/>
                <w:szCs w:val="16"/>
                <w:lang w:eastAsia="sv-SE"/>
              </w:rPr>
              <w:t>3,8</w:t>
            </w:r>
          </w:p>
        </w:tc>
      </w:tr>
      <w:tr w:rsidR="00ED3704" w:rsidRPr="00740C79" w14:paraId="4AA3BB3C"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57745E67" w14:textId="1959F3F0" w:rsidR="00ED3704" w:rsidRPr="006B5E5B" w:rsidRDefault="00ED3704" w:rsidP="00ED3704">
            <w:pPr>
              <w:pStyle w:val="Tabell"/>
              <w:rPr>
                <w:rFonts w:cstheme="majorHAnsi"/>
                <w:color w:val="000000"/>
                <w:szCs w:val="16"/>
                <w:lang w:eastAsia="sv-SE"/>
              </w:rPr>
            </w:pPr>
            <w:r w:rsidRPr="006B5E5B">
              <w:rPr>
                <w:rFonts w:cstheme="majorHAnsi"/>
                <w:color w:val="000000"/>
                <w:szCs w:val="16"/>
                <w:lang w:eastAsia="sv-SE"/>
              </w:rPr>
              <w:t>Konjunkturinstitutet</w:t>
            </w:r>
          </w:p>
        </w:tc>
        <w:tc>
          <w:tcPr>
            <w:tcW w:w="1017" w:type="pct"/>
            <w:noWrap/>
            <w:hideMark/>
          </w:tcPr>
          <w:p w14:paraId="26568164" w14:textId="4C41895E"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222222"/>
                <w:szCs w:val="16"/>
                <w:lang w:eastAsia="sv-SE"/>
              </w:rPr>
            </w:pPr>
            <w:r w:rsidRPr="006B5E5B">
              <w:rPr>
                <w:rFonts w:cstheme="majorHAnsi"/>
                <w:color w:val="222222"/>
                <w:szCs w:val="16"/>
                <w:lang w:eastAsia="sv-SE"/>
              </w:rPr>
              <w:t>3,7</w:t>
            </w:r>
          </w:p>
        </w:tc>
        <w:tc>
          <w:tcPr>
            <w:tcW w:w="1017" w:type="pct"/>
            <w:noWrap/>
            <w:hideMark/>
          </w:tcPr>
          <w:p w14:paraId="5FAEA95A" w14:textId="3C90A86C"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222222"/>
                <w:szCs w:val="16"/>
                <w:lang w:eastAsia="sv-SE"/>
              </w:rPr>
            </w:pPr>
            <w:r w:rsidRPr="006B5E5B">
              <w:rPr>
                <w:rFonts w:cstheme="majorHAnsi"/>
                <w:color w:val="222222"/>
                <w:szCs w:val="16"/>
                <w:lang w:eastAsia="sv-SE"/>
              </w:rPr>
              <w:t>3,4</w:t>
            </w:r>
          </w:p>
        </w:tc>
      </w:tr>
      <w:tr w:rsidR="00ED3704" w:rsidRPr="00740C79" w14:paraId="63912B11"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0652C8F6" w14:textId="51CDD5A4" w:rsidR="00ED3704" w:rsidRPr="006C5DBF" w:rsidRDefault="00ED3704" w:rsidP="00ED3704">
            <w:pPr>
              <w:pStyle w:val="Tabell"/>
              <w:rPr>
                <w:rFonts w:cstheme="majorHAnsi"/>
                <w:color w:val="000000"/>
                <w:szCs w:val="16"/>
                <w:lang w:eastAsia="sv-SE"/>
              </w:rPr>
            </w:pPr>
            <w:r w:rsidRPr="006C5DBF">
              <w:rPr>
                <w:rFonts w:cstheme="majorHAnsi"/>
                <w:color w:val="000000"/>
                <w:szCs w:val="16"/>
                <w:lang w:eastAsia="sv-SE"/>
              </w:rPr>
              <w:t xml:space="preserve">Europeiska kommissionen </w:t>
            </w:r>
          </w:p>
        </w:tc>
        <w:tc>
          <w:tcPr>
            <w:tcW w:w="1017" w:type="pct"/>
            <w:noWrap/>
            <w:hideMark/>
          </w:tcPr>
          <w:p w14:paraId="30F448E1" w14:textId="77777777"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2,7</w:t>
            </w:r>
          </w:p>
        </w:tc>
        <w:tc>
          <w:tcPr>
            <w:tcW w:w="1017" w:type="pct"/>
            <w:noWrap/>
            <w:hideMark/>
          </w:tcPr>
          <w:p w14:paraId="269CAC77" w14:textId="27BDF793"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4,0</w:t>
            </w:r>
          </w:p>
        </w:tc>
      </w:tr>
      <w:tr w:rsidR="00ED3704" w:rsidRPr="00740C79" w14:paraId="6D6CB664"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532E2336" w14:textId="77777777" w:rsidR="00ED3704" w:rsidRPr="006C5DBF" w:rsidRDefault="00ED3704" w:rsidP="00ED3704">
            <w:pPr>
              <w:pStyle w:val="Tabell"/>
              <w:rPr>
                <w:rFonts w:cstheme="majorHAnsi"/>
                <w:color w:val="000000"/>
                <w:szCs w:val="16"/>
                <w:lang w:eastAsia="sv-SE"/>
              </w:rPr>
            </w:pPr>
            <w:r w:rsidRPr="008B4DF4">
              <w:rPr>
                <w:rFonts w:cstheme="majorHAnsi"/>
                <w:color w:val="000000"/>
                <w:szCs w:val="16"/>
                <w:lang w:eastAsia="sv-SE"/>
              </w:rPr>
              <w:t xml:space="preserve">Riksbanken </w:t>
            </w:r>
          </w:p>
        </w:tc>
        <w:tc>
          <w:tcPr>
            <w:tcW w:w="1017" w:type="pct"/>
            <w:noWrap/>
            <w:hideMark/>
          </w:tcPr>
          <w:p w14:paraId="2C09A802" w14:textId="2809DA9A" w:rsidR="00ED3704" w:rsidRPr="008B4DF4"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B4DF4">
              <w:rPr>
                <w:rFonts w:cstheme="majorHAnsi"/>
                <w:color w:val="000000"/>
                <w:szCs w:val="16"/>
                <w:lang w:eastAsia="sv-SE"/>
              </w:rPr>
              <w:t>3,0</w:t>
            </w:r>
          </w:p>
        </w:tc>
        <w:tc>
          <w:tcPr>
            <w:tcW w:w="1017" w:type="pct"/>
            <w:noWrap/>
            <w:hideMark/>
          </w:tcPr>
          <w:p w14:paraId="097F22F5" w14:textId="77777777" w:rsidR="00ED3704" w:rsidRPr="008B4DF4"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B4DF4">
              <w:rPr>
                <w:rFonts w:cstheme="majorHAnsi"/>
                <w:color w:val="000000"/>
                <w:szCs w:val="16"/>
                <w:lang w:eastAsia="sv-SE"/>
              </w:rPr>
              <w:t>3,9</w:t>
            </w:r>
          </w:p>
        </w:tc>
      </w:tr>
      <w:tr w:rsidR="00ED3704" w:rsidRPr="00740C79" w14:paraId="0C7FBE66"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bottom w:val="single" w:sz="12" w:space="0" w:color="auto"/>
            </w:tcBorders>
            <w:noWrap/>
            <w:vAlign w:val="top"/>
            <w:hideMark/>
          </w:tcPr>
          <w:p w14:paraId="7E9E0CAA" w14:textId="77777777" w:rsidR="00ED3704" w:rsidRPr="00813C75" w:rsidRDefault="00ED3704" w:rsidP="00ED3704">
            <w:pPr>
              <w:pStyle w:val="Tabell"/>
              <w:rPr>
                <w:rFonts w:cstheme="majorHAnsi"/>
                <w:color w:val="000000"/>
                <w:szCs w:val="16"/>
                <w:lang w:eastAsia="sv-SE"/>
              </w:rPr>
            </w:pPr>
            <w:r w:rsidRPr="00813C75">
              <w:rPr>
                <w:rFonts w:cstheme="majorHAnsi"/>
                <w:color w:val="000000"/>
                <w:szCs w:val="16"/>
                <w:lang w:eastAsia="sv-SE"/>
              </w:rPr>
              <w:t>Ekonomistyrningsverket</w:t>
            </w:r>
          </w:p>
        </w:tc>
        <w:tc>
          <w:tcPr>
            <w:tcW w:w="1017" w:type="pct"/>
            <w:tcBorders>
              <w:bottom w:val="single" w:sz="12" w:space="0" w:color="auto"/>
            </w:tcBorders>
            <w:noWrap/>
            <w:hideMark/>
          </w:tcPr>
          <w:p w14:paraId="1058DD28" w14:textId="3013877F" w:rsidR="00ED3704" w:rsidRPr="00236C14"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highlight w:val="yellow"/>
                <w:lang w:eastAsia="sv-SE"/>
              </w:rPr>
            </w:pPr>
            <w:r w:rsidRPr="006C457F">
              <w:rPr>
                <w:rFonts w:cstheme="majorHAnsi"/>
                <w:color w:val="000000"/>
                <w:szCs w:val="16"/>
                <w:lang w:eastAsia="sv-SE"/>
              </w:rPr>
              <w:t>4,1</w:t>
            </w:r>
          </w:p>
        </w:tc>
        <w:tc>
          <w:tcPr>
            <w:tcW w:w="1017" w:type="pct"/>
            <w:tcBorders>
              <w:bottom w:val="single" w:sz="12" w:space="0" w:color="auto"/>
            </w:tcBorders>
            <w:noWrap/>
            <w:hideMark/>
          </w:tcPr>
          <w:p w14:paraId="3C2903B3" w14:textId="57ABDBE6" w:rsidR="00ED3704" w:rsidRPr="00236C14"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highlight w:val="yellow"/>
                <w:lang w:eastAsia="sv-SE"/>
              </w:rPr>
            </w:pPr>
            <w:r w:rsidRPr="006C457F">
              <w:rPr>
                <w:rFonts w:cstheme="majorHAnsi"/>
                <w:szCs w:val="16"/>
                <w:lang w:eastAsia="sv-SE"/>
              </w:rPr>
              <w:t>3,3</w:t>
            </w:r>
          </w:p>
        </w:tc>
      </w:tr>
      <w:tr w:rsidR="00ED3704" w:rsidRPr="00740C79" w14:paraId="1894E2BC"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bottom w:val="single" w:sz="12" w:space="0" w:color="auto"/>
            </w:tcBorders>
            <w:shd w:val="clear" w:color="auto" w:fill="auto"/>
            <w:noWrap/>
            <w:vAlign w:val="top"/>
            <w:hideMark/>
          </w:tcPr>
          <w:p w14:paraId="1D364BBF" w14:textId="36793AAF" w:rsidR="00ED3704" w:rsidRPr="00827BD6" w:rsidRDefault="00ED3704" w:rsidP="00ED3704">
            <w:pPr>
              <w:pStyle w:val="Tabell"/>
              <w:rPr>
                <w:rFonts w:cstheme="majorHAnsi"/>
                <w:b/>
                <w:color w:val="000000"/>
                <w:szCs w:val="16"/>
                <w:lang w:eastAsia="sv-SE"/>
              </w:rPr>
            </w:pPr>
            <w:r w:rsidRPr="00827BD6">
              <w:rPr>
                <w:rFonts w:cstheme="majorHAnsi"/>
                <w:b/>
                <w:color w:val="000000"/>
                <w:szCs w:val="16"/>
                <w:lang w:eastAsia="sv-SE"/>
              </w:rPr>
              <w:t>Arbetslöshet</w:t>
            </w:r>
            <w:r w:rsidRPr="00827BD6">
              <w:rPr>
                <w:rFonts w:cstheme="majorHAnsi"/>
                <w:b/>
                <w:color w:val="000000"/>
                <w:szCs w:val="16"/>
                <w:vertAlign w:val="superscript"/>
                <w:lang w:eastAsia="sv-SE"/>
              </w:rPr>
              <w:t>2</w:t>
            </w:r>
          </w:p>
        </w:tc>
        <w:tc>
          <w:tcPr>
            <w:tcW w:w="1017" w:type="pct"/>
            <w:tcBorders>
              <w:top w:val="single" w:sz="12" w:space="0" w:color="auto"/>
              <w:bottom w:val="single" w:sz="12" w:space="0" w:color="auto"/>
            </w:tcBorders>
            <w:shd w:val="clear" w:color="auto" w:fill="auto"/>
            <w:noWrap/>
            <w:hideMark/>
          </w:tcPr>
          <w:p w14:paraId="4704A4D2" w14:textId="77777777" w:rsidR="00ED3704" w:rsidRPr="00827BD6"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b/>
                <w:color w:val="000000"/>
                <w:szCs w:val="16"/>
                <w:lang w:eastAsia="sv-SE"/>
              </w:rPr>
            </w:pPr>
          </w:p>
        </w:tc>
        <w:tc>
          <w:tcPr>
            <w:tcW w:w="1017" w:type="pct"/>
            <w:tcBorders>
              <w:top w:val="single" w:sz="12" w:space="0" w:color="auto"/>
              <w:bottom w:val="single" w:sz="12" w:space="0" w:color="auto"/>
            </w:tcBorders>
            <w:shd w:val="clear" w:color="auto" w:fill="auto"/>
            <w:noWrap/>
            <w:hideMark/>
          </w:tcPr>
          <w:p w14:paraId="1833DC3E" w14:textId="77777777" w:rsidR="00ED3704" w:rsidRPr="00827BD6"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lang w:eastAsia="sv-SE"/>
              </w:rPr>
            </w:pPr>
          </w:p>
        </w:tc>
      </w:tr>
      <w:tr w:rsidR="00ED3704" w:rsidRPr="00740C79" w14:paraId="591BBDE7"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tcBorders>
            <w:noWrap/>
            <w:vAlign w:val="top"/>
            <w:hideMark/>
          </w:tcPr>
          <w:p w14:paraId="22CB0038" w14:textId="77777777" w:rsidR="00ED3704" w:rsidRPr="00827BD6" w:rsidRDefault="00ED3704" w:rsidP="00ED3704">
            <w:pPr>
              <w:pStyle w:val="Tabell"/>
              <w:rPr>
                <w:rFonts w:cstheme="majorHAnsi"/>
                <w:color w:val="000000"/>
                <w:szCs w:val="16"/>
                <w:lang w:eastAsia="sv-SE"/>
              </w:rPr>
            </w:pPr>
            <w:r w:rsidRPr="00827BD6">
              <w:rPr>
                <w:rFonts w:cstheme="majorHAnsi"/>
                <w:color w:val="000000"/>
                <w:szCs w:val="16"/>
                <w:lang w:eastAsia="sv-SE"/>
              </w:rPr>
              <w:t xml:space="preserve">Regeringen </w:t>
            </w:r>
          </w:p>
        </w:tc>
        <w:tc>
          <w:tcPr>
            <w:tcW w:w="1017" w:type="pct"/>
            <w:tcBorders>
              <w:top w:val="single" w:sz="12" w:space="0" w:color="auto"/>
            </w:tcBorders>
            <w:noWrap/>
            <w:hideMark/>
          </w:tcPr>
          <w:p w14:paraId="60D4277A" w14:textId="77777777" w:rsidR="00ED3704" w:rsidRPr="00827BD6"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27BD6">
              <w:rPr>
                <w:rFonts w:cstheme="majorHAnsi"/>
                <w:color w:val="000000"/>
                <w:szCs w:val="16"/>
                <w:lang w:eastAsia="sv-SE"/>
              </w:rPr>
              <w:t>8,7</w:t>
            </w:r>
          </w:p>
        </w:tc>
        <w:tc>
          <w:tcPr>
            <w:tcW w:w="1017" w:type="pct"/>
            <w:tcBorders>
              <w:top w:val="single" w:sz="12" w:space="0" w:color="auto"/>
            </w:tcBorders>
            <w:noWrap/>
            <w:hideMark/>
          </w:tcPr>
          <w:p w14:paraId="45FB69EF" w14:textId="77777777" w:rsidR="00ED3704" w:rsidRPr="00827BD6"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27BD6">
              <w:rPr>
                <w:rFonts w:cstheme="majorHAnsi"/>
                <w:color w:val="000000"/>
                <w:szCs w:val="16"/>
                <w:lang w:eastAsia="sv-SE"/>
              </w:rPr>
              <w:t>7,9</w:t>
            </w:r>
          </w:p>
        </w:tc>
      </w:tr>
      <w:tr w:rsidR="00ED3704" w:rsidRPr="00740C79" w14:paraId="27EEDC1D"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18513D15" w14:textId="2DD21D86" w:rsidR="00ED3704" w:rsidRPr="006B5E5B" w:rsidRDefault="00ED3704" w:rsidP="00ED3704">
            <w:pPr>
              <w:pStyle w:val="Tabell"/>
              <w:rPr>
                <w:rFonts w:cstheme="majorHAnsi"/>
                <w:color w:val="000000"/>
                <w:szCs w:val="16"/>
                <w:lang w:eastAsia="sv-SE"/>
              </w:rPr>
            </w:pPr>
            <w:r w:rsidRPr="006B5E5B">
              <w:rPr>
                <w:rFonts w:cstheme="majorHAnsi"/>
                <w:color w:val="000000"/>
                <w:szCs w:val="16"/>
                <w:lang w:eastAsia="sv-SE"/>
              </w:rPr>
              <w:t>Konjunkturinstitutet</w:t>
            </w:r>
            <w:r>
              <w:rPr>
                <w:rStyle w:val="Fotnotsreferens"/>
              </w:rPr>
              <w:t>3</w:t>
            </w:r>
          </w:p>
        </w:tc>
        <w:tc>
          <w:tcPr>
            <w:tcW w:w="1017" w:type="pct"/>
            <w:noWrap/>
            <w:hideMark/>
          </w:tcPr>
          <w:p w14:paraId="7FA11342" w14:textId="7C0EBF59"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222222"/>
                <w:szCs w:val="16"/>
                <w:lang w:eastAsia="sv-SE"/>
              </w:rPr>
            </w:pPr>
            <w:r w:rsidRPr="006B5E5B">
              <w:rPr>
                <w:rFonts w:cstheme="majorHAnsi"/>
                <w:color w:val="222222"/>
                <w:szCs w:val="16"/>
                <w:lang w:eastAsia="sv-SE"/>
              </w:rPr>
              <w:t>8,6</w:t>
            </w:r>
          </w:p>
        </w:tc>
        <w:tc>
          <w:tcPr>
            <w:tcW w:w="1017" w:type="pct"/>
            <w:noWrap/>
            <w:hideMark/>
          </w:tcPr>
          <w:p w14:paraId="616CD9DD" w14:textId="2AF83A7E"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B5E5B">
              <w:rPr>
                <w:rFonts w:cstheme="majorHAnsi"/>
                <w:color w:val="000000"/>
                <w:szCs w:val="16"/>
                <w:lang w:eastAsia="sv-SE"/>
              </w:rPr>
              <w:t>7,7</w:t>
            </w:r>
          </w:p>
        </w:tc>
      </w:tr>
      <w:tr w:rsidR="00ED3704" w:rsidRPr="00740C79" w14:paraId="3079E7A0"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117EFC6F" w14:textId="648068B4" w:rsidR="00ED3704" w:rsidRPr="00D12BC1" w:rsidRDefault="00ED3704" w:rsidP="00ED3704">
            <w:pPr>
              <w:pStyle w:val="Tabell"/>
              <w:rPr>
                <w:rFonts w:cstheme="majorHAnsi"/>
                <w:color w:val="000000"/>
                <w:szCs w:val="16"/>
                <w:highlight w:val="yellow"/>
                <w:lang w:eastAsia="sv-SE"/>
              </w:rPr>
            </w:pPr>
            <w:r w:rsidRPr="00D12BC1">
              <w:rPr>
                <w:rFonts w:cstheme="majorHAnsi"/>
                <w:color w:val="000000"/>
                <w:szCs w:val="16"/>
                <w:lang w:eastAsia="sv-SE"/>
              </w:rPr>
              <w:t xml:space="preserve">Europeiska kommissionen </w:t>
            </w:r>
          </w:p>
        </w:tc>
        <w:tc>
          <w:tcPr>
            <w:tcW w:w="1017" w:type="pct"/>
            <w:noWrap/>
            <w:hideMark/>
          </w:tcPr>
          <w:p w14:paraId="4FA6F521" w14:textId="77777777" w:rsidR="00ED3704" w:rsidRPr="00D12BC1"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highlight w:val="yellow"/>
                <w:lang w:eastAsia="sv-SE"/>
              </w:rPr>
            </w:pPr>
            <w:r w:rsidRPr="00846DBD">
              <w:rPr>
                <w:rFonts w:cstheme="majorHAnsi"/>
                <w:color w:val="000000"/>
                <w:szCs w:val="16"/>
                <w:lang w:eastAsia="sv-SE"/>
              </w:rPr>
              <w:t>9,2</w:t>
            </w:r>
          </w:p>
        </w:tc>
        <w:tc>
          <w:tcPr>
            <w:tcW w:w="1017" w:type="pct"/>
            <w:noWrap/>
            <w:hideMark/>
          </w:tcPr>
          <w:p w14:paraId="5316E5C7" w14:textId="77777777" w:rsidR="00ED3704" w:rsidRPr="008D5C20"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46DBD">
              <w:rPr>
                <w:rFonts w:cstheme="majorHAnsi"/>
                <w:color w:val="000000"/>
                <w:szCs w:val="16"/>
                <w:lang w:eastAsia="sv-SE"/>
              </w:rPr>
              <w:t>8,1</w:t>
            </w:r>
          </w:p>
        </w:tc>
      </w:tr>
      <w:tr w:rsidR="00ED3704" w:rsidRPr="00740C79" w14:paraId="41004D1E" w14:textId="77777777" w:rsidTr="00ED3704">
        <w:tc>
          <w:tcPr>
            <w:cnfStyle w:val="001000000000" w:firstRow="0" w:lastRow="0" w:firstColumn="1" w:lastColumn="0" w:oddVBand="0" w:evenVBand="0" w:oddHBand="0" w:evenHBand="0" w:firstRowFirstColumn="0" w:firstRowLastColumn="0" w:lastRowFirstColumn="0" w:lastRowLastColumn="0"/>
            <w:tcW w:w="2966" w:type="pct"/>
            <w:shd w:val="clear" w:color="auto" w:fill="auto"/>
            <w:noWrap/>
            <w:vAlign w:val="top"/>
            <w:hideMark/>
          </w:tcPr>
          <w:p w14:paraId="4FB7A0EB" w14:textId="77777777" w:rsidR="00ED3704" w:rsidRPr="00D12BC1" w:rsidRDefault="00ED3704" w:rsidP="00ED3704">
            <w:pPr>
              <w:pStyle w:val="Tabell"/>
              <w:rPr>
                <w:rFonts w:cstheme="majorHAnsi"/>
                <w:color w:val="000000"/>
                <w:szCs w:val="16"/>
                <w:highlight w:val="yellow"/>
                <w:lang w:eastAsia="sv-SE"/>
              </w:rPr>
            </w:pPr>
            <w:r w:rsidRPr="008B4DF4">
              <w:rPr>
                <w:rFonts w:cstheme="majorHAnsi"/>
                <w:color w:val="000000"/>
                <w:szCs w:val="16"/>
                <w:lang w:eastAsia="sv-SE"/>
              </w:rPr>
              <w:t xml:space="preserve">Riksbanken </w:t>
            </w:r>
          </w:p>
        </w:tc>
        <w:tc>
          <w:tcPr>
            <w:tcW w:w="1017" w:type="pct"/>
            <w:noWrap/>
            <w:hideMark/>
          </w:tcPr>
          <w:p w14:paraId="52A52F43" w14:textId="77777777" w:rsidR="00ED3704" w:rsidRPr="00D12BC1"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highlight w:val="yellow"/>
                <w:lang w:eastAsia="sv-SE"/>
              </w:rPr>
            </w:pPr>
            <w:r w:rsidRPr="008D5C20">
              <w:rPr>
                <w:rFonts w:cstheme="majorHAnsi"/>
                <w:color w:val="000000"/>
                <w:szCs w:val="16"/>
                <w:lang w:eastAsia="sv-SE"/>
              </w:rPr>
              <w:t>8,5</w:t>
            </w:r>
          </w:p>
        </w:tc>
        <w:tc>
          <w:tcPr>
            <w:tcW w:w="1017" w:type="pct"/>
            <w:noWrap/>
            <w:hideMark/>
          </w:tcPr>
          <w:p w14:paraId="2612F9A7" w14:textId="77777777" w:rsidR="00ED3704" w:rsidRPr="008D5C20"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8D5C20">
              <w:rPr>
                <w:rFonts w:cstheme="majorHAnsi"/>
                <w:color w:val="000000"/>
                <w:szCs w:val="16"/>
                <w:lang w:eastAsia="sv-SE"/>
              </w:rPr>
              <w:t>7,9</w:t>
            </w:r>
          </w:p>
        </w:tc>
      </w:tr>
      <w:tr w:rsidR="00ED3704" w:rsidRPr="00740C79" w14:paraId="0EE33282"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bottom w:val="single" w:sz="12" w:space="0" w:color="auto"/>
            </w:tcBorders>
            <w:noWrap/>
            <w:vAlign w:val="top"/>
            <w:hideMark/>
          </w:tcPr>
          <w:p w14:paraId="439B3C62" w14:textId="77777777" w:rsidR="00ED3704" w:rsidRPr="00236C14" w:rsidRDefault="00ED3704" w:rsidP="00ED3704">
            <w:pPr>
              <w:pStyle w:val="Tabell"/>
              <w:rPr>
                <w:rFonts w:cstheme="majorHAnsi"/>
                <w:color w:val="000000"/>
                <w:szCs w:val="16"/>
                <w:highlight w:val="yellow"/>
                <w:lang w:eastAsia="sv-SE"/>
              </w:rPr>
            </w:pPr>
            <w:r w:rsidRPr="00B04C2F">
              <w:rPr>
                <w:rFonts w:cstheme="majorHAnsi"/>
                <w:color w:val="000000"/>
                <w:szCs w:val="16"/>
                <w:lang w:eastAsia="sv-SE"/>
              </w:rPr>
              <w:t>Ekonomistyrningsverket</w:t>
            </w:r>
          </w:p>
        </w:tc>
        <w:tc>
          <w:tcPr>
            <w:tcW w:w="1017" w:type="pct"/>
            <w:tcBorders>
              <w:bottom w:val="single" w:sz="12" w:space="0" w:color="auto"/>
            </w:tcBorders>
            <w:noWrap/>
            <w:hideMark/>
          </w:tcPr>
          <w:p w14:paraId="35685631" w14:textId="266703FB" w:rsidR="00ED3704" w:rsidRPr="00236C14"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highlight w:val="yellow"/>
                <w:lang w:eastAsia="sv-SE"/>
              </w:rPr>
            </w:pPr>
            <w:r w:rsidRPr="006C457F">
              <w:rPr>
                <w:rFonts w:cstheme="majorHAnsi"/>
                <w:color w:val="000000"/>
                <w:szCs w:val="16"/>
                <w:lang w:eastAsia="sv-SE"/>
              </w:rPr>
              <w:t>8,2</w:t>
            </w:r>
          </w:p>
        </w:tc>
        <w:tc>
          <w:tcPr>
            <w:tcW w:w="1017" w:type="pct"/>
            <w:tcBorders>
              <w:bottom w:val="single" w:sz="12" w:space="0" w:color="auto"/>
            </w:tcBorders>
            <w:noWrap/>
            <w:hideMark/>
          </w:tcPr>
          <w:p w14:paraId="7EBF606D" w14:textId="7AFFB75B" w:rsidR="00ED3704" w:rsidRPr="00236C14"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highlight w:val="yellow"/>
                <w:lang w:eastAsia="sv-SE"/>
              </w:rPr>
            </w:pPr>
            <w:r w:rsidRPr="006C457F">
              <w:rPr>
                <w:rFonts w:cstheme="majorHAnsi"/>
                <w:szCs w:val="16"/>
                <w:lang w:eastAsia="sv-SE"/>
              </w:rPr>
              <w:t>7,6</w:t>
            </w:r>
          </w:p>
        </w:tc>
      </w:tr>
      <w:tr w:rsidR="00ED3704" w:rsidRPr="00740C79" w14:paraId="2C9EE7BE"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bottom w:val="single" w:sz="12" w:space="0" w:color="auto"/>
            </w:tcBorders>
            <w:shd w:val="clear" w:color="auto" w:fill="auto"/>
            <w:noWrap/>
            <w:vAlign w:val="top"/>
            <w:hideMark/>
          </w:tcPr>
          <w:p w14:paraId="349D8739" w14:textId="790BD559" w:rsidR="00ED3704" w:rsidRPr="00B55847" w:rsidRDefault="00ED3704" w:rsidP="00ED3704">
            <w:pPr>
              <w:pStyle w:val="Tabell"/>
              <w:rPr>
                <w:rFonts w:cstheme="majorHAnsi"/>
                <w:b/>
                <w:color w:val="000000"/>
                <w:szCs w:val="16"/>
                <w:lang w:eastAsia="sv-SE"/>
              </w:rPr>
            </w:pPr>
            <w:r w:rsidRPr="00B55847">
              <w:rPr>
                <w:rFonts w:cstheme="majorHAnsi"/>
                <w:b/>
                <w:color w:val="000000"/>
                <w:szCs w:val="16"/>
                <w:lang w:eastAsia="sv-SE"/>
              </w:rPr>
              <w:t>Inflation</w:t>
            </w:r>
            <w:r>
              <w:rPr>
                <w:rFonts w:cstheme="majorHAnsi"/>
                <w:b/>
                <w:color w:val="000000"/>
                <w:szCs w:val="16"/>
                <w:vertAlign w:val="superscript"/>
                <w:lang w:eastAsia="sv-SE"/>
              </w:rPr>
              <w:t>4</w:t>
            </w:r>
          </w:p>
        </w:tc>
        <w:tc>
          <w:tcPr>
            <w:tcW w:w="1017" w:type="pct"/>
            <w:tcBorders>
              <w:top w:val="single" w:sz="12" w:space="0" w:color="auto"/>
              <w:bottom w:val="single" w:sz="12" w:space="0" w:color="auto"/>
            </w:tcBorders>
            <w:shd w:val="clear" w:color="auto" w:fill="auto"/>
            <w:noWrap/>
            <w:hideMark/>
          </w:tcPr>
          <w:p w14:paraId="1A595F24" w14:textId="77777777"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b/>
                <w:color w:val="000000"/>
                <w:szCs w:val="16"/>
                <w:lang w:eastAsia="sv-SE"/>
              </w:rPr>
            </w:pPr>
          </w:p>
        </w:tc>
        <w:tc>
          <w:tcPr>
            <w:tcW w:w="1017" w:type="pct"/>
            <w:tcBorders>
              <w:top w:val="single" w:sz="12" w:space="0" w:color="auto"/>
              <w:bottom w:val="single" w:sz="12" w:space="0" w:color="auto"/>
            </w:tcBorders>
            <w:shd w:val="clear" w:color="auto" w:fill="auto"/>
            <w:noWrap/>
            <w:hideMark/>
          </w:tcPr>
          <w:p w14:paraId="71A39BDA" w14:textId="77777777"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lang w:eastAsia="sv-SE"/>
              </w:rPr>
            </w:pPr>
          </w:p>
        </w:tc>
      </w:tr>
      <w:tr w:rsidR="00ED3704" w:rsidRPr="00740C79" w14:paraId="28C4EB80"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tcBorders>
            <w:noWrap/>
            <w:vAlign w:val="top"/>
            <w:hideMark/>
          </w:tcPr>
          <w:p w14:paraId="672D2D14" w14:textId="77777777" w:rsidR="00ED3704" w:rsidRPr="00B55847" w:rsidRDefault="00ED3704" w:rsidP="00ED3704">
            <w:pPr>
              <w:pStyle w:val="Tabell"/>
              <w:rPr>
                <w:rFonts w:cstheme="majorHAnsi"/>
                <w:color w:val="000000"/>
                <w:szCs w:val="16"/>
                <w:lang w:eastAsia="sv-SE"/>
              </w:rPr>
            </w:pPr>
            <w:r w:rsidRPr="00B55847">
              <w:rPr>
                <w:rFonts w:cstheme="majorHAnsi"/>
                <w:color w:val="000000"/>
                <w:szCs w:val="16"/>
                <w:lang w:eastAsia="sv-SE"/>
              </w:rPr>
              <w:t xml:space="preserve">Regeringen </w:t>
            </w:r>
          </w:p>
        </w:tc>
        <w:tc>
          <w:tcPr>
            <w:tcW w:w="1017" w:type="pct"/>
            <w:tcBorders>
              <w:top w:val="single" w:sz="12" w:space="0" w:color="auto"/>
            </w:tcBorders>
            <w:noWrap/>
            <w:hideMark/>
          </w:tcPr>
          <w:p w14:paraId="4B2735ED" w14:textId="77777777"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B55847">
              <w:rPr>
                <w:rFonts w:cstheme="majorHAnsi"/>
                <w:color w:val="000000"/>
                <w:szCs w:val="16"/>
                <w:lang w:eastAsia="sv-SE"/>
              </w:rPr>
              <w:t>1,4/1,5</w:t>
            </w:r>
          </w:p>
        </w:tc>
        <w:tc>
          <w:tcPr>
            <w:tcW w:w="1017" w:type="pct"/>
            <w:tcBorders>
              <w:top w:val="single" w:sz="12" w:space="0" w:color="auto"/>
            </w:tcBorders>
            <w:noWrap/>
            <w:hideMark/>
          </w:tcPr>
          <w:p w14:paraId="3A4CA0E3" w14:textId="77777777"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B55847">
              <w:rPr>
                <w:rFonts w:cstheme="majorHAnsi"/>
                <w:color w:val="000000"/>
                <w:szCs w:val="16"/>
                <w:lang w:eastAsia="sv-SE"/>
              </w:rPr>
              <w:t>1,0/1,2</w:t>
            </w:r>
          </w:p>
        </w:tc>
      </w:tr>
      <w:tr w:rsidR="00ED3704" w:rsidRPr="00740C79" w14:paraId="6C8624D5"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258B4878" w14:textId="5E98C52A" w:rsidR="00ED3704" w:rsidRPr="006B5E5B" w:rsidRDefault="00ED3704" w:rsidP="00ED3704">
            <w:pPr>
              <w:pStyle w:val="Tabell"/>
              <w:rPr>
                <w:rFonts w:cstheme="majorHAnsi"/>
                <w:color w:val="000000"/>
                <w:szCs w:val="16"/>
                <w:lang w:eastAsia="sv-SE"/>
              </w:rPr>
            </w:pPr>
            <w:r w:rsidRPr="006B5E5B">
              <w:rPr>
                <w:rFonts w:cstheme="majorHAnsi"/>
                <w:color w:val="000000"/>
                <w:szCs w:val="16"/>
                <w:lang w:eastAsia="sv-SE"/>
              </w:rPr>
              <w:t>Konjunkturinstitutet</w:t>
            </w:r>
          </w:p>
        </w:tc>
        <w:tc>
          <w:tcPr>
            <w:tcW w:w="1017" w:type="pct"/>
            <w:noWrap/>
            <w:hideMark/>
          </w:tcPr>
          <w:p w14:paraId="6B67FB8F" w14:textId="7C59A1EA"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B5E5B">
              <w:rPr>
                <w:rFonts w:cstheme="majorHAnsi"/>
                <w:color w:val="000000"/>
                <w:szCs w:val="16"/>
                <w:lang w:eastAsia="sv-SE"/>
              </w:rPr>
              <w:t xml:space="preserve"> 1,6/2,0</w:t>
            </w:r>
          </w:p>
        </w:tc>
        <w:tc>
          <w:tcPr>
            <w:tcW w:w="1017" w:type="pct"/>
            <w:noWrap/>
            <w:hideMark/>
          </w:tcPr>
          <w:p w14:paraId="0F2A803C" w14:textId="57696577"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B5E5B">
              <w:rPr>
                <w:rFonts w:cstheme="majorHAnsi"/>
                <w:color w:val="000000"/>
                <w:szCs w:val="16"/>
                <w:lang w:eastAsia="sv-SE"/>
              </w:rPr>
              <w:t xml:space="preserve">1,4/1,4 </w:t>
            </w:r>
          </w:p>
        </w:tc>
      </w:tr>
      <w:tr w:rsidR="00ED3704" w:rsidRPr="00740C79" w14:paraId="472CEB77"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713FF191" w14:textId="3C09161D" w:rsidR="00ED3704" w:rsidRPr="00B55847" w:rsidRDefault="00ED3704" w:rsidP="00ED3704">
            <w:pPr>
              <w:pStyle w:val="Tabell"/>
              <w:rPr>
                <w:rFonts w:cstheme="majorHAnsi"/>
                <w:color w:val="000000"/>
                <w:szCs w:val="16"/>
                <w:lang w:eastAsia="sv-SE"/>
              </w:rPr>
            </w:pPr>
            <w:r w:rsidRPr="00B55847">
              <w:rPr>
                <w:rFonts w:cstheme="majorHAnsi"/>
                <w:color w:val="000000"/>
                <w:szCs w:val="16"/>
                <w:lang w:eastAsia="sv-SE"/>
              </w:rPr>
              <w:t xml:space="preserve">Europeiska kommissionen </w:t>
            </w:r>
          </w:p>
        </w:tc>
        <w:tc>
          <w:tcPr>
            <w:tcW w:w="1017" w:type="pct"/>
            <w:noWrap/>
            <w:hideMark/>
          </w:tcPr>
          <w:p w14:paraId="3D2340FC" w14:textId="59770C89"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B55847">
              <w:rPr>
                <w:rFonts w:cstheme="majorHAnsi"/>
                <w:color w:val="000000"/>
                <w:szCs w:val="16"/>
                <w:lang w:eastAsia="sv-SE"/>
              </w:rPr>
              <w:t xml:space="preserve"> /1,3</w:t>
            </w:r>
          </w:p>
        </w:tc>
        <w:tc>
          <w:tcPr>
            <w:tcW w:w="1017" w:type="pct"/>
            <w:noWrap/>
            <w:hideMark/>
          </w:tcPr>
          <w:p w14:paraId="0C80E063" w14:textId="5203A8B0"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B55847">
              <w:rPr>
                <w:rFonts w:cstheme="majorHAnsi"/>
                <w:color w:val="000000"/>
                <w:szCs w:val="16"/>
                <w:lang w:eastAsia="sv-SE"/>
              </w:rPr>
              <w:t>/1,1</w:t>
            </w:r>
          </w:p>
        </w:tc>
      </w:tr>
      <w:tr w:rsidR="00ED3704" w:rsidRPr="00740C79" w14:paraId="7F8211E9"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2152023C" w14:textId="77777777" w:rsidR="00ED3704" w:rsidRPr="00B55847" w:rsidRDefault="00ED3704" w:rsidP="00ED3704">
            <w:pPr>
              <w:pStyle w:val="Tabell"/>
              <w:rPr>
                <w:rFonts w:cstheme="majorHAnsi"/>
                <w:color w:val="000000"/>
                <w:szCs w:val="16"/>
                <w:lang w:eastAsia="sv-SE"/>
              </w:rPr>
            </w:pPr>
            <w:r w:rsidRPr="00B55847">
              <w:rPr>
                <w:rFonts w:cstheme="majorHAnsi"/>
                <w:color w:val="000000"/>
                <w:szCs w:val="16"/>
                <w:lang w:eastAsia="sv-SE"/>
              </w:rPr>
              <w:t xml:space="preserve">Riksbanken </w:t>
            </w:r>
          </w:p>
        </w:tc>
        <w:tc>
          <w:tcPr>
            <w:tcW w:w="1017" w:type="pct"/>
            <w:noWrap/>
            <w:hideMark/>
          </w:tcPr>
          <w:p w14:paraId="622C6EA5" w14:textId="77777777"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B55847">
              <w:rPr>
                <w:rFonts w:cstheme="majorHAnsi"/>
                <w:color w:val="000000"/>
                <w:szCs w:val="16"/>
                <w:lang w:eastAsia="sv-SE"/>
              </w:rPr>
              <w:t>1,3/1,5</w:t>
            </w:r>
          </w:p>
        </w:tc>
        <w:tc>
          <w:tcPr>
            <w:tcW w:w="1017" w:type="pct"/>
            <w:noWrap/>
            <w:hideMark/>
          </w:tcPr>
          <w:p w14:paraId="5D9D8848" w14:textId="77777777" w:rsidR="00ED3704" w:rsidRPr="00B55847"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B55847">
              <w:rPr>
                <w:rFonts w:cstheme="majorHAnsi"/>
                <w:color w:val="000000"/>
                <w:szCs w:val="16"/>
                <w:lang w:eastAsia="sv-SE"/>
              </w:rPr>
              <w:t>1,3/1,2</w:t>
            </w:r>
          </w:p>
        </w:tc>
      </w:tr>
      <w:tr w:rsidR="00ED3704" w:rsidRPr="00740C79" w14:paraId="6D9C92EC"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bottom w:val="single" w:sz="12" w:space="0" w:color="auto"/>
            </w:tcBorders>
            <w:noWrap/>
            <w:vAlign w:val="top"/>
            <w:hideMark/>
          </w:tcPr>
          <w:p w14:paraId="3BF61D18" w14:textId="77777777" w:rsidR="00ED3704" w:rsidRPr="00CF4B16" w:rsidRDefault="00ED3704" w:rsidP="00ED3704">
            <w:pPr>
              <w:pStyle w:val="Tabell"/>
              <w:rPr>
                <w:rFonts w:cstheme="majorHAnsi"/>
                <w:color w:val="000000"/>
                <w:szCs w:val="16"/>
                <w:highlight w:val="yellow"/>
                <w:lang w:eastAsia="sv-SE"/>
              </w:rPr>
            </w:pPr>
            <w:r w:rsidRPr="00B04C2F">
              <w:rPr>
                <w:rFonts w:cstheme="majorHAnsi"/>
                <w:color w:val="000000"/>
                <w:szCs w:val="16"/>
                <w:lang w:eastAsia="sv-SE"/>
              </w:rPr>
              <w:t>Ekonomistyrningsverket</w:t>
            </w:r>
          </w:p>
        </w:tc>
        <w:tc>
          <w:tcPr>
            <w:tcW w:w="1017" w:type="pct"/>
            <w:tcBorders>
              <w:bottom w:val="single" w:sz="12" w:space="0" w:color="auto"/>
            </w:tcBorders>
            <w:noWrap/>
            <w:hideMark/>
          </w:tcPr>
          <w:p w14:paraId="6BC6E886" w14:textId="09F9EA91" w:rsidR="00ED3704" w:rsidRPr="00CF4B16"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highlight w:val="yellow"/>
                <w:lang w:eastAsia="sv-SE"/>
              </w:rPr>
            </w:pPr>
            <w:r w:rsidRPr="006C457F">
              <w:rPr>
                <w:rFonts w:cstheme="majorHAnsi"/>
                <w:color w:val="000000"/>
                <w:szCs w:val="16"/>
                <w:lang w:eastAsia="sv-SE"/>
              </w:rPr>
              <w:t>1,2</w:t>
            </w:r>
            <w:r>
              <w:rPr>
                <w:rFonts w:cstheme="majorHAnsi"/>
                <w:color w:val="000000"/>
                <w:szCs w:val="16"/>
                <w:lang w:eastAsia="sv-SE"/>
              </w:rPr>
              <w:t>/</w:t>
            </w:r>
          </w:p>
        </w:tc>
        <w:tc>
          <w:tcPr>
            <w:tcW w:w="1017" w:type="pct"/>
            <w:tcBorders>
              <w:bottom w:val="single" w:sz="12" w:space="0" w:color="auto"/>
            </w:tcBorders>
            <w:noWrap/>
            <w:hideMark/>
          </w:tcPr>
          <w:p w14:paraId="48D34F78" w14:textId="3DCA2401" w:rsidR="00ED3704" w:rsidRPr="00CF4B16"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highlight w:val="yellow"/>
                <w:lang w:eastAsia="sv-SE"/>
              </w:rPr>
            </w:pPr>
            <w:r w:rsidRPr="006C457F">
              <w:rPr>
                <w:rFonts w:cstheme="majorHAnsi"/>
                <w:szCs w:val="16"/>
                <w:lang w:eastAsia="sv-SE"/>
              </w:rPr>
              <w:t>1,3</w:t>
            </w:r>
            <w:r>
              <w:rPr>
                <w:rFonts w:cstheme="majorHAnsi"/>
                <w:szCs w:val="16"/>
                <w:lang w:eastAsia="sv-SE"/>
              </w:rPr>
              <w:t>/</w:t>
            </w:r>
          </w:p>
        </w:tc>
      </w:tr>
      <w:tr w:rsidR="00ED3704" w:rsidRPr="00740C79" w14:paraId="1928663E"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bottom w:val="single" w:sz="12" w:space="0" w:color="auto"/>
            </w:tcBorders>
            <w:shd w:val="clear" w:color="auto" w:fill="auto"/>
            <w:noWrap/>
            <w:vAlign w:val="top"/>
            <w:hideMark/>
          </w:tcPr>
          <w:p w14:paraId="546EFF13" w14:textId="31A21C0B" w:rsidR="00ED3704" w:rsidRPr="00D12BC1" w:rsidRDefault="00ED3704" w:rsidP="00ED3704">
            <w:pPr>
              <w:pStyle w:val="Tabell"/>
              <w:rPr>
                <w:rFonts w:cstheme="majorHAnsi"/>
                <w:b/>
                <w:color w:val="000000"/>
                <w:szCs w:val="16"/>
                <w:highlight w:val="yellow"/>
                <w:lang w:eastAsia="sv-SE"/>
              </w:rPr>
            </w:pPr>
            <w:r w:rsidRPr="00386A2B">
              <w:rPr>
                <w:rFonts w:cstheme="majorHAnsi"/>
                <w:b/>
                <w:color w:val="000000"/>
                <w:szCs w:val="16"/>
                <w:lang w:eastAsia="sv-SE"/>
              </w:rPr>
              <w:t>BNP-gap</w:t>
            </w:r>
            <w:r>
              <w:rPr>
                <w:rFonts w:cstheme="majorHAnsi"/>
                <w:b/>
                <w:color w:val="000000"/>
                <w:szCs w:val="16"/>
                <w:vertAlign w:val="superscript"/>
                <w:lang w:eastAsia="sv-SE"/>
              </w:rPr>
              <w:t>5</w:t>
            </w:r>
          </w:p>
        </w:tc>
        <w:tc>
          <w:tcPr>
            <w:tcW w:w="1017" w:type="pct"/>
            <w:tcBorders>
              <w:top w:val="single" w:sz="12" w:space="0" w:color="auto"/>
              <w:bottom w:val="single" w:sz="12" w:space="0" w:color="auto"/>
            </w:tcBorders>
            <w:shd w:val="clear" w:color="auto" w:fill="auto"/>
            <w:noWrap/>
            <w:hideMark/>
          </w:tcPr>
          <w:p w14:paraId="413C4F73" w14:textId="77777777" w:rsidR="00ED3704" w:rsidRPr="00D12BC1"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b/>
                <w:color w:val="000000"/>
                <w:szCs w:val="16"/>
                <w:highlight w:val="yellow"/>
                <w:lang w:eastAsia="sv-SE"/>
              </w:rPr>
            </w:pPr>
          </w:p>
        </w:tc>
        <w:tc>
          <w:tcPr>
            <w:tcW w:w="1017" w:type="pct"/>
            <w:tcBorders>
              <w:top w:val="single" w:sz="12" w:space="0" w:color="auto"/>
              <w:bottom w:val="single" w:sz="12" w:space="0" w:color="auto"/>
            </w:tcBorders>
            <w:shd w:val="clear" w:color="auto" w:fill="auto"/>
            <w:noWrap/>
            <w:hideMark/>
          </w:tcPr>
          <w:p w14:paraId="41C0B68F" w14:textId="77777777" w:rsidR="00ED3704" w:rsidRPr="00D12BC1"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highlight w:val="yellow"/>
                <w:lang w:eastAsia="sv-SE"/>
              </w:rPr>
            </w:pPr>
          </w:p>
        </w:tc>
      </w:tr>
      <w:tr w:rsidR="00ED3704" w:rsidRPr="00740C79" w14:paraId="2148BAD4" w14:textId="77777777" w:rsidTr="00ED3704">
        <w:tc>
          <w:tcPr>
            <w:cnfStyle w:val="001000000000" w:firstRow="0" w:lastRow="0" w:firstColumn="1" w:lastColumn="0" w:oddVBand="0" w:evenVBand="0" w:oddHBand="0" w:evenHBand="0" w:firstRowFirstColumn="0" w:firstRowLastColumn="0" w:lastRowFirstColumn="0" w:lastRowLastColumn="0"/>
            <w:tcW w:w="2966" w:type="pct"/>
            <w:tcBorders>
              <w:top w:val="single" w:sz="12" w:space="0" w:color="auto"/>
            </w:tcBorders>
            <w:noWrap/>
            <w:vAlign w:val="top"/>
            <w:hideMark/>
          </w:tcPr>
          <w:p w14:paraId="3DE70747" w14:textId="77777777" w:rsidR="00ED3704" w:rsidRPr="006C5DBF" w:rsidRDefault="00ED3704" w:rsidP="00ED3704">
            <w:pPr>
              <w:pStyle w:val="Tabell"/>
              <w:rPr>
                <w:rFonts w:cstheme="majorHAnsi"/>
                <w:color w:val="000000"/>
                <w:szCs w:val="16"/>
                <w:lang w:eastAsia="sv-SE"/>
              </w:rPr>
            </w:pPr>
            <w:r w:rsidRPr="006C5DBF">
              <w:rPr>
                <w:rFonts w:cstheme="majorHAnsi"/>
                <w:color w:val="000000"/>
                <w:szCs w:val="16"/>
                <w:lang w:eastAsia="sv-SE"/>
              </w:rPr>
              <w:t xml:space="preserve">Regeringen </w:t>
            </w:r>
          </w:p>
        </w:tc>
        <w:tc>
          <w:tcPr>
            <w:tcW w:w="1017" w:type="pct"/>
            <w:tcBorders>
              <w:top w:val="single" w:sz="12" w:space="0" w:color="auto"/>
            </w:tcBorders>
            <w:noWrap/>
            <w:hideMark/>
          </w:tcPr>
          <w:p w14:paraId="630F15D1" w14:textId="77777777"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-2,6</w:t>
            </w:r>
          </w:p>
        </w:tc>
        <w:tc>
          <w:tcPr>
            <w:tcW w:w="1017" w:type="pct"/>
            <w:tcBorders>
              <w:top w:val="single" w:sz="12" w:space="0" w:color="auto"/>
            </w:tcBorders>
            <w:noWrap/>
            <w:hideMark/>
          </w:tcPr>
          <w:p w14:paraId="54C4E9C3" w14:textId="77777777"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-0,5</w:t>
            </w:r>
          </w:p>
        </w:tc>
      </w:tr>
      <w:tr w:rsidR="00ED3704" w:rsidRPr="00740C79" w14:paraId="41BF7B1F"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7E341A73" w14:textId="0B8C14D2" w:rsidR="00ED3704" w:rsidRPr="006B5E5B" w:rsidRDefault="00ED3704" w:rsidP="00ED3704">
            <w:pPr>
              <w:pStyle w:val="Tabell"/>
              <w:rPr>
                <w:rFonts w:cstheme="majorHAnsi"/>
                <w:color w:val="000000"/>
                <w:szCs w:val="16"/>
                <w:lang w:eastAsia="sv-SE"/>
              </w:rPr>
            </w:pPr>
            <w:r w:rsidRPr="006B5E5B">
              <w:rPr>
                <w:rFonts w:cstheme="majorHAnsi"/>
                <w:color w:val="000000"/>
                <w:szCs w:val="16"/>
                <w:lang w:eastAsia="sv-SE"/>
              </w:rPr>
              <w:lastRenderedPageBreak/>
              <w:t>Konjunkturinstitutet</w:t>
            </w:r>
          </w:p>
        </w:tc>
        <w:tc>
          <w:tcPr>
            <w:tcW w:w="1017" w:type="pct"/>
            <w:noWrap/>
            <w:hideMark/>
          </w:tcPr>
          <w:p w14:paraId="2FE799E6" w14:textId="5E0878D6"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B5E5B">
              <w:rPr>
                <w:rFonts w:cstheme="majorHAnsi"/>
                <w:color w:val="000000"/>
                <w:szCs w:val="16"/>
                <w:lang w:eastAsia="sv-SE"/>
              </w:rPr>
              <w:t>-2,3</w:t>
            </w:r>
          </w:p>
        </w:tc>
        <w:tc>
          <w:tcPr>
            <w:tcW w:w="1017" w:type="pct"/>
            <w:noWrap/>
            <w:hideMark/>
          </w:tcPr>
          <w:p w14:paraId="6307EA96" w14:textId="78F18E04" w:rsidR="00ED3704" w:rsidRPr="006B5E5B"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B5E5B">
              <w:rPr>
                <w:rFonts w:cstheme="majorHAnsi"/>
                <w:color w:val="000000"/>
                <w:szCs w:val="16"/>
                <w:lang w:eastAsia="sv-SE"/>
              </w:rPr>
              <w:t>-0,5</w:t>
            </w:r>
          </w:p>
        </w:tc>
      </w:tr>
      <w:tr w:rsidR="00ED3704" w:rsidRPr="00740C79" w14:paraId="6CE30F44"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69E32D0D" w14:textId="415AEE40" w:rsidR="00ED3704" w:rsidRPr="006C5DBF" w:rsidRDefault="00ED3704" w:rsidP="00ED3704">
            <w:pPr>
              <w:pStyle w:val="Tabell"/>
              <w:rPr>
                <w:rFonts w:cstheme="majorHAnsi"/>
                <w:color w:val="000000"/>
                <w:szCs w:val="16"/>
                <w:lang w:eastAsia="sv-SE"/>
              </w:rPr>
            </w:pPr>
            <w:r w:rsidRPr="006C5DBF">
              <w:rPr>
                <w:rFonts w:cstheme="majorHAnsi"/>
                <w:color w:val="000000"/>
                <w:szCs w:val="16"/>
                <w:lang w:eastAsia="sv-SE"/>
              </w:rPr>
              <w:t xml:space="preserve">Europeiska kommissionen </w:t>
            </w:r>
          </w:p>
        </w:tc>
        <w:tc>
          <w:tcPr>
            <w:tcW w:w="1017" w:type="pct"/>
            <w:noWrap/>
            <w:hideMark/>
          </w:tcPr>
          <w:p w14:paraId="4B442EED" w14:textId="097C6876"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-2,9</w:t>
            </w:r>
          </w:p>
        </w:tc>
        <w:tc>
          <w:tcPr>
            <w:tcW w:w="1017" w:type="pct"/>
            <w:noWrap/>
            <w:hideMark/>
          </w:tcPr>
          <w:p w14:paraId="11C926D2" w14:textId="4879C802"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szCs w:val="16"/>
                <w:lang w:eastAsia="sv-SE"/>
              </w:rPr>
            </w:pPr>
            <w:r w:rsidRPr="006C5DBF">
              <w:rPr>
                <w:rFonts w:cstheme="majorHAnsi"/>
                <w:szCs w:val="16"/>
                <w:lang w:eastAsia="sv-SE"/>
              </w:rPr>
              <w:t>-2,1</w:t>
            </w:r>
          </w:p>
        </w:tc>
      </w:tr>
      <w:tr w:rsidR="00ED3704" w:rsidRPr="00740C79" w14:paraId="2F37F082" w14:textId="77777777" w:rsidTr="00ED3704">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5DCDA0C2" w14:textId="77777777" w:rsidR="00ED3704" w:rsidRPr="006C5DBF" w:rsidRDefault="00ED3704" w:rsidP="00ED3704">
            <w:pPr>
              <w:pStyle w:val="Tabell"/>
              <w:rPr>
                <w:rFonts w:cstheme="majorHAnsi"/>
                <w:color w:val="000000"/>
                <w:szCs w:val="16"/>
                <w:lang w:eastAsia="sv-SE"/>
              </w:rPr>
            </w:pPr>
            <w:r w:rsidRPr="006C5DBF">
              <w:rPr>
                <w:rFonts w:cstheme="majorHAnsi"/>
                <w:color w:val="000000"/>
                <w:szCs w:val="16"/>
                <w:lang w:eastAsia="sv-SE"/>
              </w:rPr>
              <w:t xml:space="preserve">Riksbanken </w:t>
            </w:r>
          </w:p>
        </w:tc>
        <w:tc>
          <w:tcPr>
            <w:tcW w:w="1017" w:type="pct"/>
            <w:noWrap/>
            <w:hideMark/>
          </w:tcPr>
          <w:p w14:paraId="349D1276" w14:textId="77777777"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-2,5</w:t>
            </w:r>
          </w:p>
        </w:tc>
        <w:tc>
          <w:tcPr>
            <w:tcW w:w="1017" w:type="pct"/>
            <w:noWrap/>
            <w:hideMark/>
          </w:tcPr>
          <w:p w14:paraId="08DA067F" w14:textId="77777777" w:rsidR="00ED3704" w:rsidRPr="006C5DBF" w:rsidRDefault="00ED3704" w:rsidP="00ED3704">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lang w:eastAsia="sv-SE"/>
              </w:rPr>
            </w:pPr>
            <w:r w:rsidRPr="006C5DBF">
              <w:rPr>
                <w:rFonts w:cstheme="majorHAnsi"/>
                <w:color w:val="000000"/>
                <w:szCs w:val="16"/>
                <w:lang w:eastAsia="sv-SE"/>
              </w:rPr>
              <w:t>-0,3</w:t>
            </w:r>
          </w:p>
        </w:tc>
      </w:tr>
      <w:tr w:rsidR="00ED3704" w:rsidRPr="00740C79" w14:paraId="47E598D2"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66" w:type="pct"/>
            <w:noWrap/>
            <w:vAlign w:val="top"/>
            <w:hideMark/>
          </w:tcPr>
          <w:p w14:paraId="101271D0" w14:textId="77777777" w:rsidR="00ED3704" w:rsidRPr="00236C14" w:rsidRDefault="00ED3704" w:rsidP="00ED3704">
            <w:pPr>
              <w:pStyle w:val="Tabell"/>
              <w:rPr>
                <w:rFonts w:cstheme="majorHAnsi"/>
                <w:color w:val="000000"/>
                <w:szCs w:val="16"/>
                <w:highlight w:val="yellow"/>
                <w:lang w:eastAsia="sv-SE"/>
              </w:rPr>
            </w:pPr>
            <w:r w:rsidRPr="00B04C2F">
              <w:rPr>
                <w:rFonts w:cstheme="majorHAnsi"/>
                <w:color w:val="000000"/>
                <w:szCs w:val="16"/>
                <w:lang w:eastAsia="sv-SE"/>
              </w:rPr>
              <w:t>Ekonomistyrningsverket</w:t>
            </w:r>
          </w:p>
        </w:tc>
        <w:tc>
          <w:tcPr>
            <w:tcW w:w="1017" w:type="pct"/>
            <w:noWrap/>
            <w:hideMark/>
          </w:tcPr>
          <w:p w14:paraId="2EA4F016" w14:textId="06F8A981" w:rsidR="00ED3704" w:rsidRPr="00236C14" w:rsidRDefault="00ED3704" w:rsidP="00ED3704">
            <w:pPr>
              <w:pStyle w:val="Tabell"/>
              <w:cnfStyle w:val="010000000000" w:firstRow="0" w:lastRow="1" w:firstColumn="0" w:lastColumn="0" w:oddVBand="0" w:evenVBand="0" w:oddHBand="0" w:evenHBand="0" w:firstRowFirstColumn="0" w:firstRowLastColumn="0" w:lastRowFirstColumn="0" w:lastRowLastColumn="0"/>
              <w:rPr>
                <w:rFonts w:cstheme="majorHAnsi"/>
                <w:color w:val="000000"/>
                <w:szCs w:val="16"/>
                <w:highlight w:val="yellow"/>
                <w:lang w:eastAsia="sv-SE"/>
              </w:rPr>
            </w:pPr>
            <w:r w:rsidRPr="005C1276">
              <w:rPr>
                <w:rFonts w:cstheme="majorHAnsi"/>
                <w:color w:val="000000"/>
                <w:szCs w:val="16"/>
                <w:lang w:eastAsia="sv-SE"/>
              </w:rPr>
              <w:t>-1,7</w:t>
            </w:r>
          </w:p>
        </w:tc>
        <w:tc>
          <w:tcPr>
            <w:tcW w:w="1017" w:type="pct"/>
            <w:noWrap/>
            <w:hideMark/>
          </w:tcPr>
          <w:p w14:paraId="089B4653" w14:textId="0A7DE434" w:rsidR="00ED3704" w:rsidRPr="000C1A7A" w:rsidRDefault="00ED3704" w:rsidP="00ED3704">
            <w:pPr>
              <w:pStyle w:val="Tabell"/>
              <w:cnfStyle w:val="010000000000" w:firstRow="0" w:lastRow="1" w:firstColumn="0" w:lastColumn="0" w:oddVBand="0" w:evenVBand="0" w:oddHBand="0" w:evenHBand="0" w:firstRowFirstColumn="0" w:firstRowLastColumn="0" w:lastRowFirstColumn="0" w:lastRowLastColumn="0"/>
              <w:rPr>
                <w:rFonts w:cstheme="majorHAnsi"/>
                <w:bCs/>
                <w:szCs w:val="16"/>
                <w:highlight w:val="yellow"/>
                <w:lang w:eastAsia="sv-SE"/>
              </w:rPr>
            </w:pPr>
            <w:r w:rsidRPr="000C1A7A">
              <w:rPr>
                <w:rFonts w:cstheme="majorHAnsi"/>
                <w:bCs/>
                <w:szCs w:val="16"/>
                <w:lang w:eastAsia="sv-SE"/>
              </w:rPr>
              <w:t>-0,1</w:t>
            </w:r>
          </w:p>
        </w:tc>
      </w:tr>
    </w:tbl>
    <w:p w14:paraId="10F8A35F" w14:textId="37527A2E" w:rsidR="00ED3704" w:rsidRPr="00D12BC1" w:rsidRDefault="00ED3704" w:rsidP="00ED3704">
      <w:pPr>
        <w:pStyle w:val="TabellFotnot"/>
      </w:pPr>
      <w:r w:rsidRPr="00D12BC1">
        <w:t>Anm.: Publiceringsdatum är för regeringen 2021-04-15, Konjunkturinstitutet 2021-03-31, Europeiska kommissionen 2020-11-05 för arbetslöshet och BNP-gap samt 2021-02-11 för BNP och HIKP, Riksbanken 2021-02-10 och Ekonomistyrningsverket 2021-03-25.</w:t>
      </w:r>
    </w:p>
    <w:p w14:paraId="2DA01DB3" w14:textId="47E0E59C" w:rsidR="00ED3704" w:rsidRPr="008037EE" w:rsidRDefault="00ED3704" w:rsidP="00ED3704">
      <w:pPr>
        <w:pStyle w:val="TabellFotnot"/>
      </w:pPr>
      <w:r w:rsidRPr="008037EE">
        <w:rPr>
          <w:vertAlign w:val="superscript"/>
        </w:rPr>
        <w:t>1</w:t>
      </w:r>
      <w:r w:rsidRPr="008037EE">
        <w:t xml:space="preserve"> Fasta priser, ej kalenderkorrigerade värden. </w:t>
      </w:r>
    </w:p>
    <w:p w14:paraId="72A0199E" w14:textId="366768DB" w:rsidR="00ED3704" w:rsidRPr="00827BD6" w:rsidRDefault="00ED3704" w:rsidP="00ED3704">
      <w:pPr>
        <w:pStyle w:val="TabellFotnot"/>
      </w:pPr>
      <w:r w:rsidRPr="00827BD6">
        <w:rPr>
          <w:vertAlign w:val="superscript"/>
        </w:rPr>
        <w:t>2</w:t>
      </w:r>
      <w:r w:rsidRPr="00827BD6">
        <w:t xml:space="preserve"> Procent av arbetskraften, 15–74 år. </w:t>
      </w:r>
    </w:p>
    <w:p w14:paraId="18655295" w14:textId="5EFC0BF6" w:rsidR="00ED3704" w:rsidRPr="00827BD6" w:rsidRDefault="00ED3704" w:rsidP="00ED3704">
      <w:pPr>
        <w:pStyle w:val="TabellFotnot"/>
      </w:pPr>
      <w:r>
        <w:rPr>
          <w:vertAlign w:val="superscript"/>
        </w:rPr>
        <w:t xml:space="preserve">3 </w:t>
      </w:r>
      <w:r w:rsidRPr="00E379A8">
        <w:t>Konjunkturinstitutets prognos beaktar omläggningen av AKU-statistiken</w:t>
      </w:r>
      <w:r>
        <w:t>.</w:t>
      </w:r>
    </w:p>
    <w:p w14:paraId="0303A815" w14:textId="155A002A" w:rsidR="00ED3704" w:rsidRPr="00B55847" w:rsidRDefault="00ED3704" w:rsidP="00ED3704">
      <w:pPr>
        <w:pStyle w:val="TabellFotnot"/>
      </w:pPr>
      <w:r>
        <w:rPr>
          <w:vertAlign w:val="superscript"/>
        </w:rPr>
        <w:t>4</w:t>
      </w:r>
      <w:r w:rsidRPr="00B55847">
        <w:t xml:space="preserve"> Årsgenomsnitt, KPI/HIKP.</w:t>
      </w:r>
    </w:p>
    <w:p w14:paraId="56E5E1A5" w14:textId="061B735C" w:rsidR="00ED3704" w:rsidRPr="00D12BC1" w:rsidRDefault="00ED3704" w:rsidP="00ED3704">
      <w:pPr>
        <w:pStyle w:val="TabellFotnot"/>
      </w:pPr>
      <w:r>
        <w:rPr>
          <w:vertAlign w:val="superscript"/>
        </w:rPr>
        <w:t>5</w:t>
      </w:r>
      <w:r w:rsidRPr="00D12BC1">
        <w:t xml:space="preserve"> Skillnaden mellan faktisk och potentiell BNP i procent av potentiell BNP.</w:t>
      </w:r>
    </w:p>
    <w:p w14:paraId="4C0E5520" w14:textId="6D7ACBE1" w:rsidR="00ED3704" w:rsidRDefault="00ED3704" w:rsidP="00ED3704">
      <w:pPr>
        <w:pStyle w:val="Klla"/>
      </w:pPr>
      <w:r w:rsidRPr="00D12BC1">
        <w:t>Källor: Konjunkturinstitutet, Europeiska kommissionen, Riksbanken, Ekonomistyrningsverket och egna beräkningar.</w:t>
      </w:r>
    </w:p>
    <w:p w14:paraId="1AEC5CCB" w14:textId="0D1745FD" w:rsidR="00ED3704" w:rsidRPr="00A1200A" w:rsidRDefault="00ED3704" w:rsidP="00ED3704">
      <w:pPr>
        <w:pStyle w:val="Brdtext"/>
      </w:pPr>
      <w:r>
        <w:t xml:space="preserve">Skillnaderna mellan BNP-prognoserna är små sett ur ett statistiskt perspektiv. </w:t>
      </w:r>
      <w:r>
        <w:fldChar w:fldCharType="begin"/>
      </w:r>
      <w:r>
        <w:instrText xml:space="preserve"> REF _Ref67472438 \h </w:instrText>
      </w:r>
      <w:r>
        <w:fldChar w:fldCharType="separate"/>
      </w:r>
      <w:r w:rsidR="000D76EE">
        <w:t xml:space="preserve">Diagram </w:t>
      </w:r>
      <w:r w:rsidR="000D76EE">
        <w:rPr>
          <w:noProof/>
        </w:rPr>
        <w:t>3</w:t>
      </w:r>
      <w:r w:rsidR="000D76EE">
        <w:t>.</w:t>
      </w:r>
      <w:r w:rsidR="000D76EE">
        <w:rPr>
          <w:noProof/>
        </w:rPr>
        <w:t>4</w:t>
      </w:r>
      <w:r>
        <w:fldChar w:fldCharType="end"/>
      </w:r>
      <w:r>
        <w:t xml:space="preserve"> </w:t>
      </w:r>
      <w:r w:rsidRPr="00A1200A">
        <w:t>visar bedömarnas prognoser tillsammans med symmetriska osäkerhets</w:t>
      </w:r>
      <w:r w:rsidR="009C23F5">
        <w:softHyphen/>
      </w:r>
      <w:r w:rsidRPr="00A1200A">
        <w:t xml:space="preserve">intervall som täcker olika sannolikheter av regeringens historiska prognosfel, dvs. skillnader mellan utfall och regeringens prognoser. Bedömarnas prognoser ligger inom det intervall som täcker hälften av regeringens prognosfel och befinner sig inom en felmarginal som kan anses motsvara ett relativt vanligt prognosfel. I det avseendet är det små skillnader mellan </w:t>
      </w:r>
      <w:r>
        <w:t xml:space="preserve">olika </w:t>
      </w:r>
      <w:r w:rsidRPr="00A1200A">
        <w:t>bedömar</w:t>
      </w:r>
      <w:r>
        <w:t>e</w:t>
      </w:r>
      <w:r w:rsidRPr="00A1200A">
        <w:t>s prognoser.</w:t>
      </w:r>
      <w:r>
        <w:t xml:space="preserve"> </w:t>
      </w:r>
    </w:p>
    <w:p w14:paraId="4FEB6B6B" w14:textId="65091BCE" w:rsidR="00ED3704" w:rsidRDefault="00ED3704" w:rsidP="00ED3704">
      <w:pPr>
        <w:pStyle w:val="DiagramRubrik"/>
      </w:pPr>
      <w:bookmarkStart w:id="80" w:name="_Ref67472438"/>
      <w:r>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4</w:t>
        </w:r>
      </w:fldSimple>
      <w:bookmarkEnd w:id="80"/>
      <w:r>
        <w:tab/>
      </w:r>
      <w:r w:rsidRPr="00EA360F">
        <w:t>BNP-prognos med osäkerhetsintervall</w:t>
      </w:r>
    </w:p>
    <w:p w14:paraId="1584C0F7" w14:textId="6AFAAD92" w:rsidR="00ED3704" w:rsidRDefault="00ED3704" w:rsidP="00FC5820">
      <w:pPr>
        <w:pStyle w:val="DiagramUnderrubrik"/>
      </w:pPr>
      <w:r>
        <w:t>Procentuell förändring</w:t>
      </w:r>
      <w:r>
        <w:tab/>
      </w:r>
    </w:p>
    <w:p w14:paraId="20EB7616" w14:textId="04C682A9" w:rsidR="00ED3704" w:rsidRDefault="00ED3704" w:rsidP="00ED3704">
      <w:pPr>
        <w:pStyle w:val="Bild"/>
      </w:pPr>
      <w:r>
        <w:t xml:space="preserve"> </w:t>
      </w:r>
      <w:r>
        <w:rPr>
          <w:noProof/>
        </w:rPr>
        <w:drawing>
          <wp:inline distT="0" distB="0" distL="0" distR="0" wp14:anchorId="4E8F3209" wp14:editId="3430D23B">
            <wp:extent cx="4679950" cy="2339975"/>
            <wp:effectExtent l="0" t="0" r="6350" b="3175"/>
            <wp:docPr id="14" name="Diagram 4" descr="BNP-prognos med osäkerhetsintervall">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041DDFDF" w14:textId="32EBDAF4" w:rsidR="00ED3704" w:rsidRDefault="00ED3704" w:rsidP="00ED3704">
      <w:pPr>
        <w:pStyle w:val="DiagramFotnot"/>
      </w:pPr>
      <w:r>
        <w:t>Anm.: Osäkerhetsintervallen är baserade på regeringens historiska prognosfel, i de ekonomiska vårpropositionerna 1994–2020, och bör inte förväxlas med en framåtblickande riskbild. För en beskrivning av hur osäkerhetsintervallen är beräknade, se Finansdepartementets rapport Utvärdering av makroekonomiska prognoser som publicerades i samband med 2018 års ekonomiska vårproposition.</w:t>
      </w:r>
    </w:p>
    <w:p w14:paraId="74E15F8C" w14:textId="3E11A014" w:rsidR="00ED3704" w:rsidRDefault="00ED3704" w:rsidP="00ED3704">
      <w:pPr>
        <w:pStyle w:val="Klla"/>
      </w:pPr>
      <w:r>
        <w:t>Källor: Respektive bedömare och egna beräkningar.</w:t>
      </w:r>
    </w:p>
    <w:p w14:paraId="78A3505C" w14:textId="36B32679" w:rsidR="00ED3704" w:rsidRDefault="00ED3704" w:rsidP="00ED3704">
      <w:pPr>
        <w:pStyle w:val="Rubrik2"/>
      </w:pPr>
      <w:bookmarkStart w:id="81" w:name="_Toc68721332"/>
      <w:r>
        <w:t>Utvärdering av prognoser för den makroekonomiska utvecklingen</w:t>
      </w:r>
      <w:bookmarkEnd w:id="81"/>
    </w:p>
    <w:p w14:paraId="66455545" w14:textId="00F31E64" w:rsidR="00ED3704" w:rsidRDefault="00ED3704" w:rsidP="00ED3704">
      <w:pPr>
        <w:pStyle w:val="Brdtext"/>
      </w:pPr>
      <w:r>
        <w:t>I detta avsnitt (3.8) utvärderas regeringens prognoser för Sveriges BNP-tillväxt, arbetslöshet och inflation som redovisats i budgetpropositionerna och de ekonomiska vårpropositionerna 1994–2020 för prognosåren 1994–2020. Prognoserna utvärderas i förhållande till prognoser gjorda av andra bedömare.</w:t>
      </w:r>
    </w:p>
    <w:p w14:paraId="0CE53726" w14:textId="7DF7BAF1" w:rsidR="00ED3704" w:rsidRDefault="00ED3704" w:rsidP="00ED3704">
      <w:pPr>
        <w:pStyle w:val="Brdtext"/>
      </w:pPr>
      <w:r>
        <w:t xml:space="preserve">Ett prognosfel är i denna utvärdering definierat som utfallet minus prognosen. Ett positivt prognosfel relaterar därför till en underskattning av utfallet. Det mått som har använts för utvärderingen är prognosernas medelavvikelse gentemot utfall. </w:t>
      </w:r>
      <w:r>
        <w:lastRenderedPageBreak/>
        <w:t xml:space="preserve">Medelprognosfelet indikerar systematisk under- eller överskattning av variabelns förändringstakt. </w:t>
      </w:r>
      <w:r w:rsidDel="00895CEC">
        <w:t xml:space="preserve">För systematiska prognosfel i form av genomsnittliga över- eller underskattningar används ofta den engelska termen bias. </w:t>
      </w:r>
      <w:r>
        <w:t xml:space="preserve">Genom att skatta en bedömares genomsnittliga prognosfel kan hypotesen att dess prognoser inte har någon bias testas. Medelprognosfelet </w:t>
      </w:r>
      <w:r w:rsidDel="00895CEC">
        <w:t xml:space="preserve">skattas </w:t>
      </w:r>
      <w:r>
        <w:t xml:space="preserve">för enskilda bedömare som bedömarens genomsnittliga prognosfel för perioden 1994–2020. </w:t>
      </w:r>
    </w:p>
    <w:p w14:paraId="11D7B9B1" w14:textId="45A99F30" w:rsidR="00ED3704" w:rsidRDefault="00ED3704" w:rsidP="00ED3704">
      <w:pPr>
        <w:pStyle w:val="Brdtext"/>
      </w:pPr>
      <w:r>
        <w:t xml:space="preserve">I </w:t>
      </w:r>
      <w:r>
        <w:fldChar w:fldCharType="begin"/>
      </w:r>
      <w:r>
        <w:instrText xml:space="preserve"> REF  _Ref66641024 \* Lower \h </w:instrText>
      </w:r>
      <w:r>
        <w:fldChar w:fldCharType="separate"/>
      </w:r>
      <w:r w:rsidR="000D76EE">
        <w:t xml:space="preserve">tabell </w:t>
      </w:r>
      <w:r w:rsidR="000D76EE">
        <w:rPr>
          <w:noProof/>
        </w:rPr>
        <w:t>3</w:t>
      </w:r>
      <w:r w:rsidR="000D76EE">
        <w:t>.</w:t>
      </w:r>
      <w:r w:rsidR="000D76EE">
        <w:rPr>
          <w:noProof/>
        </w:rPr>
        <w:t>10</w:t>
      </w:r>
      <w:r>
        <w:fldChar w:fldCharType="end"/>
      </w:r>
      <w:r>
        <w:t xml:space="preserve"> visas de olika bedömarnas medelprognosfel och uppgifter om antalet observationer för prognoser för BNP-tillväxten. Medelprognosfel som är statistiskt signifikanta är markerade med en asterisk.</w:t>
      </w:r>
    </w:p>
    <w:p w14:paraId="27900AFE" w14:textId="41ED257C" w:rsidR="00ED3704" w:rsidRDefault="00ED3704" w:rsidP="00ED3704">
      <w:pPr>
        <w:pStyle w:val="TabellRubrik"/>
      </w:pPr>
      <w:bookmarkStart w:id="82" w:name="_Ref66641024"/>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10</w:t>
        </w:r>
      </w:fldSimple>
      <w:bookmarkEnd w:id="82"/>
      <w:r>
        <w:tab/>
      </w:r>
      <w:r w:rsidRPr="003A49A5">
        <w:rPr>
          <w:rFonts w:cs="Arial"/>
        </w:rPr>
        <w:t>Medelprognosfel för prognoser för BNP-tillväxt</w:t>
      </w:r>
    </w:p>
    <w:p w14:paraId="5C02787B" w14:textId="38FF6A3D" w:rsidR="00ED3704" w:rsidRPr="003A49A5" w:rsidRDefault="00ED3704" w:rsidP="00ED3704">
      <w:pPr>
        <w:pStyle w:val="TabellUnderrubrik"/>
      </w:pPr>
      <w:r w:rsidRPr="003A49A5">
        <w:t>Medelprognosfel (MPF) för prognoser för BNP-tillväxten 1994–2020 och antal observationer (N)</w:t>
      </w:r>
    </w:p>
    <w:tbl>
      <w:tblPr>
        <w:tblStyle w:val="RKBPTabell"/>
        <w:tblW w:w="5000" w:type="pct"/>
        <w:tblLook w:val="06E0" w:firstRow="1" w:lastRow="1" w:firstColumn="1" w:lastColumn="0" w:noHBand="1" w:noVBand="1"/>
      </w:tblPr>
      <w:tblGrid>
        <w:gridCol w:w="1476"/>
        <w:gridCol w:w="1786"/>
        <w:gridCol w:w="1559"/>
        <w:gridCol w:w="1418"/>
        <w:gridCol w:w="1131"/>
      </w:tblGrid>
      <w:tr w:rsidR="00ED3704" w:rsidRPr="00740C79" w14:paraId="5599C719" w14:textId="77777777" w:rsidTr="00ED3704">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001"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7B914A2" w14:textId="77777777" w:rsidR="00ED3704" w:rsidRPr="003A49A5" w:rsidRDefault="00ED3704" w:rsidP="00ED3704">
            <w:pPr>
              <w:pStyle w:val="TabellHuvud"/>
              <w:keepNext/>
              <w:keepLines/>
            </w:pPr>
            <w:bookmarkStart w:id="83" w:name="_Ref64532003"/>
            <w:bookmarkEnd w:id="83"/>
          </w:p>
        </w:tc>
        <w:tc>
          <w:tcPr>
            <w:tcW w:w="121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2594478" w14:textId="487B28D6" w:rsidR="00ED3704" w:rsidRPr="003A49A5"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3A49A5">
              <w:t>Samma år som utfallet MPF</w:t>
            </w:r>
          </w:p>
        </w:tc>
        <w:tc>
          <w:tcPr>
            <w:tcW w:w="10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5A4A396" w14:textId="6D603994" w:rsidR="00ED3704" w:rsidRPr="003A49A5"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3A49A5">
              <w:t>Samma år som utfallet N</w:t>
            </w:r>
          </w:p>
        </w:tc>
        <w:tc>
          <w:tcPr>
            <w:tcW w:w="96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8246BDC" w14:textId="3959918A" w:rsidR="00ED3704" w:rsidRPr="003A49A5"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3A49A5">
              <w:t>Året före utfallet MPF</w:t>
            </w:r>
          </w:p>
        </w:tc>
        <w:tc>
          <w:tcPr>
            <w:tcW w:w="76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84AC3DE" w14:textId="61973502" w:rsidR="00ED3704" w:rsidRPr="003A49A5"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3A49A5">
              <w:t>Året före utfallet N</w:t>
            </w:r>
          </w:p>
        </w:tc>
      </w:tr>
      <w:tr w:rsidR="00ED3704" w:rsidRPr="00740C79" w14:paraId="711C191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Borders>
              <w:top w:val="single" w:sz="12" w:space="0" w:color="auto"/>
            </w:tcBorders>
          </w:tcPr>
          <w:p w14:paraId="0777EB1E" w14:textId="1483BA01" w:rsidR="00ED3704" w:rsidRPr="003A49A5" w:rsidRDefault="00ED3704" w:rsidP="00ED3704">
            <w:pPr>
              <w:pStyle w:val="Tabell"/>
              <w:keepNext/>
              <w:keepLines/>
            </w:pPr>
            <w:r w:rsidRPr="003A49A5">
              <w:t>Regeringen</w:t>
            </w:r>
          </w:p>
        </w:tc>
        <w:tc>
          <w:tcPr>
            <w:tcW w:w="1212" w:type="pct"/>
            <w:tcBorders>
              <w:top w:val="single" w:sz="12" w:space="0" w:color="auto"/>
            </w:tcBorders>
          </w:tcPr>
          <w:p w14:paraId="1E8399FE" w14:textId="67663B06" w:rsidR="00ED3704" w:rsidRPr="003A49A5"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9A7B60">
              <w:t>0,30</w:t>
            </w:r>
          </w:p>
        </w:tc>
        <w:tc>
          <w:tcPr>
            <w:tcW w:w="1058" w:type="pct"/>
            <w:tcBorders>
              <w:top w:val="single" w:sz="12" w:space="0" w:color="auto"/>
            </w:tcBorders>
          </w:tcPr>
          <w:p w14:paraId="39B772AD" w14:textId="1C06EF29" w:rsidR="00ED3704" w:rsidRPr="003A49A5"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9A7B60">
              <w:t>54</w:t>
            </w:r>
          </w:p>
        </w:tc>
        <w:tc>
          <w:tcPr>
            <w:tcW w:w="962" w:type="pct"/>
            <w:tcBorders>
              <w:top w:val="single" w:sz="12" w:space="0" w:color="auto"/>
            </w:tcBorders>
          </w:tcPr>
          <w:p w14:paraId="4DB722AD" w14:textId="5BF12B18" w:rsidR="00ED3704" w:rsidRPr="003A49A5"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9A7B60">
              <w:t>-0,26</w:t>
            </w:r>
          </w:p>
        </w:tc>
        <w:tc>
          <w:tcPr>
            <w:tcW w:w="768" w:type="pct"/>
            <w:tcBorders>
              <w:top w:val="single" w:sz="12" w:space="0" w:color="auto"/>
            </w:tcBorders>
          </w:tcPr>
          <w:p w14:paraId="05BA19CC" w14:textId="78F6B4CB" w:rsidR="00ED3704" w:rsidRPr="003A49A5"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9A7B60">
              <w:t>52</w:t>
            </w:r>
          </w:p>
        </w:tc>
      </w:tr>
      <w:tr w:rsidR="00ED3704" w:rsidRPr="00740C79" w14:paraId="35FB4EE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5DFC8C62" w14:textId="1DEC0342" w:rsidR="00ED3704" w:rsidRPr="003A49A5" w:rsidRDefault="00ED3704" w:rsidP="00ED3704">
            <w:pPr>
              <w:pStyle w:val="Tabell"/>
            </w:pPr>
            <w:r w:rsidRPr="003A49A5">
              <w:t>Konjunkturinstitutet</w:t>
            </w:r>
          </w:p>
        </w:tc>
        <w:tc>
          <w:tcPr>
            <w:tcW w:w="1212" w:type="pct"/>
          </w:tcPr>
          <w:p w14:paraId="3CA26870" w14:textId="3CBBCAF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0,28</w:t>
            </w:r>
          </w:p>
        </w:tc>
        <w:tc>
          <w:tcPr>
            <w:tcW w:w="1058" w:type="pct"/>
          </w:tcPr>
          <w:p w14:paraId="3D8D6C8D" w14:textId="567766D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115</w:t>
            </w:r>
          </w:p>
        </w:tc>
        <w:tc>
          <w:tcPr>
            <w:tcW w:w="962" w:type="pct"/>
          </w:tcPr>
          <w:p w14:paraId="758A2B38" w14:textId="5CB0709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-0,37</w:t>
            </w:r>
          </w:p>
        </w:tc>
        <w:tc>
          <w:tcPr>
            <w:tcW w:w="768" w:type="pct"/>
          </w:tcPr>
          <w:p w14:paraId="50A906EB" w14:textId="7FADF4E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109</w:t>
            </w:r>
          </w:p>
        </w:tc>
      </w:tr>
      <w:tr w:rsidR="00ED3704" w:rsidRPr="00740C79" w14:paraId="2DDCF1F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050DC69D" w14:textId="20E2D11D" w:rsidR="00ED3704" w:rsidRPr="003A49A5" w:rsidRDefault="00ED3704" w:rsidP="00ED3704">
            <w:pPr>
              <w:pStyle w:val="Tabell"/>
            </w:pPr>
            <w:r w:rsidRPr="003A49A5">
              <w:t>Riksbanken</w:t>
            </w:r>
          </w:p>
        </w:tc>
        <w:tc>
          <w:tcPr>
            <w:tcW w:w="1212" w:type="pct"/>
          </w:tcPr>
          <w:p w14:paraId="7C892356" w14:textId="442693D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0,12</w:t>
            </w:r>
          </w:p>
        </w:tc>
        <w:tc>
          <w:tcPr>
            <w:tcW w:w="1058" w:type="pct"/>
          </w:tcPr>
          <w:p w14:paraId="341DA430" w14:textId="2668AD8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122</w:t>
            </w:r>
          </w:p>
        </w:tc>
        <w:tc>
          <w:tcPr>
            <w:tcW w:w="962" w:type="pct"/>
          </w:tcPr>
          <w:p w14:paraId="70308859" w14:textId="115FDE1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-0,39</w:t>
            </w:r>
          </w:p>
        </w:tc>
        <w:tc>
          <w:tcPr>
            <w:tcW w:w="768" w:type="pct"/>
          </w:tcPr>
          <w:p w14:paraId="10EBA00B" w14:textId="13AEE29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A7B60">
              <w:t>118</w:t>
            </w:r>
          </w:p>
        </w:tc>
      </w:tr>
      <w:tr w:rsidR="00ED3704" w:rsidRPr="00740C79" w14:paraId="7F8CA01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103A79C1" w14:textId="5FF92F77" w:rsidR="00ED3704" w:rsidRPr="003A49A5" w:rsidRDefault="00ED3704" w:rsidP="00ED3704">
            <w:pPr>
              <w:pStyle w:val="Tabell"/>
            </w:pPr>
            <w:r w:rsidRPr="003A49A5">
              <w:t>HUI Research AB</w:t>
            </w:r>
          </w:p>
        </w:tc>
        <w:tc>
          <w:tcPr>
            <w:tcW w:w="1212" w:type="pct"/>
          </w:tcPr>
          <w:p w14:paraId="2E5D945E" w14:textId="1102FAB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037EE">
              <w:t>0</w:t>
            </w:r>
            <w:r w:rsidRPr="00610EFA">
              <w:t>,28</w:t>
            </w:r>
          </w:p>
        </w:tc>
        <w:tc>
          <w:tcPr>
            <w:tcW w:w="1058" w:type="pct"/>
          </w:tcPr>
          <w:p w14:paraId="571196EA" w14:textId="52163EC4"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103</w:t>
            </w:r>
          </w:p>
        </w:tc>
        <w:tc>
          <w:tcPr>
            <w:tcW w:w="962" w:type="pct"/>
          </w:tcPr>
          <w:p w14:paraId="58D774C2" w14:textId="26BF004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-0,16</w:t>
            </w:r>
          </w:p>
        </w:tc>
        <w:tc>
          <w:tcPr>
            <w:tcW w:w="768" w:type="pct"/>
          </w:tcPr>
          <w:p w14:paraId="5CA729F1" w14:textId="191EF17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103</w:t>
            </w:r>
          </w:p>
        </w:tc>
      </w:tr>
      <w:tr w:rsidR="00ED3704" w:rsidRPr="00740C79" w14:paraId="0F0C14B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50E5FA87" w14:textId="694DFE44" w:rsidR="00ED3704" w:rsidRPr="003A49A5" w:rsidRDefault="00ED3704" w:rsidP="00ED3704">
            <w:pPr>
              <w:pStyle w:val="Tabell"/>
            </w:pPr>
            <w:r w:rsidRPr="003A49A5">
              <w:t>LO</w:t>
            </w:r>
          </w:p>
        </w:tc>
        <w:tc>
          <w:tcPr>
            <w:tcW w:w="1212" w:type="pct"/>
          </w:tcPr>
          <w:p w14:paraId="21C8F02D" w14:textId="485D5D9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0,26</w:t>
            </w:r>
          </w:p>
        </w:tc>
        <w:tc>
          <w:tcPr>
            <w:tcW w:w="1058" w:type="pct"/>
          </w:tcPr>
          <w:p w14:paraId="34B2ADBD" w14:textId="603D6CA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54</w:t>
            </w:r>
          </w:p>
        </w:tc>
        <w:tc>
          <w:tcPr>
            <w:tcW w:w="962" w:type="pct"/>
          </w:tcPr>
          <w:p w14:paraId="45BFF8C3" w14:textId="63348AE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-0,08</w:t>
            </w:r>
          </w:p>
        </w:tc>
        <w:tc>
          <w:tcPr>
            <w:tcW w:w="768" w:type="pct"/>
          </w:tcPr>
          <w:p w14:paraId="70B72728" w14:textId="48F94F1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52</w:t>
            </w:r>
          </w:p>
        </w:tc>
      </w:tr>
      <w:tr w:rsidR="00ED3704" w:rsidRPr="00740C79" w14:paraId="44949E3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5D832756" w14:textId="2416BEA7" w:rsidR="00ED3704" w:rsidRPr="003A49A5" w:rsidRDefault="00ED3704" w:rsidP="00ED3704">
            <w:pPr>
              <w:pStyle w:val="Tabell"/>
            </w:pPr>
            <w:r w:rsidRPr="003A49A5">
              <w:t>Svenskt Näringsliv</w:t>
            </w:r>
          </w:p>
        </w:tc>
        <w:tc>
          <w:tcPr>
            <w:tcW w:w="1212" w:type="pct"/>
          </w:tcPr>
          <w:p w14:paraId="0B89084E" w14:textId="01FD8AAA"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0,57*</w:t>
            </w:r>
          </w:p>
        </w:tc>
        <w:tc>
          <w:tcPr>
            <w:tcW w:w="1058" w:type="pct"/>
          </w:tcPr>
          <w:p w14:paraId="231047B1" w14:textId="0B3A752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84</w:t>
            </w:r>
          </w:p>
        </w:tc>
        <w:tc>
          <w:tcPr>
            <w:tcW w:w="962" w:type="pct"/>
          </w:tcPr>
          <w:p w14:paraId="429B2359" w14:textId="76E5B52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0,22</w:t>
            </w:r>
          </w:p>
        </w:tc>
        <w:tc>
          <w:tcPr>
            <w:tcW w:w="768" w:type="pct"/>
          </w:tcPr>
          <w:p w14:paraId="54A7E333" w14:textId="4F9A08C6"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80</w:t>
            </w:r>
          </w:p>
        </w:tc>
      </w:tr>
      <w:tr w:rsidR="00ED3704" w:rsidRPr="00740C79" w14:paraId="7C63915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4EE85832" w14:textId="7BEBC1EB" w:rsidR="00ED3704" w:rsidRPr="003A49A5" w:rsidRDefault="00ED3704" w:rsidP="00ED3704">
            <w:pPr>
              <w:pStyle w:val="Tabell"/>
            </w:pPr>
            <w:r w:rsidRPr="003A49A5">
              <w:t>Handelsbanken</w:t>
            </w:r>
          </w:p>
        </w:tc>
        <w:tc>
          <w:tcPr>
            <w:tcW w:w="1212" w:type="pct"/>
          </w:tcPr>
          <w:p w14:paraId="428C5CF7" w14:textId="2E22718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0,26</w:t>
            </w:r>
          </w:p>
        </w:tc>
        <w:tc>
          <w:tcPr>
            <w:tcW w:w="1058" w:type="pct"/>
          </w:tcPr>
          <w:p w14:paraId="1DD751AA" w14:textId="0758361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93</w:t>
            </w:r>
          </w:p>
        </w:tc>
        <w:tc>
          <w:tcPr>
            <w:tcW w:w="962" w:type="pct"/>
          </w:tcPr>
          <w:p w14:paraId="6864A9BE" w14:textId="77A027A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-0,23</w:t>
            </w:r>
          </w:p>
        </w:tc>
        <w:tc>
          <w:tcPr>
            <w:tcW w:w="768" w:type="pct"/>
          </w:tcPr>
          <w:p w14:paraId="78D0C6B2" w14:textId="2376C5B6"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89</w:t>
            </w:r>
          </w:p>
        </w:tc>
      </w:tr>
      <w:tr w:rsidR="00ED3704" w:rsidRPr="00740C79" w14:paraId="2DFA723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42D50F36" w14:textId="64BB130F" w:rsidR="00ED3704" w:rsidRPr="003A49A5" w:rsidRDefault="00ED3704" w:rsidP="00ED3704">
            <w:pPr>
              <w:pStyle w:val="Tabell"/>
            </w:pPr>
            <w:r w:rsidRPr="003A49A5">
              <w:t>SEB</w:t>
            </w:r>
          </w:p>
        </w:tc>
        <w:tc>
          <w:tcPr>
            <w:tcW w:w="1212" w:type="pct"/>
          </w:tcPr>
          <w:p w14:paraId="02B55D7E" w14:textId="497B9D2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0,19</w:t>
            </w:r>
          </w:p>
        </w:tc>
        <w:tc>
          <w:tcPr>
            <w:tcW w:w="1058" w:type="pct"/>
          </w:tcPr>
          <w:p w14:paraId="02D05A35" w14:textId="3408A90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104</w:t>
            </w:r>
          </w:p>
        </w:tc>
        <w:tc>
          <w:tcPr>
            <w:tcW w:w="962" w:type="pct"/>
          </w:tcPr>
          <w:p w14:paraId="0E2155E9" w14:textId="7A849D39"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-0,20</w:t>
            </w:r>
          </w:p>
        </w:tc>
        <w:tc>
          <w:tcPr>
            <w:tcW w:w="768" w:type="pct"/>
          </w:tcPr>
          <w:p w14:paraId="2FE98E07" w14:textId="3F93C7D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98</w:t>
            </w:r>
          </w:p>
        </w:tc>
      </w:tr>
      <w:tr w:rsidR="00ED3704" w:rsidRPr="00740C79" w14:paraId="4CB3CB9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001" w:type="pct"/>
          </w:tcPr>
          <w:p w14:paraId="140FEB8E" w14:textId="5CAEEAFF" w:rsidR="00ED3704" w:rsidRPr="003A49A5" w:rsidRDefault="00ED3704" w:rsidP="00ED3704">
            <w:pPr>
              <w:pStyle w:val="Tabell"/>
            </w:pPr>
            <w:r w:rsidRPr="003A49A5">
              <w:t>Nordea</w:t>
            </w:r>
          </w:p>
        </w:tc>
        <w:tc>
          <w:tcPr>
            <w:tcW w:w="1212" w:type="pct"/>
          </w:tcPr>
          <w:p w14:paraId="41CC5591" w14:textId="087C82CC"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0,30</w:t>
            </w:r>
          </w:p>
        </w:tc>
        <w:tc>
          <w:tcPr>
            <w:tcW w:w="1058" w:type="pct"/>
          </w:tcPr>
          <w:p w14:paraId="56FB713E" w14:textId="385F4EDC"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99</w:t>
            </w:r>
          </w:p>
        </w:tc>
        <w:tc>
          <w:tcPr>
            <w:tcW w:w="962" w:type="pct"/>
          </w:tcPr>
          <w:p w14:paraId="07344200" w14:textId="78CB31B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-0,08</w:t>
            </w:r>
          </w:p>
        </w:tc>
        <w:tc>
          <w:tcPr>
            <w:tcW w:w="768" w:type="pct"/>
          </w:tcPr>
          <w:p w14:paraId="7AD4B1BE" w14:textId="78BBE3EA"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0EFA">
              <w:t>96</w:t>
            </w:r>
          </w:p>
        </w:tc>
      </w:tr>
      <w:tr w:rsidR="00ED3704" w:rsidRPr="00740C79" w14:paraId="54CED1F0"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001" w:type="pct"/>
          </w:tcPr>
          <w:p w14:paraId="28976782" w14:textId="41736B1C" w:rsidR="00ED3704" w:rsidRPr="003A49A5" w:rsidRDefault="00ED3704" w:rsidP="00ED3704">
            <w:pPr>
              <w:pStyle w:val="Tabell"/>
            </w:pPr>
            <w:r w:rsidRPr="003A49A5">
              <w:t>Swedbank</w:t>
            </w:r>
          </w:p>
        </w:tc>
        <w:tc>
          <w:tcPr>
            <w:tcW w:w="1212" w:type="pct"/>
          </w:tcPr>
          <w:p w14:paraId="536AAA69" w14:textId="085BB62A"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610EFA">
              <w:t>0,11</w:t>
            </w:r>
          </w:p>
        </w:tc>
        <w:tc>
          <w:tcPr>
            <w:tcW w:w="1058" w:type="pct"/>
          </w:tcPr>
          <w:p w14:paraId="3E186339" w14:textId="601339DF"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610EFA">
              <w:t>69</w:t>
            </w:r>
          </w:p>
        </w:tc>
        <w:tc>
          <w:tcPr>
            <w:tcW w:w="962" w:type="pct"/>
          </w:tcPr>
          <w:p w14:paraId="48A35CD2" w14:textId="214761A7"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610EFA">
              <w:t>-0,27</w:t>
            </w:r>
          </w:p>
        </w:tc>
        <w:tc>
          <w:tcPr>
            <w:tcW w:w="768" w:type="pct"/>
          </w:tcPr>
          <w:p w14:paraId="3E2CB955" w14:textId="7D745567"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610EFA">
              <w:t>64</w:t>
            </w:r>
          </w:p>
        </w:tc>
      </w:tr>
    </w:tbl>
    <w:p w14:paraId="148684B7" w14:textId="703B36B5" w:rsidR="00ED3704" w:rsidRPr="003A49A5" w:rsidRDefault="00ED3704" w:rsidP="00ED3704">
      <w:pPr>
        <w:pStyle w:val="TabellFotnot"/>
      </w:pPr>
      <w:r w:rsidRPr="003A49A5">
        <w:t xml:space="preserve">Anm.: </w:t>
      </w:r>
      <w:r w:rsidRPr="00610EFA">
        <w:t>Värdena är avrundade till två decimaler.</w:t>
      </w:r>
      <w:r w:rsidRPr="0072510D">
        <w:t xml:space="preserve"> </w:t>
      </w:r>
      <w:r>
        <w:t>*</w:t>
      </w:r>
      <w:r w:rsidRPr="003A49A5">
        <w:t xml:space="preserve"> indikerar signifikans på 10 procents nivå. Signifikansnivån 10</w:t>
      </w:r>
      <w:r>
        <w:t> </w:t>
      </w:r>
      <w:r w:rsidRPr="003A49A5">
        <w:t>procent används för att värna om testets styrka, se Finansdepartementets promemoria Utvärdering av makroekonomiska prognoser 2014, som publicerats på www.regeringen.se i anslutning till 2014 års ekonomiska vårproposition. Ett signifikant medelprognosfel kan tolkas som att det är 10 procents sannolikhet eller mindre (dvs. en förhållandevis liten sannolikhet) att få det erhållna medelprognosfelet om det inte skulle finnas någon bias. Prognosfelet är här definierat som utfallet minus prognosen. Ett positivt medelprognosfel relaterar därför till en underskattning.</w:t>
      </w:r>
    </w:p>
    <w:p w14:paraId="079E2711" w14:textId="155BD693" w:rsidR="00ED3704" w:rsidRDefault="00ED3704" w:rsidP="00ED3704">
      <w:pPr>
        <w:pStyle w:val="Klla"/>
      </w:pPr>
      <w:r w:rsidRPr="003A49A5">
        <w:t>Källor: Konjunkturinstitutet, Riksbanken, HUI Research AB, Landsorganisationen (LO), Svenskt Näringsliv, Handelsbanken, Skandinaviska Enskilda Banken (SEB), Nordea, Swedbank och egna beräkningar.</w:t>
      </w:r>
    </w:p>
    <w:p w14:paraId="2D5C0472" w14:textId="07CEB608" w:rsidR="00ED3704" w:rsidRDefault="00ED3704" w:rsidP="00ED3704">
      <w:pPr>
        <w:pStyle w:val="Brdtext"/>
      </w:pPr>
      <w:r>
        <w:t xml:space="preserve">Samtliga prognoser är uppdelade i prognoser gjorda samma år som utfallet respektive året före utfallet. </w:t>
      </w:r>
      <w:r w:rsidRPr="00610EFA">
        <w:t>För prognoser gjorda samma år som utfallet har samtliga bedömare ett positivt skattat medelprognosfel. Regeringen har därmed, liksom övriga bedömare, i genomsnitt underskattat BNP-tillväxten för utvärderingsperioden. För prognoser gjorda året före utfallet har regeringen i stället överskattat BNP-tillväxten. Regeringens medelprognosfel är dock inte statistiskt signifikanta, dvs. ingen bias kan säkerställas.</w:t>
      </w:r>
    </w:p>
    <w:p w14:paraId="2AA364CB" w14:textId="3FAC48F1" w:rsidR="00ED3704" w:rsidRDefault="00ED3704" w:rsidP="00ED3704">
      <w:pPr>
        <w:pStyle w:val="TabellRubrik"/>
      </w:pPr>
      <w:bookmarkStart w:id="84" w:name="_Ref66640573"/>
      <w:r>
        <w:t xml:space="preserve">Tabell </w:t>
      </w:r>
      <w:r w:rsidRPr="00C82985">
        <w:fldChar w:fldCharType="begin"/>
      </w:r>
      <w:r>
        <w:instrText xml:space="preserve"> STYLEREF  "Rubrik 1" \n</w:instrText>
      </w:r>
      <w:r w:rsidRPr="00C82985">
        <w:fldChar w:fldCharType="separate"/>
      </w:r>
      <w:r w:rsidR="000D76EE">
        <w:rPr>
          <w:noProof/>
        </w:rPr>
        <w:t>3</w:t>
      </w:r>
      <w:r w:rsidRPr="00C82985">
        <w:fldChar w:fldCharType="end"/>
      </w:r>
      <w:r>
        <w:t>.</w:t>
      </w:r>
      <w:fldSimple w:instr=" SEQ Tabell \* ARABIC \s 1 ">
        <w:r w:rsidR="000D76EE">
          <w:rPr>
            <w:noProof/>
          </w:rPr>
          <w:t>11</w:t>
        </w:r>
      </w:fldSimple>
      <w:bookmarkEnd w:id="84"/>
      <w:r>
        <w:tab/>
      </w:r>
      <w:r w:rsidRPr="003A49A5">
        <w:rPr>
          <w:rFonts w:cs="Arial"/>
        </w:rPr>
        <w:t>Medelprognosfel för prognoser för inflationen (KPI)</w:t>
      </w:r>
    </w:p>
    <w:p w14:paraId="595E8A73" w14:textId="03A64730" w:rsidR="00ED3704" w:rsidRPr="003A49A5" w:rsidRDefault="00ED3704" w:rsidP="00ED3704">
      <w:pPr>
        <w:pStyle w:val="TabellUnderrubrik"/>
      </w:pPr>
      <w:r w:rsidRPr="003A49A5">
        <w:t>Medelprognosfel (MPF) för prognoser för inflationen (KPI) 1994–2020 och antal observationer (N)</w:t>
      </w:r>
    </w:p>
    <w:tbl>
      <w:tblPr>
        <w:tblStyle w:val="RKBPTabell"/>
        <w:tblW w:w="5000" w:type="pct"/>
        <w:tblLook w:val="06E0" w:firstRow="1" w:lastRow="1" w:firstColumn="1" w:lastColumn="0" w:noHBand="1" w:noVBand="1"/>
      </w:tblPr>
      <w:tblGrid>
        <w:gridCol w:w="1560"/>
        <w:gridCol w:w="1702"/>
        <w:gridCol w:w="1559"/>
        <w:gridCol w:w="1418"/>
        <w:gridCol w:w="1131"/>
      </w:tblGrid>
      <w:tr w:rsidR="00ED3704" w:rsidRPr="00B77549" w14:paraId="72B856A5" w14:textId="77777777" w:rsidTr="00ED370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0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6F0F9BF" w14:textId="77777777" w:rsidR="00ED3704" w:rsidRPr="003A49A5" w:rsidRDefault="00ED3704" w:rsidP="00ED3704">
            <w:pPr>
              <w:pStyle w:val="TabellHuvud"/>
            </w:pPr>
          </w:p>
        </w:tc>
        <w:tc>
          <w:tcPr>
            <w:tcW w:w="11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5A9E9E2" w14:textId="77777777"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Samma år som utfallet MPF</w:t>
            </w:r>
          </w:p>
        </w:tc>
        <w:tc>
          <w:tcPr>
            <w:tcW w:w="10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27E403E" w14:textId="77777777"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Samma år som utfallet N</w:t>
            </w:r>
          </w:p>
        </w:tc>
        <w:tc>
          <w:tcPr>
            <w:tcW w:w="96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0736CC2" w14:textId="77777777"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Året före utfallet MPF</w:t>
            </w:r>
          </w:p>
        </w:tc>
        <w:tc>
          <w:tcPr>
            <w:tcW w:w="767"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072006FA" w14:textId="5A37A31F"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Året före utfallet N</w:t>
            </w:r>
          </w:p>
        </w:tc>
      </w:tr>
      <w:tr w:rsidR="00ED3704" w:rsidRPr="00B77549" w14:paraId="0344E44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tcPr>
          <w:p w14:paraId="24E0F021" w14:textId="77777777" w:rsidR="00ED3704" w:rsidRPr="003A49A5" w:rsidRDefault="00ED3704" w:rsidP="00ED3704">
            <w:pPr>
              <w:pStyle w:val="Tabell"/>
            </w:pPr>
            <w:r w:rsidRPr="003A49A5">
              <w:t>Regeringen</w:t>
            </w:r>
          </w:p>
        </w:tc>
        <w:tc>
          <w:tcPr>
            <w:tcW w:w="0" w:type="pct"/>
            <w:tcBorders>
              <w:top w:val="single" w:sz="12" w:space="0" w:color="auto"/>
            </w:tcBorders>
          </w:tcPr>
          <w:p w14:paraId="6468E2F3" w14:textId="22112316"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-0,10*</w:t>
            </w:r>
          </w:p>
        </w:tc>
        <w:tc>
          <w:tcPr>
            <w:tcW w:w="0" w:type="pct"/>
            <w:tcBorders>
              <w:top w:val="single" w:sz="12" w:space="0" w:color="auto"/>
            </w:tcBorders>
          </w:tcPr>
          <w:p w14:paraId="26D770A0" w14:textId="738AB7C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54</w:t>
            </w:r>
          </w:p>
        </w:tc>
        <w:tc>
          <w:tcPr>
            <w:tcW w:w="0" w:type="pct"/>
            <w:tcBorders>
              <w:top w:val="single" w:sz="12" w:space="0" w:color="auto"/>
            </w:tcBorders>
          </w:tcPr>
          <w:p w14:paraId="320876A1" w14:textId="38B9876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-0,52*</w:t>
            </w:r>
          </w:p>
        </w:tc>
        <w:tc>
          <w:tcPr>
            <w:tcW w:w="0" w:type="pct"/>
            <w:tcBorders>
              <w:top w:val="single" w:sz="12" w:space="0" w:color="auto"/>
            </w:tcBorders>
          </w:tcPr>
          <w:p w14:paraId="09BBC36D" w14:textId="0B39E80A"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52</w:t>
            </w:r>
          </w:p>
        </w:tc>
      </w:tr>
      <w:tr w:rsidR="00ED3704" w:rsidRPr="00B77549" w14:paraId="570C202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04F60356" w14:textId="77777777" w:rsidR="00ED3704" w:rsidRPr="003A49A5" w:rsidRDefault="00ED3704" w:rsidP="00ED3704">
            <w:pPr>
              <w:pStyle w:val="Tabell"/>
            </w:pPr>
            <w:r w:rsidRPr="003A49A5">
              <w:t>Konjunkturinstitutet</w:t>
            </w:r>
          </w:p>
        </w:tc>
        <w:tc>
          <w:tcPr>
            <w:tcW w:w="0" w:type="pct"/>
          </w:tcPr>
          <w:p w14:paraId="6CEAACAB" w14:textId="090B4FA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-0,11*</w:t>
            </w:r>
          </w:p>
        </w:tc>
        <w:tc>
          <w:tcPr>
            <w:tcW w:w="0" w:type="pct"/>
          </w:tcPr>
          <w:p w14:paraId="01EF1653" w14:textId="4E9A132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115</w:t>
            </w:r>
          </w:p>
        </w:tc>
        <w:tc>
          <w:tcPr>
            <w:tcW w:w="0" w:type="pct"/>
          </w:tcPr>
          <w:p w14:paraId="4C381C3C" w14:textId="29228E0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-0,47*</w:t>
            </w:r>
          </w:p>
        </w:tc>
        <w:tc>
          <w:tcPr>
            <w:tcW w:w="0" w:type="pct"/>
          </w:tcPr>
          <w:p w14:paraId="1F9FF87A" w14:textId="7216A2E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109</w:t>
            </w:r>
          </w:p>
        </w:tc>
      </w:tr>
      <w:tr w:rsidR="00ED3704" w:rsidRPr="00B77549" w14:paraId="17BBDA6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073A9572" w14:textId="77777777" w:rsidR="00ED3704" w:rsidRPr="003A49A5" w:rsidRDefault="00ED3704" w:rsidP="00ED3704">
            <w:pPr>
              <w:pStyle w:val="Tabell"/>
            </w:pPr>
            <w:r w:rsidRPr="003A49A5">
              <w:t>Riksbanken</w:t>
            </w:r>
          </w:p>
        </w:tc>
        <w:tc>
          <w:tcPr>
            <w:tcW w:w="0" w:type="pct"/>
          </w:tcPr>
          <w:p w14:paraId="6D83F401" w14:textId="7B83FDA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-0,16*</w:t>
            </w:r>
          </w:p>
        </w:tc>
        <w:tc>
          <w:tcPr>
            <w:tcW w:w="0" w:type="pct"/>
          </w:tcPr>
          <w:p w14:paraId="7A34B00A" w14:textId="6FEF1A1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131</w:t>
            </w:r>
          </w:p>
        </w:tc>
        <w:tc>
          <w:tcPr>
            <w:tcW w:w="0" w:type="pct"/>
          </w:tcPr>
          <w:p w14:paraId="52525C34" w14:textId="75FA7F7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-0,78*</w:t>
            </w:r>
          </w:p>
        </w:tc>
        <w:tc>
          <w:tcPr>
            <w:tcW w:w="0" w:type="pct"/>
          </w:tcPr>
          <w:p w14:paraId="3CA8185F" w14:textId="45D56B3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127</w:t>
            </w:r>
          </w:p>
        </w:tc>
      </w:tr>
      <w:tr w:rsidR="00ED3704" w:rsidRPr="00B77549" w14:paraId="69A227E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1CB6EF8C" w14:textId="77777777" w:rsidR="00ED3704" w:rsidRPr="003A49A5" w:rsidRDefault="00ED3704" w:rsidP="00ED3704">
            <w:pPr>
              <w:pStyle w:val="Tabell"/>
            </w:pPr>
            <w:r w:rsidRPr="003A49A5">
              <w:t>HUI Research AB</w:t>
            </w:r>
          </w:p>
        </w:tc>
        <w:tc>
          <w:tcPr>
            <w:tcW w:w="0" w:type="pct"/>
          </w:tcPr>
          <w:p w14:paraId="31109BF0" w14:textId="12FEFC6F"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-0,27*</w:t>
            </w:r>
          </w:p>
        </w:tc>
        <w:tc>
          <w:tcPr>
            <w:tcW w:w="0" w:type="pct"/>
          </w:tcPr>
          <w:p w14:paraId="653B0400" w14:textId="12123F80"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103</w:t>
            </w:r>
          </w:p>
        </w:tc>
        <w:tc>
          <w:tcPr>
            <w:tcW w:w="0" w:type="pct"/>
          </w:tcPr>
          <w:p w14:paraId="24156E96" w14:textId="66D6522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-0,64*</w:t>
            </w:r>
          </w:p>
        </w:tc>
        <w:tc>
          <w:tcPr>
            <w:tcW w:w="0" w:type="pct"/>
          </w:tcPr>
          <w:p w14:paraId="65402A43" w14:textId="4B4208B0"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103</w:t>
            </w:r>
          </w:p>
        </w:tc>
      </w:tr>
      <w:tr w:rsidR="00ED3704" w:rsidRPr="00B77549" w14:paraId="4877260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0CE1A169" w14:textId="77777777" w:rsidR="00ED3704" w:rsidRPr="003A49A5" w:rsidRDefault="00ED3704" w:rsidP="00ED3704">
            <w:pPr>
              <w:pStyle w:val="Tabell"/>
            </w:pPr>
            <w:r w:rsidRPr="003A49A5">
              <w:t>LO</w:t>
            </w:r>
          </w:p>
        </w:tc>
        <w:tc>
          <w:tcPr>
            <w:tcW w:w="0" w:type="pct"/>
          </w:tcPr>
          <w:p w14:paraId="46FA007A" w14:textId="24FFD7F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-0,06</w:t>
            </w:r>
          </w:p>
        </w:tc>
        <w:tc>
          <w:tcPr>
            <w:tcW w:w="0" w:type="pct"/>
          </w:tcPr>
          <w:p w14:paraId="7FF11F29" w14:textId="2C5CB0F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53</w:t>
            </w:r>
          </w:p>
        </w:tc>
        <w:tc>
          <w:tcPr>
            <w:tcW w:w="0" w:type="pct"/>
          </w:tcPr>
          <w:p w14:paraId="604555BD" w14:textId="743AD386"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-0,43*</w:t>
            </w:r>
          </w:p>
        </w:tc>
        <w:tc>
          <w:tcPr>
            <w:tcW w:w="0" w:type="pct"/>
          </w:tcPr>
          <w:p w14:paraId="5EF71896" w14:textId="641755F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51</w:t>
            </w:r>
          </w:p>
        </w:tc>
      </w:tr>
      <w:tr w:rsidR="00ED3704" w:rsidRPr="00B77549" w14:paraId="066EC18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1DFADE32" w14:textId="77777777" w:rsidR="00ED3704" w:rsidRPr="003A49A5" w:rsidRDefault="00ED3704" w:rsidP="00ED3704">
            <w:pPr>
              <w:pStyle w:val="Tabell"/>
            </w:pPr>
            <w:r w:rsidRPr="003A49A5">
              <w:t>Svenskt Näringsliv</w:t>
            </w:r>
          </w:p>
        </w:tc>
        <w:tc>
          <w:tcPr>
            <w:tcW w:w="0" w:type="pct"/>
          </w:tcPr>
          <w:p w14:paraId="3C2ADD1C" w14:textId="4FBA698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-0,20*</w:t>
            </w:r>
          </w:p>
        </w:tc>
        <w:tc>
          <w:tcPr>
            <w:tcW w:w="0" w:type="pct"/>
          </w:tcPr>
          <w:p w14:paraId="537156CF" w14:textId="2F8B7244"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81</w:t>
            </w:r>
          </w:p>
        </w:tc>
        <w:tc>
          <w:tcPr>
            <w:tcW w:w="0" w:type="pct"/>
          </w:tcPr>
          <w:p w14:paraId="3E1C22A9" w14:textId="00FF526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-0,64*</w:t>
            </w:r>
          </w:p>
        </w:tc>
        <w:tc>
          <w:tcPr>
            <w:tcW w:w="0" w:type="pct"/>
          </w:tcPr>
          <w:p w14:paraId="586A709B" w14:textId="4ACFA87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79</w:t>
            </w:r>
          </w:p>
        </w:tc>
      </w:tr>
      <w:tr w:rsidR="00ED3704" w:rsidRPr="00B77549" w14:paraId="27EACA8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62031C00" w14:textId="77777777" w:rsidR="00ED3704" w:rsidRPr="003A49A5" w:rsidRDefault="00ED3704" w:rsidP="00ED3704">
            <w:pPr>
              <w:pStyle w:val="Tabell"/>
            </w:pPr>
            <w:r w:rsidRPr="003A49A5">
              <w:t>Handelsbanken</w:t>
            </w:r>
          </w:p>
        </w:tc>
        <w:tc>
          <w:tcPr>
            <w:tcW w:w="0" w:type="pct"/>
          </w:tcPr>
          <w:p w14:paraId="2C56228A" w14:textId="7F68C71A"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-0,25*</w:t>
            </w:r>
          </w:p>
        </w:tc>
        <w:tc>
          <w:tcPr>
            <w:tcW w:w="0" w:type="pct"/>
          </w:tcPr>
          <w:p w14:paraId="7F77C93E" w14:textId="1CE2986C"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93</w:t>
            </w:r>
          </w:p>
        </w:tc>
        <w:tc>
          <w:tcPr>
            <w:tcW w:w="0" w:type="pct"/>
          </w:tcPr>
          <w:p w14:paraId="317049CF" w14:textId="7CC8399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-0,86*</w:t>
            </w:r>
          </w:p>
        </w:tc>
        <w:tc>
          <w:tcPr>
            <w:tcW w:w="0" w:type="pct"/>
          </w:tcPr>
          <w:p w14:paraId="3BCC4E76" w14:textId="5084389C"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89</w:t>
            </w:r>
          </w:p>
        </w:tc>
      </w:tr>
      <w:tr w:rsidR="00ED3704" w:rsidRPr="00B77549" w14:paraId="01F0EE6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Pr>
          <w:p w14:paraId="75695A36" w14:textId="77777777" w:rsidR="00ED3704" w:rsidRPr="003A49A5" w:rsidRDefault="00ED3704" w:rsidP="00ED3704">
            <w:pPr>
              <w:pStyle w:val="Tabell"/>
            </w:pPr>
            <w:r w:rsidRPr="003A49A5">
              <w:t>SEB</w:t>
            </w:r>
          </w:p>
        </w:tc>
        <w:tc>
          <w:tcPr>
            <w:tcW w:w="0" w:type="pct"/>
          </w:tcPr>
          <w:p w14:paraId="65B6C566" w14:textId="413F140C"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-0,19*</w:t>
            </w:r>
          </w:p>
        </w:tc>
        <w:tc>
          <w:tcPr>
            <w:tcW w:w="0" w:type="pct"/>
          </w:tcPr>
          <w:p w14:paraId="2FBFB698" w14:textId="6F87684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101</w:t>
            </w:r>
          </w:p>
        </w:tc>
        <w:tc>
          <w:tcPr>
            <w:tcW w:w="0" w:type="pct"/>
          </w:tcPr>
          <w:p w14:paraId="68CCA535" w14:textId="0A43D06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-0,61*</w:t>
            </w:r>
          </w:p>
        </w:tc>
        <w:tc>
          <w:tcPr>
            <w:tcW w:w="0" w:type="pct"/>
          </w:tcPr>
          <w:p w14:paraId="0DEAC0BE" w14:textId="20BD1C2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98</w:t>
            </w:r>
          </w:p>
        </w:tc>
      </w:tr>
      <w:tr w:rsidR="00ED3704" w:rsidRPr="00B77549" w14:paraId="748D12D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tcPr>
          <w:p w14:paraId="12F598F1" w14:textId="77777777" w:rsidR="00ED3704" w:rsidRPr="003A49A5" w:rsidRDefault="00ED3704" w:rsidP="00ED3704">
            <w:pPr>
              <w:pStyle w:val="Tabell"/>
            </w:pPr>
            <w:r w:rsidRPr="003A49A5">
              <w:t>Nordea</w:t>
            </w:r>
          </w:p>
        </w:tc>
        <w:tc>
          <w:tcPr>
            <w:tcW w:w="0" w:type="pct"/>
            <w:tcBorders>
              <w:bottom w:val="single" w:sz="4" w:space="0" w:color="auto"/>
            </w:tcBorders>
          </w:tcPr>
          <w:p w14:paraId="72F914A4" w14:textId="7146853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-0,17*</w:t>
            </w:r>
          </w:p>
        </w:tc>
        <w:tc>
          <w:tcPr>
            <w:tcW w:w="0" w:type="pct"/>
            <w:tcBorders>
              <w:bottom w:val="single" w:sz="4" w:space="0" w:color="auto"/>
            </w:tcBorders>
          </w:tcPr>
          <w:p w14:paraId="5899C62C" w14:textId="73E9DA1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99</w:t>
            </w:r>
          </w:p>
        </w:tc>
        <w:tc>
          <w:tcPr>
            <w:tcW w:w="0" w:type="pct"/>
            <w:tcBorders>
              <w:bottom w:val="single" w:sz="4" w:space="0" w:color="auto"/>
            </w:tcBorders>
          </w:tcPr>
          <w:p w14:paraId="1E5463B9" w14:textId="0714678F"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-0,66*</w:t>
            </w:r>
          </w:p>
        </w:tc>
        <w:tc>
          <w:tcPr>
            <w:tcW w:w="0" w:type="pct"/>
            <w:tcBorders>
              <w:bottom w:val="single" w:sz="4" w:space="0" w:color="auto"/>
            </w:tcBorders>
          </w:tcPr>
          <w:p w14:paraId="26826C9A" w14:textId="04CBA1C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82985">
              <w:t>96</w:t>
            </w:r>
          </w:p>
        </w:tc>
      </w:tr>
      <w:tr w:rsidR="00ED3704" w:rsidRPr="00B77549" w14:paraId="022EBD9D"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tcPr>
          <w:p w14:paraId="63193D43" w14:textId="77777777" w:rsidR="00ED3704" w:rsidRPr="003A49A5" w:rsidRDefault="00ED3704" w:rsidP="00ED3704">
            <w:pPr>
              <w:pStyle w:val="Tabell"/>
            </w:pPr>
            <w:r w:rsidRPr="003A49A5">
              <w:t>Swedbank</w:t>
            </w:r>
          </w:p>
        </w:tc>
        <w:tc>
          <w:tcPr>
            <w:tcW w:w="0" w:type="pct"/>
            <w:tcBorders>
              <w:top w:val="single" w:sz="4" w:space="0" w:color="auto"/>
            </w:tcBorders>
          </w:tcPr>
          <w:p w14:paraId="5A502E25" w14:textId="47C2F540"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82985">
              <w:t>-0,14*</w:t>
            </w:r>
          </w:p>
        </w:tc>
        <w:tc>
          <w:tcPr>
            <w:tcW w:w="0" w:type="pct"/>
            <w:tcBorders>
              <w:top w:val="single" w:sz="4" w:space="0" w:color="auto"/>
            </w:tcBorders>
          </w:tcPr>
          <w:p w14:paraId="5107367B" w14:textId="08C25901"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82985">
              <w:t>69</w:t>
            </w:r>
          </w:p>
        </w:tc>
        <w:tc>
          <w:tcPr>
            <w:tcW w:w="0" w:type="pct"/>
            <w:tcBorders>
              <w:top w:val="single" w:sz="4" w:space="0" w:color="auto"/>
            </w:tcBorders>
          </w:tcPr>
          <w:p w14:paraId="1CC1DBE3" w14:textId="25DF3CCF"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82985">
              <w:t>-0,71*</w:t>
            </w:r>
          </w:p>
        </w:tc>
        <w:tc>
          <w:tcPr>
            <w:tcW w:w="0" w:type="pct"/>
            <w:tcBorders>
              <w:top w:val="single" w:sz="4" w:space="0" w:color="auto"/>
            </w:tcBorders>
          </w:tcPr>
          <w:p w14:paraId="541D46B7" w14:textId="24D0F126"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82985">
              <w:t>64</w:t>
            </w:r>
          </w:p>
        </w:tc>
      </w:tr>
    </w:tbl>
    <w:p w14:paraId="562CEF6C" w14:textId="2E3DE7CD" w:rsidR="00ED3704" w:rsidRPr="003A49A5" w:rsidRDefault="00ED3704" w:rsidP="00ED3704">
      <w:pPr>
        <w:pStyle w:val="TabellFotnot"/>
      </w:pPr>
      <w:r w:rsidRPr="003A49A5">
        <w:lastRenderedPageBreak/>
        <w:t xml:space="preserve">Anm.: </w:t>
      </w:r>
      <w:r w:rsidRPr="00C82985">
        <w:t>Värdena är avrundade till två decimaler.</w:t>
      </w:r>
      <w:r w:rsidRPr="0055161F">
        <w:t xml:space="preserve"> </w:t>
      </w:r>
      <w:r>
        <w:t>*</w:t>
      </w:r>
      <w:r w:rsidRPr="003A49A5">
        <w:t xml:space="preserve"> indikerar signifikans på 10 procents nivå. Signifikansnivån 10</w:t>
      </w:r>
      <w:r>
        <w:t> </w:t>
      </w:r>
      <w:r w:rsidRPr="003A49A5">
        <w:t>procent används för att värna om testets styrka, se Finansdepartementets promemoria Utvärdering av makroekonomiska prognoser 2014, som publicerats på www.regeringen.se i anslutning till 2014 års ekonomiska vårproposition. Ett signifikant medelprognosfel kan tolkas som att det är 10 procents sannolikhet eller mindre (dvs. en förhållandevis liten sannolikhet) att få det erhållna medelprognosfelet om det inte skulle finnas någon bias. Prognosfelet är här definierat som utfallet minus prognosen. Ett positivt medelprognosfel relaterar därför till en underskattning.</w:t>
      </w:r>
    </w:p>
    <w:p w14:paraId="14E9F5B4" w14:textId="0A5A7913" w:rsidR="00ED3704" w:rsidRDefault="00ED3704" w:rsidP="00ED3704">
      <w:pPr>
        <w:pStyle w:val="Klla"/>
      </w:pPr>
      <w:r w:rsidRPr="003A49A5">
        <w:t>Källor: Konjunkturinstitutet, Riksbanken, HUI Research AB, Landsorganisationen (LO), Svenskt Näringsliv, Handelsbanken, Skandinaviska Enskilda Banken (SEB), Nordea, Swedbank och egna beräkningar.</w:t>
      </w:r>
    </w:p>
    <w:p w14:paraId="141835A0" w14:textId="0B8F58EB" w:rsidR="00ED3704" w:rsidRDefault="00ED3704" w:rsidP="00ED3704">
      <w:pPr>
        <w:pStyle w:val="Brdtext"/>
      </w:pPr>
      <w:r w:rsidRPr="0072510D">
        <w:fldChar w:fldCharType="begin"/>
      </w:r>
      <w:r w:rsidRPr="003A49A5">
        <w:instrText xml:space="preserve"> REF _Ref66640573 \h </w:instrText>
      </w:r>
      <w:r>
        <w:instrText xml:space="preserve"> \* MERGEFORMAT </w:instrText>
      </w:r>
      <w:r w:rsidRPr="0072510D">
        <w:fldChar w:fldCharType="separate"/>
      </w:r>
      <w:r w:rsidR="000D76EE">
        <w:t xml:space="preserve">Tabell </w:t>
      </w:r>
      <w:r w:rsidR="000D76EE">
        <w:rPr>
          <w:noProof/>
        </w:rPr>
        <w:t>3</w:t>
      </w:r>
      <w:r w:rsidR="000D76EE">
        <w:t>.</w:t>
      </w:r>
      <w:r w:rsidR="000D76EE">
        <w:rPr>
          <w:noProof/>
        </w:rPr>
        <w:t>11</w:t>
      </w:r>
      <w:r w:rsidRPr="0072510D">
        <w:fldChar w:fldCharType="end"/>
      </w:r>
      <w:r>
        <w:t xml:space="preserve"> </w:t>
      </w:r>
      <w:r w:rsidRPr="00C82985">
        <w:t>påvisar signifikant bias i regeringens prognoser för inflationen både för prognoser gjorda samma år som utfallet och prognoser gjorda året före utfallet. Detta överensstämmer med resultaten för övriga bedömare. Prognosfelen för samtliga bedömare är negativa både för prognoser gjorda samma år som utfallet och prognoser gjorda före utfallet. Regeringen, liksom övriga bedömare, har därmed i genomsnitt överskattat inflationen för utvärderingsperioden. Medelprognosfelen för huvuddelen av bedömarna är signifikanta vid 10</w:t>
      </w:r>
      <w:r>
        <w:t> </w:t>
      </w:r>
      <w:r w:rsidRPr="00C82985">
        <w:t>procents signifikansnivå.</w:t>
      </w:r>
    </w:p>
    <w:p w14:paraId="321C41E9" w14:textId="3C6FD32F" w:rsidR="00ED3704" w:rsidRDefault="00ED3704" w:rsidP="00ED3704">
      <w:pPr>
        <w:pStyle w:val="Brdtext"/>
      </w:pPr>
      <w:r>
        <w:t xml:space="preserve">I </w:t>
      </w:r>
      <w:r w:rsidRPr="00BA4B31">
        <w:fldChar w:fldCharType="begin"/>
      </w:r>
      <w:r w:rsidRPr="003A49A5">
        <w:instrText xml:space="preserve"> REF  _Ref66640952 \* Lower \h </w:instrText>
      </w:r>
      <w:r>
        <w:instrText xml:space="preserve"> \* MERGEFORMAT </w:instrText>
      </w:r>
      <w:r w:rsidRPr="00BA4B31">
        <w:fldChar w:fldCharType="separate"/>
      </w:r>
      <w:r w:rsidR="000D76EE">
        <w:t xml:space="preserve">tabell </w:t>
      </w:r>
      <w:r w:rsidR="000D76EE">
        <w:rPr>
          <w:noProof/>
        </w:rPr>
        <w:t>3</w:t>
      </w:r>
      <w:r w:rsidR="000D76EE">
        <w:t>.</w:t>
      </w:r>
      <w:r w:rsidR="000D76EE">
        <w:rPr>
          <w:noProof/>
        </w:rPr>
        <w:t>12</w:t>
      </w:r>
      <w:r w:rsidRPr="00BA4B31">
        <w:fldChar w:fldCharType="end"/>
      </w:r>
      <w:r>
        <w:t xml:space="preserve"> visas de olika bedömarnas medelprognosfel och uppgifter om antalet observationer för prognoser för arbetslösheten. Medelprognosfel som är statistiskt signifikanta är markerade med en asterisk. </w:t>
      </w:r>
      <w:r w:rsidRPr="00C82985">
        <w:t>Utvärderingen påvisar ingen signifikant bias i regeringens prognoser för arbetslösheten gjorda samma år som utfallet eller året före utfallet. Regeringens medelprognosfel är positiva för prognoser gjorda samma år som utfallet och året före utfallet. Regeringen har alltså i genomsnitt underskattat arbets</w:t>
      </w:r>
      <w:r w:rsidR="009C23F5">
        <w:softHyphen/>
      </w:r>
      <w:r w:rsidRPr="00C82985">
        <w:t>lösheten. Inget av medelprognosfelen för regeringen, eller för huvuddelen av bedömarna, är dock signifikant skilda från noll vid 10</w:t>
      </w:r>
      <w:r>
        <w:t> </w:t>
      </w:r>
      <w:r w:rsidRPr="00C82985">
        <w:t>procents signifikansnivå.</w:t>
      </w:r>
    </w:p>
    <w:p w14:paraId="00444115" w14:textId="6FA67C01" w:rsidR="00ED3704" w:rsidRDefault="00ED3704" w:rsidP="00ED3704">
      <w:pPr>
        <w:pStyle w:val="TabellRubrik"/>
      </w:pPr>
      <w:bookmarkStart w:id="85" w:name="_Ref66640952"/>
      <w:r>
        <w:t xml:space="preserve">Tabell </w:t>
      </w:r>
      <w:r>
        <w:fldChar w:fldCharType="begin"/>
      </w:r>
      <w:r>
        <w:instrText xml:space="preserve"> STYLEREF  "Rubrik 1" \n</w:instrText>
      </w:r>
      <w:r>
        <w:fldChar w:fldCharType="separate"/>
      </w:r>
      <w:r w:rsidR="000D76EE">
        <w:rPr>
          <w:noProof/>
        </w:rPr>
        <w:t>3</w:t>
      </w:r>
      <w:r>
        <w:rPr>
          <w:noProof/>
        </w:rPr>
        <w:fldChar w:fldCharType="end"/>
      </w:r>
      <w:r>
        <w:t>.</w:t>
      </w:r>
      <w:fldSimple w:instr=" SEQ Tabell \* ARABIC \s 1 ">
        <w:r w:rsidR="000D76EE">
          <w:rPr>
            <w:noProof/>
          </w:rPr>
          <w:t>12</w:t>
        </w:r>
      </w:fldSimple>
      <w:bookmarkEnd w:id="85"/>
      <w:r>
        <w:tab/>
      </w:r>
      <w:r w:rsidRPr="003A49A5">
        <w:t>Medelprognosfel för prognoser för arbetslösheten</w:t>
      </w:r>
    </w:p>
    <w:p w14:paraId="55817102" w14:textId="040703C6" w:rsidR="00ED3704" w:rsidRPr="003A49A5" w:rsidRDefault="00ED3704" w:rsidP="00ED3704">
      <w:pPr>
        <w:pStyle w:val="TabellUnderrubrik"/>
      </w:pPr>
      <w:r w:rsidRPr="003A49A5">
        <w:t>Medelprognosfel (MPF) för prognoser för arbetslösheten 1994–2020 och antal observationer (N)</w:t>
      </w:r>
    </w:p>
    <w:tbl>
      <w:tblPr>
        <w:tblStyle w:val="RKBPTabell"/>
        <w:tblW w:w="5000" w:type="pct"/>
        <w:tblLook w:val="06E0" w:firstRow="1" w:lastRow="1" w:firstColumn="1" w:lastColumn="0" w:noHBand="1" w:noVBand="1"/>
      </w:tblPr>
      <w:tblGrid>
        <w:gridCol w:w="1701"/>
        <w:gridCol w:w="1702"/>
        <w:gridCol w:w="1559"/>
        <w:gridCol w:w="1274"/>
        <w:gridCol w:w="1134"/>
      </w:tblGrid>
      <w:tr w:rsidR="00ED3704" w:rsidRPr="00B77549" w14:paraId="010E2570" w14:textId="77777777" w:rsidTr="00ED3704">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15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90183DF" w14:textId="77777777" w:rsidR="00ED3704" w:rsidRPr="003A49A5" w:rsidRDefault="00ED3704" w:rsidP="00ED3704">
            <w:pPr>
              <w:pStyle w:val="TabellHuvud"/>
            </w:pPr>
            <w:bookmarkStart w:id="86" w:name="_Ref64532469"/>
            <w:bookmarkEnd w:id="86"/>
          </w:p>
        </w:tc>
        <w:tc>
          <w:tcPr>
            <w:tcW w:w="115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A2CF328" w14:textId="77777777"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Samma år som utfallet MPF</w:t>
            </w:r>
          </w:p>
        </w:tc>
        <w:tc>
          <w:tcPr>
            <w:tcW w:w="105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97903A6" w14:textId="77777777"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Samma år som utfallet N</w:t>
            </w:r>
          </w:p>
        </w:tc>
        <w:tc>
          <w:tcPr>
            <w:tcW w:w="86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28DC109" w14:textId="77777777"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Året före utfallet MPF</w:t>
            </w:r>
          </w:p>
        </w:tc>
        <w:tc>
          <w:tcPr>
            <w:tcW w:w="76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33345EC" w14:textId="263C44EB" w:rsidR="00ED3704" w:rsidRPr="003A49A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A49A5">
              <w:t>Året före utfallet N</w:t>
            </w:r>
          </w:p>
        </w:tc>
      </w:tr>
      <w:tr w:rsidR="00ED3704" w:rsidRPr="00B77549" w14:paraId="76CC9D5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Borders>
              <w:top w:val="single" w:sz="12" w:space="0" w:color="auto"/>
            </w:tcBorders>
          </w:tcPr>
          <w:p w14:paraId="16BEDDBB" w14:textId="77777777" w:rsidR="00ED3704" w:rsidRPr="003A49A5" w:rsidRDefault="00ED3704" w:rsidP="00ED3704">
            <w:pPr>
              <w:pStyle w:val="Tabell"/>
            </w:pPr>
            <w:r w:rsidRPr="003A49A5">
              <w:t>Regeringen</w:t>
            </w:r>
          </w:p>
        </w:tc>
        <w:tc>
          <w:tcPr>
            <w:tcW w:w="1155" w:type="pct"/>
            <w:tcBorders>
              <w:top w:val="single" w:sz="12" w:space="0" w:color="auto"/>
            </w:tcBorders>
          </w:tcPr>
          <w:p w14:paraId="334D1093" w14:textId="6EA58B9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0,01</w:t>
            </w:r>
          </w:p>
        </w:tc>
        <w:tc>
          <w:tcPr>
            <w:tcW w:w="1058" w:type="pct"/>
            <w:tcBorders>
              <w:top w:val="single" w:sz="12" w:space="0" w:color="auto"/>
            </w:tcBorders>
          </w:tcPr>
          <w:p w14:paraId="2E819AE0" w14:textId="61790AF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53</w:t>
            </w:r>
          </w:p>
        </w:tc>
        <w:tc>
          <w:tcPr>
            <w:tcW w:w="864" w:type="pct"/>
            <w:tcBorders>
              <w:top w:val="single" w:sz="12" w:space="0" w:color="auto"/>
            </w:tcBorders>
          </w:tcPr>
          <w:p w14:paraId="3D1F5FCD" w14:textId="3EABE86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0,28</w:t>
            </w:r>
          </w:p>
        </w:tc>
        <w:tc>
          <w:tcPr>
            <w:tcW w:w="769" w:type="pct"/>
            <w:tcBorders>
              <w:top w:val="single" w:sz="12" w:space="0" w:color="auto"/>
            </w:tcBorders>
          </w:tcPr>
          <w:p w14:paraId="77AB0430" w14:textId="1B841AAC"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49</w:t>
            </w:r>
          </w:p>
        </w:tc>
      </w:tr>
      <w:tr w:rsidR="00ED3704" w:rsidRPr="00B77549" w14:paraId="7339FB7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22BC449B" w14:textId="77777777" w:rsidR="00ED3704" w:rsidRPr="003A49A5" w:rsidRDefault="00ED3704" w:rsidP="00ED3704">
            <w:pPr>
              <w:pStyle w:val="Tabell"/>
            </w:pPr>
            <w:r w:rsidRPr="003A49A5">
              <w:t>Konjunkturinstitutet</w:t>
            </w:r>
          </w:p>
        </w:tc>
        <w:tc>
          <w:tcPr>
            <w:tcW w:w="1155" w:type="pct"/>
          </w:tcPr>
          <w:p w14:paraId="2BA0C4DA" w14:textId="6D1803F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-0,02</w:t>
            </w:r>
          </w:p>
        </w:tc>
        <w:tc>
          <w:tcPr>
            <w:tcW w:w="1058" w:type="pct"/>
          </w:tcPr>
          <w:p w14:paraId="51ACB12B" w14:textId="0FC6DDE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113</w:t>
            </w:r>
          </w:p>
        </w:tc>
        <w:tc>
          <w:tcPr>
            <w:tcW w:w="864" w:type="pct"/>
          </w:tcPr>
          <w:p w14:paraId="69158D85" w14:textId="4FE28AD4"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0,19</w:t>
            </w:r>
          </w:p>
        </w:tc>
        <w:tc>
          <w:tcPr>
            <w:tcW w:w="769" w:type="pct"/>
          </w:tcPr>
          <w:p w14:paraId="7AE30B6B" w14:textId="7D26582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102</w:t>
            </w:r>
          </w:p>
        </w:tc>
      </w:tr>
      <w:tr w:rsidR="00ED3704" w:rsidRPr="00B77549" w14:paraId="7255426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1271A861" w14:textId="77777777" w:rsidR="00ED3704" w:rsidRPr="003A49A5" w:rsidRDefault="00ED3704" w:rsidP="00ED3704">
            <w:pPr>
              <w:pStyle w:val="Tabell"/>
            </w:pPr>
            <w:r w:rsidRPr="003A49A5">
              <w:t>Riksbanken</w:t>
            </w:r>
          </w:p>
        </w:tc>
        <w:tc>
          <w:tcPr>
            <w:tcW w:w="1155" w:type="pct"/>
          </w:tcPr>
          <w:p w14:paraId="2D554D1C" w14:textId="2A43CD1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-0,01</w:t>
            </w:r>
          </w:p>
        </w:tc>
        <w:tc>
          <w:tcPr>
            <w:tcW w:w="1058" w:type="pct"/>
          </w:tcPr>
          <w:p w14:paraId="3C7BE3AB" w14:textId="4AAD6D2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120</w:t>
            </w:r>
          </w:p>
        </w:tc>
        <w:tc>
          <w:tcPr>
            <w:tcW w:w="864" w:type="pct"/>
          </w:tcPr>
          <w:p w14:paraId="77D9EF4F" w14:textId="212943A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0,08</w:t>
            </w:r>
          </w:p>
        </w:tc>
        <w:tc>
          <w:tcPr>
            <w:tcW w:w="769" w:type="pct"/>
          </w:tcPr>
          <w:p w14:paraId="7EBEA1E1" w14:textId="06D1FD3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112</w:t>
            </w:r>
          </w:p>
        </w:tc>
      </w:tr>
      <w:tr w:rsidR="00ED3704" w:rsidRPr="00B77549" w14:paraId="77FC39D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4BE23C05" w14:textId="77777777" w:rsidR="00ED3704" w:rsidRPr="003A49A5" w:rsidRDefault="00ED3704" w:rsidP="00ED3704">
            <w:pPr>
              <w:pStyle w:val="Tabell"/>
            </w:pPr>
            <w:r w:rsidRPr="003A49A5">
              <w:t>HUI Research AB</w:t>
            </w:r>
          </w:p>
        </w:tc>
        <w:tc>
          <w:tcPr>
            <w:tcW w:w="1155" w:type="pct"/>
          </w:tcPr>
          <w:p w14:paraId="41255F5D" w14:textId="2924F049"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-0,00</w:t>
            </w:r>
          </w:p>
        </w:tc>
        <w:tc>
          <w:tcPr>
            <w:tcW w:w="1058" w:type="pct"/>
          </w:tcPr>
          <w:p w14:paraId="51C83A91" w14:textId="1EE97F20"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101</w:t>
            </w:r>
          </w:p>
        </w:tc>
        <w:tc>
          <w:tcPr>
            <w:tcW w:w="864" w:type="pct"/>
          </w:tcPr>
          <w:p w14:paraId="097BA6F8" w14:textId="46CF46E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0,09</w:t>
            </w:r>
          </w:p>
        </w:tc>
        <w:tc>
          <w:tcPr>
            <w:tcW w:w="769" w:type="pct"/>
          </w:tcPr>
          <w:p w14:paraId="67C126D9" w14:textId="3DADE4C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97</w:t>
            </w:r>
          </w:p>
        </w:tc>
      </w:tr>
      <w:tr w:rsidR="00ED3704" w:rsidRPr="00B77549" w14:paraId="38A0EEF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22447D66" w14:textId="77777777" w:rsidR="00ED3704" w:rsidRPr="003A49A5" w:rsidRDefault="00ED3704" w:rsidP="00ED3704">
            <w:pPr>
              <w:pStyle w:val="Tabell"/>
            </w:pPr>
            <w:r w:rsidRPr="003A49A5">
              <w:t>LO</w:t>
            </w:r>
          </w:p>
        </w:tc>
        <w:tc>
          <w:tcPr>
            <w:tcW w:w="1155" w:type="pct"/>
          </w:tcPr>
          <w:p w14:paraId="388B68D4" w14:textId="493B8DF5"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-0,00</w:t>
            </w:r>
          </w:p>
        </w:tc>
        <w:tc>
          <w:tcPr>
            <w:tcW w:w="1058" w:type="pct"/>
          </w:tcPr>
          <w:p w14:paraId="57415E63" w14:textId="202E2D9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54</w:t>
            </w:r>
          </w:p>
        </w:tc>
        <w:tc>
          <w:tcPr>
            <w:tcW w:w="864" w:type="pct"/>
          </w:tcPr>
          <w:p w14:paraId="01CEDFD9" w14:textId="043E7BA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0,18</w:t>
            </w:r>
          </w:p>
        </w:tc>
        <w:tc>
          <w:tcPr>
            <w:tcW w:w="769" w:type="pct"/>
          </w:tcPr>
          <w:p w14:paraId="786E402D" w14:textId="1A0D8AF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46</w:t>
            </w:r>
          </w:p>
        </w:tc>
      </w:tr>
      <w:tr w:rsidR="00ED3704" w:rsidRPr="00B77549" w14:paraId="6F65902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10FC6ACD" w14:textId="77777777" w:rsidR="00ED3704" w:rsidRPr="003A49A5" w:rsidRDefault="00ED3704" w:rsidP="00ED3704">
            <w:pPr>
              <w:pStyle w:val="Tabell"/>
            </w:pPr>
            <w:r w:rsidRPr="003A49A5">
              <w:t>Svenskt Näringsliv</w:t>
            </w:r>
          </w:p>
        </w:tc>
        <w:tc>
          <w:tcPr>
            <w:tcW w:w="1155" w:type="pct"/>
          </w:tcPr>
          <w:p w14:paraId="3E99F19F" w14:textId="47253C46"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-0,10*</w:t>
            </w:r>
          </w:p>
        </w:tc>
        <w:tc>
          <w:tcPr>
            <w:tcW w:w="1058" w:type="pct"/>
          </w:tcPr>
          <w:p w14:paraId="32D72E9D" w14:textId="498E3282"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83</w:t>
            </w:r>
          </w:p>
        </w:tc>
        <w:tc>
          <w:tcPr>
            <w:tcW w:w="864" w:type="pct"/>
          </w:tcPr>
          <w:p w14:paraId="04240C50" w14:textId="2D0C522D"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-0,04</w:t>
            </w:r>
          </w:p>
        </w:tc>
        <w:tc>
          <w:tcPr>
            <w:tcW w:w="769" w:type="pct"/>
          </w:tcPr>
          <w:p w14:paraId="75F91347" w14:textId="67EEFFB7"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74</w:t>
            </w:r>
          </w:p>
        </w:tc>
      </w:tr>
      <w:tr w:rsidR="00ED3704" w:rsidRPr="00B77549" w14:paraId="2B606D2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26588163" w14:textId="77777777" w:rsidR="00ED3704" w:rsidRPr="003A49A5" w:rsidRDefault="00ED3704" w:rsidP="00ED3704">
            <w:pPr>
              <w:pStyle w:val="Tabell"/>
            </w:pPr>
            <w:r w:rsidRPr="003A49A5">
              <w:t>Handelsbanken</w:t>
            </w:r>
          </w:p>
        </w:tc>
        <w:tc>
          <w:tcPr>
            <w:tcW w:w="1155" w:type="pct"/>
          </w:tcPr>
          <w:p w14:paraId="2C687C9F" w14:textId="7AB2BB64"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-0,01</w:t>
            </w:r>
          </w:p>
        </w:tc>
        <w:tc>
          <w:tcPr>
            <w:tcW w:w="1058" w:type="pct"/>
          </w:tcPr>
          <w:p w14:paraId="3F81A871" w14:textId="3A66B66B"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92</w:t>
            </w:r>
          </w:p>
        </w:tc>
        <w:tc>
          <w:tcPr>
            <w:tcW w:w="864" w:type="pct"/>
          </w:tcPr>
          <w:p w14:paraId="6C27D83B" w14:textId="2E2C4BB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0,04</w:t>
            </w:r>
          </w:p>
        </w:tc>
        <w:tc>
          <w:tcPr>
            <w:tcW w:w="769" w:type="pct"/>
          </w:tcPr>
          <w:p w14:paraId="4F9F3FD3" w14:textId="505188E4"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85</w:t>
            </w:r>
          </w:p>
        </w:tc>
      </w:tr>
      <w:tr w:rsidR="00ED3704" w:rsidRPr="00B77549" w14:paraId="1A297C0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154" w:type="pct"/>
          </w:tcPr>
          <w:p w14:paraId="2D4923ED" w14:textId="77777777" w:rsidR="00ED3704" w:rsidRPr="003A49A5" w:rsidRDefault="00ED3704" w:rsidP="00ED3704">
            <w:pPr>
              <w:pStyle w:val="Tabell"/>
            </w:pPr>
            <w:r w:rsidRPr="003A49A5">
              <w:t>SEB</w:t>
            </w:r>
          </w:p>
        </w:tc>
        <w:tc>
          <w:tcPr>
            <w:tcW w:w="1155" w:type="pct"/>
          </w:tcPr>
          <w:p w14:paraId="69F406FF" w14:textId="51A7A63E"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-0,01</w:t>
            </w:r>
          </w:p>
        </w:tc>
        <w:tc>
          <w:tcPr>
            <w:tcW w:w="1058" w:type="pct"/>
          </w:tcPr>
          <w:p w14:paraId="51BD64EA" w14:textId="0754CE9F"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102</w:t>
            </w:r>
          </w:p>
        </w:tc>
        <w:tc>
          <w:tcPr>
            <w:tcW w:w="864" w:type="pct"/>
          </w:tcPr>
          <w:p w14:paraId="69D53DA5" w14:textId="7A880290"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0,20</w:t>
            </w:r>
          </w:p>
        </w:tc>
        <w:tc>
          <w:tcPr>
            <w:tcW w:w="769" w:type="pct"/>
          </w:tcPr>
          <w:p w14:paraId="34AADE93" w14:textId="1BFEA54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93</w:t>
            </w:r>
          </w:p>
        </w:tc>
      </w:tr>
      <w:tr w:rsidR="00ED3704" w:rsidRPr="00B77549" w14:paraId="04D1062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tcPr>
          <w:p w14:paraId="4486FA98" w14:textId="77777777" w:rsidR="00ED3704" w:rsidRPr="003A49A5" w:rsidRDefault="00ED3704" w:rsidP="00ED3704">
            <w:pPr>
              <w:pStyle w:val="Tabell"/>
            </w:pPr>
            <w:r w:rsidRPr="003A49A5">
              <w:t>Nordea</w:t>
            </w:r>
          </w:p>
        </w:tc>
        <w:tc>
          <w:tcPr>
            <w:tcW w:w="0" w:type="pct"/>
            <w:tcBorders>
              <w:bottom w:val="single" w:sz="4" w:space="0" w:color="auto"/>
            </w:tcBorders>
          </w:tcPr>
          <w:p w14:paraId="094876F5" w14:textId="739400E8"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-0,00</w:t>
            </w:r>
          </w:p>
        </w:tc>
        <w:tc>
          <w:tcPr>
            <w:tcW w:w="0" w:type="pct"/>
            <w:tcBorders>
              <w:bottom w:val="single" w:sz="4" w:space="0" w:color="auto"/>
            </w:tcBorders>
          </w:tcPr>
          <w:p w14:paraId="3C085166" w14:textId="10D0B1B4"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99</w:t>
            </w:r>
          </w:p>
        </w:tc>
        <w:tc>
          <w:tcPr>
            <w:tcW w:w="0" w:type="pct"/>
            <w:tcBorders>
              <w:bottom w:val="single" w:sz="4" w:space="0" w:color="auto"/>
            </w:tcBorders>
          </w:tcPr>
          <w:p w14:paraId="262778F8" w14:textId="734454E3"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0,12</w:t>
            </w:r>
          </w:p>
        </w:tc>
        <w:tc>
          <w:tcPr>
            <w:tcW w:w="0" w:type="pct"/>
            <w:tcBorders>
              <w:bottom w:val="single" w:sz="4" w:space="0" w:color="auto"/>
            </w:tcBorders>
          </w:tcPr>
          <w:p w14:paraId="53587D70" w14:textId="0EA7B1C1" w:rsidR="00ED3704" w:rsidRPr="003A49A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4BF5">
              <w:t>92</w:t>
            </w:r>
          </w:p>
        </w:tc>
      </w:tr>
      <w:tr w:rsidR="00ED3704" w:rsidRPr="00B77549" w14:paraId="70E7CD4E"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tcPr>
          <w:p w14:paraId="61E51506" w14:textId="77777777" w:rsidR="00ED3704" w:rsidRPr="003A49A5" w:rsidRDefault="00ED3704" w:rsidP="00ED3704">
            <w:pPr>
              <w:pStyle w:val="Tabell"/>
            </w:pPr>
            <w:r w:rsidRPr="003A49A5">
              <w:t>Swedbank</w:t>
            </w:r>
          </w:p>
        </w:tc>
        <w:tc>
          <w:tcPr>
            <w:tcW w:w="0" w:type="pct"/>
            <w:tcBorders>
              <w:top w:val="single" w:sz="4" w:space="0" w:color="auto"/>
            </w:tcBorders>
          </w:tcPr>
          <w:p w14:paraId="2C647CBE" w14:textId="656DC2CB"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474BF5">
              <w:t>-0,10</w:t>
            </w:r>
          </w:p>
        </w:tc>
        <w:tc>
          <w:tcPr>
            <w:tcW w:w="0" w:type="pct"/>
            <w:tcBorders>
              <w:top w:val="single" w:sz="4" w:space="0" w:color="auto"/>
            </w:tcBorders>
          </w:tcPr>
          <w:p w14:paraId="26125EA4" w14:textId="34C4F00A"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474BF5">
              <w:t>68</w:t>
            </w:r>
          </w:p>
        </w:tc>
        <w:tc>
          <w:tcPr>
            <w:tcW w:w="0" w:type="pct"/>
            <w:tcBorders>
              <w:top w:val="single" w:sz="4" w:space="0" w:color="auto"/>
            </w:tcBorders>
          </w:tcPr>
          <w:p w14:paraId="29C57659" w14:textId="6CB75791"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474BF5">
              <w:t>-0,07</w:t>
            </w:r>
          </w:p>
        </w:tc>
        <w:tc>
          <w:tcPr>
            <w:tcW w:w="0" w:type="pct"/>
            <w:tcBorders>
              <w:top w:val="single" w:sz="4" w:space="0" w:color="auto"/>
            </w:tcBorders>
          </w:tcPr>
          <w:p w14:paraId="1759F3B9" w14:textId="33E55567" w:rsidR="00ED3704" w:rsidRPr="003A49A5"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474BF5">
              <w:t>61</w:t>
            </w:r>
          </w:p>
        </w:tc>
      </w:tr>
    </w:tbl>
    <w:p w14:paraId="07BC2605" w14:textId="3EE3BDD8" w:rsidR="00ED3704" w:rsidRPr="003A49A5" w:rsidRDefault="00ED3704" w:rsidP="00ED3704">
      <w:pPr>
        <w:pStyle w:val="TabellFotnot"/>
      </w:pPr>
      <w:r w:rsidRPr="003A49A5">
        <w:t xml:space="preserve">Anm.: </w:t>
      </w:r>
      <w:r w:rsidRPr="00474BF5">
        <w:t>Värdena är avrundade till två decimaler.</w:t>
      </w:r>
      <w:r w:rsidRPr="0055161F">
        <w:t xml:space="preserve"> </w:t>
      </w:r>
      <w:r>
        <w:t>*</w:t>
      </w:r>
      <w:r w:rsidRPr="003A49A5">
        <w:t xml:space="preserve"> indikerar signifikans på 10 procents nivå. Signifikansnivån 10</w:t>
      </w:r>
      <w:r>
        <w:t> </w:t>
      </w:r>
      <w:r w:rsidRPr="003A49A5">
        <w:t>procent används för att värna om testets styrka, se Finansdepartementets promemoria Utvärdering av makroekonomiska prognoser 2014, som publicerats på www.regeringen.se i anslutning till 2014 års ekonomiska vårproposition. Ett signifikant medelprognosfel kan tolkas som att det är 10 procents sannolikhet eller mindre (dvs. en förhållandevis liten sannolikhet) att få det erhållna medelprognosfelet om det inte skulle finnas någon bias. Prognosfelet är här definierat som utfallet minus prognosen. Ett positivt medelprognosfel relaterar därför till en underskattning.</w:t>
      </w:r>
    </w:p>
    <w:p w14:paraId="4A4E0D14" w14:textId="5DF22274" w:rsidR="00ED3704" w:rsidRPr="00CD2115" w:rsidRDefault="00ED3704" w:rsidP="00ED3704">
      <w:pPr>
        <w:pStyle w:val="Klla"/>
      </w:pPr>
      <w:r w:rsidRPr="003A49A5">
        <w:t>Källor: Konjunkturinstitutet, Riksbanken, HUI Research AB, Landsorganisationen (LO), Svenskt Näringsliv, Handelsbanken, Skandinaviska Enskilda Banken (SEB), Nordea, Swedbank och egna beräkningar.</w:t>
      </w:r>
    </w:p>
    <w:p w14:paraId="5AEDC1CA" w14:textId="1CB7B0F7" w:rsidR="00ED3704" w:rsidRDefault="00ED3704" w:rsidP="00ED3704">
      <w:pPr>
        <w:pStyle w:val="Rubrik2"/>
      </w:pPr>
      <w:bookmarkStart w:id="87" w:name="_Toc68721333"/>
      <w:r>
        <w:t>Regeringens mått på välstånd</w:t>
      </w:r>
      <w:bookmarkEnd w:id="87"/>
    </w:p>
    <w:p w14:paraId="6E3044E9" w14:textId="77777777" w:rsidR="00ED3704" w:rsidRDefault="00ED3704" w:rsidP="00ED3704">
      <w:pPr>
        <w:pStyle w:val="Rubrik3utannumrering"/>
        <w:spacing w:before="0"/>
      </w:pPr>
      <w:r>
        <w:t>Ekonomiska indikatorer</w:t>
      </w:r>
    </w:p>
    <w:p w14:paraId="4CD09960" w14:textId="77777777" w:rsidR="00ED3704" w:rsidRPr="00604E01" w:rsidRDefault="00ED3704" w:rsidP="00ED3704">
      <w:pPr>
        <w:pStyle w:val="Rubrik4utannumrering"/>
        <w:spacing w:before="0"/>
      </w:pPr>
      <w:r w:rsidRPr="00604E01">
        <w:t>BNP per capita</w:t>
      </w:r>
    </w:p>
    <w:p w14:paraId="7998E617" w14:textId="5075F0C7" w:rsidR="00ED3704" w:rsidRDefault="00ED3704" w:rsidP="00ED3704">
      <w:pPr>
        <w:pStyle w:val="Brdtext"/>
      </w:pPr>
      <w:r w:rsidRPr="00604E01">
        <w:t>BNP per capita</w:t>
      </w:r>
      <w:r>
        <w:t>, dvs. BNP per person,</w:t>
      </w:r>
      <w:r w:rsidRPr="00604E01">
        <w:t xml:space="preserve"> används som en indikator på materiellt välstånd</w:t>
      </w:r>
      <w:r>
        <w:t xml:space="preserve">. </w:t>
      </w:r>
      <w:r w:rsidRPr="00AE0CE7">
        <w:t xml:space="preserve">Utvecklingen av ett lands BNP per capita ger </w:t>
      </w:r>
      <w:r>
        <w:t xml:space="preserve">med andra ord </w:t>
      </w:r>
      <w:r w:rsidRPr="00AE0CE7">
        <w:t>en fingervisning om vilka ekonomiska förutsättningar de som bor i landet har att konsumera varor och tjänster.</w:t>
      </w:r>
      <w:r>
        <w:t xml:space="preserve"> Denna indikator</w:t>
      </w:r>
      <w:r w:rsidRPr="00815881">
        <w:t xml:space="preserve"> säger dock inte något om hur möjligheterna </w:t>
      </w:r>
      <w:r>
        <w:t>till konsumtion</w:t>
      </w:r>
      <w:r w:rsidRPr="00815881">
        <w:t xml:space="preserve"> är fördelade inom landet, hur konsumtionen matchar människors </w:t>
      </w:r>
      <w:r>
        <w:t>preferenser</w:t>
      </w:r>
      <w:r w:rsidRPr="00815881">
        <w:t xml:space="preserve"> eller i </w:t>
      </w:r>
      <w:r w:rsidRPr="00815881">
        <w:lastRenderedPageBreak/>
        <w:t xml:space="preserve">vilken mån den ekonomiska aktiviteten sker på bekostnad av </w:t>
      </w:r>
      <w:r>
        <w:t>icke förnybara</w:t>
      </w:r>
      <w:r w:rsidRPr="00815881">
        <w:t xml:space="preserve"> resurser. </w:t>
      </w:r>
      <w:bookmarkStart w:id="88" w:name="_Hlk65084743"/>
      <w:r w:rsidRPr="00815881">
        <w:t xml:space="preserve">Under 2020 minskade Sveriges BNP per capita med </w:t>
      </w:r>
      <w:r>
        <w:t>3,7 </w:t>
      </w:r>
      <w:r w:rsidRPr="00815881">
        <w:t xml:space="preserve">procent. </w:t>
      </w:r>
      <w:bookmarkEnd w:id="88"/>
      <w:r>
        <w:t>Det</w:t>
      </w:r>
      <w:r w:rsidRPr="00815881">
        <w:t xml:space="preserve"> </w:t>
      </w:r>
      <w:r>
        <w:t>var</w:t>
      </w:r>
      <w:r w:rsidRPr="00815881">
        <w:t xml:space="preserve"> framför</w:t>
      </w:r>
      <w:r>
        <w:t xml:space="preserve"> </w:t>
      </w:r>
      <w:r w:rsidRPr="00815881">
        <w:t xml:space="preserve">allt en </w:t>
      </w:r>
      <w:r>
        <w:t>konsekvens</w:t>
      </w:r>
      <w:r w:rsidRPr="00815881">
        <w:t xml:space="preserve"> av att den ekonomiska aktiviteten minskade</w:t>
      </w:r>
      <w:r>
        <w:t xml:space="preserve"> till följd av pandemin</w:t>
      </w:r>
      <w:r w:rsidRPr="00815881">
        <w:t>. BNP per capita har utvecklats svagt i Sverige sedan 2009 jämfört med den genom</w:t>
      </w:r>
      <w:r w:rsidR="009C23F5">
        <w:softHyphen/>
      </w:r>
      <w:r w:rsidRPr="00815881">
        <w:t xml:space="preserve">snittliga utvecklingen </w:t>
      </w:r>
      <w:r>
        <w:t>2000</w:t>
      </w:r>
      <w:r w:rsidRPr="00815881">
        <w:t xml:space="preserve">–2009. </w:t>
      </w:r>
      <w:r>
        <w:t xml:space="preserve">En </w:t>
      </w:r>
      <w:r w:rsidRPr="00815881">
        <w:t xml:space="preserve">förklaring är </w:t>
      </w:r>
      <w:r>
        <w:t xml:space="preserve">bl.a. </w:t>
      </w:r>
      <w:r w:rsidRPr="00815881">
        <w:t xml:space="preserve">att andelen </w:t>
      </w:r>
      <w:r>
        <w:t xml:space="preserve">personer </w:t>
      </w:r>
      <w:r w:rsidRPr="00815881">
        <w:t>i arbetsför ålder har minskat.</w:t>
      </w:r>
    </w:p>
    <w:p w14:paraId="79C007F9" w14:textId="77777777" w:rsidR="00ED3704" w:rsidRPr="00604E01" w:rsidRDefault="00ED3704" w:rsidP="00ED3704">
      <w:pPr>
        <w:pStyle w:val="Rubrik4utannumrering"/>
      </w:pPr>
      <w:r w:rsidRPr="00604E01">
        <w:t>Sysselsättningsgrad</w:t>
      </w:r>
    </w:p>
    <w:p w14:paraId="56FED2F7" w14:textId="613193BC" w:rsidR="00ED3704" w:rsidRPr="00604E01" w:rsidRDefault="00ED3704" w:rsidP="00ED3704">
      <w:pPr>
        <w:pStyle w:val="Brdtext"/>
      </w:pPr>
      <w:r w:rsidRPr="00604E01">
        <w:t xml:space="preserve">Sysselsättningsgraden mäter hur stor andel av befolkningen i åldern 15–74 år som </w:t>
      </w:r>
      <w:r>
        <w:t>arbetar</w:t>
      </w:r>
      <w:r w:rsidRPr="00604E01">
        <w:t xml:space="preserve">. En hög sysselsättningsgrad är grunden för den gemensamma välfärden då arbetsinkomster är den viktigaste skattebasen i ekonomin. När fler försörjer sig genom arbete minskar dessutom den offentliga sektorns kostnader eftersom </w:t>
      </w:r>
      <w:r>
        <w:t>transfereringarna</w:t>
      </w:r>
      <w:r w:rsidRPr="00604E01">
        <w:t xml:space="preserve"> generellt </w:t>
      </w:r>
      <w:r>
        <w:t xml:space="preserve">sett </w:t>
      </w:r>
      <w:r w:rsidRPr="00604E01">
        <w:t xml:space="preserve">minskar. Efter tidigare års höga efterfrågan på arbetskraft minskade sysselsättningsgraden tydligt under 2020 </w:t>
      </w:r>
      <w:r>
        <w:t>i spåret av</w:t>
      </w:r>
      <w:r w:rsidRPr="00604E01">
        <w:t xml:space="preserve"> pandemin</w:t>
      </w:r>
      <w:r>
        <w:t xml:space="preserve"> med drygt en procent</w:t>
      </w:r>
      <w:r w:rsidR="009C23F5">
        <w:softHyphen/>
      </w:r>
      <w:r>
        <w:t>enhet jämfört med 2019</w:t>
      </w:r>
      <w:r w:rsidRPr="00604E01">
        <w:t>.</w:t>
      </w:r>
      <w:r w:rsidRPr="0044307E">
        <w:t xml:space="preserve"> </w:t>
      </w:r>
      <w:r>
        <w:t xml:space="preserve">Under krisen förstärktes även skillnader ytterligare mellan olika grupper. Män har traditionellt haft en högre sysselsättningsgrad än kvinnor och denna skillnad ökade från </w:t>
      </w:r>
      <w:r w:rsidRPr="0044307E">
        <w:t>4,4</w:t>
      </w:r>
      <w:r>
        <w:t> procentenheter 2019 till 5,3 procentenheter</w:t>
      </w:r>
      <w:bookmarkStart w:id="89" w:name="_Hlk64898583"/>
      <w:r>
        <w:t xml:space="preserve"> 2020</w:t>
      </w:r>
      <w:r w:rsidRPr="00604E01">
        <w:t>.</w:t>
      </w:r>
      <w:r>
        <w:t xml:space="preserve"> </w:t>
      </w:r>
      <w:r w:rsidRPr="009B4CCB">
        <w:t xml:space="preserve">Skillnaden i sysselsättningsgrad mellan inrikes och utrikes födda </w:t>
      </w:r>
      <w:r>
        <w:t xml:space="preserve">ökade också från 8,7 procentenheter 2019 till </w:t>
      </w:r>
      <w:r w:rsidRPr="009B4CCB">
        <w:t>9,8</w:t>
      </w:r>
      <w:r>
        <w:t> </w:t>
      </w:r>
      <w:r w:rsidRPr="009B4CCB">
        <w:t>procentenheter 2020</w:t>
      </w:r>
      <w:r>
        <w:t>. Skillnaden mellan syssel</w:t>
      </w:r>
      <w:r w:rsidR="009C23F5">
        <w:softHyphen/>
      </w:r>
      <w:r>
        <w:t>sättningsgraden för utrikesfödda kvinnor och män är större än för kvinnor och män födda i Sverige.</w:t>
      </w:r>
    </w:p>
    <w:bookmarkEnd w:id="89"/>
    <w:p w14:paraId="08F04326" w14:textId="77777777" w:rsidR="00ED3704" w:rsidRPr="00193271" w:rsidRDefault="00ED3704" w:rsidP="00ED3704">
      <w:pPr>
        <w:pStyle w:val="Rubrik4utannumrering"/>
      </w:pPr>
      <w:r w:rsidRPr="00A714AE">
        <w:t>Arbetslöshet</w:t>
      </w:r>
    </w:p>
    <w:p w14:paraId="044CAE1F" w14:textId="45FD80EB" w:rsidR="00ED3704" w:rsidRPr="00604E01" w:rsidRDefault="00ED3704" w:rsidP="00ED3704">
      <w:pPr>
        <w:pStyle w:val="Brdtext"/>
      </w:pPr>
      <w:r w:rsidRPr="00604E01">
        <w:t xml:space="preserve">Arbetslöshet definieras som andelen arbetslösa </w:t>
      </w:r>
      <w:r>
        <w:t xml:space="preserve">av antalet personer </w:t>
      </w:r>
      <w:r w:rsidRPr="00604E01">
        <w:t xml:space="preserve">i arbetskraften där arbetskraften </w:t>
      </w:r>
      <w:r>
        <w:t>är</w:t>
      </w:r>
      <w:r w:rsidRPr="00604E01">
        <w:t xml:space="preserve"> arbetslösa och sysselsatta i åldern 15–74 år. Indikatorn mäter hur stor andel av arbetskraften som inte har något arbete men som sökt och kan ta ett arbete. Arbete ger individen möjlighet till egen försörjning, bättre möjligheter att forma sitt liv samt gemenskap och tillhörighet. Arbetslösa drabbas också av ohälsa i större utsträck</w:t>
      </w:r>
      <w:r w:rsidR="009C23F5">
        <w:softHyphen/>
      </w:r>
      <w:r w:rsidRPr="00604E01">
        <w:t>ning</w:t>
      </w:r>
      <w:r>
        <w:t xml:space="preserve"> än de individer som har ett arbete</w:t>
      </w:r>
      <w:r w:rsidRPr="00604E01">
        <w:t xml:space="preserve">. </w:t>
      </w:r>
      <w:r w:rsidRPr="00D95F7C">
        <w:t>Att arbetslösheten är låg är därför av central vikt både för individer och för samhället</w:t>
      </w:r>
      <w:r>
        <w:t>.</w:t>
      </w:r>
      <w:r w:rsidRPr="00604E01">
        <w:t xml:space="preserve"> Under 2020 ökade arbetslösheten </w:t>
      </w:r>
      <w:r>
        <w:t>i spåret</w:t>
      </w:r>
      <w:r w:rsidRPr="00604E01">
        <w:t xml:space="preserve"> av pandemin. Arbetslösheten </w:t>
      </w:r>
      <w:r>
        <w:t xml:space="preserve">steg med 1,5 procentenheter mellan 2019 och 2020 och utvecklingen var densamma för män och kvinnor. </w:t>
      </w:r>
      <w:r w:rsidRPr="00604E01">
        <w:t>Arbetslösheten ökade framför</w:t>
      </w:r>
      <w:r>
        <w:t xml:space="preserve"> </w:t>
      </w:r>
      <w:r w:rsidRPr="00604E01">
        <w:t xml:space="preserve">allt bland unga och </w:t>
      </w:r>
      <w:r>
        <w:t xml:space="preserve">bland </w:t>
      </w:r>
      <w:r w:rsidRPr="00604E01">
        <w:t xml:space="preserve">utomeuropeiskt födda, som i högre grad </w:t>
      </w:r>
      <w:r>
        <w:t xml:space="preserve">än övriga delar av befolkningen </w:t>
      </w:r>
      <w:r w:rsidRPr="00604E01">
        <w:t>arbetar inom de branscher som har drabbats hårdast av pandemin.</w:t>
      </w:r>
    </w:p>
    <w:p w14:paraId="0CC0A046" w14:textId="77777777" w:rsidR="00ED3704" w:rsidRPr="00604E01" w:rsidRDefault="00ED3704" w:rsidP="00ED3704">
      <w:pPr>
        <w:pStyle w:val="Rubrik4utannumrering"/>
      </w:pPr>
      <w:r w:rsidRPr="00604E01">
        <w:t>Hushållens skuldsättning</w:t>
      </w:r>
    </w:p>
    <w:p w14:paraId="54D15C12" w14:textId="60695C8D" w:rsidR="00ED3704" w:rsidRDefault="00ED3704" w:rsidP="00ED3704">
      <w:pPr>
        <w:pStyle w:val="Brdtext"/>
      </w:pPr>
      <w:r w:rsidRPr="009841E4">
        <w:t xml:space="preserve">Hushållens skuldsättning </w:t>
      </w:r>
      <w:r>
        <w:t>mäter h</w:t>
      </w:r>
      <w:r w:rsidRPr="000B19A0">
        <w:t xml:space="preserve">ushållssektorns låneskulder </w:t>
      </w:r>
      <w:r>
        <w:t xml:space="preserve">som andel av </w:t>
      </w:r>
      <w:r w:rsidRPr="000B19A0">
        <w:t>disponibel inkomst och finansiella tillgånga</w:t>
      </w:r>
      <w:r>
        <w:t>r.</w:t>
      </w:r>
      <w:r w:rsidRPr="009841E4">
        <w:t xml:space="preserve"> </w:t>
      </w:r>
      <w:r>
        <w:t xml:space="preserve">Hushållens skulder som andel av disponibel inkomst steg under en längre tid, men 2017 </w:t>
      </w:r>
      <w:r w:rsidDel="009721F8">
        <w:t>s</w:t>
      </w:r>
      <w:r>
        <w:t>tabiliserades de. Under 2020 ökade skuld</w:t>
      </w:r>
      <w:r w:rsidR="009C23F5">
        <w:softHyphen/>
      </w:r>
      <w:r>
        <w:t xml:space="preserve">kvoten åter något i förhållande till föregående år. Helårssiffran för 2020 uppgick till 195 procent (se </w:t>
      </w:r>
      <w:r>
        <w:fldChar w:fldCharType="begin"/>
      </w:r>
      <w:r>
        <w:instrText xml:space="preserve"> REF _Ref66260955 \h \*Lower </w:instrText>
      </w:r>
      <w:r>
        <w:fldChar w:fldCharType="separate"/>
      </w:r>
      <w:r w:rsidR="000D76EE">
        <w:t xml:space="preserve">diagram </w:t>
      </w:r>
      <w:r w:rsidR="000D76EE">
        <w:rPr>
          <w:noProof/>
        </w:rPr>
        <w:t>3</w:t>
      </w:r>
      <w:r w:rsidR="000D76EE">
        <w:t>.</w:t>
      </w:r>
      <w:r w:rsidR="000D76EE">
        <w:rPr>
          <w:noProof/>
        </w:rPr>
        <w:t>5</w:t>
      </w:r>
      <w:r>
        <w:fldChar w:fldCharType="end"/>
      </w:r>
      <w:r>
        <w:t>).</w:t>
      </w:r>
      <w:r w:rsidRPr="009841E4">
        <w:t xml:space="preserve"> </w:t>
      </w:r>
      <w:r>
        <w:t>Ökningen skedde parallellt med att bostadspriserna steg under 2020, samtidigt som hushållens disponibla inkomster utvecklades svagt</w:t>
      </w:r>
      <w:r w:rsidRPr="009841E4">
        <w:t xml:space="preserve">. </w:t>
      </w:r>
      <w:bookmarkStart w:id="90" w:name="_Hlk67294369"/>
      <w:r w:rsidRPr="00254D33">
        <w:t>Skuld</w:t>
      </w:r>
      <w:r w:rsidR="009C23F5">
        <w:softHyphen/>
      </w:r>
      <w:r w:rsidRPr="00254D33">
        <w:t>sättningen i förhållande till hushållens finansiella tillgångar är däremot oförändrad och har varit relativt konstant under hela 2000-talet.</w:t>
      </w:r>
      <w:r w:rsidRPr="009841E4">
        <w:t xml:space="preserve"> </w:t>
      </w:r>
      <w:bookmarkEnd w:id="90"/>
      <w:r w:rsidRPr="009841E4">
        <w:t xml:space="preserve">Huvuddelen av skulderna </w:t>
      </w:r>
      <w:r>
        <w:t>är</w:t>
      </w:r>
      <w:r w:rsidRPr="009841E4">
        <w:t xml:space="preserve"> bostadslån. </w:t>
      </w:r>
    </w:p>
    <w:p w14:paraId="7EC5F2AE" w14:textId="103FC134" w:rsidR="00ED3704" w:rsidRDefault="00ED3704" w:rsidP="00ED3704">
      <w:pPr>
        <w:pStyle w:val="DiagramRubrik"/>
      </w:pPr>
      <w:bookmarkStart w:id="91" w:name="_Ref66260955"/>
      <w:r>
        <w:lastRenderedPageBreak/>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5</w:t>
        </w:r>
      </w:fldSimple>
      <w:bookmarkEnd w:id="91"/>
      <w:r>
        <w:tab/>
        <w:t xml:space="preserve">Hushållens låneskulder som andel av disponibel inkomst och av hushållens finansiella tillgångar </w:t>
      </w:r>
    </w:p>
    <w:p w14:paraId="0AFBFCBE" w14:textId="77777777" w:rsidR="00ED3704" w:rsidRDefault="00ED3704" w:rsidP="00ED3704">
      <w:pPr>
        <w:pStyle w:val="DiagramUnderrubrik"/>
      </w:pPr>
      <w:r>
        <w:t>Procent</w:t>
      </w:r>
      <w:r>
        <w:tab/>
      </w:r>
    </w:p>
    <w:p w14:paraId="001BBE7F" w14:textId="77777777" w:rsidR="00ED3704" w:rsidRDefault="00ED3704" w:rsidP="00ED3704">
      <w:pPr>
        <w:pStyle w:val="Bild"/>
      </w:pPr>
      <w:r>
        <w:rPr>
          <w:noProof/>
        </w:rPr>
        <w:drawing>
          <wp:inline distT="0" distB="0" distL="0" distR="0" wp14:anchorId="2CEB3A1D" wp14:editId="07060089">
            <wp:extent cx="4679950" cy="2339975"/>
            <wp:effectExtent l="0" t="0" r="6350" b="0"/>
            <wp:docPr id="15" name="Diagram 9" descr="Hushållens låneskulder som andel av disponibel inkomst och av hushållens finansiella tillgångar.">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4367CDD3" w14:textId="77777777" w:rsidR="00ED3704" w:rsidRDefault="00ED3704" w:rsidP="00ED3704">
      <w:pPr>
        <w:pStyle w:val="Klla"/>
      </w:pPr>
      <w:r>
        <w:t>Källa: Statistiska centralbyrån.</w:t>
      </w:r>
    </w:p>
    <w:p w14:paraId="005000A2" w14:textId="77777777" w:rsidR="00ED3704" w:rsidRPr="001A7710" w:rsidRDefault="00ED3704" w:rsidP="00ED3704">
      <w:pPr>
        <w:pStyle w:val="Rubrik4utannumrering"/>
      </w:pPr>
      <w:bookmarkStart w:id="92" w:name="_Hlk66642606"/>
      <w:r w:rsidRPr="001A7710">
        <w:t>Den offentliga sektorns konsoliderade bruttoskuld</w:t>
      </w:r>
    </w:p>
    <w:bookmarkEnd w:id="92"/>
    <w:p w14:paraId="1834F4B6" w14:textId="68925D10" w:rsidR="00ED3704" w:rsidRPr="001A7710" w:rsidRDefault="00ED3704" w:rsidP="00ED3704">
      <w:pPr>
        <w:pStyle w:val="Brdtext"/>
      </w:pPr>
      <w:r w:rsidRPr="001A7710">
        <w:t xml:space="preserve">Den offentliga sektorns konsoliderade bruttoskuld som andel av BNP, ofta kallad Maastrichtskulden, är det mått på den offentliga sektorns skuld som används inom </w:t>
      </w:r>
      <w:r>
        <w:t>Europeiska unionen</w:t>
      </w:r>
      <w:r w:rsidRPr="001A7710">
        <w:t xml:space="preserve">. För Sverige innebär definitionen att skulden består av den konsoliderade statsskulden och kommunsektorns skulder på kapitalmarknaden med avdrag för AP-fondernas innehav av statsobligationer. Maastrichtskulden minskade kontinuerligt som andel av BNP </w:t>
      </w:r>
      <w:r>
        <w:t xml:space="preserve">mellan </w:t>
      </w:r>
      <w:r w:rsidRPr="001A7710">
        <w:t>2014</w:t>
      </w:r>
      <w:r>
        <w:t xml:space="preserve"> och </w:t>
      </w:r>
      <w:r w:rsidRPr="001A7710">
        <w:t>2019, men som en följd av</w:t>
      </w:r>
      <w:r>
        <w:t xml:space="preserve"> bl.a.</w:t>
      </w:r>
      <w:r w:rsidRPr="001A7710">
        <w:t xml:space="preserve"> regeringens finanspolitiska åtgärder</w:t>
      </w:r>
      <w:r>
        <w:t xml:space="preserve"> för att bemöta den pågående pandemins effekter</w:t>
      </w:r>
      <w:r w:rsidRPr="001A7710">
        <w:t xml:space="preserve"> ökade skulden kraftigt mellan 2019 och 2020 och uppgick till ca </w:t>
      </w:r>
      <w:r w:rsidRPr="00A239BB">
        <w:t>40</w:t>
      </w:r>
      <w:r>
        <w:t> </w:t>
      </w:r>
      <w:r w:rsidRPr="001A7710">
        <w:t>procent av BNP 2020.</w:t>
      </w:r>
      <w:r>
        <w:t xml:space="preserve"> </w:t>
      </w:r>
    </w:p>
    <w:p w14:paraId="429CA3E3" w14:textId="40638AA4" w:rsidR="00ED3704" w:rsidRPr="001A7710" w:rsidRDefault="00ED3704" w:rsidP="00ED3704">
      <w:pPr>
        <w:pStyle w:val="Rubrik3utannumrering"/>
      </w:pPr>
      <w:r w:rsidRPr="001A7710">
        <w:t>Miljöindikatorer</w:t>
      </w:r>
    </w:p>
    <w:p w14:paraId="0E482566" w14:textId="77777777" w:rsidR="00ED3704" w:rsidRDefault="00ED3704" w:rsidP="00ED3704">
      <w:pPr>
        <w:pStyle w:val="Rubrik4utannumrering"/>
        <w:spacing w:before="0"/>
      </w:pPr>
      <w:r w:rsidRPr="001A7710">
        <w:t>Luftkvalitet</w:t>
      </w:r>
    </w:p>
    <w:p w14:paraId="00CF6F42" w14:textId="1D9099DC" w:rsidR="00ED3704" w:rsidRPr="00673EE8" w:rsidRDefault="00ED3704" w:rsidP="00ED3704">
      <w:pPr>
        <w:pStyle w:val="Brdtext"/>
        <w:rPr>
          <w:highlight w:val="red"/>
        </w:rPr>
      </w:pPr>
      <w:r>
        <w:t>Luftföroreningar försämrar såväl människors hälsa som miljön. T</w:t>
      </w:r>
      <w:r w:rsidRPr="00E86D3C">
        <w:t>vå av de vanligaste luftföroreningarna i svenska städer</w:t>
      </w:r>
      <w:r>
        <w:t xml:space="preserve"> är</w:t>
      </w:r>
      <w:r w:rsidRPr="00E86D3C">
        <w:t xml:space="preserve"> kvävedioxid (NO</w:t>
      </w:r>
      <w:r w:rsidRPr="00E800B7">
        <w:rPr>
          <w:vertAlign w:val="subscript"/>
        </w:rPr>
        <w:t>2</w:t>
      </w:r>
      <w:r w:rsidRPr="00E86D3C">
        <w:t>) och små partiklar (PM</w:t>
      </w:r>
      <w:r w:rsidRPr="006B0F47">
        <w:t>2,5</w:t>
      </w:r>
      <w:r>
        <w:t>). Kvävedioxider bildas vid all typ av förbränning. Den huvudsakliga källan till höga kväveoxidhalter i städer är biltrafik, framför allt dieselfordon. Utsläpp av små partiklar kommer till stor del från trafiken, industriutsläpp och småskalig vedeldning</w:t>
      </w:r>
      <w:r w:rsidRPr="004F392C">
        <w:t xml:space="preserve">. </w:t>
      </w:r>
      <w:r>
        <w:t>Små partiklar i luften transporteras</w:t>
      </w:r>
      <w:r w:rsidRPr="00EB3379">
        <w:t xml:space="preserve"> </w:t>
      </w:r>
      <w:r>
        <w:t xml:space="preserve">även med luftmassorna till Sverige från kontinenten vilket bidrar till att partikelhalterna är högre i södra Sverige än i norra Sverige. </w:t>
      </w:r>
      <w:r w:rsidRPr="00673EE8">
        <w:t xml:space="preserve">Mellan 2018 och 2019 sjönk partikelhalterna </w:t>
      </w:r>
      <w:r>
        <w:t xml:space="preserve">i svenska städer </w:t>
      </w:r>
      <w:r w:rsidRPr="00673EE8">
        <w:t>något, medan kväve</w:t>
      </w:r>
      <w:r>
        <w:t>di</w:t>
      </w:r>
      <w:r w:rsidRPr="00673EE8">
        <w:t>oxid</w:t>
      </w:r>
      <w:r w:rsidR="009C23F5">
        <w:softHyphen/>
      </w:r>
      <w:r w:rsidRPr="00673EE8">
        <w:t>halterna var oförändrade</w:t>
      </w:r>
      <w:r>
        <w:t xml:space="preserve"> (</w:t>
      </w:r>
      <w:r w:rsidRPr="00377762">
        <w:t xml:space="preserve">se </w:t>
      </w:r>
      <w:r>
        <w:fldChar w:fldCharType="begin"/>
      </w:r>
      <w:r>
        <w:instrText xml:space="preserve"> REF _Ref66261030 \h \*Lower </w:instrText>
      </w:r>
      <w:r>
        <w:fldChar w:fldCharType="separate"/>
      </w:r>
      <w:r w:rsidR="000D76EE">
        <w:t xml:space="preserve">diagram </w:t>
      </w:r>
      <w:r w:rsidR="000D76EE">
        <w:rPr>
          <w:noProof/>
        </w:rPr>
        <w:t>3</w:t>
      </w:r>
      <w:r w:rsidR="000D76EE">
        <w:t>.</w:t>
      </w:r>
      <w:r w:rsidR="000D76EE">
        <w:rPr>
          <w:noProof/>
        </w:rPr>
        <w:t>6</w:t>
      </w:r>
      <w:r>
        <w:fldChar w:fldCharType="end"/>
      </w:r>
      <w:r w:rsidRPr="00377762">
        <w:t>). Halterna av både små partiklar och kvävedioxid visar en nedåtgående trend sedan mätningar</w:t>
      </w:r>
      <w:r w:rsidRPr="00673EE8">
        <w:t xml:space="preserve"> inleddes 2008 respektive 2006</w:t>
      </w:r>
      <w:r>
        <w:t>. Även om Sverige fortfarande har lokala problem med höga halter kvävedioxid och små partiklar är halterna av luftföroreningar förhållandevis låga vid en jämförelse med Europeiska unionen i övrigt</w:t>
      </w:r>
      <w:r w:rsidRPr="002D2A59">
        <w:t xml:space="preserve">. </w:t>
      </w:r>
    </w:p>
    <w:p w14:paraId="30EBE91B" w14:textId="032B3E27" w:rsidR="00ED3704" w:rsidRDefault="00ED3704" w:rsidP="00ED3704">
      <w:pPr>
        <w:pStyle w:val="DiagramRubrik"/>
      </w:pPr>
      <w:bookmarkStart w:id="93" w:name="_Ref66261030"/>
      <w:r>
        <w:lastRenderedPageBreak/>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6</w:t>
        </w:r>
      </w:fldSimple>
      <w:bookmarkEnd w:id="93"/>
      <w:r>
        <w:tab/>
        <w:t>Halter av NO</w:t>
      </w:r>
      <w:r w:rsidRPr="00017DD3">
        <w:rPr>
          <w:vertAlign w:val="subscript"/>
        </w:rPr>
        <w:t>2</w:t>
      </w:r>
      <w:r>
        <w:t xml:space="preserve"> och PM</w:t>
      </w:r>
      <w:r w:rsidRPr="007F6623">
        <w:t>2,5</w:t>
      </w:r>
      <w:r>
        <w:t xml:space="preserve"> i gatumiljö (årsmedelvärden) </w:t>
      </w:r>
    </w:p>
    <w:p w14:paraId="655A7824" w14:textId="77777777" w:rsidR="00ED3704" w:rsidRDefault="00ED3704" w:rsidP="00ED3704">
      <w:pPr>
        <w:pStyle w:val="DiagramUnderrubrik"/>
      </w:pPr>
      <w:r w:rsidRPr="00017DD3">
        <w:t>µg/m</w:t>
      </w:r>
      <w:r w:rsidRPr="00017DD3">
        <w:rPr>
          <w:vertAlign w:val="superscript"/>
        </w:rPr>
        <w:t>3</w:t>
      </w:r>
      <w:r>
        <w:tab/>
      </w:r>
    </w:p>
    <w:p w14:paraId="5ABFDF6C" w14:textId="77777777" w:rsidR="00ED3704" w:rsidRDefault="00ED3704" w:rsidP="00ED3704">
      <w:pPr>
        <w:pStyle w:val="Bild"/>
      </w:pPr>
      <w:r>
        <w:rPr>
          <w:noProof/>
        </w:rPr>
        <w:drawing>
          <wp:inline distT="0" distB="0" distL="0" distR="0" wp14:anchorId="2FF8C330" wp14:editId="2D5C74BB">
            <wp:extent cx="4680000" cy="2340000"/>
            <wp:effectExtent l="0" t="0" r="6350" b="0"/>
            <wp:docPr id="16" name="Diagram 5" descr="Halter av No2 och PM2,5 i gatumiljö (årsmedelvärden).">
              <a:extLst xmlns:a="http://schemas.openxmlformats.org/drawingml/2006/main">
                <a:ext uri="{FF2B5EF4-FFF2-40B4-BE49-F238E27FC236}">
                  <a16:creationId xmlns:a16="http://schemas.microsoft.com/office/drawing/2014/main" id="{65D55890-7B30-46B1-AEBA-C996B14AE3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r>
        <w:t xml:space="preserve"> </w:t>
      </w:r>
    </w:p>
    <w:p w14:paraId="0DEB0868" w14:textId="297BC923" w:rsidR="00ED3704" w:rsidRPr="00820995" w:rsidRDefault="00ED3704" w:rsidP="00ED3704">
      <w:pPr>
        <w:pStyle w:val="DiagramFotnot"/>
        <w:rPr>
          <w:rStyle w:val="Platshllartext"/>
          <w:color w:val="auto"/>
        </w:rPr>
      </w:pPr>
      <w:r>
        <w:rPr>
          <w:rStyle w:val="Platshllartext"/>
          <w:color w:val="auto"/>
        </w:rPr>
        <w:t xml:space="preserve">Anm.: </w:t>
      </w:r>
      <w:r w:rsidRPr="00820995">
        <w:rPr>
          <w:rStyle w:val="Platshllartext"/>
          <w:color w:val="auto"/>
        </w:rPr>
        <w:t>Kvävedioxid</w:t>
      </w:r>
      <w:r>
        <w:rPr>
          <w:rStyle w:val="Platshllartext"/>
          <w:color w:val="auto"/>
        </w:rPr>
        <w:t xml:space="preserve"> (NO</w:t>
      </w:r>
      <w:r w:rsidRPr="00C123BC">
        <w:rPr>
          <w:rStyle w:val="Platshllartext"/>
          <w:color w:val="auto"/>
          <w:vertAlign w:val="subscript"/>
        </w:rPr>
        <w:t>2</w:t>
      </w:r>
      <w:r>
        <w:rPr>
          <w:rStyle w:val="Platshllartext"/>
          <w:color w:val="auto"/>
        </w:rPr>
        <w:t>)</w:t>
      </w:r>
      <w:r w:rsidRPr="00820995">
        <w:rPr>
          <w:rStyle w:val="Platshllartext"/>
          <w:color w:val="auto"/>
        </w:rPr>
        <w:t xml:space="preserve"> mäts för svenska städer med över 50 000 invånare</w:t>
      </w:r>
      <w:bookmarkStart w:id="94" w:name="_Hlk65483209"/>
      <w:r w:rsidRPr="00820995">
        <w:rPr>
          <w:rStyle w:val="Platshllartext"/>
          <w:color w:val="auto"/>
        </w:rPr>
        <w:t xml:space="preserve">. </w:t>
      </w:r>
      <w:r>
        <w:rPr>
          <w:rStyle w:val="Platshllartext"/>
          <w:color w:val="auto"/>
        </w:rPr>
        <w:t>Mätplatser som ingår i indikatorn s</w:t>
      </w:r>
      <w:r w:rsidRPr="00820995">
        <w:rPr>
          <w:rStyle w:val="Platshllartext"/>
          <w:color w:val="auto"/>
        </w:rPr>
        <w:t xml:space="preserve">må partiklar </w:t>
      </w:r>
      <w:r>
        <w:rPr>
          <w:rStyle w:val="Platshllartext"/>
          <w:color w:val="auto"/>
        </w:rPr>
        <w:t>(PM</w:t>
      </w:r>
      <w:r w:rsidRPr="007F6623">
        <w:rPr>
          <w:rStyle w:val="Platshllartext"/>
          <w:color w:val="auto"/>
        </w:rPr>
        <w:t>2,5</w:t>
      </w:r>
      <w:r>
        <w:rPr>
          <w:rStyle w:val="Platshllartext"/>
          <w:color w:val="auto"/>
        </w:rPr>
        <w:t>) är</w:t>
      </w:r>
      <w:r w:rsidRPr="00820995">
        <w:rPr>
          <w:rStyle w:val="Platshllartext"/>
          <w:color w:val="auto"/>
        </w:rPr>
        <w:t xml:space="preserve"> Burlöv, Göteborg, Malmö, Stockholm, Umeå och Uppsala</w:t>
      </w:r>
      <w:bookmarkEnd w:id="94"/>
      <w:r w:rsidRPr="00820995">
        <w:rPr>
          <w:rStyle w:val="Platshllartext"/>
          <w:color w:val="auto"/>
        </w:rPr>
        <w:t>.</w:t>
      </w:r>
    </w:p>
    <w:p w14:paraId="0CAE2CEA" w14:textId="77777777" w:rsidR="00ED3704" w:rsidRDefault="00ED3704" w:rsidP="00ED3704">
      <w:pPr>
        <w:pStyle w:val="DiagramFotnot"/>
      </w:pPr>
      <w:r w:rsidRPr="00820995">
        <w:t>Källa: Naturvårdsverket</w:t>
      </w:r>
      <w:r>
        <w:t xml:space="preserve">. </w:t>
      </w:r>
    </w:p>
    <w:p w14:paraId="10FDCA27" w14:textId="77777777" w:rsidR="00ED3704" w:rsidRPr="001A7710" w:rsidRDefault="00ED3704" w:rsidP="00ED3704">
      <w:pPr>
        <w:pStyle w:val="Rubrik4utannumrering"/>
      </w:pPr>
      <w:r w:rsidRPr="001A7710">
        <w:t>Vattenkvalitet</w:t>
      </w:r>
    </w:p>
    <w:p w14:paraId="7340F608" w14:textId="20D37A62" w:rsidR="00ED3704" w:rsidRPr="001A7710" w:rsidRDefault="00ED3704" w:rsidP="00ED3704">
      <w:pPr>
        <w:pStyle w:val="Brdtext"/>
      </w:pPr>
      <w:r w:rsidRPr="001A7710">
        <w:t xml:space="preserve">God vattenkvalitet är </w:t>
      </w:r>
      <w:r>
        <w:t>av central vikt</w:t>
      </w:r>
      <w:r w:rsidRPr="001A7710">
        <w:t xml:space="preserve"> för vattenlevande arter, biologisk mångfald </w:t>
      </w:r>
      <w:r>
        <w:t xml:space="preserve">samt för dricksvatten </w:t>
      </w:r>
      <w:r w:rsidRPr="001A7710">
        <w:t xml:space="preserve">och friluftsliv. Indikatorn för vattenkvalitet mäter ekologisk status och tar hänsyn till exempelvis övergödning, miljögifter och fysisk påverkan. Överlag är </w:t>
      </w:r>
      <w:r>
        <w:t>kvaliteten</w:t>
      </w:r>
      <w:r w:rsidRPr="001A7710">
        <w:t xml:space="preserve"> bättre i norra än i södra Sverige där bebyggelsen är tätare och </w:t>
      </w:r>
      <w:r>
        <w:t xml:space="preserve">det finns fler </w:t>
      </w:r>
      <w:r w:rsidRPr="001A7710">
        <w:t>jordbruk. Fysisk påverkan och övergödning är</w:t>
      </w:r>
      <w:r>
        <w:t xml:space="preserve"> de</w:t>
      </w:r>
      <w:r w:rsidRPr="001A7710">
        <w:t xml:space="preserve"> främsta skälen till att </w:t>
      </w:r>
      <w:r>
        <w:t>vatten</w:t>
      </w:r>
      <w:r>
        <w:softHyphen/>
        <w:t>kvaliteten är sämre</w:t>
      </w:r>
      <w:r w:rsidRPr="001A7710">
        <w:t>. Vid den senaste mätningen (</w:t>
      </w:r>
      <w:r>
        <w:t>baserad på analys- och kartläggnings</w:t>
      </w:r>
      <w:r>
        <w:softHyphen/>
        <w:t xml:space="preserve">arbete perioden </w:t>
      </w:r>
      <w:r w:rsidRPr="001A7710">
        <w:t>2016–2021) hade 41 procent av ytvattenförekomsterna</w:t>
      </w:r>
      <w:r>
        <w:t xml:space="preserve"> som minst en</w:t>
      </w:r>
      <w:r w:rsidRPr="001A7710">
        <w:t xml:space="preserve"> god ekologisk status enligt </w:t>
      </w:r>
      <w:r>
        <w:t>Europeiska unionens</w:t>
      </w:r>
      <w:r w:rsidRPr="001A7710">
        <w:t xml:space="preserve"> ramdirektiv för vatten, jämfört med 38</w:t>
      </w:r>
      <w:r>
        <w:t> p</w:t>
      </w:r>
      <w:r w:rsidRPr="001A7710">
        <w:t>rocent i föregående mätning (2010–2016).</w:t>
      </w:r>
      <w:r w:rsidRPr="00CF7744">
        <w:t xml:space="preserve"> </w:t>
      </w:r>
      <w:r>
        <w:t>Jämförelsen är dock osäker till följd av utveckling av metoder, underlag och data mellan perioderna.</w:t>
      </w:r>
    </w:p>
    <w:p w14:paraId="1E2B9622" w14:textId="77777777" w:rsidR="00ED3704" w:rsidRDefault="00ED3704" w:rsidP="00ED3704">
      <w:pPr>
        <w:pStyle w:val="Rubrik4utannumrering"/>
      </w:pPr>
      <w:r w:rsidRPr="001A7710">
        <w:t>Rödlisteindex</w:t>
      </w:r>
    </w:p>
    <w:p w14:paraId="092B4855" w14:textId="725BFFAC" w:rsidR="00ED3704" w:rsidRDefault="00ED3704" w:rsidP="00ED3704">
      <w:pPr>
        <w:pStyle w:val="Brdtext"/>
      </w:pPr>
      <w:r w:rsidRPr="00790F58">
        <w:t>Rödlisteindex ger en övergripande bild av tillståndet i svensk natur</w:t>
      </w:r>
      <w:r>
        <w:t>.</w:t>
      </w:r>
      <w:r w:rsidRPr="008A149E">
        <w:t xml:space="preserve"> </w:t>
      </w:r>
      <w:r w:rsidRPr="006B0CE0">
        <w:t xml:space="preserve">Den svenska rödlistan är en </w:t>
      </w:r>
      <w:r>
        <w:t xml:space="preserve">kategoriserad </w:t>
      </w:r>
      <w:r w:rsidRPr="006B0CE0">
        <w:t xml:space="preserve">bedömning </w:t>
      </w:r>
      <w:r>
        <w:t>av</w:t>
      </w:r>
      <w:r w:rsidRPr="006B0CE0">
        <w:t xml:space="preserve"> enskilda arters risk att dö ut i Sverige</w:t>
      </w:r>
      <w:r>
        <w:t xml:space="preserve">. </w:t>
      </w:r>
      <w:r w:rsidRPr="006B0CE0">
        <w:t>Indexet baseras på förändringar i rödlistekategorisering.</w:t>
      </w:r>
      <w:r>
        <w:t xml:space="preserve"> En förändring av indexet över tid visar om takten i förlust av den biologiska mångfalden ökat eller minskat. Ett oförändrat index (som är lägre än 1) betyder att hastigheten för utdöende är konstant, men att en förlust av arten ändå har skett. Rödlistekategorisering sker i femårscykler och den senaste kategoriseringen genomfördes 2020. Det sammanvägda rödliste</w:t>
      </w:r>
      <w:r w:rsidR="009C23F5">
        <w:softHyphen/>
      </w:r>
      <w:r>
        <w:t xml:space="preserve">indexet är i princip oförändrat sedan 2015 </w:t>
      </w:r>
      <w:r w:rsidRPr="00377762">
        <w:t xml:space="preserve">(se </w:t>
      </w:r>
      <w:r>
        <w:fldChar w:fldCharType="begin"/>
      </w:r>
      <w:r>
        <w:instrText xml:space="preserve"> REF _Ref66261056 \h \*Lower </w:instrText>
      </w:r>
      <w:r>
        <w:fldChar w:fldCharType="separate"/>
      </w:r>
      <w:r w:rsidR="000D76EE">
        <w:t xml:space="preserve">diagram </w:t>
      </w:r>
      <w:r w:rsidR="000D76EE">
        <w:rPr>
          <w:noProof/>
        </w:rPr>
        <w:t>3</w:t>
      </w:r>
      <w:r w:rsidR="000D76EE">
        <w:t>.</w:t>
      </w:r>
      <w:r w:rsidR="000D76EE">
        <w:rPr>
          <w:noProof/>
        </w:rPr>
        <w:t>7</w:t>
      </w:r>
      <w:r>
        <w:fldChar w:fldCharType="end"/>
      </w:r>
      <w:r w:rsidRPr="00377762">
        <w:t>). Utfallet</w:t>
      </w:r>
      <w:r>
        <w:t xml:space="preserve"> 2020 visar en positiv utveckling</w:t>
      </w:r>
      <w:r w:rsidRPr="006C6557">
        <w:t xml:space="preserve"> för däggdjur och groddjur</w:t>
      </w:r>
      <w:r>
        <w:t>,</w:t>
      </w:r>
      <w:r w:rsidRPr="006C6557">
        <w:t xml:space="preserve"> medan mossor och fåglar har en negativ utveckling.</w:t>
      </w:r>
      <w:r>
        <w:t xml:space="preserve"> För groddjuren beror förbättringen till stor del på lyckade naturvårds</w:t>
      </w:r>
      <w:r w:rsidR="009C23F5">
        <w:softHyphen/>
      </w:r>
      <w:r>
        <w:t xml:space="preserve">insatser, medan förklaringen till den positiva utvecklingen för däggdjuren varierar beroende på art. Till exempel har populationen av utter ökat, vilket huvudsakligen är en följd av insatser för en minskad miljögiftsbelastning och miljöförbättrande insatser i infrastrukturen. </w:t>
      </w:r>
      <w:r w:rsidRPr="00B862B9">
        <w:t>Förändrad markanvändning bidrar till den negativa utvecklingen för såväl fåglar som mossor. De faktorer som orsakar populationsminskning hos flest arter är avverkning och igenväxning.</w:t>
      </w:r>
    </w:p>
    <w:p w14:paraId="5C829E46" w14:textId="4E4152B4" w:rsidR="00ED3704" w:rsidRDefault="00ED3704" w:rsidP="00ED3704">
      <w:pPr>
        <w:pStyle w:val="DiagramRubrik"/>
      </w:pPr>
      <w:bookmarkStart w:id="95" w:name="_Ref66261056"/>
      <w:r>
        <w:lastRenderedPageBreak/>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7</w:t>
        </w:r>
      </w:fldSimple>
      <w:bookmarkEnd w:id="95"/>
      <w:r>
        <w:tab/>
        <w:t>Förändring av rödlisteindex 2015–2020</w:t>
      </w:r>
    </w:p>
    <w:p w14:paraId="19FEC284" w14:textId="77777777" w:rsidR="00ED3704" w:rsidRDefault="00ED3704" w:rsidP="00ED3704">
      <w:pPr>
        <w:pStyle w:val="DiagramUnderrubrik"/>
      </w:pPr>
      <w:r>
        <w:t>Förändring av index</w:t>
      </w:r>
      <w:r>
        <w:tab/>
      </w:r>
    </w:p>
    <w:p w14:paraId="5D7908AF" w14:textId="77777777" w:rsidR="00ED3704" w:rsidRDefault="00ED3704" w:rsidP="00ED3704">
      <w:pPr>
        <w:pStyle w:val="Bild"/>
      </w:pPr>
      <w:r>
        <w:rPr>
          <w:noProof/>
        </w:rPr>
        <w:drawing>
          <wp:inline distT="0" distB="0" distL="0" distR="0" wp14:anchorId="3AF607B5" wp14:editId="51440B95">
            <wp:extent cx="4679950" cy="2524760"/>
            <wp:effectExtent l="0" t="0" r="0" b="8890"/>
            <wp:docPr id="17" name="Diagram 8" descr="Förändring av rödlisteindex 2015-2020.">
              <a:extLst xmlns:a="http://schemas.openxmlformats.org/drawingml/2006/main">
                <a:ext uri="{FF2B5EF4-FFF2-40B4-BE49-F238E27FC236}">
                  <a16:creationId xmlns:a16="http://schemas.microsoft.com/office/drawing/2014/main" id="{3324DBA7-1E5F-4176-8FF9-70D3787957C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074F0D66" w14:textId="77777777" w:rsidR="00ED3704" w:rsidRDefault="00ED3704" w:rsidP="00ED3704">
      <w:pPr>
        <w:pStyle w:val="DiagramFotnot"/>
      </w:pPr>
      <w:r>
        <w:t xml:space="preserve">Anm.: Rödlisteindex (RLI) speglar den hastighet med vilken arter beräknas dö ut och hur utdöendetakten förändras över tid. RLI kan anta värden mellan 0 och 1. Om alla bedömda arter i en grupp har livskraftiga populationer är indexet för gruppen 1, och om alla arter i gruppen dött ut i landet är indexet 0. Alla värden under 1 innebär en viss grad av utdöende. En förändring av indexvärde över tid visar om takten av utdöende ökat eller minskat. </w:t>
      </w:r>
    </w:p>
    <w:p w14:paraId="7EC1C423" w14:textId="45519B68" w:rsidR="00ED3704" w:rsidRDefault="00ED3704" w:rsidP="00ED3704">
      <w:pPr>
        <w:pStyle w:val="Klla"/>
      </w:pPr>
      <w:r>
        <w:t xml:space="preserve">Källor: </w:t>
      </w:r>
      <w:r w:rsidRPr="009B4CCB">
        <w:rPr>
          <w:szCs w:val="20"/>
        </w:rPr>
        <w:t>Artdatabanken</w:t>
      </w:r>
      <w:r>
        <w:rPr>
          <w:szCs w:val="20"/>
        </w:rPr>
        <w:t xml:space="preserve">, </w:t>
      </w:r>
      <w:r w:rsidRPr="009B4CCB">
        <w:rPr>
          <w:szCs w:val="20"/>
        </w:rPr>
        <w:t>Naturvårdsverket</w:t>
      </w:r>
      <w:r>
        <w:rPr>
          <w:szCs w:val="20"/>
        </w:rPr>
        <w:t xml:space="preserve"> och Sveriges lantbruksuniversitet.</w:t>
      </w:r>
    </w:p>
    <w:p w14:paraId="6A8E7ADB" w14:textId="77777777" w:rsidR="00ED3704" w:rsidRPr="001A7710" w:rsidRDefault="00ED3704" w:rsidP="00ED3704">
      <w:pPr>
        <w:pStyle w:val="Rubrik4utannumrering"/>
      </w:pPr>
      <w:r w:rsidRPr="001A7710">
        <w:t>Kemikaliebelastning</w:t>
      </w:r>
    </w:p>
    <w:p w14:paraId="770C2568" w14:textId="3EB3689B" w:rsidR="00ED3704" w:rsidRPr="001A7710" w:rsidRDefault="00ED3704" w:rsidP="00ED3704">
      <w:pPr>
        <w:pStyle w:val="Brdtext"/>
      </w:pPr>
      <w:r>
        <w:t xml:space="preserve">Indikatorn kemikaliebelastning redovisar mätningar av ett antal långlivade miljögifter i modersmjölk och blod. </w:t>
      </w:r>
      <w:r w:rsidRPr="00DA3F22">
        <w:t xml:space="preserve">Bland annat följs de miljö- och hälsoskadliga kemikalierna PBDE (bromerade flamskyddsmedel), PCB (industrikemikalier) och DDE (en nedbrytningsprodukt av insektsgiftet DDT). </w:t>
      </w:r>
      <w:r>
        <w:t>Höga halter av dessa ämnen kan ge upphov till sjukdomar som cancer, påverka fortplantningsförmågan, skada arvsmassan och störa hormonsystemet.</w:t>
      </w:r>
      <w:r w:rsidRPr="001A7710">
        <w:t xml:space="preserve"> Mätningar </w:t>
      </w:r>
      <w:r>
        <w:t>t.o.m.</w:t>
      </w:r>
      <w:r w:rsidRPr="001A7710">
        <w:t xml:space="preserve"> 2017</w:t>
      </w:r>
      <w:r>
        <w:t>, som är den senaste uppdateringen,</w:t>
      </w:r>
      <w:r w:rsidRPr="001A7710">
        <w:t xml:space="preserve"> visar att miljögifter</w:t>
      </w:r>
      <w:r>
        <w:t xml:space="preserve"> </w:t>
      </w:r>
      <w:r w:rsidRPr="001A7710">
        <w:t>finns i modersmjölk och blod.</w:t>
      </w:r>
      <w:r>
        <w:t xml:space="preserve"> </w:t>
      </w:r>
      <w:r w:rsidRPr="001A7710">
        <w:t xml:space="preserve">Ämnena </w:t>
      </w:r>
      <w:r>
        <w:t>finns kvar länge i miljön,</w:t>
      </w:r>
      <w:r w:rsidRPr="001A7710">
        <w:t xml:space="preserve"> </w:t>
      </w:r>
      <w:r>
        <w:t>de an</w:t>
      </w:r>
      <w:r w:rsidRPr="001A7710">
        <w:t xml:space="preserve">samlas i fettvävnad hos människor och djur och </w:t>
      </w:r>
      <w:r>
        <w:t>finns</w:t>
      </w:r>
      <w:r w:rsidRPr="001A7710">
        <w:t xml:space="preserve"> spridda i </w:t>
      </w:r>
      <w:r>
        <w:t xml:space="preserve">bl.a. </w:t>
      </w:r>
      <w:r w:rsidRPr="001A7710">
        <w:t>varor</w:t>
      </w:r>
      <w:r>
        <w:t xml:space="preserve"> och</w:t>
      </w:r>
      <w:r w:rsidRPr="001A7710">
        <w:t xml:space="preserve"> byggnader. </w:t>
      </w:r>
      <w:r>
        <w:t>T</w:t>
      </w:r>
      <w:r w:rsidRPr="001A7710">
        <w:t>rots att användning och spridning begränsats genom förbud i Sverige och andra länder</w:t>
      </w:r>
      <w:r>
        <w:t xml:space="preserve"> minskar halterna av miljögifterna i modersmjölk </w:t>
      </w:r>
      <w:r w:rsidRPr="001A7710">
        <w:t>långsamt.</w:t>
      </w:r>
      <w:r>
        <w:t xml:space="preserve"> </w:t>
      </w:r>
      <w:r w:rsidRPr="00D04449">
        <w:t xml:space="preserve">Uppdaterad statistik </w:t>
      </w:r>
      <w:r>
        <w:t xml:space="preserve">för indikatorns utveckling </w:t>
      </w:r>
      <w:r w:rsidRPr="00D04449">
        <w:t>kommer finnas till</w:t>
      </w:r>
      <w:r>
        <w:t>gänglig</w:t>
      </w:r>
      <w:r w:rsidRPr="00D04449">
        <w:t xml:space="preserve"> nästa år.</w:t>
      </w:r>
      <w:r>
        <w:t xml:space="preserve"> </w:t>
      </w:r>
      <w:r w:rsidRPr="001A7710">
        <w:t>Det inter</w:t>
      </w:r>
      <w:r w:rsidR="009C23F5">
        <w:softHyphen/>
      </w:r>
      <w:r w:rsidRPr="001A7710">
        <w:t>nationella arbetet är viktigt för att minska exponeringen för skadliga ämnen, exempel</w:t>
      </w:r>
      <w:r w:rsidR="009C23F5">
        <w:softHyphen/>
      </w:r>
      <w:r w:rsidRPr="001A7710">
        <w:t xml:space="preserve">vis genom globala konventioner och </w:t>
      </w:r>
      <w:r>
        <w:t>gemensamma regler inom Europeiska unionen</w:t>
      </w:r>
      <w:r w:rsidRPr="001A7710">
        <w:t>.</w:t>
      </w:r>
    </w:p>
    <w:p w14:paraId="2803FEAB" w14:textId="77777777" w:rsidR="00ED3704" w:rsidRDefault="00ED3704" w:rsidP="00ED3704">
      <w:pPr>
        <w:pStyle w:val="Rubrik4utannumrering"/>
      </w:pPr>
      <w:bookmarkStart w:id="96" w:name="_Hlk65763356"/>
      <w:r w:rsidRPr="001A7710">
        <w:t>Utsläpp av växthusgaser</w:t>
      </w:r>
    </w:p>
    <w:p w14:paraId="3C4DB193" w14:textId="3E108D61" w:rsidR="00ED3704" w:rsidRPr="00CD3DF8" w:rsidRDefault="00ED3704" w:rsidP="00ED3704">
      <w:pPr>
        <w:pStyle w:val="Brdtext"/>
      </w:pPr>
      <w:bookmarkStart w:id="97" w:name="_Hlk65763339"/>
      <w:bookmarkEnd w:id="96"/>
      <w:r>
        <w:t>Utsläpp av växthusgaser är en avgörande faktor för växthuseffekten som leder till klimatförändringar. Kl</w:t>
      </w:r>
      <w:r w:rsidRPr="002C0258">
        <w:t xml:space="preserve">imatförändringarna </w:t>
      </w:r>
      <w:r>
        <w:t>förväntas</w:t>
      </w:r>
      <w:r w:rsidRPr="002C0258">
        <w:t xml:space="preserve"> </w:t>
      </w:r>
      <w:r w:rsidRPr="00E967FE">
        <w:t>påverka en rad</w:t>
      </w:r>
      <w:r>
        <w:t xml:space="preserve"> </w:t>
      </w:r>
      <w:r w:rsidRPr="00E967FE">
        <w:t>samhällsbärande områden som exempelvis</w:t>
      </w:r>
      <w:r w:rsidRPr="002C0258">
        <w:t xml:space="preserve"> </w:t>
      </w:r>
      <w:r w:rsidRPr="00E967FE">
        <w:t>livsmedelsproduktion</w:t>
      </w:r>
      <w:r>
        <w:t xml:space="preserve"> och</w:t>
      </w:r>
      <w:r w:rsidRPr="00E967FE">
        <w:t xml:space="preserve"> vattenförsörjning både i Sverige och global</w:t>
      </w:r>
      <w:r>
        <w:t>t</w:t>
      </w:r>
      <w:r w:rsidRPr="009D211F">
        <w:rPr>
          <w:color w:val="000000" w:themeColor="text1"/>
        </w:rPr>
        <w:t>. Just nu smälter världens landisar och polernas havsisar, havsnivån höjs, temperaturen i haven stiger och extremväder blir allt vanligare. Den globala uppvärmningen sker i sådan takt att ekosystemen inte hinner anpassa sig. Detta innebär att klimatförändringarna är ett av vår tids största hot</w:t>
      </w:r>
      <w:bookmarkEnd w:id="97"/>
      <w:r w:rsidRPr="002F288E">
        <w:t xml:space="preserve">. </w:t>
      </w:r>
      <w:r w:rsidRPr="0081255A">
        <w:t>De totala</w:t>
      </w:r>
      <w:r>
        <w:t xml:space="preserve"> inhemska </w:t>
      </w:r>
      <w:r w:rsidRPr="0081255A">
        <w:t>utsläppen av växthusgaser</w:t>
      </w:r>
      <w:r>
        <w:t xml:space="preserve"> </w:t>
      </w:r>
      <w:r w:rsidRPr="0081255A">
        <w:t xml:space="preserve">i Sverige </w:t>
      </w:r>
      <w:r>
        <w:t>minskade med 2,4 </w:t>
      </w:r>
      <w:r w:rsidRPr="0081255A">
        <w:t xml:space="preserve">procent </w:t>
      </w:r>
      <w:r>
        <w:t xml:space="preserve">mellan </w:t>
      </w:r>
      <w:r w:rsidRPr="0081255A">
        <w:t>2018</w:t>
      </w:r>
      <w:r>
        <w:t xml:space="preserve"> och 2019, till </w:t>
      </w:r>
      <w:r w:rsidRPr="002C0258">
        <w:t>50,9</w:t>
      </w:r>
      <w:r>
        <w:t> </w:t>
      </w:r>
      <w:r w:rsidRPr="002C0258">
        <w:t xml:space="preserve">miljoner ton </w:t>
      </w:r>
      <w:r w:rsidRPr="00377762">
        <w:t xml:space="preserve">koldioxidekvivalenter (se </w:t>
      </w:r>
      <w:r>
        <w:fldChar w:fldCharType="begin"/>
      </w:r>
      <w:r>
        <w:instrText xml:space="preserve"> REF _Ref66261079 \h \*Lower </w:instrText>
      </w:r>
      <w:r>
        <w:fldChar w:fldCharType="separate"/>
      </w:r>
      <w:r w:rsidR="000D76EE">
        <w:t xml:space="preserve">diagram </w:t>
      </w:r>
      <w:r w:rsidR="000D76EE">
        <w:rPr>
          <w:noProof/>
        </w:rPr>
        <w:t>3</w:t>
      </w:r>
      <w:r w:rsidR="000D76EE">
        <w:t>.</w:t>
      </w:r>
      <w:r w:rsidR="000D76EE">
        <w:rPr>
          <w:noProof/>
        </w:rPr>
        <w:t>8</w:t>
      </w:r>
      <w:r>
        <w:fldChar w:fldCharType="end"/>
      </w:r>
      <w:r w:rsidRPr="00377762">
        <w:t>). Sedan 1990 har utsläppen minskat med 29 procent. Minskningen av</w:t>
      </w:r>
      <w:r w:rsidRPr="0081255A">
        <w:t xml:space="preserve"> växthusgaser </w:t>
      </w:r>
      <w:r>
        <w:t xml:space="preserve">har skett i många delar av samhället, bl.a. genom att </w:t>
      </w:r>
      <w:r w:rsidRPr="0081255A">
        <w:t>el och fjärrvärme</w:t>
      </w:r>
      <w:r>
        <w:t xml:space="preserve"> används i stället för </w:t>
      </w:r>
      <w:r w:rsidRPr="0081255A">
        <w:t>oljeeldade värme</w:t>
      </w:r>
      <w:r w:rsidR="009C23F5">
        <w:softHyphen/>
      </w:r>
      <w:r w:rsidRPr="0081255A">
        <w:t xml:space="preserve">pannor </w:t>
      </w:r>
      <w:r>
        <w:t xml:space="preserve">och genom att </w:t>
      </w:r>
      <w:r w:rsidRPr="0081255A">
        <w:t xml:space="preserve">biobränslen </w:t>
      </w:r>
      <w:r>
        <w:t xml:space="preserve">används i större utsträckning </w:t>
      </w:r>
      <w:r w:rsidRPr="0081255A">
        <w:t>i industrin</w:t>
      </w:r>
      <w:r>
        <w:t>. Även u</w:t>
      </w:r>
      <w:r w:rsidRPr="0081255A">
        <w:t xml:space="preserve">tsläppen </w:t>
      </w:r>
      <w:r>
        <w:t>från</w:t>
      </w:r>
      <w:r w:rsidRPr="0081255A">
        <w:t xml:space="preserve"> inrikes transporter har </w:t>
      </w:r>
      <w:r>
        <w:t xml:space="preserve">blivit lägre, framför allt under senare år. Det beror på </w:t>
      </w:r>
      <w:r w:rsidRPr="0081255A">
        <w:t>en ökad användning av el och biodrivmedel samt energieffektivare bilar.</w:t>
      </w:r>
    </w:p>
    <w:p w14:paraId="0BA22AE0" w14:textId="799AAA2E" w:rsidR="00ED3704" w:rsidRDefault="00ED3704" w:rsidP="00ED3704">
      <w:pPr>
        <w:pStyle w:val="DiagramRubrik"/>
      </w:pPr>
      <w:bookmarkStart w:id="98" w:name="_Ref66261079"/>
      <w:r>
        <w:lastRenderedPageBreak/>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8</w:t>
        </w:r>
      </w:fldSimple>
      <w:bookmarkEnd w:id="98"/>
      <w:r>
        <w:tab/>
        <w:t>Sveriges territoriella växthusgasutsläpp och BNP, fasta priser</w:t>
      </w:r>
    </w:p>
    <w:p w14:paraId="67537803" w14:textId="57A78280" w:rsidR="00ED3704" w:rsidRDefault="00ED3704" w:rsidP="00ED3704">
      <w:pPr>
        <w:pStyle w:val="DiagramUnderrubrik"/>
      </w:pPr>
      <w:r>
        <w:t>Index 1993 = 100</w:t>
      </w:r>
    </w:p>
    <w:p w14:paraId="0830047A" w14:textId="77777777" w:rsidR="00ED3704" w:rsidRDefault="00ED3704" w:rsidP="00ED3704">
      <w:pPr>
        <w:pStyle w:val="DiagramFotnot"/>
      </w:pPr>
      <w:r>
        <w:rPr>
          <w:noProof/>
        </w:rPr>
        <w:drawing>
          <wp:inline distT="0" distB="0" distL="0" distR="0" wp14:anchorId="0C5AAAE6" wp14:editId="48F5FE6B">
            <wp:extent cx="4679950" cy="2339975"/>
            <wp:effectExtent l="0" t="0" r="6350" b="3175"/>
            <wp:docPr id="18" name="Diagram 7" descr="Sveriges territoriella växthusgasutsläpp och BNP, fasta priser. ">
              <a:extLst xmlns:a="http://schemas.openxmlformats.org/drawingml/2006/main">
                <a:ext uri="{FF2B5EF4-FFF2-40B4-BE49-F238E27FC236}">
                  <a16:creationId xmlns:a16="http://schemas.microsoft.com/office/drawing/2014/main" id="{3AE8F566-B190-4CF9-ADFA-60DEB8DC4A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352879B0" w14:textId="77777777" w:rsidR="00ED3704" w:rsidRDefault="00ED3704" w:rsidP="00ED3704">
      <w:pPr>
        <w:pStyle w:val="DiagramFotnot"/>
      </w:pPr>
      <w:r>
        <w:t>Anm.: CO</w:t>
      </w:r>
      <w:r w:rsidRPr="00E82565">
        <w:rPr>
          <w:vertAlign w:val="subscript"/>
        </w:rPr>
        <w:t>2</w:t>
      </w:r>
      <w:r>
        <w:t xml:space="preserve">-ekvivalenter </w:t>
      </w:r>
      <w:r w:rsidRPr="00BD7092">
        <w:t>visar utsläpp av växthusgaser som omfattas av klimatmålet (koldioxid, metan, dikväveoxid och fluorerade gaser) inom svenskt territorium. Utsläpp och upptag inom markanvändning och skogsbruk ingår inte</w:t>
      </w:r>
      <w:r>
        <w:t>.</w:t>
      </w:r>
    </w:p>
    <w:p w14:paraId="6CD125B5" w14:textId="77777777" w:rsidR="00ED3704" w:rsidRDefault="00ED3704" w:rsidP="00ED3704">
      <w:pPr>
        <w:pStyle w:val="Klla"/>
      </w:pPr>
      <w:r>
        <w:t>Källor: Naturvårdsverket och Statistiska centralbyrån.</w:t>
      </w:r>
    </w:p>
    <w:p w14:paraId="2EA0899D" w14:textId="77777777" w:rsidR="00ED3704" w:rsidRDefault="00ED3704" w:rsidP="00ED3704">
      <w:pPr>
        <w:pStyle w:val="Rubrik3utannumrering"/>
      </w:pPr>
      <w:r>
        <w:t>Sociala indikatorer</w:t>
      </w:r>
    </w:p>
    <w:p w14:paraId="5FCC256C" w14:textId="77777777" w:rsidR="00ED3704" w:rsidRPr="001A7710" w:rsidRDefault="00ED3704" w:rsidP="00ED3704">
      <w:pPr>
        <w:pStyle w:val="Rubrik4utannumrering"/>
        <w:spacing w:before="0"/>
      </w:pPr>
      <w:r w:rsidRPr="001A7710">
        <w:t>Låg ekonomisk standard</w:t>
      </w:r>
    </w:p>
    <w:p w14:paraId="35C494D3" w14:textId="67F7A1AB" w:rsidR="00ED3704" w:rsidRDefault="00ED3704" w:rsidP="00ED3704">
      <w:pPr>
        <w:pStyle w:val="Brdtext"/>
      </w:pPr>
      <w:r w:rsidRPr="00CA5523">
        <w:t>Personer med låg ekonomisk standard riskerar att inte ha råd med sådant som anses vara en del av en godtagbar levnadsstandard. Till gruppen räknas den andel av befolkningen som har en ekonomisk standard lägre än 60 procent av median</w:t>
      </w:r>
      <w:r w:rsidR="009C23F5">
        <w:softHyphen/>
      </w:r>
      <w:r w:rsidRPr="00CA5523">
        <w:t>inkomsten. Andelen med låg ekonomisk standard ökade något 2019 jämfört med 2018 vilket förklaras av att inkomsterna har ökat långsammare för grupper i de nedre inkomstskikten. Över en längre tidsperiod har andelen med låg ekonomisk standard ökat mellan 1995 och 2019 och på senare år stabiliserats runt 14–15 procent. För ungefär hälften av personerna i gruppen med låg ekonomisk standard är den ekonomiska utsattheten av mer långvarig karaktär och denna andel har ökat över tid. I bilaga 2 till denna proposition, Fördelningspolitisk redogörelse, finns en mer utförlig analys av gruppen med en låg ekonomisk standard</w:t>
      </w:r>
      <w:r>
        <w:t xml:space="preserve">. </w:t>
      </w:r>
      <w:r w:rsidRPr="00684821" w:rsidDel="00684821">
        <w:t xml:space="preserve"> </w:t>
      </w:r>
    </w:p>
    <w:p w14:paraId="518E2E67" w14:textId="77777777" w:rsidR="00ED3704" w:rsidRDefault="00ED3704" w:rsidP="00ED3704">
      <w:pPr>
        <w:pStyle w:val="Rubrik4utannumrering"/>
      </w:pPr>
      <w:r w:rsidRPr="001A7710">
        <w:t>Självskattad allmän hälsa</w:t>
      </w:r>
    </w:p>
    <w:p w14:paraId="569717C2" w14:textId="5E8CC2D7" w:rsidR="00ED3704" w:rsidRDefault="00ED3704" w:rsidP="00ED3704">
      <w:pPr>
        <w:pStyle w:val="Brdtext"/>
      </w:pPr>
      <w:r>
        <w:t>Måttet på självskattad allmän hälsa avser den andel i befolkningen 16 år och äldre som svarat att deras hälsa är ”bra” eller ”mycket bra”</w:t>
      </w:r>
      <w:r w:rsidRPr="00026049">
        <w:t xml:space="preserve"> </w:t>
      </w:r>
      <w:r>
        <w:t xml:space="preserve">på frågan ”Hur tycker du att din hälsa är i allmänhet?”. År 2019 var denna andel 77 procent vilket är i princip oförändrat sedan 2014. Statistiken tas fram med viss eftersläpning och det är inte osannolikt att motsvarande statistik för 2020 kommer att återspegla effekter av </w:t>
      </w:r>
      <w:r w:rsidRPr="00E82565">
        <w:t xml:space="preserve">den pågående </w:t>
      </w:r>
      <w:r w:rsidRPr="001048B1">
        <w:t>pandemin</w:t>
      </w:r>
      <w:r>
        <w:t>. Det finns skillnader i självskattad hälsa med avseende på bl.a. kön, ålder och utbildningsnivå. Generellt anger män, yngre personer och personer med efter</w:t>
      </w:r>
      <w:r w:rsidR="009C23F5">
        <w:softHyphen/>
      </w:r>
      <w:r>
        <w:t>gymnasial utbildning att de har bättre hälsa än kvinnor, äldre personer och personer med som högst en gymnasial utbildning. Ingen signifikant skillnad mellan inrikes och utrikes födda</w:t>
      </w:r>
      <w:r w:rsidRPr="00EB33A0">
        <w:t xml:space="preserve"> </w:t>
      </w:r>
      <w:r>
        <w:t xml:space="preserve">uppmäts. </w:t>
      </w:r>
    </w:p>
    <w:p w14:paraId="7D774E5B" w14:textId="77777777" w:rsidR="00ED3704" w:rsidRDefault="00ED3704" w:rsidP="00ED3704">
      <w:pPr>
        <w:pStyle w:val="Rubrik4utannumrering"/>
      </w:pPr>
      <w:r>
        <w:t>Utbildningsnivå</w:t>
      </w:r>
    </w:p>
    <w:p w14:paraId="6505F3F0" w14:textId="1A7250A4" w:rsidR="00ED3704" w:rsidRDefault="00ED3704" w:rsidP="00ED3704">
      <w:pPr>
        <w:pStyle w:val="Brdtext"/>
      </w:pPr>
      <w:r w:rsidRPr="001677EF">
        <w:t>Utbildningsnivå påverkar bl.a. människors ekonomiska förutsättningar och hälsa. Under 2000-talet har befolkningens utbildningsnivå stadigt ökat. Andelen med en eftergymnasial utbildningsnivå har ökat från 27 till 38</w:t>
      </w:r>
      <w:r>
        <w:t> </w:t>
      </w:r>
      <w:r w:rsidRPr="001677EF">
        <w:t>procent under perioden</w:t>
      </w:r>
      <w:r>
        <w:br/>
      </w:r>
      <w:r w:rsidRPr="001677EF">
        <w:t>2001</w:t>
      </w:r>
      <w:r>
        <w:t>–</w:t>
      </w:r>
      <w:r w:rsidRPr="001677EF">
        <w:t>2019. På motsvarande sätt har andelen personer som har högst en förgymnasial utbildning minskat från 27 till 17</w:t>
      </w:r>
      <w:r>
        <w:t> </w:t>
      </w:r>
      <w:r w:rsidRPr="001677EF">
        <w:t>procent under samma period för befolkningen i</w:t>
      </w:r>
      <w:r w:rsidRPr="00F06414">
        <w:t xml:space="preserve"> </w:t>
      </w:r>
      <w:r w:rsidRPr="00F06414">
        <w:lastRenderedPageBreak/>
        <w:t>åldern 16</w:t>
      </w:r>
      <w:bookmarkStart w:id="99" w:name="_Hlk67595190"/>
      <w:r w:rsidRPr="00F06414">
        <w:t>–</w:t>
      </w:r>
      <w:bookmarkEnd w:id="99"/>
      <w:r w:rsidRPr="00F06414">
        <w:t>74 år.</w:t>
      </w:r>
      <w:r>
        <w:t xml:space="preserve"> Kvinnor har högre utbildningsnivå än män, och s</w:t>
      </w:r>
      <w:r w:rsidRPr="008E21AB">
        <w:t>killnade</w:t>
      </w:r>
      <w:r>
        <w:t>n har ökat under perioden. Skillnaden är störst sett till eftergymnasial utbildningsnivå där d</w:t>
      </w:r>
      <w:r w:rsidRPr="008E21AB">
        <w:t xml:space="preserve">rygt fyra av tio kvinnor </w:t>
      </w:r>
      <w:r>
        <w:t xml:space="preserve">hade </w:t>
      </w:r>
      <w:r w:rsidRPr="008E21AB">
        <w:t>en eftergymnasial utbildning</w:t>
      </w:r>
      <w:r>
        <w:t xml:space="preserve"> 2019 jämfört med </w:t>
      </w:r>
      <w:r w:rsidRPr="008E21AB">
        <w:t xml:space="preserve">tre av tio män. </w:t>
      </w:r>
      <w:r w:rsidRPr="00B43529">
        <w:t>Andelen eftergymnasialt utbildade är ungefär lika stor bland inrikes och utrikes födda och har varit så under hela 2000-talet</w:t>
      </w:r>
      <w:r>
        <w:t>. A</w:t>
      </w:r>
      <w:r w:rsidRPr="00B43529">
        <w:t xml:space="preserve">ndelen med </w:t>
      </w:r>
      <w:r>
        <w:t xml:space="preserve">minst en gymnasial utbildning är dock </w:t>
      </w:r>
      <w:r w:rsidRPr="00B43529">
        <w:t xml:space="preserve">större bland </w:t>
      </w:r>
      <w:r>
        <w:t xml:space="preserve">inrikes </w:t>
      </w:r>
      <w:r w:rsidRPr="00B43529">
        <w:t>födda</w:t>
      </w:r>
      <w:r>
        <w:t xml:space="preserve">, och </w:t>
      </w:r>
      <w:r w:rsidRPr="0009453D">
        <w:t>skillnaderna har ökat under 2000-talet</w:t>
      </w:r>
      <w:r>
        <w:t>.</w:t>
      </w:r>
    </w:p>
    <w:p w14:paraId="306C3A32" w14:textId="77777777" w:rsidR="00ED3704" w:rsidRDefault="00ED3704" w:rsidP="00ED3704">
      <w:pPr>
        <w:pStyle w:val="Rubrik4utannumrering"/>
      </w:pPr>
      <w:r>
        <w:t>Mellanmänsklig tillit</w:t>
      </w:r>
    </w:p>
    <w:p w14:paraId="43015B3E" w14:textId="106DA6EA" w:rsidR="00ED3704" w:rsidRPr="001A0512" w:rsidRDefault="00ED3704" w:rsidP="00ED3704">
      <w:pPr>
        <w:pStyle w:val="Brdtext"/>
      </w:pPr>
      <w:r w:rsidRPr="001A0512">
        <w:t>Mellanmänsklig tillit, eller social tillit, är ett mått på i vilken grad man uppfattar att andra människor går att lita på</w:t>
      </w:r>
      <w:r>
        <w:t xml:space="preserve">. En hög nivå av mellanmänsklig tillit </w:t>
      </w:r>
      <w:r w:rsidRPr="00640AAA">
        <w:t>är</w:t>
      </w:r>
      <w:r w:rsidRPr="004E3385">
        <w:t xml:space="preserve"> </w:t>
      </w:r>
      <w:r>
        <w:t>inte bara</w:t>
      </w:r>
      <w:r w:rsidRPr="00640AAA">
        <w:t xml:space="preserve"> fördelaktigt </w:t>
      </w:r>
      <w:r>
        <w:t>för att det fungerar som ett sammanhållande kitt i samhället, utan även för att beslutsprocesser och affärstransaktioner blir smidigare och effektivare</w:t>
      </w:r>
      <w:r w:rsidRPr="00640AAA">
        <w:t xml:space="preserve">. </w:t>
      </w:r>
      <w:r>
        <w:t>A</w:t>
      </w:r>
      <w:r w:rsidRPr="00640AAA">
        <w:t xml:space="preserve">ndelen </w:t>
      </w:r>
      <w:r>
        <w:t>av befolkningen som upplevde en</w:t>
      </w:r>
      <w:r w:rsidRPr="00640AAA">
        <w:t xml:space="preserve"> hög mellanmänsklig</w:t>
      </w:r>
      <w:r>
        <w:t xml:space="preserve"> tillit var 57 procent 2019, vilket är oförändrat jämfört med året innan. Andelen har legat på en</w:t>
      </w:r>
      <w:r w:rsidRPr="00640AAA">
        <w:t xml:space="preserve"> relativt konstant nivå</w:t>
      </w:r>
      <w:r>
        <w:t xml:space="preserve"> s</w:t>
      </w:r>
      <w:r w:rsidRPr="00640AAA">
        <w:t>edan 2000</w:t>
      </w:r>
      <w:r>
        <w:t xml:space="preserve">. Äldre personer, personer som vuxit upp i Sverige och personer med hög utbildningsnivå har den högsta mellanmänskliga tilliten. Störst skillnad i tillit uppmäts mellan personer med olika utbildningsnivå. Bland personer med </w:t>
      </w:r>
      <w:r w:rsidRPr="00640AAA">
        <w:t xml:space="preserve">förgymnasial utbildning </w:t>
      </w:r>
      <w:r>
        <w:t xml:space="preserve">har </w:t>
      </w:r>
      <w:r w:rsidRPr="00640AAA">
        <w:t>43</w:t>
      </w:r>
      <w:r>
        <w:t> </w:t>
      </w:r>
      <w:r w:rsidRPr="00640AAA">
        <w:t>procent hög tillit</w:t>
      </w:r>
      <w:r>
        <w:t xml:space="preserve"> jämfört med </w:t>
      </w:r>
      <w:r w:rsidRPr="00640AAA">
        <w:t>69</w:t>
      </w:r>
      <w:r>
        <w:t> </w:t>
      </w:r>
      <w:r w:rsidRPr="00640AAA">
        <w:t xml:space="preserve">procent </w:t>
      </w:r>
      <w:r>
        <w:t>bland de med efter</w:t>
      </w:r>
      <w:r w:rsidR="009C23F5">
        <w:softHyphen/>
      </w:r>
      <w:r>
        <w:t>gymnasial utbildning</w:t>
      </w:r>
      <w:r w:rsidRPr="00640AAA">
        <w:t xml:space="preserve">. </w:t>
      </w:r>
      <w:r w:rsidRPr="00EB33A0">
        <w:t xml:space="preserve">Ingen signifikant skillnad mellan </w:t>
      </w:r>
      <w:r>
        <w:t xml:space="preserve">kvinnor och män </w:t>
      </w:r>
      <w:r w:rsidRPr="00EB33A0">
        <w:t>uppmäts</w:t>
      </w:r>
      <w:r>
        <w:t xml:space="preserve">. </w:t>
      </w:r>
    </w:p>
    <w:p w14:paraId="26163384" w14:textId="77777777" w:rsidR="00ED3704" w:rsidRDefault="00ED3704" w:rsidP="00ED3704">
      <w:pPr>
        <w:pStyle w:val="Rubrik4utannumrering"/>
      </w:pPr>
      <w:r w:rsidRPr="00E40968">
        <w:t>Nöjd med livet</w:t>
      </w:r>
    </w:p>
    <w:p w14:paraId="3CC30833" w14:textId="593EB9F6" w:rsidR="00ED3704" w:rsidRDefault="00ED3704" w:rsidP="00ED3704">
      <w:pPr>
        <w:pStyle w:val="Brdtext"/>
      </w:pPr>
      <w:r w:rsidRPr="009009A7">
        <w:t xml:space="preserve">Det subjektiva välbefinnandet är generellt sett högt i rika, demokratiska och politiskt stabila samhällen med låg arbetslöshet. I Sverige har andelen som är nöjd med livet legat på en hög och stabil nivå över tid och </w:t>
      </w:r>
      <w:r>
        <w:t>uppgick</w:t>
      </w:r>
      <w:r w:rsidRPr="009009A7">
        <w:t xml:space="preserve"> 2019 </w:t>
      </w:r>
      <w:r>
        <w:t>till</w:t>
      </w:r>
      <w:r w:rsidRPr="009009A7">
        <w:t xml:space="preserve"> 90 procent i genomsnitt. </w:t>
      </w:r>
      <w:r>
        <w:t>Samtliga grupper i samhället anger en generellt hög nivå av nöjdhet. Det finns sam</w:t>
      </w:r>
      <w:r>
        <w:softHyphen/>
        <w:t xml:space="preserve">tidigt en negativ utveckling bland </w:t>
      </w:r>
      <w:r w:rsidRPr="009009A7">
        <w:t>personer 16–29 år</w:t>
      </w:r>
      <w:r>
        <w:t xml:space="preserve"> (se </w:t>
      </w:r>
      <w:r>
        <w:fldChar w:fldCharType="begin"/>
      </w:r>
      <w:r>
        <w:instrText xml:space="preserve"> REF _Ref66261122 \h \*Lower </w:instrText>
      </w:r>
      <w:r>
        <w:fldChar w:fldCharType="separate"/>
      </w:r>
      <w:r w:rsidR="000D76EE">
        <w:t xml:space="preserve">diagram </w:t>
      </w:r>
      <w:r w:rsidR="000D76EE">
        <w:rPr>
          <w:noProof/>
        </w:rPr>
        <w:t>3</w:t>
      </w:r>
      <w:r w:rsidR="000D76EE">
        <w:t>.</w:t>
      </w:r>
      <w:r w:rsidR="000D76EE">
        <w:rPr>
          <w:noProof/>
        </w:rPr>
        <w:t>9</w:t>
      </w:r>
      <w:r>
        <w:fldChar w:fldCharType="end"/>
      </w:r>
      <w:r>
        <w:t>). Andelen unga som uppgav att de var nöjda med livet 2019 var 84 procent jämfört med 90 procent bland personer i åldern 30–64 år respektive 93 procent för personer i åldern 65–85 år. P</w:t>
      </w:r>
      <w:r w:rsidRPr="009009A7">
        <w:t xml:space="preserve">ersoner som </w:t>
      </w:r>
      <w:r>
        <w:t xml:space="preserve">vuxit </w:t>
      </w:r>
      <w:r w:rsidRPr="009009A7">
        <w:t xml:space="preserve">upp utanför Sverige är </w:t>
      </w:r>
      <w:r>
        <w:t xml:space="preserve">något mindre nöjda än personer som vuxit upp i Sverige. Skillnaden har minskat </w:t>
      </w:r>
      <w:r w:rsidRPr="009009A7">
        <w:t>från omkring 10</w:t>
      </w:r>
      <w:r>
        <w:t> </w:t>
      </w:r>
      <w:r w:rsidRPr="009009A7">
        <w:t>procent</w:t>
      </w:r>
      <w:r>
        <w:softHyphen/>
      </w:r>
      <w:r w:rsidRPr="009009A7">
        <w:t xml:space="preserve">enheter </w:t>
      </w:r>
      <w:r>
        <w:t xml:space="preserve">2000 </w:t>
      </w:r>
      <w:r w:rsidRPr="009009A7">
        <w:t>till runt 4</w:t>
      </w:r>
      <w:r>
        <w:t> </w:t>
      </w:r>
      <w:r w:rsidRPr="009009A7">
        <w:t xml:space="preserve">procentenheter </w:t>
      </w:r>
      <w:r>
        <w:t>2019</w:t>
      </w:r>
      <w:r w:rsidRPr="009009A7">
        <w:t>.</w:t>
      </w:r>
      <w:r>
        <w:t xml:space="preserve"> </w:t>
      </w:r>
      <w:r w:rsidRPr="00EB33A0">
        <w:t xml:space="preserve">Ingen signifikant skillnad mellan </w:t>
      </w:r>
      <w:r>
        <w:t xml:space="preserve">kvinnor och män </w:t>
      </w:r>
      <w:r w:rsidRPr="00EB33A0">
        <w:t>uppmäts</w:t>
      </w:r>
      <w:r>
        <w:t>.</w:t>
      </w:r>
    </w:p>
    <w:p w14:paraId="211E5DAD" w14:textId="6A98BE6F" w:rsidR="00ED3704" w:rsidRDefault="00ED3704" w:rsidP="00ED3704">
      <w:pPr>
        <w:pStyle w:val="DiagramRubrik"/>
      </w:pPr>
      <w:bookmarkStart w:id="100" w:name="_Ref66261122"/>
      <w:r>
        <w:t xml:space="preserve">Diagram </w:t>
      </w:r>
      <w:r>
        <w:fldChar w:fldCharType="begin"/>
      </w:r>
      <w:r>
        <w:instrText xml:space="preserve"> STYLEREF  "Rubrik 1" \n</w:instrText>
      </w:r>
      <w:r>
        <w:fldChar w:fldCharType="separate"/>
      </w:r>
      <w:r w:rsidR="000D76EE">
        <w:rPr>
          <w:noProof/>
        </w:rPr>
        <w:t>3</w:t>
      </w:r>
      <w:r>
        <w:rPr>
          <w:noProof/>
        </w:rPr>
        <w:fldChar w:fldCharType="end"/>
      </w:r>
      <w:r>
        <w:t>.</w:t>
      </w:r>
      <w:fldSimple w:instr=" SEQ Diagram \* ARABIC \s 1 ">
        <w:r w:rsidR="000D76EE">
          <w:rPr>
            <w:noProof/>
          </w:rPr>
          <w:t>9</w:t>
        </w:r>
      </w:fldSimple>
      <w:bookmarkEnd w:id="100"/>
      <w:r>
        <w:tab/>
        <w:t>Andel som anser att de är nöjda med livet efter ålder</w:t>
      </w:r>
    </w:p>
    <w:p w14:paraId="24FC84D3" w14:textId="77777777" w:rsidR="00ED3704" w:rsidRDefault="00ED3704" w:rsidP="00ED3704">
      <w:pPr>
        <w:pStyle w:val="DiagramUnderrubrik"/>
      </w:pPr>
      <w:r>
        <w:t>Procent</w:t>
      </w:r>
      <w:r>
        <w:tab/>
      </w:r>
    </w:p>
    <w:p w14:paraId="0680575E" w14:textId="77777777" w:rsidR="00ED3704" w:rsidRDefault="00ED3704" w:rsidP="00ED3704">
      <w:pPr>
        <w:pStyle w:val="Bild"/>
      </w:pPr>
      <w:r>
        <w:rPr>
          <w:noProof/>
        </w:rPr>
        <w:drawing>
          <wp:inline distT="0" distB="0" distL="0" distR="0" wp14:anchorId="73BFE386" wp14:editId="54531682">
            <wp:extent cx="4679950" cy="2339975"/>
            <wp:effectExtent l="0" t="0" r="6350" b="0"/>
            <wp:docPr id="19" name="Diagram 10" descr="Andel som anser att de är nöjda med livet efter ålder.">
              <a:extLst xmlns:a="http://schemas.openxmlformats.org/drawingml/2006/main">
                <a:ext uri="{FF2B5EF4-FFF2-40B4-BE49-F238E27FC236}">
                  <a16:creationId xmlns:a16="http://schemas.microsoft.com/office/drawing/2014/main" id="{BEDF7E3D-091F-41ED-92F1-EC09A20EBDE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04A453EB" w14:textId="77777777" w:rsidR="00ED3704" w:rsidRDefault="00ED3704" w:rsidP="00ED3704">
      <w:pPr>
        <w:pStyle w:val="DiagramFotnot"/>
      </w:pPr>
      <w:r>
        <w:t xml:space="preserve">Anm.: Andel som svarat att de är ”mycket” eller ”ganska” nöjda på frågan </w:t>
      </w:r>
      <w:r w:rsidRPr="00CD0E6D">
        <w:t>Hur nöjd är du på det hela taget med det liv du lever?</w:t>
      </w:r>
      <w:r>
        <w:t xml:space="preserve"> </w:t>
      </w:r>
    </w:p>
    <w:p w14:paraId="2F341CA3" w14:textId="77777777" w:rsidR="00ED3704" w:rsidRDefault="00ED3704" w:rsidP="00ED3704">
      <w:pPr>
        <w:pStyle w:val="Klla"/>
      </w:pPr>
      <w:r>
        <w:t>Källa: SOM-institutet (SOM-undersökningarna 2019).</w:t>
      </w:r>
    </w:p>
    <w:p w14:paraId="7D3B70E1" w14:textId="77777777" w:rsidR="00ED3704" w:rsidRDefault="00ED3704" w:rsidP="00ED3704">
      <w:pPr>
        <w:pStyle w:val="Rubrik4utannumrering"/>
      </w:pPr>
      <w:r>
        <w:lastRenderedPageBreak/>
        <w:t>Hushållens kontantmarginal</w:t>
      </w:r>
    </w:p>
    <w:p w14:paraId="778755BA" w14:textId="1F669EFD" w:rsidR="00ED3704" w:rsidRDefault="00ED3704" w:rsidP="00ED3704">
      <w:pPr>
        <w:pStyle w:val="Brdtext"/>
      </w:pPr>
      <w:r>
        <w:t>Andelen som saknar kontantmarginal definieras som den andel av befolkningen 16 år och äldre som inte skulle kunna hantera en oväntad utgift på 12 000 kronor utan att låna pengar eller be om hjälp.</w:t>
      </w:r>
      <w:r w:rsidRPr="00AC48D0">
        <w:t xml:space="preserve"> </w:t>
      </w:r>
      <w:r>
        <w:t>Att sakna kontantmarginal har en negativ påverkan på individens livskvalitet och självbestämmande. År 2019 uppgav var femte person i Sverige att de saknade kontantmarginal. Det är vanligare att yngre personer, utrikes födda och p</w:t>
      </w:r>
      <w:r w:rsidRPr="00915FA1">
        <w:t xml:space="preserve">ersoner med </w:t>
      </w:r>
      <w:r>
        <w:t xml:space="preserve">enbart </w:t>
      </w:r>
      <w:r w:rsidRPr="00915FA1">
        <w:t>förgymnasial utbildning</w:t>
      </w:r>
      <w:r>
        <w:t xml:space="preserve"> saknar kontantmarginal. Skillnaden är störst mellan utrikes och inrikes födda. Bland utrikes födda saknar 45 procent kontantmarginal jämfört med 14 procent bland inrikes födda. Bland kvinnor saknar 21,5 procent kontantmarginal, vilket är en större andel jämfört med män, där motsvarande siffra är 18,3 procent. Jämfört med övriga europeiska länder har Sverige en låg andel som saknar kontantmarginal.</w:t>
      </w:r>
    </w:p>
    <w:p w14:paraId="34156C3C" w14:textId="77777777" w:rsidR="00ED3704" w:rsidRPr="00CD2115" w:rsidRDefault="00ED3704" w:rsidP="00ED3704">
      <w:pPr>
        <w:pStyle w:val="Brdtext"/>
        <w:sectPr w:rsidR="00ED3704" w:rsidRPr="00CD2115" w:rsidSect="00ED3704">
          <w:headerReference w:type="even" r:id="rId48"/>
          <w:headerReference w:type="default" r:id="rId49"/>
          <w:footerReference w:type="even" r:id="rId50"/>
          <w:footerReference w:type="default" r:id="rId51"/>
          <w:headerReference w:type="first" r:id="rId52"/>
          <w:footerReference w:type="first" r:id="rId53"/>
          <w:type w:val="oddPage"/>
          <w:pgSz w:w="11906" w:h="16838" w:code="9"/>
          <w:pgMar w:top="1304" w:right="2268" w:bottom="1247" w:left="2268" w:header="567" w:footer="624" w:gutter="0"/>
          <w:cols w:space="708"/>
          <w:docGrid w:linePitch="360"/>
        </w:sectPr>
      </w:pPr>
    </w:p>
    <w:bookmarkStart w:id="101" w:name="_Toc68721334"/>
    <w:p w14:paraId="64C40BE5" w14:textId="5434F2FC" w:rsidR="00ED3704" w:rsidRDefault="000D76EE" w:rsidP="00ED3704">
      <w:pPr>
        <w:pStyle w:val="Rubrik1"/>
      </w:pPr>
      <w:sdt>
        <w:sdtPr>
          <w:alias w:val="Avsnittsrubrik"/>
          <w:tag w:val="Avsnittsrubrik"/>
          <w:id w:val="1893309671"/>
          <w:dataBinding w:prefixMappings="xmlns:ns0='http://rkdhs/mallar/budget/VÅP/VÅP.xsd'" w:xpath="/ns0:dokumentvärden[1]/ns0:avsnitt[1]/ns0:avsnitt[5]/@avsnittsrubrik" w:storeItemID="{E4A92E87-CD46-4139-BA79-F73ACCF787C5}"/>
          <w:text w:multiLine="1"/>
        </w:sdtPr>
        <w:sdtContent>
          <w:r w:rsidR="00ED3704">
            <w:t>De budgetpolitiska målen</w:t>
          </w:r>
        </w:sdtContent>
      </w:sdt>
      <w:r w:rsidR="00ED3704" w:rsidRPr="00E1060A">
        <w:rPr>
          <w:noProof/>
        </w:rPr>
        <mc:AlternateContent>
          <mc:Choice Requires="wps">
            <w:drawing>
              <wp:anchor distT="0" distB="0" distL="114300" distR="114300" simplePos="0" relativeHeight="251654656" behindDoc="0" locked="0" layoutInCell="1" allowOverlap="1" wp14:anchorId="2385A270" wp14:editId="58B570B0">
                <wp:simplePos x="0" y="0"/>
                <wp:positionH relativeFrom="page">
                  <wp:posOffset>7006590</wp:posOffset>
                </wp:positionH>
                <wp:positionV relativeFrom="page">
                  <wp:posOffset>0</wp:posOffset>
                </wp:positionV>
                <wp:extent cx="547200" cy="10792800"/>
                <wp:effectExtent l="0" t="0" r="5715" b="8890"/>
                <wp:wrapNone/>
                <wp:docPr id="20"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143DFBFC">
                <w10:wrap anchorx="page" anchory="page"/>
              </v:rect>
            </w:pict>
          </mc:Fallback>
        </mc:AlternateContent>
      </w:r>
      <w:bookmarkEnd w:id="101"/>
    </w:p>
    <w:p w14:paraId="2865A501" w14:textId="0FB45840" w:rsidR="00ED3704" w:rsidRDefault="00ED3704" w:rsidP="00ED3704">
      <w:pPr>
        <w:pStyle w:val="Brdtext"/>
      </w:pPr>
      <w:r>
        <w:t>I detta avsnitt följer regeringen upp de budgetpolitiska målen och bedömer en ny nivå på utgiftstaket för 2024.</w:t>
      </w:r>
    </w:p>
    <w:p w14:paraId="500948AD" w14:textId="4C1AF246" w:rsidR="00ED3704" w:rsidRDefault="00ED3704" w:rsidP="00ED3704">
      <w:pPr>
        <w:pStyle w:val="Brdtext"/>
      </w:pPr>
      <w:r>
        <w:t>De budgetpolitiska målen skapar förutsättningar för att andra politiska mål ska uppnås på ett sätt som är offentligfinansiellt hållbart på både kort och lång sikt. De budget-politiska målen består av ett mål för den offentliga sektorns finansiella sparande (överskottsmålet), ett utgiftstak för staten, ett kommunalt balanskrav och ett skuld</w:t>
      </w:r>
      <w:r w:rsidR="009C23F5">
        <w:softHyphen/>
      </w:r>
      <w:r>
        <w:t>ankare. Uppföljningen av målen sker enligt de metoder som anges i skrivelsen Ramverket för finanspolitiken (skr. 2017/18:207).</w:t>
      </w:r>
    </w:p>
    <w:p w14:paraId="495C5E15" w14:textId="77777777" w:rsidR="00ED3704" w:rsidRPr="00354A1D" w:rsidRDefault="00ED3704" w:rsidP="00ED3704">
      <w:pPr>
        <w:pStyle w:val="Rubrik2utannumrering"/>
      </w:pPr>
      <w:r w:rsidRPr="00F4609B">
        <w:t>Sammanfattning</w:t>
      </w:r>
    </w:p>
    <w:p w14:paraId="6991424A" w14:textId="52113FBD" w:rsidR="00ED3704" w:rsidRDefault="00ED3704" w:rsidP="00ED3704">
      <w:pPr>
        <w:pStyle w:val="Strecklista"/>
      </w:pPr>
      <w:r>
        <w:t>Med anledning av spridningen av sjukdomen covid-19 bedrivs en expansiv finanspolitik för att bemöta effekterna på samhället. Ramverket för finans-politiken anger uttryckligen att det kan vara motiverat att bedriva en aktiv finanspolitik som försvagar sparandet av stabiliseringspolitiska skäl. Det betyder att en aktiv finanspolitik som leder till en tydlig avvikelse från överskottsmålet är förenlig med ramverket.</w:t>
      </w:r>
    </w:p>
    <w:p w14:paraId="64889018" w14:textId="0241D896" w:rsidR="00ED3704" w:rsidRDefault="00ED3704" w:rsidP="00ED3704">
      <w:pPr>
        <w:pStyle w:val="Strecklista"/>
      </w:pPr>
      <w:r>
        <w:t>Regeringen bedömer att det föreligger en avvikelse från överskottsmålet, men att denna avvikelse är motiverad av stabiliseringspolitiska skäl. Regeringen avser att återföra det strukturella sparandet till överskottsmålets nivå när de ekonomiska förhållandena medger det.</w:t>
      </w:r>
    </w:p>
    <w:p w14:paraId="2899F44E" w14:textId="58852D8A" w:rsidR="00ED3704" w:rsidRPr="00ED10A2" w:rsidRDefault="00ED3704" w:rsidP="00ED3704">
      <w:pPr>
        <w:pStyle w:val="Strecklista"/>
      </w:pPr>
      <w:r w:rsidRPr="00ED10A2">
        <w:t>Bruttoskulden bedöms vara förenlig med skuldankarets riktmärke på 35</w:t>
      </w:r>
      <w:r>
        <w:t> </w:t>
      </w:r>
      <w:r w:rsidRPr="00ED10A2">
        <w:t>procent av BNP.</w:t>
      </w:r>
    </w:p>
    <w:p w14:paraId="2CE637BC" w14:textId="2627E0D9" w:rsidR="00ED3704" w:rsidRDefault="00ED3704" w:rsidP="00ED3704">
      <w:pPr>
        <w:pStyle w:val="Strecklista"/>
      </w:pPr>
      <w:r>
        <w:t xml:space="preserve">Regeringen bedömer att utgiftstaket för 2024 bör uppgå till </w:t>
      </w:r>
      <w:r w:rsidRPr="00CF0034">
        <w:t>1</w:t>
      </w:r>
      <w:r>
        <w:t> </w:t>
      </w:r>
      <w:r w:rsidRPr="00CF0034">
        <w:t>595</w:t>
      </w:r>
      <w:r>
        <w:t xml:space="preserve"> miljarder kronor. Det är en ökning med </w:t>
      </w:r>
      <w:r w:rsidRPr="0050611C">
        <w:t>56</w:t>
      </w:r>
      <w:r>
        <w:t> miljarder kronor jämfört med 2023.</w:t>
      </w:r>
    </w:p>
    <w:p w14:paraId="77922D68" w14:textId="12F1D939" w:rsidR="00ED3704" w:rsidRDefault="00ED3704" w:rsidP="00ED3704">
      <w:pPr>
        <w:pStyle w:val="Strecklista"/>
      </w:pPr>
      <w:r>
        <w:t>Kommunsektorn som helhet beräknas klara balanskravet under prognosperioden.</w:t>
      </w:r>
    </w:p>
    <w:p w14:paraId="4DBE4C65" w14:textId="368FA01A" w:rsidR="00ED3704" w:rsidRDefault="00ED3704" w:rsidP="00ED3704">
      <w:pPr>
        <w:pStyle w:val="Rubrik2"/>
      </w:pPr>
      <w:bookmarkStart w:id="102" w:name="_Toc68721335"/>
      <w:r>
        <w:t>Uppföljning av målet för det finansiella sparandet</w:t>
      </w:r>
      <w:bookmarkEnd w:id="102"/>
    </w:p>
    <w:p w14:paraId="42BD9B5A" w14:textId="7D81F929" w:rsidR="00ED3704" w:rsidRDefault="00ED3704" w:rsidP="00ED3704">
      <w:pPr>
        <w:pStyle w:val="Brdtext"/>
      </w:pPr>
      <w:r>
        <w:t>Målnivån för det finansiella sparandet (överskottsmålet) anger att sparandet i den offentliga sektorn i genomsnitt ska motsvara en tredjedels procent av BNP över en konjunkturcykel. Det strukturella sparandet innevarande och nästkommande år används för att bedöma måluppfyllelsen i förhållande till överskottsmålet i ett framåt</w:t>
      </w:r>
      <w:r w:rsidR="009C23F5">
        <w:softHyphen/>
      </w:r>
      <w:r>
        <w:t>blickande perspektiv. För att i efterhand utvärdera om överskottsmålet uppnåtts och för att upptäcka systematiska avvikelser används ett bakåtblickande åttaårigt genom</w:t>
      </w:r>
      <w:r w:rsidR="009C23F5">
        <w:softHyphen/>
      </w:r>
      <w:r>
        <w:t>snitt av det faktiska finansiella sparandet. Det bakåtblickande genomsnittet ska dock inte styra finanspolitiken på kort sikt.</w:t>
      </w:r>
    </w:p>
    <w:p w14:paraId="4E72EED1" w14:textId="610D6FFB" w:rsidR="00ED3704" w:rsidRDefault="00ED3704" w:rsidP="00ED3704">
      <w:pPr>
        <w:pStyle w:val="Brdtext"/>
      </w:pPr>
      <w:r>
        <w:t xml:space="preserve">För att </w:t>
      </w:r>
      <w:r w:rsidRPr="00C76475">
        <w:t xml:space="preserve">mildra lågkonjunkturen </w:t>
      </w:r>
      <w:r>
        <w:t xml:space="preserve">bedriver regeringen en expansiv finanspolitik där den aktiva finanspolitiken försvagar det strukturella sparandet. Regeringen bedömer att det föreligger en avvikelse från överskottsmålet, men att denna avvikelse är motiverad av stabiliseringspolitiska skäl med anledning av de ekonomiska effekterna av spridningen av </w:t>
      </w:r>
      <w:bookmarkStart w:id="103" w:name="_Hlk67910736"/>
      <w:r>
        <w:t>sjukdomen</w:t>
      </w:r>
      <w:bookmarkEnd w:id="103"/>
      <w:r>
        <w:t xml:space="preserve"> covid-19 (se </w:t>
      </w:r>
      <w:r>
        <w:fldChar w:fldCharType="begin"/>
      </w:r>
      <w:r>
        <w:instrText xml:space="preserve"> REF _Ref32914562 \h \*Lower </w:instrText>
      </w:r>
      <w:r>
        <w:fldChar w:fldCharType="separate"/>
      </w:r>
      <w:r w:rsidR="000D76EE">
        <w:t xml:space="preserve">tabell </w:t>
      </w:r>
      <w:r w:rsidR="000D76EE">
        <w:rPr>
          <w:noProof/>
        </w:rPr>
        <w:t>4</w:t>
      </w:r>
      <w:r w:rsidR="000D76EE">
        <w:t>.</w:t>
      </w:r>
      <w:r w:rsidR="000D76EE">
        <w:rPr>
          <w:noProof/>
        </w:rPr>
        <w:t>1</w:t>
      </w:r>
      <w:r>
        <w:fldChar w:fldCharType="end"/>
      </w:r>
      <w:r>
        <w:t>).</w:t>
      </w:r>
      <w:r w:rsidRPr="00D308AF">
        <w:t xml:space="preserve"> </w:t>
      </w:r>
      <w:r>
        <w:t>Även d</w:t>
      </w:r>
      <w:r w:rsidRPr="004C4E03">
        <w:t>et bakåtblickande genomsnittet av det finansiella sparandet för 201</w:t>
      </w:r>
      <w:r>
        <w:t>3</w:t>
      </w:r>
      <w:r w:rsidRPr="004C4E03">
        <w:t>–20</w:t>
      </w:r>
      <w:r>
        <w:t>20</w:t>
      </w:r>
      <w:r w:rsidRPr="004C4E03">
        <w:t xml:space="preserve"> bedöms ligga under målnivån.</w:t>
      </w:r>
      <w:r>
        <w:t xml:space="preserve"> Ramverket </w:t>
      </w:r>
      <w:r>
        <w:rPr>
          <w:noProof/>
        </w:rPr>
        <mc:AlternateContent>
          <mc:Choice Requires="wps">
            <w:drawing>
              <wp:anchor distT="0" distB="0" distL="114300" distR="114300" simplePos="0" relativeHeight="251660800" behindDoc="0" locked="0" layoutInCell="1" allowOverlap="1" wp14:anchorId="2AFD225C" wp14:editId="519DD951">
                <wp:simplePos x="0" y="0"/>
                <wp:positionH relativeFrom="page">
                  <wp:posOffset>7122160</wp:posOffset>
                </wp:positionH>
                <wp:positionV relativeFrom="page">
                  <wp:posOffset>86360</wp:posOffset>
                </wp:positionV>
                <wp:extent cx="547370" cy="10793095"/>
                <wp:effectExtent l="0" t="0" r="5080" b="8255"/>
                <wp:wrapNone/>
                <wp:docPr id="21" name="Rektangel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370" cy="1079309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3" style="position:absolute;margin-left:560.8pt;margin-top:6.8pt;width:43.1pt;height:849.8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5521DF56">
                <w10:wrap anchorx="page" anchory="page"/>
              </v:rect>
            </w:pict>
          </mc:Fallback>
        </mc:AlternateContent>
      </w:r>
      <w:r>
        <w:t xml:space="preserve">anger uttryckligen att det kan vara motiverat att bedriva en aktiv finanspolitik som försvagar sparandet av stabiliseringspolitiska skäl. Det betyder att även om finanspolitiken leder </w:t>
      </w:r>
      <w:r>
        <w:lastRenderedPageBreak/>
        <w:t>till en avvikelse från överskottsmålet är politiken förenlig med det finanspolitiska ramverket. Om en målavvikelse konstateras ska dock regeringen redogöra för hur en återgång till målet ska ske.</w:t>
      </w:r>
    </w:p>
    <w:p w14:paraId="18BA4372" w14:textId="7E409539" w:rsidR="00ED3704" w:rsidRDefault="00ED3704" w:rsidP="00ED3704">
      <w:pPr>
        <w:pStyle w:val="Brdtext"/>
      </w:pPr>
      <w:r>
        <w:t>Regeringen bedömer att Sverige kommer att befinna sig i en lågkonjunktur t.o.m. 2022. Under såväl 2020 som 2021 bedöms lågkonjunkturen vara mycket djup. Prognoser för konjunkturlägets utveckling är i allmänhet mycket svåra att göra</w:t>
      </w:r>
      <w:bookmarkStart w:id="104" w:name="_Hlk67294761"/>
      <w:r>
        <w:t xml:space="preserve">. Prognosen för den kommande konjunkturutvecklingen är dessutom ovanligt osäker. </w:t>
      </w:r>
      <w:bookmarkEnd w:id="104"/>
      <w:r w:rsidRPr="00C86416">
        <w:t>Osäkerheten beror dels på pandemins utveckling och på när regeringar väljer att lätta på restriktioner, dels på hur hushåll och företag då kommer att reagera på det.</w:t>
      </w:r>
      <w:r>
        <w:t xml:space="preserve"> Det är viktigt att finanspolitiken även kommande år kan anpassas till det rådande konjunktur</w:t>
      </w:r>
      <w:r w:rsidR="009C23F5">
        <w:softHyphen/>
      </w:r>
      <w:r>
        <w:t>läget. Det är därför inte lämpligt att i det uppkomna läget ange en plan för en återgång till överskottsmålet annat än på en övergripande nivå. Regeringen avser att återföra det strukturella sparandet till överskottsmålets nivå när de ekonomiska förhållandena medger det.</w:t>
      </w:r>
    </w:p>
    <w:p w14:paraId="2A1847F6" w14:textId="797887AC" w:rsidR="00ED3704" w:rsidRDefault="00ED3704" w:rsidP="00ED3704">
      <w:pPr>
        <w:pStyle w:val="TabellRubrik"/>
      </w:pPr>
      <w:bookmarkStart w:id="105" w:name="_Ref32914562"/>
      <w:r>
        <w:t xml:space="preserve">Tabell </w:t>
      </w:r>
      <w:r>
        <w:fldChar w:fldCharType="begin"/>
      </w:r>
      <w:r>
        <w:instrText xml:space="preserve"> STYLEREF  "Rubrik 1" \n</w:instrText>
      </w:r>
      <w:r>
        <w:fldChar w:fldCharType="separate"/>
      </w:r>
      <w:r w:rsidR="000D76EE">
        <w:rPr>
          <w:noProof/>
        </w:rPr>
        <w:t>4</w:t>
      </w:r>
      <w:r>
        <w:rPr>
          <w:noProof/>
        </w:rPr>
        <w:fldChar w:fldCharType="end"/>
      </w:r>
      <w:r>
        <w:t>.</w:t>
      </w:r>
      <w:fldSimple w:instr=" SEQ Tabell \* ARABIC \s 1 ">
        <w:r w:rsidR="000D76EE">
          <w:rPr>
            <w:noProof/>
          </w:rPr>
          <w:t>1</w:t>
        </w:r>
      </w:fldSimple>
      <w:bookmarkEnd w:id="105"/>
      <w:r>
        <w:tab/>
      </w:r>
      <w:bookmarkStart w:id="106" w:name="_Hlk68094645"/>
      <w:r w:rsidRPr="00850CD1">
        <w:t>Finansiellt sparande i den offentliga sektorn samt indikatorer för avstämning mot överskottsmålet</w:t>
      </w:r>
      <w:r>
        <w:t xml:space="preserve"> </w:t>
      </w:r>
    </w:p>
    <w:p w14:paraId="008D7DA4" w14:textId="277B4E08" w:rsidR="00ED3704" w:rsidRDefault="00ED3704" w:rsidP="00ED3704">
      <w:pPr>
        <w:pStyle w:val="TabellUnderrubrik"/>
      </w:pPr>
      <w:r w:rsidRPr="00B05662">
        <w:t xml:space="preserve">Procent av BNP </w:t>
      </w:r>
      <w:r>
        <w:t>om inte annat anges</w:t>
      </w:r>
      <w:r w:rsidRPr="00B05662">
        <w:t>. Utfall 20</w:t>
      </w:r>
      <w:r>
        <w:t>20</w:t>
      </w:r>
      <w:r w:rsidRPr="00B05662">
        <w:t>, prognos 20</w:t>
      </w:r>
      <w:r>
        <w:t>21</w:t>
      </w:r>
      <w:r w:rsidRPr="00B05662">
        <w:t>–202</w:t>
      </w:r>
      <w:r>
        <w:t>4</w:t>
      </w:r>
    </w:p>
    <w:tbl>
      <w:tblPr>
        <w:tblStyle w:val="RKBPTabell"/>
        <w:tblW w:w="5000" w:type="pct"/>
        <w:tblLook w:val="04E0" w:firstRow="1" w:lastRow="1" w:firstColumn="1" w:lastColumn="0" w:noHBand="0" w:noVBand="1"/>
      </w:tblPr>
      <w:tblGrid>
        <w:gridCol w:w="4368"/>
        <w:gridCol w:w="602"/>
        <w:gridCol w:w="601"/>
        <w:gridCol w:w="601"/>
        <w:gridCol w:w="601"/>
        <w:gridCol w:w="597"/>
      </w:tblGrid>
      <w:tr w:rsidR="00ED3704" w:rsidRPr="00850CD1" w14:paraId="29E523CB" w14:textId="77777777" w:rsidTr="00ED3704">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29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F19A4D0" w14:textId="77777777" w:rsidR="00ED3704" w:rsidRPr="00850CD1" w:rsidRDefault="00ED3704" w:rsidP="00ED3704">
            <w:pPr>
              <w:pStyle w:val="TabellHuvud"/>
            </w:pP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5D4AE29" w14:textId="321B211E" w:rsidR="00ED3704" w:rsidRPr="00850CD1"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850CD1">
              <w:t>20</w:t>
            </w:r>
            <w:r>
              <w:t>20</w:t>
            </w: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B2A1DBA" w14:textId="4998207A" w:rsidR="00ED3704" w:rsidRPr="00850CD1"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850CD1">
              <w:t>20</w:t>
            </w:r>
            <w:r>
              <w:t>21</w:t>
            </w: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9C369AC" w14:textId="73F94C84" w:rsidR="00ED3704" w:rsidRPr="00850CD1"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850CD1">
              <w:t>202</w:t>
            </w:r>
            <w:r>
              <w:t>2</w:t>
            </w: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B9C41F" w14:textId="3ECA4A17" w:rsidR="00ED3704" w:rsidRPr="00850CD1"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850CD1">
              <w:t>202</w:t>
            </w:r>
            <w:r>
              <w:t>3</w:t>
            </w:r>
          </w:p>
        </w:tc>
        <w:tc>
          <w:tcPr>
            <w:tcW w:w="40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9A5D4E5" w14:textId="3B2C0CB7" w:rsidR="00ED3704" w:rsidRPr="00850CD1"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850CD1">
              <w:t>202</w:t>
            </w:r>
            <w:r>
              <w:t>4</w:t>
            </w:r>
          </w:p>
        </w:tc>
      </w:tr>
      <w:tr w:rsidR="00ED3704" w:rsidRPr="00850CD1" w14:paraId="54112E98"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2963" w:type="pct"/>
            <w:tcBorders>
              <w:top w:val="single" w:sz="12" w:space="0" w:color="auto"/>
            </w:tcBorders>
            <w:noWrap/>
            <w:hideMark/>
          </w:tcPr>
          <w:p w14:paraId="569AEAFA" w14:textId="77777777" w:rsidR="00ED3704" w:rsidRPr="00850CD1" w:rsidRDefault="00ED3704" w:rsidP="00ED3704">
            <w:pPr>
              <w:pStyle w:val="Tabell"/>
            </w:pPr>
            <w:r w:rsidRPr="00850CD1">
              <w:t>Finansiellt sparande</w:t>
            </w:r>
          </w:p>
        </w:tc>
        <w:tc>
          <w:tcPr>
            <w:tcW w:w="408" w:type="pct"/>
            <w:tcBorders>
              <w:top w:val="single" w:sz="12" w:space="0" w:color="auto"/>
            </w:tcBorders>
            <w:noWrap/>
            <w:vAlign w:val="top"/>
            <w:hideMark/>
          </w:tcPr>
          <w:p w14:paraId="1035568F" w14:textId="1068B80F" w:rsidR="00ED3704" w:rsidRPr="002D419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D419B">
              <w:t>-3,1</w:t>
            </w:r>
          </w:p>
        </w:tc>
        <w:tc>
          <w:tcPr>
            <w:tcW w:w="408" w:type="pct"/>
            <w:tcBorders>
              <w:top w:val="single" w:sz="12" w:space="0" w:color="auto"/>
            </w:tcBorders>
            <w:noWrap/>
            <w:vAlign w:val="top"/>
            <w:hideMark/>
          </w:tcPr>
          <w:p w14:paraId="69466857" w14:textId="007B7479" w:rsidR="00ED3704" w:rsidRPr="002D419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D419B">
              <w:t>-4,5</w:t>
            </w:r>
          </w:p>
        </w:tc>
        <w:tc>
          <w:tcPr>
            <w:tcW w:w="408" w:type="pct"/>
            <w:tcBorders>
              <w:top w:val="single" w:sz="12" w:space="0" w:color="auto"/>
            </w:tcBorders>
            <w:noWrap/>
            <w:vAlign w:val="top"/>
            <w:hideMark/>
          </w:tcPr>
          <w:p w14:paraId="4D1DBAE1" w14:textId="17D91796" w:rsidR="00ED3704" w:rsidRPr="00343F85"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457C1">
              <w:t>-1,0</w:t>
            </w:r>
          </w:p>
        </w:tc>
        <w:tc>
          <w:tcPr>
            <w:tcW w:w="408" w:type="pct"/>
            <w:tcBorders>
              <w:top w:val="single" w:sz="12" w:space="0" w:color="auto"/>
            </w:tcBorders>
            <w:noWrap/>
            <w:vAlign w:val="top"/>
            <w:hideMark/>
          </w:tcPr>
          <w:p w14:paraId="08972B73" w14:textId="5931F6F6" w:rsidR="00ED3704" w:rsidRPr="00343F85"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457C1">
              <w:t>0,5</w:t>
            </w:r>
          </w:p>
        </w:tc>
        <w:tc>
          <w:tcPr>
            <w:tcW w:w="405" w:type="pct"/>
            <w:tcBorders>
              <w:top w:val="single" w:sz="12" w:space="0" w:color="auto"/>
            </w:tcBorders>
            <w:noWrap/>
            <w:vAlign w:val="top"/>
            <w:hideMark/>
          </w:tcPr>
          <w:p w14:paraId="2A6A88DC" w14:textId="54318C63" w:rsidR="00ED3704" w:rsidRPr="00343F85"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457C1">
              <w:t>1,0</w:t>
            </w:r>
          </w:p>
        </w:tc>
      </w:tr>
      <w:tr w:rsidR="00ED3704" w:rsidRPr="00850CD1" w14:paraId="7C8D71DB" w14:textId="77777777" w:rsidTr="00ED3704">
        <w:trPr>
          <w:trHeight w:val="300"/>
        </w:trPr>
        <w:tc>
          <w:tcPr>
            <w:cnfStyle w:val="001000000000" w:firstRow="0" w:lastRow="0" w:firstColumn="1" w:lastColumn="0" w:oddVBand="0" w:evenVBand="0" w:oddHBand="0" w:evenHBand="0" w:firstRowFirstColumn="0" w:firstRowLastColumn="0" w:lastRowFirstColumn="0" w:lastRowLastColumn="0"/>
            <w:tcW w:w="2963" w:type="pct"/>
            <w:noWrap/>
            <w:hideMark/>
          </w:tcPr>
          <w:p w14:paraId="323572C8" w14:textId="77777777" w:rsidR="00ED3704" w:rsidRPr="00850CD1" w:rsidRDefault="00ED3704" w:rsidP="00ED3704">
            <w:pPr>
              <w:pStyle w:val="Tabell"/>
            </w:pPr>
            <w:r w:rsidRPr="00850CD1">
              <w:t>Bakåtblickande åttaårssnitt</w:t>
            </w:r>
          </w:p>
        </w:tc>
        <w:tc>
          <w:tcPr>
            <w:tcW w:w="408" w:type="pct"/>
            <w:noWrap/>
            <w:vAlign w:val="top"/>
            <w:hideMark/>
          </w:tcPr>
          <w:p w14:paraId="47813C45" w14:textId="5BFC9C27" w:rsidR="00ED3704" w:rsidRPr="002D419B"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D419B">
              <w:t>-0,3</w:t>
            </w:r>
          </w:p>
        </w:tc>
        <w:tc>
          <w:tcPr>
            <w:tcW w:w="408" w:type="pct"/>
            <w:noWrap/>
            <w:vAlign w:val="top"/>
            <w:hideMark/>
          </w:tcPr>
          <w:p w14:paraId="43F20632" w14:textId="77777777" w:rsidR="00ED3704" w:rsidRPr="002D419B"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408" w:type="pct"/>
            <w:noWrap/>
            <w:vAlign w:val="top"/>
            <w:hideMark/>
          </w:tcPr>
          <w:p w14:paraId="36E491EB" w14:textId="77777777" w:rsidR="00ED3704" w:rsidRPr="00343F85"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408" w:type="pct"/>
            <w:noWrap/>
            <w:vAlign w:val="top"/>
            <w:hideMark/>
          </w:tcPr>
          <w:p w14:paraId="79BEB178" w14:textId="77777777" w:rsidR="00ED3704" w:rsidRPr="00343F85"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405" w:type="pct"/>
            <w:noWrap/>
            <w:vAlign w:val="top"/>
            <w:hideMark/>
          </w:tcPr>
          <w:p w14:paraId="23AB4547" w14:textId="77777777" w:rsidR="00ED3704" w:rsidRPr="00343F85"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ED3704" w:rsidRPr="0006037C" w14:paraId="7CDA0208" w14:textId="77777777" w:rsidTr="00ED3704">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963" w:type="pct"/>
            <w:tcBorders>
              <w:top w:val="none" w:sz="0" w:space="0" w:color="auto"/>
              <w:bottom w:val="single" w:sz="12" w:space="0" w:color="1A3050" w:themeColor="accent1"/>
            </w:tcBorders>
            <w:noWrap/>
            <w:hideMark/>
          </w:tcPr>
          <w:p w14:paraId="5955E02F" w14:textId="77777777" w:rsidR="00ED3704" w:rsidRPr="0006037C" w:rsidRDefault="00ED3704" w:rsidP="00ED3704">
            <w:pPr>
              <w:pStyle w:val="Tabell"/>
              <w:rPr>
                <w:bCs/>
              </w:rPr>
            </w:pPr>
            <w:r w:rsidRPr="0006037C">
              <w:rPr>
                <w:bCs/>
              </w:rPr>
              <w:t>Strukturellt sparande</w:t>
            </w:r>
            <w:r w:rsidRPr="0006037C">
              <w:rPr>
                <w:bCs/>
                <w:vertAlign w:val="superscript"/>
              </w:rPr>
              <w:t>1</w:t>
            </w:r>
          </w:p>
        </w:tc>
        <w:tc>
          <w:tcPr>
            <w:tcW w:w="408" w:type="pct"/>
            <w:tcBorders>
              <w:top w:val="none" w:sz="0" w:space="0" w:color="auto"/>
              <w:bottom w:val="single" w:sz="12" w:space="0" w:color="1A3050" w:themeColor="accent1"/>
            </w:tcBorders>
            <w:noWrap/>
            <w:vAlign w:val="top"/>
            <w:hideMark/>
          </w:tcPr>
          <w:p w14:paraId="4E864E34" w14:textId="0CAE136C" w:rsidR="00ED3704" w:rsidRPr="0006037C"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06037C">
              <w:rPr>
                <w:bCs/>
              </w:rPr>
              <w:t>-1,3</w:t>
            </w:r>
          </w:p>
        </w:tc>
        <w:tc>
          <w:tcPr>
            <w:tcW w:w="408" w:type="pct"/>
            <w:tcBorders>
              <w:top w:val="none" w:sz="0" w:space="0" w:color="auto"/>
              <w:bottom w:val="single" w:sz="12" w:space="0" w:color="1A3050" w:themeColor="accent1"/>
            </w:tcBorders>
            <w:noWrap/>
            <w:vAlign w:val="top"/>
            <w:hideMark/>
          </w:tcPr>
          <w:p w14:paraId="117306A5" w14:textId="620BD220" w:rsidR="00ED3704" w:rsidRPr="0006037C"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06037C">
              <w:rPr>
                <w:bCs/>
              </w:rPr>
              <w:t>-2,7</w:t>
            </w:r>
          </w:p>
        </w:tc>
        <w:tc>
          <w:tcPr>
            <w:tcW w:w="408" w:type="pct"/>
            <w:tcBorders>
              <w:top w:val="none" w:sz="0" w:space="0" w:color="auto"/>
              <w:bottom w:val="single" w:sz="12" w:space="0" w:color="1A3050" w:themeColor="accent1"/>
            </w:tcBorders>
            <w:noWrap/>
            <w:vAlign w:val="top"/>
            <w:hideMark/>
          </w:tcPr>
          <w:p w14:paraId="04D2B50C" w14:textId="7670AAB2" w:rsidR="00ED3704" w:rsidRPr="0006037C"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06037C">
              <w:rPr>
                <w:bCs/>
              </w:rPr>
              <w:t>-0,3</w:t>
            </w:r>
          </w:p>
        </w:tc>
        <w:tc>
          <w:tcPr>
            <w:tcW w:w="408" w:type="pct"/>
            <w:tcBorders>
              <w:top w:val="none" w:sz="0" w:space="0" w:color="auto"/>
              <w:bottom w:val="single" w:sz="12" w:space="0" w:color="1A3050" w:themeColor="accent1"/>
            </w:tcBorders>
            <w:noWrap/>
            <w:vAlign w:val="top"/>
            <w:hideMark/>
          </w:tcPr>
          <w:p w14:paraId="22783D51" w14:textId="5CD51AE1" w:rsidR="00ED3704" w:rsidRPr="0006037C"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06037C">
              <w:rPr>
                <w:bCs/>
              </w:rPr>
              <w:t>0,6</w:t>
            </w:r>
          </w:p>
        </w:tc>
        <w:tc>
          <w:tcPr>
            <w:tcW w:w="405" w:type="pct"/>
            <w:tcBorders>
              <w:top w:val="none" w:sz="0" w:space="0" w:color="auto"/>
              <w:bottom w:val="single" w:sz="12" w:space="0" w:color="1A3050" w:themeColor="accent1"/>
            </w:tcBorders>
            <w:noWrap/>
            <w:vAlign w:val="top"/>
            <w:hideMark/>
          </w:tcPr>
          <w:p w14:paraId="79D5097D" w14:textId="033F291F" w:rsidR="00ED3704" w:rsidRPr="0006037C"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06037C">
              <w:rPr>
                <w:bCs/>
              </w:rPr>
              <w:t>1,1</w:t>
            </w:r>
          </w:p>
        </w:tc>
      </w:tr>
    </w:tbl>
    <w:p w14:paraId="528CF666" w14:textId="77777777" w:rsidR="00ED3704" w:rsidRDefault="00ED3704" w:rsidP="00ED3704">
      <w:pPr>
        <w:pStyle w:val="TabellFotnot"/>
      </w:pPr>
      <w:r w:rsidRPr="00850CD1">
        <w:rPr>
          <w:b/>
          <w:vertAlign w:val="superscript"/>
        </w:rPr>
        <w:t>1</w:t>
      </w:r>
      <w:r w:rsidRPr="00850CD1">
        <w:rPr>
          <w:b/>
        </w:rPr>
        <w:t xml:space="preserve"> </w:t>
      </w:r>
      <w:r>
        <w:t>Andel av potentiell BNP.</w:t>
      </w:r>
    </w:p>
    <w:p w14:paraId="04D58CE3" w14:textId="77777777" w:rsidR="00ED3704" w:rsidRDefault="00ED3704" w:rsidP="00ED3704">
      <w:pPr>
        <w:pStyle w:val="Klla"/>
      </w:pPr>
      <w:r>
        <w:t xml:space="preserve">Källor: </w:t>
      </w:r>
      <w:r w:rsidRPr="00850CD1">
        <w:t>Statistiska centralbyrån och egna beräkningar.</w:t>
      </w:r>
    </w:p>
    <w:p w14:paraId="2ADCAEED" w14:textId="36CD47BC" w:rsidR="00ED3704" w:rsidRDefault="00ED3704" w:rsidP="00ED3704">
      <w:pPr>
        <w:pStyle w:val="Rubrik2"/>
      </w:pPr>
      <w:bookmarkStart w:id="107" w:name="_Toc68721336"/>
      <w:bookmarkEnd w:id="106"/>
      <w:r>
        <w:t>Uppföljning av skuldankaret</w:t>
      </w:r>
      <w:bookmarkEnd w:id="107"/>
    </w:p>
    <w:p w14:paraId="60180486" w14:textId="5025CD8F" w:rsidR="00ED3704" w:rsidRDefault="00ED3704" w:rsidP="00ED3704">
      <w:pPr>
        <w:pStyle w:val="Brdtext"/>
      </w:pPr>
      <w:bookmarkStart w:id="108" w:name="_Hlk67910616"/>
      <w:r>
        <w:t>Enligt det finanspolitiska ramverket ska regeringen i den ekonomiska vårpropos</w:t>
      </w:r>
      <w:r w:rsidR="009C23F5">
        <w:softHyphen/>
      </w:r>
      <w:r>
        <w:t xml:space="preserve">itionen årligen redogöra för utvecklingen av den offentliga sektorns konsoliderade bruttoskuld. Om denna skuld avviker från skuldankaret, dvs. 35 procent av BNP, med mer än 5 procent av BNP, enligt utfallet i nationalräkenskaperna för det föregående året eller enligt prognoserna för det innevarande året eller det följande budgetåret i den ekonomiska vårpropositionen, ska regeringen lämna en skrivelse till riksdagen samtidigt som den ekonomiska </w:t>
      </w:r>
      <w:r w:rsidRPr="0026787D">
        <w:t>vårpropositionen lämnas.</w:t>
      </w:r>
      <w:r w:rsidRPr="00CE72D1">
        <w:t xml:space="preserve"> I skrivelsen ska regeringen redogöra för vad som orsakat avvikelsen och hur regeringen avser att hantera denna.</w:t>
      </w:r>
      <w:r w:rsidRPr="00C2117B">
        <w:t xml:space="preserve"> </w:t>
      </w:r>
    </w:p>
    <w:p w14:paraId="25CDE8BA" w14:textId="23BB3735" w:rsidR="00ED3704" w:rsidRDefault="00ED3704" w:rsidP="00ED3704">
      <w:pPr>
        <w:pStyle w:val="Brdtext"/>
      </w:pPr>
      <w:r w:rsidRPr="00C2117B">
        <w:t>Bruttoskuldens andel av BNP bedöms ligga inom skuldankarets toleransintervall (</w:t>
      </w:r>
      <w:r>
        <w:fldChar w:fldCharType="begin"/>
      </w:r>
      <w:r>
        <w:instrText xml:space="preserve"> REF _Ref32914490 \h \*Lower </w:instrText>
      </w:r>
      <w:r>
        <w:fldChar w:fldCharType="separate"/>
      </w:r>
      <w:r w:rsidR="000D76EE" w:rsidRPr="005B40EE">
        <w:t xml:space="preserve">diagram </w:t>
      </w:r>
      <w:r w:rsidR="000D76EE">
        <w:rPr>
          <w:noProof/>
        </w:rPr>
        <w:t>4</w:t>
      </w:r>
      <w:r w:rsidR="000D76EE" w:rsidRPr="005B40EE">
        <w:t>.</w:t>
      </w:r>
      <w:r w:rsidR="000D76EE">
        <w:rPr>
          <w:noProof/>
        </w:rPr>
        <w:t>1</w:t>
      </w:r>
      <w:r>
        <w:fldChar w:fldCharType="end"/>
      </w:r>
      <w:r w:rsidRPr="00C2117B">
        <w:t xml:space="preserve"> och avsnitt 8.5). En </w:t>
      </w:r>
      <w:r>
        <w:t>viktig</w:t>
      </w:r>
      <w:r w:rsidRPr="00C2117B">
        <w:t xml:space="preserve"> faktor bakom att </w:t>
      </w:r>
      <w:r w:rsidRPr="00540140">
        <w:t>skuld</w:t>
      </w:r>
      <w:r>
        <w:t>kvoten</w:t>
      </w:r>
      <w:r w:rsidRPr="00C2117B">
        <w:t xml:space="preserve"> inte ökar 2021, trots att underskottet i de offentliga finanserna ökar, är att Riksbanken fr.o.m. 2021 </w:t>
      </w:r>
      <w:r>
        <w:t xml:space="preserve">inleder en </w:t>
      </w:r>
      <w:r w:rsidRPr="00C2117B">
        <w:t>övergå</w:t>
      </w:r>
      <w:r>
        <w:t>ng</w:t>
      </w:r>
      <w:r w:rsidRPr="00C2117B">
        <w:t xml:space="preserve"> till en helt egenfinansierad valutareserv efter att tidigare finansierat en del av sin valutareserv genom Riksgäldskontoret. </w:t>
      </w:r>
      <w:r w:rsidRPr="00540140">
        <w:t xml:space="preserve">Övergången ska ske gradvis </w:t>
      </w:r>
      <w:r>
        <w:t xml:space="preserve">t.o.m. </w:t>
      </w:r>
      <w:r w:rsidRPr="00540140">
        <w:t>2023</w:t>
      </w:r>
      <w:r>
        <w:t xml:space="preserve"> </w:t>
      </w:r>
      <w:r w:rsidRPr="00C2117B">
        <w:t xml:space="preserve">och </w:t>
      </w:r>
      <w:r>
        <w:t>bidrar också till att</w:t>
      </w:r>
      <w:r w:rsidRPr="00C2117B">
        <w:t xml:space="preserve"> skuld</w:t>
      </w:r>
      <w:r>
        <w:t>kvoten</w:t>
      </w:r>
      <w:r w:rsidRPr="00C2117B">
        <w:t xml:space="preserve"> minskar under prognosperioden genom att statens lånebehov minskar. I nuvarande prognos, som endast bygger på den finans</w:t>
      </w:r>
      <w:r w:rsidR="009C23F5">
        <w:softHyphen/>
      </w:r>
      <w:r w:rsidRPr="00C2117B">
        <w:t>politik som aviserats eller beslutats fram t.o.m. denna proposition, väntas brutto</w:t>
      </w:r>
      <w:r w:rsidR="009C23F5">
        <w:softHyphen/>
      </w:r>
      <w:r w:rsidRPr="00C2117B">
        <w:t xml:space="preserve">skulden minska </w:t>
      </w:r>
      <w:r>
        <w:t>senare</w:t>
      </w:r>
      <w:r w:rsidRPr="00C2117B">
        <w:t xml:space="preserve"> under prognosperioden och uppgå till strax över 3</w:t>
      </w:r>
      <w:r>
        <w:t>1 </w:t>
      </w:r>
      <w:r w:rsidRPr="00C2117B">
        <w:t>procent av BNP 2024.</w:t>
      </w:r>
    </w:p>
    <w:p w14:paraId="34971A92" w14:textId="15B2E460" w:rsidR="00ED3704" w:rsidRDefault="00ED3704" w:rsidP="00ED3704">
      <w:pPr>
        <w:pStyle w:val="DiagramRubrik"/>
      </w:pPr>
      <w:bookmarkStart w:id="109" w:name="_Ref32914490"/>
      <w:bookmarkEnd w:id="108"/>
      <w:r w:rsidRPr="005B40EE">
        <w:lastRenderedPageBreak/>
        <w:t xml:space="preserve">Diagram </w:t>
      </w:r>
      <w:r w:rsidRPr="005B40EE">
        <w:fldChar w:fldCharType="begin"/>
      </w:r>
      <w:r w:rsidRPr="005B40EE">
        <w:instrText xml:space="preserve"> STYLEREF  "Rubrik 1" \n</w:instrText>
      </w:r>
      <w:r w:rsidRPr="005B40EE">
        <w:fldChar w:fldCharType="separate"/>
      </w:r>
      <w:r w:rsidR="000D76EE">
        <w:rPr>
          <w:noProof/>
        </w:rPr>
        <w:t>4</w:t>
      </w:r>
      <w:r w:rsidRPr="005B40EE">
        <w:fldChar w:fldCharType="end"/>
      </w:r>
      <w:r w:rsidRPr="005B40EE">
        <w:t>.</w:t>
      </w:r>
      <w:fldSimple w:instr=" SEQ Diagram \* ARABIC \s 1 ">
        <w:r w:rsidR="000D76EE">
          <w:rPr>
            <w:noProof/>
          </w:rPr>
          <w:t>1</w:t>
        </w:r>
      </w:fldSimple>
      <w:bookmarkEnd w:id="109"/>
      <w:r w:rsidRPr="005B40EE">
        <w:tab/>
      </w:r>
      <w:r>
        <w:t xml:space="preserve">Offentliga sektorns konsoliderade bruttoskuld </w:t>
      </w:r>
    </w:p>
    <w:p w14:paraId="23E3198C" w14:textId="77777777" w:rsidR="00ED3704" w:rsidRDefault="00ED3704" w:rsidP="00ED3704">
      <w:pPr>
        <w:pStyle w:val="DiagramUnderrubrik"/>
      </w:pPr>
      <w:r>
        <w:t>Procent av BNP</w:t>
      </w:r>
    </w:p>
    <w:p w14:paraId="5A57E6C6" w14:textId="73282D87" w:rsidR="00ED3704" w:rsidRDefault="00ED3704" w:rsidP="00ED3704">
      <w:pPr>
        <w:pStyle w:val="Bild"/>
      </w:pPr>
      <w:r>
        <w:rPr>
          <w:noProof/>
        </w:rPr>
        <w:drawing>
          <wp:inline distT="0" distB="0" distL="0" distR="0" wp14:anchorId="67678868" wp14:editId="74241695">
            <wp:extent cx="4679950" cy="2339975"/>
            <wp:effectExtent l="0" t="0" r="6350" b="3175"/>
            <wp:docPr id="22" name="Diagram 5" descr="Offentliga sektorns konsoliderade bruttoskuld.">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793D2EBD" w14:textId="77777777" w:rsidR="00ED3704" w:rsidRDefault="00ED3704" w:rsidP="00ED3704">
      <w:pPr>
        <w:pStyle w:val="Klla"/>
      </w:pPr>
      <w:r>
        <w:t>Källor: Statistiska centralbyrån och egna beräkningar.</w:t>
      </w:r>
    </w:p>
    <w:p w14:paraId="67806DFF" w14:textId="3D5D5C03" w:rsidR="00ED3704" w:rsidRDefault="00ED3704" w:rsidP="00ED3704">
      <w:pPr>
        <w:pStyle w:val="Rubrik2"/>
      </w:pPr>
      <w:bookmarkStart w:id="110" w:name="_Toc68721337"/>
      <w:r>
        <w:t>Uppföljning av utgiftstaket och bedömning av utgiftstakets nivå för 2024</w:t>
      </w:r>
      <w:bookmarkEnd w:id="110"/>
    </w:p>
    <w:p w14:paraId="55099F89" w14:textId="77777777" w:rsidR="00ED3704" w:rsidRDefault="00ED3704" w:rsidP="00ED3704">
      <w:pPr>
        <w:pStyle w:val="Rubrik3utannumrering"/>
        <w:spacing w:before="0"/>
      </w:pPr>
      <w:bookmarkStart w:id="111" w:name="_Hlk36579170"/>
      <w:r>
        <w:t>Uppföljning av utgiftstaket</w:t>
      </w:r>
    </w:p>
    <w:p w14:paraId="7C5428DE" w14:textId="045CE26C" w:rsidR="00ED3704" w:rsidRDefault="00ED3704" w:rsidP="00ED3704">
      <w:pPr>
        <w:pStyle w:val="Brdtext"/>
      </w:pPr>
      <w:r w:rsidRPr="00715192">
        <w:t>Utgiftstaket utgör en övre gräns för utgiftsnivån i statens budget och beslutas för tre år framåt. För att utgiftstaket ska främja en kontrollerad utgiftsutveckling</w:t>
      </w:r>
      <w:r>
        <w:t xml:space="preserve"> </w:t>
      </w:r>
      <w:r w:rsidRPr="00715192">
        <w:t>och vara ett stöd för att uppnå överskottsmålet och långsiktigt hållbara finanser, är det en grund</w:t>
      </w:r>
      <w:r w:rsidR="009C23F5">
        <w:softHyphen/>
      </w:r>
      <w:r w:rsidRPr="00715192">
        <w:t>läggande förutsättning att takets nivå i normalfallet inte ändras. Det finns dock inte några formella hinder för riksdagen att besluta om att ändra en tidigare fastställd nivå på utgiftstaket. Nivån kan exempelvis ändras om finanspolitiken behöver anpassas till betydande nya yttre förutsättningar, men det bör endast ske i ytterst sällsynta fall.</w:t>
      </w:r>
    </w:p>
    <w:p w14:paraId="2F65234A" w14:textId="2CBFD39C" w:rsidR="00ED3704" w:rsidRDefault="00ED3704" w:rsidP="00ED3704">
      <w:pPr>
        <w:pStyle w:val="Brdtext"/>
      </w:pPr>
      <w:bookmarkStart w:id="112" w:name="_Hlk66795213"/>
      <w:r>
        <w:t>Regeringen har en riktlinje för hur stor budgeteringsmarginalen minst behöver vara i budgeteringsfasen för att hantera osäkerheter. Enligt riktlinjen bör utrymmet till utgiftstaket uppgå till minst 1 procent av de takbegränsade utgifterna för det inne</w:t>
      </w:r>
      <w:r w:rsidR="009C23F5">
        <w:softHyphen/>
      </w:r>
      <w:r>
        <w:t>varande året (t), minst 1,5 procent för det följande året (t + 1), minst 2 procent för det andra följande året (t + 2) och minst 3 procent för det tredje följande året (t + 3).</w:t>
      </w:r>
    </w:p>
    <w:bookmarkEnd w:id="112"/>
    <w:p w14:paraId="0D6C4E17" w14:textId="7157602A" w:rsidR="00ED3704" w:rsidRDefault="00ED3704" w:rsidP="00ED3704">
      <w:pPr>
        <w:pStyle w:val="Brdtext"/>
      </w:pPr>
      <w:r>
        <w:t>Riksdagen beslutade att höja utgiftstakets nivå för 2020 efter regeringens förslag i propositionen Vårändringsbudget för 2020 (</w:t>
      </w:r>
      <w:r w:rsidRPr="00C379B5">
        <w:t>prop. 20</w:t>
      </w:r>
      <w:r>
        <w:t>19</w:t>
      </w:r>
      <w:r w:rsidRPr="00C379B5">
        <w:t>/</w:t>
      </w:r>
      <w:r>
        <w:t>20</w:t>
      </w:r>
      <w:r w:rsidRPr="00C379B5">
        <w:t>:</w:t>
      </w:r>
      <w:r>
        <w:t>99</w:t>
      </w:r>
      <w:r w:rsidRPr="00C379B5">
        <w:t>, bet. 20</w:t>
      </w:r>
      <w:r>
        <w:t>19</w:t>
      </w:r>
      <w:r w:rsidRPr="00C379B5">
        <w:t>/2</w:t>
      </w:r>
      <w:r>
        <w:t>0</w:t>
      </w:r>
      <w:r w:rsidRPr="00C379B5">
        <w:t>:Fi</w:t>
      </w:r>
      <w:r>
        <w:t>U21</w:t>
      </w:r>
      <w:r w:rsidRPr="00C379B5">
        <w:t>, rskr</w:t>
      </w:r>
      <w:r>
        <w:t>.</w:t>
      </w:r>
      <w:r w:rsidRPr="00C379B5">
        <w:t xml:space="preserve"> 20</w:t>
      </w:r>
      <w:r>
        <w:t>19</w:t>
      </w:r>
      <w:r w:rsidRPr="00C379B5">
        <w:t>/2</w:t>
      </w:r>
      <w:r>
        <w:t>0</w:t>
      </w:r>
      <w:r w:rsidRPr="00C379B5">
        <w:t>:</w:t>
      </w:r>
      <w:r>
        <w:t>340) med anledning av det behov av åtgärder som spridningen av covid-19 har fört med sig. Av samma skäl beslutade riksdagen om en höjning av utgiftstakets nivå för 2021 och 2022 efter regeringens förslag i budgetpropositionen för 2021 (</w:t>
      </w:r>
      <w:r w:rsidRPr="00C379B5">
        <w:t>prop. 2020/21:</w:t>
      </w:r>
      <w:r>
        <w:t>1</w:t>
      </w:r>
      <w:r w:rsidRPr="00C379B5">
        <w:t>, bet. 2020/21:Fi</w:t>
      </w:r>
      <w:r>
        <w:t>U1</w:t>
      </w:r>
      <w:r w:rsidRPr="00C379B5">
        <w:t>, rskr</w:t>
      </w:r>
      <w:r>
        <w:t>.</w:t>
      </w:r>
      <w:r w:rsidRPr="00C379B5">
        <w:t xml:space="preserve"> 2020/21:</w:t>
      </w:r>
      <w:r>
        <w:t>63).</w:t>
      </w:r>
    </w:p>
    <w:p w14:paraId="1C69BB4C" w14:textId="4FBD3B4C" w:rsidR="00ED3704" w:rsidRDefault="00ED3704" w:rsidP="00ED3704">
      <w:pPr>
        <w:pStyle w:val="Brdtext"/>
      </w:pPr>
      <w:r w:rsidRPr="00DD7579">
        <w:t xml:space="preserve">Regeringen anser att budgeteringsmarginalens storlek är tillräcklig för att hantera den osäkerhet som finns i bedömningen av utgiftsutvecklingen 2021–2023. Jämfört med prognosen i </w:t>
      </w:r>
      <w:r>
        <w:t>b</w:t>
      </w:r>
      <w:r w:rsidRPr="00DD7579">
        <w:t xml:space="preserve">udgetpropositionen för 2021 beräknas budgeteringsmarginalen </w:t>
      </w:r>
      <w:r w:rsidRPr="007264D8">
        <w:t>bli 127 miljarder kronor mindre 2021, 2</w:t>
      </w:r>
      <w:r>
        <w:t> </w:t>
      </w:r>
      <w:r w:rsidRPr="007264D8">
        <w:t>miljarder</w:t>
      </w:r>
      <w:r>
        <w:t xml:space="preserve"> kronor</w:t>
      </w:r>
      <w:r w:rsidRPr="007264D8">
        <w:t xml:space="preserve"> </w:t>
      </w:r>
      <w:r>
        <w:t>större</w:t>
      </w:r>
      <w:r w:rsidRPr="007264D8">
        <w:t xml:space="preserve"> 2022 och 2 miljarder </w:t>
      </w:r>
      <w:r>
        <w:t>kronor större</w:t>
      </w:r>
      <w:r w:rsidRPr="007264D8">
        <w:t xml:space="preserve"> 2023. I avsnitt 6 görs en närmare genomgång av hur prognosen för de takbegränsade utgifterna förändrats sedan budgetpropositionen för 2021.</w:t>
      </w:r>
    </w:p>
    <w:bookmarkEnd w:id="111"/>
    <w:p w14:paraId="0BE76D23" w14:textId="2F4F7993" w:rsidR="00ED3704" w:rsidRDefault="00ED3704" w:rsidP="009C23F5">
      <w:pPr>
        <w:pStyle w:val="TabellRubrik"/>
        <w:ind w:left="0" w:right="-1134"/>
      </w:pPr>
      <w:r>
        <w:lastRenderedPageBreak/>
        <w:t xml:space="preserve">Tabell </w:t>
      </w:r>
      <w:r>
        <w:fldChar w:fldCharType="begin"/>
      </w:r>
      <w:r>
        <w:instrText xml:space="preserve"> STYLEREF  "Rubrik 1" \n</w:instrText>
      </w:r>
      <w:r>
        <w:fldChar w:fldCharType="separate"/>
      </w:r>
      <w:r w:rsidR="000D76EE">
        <w:rPr>
          <w:noProof/>
        </w:rPr>
        <w:t>4</w:t>
      </w:r>
      <w:r>
        <w:rPr>
          <w:noProof/>
        </w:rPr>
        <w:fldChar w:fldCharType="end"/>
      </w:r>
      <w:r>
        <w:t>.</w:t>
      </w:r>
      <w:fldSimple w:instr=" SEQ Tabell \* ARABIC \s 1 ">
        <w:r w:rsidR="000D76EE">
          <w:rPr>
            <w:noProof/>
          </w:rPr>
          <w:t>2</w:t>
        </w:r>
      </w:fldSimple>
      <w:r>
        <w:tab/>
      </w:r>
      <w:r w:rsidRPr="000E1A4F">
        <w:t xml:space="preserve">Ursprungligt och </w:t>
      </w:r>
      <w:r w:rsidRPr="005635B3">
        <w:t>faktiskt</w:t>
      </w:r>
      <w:r w:rsidRPr="000E1A4F">
        <w:t xml:space="preserve"> </w:t>
      </w:r>
      <w:r>
        <w:t>utgifts</w:t>
      </w:r>
      <w:r w:rsidRPr="000E1A4F">
        <w:t>tak</w:t>
      </w:r>
    </w:p>
    <w:p w14:paraId="48528ABE" w14:textId="77777777" w:rsidR="00ED3704" w:rsidRDefault="00ED3704" w:rsidP="009C23F5">
      <w:pPr>
        <w:pStyle w:val="TabellUnderrubrik"/>
        <w:ind w:left="-1134" w:right="-1134"/>
      </w:pPr>
      <w:r w:rsidRPr="000E1A4F">
        <w:t>Miljarder kronor om inte annat anges</w:t>
      </w:r>
    </w:p>
    <w:tbl>
      <w:tblPr>
        <w:tblStyle w:val="RKBPTabell"/>
        <w:tblW w:w="9902" w:type="dxa"/>
        <w:tblInd w:w="-1134" w:type="dxa"/>
        <w:tblLayout w:type="fixed"/>
        <w:tblLook w:val="04E0" w:firstRow="1" w:lastRow="1" w:firstColumn="1" w:lastColumn="0" w:noHBand="0" w:noVBand="1"/>
      </w:tblPr>
      <w:tblGrid>
        <w:gridCol w:w="2843"/>
        <w:gridCol w:w="543"/>
        <w:gridCol w:w="543"/>
        <w:gridCol w:w="543"/>
        <w:gridCol w:w="543"/>
        <w:gridCol w:w="543"/>
        <w:gridCol w:w="543"/>
        <w:gridCol w:w="543"/>
        <w:gridCol w:w="543"/>
        <w:gridCol w:w="543"/>
        <w:gridCol w:w="543"/>
        <w:gridCol w:w="543"/>
        <w:gridCol w:w="543"/>
        <w:gridCol w:w="543"/>
      </w:tblGrid>
      <w:tr w:rsidR="00ED3704" w:rsidRPr="00EB2A44" w14:paraId="25D0B297" w14:textId="77777777" w:rsidTr="00ED370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43" w:type="dxa"/>
            <w:noWrap/>
            <w:hideMark/>
          </w:tcPr>
          <w:p w14:paraId="21A16940" w14:textId="77777777" w:rsidR="00ED3704" w:rsidRPr="00EB2A44" w:rsidRDefault="00ED3704" w:rsidP="009C23F5">
            <w:pPr>
              <w:pStyle w:val="TabellHuvud"/>
              <w:keepNext/>
            </w:pPr>
          </w:p>
        </w:tc>
        <w:tc>
          <w:tcPr>
            <w:tcW w:w="543" w:type="dxa"/>
            <w:noWrap/>
            <w:hideMark/>
          </w:tcPr>
          <w:p w14:paraId="484F8801" w14:textId="5E70E7BB"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2011</w:t>
            </w:r>
          </w:p>
        </w:tc>
        <w:tc>
          <w:tcPr>
            <w:tcW w:w="543" w:type="dxa"/>
            <w:noWrap/>
            <w:hideMark/>
          </w:tcPr>
          <w:p w14:paraId="2E215A58" w14:textId="693EA6B2"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2012</w:t>
            </w:r>
          </w:p>
        </w:tc>
        <w:tc>
          <w:tcPr>
            <w:tcW w:w="543" w:type="dxa"/>
            <w:noWrap/>
            <w:hideMark/>
          </w:tcPr>
          <w:p w14:paraId="50939C7D" w14:textId="1745BAB0"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2013</w:t>
            </w:r>
          </w:p>
        </w:tc>
        <w:tc>
          <w:tcPr>
            <w:tcW w:w="543" w:type="dxa"/>
            <w:noWrap/>
            <w:hideMark/>
          </w:tcPr>
          <w:p w14:paraId="49E73BEE" w14:textId="4C961525"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2014</w:t>
            </w:r>
          </w:p>
        </w:tc>
        <w:tc>
          <w:tcPr>
            <w:tcW w:w="543" w:type="dxa"/>
            <w:noWrap/>
            <w:hideMark/>
          </w:tcPr>
          <w:p w14:paraId="46F2EF1B" w14:textId="44331FD0"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2015</w:t>
            </w:r>
          </w:p>
        </w:tc>
        <w:tc>
          <w:tcPr>
            <w:tcW w:w="543" w:type="dxa"/>
            <w:noWrap/>
            <w:hideMark/>
          </w:tcPr>
          <w:p w14:paraId="70CBA9E2" w14:textId="6F4E5889"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2016</w:t>
            </w:r>
          </w:p>
        </w:tc>
        <w:tc>
          <w:tcPr>
            <w:tcW w:w="543" w:type="dxa"/>
            <w:noWrap/>
            <w:hideMark/>
          </w:tcPr>
          <w:p w14:paraId="50414374" w14:textId="4F89F762"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2017</w:t>
            </w:r>
          </w:p>
        </w:tc>
        <w:tc>
          <w:tcPr>
            <w:tcW w:w="543" w:type="dxa"/>
            <w:noWrap/>
            <w:hideMark/>
          </w:tcPr>
          <w:p w14:paraId="72C598D2" w14:textId="21451EAF"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B2A44">
              <w:t>2018</w:t>
            </w:r>
          </w:p>
        </w:tc>
        <w:tc>
          <w:tcPr>
            <w:tcW w:w="543" w:type="dxa"/>
            <w:noWrap/>
            <w:hideMark/>
          </w:tcPr>
          <w:p w14:paraId="2184AEC5" w14:textId="494C9A11" w:rsidR="00ED3704" w:rsidRPr="00EB2A44"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EC7644">
              <w:t>2019</w:t>
            </w:r>
          </w:p>
        </w:tc>
        <w:tc>
          <w:tcPr>
            <w:tcW w:w="543" w:type="dxa"/>
            <w:noWrap/>
            <w:hideMark/>
          </w:tcPr>
          <w:p w14:paraId="7A31866B" w14:textId="374A7E07" w:rsidR="00ED3704" w:rsidRPr="008A3BF8"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8A3BF8">
              <w:t>2020</w:t>
            </w:r>
          </w:p>
        </w:tc>
        <w:tc>
          <w:tcPr>
            <w:tcW w:w="543" w:type="dxa"/>
            <w:noWrap/>
            <w:hideMark/>
          </w:tcPr>
          <w:p w14:paraId="58FEA251" w14:textId="65F7E980" w:rsidR="00ED3704" w:rsidRPr="008A3BF8"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8A3BF8">
              <w:t>2021</w:t>
            </w:r>
          </w:p>
        </w:tc>
        <w:tc>
          <w:tcPr>
            <w:tcW w:w="543" w:type="dxa"/>
            <w:noWrap/>
            <w:hideMark/>
          </w:tcPr>
          <w:p w14:paraId="3BA5E98C" w14:textId="28C5042B" w:rsidR="00ED3704" w:rsidRPr="008A3BF8"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8A3BF8">
              <w:t>2022</w:t>
            </w:r>
          </w:p>
        </w:tc>
        <w:tc>
          <w:tcPr>
            <w:tcW w:w="543" w:type="dxa"/>
            <w:noWrap/>
            <w:hideMark/>
          </w:tcPr>
          <w:p w14:paraId="66FD7DD1" w14:textId="181CFE68" w:rsidR="00ED3704" w:rsidRPr="008A3BF8" w:rsidRDefault="00ED3704" w:rsidP="009C23F5">
            <w:pPr>
              <w:pStyle w:val="TabellHuvud"/>
              <w:keepNext/>
              <w:cnfStyle w:val="100000000000" w:firstRow="1" w:lastRow="0" w:firstColumn="0" w:lastColumn="0" w:oddVBand="0" w:evenVBand="0" w:oddHBand="0" w:evenHBand="0" w:firstRowFirstColumn="0" w:firstRowLastColumn="0" w:lastRowFirstColumn="0" w:lastRowLastColumn="0"/>
            </w:pPr>
            <w:r w:rsidRPr="008A3BF8">
              <w:t>2023</w:t>
            </w:r>
          </w:p>
        </w:tc>
      </w:tr>
      <w:tr w:rsidR="00ED3704" w:rsidRPr="00EB2A44" w14:paraId="7EBF33D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2843" w:type="dxa"/>
            <w:noWrap/>
            <w:hideMark/>
          </w:tcPr>
          <w:p w14:paraId="52600167" w14:textId="534935B2" w:rsidR="00ED3704" w:rsidRPr="00EB2A44" w:rsidRDefault="00ED3704" w:rsidP="009C23F5">
            <w:pPr>
              <w:pStyle w:val="Tabell"/>
              <w:keepNext/>
            </w:pPr>
            <w:r w:rsidRPr="00EB2A44">
              <w:t>Ursprungligt beslutade nivåer på utgiftstaket</w:t>
            </w:r>
          </w:p>
        </w:tc>
        <w:tc>
          <w:tcPr>
            <w:tcW w:w="543" w:type="dxa"/>
            <w:noWrap/>
            <w:hideMark/>
          </w:tcPr>
          <w:p w14:paraId="4822AF40" w14:textId="4114E178"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050</w:t>
            </w:r>
          </w:p>
        </w:tc>
        <w:tc>
          <w:tcPr>
            <w:tcW w:w="543" w:type="dxa"/>
            <w:noWrap/>
            <w:hideMark/>
          </w:tcPr>
          <w:p w14:paraId="75A9F420" w14:textId="6CFD2C26"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074</w:t>
            </w:r>
          </w:p>
        </w:tc>
        <w:tc>
          <w:tcPr>
            <w:tcW w:w="543" w:type="dxa"/>
            <w:noWrap/>
            <w:hideMark/>
          </w:tcPr>
          <w:p w14:paraId="14077394" w14:textId="02B90BD4"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093</w:t>
            </w:r>
          </w:p>
        </w:tc>
        <w:tc>
          <w:tcPr>
            <w:tcW w:w="543" w:type="dxa"/>
            <w:noWrap/>
            <w:hideMark/>
          </w:tcPr>
          <w:p w14:paraId="7CE9A34B" w14:textId="0A5784C0"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103</w:t>
            </w:r>
          </w:p>
        </w:tc>
        <w:tc>
          <w:tcPr>
            <w:tcW w:w="543" w:type="dxa"/>
            <w:noWrap/>
            <w:hideMark/>
          </w:tcPr>
          <w:p w14:paraId="2A2A6CBC" w14:textId="5B54F890"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123</w:t>
            </w:r>
          </w:p>
        </w:tc>
        <w:tc>
          <w:tcPr>
            <w:tcW w:w="543" w:type="dxa"/>
            <w:noWrap/>
            <w:hideMark/>
          </w:tcPr>
          <w:p w14:paraId="389A1EC5" w14:textId="1023E4E3"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167</w:t>
            </w:r>
          </w:p>
        </w:tc>
        <w:tc>
          <w:tcPr>
            <w:tcW w:w="543" w:type="dxa"/>
            <w:noWrap/>
            <w:hideMark/>
          </w:tcPr>
          <w:p w14:paraId="0B9B476F" w14:textId="35A6C241"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210</w:t>
            </w:r>
          </w:p>
        </w:tc>
        <w:tc>
          <w:tcPr>
            <w:tcW w:w="543" w:type="dxa"/>
            <w:noWrap/>
            <w:hideMark/>
          </w:tcPr>
          <w:p w14:paraId="5F1014F6" w14:textId="44D1C43F"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7660AE">
              <w:t>1</w:t>
            </w:r>
            <w:r>
              <w:t> </w:t>
            </w:r>
            <w:r w:rsidRPr="007660AE">
              <w:t>332</w:t>
            </w:r>
          </w:p>
        </w:tc>
        <w:tc>
          <w:tcPr>
            <w:tcW w:w="543" w:type="dxa"/>
            <w:noWrap/>
            <w:hideMark/>
          </w:tcPr>
          <w:p w14:paraId="0700FE95" w14:textId="66115B4E" w:rsidR="00ED3704" w:rsidRPr="00EB2A44"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EC7644">
              <w:t>1</w:t>
            </w:r>
            <w:r>
              <w:t xml:space="preserve"> </w:t>
            </w:r>
            <w:r w:rsidRPr="00EC7644">
              <w:t>392</w:t>
            </w:r>
          </w:p>
        </w:tc>
        <w:tc>
          <w:tcPr>
            <w:tcW w:w="543" w:type="dxa"/>
            <w:noWrap/>
            <w:hideMark/>
          </w:tcPr>
          <w:p w14:paraId="4C334C1B" w14:textId="1258F714" w:rsidR="00ED3704" w:rsidRPr="008A3BF8"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8A3BF8">
              <w:t>1 471</w:t>
            </w:r>
          </w:p>
        </w:tc>
        <w:tc>
          <w:tcPr>
            <w:tcW w:w="543" w:type="dxa"/>
            <w:noWrap/>
            <w:hideMark/>
          </w:tcPr>
          <w:p w14:paraId="66FB8791" w14:textId="2389632E" w:rsidR="00ED3704" w:rsidRPr="008A3BF8"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8A3BF8">
              <w:t>1 430</w:t>
            </w:r>
          </w:p>
        </w:tc>
        <w:tc>
          <w:tcPr>
            <w:tcW w:w="543" w:type="dxa"/>
            <w:noWrap/>
            <w:hideMark/>
          </w:tcPr>
          <w:p w14:paraId="5A8CA4C2" w14:textId="0EF3D0DE" w:rsidR="00ED3704" w:rsidRPr="008A3BF8"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8A3BF8">
              <w:t>1 502</w:t>
            </w:r>
          </w:p>
        </w:tc>
        <w:tc>
          <w:tcPr>
            <w:tcW w:w="543" w:type="dxa"/>
            <w:noWrap/>
            <w:hideMark/>
          </w:tcPr>
          <w:p w14:paraId="60999392" w14:textId="256F9A02" w:rsidR="00ED3704" w:rsidRPr="008A3BF8" w:rsidRDefault="00ED3704" w:rsidP="009C23F5">
            <w:pPr>
              <w:pStyle w:val="Tabell"/>
              <w:keepNext/>
              <w:cnfStyle w:val="000000000000" w:firstRow="0" w:lastRow="0" w:firstColumn="0" w:lastColumn="0" w:oddVBand="0" w:evenVBand="0" w:oddHBand="0" w:evenHBand="0" w:firstRowFirstColumn="0" w:firstRowLastColumn="0" w:lastRowFirstColumn="0" w:lastRowLastColumn="0"/>
            </w:pPr>
            <w:r w:rsidRPr="008A3BF8">
              <w:t>1 539</w:t>
            </w:r>
          </w:p>
        </w:tc>
      </w:tr>
      <w:tr w:rsidR="00ED3704" w:rsidRPr="00EB2A44" w14:paraId="57503F4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2843" w:type="dxa"/>
            <w:noWrap/>
            <w:hideMark/>
          </w:tcPr>
          <w:p w14:paraId="08356760" w14:textId="77777777" w:rsidR="00ED3704" w:rsidRPr="00EB2A44" w:rsidRDefault="00ED3704" w:rsidP="00ED3704">
            <w:pPr>
              <w:pStyle w:val="Tabell"/>
            </w:pPr>
            <w:r w:rsidRPr="00EB2A44">
              <w:t>Teknisk justerin</w:t>
            </w:r>
            <w:r>
              <w:t>g</w:t>
            </w:r>
            <w:r w:rsidRPr="000E1A4F">
              <w:rPr>
                <w:vertAlign w:val="superscript"/>
              </w:rPr>
              <w:t>1</w:t>
            </w:r>
          </w:p>
        </w:tc>
        <w:tc>
          <w:tcPr>
            <w:tcW w:w="543" w:type="dxa"/>
            <w:noWrap/>
            <w:hideMark/>
          </w:tcPr>
          <w:p w14:paraId="03CB8972" w14:textId="525453C1"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13</w:t>
            </w:r>
          </w:p>
        </w:tc>
        <w:tc>
          <w:tcPr>
            <w:tcW w:w="543" w:type="dxa"/>
            <w:noWrap/>
            <w:hideMark/>
          </w:tcPr>
          <w:p w14:paraId="32649D67" w14:textId="02F4F1D4"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10</w:t>
            </w:r>
          </w:p>
        </w:tc>
        <w:tc>
          <w:tcPr>
            <w:tcW w:w="543" w:type="dxa"/>
            <w:noWrap/>
            <w:hideMark/>
          </w:tcPr>
          <w:p w14:paraId="58F73ABA" w14:textId="0B894220"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2</w:t>
            </w:r>
          </w:p>
        </w:tc>
        <w:tc>
          <w:tcPr>
            <w:tcW w:w="543" w:type="dxa"/>
            <w:noWrap/>
            <w:hideMark/>
          </w:tcPr>
          <w:p w14:paraId="1F94E842" w14:textId="29C7870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4</w:t>
            </w:r>
          </w:p>
        </w:tc>
        <w:tc>
          <w:tcPr>
            <w:tcW w:w="543" w:type="dxa"/>
            <w:noWrap/>
            <w:hideMark/>
          </w:tcPr>
          <w:p w14:paraId="2E9EFB07" w14:textId="4FAF472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2</w:t>
            </w:r>
          </w:p>
        </w:tc>
        <w:tc>
          <w:tcPr>
            <w:tcW w:w="543" w:type="dxa"/>
            <w:noWrap/>
            <w:hideMark/>
          </w:tcPr>
          <w:p w14:paraId="24110739" w14:textId="4C41A94C"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7</w:t>
            </w:r>
          </w:p>
        </w:tc>
        <w:tc>
          <w:tcPr>
            <w:tcW w:w="543" w:type="dxa"/>
            <w:noWrap/>
            <w:hideMark/>
          </w:tcPr>
          <w:p w14:paraId="3C4EDAB7" w14:textId="7C6F65E5"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12</w:t>
            </w:r>
          </w:p>
        </w:tc>
        <w:tc>
          <w:tcPr>
            <w:tcW w:w="543" w:type="dxa"/>
            <w:noWrap/>
            <w:hideMark/>
          </w:tcPr>
          <w:p w14:paraId="3829837C" w14:textId="4B9F025B"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5</w:t>
            </w:r>
          </w:p>
        </w:tc>
        <w:tc>
          <w:tcPr>
            <w:tcW w:w="543" w:type="dxa"/>
            <w:noWrap/>
            <w:vAlign w:val="top"/>
            <w:hideMark/>
          </w:tcPr>
          <w:p w14:paraId="2BA60031" w14:textId="22E25A3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C7644">
              <w:t>10</w:t>
            </w:r>
          </w:p>
        </w:tc>
        <w:tc>
          <w:tcPr>
            <w:tcW w:w="543" w:type="dxa"/>
            <w:noWrap/>
            <w:hideMark/>
          </w:tcPr>
          <w:p w14:paraId="1A6230F8" w14:textId="3BDDC1EF"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10</w:t>
            </w:r>
          </w:p>
        </w:tc>
        <w:tc>
          <w:tcPr>
            <w:tcW w:w="543" w:type="dxa"/>
            <w:noWrap/>
            <w:hideMark/>
          </w:tcPr>
          <w:p w14:paraId="43FD536A" w14:textId="6DC9097F"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6</w:t>
            </w:r>
          </w:p>
        </w:tc>
        <w:tc>
          <w:tcPr>
            <w:tcW w:w="543" w:type="dxa"/>
            <w:noWrap/>
            <w:hideMark/>
          </w:tcPr>
          <w:p w14:paraId="6875E19F" w14:textId="547E306A"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2</w:t>
            </w:r>
          </w:p>
        </w:tc>
        <w:tc>
          <w:tcPr>
            <w:tcW w:w="543" w:type="dxa"/>
            <w:noWrap/>
            <w:hideMark/>
          </w:tcPr>
          <w:p w14:paraId="0D5D81FB" w14:textId="77777777"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EB2A44" w14:paraId="1A31BC8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2843" w:type="dxa"/>
            <w:tcBorders>
              <w:bottom w:val="single" w:sz="4" w:space="0" w:color="auto"/>
            </w:tcBorders>
            <w:noWrap/>
            <w:hideMark/>
          </w:tcPr>
          <w:p w14:paraId="3C97FFAD" w14:textId="177A2E0A" w:rsidR="00ED3704" w:rsidRPr="00EB2A44" w:rsidRDefault="00ED3704" w:rsidP="00ED3704">
            <w:pPr>
              <w:pStyle w:val="Tabell"/>
            </w:pPr>
            <w:r w:rsidRPr="00EB2A44">
              <w:t xml:space="preserve">Reell </w:t>
            </w:r>
            <w:r>
              <w:t>ändring</w:t>
            </w:r>
            <w:r w:rsidRPr="000E1A4F">
              <w:rPr>
                <w:vertAlign w:val="superscript"/>
              </w:rPr>
              <w:t>2</w:t>
            </w:r>
          </w:p>
        </w:tc>
        <w:tc>
          <w:tcPr>
            <w:tcW w:w="543" w:type="dxa"/>
            <w:tcBorders>
              <w:bottom w:val="single" w:sz="4" w:space="0" w:color="auto"/>
            </w:tcBorders>
            <w:noWrap/>
            <w:hideMark/>
          </w:tcPr>
          <w:p w14:paraId="2E385FDF" w14:textId="7777777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43" w:type="dxa"/>
            <w:tcBorders>
              <w:bottom w:val="single" w:sz="4" w:space="0" w:color="auto"/>
            </w:tcBorders>
            <w:noWrap/>
            <w:hideMark/>
          </w:tcPr>
          <w:p w14:paraId="43C2C78D" w14:textId="7777777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43" w:type="dxa"/>
            <w:tcBorders>
              <w:bottom w:val="single" w:sz="4" w:space="0" w:color="auto"/>
            </w:tcBorders>
            <w:noWrap/>
            <w:hideMark/>
          </w:tcPr>
          <w:p w14:paraId="226E4863" w14:textId="7777777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43" w:type="dxa"/>
            <w:tcBorders>
              <w:bottom w:val="single" w:sz="4" w:space="0" w:color="auto"/>
            </w:tcBorders>
            <w:noWrap/>
            <w:hideMark/>
          </w:tcPr>
          <w:p w14:paraId="7BDBC179" w14:textId="7777777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43" w:type="dxa"/>
            <w:tcBorders>
              <w:bottom w:val="single" w:sz="4" w:space="0" w:color="auto"/>
            </w:tcBorders>
            <w:noWrap/>
            <w:hideMark/>
          </w:tcPr>
          <w:p w14:paraId="389A320C" w14:textId="59575C93"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33</w:t>
            </w:r>
          </w:p>
        </w:tc>
        <w:tc>
          <w:tcPr>
            <w:tcW w:w="543" w:type="dxa"/>
            <w:tcBorders>
              <w:bottom w:val="single" w:sz="4" w:space="0" w:color="auto"/>
            </w:tcBorders>
            <w:noWrap/>
            <w:hideMark/>
          </w:tcPr>
          <w:p w14:paraId="0E7ED034" w14:textId="707F4918"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41</w:t>
            </w:r>
          </w:p>
        </w:tc>
        <w:tc>
          <w:tcPr>
            <w:tcW w:w="543" w:type="dxa"/>
            <w:tcBorders>
              <w:bottom w:val="single" w:sz="4" w:space="0" w:color="auto"/>
            </w:tcBorders>
            <w:noWrap/>
            <w:hideMark/>
          </w:tcPr>
          <w:p w14:paraId="32060633" w14:textId="26EB031B"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52</w:t>
            </w:r>
          </w:p>
        </w:tc>
        <w:tc>
          <w:tcPr>
            <w:tcW w:w="543" w:type="dxa"/>
            <w:tcBorders>
              <w:bottom w:val="single" w:sz="4" w:space="0" w:color="auto"/>
            </w:tcBorders>
            <w:noWrap/>
            <w:hideMark/>
          </w:tcPr>
          <w:p w14:paraId="2C28ABEB" w14:textId="20E2F0E3"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43" w:type="dxa"/>
            <w:tcBorders>
              <w:bottom w:val="single" w:sz="4" w:space="0" w:color="auto"/>
            </w:tcBorders>
            <w:noWrap/>
            <w:vAlign w:val="top"/>
            <w:hideMark/>
          </w:tcPr>
          <w:p w14:paraId="2F582499" w14:textId="3D3FF248"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C7644">
              <w:t>-51</w:t>
            </w:r>
          </w:p>
        </w:tc>
        <w:tc>
          <w:tcPr>
            <w:tcW w:w="543" w:type="dxa"/>
            <w:tcBorders>
              <w:bottom w:val="single" w:sz="4" w:space="0" w:color="auto"/>
            </w:tcBorders>
            <w:noWrap/>
            <w:hideMark/>
          </w:tcPr>
          <w:p w14:paraId="6380CD55" w14:textId="0CD8B743"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262</w:t>
            </w:r>
          </w:p>
        </w:tc>
        <w:tc>
          <w:tcPr>
            <w:tcW w:w="543" w:type="dxa"/>
            <w:tcBorders>
              <w:bottom w:val="single" w:sz="4" w:space="0" w:color="auto"/>
            </w:tcBorders>
            <w:noWrap/>
            <w:hideMark/>
          </w:tcPr>
          <w:p w14:paraId="5F522838" w14:textId="6FB7077E"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259</w:t>
            </w:r>
          </w:p>
        </w:tc>
        <w:tc>
          <w:tcPr>
            <w:tcW w:w="543" w:type="dxa"/>
            <w:tcBorders>
              <w:bottom w:val="single" w:sz="4" w:space="0" w:color="auto"/>
            </w:tcBorders>
            <w:noWrap/>
            <w:hideMark/>
          </w:tcPr>
          <w:p w14:paraId="6DDDCD39" w14:textId="5BA7682E"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140</w:t>
            </w:r>
          </w:p>
        </w:tc>
        <w:tc>
          <w:tcPr>
            <w:tcW w:w="543" w:type="dxa"/>
            <w:tcBorders>
              <w:bottom w:val="single" w:sz="4" w:space="0" w:color="auto"/>
            </w:tcBorders>
            <w:noWrap/>
            <w:hideMark/>
          </w:tcPr>
          <w:p w14:paraId="7116FE96" w14:textId="77777777"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EB2A44" w14:paraId="1054933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2843" w:type="dxa"/>
            <w:tcBorders>
              <w:top w:val="single" w:sz="4" w:space="0" w:color="auto"/>
              <w:bottom w:val="single" w:sz="12" w:space="0" w:color="auto"/>
            </w:tcBorders>
            <w:shd w:val="clear" w:color="auto" w:fill="auto"/>
            <w:noWrap/>
            <w:hideMark/>
          </w:tcPr>
          <w:p w14:paraId="011945A8" w14:textId="77777777" w:rsidR="00ED3704" w:rsidRPr="00EB2A44" w:rsidRDefault="00ED3704" w:rsidP="00ED3704">
            <w:pPr>
              <w:pStyle w:val="Tabell"/>
            </w:pPr>
            <w:r w:rsidRPr="00EB2A44">
              <w:t>Slutgiltiga nivåer på utgiftstaket</w:t>
            </w:r>
            <w:r w:rsidRPr="00EB2A44">
              <w:rPr>
                <w:vertAlign w:val="superscript"/>
              </w:rPr>
              <w:t>3</w:t>
            </w:r>
          </w:p>
        </w:tc>
        <w:tc>
          <w:tcPr>
            <w:tcW w:w="543" w:type="dxa"/>
            <w:tcBorders>
              <w:top w:val="single" w:sz="4" w:space="0" w:color="auto"/>
              <w:bottom w:val="single" w:sz="12" w:space="0" w:color="auto"/>
            </w:tcBorders>
            <w:shd w:val="clear" w:color="auto" w:fill="auto"/>
            <w:noWrap/>
            <w:hideMark/>
          </w:tcPr>
          <w:p w14:paraId="4191F8A0" w14:textId="20B4CA91"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063</w:t>
            </w:r>
          </w:p>
        </w:tc>
        <w:tc>
          <w:tcPr>
            <w:tcW w:w="543" w:type="dxa"/>
            <w:tcBorders>
              <w:top w:val="single" w:sz="4" w:space="0" w:color="auto"/>
              <w:bottom w:val="single" w:sz="12" w:space="0" w:color="auto"/>
            </w:tcBorders>
            <w:shd w:val="clear" w:color="auto" w:fill="auto"/>
            <w:noWrap/>
            <w:hideMark/>
          </w:tcPr>
          <w:p w14:paraId="17FBED9E" w14:textId="71A6A6B2"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084</w:t>
            </w:r>
          </w:p>
        </w:tc>
        <w:tc>
          <w:tcPr>
            <w:tcW w:w="543" w:type="dxa"/>
            <w:tcBorders>
              <w:top w:val="single" w:sz="4" w:space="0" w:color="auto"/>
              <w:bottom w:val="single" w:sz="12" w:space="0" w:color="auto"/>
            </w:tcBorders>
            <w:shd w:val="clear" w:color="auto" w:fill="auto"/>
            <w:noWrap/>
            <w:hideMark/>
          </w:tcPr>
          <w:p w14:paraId="36D77D06" w14:textId="7B0A2271"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095</w:t>
            </w:r>
          </w:p>
        </w:tc>
        <w:tc>
          <w:tcPr>
            <w:tcW w:w="543" w:type="dxa"/>
            <w:tcBorders>
              <w:top w:val="single" w:sz="4" w:space="0" w:color="auto"/>
              <w:bottom w:val="single" w:sz="12" w:space="0" w:color="auto"/>
            </w:tcBorders>
            <w:shd w:val="clear" w:color="auto" w:fill="auto"/>
            <w:noWrap/>
            <w:hideMark/>
          </w:tcPr>
          <w:p w14:paraId="03E4129F" w14:textId="5BCF652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107</w:t>
            </w:r>
          </w:p>
        </w:tc>
        <w:tc>
          <w:tcPr>
            <w:tcW w:w="543" w:type="dxa"/>
            <w:tcBorders>
              <w:top w:val="single" w:sz="4" w:space="0" w:color="auto"/>
              <w:bottom w:val="single" w:sz="12" w:space="0" w:color="auto"/>
            </w:tcBorders>
            <w:shd w:val="clear" w:color="auto" w:fill="auto"/>
            <w:noWrap/>
            <w:hideMark/>
          </w:tcPr>
          <w:p w14:paraId="5FAAFD28" w14:textId="48151998"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158</w:t>
            </w:r>
          </w:p>
        </w:tc>
        <w:tc>
          <w:tcPr>
            <w:tcW w:w="543" w:type="dxa"/>
            <w:tcBorders>
              <w:top w:val="single" w:sz="4" w:space="0" w:color="auto"/>
              <w:bottom w:val="single" w:sz="12" w:space="0" w:color="auto"/>
            </w:tcBorders>
            <w:shd w:val="clear" w:color="auto" w:fill="auto"/>
            <w:noWrap/>
            <w:hideMark/>
          </w:tcPr>
          <w:p w14:paraId="3DBEC57E" w14:textId="134E163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215</w:t>
            </w:r>
          </w:p>
        </w:tc>
        <w:tc>
          <w:tcPr>
            <w:tcW w:w="543" w:type="dxa"/>
            <w:tcBorders>
              <w:top w:val="single" w:sz="4" w:space="0" w:color="auto"/>
              <w:bottom w:val="single" w:sz="12" w:space="0" w:color="auto"/>
            </w:tcBorders>
            <w:shd w:val="clear" w:color="auto" w:fill="auto"/>
            <w:noWrap/>
            <w:hideMark/>
          </w:tcPr>
          <w:p w14:paraId="5AAB4412" w14:textId="67F6269C"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274</w:t>
            </w:r>
          </w:p>
        </w:tc>
        <w:tc>
          <w:tcPr>
            <w:tcW w:w="543" w:type="dxa"/>
            <w:tcBorders>
              <w:top w:val="single" w:sz="4" w:space="0" w:color="auto"/>
              <w:bottom w:val="single" w:sz="12" w:space="0" w:color="auto"/>
            </w:tcBorders>
            <w:shd w:val="clear" w:color="auto" w:fill="auto"/>
            <w:noWrap/>
            <w:hideMark/>
          </w:tcPr>
          <w:p w14:paraId="775F4372" w14:textId="0F84753E"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337</w:t>
            </w:r>
          </w:p>
        </w:tc>
        <w:tc>
          <w:tcPr>
            <w:tcW w:w="543" w:type="dxa"/>
            <w:tcBorders>
              <w:top w:val="single" w:sz="4" w:space="0" w:color="auto"/>
              <w:bottom w:val="single" w:sz="12" w:space="0" w:color="auto"/>
            </w:tcBorders>
            <w:shd w:val="clear" w:color="auto" w:fill="auto"/>
            <w:noWrap/>
            <w:hideMark/>
          </w:tcPr>
          <w:p w14:paraId="1CAB759C" w14:textId="7C74D9C5"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C7644">
              <w:t>1</w:t>
            </w:r>
            <w:r>
              <w:t xml:space="preserve"> </w:t>
            </w:r>
            <w:r w:rsidRPr="00EC7644">
              <w:t>351</w:t>
            </w:r>
          </w:p>
        </w:tc>
        <w:tc>
          <w:tcPr>
            <w:tcW w:w="543" w:type="dxa"/>
            <w:tcBorders>
              <w:top w:val="single" w:sz="4" w:space="0" w:color="auto"/>
              <w:bottom w:val="single" w:sz="12" w:space="0" w:color="auto"/>
            </w:tcBorders>
            <w:shd w:val="clear" w:color="auto" w:fill="auto"/>
            <w:noWrap/>
            <w:hideMark/>
          </w:tcPr>
          <w:p w14:paraId="78CBAB9F" w14:textId="06AC1609"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1 743</w:t>
            </w:r>
          </w:p>
        </w:tc>
        <w:tc>
          <w:tcPr>
            <w:tcW w:w="543" w:type="dxa"/>
            <w:tcBorders>
              <w:top w:val="single" w:sz="4" w:space="0" w:color="auto"/>
              <w:bottom w:val="single" w:sz="12" w:space="0" w:color="auto"/>
            </w:tcBorders>
            <w:shd w:val="clear" w:color="auto" w:fill="auto"/>
            <w:noWrap/>
          </w:tcPr>
          <w:p w14:paraId="3883FDAE" w14:textId="38335563"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1 695</w:t>
            </w:r>
          </w:p>
        </w:tc>
        <w:tc>
          <w:tcPr>
            <w:tcW w:w="543" w:type="dxa"/>
            <w:tcBorders>
              <w:top w:val="single" w:sz="4" w:space="0" w:color="auto"/>
              <w:bottom w:val="single" w:sz="12" w:space="0" w:color="auto"/>
            </w:tcBorders>
            <w:shd w:val="clear" w:color="auto" w:fill="auto"/>
            <w:noWrap/>
            <w:hideMark/>
          </w:tcPr>
          <w:p w14:paraId="3AA7CD0F" w14:textId="00D005AF"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1 634</w:t>
            </w:r>
          </w:p>
        </w:tc>
        <w:tc>
          <w:tcPr>
            <w:tcW w:w="543" w:type="dxa"/>
            <w:tcBorders>
              <w:top w:val="single" w:sz="4" w:space="0" w:color="auto"/>
              <w:bottom w:val="single" w:sz="12" w:space="0" w:color="auto"/>
            </w:tcBorders>
            <w:shd w:val="clear" w:color="auto" w:fill="auto"/>
            <w:noWrap/>
            <w:hideMark/>
          </w:tcPr>
          <w:p w14:paraId="527291EA" w14:textId="6073DDFD" w:rsidR="00ED3704" w:rsidRPr="008A3BF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A3BF8">
              <w:t>1 539</w:t>
            </w:r>
          </w:p>
        </w:tc>
      </w:tr>
      <w:tr w:rsidR="00ED3704" w:rsidRPr="00EB2A44" w14:paraId="08237CF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2843" w:type="dxa"/>
            <w:tcBorders>
              <w:top w:val="single" w:sz="12" w:space="0" w:color="auto"/>
              <w:bottom w:val="single" w:sz="12" w:space="0" w:color="auto"/>
            </w:tcBorders>
            <w:shd w:val="clear" w:color="auto" w:fill="auto"/>
            <w:noWrap/>
            <w:hideMark/>
          </w:tcPr>
          <w:p w14:paraId="179FF986" w14:textId="77777777" w:rsidR="00ED3704" w:rsidRPr="00EB2A44" w:rsidRDefault="00ED3704" w:rsidP="00ED3704">
            <w:pPr>
              <w:pStyle w:val="Tabell"/>
            </w:pPr>
            <w:r w:rsidRPr="00EB2A44">
              <w:t>Årlig nominell förändring av utgiftstaket vid respektive riksdagsbeslut</w:t>
            </w:r>
            <w:r w:rsidRPr="00EB2A44">
              <w:rPr>
                <w:vertAlign w:val="superscript"/>
              </w:rPr>
              <w:t>4</w:t>
            </w:r>
          </w:p>
        </w:tc>
        <w:tc>
          <w:tcPr>
            <w:tcW w:w="543" w:type="dxa"/>
            <w:tcBorders>
              <w:top w:val="single" w:sz="12" w:space="0" w:color="auto"/>
              <w:bottom w:val="single" w:sz="12" w:space="0" w:color="auto"/>
            </w:tcBorders>
            <w:shd w:val="clear" w:color="auto" w:fill="auto"/>
            <w:noWrap/>
            <w:hideMark/>
          </w:tcPr>
          <w:p w14:paraId="6F345607" w14:textId="0EB93AB8"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30</w:t>
            </w:r>
          </w:p>
        </w:tc>
        <w:tc>
          <w:tcPr>
            <w:tcW w:w="543" w:type="dxa"/>
            <w:tcBorders>
              <w:top w:val="single" w:sz="12" w:space="0" w:color="auto"/>
              <w:bottom w:val="single" w:sz="12" w:space="0" w:color="auto"/>
            </w:tcBorders>
            <w:shd w:val="clear" w:color="auto" w:fill="auto"/>
            <w:noWrap/>
            <w:hideMark/>
          </w:tcPr>
          <w:p w14:paraId="45D54E44" w14:textId="09872625"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20</w:t>
            </w:r>
          </w:p>
        </w:tc>
        <w:tc>
          <w:tcPr>
            <w:tcW w:w="543" w:type="dxa"/>
            <w:tcBorders>
              <w:top w:val="single" w:sz="12" w:space="0" w:color="auto"/>
              <w:bottom w:val="single" w:sz="12" w:space="0" w:color="auto"/>
            </w:tcBorders>
            <w:shd w:val="clear" w:color="auto" w:fill="auto"/>
            <w:noWrap/>
            <w:hideMark/>
          </w:tcPr>
          <w:p w14:paraId="23286D22" w14:textId="41C229F5"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10</w:t>
            </w:r>
          </w:p>
        </w:tc>
        <w:tc>
          <w:tcPr>
            <w:tcW w:w="543" w:type="dxa"/>
            <w:tcBorders>
              <w:top w:val="single" w:sz="12" w:space="0" w:color="auto"/>
              <w:bottom w:val="single" w:sz="12" w:space="0" w:color="auto"/>
            </w:tcBorders>
            <w:shd w:val="clear" w:color="auto" w:fill="auto"/>
            <w:noWrap/>
            <w:hideMark/>
          </w:tcPr>
          <w:p w14:paraId="60EF7071" w14:textId="68AD2C7C"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10</w:t>
            </w:r>
          </w:p>
        </w:tc>
        <w:tc>
          <w:tcPr>
            <w:tcW w:w="543" w:type="dxa"/>
            <w:tcBorders>
              <w:top w:val="single" w:sz="12" w:space="0" w:color="auto"/>
              <w:bottom w:val="single" w:sz="12" w:space="0" w:color="auto"/>
            </w:tcBorders>
            <w:shd w:val="clear" w:color="auto" w:fill="auto"/>
            <w:noWrap/>
            <w:hideMark/>
          </w:tcPr>
          <w:p w14:paraId="5CB976A4" w14:textId="7E13901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51</w:t>
            </w:r>
          </w:p>
        </w:tc>
        <w:tc>
          <w:tcPr>
            <w:tcW w:w="543" w:type="dxa"/>
            <w:tcBorders>
              <w:top w:val="single" w:sz="12" w:space="0" w:color="auto"/>
              <w:bottom w:val="single" w:sz="12" w:space="0" w:color="auto"/>
            </w:tcBorders>
            <w:shd w:val="clear" w:color="auto" w:fill="auto"/>
            <w:noWrap/>
            <w:hideMark/>
          </w:tcPr>
          <w:p w14:paraId="52095861" w14:textId="641516AE"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46</w:t>
            </w:r>
          </w:p>
        </w:tc>
        <w:tc>
          <w:tcPr>
            <w:tcW w:w="543" w:type="dxa"/>
            <w:tcBorders>
              <w:top w:val="single" w:sz="12" w:space="0" w:color="auto"/>
              <w:bottom w:val="single" w:sz="12" w:space="0" w:color="auto"/>
            </w:tcBorders>
            <w:shd w:val="clear" w:color="auto" w:fill="auto"/>
            <w:noWrap/>
            <w:hideMark/>
          </w:tcPr>
          <w:p w14:paraId="4B90632B" w14:textId="4FE23B3F"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58</w:t>
            </w:r>
          </w:p>
        </w:tc>
        <w:tc>
          <w:tcPr>
            <w:tcW w:w="543" w:type="dxa"/>
            <w:tcBorders>
              <w:top w:val="single" w:sz="12" w:space="0" w:color="auto"/>
              <w:bottom w:val="single" w:sz="12" w:space="0" w:color="auto"/>
            </w:tcBorders>
            <w:shd w:val="clear" w:color="auto" w:fill="auto"/>
            <w:noWrap/>
            <w:hideMark/>
          </w:tcPr>
          <w:p w14:paraId="7D3951F8" w14:textId="05B1B7A2"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B2A44">
              <w:t>58</w:t>
            </w:r>
          </w:p>
        </w:tc>
        <w:tc>
          <w:tcPr>
            <w:tcW w:w="543" w:type="dxa"/>
            <w:tcBorders>
              <w:top w:val="single" w:sz="12" w:space="0" w:color="auto"/>
              <w:bottom w:val="single" w:sz="12" w:space="0" w:color="auto"/>
            </w:tcBorders>
            <w:shd w:val="clear" w:color="auto" w:fill="auto"/>
            <w:noWrap/>
            <w:hideMark/>
          </w:tcPr>
          <w:p w14:paraId="1B0A7FC5" w14:textId="296A9326"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C7644">
              <w:t>14</w:t>
            </w:r>
          </w:p>
        </w:tc>
        <w:tc>
          <w:tcPr>
            <w:tcW w:w="543" w:type="dxa"/>
            <w:tcBorders>
              <w:top w:val="single" w:sz="12" w:space="0" w:color="auto"/>
              <w:bottom w:val="single" w:sz="12" w:space="0" w:color="auto"/>
            </w:tcBorders>
            <w:shd w:val="clear" w:color="auto" w:fill="auto"/>
            <w:noWrap/>
            <w:hideMark/>
          </w:tcPr>
          <w:p w14:paraId="7CD478F6" w14:textId="0C4EFF4E" w:rsidR="00ED3704" w:rsidRPr="0018547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95B23">
              <w:t>39</w:t>
            </w:r>
            <w:r>
              <w:t>2</w:t>
            </w:r>
          </w:p>
        </w:tc>
        <w:tc>
          <w:tcPr>
            <w:tcW w:w="543" w:type="dxa"/>
            <w:tcBorders>
              <w:top w:val="single" w:sz="12" w:space="0" w:color="auto"/>
              <w:bottom w:val="single" w:sz="12" w:space="0" w:color="auto"/>
            </w:tcBorders>
            <w:shd w:val="clear" w:color="auto" w:fill="auto"/>
            <w:noWrap/>
          </w:tcPr>
          <w:p w14:paraId="7E3171BF" w14:textId="5216C7CC" w:rsidR="00ED3704" w:rsidRPr="0018547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F395D">
              <w:t>51</w:t>
            </w:r>
          </w:p>
        </w:tc>
        <w:tc>
          <w:tcPr>
            <w:tcW w:w="543" w:type="dxa"/>
            <w:tcBorders>
              <w:top w:val="single" w:sz="12" w:space="0" w:color="auto"/>
              <w:bottom w:val="single" w:sz="12" w:space="0" w:color="auto"/>
            </w:tcBorders>
            <w:shd w:val="clear" w:color="auto" w:fill="auto"/>
            <w:noWrap/>
            <w:hideMark/>
          </w:tcPr>
          <w:p w14:paraId="49E59A4E" w14:textId="2CD6B539" w:rsidR="00ED3704" w:rsidRPr="0018547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F395D">
              <w:t>-</w:t>
            </w:r>
            <w:r>
              <w:t>6</w:t>
            </w:r>
            <w:r w:rsidRPr="008F395D">
              <w:t>1</w:t>
            </w:r>
          </w:p>
        </w:tc>
        <w:tc>
          <w:tcPr>
            <w:tcW w:w="543" w:type="dxa"/>
            <w:tcBorders>
              <w:top w:val="single" w:sz="12" w:space="0" w:color="auto"/>
              <w:bottom w:val="single" w:sz="12" w:space="0" w:color="auto"/>
            </w:tcBorders>
            <w:shd w:val="clear" w:color="auto" w:fill="auto"/>
            <w:noWrap/>
            <w:hideMark/>
          </w:tcPr>
          <w:p w14:paraId="085D8E29" w14:textId="362B31A7" w:rsidR="00ED3704" w:rsidRPr="0018547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554E8">
              <w:t>-95</w:t>
            </w:r>
          </w:p>
        </w:tc>
      </w:tr>
      <w:tr w:rsidR="00ED3704" w:rsidRPr="00EB2A44" w14:paraId="01433CF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2843" w:type="dxa"/>
            <w:tcBorders>
              <w:top w:val="single" w:sz="12" w:space="0" w:color="auto"/>
            </w:tcBorders>
            <w:noWrap/>
            <w:hideMark/>
          </w:tcPr>
          <w:p w14:paraId="547E8AF7" w14:textId="77777777" w:rsidR="00ED3704" w:rsidRPr="00EB2A44" w:rsidRDefault="00ED3704" w:rsidP="00ED3704">
            <w:pPr>
              <w:pStyle w:val="Tabell"/>
            </w:pPr>
            <w:r w:rsidRPr="00EB2A44">
              <w:t>Takbegränsade utgifter</w:t>
            </w:r>
          </w:p>
        </w:tc>
        <w:tc>
          <w:tcPr>
            <w:tcW w:w="543" w:type="dxa"/>
            <w:tcBorders>
              <w:top w:val="single" w:sz="12" w:space="0" w:color="auto"/>
            </w:tcBorders>
            <w:noWrap/>
            <w:vAlign w:val="top"/>
            <w:hideMark/>
          </w:tcPr>
          <w:p w14:paraId="15A60125" w14:textId="464D40FE"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989</w:t>
            </w:r>
          </w:p>
        </w:tc>
        <w:tc>
          <w:tcPr>
            <w:tcW w:w="543" w:type="dxa"/>
            <w:tcBorders>
              <w:top w:val="single" w:sz="12" w:space="0" w:color="auto"/>
            </w:tcBorders>
            <w:noWrap/>
            <w:vAlign w:val="top"/>
            <w:hideMark/>
          </w:tcPr>
          <w:p w14:paraId="1C86B2FF" w14:textId="04D4D2FE"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1 022</w:t>
            </w:r>
          </w:p>
        </w:tc>
        <w:tc>
          <w:tcPr>
            <w:tcW w:w="543" w:type="dxa"/>
            <w:tcBorders>
              <w:top w:val="single" w:sz="12" w:space="0" w:color="auto"/>
            </w:tcBorders>
            <w:noWrap/>
            <w:vAlign w:val="top"/>
            <w:hideMark/>
          </w:tcPr>
          <w:p w14:paraId="768DB035" w14:textId="1CDD79D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1 067</w:t>
            </w:r>
          </w:p>
        </w:tc>
        <w:tc>
          <w:tcPr>
            <w:tcW w:w="543" w:type="dxa"/>
            <w:tcBorders>
              <w:top w:val="single" w:sz="12" w:space="0" w:color="auto"/>
            </w:tcBorders>
            <w:noWrap/>
            <w:vAlign w:val="top"/>
            <w:hideMark/>
          </w:tcPr>
          <w:p w14:paraId="34ADDDB6" w14:textId="3FD6816B"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1 096</w:t>
            </w:r>
          </w:p>
        </w:tc>
        <w:tc>
          <w:tcPr>
            <w:tcW w:w="543" w:type="dxa"/>
            <w:tcBorders>
              <w:top w:val="single" w:sz="12" w:space="0" w:color="auto"/>
            </w:tcBorders>
            <w:noWrap/>
            <w:vAlign w:val="top"/>
            <w:hideMark/>
          </w:tcPr>
          <w:p w14:paraId="0D1F5DB8" w14:textId="7B27EBC9"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1 135</w:t>
            </w:r>
          </w:p>
        </w:tc>
        <w:tc>
          <w:tcPr>
            <w:tcW w:w="543" w:type="dxa"/>
            <w:tcBorders>
              <w:top w:val="single" w:sz="12" w:space="0" w:color="auto"/>
            </w:tcBorders>
            <w:noWrap/>
            <w:vAlign w:val="top"/>
            <w:hideMark/>
          </w:tcPr>
          <w:p w14:paraId="075B2414" w14:textId="5D7881C0"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1 184</w:t>
            </w:r>
          </w:p>
        </w:tc>
        <w:tc>
          <w:tcPr>
            <w:tcW w:w="543" w:type="dxa"/>
            <w:tcBorders>
              <w:top w:val="single" w:sz="12" w:space="0" w:color="auto"/>
            </w:tcBorders>
            <w:noWrap/>
            <w:vAlign w:val="top"/>
            <w:hideMark/>
          </w:tcPr>
          <w:p w14:paraId="4E83CAA3" w14:textId="41AAD389"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1 229</w:t>
            </w:r>
          </w:p>
        </w:tc>
        <w:tc>
          <w:tcPr>
            <w:tcW w:w="543" w:type="dxa"/>
            <w:tcBorders>
              <w:top w:val="single" w:sz="12" w:space="0" w:color="auto"/>
            </w:tcBorders>
            <w:noWrap/>
            <w:vAlign w:val="top"/>
            <w:hideMark/>
          </w:tcPr>
          <w:p w14:paraId="3101B1F9" w14:textId="03C223A9"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312B">
              <w:t>1 282</w:t>
            </w:r>
          </w:p>
        </w:tc>
        <w:tc>
          <w:tcPr>
            <w:tcW w:w="543" w:type="dxa"/>
            <w:tcBorders>
              <w:top w:val="single" w:sz="12" w:space="0" w:color="auto"/>
            </w:tcBorders>
            <w:noWrap/>
            <w:vAlign w:val="top"/>
            <w:hideMark/>
          </w:tcPr>
          <w:p w14:paraId="2915605F" w14:textId="7F8EB80B"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C7644">
              <w:t>1 308</w:t>
            </w:r>
          </w:p>
        </w:tc>
        <w:tc>
          <w:tcPr>
            <w:tcW w:w="543" w:type="dxa"/>
            <w:tcBorders>
              <w:top w:val="single" w:sz="12" w:space="0" w:color="auto"/>
            </w:tcBorders>
            <w:noWrap/>
            <w:vAlign w:val="top"/>
            <w:hideMark/>
          </w:tcPr>
          <w:p w14:paraId="341ED7DB" w14:textId="6E8D9383"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F4BBB">
              <w:t>1 501</w:t>
            </w:r>
          </w:p>
        </w:tc>
        <w:tc>
          <w:tcPr>
            <w:tcW w:w="543" w:type="dxa"/>
            <w:tcBorders>
              <w:top w:val="single" w:sz="12" w:space="0" w:color="auto"/>
            </w:tcBorders>
            <w:noWrap/>
            <w:vAlign w:val="top"/>
            <w:hideMark/>
          </w:tcPr>
          <w:p w14:paraId="1E4BC101" w14:textId="4A370C8D"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F4BBB">
              <w:t>1 621</w:t>
            </w:r>
          </w:p>
        </w:tc>
        <w:tc>
          <w:tcPr>
            <w:tcW w:w="543" w:type="dxa"/>
            <w:tcBorders>
              <w:top w:val="single" w:sz="12" w:space="0" w:color="auto"/>
            </w:tcBorders>
            <w:noWrap/>
            <w:vAlign w:val="top"/>
            <w:hideMark/>
          </w:tcPr>
          <w:p w14:paraId="5B381209" w14:textId="5C81CC38"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F4BBB">
              <w:t>1 477</w:t>
            </w:r>
          </w:p>
        </w:tc>
        <w:tc>
          <w:tcPr>
            <w:tcW w:w="543" w:type="dxa"/>
            <w:tcBorders>
              <w:top w:val="single" w:sz="12" w:space="0" w:color="auto"/>
            </w:tcBorders>
            <w:noWrap/>
            <w:vAlign w:val="top"/>
            <w:hideMark/>
          </w:tcPr>
          <w:p w14:paraId="1118D8D6" w14:textId="449E1690"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F4BBB">
              <w:t>1 456</w:t>
            </w:r>
          </w:p>
        </w:tc>
      </w:tr>
      <w:tr w:rsidR="00ED3704" w:rsidRPr="00EB2A44" w14:paraId="0DB7493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noWrap/>
            <w:hideMark/>
          </w:tcPr>
          <w:p w14:paraId="0B87BF68" w14:textId="77777777" w:rsidR="00ED3704" w:rsidRPr="00EB2A44" w:rsidRDefault="00ED3704" w:rsidP="00ED3704">
            <w:pPr>
              <w:pStyle w:val="Tabell"/>
            </w:pPr>
            <w:r w:rsidRPr="00EB2A44">
              <w:t>Budgeteringsmarginal</w:t>
            </w:r>
          </w:p>
        </w:tc>
        <w:tc>
          <w:tcPr>
            <w:tcW w:w="0" w:type="dxa"/>
            <w:tcBorders>
              <w:bottom w:val="single" w:sz="4" w:space="0" w:color="auto"/>
            </w:tcBorders>
            <w:noWrap/>
            <w:vAlign w:val="top"/>
            <w:hideMark/>
          </w:tcPr>
          <w:p w14:paraId="71C6B82B" w14:textId="51E81769"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74</w:t>
            </w:r>
          </w:p>
        </w:tc>
        <w:tc>
          <w:tcPr>
            <w:tcW w:w="0" w:type="dxa"/>
            <w:tcBorders>
              <w:bottom w:val="single" w:sz="4" w:space="0" w:color="auto"/>
            </w:tcBorders>
            <w:noWrap/>
            <w:vAlign w:val="top"/>
            <w:hideMark/>
          </w:tcPr>
          <w:p w14:paraId="6F944896" w14:textId="05D06F3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62</w:t>
            </w:r>
          </w:p>
        </w:tc>
        <w:tc>
          <w:tcPr>
            <w:tcW w:w="0" w:type="dxa"/>
            <w:tcBorders>
              <w:bottom w:val="single" w:sz="4" w:space="0" w:color="auto"/>
            </w:tcBorders>
            <w:noWrap/>
            <w:vAlign w:val="top"/>
            <w:hideMark/>
          </w:tcPr>
          <w:p w14:paraId="26B18793" w14:textId="720612FD"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28</w:t>
            </w:r>
          </w:p>
        </w:tc>
        <w:tc>
          <w:tcPr>
            <w:tcW w:w="0" w:type="dxa"/>
            <w:tcBorders>
              <w:bottom w:val="single" w:sz="4" w:space="0" w:color="auto"/>
            </w:tcBorders>
            <w:noWrap/>
            <w:vAlign w:val="top"/>
            <w:hideMark/>
          </w:tcPr>
          <w:p w14:paraId="03AAC73B" w14:textId="7B828C78"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11</w:t>
            </w:r>
          </w:p>
        </w:tc>
        <w:tc>
          <w:tcPr>
            <w:tcW w:w="0" w:type="dxa"/>
            <w:tcBorders>
              <w:bottom w:val="single" w:sz="4" w:space="0" w:color="auto"/>
            </w:tcBorders>
            <w:noWrap/>
            <w:vAlign w:val="top"/>
            <w:hideMark/>
          </w:tcPr>
          <w:p w14:paraId="49A9D815" w14:textId="5BA1D4D7"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23</w:t>
            </w:r>
          </w:p>
        </w:tc>
        <w:tc>
          <w:tcPr>
            <w:tcW w:w="0" w:type="dxa"/>
            <w:tcBorders>
              <w:bottom w:val="single" w:sz="4" w:space="0" w:color="auto"/>
            </w:tcBorders>
            <w:noWrap/>
            <w:vAlign w:val="top"/>
            <w:hideMark/>
          </w:tcPr>
          <w:p w14:paraId="13D37992" w14:textId="4524FA01"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31</w:t>
            </w:r>
          </w:p>
        </w:tc>
        <w:tc>
          <w:tcPr>
            <w:tcW w:w="0" w:type="dxa"/>
            <w:tcBorders>
              <w:bottom w:val="single" w:sz="4" w:space="0" w:color="auto"/>
            </w:tcBorders>
            <w:noWrap/>
            <w:vAlign w:val="top"/>
            <w:hideMark/>
          </w:tcPr>
          <w:p w14:paraId="32EB84A5" w14:textId="7AD4F623"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45</w:t>
            </w:r>
          </w:p>
        </w:tc>
        <w:tc>
          <w:tcPr>
            <w:tcW w:w="0" w:type="dxa"/>
            <w:tcBorders>
              <w:bottom w:val="single" w:sz="4" w:space="0" w:color="auto"/>
            </w:tcBorders>
            <w:noWrap/>
            <w:vAlign w:val="top"/>
            <w:hideMark/>
          </w:tcPr>
          <w:p w14:paraId="104C8709" w14:textId="5714C05E"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F37FD">
              <w:t>55</w:t>
            </w:r>
          </w:p>
        </w:tc>
        <w:tc>
          <w:tcPr>
            <w:tcW w:w="0" w:type="dxa"/>
            <w:tcBorders>
              <w:bottom w:val="single" w:sz="4" w:space="0" w:color="auto"/>
            </w:tcBorders>
            <w:noWrap/>
            <w:vAlign w:val="top"/>
            <w:hideMark/>
          </w:tcPr>
          <w:p w14:paraId="62E5169F" w14:textId="645AF043" w:rsidR="00ED3704" w:rsidRPr="00EB2A4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C7644">
              <w:t>43</w:t>
            </w:r>
          </w:p>
        </w:tc>
        <w:tc>
          <w:tcPr>
            <w:tcW w:w="0" w:type="dxa"/>
            <w:tcBorders>
              <w:bottom w:val="single" w:sz="4" w:space="0" w:color="auto"/>
            </w:tcBorders>
            <w:noWrap/>
            <w:vAlign w:val="top"/>
            <w:hideMark/>
          </w:tcPr>
          <w:p w14:paraId="09A1AE01" w14:textId="3A82E363"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D1632">
              <w:t>242</w:t>
            </w:r>
          </w:p>
        </w:tc>
        <w:tc>
          <w:tcPr>
            <w:tcW w:w="0" w:type="dxa"/>
            <w:tcBorders>
              <w:bottom w:val="single" w:sz="4" w:space="0" w:color="auto"/>
            </w:tcBorders>
            <w:noWrap/>
            <w:vAlign w:val="top"/>
          </w:tcPr>
          <w:p w14:paraId="1A9D007B" w14:textId="7C64E2F9"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D1632">
              <w:t>74</w:t>
            </w:r>
          </w:p>
        </w:tc>
        <w:tc>
          <w:tcPr>
            <w:tcW w:w="0" w:type="dxa"/>
            <w:tcBorders>
              <w:bottom w:val="single" w:sz="4" w:space="0" w:color="auto"/>
            </w:tcBorders>
            <w:noWrap/>
            <w:vAlign w:val="top"/>
            <w:hideMark/>
          </w:tcPr>
          <w:p w14:paraId="1428374B" w14:textId="39FA9485"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D1632">
              <w:t>157</w:t>
            </w:r>
          </w:p>
        </w:tc>
        <w:tc>
          <w:tcPr>
            <w:tcW w:w="0" w:type="dxa"/>
            <w:tcBorders>
              <w:bottom w:val="single" w:sz="4" w:space="0" w:color="auto"/>
            </w:tcBorders>
            <w:noWrap/>
            <w:vAlign w:val="top"/>
            <w:hideMark/>
          </w:tcPr>
          <w:p w14:paraId="65DDEC18" w14:textId="42F5DFFD" w:rsidR="00ED3704" w:rsidRPr="0071309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D1632">
              <w:t>83</w:t>
            </w:r>
          </w:p>
        </w:tc>
      </w:tr>
      <w:tr w:rsidR="00ED3704" w:rsidRPr="00A963E5" w14:paraId="7BAFC7F3"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noWrap/>
            <w:hideMark/>
          </w:tcPr>
          <w:p w14:paraId="4B814795" w14:textId="77777777" w:rsidR="00ED3704" w:rsidRPr="00A963E5" w:rsidRDefault="00ED3704" w:rsidP="00ED3704">
            <w:pPr>
              <w:pStyle w:val="Tabell"/>
              <w:rPr>
                <w:bCs/>
              </w:rPr>
            </w:pPr>
            <w:r w:rsidRPr="00A963E5">
              <w:rPr>
                <w:bCs/>
              </w:rPr>
              <w:t>Budgeteringsmarginal, procent av takbegränsade utgifter</w:t>
            </w:r>
          </w:p>
        </w:tc>
        <w:tc>
          <w:tcPr>
            <w:tcW w:w="0" w:type="dxa"/>
            <w:tcBorders>
              <w:top w:val="single" w:sz="4" w:space="0" w:color="auto"/>
            </w:tcBorders>
            <w:shd w:val="clear" w:color="auto" w:fill="auto"/>
            <w:noWrap/>
            <w:hideMark/>
          </w:tcPr>
          <w:p w14:paraId="39A3EF3A" w14:textId="22FC1908"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7,5</w:t>
            </w:r>
          </w:p>
        </w:tc>
        <w:tc>
          <w:tcPr>
            <w:tcW w:w="0" w:type="dxa"/>
            <w:tcBorders>
              <w:top w:val="single" w:sz="4" w:space="0" w:color="auto"/>
            </w:tcBorders>
            <w:shd w:val="clear" w:color="auto" w:fill="auto"/>
            <w:noWrap/>
            <w:hideMark/>
          </w:tcPr>
          <w:p w14:paraId="611D6494" w14:textId="4181D8CB"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6,0</w:t>
            </w:r>
          </w:p>
        </w:tc>
        <w:tc>
          <w:tcPr>
            <w:tcW w:w="0" w:type="dxa"/>
            <w:tcBorders>
              <w:top w:val="single" w:sz="4" w:space="0" w:color="auto"/>
            </w:tcBorders>
            <w:shd w:val="clear" w:color="auto" w:fill="auto"/>
            <w:noWrap/>
            <w:hideMark/>
          </w:tcPr>
          <w:p w14:paraId="3FA859CF" w14:textId="58F71B80"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2,6</w:t>
            </w:r>
          </w:p>
        </w:tc>
        <w:tc>
          <w:tcPr>
            <w:tcW w:w="0" w:type="dxa"/>
            <w:tcBorders>
              <w:top w:val="single" w:sz="4" w:space="0" w:color="auto"/>
            </w:tcBorders>
            <w:shd w:val="clear" w:color="auto" w:fill="auto"/>
            <w:noWrap/>
            <w:hideMark/>
          </w:tcPr>
          <w:p w14:paraId="388A1E16" w14:textId="2652C599"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1,0</w:t>
            </w:r>
          </w:p>
        </w:tc>
        <w:tc>
          <w:tcPr>
            <w:tcW w:w="0" w:type="dxa"/>
            <w:tcBorders>
              <w:top w:val="single" w:sz="4" w:space="0" w:color="auto"/>
            </w:tcBorders>
            <w:shd w:val="clear" w:color="auto" w:fill="auto"/>
            <w:noWrap/>
            <w:hideMark/>
          </w:tcPr>
          <w:p w14:paraId="25B0FB33" w14:textId="6F14D274"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2,0</w:t>
            </w:r>
          </w:p>
        </w:tc>
        <w:tc>
          <w:tcPr>
            <w:tcW w:w="0" w:type="dxa"/>
            <w:tcBorders>
              <w:top w:val="single" w:sz="4" w:space="0" w:color="auto"/>
            </w:tcBorders>
            <w:shd w:val="clear" w:color="auto" w:fill="auto"/>
            <w:noWrap/>
            <w:hideMark/>
          </w:tcPr>
          <w:p w14:paraId="11A198C4" w14:textId="3ADEEB7B"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2,6</w:t>
            </w:r>
          </w:p>
        </w:tc>
        <w:tc>
          <w:tcPr>
            <w:tcW w:w="0" w:type="dxa"/>
            <w:tcBorders>
              <w:top w:val="single" w:sz="4" w:space="0" w:color="auto"/>
            </w:tcBorders>
            <w:shd w:val="clear" w:color="auto" w:fill="auto"/>
            <w:noWrap/>
            <w:hideMark/>
          </w:tcPr>
          <w:p w14:paraId="7F6E4462" w14:textId="38B9D3A0"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3,6</w:t>
            </w:r>
          </w:p>
        </w:tc>
        <w:tc>
          <w:tcPr>
            <w:tcW w:w="0" w:type="dxa"/>
            <w:tcBorders>
              <w:top w:val="single" w:sz="4" w:space="0" w:color="auto"/>
            </w:tcBorders>
            <w:shd w:val="clear" w:color="auto" w:fill="auto"/>
            <w:noWrap/>
            <w:hideMark/>
          </w:tcPr>
          <w:p w14:paraId="444251BF" w14:textId="13702B7D"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bCs/>
              </w:rPr>
              <w:t>4,3</w:t>
            </w:r>
          </w:p>
        </w:tc>
        <w:tc>
          <w:tcPr>
            <w:tcW w:w="0" w:type="dxa"/>
            <w:tcBorders>
              <w:top w:val="single" w:sz="4" w:space="0" w:color="auto"/>
            </w:tcBorders>
            <w:shd w:val="clear" w:color="auto" w:fill="auto"/>
            <w:noWrap/>
            <w:hideMark/>
          </w:tcPr>
          <w:p w14:paraId="3F46E6D3" w14:textId="478231DA"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963E5">
              <w:rPr>
                <w:rFonts w:ascii="Arial" w:hAnsi="Arial" w:cs="Arial"/>
                <w:bCs/>
                <w:szCs w:val="16"/>
              </w:rPr>
              <w:t>3,3</w:t>
            </w:r>
          </w:p>
        </w:tc>
        <w:tc>
          <w:tcPr>
            <w:tcW w:w="0" w:type="dxa"/>
            <w:tcBorders>
              <w:top w:val="single" w:sz="4" w:space="0" w:color="auto"/>
            </w:tcBorders>
            <w:shd w:val="clear" w:color="auto" w:fill="auto"/>
            <w:noWrap/>
            <w:hideMark/>
          </w:tcPr>
          <w:p w14:paraId="1E120FB6" w14:textId="6BCC6861"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rFonts w:ascii="Arial" w:hAnsi="Arial" w:cs="Arial"/>
                <w:bCs/>
                <w:szCs w:val="16"/>
              </w:rPr>
            </w:pPr>
            <w:r w:rsidRPr="00A963E5">
              <w:rPr>
                <w:rFonts w:ascii="Arial" w:hAnsi="Arial" w:cs="Arial"/>
                <w:bCs/>
                <w:szCs w:val="16"/>
              </w:rPr>
              <w:t>16,1</w:t>
            </w:r>
          </w:p>
        </w:tc>
        <w:tc>
          <w:tcPr>
            <w:tcW w:w="0" w:type="dxa"/>
            <w:tcBorders>
              <w:top w:val="single" w:sz="4" w:space="0" w:color="auto"/>
            </w:tcBorders>
            <w:shd w:val="clear" w:color="auto" w:fill="auto"/>
            <w:noWrap/>
          </w:tcPr>
          <w:p w14:paraId="35F1718A" w14:textId="2BC07025"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rFonts w:ascii="Arial" w:hAnsi="Arial" w:cs="Arial"/>
                <w:bCs/>
                <w:szCs w:val="16"/>
              </w:rPr>
            </w:pPr>
            <w:r w:rsidRPr="00A963E5">
              <w:rPr>
                <w:rFonts w:ascii="Arial" w:hAnsi="Arial" w:cs="Arial"/>
                <w:bCs/>
                <w:szCs w:val="16"/>
              </w:rPr>
              <w:t>4,6</w:t>
            </w:r>
          </w:p>
        </w:tc>
        <w:tc>
          <w:tcPr>
            <w:tcW w:w="0" w:type="dxa"/>
            <w:tcBorders>
              <w:top w:val="single" w:sz="4" w:space="0" w:color="auto"/>
            </w:tcBorders>
            <w:shd w:val="clear" w:color="auto" w:fill="auto"/>
            <w:noWrap/>
            <w:hideMark/>
          </w:tcPr>
          <w:p w14:paraId="0A9D8C5C" w14:textId="2780E8DB"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rFonts w:ascii="Arial" w:hAnsi="Arial" w:cs="Arial"/>
                <w:bCs/>
                <w:szCs w:val="16"/>
              </w:rPr>
            </w:pPr>
            <w:r w:rsidRPr="00A963E5">
              <w:rPr>
                <w:rFonts w:ascii="Arial" w:hAnsi="Arial" w:cs="Arial"/>
                <w:bCs/>
                <w:szCs w:val="16"/>
              </w:rPr>
              <w:t>10,7</w:t>
            </w:r>
          </w:p>
        </w:tc>
        <w:tc>
          <w:tcPr>
            <w:tcW w:w="0" w:type="dxa"/>
            <w:tcBorders>
              <w:top w:val="single" w:sz="4" w:space="0" w:color="auto"/>
            </w:tcBorders>
            <w:shd w:val="clear" w:color="auto" w:fill="auto"/>
            <w:noWrap/>
            <w:hideMark/>
          </w:tcPr>
          <w:p w14:paraId="591E5500" w14:textId="0973C327" w:rsidR="00ED3704" w:rsidRPr="00A963E5" w:rsidRDefault="00ED3704" w:rsidP="00ED3704">
            <w:pPr>
              <w:pStyle w:val="Tabell"/>
              <w:cnfStyle w:val="010000000000" w:firstRow="0" w:lastRow="1" w:firstColumn="0" w:lastColumn="0" w:oddVBand="0" w:evenVBand="0" w:oddHBand="0" w:evenHBand="0" w:firstRowFirstColumn="0" w:firstRowLastColumn="0" w:lastRowFirstColumn="0" w:lastRowLastColumn="0"/>
              <w:rPr>
                <w:rFonts w:ascii="Arial" w:hAnsi="Arial" w:cs="Arial"/>
                <w:bCs/>
                <w:szCs w:val="16"/>
              </w:rPr>
            </w:pPr>
            <w:r w:rsidRPr="00A963E5">
              <w:rPr>
                <w:rFonts w:ascii="Arial" w:hAnsi="Arial" w:cs="Arial"/>
                <w:bCs/>
                <w:szCs w:val="16"/>
              </w:rPr>
              <w:t>5,7</w:t>
            </w:r>
          </w:p>
        </w:tc>
      </w:tr>
    </w:tbl>
    <w:p w14:paraId="2196A526" w14:textId="77777777" w:rsidR="00ED3704" w:rsidRDefault="00ED3704" w:rsidP="00ED3704">
      <w:pPr>
        <w:pStyle w:val="TabellFotnot"/>
        <w:ind w:left="-1134" w:right="-1134"/>
      </w:pPr>
      <w:r w:rsidRPr="000E1A4F">
        <w:rPr>
          <w:vertAlign w:val="superscript"/>
        </w:rPr>
        <w:t>1</w:t>
      </w:r>
      <w:r w:rsidRPr="000E1A4F">
        <w:t xml:space="preserve"> De tekniska justeringar som redovisas här är de ackumulerade tekniska justeringarna för respektive år.</w:t>
      </w:r>
    </w:p>
    <w:p w14:paraId="2B4A5DA0" w14:textId="29EA433D" w:rsidR="00ED3704" w:rsidRPr="000E1A4F" w:rsidRDefault="00ED3704" w:rsidP="00ED3704">
      <w:pPr>
        <w:pStyle w:val="TabellFotnot"/>
        <w:ind w:left="-1134" w:right="-1134"/>
      </w:pPr>
      <w:r w:rsidRPr="000E1A4F">
        <w:rPr>
          <w:vertAlign w:val="superscript"/>
        </w:rPr>
        <w:t>2</w:t>
      </w:r>
      <w:r w:rsidRPr="000E1A4F">
        <w:t xml:space="preserve"> </w:t>
      </w:r>
      <w:r w:rsidRPr="00AD2C45">
        <w:t xml:space="preserve">Finanspolitiskt motiverade </w:t>
      </w:r>
      <w:r>
        <w:t>ändringar</w:t>
      </w:r>
      <w:r w:rsidRPr="00AD2C45">
        <w:t xml:space="preserve"> av utgiftstakets nivåer kan enligt praxis göras av en ny regering. Dessa </w:t>
      </w:r>
      <w:r>
        <w:t>ändringar</w:t>
      </w:r>
      <w:r w:rsidRPr="00AD2C45">
        <w:t xml:space="preserve"> medför en reell förändring av utgiftstakets begränsande effekt på de takbegränsade utgifterna. De reella </w:t>
      </w:r>
      <w:r>
        <w:t>ändringar</w:t>
      </w:r>
      <w:r w:rsidRPr="00AD2C45">
        <w:t xml:space="preserve"> som redovisas här är de ackumulerade reella </w:t>
      </w:r>
      <w:r>
        <w:t>ändringarna</w:t>
      </w:r>
      <w:r w:rsidRPr="00AD2C45">
        <w:t xml:space="preserve"> för respektive år.</w:t>
      </w:r>
    </w:p>
    <w:p w14:paraId="5EF68D27" w14:textId="77777777" w:rsidR="00ED3704" w:rsidRPr="000E1A4F" w:rsidRDefault="00ED3704" w:rsidP="00ED3704">
      <w:pPr>
        <w:pStyle w:val="TabellFotnot"/>
        <w:ind w:left="-1134" w:right="-1134"/>
      </w:pPr>
      <w:r>
        <w:rPr>
          <w:vertAlign w:val="superscript"/>
        </w:rPr>
        <w:t>3</w:t>
      </w:r>
      <w:r w:rsidRPr="000E1A4F">
        <w:t xml:space="preserve"> </w:t>
      </w:r>
      <w:r w:rsidRPr="00AD2C45">
        <w:t>Den slutgiltiga nivån på utgiftstaket är summan av den ursprungliga nivån och eventuella tekniska och reella justeringar.</w:t>
      </w:r>
    </w:p>
    <w:p w14:paraId="3391FCB1" w14:textId="77777777" w:rsidR="00ED3704" w:rsidRPr="000E1A4F" w:rsidRDefault="00ED3704" w:rsidP="00ED3704">
      <w:pPr>
        <w:pStyle w:val="TabellFotnot"/>
        <w:ind w:left="-1134" w:right="-1134"/>
      </w:pPr>
      <w:r>
        <w:rPr>
          <w:vertAlign w:val="superscript"/>
        </w:rPr>
        <w:t>4</w:t>
      </w:r>
      <w:r w:rsidRPr="000E1A4F">
        <w:t xml:space="preserve"> </w:t>
      </w:r>
      <w:r w:rsidRPr="00AD2C45">
        <w:t>Förändring av utgiftstakets nivå jämfört med föregående år vid det tillfälle nivån för respektive år beslutades av riksdagen. Notera att beloppen i denna rad avviker från förändringen mellan åren för de ursprungligt beslutade nivåerna på utgiftstaket (rad 1) eftersom fastställda nivåer regelbundet justeras av tekniska skäl.</w:t>
      </w:r>
    </w:p>
    <w:p w14:paraId="0297DEE2" w14:textId="77777777" w:rsidR="00ED3704" w:rsidRDefault="00ED3704" w:rsidP="00ED3704">
      <w:pPr>
        <w:pStyle w:val="Klla"/>
        <w:ind w:left="-1134" w:right="-1134"/>
      </w:pPr>
      <w:r>
        <w:t>Källor: Ekonomistyrningsverket och egna beräkningar.</w:t>
      </w:r>
    </w:p>
    <w:p w14:paraId="174E29A5" w14:textId="3B61780F" w:rsidR="00ED3704" w:rsidRDefault="00ED3704" w:rsidP="00ED3704">
      <w:pPr>
        <w:pStyle w:val="Rubrik3utannumrering"/>
      </w:pPr>
      <w:r>
        <w:t>B</w:t>
      </w:r>
      <w:r w:rsidRPr="00DC626D">
        <w:t xml:space="preserve">edömning av utgiftstakets nivå </w:t>
      </w:r>
      <w:r>
        <w:t xml:space="preserve">för </w:t>
      </w:r>
      <w:r w:rsidRPr="00DC626D">
        <w:t>202</w:t>
      </w:r>
      <w:r>
        <w:t>4</w:t>
      </w:r>
    </w:p>
    <w:p w14:paraId="2CA0527F" w14:textId="136C41FF" w:rsidR="00ED3704" w:rsidRDefault="00ED3704" w:rsidP="00ED3704">
      <w:pPr>
        <w:pStyle w:val="Brdtextmedram"/>
      </w:pPr>
      <w:r w:rsidRPr="00BE2D14">
        <w:rPr>
          <w:b/>
          <w:bCs/>
        </w:rPr>
        <w:t xml:space="preserve">Regeringens </w:t>
      </w:r>
      <w:r w:rsidRPr="00DA23FE">
        <w:rPr>
          <w:b/>
          <w:bCs/>
        </w:rPr>
        <w:t>bedömning:</w:t>
      </w:r>
      <w:r w:rsidRPr="00DA23FE">
        <w:t xml:space="preserve"> För 202</w:t>
      </w:r>
      <w:r>
        <w:t>4</w:t>
      </w:r>
      <w:r w:rsidRPr="00DA23FE">
        <w:t xml:space="preserve"> bör utgiftstaket för staten, inklusive ålderspensionssystemet vid sidan av statens budget, uppgå till </w:t>
      </w:r>
      <w:r>
        <w:t>1 595 </w:t>
      </w:r>
      <w:r w:rsidRPr="00DA23FE">
        <w:t>miljarder kronor.</w:t>
      </w:r>
    </w:p>
    <w:p w14:paraId="1D899B6B" w14:textId="77777777" w:rsidR="00ED3704" w:rsidRDefault="00ED3704" w:rsidP="00ED3704">
      <w:pPr>
        <w:pStyle w:val="Rubrik4utannumrering"/>
        <w:spacing w:before="0"/>
      </w:pPr>
      <w:r w:rsidRPr="00BE2D14">
        <w:t xml:space="preserve">Skälen för regeringens </w:t>
      </w:r>
      <w:r>
        <w:t xml:space="preserve">bedömning </w:t>
      </w:r>
    </w:p>
    <w:p w14:paraId="431C2413" w14:textId="2F2F3C12" w:rsidR="00ED3704" w:rsidRDefault="00ED3704" w:rsidP="00ED3704">
      <w:pPr>
        <w:pStyle w:val="Brdtext"/>
      </w:pPr>
      <w:r w:rsidRPr="00EB6F61">
        <w:t>Enligt budgetlagen (2011:203) är det obligatoriskt för regeringen att i budget</w:t>
      </w:r>
      <w:r>
        <w:softHyphen/>
      </w:r>
      <w:r w:rsidRPr="00EB6F61">
        <w:t xml:space="preserve">propositionen föreslå en nivå på utgiftstaket för det tredje tillkommande året. Det är samtidigt praxis att regeringen redan </w:t>
      </w:r>
      <w:r>
        <w:t xml:space="preserve">i </w:t>
      </w:r>
      <w:r w:rsidRPr="00EB6F61">
        <w:t>den ekonomiska vårpropositionen redovisar sin bedömning av utgiftstakets nivå för detta år. Regeringen redovisar i det följande sin bedömning av utgiftstakets nivå för 202</w:t>
      </w:r>
      <w:r>
        <w:t>4</w:t>
      </w:r>
      <w:r w:rsidRPr="00EB6F61">
        <w:t>. Bedömningen görs med utgångspunkt i de bestämningsfaktorer som redovisas i skrivelsen Ramverket för finanspolitiken</w:t>
      </w:r>
      <w:r>
        <w:t xml:space="preserve"> (skr.</w:t>
      </w:r>
      <w:r w:rsidR="009C23F5">
        <w:t> </w:t>
      </w:r>
      <w:r>
        <w:t>2017/18:207)</w:t>
      </w:r>
      <w:r w:rsidRPr="00EB6F61">
        <w:t>.</w:t>
      </w:r>
    </w:p>
    <w:p w14:paraId="29A0BC54" w14:textId="77777777" w:rsidR="00ED3704" w:rsidRDefault="00ED3704" w:rsidP="00ED3704">
      <w:pPr>
        <w:pStyle w:val="Rubrik5utannumrering"/>
      </w:pPr>
      <w:r>
        <w:t>Utgiftstaket i förhållande till överskottsmålet</w:t>
      </w:r>
    </w:p>
    <w:p w14:paraId="1665AAAD" w14:textId="152AEAD7" w:rsidR="00ED3704" w:rsidRPr="006F04C7" w:rsidRDefault="00ED3704" w:rsidP="00ED3704">
      <w:pPr>
        <w:pStyle w:val="Brdtext"/>
      </w:pPr>
      <w:r w:rsidRPr="00B90B06">
        <w:t xml:space="preserve">De takbegränsade utgifterna beräknas uppgå till </w:t>
      </w:r>
      <w:r>
        <w:t>1 471</w:t>
      </w:r>
      <w:r w:rsidRPr="00B90B06">
        <w:t> miljarder kronor 202</w:t>
      </w:r>
      <w:r>
        <w:t>4</w:t>
      </w:r>
      <w:r w:rsidRPr="00B90B06">
        <w:t>. I förhållande till den bedömda nivån på utgiftstaket för 202</w:t>
      </w:r>
      <w:r>
        <w:t>4</w:t>
      </w:r>
      <w:r w:rsidRPr="00B90B06">
        <w:t xml:space="preserve"> på </w:t>
      </w:r>
      <w:r>
        <w:t>1 595 </w:t>
      </w:r>
      <w:r w:rsidRPr="00B90B06">
        <w:t xml:space="preserve">miljarder kronor kan de takbegränsade utgifterna öka med maximalt </w:t>
      </w:r>
      <w:r>
        <w:t>124 </w:t>
      </w:r>
      <w:r w:rsidRPr="00B90B06">
        <w:t xml:space="preserve">miljarder kronor. </w:t>
      </w:r>
      <w:bookmarkStart w:id="113" w:name="_Hlk36626046"/>
      <w:r w:rsidRPr="00B90B06">
        <w:t xml:space="preserve">Samtidigt bör </w:t>
      </w:r>
      <w:r>
        <w:t xml:space="preserve">ett utrymme </w:t>
      </w:r>
      <w:r w:rsidRPr="00B90B06">
        <w:t xml:space="preserve">motsvarande minst </w:t>
      </w:r>
      <w:r>
        <w:t>22 </w:t>
      </w:r>
      <w:r w:rsidRPr="00B90B06">
        <w:t>miljarder kronor lämnas obudgeterat under utgiftstaket i budgetpropositionen för 202</w:t>
      </w:r>
      <w:r>
        <w:t xml:space="preserve">4 </w:t>
      </w:r>
      <w:r w:rsidRPr="00B90B06">
        <w:t>som en buffert för oförutsedda händelser under budgetåret, i enlighet med riktlinjen för budgeteringsmarginalens minsta storlek</w:t>
      </w:r>
      <w:bookmarkEnd w:id="113"/>
      <w:r w:rsidRPr="00B90B06">
        <w:t xml:space="preserve">. </w:t>
      </w:r>
      <w:r>
        <w:t>I budgetpropositionen för 2024 bör därmed de takbegränsade utgifterna för 2024 som mest uppgå till 1 573 miljarder kronor. Det betyder att d</w:t>
      </w:r>
      <w:r w:rsidRPr="00B90B06">
        <w:t>en bedömda nivån på utgiftstaket för 20</w:t>
      </w:r>
      <w:r>
        <w:t>24</w:t>
      </w:r>
      <w:r w:rsidRPr="00B90B06">
        <w:t xml:space="preserve"> medger att de takbegrä</w:t>
      </w:r>
      <w:r>
        <w:t>n</w:t>
      </w:r>
      <w:r w:rsidRPr="00B90B06">
        <w:t>sade utgifterna för 202</w:t>
      </w:r>
      <w:r>
        <w:t>4</w:t>
      </w:r>
      <w:r w:rsidRPr="00B90B06">
        <w:t xml:space="preserve"> t.o.m. budget</w:t>
      </w:r>
      <w:r>
        <w:softHyphen/>
      </w:r>
      <w:r w:rsidRPr="00B90B06">
        <w:t>propositionen för 202</w:t>
      </w:r>
      <w:r>
        <w:t>4</w:t>
      </w:r>
      <w:r w:rsidRPr="00B90B06">
        <w:t xml:space="preserve"> som mest kan bli </w:t>
      </w:r>
      <w:r>
        <w:t>102 </w:t>
      </w:r>
      <w:r w:rsidRPr="00B90B06">
        <w:t xml:space="preserve">miljarder kronor högre än i nuvarande bedömning. Detta utrymme för möjliga utgiftsökningar motsvarar ca </w:t>
      </w:r>
      <w:r>
        <w:t>1,7</w:t>
      </w:r>
      <w:r w:rsidRPr="00B90B06">
        <w:t> procent av BNP. Att det finns ett ledigt utrymme under utgiftstaket betyder dock inte i sig att det finns ett utrymme för reformer som ökar de takbegränsade utgifterna. Reformer på utgiftssidan kan genomföras efter avstämning mot överskottsmålet med hänsyn tagen till eventuella inkomstförändringar.</w:t>
      </w:r>
    </w:p>
    <w:p w14:paraId="55515F40" w14:textId="3FB3628B" w:rsidR="00ED3704" w:rsidRDefault="00ED3704" w:rsidP="00ED3704">
      <w:pPr>
        <w:pStyle w:val="Brdtext"/>
      </w:pPr>
      <w:r w:rsidRPr="006F04C7">
        <w:lastRenderedPageBreak/>
        <w:t>De takbegränsade utgifterna kan av flera skäl komma att bli högre</w:t>
      </w:r>
      <w:r>
        <w:t>,</w:t>
      </w:r>
      <w:r w:rsidRPr="006F04C7">
        <w:t xml:space="preserve"> och budgeterings</w:t>
      </w:r>
      <w:r>
        <w:softHyphen/>
      </w:r>
      <w:r w:rsidRPr="006F04C7">
        <w:t>marginalen i motsvarande utsträckning mindre än enligt den aktuella utgiftsprognosen, exempelvis till följd av makroekonomiska förändringar, såsom högre inflation, oförutsedda volymökningar i transfereringssystemen eller beslut om reformer.</w:t>
      </w:r>
      <w:r>
        <w:t xml:space="preserve"> </w:t>
      </w:r>
      <w:r w:rsidRPr="006F04C7">
        <w:t>Om budgeteringsmarginalen delvis tas i anspråk för nya reformer, eller oförutsedda volymökningar i de statliga transfereringssystemen, försämras normalt det strukturella sparandet. Om budgeteringsmarginalen delvis tas i anspråk för utgiftsökningar till följd av makroekonomiska förändringar påverkas i många fall inte möjligheten att uppnå överskottsmålet.</w:t>
      </w:r>
    </w:p>
    <w:p w14:paraId="2DC00121" w14:textId="18BFCEF1" w:rsidR="00ED3704" w:rsidRDefault="00ED3704" w:rsidP="00ED3704">
      <w:pPr>
        <w:pStyle w:val="TabellRubrik"/>
      </w:pPr>
      <w:bookmarkStart w:id="114" w:name="_Ref36622272"/>
      <w:r>
        <w:t xml:space="preserve">Tabell </w:t>
      </w:r>
      <w:r>
        <w:fldChar w:fldCharType="begin"/>
      </w:r>
      <w:r>
        <w:instrText xml:space="preserve"> STYLEREF  "Rubrik 1" \n</w:instrText>
      </w:r>
      <w:r>
        <w:fldChar w:fldCharType="separate"/>
      </w:r>
      <w:r w:rsidR="000D76EE">
        <w:rPr>
          <w:noProof/>
        </w:rPr>
        <w:t>4</w:t>
      </w:r>
      <w:r>
        <w:rPr>
          <w:noProof/>
        </w:rPr>
        <w:fldChar w:fldCharType="end"/>
      </w:r>
      <w:r>
        <w:t>.</w:t>
      </w:r>
      <w:fldSimple w:instr=" SEQ Tabell \* ARABIC \s 1 ">
        <w:r w:rsidR="000D76EE">
          <w:rPr>
            <w:noProof/>
          </w:rPr>
          <w:t>3</w:t>
        </w:r>
      </w:fldSimple>
      <w:bookmarkEnd w:id="114"/>
      <w:r>
        <w:tab/>
      </w:r>
      <w:r w:rsidRPr="00F63514">
        <w:t>Utgiftstak och takbegränsade utgifter</w:t>
      </w:r>
    </w:p>
    <w:p w14:paraId="39F81186" w14:textId="77777777" w:rsidR="00ED3704" w:rsidRPr="00D04F91" w:rsidRDefault="00ED3704" w:rsidP="00ED3704">
      <w:pPr>
        <w:pStyle w:val="TabellUnderrubrik"/>
      </w:pPr>
      <w:r w:rsidRPr="00D04F91">
        <w:t>Miljarder kronor om inte annat anges</w:t>
      </w:r>
    </w:p>
    <w:tbl>
      <w:tblPr>
        <w:tblStyle w:val="RKBPTabell"/>
        <w:tblW w:w="5000" w:type="pct"/>
        <w:tblLook w:val="04E0" w:firstRow="1" w:lastRow="1" w:firstColumn="1" w:lastColumn="0" w:noHBand="0" w:noVBand="1"/>
      </w:tblPr>
      <w:tblGrid>
        <w:gridCol w:w="4775"/>
        <w:gridCol w:w="648"/>
        <w:gridCol w:w="649"/>
        <w:gridCol w:w="649"/>
        <w:gridCol w:w="649"/>
      </w:tblGrid>
      <w:tr w:rsidR="00ED3704" w:rsidRPr="009D46F3" w14:paraId="1CC83510" w14:textId="77777777" w:rsidTr="00ED3704">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32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CC526E8" w14:textId="77777777" w:rsidR="00ED3704" w:rsidRPr="009D46F3" w:rsidRDefault="00ED3704" w:rsidP="00ED3704">
            <w:pPr>
              <w:pStyle w:val="TabellHuvud"/>
              <w:keepNext/>
              <w:rPr>
                <w:highlight w:val="yellow"/>
              </w:rPr>
            </w:pP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32727B55" w14:textId="2ACAD071" w:rsidR="00ED3704" w:rsidRPr="00D04F91"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D04F91">
              <w:t>2021</w:t>
            </w: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CF238D4" w14:textId="6216FBAF" w:rsidR="00ED3704" w:rsidRPr="00D04F91"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D04F91">
              <w:t>2022</w:t>
            </w: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37B0BC3" w14:textId="08912A9E" w:rsidR="00ED3704" w:rsidRPr="00D04F91"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E45CAA">
              <w:t>2023</w:t>
            </w: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27EFD4C" w14:textId="0E6F05DD" w:rsidR="00ED3704" w:rsidRPr="00E45CAA"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rsidRPr="00E45CAA">
              <w:t>202</w:t>
            </w:r>
            <w:r>
              <w:t>4</w:t>
            </w:r>
          </w:p>
        </w:tc>
      </w:tr>
      <w:tr w:rsidR="00ED3704" w:rsidRPr="009D46F3" w14:paraId="79299798"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bottom w:val="single" w:sz="4" w:space="0" w:color="auto"/>
            </w:tcBorders>
            <w:noWrap/>
            <w:hideMark/>
          </w:tcPr>
          <w:p w14:paraId="47A8623B" w14:textId="77777777" w:rsidR="00ED3704" w:rsidRPr="00D04F91" w:rsidRDefault="00ED3704" w:rsidP="00ED3704">
            <w:pPr>
              <w:pStyle w:val="Tabell"/>
              <w:keepNext/>
            </w:pPr>
            <w:r w:rsidRPr="00D04F91">
              <w:t>Av riksdagen beslutade nivåer på utgiftstaket</w:t>
            </w:r>
          </w:p>
        </w:tc>
        <w:tc>
          <w:tcPr>
            <w:tcW w:w="0" w:type="pct"/>
            <w:tcBorders>
              <w:top w:val="single" w:sz="12" w:space="0" w:color="auto"/>
              <w:bottom w:val="single" w:sz="4" w:space="0" w:color="auto"/>
            </w:tcBorders>
            <w:noWrap/>
            <w:vAlign w:val="top"/>
          </w:tcPr>
          <w:p w14:paraId="21CD4CD9" w14:textId="191128D4" w:rsidR="00ED3704" w:rsidRPr="00A144D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031057">
              <w:t>1 695</w:t>
            </w:r>
          </w:p>
        </w:tc>
        <w:tc>
          <w:tcPr>
            <w:tcW w:w="0" w:type="pct"/>
            <w:tcBorders>
              <w:top w:val="single" w:sz="12" w:space="0" w:color="auto"/>
              <w:bottom w:val="single" w:sz="4" w:space="0" w:color="auto"/>
            </w:tcBorders>
            <w:noWrap/>
            <w:vAlign w:val="top"/>
          </w:tcPr>
          <w:p w14:paraId="5C09EB62" w14:textId="4257FFD1" w:rsidR="00ED3704" w:rsidRPr="00EC318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031057">
              <w:t>1 634</w:t>
            </w:r>
          </w:p>
        </w:tc>
        <w:tc>
          <w:tcPr>
            <w:tcW w:w="0" w:type="pct"/>
            <w:tcBorders>
              <w:top w:val="single" w:sz="12" w:space="0" w:color="auto"/>
              <w:bottom w:val="single" w:sz="4" w:space="0" w:color="auto"/>
            </w:tcBorders>
            <w:noWrap/>
            <w:vAlign w:val="top"/>
          </w:tcPr>
          <w:p w14:paraId="0398048B" w14:textId="44FDD49C" w:rsidR="00ED3704" w:rsidRPr="00EC318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031057">
              <w:t>1 539</w:t>
            </w:r>
          </w:p>
        </w:tc>
        <w:tc>
          <w:tcPr>
            <w:tcW w:w="0" w:type="pct"/>
            <w:tcBorders>
              <w:top w:val="single" w:sz="12" w:space="0" w:color="auto"/>
              <w:bottom w:val="single" w:sz="4" w:space="0" w:color="auto"/>
            </w:tcBorders>
            <w:noWrap/>
          </w:tcPr>
          <w:p w14:paraId="79F2F839" w14:textId="77777777" w:rsidR="00ED3704" w:rsidRPr="00E45CA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p>
        </w:tc>
      </w:tr>
      <w:tr w:rsidR="00ED3704" w:rsidRPr="009D46F3" w14:paraId="11B4A0FF"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4BA989D8" w14:textId="55D7DDAE" w:rsidR="00ED3704" w:rsidRPr="00D04F91" w:rsidRDefault="00ED3704" w:rsidP="00ED3704">
            <w:pPr>
              <w:pStyle w:val="Tabell"/>
              <w:keepNext/>
            </w:pPr>
            <w:r w:rsidRPr="00D04F91">
              <w:t>Regeringens bedömning av nivå på utgiftstaket</w:t>
            </w:r>
          </w:p>
        </w:tc>
        <w:tc>
          <w:tcPr>
            <w:tcW w:w="0" w:type="pct"/>
            <w:tcBorders>
              <w:top w:val="single" w:sz="4" w:space="0" w:color="auto"/>
              <w:bottom w:val="single" w:sz="12" w:space="0" w:color="auto"/>
            </w:tcBorders>
            <w:shd w:val="clear" w:color="auto" w:fill="auto"/>
            <w:noWrap/>
          </w:tcPr>
          <w:p w14:paraId="421A0566" w14:textId="4B37F7D3" w:rsidR="00ED3704" w:rsidRPr="00A144D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p>
        </w:tc>
        <w:tc>
          <w:tcPr>
            <w:tcW w:w="0" w:type="pct"/>
            <w:tcBorders>
              <w:top w:val="single" w:sz="4" w:space="0" w:color="auto"/>
              <w:bottom w:val="single" w:sz="12" w:space="0" w:color="auto"/>
            </w:tcBorders>
            <w:shd w:val="clear" w:color="auto" w:fill="auto"/>
            <w:noWrap/>
          </w:tcPr>
          <w:p w14:paraId="7B4E0367" w14:textId="77777777"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p>
        </w:tc>
        <w:tc>
          <w:tcPr>
            <w:tcW w:w="0" w:type="pct"/>
            <w:tcBorders>
              <w:top w:val="single" w:sz="4" w:space="0" w:color="auto"/>
              <w:bottom w:val="single" w:sz="12" w:space="0" w:color="auto"/>
            </w:tcBorders>
            <w:shd w:val="clear" w:color="auto" w:fill="auto"/>
            <w:noWrap/>
          </w:tcPr>
          <w:p w14:paraId="7AE56F17" w14:textId="5CB18BE5"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p>
        </w:tc>
        <w:tc>
          <w:tcPr>
            <w:tcW w:w="0" w:type="pct"/>
            <w:tcBorders>
              <w:top w:val="single" w:sz="4" w:space="0" w:color="auto"/>
              <w:bottom w:val="single" w:sz="12" w:space="0" w:color="auto"/>
            </w:tcBorders>
            <w:shd w:val="clear" w:color="auto" w:fill="auto"/>
            <w:noWrap/>
          </w:tcPr>
          <w:p w14:paraId="4EE3BC1E" w14:textId="0AE68733" w:rsidR="00ED3704" w:rsidRPr="00E45CA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1 595</w:t>
            </w:r>
          </w:p>
        </w:tc>
      </w:tr>
      <w:tr w:rsidR="00ED3704" w:rsidRPr="009D46F3" w14:paraId="547426FB"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5990FECC" w14:textId="77777777" w:rsidR="00ED3704" w:rsidRPr="00D04F91" w:rsidRDefault="00ED3704" w:rsidP="00ED3704">
            <w:pPr>
              <w:pStyle w:val="Tabell"/>
              <w:keepNext/>
            </w:pPr>
            <w:r w:rsidRPr="00D04F91">
              <w:t>Utgiftstak, procent av BNP</w:t>
            </w:r>
          </w:p>
        </w:tc>
        <w:tc>
          <w:tcPr>
            <w:tcW w:w="0" w:type="pct"/>
            <w:tcBorders>
              <w:top w:val="single" w:sz="12" w:space="0" w:color="auto"/>
            </w:tcBorders>
            <w:noWrap/>
            <w:vAlign w:val="top"/>
          </w:tcPr>
          <w:p w14:paraId="2A8BBFBD" w14:textId="213A357E" w:rsidR="00ED3704" w:rsidRPr="00A144D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55413E">
              <w:t>32,5</w:t>
            </w:r>
          </w:p>
        </w:tc>
        <w:tc>
          <w:tcPr>
            <w:tcW w:w="0" w:type="pct"/>
            <w:tcBorders>
              <w:top w:val="single" w:sz="12" w:space="0" w:color="auto"/>
            </w:tcBorders>
            <w:noWrap/>
            <w:vAlign w:val="top"/>
          </w:tcPr>
          <w:p w14:paraId="4E477127" w14:textId="5122F3C5"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55413E">
              <w:t>29,7</w:t>
            </w:r>
          </w:p>
        </w:tc>
        <w:tc>
          <w:tcPr>
            <w:tcW w:w="0" w:type="pct"/>
            <w:tcBorders>
              <w:top w:val="single" w:sz="12" w:space="0" w:color="auto"/>
            </w:tcBorders>
            <w:noWrap/>
            <w:vAlign w:val="top"/>
          </w:tcPr>
          <w:p w14:paraId="25CCC78D" w14:textId="44EEB3F8"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55413E">
              <w:t>27,1</w:t>
            </w:r>
          </w:p>
        </w:tc>
        <w:tc>
          <w:tcPr>
            <w:tcW w:w="0" w:type="pct"/>
            <w:tcBorders>
              <w:top w:val="single" w:sz="12" w:space="0" w:color="auto"/>
            </w:tcBorders>
            <w:shd w:val="clear" w:color="auto" w:fill="auto"/>
            <w:noWrap/>
          </w:tcPr>
          <w:p w14:paraId="3C1032A8" w14:textId="0D7415F2" w:rsidR="00ED3704" w:rsidRPr="00E45CA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27,1</w:t>
            </w:r>
          </w:p>
        </w:tc>
      </w:tr>
      <w:tr w:rsidR="00ED3704" w:rsidRPr="009D46F3" w14:paraId="7408E9A2"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07083DC2" w14:textId="77777777" w:rsidR="00ED3704" w:rsidRPr="00D04F91" w:rsidRDefault="00ED3704" w:rsidP="00ED3704">
            <w:pPr>
              <w:pStyle w:val="Tabell"/>
              <w:keepNext/>
            </w:pPr>
            <w:r w:rsidRPr="00D04F91">
              <w:t>Utgiftstak, procent av potentiell BNP</w:t>
            </w:r>
          </w:p>
        </w:tc>
        <w:tc>
          <w:tcPr>
            <w:tcW w:w="0" w:type="pct"/>
            <w:tcBorders>
              <w:bottom w:val="single" w:sz="4" w:space="0" w:color="auto"/>
            </w:tcBorders>
            <w:noWrap/>
            <w:vAlign w:val="top"/>
          </w:tcPr>
          <w:p w14:paraId="6235F565" w14:textId="147AFE0C" w:rsidR="00ED3704" w:rsidRPr="00A144D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55413E">
              <w:t>31,7</w:t>
            </w:r>
          </w:p>
        </w:tc>
        <w:tc>
          <w:tcPr>
            <w:tcW w:w="0" w:type="pct"/>
            <w:tcBorders>
              <w:bottom w:val="single" w:sz="4" w:space="0" w:color="auto"/>
            </w:tcBorders>
            <w:noWrap/>
            <w:vAlign w:val="top"/>
          </w:tcPr>
          <w:p w14:paraId="4B140D31" w14:textId="4D70DABD"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55413E">
              <w:t>29,6</w:t>
            </w:r>
          </w:p>
        </w:tc>
        <w:tc>
          <w:tcPr>
            <w:tcW w:w="0" w:type="pct"/>
            <w:tcBorders>
              <w:bottom w:val="single" w:sz="4" w:space="0" w:color="auto"/>
            </w:tcBorders>
            <w:noWrap/>
            <w:vAlign w:val="top"/>
          </w:tcPr>
          <w:p w14:paraId="5B4AE10C" w14:textId="7D847054"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55413E">
              <w:t>27,1</w:t>
            </w:r>
          </w:p>
        </w:tc>
        <w:tc>
          <w:tcPr>
            <w:tcW w:w="0" w:type="pct"/>
            <w:tcBorders>
              <w:bottom w:val="single" w:sz="4" w:space="0" w:color="auto"/>
            </w:tcBorders>
            <w:shd w:val="clear" w:color="auto" w:fill="auto"/>
            <w:noWrap/>
          </w:tcPr>
          <w:p w14:paraId="62A877CD" w14:textId="61CB0868" w:rsidR="00ED3704" w:rsidRPr="00E45CA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27,1</w:t>
            </w:r>
          </w:p>
        </w:tc>
      </w:tr>
      <w:tr w:rsidR="00ED3704" w:rsidRPr="009D46F3" w14:paraId="522647BD"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14F7D6DA" w14:textId="567F565F" w:rsidR="00ED3704" w:rsidRPr="00D04F91" w:rsidRDefault="00ED3704" w:rsidP="00ED3704">
            <w:pPr>
              <w:pStyle w:val="Tabell"/>
              <w:keepNext/>
            </w:pPr>
            <w:r w:rsidRPr="00D04F91">
              <w:t>Utgiftstak, fasta priser</w:t>
            </w:r>
            <w:r w:rsidRPr="00A51C71">
              <w:rPr>
                <w:vertAlign w:val="superscript"/>
              </w:rPr>
              <w:t>1</w:t>
            </w:r>
          </w:p>
        </w:tc>
        <w:tc>
          <w:tcPr>
            <w:tcW w:w="0" w:type="pct"/>
            <w:tcBorders>
              <w:top w:val="single" w:sz="4" w:space="0" w:color="auto"/>
              <w:bottom w:val="single" w:sz="12" w:space="0" w:color="auto"/>
            </w:tcBorders>
            <w:shd w:val="clear" w:color="auto" w:fill="auto"/>
            <w:noWrap/>
            <w:vAlign w:val="top"/>
          </w:tcPr>
          <w:p w14:paraId="02FA2B5C" w14:textId="7B8A6CE7" w:rsidR="00ED3704" w:rsidRPr="007F36B4"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FC4436">
              <w:t>1 648</w:t>
            </w:r>
          </w:p>
        </w:tc>
        <w:tc>
          <w:tcPr>
            <w:tcW w:w="0" w:type="pct"/>
            <w:tcBorders>
              <w:top w:val="single" w:sz="4" w:space="0" w:color="auto"/>
              <w:bottom w:val="single" w:sz="12" w:space="0" w:color="auto"/>
            </w:tcBorders>
            <w:shd w:val="clear" w:color="auto" w:fill="auto"/>
            <w:noWrap/>
            <w:vAlign w:val="top"/>
          </w:tcPr>
          <w:p w14:paraId="525E2ACF" w14:textId="51AFCF6B"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FC4436">
              <w:t>1 563</w:t>
            </w:r>
          </w:p>
        </w:tc>
        <w:tc>
          <w:tcPr>
            <w:tcW w:w="0" w:type="pct"/>
            <w:tcBorders>
              <w:top w:val="single" w:sz="4" w:space="0" w:color="auto"/>
              <w:bottom w:val="single" w:sz="12" w:space="0" w:color="auto"/>
            </w:tcBorders>
            <w:shd w:val="clear" w:color="auto" w:fill="auto"/>
            <w:noWrap/>
            <w:vAlign w:val="top"/>
          </w:tcPr>
          <w:p w14:paraId="019D1E7F" w14:textId="2198300E"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FC4436">
              <w:t>1 445</w:t>
            </w:r>
          </w:p>
        </w:tc>
        <w:tc>
          <w:tcPr>
            <w:tcW w:w="0" w:type="pct"/>
            <w:tcBorders>
              <w:top w:val="single" w:sz="4" w:space="0" w:color="auto"/>
              <w:bottom w:val="single" w:sz="12" w:space="0" w:color="auto"/>
            </w:tcBorders>
            <w:shd w:val="clear" w:color="auto" w:fill="auto"/>
            <w:noWrap/>
          </w:tcPr>
          <w:p w14:paraId="03A7A9B5" w14:textId="3E8C8A47" w:rsidR="00ED3704" w:rsidRPr="00E45CAA"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t>1 469</w:t>
            </w:r>
          </w:p>
        </w:tc>
      </w:tr>
      <w:tr w:rsidR="00ED3704" w:rsidRPr="009D46F3" w14:paraId="0689D33E"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219B11D5" w14:textId="279E06F1" w:rsidR="00ED3704" w:rsidRPr="00D04F91" w:rsidRDefault="00ED3704" w:rsidP="00ED3704">
            <w:pPr>
              <w:pStyle w:val="Tabell"/>
              <w:keepNext/>
            </w:pPr>
            <w:r w:rsidRPr="00D04F91">
              <w:t>Takbegränsade utgifter</w:t>
            </w:r>
          </w:p>
        </w:tc>
        <w:tc>
          <w:tcPr>
            <w:tcW w:w="0" w:type="pct"/>
            <w:tcBorders>
              <w:top w:val="single" w:sz="12" w:space="0" w:color="auto"/>
            </w:tcBorders>
            <w:noWrap/>
            <w:vAlign w:val="top"/>
          </w:tcPr>
          <w:p w14:paraId="5507EFBF" w14:textId="75C59934"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C51B0">
              <w:t>1 621</w:t>
            </w:r>
          </w:p>
        </w:tc>
        <w:tc>
          <w:tcPr>
            <w:tcW w:w="0" w:type="pct"/>
            <w:tcBorders>
              <w:top w:val="single" w:sz="12" w:space="0" w:color="auto"/>
            </w:tcBorders>
            <w:noWrap/>
            <w:vAlign w:val="top"/>
          </w:tcPr>
          <w:p w14:paraId="2C854449" w14:textId="2F3EC1F4"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C51B0">
              <w:t>1 477</w:t>
            </w:r>
          </w:p>
        </w:tc>
        <w:tc>
          <w:tcPr>
            <w:tcW w:w="0" w:type="pct"/>
            <w:tcBorders>
              <w:top w:val="single" w:sz="12" w:space="0" w:color="auto"/>
            </w:tcBorders>
            <w:noWrap/>
            <w:vAlign w:val="top"/>
          </w:tcPr>
          <w:p w14:paraId="0F996C74" w14:textId="15A37A72"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C51B0">
              <w:t>1 456</w:t>
            </w:r>
          </w:p>
        </w:tc>
        <w:tc>
          <w:tcPr>
            <w:tcW w:w="0" w:type="pct"/>
            <w:tcBorders>
              <w:top w:val="single" w:sz="12" w:space="0" w:color="auto"/>
            </w:tcBorders>
            <w:shd w:val="clear" w:color="auto" w:fill="auto"/>
            <w:noWrap/>
            <w:vAlign w:val="top"/>
          </w:tcPr>
          <w:p w14:paraId="0BE26002" w14:textId="65F29DD6"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C51B0">
              <w:t>1 471</w:t>
            </w:r>
          </w:p>
        </w:tc>
      </w:tr>
      <w:tr w:rsidR="00ED3704" w:rsidRPr="009D46F3" w14:paraId="137252AE"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7079B2EF" w14:textId="1835E082" w:rsidR="00ED3704" w:rsidRPr="00D04F91" w:rsidRDefault="00ED3704" w:rsidP="00ED3704">
            <w:pPr>
              <w:pStyle w:val="Tabell"/>
              <w:keepNext/>
            </w:pPr>
            <w:r w:rsidRPr="00D04F91">
              <w:t>Takbegränsade utgifter, procent av BNP</w:t>
            </w:r>
          </w:p>
        </w:tc>
        <w:tc>
          <w:tcPr>
            <w:tcW w:w="0" w:type="pct"/>
            <w:tcBorders>
              <w:bottom w:val="single" w:sz="4" w:space="0" w:color="auto"/>
            </w:tcBorders>
            <w:noWrap/>
            <w:vAlign w:val="top"/>
          </w:tcPr>
          <w:p w14:paraId="07D26A9F" w14:textId="471DE947"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342D1C">
              <w:t>31,1</w:t>
            </w:r>
          </w:p>
        </w:tc>
        <w:tc>
          <w:tcPr>
            <w:tcW w:w="0" w:type="pct"/>
            <w:tcBorders>
              <w:bottom w:val="single" w:sz="4" w:space="0" w:color="auto"/>
            </w:tcBorders>
            <w:noWrap/>
            <w:vAlign w:val="top"/>
          </w:tcPr>
          <w:p w14:paraId="2E51098A" w14:textId="340F77C1"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342D1C">
              <w:t>26,8</w:t>
            </w:r>
          </w:p>
        </w:tc>
        <w:tc>
          <w:tcPr>
            <w:tcW w:w="0" w:type="pct"/>
            <w:tcBorders>
              <w:bottom w:val="single" w:sz="4" w:space="0" w:color="auto"/>
            </w:tcBorders>
            <w:noWrap/>
            <w:vAlign w:val="top"/>
          </w:tcPr>
          <w:p w14:paraId="75E7BA50" w14:textId="34B975B9"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342D1C">
              <w:t>25,6</w:t>
            </w:r>
          </w:p>
        </w:tc>
        <w:tc>
          <w:tcPr>
            <w:tcW w:w="0" w:type="pct"/>
            <w:tcBorders>
              <w:bottom w:val="single" w:sz="4" w:space="0" w:color="auto"/>
            </w:tcBorders>
            <w:shd w:val="clear" w:color="auto" w:fill="auto"/>
            <w:noWrap/>
            <w:vAlign w:val="top"/>
          </w:tcPr>
          <w:p w14:paraId="55E37E54" w14:textId="6461D504"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342D1C">
              <w:t>25,0</w:t>
            </w:r>
          </w:p>
        </w:tc>
      </w:tr>
      <w:tr w:rsidR="00ED3704" w:rsidRPr="009D46F3" w14:paraId="5C0F0184"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23DAA1D9" w14:textId="414738FB" w:rsidR="00ED3704" w:rsidRPr="00D04F91" w:rsidRDefault="00ED3704" w:rsidP="00ED3704">
            <w:pPr>
              <w:pStyle w:val="Tabell"/>
              <w:keepNext/>
            </w:pPr>
            <w:r w:rsidRPr="00D04F91">
              <w:t>Takbegränsade utgifter, fasta priser</w:t>
            </w:r>
            <w:r w:rsidRPr="00A51C71">
              <w:rPr>
                <w:vertAlign w:val="superscript"/>
              </w:rPr>
              <w:t>2</w:t>
            </w:r>
          </w:p>
        </w:tc>
        <w:tc>
          <w:tcPr>
            <w:tcW w:w="0" w:type="pct"/>
            <w:tcBorders>
              <w:top w:val="single" w:sz="4" w:space="0" w:color="auto"/>
              <w:bottom w:val="single" w:sz="12" w:space="0" w:color="auto"/>
            </w:tcBorders>
            <w:shd w:val="clear" w:color="auto" w:fill="auto"/>
            <w:noWrap/>
            <w:vAlign w:val="top"/>
          </w:tcPr>
          <w:p w14:paraId="157FC3FF" w14:textId="1C80420E"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01797F">
              <w:t>1 576</w:t>
            </w:r>
          </w:p>
        </w:tc>
        <w:tc>
          <w:tcPr>
            <w:tcW w:w="0" w:type="pct"/>
            <w:tcBorders>
              <w:top w:val="single" w:sz="4" w:space="0" w:color="auto"/>
              <w:bottom w:val="single" w:sz="12" w:space="0" w:color="auto"/>
            </w:tcBorders>
            <w:shd w:val="clear" w:color="auto" w:fill="auto"/>
            <w:noWrap/>
            <w:vAlign w:val="top"/>
          </w:tcPr>
          <w:p w14:paraId="618ED005" w14:textId="72469636"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01797F">
              <w:t>1 413</w:t>
            </w:r>
          </w:p>
        </w:tc>
        <w:tc>
          <w:tcPr>
            <w:tcW w:w="0" w:type="pct"/>
            <w:tcBorders>
              <w:top w:val="single" w:sz="4" w:space="0" w:color="auto"/>
              <w:bottom w:val="single" w:sz="12" w:space="0" w:color="auto"/>
            </w:tcBorders>
            <w:shd w:val="clear" w:color="auto" w:fill="auto"/>
            <w:noWrap/>
            <w:vAlign w:val="top"/>
          </w:tcPr>
          <w:p w14:paraId="3ECF4D79" w14:textId="52107A8E"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01797F">
              <w:t>1 368</w:t>
            </w:r>
          </w:p>
        </w:tc>
        <w:tc>
          <w:tcPr>
            <w:tcW w:w="0" w:type="pct"/>
            <w:tcBorders>
              <w:top w:val="single" w:sz="4" w:space="0" w:color="auto"/>
              <w:bottom w:val="single" w:sz="12" w:space="0" w:color="auto"/>
            </w:tcBorders>
            <w:shd w:val="clear" w:color="auto" w:fill="auto"/>
            <w:noWrap/>
            <w:vAlign w:val="top"/>
          </w:tcPr>
          <w:p w14:paraId="31DBE5E3" w14:textId="26C40A43"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01797F">
              <w:t>1 354</w:t>
            </w:r>
          </w:p>
        </w:tc>
      </w:tr>
      <w:tr w:rsidR="00ED3704" w:rsidRPr="009D46F3" w14:paraId="0A56CA99"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46BA0CCE" w14:textId="2A35FD60" w:rsidR="00ED3704" w:rsidRPr="00D04F91" w:rsidRDefault="00ED3704" w:rsidP="00ED3704">
            <w:pPr>
              <w:pStyle w:val="Tabell"/>
              <w:keepNext/>
            </w:pPr>
            <w:r w:rsidRPr="00D04F91">
              <w:t>Budgeteringsmarginal</w:t>
            </w:r>
          </w:p>
        </w:tc>
        <w:tc>
          <w:tcPr>
            <w:tcW w:w="0" w:type="pct"/>
            <w:tcBorders>
              <w:top w:val="single" w:sz="12" w:space="0" w:color="auto"/>
            </w:tcBorders>
            <w:noWrap/>
            <w:vAlign w:val="top"/>
          </w:tcPr>
          <w:p w14:paraId="6A8A0B3B" w14:textId="5040A7AF"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74</w:t>
            </w:r>
          </w:p>
        </w:tc>
        <w:tc>
          <w:tcPr>
            <w:tcW w:w="0" w:type="pct"/>
            <w:tcBorders>
              <w:top w:val="single" w:sz="12" w:space="0" w:color="auto"/>
            </w:tcBorders>
            <w:noWrap/>
            <w:vAlign w:val="top"/>
          </w:tcPr>
          <w:p w14:paraId="4CDDD2D0" w14:textId="73D18FF4"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157</w:t>
            </w:r>
          </w:p>
        </w:tc>
        <w:tc>
          <w:tcPr>
            <w:tcW w:w="0" w:type="pct"/>
            <w:tcBorders>
              <w:top w:val="single" w:sz="12" w:space="0" w:color="auto"/>
            </w:tcBorders>
            <w:noWrap/>
            <w:vAlign w:val="top"/>
          </w:tcPr>
          <w:p w14:paraId="74ED637B" w14:textId="498C8904"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83</w:t>
            </w:r>
          </w:p>
        </w:tc>
        <w:tc>
          <w:tcPr>
            <w:tcW w:w="0" w:type="pct"/>
            <w:tcBorders>
              <w:top w:val="single" w:sz="12" w:space="0" w:color="auto"/>
            </w:tcBorders>
            <w:shd w:val="clear" w:color="auto" w:fill="auto"/>
            <w:noWrap/>
            <w:vAlign w:val="top"/>
          </w:tcPr>
          <w:p w14:paraId="520E516E" w14:textId="06046B4B"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2F332D">
              <w:t>124</w:t>
            </w:r>
          </w:p>
        </w:tc>
      </w:tr>
      <w:tr w:rsidR="00ED3704" w:rsidRPr="009D46F3" w14:paraId="3D81AE54"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3EA6F6B2" w14:textId="6720C098" w:rsidR="00ED3704" w:rsidRPr="00D04F91" w:rsidRDefault="00ED3704" w:rsidP="00ED3704">
            <w:pPr>
              <w:pStyle w:val="Tabell"/>
              <w:keepNext/>
            </w:pPr>
            <w:r w:rsidRPr="00D04F91">
              <w:t>Budgeteringsmarginal, procent av takbegränsade utgifter</w:t>
            </w:r>
          </w:p>
        </w:tc>
        <w:tc>
          <w:tcPr>
            <w:tcW w:w="0" w:type="pct"/>
            <w:tcBorders>
              <w:bottom w:val="single" w:sz="4" w:space="0" w:color="auto"/>
            </w:tcBorders>
            <w:noWrap/>
            <w:vAlign w:val="top"/>
          </w:tcPr>
          <w:p w14:paraId="2652DD76" w14:textId="7D167246"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4,6</w:t>
            </w:r>
          </w:p>
        </w:tc>
        <w:tc>
          <w:tcPr>
            <w:tcW w:w="0" w:type="pct"/>
            <w:tcBorders>
              <w:bottom w:val="single" w:sz="4" w:space="0" w:color="auto"/>
            </w:tcBorders>
            <w:noWrap/>
            <w:vAlign w:val="top"/>
          </w:tcPr>
          <w:p w14:paraId="5406C6B1" w14:textId="44E59088"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10,7</w:t>
            </w:r>
          </w:p>
        </w:tc>
        <w:tc>
          <w:tcPr>
            <w:tcW w:w="0" w:type="pct"/>
            <w:tcBorders>
              <w:bottom w:val="single" w:sz="4" w:space="0" w:color="auto"/>
            </w:tcBorders>
            <w:noWrap/>
            <w:vAlign w:val="top"/>
          </w:tcPr>
          <w:p w14:paraId="23015170" w14:textId="683D9322"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5,7</w:t>
            </w:r>
          </w:p>
        </w:tc>
        <w:tc>
          <w:tcPr>
            <w:tcW w:w="0" w:type="pct"/>
            <w:tcBorders>
              <w:bottom w:val="single" w:sz="4" w:space="0" w:color="auto"/>
            </w:tcBorders>
            <w:shd w:val="clear" w:color="auto" w:fill="auto"/>
            <w:noWrap/>
            <w:vAlign w:val="top"/>
          </w:tcPr>
          <w:p w14:paraId="049E0710" w14:textId="7294DA49"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2F332D">
              <w:t>8,5</w:t>
            </w:r>
          </w:p>
        </w:tc>
      </w:tr>
      <w:tr w:rsidR="00ED3704" w:rsidRPr="009D46F3" w14:paraId="4249A80A"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3309AB3A" w14:textId="008BFABF" w:rsidR="00ED3704" w:rsidRPr="00D04F91" w:rsidRDefault="00ED3704" w:rsidP="00ED3704">
            <w:pPr>
              <w:pStyle w:val="Tabell"/>
              <w:keepNext/>
            </w:pPr>
            <w:r w:rsidRPr="00D04F91">
              <w:t>Budgeteringsmarginal, procent av BNP</w:t>
            </w:r>
          </w:p>
        </w:tc>
        <w:tc>
          <w:tcPr>
            <w:tcW w:w="0" w:type="pct"/>
            <w:tcBorders>
              <w:top w:val="single" w:sz="4" w:space="0" w:color="auto"/>
              <w:bottom w:val="single" w:sz="12" w:space="0" w:color="auto"/>
            </w:tcBorders>
            <w:shd w:val="clear" w:color="auto" w:fill="auto"/>
            <w:noWrap/>
            <w:vAlign w:val="top"/>
          </w:tcPr>
          <w:p w14:paraId="14FA9A54" w14:textId="24FA12B5"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1,4</w:t>
            </w:r>
          </w:p>
        </w:tc>
        <w:tc>
          <w:tcPr>
            <w:tcW w:w="0" w:type="pct"/>
            <w:tcBorders>
              <w:top w:val="single" w:sz="4" w:space="0" w:color="auto"/>
              <w:bottom w:val="single" w:sz="12" w:space="0" w:color="auto"/>
            </w:tcBorders>
            <w:shd w:val="clear" w:color="auto" w:fill="auto"/>
            <w:noWrap/>
            <w:vAlign w:val="top"/>
          </w:tcPr>
          <w:p w14:paraId="6CFF3C37" w14:textId="1727CA2C"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2,9</w:t>
            </w:r>
          </w:p>
        </w:tc>
        <w:tc>
          <w:tcPr>
            <w:tcW w:w="0" w:type="pct"/>
            <w:tcBorders>
              <w:top w:val="single" w:sz="4" w:space="0" w:color="auto"/>
              <w:bottom w:val="single" w:sz="12" w:space="0" w:color="auto"/>
            </w:tcBorders>
            <w:shd w:val="clear" w:color="auto" w:fill="auto"/>
            <w:noWrap/>
            <w:vAlign w:val="top"/>
          </w:tcPr>
          <w:p w14:paraId="16B5F08F" w14:textId="6C83B22E"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4807EE">
              <w:t>1,5</w:t>
            </w:r>
          </w:p>
        </w:tc>
        <w:tc>
          <w:tcPr>
            <w:tcW w:w="0" w:type="pct"/>
            <w:tcBorders>
              <w:top w:val="single" w:sz="4" w:space="0" w:color="auto"/>
              <w:bottom w:val="single" w:sz="12" w:space="0" w:color="auto"/>
            </w:tcBorders>
            <w:shd w:val="clear" w:color="auto" w:fill="auto"/>
            <w:noWrap/>
            <w:vAlign w:val="top"/>
          </w:tcPr>
          <w:p w14:paraId="5CDA6B0D" w14:textId="53870BA5" w:rsidR="00ED3704" w:rsidRPr="007A3D7A"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2F332D">
              <w:t>2,1</w:t>
            </w:r>
          </w:p>
        </w:tc>
      </w:tr>
      <w:tr w:rsidR="00ED3704" w:rsidRPr="009D46F3" w14:paraId="496A820C"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1EC06B11" w14:textId="77777777" w:rsidR="00ED3704" w:rsidRPr="00D04F91" w:rsidRDefault="00ED3704" w:rsidP="00ED3704">
            <w:pPr>
              <w:pStyle w:val="Tabell"/>
              <w:keepNext/>
            </w:pPr>
            <w:r w:rsidRPr="00D04F91">
              <w:t>Finansiellt sparande, procent av BNP</w:t>
            </w:r>
          </w:p>
        </w:tc>
        <w:tc>
          <w:tcPr>
            <w:tcW w:w="0" w:type="pct"/>
            <w:tcBorders>
              <w:top w:val="single" w:sz="12" w:space="0" w:color="auto"/>
            </w:tcBorders>
            <w:noWrap/>
            <w:vAlign w:val="top"/>
          </w:tcPr>
          <w:p w14:paraId="56D82013" w14:textId="074A29BF" w:rsidR="00ED3704" w:rsidRPr="00A144D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ED44E8">
              <w:t>-4,5</w:t>
            </w:r>
          </w:p>
        </w:tc>
        <w:tc>
          <w:tcPr>
            <w:tcW w:w="0" w:type="pct"/>
            <w:tcBorders>
              <w:top w:val="single" w:sz="12" w:space="0" w:color="auto"/>
            </w:tcBorders>
            <w:noWrap/>
            <w:vAlign w:val="top"/>
          </w:tcPr>
          <w:p w14:paraId="3C535BE2" w14:textId="1596AB34"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171720">
              <w:t>-1,0</w:t>
            </w:r>
          </w:p>
        </w:tc>
        <w:tc>
          <w:tcPr>
            <w:tcW w:w="0" w:type="pct"/>
            <w:tcBorders>
              <w:top w:val="single" w:sz="12" w:space="0" w:color="auto"/>
            </w:tcBorders>
            <w:noWrap/>
            <w:vAlign w:val="top"/>
          </w:tcPr>
          <w:p w14:paraId="64F8C4EA" w14:textId="5032B0C6"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171720">
              <w:t>0,5</w:t>
            </w:r>
          </w:p>
        </w:tc>
        <w:tc>
          <w:tcPr>
            <w:tcW w:w="0" w:type="pct"/>
            <w:tcBorders>
              <w:top w:val="single" w:sz="12" w:space="0" w:color="auto"/>
            </w:tcBorders>
            <w:noWrap/>
            <w:vAlign w:val="top"/>
          </w:tcPr>
          <w:p w14:paraId="36A740B7" w14:textId="43B46F53"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171720">
              <w:t>1,0</w:t>
            </w:r>
          </w:p>
        </w:tc>
      </w:tr>
      <w:tr w:rsidR="00ED3704" w:rsidRPr="009D46F3" w14:paraId="1D57FD74" w14:textId="77777777" w:rsidTr="00ED3704">
        <w:tc>
          <w:tcPr>
            <w:cnfStyle w:val="001000000000" w:firstRow="0" w:lastRow="0" w:firstColumn="1" w:lastColumn="0" w:oddVBand="0" w:evenVBand="0" w:oddHBand="0" w:evenHBand="0" w:firstRowFirstColumn="0" w:firstRowLastColumn="0" w:lastRowFirstColumn="0" w:lastRowLastColumn="0"/>
            <w:tcW w:w="0" w:type="pct"/>
            <w:noWrap/>
            <w:hideMark/>
          </w:tcPr>
          <w:p w14:paraId="160BF0D6" w14:textId="77777777" w:rsidR="00ED3704" w:rsidRPr="00D04F91" w:rsidRDefault="00ED3704" w:rsidP="00ED3704">
            <w:pPr>
              <w:pStyle w:val="Tabell"/>
              <w:keepNext/>
            </w:pPr>
            <w:r w:rsidRPr="00D04F91">
              <w:t>Strukturellt sparande, procent av BNP</w:t>
            </w:r>
          </w:p>
        </w:tc>
        <w:tc>
          <w:tcPr>
            <w:tcW w:w="0" w:type="pct"/>
            <w:noWrap/>
            <w:vAlign w:val="top"/>
          </w:tcPr>
          <w:p w14:paraId="6322F97D" w14:textId="43302A3A" w:rsidR="00ED3704" w:rsidRPr="00A144D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ED44E8">
              <w:t>-2,7</w:t>
            </w:r>
          </w:p>
        </w:tc>
        <w:tc>
          <w:tcPr>
            <w:tcW w:w="0" w:type="pct"/>
            <w:noWrap/>
            <w:vAlign w:val="top"/>
          </w:tcPr>
          <w:p w14:paraId="4FCA0FA5" w14:textId="64CAE2F3"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171720">
              <w:t>-0,3</w:t>
            </w:r>
          </w:p>
        </w:tc>
        <w:tc>
          <w:tcPr>
            <w:tcW w:w="0" w:type="pct"/>
            <w:noWrap/>
            <w:vAlign w:val="top"/>
          </w:tcPr>
          <w:p w14:paraId="15C7019D" w14:textId="56717F15"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171720">
              <w:t>0,6</w:t>
            </w:r>
          </w:p>
        </w:tc>
        <w:tc>
          <w:tcPr>
            <w:tcW w:w="0" w:type="pct"/>
            <w:noWrap/>
            <w:vAlign w:val="top"/>
          </w:tcPr>
          <w:p w14:paraId="0E95A141" w14:textId="5B253DAA" w:rsidR="00ED3704" w:rsidRPr="009D46F3"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171720">
              <w:t>1,1</w:t>
            </w:r>
          </w:p>
        </w:tc>
      </w:tr>
      <w:tr w:rsidR="00ED3704" w:rsidRPr="00A963E5" w14:paraId="106CD829"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noWrap/>
            <w:hideMark/>
          </w:tcPr>
          <w:p w14:paraId="53A2FF84" w14:textId="77777777" w:rsidR="00ED3704" w:rsidRPr="00A963E5" w:rsidRDefault="00ED3704" w:rsidP="00ED3704">
            <w:pPr>
              <w:pStyle w:val="Tabell"/>
              <w:keepNext/>
              <w:rPr>
                <w:bCs/>
              </w:rPr>
            </w:pPr>
            <w:r w:rsidRPr="00A963E5">
              <w:rPr>
                <w:bCs/>
              </w:rPr>
              <w:t>Offentliga sektorns utgifter, procent av BNP</w:t>
            </w:r>
          </w:p>
        </w:tc>
        <w:tc>
          <w:tcPr>
            <w:tcW w:w="0" w:type="pct"/>
            <w:noWrap/>
            <w:vAlign w:val="top"/>
          </w:tcPr>
          <w:p w14:paraId="2F314385" w14:textId="29D0C27F" w:rsidR="00ED3704" w:rsidRPr="00A963E5"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Cs/>
              </w:rPr>
            </w:pPr>
            <w:r w:rsidRPr="00A963E5">
              <w:rPr>
                <w:bCs/>
              </w:rPr>
              <w:t>52,6</w:t>
            </w:r>
          </w:p>
        </w:tc>
        <w:tc>
          <w:tcPr>
            <w:tcW w:w="0" w:type="pct"/>
            <w:noWrap/>
            <w:vAlign w:val="top"/>
          </w:tcPr>
          <w:p w14:paraId="0FF8139F" w14:textId="3DCF5B67" w:rsidR="00ED3704" w:rsidRPr="00A963E5"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Cs/>
                <w:highlight w:val="yellow"/>
              </w:rPr>
            </w:pPr>
            <w:r w:rsidRPr="00A963E5">
              <w:rPr>
                <w:bCs/>
              </w:rPr>
              <w:t>48,7</w:t>
            </w:r>
          </w:p>
        </w:tc>
        <w:tc>
          <w:tcPr>
            <w:tcW w:w="0" w:type="pct"/>
            <w:noWrap/>
            <w:vAlign w:val="top"/>
          </w:tcPr>
          <w:p w14:paraId="3B15671F" w14:textId="56F2618C" w:rsidR="00ED3704" w:rsidRPr="00A963E5"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Cs/>
                <w:highlight w:val="yellow"/>
              </w:rPr>
            </w:pPr>
            <w:r w:rsidRPr="00A963E5">
              <w:rPr>
                <w:bCs/>
              </w:rPr>
              <w:t>47,5</w:t>
            </w:r>
          </w:p>
        </w:tc>
        <w:tc>
          <w:tcPr>
            <w:tcW w:w="0" w:type="pct"/>
            <w:noWrap/>
            <w:vAlign w:val="top"/>
          </w:tcPr>
          <w:p w14:paraId="3F21D81E" w14:textId="2B951D9D" w:rsidR="00ED3704" w:rsidRPr="00A963E5"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Cs/>
                <w:highlight w:val="yellow"/>
              </w:rPr>
            </w:pPr>
            <w:r w:rsidRPr="00A963E5">
              <w:rPr>
                <w:bCs/>
              </w:rPr>
              <w:t>46,9</w:t>
            </w:r>
          </w:p>
        </w:tc>
      </w:tr>
    </w:tbl>
    <w:p w14:paraId="249DED72" w14:textId="13837268" w:rsidR="00ED3704" w:rsidRPr="00A51C71" w:rsidRDefault="00ED3704" w:rsidP="00ED3704">
      <w:pPr>
        <w:pStyle w:val="TabellFotnot"/>
        <w:rPr>
          <w:vertAlign w:val="superscript"/>
        </w:rPr>
      </w:pPr>
      <w:r w:rsidRPr="00A51C71">
        <w:rPr>
          <w:vertAlign w:val="superscript"/>
        </w:rPr>
        <w:t>1</w:t>
      </w:r>
      <w:r w:rsidRPr="00A51C71">
        <w:t xml:space="preserve"> Beräkningen i fasta priser är utförd med en schabloniserad metod. Utgifter motsvarande andelen transfererings</w:t>
      </w:r>
      <w:r w:rsidRPr="00A51C71">
        <w:softHyphen/>
        <w:t xml:space="preserve">anslag (känsliga för förändringar i volymer och makroekonomiska förutsättningar) är omräknade med implicitprisindex för hushållens konsumtionsutgifter, utgifter motsvarande andelen förvaltningsanslag (pris- och löneomräknade anslag) är omräknade med implicitprisindex för statliga konsumtionsutgifter och utgifter motsvarande andelen anslag som inte är indexerade är omräknade med prisindex för BNP. </w:t>
      </w:r>
      <w:r>
        <w:t>A</w:t>
      </w:r>
      <w:r w:rsidRPr="00A51C71">
        <w:t>v de takbegränsade utgifterna</w:t>
      </w:r>
      <w:r>
        <w:t xml:space="preserve"> har </w:t>
      </w:r>
      <w:r w:rsidRPr="00A51C71">
        <w:t>1 procent, motsvarande riktlinjen för budgeteringsmarginalens storlek för innevarande år, behandlats som transfereringsanslag.</w:t>
      </w:r>
    </w:p>
    <w:p w14:paraId="59AAFB5D" w14:textId="403A0925" w:rsidR="00ED3704" w:rsidRPr="00D04F91" w:rsidRDefault="00ED3704" w:rsidP="00ED3704">
      <w:pPr>
        <w:pStyle w:val="TabellFotnot"/>
      </w:pPr>
      <w:r w:rsidRPr="00A51C71">
        <w:rPr>
          <w:vertAlign w:val="superscript"/>
        </w:rPr>
        <w:t xml:space="preserve">2 </w:t>
      </w:r>
      <w:r w:rsidRPr="00A51C71">
        <w:t>Samma metod har använts som vid beräkningen av utgiftstaket (se not </w:t>
      </w:r>
      <w:r>
        <w:t>1</w:t>
      </w:r>
      <w:r w:rsidRPr="00A51C71">
        <w:t>) med undantag för att 1 procent av de takbegränsade utgifterna inte behandlats som transfereringsanslag.</w:t>
      </w:r>
      <w:r w:rsidRPr="00A51C71">
        <w:rPr>
          <w:vertAlign w:val="superscript"/>
        </w:rPr>
        <w:t xml:space="preserve"> </w:t>
      </w:r>
    </w:p>
    <w:p w14:paraId="0F7A0D88" w14:textId="77777777" w:rsidR="00ED3704" w:rsidRDefault="00ED3704" w:rsidP="00ED3704">
      <w:pPr>
        <w:pStyle w:val="Klla"/>
      </w:pPr>
      <w:r w:rsidRPr="00D04F91">
        <w:t>Källor: Statistiska centralbyrån och egna beräkningar.</w:t>
      </w:r>
    </w:p>
    <w:p w14:paraId="5865DFB7" w14:textId="77777777" w:rsidR="00ED3704" w:rsidRDefault="00ED3704" w:rsidP="00ED3704">
      <w:pPr>
        <w:pStyle w:val="Rubrik5utannumrering"/>
      </w:pPr>
      <w:r>
        <w:t>Utvecklingen av de takbegränsade utgifterna och budgeteringsmarginalens storlek</w:t>
      </w:r>
    </w:p>
    <w:p w14:paraId="574449FE" w14:textId="2A7FE8F0" w:rsidR="00ED3704" w:rsidRPr="00B12B77" w:rsidRDefault="00ED3704" w:rsidP="00ED3704">
      <w:pPr>
        <w:pStyle w:val="Brdtext"/>
      </w:pPr>
      <w:r w:rsidRPr="003A05D8">
        <w:t>Bedömningen av utgiftstakets nivå för 2024 medför att nivån utgör 27,1 av potentiell BNP</w:t>
      </w:r>
      <w:r>
        <w:t>, dvs. samma</w:t>
      </w:r>
      <w:r w:rsidRPr="003A05D8">
        <w:t xml:space="preserve"> som utgiftstakets nivå för 2023. Det innebär en något lägre årlig ökning av utgiftstaket än den genomsnittliga årliga ökningen av nivån sedan utgifts</w:t>
      </w:r>
      <w:r w:rsidR="00A85DA1">
        <w:softHyphen/>
      </w:r>
      <w:r w:rsidRPr="003A05D8">
        <w:t>taket infördes 1997 till det senaste utfallsåret 2020. Bortser man från 2020 då utgiftstakets nivå ökade kraftigt innebär det dock en något högre årlig ökning. Den genomsnittliga årliga ökningen i löpande priser mellan 1997 och 2019 uppgår till 2,9 procent, medan ökningen 2024 uppgår till 3,6 procent.</w:t>
      </w:r>
    </w:p>
    <w:p w14:paraId="71D77F4B" w14:textId="1D9CDAF1" w:rsidR="00ED3704" w:rsidRPr="00B12B77" w:rsidRDefault="00ED3704" w:rsidP="00ED3704">
      <w:pPr>
        <w:pStyle w:val="Brdtext"/>
      </w:pPr>
      <w:r w:rsidRPr="00B12B77">
        <w:t>Budgeteringsmarginalen 202</w:t>
      </w:r>
      <w:r>
        <w:t>4</w:t>
      </w:r>
      <w:r w:rsidRPr="00B12B77">
        <w:t xml:space="preserve"> uppgår till </w:t>
      </w:r>
      <w:r>
        <w:t>8,5</w:t>
      </w:r>
      <w:r w:rsidRPr="00B12B77">
        <w:t xml:space="preserve"> procent av de takbegränsade utgifterna. Det är ett större utrymme än den säkerhetsmarginal på </w:t>
      </w:r>
      <w:r>
        <w:t>3,0 </w:t>
      </w:r>
      <w:r w:rsidRPr="00B12B77">
        <w:t>procent som regeringen vill upprätthålla till utgiftstaket för det tredje tillkommande året i enlighet med riktlinjen för budgeteringsmarginalens minsta storlek. En budgeteringsmarginal som endast motsvarar säkerhetsmarginalen skulle kunna medföra att möjligheterna att genomföra prioriterade reformer på utgiftssidan under kommande år begränsades. Om det bedöms förenligt med överskottsmålet är det rimligt att reformer ska kunna genom</w:t>
      </w:r>
      <w:r w:rsidR="00A85DA1">
        <w:softHyphen/>
      </w:r>
      <w:r w:rsidRPr="00B12B77">
        <w:t>föras på budgetens utgiftssida.</w:t>
      </w:r>
    </w:p>
    <w:p w14:paraId="733B6145" w14:textId="3C528E96" w:rsidR="00ED3704" w:rsidRDefault="00ED3704" w:rsidP="00ED3704">
      <w:pPr>
        <w:pStyle w:val="Brdtext"/>
      </w:pPr>
      <w:r w:rsidRPr="00B12B77">
        <w:lastRenderedPageBreak/>
        <w:t>Om det tillgängliga utrymmet under utgiftstaket t.o.m. budgetpropositionen för 202</w:t>
      </w:r>
      <w:r>
        <w:t>4</w:t>
      </w:r>
      <w:r w:rsidRPr="00B12B77">
        <w:t>, dvs.</w:t>
      </w:r>
      <w:r w:rsidRPr="00B12B77" w:rsidDel="00A93D93">
        <w:t xml:space="preserve"> </w:t>
      </w:r>
      <w:r>
        <w:t>102</w:t>
      </w:r>
      <w:r w:rsidRPr="00B12B77">
        <w:t> miljarder kronor utöver bedömningen av de</w:t>
      </w:r>
      <w:r w:rsidRPr="00B12B77" w:rsidDel="00C376AA">
        <w:t xml:space="preserve"> </w:t>
      </w:r>
      <w:r w:rsidRPr="00B12B77">
        <w:t>takbegränsade utgifterna i denna proposition, skulle tas i anspråk för högre utgifter ger det en genomsnittlig årlig öknings</w:t>
      </w:r>
      <w:r w:rsidR="00A85DA1">
        <w:softHyphen/>
      </w:r>
      <w:r w:rsidRPr="00B12B77">
        <w:t xml:space="preserve">takt för de takbegränsade utgifterna på ca </w:t>
      </w:r>
      <w:r>
        <w:t>1,2</w:t>
      </w:r>
      <w:r w:rsidRPr="00B12B77">
        <w:t> procent per år 202</w:t>
      </w:r>
      <w:r>
        <w:t>1</w:t>
      </w:r>
      <w:r w:rsidRPr="00B12B77">
        <w:t>–202</w:t>
      </w:r>
      <w:r>
        <w:t>4</w:t>
      </w:r>
      <w:r w:rsidRPr="00B12B77">
        <w:t xml:space="preserve">. Denna ökning kan jämföras med den genomsnittliga </w:t>
      </w:r>
      <w:r>
        <w:t>förändringen</w:t>
      </w:r>
      <w:r w:rsidRPr="00B12B77">
        <w:t xml:space="preserve"> för de tak</w:t>
      </w:r>
      <w:r w:rsidR="00A85DA1">
        <w:softHyphen/>
      </w:r>
      <w:r w:rsidRPr="00B12B77">
        <w:t xml:space="preserve">begränsade utgifterna enligt prognosen i denna proposition vilken uppgår till </w:t>
      </w:r>
      <w:r>
        <w:t>en minskning med -0,5</w:t>
      </w:r>
      <w:r w:rsidRPr="00B12B77">
        <w:t> procent per år 20</w:t>
      </w:r>
      <w:r>
        <w:t>21</w:t>
      </w:r>
      <w:r w:rsidRPr="00B12B77">
        <w:t>–202</w:t>
      </w:r>
      <w:r>
        <w:t>4</w:t>
      </w:r>
      <w:r w:rsidRPr="00B12B77">
        <w:t xml:space="preserve">. </w:t>
      </w:r>
      <w:r>
        <w:t xml:space="preserve">Att utgifterna minskar under perioden beror på de tillfälliga åtgärder regeringen vidtagit med anledning av pandemin. </w:t>
      </w:r>
      <w:r w:rsidRPr="00B12B77">
        <w:t>Den genomsnittliga ökningstakten under perioden 1997–20</w:t>
      </w:r>
      <w:r>
        <w:t>20</w:t>
      </w:r>
      <w:r w:rsidRPr="00B12B77">
        <w:t xml:space="preserve"> uppgick till </w:t>
      </w:r>
      <w:r>
        <w:t>5,0</w:t>
      </w:r>
      <w:r w:rsidRPr="00B12B77">
        <w:t xml:space="preserve"> procent per år. </w:t>
      </w:r>
      <w:r>
        <w:t>Bortser man från 2020 som hade osedvanligt höga utgifter uppgick den genom</w:t>
      </w:r>
      <w:r w:rsidR="00A85DA1">
        <w:softHyphen/>
      </w:r>
      <w:r>
        <w:t xml:space="preserve">snittliga ökningstakten till 2,9 procent per år. </w:t>
      </w:r>
      <w:r w:rsidRPr="00B12B77">
        <w:t>Att det finns utrymme under utgiftstaket betyder dock inte i sig att det kommer att användas för att öka de faktiska tak</w:t>
      </w:r>
      <w:r w:rsidR="00A85DA1">
        <w:softHyphen/>
      </w:r>
      <w:r w:rsidRPr="00B12B77">
        <w:t>begränsade utgifterna.</w:t>
      </w:r>
    </w:p>
    <w:p w14:paraId="480F8C2D" w14:textId="77777777" w:rsidR="00ED3704" w:rsidRDefault="00ED3704" w:rsidP="00ED3704">
      <w:pPr>
        <w:pStyle w:val="Rubrik5utannumrering"/>
      </w:pPr>
      <w:r>
        <w:t>Utgiftstaket i förhållande till potentiell BNP</w:t>
      </w:r>
    </w:p>
    <w:p w14:paraId="419FBF99" w14:textId="73C5409E" w:rsidR="00ED3704" w:rsidRDefault="00ED3704" w:rsidP="00ED3704">
      <w:pPr>
        <w:pStyle w:val="Brdtext"/>
      </w:pPr>
      <w:r w:rsidRPr="00434074">
        <w:t>Utgiftstakets nivå uppgår till 3</w:t>
      </w:r>
      <w:r>
        <w:t>1,7</w:t>
      </w:r>
      <w:r w:rsidRPr="00434074">
        <w:t xml:space="preserve"> procent av potentiell BNP 2021. För 2022 minskar andelen då höjningen av utgiftstaket i </w:t>
      </w:r>
      <w:r>
        <w:t>b</w:t>
      </w:r>
      <w:r w:rsidRPr="00434074">
        <w:t xml:space="preserve">udgetpropositionen för 2021 var högre för 2021 än 2022. För 2023 </w:t>
      </w:r>
      <w:r>
        <w:t>uppgår</w:t>
      </w:r>
      <w:r w:rsidRPr="00434074">
        <w:t xml:space="preserve"> andelen till drygt 27 procent. Den bedömda nivån för 2024 uppgår till </w:t>
      </w:r>
      <w:r>
        <w:t>27,1</w:t>
      </w:r>
      <w:r w:rsidRPr="00434074">
        <w:t> procent av potentiell BNP.</w:t>
      </w:r>
    </w:p>
    <w:p w14:paraId="608A453C" w14:textId="1A341E00" w:rsidR="00ED3704" w:rsidRDefault="00ED3704" w:rsidP="00ED3704">
      <w:pPr>
        <w:pStyle w:val="Rubrik2"/>
      </w:pPr>
      <w:bookmarkStart w:id="115" w:name="_Toc68721338"/>
      <w:r>
        <w:t>Uppföljning av det kommunala balanskravet</w:t>
      </w:r>
      <w:bookmarkEnd w:id="115"/>
    </w:p>
    <w:p w14:paraId="7C1C7661" w14:textId="4634D92C" w:rsidR="00ED3704" w:rsidRDefault="00ED3704" w:rsidP="00ED3704">
      <w:pPr>
        <w:pStyle w:val="Brdtext"/>
      </w:pPr>
      <w:r>
        <w:t>I målet för den offentliga sektorns sparande ingår det finansiella sparandet i kommun</w:t>
      </w:r>
      <w:r w:rsidR="00A85DA1">
        <w:softHyphen/>
      </w:r>
      <w:r>
        <w:t>sektorn, dvs. i kommuner och regioner. För kommuner och regioner är det emellertid det ekonomiska resultatet, och inte det finansiella sparandet, som är avgörande för om kraven i kommunallagen (2017:725) på en balanserad budget uppfylls. Detta krav benämns vanligtvis balanskrav och innebär att kommuner och regioner ska upprätta budget för nästa kalenderår där intäkterna överstiger kostnaderna. Kommunernas och regionernas årsredovisning ska innehålla en bedömning av om balanskravet har uppfyllts. Balanskravet utvärderas med hjälp av resultatmåttet balanskravsresultat som definieras i lagen (2018:597) om kommunal bokföring och redovisning. Negativa balanskravsresultat ska enligt kommunallagen som huvudregel återställas inom tre år.</w:t>
      </w:r>
    </w:p>
    <w:p w14:paraId="6AF6590D" w14:textId="77777777" w:rsidR="00ED3704" w:rsidRDefault="00ED3704" w:rsidP="00ED3704">
      <w:pPr>
        <w:pStyle w:val="Brdtext"/>
      </w:pPr>
      <w:r>
        <w:t>Balanskravet anger en miniminivå, men för att uppnå kommunallagens krav på god ekonomisk hushållning behöver resultatet i regel vara högre. Vad som menas med god ekonomisk hushållning definieras av kommunerna och regionerna själva.</w:t>
      </w:r>
    </w:p>
    <w:p w14:paraId="1EE77052" w14:textId="77777777" w:rsidR="00ED3704" w:rsidRDefault="00ED3704" w:rsidP="00ED3704">
      <w:pPr>
        <w:pStyle w:val="Rubrik3utannumrering"/>
        <w:rPr>
          <w:rFonts w:asciiTheme="minorHAnsi" w:eastAsiaTheme="minorHAnsi" w:hAnsiTheme="minorHAnsi" w:cstheme="minorBidi"/>
          <w:color w:val="auto"/>
          <w:sz w:val="22"/>
          <w:szCs w:val="22"/>
        </w:rPr>
      </w:pPr>
      <w:r>
        <w:t>Starkt balanskravsresultat i kommunsektorn 2019</w:t>
      </w:r>
    </w:p>
    <w:p w14:paraId="6BB6A146" w14:textId="0E70F804" w:rsidR="00ED3704" w:rsidRDefault="00ED3704" w:rsidP="00ED3704">
      <w:pPr>
        <w:pStyle w:val="Brdtext"/>
      </w:pPr>
      <w:r w:rsidRPr="003F13CA">
        <w:t>Kommunernas och regionernas årsredovisning ska innehålla en bedömning av om balanskravet har uppfyllts. Uppgifter för 2020 finns ännu inte tillgängliga. Regeringen återkommer i budgetpropositionen för 2022 med uppgifter för 2020.</w:t>
      </w:r>
    </w:p>
    <w:p w14:paraId="2F0B6831" w14:textId="327D4C2E" w:rsidR="00ED3704" w:rsidRDefault="00ED3704" w:rsidP="00ED3704">
      <w:pPr>
        <w:pStyle w:val="Brdtext"/>
      </w:pPr>
      <w:r w:rsidRPr="003F13CA">
        <w:t>Balanskravsresultatet för 2019 uppgick för kommunsektorn som helhet till 12</w:t>
      </w:r>
      <w:r>
        <w:t> </w:t>
      </w:r>
      <w:r w:rsidRPr="003F13CA">
        <w:t>milj</w:t>
      </w:r>
      <w:r w:rsidR="00A85DA1">
        <w:softHyphen/>
      </w:r>
      <w:r w:rsidRPr="003F13CA">
        <w:t>arder kronor, varav kommunerna svarade för 9,5</w:t>
      </w:r>
      <w:r>
        <w:t> </w:t>
      </w:r>
      <w:r w:rsidRPr="003F13CA">
        <w:t>miljarder kronor. Differensen mellan balanskravsresultatet och årets resultat består främst av justeringar för realisations</w:t>
      </w:r>
      <w:r w:rsidR="00A85DA1">
        <w:softHyphen/>
      </w:r>
      <w:r w:rsidRPr="003F13CA">
        <w:t>vinster och förändring av resultatutjämningsreserven. Kommuner och regioner får reservera överskott till en resultatutjämningsreserv som kan användas för att utjämna intäkter över en konjunkturcykel. Resultatutjämningsreserverna uppgick 2019 till nästan 19</w:t>
      </w:r>
      <w:r>
        <w:t> </w:t>
      </w:r>
      <w:r w:rsidRPr="003F13CA">
        <w:t>miljarder kronor för sektorn som helhet, varav kommunerna stod för nästan 18</w:t>
      </w:r>
      <w:r>
        <w:t> </w:t>
      </w:r>
      <w:r w:rsidRPr="003F13CA">
        <w:t>miljarder kronor. Fler än hälften av kommunerna (162 kommuner) och 25</w:t>
      </w:r>
      <w:r>
        <w:t> </w:t>
      </w:r>
      <w:r w:rsidRPr="003F13CA">
        <w:t>procent av regionerna (5 regioner) har avsatt medel till en resultatutjämningsreserv.</w:t>
      </w:r>
    </w:p>
    <w:p w14:paraId="1479AE3B" w14:textId="1FCEA51C" w:rsidR="00ED3704" w:rsidRDefault="00ED3704" w:rsidP="00ED3704">
      <w:pPr>
        <w:pStyle w:val="Brdtext"/>
      </w:pPr>
      <w:r w:rsidRPr="003F13CA">
        <w:t xml:space="preserve">Vid utgången av 2019 var det 46 kommuner och 6 regioner som hade ett negativt resultat kvar att återställa, totalt </w:t>
      </w:r>
      <w:r>
        <w:t xml:space="preserve">drygt </w:t>
      </w:r>
      <w:r w:rsidRPr="003F13CA">
        <w:t>1</w:t>
      </w:r>
      <w:r>
        <w:t> </w:t>
      </w:r>
      <w:r w:rsidRPr="003F13CA">
        <w:t>miljard kronor respektive 3</w:t>
      </w:r>
      <w:r>
        <w:t> </w:t>
      </w:r>
      <w:r w:rsidRPr="003F13CA">
        <w:t>miljarder kronor.</w:t>
      </w:r>
    </w:p>
    <w:p w14:paraId="1B1DCEC6" w14:textId="13FCD175" w:rsidR="00ED3704" w:rsidRDefault="00ED3704" w:rsidP="00ED3704">
      <w:pPr>
        <w:pStyle w:val="Rubrik3utannumrering"/>
      </w:pPr>
      <w:r>
        <w:lastRenderedPageBreak/>
        <w:t>Balanskravet väntas klaras 2020–2024</w:t>
      </w:r>
    </w:p>
    <w:p w14:paraId="52409B86" w14:textId="232CE841" w:rsidR="00ED3704" w:rsidRDefault="00ED3704" w:rsidP="00ED3704">
      <w:pPr>
        <w:pStyle w:val="Brdtext"/>
      </w:pPr>
      <w:r>
        <w:t>Givet bl.a. att kommunsektorns resultat efter finansiella poster uppgick till 55 miljarder kronor 2020, gör regeringen bedömningen att kommunsektorn som helhet klarade balanskravet 2020.</w:t>
      </w:r>
    </w:p>
    <w:p w14:paraId="53DC177E" w14:textId="7BBB47D9" w:rsidR="00ED3704" w:rsidRDefault="00ED3704" w:rsidP="00ED3704">
      <w:pPr>
        <w:pStyle w:val="Brdtext"/>
        <w:sectPr w:rsidR="00ED3704" w:rsidSect="00C55A97">
          <w:headerReference w:type="even" r:id="rId55"/>
          <w:headerReference w:type="default" r:id="rId56"/>
          <w:footerReference w:type="even" r:id="rId57"/>
          <w:footerReference w:type="default" r:id="rId58"/>
          <w:headerReference w:type="first" r:id="rId59"/>
          <w:footerReference w:type="first" r:id="rId60"/>
          <w:type w:val="oddPage"/>
          <w:pgSz w:w="11906" w:h="16838" w:code="9"/>
          <w:pgMar w:top="1304" w:right="2268" w:bottom="1247" w:left="2268" w:header="567" w:footer="624" w:gutter="0"/>
          <w:cols w:space="708"/>
          <w:docGrid w:linePitch="360"/>
        </w:sectPr>
      </w:pPr>
      <w:r>
        <w:t xml:space="preserve">I regeringens prognos väntas konjunkturen i närtid återhämta sig något vilket leder till en tillväxt av de kommunala skatteinkomsterna nära de senaste tio årens genomsnitt. Samtidigt fortsätter statsbidragen öka kraftigt 2021 till följd av tillskott för att kommuner och regioner ska kunna hantera pandemin och dess följdverkningar. Det leder till en relativt hög nivå på de kommunala inkomsterna 2021. </w:t>
      </w:r>
      <w:r w:rsidRPr="00221C65">
        <w:t xml:space="preserve">Kommunsektorns resultat efter finansiella poster förväntas uppgå till </w:t>
      </w:r>
      <w:r>
        <w:t>48 </w:t>
      </w:r>
      <w:r w:rsidRPr="00221C65">
        <w:t>miljarder kronor 202</w:t>
      </w:r>
      <w:r>
        <w:t>1</w:t>
      </w:r>
      <w:r w:rsidRPr="00221C65">
        <w:t>. År 202</w:t>
      </w:r>
      <w:r>
        <w:t>2</w:t>
      </w:r>
      <w:r w:rsidRPr="00221C65">
        <w:t>–202</w:t>
      </w:r>
      <w:r>
        <w:t>4</w:t>
      </w:r>
      <w:r w:rsidRPr="00221C65">
        <w:t xml:space="preserve"> </w:t>
      </w:r>
      <w:r>
        <w:t>beräknas</w:t>
      </w:r>
      <w:r w:rsidRPr="00221C65">
        <w:t xml:space="preserve"> resultatet efter finansiella poster årligen uppgå till 1</w:t>
      </w:r>
      <w:r>
        <w:t>5</w:t>
      </w:r>
      <w:r w:rsidRPr="00221C65">
        <w:t>–19</w:t>
      </w:r>
      <w:r>
        <w:t> </w:t>
      </w:r>
      <w:r w:rsidRPr="00221C65">
        <w:t xml:space="preserve">miljarder kronor. </w:t>
      </w:r>
      <w:r>
        <w:t>Med</w:t>
      </w:r>
      <w:r w:rsidRPr="00221C65">
        <w:t xml:space="preserve"> den information som regeringen har i detta läge bedöms sektorn som helhet </w:t>
      </w:r>
      <w:r>
        <w:t xml:space="preserve">även </w:t>
      </w:r>
      <w:r w:rsidRPr="00221C65">
        <w:t>redovisa ett positivt balanskravsresultat och klara balanskravet under prognosperioden 202</w:t>
      </w:r>
      <w:r>
        <w:t>1–</w:t>
      </w:r>
      <w:r w:rsidRPr="00221C65">
        <w:t>202</w:t>
      </w:r>
      <w:r>
        <w:t>4</w:t>
      </w:r>
      <w:r w:rsidRPr="00221C65">
        <w:t>.</w:t>
      </w:r>
      <w:r>
        <w:t xml:space="preserve"> </w:t>
      </w:r>
      <w:r w:rsidRPr="00221C65">
        <w:t>I avsnitt 9.4 beskrivs de antaganden och bedömningar som ligger till grund för prognosen för kommunsektorns finanser.</w:t>
      </w:r>
    </w:p>
    <w:bookmarkStart w:id="116" w:name="_Toc68721339"/>
    <w:p w14:paraId="55C221A7" w14:textId="05D8B43C" w:rsidR="00ED3704" w:rsidRDefault="000D76EE" w:rsidP="00ED3704">
      <w:pPr>
        <w:pStyle w:val="Rubrik1"/>
      </w:pPr>
      <w:sdt>
        <w:sdtPr>
          <w:alias w:val="Avsnittsrubrik"/>
          <w:tag w:val="Avsnittsrubrik"/>
          <w:id w:val="917988525"/>
          <w:dataBinding w:prefixMappings="xmlns:ns0='http://rkdhs/mallar/budget/VÅP/VÅP.xsd'" w:xpath="/ns0:dokumentvärden[1]/ns0:avsnitt[1]/ns0:avsnitt[6]/@avsnittsrubrik" w:storeItemID="{E4A92E87-CD46-4139-BA79-F73ACCF787C5}"/>
          <w:text w:multiLine="1"/>
        </w:sdtPr>
        <w:sdtContent>
          <w:r w:rsidR="00ED3704">
            <w:t>Inkomster</w:t>
          </w:r>
        </w:sdtContent>
      </w:sdt>
      <w:r w:rsidR="00ED3704" w:rsidRPr="00E1060A">
        <w:rPr>
          <w:noProof/>
        </w:rPr>
        <mc:AlternateContent>
          <mc:Choice Requires="wps">
            <w:drawing>
              <wp:anchor distT="0" distB="0" distL="114300" distR="114300" simplePos="0" relativeHeight="251655680" behindDoc="0" locked="0" layoutInCell="1" allowOverlap="1" wp14:anchorId="431F93A0" wp14:editId="2D6F43A8">
                <wp:simplePos x="0" y="0"/>
                <wp:positionH relativeFrom="page">
                  <wp:posOffset>7006590</wp:posOffset>
                </wp:positionH>
                <wp:positionV relativeFrom="page">
                  <wp:posOffset>0</wp:posOffset>
                </wp:positionV>
                <wp:extent cx="547200" cy="10792800"/>
                <wp:effectExtent l="0" t="0" r="5715" b="8890"/>
                <wp:wrapNone/>
                <wp:docPr id="23"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1385E360">
                <w10:wrap anchorx="page" anchory="page"/>
              </v:rect>
            </w:pict>
          </mc:Fallback>
        </mc:AlternateContent>
      </w:r>
      <w:bookmarkEnd w:id="116"/>
    </w:p>
    <w:p w14:paraId="60D41467" w14:textId="0BE04F50" w:rsidR="00ED3704" w:rsidRPr="00244BDC" w:rsidRDefault="00ED3704" w:rsidP="00631F4A">
      <w:pPr>
        <w:pStyle w:val="Brdtext"/>
      </w:pPr>
      <w:bookmarkStart w:id="117" w:name="_Hlk67040123"/>
      <w:r w:rsidRPr="0029186B">
        <w:t xml:space="preserve">I detta avsnitt redovisas </w:t>
      </w:r>
      <w:r>
        <w:t>och analyseras utvecklingen av o</w:t>
      </w:r>
      <w:r w:rsidRPr="00FA2E3F">
        <w:t>ffentliga sektorns skatte</w:t>
      </w:r>
      <w:r w:rsidR="00A85DA1">
        <w:softHyphen/>
      </w:r>
      <w:r w:rsidRPr="00FA2E3F">
        <w:t xml:space="preserve">intäkter </w:t>
      </w:r>
      <w:r>
        <w:t xml:space="preserve">och statens inkomster. Inledningsvis redovisas </w:t>
      </w:r>
      <w:r w:rsidRPr="0029186B">
        <w:t>de offentligfinansiella effekterna av skatte- och avgiftsförändringarna i proposition</w:t>
      </w:r>
      <w:r>
        <w:t xml:space="preserve">en </w:t>
      </w:r>
      <w:r w:rsidRPr="0029186B">
        <w:t xml:space="preserve">Vårändringsbudget för 2021 </w:t>
      </w:r>
      <w:r>
        <w:t xml:space="preserve">och övriga propositioner med förslag till </w:t>
      </w:r>
      <w:r w:rsidRPr="0029186B">
        <w:t>ändring</w:t>
      </w:r>
      <w:r>
        <w:t xml:space="preserve">ar i </w:t>
      </w:r>
      <w:r w:rsidRPr="0029186B">
        <w:t>s</w:t>
      </w:r>
      <w:r>
        <w:t xml:space="preserve">tatens </w:t>
      </w:r>
      <w:r w:rsidRPr="0029186B">
        <w:t>budget</w:t>
      </w:r>
      <w:r>
        <w:t xml:space="preserve"> som har beslutats och aviserats </w:t>
      </w:r>
      <w:r w:rsidRPr="0029186B">
        <w:t>för 2021</w:t>
      </w:r>
      <w:r>
        <w:t>.</w:t>
      </w:r>
      <w:r w:rsidRPr="0029186B">
        <w:t xml:space="preserve"> Därefter redovisas </w:t>
      </w:r>
      <w:r>
        <w:t>utvecklingen</w:t>
      </w:r>
      <w:r w:rsidRPr="0029186B">
        <w:t xml:space="preserve"> </w:t>
      </w:r>
      <w:r>
        <w:t>av</w:t>
      </w:r>
      <w:r w:rsidRPr="0029186B">
        <w:t xml:space="preserve"> den offentliga sektorns skatteintäkter och inkomsterna i statens budget. En jämförelse görs sedan med prognosen i budgetpropositionen för 2021. Avslutningsvis följs inkomsterna i statens budget för 2019 och 2020 upp.</w:t>
      </w:r>
    </w:p>
    <w:bookmarkEnd w:id="117"/>
    <w:p w14:paraId="7C8F1DBA" w14:textId="77777777" w:rsidR="00ED3704" w:rsidRPr="00354A1D" w:rsidRDefault="00ED3704" w:rsidP="00ED3704">
      <w:pPr>
        <w:pStyle w:val="Rubrik2utannumrering"/>
      </w:pPr>
      <w:r w:rsidRPr="00F4609B">
        <w:t>Sammanfattning</w:t>
      </w:r>
    </w:p>
    <w:p w14:paraId="382D60F2" w14:textId="27CD29F1" w:rsidR="00ED3704" w:rsidRPr="004B1AC8" w:rsidRDefault="00ED3704" w:rsidP="00ED3704">
      <w:pPr>
        <w:pStyle w:val="Strecklista"/>
      </w:pPr>
      <w:bookmarkStart w:id="118" w:name="_Hlk66891576"/>
      <w:r w:rsidRPr="004B1AC8">
        <w:t xml:space="preserve">I </w:t>
      </w:r>
      <w:r>
        <w:t xml:space="preserve">tidigare beslutade propositioner samt i </w:t>
      </w:r>
      <w:r w:rsidRPr="004B1AC8">
        <w:t>propositionen Vårändringsbudget för 2021</w:t>
      </w:r>
      <w:r>
        <w:t xml:space="preserve"> och övriga propositioner med förslag till </w:t>
      </w:r>
      <w:r w:rsidRPr="0029186B">
        <w:t>ändring</w:t>
      </w:r>
      <w:r>
        <w:t xml:space="preserve">ar i </w:t>
      </w:r>
      <w:r w:rsidRPr="0029186B">
        <w:t>s</w:t>
      </w:r>
      <w:r>
        <w:t xml:space="preserve">tatens </w:t>
      </w:r>
      <w:r w:rsidRPr="0029186B">
        <w:t>budget</w:t>
      </w:r>
      <w:r w:rsidRPr="00CD4426">
        <w:t xml:space="preserve"> </w:t>
      </w:r>
      <w:r>
        <w:t>som har beslutats</w:t>
      </w:r>
      <w:r w:rsidDel="00CD4426">
        <w:t xml:space="preserve"> </w:t>
      </w:r>
      <w:r>
        <w:t xml:space="preserve">och aviserats </w:t>
      </w:r>
      <w:r w:rsidRPr="004B1AC8">
        <w:t xml:space="preserve">för 2021 </w:t>
      </w:r>
      <w:bookmarkEnd w:id="118"/>
      <w:r w:rsidRPr="004B1AC8">
        <w:t xml:space="preserve">föreslår regeringen </w:t>
      </w:r>
      <w:r>
        <w:t>ett antal</w:t>
      </w:r>
      <w:r w:rsidRPr="004B1AC8">
        <w:t xml:space="preserve"> förändringar på skatte</w:t>
      </w:r>
      <w:r w:rsidR="00A85DA1">
        <w:softHyphen/>
      </w:r>
      <w:r w:rsidRPr="004B1AC8">
        <w:t>området</w:t>
      </w:r>
      <w:r>
        <w:t xml:space="preserve"> som sammantaget minskar skatteintäkterna med 9 miljarder kronor 2021</w:t>
      </w:r>
      <w:r w:rsidRPr="004B1AC8">
        <w:t>.</w:t>
      </w:r>
      <w:r>
        <w:t xml:space="preserve"> </w:t>
      </w:r>
    </w:p>
    <w:p w14:paraId="22FF4224" w14:textId="017ED993" w:rsidR="00ED3704" w:rsidRDefault="00ED3704" w:rsidP="00ED3704">
      <w:pPr>
        <w:pStyle w:val="Strecklista"/>
      </w:pPr>
      <w:r>
        <w:t xml:space="preserve">Enligt preliminära utfall </w:t>
      </w:r>
      <w:r w:rsidRPr="004B1AC8">
        <w:t xml:space="preserve">bedöms den offentliga sektorns skatteintäkter ha minskat med </w:t>
      </w:r>
      <w:r>
        <w:t>2,0 </w:t>
      </w:r>
      <w:r w:rsidRPr="004B1AC8">
        <w:t>procent</w:t>
      </w:r>
      <w:r>
        <w:t xml:space="preserve"> 2020 jämfört med året innan</w:t>
      </w:r>
      <w:r w:rsidRPr="004B1AC8">
        <w:t xml:space="preserve">. Den </w:t>
      </w:r>
      <w:r>
        <w:t>djupa lågkonjunktur</w:t>
      </w:r>
      <w:r w:rsidRPr="004B1AC8">
        <w:t xml:space="preserve"> </w:t>
      </w:r>
      <w:r>
        <w:t xml:space="preserve">som spridningen av sjukdomen covid-19 orsakat ledde till att företagens vinster och hushållens kapitalvinster minskade samtidigt som viktiga skattebaser såsom lönesumma och hushållens konsumtion dämpades </w:t>
      </w:r>
      <w:r w:rsidRPr="001A5970">
        <w:t>eller till och med minskade.</w:t>
      </w:r>
    </w:p>
    <w:p w14:paraId="72648D43" w14:textId="43F3ACA1" w:rsidR="00ED3704" w:rsidRPr="001A5970" w:rsidRDefault="00ED3704" w:rsidP="00ED3704">
      <w:pPr>
        <w:pStyle w:val="Strecklista"/>
      </w:pPr>
      <w:r>
        <w:t>År 2021 förutspås en återhämtning i svensk ekonomi och de totala skatte</w:t>
      </w:r>
      <w:r w:rsidR="00A85DA1">
        <w:softHyphen/>
      </w:r>
      <w:r>
        <w:t xml:space="preserve">intäkterna väntas öka med </w:t>
      </w:r>
      <w:r w:rsidRPr="00305303">
        <w:t>3,3</w:t>
      </w:r>
      <w:r>
        <w:t xml:space="preserve"> procent. Utvecklingen förväntas bli stark framför allt för intäkter från skatt på arbete och konsumtion men även intäkterna från kapitalskatterna ökar i god takt. </w:t>
      </w:r>
    </w:p>
    <w:p w14:paraId="1038007D" w14:textId="713FFA19" w:rsidR="00ED3704" w:rsidRPr="001A5970" w:rsidRDefault="00ED3704" w:rsidP="00ED3704">
      <w:pPr>
        <w:pStyle w:val="Strecklista"/>
      </w:pPr>
      <w:r>
        <w:t xml:space="preserve">Under prognosperioden </w:t>
      </w:r>
      <w:r w:rsidRPr="001A5970">
        <w:t>202</w:t>
      </w:r>
      <w:r>
        <w:t>2–2024</w:t>
      </w:r>
      <w:r w:rsidRPr="001A5970">
        <w:t xml:space="preserve"> väntas en </w:t>
      </w:r>
      <w:r>
        <w:t>relativt snabb ökning</w:t>
      </w:r>
      <w:r w:rsidRPr="001A5970">
        <w:t xml:space="preserve"> </w:t>
      </w:r>
      <w:r>
        <w:t>av</w:t>
      </w:r>
      <w:r w:rsidRPr="001A5970">
        <w:t xml:space="preserve"> </w:t>
      </w:r>
      <w:r>
        <w:t>skatte</w:t>
      </w:r>
      <w:r w:rsidR="00A85DA1">
        <w:softHyphen/>
      </w:r>
      <w:r>
        <w:t>intäkterna och</w:t>
      </w:r>
      <w:r w:rsidRPr="001A5970">
        <w:t xml:space="preserve"> samtliga skattebaser väntas bidra. </w:t>
      </w:r>
      <w:r>
        <w:t>Särskilt stark bedöms utvecklingen bli 2022.</w:t>
      </w:r>
    </w:p>
    <w:p w14:paraId="1E94854F" w14:textId="4B93A6A6" w:rsidR="00ED3704" w:rsidRDefault="00ED3704" w:rsidP="00ED3704">
      <w:pPr>
        <w:pStyle w:val="Strecklista"/>
      </w:pPr>
      <w:r w:rsidRPr="000D376A" w:rsidDel="00F11CAB">
        <w:t xml:space="preserve">Skattekvoten, dvs. skatteintäkterna som andel av BNP, </w:t>
      </w:r>
      <w:r>
        <w:t xml:space="preserve">väntas </w:t>
      </w:r>
      <w:r w:rsidRPr="000D376A" w:rsidDel="00F11CAB">
        <w:t xml:space="preserve">2021 </w:t>
      </w:r>
      <w:r>
        <w:t xml:space="preserve">uppgå </w:t>
      </w:r>
      <w:r w:rsidRPr="000D376A" w:rsidDel="00F11CAB">
        <w:t>till 42,</w:t>
      </w:r>
      <w:r>
        <w:t>0 </w:t>
      </w:r>
      <w:r w:rsidRPr="000D376A" w:rsidDel="00F11CAB">
        <w:t>procent</w:t>
      </w:r>
      <w:r>
        <w:t>.</w:t>
      </w:r>
      <w:r w:rsidRPr="000D376A">
        <w:t xml:space="preserve"> </w:t>
      </w:r>
      <w:r>
        <w:t>Även u</w:t>
      </w:r>
      <w:r w:rsidRPr="000D376A">
        <w:t xml:space="preserve">nder </w:t>
      </w:r>
      <w:r>
        <w:t>den fortsatta prognosperioden</w:t>
      </w:r>
      <w:r w:rsidRPr="000D376A">
        <w:t xml:space="preserve"> väntas skattekvoten </w:t>
      </w:r>
      <w:r>
        <w:t>uppgå till omkring</w:t>
      </w:r>
      <w:r w:rsidRPr="000D376A">
        <w:t xml:space="preserve"> 42</w:t>
      </w:r>
      <w:r>
        <w:t> </w:t>
      </w:r>
      <w:r w:rsidRPr="000D376A">
        <w:t>procent</w:t>
      </w:r>
      <w:r>
        <w:t xml:space="preserve"> av BNP</w:t>
      </w:r>
      <w:r w:rsidRPr="000D376A">
        <w:t xml:space="preserve">. </w:t>
      </w:r>
    </w:p>
    <w:p w14:paraId="550A9C36" w14:textId="7066FC86" w:rsidR="00ED3704" w:rsidRDefault="00ED3704" w:rsidP="00ED3704">
      <w:pPr>
        <w:pStyle w:val="Strecklista"/>
      </w:pPr>
      <w:r w:rsidRPr="000D376A">
        <w:t>I förhållande till budgetpropositionen för 2021 har prognosen för</w:t>
      </w:r>
      <w:r>
        <w:t xml:space="preserve"> den</w:t>
      </w:r>
      <w:r w:rsidRPr="000D376A">
        <w:t xml:space="preserve"> offentliga sektorns skatteintäkter reviderats upp med i genomsnitt </w:t>
      </w:r>
      <w:r w:rsidRPr="00305303">
        <w:t>32</w:t>
      </w:r>
      <w:r>
        <w:t> </w:t>
      </w:r>
      <w:r w:rsidRPr="000D376A">
        <w:t>miljarder kronor per år för 2020</w:t>
      </w:r>
      <w:r>
        <w:t>–</w:t>
      </w:r>
      <w:r w:rsidRPr="000D376A">
        <w:t>2023.</w:t>
      </w:r>
    </w:p>
    <w:p w14:paraId="0B2BC3C1" w14:textId="79F8F7B4" w:rsidR="00ED3704" w:rsidRDefault="00ED3704" w:rsidP="00ED3704">
      <w:pPr>
        <w:pStyle w:val="Rubrik2"/>
      </w:pPr>
      <w:bookmarkStart w:id="119" w:name="_Ref67485584"/>
      <w:bookmarkStart w:id="120" w:name="_Toc68721340"/>
      <w:r>
        <w:t>Offentligfinansiella effekter av ändrade skatte- och avgiftsregler</w:t>
      </w:r>
      <w:bookmarkEnd w:id="119"/>
      <w:bookmarkEnd w:id="120"/>
    </w:p>
    <w:p w14:paraId="4C2F4D4E" w14:textId="34EC51E2" w:rsidR="00ED3704" w:rsidRDefault="00ED3704" w:rsidP="00ED3704">
      <w:pPr>
        <w:pStyle w:val="Rubrik3utannumrering"/>
        <w:spacing w:before="0"/>
      </w:pPr>
      <w:r>
        <w:t>Offentligfinansiella effekter av ändringar i skatte- och avgiftsregler som föreslagits och aviserats under våren 2021</w:t>
      </w:r>
    </w:p>
    <w:p w14:paraId="1FB76A8F" w14:textId="6BD41B51" w:rsidR="00ED3704" w:rsidRDefault="00ED3704" w:rsidP="00ED3704">
      <w:pPr>
        <w:pStyle w:val="Brdtext"/>
      </w:pPr>
      <w:r w:rsidRPr="007951FE">
        <w:t xml:space="preserve">I </w:t>
      </w:r>
      <w:r>
        <w:fldChar w:fldCharType="begin"/>
      </w:r>
      <w:r>
        <w:instrText xml:space="preserve"> REF  _Ref67381280 \* Lower \h </w:instrText>
      </w:r>
      <w:r>
        <w:fldChar w:fldCharType="separate"/>
      </w:r>
      <w:r w:rsidR="000D76EE">
        <w:t xml:space="preserve">tabell </w:t>
      </w:r>
      <w:r w:rsidR="000D76EE">
        <w:rPr>
          <w:noProof/>
        </w:rPr>
        <w:t>5</w:t>
      </w:r>
      <w:r w:rsidR="000D76EE">
        <w:t>.</w:t>
      </w:r>
      <w:r w:rsidR="000D76EE">
        <w:rPr>
          <w:noProof/>
        </w:rPr>
        <w:t>1</w:t>
      </w:r>
      <w:r>
        <w:fldChar w:fldCharType="end"/>
      </w:r>
      <w:r w:rsidRPr="007951FE">
        <w:t xml:space="preserve"> redovisas de offentligfinansiella effekterna av de regeländringar på skatteområdet som föreslagits under våren 2021 </w:t>
      </w:r>
      <w:r>
        <w:t xml:space="preserve">i de propositioner med förslag till </w:t>
      </w:r>
      <w:r w:rsidRPr="0029186B">
        <w:t>ändring</w:t>
      </w:r>
      <w:r>
        <w:t xml:space="preserve">ar i </w:t>
      </w:r>
      <w:r w:rsidRPr="0029186B">
        <w:t>s</w:t>
      </w:r>
      <w:r>
        <w:t xml:space="preserve">tatens </w:t>
      </w:r>
      <w:r w:rsidRPr="0029186B">
        <w:t>budget</w:t>
      </w:r>
      <w:r w:rsidRPr="00CD4426">
        <w:t xml:space="preserve"> </w:t>
      </w:r>
      <w:r>
        <w:t>som har beslutats och aviserats</w:t>
      </w:r>
      <w:r w:rsidDel="00CD4426">
        <w:t xml:space="preserve"> </w:t>
      </w:r>
      <w:r w:rsidRPr="004B1AC8">
        <w:t>för 2021</w:t>
      </w:r>
      <w:r w:rsidRPr="007951FE">
        <w:t>.</w:t>
      </w:r>
    </w:p>
    <w:p w14:paraId="160C1101" w14:textId="20398C39" w:rsidR="00ED3704" w:rsidRDefault="00ED3704" w:rsidP="00ED3704">
      <w:pPr>
        <w:pStyle w:val="Brdtext"/>
      </w:pPr>
      <w:r>
        <w:t>I tabellen redovisas tre olika offentligfinansiella effekter. Bruttoeffekten beskriver den direkta förändringen av intäkterna från den skatt som regeländringen avser. Referens</w:t>
      </w:r>
      <w:r w:rsidR="00A85DA1">
        <w:softHyphen/>
      </w:r>
      <w:r>
        <w:t xml:space="preserve">alternativet vid tolkningen av bruttoeffekten är de förväntade skatteintäkterna i frånvaro av regeländringar. Utöver den direkta effekten kan en regeländring ge </w:t>
      </w:r>
      <w:r>
        <w:lastRenderedPageBreak/>
        <w:t>upphov till indirekta effekter på de offentliga finanserna av olika slag. Indirekta effekter uppstår om skatteändringen påverkar underlaget för andra skatter eller offentliga utgifter och därigenom påverkar de offentliga finanserna. Den offentlig</w:t>
      </w:r>
      <w:r w:rsidR="00A85DA1">
        <w:softHyphen/>
      </w:r>
      <w:r>
        <w:t>finansiella nettoeffekten utgörs av summan av bruttoeffekten och de indirekta effekterna. Den offentligfinansiella effekten av en regelförändring förväntas i vissa fall vara olika stor för olika år. Det kan bero på att åtgärden är tillfällig eller på att åtgärdens indirekta effekter inte uppkommer omedelbart. Den varaktiga effekten är ett mått på den bestående årliga effekten av en skatteändring och möjliggör jämförelser av regel</w:t>
      </w:r>
      <w:r w:rsidR="00A85DA1">
        <w:softHyphen/>
      </w:r>
      <w:r>
        <w:t>ändringar vars nettoeffekter fördelas olika över tiden. För en detaljerad beskrivning av metodfrågor kopplade till redovisningen av offentligfinansiella effekter hän</w:t>
      </w:r>
      <w:r w:rsidR="00A85DA1">
        <w:softHyphen/>
      </w:r>
      <w:r>
        <w:t>visas till Finansdepartementets publikation Beräkningskonventioner 2021, som publiceras på www.regeringen.se.</w:t>
      </w:r>
    </w:p>
    <w:p w14:paraId="6668CCCA" w14:textId="3637DDB0" w:rsidR="00ED3704" w:rsidRDefault="00ED3704" w:rsidP="00ED3704">
      <w:pPr>
        <w:pStyle w:val="TabellRubrik"/>
      </w:pPr>
      <w:bookmarkStart w:id="121" w:name="_Ref67381280"/>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1</w:t>
        </w:r>
      </w:fldSimple>
      <w:bookmarkEnd w:id="121"/>
      <w:r>
        <w:tab/>
        <w:t>Offentligfinansiella effekter av beslutade, föreslagna och aviserade ändringar i skatte- och avgiftsreglerna under våren 2021</w:t>
      </w:r>
    </w:p>
    <w:p w14:paraId="5D854DBA" w14:textId="5EADA43B" w:rsidR="00ED3704" w:rsidRDefault="00ED3704" w:rsidP="00ED3704">
      <w:pPr>
        <w:pStyle w:val="TabellUnderrubrik"/>
      </w:pPr>
      <w:r>
        <w:t>Miljarder kronor</w:t>
      </w:r>
    </w:p>
    <w:tbl>
      <w:tblPr>
        <w:tblStyle w:val="RKBPTabell"/>
        <w:tblW w:w="0" w:type="auto"/>
        <w:tblLayout w:type="fixed"/>
        <w:tblLook w:val="06E0" w:firstRow="1" w:lastRow="1" w:firstColumn="1" w:lastColumn="0" w:noHBand="1" w:noVBand="1"/>
      </w:tblPr>
      <w:tblGrid>
        <w:gridCol w:w="2493"/>
        <w:gridCol w:w="948"/>
        <w:gridCol w:w="644"/>
        <w:gridCol w:w="644"/>
        <w:gridCol w:w="645"/>
        <w:gridCol w:w="644"/>
        <w:gridCol w:w="645"/>
        <w:gridCol w:w="707"/>
      </w:tblGrid>
      <w:tr w:rsidR="00ED3704" w:rsidRPr="00C64B7C" w14:paraId="32674148"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9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5860A28" w14:textId="77777777" w:rsidR="00ED3704" w:rsidRPr="00C64B7C" w:rsidRDefault="00ED3704" w:rsidP="00ED3704">
            <w:pPr>
              <w:pStyle w:val="TabellHuvud"/>
            </w:pPr>
            <w:r w:rsidRPr="00C64B7C">
              <w:t> </w:t>
            </w:r>
          </w:p>
        </w:tc>
        <w:tc>
          <w:tcPr>
            <w:tcW w:w="948"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24045B3" w14:textId="67904788"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Effekt från</w:t>
            </w:r>
          </w:p>
        </w:tc>
        <w:tc>
          <w:tcPr>
            <w:tcW w:w="644"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6BE9B19" w14:textId="31420F05"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Brutto</w:t>
            </w:r>
            <w:r>
              <w:t>-</w:t>
            </w:r>
            <w:r w:rsidRPr="00C64B7C">
              <w:t>effekt</w:t>
            </w:r>
            <w:r w:rsidRPr="00C64B7C">
              <w:br/>
              <w:t>2021</w:t>
            </w:r>
          </w:p>
        </w:tc>
        <w:tc>
          <w:tcPr>
            <w:tcW w:w="644"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950FB55" w14:textId="4E4712CD"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Netto</w:t>
            </w:r>
            <w:r>
              <w:t>-</w:t>
            </w:r>
            <w:r w:rsidRPr="00C64B7C">
              <w:t>effekt</w:t>
            </w:r>
            <w:r w:rsidRPr="00C64B7C">
              <w:br/>
              <w:t>2021</w:t>
            </w:r>
          </w:p>
        </w:tc>
        <w:tc>
          <w:tcPr>
            <w:tcW w:w="645"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2C6AFFE" w14:textId="17A9101A"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Netto</w:t>
            </w:r>
            <w:r>
              <w:t>-</w:t>
            </w:r>
            <w:r w:rsidRPr="00C64B7C">
              <w:t>effekt</w:t>
            </w:r>
            <w:r w:rsidRPr="00C64B7C">
              <w:br/>
              <w:t>2022</w:t>
            </w:r>
          </w:p>
        </w:tc>
        <w:tc>
          <w:tcPr>
            <w:tcW w:w="644"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B5A5B06" w14:textId="4BDB6FD0"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Netto</w:t>
            </w:r>
            <w:r>
              <w:t>-</w:t>
            </w:r>
            <w:r w:rsidRPr="00C64B7C">
              <w:t>effekt</w:t>
            </w:r>
            <w:r w:rsidRPr="00C64B7C">
              <w:br/>
              <w:t>2023</w:t>
            </w:r>
          </w:p>
        </w:tc>
        <w:tc>
          <w:tcPr>
            <w:tcW w:w="645"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462AE0D" w14:textId="3C5D6B82"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Netto</w:t>
            </w:r>
            <w:r>
              <w:t>-</w:t>
            </w:r>
            <w:r w:rsidRPr="00C64B7C">
              <w:t>effekt</w:t>
            </w:r>
            <w:r w:rsidRPr="00C64B7C">
              <w:br/>
              <w:t>2024</w:t>
            </w:r>
          </w:p>
        </w:tc>
        <w:tc>
          <w:tcPr>
            <w:tcW w:w="70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8BC1466" w14:textId="77777777" w:rsidR="00ED3704" w:rsidRPr="00C64B7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C64B7C">
              <w:t>Varaktig effekt</w:t>
            </w:r>
          </w:p>
        </w:tc>
      </w:tr>
      <w:tr w:rsidR="00ED3704" w:rsidRPr="00C64B7C" w14:paraId="6318814E" w14:textId="77777777" w:rsidTr="00ED3704">
        <w:tc>
          <w:tcPr>
            <w:cnfStyle w:val="001000000000" w:firstRow="0" w:lastRow="0" w:firstColumn="1" w:lastColumn="0" w:oddVBand="0" w:evenVBand="0" w:oddHBand="0" w:evenHBand="0" w:firstRowFirstColumn="0" w:firstRowLastColumn="0" w:lastRowFirstColumn="0" w:lastRowLastColumn="0"/>
            <w:tcW w:w="2493" w:type="dxa"/>
            <w:tcBorders>
              <w:top w:val="single" w:sz="12" w:space="0" w:color="auto"/>
            </w:tcBorders>
            <w:noWrap/>
          </w:tcPr>
          <w:p w14:paraId="1C7D87D0" w14:textId="40DE4ED9" w:rsidR="00ED3704" w:rsidRPr="00D744CB" w:rsidRDefault="00ED3704" w:rsidP="00ED3704">
            <w:pPr>
              <w:pStyle w:val="Tabell"/>
              <w:rPr>
                <w:b/>
                <w:bCs/>
              </w:rPr>
            </w:pPr>
            <w:r>
              <w:rPr>
                <w:b/>
                <w:bCs/>
              </w:rPr>
              <w:t>Extra ändringsbudget för 2021 – Stöd till företag, medel för vaccinering och andra åtgärder med anledning av coronaviruset</w:t>
            </w:r>
          </w:p>
        </w:tc>
        <w:tc>
          <w:tcPr>
            <w:tcW w:w="948" w:type="dxa"/>
            <w:tcBorders>
              <w:top w:val="single" w:sz="12" w:space="0" w:color="auto"/>
            </w:tcBorders>
            <w:noWrap/>
          </w:tcPr>
          <w:p w14:paraId="16CFF894" w14:textId="77777777"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44" w:type="dxa"/>
            <w:tcBorders>
              <w:top w:val="single" w:sz="12" w:space="0" w:color="auto"/>
            </w:tcBorders>
          </w:tcPr>
          <w:p w14:paraId="437FFA37" w14:textId="6AFB1230"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-0,22</w:t>
            </w:r>
          </w:p>
        </w:tc>
        <w:tc>
          <w:tcPr>
            <w:tcW w:w="644" w:type="dxa"/>
            <w:tcBorders>
              <w:top w:val="single" w:sz="12" w:space="0" w:color="auto"/>
            </w:tcBorders>
          </w:tcPr>
          <w:p w14:paraId="1FAEEF84" w14:textId="55E2C992"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-0,22</w:t>
            </w:r>
          </w:p>
        </w:tc>
        <w:tc>
          <w:tcPr>
            <w:tcW w:w="645" w:type="dxa"/>
            <w:tcBorders>
              <w:top w:val="single" w:sz="12" w:space="0" w:color="auto"/>
            </w:tcBorders>
          </w:tcPr>
          <w:p w14:paraId="15276523" w14:textId="061A4102"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c>
          <w:tcPr>
            <w:tcW w:w="644" w:type="dxa"/>
            <w:tcBorders>
              <w:top w:val="single" w:sz="12" w:space="0" w:color="auto"/>
            </w:tcBorders>
          </w:tcPr>
          <w:p w14:paraId="235F9C73" w14:textId="1FC06554"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c>
          <w:tcPr>
            <w:tcW w:w="645" w:type="dxa"/>
            <w:tcBorders>
              <w:top w:val="single" w:sz="12" w:space="0" w:color="auto"/>
            </w:tcBorders>
          </w:tcPr>
          <w:p w14:paraId="2601AC1D" w14:textId="5DFBD846"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c>
          <w:tcPr>
            <w:tcW w:w="707" w:type="dxa"/>
            <w:tcBorders>
              <w:top w:val="single" w:sz="12" w:space="0" w:color="auto"/>
            </w:tcBorders>
            <w:noWrap/>
          </w:tcPr>
          <w:p w14:paraId="2934A130" w14:textId="0173C9F1" w:rsidR="00ED3704" w:rsidRPr="00D744C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r>
      <w:tr w:rsidR="00ED3704" w:rsidRPr="00ED78D7" w14:paraId="14F1A95B" w14:textId="77777777" w:rsidTr="00ED3704">
        <w:tc>
          <w:tcPr>
            <w:cnfStyle w:val="001000000000" w:firstRow="0" w:lastRow="0" w:firstColumn="1" w:lastColumn="0" w:oddVBand="0" w:evenVBand="0" w:oddHBand="0" w:evenHBand="0" w:firstRowFirstColumn="0" w:firstRowLastColumn="0" w:lastRowFirstColumn="0" w:lastRowLastColumn="0"/>
            <w:tcW w:w="2493" w:type="dxa"/>
            <w:noWrap/>
          </w:tcPr>
          <w:p w14:paraId="02B694FE" w14:textId="0F8BD26D" w:rsidR="00ED3704" w:rsidRPr="00EC7E20" w:rsidRDefault="00ED3704" w:rsidP="00ED3704">
            <w:pPr>
              <w:pStyle w:val="Tabell"/>
              <w:rPr>
                <w:i/>
              </w:rPr>
            </w:pPr>
            <w:r w:rsidRPr="00EC7E20">
              <w:rPr>
                <w:i/>
                <w:iCs/>
              </w:rPr>
              <w:t xml:space="preserve">varav </w:t>
            </w:r>
            <w:r>
              <w:rPr>
                <w:i/>
                <w:iCs/>
              </w:rPr>
              <w:t>u</w:t>
            </w:r>
            <w:r w:rsidRPr="00EC7E20">
              <w:rPr>
                <w:i/>
                <w:iCs/>
              </w:rPr>
              <w:t>tökade</w:t>
            </w:r>
            <w:r w:rsidRPr="00EC7E20">
              <w:rPr>
                <w:i/>
              </w:rPr>
              <w:t xml:space="preserve"> möjligheter till tillfälliga anstånd</w:t>
            </w:r>
          </w:p>
        </w:tc>
        <w:tc>
          <w:tcPr>
            <w:tcW w:w="948" w:type="dxa"/>
            <w:noWrap/>
          </w:tcPr>
          <w:p w14:paraId="317E7E16" w14:textId="309FA39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2021-02-05</w:t>
            </w:r>
          </w:p>
        </w:tc>
        <w:tc>
          <w:tcPr>
            <w:tcW w:w="644" w:type="dxa"/>
          </w:tcPr>
          <w:p w14:paraId="5CB7D31B" w14:textId="4DBB5040"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-0,22</w:t>
            </w:r>
          </w:p>
        </w:tc>
        <w:tc>
          <w:tcPr>
            <w:tcW w:w="644" w:type="dxa"/>
          </w:tcPr>
          <w:p w14:paraId="132A9DBC" w14:textId="54676764"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-0,22</w:t>
            </w:r>
          </w:p>
        </w:tc>
        <w:tc>
          <w:tcPr>
            <w:tcW w:w="645" w:type="dxa"/>
          </w:tcPr>
          <w:p w14:paraId="64F1F07D" w14:textId="0C7B1E1C"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4" w:type="dxa"/>
          </w:tcPr>
          <w:p w14:paraId="30A3D848" w14:textId="41874EAB"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5" w:type="dxa"/>
          </w:tcPr>
          <w:p w14:paraId="18AD1913" w14:textId="18ABDC1B"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707" w:type="dxa"/>
            <w:noWrap/>
          </w:tcPr>
          <w:p w14:paraId="43A7BC5A" w14:textId="02C00BA4"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r>
      <w:tr w:rsidR="00ED3704" w:rsidRPr="00DF321B" w14:paraId="4C6B56C5" w14:textId="77777777" w:rsidTr="00ED3704">
        <w:tc>
          <w:tcPr>
            <w:cnfStyle w:val="001000000000" w:firstRow="0" w:lastRow="0" w:firstColumn="1" w:lastColumn="0" w:oddVBand="0" w:evenVBand="0" w:oddHBand="0" w:evenHBand="0" w:firstRowFirstColumn="0" w:firstRowLastColumn="0" w:lastRowFirstColumn="0" w:lastRowLastColumn="0"/>
            <w:tcW w:w="2493" w:type="dxa"/>
            <w:noWrap/>
          </w:tcPr>
          <w:p w14:paraId="2FBC3FF7" w14:textId="60E5E959" w:rsidR="00ED3704" w:rsidRPr="00983136" w:rsidRDefault="00ED3704" w:rsidP="00ED3704">
            <w:pPr>
              <w:pStyle w:val="Tabell"/>
              <w:rPr>
                <w:b/>
                <w:bCs/>
              </w:rPr>
            </w:pPr>
            <w:r w:rsidRPr="00983136">
              <w:rPr>
                <w:b/>
                <w:bCs/>
              </w:rPr>
              <w:t>Extra ändringsbudget för 2021 – Förstärkta stöd till företag, nedsättning av arbetsgivaravgifter för unga och andra åtgärder med anledning av coronaviruset</w:t>
            </w:r>
          </w:p>
        </w:tc>
        <w:tc>
          <w:tcPr>
            <w:tcW w:w="948" w:type="dxa"/>
            <w:noWrap/>
          </w:tcPr>
          <w:p w14:paraId="63EEC60A" w14:textId="77777777"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44" w:type="dxa"/>
          </w:tcPr>
          <w:p w14:paraId="5A304945" w14:textId="0EE10E77"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83136">
              <w:rPr>
                <w:b/>
                <w:bCs/>
              </w:rPr>
              <w:t>-1,67</w:t>
            </w:r>
          </w:p>
        </w:tc>
        <w:tc>
          <w:tcPr>
            <w:tcW w:w="644" w:type="dxa"/>
          </w:tcPr>
          <w:p w14:paraId="0977BB87" w14:textId="08F0236C"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83136">
              <w:rPr>
                <w:b/>
                <w:bCs/>
              </w:rPr>
              <w:t>-1,43</w:t>
            </w:r>
          </w:p>
        </w:tc>
        <w:tc>
          <w:tcPr>
            <w:tcW w:w="645" w:type="dxa"/>
          </w:tcPr>
          <w:p w14:paraId="5161ED41" w14:textId="3234F5DA"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83136">
              <w:rPr>
                <w:b/>
                <w:bCs/>
              </w:rPr>
              <w:t>0,00</w:t>
            </w:r>
          </w:p>
        </w:tc>
        <w:tc>
          <w:tcPr>
            <w:tcW w:w="644" w:type="dxa"/>
          </w:tcPr>
          <w:p w14:paraId="34D7ADD5" w14:textId="2516A5CC"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83136">
              <w:rPr>
                <w:b/>
                <w:bCs/>
              </w:rPr>
              <w:t>0,00</w:t>
            </w:r>
          </w:p>
        </w:tc>
        <w:tc>
          <w:tcPr>
            <w:tcW w:w="645" w:type="dxa"/>
          </w:tcPr>
          <w:p w14:paraId="51348857" w14:textId="0ECCBBC2"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83136">
              <w:rPr>
                <w:b/>
                <w:bCs/>
              </w:rPr>
              <w:t>0,00</w:t>
            </w:r>
          </w:p>
        </w:tc>
        <w:tc>
          <w:tcPr>
            <w:tcW w:w="707" w:type="dxa"/>
            <w:noWrap/>
          </w:tcPr>
          <w:p w14:paraId="675F41C7" w14:textId="32D9F7F2" w:rsidR="00ED3704" w:rsidRPr="0098313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83136">
              <w:rPr>
                <w:b/>
                <w:bCs/>
              </w:rPr>
              <w:t>0,00</w:t>
            </w:r>
          </w:p>
        </w:tc>
      </w:tr>
      <w:tr w:rsidR="00ED3704" w:rsidRPr="00C64B7C" w14:paraId="734793D5" w14:textId="77777777" w:rsidTr="00ED3704">
        <w:tc>
          <w:tcPr>
            <w:cnfStyle w:val="001000000000" w:firstRow="0" w:lastRow="0" w:firstColumn="1" w:lastColumn="0" w:oddVBand="0" w:evenVBand="0" w:oddHBand="0" w:evenHBand="0" w:firstRowFirstColumn="0" w:firstRowLastColumn="0" w:lastRowFirstColumn="0" w:lastRowLastColumn="0"/>
            <w:tcW w:w="2493" w:type="dxa"/>
            <w:hideMark/>
          </w:tcPr>
          <w:p w14:paraId="3E4031C9" w14:textId="14DAD3AD" w:rsidR="00ED3704" w:rsidRPr="00EC7E20" w:rsidRDefault="00ED3704" w:rsidP="00ED3704">
            <w:pPr>
              <w:pStyle w:val="Tabell"/>
              <w:rPr>
                <w:i/>
              </w:rPr>
            </w:pPr>
            <w:r w:rsidRPr="00EC7E20">
              <w:rPr>
                <w:i/>
                <w:iCs/>
              </w:rPr>
              <w:t xml:space="preserve">varav </w:t>
            </w:r>
            <w:r>
              <w:rPr>
                <w:i/>
                <w:iCs/>
              </w:rPr>
              <w:t>t</w:t>
            </w:r>
            <w:r w:rsidRPr="00EC7E20">
              <w:rPr>
                <w:i/>
                <w:iCs/>
              </w:rPr>
              <w:t>illfälligt</w:t>
            </w:r>
            <w:r w:rsidRPr="00EC7E20">
              <w:rPr>
                <w:i/>
              </w:rPr>
              <w:t xml:space="preserve"> sänkta arbetsgivaravgifter för 19–23-åringar</w:t>
            </w:r>
          </w:p>
        </w:tc>
        <w:tc>
          <w:tcPr>
            <w:tcW w:w="948" w:type="dxa"/>
            <w:noWrap/>
            <w:hideMark/>
          </w:tcPr>
          <w:p w14:paraId="3FC2C290"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2021-01-01</w:t>
            </w:r>
          </w:p>
        </w:tc>
        <w:tc>
          <w:tcPr>
            <w:tcW w:w="644" w:type="dxa"/>
            <w:noWrap/>
            <w:hideMark/>
          </w:tcPr>
          <w:p w14:paraId="2DAEE049"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-1,67</w:t>
            </w:r>
          </w:p>
        </w:tc>
        <w:tc>
          <w:tcPr>
            <w:tcW w:w="644" w:type="dxa"/>
            <w:noWrap/>
            <w:hideMark/>
          </w:tcPr>
          <w:p w14:paraId="28DF1F6C"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-1,43</w:t>
            </w:r>
          </w:p>
        </w:tc>
        <w:tc>
          <w:tcPr>
            <w:tcW w:w="645" w:type="dxa"/>
            <w:noWrap/>
            <w:hideMark/>
          </w:tcPr>
          <w:p w14:paraId="12C52FFA"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4" w:type="dxa"/>
            <w:noWrap/>
            <w:hideMark/>
          </w:tcPr>
          <w:p w14:paraId="31CE5713"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5" w:type="dxa"/>
            <w:noWrap/>
            <w:hideMark/>
          </w:tcPr>
          <w:p w14:paraId="53EF31CB"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707" w:type="dxa"/>
            <w:noWrap/>
            <w:hideMark/>
          </w:tcPr>
          <w:p w14:paraId="1A5613F0" w14:textId="22E6C3A6"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r>
      <w:tr w:rsidR="00ED3704" w:rsidRPr="00C64B7C" w14:paraId="2D513B65" w14:textId="77777777" w:rsidTr="00ED3704">
        <w:tc>
          <w:tcPr>
            <w:cnfStyle w:val="001000000000" w:firstRow="0" w:lastRow="0" w:firstColumn="1" w:lastColumn="0" w:oddVBand="0" w:evenVBand="0" w:oddHBand="0" w:evenHBand="0" w:firstRowFirstColumn="0" w:firstRowLastColumn="0" w:lastRowFirstColumn="0" w:lastRowLastColumn="0"/>
            <w:tcW w:w="2493" w:type="dxa"/>
          </w:tcPr>
          <w:p w14:paraId="1BFF54AF" w14:textId="65AB0DDE" w:rsidR="00ED3704" w:rsidRPr="00C64B7C" w:rsidRDefault="00ED3704" w:rsidP="00ED3704">
            <w:pPr>
              <w:pStyle w:val="Tabell"/>
              <w:rPr>
                <w:b/>
                <w:bCs/>
              </w:rPr>
            </w:pPr>
            <w:r>
              <w:rPr>
                <w:b/>
                <w:bCs/>
              </w:rPr>
              <w:t>F</w:t>
            </w:r>
            <w:r w:rsidRPr="00C64B7C">
              <w:rPr>
                <w:b/>
                <w:bCs/>
              </w:rPr>
              <w:t xml:space="preserve">örslag i Extra ändringsbudget för 2021 – </w:t>
            </w:r>
            <w:r w:rsidRPr="00C81717">
              <w:rPr>
                <w:b/>
                <w:bCs/>
              </w:rPr>
              <w:t>Förlängda ersättningar på sjuk</w:t>
            </w:r>
            <w:r>
              <w:rPr>
                <w:b/>
                <w:bCs/>
              </w:rPr>
              <w:t>-</w:t>
            </w:r>
            <w:r w:rsidRPr="00C81717">
              <w:rPr>
                <w:b/>
                <w:bCs/>
              </w:rPr>
              <w:t>försäkrings</w:t>
            </w:r>
            <w:r>
              <w:rPr>
                <w:b/>
                <w:bCs/>
              </w:rPr>
              <w:softHyphen/>
              <w:t>o</w:t>
            </w:r>
            <w:r w:rsidRPr="00C81717">
              <w:rPr>
                <w:b/>
                <w:bCs/>
              </w:rPr>
              <w:t>mrådet, stöd till företag, kultur och idrott samt andra åtgärder med anledning av coronaviruset</w:t>
            </w:r>
          </w:p>
        </w:tc>
        <w:tc>
          <w:tcPr>
            <w:tcW w:w="948" w:type="dxa"/>
            <w:noWrap/>
          </w:tcPr>
          <w:p w14:paraId="2D606C42" w14:textId="1B51621A"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44" w:type="dxa"/>
            <w:noWrap/>
          </w:tcPr>
          <w:p w14:paraId="6725D9AB" w14:textId="4D4C92B2"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-0,58</w:t>
            </w:r>
          </w:p>
        </w:tc>
        <w:tc>
          <w:tcPr>
            <w:tcW w:w="644" w:type="dxa"/>
            <w:noWrap/>
          </w:tcPr>
          <w:p w14:paraId="321C7014" w14:textId="7DB259C1"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-0,57</w:t>
            </w:r>
          </w:p>
        </w:tc>
        <w:tc>
          <w:tcPr>
            <w:tcW w:w="645" w:type="dxa"/>
            <w:noWrap/>
          </w:tcPr>
          <w:p w14:paraId="08048BE1" w14:textId="7BD3F3C3"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-0,06</w:t>
            </w:r>
          </w:p>
        </w:tc>
        <w:tc>
          <w:tcPr>
            <w:tcW w:w="644" w:type="dxa"/>
            <w:noWrap/>
          </w:tcPr>
          <w:p w14:paraId="3176FDB2" w14:textId="7A813402"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c>
          <w:tcPr>
            <w:tcW w:w="645" w:type="dxa"/>
            <w:noWrap/>
          </w:tcPr>
          <w:p w14:paraId="3CEF7007" w14:textId="2D32F4C9"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c>
          <w:tcPr>
            <w:tcW w:w="707" w:type="dxa"/>
            <w:noWrap/>
          </w:tcPr>
          <w:p w14:paraId="48A998A1" w14:textId="09CBC029" w:rsidR="00ED3704" w:rsidRPr="00C64B7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Pr>
                <w:b/>
                <w:bCs/>
              </w:rPr>
              <w:t>0,00</w:t>
            </w:r>
          </w:p>
        </w:tc>
      </w:tr>
      <w:tr w:rsidR="00ED3704" w:rsidRPr="00C64B7C" w14:paraId="14256D38" w14:textId="77777777" w:rsidTr="00ED3704">
        <w:tc>
          <w:tcPr>
            <w:cnfStyle w:val="001000000000" w:firstRow="0" w:lastRow="0" w:firstColumn="1" w:lastColumn="0" w:oddVBand="0" w:evenVBand="0" w:oddHBand="0" w:evenHBand="0" w:firstRowFirstColumn="0" w:firstRowLastColumn="0" w:lastRowFirstColumn="0" w:lastRowLastColumn="0"/>
            <w:tcW w:w="2493" w:type="dxa"/>
            <w:hideMark/>
          </w:tcPr>
          <w:p w14:paraId="2060628B" w14:textId="2EEC4913" w:rsidR="00ED3704" w:rsidRPr="00EC7E20" w:rsidRDefault="00ED3704" w:rsidP="00ED3704">
            <w:pPr>
              <w:pStyle w:val="Tabell"/>
              <w:rPr>
                <w:i/>
              </w:rPr>
            </w:pPr>
            <w:r w:rsidRPr="00EC7E20">
              <w:rPr>
                <w:i/>
                <w:iCs/>
              </w:rPr>
              <w:t xml:space="preserve">varav </w:t>
            </w:r>
            <w:r>
              <w:rPr>
                <w:i/>
                <w:iCs/>
              </w:rPr>
              <w:t>f</w:t>
            </w:r>
            <w:r w:rsidRPr="00EC7E20">
              <w:rPr>
                <w:i/>
                <w:iCs/>
              </w:rPr>
              <w:t>örlängd</w:t>
            </w:r>
            <w:r w:rsidRPr="00EC7E20">
              <w:rPr>
                <w:i/>
              </w:rPr>
              <w:t xml:space="preserve"> skatte- och avgiftsfrihet för förmån av fri parkering </w:t>
            </w:r>
          </w:p>
        </w:tc>
        <w:tc>
          <w:tcPr>
            <w:tcW w:w="948" w:type="dxa"/>
            <w:noWrap/>
            <w:hideMark/>
          </w:tcPr>
          <w:p w14:paraId="2CB12199"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2021-01-01</w:t>
            </w:r>
          </w:p>
        </w:tc>
        <w:tc>
          <w:tcPr>
            <w:tcW w:w="644" w:type="dxa"/>
            <w:noWrap/>
            <w:hideMark/>
          </w:tcPr>
          <w:p w14:paraId="2262BFC7"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-0,12</w:t>
            </w:r>
          </w:p>
        </w:tc>
        <w:tc>
          <w:tcPr>
            <w:tcW w:w="644" w:type="dxa"/>
            <w:noWrap/>
            <w:hideMark/>
          </w:tcPr>
          <w:p w14:paraId="4163FCED"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-0,11</w:t>
            </w:r>
          </w:p>
        </w:tc>
        <w:tc>
          <w:tcPr>
            <w:tcW w:w="645" w:type="dxa"/>
            <w:noWrap/>
            <w:hideMark/>
          </w:tcPr>
          <w:p w14:paraId="33EADC73"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4" w:type="dxa"/>
            <w:noWrap/>
            <w:hideMark/>
          </w:tcPr>
          <w:p w14:paraId="54180523"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5" w:type="dxa"/>
            <w:noWrap/>
            <w:hideMark/>
          </w:tcPr>
          <w:p w14:paraId="3889F5FE"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707" w:type="dxa"/>
            <w:noWrap/>
            <w:hideMark/>
          </w:tcPr>
          <w:p w14:paraId="1FAEE8CB" w14:textId="6002BBEC"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r>
      <w:tr w:rsidR="00ED3704" w:rsidRPr="00C64B7C" w14:paraId="74A339B1" w14:textId="77777777" w:rsidTr="00ED3704">
        <w:tc>
          <w:tcPr>
            <w:cnfStyle w:val="001000000000" w:firstRow="0" w:lastRow="0" w:firstColumn="1" w:lastColumn="0" w:oddVBand="0" w:evenVBand="0" w:oddHBand="0" w:evenHBand="0" w:firstRowFirstColumn="0" w:firstRowLastColumn="0" w:lastRowFirstColumn="0" w:lastRowLastColumn="0"/>
            <w:tcW w:w="2493" w:type="dxa"/>
            <w:hideMark/>
          </w:tcPr>
          <w:p w14:paraId="7ADBBD08" w14:textId="2FFDB222" w:rsidR="00ED3704" w:rsidRPr="00EC7E20" w:rsidRDefault="00ED3704" w:rsidP="00ED3704">
            <w:pPr>
              <w:pStyle w:val="Tabell"/>
              <w:rPr>
                <w:i/>
              </w:rPr>
            </w:pPr>
            <w:r w:rsidRPr="00664544">
              <w:rPr>
                <w:i/>
                <w:iCs/>
              </w:rPr>
              <w:t xml:space="preserve">varav </w:t>
            </w:r>
            <w:r>
              <w:rPr>
                <w:i/>
                <w:iCs/>
              </w:rPr>
              <w:t>f</w:t>
            </w:r>
            <w:r w:rsidRPr="00EC7E20">
              <w:rPr>
                <w:i/>
                <w:iCs/>
              </w:rPr>
              <w:t>örlängd</w:t>
            </w:r>
            <w:r w:rsidRPr="00EC7E20">
              <w:rPr>
                <w:i/>
              </w:rPr>
              <w:t xml:space="preserve"> skatte- och avgiftsfrihet för förmån av gåva till anställda</w:t>
            </w:r>
          </w:p>
        </w:tc>
        <w:tc>
          <w:tcPr>
            <w:tcW w:w="948" w:type="dxa"/>
            <w:noWrap/>
            <w:hideMark/>
          </w:tcPr>
          <w:p w14:paraId="5AEFC4E1"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2021-01-01</w:t>
            </w:r>
          </w:p>
        </w:tc>
        <w:tc>
          <w:tcPr>
            <w:tcW w:w="644" w:type="dxa"/>
            <w:noWrap/>
            <w:hideMark/>
          </w:tcPr>
          <w:p w14:paraId="3B60D803" w14:textId="48F99391"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-0,28</w:t>
            </w:r>
          </w:p>
        </w:tc>
        <w:tc>
          <w:tcPr>
            <w:tcW w:w="644" w:type="dxa"/>
            <w:noWrap/>
            <w:hideMark/>
          </w:tcPr>
          <w:p w14:paraId="0D4BB0A0" w14:textId="723E1D98"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-0,28</w:t>
            </w:r>
          </w:p>
        </w:tc>
        <w:tc>
          <w:tcPr>
            <w:tcW w:w="645" w:type="dxa"/>
            <w:noWrap/>
            <w:hideMark/>
          </w:tcPr>
          <w:p w14:paraId="2BC3B32F"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4" w:type="dxa"/>
            <w:noWrap/>
            <w:hideMark/>
          </w:tcPr>
          <w:p w14:paraId="0DBDC960"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5" w:type="dxa"/>
            <w:noWrap/>
            <w:hideMark/>
          </w:tcPr>
          <w:p w14:paraId="44E31D4D" w14:textId="7777777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707" w:type="dxa"/>
            <w:noWrap/>
            <w:hideMark/>
          </w:tcPr>
          <w:p w14:paraId="57E7DA01" w14:textId="5B6AB61E"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r>
      <w:tr w:rsidR="00ED3704" w:rsidRPr="00C64B7C" w14:paraId="6A6A15EB" w14:textId="77777777" w:rsidTr="00ED3704">
        <w:tc>
          <w:tcPr>
            <w:cnfStyle w:val="001000000000" w:firstRow="0" w:lastRow="0" w:firstColumn="1" w:lastColumn="0" w:oddVBand="0" w:evenVBand="0" w:oddHBand="0" w:evenHBand="0" w:firstRowFirstColumn="0" w:firstRowLastColumn="0" w:lastRowFirstColumn="0" w:lastRowLastColumn="0"/>
            <w:tcW w:w="2493" w:type="dxa"/>
          </w:tcPr>
          <w:p w14:paraId="353B7425" w14:textId="4ADC87E9" w:rsidR="00ED3704" w:rsidRPr="00EC7E20" w:rsidRDefault="00ED3704" w:rsidP="00ED3704">
            <w:pPr>
              <w:pStyle w:val="Tabell"/>
              <w:rPr>
                <w:i/>
              </w:rPr>
            </w:pPr>
            <w:r w:rsidRPr="00664544">
              <w:rPr>
                <w:i/>
                <w:iCs/>
              </w:rPr>
              <w:t xml:space="preserve">varav </w:t>
            </w:r>
            <w:r>
              <w:rPr>
                <w:i/>
                <w:iCs/>
              </w:rPr>
              <w:t>y</w:t>
            </w:r>
            <w:r w:rsidRPr="00EC7E20">
              <w:rPr>
                <w:i/>
                <w:iCs/>
              </w:rPr>
              <w:t>tterligare</w:t>
            </w:r>
            <w:r w:rsidRPr="00EC7E20">
              <w:rPr>
                <w:i/>
              </w:rPr>
              <w:t xml:space="preserve"> utökning av möjligheterna till tillfälliga anstånd med inbetalning av skatt</w:t>
            </w:r>
          </w:p>
        </w:tc>
        <w:tc>
          <w:tcPr>
            <w:tcW w:w="948" w:type="dxa"/>
            <w:noWrap/>
          </w:tcPr>
          <w:p w14:paraId="44E37640" w14:textId="3743C242"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2021-02-05</w:t>
            </w:r>
          </w:p>
        </w:tc>
        <w:tc>
          <w:tcPr>
            <w:tcW w:w="644" w:type="dxa"/>
            <w:noWrap/>
          </w:tcPr>
          <w:p w14:paraId="653C41AD" w14:textId="68CED8B8"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-0,18</w:t>
            </w:r>
          </w:p>
        </w:tc>
        <w:tc>
          <w:tcPr>
            <w:tcW w:w="644" w:type="dxa"/>
            <w:noWrap/>
          </w:tcPr>
          <w:p w14:paraId="53B06E2D" w14:textId="7F8A10A9"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-0,18</w:t>
            </w:r>
          </w:p>
        </w:tc>
        <w:tc>
          <w:tcPr>
            <w:tcW w:w="645" w:type="dxa"/>
            <w:noWrap/>
          </w:tcPr>
          <w:p w14:paraId="327F9681" w14:textId="434A032A"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-0,06</w:t>
            </w:r>
          </w:p>
        </w:tc>
        <w:tc>
          <w:tcPr>
            <w:tcW w:w="644" w:type="dxa"/>
            <w:noWrap/>
          </w:tcPr>
          <w:p w14:paraId="63BDAAC1" w14:textId="00598A39"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5" w:type="dxa"/>
            <w:noWrap/>
          </w:tcPr>
          <w:p w14:paraId="7E4C8A6C" w14:textId="26C4D3D0"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707" w:type="dxa"/>
            <w:noWrap/>
          </w:tcPr>
          <w:p w14:paraId="5967490B" w14:textId="04106B12"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r>
      <w:tr w:rsidR="00ED3704" w:rsidRPr="00C64B7C" w14:paraId="27D3E591" w14:textId="77777777" w:rsidTr="00ED3704">
        <w:tc>
          <w:tcPr>
            <w:cnfStyle w:val="001000000000" w:firstRow="0" w:lastRow="0" w:firstColumn="1" w:lastColumn="0" w:oddVBand="0" w:evenVBand="0" w:oddHBand="0" w:evenHBand="0" w:firstRowFirstColumn="0" w:firstRowLastColumn="0" w:lastRowFirstColumn="0" w:lastRowLastColumn="0"/>
            <w:tcW w:w="2493" w:type="dxa"/>
          </w:tcPr>
          <w:p w14:paraId="14D946F5" w14:textId="68CCF71E" w:rsidR="00ED3704" w:rsidRPr="00D64B35" w:rsidRDefault="00ED3704" w:rsidP="00ED3704">
            <w:pPr>
              <w:pStyle w:val="Tabell"/>
              <w:rPr>
                <w:b/>
                <w:bCs/>
              </w:rPr>
            </w:pPr>
            <w:r w:rsidRPr="00D64B35">
              <w:rPr>
                <w:b/>
                <w:bCs/>
              </w:rPr>
              <w:t>Aviserade förslag</w:t>
            </w:r>
          </w:p>
        </w:tc>
        <w:tc>
          <w:tcPr>
            <w:tcW w:w="948" w:type="dxa"/>
            <w:noWrap/>
          </w:tcPr>
          <w:p w14:paraId="6E83F2A1" w14:textId="77777777"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44" w:type="dxa"/>
            <w:noWrap/>
          </w:tcPr>
          <w:p w14:paraId="56FFEB38" w14:textId="55CAD7E1"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5129C">
              <w:rPr>
                <w:b/>
                <w:bCs/>
              </w:rPr>
              <w:t>-1,77</w:t>
            </w:r>
          </w:p>
        </w:tc>
        <w:tc>
          <w:tcPr>
            <w:tcW w:w="644" w:type="dxa"/>
            <w:noWrap/>
          </w:tcPr>
          <w:p w14:paraId="32EFB05E" w14:textId="455FE11E"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5129C">
              <w:rPr>
                <w:b/>
                <w:bCs/>
              </w:rPr>
              <w:t>-1,48</w:t>
            </w:r>
          </w:p>
        </w:tc>
        <w:tc>
          <w:tcPr>
            <w:tcW w:w="645" w:type="dxa"/>
            <w:noWrap/>
          </w:tcPr>
          <w:p w14:paraId="304DC4A4" w14:textId="5AD77858"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5129C">
              <w:rPr>
                <w:b/>
                <w:bCs/>
              </w:rPr>
              <w:t>0,00</w:t>
            </w:r>
          </w:p>
        </w:tc>
        <w:tc>
          <w:tcPr>
            <w:tcW w:w="644" w:type="dxa"/>
            <w:noWrap/>
          </w:tcPr>
          <w:p w14:paraId="327D8DC9" w14:textId="3CFCBF3F"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5129C">
              <w:rPr>
                <w:b/>
                <w:bCs/>
              </w:rPr>
              <w:t>0,00</w:t>
            </w:r>
          </w:p>
        </w:tc>
        <w:tc>
          <w:tcPr>
            <w:tcW w:w="645" w:type="dxa"/>
            <w:noWrap/>
          </w:tcPr>
          <w:p w14:paraId="15B5396E" w14:textId="5092223F"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5129C">
              <w:rPr>
                <w:b/>
                <w:bCs/>
              </w:rPr>
              <w:t>0,00</w:t>
            </w:r>
          </w:p>
        </w:tc>
        <w:tc>
          <w:tcPr>
            <w:tcW w:w="707" w:type="dxa"/>
            <w:noWrap/>
          </w:tcPr>
          <w:p w14:paraId="6468E988" w14:textId="7623E14F" w:rsidR="00ED3704" w:rsidRPr="0005129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5129C">
              <w:rPr>
                <w:b/>
                <w:bCs/>
              </w:rPr>
              <w:t>0,00</w:t>
            </w:r>
          </w:p>
        </w:tc>
      </w:tr>
      <w:tr w:rsidR="00ED3704" w:rsidRPr="00C64B7C" w14:paraId="0CCF99AA" w14:textId="77777777" w:rsidTr="00ED3704">
        <w:tc>
          <w:tcPr>
            <w:cnfStyle w:val="001000000000" w:firstRow="0" w:lastRow="0" w:firstColumn="1" w:lastColumn="0" w:oddVBand="0" w:evenVBand="0" w:oddHBand="0" w:evenHBand="0" w:firstRowFirstColumn="0" w:firstRowLastColumn="0" w:lastRowFirstColumn="0" w:lastRowLastColumn="0"/>
            <w:tcW w:w="2493" w:type="dxa"/>
          </w:tcPr>
          <w:p w14:paraId="0CA07C38" w14:textId="776C822A" w:rsidR="00ED3704" w:rsidRPr="00EC7E20" w:rsidRDefault="00ED3704" w:rsidP="00ED3704">
            <w:pPr>
              <w:pStyle w:val="Tabell"/>
              <w:rPr>
                <w:i/>
              </w:rPr>
            </w:pPr>
            <w:r w:rsidRPr="00664544">
              <w:rPr>
                <w:i/>
                <w:iCs/>
              </w:rPr>
              <w:t xml:space="preserve">varav </w:t>
            </w:r>
            <w:r>
              <w:rPr>
                <w:i/>
                <w:iCs/>
              </w:rPr>
              <w:t>s</w:t>
            </w:r>
            <w:r w:rsidRPr="00EC7E20">
              <w:rPr>
                <w:i/>
                <w:iCs/>
              </w:rPr>
              <w:t>änkta</w:t>
            </w:r>
            <w:r w:rsidRPr="00EC7E20">
              <w:rPr>
                <w:i/>
              </w:rPr>
              <w:t xml:space="preserve"> arbetsgivaravgifter unga </w:t>
            </w:r>
            <w:r w:rsidRPr="00E01297">
              <w:rPr>
                <w:i/>
                <w:iCs/>
              </w:rPr>
              <w:t>19–23 år</w:t>
            </w:r>
            <w:r w:rsidRPr="00B92F68">
              <w:rPr>
                <w:i/>
                <w:iCs/>
              </w:rPr>
              <w:t xml:space="preserve"> </w:t>
            </w:r>
            <w:r w:rsidRPr="00EC7E20">
              <w:rPr>
                <w:i/>
              </w:rPr>
              <w:t xml:space="preserve">sommarmånaderna </w:t>
            </w:r>
          </w:p>
        </w:tc>
        <w:tc>
          <w:tcPr>
            <w:tcW w:w="948" w:type="dxa"/>
            <w:noWrap/>
          </w:tcPr>
          <w:p w14:paraId="03CA3056" w14:textId="4DA6B438"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2021-06-01</w:t>
            </w:r>
          </w:p>
        </w:tc>
        <w:tc>
          <w:tcPr>
            <w:tcW w:w="644" w:type="dxa"/>
            <w:noWrap/>
          </w:tcPr>
          <w:p w14:paraId="7EAD0B5C" w14:textId="36C9CCFF"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-1,77</w:t>
            </w:r>
          </w:p>
        </w:tc>
        <w:tc>
          <w:tcPr>
            <w:tcW w:w="644" w:type="dxa"/>
            <w:noWrap/>
          </w:tcPr>
          <w:p w14:paraId="4F99CA7F" w14:textId="4E2B19C1"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-1,48</w:t>
            </w:r>
          </w:p>
        </w:tc>
        <w:tc>
          <w:tcPr>
            <w:tcW w:w="645" w:type="dxa"/>
            <w:noWrap/>
          </w:tcPr>
          <w:p w14:paraId="59FA5090" w14:textId="38CB2807"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4" w:type="dxa"/>
            <w:noWrap/>
          </w:tcPr>
          <w:p w14:paraId="72F189C3" w14:textId="4986FC58"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645" w:type="dxa"/>
            <w:noWrap/>
          </w:tcPr>
          <w:p w14:paraId="373EFBCC" w14:textId="5E32616F"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c>
          <w:tcPr>
            <w:tcW w:w="707" w:type="dxa"/>
            <w:noWrap/>
          </w:tcPr>
          <w:p w14:paraId="064E81A0" w14:textId="6ED2FF5B" w:rsidR="00ED3704" w:rsidRPr="00EC7E20"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EC7E20">
              <w:rPr>
                <w:i/>
              </w:rPr>
              <w:t>0,00</w:t>
            </w:r>
          </w:p>
        </w:tc>
      </w:tr>
      <w:tr w:rsidR="00ED3704" w:rsidRPr="00C64B7C" w14:paraId="73AD7982"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3" w:type="dxa"/>
          </w:tcPr>
          <w:p w14:paraId="5C92CAEF" w14:textId="7693BE4B" w:rsidR="00ED3704" w:rsidRPr="0005129C" w:rsidRDefault="00ED3704" w:rsidP="00ED3704">
            <w:pPr>
              <w:pStyle w:val="Tabell"/>
              <w:rPr>
                <w:b/>
                <w:bCs/>
              </w:rPr>
            </w:pPr>
            <w:r w:rsidRPr="0005129C">
              <w:rPr>
                <w:b/>
                <w:bCs/>
              </w:rPr>
              <w:t>Summa</w:t>
            </w:r>
          </w:p>
        </w:tc>
        <w:tc>
          <w:tcPr>
            <w:tcW w:w="948" w:type="dxa"/>
            <w:noWrap/>
          </w:tcPr>
          <w:p w14:paraId="06802A30" w14:textId="77777777"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p>
        </w:tc>
        <w:tc>
          <w:tcPr>
            <w:tcW w:w="644" w:type="dxa"/>
            <w:noWrap/>
          </w:tcPr>
          <w:p w14:paraId="7DDF3479" w14:textId="666F4EE8"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5129C">
              <w:rPr>
                <w:b/>
                <w:bCs/>
              </w:rPr>
              <w:t>-4,24</w:t>
            </w:r>
          </w:p>
        </w:tc>
        <w:tc>
          <w:tcPr>
            <w:tcW w:w="644" w:type="dxa"/>
            <w:noWrap/>
          </w:tcPr>
          <w:p w14:paraId="76ECF945" w14:textId="5AC945A4"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5129C">
              <w:rPr>
                <w:b/>
                <w:bCs/>
              </w:rPr>
              <w:t>-3,70</w:t>
            </w:r>
          </w:p>
        </w:tc>
        <w:tc>
          <w:tcPr>
            <w:tcW w:w="645" w:type="dxa"/>
            <w:noWrap/>
          </w:tcPr>
          <w:p w14:paraId="7C23BAE2" w14:textId="7CCE0E14"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5129C">
              <w:rPr>
                <w:b/>
                <w:bCs/>
              </w:rPr>
              <w:t>-0,06</w:t>
            </w:r>
          </w:p>
        </w:tc>
        <w:tc>
          <w:tcPr>
            <w:tcW w:w="644" w:type="dxa"/>
            <w:noWrap/>
          </w:tcPr>
          <w:p w14:paraId="01C562D2" w14:textId="07E73E0E"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5129C">
              <w:rPr>
                <w:b/>
                <w:bCs/>
              </w:rPr>
              <w:t>0,00</w:t>
            </w:r>
          </w:p>
        </w:tc>
        <w:tc>
          <w:tcPr>
            <w:tcW w:w="645" w:type="dxa"/>
            <w:noWrap/>
          </w:tcPr>
          <w:p w14:paraId="0C6CC95D" w14:textId="792FA694"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5129C">
              <w:rPr>
                <w:b/>
                <w:bCs/>
              </w:rPr>
              <w:t>0,00</w:t>
            </w:r>
          </w:p>
        </w:tc>
        <w:tc>
          <w:tcPr>
            <w:tcW w:w="707" w:type="dxa"/>
            <w:noWrap/>
          </w:tcPr>
          <w:p w14:paraId="4475BBAB" w14:textId="65C64221" w:rsidR="00ED3704" w:rsidRPr="0005129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5129C">
              <w:rPr>
                <w:b/>
                <w:bCs/>
              </w:rPr>
              <w:t>0,00</w:t>
            </w:r>
          </w:p>
        </w:tc>
      </w:tr>
    </w:tbl>
    <w:p w14:paraId="6AA84DCB" w14:textId="03C6EC1F" w:rsidR="00ED3704" w:rsidRDefault="00ED3704" w:rsidP="00ED3704">
      <w:pPr>
        <w:pStyle w:val="Klla"/>
      </w:pPr>
      <w:r>
        <w:t>Källa: Egna beräkningar.</w:t>
      </w:r>
    </w:p>
    <w:p w14:paraId="639D886B" w14:textId="715F9634" w:rsidR="00ED3704" w:rsidRDefault="00ED3704" w:rsidP="00ED3704">
      <w:pPr>
        <w:rPr>
          <w:rStyle w:val="BrdtextChar"/>
        </w:rPr>
      </w:pPr>
      <w:r>
        <w:rPr>
          <w:rStyle w:val="BrdtextChar"/>
        </w:rPr>
        <w:t>R</w:t>
      </w:r>
      <w:r w:rsidRPr="00192B47">
        <w:rPr>
          <w:rStyle w:val="BrdtextChar"/>
        </w:rPr>
        <w:t xml:space="preserve">iksdagen </w:t>
      </w:r>
      <w:r>
        <w:rPr>
          <w:rStyle w:val="BrdtextChar"/>
        </w:rPr>
        <w:t>har</w:t>
      </w:r>
      <w:r w:rsidRPr="00192B47">
        <w:rPr>
          <w:rStyle w:val="BrdtextChar"/>
        </w:rPr>
        <w:t xml:space="preserve"> beslutat att anståndstiden för s.k. tillfälliga anstånd med inbetalning av skatt efter ansökan ska kunna förlängas med som längst ett år, och att anstånd ska </w:t>
      </w:r>
      <w:r w:rsidRPr="00192B47">
        <w:rPr>
          <w:rStyle w:val="BrdtextChar"/>
        </w:rPr>
        <w:lastRenderedPageBreak/>
        <w:t xml:space="preserve">kunna beviljas för fler redovisningsperioder. </w:t>
      </w:r>
      <w:r>
        <w:rPr>
          <w:rStyle w:val="BrdtextChar"/>
        </w:rPr>
        <w:t xml:space="preserve">Åtgärden </w:t>
      </w:r>
      <w:r w:rsidRPr="00192B47">
        <w:rPr>
          <w:rStyle w:val="BrdtextChar"/>
        </w:rPr>
        <w:t xml:space="preserve">bedöms </w:t>
      </w:r>
      <w:r>
        <w:rPr>
          <w:rStyle w:val="BrdtextChar"/>
        </w:rPr>
        <w:t>minska skatte</w:t>
      </w:r>
      <w:r w:rsidR="00A85DA1">
        <w:rPr>
          <w:rStyle w:val="BrdtextChar"/>
        </w:rPr>
        <w:softHyphen/>
      </w:r>
      <w:r>
        <w:rPr>
          <w:rStyle w:val="BrdtextChar"/>
        </w:rPr>
        <w:t xml:space="preserve">intäkterna med 220 miljoner kronor 2021. </w:t>
      </w:r>
      <w:r w:rsidRPr="00192B47">
        <w:rPr>
          <w:rStyle w:val="BrdtextChar"/>
        </w:rPr>
        <w:t xml:space="preserve">Mer information om hur förslaget påverkar de offentliga finanserna redovisas i </w:t>
      </w:r>
      <w:r>
        <w:rPr>
          <w:rStyle w:val="BrdtextChar"/>
        </w:rPr>
        <w:t xml:space="preserve">propositionen </w:t>
      </w:r>
      <w:r w:rsidRPr="00C81717">
        <w:rPr>
          <w:rStyle w:val="BrdtextChar"/>
        </w:rPr>
        <w:t>Extra ändringsbudget för 2021 – Stöd till företag, medel för vaccinering och andra åtgärder med anledning av corona</w:t>
      </w:r>
      <w:r w:rsidR="00A85DA1">
        <w:rPr>
          <w:rStyle w:val="BrdtextChar"/>
        </w:rPr>
        <w:softHyphen/>
      </w:r>
      <w:r w:rsidRPr="00C81717">
        <w:rPr>
          <w:rStyle w:val="BrdtextChar"/>
        </w:rPr>
        <w:t>viruset</w:t>
      </w:r>
      <w:r>
        <w:rPr>
          <w:rStyle w:val="BrdtextChar"/>
        </w:rPr>
        <w:t xml:space="preserve"> (prop. 2020/21:77, bet. </w:t>
      </w:r>
      <w:r w:rsidRPr="00456B87">
        <w:rPr>
          <w:rStyle w:val="BrdtextChar"/>
        </w:rPr>
        <w:t>2020/21:FiU40</w:t>
      </w:r>
      <w:r>
        <w:rPr>
          <w:rStyle w:val="BrdtextChar"/>
        </w:rPr>
        <w:t>, rskr. 2020/21:175).</w:t>
      </w:r>
    </w:p>
    <w:p w14:paraId="73D2A8C3" w14:textId="13197173" w:rsidR="00ED3704" w:rsidRDefault="00ED3704" w:rsidP="00ED3704">
      <w:r>
        <w:rPr>
          <w:rStyle w:val="BrdtextChar"/>
        </w:rPr>
        <w:t>R</w:t>
      </w:r>
      <w:r w:rsidRPr="003A3E0A">
        <w:rPr>
          <w:rStyle w:val="BrdtextChar"/>
        </w:rPr>
        <w:t xml:space="preserve">iksdagen </w:t>
      </w:r>
      <w:r>
        <w:rPr>
          <w:rStyle w:val="BrdtextChar"/>
        </w:rPr>
        <w:t>har</w:t>
      </w:r>
      <w:r w:rsidRPr="003A3E0A">
        <w:rPr>
          <w:rStyle w:val="BrdtextChar"/>
        </w:rPr>
        <w:t xml:space="preserve"> </w:t>
      </w:r>
      <w:r>
        <w:rPr>
          <w:rStyle w:val="BrdtextChar"/>
        </w:rPr>
        <w:t xml:space="preserve">också </w:t>
      </w:r>
      <w:r w:rsidRPr="003A3E0A">
        <w:rPr>
          <w:rStyle w:val="BrdtextChar"/>
        </w:rPr>
        <w:t>beslutat att arbetsgivaravgifterna för personer mellan 19 och 23 år sänks under perioden januari 2021</w:t>
      </w:r>
      <w:r>
        <w:rPr>
          <w:rStyle w:val="BrdtextChar"/>
        </w:rPr>
        <w:t>–</w:t>
      </w:r>
      <w:r w:rsidRPr="003A3E0A">
        <w:rPr>
          <w:rStyle w:val="BrdtextChar"/>
        </w:rPr>
        <w:t>mars 2023</w:t>
      </w:r>
      <w:r>
        <w:rPr>
          <w:rStyle w:val="BrdtextChar"/>
        </w:rPr>
        <w:t xml:space="preserve"> e</w:t>
      </w:r>
      <w:r w:rsidRPr="003A3E0A">
        <w:rPr>
          <w:rStyle w:val="BrdtextChar"/>
        </w:rPr>
        <w:t>fter förslag i propositionen Extra ändringsbudget för 2021 – Förstärkta stöd till företag, nedsättning av arbetsgivar</w:t>
      </w:r>
      <w:r w:rsidR="00A85DA1">
        <w:rPr>
          <w:rStyle w:val="BrdtextChar"/>
        </w:rPr>
        <w:softHyphen/>
      </w:r>
      <w:r w:rsidRPr="003A3E0A">
        <w:rPr>
          <w:rStyle w:val="BrdtextChar"/>
        </w:rPr>
        <w:t>av</w:t>
      </w:r>
      <w:r w:rsidR="00A85DA1">
        <w:rPr>
          <w:rStyle w:val="BrdtextChar"/>
        </w:rPr>
        <w:softHyphen/>
      </w:r>
      <w:r w:rsidRPr="003A3E0A">
        <w:rPr>
          <w:rStyle w:val="BrdtextChar"/>
        </w:rPr>
        <w:t>gifter för unga och andra åtgärder med anledning av coronaviruset (prop.</w:t>
      </w:r>
      <w:r w:rsidR="00A85DA1">
        <w:rPr>
          <w:rStyle w:val="BrdtextChar"/>
        </w:rPr>
        <w:t> </w:t>
      </w:r>
      <w:r w:rsidRPr="003A3E0A">
        <w:rPr>
          <w:rStyle w:val="BrdtextChar"/>
        </w:rPr>
        <w:t>2020/21:83, bet. 2020/21:FiU42</w:t>
      </w:r>
      <w:r>
        <w:rPr>
          <w:rStyle w:val="BrdtextChar"/>
        </w:rPr>
        <w:t xml:space="preserve">, rskr. </w:t>
      </w:r>
      <w:r w:rsidRPr="00456B87">
        <w:rPr>
          <w:rStyle w:val="BrdtextChar"/>
        </w:rPr>
        <w:t>2020/21:182</w:t>
      </w:r>
      <w:r w:rsidRPr="003A3E0A">
        <w:rPr>
          <w:rStyle w:val="BrdtextChar"/>
        </w:rPr>
        <w:t>). I budgetpropositionen för 2021 aviserades att nedsättningen av arbetsgivaravgifterna skulle gälla från den 1 april 2021, men sänk</w:t>
      </w:r>
      <w:r w:rsidR="00A85DA1">
        <w:rPr>
          <w:rStyle w:val="BrdtextChar"/>
        </w:rPr>
        <w:softHyphen/>
      </w:r>
      <w:r w:rsidRPr="003A3E0A">
        <w:rPr>
          <w:rStyle w:val="BrdtextChar"/>
        </w:rPr>
        <w:t>ningen tidigarelades. Den offentligfinansiella effekten av tidigare</w:t>
      </w:r>
      <w:r w:rsidR="00A85DA1">
        <w:rPr>
          <w:rStyle w:val="BrdtextChar"/>
        </w:rPr>
        <w:softHyphen/>
      </w:r>
      <w:r w:rsidRPr="003A3E0A">
        <w:rPr>
          <w:rStyle w:val="BrdtextChar"/>
        </w:rPr>
        <w:t xml:space="preserve">läggningen </w:t>
      </w:r>
      <w:r>
        <w:rPr>
          <w:rStyle w:val="BrdtextChar"/>
        </w:rPr>
        <w:t>fram</w:t>
      </w:r>
      <w:r w:rsidR="00A85DA1">
        <w:rPr>
          <w:rStyle w:val="BrdtextChar"/>
        </w:rPr>
        <w:softHyphen/>
      </w:r>
      <w:r>
        <w:rPr>
          <w:rStyle w:val="BrdtextChar"/>
        </w:rPr>
        <w:t>går</w:t>
      </w:r>
      <w:r w:rsidRPr="003A3E0A">
        <w:rPr>
          <w:rStyle w:val="BrdtextChar"/>
        </w:rPr>
        <w:t xml:space="preserve"> i</w:t>
      </w:r>
      <w:r>
        <w:rPr>
          <w:rStyle w:val="BrdtextChar"/>
        </w:rPr>
        <w:t xml:space="preserve"> tabell </w:t>
      </w:r>
      <w:r>
        <w:rPr>
          <w:rStyle w:val="BrdtextChar"/>
        </w:rPr>
        <w:fldChar w:fldCharType="begin"/>
      </w:r>
      <w:r>
        <w:rPr>
          <w:rStyle w:val="BrdtextChar"/>
        </w:rPr>
        <w:instrText xml:space="preserve"> REF _Ref67485584 \r \h </w:instrText>
      </w:r>
      <w:r>
        <w:rPr>
          <w:rStyle w:val="BrdtextChar"/>
        </w:rPr>
      </w:r>
      <w:r>
        <w:rPr>
          <w:rStyle w:val="BrdtextChar"/>
        </w:rPr>
        <w:fldChar w:fldCharType="separate"/>
      </w:r>
      <w:r w:rsidR="000D76EE">
        <w:rPr>
          <w:rStyle w:val="BrdtextChar"/>
        </w:rPr>
        <w:t>5.1</w:t>
      </w:r>
      <w:r>
        <w:rPr>
          <w:rStyle w:val="BrdtextChar"/>
        </w:rPr>
        <w:fldChar w:fldCharType="end"/>
      </w:r>
      <w:r w:rsidRPr="003A3E0A">
        <w:rPr>
          <w:rStyle w:val="BrdtextChar"/>
        </w:rPr>
        <w:t>. Bruttoeffekten av</w:t>
      </w:r>
      <w:r>
        <w:rPr>
          <w:rStyle w:val="BrdtextChar"/>
        </w:rPr>
        <w:t xml:space="preserve"> tidigareläggningen </w:t>
      </w:r>
      <w:r w:rsidRPr="003A3E0A">
        <w:rPr>
          <w:rStyle w:val="BrdtextChar"/>
        </w:rPr>
        <w:t>bedöms uppgå till -1,67</w:t>
      </w:r>
      <w:r>
        <w:rPr>
          <w:rStyle w:val="BrdtextChar"/>
        </w:rPr>
        <w:t> </w:t>
      </w:r>
      <w:r w:rsidRPr="003A3E0A">
        <w:rPr>
          <w:rStyle w:val="BrdtextChar"/>
        </w:rPr>
        <w:t>miljarder kronor och nettoeffekten till -1,43</w:t>
      </w:r>
      <w:r>
        <w:rPr>
          <w:rStyle w:val="BrdtextChar"/>
        </w:rPr>
        <w:t> </w:t>
      </w:r>
      <w:r w:rsidRPr="003A3E0A">
        <w:rPr>
          <w:rStyle w:val="BrdtextChar"/>
        </w:rPr>
        <w:t>miljarder kronor 2021</w:t>
      </w:r>
      <w:r w:rsidRPr="00E329BB">
        <w:t>.</w:t>
      </w:r>
    </w:p>
    <w:p w14:paraId="3514FA08" w14:textId="5B2E4DFF" w:rsidR="00ED3704" w:rsidRDefault="00ED3704" w:rsidP="00ED3704">
      <w:pPr>
        <w:pStyle w:val="Brdtext"/>
      </w:pPr>
      <w:r>
        <w:t xml:space="preserve">I propositionen Extra ändringsbudget för 2021 – </w:t>
      </w:r>
      <w:r w:rsidRPr="00B7704F">
        <w:t>Förlängda ersättningar på sjukförsäkringsområdet, stöd till företag, kultur och idrott samt andra åtgärder med anledning av coronaviruset</w:t>
      </w:r>
      <w:r>
        <w:t xml:space="preserve"> (prop. 2021/21:166) föreslår regeringen att s</w:t>
      </w:r>
      <w:r w:rsidRPr="00F661F8">
        <w:t>kattefriheten för förmån av fri parkering i anslutning till arbetsplatsen förlängs till att gälla förmåner som lämnas under perioden 1 januari–31 december 2021</w:t>
      </w:r>
      <w:r>
        <w:t xml:space="preserve"> samt att förmån </w:t>
      </w:r>
      <w:r w:rsidRPr="00F661F8">
        <w:t xml:space="preserve">av gåvor som en arbetsgivare ger till en anställd under perioden 1 januari–31 december 2021 </w:t>
      </w:r>
      <w:r>
        <w:t xml:space="preserve">inte </w:t>
      </w:r>
      <w:r w:rsidRPr="00F661F8">
        <w:t xml:space="preserve">ska tas upp till beskattning, under förutsättning att gåvornas värde </w:t>
      </w:r>
      <w:r w:rsidRPr="005D0623">
        <w:t xml:space="preserve">sammantaget inte överstiger </w:t>
      </w:r>
      <w:r>
        <w:t>2</w:t>
      </w:r>
      <w:r w:rsidRPr="005D0623">
        <w:t> 000 kronor per anställd och att de inte lämnas i pengar. Förslagen bedöms minska skatteintäkterna med 110</w:t>
      </w:r>
      <w:r>
        <w:t> </w:t>
      </w:r>
      <w:r w:rsidRPr="005D0623">
        <w:t>miljoner</w:t>
      </w:r>
      <w:r>
        <w:t xml:space="preserve"> </w:t>
      </w:r>
      <w:r w:rsidRPr="005D0623">
        <w:t>kronor respektive 280</w:t>
      </w:r>
      <w:r>
        <w:t> </w:t>
      </w:r>
      <w:r w:rsidRPr="005D0623">
        <w:t>miljoner</w:t>
      </w:r>
      <w:r>
        <w:t xml:space="preserve"> </w:t>
      </w:r>
      <w:r w:rsidRPr="005D0623">
        <w:t>kronor 2021. Vidare föreslår regeringen ytterligare utökning av möjligheterna till tillfälliga anstånd med inbetalning av skatt. Detta bedöms minska intäkterna med 180</w:t>
      </w:r>
      <w:r>
        <w:t> </w:t>
      </w:r>
      <w:r w:rsidRPr="005D0623">
        <w:t>miljoner kronor 2021. Mer</w:t>
      </w:r>
      <w:r w:rsidRPr="00041D95">
        <w:t xml:space="preserve"> information om hur förslaget påverkar de offentliga finanserna redovisas i </w:t>
      </w:r>
      <w:r>
        <w:t xml:space="preserve">propositionen Extra ändringsbudget för 2021 – </w:t>
      </w:r>
      <w:r w:rsidRPr="00B7704F">
        <w:t>Förlängda ersättningar på sjukförsäkringsområdet, stöd till företag, kultur och idrott samt andra åtgärder med anledning av coronaviruset</w:t>
      </w:r>
      <w:r>
        <w:t xml:space="preserve">. </w:t>
      </w:r>
    </w:p>
    <w:p w14:paraId="4BB3AED9" w14:textId="344D527C" w:rsidR="00ED3704" w:rsidRDefault="00ED3704" w:rsidP="00ED3704">
      <w:pPr>
        <w:pStyle w:val="Brdtext"/>
      </w:pPr>
      <w:r>
        <w:t>I tabellen redovisas också den offentligfinansiella effekten av att a</w:t>
      </w:r>
      <w:r w:rsidRPr="0022310E">
        <w:t xml:space="preserve">rbetsgivaravgiften för </w:t>
      </w:r>
      <w:r>
        <w:t>personer mellan</w:t>
      </w:r>
      <w:r w:rsidRPr="0022310E">
        <w:t xml:space="preserve"> </w:t>
      </w:r>
      <w:r w:rsidRPr="00B92F68">
        <w:t>19</w:t>
      </w:r>
      <w:r>
        <w:t xml:space="preserve"> och </w:t>
      </w:r>
      <w:r w:rsidRPr="00B92F68">
        <w:t xml:space="preserve">23 år </w:t>
      </w:r>
      <w:r>
        <w:t>sänks</w:t>
      </w:r>
      <w:r w:rsidRPr="0022310E">
        <w:t xml:space="preserve"> under</w:t>
      </w:r>
      <w:r>
        <w:t xml:space="preserve"> </w:t>
      </w:r>
      <w:r w:rsidRPr="0022310E">
        <w:t>månaderna juni</w:t>
      </w:r>
      <w:r>
        <w:t xml:space="preserve"> till </w:t>
      </w:r>
      <w:r w:rsidRPr="0022310E">
        <w:t>augusti</w:t>
      </w:r>
      <w:r>
        <w:t xml:space="preserve"> 2021. </w:t>
      </w:r>
    </w:p>
    <w:p w14:paraId="55DA8F15" w14:textId="538ED8CB" w:rsidR="00ED3704" w:rsidRPr="00FC270D" w:rsidRDefault="00ED3704" w:rsidP="00ED3704">
      <w:pPr>
        <w:pStyle w:val="Rubrik3utannumrering"/>
      </w:pPr>
      <w:r>
        <w:t>Offentligfinansiella effekter av samtliga ändrade skatte- och avgiftsregler</w:t>
      </w:r>
    </w:p>
    <w:p w14:paraId="38A95248" w14:textId="56803B92" w:rsidR="00ED3704" w:rsidRDefault="00ED3704" w:rsidP="00ED3704">
      <w:pPr>
        <w:pStyle w:val="Brdtext"/>
      </w:pPr>
      <w:r>
        <w:t>D</w:t>
      </w:r>
      <w:r w:rsidRPr="009C2EC3">
        <w:t xml:space="preserve">e beräknade effekterna av </w:t>
      </w:r>
      <w:r>
        <w:t xml:space="preserve">samtliga </w:t>
      </w:r>
      <w:r w:rsidRPr="009C2EC3">
        <w:t>regeländringar på skatteområdet 2019–2024</w:t>
      </w:r>
      <w:r>
        <w:t xml:space="preserve"> redovisas i</w:t>
      </w:r>
      <w:r w:rsidRPr="009C2EC3">
        <w:t xml:space="preserve"> </w:t>
      </w:r>
      <w:r>
        <w:fldChar w:fldCharType="begin"/>
      </w:r>
      <w:r>
        <w:instrText xml:space="preserve"> REF  _Ref67326842 \* Lower \h </w:instrText>
      </w:r>
      <w:r>
        <w:fldChar w:fldCharType="separate"/>
      </w:r>
      <w:r w:rsidR="000D76EE">
        <w:t xml:space="preserve">tabell </w:t>
      </w:r>
      <w:r w:rsidR="000D76EE">
        <w:rPr>
          <w:noProof/>
        </w:rPr>
        <w:t>5</w:t>
      </w:r>
      <w:r w:rsidR="000D76EE">
        <w:t>.</w:t>
      </w:r>
      <w:r w:rsidR="000D76EE">
        <w:rPr>
          <w:noProof/>
        </w:rPr>
        <w:t>2</w:t>
      </w:r>
      <w:r>
        <w:fldChar w:fldCharType="end"/>
      </w:r>
      <w:r>
        <w:t xml:space="preserve">. </w:t>
      </w:r>
      <w:r w:rsidRPr="009C2EC3">
        <w:t>Tabellen visar</w:t>
      </w:r>
      <w:r>
        <w:t xml:space="preserve"> alla regeländringar sammantaget som beslutats i </w:t>
      </w:r>
      <w:r w:rsidRPr="009C2EC3">
        <w:t xml:space="preserve">tidigare </w:t>
      </w:r>
      <w:r>
        <w:t xml:space="preserve">propositioner </w:t>
      </w:r>
      <w:r w:rsidRPr="009C2EC3">
        <w:t xml:space="preserve">och i </w:t>
      </w:r>
      <w:r>
        <w:t xml:space="preserve">propositionen </w:t>
      </w:r>
      <w:r w:rsidRPr="009C2EC3">
        <w:t xml:space="preserve">Vårändringsbudget för 2021 </w:t>
      </w:r>
      <w:r>
        <w:t>samt</w:t>
      </w:r>
      <w:r w:rsidRPr="009C2EC3">
        <w:t xml:space="preserve"> i </w:t>
      </w:r>
      <w:r>
        <w:t>övriga propositioner med förslag till ändringar i statens budget som har beslutats och aviserats för 2021</w:t>
      </w:r>
      <w:r w:rsidRPr="001A7181">
        <w:t>. Regeländringarna visas i förhållande till föregående år. Samman</w:t>
      </w:r>
      <w:r w:rsidR="00A85DA1">
        <w:softHyphen/>
      </w:r>
      <w:r w:rsidRPr="001A7181">
        <w:t xml:space="preserve">taget bedöms regeländringar </w:t>
      </w:r>
      <w:r>
        <w:t>minska</w:t>
      </w:r>
      <w:r w:rsidRPr="001A7181">
        <w:t xml:space="preserve"> skatteintäkterna med </w:t>
      </w:r>
      <w:r w:rsidRPr="005A3EE7">
        <w:t>9</w:t>
      </w:r>
      <w:r w:rsidRPr="001A7181">
        <w:t> miljarder kronor 2021</w:t>
      </w:r>
      <w:r>
        <w:t xml:space="preserve"> för att därefter öka skatteintäkterna med 13 miljarder kronor 2022 samt med ytterligare 16 miljarder kronor 2023</w:t>
      </w:r>
      <w:r w:rsidRPr="001A7181">
        <w:t>.</w:t>
      </w:r>
      <w:r>
        <w:t xml:space="preserve"> </w:t>
      </w:r>
    </w:p>
    <w:p w14:paraId="77C726B1" w14:textId="7DB89C3F" w:rsidR="00ED3704" w:rsidRDefault="00ED3704" w:rsidP="00ED3704">
      <w:pPr>
        <w:pStyle w:val="TabellRubrik"/>
      </w:pPr>
      <w:bookmarkStart w:id="122" w:name="_Ref67326842"/>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2</w:t>
        </w:r>
      </w:fldSimple>
      <w:bookmarkEnd w:id="122"/>
      <w:r>
        <w:tab/>
        <w:t>Offentligfinansiella effekter av samtliga ändrade skatte- och avgiftsregler</w:t>
      </w:r>
    </w:p>
    <w:p w14:paraId="2E243EB3" w14:textId="00475DF4" w:rsidR="00ED3704" w:rsidRDefault="00ED3704" w:rsidP="00ED3704">
      <w:pPr>
        <w:pStyle w:val="TabellUnderrubrik"/>
      </w:pPr>
      <w:r>
        <w:t>Miljarder kronor i förhållande till föregående år</w:t>
      </w:r>
    </w:p>
    <w:tbl>
      <w:tblPr>
        <w:tblStyle w:val="RKBPTabell"/>
        <w:tblW w:w="0" w:type="auto"/>
        <w:tblLayout w:type="fixed"/>
        <w:tblLook w:val="06E0" w:firstRow="1" w:lastRow="1" w:firstColumn="1" w:lastColumn="0" w:noHBand="1" w:noVBand="1"/>
      </w:tblPr>
      <w:tblGrid>
        <w:gridCol w:w="3828"/>
        <w:gridCol w:w="590"/>
        <w:gridCol w:w="590"/>
        <w:gridCol w:w="591"/>
        <w:gridCol w:w="590"/>
        <w:gridCol w:w="590"/>
        <w:gridCol w:w="591"/>
      </w:tblGrid>
      <w:tr w:rsidR="00ED3704" w:rsidRPr="004F333A" w14:paraId="04D1B211"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0643C43" w14:textId="77777777" w:rsidR="00ED3704" w:rsidRPr="004F333A" w:rsidRDefault="00ED3704" w:rsidP="00ED3704">
            <w:pPr>
              <w:pStyle w:val="TabellHuvud"/>
            </w:pPr>
            <w:r w:rsidRPr="004F333A">
              <w:t> </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068A431" w14:textId="77777777" w:rsidR="00ED3704" w:rsidRPr="004F333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F333A">
              <w:t>2019</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96FC976" w14:textId="77777777" w:rsidR="00ED3704" w:rsidRPr="004F333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F333A">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0908FA8" w14:textId="77777777" w:rsidR="00ED3704" w:rsidRPr="004F333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F333A">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4E3E711" w14:textId="77777777" w:rsidR="00ED3704" w:rsidRPr="004F333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F333A">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6243226" w14:textId="77777777" w:rsidR="00ED3704" w:rsidRPr="004F333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F333A">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5A48D68" w14:textId="77777777" w:rsidR="00ED3704" w:rsidRPr="004F333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F333A">
              <w:t>2024</w:t>
            </w:r>
          </w:p>
        </w:tc>
      </w:tr>
      <w:tr w:rsidR="00ED3704" w:rsidRPr="004F333A" w14:paraId="70D8BFBE" w14:textId="77777777" w:rsidTr="00ED3704">
        <w:tc>
          <w:tcPr>
            <w:cnfStyle w:val="001000000000" w:firstRow="0" w:lastRow="0" w:firstColumn="1" w:lastColumn="0" w:oddVBand="0" w:evenVBand="0" w:oddHBand="0" w:evenHBand="0" w:firstRowFirstColumn="0" w:firstRowLastColumn="0" w:lastRowFirstColumn="0" w:lastRowLastColumn="0"/>
            <w:tcW w:w="3828" w:type="dxa"/>
            <w:tcBorders>
              <w:top w:val="single" w:sz="12" w:space="0" w:color="auto"/>
            </w:tcBorders>
            <w:hideMark/>
          </w:tcPr>
          <w:p w14:paraId="7BA8DD23" w14:textId="77777777" w:rsidR="00ED3704" w:rsidRPr="004F333A" w:rsidRDefault="00ED3704" w:rsidP="00ED3704">
            <w:pPr>
              <w:pStyle w:val="Tabell"/>
              <w:rPr>
                <w:b/>
                <w:bCs/>
              </w:rPr>
            </w:pPr>
            <w:r w:rsidRPr="004F333A">
              <w:rPr>
                <w:b/>
                <w:bCs/>
              </w:rPr>
              <w:t>Skatt på arbete</w:t>
            </w:r>
          </w:p>
        </w:tc>
        <w:tc>
          <w:tcPr>
            <w:tcW w:w="590" w:type="dxa"/>
            <w:tcBorders>
              <w:top w:val="single" w:sz="12" w:space="0" w:color="auto"/>
            </w:tcBorders>
            <w:vAlign w:val="top"/>
            <w:hideMark/>
          </w:tcPr>
          <w:p w14:paraId="183872F1"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3737">
              <w:rPr>
                <w:b/>
                <w:bCs/>
              </w:rPr>
              <w:t>-18,1</w:t>
            </w:r>
          </w:p>
        </w:tc>
        <w:tc>
          <w:tcPr>
            <w:tcW w:w="590" w:type="dxa"/>
            <w:tcBorders>
              <w:top w:val="single" w:sz="12" w:space="0" w:color="auto"/>
            </w:tcBorders>
            <w:vAlign w:val="top"/>
            <w:hideMark/>
          </w:tcPr>
          <w:p w14:paraId="489E3854"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3737">
              <w:rPr>
                <w:b/>
                <w:bCs/>
              </w:rPr>
              <w:t>-42,3</w:t>
            </w:r>
          </w:p>
        </w:tc>
        <w:tc>
          <w:tcPr>
            <w:tcW w:w="591" w:type="dxa"/>
            <w:tcBorders>
              <w:top w:val="single" w:sz="12" w:space="0" w:color="auto"/>
            </w:tcBorders>
            <w:vAlign w:val="top"/>
            <w:hideMark/>
          </w:tcPr>
          <w:p w14:paraId="78E3D1DE" w14:textId="0D4C2DD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3737">
              <w:rPr>
                <w:b/>
                <w:bCs/>
              </w:rPr>
              <w:t>3,5</w:t>
            </w:r>
          </w:p>
        </w:tc>
        <w:tc>
          <w:tcPr>
            <w:tcW w:w="590" w:type="dxa"/>
            <w:tcBorders>
              <w:top w:val="single" w:sz="12" w:space="0" w:color="auto"/>
            </w:tcBorders>
            <w:vAlign w:val="top"/>
            <w:hideMark/>
          </w:tcPr>
          <w:p w14:paraId="56F72C4E"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3737">
              <w:rPr>
                <w:b/>
                <w:bCs/>
              </w:rPr>
              <w:t>-0,4</w:t>
            </w:r>
          </w:p>
        </w:tc>
        <w:tc>
          <w:tcPr>
            <w:tcW w:w="590" w:type="dxa"/>
            <w:tcBorders>
              <w:top w:val="single" w:sz="12" w:space="0" w:color="auto"/>
            </w:tcBorders>
            <w:vAlign w:val="top"/>
            <w:hideMark/>
          </w:tcPr>
          <w:p w14:paraId="636B9383"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3737">
              <w:rPr>
                <w:b/>
                <w:bCs/>
              </w:rPr>
              <w:t>11,7</w:t>
            </w:r>
          </w:p>
        </w:tc>
        <w:tc>
          <w:tcPr>
            <w:tcW w:w="591" w:type="dxa"/>
            <w:tcBorders>
              <w:top w:val="single" w:sz="12" w:space="0" w:color="auto"/>
            </w:tcBorders>
            <w:vAlign w:val="top"/>
            <w:hideMark/>
          </w:tcPr>
          <w:p w14:paraId="3106E700" w14:textId="4516FA9E"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3737">
              <w:rPr>
                <w:b/>
                <w:bCs/>
              </w:rPr>
              <w:t>1,7</w:t>
            </w:r>
          </w:p>
        </w:tc>
      </w:tr>
      <w:tr w:rsidR="00ED3704" w:rsidRPr="004F333A" w14:paraId="41AF6DB2"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4640C692" w14:textId="2C78A6BC" w:rsidR="00ED3704" w:rsidRPr="004F333A" w:rsidRDefault="00ED3704" w:rsidP="00ED3704">
            <w:pPr>
              <w:pStyle w:val="Tabell"/>
              <w:rPr>
                <w:i/>
                <w:iCs/>
              </w:rPr>
            </w:pPr>
            <w:r w:rsidRPr="004F333A">
              <w:rPr>
                <w:i/>
                <w:iCs/>
              </w:rPr>
              <w:t>Kommunalskatt</w:t>
            </w:r>
          </w:p>
        </w:tc>
        <w:tc>
          <w:tcPr>
            <w:tcW w:w="590" w:type="dxa"/>
            <w:vAlign w:val="top"/>
            <w:hideMark/>
          </w:tcPr>
          <w:p w14:paraId="3E0EB445"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-2,6</w:t>
            </w:r>
          </w:p>
        </w:tc>
        <w:tc>
          <w:tcPr>
            <w:tcW w:w="590" w:type="dxa"/>
            <w:vAlign w:val="top"/>
            <w:hideMark/>
          </w:tcPr>
          <w:p w14:paraId="55267DC0"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-1,3</w:t>
            </w:r>
          </w:p>
        </w:tc>
        <w:tc>
          <w:tcPr>
            <w:tcW w:w="591" w:type="dxa"/>
            <w:vAlign w:val="top"/>
            <w:hideMark/>
          </w:tcPr>
          <w:p w14:paraId="40B321EA" w14:textId="7E024A89"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-2,6</w:t>
            </w:r>
          </w:p>
        </w:tc>
        <w:tc>
          <w:tcPr>
            <w:tcW w:w="590" w:type="dxa"/>
            <w:vAlign w:val="top"/>
            <w:hideMark/>
          </w:tcPr>
          <w:p w14:paraId="3328EED1"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0,4</w:t>
            </w:r>
          </w:p>
        </w:tc>
        <w:tc>
          <w:tcPr>
            <w:tcW w:w="590" w:type="dxa"/>
            <w:vAlign w:val="top"/>
            <w:hideMark/>
          </w:tcPr>
          <w:p w14:paraId="445E957A"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3,1</w:t>
            </w:r>
          </w:p>
        </w:tc>
        <w:tc>
          <w:tcPr>
            <w:tcW w:w="591" w:type="dxa"/>
            <w:vAlign w:val="top"/>
            <w:hideMark/>
          </w:tcPr>
          <w:p w14:paraId="7B994315" w14:textId="002AD1DF"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0,0</w:t>
            </w:r>
          </w:p>
        </w:tc>
      </w:tr>
      <w:tr w:rsidR="00ED3704" w:rsidRPr="004F333A" w14:paraId="07B9EEA2"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2102341" w14:textId="77777777" w:rsidR="00ED3704" w:rsidRPr="004F333A" w:rsidRDefault="00ED3704" w:rsidP="00ED3704">
            <w:pPr>
              <w:pStyle w:val="Tabell"/>
            </w:pPr>
            <w:r w:rsidRPr="004F333A">
              <w:t>Förändrad medelutdebitering</w:t>
            </w:r>
          </w:p>
        </w:tc>
        <w:tc>
          <w:tcPr>
            <w:tcW w:w="590" w:type="dxa"/>
            <w:vAlign w:val="top"/>
            <w:hideMark/>
          </w:tcPr>
          <w:p w14:paraId="4025231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1,6</w:t>
            </w:r>
          </w:p>
        </w:tc>
        <w:tc>
          <w:tcPr>
            <w:tcW w:w="590" w:type="dxa"/>
            <w:vAlign w:val="top"/>
            <w:hideMark/>
          </w:tcPr>
          <w:p w14:paraId="6BBF34B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2,1</w:t>
            </w:r>
          </w:p>
        </w:tc>
        <w:tc>
          <w:tcPr>
            <w:tcW w:w="591" w:type="dxa"/>
            <w:vAlign w:val="top"/>
            <w:hideMark/>
          </w:tcPr>
          <w:p w14:paraId="21556243" w14:textId="397481D8"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t>-0,2</w:t>
            </w:r>
          </w:p>
        </w:tc>
        <w:tc>
          <w:tcPr>
            <w:tcW w:w="590" w:type="dxa"/>
            <w:vAlign w:val="top"/>
            <w:hideMark/>
          </w:tcPr>
          <w:p w14:paraId="63A776D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2A86C90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0FDC0BB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53373F30"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3046218" w14:textId="77777777" w:rsidR="00ED3704" w:rsidRPr="004F333A" w:rsidRDefault="00ED3704" w:rsidP="00ED3704">
            <w:pPr>
              <w:pStyle w:val="Tabell"/>
            </w:pPr>
            <w:r w:rsidRPr="004F333A">
              <w:t>Vissa höjda åldersgränser i skatte- och socialavgiftssystemet</w:t>
            </w:r>
          </w:p>
        </w:tc>
        <w:tc>
          <w:tcPr>
            <w:tcW w:w="590" w:type="dxa"/>
            <w:vAlign w:val="top"/>
            <w:hideMark/>
          </w:tcPr>
          <w:p w14:paraId="5A33F0C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5A82B9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6F9D9DB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0CB86F78"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A98F6FC" w14:textId="68FF3A01"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2,7</w:t>
            </w:r>
          </w:p>
        </w:tc>
        <w:tc>
          <w:tcPr>
            <w:tcW w:w="591" w:type="dxa"/>
            <w:vAlign w:val="top"/>
            <w:hideMark/>
          </w:tcPr>
          <w:p w14:paraId="7947D15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3C6C723C"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97FF805" w14:textId="77777777" w:rsidR="00ED3704" w:rsidRPr="004F333A" w:rsidRDefault="00ED3704" w:rsidP="00ED3704">
            <w:pPr>
              <w:pStyle w:val="Tabell"/>
            </w:pPr>
            <w:r w:rsidRPr="004F333A">
              <w:lastRenderedPageBreak/>
              <w:t>Periodiseringsfonder enskilda näringsidkare</w:t>
            </w:r>
          </w:p>
        </w:tc>
        <w:tc>
          <w:tcPr>
            <w:tcW w:w="590" w:type="dxa"/>
            <w:vAlign w:val="top"/>
            <w:hideMark/>
          </w:tcPr>
          <w:p w14:paraId="0D5A9AA8" w14:textId="48B1289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-1,0</w:t>
            </w:r>
          </w:p>
        </w:tc>
        <w:tc>
          <w:tcPr>
            <w:tcW w:w="590" w:type="dxa"/>
            <w:vAlign w:val="top"/>
            <w:hideMark/>
          </w:tcPr>
          <w:p w14:paraId="67EBD367" w14:textId="13930A19"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1,2</w:t>
            </w:r>
          </w:p>
        </w:tc>
        <w:tc>
          <w:tcPr>
            <w:tcW w:w="591" w:type="dxa"/>
            <w:vAlign w:val="top"/>
            <w:hideMark/>
          </w:tcPr>
          <w:p w14:paraId="5D1A1558" w14:textId="08A6E4BB"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4CB1C5A2" w14:textId="05A17D61"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5AF7AA92" w14:textId="1F53A27F"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6A57914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343691BE"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276738CC" w14:textId="77777777" w:rsidR="00ED3704" w:rsidRPr="004F333A" w:rsidRDefault="00ED3704" w:rsidP="00ED3704">
            <w:pPr>
              <w:pStyle w:val="Tabell"/>
            </w:pPr>
            <w:r w:rsidRPr="004F333A">
              <w:t>Sänkt skatt för personer över 65 år, ändring av grundavdrag</w:t>
            </w:r>
          </w:p>
        </w:tc>
        <w:tc>
          <w:tcPr>
            <w:tcW w:w="590" w:type="dxa"/>
            <w:vAlign w:val="top"/>
            <w:hideMark/>
          </w:tcPr>
          <w:p w14:paraId="3DFAAB26" w14:textId="2AE8B5E0"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-4,8</w:t>
            </w:r>
          </w:p>
        </w:tc>
        <w:tc>
          <w:tcPr>
            <w:tcW w:w="590" w:type="dxa"/>
            <w:vAlign w:val="top"/>
            <w:hideMark/>
          </w:tcPr>
          <w:p w14:paraId="54849DC1" w14:textId="3C962DB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-4,3</w:t>
            </w:r>
          </w:p>
        </w:tc>
        <w:tc>
          <w:tcPr>
            <w:tcW w:w="591" w:type="dxa"/>
            <w:vAlign w:val="top"/>
            <w:hideMark/>
          </w:tcPr>
          <w:p w14:paraId="7EA4E3DB" w14:textId="68649491"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-2,4</w:t>
            </w:r>
          </w:p>
        </w:tc>
        <w:tc>
          <w:tcPr>
            <w:tcW w:w="590" w:type="dxa"/>
            <w:vAlign w:val="top"/>
            <w:hideMark/>
          </w:tcPr>
          <w:p w14:paraId="16C6343C"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4CCE960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2C5E2EC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28A1709C"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2C81F7FF" w14:textId="77777777" w:rsidR="00ED3704" w:rsidRPr="004F333A" w:rsidRDefault="00ED3704" w:rsidP="00ED3704">
            <w:pPr>
              <w:pStyle w:val="Tabell"/>
            </w:pPr>
            <w:r w:rsidRPr="004F333A">
              <w:t>Övrigt, kommunal skatt</w:t>
            </w:r>
          </w:p>
        </w:tc>
        <w:tc>
          <w:tcPr>
            <w:tcW w:w="590" w:type="dxa"/>
            <w:vAlign w:val="top"/>
            <w:hideMark/>
          </w:tcPr>
          <w:p w14:paraId="1113C08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1,5</w:t>
            </w:r>
          </w:p>
        </w:tc>
        <w:tc>
          <w:tcPr>
            <w:tcW w:w="590" w:type="dxa"/>
            <w:vAlign w:val="top"/>
            <w:hideMark/>
          </w:tcPr>
          <w:p w14:paraId="3DCE2BE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1" w:type="dxa"/>
            <w:vAlign w:val="top"/>
            <w:hideMark/>
          </w:tcPr>
          <w:p w14:paraId="2975FDA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0" w:type="dxa"/>
            <w:vAlign w:val="top"/>
            <w:hideMark/>
          </w:tcPr>
          <w:p w14:paraId="2E8FC76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0,4</w:t>
            </w:r>
          </w:p>
        </w:tc>
        <w:tc>
          <w:tcPr>
            <w:tcW w:w="590" w:type="dxa"/>
            <w:vAlign w:val="top"/>
            <w:hideMark/>
          </w:tcPr>
          <w:p w14:paraId="5CE0AF6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0,4</w:t>
            </w:r>
          </w:p>
        </w:tc>
        <w:tc>
          <w:tcPr>
            <w:tcW w:w="591" w:type="dxa"/>
            <w:vAlign w:val="top"/>
            <w:hideMark/>
          </w:tcPr>
          <w:p w14:paraId="32B6C49C"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2383EF27"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5469E5A4" w14:textId="77777777" w:rsidR="00ED3704" w:rsidRPr="004F333A" w:rsidRDefault="00ED3704" w:rsidP="00ED3704">
            <w:pPr>
              <w:pStyle w:val="Tabell"/>
              <w:rPr>
                <w:i/>
                <w:iCs/>
              </w:rPr>
            </w:pPr>
            <w:r w:rsidRPr="004F333A">
              <w:rPr>
                <w:i/>
                <w:iCs/>
              </w:rPr>
              <w:t>Statlig skatt</w:t>
            </w:r>
          </w:p>
        </w:tc>
        <w:tc>
          <w:tcPr>
            <w:tcW w:w="590" w:type="dxa"/>
            <w:vAlign w:val="top"/>
            <w:hideMark/>
          </w:tcPr>
          <w:p w14:paraId="7D9B9DAA"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-3,9</w:t>
            </w:r>
          </w:p>
        </w:tc>
        <w:tc>
          <w:tcPr>
            <w:tcW w:w="590" w:type="dxa"/>
            <w:vAlign w:val="top"/>
            <w:hideMark/>
          </w:tcPr>
          <w:p w14:paraId="55FC81D6"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-6,2</w:t>
            </w:r>
          </w:p>
        </w:tc>
        <w:tc>
          <w:tcPr>
            <w:tcW w:w="591" w:type="dxa"/>
            <w:vAlign w:val="top"/>
            <w:hideMark/>
          </w:tcPr>
          <w:p w14:paraId="530DCAFA"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0,0</w:t>
            </w:r>
          </w:p>
        </w:tc>
        <w:tc>
          <w:tcPr>
            <w:tcW w:w="590" w:type="dxa"/>
            <w:vAlign w:val="top"/>
            <w:hideMark/>
          </w:tcPr>
          <w:p w14:paraId="5330C9A9"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0,0</w:t>
            </w:r>
          </w:p>
        </w:tc>
        <w:tc>
          <w:tcPr>
            <w:tcW w:w="590" w:type="dxa"/>
            <w:vAlign w:val="top"/>
            <w:hideMark/>
          </w:tcPr>
          <w:p w14:paraId="11B5475E"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0,0</w:t>
            </w:r>
          </w:p>
        </w:tc>
        <w:tc>
          <w:tcPr>
            <w:tcW w:w="591" w:type="dxa"/>
            <w:vAlign w:val="top"/>
            <w:hideMark/>
          </w:tcPr>
          <w:p w14:paraId="727F94FF" w14:textId="55A060E6"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0,0</w:t>
            </w:r>
          </w:p>
        </w:tc>
      </w:tr>
      <w:tr w:rsidR="00ED3704" w:rsidRPr="004F333A" w14:paraId="4FE3921A"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177A7008" w14:textId="77777777" w:rsidR="00ED3704" w:rsidRPr="004F333A" w:rsidRDefault="00ED3704" w:rsidP="00ED3704">
            <w:pPr>
              <w:pStyle w:val="Tabell"/>
            </w:pPr>
            <w:r w:rsidRPr="004F333A">
              <w:t>Avskaffad övre skiktgräns för statlig inkomstskatt (s.k. värnskatt)</w:t>
            </w:r>
          </w:p>
        </w:tc>
        <w:tc>
          <w:tcPr>
            <w:tcW w:w="590" w:type="dxa"/>
            <w:vAlign w:val="top"/>
            <w:hideMark/>
          </w:tcPr>
          <w:p w14:paraId="4F28939C"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62B3A40F" w14:textId="54C83E3C"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-6,1</w:t>
            </w:r>
          </w:p>
        </w:tc>
        <w:tc>
          <w:tcPr>
            <w:tcW w:w="591" w:type="dxa"/>
            <w:vAlign w:val="top"/>
            <w:hideMark/>
          </w:tcPr>
          <w:p w14:paraId="20A9ABDE"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2833240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noWrap/>
            <w:vAlign w:val="top"/>
            <w:hideMark/>
          </w:tcPr>
          <w:p w14:paraId="4CF9620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16337A3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21402D8C"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6868C34A" w14:textId="77777777" w:rsidR="00ED3704" w:rsidRPr="004F333A" w:rsidRDefault="00ED3704" w:rsidP="00ED3704">
            <w:pPr>
              <w:pStyle w:val="Tabell"/>
            </w:pPr>
            <w:r w:rsidRPr="004F333A">
              <w:t>Skiktgränsjusteringar</w:t>
            </w:r>
          </w:p>
        </w:tc>
        <w:tc>
          <w:tcPr>
            <w:tcW w:w="590" w:type="dxa"/>
            <w:vAlign w:val="top"/>
            <w:hideMark/>
          </w:tcPr>
          <w:p w14:paraId="1618D18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-3,9</w:t>
            </w:r>
          </w:p>
        </w:tc>
        <w:tc>
          <w:tcPr>
            <w:tcW w:w="590" w:type="dxa"/>
            <w:vAlign w:val="top"/>
            <w:hideMark/>
          </w:tcPr>
          <w:p w14:paraId="512B64F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c>
          <w:tcPr>
            <w:tcW w:w="591" w:type="dxa"/>
            <w:vAlign w:val="top"/>
            <w:hideMark/>
          </w:tcPr>
          <w:p w14:paraId="08CC21C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A39B4C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32D9011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4A0AF40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5CDA4C8C"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36202382" w14:textId="77777777" w:rsidR="00ED3704" w:rsidRPr="004F333A" w:rsidRDefault="00ED3704" w:rsidP="00ED3704">
            <w:pPr>
              <w:pStyle w:val="Tabell"/>
            </w:pPr>
            <w:r w:rsidRPr="004F333A">
              <w:t>Övrigt, statlig skatt</w:t>
            </w:r>
          </w:p>
        </w:tc>
        <w:tc>
          <w:tcPr>
            <w:tcW w:w="590" w:type="dxa"/>
            <w:vAlign w:val="top"/>
            <w:hideMark/>
          </w:tcPr>
          <w:p w14:paraId="09FF0F4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0" w:type="dxa"/>
            <w:vAlign w:val="top"/>
            <w:hideMark/>
          </w:tcPr>
          <w:p w14:paraId="18FA544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1" w:type="dxa"/>
            <w:vAlign w:val="top"/>
            <w:hideMark/>
          </w:tcPr>
          <w:p w14:paraId="56805C8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0" w:type="dxa"/>
            <w:vAlign w:val="top"/>
            <w:hideMark/>
          </w:tcPr>
          <w:p w14:paraId="156A38A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0" w:type="dxa"/>
            <w:noWrap/>
            <w:vAlign w:val="top"/>
            <w:hideMark/>
          </w:tcPr>
          <w:p w14:paraId="270C2C7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1911D9B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3C754E0F"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3DB7757F" w14:textId="77777777" w:rsidR="00ED3704" w:rsidRPr="004F333A" w:rsidRDefault="00ED3704" w:rsidP="00ED3704">
            <w:pPr>
              <w:pStyle w:val="Tabell"/>
              <w:rPr>
                <w:i/>
                <w:iCs/>
              </w:rPr>
            </w:pPr>
            <w:r w:rsidRPr="004F333A">
              <w:rPr>
                <w:i/>
                <w:iCs/>
              </w:rPr>
              <w:t>Skattereduktioner</w:t>
            </w:r>
          </w:p>
        </w:tc>
        <w:tc>
          <w:tcPr>
            <w:tcW w:w="590" w:type="dxa"/>
            <w:vAlign w:val="top"/>
            <w:hideMark/>
          </w:tcPr>
          <w:p w14:paraId="42234C6C"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-9,9</w:t>
            </w:r>
          </w:p>
        </w:tc>
        <w:tc>
          <w:tcPr>
            <w:tcW w:w="590" w:type="dxa"/>
            <w:vAlign w:val="top"/>
            <w:hideMark/>
          </w:tcPr>
          <w:p w14:paraId="5F37A96B"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-0,7</w:t>
            </w:r>
          </w:p>
        </w:tc>
        <w:tc>
          <w:tcPr>
            <w:tcW w:w="591" w:type="dxa"/>
            <w:vAlign w:val="top"/>
            <w:hideMark/>
          </w:tcPr>
          <w:p w14:paraId="756B5412"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-13,9</w:t>
            </w:r>
          </w:p>
        </w:tc>
        <w:tc>
          <w:tcPr>
            <w:tcW w:w="590" w:type="dxa"/>
            <w:vAlign w:val="top"/>
            <w:hideMark/>
          </w:tcPr>
          <w:p w14:paraId="31852D74"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-2,1</w:t>
            </w:r>
          </w:p>
        </w:tc>
        <w:tc>
          <w:tcPr>
            <w:tcW w:w="590" w:type="dxa"/>
            <w:vAlign w:val="top"/>
            <w:hideMark/>
          </w:tcPr>
          <w:p w14:paraId="5D2D78CE"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-1,4</w:t>
            </w:r>
          </w:p>
        </w:tc>
        <w:tc>
          <w:tcPr>
            <w:tcW w:w="591" w:type="dxa"/>
            <w:vAlign w:val="top"/>
            <w:hideMark/>
          </w:tcPr>
          <w:p w14:paraId="3480637C" w14:textId="21BC093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0,0</w:t>
            </w:r>
          </w:p>
        </w:tc>
      </w:tr>
      <w:tr w:rsidR="00ED3704" w:rsidRPr="004F333A" w14:paraId="52F3BA67"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7B407042" w14:textId="77777777" w:rsidR="00ED3704" w:rsidRPr="004F333A" w:rsidRDefault="00ED3704" w:rsidP="00ED3704">
            <w:pPr>
              <w:pStyle w:val="Tabell"/>
            </w:pPr>
            <w:r w:rsidRPr="004F333A">
              <w:t>Skattereduktion för förvärvsinkomst</w:t>
            </w:r>
          </w:p>
        </w:tc>
        <w:tc>
          <w:tcPr>
            <w:tcW w:w="590" w:type="dxa"/>
            <w:vAlign w:val="top"/>
            <w:hideMark/>
          </w:tcPr>
          <w:p w14:paraId="721F99D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415EF0A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72422AA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-8,5</w:t>
            </w:r>
          </w:p>
        </w:tc>
        <w:tc>
          <w:tcPr>
            <w:tcW w:w="590" w:type="dxa"/>
            <w:vAlign w:val="top"/>
            <w:hideMark/>
          </w:tcPr>
          <w:p w14:paraId="6F6A29A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-2,1</w:t>
            </w:r>
          </w:p>
        </w:tc>
        <w:tc>
          <w:tcPr>
            <w:tcW w:w="590" w:type="dxa"/>
            <w:vAlign w:val="top"/>
            <w:hideMark/>
          </w:tcPr>
          <w:p w14:paraId="56CD748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-6,4</w:t>
            </w:r>
          </w:p>
        </w:tc>
        <w:tc>
          <w:tcPr>
            <w:tcW w:w="591" w:type="dxa"/>
            <w:vAlign w:val="top"/>
            <w:hideMark/>
          </w:tcPr>
          <w:p w14:paraId="22FCAFD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1F12CC47"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6B42EAB1" w14:textId="77777777" w:rsidR="00ED3704" w:rsidRPr="004F333A" w:rsidRDefault="00ED3704" w:rsidP="00ED3704">
            <w:pPr>
              <w:pStyle w:val="Tabell"/>
            </w:pPr>
            <w:r w:rsidRPr="004F333A">
              <w:t>Tillfällig skattereduktion för arbetsinkomster för att hantera ökade arbetskostnader till följd av pandemin</w:t>
            </w:r>
          </w:p>
        </w:tc>
        <w:tc>
          <w:tcPr>
            <w:tcW w:w="590" w:type="dxa"/>
            <w:vAlign w:val="top"/>
            <w:hideMark/>
          </w:tcPr>
          <w:p w14:paraId="01326A0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0619A32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20959DAA" w14:textId="3BF94F9A"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-5,0</w:t>
            </w:r>
          </w:p>
        </w:tc>
        <w:tc>
          <w:tcPr>
            <w:tcW w:w="590" w:type="dxa"/>
            <w:vAlign w:val="top"/>
            <w:hideMark/>
          </w:tcPr>
          <w:p w14:paraId="26CE3718" w14:textId="171D4E2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50244DFA" w14:textId="1DB3A65B"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5,0</w:t>
            </w:r>
          </w:p>
        </w:tc>
        <w:tc>
          <w:tcPr>
            <w:tcW w:w="591" w:type="dxa"/>
            <w:vAlign w:val="top"/>
            <w:hideMark/>
          </w:tcPr>
          <w:p w14:paraId="1BD03F2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169E5E4D"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2F3379DD" w14:textId="77777777" w:rsidR="00ED3704" w:rsidRPr="004F333A" w:rsidRDefault="00ED3704" w:rsidP="00ED3704">
            <w:pPr>
              <w:pStyle w:val="Tabell"/>
            </w:pPr>
            <w:r w:rsidRPr="004F333A">
              <w:t>Husavdrag</w:t>
            </w:r>
          </w:p>
        </w:tc>
        <w:tc>
          <w:tcPr>
            <w:tcW w:w="590" w:type="dxa"/>
            <w:vAlign w:val="top"/>
            <w:hideMark/>
          </w:tcPr>
          <w:p w14:paraId="64D6E45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vAlign w:val="top"/>
            <w:hideMark/>
          </w:tcPr>
          <w:p w14:paraId="2303656E"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1" w:type="dxa"/>
            <w:vAlign w:val="top"/>
            <w:hideMark/>
          </w:tcPr>
          <w:p w14:paraId="5456F5C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vAlign w:val="top"/>
            <w:hideMark/>
          </w:tcPr>
          <w:p w14:paraId="2720358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9B157A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437C679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1935C696"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54947907" w14:textId="77777777" w:rsidR="00ED3704" w:rsidRPr="004F333A" w:rsidRDefault="00ED3704" w:rsidP="00ED3704">
            <w:pPr>
              <w:pStyle w:val="Tabell"/>
            </w:pPr>
            <w:r w:rsidRPr="004F333A">
              <w:t>Jobbskatteavdrag</w:t>
            </w:r>
          </w:p>
        </w:tc>
        <w:tc>
          <w:tcPr>
            <w:tcW w:w="590" w:type="dxa"/>
            <w:vAlign w:val="top"/>
            <w:hideMark/>
          </w:tcPr>
          <w:p w14:paraId="5EF3DF3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-10,0</w:t>
            </w:r>
          </w:p>
        </w:tc>
        <w:tc>
          <w:tcPr>
            <w:tcW w:w="590" w:type="dxa"/>
            <w:vAlign w:val="top"/>
            <w:hideMark/>
          </w:tcPr>
          <w:p w14:paraId="4CC6A9A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7C683F3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464F0ED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noWrap/>
            <w:vAlign w:val="top"/>
            <w:hideMark/>
          </w:tcPr>
          <w:p w14:paraId="61F9BF9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45383AD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3069F766"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3F102DBA" w14:textId="77777777" w:rsidR="00ED3704" w:rsidRPr="004F333A" w:rsidRDefault="00ED3704" w:rsidP="00ED3704">
            <w:pPr>
              <w:pStyle w:val="Tabell"/>
            </w:pPr>
            <w:r w:rsidRPr="004F333A">
              <w:t>Övriga skattereduktioner</w:t>
            </w:r>
          </w:p>
        </w:tc>
        <w:tc>
          <w:tcPr>
            <w:tcW w:w="590" w:type="dxa"/>
            <w:vAlign w:val="top"/>
            <w:hideMark/>
          </w:tcPr>
          <w:p w14:paraId="6AB70C1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vAlign w:val="top"/>
            <w:hideMark/>
          </w:tcPr>
          <w:p w14:paraId="0B58A2A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-0,5</w:t>
            </w:r>
          </w:p>
        </w:tc>
        <w:tc>
          <w:tcPr>
            <w:tcW w:w="591" w:type="dxa"/>
            <w:vAlign w:val="top"/>
            <w:hideMark/>
          </w:tcPr>
          <w:p w14:paraId="6265C77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0" w:type="dxa"/>
            <w:vAlign w:val="top"/>
            <w:hideMark/>
          </w:tcPr>
          <w:p w14:paraId="75A34E9E" w14:textId="2285ACAE"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50BEA6E" w14:textId="7D3E6706"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052D282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4FE2ED69"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6C44C35E" w14:textId="77777777" w:rsidR="00ED3704" w:rsidRPr="004F333A" w:rsidRDefault="00ED3704" w:rsidP="00ED3704">
            <w:pPr>
              <w:pStyle w:val="Tabell"/>
              <w:rPr>
                <w:i/>
                <w:iCs/>
              </w:rPr>
            </w:pPr>
            <w:r w:rsidRPr="004F333A">
              <w:rPr>
                <w:i/>
                <w:iCs/>
              </w:rPr>
              <w:t>Socialavgifter</w:t>
            </w:r>
          </w:p>
        </w:tc>
        <w:tc>
          <w:tcPr>
            <w:tcW w:w="590" w:type="dxa"/>
            <w:vAlign w:val="top"/>
            <w:hideMark/>
          </w:tcPr>
          <w:p w14:paraId="2507D9A6"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-1,6</w:t>
            </w:r>
          </w:p>
        </w:tc>
        <w:tc>
          <w:tcPr>
            <w:tcW w:w="590" w:type="dxa"/>
            <w:vAlign w:val="top"/>
            <w:hideMark/>
          </w:tcPr>
          <w:p w14:paraId="39356961"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-34,0</w:t>
            </w:r>
          </w:p>
        </w:tc>
        <w:tc>
          <w:tcPr>
            <w:tcW w:w="591" w:type="dxa"/>
            <w:vAlign w:val="top"/>
            <w:hideMark/>
          </w:tcPr>
          <w:p w14:paraId="5118914B"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20,0</w:t>
            </w:r>
          </w:p>
        </w:tc>
        <w:tc>
          <w:tcPr>
            <w:tcW w:w="590" w:type="dxa"/>
            <w:vAlign w:val="top"/>
            <w:hideMark/>
          </w:tcPr>
          <w:p w14:paraId="368AC908"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1,3</w:t>
            </w:r>
          </w:p>
        </w:tc>
        <w:tc>
          <w:tcPr>
            <w:tcW w:w="590" w:type="dxa"/>
            <w:vAlign w:val="top"/>
            <w:hideMark/>
          </w:tcPr>
          <w:p w14:paraId="054F0922" w14:textId="77777777"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10,0</w:t>
            </w:r>
          </w:p>
        </w:tc>
        <w:tc>
          <w:tcPr>
            <w:tcW w:w="591" w:type="dxa"/>
            <w:vAlign w:val="top"/>
            <w:hideMark/>
          </w:tcPr>
          <w:p w14:paraId="441E0CEE" w14:textId="6642A223" w:rsidR="00ED3704" w:rsidRPr="0003373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3737">
              <w:rPr>
                <w:i/>
                <w:iCs/>
              </w:rPr>
              <w:t>1,7</w:t>
            </w:r>
          </w:p>
        </w:tc>
      </w:tr>
      <w:tr w:rsidR="00ED3704" w:rsidRPr="004F333A" w14:paraId="0E40E379"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4FBAC503" w14:textId="77777777" w:rsidR="00ED3704" w:rsidRPr="004F333A" w:rsidRDefault="00ED3704" w:rsidP="00ED3704">
            <w:pPr>
              <w:pStyle w:val="Tabell"/>
            </w:pPr>
            <w:r w:rsidRPr="004F333A">
              <w:t>Höjda åldersgränser i skattesystemet</w:t>
            </w:r>
          </w:p>
        </w:tc>
        <w:tc>
          <w:tcPr>
            <w:tcW w:w="590" w:type="dxa"/>
            <w:vAlign w:val="top"/>
            <w:hideMark/>
          </w:tcPr>
          <w:p w14:paraId="4B24E53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6179989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10DFA22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6E5BE4E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5669DAC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1,1</w:t>
            </w:r>
          </w:p>
        </w:tc>
        <w:tc>
          <w:tcPr>
            <w:tcW w:w="591" w:type="dxa"/>
            <w:vAlign w:val="top"/>
            <w:hideMark/>
          </w:tcPr>
          <w:p w14:paraId="35FB8C4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10FBFEF0"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6A635978" w14:textId="77777777" w:rsidR="00ED3704" w:rsidRPr="004F333A" w:rsidRDefault="00ED3704" w:rsidP="00ED3704">
            <w:pPr>
              <w:pStyle w:val="Tabell"/>
            </w:pPr>
            <w:r w:rsidRPr="004F333A">
              <w:t>Utvidgat växa-stöd</w:t>
            </w:r>
          </w:p>
        </w:tc>
        <w:tc>
          <w:tcPr>
            <w:tcW w:w="590" w:type="dxa"/>
            <w:vAlign w:val="top"/>
            <w:hideMark/>
          </w:tcPr>
          <w:p w14:paraId="006C397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52E67C0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6F2FF50C"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0" w:type="dxa"/>
            <w:vAlign w:val="top"/>
            <w:hideMark/>
          </w:tcPr>
          <w:p w14:paraId="1DD8CBFE"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0" w:type="dxa"/>
            <w:vAlign w:val="top"/>
            <w:hideMark/>
          </w:tcPr>
          <w:p w14:paraId="211681D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c>
          <w:tcPr>
            <w:tcW w:w="591" w:type="dxa"/>
            <w:vAlign w:val="top"/>
            <w:hideMark/>
          </w:tcPr>
          <w:p w14:paraId="778052F8"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23A2AC70"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2E7006FE" w14:textId="0E808AE6" w:rsidR="00ED3704" w:rsidRPr="004F333A" w:rsidRDefault="00ED3704" w:rsidP="00ED3704">
            <w:pPr>
              <w:pStyle w:val="Tabell"/>
            </w:pPr>
            <w:r w:rsidRPr="004F333A">
              <w:t xml:space="preserve">Tillfälligt sänkta arbetsgivaravgifter för </w:t>
            </w:r>
            <w:r>
              <w:br/>
            </w:r>
            <w:r w:rsidRPr="004F333A">
              <w:t>19</w:t>
            </w:r>
            <w:r>
              <w:t>–</w:t>
            </w:r>
            <w:r w:rsidRPr="004F333A">
              <w:t>23-åringar</w:t>
            </w:r>
          </w:p>
        </w:tc>
        <w:tc>
          <w:tcPr>
            <w:tcW w:w="590" w:type="dxa"/>
            <w:vAlign w:val="top"/>
            <w:hideMark/>
          </w:tcPr>
          <w:p w14:paraId="1AC914E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2F3347C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5D551B58" w14:textId="05E420C4"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-12,2</w:t>
            </w:r>
          </w:p>
        </w:tc>
        <w:tc>
          <w:tcPr>
            <w:tcW w:w="590" w:type="dxa"/>
            <w:vAlign w:val="top"/>
            <w:hideMark/>
          </w:tcPr>
          <w:p w14:paraId="2506E373" w14:textId="1BC9C3D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1,8</w:t>
            </w:r>
          </w:p>
        </w:tc>
        <w:tc>
          <w:tcPr>
            <w:tcW w:w="590" w:type="dxa"/>
            <w:vAlign w:val="top"/>
            <w:hideMark/>
          </w:tcPr>
          <w:p w14:paraId="14507C83" w14:textId="266AD145"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8,7</w:t>
            </w:r>
          </w:p>
        </w:tc>
        <w:tc>
          <w:tcPr>
            <w:tcW w:w="591" w:type="dxa"/>
            <w:vAlign w:val="top"/>
            <w:hideMark/>
          </w:tcPr>
          <w:p w14:paraId="6EC556DF" w14:textId="6AEB0673"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1,7</w:t>
            </w:r>
          </w:p>
        </w:tc>
      </w:tr>
      <w:tr w:rsidR="00ED3704" w:rsidRPr="004F333A" w14:paraId="40F698CE"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32BE0F3E" w14:textId="77777777" w:rsidR="00ED3704" w:rsidRPr="004F333A" w:rsidRDefault="00ED3704" w:rsidP="00ED3704">
            <w:pPr>
              <w:pStyle w:val="Tabell"/>
            </w:pPr>
            <w:r w:rsidRPr="004F333A">
              <w:t>Justerade förmånsvärden för personbilar</w:t>
            </w:r>
          </w:p>
        </w:tc>
        <w:tc>
          <w:tcPr>
            <w:tcW w:w="590" w:type="dxa"/>
            <w:vAlign w:val="top"/>
            <w:hideMark/>
          </w:tcPr>
          <w:p w14:paraId="405B8D1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340CE2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383262E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c>
          <w:tcPr>
            <w:tcW w:w="590" w:type="dxa"/>
            <w:vAlign w:val="top"/>
            <w:hideMark/>
          </w:tcPr>
          <w:p w14:paraId="0007ECA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0" w:type="dxa"/>
            <w:vAlign w:val="top"/>
            <w:hideMark/>
          </w:tcPr>
          <w:p w14:paraId="4B0E0B1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1" w:type="dxa"/>
            <w:vAlign w:val="top"/>
            <w:hideMark/>
          </w:tcPr>
          <w:p w14:paraId="74CB93E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15DD7988"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4F50E92E" w14:textId="77777777" w:rsidR="00ED3704" w:rsidRPr="004F333A" w:rsidRDefault="00ED3704" w:rsidP="00ED3704">
            <w:pPr>
              <w:pStyle w:val="Tabell"/>
            </w:pPr>
            <w:r w:rsidRPr="004F333A">
              <w:t>Nedsättning för den först anställda</w:t>
            </w:r>
          </w:p>
        </w:tc>
        <w:tc>
          <w:tcPr>
            <w:tcW w:w="590" w:type="dxa"/>
            <w:vAlign w:val="top"/>
            <w:hideMark/>
          </w:tcPr>
          <w:p w14:paraId="6E0E7B7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0,4</w:t>
            </w:r>
          </w:p>
        </w:tc>
        <w:tc>
          <w:tcPr>
            <w:tcW w:w="590" w:type="dxa"/>
            <w:vAlign w:val="top"/>
            <w:hideMark/>
          </w:tcPr>
          <w:p w14:paraId="3CA2E0A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1" w:type="dxa"/>
            <w:vAlign w:val="top"/>
            <w:hideMark/>
          </w:tcPr>
          <w:p w14:paraId="4F90C2C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0,0</w:t>
            </w:r>
          </w:p>
        </w:tc>
        <w:tc>
          <w:tcPr>
            <w:tcW w:w="590" w:type="dxa"/>
            <w:vAlign w:val="top"/>
            <w:hideMark/>
          </w:tcPr>
          <w:p w14:paraId="7F8D25E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noWrap/>
            <w:vAlign w:val="top"/>
            <w:hideMark/>
          </w:tcPr>
          <w:p w14:paraId="64F4186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035959F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333AD4DD"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6C8C023D" w14:textId="77777777" w:rsidR="00ED3704" w:rsidRPr="004F333A" w:rsidRDefault="00ED3704" w:rsidP="00ED3704">
            <w:pPr>
              <w:pStyle w:val="Tabell"/>
            </w:pPr>
            <w:r w:rsidRPr="004F333A">
              <w:t>Särskild löneskatt för äldre</w:t>
            </w:r>
          </w:p>
        </w:tc>
        <w:tc>
          <w:tcPr>
            <w:tcW w:w="590" w:type="dxa"/>
            <w:vAlign w:val="top"/>
            <w:hideMark/>
          </w:tcPr>
          <w:p w14:paraId="523EC1F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-1,4</w:t>
            </w:r>
          </w:p>
        </w:tc>
        <w:tc>
          <w:tcPr>
            <w:tcW w:w="590" w:type="dxa"/>
            <w:vAlign w:val="top"/>
            <w:hideMark/>
          </w:tcPr>
          <w:p w14:paraId="4CA3F87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-1,4</w:t>
            </w:r>
          </w:p>
        </w:tc>
        <w:tc>
          <w:tcPr>
            <w:tcW w:w="591" w:type="dxa"/>
            <w:vAlign w:val="top"/>
            <w:hideMark/>
          </w:tcPr>
          <w:p w14:paraId="4980085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4FCC7E9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noWrap/>
            <w:vAlign w:val="top"/>
            <w:hideMark/>
          </w:tcPr>
          <w:p w14:paraId="73206AC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3DAD0F9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007D5205"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7304FC0C" w14:textId="77777777" w:rsidR="00ED3704" w:rsidRPr="004F333A" w:rsidRDefault="00ED3704" w:rsidP="00ED3704">
            <w:pPr>
              <w:pStyle w:val="Tabell"/>
            </w:pPr>
            <w:r w:rsidRPr="004F333A">
              <w:t>Förändringar i nedsättningen av socialavgifter för unga</w:t>
            </w:r>
          </w:p>
        </w:tc>
        <w:tc>
          <w:tcPr>
            <w:tcW w:w="590" w:type="dxa"/>
            <w:vAlign w:val="top"/>
            <w:hideMark/>
          </w:tcPr>
          <w:p w14:paraId="2146496E" w14:textId="5563676E"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-0,5</w:t>
            </w:r>
          </w:p>
        </w:tc>
        <w:tc>
          <w:tcPr>
            <w:tcW w:w="590" w:type="dxa"/>
            <w:vAlign w:val="top"/>
            <w:hideMark/>
          </w:tcPr>
          <w:p w14:paraId="207BB82F" w14:textId="6183D853"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72FA1">
              <w:t>-0,4</w:t>
            </w:r>
          </w:p>
        </w:tc>
        <w:tc>
          <w:tcPr>
            <w:tcW w:w="591" w:type="dxa"/>
            <w:vAlign w:val="top"/>
            <w:hideMark/>
          </w:tcPr>
          <w:p w14:paraId="4555B7E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047C975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noWrap/>
            <w:vAlign w:val="top"/>
            <w:hideMark/>
          </w:tcPr>
          <w:p w14:paraId="3AC6EBE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7C55BE9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5CFFD341"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62C02EE7" w14:textId="6448A362" w:rsidR="00ED3704" w:rsidRPr="004F333A" w:rsidRDefault="00ED3704" w:rsidP="00ED3704">
            <w:pPr>
              <w:pStyle w:val="Tabell"/>
            </w:pPr>
            <w:r w:rsidRPr="004F333A">
              <w:t>Tillfälligt nedsatta socialavgifter m</w:t>
            </w:r>
            <w:r>
              <w:t>.</w:t>
            </w:r>
            <w:r w:rsidRPr="004F333A">
              <w:t>m.</w:t>
            </w:r>
          </w:p>
        </w:tc>
        <w:tc>
          <w:tcPr>
            <w:tcW w:w="590" w:type="dxa"/>
            <w:vAlign w:val="top"/>
            <w:hideMark/>
          </w:tcPr>
          <w:p w14:paraId="01D450C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-0,2</w:t>
            </w:r>
          </w:p>
        </w:tc>
        <w:tc>
          <w:tcPr>
            <w:tcW w:w="590" w:type="dxa"/>
            <w:vAlign w:val="top"/>
            <w:hideMark/>
          </w:tcPr>
          <w:p w14:paraId="492AAC38"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-32,1</w:t>
            </w:r>
          </w:p>
        </w:tc>
        <w:tc>
          <w:tcPr>
            <w:tcW w:w="591" w:type="dxa"/>
            <w:vAlign w:val="top"/>
            <w:hideMark/>
          </w:tcPr>
          <w:p w14:paraId="051DAB5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32,2</w:t>
            </w:r>
          </w:p>
        </w:tc>
        <w:tc>
          <w:tcPr>
            <w:tcW w:w="590" w:type="dxa"/>
            <w:vAlign w:val="top"/>
            <w:hideMark/>
          </w:tcPr>
          <w:p w14:paraId="5E435F5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vAlign w:val="top"/>
            <w:hideMark/>
          </w:tcPr>
          <w:p w14:paraId="59AE00B8"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035E8AC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58AD653D"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5D585D52" w14:textId="77777777" w:rsidR="00ED3704" w:rsidRPr="004F333A" w:rsidRDefault="00ED3704" w:rsidP="00ED3704">
            <w:pPr>
              <w:pStyle w:val="Tabell"/>
              <w:rPr>
                <w:b/>
                <w:bCs/>
              </w:rPr>
            </w:pPr>
            <w:r w:rsidRPr="004F333A">
              <w:rPr>
                <w:b/>
                <w:bCs/>
              </w:rPr>
              <w:t>Skatt på kapital</w:t>
            </w:r>
          </w:p>
        </w:tc>
        <w:tc>
          <w:tcPr>
            <w:tcW w:w="590" w:type="dxa"/>
            <w:vAlign w:val="top"/>
            <w:hideMark/>
          </w:tcPr>
          <w:p w14:paraId="22010488"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-0,6</w:t>
            </w:r>
          </w:p>
        </w:tc>
        <w:tc>
          <w:tcPr>
            <w:tcW w:w="590" w:type="dxa"/>
            <w:vAlign w:val="top"/>
            <w:hideMark/>
          </w:tcPr>
          <w:p w14:paraId="1C17A4E8"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0,8</w:t>
            </w:r>
          </w:p>
        </w:tc>
        <w:tc>
          <w:tcPr>
            <w:tcW w:w="591" w:type="dxa"/>
            <w:vAlign w:val="top"/>
            <w:hideMark/>
          </w:tcPr>
          <w:p w14:paraId="521E2768"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-14,4</w:t>
            </w:r>
          </w:p>
        </w:tc>
        <w:tc>
          <w:tcPr>
            <w:tcW w:w="590" w:type="dxa"/>
            <w:vAlign w:val="top"/>
            <w:hideMark/>
          </w:tcPr>
          <w:p w14:paraId="69DA936D"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11,1</w:t>
            </w:r>
          </w:p>
        </w:tc>
        <w:tc>
          <w:tcPr>
            <w:tcW w:w="590" w:type="dxa"/>
            <w:vAlign w:val="top"/>
            <w:hideMark/>
          </w:tcPr>
          <w:p w14:paraId="0156A3DA"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3,0</w:t>
            </w:r>
          </w:p>
        </w:tc>
        <w:tc>
          <w:tcPr>
            <w:tcW w:w="591" w:type="dxa"/>
            <w:vAlign w:val="top"/>
            <w:hideMark/>
          </w:tcPr>
          <w:p w14:paraId="73D8A135" w14:textId="7363A772"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0,1</w:t>
            </w:r>
          </w:p>
        </w:tc>
      </w:tr>
      <w:tr w:rsidR="00ED3704" w:rsidRPr="004F333A" w14:paraId="0CC89109"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F11CBA0" w14:textId="77777777" w:rsidR="00ED3704" w:rsidRPr="004F333A" w:rsidRDefault="00ED3704" w:rsidP="00ED3704">
            <w:pPr>
              <w:pStyle w:val="Tabell"/>
              <w:rPr>
                <w:i/>
                <w:iCs/>
              </w:rPr>
            </w:pPr>
            <w:r w:rsidRPr="004F333A">
              <w:rPr>
                <w:i/>
                <w:iCs/>
              </w:rPr>
              <w:t>Inkomstskatt, företag</w:t>
            </w:r>
          </w:p>
        </w:tc>
        <w:tc>
          <w:tcPr>
            <w:tcW w:w="590" w:type="dxa"/>
            <w:vAlign w:val="top"/>
            <w:hideMark/>
          </w:tcPr>
          <w:p w14:paraId="38BD7345"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0,6</w:t>
            </w:r>
          </w:p>
        </w:tc>
        <w:tc>
          <w:tcPr>
            <w:tcW w:w="590" w:type="dxa"/>
            <w:vAlign w:val="top"/>
            <w:hideMark/>
          </w:tcPr>
          <w:p w14:paraId="56FBF61B"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2,8</w:t>
            </w:r>
          </w:p>
        </w:tc>
        <w:tc>
          <w:tcPr>
            <w:tcW w:w="591" w:type="dxa"/>
            <w:vAlign w:val="top"/>
            <w:hideMark/>
          </w:tcPr>
          <w:p w14:paraId="1B1D540F"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-12,1</w:t>
            </w:r>
          </w:p>
        </w:tc>
        <w:tc>
          <w:tcPr>
            <w:tcW w:w="590" w:type="dxa"/>
            <w:vAlign w:val="top"/>
            <w:hideMark/>
          </w:tcPr>
          <w:p w14:paraId="4F2E8CA7"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11,1</w:t>
            </w:r>
          </w:p>
        </w:tc>
        <w:tc>
          <w:tcPr>
            <w:tcW w:w="590" w:type="dxa"/>
            <w:vAlign w:val="top"/>
            <w:hideMark/>
          </w:tcPr>
          <w:p w14:paraId="47D6CE44"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3,0</w:t>
            </w:r>
          </w:p>
        </w:tc>
        <w:tc>
          <w:tcPr>
            <w:tcW w:w="591" w:type="dxa"/>
            <w:vAlign w:val="top"/>
            <w:hideMark/>
          </w:tcPr>
          <w:p w14:paraId="16B3DA40" w14:textId="2602D1DC"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0,1</w:t>
            </w:r>
          </w:p>
        </w:tc>
      </w:tr>
      <w:tr w:rsidR="00ED3704" w:rsidRPr="004F333A" w14:paraId="4E5F689D"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570BA33" w14:textId="77777777" w:rsidR="00ED3704" w:rsidRPr="004F333A" w:rsidRDefault="00ED3704" w:rsidP="00ED3704">
            <w:pPr>
              <w:pStyle w:val="Tabell"/>
            </w:pPr>
            <w:r w:rsidRPr="004F333A">
              <w:t>Skatt på finanssektorn</w:t>
            </w:r>
          </w:p>
        </w:tc>
        <w:tc>
          <w:tcPr>
            <w:tcW w:w="590" w:type="dxa"/>
            <w:vAlign w:val="top"/>
            <w:hideMark/>
          </w:tcPr>
          <w:p w14:paraId="50A3E548"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3A9FE22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22B4F58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133CD8D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6,3</w:t>
            </w:r>
          </w:p>
        </w:tc>
        <w:tc>
          <w:tcPr>
            <w:tcW w:w="590" w:type="dxa"/>
            <w:vAlign w:val="top"/>
            <w:hideMark/>
          </w:tcPr>
          <w:p w14:paraId="2057C04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1,3</w:t>
            </w:r>
          </w:p>
        </w:tc>
        <w:tc>
          <w:tcPr>
            <w:tcW w:w="591" w:type="dxa"/>
            <w:vAlign w:val="top"/>
            <w:hideMark/>
          </w:tcPr>
          <w:p w14:paraId="6177DCD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29377DEB"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3D3D2055" w14:textId="77777777" w:rsidR="00ED3704" w:rsidRPr="004F333A" w:rsidRDefault="00ED3704" w:rsidP="00ED3704">
            <w:pPr>
              <w:pStyle w:val="Tabell"/>
            </w:pPr>
            <w:r w:rsidRPr="004F333A">
              <w:t>Nya skatteregler företagssektorn</w:t>
            </w:r>
          </w:p>
        </w:tc>
        <w:tc>
          <w:tcPr>
            <w:tcW w:w="590" w:type="dxa"/>
            <w:vAlign w:val="top"/>
            <w:hideMark/>
          </w:tcPr>
          <w:p w14:paraId="6D0E39C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c>
          <w:tcPr>
            <w:tcW w:w="590" w:type="dxa"/>
            <w:vAlign w:val="top"/>
            <w:hideMark/>
          </w:tcPr>
          <w:p w14:paraId="55CBDD3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2,8</w:t>
            </w:r>
          </w:p>
        </w:tc>
        <w:tc>
          <w:tcPr>
            <w:tcW w:w="591" w:type="dxa"/>
            <w:vAlign w:val="top"/>
            <w:hideMark/>
          </w:tcPr>
          <w:p w14:paraId="08F250F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-6,6</w:t>
            </w:r>
          </w:p>
        </w:tc>
        <w:tc>
          <w:tcPr>
            <w:tcW w:w="590" w:type="dxa"/>
            <w:vAlign w:val="top"/>
            <w:hideMark/>
          </w:tcPr>
          <w:p w14:paraId="5317C56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0,7</w:t>
            </w:r>
          </w:p>
        </w:tc>
        <w:tc>
          <w:tcPr>
            <w:tcW w:w="590" w:type="dxa"/>
            <w:vAlign w:val="top"/>
            <w:hideMark/>
          </w:tcPr>
          <w:p w14:paraId="51FBEAE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0,4</w:t>
            </w:r>
          </w:p>
        </w:tc>
        <w:tc>
          <w:tcPr>
            <w:tcW w:w="591" w:type="dxa"/>
            <w:vAlign w:val="top"/>
            <w:hideMark/>
          </w:tcPr>
          <w:p w14:paraId="4870C4B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0B9DCC13"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50E66741" w14:textId="77777777" w:rsidR="00ED3704" w:rsidRPr="004F333A" w:rsidRDefault="00ED3704" w:rsidP="00ED3704">
            <w:pPr>
              <w:pStyle w:val="Tabell"/>
            </w:pPr>
            <w:r w:rsidRPr="004F333A">
              <w:t>Övriga inkomstskatter, företag</w:t>
            </w:r>
          </w:p>
        </w:tc>
        <w:tc>
          <w:tcPr>
            <w:tcW w:w="590" w:type="dxa"/>
            <w:vAlign w:val="top"/>
            <w:hideMark/>
          </w:tcPr>
          <w:p w14:paraId="3213FC02"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0,7</w:t>
            </w:r>
          </w:p>
        </w:tc>
        <w:tc>
          <w:tcPr>
            <w:tcW w:w="590" w:type="dxa"/>
            <w:vAlign w:val="top"/>
            <w:hideMark/>
          </w:tcPr>
          <w:p w14:paraId="43B7B8EF" w14:textId="63CE1B02"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7A3E8B5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-5,5</w:t>
            </w:r>
          </w:p>
        </w:tc>
        <w:tc>
          <w:tcPr>
            <w:tcW w:w="590" w:type="dxa"/>
            <w:vAlign w:val="top"/>
            <w:hideMark/>
          </w:tcPr>
          <w:p w14:paraId="4C74F66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4,1</w:t>
            </w:r>
          </w:p>
        </w:tc>
        <w:tc>
          <w:tcPr>
            <w:tcW w:w="590" w:type="dxa"/>
            <w:vAlign w:val="top"/>
            <w:hideMark/>
          </w:tcPr>
          <w:p w14:paraId="3E1EA1D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1,3</w:t>
            </w:r>
          </w:p>
        </w:tc>
        <w:tc>
          <w:tcPr>
            <w:tcW w:w="591" w:type="dxa"/>
            <w:vAlign w:val="top"/>
            <w:hideMark/>
          </w:tcPr>
          <w:p w14:paraId="3832B02F" w14:textId="6B197EB3"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r>
      <w:tr w:rsidR="00ED3704" w:rsidRPr="004F333A" w14:paraId="087B2F73"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3FAAB5F1" w14:textId="77777777" w:rsidR="00ED3704" w:rsidRPr="004F333A" w:rsidRDefault="00ED3704" w:rsidP="00ED3704">
            <w:pPr>
              <w:pStyle w:val="Tabell"/>
              <w:rPr>
                <w:i/>
                <w:iCs/>
              </w:rPr>
            </w:pPr>
            <w:r w:rsidRPr="004F333A">
              <w:rPr>
                <w:i/>
                <w:iCs/>
              </w:rPr>
              <w:t>Fastighetsskatt</w:t>
            </w:r>
          </w:p>
        </w:tc>
        <w:tc>
          <w:tcPr>
            <w:tcW w:w="590" w:type="dxa"/>
            <w:vAlign w:val="top"/>
            <w:hideMark/>
          </w:tcPr>
          <w:p w14:paraId="1312AB81"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-1,2</w:t>
            </w:r>
          </w:p>
        </w:tc>
        <w:tc>
          <w:tcPr>
            <w:tcW w:w="590" w:type="dxa"/>
            <w:vAlign w:val="top"/>
            <w:hideMark/>
          </w:tcPr>
          <w:p w14:paraId="4E4A3C3E"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-1,0</w:t>
            </w:r>
          </w:p>
        </w:tc>
        <w:tc>
          <w:tcPr>
            <w:tcW w:w="591" w:type="dxa"/>
            <w:vAlign w:val="top"/>
            <w:hideMark/>
          </w:tcPr>
          <w:p w14:paraId="10F60233"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590" w:type="dxa"/>
            <w:vAlign w:val="top"/>
            <w:hideMark/>
          </w:tcPr>
          <w:p w14:paraId="48BF12AD"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590" w:type="dxa"/>
            <w:noWrap/>
            <w:vAlign w:val="top"/>
            <w:hideMark/>
          </w:tcPr>
          <w:p w14:paraId="653C60DF"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591" w:type="dxa"/>
            <w:noWrap/>
            <w:vAlign w:val="top"/>
            <w:hideMark/>
          </w:tcPr>
          <w:p w14:paraId="585D25AC"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r>
      <w:tr w:rsidR="00ED3704" w:rsidRPr="004F333A" w14:paraId="3DC96FBD"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78D7FAD5" w14:textId="77777777" w:rsidR="00ED3704" w:rsidRPr="004F333A" w:rsidRDefault="00ED3704" w:rsidP="00ED3704">
            <w:pPr>
              <w:pStyle w:val="Tabell"/>
              <w:rPr>
                <w:i/>
                <w:iCs/>
              </w:rPr>
            </w:pPr>
            <w:r w:rsidRPr="004F333A">
              <w:rPr>
                <w:i/>
                <w:iCs/>
              </w:rPr>
              <w:t>Övriga skatter på kapital</w:t>
            </w:r>
          </w:p>
        </w:tc>
        <w:tc>
          <w:tcPr>
            <w:tcW w:w="590" w:type="dxa"/>
            <w:vAlign w:val="top"/>
            <w:hideMark/>
          </w:tcPr>
          <w:p w14:paraId="10BEB617"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-0,1</w:t>
            </w:r>
          </w:p>
        </w:tc>
        <w:tc>
          <w:tcPr>
            <w:tcW w:w="590" w:type="dxa"/>
            <w:vAlign w:val="top"/>
            <w:hideMark/>
          </w:tcPr>
          <w:p w14:paraId="7F5C5BCE"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-1,0</w:t>
            </w:r>
          </w:p>
        </w:tc>
        <w:tc>
          <w:tcPr>
            <w:tcW w:w="591" w:type="dxa"/>
            <w:vAlign w:val="top"/>
            <w:hideMark/>
          </w:tcPr>
          <w:p w14:paraId="153AEAAB"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-2,3</w:t>
            </w:r>
          </w:p>
        </w:tc>
        <w:tc>
          <w:tcPr>
            <w:tcW w:w="590" w:type="dxa"/>
            <w:vAlign w:val="top"/>
            <w:hideMark/>
          </w:tcPr>
          <w:p w14:paraId="10496D47"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0,1</w:t>
            </w:r>
          </w:p>
        </w:tc>
        <w:tc>
          <w:tcPr>
            <w:tcW w:w="590" w:type="dxa"/>
            <w:noWrap/>
            <w:vAlign w:val="top"/>
            <w:hideMark/>
          </w:tcPr>
          <w:p w14:paraId="6BF1F762"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591" w:type="dxa"/>
            <w:noWrap/>
            <w:vAlign w:val="top"/>
            <w:hideMark/>
          </w:tcPr>
          <w:p w14:paraId="3CAC6C74" w14:textId="107CBC70"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0,0</w:t>
            </w:r>
          </w:p>
        </w:tc>
      </w:tr>
      <w:tr w:rsidR="00ED3704" w:rsidRPr="004F333A" w14:paraId="32B9866D" w14:textId="77777777" w:rsidTr="00ED3704">
        <w:tc>
          <w:tcPr>
            <w:cnfStyle w:val="001000000000" w:firstRow="0" w:lastRow="0" w:firstColumn="1" w:lastColumn="0" w:oddVBand="0" w:evenVBand="0" w:oddHBand="0" w:evenHBand="0" w:firstRowFirstColumn="0" w:firstRowLastColumn="0" w:lastRowFirstColumn="0" w:lastRowLastColumn="0"/>
            <w:tcW w:w="3828" w:type="dxa"/>
            <w:vAlign w:val="top"/>
            <w:hideMark/>
          </w:tcPr>
          <w:p w14:paraId="73D07814" w14:textId="77777777" w:rsidR="00ED3704" w:rsidRPr="004F333A" w:rsidRDefault="00ED3704" w:rsidP="00ED3704">
            <w:pPr>
              <w:pStyle w:val="Tabell"/>
            </w:pPr>
            <w:r w:rsidRPr="004F333A">
              <w:t xml:space="preserve">Avskaffad schablonintäkt på uppskovsbelopp </w:t>
            </w:r>
          </w:p>
        </w:tc>
        <w:tc>
          <w:tcPr>
            <w:tcW w:w="590" w:type="dxa"/>
            <w:vAlign w:val="top"/>
            <w:hideMark/>
          </w:tcPr>
          <w:p w14:paraId="1F9B8FF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2DEF354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4CDB94E5" w14:textId="2BFB27AF"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-1,7</w:t>
            </w:r>
          </w:p>
        </w:tc>
        <w:tc>
          <w:tcPr>
            <w:tcW w:w="590" w:type="dxa"/>
            <w:vAlign w:val="top"/>
            <w:hideMark/>
          </w:tcPr>
          <w:p w14:paraId="1EEC068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noWrap/>
            <w:vAlign w:val="top"/>
            <w:hideMark/>
          </w:tcPr>
          <w:p w14:paraId="5FC46EF8"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0DE203D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06B5B522"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1266D619" w14:textId="77777777" w:rsidR="00ED3704" w:rsidRPr="004F333A" w:rsidRDefault="00ED3704" w:rsidP="00ED3704">
            <w:pPr>
              <w:pStyle w:val="Tabell"/>
            </w:pPr>
            <w:r w:rsidRPr="004F333A">
              <w:t>Övrigt, övriga skatter på kapital</w:t>
            </w:r>
          </w:p>
        </w:tc>
        <w:tc>
          <w:tcPr>
            <w:tcW w:w="590" w:type="dxa"/>
            <w:vAlign w:val="top"/>
            <w:hideMark/>
          </w:tcPr>
          <w:p w14:paraId="0E30300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c>
          <w:tcPr>
            <w:tcW w:w="590" w:type="dxa"/>
            <w:vAlign w:val="top"/>
            <w:hideMark/>
          </w:tcPr>
          <w:p w14:paraId="69AF908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-1,0</w:t>
            </w:r>
          </w:p>
        </w:tc>
        <w:tc>
          <w:tcPr>
            <w:tcW w:w="591" w:type="dxa"/>
            <w:vAlign w:val="top"/>
            <w:hideMark/>
          </w:tcPr>
          <w:p w14:paraId="0F485AE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-0,6</w:t>
            </w:r>
          </w:p>
        </w:tc>
        <w:tc>
          <w:tcPr>
            <w:tcW w:w="590" w:type="dxa"/>
            <w:vAlign w:val="top"/>
            <w:hideMark/>
          </w:tcPr>
          <w:p w14:paraId="65D4B4F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0,1</w:t>
            </w:r>
          </w:p>
        </w:tc>
        <w:tc>
          <w:tcPr>
            <w:tcW w:w="590" w:type="dxa"/>
            <w:vAlign w:val="top"/>
            <w:hideMark/>
          </w:tcPr>
          <w:p w14:paraId="2C2F98DD" w14:textId="3702E5B3"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3908190C" w14:textId="0532C72B"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089ED1F4"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3F28FAE" w14:textId="77777777" w:rsidR="00ED3704" w:rsidRPr="004F333A" w:rsidRDefault="00ED3704" w:rsidP="00ED3704">
            <w:pPr>
              <w:pStyle w:val="Tabell"/>
              <w:rPr>
                <w:b/>
                <w:bCs/>
              </w:rPr>
            </w:pPr>
            <w:r w:rsidRPr="004F333A">
              <w:rPr>
                <w:b/>
                <w:bCs/>
              </w:rPr>
              <w:t>Skatt på konsumtion</w:t>
            </w:r>
          </w:p>
        </w:tc>
        <w:tc>
          <w:tcPr>
            <w:tcW w:w="590" w:type="dxa"/>
            <w:vAlign w:val="top"/>
            <w:hideMark/>
          </w:tcPr>
          <w:p w14:paraId="0B7EADC7"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2,4</w:t>
            </w:r>
          </w:p>
        </w:tc>
        <w:tc>
          <w:tcPr>
            <w:tcW w:w="590" w:type="dxa"/>
            <w:vAlign w:val="top"/>
            <w:hideMark/>
          </w:tcPr>
          <w:p w14:paraId="15DD5B2D"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3,1</w:t>
            </w:r>
          </w:p>
        </w:tc>
        <w:tc>
          <w:tcPr>
            <w:tcW w:w="591" w:type="dxa"/>
            <w:vAlign w:val="top"/>
            <w:hideMark/>
          </w:tcPr>
          <w:p w14:paraId="67FF8372"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1,8</w:t>
            </w:r>
          </w:p>
        </w:tc>
        <w:tc>
          <w:tcPr>
            <w:tcW w:w="590" w:type="dxa"/>
            <w:vAlign w:val="top"/>
            <w:hideMark/>
          </w:tcPr>
          <w:p w14:paraId="50628BCC"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1,4</w:t>
            </w:r>
          </w:p>
        </w:tc>
        <w:tc>
          <w:tcPr>
            <w:tcW w:w="590" w:type="dxa"/>
            <w:vAlign w:val="top"/>
            <w:hideMark/>
          </w:tcPr>
          <w:p w14:paraId="6F99F3B6"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1,4</w:t>
            </w:r>
          </w:p>
        </w:tc>
        <w:tc>
          <w:tcPr>
            <w:tcW w:w="591" w:type="dxa"/>
            <w:vAlign w:val="top"/>
            <w:hideMark/>
          </w:tcPr>
          <w:p w14:paraId="00278ED3" w14:textId="475A0971"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0,0</w:t>
            </w:r>
          </w:p>
        </w:tc>
      </w:tr>
      <w:tr w:rsidR="00ED3704" w:rsidRPr="004F333A" w14:paraId="79EFF16F"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4FE931F1" w14:textId="77777777" w:rsidR="00ED3704" w:rsidRPr="004F333A" w:rsidRDefault="00ED3704" w:rsidP="00ED3704">
            <w:pPr>
              <w:pStyle w:val="Tabell"/>
              <w:rPr>
                <w:i/>
                <w:iCs/>
              </w:rPr>
            </w:pPr>
            <w:r w:rsidRPr="004F333A">
              <w:rPr>
                <w:i/>
                <w:iCs/>
              </w:rPr>
              <w:t>Mervärdesskatt</w:t>
            </w:r>
          </w:p>
        </w:tc>
        <w:tc>
          <w:tcPr>
            <w:tcW w:w="590" w:type="dxa"/>
            <w:vAlign w:val="top"/>
            <w:hideMark/>
          </w:tcPr>
          <w:p w14:paraId="402DCA86"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-0,2</w:t>
            </w:r>
          </w:p>
        </w:tc>
        <w:tc>
          <w:tcPr>
            <w:tcW w:w="590" w:type="dxa"/>
            <w:vAlign w:val="top"/>
            <w:hideMark/>
          </w:tcPr>
          <w:p w14:paraId="37BF5B62"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-0,2</w:t>
            </w:r>
          </w:p>
        </w:tc>
        <w:tc>
          <w:tcPr>
            <w:tcW w:w="591" w:type="dxa"/>
            <w:vAlign w:val="top"/>
            <w:hideMark/>
          </w:tcPr>
          <w:p w14:paraId="43219D3C"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1,0</w:t>
            </w:r>
          </w:p>
        </w:tc>
        <w:tc>
          <w:tcPr>
            <w:tcW w:w="590" w:type="dxa"/>
            <w:vAlign w:val="top"/>
            <w:hideMark/>
          </w:tcPr>
          <w:p w14:paraId="7B99F071"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0,3</w:t>
            </w:r>
          </w:p>
        </w:tc>
        <w:tc>
          <w:tcPr>
            <w:tcW w:w="590" w:type="dxa"/>
            <w:vAlign w:val="top"/>
            <w:hideMark/>
          </w:tcPr>
          <w:p w14:paraId="5BAA2399"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0,0</w:t>
            </w:r>
          </w:p>
        </w:tc>
        <w:tc>
          <w:tcPr>
            <w:tcW w:w="591" w:type="dxa"/>
            <w:vAlign w:val="top"/>
            <w:hideMark/>
          </w:tcPr>
          <w:p w14:paraId="29248ADC" w14:textId="7275E1B2"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0,0</w:t>
            </w:r>
          </w:p>
        </w:tc>
      </w:tr>
      <w:tr w:rsidR="00ED3704" w:rsidRPr="004F333A" w14:paraId="773F867B"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50E3586" w14:textId="77777777" w:rsidR="00ED3704" w:rsidRPr="004F333A" w:rsidRDefault="00ED3704" w:rsidP="00ED3704">
            <w:pPr>
              <w:pStyle w:val="Tabell"/>
              <w:rPr>
                <w:i/>
                <w:iCs/>
              </w:rPr>
            </w:pPr>
            <w:r w:rsidRPr="004F333A">
              <w:rPr>
                <w:i/>
                <w:iCs/>
              </w:rPr>
              <w:t>Punktskatter</w:t>
            </w:r>
          </w:p>
        </w:tc>
        <w:tc>
          <w:tcPr>
            <w:tcW w:w="590" w:type="dxa"/>
            <w:vAlign w:val="top"/>
            <w:hideMark/>
          </w:tcPr>
          <w:p w14:paraId="0D281572"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2,6</w:t>
            </w:r>
          </w:p>
        </w:tc>
        <w:tc>
          <w:tcPr>
            <w:tcW w:w="590" w:type="dxa"/>
            <w:vAlign w:val="top"/>
            <w:hideMark/>
          </w:tcPr>
          <w:p w14:paraId="55CB7FFE"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3,3</w:t>
            </w:r>
          </w:p>
        </w:tc>
        <w:tc>
          <w:tcPr>
            <w:tcW w:w="591" w:type="dxa"/>
            <w:vAlign w:val="top"/>
            <w:hideMark/>
          </w:tcPr>
          <w:p w14:paraId="7AFA1B58"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0,8</w:t>
            </w:r>
          </w:p>
        </w:tc>
        <w:tc>
          <w:tcPr>
            <w:tcW w:w="590" w:type="dxa"/>
            <w:vAlign w:val="top"/>
            <w:hideMark/>
          </w:tcPr>
          <w:p w14:paraId="67F80AA2"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1,1</w:t>
            </w:r>
          </w:p>
        </w:tc>
        <w:tc>
          <w:tcPr>
            <w:tcW w:w="590" w:type="dxa"/>
            <w:vAlign w:val="top"/>
            <w:hideMark/>
          </w:tcPr>
          <w:p w14:paraId="31BCD8DF"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1,4</w:t>
            </w:r>
          </w:p>
        </w:tc>
        <w:tc>
          <w:tcPr>
            <w:tcW w:w="591" w:type="dxa"/>
            <w:vAlign w:val="top"/>
            <w:hideMark/>
          </w:tcPr>
          <w:p w14:paraId="34D8ABB1" w14:textId="61421B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45F0B">
              <w:rPr>
                <w:i/>
                <w:iCs/>
              </w:rPr>
              <w:t>0,0</w:t>
            </w:r>
          </w:p>
        </w:tc>
      </w:tr>
      <w:tr w:rsidR="00ED3704" w:rsidRPr="004F333A" w14:paraId="63541240"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5B170D13" w14:textId="77777777" w:rsidR="00ED3704" w:rsidRPr="004F333A" w:rsidRDefault="00ED3704" w:rsidP="00ED3704">
            <w:pPr>
              <w:pStyle w:val="Tabell"/>
            </w:pPr>
            <w:r w:rsidRPr="004F333A">
              <w:t>Energiskatt</w:t>
            </w:r>
          </w:p>
        </w:tc>
        <w:tc>
          <w:tcPr>
            <w:tcW w:w="590" w:type="dxa"/>
            <w:vAlign w:val="top"/>
            <w:hideMark/>
          </w:tcPr>
          <w:p w14:paraId="1E5D7D6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1,1</w:t>
            </w:r>
          </w:p>
        </w:tc>
        <w:tc>
          <w:tcPr>
            <w:tcW w:w="590" w:type="dxa"/>
            <w:vAlign w:val="top"/>
            <w:hideMark/>
          </w:tcPr>
          <w:p w14:paraId="03A18B2E"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-0,5</w:t>
            </w:r>
          </w:p>
        </w:tc>
        <w:tc>
          <w:tcPr>
            <w:tcW w:w="591" w:type="dxa"/>
            <w:vAlign w:val="top"/>
            <w:hideMark/>
          </w:tcPr>
          <w:p w14:paraId="6765093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-0,7</w:t>
            </w:r>
          </w:p>
        </w:tc>
        <w:tc>
          <w:tcPr>
            <w:tcW w:w="590" w:type="dxa"/>
            <w:vAlign w:val="top"/>
            <w:hideMark/>
          </w:tcPr>
          <w:p w14:paraId="2A20B62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-0,4</w:t>
            </w:r>
          </w:p>
        </w:tc>
        <w:tc>
          <w:tcPr>
            <w:tcW w:w="590" w:type="dxa"/>
            <w:vAlign w:val="top"/>
            <w:hideMark/>
          </w:tcPr>
          <w:p w14:paraId="43F941E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vAlign w:val="top"/>
            <w:hideMark/>
          </w:tcPr>
          <w:p w14:paraId="4C61E9D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1B32FAFF"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2B4D0FD9" w14:textId="77777777" w:rsidR="00ED3704" w:rsidRPr="004F333A" w:rsidRDefault="00ED3704" w:rsidP="00ED3704">
            <w:pPr>
              <w:pStyle w:val="Tabell"/>
            </w:pPr>
            <w:r w:rsidRPr="004F333A">
              <w:t>Skatt på vägtrafik, trängselskatt m.m.</w:t>
            </w:r>
          </w:p>
        </w:tc>
        <w:tc>
          <w:tcPr>
            <w:tcW w:w="590" w:type="dxa"/>
            <w:vAlign w:val="top"/>
            <w:hideMark/>
          </w:tcPr>
          <w:p w14:paraId="4665AF3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1,2</w:t>
            </w:r>
          </w:p>
        </w:tc>
        <w:tc>
          <w:tcPr>
            <w:tcW w:w="590" w:type="dxa"/>
            <w:vAlign w:val="top"/>
            <w:hideMark/>
          </w:tcPr>
          <w:p w14:paraId="45FF40A5"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1,5</w:t>
            </w:r>
          </w:p>
        </w:tc>
        <w:tc>
          <w:tcPr>
            <w:tcW w:w="591" w:type="dxa"/>
            <w:vAlign w:val="top"/>
            <w:hideMark/>
          </w:tcPr>
          <w:p w14:paraId="6C5FE33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0,4</w:t>
            </w:r>
          </w:p>
        </w:tc>
        <w:tc>
          <w:tcPr>
            <w:tcW w:w="590" w:type="dxa"/>
            <w:vAlign w:val="top"/>
            <w:hideMark/>
          </w:tcPr>
          <w:p w14:paraId="359C96B0"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0,6</w:t>
            </w:r>
          </w:p>
        </w:tc>
        <w:tc>
          <w:tcPr>
            <w:tcW w:w="590" w:type="dxa"/>
            <w:vAlign w:val="top"/>
            <w:hideMark/>
          </w:tcPr>
          <w:p w14:paraId="534DB261"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0,6</w:t>
            </w:r>
          </w:p>
        </w:tc>
        <w:tc>
          <w:tcPr>
            <w:tcW w:w="591" w:type="dxa"/>
            <w:vAlign w:val="top"/>
            <w:hideMark/>
          </w:tcPr>
          <w:p w14:paraId="66C1284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25AC8804" w14:textId="77777777" w:rsidTr="00ED3704">
        <w:tc>
          <w:tcPr>
            <w:cnfStyle w:val="001000000000" w:firstRow="0" w:lastRow="0" w:firstColumn="1" w:lastColumn="0" w:oddVBand="0" w:evenVBand="0" w:oddHBand="0" w:evenHBand="0" w:firstRowFirstColumn="0" w:firstRowLastColumn="0" w:lastRowFirstColumn="0" w:lastRowLastColumn="0"/>
            <w:tcW w:w="3828" w:type="dxa"/>
            <w:hideMark/>
          </w:tcPr>
          <w:p w14:paraId="0DD3BBE4" w14:textId="77777777" w:rsidR="00ED3704" w:rsidRPr="004F333A" w:rsidRDefault="00ED3704" w:rsidP="00ED3704">
            <w:pPr>
              <w:pStyle w:val="Tabell"/>
            </w:pPr>
            <w:r w:rsidRPr="004F333A">
              <w:t>Skatt på plastbärkassar</w:t>
            </w:r>
          </w:p>
        </w:tc>
        <w:tc>
          <w:tcPr>
            <w:tcW w:w="590" w:type="dxa"/>
            <w:vAlign w:val="top"/>
            <w:hideMark/>
          </w:tcPr>
          <w:p w14:paraId="0EDBD69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vAlign w:val="top"/>
            <w:hideMark/>
          </w:tcPr>
          <w:p w14:paraId="22C46AF9"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1,7</w:t>
            </w:r>
          </w:p>
        </w:tc>
        <w:tc>
          <w:tcPr>
            <w:tcW w:w="591" w:type="dxa"/>
            <w:vAlign w:val="top"/>
            <w:hideMark/>
          </w:tcPr>
          <w:p w14:paraId="64489F8E"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0,8</w:t>
            </w:r>
          </w:p>
        </w:tc>
        <w:tc>
          <w:tcPr>
            <w:tcW w:w="590" w:type="dxa"/>
            <w:vAlign w:val="top"/>
            <w:hideMark/>
          </w:tcPr>
          <w:p w14:paraId="511E0744"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0" w:type="dxa"/>
            <w:noWrap/>
            <w:vAlign w:val="top"/>
            <w:hideMark/>
          </w:tcPr>
          <w:p w14:paraId="08099F23"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591" w:type="dxa"/>
            <w:noWrap/>
            <w:vAlign w:val="top"/>
            <w:hideMark/>
          </w:tcPr>
          <w:p w14:paraId="742AB69D"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4DC8BF8F" w14:textId="77777777" w:rsidTr="00ED3704">
        <w:tc>
          <w:tcPr>
            <w:cnfStyle w:val="001000000000" w:firstRow="0" w:lastRow="0" w:firstColumn="1" w:lastColumn="0" w:oddVBand="0" w:evenVBand="0" w:oddHBand="0" w:evenHBand="0" w:firstRowFirstColumn="0" w:firstRowLastColumn="0" w:lastRowFirstColumn="0" w:lastRowLastColumn="0"/>
            <w:tcW w:w="3828" w:type="dxa"/>
            <w:tcBorders>
              <w:bottom w:val="single" w:sz="4" w:space="0" w:color="auto"/>
            </w:tcBorders>
            <w:hideMark/>
          </w:tcPr>
          <w:p w14:paraId="66EAD958" w14:textId="77777777" w:rsidR="00ED3704" w:rsidRPr="004F333A" w:rsidRDefault="00ED3704" w:rsidP="00ED3704">
            <w:pPr>
              <w:pStyle w:val="Tabell"/>
            </w:pPr>
            <w:r w:rsidRPr="004F333A">
              <w:t>Övriga punktskatter</w:t>
            </w:r>
          </w:p>
        </w:tc>
        <w:tc>
          <w:tcPr>
            <w:tcW w:w="590" w:type="dxa"/>
            <w:tcBorders>
              <w:bottom w:val="single" w:sz="4" w:space="0" w:color="auto"/>
            </w:tcBorders>
            <w:vAlign w:val="top"/>
            <w:hideMark/>
          </w:tcPr>
          <w:p w14:paraId="5AA0E147"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tcBorders>
              <w:bottom w:val="single" w:sz="4" w:space="0" w:color="auto"/>
            </w:tcBorders>
            <w:vAlign w:val="top"/>
            <w:hideMark/>
          </w:tcPr>
          <w:p w14:paraId="68EF589A"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0,7</w:t>
            </w:r>
          </w:p>
        </w:tc>
        <w:tc>
          <w:tcPr>
            <w:tcW w:w="591" w:type="dxa"/>
            <w:tcBorders>
              <w:bottom w:val="single" w:sz="4" w:space="0" w:color="auto"/>
            </w:tcBorders>
            <w:vAlign w:val="top"/>
            <w:hideMark/>
          </w:tcPr>
          <w:p w14:paraId="4126F6CB"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0,3</w:t>
            </w:r>
          </w:p>
        </w:tc>
        <w:tc>
          <w:tcPr>
            <w:tcW w:w="590" w:type="dxa"/>
            <w:tcBorders>
              <w:bottom w:val="single" w:sz="4" w:space="0" w:color="auto"/>
            </w:tcBorders>
            <w:vAlign w:val="top"/>
            <w:hideMark/>
          </w:tcPr>
          <w:p w14:paraId="0ED6A456"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0,9</w:t>
            </w:r>
          </w:p>
        </w:tc>
        <w:tc>
          <w:tcPr>
            <w:tcW w:w="590" w:type="dxa"/>
            <w:tcBorders>
              <w:bottom w:val="single" w:sz="4" w:space="0" w:color="auto"/>
            </w:tcBorders>
            <w:vAlign w:val="top"/>
            <w:hideMark/>
          </w:tcPr>
          <w:p w14:paraId="5B6B41DF"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72FA1">
              <w:t>0,8</w:t>
            </w:r>
          </w:p>
        </w:tc>
        <w:tc>
          <w:tcPr>
            <w:tcW w:w="591" w:type="dxa"/>
            <w:tcBorders>
              <w:bottom w:val="single" w:sz="4" w:space="0" w:color="auto"/>
            </w:tcBorders>
            <w:vAlign w:val="top"/>
            <w:hideMark/>
          </w:tcPr>
          <w:p w14:paraId="3CCADE8E" w14:textId="77777777" w:rsidR="00ED3704" w:rsidRPr="004F333A"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4F333A" w14:paraId="4B5EE734" w14:textId="77777777" w:rsidTr="00ED3704">
        <w:tc>
          <w:tcPr>
            <w:cnfStyle w:val="001000000000" w:firstRow="0" w:lastRow="0" w:firstColumn="1" w:lastColumn="0" w:oddVBand="0" w:evenVBand="0" w:oddHBand="0" w:evenHBand="0" w:firstRowFirstColumn="0" w:firstRowLastColumn="0" w:lastRowFirstColumn="0" w:lastRowLastColumn="0"/>
            <w:tcW w:w="3828" w:type="dxa"/>
            <w:tcBorders>
              <w:top w:val="single" w:sz="4" w:space="0" w:color="auto"/>
              <w:bottom w:val="single" w:sz="4" w:space="0" w:color="auto"/>
            </w:tcBorders>
            <w:hideMark/>
          </w:tcPr>
          <w:p w14:paraId="29699FDA" w14:textId="77777777" w:rsidR="00ED3704" w:rsidRPr="004F333A" w:rsidRDefault="00ED3704" w:rsidP="00ED3704">
            <w:pPr>
              <w:pStyle w:val="Tabell"/>
              <w:rPr>
                <w:b/>
                <w:bCs/>
              </w:rPr>
            </w:pPr>
            <w:r w:rsidRPr="004F333A">
              <w:rPr>
                <w:b/>
                <w:bCs/>
              </w:rPr>
              <w:t>Restförda och övriga skatter</w:t>
            </w:r>
          </w:p>
        </w:tc>
        <w:tc>
          <w:tcPr>
            <w:tcW w:w="590" w:type="dxa"/>
            <w:tcBorders>
              <w:top w:val="single" w:sz="4" w:space="0" w:color="auto"/>
              <w:bottom w:val="single" w:sz="4" w:space="0" w:color="auto"/>
            </w:tcBorders>
            <w:vAlign w:val="top"/>
            <w:hideMark/>
          </w:tcPr>
          <w:p w14:paraId="54262BEF"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-2,5</w:t>
            </w:r>
          </w:p>
        </w:tc>
        <w:tc>
          <w:tcPr>
            <w:tcW w:w="590" w:type="dxa"/>
            <w:tcBorders>
              <w:top w:val="single" w:sz="4" w:space="0" w:color="auto"/>
              <w:bottom w:val="single" w:sz="4" w:space="0" w:color="auto"/>
            </w:tcBorders>
            <w:vAlign w:val="top"/>
            <w:hideMark/>
          </w:tcPr>
          <w:p w14:paraId="57706370"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-4,6</w:t>
            </w:r>
          </w:p>
        </w:tc>
        <w:tc>
          <w:tcPr>
            <w:tcW w:w="591" w:type="dxa"/>
            <w:tcBorders>
              <w:top w:val="single" w:sz="4" w:space="0" w:color="auto"/>
              <w:bottom w:val="single" w:sz="4" w:space="0" w:color="auto"/>
            </w:tcBorders>
            <w:vAlign w:val="top"/>
            <w:hideMark/>
          </w:tcPr>
          <w:p w14:paraId="0DA3A3F2"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0,1</w:t>
            </w:r>
          </w:p>
        </w:tc>
        <w:tc>
          <w:tcPr>
            <w:tcW w:w="590" w:type="dxa"/>
            <w:tcBorders>
              <w:top w:val="single" w:sz="4" w:space="0" w:color="auto"/>
              <w:bottom w:val="single" w:sz="4" w:space="0" w:color="auto"/>
            </w:tcBorders>
            <w:vAlign w:val="top"/>
            <w:hideMark/>
          </w:tcPr>
          <w:p w14:paraId="59D52FBD"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1,3</w:t>
            </w:r>
          </w:p>
        </w:tc>
        <w:tc>
          <w:tcPr>
            <w:tcW w:w="590" w:type="dxa"/>
            <w:tcBorders>
              <w:top w:val="single" w:sz="4" w:space="0" w:color="auto"/>
              <w:bottom w:val="single" w:sz="4" w:space="0" w:color="auto"/>
            </w:tcBorders>
            <w:vAlign w:val="top"/>
            <w:hideMark/>
          </w:tcPr>
          <w:p w14:paraId="629541AC"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0,0</w:t>
            </w:r>
          </w:p>
        </w:tc>
        <w:tc>
          <w:tcPr>
            <w:tcW w:w="591" w:type="dxa"/>
            <w:tcBorders>
              <w:top w:val="single" w:sz="4" w:space="0" w:color="auto"/>
              <w:bottom w:val="single" w:sz="4" w:space="0" w:color="auto"/>
            </w:tcBorders>
            <w:vAlign w:val="top"/>
            <w:hideMark/>
          </w:tcPr>
          <w:p w14:paraId="13053F6D" w14:textId="47FE60C2"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0,0</w:t>
            </w:r>
          </w:p>
        </w:tc>
      </w:tr>
      <w:tr w:rsidR="00ED3704" w:rsidRPr="004F333A" w14:paraId="0A385569" w14:textId="77777777" w:rsidTr="00ED3704">
        <w:tc>
          <w:tcPr>
            <w:cnfStyle w:val="001000000000" w:firstRow="0" w:lastRow="0" w:firstColumn="1" w:lastColumn="0" w:oddVBand="0" w:evenVBand="0" w:oddHBand="0" w:evenHBand="0" w:firstRowFirstColumn="0" w:firstRowLastColumn="0" w:lastRowFirstColumn="0" w:lastRowLastColumn="0"/>
            <w:tcW w:w="3828" w:type="dxa"/>
            <w:tcBorders>
              <w:top w:val="single" w:sz="4" w:space="0" w:color="auto"/>
              <w:bottom w:val="single" w:sz="12" w:space="0" w:color="auto"/>
            </w:tcBorders>
            <w:hideMark/>
          </w:tcPr>
          <w:p w14:paraId="12D88EFC" w14:textId="77777777" w:rsidR="00ED3704" w:rsidRPr="004F333A" w:rsidRDefault="00ED3704" w:rsidP="00ED3704">
            <w:pPr>
              <w:pStyle w:val="Tabell"/>
              <w:rPr>
                <w:b/>
                <w:bCs/>
              </w:rPr>
            </w:pPr>
            <w:r w:rsidRPr="004F333A">
              <w:rPr>
                <w:b/>
                <w:bCs/>
              </w:rPr>
              <w:t>Totala skatteintäkter</w:t>
            </w:r>
          </w:p>
        </w:tc>
        <w:tc>
          <w:tcPr>
            <w:tcW w:w="590" w:type="dxa"/>
            <w:tcBorders>
              <w:top w:val="single" w:sz="4" w:space="0" w:color="auto"/>
              <w:bottom w:val="single" w:sz="12" w:space="0" w:color="auto"/>
            </w:tcBorders>
            <w:vAlign w:val="top"/>
            <w:hideMark/>
          </w:tcPr>
          <w:p w14:paraId="18F20BE7"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-18,8</w:t>
            </w:r>
          </w:p>
        </w:tc>
        <w:tc>
          <w:tcPr>
            <w:tcW w:w="590" w:type="dxa"/>
            <w:tcBorders>
              <w:top w:val="single" w:sz="4" w:space="0" w:color="auto"/>
              <w:bottom w:val="single" w:sz="12" w:space="0" w:color="auto"/>
            </w:tcBorders>
            <w:vAlign w:val="top"/>
            <w:hideMark/>
          </w:tcPr>
          <w:p w14:paraId="18BF52CB"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-42,9</w:t>
            </w:r>
          </w:p>
        </w:tc>
        <w:tc>
          <w:tcPr>
            <w:tcW w:w="591" w:type="dxa"/>
            <w:tcBorders>
              <w:top w:val="single" w:sz="4" w:space="0" w:color="auto"/>
              <w:bottom w:val="single" w:sz="12" w:space="0" w:color="auto"/>
            </w:tcBorders>
            <w:vAlign w:val="top"/>
            <w:hideMark/>
          </w:tcPr>
          <w:p w14:paraId="7ED80039" w14:textId="6C172309"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-9,0</w:t>
            </w:r>
          </w:p>
        </w:tc>
        <w:tc>
          <w:tcPr>
            <w:tcW w:w="590" w:type="dxa"/>
            <w:tcBorders>
              <w:top w:val="single" w:sz="4" w:space="0" w:color="auto"/>
              <w:bottom w:val="single" w:sz="12" w:space="0" w:color="auto"/>
            </w:tcBorders>
            <w:vAlign w:val="top"/>
            <w:hideMark/>
          </w:tcPr>
          <w:p w14:paraId="3F8D79AD"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13,4</w:t>
            </w:r>
          </w:p>
        </w:tc>
        <w:tc>
          <w:tcPr>
            <w:tcW w:w="590" w:type="dxa"/>
            <w:tcBorders>
              <w:top w:val="single" w:sz="4" w:space="0" w:color="auto"/>
              <w:bottom w:val="single" w:sz="12" w:space="0" w:color="auto"/>
            </w:tcBorders>
            <w:vAlign w:val="top"/>
            <w:hideMark/>
          </w:tcPr>
          <w:p w14:paraId="3181BC23" w14:textId="77777777"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16,1</w:t>
            </w:r>
          </w:p>
        </w:tc>
        <w:tc>
          <w:tcPr>
            <w:tcW w:w="591" w:type="dxa"/>
            <w:tcBorders>
              <w:top w:val="single" w:sz="4" w:space="0" w:color="auto"/>
              <w:bottom w:val="single" w:sz="12" w:space="0" w:color="auto"/>
            </w:tcBorders>
            <w:vAlign w:val="top"/>
            <w:hideMark/>
          </w:tcPr>
          <w:p w14:paraId="591B5FD5" w14:textId="59F5D24E" w:rsidR="00ED3704" w:rsidRPr="00145F0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45F0B">
              <w:rPr>
                <w:b/>
                <w:bCs/>
              </w:rPr>
              <w:t>1,8</w:t>
            </w:r>
          </w:p>
        </w:tc>
      </w:tr>
      <w:tr w:rsidR="00ED3704" w:rsidRPr="004F333A" w14:paraId="7F01BC43"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dxa"/>
            <w:tcBorders>
              <w:top w:val="single" w:sz="12" w:space="0" w:color="auto"/>
            </w:tcBorders>
            <w:hideMark/>
          </w:tcPr>
          <w:p w14:paraId="2E314741" w14:textId="77777777" w:rsidR="00ED3704" w:rsidRPr="004F333A" w:rsidRDefault="00ED3704" w:rsidP="00ED3704">
            <w:pPr>
              <w:pStyle w:val="Tabell"/>
              <w:rPr>
                <w:b/>
                <w:bCs/>
              </w:rPr>
            </w:pPr>
            <w:r w:rsidRPr="004F333A">
              <w:rPr>
                <w:b/>
                <w:bCs/>
              </w:rPr>
              <w:t>Totala skatteintäkter, exkl. kommunal utdebitering</w:t>
            </w:r>
          </w:p>
        </w:tc>
        <w:tc>
          <w:tcPr>
            <w:tcW w:w="590" w:type="dxa"/>
            <w:tcBorders>
              <w:top w:val="single" w:sz="12" w:space="0" w:color="auto"/>
            </w:tcBorders>
            <w:vAlign w:val="top"/>
            <w:hideMark/>
          </w:tcPr>
          <w:p w14:paraId="3387659A" w14:textId="55DA365C" w:rsidR="00ED3704" w:rsidRPr="00145F0B"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Pr>
                <w:b/>
                <w:bCs/>
              </w:rPr>
              <w:br/>
            </w:r>
            <w:r w:rsidRPr="00145F0B">
              <w:rPr>
                <w:b/>
                <w:bCs/>
              </w:rPr>
              <w:t>-20,5</w:t>
            </w:r>
          </w:p>
        </w:tc>
        <w:tc>
          <w:tcPr>
            <w:tcW w:w="590" w:type="dxa"/>
            <w:tcBorders>
              <w:top w:val="single" w:sz="12" w:space="0" w:color="auto"/>
            </w:tcBorders>
            <w:vAlign w:val="top"/>
            <w:hideMark/>
          </w:tcPr>
          <w:p w14:paraId="6C518861" w14:textId="2F644C5A" w:rsidR="00ED3704" w:rsidRPr="00145F0B"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Pr>
                <w:b/>
                <w:bCs/>
              </w:rPr>
              <w:br/>
            </w:r>
            <w:r w:rsidRPr="00145F0B">
              <w:rPr>
                <w:b/>
                <w:bCs/>
              </w:rPr>
              <w:t>-45,1</w:t>
            </w:r>
          </w:p>
        </w:tc>
        <w:tc>
          <w:tcPr>
            <w:tcW w:w="591" w:type="dxa"/>
            <w:tcBorders>
              <w:top w:val="single" w:sz="12" w:space="0" w:color="auto"/>
            </w:tcBorders>
            <w:vAlign w:val="top"/>
            <w:hideMark/>
          </w:tcPr>
          <w:p w14:paraId="0EE9DD5D" w14:textId="35D1E5DF" w:rsidR="00ED3704" w:rsidRPr="00145F0B"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Pr>
                <w:b/>
                <w:bCs/>
              </w:rPr>
              <w:br/>
            </w:r>
            <w:r w:rsidRPr="00145F0B">
              <w:rPr>
                <w:b/>
                <w:bCs/>
              </w:rPr>
              <w:t>-8,8</w:t>
            </w:r>
          </w:p>
        </w:tc>
        <w:tc>
          <w:tcPr>
            <w:tcW w:w="590" w:type="dxa"/>
            <w:tcBorders>
              <w:top w:val="single" w:sz="12" w:space="0" w:color="auto"/>
            </w:tcBorders>
            <w:vAlign w:val="top"/>
            <w:hideMark/>
          </w:tcPr>
          <w:p w14:paraId="3CDDF075" w14:textId="506C794C" w:rsidR="00ED3704" w:rsidRPr="00145F0B"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Pr>
                <w:b/>
                <w:bCs/>
              </w:rPr>
              <w:br/>
            </w:r>
            <w:r w:rsidRPr="00145F0B">
              <w:rPr>
                <w:b/>
                <w:bCs/>
              </w:rPr>
              <w:t>13,4</w:t>
            </w:r>
          </w:p>
        </w:tc>
        <w:tc>
          <w:tcPr>
            <w:tcW w:w="590" w:type="dxa"/>
            <w:tcBorders>
              <w:top w:val="single" w:sz="12" w:space="0" w:color="auto"/>
            </w:tcBorders>
            <w:vAlign w:val="top"/>
            <w:hideMark/>
          </w:tcPr>
          <w:p w14:paraId="295E90C5" w14:textId="6C7637EA" w:rsidR="00ED3704" w:rsidRPr="00145F0B"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Pr>
                <w:b/>
                <w:bCs/>
              </w:rPr>
              <w:br/>
            </w:r>
            <w:r w:rsidRPr="00145F0B">
              <w:rPr>
                <w:b/>
                <w:bCs/>
              </w:rPr>
              <w:t>16,1</w:t>
            </w:r>
          </w:p>
        </w:tc>
        <w:tc>
          <w:tcPr>
            <w:tcW w:w="591" w:type="dxa"/>
            <w:tcBorders>
              <w:top w:val="single" w:sz="12" w:space="0" w:color="auto"/>
            </w:tcBorders>
            <w:vAlign w:val="top"/>
            <w:hideMark/>
          </w:tcPr>
          <w:p w14:paraId="2BE4AE5C" w14:textId="0E4C0E03" w:rsidR="00ED3704" w:rsidRPr="00145F0B"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Pr>
                <w:b/>
                <w:bCs/>
              </w:rPr>
              <w:br/>
            </w:r>
            <w:r w:rsidRPr="00145F0B">
              <w:rPr>
                <w:b/>
                <w:bCs/>
              </w:rPr>
              <w:t>1,8</w:t>
            </w:r>
          </w:p>
        </w:tc>
      </w:tr>
    </w:tbl>
    <w:p w14:paraId="20D047C7" w14:textId="17B54394" w:rsidR="00ED3704" w:rsidRPr="004F333A" w:rsidRDefault="00ED3704" w:rsidP="00ED3704">
      <w:pPr>
        <w:pStyle w:val="Klla"/>
      </w:pPr>
      <w:r>
        <w:t>Källa: Egna beräkningar.</w:t>
      </w:r>
    </w:p>
    <w:p w14:paraId="68C7CFF4" w14:textId="572CE0D8" w:rsidR="00ED3704" w:rsidRPr="00F53B87" w:rsidRDefault="00ED3704" w:rsidP="00ED3704">
      <w:pPr>
        <w:pStyle w:val="Rubrik2"/>
      </w:pPr>
      <w:bookmarkStart w:id="123" w:name="_Toc68721341"/>
      <w:r w:rsidRPr="00F53B87">
        <w:lastRenderedPageBreak/>
        <w:t>Offentliga sektorns skatteintäkter</w:t>
      </w:r>
      <w:bookmarkEnd w:id="123"/>
    </w:p>
    <w:p w14:paraId="5FF68B37" w14:textId="08E124BC" w:rsidR="00ED3704" w:rsidRDefault="00ED3704" w:rsidP="00ED3704">
      <w:pPr>
        <w:pStyle w:val="Brdtext"/>
      </w:pPr>
      <w:r w:rsidRPr="00F53B87">
        <w:t xml:space="preserve">De totala skatteintäkterna, dvs. offentliga sektorns skatteintäkter och de skatteintäkter som tillfaller EU, </w:t>
      </w:r>
      <w:r>
        <w:t>minskade</w:t>
      </w:r>
      <w:r w:rsidRPr="00F53B87">
        <w:t xml:space="preserve"> </w:t>
      </w:r>
      <w:r>
        <w:t xml:space="preserve">enligt preliminära utfall </w:t>
      </w:r>
      <w:r w:rsidRPr="00F53B87">
        <w:t>med 2</w:t>
      </w:r>
      <w:r>
        <w:t>,0 </w:t>
      </w:r>
      <w:r w:rsidRPr="00F53B87">
        <w:t xml:space="preserve">procent 2020 (se </w:t>
      </w:r>
      <w:r>
        <w:fldChar w:fldCharType="begin"/>
      </w:r>
      <w:r>
        <w:instrText xml:space="preserve"> REF _Ref66817610 \h \*Lower </w:instrText>
      </w:r>
      <w:r>
        <w:fldChar w:fldCharType="separate"/>
      </w:r>
      <w:r w:rsidR="000D76EE" w:rsidRPr="00C001F9">
        <w:t xml:space="preserve">diagram </w:t>
      </w:r>
      <w:r w:rsidR="000D76EE">
        <w:rPr>
          <w:noProof/>
        </w:rPr>
        <w:t>5</w:t>
      </w:r>
      <w:r w:rsidR="000D76EE" w:rsidRPr="00C001F9">
        <w:t>.</w:t>
      </w:r>
      <w:r w:rsidR="000D76EE">
        <w:rPr>
          <w:noProof/>
        </w:rPr>
        <w:t>1</w:t>
      </w:r>
      <w:r>
        <w:fldChar w:fldCharType="end"/>
      </w:r>
      <w:r w:rsidRPr="00F53B87">
        <w:t xml:space="preserve">). Den </w:t>
      </w:r>
      <w:r>
        <w:t>djupa lågkonjunktur</w:t>
      </w:r>
      <w:r w:rsidRPr="00F53B87">
        <w:t xml:space="preserve"> som pandemin har orsakat medför</w:t>
      </w:r>
      <w:r>
        <w:t>de</w:t>
      </w:r>
      <w:r w:rsidRPr="00F53B87">
        <w:t xml:space="preserve"> att viktiga skattebaser såsom lönesumma och hushållens konsumtion </w:t>
      </w:r>
      <w:r>
        <w:t>dämpades</w:t>
      </w:r>
      <w:r w:rsidRPr="00F53B87">
        <w:t xml:space="preserve"> kraftigt eller till och med minska</w:t>
      </w:r>
      <w:r>
        <w:t>de</w:t>
      </w:r>
      <w:r w:rsidRPr="00F53B87">
        <w:t xml:space="preserve">. </w:t>
      </w:r>
      <w:r>
        <w:t>Preliminära utfall indikerar därutöver</w:t>
      </w:r>
      <w:r w:rsidRPr="00F53B87">
        <w:t xml:space="preserve"> </w:t>
      </w:r>
      <w:r>
        <w:t xml:space="preserve">att </w:t>
      </w:r>
      <w:r w:rsidRPr="00F53B87">
        <w:t>företagens vinster och hushållens kapital</w:t>
      </w:r>
      <w:r>
        <w:t>inkomster</w:t>
      </w:r>
      <w:r w:rsidRPr="00F53B87">
        <w:t xml:space="preserve"> </w:t>
      </w:r>
      <w:r>
        <w:t>minskade 2020</w:t>
      </w:r>
      <w:r w:rsidRPr="00F53B87">
        <w:t>.</w:t>
      </w:r>
    </w:p>
    <w:p w14:paraId="7AFEC539" w14:textId="0DD4C169" w:rsidR="00ED3704" w:rsidRDefault="00ED3704" w:rsidP="00ED3704">
      <w:pPr>
        <w:pStyle w:val="DiagramRubrik"/>
      </w:pPr>
      <w:bookmarkStart w:id="124" w:name="_Ref66817610"/>
      <w:r w:rsidRPr="00C001F9">
        <w:t xml:space="preserve">Diagram </w:t>
      </w:r>
      <w:r w:rsidRPr="00C001F9">
        <w:fldChar w:fldCharType="begin"/>
      </w:r>
      <w:r w:rsidRPr="00C001F9">
        <w:instrText xml:space="preserve"> STYLEREF  "Rubrik 1" \n</w:instrText>
      </w:r>
      <w:r w:rsidRPr="00C001F9">
        <w:fldChar w:fldCharType="separate"/>
      </w:r>
      <w:r w:rsidR="000D76EE">
        <w:rPr>
          <w:noProof/>
        </w:rPr>
        <w:t>5</w:t>
      </w:r>
      <w:r w:rsidRPr="00C001F9">
        <w:fldChar w:fldCharType="end"/>
      </w:r>
      <w:r w:rsidRPr="00C001F9">
        <w:t>.</w:t>
      </w:r>
      <w:fldSimple w:instr=" SEQ Diagram \* ARABIC \s 1 ">
        <w:r w:rsidR="000D76EE">
          <w:rPr>
            <w:noProof/>
          </w:rPr>
          <w:t>1</w:t>
        </w:r>
      </w:fldSimple>
      <w:bookmarkEnd w:id="124"/>
      <w:r w:rsidRPr="00C001F9">
        <w:tab/>
      </w:r>
      <w:r w:rsidRPr="00305303">
        <w:t>Totala skatteintäkter</w:t>
      </w:r>
    </w:p>
    <w:p w14:paraId="38A54BD9" w14:textId="15A038EC" w:rsidR="00ED3704" w:rsidRDefault="00ED3704" w:rsidP="00FC5820">
      <w:pPr>
        <w:pStyle w:val="DiagramUnderrubrik"/>
      </w:pPr>
      <w:r>
        <w:t>Utfall 2000–2020, prognos 2021–2024</w:t>
      </w:r>
    </w:p>
    <w:p w14:paraId="0C09C4B3" w14:textId="19FA2239" w:rsidR="00ED3704" w:rsidRDefault="00ED3704" w:rsidP="00FC5820">
      <w:pPr>
        <w:pStyle w:val="DiagramUnderrubrik"/>
      </w:pPr>
      <w:r>
        <w:t>Årlig procentuell förändring</w:t>
      </w:r>
      <w:r>
        <w:tab/>
        <w:t>Miljarder kronor</w:t>
      </w:r>
    </w:p>
    <w:p w14:paraId="26D26E9D" w14:textId="3DEDDA32" w:rsidR="00ED3704" w:rsidRDefault="00ED3704" w:rsidP="00ED3704">
      <w:pPr>
        <w:pStyle w:val="Bild"/>
      </w:pPr>
      <w:r>
        <w:rPr>
          <w:noProof/>
        </w:rPr>
        <w:drawing>
          <wp:inline distT="0" distB="0" distL="0" distR="0" wp14:anchorId="5C7A7FA7" wp14:editId="3BBC393C">
            <wp:extent cx="4679950" cy="2339975"/>
            <wp:effectExtent l="0" t="0" r="6350" b="0"/>
            <wp:docPr id="24" name="Diagram 5" descr="Totala skatteintäkt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79C4625C" w14:textId="52E21893" w:rsidR="00ED3704" w:rsidRPr="005E11C8" w:rsidRDefault="00ED3704" w:rsidP="00ED3704">
      <w:pPr>
        <w:pStyle w:val="TabellFotnot"/>
        <w:spacing w:after="240"/>
        <w:rPr>
          <w:szCs w:val="22"/>
        </w:rPr>
      </w:pPr>
      <w:r w:rsidRPr="005E11C8">
        <w:rPr>
          <w:szCs w:val="22"/>
        </w:rPr>
        <w:t>Källor: Skatteverket, Ekonomistyrningsverket och egna beräkningar.</w:t>
      </w:r>
    </w:p>
    <w:p w14:paraId="5CC71061" w14:textId="35F9D1AC" w:rsidR="00ED3704" w:rsidRPr="009C2EC3" w:rsidRDefault="00ED3704" w:rsidP="00ED3704">
      <w:pPr>
        <w:pStyle w:val="Brdtext"/>
      </w:pPr>
      <w:r w:rsidRPr="005035C4">
        <w:t xml:space="preserve">År 2021 förutspås </w:t>
      </w:r>
      <w:r>
        <w:t>en återhämtning i svensk ekonomi</w:t>
      </w:r>
      <w:r w:rsidRPr="005035C4">
        <w:t xml:space="preserve"> och skatteintäkterna väntas öka </w:t>
      </w:r>
      <w:r>
        <w:t xml:space="preserve">igen (se </w:t>
      </w:r>
      <w:r>
        <w:fldChar w:fldCharType="begin"/>
      </w:r>
      <w:r>
        <w:instrText xml:space="preserve"> REF  _Ref66795220 \* Lower \h </w:instrText>
      </w:r>
      <w:r>
        <w:fldChar w:fldCharType="separate"/>
      </w:r>
      <w:r w:rsidR="000D76EE">
        <w:t xml:space="preserve">tabell </w:t>
      </w:r>
      <w:r w:rsidR="000D76EE">
        <w:rPr>
          <w:noProof/>
        </w:rPr>
        <w:t>5</w:t>
      </w:r>
      <w:r w:rsidR="000D76EE">
        <w:t>.</w:t>
      </w:r>
      <w:r w:rsidR="000D76EE">
        <w:rPr>
          <w:noProof/>
        </w:rPr>
        <w:t>3</w:t>
      </w:r>
      <w:r>
        <w:fldChar w:fldCharType="end"/>
      </w:r>
      <w:r>
        <w:t>)</w:t>
      </w:r>
      <w:r w:rsidRPr="005035C4">
        <w:t xml:space="preserve">. </w:t>
      </w:r>
      <w:r>
        <w:t xml:space="preserve">Att skatteintäkterna ökar med 3,3 procent </w:t>
      </w:r>
      <w:r w:rsidRPr="005035C4">
        <w:t>förklaras av en åter</w:t>
      </w:r>
      <w:r w:rsidR="00A85DA1">
        <w:softHyphen/>
      </w:r>
      <w:r w:rsidRPr="005035C4">
        <w:t xml:space="preserve">hämtning av hushållens </w:t>
      </w:r>
      <w:r w:rsidRPr="009C2EC3">
        <w:t>kapitalinkomster</w:t>
      </w:r>
      <w:r w:rsidRPr="005035C4">
        <w:t xml:space="preserve"> </w:t>
      </w:r>
      <w:r>
        <w:t xml:space="preserve">samt en </w:t>
      </w:r>
      <w:r w:rsidRPr="005035C4">
        <w:t>högre ökningstakt för de viktiga skattebaserna lönesumma och hushållens konsumtion</w:t>
      </w:r>
      <w:r w:rsidRPr="009C2EC3">
        <w:t>.</w:t>
      </w:r>
    </w:p>
    <w:p w14:paraId="79E9F95E" w14:textId="7B87CDB8" w:rsidR="00ED3704" w:rsidRDefault="00ED3704" w:rsidP="00ED3704">
      <w:pPr>
        <w:pStyle w:val="Brdtext"/>
        <w:rPr>
          <w:highlight w:val="yellow"/>
        </w:rPr>
      </w:pPr>
      <w:r>
        <w:t>P</w:t>
      </w:r>
      <w:r w:rsidRPr="009C2EC3">
        <w:t xml:space="preserve">erioden 2022–2024 </w:t>
      </w:r>
      <w:r>
        <w:t>väntas</w:t>
      </w:r>
      <w:r w:rsidRPr="009C2EC3">
        <w:t xml:space="preserve"> skatteintäkterna öka </w:t>
      </w:r>
      <w:r>
        <w:t xml:space="preserve">i högre takt än 2021, </w:t>
      </w:r>
      <w:r w:rsidRPr="009C2EC3">
        <w:t>i genomsnitt drygt 4</w:t>
      </w:r>
      <w:r>
        <w:t> </w:t>
      </w:r>
      <w:r w:rsidRPr="009C2EC3">
        <w:t>procent per år. Återhämtningen väntas bli särskilt stark 2022</w:t>
      </w:r>
      <w:r>
        <w:t>. Detta</w:t>
      </w:r>
      <w:r w:rsidRPr="009C2EC3">
        <w:t xml:space="preserve"> </w:t>
      </w:r>
      <w:r>
        <w:t>är främst ett resultat av</w:t>
      </w:r>
      <w:r w:rsidRPr="009C2EC3">
        <w:t xml:space="preserve"> en </w:t>
      </w:r>
      <w:r>
        <w:t>hög tillväxt</w:t>
      </w:r>
      <w:r w:rsidRPr="009C2EC3">
        <w:t xml:space="preserve"> för kapitalskatterna</w:t>
      </w:r>
      <w:r>
        <w:t>,</w:t>
      </w:r>
      <w:r w:rsidRPr="009C2EC3">
        <w:t xml:space="preserve"> men även </w:t>
      </w:r>
      <w:r>
        <w:t>skatt på</w:t>
      </w:r>
      <w:r w:rsidRPr="009C2EC3">
        <w:t xml:space="preserve"> arbete och konsumtion ökar kraftigt.</w:t>
      </w:r>
    </w:p>
    <w:p w14:paraId="20107F5D" w14:textId="0392113E" w:rsidR="00ED3704" w:rsidRDefault="00ED3704" w:rsidP="00ED3704">
      <w:pPr>
        <w:pStyle w:val="TabellRubrik"/>
        <w:ind w:left="0" w:right="-1134"/>
      </w:pPr>
      <w:bookmarkStart w:id="125" w:name="_Ref66795220"/>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3</w:t>
        </w:r>
      </w:fldSimple>
      <w:bookmarkEnd w:id="125"/>
      <w:r>
        <w:tab/>
        <w:t>Offentliga sektorns skatteintäkter och inkomsterna i statens budget</w:t>
      </w:r>
    </w:p>
    <w:p w14:paraId="7304A5D3" w14:textId="1E9AD755" w:rsidR="00ED3704" w:rsidRDefault="00ED3704" w:rsidP="00ED3704">
      <w:pPr>
        <w:pStyle w:val="TabellUnderrubrik"/>
        <w:ind w:left="-1134" w:right="-1134"/>
      </w:pPr>
      <w:r>
        <w:t>Miljarder kronor. Utfall 2019</w:t>
      </w:r>
      <w:r>
        <w:rPr>
          <w:rFonts w:cstheme="majorHAnsi"/>
        </w:rPr>
        <w:t xml:space="preserve"> och </w:t>
      </w:r>
      <w:r>
        <w:t>2020, prognos 2021</w:t>
      </w:r>
      <w:r>
        <w:rPr>
          <w:rFonts w:cstheme="majorHAnsi"/>
        </w:rPr>
        <w:t>–2024</w:t>
      </w:r>
    </w:p>
    <w:tbl>
      <w:tblPr>
        <w:tblStyle w:val="RKBPTabell"/>
        <w:tblW w:w="9637" w:type="dxa"/>
        <w:tblInd w:w="-1134" w:type="dxa"/>
        <w:tblLook w:val="06E0" w:firstRow="1" w:lastRow="1" w:firstColumn="1" w:lastColumn="0" w:noHBand="1" w:noVBand="1"/>
      </w:tblPr>
      <w:tblGrid>
        <w:gridCol w:w="1750"/>
        <w:gridCol w:w="3351"/>
        <w:gridCol w:w="756"/>
        <w:gridCol w:w="756"/>
        <w:gridCol w:w="756"/>
        <w:gridCol w:w="756"/>
        <w:gridCol w:w="756"/>
        <w:gridCol w:w="756"/>
      </w:tblGrid>
      <w:tr w:rsidR="00ED3704" w:rsidRPr="0046118F" w14:paraId="16F57227" w14:textId="77777777" w:rsidTr="00ED370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dxa"/>
            <w:hideMark/>
          </w:tcPr>
          <w:p w14:paraId="223C9975" w14:textId="77777777" w:rsidR="00ED3704" w:rsidRPr="0046118F" w:rsidRDefault="00ED3704" w:rsidP="00ED3704">
            <w:pPr>
              <w:pStyle w:val="TabellHuvud"/>
            </w:pPr>
            <w:r w:rsidRPr="0046118F">
              <w:t>Inkomsthuvudgrupp</w:t>
            </w:r>
          </w:p>
        </w:tc>
        <w:tc>
          <w:tcPr>
            <w:tcW w:w="0" w:type="dxa"/>
            <w:hideMark/>
          </w:tcPr>
          <w:p w14:paraId="09D7D3D5" w14:textId="77777777" w:rsidR="00ED3704" w:rsidRPr="0046118F" w:rsidRDefault="00ED3704" w:rsidP="00ED3704">
            <w:pPr>
              <w:pStyle w:val="TabellHuvud"/>
              <w:jc w:val="left"/>
              <w:cnfStyle w:val="100000000000" w:firstRow="1" w:lastRow="0" w:firstColumn="0" w:lastColumn="0" w:oddVBand="0" w:evenVBand="0" w:oddHBand="0" w:evenHBand="0" w:firstRowFirstColumn="0" w:firstRowLastColumn="0" w:lastRowFirstColumn="0" w:lastRowLastColumn="0"/>
            </w:pPr>
            <w:r w:rsidRPr="0046118F">
              <w:t> </w:t>
            </w:r>
          </w:p>
        </w:tc>
        <w:tc>
          <w:tcPr>
            <w:tcW w:w="0" w:type="dxa"/>
            <w:hideMark/>
          </w:tcPr>
          <w:p w14:paraId="37E639F1" w14:textId="1224A06E" w:rsidR="00ED3704" w:rsidRPr="006E54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E546C">
              <w:t>2019</w:t>
            </w:r>
          </w:p>
        </w:tc>
        <w:tc>
          <w:tcPr>
            <w:tcW w:w="0" w:type="dxa"/>
            <w:hideMark/>
          </w:tcPr>
          <w:p w14:paraId="1649A8CC" w14:textId="77777777" w:rsidR="00ED3704" w:rsidRPr="006E54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E546C">
              <w:t>2020</w:t>
            </w:r>
          </w:p>
        </w:tc>
        <w:tc>
          <w:tcPr>
            <w:tcW w:w="0" w:type="dxa"/>
            <w:hideMark/>
          </w:tcPr>
          <w:p w14:paraId="22DD5036" w14:textId="77777777" w:rsidR="00ED3704" w:rsidRPr="0046118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6118F">
              <w:t>2021</w:t>
            </w:r>
          </w:p>
        </w:tc>
        <w:tc>
          <w:tcPr>
            <w:tcW w:w="0" w:type="dxa"/>
            <w:hideMark/>
          </w:tcPr>
          <w:p w14:paraId="1F5AE0A4" w14:textId="77777777" w:rsidR="00ED3704" w:rsidRPr="0046118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6118F">
              <w:t>2022</w:t>
            </w:r>
          </w:p>
        </w:tc>
        <w:tc>
          <w:tcPr>
            <w:tcW w:w="0" w:type="dxa"/>
            <w:hideMark/>
          </w:tcPr>
          <w:p w14:paraId="7C68AFD1" w14:textId="77777777" w:rsidR="00ED3704" w:rsidRPr="0046118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6118F">
              <w:t>2023</w:t>
            </w:r>
          </w:p>
        </w:tc>
        <w:tc>
          <w:tcPr>
            <w:tcW w:w="0" w:type="dxa"/>
            <w:hideMark/>
          </w:tcPr>
          <w:p w14:paraId="572DE6A0" w14:textId="77777777" w:rsidR="00ED3704" w:rsidRPr="0046118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6118F">
              <w:t>2024</w:t>
            </w:r>
          </w:p>
        </w:tc>
      </w:tr>
      <w:tr w:rsidR="00ED3704" w:rsidRPr="0046118F" w14:paraId="056B58F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tcBorders>
              <w:top w:val="single" w:sz="12" w:space="0" w:color="auto"/>
            </w:tcBorders>
            <w:hideMark/>
          </w:tcPr>
          <w:p w14:paraId="6128F677" w14:textId="77777777" w:rsidR="00ED3704" w:rsidRPr="0046118F" w:rsidRDefault="00ED3704" w:rsidP="00ED3704">
            <w:pPr>
              <w:pStyle w:val="Tabell"/>
            </w:pPr>
          </w:p>
        </w:tc>
        <w:tc>
          <w:tcPr>
            <w:tcW w:w="3351" w:type="dxa"/>
            <w:tcBorders>
              <w:top w:val="single" w:sz="12" w:space="0" w:color="auto"/>
            </w:tcBorders>
            <w:hideMark/>
          </w:tcPr>
          <w:p w14:paraId="7B842B30"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Skatt på arbete</w:t>
            </w:r>
          </w:p>
        </w:tc>
        <w:tc>
          <w:tcPr>
            <w:tcW w:w="756" w:type="dxa"/>
            <w:tcBorders>
              <w:top w:val="single" w:sz="12" w:space="0" w:color="auto"/>
            </w:tcBorders>
            <w:vAlign w:val="top"/>
            <w:hideMark/>
          </w:tcPr>
          <w:p w14:paraId="1879C93A" w14:textId="4815A6E1"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1 265,</w:t>
            </w:r>
            <w:r>
              <w:rPr>
                <w:b/>
              </w:rPr>
              <w:t>4</w:t>
            </w:r>
          </w:p>
        </w:tc>
        <w:tc>
          <w:tcPr>
            <w:tcW w:w="756" w:type="dxa"/>
            <w:tcBorders>
              <w:top w:val="single" w:sz="12" w:space="0" w:color="auto"/>
            </w:tcBorders>
            <w:vAlign w:val="top"/>
            <w:hideMark/>
          </w:tcPr>
          <w:p w14:paraId="1329620E" w14:textId="295B5CD1"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1 250,1</w:t>
            </w:r>
          </w:p>
        </w:tc>
        <w:tc>
          <w:tcPr>
            <w:tcW w:w="756" w:type="dxa"/>
            <w:tcBorders>
              <w:top w:val="single" w:sz="12" w:space="0" w:color="auto"/>
            </w:tcBorders>
            <w:hideMark/>
          </w:tcPr>
          <w:p w14:paraId="35A37E7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1 293,6</w:t>
            </w:r>
          </w:p>
        </w:tc>
        <w:tc>
          <w:tcPr>
            <w:tcW w:w="756" w:type="dxa"/>
            <w:tcBorders>
              <w:top w:val="single" w:sz="12" w:space="0" w:color="auto"/>
            </w:tcBorders>
            <w:hideMark/>
          </w:tcPr>
          <w:p w14:paraId="5C376AB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1 346,3</w:t>
            </w:r>
          </w:p>
        </w:tc>
        <w:tc>
          <w:tcPr>
            <w:tcW w:w="756" w:type="dxa"/>
            <w:tcBorders>
              <w:top w:val="single" w:sz="12" w:space="0" w:color="auto"/>
            </w:tcBorders>
            <w:hideMark/>
          </w:tcPr>
          <w:p w14:paraId="5506570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1 405,4</w:t>
            </w:r>
          </w:p>
        </w:tc>
        <w:tc>
          <w:tcPr>
            <w:tcW w:w="756" w:type="dxa"/>
            <w:tcBorders>
              <w:top w:val="single" w:sz="12" w:space="0" w:color="auto"/>
            </w:tcBorders>
            <w:hideMark/>
          </w:tcPr>
          <w:p w14:paraId="6F46AD1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1 447,9</w:t>
            </w:r>
          </w:p>
        </w:tc>
      </w:tr>
      <w:tr w:rsidR="00ED3704" w:rsidRPr="0046118F" w14:paraId="107A1DA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024107A0" w14:textId="77777777" w:rsidR="00ED3704" w:rsidRPr="0046118F" w:rsidRDefault="00ED3704" w:rsidP="00ED3704">
            <w:pPr>
              <w:pStyle w:val="Tabell"/>
              <w:rPr>
                <w:i/>
                <w:iCs/>
              </w:rPr>
            </w:pPr>
            <w:r w:rsidRPr="0046118F">
              <w:rPr>
                <w:i/>
                <w:iCs/>
              </w:rPr>
              <w:t>1100</w:t>
            </w:r>
          </w:p>
        </w:tc>
        <w:tc>
          <w:tcPr>
            <w:tcW w:w="3351" w:type="dxa"/>
            <w:hideMark/>
          </w:tcPr>
          <w:p w14:paraId="13CE3D53"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46118F">
              <w:rPr>
                <w:i/>
                <w:iCs/>
              </w:rPr>
              <w:t>Direkta skatter</w:t>
            </w:r>
          </w:p>
        </w:tc>
        <w:tc>
          <w:tcPr>
            <w:tcW w:w="756" w:type="dxa"/>
            <w:vAlign w:val="top"/>
            <w:hideMark/>
          </w:tcPr>
          <w:p w14:paraId="6A135578" w14:textId="13F4FD48"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660,5</w:t>
            </w:r>
          </w:p>
        </w:tc>
        <w:tc>
          <w:tcPr>
            <w:tcW w:w="756" w:type="dxa"/>
            <w:vAlign w:val="top"/>
            <w:hideMark/>
          </w:tcPr>
          <w:p w14:paraId="02C2D5E8" w14:textId="3C81A4F9"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670,9</w:t>
            </w:r>
          </w:p>
        </w:tc>
        <w:tc>
          <w:tcPr>
            <w:tcW w:w="756" w:type="dxa"/>
            <w:hideMark/>
          </w:tcPr>
          <w:p w14:paraId="0794DBA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675,9</w:t>
            </w:r>
          </w:p>
        </w:tc>
        <w:tc>
          <w:tcPr>
            <w:tcW w:w="756" w:type="dxa"/>
            <w:hideMark/>
          </w:tcPr>
          <w:p w14:paraId="74BC771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699,4</w:t>
            </w:r>
          </w:p>
        </w:tc>
        <w:tc>
          <w:tcPr>
            <w:tcW w:w="756" w:type="dxa"/>
            <w:hideMark/>
          </w:tcPr>
          <w:p w14:paraId="7D322FE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723,4</w:t>
            </w:r>
          </w:p>
        </w:tc>
        <w:tc>
          <w:tcPr>
            <w:tcW w:w="756" w:type="dxa"/>
            <w:hideMark/>
          </w:tcPr>
          <w:p w14:paraId="09655BA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746,2</w:t>
            </w:r>
          </w:p>
        </w:tc>
      </w:tr>
      <w:tr w:rsidR="00ED3704" w:rsidRPr="0046118F" w14:paraId="4D701C6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7D0D03C" w14:textId="77777777" w:rsidR="00ED3704" w:rsidRPr="0046118F" w:rsidRDefault="00ED3704" w:rsidP="00ED3704">
            <w:pPr>
              <w:pStyle w:val="Tabell"/>
              <w:rPr>
                <w:i/>
                <w:iCs/>
              </w:rPr>
            </w:pPr>
          </w:p>
        </w:tc>
        <w:tc>
          <w:tcPr>
            <w:tcW w:w="3351" w:type="dxa"/>
            <w:hideMark/>
          </w:tcPr>
          <w:p w14:paraId="60D16097"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Kommunal inkomstskatt</w:t>
            </w:r>
          </w:p>
        </w:tc>
        <w:tc>
          <w:tcPr>
            <w:tcW w:w="756" w:type="dxa"/>
            <w:vAlign w:val="top"/>
            <w:hideMark/>
          </w:tcPr>
          <w:p w14:paraId="5B73760B" w14:textId="00B08F3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747,9</w:t>
            </w:r>
          </w:p>
        </w:tc>
        <w:tc>
          <w:tcPr>
            <w:tcW w:w="756" w:type="dxa"/>
            <w:vAlign w:val="top"/>
            <w:hideMark/>
          </w:tcPr>
          <w:p w14:paraId="77846121" w14:textId="0EC213D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765,1</w:t>
            </w:r>
          </w:p>
        </w:tc>
        <w:tc>
          <w:tcPr>
            <w:tcW w:w="756" w:type="dxa"/>
            <w:hideMark/>
          </w:tcPr>
          <w:p w14:paraId="2C8F26B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789,5</w:t>
            </w:r>
          </w:p>
        </w:tc>
        <w:tc>
          <w:tcPr>
            <w:tcW w:w="756" w:type="dxa"/>
            <w:hideMark/>
          </w:tcPr>
          <w:p w14:paraId="0ACD6B3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818,2</w:t>
            </w:r>
          </w:p>
        </w:tc>
        <w:tc>
          <w:tcPr>
            <w:tcW w:w="756" w:type="dxa"/>
            <w:hideMark/>
          </w:tcPr>
          <w:p w14:paraId="0597C97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846,1</w:t>
            </w:r>
          </w:p>
        </w:tc>
        <w:tc>
          <w:tcPr>
            <w:tcW w:w="756" w:type="dxa"/>
            <w:hideMark/>
          </w:tcPr>
          <w:p w14:paraId="2B17DC6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871,7</w:t>
            </w:r>
          </w:p>
        </w:tc>
      </w:tr>
      <w:tr w:rsidR="00ED3704" w:rsidRPr="0046118F" w14:paraId="156BECC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60FEC7AD" w14:textId="77777777" w:rsidR="00ED3704" w:rsidRPr="0046118F" w:rsidRDefault="00ED3704" w:rsidP="00ED3704">
            <w:pPr>
              <w:pStyle w:val="Tabell"/>
            </w:pPr>
          </w:p>
        </w:tc>
        <w:tc>
          <w:tcPr>
            <w:tcW w:w="3351" w:type="dxa"/>
            <w:hideMark/>
          </w:tcPr>
          <w:p w14:paraId="293F2864"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Statlig inkomstskatt</w:t>
            </w:r>
          </w:p>
        </w:tc>
        <w:tc>
          <w:tcPr>
            <w:tcW w:w="756" w:type="dxa"/>
            <w:vAlign w:val="top"/>
            <w:hideMark/>
          </w:tcPr>
          <w:p w14:paraId="76FD576C" w14:textId="53A2EDE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56,3</w:t>
            </w:r>
          </w:p>
        </w:tc>
        <w:tc>
          <w:tcPr>
            <w:tcW w:w="756" w:type="dxa"/>
            <w:vAlign w:val="top"/>
            <w:hideMark/>
          </w:tcPr>
          <w:p w14:paraId="700FB4EE" w14:textId="68D5DEA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50,1</w:t>
            </w:r>
          </w:p>
        </w:tc>
        <w:tc>
          <w:tcPr>
            <w:tcW w:w="756" w:type="dxa"/>
            <w:hideMark/>
          </w:tcPr>
          <w:p w14:paraId="259D017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51,0</w:t>
            </w:r>
          </w:p>
        </w:tc>
        <w:tc>
          <w:tcPr>
            <w:tcW w:w="756" w:type="dxa"/>
            <w:hideMark/>
          </w:tcPr>
          <w:p w14:paraId="134E784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52,6</w:t>
            </w:r>
          </w:p>
        </w:tc>
        <w:tc>
          <w:tcPr>
            <w:tcW w:w="756" w:type="dxa"/>
            <w:hideMark/>
          </w:tcPr>
          <w:p w14:paraId="4468A57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53,9</w:t>
            </w:r>
          </w:p>
        </w:tc>
        <w:tc>
          <w:tcPr>
            <w:tcW w:w="756" w:type="dxa"/>
            <w:hideMark/>
          </w:tcPr>
          <w:p w14:paraId="7DA09B1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54,8</w:t>
            </w:r>
          </w:p>
        </w:tc>
      </w:tr>
      <w:tr w:rsidR="00ED3704" w:rsidRPr="0046118F" w14:paraId="28E915D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68663839" w14:textId="77777777" w:rsidR="00ED3704" w:rsidRPr="0046118F" w:rsidRDefault="00ED3704" w:rsidP="00ED3704">
            <w:pPr>
              <w:pStyle w:val="Tabell"/>
            </w:pPr>
          </w:p>
        </w:tc>
        <w:tc>
          <w:tcPr>
            <w:tcW w:w="3351" w:type="dxa"/>
            <w:hideMark/>
          </w:tcPr>
          <w:p w14:paraId="3487BE92"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Jobbskatteavdrag</w:t>
            </w:r>
          </w:p>
        </w:tc>
        <w:tc>
          <w:tcPr>
            <w:tcW w:w="756" w:type="dxa"/>
            <w:vAlign w:val="top"/>
            <w:hideMark/>
          </w:tcPr>
          <w:p w14:paraId="56A6B50A" w14:textId="0A48549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-126,8</w:t>
            </w:r>
          </w:p>
        </w:tc>
        <w:tc>
          <w:tcPr>
            <w:tcW w:w="756" w:type="dxa"/>
            <w:vAlign w:val="top"/>
            <w:hideMark/>
          </w:tcPr>
          <w:p w14:paraId="547C1DD8" w14:textId="7C7FBB9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-125,8</w:t>
            </w:r>
          </w:p>
        </w:tc>
        <w:tc>
          <w:tcPr>
            <w:tcW w:w="756" w:type="dxa"/>
            <w:hideMark/>
          </w:tcPr>
          <w:p w14:paraId="3891BFC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-130,3</w:t>
            </w:r>
          </w:p>
        </w:tc>
        <w:tc>
          <w:tcPr>
            <w:tcW w:w="756" w:type="dxa"/>
            <w:hideMark/>
          </w:tcPr>
          <w:p w14:paraId="4A7847F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-134,5</w:t>
            </w:r>
          </w:p>
        </w:tc>
        <w:tc>
          <w:tcPr>
            <w:tcW w:w="756" w:type="dxa"/>
            <w:hideMark/>
          </w:tcPr>
          <w:p w14:paraId="036D611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-137,9</w:t>
            </w:r>
          </w:p>
        </w:tc>
        <w:tc>
          <w:tcPr>
            <w:tcW w:w="756" w:type="dxa"/>
            <w:hideMark/>
          </w:tcPr>
          <w:p w14:paraId="1632761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-140,9</w:t>
            </w:r>
          </w:p>
        </w:tc>
      </w:tr>
      <w:tr w:rsidR="00ED3704" w:rsidRPr="0046118F" w14:paraId="0568C7A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0F6B504" w14:textId="77777777" w:rsidR="00ED3704" w:rsidRPr="0046118F" w:rsidRDefault="00ED3704" w:rsidP="00ED3704">
            <w:pPr>
              <w:pStyle w:val="Tabell"/>
            </w:pPr>
          </w:p>
        </w:tc>
        <w:tc>
          <w:tcPr>
            <w:tcW w:w="3351" w:type="dxa"/>
            <w:hideMark/>
          </w:tcPr>
          <w:p w14:paraId="638B15DF"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Husavdrag</w:t>
            </w:r>
          </w:p>
        </w:tc>
        <w:tc>
          <w:tcPr>
            <w:tcW w:w="756" w:type="dxa"/>
            <w:vAlign w:val="top"/>
            <w:hideMark/>
          </w:tcPr>
          <w:p w14:paraId="69D2E76C" w14:textId="4D0CA89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-15,3</w:t>
            </w:r>
          </w:p>
        </w:tc>
        <w:tc>
          <w:tcPr>
            <w:tcW w:w="756" w:type="dxa"/>
            <w:vAlign w:val="top"/>
            <w:hideMark/>
          </w:tcPr>
          <w:p w14:paraId="5B050B26" w14:textId="614E3DD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-15,9</w:t>
            </w:r>
          </w:p>
        </w:tc>
        <w:tc>
          <w:tcPr>
            <w:tcW w:w="756" w:type="dxa"/>
            <w:hideMark/>
          </w:tcPr>
          <w:p w14:paraId="6B89A6B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-17,8</w:t>
            </w:r>
          </w:p>
        </w:tc>
        <w:tc>
          <w:tcPr>
            <w:tcW w:w="756" w:type="dxa"/>
            <w:hideMark/>
          </w:tcPr>
          <w:p w14:paraId="1ACE9D1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-18,4</w:t>
            </w:r>
          </w:p>
        </w:tc>
        <w:tc>
          <w:tcPr>
            <w:tcW w:w="756" w:type="dxa"/>
            <w:hideMark/>
          </w:tcPr>
          <w:p w14:paraId="036E568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-18,9</w:t>
            </w:r>
          </w:p>
        </w:tc>
        <w:tc>
          <w:tcPr>
            <w:tcW w:w="756" w:type="dxa"/>
            <w:hideMark/>
          </w:tcPr>
          <w:p w14:paraId="3AF934B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-19,5</w:t>
            </w:r>
          </w:p>
        </w:tc>
      </w:tr>
      <w:tr w:rsidR="00ED3704" w:rsidRPr="0046118F" w14:paraId="29C3A58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FC0CDE1" w14:textId="77777777" w:rsidR="00ED3704" w:rsidRPr="0046118F" w:rsidRDefault="00ED3704" w:rsidP="00ED3704">
            <w:pPr>
              <w:pStyle w:val="Tabell"/>
            </w:pPr>
          </w:p>
        </w:tc>
        <w:tc>
          <w:tcPr>
            <w:tcW w:w="3351" w:type="dxa"/>
            <w:hideMark/>
          </w:tcPr>
          <w:p w14:paraId="42A6F3A6"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Övrigt</w:t>
            </w:r>
          </w:p>
        </w:tc>
        <w:tc>
          <w:tcPr>
            <w:tcW w:w="756" w:type="dxa"/>
            <w:vAlign w:val="top"/>
            <w:hideMark/>
          </w:tcPr>
          <w:p w14:paraId="19DE0904" w14:textId="705DC9C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-1,6</w:t>
            </w:r>
          </w:p>
        </w:tc>
        <w:tc>
          <w:tcPr>
            <w:tcW w:w="756" w:type="dxa"/>
            <w:vAlign w:val="top"/>
            <w:hideMark/>
          </w:tcPr>
          <w:p w14:paraId="760C8C88" w14:textId="3AC0D28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-2,7</w:t>
            </w:r>
          </w:p>
        </w:tc>
        <w:tc>
          <w:tcPr>
            <w:tcW w:w="756" w:type="dxa"/>
            <w:hideMark/>
          </w:tcPr>
          <w:p w14:paraId="5A78327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-16,5</w:t>
            </w:r>
          </w:p>
        </w:tc>
        <w:tc>
          <w:tcPr>
            <w:tcW w:w="756" w:type="dxa"/>
            <w:hideMark/>
          </w:tcPr>
          <w:p w14:paraId="50340EC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-18,5</w:t>
            </w:r>
          </w:p>
        </w:tc>
        <w:tc>
          <w:tcPr>
            <w:tcW w:w="756" w:type="dxa"/>
            <w:hideMark/>
          </w:tcPr>
          <w:p w14:paraId="7827366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-19,7</w:t>
            </w:r>
          </w:p>
        </w:tc>
        <w:tc>
          <w:tcPr>
            <w:tcW w:w="756" w:type="dxa"/>
            <w:hideMark/>
          </w:tcPr>
          <w:p w14:paraId="135E753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-19,9</w:t>
            </w:r>
          </w:p>
        </w:tc>
      </w:tr>
      <w:tr w:rsidR="00ED3704" w:rsidRPr="0046118F" w14:paraId="7C79438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1B32BFA" w14:textId="77777777" w:rsidR="00ED3704" w:rsidRPr="0046118F" w:rsidRDefault="00ED3704" w:rsidP="00ED3704">
            <w:pPr>
              <w:pStyle w:val="Tabell"/>
              <w:rPr>
                <w:i/>
                <w:iCs/>
              </w:rPr>
            </w:pPr>
            <w:r w:rsidRPr="0046118F">
              <w:rPr>
                <w:i/>
                <w:iCs/>
              </w:rPr>
              <w:t>1200</w:t>
            </w:r>
          </w:p>
        </w:tc>
        <w:tc>
          <w:tcPr>
            <w:tcW w:w="3351" w:type="dxa"/>
            <w:hideMark/>
          </w:tcPr>
          <w:p w14:paraId="61AAE52B"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46118F">
              <w:rPr>
                <w:i/>
                <w:iCs/>
              </w:rPr>
              <w:t>Indirekta skatter</w:t>
            </w:r>
          </w:p>
        </w:tc>
        <w:tc>
          <w:tcPr>
            <w:tcW w:w="756" w:type="dxa"/>
            <w:vAlign w:val="top"/>
            <w:hideMark/>
          </w:tcPr>
          <w:p w14:paraId="74268A2B" w14:textId="4E93D318"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604,</w:t>
            </w:r>
            <w:r>
              <w:rPr>
                <w:i/>
                <w:iCs/>
              </w:rPr>
              <w:t>9</w:t>
            </w:r>
          </w:p>
        </w:tc>
        <w:tc>
          <w:tcPr>
            <w:tcW w:w="756" w:type="dxa"/>
            <w:vAlign w:val="top"/>
            <w:hideMark/>
          </w:tcPr>
          <w:p w14:paraId="058F94E0" w14:textId="26CC58B0"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579,1</w:t>
            </w:r>
          </w:p>
        </w:tc>
        <w:tc>
          <w:tcPr>
            <w:tcW w:w="756" w:type="dxa"/>
            <w:hideMark/>
          </w:tcPr>
          <w:p w14:paraId="704F159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617,7</w:t>
            </w:r>
          </w:p>
        </w:tc>
        <w:tc>
          <w:tcPr>
            <w:tcW w:w="756" w:type="dxa"/>
            <w:hideMark/>
          </w:tcPr>
          <w:p w14:paraId="24FC0EE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646,9</w:t>
            </w:r>
          </w:p>
        </w:tc>
        <w:tc>
          <w:tcPr>
            <w:tcW w:w="756" w:type="dxa"/>
            <w:hideMark/>
          </w:tcPr>
          <w:p w14:paraId="74D3C37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681,9</w:t>
            </w:r>
          </w:p>
        </w:tc>
        <w:tc>
          <w:tcPr>
            <w:tcW w:w="756" w:type="dxa"/>
            <w:hideMark/>
          </w:tcPr>
          <w:p w14:paraId="7AFDFA5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46118F">
              <w:rPr>
                <w:i/>
                <w:iCs/>
              </w:rPr>
              <w:t>701,7</w:t>
            </w:r>
          </w:p>
        </w:tc>
      </w:tr>
      <w:tr w:rsidR="00ED3704" w:rsidRPr="0046118F" w14:paraId="6552875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3216CBC" w14:textId="77777777" w:rsidR="00ED3704" w:rsidRPr="0046118F" w:rsidRDefault="00ED3704" w:rsidP="00ED3704">
            <w:pPr>
              <w:pStyle w:val="Tabell"/>
              <w:rPr>
                <w:i/>
                <w:iCs/>
              </w:rPr>
            </w:pPr>
          </w:p>
        </w:tc>
        <w:tc>
          <w:tcPr>
            <w:tcW w:w="3351" w:type="dxa"/>
            <w:hideMark/>
          </w:tcPr>
          <w:p w14:paraId="44555385"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Arbetsgivaravgifter</w:t>
            </w:r>
          </w:p>
        </w:tc>
        <w:tc>
          <w:tcPr>
            <w:tcW w:w="756" w:type="dxa"/>
            <w:vAlign w:val="top"/>
            <w:hideMark/>
          </w:tcPr>
          <w:p w14:paraId="1871EC63" w14:textId="423BBFA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588,6</w:t>
            </w:r>
          </w:p>
        </w:tc>
        <w:tc>
          <w:tcPr>
            <w:tcW w:w="756" w:type="dxa"/>
            <w:vAlign w:val="top"/>
            <w:hideMark/>
          </w:tcPr>
          <w:p w14:paraId="658647FC" w14:textId="33B8934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595,0</w:t>
            </w:r>
          </w:p>
        </w:tc>
        <w:tc>
          <w:tcPr>
            <w:tcW w:w="756" w:type="dxa"/>
            <w:hideMark/>
          </w:tcPr>
          <w:p w14:paraId="6B848D5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614,4</w:t>
            </w:r>
          </w:p>
        </w:tc>
        <w:tc>
          <w:tcPr>
            <w:tcW w:w="756" w:type="dxa"/>
            <w:hideMark/>
          </w:tcPr>
          <w:p w14:paraId="572E8FE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642,0</w:t>
            </w:r>
          </w:p>
        </w:tc>
        <w:tc>
          <w:tcPr>
            <w:tcW w:w="756" w:type="dxa"/>
            <w:hideMark/>
          </w:tcPr>
          <w:p w14:paraId="305285C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668,1</w:t>
            </w:r>
          </w:p>
        </w:tc>
        <w:tc>
          <w:tcPr>
            <w:tcW w:w="756" w:type="dxa"/>
            <w:hideMark/>
          </w:tcPr>
          <w:p w14:paraId="68E2F15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684,9</w:t>
            </w:r>
          </w:p>
        </w:tc>
      </w:tr>
      <w:tr w:rsidR="00ED3704" w:rsidRPr="0046118F" w14:paraId="6D625DE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A1E75BD" w14:textId="77777777" w:rsidR="00ED3704" w:rsidRPr="0046118F" w:rsidRDefault="00ED3704" w:rsidP="00ED3704">
            <w:pPr>
              <w:pStyle w:val="Tabell"/>
            </w:pPr>
          </w:p>
        </w:tc>
        <w:tc>
          <w:tcPr>
            <w:tcW w:w="3351" w:type="dxa"/>
            <w:hideMark/>
          </w:tcPr>
          <w:p w14:paraId="6D978D6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Egenavgifter</w:t>
            </w:r>
          </w:p>
        </w:tc>
        <w:tc>
          <w:tcPr>
            <w:tcW w:w="756" w:type="dxa"/>
            <w:vAlign w:val="top"/>
            <w:hideMark/>
          </w:tcPr>
          <w:p w14:paraId="6A199085" w14:textId="6F150F7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11,</w:t>
            </w:r>
            <w:r>
              <w:t>2</w:t>
            </w:r>
          </w:p>
        </w:tc>
        <w:tc>
          <w:tcPr>
            <w:tcW w:w="756" w:type="dxa"/>
            <w:vAlign w:val="top"/>
            <w:hideMark/>
          </w:tcPr>
          <w:p w14:paraId="71CA3D51" w14:textId="0124D27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11,2</w:t>
            </w:r>
          </w:p>
        </w:tc>
        <w:tc>
          <w:tcPr>
            <w:tcW w:w="756" w:type="dxa"/>
            <w:hideMark/>
          </w:tcPr>
          <w:p w14:paraId="769F480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12,8</w:t>
            </w:r>
          </w:p>
        </w:tc>
        <w:tc>
          <w:tcPr>
            <w:tcW w:w="756" w:type="dxa"/>
            <w:hideMark/>
          </w:tcPr>
          <w:p w14:paraId="579C363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13,2</w:t>
            </w:r>
          </w:p>
        </w:tc>
        <w:tc>
          <w:tcPr>
            <w:tcW w:w="756" w:type="dxa"/>
            <w:hideMark/>
          </w:tcPr>
          <w:p w14:paraId="1ED818C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13,7</w:t>
            </w:r>
          </w:p>
        </w:tc>
        <w:tc>
          <w:tcPr>
            <w:tcW w:w="756" w:type="dxa"/>
            <w:hideMark/>
          </w:tcPr>
          <w:p w14:paraId="633B1A0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14,1</w:t>
            </w:r>
          </w:p>
        </w:tc>
      </w:tr>
      <w:tr w:rsidR="00ED3704" w:rsidRPr="0046118F" w14:paraId="3BF187D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71BA2FB3" w14:textId="77777777" w:rsidR="00ED3704" w:rsidRPr="0046118F" w:rsidRDefault="00ED3704" w:rsidP="00ED3704">
            <w:pPr>
              <w:pStyle w:val="Tabell"/>
            </w:pPr>
          </w:p>
        </w:tc>
        <w:tc>
          <w:tcPr>
            <w:tcW w:w="3351" w:type="dxa"/>
            <w:hideMark/>
          </w:tcPr>
          <w:p w14:paraId="0EC4E7BB"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Särskild löneskatt</w:t>
            </w:r>
          </w:p>
        </w:tc>
        <w:tc>
          <w:tcPr>
            <w:tcW w:w="756" w:type="dxa"/>
            <w:vAlign w:val="top"/>
            <w:hideMark/>
          </w:tcPr>
          <w:p w14:paraId="32FAB498" w14:textId="6AC8531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49,4</w:t>
            </w:r>
          </w:p>
        </w:tc>
        <w:tc>
          <w:tcPr>
            <w:tcW w:w="756" w:type="dxa"/>
            <w:vAlign w:val="top"/>
            <w:hideMark/>
          </w:tcPr>
          <w:p w14:paraId="56EF05E2" w14:textId="08A96AF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48,5</w:t>
            </w:r>
          </w:p>
        </w:tc>
        <w:tc>
          <w:tcPr>
            <w:tcW w:w="756" w:type="dxa"/>
            <w:hideMark/>
          </w:tcPr>
          <w:p w14:paraId="2AC180B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50,0</w:t>
            </w:r>
          </w:p>
        </w:tc>
        <w:tc>
          <w:tcPr>
            <w:tcW w:w="756" w:type="dxa"/>
            <w:hideMark/>
          </w:tcPr>
          <w:p w14:paraId="5C73257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52,1</w:t>
            </w:r>
          </w:p>
        </w:tc>
        <w:tc>
          <w:tcPr>
            <w:tcW w:w="756" w:type="dxa"/>
            <w:hideMark/>
          </w:tcPr>
          <w:p w14:paraId="48707F2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53,9</w:t>
            </w:r>
          </w:p>
        </w:tc>
        <w:tc>
          <w:tcPr>
            <w:tcW w:w="756" w:type="dxa"/>
            <w:hideMark/>
          </w:tcPr>
          <w:p w14:paraId="1EC9BA0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55,5</w:t>
            </w:r>
          </w:p>
        </w:tc>
      </w:tr>
      <w:tr w:rsidR="00ED3704" w:rsidRPr="0046118F" w14:paraId="10A15E7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BF5F869" w14:textId="77777777" w:rsidR="00ED3704" w:rsidRPr="0046118F" w:rsidRDefault="00ED3704" w:rsidP="00ED3704">
            <w:pPr>
              <w:pStyle w:val="Tabell"/>
            </w:pPr>
          </w:p>
        </w:tc>
        <w:tc>
          <w:tcPr>
            <w:tcW w:w="3351" w:type="dxa"/>
            <w:hideMark/>
          </w:tcPr>
          <w:p w14:paraId="6647A6CA"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Nedsättningar</w:t>
            </w:r>
          </w:p>
        </w:tc>
        <w:tc>
          <w:tcPr>
            <w:tcW w:w="756" w:type="dxa"/>
            <w:vAlign w:val="top"/>
            <w:hideMark/>
          </w:tcPr>
          <w:p w14:paraId="65D67AA2" w14:textId="34CD7A6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-3,7</w:t>
            </w:r>
          </w:p>
        </w:tc>
        <w:tc>
          <w:tcPr>
            <w:tcW w:w="756" w:type="dxa"/>
            <w:vAlign w:val="top"/>
            <w:hideMark/>
          </w:tcPr>
          <w:p w14:paraId="702B7E3A" w14:textId="5DD505D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-34,8</w:t>
            </w:r>
          </w:p>
        </w:tc>
        <w:tc>
          <w:tcPr>
            <w:tcW w:w="756" w:type="dxa"/>
            <w:hideMark/>
          </w:tcPr>
          <w:p w14:paraId="4F966E0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-18,0</w:t>
            </w:r>
          </w:p>
        </w:tc>
        <w:tc>
          <w:tcPr>
            <w:tcW w:w="756" w:type="dxa"/>
            <w:hideMark/>
          </w:tcPr>
          <w:p w14:paraId="5908FA0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-17,0</w:t>
            </w:r>
          </w:p>
        </w:tc>
        <w:tc>
          <w:tcPr>
            <w:tcW w:w="756" w:type="dxa"/>
            <w:hideMark/>
          </w:tcPr>
          <w:p w14:paraId="486C004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-8,5</w:t>
            </w:r>
          </w:p>
        </w:tc>
        <w:tc>
          <w:tcPr>
            <w:tcW w:w="756" w:type="dxa"/>
            <w:hideMark/>
          </w:tcPr>
          <w:p w14:paraId="7253B70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-7,1</w:t>
            </w:r>
          </w:p>
        </w:tc>
      </w:tr>
      <w:tr w:rsidR="00ED3704" w:rsidRPr="0046118F" w14:paraId="32F6EAF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9B1A352" w14:textId="77777777" w:rsidR="00ED3704" w:rsidRPr="0046118F" w:rsidRDefault="00ED3704" w:rsidP="00ED3704">
            <w:pPr>
              <w:pStyle w:val="Tabell"/>
            </w:pPr>
          </w:p>
        </w:tc>
        <w:tc>
          <w:tcPr>
            <w:tcW w:w="3351" w:type="dxa"/>
            <w:hideMark/>
          </w:tcPr>
          <w:p w14:paraId="4ED33B15"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tjänstegruppliv</w:t>
            </w:r>
          </w:p>
        </w:tc>
        <w:tc>
          <w:tcPr>
            <w:tcW w:w="756" w:type="dxa"/>
            <w:vAlign w:val="top"/>
            <w:hideMark/>
          </w:tcPr>
          <w:p w14:paraId="188E7A9C" w14:textId="69B4788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0,6</w:t>
            </w:r>
          </w:p>
        </w:tc>
        <w:tc>
          <w:tcPr>
            <w:tcW w:w="756" w:type="dxa"/>
            <w:vAlign w:val="top"/>
            <w:hideMark/>
          </w:tcPr>
          <w:p w14:paraId="2D026E51" w14:textId="1332BB8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0,6</w:t>
            </w:r>
          </w:p>
        </w:tc>
        <w:tc>
          <w:tcPr>
            <w:tcW w:w="756" w:type="dxa"/>
            <w:hideMark/>
          </w:tcPr>
          <w:p w14:paraId="514EE36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0,6</w:t>
            </w:r>
          </w:p>
        </w:tc>
        <w:tc>
          <w:tcPr>
            <w:tcW w:w="756" w:type="dxa"/>
            <w:hideMark/>
          </w:tcPr>
          <w:p w14:paraId="5A75E4C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0,6</w:t>
            </w:r>
          </w:p>
        </w:tc>
        <w:tc>
          <w:tcPr>
            <w:tcW w:w="756" w:type="dxa"/>
            <w:hideMark/>
          </w:tcPr>
          <w:p w14:paraId="77D7107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0,6</w:t>
            </w:r>
          </w:p>
        </w:tc>
        <w:tc>
          <w:tcPr>
            <w:tcW w:w="756" w:type="dxa"/>
            <w:hideMark/>
          </w:tcPr>
          <w:p w14:paraId="109EB0F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0,6</w:t>
            </w:r>
          </w:p>
        </w:tc>
      </w:tr>
      <w:tr w:rsidR="00ED3704" w:rsidRPr="0046118F" w14:paraId="2393075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5A1B2CB" w14:textId="77777777" w:rsidR="00ED3704" w:rsidRPr="0046118F" w:rsidRDefault="00ED3704" w:rsidP="00ED3704">
            <w:pPr>
              <w:pStyle w:val="Tabell"/>
            </w:pPr>
            <w:r w:rsidRPr="0046118F">
              <w:lastRenderedPageBreak/>
              <w:t> </w:t>
            </w:r>
          </w:p>
        </w:tc>
        <w:tc>
          <w:tcPr>
            <w:tcW w:w="3351" w:type="dxa"/>
            <w:hideMark/>
          </w:tcPr>
          <w:p w14:paraId="6754E924"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Avgifter till premiepensionssystemet</w:t>
            </w:r>
          </w:p>
        </w:tc>
        <w:tc>
          <w:tcPr>
            <w:tcW w:w="756" w:type="dxa"/>
            <w:vAlign w:val="top"/>
            <w:hideMark/>
          </w:tcPr>
          <w:p w14:paraId="3F80EA49" w14:textId="6AE9687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-41,1</w:t>
            </w:r>
          </w:p>
        </w:tc>
        <w:tc>
          <w:tcPr>
            <w:tcW w:w="756" w:type="dxa"/>
            <w:vAlign w:val="top"/>
            <w:hideMark/>
          </w:tcPr>
          <w:p w14:paraId="4FA8D50D" w14:textId="4F30CC6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8608D">
              <w:t>-41,3</w:t>
            </w:r>
          </w:p>
        </w:tc>
        <w:tc>
          <w:tcPr>
            <w:tcW w:w="756" w:type="dxa"/>
            <w:hideMark/>
          </w:tcPr>
          <w:p w14:paraId="1B02281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-42,1</w:t>
            </w:r>
          </w:p>
        </w:tc>
        <w:tc>
          <w:tcPr>
            <w:tcW w:w="756" w:type="dxa"/>
            <w:hideMark/>
          </w:tcPr>
          <w:p w14:paraId="3CC8E86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-44,0</w:t>
            </w:r>
          </w:p>
        </w:tc>
        <w:tc>
          <w:tcPr>
            <w:tcW w:w="756" w:type="dxa"/>
            <w:hideMark/>
          </w:tcPr>
          <w:p w14:paraId="028970E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-45,8</w:t>
            </w:r>
          </w:p>
        </w:tc>
        <w:tc>
          <w:tcPr>
            <w:tcW w:w="756" w:type="dxa"/>
            <w:hideMark/>
          </w:tcPr>
          <w:p w14:paraId="6DBDC09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-46,4</w:t>
            </w:r>
          </w:p>
        </w:tc>
      </w:tr>
      <w:tr w:rsidR="00ED3704" w:rsidRPr="0046118F" w14:paraId="661A5D8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A8CE639" w14:textId="77777777" w:rsidR="00ED3704" w:rsidRPr="0046118F" w:rsidRDefault="00ED3704" w:rsidP="00ED3704">
            <w:pPr>
              <w:pStyle w:val="Tabell"/>
              <w:rPr>
                <w:b/>
                <w:bCs/>
              </w:rPr>
            </w:pPr>
            <w:r w:rsidRPr="0046118F">
              <w:rPr>
                <w:b/>
                <w:bCs/>
              </w:rPr>
              <w:t>1300</w:t>
            </w:r>
          </w:p>
        </w:tc>
        <w:tc>
          <w:tcPr>
            <w:tcW w:w="3351" w:type="dxa"/>
            <w:hideMark/>
          </w:tcPr>
          <w:p w14:paraId="6A690833"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Skatt på kapital</w:t>
            </w:r>
          </w:p>
        </w:tc>
        <w:tc>
          <w:tcPr>
            <w:tcW w:w="756" w:type="dxa"/>
            <w:vAlign w:val="top"/>
            <w:hideMark/>
          </w:tcPr>
          <w:p w14:paraId="5A6C7128" w14:textId="3A7847C7"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282,2</w:t>
            </w:r>
          </w:p>
        </w:tc>
        <w:tc>
          <w:tcPr>
            <w:tcW w:w="756" w:type="dxa"/>
            <w:vAlign w:val="top"/>
            <w:hideMark/>
          </w:tcPr>
          <w:p w14:paraId="0D3DE333" w14:textId="7CE3E5CC"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254,5</w:t>
            </w:r>
          </w:p>
        </w:tc>
        <w:tc>
          <w:tcPr>
            <w:tcW w:w="756" w:type="dxa"/>
            <w:hideMark/>
          </w:tcPr>
          <w:p w14:paraId="1A41E2F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257,6</w:t>
            </w:r>
          </w:p>
        </w:tc>
        <w:tc>
          <w:tcPr>
            <w:tcW w:w="756" w:type="dxa"/>
            <w:hideMark/>
          </w:tcPr>
          <w:p w14:paraId="6CABC8A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280,9</w:t>
            </w:r>
          </w:p>
        </w:tc>
        <w:tc>
          <w:tcPr>
            <w:tcW w:w="756" w:type="dxa"/>
            <w:hideMark/>
          </w:tcPr>
          <w:p w14:paraId="153CD89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293,5</w:t>
            </w:r>
          </w:p>
        </w:tc>
        <w:tc>
          <w:tcPr>
            <w:tcW w:w="756" w:type="dxa"/>
            <w:hideMark/>
          </w:tcPr>
          <w:p w14:paraId="5A4D64A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303,8</w:t>
            </w:r>
          </w:p>
        </w:tc>
      </w:tr>
      <w:tr w:rsidR="00ED3704" w:rsidRPr="0046118F" w14:paraId="3666B27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C8343F0" w14:textId="77777777" w:rsidR="00ED3704" w:rsidRPr="0046118F" w:rsidRDefault="00ED3704" w:rsidP="00ED3704">
            <w:pPr>
              <w:pStyle w:val="Tabell"/>
              <w:rPr>
                <w:b/>
                <w:bCs/>
              </w:rPr>
            </w:pPr>
          </w:p>
        </w:tc>
        <w:tc>
          <w:tcPr>
            <w:tcW w:w="3351" w:type="dxa"/>
            <w:hideMark/>
          </w:tcPr>
          <w:p w14:paraId="72D208A1"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kapital, hushåll</w:t>
            </w:r>
          </w:p>
        </w:tc>
        <w:tc>
          <w:tcPr>
            <w:tcW w:w="756" w:type="dxa"/>
            <w:vAlign w:val="top"/>
            <w:hideMark/>
          </w:tcPr>
          <w:p w14:paraId="7EA1FC66" w14:textId="197C3E2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69,6</w:t>
            </w:r>
          </w:p>
        </w:tc>
        <w:tc>
          <w:tcPr>
            <w:tcW w:w="756" w:type="dxa"/>
            <w:vAlign w:val="top"/>
            <w:hideMark/>
          </w:tcPr>
          <w:p w14:paraId="275CD542" w14:textId="09B20FF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60,1</w:t>
            </w:r>
          </w:p>
        </w:tc>
        <w:tc>
          <w:tcPr>
            <w:tcW w:w="756" w:type="dxa"/>
            <w:hideMark/>
          </w:tcPr>
          <w:p w14:paraId="2F6E16B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63,9</w:t>
            </w:r>
          </w:p>
        </w:tc>
        <w:tc>
          <w:tcPr>
            <w:tcW w:w="756" w:type="dxa"/>
            <w:hideMark/>
          </w:tcPr>
          <w:p w14:paraId="2D6A979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64,9</w:t>
            </w:r>
          </w:p>
        </w:tc>
        <w:tc>
          <w:tcPr>
            <w:tcW w:w="756" w:type="dxa"/>
            <w:hideMark/>
          </w:tcPr>
          <w:p w14:paraId="6D455FC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66,5</w:t>
            </w:r>
          </w:p>
        </w:tc>
        <w:tc>
          <w:tcPr>
            <w:tcW w:w="756" w:type="dxa"/>
            <w:hideMark/>
          </w:tcPr>
          <w:p w14:paraId="197847C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67,3</w:t>
            </w:r>
          </w:p>
        </w:tc>
      </w:tr>
      <w:tr w:rsidR="00ED3704" w:rsidRPr="0046118F" w14:paraId="18C67BE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CD9BE9A" w14:textId="77777777" w:rsidR="00ED3704" w:rsidRPr="0046118F" w:rsidRDefault="00ED3704" w:rsidP="00ED3704">
            <w:pPr>
              <w:pStyle w:val="Tabell"/>
            </w:pPr>
          </w:p>
        </w:tc>
        <w:tc>
          <w:tcPr>
            <w:tcW w:w="3351" w:type="dxa"/>
            <w:hideMark/>
          </w:tcPr>
          <w:p w14:paraId="6871C9F9"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företagsvinster</w:t>
            </w:r>
          </w:p>
        </w:tc>
        <w:tc>
          <w:tcPr>
            <w:tcW w:w="756" w:type="dxa"/>
            <w:vAlign w:val="top"/>
            <w:hideMark/>
          </w:tcPr>
          <w:p w14:paraId="705E3FDA" w14:textId="775E3B0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153,4</w:t>
            </w:r>
          </w:p>
        </w:tc>
        <w:tc>
          <w:tcPr>
            <w:tcW w:w="756" w:type="dxa"/>
            <w:vAlign w:val="top"/>
            <w:hideMark/>
          </w:tcPr>
          <w:p w14:paraId="6AC48BB3" w14:textId="4BC6A5B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138,3</w:t>
            </w:r>
          </w:p>
        </w:tc>
        <w:tc>
          <w:tcPr>
            <w:tcW w:w="756" w:type="dxa"/>
            <w:hideMark/>
          </w:tcPr>
          <w:p w14:paraId="1130357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134,4</w:t>
            </w:r>
          </w:p>
        </w:tc>
        <w:tc>
          <w:tcPr>
            <w:tcW w:w="756" w:type="dxa"/>
            <w:hideMark/>
          </w:tcPr>
          <w:p w14:paraId="017FA4D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154,0</w:t>
            </w:r>
          </w:p>
        </w:tc>
        <w:tc>
          <w:tcPr>
            <w:tcW w:w="756" w:type="dxa"/>
            <w:hideMark/>
          </w:tcPr>
          <w:p w14:paraId="18E3B60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162,9</w:t>
            </w:r>
          </w:p>
        </w:tc>
        <w:tc>
          <w:tcPr>
            <w:tcW w:w="756" w:type="dxa"/>
            <w:hideMark/>
          </w:tcPr>
          <w:p w14:paraId="72CC0AC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169,2</w:t>
            </w:r>
          </w:p>
        </w:tc>
      </w:tr>
      <w:tr w:rsidR="00ED3704" w:rsidRPr="0046118F" w14:paraId="5C263E6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18B211C" w14:textId="77777777" w:rsidR="00ED3704" w:rsidRPr="0046118F" w:rsidRDefault="00ED3704" w:rsidP="00ED3704">
            <w:pPr>
              <w:pStyle w:val="Tabell"/>
            </w:pPr>
          </w:p>
        </w:tc>
        <w:tc>
          <w:tcPr>
            <w:tcW w:w="3351" w:type="dxa"/>
            <w:hideMark/>
          </w:tcPr>
          <w:p w14:paraId="2181F5C2"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Avkastningsskatt</w:t>
            </w:r>
          </w:p>
        </w:tc>
        <w:tc>
          <w:tcPr>
            <w:tcW w:w="756" w:type="dxa"/>
            <w:vAlign w:val="top"/>
            <w:hideMark/>
          </w:tcPr>
          <w:p w14:paraId="11BDCB00" w14:textId="4A0EA2D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5,3</w:t>
            </w:r>
          </w:p>
        </w:tc>
        <w:tc>
          <w:tcPr>
            <w:tcW w:w="756" w:type="dxa"/>
            <w:vAlign w:val="top"/>
            <w:hideMark/>
          </w:tcPr>
          <w:p w14:paraId="39218954" w14:textId="51AA9E3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5,6</w:t>
            </w:r>
          </w:p>
        </w:tc>
        <w:tc>
          <w:tcPr>
            <w:tcW w:w="756" w:type="dxa"/>
            <w:hideMark/>
          </w:tcPr>
          <w:p w14:paraId="569E3C8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6,4</w:t>
            </w:r>
          </w:p>
        </w:tc>
        <w:tc>
          <w:tcPr>
            <w:tcW w:w="756" w:type="dxa"/>
            <w:hideMark/>
          </w:tcPr>
          <w:p w14:paraId="0F85A95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6,9</w:t>
            </w:r>
          </w:p>
        </w:tc>
        <w:tc>
          <w:tcPr>
            <w:tcW w:w="756" w:type="dxa"/>
            <w:hideMark/>
          </w:tcPr>
          <w:p w14:paraId="15BD55D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7,4</w:t>
            </w:r>
          </w:p>
        </w:tc>
        <w:tc>
          <w:tcPr>
            <w:tcW w:w="756" w:type="dxa"/>
            <w:hideMark/>
          </w:tcPr>
          <w:p w14:paraId="1B9271D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8,0</w:t>
            </w:r>
          </w:p>
        </w:tc>
      </w:tr>
      <w:tr w:rsidR="00ED3704" w:rsidRPr="0046118F" w14:paraId="7DE5E24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2354545" w14:textId="77777777" w:rsidR="00ED3704" w:rsidRPr="0046118F" w:rsidRDefault="00ED3704" w:rsidP="00ED3704">
            <w:pPr>
              <w:pStyle w:val="Tabell"/>
            </w:pPr>
          </w:p>
        </w:tc>
        <w:tc>
          <w:tcPr>
            <w:tcW w:w="3351" w:type="dxa"/>
            <w:hideMark/>
          </w:tcPr>
          <w:p w14:paraId="10AF3CF7"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Fastighetsskatt och fastighetsavgift</w:t>
            </w:r>
          </w:p>
        </w:tc>
        <w:tc>
          <w:tcPr>
            <w:tcW w:w="756" w:type="dxa"/>
            <w:vAlign w:val="top"/>
            <w:hideMark/>
          </w:tcPr>
          <w:p w14:paraId="2DC27B7D" w14:textId="090FC7A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34,4</w:t>
            </w:r>
          </w:p>
        </w:tc>
        <w:tc>
          <w:tcPr>
            <w:tcW w:w="756" w:type="dxa"/>
            <w:vAlign w:val="top"/>
            <w:hideMark/>
          </w:tcPr>
          <w:p w14:paraId="19084740" w14:textId="5473A04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34,2</w:t>
            </w:r>
          </w:p>
        </w:tc>
        <w:tc>
          <w:tcPr>
            <w:tcW w:w="756" w:type="dxa"/>
            <w:hideMark/>
          </w:tcPr>
          <w:p w14:paraId="6DA217B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35,3</w:t>
            </w:r>
          </w:p>
        </w:tc>
        <w:tc>
          <w:tcPr>
            <w:tcW w:w="756" w:type="dxa"/>
            <w:hideMark/>
          </w:tcPr>
          <w:p w14:paraId="7E75EEB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35,8</w:t>
            </w:r>
          </w:p>
        </w:tc>
        <w:tc>
          <w:tcPr>
            <w:tcW w:w="756" w:type="dxa"/>
            <w:hideMark/>
          </w:tcPr>
          <w:p w14:paraId="0D55190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36,4</w:t>
            </w:r>
          </w:p>
        </w:tc>
        <w:tc>
          <w:tcPr>
            <w:tcW w:w="756" w:type="dxa"/>
            <w:hideMark/>
          </w:tcPr>
          <w:p w14:paraId="14AE4DA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37,9</w:t>
            </w:r>
          </w:p>
        </w:tc>
      </w:tr>
      <w:tr w:rsidR="00ED3704" w:rsidRPr="0046118F" w14:paraId="3979EA0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772672C4" w14:textId="77777777" w:rsidR="00ED3704" w:rsidRPr="0046118F" w:rsidRDefault="00ED3704" w:rsidP="00ED3704">
            <w:pPr>
              <w:pStyle w:val="Tabell"/>
            </w:pPr>
          </w:p>
        </w:tc>
        <w:tc>
          <w:tcPr>
            <w:tcW w:w="3351" w:type="dxa"/>
            <w:hideMark/>
          </w:tcPr>
          <w:p w14:paraId="190DB33B"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Stämpelskatt</w:t>
            </w:r>
          </w:p>
        </w:tc>
        <w:tc>
          <w:tcPr>
            <w:tcW w:w="756" w:type="dxa"/>
            <w:vAlign w:val="top"/>
            <w:hideMark/>
          </w:tcPr>
          <w:p w14:paraId="3DA192CF" w14:textId="603CD76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12,3</w:t>
            </w:r>
          </w:p>
        </w:tc>
        <w:tc>
          <w:tcPr>
            <w:tcW w:w="756" w:type="dxa"/>
            <w:vAlign w:val="top"/>
            <w:hideMark/>
          </w:tcPr>
          <w:p w14:paraId="7A89E7C3" w14:textId="75DBF9A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12,7</w:t>
            </w:r>
          </w:p>
        </w:tc>
        <w:tc>
          <w:tcPr>
            <w:tcW w:w="756" w:type="dxa"/>
            <w:hideMark/>
          </w:tcPr>
          <w:p w14:paraId="178D188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13,4</w:t>
            </w:r>
          </w:p>
        </w:tc>
        <w:tc>
          <w:tcPr>
            <w:tcW w:w="756" w:type="dxa"/>
            <w:hideMark/>
          </w:tcPr>
          <w:p w14:paraId="1AF1DFA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13,8</w:t>
            </w:r>
          </w:p>
        </w:tc>
        <w:tc>
          <w:tcPr>
            <w:tcW w:w="756" w:type="dxa"/>
            <w:hideMark/>
          </w:tcPr>
          <w:p w14:paraId="4C1E253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14,2</w:t>
            </w:r>
          </w:p>
        </w:tc>
        <w:tc>
          <w:tcPr>
            <w:tcW w:w="756" w:type="dxa"/>
            <w:hideMark/>
          </w:tcPr>
          <w:p w14:paraId="3B86B27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14,6</w:t>
            </w:r>
          </w:p>
        </w:tc>
      </w:tr>
      <w:tr w:rsidR="00ED3704" w:rsidRPr="0046118F" w14:paraId="0627BD2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514FEF8" w14:textId="77777777" w:rsidR="00ED3704" w:rsidRPr="0046118F" w:rsidRDefault="00ED3704" w:rsidP="00ED3704">
            <w:pPr>
              <w:pStyle w:val="Tabell"/>
            </w:pPr>
            <w:r w:rsidRPr="0046118F">
              <w:t> </w:t>
            </w:r>
          </w:p>
        </w:tc>
        <w:tc>
          <w:tcPr>
            <w:tcW w:w="3351" w:type="dxa"/>
            <w:hideMark/>
          </w:tcPr>
          <w:p w14:paraId="61862870"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Kupongskatt m.m.</w:t>
            </w:r>
          </w:p>
        </w:tc>
        <w:tc>
          <w:tcPr>
            <w:tcW w:w="756" w:type="dxa"/>
            <w:vAlign w:val="top"/>
            <w:hideMark/>
          </w:tcPr>
          <w:p w14:paraId="72CA414D" w14:textId="734348A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7,2</w:t>
            </w:r>
          </w:p>
        </w:tc>
        <w:tc>
          <w:tcPr>
            <w:tcW w:w="756" w:type="dxa"/>
            <w:vAlign w:val="top"/>
            <w:hideMark/>
          </w:tcPr>
          <w:p w14:paraId="54382766" w14:textId="59B695A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3,6</w:t>
            </w:r>
          </w:p>
        </w:tc>
        <w:tc>
          <w:tcPr>
            <w:tcW w:w="756" w:type="dxa"/>
            <w:hideMark/>
          </w:tcPr>
          <w:p w14:paraId="094C5AC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4,3</w:t>
            </w:r>
          </w:p>
        </w:tc>
        <w:tc>
          <w:tcPr>
            <w:tcW w:w="756" w:type="dxa"/>
            <w:hideMark/>
          </w:tcPr>
          <w:p w14:paraId="5143859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5,5</w:t>
            </w:r>
          </w:p>
        </w:tc>
        <w:tc>
          <w:tcPr>
            <w:tcW w:w="756" w:type="dxa"/>
            <w:hideMark/>
          </w:tcPr>
          <w:p w14:paraId="2669EBD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6,1</w:t>
            </w:r>
          </w:p>
        </w:tc>
        <w:tc>
          <w:tcPr>
            <w:tcW w:w="756" w:type="dxa"/>
            <w:hideMark/>
          </w:tcPr>
          <w:p w14:paraId="488A8BF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6,7</w:t>
            </w:r>
          </w:p>
        </w:tc>
      </w:tr>
      <w:tr w:rsidR="00ED3704" w:rsidRPr="0046118F" w14:paraId="7D7C844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D8F31EB" w14:textId="77777777" w:rsidR="00ED3704" w:rsidRPr="0046118F" w:rsidRDefault="00ED3704" w:rsidP="00ED3704">
            <w:pPr>
              <w:pStyle w:val="Tabell"/>
              <w:rPr>
                <w:b/>
                <w:bCs/>
              </w:rPr>
            </w:pPr>
            <w:r w:rsidRPr="0046118F">
              <w:rPr>
                <w:b/>
                <w:bCs/>
              </w:rPr>
              <w:t>1400</w:t>
            </w:r>
          </w:p>
        </w:tc>
        <w:tc>
          <w:tcPr>
            <w:tcW w:w="3351" w:type="dxa"/>
            <w:hideMark/>
          </w:tcPr>
          <w:p w14:paraId="397ACE2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Skatt på konsumtion och insatsvaror</w:t>
            </w:r>
          </w:p>
        </w:tc>
        <w:tc>
          <w:tcPr>
            <w:tcW w:w="756" w:type="dxa"/>
            <w:vAlign w:val="top"/>
            <w:hideMark/>
          </w:tcPr>
          <w:p w14:paraId="37446AF7" w14:textId="7086CAC7"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596,9</w:t>
            </w:r>
          </w:p>
        </w:tc>
        <w:tc>
          <w:tcPr>
            <w:tcW w:w="756" w:type="dxa"/>
            <w:vAlign w:val="top"/>
            <w:hideMark/>
          </w:tcPr>
          <w:p w14:paraId="56C85EAB" w14:textId="65A316F9"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602,0</w:t>
            </w:r>
          </w:p>
        </w:tc>
        <w:tc>
          <w:tcPr>
            <w:tcW w:w="756" w:type="dxa"/>
            <w:hideMark/>
          </w:tcPr>
          <w:p w14:paraId="5FE4B74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625,4</w:t>
            </w:r>
          </w:p>
        </w:tc>
        <w:tc>
          <w:tcPr>
            <w:tcW w:w="756" w:type="dxa"/>
            <w:hideMark/>
          </w:tcPr>
          <w:p w14:paraId="645769D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657,9</w:t>
            </w:r>
          </w:p>
        </w:tc>
        <w:tc>
          <w:tcPr>
            <w:tcW w:w="756" w:type="dxa"/>
            <w:hideMark/>
          </w:tcPr>
          <w:p w14:paraId="0883670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681,4</w:t>
            </w:r>
          </w:p>
        </w:tc>
        <w:tc>
          <w:tcPr>
            <w:tcW w:w="756" w:type="dxa"/>
            <w:hideMark/>
          </w:tcPr>
          <w:p w14:paraId="3413FA7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704,2</w:t>
            </w:r>
          </w:p>
        </w:tc>
      </w:tr>
      <w:tr w:rsidR="00ED3704" w:rsidRPr="0046118F" w14:paraId="7B1379B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CEBFBA7" w14:textId="77777777" w:rsidR="00ED3704" w:rsidRPr="0046118F" w:rsidRDefault="00ED3704" w:rsidP="00ED3704">
            <w:pPr>
              <w:pStyle w:val="Tabell"/>
              <w:rPr>
                <w:b/>
                <w:bCs/>
              </w:rPr>
            </w:pPr>
          </w:p>
        </w:tc>
        <w:tc>
          <w:tcPr>
            <w:tcW w:w="3351" w:type="dxa"/>
            <w:hideMark/>
          </w:tcPr>
          <w:p w14:paraId="7421F761"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Mervärdesskatt</w:t>
            </w:r>
          </w:p>
        </w:tc>
        <w:tc>
          <w:tcPr>
            <w:tcW w:w="756" w:type="dxa"/>
            <w:vAlign w:val="top"/>
            <w:hideMark/>
          </w:tcPr>
          <w:p w14:paraId="561C298A" w14:textId="0CE8FC8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461,3</w:t>
            </w:r>
          </w:p>
        </w:tc>
        <w:tc>
          <w:tcPr>
            <w:tcW w:w="756" w:type="dxa"/>
            <w:vAlign w:val="top"/>
            <w:hideMark/>
          </w:tcPr>
          <w:p w14:paraId="11728327" w14:textId="67A0464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467,8</w:t>
            </w:r>
          </w:p>
        </w:tc>
        <w:tc>
          <w:tcPr>
            <w:tcW w:w="756" w:type="dxa"/>
            <w:hideMark/>
          </w:tcPr>
          <w:p w14:paraId="711E37D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489,2</w:t>
            </w:r>
          </w:p>
        </w:tc>
        <w:tc>
          <w:tcPr>
            <w:tcW w:w="756" w:type="dxa"/>
            <w:hideMark/>
          </w:tcPr>
          <w:p w14:paraId="2F51610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516,4</w:t>
            </w:r>
          </w:p>
        </w:tc>
        <w:tc>
          <w:tcPr>
            <w:tcW w:w="756" w:type="dxa"/>
            <w:hideMark/>
          </w:tcPr>
          <w:p w14:paraId="6003A08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537,0</w:t>
            </w:r>
          </w:p>
        </w:tc>
        <w:tc>
          <w:tcPr>
            <w:tcW w:w="756" w:type="dxa"/>
            <w:hideMark/>
          </w:tcPr>
          <w:p w14:paraId="06335A1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557,4</w:t>
            </w:r>
          </w:p>
        </w:tc>
      </w:tr>
      <w:tr w:rsidR="00ED3704" w:rsidRPr="0046118F" w14:paraId="50392BC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5317A7C" w14:textId="77777777" w:rsidR="00ED3704" w:rsidRPr="0046118F" w:rsidRDefault="00ED3704" w:rsidP="00ED3704">
            <w:pPr>
              <w:pStyle w:val="Tabell"/>
            </w:pPr>
          </w:p>
        </w:tc>
        <w:tc>
          <w:tcPr>
            <w:tcW w:w="3351" w:type="dxa"/>
            <w:hideMark/>
          </w:tcPr>
          <w:p w14:paraId="4634BD97"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tobak</w:t>
            </w:r>
          </w:p>
        </w:tc>
        <w:tc>
          <w:tcPr>
            <w:tcW w:w="756" w:type="dxa"/>
            <w:vAlign w:val="top"/>
            <w:hideMark/>
          </w:tcPr>
          <w:p w14:paraId="705A1BD3" w14:textId="7CB7A4C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11,9</w:t>
            </w:r>
          </w:p>
        </w:tc>
        <w:tc>
          <w:tcPr>
            <w:tcW w:w="756" w:type="dxa"/>
            <w:vAlign w:val="top"/>
            <w:hideMark/>
          </w:tcPr>
          <w:p w14:paraId="4BEA62EA" w14:textId="5099FD4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11,9</w:t>
            </w:r>
          </w:p>
        </w:tc>
        <w:tc>
          <w:tcPr>
            <w:tcW w:w="756" w:type="dxa"/>
            <w:hideMark/>
          </w:tcPr>
          <w:p w14:paraId="79E18F2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12,0</w:t>
            </w:r>
          </w:p>
        </w:tc>
        <w:tc>
          <w:tcPr>
            <w:tcW w:w="756" w:type="dxa"/>
            <w:hideMark/>
          </w:tcPr>
          <w:p w14:paraId="5D3EF8A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12,1</w:t>
            </w:r>
          </w:p>
        </w:tc>
        <w:tc>
          <w:tcPr>
            <w:tcW w:w="756" w:type="dxa"/>
            <w:hideMark/>
          </w:tcPr>
          <w:p w14:paraId="53D6252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12,5</w:t>
            </w:r>
          </w:p>
        </w:tc>
        <w:tc>
          <w:tcPr>
            <w:tcW w:w="756" w:type="dxa"/>
            <w:hideMark/>
          </w:tcPr>
          <w:p w14:paraId="595C97D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12,6</w:t>
            </w:r>
          </w:p>
        </w:tc>
      </w:tr>
      <w:tr w:rsidR="00ED3704" w:rsidRPr="0046118F" w14:paraId="698B953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C515EFD" w14:textId="77777777" w:rsidR="00ED3704" w:rsidRPr="0046118F" w:rsidRDefault="00ED3704" w:rsidP="00ED3704">
            <w:pPr>
              <w:pStyle w:val="Tabell"/>
            </w:pPr>
          </w:p>
        </w:tc>
        <w:tc>
          <w:tcPr>
            <w:tcW w:w="3351" w:type="dxa"/>
            <w:hideMark/>
          </w:tcPr>
          <w:p w14:paraId="18B5E6C1"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etylalkohol</w:t>
            </w:r>
          </w:p>
        </w:tc>
        <w:tc>
          <w:tcPr>
            <w:tcW w:w="756" w:type="dxa"/>
            <w:vAlign w:val="top"/>
            <w:hideMark/>
          </w:tcPr>
          <w:p w14:paraId="15624199" w14:textId="0831568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4,5</w:t>
            </w:r>
          </w:p>
        </w:tc>
        <w:tc>
          <w:tcPr>
            <w:tcW w:w="756" w:type="dxa"/>
            <w:vAlign w:val="top"/>
            <w:hideMark/>
          </w:tcPr>
          <w:p w14:paraId="757B48FF" w14:textId="65CCC99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5,2</w:t>
            </w:r>
          </w:p>
        </w:tc>
        <w:tc>
          <w:tcPr>
            <w:tcW w:w="756" w:type="dxa"/>
            <w:hideMark/>
          </w:tcPr>
          <w:p w14:paraId="15AC443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5,3</w:t>
            </w:r>
          </w:p>
        </w:tc>
        <w:tc>
          <w:tcPr>
            <w:tcW w:w="756" w:type="dxa"/>
            <w:hideMark/>
          </w:tcPr>
          <w:p w14:paraId="0CC2BDB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w:t>
            </w:r>
          </w:p>
        </w:tc>
        <w:tc>
          <w:tcPr>
            <w:tcW w:w="756" w:type="dxa"/>
            <w:hideMark/>
          </w:tcPr>
          <w:p w14:paraId="25F3E78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w:t>
            </w:r>
          </w:p>
        </w:tc>
        <w:tc>
          <w:tcPr>
            <w:tcW w:w="756" w:type="dxa"/>
            <w:hideMark/>
          </w:tcPr>
          <w:p w14:paraId="1904D5D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4,9</w:t>
            </w:r>
          </w:p>
        </w:tc>
      </w:tr>
      <w:tr w:rsidR="00ED3704" w:rsidRPr="0046118F" w14:paraId="06D49CF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AE8DE43" w14:textId="77777777" w:rsidR="00ED3704" w:rsidRPr="0046118F" w:rsidRDefault="00ED3704" w:rsidP="00ED3704">
            <w:pPr>
              <w:pStyle w:val="Tabell"/>
            </w:pPr>
          </w:p>
        </w:tc>
        <w:tc>
          <w:tcPr>
            <w:tcW w:w="3351" w:type="dxa"/>
            <w:hideMark/>
          </w:tcPr>
          <w:p w14:paraId="42A38469"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vin m.m.</w:t>
            </w:r>
          </w:p>
        </w:tc>
        <w:tc>
          <w:tcPr>
            <w:tcW w:w="756" w:type="dxa"/>
            <w:vAlign w:val="top"/>
            <w:hideMark/>
          </w:tcPr>
          <w:p w14:paraId="161B8258" w14:textId="6A8D935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6,1</w:t>
            </w:r>
          </w:p>
        </w:tc>
        <w:tc>
          <w:tcPr>
            <w:tcW w:w="756" w:type="dxa"/>
            <w:vAlign w:val="top"/>
            <w:hideMark/>
          </w:tcPr>
          <w:p w14:paraId="38642769" w14:textId="4491336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6,6</w:t>
            </w:r>
          </w:p>
        </w:tc>
        <w:tc>
          <w:tcPr>
            <w:tcW w:w="756" w:type="dxa"/>
            <w:hideMark/>
          </w:tcPr>
          <w:p w14:paraId="7548BEE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6,6</w:t>
            </w:r>
          </w:p>
        </w:tc>
        <w:tc>
          <w:tcPr>
            <w:tcW w:w="756" w:type="dxa"/>
            <w:hideMark/>
          </w:tcPr>
          <w:p w14:paraId="02CFD8D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6,8</w:t>
            </w:r>
          </w:p>
        </w:tc>
        <w:tc>
          <w:tcPr>
            <w:tcW w:w="756" w:type="dxa"/>
            <w:hideMark/>
          </w:tcPr>
          <w:p w14:paraId="7ABE89F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7,1</w:t>
            </w:r>
          </w:p>
        </w:tc>
        <w:tc>
          <w:tcPr>
            <w:tcW w:w="756" w:type="dxa"/>
            <w:hideMark/>
          </w:tcPr>
          <w:p w14:paraId="7ABEDA9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7,2</w:t>
            </w:r>
          </w:p>
        </w:tc>
      </w:tr>
      <w:tr w:rsidR="00ED3704" w:rsidRPr="0046118F" w14:paraId="0F01D1C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5965592" w14:textId="77777777" w:rsidR="00ED3704" w:rsidRPr="0046118F" w:rsidRDefault="00ED3704" w:rsidP="00ED3704">
            <w:pPr>
              <w:pStyle w:val="Tabell"/>
            </w:pPr>
          </w:p>
        </w:tc>
        <w:tc>
          <w:tcPr>
            <w:tcW w:w="3351" w:type="dxa"/>
            <w:hideMark/>
          </w:tcPr>
          <w:p w14:paraId="135D9177"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öl</w:t>
            </w:r>
          </w:p>
        </w:tc>
        <w:tc>
          <w:tcPr>
            <w:tcW w:w="756" w:type="dxa"/>
            <w:vAlign w:val="top"/>
            <w:hideMark/>
          </w:tcPr>
          <w:p w14:paraId="07A24A64" w14:textId="43A3778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4,3</w:t>
            </w:r>
          </w:p>
        </w:tc>
        <w:tc>
          <w:tcPr>
            <w:tcW w:w="756" w:type="dxa"/>
            <w:vAlign w:val="top"/>
            <w:hideMark/>
          </w:tcPr>
          <w:p w14:paraId="780C8EBB" w14:textId="7E79175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4,5</w:t>
            </w:r>
          </w:p>
        </w:tc>
        <w:tc>
          <w:tcPr>
            <w:tcW w:w="756" w:type="dxa"/>
            <w:hideMark/>
          </w:tcPr>
          <w:p w14:paraId="14CC82D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4,5</w:t>
            </w:r>
          </w:p>
        </w:tc>
        <w:tc>
          <w:tcPr>
            <w:tcW w:w="756" w:type="dxa"/>
            <w:hideMark/>
          </w:tcPr>
          <w:p w14:paraId="04C3282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4,5</w:t>
            </w:r>
          </w:p>
        </w:tc>
        <w:tc>
          <w:tcPr>
            <w:tcW w:w="756" w:type="dxa"/>
            <w:hideMark/>
          </w:tcPr>
          <w:p w14:paraId="4DE90C2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4,7</w:t>
            </w:r>
          </w:p>
        </w:tc>
        <w:tc>
          <w:tcPr>
            <w:tcW w:w="756" w:type="dxa"/>
            <w:hideMark/>
          </w:tcPr>
          <w:p w14:paraId="008525A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4,7</w:t>
            </w:r>
          </w:p>
        </w:tc>
      </w:tr>
      <w:tr w:rsidR="00ED3704" w:rsidRPr="0046118F" w14:paraId="283809F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3D8B666" w14:textId="77777777" w:rsidR="00ED3704" w:rsidRPr="0046118F" w:rsidRDefault="00ED3704" w:rsidP="00ED3704">
            <w:pPr>
              <w:pStyle w:val="Tabell"/>
            </w:pPr>
          </w:p>
        </w:tc>
        <w:tc>
          <w:tcPr>
            <w:tcW w:w="3351" w:type="dxa"/>
            <w:hideMark/>
          </w:tcPr>
          <w:p w14:paraId="3BDA51DE"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Energiskatt</w:t>
            </w:r>
          </w:p>
        </w:tc>
        <w:tc>
          <w:tcPr>
            <w:tcW w:w="756" w:type="dxa"/>
            <w:vAlign w:val="top"/>
            <w:hideMark/>
          </w:tcPr>
          <w:p w14:paraId="41837589" w14:textId="451815A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52,2</w:t>
            </w:r>
          </w:p>
        </w:tc>
        <w:tc>
          <w:tcPr>
            <w:tcW w:w="756" w:type="dxa"/>
            <w:vAlign w:val="top"/>
            <w:hideMark/>
          </w:tcPr>
          <w:p w14:paraId="6B40D1F9" w14:textId="6579084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51,7</w:t>
            </w:r>
          </w:p>
        </w:tc>
        <w:tc>
          <w:tcPr>
            <w:tcW w:w="756" w:type="dxa"/>
            <w:hideMark/>
          </w:tcPr>
          <w:p w14:paraId="30C4290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51,8</w:t>
            </w:r>
          </w:p>
        </w:tc>
        <w:tc>
          <w:tcPr>
            <w:tcW w:w="756" w:type="dxa"/>
            <w:hideMark/>
          </w:tcPr>
          <w:p w14:paraId="7067D1A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54,1</w:t>
            </w:r>
          </w:p>
        </w:tc>
        <w:tc>
          <w:tcPr>
            <w:tcW w:w="756" w:type="dxa"/>
            <w:hideMark/>
          </w:tcPr>
          <w:p w14:paraId="59E1FBA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54,8</w:t>
            </w:r>
          </w:p>
        </w:tc>
        <w:tc>
          <w:tcPr>
            <w:tcW w:w="756" w:type="dxa"/>
            <w:hideMark/>
          </w:tcPr>
          <w:p w14:paraId="4D7F504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56,0</w:t>
            </w:r>
          </w:p>
        </w:tc>
      </w:tr>
      <w:tr w:rsidR="00ED3704" w:rsidRPr="0046118F" w14:paraId="01C57F9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08E21AFA" w14:textId="77777777" w:rsidR="00ED3704" w:rsidRPr="0046118F" w:rsidRDefault="00ED3704" w:rsidP="00ED3704">
            <w:pPr>
              <w:pStyle w:val="Tabell"/>
            </w:pPr>
          </w:p>
        </w:tc>
        <w:tc>
          <w:tcPr>
            <w:tcW w:w="3351" w:type="dxa"/>
            <w:hideMark/>
          </w:tcPr>
          <w:p w14:paraId="653193A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Koldioxidskatt</w:t>
            </w:r>
          </w:p>
        </w:tc>
        <w:tc>
          <w:tcPr>
            <w:tcW w:w="756" w:type="dxa"/>
            <w:vAlign w:val="top"/>
            <w:hideMark/>
          </w:tcPr>
          <w:p w14:paraId="39FB5028" w14:textId="5BF17B6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22,2</w:t>
            </w:r>
          </w:p>
        </w:tc>
        <w:tc>
          <w:tcPr>
            <w:tcW w:w="756" w:type="dxa"/>
            <w:vAlign w:val="top"/>
            <w:hideMark/>
          </w:tcPr>
          <w:p w14:paraId="793ECF1E" w14:textId="7D892E8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20,4</w:t>
            </w:r>
          </w:p>
        </w:tc>
        <w:tc>
          <w:tcPr>
            <w:tcW w:w="756" w:type="dxa"/>
            <w:hideMark/>
          </w:tcPr>
          <w:p w14:paraId="799CA1C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20,5</w:t>
            </w:r>
          </w:p>
        </w:tc>
        <w:tc>
          <w:tcPr>
            <w:tcW w:w="756" w:type="dxa"/>
            <w:hideMark/>
          </w:tcPr>
          <w:p w14:paraId="08F6BD6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21,7</w:t>
            </w:r>
          </w:p>
        </w:tc>
        <w:tc>
          <w:tcPr>
            <w:tcW w:w="756" w:type="dxa"/>
            <w:hideMark/>
          </w:tcPr>
          <w:p w14:paraId="7CCC491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21,5</w:t>
            </w:r>
          </w:p>
        </w:tc>
        <w:tc>
          <w:tcPr>
            <w:tcW w:w="756" w:type="dxa"/>
            <w:hideMark/>
          </w:tcPr>
          <w:p w14:paraId="441C03A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21,7</w:t>
            </w:r>
          </w:p>
        </w:tc>
      </w:tr>
      <w:tr w:rsidR="00ED3704" w:rsidRPr="0046118F" w14:paraId="2D6B4DE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0BC1D0C" w14:textId="77777777" w:rsidR="00ED3704" w:rsidRPr="0046118F" w:rsidRDefault="00ED3704" w:rsidP="00ED3704">
            <w:pPr>
              <w:pStyle w:val="Tabell"/>
            </w:pPr>
          </w:p>
        </w:tc>
        <w:tc>
          <w:tcPr>
            <w:tcW w:w="3351" w:type="dxa"/>
            <w:hideMark/>
          </w:tcPr>
          <w:p w14:paraId="1BB30565"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Övriga skatter på energi och miljö</w:t>
            </w:r>
          </w:p>
        </w:tc>
        <w:tc>
          <w:tcPr>
            <w:tcW w:w="756" w:type="dxa"/>
            <w:vAlign w:val="top"/>
            <w:hideMark/>
          </w:tcPr>
          <w:p w14:paraId="3DE2A85E" w14:textId="22C6271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7,8</w:t>
            </w:r>
          </w:p>
        </w:tc>
        <w:tc>
          <w:tcPr>
            <w:tcW w:w="756" w:type="dxa"/>
            <w:vAlign w:val="top"/>
            <w:hideMark/>
          </w:tcPr>
          <w:p w14:paraId="3B61EC39" w14:textId="23CBE04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6,2</w:t>
            </w:r>
          </w:p>
        </w:tc>
        <w:tc>
          <w:tcPr>
            <w:tcW w:w="756" w:type="dxa"/>
            <w:hideMark/>
          </w:tcPr>
          <w:p w14:paraId="36B02AE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6,4</w:t>
            </w:r>
          </w:p>
        </w:tc>
        <w:tc>
          <w:tcPr>
            <w:tcW w:w="756" w:type="dxa"/>
            <w:hideMark/>
          </w:tcPr>
          <w:p w14:paraId="1F6A1AB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7,7</w:t>
            </w:r>
          </w:p>
        </w:tc>
        <w:tc>
          <w:tcPr>
            <w:tcW w:w="756" w:type="dxa"/>
            <w:hideMark/>
          </w:tcPr>
          <w:p w14:paraId="448E8BB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8,3</w:t>
            </w:r>
          </w:p>
        </w:tc>
        <w:tc>
          <w:tcPr>
            <w:tcW w:w="756" w:type="dxa"/>
            <w:hideMark/>
          </w:tcPr>
          <w:p w14:paraId="2B927A5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8,7</w:t>
            </w:r>
          </w:p>
        </w:tc>
      </w:tr>
      <w:tr w:rsidR="00ED3704" w:rsidRPr="0046118F" w14:paraId="1CD88E3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0898F7B5" w14:textId="77777777" w:rsidR="00ED3704" w:rsidRPr="0046118F" w:rsidRDefault="00ED3704" w:rsidP="00ED3704">
            <w:pPr>
              <w:pStyle w:val="Tabell"/>
            </w:pPr>
          </w:p>
        </w:tc>
        <w:tc>
          <w:tcPr>
            <w:tcW w:w="3351" w:type="dxa"/>
            <w:hideMark/>
          </w:tcPr>
          <w:p w14:paraId="6F638B3B"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Skatt på vägtrafik</w:t>
            </w:r>
          </w:p>
        </w:tc>
        <w:tc>
          <w:tcPr>
            <w:tcW w:w="756" w:type="dxa"/>
            <w:vAlign w:val="top"/>
            <w:hideMark/>
          </w:tcPr>
          <w:p w14:paraId="58E14447" w14:textId="4914517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20,7</w:t>
            </w:r>
          </w:p>
        </w:tc>
        <w:tc>
          <w:tcPr>
            <w:tcW w:w="756" w:type="dxa"/>
            <w:vAlign w:val="top"/>
            <w:hideMark/>
          </w:tcPr>
          <w:p w14:paraId="55053CB8" w14:textId="66B5AC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21,6</w:t>
            </w:r>
          </w:p>
        </w:tc>
        <w:tc>
          <w:tcPr>
            <w:tcW w:w="756" w:type="dxa"/>
            <w:hideMark/>
          </w:tcPr>
          <w:p w14:paraId="44F7526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22,6</w:t>
            </w:r>
          </w:p>
        </w:tc>
        <w:tc>
          <w:tcPr>
            <w:tcW w:w="756" w:type="dxa"/>
            <w:hideMark/>
          </w:tcPr>
          <w:p w14:paraId="5F2056E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23,2</w:t>
            </w:r>
          </w:p>
        </w:tc>
        <w:tc>
          <w:tcPr>
            <w:tcW w:w="756" w:type="dxa"/>
            <w:hideMark/>
          </w:tcPr>
          <w:p w14:paraId="76B221C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23,6</w:t>
            </w:r>
          </w:p>
        </w:tc>
        <w:tc>
          <w:tcPr>
            <w:tcW w:w="756" w:type="dxa"/>
            <w:hideMark/>
          </w:tcPr>
          <w:p w14:paraId="2AC6849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24,0</w:t>
            </w:r>
          </w:p>
        </w:tc>
      </w:tr>
      <w:tr w:rsidR="00ED3704" w:rsidRPr="0046118F" w14:paraId="256CB1A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AD477CC" w14:textId="77777777" w:rsidR="00ED3704" w:rsidRPr="0046118F" w:rsidRDefault="00ED3704" w:rsidP="00ED3704">
            <w:pPr>
              <w:pStyle w:val="Tabell"/>
            </w:pPr>
            <w:r w:rsidRPr="0046118F">
              <w:t> </w:t>
            </w:r>
          </w:p>
        </w:tc>
        <w:tc>
          <w:tcPr>
            <w:tcW w:w="3351" w:type="dxa"/>
            <w:hideMark/>
          </w:tcPr>
          <w:p w14:paraId="0404A035"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Övriga skatter</w:t>
            </w:r>
          </w:p>
        </w:tc>
        <w:tc>
          <w:tcPr>
            <w:tcW w:w="756" w:type="dxa"/>
            <w:vAlign w:val="top"/>
            <w:hideMark/>
          </w:tcPr>
          <w:p w14:paraId="4082D597" w14:textId="20838D0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5,9</w:t>
            </w:r>
          </w:p>
        </w:tc>
        <w:tc>
          <w:tcPr>
            <w:tcW w:w="756" w:type="dxa"/>
            <w:vAlign w:val="top"/>
            <w:hideMark/>
          </w:tcPr>
          <w:p w14:paraId="7648CE81" w14:textId="52CF67E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E7705">
              <w:t>6,2</w:t>
            </w:r>
          </w:p>
        </w:tc>
        <w:tc>
          <w:tcPr>
            <w:tcW w:w="756" w:type="dxa"/>
            <w:hideMark/>
          </w:tcPr>
          <w:p w14:paraId="6227241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6,6</w:t>
            </w:r>
          </w:p>
        </w:tc>
        <w:tc>
          <w:tcPr>
            <w:tcW w:w="756" w:type="dxa"/>
            <w:hideMark/>
          </w:tcPr>
          <w:p w14:paraId="12A0A90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6,4</w:t>
            </w:r>
          </w:p>
        </w:tc>
        <w:tc>
          <w:tcPr>
            <w:tcW w:w="756" w:type="dxa"/>
            <w:hideMark/>
          </w:tcPr>
          <w:p w14:paraId="3881322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6,7</w:t>
            </w:r>
          </w:p>
        </w:tc>
        <w:tc>
          <w:tcPr>
            <w:tcW w:w="756" w:type="dxa"/>
            <w:hideMark/>
          </w:tcPr>
          <w:p w14:paraId="4F6D0BD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7,0</w:t>
            </w:r>
          </w:p>
        </w:tc>
      </w:tr>
      <w:tr w:rsidR="00ED3704" w:rsidRPr="0046118F" w14:paraId="56174CD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5E8B02E" w14:textId="77777777" w:rsidR="00ED3704" w:rsidRPr="0046118F" w:rsidRDefault="00ED3704" w:rsidP="00ED3704">
            <w:pPr>
              <w:pStyle w:val="Tabell"/>
              <w:rPr>
                <w:b/>
                <w:bCs/>
              </w:rPr>
            </w:pPr>
            <w:r w:rsidRPr="0046118F">
              <w:rPr>
                <w:b/>
                <w:bCs/>
              </w:rPr>
              <w:t>1500</w:t>
            </w:r>
          </w:p>
        </w:tc>
        <w:tc>
          <w:tcPr>
            <w:tcW w:w="3351" w:type="dxa"/>
            <w:hideMark/>
          </w:tcPr>
          <w:p w14:paraId="5ABBC45A"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Skatt på import</w:t>
            </w:r>
          </w:p>
        </w:tc>
        <w:tc>
          <w:tcPr>
            <w:tcW w:w="756" w:type="dxa"/>
            <w:vAlign w:val="top"/>
            <w:hideMark/>
          </w:tcPr>
          <w:p w14:paraId="7068A342" w14:textId="10716E57"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6,9</w:t>
            </w:r>
          </w:p>
        </w:tc>
        <w:tc>
          <w:tcPr>
            <w:tcW w:w="756" w:type="dxa"/>
            <w:vAlign w:val="top"/>
            <w:hideMark/>
          </w:tcPr>
          <w:p w14:paraId="794C10C3" w14:textId="01D65A9C"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6,2</w:t>
            </w:r>
          </w:p>
        </w:tc>
        <w:tc>
          <w:tcPr>
            <w:tcW w:w="756" w:type="dxa"/>
            <w:hideMark/>
          </w:tcPr>
          <w:p w14:paraId="762BF75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6,6</w:t>
            </w:r>
          </w:p>
        </w:tc>
        <w:tc>
          <w:tcPr>
            <w:tcW w:w="756" w:type="dxa"/>
            <w:hideMark/>
          </w:tcPr>
          <w:p w14:paraId="0FBD5B4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6,9</w:t>
            </w:r>
          </w:p>
        </w:tc>
        <w:tc>
          <w:tcPr>
            <w:tcW w:w="756" w:type="dxa"/>
            <w:hideMark/>
          </w:tcPr>
          <w:p w14:paraId="6E63074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7,3</w:t>
            </w:r>
          </w:p>
        </w:tc>
        <w:tc>
          <w:tcPr>
            <w:tcW w:w="756" w:type="dxa"/>
            <w:hideMark/>
          </w:tcPr>
          <w:p w14:paraId="681A5AB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7,6</w:t>
            </w:r>
          </w:p>
        </w:tc>
      </w:tr>
      <w:tr w:rsidR="00ED3704" w:rsidRPr="0046118F" w14:paraId="7AD04B1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6EBA195" w14:textId="77777777" w:rsidR="00ED3704" w:rsidRPr="0046118F" w:rsidRDefault="00ED3704" w:rsidP="00ED3704">
            <w:pPr>
              <w:pStyle w:val="Tabell"/>
              <w:rPr>
                <w:b/>
                <w:bCs/>
              </w:rPr>
            </w:pPr>
            <w:r w:rsidRPr="0046118F">
              <w:rPr>
                <w:b/>
                <w:bCs/>
              </w:rPr>
              <w:t>1600</w:t>
            </w:r>
          </w:p>
        </w:tc>
        <w:tc>
          <w:tcPr>
            <w:tcW w:w="3351" w:type="dxa"/>
            <w:hideMark/>
          </w:tcPr>
          <w:p w14:paraId="28A2A3E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Restförda och övriga skatter</w:t>
            </w:r>
          </w:p>
        </w:tc>
        <w:tc>
          <w:tcPr>
            <w:tcW w:w="756" w:type="dxa"/>
            <w:vAlign w:val="top"/>
            <w:hideMark/>
          </w:tcPr>
          <w:p w14:paraId="027789ED" w14:textId="6DB6DE2E"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12,6</w:t>
            </w:r>
          </w:p>
        </w:tc>
        <w:tc>
          <w:tcPr>
            <w:tcW w:w="756" w:type="dxa"/>
            <w:vAlign w:val="top"/>
            <w:hideMark/>
          </w:tcPr>
          <w:p w14:paraId="3EF2FFDF" w14:textId="2CADD0EA"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8,7</w:t>
            </w:r>
          </w:p>
        </w:tc>
        <w:tc>
          <w:tcPr>
            <w:tcW w:w="756" w:type="dxa"/>
            <w:hideMark/>
          </w:tcPr>
          <w:p w14:paraId="0B4EDF6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7,9</w:t>
            </w:r>
          </w:p>
        </w:tc>
        <w:tc>
          <w:tcPr>
            <w:tcW w:w="756" w:type="dxa"/>
            <w:hideMark/>
          </w:tcPr>
          <w:p w14:paraId="6BDCAD7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13,6</w:t>
            </w:r>
          </w:p>
        </w:tc>
        <w:tc>
          <w:tcPr>
            <w:tcW w:w="756" w:type="dxa"/>
            <w:hideMark/>
          </w:tcPr>
          <w:p w14:paraId="0BF843B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17,0</w:t>
            </w:r>
          </w:p>
        </w:tc>
        <w:tc>
          <w:tcPr>
            <w:tcW w:w="756" w:type="dxa"/>
            <w:hideMark/>
          </w:tcPr>
          <w:p w14:paraId="4E49A87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17,2</w:t>
            </w:r>
          </w:p>
        </w:tc>
      </w:tr>
      <w:tr w:rsidR="00ED3704" w:rsidRPr="0046118F" w14:paraId="3976F3B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3DDD992" w14:textId="77777777" w:rsidR="00ED3704" w:rsidRPr="0046118F" w:rsidRDefault="00ED3704" w:rsidP="00ED3704">
            <w:pPr>
              <w:pStyle w:val="Tabell"/>
              <w:rPr>
                <w:b/>
                <w:bCs/>
              </w:rPr>
            </w:pPr>
          </w:p>
        </w:tc>
        <w:tc>
          <w:tcPr>
            <w:tcW w:w="3351" w:type="dxa"/>
            <w:hideMark/>
          </w:tcPr>
          <w:p w14:paraId="10F087A4"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Restförda skatter</w:t>
            </w:r>
          </w:p>
        </w:tc>
        <w:tc>
          <w:tcPr>
            <w:tcW w:w="756" w:type="dxa"/>
            <w:vAlign w:val="top"/>
            <w:hideMark/>
          </w:tcPr>
          <w:p w14:paraId="76904AA2" w14:textId="2B23B90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576F6">
              <w:t>-5,0</w:t>
            </w:r>
          </w:p>
        </w:tc>
        <w:tc>
          <w:tcPr>
            <w:tcW w:w="756" w:type="dxa"/>
            <w:vAlign w:val="top"/>
            <w:hideMark/>
          </w:tcPr>
          <w:p w14:paraId="188C2190" w14:textId="1E3EADC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576F6">
              <w:t>-10,0</w:t>
            </w:r>
          </w:p>
        </w:tc>
        <w:tc>
          <w:tcPr>
            <w:tcW w:w="756" w:type="dxa"/>
            <w:hideMark/>
          </w:tcPr>
          <w:p w14:paraId="52F05CC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-9,5</w:t>
            </w:r>
          </w:p>
        </w:tc>
        <w:tc>
          <w:tcPr>
            <w:tcW w:w="756" w:type="dxa"/>
            <w:hideMark/>
          </w:tcPr>
          <w:p w14:paraId="6A23A1A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-5,9</w:t>
            </w:r>
          </w:p>
        </w:tc>
        <w:tc>
          <w:tcPr>
            <w:tcW w:w="756" w:type="dxa"/>
            <w:hideMark/>
          </w:tcPr>
          <w:p w14:paraId="73FE0E7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-4,8</w:t>
            </w:r>
          </w:p>
        </w:tc>
        <w:tc>
          <w:tcPr>
            <w:tcW w:w="756" w:type="dxa"/>
            <w:hideMark/>
          </w:tcPr>
          <w:p w14:paraId="747EA46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-4,8</w:t>
            </w:r>
          </w:p>
        </w:tc>
      </w:tr>
      <w:tr w:rsidR="00ED3704" w:rsidRPr="0046118F" w14:paraId="78446A3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36F9E27" w14:textId="77777777" w:rsidR="00ED3704" w:rsidRPr="0046118F" w:rsidRDefault="00ED3704" w:rsidP="00ED3704">
            <w:pPr>
              <w:pStyle w:val="Tabell"/>
            </w:pPr>
            <w:r w:rsidRPr="0046118F">
              <w:t> </w:t>
            </w:r>
          </w:p>
        </w:tc>
        <w:tc>
          <w:tcPr>
            <w:tcW w:w="3351" w:type="dxa"/>
            <w:hideMark/>
          </w:tcPr>
          <w:p w14:paraId="0C12F146"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Övriga skatter</w:t>
            </w:r>
          </w:p>
        </w:tc>
        <w:tc>
          <w:tcPr>
            <w:tcW w:w="756" w:type="dxa"/>
            <w:vAlign w:val="top"/>
            <w:hideMark/>
          </w:tcPr>
          <w:p w14:paraId="4DBEB942" w14:textId="09DB09F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576F6">
              <w:t>17,6</w:t>
            </w:r>
          </w:p>
        </w:tc>
        <w:tc>
          <w:tcPr>
            <w:tcW w:w="756" w:type="dxa"/>
            <w:vAlign w:val="top"/>
            <w:hideMark/>
          </w:tcPr>
          <w:p w14:paraId="28D606F9" w14:textId="28B0EA0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576F6">
              <w:t>18,8</w:t>
            </w:r>
          </w:p>
        </w:tc>
        <w:tc>
          <w:tcPr>
            <w:tcW w:w="756" w:type="dxa"/>
            <w:hideMark/>
          </w:tcPr>
          <w:p w14:paraId="35D64AC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17,4</w:t>
            </w:r>
          </w:p>
        </w:tc>
        <w:tc>
          <w:tcPr>
            <w:tcW w:w="756" w:type="dxa"/>
            <w:hideMark/>
          </w:tcPr>
          <w:p w14:paraId="7900C48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19,5</w:t>
            </w:r>
          </w:p>
        </w:tc>
        <w:tc>
          <w:tcPr>
            <w:tcW w:w="756" w:type="dxa"/>
            <w:hideMark/>
          </w:tcPr>
          <w:p w14:paraId="2D81883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21,8</w:t>
            </w:r>
          </w:p>
        </w:tc>
        <w:tc>
          <w:tcPr>
            <w:tcW w:w="756" w:type="dxa"/>
            <w:hideMark/>
          </w:tcPr>
          <w:p w14:paraId="5D53F0A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22,0</w:t>
            </w:r>
          </w:p>
        </w:tc>
      </w:tr>
      <w:tr w:rsidR="00ED3704" w:rsidRPr="0046118F" w14:paraId="1A24309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73AAE218" w14:textId="77777777" w:rsidR="00ED3704" w:rsidRPr="0046118F" w:rsidRDefault="00ED3704" w:rsidP="00ED3704">
            <w:pPr>
              <w:pStyle w:val="Tabell"/>
              <w:rPr>
                <w:b/>
                <w:bCs/>
              </w:rPr>
            </w:pPr>
            <w:r w:rsidRPr="0046118F">
              <w:rPr>
                <w:b/>
                <w:bCs/>
              </w:rPr>
              <w:t> </w:t>
            </w:r>
          </w:p>
        </w:tc>
        <w:tc>
          <w:tcPr>
            <w:tcW w:w="3351" w:type="dxa"/>
            <w:hideMark/>
          </w:tcPr>
          <w:p w14:paraId="7DB09C24"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Totala skatteintäkter</w:t>
            </w:r>
          </w:p>
        </w:tc>
        <w:tc>
          <w:tcPr>
            <w:tcW w:w="756" w:type="dxa"/>
            <w:vAlign w:val="top"/>
            <w:hideMark/>
          </w:tcPr>
          <w:p w14:paraId="7B6300CB" w14:textId="3BC9A25B"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2 163,8</w:t>
            </w:r>
          </w:p>
        </w:tc>
        <w:tc>
          <w:tcPr>
            <w:tcW w:w="756" w:type="dxa"/>
            <w:vAlign w:val="top"/>
            <w:hideMark/>
          </w:tcPr>
          <w:p w14:paraId="2022655B" w14:textId="0BD341BE"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2 121,5</w:t>
            </w:r>
          </w:p>
        </w:tc>
        <w:tc>
          <w:tcPr>
            <w:tcW w:w="756" w:type="dxa"/>
            <w:hideMark/>
          </w:tcPr>
          <w:p w14:paraId="6297266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2 191,1</w:t>
            </w:r>
          </w:p>
        </w:tc>
        <w:tc>
          <w:tcPr>
            <w:tcW w:w="756" w:type="dxa"/>
            <w:hideMark/>
          </w:tcPr>
          <w:p w14:paraId="5BA92F2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2 305,6</w:t>
            </w:r>
          </w:p>
        </w:tc>
        <w:tc>
          <w:tcPr>
            <w:tcW w:w="756" w:type="dxa"/>
            <w:hideMark/>
          </w:tcPr>
          <w:p w14:paraId="0483076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2 404,5</w:t>
            </w:r>
          </w:p>
        </w:tc>
        <w:tc>
          <w:tcPr>
            <w:tcW w:w="756" w:type="dxa"/>
            <w:hideMark/>
          </w:tcPr>
          <w:p w14:paraId="31BF7CD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2 480,7</w:t>
            </w:r>
          </w:p>
        </w:tc>
      </w:tr>
      <w:tr w:rsidR="00ED3704" w:rsidRPr="0046118F" w14:paraId="57FE01E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79683849" w14:textId="77777777" w:rsidR="00ED3704" w:rsidRPr="0046118F" w:rsidRDefault="00ED3704" w:rsidP="00ED3704">
            <w:pPr>
              <w:pStyle w:val="Tabell"/>
              <w:rPr>
                <w:b/>
                <w:bCs/>
              </w:rPr>
            </w:pPr>
            <w:r w:rsidRPr="0046118F">
              <w:rPr>
                <w:b/>
                <w:bCs/>
              </w:rPr>
              <w:t>1700</w:t>
            </w:r>
          </w:p>
        </w:tc>
        <w:tc>
          <w:tcPr>
            <w:tcW w:w="3351" w:type="dxa"/>
            <w:hideMark/>
          </w:tcPr>
          <w:p w14:paraId="2E445443"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Avgående poster, EU-skatter</w:t>
            </w:r>
          </w:p>
        </w:tc>
        <w:tc>
          <w:tcPr>
            <w:tcW w:w="756" w:type="dxa"/>
            <w:vAlign w:val="top"/>
            <w:hideMark/>
          </w:tcPr>
          <w:p w14:paraId="0E615F0A" w14:textId="54866486"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-6,9</w:t>
            </w:r>
          </w:p>
        </w:tc>
        <w:tc>
          <w:tcPr>
            <w:tcW w:w="756" w:type="dxa"/>
            <w:vAlign w:val="top"/>
            <w:hideMark/>
          </w:tcPr>
          <w:p w14:paraId="4887CE29" w14:textId="0D5BBC1E"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-6,2</w:t>
            </w:r>
          </w:p>
        </w:tc>
        <w:tc>
          <w:tcPr>
            <w:tcW w:w="756" w:type="dxa"/>
            <w:hideMark/>
          </w:tcPr>
          <w:p w14:paraId="1CFCD85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-6,6</w:t>
            </w:r>
          </w:p>
        </w:tc>
        <w:tc>
          <w:tcPr>
            <w:tcW w:w="756" w:type="dxa"/>
            <w:hideMark/>
          </w:tcPr>
          <w:p w14:paraId="2B03FBC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-6,9</w:t>
            </w:r>
          </w:p>
        </w:tc>
        <w:tc>
          <w:tcPr>
            <w:tcW w:w="756" w:type="dxa"/>
            <w:hideMark/>
          </w:tcPr>
          <w:p w14:paraId="52DE3B3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-7,3</w:t>
            </w:r>
          </w:p>
        </w:tc>
        <w:tc>
          <w:tcPr>
            <w:tcW w:w="756" w:type="dxa"/>
            <w:hideMark/>
          </w:tcPr>
          <w:p w14:paraId="32934D0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-7,6</w:t>
            </w:r>
          </w:p>
        </w:tc>
      </w:tr>
      <w:tr w:rsidR="00ED3704" w:rsidRPr="0046118F" w14:paraId="60EC8A3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69B8290" w14:textId="77777777" w:rsidR="00ED3704" w:rsidRPr="0046118F" w:rsidRDefault="00ED3704" w:rsidP="00ED3704">
            <w:pPr>
              <w:pStyle w:val="Tabell"/>
              <w:rPr>
                <w:b/>
                <w:bCs/>
              </w:rPr>
            </w:pPr>
            <w:r w:rsidRPr="0046118F">
              <w:rPr>
                <w:b/>
                <w:bCs/>
              </w:rPr>
              <w:t> </w:t>
            </w:r>
          </w:p>
        </w:tc>
        <w:tc>
          <w:tcPr>
            <w:tcW w:w="3351" w:type="dxa"/>
            <w:hideMark/>
          </w:tcPr>
          <w:p w14:paraId="56EC9605"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Offentliga sektorns skatteintäkter</w:t>
            </w:r>
          </w:p>
        </w:tc>
        <w:tc>
          <w:tcPr>
            <w:tcW w:w="756" w:type="dxa"/>
            <w:vAlign w:val="top"/>
            <w:hideMark/>
          </w:tcPr>
          <w:p w14:paraId="4D441123" w14:textId="7998CF09"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2 156,9</w:t>
            </w:r>
          </w:p>
        </w:tc>
        <w:tc>
          <w:tcPr>
            <w:tcW w:w="756" w:type="dxa"/>
            <w:vAlign w:val="top"/>
            <w:hideMark/>
          </w:tcPr>
          <w:p w14:paraId="475244F4" w14:textId="480E95AC"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2 115,3</w:t>
            </w:r>
          </w:p>
        </w:tc>
        <w:tc>
          <w:tcPr>
            <w:tcW w:w="756" w:type="dxa"/>
            <w:hideMark/>
          </w:tcPr>
          <w:p w14:paraId="3A2C2B4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2 184,6</w:t>
            </w:r>
          </w:p>
        </w:tc>
        <w:tc>
          <w:tcPr>
            <w:tcW w:w="756" w:type="dxa"/>
            <w:hideMark/>
          </w:tcPr>
          <w:p w14:paraId="4B85B03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2 298,7</w:t>
            </w:r>
          </w:p>
        </w:tc>
        <w:tc>
          <w:tcPr>
            <w:tcW w:w="756" w:type="dxa"/>
            <w:hideMark/>
          </w:tcPr>
          <w:p w14:paraId="62C705C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2 397,2</w:t>
            </w:r>
          </w:p>
        </w:tc>
        <w:tc>
          <w:tcPr>
            <w:tcW w:w="756" w:type="dxa"/>
            <w:hideMark/>
          </w:tcPr>
          <w:p w14:paraId="08347EA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2 473,1</w:t>
            </w:r>
          </w:p>
        </w:tc>
      </w:tr>
      <w:tr w:rsidR="00ED3704" w:rsidRPr="0046118F" w14:paraId="7D77743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6D7F31E0" w14:textId="77777777" w:rsidR="00ED3704" w:rsidRPr="0046118F" w:rsidRDefault="00ED3704" w:rsidP="00ED3704">
            <w:pPr>
              <w:pStyle w:val="Tabell"/>
              <w:rPr>
                <w:b/>
                <w:bCs/>
              </w:rPr>
            </w:pPr>
            <w:r w:rsidRPr="0046118F">
              <w:rPr>
                <w:b/>
                <w:bCs/>
              </w:rPr>
              <w:t>1800</w:t>
            </w:r>
          </w:p>
        </w:tc>
        <w:tc>
          <w:tcPr>
            <w:tcW w:w="3351" w:type="dxa"/>
            <w:hideMark/>
          </w:tcPr>
          <w:p w14:paraId="43A94CAB"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Avgående poster till andra sektorer</w:t>
            </w:r>
          </w:p>
        </w:tc>
        <w:tc>
          <w:tcPr>
            <w:tcW w:w="756" w:type="dxa"/>
            <w:vAlign w:val="top"/>
            <w:hideMark/>
          </w:tcPr>
          <w:p w14:paraId="50EF2458" w14:textId="35586A35"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-1 033,1</w:t>
            </w:r>
          </w:p>
        </w:tc>
        <w:tc>
          <w:tcPr>
            <w:tcW w:w="756" w:type="dxa"/>
            <w:vAlign w:val="top"/>
            <w:hideMark/>
          </w:tcPr>
          <w:p w14:paraId="01523736" w14:textId="433D081F"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-1 053,0</w:t>
            </w:r>
          </w:p>
        </w:tc>
        <w:tc>
          <w:tcPr>
            <w:tcW w:w="756" w:type="dxa"/>
            <w:hideMark/>
          </w:tcPr>
          <w:p w14:paraId="4A1CD40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-1 086,4</w:t>
            </w:r>
          </w:p>
        </w:tc>
        <w:tc>
          <w:tcPr>
            <w:tcW w:w="756" w:type="dxa"/>
            <w:hideMark/>
          </w:tcPr>
          <w:p w14:paraId="4EFF005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-1 127,0</w:t>
            </w:r>
          </w:p>
        </w:tc>
        <w:tc>
          <w:tcPr>
            <w:tcW w:w="756" w:type="dxa"/>
            <w:hideMark/>
          </w:tcPr>
          <w:p w14:paraId="27BCC8D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-1 166,3</w:t>
            </w:r>
          </w:p>
        </w:tc>
        <w:tc>
          <w:tcPr>
            <w:tcW w:w="756" w:type="dxa"/>
            <w:hideMark/>
          </w:tcPr>
          <w:p w14:paraId="1071EC0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-1 198,6</w:t>
            </w:r>
          </w:p>
        </w:tc>
      </w:tr>
      <w:tr w:rsidR="00ED3704" w:rsidRPr="006C1AEC" w14:paraId="7E09605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6AB184D8" w14:textId="77777777" w:rsidR="00ED3704" w:rsidRPr="00CC1E45" w:rsidRDefault="00ED3704" w:rsidP="00ED3704">
            <w:pPr>
              <w:pStyle w:val="Tabell"/>
              <w:rPr>
                <w:b/>
                <w:bCs/>
                <w:i/>
                <w:iCs/>
              </w:rPr>
            </w:pPr>
          </w:p>
        </w:tc>
        <w:tc>
          <w:tcPr>
            <w:tcW w:w="3351" w:type="dxa"/>
            <w:hideMark/>
          </w:tcPr>
          <w:p w14:paraId="374234DA" w14:textId="77777777"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kommunala skatter</w:t>
            </w:r>
          </w:p>
        </w:tc>
        <w:tc>
          <w:tcPr>
            <w:tcW w:w="756" w:type="dxa"/>
            <w:vAlign w:val="top"/>
            <w:hideMark/>
          </w:tcPr>
          <w:p w14:paraId="01F255A2" w14:textId="5833837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F576F6">
              <w:t>-766,6</w:t>
            </w:r>
          </w:p>
        </w:tc>
        <w:tc>
          <w:tcPr>
            <w:tcW w:w="756" w:type="dxa"/>
            <w:vAlign w:val="top"/>
            <w:hideMark/>
          </w:tcPr>
          <w:p w14:paraId="48CBD170" w14:textId="2361BAC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F576F6">
              <w:t>-784,5</w:t>
            </w:r>
          </w:p>
        </w:tc>
        <w:tc>
          <w:tcPr>
            <w:tcW w:w="756" w:type="dxa"/>
            <w:hideMark/>
          </w:tcPr>
          <w:p w14:paraId="4E2E8843"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-809,6</w:t>
            </w:r>
          </w:p>
        </w:tc>
        <w:tc>
          <w:tcPr>
            <w:tcW w:w="756" w:type="dxa"/>
            <w:hideMark/>
          </w:tcPr>
          <w:p w14:paraId="6A2E4343"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-838,5</w:t>
            </w:r>
          </w:p>
        </w:tc>
        <w:tc>
          <w:tcPr>
            <w:tcW w:w="756" w:type="dxa"/>
            <w:hideMark/>
          </w:tcPr>
          <w:p w14:paraId="0BD741C7"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-866,9</w:t>
            </w:r>
          </w:p>
        </w:tc>
        <w:tc>
          <w:tcPr>
            <w:tcW w:w="756" w:type="dxa"/>
            <w:hideMark/>
          </w:tcPr>
          <w:p w14:paraId="5C031A00"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-893,7</w:t>
            </w:r>
          </w:p>
        </w:tc>
      </w:tr>
      <w:tr w:rsidR="00ED3704" w:rsidRPr="006C1AEC" w14:paraId="34624BE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8C2E558" w14:textId="77777777" w:rsidR="00ED3704" w:rsidRPr="00CC1E45" w:rsidRDefault="00ED3704" w:rsidP="00ED3704">
            <w:pPr>
              <w:pStyle w:val="Tabell"/>
              <w:rPr>
                <w:i/>
                <w:iCs/>
              </w:rPr>
            </w:pPr>
            <w:r w:rsidRPr="00CC1E45">
              <w:rPr>
                <w:i/>
                <w:iCs/>
              </w:rPr>
              <w:t> </w:t>
            </w:r>
          </w:p>
        </w:tc>
        <w:tc>
          <w:tcPr>
            <w:tcW w:w="3351" w:type="dxa"/>
            <w:hideMark/>
          </w:tcPr>
          <w:p w14:paraId="77E529B9" w14:textId="77777777"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avgifter till ålderspensionssystemet</w:t>
            </w:r>
          </w:p>
        </w:tc>
        <w:tc>
          <w:tcPr>
            <w:tcW w:w="756" w:type="dxa"/>
            <w:vAlign w:val="top"/>
            <w:hideMark/>
          </w:tcPr>
          <w:p w14:paraId="2D7E865C" w14:textId="1BF8123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F576F6">
              <w:t>-266,5</w:t>
            </w:r>
          </w:p>
        </w:tc>
        <w:tc>
          <w:tcPr>
            <w:tcW w:w="756" w:type="dxa"/>
            <w:vAlign w:val="top"/>
            <w:hideMark/>
          </w:tcPr>
          <w:p w14:paraId="69F53D7A" w14:textId="19EE626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F576F6">
              <w:t>-268,5</w:t>
            </w:r>
          </w:p>
        </w:tc>
        <w:tc>
          <w:tcPr>
            <w:tcW w:w="756" w:type="dxa"/>
            <w:hideMark/>
          </w:tcPr>
          <w:p w14:paraId="00446B28"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-276,9</w:t>
            </w:r>
          </w:p>
        </w:tc>
        <w:tc>
          <w:tcPr>
            <w:tcW w:w="756" w:type="dxa"/>
            <w:hideMark/>
          </w:tcPr>
          <w:p w14:paraId="5BCF9E58"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-288,5</w:t>
            </w:r>
          </w:p>
        </w:tc>
        <w:tc>
          <w:tcPr>
            <w:tcW w:w="756" w:type="dxa"/>
            <w:hideMark/>
          </w:tcPr>
          <w:p w14:paraId="46FA7461"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-299,4</w:t>
            </w:r>
          </w:p>
        </w:tc>
        <w:tc>
          <w:tcPr>
            <w:tcW w:w="756" w:type="dxa"/>
            <w:hideMark/>
          </w:tcPr>
          <w:p w14:paraId="114F905F"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-304,8</w:t>
            </w:r>
          </w:p>
        </w:tc>
      </w:tr>
      <w:tr w:rsidR="00ED3704" w:rsidRPr="0046118F" w14:paraId="7038CAC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A06AA05" w14:textId="77777777" w:rsidR="00ED3704" w:rsidRPr="0046118F" w:rsidRDefault="00ED3704" w:rsidP="00ED3704">
            <w:pPr>
              <w:pStyle w:val="Tabell"/>
              <w:rPr>
                <w:b/>
                <w:bCs/>
              </w:rPr>
            </w:pPr>
            <w:r w:rsidRPr="0046118F">
              <w:rPr>
                <w:b/>
                <w:bCs/>
              </w:rPr>
              <w:t> </w:t>
            </w:r>
          </w:p>
        </w:tc>
        <w:tc>
          <w:tcPr>
            <w:tcW w:w="3351" w:type="dxa"/>
            <w:hideMark/>
          </w:tcPr>
          <w:p w14:paraId="2CB55823"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Statens skatteintäkter</w:t>
            </w:r>
          </w:p>
        </w:tc>
        <w:tc>
          <w:tcPr>
            <w:tcW w:w="756" w:type="dxa"/>
            <w:vAlign w:val="top"/>
            <w:hideMark/>
          </w:tcPr>
          <w:p w14:paraId="4402F3C8" w14:textId="7BDB09B6"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1 123,9</w:t>
            </w:r>
          </w:p>
        </w:tc>
        <w:tc>
          <w:tcPr>
            <w:tcW w:w="756" w:type="dxa"/>
            <w:vAlign w:val="top"/>
            <w:hideMark/>
          </w:tcPr>
          <w:p w14:paraId="404F1AEB" w14:textId="1F479455"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1 062,3</w:t>
            </w:r>
          </w:p>
        </w:tc>
        <w:tc>
          <w:tcPr>
            <w:tcW w:w="756" w:type="dxa"/>
            <w:hideMark/>
          </w:tcPr>
          <w:p w14:paraId="35C88C5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1 098,1</w:t>
            </w:r>
          </w:p>
        </w:tc>
        <w:tc>
          <w:tcPr>
            <w:tcW w:w="756" w:type="dxa"/>
            <w:hideMark/>
          </w:tcPr>
          <w:p w14:paraId="69BD308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1 171,7</w:t>
            </w:r>
          </w:p>
        </w:tc>
        <w:tc>
          <w:tcPr>
            <w:tcW w:w="756" w:type="dxa"/>
            <w:hideMark/>
          </w:tcPr>
          <w:p w14:paraId="19FAE6F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1 230,9</w:t>
            </w:r>
          </w:p>
        </w:tc>
        <w:tc>
          <w:tcPr>
            <w:tcW w:w="756" w:type="dxa"/>
            <w:hideMark/>
          </w:tcPr>
          <w:p w14:paraId="497A346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1 274,5</w:t>
            </w:r>
          </w:p>
        </w:tc>
      </w:tr>
      <w:tr w:rsidR="00ED3704" w:rsidRPr="0046118F" w14:paraId="7414D4F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DC8F895" w14:textId="77777777" w:rsidR="00ED3704" w:rsidRPr="0046118F" w:rsidRDefault="00ED3704" w:rsidP="00ED3704">
            <w:pPr>
              <w:pStyle w:val="Tabell"/>
              <w:rPr>
                <w:b/>
                <w:bCs/>
              </w:rPr>
            </w:pPr>
            <w:r w:rsidRPr="0046118F">
              <w:rPr>
                <w:b/>
                <w:bCs/>
              </w:rPr>
              <w:t>1900</w:t>
            </w:r>
          </w:p>
        </w:tc>
        <w:tc>
          <w:tcPr>
            <w:tcW w:w="3351" w:type="dxa"/>
            <w:hideMark/>
          </w:tcPr>
          <w:p w14:paraId="31F54B5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Periodiseringar</w:t>
            </w:r>
          </w:p>
        </w:tc>
        <w:tc>
          <w:tcPr>
            <w:tcW w:w="756" w:type="dxa"/>
            <w:vAlign w:val="top"/>
            <w:hideMark/>
          </w:tcPr>
          <w:p w14:paraId="2A590375" w14:textId="7D04F39E"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-15,5</w:t>
            </w:r>
          </w:p>
        </w:tc>
        <w:tc>
          <w:tcPr>
            <w:tcW w:w="756" w:type="dxa"/>
            <w:vAlign w:val="top"/>
            <w:hideMark/>
          </w:tcPr>
          <w:p w14:paraId="33E65CB9" w14:textId="045DA17E"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-24,8</w:t>
            </w:r>
          </w:p>
        </w:tc>
        <w:tc>
          <w:tcPr>
            <w:tcW w:w="756" w:type="dxa"/>
            <w:hideMark/>
          </w:tcPr>
          <w:p w14:paraId="277FE80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23,5</w:t>
            </w:r>
          </w:p>
        </w:tc>
        <w:tc>
          <w:tcPr>
            <w:tcW w:w="756" w:type="dxa"/>
            <w:hideMark/>
          </w:tcPr>
          <w:p w14:paraId="70F5C8B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16,1</w:t>
            </w:r>
          </w:p>
        </w:tc>
        <w:tc>
          <w:tcPr>
            <w:tcW w:w="756" w:type="dxa"/>
            <w:hideMark/>
          </w:tcPr>
          <w:p w14:paraId="2022ACD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12,5</w:t>
            </w:r>
          </w:p>
        </w:tc>
        <w:tc>
          <w:tcPr>
            <w:tcW w:w="756" w:type="dxa"/>
            <w:hideMark/>
          </w:tcPr>
          <w:p w14:paraId="6D4E68B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6,7</w:t>
            </w:r>
          </w:p>
        </w:tc>
      </w:tr>
      <w:tr w:rsidR="00ED3704" w:rsidRPr="0046118F" w14:paraId="38F8C2E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E3A7AC4" w14:textId="77777777" w:rsidR="00ED3704" w:rsidRPr="0046118F" w:rsidRDefault="00ED3704" w:rsidP="00ED3704">
            <w:pPr>
              <w:pStyle w:val="Tabell"/>
              <w:rPr>
                <w:b/>
                <w:bCs/>
              </w:rPr>
            </w:pPr>
          </w:p>
        </w:tc>
        <w:tc>
          <w:tcPr>
            <w:tcW w:w="3351" w:type="dxa"/>
            <w:hideMark/>
          </w:tcPr>
          <w:p w14:paraId="0484A13A"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Uppbördsförskjutningar</w:t>
            </w:r>
          </w:p>
        </w:tc>
        <w:tc>
          <w:tcPr>
            <w:tcW w:w="756" w:type="dxa"/>
            <w:vAlign w:val="top"/>
            <w:hideMark/>
          </w:tcPr>
          <w:p w14:paraId="6F29D063" w14:textId="51AF173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6,5</w:t>
            </w:r>
          </w:p>
        </w:tc>
        <w:tc>
          <w:tcPr>
            <w:tcW w:w="756" w:type="dxa"/>
            <w:vAlign w:val="top"/>
            <w:hideMark/>
          </w:tcPr>
          <w:p w14:paraId="322C4726" w14:textId="7D86402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23,4</w:t>
            </w:r>
          </w:p>
        </w:tc>
        <w:tc>
          <w:tcPr>
            <w:tcW w:w="756" w:type="dxa"/>
            <w:hideMark/>
          </w:tcPr>
          <w:p w14:paraId="67B246E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0,7</w:t>
            </w:r>
          </w:p>
        </w:tc>
        <w:tc>
          <w:tcPr>
            <w:tcW w:w="756" w:type="dxa"/>
            <w:hideMark/>
          </w:tcPr>
          <w:p w14:paraId="3D5724C6"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0,5</w:t>
            </w:r>
          </w:p>
        </w:tc>
        <w:tc>
          <w:tcPr>
            <w:tcW w:w="756" w:type="dxa"/>
            <w:hideMark/>
          </w:tcPr>
          <w:p w14:paraId="532A886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8,0</w:t>
            </w:r>
          </w:p>
        </w:tc>
        <w:tc>
          <w:tcPr>
            <w:tcW w:w="756" w:type="dxa"/>
            <w:hideMark/>
          </w:tcPr>
          <w:p w14:paraId="21BF0A3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12,8</w:t>
            </w:r>
          </w:p>
        </w:tc>
      </w:tr>
      <w:tr w:rsidR="00ED3704" w:rsidRPr="0046118F" w14:paraId="449EAA3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A5A7568" w14:textId="77777777" w:rsidR="00ED3704" w:rsidRPr="0046118F" w:rsidRDefault="00ED3704" w:rsidP="00ED3704">
            <w:pPr>
              <w:pStyle w:val="Tabell"/>
            </w:pPr>
          </w:p>
        </w:tc>
        <w:tc>
          <w:tcPr>
            <w:tcW w:w="3351" w:type="dxa"/>
            <w:hideMark/>
          </w:tcPr>
          <w:p w14:paraId="3B56EDEC"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Betalningsförskjutningar</w:t>
            </w:r>
          </w:p>
        </w:tc>
        <w:tc>
          <w:tcPr>
            <w:tcW w:w="756" w:type="dxa"/>
            <w:vAlign w:val="top"/>
            <w:hideMark/>
          </w:tcPr>
          <w:p w14:paraId="10F25A18" w14:textId="2C7A3A7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-24,1</w:t>
            </w:r>
          </w:p>
        </w:tc>
        <w:tc>
          <w:tcPr>
            <w:tcW w:w="756" w:type="dxa"/>
            <w:vAlign w:val="top"/>
            <w:hideMark/>
          </w:tcPr>
          <w:p w14:paraId="3C76F8A6" w14:textId="19D7F5F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-18,5</w:t>
            </w:r>
          </w:p>
        </w:tc>
        <w:tc>
          <w:tcPr>
            <w:tcW w:w="756" w:type="dxa"/>
            <w:hideMark/>
          </w:tcPr>
          <w:p w14:paraId="3B2DDF6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16,5</w:t>
            </w:r>
          </w:p>
        </w:tc>
        <w:tc>
          <w:tcPr>
            <w:tcW w:w="756" w:type="dxa"/>
            <w:hideMark/>
          </w:tcPr>
          <w:p w14:paraId="69E0703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2,4</w:t>
            </w:r>
          </w:p>
        </w:tc>
        <w:tc>
          <w:tcPr>
            <w:tcW w:w="756" w:type="dxa"/>
            <w:hideMark/>
          </w:tcPr>
          <w:p w14:paraId="623E139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-5,8</w:t>
            </w:r>
          </w:p>
        </w:tc>
        <w:tc>
          <w:tcPr>
            <w:tcW w:w="756" w:type="dxa"/>
            <w:hideMark/>
          </w:tcPr>
          <w:p w14:paraId="0281B23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-6,1</w:t>
            </w:r>
          </w:p>
        </w:tc>
      </w:tr>
      <w:tr w:rsidR="00ED3704" w:rsidRPr="006C1AEC" w14:paraId="512E0E5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5F4EFB4" w14:textId="77777777" w:rsidR="00ED3704" w:rsidRPr="00CC1E45" w:rsidRDefault="00ED3704" w:rsidP="00ED3704">
            <w:pPr>
              <w:pStyle w:val="Tabell"/>
              <w:rPr>
                <w:i/>
                <w:iCs/>
              </w:rPr>
            </w:pPr>
          </w:p>
        </w:tc>
        <w:tc>
          <w:tcPr>
            <w:tcW w:w="3351" w:type="dxa"/>
            <w:hideMark/>
          </w:tcPr>
          <w:p w14:paraId="709C9033" w14:textId="71E36224"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kommuner och landsting</w:t>
            </w:r>
          </w:p>
        </w:tc>
        <w:tc>
          <w:tcPr>
            <w:tcW w:w="756" w:type="dxa"/>
            <w:vAlign w:val="top"/>
            <w:hideMark/>
          </w:tcPr>
          <w:p w14:paraId="4154DD21" w14:textId="770E90F9"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-3,6</w:t>
            </w:r>
          </w:p>
        </w:tc>
        <w:tc>
          <w:tcPr>
            <w:tcW w:w="756" w:type="dxa"/>
            <w:vAlign w:val="top"/>
            <w:hideMark/>
          </w:tcPr>
          <w:p w14:paraId="6FB40457" w14:textId="1D1AFB98"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-7,6</w:t>
            </w:r>
          </w:p>
        </w:tc>
        <w:tc>
          <w:tcPr>
            <w:tcW w:w="756" w:type="dxa"/>
            <w:hideMark/>
          </w:tcPr>
          <w:p w14:paraId="68177723"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12,3</w:t>
            </w:r>
          </w:p>
        </w:tc>
        <w:tc>
          <w:tcPr>
            <w:tcW w:w="756" w:type="dxa"/>
            <w:hideMark/>
          </w:tcPr>
          <w:p w14:paraId="67426B87"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10,2</w:t>
            </w:r>
          </w:p>
        </w:tc>
        <w:tc>
          <w:tcPr>
            <w:tcW w:w="756" w:type="dxa"/>
            <w:hideMark/>
          </w:tcPr>
          <w:p w14:paraId="7A2416DF"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0,8</w:t>
            </w:r>
          </w:p>
        </w:tc>
        <w:tc>
          <w:tcPr>
            <w:tcW w:w="756" w:type="dxa"/>
            <w:hideMark/>
          </w:tcPr>
          <w:p w14:paraId="558E5A61"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1,6</w:t>
            </w:r>
          </w:p>
        </w:tc>
      </w:tr>
      <w:tr w:rsidR="00ED3704" w:rsidRPr="006C1AEC" w14:paraId="01339FB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6EE8BD93" w14:textId="77777777" w:rsidR="00ED3704" w:rsidRPr="00CC1E45" w:rsidRDefault="00ED3704" w:rsidP="00ED3704">
            <w:pPr>
              <w:pStyle w:val="Tabell"/>
              <w:rPr>
                <w:i/>
                <w:iCs/>
              </w:rPr>
            </w:pPr>
          </w:p>
        </w:tc>
        <w:tc>
          <w:tcPr>
            <w:tcW w:w="3351" w:type="dxa"/>
            <w:hideMark/>
          </w:tcPr>
          <w:p w14:paraId="71BDA36A" w14:textId="77777777"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ålderspensionssystemet</w:t>
            </w:r>
          </w:p>
        </w:tc>
        <w:tc>
          <w:tcPr>
            <w:tcW w:w="756" w:type="dxa"/>
            <w:vAlign w:val="top"/>
            <w:hideMark/>
          </w:tcPr>
          <w:p w14:paraId="133312D2" w14:textId="4546079B"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-1,0</w:t>
            </w:r>
          </w:p>
        </w:tc>
        <w:tc>
          <w:tcPr>
            <w:tcW w:w="756" w:type="dxa"/>
            <w:vAlign w:val="top"/>
            <w:hideMark/>
          </w:tcPr>
          <w:p w14:paraId="2965B8C3" w14:textId="1F9D4563"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-1,7</w:t>
            </w:r>
          </w:p>
        </w:tc>
        <w:tc>
          <w:tcPr>
            <w:tcW w:w="756" w:type="dxa"/>
            <w:hideMark/>
          </w:tcPr>
          <w:p w14:paraId="3E6DECB4"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4,2</w:t>
            </w:r>
          </w:p>
        </w:tc>
        <w:tc>
          <w:tcPr>
            <w:tcW w:w="756" w:type="dxa"/>
            <w:hideMark/>
          </w:tcPr>
          <w:p w14:paraId="1A1E8365"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0,5</w:t>
            </w:r>
          </w:p>
        </w:tc>
        <w:tc>
          <w:tcPr>
            <w:tcW w:w="756" w:type="dxa"/>
            <w:hideMark/>
          </w:tcPr>
          <w:p w14:paraId="1FA3708B"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0,9</w:t>
            </w:r>
          </w:p>
        </w:tc>
        <w:tc>
          <w:tcPr>
            <w:tcW w:w="756" w:type="dxa"/>
            <w:hideMark/>
          </w:tcPr>
          <w:p w14:paraId="5C213679"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0,5</w:t>
            </w:r>
          </w:p>
        </w:tc>
      </w:tr>
      <w:tr w:rsidR="00ED3704" w:rsidRPr="006C1AEC" w14:paraId="262C4E7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34830E91" w14:textId="77777777" w:rsidR="00ED3704" w:rsidRPr="00CC1E45" w:rsidRDefault="00ED3704" w:rsidP="00ED3704">
            <w:pPr>
              <w:pStyle w:val="Tabell"/>
              <w:rPr>
                <w:i/>
                <w:iCs/>
              </w:rPr>
            </w:pPr>
          </w:p>
        </w:tc>
        <w:tc>
          <w:tcPr>
            <w:tcW w:w="3351" w:type="dxa"/>
            <w:hideMark/>
          </w:tcPr>
          <w:p w14:paraId="22D29769" w14:textId="77777777"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privat sektor</w:t>
            </w:r>
          </w:p>
        </w:tc>
        <w:tc>
          <w:tcPr>
            <w:tcW w:w="756" w:type="dxa"/>
            <w:vAlign w:val="top"/>
            <w:hideMark/>
          </w:tcPr>
          <w:p w14:paraId="0407681C" w14:textId="77AF26E1"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-18,9</w:t>
            </w:r>
          </w:p>
        </w:tc>
        <w:tc>
          <w:tcPr>
            <w:tcW w:w="756" w:type="dxa"/>
            <w:vAlign w:val="top"/>
            <w:hideMark/>
          </w:tcPr>
          <w:p w14:paraId="2B31A48C" w14:textId="09739C7F"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-8,7</w:t>
            </w:r>
          </w:p>
        </w:tc>
        <w:tc>
          <w:tcPr>
            <w:tcW w:w="756" w:type="dxa"/>
            <w:hideMark/>
          </w:tcPr>
          <w:p w14:paraId="2A824AB1"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-0,1</w:t>
            </w:r>
          </w:p>
        </w:tc>
        <w:tc>
          <w:tcPr>
            <w:tcW w:w="756" w:type="dxa"/>
            <w:hideMark/>
          </w:tcPr>
          <w:p w14:paraId="6378307E"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-8,2</w:t>
            </w:r>
          </w:p>
        </w:tc>
        <w:tc>
          <w:tcPr>
            <w:tcW w:w="756" w:type="dxa"/>
            <w:hideMark/>
          </w:tcPr>
          <w:p w14:paraId="14E93F36"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-7,6</w:t>
            </w:r>
          </w:p>
        </w:tc>
        <w:tc>
          <w:tcPr>
            <w:tcW w:w="756" w:type="dxa"/>
            <w:hideMark/>
          </w:tcPr>
          <w:p w14:paraId="532AA5ED"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-8,2</w:t>
            </w:r>
          </w:p>
        </w:tc>
      </w:tr>
      <w:tr w:rsidR="00ED3704" w:rsidRPr="006C1AEC" w14:paraId="58696C6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0CCBDFA4" w14:textId="77777777" w:rsidR="00ED3704" w:rsidRPr="00CC1E45" w:rsidRDefault="00ED3704" w:rsidP="00ED3704">
            <w:pPr>
              <w:pStyle w:val="Tabell"/>
              <w:rPr>
                <w:i/>
                <w:iCs/>
              </w:rPr>
            </w:pPr>
          </w:p>
        </w:tc>
        <w:tc>
          <w:tcPr>
            <w:tcW w:w="3351" w:type="dxa"/>
            <w:hideMark/>
          </w:tcPr>
          <w:p w14:paraId="044F3BF9" w14:textId="77777777"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kyrkosektorn</w:t>
            </w:r>
          </w:p>
        </w:tc>
        <w:tc>
          <w:tcPr>
            <w:tcW w:w="756" w:type="dxa"/>
            <w:vAlign w:val="top"/>
            <w:hideMark/>
          </w:tcPr>
          <w:p w14:paraId="6EBC6512" w14:textId="53003EFE"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-0,7</w:t>
            </w:r>
          </w:p>
        </w:tc>
        <w:tc>
          <w:tcPr>
            <w:tcW w:w="756" w:type="dxa"/>
            <w:vAlign w:val="top"/>
            <w:hideMark/>
          </w:tcPr>
          <w:p w14:paraId="4C7E446C" w14:textId="2A05CEE2"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-0,5</w:t>
            </w:r>
          </w:p>
        </w:tc>
        <w:tc>
          <w:tcPr>
            <w:tcW w:w="756" w:type="dxa"/>
            <w:hideMark/>
          </w:tcPr>
          <w:p w14:paraId="2313B7D5"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0,1</w:t>
            </w:r>
          </w:p>
        </w:tc>
        <w:tc>
          <w:tcPr>
            <w:tcW w:w="756" w:type="dxa"/>
            <w:hideMark/>
          </w:tcPr>
          <w:p w14:paraId="46801CA0"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-0,1</w:t>
            </w:r>
          </w:p>
        </w:tc>
        <w:tc>
          <w:tcPr>
            <w:tcW w:w="756" w:type="dxa"/>
            <w:hideMark/>
          </w:tcPr>
          <w:p w14:paraId="3BD71372"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0,0</w:t>
            </w:r>
          </w:p>
        </w:tc>
        <w:tc>
          <w:tcPr>
            <w:tcW w:w="756" w:type="dxa"/>
            <w:hideMark/>
          </w:tcPr>
          <w:p w14:paraId="4511D6C7"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0,0</w:t>
            </w:r>
          </w:p>
        </w:tc>
      </w:tr>
      <w:tr w:rsidR="00ED3704" w:rsidRPr="006C1AEC" w14:paraId="5F534D9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F6FA824" w14:textId="77777777" w:rsidR="00ED3704" w:rsidRPr="00CC1E45" w:rsidRDefault="00ED3704" w:rsidP="00ED3704">
            <w:pPr>
              <w:pStyle w:val="Tabell"/>
              <w:rPr>
                <w:i/>
                <w:iCs/>
              </w:rPr>
            </w:pPr>
          </w:p>
        </w:tc>
        <w:tc>
          <w:tcPr>
            <w:tcW w:w="3351" w:type="dxa"/>
            <w:hideMark/>
          </w:tcPr>
          <w:p w14:paraId="5992644A" w14:textId="77777777" w:rsidR="00ED3704" w:rsidRPr="00CC1E45"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i/>
                <w:iCs/>
              </w:rPr>
            </w:pPr>
            <w:r w:rsidRPr="00CC1E45">
              <w:rPr>
                <w:i/>
                <w:iCs/>
              </w:rPr>
              <w:t>varav EU</w:t>
            </w:r>
          </w:p>
        </w:tc>
        <w:tc>
          <w:tcPr>
            <w:tcW w:w="756" w:type="dxa"/>
            <w:vAlign w:val="top"/>
            <w:hideMark/>
          </w:tcPr>
          <w:p w14:paraId="601E4458" w14:textId="63FB0817"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0,0</w:t>
            </w:r>
          </w:p>
        </w:tc>
        <w:tc>
          <w:tcPr>
            <w:tcW w:w="756" w:type="dxa"/>
            <w:vAlign w:val="top"/>
            <w:hideMark/>
          </w:tcPr>
          <w:p w14:paraId="0430DF88" w14:textId="2D599983"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E546C">
              <w:rPr>
                <w:i/>
                <w:iCs/>
              </w:rPr>
              <w:t>0,0</w:t>
            </w:r>
          </w:p>
        </w:tc>
        <w:tc>
          <w:tcPr>
            <w:tcW w:w="756" w:type="dxa"/>
            <w:hideMark/>
          </w:tcPr>
          <w:p w14:paraId="61FC05AC"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0,0</w:t>
            </w:r>
          </w:p>
        </w:tc>
        <w:tc>
          <w:tcPr>
            <w:tcW w:w="756" w:type="dxa"/>
            <w:hideMark/>
          </w:tcPr>
          <w:p w14:paraId="1C728A34"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0,0</w:t>
            </w:r>
          </w:p>
        </w:tc>
        <w:tc>
          <w:tcPr>
            <w:tcW w:w="756" w:type="dxa"/>
            <w:hideMark/>
          </w:tcPr>
          <w:p w14:paraId="712CA3E3"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0,0</w:t>
            </w:r>
          </w:p>
        </w:tc>
        <w:tc>
          <w:tcPr>
            <w:tcW w:w="756" w:type="dxa"/>
            <w:hideMark/>
          </w:tcPr>
          <w:p w14:paraId="589821BE" w14:textId="77777777" w:rsidR="00ED3704" w:rsidRPr="00CC1E4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CC1E45">
              <w:rPr>
                <w:i/>
                <w:iCs/>
              </w:rPr>
              <w:t>0,0</w:t>
            </w:r>
          </w:p>
        </w:tc>
      </w:tr>
      <w:tr w:rsidR="00ED3704" w:rsidRPr="0046118F" w14:paraId="06B4955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9D566D7" w14:textId="77777777" w:rsidR="00ED3704" w:rsidRPr="0046118F" w:rsidRDefault="00ED3704" w:rsidP="00ED3704">
            <w:pPr>
              <w:pStyle w:val="Tabell"/>
            </w:pPr>
            <w:r w:rsidRPr="0046118F">
              <w:t> </w:t>
            </w:r>
          </w:p>
        </w:tc>
        <w:tc>
          <w:tcPr>
            <w:tcW w:w="3351" w:type="dxa"/>
            <w:hideMark/>
          </w:tcPr>
          <w:p w14:paraId="2AD701A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Anstånd</w:t>
            </w:r>
          </w:p>
        </w:tc>
        <w:tc>
          <w:tcPr>
            <w:tcW w:w="756" w:type="dxa"/>
            <w:vAlign w:val="top"/>
            <w:hideMark/>
          </w:tcPr>
          <w:p w14:paraId="15680CD6" w14:textId="2DD69C0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2,2</w:t>
            </w:r>
          </w:p>
        </w:tc>
        <w:tc>
          <w:tcPr>
            <w:tcW w:w="756" w:type="dxa"/>
            <w:vAlign w:val="top"/>
            <w:hideMark/>
          </w:tcPr>
          <w:p w14:paraId="53C1300E" w14:textId="4D8EDE1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-29,7</w:t>
            </w:r>
          </w:p>
        </w:tc>
        <w:tc>
          <w:tcPr>
            <w:tcW w:w="756" w:type="dxa"/>
            <w:hideMark/>
          </w:tcPr>
          <w:p w14:paraId="355D5969"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6,4</w:t>
            </w:r>
          </w:p>
        </w:tc>
        <w:tc>
          <w:tcPr>
            <w:tcW w:w="756" w:type="dxa"/>
            <w:hideMark/>
          </w:tcPr>
          <w:p w14:paraId="593BE03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13,3</w:t>
            </w:r>
          </w:p>
        </w:tc>
        <w:tc>
          <w:tcPr>
            <w:tcW w:w="756" w:type="dxa"/>
            <w:hideMark/>
          </w:tcPr>
          <w:p w14:paraId="6914A9D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10,3</w:t>
            </w:r>
          </w:p>
        </w:tc>
        <w:tc>
          <w:tcPr>
            <w:tcW w:w="756" w:type="dxa"/>
            <w:hideMark/>
          </w:tcPr>
          <w:p w14:paraId="58C4887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0,0</w:t>
            </w:r>
          </w:p>
        </w:tc>
      </w:tr>
      <w:tr w:rsidR="00ED3704" w:rsidRPr="0046118F" w14:paraId="7D25688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8D1654C" w14:textId="77777777" w:rsidR="00ED3704" w:rsidRPr="0046118F" w:rsidRDefault="00ED3704" w:rsidP="00ED3704">
            <w:pPr>
              <w:pStyle w:val="Tabell"/>
              <w:rPr>
                <w:b/>
                <w:bCs/>
              </w:rPr>
            </w:pPr>
            <w:r w:rsidRPr="0046118F">
              <w:rPr>
                <w:b/>
                <w:bCs/>
              </w:rPr>
              <w:t>1000</w:t>
            </w:r>
          </w:p>
        </w:tc>
        <w:tc>
          <w:tcPr>
            <w:tcW w:w="3351" w:type="dxa"/>
            <w:hideMark/>
          </w:tcPr>
          <w:p w14:paraId="7427EDC5"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Statens skatteinkomster</w:t>
            </w:r>
          </w:p>
        </w:tc>
        <w:tc>
          <w:tcPr>
            <w:tcW w:w="756" w:type="dxa"/>
            <w:vAlign w:val="top"/>
            <w:hideMark/>
          </w:tcPr>
          <w:p w14:paraId="3AD9A49D" w14:textId="690787D3"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1 108,4</w:t>
            </w:r>
          </w:p>
        </w:tc>
        <w:tc>
          <w:tcPr>
            <w:tcW w:w="756" w:type="dxa"/>
            <w:vAlign w:val="top"/>
            <w:hideMark/>
          </w:tcPr>
          <w:p w14:paraId="4A8CF33A" w14:textId="56C19B5F"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1 037,5</w:t>
            </w:r>
          </w:p>
        </w:tc>
        <w:tc>
          <w:tcPr>
            <w:tcW w:w="756" w:type="dxa"/>
            <w:hideMark/>
          </w:tcPr>
          <w:p w14:paraId="1C5BC9E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1 121,7</w:t>
            </w:r>
          </w:p>
        </w:tc>
        <w:tc>
          <w:tcPr>
            <w:tcW w:w="756" w:type="dxa"/>
            <w:hideMark/>
          </w:tcPr>
          <w:p w14:paraId="085D1728"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1 187,8</w:t>
            </w:r>
          </w:p>
        </w:tc>
        <w:tc>
          <w:tcPr>
            <w:tcW w:w="756" w:type="dxa"/>
            <w:hideMark/>
          </w:tcPr>
          <w:p w14:paraId="764E1F8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1 243,4</w:t>
            </w:r>
          </w:p>
        </w:tc>
        <w:tc>
          <w:tcPr>
            <w:tcW w:w="756" w:type="dxa"/>
            <w:hideMark/>
          </w:tcPr>
          <w:p w14:paraId="2E1BD77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1 281,2</w:t>
            </w:r>
          </w:p>
        </w:tc>
      </w:tr>
      <w:tr w:rsidR="00ED3704" w:rsidRPr="0046118F" w14:paraId="1E9473B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1F274E98" w14:textId="77777777" w:rsidR="00ED3704" w:rsidRPr="0046118F" w:rsidRDefault="00ED3704" w:rsidP="00ED3704">
            <w:pPr>
              <w:pStyle w:val="Tabell"/>
              <w:rPr>
                <w:b/>
                <w:bCs/>
              </w:rPr>
            </w:pPr>
          </w:p>
        </w:tc>
        <w:tc>
          <w:tcPr>
            <w:tcW w:w="3351" w:type="dxa"/>
            <w:hideMark/>
          </w:tcPr>
          <w:p w14:paraId="41FEF15D" w14:textId="7777777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6118F">
              <w:rPr>
                <w:b/>
                <w:bCs/>
              </w:rPr>
              <w:t>Övriga inkomster</w:t>
            </w:r>
          </w:p>
        </w:tc>
        <w:tc>
          <w:tcPr>
            <w:tcW w:w="756" w:type="dxa"/>
            <w:vAlign w:val="top"/>
            <w:hideMark/>
          </w:tcPr>
          <w:p w14:paraId="6C7E55F3" w14:textId="2B0046DF"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-52,8</w:t>
            </w:r>
          </w:p>
        </w:tc>
        <w:tc>
          <w:tcPr>
            <w:tcW w:w="756" w:type="dxa"/>
            <w:vAlign w:val="top"/>
            <w:hideMark/>
          </w:tcPr>
          <w:p w14:paraId="45B42AF6" w14:textId="057B5A9A" w:rsidR="00ED3704" w:rsidRPr="006E546C"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46C">
              <w:rPr>
                <w:b/>
                <w:bCs/>
              </w:rPr>
              <w:t>-38,9</w:t>
            </w:r>
          </w:p>
        </w:tc>
        <w:tc>
          <w:tcPr>
            <w:tcW w:w="756" w:type="dxa"/>
            <w:hideMark/>
          </w:tcPr>
          <w:p w14:paraId="2BE0F78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-28,0</w:t>
            </w:r>
          </w:p>
        </w:tc>
        <w:tc>
          <w:tcPr>
            <w:tcW w:w="756" w:type="dxa"/>
            <w:hideMark/>
          </w:tcPr>
          <w:p w14:paraId="7085FAC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-32,4</w:t>
            </w:r>
          </w:p>
        </w:tc>
        <w:tc>
          <w:tcPr>
            <w:tcW w:w="756" w:type="dxa"/>
            <w:hideMark/>
          </w:tcPr>
          <w:p w14:paraId="5EF23EE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-41,0</w:t>
            </w:r>
          </w:p>
        </w:tc>
        <w:tc>
          <w:tcPr>
            <w:tcW w:w="756" w:type="dxa"/>
            <w:hideMark/>
          </w:tcPr>
          <w:p w14:paraId="0E639D4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46118F">
              <w:rPr>
                <w:b/>
                <w:bCs/>
              </w:rPr>
              <w:t>-53,9</w:t>
            </w:r>
          </w:p>
        </w:tc>
      </w:tr>
      <w:tr w:rsidR="00ED3704" w:rsidRPr="0046118F" w14:paraId="4C5DB5A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0284105" w14:textId="77777777" w:rsidR="00ED3704" w:rsidRPr="0046118F" w:rsidRDefault="00ED3704" w:rsidP="00ED3704">
            <w:pPr>
              <w:pStyle w:val="Tabell"/>
            </w:pPr>
            <w:r w:rsidRPr="0046118F">
              <w:t>2000</w:t>
            </w:r>
          </w:p>
        </w:tc>
        <w:tc>
          <w:tcPr>
            <w:tcW w:w="3351" w:type="dxa"/>
            <w:hideMark/>
          </w:tcPr>
          <w:p w14:paraId="63533B39" w14:textId="27E57790"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Inkomster av statens verksamhet</w:t>
            </w:r>
          </w:p>
        </w:tc>
        <w:tc>
          <w:tcPr>
            <w:tcW w:w="756" w:type="dxa"/>
            <w:vAlign w:val="top"/>
            <w:hideMark/>
          </w:tcPr>
          <w:p w14:paraId="0B13F4D1" w14:textId="4BB2B8C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35,3</w:t>
            </w:r>
          </w:p>
        </w:tc>
        <w:tc>
          <w:tcPr>
            <w:tcW w:w="756" w:type="dxa"/>
            <w:vAlign w:val="top"/>
            <w:hideMark/>
          </w:tcPr>
          <w:p w14:paraId="17A3BA1D" w14:textId="520C163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46,1</w:t>
            </w:r>
          </w:p>
        </w:tc>
        <w:tc>
          <w:tcPr>
            <w:tcW w:w="756" w:type="dxa"/>
            <w:hideMark/>
          </w:tcPr>
          <w:p w14:paraId="7F27A93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42,4</w:t>
            </w:r>
          </w:p>
        </w:tc>
        <w:tc>
          <w:tcPr>
            <w:tcW w:w="756" w:type="dxa"/>
            <w:hideMark/>
          </w:tcPr>
          <w:p w14:paraId="2F94D75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41,0</w:t>
            </w:r>
          </w:p>
        </w:tc>
        <w:tc>
          <w:tcPr>
            <w:tcW w:w="756" w:type="dxa"/>
            <w:hideMark/>
          </w:tcPr>
          <w:p w14:paraId="7C16DFD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39,6</w:t>
            </w:r>
          </w:p>
        </w:tc>
        <w:tc>
          <w:tcPr>
            <w:tcW w:w="756" w:type="dxa"/>
            <w:hideMark/>
          </w:tcPr>
          <w:p w14:paraId="1495A81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38,2</w:t>
            </w:r>
          </w:p>
        </w:tc>
      </w:tr>
      <w:tr w:rsidR="00ED3704" w:rsidRPr="0046118F" w14:paraId="74472A0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20E657D" w14:textId="77777777" w:rsidR="00ED3704" w:rsidRPr="0046118F" w:rsidRDefault="00ED3704" w:rsidP="00ED3704">
            <w:pPr>
              <w:pStyle w:val="Tabell"/>
            </w:pPr>
            <w:r w:rsidRPr="0046118F">
              <w:t>3000</w:t>
            </w:r>
          </w:p>
        </w:tc>
        <w:tc>
          <w:tcPr>
            <w:tcW w:w="3351" w:type="dxa"/>
            <w:hideMark/>
          </w:tcPr>
          <w:p w14:paraId="3D58517D" w14:textId="3AA6DE39"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Inkomster av försåld egendom</w:t>
            </w:r>
          </w:p>
        </w:tc>
        <w:tc>
          <w:tcPr>
            <w:tcW w:w="756" w:type="dxa"/>
            <w:vAlign w:val="top"/>
            <w:hideMark/>
          </w:tcPr>
          <w:p w14:paraId="003B0387" w14:textId="06B8EE0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0,0</w:t>
            </w:r>
          </w:p>
        </w:tc>
        <w:tc>
          <w:tcPr>
            <w:tcW w:w="756" w:type="dxa"/>
            <w:vAlign w:val="top"/>
            <w:hideMark/>
          </w:tcPr>
          <w:p w14:paraId="730300B8" w14:textId="7D949AF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0,8</w:t>
            </w:r>
          </w:p>
        </w:tc>
        <w:tc>
          <w:tcPr>
            <w:tcW w:w="756" w:type="dxa"/>
            <w:hideMark/>
          </w:tcPr>
          <w:p w14:paraId="553F9944"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w:t>
            </w:r>
          </w:p>
        </w:tc>
        <w:tc>
          <w:tcPr>
            <w:tcW w:w="756" w:type="dxa"/>
            <w:hideMark/>
          </w:tcPr>
          <w:p w14:paraId="03E7A8B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w:t>
            </w:r>
          </w:p>
        </w:tc>
        <w:tc>
          <w:tcPr>
            <w:tcW w:w="756" w:type="dxa"/>
            <w:hideMark/>
          </w:tcPr>
          <w:p w14:paraId="693F1963"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w:t>
            </w:r>
          </w:p>
        </w:tc>
        <w:tc>
          <w:tcPr>
            <w:tcW w:w="756" w:type="dxa"/>
            <w:hideMark/>
          </w:tcPr>
          <w:p w14:paraId="34BDE6A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5,0</w:t>
            </w:r>
          </w:p>
        </w:tc>
      </w:tr>
      <w:tr w:rsidR="00ED3704" w:rsidRPr="0046118F" w14:paraId="3E51610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69251F32" w14:textId="77777777" w:rsidR="00ED3704" w:rsidRPr="0046118F" w:rsidRDefault="00ED3704" w:rsidP="00ED3704">
            <w:pPr>
              <w:pStyle w:val="Tabell"/>
            </w:pPr>
            <w:r w:rsidRPr="0046118F">
              <w:t>4000</w:t>
            </w:r>
          </w:p>
        </w:tc>
        <w:tc>
          <w:tcPr>
            <w:tcW w:w="3351" w:type="dxa"/>
            <w:hideMark/>
          </w:tcPr>
          <w:p w14:paraId="502A9F59" w14:textId="6E9D356C"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Återbetalning av lån</w:t>
            </w:r>
          </w:p>
        </w:tc>
        <w:tc>
          <w:tcPr>
            <w:tcW w:w="756" w:type="dxa"/>
            <w:vAlign w:val="top"/>
            <w:hideMark/>
          </w:tcPr>
          <w:p w14:paraId="0E2FFF8A" w14:textId="0CCAEBC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0,8</w:t>
            </w:r>
          </w:p>
        </w:tc>
        <w:tc>
          <w:tcPr>
            <w:tcW w:w="756" w:type="dxa"/>
            <w:vAlign w:val="top"/>
            <w:hideMark/>
          </w:tcPr>
          <w:p w14:paraId="626AFB51" w14:textId="7050314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0,7</w:t>
            </w:r>
          </w:p>
        </w:tc>
        <w:tc>
          <w:tcPr>
            <w:tcW w:w="756" w:type="dxa"/>
            <w:hideMark/>
          </w:tcPr>
          <w:p w14:paraId="3D38366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0,7</w:t>
            </w:r>
          </w:p>
        </w:tc>
        <w:tc>
          <w:tcPr>
            <w:tcW w:w="756" w:type="dxa"/>
            <w:hideMark/>
          </w:tcPr>
          <w:p w14:paraId="308B0CE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0,5</w:t>
            </w:r>
          </w:p>
        </w:tc>
        <w:tc>
          <w:tcPr>
            <w:tcW w:w="756" w:type="dxa"/>
            <w:hideMark/>
          </w:tcPr>
          <w:p w14:paraId="617B598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0,6</w:t>
            </w:r>
          </w:p>
        </w:tc>
        <w:tc>
          <w:tcPr>
            <w:tcW w:w="756" w:type="dxa"/>
            <w:hideMark/>
          </w:tcPr>
          <w:p w14:paraId="5425844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0,6</w:t>
            </w:r>
          </w:p>
        </w:tc>
      </w:tr>
      <w:tr w:rsidR="00ED3704" w:rsidRPr="0046118F" w14:paraId="1484F3B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53042854" w14:textId="77777777" w:rsidR="00ED3704" w:rsidRPr="0046118F" w:rsidRDefault="00ED3704" w:rsidP="00ED3704">
            <w:pPr>
              <w:pStyle w:val="Tabell"/>
            </w:pPr>
            <w:r w:rsidRPr="0046118F">
              <w:t>5000</w:t>
            </w:r>
          </w:p>
        </w:tc>
        <w:tc>
          <w:tcPr>
            <w:tcW w:w="3351" w:type="dxa"/>
            <w:hideMark/>
          </w:tcPr>
          <w:p w14:paraId="618BEFBC" w14:textId="2847CE13"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Kalkylmässiga inkomster</w:t>
            </w:r>
          </w:p>
        </w:tc>
        <w:tc>
          <w:tcPr>
            <w:tcW w:w="756" w:type="dxa"/>
            <w:vAlign w:val="top"/>
            <w:hideMark/>
          </w:tcPr>
          <w:p w14:paraId="5078FB9A" w14:textId="5FE66B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14,2</w:t>
            </w:r>
          </w:p>
        </w:tc>
        <w:tc>
          <w:tcPr>
            <w:tcW w:w="756" w:type="dxa"/>
            <w:vAlign w:val="top"/>
            <w:hideMark/>
          </w:tcPr>
          <w:p w14:paraId="4C5929E5" w14:textId="4171363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16,2</w:t>
            </w:r>
          </w:p>
        </w:tc>
        <w:tc>
          <w:tcPr>
            <w:tcW w:w="756" w:type="dxa"/>
            <w:hideMark/>
          </w:tcPr>
          <w:p w14:paraId="13A92610"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17,7</w:t>
            </w:r>
          </w:p>
        </w:tc>
        <w:tc>
          <w:tcPr>
            <w:tcW w:w="756" w:type="dxa"/>
            <w:hideMark/>
          </w:tcPr>
          <w:p w14:paraId="5B25EE8E"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18,2</w:t>
            </w:r>
          </w:p>
        </w:tc>
        <w:tc>
          <w:tcPr>
            <w:tcW w:w="756" w:type="dxa"/>
            <w:hideMark/>
          </w:tcPr>
          <w:p w14:paraId="593DA702"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20,1</w:t>
            </w:r>
          </w:p>
        </w:tc>
        <w:tc>
          <w:tcPr>
            <w:tcW w:w="756" w:type="dxa"/>
            <w:hideMark/>
          </w:tcPr>
          <w:p w14:paraId="2D3CE75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20,3</w:t>
            </w:r>
          </w:p>
        </w:tc>
      </w:tr>
      <w:tr w:rsidR="00ED3704" w:rsidRPr="0046118F" w14:paraId="4026A59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4B8682E7" w14:textId="77777777" w:rsidR="00ED3704" w:rsidRPr="0046118F" w:rsidRDefault="00ED3704" w:rsidP="00ED3704">
            <w:pPr>
              <w:pStyle w:val="Tabell"/>
            </w:pPr>
            <w:r w:rsidRPr="0046118F">
              <w:t>6000</w:t>
            </w:r>
          </w:p>
        </w:tc>
        <w:tc>
          <w:tcPr>
            <w:tcW w:w="3351" w:type="dxa"/>
            <w:hideMark/>
          </w:tcPr>
          <w:p w14:paraId="0258C671" w14:textId="01EE8333"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Bidrag från EU</w:t>
            </w:r>
          </w:p>
        </w:tc>
        <w:tc>
          <w:tcPr>
            <w:tcW w:w="756" w:type="dxa"/>
            <w:vAlign w:val="top"/>
            <w:hideMark/>
          </w:tcPr>
          <w:p w14:paraId="22C18D75" w14:textId="40CAC83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12,6</w:t>
            </w:r>
          </w:p>
        </w:tc>
        <w:tc>
          <w:tcPr>
            <w:tcW w:w="756" w:type="dxa"/>
            <w:vAlign w:val="top"/>
            <w:hideMark/>
          </w:tcPr>
          <w:p w14:paraId="765C8204" w14:textId="0163CDC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05025">
              <w:t>14,2</w:t>
            </w:r>
          </w:p>
        </w:tc>
        <w:tc>
          <w:tcPr>
            <w:tcW w:w="756" w:type="dxa"/>
            <w:hideMark/>
          </w:tcPr>
          <w:p w14:paraId="55F4D35B"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28,1</w:t>
            </w:r>
          </w:p>
        </w:tc>
        <w:tc>
          <w:tcPr>
            <w:tcW w:w="756" w:type="dxa"/>
            <w:hideMark/>
          </w:tcPr>
          <w:p w14:paraId="2C5D264C"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26,4</w:t>
            </w:r>
          </w:p>
        </w:tc>
        <w:tc>
          <w:tcPr>
            <w:tcW w:w="756" w:type="dxa"/>
            <w:hideMark/>
          </w:tcPr>
          <w:p w14:paraId="0C92FC1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20,2</w:t>
            </w:r>
          </w:p>
        </w:tc>
        <w:tc>
          <w:tcPr>
            <w:tcW w:w="756" w:type="dxa"/>
            <w:hideMark/>
          </w:tcPr>
          <w:p w14:paraId="7DDDC6F5"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10,6</w:t>
            </w:r>
          </w:p>
        </w:tc>
      </w:tr>
      <w:tr w:rsidR="00ED3704" w:rsidRPr="0046118F" w14:paraId="746675E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hideMark/>
          </w:tcPr>
          <w:p w14:paraId="25AB1348" w14:textId="77777777" w:rsidR="00ED3704" w:rsidRPr="0046118F" w:rsidRDefault="00ED3704" w:rsidP="00ED3704">
            <w:pPr>
              <w:pStyle w:val="Tabell"/>
            </w:pPr>
            <w:r w:rsidRPr="0046118F">
              <w:t>7000</w:t>
            </w:r>
          </w:p>
        </w:tc>
        <w:tc>
          <w:tcPr>
            <w:tcW w:w="3351" w:type="dxa"/>
            <w:hideMark/>
          </w:tcPr>
          <w:p w14:paraId="2F0F75F1" w14:textId="1F3E9685"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Avräkningar m.m. i anslutning till skattesystemet</w:t>
            </w:r>
          </w:p>
        </w:tc>
        <w:tc>
          <w:tcPr>
            <w:tcW w:w="756" w:type="dxa"/>
            <w:vAlign w:val="top"/>
            <w:hideMark/>
          </w:tcPr>
          <w:p w14:paraId="7F2C6EA5" w14:textId="0D59A8F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D05025">
              <w:t>-115,8</w:t>
            </w:r>
          </w:p>
        </w:tc>
        <w:tc>
          <w:tcPr>
            <w:tcW w:w="756" w:type="dxa"/>
            <w:vAlign w:val="top"/>
            <w:hideMark/>
          </w:tcPr>
          <w:p w14:paraId="669DB6CF" w14:textId="43B2D74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D05025">
              <w:t>-117,0</w:t>
            </w:r>
          </w:p>
        </w:tc>
        <w:tc>
          <w:tcPr>
            <w:tcW w:w="756" w:type="dxa"/>
            <w:hideMark/>
          </w:tcPr>
          <w:p w14:paraId="4B7B219A"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-121,9</w:t>
            </w:r>
          </w:p>
        </w:tc>
        <w:tc>
          <w:tcPr>
            <w:tcW w:w="756" w:type="dxa"/>
            <w:hideMark/>
          </w:tcPr>
          <w:p w14:paraId="4DC4FB3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-123,6</w:t>
            </w:r>
          </w:p>
        </w:tc>
        <w:tc>
          <w:tcPr>
            <w:tcW w:w="756" w:type="dxa"/>
            <w:hideMark/>
          </w:tcPr>
          <w:p w14:paraId="18E5765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-126,4</w:t>
            </w:r>
          </w:p>
        </w:tc>
        <w:tc>
          <w:tcPr>
            <w:tcW w:w="756" w:type="dxa"/>
            <w:hideMark/>
          </w:tcPr>
          <w:p w14:paraId="35FADFB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-128,7</w:t>
            </w:r>
          </w:p>
        </w:tc>
      </w:tr>
      <w:tr w:rsidR="00ED3704" w:rsidRPr="0046118F" w14:paraId="1BE9AEE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1750" w:type="dxa"/>
            <w:tcBorders>
              <w:bottom w:val="single" w:sz="4" w:space="0" w:color="auto"/>
            </w:tcBorders>
            <w:hideMark/>
          </w:tcPr>
          <w:p w14:paraId="19C7199C" w14:textId="77777777" w:rsidR="00ED3704" w:rsidRPr="0046118F" w:rsidRDefault="00ED3704" w:rsidP="00ED3704">
            <w:pPr>
              <w:pStyle w:val="Tabell"/>
            </w:pPr>
            <w:r w:rsidRPr="0046118F">
              <w:lastRenderedPageBreak/>
              <w:t>8000</w:t>
            </w:r>
          </w:p>
        </w:tc>
        <w:tc>
          <w:tcPr>
            <w:tcW w:w="3351" w:type="dxa"/>
            <w:tcBorders>
              <w:bottom w:val="single" w:sz="4" w:space="0" w:color="auto"/>
            </w:tcBorders>
            <w:hideMark/>
          </w:tcPr>
          <w:p w14:paraId="062E29C0" w14:textId="0E15B5F7" w:rsidR="00ED3704" w:rsidRPr="0046118F"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46118F">
              <w:t>Utgifter som ges som krediteringar på skattekontot</w:t>
            </w:r>
          </w:p>
        </w:tc>
        <w:tc>
          <w:tcPr>
            <w:tcW w:w="756" w:type="dxa"/>
            <w:tcBorders>
              <w:bottom w:val="single" w:sz="4" w:space="0" w:color="auto"/>
            </w:tcBorders>
            <w:vAlign w:val="top"/>
            <w:hideMark/>
          </w:tcPr>
          <w:p w14:paraId="34046771" w14:textId="3EFA963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D05025">
              <w:t>0,0</w:t>
            </w:r>
          </w:p>
        </w:tc>
        <w:tc>
          <w:tcPr>
            <w:tcW w:w="756" w:type="dxa"/>
            <w:tcBorders>
              <w:bottom w:val="single" w:sz="4" w:space="0" w:color="auto"/>
            </w:tcBorders>
            <w:vAlign w:val="top"/>
            <w:hideMark/>
          </w:tcPr>
          <w:p w14:paraId="280138D6" w14:textId="2E609AE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D05025">
              <w:t>0,0</w:t>
            </w:r>
          </w:p>
        </w:tc>
        <w:tc>
          <w:tcPr>
            <w:tcW w:w="756" w:type="dxa"/>
            <w:tcBorders>
              <w:bottom w:val="single" w:sz="4" w:space="0" w:color="auto"/>
            </w:tcBorders>
            <w:hideMark/>
          </w:tcPr>
          <w:p w14:paraId="51EE3AF7"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0,0</w:t>
            </w:r>
          </w:p>
        </w:tc>
        <w:tc>
          <w:tcPr>
            <w:tcW w:w="756" w:type="dxa"/>
            <w:tcBorders>
              <w:bottom w:val="single" w:sz="4" w:space="0" w:color="auto"/>
            </w:tcBorders>
            <w:hideMark/>
          </w:tcPr>
          <w:p w14:paraId="3B58EBAD"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0,0</w:t>
            </w:r>
          </w:p>
        </w:tc>
        <w:tc>
          <w:tcPr>
            <w:tcW w:w="756" w:type="dxa"/>
            <w:tcBorders>
              <w:bottom w:val="single" w:sz="4" w:space="0" w:color="auto"/>
            </w:tcBorders>
            <w:hideMark/>
          </w:tcPr>
          <w:p w14:paraId="5D560C6F"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0,0</w:t>
            </w:r>
          </w:p>
        </w:tc>
        <w:tc>
          <w:tcPr>
            <w:tcW w:w="756" w:type="dxa"/>
            <w:tcBorders>
              <w:bottom w:val="single" w:sz="4" w:space="0" w:color="auto"/>
            </w:tcBorders>
            <w:hideMark/>
          </w:tcPr>
          <w:p w14:paraId="4927EE31" w14:textId="77777777" w:rsidR="00ED3704" w:rsidRPr="004611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6118F">
              <w:t>0,0</w:t>
            </w:r>
          </w:p>
        </w:tc>
      </w:tr>
      <w:tr w:rsidR="00ED3704" w:rsidRPr="0046118F" w14:paraId="0A3C8A2E"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750" w:type="dxa"/>
            <w:tcBorders>
              <w:top w:val="single" w:sz="4" w:space="0" w:color="auto"/>
              <w:bottom w:val="none" w:sz="0" w:space="0" w:color="auto"/>
            </w:tcBorders>
            <w:hideMark/>
          </w:tcPr>
          <w:p w14:paraId="6EE7E3B4" w14:textId="77777777" w:rsidR="00ED3704" w:rsidRPr="0046118F" w:rsidRDefault="00ED3704" w:rsidP="00ED3704">
            <w:pPr>
              <w:pStyle w:val="Tabell"/>
              <w:rPr>
                <w:b/>
                <w:bCs/>
              </w:rPr>
            </w:pPr>
            <w:r w:rsidRPr="0046118F">
              <w:rPr>
                <w:b/>
                <w:bCs/>
              </w:rPr>
              <w:t> </w:t>
            </w:r>
          </w:p>
        </w:tc>
        <w:tc>
          <w:tcPr>
            <w:tcW w:w="3351" w:type="dxa"/>
            <w:tcBorders>
              <w:top w:val="single" w:sz="4" w:space="0" w:color="auto"/>
              <w:bottom w:val="none" w:sz="0" w:space="0" w:color="auto"/>
            </w:tcBorders>
            <w:hideMark/>
          </w:tcPr>
          <w:p w14:paraId="51176008" w14:textId="77777777" w:rsidR="00ED3704" w:rsidRPr="0046118F" w:rsidRDefault="00ED3704" w:rsidP="00ED3704">
            <w:pPr>
              <w:pStyle w:val="Tabell"/>
              <w:jc w:val="left"/>
              <w:cnfStyle w:val="010000000000" w:firstRow="0" w:lastRow="1" w:firstColumn="0" w:lastColumn="0" w:oddVBand="0" w:evenVBand="0" w:oddHBand="0" w:evenHBand="0" w:firstRowFirstColumn="0" w:firstRowLastColumn="0" w:lastRowFirstColumn="0" w:lastRowLastColumn="0"/>
              <w:rPr>
                <w:b/>
                <w:bCs/>
              </w:rPr>
            </w:pPr>
            <w:r w:rsidRPr="0046118F">
              <w:rPr>
                <w:b/>
                <w:bCs/>
              </w:rPr>
              <w:t>Statsbudgetens inkomster</w:t>
            </w:r>
          </w:p>
        </w:tc>
        <w:tc>
          <w:tcPr>
            <w:tcW w:w="756" w:type="dxa"/>
            <w:tcBorders>
              <w:top w:val="single" w:sz="4" w:space="0" w:color="auto"/>
              <w:bottom w:val="none" w:sz="0" w:space="0" w:color="auto"/>
            </w:tcBorders>
            <w:vAlign w:val="top"/>
            <w:hideMark/>
          </w:tcPr>
          <w:p w14:paraId="08CC05A0" w14:textId="26F06501" w:rsidR="00ED3704" w:rsidRPr="006E546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6E546C">
              <w:rPr>
                <w:b/>
                <w:bCs/>
              </w:rPr>
              <w:t>1 055,5</w:t>
            </w:r>
          </w:p>
        </w:tc>
        <w:tc>
          <w:tcPr>
            <w:tcW w:w="756" w:type="dxa"/>
            <w:tcBorders>
              <w:top w:val="single" w:sz="4" w:space="0" w:color="auto"/>
              <w:bottom w:val="none" w:sz="0" w:space="0" w:color="auto"/>
            </w:tcBorders>
            <w:vAlign w:val="top"/>
            <w:hideMark/>
          </w:tcPr>
          <w:p w14:paraId="16008220" w14:textId="451B09B1" w:rsidR="00ED3704" w:rsidRPr="006E546C"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6E546C">
              <w:rPr>
                <w:b/>
                <w:bCs/>
              </w:rPr>
              <w:t>998,5</w:t>
            </w:r>
          </w:p>
        </w:tc>
        <w:tc>
          <w:tcPr>
            <w:tcW w:w="756" w:type="dxa"/>
            <w:tcBorders>
              <w:top w:val="single" w:sz="4" w:space="0" w:color="auto"/>
              <w:bottom w:val="none" w:sz="0" w:space="0" w:color="auto"/>
            </w:tcBorders>
            <w:hideMark/>
          </w:tcPr>
          <w:p w14:paraId="2C8CC58A" w14:textId="77777777" w:rsidR="00ED3704" w:rsidRPr="0046118F"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46118F">
              <w:rPr>
                <w:b/>
                <w:bCs/>
              </w:rPr>
              <w:t>1 093,7</w:t>
            </w:r>
          </w:p>
        </w:tc>
        <w:tc>
          <w:tcPr>
            <w:tcW w:w="756" w:type="dxa"/>
            <w:tcBorders>
              <w:top w:val="single" w:sz="4" w:space="0" w:color="auto"/>
              <w:bottom w:val="none" w:sz="0" w:space="0" w:color="auto"/>
            </w:tcBorders>
            <w:hideMark/>
          </w:tcPr>
          <w:p w14:paraId="2F8316A6" w14:textId="77777777" w:rsidR="00ED3704" w:rsidRPr="0046118F"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46118F">
              <w:rPr>
                <w:b/>
                <w:bCs/>
              </w:rPr>
              <w:t>1 155,4</w:t>
            </w:r>
          </w:p>
        </w:tc>
        <w:tc>
          <w:tcPr>
            <w:tcW w:w="756" w:type="dxa"/>
            <w:tcBorders>
              <w:top w:val="single" w:sz="4" w:space="0" w:color="auto"/>
              <w:bottom w:val="none" w:sz="0" w:space="0" w:color="auto"/>
            </w:tcBorders>
            <w:hideMark/>
          </w:tcPr>
          <w:p w14:paraId="5308BE23" w14:textId="77777777" w:rsidR="00ED3704" w:rsidRPr="0046118F"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46118F">
              <w:rPr>
                <w:b/>
                <w:bCs/>
              </w:rPr>
              <w:t>1 202,4</w:t>
            </w:r>
          </w:p>
        </w:tc>
        <w:tc>
          <w:tcPr>
            <w:tcW w:w="756" w:type="dxa"/>
            <w:tcBorders>
              <w:top w:val="single" w:sz="4" w:space="0" w:color="auto"/>
              <w:bottom w:val="none" w:sz="0" w:space="0" w:color="auto"/>
            </w:tcBorders>
            <w:hideMark/>
          </w:tcPr>
          <w:p w14:paraId="11732AC5" w14:textId="77777777" w:rsidR="00ED3704" w:rsidRPr="0046118F"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46118F">
              <w:rPr>
                <w:b/>
                <w:bCs/>
              </w:rPr>
              <w:t>1 227,3</w:t>
            </w:r>
          </w:p>
        </w:tc>
      </w:tr>
    </w:tbl>
    <w:p w14:paraId="0A807347" w14:textId="0DF7A27A" w:rsidR="00ED3704" w:rsidRDefault="00ED3704" w:rsidP="00ED3704">
      <w:pPr>
        <w:pStyle w:val="TabellFotnot"/>
        <w:ind w:left="-1134" w:right="-1134"/>
      </w:pPr>
      <w:r>
        <w:t>Anm.: Samtliga år är redovisade enligt den struktur som gäller för statens budget för 2021 och framåt. Beräkningarna är baserade på publicerad statistik t.o.m. 2021-03-18, utfall i enlighet med publicerad statistik 2021-03-31.</w:t>
      </w:r>
    </w:p>
    <w:p w14:paraId="6290DCD0" w14:textId="69AE6CF4" w:rsidR="00ED3704" w:rsidRPr="009C2EC3" w:rsidRDefault="00ED3704" w:rsidP="00ED3704">
      <w:pPr>
        <w:pStyle w:val="Klla"/>
        <w:ind w:left="-1134" w:right="-1134"/>
      </w:pPr>
      <w:r>
        <w:t>Källor: Skatteverket, Ekonomistyrningsverket och egna beräkningar.</w:t>
      </w:r>
    </w:p>
    <w:p w14:paraId="3B3DE8DB" w14:textId="77777777" w:rsidR="00ED3704" w:rsidRPr="006831BC" w:rsidRDefault="00ED3704" w:rsidP="00ED3704">
      <w:pPr>
        <w:pStyle w:val="Rubrik3utannumrering"/>
      </w:pPr>
      <w:r w:rsidRPr="006831BC">
        <w:t>Skattekvot</w:t>
      </w:r>
    </w:p>
    <w:p w14:paraId="131A2E3F" w14:textId="61D34B84" w:rsidR="00ED3704" w:rsidRPr="006831BC" w:rsidRDefault="00ED3704" w:rsidP="00ED3704">
      <w:pPr>
        <w:pStyle w:val="Brdtext"/>
      </w:pPr>
      <w:r w:rsidRPr="006831BC">
        <w:t xml:space="preserve">Skattekvoten visar de totala skatteintäkterna som andel av BNP. </w:t>
      </w:r>
      <w:r>
        <w:t>S</w:t>
      </w:r>
      <w:r w:rsidRPr="006831BC">
        <w:t xml:space="preserve">kattekvoten påverkas </w:t>
      </w:r>
      <w:r>
        <w:t>huvudsakligen</w:t>
      </w:r>
      <w:r w:rsidRPr="006831BC">
        <w:t xml:space="preserve"> av regeländringar i skattesystemet. År 2021 väntas skatte</w:t>
      </w:r>
      <w:r w:rsidR="00A85DA1">
        <w:softHyphen/>
      </w:r>
      <w:r w:rsidRPr="006831BC">
        <w:t xml:space="preserve">kvoten sjunka (se </w:t>
      </w:r>
      <w:r>
        <w:fldChar w:fldCharType="begin"/>
      </w:r>
      <w:r>
        <w:instrText xml:space="preserve"> REF _Ref66815553 \h \*Lower </w:instrText>
      </w:r>
      <w:r>
        <w:fldChar w:fldCharType="separate"/>
      </w:r>
      <w:r w:rsidR="000D76EE">
        <w:t xml:space="preserve">tabell </w:t>
      </w:r>
      <w:r w:rsidR="000D76EE">
        <w:rPr>
          <w:noProof/>
        </w:rPr>
        <w:t>5</w:t>
      </w:r>
      <w:r w:rsidR="000D76EE">
        <w:t>.</w:t>
      </w:r>
      <w:r w:rsidR="000D76EE">
        <w:rPr>
          <w:noProof/>
        </w:rPr>
        <w:t>4</w:t>
      </w:r>
      <w:r>
        <w:fldChar w:fldCharType="end"/>
      </w:r>
      <w:r w:rsidRPr="006831BC">
        <w:t xml:space="preserve">). </w:t>
      </w:r>
      <w:r>
        <w:t>R</w:t>
      </w:r>
      <w:r w:rsidRPr="006831BC">
        <w:t xml:space="preserve">egeringens åtgärder med anledning av </w:t>
      </w:r>
      <w:r>
        <w:t>lågkonjunkturen</w:t>
      </w:r>
      <w:r w:rsidRPr="006831BC">
        <w:t>, som</w:t>
      </w:r>
      <w:r>
        <w:t xml:space="preserve"> t</w:t>
      </w:r>
      <w:r w:rsidRPr="001534D8">
        <w:t>illfälligt sänkta arbetsgivaravgifter för 19–23-åringar</w:t>
      </w:r>
      <w:r>
        <w:t>, en t</w:t>
      </w:r>
      <w:r w:rsidRPr="00D95EC4">
        <w:t xml:space="preserve">illfällig skattereduktion för arbetsinkomster </w:t>
      </w:r>
      <w:r>
        <w:t>samt skattereduktion för företagsinvesteringar,</w:t>
      </w:r>
      <w:r w:rsidRPr="006831BC">
        <w:t xml:space="preserve"> påverkar skattekvoten </w:t>
      </w:r>
      <w:r>
        <w:t>2021</w:t>
      </w:r>
      <w:r w:rsidRPr="006831BC">
        <w:t xml:space="preserve">. </w:t>
      </w:r>
      <w:r>
        <w:t xml:space="preserve">Även övriga </w:t>
      </w:r>
      <w:r w:rsidRPr="006831BC">
        <w:t xml:space="preserve">reformer, framför allt </w:t>
      </w:r>
      <w:r>
        <w:t>skattereduktion för förvärvs</w:t>
      </w:r>
      <w:r w:rsidR="00A85DA1">
        <w:softHyphen/>
      </w:r>
      <w:r>
        <w:t>inkomster, bidrar till att skattekvoten sjunker.</w:t>
      </w:r>
      <w:r w:rsidRPr="006831BC">
        <w:t xml:space="preserve"> </w:t>
      </w:r>
      <w:r>
        <w:t xml:space="preserve">Reformer och tillfälliga åtgärder </w:t>
      </w:r>
      <w:r w:rsidRPr="006831BC">
        <w:t xml:space="preserve">väntas </w:t>
      </w:r>
      <w:r>
        <w:t xml:space="preserve">medföra att både skatt på arbete och </w:t>
      </w:r>
      <w:r w:rsidRPr="006831BC">
        <w:t>kapitalskatter minska</w:t>
      </w:r>
      <w:r>
        <w:t>r</w:t>
      </w:r>
      <w:r w:rsidRPr="006831BC">
        <w:t xml:space="preserve"> i förhållande till BNP. </w:t>
      </w:r>
      <w:r>
        <w:t xml:space="preserve">Dessutom väntas även punktskatterna minska som andel av BNP, främst till följd av att vissa punktskatter inte indexeras med prisutvecklingen fullt ut, exempelvis alkoholskatt och fordonsskatt. </w:t>
      </w:r>
    </w:p>
    <w:p w14:paraId="40876CE4" w14:textId="6E0ED8A2" w:rsidR="00ED3704" w:rsidRPr="006831BC" w:rsidRDefault="00ED3704" w:rsidP="00ED3704">
      <w:pPr>
        <w:pStyle w:val="Brdtext"/>
      </w:pPr>
      <w:r>
        <w:t>Under prognosperioden väntas skattekvoten uppgå till omkring 42 procent av BNP.</w:t>
      </w:r>
    </w:p>
    <w:p w14:paraId="341799A3" w14:textId="616F0BDB" w:rsidR="00ED3704" w:rsidRDefault="00ED3704" w:rsidP="00ED3704">
      <w:pPr>
        <w:pStyle w:val="TabellRubrik"/>
      </w:pPr>
      <w:bookmarkStart w:id="126" w:name="_Ref66815553"/>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4</w:t>
        </w:r>
      </w:fldSimple>
      <w:bookmarkEnd w:id="126"/>
      <w:r>
        <w:tab/>
        <w:t>Skattekvot</w:t>
      </w:r>
    </w:p>
    <w:p w14:paraId="7B3A7E9A" w14:textId="72A1DE84" w:rsidR="00ED3704" w:rsidRDefault="00ED3704" w:rsidP="00ED3704">
      <w:pPr>
        <w:pStyle w:val="TabellUnderrubrik"/>
      </w:pPr>
      <w:r>
        <w:t xml:space="preserve">Procent av BNP. </w:t>
      </w:r>
      <w:bookmarkStart w:id="127" w:name="_Hlk67563275"/>
      <w:r>
        <w:t xml:space="preserve">Utfall 2019 och </w:t>
      </w:r>
      <w:r w:rsidRPr="004963C5">
        <w:t>2020</w:t>
      </w:r>
      <w:r>
        <w:t xml:space="preserve">, prognos </w:t>
      </w:r>
      <w:r w:rsidRPr="004963C5">
        <w:t>2021</w:t>
      </w:r>
      <w:r>
        <w:t xml:space="preserve">–2024 </w:t>
      </w:r>
      <w:bookmarkEnd w:id="127"/>
    </w:p>
    <w:tbl>
      <w:tblPr>
        <w:tblStyle w:val="RKBPTabell"/>
        <w:tblW w:w="0" w:type="auto"/>
        <w:tblLook w:val="06E0" w:firstRow="1" w:lastRow="1" w:firstColumn="1" w:lastColumn="0" w:noHBand="1" w:noVBand="1"/>
      </w:tblPr>
      <w:tblGrid>
        <w:gridCol w:w="2694"/>
        <w:gridCol w:w="780"/>
        <w:gridCol w:w="780"/>
        <w:gridCol w:w="779"/>
        <w:gridCol w:w="779"/>
        <w:gridCol w:w="779"/>
        <w:gridCol w:w="779"/>
      </w:tblGrid>
      <w:tr w:rsidR="00ED3704" w:rsidRPr="00A3070E" w14:paraId="45B3E836"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94"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E17CFBC" w14:textId="77777777" w:rsidR="00ED3704" w:rsidRPr="00A3070E" w:rsidRDefault="00ED3704" w:rsidP="00ED3704">
            <w:pPr>
              <w:pStyle w:val="TabellHuvud"/>
            </w:pPr>
            <w:r w:rsidRPr="00A3070E">
              <w:t> </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2892774" w14:textId="09F607D5" w:rsidR="00ED3704" w:rsidRPr="00A3070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3070E">
              <w:t>201</w:t>
            </w:r>
            <w:r>
              <w:t>9</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2BB63E9" w14:textId="1E1E086C" w:rsidR="00ED3704" w:rsidRPr="00A3070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9F4A229" w14:textId="0ED9B599" w:rsidR="00ED3704" w:rsidRPr="00A3070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8FDC16F" w14:textId="70B7B870" w:rsidR="00ED3704" w:rsidRPr="00A3070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9F27E31" w14:textId="352D6F02" w:rsidR="00ED3704" w:rsidRPr="00A3070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6DFE07D" w14:textId="75A025AB" w:rsidR="00ED3704" w:rsidRPr="00A3070E"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rsidRPr="00A3070E" w14:paraId="0F41D101" w14:textId="77777777" w:rsidTr="00ED3704">
        <w:tc>
          <w:tcPr>
            <w:cnfStyle w:val="001000000000" w:firstRow="0" w:lastRow="0" w:firstColumn="1" w:lastColumn="0" w:oddVBand="0" w:evenVBand="0" w:oddHBand="0" w:evenHBand="0" w:firstRowFirstColumn="0" w:firstRowLastColumn="0" w:lastRowFirstColumn="0" w:lastRowLastColumn="0"/>
            <w:tcW w:w="2694" w:type="dxa"/>
            <w:tcBorders>
              <w:top w:val="single" w:sz="12" w:space="0" w:color="auto"/>
            </w:tcBorders>
            <w:hideMark/>
          </w:tcPr>
          <w:p w14:paraId="21E0406D" w14:textId="77777777" w:rsidR="00ED3704" w:rsidRPr="00A3070E" w:rsidRDefault="00ED3704" w:rsidP="00ED3704">
            <w:pPr>
              <w:pStyle w:val="Tabell"/>
              <w:rPr>
                <w:b/>
                <w:bCs/>
              </w:rPr>
            </w:pPr>
            <w:r w:rsidRPr="00A3070E">
              <w:rPr>
                <w:b/>
                <w:bCs/>
              </w:rPr>
              <w:t>Skattekvot</w:t>
            </w:r>
          </w:p>
        </w:tc>
        <w:tc>
          <w:tcPr>
            <w:tcW w:w="780" w:type="dxa"/>
            <w:tcBorders>
              <w:top w:val="single" w:sz="12" w:space="0" w:color="auto"/>
            </w:tcBorders>
            <w:vAlign w:val="top"/>
          </w:tcPr>
          <w:p w14:paraId="33146326" w14:textId="3284674A" w:rsidR="00ED3704" w:rsidRPr="002524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52447">
              <w:rPr>
                <w:b/>
                <w:bCs/>
              </w:rPr>
              <w:t>43,1</w:t>
            </w:r>
          </w:p>
        </w:tc>
        <w:tc>
          <w:tcPr>
            <w:tcW w:w="780" w:type="dxa"/>
            <w:tcBorders>
              <w:top w:val="single" w:sz="12" w:space="0" w:color="auto"/>
            </w:tcBorders>
            <w:vAlign w:val="top"/>
          </w:tcPr>
          <w:p w14:paraId="302C8292" w14:textId="43B6F72A" w:rsidR="00ED3704" w:rsidRPr="002524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52447">
              <w:rPr>
                <w:b/>
                <w:bCs/>
              </w:rPr>
              <w:t>42,8</w:t>
            </w:r>
          </w:p>
        </w:tc>
        <w:tc>
          <w:tcPr>
            <w:tcW w:w="779" w:type="dxa"/>
            <w:tcBorders>
              <w:top w:val="single" w:sz="12" w:space="0" w:color="auto"/>
            </w:tcBorders>
            <w:vAlign w:val="top"/>
          </w:tcPr>
          <w:p w14:paraId="3699E5BE" w14:textId="72D72EAD" w:rsidR="00ED3704" w:rsidRPr="002524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52447">
              <w:rPr>
                <w:b/>
                <w:bCs/>
              </w:rPr>
              <w:t>42,</w:t>
            </w:r>
            <w:r>
              <w:rPr>
                <w:b/>
                <w:bCs/>
              </w:rPr>
              <w:t>0</w:t>
            </w:r>
          </w:p>
        </w:tc>
        <w:tc>
          <w:tcPr>
            <w:tcW w:w="779" w:type="dxa"/>
            <w:tcBorders>
              <w:top w:val="single" w:sz="12" w:space="0" w:color="auto"/>
            </w:tcBorders>
            <w:vAlign w:val="top"/>
          </w:tcPr>
          <w:p w14:paraId="490F8789" w14:textId="140D3850" w:rsidR="00ED3704" w:rsidRPr="002524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52447">
              <w:rPr>
                <w:b/>
                <w:bCs/>
              </w:rPr>
              <w:t>41,9</w:t>
            </w:r>
          </w:p>
        </w:tc>
        <w:tc>
          <w:tcPr>
            <w:tcW w:w="779" w:type="dxa"/>
            <w:tcBorders>
              <w:top w:val="single" w:sz="12" w:space="0" w:color="auto"/>
            </w:tcBorders>
            <w:vAlign w:val="top"/>
          </w:tcPr>
          <w:p w14:paraId="73CF609E" w14:textId="6725F9F7" w:rsidR="00ED3704" w:rsidRPr="002524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52447">
              <w:rPr>
                <w:b/>
                <w:bCs/>
              </w:rPr>
              <w:t>42,3</w:t>
            </w:r>
          </w:p>
        </w:tc>
        <w:tc>
          <w:tcPr>
            <w:tcW w:w="779" w:type="dxa"/>
            <w:tcBorders>
              <w:top w:val="single" w:sz="12" w:space="0" w:color="auto"/>
            </w:tcBorders>
            <w:vAlign w:val="top"/>
          </w:tcPr>
          <w:p w14:paraId="75BA8308" w14:textId="328ABBFE" w:rsidR="00ED3704" w:rsidRPr="002524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52447">
              <w:rPr>
                <w:b/>
                <w:bCs/>
              </w:rPr>
              <w:t>42,1</w:t>
            </w:r>
          </w:p>
        </w:tc>
      </w:tr>
      <w:tr w:rsidR="00ED3704" w:rsidRPr="00614476" w14:paraId="4DED483F" w14:textId="77777777" w:rsidTr="00ED3704">
        <w:tc>
          <w:tcPr>
            <w:cnfStyle w:val="001000000000" w:firstRow="0" w:lastRow="0" w:firstColumn="1" w:lastColumn="0" w:oddVBand="0" w:evenVBand="0" w:oddHBand="0" w:evenHBand="0" w:firstRowFirstColumn="0" w:firstRowLastColumn="0" w:lastRowFirstColumn="0" w:lastRowLastColumn="0"/>
            <w:tcW w:w="2694" w:type="dxa"/>
            <w:hideMark/>
          </w:tcPr>
          <w:p w14:paraId="6AFBDA05" w14:textId="6F4CCE73" w:rsidR="00ED3704" w:rsidRPr="00614476" w:rsidRDefault="00ED3704" w:rsidP="00ED3704">
            <w:pPr>
              <w:pStyle w:val="Tabell"/>
              <w:rPr>
                <w:i/>
                <w:iCs/>
              </w:rPr>
            </w:pPr>
            <w:r w:rsidRPr="00614476">
              <w:rPr>
                <w:i/>
                <w:iCs/>
              </w:rPr>
              <w:t>varav</w:t>
            </w:r>
          </w:p>
        </w:tc>
        <w:tc>
          <w:tcPr>
            <w:tcW w:w="780" w:type="dxa"/>
            <w:vAlign w:val="top"/>
            <w:hideMark/>
          </w:tcPr>
          <w:p w14:paraId="5AE7D6AB" w14:textId="7098F787" w:rsidR="00ED3704" w:rsidRPr="00614476"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80" w:type="dxa"/>
            <w:vAlign w:val="top"/>
            <w:hideMark/>
          </w:tcPr>
          <w:p w14:paraId="0B234AD8" w14:textId="375CE9A8" w:rsidR="00ED3704" w:rsidRPr="00614476"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63FB0972" w14:textId="027CB65D" w:rsidR="00ED3704" w:rsidRPr="00614476"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30A65778" w14:textId="056CC995" w:rsidR="00ED3704" w:rsidRPr="00614476"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78767680" w14:textId="397E0AA9" w:rsidR="00ED3704" w:rsidRPr="00614476"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73ACF985" w14:textId="336BC256" w:rsidR="00ED3704" w:rsidRPr="00614476"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r>
      <w:tr w:rsidR="00ED3704" w:rsidRPr="00F81D26" w14:paraId="17848196" w14:textId="77777777" w:rsidTr="00ED3704">
        <w:tc>
          <w:tcPr>
            <w:cnfStyle w:val="001000000000" w:firstRow="0" w:lastRow="0" w:firstColumn="1" w:lastColumn="0" w:oddVBand="0" w:evenVBand="0" w:oddHBand="0" w:evenHBand="0" w:firstRowFirstColumn="0" w:firstRowLastColumn="0" w:lastRowFirstColumn="0" w:lastRowLastColumn="0"/>
            <w:tcW w:w="2694" w:type="dxa"/>
            <w:hideMark/>
          </w:tcPr>
          <w:p w14:paraId="22F96624" w14:textId="756A581E" w:rsidR="00ED3704" w:rsidRPr="00C5465E" w:rsidRDefault="00ED3704" w:rsidP="00ED3704">
            <w:pPr>
              <w:pStyle w:val="Tabell"/>
            </w:pPr>
            <w:r w:rsidRPr="00C5465E">
              <w:t>skatt på arbete</w:t>
            </w:r>
          </w:p>
        </w:tc>
        <w:tc>
          <w:tcPr>
            <w:tcW w:w="780" w:type="dxa"/>
            <w:vAlign w:val="top"/>
            <w:hideMark/>
          </w:tcPr>
          <w:p w14:paraId="54D030F8" w14:textId="1B0DED35"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25,2</w:t>
            </w:r>
          </w:p>
        </w:tc>
        <w:tc>
          <w:tcPr>
            <w:tcW w:w="780" w:type="dxa"/>
            <w:vAlign w:val="top"/>
            <w:hideMark/>
          </w:tcPr>
          <w:p w14:paraId="51F37548" w14:textId="5C55902E"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25,2</w:t>
            </w:r>
          </w:p>
        </w:tc>
        <w:tc>
          <w:tcPr>
            <w:tcW w:w="779" w:type="dxa"/>
            <w:vAlign w:val="top"/>
            <w:hideMark/>
          </w:tcPr>
          <w:p w14:paraId="03E7272C" w14:textId="6587CF53"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24,</w:t>
            </w:r>
            <w:r>
              <w:t>8</w:t>
            </w:r>
          </w:p>
        </w:tc>
        <w:tc>
          <w:tcPr>
            <w:tcW w:w="779" w:type="dxa"/>
            <w:vAlign w:val="top"/>
            <w:hideMark/>
          </w:tcPr>
          <w:p w14:paraId="55D6788F" w14:textId="40028B6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24,5</w:t>
            </w:r>
          </w:p>
        </w:tc>
        <w:tc>
          <w:tcPr>
            <w:tcW w:w="779" w:type="dxa"/>
            <w:vAlign w:val="top"/>
            <w:hideMark/>
          </w:tcPr>
          <w:p w14:paraId="1FDBDAEC" w14:textId="7CA6969B"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24,7</w:t>
            </w:r>
          </w:p>
        </w:tc>
        <w:tc>
          <w:tcPr>
            <w:tcW w:w="779" w:type="dxa"/>
            <w:vAlign w:val="top"/>
            <w:hideMark/>
          </w:tcPr>
          <w:p w14:paraId="506A4276" w14:textId="1BD43DC2"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24,6</w:t>
            </w:r>
          </w:p>
        </w:tc>
      </w:tr>
      <w:tr w:rsidR="00ED3704" w:rsidRPr="00F81D26" w14:paraId="752544CA" w14:textId="77777777" w:rsidTr="00ED3704">
        <w:tc>
          <w:tcPr>
            <w:cnfStyle w:val="001000000000" w:firstRow="0" w:lastRow="0" w:firstColumn="1" w:lastColumn="0" w:oddVBand="0" w:evenVBand="0" w:oddHBand="0" w:evenHBand="0" w:firstRowFirstColumn="0" w:firstRowLastColumn="0" w:lastRowFirstColumn="0" w:lastRowLastColumn="0"/>
            <w:tcW w:w="2694" w:type="dxa"/>
            <w:hideMark/>
          </w:tcPr>
          <w:p w14:paraId="516C0D5D" w14:textId="2FF08D39" w:rsidR="00ED3704" w:rsidRPr="00C5465E" w:rsidRDefault="00ED3704" w:rsidP="00ED3704">
            <w:pPr>
              <w:pStyle w:val="Tabell"/>
            </w:pPr>
            <w:r w:rsidRPr="00C5465E">
              <w:t>skatt på kapital</w:t>
            </w:r>
          </w:p>
        </w:tc>
        <w:tc>
          <w:tcPr>
            <w:tcW w:w="780" w:type="dxa"/>
            <w:vAlign w:val="top"/>
            <w:hideMark/>
          </w:tcPr>
          <w:p w14:paraId="394999A1" w14:textId="26E4BC93"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5,6</w:t>
            </w:r>
          </w:p>
        </w:tc>
        <w:tc>
          <w:tcPr>
            <w:tcW w:w="780" w:type="dxa"/>
            <w:vAlign w:val="top"/>
            <w:hideMark/>
          </w:tcPr>
          <w:p w14:paraId="57977E18" w14:textId="4E7A8CFE"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5,1</w:t>
            </w:r>
          </w:p>
        </w:tc>
        <w:tc>
          <w:tcPr>
            <w:tcW w:w="779" w:type="dxa"/>
            <w:vAlign w:val="top"/>
            <w:hideMark/>
          </w:tcPr>
          <w:p w14:paraId="69CD38EE" w14:textId="1575E881"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4,9</w:t>
            </w:r>
          </w:p>
        </w:tc>
        <w:tc>
          <w:tcPr>
            <w:tcW w:w="779" w:type="dxa"/>
            <w:vAlign w:val="top"/>
            <w:hideMark/>
          </w:tcPr>
          <w:p w14:paraId="010DF6FB" w14:textId="37CA489E"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5,1</w:t>
            </w:r>
          </w:p>
        </w:tc>
        <w:tc>
          <w:tcPr>
            <w:tcW w:w="779" w:type="dxa"/>
            <w:vAlign w:val="top"/>
            <w:hideMark/>
          </w:tcPr>
          <w:p w14:paraId="0FC8999C" w14:textId="4184BBA4"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5,2</w:t>
            </w:r>
          </w:p>
        </w:tc>
        <w:tc>
          <w:tcPr>
            <w:tcW w:w="779" w:type="dxa"/>
            <w:vAlign w:val="top"/>
            <w:hideMark/>
          </w:tcPr>
          <w:p w14:paraId="1DB99F69" w14:textId="7A574478"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5,2</w:t>
            </w:r>
          </w:p>
        </w:tc>
      </w:tr>
      <w:tr w:rsidR="00ED3704" w:rsidRPr="00F81D26" w14:paraId="240B90A1" w14:textId="77777777" w:rsidTr="00ED3704">
        <w:tc>
          <w:tcPr>
            <w:cnfStyle w:val="001000000000" w:firstRow="0" w:lastRow="0" w:firstColumn="1" w:lastColumn="0" w:oddVBand="0" w:evenVBand="0" w:oddHBand="0" w:evenHBand="0" w:firstRowFirstColumn="0" w:firstRowLastColumn="0" w:lastRowFirstColumn="0" w:lastRowLastColumn="0"/>
            <w:tcW w:w="2694" w:type="dxa"/>
            <w:hideMark/>
          </w:tcPr>
          <w:p w14:paraId="31CCE013" w14:textId="75E5D610" w:rsidR="00ED3704" w:rsidRPr="00C5465E" w:rsidRDefault="00ED3704" w:rsidP="00ED3704">
            <w:pPr>
              <w:pStyle w:val="Tabell"/>
            </w:pPr>
            <w:r w:rsidRPr="00C5465E">
              <w:t>skatt på konsumtion</w:t>
            </w:r>
          </w:p>
        </w:tc>
        <w:tc>
          <w:tcPr>
            <w:tcW w:w="780" w:type="dxa"/>
            <w:vAlign w:val="top"/>
            <w:hideMark/>
          </w:tcPr>
          <w:p w14:paraId="1BBCFD50" w14:textId="5CA7E976"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11,9</w:t>
            </w:r>
          </w:p>
        </w:tc>
        <w:tc>
          <w:tcPr>
            <w:tcW w:w="780" w:type="dxa"/>
            <w:vAlign w:val="top"/>
            <w:hideMark/>
          </w:tcPr>
          <w:p w14:paraId="3C4EB9AF" w14:textId="0B334B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12,2</w:t>
            </w:r>
          </w:p>
        </w:tc>
        <w:tc>
          <w:tcPr>
            <w:tcW w:w="779" w:type="dxa"/>
            <w:vAlign w:val="top"/>
            <w:hideMark/>
          </w:tcPr>
          <w:p w14:paraId="33363D53" w14:textId="1B340684"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12,0</w:t>
            </w:r>
          </w:p>
        </w:tc>
        <w:tc>
          <w:tcPr>
            <w:tcW w:w="779" w:type="dxa"/>
            <w:vAlign w:val="top"/>
            <w:hideMark/>
          </w:tcPr>
          <w:p w14:paraId="42DB6F52" w14:textId="088F1A53"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12,0</w:t>
            </w:r>
          </w:p>
        </w:tc>
        <w:tc>
          <w:tcPr>
            <w:tcW w:w="779" w:type="dxa"/>
            <w:vAlign w:val="top"/>
            <w:hideMark/>
          </w:tcPr>
          <w:p w14:paraId="774A7247" w14:textId="71D560DE"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12,0</w:t>
            </w:r>
          </w:p>
        </w:tc>
        <w:tc>
          <w:tcPr>
            <w:tcW w:w="779" w:type="dxa"/>
            <w:vAlign w:val="top"/>
            <w:hideMark/>
          </w:tcPr>
          <w:p w14:paraId="7E0F17A8" w14:textId="5DE4BA53"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12,0</w:t>
            </w:r>
          </w:p>
        </w:tc>
      </w:tr>
      <w:tr w:rsidR="00ED3704" w:rsidRPr="00F81D26" w14:paraId="68CE4870"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hideMark/>
          </w:tcPr>
          <w:p w14:paraId="6AB8290F" w14:textId="6F6CE619" w:rsidR="00ED3704" w:rsidRPr="00C5465E" w:rsidRDefault="00ED3704" w:rsidP="00ED3704">
            <w:pPr>
              <w:pStyle w:val="Tabell"/>
            </w:pPr>
            <w:r w:rsidRPr="00C5465E">
              <w:t>övriga skatter</w:t>
            </w:r>
          </w:p>
        </w:tc>
        <w:tc>
          <w:tcPr>
            <w:tcW w:w="780" w:type="dxa"/>
            <w:vAlign w:val="top"/>
            <w:hideMark/>
          </w:tcPr>
          <w:p w14:paraId="360C039C" w14:textId="0EB7559B" w:rsidR="00ED3704" w:rsidRPr="00C5465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5465E">
              <w:t>0,3</w:t>
            </w:r>
          </w:p>
        </w:tc>
        <w:tc>
          <w:tcPr>
            <w:tcW w:w="780" w:type="dxa"/>
            <w:vAlign w:val="top"/>
            <w:hideMark/>
          </w:tcPr>
          <w:p w14:paraId="05F34560" w14:textId="7EDA0C44" w:rsidR="00ED3704" w:rsidRPr="00C5465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5465E">
              <w:t>0,</w:t>
            </w:r>
            <w:r>
              <w:t>2</w:t>
            </w:r>
          </w:p>
        </w:tc>
        <w:tc>
          <w:tcPr>
            <w:tcW w:w="779" w:type="dxa"/>
            <w:vAlign w:val="top"/>
            <w:hideMark/>
          </w:tcPr>
          <w:p w14:paraId="60B93536" w14:textId="28E58CAE" w:rsidR="00ED3704" w:rsidRPr="00C5465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5465E">
              <w:t>0,2</w:t>
            </w:r>
          </w:p>
        </w:tc>
        <w:tc>
          <w:tcPr>
            <w:tcW w:w="779" w:type="dxa"/>
            <w:vAlign w:val="top"/>
            <w:hideMark/>
          </w:tcPr>
          <w:p w14:paraId="3C3B4171" w14:textId="451DAA3E" w:rsidR="00ED3704" w:rsidRPr="00C5465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5465E">
              <w:t>0,2</w:t>
            </w:r>
          </w:p>
        </w:tc>
        <w:tc>
          <w:tcPr>
            <w:tcW w:w="779" w:type="dxa"/>
            <w:vAlign w:val="top"/>
            <w:hideMark/>
          </w:tcPr>
          <w:p w14:paraId="484A6A4F" w14:textId="3DDCBD5A" w:rsidR="00ED3704" w:rsidRPr="00C5465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5465E">
              <w:t>0,3</w:t>
            </w:r>
          </w:p>
        </w:tc>
        <w:tc>
          <w:tcPr>
            <w:tcW w:w="779" w:type="dxa"/>
            <w:vAlign w:val="top"/>
            <w:hideMark/>
          </w:tcPr>
          <w:p w14:paraId="69DD45DE" w14:textId="69053FCD" w:rsidR="00ED3704" w:rsidRPr="00C5465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5465E">
              <w:t>0,3</w:t>
            </w:r>
          </w:p>
        </w:tc>
      </w:tr>
    </w:tbl>
    <w:p w14:paraId="662C3C69" w14:textId="41535F4C" w:rsidR="00ED3704" w:rsidRPr="00E132A7" w:rsidRDefault="00ED3704" w:rsidP="00ED3704">
      <w:pPr>
        <w:pStyle w:val="Klla"/>
      </w:pPr>
      <w:r>
        <w:t>Källor:</w:t>
      </w:r>
      <w:r w:rsidRPr="0034490C">
        <w:t xml:space="preserve"> Statistiska centralbyrån, Skatteverket och egna beräkningar.</w:t>
      </w:r>
    </w:p>
    <w:p w14:paraId="4422452C" w14:textId="612C51A1" w:rsidR="00ED3704" w:rsidRPr="00DC2307" w:rsidRDefault="00ED3704" w:rsidP="00ED3704">
      <w:pPr>
        <w:pStyle w:val="Rubrik3utannumrering"/>
      </w:pPr>
      <w:r w:rsidRPr="00DC2307">
        <w:t>Skatt på arbete</w:t>
      </w:r>
    </w:p>
    <w:p w14:paraId="69301A3A" w14:textId="4DF0AE80" w:rsidR="00ED3704" w:rsidRDefault="00ED3704" w:rsidP="00ED3704">
      <w:pPr>
        <w:pStyle w:val="Brdtext"/>
      </w:pPr>
      <w:r w:rsidRPr="00DC2307">
        <w:t xml:space="preserve">Skatterna på arbete kan delas in i direkta och indirekta skatter. De direkta skatterna på arbete består i huvudsak av kommunal och statlig inkomstskatt. Skatteuttaget minskas av ett antal skattereduktioner. De indirekta skatterna på arbete består huvudsakligen av arbetsgivaravgifter och egenavgifter. Intäkterna från skatt på arbete beräknas uppgå </w:t>
      </w:r>
      <w:r w:rsidRPr="0097253F">
        <w:t>till nästan 60</w:t>
      </w:r>
      <w:r>
        <w:t> </w:t>
      </w:r>
      <w:r w:rsidRPr="0097253F">
        <w:t>procent av de totala skatteintäkterna 2020 och till drygt 25</w:t>
      </w:r>
      <w:r>
        <w:t> </w:t>
      </w:r>
      <w:r w:rsidRPr="0097253F">
        <w:t>procen</w:t>
      </w:r>
      <w:r w:rsidRPr="00DC2307">
        <w:t>t a</w:t>
      </w:r>
      <w:r w:rsidRPr="00014185">
        <w:t xml:space="preserve">v BNP (se </w:t>
      </w:r>
      <w:r w:rsidRPr="00014185">
        <w:fldChar w:fldCharType="begin"/>
      </w:r>
      <w:r w:rsidRPr="00014185">
        <w:instrText xml:space="preserve"> REF  _Ref66696107 \* Lower \h </w:instrText>
      </w:r>
      <w:r>
        <w:instrText xml:space="preserve"> \* MERGEFORMAT </w:instrText>
      </w:r>
      <w:r w:rsidRPr="00014185">
        <w:fldChar w:fldCharType="separate"/>
      </w:r>
      <w:r w:rsidR="000D76EE">
        <w:t xml:space="preserve">tabell </w:t>
      </w:r>
      <w:r w:rsidR="000D76EE">
        <w:rPr>
          <w:noProof/>
        </w:rPr>
        <w:t>5</w:t>
      </w:r>
      <w:r w:rsidR="000D76EE">
        <w:t>.</w:t>
      </w:r>
      <w:r w:rsidR="000D76EE">
        <w:rPr>
          <w:noProof/>
        </w:rPr>
        <w:t>5</w:t>
      </w:r>
      <w:r w:rsidRPr="00014185">
        <w:fldChar w:fldCharType="end"/>
      </w:r>
      <w:r w:rsidRPr="00014185">
        <w:t>).</w:t>
      </w:r>
    </w:p>
    <w:p w14:paraId="2F65DE62" w14:textId="2909FDCC" w:rsidR="00ED3704" w:rsidRDefault="00ED3704" w:rsidP="00ED3704">
      <w:pPr>
        <w:pStyle w:val="TabellRubrik"/>
      </w:pPr>
      <w:bookmarkStart w:id="128" w:name="_Ref66696107"/>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5</w:t>
        </w:r>
      </w:fldSimple>
      <w:bookmarkEnd w:id="128"/>
      <w:r>
        <w:tab/>
        <w:t>Skatt på arbete</w:t>
      </w:r>
    </w:p>
    <w:p w14:paraId="72112BFE" w14:textId="78124FB4" w:rsidR="00ED3704" w:rsidRDefault="00ED3704" w:rsidP="00ED3704">
      <w:pPr>
        <w:pStyle w:val="TabellUnderrubrik"/>
      </w:pPr>
      <w:r w:rsidRPr="00627C6E">
        <w:t>Procent av BNP. Utfall 201</w:t>
      </w:r>
      <w:r>
        <w:t xml:space="preserve">9 och </w:t>
      </w:r>
      <w:r w:rsidRPr="004963C5">
        <w:t>2020</w:t>
      </w:r>
      <w:r w:rsidRPr="00627C6E">
        <w:t xml:space="preserve">, prognos </w:t>
      </w:r>
      <w:r w:rsidRPr="004963C5">
        <w:t>2021</w:t>
      </w:r>
      <w:r w:rsidRPr="00627C6E">
        <w:t>–202</w:t>
      </w:r>
      <w:r>
        <w:t>4</w:t>
      </w:r>
      <w:r w:rsidRPr="004963C5">
        <w:t xml:space="preserve"> </w:t>
      </w:r>
    </w:p>
    <w:tbl>
      <w:tblPr>
        <w:tblStyle w:val="RKBPTabell"/>
        <w:tblW w:w="0" w:type="auto"/>
        <w:tblLook w:val="06E0" w:firstRow="1" w:lastRow="1" w:firstColumn="1" w:lastColumn="0" w:noHBand="1" w:noVBand="1"/>
      </w:tblPr>
      <w:tblGrid>
        <w:gridCol w:w="3494"/>
        <w:gridCol w:w="646"/>
        <w:gridCol w:w="646"/>
        <w:gridCol w:w="646"/>
        <w:gridCol w:w="646"/>
        <w:gridCol w:w="646"/>
        <w:gridCol w:w="646"/>
      </w:tblGrid>
      <w:tr w:rsidR="00ED3704" w:rsidRPr="00014185" w14:paraId="013344C0"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759FEBE" w14:textId="77777777" w:rsidR="00ED3704" w:rsidRPr="00014185" w:rsidRDefault="00ED3704" w:rsidP="00ED3704">
            <w:pPr>
              <w:pStyle w:val="TabellHuvud"/>
            </w:pPr>
            <w:r w:rsidRPr="00014185">
              <w:t> </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28E9857" w14:textId="77777777" w:rsidR="00ED3704" w:rsidRPr="0001418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014185">
              <w:t>2019</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37708DE" w14:textId="77777777" w:rsidR="00ED3704" w:rsidRPr="0001418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014185">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89BD62A" w14:textId="77777777" w:rsidR="00ED3704" w:rsidRPr="0001418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014185">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D73AE7F" w14:textId="77777777" w:rsidR="00ED3704" w:rsidRPr="0001418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014185">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9FA228B" w14:textId="77777777" w:rsidR="00ED3704" w:rsidRPr="0001418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014185">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C0BF142" w14:textId="77777777" w:rsidR="00ED3704" w:rsidRPr="0001418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014185">
              <w:t>2024</w:t>
            </w:r>
          </w:p>
        </w:tc>
      </w:tr>
      <w:tr w:rsidR="00ED3704" w:rsidRPr="00014185" w14:paraId="3DCEE294"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hideMark/>
          </w:tcPr>
          <w:p w14:paraId="26E13013" w14:textId="77777777" w:rsidR="00ED3704" w:rsidRPr="00C5465E" w:rsidRDefault="00ED3704" w:rsidP="00ED3704">
            <w:pPr>
              <w:pStyle w:val="Tabell"/>
            </w:pPr>
            <w:r w:rsidRPr="00C5465E">
              <w:t>Direkta skatter</w:t>
            </w:r>
          </w:p>
        </w:tc>
        <w:tc>
          <w:tcPr>
            <w:tcW w:w="0" w:type="dxa"/>
            <w:tcBorders>
              <w:top w:val="single" w:sz="12" w:space="0" w:color="auto"/>
            </w:tcBorders>
            <w:hideMark/>
          </w:tcPr>
          <w:p w14:paraId="27FE16D5"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13,1</w:t>
            </w:r>
          </w:p>
        </w:tc>
        <w:tc>
          <w:tcPr>
            <w:tcW w:w="0" w:type="dxa"/>
            <w:tcBorders>
              <w:top w:val="single" w:sz="12" w:space="0" w:color="auto"/>
            </w:tcBorders>
            <w:hideMark/>
          </w:tcPr>
          <w:p w14:paraId="59BEA4C2" w14:textId="4368DD83"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13,</w:t>
            </w:r>
            <w:r>
              <w:t>6</w:t>
            </w:r>
          </w:p>
        </w:tc>
        <w:tc>
          <w:tcPr>
            <w:tcW w:w="0" w:type="dxa"/>
            <w:tcBorders>
              <w:top w:val="single" w:sz="12" w:space="0" w:color="auto"/>
            </w:tcBorders>
            <w:hideMark/>
          </w:tcPr>
          <w:p w14:paraId="01C39197"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13,0</w:t>
            </w:r>
          </w:p>
        </w:tc>
        <w:tc>
          <w:tcPr>
            <w:tcW w:w="0" w:type="dxa"/>
            <w:tcBorders>
              <w:top w:val="single" w:sz="12" w:space="0" w:color="auto"/>
            </w:tcBorders>
            <w:hideMark/>
          </w:tcPr>
          <w:p w14:paraId="46B50740"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12,7</w:t>
            </w:r>
          </w:p>
        </w:tc>
        <w:tc>
          <w:tcPr>
            <w:tcW w:w="0" w:type="dxa"/>
            <w:tcBorders>
              <w:top w:val="single" w:sz="12" w:space="0" w:color="auto"/>
            </w:tcBorders>
            <w:hideMark/>
          </w:tcPr>
          <w:p w14:paraId="29E40157"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12,7</w:t>
            </w:r>
          </w:p>
        </w:tc>
        <w:tc>
          <w:tcPr>
            <w:tcW w:w="0" w:type="dxa"/>
            <w:tcBorders>
              <w:top w:val="single" w:sz="12" w:space="0" w:color="auto"/>
            </w:tcBorders>
            <w:hideMark/>
          </w:tcPr>
          <w:p w14:paraId="2B141DFB"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12,7</w:t>
            </w:r>
          </w:p>
        </w:tc>
      </w:tr>
      <w:tr w:rsidR="00ED3704" w:rsidRPr="00014185" w14:paraId="30CD197F"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44D70AAD" w14:textId="77777777" w:rsidR="00ED3704" w:rsidRPr="00C5465E" w:rsidRDefault="00ED3704" w:rsidP="00ED3704">
            <w:pPr>
              <w:pStyle w:val="Tabell"/>
              <w:rPr>
                <w:i/>
              </w:rPr>
            </w:pPr>
            <w:r w:rsidRPr="00C5465E">
              <w:rPr>
                <w:i/>
              </w:rPr>
              <w:t>Kommunal skatt</w:t>
            </w:r>
          </w:p>
        </w:tc>
        <w:tc>
          <w:tcPr>
            <w:tcW w:w="960" w:type="dxa"/>
            <w:hideMark/>
          </w:tcPr>
          <w:p w14:paraId="08C1708F" w14:textId="77777777" w:rsidR="00ED3704" w:rsidRPr="00CD11F4"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CD11F4">
              <w:rPr>
                <w:i/>
              </w:rPr>
              <w:t>14,9</w:t>
            </w:r>
          </w:p>
        </w:tc>
        <w:tc>
          <w:tcPr>
            <w:tcW w:w="960" w:type="dxa"/>
            <w:hideMark/>
          </w:tcPr>
          <w:p w14:paraId="0007CC09" w14:textId="77777777" w:rsidR="00ED3704" w:rsidRPr="00D32B9E"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D32B9E">
              <w:rPr>
                <w:i/>
              </w:rPr>
              <w:t>15,5</w:t>
            </w:r>
          </w:p>
        </w:tc>
        <w:tc>
          <w:tcPr>
            <w:tcW w:w="960" w:type="dxa"/>
            <w:hideMark/>
          </w:tcPr>
          <w:p w14:paraId="462B1D95"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15,2</w:t>
            </w:r>
          </w:p>
        </w:tc>
        <w:tc>
          <w:tcPr>
            <w:tcW w:w="960" w:type="dxa"/>
            <w:hideMark/>
          </w:tcPr>
          <w:p w14:paraId="7F1AAC53"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14,9</w:t>
            </w:r>
          </w:p>
        </w:tc>
        <w:tc>
          <w:tcPr>
            <w:tcW w:w="960" w:type="dxa"/>
            <w:hideMark/>
          </w:tcPr>
          <w:p w14:paraId="3D51F9C4"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14,9</w:t>
            </w:r>
          </w:p>
        </w:tc>
        <w:tc>
          <w:tcPr>
            <w:tcW w:w="960" w:type="dxa"/>
            <w:hideMark/>
          </w:tcPr>
          <w:p w14:paraId="0CE7B9BC"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14,8</w:t>
            </w:r>
          </w:p>
        </w:tc>
      </w:tr>
      <w:tr w:rsidR="00ED3704" w:rsidRPr="00014185" w14:paraId="5A3E7249"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4757D974" w14:textId="77777777" w:rsidR="00ED3704" w:rsidRPr="00C5465E" w:rsidRDefault="00ED3704" w:rsidP="00ED3704">
            <w:pPr>
              <w:pStyle w:val="Tabell"/>
              <w:rPr>
                <w:i/>
              </w:rPr>
            </w:pPr>
            <w:r w:rsidRPr="00C5465E">
              <w:rPr>
                <w:i/>
              </w:rPr>
              <w:t>Statlig skatt</w:t>
            </w:r>
          </w:p>
        </w:tc>
        <w:tc>
          <w:tcPr>
            <w:tcW w:w="960" w:type="dxa"/>
            <w:hideMark/>
          </w:tcPr>
          <w:p w14:paraId="103E1973" w14:textId="77777777" w:rsidR="00ED3704" w:rsidRPr="00CD11F4"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CD11F4">
              <w:rPr>
                <w:i/>
              </w:rPr>
              <w:t>1,1</w:t>
            </w:r>
          </w:p>
        </w:tc>
        <w:tc>
          <w:tcPr>
            <w:tcW w:w="960" w:type="dxa"/>
            <w:hideMark/>
          </w:tcPr>
          <w:p w14:paraId="3963103E" w14:textId="77777777" w:rsidR="00ED3704" w:rsidRPr="00D32B9E"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D32B9E">
              <w:rPr>
                <w:i/>
              </w:rPr>
              <w:t>1,0</w:t>
            </w:r>
          </w:p>
        </w:tc>
        <w:tc>
          <w:tcPr>
            <w:tcW w:w="960" w:type="dxa"/>
            <w:hideMark/>
          </w:tcPr>
          <w:p w14:paraId="2872EE98"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1,0</w:t>
            </w:r>
          </w:p>
        </w:tc>
        <w:tc>
          <w:tcPr>
            <w:tcW w:w="960" w:type="dxa"/>
            <w:hideMark/>
          </w:tcPr>
          <w:p w14:paraId="5C380F6A"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1,0</w:t>
            </w:r>
          </w:p>
        </w:tc>
        <w:tc>
          <w:tcPr>
            <w:tcW w:w="960" w:type="dxa"/>
            <w:hideMark/>
          </w:tcPr>
          <w:p w14:paraId="6DB4394F"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0,9</w:t>
            </w:r>
          </w:p>
        </w:tc>
        <w:tc>
          <w:tcPr>
            <w:tcW w:w="960" w:type="dxa"/>
            <w:hideMark/>
          </w:tcPr>
          <w:p w14:paraId="360789CE"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0,9</w:t>
            </w:r>
          </w:p>
        </w:tc>
      </w:tr>
      <w:tr w:rsidR="00ED3704" w:rsidRPr="00014185" w14:paraId="165E54F5"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28B33B2E" w14:textId="77777777" w:rsidR="00ED3704" w:rsidRPr="00C5465E" w:rsidRDefault="00ED3704" w:rsidP="00ED3704">
            <w:pPr>
              <w:pStyle w:val="Tabell"/>
              <w:rPr>
                <w:i/>
              </w:rPr>
            </w:pPr>
            <w:r w:rsidRPr="00C5465E">
              <w:rPr>
                <w:i/>
              </w:rPr>
              <w:t>Reduktioner</w:t>
            </w:r>
          </w:p>
        </w:tc>
        <w:tc>
          <w:tcPr>
            <w:tcW w:w="960" w:type="dxa"/>
            <w:hideMark/>
          </w:tcPr>
          <w:p w14:paraId="7EF21352" w14:textId="77777777" w:rsidR="00ED3704" w:rsidRPr="00CD11F4"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CD11F4">
              <w:rPr>
                <w:i/>
              </w:rPr>
              <w:t>-5,4</w:t>
            </w:r>
          </w:p>
        </w:tc>
        <w:tc>
          <w:tcPr>
            <w:tcW w:w="960" w:type="dxa"/>
            <w:hideMark/>
          </w:tcPr>
          <w:p w14:paraId="27DC3929" w14:textId="38384DE1" w:rsidR="00ED3704" w:rsidRPr="00D32B9E"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D32B9E">
              <w:rPr>
                <w:i/>
              </w:rPr>
              <w:t>-5,</w:t>
            </w:r>
            <w:r>
              <w:rPr>
                <w:i/>
              </w:rPr>
              <w:t>5</w:t>
            </w:r>
          </w:p>
        </w:tc>
        <w:tc>
          <w:tcPr>
            <w:tcW w:w="960" w:type="dxa"/>
            <w:hideMark/>
          </w:tcPr>
          <w:p w14:paraId="4689A3D9"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-5,7</w:t>
            </w:r>
          </w:p>
        </w:tc>
        <w:tc>
          <w:tcPr>
            <w:tcW w:w="960" w:type="dxa"/>
            <w:hideMark/>
          </w:tcPr>
          <w:p w14:paraId="295FA063"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-5,7</w:t>
            </w:r>
          </w:p>
        </w:tc>
        <w:tc>
          <w:tcPr>
            <w:tcW w:w="960" w:type="dxa"/>
            <w:hideMark/>
          </w:tcPr>
          <w:p w14:paraId="5498C6A9"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-5,6</w:t>
            </w:r>
          </w:p>
        </w:tc>
        <w:tc>
          <w:tcPr>
            <w:tcW w:w="960" w:type="dxa"/>
            <w:hideMark/>
          </w:tcPr>
          <w:p w14:paraId="040A334A" w14:textId="77777777" w:rsidR="00ED3704" w:rsidRPr="006F41A7"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6F41A7">
              <w:rPr>
                <w:i/>
              </w:rPr>
              <w:t>-5,6</w:t>
            </w:r>
          </w:p>
        </w:tc>
      </w:tr>
      <w:tr w:rsidR="00ED3704" w:rsidRPr="00014185" w14:paraId="15B4F5C9"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3BEE01E3" w14:textId="77777777" w:rsidR="00ED3704" w:rsidRPr="00C5465E" w:rsidRDefault="00ED3704" w:rsidP="00ED3704">
            <w:pPr>
              <w:pStyle w:val="Tabell"/>
            </w:pPr>
            <w:r w:rsidRPr="00C5465E">
              <w:t>Indirekta skatter</w:t>
            </w:r>
          </w:p>
        </w:tc>
        <w:tc>
          <w:tcPr>
            <w:tcW w:w="960" w:type="dxa"/>
            <w:hideMark/>
          </w:tcPr>
          <w:p w14:paraId="34CB34DC"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12,0</w:t>
            </w:r>
          </w:p>
        </w:tc>
        <w:tc>
          <w:tcPr>
            <w:tcW w:w="960" w:type="dxa"/>
            <w:hideMark/>
          </w:tcPr>
          <w:p w14:paraId="72B7BC21"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11,7</w:t>
            </w:r>
          </w:p>
        </w:tc>
        <w:tc>
          <w:tcPr>
            <w:tcW w:w="960" w:type="dxa"/>
            <w:hideMark/>
          </w:tcPr>
          <w:p w14:paraId="0DB92086"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11,9</w:t>
            </w:r>
          </w:p>
        </w:tc>
        <w:tc>
          <w:tcPr>
            <w:tcW w:w="960" w:type="dxa"/>
            <w:hideMark/>
          </w:tcPr>
          <w:p w14:paraId="122162C4"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11,8</w:t>
            </w:r>
          </w:p>
        </w:tc>
        <w:tc>
          <w:tcPr>
            <w:tcW w:w="960" w:type="dxa"/>
            <w:hideMark/>
          </w:tcPr>
          <w:p w14:paraId="25D6A184"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12,0</w:t>
            </w:r>
          </w:p>
        </w:tc>
        <w:tc>
          <w:tcPr>
            <w:tcW w:w="960" w:type="dxa"/>
            <w:hideMark/>
          </w:tcPr>
          <w:p w14:paraId="35FF1427" w14:textId="77777777" w:rsidR="00ED3704" w:rsidRPr="00C5465E"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5465E">
              <w:t>11,9</w:t>
            </w:r>
          </w:p>
        </w:tc>
      </w:tr>
      <w:tr w:rsidR="00ED3704" w:rsidRPr="00014185" w14:paraId="40067A4A"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00" w:type="dxa"/>
            <w:hideMark/>
          </w:tcPr>
          <w:p w14:paraId="5A45DCC9" w14:textId="77777777" w:rsidR="00ED3704" w:rsidRPr="00014185" w:rsidRDefault="00ED3704" w:rsidP="00ED3704">
            <w:pPr>
              <w:pStyle w:val="Tabell"/>
              <w:rPr>
                <w:b/>
                <w:bCs/>
              </w:rPr>
            </w:pPr>
            <w:r w:rsidRPr="00014185">
              <w:rPr>
                <w:b/>
                <w:bCs/>
              </w:rPr>
              <w:t>Skatt på arbete</w:t>
            </w:r>
          </w:p>
        </w:tc>
        <w:tc>
          <w:tcPr>
            <w:tcW w:w="960" w:type="dxa"/>
            <w:hideMark/>
          </w:tcPr>
          <w:p w14:paraId="4533F0C6" w14:textId="77777777" w:rsidR="00ED3704" w:rsidRPr="00014185"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14185">
              <w:rPr>
                <w:b/>
                <w:bCs/>
              </w:rPr>
              <w:t>25,2</w:t>
            </w:r>
          </w:p>
        </w:tc>
        <w:tc>
          <w:tcPr>
            <w:tcW w:w="960" w:type="dxa"/>
            <w:hideMark/>
          </w:tcPr>
          <w:p w14:paraId="74A8A907" w14:textId="77777777" w:rsidR="00ED3704" w:rsidRPr="00014185"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14185">
              <w:rPr>
                <w:b/>
                <w:bCs/>
              </w:rPr>
              <w:t>25,2</w:t>
            </w:r>
          </w:p>
        </w:tc>
        <w:tc>
          <w:tcPr>
            <w:tcW w:w="960" w:type="dxa"/>
            <w:hideMark/>
          </w:tcPr>
          <w:p w14:paraId="05696E3A" w14:textId="20998A2B" w:rsidR="00ED3704" w:rsidRPr="00014185"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14185">
              <w:rPr>
                <w:b/>
                <w:bCs/>
              </w:rPr>
              <w:t>24,</w:t>
            </w:r>
            <w:r>
              <w:rPr>
                <w:b/>
                <w:bCs/>
              </w:rPr>
              <w:t>8</w:t>
            </w:r>
          </w:p>
        </w:tc>
        <w:tc>
          <w:tcPr>
            <w:tcW w:w="960" w:type="dxa"/>
            <w:hideMark/>
          </w:tcPr>
          <w:p w14:paraId="38B66423" w14:textId="77777777" w:rsidR="00ED3704" w:rsidRPr="00014185"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14185">
              <w:rPr>
                <w:b/>
                <w:bCs/>
              </w:rPr>
              <w:t>24,5</w:t>
            </w:r>
          </w:p>
        </w:tc>
        <w:tc>
          <w:tcPr>
            <w:tcW w:w="960" w:type="dxa"/>
            <w:hideMark/>
          </w:tcPr>
          <w:p w14:paraId="482C6DFA" w14:textId="77777777" w:rsidR="00ED3704" w:rsidRPr="00014185"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14185">
              <w:rPr>
                <w:b/>
                <w:bCs/>
              </w:rPr>
              <w:t>24,7</w:t>
            </w:r>
          </w:p>
        </w:tc>
        <w:tc>
          <w:tcPr>
            <w:tcW w:w="960" w:type="dxa"/>
            <w:hideMark/>
          </w:tcPr>
          <w:p w14:paraId="6B83F2CC" w14:textId="77777777" w:rsidR="00ED3704" w:rsidRPr="00014185"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014185">
              <w:rPr>
                <w:b/>
                <w:bCs/>
              </w:rPr>
              <w:t>24,6</w:t>
            </w:r>
          </w:p>
        </w:tc>
      </w:tr>
    </w:tbl>
    <w:p w14:paraId="5F0132A0" w14:textId="7268903D" w:rsidR="00ED3704" w:rsidRDefault="00ED3704" w:rsidP="00ED3704">
      <w:pPr>
        <w:pStyle w:val="TabellFotnot"/>
      </w:pPr>
      <w:r w:rsidRPr="00627C6E">
        <w:t>Anm.: Reduktioner som andel av BNP är beräknade exklusive skattereduktionen för allmän pensionsavgift.</w:t>
      </w:r>
    </w:p>
    <w:p w14:paraId="05013376" w14:textId="412EA98A" w:rsidR="00ED3704" w:rsidRDefault="00ED3704" w:rsidP="00ED3704">
      <w:pPr>
        <w:pStyle w:val="Klla"/>
      </w:pPr>
      <w:r>
        <w:t xml:space="preserve">Källor: </w:t>
      </w:r>
      <w:r w:rsidRPr="00627C6E">
        <w:t>Skatteverket och egna beräkningar.</w:t>
      </w:r>
    </w:p>
    <w:p w14:paraId="27B91EF3" w14:textId="7D76820D" w:rsidR="00ED3704" w:rsidRPr="00CD7DBB" w:rsidRDefault="00ED3704" w:rsidP="00ED3704">
      <w:pPr>
        <w:pStyle w:val="Brdtext"/>
      </w:pPr>
      <w:r w:rsidRPr="00DC2307">
        <w:lastRenderedPageBreak/>
        <w:t>Intäkterna från hushållens skatt på arbete fastställs i den årliga beskattningen som är klar i december året efter inkomståret. Det innebär att skatteintäkterna 2020 fort</w:t>
      </w:r>
      <w:r w:rsidR="00F37583">
        <w:softHyphen/>
      </w:r>
      <w:r w:rsidRPr="00DC2307">
        <w:t>farande baseras på en progn</w:t>
      </w:r>
      <w:r w:rsidRPr="00CD7DBB">
        <w:t>os.</w:t>
      </w:r>
    </w:p>
    <w:p w14:paraId="03E51690" w14:textId="1A4DB9A3" w:rsidR="00ED3704" w:rsidRPr="00CD7DBB" w:rsidRDefault="00ED3704" w:rsidP="00ED3704">
      <w:pPr>
        <w:pStyle w:val="Rubrik4utannumrering"/>
      </w:pPr>
      <w:r w:rsidRPr="00CD7DBB">
        <w:t>Kommunal inkomstskatt</w:t>
      </w:r>
    </w:p>
    <w:p w14:paraId="069F5454" w14:textId="0557C93A" w:rsidR="00ED3704" w:rsidRPr="00CD7DBB" w:rsidRDefault="00ED3704" w:rsidP="00ED3704">
      <w:pPr>
        <w:pStyle w:val="Brdtext"/>
      </w:pPr>
      <w:r>
        <w:t>K</w:t>
      </w:r>
      <w:r w:rsidRPr="00CD7DBB">
        <w:t xml:space="preserve">ommunal inkomstskatt </w:t>
      </w:r>
      <w:r>
        <w:t xml:space="preserve">som andel av BNP </w:t>
      </w:r>
      <w:r w:rsidRPr="00CD7DBB">
        <w:t xml:space="preserve">beräknas öka </w:t>
      </w:r>
      <w:r>
        <w:t>från 14,9 procent</w:t>
      </w:r>
      <w:r w:rsidRPr="00CD7DBB">
        <w:t xml:space="preserve"> 2019 </w:t>
      </w:r>
      <w:r>
        <w:t>till</w:t>
      </w:r>
      <w:r w:rsidRPr="00CD7DBB">
        <w:t xml:space="preserve"> 15,5 procent</w:t>
      </w:r>
      <w:r>
        <w:t xml:space="preserve"> 2020</w:t>
      </w:r>
      <w:r w:rsidRPr="00CD7DBB">
        <w:t xml:space="preserve">. </w:t>
      </w:r>
      <w:r>
        <w:t xml:space="preserve">Detta </w:t>
      </w:r>
      <w:r w:rsidRPr="00CD7DBB">
        <w:t xml:space="preserve">beror </w:t>
      </w:r>
      <w:r>
        <w:t xml:space="preserve">främst </w:t>
      </w:r>
      <w:r w:rsidRPr="00CD7DBB">
        <w:t xml:space="preserve">på att BNP </w:t>
      </w:r>
      <w:r>
        <w:t>2020 utvecklades svagare</w:t>
      </w:r>
      <w:r w:rsidRPr="00CD7DBB">
        <w:t xml:space="preserve"> än löne</w:t>
      </w:r>
      <w:r w:rsidR="00A85DA1">
        <w:softHyphen/>
      </w:r>
      <w:r w:rsidRPr="00CD7DBB">
        <w:t>summan då lönesumman har hållits uppe tack vare olika stöd, framför allt korttids</w:t>
      </w:r>
      <w:r w:rsidR="00A85DA1">
        <w:softHyphen/>
      </w:r>
      <w:r w:rsidRPr="00CD7DBB">
        <w:t>arbete.</w:t>
      </w:r>
      <w:r w:rsidRPr="00E852AE">
        <w:t xml:space="preserve"> </w:t>
      </w:r>
      <w:r w:rsidRPr="00CD7DBB">
        <w:t>Med oförändrade kommunalskatte</w:t>
      </w:r>
      <w:r>
        <w:t>satse</w:t>
      </w:r>
      <w:r w:rsidRPr="00CD7DBB">
        <w:t>r beräknas intäkterna sedan minska som andel av BNP</w:t>
      </w:r>
      <w:r>
        <w:t>,</w:t>
      </w:r>
      <w:r w:rsidRPr="00CD7DBB">
        <w:t xml:space="preserve"> </w:t>
      </w:r>
      <w:r>
        <w:t>och i slutet av prognosperioden är de åter</w:t>
      </w:r>
      <w:r w:rsidRPr="00CD7DBB">
        <w:t xml:space="preserve"> </w:t>
      </w:r>
      <w:r>
        <w:t xml:space="preserve">på en nivå </w:t>
      </w:r>
      <w:r w:rsidRPr="00CD7DBB">
        <w:t>strax under 15</w:t>
      </w:r>
      <w:r>
        <w:t> </w:t>
      </w:r>
      <w:r w:rsidRPr="00CD7DBB">
        <w:t xml:space="preserve">procent </w:t>
      </w:r>
      <w:r>
        <w:t xml:space="preserve">av BNP </w:t>
      </w:r>
      <w:r w:rsidRPr="00CD7DBB">
        <w:t>(se</w:t>
      </w:r>
      <w:r>
        <w:t xml:space="preserve"> </w:t>
      </w:r>
      <w:r>
        <w:fldChar w:fldCharType="begin"/>
      </w:r>
      <w:r>
        <w:instrText xml:space="preserve"> REF  _Ref66696107 \* Lower \h </w:instrText>
      </w:r>
      <w:r>
        <w:fldChar w:fldCharType="separate"/>
      </w:r>
      <w:r w:rsidR="000D76EE">
        <w:t xml:space="preserve">tabell </w:t>
      </w:r>
      <w:r w:rsidR="000D76EE">
        <w:rPr>
          <w:noProof/>
        </w:rPr>
        <w:t>5</w:t>
      </w:r>
      <w:r w:rsidR="000D76EE">
        <w:t>.</w:t>
      </w:r>
      <w:r w:rsidR="000D76EE">
        <w:rPr>
          <w:noProof/>
        </w:rPr>
        <w:t>5</w:t>
      </w:r>
      <w:r>
        <w:fldChar w:fldCharType="end"/>
      </w:r>
      <w:r w:rsidRPr="00CD7DBB">
        <w:t>).</w:t>
      </w:r>
    </w:p>
    <w:p w14:paraId="3BE1FA23" w14:textId="004CA6BA" w:rsidR="00ED3704" w:rsidRPr="001D17DF" w:rsidRDefault="00ED3704" w:rsidP="00ED3704">
      <w:pPr>
        <w:pStyle w:val="Brdtext"/>
      </w:pPr>
      <w:r w:rsidRPr="001D17DF">
        <w:t>Det kommunala skatteunderlaget, som främst består av löner och pensioner, har ökat starkt under flera år</w:t>
      </w:r>
      <w:r>
        <w:t>,</w:t>
      </w:r>
      <w:r w:rsidRPr="001D17DF">
        <w:t xml:space="preserve"> men </w:t>
      </w:r>
      <w:r>
        <w:t xml:space="preserve">2020 var </w:t>
      </w:r>
      <w:r w:rsidRPr="001D17DF">
        <w:t>utveckl</w:t>
      </w:r>
      <w:r>
        <w:t>ingen</w:t>
      </w:r>
      <w:r w:rsidRPr="001D17DF">
        <w:t xml:space="preserve"> betydligt svagare till följd av en betydligt </w:t>
      </w:r>
      <w:r>
        <w:t>svagare</w:t>
      </w:r>
      <w:r w:rsidRPr="001D17DF">
        <w:t xml:space="preserve"> tillväxt av lönesumman. Åren framöver återhämtar sig tillväxttakten, vilket framför allt drivs av arbetade timmar som går från att bidra negativt till till</w:t>
      </w:r>
      <w:r w:rsidR="00A85DA1">
        <w:softHyphen/>
      </w:r>
      <w:r w:rsidRPr="001D17DF">
        <w:t xml:space="preserve">växten </w:t>
      </w:r>
      <w:r>
        <w:t>2020</w:t>
      </w:r>
      <w:r w:rsidRPr="001D17DF">
        <w:t xml:space="preserve"> till att bidra positivt </w:t>
      </w:r>
      <w:r>
        <w:t>från och med i</w:t>
      </w:r>
      <w:r w:rsidRPr="001D17DF">
        <w:t xml:space="preserve"> år, se </w:t>
      </w:r>
      <w:r>
        <w:fldChar w:fldCharType="begin"/>
      </w:r>
      <w:r>
        <w:instrText xml:space="preserve"> REF  _Ref66696599 \* Lower \h </w:instrText>
      </w:r>
      <w:r>
        <w:fldChar w:fldCharType="separate"/>
      </w:r>
      <w:r w:rsidR="000D76EE">
        <w:t xml:space="preserve">diagram </w:t>
      </w:r>
      <w:r w:rsidR="000D76EE">
        <w:rPr>
          <w:noProof/>
        </w:rPr>
        <w:t>5</w:t>
      </w:r>
      <w:r w:rsidR="000D76EE">
        <w:t>.</w:t>
      </w:r>
      <w:r w:rsidR="000D76EE">
        <w:rPr>
          <w:noProof/>
        </w:rPr>
        <w:t>2</w:t>
      </w:r>
      <w:r>
        <w:fldChar w:fldCharType="end"/>
      </w:r>
      <w:r w:rsidRPr="001D17DF">
        <w:t>.</w:t>
      </w:r>
    </w:p>
    <w:p w14:paraId="37006284" w14:textId="1F05EFE0" w:rsidR="00ED3704" w:rsidRDefault="00ED3704" w:rsidP="00ED3704">
      <w:pPr>
        <w:pStyle w:val="DiagramRubrik"/>
      </w:pPr>
      <w:bookmarkStart w:id="129" w:name="_Ref66696599"/>
      <w:r>
        <w:t xml:space="preserve">Diagram </w:t>
      </w:r>
      <w:r>
        <w:fldChar w:fldCharType="begin"/>
      </w:r>
      <w:r>
        <w:instrText xml:space="preserve"> STYLEREF  "Rubrik 1" \n</w:instrText>
      </w:r>
      <w:r>
        <w:fldChar w:fldCharType="separate"/>
      </w:r>
      <w:r w:rsidR="000D76EE">
        <w:rPr>
          <w:noProof/>
        </w:rPr>
        <w:t>5</w:t>
      </w:r>
      <w:r>
        <w:rPr>
          <w:noProof/>
        </w:rPr>
        <w:fldChar w:fldCharType="end"/>
      </w:r>
      <w:r>
        <w:t>.</w:t>
      </w:r>
      <w:fldSimple w:instr=" SEQ Diagram \* ARABIC \s 1 ">
        <w:r w:rsidR="000D76EE">
          <w:rPr>
            <w:noProof/>
          </w:rPr>
          <w:t>2</w:t>
        </w:r>
      </w:fldSimple>
      <w:bookmarkEnd w:id="129"/>
      <w:r>
        <w:tab/>
      </w:r>
      <w:r w:rsidRPr="0069103F">
        <w:t>Arbetade timmar, timlön och lönesumma</w:t>
      </w:r>
    </w:p>
    <w:p w14:paraId="24D02757" w14:textId="77777777" w:rsidR="00ED3704" w:rsidRDefault="00ED3704" w:rsidP="00ED3704">
      <w:pPr>
        <w:pStyle w:val="DiagramUnderrubrik"/>
      </w:pPr>
      <w:r w:rsidRPr="0069103F">
        <w:t>Utfall 2000–20</w:t>
      </w:r>
      <w:r>
        <w:t>20</w:t>
      </w:r>
      <w:r w:rsidRPr="0069103F">
        <w:t>, prognos 202</w:t>
      </w:r>
      <w:r>
        <w:t>1</w:t>
      </w:r>
      <w:r w:rsidRPr="0069103F">
        <w:t>–202</w:t>
      </w:r>
      <w:r>
        <w:t>4</w:t>
      </w:r>
    </w:p>
    <w:p w14:paraId="6081EFB9" w14:textId="4A94D608" w:rsidR="00ED3704" w:rsidRDefault="00ED3704" w:rsidP="00ED3704">
      <w:pPr>
        <w:pStyle w:val="DiagramUnderrubrik"/>
      </w:pPr>
      <w:r>
        <w:t>Årlig procentuell förändring</w:t>
      </w:r>
      <w:r>
        <w:tab/>
      </w:r>
    </w:p>
    <w:p w14:paraId="73D6721B" w14:textId="1B1C77E2" w:rsidR="00ED3704" w:rsidRDefault="00ED3704" w:rsidP="00ED3704">
      <w:pPr>
        <w:pStyle w:val="Bild"/>
      </w:pPr>
      <w:r>
        <w:rPr>
          <w:noProof/>
        </w:rPr>
        <w:drawing>
          <wp:inline distT="0" distB="0" distL="0" distR="0" wp14:anchorId="1213B290" wp14:editId="6E12277B">
            <wp:extent cx="4679950" cy="2339975"/>
            <wp:effectExtent l="0" t="0" r="6350" b="0"/>
            <wp:docPr id="25" name="Diagram 2" descr="Arbetade timmar, timlön och lönesumma.">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04E47737" w14:textId="77777777" w:rsidR="00ED3704" w:rsidRDefault="00ED3704" w:rsidP="00ED3704">
      <w:pPr>
        <w:pStyle w:val="DiagramFotnot"/>
      </w:pPr>
      <w:r w:rsidRPr="004525ED">
        <w:t>Anm.: Den redovisade timlönen är beräknad enligt nationalräkenskapernas principer.</w:t>
      </w:r>
    </w:p>
    <w:p w14:paraId="4BBE20C4" w14:textId="6865C536" w:rsidR="00ED3704" w:rsidRDefault="00ED3704" w:rsidP="00ED3704">
      <w:pPr>
        <w:pStyle w:val="Klla"/>
        <w:rPr>
          <w:b/>
          <w:sz w:val="18"/>
        </w:rPr>
      </w:pPr>
      <w:r>
        <w:t xml:space="preserve">Källor: </w:t>
      </w:r>
      <w:r w:rsidRPr="004525ED">
        <w:t>Statistiska centralbyrån och egna beräkningar.</w:t>
      </w:r>
    </w:p>
    <w:p w14:paraId="3D7F8D30" w14:textId="609416F4" w:rsidR="00ED3704" w:rsidRPr="00F37583" w:rsidRDefault="00ED3704" w:rsidP="00ED3704">
      <w:pPr>
        <w:pStyle w:val="Brdtext"/>
      </w:pPr>
      <w:r w:rsidRPr="00D23DEF">
        <w:t xml:space="preserve">Skatteunderlaget för kommunal inkomstbeskattning påverkas också av regeländringar. </w:t>
      </w:r>
      <w:r w:rsidRPr="006F41A7">
        <w:t xml:space="preserve">Den underliggande utvecklingen av skatteunderlaget </w:t>
      </w:r>
      <w:r>
        <w:t>visar</w:t>
      </w:r>
      <w:r w:rsidRPr="006F41A7">
        <w:t xml:space="preserve"> utvecklingen justerad för regeländringar</w:t>
      </w:r>
      <w:r>
        <w:t>.</w:t>
      </w:r>
      <w:r w:rsidRPr="006F41A7">
        <w:t xml:space="preserve"> </w:t>
      </w:r>
      <w:r w:rsidRPr="00D23DEF">
        <w:t xml:space="preserve">Att den faktiska utvecklingen </w:t>
      </w:r>
      <w:r>
        <w:t xml:space="preserve">är </w:t>
      </w:r>
      <w:r w:rsidRPr="00D23DEF">
        <w:t>svagare än den underliggande utvecklingen 201</w:t>
      </w:r>
      <w:r>
        <w:t>9</w:t>
      </w:r>
      <w:r w:rsidRPr="00D23DEF" w:rsidDel="009E234E">
        <w:t>–</w:t>
      </w:r>
      <w:r w:rsidRPr="00D23DEF">
        <w:t xml:space="preserve">2021 </w:t>
      </w:r>
      <w:r w:rsidRPr="002B6080">
        <w:t xml:space="preserve">(se </w:t>
      </w:r>
      <w:r w:rsidRPr="002B6080">
        <w:fldChar w:fldCharType="begin"/>
      </w:r>
      <w:r w:rsidRPr="002B6080">
        <w:instrText xml:space="preserve"> REF  _Ref66462312 \* Lower \h </w:instrText>
      </w:r>
      <w:r>
        <w:instrText xml:space="preserve"> \* MERGEFORMAT </w:instrText>
      </w:r>
      <w:r w:rsidRPr="002B6080">
        <w:fldChar w:fldCharType="separate"/>
      </w:r>
      <w:r w:rsidR="000D76EE">
        <w:t xml:space="preserve">tabell </w:t>
      </w:r>
      <w:r w:rsidR="000D76EE">
        <w:rPr>
          <w:noProof/>
        </w:rPr>
        <w:t>5</w:t>
      </w:r>
      <w:r w:rsidR="000D76EE">
        <w:t>.</w:t>
      </w:r>
      <w:r w:rsidR="000D76EE">
        <w:rPr>
          <w:noProof/>
        </w:rPr>
        <w:t>6</w:t>
      </w:r>
      <w:r w:rsidRPr="002B6080">
        <w:fldChar w:fldCharType="end"/>
      </w:r>
      <w:r w:rsidRPr="002B6080">
        <w:t>.)</w:t>
      </w:r>
      <w:r>
        <w:t xml:space="preserve"> </w:t>
      </w:r>
      <w:r w:rsidRPr="00D23DEF">
        <w:t>beror till största delen på att skatten för personer över 65 år har sänkts i flera steg. Skattesänkningen för personer över 65 år har åstadkommits genom en ytterligare höjning av det förhöjda grundavdraget, vilket påverkar kommuners och regioners skatteunderlag. Kommunsektorns skattebortfall till följd av regeländringarna kompenseras via ett höjt generellt statsbidrag. Förslaget om vissa ändrade åldersgränser i skatte- och socialavgiftssystemet medför</w:t>
      </w:r>
      <w:r>
        <w:t xml:space="preserve"> </w:t>
      </w:r>
      <w:r w:rsidRPr="00D23DEF">
        <w:t xml:space="preserve">att den faktiska utvecklingen av kommunsektorns skatteunderlag 2023 ökar starkare än den </w:t>
      </w:r>
      <w:r w:rsidRPr="00D23DEF" w:rsidDel="00912836">
        <w:t xml:space="preserve">underliggande </w:t>
      </w:r>
      <w:r w:rsidRPr="00D23DEF">
        <w:t>utvecklingen.</w:t>
      </w:r>
    </w:p>
    <w:p w14:paraId="572A817B" w14:textId="37971BD9" w:rsidR="00ED3704" w:rsidRDefault="00ED3704" w:rsidP="00F37583">
      <w:pPr>
        <w:pStyle w:val="TabellRubrik"/>
      </w:pPr>
      <w:bookmarkStart w:id="130" w:name="_Ref66462312"/>
      <w:r>
        <w:lastRenderedPageBreak/>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6</w:t>
        </w:r>
      </w:fldSimple>
      <w:bookmarkEnd w:id="130"/>
      <w:r>
        <w:tab/>
      </w:r>
      <w:r w:rsidRPr="001039A9">
        <w:t xml:space="preserve">Faktisk och underliggande utveckling av </w:t>
      </w:r>
      <w:r>
        <w:t>kommunsektorns</w:t>
      </w:r>
      <w:r w:rsidRPr="001039A9">
        <w:t xml:space="preserve"> skatteunderlag</w:t>
      </w:r>
    </w:p>
    <w:p w14:paraId="14B62E38" w14:textId="2E419916" w:rsidR="00ED3704" w:rsidRDefault="00ED3704" w:rsidP="00F37583">
      <w:pPr>
        <w:pStyle w:val="TabellUnderrubrik"/>
        <w:keepLines/>
      </w:pPr>
      <w:r w:rsidRPr="00543694">
        <w:t>Årlig procentuell förändring. Utfall 201</w:t>
      </w:r>
      <w:r>
        <w:t>9</w:t>
      </w:r>
      <w:r>
        <w:rPr>
          <w:rFonts w:cstheme="majorHAnsi"/>
        </w:rPr>
        <w:t xml:space="preserve"> och </w:t>
      </w:r>
      <w:r>
        <w:t>2020</w:t>
      </w:r>
      <w:r w:rsidRPr="00543694">
        <w:t>, prognos 20</w:t>
      </w:r>
      <w:r>
        <w:t>21</w:t>
      </w:r>
      <w:r w:rsidRPr="00543694">
        <w:t>–202</w:t>
      </w:r>
      <w:r>
        <w:t>4</w:t>
      </w:r>
    </w:p>
    <w:tbl>
      <w:tblPr>
        <w:tblStyle w:val="RKBPTabell"/>
        <w:tblW w:w="0" w:type="auto"/>
        <w:tblLook w:val="06E0" w:firstRow="1" w:lastRow="1" w:firstColumn="1" w:lastColumn="0" w:noHBand="1" w:noVBand="1"/>
      </w:tblPr>
      <w:tblGrid>
        <w:gridCol w:w="3530"/>
        <w:gridCol w:w="640"/>
        <w:gridCol w:w="640"/>
        <w:gridCol w:w="640"/>
        <w:gridCol w:w="640"/>
        <w:gridCol w:w="640"/>
        <w:gridCol w:w="640"/>
      </w:tblGrid>
      <w:tr w:rsidR="00ED3704" w:rsidRPr="00BD430E" w14:paraId="5B677F15"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EB2B084" w14:textId="77777777" w:rsidR="00ED3704" w:rsidRPr="00BD430E" w:rsidRDefault="00ED3704" w:rsidP="00F37583">
            <w:pPr>
              <w:pStyle w:val="TabellHuvud"/>
              <w:keepNext/>
              <w:keepLines/>
            </w:pPr>
            <w:r w:rsidRPr="00BD430E">
              <w:t> </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82A8728" w14:textId="77777777" w:rsidR="00ED3704" w:rsidRPr="00BD430E" w:rsidRDefault="00ED3704" w:rsidP="00F37583">
            <w:pPr>
              <w:pStyle w:val="TabellHuvud"/>
              <w:keepNext/>
              <w:keepLines/>
              <w:cnfStyle w:val="100000000000" w:firstRow="1" w:lastRow="0" w:firstColumn="0" w:lastColumn="0" w:oddVBand="0" w:evenVBand="0" w:oddHBand="0" w:evenHBand="0" w:firstRowFirstColumn="0" w:firstRowLastColumn="0" w:lastRowFirstColumn="0" w:lastRowLastColumn="0"/>
            </w:pPr>
            <w:r w:rsidRPr="00BD430E">
              <w:t>2019</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28FBCC9" w14:textId="77777777" w:rsidR="00ED3704" w:rsidRPr="00BD430E" w:rsidRDefault="00ED3704" w:rsidP="00F37583">
            <w:pPr>
              <w:pStyle w:val="TabellHuvud"/>
              <w:keepNext/>
              <w:keepLines/>
              <w:cnfStyle w:val="100000000000" w:firstRow="1" w:lastRow="0" w:firstColumn="0" w:lastColumn="0" w:oddVBand="0" w:evenVBand="0" w:oddHBand="0" w:evenHBand="0" w:firstRowFirstColumn="0" w:firstRowLastColumn="0" w:lastRowFirstColumn="0" w:lastRowLastColumn="0"/>
            </w:pPr>
            <w:r w:rsidRPr="00BD430E">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F4A27C9" w14:textId="77777777" w:rsidR="00ED3704" w:rsidRPr="00BD430E" w:rsidRDefault="00ED3704" w:rsidP="00F37583">
            <w:pPr>
              <w:pStyle w:val="TabellHuvud"/>
              <w:keepNext/>
              <w:keepLines/>
              <w:cnfStyle w:val="100000000000" w:firstRow="1" w:lastRow="0" w:firstColumn="0" w:lastColumn="0" w:oddVBand="0" w:evenVBand="0" w:oddHBand="0" w:evenHBand="0" w:firstRowFirstColumn="0" w:firstRowLastColumn="0" w:lastRowFirstColumn="0" w:lastRowLastColumn="0"/>
            </w:pPr>
            <w:r w:rsidRPr="00BD430E">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AE52FC5" w14:textId="77777777" w:rsidR="00ED3704" w:rsidRPr="00BD430E" w:rsidRDefault="00ED3704" w:rsidP="00F37583">
            <w:pPr>
              <w:pStyle w:val="TabellHuvud"/>
              <w:keepNext/>
              <w:keepLines/>
              <w:cnfStyle w:val="100000000000" w:firstRow="1" w:lastRow="0" w:firstColumn="0" w:lastColumn="0" w:oddVBand="0" w:evenVBand="0" w:oddHBand="0" w:evenHBand="0" w:firstRowFirstColumn="0" w:firstRowLastColumn="0" w:lastRowFirstColumn="0" w:lastRowLastColumn="0"/>
            </w:pPr>
            <w:r w:rsidRPr="00BD430E">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5668C07" w14:textId="77777777" w:rsidR="00ED3704" w:rsidRPr="00BD430E" w:rsidRDefault="00ED3704" w:rsidP="00F37583">
            <w:pPr>
              <w:pStyle w:val="TabellHuvud"/>
              <w:keepNext/>
              <w:keepLines/>
              <w:cnfStyle w:val="100000000000" w:firstRow="1" w:lastRow="0" w:firstColumn="0" w:lastColumn="0" w:oddVBand="0" w:evenVBand="0" w:oddHBand="0" w:evenHBand="0" w:firstRowFirstColumn="0" w:firstRowLastColumn="0" w:lastRowFirstColumn="0" w:lastRowLastColumn="0"/>
            </w:pPr>
            <w:r w:rsidRPr="00BD430E">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A16E54C" w14:textId="77777777" w:rsidR="00ED3704" w:rsidRPr="00BD430E" w:rsidRDefault="00ED3704" w:rsidP="00F37583">
            <w:pPr>
              <w:pStyle w:val="TabellHuvud"/>
              <w:keepNext/>
              <w:keepLines/>
              <w:cnfStyle w:val="100000000000" w:firstRow="1" w:lastRow="0" w:firstColumn="0" w:lastColumn="0" w:oddVBand="0" w:evenVBand="0" w:oddHBand="0" w:evenHBand="0" w:firstRowFirstColumn="0" w:firstRowLastColumn="0" w:lastRowFirstColumn="0" w:lastRowLastColumn="0"/>
            </w:pPr>
            <w:r w:rsidRPr="00BD430E">
              <w:t>2024</w:t>
            </w:r>
          </w:p>
        </w:tc>
      </w:tr>
      <w:tr w:rsidR="00ED3704" w:rsidRPr="00BD430E" w14:paraId="5C28A0AE"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hideMark/>
          </w:tcPr>
          <w:p w14:paraId="2C8326D1" w14:textId="77777777" w:rsidR="00ED3704" w:rsidRPr="00BD430E" w:rsidRDefault="00ED3704" w:rsidP="00F37583">
            <w:pPr>
              <w:pStyle w:val="Tabell"/>
              <w:keepNext/>
              <w:keepLines/>
            </w:pPr>
            <w:r w:rsidRPr="00BD430E">
              <w:t>Faktisk utveckling</w:t>
            </w:r>
          </w:p>
        </w:tc>
        <w:tc>
          <w:tcPr>
            <w:tcW w:w="0" w:type="dxa"/>
            <w:tcBorders>
              <w:top w:val="single" w:sz="12" w:space="0" w:color="auto"/>
            </w:tcBorders>
            <w:hideMark/>
          </w:tcPr>
          <w:p w14:paraId="3E74DFC4" w14:textId="77777777" w:rsidR="00ED3704" w:rsidRPr="00BD430E" w:rsidRDefault="00ED3704" w:rsidP="00F37583">
            <w:pPr>
              <w:pStyle w:val="Tabell"/>
              <w:keepNext/>
              <w:keepLines/>
              <w:cnfStyle w:val="000000000000" w:firstRow="0" w:lastRow="0" w:firstColumn="0" w:lastColumn="0" w:oddVBand="0" w:evenVBand="0" w:oddHBand="0" w:evenHBand="0" w:firstRowFirstColumn="0" w:firstRowLastColumn="0" w:lastRowFirstColumn="0" w:lastRowLastColumn="0"/>
            </w:pPr>
            <w:r w:rsidRPr="00BD430E">
              <w:t>2,8</w:t>
            </w:r>
          </w:p>
        </w:tc>
        <w:tc>
          <w:tcPr>
            <w:tcW w:w="0" w:type="dxa"/>
            <w:tcBorders>
              <w:top w:val="single" w:sz="12" w:space="0" w:color="auto"/>
            </w:tcBorders>
            <w:hideMark/>
          </w:tcPr>
          <w:p w14:paraId="24B932C1" w14:textId="77777777" w:rsidR="00ED3704" w:rsidRPr="00BD430E" w:rsidRDefault="00ED3704" w:rsidP="00F37583">
            <w:pPr>
              <w:pStyle w:val="Tabell"/>
              <w:keepNext/>
              <w:keepLines/>
              <w:cnfStyle w:val="000000000000" w:firstRow="0" w:lastRow="0" w:firstColumn="0" w:lastColumn="0" w:oddVBand="0" w:evenVBand="0" w:oddHBand="0" w:evenHBand="0" w:firstRowFirstColumn="0" w:firstRowLastColumn="0" w:lastRowFirstColumn="0" w:lastRowLastColumn="0"/>
            </w:pPr>
            <w:r w:rsidRPr="00BD430E">
              <w:t>2,0</w:t>
            </w:r>
          </w:p>
        </w:tc>
        <w:tc>
          <w:tcPr>
            <w:tcW w:w="0" w:type="dxa"/>
            <w:tcBorders>
              <w:top w:val="single" w:sz="12" w:space="0" w:color="auto"/>
            </w:tcBorders>
            <w:hideMark/>
          </w:tcPr>
          <w:p w14:paraId="6FDCD3B4" w14:textId="77777777" w:rsidR="00ED3704" w:rsidRPr="00BD430E" w:rsidRDefault="00ED3704" w:rsidP="00F37583">
            <w:pPr>
              <w:pStyle w:val="Tabell"/>
              <w:keepNext/>
              <w:keepLines/>
              <w:cnfStyle w:val="000000000000" w:firstRow="0" w:lastRow="0" w:firstColumn="0" w:lastColumn="0" w:oddVBand="0" w:evenVBand="0" w:oddHBand="0" w:evenHBand="0" w:firstRowFirstColumn="0" w:firstRowLastColumn="0" w:lastRowFirstColumn="0" w:lastRowLastColumn="0"/>
            </w:pPr>
            <w:r w:rsidRPr="00BD430E">
              <w:t>3,2</w:t>
            </w:r>
          </w:p>
        </w:tc>
        <w:tc>
          <w:tcPr>
            <w:tcW w:w="0" w:type="dxa"/>
            <w:tcBorders>
              <w:top w:val="single" w:sz="12" w:space="0" w:color="auto"/>
            </w:tcBorders>
            <w:hideMark/>
          </w:tcPr>
          <w:p w14:paraId="05B28612" w14:textId="77777777" w:rsidR="00ED3704" w:rsidRPr="00BD430E" w:rsidRDefault="00ED3704" w:rsidP="00F37583">
            <w:pPr>
              <w:pStyle w:val="Tabell"/>
              <w:keepNext/>
              <w:keepLines/>
              <w:cnfStyle w:val="000000000000" w:firstRow="0" w:lastRow="0" w:firstColumn="0" w:lastColumn="0" w:oddVBand="0" w:evenVBand="0" w:oddHBand="0" w:evenHBand="0" w:firstRowFirstColumn="0" w:firstRowLastColumn="0" w:lastRowFirstColumn="0" w:lastRowLastColumn="0"/>
            </w:pPr>
            <w:r w:rsidRPr="00BD430E">
              <w:t>3,6</w:t>
            </w:r>
          </w:p>
        </w:tc>
        <w:tc>
          <w:tcPr>
            <w:tcW w:w="0" w:type="dxa"/>
            <w:tcBorders>
              <w:top w:val="single" w:sz="12" w:space="0" w:color="auto"/>
            </w:tcBorders>
            <w:hideMark/>
          </w:tcPr>
          <w:p w14:paraId="2CCE26C0" w14:textId="77777777" w:rsidR="00ED3704" w:rsidRPr="00BD430E" w:rsidRDefault="00ED3704" w:rsidP="00F37583">
            <w:pPr>
              <w:pStyle w:val="Tabell"/>
              <w:keepNext/>
              <w:keepLines/>
              <w:cnfStyle w:val="000000000000" w:firstRow="0" w:lastRow="0" w:firstColumn="0" w:lastColumn="0" w:oddVBand="0" w:evenVBand="0" w:oddHBand="0" w:evenHBand="0" w:firstRowFirstColumn="0" w:firstRowLastColumn="0" w:lastRowFirstColumn="0" w:lastRowLastColumn="0"/>
            </w:pPr>
            <w:r w:rsidRPr="00BD430E">
              <w:t>3,4</w:t>
            </w:r>
          </w:p>
        </w:tc>
        <w:tc>
          <w:tcPr>
            <w:tcW w:w="0" w:type="dxa"/>
            <w:tcBorders>
              <w:top w:val="single" w:sz="12" w:space="0" w:color="auto"/>
            </w:tcBorders>
            <w:hideMark/>
          </w:tcPr>
          <w:p w14:paraId="7BB14ECA" w14:textId="77777777" w:rsidR="00ED3704" w:rsidRPr="00BD430E" w:rsidRDefault="00ED3704" w:rsidP="00F37583">
            <w:pPr>
              <w:pStyle w:val="Tabell"/>
              <w:keepNext/>
              <w:keepLines/>
              <w:cnfStyle w:val="000000000000" w:firstRow="0" w:lastRow="0" w:firstColumn="0" w:lastColumn="0" w:oddVBand="0" w:evenVBand="0" w:oddHBand="0" w:evenHBand="0" w:firstRowFirstColumn="0" w:firstRowLastColumn="0" w:lastRowFirstColumn="0" w:lastRowLastColumn="0"/>
            </w:pPr>
            <w:r w:rsidRPr="00BD430E">
              <w:t>3,0</w:t>
            </w:r>
          </w:p>
        </w:tc>
      </w:tr>
      <w:tr w:rsidR="00ED3704" w:rsidRPr="00BD430E" w14:paraId="35AB0C95"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00" w:type="dxa"/>
            <w:hideMark/>
          </w:tcPr>
          <w:p w14:paraId="1DA91272" w14:textId="16D90F8A" w:rsidR="00ED3704" w:rsidRPr="00D32F5C" w:rsidRDefault="00ED3704" w:rsidP="00F37583">
            <w:pPr>
              <w:pStyle w:val="Tabell"/>
              <w:keepNext/>
              <w:keepLines/>
              <w:rPr>
                <w:bCs/>
              </w:rPr>
            </w:pPr>
            <w:r w:rsidRPr="00D32F5C" w:rsidDel="00912836">
              <w:rPr>
                <w:bCs/>
              </w:rPr>
              <w:t xml:space="preserve">Underliggande </w:t>
            </w:r>
            <w:r w:rsidRPr="00D32F5C">
              <w:rPr>
                <w:bCs/>
              </w:rPr>
              <w:t>utveckling</w:t>
            </w:r>
          </w:p>
        </w:tc>
        <w:tc>
          <w:tcPr>
            <w:tcW w:w="960" w:type="dxa"/>
            <w:hideMark/>
          </w:tcPr>
          <w:p w14:paraId="7A357414" w14:textId="77777777" w:rsidR="00ED3704" w:rsidRPr="00D32F5C" w:rsidRDefault="00ED3704" w:rsidP="00F37583">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D32F5C">
              <w:rPr>
                <w:bCs/>
              </w:rPr>
              <w:t>3,3</w:t>
            </w:r>
          </w:p>
        </w:tc>
        <w:tc>
          <w:tcPr>
            <w:tcW w:w="960" w:type="dxa"/>
            <w:hideMark/>
          </w:tcPr>
          <w:p w14:paraId="6FB32D35" w14:textId="77777777" w:rsidR="00ED3704" w:rsidRPr="00D32F5C" w:rsidRDefault="00ED3704" w:rsidP="00F37583">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D32F5C">
              <w:rPr>
                <w:bCs/>
              </w:rPr>
              <w:t>2,4</w:t>
            </w:r>
          </w:p>
        </w:tc>
        <w:tc>
          <w:tcPr>
            <w:tcW w:w="960" w:type="dxa"/>
            <w:hideMark/>
          </w:tcPr>
          <w:p w14:paraId="47DA3387" w14:textId="79CECED1" w:rsidR="00ED3704" w:rsidRPr="00D32F5C" w:rsidRDefault="00ED3704" w:rsidP="00F37583">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D32F5C">
              <w:rPr>
                <w:bCs/>
              </w:rPr>
              <w:t>3,</w:t>
            </w:r>
            <w:r>
              <w:rPr>
                <w:bCs/>
              </w:rPr>
              <w:t>4</w:t>
            </w:r>
          </w:p>
        </w:tc>
        <w:tc>
          <w:tcPr>
            <w:tcW w:w="960" w:type="dxa"/>
            <w:hideMark/>
          </w:tcPr>
          <w:p w14:paraId="18F7A3D4" w14:textId="77777777" w:rsidR="00ED3704" w:rsidRPr="00D32F5C" w:rsidRDefault="00ED3704" w:rsidP="00F37583">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D32F5C">
              <w:rPr>
                <w:bCs/>
              </w:rPr>
              <w:t>3,6</w:t>
            </w:r>
          </w:p>
        </w:tc>
        <w:tc>
          <w:tcPr>
            <w:tcW w:w="960" w:type="dxa"/>
            <w:hideMark/>
          </w:tcPr>
          <w:p w14:paraId="6F54B110" w14:textId="77777777" w:rsidR="00ED3704" w:rsidRPr="00D32F5C" w:rsidRDefault="00ED3704" w:rsidP="00F37583">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D32F5C">
              <w:rPr>
                <w:bCs/>
              </w:rPr>
              <w:t>3,0</w:t>
            </w:r>
          </w:p>
        </w:tc>
        <w:tc>
          <w:tcPr>
            <w:tcW w:w="960" w:type="dxa"/>
            <w:hideMark/>
          </w:tcPr>
          <w:p w14:paraId="1F19A3BB" w14:textId="77777777" w:rsidR="00ED3704" w:rsidRPr="00D32F5C" w:rsidRDefault="00ED3704" w:rsidP="00F37583">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D32F5C">
              <w:rPr>
                <w:bCs/>
              </w:rPr>
              <w:t>3,0</w:t>
            </w:r>
          </w:p>
        </w:tc>
      </w:tr>
    </w:tbl>
    <w:p w14:paraId="276DEC67" w14:textId="107C4536" w:rsidR="00ED3704" w:rsidRDefault="00ED3704" w:rsidP="00F37583">
      <w:pPr>
        <w:pStyle w:val="TabellFotnot"/>
      </w:pPr>
      <w:r w:rsidRPr="008F0D34">
        <w:t>Anm.: Den underliggande utvecklingen av skatteunderlaget är utvecklingen justerad för regeländringar.</w:t>
      </w:r>
    </w:p>
    <w:p w14:paraId="3F12FEBD" w14:textId="0E949F22" w:rsidR="00ED3704" w:rsidRDefault="00ED3704" w:rsidP="00F37583">
      <w:pPr>
        <w:pStyle w:val="Klla"/>
        <w:keepNext/>
        <w:keepLines/>
      </w:pPr>
      <w:r>
        <w:t xml:space="preserve">Källor: </w:t>
      </w:r>
      <w:r w:rsidRPr="008F0D34">
        <w:t>Skatteverket och egna beräkningar.</w:t>
      </w:r>
    </w:p>
    <w:p w14:paraId="7CDE2897" w14:textId="77777777" w:rsidR="00ED3704" w:rsidRPr="002B6080" w:rsidRDefault="00ED3704" w:rsidP="00ED3704">
      <w:pPr>
        <w:pStyle w:val="Rubrik4utannumrering"/>
      </w:pPr>
      <w:r w:rsidRPr="002B6080">
        <w:t>Statlig inkomstskatt</w:t>
      </w:r>
    </w:p>
    <w:p w14:paraId="71C8229C" w14:textId="2B5A0F87" w:rsidR="00ED3704" w:rsidRPr="0023011A" w:rsidRDefault="00ED3704" w:rsidP="00ED3704">
      <w:pPr>
        <w:pStyle w:val="Brdtext"/>
      </w:pPr>
      <w:r w:rsidRPr="002B6080">
        <w:t xml:space="preserve">Intäkterna från statlig inkomstskatt beräknas sjunka </w:t>
      </w:r>
      <w:r>
        <w:t>något</w:t>
      </w:r>
      <w:r w:rsidRPr="002B6080">
        <w:t xml:space="preserve"> som andel av BNP under hela prognosperioden (se </w:t>
      </w:r>
      <w:r w:rsidRPr="002B6080">
        <w:fldChar w:fldCharType="begin"/>
      </w:r>
      <w:r w:rsidRPr="002B6080">
        <w:instrText xml:space="preserve"> REF  _Ref66696107 \* Lower \h </w:instrText>
      </w:r>
      <w:r>
        <w:instrText xml:space="preserve"> \* MERGEFORMAT </w:instrText>
      </w:r>
      <w:r w:rsidRPr="002B6080">
        <w:fldChar w:fldCharType="separate"/>
      </w:r>
      <w:r w:rsidR="000D76EE">
        <w:t xml:space="preserve">tabell </w:t>
      </w:r>
      <w:r w:rsidR="000D76EE">
        <w:rPr>
          <w:noProof/>
        </w:rPr>
        <w:t>5</w:t>
      </w:r>
      <w:r w:rsidR="000D76EE">
        <w:t>.</w:t>
      </w:r>
      <w:r w:rsidR="000D76EE">
        <w:rPr>
          <w:noProof/>
        </w:rPr>
        <w:t>5</w:t>
      </w:r>
      <w:r w:rsidRPr="002B6080">
        <w:fldChar w:fldCharType="end"/>
      </w:r>
      <w:r w:rsidRPr="002B6080">
        <w:t xml:space="preserve">). </w:t>
      </w:r>
      <w:r>
        <w:t>Minskningen</w:t>
      </w:r>
      <w:r w:rsidRPr="002B6080">
        <w:t xml:space="preserve"> 2020 förklaras av </w:t>
      </w:r>
      <w:r>
        <w:t xml:space="preserve">att </w:t>
      </w:r>
      <w:r w:rsidRPr="002B6080">
        <w:t>den övre skikt</w:t>
      </w:r>
      <w:r w:rsidR="00A85DA1">
        <w:softHyphen/>
      </w:r>
      <w:r w:rsidRPr="002B6080">
        <w:t>grä</w:t>
      </w:r>
      <w:r w:rsidRPr="0023011A">
        <w:t>nsen för statlig inkomstskatt (s.k. värnskatt)</w:t>
      </w:r>
      <w:r>
        <w:t xml:space="preserve"> avskaffades</w:t>
      </w:r>
      <w:r w:rsidRPr="0023011A">
        <w:t>.</w:t>
      </w:r>
    </w:p>
    <w:p w14:paraId="25E4C152" w14:textId="77777777" w:rsidR="00ED3704" w:rsidRPr="0023011A" w:rsidRDefault="00ED3704" w:rsidP="00ED3704">
      <w:pPr>
        <w:pStyle w:val="Rubrik4utannumrering"/>
      </w:pPr>
      <w:r w:rsidRPr="0023011A">
        <w:t>Skattereduktioner</w:t>
      </w:r>
    </w:p>
    <w:p w14:paraId="0AE01E01" w14:textId="510949E8" w:rsidR="00ED3704" w:rsidRPr="0023011A" w:rsidRDefault="00ED3704" w:rsidP="00ED3704">
      <w:pPr>
        <w:pStyle w:val="Brdtext"/>
      </w:pPr>
      <w:r w:rsidRPr="0023011A">
        <w:t xml:space="preserve">Skattereduktionerna bedöms totalt sett öka under prognosperioden (se </w:t>
      </w:r>
      <w:r>
        <w:fldChar w:fldCharType="begin"/>
      </w:r>
      <w:r>
        <w:instrText xml:space="preserve"> REF  _Ref66697121 \* Lower \h </w:instrText>
      </w:r>
      <w:r>
        <w:fldChar w:fldCharType="separate"/>
      </w:r>
      <w:r w:rsidR="000D76EE">
        <w:t xml:space="preserve">tabell </w:t>
      </w:r>
      <w:r w:rsidR="000D76EE">
        <w:rPr>
          <w:noProof/>
        </w:rPr>
        <w:t>5</w:t>
      </w:r>
      <w:r w:rsidR="000D76EE">
        <w:t>.</w:t>
      </w:r>
      <w:r w:rsidR="000D76EE">
        <w:rPr>
          <w:noProof/>
        </w:rPr>
        <w:t>7</w:t>
      </w:r>
      <w:r>
        <w:fldChar w:fldCharType="end"/>
      </w:r>
      <w:r w:rsidRPr="0023011A">
        <w:t xml:space="preserve">), </w:t>
      </w:r>
      <w:r>
        <w:t>dels</w:t>
      </w:r>
      <w:r w:rsidRPr="0023011A">
        <w:t xml:space="preserve"> till följd av att skatteunderlaget ökar</w:t>
      </w:r>
      <w:r>
        <w:t>, dels till följd av att nya skattereduktioner införts</w:t>
      </w:r>
      <w:r w:rsidRPr="0023011A">
        <w:t>.</w:t>
      </w:r>
      <w:r>
        <w:t xml:space="preserve"> </w:t>
      </w:r>
      <w:r w:rsidRPr="000170E4">
        <w:t>Dessa inkluderar skattereduktion för förvärvsinkomster, en tillfällig skattereduktion för arbetsinkomster för att hantera ökade arbetskostnader till följd av pandemin samt skattereduktion för installation av grön teknik.</w:t>
      </w:r>
    </w:p>
    <w:p w14:paraId="6A35F146" w14:textId="16C28BE6" w:rsidR="00ED3704" w:rsidRDefault="00ED3704" w:rsidP="00ED3704">
      <w:pPr>
        <w:pStyle w:val="TabellRubrik"/>
      </w:pPr>
      <w:bookmarkStart w:id="131" w:name="_Ref66697121"/>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7</w:t>
        </w:r>
      </w:fldSimple>
      <w:bookmarkEnd w:id="131"/>
      <w:r>
        <w:tab/>
        <w:t>Skattereduktioner</w:t>
      </w:r>
    </w:p>
    <w:p w14:paraId="3275EBD6" w14:textId="111747EB" w:rsidR="00ED3704" w:rsidRDefault="00ED3704" w:rsidP="00ED3704">
      <w:pPr>
        <w:pStyle w:val="TabellUnderrubrik"/>
      </w:pPr>
      <w:r w:rsidRPr="006D1960">
        <w:t>Miljarder kronor. Utfall 201</w:t>
      </w:r>
      <w:r>
        <w:t>9</w:t>
      </w:r>
      <w:r>
        <w:rPr>
          <w:rFonts w:cstheme="majorHAnsi"/>
        </w:rPr>
        <w:t xml:space="preserve"> och </w:t>
      </w:r>
      <w:r>
        <w:t>2020</w:t>
      </w:r>
      <w:r w:rsidRPr="006D1960">
        <w:t>, prognos 20</w:t>
      </w:r>
      <w:r>
        <w:t>21</w:t>
      </w:r>
      <w:r w:rsidRPr="006D1960">
        <w:t>–202</w:t>
      </w:r>
      <w:r>
        <w:t>4</w:t>
      </w:r>
    </w:p>
    <w:tbl>
      <w:tblPr>
        <w:tblStyle w:val="RKBPTabell"/>
        <w:tblW w:w="0" w:type="auto"/>
        <w:tblLook w:val="06E0" w:firstRow="1" w:lastRow="1" w:firstColumn="1" w:lastColumn="0" w:noHBand="1" w:noVBand="1"/>
      </w:tblPr>
      <w:tblGrid>
        <w:gridCol w:w="3578"/>
        <w:gridCol w:w="632"/>
        <w:gridCol w:w="632"/>
        <w:gridCol w:w="632"/>
        <w:gridCol w:w="632"/>
        <w:gridCol w:w="632"/>
        <w:gridCol w:w="632"/>
      </w:tblGrid>
      <w:tr w:rsidR="00ED3704" w:rsidRPr="006D1960" w14:paraId="2FD6CB40"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FA4E189" w14:textId="77777777" w:rsidR="00ED3704" w:rsidRPr="006D1960" w:rsidRDefault="00ED3704" w:rsidP="00ED3704">
            <w:pPr>
              <w:pStyle w:val="TabellHuvud"/>
            </w:pPr>
            <w:r w:rsidRPr="006D1960">
              <w:t> </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36D025D" w14:textId="77777777" w:rsidR="00ED3704" w:rsidRPr="006D196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D1960">
              <w:t>2019</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8006919" w14:textId="77777777" w:rsidR="00ED3704" w:rsidRPr="006D196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D1960">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2CCD095" w14:textId="77777777" w:rsidR="00ED3704" w:rsidRPr="006D196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D1960">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266A9835" w14:textId="77777777" w:rsidR="00ED3704" w:rsidRPr="006D196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D1960">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25DE5F2" w14:textId="77777777" w:rsidR="00ED3704" w:rsidRPr="006D196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D1960">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74B53B3" w14:textId="77777777" w:rsidR="00ED3704" w:rsidRPr="006D196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6D1960">
              <w:t>2024</w:t>
            </w:r>
          </w:p>
        </w:tc>
      </w:tr>
      <w:tr w:rsidR="00ED3704" w:rsidRPr="006D1960" w14:paraId="5F5C184A"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hideMark/>
          </w:tcPr>
          <w:p w14:paraId="5E402C31" w14:textId="77777777" w:rsidR="00ED3704" w:rsidRPr="006D1960" w:rsidRDefault="00ED3704" w:rsidP="00ED3704">
            <w:pPr>
              <w:pStyle w:val="Tabell"/>
            </w:pPr>
            <w:r w:rsidRPr="006D1960">
              <w:t>Allmän pensionsavgift</w:t>
            </w:r>
          </w:p>
        </w:tc>
        <w:tc>
          <w:tcPr>
            <w:tcW w:w="0" w:type="dxa"/>
            <w:tcBorders>
              <w:top w:val="single" w:sz="12" w:space="0" w:color="auto"/>
            </w:tcBorders>
            <w:hideMark/>
          </w:tcPr>
          <w:p w14:paraId="5EEC3AC0"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-128</w:t>
            </w:r>
          </w:p>
        </w:tc>
        <w:tc>
          <w:tcPr>
            <w:tcW w:w="0" w:type="dxa"/>
            <w:tcBorders>
              <w:top w:val="single" w:sz="12" w:space="0" w:color="auto"/>
            </w:tcBorders>
            <w:hideMark/>
          </w:tcPr>
          <w:p w14:paraId="2796C79F"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-130</w:t>
            </w:r>
          </w:p>
        </w:tc>
        <w:tc>
          <w:tcPr>
            <w:tcW w:w="0" w:type="dxa"/>
            <w:tcBorders>
              <w:top w:val="single" w:sz="12" w:space="0" w:color="auto"/>
            </w:tcBorders>
            <w:hideMark/>
          </w:tcPr>
          <w:p w14:paraId="5E74D981"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-135</w:t>
            </w:r>
          </w:p>
        </w:tc>
        <w:tc>
          <w:tcPr>
            <w:tcW w:w="0" w:type="dxa"/>
            <w:tcBorders>
              <w:top w:val="single" w:sz="12" w:space="0" w:color="auto"/>
            </w:tcBorders>
            <w:hideMark/>
          </w:tcPr>
          <w:p w14:paraId="43C9134A"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-140</w:t>
            </w:r>
          </w:p>
        </w:tc>
        <w:tc>
          <w:tcPr>
            <w:tcW w:w="0" w:type="dxa"/>
            <w:tcBorders>
              <w:top w:val="single" w:sz="12" w:space="0" w:color="auto"/>
            </w:tcBorders>
            <w:hideMark/>
          </w:tcPr>
          <w:p w14:paraId="13F5C72A"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-145</w:t>
            </w:r>
          </w:p>
        </w:tc>
        <w:tc>
          <w:tcPr>
            <w:tcW w:w="0" w:type="dxa"/>
            <w:tcBorders>
              <w:top w:val="single" w:sz="12" w:space="0" w:color="auto"/>
            </w:tcBorders>
            <w:hideMark/>
          </w:tcPr>
          <w:p w14:paraId="56E66275"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-148</w:t>
            </w:r>
          </w:p>
        </w:tc>
      </w:tr>
      <w:tr w:rsidR="00ED3704" w:rsidRPr="006D1960" w14:paraId="7D26B093"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6B1CBD66" w14:textId="77777777" w:rsidR="00ED3704" w:rsidRPr="006D1960" w:rsidRDefault="00ED3704" w:rsidP="00ED3704">
            <w:pPr>
              <w:pStyle w:val="Tabell"/>
            </w:pPr>
            <w:r w:rsidRPr="006D1960">
              <w:t>Jobbskatteavdrag</w:t>
            </w:r>
          </w:p>
        </w:tc>
        <w:tc>
          <w:tcPr>
            <w:tcW w:w="960" w:type="dxa"/>
            <w:hideMark/>
          </w:tcPr>
          <w:p w14:paraId="489AEF2F"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-127</w:t>
            </w:r>
          </w:p>
        </w:tc>
        <w:tc>
          <w:tcPr>
            <w:tcW w:w="960" w:type="dxa"/>
            <w:hideMark/>
          </w:tcPr>
          <w:p w14:paraId="7AD6C519" w14:textId="036DC884"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-12</w:t>
            </w:r>
            <w:r>
              <w:t>6</w:t>
            </w:r>
          </w:p>
        </w:tc>
        <w:tc>
          <w:tcPr>
            <w:tcW w:w="960" w:type="dxa"/>
            <w:hideMark/>
          </w:tcPr>
          <w:p w14:paraId="1C5446EC"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-130</w:t>
            </w:r>
          </w:p>
        </w:tc>
        <w:tc>
          <w:tcPr>
            <w:tcW w:w="960" w:type="dxa"/>
            <w:hideMark/>
          </w:tcPr>
          <w:p w14:paraId="68318281"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-134</w:t>
            </w:r>
          </w:p>
        </w:tc>
        <w:tc>
          <w:tcPr>
            <w:tcW w:w="960" w:type="dxa"/>
            <w:hideMark/>
          </w:tcPr>
          <w:p w14:paraId="4E688699"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-138</w:t>
            </w:r>
          </w:p>
        </w:tc>
        <w:tc>
          <w:tcPr>
            <w:tcW w:w="960" w:type="dxa"/>
            <w:hideMark/>
          </w:tcPr>
          <w:p w14:paraId="1B007F77"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-141</w:t>
            </w:r>
          </w:p>
        </w:tc>
      </w:tr>
      <w:tr w:rsidR="00ED3704" w:rsidRPr="006D1960" w14:paraId="0BD59246"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5050E805" w14:textId="77777777" w:rsidR="00ED3704" w:rsidRPr="006D1960" w:rsidRDefault="00ED3704" w:rsidP="00ED3704">
            <w:pPr>
              <w:pStyle w:val="Tabell"/>
            </w:pPr>
            <w:r w:rsidRPr="006D1960">
              <w:t>Husavdrag</w:t>
            </w:r>
          </w:p>
        </w:tc>
        <w:tc>
          <w:tcPr>
            <w:tcW w:w="960" w:type="dxa"/>
            <w:hideMark/>
          </w:tcPr>
          <w:p w14:paraId="4AE1E1F4"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-15</w:t>
            </w:r>
          </w:p>
        </w:tc>
        <w:tc>
          <w:tcPr>
            <w:tcW w:w="960" w:type="dxa"/>
            <w:hideMark/>
          </w:tcPr>
          <w:p w14:paraId="56A63B2F"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-16</w:t>
            </w:r>
          </w:p>
        </w:tc>
        <w:tc>
          <w:tcPr>
            <w:tcW w:w="960" w:type="dxa"/>
            <w:hideMark/>
          </w:tcPr>
          <w:p w14:paraId="42396958"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-18</w:t>
            </w:r>
          </w:p>
        </w:tc>
        <w:tc>
          <w:tcPr>
            <w:tcW w:w="960" w:type="dxa"/>
            <w:hideMark/>
          </w:tcPr>
          <w:p w14:paraId="2F8B24B2"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-18</w:t>
            </w:r>
          </w:p>
        </w:tc>
        <w:tc>
          <w:tcPr>
            <w:tcW w:w="960" w:type="dxa"/>
            <w:hideMark/>
          </w:tcPr>
          <w:p w14:paraId="080B7E55"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-19</w:t>
            </w:r>
          </w:p>
        </w:tc>
        <w:tc>
          <w:tcPr>
            <w:tcW w:w="960" w:type="dxa"/>
            <w:hideMark/>
          </w:tcPr>
          <w:p w14:paraId="3BFA492A"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-19</w:t>
            </w:r>
          </w:p>
        </w:tc>
      </w:tr>
      <w:tr w:rsidR="00ED3704" w:rsidRPr="006D1960" w14:paraId="0D3B6271"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1B593BE2" w14:textId="77777777" w:rsidR="00ED3704" w:rsidRPr="006D1960" w:rsidRDefault="00ED3704" w:rsidP="00ED3704">
            <w:pPr>
              <w:pStyle w:val="Tabell"/>
            </w:pPr>
            <w:r w:rsidRPr="006D1960">
              <w:t>Skattereduktion för boende i vissa glest befolkade områden</w:t>
            </w:r>
          </w:p>
        </w:tc>
        <w:tc>
          <w:tcPr>
            <w:tcW w:w="960" w:type="dxa"/>
            <w:hideMark/>
          </w:tcPr>
          <w:p w14:paraId="495B0646"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hideMark/>
          </w:tcPr>
          <w:p w14:paraId="440C759C"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hideMark/>
          </w:tcPr>
          <w:p w14:paraId="2D08B4C5"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hideMark/>
          </w:tcPr>
          <w:p w14:paraId="420BADE7"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hideMark/>
          </w:tcPr>
          <w:p w14:paraId="551B4392"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hideMark/>
          </w:tcPr>
          <w:p w14:paraId="11FC0AEA"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r>
      <w:tr w:rsidR="00ED3704" w:rsidRPr="006D1960" w14:paraId="60625F53"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3A3C3BB4" w14:textId="77777777" w:rsidR="00ED3704" w:rsidRPr="006D1960" w:rsidRDefault="00ED3704" w:rsidP="00ED3704">
            <w:pPr>
              <w:pStyle w:val="Tabell"/>
            </w:pPr>
            <w:r w:rsidRPr="006D1960">
              <w:t>Skattereduktion för förvärvsinkomst</w:t>
            </w:r>
          </w:p>
        </w:tc>
        <w:tc>
          <w:tcPr>
            <w:tcW w:w="960" w:type="dxa"/>
            <w:hideMark/>
          </w:tcPr>
          <w:p w14:paraId="33CB3A23"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hideMark/>
          </w:tcPr>
          <w:p w14:paraId="16823113"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hideMark/>
          </w:tcPr>
          <w:p w14:paraId="1BA17002"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-9</w:t>
            </w:r>
          </w:p>
        </w:tc>
        <w:tc>
          <w:tcPr>
            <w:tcW w:w="960" w:type="dxa"/>
            <w:hideMark/>
          </w:tcPr>
          <w:p w14:paraId="1B52C8DB"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-11</w:t>
            </w:r>
          </w:p>
        </w:tc>
        <w:tc>
          <w:tcPr>
            <w:tcW w:w="960" w:type="dxa"/>
            <w:hideMark/>
          </w:tcPr>
          <w:p w14:paraId="51F04203"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-17</w:t>
            </w:r>
          </w:p>
        </w:tc>
        <w:tc>
          <w:tcPr>
            <w:tcW w:w="960" w:type="dxa"/>
            <w:hideMark/>
          </w:tcPr>
          <w:p w14:paraId="09215FBC"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-17</w:t>
            </w:r>
          </w:p>
        </w:tc>
      </w:tr>
      <w:tr w:rsidR="00ED3704" w:rsidRPr="006D1960" w14:paraId="011E7477" w14:textId="77777777" w:rsidTr="00ED3704">
        <w:tc>
          <w:tcPr>
            <w:cnfStyle w:val="001000000000" w:firstRow="0" w:lastRow="0" w:firstColumn="1" w:lastColumn="0" w:oddVBand="0" w:evenVBand="0" w:oddHBand="0" w:evenHBand="0" w:firstRowFirstColumn="0" w:firstRowLastColumn="0" w:lastRowFirstColumn="0" w:lastRowLastColumn="0"/>
            <w:tcW w:w="7000" w:type="dxa"/>
            <w:hideMark/>
          </w:tcPr>
          <w:p w14:paraId="38EFDD8D" w14:textId="77777777" w:rsidR="00ED3704" w:rsidRPr="006D1960" w:rsidRDefault="00ED3704" w:rsidP="00ED3704">
            <w:pPr>
              <w:pStyle w:val="Tabell"/>
            </w:pPr>
            <w:r w:rsidRPr="006D1960">
              <w:t>Tillfällig skattereduktion för arbetsinkomster för att hantera ökade arbetskostnader till följd av pandemin</w:t>
            </w:r>
          </w:p>
        </w:tc>
        <w:tc>
          <w:tcPr>
            <w:tcW w:w="960" w:type="dxa"/>
            <w:hideMark/>
          </w:tcPr>
          <w:p w14:paraId="6513415D"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hideMark/>
          </w:tcPr>
          <w:p w14:paraId="2EBF7024"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hideMark/>
          </w:tcPr>
          <w:p w14:paraId="013DE960"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-5</w:t>
            </w:r>
          </w:p>
        </w:tc>
        <w:tc>
          <w:tcPr>
            <w:tcW w:w="960" w:type="dxa"/>
            <w:hideMark/>
          </w:tcPr>
          <w:p w14:paraId="3F2EC89D"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-5</w:t>
            </w:r>
          </w:p>
        </w:tc>
        <w:tc>
          <w:tcPr>
            <w:tcW w:w="960" w:type="dxa"/>
            <w:hideMark/>
          </w:tcPr>
          <w:p w14:paraId="00D3067B"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hideMark/>
          </w:tcPr>
          <w:p w14:paraId="3AAC5AA6"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rsidRPr="006D1960" w14:paraId="33EFAEF1" w14:textId="77777777" w:rsidTr="00A85DA1">
        <w:tc>
          <w:tcPr>
            <w:cnfStyle w:val="001000000000" w:firstRow="0" w:lastRow="0" w:firstColumn="1" w:lastColumn="0" w:oddVBand="0" w:evenVBand="0" w:oddHBand="0" w:evenHBand="0" w:firstRowFirstColumn="0" w:firstRowLastColumn="0" w:lastRowFirstColumn="0" w:lastRowLastColumn="0"/>
            <w:tcW w:w="7000" w:type="dxa"/>
            <w:tcBorders>
              <w:bottom w:val="single" w:sz="4" w:space="0" w:color="auto"/>
            </w:tcBorders>
            <w:hideMark/>
          </w:tcPr>
          <w:p w14:paraId="0866B63A" w14:textId="77777777" w:rsidR="00ED3704" w:rsidRPr="006D1960" w:rsidRDefault="00ED3704" w:rsidP="00ED3704">
            <w:pPr>
              <w:pStyle w:val="Tabell"/>
            </w:pPr>
            <w:r w:rsidRPr="006D1960">
              <w:t>Övriga skattereduktioner</w:t>
            </w:r>
          </w:p>
        </w:tc>
        <w:tc>
          <w:tcPr>
            <w:tcW w:w="960" w:type="dxa"/>
            <w:tcBorders>
              <w:bottom w:val="single" w:sz="4" w:space="0" w:color="auto"/>
            </w:tcBorders>
            <w:hideMark/>
          </w:tcPr>
          <w:p w14:paraId="67697D00"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-2</w:t>
            </w:r>
          </w:p>
        </w:tc>
        <w:tc>
          <w:tcPr>
            <w:tcW w:w="960" w:type="dxa"/>
            <w:tcBorders>
              <w:bottom w:val="single" w:sz="4" w:space="0" w:color="auto"/>
            </w:tcBorders>
            <w:hideMark/>
          </w:tcPr>
          <w:p w14:paraId="54ED5B9A"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tcBorders>
              <w:bottom w:val="single" w:sz="4" w:space="0" w:color="auto"/>
            </w:tcBorders>
            <w:hideMark/>
          </w:tcPr>
          <w:p w14:paraId="30E00900"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tcBorders>
              <w:bottom w:val="single" w:sz="4" w:space="0" w:color="auto"/>
            </w:tcBorders>
            <w:hideMark/>
          </w:tcPr>
          <w:p w14:paraId="1DC6079D"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tcBorders>
              <w:bottom w:val="single" w:sz="4" w:space="0" w:color="auto"/>
            </w:tcBorders>
            <w:hideMark/>
          </w:tcPr>
          <w:p w14:paraId="511ED7DE"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c>
          <w:tcPr>
            <w:tcW w:w="960" w:type="dxa"/>
            <w:tcBorders>
              <w:bottom w:val="single" w:sz="4" w:space="0" w:color="auto"/>
            </w:tcBorders>
            <w:hideMark/>
          </w:tcPr>
          <w:p w14:paraId="274C4494" w14:textId="77777777" w:rsidR="00ED3704" w:rsidRPr="006D196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D1960">
              <w:t>-1</w:t>
            </w:r>
          </w:p>
        </w:tc>
      </w:tr>
      <w:tr w:rsidR="00ED3704" w:rsidRPr="006D1960" w14:paraId="46A9D512" w14:textId="77777777" w:rsidTr="00A85DA1">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00" w:type="dxa"/>
            <w:tcBorders>
              <w:top w:val="single" w:sz="4" w:space="0" w:color="auto"/>
            </w:tcBorders>
            <w:shd w:val="clear" w:color="auto" w:fill="auto"/>
            <w:hideMark/>
          </w:tcPr>
          <w:p w14:paraId="0D1730D7" w14:textId="77777777" w:rsidR="00ED3704" w:rsidRPr="006D1960" w:rsidRDefault="00ED3704" w:rsidP="00ED3704">
            <w:pPr>
              <w:pStyle w:val="Tabell"/>
              <w:rPr>
                <w:b/>
                <w:bCs/>
              </w:rPr>
            </w:pPr>
            <w:r w:rsidRPr="006D1960">
              <w:rPr>
                <w:b/>
                <w:bCs/>
              </w:rPr>
              <w:t>Summa</w:t>
            </w:r>
          </w:p>
        </w:tc>
        <w:tc>
          <w:tcPr>
            <w:tcW w:w="960" w:type="dxa"/>
            <w:tcBorders>
              <w:top w:val="single" w:sz="4" w:space="0" w:color="auto"/>
            </w:tcBorders>
            <w:shd w:val="clear" w:color="auto" w:fill="auto"/>
            <w:hideMark/>
          </w:tcPr>
          <w:p w14:paraId="4DB9610D" w14:textId="77777777" w:rsidR="00ED3704" w:rsidRPr="006D1960"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6D1960">
              <w:rPr>
                <w:b/>
                <w:bCs/>
              </w:rPr>
              <w:t>-272</w:t>
            </w:r>
          </w:p>
        </w:tc>
        <w:tc>
          <w:tcPr>
            <w:tcW w:w="960" w:type="dxa"/>
            <w:tcBorders>
              <w:top w:val="single" w:sz="4" w:space="0" w:color="auto"/>
            </w:tcBorders>
            <w:shd w:val="clear" w:color="auto" w:fill="auto"/>
            <w:hideMark/>
          </w:tcPr>
          <w:p w14:paraId="5BCD0B5C" w14:textId="60870A02" w:rsidR="00ED3704" w:rsidRPr="006D1960"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6D1960">
              <w:rPr>
                <w:b/>
                <w:bCs/>
              </w:rPr>
              <w:t>-27</w:t>
            </w:r>
            <w:r>
              <w:rPr>
                <w:b/>
                <w:bCs/>
              </w:rPr>
              <w:t>5</w:t>
            </w:r>
          </w:p>
        </w:tc>
        <w:tc>
          <w:tcPr>
            <w:tcW w:w="960" w:type="dxa"/>
            <w:tcBorders>
              <w:top w:val="single" w:sz="4" w:space="0" w:color="auto"/>
            </w:tcBorders>
            <w:shd w:val="clear" w:color="auto" w:fill="auto"/>
            <w:hideMark/>
          </w:tcPr>
          <w:p w14:paraId="6439A7E1" w14:textId="77777777" w:rsidR="00ED3704" w:rsidRPr="006D1960"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6D1960">
              <w:rPr>
                <w:b/>
                <w:bCs/>
              </w:rPr>
              <w:t>-299</w:t>
            </w:r>
          </w:p>
        </w:tc>
        <w:tc>
          <w:tcPr>
            <w:tcW w:w="960" w:type="dxa"/>
            <w:tcBorders>
              <w:top w:val="single" w:sz="4" w:space="0" w:color="auto"/>
            </w:tcBorders>
            <w:shd w:val="clear" w:color="auto" w:fill="auto"/>
            <w:hideMark/>
          </w:tcPr>
          <w:p w14:paraId="12EA4C51" w14:textId="77777777" w:rsidR="00ED3704" w:rsidRPr="006D1960"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6D1960">
              <w:rPr>
                <w:b/>
                <w:bCs/>
              </w:rPr>
              <w:t>-311</w:t>
            </w:r>
          </w:p>
        </w:tc>
        <w:tc>
          <w:tcPr>
            <w:tcW w:w="960" w:type="dxa"/>
            <w:tcBorders>
              <w:top w:val="single" w:sz="4" w:space="0" w:color="auto"/>
            </w:tcBorders>
            <w:shd w:val="clear" w:color="auto" w:fill="auto"/>
            <w:hideMark/>
          </w:tcPr>
          <w:p w14:paraId="417E7047" w14:textId="77777777" w:rsidR="00ED3704" w:rsidRPr="006D1960"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6D1960">
              <w:rPr>
                <w:b/>
                <w:bCs/>
              </w:rPr>
              <w:t>-321</w:t>
            </w:r>
          </w:p>
        </w:tc>
        <w:tc>
          <w:tcPr>
            <w:tcW w:w="960" w:type="dxa"/>
            <w:tcBorders>
              <w:top w:val="single" w:sz="4" w:space="0" w:color="auto"/>
            </w:tcBorders>
            <w:shd w:val="clear" w:color="auto" w:fill="auto"/>
            <w:hideMark/>
          </w:tcPr>
          <w:p w14:paraId="2AA63E1E" w14:textId="77777777" w:rsidR="00ED3704" w:rsidRPr="006D1960"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6D1960">
              <w:rPr>
                <w:b/>
                <w:bCs/>
              </w:rPr>
              <w:t>-329</w:t>
            </w:r>
          </w:p>
        </w:tc>
      </w:tr>
    </w:tbl>
    <w:p w14:paraId="2F85F253" w14:textId="4863DB69" w:rsidR="00ED3704" w:rsidRDefault="00ED3704" w:rsidP="00ED3704">
      <w:pPr>
        <w:pStyle w:val="TabellFotnot"/>
      </w:pPr>
      <w:r w:rsidRPr="006D1960">
        <w:t xml:space="preserve">Anm.: I övriga skattereduktioner ingår </w:t>
      </w:r>
      <w:r>
        <w:t xml:space="preserve">bl.a. </w:t>
      </w:r>
      <w:r w:rsidRPr="006D1960">
        <w:t xml:space="preserve">skattereduktion för fackföreningsavgift med 0,7 miljarder kronor 2019, skattereduktion för sjuk- och aktivitetsersättning med </w:t>
      </w:r>
      <w:r>
        <w:t>mellan</w:t>
      </w:r>
      <w:r w:rsidRPr="006D1960">
        <w:t xml:space="preserve"> 0,</w:t>
      </w:r>
      <w:r>
        <w:t>4 och 0,7</w:t>
      </w:r>
      <w:r w:rsidRPr="006D1960">
        <w:t xml:space="preserve"> miljarder kronor per år, samt skattereduktion för installation av grön teknik med 0,2 miljarder kronor per år hela prognosperioden.</w:t>
      </w:r>
    </w:p>
    <w:p w14:paraId="1ACB3D94" w14:textId="4898F4F2" w:rsidR="00ED3704" w:rsidRDefault="00ED3704" w:rsidP="00ED3704">
      <w:pPr>
        <w:pStyle w:val="Klla"/>
      </w:pPr>
      <w:r>
        <w:t xml:space="preserve">Källor: </w:t>
      </w:r>
      <w:r w:rsidRPr="006D1960">
        <w:t>Skatteverket och egna beräkningar.</w:t>
      </w:r>
    </w:p>
    <w:p w14:paraId="31FBD205" w14:textId="77777777" w:rsidR="00ED3704" w:rsidRPr="00EF09F6" w:rsidRDefault="00ED3704" w:rsidP="00ED3704">
      <w:pPr>
        <w:pStyle w:val="Rubrik4utannumrering"/>
      </w:pPr>
      <w:r w:rsidRPr="00EF09F6">
        <w:t>Arbetsgivaravgifter och egenavgifter</w:t>
      </w:r>
    </w:p>
    <w:p w14:paraId="49D54EEC" w14:textId="3178A7F9" w:rsidR="00ED3704" w:rsidRDefault="00ED3704" w:rsidP="00ED3704">
      <w:pPr>
        <w:pStyle w:val="Brdtext"/>
      </w:pPr>
      <w:r w:rsidRPr="00EF09F6">
        <w:t>Intäkterna från de indirekta skatterna på arbete, huvudsakligen bestående av arbets</w:t>
      </w:r>
      <w:r w:rsidR="00A85DA1">
        <w:softHyphen/>
      </w:r>
      <w:r w:rsidRPr="00EF09F6">
        <w:t>givaravgifter och egenavgifter, bedöms öka med 6,</w:t>
      </w:r>
      <w:r>
        <w:t>7 </w:t>
      </w:r>
      <w:r w:rsidRPr="00EF09F6">
        <w:t xml:space="preserve">procent under 2021. </w:t>
      </w:r>
      <w:r>
        <w:t>Den starka ökningen</w:t>
      </w:r>
      <w:r w:rsidRPr="00EF09F6">
        <w:t xml:space="preserve"> beror till stor del på den tillfälliga nedsättningen av arbetsgivaravgifter och egenavgifter under </w:t>
      </w:r>
      <w:r>
        <w:t>perioden mars–juni</w:t>
      </w:r>
      <w:r w:rsidRPr="00EF09F6">
        <w:t xml:space="preserve"> 2020. En betydligt </w:t>
      </w:r>
      <w:r>
        <w:t>högre</w:t>
      </w:r>
      <w:r w:rsidRPr="00EF09F6">
        <w:t xml:space="preserve"> tillväxt av lönesumman under 202</w:t>
      </w:r>
      <w:r>
        <w:t>1</w:t>
      </w:r>
      <w:r w:rsidRPr="00EF09F6">
        <w:t xml:space="preserve"> påverkar också intäkterna </w:t>
      </w:r>
      <w:r>
        <w:t>positivt</w:t>
      </w:r>
      <w:r w:rsidRPr="00EF09F6">
        <w:t>.</w:t>
      </w:r>
    </w:p>
    <w:p w14:paraId="40DE12A6" w14:textId="73A7B7B7" w:rsidR="00ED3704" w:rsidRPr="00EF09F6" w:rsidRDefault="00ED3704" w:rsidP="004E4324">
      <w:pPr>
        <w:pStyle w:val="Brdtext"/>
        <w:spacing w:after="0"/>
      </w:pPr>
      <w:r w:rsidRPr="00EF09F6">
        <w:t xml:space="preserve">I takt med att lönesumman från </w:t>
      </w:r>
      <w:r>
        <w:t>och med 2021</w:t>
      </w:r>
      <w:r w:rsidRPr="00EF09F6">
        <w:t xml:space="preserve"> antas få en starkare utveckling bedöms de indirekta skatterna </w:t>
      </w:r>
      <w:r>
        <w:t xml:space="preserve">på arbete </w:t>
      </w:r>
      <w:r w:rsidRPr="00EF09F6">
        <w:t>växa med i genomsnitt drygt 4</w:t>
      </w:r>
      <w:r>
        <w:t> </w:t>
      </w:r>
      <w:r w:rsidRPr="00EF09F6">
        <w:t>procent per år.</w:t>
      </w:r>
      <w:r>
        <w:t xml:space="preserve"> Intäkterna påverkas under prognosperioden av regeländringar för nedsättning av arbetsgivaravgifter, främst tillfälligt </w:t>
      </w:r>
      <w:r w:rsidRPr="002B358A">
        <w:t>sänkta arbetsgivaravgifter för</w:t>
      </w:r>
      <w:r w:rsidR="004E4324">
        <w:t xml:space="preserve"> </w:t>
      </w:r>
      <w:r w:rsidRPr="002B358A">
        <w:t>19–23-åringar</w:t>
      </w:r>
      <w:r>
        <w:t xml:space="preserve"> och </w:t>
      </w:r>
      <w:r w:rsidRPr="002B358A">
        <w:t>sänkt arbetsgivaravgift</w:t>
      </w:r>
      <w:r>
        <w:t xml:space="preserve"> för forskning och utveckling.</w:t>
      </w:r>
      <w:r w:rsidR="004E4324">
        <w:t xml:space="preserve"> </w:t>
      </w:r>
      <w:r w:rsidRPr="00EF09F6">
        <w:t>Sammantaget beräknas de indirekta skatterna utgöra omkring 28</w:t>
      </w:r>
      <w:r>
        <w:t> </w:t>
      </w:r>
      <w:r w:rsidRPr="00EF09F6">
        <w:t>procent av de totala skatteintäkterna under prognosperioden, vilket motsvarar ca 12</w:t>
      </w:r>
      <w:r>
        <w:t> </w:t>
      </w:r>
      <w:r w:rsidRPr="00EF09F6">
        <w:t>procent av BNP.</w:t>
      </w:r>
    </w:p>
    <w:p w14:paraId="227E524F" w14:textId="389DCB11" w:rsidR="00ED3704" w:rsidRPr="0098454E" w:rsidRDefault="00ED3704" w:rsidP="00ED3704">
      <w:pPr>
        <w:pStyle w:val="Rubrik3utannumrering"/>
      </w:pPr>
      <w:r w:rsidRPr="0098454E">
        <w:lastRenderedPageBreak/>
        <w:t>Skatt på kapital</w:t>
      </w:r>
    </w:p>
    <w:p w14:paraId="632858AB" w14:textId="7480E9ED" w:rsidR="00ED3704" w:rsidRPr="0098454E" w:rsidRDefault="00ED3704" w:rsidP="00ED3704">
      <w:pPr>
        <w:pStyle w:val="Brdtext"/>
      </w:pPr>
      <w:r w:rsidRPr="0098454E">
        <w:t>Skatt på kapital består främst av hushållens kapitalskatter och skatt på företagens vinster, men inkluderar även stämpelskatt, avkastningsskatt på pensioner samt fastighetsskatt och fastighetsavgift.</w:t>
      </w:r>
      <w:r w:rsidRPr="008B14A5">
        <w:t xml:space="preserve"> Intäkterna från skatt på </w:t>
      </w:r>
      <w:r>
        <w:t>kapital</w:t>
      </w:r>
      <w:r w:rsidRPr="008B14A5">
        <w:t xml:space="preserve"> beräknas uppgå till </w:t>
      </w:r>
      <w:r>
        <w:t>12 </w:t>
      </w:r>
      <w:r w:rsidRPr="008B14A5">
        <w:t>procent av de totala skatteintäkterna 2020 och till drygt 5</w:t>
      </w:r>
      <w:r>
        <w:t> </w:t>
      </w:r>
      <w:r w:rsidRPr="008B14A5">
        <w:t>procent av BNP</w:t>
      </w:r>
      <w:r>
        <w:t xml:space="preserve"> (se </w:t>
      </w:r>
      <w:r>
        <w:fldChar w:fldCharType="begin"/>
      </w:r>
      <w:r>
        <w:instrText xml:space="preserve"> REF _Ref66815553 \h \*Lower </w:instrText>
      </w:r>
      <w:r>
        <w:fldChar w:fldCharType="separate"/>
      </w:r>
      <w:r w:rsidR="000D76EE">
        <w:t xml:space="preserve">tabell </w:t>
      </w:r>
      <w:r w:rsidR="000D76EE">
        <w:rPr>
          <w:noProof/>
        </w:rPr>
        <w:t>5</w:t>
      </w:r>
      <w:r w:rsidR="000D76EE">
        <w:t>.</w:t>
      </w:r>
      <w:r w:rsidR="000D76EE">
        <w:rPr>
          <w:noProof/>
        </w:rPr>
        <w:t>4</w:t>
      </w:r>
      <w:r>
        <w:fldChar w:fldCharType="end"/>
      </w:r>
      <w:r>
        <w:t>).</w:t>
      </w:r>
    </w:p>
    <w:p w14:paraId="1DDE8C43" w14:textId="77777777" w:rsidR="00ED3704" w:rsidRPr="00260231" w:rsidRDefault="00ED3704" w:rsidP="00ED3704">
      <w:pPr>
        <w:pStyle w:val="Rubrik4utannumrering"/>
      </w:pPr>
      <w:r w:rsidRPr="00260231">
        <w:t>Skatt på hushållens kapitalinkomster</w:t>
      </w:r>
    </w:p>
    <w:p w14:paraId="7DB7AEA4" w14:textId="77777777" w:rsidR="00ED3704" w:rsidRPr="0031592E" w:rsidRDefault="00ED3704" w:rsidP="00ED3704">
      <w:pPr>
        <w:pStyle w:val="Brdtext"/>
      </w:pPr>
      <w:r w:rsidRPr="00260231">
        <w:t>Underlaget för hushållens skatt på kapital utgörs av nettot av kapitalinkomster och kapitalutgifter. De största posterna utgörs av skatt på realiserade kapitalvinster, utdelningsinkomster, schablonintäkter o</w:t>
      </w:r>
      <w:r w:rsidRPr="0031592E">
        <w:t>ch avdrag för hushållens ränteutgifter.</w:t>
      </w:r>
    </w:p>
    <w:p w14:paraId="263456E0" w14:textId="08A92EE7" w:rsidR="00ED3704" w:rsidRDefault="00ED3704" w:rsidP="00ED3704">
      <w:pPr>
        <w:pStyle w:val="Brdtext"/>
      </w:pPr>
      <w:bookmarkStart w:id="132" w:name="_Hlk66787342"/>
      <w:bookmarkStart w:id="133" w:name="_Hlk66788046"/>
      <w:r w:rsidRPr="0031592E">
        <w:t xml:space="preserve">Intäkterna från skatt på realiserade kapitalvinster beräknas </w:t>
      </w:r>
      <w:r>
        <w:t>vara på samma nivå 2020 och 2021</w:t>
      </w:r>
      <w:r w:rsidRPr="0031592E">
        <w:t xml:space="preserve"> </w:t>
      </w:r>
      <w:r>
        <w:t xml:space="preserve">som </w:t>
      </w:r>
      <w:r w:rsidRPr="0031592E">
        <w:t>2019</w:t>
      </w:r>
      <w:r>
        <w:t xml:space="preserve"> (se </w:t>
      </w:r>
      <w:r>
        <w:fldChar w:fldCharType="begin"/>
      </w:r>
      <w:r>
        <w:instrText xml:space="preserve"> REF  _Ref67491498 \* Lower \h </w:instrText>
      </w:r>
      <w:r>
        <w:fldChar w:fldCharType="separate"/>
      </w:r>
      <w:r w:rsidR="000D76EE">
        <w:t xml:space="preserve">diagram </w:t>
      </w:r>
      <w:r w:rsidR="000D76EE">
        <w:rPr>
          <w:noProof/>
        </w:rPr>
        <w:t>5</w:t>
      </w:r>
      <w:r w:rsidR="000D76EE">
        <w:t>.</w:t>
      </w:r>
      <w:r w:rsidR="000D76EE">
        <w:rPr>
          <w:noProof/>
        </w:rPr>
        <w:t>3</w:t>
      </w:r>
      <w:r>
        <w:fldChar w:fldCharType="end"/>
      </w:r>
      <w:r>
        <w:t>). År 2020</w:t>
      </w:r>
      <w:r w:rsidRPr="0031592E">
        <w:t xml:space="preserve"> motsvar</w:t>
      </w:r>
      <w:r>
        <w:t>ar</w:t>
      </w:r>
      <w:r w:rsidRPr="0031592E">
        <w:t xml:space="preserve"> </w:t>
      </w:r>
      <w:r>
        <w:t xml:space="preserve">det </w:t>
      </w:r>
      <w:r w:rsidRPr="0031592E">
        <w:t>3,6</w:t>
      </w:r>
      <w:r>
        <w:t> </w:t>
      </w:r>
      <w:r w:rsidRPr="0031592E">
        <w:t>procent av BNP</w:t>
      </w:r>
      <w:r>
        <w:t>, vilket är</w:t>
      </w:r>
      <w:r w:rsidRPr="0031592E">
        <w:t xml:space="preserve"> </w:t>
      </w:r>
      <w:r>
        <w:t>i nivå med</w:t>
      </w:r>
      <w:r w:rsidRPr="0031592E">
        <w:t xml:space="preserve"> genomsnittet</w:t>
      </w:r>
      <w:r>
        <w:t xml:space="preserve"> för perioden 2006–2019</w:t>
      </w:r>
      <w:r w:rsidRPr="0031592E">
        <w:t xml:space="preserve"> på 3,</w:t>
      </w:r>
      <w:r>
        <w:t>7 </w:t>
      </w:r>
      <w:r w:rsidRPr="0031592E">
        <w:t>procent.</w:t>
      </w:r>
      <w:r>
        <w:t xml:space="preserve"> U</w:t>
      </w:r>
      <w:r w:rsidRPr="0031592E">
        <w:t xml:space="preserve">tvecklingen </w:t>
      </w:r>
      <w:r>
        <w:t>av</w:t>
      </w:r>
      <w:r w:rsidRPr="0031592E">
        <w:t xml:space="preserve"> realiserade kapitalvinster</w:t>
      </w:r>
      <w:r>
        <w:t xml:space="preserve"> påverkas</w:t>
      </w:r>
      <w:r w:rsidRPr="0031592E">
        <w:t xml:space="preserve"> i stor utsträckning av tillgångs</w:t>
      </w:r>
      <w:r w:rsidR="004E4324">
        <w:softHyphen/>
      </w:r>
      <w:r w:rsidRPr="0031592E">
        <w:t>priser på finansiella och reala tillgångar, samt på omsättningen av sålda hus och bostadsrätter. Tillgångspriserna för de finansiella tillgångarna minskade kraftigt när pandemin bröt ut, men har därefter återhämtat sig och både börsen och bostads</w:t>
      </w:r>
      <w:r w:rsidR="004E4324">
        <w:softHyphen/>
      </w:r>
      <w:r w:rsidRPr="0031592E">
        <w:t>marknaden utvecklades väl</w:t>
      </w:r>
      <w:r>
        <w:t xml:space="preserve"> under 2020</w:t>
      </w:r>
      <w:r w:rsidRPr="0031592E">
        <w:t>.</w:t>
      </w:r>
      <w:r>
        <w:t xml:space="preserve"> Omsättningen av småhus ser enligt preliminär statistik däremot ut att ha utvecklats något svagare än 2019. I slutet av prognos</w:t>
      </w:r>
      <w:r w:rsidR="004E4324">
        <w:softHyphen/>
      </w:r>
      <w:r>
        <w:t>perioden innebär regeringens prognosmetod att hushållens kapitalvinster ska motsvara genomsnittet för perioden 2006–2019, alltså 3,7 procent av BNP. Denna andel justeras för eventuella regeländringar. Under prognosperioden justeras kapitalvinsterna ned något till följd av avskaffad ränta på uppskovsbelopp vid realiserad bostads</w:t>
      </w:r>
      <w:r w:rsidR="004E4324">
        <w:softHyphen/>
      </w:r>
      <w:r>
        <w:t xml:space="preserve">försäljning, höjt tak för uppskov samt </w:t>
      </w:r>
      <w:r w:rsidRPr="000D0D53">
        <w:t xml:space="preserve">att allt fler </w:t>
      </w:r>
      <w:r>
        <w:t>väntas</w:t>
      </w:r>
      <w:r w:rsidRPr="000D0D53">
        <w:t xml:space="preserve"> spara på investerings</w:t>
      </w:r>
      <w:r w:rsidR="004E4324">
        <w:softHyphen/>
      </w:r>
      <w:r w:rsidRPr="000D0D53">
        <w:t>sparkonton</w:t>
      </w:r>
      <w:r>
        <w:t>.</w:t>
      </w:r>
      <w:r w:rsidDel="00DD764A">
        <w:t xml:space="preserve"> </w:t>
      </w:r>
      <w:r>
        <w:t xml:space="preserve">Andelen är därför 3,1 procent av BNP 2024 i </w:t>
      </w:r>
      <w:r>
        <w:fldChar w:fldCharType="begin"/>
      </w:r>
      <w:r>
        <w:instrText xml:space="preserve"> REF  _Ref67491498 \* Lower \h </w:instrText>
      </w:r>
      <w:r>
        <w:fldChar w:fldCharType="separate"/>
      </w:r>
      <w:r w:rsidR="000D76EE">
        <w:t xml:space="preserve">diagram </w:t>
      </w:r>
      <w:r w:rsidR="000D76EE">
        <w:rPr>
          <w:noProof/>
        </w:rPr>
        <w:t>5</w:t>
      </w:r>
      <w:r w:rsidR="000D76EE">
        <w:t>.</w:t>
      </w:r>
      <w:r w:rsidR="000D76EE">
        <w:rPr>
          <w:noProof/>
        </w:rPr>
        <w:t>3</w:t>
      </w:r>
      <w:r>
        <w:fldChar w:fldCharType="end"/>
      </w:r>
      <w:r>
        <w:t>.</w:t>
      </w:r>
      <w:bookmarkEnd w:id="132"/>
    </w:p>
    <w:p w14:paraId="2FB8B6BC" w14:textId="43C42C43" w:rsidR="00ED3704" w:rsidRDefault="00ED3704" w:rsidP="00ED3704">
      <w:pPr>
        <w:pStyle w:val="DiagramRubrik"/>
      </w:pPr>
      <w:bookmarkStart w:id="134" w:name="_Ref67491498"/>
      <w:bookmarkEnd w:id="133"/>
      <w:r>
        <w:t xml:space="preserve">Diagram </w:t>
      </w:r>
      <w:r>
        <w:fldChar w:fldCharType="begin"/>
      </w:r>
      <w:r>
        <w:instrText xml:space="preserve"> STYLEREF  "Rubrik 1" \n</w:instrText>
      </w:r>
      <w:r>
        <w:fldChar w:fldCharType="separate"/>
      </w:r>
      <w:r w:rsidR="000D76EE">
        <w:rPr>
          <w:noProof/>
        </w:rPr>
        <w:t>5</w:t>
      </w:r>
      <w:r>
        <w:rPr>
          <w:noProof/>
        </w:rPr>
        <w:fldChar w:fldCharType="end"/>
      </w:r>
      <w:r>
        <w:t>.</w:t>
      </w:r>
      <w:fldSimple w:instr=" SEQ Diagram \* ARABIC \s 1 ">
        <w:r w:rsidR="000D76EE">
          <w:rPr>
            <w:noProof/>
          </w:rPr>
          <w:t>3</w:t>
        </w:r>
      </w:fldSimple>
      <w:bookmarkEnd w:id="134"/>
      <w:r>
        <w:tab/>
        <w:t>Hushållens kapitalvinster</w:t>
      </w:r>
    </w:p>
    <w:p w14:paraId="525E1D24" w14:textId="532FDC0A" w:rsidR="00ED3704" w:rsidRDefault="00ED3704" w:rsidP="00FC5820">
      <w:pPr>
        <w:pStyle w:val="DiagramUnderrubrik"/>
      </w:pPr>
      <w:r w:rsidRPr="003308AD">
        <w:t>Utfall 1990–20</w:t>
      </w:r>
      <w:r>
        <w:t>20</w:t>
      </w:r>
      <w:r w:rsidRPr="003308AD">
        <w:t>, prognos 20</w:t>
      </w:r>
      <w:r>
        <w:t>21</w:t>
      </w:r>
      <w:r w:rsidRPr="003308AD">
        <w:t>–202</w:t>
      </w:r>
      <w:r>
        <w:t>4</w:t>
      </w:r>
    </w:p>
    <w:p w14:paraId="5C471F57" w14:textId="5E0A7602" w:rsidR="00ED3704" w:rsidRDefault="00ED3704" w:rsidP="00FC5820">
      <w:pPr>
        <w:pStyle w:val="DiagramUnderrubrik"/>
      </w:pPr>
      <w:r>
        <w:t>Miljarder kronor</w:t>
      </w:r>
      <w:r>
        <w:tab/>
        <w:t>Procent av BNP</w:t>
      </w:r>
    </w:p>
    <w:p w14:paraId="2F8A2CAA" w14:textId="76ECB69E" w:rsidR="00ED3704" w:rsidRDefault="00ED3704" w:rsidP="00ED3704">
      <w:pPr>
        <w:pStyle w:val="Bild"/>
      </w:pPr>
      <w:r>
        <w:rPr>
          <w:noProof/>
        </w:rPr>
        <w:drawing>
          <wp:inline distT="0" distB="0" distL="0" distR="0" wp14:anchorId="3D5728C3" wp14:editId="6B83935E">
            <wp:extent cx="4679950" cy="2339975"/>
            <wp:effectExtent l="0" t="0" r="0" b="0"/>
            <wp:docPr id="26" name="Diagram 3" descr="Hushållens kapitalvinst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51913B4E" w14:textId="097C618D" w:rsidR="00ED3704" w:rsidRDefault="00ED3704" w:rsidP="00FC5820">
      <w:pPr>
        <w:pStyle w:val="Klla"/>
      </w:pPr>
      <w:r>
        <w:t xml:space="preserve">Källor: </w:t>
      </w:r>
      <w:r w:rsidRPr="00E36D7D">
        <w:t>Statistiska centralbyrån och egna beräkningar.</w:t>
      </w:r>
    </w:p>
    <w:p w14:paraId="06C07295" w14:textId="5D499156" w:rsidR="00ED3704" w:rsidRPr="00F5272D" w:rsidRDefault="00ED3704" w:rsidP="00ED3704">
      <w:pPr>
        <w:pStyle w:val="Brdtext"/>
      </w:pPr>
      <w:r w:rsidRPr="009C0A45">
        <w:t xml:space="preserve">Även utdelningsinkomsterna </w:t>
      </w:r>
      <w:r>
        <w:t>förväntas</w:t>
      </w:r>
      <w:r w:rsidRPr="009C0A45">
        <w:t xml:space="preserve"> </w:t>
      </w:r>
      <w:r>
        <w:t>ha sjunkit</w:t>
      </w:r>
      <w:r w:rsidRPr="009C0A45">
        <w:t xml:space="preserve"> 2020 till följd av den finansiella oro som följt av konjunkturnedgången. Flertalet företag reviderade sina utdelningsplaner </w:t>
      </w:r>
      <w:r>
        <w:t>och en del företag</w:t>
      </w:r>
      <w:r w:rsidRPr="009C0A45">
        <w:t xml:space="preserve"> ställde in </w:t>
      </w:r>
      <w:r>
        <w:t>utdelningarna</w:t>
      </w:r>
      <w:r w:rsidRPr="009C0A45">
        <w:t xml:space="preserve"> helt.</w:t>
      </w:r>
      <w:r w:rsidRPr="00D825F7">
        <w:t xml:space="preserve"> En bidragande orsak till de inställda utdelningarna var de restriktioner som kopplades till statliga företagsstöd, såsom korttids</w:t>
      </w:r>
      <w:r w:rsidR="004E4324">
        <w:softHyphen/>
      </w:r>
      <w:r w:rsidRPr="00D825F7">
        <w:t>arbete och omsättningsstöd. Krisdrabbade företag har kunnat ta del av dessa stödpaket som införts för att hjälpa svenska företag genom den akuta krisen, men en förutsättning har varit att avstå från att göra utdelningar till aktieägare.</w:t>
      </w:r>
      <w:r w:rsidRPr="009C0A45">
        <w:t xml:space="preserve"> </w:t>
      </w:r>
      <w:r>
        <w:t>I</w:t>
      </w:r>
      <w:r w:rsidRPr="009C0A45">
        <w:t xml:space="preserve">nnevarande års </w:t>
      </w:r>
      <w:r w:rsidRPr="009C0A45">
        <w:lastRenderedPageBreak/>
        <w:t>utdelningar baseras på föregående års</w:t>
      </w:r>
      <w:r>
        <w:t xml:space="preserve"> </w:t>
      </w:r>
      <w:r w:rsidRPr="009C0A45">
        <w:t xml:space="preserve">resultat, </w:t>
      </w:r>
      <w:r>
        <w:t>och efter</w:t>
      </w:r>
      <w:r w:rsidRPr="009C0A45">
        <w:t xml:space="preserve">som </w:t>
      </w:r>
      <w:r>
        <w:t>de</w:t>
      </w:r>
      <w:r w:rsidRPr="009C0A45">
        <w:t xml:space="preserve"> förväntas återhämta sig till nivån före </w:t>
      </w:r>
      <w:r>
        <w:t>lågkonjunkturen</w:t>
      </w:r>
      <w:r w:rsidRPr="009C0A45">
        <w:t xml:space="preserve"> antas utdelningsinkomsterna ligga på ungefär samma nivå</w:t>
      </w:r>
      <w:r>
        <w:t xml:space="preserve"> 2021</w:t>
      </w:r>
      <w:r w:rsidRPr="009C0A45">
        <w:t xml:space="preserve"> som 2019. Under progn</w:t>
      </w:r>
      <w:r w:rsidRPr="00F5272D">
        <w:t>osperioden väntas de successivt öka något</w:t>
      </w:r>
      <w:r>
        <w:t xml:space="preserve"> i takt med att konjunkturen återhämtar sig</w:t>
      </w:r>
      <w:r w:rsidRPr="00F5272D">
        <w:t>.</w:t>
      </w:r>
    </w:p>
    <w:p w14:paraId="1FF87461" w14:textId="28AE03D8" w:rsidR="00ED3704" w:rsidRPr="00F5272D" w:rsidRDefault="00ED3704" w:rsidP="00ED3704">
      <w:pPr>
        <w:pStyle w:val="Brdtext"/>
      </w:pPr>
      <w:r w:rsidRPr="00F5272D">
        <w:t>Ränteinkomster</w:t>
      </w:r>
      <w:r>
        <w:t>na</w:t>
      </w:r>
      <w:r w:rsidRPr="00F5272D">
        <w:t xml:space="preserve"> och ränteutgifter</w:t>
      </w:r>
      <w:r>
        <w:t>na</w:t>
      </w:r>
      <w:r w:rsidRPr="00F5272D">
        <w:t xml:space="preserve"> </w:t>
      </w:r>
      <w:r>
        <w:t>följer normalt</w:t>
      </w:r>
      <w:r w:rsidRPr="00F5272D">
        <w:t xml:space="preserve"> ränteutvecklingen och </w:t>
      </w:r>
      <w:r>
        <w:t xml:space="preserve">eftersom det allmänna ränteläget väntas stiga </w:t>
      </w:r>
      <w:r w:rsidRPr="00F5272D">
        <w:t>under prognosperioden</w:t>
      </w:r>
      <w:r>
        <w:t xml:space="preserve"> förväntas både ränte</w:t>
      </w:r>
      <w:r w:rsidR="004E4324">
        <w:softHyphen/>
      </w:r>
      <w:r>
        <w:t>inkomsterna och ränteutgifterna öka</w:t>
      </w:r>
      <w:r w:rsidRPr="00F5272D">
        <w:t>. Schablonintäkter</w:t>
      </w:r>
      <w:r>
        <w:t>na</w:t>
      </w:r>
      <w:r w:rsidRPr="00F5272D">
        <w:t xml:space="preserve"> </w:t>
      </w:r>
      <w:r>
        <w:t xml:space="preserve">förväntas </w:t>
      </w:r>
      <w:r w:rsidRPr="00F5272D">
        <w:t xml:space="preserve">däremot </w:t>
      </w:r>
      <w:r>
        <w:t xml:space="preserve">ligga </w:t>
      </w:r>
      <w:r w:rsidRPr="00F5272D">
        <w:t xml:space="preserve">kvar på ungefär samma nivå större delen av prognosperioden och </w:t>
      </w:r>
      <w:r>
        <w:t>överstiger 2019 års nivå</w:t>
      </w:r>
      <w:r w:rsidRPr="00F5272D">
        <w:t xml:space="preserve"> först 2023</w:t>
      </w:r>
      <w:r>
        <w:t>. Detta</w:t>
      </w:r>
      <w:r w:rsidRPr="00F5272D">
        <w:t xml:space="preserve"> trots att statslåneräntan, som schablonintäkten </w:t>
      </w:r>
      <w:r>
        <w:t>baseras</w:t>
      </w:r>
      <w:r w:rsidRPr="00F5272D">
        <w:t xml:space="preserve"> på, </w:t>
      </w:r>
      <w:r>
        <w:t>stiger</w:t>
      </w:r>
      <w:r w:rsidRPr="00F5272D">
        <w:t xml:space="preserve"> under prognosperioden. </w:t>
      </w:r>
      <w:r>
        <w:t>Anledningen är</w:t>
      </w:r>
      <w:r w:rsidRPr="00F5272D">
        <w:t xml:space="preserve"> att den procentsats som avgör hur mycket av kapitalunderlaget som ska beskattas inte kan </w:t>
      </w:r>
      <w:r>
        <w:t>bli lägre än</w:t>
      </w:r>
      <w:r w:rsidRPr="00F5272D">
        <w:t xml:space="preserve"> ett golv</w:t>
      </w:r>
      <w:r>
        <w:t>.</w:t>
      </w:r>
      <w:r w:rsidRPr="00F5272D">
        <w:t xml:space="preserve"> </w:t>
      </w:r>
      <w:r>
        <w:t>Golvet är</w:t>
      </w:r>
      <w:r w:rsidRPr="00F5272D">
        <w:t xml:space="preserve"> för när</w:t>
      </w:r>
      <w:r w:rsidR="004E4324">
        <w:softHyphen/>
      </w:r>
      <w:r w:rsidRPr="00F5272D">
        <w:t>varande 1,25</w:t>
      </w:r>
      <w:r>
        <w:t> </w:t>
      </w:r>
      <w:r w:rsidRPr="00F5272D">
        <w:t>procent</w:t>
      </w:r>
      <w:r>
        <w:t xml:space="preserve"> och räntenivån</w:t>
      </w:r>
      <w:r w:rsidRPr="00F5272D">
        <w:t xml:space="preserve"> beräknas ligg</w:t>
      </w:r>
      <w:r>
        <w:t>a</w:t>
      </w:r>
      <w:r w:rsidRPr="00F5272D">
        <w:t xml:space="preserve"> under detta golv fram </w:t>
      </w:r>
      <w:r>
        <w:t>t.o.m.</w:t>
      </w:r>
      <w:r w:rsidRPr="00F5272D">
        <w:t xml:space="preserve"> 2022.</w:t>
      </w:r>
    </w:p>
    <w:p w14:paraId="19957433" w14:textId="43EBF067" w:rsidR="00ED3704" w:rsidRPr="006C7BCB" w:rsidRDefault="00ED3704" w:rsidP="00ED3704">
      <w:pPr>
        <w:pStyle w:val="Brdtext"/>
      </w:pPr>
      <w:r w:rsidRPr="006C7BCB">
        <w:t xml:space="preserve">Sammantaget </w:t>
      </w:r>
      <w:r>
        <w:t>förväntas</w:t>
      </w:r>
      <w:r w:rsidRPr="006C7BCB">
        <w:t xml:space="preserve"> intäkterna från skatt på hushållens kapitalinkomster </w:t>
      </w:r>
      <w:r>
        <w:t>stiga</w:t>
      </w:r>
      <w:r w:rsidRPr="006C7BCB">
        <w:t xml:space="preserve"> i år. Nettot från kapitalinkomsterna återhämtar sig</w:t>
      </w:r>
      <w:r>
        <w:t xml:space="preserve"> sedan</w:t>
      </w:r>
      <w:r w:rsidRPr="006C7BCB">
        <w:t xml:space="preserve"> </w:t>
      </w:r>
      <w:r>
        <w:t xml:space="preserve">och ökar </w:t>
      </w:r>
      <w:r w:rsidRPr="006C7BCB">
        <w:t xml:space="preserve">långsamt men </w:t>
      </w:r>
      <w:r>
        <w:t>skatte</w:t>
      </w:r>
      <w:r w:rsidR="004E4324">
        <w:softHyphen/>
      </w:r>
      <w:r>
        <w:t xml:space="preserve">intäkterna förväntas </w:t>
      </w:r>
      <w:r w:rsidRPr="006C7BCB">
        <w:t>fortsatt</w:t>
      </w:r>
      <w:r>
        <w:t xml:space="preserve"> vara under 2019 års nivå</w:t>
      </w:r>
      <w:r w:rsidRPr="006C7BCB">
        <w:t xml:space="preserve"> i slutet av prognosperioden</w:t>
      </w:r>
      <w:r>
        <w:t xml:space="preserve"> (se </w:t>
      </w:r>
      <w:r>
        <w:fldChar w:fldCharType="begin"/>
      </w:r>
      <w:r>
        <w:instrText xml:space="preserve"> REF  _Ref66795220 \* Lower \h </w:instrText>
      </w:r>
      <w:r>
        <w:fldChar w:fldCharType="separate"/>
      </w:r>
      <w:r w:rsidR="000D76EE">
        <w:t xml:space="preserve">tabell </w:t>
      </w:r>
      <w:r w:rsidR="000D76EE">
        <w:rPr>
          <w:noProof/>
        </w:rPr>
        <w:t>5</w:t>
      </w:r>
      <w:r w:rsidR="000D76EE">
        <w:t>.</w:t>
      </w:r>
      <w:r w:rsidR="000D76EE">
        <w:rPr>
          <w:noProof/>
        </w:rPr>
        <w:t>3</w:t>
      </w:r>
      <w:r>
        <w:fldChar w:fldCharType="end"/>
      </w:r>
      <w:r>
        <w:t>).</w:t>
      </w:r>
    </w:p>
    <w:p w14:paraId="15977C88" w14:textId="77777777" w:rsidR="00ED3704" w:rsidRPr="0098454E" w:rsidRDefault="00ED3704" w:rsidP="00ED3704">
      <w:pPr>
        <w:pStyle w:val="Rubrik4utannumrering"/>
      </w:pPr>
      <w:r w:rsidRPr="0098454E">
        <w:t>Skatt på företagsvinster</w:t>
      </w:r>
    </w:p>
    <w:p w14:paraId="3763CA1F" w14:textId="2E4A28C2" w:rsidR="00ED3704" w:rsidRDefault="00ED3704" w:rsidP="00ED3704">
      <w:pPr>
        <w:pStyle w:val="Brdtext"/>
      </w:pPr>
      <w:r w:rsidRPr="0098454E">
        <w:t xml:space="preserve">Intäkterna från skatt på företagsvinster beräknas 2021 </w:t>
      </w:r>
      <w:r>
        <w:t xml:space="preserve">uppgå </w:t>
      </w:r>
      <w:r w:rsidRPr="0098454E">
        <w:t xml:space="preserve">till </w:t>
      </w:r>
      <w:r>
        <w:t>ca</w:t>
      </w:r>
      <w:r w:rsidRPr="0098454E">
        <w:t xml:space="preserve"> 1</w:t>
      </w:r>
      <w:r>
        <w:t>35 </w:t>
      </w:r>
      <w:r w:rsidRPr="0098454E">
        <w:t>miljarder</w:t>
      </w:r>
      <w:r w:rsidR="004E4324">
        <w:t xml:space="preserve"> </w:t>
      </w:r>
      <w:r w:rsidRPr="0098454E">
        <w:t>kronor</w:t>
      </w:r>
      <w:r>
        <w:t xml:space="preserve"> (se </w:t>
      </w:r>
      <w:r>
        <w:fldChar w:fldCharType="begin"/>
      </w:r>
      <w:r>
        <w:instrText xml:space="preserve"> REF  _Ref67583812 \* Lower \h </w:instrText>
      </w:r>
      <w:r>
        <w:fldChar w:fldCharType="separate"/>
      </w:r>
      <w:r w:rsidR="000D76EE">
        <w:t xml:space="preserve">diagram </w:t>
      </w:r>
      <w:r w:rsidR="000D76EE">
        <w:rPr>
          <w:noProof/>
        </w:rPr>
        <w:t>5</w:t>
      </w:r>
      <w:r w:rsidR="000D76EE">
        <w:t>.</w:t>
      </w:r>
      <w:r w:rsidR="000D76EE">
        <w:rPr>
          <w:noProof/>
        </w:rPr>
        <w:t>4</w:t>
      </w:r>
      <w:r>
        <w:fldChar w:fldCharType="end"/>
      </w:r>
      <w:r>
        <w:t>)</w:t>
      </w:r>
      <w:r w:rsidRPr="0098454E">
        <w:t>. Det motsvarar 2,</w:t>
      </w:r>
      <w:r>
        <w:t>6 </w:t>
      </w:r>
      <w:r w:rsidRPr="0098454E">
        <w:t>procent av BNP</w:t>
      </w:r>
      <w:r>
        <w:t>, vilket är något lägre än genomsnittet de senaste fem åren.</w:t>
      </w:r>
      <w:r w:rsidRPr="0098454E">
        <w:t xml:space="preserve"> </w:t>
      </w:r>
      <w:r>
        <w:t>Den svaga utvecklingen beror främst på</w:t>
      </w:r>
      <w:r w:rsidRPr="0098454E">
        <w:t xml:space="preserve"> </w:t>
      </w:r>
      <w:r>
        <w:t>regel</w:t>
      </w:r>
      <w:r w:rsidR="004E4324">
        <w:softHyphen/>
      </w:r>
      <w:r>
        <w:t xml:space="preserve">ändringar, framför allt </w:t>
      </w:r>
      <w:r w:rsidRPr="00E6536F">
        <w:t>sänkt bolagsskattesats från 21,4</w:t>
      </w:r>
      <w:r>
        <w:t> </w:t>
      </w:r>
      <w:r w:rsidRPr="00E6536F">
        <w:t>procent till 20,6</w:t>
      </w:r>
      <w:r>
        <w:t> </w:t>
      </w:r>
      <w:r w:rsidRPr="00E6536F">
        <w:t xml:space="preserve">procent </w:t>
      </w:r>
      <w:r>
        <w:t>samt en tillfällig skattereduktion för investeringar under 2021</w:t>
      </w:r>
      <w:r w:rsidRPr="00E6536F">
        <w:t xml:space="preserve">. </w:t>
      </w:r>
      <w:r>
        <w:t>F</w:t>
      </w:r>
      <w:r w:rsidRPr="0098454E">
        <w:t xml:space="preserve">öretagens vinster bedöms </w:t>
      </w:r>
      <w:r>
        <w:t>däremot återhämtas under 2021 och öka med 8 procent efter</w:t>
      </w:r>
      <w:r w:rsidRPr="0098454E">
        <w:t xml:space="preserve"> den </w:t>
      </w:r>
      <w:r w:rsidRPr="0098454E" w:rsidDel="00064ADC">
        <w:t>kraftiga konjunktur</w:t>
      </w:r>
      <w:r w:rsidR="004E4324">
        <w:softHyphen/>
      </w:r>
      <w:r w:rsidRPr="0098454E" w:rsidDel="00064ADC">
        <w:t>nedgången</w:t>
      </w:r>
      <w:r>
        <w:t xml:space="preserve"> 2020</w:t>
      </w:r>
      <w:r w:rsidRPr="0098454E">
        <w:t>. Ett antal branscher, som transporter, hotell- och restaurang</w:t>
      </w:r>
      <w:r w:rsidR="004E4324">
        <w:softHyphen/>
      </w:r>
      <w:r w:rsidRPr="0098454E">
        <w:t xml:space="preserve">verksamhet, detaljhandel och företagstjänster, </w:t>
      </w:r>
      <w:r>
        <w:t>påverkades</w:t>
      </w:r>
      <w:r w:rsidRPr="0098454E">
        <w:t xml:space="preserve"> i betydande omfattning av </w:t>
      </w:r>
      <w:r w:rsidRPr="000E77EB">
        <w:t>rekommendationer och restriktioner som implementerats för att förhindra smitt</w:t>
      </w:r>
      <w:r w:rsidR="004E4324">
        <w:softHyphen/>
      </w:r>
      <w:r w:rsidRPr="000E77EB">
        <w:t>spridning</w:t>
      </w:r>
      <w:r>
        <w:t>. Ä</w:t>
      </w:r>
      <w:r w:rsidRPr="0098454E">
        <w:t xml:space="preserve">ven utvecklingen av de svenska företagens exportintäkter </w:t>
      </w:r>
      <w:r>
        <w:t>blev</w:t>
      </w:r>
      <w:r w:rsidRPr="0098454E">
        <w:t xml:space="preserve"> svag. Hur omfattande och långvarig effekten på företagens resultat och vinster blir utgör en betydande osäkerhet under prognosperioden. Från </w:t>
      </w:r>
      <w:r>
        <w:t>och med</w:t>
      </w:r>
      <w:r w:rsidRPr="0098454E">
        <w:t xml:space="preserve"> 202</w:t>
      </w:r>
      <w:r>
        <w:t>2</w:t>
      </w:r>
      <w:r w:rsidRPr="0098454E">
        <w:t xml:space="preserve"> antas företagens vinster successivt återgå till </w:t>
      </w:r>
      <w:r>
        <w:t>2,8 procent</w:t>
      </w:r>
      <w:r w:rsidRPr="0098454E" w:rsidDel="009F1938">
        <w:t xml:space="preserve"> </w:t>
      </w:r>
      <w:r w:rsidRPr="0098454E">
        <w:t>som andel av BNP</w:t>
      </w:r>
      <w:r>
        <w:t>, vilket motsvarar genom</w:t>
      </w:r>
      <w:r w:rsidR="004E4324">
        <w:softHyphen/>
      </w:r>
      <w:r>
        <w:t>snittet för perioden 2015–2019</w:t>
      </w:r>
      <w:r w:rsidRPr="0098454E">
        <w:t>.</w:t>
      </w:r>
    </w:p>
    <w:p w14:paraId="1DB0C52D" w14:textId="717BDDD7" w:rsidR="00ED3704" w:rsidRDefault="00ED3704" w:rsidP="00ED3704">
      <w:pPr>
        <w:pStyle w:val="DiagramRubrik"/>
      </w:pPr>
      <w:bookmarkStart w:id="135" w:name="_Ref67583812"/>
      <w:r>
        <w:t xml:space="preserve">Diagram </w:t>
      </w:r>
      <w:r>
        <w:fldChar w:fldCharType="begin"/>
      </w:r>
      <w:r>
        <w:instrText xml:space="preserve"> STYLEREF  "Rubrik 1" \n</w:instrText>
      </w:r>
      <w:r>
        <w:fldChar w:fldCharType="separate"/>
      </w:r>
      <w:r w:rsidR="000D76EE">
        <w:rPr>
          <w:noProof/>
        </w:rPr>
        <w:t>5</w:t>
      </w:r>
      <w:r>
        <w:rPr>
          <w:noProof/>
        </w:rPr>
        <w:fldChar w:fldCharType="end"/>
      </w:r>
      <w:r>
        <w:t>.</w:t>
      </w:r>
      <w:fldSimple w:instr=" SEQ Diagram \* ARABIC \s 1 ">
        <w:r w:rsidR="000D76EE">
          <w:rPr>
            <w:noProof/>
          </w:rPr>
          <w:t>4</w:t>
        </w:r>
      </w:fldSimple>
      <w:bookmarkEnd w:id="135"/>
      <w:r>
        <w:tab/>
        <w:t>Skatt på företagsvinster</w:t>
      </w:r>
    </w:p>
    <w:p w14:paraId="630AFC42" w14:textId="454DFBA2" w:rsidR="00ED3704" w:rsidRPr="00834FA9" w:rsidRDefault="00ED3704" w:rsidP="00ED3704">
      <w:pPr>
        <w:pStyle w:val="DiagramUnderrubrik"/>
      </w:pPr>
      <w:r>
        <w:t>Utfall 1990–2020, prognos 2021–2024</w:t>
      </w:r>
    </w:p>
    <w:p w14:paraId="21890107" w14:textId="57DE1F75" w:rsidR="00ED3704" w:rsidRDefault="00ED3704" w:rsidP="00FC5820">
      <w:pPr>
        <w:pStyle w:val="DiagramUnderrubrik"/>
      </w:pPr>
      <w:r>
        <w:t>Miljarder kronor</w:t>
      </w:r>
      <w:r>
        <w:tab/>
        <w:t>Procent av BNP</w:t>
      </w:r>
    </w:p>
    <w:p w14:paraId="52F79F66" w14:textId="0781D601" w:rsidR="00ED3704" w:rsidRDefault="00ED3704" w:rsidP="00ED3704">
      <w:pPr>
        <w:pStyle w:val="Bild"/>
      </w:pPr>
      <w:r>
        <w:rPr>
          <w:noProof/>
        </w:rPr>
        <w:drawing>
          <wp:inline distT="0" distB="0" distL="0" distR="0" wp14:anchorId="3CBF0071" wp14:editId="012E6273">
            <wp:extent cx="4679950" cy="2339975"/>
            <wp:effectExtent l="0" t="0" r="0" b="0"/>
            <wp:docPr id="27" name="Diagram 4" descr="Skatt på företagsvinst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70D09CDA" w14:textId="01FAB3D9" w:rsidR="00ED3704" w:rsidRDefault="00ED3704" w:rsidP="00FC5820">
      <w:pPr>
        <w:pStyle w:val="Klla"/>
      </w:pPr>
      <w:r>
        <w:t>Källor: Statistiska centralbyrån och egna beräkningar.</w:t>
      </w:r>
    </w:p>
    <w:p w14:paraId="4B9D4FE2" w14:textId="46DB7259" w:rsidR="00ED3704" w:rsidDel="0083491B" w:rsidRDefault="00ED3704" w:rsidP="00ED3704">
      <w:pPr>
        <w:pStyle w:val="Brdtext"/>
      </w:pPr>
      <w:r w:rsidRPr="00E47535" w:rsidDel="0083491B">
        <w:lastRenderedPageBreak/>
        <w:t xml:space="preserve">För 2020, som för skatt på företagsvinster </w:t>
      </w:r>
      <w:r>
        <w:t>fortfarande</w:t>
      </w:r>
      <w:r w:rsidRPr="00E47535" w:rsidDel="0083491B">
        <w:t xml:space="preserve"> är ett </w:t>
      </w:r>
      <w:r>
        <w:t>preliminärt utfallsår</w:t>
      </w:r>
      <w:r w:rsidRPr="00E47535" w:rsidDel="0083491B">
        <w:t xml:space="preserve">, baseras </w:t>
      </w:r>
      <w:r>
        <w:t>beräkningen</w:t>
      </w:r>
      <w:r w:rsidRPr="00E47535" w:rsidDel="0083491B">
        <w:t xml:space="preserve"> på vinstutveckling enligt företagens årsredovisningar och inbetalad preliminärskatt.</w:t>
      </w:r>
    </w:p>
    <w:p w14:paraId="33A9D857" w14:textId="631CAB6D" w:rsidR="00ED3704" w:rsidRPr="00E47535" w:rsidRDefault="00ED3704" w:rsidP="00ED3704">
      <w:pPr>
        <w:pStyle w:val="Brdtext"/>
      </w:pPr>
      <w:r>
        <w:t>S</w:t>
      </w:r>
      <w:r w:rsidRPr="00E47535">
        <w:t xml:space="preserve">katt på företagsvinster </w:t>
      </w:r>
      <w:r>
        <w:t xml:space="preserve">påverkas </w:t>
      </w:r>
      <w:r w:rsidRPr="00E47535">
        <w:t xml:space="preserve">även av regeländringar inom företagsskatteområdet. </w:t>
      </w:r>
      <w:r>
        <w:t>E</w:t>
      </w:r>
      <w:r w:rsidRPr="00E47535">
        <w:t>n skatt på finanssektorn</w:t>
      </w:r>
      <w:r>
        <w:t xml:space="preserve">, som aviserades i </w:t>
      </w:r>
      <w:r w:rsidRPr="00E47535">
        <w:t>budgetpropositionen för 2020</w:t>
      </w:r>
      <w:r>
        <w:t xml:space="preserve"> och</w:t>
      </w:r>
      <w:r w:rsidRPr="00E47535">
        <w:t xml:space="preserve"> </w:t>
      </w:r>
      <w:r>
        <w:t>förstärktes efter förslag i budgetpropositionen för 2021, medför att skatt på företags</w:t>
      </w:r>
      <w:r w:rsidR="004E4324">
        <w:softHyphen/>
      </w:r>
      <w:r>
        <w:t>vinster ökar 2022 respektive 2023.</w:t>
      </w:r>
    </w:p>
    <w:p w14:paraId="15DD46B1" w14:textId="77777777" w:rsidR="00ED3704" w:rsidRPr="00E47535" w:rsidRDefault="00ED3704" w:rsidP="00ED3704">
      <w:pPr>
        <w:pStyle w:val="Rubrik4utannumrering"/>
      </w:pPr>
      <w:r w:rsidRPr="00E47535">
        <w:t>Avkastningsskatt</w:t>
      </w:r>
    </w:p>
    <w:p w14:paraId="64EDB9E8" w14:textId="5EC475E5" w:rsidR="00ED3704" w:rsidRPr="00E47535" w:rsidRDefault="00ED3704" w:rsidP="00ED3704">
      <w:pPr>
        <w:pStyle w:val="Brdtext"/>
      </w:pPr>
      <w:r w:rsidRPr="00E47535">
        <w:t xml:space="preserve">Intäkter från avkastningsskatt, som tas ut på sparande i pensions- och kapital-försäkringar, påverkas i hög grad av hur statslåneräntan utvecklas under kalenderåret närmast före beskattningsåret. Den långa perioden med låga räntenivåer har medfört att </w:t>
      </w:r>
      <w:r>
        <w:t xml:space="preserve">intäkterna från </w:t>
      </w:r>
      <w:r w:rsidRPr="00E47535">
        <w:t>avkastningsskatten varit på en mycket låg nivå</w:t>
      </w:r>
      <w:r>
        <w:t xml:space="preserve"> </w:t>
      </w:r>
      <w:r w:rsidRPr="00E47535">
        <w:t xml:space="preserve">en längre tid </w:t>
      </w:r>
      <w:r>
        <w:t xml:space="preserve">(se </w:t>
      </w:r>
      <w:r>
        <w:fldChar w:fldCharType="begin"/>
      </w:r>
      <w:r>
        <w:instrText xml:space="preserve"> REF _Ref66795220 \h \*Lower </w:instrText>
      </w:r>
      <w:r>
        <w:fldChar w:fldCharType="separate"/>
      </w:r>
      <w:r w:rsidR="000D76EE">
        <w:t xml:space="preserve">tabell </w:t>
      </w:r>
      <w:r w:rsidR="000D76EE">
        <w:rPr>
          <w:noProof/>
        </w:rPr>
        <w:t>5</w:t>
      </w:r>
      <w:r w:rsidR="000D76EE">
        <w:t>.</w:t>
      </w:r>
      <w:r w:rsidR="000D76EE">
        <w:rPr>
          <w:noProof/>
        </w:rPr>
        <w:t>3</w:t>
      </w:r>
      <w:r>
        <w:fldChar w:fldCharType="end"/>
      </w:r>
      <w:r>
        <w:t>).</w:t>
      </w:r>
      <w:r w:rsidRPr="00E47535">
        <w:t xml:space="preserve"> Som ett resultat av </w:t>
      </w:r>
      <w:r>
        <w:t>att</w:t>
      </w:r>
      <w:r w:rsidRPr="00E47535" w:rsidDel="00FC540C">
        <w:t xml:space="preserve"> </w:t>
      </w:r>
      <w:r w:rsidRPr="00E47535">
        <w:t>statslåneränta</w:t>
      </w:r>
      <w:r>
        <w:t>n</w:t>
      </w:r>
      <w:r w:rsidRPr="00E47535">
        <w:t xml:space="preserve"> </w:t>
      </w:r>
      <w:r>
        <w:t>bedöms bli fortsatt låg, väntas</w:t>
      </w:r>
      <w:r w:rsidRPr="00E47535">
        <w:t xml:space="preserve"> intäkterna från avkastningsskatt vara </w:t>
      </w:r>
      <w:r>
        <w:t xml:space="preserve">kvar </w:t>
      </w:r>
      <w:r w:rsidRPr="00E47535">
        <w:t>på en låg nivå även kommande år.</w:t>
      </w:r>
    </w:p>
    <w:p w14:paraId="350DCB8F" w14:textId="77777777" w:rsidR="00ED3704" w:rsidRPr="00915EBA" w:rsidRDefault="00ED3704" w:rsidP="00ED3704">
      <w:pPr>
        <w:pStyle w:val="Rubrik3utannumrering"/>
      </w:pPr>
      <w:r w:rsidRPr="00915EBA">
        <w:t>Skatt på konsumtion och insatsvaror</w:t>
      </w:r>
    </w:p>
    <w:p w14:paraId="6D46F075" w14:textId="484047CF" w:rsidR="00ED3704" w:rsidRPr="00915EBA" w:rsidRDefault="00ED3704" w:rsidP="00ED3704">
      <w:pPr>
        <w:pStyle w:val="Brdtext"/>
      </w:pPr>
      <w:r w:rsidRPr="00915EBA">
        <w:t xml:space="preserve">Skatt på konsumtion och insatsvaror består av mervärdesskatt och punktskatter </w:t>
      </w:r>
      <w:r>
        <w:t xml:space="preserve">(se </w:t>
      </w:r>
      <w:r>
        <w:fldChar w:fldCharType="begin"/>
      </w:r>
      <w:r>
        <w:instrText xml:space="preserve"> REF  _Ref66795220 \* Lower \h </w:instrText>
      </w:r>
      <w:r>
        <w:fldChar w:fldCharType="separate"/>
      </w:r>
      <w:r w:rsidR="000D76EE">
        <w:t xml:space="preserve">tabell </w:t>
      </w:r>
      <w:r w:rsidR="000D76EE">
        <w:rPr>
          <w:noProof/>
        </w:rPr>
        <w:t>5</w:t>
      </w:r>
      <w:r w:rsidR="000D76EE">
        <w:t>.</w:t>
      </w:r>
      <w:r w:rsidR="000D76EE">
        <w:rPr>
          <w:noProof/>
        </w:rPr>
        <w:t>3</w:t>
      </w:r>
      <w:r>
        <w:fldChar w:fldCharType="end"/>
      </w:r>
      <w:r>
        <w:t xml:space="preserve">) </w:t>
      </w:r>
      <w:r w:rsidRPr="00915EBA">
        <w:t xml:space="preserve">och utgör </w:t>
      </w:r>
      <w:r>
        <w:t>nästan</w:t>
      </w:r>
      <w:r w:rsidRPr="00915EBA">
        <w:t xml:space="preserve"> 30</w:t>
      </w:r>
      <w:r>
        <w:t> </w:t>
      </w:r>
      <w:r w:rsidRPr="00915EBA">
        <w:t>procent av de totala skatteintäkterna, motsvarande 12</w:t>
      </w:r>
      <w:r>
        <w:t> </w:t>
      </w:r>
      <w:r w:rsidRPr="00915EBA">
        <w:t>procent av BNP.</w:t>
      </w:r>
    </w:p>
    <w:p w14:paraId="5583AB98" w14:textId="77777777" w:rsidR="00ED3704" w:rsidRPr="00915EBA" w:rsidRDefault="00ED3704" w:rsidP="00ED3704">
      <w:pPr>
        <w:pStyle w:val="Rubrik4utannumrering"/>
      </w:pPr>
      <w:r w:rsidRPr="00915EBA">
        <w:t>Mervärdesskatt</w:t>
      </w:r>
    </w:p>
    <w:p w14:paraId="58F35CDE" w14:textId="312D6AB9" w:rsidR="00ED3704" w:rsidRDefault="00ED3704" w:rsidP="00ED3704">
      <w:pPr>
        <w:pStyle w:val="Brdtext"/>
      </w:pPr>
      <w:r>
        <w:t>Preliminärt utfall visar att mervärdesskatteintäkterna</w:t>
      </w:r>
      <w:r w:rsidRPr="00AD1D87">
        <w:t xml:space="preserve"> </w:t>
      </w:r>
      <w:r>
        <w:t xml:space="preserve">ökade 2020 </w:t>
      </w:r>
      <w:r w:rsidRPr="00AD1D87">
        <w:t xml:space="preserve">med </w:t>
      </w:r>
      <w:r w:rsidRPr="000656C7">
        <w:t>drygt 1</w:t>
      </w:r>
      <w:r>
        <w:t> </w:t>
      </w:r>
      <w:r w:rsidRPr="00AD1D87">
        <w:t>procent trots att hushållens konsumtion minskade kraftigt och investering</w:t>
      </w:r>
      <w:r>
        <w:t>stillväxten</w:t>
      </w:r>
      <w:r w:rsidRPr="00AD1D87">
        <w:t xml:space="preserve"> dämpades (se </w:t>
      </w:r>
      <w:r>
        <w:fldChar w:fldCharType="begin"/>
      </w:r>
      <w:r>
        <w:instrText xml:space="preserve"> REF _Ref66819818 \h \*Lower </w:instrText>
      </w:r>
      <w:r>
        <w:fldChar w:fldCharType="separate"/>
      </w:r>
      <w:r w:rsidR="000D76EE">
        <w:t xml:space="preserve">diagram </w:t>
      </w:r>
      <w:r w:rsidR="000D76EE">
        <w:rPr>
          <w:noProof/>
        </w:rPr>
        <w:t>5</w:t>
      </w:r>
      <w:r w:rsidR="000D76EE">
        <w:t>.</w:t>
      </w:r>
      <w:r w:rsidR="000D76EE">
        <w:rPr>
          <w:noProof/>
        </w:rPr>
        <w:t>5</w:t>
      </w:r>
      <w:r>
        <w:fldChar w:fldCharType="end"/>
      </w:r>
      <w:r w:rsidRPr="00AD1D87">
        <w:t xml:space="preserve">). </w:t>
      </w:r>
      <w:r>
        <w:t>Det är mycket ovanligt att hushållens konsumtion minskar och det är oklart varför det inte medförde att även intäkterna från mervärdesskatt minskade. Att intäkterna från mervärdesskatt trots detta ökade något beror främst på att inbetal</w:t>
      </w:r>
      <w:r w:rsidR="00814BD4">
        <w:softHyphen/>
      </w:r>
      <w:r>
        <w:t>ning</w:t>
      </w:r>
      <w:r w:rsidR="00814BD4">
        <w:softHyphen/>
      </w:r>
      <w:r>
        <w:t xml:space="preserve">arna av mervärdesskatt från stat och kommuner ökade 2020. </w:t>
      </w:r>
      <w:r w:rsidRPr="00AD1D87">
        <w:t>Under 2021–2024 väntas intäkterna från mervärdesskatt öka snabbare, framför allt till följd av en stark utveck</w:t>
      </w:r>
      <w:r w:rsidR="00814BD4">
        <w:softHyphen/>
      </w:r>
      <w:r w:rsidRPr="00AD1D87">
        <w:t>ling av hushållens konsumtion.</w:t>
      </w:r>
      <w:r>
        <w:t xml:space="preserve"> Skatteintäkterna väntas öka särskilt mycket 2022.</w:t>
      </w:r>
    </w:p>
    <w:p w14:paraId="184414DF" w14:textId="63BA80FB" w:rsidR="00ED3704" w:rsidRDefault="00ED3704" w:rsidP="00ED3704">
      <w:pPr>
        <w:pStyle w:val="DiagramRubrik"/>
      </w:pPr>
      <w:bookmarkStart w:id="136" w:name="_Ref66819818"/>
      <w:r>
        <w:t xml:space="preserve">Diagram </w:t>
      </w:r>
      <w:r>
        <w:fldChar w:fldCharType="begin"/>
      </w:r>
      <w:r>
        <w:instrText xml:space="preserve"> STYLEREF  "Rubrik 1" \n</w:instrText>
      </w:r>
      <w:r>
        <w:fldChar w:fldCharType="separate"/>
      </w:r>
      <w:r w:rsidR="000D76EE">
        <w:rPr>
          <w:noProof/>
        </w:rPr>
        <w:t>5</w:t>
      </w:r>
      <w:r>
        <w:rPr>
          <w:noProof/>
        </w:rPr>
        <w:fldChar w:fldCharType="end"/>
      </w:r>
      <w:r>
        <w:t>.</w:t>
      </w:r>
      <w:fldSimple w:instr=" SEQ Diagram \* ARABIC \s 1 ">
        <w:r w:rsidR="000D76EE">
          <w:rPr>
            <w:noProof/>
          </w:rPr>
          <w:t>5</w:t>
        </w:r>
      </w:fldSimple>
      <w:bookmarkEnd w:id="136"/>
      <w:r>
        <w:tab/>
      </w:r>
      <w:r w:rsidRPr="000656C7">
        <w:t>Hushållens konsumtion, fasta bruttoinvesteringar och intäkter från mervärdesskatt</w:t>
      </w:r>
    </w:p>
    <w:p w14:paraId="536ACFCB" w14:textId="21914108" w:rsidR="00ED3704" w:rsidRPr="008C6FAF" w:rsidRDefault="00ED3704" w:rsidP="00ED3704">
      <w:pPr>
        <w:pStyle w:val="DiagramUnderrubrik"/>
      </w:pPr>
      <w:r w:rsidRPr="008C6FAF">
        <w:t>Årlig procentuell förändring i löpande priser. Utfall 2000</w:t>
      </w:r>
      <w:r>
        <w:rPr>
          <w:rFonts w:cstheme="majorHAnsi"/>
        </w:rPr>
        <w:t>–2020</w:t>
      </w:r>
      <w:r w:rsidRPr="008C6FAF">
        <w:t>, prognos 2021</w:t>
      </w:r>
      <w:r>
        <w:rPr>
          <w:rFonts w:cstheme="majorHAnsi"/>
        </w:rPr>
        <w:t>–2024</w:t>
      </w:r>
    </w:p>
    <w:p w14:paraId="37C18F91" w14:textId="274C9BD4" w:rsidR="00ED3704" w:rsidRDefault="00ED3704" w:rsidP="00FC5820">
      <w:pPr>
        <w:pStyle w:val="DiagramUnderrubrik"/>
      </w:pPr>
      <w:r>
        <w:rPr>
          <w:noProof/>
        </w:rPr>
        <w:drawing>
          <wp:inline distT="0" distB="0" distL="0" distR="0" wp14:anchorId="5A266389" wp14:editId="180F6C7F">
            <wp:extent cx="4679950" cy="2339975"/>
            <wp:effectExtent l="0" t="0" r="6350" b="0"/>
            <wp:docPr id="28" name="Diagram 8" descr="Hushållens konsumtion, fasta bruttoinvesteringar och intäkter från mervärdesskatt">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r>
        <w:tab/>
      </w:r>
    </w:p>
    <w:p w14:paraId="562717C1" w14:textId="6ECD8A82" w:rsidR="00ED3704" w:rsidRDefault="00ED3704" w:rsidP="00FC5820">
      <w:pPr>
        <w:pStyle w:val="Klla"/>
      </w:pPr>
      <w:r>
        <w:t>Källor: Statistiska centralbyrån, Skatteverket, Ekonomistyrningsverket och egna beräkningar.</w:t>
      </w:r>
    </w:p>
    <w:p w14:paraId="3CB0B5AC" w14:textId="77777777" w:rsidR="00ED3704" w:rsidRPr="00AD1D87" w:rsidRDefault="00ED3704" w:rsidP="00ED3704">
      <w:pPr>
        <w:pStyle w:val="Rubrik4utannumrering"/>
      </w:pPr>
      <w:r w:rsidRPr="00AD1D87">
        <w:lastRenderedPageBreak/>
        <w:t>Punktskatter</w:t>
      </w:r>
    </w:p>
    <w:p w14:paraId="6541A50F" w14:textId="48F8EEA1" w:rsidR="00ED3704" w:rsidRDefault="00ED3704" w:rsidP="00ED3704">
      <w:pPr>
        <w:pStyle w:val="Brdtext"/>
        <w:rPr>
          <w:highlight w:val="yellow"/>
        </w:rPr>
      </w:pPr>
      <w:r w:rsidRPr="00AD1D87">
        <w:t xml:space="preserve">Intäkterna från punktskatterna väntas sammantaget minska </w:t>
      </w:r>
      <w:r>
        <w:t>något</w:t>
      </w:r>
      <w:r w:rsidRPr="00AD1D87">
        <w:t xml:space="preserve"> 2021. </w:t>
      </w:r>
      <w:r>
        <w:t>Det är intäkt</w:t>
      </w:r>
      <w:r w:rsidR="00EB71DC">
        <w:softHyphen/>
      </w:r>
      <w:r>
        <w:t>erna från skatt på energi som väntas minska, vilket i sin tur både förklaras av diverse regeländringar (exempelvis pausad BNP-indexering) och på en dämpad användning av olika energislag inom industrin och transportsektorn. Under prognos</w:t>
      </w:r>
      <w:r w:rsidR="004E4324">
        <w:softHyphen/>
      </w:r>
      <w:r>
        <w:t xml:space="preserve">åren 2022–2024 förutses intäkterna från punktskatterna sammantaget att öka i takt med tillväxten i ekonomin (se </w:t>
      </w:r>
      <w:r>
        <w:fldChar w:fldCharType="begin"/>
      </w:r>
      <w:r>
        <w:instrText xml:space="preserve"> REF _Ref66795220 \h \*Lower </w:instrText>
      </w:r>
      <w:r>
        <w:fldChar w:fldCharType="separate"/>
      </w:r>
      <w:r w:rsidR="000D76EE">
        <w:t xml:space="preserve">tabell </w:t>
      </w:r>
      <w:r w:rsidR="000D76EE">
        <w:rPr>
          <w:noProof/>
        </w:rPr>
        <w:t>5</w:t>
      </w:r>
      <w:r w:rsidR="000D76EE">
        <w:t>.</w:t>
      </w:r>
      <w:r w:rsidR="000D76EE">
        <w:rPr>
          <w:noProof/>
        </w:rPr>
        <w:t>3</w:t>
      </w:r>
      <w:r>
        <w:fldChar w:fldCharType="end"/>
      </w:r>
      <w:r>
        <w:t xml:space="preserve">). Intäkterna från punktskatterna bedöms dessutom öka 2023 och framåt till följd av en höjning av skattesatserna för tobak och alkohol. </w:t>
      </w:r>
    </w:p>
    <w:p w14:paraId="5B1E0060" w14:textId="77777777" w:rsidR="00ED3704" w:rsidRPr="0080642B" w:rsidRDefault="00ED3704" w:rsidP="00ED3704">
      <w:pPr>
        <w:pStyle w:val="Rubrik4utannumrering"/>
      </w:pPr>
      <w:r w:rsidRPr="0080642B">
        <w:t>Restförda och övriga skatter</w:t>
      </w:r>
    </w:p>
    <w:p w14:paraId="38BD4F19" w14:textId="7FD053DE" w:rsidR="00ED3704" w:rsidRPr="002757D2" w:rsidRDefault="00ED3704" w:rsidP="00ED3704">
      <w:pPr>
        <w:pStyle w:val="Brdtext"/>
      </w:pPr>
      <w:r w:rsidRPr="0080642B">
        <w:t>Restförda och övriga skatter består främst av uppbördsförluster, omprövningar och anstånd från hushåll och företag, avgifter till public service samt intäkter som förs till fonder. Intäkterna från restförda och övriga skatter beräknas uppgå till 8</w:t>
      </w:r>
      <w:r>
        <w:t> </w:t>
      </w:r>
      <w:r w:rsidRPr="0080642B">
        <w:t>miljarder kronor 2021 för att därefter stiga till 17</w:t>
      </w:r>
      <w:r>
        <w:t> </w:t>
      </w:r>
      <w:r w:rsidRPr="0080642B">
        <w:t xml:space="preserve">miljarder kronor 2024 (se </w:t>
      </w:r>
      <w:r>
        <w:fldChar w:fldCharType="begin"/>
      </w:r>
      <w:r>
        <w:instrText xml:space="preserve"> REF _Ref66795220 \h \*Lower </w:instrText>
      </w:r>
      <w:r>
        <w:fldChar w:fldCharType="separate"/>
      </w:r>
      <w:r w:rsidR="000D76EE">
        <w:t xml:space="preserve">tabell </w:t>
      </w:r>
      <w:r w:rsidR="000D76EE">
        <w:rPr>
          <w:noProof/>
        </w:rPr>
        <w:t>5</w:t>
      </w:r>
      <w:r w:rsidR="000D76EE">
        <w:t>.</w:t>
      </w:r>
      <w:r w:rsidR="000D76EE">
        <w:rPr>
          <w:noProof/>
        </w:rPr>
        <w:t>3</w:t>
      </w:r>
      <w:r>
        <w:fldChar w:fldCharType="end"/>
      </w:r>
      <w:r w:rsidRPr="0080642B">
        <w:t>).</w:t>
      </w:r>
    </w:p>
    <w:p w14:paraId="3D13C06E" w14:textId="3E4A95B7" w:rsidR="00ED3704" w:rsidRPr="0080642B" w:rsidRDefault="00ED3704" w:rsidP="00ED3704">
      <w:pPr>
        <w:pStyle w:val="Rubrik2"/>
      </w:pPr>
      <w:bookmarkStart w:id="137" w:name="_Toc68721342"/>
      <w:r w:rsidRPr="0080642B">
        <w:t>Statens inkomster</w:t>
      </w:r>
      <w:bookmarkEnd w:id="137"/>
    </w:p>
    <w:p w14:paraId="3DB758F2" w14:textId="77777777" w:rsidR="00ED3704" w:rsidRPr="0080642B" w:rsidRDefault="00ED3704" w:rsidP="00ED3704">
      <w:pPr>
        <w:pStyle w:val="Rubrik3utannumrering"/>
        <w:spacing w:before="0"/>
      </w:pPr>
      <w:r w:rsidRPr="0080642B">
        <w:t>Skatteinkomster</w:t>
      </w:r>
    </w:p>
    <w:p w14:paraId="3DDC062B" w14:textId="77777777" w:rsidR="00ED3704" w:rsidRPr="0080642B" w:rsidRDefault="00ED3704" w:rsidP="00ED3704">
      <w:pPr>
        <w:pStyle w:val="Brdtext"/>
      </w:pPr>
      <w:r w:rsidRPr="0080642B">
        <w:t xml:space="preserve">Inkomsterna i statens budget består av statens skatteinkomster och övriga inkomster. </w:t>
      </w:r>
    </w:p>
    <w:p w14:paraId="3CE579AF" w14:textId="73732A10" w:rsidR="00ED3704" w:rsidRPr="0080642B" w:rsidRDefault="00ED3704" w:rsidP="00ED3704">
      <w:pPr>
        <w:pStyle w:val="Brdtext"/>
      </w:pPr>
      <w:r w:rsidRPr="0080642B">
        <w:t>Skatteintäkter och skatteinkomster har olika påverkan på de offentliga finanserna. Skatteintäkterna påverkar det finansiella sparandet medan periodiseringsposter som kapitalplaceringar på skattekontot endast påverkar statens inkomster och budgetsaldo. Motsvarande skillnad finns för övriga inkomster. Vissa inkomster av statens verk</w:t>
      </w:r>
      <w:r w:rsidR="004E4324">
        <w:softHyphen/>
      </w:r>
      <w:r w:rsidRPr="0080642B">
        <w:t>samhet, såsom utdelningar från statens aktieinnehav, påverkar statens finansiella sparande medan försäljningsinkomster och återbetalningar av lån endast påverkar statens inkomster och budgetsaldo.</w:t>
      </w:r>
    </w:p>
    <w:p w14:paraId="4A7A1527" w14:textId="77777777" w:rsidR="00ED3704" w:rsidRPr="0080642B" w:rsidRDefault="00ED3704" w:rsidP="00ED3704">
      <w:pPr>
        <w:pStyle w:val="Rubrik3utannumrering"/>
      </w:pPr>
      <w:r w:rsidRPr="0080642B">
        <w:t>Övriga inkomster</w:t>
      </w:r>
    </w:p>
    <w:p w14:paraId="488A4632" w14:textId="3D654931" w:rsidR="00ED3704" w:rsidRPr="00BC39FA" w:rsidRDefault="00ED3704" w:rsidP="00ED3704">
      <w:pPr>
        <w:pStyle w:val="Brdtext"/>
      </w:pPr>
      <w:r w:rsidRPr="0080642B">
        <w:t xml:space="preserve">Utfall och prognoser för de inkomster som redovisas under posten Övriga inkomster i statens budget framgår av </w:t>
      </w:r>
      <w:r>
        <w:fldChar w:fldCharType="begin"/>
      </w:r>
      <w:r>
        <w:instrText xml:space="preserve"> REF  _Ref66795220 \* Lower \h </w:instrText>
      </w:r>
      <w:r>
        <w:fldChar w:fldCharType="separate"/>
      </w:r>
      <w:r w:rsidR="000D76EE">
        <w:t xml:space="preserve">tabell </w:t>
      </w:r>
      <w:r w:rsidR="000D76EE">
        <w:rPr>
          <w:noProof/>
        </w:rPr>
        <w:t>5</w:t>
      </w:r>
      <w:r w:rsidR="000D76EE">
        <w:t>.</w:t>
      </w:r>
      <w:r w:rsidR="000D76EE">
        <w:rPr>
          <w:noProof/>
        </w:rPr>
        <w:t>3</w:t>
      </w:r>
      <w:r>
        <w:fldChar w:fldCharType="end"/>
      </w:r>
      <w:r w:rsidRPr="0080642B">
        <w:t xml:space="preserve">. Bland dessa inkomster ingår avräkningar, som </w:t>
      </w:r>
      <w:r w:rsidRPr="00BC39FA">
        <w:t xml:space="preserve">främst avser kompensation för statlig och kommunal mervärdesskatt. </w:t>
      </w:r>
    </w:p>
    <w:p w14:paraId="4E5E58EF" w14:textId="4E5A64A7" w:rsidR="00ED3704" w:rsidRPr="00CA30EB" w:rsidRDefault="00ED3704" w:rsidP="00ED3704">
      <w:pPr>
        <w:pStyle w:val="Brdtext"/>
      </w:pPr>
      <w:r w:rsidRPr="00BC39FA">
        <w:t xml:space="preserve">Inkomster av statens verksamhet består främst av utdelningar från statens aktie-innehav, affärsverkens och Riksbankens inlevererade överskott, ränteinkomster samt inkomster från offentligrättsliga avgifter. </w:t>
      </w:r>
      <w:r>
        <w:t>Inkomsterna av statens verksamhet påverkas av de förändringar av möjligheterna att ansöka om anstånd med att betala skatt som genomförts under våren</w:t>
      </w:r>
      <w:r w:rsidRPr="00BC39FA">
        <w:t xml:space="preserve"> 2021</w:t>
      </w:r>
      <w:r>
        <w:t>. Det handlar om utökade möjligheter att ansöka om anstånd vilket ger högre</w:t>
      </w:r>
      <w:r w:rsidRPr="00BC39FA">
        <w:t xml:space="preserve"> inkomster </w:t>
      </w:r>
      <w:r>
        <w:t xml:space="preserve">från anståndsavgiften (prop. 2020/21:77). Samtidigt har anståndsavgiften sänkts (prop. 2020/21:166). </w:t>
      </w:r>
      <w:r w:rsidRPr="00BC39FA">
        <w:t xml:space="preserve">År 2021 beräknas </w:t>
      </w:r>
      <w:r>
        <w:t>inkomster av statens verksamhet sammantaget</w:t>
      </w:r>
      <w:r w:rsidRPr="00BC39FA">
        <w:t xml:space="preserve"> uppgå till </w:t>
      </w:r>
      <w:r w:rsidRPr="00CA30EB">
        <w:t>42</w:t>
      </w:r>
      <w:r>
        <w:t> </w:t>
      </w:r>
      <w:r w:rsidRPr="00CA30EB">
        <w:t>miljarder kronor</w:t>
      </w:r>
      <w:r>
        <w:t xml:space="preserve"> men bedöms därefter sjunka något under prognosperioden.</w:t>
      </w:r>
    </w:p>
    <w:p w14:paraId="06DF8C48" w14:textId="2E1FE14E" w:rsidR="00ED3704" w:rsidRPr="00CA30EB" w:rsidRDefault="00ED3704" w:rsidP="00ED3704">
      <w:pPr>
        <w:pStyle w:val="Brdtext"/>
      </w:pPr>
      <w:r w:rsidRPr="00CA30EB">
        <w:t>Inkomster av försåld egendom omfattar redovisade försäljningar av statlig egendom, varav försäljningar av aktier i statligt ägda bolag vanligtvis utgör den största delen. För 2021–2024 görs ett beräkningstekniskt antagande om försäljningsinkomster om 5</w:t>
      </w:r>
      <w:r>
        <w:t> </w:t>
      </w:r>
      <w:r w:rsidRPr="00CA30EB">
        <w:t>miljarder kronor per år.</w:t>
      </w:r>
    </w:p>
    <w:p w14:paraId="49156732" w14:textId="46B342C1" w:rsidR="00ED3704" w:rsidRPr="00CA30EB" w:rsidRDefault="00ED3704" w:rsidP="00ED3704">
      <w:pPr>
        <w:pStyle w:val="Brdtext"/>
      </w:pPr>
      <w:r w:rsidRPr="00CA30EB">
        <w:t xml:space="preserve">Inkomsterna från återbetalning av lån omfattar återbetalning av studiemedel för lån upptagna före 1989 samt av övriga lån. </w:t>
      </w:r>
      <w:r>
        <w:t>Under hela prognosperioden väntas de ligga stabilt på närmare 1 miljard kronor per år</w:t>
      </w:r>
      <w:r w:rsidRPr="00CA30EB">
        <w:t>.</w:t>
      </w:r>
    </w:p>
    <w:p w14:paraId="5524B61D" w14:textId="1E923896" w:rsidR="00ED3704" w:rsidRPr="006332C0" w:rsidRDefault="00ED3704" w:rsidP="00ED3704">
      <w:pPr>
        <w:pStyle w:val="Brdtext"/>
      </w:pPr>
      <w:r w:rsidRPr="005C7D93">
        <w:t xml:space="preserve">Kalkylmässiga inkomster omfattar vissa avskrivningar, amorteringar samt statliga pensionsavgifter. Pensionsavgifterna utgör merparten av dessa inkomster. År 2021 </w:t>
      </w:r>
      <w:r w:rsidRPr="006332C0">
        <w:lastRenderedPageBreak/>
        <w:t>beräknas de till 18</w:t>
      </w:r>
      <w:r>
        <w:t> </w:t>
      </w:r>
      <w:r w:rsidRPr="006332C0">
        <w:t>miljarder kronor</w:t>
      </w:r>
      <w:r>
        <w:t>, men bedöms därefter stiga under senare delen av prognosperioden</w:t>
      </w:r>
      <w:r w:rsidRPr="006332C0">
        <w:t>.</w:t>
      </w:r>
    </w:p>
    <w:p w14:paraId="7C6B6547" w14:textId="61283EE6" w:rsidR="00ED3704" w:rsidRPr="006332C0" w:rsidRDefault="00ED3704" w:rsidP="00ED3704">
      <w:pPr>
        <w:pStyle w:val="Brdtext"/>
      </w:pPr>
      <w:r w:rsidRPr="006332C0">
        <w:t xml:space="preserve">Posten Bidrag från EU omfattar bidrag från olika EU-fonder. De största bidragen kommer från Europeiska faciliteten för återhämtning och </w:t>
      </w:r>
      <w:r>
        <w:t>resiliens</w:t>
      </w:r>
      <w:r w:rsidRPr="006332C0">
        <w:t xml:space="preserve"> och EU:s jord</w:t>
      </w:r>
      <w:r w:rsidR="00F16070">
        <w:softHyphen/>
      </w:r>
      <w:r w:rsidRPr="006332C0">
        <w:t>bruksfonder. Bidragen är främst kopplade till utgifter på anslag inom utgifts</w:t>
      </w:r>
      <w:r w:rsidR="004E4324">
        <w:softHyphen/>
      </w:r>
      <w:r w:rsidRPr="006332C0">
        <w:t>områden. År 2021 beräknas dessa inkomster till 28</w:t>
      </w:r>
      <w:r>
        <w:t> </w:t>
      </w:r>
      <w:r w:rsidRPr="006332C0">
        <w:t>miljarder kronor</w:t>
      </w:r>
      <w:r>
        <w:t>, för att därefter sjunka under prognosåren</w:t>
      </w:r>
      <w:r w:rsidRPr="006332C0">
        <w:t>.</w:t>
      </w:r>
    </w:p>
    <w:p w14:paraId="3F194077" w14:textId="566890C7" w:rsidR="00ED3704" w:rsidRPr="006332C0" w:rsidRDefault="00ED3704" w:rsidP="00ED3704">
      <w:pPr>
        <w:pStyle w:val="Brdtext"/>
      </w:pPr>
      <w:r w:rsidRPr="006332C0">
        <w:t xml:space="preserve">Avräkningar m.m. i anslutning till skattesystemet omfattar tillkommande skatter </w:t>
      </w:r>
      <w:r>
        <w:t>samt</w:t>
      </w:r>
      <w:r w:rsidRPr="006332C0">
        <w:t xml:space="preserve"> avräkningar. Tillkommande skatter avser främst skatter som tillfaller EU och kommunala utjämningsavgifter enligt lagen (1993:387) om stöd och service till vissa funktionshindrade. Avräkningar består till största delen av statliga och kommunala myndigheters kompensation för inbetald mervärdesskatt. År 2021 väntas avräkningar m.m. i anslutning till skattesystemet uppgå till </w:t>
      </w:r>
      <w:r>
        <w:t>-</w:t>
      </w:r>
      <w:r w:rsidRPr="006332C0">
        <w:t>122</w:t>
      </w:r>
      <w:r>
        <w:t> </w:t>
      </w:r>
      <w:r w:rsidRPr="006332C0">
        <w:t>miljarder kronor.</w:t>
      </w:r>
      <w:r>
        <w:t xml:space="preserve"> Denna post bedöms bli alltmer negativ under prognosperioden vilket är kopplat till allt större kompensation för mervärdesskatt.</w:t>
      </w:r>
    </w:p>
    <w:p w14:paraId="0B99CB41" w14:textId="19DBB400" w:rsidR="00ED3704" w:rsidRDefault="00ED3704" w:rsidP="00ED3704">
      <w:pPr>
        <w:pStyle w:val="Brdtext"/>
      </w:pPr>
      <w:r w:rsidRPr="006332C0">
        <w:t>Utgifter som redovisas som krediteringar på skattekonto budgeteras fr.o.m. 2016 under anslag på budgetens utgiftssida. Kvar finns en inkomsttitel som avser de nedsättningar som kan ges som stöd till korttidsarbete.</w:t>
      </w:r>
    </w:p>
    <w:p w14:paraId="582BD1C8" w14:textId="79C22532" w:rsidR="00ED3704" w:rsidRDefault="00ED3704" w:rsidP="00ED3704">
      <w:pPr>
        <w:pStyle w:val="Rubrik3utannumrering"/>
      </w:pPr>
      <w:r>
        <w:t>Ändrad redovisning av inkomsttitlar</w:t>
      </w:r>
    </w:p>
    <w:p w14:paraId="2819DDC3" w14:textId="18DCCE0A" w:rsidR="00ED3704" w:rsidRDefault="00ED3704" w:rsidP="00ED3704">
      <w:pPr>
        <w:pStyle w:val="Brdtext"/>
      </w:pPr>
      <w:r>
        <w:t>Följande inkomsttitel byter namn och heter fortsättningsvis:</w:t>
      </w:r>
    </w:p>
    <w:p w14:paraId="69D9231B" w14:textId="31FCA360" w:rsidR="00ED3704" w:rsidRPr="005E6E42" w:rsidRDefault="00ED3704" w:rsidP="00ED3704">
      <w:pPr>
        <w:pStyle w:val="Brdtext"/>
      </w:pPr>
      <w:r>
        <w:t xml:space="preserve">6611 </w:t>
      </w:r>
      <w:r w:rsidRPr="005E6E42">
        <w:rPr>
          <w:i/>
          <w:iCs/>
        </w:rPr>
        <w:t>Bidrag från Europeiska faciliteten för återhämtning och resiliens</w:t>
      </w:r>
      <w:r>
        <w:t>.</w:t>
      </w:r>
    </w:p>
    <w:p w14:paraId="3D07A199" w14:textId="425F52F1" w:rsidR="00ED3704" w:rsidRPr="006332C0" w:rsidRDefault="00ED3704" w:rsidP="00ED3704">
      <w:pPr>
        <w:pStyle w:val="Rubrik2"/>
      </w:pPr>
      <w:bookmarkStart w:id="138" w:name="_Toc68721343"/>
      <w:r w:rsidRPr="006332C0">
        <w:t>Uppföljning av statens inkomster</w:t>
      </w:r>
      <w:bookmarkEnd w:id="138"/>
    </w:p>
    <w:p w14:paraId="5B8201CC" w14:textId="1A8E2317" w:rsidR="00ED3704" w:rsidRDefault="00ED3704" w:rsidP="00ED3704">
      <w:pPr>
        <w:pStyle w:val="Brdtext"/>
      </w:pPr>
      <w:r>
        <w:t>I detta avsnitt</w:t>
      </w:r>
      <w:r w:rsidRPr="006332C0">
        <w:t xml:space="preserve"> </w:t>
      </w:r>
      <w:r>
        <w:t>(5.4)</w:t>
      </w:r>
      <w:r w:rsidRPr="006332C0">
        <w:t xml:space="preserve"> jämförs prognosen för skatteintäkterna och övriga inkomster i denna proposition med prognosen i budgetpropositionen för 2021. Vidare görs en uppföljning av inkomsterna i statens budget för 2019 och 2020. Prognosskillnaderna finns redovisade i </w:t>
      </w:r>
      <w:r>
        <w:fldChar w:fldCharType="begin"/>
      </w:r>
      <w:r>
        <w:instrText xml:space="preserve"> REF  _Ref67399607 \* Lower \h </w:instrText>
      </w:r>
      <w:r>
        <w:fldChar w:fldCharType="separate"/>
      </w:r>
      <w:r w:rsidR="000D76EE">
        <w:t xml:space="preserve">tabell </w:t>
      </w:r>
      <w:r w:rsidR="000D76EE">
        <w:rPr>
          <w:noProof/>
        </w:rPr>
        <w:t>5</w:t>
      </w:r>
      <w:r w:rsidR="000D76EE">
        <w:t>.</w:t>
      </w:r>
      <w:r w:rsidR="000D76EE">
        <w:rPr>
          <w:noProof/>
        </w:rPr>
        <w:t>8</w:t>
      </w:r>
      <w:r>
        <w:fldChar w:fldCharType="end"/>
      </w:r>
      <w:r w:rsidRPr="006332C0">
        <w:t xml:space="preserve">. </w:t>
      </w:r>
    </w:p>
    <w:p w14:paraId="258BD251" w14:textId="094C9033" w:rsidR="00ED3704" w:rsidRDefault="00ED3704" w:rsidP="00ED3704">
      <w:pPr>
        <w:pStyle w:val="TabellRubrik"/>
        <w:ind w:left="0" w:right="-1134"/>
      </w:pPr>
      <w:bookmarkStart w:id="139" w:name="_Ref67399607"/>
      <w:r>
        <w:t xml:space="preserve">Tabell </w:t>
      </w:r>
      <w:r>
        <w:fldChar w:fldCharType="begin"/>
      </w:r>
      <w:r>
        <w:instrText xml:space="preserve"> STYLEREF  "Rubrik 1" \n</w:instrText>
      </w:r>
      <w:r>
        <w:fldChar w:fldCharType="separate"/>
      </w:r>
      <w:r w:rsidR="000D76EE">
        <w:rPr>
          <w:noProof/>
        </w:rPr>
        <w:t>5</w:t>
      </w:r>
      <w:r>
        <w:rPr>
          <w:noProof/>
        </w:rPr>
        <w:fldChar w:fldCharType="end"/>
      </w:r>
      <w:r>
        <w:t>.</w:t>
      </w:r>
      <w:fldSimple w:instr=" SEQ Tabell \* ARABIC \s 1 ">
        <w:r w:rsidR="000D76EE">
          <w:rPr>
            <w:noProof/>
          </w:rPr>
          <w:t>8</w:t>
        </w:r>
      </w:fldSimple>
      <w:bookmarkEnd w:id="139"/>
      <w:r>
        <w:tab/>
      </w:r>
      <w:r w:rsidRPr="007C0B3B">
        <w:t>Aktuellt utfall och prognos jämfört med statens budget för 201</w:t>
      </w:r>
      <w:r>
        <w:t>9</w:t>
      </w:r>
      <w:r w:rsidRPr="007C0B3B">
        <w:t xml:space="preserve"> och 20</w:t>
      </w:r>
      <w:r>
        <w:t>20</w:t>
      </w:r>
      <w:r w:rsidRPr="007C0B3B">
        <w:t xml:space="preserve"> samt en jämförelse med prognosen i budgetpropositionen för 202</w:t>
      </w:r>
      <w:r>
        <w:t>1</w:t>
      </w:r>
    </w:p>
    <w:p w14:paraId="0176D18E" w14:textId="64CC6F7E" w:rsidR="00ED3704" w:rsidRDefault="00ED3704" w:rsidP="00ED3704">
      <w:pPr>
        <w:pStyle w:val="TabellUnderrubrik"/>
        <w:spacing w:after="0"/>
        <w:ind w:left="-1134" w:right="-1134"/>
      </w:pPr>
      <w:r>
        <w:t>Miljarder kronor</w:t>
      </w:r>
    </w:p>
    <w:tbl>
      <w:tblPr>
        <w:tblStyle w:val="RKBPTabell"/>
        <w:tblW w:w="9637" w:type="dxa"/>
        <w:tblInd w:w="-1134" w:type="dxa"/>
        <w:tblLook w:val="06E0" w:firstRow="1" w:lastRow="1" w:firstColumn="1" w:lastColumn="0" w:noHBand="1" w:noVBand="1"/>
      </w:tblPr>
      <w:tblGrid>
        <w:gridCol w:w="3261"/>
        <w:gridCol w:w="708"/>
        <w:gridCol w:w="567"/>
        <w:gridCol w:w="709"/>
        <w:gridCol w:w="566"/>
        <w:gridCol w:w="638"/>
        <w:gridCol w:w="637"/>
        <w:gridCol w:w="638"/>
        <w:gridCol w:w="637"/>
        <w:gridCol w:w="638"/>
        <w:gridCol w:w="638"/>
      </w:tblGrid>
      <w:tr w:rsidR="00ED3704" w:rsidRPr="00296973" w14:paraId="6CFED65B" w14:textId="77777777" w:rsidTr="00ED370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9247254" w14:textId="0DBFADD1" w:rsidR="00ED3704" w:rsidRPr="00296973" w:rsidRDefault="00ED3704" w:rsidP="00ED3704">
            <w:pPr>
              <w:pStyle w:val="TabellHuvud"/>
            </w:pPr>
            <w:r w:rsidRPr="00296973">
              <w:t> </w:t>
            </w:r>
          </w:p>
        </w:tc>
        <w:tc>
          <w:tcPr>
            <w:tcW w:w="708" w:type="dxa"/>
          </w:tcPr>
          <w:p w14:paraId="48D4C302"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Utfall</w:t>
            </w:r>
          </w:p>
          <w:p w14:paraId="2642C587" w14:textId="5E729F36"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2019</w:t>
            </w:r>
          </w:p>
        </w:tc>
        <w:tc>
          <w:tcPr>
            <w:tcW w:w="567" w:type="dxa"/>
          </w:tcPr>
          <w:p w14:paraId="65B22FC6"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Jfr</w:t>
            </w:r>
          </w:p>
          <w:p w14:paraId="7FDFA547"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SB19</w:t>
            </w:r>
          </w:p>
          <w:p w14:paraId="6AA08AAE" w14:textId="41D499A4"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2019</w:t>
            </w:r>
          </w:p>
        </w:tc>
        <w:tc>
          <w:tcPr>
            <w:tcW w:w="709" w:type="dxa"/>
          </w:tcPr>
          <w:p w14:paraId="1417045E"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Utfall</w:t>
            </w:r>
          </w:p>
          <w:p w14:paraId="2BF52FB8" w14:textId="520F512E"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2020</w:t>
            </w:r>
          </w:p>
        </w:tc>
        <w:tc>
          <w:tcPr>
            <w:tcW w:w="566" w:type="dxa"/>
          </w:tcPr>
          <w:p w14:paraId="30AA330B"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Jfr</w:t>
            </w:r>
          </w:p>
          <w:p w14:paraId="0C7504F7"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SB20</w:t>
            </w:r>
          </w:p>
          <w:p w14:paraId="78347F01" w14:textId="004C34A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2020</w:t>
            </w:r>
          </w:p>
        </w:tc>
        <w:tc>
          <w:tcPr>
            <w:tcW w:w="638" w:type="dxa"/>
          </w:tcPr>
          <w:p w14:paraId="10F94F6A" w14:textId="4203BF96"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p>
        </w:tc>
        <w:tc>
          <w:tcPr>
            <w:tcW w:w="637" w:type="dxa"/>
          </w:tcPr>
          <w:p w14:paraId="5FA8E548"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Jfr</w:t>
            </w:r>
          </w:p>
          <w:p w14:paraId="6D70DE5C"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BP21</w:t>
            </w:r>
          </w:p>
          <w:p w14:paraId="47684756" w14:textId="1E0F5C25"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2019</w:t>
            </w:r>
          </w:p>
        </w:tc>
        <w:tc>
          <w:tcPr>
            <w:tcW w:w="638" w:type="dxa"/>
          </w:tcPr>
          <w:p w14:paraId="4E4EC07F"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Jfr</w:t>
            </w:r>
          </w:p>
          <w:p w14:paraId="3E3BA5CC" w14:textId="77777777"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BP21</w:t>
            </w:r>
          </w:p>
          <w:p w14:paraId="06858011" w14:textId="11545EE6" w:rsidR="00ED3704" w:rsidRPr="00E8303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83038">
              <w:t>2020</w:t>
            </w:r>
          </w:p>
        </w:tc>
        <w:tc>
          <w:tcPr>
            <w:tcW w:w="637" w:type="dxa"/>
          </w:tcPr>
          <w:p w14:paraId="6CC96496"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Jfr</w:t>
            </w:r>
          </w:p>
          <w:p w14:paraId="0524AFD4"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BP21</w:t>
            </w:r>
          </w:p>
          <w:p w14:paraId="4A8ECD23" w14:textId="6B7A09B1" w:rsidR="00ED3704" w:rsidRPr="00296973"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26FA6">
              <w:t>2021</w:t>
            </w:r>
          </w:p>
        </w:tc>
        <w:tc>
          <w:tcPr>
            <w:tcW w:w="638" w:type="dxa"/>
          </w:tcPr>
          <w:p w14:paraId="43D2B58D"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Jfr</w:t>
            </w:r>
          </w:p>
          <w:p w14:paraId="058BAB95"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BP21</w:t>
            </w:r>
          </w:p>
          <w:p w14:paraId="6360A40F" w14:textId="5A421FEF" w:rsidR="00ED3704" w:rsidRPr="00296973"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26FA6">
              <w:t>2022</w:t>
            </w:r>
          </w:p>
        </w:tc>
        <w:tc>
          <w:tcPr>
            <w:tcW w:w="638" w:type="dxa"/>
          </w:tcPr>
          <w:p w14:paraId="35D0057E"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Jfr</w:t>
            </w:r>
          </w:p>
          <w:p w14:paraId="086F7B4F"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BP21</w:t>
            </w:r>
          </w:p>
          <w:p w14:paraId="0D82C651" w14:textId="37DA3295" w:rsidR="00ED3704" w:rsidRPr="00296973"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26FA6">
              <w:t>2023</w:t>
            </w:r>
          </w:p>
        </w:tc>
      </w:tr>
      <w:tr w:rsidR="00ED3704" w:rsidRPr="00296973" w14:paraId="37B41E0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7726576" w14:textId="103FF95B" w:rsidR="00ED3704" w:rsidRPr="00296973" w:rsidRDefault="00ED3704" w:rsidP="00ED3704">
            <w:pPr>
              <w:pStyle w:val="Tabell"/>
              <w:rPr>
                <w:b/>
                <w:bCs/>
              </w:rPr>
            </w:pPr>
            <w:r w:rsidRPr="00296973">
              <w:rPr>
                <w:b/>
                <w:bCs/>
              </w:rPr>
              <w:t>Skatt på arbete</w:t>
            </w:r>
          </w:p>
        </w:tc>
        <w:tc>
          <w:tcPr>
            <w:tcW w:w="708" w:type="dxa"/>
            <w:vAlign w:val="top"/>
            <w:hideMark/>
          </w:tcPr>
          <w:p w14:paraId="4AAB11D8" w14:textId="2AB48E1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1 265,</w:t>
            </w:r>
            <w:r>
              <w:rPr>
                <w:b/>
              </w:rPr>
              <w:t>4</w:t>
            </w:r>
          </w:p>
        </w:tc>
        <w:tc>
          <w:tcPr>
            <w:tcW w:w="567" w:type="dxa"/>
            <w:vAlign w:val="top"/>
            <w:hideMark/>
          </w:tcPr>
          <w:p w14:paraId="1FD86B3B"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p>
        </w:tc>
        <w:tc>
          <w:tcPr>
            <w:tcW w:w="709" w:type="dxa"/>
            <w:vAlign w:val="top"/>
            <w:hideMark/>
          </w:tcPr>
          <w:p w14:paraId="4C966F27" w14:textId="75822CB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1 250,1</w:t>
            </w:r>
          </w:p>
        </w:tc>
        <w:tc>
          <w:tcPr>
            <w:tcW w:w="566" w:type="dxa"/>
            <w:vAlign w:val="top"/>
            <w:hideMark/>
          </w:tcPr>
          <w:p w14:paraId="42331844" w14:textId="250892F4"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-47,0</w:t>
            </w:r>
          </w:p>
        </w:tc>
        <w:tc>
          <w:tcPr>
            <w:tcW w:w="638" w:type="dxa"/>
            <w:hideMark/>
          </w:tcPr>
          <w:p w14:paraId="3D36AE2A"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37" w:type="dxa"/>
            <w:vAlign w:val="top"/>
            <w:hideMark/>
          </w:tcPr>
          <w:p w14:paraId="75C44357" w14:textId="5F7B87EF"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0,0</w:t>
            </w:r>
          </w:p>
        </w:tc>
        <w:tc>
          <w:tcPr>
            <w:tcW w:w="638" w:type="dxa"/>
            <w:vAlign w:val="top"/>
            <w:hideMark/>
          </w:tcPr>
          <w:p w14:paraId="055868C1" w14:textId="185650D4"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4,7</w:t>
            </w:r>
          </w:p>
        </w:tc>
        <w:tc>
          <w:tcPr>
            <w:tcW w:w="637" w:type="dxa"/>
            <w:hideMark/>
          </w:tcPr>
          <w:p w14:paraId="2BB7693D"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12,5</w:t>
            </w:r>
          </w:p>
        </w:tc>
        <w:tc>
          <w:tcPr>
            <w:tcW w:w="638" w:type="dxa"/>
            <w:hideMark/>
          </w:tcPr>
          <w:p w14:paraId="364D1AAF"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15,8</w:t>
            </w:r>
          </w:p>
        </w:tc>
        <w:tc>
          <w:tcPr>
            <w:tcW w:w="638" w:type="dxa"/>
            <w:hideMark/>
          </w:tcPr>
          <w:p w14:paraId="47057707" w14:textId="4A2889EC"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10,7</w:t>
            </w:r>
          </w:p>
        </w:tc>
      </w:tr>
      <w:tr w:rsidR="00ED3704" w:rsidRPr="00296973" w14:paraId="2A6EFB0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3F02419" w14:textId="1EC6C2B6" w:rsidR="00ED3704" w:rsidRPr="00296973" w:rsidRDefault="00ED3704" w:rsidP="00ED3704">
            <w:pPr>
              <w:pStyle w:val="Tabell"/>
              <w:rPr>
                <w:i/>
                <w:iCs/>
              </w:rPr>
            </w:pPr>
            <w:r w:rsidRPr="00296973">
              <w:rPr>
                <w:i/>
                <w:iCs/>
              </w:rPr>
              <w:t>Direkta skatter</w:t>
            </w:r>
          </w:p>
        </w:tc>
        <w:tc>
          <w:tcPr>
            <w:tcW w:w="708" w:type="dxa"/>
            <w:vAlign w:val="top"/>
            <w:hideMark/>
          </w:tcPr>
          <w:p w14:paraId="7EA57FBC" w14:textId="21B3452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660,5</w:t>
            </w:r>
          </w:p>
        </w:tc>
        <w:tc>
          <w:tcPr>
            <w:tcW w:w="567" w:type="dxa"/>
            <w:vAlign w:val="top"/>
            <w:hideMark/>
          </w:tcPr>
          <w:p w14:paraId="2E225964" w14:textId="7B19A46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-5,7</w:t>
            </w:r>
          </w:p>
        </w:tc>
        <w:tc>
          <w:tcPr>
            <w:tcW w:w="709" w:type="dxa"/>
            <w:vAlign w:val="top"/>
            <w:hideMark/>
          </w:tcPr>
          <w:p w14:paraId="76CC222C" w14:textId="2D400EB2"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670,9</w:t>
            </w:r>
          </w:p>
        </w:tc>
        <w:tc>
          <w:tcPr>
            <w:tcW w:w="566" w:type="dxa"/>
            <w:vAlign w:val="top"/>
            <w:hideMark/>
          </w:tcPr>
          <w:p w14:paraId="1047F1D1" w14:textId="18D3001E"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-3,9</w:t>
            </w:r>
          </w:p>
        </w:tc>
        <w:tc>
          <w:tcPr>
            <w:tcW w:w="638" w:type="dxa"/>
            <w:hideMark/>
          </w:tcPr>
          <w:p w14:paraId="33148DE8"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vAlign w:val="top"/>
            <w:hideMark/>
          </w:tcPr>
          <w:p w14:paraId="3694D2DA" w14:textId="1C9AF10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-0,5</w:t>
            </w:r>
          </w:p>
        </w:tc>
        <w:tc>
          <w:tcPr>
            <w:tcW w:w="638" w:type="dxa"/>
            <w:vAlign w:val="top"/>
            <w:hideMark/>
          </w:tcPr>
          <w:p w14:paraId="0669B94F" w14:textId="26761892"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2,6</w:t>
            </w:r>
          </w:p>
        </w:tc>
        <w:tc>
          <w:tcPr>
            <w:tcW w:w="637" w:type="dxa"/>
            <w:hideMark/>
          </w:tcPr>
          <w:p w14:paraId="20F6C373"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296973">
              <w:rPr>
                <w:i/>
                <w:iCs/>
              </w:rPr>
              <w:t>6,7</w:t>
            </w:r>
          </w:p>
        </w:tc>
        <w:tc>
          <w:tcPr>
            <w:tcW w:w="638" w:type="dxa"/>
            <w:hideMark/>
          </w:tcPr>
          <w:p w14:paraId="35B4CBA6"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296973">
              <w:rPr>
                <w:i/>
                <w:iCs/>
              </w:rPr>
              <w:t>5,7</w:t>
            </w:r>
          </w:p>
        </w:tc>
        <w:tc>
          <w:tcPr>
            <w:tcW w:w="638" w:type="dxa"/>
            <w:hideMark/>
          </w:tcPr>
          <w:p w14:paraId="73F573F9" w14:textId="78959D76"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296973">
              <w:rPr>
                <w:i/>
                <w:iCs/>
              </w:rPr>
              <w:t>3,9</w:t>
            </w:r>
          </w:p>
        </w:tc>
      </w:tr>
      <w:tr w:rsidR="00ED3704" w:rsidRPr="00296973" w14:paraId="3F964F0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EA1718A" w14:textId="5E83926F" w:rsidR="00ED3704" w:rsidRPr="00296973" w:rsidRDefault="00ED3704" w:rsidP="00ED3704">
            <w:pPr>
              <w:pStyle w:val="Tabell"/>
            </w:pPr>
            <w:r w:rsidRPr="00296973">
              <w:t>Kommunal inkomstskatt</w:t>
            </w:r>
          </w:p>
        </w:tc>
        <w:tc>
          <w:tcPr>
            <w:tcW w:w="708" w:type="dxa"/>
            <w:vAlign w:val="top"/>
            <w:hideMark/>
          </w:tcPr>
          <w:p w14:paraId="128DC335" w14:textId="43FB2CD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747,9</w:t>
            </w:r>
          </w:p>
        </w:tc>
        <w:tc>
          <w:tcPr>
            <w:tcW w:w="567" w:type="dxa"/>
            <w:vAlign w:val="top"/>
            <w:hideMark/>
          </w:tcPr>
          <w:p w14:paraId="63867655" w14:textId="3F1B032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-4,6</w:t>
            </w:r>
          </w:p>
        </w:tc>
        <w:tc>
          <w:tcPr>
            <w:tcW w:w="709" w:type="dxa"/>
            <w:vAlign w:val="top"/>
            <w:hideMark/>
          </w:tcPr>
          <w:p w14:paraId="38768FEB" w14:textId="4927364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765,1</w:t>
            </w:r>
          </w:p>
        </w:tc>
        <w:tc>
          <w:tcPr>
            <w:tcW w:w="566" w:type="dxa"/>
            <w:vAlign w:val="top"/>
            <w:hideMark/>
          </w:tcPr>
          <w:p w14:paraId="377BF992" w14:textId="0961BCA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-6,6</w:t>
            </w:r>
          </w:p>
        </w:tc>
        <w:tc>
          <w:tcPr>
            <w:tcW w:w="638" w:type="dxa"/>
            <w:hideMark/>
          </w:tcPr>
          <w:p w14:paraId="2A222FA8"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7C8AFCCB" w14:textId="661B92F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-0,9</w:t>
            </w:r>
          </w:p>
        </w:tc>
        <w:tc>
          <w:tcPr>
            <w:tcW w:w="638" w:type="dxa"/>
            <w:vAlign w:val="top"/>
            <w:hideMark/>
          </w:tcPr>
          <w:p w14:paraId="7B1103DC" w14:textId="58A2D08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-1,3</w:t>
            </w:r>
          </w:p>
        </w:tc>
        <w:tc>
          <w:tcPr>
            <w:tcW w:w="637" w:type="dxa"/>
            <w:hideMark/>
          </w:tcPr>
          <w:p w14:paraId="56CE028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6,4</w:t>
            </w:r>
          </w:p>
        </w:tc>
        <w:tc>
          <w:tcPr>
            <w:tcW w:w="638" w:type="dxa"/>
            <w:hideMark/>
          </w:tcPr>
          <w:p w14:paraId="3844261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6,8</w:t>
            </w:r>
          </w:p>
        </w:tc>
        <w:tc>
          <w:tcPr>
            <w:tcW w:w="638" w:type="dxa"/>
            <w:hideMark/>
          </w:tcPr>
          <w:p w14:paraId="29766F3D" w14:textId="4461298B"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3,1</w:t>
            </w:r>
          </w:p>
        </w:tc>
      </w:tr>
      <w:tr w:rsidR="00ED3704" w:rsidRPr="00296973" w14:paraId="37B769D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463820A" w14:textId="1296F5D2" w:rsidR="00ED3704" w:rsidRPr="00296973" w:rsidRDefault="00ED3704" w:rsidP="00ED3704">
            <w:pPr>
              <w:pStyle w:val="Tabell"/>
            </w:pPr>
            <w:r w:rsidRPr="00296973">
              <w:t>Statlig inkomstskatt</w:t>
            </w:r>
          </w:p>
        </w:tc>
        <w:tc>
          <w:tcPr>
            <w:tcW w:w="708" w:type="dxa"/>
            <w:vAlign w:val="top"/>
            <w:hideMark/>
          </w:tcPr>
          <w:p w14:paraId="788064B7" w14:textId="60C815F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56,3</w:t>
            </w:r>
          </w:p>
        </w:tc>
        <w:tc>
          <w:tcPr>
            <w:tcW w:w="567" w:type="dxa"/>
            <w:vAlign w:val="top"/>
            <w:hideMark/>
          </w:tcPr>
          <w:p w14:paraId="70A4AB53" w14:textId="5BE669F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-0,8</w:t>
            </w:r>
          </w:p>
        </w:tc>
        <w:tc>
          <w:tcPr>
            <w:tcW w:w="709" w:type="dxa"/>
            <w:vAlign w:val="top"/>
            <w:hideMark/>
          </w:tcPr>
          <w:p w14:paraId="784D9040" w14:textId="638B577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50,1</w:t>
            </w:r>
          </w:p>
        </w:tc>
        <w:tc>
          <w:tcPr>
            <w:tcW w:w="566" w:type="dxa"/>
            <w:vAlign w:val="top"/>
            <w:hideMark/>
          </w:tcPr>
          <w:p w14:paraId="52A3E641" w14:textId="6355A40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-1,4</w:t>
            </w:r>
          </w:p>
        </w:tc>
        <w:tc>
          <w:tcPr>
            <w:tcW w:w="638" w:type="dxa"/>
            <w:hideMark/>
          </w:tcPr>
          <w:p w14:paraId="74C520F4"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498E2C92" w14:textId="4F3EC62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0,1</w:t>
            </w:r>
          </w:p>
        </w:tc>
        <w:tc>
          <w:tcPr>
            <w:tcW w:w="638" w:type="dxa"/>
            <w:vAlign w:val="top"/>
            <w:hideMark/>
          </w:tcPr>
          <w:p w14:paraId="6E50C7A9" w14:textId="668EF75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0,8</w:t>
            </w:r>
          </w:p>
        </w:tc>
        <w:tc>
          <w:tcPr>
            <w:tcW w:w="637" w:type="dxa"/>
            <w:hideMark/>
          </w:tcPr>
          <w:p w14:paraId="2C088A71"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1,2</w:t>
            </w:r>
          </w:p>
        </w:tc>
        <w:tc>
          <w:tcPr>
            <w:tcW w:w="638" w:type="dxa"/>
            <w:hideMark/>
          </w:tcPr>
          <w:p w14:paraId="5EB3E831"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0,5</w:t>
            </w:r>
          </w:p>
        </w:tc>
        <w:tc>
          <w:tcPr>
            <w:tcW w:w="638" w:type="dxa"/>
            <w:hideMark/>
          </w:tcPr>
          <w:p w14:paraId="36DF8328" w14:textId="56DDB5DE"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0,7</w:t>
            </w:r>
          </w:p>
        </w:tc>
      </w:tr>
      <w:tr w:rsidR="00ED3704" w:rsidRPr="00296973" w14:paraId="3D8689B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263AAC2" w14:textId="787FB8B3" w:rsidR="00ED3704" w:rsidRPr="00296973" w:rsidRDefault="00ED3704" w:rsidP="00ED3704">
            <w:pPr>
              <w:pStyle w:val="Tabell"/>
            </w:pPr>
            <w:r w:rsidRPr="00296973">
              <w:t>Jobbskatteavdrag</w:t>
            </w:r>
          </w:p>
        </w:tc>
        <w:tc>
          <w:tcPr>
            <w:tcW w:w="708" w:type="dxa"/>
            <w:vAlign w:val="top"/>
            <w:hideMark/>
          </w:tcPr>
          <w:p w14:paraId="149A858F" w14:textId="458F940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-126,8</w:t>
            </w:r>
          </w:p>
        </w:tc>
        <w:tc>
          <w:tcPr>
            <w:tcW w:w="567" w:type="dxa"/>
            <w:vAlign w:val="top"/>
            <w:hideMark/>
          </w:tcPr>
          <w:p w14:paraId="07027174"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709" w:type="dxa"/>
            <w:vAlign w:val="top"/>
            <w:hideMark/>
          </w:tcPr>
          <w:p w14:paraId="03C732F4" w14:textId="100DB56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-125,8</w:t>
            </w:r>
          </w:p>
        </w:tc>
        <w:tc>
          <w:tcPr>
            <w:tcW w:w="566" w:type="dxa"/>
            <w:vAlign w:val="top"/>
            <w:hideMark/>
          </w:tcPr>
          <w:p w14:paraId="0BFA7CE1" w14:textId="046DB99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4,1</w:t>
            </w:r>
          </w:p>
        </w:tc>
        <w:tc>
          <w:tcPr>
            <w:tcW w:w="638" w:type="dxa"/>
            <w:hideMark/>
          </w:tcPr>
          <w:p w14:paraId="23958D18"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3B52A4E4" w14:textId="4EC5C0F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0,2</w:t>
            </w:r>
          </w:p>
        </w:tc>
        <w:tc>
          <w:tcPr>
            <w:tcW w:w="638" w:type="dxa"/>
            <w:vAlign w:val="top"/>
            <w:hideMark/>
          </w:tcPr>
          <w:p w14:paraId="6C8C8A21" w14:textId="5D11154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2,2</w:t>
            </w:r>
          </w:p>
        </w:tc>
        <w:tc>
          <w:tcPr>
            <w:tcW w:w="637" w:type="dxa"/>
            <w:hideMark/>
          </w:tcPr>
          <w:p w14:paraId="669C02E1"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-0,7</w:t>
            </w:r>
          </w:p>
        </w:tc>
        <w:tc>
          <w:tcPr>
            <w:tcW w:w="638" w:type="dxa"/>
            <w:hideMark/>
          </w:tcPr>
          <w:p w14:paraId="0A276B5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-1,4</w:t>
            </w:r>
          </w:p>
        </w:tc>
        <w:tc>
          <w:tcPr>
            <w:tcW w:w="638" w:type="dxa"/>
            <w:hideMark/>
          </w:tcPr>
          <w:p w14:paraId="254E079B" w14:textId="1AB04CD1"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-0,2</w:t>
            </w:r>
          </w:p>
        </w:tc>
      </w:tr>
      <w:tr w:rsidR="00ED3704" w:rsidRPr="00296973" w14:paraId="4C8017A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D5E2B76" w14:textId="3A564560" w:rsidR="00ED3704" w:rsidRPr="00296973" w:rsidRDefault="00ED3704" w:rsidP="00ED3704">
            <w:pPr>
              <w:pStyle w:val="Tabell"/>
            </w:pPr>
            <w:r w:rsidRPr="00296973">
              <w:t>Husavdrag</w:t>
            </w:r>
          </w:p>
        </w:tc>
        <w:tc>
          <w:tcPr>
            <w:tcW w:w="708" w:type="dxa"/>
            <w:vAlign w:val="top"/>
            <w:hideMark/>
          </w:tcPr>
          <w:p w14:paraId="50B642FB" w14:textId="2ECABF2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-15,3</w:t>
            </w:r>
          </w:p>
        </w:tc>
        <w:tc>
          <w:tcPr>
            <w:tcW w:w="567" w:type="dxa"/>
            <w:vAlign w:val="top"/>
            <w:hideMark/>
          </w:tcPr>
          <w:p w14:paraId="7B346D6C"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709" w:type="dxa"/>
            <w:vAlign w:val="top"/>
            <w:hideMark/>
          </w:tcPr>
          <w:p w14:paraId="2556CB10" w14:textId="20CDB51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-15,9</w:t>
            </w:r>
          </w:p>
        </w:tc>
        <w:tc>
          <w:tcPr>
            <w:tcW w:w="566" w:type="dxa"/>
            <w:vAlign w:val="top"/>
            <w:hideMark/>
          </w:tcPr>
          <w:p w14:paraId="0DB8DDFC" w14:textId="5AAB90C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0,1</w:t>
            </w:r>
          </w:p>
        </w:tc>
        <w:tc>
          <w:tcPr>
            <w:tcW w:w="638" w:type="dxa"/>
            <w:hideMark/>
          </w:tcPr>
          <w:p w14:paraId="0828D6BB"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21C270AB" w14:textId="3DC341A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0,0</w:t>
            </w:r>
          </w:p>
        </w:tc>
        <w:tc>
          <w:tcPr>
            <w:tcW w:w="638" w:type="dxa"/>
            <w:vAlign w:val="top"/>
            <w:hideMark/>
          </w:tcPr>
          <w:p w14:paraId="3B691475" w14:textId="466EB72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1,1</w:t>
            </w:r>
          </w:p>
        </w:tc>
        <w:tc>
          <w:tcPr>
            <w:tcW w:w="637" w:type="dxa"/>
            <w:hideMark/>
          </w:tcPr>
          <w:p w14:paraId="4942992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c>
          <w:tcPr>
            <w:tcW w:w="638" w:type="dxa"/>
            <w:hideMark/>
          </w:tcPr>
          <w:p w14:paraId="1AFA666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0,2</w:t>
            </w:r>
          </w:p>
        </w:tc>
        <w:tc>
          <w:tcPr>
            <w:tcW w:w="638" w:type="dxa"/>
            <w:hideMark/>
          </w:tcPr>
          <w:p w14:paraId="13375337" w14:textId="713C88B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0,4</w:t>
            </w:r>
          </w:p>
        </w:tc>
      </w:tr>
      <w:tr w:rsidR="00ED3704" w:rsidRPr="00296973" w14:paraId="60B7FE7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9177399" w14:textId="5B9EAC15" w:rsidR="00ED3704" w:rsidRPr="00296973" w:rsidRDefault="00ED3704" w:rsidP="00ED3704">
            <w:pPr>
              <w:pStyle w:val="Tabell"/>
            </w:pPr>
            <w:r w:rsidRPr="00296973">
              <w:t>Övrigt</w:t>
            </w:r>
          </w:p>
        </w:tc>
        <w:tc>
          <w:tcPr>
            <w:tcW w:w="708" w:type="dxa"/>
            <w:vAlign w:val="top"/>
            <w:hideMark/>
          </w:tcPr>
          <w:p w14:paraId="43BA94F1" w14:textId="76F4CF8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-1,6</w:t>
            </w:r>
          </w:p>
        </w:tc>
        <w:tc>
          <w:tcPr>
            <w:tcW w:w="567" w:type="dxa"/>
            <w:vAlign w:val="top"/>
            <w:hideMark/>
          </w:tcPr>
          <w:p w14:paraId="67F0ABA7"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709" w:type="dxa"/>
            <w:vAlign w:val="top"/>
            <w:hideMark/>
          </w:tcPr>
          <w:p w14:paraId="16F61829" w14:textId="7E2FD34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-2,7</w:t>
            </w:r>
          </w:p>
        </w:tc>
        <w:tc>
          <w:tcPr>
            <w:tcW w:w="566" w:type="dxa"/>
            <w:vAlign w:val="top"/>
            <w:hideMark/>
          </w:tcPr>
          <w:p w14:paraId="7A09A559" w14:textId="598A95E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-0,2</w:t>
            </w:r>
          </w:p>
        </w:tc>
        <w:tc>
          <w:tcPr>
            <w:tcW w:w="638" w:type="dxa"/>
            <w:hideMark/>
          </w:tcPr>
          <w:p w14:paraId="5F1939F9"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65D1DBFF" w14:textId="542845D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0,2</w:t>
            </w:r>
          </w:p>
        </w:tc>
        <w:tc>
          <w:tcPr>
            <w:tcW w:w="638" w:type="dxa"/>
            <w:vAlign w:val="top"/>
            <w:hideMark/>
          </w:tcPr>
          <w:p w14:paraId="3EF1BDF9" w14:textId="0401BEA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-0,2</w:t>
            </w:r>
          </w:p>
        </w:tc>
        <w:tc>
          <w:tcPr>
            <w:tcW w:w="637" w:type="dxa"/>
            <w:hideMark/>
          </w:tcPr>
          <w:p w14:paraId="5B11C85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-0,2</w:t>
            </w:r>
          </w:p>
        </w:tc>
        <w:tc>
          <w:tcPr>
            <w:tcW w:w="638" w:type="dxa"/>
            <w:hideMark/>
          </w:tcPr>
          <w:p w14:paraId="54402F2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-0,4</w:t>
            </w:r>
          </w:p>
        </w:tc>
        <w:tc>
          <w:tcPr>
            <w:tcW w:w="638" w:type="dxa"/>
            <w:hideMark/>
          </w:tcPr>
          <w:p w14:paraId="3D5E2B82" w14:textId="5966E652"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r>
      <w:tr w:rsidR="00ED3704" w:rsidRPr="00296973" w14:paraId="70725C9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DAA8FE0" w14:textId="10CB1164" w:rsidR="00ED3704" w:rsidRPr="00296973" w:rsidRDefault="00ED3704" w:rsidP="00ED3704">
            <w:pPr>
              <w:pStyle w:val="Tabell"/>
              <w:rPr>
                <w:i/>
                <w:iCs/>
              </w:rPr>
            </w:pPr>
            <w:r w:rsidRPr="00296973">
              <w:rPr>
                <w:i/>
                <w:iCs/>
              </w:rPr>
              <w:t>Indirekta skatter</w:t>
            </w:r>
          </w:p>
        </w:tc>
        <w:tc>
          <w:tcPr>
            <w:tcW w:w="708" w:type="dxa"/>
            <w:vAlign w:val="top"/>
            <w:hideMark/>
          </w:tcPr>
          <w:p w14:paraId="635E3A06" w14:textId="1B475F2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604,</w:t>
            </w:r>
            <w:r>
              <w:rPr>
                <w:i/>
                <w:iCs/>
              </w:rPr>
              <w:t>9</w:t>
            </w:r>
          </w:p>
        </w:tc>
        <w:tc>
          <w:tcPr>
            <w:tcW w:w="567" w:type="dxa"/>
            <w:vAlign w:val="top"/>
            <w:hideMark/>
          </w:tcPr>
          <w:p w14:paraId="30E4D41E" w14:textId="2ABD8DE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-2,3</w:t>
            </w:r>
          </w:p>
        </w:tc>
        <w:tc>
          <w:tcPr>
            <w:tcW w:w="709" w:type="dxa"/>
            <w:vAlign w:val="top"/>
            <w:hideMark/>
          </w:tcPr>
          <w:p w14:paraId="55AA57DE" w14:textId="310BE6B9"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579,1</w:t>
            </w:r>
          </w:p>
        </w:tc>
        <w:tc>
          <w:tcPr>
            <w:tcW w:w="566" w:type="dxa"/>
            <w:vAlign w:val="top"/>
            <w:hideMark/>
          </w:tcPr>
          <w:p w14:paraId="02F9B8BE" w14:textId="63AF7BEF"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-43,0</w:t>
            </w:r>
          </w:p>
        </w:tc>
        <w:tc>
          <w:tcPr>
            <w:tcW w:w="638" w:type="dxa"/>
            <w:hideMark/>
          </w:tcPr>
          <w:p w14:paraId="41310360"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vAlign w:val="top"/>
            <w:hideMark/>
          </w:tcPr>
          <w:p w14:paraId="105B561E" w14:textId="5EF98FB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0,6</w:t>
            </w:r>
          </w:p>
        </w:tc>
        <w:tc>
          <w:tcPr>
            <w:tcW w:w="638" w:type="dxa"/>
            <w:vAlign w:val="top"/>
            <w:hideMark/>
          </w:tcPr>
          <w:p w14:paraId="1B037805" w14:textId="6F338F0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E83038">
              <w:rPr>
                <w:i/>
                <w:iCs/>
              </w:rPr>
              <w:t>2,2</w:t>
            </w:r>
          </w:p>
        </w:tc>
        <w:tc>
          <w:tcPr>
            <w:tcW w:w="637" w:type="dxa"/>
            <w:hideMark/>
          </w:tcPr>
          <w:p w14:paraId="6F20175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296973">
              <w:rPr>
                <w:i/>
                <w:iCs/>
              </w:rPr>
              <w:t>5,8</w:t>
            </w:r>
          </w:p>
        </w:tc>
        <w:tc>
          <w:tcPr>
            <w:tcW w:w="638" w:type="dxa"/>
            <w:hideMark/>
          </w:tcPr>
          <w:p w14:paraId="3D2CD91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296973">
              <w:rPr>
                <w:i/>
                <w:iCs/>
              </w:rPr>
              <w:t>10,1</w:t>
            </w:r>
          </w:p>
        </w:tc>
        <w:tc>
          <w:tcPr>
            <w:tcW w:w="638" w:type="dxa"/>
            <w:hideMark/>
          </w:tcPr>
          <w:p w14:paraId="7C91623B" w14:textId="05B5214C"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296973">
              <w:rPr>
                <w:i/>
                <w:iCs/>
              </w:rPr>
              <w:t>6,8</w:t>
            </w:r>
          </w:p>
        </w:tc>
      </w:tr>
      <w:tr w:rsidR="00ED3704" w:rsidRPr="00296973" w14:paraId="41B7931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E569060" w14:textId="48A53A29" w:rsidR="00ED3704" w:rsidRPr="00296973" w:rsidRDefault="00ED3704" w:rsidP="00ED3704">
            <w:pPr>
              <w:pStyle w:val="Tabell"/>
            </w:pPr>
            <w:r w:rsidRPr="00296973">
              <w:t>Arbetsgivaravgifter</w:t>
            </w:r>
          </w:p>
        </w:tc>
        <w:tc>
          <w:tcPr>
            <w:tcW w:w="708" w:type="dxa"/>
            <w:vAlign w:val="top"/>
            <w:hideMark/>
          </w:tcPr>
          <w:p w14:paraId="09EDA166" w14:textId="50E80F6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588,6</w:t>
            </w:r>
          </w:p>
        </w:tc>
        <w:tc>
          <w:tcPr>
            <w:tcW w:w="567" w:type="dxa"/>
            <w:vAlign w:val="top"/>
            <w:hideMark/>
          </w:tcPr>
          <w:p w14:paraId="7C557688" w14:textId="444E88C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-2,6</w:t>
            </w:r>
          </w:p>
        </w:tc>
        <w:tc>
          <w:tcPr>
            <w:tcW w:w="709" w:type="dxa"/>
            <w:vAlign w:val="top"/>
            <w:hideMark/>
          </w:tcPr>
          <w:p w14:paraId="75B12D40" w14:textId="56C5BCC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595,0</w:t>
            </w:r>
          </w:p>
        </w:tc>
        <w:tc>
          <w:tcPr>
            <w:tcW w:w="566" w:type="dxa"/>
            <w:vAlign w:val="top"/>
            <w:hideMark/>
          </w:tcPr>
          <w:p w14:paraId="2921D52E" w14:textId="503E506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-13,4</w:t>
            </w:r>
          </w:p>
        </w:tc>
        <w:tc>
          <w:tcPr>
            <w:tcW w:w="638" w:type="dxa"/>
            <w:hideMark/>
          </w:tcPr>
          <w:p w14:paraId="11FC12F7"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0E704BA0" w14:textId="387BC82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0,0</w:t>
            </w:r>
          </w:p>
        </w:tc>
        <w:tc>
          <w:tcPr>
            <w:tcW w:w="638" w:type="dxa"/>
            <w:vAlign w:val="top"/>
            <w:hideMark/>
          </w:tcPr>
          <w:p w14:paraId="0511EDF4" w14:textId="1584291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3,5</w:t>
            </w:r>
          </w:p>
        </w:tc>
        <w:tc>
          <w:tcPr>
            <w:tcW w:w="637" w:type="dxa"/>
            <w:hideMark/>
          </w:tcPr>
          <w:p w14:paraId="1BE25F4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8,8</w:t>
            </w:r>
          </w:p>
        </w:tc>
        <w:tc>
          <w:tcPr>
            <w:tcW w:w="638" w:type="dxa"/>
            <w:hideMark/>
          </w:tcPr>
          <w:p w14:paraId="566E75D2"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9,7</w:t>
            </w:r>
          </w:p>
        </w:tc>
        <w:tc>
          <w:tcPr>
            <w:tcW w:w="638" w:type="dxa"/>
            <w:hideMark/>
          </w:tcPr>
          <w:p w14:paraId="66AACE41" w14:textId="401D8C8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6,4</w:t>
            </w:r>
          </w:p>
        </w:tc>
      </w:tr>
      <w:tr w:rsidR="00ED3704" w:rsidRPr="00296973" w14:paraId="5FC0FD2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A91CBE4" w14:textId="4F02F929" w:rsidR="00ED3704" w:rsidRPr="00296973" w:rsidRDefault="00ED3704" w:rsidP="00ED3704">
            <w:pPr>
              <w:pStyle w:val="Tabell"/>
            </w:pPr>
            <w:r w:rsidRPr="00296973">
              <w:t>Egenavgifter</w:t>
            </w:r>
          </w:p>
        </w:tc>
        <w:tc>
          <w:tcPr>
            <w:tcW w:w="708" w:type="dxa"/>
            <w:vAlign w:val="top"/>
            <w:hideMark/>
          </w:tcPr>
          <w:p w14:paraId="0647C612" w14:textId="49AB0C5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11,</w:t>
            </w:r>
            <w:r>
              <w:t>2</w:t>
            </w:r>
          </w:p>
        </w:tc>
        <w:tc>
          <w:tcPr>
            <w:tcW w:w="567" w:type="dxa"/>
            <w:vAlign w:val="top"/>
            <w:hideMark/>
          </w:tcPr>
          <w:p w14:paraId="0A8644A8" w14:textId="0F18A28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-2,0</w:t>
            </w:r>
          </w:p>
        </w:tc>
        <w:tc>
          <w:tcPr>
            <w:tcW w:w="709" w:type="dxa"/>
            <w:vAlign w:val="top"/>
            <w:hideMark/>
          </w:tcPr>
          <w:p w14:paraId="5C04A9A3" w14:textId="6C9FD5B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11,2</w:t>
            </w:r>
          </w:p>
        </w:tc>
        <w:tc>
          <w:tcPr>
            <w:tcW w:w="566" w:type="dxa"/>
            <w:vAlign w:val="top"/>
            <w:hideMark/>
          </w:tcPr>
          <w:p w14:paraId="39ECAC6E" w14:textId="0BA62B9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-1,6</w:t>
            </w:r>
          </w:p>
        </w:tc>
        <w:tc>
          <w:tcPr>
            <w:tcW w:w="638" w:type="dxa"/>
            <w:hideMark/>
          </w:tcPr>
          <w:p w14:paraId="479FC61C"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57800B51" w14:textId="6C8CF79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-0,1</w:t>
            </w:r>
          </w:p>
        </w:tc>
        <w:tc>
          <w:tcPr>
            <w:tcW w:w="638" w:type="dxa"/>
            <w:vAlign w:val="top"/>
            <w:hideMark/>
          </w:tcPr>
          <w:p w14:paraId="663F18E3" w14:textId="517A7C0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-0,1</w:t>
            </w:r>
          </w:p>
        </w:tc>
        <w:tc>
          <w:tcPr>
            <w:tcW w:w="637" w:type="dxa"/>
            <w:hideMark/>
          </w:tcPr>
          <w:p w14:paraId="1DAA9CF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-0,7</w:t>
            </w:r>
          </w:p>
        </w:tc>
        <w:tc>
          <w:tcPr>
            <w:tcW w:w="638" w:type="dxa"/>
            <w:hideMark/>
          </w:tcPr>
          <w:p w14:paraId="3554D480"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-0,8</w:t>
            </w:r>
          </w:p>
        </w:tc>
        <w:tc>
          <w:tcPr>
            <w:tcW w:w="638" w:type="dxa"/>
            <w:hideMark/>
          </w:tcPr>
          <w:p w14:paraId="1268F663" w14:textId="40BDDE3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-0,7</w:t>
            </w:r>
          </w:p>
        </w:tc>
      </w:tr>
      <w:tr w:rsidR="00ED3704" w:rsidRPr="00296973" w14:paraId="23DE015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9BD4639" w14:textId="7B031808" w:rsidR="00ED3704" w:rsidRPr="00296973" w:rsidRDefault="00ED3704" w:rsidP="00ED3704">
            <w:pPr>
              <w:pStyle w:val="Tabell"/>
            </w:pPr>
            <w:r w:rsidRPr="00296973">
              <w:t>Särskild löneskatt</w:t>
            </w:r>
          </w:p>
        </w:tc>
        <w:tc>
          <w:tcPr>
            <w:tcW w:w="708" w:type="dxa"/>
            <w:vAlign w:val="top"/>
            <w:hideMark/>
          </w:tcPr>
          <w:p w14:paraId="3D3BA5E4" w14:textId="3C1A166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49,4</w:t>
            </w:r>
          </w:p>
        </w:tc>
        <w:tc>
          <w:tcPr>
            <w:tcW w:w="567" w:type="dxa"/>
            <w:vAlign w:val="top"/>
            <w:hideMark/>
          </w:tcPr>
          <w:p w14:paraId="3457E39C" w14:textId="2E1C063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0,4</w:t>
            </w:r>
          </w:p>
        </w:tc>
        <w:tc>
          <w:tcPr>
            <w:tcW w:w="709" w:type="dxa"/>
            <w:vAlign w:val="top"/>
            <w:hideMark/>
          </w:tcPr>
          <w:p w14:paraId="2AC3B1F6" w14:textId="0F8C82F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48,5</w:t>
            </w:r>
          </w:p>
        </w:tc>
        <w:tc>
          <w:tcPr>
            <w:tcW w:w="566" w:type="dxa"/>
            <w:vAlign w:val="top"/>
            <w:hideMark/>
          </w:tcPr>
          <w:p w14:paraId="308EFF7D" w14:textId="4285040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-1,4</w:t>
            </w:r>
          </w:p>
        </w:tc>
        <w:tc>
          <w:tcPr>
            <w:tcW w:w="638" w:type="dxa"/>
            <w:hideMark/>
          </w:tcPr>
          <w:p w14:paraId="78EC1F12"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1570EC61" w14:textId="08EFC71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0,6</w:t>
            </w:r>
          </w:p>
        </w:tc>
        <w:tc>
          <w:tcPr>
            <w:tcW w:w="638" w:type="dxa"/>
            <w:vAlign w:val="top"/>
            <w:hideMark/>
          </w:tcPr>
          <w:p w14:paraId="2828FC03" w14:textId="7C0F55E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1,0</w:t>
            </w:r>
          </w:p>
        </w:tc>
        <w:tc>
          <w:tcPr>
            <w:tcW w:w="637" w:type="dxa"/>
            <w:hideMark/>
          </w:tcPr>
          <w:p w14:paraId="4758D076"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1,4</w:t>
            </w:r>
          </w:p>
        </w:tc>
        <w:tc>
          <w:tcPr>
            <w:tcW w:w="638" w:type="dxa"/>
            <w:hideMark/>
          </w:tcPr>
          <w:p w14:paraId="354222BF"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1,4</w:t>
            </w:r>
          </w:p>
        </w:tc>
        <w:tc>
          <w:tcPr>
            <w:tcW w:w="638" w:type="dxa"/>
            <w:hideMark/>
          </w:tcPr>
          <w:p w14:paraId="453BD819" w14:textId="7FD0741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1,1</w:t>
            </w:r>
          </w:p>
        </w:tc>
      </w:tr>
      <w:tr w:rsidR="00ED3704" w:rsidRPr="00296973" w14:paraId="183D8B5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6E61A4F" w14:textId="7F1FBE32" w:rsidR="00ED3704" w:rsidRPr="00296973" w:rsidRDefault="00ED3704" w:rsidP="00ED3704">
            <w:pPr>
              <w:pStyle w:val="Tabell"/>
            </w:pPr>
            <w:r w:rsidRPr="00296973">
              <w:t>Nedsättningar</w:t>
            </w:r>
          </w:p>
        </w:tc>
        <w:tc>
          <w:tcPr>
            <w:tcW w:w="708" w:type="dxa"/>
            <w:vAlign w:val="top"/>
            <w:hideMark/>
          </w:tcPr>
          <w:p w14:paraId="148C08EA" w14:textId="1A49038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-3,7</w:t>
            </w:r>
          </w:p>
        </w:tc>
        <w:tc>
          <w:tcPr>
            <w:tcW w:w="567" w:type="dxa"/>
            <w:vAlign w:val="top"/>
            <w:hideMark/>
          </w:tcPr>
          <w:p w14:paraId="5B3EC608" w14:textId="49957D1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2,1</w:t>
            </w:r>
          </w:p>
        </w:tc>
        <w:tc>
          <w:tcPr>
            <w:tcW w:w="709" w:type="dxa"/>
            <w:vAlign w:val="top"/>
            <w:hideMark/>
          </w:tcPr>
          <w:p w14:paraId="1240169F" w14:textId="3E1EBCC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-34,8</w:t>
            </w:r>
          </w:p>
        </w:tc>
        <w:tc>
          <w:tcPr>
            <w:tcW w:w="566" w:type="dxa"/>
            <w:vAlign w:val="top"/>
            <w:hideMark/>
          </w:tcPr>
          <w:p w14:paraId="3FB092F3" w14:textId="353750A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-27,3</w:t>
            </w:r>
          </w:p>
        </w:tc>
        <w:tc>
          <w:tcPr>
            <w:tcW w:w="638" w:type="dxa"/>
            <w:hideMark/>
          </w:tcPr>
          <w:p w14:paraId="74024F2A"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17A3E4C3" w14:textId="58DDD5E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0,1</w:t>
            </w:r>
          </w:p>
        </w:tc>
        <w:tc>
          <w:tcPr>
            <w:tcW w:w="638" w:type="dxa"/>
            <w:vAlign w:val="top"/>
            <w:hideMark/>
          </w:tcPr>
          <w:p w14:paraId="058BD2E7" w14:textId="65587DD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-1,8</w:t>
            </w:r>
          </w:p>
        </w:tc>
        <w:tc>
          <w:tcPr>
            <w:tcW w:w="637" w:type="dxa"/>
            <w:hideMark/>
          </w:tcPr>
          <w:p w14:paraId="60269506"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-3,3</w:t>
            </w:r>
          </w:p>
        </w:tc>
        <w:tc>
          <w:tcPr>
            <w:tcW w:w="638" w:type="dxa"/>
            <w:hideMark/>
          </w:tcPr>
          <w:p w14:paraId="432FEE5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c>
          <w:tcPr>
            <w:tcW w:w="638" w:type="dxa"/>
            <w:hideMark/>
          </w:tcPr>
          <w:p w14:paraId="20D7F778" w14:textId="4862533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r>
      <w:tr w:rsidR="00ED3704" w:rsidRPr="00296973" w14:paraId="0E26572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C174CCB" w14:textId="75549197" w:rsidR="00ED3704" w:rsidRPr="00296973" w:rsidRDefault="00ED3704" w:rsidP="00ED3704">
            <w:pPr>
              <w:pStyle w:val="Tabell"/>
            </w:pPr>
            <w:r w:rsidRPr="00296973">
              <w:t>Skatt på tjänstegruppliv</w:t>
            </w:r>
          </w:p>
        </w:tc>
        <w:tc>
          <w:tcPr>
            <w:tcW w:w="708" w:type="dxa"/>
            <w:vAlign w:val="top"/>
            <w:hideMark/>
          </w:tcPr>
          <w:p w14:paraId="74E9C675" w14:textId="4DBB901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0,6</w:t>
            </w:r>
          </w:p>
        </w:tc>
        <w:tc>
          <w:tcPr>
            <w:tcW w:w="567" w:type="dxa"/>
            <w:vAlign w:val="top"/>
            <w:hideMark/>
          </w:tcPr>
          <w:p w14:paraId="476F77FB" w14:textId="6173CEA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0,1</w:t>
            </w:r>
          </w:p>
        </w:tc>
        <w:tc>
          <w:tcPr>
            <w:tcW w:w="709" w:type="dxa"/>
            <w:vAlign w:val="top"/>
            <w:hideMark/>
          </w:tcPr>
          <w:p w14:paraId="1A5AAD3B" w14:textId="4C02EC7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0,6</w:t>
            </w:r>
          </w:p>
        </w:tc>
        <w:tc>
          <w:tcPr>
            <w:tcW w:w="566" w:type="dxa"/>
            <w:vAlign w:val="top"/>
            <w:hideMark/>
          </w:tcPr>
          <w:p w14:paraId="23B46A21" w14:textId="584F99B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0,0</w:t>
            </w:r>
          </w:p>
        </w:tc>
        <w:tc>
          <w:tcPr>
            <w:tcW w:w="638" w:type="dxa"/>
            <w:hideMark/>
          </w:tcPr>
          <w:p w14:paraId="5B584895"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64E558BD" w14:textId="52A0413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0,0</w:t>
            </w:r>
          </w:p>
        </w:tc>
        <w:tc>
          <w:tcPr>
            <w:tcW w:w="638" w:type="dxa"/>
            <w:vAlign w:val="top"/>
            <w:hideMark/>
          </w:tcPr>
          <w:p w14:paraId="4D8A37FB" w14:textId="210CAA2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0,0</w:t>
            </w:r>
          </w:p>
        </w:tc>
        <w:tc>
          <w:tcPr>
            <w:tcW w:w="637" w:type="dxa"/>
            <w:hideMark/>
          </w:tcPr>
          <w:p w14:paraId="4A92728C"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c>
          <w:tcPr>
            <w:tcW w:w="638" w:type="dxa"/>
            <w:hideMark/>
          </w:tcPr>
          <w:p w14:paraId="6F4140F2"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c>
          <w:tcPr>
            <w:tcW w:w="638" w:type="dxa"/>
            <w:hideMark/>
          </w:tcPr>
          <w:p w14:paraId="356566D2" w14:textId="570EFEDF"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r>
      <w:tr w:rsidR="00ED3704" w:rsidRPr="00296973" w14:paraId="456FC4D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FE9B32D" w14:textId="41A7A26D" w:rsidR="00ED3704" w:rsidRPr="00296973" w:rsidRDefault="00ED3704" w:rsidP="00ED3704">
            <w:pPr>
              <w:pStyle w:val="Tabell"/>
            </w:pPr>
            <w:r w:rsidRPr="00296973">
              <w:t>Avgifter till premiepensionssystemet</w:t>
            </w:r>
          </w:p>
        </w:tc>
        <w:tc>
          <w:tcPr>
            <w:tcW w:w="708" w:type="dxa"/>
            <w:vAlign w:val="top"/>
            <w:hideMark/>
          </w:tcPr>
          <w:p w14:paraId="738BC0E7" w14:textId="278C407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-41,1</w:t>
            </w:r>
          </w:p>
        </w:tc>
        <w:tc>
          <w:tcPr>
            <w:tcW w:w="567" w:type="dxa"/>
            <w:vAlign w:val="top"/>
            <w:hideMark/>
          </w:tcPr>
          <w:p w14:paraId="53744BFD" w14:textId="703C347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-0,2</w:t>
            </w:r>
          </w:p>
        </w:tc>
        <w:tc>
          <w:tcPr>
            <w:tcW w:w="709" w:type="dxa"/>
            <w:vAlign w:val="top"/>
            <w:hideMark/>
          </w:tcPr>
          <w:p w14:paraId="2F93FC4F" w14:textId="0BF31AE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-41,3</w:t>
            </w:r>
          </w:p>
        </w:tc>
        <w:tc>
          <w:tcPr>
            <w:tcW w:w="566" w:type="dxa"/>
            <w:vAlign w:val="top"/>
            <w:hideMark/>
          </w:tcPr>
          <w:p w14:paraId="5B431C8B" w14:textId="2668B92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228C4">
              <w:t>0,7</w:t>
            </w:r>
          </w:p>
        </w:tc>
        <w:tc>
          <w:tcPr>
            <w:tcW w:w="638" w:type="dxa"/>
            <w:hideMark/>
          </w:tcPr>
          <w:p w14:paraId="38AAE307"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83038">
              <w:t> </w:t>
            </w:r>
          </w:p>
        </w:tc>
        <w:tc>
          <w:tcPr>
            <w:tcW w:w="637" w:type="dxa"/>
            <w:vAlign w:val="top"/>
            <w:hideMark/>
          </w:tcPr>
          <w:p w14:paraId="0ED457EA" w14:textId="00DBBF9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0,0</w:t>
            </w:r>
          </w:p>
        </w:tc>
        <w:tc>
          <w:tcPr>
            <w:tcW w:w="638" w:type="dxa"/>
            <w:vAlign w:val="top"/>
            <w:hideMark/>
          </w:tcPr>
          <w:p w14:paraId="033D73B8" w14:textId="052B327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23EE3">
              <w:t>-0,5</w:t>
            </w:r>
          </w:p>
        </w:tc>
        <w:tc>
          <w:tcPr>
            <w:tcW w:w="637" w:type="dxa"/>
            <w:hideMark/>
          </w:tcPr>
          <w:p w14:paraId="678D06CC"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-0,3</w:t>
            </w:r>
          </w:p>
        </w:tc>
        <w:tc>
          <w:tcPr>
            <w:tcW w:w="638" w:type="dxa"/>
            <w:hideMark/>
          </w:tcPr>
          <w:p w14:paraId="284ABFB7"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-0,4</w:t>
            </w:r>
          </w:p>
        </w:tc>
        <w:tc>
          <w:tcPr>
            <w:tcW w:w="638" w:type="dxa"/>
            <w:hideMark/>
          </w:tcPr>
          <w:p w14:paraId="56A9A6C5" w14:textId="19E357AF"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r>
      <w:tr w:rsidR="00ED3704" w:rsidRPr="00296973" w14:paraId="4A9BAC0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BDFF7F9" w14:textId="1B79D2C4" w:rsidR="00ED3704" w:rsidRPr="00296973" w:rsidRDefault="00ED3704" w:rsidP="00ED3704">
            <w:pPr>
              <w:pStyle w:val="Tabell"/>
              <w:rPr>
                <w:b/>
                <w:bCs/>
              </w:rPr>
            </w:pPr>
            <w:r w:rsidRPr="00296973">
              <w:rPr>
                <w:b/>
                <w:bCs/>
              </w:rPr>
              <w:lastRenderedPageBreak/>
              <w:t>Skatt på kapital</w:t>
            </w:r>
          </w:p>
        </w:tc>
        <w:tc>
          <w:tcPr>
            <w:tcW w:w="708" w:type="dxa"/>
            <w:vAlign w:val="top"/>
            <w:hideMark/>
          </w:tcPr>
          <w:p w14:paraId="0A38F350" w14:textId="676A26D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282,2</w:t>
            </w:r>
          </w:p>
        </w:tc>
        <w:tc>
          <w:tcPr>
            <w:tcW w:w="567" w:type="dxa"/>
            <w:vAlign w:val="top"/>
            <w:hideMark/>
          </w:tcPr>
          <w:p w14:paraId="45DAEE3F" w14:textId="14B8A162"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10,6</w:t>
            </w:r>
          </w:p>
        </w:tc>
        <w:tc>
          <w:tcPr>
            <w:tcW w:w="709" w:type="dxa"/>
            <w:vAlign w:val="top"/>
            <w:hideMark/>
          </w:tcPr>
          <w:p w14:paraId="7AF2CAD6" w14:textId="393D1D48"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254,5</w:t>
            </w:r>
          </w:p>
        </w:tc>
        <w:tc>
          <w:tcPr>
            <w:tcW w:w="566" w:type="dxa"/>
            <w:vAlign w:val="top"/>
            <w:hideMark/>
          </w:tcPr>
          <w:p w14:paraId="4F5C7FC8" w14:textId="256BDAD0"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-24,7</w:t>
            </w:r>
          </w:p>
        </w:tc>
        <w:tc>
          <w:tcPr>
            <w:tcW w:w="638" w:type="dxa"/>
            <w:hideMark/>
          </w:tcPr>
          <w:p w14:paraId="2A9F083B"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p>
        </w:tc>
        <w:tc>
          <w:tcPr>
            <w:tcW w:w="637" w:type="dxa"/>
            <w:vAlign w:val="top"/>
            <w:hideMark/>
          </w:tcPr>
          <w:p w14:paraId="320B7A7A" w14:textId="380FEE42"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4,1</w:t>
            </w:r>
          </w:p>
        </w:tc>
        <w:tc>
          <w:tcPr>
            <w:tcW w:w="638" w:type="dxa"/>
            <w:vAlign w:val="top"/>
            <w:hideMark/>
          </w:tcPr>
          <w:p w14:paraId="7D667940" w14:textId="2A199D18"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21,7</w:t>
            </w:r>
          </w:p>
        </w:tc>
        <w:tc>
          <w:tcPr>
            <w:tcW w:w="637" w:type="dxa"/>
            <w:hideMark/>
          </w:tcPr>
          <w:p w14:paraId="5F4691C5"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10,7</w:t>
            </w:r>
          </w:p>
        </w:tc>
        <w:tc>
          <w:tcPr>
            <w:tcW w:w="638" w:type="dxa"/>
            <w:hideMark/>
          </w:tcPr>
          <w:p w14:paraId="315326C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6,9</w:t>
            </w:r>
          </w:p>
        </w:tc>
        <w:tc>
          <w:tcPr>
            <w:tcW w:w="638" w:type="dxa"/>
            <w:hideMark/>
          </w:tcPr>
          <w:p w14:paraId="5E0395EE" w14:textId="47C63F5E"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-0,8</w:t>
            </w:r>
          </w:p>
        </w:tc>
      </w:tr>
      <w:tr w:rsidR="00ED3704" w:rsidRPr="00296973" w14:paraId="3CE291A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1240101" w14:textId="6A187826" w:rsidR="00ED3704" w:rsidRPr="00296973" w:rsidRDefault="00ED3704" w:rsidP="00ED3704">
            <w:pPr>
              <w:pStyle w:val="Tabell"/>
            </w:pPr>
            <w:r w:rsidRPr="00296973">
              <w:t>Skatt på kapital, hushåll</w:t>
            </w:r>
          </w:p>
        </w:tc>
        <w:tc>
          <w:tcPr>
            <w:tcW w:w="708" w:type="dxa"/>
            <w:vAlign w:val="top"/>
            <w:hideMark/>
          </w:tcPr>
          <w:p w14:paraId="6D47697D" w14:textId="28A0D14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69,6</w:t>
            </w:r>
          </w:p>
        </w:tc>
        <w:tc>
          <w:tcPr>
            <w:tcW w:w="567" w:type="dxa"/>
            <w:vAlign w:val="top"/>
            <w:hideMark/>
          </w:tcPr>
          <w:p w14:paraId="67A6D05A" w14:textId="1F06675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0,8</w:t>
            </w:r>
          </w:p>
        </w:tc>
        <w:tc>
          <w:tcPr>
            <w:tcW w:w="709" w:type="dxa"/>
            <w:vAlign w:val="top"/>
            <w:hideMark/>
          </w:tcPr>
          <w:p w14:paraId="0593F4ED" w14:textId="553C06B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60,1</w:t>
            </w:r>
          </w:p>
        </w:tc>
        <w:tc>
          <w:tcPr>
            <w:tcW w:w="566" w:type="dxa"/>
            <w:vAlign w:val="top"/>
            <w:hideMark/>
          </w:tcPr>
          <w:p w14:paraId="1827CE9D" w14:textId="1970BA7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-7,2</w:t>
            </w:r>
          </w:p>
        </w:tc>
        <w:tc>
          <w:tcPr>
            <w:tcW w:w="638" w:type="dxa"/>
            <w:hideMark/>
          </w:tcPr>
          <w:p w14:paraId="4A2E1E72"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7" w:type="dxa"/>
            <w:vAlign w:val="top"/>
            <w:hideMark/>
          </w:tcPr>
          <w:p w14:paraId="6652EB34" w14:textId="774FB9A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-1,6</w:t>
            </w:r>
          </w:p>
        </w:tc>
        <w:tc>
          <w:tcPr>
            <w:tcW w:w="638" w:type="dxa"/>
            <w:vAlign w:val="top"/>
            <w:hideMark/>
          </w:tcPr>
          <w:p w14:paraId="16162A65" w14:textId="59AC09D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6,7</w:t>
            </w:r>
          </w:p>
        </w:tc>
        <w:tc>
          <w:tcPr>
            <w:tcW w:w="637" w:type="dxa"/>
            <w:hideMark/>
          </w:tcPr>
          <w:p w14:paraId="6B652BDF"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3,4</w:t>
            </w:r>
          </w:p>
        </w:tc>
        <w:tc>
          <w:tcPr>
            <w:tcW w:w="638" w:type="dxa"/>
            <w:hideMark/>
          </w:tcPr>
          <w:p w14:paraId="2350F94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1,2</w:t>
            </w:r>
          </w:p>
        </w:tc>
        <w:tc>
          <w:tcPr>
            <w:tcW w:w="638" w:type="dxa"/>
            <w:hideMark/>
          </w:tcPr>
          <w:p w14:paraId="74780EF4" w14:textId="39B183C2"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0,2</w:t>
            </w:r>
          </w:p>
        </w:tc>
      </w:tr>
      <w:tr w:rsidR="00ED3704" w:rsidRPr="00296973" w14:paraId="72D6858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AFA02BD" w14:textId="0443D791" w:rsidR="00ED3704" w:rsidRPr="00296973" w:rsidRDefault="00ED3704" w:rsidP="00ED3704">
            <w:pPr>
              <w:pStyle w:val="Tabell"/>
            </w:pPr>
            <w:r w:rsidRPr="00296973">
              <w:t>Skatt på företagsvinster</w:t>
            </w:r>
          </w:p>
        </w:tc>
        <w:tc>
          <w:tcPr>
            <w:tcW w:w="708" w:type="dxa"/>
            <w:vAlign w:val="top"/>
            <w:hideMark/>
          </w:tcPr>
          <w:p w14:paraId="4447F569" w14:textId="7DDA8BF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153,4</w:t>
            </w:r>
          </w:p>
        </w:tc>
        <w:tc>
          <w:tcPr>
            <w:tcW w:w="567" w:type="dxa"/>
            <w:vAlign w:val="top"/>
            <w:hideMark/>
          </w:tcPr>
          <w:p w14:paraId="179E9470" w14:textId="7723F24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10,1</w:t>
            </w:r>
          </w:p>
        </w:tc>
        <w:tc>
          <w:tcPr>
            <w:tcW w:w="709" w:type="dxa"/>
            <w:vAlign w:val="top"/>
            <w:hideMark/>
          </w:tcPr>
          <w:p w14:paraId="39B1579E" w14:textId="167CB13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138,3</w:t>
            </w:r>
          </w:p>
        </w:tc>
        <w:tc>
          <w:tcPr>
            <w:tcW w:w="566" w:type="dxa"/>
            <w:vAlign w:val="top"/>
            <w:hideMark/>
          </w:tcPr>
          <w:p w14:paraId="637B1473" w14:textId="59FBB0A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-15,1</w:t>
            </w:r>
          </w:p>
        </w:tc>
        <w:tc>
          <w:tcPr>
            <w:tcW w:w="638" w:type="dxa"/>
            <w:hideMark/>
          </w:tcPr>
          <w:p w14:paraId="03CC67A2"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7" w:type="dxa"/>
            <w:vAlign w:val="top"/>
            <w:hideMark/>
          </w:tcPr>
          <w:p w14:paraId="53B05BE3" w14:textId="7BF4548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5,6</w:t>
            </w:r>
          </w:p>
        </w:tc>
        <w:tc>
          <w:tcPr>
            <w:tcW w:w="638" w:type="dxa"/>
            <w:vAlign w:val="top"/>
            <w:hideMark/>
          </w:tcPr>
          <w:p w14:paraId="2FC1E97C" w14:textId="5C5381B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16,8</w:t>
            </w:r>
          </w:p>
        </w:tc>
        <w:tc>
          <w:tcPr>
            <w:tcW w:w="637" w:type="dxa"/>
            <w:hideMark/>
          </w:tcPr>
          <w:p w14:paraId="3D27019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8,8</w:t>
            </w:r>
          </w:p>
        </w:tc>
        <w:tc>
          <w:tcPr>
            <w:tcW w:w="638" w:type="dxa"/>
            <w:hideMark/>
          </w:tcPr>
          <w:p w14:paraId="1C755CB2"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7,2</w:t>
            </w:r>
          </w:p>
        </w:tc>
        <w:tc>
          <w:tcPr>
            <w:tcW w:w="638" w:type="dxa"/>
            <w:hideMark/>
          </w:tcPr>
          <w:p w14:paraId="5D71D3C8" w14:textId="3A52599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1,5</w:t>
            </w:r>
          </w:p>
        </w:tc>
      </w:tr>
      <w:tr w:rsidR="00ED3704" w:rsidRPr="00296973" w14:paraId="48A1B4A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ACE99FD" w14:textId="599B6A85" w:rsidR="00ED3704" w:rsidRPr="00296973" w:rsidRDefault="00ED3704" w:rsidP="00ED3704">
            <w:pPr>
              <w:pStyle w:val="Tabell"/>
            </w:pPr>
            <w:r w:rsidRPr="00296973">
              <w:t>Avkastningsskatt</w:t>
            </w:r>
          </w:p>
        </w:tc>
        <w:tc>
          <w:tcPr>
            <w:tcW w:w="708" w:type="dxa"/>
            <w:vAlign w:val="top"/>
            <w:hideMark/>
          </w:tcPr>
          <w:p w14:paraId="52F64D0F" w14:textId="4D00889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5,3</w:t>
            </w:r>
          </w:p>
        </w:tc>
        <w:tc>
          <w:tcPr>
            <w:tcW w:w="567" w:type="dxa"/>
            <w:vAlign w:val="top"/>
            <w:hideMark/>
          </w:tcPr>
          <w:p w14:paraId="4DF72399" w14:textId="083F6EC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-1,1</w:t>
            </w:r>
          </w:p>
        </w:tc>
        <w:tc>
          <w:tcPr>
            <w:tcW w:w="709" w:type="dxa"/>
            <w:vAlign w:val="top"/>
            <w:hideMark/>
          </w:tcPr>
          <w:p w14:paraId="1D1D74AF" w14:textId="3616D3B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5,6</w:t>
            </w:r>
          </w:p>
        </w:tc>
        <w:tc>
          <w:tcPr>
            <w:tcW w:w="566" w:type="dxa"/>
            <w:vAlign w:val="top"/>
            <w:hideMark/>
          </w:tcPr>
          <w:p w14:paraId="0E1217B9" w14:textId="2DAC842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0,2</w:t>
            </w:r>
          </w:p>
        </w:tc>
        <w:tc>
          <w:tcPr>
            <w:tcW w:w="638" w:type="dxa"/>
            <w:hideMark/>
          </w:tcPr>
          <w:p w14:paraId="6724C5E2"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7" w:type="dxa"/>
            <w:vAlign w:val="top"/>
            <w:hideMark/>
          </w:tcPr>
          <w:p w14:paraId="08C8595B" w14:textId="7F2F972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-0,1</w:t>
            </w:r>
          </w:p>
        </w:tc>
        <w:tc>
          <w:tcPr>
            <w:tcW w:w="638" w:type="dxa"/>
            <w:vAlign w:val="top"/>
            <w:hideMark/>
          </w:tcPr>
          <w:p w14:paraId="09189AE7" w14:textId="1413555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-0,4</w:t>
            </w:r>
          </w:p>
        </w:tc>
        <w:tc>
          <w:tcPr>
            <w:tcW w:w="637" w:type="dxa"/>
            <w:hideMark/>
          </w:tcPr>
          <w:p w14:paraId="0FFB552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0,7</w:t>
            </w:r>
          </w:p>
        </w:tc>
        <w:tc>
          <w:tcPr>
            <w:tcW w:w="638" w:type="dxa"/>
            <w:hideMark/>
          </w:tcPr>
          <w:p w14:paraId="37FE8CB7"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0,5</w:t>
            </w:r>
          </w:p>
        </w:tc>
        <w:tc>
          <w:tcPr>
            <w:tcW w:w="638" w:type="dxa"/>
            <w:hideMark/>
          </w:tcPr>
          <w:p w14:paraId="3B691043" w14:textId="48E02294"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0,4</w:t>
            </w:r>
          </w:p>
        </w:tc>
      </w:tr>
      <w:tr w:rsidR="00ED3704" w:rsidRPr="00296973" w14:paraId="7C601B6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E9B599A" w14:textId="47775AB8" w:rsidR="00ED3704" w:rsidRPr="00296973" w:rsidRDefault="00ED3704" w:rsidP="00ED3704">
            <w:pPr>
              <w:pStyle w:val="Tabell"/>
            </w:pPr>
            <w:r w:rsidRPr="00296973">
              <w:t>Fastighetsskatt</w:t>
            </w:r>
          </w:p>
        </w:tc>
        <w:tc>
          <w:tcPr>
            <w:tcW w:w="708" w:type="dxa"/>
            <w:vAlign w:val="top"/>
            <w:hideMark/>
          </w:tcPr>
          <w:p w14:paraId="28C97656" w14:textId="1904536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34,4</w:t>
            </w:r>
          </w:p>
        </w:tc>
        <w:tc>
          <w:tcPr>
            <w:tcW w:w="567" w:type="dxa"/>
            <w:vAlign w:val="top"/>
            <w:hideMark/>
          </w:tcPr>
          <w:p w14:paraId="53CD91CA" w14:textId="4A49717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2,3</w:t>
            </w:r>
          </w:p>
        </w:tc>
        <w:tc>
          <w:tcPr>
            <w:tcW w:w="709" w:type="dxa"/>
            <w:vAlign w:val="top"/>
            <w:hideMark/>
          </w:tcPr>
          <w:p w14:paraId="105ED657" w14:textId="3CBBB28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34,2</w:t>
            </w:r>
          </w:p>
        </w:tc>
        <w:tc>
          <w:tcPr>
            <w:tcW w:w="566" w:type="dxa"/>
            <w:vAlign w:val="top"/>
            <w:hideMark/>
          </w:tcPr>
          <w:p w14:paraId="215186EC" w14:textId="51660A2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2,1</w:t>
            </w:r>
          </w:p>
        </w:tc>
        <w:tc>
          <w:tcPr>
            <w:tcW w:w="638" w:type="dxa"/>
            <w:hideMark/>
          </w:tcPr>
          <w:p w14:paraId="4FB1D1DE"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7" w:type="dxa"/>
            <w:vAlign w:val="top"/>
            <w:hideMark/>
          </w:tcPr>
          <w:p w14:paraId="73CD0C16" w14:textId="68FF591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0,1</w:t>
            </w:r>
          </w:p>
        </w:tc>
        <w:tc>
          <w:tcPr>
            <w:tcW w:w="638" w:type="dxa"/>
            <w:vAlign w:val="top"/>
            <w:hideMark/>
          </w:tcPr>
          <w:p w14:paraId="1C558B0D" w14:textId="3554C58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-0,1</w:t>
            </w:r>
          </w:p>
        </w:tc>
        <w:tc>
          <w:tcPr>
            <w:tcW w:w="637" w:type="dxa"/>
            <w:hideMark/>
          </w:tcPr>
          <w:p w14:paraId="18C42A4C"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c>
          <w:tcPr>
            <w:tcW w:w="638" w:type="dxa"/>
            <w:hideMark/>
          </w:tcPr>
          <w:p w14:paraId="38975E6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c>
          <w:tcPr>
            <w:tcW w:w="638" w:type="dxa"/>
            <w:hideMark/>
          </w:tcPr>
          <w:p w14:paraId="220D897C" w14:textId="49511AA0"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r>
      <w:tr w:rsidR="00ED3704" w:rsidRPr="00296973" w14:paraId="58BF1F5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E07676E" w14:textId="5425CDB2" w:rsidR="00ED3704" w:rsidRPr="00296973" w:rsidRDefault="00ED3704" w:rsidP="00ED3704">
            <w:pPr>
              <w:pStyle w:val="Tabell"/>
            </w:pPr>
            <w:r w:rsidRPr="00296973">
              <w:t>Stämpelskatt</w:t>
            </w:r>
          </w:p>
        </w:tc>
        <w:tc>
          <w:tcPr>
            <w:tcW w:w="708" w:type="dxa"/>
            <w:vAlign w:val="top"/>
            <w:hideMark/>
          </w:tcPr>
          <w:p w14:paraId="4D179EEF" w14:textId="75AAF05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12,3</w:t>
            </w:r>
          </w:p>
        </w:tc>
        <w:tc>
          <w:tcPr>
            <w:tcW w:w="567" w:type="dxa"/>
            <w:vAlign w:val="top"/>
            <w:hideMark/>
          </w:tcPr>
          <w:p w14:paraId="1E39049A" w14:textId="6782C28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-0,6</w:t>
            </w:r>
          </w:p>
        </w:tc>
        <w:tc>
          <w:tcPr>
            <w:tcW w:w="709" w:type="dxa"/>
            <w:vAlign w:val="top"/>
            <w:hideMark/>
          </w:tcPr>
          <w:p w14:paraId="0C725041" w14:textId="1370203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12,7</w:t>
            </w:r>
          </w:p>
        </w:tc>
        <w:tc>
          <w:tcPr>
            <w:tcW w:w="566" w:type="dxa"/>
            <w:vAlign w:val="top"/>
            <w:hideMark/>
          </w:tcPr>
          <w:p w14:paraId="187D8BF5" w14:textId="10A64D1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0,8</w:t>
            </w:r>
          </w:p>
        </w:tc>
        <w:tc>
          <w:tcPr>
            <w:tcW w:w="638" w:type="dxa"/>
            <w:hideMark/>
          </w:tcPr>
          <w:p w14:paraId="236EEE47"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7" w:type="dxa"/>
            <w:vAlign w:val="top"/>
            <w:hideMark/>
          </w:tcPr>
          <w:p w14:paraId="71B7DD13" w14:textId="5D929AD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35A92674" w14:textId="5156FD2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0,7</w:t>
            </w:r>
          </w:p>
        </w:tc>
        <w:tc>
          <w:tcPr>
            <w:tcW w:w="637" w:type="dxa"/>
            <w:hideMark/>
          </w:tcPr>
          <w:p w14:paraId="3534F00E"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c>
          <w:tcPr>
            <w:tcW w:w="638" w:type="dxa"/>
            <w:hideMark/>
          </w:tcPr>
          <w:p w14:paraId="4AEA209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-0,5</w:t>
            </w:r>
          </w:p>
        </w:tc>
        <w:tc>
          <w:tcPr>
            <w:tcW w:w="638" w:type="dxa"/>
            <w:hideMark/>
          </w:tcPr>
          <w:p w14:paraId="12F193C8" w14:textId="360AB746"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-1,3</w:t>
            </w:r>
          </w:p>
        </w:tc>
      </w:tr>
      <w:tr w:rsidR="00ED3704" w:rsidRPr="00296973" w14:paraId="0DB9DBB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7225BF2" w14:textId="3089EB0A" w:rsidR="00ED3704" w:rsidRPr="00296973" w:rsidRDefault="00ED3704" w:rsidP="00ED3704">
            <w:pPr>
              <w:pStyle w:val="Tabell"/>
            </w:pPr>
            <w:r w:rsidRPr="00296973">
              <w:t>Kupongskatt m.m.</w:t>
            </w:r>
          </w:p>
        </w:tc>
        <w:tc>
          <w:tcPr>
            <w:tcW w:w="708" w:type="dxa"/>
            <w:vAlign w:val="top"/>
            <w:hideMark/>
          </w:tcPr>
          <w:p w14:paraId="3C2E18BF" w14:textId="4E39C51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7,2</w:t>
            </w:r>
          </w:p>
        </w:tc>
        <w:tc>
          <w:tcPr>
            <w:tcW w:w="567" w:type="dxa"/>
            <w:vAlign w:val="top"/>
            <w:hideMark/>
          </w:tcPr>
          <w:p w14:paraId="4F783C51" w14:textId="12C28D4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-0,9</w:t>
            </w:r>
          </w:p>
        </w:tc>
        <w:tc>
          <w:tcPr>
            <w:tcW w:w="709" w:type="dxa"/>
            <w:vAlign w:val="top"/>
            <w:hideMark/>
          </w:tcPr>
          <w:p w14:paraId="52AEBC9A" w14:textId="71BB704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3,6</w:t>
            </w:r>
          </w:p>
        </w:tc>
        <w:tc>
          <w:tcPr>
            <w:tcW w:w="566" w:type="dxa"/>
            <w:vAlign w:val="top"/>
            <w:hideMark/>
          </w:tcPr>
          <w:p w14:paraId="14863D3C" w14:textId="426EDBA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-5,5</w:t>
            </w:r>
          </w:p>
        </w:tc>
        <w:tc>
          <w:tcPr>
            <w:tcW w:w="638" w:type="dxa"/>
            <w:hideMark/>
          </w:tcPr>
          <w:p w14:paraId="7CE7DFBD"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667F57A9" w14:textId="20C6D03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3E52CDEE" w14:textId="29302B4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-2,0</w:t>
            </w:r>
          </w:p>
        </w:tc>
        <w:tc>
          <w:tcPr>
            <w:tcW w:w="637" w:type="dxa"/>
            <w:hideMark/>
          </w:tcPr>
          <w:p w14:paraId="09B2EDA5"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-2,2</w:t>
            </w:r>
          </w:p>
        </w:tc>
        <w:tc>
          <w:tcPr>
            <w:tcW w:w="638" w:type="dxa"/>
            <w:hideMark/>
          </w:tcPr>
          <w:p w14:paraId="30537FAD"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-1,5</w:t>
            </w:r>
          </w:p>
        </w:tc>
        <w:tc>
          <w:tcPr>
            <w:tcW w:w="638" w:type="dxa"/>
            <w:hideMark/>
          </w:tcPr>
          <w:p w14:paraId="0E55D430" w14:textId="759A039F"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-1,6</w:t>
            </w:r>
          </w:p>
        </w:tc>
      </w:tr>
      <w:tr w:rsidR="00ED3704" w:rsidRPr="00296973" w14:paraId="093A8EC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E2F4171" w14:textId="06DA090E" w:rsidR="00ED3704" w:rsidRPr="00296973" w:rsidRDefault="00ED3704" w:rsidP="00ED3704">
            <w:pPr>
              <w:pStyle w:val="Tabell"/>
              <w:rPr>
                <w:b/>
                <w:bCs/>
              </w:rPr>
            </w:pPr>
            <w:r w:rsidRPr="00296973">
              <w:rPr>
                <w:b/>
                <w:bCs/>
              </w:rPr>
              <w:t>Skatt på konsumtion och insatsvaror</w:t>
            </w:r>
          </w:p>
        </w:tc>
        <w:tc>
          <w:tcPr>
            <w:tcW w:w="708" w:type="dxa"/>
            <w:vAlign w:val="top"/>
            <w:hideMark/>
          </w:tcPr>
          <w:p w14:paraId="65EE61D7" w14:textId="1E15413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596,9</w:t>
            </w:r>
          </w:p>
        </w:tc>
        <w:tc>
          <w:tcPr>
            <w:tcW w:w="567" w:type="dxa"/>
            <w:vAlign w:val="top"/>
            <w:hideMark/>
          </w:tcPr>
          <w:p w14:paraId="052C747D" w14:textId="6E27011F"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2,1</w:t>
            </w:r>
          </w:p>
        </w:tc>
        <w:tc>
          <w:tcPr>
            <w:tcW w:w="709" w:type="dxa"/>
            <w:vAlign w:val="top"/>
            <w:hideMark/>
          </w:tcPr>
          <w:p w14:paraId="157D8ACC" w14:textId="166B00AB"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602,0</w:t>
            </w:r>
          </w:p>
        </w:tc>
        <w:tc>
          <w:tcPr>
            <w:tcW w:w="566" w:type="dxa"/>
            <w:vAlign w:val="top"/>
            <w:hideMark/>
          </w:tcPr>
          <w:p w14:paraId="0C426E1B" w14:textId="41900450"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-13,1</w:t>
            </w:r>
          </w:p>
        </w:tc>
        <w:tc>
          <w:tcPr>
            <w:tcW w:w="638" w:type="dxa"/>
            <w:hideMark/>
          </w:tcPr>
          <w:p w14:paraId="6B86CBE9"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E83038">
              <w:rPr>
                <w:b/>
                <w:bCs/>
              </w:rPr>
              <w:t> </w:t>
            </w:r>
          </w:p>
        </w:tc>
        <w:tc>
          <w:tcPr>
            <w:tcW w:w="637" w:type="dxa"/>
            <w:vAlign w:val="top"/>
            <w:hideMark/>
          </w:tcPr>
          <w:p w14:paraId="2D499C23" w14:textId="783749F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1,2</w:t>
            </w:r>
          </w:p>
        </w:tc>
        <w:tc>
          <w:tcPr>
            <w:tcW w:w="638" w:type="dxa"/>
            <w:vAlign w:val="top"/>
            <w:hideMark/>
          </w:tcPr>
          <w:p w14:paraId="7BF7B32B" w14:textId="2329BD12"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16,6</w:t>
            </w:r>
          </w:p>
        </w:tc>
        <w:tc>
          <w:tcPr>
            <w:tcW w:w="637" w:type="dxa"/>
            <w:hideMark/>
          </w:tcPr>
          <w:p w14:paraId="68A16B42"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14,4</w:t>
            </w:r>
          </w:p>
        </w:tc>
        <w:tc>
          <w:tcPr>
            <w:tcW w:w="638" w:type="dxa"/>
            <w:hideMark/>
          </w:tcPr>
          <w:p w14:paraId="139CBFE3"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17,6</w:t>
            </w:r>
          </w:p>
        </w:tc>
        <w:tc>
          <w:tcPr>
            <w:tcW w:w="638" w:type="dxa"/>
            <w:hideMark/>
          </w:tcPr>
          <w:p w14:paraId="7F7A1312" w14:textId="39F854CD"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15,3</w:t>
            </w:r>
          </w:p>
        </w:tc>
      </w:tr>
      <w:tr w:rsidR="00ED3704" w:rsidRPr="00296973" w14:paraId="3E2ECC5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68532A7" w14:textId="5D950BF3" w:rsidR="00ED3704" w:rsidRPr="00296973" w:rsidRDefault="00ED3704" w:rsidP="00ED3704">
            <w:pPr>
              <w:pStyle w:val="Tabell"/>
            </w:pPr>
            <w:r w:rsidRPr="00296973">
              <w:t>Mervärdesskatt</w:t>
            </w:r>
          </w:p>
        </w:tc>
        <w:tc>
          <w:tcPr>
            <w:tcW w:w="708" w:type="dxa"/>
            <w:vAlign w:val="top"/>
            <w:hideMark/>
          </w:tcPr>
          <w:p w14:paraId="5EF504E3" w14:textId="6E2B18A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461,3</w:t>
            </w:r>
          </w:p>
        </w:tc>
        <w:tc>
          <w:tcPr>
            <w:tcW w:w="567" w:type="dxa"/>
            <w:vAlign w:val="top"/>
            <w:hideMark/>
          </w:tcPr>
          <w:p w14:paraId="78C95898" w14:textId="2EAAA16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0,2</w:t>
            </w:r>
          </w:p>
        </w:tc>
        <w:tc>
          <w:tcPr>
            <w:tcW w:w="709" w:type="dxa"/>
            <w:vAlign w:val="top"/>
            <w:hideMark/>
          </w:tcPr>
          <w:p w14:paraId="5F58C125" w14:textId="5924359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467,8</w:t>
            </w:r>
          </w:p>
        </w:tc>
        <w:tc>
          <w:tcPr>
            <w:tcW w:w="566" w:type="dxa"/>
            <w:vAlign w:val="top"/>
            <w:hideMark/>
          </w:tcPr>
          <w:p w14:paraId="6AF68114" w14:textId="76D0A84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-6,4</w:t>
            </w:r>
          </w:p>
        </w:tc>
        <w:tc>
          <w:tcPr>
            <w:tcW w:w="638" w:type="dxa"/>
            <w:hideMark/>
          </w:tcPr>
          <w:p w14:paraId="0DC2D7E7"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06E1614F" w14:textId="2D7BA00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-0,4</w:t>
            </w:r>
          </w:p>
        </w:tc>
        <w:tc>
          <w:tcPr>
            <w:tcW w:w="638" w:type="dxa"/>
            <w:vAlign w:val="top"/>
            <w:hideMark/>
          </w:tcPr>
          <w:p w14:paraId="0F5EC382" w14:textId="79AE080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17,9</w:t>
            </w:r>
          </w:p>
        </w:tc>
        <w:tc>
          <w:tcPr>
            <w:tcW w:w="637" w:type="dxa"/>
            <w:hideMark/>
          </w:tcPr>
          <w:p w14:paraId="417F015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19,0</w:t>
            </w:r>
          </w:p>
        </w:tc>
        <w:tc>
          <w:tcPr>
            <w:tcW w:w="638" w:type="dxa"/>
            <w:hideMark/>
          </w:tcPr>
          <w:p w14:paraId="4063E390"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20,8</w:t>
            </w:r>
          </w:p>
        </w:tc>
        <w:tc>
          <w:tcPr>
            <w:tcW w:w="638" w:type="dxa"/>
            <w:hideMark/>
          </w:tcPr>
          <w:p w14:paraId="531DED8B" w14:textId="7B67F0FD"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19,4</w:t>
            </w:r>
          </w:p>
        </w:tc>
      </w:tr>
      <w:tr w:rsidR="00ED3704" w:rsidRPr="00296973" w14:paraId="7E10579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4629740" w14:textId="5B5588A4" w:rsidR="00ED3704" w:rsidRPr="00296973" w:rsidRDefault="00ED3704" w:rsidP="00ED3704">
            <w:pPr>
              <w:pStyle w:val="Tabell"/>
            </w:pPr>
            <w:r w:rsidRPr="00296973">
              <w:t>Skatt på tobak och alkohol</w:t>
            </w:r>
          </w:p>
        </w:tc>
        <w:tc>
          <w:tcPr>
            <w:tcW w:w="708" w:type="dxa"/>
            <w:vAlign w:val="top"/>
            <w:hideMark/>
          </w:tcPr>
          <w:p w14:paraId="75514412" w14:textId="77C1B7A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26,9</w:t>
            </w:r>
          </w:p>
        </w:tc>
        <w:tc>
          <w:tcPr>
            <w:tcW w:w="567" w:type="dxa"/>
            <w:vAlign w:val="top"/>
            <w:hideMark/>
          </w:tcPr>
          <w:p w14:paraId="49AD4DDD" w14:textId="569F897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-0,2</w:t>
            </w:r>
          </w:p>
        </w:tc>
        <w:tc>
          <w:tcPr>
            <w:tcW w:w="709" w:type="dxa"/>
            <w:vAlign w:val="top"/>
            <w:hideMark/>
          </w:tcPr>
          <w:p w14:paraId="189103B6" w14:textId="34F6269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28,2</w:t>
            </w:r>
          </w:p>
        </w:tc>
        <w:tc>
          <w:tcPr>
            <w:tcW w:w="566" w:type="dxa"/>
            <w:vAlign w:val="top"/>
            <w:hideMark/>
          </w:tcPr>
          <w:p w14:paraId="0E480A3A" w14:textId="5D6E576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0,6</w:t>
            </w:r>
          </w:p>
        </w:tc>
        <w:tc>
          <w:tcPr>
            <w:tcW w:w="638" w:type="dxa"/>
            <w:hideMark/>
          </w:tcPr>
          <w:p w14:paraId="7CBD13E1"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7CB0A382" w14:textId="5DA13ED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1F7DAD56" w14:textId="2E1149B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0,4</w:t>
            </w:r>
          </w:p>
        </w:tc>
        <w:tc>
          <w:tcPr>
            <w:tcW w:w="637" w:type="dxa"/>
            <w:hideMark/>
          </w:tcPr>
          <w:p w14:paraId="336F8081"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0,5</w:t>
            </w:r>
          </w:p>
        </w:tc>
        <w:tc>
          <w:tcPr>
            <w:tcW w:w="638" w:type="dxa"/>
            <w:hideMark/>
          </w:tcPr>
          <w:p w14:paraId="57A19A8C"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0,3</w:t>
            </w:r>
          </w:p>
        </w:tc>
        <w:tc>
          <w:tcPr>
            <w:tcW w:w="638" w:type="dxa"/>
            <w:hideMark/>
          </w:tcPr>
          <w:p w14:paraId="6DB2C3D9" w14:textId="62C9307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r>
      <w:tr w:rsidR="00ED3704" w:rsidRPr="00296973" w14:paraId="1F11058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3FDFE92" w14:textId="4359B031" w:rsidR="00ED3704" w:rsidRPr="00296973" w:rsidRDefault="00ED3704" w:rsidP="00ED3704">
            <w:pPr>
              <w:pStyle w:val="Tabell"/>
            </w:pPr>
            <w:r w:rsidRPr="00296973">
              <w:t>Energiskatt</w:t>
            </w:r>
          </w:p>
        </w:tc>
        <w:tc>
          <w:tcPr>
            <w:tcW w:w="708" w:type="dxa"/>
            <w:vAlign w:val="top"/>
            <w:hideMark/>
          </w:tcPr>
          <w:p w14:paraId="521C0D77" w14:textId="00C647F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52,2</w:t>
            </w:r>
          </w:p>
        </w:tc>
        <w:tc>
          <w:tcPr>
            <w:tcW w:w="567" w:type="dxa"/>
            <w:vAlign w:val="top"/>
            <w:hideMark/>
          </w:tcPr>
          <w:p w14:paraId="193D73B0" w14:textId="38C1FB5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0,5</w:t>
            </w:r>
          </w:p>
        </w:tc>
        <w:tc>
          <w:tcPr>
            <w:tcW w:w="709" w:type="dxa"/>
            <w:vAlign w:val="top"/>
            <w:hideMark/>
          </w:tcPr>
          <w:p w14:paraId="658BD82A" w14:textId="4433A7A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51,7</w:t>
            </w:r>
          </w:p>
        </w:tc>
        <w:tc>
          <w:tcPr>
            <w:tcW w:w="566" w:type="dxa"/>
            <w:vAlign w:val="top"/>
            <w:hideMark/>
          </w:tcPr>
          <w:p w14:paraId="40F0AA0F" w14:textId="4924E77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-1,0</w:t>
            </w:r>
          </w:p>
        </w:tc>
        <w:tc>
          <w:tcPr>
            <w:tcW w:w="638" w:type="dxa"/>
            <w:hideMark/>
          </w:tcPr>
          <w:p w14:paraId="6BB8E361"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2EF7E997" w14:textId="57A7453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77C90850" w14:textId="413A435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0,6</w:t>
            </w:r>
          </w:p>
        </w:tc>
        <w:tc>
          <w:tcPr>
            <w:tcW w:w="637" w:type="dxa"/>
            <w:hideMark/>
          </w:tcPr>
          <w:p w14:paraId="7650E9AF"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-1,2</w:t>
            </w:r>
          </w:p>
        </w:tc>
        <w:tc>
          <w:tcPr>
            <w:tcW w:w="638" w:type="dxa"/>
            <w:hideMark/>
          </w:tcPr>
          <w:p w14:paraId="1921CBE6"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c>
          <w:tcPr>
            <w:tcW w:w="638" w:type="dxa"/>
            <w:hideMark/>
          </w:tcPr>
          <w:p w14:paraId="4097EAA1" w14:textId="24FAC4B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-0,6</w:t>
            </w:r>
          </w:p>
        </w:tc>
      </w:tr>
      <w:tr w:rsidR="00ED3704" w:rsidRPr="00296973" w14:paraId="62FCB3C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B0E8447" w14:textId="2EFC6D53" w:rsidR="00ED3704" w:rsidRPr="00296973" w:rsidRDefault="00ED3704" w:rsidP="00ED3704">
            <w:pPr>
              <w:pStyle w:val="Tabell"/>
            </w:pPr>
            <w:r w:rsidRPr="00296973">
              <w:t>Koldioxidskatt</w:t>
            </w:r>
          </w:p>
        </w:tc>
        <w:tc>
          <w:tcPr>
            <w:tcW w:w="708" w:type="dxa"/>
            <w:vAlign w:val="top"/>
            <w:hideMark/>
          </w:tcPr>
          <w:p w14:paraId="26F58F61" w14:textId="60052AC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22,2</w:t>
            </w:r>
          </w:p>
        </w:tc>
        <w:tc>
          <w:tcPr>
            <w:tcW w:w="567" w:type="dxa"/>
            <w:vAlign w:val="top"/>
            <w:hideMark/>
          </w:tcPr>
          <w:p w14:paraId="358A522F" w14:textId="3D713F5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-0,7</w:t>
            </w:r>
          </w:p>
        </w:tc>
        <w:tc>
          <w:tcPr>
            <w:tcW w:w="709" w:type="dxa"/>
            <w:vAlign w:val="top"/>
            <w:hideMark/>
          </w:tcPr>
          <w:p w14:paraId="167F95AA" w14:textId="159EEDA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20,4</w:t>
            </w:r>
          </w:p>
        </w:tc>
        <w:tc>
          <w:tcPr>
            <w:tcW w:w="566" w:type="dxa"/>
            <w:vAlign w:val="top"/>
            <w:hideMark/>
          </w:tcPr>
          <w:p w14:paraId="379D6443" w14:textId="1DC01A7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-2,5</w:t>
            </w:r>
          </w:p>
        </w:tc>
        <w:tc>
          <w:tcPr>
            <w:tcW w:w="638" w:type="dxa"/>
            <w:hideMark/>
          </w:tcPr>
          <w:p w14:paraId="2C1C3F73"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52BAE1D6" w14:textId="31DDB6A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6676BE62" w14:textId="6655F86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0,4</w:t>
            </w:r>
          </w:p>
        </w:tc>
        <w:tc>
          <w:tcPr>
            <w:tcW w:w="637" w:type="dxa"/>
            <w:hideMark/>
          </w:tcPr>
          <w:p w14:paraId="7472A82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-0,8</w:t>
            </w:r>
          </w:p>
        </w:tc>
        <w:tc>
          <w:tcPr>
            <w:tcW w:w="638" w:type="dxa"/>
            <w:hideMark/>
          </w:tcPr>
          <w:p w14:paraId="6DAA490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-0,1</w:t>
            </w:r>
          </w:p>
        </w:tc>
        <w:tc>
          <w:tcPr>
            <w:tcW w:w="638" w:type="dxa"/>
            <w:hideMark/>
          </w:tcPr>
          <w:p w14:paraId="38C11984" w14:textId="35418E4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-0,4</w:t>
            </w:r>
          </w:p>
        </w:tc>
      </w:tr>
      <w:tr w:rsidR="00ED3704" w:rsidRPr="00296973" w14:paraId="50C036B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38A6098" w14:textId="5E9C825A" w:rsidR="00ED3704" w:rsidRPr="00296973" w:rsidRDefault="00ED3704" w:rsidP="00ED3704">
            <w:pPr>
              <w:pStyle w:val="Tabell"/>
            </w:pPr>
            <w:r w:rsidRPr="00296973">
              <w:t>Övriga skatter på energi och miljö</w:t>
            </w:r>
          </w:p>
        </w:tc>
        <w:tc>
          <w:tcPr>
            <w:tcW w:w="708" w:type="dxa"/>
            <w:vAlign w:val="top"/>
            <w:hideMark/>
          </w:tcPr>
          <w:p w14:paraId="3EA865A2" w14:textId="2D0F710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7,8</w:t>
            </w:r>
          </w:p>
        </w:tc>
        <w:tc>
          <w:tcPr>
            <w:tcW w:w="567" w:type="dxa"/>
            <w:vAlign w:val="top"/>
            <w:hideMark/>
          </w:tcPr>
          <w:p w14:paraId="5D4FDD74" w14:textId="3B42995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4,3</w:t>
            </w:r>
          </w:p>
        </w:tc>
        <w:tc>
          <w:tcPr>
            <w:tcW w:w="709" w:type="dxa"/>
            <w:vAlign w:val="top"/>
            <w:hideMark/>
          </w:tcPr>
          <w:p w14:paraId="5BEF90AB" w14:textId="418B702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6,2</w:t>
            </w:r>
          </w:p>
        </w:tc>
        <w:tc>
          <w:tcPr>
            <w:tcW w:w="566" w:type="dxa"/>
            <w:vAlign w:val="top"/>
            <w:hideMark/>
          </w:tcPr>
          <w:p w14:paraId="108DCEAF" w14:textId="115712F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-1,4</w:t>
            </w:r>
          </w:p>
        </w:tc>
        <w:tc>
          <w:tcPr>
            <w:tcW w:w="638" w:type="dxa"/>
            <w:hideMark/>
          </w:tcPr>
          <w:p w14:paraId="2B3ECBE5"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2320CC23" w14:textId="67FA507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3C441A2E" w14:textId="1A8751C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-1,5</w:t>
            </w:r>
          </w:p>
        </w:tc>
        <w:tc>
          <w:tcPr>
            <w:tcW w:w="637" w:type="dxa"/>
            <w:hideMark/>
          </w:tcPr>
          <w:p w14:paraId="1BAD2AC8"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-2,7</w:t>
            </w:r>
          </w:p>
        </w:tc>
        <w:tc>
          <w:tcPr>
            <w:tcW w:w="638" w:type="dxa"/>
            <w:hideMark/>
          </w:tcPr>
          <w:p w14:paraId="5D4F0CD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-2,5</w:t>
            </w:r>
          </w:p>
        </w:tc>
        <w:tc>
          <w:tcPr>
            <w:tcW w:w="638" w:type="dxa"/>
            <w:hideMark/>
          </w:tcPr>
          <w:p w14:paraId="3CACEB00" w14:textId="77DFC52F"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-1,9</w:t>
            </w:r>
          </w:p>
        </w:tc>
      </w:tr>
      <w:tr w:rsidR="00ED3704" w:rsidRPr="00296973" w14:paraId="2A8A2D3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900E565" w14:textId="6E4212FF" w:rsidR="00ED3704" w:rsidRPr="00296973" w:rsidRDefault="00ED3704" w:rsidP="00ED3704">
            <w:pPr>
              <w:pStyle w:val="Tabell"/>
            </w:pPr>
            <w:r w:rsidRPr="00296973">
              <w:t>Skatt på vägtrafik</w:t>
            </w:r>
          </w:p>
        </w:tc>
        <w:tc>
          <w:tcPr>
            <w:tcW w:w="708" w:type="dxa"/>
            <w:vAlign w:val="top"/>
            <w:hideMark/>
          </w:tcPr>
          <w:p w14:paraId="326D53BF" w14:textId="5E41163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20,7</w:t>
            </w:r>
          </w:p>
        </w:tc>
        <w:tc>
          <w:tcPr>
            <w:tcW w:w="567" w:type="dxa"/>
            <w:vAlign w:val="top"/>
            <w:hideMark/>
          </w:tcPr>
          <w:p w14:paraId="27328A33" w14:textId="1AD1BB9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-1,4</w:t>
            </w:r>
          </w:p>
        </w:tc>
        <w:tc>
          <w:tcPr>
            <w:tcW w:w="709" w:type="dxa"/>
            <w:vAlign w:val="top"/>
            <w:hideMark/>
          </w:tcPr>
          <w:p w14:paraId="58EC88C3" w14:textId="2D7EA2A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21,6</w:t>
            </w:r>
          </w:p>
        </w:tc>
        <w:tc>
          <w:tcPr>
            <w:tcW w:w="566" w:type="dxa"/>
            <w:vAlign w:val="top"/>
            <w:hideMark/>
          </w:tcPr>
          <w:p w14:paraId="05479090" w14:textId="3076A1D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-1,9</w:t>
            </w:r>
          </w:p>
        </w:tc>
        <w:tc>
          <w:tcPr>
            <w:tcW w:w="638" w:type="dxa"/>
            <w:hideMark/>
          </w:tcPr>
          <w:p w14:paraId="2581911F"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76A91D90" w14:textId="764BDFD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0,0</w:t>
            </w:r>
          </w:p>
        </w:tc>
        <w:tc>
          <w:tcPr>
            <w:tcW w:w="638" w:type="dxa"/>
            <w:vAlign w:val="top"/>
            <w:hideMark/>
          </w:tcPr>
          <w:p w14:paraId="50E00C35" w14:textId="20DBB5D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-1,2</w:t>
            </w:r>
          </w:p>
        </w:tc>
        <w:tc>
          <w:tcPr>
            <w:tcW w:w="637" w:type="dxa"/>
            <w:hideMark/>
          </w:tcPr>
          <w:p w14:paraId="3E412080"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-1,2</w:t>
            </w:r>
          </w:p>
        </w:tc>
        <w:tc>
          <w:tcPr>
            <w:tcW w:w="638" w:type="dxa"/>
            <w:hideMark/>
          </w:tcPr>
          <w:p w14:paraId="6388A0C5"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-1,4</w:t>
            </w:r>
          </w:p>
        </w:tc>
        <w:tc>
          <w:tcPr>
            <w:tcW w:w="638" w:type="dxa"/>
            <w:hideMark/>
          </w:tcPr>
          <w:p w14:paraId="0B8C9058" w14:textId="0CAD4523"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-1,8</w:t>
            </w:r>
          </w:p>
        </w:tc>
      </w:tr>
      <w:tr w:rsidR="00ED3704" w:rsidRPr="00296973" w14:paraId="179A7C1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1F5D8D3" w14:textId="4D7E9880" w:rsidR="00ED3704" w:rsidRPr="00296973" w:rsidRDefault="00ED3704" w:rsidP="00ED3704">
            <w:pPr>
              <w:pStyle w:val="Tabell"/>
            </w:pPr>
            <w:r w:rsidRPr="00296973">
              <w:t>Övriga skatter</w:t>
            </w:r>
          </w:p>
        </w:tc>
        <w:tc>
          <w:tcPr>
            <w:tcW w:w="708" w:type="dxa"/>
            <w:vAlign w:val="top"/>
            <w:hideMark/>
          </w:tcPr>
          <w:p w14:paraId="1F8BC675" w14:textId="04C00F9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5,9</w:t>
            </w:r>
          </w:p>
        </w:tc>
        <w:tc>
          <w:tcPr>
            <w:tcW w:w="567" w:type="dxa"/>
            <w:vAlign w:val="top"/>
            <w:hideMark/>
          </w:tcPr>
          <w:p w14:paraId="50494BFF" w14:textId="6CCA139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-0,7</w:t>
            </w:r>
          </w:p>
        </w:tc>
        <w:tc>
          <w:tcPr>
            <w:tcW w:w="709" w:type="dxa"/>
            <w:vAlign w:val="top"/>
            <w:hideMark/>
          </w:tcPr>
          <w:p w14:paraId="26F55925" w14:textId="145AF1A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6,2</w:t>
            </w:r>
          </w:p>
        </w:tc>
        <w:tc>
          <w:tcPr>
            <w:tcW w:w="566" w:type="dxa"/>
            <w:vAlign w:val="top"/>
            <w:hideMark/>
          </w:tcPr>
          <w:p w14:paraId="2D699C50" w14:textId="145D5A4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F3F47">
              <w:t>-0,5</w:t>
            </w:r>
          </w:p>
        </w:tc>
        <w:tc>
          <w:tcPr>
            <w:tcW w:w="638" w:type="dxa"/>
            <w:hideMark/>
          </w:tcPr>
          <w:p w14:paraId="479E618F"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22118324" w14:textId="3239392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1,6</w:t>
            </w:r>
          </w:p>
        </w:tc>
        <w:tc>
          <w:tcPr>
            <w:tcW w:w="638" w:type="dxa"/>
            <w:vAlign w:val="top"/>
            <w:hideMark/>
          </w:tcPr>
          <w:p w14:paraId="14E0CDE7" w14:textId="5414001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070A41">
              <w:t>-0,1</w:t>
            </w:r>
          </w:p>
        </w:tc>
        <w:tc>
          <w:tcPr>
            <w:tcW w:w="637" w:type="dxa"/>
            <w:hideMark/>
          </w:tcPr>
          <w:p w14:paraId="0F47D7E2"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0,9</w:t>
            </w:r>
          </w:p>
        </w:tc>
        <w:tc>
          <w:tcPr>
            <w:tcW w:w="638" w:type="dxa"/>
            <w:hideMark/>
          </w:tcPr>
          <w:p w14:paraId="5231BF15"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0,5</w:t>
            </w:r>
          </w:p>
        </w:tc>
        <w:tc>
          <w:tcPr>
            <w:tcW w:w="638" w:type="dxa"/>
            <w:hideMark/>
          </w:tcPr>
          <w:p w14:paraId="597C7B7E" w14:textId="762A3D4D"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0,6</w:t>
            </w:r>
          </w:p>
        </w:tc>
      </w:tr>
      <w:tr w:rsidR="00ED3704" w:rsidRPr="00296973" w14:paraId="55929D8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1C969C94" w14:textId="251D7550" w:rsidR="00ED3704" w:rsidRPr="00296973" w:rsidRDefault="00ED3704" w:rsidP="00ED3704">
            <w:pPr>
              <w:pStyle w:val="Tabell"/>
              <w:rPr>
                <w:b/>
                <w:bCs/>
              </w:rPr>
            </w:pPr>
            <w:r w:rsidRPr="00296973">
              <w:rPr>
                <w:b/>
                <w:bCs/>
              </w:rPr>
              <w:t>Skatt på import</w:t>
            </w:r>
          </w:p>
        </w:tc>
        <w:tc>
          <w:tcPr>
            <w:tcW w:w="708" w:type="dxa"/>
            <w:vAlign w:val="top"/>
            <w:hideMark/>
          </w:tcPr>
          <w:p w14:paraId="59018BAB" w14:textId="06428C1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6,9</w:t>
            </w:r>
          </w:p>
        </w:tc>
        <w:tc>
          <w:tcPr>
            <w:tcW w:w="567" w:type="dxa"/>
            <w:vAlign w:val="top"/>
            <w:hideMark/>
          </w:tcPr>
          <w:p w14:paraId="2B57F7EA" w14:textId="4DBAEF68"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-0,3</w:t>
            </w:r>
          </w:p>
        </w:tc>
        <w:tc>
          <w:tcPr>
            <w:tcW w:w="709" w:type="dxa"/>
            <w:vAlign w:val="top"/>
            <w:hideMark/>
          </w:tcPr>
          <w:p w14:paraId="68CE88D9" w14:textId="0784E6F0"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6,2</w:t>
            </w:r>
          </w:p>
        </w:tc>
        <w:tc>
          <w:tcPr>
            <w:tcW w:w="566" w:type="dxa"/>
            <w:vAlign w:val="top"/>
            <w:hideMark/>
          </w:tcPr>
          <w:p w14:paraId="5664D98D" w14:textId="557894F2"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-1,1</w:t>
            </w:r>
          </w:p>
        </w:tc>
        <w:tc>
          <w:tcPr>
            <w:tcW w:w="638" w:type="dxa"/>
            <w:hideMark/>
          </w:tcPr>
          <w:p w14:paraId="75FAE590"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E83038">
              <w:rPr>
                <w:b/>
                <w:bCs/>
              </w:rPr>
              <w:t> </w:t>
            </w:r>
          </w:p>
        </w:tc>
        <w:tc>
          <w:tcPr>
            <w:tcW w:w="637" w:type="dxa"/>
            <w:vAlign w:val="top"/>
            <w:hideMark/>
          </w:tcPr>
          <w:p w14:paraId="3545C25E" w14:textId="2B81A9AE"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0,0</w:t>
            </w:r>
          </w:p>
        </w:tc>
        <w:tc>
          <w:tcPr>
            <w:tcW w:w="638" w:type="dxa"/>
            <w:vAlign w:val="top"/>
            <w:hideMark/>
          </w:tcPr>
          <w:p w14:paraId="503E7022" w14:textId="35D1927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0,0</w:t>
            </w:r>
          </w:p>
        </w:tc>
        <w:tc>
          <w:tcPr>
            <w:tcW w:w="637" w:type="dxa"/>
            <w:hideMark/>
          </w:tcPr>
          <w:p w14:paraId="066095F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0,0</w:t>
            </w:r>
          </w:p>
        </w:tc>
        <w:tc>
          <w:tcPr>
            <w:tcW w:w="638" w:type="dxa"/>
            <w:hideMark/>
          </w:tcPr>
          <w:p w14:paraId="4266788E"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0,0</w:t>
            </w:r>
          </w:p>
        </w:tc>
        <w:tc>
          <w:tcPr>
            <w:tcW w:w="638" w:type="dxa"/>
            <w:hideMark/>
          </w:tcPr>
          <w:p w14:paraId="702BA62A" w14:textId="0E27BA2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0,0</w:t>
            </w:r>
          </w:p>
        </w:tc>
      </w:tr>
      <w:tr w:rsidR="00ED3704" w:rsidRPr="00296973" w14:paraId="64BEAF8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4B14EA1" w14:textId="5CB4C554" w:rsidR="00ED3704" w:rsidRPr="00296973" w:rsidRDefault="00ED3704" w:rsidP="00ED3704">
            <w:pPr>
              <w:pStyle w:val="Tabell"/>
              <w:rPr>
                <w:b/>
                <w:bCs/>
              </w:rPr>
            </w:pPr>
            <w:r w:rsidRPr="00296973">
              <w:rPr>
                <w:b/>
                <w:bCs/>
              </w:rPr>
              <w:t>Restförda skatter och övriga skatter</w:t>
            </w:r>
          </w:p>
        </w:tc>
        <w:tc>
          <w:tcPr>
            <w:tcW w:w="708" w:type="dxa"/>
            <w:vAlign w:val="top"/>
            <w:hideMark/>
          </w:tcPr>
          <w:p w14:paraId="51225E7D" w14:textId="0D782238"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12,6</w:t>
            </w:r>
          </w:p>
        </w:tc>
        <w:tc>
          <w:tcPr>
            <w:tcW w:w="567" w:type="dxa"/>
            <w:vAlign w:val="top"/>
            <w:hideMark/>
          </w:tcPr>
          <w:p w14:paraId="2E8FBFBF" w14:textId="33FD2A5C"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-8,9</w:t>
            </w:r>
          </w:p>
        </w:tc>
        <w:tc>
          <w:tcPr>
            <w:tcW w:w="709" w:type="dxa"/>
            <w:vAlign w:val="top"/>
            <w:hideMark/>
          </w:tcPr>
          <w:p w14:paraId="5BBBD029" w14:textId="78538649"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8,7</w:t>
            </w:r>
          </w:p>
        </w:tc>
        <w:tc>
          <w:tcPr>
            <w:tcW w:w="566" w:type="dxa"/>
            <w:vAlign w:val="top"/>
            <w:hideMark/>
          </w:tcPr>
          <w:p w14:paraId="4F2DA390" w14:textId="1A8D5888"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-9,2</w:t>
            </w:r>
          </w:p>
        </w:tc>
        <w:tc>
          <w:tcPr>
            <w:tcW w:w="638" w:type="dxa"/>
            <w:hideMark/>
          </w:tcPr>
          <w:p w14:paraId="24E8B005"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37" w:type="dxa"/>
            <w:vAlign w:val="top"/>
            <w:hideMark/>
          </w:tcPr>
          <w:p w14:paraId="0DB56817" w14:textId="4690339E"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-0,8</w:t>
            </w:r>
          </w:p>
        </w:tc>
        <w:tc>
          <w:tcPr>
            <w:tcW w:w="638" w:type="dxa"/>
            <w:vAlign w:val="top"/>
            <w:hideMark/>
          </w:tcPr>
          <w:p w14:paraId="0366FDA5" w14:textId="4FD92E1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-7,2</w:t>
            </w:r>
          </w:p>
        </w:tc>
        <w:tc>
          <w:tcPr>
            <w:tcW w:w="637" w:type="dxa"/>
            <w:hideMark/>
          </w:tcPr>
          <w:p w14:paraId="211D5AC4"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-7,7</w:t>
            </w:r>
          </w:p>
        </w:tc>
        <w:tc>
          <w:tcPr>
            <w:tcW w:w="638" w:type="dxa"/>
            <w:hideMark/>
          </w:tcPr>
          <w:p w14:paraId="7E2FD10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-2,2</w:t>
            </w:r>
          </w:p>
        </w:tc>
        <w:tc>
          <w:tcPr>
            <w:tcW w:w="638" w:type="dxa"/>
            <w:hideMark/>
          </w:tcPr>
          <w:p w14:paraId="0B73638C" w14:textId="56E2FA9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0,8</w:t>
            </w:r>
          </w:p>
        </w:tc>
      </w:tr>
      <w:tr w:rsidR="00ED3704" w:rsidRPr="00296973" w14:paraId="4525E94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2609454" w14:textId="4593EC74" w:rsidR="00ED3704" w:rsidRPr="00296973" w:rsidRDefault="00ED3704" w:rsidP="00ED3704">
            <w:pPr>
              <w:pStyle w:val="Tabell"/>
            </w:pPr>
            <w:r w:rsidRPr="00296973">
              <w:t>Restförda skatter</w:t>
            </w:r>
          </w:p>
        </w:tc>
        <w:tc>
          <w:tcPr>
            <w:tcW w:w="708" w:type="dxa"/>
            <w:vAlign w:val="top"/>
            <w:hideMark/>
          </w:tcPr>
          <w:p w14:paraId="4E271C87" w14:textId="3A59690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-5,0</w:t>
            </w:r>
          </w:p>
        </w:tc>
        <w:tc>
          <w:tcPr>
            <w:tcW w:w="567" w:type="dxa"/>
            <w:vAlign w:val="top"/>
            <w:hideMark/>
          </w:tcPr>
          <w:p w14:paraId="4D7E41DC" w14:textId="5578A04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0,8</w:t>
            </w:r>
          </w:p>
        </w:tc>
        <w:tc>
          <w:tcPr>
            <w:tcW w:w="709" w:type="dxa"/>
            <w:vAlign w:val="top"/>
            <w:hideMark/>
          </w:tcPr>
          <w:p w14:paraId="7FB16517" w14:textId="719F574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-10,0</w:t>
            </w:r>
          </w:p>
        </w:tc>
        <w:tc>
          <w:tcPr>
            <w:tcW w:w="566" w:type="dxa"/>
            <w:vAlign w:val="top"/>
            <w:hideMark/>
          </w:tcPr>
          <w:p w14:paraId="53803132" w14:textId="2186297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-5,3</w:t>
            </w:r>
          </w:p>
        </w:tc>
        <w:tc>
          <w:tcPr>
            <w:tcW w:w="638" w:type="dxa"/>
            <w:hideMark/>
          </w:tcPr>
          <w:p w14:paraId="77EC1F28"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38743320" w14:textId="31A1396E"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0,0</w:t>
            </w:r>
          </w:p>
        </w:tc>
        <w:tc>
          <w:tcPr>
            <w:tcW w:w="638" w:type="dxa"/>
            <w:vAlign w:val="top"/>
            <w:hideMark/>
          </w:tcPr>
          <w:p w14:paraId="5CDA1430" w14:textId="52590BF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-4,7</w:t>
            </w:r>
          </w:p>
        </w:tc>
        <w:tc>
          <w:tcPr>
            <w:tcW w:w="637" w:type="dxa"/>
            <w:hideMark/>
          </w:tcPr>
          <w:p w14:paraId="35454CCE"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-4,2</w:t>
            </w:r>
          </w:p>
        </w:tc>
        <w:tc>
          <w:tcPr>
            <w:tcW w:w="638" w:type="dxa"/>
            <w:hideMark/>
          </w:tcPr>
          <w:p w14:paraId="3EA04CBC"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-0,6</w:t>
            </w:r>
          </w:p>
        </w:tc>
        <w:tc>
          <w:tcPr>
            <w:tcW w:w="638" w:type="dxa"/>
            <w:hideMark/>
          </w:tcPr>
          <w:p w14:paraId="26AC903B" w14:textId="58EADFAE"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0,5</w:t>
            </w:r>
          </w:p>
        </w:tc>
      </w:tr>
      <w:tr w:rsidR="00ED3704" w:rsidRPr="00296973" w14:paraId="30AC764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A73D57C" w14:textId="7551A9C5" w:rsidR="00ED3704" w:rsidRPr="00296973" w:rsidRDefault="00ED3704" w:rsidP="00ED3704">
            <w:pPr>
              <w:pStyle w:val="Tabell"/>
            </w:pPr>
            <w:r w:rsidRPr="00296973">
              <w:t>Övriga skatter</w:t>
            </w:r>
          </w:p>
        </w:tc>
        <w:tc>
          <w:tcPr>
            <w:tcW w:w="708" w:type="dxa"/>
            <w:vAlign w:val="top"/>
            <w:hideMark/>
          </w:tcPr>
          <w:p w14:paraId="28D1DDD3" w14:textId="0EF768C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17,6</w:t>
            </w:r>
          </w:p>
        </w:tc>
        <w:tc>
          <w:tcPr>
            <w:tcW w:w="567" w:type="dxa"/>
            <w:vAlign w:val="top"/>
            <w:hideMark/>
          </w:tcPr>
          <w:p w14:paraId="1637B116" w14:textId="6527F06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-9,7</w:t>
            </w:r>
          </w:p>
        </w:tc>
        <w:tc>
          <w:tcPr>
            <w:tcW w:w="709" w:type="dxa"/>
            <w:vAlign w:val="top"/>
            <w:hideMark/>
          </w:tcPr>
          <w:p w14:paraId="71914CC4" w14:textId="32E96DE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18,8</w:t>
            </w:r>
          </w:p>
        </w:tc>
        <w:tc>
          <w:tcPr>
            <w:tcW w:w="566" w:type="dxa"/>
            <w:vAlign w:val="top"/>
            <w:hideMark/>
          </w:tcPr>
          <w:p w14:paraId="6E3AE8BF" w14:textId="1561F40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-3,9</w:t>
            </w:r>
          </w:p>
        </w:tc>
        <w:tc>
          <w:tcPr>
            <w:tcW w:w="638" w:type="dxa"/>
            <w:hideMark/>
          </w:tcPr>
          <w:p w14:paraId="64FFD6CE"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83038">
              <w:t> </w:t>
            </w:r>
          </w:p>
        </w:tc>
        <w:tc>
          <w:tcPr>
            <w:tcW w:w="637" w:type="dxa"/>
            <w:vAlign w:val="top"/>
            <w:hideMark/>
          </w:tcPr>
          <w:p w14:paraId="45E07A92" w14:textId="73F887B8"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-0,8</w:t>
            </w:r>
          </w:p>
        </w:tc>
        <w:tc>
          <w:tcPr>
            <w:tcW w:w="638" w:type="dxa"/>
            <w:vAlign w:val="top"/>
            <w:hideMark/>
          </w:tcPr>
          <w:p w14:paraId="4FCB15CB" w14:textId="42A735E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-2,4</w:t>
            </w:r>
          </w:p>
        </w:tc>
        <w:tc>
          <w:tcPr>
            <w:tcW w:w="637" w:type="dxa"/>
            <w:hideMark/>
          </w:tcPr>
          <w:p w14:paraId="3D0FF605"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-3,6</w:t>
            </w:r>
          </w:p>
        </w:tc>
        <w:tc>
          <w:tcPr>
            <w:tcW w:w="638" w:type="dxa"/>
            <w:hideMark/>
          </w:tcPr>
          <w:p w14:paraId="285DFF86"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-1,6</w:t>
            </w:r>
          </w:p>
        </w:tc>
        <w:tc>
          <w:tcPr>
            <w:tcW w:w="638" w:type="dxa"/>
            <w:hideMark/>
          </w:tcPr>
          <w:p w14:paraId="39208C20" w14:textId="2E079E53"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0,3</w:t>
            </w:r>
          </w:p>
        </w:tc>
      </w:tr>
      <w:tr w:rsidR="00ED3704" w:rsidRPr="00296973" w14:paraId="52E6455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343372C" w14:textId="3D66DBB6" w:rsidR="00ED3704" w:rsidRPr="00296973" w:rsidRDefault="00ED3704" w:rsidP="00ED3704">
            <w:pPr>
              <w:pStyle w:val="Tabell"/>
              <w:rPr>
                <w:b/>
                <w:bCs/>
              </w:rPr>
            </w:pPr>
            <w:r w:rsidRPr="00296973">
              <w:rPr>
                <w:b/>
                <w:bCs/>
              </w:rPr>
              <w:t>Totala skatteintäkter</w:t>
            </w:r>
          </w:p>
        </w:tc>
        <w:tc>
          <w:tcPr>
            <w:tcW w:w="708" w:type="dxa"/>
            <w:vAlign w:val="top"/>
            <w:hideMark/>
          </w:tcPr>
          <w:p w14:paraId="24A86C9A" w14:textId="0EFAD06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2 163,8</w:t>
            </w:r>
          </w:p>
        </w:tc>
        <w:tc>
          <w:tcPr>
            <w:tcW w:w="567" w:type="dxa"/>
            <w:vAlign w:val="top"/>
            <w:hideMark/>
          </w:tcPr>
          <w:p w14:paraId="6C5B0CB6"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p>
        </w:tc>
        <w:tc>
          <w:tcPr>
            <w:tcW w:w="709" w:type="dxa"/>
            <w:vAlign w:val="top"/>
            <w:hideMark/>
          </w:tcPr>
          <w:p w14:paraId="7C0387DE" w14:textId="4301898F"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2 121,5</w:t>
            </w:r>
          </w:p>
        </w:tc>
        <w:tc>
          <w:tcPr>
            <w:tcW w:w="566" w:type="dxa"/>
            <w:vAlign w:val="top"/>
            <w:hideMark/>
          </w:tcPr>
          <w:p w14:paraId="2E804344" w14:textId="0091296F"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-95,1</w:t>
            </w:r>
          </w:p>
        </w:tc>
        <w:tc>
          <w:tcPr>
            <w:tcW w:w="638" w:type="dxa"/>
            <w:hideMark/>
          </w:tcPr>
          <w:p w14:paraId="09A145AC"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37" w:type="dxa"/>
            <w:vAlign w:val="top"/>
            <w:hideMark/>
          </w:tcPr>
          <w:p w14:paraId="0AFA9348" w14:textId="39059208"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4,5</w:t>
            </w:r>
          </w:p>
        </w:tc>
        <w:tc>
          <w:tcPr>
            <w:tcW w:w="638" w:type="dxa"/>
            <w:vAlign w:val="top"/>
            <w:hideMark/>
          </w:tcPr>
          <w:p w14:paraId="49F0E2AF" w14:textId="5297AD31"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35,9</w:t>
            </w:r>
          </w:p>
        </w:tc>
        <w:tc>
          <w:tcPr>
            <w:tcW w:w="637" w:type="dxa"/>
            <w:hideMark/>
          </w:tcPr>
          <w:p w14:paraId="39352FE3"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29,8</w:t>
            </w:r>
          </w:p>
        </w:tc>
        <w:tc>
          <w:tcPr>
            <w:tcW w:w="638" w:type="dxa"/>
            <w:hideMark/>
          </w:tcPr>
          <w:p w14:paraId="487AE8E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38,0</w:t>
            </w:r>
          </w:p>
        </w:tc>
        <w:tc>
          <w:tcPr>
            <w:tcW w:w="638" w:type="dxa"/>
            <w:hideMark/>
          </w:tcPr>
          <w:p w14:paraId="2E461D7E" w14:textId="003CF3F0"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26,0</w:t>
            </w:r>
          </w:p>
        </w:tc>
      </w:tr>
      <w:tr w:rsidR="00ED3704" w:rsidRPr="00296973" w14:paraId="324CDCA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6FFCB69" w14:textId="4E828534" w:rsidR="00ED3704" w:rsidRPr="00296973" w:rsidRDefault="00ED3704" w:rsidP="00ED3704">
            <w:pPr>
              <w:pStyle w:val="Tabell"/>
            </w:pPr>
            <w:r w:rsidRPr="00296973">
              <w:t>Avgår EU-skatter</w:t>
            </w:r>
          </w:p>
        </w:tc>
        <w:tc>
          <w:tcPr>
            <w:tcW w:w="708" w:type="dxa"/>
            <w:vAlign w:val="top"/>
            <w:hideMark/>
          </w:tcPr>
          <w:p w14:paraId="7E2B780C" w14:textId="013A1879"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-6,9</w:t>
            </w:r>
          </w:p>
        </w:tc>
        <w:tc>
          <w:tcPr>
            <w:tcW w:w="567" w:type="dxa"/>
            <w:vAlign w:val="top"/>
            <w:hideMark/>
          </w:tcPr>
          <w:p w14:paraId="64A95CB1" w14:textId="4A2FB96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0,3</w:t>
            </w:r>
          </w:p>
        </w:tc>
        <w:tc>
          <w:tcPr>
            <w:tcW w:w="709" w:type="dxa"/>
            <w:vAlign w:val="top"/>
            <w:hideMark/>
          </w:tcPr>
          <w:p w14:paraId="5055E7B6" w14:textId="3833DF7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-6,2</w:t>
            </w:r>
          </w:p>
        </w:tc>
        <w:tc>
          <w:tcPr>
            <w:tcW w:w="566" w:type="dxa"/>
            <w:vAlign w:val="top"/>
            <w:hideMark/>
          </w:tcPr>
          <w:p w14:paraId="0AA72329" w14:textId="734F9DD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1,1</w:t>
            </w:r>
          </w:p>
        </w:tc>
        <w:tc>
          <w:tcPr>
            <w:tcW w:w="638" w:type="dxa"/>
            <w:hideMark/>
          </w:tcPr>
          <w:p w14:paraId="48FCA0E7"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83038">
              <w:t> </w:t>
            </w:r>
          </w:p>
        </w:tc>
        <w:tc>
          <w:tcPr>
            <w:tcW w:w="637" w:type="dxa"/>
            <w:vAlign w:val="top"/>
            <w:hideMark/>
          </w:tcPr>
          <w:p w14:paraId="1EB5A2EC" w14:textId="57AAE61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0,0</w:t>
            </w:r>
          </w:p>
        </w:tc>
        <w:tc>
          <w:tcPr>
            <w:tcW w:w="638" w:type="dxa"/>
            <w:vAlign w:val="top"/>
            <w:hideMark/>
          </w:tcPr>
          <w:p w14:paraId="39380BE1" w14:textId="70A462A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0,0</w:t>
            </w:r>
          </w:p>
        </w:tc>
        <w:tc>
          <w:tcPr>
            <w:tcW w:w="637" w:type="dxa"/>
            <w:hideMark/>
          </w:tcPr>
          <w:p w14:paraId="362C8FE7"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c>
          <w:tcPr>
            <w:tcW w:w="638" w:type="dxa"/>
            <w:hideMark/>
          </w:tcPr>
          <w:p w14:paraId="6699709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c>
          <w:tcPr>
            <w:tcW w:w="638" w:type="dxa"/>
            <w:hideMark/>
          </w:tcPr>
          <w:p w14:paraId="27819C10" w14:textId="4536485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0,0</w:t>
            </w:r>
          </w:p>
        </w:tc>
      </w:tr>
      <w:tr w:rsidR="00ED3704" w:rsidRPr="00296973" w14:paraId="12F24F4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9BA5134" w14:textId="6AA13334" w:rsidR="00ED3704" w:rsidRPr="00296973" w:rsidRDefault="00ED3704" w:rsidP="00ED3704">
            <w:pPr>
              <w:pStyle w:val="Tabell"/>
              <w:rPr>
                <w:b/>
                <w:bCs/>
              </w:rPr>
            </w:pPr>
            <w:r w:rsidRPr="00296973">
              <w:rPr>
                <w:b/>
                <w:bCs/>
              </w:rPr>
              <w:t>Offentliga sektorns skatteintäkter</w:t>
            </w:r>
          </w:p>
        </w:tc>
        <w:tc>
          <w:tcPr>
            <w:tcW w:w="708" w:type="dxa"/>
            <w:vAlign w:val="top"/>
            <w:hideMark/>
          </w:tcPr>
          <w:p w14:paraId="0BCA23DE" w14:textId="7E5EB9C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2 156,9</w:t>
            </w:r>
          </w:p>
        </w:tc>
        <w:tc>
          <w:tcPr>
            <w:tcW w:w="567" w:type="dxa"/>
            <w:vAlign w:val="top"/>
            <w:hideMark/>
          </w:tcPr>
          <w:p w14:paraId="64CEA54F" w14:textId="11D197E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-4,2</w:t>
            </w:r>
          </w:p>
        </w:tc>
        <w:tc>
          <w:tcPr>
            <w:tcW w:w="709" w:type="dxa"/>
            <w:vAlign w:val="top"/>
            <w:hideMark/>
          </w:tcPr>
          <w:p w14:paraId="66A8A13D" w14:textId="6676782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2 115,3</w:t>
            </w:r>
          </w:p>
        </w:tc>
        <w:tc>
          <w:tcPr>
            <w:tcW w:w="566" w:type="dxa"/>
            <w:vAlign w:val="top"/>
            <w:hideMark/>
          </w:tcPr>
          <w:p w14:paraId="6E3E7D52" w14:textId="508B977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-94,0</w:t>
            </w:r>
          </w:p>
        </w:tc>
        <w:tc>
          <w:tcPr>
            <w:tcW w:w="638" w:type="dxa"/>
            <w:hideMark/>
          </w:tcPr>
          <w:p w14:paraId="6E5A9CA9"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37" w:type="dxa"/>
            <w:vAlign w:val="top"/>
            <w:hideMark/>
          </w:tcPr>
          <w:p w14:paraId="2538F290" w14:textId="5EF298F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4,5</w:t>
            </w:r>
          </w:p>
        </w:tc>
        <w:tc>
          <w:tcPr>
            <w:tcW w:w="638" w:type="dxa"/>
            <w:vAlign w:val="top"/>
            <w:hideMark/>
          </w:tcPr>
          <w:p w14:paraId="14BE38D6" w14:textId="17D59D0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35,9</w:t>
            </w:r>
          </w:p>
        </w:tc>
        <w:tc>
          <w:tcPr>
            <w:tcW w:w="637" w:type="dxa"/>
            <w:hideMark/>
          </w:tcPr>
          <w:p w14:paraId="609717E5"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29,9</w:t>
            </w:r>
          </w:p>
        </w:tc>
        <w:tc>
          <w:tcPr>
            <w:tcW w:w="638" w:type="dxa"/>
            <w:hideMark/>
          </w:tcPr>
          <w:p w14:paraId="1F7CA833"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38,0</w:t>
            </w:r>
          </w:p>
        </w:tc>
        <w:tc>
          <w:tcPr>
            <w:tcW w:w="638" w:type="dxa"/>
            <w:hideMark/>
          </w:tcPr>
          <w:p w14:paraId="0C4D779C" w14:textId="5D4CE95B"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26,0</w:t>
            </w:r>
          </w:p>
        </w:tc>
      </w:tr>
      <w:tr w:rsidR="00ED3704" w:rsidRPr="00296973" w14:paraId="08B60F4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4D8F637" w14:textId="576BCAB8" w:rsidR="00ED3704" w:rsidRPr="00296973" w:rsidRDefault="00ED3704" w:rsidP="00ED3704">
            <w:pPr>
              <w:pStyle w:val="Tabell"/>
            </w:pPr>
            <w:r w:rsidRPr="00296973">
              <w:t>Avgår, kommunala skatter</w:t>
            </w:r>
          </w:p>
        </w:tc>
        <w:tc>
          <w:tcPr>
            <w:tcW w:w="708" w:type="dxa"/>
            <w:vAlign w:val="top"/>
            <w:hideMark/>
          </w:tcPr>
          <w:p w14:paraId="426A937E" w14:textId="1D711A0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-766,6</w:t>
            </w:r>
          </w:p>
        </w:tc>
        <w:tc>
          <w:tcPr>
            <w:tcW w:w="567" w:type="dxa"/>
            <w:vAlign w:val="top"/>
            <w:hideMark/>
          </w:tcPr>
          <w:p w14:paraId="0DA917D4" w14:textId="7777777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709" w:type="dxa"/>
            <w:vAlign w:val="top"/>
            <w:hideMark/>
          </w:tcPr>
          <w:p w14:paraId="2B03C555" w14:textId="6E1B4D4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-784,5</w:t>
            </w:r>
          </w:p>
        </w:tc>
        <w:tc>
          <w:tcPr>
            <w:tcW w:w="566" w:type="dxa"/>
            <w:vAlign w:val="top"/>
            <w:hideMark/>
          </w:tcPr>
          <w:p w14:paraId="4AB612E3" w14:textId="2F7E570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6,4</w:t>
            </w:r>
          </w:p>
        </w:tc>
        <w:tc>
          <w:tcPr>
            <w:tcW w:w="638" w:type="dxa"/>
            <w:hideMark/>
          </w:tcPr>
          <w:p w14:paraId="45FF7378"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73FD96BC" w14:textId="1CF3673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0,7</w:t>
            </w:r>
          </w:p>
        </w:tc>
        <w:tc>
          <w:tcPr>
            <w:tcW w:w="638" w:type="dxa"/>
            <w:vAlign w:val="top"/>
            <w:hideMark/>
          </w:tcPr>
          <w:p w14:paraId="628CA9D3" w14:textId="78A0A7D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0,9</w:t>
            </w:r>
          </w:p>
        </w:tc>
        <w:tc>
          <w:tcPr>
            <w:tcW w:w="637" w:type="dxa"/>
            <w:hideMark/>
          </w:tcPr>
          <w:p w14:paraId="495BE37C"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-6,7</w:t>
            </w:r>
          </w:p>
        </w:tc>
        <w:tc>
          <w:tcPr>
            <w:tcW w:w="638" w:type="dxa"/>
            <w:hideMark/>
          </w:tcPr>
          <w:p w14:paraId="6532F21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-7,2</w:t>
            </w:r>
          </w:p>
        </w:tc>
        <w:tc>
          <w:tcPr>
            <w:tcW w:w="638" w:type="dxa"/>
            <w:hideMark/>
          </w:tcPr>
          <w:p w14:paraId="6E7E920E" w14:textId="44BE666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-3,6</w:t>
            </w:r>
          </w:p>
        </w:tc>
      </w:tr>
      <w:tr w:rsidR="00ED3704" w:rsidRPr="00296973" w14:paraId="28CBE15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B752216" w14:textId="0C26BA1B" w:rsidR="00ED3704" w:rsidRPr="00296973" w:rsidRDefault="00ED3704" w:rsidP="00ED3704">
            <w:pPr>
              <w:pStyle w:val="Tabell"/>
            </w:pPr>
            <w:r w:rsidRPr="00296973">
              <w:t>Avgår, avgifter till ålderspensionssystemet</w:t>
            </w:r>
          </w:p>
        </w:tc>
        <w:tc>
          <w:tcPr>
            <w:tcW w:w="708" w:type="dxa"/>
            <w:vAlign w:val="top"/>
            <w:hideMark/>
          </w:tcPr>
          <w:p w14:paraId="67A9732B" w14:textId="10F7671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-266,5</w:t>
            </w:r>
          </w:p>
        </w:tc>
        <w:tc>
          <w:tcPr>
            <w:tcW w:w="567" w:type="dxa"/>
            <w:vAlign w:val="top"/>
            <w:hideMark/>
          </w:tcPr>
          <w:p w14:paraId="6AB415E8" w14:textId="7E3986C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709" w:type="dxa"/>
            <w:vAlign w:val="top"/>
            <w:hideMark/>
          </w:tcPr>
          <w:p w14:paraId="19B94498" w14:textId="43F1B37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-268,5</w:t>
            </w:r>
          </w:p>
        </w:tc>
        <w:tc>
          <w:tcPr>
            <w:tcW w:w="566" w:type="dxa"/>
            <w:vAlign w:val="top"/>
            <w:hideMark/>
          </w:tcPr>
          <w:p w14:paraId="7389307D" w14:textId="38C8220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79A1">
              <w:t>5,8</w:t>
            </w:r>
          </w:p>
        </w:tc>
        <w:tc>
          <w:tcPr>
            <w:tcW w:w="638" w:type="dxa"/>
            <w:hideMark/>
          </w:tcPr>
          <w:p w14:paraId="7116313B"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83038">
              <w:t> </w:t>
            </w:r>
          </w:p>
        </w:tc>
        <w:tc>
          <w:tcPr>
            <w:tcW w:w="637" w:type="dxa"/>
            <w:vAlign w:val="top"/>
            <w:hideMark/>
          </w:tcPr>
          <w:p w14:paraId="7B6B8E27" w14:textId="71EC3B9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-0,3</w:t>
            </w:r>
          </w:p>
        </w:tc>
        <w:tc>
          <w:tcPr>
            <w:tcW w:w="638" w:type="dxa"/>
            <w:vAlign w:val="top"/>
            <w:hideMark/>
          </w:tcPr>
          <w:p w14:paraId="683979C2" w14:textId="4C30437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7747B">
              <w:t>0,3</w:t>
            </w:r>
          </w:p>
        </w:tc>
        <w:tc>
          <w:tcPr>
            <w:tcW w:w="637" w:type="dxa"/>
            <w:hideMark/>
          </w:tcPr>
          <w:p w14:paraId="0000F09B"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-2,1</w:t>
            </w:r>
          </w:p>
        </w:tc>
        <w:tc>
          <w:tcPr>
            <w:tcW w:w="638" w:type="dxa"/>
            <w:hideMark/>
          </w:tcPr>
          <w:p w14:paraId="3F1B17B7"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-2,7</w:t>
            </w:r>
          </w:p>
        </w:tc>
        <w:tc>
          <w:tcPr>
            <w:tcW w:w="638" w:type="dxa"/>
            <w:hideMark/>
          </w:tcPr>
          <w:p w14:paraId="0D69A42C" w14:textId="1D4F7420"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-0,9</w:t>
            </w:r>
          </w:p>
        </w:tc>
      </w:tr>
      <w:tr w:rsidR="00ED3704" w:rsidRPr="00296973" w14:paraId="334A499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090604F" w14:textId="3AB21D17" w:rsidR="00ED3704" w:rsidRPr="00296973" w:rsidRDefault="00ED3704" w:rsidP="00ED3704">
            <w:pPr>
              <w:pStyle w:val="Tabell"/>
              <w:rPr>
                <w:b/>
                <w:bCs/>
              </w:rPr>
            </w:pPr>
            <w:r w:rsidRPr="00296973">
              <w:rPr>
                <w:b/>
                <w:bCs/>
              </w:rPr>
              <w:t>Statens skatteintäkter</w:t>
            </w:r>
          </w:p>
        </w:tc>
        <w:tc>
          <w:tcPr>
            <w:tcW w:w="708" w:type="dxa"/>
            <w:vAlign w:val="top"/>
            <w:hideMark/>
          </w:tcPr>
          <w:p w14:paraId="2DCB75CA" w14:textId="01E7E9FE"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1 123,9</w:t>
            </w:r>
          </w:p>
        </w:tc>
        <w:tc>
          <w:tcPr>
            <w:tcW w:w="567" w:type="dxa"/>
            <w:vAlign w:val="top"/>
            <w:hideMark/>
          </w:tcPr>
          <w:p w14:paraId="71729DF9" w14:textId="100C7D6E"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0,4</w:t>
            </w:r>
          </w:p>
        </w:tc>
        <w:tc>
          <w:tcPr>
            <w:tcW w:w="709" w:type="dxa"/>
            <w:vAlign w:val="top"/>
            <w:hideMark/>
          </w:tcPr>
          <w:p w14:paraId="55234042" w14:textId="61B7109B"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1 062,3</w:t>
            </w:r>
          </w:p>
        </w:tc>
        <w:tc>
          <w:tcPr>
            <w:tcW w:w="566" w:type="dxa"/>
            <w:vAlign w:val="top"/>
            <w:hideMark/>
          </w:tcPr>
          <w:p w14:paraId="446505E8" w14:textId="21697AB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-81,8</w:t>
            </w:r>
          </w:p>
        </w:tc>
        <w:tc>
          <w:tcPr>
            <w:tcW w:w="638" w:type="dxa"/>
            <w:hideMark/>
          </w:tcPr>
          <w:p w14:paraId="72A07EA1"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E83038">
              <w:rPr>
                <w:b/>
                <w:bCs/>
              </w:rPr>
              <w:t> </w:t>
            </w:r>
          </w:p>
        </w:tc>
        <w:tc>
          <w:tcPr>
            <w:tcW w:w="637" w:type="dxa"/>
            <w:vAlign w:val="top"/>
            <w:hideMark/>
          </w:tcPr>
          <w:p w14:paraId="1226CF2B" w14:textId="37A6CD05"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4,9</w:t>
            </w:r>
          </w:p>
        </w:tc>
        <w:tc>
          <w:tcPr>
            <w:tcW w:w="638" w:type="dxa"/>
            <w:vAlign w:val="top"/>
            <w:hideMark/>
          </w:tcPr>
          <w:p w14:paraId="75E64EA7" w14:textId="3B1A2B5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37,1</w:t>
            </w:r>
          </w:p>
        </w:tc>
        <w:tc>
          <w:tcPr>
            <w:tcW w:w="637" w:type="dxa"/>
            <w:hideMark/>
          </w:tcPr>
          <w:p w14:paraId="1F64590D"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21,1</w:t>
            </w:r>
          </w:p>
        </w:tc>
        <w:tc>
          <w:tcPr>
            <w:tcW w:w="638" w:type="dxa"/>
            <w:hideMark/>
          </w:tcPr>
          <w:p w14:paraId="67B90F47"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28,1</w:t>
            </w:r>
          </w:p>
        </w:tc>
        <w:tc>
          <w:tcPr>
            <w:tcW w:w="638" w:type="dxa"/>
            <w:hideMark/>
          </w:tcPr>
          <w:p w14:paraId="418C028A" w14:textId="3D4C7F08"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21,5</w:t>
            </w:r>
          </w:p>
        </w:tc>
      </w:tr>
      <w:tr w:rsidR="00ED3704" w:rsidRPr="00296973" w14:paraId="64B0BC4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3F6F1F0" w14:textId="10A5A235" w:rsidR="00ED3704" w:rsidRPr="00296973" w:rsidRDefault="00ED3704" w:rsidP="00ED3704">
            <w:pPr>
              <w:pStyle w:val="Tabell"/>
              <w:rPr>
                <w:b/>
                <w:bCs/>
              </w:rPr>
            </w:pPr>
            <w:r w:rsidRPr="00296973">
              <w:rPr>
                <w:b/>
                <w:bCs/>
              </w:rPr>
              <w:t>Periodiseringar</w:t>
            </w:r>
          </w:p>
        </w:tc>
        <w:tc>
          <w:tcPr>
            <w:tcW w:w="708" w:type="dxa"/>
            <w:vAlign w:val="top"/>
            <w:hideMark/>
          </w:tcPr>
          <w:p w14:paraId="73AC5F39" w14:textId="0C618B4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-15,5</w:t>
            </w:r>
          </w:p>
        </w:tc>
        <w:tc>
          <w:tcPr>
            <w:tcW w:w="567" w:type="dxa"/>
            <w:vAlign w:val="top"/>
            <w:hideMark/>
          </w:tcPr>
          <w:p w14:paraId="36CE0226" w14:textId="5A468B8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-23,9</w:t>
            </w:r>
          </w:p>
        </w:tc>
        <w:tc>
          <w:tcPr>
            <w:tcW w:w="709" w:type="dxa"/>
            <w:vAlign w:val="top"/>
            <w:hideMark/>
          </w:tcPr>
          <w:p w14:paraId="183529C6" w14:textId="0436BB73"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-24,8</w:t>
            </w:r>
          </w:p>
        </w:tc>
        <w:tc>
          <w:tcPr>
            <w:tcW w:w="566" w:type="dxa"/>
            <w:vAlign w:val="top"/>
            <w:hideMark/>
          </w:tcPr>
          <w:p w14:paraId="4A904CB9" w14:textId="22A35359"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-38,6</w:t>
            </w:r>
          </w:p>
        </w:tc>
        <w:tc>
          <w:tcPr>
            <w:tcW w:w="638" w:type="dxa"/>
            <w:hideMark/>
          </w:tcPr>
          <w:p w14:paraId="1CDC2D1A"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E83038">
              <w:rPr>
                <w:b/>
                <w:bCs/>
              </w:rPr>
              <w:t> </w:t>
            </w:r>
          </w:p>
        </w:tc>
        <w:tc>
          <w:tcPr>
            <w:tcW w:w="637" w:type="dxa"/>
            <w:vAlign w:val="top"/>
            <w:hideMark/>
          </w:tcPr>
          <w:p w14:paraId="45BAF465" w14:textId="3AB8E28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-5,1</w:t>
            </w:r>
          </w:p>
        </w:tc>
        <w:tc>
          <w:tcPr>
            <w:tcW w:w="638" w:type="dxa"/>
            <w:vAlign w:val="top"/>
            <w:hideMark/>
          </w:tcPr>
          <w:p w14:paraId="303E9824" w14:textId="29C68F9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-4,6</w:t>
            </w:r>
          </w:p>
        </w:tc>
        <w:tc>
          <w:tcPr>
            <w:tcW w:w="637" w:type="dxa"/>
            <w:hideMark/>
          </w:tcPr>
          <w:p w14:paraId="6C5F618F"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-31,8</w:t>
            </w:r>
          </w:p>
        </w:tc>
        <w:tc>
          <w:tcPr>
            <w:tcW w:w="638" w:type="dxa"/>
            <w:hideMark/>
          </w:tcPr>
          <w:p w14:paraId="222EABE7"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15,6</w:t>
            </w:r>
          </w:p>
        </w:tc>
        <w:tc>
          <w:tcPr>
            <w:tcW w:w="638" w:type="dxa"/>
            <w:hideMark/>
          </w:tcPr>
          <w:p w14:paraId="7385879E" w14:textId="3670637E"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11,8</w:t>
            </w:r>
          </w:p>
        </w:tc>
      </w:tr>
      <w:tr w:rsidR="00ED3704" w:rsidRPr="00296973" w14:paraId="48586B6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B339747" w14:textId="28D96124" w:rsidR="00ED3704" w:rsidRPr="00296973" w:rsidRDefault="00ED3704" w:rsidP="00ED3704">
            <w:pPr>
              <w:pStyle w:val="Tabell"/>
              <w:rPr>
                <w:b/>
                <w:bCs/>
              </w:rPr>
            </w:pPr>
            <w:r w:rsidRPr="00296973">
              <w:rPr>
                <w:b/>
                <w:bCs/>
              </w:rPr>
              <w:t>Statens skatteinkomster</w:t>
            </w:r>
          </w:p>
        </w:tc>
        <w:tc>
          <w:tcPr>
            <w:tcW w:w="708" w:type="dxa"/>
            <w:vAlign w:val="top"/>
            <w:hideMark/>
          </w:tcPr>
          <w:p w14:paraId="353F746E" w14:textId="06A50DE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1 108,4</w:t>
            </w:r>
          </w:p>
        </w:tc>
        <w:tc>
          <w:tcPr>
            <w:tcW w:w="567" w:type="dxa"/>
            <w:vAlign w:val="top"/>
            <w:hideMark/>
          </w:tcPr>
          <w:p w14:paraId="5E6280B1" w14:textId="593D3EA6"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-23,4</w:t>
            </w:r>
          </w:p>
        </w:tc>
        <w:tc>
          <w:tcPr>
            <w:tcW w:w="709" w:type="dxa"/>
            <w:vAlign w:val="top"/>
            <w:hideMark/>
          </w:tcPr>
          <w:p w14:paraId="03EFF340" w14:textId="1A24E9C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1 037,5</w:t>
            </w:r>
          </w:p>
        </w:tc>
        <w:tc>
          <w:tcPr>
            <w:tcW w:w="566" w:type="dxa"/>
            <w:vAlign w:val="top"/>
            <w:hideMark/>
          </w:tcPr>
          <w:p w14:paraId="275395C6" w14:textId="7B90B073"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-120,3</w:t>
            </w:r>
          </w:p>
        </w:tc>
        <w:tc>
          <w:tcPr>
            <w:tcW w:w="638" w:type="dxa"/>
            <w:hideMark/>
          </w:tcPr>
          <w:p w14:paraId="4CA59742"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E83038">
              <w:rPr>
                <w:b/>
                <w:bCs/>
              </w:rPr>
              <w:t> </w:t>
            </w:r>
          </w:p>
        </w:tc>
        <w:tc>
          <w:tcPr>
            <w:tcW w:w="637" w:type="dxa"/>
            <w:vAlign w:val="top"/>
            <w:hideMark/>
          </w:tcPr>
          <w:p w14:paraId="07A8A003" w14:textId="6DEE85CB"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-0,2</w:t>
            </w:r>
          </w:p>
        </w:tc>
        <w:tc>
          <w:tcPr>
            <w:tcW w:w="638" w:type="dxa"/>
            <w:vAlign w:val="top"/>
            <w:hideMark/>
          </w:tcPr>
          <w:p w14:paraId="6B0F4F2E" w14:textId="0D1D2160"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32,5</w:t>
            </w:r>
          </w:p>
        </w:tc>
        <w:tc>
          <w:tcPr>
            <w:tcW w:w="637" w:type="dxa"/>
            <w:hideMark/>
          </w:tcPr>
          <w:p w14:paraId="455D8B7A"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-10,7</w:t>
            </w:r>
          </w:p>
        </w:tc>
        <w:tc>
          <w:tcPr>
            <w:tcW w:w="638" w:type="dxa"/>
            <w:hideMark/>
          </w:tcPr>
          <w:p w14:paraId="30BC9339" w14:textId="777777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43,8</w:t>
            </w:r>
          </w:p>
        </w:tc>
        <w:tc>
          <w:tcPr>
            <w:tcW w:w="638" w:type="dxa"/>
            <w:hideMark/>
          </w:tcPr>
          <w:p w14:paraId="4D68CB9F" w14:textId="58AABB1E"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33,3</w:t>
            </w:r>
          </w:p>
        </w:tc>
      </w:tr>
      <w:tr w:rsidR="00ED3704" w:rsidRPr="00296973" w14:paraId="2AAA5E7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31D23B1" w14:textId="42468CD8" w:rsidR="00ED3704" w:rsidRPr="00296973" w:rsidRDefault="00ED3704" w:rsidP="00ED3704">
            <w:pPr>
              <w:pStyle w:val="Tabell"/>
              <w:rPr>
                <w:b/>
                <w:bCs/>
              </w:rPr>
            </w:pPr>
            <w:r w:rsidRPr="00296973">
              <w:rPr>
                <w:b/>
                <w:bCs/>
              </w:rPr>
              <w:t>Övriga inkomster</w:t>
            </w:r>
          </w:p>
        </w:tc>
        <w:tc>
          <w:tcPr>
            <w:tcW w:w="708" w:type="dxa"/>
            <w:vAlign w:val="top"/>
            <w:hideMark/>
          </w:tcPr>
          <w:p w14:paraId="0FEEE58A" w14:textId="695B2CBD"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-52,8</w:t>
            </w:r>
          </w:p>
        </w:tc>
        <w:tc>
          <w:tcPr>
            <w:tcW w:w="567" w:type="dxa"/>
            <w:vAlign w:val="top"/>
            <w:hideMark/>
          </w:tcPr>
          <w:p w14:paraId="5AE8A75D" w14:textId="7748F605"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-5,0</w:t>
            </w:r>
          </w:p>
        </w:tc>
        <w:tc>
          <w:tcPr>
            <w:tcW w:w="709" w:type="dxa"/>
            <w:vAlign w:val="top"/>
            <w:hideMark/>
          </w:tcPr>
          <w:p w14:paraId="2A698F86" w14:textId="0AF1C64B"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-38,9</w:t>
            </w:r>
          </w:p>
        </w:tc>
        <w:tc>
          <w:tcPr>
            <w:tcW w:w="566" w:type="dxa"/>
            <w:vAlign w:val="top"/>
            <w:hideMark/>
          </w:tcPr>
          <w:p w14:paraId="2EB3E15F" w14:textId="4FC564AA"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2,8</w:t>
            </w:r>
          </w:p>
        </w:tc>
        <w:tc>
          <w:tcPr>
            <w:tcW w:w="638" w:type="dxa"/>
            <w:hideMark/>
          </w:tcPr>
          <w:p w14:paraId="45D9BD3F"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637" w:type="dxa"/>
            <w:vAlign w:val="top"/>
            <w:hideMark/>
          </w:tcPr>
          <w:p w14:paraId="4D3DFB85" w14:textId="4CBFBEB1"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0,2</w:t>
            </w:r>
          </w:p>
        </w:tc>
        <w:tc>
          <w:tcPr>
            <w:tcW w:w="638" w:type="dxa"/>
            <w:vAlign w:val="top"/>
            <w:hideMark/>
          </w:tcPr>
          <w:p w14:paraId="5DE6EACA" w14:textId="639D8E51"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E83038">
              <w:rPr>
                <w:b/>
                <w:bCs/>
              </w:rPr>
              <w:t>-3,1</w:t>
            </w:r>
          </w:p>
        </w:tc>
        <w:tc>
          <w:tcPr>
            <w:tcW w:w="637" w:type="dxa"/>
            <w:hideMark/>
          </w:tcPr>
          <w:p w14:paraId="7ECA408A" w14:textId="496A6D66"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w:t>
            </w:r>
            <w:r w:rsidRPr="007506E8">
              <w:rPr>
                <w:b/>
                <w:bCs/>
              </w:rPr>
              <w:t>1,6</w:t>
            </w:r>
          </w:p>
        </w:tc>
        <w:tc>
          <w:tcPr>
            <w:tcW w:w="638" w:type="dxa"/>
            <w:hideMark/>
          </w:tcPr>
          <w:p w14:paraId="301AE352" w14:textId="2CA9E44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-3</w:t>
            </w:r>
            <w:r w:rsidRPr="007506E8">
              <w:rPr>
                <w:b/>
                <w:bCs/>
              </w:rPr>
              <w:t>,1</w:t>
            </w:r>
          </w:p>
        </w:tc>
        <w:tc>
          <w:tcPr>
            <w:tcW w:w="638" w:type="dxa"/>
            <w:hideMark/>
          </w:tcPr>
          <w:p w14:paraId="128F9DEE" w14:textId="6BA8B57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96973">
              <w:rPr>
                <w:b/>
                <w:bCs/>
              </w:rPr>
              <w:t>-8</w:t>
            </w:r>
            <w:r w:rsidRPr="007506E8">
              <w:rPr>
                <w:b/>
                <w:bCs/>
              </w:rPr>
              <w:t>,5</w:t>
            </w:r>
          </w:p>
        </w:tc>
      </w:tr>
      <w:tr w:rsidR="00ED3704" w:rsidRPr="00296973" w14:paraId="4C2F1DB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4F70579" w14:textId="51274C58" w:rsidR="00ED3704" w:rsidRPr="00296973" w:rsidRDefault="00ED3704" w:rsidP="00ED3704">
            <w:pPr>
              <w:pStyle w:val="Tabell"/>
            </w:pPr>
            <w:r w:rsidRPr="00296973">
              <w:t>2000 Inkomster av statens verksamhet</w:t>
            </w:r>
          </w:p>
        </w:tc>
        <w:tc>
          <w:tcPr>
            <w:tcW w:w="708" w:type="dxa"/>
            <w:vAlign w:val="top"/>
            <w:hideMark/>
          </w:tcPr>
          <w:p w14:paraId="7399D1AA" w14:textId="23A40E1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35,3</w:t>
            </w:r>
          </w:p>
        </w:tc>
        <w:tc>
          <w:tcPr>
            <w:tcW w:w="567" w:type="dxa"/>
            <w:vAlign w:val="top"/>
            <w:hideMark/>
          </w:tcPr>
          <w:p w14:paraId="6F0D575F" w14:textId="3CB655C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2,8</w:t>
            </w:r>
          </w:p>
        </w:tc>
        <w:tc>
          <w:tcPr>
            <w:tcW w:w="709" w:type="dxa"/>
            <w:vAlign w:val="top"/>
            <w:hideMark/>
          </w:tcPr>
          <w:p w14:paraId="6DDDD803" w14:textId="16D5734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46,1</w:t>
            </w:r>
          </w:p>
        </w:tc>
        <w:tc>
          <w:tcPr>
            <w:tcW w:w="566" w:type="dxa"/>
            <w:vAlign w:val="top"/>
            <w:hideMark/>
          </w:tcPr>
          <w:p w14:paraId="72B4D8B5" w14:textId="1C3E653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5,0</w:t>
            </w:r>
          </w:p>
        </w:tc>
        <w:tc>
          <w:tcPr>
            <w:tcW w:w="638" w:type="dxa"/>
            <w:hideMark/>
          </w:tcPr>
          <w:p w14:paraId="1EEA8E11"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2758F4D3" w14:textId="28A72B4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0,0</w:t>
            </w:r>
          </w:p>
        </w:tc>
        <w:tc>
          <w:tcPr>
            <w:tcW w:w="638" w:type="dxa"/>
            <w:vAlign w:val="top"/>
            <w:hideMark/>
          </w:tcPr>
          <w:p w14:paraId="1AB5038B" w14:textId="796C9D41"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1,8</w:t>
            </w:r>
          </w:p>
        </w:tc>
        <w:tc>
          <w:tcPr>
            <w:tcW w:w="637" w:type="dxa"/>
            <w:hideMark/>
          </w:tcPr>
          <w:p w14:paraId="2D55AA83" w14:textId="33FBBD31"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2,9</w:t>
            </w:r>
          </w:p>
        </w:tc>
        <w:tc>
          <w:tcPr>
            <w:tcW w:w="638" w:type="dxa"/>
            <w:hideMark/>
          </w:tcPr>
          <w:p w14:paraId="4A7B3436" w14:textId="1F44F380"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2,5</w:t>
            </w:r>
          </w:p>
        </w:tc>
        <w:tc>
          <w:tcPr>
            <w:tcW w:w="638" w:type="dxa"/>
            <w:hideMark/>
          </w:tcPr>
          <w:p w14:paraId="738EE689" w14:textId="40A33B50"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w:t>
            </w:r>
            <w:r w:rsidRPr="0045199C">
              <w:t>1,7</w:t>
            </w:r>
          </w:p>
        </w:tc>
      </w:tr>
      <w:tr w:rsidR="00ED3704" w:rsidRPr="00296973" w14:paraId="00E8A05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692D5F5" w14:textId="4F10553F" w:rsidR="00ED3704" w:rsidRPr="00296973" w:rsidRDefault="00ED3704" w:rsidP="00ED3704">
            <w:pPr>
              <w:pStyle w:val="Tabell"/>
            </w:pPr>
            <w:r w:rsidRPr="00296973">
              <w:t>3000 Inkomster av försåld egendom</w:t>
            </w:r>
          </w:p>
        </w:tc>
        <w:tc>
          <w:tcPr>
            <w:tcW w:w="708" w:type="dxa"/>
            <w:vAlign w:val="top"/>
            <w:hideMark/>
          </w:tcPr>
          <w:p w14:paraId="0A26FCDC" w14:textId="0BD9220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0,0</w:t>
            </w:r>
          </w:p>
        </w:tc>
        <w:tc>
          <w:tcPr>
            <w:tcW w:w="567" w:type="dxa"/>
            <w:vAlign w:val="top"/>
            <w:hideMark/>
          </w:tcPr>
          <w:p w14:paraId="14BF4A22" w14:textId="717896A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-5,0</w:t>
            </w:r>
          </w:p>
        </w:tc>
        <w:tc>
          <w:tcPr>
            <w:tcW w:w="709" w:type="dxa"/>
            <w:vAlign w:val="top"/>
            <w:hideMark/>
          </w:tcPr>
          <w:p w14:paraId="098BB566" w14:textId="7C6947C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0,8</w:t>
            </w:r>
          </w:p>
        </w:tc>
        <w:tc>
          <w:tcPr>
            <w:tcW w:w="566" w:type="dxa"/>
            <w:vAlign w:val="top"/>
            <w:hideMark/>
          </w:tcPr>
          <w:p w14:paraId="4FBAC2A0" w14:textId="1B7C736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-4,2</w:t>
            </w:r>
          </w:p>
        </w:tc>
        <w:tc>
          <w:tcPr>
            <w:tcW w:w="638" w:type="dxa"/>
            <w:hideMark/>
          </w:tcPr>
          <w:p w14:paraId="4AC95349"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288CE539" w14:textId="7934AE1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0,0</w:t>
            </w:r>
          </w:p>
        </w:tc>
        <w:tc>
          <w:tcPr>
            <w:tcW w:w="638" w:type="dxa"/>
            <w:vAlign w:val="top"/>
            <w:hideMark/>
          </w:tcPr>
          <w:p w14:paraId="40427D0B" w14:textId="6EB5E31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-4,2</w:t>
            </w:r>
          </w:p>
        </w:tc>
        <w:tc>
          <w:tcPr>
            <w:tcW w:w="637" w:type="dxa"/>
            <w:hideMark/>
          </w:tcPr>
          <w:p w14:paraId="51C3F7D2" w14:textId="5759F0BE"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0,</w:t>
            </w:r>
            <w:r w:rsidRPr="00296973">
              <w:t>0</w:t>
            </w:r>
          </w:p>
        </w:tc>
        <w:tc>
          <w:tcPr>
            <w:tcW w:w="638" w:type="dxa"/>
            <w:hideMark/>
          </w:tcPr>
          <w:p w14:paraId="6607118C" w14:textId="293B122A"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0,</w:t>
            </w:r>
            <w:r w:rsidRPr="00296973">
              <w:t>0</w:t>
            </w:r>
          </w:p>
        </w:tc>
        <w:tc>
          <w:tcPr>
            <w:tcW w:w="638" w:type="dxa"/>
            <w:hideMark/>
          </w:tcPr>
          <w:p w14:paraId="38391508" w14:textId="02353A75"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0,</w:t>
            </w:r>
            <w:r w:rsidRPr="00296973">
              <w:t>0</w:t>
            </w:r>
          </w:p>
        </w:tc>
      </w:tr>
      <w:tr w:rsidR="00ED3704" w:rsidRPr="00296973" w14:paraId="2054376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75BC134" w14:textId="31C8DF8F" w:rsidR="00ED3704" w:rsidRPr="00296973" w:rsidRDefault="00ED3704" w:rsidP="00ED3704">
            <w:pPr>
              <w:pStyle w:val="Tabell"/>
            </w:pPr>
            <w:r w:rsidRPr="00296973">
              <w:t>4000 Återbetalning av lån</w:t>
            </w:r>
          </w:p>
        </w:tc>
        <w:tc>
          <w:tcPr>
            <w:tcW w:w="708" w:type="dxa"/>
            <w:vAlign w:val="top"/>
            <w:hideMark/>
          </w:tcPr>
          <w:p w14:paraId="160FF06A" w14:textId="3BA4997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0,8</w:t>
            </w:r>
          </w:p>
        </w:tc>
        <w:tc>
          <w:tcPr>
            <w:tcW w:w="567" w:type="dxa"/>
            <w:vAlign w:val="top"/>
            <w:hideMark/>
          </w:tcPr>
          <w:p w14:paraId="7C86CF92" w14:textId="5972DB1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0,1</w:t>
            </w:r>
          </w:p>
        </w:tc>
        <w:tc>
          <w:tcPr>
            <w:tcW w:w="709" w:type="dxa"/>
            <w:vAlign w:val="top"/>
            <w:hideMark/>
          </w:tcPr>
          <w:p w14:paraId="5AD615AA" w14:textId="6A38CAD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0,7</w:t>
            </w:r>
          </w:p>
        </w:tc>
        <w:tc>
          <w:tcPr>
            <w:tcW w:w="566" w:type="dxa"/>
            <w:vAlign w:val="top"/>
            <w:hideMark/>
          </w:tcPr>
          <w:p w14:paraId="6209FDE3" w14:textId="1A604D0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0,0</w:t>
            </w:r>
          </w:p>
        </w:tc>
        <w:tc>
          <w:tcPr>
            <w:tcW w:w="638" w:type="dxa"/>
            <w:hideMark/>
          </w:tcPr>
          <w:p w14:paraId="345DD338"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0E7CD873" w14:textId="11578C2D"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0,0</w:t>
            </w:r>
          </w:p>
        </w:tc>
        <w:tc>
          <w:tcPr>
            <w:tcW w:w="638" w:type="dxa"/>
            <w:vAlign w:val="top"/>
            <w:hideMark/>
          </w:tcPr>
          <w:p w14:paraId="668863BB" w14:textId="0818897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0,0</w:t>
            </w:r>
          </w:p>
        </w:tc>
        <w:tc>
          <w:tcPr>
            <w:tcW w:w="637" w:type="dxa"/>
            <w:hideMark/>
          </w:tcPr>
          <w:p w14:paraId="1966E05E" w14:textId="5D6C6A0F"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0,</w:t>
            </w:r>
            <w:r w:rsidRPr="00296973">
              <w:t>0</w:t>
            </w:r>
          </w:p>
        </w:tc>
        <w:tc>
          <w:tcPr>
            <w:tcW w:w="638" w:type="dxa"/>
            <w:hideMark/>
          </w:tcPr>
          <w:p w14:paraId="1ABA2B0D" w14:textId="2BE9C6AC"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w:t>
            </w:r>
            <w:r w:rsidRPr="0045199C">
              <w:t>,1</w:t>
            </w:r>
          </w:p>
        </w:tc>
        <w:tc>
          <w:tcPr>
            <w:tcW w:w="638" w:type="dxa"/>
            <w:hideMark/>
          </w:tcPr>
          <w:p w14:paraId="73124E56" w14:textId="48BDBB5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0,</w:t>
            </w:r>
            <w:r w:rsidRPr="00296973">
              <w:t>0</w:t>
            </w:r>
          </w:p>
        </w:tc>
      </w:tr>
      <w:tr w:rsidR="00ED3704" w:rsidRPr="00296973" w14:paraId="3C4CF24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9DEFF94" w14:textId="20FA989E" w:rsidR="00ED3704" w:rsidRPr="00296973" w:rsidRDefault="00ED3704" w:rsidP="00ED3704">
            <w:pPr>
              <w:pStyle w:val="Tabell"/>
            </w:pPr>
            <w:r w:rsidRPr="00296973">
              <w:t>5000 Kalkylmässiga inkomster</w:t>
            </w:r>
          </w:p>
        </w:tc>
        <w:tc>
          <w:tcPr>
            <w:tcW w:w="708" w:type="dxa"/>
            <w:vAlign w:val="top"/>
            <w:hideMark/>
          </w:tcPr>
          <w:p w14:paraId="5AFFA655" w14:textId="34731204"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14,2</w:t>
            </w:r>
          </w:p>
        </w:tc>
        <w:tc>
          <w:tcPr>
            <w:tcW w:w="567" w:type="dxa"/>
            <w:vAlign w:val="top"/>
            <w:hideMark/>
          </w:tcPr>
          <w:p w14:paraId="1C9CF55B" w14:textId="7D1D8A0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0,0</w:t>
            </w:r>
          </w:p>
        </w:tc>
        <w:tc>
          <w:tcPr>
            <w:tcW w:w="709" w:type="dxa"/>
            <w:vAlign w:val="top"/>
            <w:hideMark/>
          </w:tcPr>
          <w:p w14:paraId="4C7D5BCE" w14:textId="7AC7E9C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16,2</w:t>
            </w:r>
          </w:p>
        </w:tc>
        <w:tc>
          <w:tcPr>
            <w:tcW w:w="566" w:type="dxa"/>
            <w:vAlign w:val="top"/>
            <w:hideMark/>
          </w:tcPr>
          <w:p w14:paraId="0037CD13" w14:textId="7FAE3A5F"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0,2</w:t>
            </w:r>
          </w:p>
        </w:tc>
        <w:tc>
          <w:tcPr>
            <w:tcW w:w="638" w:type="dxa"/>
            <w:hideMark/>
          </w:tcPr>
          <w:p w14:paraId="77C30034"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0EEBD4D7" w14:textId="21E5488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0,0</w:t>
            </w:r>
          </w:p>
        </w:tc>
        <w:tc>
          <w:tcPr>
            <w:tcW w:w="638" w:type="dxa"/>
            <w:vAlign w:val="top"/>
            <w:hideMark/>
          </w:tcPr>
          <w:p w14:paraId="0850E70B" w14:textId="6D43B270"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0,1</w:t>
            </w:r>
          </w:p>
        </w:tc>
        <w:tc>
          <w:tcPr>
            <w:tcW w:w="637" w:type="dxa"/>
            <w:hideMark/>
          </w:tcPr>
          <w:p w14:paraId="22BC478C" w14:textId="09BE2B17"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w:t>
            </w:r>
            <w:r w:rsidRPr="0045199C">
              <w:t>,5</w:t>
            </w:r>
          </w:p>
        </w:tc>
        <w:tc>
          <w:tcPr>
            <w:tcW w:w="638" w:type="dxa"/>
            <w:hideMark/>
          </w:tcPr>
          <w:p w14:paraId="2C118254" w14:textId="75FBB808"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0</w:t>
            </w:r>
            <w:r w:rsidRPr="0045199C">
              <w:t>,1</w:t>
            </w:r>
          </w:p>
        </w:tc>
        <w:tc>
          <w:tcPr>
            <w:tcW w:w="638" w:type="dxa"/>
            <w:hideMark/>
          </w:tcPr>
          <w:p w14:paraId="36C19A65" w14:textId="707704A8"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5199C">
              <w:t>0,6</w:t>
            </w:r>
          </w:p>
        </w:tc>
      </w:tr>
      <w:tr w:rsidR="00ED3704" w:rsidRPr="00296973" w14:paraId="5B0B382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EF7629C" w14:textId="4B289F60" w:rsidR="00ED3704" w:rsidRPr="00296973" w:rsidRDefault="00ED3704" w:rsidP="00ED3704">
            <w:pPr>
              <w:pStyle w:val="Tabell"/>
            </w:pPr>
            <w:r w:rsidRPr="00296973">
              <w:t xml:space="preserve">6000 Bidrag m.m. från EU </w:t>
            </w:r>
          </w:p>
        </w:tc>
        <w:tc>
          <w:tcPr>
            <w:tcW w:w="708" w:type="dxa"/>
            <w:vAlign w:val="top"/>
            <w:hideMark/>
          </w:tcPr>
          <w:p w14:paraId="238EEC31" w14:textId="224E19CA"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12,6</w:t>
            </w:r>
          </w:p>
        </w:tc>
        <w:tc>
          <w:tcPr>
            <w:tcW w:w="567" w:type="dxa"/>
            <w:vAlign w:val="top"/>
            <w:hideMark/>
          </w:tcPr>
          <w:p w14:paraId="3D07CE78" w14:textId="1ACD922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0,0</w:t>
            </w:r>
          </w:p>
        </w:tc>
        <w:tc>
          <w:tcPr>
            <w:tcW w:w="709" w:type="dxa"/>
            <w:vAlign w:val="top"/>
            <w:hideMark/>
          </w:tcPr>
          <w:p w14:paraId="6F88B40C" w14:textId="0E712AA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14,2</w:t>
            </w:r>
          </w:p>
        </w:tc>
        <w:tc>
          <w:tcPr>
            <w:tcW w:w="566" w:type="dxa"/>
            <w:vAlign w:val="top"/>
            <w:hideMark/>
          </w:tcPr>
          <w:p w14:paraId="6A70241F" w14:textId="4A198AC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4323">
              <w:t>0,5</w:t>
            </w:r>
          </w:p>
        </w:tc>
        <w:tc>
          <w:tcPr>
            <w:tcW w:w="638" w:type="dxa"/>
            <w:hideMark/>
          </w:tcPr>
          <w:p w14:paraId="6B26AB86"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vAlign w:val="top"/>
            <w:hideMark/>
          </w:tcPr>
          <w:p w14:paraId="458F33F5" w14:textId="6E4ADFBC"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0,0</w:t>
            </w:r>
          </w:p>
        </w:tc>
        <w:tc>
          <w:tcPr>
            <w:tcW w:w="638" w:type="dxa"/>
            <w:vAlign w:val="top"/>
            <w:hideMark/>
          </w:tcPr>
          <w:p w14:paraId="21C916A5" w14:textId="54068A5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47E7E">
              <w:t>-0,2</w:t>
            </w:r>
          </w:p>
        </w:tc>
        <w:tc>
          <w:tcPr>
            <w:tcW w:w="637" w:type="dxa"/>
            <w:hideMark/>
          </w:tcPr>
          <w:p w14:paraId="3A768D36" w14:textId="5CE68729"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-2</w:t>
            </w:r>
            <w:r w:rsidRPr="0045199C">
              <w:t>,2</w:t>
            </w:r>
          </w:p>
        </w:tc>
        <w:tc>
          <w:tcPr>
            <w:tcW w:w="638" w:type="dxa"/>
            <w:hideMark/>
          </w:tcPr>
          <w:p w14:paraId="71141F37" w14:textId="2125E3AD"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w:t>
            </w:r>
            <w:r w:rsidRPr="0045199C">
              <w:t>3,7</w:t>
            </w:r>
          </w:p>
        </w:tc>
        <w:tc>
          <w:tcPr>
            <w:tcW w:w="638" w:type="dxa"/>
            <w:hideMark/>
          </w:tcPr>
          <w:p w14:paraId="2BFE6F94" w14:textId="1630047B"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96973">
              <w:t>-4</w:t>
            </w:r>
            <w:r w:rsidRPr="0045199C">
              <w:t>,2</w:t>
            </w:r>
          </w:p>
        </w:tc>
      </w:tr>
      <w:tr w:rsidR="00ED3704" w:rsidRPr="00296973" w14:paraId="39E7264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261" w:type="dxa"/>
            <w:tcBorders>
              <w:bottom w:val="single" w:sz="4" w:space="0" w:color="auto"/>
            </w:tcBorders>
            <w:hideMark/>
          </w:tcPr>
          <w:p w14:paraId="58757978" w14:textId="64BBDD92" w:rsidR="00ED3704" w:rsidRPr="00296973" w:rsidRDefault="00ED3704" w:rsidP="00ED3704">
            <w:pPr>
              <w:pStyle w:val="Tabell"/>
            </w:pPr>
            <w:r w:rsidRPr="00296973">
              <w:t>7000 Avräkningar m.m. i anslutning till skattesystemet</w:t>
            </w:r>
          </w:p>
        </w:tc>
        <w:tc>
          <w:tcPr>
            <w:tcW w:w="708" w:type="dxa"/>
            <w:tcBorders>
              <w:bottom w:val="single" w:sz="4" w:space="0" w:color="auto"/>
            </w:tcBorders>
            <w:vAlign w:val="top"/>
            <w:hideMark/>
          </w:tcPr>
          <w:p w14:paraId="2DC1D9DF" w14:textId="1EDBB406"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EB4323">
              <w:t>-115,8</w:t>
            </w:r>
          </w:p>
        </w:tc>
        <w:tc>
          <w:tcPr>
            <w:tcW w:w="567" w:type="dxa"/>
            <w:tcBorders>
              <w:bottom w:val="single" w:sz="4" w:space="0" w:color="auto"/>
            </w:tcBorders>
            <w:vAlign w:val="top"/>
            <w:hideMark/>
          </w:tcPr>
          <w:p w14:paraId="00CFFB5C" w14:textId="6D961255"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EB4323">
              <w:t>-3,0</w:t>
            </w:r>
          </w:p>
        </w:tc>
        <w:tc>
          <w:tcPr>
            <w:tcW w:w="709" w:type="dxa"/>
            <w:tcBorders>
              <w:bottom w:val="single" w:sz="4" w:space="0" w:color="auto"/>
            </w:tcBorders>
            <w:vAlign w:val="top"/>
            <w:hideMark/>
          </w:tcPr>
          <w:p w14:paraId="45EAA681" w14:textId="314A4403"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EB4323">
              <w:t>-117,0</w:t>
            </w:r>
          </w:p>
        </w:tc>
        <w:tc>
          <w:tcPr>
            <w:tcW w:w="566" w:type="dxa"/>
            <w:tcBorders>
              <w:bottom w:val="single" w:sz="4" w:space="0" w:color="auto"/>
            </w:tcBorders>
            <w:vAlign w:val="top"/>
            <w:hideMark/>
          </w:tcPr>
          <w:p w14:paraId="5602718A" w14:textId="091FE7C2"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EB4323">
              <w:t>1,2</w:t>
            </w:r>
          </w:p>
        </w:tc>
        <w:tc>
          <w:tcPr>
            <w:tcW w:w="638" w:type="dxa"/>
            <w:tcBorders>
              <w:bottom w:val="single" w:sz="4" w:space="0" w:color="auto"/>
            </w:tcBorders>
            <w:hideMark/>
          </w:tcPr>
          <w:p w14:paraId="36CA95CC" w14:textId="77777777" w:rsidR="00ED3704" w:rsidRPr="00E83038"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37" w:type="dxa"/>
            <w:tcBorders>
              <w:bottom w:val="single" w:sz="4" w:space="0" w:color="auto"/>
            </w:tcBorders>
            <w:vAlign w:val="top"/>
            <w:hideMark/>
          </w:tcPr>
          <w:p w14:paraId="14E184B6" w14:textId="280AA797"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647E7E">
              <w:t>0,2</w:t>
            </w:r>
          </w:p>
        </w:tc>
        <w:tc>
          <w:tcPr>
            <w:tcW w:w="638" w:type="dxa"/>
            <w:tcBorders>
              <w:bottom w:val="single" w:sz="4" w:space="0" w:color="auto"/>
            </w:tcBorders>
            <w:vAlign w:val="top"/>
            <w:hideMark/>
          </w:tcPr>
          <w:p w14:paraId="2AACE62D" w14:textId="3BCC027B" w:rsidR="00ED3704" w:rsidRPr="00C851F7"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br/>
            </w:r>
            <w:r w:rsidRPr="00647E7E">
              <w:t>-0,6</w:t>
            </w:r>
          </w:p>
        </w:tc>
        <w:tc>
          <w:tcPr>
            <w:tcW w:w="637" w:type="dxa"/>
            <w:tcBorders>
              <w:bottom w:val="single" w:sz="4" w:space="0" w:color="auto"/>
            </w:tcBorders>
            <w:hideMark/>
          </w:tcPr>
          <w:p w14:paraId="46071EB2" w14:textId="597192AC"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45199C">
              <w:t>-2,8</w:t>
            </w:r>
          </w:p>
        </w:tc>
        <w:tc>
          <w:tcPr>
            <w:tcW w:w="638" w:type="dxa"/>
            <w:tcBorders>
              <w:bottom w:val="single" w:sz="4" w:space="0" w:color="auto"/>
            </w:tcBorders>
            <w:hideMark/>
          </w:tcPr>
          <w:p w14:paraId="1A315E0B" w14:textId="7514B842"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96973">
              <w:t>-2</w:t>
            </w:r>
            <w:r w:rsidRPr="0045199C">
              <w:t>,1</w:t>
            </w:r>
          </w:p>
        </w:tc>
        <w:tc>
          <w:tcPr>
            <w:tcW w:w="638" w:type="dxa"/>
            <w:tcBorders>
              <w:bottom w:val="single" w:sz="4" w:space="0" w:color="auto"/>
            </w:tcBorders>
            <w:hideMark/>
          </w:tcPr>
          <w:p w14:paraId="72F19B7E" w14:textId="72132D40" w:rsidR="00ED3704" w:rsidRPr="00296973" w:rsidRDefault="00ED3704" w:rsidP="00ED3704">
            <w:pPr>
              <w:pStyle w:val="Tabell"/>
              <w:cnfStyle w:val="000000000000" w:firstRow="0" w:lastRow="0" w:firstColumn="0" w:lastColumn="0" w:oddVBand="0" w:evenVBand="0" w:oddHBand="0" w:evenHBand="0" w:firstRowFirstColumn="0" w:firstRowLastColumn="0" w:lastRowFirstColumn="0" w:lastRowLastColumn="0"/>
            </w:pPr>
            <w:r>
              <w:br/>
            </w:r>
            <w:r w:rsidRPr="00296973">
              <w:t>-3</w:t>
            </w:r>
            <w:r w:rsidRPr="0045199C">
              <w:t>,2</w:t>
            </w:r>
          </w:p>
        </w:tc>
      </w:tr>
      <w:tr w:rsidR="00ED3704" w:rsidRPr="00296973" w14:paraId="0027387F"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61" w:type="dxa"/>
            <w:tcBorders>
              <w:top w:val="single" w:sz="4" w:space="0" w:color="auto"/>
              <w:bottom w:val="none" w:sz="0" w:space="0" w:color="auto"/>
            </w:tcBorders>
            <w:hideMark/>
          </w:tcPr>
          <w:p w14:paraId="73B3AAFC" w14:textId="48CCC0F4" w:rsidR="00ED3704" w:rsidRPr="007506E8" w:rsidRDefault="00ED3704" w:rsidP="00ED3704">
            <w:pPr>
              <w:pStyle w:val="Tabell"/>
            </w:pPr>
            <w:r w:rsidRPr="007506E8">
              <w:t>8000 Utgifter som ges som krediteringar på skattekontot</w:t>
            </w:r>
          </w:p>
        </w:tc>
        <w:tc>
          <w:tcPr>
            <w:tcW w:w="708" w:type="dxa"/>
            <w:tcBorders>
              <w:top w:val="single" w:sz="4" w:space="0" w:color="auto"/>
              <w:bottom w:val="none" w:sz="0" w:space="0" w:color="auto"/>
            </w:tcBorders>
            <w:vAlign w:val="top"/>
            <w:hideMark/>
          </w:tcPr>
          <w:p w14:paraId="4EB36CCC" w14:textId="1C87EC1F"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E83038">
              <w:br/>
              <w:t>0,0</w:t>
            </w:r>
          </w:p>
        </w:tc>
        <w:tc>
          <w:tcPr>
            <w:tcW w:w="567" w:type="dxa"/>
            <w:tcBorders>
              <w:top w:val="single" w:sz="4" w:space="0" w:color="auto"/>
              <w:bottom w:val="none" w:sz="0" w:space="0" w:color="auto"/>
            </w:tcBorders>
            <w:vAlign w:val="top"/>
            <w:hideMark/>
          </w:tcPr>
          <w:p w14:paraId="5461B3A3" w14:textId="257A2706"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E83038">
              <w:br/>
              <w:t>0,0</w:t>
            </w:r>
          </w:p>
        </w:tc>
        <w:tc>
          <w:tcPr>
            <w:tcW w:w="709" w:type="dxa"/>
            <w:tcBorders>
              <w:top w:val="single" w:sz="4" w:space="0" w:color="auto"/>
              <w:bottom w:val="none" w:sz="0" w:space="0" w:color="auto"/>
            </w:tcBorders>
            <w:vAlign w:val="top"/>
            <w:hideMark/>
          </w:tcPr>
          <w:p w14:paraId="433552C6" w14:textId="5A37C8C6"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E83038">
              <w:br/>
              <w:t>0,0</w:t>
            </w:r>
          </w:p>
        </w:tc>
        <w:tc>
          <w:tcPr>
            <w:tcW w:w="566" w:type="dxa"/>
            <w:tcBorders>
              <w:top w:val="single" w:sz="4" w:space="0" w:color="auto"/>
              <w:bottom w:val="none" w:sz="0" w:space="0" w:color="auto"/>
            </w:tcBorders>
            <w:vAlign w:val="top"/>
            <w:hideMark/>
          </w:tcPr>
          <w:p w14:paraId="6FB5589C" w14:textId="291E4B98"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E83038">
              <w:br/>
              <w:t>0,0</w:t>
            </w:r>
          </w:p>
        </w:tc>
        <w:tc>
          <w:tcPr>
            <w:tcW w:w="638" w:type="dxa"/>
            <w:tcBorders>
              <w:top w:val="single" w:sz="4" w:space="0" w:color="auto"/>
              <w:bottom w:val="none" w:sz="0" w:space="0" w:color="auto"/>
            </w:tcBorders>
            <w:hideMark/>
          </w:tcPr>
          <w:p w14:paraId="1B153AFB" w14:textId="77777777"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83038">
              <w:t> </w:t>
            </w:r>
          </w:p>
        </w:tc>
        <w:tc>
          <w:tcPr>
            <w:tcW w:w="637" w:type="dxa"/>
            <w:tcBorders>
              <w:top w:val="single" w:sz="4" w:space="0" w:color="auto"/>
              <w:bottom w:val="none" w:sz="0" w:space="0" w:color="auto"/>
            </w:tcBorders>
            <w:vAlign w:val="top"/>
            <w:hideMark/>
          </w:tcPr>
          <w:p w14:paraId="18846EA7" w14:textId="0A46BCC5"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E83038">
              <w:br/>
              <w:t>0,0</w:t>
            </w:r>
          </w:p>
        </w:tc>
        <w:tc>
          <w:tcPr>
            <w:tcW w:w="638" w:type="dxa"/>
            <w:tcBorders>
              <w:top w:val="single" w:sz="4" w:space="0" w:color="auto"/>
              <w:bottom w:val="none" w:sz="0" w:space="0" w:color="auto"/>
            </w:tcBorders>
            <w:vAlign w:val="top"/>
            <w:hideMark/>
          </w:tcPr>
          <w:p w14:paraId="2B95AA60" w14:textId="56C48E08"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E83038">
              <w:br/>
              <w:t>0,0</w:t>
            </w:r>
          </w:p>
        </w:tc>
        <w:tc>
          <w:tcPr>
            <w:tcW w:w="637" w:type="dxa"/>
            <w:tcBorders>
              <w:top w:val="single" w:sz="4" w:space="0" w:color="auto"/>
              <w:bottom w:val="none" w:sz="0" w:space="0" w:color="auto"/>
            </w:tcBorders>
            <w:hideMark/>
          </w:tcPr>
          <w:p w14:paraId="27B5F713" w14:textId="6977BEF7"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83038">
              <w:br/>
              <w:t>0,0</w:t>
            </w:r>
          </w:p>
        </w:tc>
        <w:tc>
          <w:tcPr>
            <w:tcW w:w="638" w:type="dxa"/>
            <w:tcBorders>
              <w:top w:val="single" w:sz="4" w:space="0" w:color="auto"/>
              <w:bottom w:val="none" w:sz="0" w:space="0" w:color="auto"/>
            </w:tcBorders>
            <w:hideMark/>
          </w:tcPr>
          <w:p w14:paraId="0AD45159" w14:textId="31E5F062"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83038">
              <w:br/>
              <w:t>0,0</w:t>
            </w:r>
          </w:p>
        </w:tc>
        <w:tc>
          <w:tcPr>
            <w:tcW w:w="638" w:type="dxa"/>
            <w:tcBorders>
              <w:top w:val="single" w:sz="4" w:space="0" w:color="auto"/>
              <w:bottom w:val="none" w:sz="0" w:space="0" w:color="auto"/>
            </w:tcBorders>
            <w:hideMark/>
          </w:tcPr>
          <w:p w14:paraId="0E4174B7" w14:textId="0894A00D" w:rsidR="00ED3704" w:rsidRPr="00E83038"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83038">
              <w:br/>
              <w:t>0,0</w:t>
            </w:r>
          </w:p>
        </w:tc>
      </w:tr>
    </w:tbl>
    <w:p w14:paraId="702DF389" w14:textId="1C763519" w:rsidR="00ED3704" w:rsidRDefault="00ED3704" w:rsidP="00ED3704">
      <w:pPr>
        <w:pStyle w:val="TabellFotnot"/>
        <w:ind w:left="-1134" w:right="-1134"/>
      </w:pPr>
      <w:r>
        <w:t>Anm.: Riksdagen beslutade att statens budget för 2019 baseras på en reservation från M och KD. Reservationen innehåller inte belopp för alla poster i ovanstående tabell, varför en del celler lämnats tomma. SB19 och SB20 betyder statens budget för 2019 respektive statens budget för 2020.</w:t>
      </w:r>
    </w:p>
    <w:p w14:paraId="19E3167D" w14:textId="7C62DD3F" w:rsidR="00ED3704" w:rsidRPr="006332C0" w:rsidRDefault="00ED3704" w:rsidP="00ED3704">
      <w:pPr>
        <w:pStyle w:val="TabellFotnot"/>
        <w:ind w:left="-1134" w:right="-1134"/>
      </w:pPr>
      <w:r>
        <w:t>Källor: Skatteverket, Ekonomistyrningsverket och egna beräkningar.</w:t>
      </w:r>
    </w:p>
    <w:p w14:paraId="2127248F" w14:textId="1A195909" w:rsidR="00ED3704" w:rsidRPr="003A4F02" w:rsidRDefault="00ED3704" w:rsidP="00ED3704">
      <w:pPr>
        <w:pStyle w:val="Rubrik3utannumrering"/>
      </w:pPr>
      <w:r w:rsidRPr="003A4F02">
        <w:t>Jämförelse med prognosen i budgetpropositionen för 2021</w:t>
      </w:r>
    </w:p>
    <w:p w14:paraId="75B2357F" w14:textId="77777777" w:rsidR="00ED3704" w:rsidRPr="003A4F02" w:rsidRDefault="00ED3704" w:rsidP="00ED3704">
      <w:pPr>
        <w:pStyle w:val="Rubrik4utannumrering"/>
        <w:spacing w:before="0"/>
      </w:pPr>
      <w:r w:rsidRPr="003A4F02">
        <w:t>Skatt på arbete</w:t>
      </w:r>
    </w:p>
    <w:p w14:paraId="50BB4824" w14:textId="7C09E676" w:rsidR="00ED3704" w:rsidRPr="00862D5A" w:rsidRDefault="00ED3704" w:rsidP="00ED3704">
      <w:pPr>
        <w:pStyle w:val="Brdtext"/>
      </w:pPr>
      <w:r w:rsidRPr="003A4F02">
        <w:t>Intäkterna</w:t>
      </w:r>
      <w:r>
        <w:t xml:space="preserve"> från skatt på arbete</w:t>
      </w:r>
      <w:r w:rsidRPr="003A4F02">
        <w:t xml:space="preserve"> är uppreviderade</w:t>
      </w:r>
      <w:r>
        <w:t xml:space="preserve"> </w:t>
      </w:r>
      <w:r w:rsidRPr="003A4F02">
        <w:t xml:space="preserve">2020 med </w:t>
      </w:r>
      <w:r>
        <w:t>5 </w:t>
      </w:r>
      <w:r w:rsidRPr="003A4F02">
        <w:t>miljarder kronor jämfört med budgetpropositionen</w:t>
      </w:r>
      <w:r>
        <w:t xml:space="preserve"> för 2021</w:t>
      </w:r>
      <w:r w:rsidRPr="003A4F02">
        <w:t>. Det förklaras framför allt av högre arbetsgivar</w:t>
      </w:r>
      <w:r w:rsidR="004E4324">
        <w:softHyphen/>
      </w:r>
      <w:r w:rsidRPr="003A4F02">
        <w:t>avgifter till följd av högre lönesumma. Att kommuna</w:t>
      </w:r>
      <w:r w:rsidRPr="00862D5A">
        <w:t>l inkomstskatt är nedreviderad trots en högre lönesumma beror på nedreviderade transfereringar till hushåll</w:t>
      </w:r>
      <w:r>
        <w:t xml:space="preserve">, vilket i sin tur förklaras av färre ersättningstagare med a-kassa till följd av en uppreviderad syn </w:t>
      </w:r>
      <w:r>
        <w:lastRenderedPageBreak/>
        <w:t>på konjunkturen</w:t>
      </w:r>
      <w:r w:rsidRPr="00862D5A">
        <w:t>. Även särskild löneskatt har reviderats upp sedan budget</w:t>
      </w:r>
      <w:r w:rsidR="004E4324">
        <w:softHyphen/>
      </w:r>
      <w:r w:rsidRPr="00862D5A">
        <w:t>propositionen.</w:t>
      </w:r>
    </w:p>
    <w:p w14:paraId="2D7711A6" w14:textId="403845C0" w:rsidR="00ED3704" w:rsidRPr="00DC2C98" w:rsidRDefault="00ED3704" w:rsidP="00ED3704">
      <w:pPr>
        <w:pStyle w:val="Brdtext"/>
      </w:pPr>
      <w:r>
        <w:t>De direkta skatterna</w:t>
      </w:r>
      <w:r w:rsidRPr="00862D5A">
        <w:t xml:space="preserve"> är uppreviderad</w:t>
      </w:r>
      <w:r>
        <w:t>e</w:t>
      </w:r>
      <w:r w:rsidRPr="00862D5A">
        <w:t xml:space="preserve"> alla år</w:t>
      </w:r>
      <w:r>
        <w:t xml:space="preserve"> under prognosperioden</w:t>
      </w:r>
      <w:r w:rsidRPr="00862D5A">
        <w:t xml:space="preserve">. Det förklaras framför allt av att </w:t>
      </w:r>
      <w:r>
        <w:t>nivån på</w:t>
      </w:r>
      <w:r w:rsidRPr="00862D5A">
        <w:t xml:space="preserve"> lönesumman är uppreviderad </w:t>
      </w:r>
      <w:r>
        <w:t>alla år</w:t>
      </w:r>
      <w:r w:rsidRPr="00862D5A">
        <w:t>. Detta medför upp</w:t>
      </w:r>
      <w:r w:rsidR="004E4324">
        <w:softHyphen/>
      </w:r>
      <w:r w:rsidRPr="00862D5A">
        <w:t>revideringar på framför allt kommunal inkomstskatt, men även i viss mån statlig inkomstskatt. Statlig inkomstskatt påverkas</w:t>
      </w:r>
      <w:r>
        <w:t xml:space="preserve"> dock också</w:t>
      </w:r>
      <w:r w:rsidRPr="00862D5A">
        <w:t xml:space="preserve"> i </w:t>
      </w:r>
      <w:r>
        <w:t>stor</w:t>
      </w:r>
      <w:r w:rsidRPr="00862D5A">
        <w:t xml:space="preserve"> utsträckning av </w:t>
      </w:r>
      <w:r>
        <w:t>konsum</w:t>
      </w:r>
      <w:r w:rsidR="00F16070">
        <w:softHyphen/>
      </w:r>
      <w:r>
        <w:t>ent</w:t>
      </w:r>
      <w:r w:rsidR="004E4324">
        <w:softHyphen/>
      </w:r>
      <w:r>
        <w:t>prisindex (KPI) som används för att räkna upp</w:t>
      </w:r>
      <w:r w:rsidRPr="00862D5A">
        <w:t xml:space="preserve"> skiktgränserna</w:t>
      </w:r>
      <w:r>
        <w:t xml:space="preserve"> för statlig inkomst</w:t>
      </w:r>
      <w:r w:rsidR="004E4324">
        <w:softHyphen/>
      </w:r>
      <w:r>
        <w:t>skatt</w:t>
      </w:r>
      <w:r w:rsidRPr="00862D5A">
        <w:t xml:space="preserve">. </w:t>
      </w:r>
      <w:r>
        <w:t>Skiktgränserna</w:t>
      </w:r>
      <w:r w:rsidRPr="00862D5A">
        <w:t xml:space="preserve"> har reviderats upp i slutet av prognosperioden till följd av högre KPI. Högre skiktgränser innebär att färre personer hamnar över skiktgränsen och därmed </w:t>
      </w:r>
      <w:r>
        <w:t xml:space="preserve">är det </w:t>
      </w:r>
      <w:r w:rsidRPr="00862D5A">
        <w:t>färre personer som betala</w:t>
      </w:r>
      <w:r>
        <w:t>r</w:t>
      </w:r>
      <w:r w:rsidRPr="00862D5A">
        <w:t xml:space="preserve"> statlig inkomstskatt.</w:t>
      </w:r>
      <w:r>
        <w:t xml:space="preserve"> Denna effekt motverkar effekten från högre lönesumma och medför mindre revideringar i slutet </w:t>
      </w:r>
      <w:r w:rsidRPr="00DC2C98">
        <w:t>av prognos</w:t>
      </w:r>
      <w:r w:rsidR="00F16070">
        <w:softHyphen/>
      </w:r>
      <w:r w:rsidRPr="00DC2C98">
        <w:t>perioden.</w:t>
      </w:r>
    </w:p>
    <w:p w14:paraId="048B9ECE" w14:textId="6C7BCABD" w:rsidR="00ED3704" w:rsidRPr="002708D0" w:rsidRDefault="00ED3704" w:rsidP="00ED3704">
      <w:pPr>
        <w:pStyle w:val="Brdtext"/>
      </w:pPr>
      <w:r w:rsidRPr="00DC2C98">
        <w:t>Även de indirekta skatterna är uppreviderade hela prognosperioden till följd av den uppreviderade lönesumman. Detta påverkar framför allt arbetsgivaravgifterna. Även särskild löneskatt är uppreviderad</w:t>
      </w:r>
      <w:r>
        <w:t xml:space="preserve"> hela prognosperioden</w:t>
      </w:r>
      <w:r w:rsidRPr="00DC2C98">
        <w:t>.</w:t>
      </w:r>
    </w:p>
    <w:p w14:paraId="7B5808F1" w14:textId="77777777" w:rsidR="00ED3704" w:rsidRPr="002708D0" w:rsidRDefault="00ED3704" w:rsidP="00ED3704">
      <w:pPr>
        <w:pStyle w:val="Rubrik4utannumrering"/>
      </w:pPr>
      <w:r w:rsidRPr="002708D0">
        <w:t>Skatt på kapital</w:t>
      </w:r>
    </w:p>
    <w:p w14:paraId="7B5C0A05" w14:textId="5162777C" w:rsidR="00ED3704" w:rsidRPr="007C0B3B" w:rsidRDefault="00ED3704" w:rsidP="00ED3704">
      <w:pPr>
        <w:pStyle w:val="Brdtext"/>
        <w:rPr>
          <w:highlight w:val="yellow"/>
        </w:rPr>
      </w:pPr>
      <w:r w:rsidRPr="002708D0">
        <w:t>Intäkterna från kapitalskatter har totalt reviderats upp med 22</w:t>
      </w:r>
      <w:r>
        <w:t> </w:t>
      </w:r>
      <w:r w:rsidRPr="002708D0">
        <w:t>miljarder kronor 2020 jämfört med prognosen i budgetpropositionen. Det är främst skatt på bolagsvinster som reviderats upp till följd av bättre vinstutveckling för företagen än beräknat i budget</w:t>
      </w:r>
      <w:r w:rsidR="004E4324">
        <w:softHyphen/>
      </w:r>
      <w:r w:rsidRPr="002708D0">
        <w:t>propositionen</w:t>
      </w:r>
      <w:r>
        <w:t xml:space="preserve">. Men även hushållens kapitalskatter är uppreviderade till följd av en upprevidering av </w:t>
      </w:r>
      <w:r w:rsidRPr="002708D0">
        <w:t>tillgångspriser på finansiella och reala tillgångar.</w:t>
      </w:r>
      <w:r>
        <w:t xml:space="preserve"> Detta medför upprevideringar både 2021 och 2022, om än i avtagande takt.</w:t>
      </w:r>
    </w:p>
    <w:p w14:paraId="14F9676B" w14:textId="77777777" w:rsidR="00ED3704" w:rsidRPr="00336C78" w:rsidRDefault="00ED3704" w:rsidP="00ED3704">
      <w:pPr>
        <w:pStyle w:val="Rubrik4utannumrering"/>
      </w:pPr>
      <w:r w:rsidRPr="00A15266">
        <w:t>Skatt på konsumtion och insatsvaror</w:t>
      </w:r>
    </w:p>
    <w:p w14:paraId="3F012241" w14:textId="7D967A21" w:rsidR="00ED3704" w:rsidRPr="00403D99" w:rsidRDefault="00ED3704" w:rsidP="00ED3704">
      <w:pPr>
        <w:pStyle w:val="Brdtext"/>
      </w:pPr>
      <w:r w:rsidRPr="00336C78">
        <w:t xml:space="preserve">Intäkterna från mervärdesskatt har reviderats upp med i genomsnitt </w:t>
      </w:r>
      <w:r w:rsidRPr="00B35E0D">
        <w:t>19</w:t>
      </w:r>
      <w:r>
        <w:t> </w:t>
      </w:r>
      <w:r w:rsidRPr="00336C78">
        <w:t>miljarder kronor per år 2020</w:t>
      </w:r>
      <w:r>
        <w:t>–</w:t>
      </w:r>
      <w:r w:rsidRPr="00336C78">
        <w:t xml:space="preserve">2023 </w:t>
      </w:r>
      <w:r>
        <w:t>i förhållande till</w:t>
      </w:r>
      <w:r w:rsidRPr="00336C78">
        <w:t xml:space="preserve"> budgetpropositionen</w:t>
      </w:r>
      <w:r w:rsidRPr="00403D99">
        <w:t xml:space="preserve">. Upprevideringen förklaras till största delen av att prognosen för hushållens konsumtion reviderats upp. </w:t>
      </w:r>
    </w:p>
    <w:p w14:paraId="298BDBCD" w14:textId="49D8A32D" w:rsidR="00ED3704" w:rsidRPr="00E73874" w:rsidRDefault="00ED3704" w:rsidP="00ED3704">
      <w:pPr>
        <w:pStyle w:val="Brdtext"/>
      </w:pPr>
      <w:r w:rsidRPr="00403D99">
        <w:t xml:space="preserve">Utfall för intäkterna från punktskatter för 2020 har sammantaget utvecklats </w:t>
      </w:r>
      <w:r>
        <w:t>i</w:t>
      </w:r>
      <w:r w:rsidRPr="00403D99">
        <w:t xml:space="preserve"> </w:t>
      </w:r>
      <w:r>
        <w:t>linje</w:t>
      </w:r>
      <w:r w:rsidRPr="00403D99">
        <w:t xml:space="preserve"> </w:t>
      </w:r>
      <w:r>
        <w:t>med</w:t>
      </w:r>
      <w:r w:rsidRPr="00403D99">
        <w:t xml:space="preserve"> vad som förväntades i budgetpropositionen. </w:t>
      </w:r>
      <w:r>
        <w:t>I</w:t>
      </w:r>
      <w:r w:rsidRPr="00E73874">
        <w:t xml:space="preserve">ntäkterna från skatt på alkohol och energi </w:t>
      </w:r>
      <w:r>
        <w:t>har ökat</w:t>
      </w:r>
      <w:r w:rsidRPr="00E73874">
        <w:t xml:space="preserve"> </w:t>
      </w:r>
      <w:r>
        <w:t>mer</w:t>
      </w:r>
      <w:r w:rsidRPr="00E73874">
        <w:t xml:space="preserve"> än väntat</w:t>
      </w:r>
      <w:r>
        <w:t xml:space="preserve"> samtidigt som intäkterna från fordonsskatt och övriga skatter på energi och miljö utvecklats svagare än väntat</w:t>
      </w:r>
      <w:r w:rsidRPr="00E73874">
        <w:t xml:space="preserve">. För 2021–2023 är prognosen </w:t>
      </w:r>
      <w:r>
        <w:t xml:space="preserve">för punktskatterna </w:t>
      </w:r>
      <w:r w:rsidRPr="00E73874">
        <w:t>sammantaget något nedreviderad jämfört med budget</w:t>
      </w:r>
      <w:r>
        <w:softHyphen/>
      </w:r>
      <w:r w:rsidRPr="00E73874">
        <w:t>proposit</w:t>
      </w:r>
      <w:r w:rsidR="00F16070">
        <w:softHyphen/>
      </w:r>
      <w:r w:rsidRPr="00E73874">
        <w:t xml:space="preserve">ionen. </w:t>
      </w:r>
      <w:r>
        <w:t>Nedrevideringarna beror på förväntat lägre användning av olika energislag.</w:t>
      </w:r>
    </w:p>
    <w:p w14:paraId="757C062F" w14:textId="77777777" w:rsidR="00ED3704" w:rsidRPr="0067059D" w:rsidRDefault="00ED3704" w:rsidP="00ED3704">
      <w:pPr>
        <w:pStyle w:val="Rubrik4utannumrering"/>
      </w:pPr>
      <w:r w:rsidRPr="0067059D">
        <w:t>Periodiseringar</w:t>
      </w:r>
    </w:p>
    <w:p w14:paraId="0034A2AA" w14:textId="36125B71" w:rsidR="00ED3704" w:rsidRDefault="00ED3704" w:rsidP="00ED3704">
      <w:pPr>
        <w:pStyle w:val="Brdtext"/>
      </w:pPr>
      <w:r>
        <w:t>Prognosen för periodiseringar har reviderats ned med 32 miljarder kronor 2021. Det förklaras främst av att möjligheten till anstånd med inbetalning av skatt har utökats och förlängts sedan budgetpropositionen. En stor del av anstånden väntas nu betalas in under 2022 och 2023.</w:t>
      </w:r>
    </w:p>
    <w:p w14:paraId="32063A8D" w14:textId="63779241" w:rsidR="00ED3704" w:rsidRPr="0067059D" w:rsidRDefault="00ED3704" w:rsidP="00ED3704">
      <w:pPr>
        <w:pStyle w:val="Brdtext"/>
      </w:pPr>
      <w:r w:rsidRPr="0067059D">
        <w:t>Kapitalplaceringar på skattekontot gör prognosen svårbedömd. I budgetpropositionen liksom i nuvarande prognos antas att samtliga kapitalplaceringar betalas ut efter prog</w:t>
      </w:r>
      <w:r w:rsidR="00F16070">
        <w:softHyphen/>
      </w:r>
      <w:r w:rsidRPr="0067059D">
        <w:t>nos</w:t>
      </w:r>
      <w:r w:rsidR="004E4324">
        <w:softHyphen/>
      </w:r>
      <w:r w:rsidRPr="0067059D">
        <w:t>periodens slut.</w:t>
      </w:r>
    </w:p>
    <w:p w14:paraId="34010844" w14:textId="77777777" w:rsidR="00ED3704" w:rsidRPr="00E73874" w:rsidRDefault="00ED3704" w:rsidP="00ED3704">
      <w:pPr>
        <w:pStyle w:val="Rubrik4utannumrering"/>
      </w:pPr>
      <w:r w:rsidRPr="00E73874">
        <w:t>Övriga inkomster</w:t>
      </w:r>
    </w:p>
    <w:p w14:paraId="26A6F8C3" w14:textId="71ACFC49" w:rsidR="00ED3704" w:rsidRPr="00E73874" w:rsidRDefault="00ED3704" w:rsidP="00ED3704">
      <w:pPr>
        <w:pStyle w:val="Brdtext"/>
      </w:pPr>
      <w:r w:rsidRPr="00E73874">
        <w:t>Utfallet för övriga inkomster 2020 blev lägre än vad som förväntades i budget-propositionen</w:t>
      </w:r>
      <w:r>
        <w:t xml:space="preserve"> (se </w:t>
      </w:r>
      <w:r>
        <w:fldChar w:fldCharType="begin"/>
      </w:r>
      <w:r>
        <w:instrText xml:space="preserve"> REF  _Ref67399607 \* Lower \h </w:instrText>
      </w:r>
      <w:r>
        <w:fldChar w:fldCharType="separate"/>
      </w:r>
      <w:r w:rsidR="000D76EE">
        <w:t xml:space="preserve">tabell </w:t>
      </w:r>
      <w:r w:rsidR="000D76EE">
        <w:rPr>
          <w:noProof/>
        </w:rPr>
        <w:t>5</w:t>
      </w:r>
      <w:r w:rsidR="000D76EE">
        <w:t>.</w:t>
      </w:r>
      <w:r w:rsidR="000D76EE">
        <w:rPr>
          <w:noProof/>
        </w:rPr>
        <w:t>8</w:t>
      </w:r>
      <w:r>
        <w:fldChar w:fldCharType="end"/>
      </w:r>
      <w:r>
        <w:t>)</w:t>
      </w:r>
      <w:r w:rsidRPr="00E73874">
        <w:t>. Det beror till stor del på att inkomsterna av försåld egendom blev lägre än det beräkningstekniska antagandet om 5</w:t>
      </w:r>
      <w:r>
        <w:t> </w:t>
      </w:r>
      <w:r w:rsidRPr="00E73874">
        <w:t xml:space="preserve">miljarder kronor. </w:t>
      </w:r>
    </w:p>
    <w:p w14:paraId="7CE25F37" w14:textId="40232BA0" w:rsidR="00ED3704" w:rsidRDefault="00ED3704" w:rsidP="00ED3704">
      <w:pPr>
        <w:pStyle w:val="Brdtext"/>
      </w:pPr>
      <w:r w:rsidRPr="00A15266">
        <w:lastRenderedPageBreak/>
        <w:t>Prognosen för övriga inkomster har reviderats ne</w:t>
      </w:r>
      <w:r>
        <w:t>d</w:t>
      </w:r>
      <w:r w:rsidRPr="00A15266">
        <w:t xml:space="preserve"> med mellan 2 och 8</w:t>
      </w:r>
      <w:r>
        <w:t> </w:t>
      </w:r>
      <w:r w:rsidRPr="00A15266">
        <w:t>miljarder kronor per år 2021–2023 sedan budgetpropositionen. Det förklaras både av en större kompensation för inbetald mervärdesskatt till statliga och kommunala myndigheter och av att intäkterna från bidrag från EU väntas bli något lägre.</w:t>
      </w:r>
    </w:p>
    <w:p w14:paraId="700CC34F" w14:textId="7FF05161" w:rsidR="00ED3704" w:rsidRPr="004B7075" w:rsidRDefault="00ED3704" w:rsidP="00ED3704">
      <w:pPr>
        <w:pStyle w:val="Rubrik3utannumrering"/>
      </w:pPr>
      <w:r w:rsidRPr="00BD6730">
        <w:t>Uppföljning av statens budget för 2019 och 2020</w:t>
      </w:r>
    </w:p>
    <w:p w14:paraId="434EC0BE" w14:textId="77777777" w:rsidR="00ED3704" w:rsidRPr="00BD6730" w:rsidRDefault="00ED3704" w:rsidP="00ED3704">
      <w:pPr>
        <w:pStyle w:val="Rubrik4utannumrering"/>
        <w:spacing w:before="0"/>
      </w:pPr>
      <w:r w:rsidRPr="00BD6730">
        <w:t>Skatt på arbete</w:t>
      </w:r>
    </w:p>
    <w:p w14:paraId="3F451E54" w14:textId="2988EFD5" w:rsidR="00ED3704" w:rsidRPr="00B72F35" w:rsidRDefault="00ED3704" w:rsidP="00ED3704">
      <w:pPr>
        <w:pStyle w:val="Brdtext"/>
      </w:pPr>
      <w:r>
        <w:t>I</w:t>
      </w:r>
      <w:r w:rsidRPr="00BD6730">
        <w:t>ntäkterna från skatt på arbete har reviderats ned med 8</w:t>
      </w:r>
      <w:r>
        <w:t> </w:t>
      </w:r>
      <w:r w:rsidRPr="00BD6730">
        <w:t xml:space="preserve">miljarder kronor 2019 jämfört med vad som beräknades i statens budget för 2019. Detta beror i huvudsak </w:t>
      </w:r>
      <w:r>
        <w:t>på</w:t>
      </w:r>
      <w:r w:rsidRPr="00BD6730">
        <w:t xml:space="preserve"> förslaget om höjd avsättning till periodiseringsfond för enskilda näringsidkare</w:t>
      </w:r>
      <w:r>
        <w:t xml:space="preserve"> som framför allt påverkar kommunal inkomstskatt</w:t>
      </w:r>
      <w:r w:rsidRPr="00BD6730">
        <w:t>.</w:t>
      </w:r>
    </w:p>
    <w:p w14:paraId="59A9462B" w14:textId="3CA147F5" w:rsidR="00ED3704" w:rsidRPr="00F302E6" w:rsidRDefault="00ED3704" w:rsidP="00ED3704">
      <w:pPr>
        <w:pStyle w:val="Brdtext"/>
      </w:pPr>
      <w:r w:rsidRPr="00B72F35">
        <w:t>År 2020 bedöms intäkterna från skatt på arbete bli 47</w:t>
      </w:r>
      <w:r>
        <w:t> </w:t>
      </w:r>
      <w:r w:rsidRPr="00B72F35">
        <w:t xml:space="preserve">miljarder lägre jämfört med prognosen i statens budget för 2020. Detta beror framför allt på tillfälligt högre nedsättningar för unga som infördes </w:t>
      </w:r>
      <w:r>
        <w:t>för att motverka de negativa effekterna av</w:t>
      </w:r>
      <w:r w:rsidRPr="00B72F35">
        <w:t xml:space="preserve"> konjunkturnedgången. </w:t>
      </w:r>
      <w:r>
        <w:t>Även</w:t>
      </w:r>
      <w:r w:rsidRPr="00B72F35">
        <w:t xml:space="preserve"> lönesumman</w:t>
      </w:r>
      <w:r>
        <w:t xml:space="preserve"> har reviderats ned till följd av konjunktur</w:t>
      </w:r>
      <w:r w:rsidR="004E4324">
        <w:softHyphen/>
      </w:r>
      <w:r>
        <w:t>nedgången</w:t>
      </w:r>
      <w:r w:rsidRPr="00B72F35">
        <w:t xml:space="preserve">, vilket framför allt </w:t>
      </w:r>
      <w:r>
        <w:t>har medfört</w:t>
      </w:r>
      <w:r w:rsidRPr="00B72F35">
        <w:t xml:space="preserve"> lägre kommunal inkomstskatt och ar</w:t>
      </w:r>
      <w:r w:rsidRPr="00F302E6">
        <w:t>betsgivaravgifter.</w:t>
      </w:r>
    </w:p>
    <w:p w14:paraId="4DF5CEAA" w14:textId="77777777" w:rsidR="00ED3704" w:rsidRPr="00F302E6" w:rsidRDefault="00ED3704" w:rsidP="00ED3704">
      <w:pPr>
        <w:pStyle w:val="Rubrik4utannumrering"/>
      </w:pPr>
      <w:r w:rsidRPr="00F302E6">
        <w:t>Skatt på kapital</w:t>
      </w:r>
    </w:p>
    <w:p w14:paraId="6A0630F0" w14:textId="33F95B2D" w:rsidR="00ED3704" w:rsidRPr="00F302E6" w:rsidRDefault="00ED3704" w:rsidP="00ED3704">
      <w:pPr>
        <w:pStyle w:val="Brdtext"/>
      </w:pPr>
      <w:r w:rsidRPr="00F302E6">
        <w:t xml:space="preserve">Intäkterna från skatt på kapital 2019 </w:t>
      </w:r>
      <w:r>
        <w:t>blev</w:t>
      </w:r>
      <w:r w:rsidRPr="00F302E6">
        <w:t xml:space="preserve"> 11</w:t>
      </w:r>
      <w:r>
        <w:t> </w:t>
      </w:r>
      <w:r w:rsidRPr="00F302E6">
        <w:t xml:space="preserve">miljarder kronor </w:t>
      </w:r>
      <w:r>
        <w:t xml:space="preserve">högre </w:t>
      </w:r>
      <w:r w:rsidRPr="00F302E6">
        <w:t>jämfört med vad som beräknades i statens budget för 2019. Det är främst skatt på företagsvinster som reviderats upp, vilket förklaras av att beskattningsutfallet blev högre.</w:t>
      </w:r>
      <w:r>
        <w:rPr>
          <w:highlight w:val="yellow"/>
        </w:rPr>
        <w:t xml:space="preserve"> </w:t>
      </w:r>
    </w:p>
    <w:p w14:paraId="0A905795" w14:textId="369199C0" w:rsidR="00ED3704" w:rsidRPr="00F302E6" w:rsidRDefault="00ED3704" w:rsidP="00ED3704">
      <w:pPr>
        <w:pStyle w:val="Brdtext"/>
      </w:pPr>
      <w:r w:rsidRPr="00F302E6">
        <w:t>År 2020 bedöms intäkterna från skatt på kapital bli 25</w:t>
      </w:r>
      <w:r>
        <w:t> m</w:t>
      </w:r>
      <w:r w:rsidRPr="00F302E6">
        <w:t xml:space="preserve">iljarder kronor lägre jämfört med prognosen i statens budget för 2020. Det är både hushållens kapitalskatter och skatt på bolagsvinster som reviderats ned. Detta beror på konjunkturnedgången som har medfört lägre vinstutveckling </w:t>
      </w:r>
      <w:r>
        <w:t>för</w:t>
      </w:r>
      <w:r w:rsidRPr="00F302E6">
        <w:t xml:space="preserve"> bolagen, samt lägre utdelningsinkomster och kapitalvinster.</w:t>
      </w:r>
    </w:p>
    <w:p w14:paraId="5E7CB449" w14:textId="77777777" w:rsidR="00ED3704" w:rsidRPr="00E73874" w:rsidRDefault="00ED3704" w:rsidP="00ED3704">
      <w:pPr>
        <w:pStyle w:val="Rubrik4utannumrering"/>
      </w:pPr>
      <w:r w:rsidRPr="00E73874">
        <w:t>Skatt på konsumtion och insatsvaror</w:t>
      </w:r>
    </w:p>
    <w:p w14:paraId="711D4775" w14:textId="2C75604B" w:rsidR="00ED3704" w:rsidRPr="00E73874" w:rsidRDefault="00ED3704" w:rsidP="00ED3704">
      <w:pPr>
        <w:pStyle w:val="Brdtext"/>
      </w:pPr>
      <w:r w:rsidRPr="0008022D">
        <w:t>Intäkterna från mervärdesskatt 2019 är i stort sett oförändrade jämfört med statens budget för 2019. Enligt preliminära utfall för 2020 blev mervärdesskatteintäkterna 6 miljarder kronor lägre än prognosen i statens budget för 2020, vilket i sin tur beror på en svagare</w:t>
      </w:r>
      <w:r w:rsidRPr="00E73874">
        <w:t xml:space="preserve"> utveckling av hushållens konsumtion. </w:t>
      </w:r>
    </w:p>
    <w:p w14:paraId="0B4B45C6" w14:textId="3F5B83C8" w:rsidR="00ED3704" w:rsidRPr="00CD4262" w:rsidRDefault="00ED3704" w:rsidP="00ED3704">
      <w:pPr>
        <w:pStyle w:val="Brdtext"/>
      </w:pPr>
      <w:r w:rsidRPr="00CD4262">
        <w:t xml:space="preserve">Intäkterna från punktskatterna 2019 blev </w:t>
      </w:r>
      <w:r w:rsidRPr="00FB559B">
        <w:t>sammantaget 2 miljarder</w:t>
      </w:r>
      <w:r w:rsidRPr="00CD4262">
        <w:t xml:space="preserve"> kronor högre än prognosen i statens budget för 2019. Det förklaras </w:t>
      </w:r>
      <w:r>
        <w:t xml:space="preserve">främst </w:t>
      </w:r>
      <w:r w:rsidRPr="00CD4262">
        <w:t xml:space="preserve">av en förändrad redovisning av elcertifikat, som enligt nya bestämmelser ska redovisas som en intäkt under övriga skatter på energi och miljö. Intäkterna från punktskatterna 2020 </w:t>
      </w:r>
      <w:r>
        <w:t>blev</w:t>
      </w:r>
      <w:r w:rsidRPr="00CD4262">
        <w:t xml:space="preserve"> sammantaget </w:t>
      </w:r>
      <w:r w:rsidRPr="00FB559B">
        <w:t>8 miljarder kronor</w:t>
      </w:r>
      <w:r w:rsidRPr="00CD4262">
        <w:t xml:space="preserve"> lägre än vad som väntades i statens budget för 2020. Det är intäkterna från </w:t>
      </w:r>
      <w:r>
        <w:t xml:space="preserve">flertalet punktskatter såsom </w:t>
      </w:r>
      <w:r w:rsidRPr="00CD4262">
        <w:t xml:space="preserve">skatt på </w:t>
      </w:r>
      <w:r>
        <w:t xml:space="preserve">energi, </w:t>
      </w:r>
      <w:r w:rsidRPr="00CD4262">
        <w:t xml:space="preserve">koldioxid, </w:t>
      </w:r>
      <w:r>
        <w:t xml:space="preserve">vägtrafik, </w:t>
      </w:r>
      <w:r w:rsidRPr="00CD4262">
        <w:t>flyg</w:t>
      </w:r>
      <w:r w:rsidR="00DC5929">
        <w:softHyphen/>
      </w:r>
      <w:r w:rsidRPr="00CD4262">
        <w:t xml:space="preserve">resor och plastbärkassar som </w:t>
      </w:r>
      <w:r>
        <w:t>blev</w:t>
      </w:r>
      <w:r w:rsidRPr="00CD4262">
        <w:t xml:space="preserve"> lägre än väntat. </w:t>
      </w:r>
    </w:p>
    <w:p w14:paraId="61C0708E" w14:textId="77777777" w:rsidR="00ED3704" w:rsidRPr="0091557F" w:rsidRDefault="00ED3704" w:rsidP="00ED3704">
      <w:pPr>
        <w:pStyle w:val="Rubrik4utannumrering"/>
      </w:pPr>
      <w:r w:rsidRPr="0091557F">
        <w:t>Periodiseringar</w:t>
      </w:r>
    </w:p>
    <w:p w14:paraId="2EAAD732" w14:textId="41F287AC" w:rsidR="00ED3704" w:rsidRPr="0091557F" w:rsidRDefault="00ED3704" w:rsidP="00ED3704">
      <w:pPr>
        <w:pStyle w:val="Brdtext"/>
      </w:pPr>
      <w:r w:rsidRPr="009660FB">
        <w:t xml:space="preserve">I </w:t>
      </w:r>
      <w:r w:rsidRPr="0091557F">
        <w:t>förhållande till statens budget för 20</w:t>
      </w:r>
      <w:r>
        <w:t>20</w:t>
      </w:r>
      <w:r w:rsidRPr="0091557F">
        <w:t xml:space="preserve"> medförde periodiseringseffekter att statens inkomster blev lägre än väntat vilket </w:t>
      </w:r>
      <w:r>
        <w:t xml:space="preserve">främst </w:t>
      </w:r>
      <w:r w:rsidRPr="0091557F">
        <w:t>bero</w:t>
      </w:r>
      <w:r>
        <w:t>dde</w:t>
      </w:r>
      <w:r w:rsidRPr="0091557F">
        <w:t xml:space="preserve"> på </w:t>
      </w:r>
      <w:r>
        <w:t xml:space="preserve">möjligheterna till anstånd med inbetalning av skatt. </w:t>
      </w:r>
    </w:p>
    <w:p w14:paraId="6B0E6A4F" w14:textId="77777777" w:rsidR="00ED3704" w:rsidRPr="007F6179" w:rsidRDefault="00ED3704" w:rsidP="00ED3704">
      <w:pPr>
        <w:pStyle w:val="Rubrik4utannumrering"/>
      </w:pPr>
      <w:r w:rsidRPr="007F6179">
        <w:lastRenderedPageBreak/>
        <w:t>Övriga inkomster</w:t>
      </w:r>
    </w:p>
    <w:p w14:paraId="6EE528D5" w14:textId="498F66A8" w:rsidR="00ED3704" w:rsidRPr="007F6179" w:rsidRDefault="00ED3704" w:rsidP="00ED3704">
      <w:pPr>
        <w:pStyle w:val="Brdtext"/>
      </w:pPr>
      <w:r w:rsidRPr="007F6179">
        <w:t>Jämfört med budgeten för 2019 blev utfallet för övriga inkomster 5</w:t>
      </w:r>
      <w:r>
        <w:t> </w:t>
      </w:r>
      <w:r w:rsidRPr="007F6179">
        <w:t>miljarder kronor lägre än väntat</w:t>
      </w:r>
      <w:r>
        <w:t xml:space="preserve"> (se </w:t>
      </w:r>
      <w:r>
        <w:fldChar w:fldCharType="begin"/>
      </w:r>
      <w:r>
        <w:instrText xml:space="preserve"> REF  _Ref67399607 \* Lower \h </w:instrText>
      </w:r>
      <w:r>
        <w:fldChar w:fldCharType="separate"/>
      </w:r>
      <w:r w:rsidR="000D76EE">
        <w:t xml:space="preserve">tabell </w:t>
      </w:r>
      <w:r w:rsidR="000D76EE">
        <w:rPr>
          <w:noProof/>
        </w:rPr>
        <w:t>5</w:t>
      </w:r>
      <w:r w:rsidR="000D76EE">
        <w:t>.</w:t>
      </w:r>
      <w:r w:rsidR="000D76EE">
        <w:rPr>
          <w:noProof/>
        </w:rPr>
        <w:t>8</w:t>
      </w:r>
      <w:r>
        <w:fldChar w:fldCharType="end"/>
      </w:r>
      <w:r>
        <w:t>)</w:t>
      </w:r>
      <w:r w:rsidRPr="007F6179">
        <w:t>. Det beror främst på att försäljningsinkomsterna blev lägre än det beräkningstekniska antagandet om 5</w:t>
      </w:r>
      <w:r>
        <w:t> </w:t>
      </w:r>
      <w:r w:rsidRPr="007F6179">
        <w:t>miljarder kronor.</w:t>
      </w:r>
    </w:p>
    <w:p w14:paraId="415ABCD4" w14:textId="5BC446A9" w:rsidR="00ED3704" w:rsidRPr="00AC5801" w:rsidRDefault="00ED3704" w:rsidP="00ED3704">
      <w:pPr>
        <w:pStyle w:val="Brdtext"/>
        <w:sectPr w:rsidR="00ED3704" w:rsidRPr="00AC5801" w:rsidSect="00C55A97">
          <w:headerReference w:type="even" r:id="rId66"/>
          <w:headerReference w:type="default" r:id="rId67"/>
          <w:footerReference w:type="even" r:id="rId68"/>
          <w:footerReference w:type="default" r:id="rId69"/>
          <w:headerReference w:type="first" r:id="rId70"/>
          <w:footerReference w:type="first" r:id="rId71"/>
          <w:type w:val="oddPage"/>
          <w:pgSz w:w="11906" w:h="16838" w:code="9"/>
          <w:pgMar w:top="1304" w:right="2268" w:bottom="1247" w:left="2268" w:header="567" w:footer="624" w:gutter="0"/>
          <w:cols w:space="708"/>
          <w:docGrid w:linePitch="360"/>
        </w:sectPr>
      </w:pPr>
      <w:r w:rsidRPr="007F6179">
        <w:t>För 2020 blev intäkterna från övriga inkomster 3</w:t>
      </w:r>
      <w:r>
        <w:t> </w:t>
      </w:r>
      <w:r w:rsidRPr="007F6179">
        <w:t>miljarder kronor högre än väntat i budgeten för 2020 trots att försäljningsinkomsterna blev lägre än det beräknings</w:t>
      </w:r>
      <w:r w:rsidR="004E4324">
        <w:softHyphen/>
      </w:r>
      <w:r w:rsidRPr="007F6179">
        <w:t>tekniska antagandet. Det beror på att inkomster av statens verksamhet ökade mer än väntat.</w:t>
      </w:r>
    </w:p>
    <w:bookmarkStart w:id="140" w:name="_Toc68721344"/>
    <w:p w14:paraId="7CF4A128" w14:textId="13D99EA7" w:rsidR="00ED3704" w:rsidRDefault="000D76EE" w:rsidP="00ED3704">
      <w:pPr>
        <w:pStyle w:val="Rubrik1"/>
      </w:pPr>
      <w:sdt>
        <w:sdtPr>
          <w:alias w:val="Avsnittsrubrik"/>
          <w:tag w:val="Avsnittsrubrik"/>
          <w:id w:val="1163355264"/>
          <w:dataBinding w:prefixMappings="xmlns:ns0='http://rkdhs/mallar/budget/VÅP/VÅP.xsd'" w:xpath="/ns0:dokumentvärden[1]/ns0:avsnitt[1]/ns0:avsnitt[7]/@avsnittsrubrik" w:storeItemID="{E4A92E87-CD46-4139-BA79-F73ACCF787C5}"/>
          <w:text w:multiLine="1"/>
        </w:sdtPr>
        <w:sdtContent>
          <w:r w:rsidR="00ED3704">
            <w:t>Utgifter</w:t>
          </w:r>
        </w:sdtContent>
      </w:sdt>
      <w:r w:rsidR="00ED3704" w:rsidRPr="00E1060A">
        <w:rPr>
          <w:noProof/>
        </w:rPr>
        <mc:AlternateContent>
          <mc:Choice Requires="wps">
            <w:drawing>
              <wp:anchor distT="0" distB="0" distL="114300" distR="114300" simplePos="0" relativeHeight="251656704" behindDoc="0" locked="0" layoutInCell="1" allowOverlap="1" wp14:anchorId="19E39992" wp14:editId="4B8735CD">
                <wp:simplePos x="0" y="0"/>
                <wp:positionH relativeFrom="page">
                  <wp:posOffset>7006590</wp:posOffset>
                </wp:positionH>
                <wp:positionV relativeFrom="page">
                  <wp:posOffset>0</wp:posOffset>
                </wp:positionV>
                <wp:extent cx="547200" cy="10792800"/>
                <wp:effectExtent l="0" t="0" r="5715" b="8890"/>
                <wp:wrapNone/>
                <wp:docPr id="29"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653321C7">
                <w10:wrap anchorx="page" anchory="page"/>
              </v:rect>
            </w:pict>
          </mc:Fallback>
        </mc:AlternateContent>
      </w:r>
      <w:bookmarkEnd w:id="140"/>
    </w:p>
    <w:p w14:paraId="4FD771FE" w14:textId="7186EADE" w:rsidR="00ED3704" w:rsidRDefault="00ED3704" w:rsidP="00ED3704">
      <w:pPr>
        <w:pStyle w:val="Brdtext"/>
      </w:pPr>
      <w:r w:rsidRPr="00522AAA">
        <w:t xml:space="preserve">I detta avsnitt redovisas och analyseras utvecklingen av utgifterna i statens budget, vilka delas in i 27 utgiftsområden och posten Minskning av anslagsbehållningar. Till budgetens utgifter hör även Riksgäldskontorets nettoutlåning och den kassamässiga korrigeringen (se avsnitt </w:t>
      </w:r>
      <w:r>
        <w:t>7</w:t>
      </w:r>
      <w:r w:rsidRPr="00522AAA">
        <w:t>).</w:t>
      </w:r>
      <w:r>
        <w:t xml:space="preserve"> </w:t>
      </w:r>
      <w:r w:rsidRPr="00522AAA">
        <w:t>De takbegränsade utgifterna, dvs. de utgifter som omfattas av utgiftstaket, består av utgifterna inom utgiftsområde 1–25 och 27 samt utgifterna inom ålderspensionssystemet vid sidan av statens budget.</w:t>
      </w:r>
    </w:p>
    <w:p w14:paraId="6BA5C6C6" w14:textId="399FF503" w:rsidR="00ED3704" w:rsidRDefault="00ED3704" w:rsidP="00ED3704">
      <w:pPr>
        <w:pStyle w:val="Brdtext"/>
      </w:pPr>
      <w:r>
        <w:t xml:space="preserve">Avsnittet är disponerat i tre delar. I avsnitt 6.1 beskrivs hur de takbegränsade utgifterna beräknas utvecklas över tid 2021–2024. I avsnitt 6.2 visas utgiftsprognosen för 2021 inklusive en jämförelse med </w:t>
      </w:r>
      <w:r w:rsidRPr="008D04C7">
        <w:t>den av riksdagen beslutade budgeten</w:t>
      </w:r>
      <w:r>
        <w:t xml:space="preserve"> för 2021. Slutligen redogörs i avsnitt 6.3 för förändringen av de takbegränsade utgifterna 2022 och 2023 i jäm</w:t>
      </w:r>
      <w:r>
        <w:softHyphen/>
        <w:t>förelse med beräkningen i budgetpropositionen för 2021.</w:t>
      </w:r>
    </w:p>
    <w:p w14:paraId="5102117C" w14:textId="77777777" w:rsidR="00ED3704" w:rsidRPr="00AC6DEB" w:rsidRDefault="00ED3704" w:rsidP="00ED3704">
      <w:pPr>
        <w:pStyle w:val="Rubrik2utannumrering"/>
      </w:pPr>
      <w:r w:rsidRPr="00AC6DEB">
        <w:t>Sammanfattning</w:t>
      </w:r>
    </w:p>
    <w:p w14:paraId="18934592" w14:textId="03A9C97C" w:rsidR="00ED3704" w:rsidRPr="001A72EB" w:rsidRDefault="00ED3704" w:rsidP="00ED3704">
      <w:pPr>
        <w:pStyle w:val="Strecklista"/>
      </w:pPr>
      <w:r w:rsidRPr="001A72EB">
        <w:t xml:space="preserve">De tillfälliga åtgärder som vidtagits med anledning av </w:t>
      </w:r>
      <w:r>
        <w:t xml:space="preserve">spridningen av </w:t>
      </w:r>
      <w:r w:rsidRPr="001A72EB">
        <w:t xml:space="preserve">sjukdomen </w:t>
      </w:r>
      <w:r>
        <w:t>c</w:t>
      </w:r>
      <w:r w:rsidRPr="001A72EB">
        <w:t>ovid-19 påverkar i hög grad utgiftsutvecklingen, inte minst 2021</w:t>
      </w:r>
      <w:r>
        <w:t xml:space="preserve"> och </w:t>
      </w:r>
      <w:r w:rsidRPr="001A72EB">
        <w:t>2022. Utgifterna ökar med 120 miljarder kronor 2021, minskar med 144 miljarder kronor 2022, minskar med 20 miljarder kronor 2023 och ökar med 14 miljarder kronor 2024</w:t>
      </w:r>
      <w:r>
        <w:t>,</w:t>
      </w:r>
      <w:r w:rsidRPr="001A72EB">
        <w:t xml:space="preserve"> jämfört med det föregående året</w:t>
      </w:r>
      <w:r>
        <w:t>.</w:t>
      </w:r>
    </w:p>
    <w:p w14:paraId="13F63EC6" w14:textId="293B0AE4" w:rsidR="00ED3704" w:rsidRPr="001A72EB" w:rsidRDefault="00ED3704" w:rsidP="00ED3704">
      <w:pPr>
        <w:pStyle w:val="Strecklista"/>
      </w:pPr>
      <w:r>
        <w:t xml:space="preserve">De kraftiga svängningarna i de takbegränsade utgifterna </w:t>
      </w:r>
      <w:r w:rsidRPr="001A72EB">
        <w:t xml:space="preserve">2021 </w:t>
      </w:r>
      <w:r>
        <w:t>och</w:t>
      </w:r>
      <w:r w:rsidRPr="001A72EB">
        <w:t xml:space="preserve"> 2022 </w:t>
      </w:r>
      <w:r>
        <w:t xml:space="preserve">beror främst på utvecklingen inom </w:t>
      </w:r>
      <w:r w:rsidRPr="001A72EB">
        <w:t>utgiftsområde</w:t>
      </w:r>
      <w:r>
        <w:t>na</w:t>
      </w:r>
      <w:r w:rsidRPr="001A72EB">
        <w:t xml:space="preserve"> 9 Hälsovård, sjukvård och social omsorg och 24 Näringsliv.</w:t>
      </w:r>
    </w:p>
    <w:p w14:paraId="21470D49" w14:textId="75B85E80" w:rsidR="00ED3704" w:rsidRPr="001A72EB" w:rsidRDefault="00ED3704" w:rsidP="00ED3704">
      <w:pPr>
        <w:pStyle w:val="Strecklista"/>
      </w:pPr>
      <w:r w:rsidRPr="001A72EB">
        <w:t xml:space="preserve">Utgifterna för ålderspensionssystemet beräknas </w:t>
      </w:r>
      <w:r>
        <w:t xml:space="preserve">i genomsnitt </w:t>
      </w:r>
      <w:r w:rsidRPr="001A72EB">
        <w:t xml:space="preserve">öka med knappt </w:t>
      </w:r>
      <w:r>
        <w:t>8 </w:t>
      </w:r>
      <w:r w:rsidRPr="001A72EB">
        <w:t>miljarder kronor per år 2021–2024.</w:t>
      </w:r>
    </w:p>
    <w:p w14:paraId="6CE8A25A" w14:textId="3BE6EAB2" w:rsidR="00ED3704" w:rsidRPr="00512075" w:rsidRDefault="00ED3704" w:rsidP="00ED3704">
      <w:pPr>
        <w:pStyle w:val="Strecklista"/>
      </w:pPr>
      <w:r>
        <w:t>De takbegränsade u</w:t>
      </w:r>
      <w:r w:rsidRPr="00512075">
        <w:t>tgifterna 2021 beräknas bli 12</w:t>
      </w:r>
      <w:r>
        <w:t>7</w:t>
      </w:r>
      <w:r w:rsidRPr="00512075">
        <w:t xml:space="preserve"> miljarder kronor högre jäm</w:t>
      </w:r>
      <w:r>
        <w:softHyphen/>
      </w:r>
      <w:r w:rsidRPr="00512075">
        <w:t xml:space="preserve">fört med den </w:t>
      </w:r>
      <w:r w:rsidRPr="008D04C7">
        <w:t xml:space="preserve">av riksdagen </w:t>
      </w:r>
      <w:r w:rsidRPr="00512075">
        <w:t>ursprungliga</w:t>
      </w:r>
      <w:r>
        <w:t xml:space="preserve"> beslutade</w:t>
      </w:r>
      <w:r w:rsidRPr="00512075">
        <w:t xml:space="preserve"> budgeten för 2021</w:t>
      </w:r>
      <w:r>
        <w:t xml:space="preserve">, varav 77 miljarder kronor är hänförliga till </w:t>
      </w:r>
      <w:r w:rsidRPr="00512075">
        <w:t>utgiftsområde</w:t>
      </w:r>
      <w:r>
        <w:t xml:space="preserve"> </w:t>
      </w:r>
      <w:r w:rsidRPr="00512075">
        <w:t>24 Näringsliv</w:t>
      </w:r>
      <w:r>
        <w:t xml:space="preserve"> och 31 milj</w:t>
      </w:r>
      <w:r>
        <w:softHyphen/>
        <w:t xml:space="preserve">arder kronor till utgiftsområde </w:t>
      </w:r>
      <w:r w:rsidRPr="00512075">
        <w:t>9 Hälsovård, sjukvård och social omsorg.</w:t>
      </w:r>
    </w:p>
    <w:p w14:paraId="69AA0716" w14:textId="17876FD9" w:rsidR="00ED3704" w:rsidRPr="00D81BB4" w:rsidRDefault="00ED3704" w:rsidP="00ED3704">
      <w:pPr>
        <w:pStyle w:val="Strecklista"/>
      </w:pPr>
      <w:r w:rsidRPr="00D81BB4">
        <w:t>I jämförelse med budgetpropositionen för 2021 beräknas de takbegränsade utgifterna bli 2 miljarder kronor lägre per år 2022</w:t>
      </w:r>
      <w:r>
        <w:t xml:space="preserve"> och </w:t>
      </w:r>
      <w:r w:rsidRPr="00D81BB4">
        <w:t>2023.</w:t>
      </w:r>
    </w:p>
    <w:p w14:paraId="03A95523" w14:textId="58A28B56" w:rsidR="00ED3704" w:rsidRDefault="00ED3704" w:rsidP="00ED3704">
      <w:pPr>
        <w:pStyle w:val="TabellRubrik"/>
      </w:pPr>
      <w:bookmarkStart w:id="141" w:name="_Ref66861857"/>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1</w:t>
        </w:r>
      </w:fldSimple>
      <w:bookmarkEnd w:id="141"/>
      <w:r>
        <w:tab/>
      </w:r>
      <w:r w:rsidRPr="006071A3">
        <w:t>Utgifter inom budgetens utgiftsområden och takbegränsade utgifter som andel av BNP</w:t>
      </w:r>
    </w:p>
    <w:p w14:paraId="1233C70E" w14:textId="5B45D3DF" w:rsidR="00ED3704" w:rsidRDefault="00ED3704" w:rsidP="00ED3704">
      <w:pPr>
        <w:pStyle w:val="TabellUnderrubrik"/>
      </w:pPr>
      <w:r w:rsidRPr="006071A3">
        <w:t>Procent av BNP. Utfall 20</w:t>
      </w:r>
      <w:r>
        <w:t>20</w:t>
      </w:r>
      <w:r w:rsidRPr="006071A3">
        <w:t>, prognos 202</w:t>
      </w:r>
      <w:r>
        <w:t>1</w:t>
      </w:r>
      <w:r w:rsidRPr="006071A3">
        <w:t>–202</w:t>
      </w:r>
      <w:r>
        <w:t>4</w:t>
      </w:r>
    </w:p>
    <w:tbl>
      <w:tblPr>
        <w:tblStyle w:val="RKBPTabell"/>
        <w:tblW w:w="0" w:type="auto"/>
        <w:tblLook w:val="06E0" w:firstRow="1" w:lastRow="1" w:firstColumn="1" w:lastColumn="0" w:noHBand="1" w:noVBand="1"/>
      </w:tblPr>
      <w:tblGrid>
        <w:gridCol w:w="3203"/>
        <w:gridCol w:w="861"/>
        <w:gridCol w:w="861"/>
        <w:gridCol w:w="753"/>
        <w:gridCol w:w="846"/>
        <w:gridCol w:w="846"/>
      </w:tblGrid>
      <w:tr w:rsidR="00ED3704" w:rsidRPr="00685947" w14:paraId="0BDD4BA7"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203"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49B1E27" w14:textId="5C5DA113" w:rsidR="00ED3704" w:rsidRPr="00AC6DEB" w:rsidRDefault="00ED3704" w:rsidP="00ED3704">
            <w:pPr>
              <w:pStyle w:val="TabellHuvud"/>
            </w:pPr>
          </w:p>
        </w:tc>
        <w:tc>
          <w:tcPr>
            <w:tcW w:w="86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DE0B501" w14:textId="7160C0FD" w:rsidR="00ED3704" w:rsidRPr="00AC6DE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C6DEB">
              <w:t>2020</w:t>
            </w:r>
          </w:p>
        </w:tc>
        <w:tc>
          <w:tcPr>
            <w:tcW w:w="86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08CC45A" w14:textId="113B20F8" w:rsidR="00ED3704" w:rsidRPr="00AC6DE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C6DEB">
              <w:t>2021</w:t>
            </w:r>
          </w:p>
        </w:tc>
        <w:tc>
          <w:tcPr>
            <w:tcW w:w="753"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3557421" w14:textId="1FEE8F9F" w:rsidR="00ED3704" w:rsidRPr="00AC6DE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C6DEB">
              <w:t>2022</w:t>
            </w:r>
          </w:p>
        </w:tc>
        <w:tc>
          <w:tcPr>
            <w:tcW w:w="84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055021D" w14:textId="7745CBA8" w:rsidR="00ED3704" w:rsidRPr="00AC6DE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C6DEB">
              <w:t>2023</w:t>
            </w:r>
          </w:p>
        </w:tc>
        <w:tc>
          <w:tcPr>
            <w:tcW w:w="846"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83ECA22" w14:textId="4999A774" w:rsidR="00ED3704" w:rsidRPr="00AC6DEB"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C6DEB">
              <w:t>2024</w:t>
            </w:r>
          </w:p>
        </w:tc>
      </w:tr>
      <w:tr w:rsidR="00ED3704" w:rsidRPr="00685947" w14:paraId="4E4DE0B9" w14:textId="77777777" w:rsidTr="00ED3704">
        <w:tc>
          <w:tcPr>
            <w:cnfStyle w:val="001000000000" w:firstRow="0" w:lastRow="0" w:firstColumn="1" w:lastColumn="0" w:oddVBand="0" w:evenVBand="0" w:oddHBand="0" w:evenHBand="0" w:firstRowFirstColumn="0" w:firstRowLastColumn="0" w:lastRowFirstColumn="0" w:lastRowLastColumn="0"/>
            <w:tcW w:w="3203" w:type="dxa"/>
            <w:tcBorders>
              <w:top w:val="single" w:sz="12" w:space="0" w:color="auto"/>
            </w:tcBorders>
            <w:hideMark/>
          </w:tcPr>
          <w:p w14:paraId="1D1F3AD7" w14:textId="77777777" w:rsidR="00ED3704" w:rsidRPr="00685947" w:rsidRDefault="00ED3704" w:rsidP="00ED3704">
            <w:pPr>
              <w:pStyle w:val="Tabell"/>
            </w:pPr>
            <w:r w:rsidRPr="00685947">
              <w:t>Utgifter inom utgiftsområden exkl. statsskuldsräntor</w:t>
            </w:r>
            <w:r w:rsidRPr="00685947">
              <w:rPr>
                <w:vertAlign w:val="superscript"/>
              </w:rPr>
              <w:t>1</w:t>
            </w:r>
          </w:p>
        </w:tc>
        <w:tc>
          <w:tcPr>
            <w:tcW w:w="861" w:type="dxa"/>
            <w:tcBorders>
              <w:top w:val="single" w:sz="12" w:space="0" w:color="auto"/>
            </w:tcBorders>
            <w:hideMark/>
          </w:tcPr>
          <w:p w14:paraId="52210AB1" w14:textId="022AB50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23,7</w:t>
            </w:r>
          </w:p>
        </w:tc>
        <w:tc>
          <w:tcPr>
            <w:tcW w:w="861" w:type="dxa"/>
            <w:tcBorders>
              <w:top w:val="single" w:sz="12" w:space="0" w:color="auto"/>
            </w:tcBorders>
            <w:hideMark/>
          </w:tcPr>
          <w:p w14:paraId="58A4182B" w14:textId="3597830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24,7</w:t>
            </w:r>
          </w:p>
        </w:tc>
        <w:tc>
          <w:tcPr>
            <w:tcW w:w="753" w:type="dxa"/>
            <w:tcBorders>
              <w:top w:val="single" w:sz="12" w:space="0" w:color="auto"/>
            </w:tcBorders>
            <w:hideMark/>
          </w:tcPr>
          <w:p w14:paraId="2A400ABB" w14:textId="1721DA4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20,6</w:t>
            </w:r>
          </w:p>
        </w:tc>
        <w:tc>
          <w:tcPr>
            <w:tcW w:w="846" w:type="dxa"/>
            <w:tcBorders>
              <w:top w:val="single" w:sz="12" w:space="0" w:color="auto"/>
            </w:tcBorders>
            <w:hideMark/>
          </w:tcPr>
          <w:p w14:paraId="75E86AFE" w14:textId="6156C62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19,4</w:t>
            </w:r>
          </w:p>
        </w:tc>
        <w:tc>
          <w:tcPr>
            <w:tcW w:w="846" w:type="dxa"/>
            <w:tcBorders>
              <w:top w:val="single" w:sz="12" w:space="0" w:color="auto"/>
            </w:tcBorders>
            <w:hideMark/>
          </w:tcPr>
          <w:p w14:paraId="705D81EA" w14:textId="16DCEE6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18,9</w:t>
            </w:r>
          </w:p>
        </w:tc>
      </w:tr>
      <w:tr w:rsidR="00ED3704" w:rsidRPr="00685947" w14:paraId="24983332" w14:textId="77777777" w:rsidTr="00ED3704">
        <w:tc>
          <w:tcPr>
            <w:cnfStyle w:val="001000000000" w:firstRow="0" w:lastRow="0" w:firstColumn="1" w:lastColumn="0" w:oddVBand="0" w:evenVBand="0" w:oddHBand="0" w:evenHBand="0" w:firstRowFirstColumn="0" w:firstRowLastColumn="0" w:lastRowFirstColumn="0" w:lastRowLastColumn="0"/>
            <w:tcW w:w="3203" w:type="dxa"/>
            <w:hideMark/>
          </w:tcPr>
          <w:p w14:paraId="43ABFC37" w14:textId="77777777" w:rsidR="00ED3704" w:rsidRPr="00685947" w:rsidRDefault="00ED3704" w:rsidP="00ED3704">
            <w:pPr>
              <w:pStyle w:val="Tabell"/>
            </w:pPr>
            <w:r w:rsidRPr="00685947">
              <w:t>Statsskuldsräntor m.m.</w:t>
            </w:r>
            <w:r w:rsidRPr="00685947">
              <w:rPr>
                <w:vertAlign w:val="superscript"/>
              </w:rPr>
              <w:t>1</w:t>
            </w:r>
          </w:p>
        </w:tc>
        <w:tc>
          <w:tcPr>
            <w:tcW w:w="861" w:type="dxa"/>
            <w:hideMark/>
          </w:tcPr>
          <w:p w14:paraId="37F7ACD0" w14:textId="2358032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0,4</w:t>
            </w:r>
          </w:p>
        </w:tc>
        <w:tc>
          <w:tcPr>
            <w:tcW w:w="861" w:type="dxa"/>
            <w:hideMark/>
          </w:tcPr>
          <w:p w14:paraId="33AD7171" w14:textId="415B4B2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-0,1</w:t>
            </w:r>
          </w:p>
        </w:tc>
        <w:tc>
          <w:tcPr>
            <w:tcW w:w="753" w:type="dxa"/>
            <w:hideMark/>
          </w:tcPr>
          <w:p w14:paraId="1FE5D9A3" w14:textId="76BDA2A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0,1</w:t>
            </w:r>
          </w:p>
        </w:tc>
        <w:tc>
          <w:tcPr>
            <w:tcW w:w="846" w:type="dxa"/>
            <w:hideMark/>
          </w:tcPr>
          <w:p w14:paraId="4FDB1708" w14:textId="471E7C0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0,1</w:t>
            </w:r>
          </w:p>
        </w:tc>
        <w:tc>
          <w:tcPr>
            <w:tcW w:w="846" w:type="dxa"/>
            <w:hideMark/>
          </w:tcPr>
          <w:p w14:paraId="230F7F6D" w14:textId="4019CA1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0,1</w:t>
            </w:r>
          </w:p>
        </w:tc>
      </w:tr>
      <w:tr w:rsidR="00ED3704" w:rsidRPr="00685947" w14:paraId="3F56D3A9" w14:textId="77777777" w:rsidTr="00ED3704">
        <w:tc>
          <w:tcPr>
            <w:cnfStyle w:val="001000000000" w:firstRow="0" w:lastRow="0" w:firstColumn="1" w:lastColumn="0" w:oddVBand="0" w:evenVBand="0" w:oddHBand="0" w:evenHBand="0" w:firstRowFirstColumn="0" w:firstRowLastColumn="0" w:lastRowFirstColumn="0" w:lastRowLastColumn="0"/>
            <w:tcW w:w="3203" w:type="dxa"/>
            <w:hideMark/>
          </w:tcPr>
          <w:p w14:paraId="7DF0BA49" w14:textId="77777777" w:rsidR="00ED3704" w:rsidRPr="00685947" w:rsidRDefault="00ED3704" w:rsidP="00ED3704">
            <w:pPr>
              <w:pStyle w:val="Tabell"/>
            </w:pPr>
            <w:r w:rsidRPr="00685947">
              <w:t>Summa utgiftsområden</w:t>
            </w:r>
          </w:p>
        </w:tc>
        <w:tc>
          <w:tcPr>
            <w:tcW w:w="861" w:type="dxa"/>
            <w:hideMark/>
          </w:tcPr>
          <w:p w14:paraId="17277A68" w14:textId="462F239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24,1</w:t>
            </w:r>
          </w:p>
        </w:tc>
        <w:tc>
          <w:tcPr>
            <w:tcW w:w="861" w:type="dxa"/>
            <w:hideMark/>
          </w:tcPr>
          <w:p w14:paraId="608FB33B" w14:textId="1C62658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24,6</w:t>
            </w:r>
          </w:p>
        </w:tc>
        <w:tc>
          <w:tcPr>
            <w:tcW w:w="753" w:type="dxa"/>
            <w:hideMark/>
          </w:tcPr>
          <w:p w14:paraId="03DBDB45" w14:textId="546E80E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20,7</w:t>
            </w:r>
          </w:p>
        </w:tc>
        <w:tc>
          <w:tcPr>
            <w:tcW w:w="846" w:type="dxa"/>
            <w:hideMark/>
          </w:tcPr>
          <w:p w14:paraId="24778AB5" w14:textId="6540AB9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19,5</w:t>
            </w:r>
          </w:p>
        </w:tc>
        <w:tc>
          <w:tcPr>
            <w:tcW w:w="846" w:type="dxa"/>
            <w:hideMark/>
          </w:tcPr>
          <w:p w14:paraId="191114C7" w14:textId="67A88EE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19,0</w:t>
            </w:r>
          </w:p>
        </w:tc>
      </w:tr>
      <w:tr w:rsidR="00ED3704" w:rsidRPr="00685947" w14:paraId="70839E70" w14:textId="77777777" w:rsidTr="00ED3704">
        <w:tc>
          <w:tcPr>
            <w:cnfStyle w:val="001000000000" w:firstRow="0" w:lastRow="0" w:firstColumn="1" w:lastColumn="0" w:oddVBand="0" w:evenVBand="0" w:oddHBand="0" w:evenHBand="0" w:firstRowFirstColumn="0" w:firstRowLastColumn="0" w:lastRowFirstColumn="0" w:lastRowLastColumn="0"/>
            <w:tcW w:w="3203" w:type="dxa"/>
            <w:hideMark/>
          </w:tcPr>
          <w:p w14:paraId="0102CB2C" w14:textId="77777777" w:rsidR="00ED3704" w:rsidRPr="00685947" w:rsidRDefault="00ED3704" w:rsidP="00ED3704">
            <w:pPr>
              <w:pStyle w:val="Tabell"/>
            </w:pPr>
            <w:r w:rsidRPr="00685947">
              <w:t>Ålderspensionssystemet vid sidan av statens budget</w:t>
            </w:r>
          </w:p>
        </w:tc>
        <w:tc>
          <w:tcPr>
            <w:tcW w:w="861" w:type="dxa"/>
            <w:hideMark/>
          </w:tcPr>
          <w:p w14:paraId="6339031E" w14:textId="5A805D7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6,</w:t>
            </w:r>
            <w:r>
              <w:t>7</w:t>
            </w:r>
          </w:p>
        </w:tc>
        <w:tc>
          <w:tcPr>
            <w:tcW w:w="861" w:type="dxa"/>
            <w:hideMark/>
          </w:tcPr>
          <w:p w14:paraId="1D396F37" w14:textId="5D6785C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6,4</w:t>
            </w:r>
          </w:p>
        </w:tc>
        <w:tc>
          <w:tcPr>
            <w:tcW w:w="753" w:type="dxa"/>
            <w:hideMark/>
          </w:tcPr>
          <w:p w14:paraId="3F6C63B4" w14:textId="4CE93AA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6,2</w:t>
            </w:r>
          </w:p>
        </w:tc>
        <w:tc>
          <w:tcPr>
            <w:tcW w:w="846" w:type="dxa"/>
            <w:hideMark/>
          </w:tcPr>
          <w:p w14:paraId="3C39B83F" w14:textId="71F3414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6,2</w:t>
            </w:r>
          </w:p>
        </w:tc>
        <w:tc>
          <w:tcPr>
            <w:tcW w:w="846" w:type="dxa"/>
            <w:hideMark/>
          </w:tcPr>
          <w:p w14:paraId="0D5E2A26" w14:textId="1FFCDA0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04224">
              <w:t>6,1</w:t>
            </w:r>
          </w:p>
        </w:tc>
      </w:tr>
      <w:tr w:rsidR="00ED3704" w:rsidRPr="00685947" w14:paraId="48226963"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3" w:type="dxa"/>
            <w:hideMark/>
          </w:tcPr>
          <w:p w14:paraId="04621618" w14:textId="77777777" w:rsidR="00ED3704" w:rsidRPr="00685947" w:rsidRDefault="00ED3704" w:rsidP="00ED3704">
            <w:pPr>
              <w:pStyle w:val="Tabell"/>
              <w:rPr>
                <w:b/>
              </w:rPr>
            </w:pPr>
            <w:r w:rsidRPr="00685947">
              <w:rPr>
                <w:b/>
                <w:bCs/>
              </w:rPr>
              <w:t>Takbegränsade utgifter</w:t>
            </w:r>
            <w:r w:rsidRPr="00685947">
              <w:rPr>
                <w:b/>
                <w:vertAlign w:val="superscript"/>
              </w:rPr>
              <w:t>2</w:t>
            </w:r>
          </w:p>
        </w:tc>
        <w:tc>
          <w:tcPr>
            <w:tcW w:w="861" w:type="dxa"/>
            <w:hideMark/>
          </w:tcPr>
          <w:p w14:paraId="41F63D4F" w14:textId="494494BB"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704224">
              <w:t>30,3</w:t>
            </w:r>
          </w:p>
        </w:tc>
        <w:tc>
          <w:tcPr>
            <w:tcW w:w="861" w:type="dxa"/>
            <w:hideMark/>
          </w:tcPr>
          <w:p w14:paraId="1E9AC815" w14:textId="202AFE3B"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704224">
              <w:t>31,1</w:t>
            </w:r>
          </w:p>
        </w:tc>
        <w:tc>
          <w:tcPr>
            <w:tcW w:w="753" w:type="dxa"/>
            <w:hideMark/>
          </w:tcPr>
          <w:p w14:paraId="32FA92F0" w14:textId="2819518C"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704224">
              <w:t>26,8</w:t>
            </w:r>
          </w:p>
        </w:tc>
        <w:tc>
          <w:tcPr>
            <w:tcW w:w="846" w:type="dxa"/>
            <w:hideMark/>
          </w:tcPr>
          <w:p w14:paraId="51E3DBB3" w14:textId="162A3220"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704224">
              <w:t>25,6</w:t>
            </w:r>
          </w:p>
        </w:tc>
        <w:tc>
          <w:tcPr>
            <w:tcW w:w="846" w:type="dxa"/>
            <w:hideMark/>
          </w:tcPr>
          <w:p w14:paraId="2D704C0D" w14:textId="68F47237"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704224">
              <w:t>25,0</w:t>
            </w:r>
          </w:p>
        </w:tc>
      </w:tr>
    </w:tbl>
    <w:p w14:paraId="7B03652B" w14:textId="77777777" w:rsidR="00ED3704" w:rsidRDefault="00ED3704" w:rsidP="00ED3704">
      <w:pPr>
        <w:pStyle w:val="TabellFotnot"/>
      </w:pPr>
      <w:r w:rsidRPr="00685947">
        <w:rPr>
          <w:vertAlign w:val="superscript"/>
        </w:rPr>
        <w:t>1</w:t>
      </w:r>
      <w:r w:rsidRPr="00685947">
        <w:t xml:space="preserve"> Inkl. förbrukning av anslagsbehållningar och utnyttjande av anslagskredit.</w:t>
      </w:r>
    </w:p>
    <w:p w14:paraId="1B74F3F9" w14:textId="16A0654F" w:rsidR="00ED3704" w:rsidRDefault="00ED3704" w:rsidP="00ED3704">
      <w:pPr>
        <w:pStyle w:val="TabellFotnot"/>
      </w:pPr>
      <w:r w:rsidRPr="00685947">
        <w:rPr>
          <w:vertAlign w:val="superscript"/>
        </w:rPr>
        <w:t>2</w:t>
      </w:r>
      <w:r w:rsidRPr="00685947">
        <w:t xml:space="preserve"> Utgifter inom budgetens utgiftsområden (exkl. utg.omr. 26 Statsskuldsräntor m.m.) och ålderspensionssystemet vid sidan av statens budget.</w:t>
      </w:r>
    </w:p>
    <w:p w14:paraId="7546E2B5" w14:textId="4FBE340E" w:rsidR="00ED3704" w:rsidRDefault="00ED3704" w:rsidP="00ED3704">
      <w:pPr>
        <w:pStyle w:val="Klla"/>
      </w:pPr>
      <w:r>
        <w:t>Källa: Egna beräkningar.</w:t>
      </w:r>
    </w:p>
    <w:p w14:paraId="7104EA4A" w14:textId="38096E8B" w:rsidR="00ED3704" w:rsidRDefault="00ED3704" w:rsidP="00ED3704">
      <w:pPr>
        <w:pStyle w:val="TabellRubrik"/>
        <w:ind w:left="0" w:right="-1134"/>
      </w:pPr>
      <w:r>
        <w:lastRenderedPageBreak/>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2</w:t>
        </w:r>
      </w:fldSimple>
      <w:r>
        <w:tab/>
      </w:r>
      <w:r w:rsidRPr="00FD66AB">
        <w:t>Utgifter per utgiftsområde</w:t>
      </w:r>
    </w:p>
    <w:p w14:paraId="21C3BE7F" w14:textId="77777777" w:rsidR="00ED3704" w:rsidRDefault="00ED3704" w:rsidP="00ED3704">
      <w:pPr>
        <w:pStyle w:val="TabellUnderrubrik"/>
        <w:ind w:left="-1134" w:right="-1134"/>
      </w:pPr>
      <w:r>
        <w:t>Miljoner kronor</w:t>
      </w:r>
    </w:p>
    <w:tbl>
      <w:tblPr>
        <w:tblStyle w:val="RKBPTabell"/>
        <w:tblW w:w="9637" w:type="dxa"/>
        <w:tblInd w:w="-1134" w:type="dxa"/>
        <w:tblLook w:val="04E0" w:firstRow="1" w:lastRow="1" w:firstColumn="1" w:lastColumn="0" w:noHBand="0" w:noVBand="1"/>
      </w:tblPr>
      <w:tblGrid>
        <w:gridCol w:w="286"/>
        <w:gridCol w:w="4250"/>
        <w:gridCol w:w="850"/>
        <w:gridCol w:w="850"/>
        <w:gridCol w:w="850"/>
        <w:gridCol w:w="850"/>
        <w:gridCol w:w="850"/>
        <w:gridCol w:w="851"/>
      </w:tblGrid>
      <w:tr w:rsidR="00ED3704" w:rsidRPr="00DA6199" w14:paraId="2F205BC4" w14:textId="77777777" w:rsidTr="00ED3704">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536" w:type="dxa"/>
            <w:gridSpan w:val="2"/>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6D6FBFA9" w14:textId="77777777" w:rsidR="00ED3704" w:rsidRPr="00DA6199" w:rsidRDefault="00ED3704" w:rsidP="00ED3704">
            <w:pPr>
              <w:pStyle w:val="TabellHuvud"/>
            </w:pPr>
            <w:r w:rsidRPr="00DA6199">
              <w:t>Utgiftsområde</w:t>
            </w:r>
          </w:p>
        </w:tc>
        <w:tc>
          <w:tcPr>
            <w:tcW w:w="85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680B8FD" w14:textId="6E124FC9" w:rsidR="00ED3704" w:rsidRPr="00DA6199" w:rsidRDefault="00ED3704" w:rsidP="00ED3704">
            <w:pPr>
              <w:pStyle w:val="TabellHuvud"/>
              <w:cnfStyle w:val="100000000000" w:firstRow="1" w:lastRow="0" w:firstColumn="0" w:lastColumn="0" w:oddVBand="0" w:evenVBand="0" w:oddHBand="0" w:evenHBand="0" w:firstRowFirstColumn="0" w:firstRowLastColumn="0" w:lastRowFirstColumn="0" w:lastRowLastColumn="0"/>
              <w:rPr>
                <w:vertAlign w:val="superscript"/>
              </w:rPr>
            </w:pPr>
            <w:r>
              <w:t>2020</w:t>
            </w:r>
            <w:r>
              <w:br/>
              <w:t>Utfall</w:t>
            </w:r>
            <w:r>
              <w:rPr>
                <w:vertAlign w:val="superscript"/>
              </w:rPr>
              <w:t>1</w:t>
            </w:r>
          </w:p>
        </w:tc>
        <w:tc>
          <w:tcPr>
            <w:tcW w:w="85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D448B26" w14:textId="29310A5F" w:rsidR="00ED3704" w:rsidRPr="00DA6199"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A6199">
              <w:t>202</w:t>
            </w:r>
            <w:r>
              <w:t>1</w:t>
            </w:r>
            <w:r w:rsidRPr="00DA6199">
              <w:t xml:space="preserve"> Anslag</w:t>
            </w:r>
            <w:r w:rsidRPr="00DA6199">
              <w:rPr>
                <w:vertAlign w:val="superscript"/>
              </w:rPr>
              <w:t>2</w:t>
            </w:r>
          </w:p>
        </w:tc>
        <w:tc>
          <w:tcPr>
            <w:tcW w:w="85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ECE4CD6" w14:textId="133A0BA4" w:rsidR="00ED3704" w:rsidRPr="00DA6199"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A6199">
              <w:t>202</w:t>
            </w:r>
            <w:r>
              <w:t>1</w:t>
            </w:r>
            <w:r>
              <w:br/>
            </w:r>
            <w:r w:rsidRPr="00DA6199">
              <w:t>Prognos</w:t>
            </w:r>
          </w:p>
        </w:tc>
        <w:tc>
          <w:tcPr>
            <w:tcW w:w="85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C825638" w14:textId="39296F38" w:rsidR="00ED3704" w:rsidRPr="00DA6199"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A6199">
              <w:t>202</w:t>
            </w:r>
            <w:r>
              <w:t>2</w:t>
            </w:r>
            <w:r>
              <w:br/>
            </w:r>
            <w:r w:rsidRPr="00DA6199">
              <w:t>Beräknat</w:t>
            </w:r>
          </w:p>
        </w:tc>
        <w:tc>
          <w:tcPr>
            <w:tcW w:w="85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5AF3355D" w14:textId="296B4527" w:rsidR="00ED3704" w:rsidRPr="00DA6199"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A6199">
              <w:t>202</w:t>
            </w:r>
            <w:r>
              <w:t>3</w:t>
            </w:r>
            <w:r>
              <w:br/>
            </w:r>
            <w:r w:rsidRPr="00DA6199">
              <w:t xml:space="preserve"> Beräknat</w:t>
            </w:r>
          </w:p>
        </w:tc>
        <w:tc>
          <w:tcPr>
            <w:tcW w:w="851"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0134A90" w14:textId="6C57D336" w:rsidR="00ED3704" w:rsidRPr="00DA6199"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DA6199">
              <w:t>202</w:t>
            </w:r>
            <w:r>
              <w:t>4</w:t>
            </w:r>
            <w:r>
              <w:br/>
            </w:r>
            <w:r w:rsidRPr="00DA6199">
              <w:t xml:space="preserve"> Beräknat</w:t>
            </w:r>
          </w:p>
        </w:tc>
      </w:tr>
      <w:tr w:rsidR="00ED3704" w:rsidRPr="00DA6199" w14:paraId="61C50CE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12" w:space="0" w:color="auto"/>
            </w:tcBorders>
            <w:vAlign w:val="top"/>
            <w:hideMark/>
          </w:tcPr>
          <w:p w14:paraId="076D45F3" w14:textId="77777777" w:rsidR="00ED3704" w:rsidRPr="00DA6199" w:rsidRDefault="00ED3704" w:rsidP="00ED3704">
            <w:pPr>
              <w:pStyle w:val="Tabell"/>
            </w:pPr>
            <w:r w:rsidRPr="00DA6199">
              <w:t>1</w:t>
            </w:r>
          </w:p>
        </w:tc>
        <w:tc>
          <w:tcPr>
            <w:tcW w:w="4250" w:type="dxa"/>
            <w:tcBorders>
              <w:top w:val="single" w:sz="12" w:space="0" w:color="auto"/>
            </w:tcBorders>
            <w:vAlign w:val="top"/>
            <w:hideMark/>
          </w:tcPr>
          <w:p w14:paraId="0621234B" w14:textId="1032BC6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Rikets styrelse</w:t>
            </w:r>
          </w:p>
        </w:tc>
        <w:tc>
          <w:tcPr>
            <w:tcW w:w="850" w:type="dxa"/>
            <w:tcBorders>
              <w:top w:val="single" w:sz="12" w:space="0" w:color="auto"/>
            </w:tcBorders>
            <w:hideMark/>
          </w:tcPr>
          <w:p w14:paraId="4053A793" w14:textId="10C6024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15 749</w:t>
            </w:r>
          </w:p>
        </w:tc>
        <w:tc>
          <w:tcPr>
            <w:tcW w:w="850" w:type="dxa"/>
            <w:tcBorders>
              <w:top w:val="single" w:sz="12" w:space="0" w:color="auto"/>
            </w:tcBorders>
            <w:hideMark/>
          </w:tcPr>
          <w:p w14:paraId="64507623" w14:textId="3E26270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16 608</w:t>
            </w:r>
          </w:p>
        </w:tc>
        <w:tc>
          <w:tcPr>
            <w:tcW w:w="850" w:type="dxa"/>
            <w:tcBorders>
              <w:top w:val="single" w:sz="12" w:space="0" w:color="auto"/>
            </w:tcBorders>
            <w:hideMark/>
          </w:tcPr>
          <w:p w14:paraId="7DD0FE58" w14:textId="77911CB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16 927</w:t>
            </w:r>
          </w:p>
        </w:tc>
        <w:tc>
          <w:tcPr>
            <w:tcW w:w="850" w:type="dxa"/>
            <w:tcBorders>
              <w:top w:val="single" w:sz="12" w:space="0" w:color="auto"/>
            </w:tcBorders>
            <w:hideMark/>
          </w:tcPr>
          <w:p w14:paraId="55BA69CF" w14:textId="3AB90AA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16 162</w:t>
            </w:r>
          </w:p>
        </w:tc>
        <w:tc>
          <w:tcPr>
            <w:tcW w:w="850" w:type="dxa"/>
            <w:tcBorders>
              <w:top w:val="single" w:sz="12" w:space="0" w:color="auto"/>
            </w:tcBorders>
            <w:hideMark/>
          </w:tcPr>
          <w:p w14:paraId="6B79FD24" w14:textId="6CB85B2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16 671</w:t>
            </w:r>
          </w:p>
        </w:tc>
        <w:tc>
          <w:tcPr>
            <w:tcW w:w="851" w:type="dxa"/>
            <w:tcBorders>
              <w:top w:val="single" w:sz="12" w:space="0" w:color="auto"/>
            </w:tcBorders>
            <w:hideMark/>
          </w:tcPr>
          <w:p w14:paraId="41F15134" w14:textId="094B18F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15 862</w:t>
            </w:r>
          </w:p>
        </w:tc>
      </w:tr>
      <w:tr w:rsidR="00ED3704" w:rsidRPr="00DA6199" w14:paraId="2934E68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5F8E0CE1" w14:textId="77777777" w:rsidR="00ED3704" w:rsidRPr="00DA6199" w:rsidRDefault="00ED3704" w:rsidP="00ED3704">
            <w:pPr>
              <w:pStyle w:val="Tabell"/>
            </w:pPr>
            <w:r w:rsidRPr="00DA6199">
              <w:t>2</w:t>
            </w:r>
          </w:p>
        </w:tc>
        <w:tc>
          <w:tcPr>
            <w:tcW w:w="4250" w:type="dxa"/>
            <w:vAlign w:val="top"/>
            <w:hideMark/>
          </w:tcPr>
          <w:p w14:paraId="67910EB2" w14:textId="0E0487AF"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Samhällsekonomi och finansförvaltning</w:t>
            </w:r>
          </w:p>
        </w:tc>
        <w:tc>
          <w:tcPr>
            <w:tcW w:w="850" w:type="dxa"/>
            <w:hideMark/>
          </w:tcPr>
          <w:p w14:paraId="42ED9F47" w14:textId="14F03BA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17 003</w:t>
            </w:r>
          </w:p>
        </w:tc>
        <w:tc>
          <w:tcPr>
            <w:tcW w:w="850" w:type="dxa"/>
            <w:hideMark/>
          </w:tcPr>
          <w:p w14:paraId="31042DC0" w14:textId="3E1DA5E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17 524</w:t>
            </w:r>
          </w:p>
        </w:tc>
        <w:tc>
          <w:tcPr>
            <w:tcW w:w="850" w:type="dxa"/>
            <w:hideMark/>
          </w:tcPr>
          <w:p w14:paraId="085BF91E" w14:textId="4E11FF2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17 259</w:t>
            </w:r>
          </w:p>
        </w:tc>
        <w:tc>
          <w:tcPr>
            <w:tcW w:w="850" w:type="dxa"/>
            <w:hideMark/>
          </w:tcPr>
          <w:p w14:paraId="4B70A99F" w14:textId="7FE3DDF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17 604</w:t>
            </w:r>
          </w:p>
        </w:tc>
        <w:tc>
          <w:tcPr>
            <w:tcW w:w="850" w:type="dxa"/>
            <w:hideMark/>
          </w:tcPr>
          <w:p w14:paraId="3C281BAB" w14:textId="57145C1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17 969</w:t>
            </w:r>
          </w:p>
        </w:tc>
        <w:tc>
          <w:tcPr>
            <w:tcW w:w="851" w:type="dxa"/>
            <w:hideMark/>
          </w:tcPr>
          <w:p w14:paraId="69BA3FF7" w14:textId="163C1E7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18 235</w:t>
            </w:r>
          </w:p>
        </w:tc>
      </w:tr>
      <w:tr w:rsidR="00ED3704" w:rsidRPr="00DA6199" w14:paraId="668CAFB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6D7DD124" w14:textId="77777777" w:rsidR="00ED3704" w:rsidRPr="00DA6199" w:rsidRDefault="00ED3704" w:rsidP="00ED3704">
            <w:pPr>
              <w:pStyle w:val="Tabell"/>
            </w:pPr>
            <w:r w:rsidRPr="00DA6199">
              <w:t>3</w:t>
            </w:r>
          </w:p>
        </w:tc>
        <w:tc>
          <w:tcPr>
            <w:tcW w:w="4250" w:type="dxa"/>
            <w:vAlign w:val="top"/>
            <w:hideMark/>
          </w:tcPr>
          <w:p w14:paraId="0ECD4014" w14:textId="50E1E4AC"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Skatt, tull och exekution</w:t>
            </w:r>
          </w:p>
        </w:tc>
        <w:tc>
          <w:tcPr>
            <w:tcW w:w="850" w:type="dxa"/>
            <w:hideMark/>
          </w:tcPr>
          <w:p w14:paraId="731FE540" w14:textId="276F783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12 055</w:t>
            </w:r>
          </w:p>
        </w:tc>
        <w:tc>
          <w:tcPr>
            <w:tcW w:w="850" w:type="dxa"/>
            <w:hideMark/>
          </w:tcPr>
          <w:p w14:paraId="29AACBFA" w14:textId="5C6887F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12 819</w:t>
            </w:r>
          </w:p>
        </w:tc>
        <w:tc>
          <w:tcPr>
            <w:tcW w:w="850" w:type="dxa"/>
            <w:hideMark/>
          </w:tcPr>
          <w:p w14:paraId="185FF5E3" w14:textId="453DF95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12 799</w:t>
            </w:r>
          </w:p>
        </w:tc>
        <w:tc>
          <w:tcPr>
            <w:tcW w:w="850" w:type="dxa"/>
            <w:hideMark/>
          </w:tcPr>
          <w:p w14:paraId="3468C48E" w14:textId="2CD80B9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12 503</w:t>
            </w:r>
          </w:p>
        </w:tc>
        <w:tc>
          <w:tcPr>
            <w:tcW w:w="850" w:type="dxa"/>
            <w:hideMark/>
          </w:tcPr>
          <w:p w14:paraId="3249532E" w14:textId="0E96FFD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12 557</w:t>
            </w:r>
          </w:p>
        </w:tc>
        <w:tc>
          <w:tcPr>
            <w:tcW w:w="851" w:type="dxa"/>
            <w:hideMark/>
          </w:tcPr>
          <w:p w14:paraId="4208CC26" w14:textId="386906E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12 639</w:t>
            </w:r>
          </w:p>
        </w:tc>
      </w:tr>
      <w:tr w:rsidR="00ED3704" w:rsidRPr="00DA6199" w14:paraId="06C955C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3E3EA8A6" w14:textId="77777777" w:rsidR="00ED3704" w:rsidRPr="00DA6199" w:rsidRDefault="00ED3704" w:rsidP="00ED3704">
            <w:pPr>
              <w:pStyle w:val="Tabell"/>
            </w:pPr>
            <w:r w:rsidRPr="00DA6199">
              <w:t>4</w:t>
            </w:r>
          </w:p>
        </w:tc>
        <w:tc>
          <w:tcPr>
            <w:tcW w:w="4250" w:type="dxa"/>
            <w:vAlign w:val="top"/>
            <w:hideMark/>
          </w:tcPr>
          <w:p w14:paraId="04D8AA9F" w14:textId="15C82EE1"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Rättsväsendet</w:t>
            </w:r>
          </w:p>
        </w:tc>
        <w:tc>
          <w:tcPr>
            <w:tcW w:w="850" w:type="dxa"/>
            <w:hideMark/>
          </w:tcPr>
          <w:p w14:paraId="07163FBA" w14:textId="2CA6656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53 027</w:t>
            </w:r>
          </w:p>
        </w:tc>
        <w:tc>
          <w:tcPr>
            <w:tcW w:w="850" w:type="dxa"/>
            <w:hideMark/>
          </w:tcPr>
          <w:p w14:paraId="7B976B41" w14:textId="0F8B507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56 748</w:t>
            </w:r>
          </w:p>
        </w:tc>
        <w:tc>
          <w:tcPr>
            <w:tcW w:w="850" w:type="dxa"/>
            <w:hideMark/>
          </w:tcPr>
          <w:p w14:paraId="7AFA8EA7" w14:textId="372F9F7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56 659</w:t>
            </w:r>
          </w:p>
        </w:tc>
        <w:tc>
          <w:tcPr>
            <w:tcW w:w="850" w:type="dxa"/>
            <w:hideMark/>
          </w:tcPr>
          <w:p w14:paraId="793F8830" w14:textId="3D13AA6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58 216</w:t>
            </w:r>
          </w:p>
        </w:tc>
        <w:tc>
          <w:tcPr>
            <w:tcW w:w="850" w:type="dxa"/>
            <w:hideMark/>
          </w:tcPr>
          <w:p w14:paraId="15588C75" w14:textId="53AD01A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59 066</w:t>
            </w:r>
          </w:p>
        </w:tc>
        <w:tc>
          <w:tcPr>
            <w:tcW w:w="851" w:type="dxa"/>
            <w:hideMark/>
          </w:tcPr>
          <w:p w14:paraId="01111117" w14:textId="69A6356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59 707</w:t>
            </w:r>
          </w:p>
        </w:tc>
      </w:tr>
      <w:tr w:rsidR="00ED3704" w:rsidRPr="00DA6199" w14:paraId="196DF52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74EBA201" w14:textId="77777777" w:rsidR="00ED3704" w:rsidRPr="00DA6199" w:rsidRDefault="00ED3704" w:rsidP="00ED3704">
            <w:pPr>
              <w:pStyle w:val="Tabell"/>
            </w:pPr>
            <w:r w:rsidRPr="00DA6199">
              <w:t>5</w:t>
            </w:r>
          </w:p>
        </w:tc>
        <w:tc>
          <w:tcPr>
            <w:tcW w:w="4250" w:type="dxa"/>
            <w:vAlign w:val="top"/>
            <w:hideMark/>
          </w:tcPr>
          <w:p w14:paraId="0EB3045A" w14:textId="17E16B08"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Internationell samverkan</w:t>
            </w:r>
          </w:p>
        </w:tc>
        <w:tc>
          <w:tcPr>
            <w:tcW w:w="850" w:type="dxa"/>
            <w:hideMark/>
          </w:tcPr>
          <w:p w14:paraId="04BAB5DC" w14:textId="51E97E5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2 070</w:t>
            </w:r>
          </w:p>
        </w:tc>
        <w:tc>
          <w:tcPr>
            <w:tcW w:w="850" w:type="dxa"/>
            <w:hideMark/>
          </w:tcPr>
          <w:p w14:paraId="09DF5F24" w14:textId="75AFBDE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1 999</w:t>
            </w:r>
          </w:p>
        </w:tc>
        <w:tc>
          <w:tcPr>
            <w:tcW w:w="850" w:type="dxa"/>
            <w:hideMark/>
          </w:tcPr>
          <w:p w14:paraId="59518D9E" w14:textId="2153E87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1 967</w:t>
            </w:r>
          </w:p>
        </w:tc>
        <w:tc>
          <w:tcPr>
            <w:tcW w:w="850" w:type="dxa"/>
            <w:hideMark/>
          </w:tcPr>
          <w:p w14:paraId="28B2C050" w14:textId="3BC7D7A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2 013</w:t>
            </w:r>
          </w:p>
        </w:tc>
        <w:tc>
          <w:tcPr>
            <w:tcW w:w="850" w:type="dxa"/>
            <w:hideMark/>
          </w:tcPr>
          <w:p w14:paraId="6C8895B3" w14:textId="6372FCF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2 016</w:t>
            </w:r>
          </w:p>
        </w:tc>
        <w:tc>
          <w:tcPr>
            <w:tcW w:w="851" w:type="dxa"/>
            <w:hideMark/>
          </w:tcPr>
          <w:p w14:paraId="4EE3EFA9" w14:textId="1184A1C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2 021</w:t>
            </w:r>
          </w:p>
        </w:tc>
      </w:tr>
      <w:tr w:rsidR="00ED3704" w:rsidRPr="00DA6199" w14:paraId="3979DB9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2A62629C" w14:textId="77777777" w:rsidR="00ED3704" w:rsidRPr="00DA6199" w:rsidRDefault="00ED3704" w:rsidP="00ED3704">
            <w:pPr>
              <w:pStyle w:val="Tabell"/>
            </w:pPr>
            <w:r w:rsidRPr="00DA6199">
              <w:t>6</w:t>
            </w:r>
          </w:p>
        </w:tc>
        <w:tc>
          <w:tcPr>
            <w:tcW w:w="4250" w:type="dxa"/>
            <w:vAlign w:val="top"/>
            <w:hideMark/>
          </w:tcPr>
          <w:p w14:paraId="1B6DD02B" w14:textId="009E4E6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Försvar och samhällets krisberedskap</w:t>
            </w:r>
          </w:p>
        </w:tc>
        <w:tc>
          <w:tcPr>
            <w:tcW w:w="850" w:type="dxa"/>
            <w:hideMark/>
          </w:tcPr>
          <w:p w14:paraId="5ED7BEC3" w14:textId="1F5552C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63 092</w:t>
            </w:r>
          </w:p>
        </w:tc>
        <w:tc>
          <w:tcPr>
            <w:tcW w:w="850" w:type="dxa"/>
            <w:hideMark/>
          </w:tcPr>
          <w:p w14:paraId="15BE2113" w14:textId="777B97C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71 257</w:t>
            </w:r>
          </w:p>
        </w:tc>
        <w:tc>
          <w:tcPr>
            <w:tcW w:w="850" w:type="dxa"/>
            <w:hideMark/>
          </w:tcPr>
          <w:p w14:paraId="3A078E66" w14:textId="634BCBF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71 353</w:t>
            </w:r>
          </w:p>
        </w:tc>
        <w:tc>
          <w:tcPr>
            <w:tcW w:w="850" w:type="dxa"/>
            <w:hideMark/>
          </w:tcPr>
          <w:p w14:paraId="4EEEB73F" w14:textId="389F3B4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75 988</w:t>
            </w:r>
          </w:p>
        </w:tc>
        <w:tc>
          <w:tcPr>
            <w:tcW w:w="850" w:type="dxa"/>
            <w:hideMark/>
          </w:tcPr>
          <w:p w14:paraId="36F8BDB6" w14:textId="5215870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82 035</w:t>
            </w:r>
          </w:p>
        </w:tc>
        <w:tc>
          <w:tcPr>
            <w:tcW w:w="851" w:type="dxa"/>
            <w:hideMark/>
          </w:tcPr>
          <w:p w14:paraId="7F92B014" w14:textId="3D6EC17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89 955</w:t>
            </w:r>
          </w:p>
        </w:tc>
      </w:tr>
      <w:tr w:rsidR="00ED3704" w:rsidRPr="00DA6199" w14:paraId="2FBF77A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12EAE2B1" w14:textId="77777777" w:rsidR="00ED3704" w:rsidRPr="00DA6199" w:rsidRDefault="00ED3704" w:rsidP="00ED3704">
            <w:pPr>
              <w:pStyle w:val="Tabell"/>
            </w:pPr>
            <w:r w:rsidRPr="00DA6199">
              <w:t>7</w:t>
            </w:r>
          </w:p>
        </w:tc>
        <w:tc>
          <w:tcPr>
            <w:tcW w:w="4250" w:type="dxa"/>
            <w:vAlign w:val="top"/>
            <w:hideMark/>
          </w:tcPr>
          <w:p w14:paraId="58074CCF" w14:textId="283C0C9A"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Internationellt bistånd</w:t>
            </w:r>
          </w:p>
        </w:tc>
        <w:tc>
          <w:tcPr>
            <w:tcW w:w="850" w:type="dxa"/>
            <w:hideMark/>
          </w:tcPr>
          <w:p w14:paraId="2B1A76FE" w14:textId="08C8D95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46 525</w:t>
            </w:r>
          </w:p>
        </w:tc>
        <w:tc>
          <w:tcPr>
            <w:tcW w:w="850" w:type="dxa"/>
            <w:hideMark/>
          </w:tcPr>
          <w:p w14:paraId="3153C74A" w14:textId="60D0F71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46 829</w:t>
            </w:r>
          </w:p>
        </w:tc>
        <w:tc>
          <w:tcPr>
            <w:tcW w:w="850" w:type="dxa"/>
            <w:hideMark/>
          </w:tcPr>
          <w:p w14:paraId="761133A0" w14:textId="4E19526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47 130</w:t>
            </w:r>
          </w:p>
        </w:tc>
        <w:tc>
          <w:tcPr>
            <w:tcW w:w="850" w:type="dxa"/>
            <w:hideMark/>
          </w:tcPr>
          <w:p w14:paraId="0CF687D9" w14:textId="5288A2B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50 530</w:t>
            </w:r>
          </w:p>
        </w:tc>
        <w:tc>
          <w:tcPr>
            <w:tcW w:w="850" w:type="dxa"/>
            <w:hideMark/>
          </w:tcPr>
          <w:p w14:paraId="68C65A15" w14:textId="27745DF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52 219</w:t>
            </w:r>
          </w:p>
        </w:tc>
        <w:tc>
          <w:tcPr>
            <w:tcW w:w="851" w:type="dxa"/>
            <w:hideMark/>
          </w:tcPr>
          <w:p w14:paraId="1C7AD80F" w14:textId="4DCB99D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54 002</w:t>
            </w:r>
          </w:p>
        </w:tc>
      </w:tr>
      <w:tr w:rsidR="00ED3704" w:rsidRPr="00DA6199" w14:paraId="04F716B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5F5E81C8" w14:textId="77777777" w:rsidR="00ED3704" w:rsidRPr="00DA6199" w:rsidRDefault="00ED3704" w:rsidP="00ED3704">
            <w:pPr>
              <w:pStyle w:val="Tabell"/>
            </w:pPr>
            <w:r w:rsidRPr="00DA6199">
              <w:t>8</w:t>
            </w:r>
          </w:p>
        </w:tc>
        <w:tc>
          <w:tcPr>
            <w:tcW w:w="4250" w:type="dxa"/>
            <w:vAlign w:val="top"/>
            <w:hideMark/>
          </w:tcPr>
          <w:p w14:paraId="47A5CB5E" w14:textId="27AD4C24"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Migration</w:t>
            </w:r>
          </w:p>
        </w:tc>
        <w:tc>
          <w:tcPr>
            <w:tcW w:w="850" w:type="dxa"/>
            <w:hideMark/>
          </w:tcPr>
          <w:p w14:paraId="3E77BCB3" w14:textId="12CA038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9 579</w:t>
            </w:r>
          </w:p>
        </w:tc>
        <w:tc>
          <w:tcPr>
            <w:tcW w:w="850" w:type="dxa"/>
            <w:hideMark/>
          </w:tcPr>
          <w:p w14:paraId="128EF9EB" w14:textId="55A1023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9 268</w:t>
            </w:r>
          </w:p>
        </w:tc>
        <w:tc>
          <w:tcPr>
            <w:tcW w:w="850" w:type="dxa"/>
            <w:hideMark/>
          </w:tcPr>
          <w:p w14:paraId="12166C83" w14:textId="4148B7E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9 002</w:t>
            </w:r>
          </w:p>
        </w:tc>
        <w:tc>
          <w:tcPr>
            <w:tcW w:w="850" w:type="dxa"/>
            <w:hideMark/>
          </w:tcPr>
          <w:p w14:paraId="014DA3A7" w14:textId="2A63348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9 042</w:t>
            </w:r>
          </w:p>
        </w:tc>
        <w:tc>
          <w:tcPr>
            <w:tcW w:w="850" w:type="dxa"/>
            <w:hideMark/>
          </w:tcPr>
          <w:p w14:paraId="1A8BEAC7" w14:textId="5C31CFE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9 269</w:t>
            </w:r>
          </w:p>
        </w:tc>
        <w:tc>
          <w:tcPr>
            <w:tcW w:w="851" w:type="dxa"/>
            <w:hideMark/>
          </w:tcPr>
          <w:p w14:paraId="04BA951C" w14:textId="3AB73DF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9 329</w:t>
            </w:r>
          </w:p>
        </w:tc>
      </w:tr>
      <w:tr w:rsidR="00ED3704" w:rsidRPr="00DA6199" w14:paraId="7231F90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162F743D" w14:textId="77777777" w:rsidR="00ED3704" w:rsidRPr="00DA6199" w:rsidRDefault="00ED3704" w:rsidP="00ED3704">
            <w:pPr>
              <w:pStyle w:val="Tabell"/>
            </w:pPr>
            <w:r w:rsidRPr="00DA6199">
              <w:t>9</w:t>
            </w:r>
          </w:p>
        </w:tc>
        <w:tc>
          <w:tcPr>
            <w:tcW w:w="4250" w:type="dxa"/>
            <w:vAlign w:val="top"/>
            <w:hideMark/>
          </w:tcPr>
          <w:p w14:paraId="358B0CC2" w14:textId="6DAACF29"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Hälsovård, sjukvård och social omsorg</w:t>
            </w:r>
          </w:p>
        </w:tc>
        <w:tc>
          <w:tcPr>
            <w:tcW w:w="850" w:type="dxa"/>
            <w:hideMark/>
          </w:tcPr>
          <w:p w14:paraId="32754056" w14:textId="702891B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101 774</w:t>
            </w:r>
          </w:p>
        </w:tc>
        <w:tc>
          <w:tcPr>
            <w:tcW w:w="850" w:type="dxa"/>
            <w:hideMark/>
          </w:tcPr>
          <w:p w14:paraId="5731FAE8" w14:textId="32EC026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122 976</w:t>
            </w:r>
          </w:p>
        </w:tc>
        <w:tc>
          <w:tcPr>
            <w:tcW w:w="850" w:type="dxa"/>
            <w:hideMark/>
          </w:tcPr>
          <w:p w14:paraId="3373840D" w14:textId="0744511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133 289</w:t>
            </w:r>
          </w:p>
        </w:tc>
        <w:tc>
          <w:tcPr>
            <w:tcW w:w="850" w:type="dxa"/>
            <w:hideMark/>
          </w:tcPr>
          <w:p w14:paraId="719DC488" w14:textId="16F3D57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94 655</w:t>
            </w:r>
          </w:p>
        </w:tc>
        <w:tc>
          <w:tcPr>
            <w:tcW w:w="850" w:type="dxa"/>
            <w:hideMark/>
          </w:tcPr>
          <w:p w14:paraId="4C897F21" w14:textId="72AF701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87 606</w:t>
            </w:r>
          </w:p>
        </w:tc>
        <w:tc>
          <w:tcPr>
            <w:tcW w:w="851" w:type="dxa"/>
            <w:hideMark/>
          </w:tcPr>
          <w:p w14:paraId="51DEFA37" w14:textId="7B218E3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87 512</w:t>
            </w:r>
          </w:p>
        </w:tc>
      </w:tr>
      <w:tr w:rsidR="00ED3704" w:rsidRPr="00DA6199" w14:paraId="3D67F80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022B74B6" w14:textId="77777777" w:rsidR="00ED3704" w:rsidRPr="00DA6199" w:rsidRDefault="00ED3704" w:rsidP="00ED3704">
            <w:pPr>
              <w:pStyle w:val="Tabell"/>
            </w:pPr>
            <w:r w:rsidRPr="00DA6199">
              <w:t>10</w:t>
            </w:r>
          </w:p>
        </w:tc>
        <w:tc>
          <w:tcPr>
            <w:tcW w:w="4250" w:type="dxa"/>
            <w:vAlign w:val="top"/>
            <w:hideMark/>
          </w:tcPr>
          <w:p w14:paraId="582924A3" w14:textId="6B4DD89F"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Ekonomisk trygghet vid sjukdom och funktionsnedsättning</w:t>
            </w:r>
          </w:p>
        </w:tc>
        <w:tc>
          <w:tcPr>
            <w:tcW w:w="850" w:type="dxa"/>
            <w:hideMark/>
          </w:tcPr>
          <w:p w14:paraId="3D6F55BD" w14:textId="010ADFE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117 899</w:t>
            </w:r>
          </w:p>
        </w:tc>
        <w:tc>
          <w:tcPr>
            <w:tcW w:w="850" w:type="dxa"/>
            <w:hideMark/>
          </w:tcPr>
          <w:p w14:paraId="7338F9F1" w14:textId="5700D00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109 230</w:t>
            </w:r>
          </w:p>
        </w:tc>
        <w:tc>
          <w:tcPr>
            <w:tcW w:w="850" w:type="dxa"/>
            <w:hideMark/>
          </w:tcPr>
          <w:p w14:paraId="6BD97AEC" w14:textId="7921788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109 706</w:t>
            </w:r>
          </w:p>
        </w:tc>
        <w:tc>
          <w:tcPr>
            <w:tcW w:w="850" w:type="dxa"/>
            <w:hideMark/>
          </w:tcPr>
          <w:p w14:paraId="114DB0FD" w14:textId="1B2EB83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92 564</w:t>
            </w:r>
          </w:p>
        </w:tc>
        <w:tc>
          <w:tcPr>
            <w:tcW w:w="850" w:type="dxa"/>
            <w:hideMark/>
          </w:tcPr>
          <w:p w14:paraId="6C8B9A1F" w14:textId="322D6CC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92 279</w:t>
            </w:r>
          </w:p>
        </w:tc>
        <w:tc>
          <w:tcPr>
            <w:tcW w:w="851" w:type="dxa"/>
            <w:hideMark/>
          </w:tcPr>
          <w:p w14:paraId="42A48AA7" w14:textId="6BB8240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94 326</w:t>
            </w:r>
          </w:p>
        </w:tc>
      </w:tr>
      <w:tr w:rsidR="00ED3704" w:rsidRPr="00DA6199" w14:paraId="3E46EB9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58A29901" w14:textId="77777777" w:rsidR="00ED3704" w:rsidRPr="00DA6199" w:rsidRDefault="00ED3704" w:rsidP="00ED3704">
            <w:pPr>
              <w:pStyle w:val="Tabell"/>
            </w:pPr>
            <w:r w:rsidRPr="00DA6199">
              <w:t>11</w:t>
            </w:r>
          </w:p>
        </w:tc>
        <w:tc>
          <w:tcPr>
            <w:tcW w:w="4250" w:type="dxa"/>
            <w:vAlign w:val="top"/>
            <w:hideMark/>
          </w:tcPr>
          <w:p w14:paraId="70D49640" w14:textId="4F6CB533"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Ekonomisk trygghet vid ålderdom</w:t>
            </w:r>
          </w:p>
        </w:tc>
        <w:tc>
          <w:tcPr>
            <w:tcW w:w="850" w:type="dxa"/>
            <w:hideMark/>
          </w:tcPr>
          <w:p w14:paraId="2694FBC1" w14:textId="7F1BDDB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36 652</w:t>
            </w:r>
          </w:p>
        </w:tc>
        <w:tc>
          <w:tcPr>
            <w:tcW w:w="850" w:type="dxa"/>
            <w:hideMark/>
          </w:tcPr>
          <w:p w14:paraId="3C8AE12C" w14:textId="424E172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37 716</w:t>
            </w:r>
          </w:p>
        </w:tc>
        <w:tc>
          <w:tcPr>
            <w:tcW w:w="850" w:type="dxa"/>
            <w:hideMark/>
          </w:tcPr>
          <w:p w14:paraId="36ED2875" w14:textId="30C9A94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37 718</w:t>
            </w:r>
          </w:p>
        </w:tc>
        <w:tc>
          <w:tcPr>
            <w:tcW w:w="850" w:type="dxa"/>
            <w:hideMark/>
          </w:tcPr>
          <w:p w14:paraId="4335D151" w14:textId="4D9FE64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40 720</w:t>
            </w:r>
          </w:p>
        </w:tc>
        <w:tc>
          <w:tcPr>
            <w:tcW w:w="850" w:type="dxa"/>
            <w:hideMark/>
          </w:tcPr>
          <w:p w14:paraId="02ABEED7" w14:textId="2C32FD4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39 244</w:t>
            </w:r>
          </w:p>
        </w:tc>
        <w:tc>
          <w:tcPr>
            <w:tcW w:w="851" w:type="dxa"/>
            <w:hideMark/>
          </w:tcPr>
          <w:p w14:paraId="18F65C7D" w14:textId="2EF5C8F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38 427</w:t>
            </w:r>
          </w:p>
        </w:tc>
      </w:tr>
      <w:tr w:rsidR="00ED3704" w:rsidRPr="00DA6199" w14:paraId="27D6F93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41C9224D" w14:textId="77777777" w:rsidR="00ED3704" w:rsidRPr="00DA6199" w:rsidRDefault="00ED3704" w:rsidP="00ED3704">
            <w:pPr>
              <w:pStyle w:val="Tabell"/>
            </w:pPr>
            <w:r w:rsidRPr="00DA6199">
              <w:t>12</w:t>
            </w:r>
          </w:p>
        </w:tc>
        <w:tc>
          <w:tcPr>
            <w:tcW w:w="4250" w:type="dxa"/>
            <w:vAlign w:val="top"/>
            <w:hideMark/>
          </w:tcPr>
          <w:p w14:paraId="5C35B605" w14:textId="2497F232"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Ekonomisk trygghet för familjer och barn</w:t>
            </w:r>
          </w:p>
        </w:tc>
        <w:tc>
          <w:tcPr>
            <w:tcW w:w="850" w:type="dxa"/>
            <w:hideMark/>
          </w:tcPr>
          <w:p w14:paraId="1394B3B0" w14:textId="490CB53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99 939</w:t>
            </w:r>
          </w:p>
        </w:tc>
        <w:tc>
          <w:tcPr>
            <w:tcW w:w="850" w:type="dxa"/>
            <w:hideMark/>
          </w:tcPr>
          <w:p w14:paraId="4ABE208F" w14:textId="557CBFC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104 139</w:t>
            </w:r>
          </w:p>
        </w:tc>
        <w:tc>
          <w:tcPr>
            <w:tcW w:w="850" w:type="dxa"/>
            <w:hideMark/>
          </w:tcPr>
          <w:p w14:paraId="7AF3DB92" w14:textId="09FDC6C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102 760</w:t>
            </w:r>
          </w:p>
        </w:tc>
        <w:tc>
          <w:tcPr>
            <w:tcW w:w="850" w:type="dxa"/>
            <w:hideMark/>
          </w:tcPr>
          <w:p w14:paraId="783B7722" w14:textId="3F79FA2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105 026</w:t>
            </w:r>
          </w:p>
        </w:tc>
        <w:tc>
          <w:tcPr>
            <w:tcW w:w="850" w:type="dxa"/>
            <w:hideMark/>
          </w:tcPr>
          <w:p w14:paraId="1C564060" w14:textId="0F75E36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106 437</w:t>
            </w:r>
          </w:p>
        </w:tc>
        <w:tc>
          <w:tcPr>
            <w:tcW w:w="851" w:type="dxa"/>
            <w:hideMark/>
          </w:tcPr>
          <w:p w14:paraId="33F06171" w14:textId="1CB317F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108 403</w:t>
            </w:r>
          </w:p>
        </w:tc>
      </w:tr>
      <w:tr w:rsidR="00ED3704" w:rsidRPr="00DA6199" w14:paraId="1E8F476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7D24035A" w14:textId="77777777" w:rsidR="00ED3704" w:rsidRPr="00DA6199" w:rsidRDefault="00ED3704" w:rsidP="00ED3704">
            <w:pPr>
              <w:pStyle w:val="Tabell"/>
            </w:pPr>
            <w:r w:rsidRPr="00DA6199">
              <w:t>13</w:t>
            </w:r>
          </w:p>
        </w:tc>
        <w:tc>
          <w:tcPr>
            <w:tcW w:w="4250" w:type="dxa"/>
            <w:vAlign w:val="top"/>
            <w:hideMark/>
          </w:tcPr>
          <w:p w14:paraId="69A1995D" w14:textId="685C0CE0"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Jämställdhet och nyanlända invandrares etablering</w:t>
            </w:r>
          </w:p>
        </w:tc>
        <w:tc>
          <w:tcPr>
            <w:tcW w:w="850" w:type="dxa"/>
            <w:hideMark/>
          </w:tcPr>
          <w:p w14:paraId="778586C8" w14:textId="52434A0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8 516</w:t>
            </w:r>
          </w:p>
        </w:tc>
        <w:tc>
          <w:tcPr>
            <w:tcW w:w="850" w:type="dxa"/>
            <w:hideMark/>
          </w:tcPr>
          <w:p w14:paraId="5890AC7A" w14:textId="181A0BD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7 906</w:t>
            </w:r>
          </w:p>
        </w:tc>
        <w:tc>
          <w:tcPr>
            <w:tcW w:w="850" w:type="dxa"/>
            <w:hideMark/>
          </w:tcPr>
          <w:p w14:paraId="4135AE0B" w14:textId="7F61396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7 018</w:t>
            </w:r>
          </w:p>
        </w:tc>
        <w:tc>
          <w:tcPr>
            <w:tcW w:w="850" w:type="dxa"/>
            <w:hideMark/>
          </w:tcPr>
          <w:p w14:paraId="4362C126" w14:textId="650E9D0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6 267</w:t>
            </w:r>
          </w:p>
        </w:tc>
        <w:tc>
          <w:tcPr>
            <w:tcW w:w="850" w:type="dxa"/>
            <w:hideMark/>
          </w:tcPr>
          <w:p w14:paraId="3E98B0E3" w14:textId="29A76B9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6 307</w:t>
            </w:r>
          </w:p>
        </w:tc>
        <w:tc>
          <w:tcPr>
            <w:tcW w:w="851" w:type="dxa"/>
            <w:hideMark/>
          </w:tcPr>
          <w:p w14:paraId="02C6C564" w14:textId="33CB405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6 096</w:t>
            </w:r>
          </w:p>
        </w:tc>
      </w:tr>
      <w:tr w:rsidR="00ED3704" w:rsidRPr="00DA6199" w14:paraId="413FF27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79B2E520" w14:textId="77777777" w:rsidR="00ED3704" w:rsidRPr="00DA6199" w:rsidRDefault="00ED3704" w:rsidP="00ED3704">
            <w:pPr>
              <w:pStyle w:val="Tabell"/>
            </w:pPr>
            <w:r w:rsidRPr="00DA6199">
              <w:t>14</w:t>
            </w:r>
          </w:p>
        </w:tc>
        <w:tc>
          <w:tcPr>
            <w:tcW w:w="4250" w:type="dxa"/>
            <w:vAlign w:val="top"/>
            <w:hideMark/>
          </w:tcPr>
          <w:p w14:paraId="5F0D01FF" w14:textId="3CF1A13B"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Arbetsmarknad och arbetsliv</w:t>
            </w:r>
          </w:p>
        </w:tc>
        <w:tc>
          <w:tcPr>
            <w:tcW w:w="850" w:type="dxa"/>
            <w:hideMark/>
          </w:tcPr>
          <w:p w14:paraId="111279C4" w14:textId="2FD0C72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87 154</w:t>
            </w:r>
          </w:p>
        </w:tc>
        <w:tc>
          <w:tcPr>
            <w:tcW w:w="850" w:type="dxa"/>
            <w:hideMark/>
          </w:tcPr>
          <w:p w14:paraId="0CD61DC9" w14:textId="3ED86F7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106 299</w:t>
            </w:r>
          </w:p>
        </w:tc>
        <w:tc>
          <w:tcPr>
            <w:tcW w:w="850" w:type="dxa"/>
            <w:hideMark/>
          </w:tcPr>
          <w:p w14:paraId="0D4169BC" w14:textId="53E347E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101 763</w:t>
            </w:r>
          </w:p>
        </w:tc>
        <w:tc>
          <w:tcPr>
            <w:tcW w:w="850" w:type="dxa"/>
            <w:hideMark/>
          </w:tcPr>
          <w:p w14:paraId="2182103D" w14:textId="0654ACB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93 968</w:t>
            </w:r>
          </w:p>
        </w:tc>
        <w:tc>
          <w:tcPr>
            <w:tcW w:w="850" w:type="dxa"/>
            <w:hideMark/>
          </w:tcPr>
          <w:p w14:paraId="15B5BDD1" w14:textId="59F0887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83 652</w:t>
            </w:r>
          </w:p>
        </w:tc>
        <w:tc>
          <w:tcPr>
            <w:tcW w:w="851" w:type="dxa"/>
            <w:hideMark/>
          </w:tcPr>
          <w:p w14:paraId="783FC39A" w14:textId="2AE27CB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81 251</w:t>
            </w:r>
          </w:p>
        </w:tc>
      </w:tr>
      <w:tr w:rsidR="00ED3704" w:rsidRPr="00DA6199" w14:paraId="3D95E29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4D4695E1" w14:textId="77777777" w:rsidR="00ED3704" w:rsidRPr="00DA6199" w:rsidRDefault="00ED3704" w:rsidP="00ED3704">
            <w:pPr>
              <w:pStyle w:val="Tabell"/>
            </w:pPr>
            <w:r w:rsidRPr="00DA6199">
              <w:t>15</w:t>
            </w:r>
          </w:p>
        </w:tc>
        <w:tc>
          <w:tcPr>
            <w:tcW w:w="4250" w:type="dxa"/>
            <w:vAlign w:val="top"/>
            <w:hideMark/>
          </w:tcPr>
          <w:p w14:paraId="27F0A4DE" w14:textId="088231B5"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Studiestöd</w:t>
            </w:r>
          </w:p>
        </w:tc>
        <w:tc>
          <w:tcPr>
            <w:tcW w:w="850" w:type="dxa"/>
            <w:hideMark/>
          </w:tcPr>
          <w:p w14:paraId="55F1A11A" w14:textId="3E88107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25 060</w:t>
            </w:r>
          </w:p>
        </w:tc>
        <w:tc>
          <w:tcPr>
            <w:tcW w:w="850" w:type="dxa"/>
            <w:hideMark/>
          </w:tcPr>
          <w:p w14:paraId="31BE5516" w14:textId="7C13926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28 799</w:t>
            </w:r>
          </w:p>
        </w:tc>
        <w:tc>
          <w:tcPr>
            <w:tcW w:w="850" w:type="dxa"/>
            <w:hideMark/>
          </w:tcPr>
          <w:p w14:paraId="6DD30362" w14:textId="7857234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27 454</w:t>
            </w:r>
          </w:p>
        </w:tc>
        <w:tc>
          <w:tcPr>
            <w:tcW w:w="850" w:type="dxa"/>
            <w:hideMark/>
          </w:tcPr>
          <w:p w14:paraId="5335B100" w14:textId="02B5EFF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26 930</w:t>
            </w:r>
          </w:p>
        </w:tc>
        <w:tc>
          <w:tcPr>
            <w:tcW w:w="850" w:type="dxa"/>
            <w:hideMark/>
          </w:tcPr>
          <w:p w14:paraId="4DD42424" w14:textId="1C4736B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26 311</w:t>
            </w:r>
          </w:p>
        </w:tc>
        <w:tc>
          <w:tcPr>
            <w:tcW w:w="851" w:type="dxa"/>
            <w:hideMark/>
          </w:tcPr>
          <w:p w14:paraId="5E7B5C6E" w14:textId="095530D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26 467</w:t>
            </w:r>
          </w:p>
        </w:tc>
      </w:tr>
      <w:tr w:rsidR="00ED3704" w:rsidRPr="00DA6199" w14:paraId="59A9321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3A23AE80" w14:textId="77777777" w:rsidR="00ED3704" w:rsidRPr="00DA6199" w:rsidRDefault="00ED3704" w:rsidP="00ED3704">
            <w:pPr>
              <w:pStyle w:val="Tabell"/>
            </w:pPr>
            <w:r w:rsidRPr="00DA6199">
              <w:t>16</w:t>
            </w:r>
          </w:p>
        </w:tc>
        <w:tc>
          <w:tcPr>
            <w:tcW w:w="4250" w:type="dxa"/>
            <w:vAlign w:val="top"/>
            <w:hideMark/>
          </w:tcPr>
          <w:p w14:paraId="05EA3BF2" w14:textId="3C8CD162"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Utbildning och universitetsforskning</w:t>
            </w:r>
          </w:p>
        </w:tc>
        <w:tc>
          <w:tcPr>
            <w:tcW w:w="850" w:type="dxa"/>
            <w:hideMark/>
          </w:tcPr>
          <w:p w14:paraId="060A656B" w14:textId="5BA7231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82 958</w:t>
            </w:r>
          </w:p>
        </w:tc>
        <w:tc>
          <w:tcPr>
            <w:tcW w:w="850" w:type="dxa"/>
            <w:hideMark/>
          </w:tcPr>
          <w:p w14:paraId="57E17DAE" w14:textId="47C8AC0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93 846</w:t>
            </w:r>
          </w:p>
        </w:tc>
        <w:tc>
          <w:tcPr>
            <w:tcW w:w="850" w:type="dxa"/>
            <w:hideMark/>
          </w:tcPr>
          <w:p w14:paraId="009F64D1" w14:textId="6BB9AAB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91 530</w:t>
            </w:r>
          </w:p>
        </w:tc>
        <w:tc>
          <w:tcPr>
            <w:tcW w:w="850" w:type="dxa"/>
            <w:hideMark/>
          </w:tcPr>
          <w:p w14:paraId="7DEB48EA" w14:textId="02BA307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90 899</w:t>
            </w:r>
          </w:p>
        </w:tc>
        <w:tc>
          <w:tcPr>
            <w:tcW w:w="850" w:type="dxa"/>
            <w:hideMark/>
          </w:tcPr>
          <w:p w14:paraId="4659328B" w14:textId="7D3C2A0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89 644</w:t>
            </w:r>
          </w:p>
        </w:tc>
        <w:tc>
          <w:tcPr>
            <w:tcW w:w="851" w:type="dxa"/>
            <w:hideMark/>
          </w:tcPr>
          <w:p w14:paraId="66F4D556" w14:textId="7A44B7F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90 287</w:t>
            </w:r>
          </w:p>
        </w:tc>
      </w:tr>
      <w:tr w:rsidR="00ED3704" w:rsidRPr="00DA6199" w14:paraId="1C7DBA0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4AF35AC5" w14:textId="77777777" w:rsidR="00ED3704" w:rsidRPr="00DA6199" w:rsidRDefault="00ED3704" w:rsidP="00ED3704">
            <w:pPr>
              <w:pStyle w:val="Tabell"/>
            </w:pPr>
            <w:r w:rsidRPr="00DA6199">
              <w:t>17</w:t>
            </w:r>
          </w:p>
        </w:tc>
        <w:tc>
          <w:tcPr>
            <w:tcW w:w="4250" w:type="dxa"/>
            <w:vAlign w:val="top"/>
            <w:hideMark/>
          </w:tcPr>
          <w:p w14:paraId="74EE1D2B" w14:textId="798867C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Kultur, medier, trossamfund och fritid</w:t>
            </w:r>
          </w:p>
        </w:tc>
        <w:tc>
          <w:tcPr>
            <w:tcW w:w="850" w:type="dxa"/>
            <w:hideMark/>
          </w:tcPr>
          <w:p w14:paraId="6DE1E025" w14:textId="2FF2E51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20 417</w:t>
            </w:r>
          </w:p>
        </w:tc>
        <w:tc>
          <w:tcPr>
            <w:tcW w:w="850" w:type="dxa"/>
            <w:hideMark/>
          </w:tcPr>
          <w:p w14:paraId="0D60F071" w14:textId="227869D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21 330</w:t>
            </w:r>
          </w:p>
        </w:tc>
        <w:tc>
          <w:tcPr>
            <w:tcW w:w="850" w:type="dxa"/>
            <w:hideMark/>
          </w:tcPr>
          <w:p w14:paraId="5AF4E269" w14:textId="4C808A4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21 117</w:t>
            </w:r>
          </w:p>
        </w:tc>
        <w:tc>
          <w:tcPr>
            <w:tcW w:w="850" w:type="dxa"/>
            <w:hideMark/>
          </w:tcPr>
          <w:p w14:paraId="7F9EBB4B" w14:textId="5960A5A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16 341</w:t>
            </w:r>
          </w:p>
        </w:tc>
        <w:tc>
          <w:tcPr>
            <w:tcW w:w="850" w:type="dxa"/>
            <w:hideMark/>
          </w:tcPr>
          <w:p w14:paraId="078434B2" w14:textId="233AB2B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15 919</w:t>
            </w:r>
          </w:p>
        </w:tc>
        <w:tc>
          <w:tcPr>
            <w:tcW w:w="851" w:type="dxa"/>
            <w:hideMark/>
          </w:tcPr>
          <w:p w14:paraId="75E63B4C" w14:textId="493ADCC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15 783</w:t>
            </w:r>
          </w:p>
        </w:tc>
      </w:tr>
      <w:tr w:rsidR="00ED3704" w:rsidRPr="00DA6199" w14:paraId="6A7862E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1E55D20B" w14:textId="77777777" w:rsidR="00ED3704" w:rsidRPr="00DA6199" w:rsidRDefault="00ED3704" w:rsidP="00ED3704">
            <w:pPr>
              <w:pStyle w:val="Tabell"/>
            </w:pPr>
            <w:r w:rsidRPr="00DA6199">
              <w:t>18</w:t>
            </w:r>
          </w:p>
        </w:tc>
        <w:tc>
          <w:tcPr>
            <w:tcW w:w="4250" w:type="dxa"/>
            <w:vAlign w:val="top"/>
            <w:hideMark/>
          </w:tcPr>
          <w:p w14:paraId="5D67B860" w14:textId="4569F13A"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Samhällsplanering, bostadsförsörjning och byggande samt konsumentpolitik</w:t>
            </w:r>
          </w:p>
        </w:tc>
        <w:tc>
          <w:tcPr>
            <w:tcW w:w="850" w:type="dxa"/>
            <w:hideMark/>
          </w:tcPr>
          <w:p w14:paraId="6F19268B" w14:textId="4A322AC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3 779</w:t>
            </w:r>
          </w:p>
        </w:tc>
        <w:tc>
          <w:tcPr>
            <w:tcW w:w="850" w:type="dxa"/>
            <w:hideMark/>
          </w:tcPr>
          <w:p w14:paraId="32E8A360" w14:textId="645060D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5 591</w:t>
            </w:r>
          </w:p>
        </w:tc>
        <w:tc>
          <w:tcPr>
            <w:tcW w:w="850" w:type="dxa"/>
            <w:hideMark/>
          </w:tcPr>
          <w:p w14:paraId="21D05D8A" w14:textId="597573C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5 504</w:t>
            </w:r>
          </w:p>
        </w:tc>
        <w:tc>
          <w:tcPr>
            <w:tcW w:w="850" w:type="dxa"/>
            <w:hideMark/>
          </w:tcPr>
          <w:p w14:paraId="51A12B6F" w14:textId="08A43CD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7 555</w:t>
            </w:r>
          </w:p>
        </w:tc>
        <w:tc>
          <w:tcPr>
            <w:tcW w:w="850" w:type="dxa"/>
            <w:hideMark/>
          </w:tcPr>
          <w:p w14:paraId="2F0C12EC" w14:textId="49FB747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7 233</w:t>
            </w:r>
          </w:p>
        </w:tc>
        <w:tc>
          <w:tcPr>
            <w:tcW w:w="851" w:type="dxa"/>
            <w:hideMark/>
          </w:tcPr>
          <w:p w14:paraId="7D3EBA27" w14:textId="2A355C4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6 598</w:t>
            </w:r>
          </w:p>
        </w:tc>
      </w:tr>
      <w:tr w:rsidR="00ED3704" w:rsidRPr="00DA6199" w14:paraId="094F0D3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27761D31" w14:textId="77777777" w:rsidR="00ED3704" w:rsidRPr="00DA6199" w:rsidRDefault="00ED3704" w:rsidP="00ED3704">
            <w:pPr>
              <w:pStyle w:val="Tabell"/>
            </w:pPr>
            <w:r w:rsidRPr="00DA6199">
              <w:t>19</w:t>
            </w:r>
          </w:p>
        </w:tc>
        <w:tc>
          <w:tcPr>
            <w:tcW w:w="4250" w:type="dxa"/>
            <w:vAlign w:val="top"/>
            <w:hideMark/>
          </w:tcPr>
          <w:p w14:paraId="794AB744" w14:textId="346F63AA"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 xml:space="preserve">Regional </w:t>
            </w:r>
            <w:r>
              <w:t>utveckling</w:t>
            </w:r>
          </w:p>
        </w:tc>
        <w:tc>
          <w:tcPr>
            <w:tcW w:w="850" w:type="dxa"/>
            <w:hideMark/>
          </w:tcPr>
          <w:p w14:paraId="42659D12" w14:textId="4792484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3 184</w:t>
            </w:r>
          </w:p>
        </w:tc>
        <w:tc>
          <w:tcPr>
            <w:tcW w:w="850" w:type="dxa"/>
            <w:hideMark/>
          </w:tcPr>
          <w:p w14:paraId="4F478EA2" w14:textId="3951ADB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4 178</w:t>
            </w:r>
          </w:p>
        </w:tc>
        <w:tc>
          <w:tcPr>
            <w:tcW w:w="850" w:type="dxa"/>
            <w:hideMark/>
          </w:tcPr>
          <w:p w14:paraId="0737C78E" w14:textId="2ABD395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3 793</w:t>
            </w:r>
          </w:p>
        </w:tc>
        <w:tc>
          <w:tcPr>
            <w:tcW w:w="850" w:type="dxa"/>
            <w:hideMark/>
          </w:tcPr>
          <w:p w14:paraId="01EF38E1" w14:textId="1C277FA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4 735</w:t>
            </w:r>
          </w:p>
        </w:tc>
        <w:tc>
          <w:tcPr>
            <w:tcW w:w="850" w:type="dxa"/>
            <w:hideMark/>
          </w:tcPr>
          <w:p w14:paraId="5165BC3F" w14:textId="0EBF7B7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4 141</w:t>
            </w:r>
          </w:p>
        </w:tc>
        <w:tc>
          <w:tcPr>
            <w:tcW w:w="851" w:type="dxa"/>
            <w:hideMark/>
          </w:tcPr>
          <w:p w14:paraId="46F392AF" w14:textId="3F6EAF7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3 121</w:t>
            </w:r>
          </w:p>
        </w:tc>
      </w:tr>
      <w:tr w:rsidR="00ED3704" w:rsidRPr="00DA6199" w14:paraId="5ED01AB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38BB591D" w14:textId="77777777" w:rsidR="00ED3704" w:rsidRPr="00DA6199" w:rsidRDefault="00ED3704" w:rsidP="00ED3704">
            <w:pPr>
              <w:pStyle w:val="Tabell"/>
            </w:pPr>
            <w:r w:rsidRPr="00DA6199">
              <w:t>20</w:t>
            </w:r>
          </w:p>
        </w:tc>
        <w:tc>
          <w:tcPr>
            <w:tcW w:w="4250" w:type="dxa"/>
            <w:vAlign w:val="top"/>
            <w:hideMark/>
          </w:tcPr>
          <w:p w14:paraId="06568EB9" w14:textId="57322A8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Allmän miljö- och naturvård</w:t>
            </w:r>
          </w:p>
        </w:tc>
        <w:tc>
          <w:tcPr>
            <w:tcW w:w="850" w:type="dxa"/>
            <w:hideMark/>
          </w:tcPr>
          <w:p w14:paraId="41ADF2E0" w14:textId="48895E0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10 950</w:t>
            </w:r>
          </w:p>
        </w:tc>
        <w:tc>
          <w:tcPr>
            <w:tcW w:w="850" w:type="dxa"/>
            <w:hideMark/>
          </w:tcPr>
          <w:p w14:paraId="494B4089" w14:textId="628EEB3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16 299</w:t>
            </w:r>
          </w:p>
        </w:tc>
        <w:tc>
          <w:tcPr>
            <w:tcW w:w="850" w:type="dxa"/>
            <w:hideMark/>
          </w:tcPr>
          <w:p w14:paraId="66F79458" w14:textId="2D7C1DF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16 028</w:t>
            </w:r>
          </w:p>
        </w:tc>
        <w:tc>
          <w:tcPr>
            <w:tcW w:w="850" w:type="dxa"/>
            <w:hideMark/>
          </w:tcPr>
          <w:p w14:paraId="4302E63C" w14:textId="6769934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15 640</w:t>
            </w:r>
          </w:p>
        </w:tc>
        <w:tc>
          <w:tcPr>
            <w:tcW w:w="850" w:type="dxa"/>
            <w:hideMark/>
          </w:tcPr>
          <w:p w14:paraId="614765B6" w14:textId="62C657F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11 434</w:t>
            </w:r>
          </w:p>
        </w:tc>
        <w:tc>
          <w:tcPr>
            <w:tcW w:w="851" w:type="dxa"/>
            <w:hideMark/>
          </w:tcPr>
          <w:p w14:paraId="0B15CFC3" w14:textId="70193D0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10 778</w:t>
            </w:r>
          </w:p>
        </w:tc>
      </w:tr>
      <w:tr w:rsidR="00ED3704" w:rsidRPr="00DA6199" w14:paraId="5F30FE3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709EDFFC" w14:textId="77777777" w:rsidR="00ED3704" w:rsidRPr="00DA6199" w:rsidRDefault="00ED3704" w:rsidP="00ED3704">
            <w:pPr>
              <w:pStyle w:val="Tabell"/>
            </w:pPr>
            <w:r w:rsidRPr="00DA6199">
              <w:t>21</w:t>
            </w:r>
          </w:p>
        </w:tc>
        <w:tc>
          <w:tcPr>
            <w:tcW w:w="4250" w:type="dxa"/>
            <w:vAlign w:val="top"/>
            <w:hideMark/>
          </w:tcPr>
          <w:p w14:paraId="1A03B525" w14:textId="2F8267F9"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Energi</w:t>
            </w:r>
          </w:p>
        </w:tc>
        <w:tc>
          <w:tcPr>
            <w:tcW w:w="850" w:type="dxa"/>
            <w:hideMark/>
          </w:tcPr>
          <w:p w14:paraId="1B4903D1" w14:textId="19BB1A6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3 334</w:t>
            </w:r>
          </w:p>
        </w:tc>
        <w:tc>
          <w:tcPr>
            <w:tcW w:w="850" w:type="dxa"/>
            <w:hideMark/>
          </w:tcPr>
          <w:p w14:paraId="5B242551" w14:textId="63DF3E0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4 694</w:t>
            </w:r>
          </w:p>
        </w:tc>
        <w:tc>
          <w:tcPr>
            <w:tcW w:w="850" w:type="dxa"/>
            <w:hideMark/>
          </w:tcPr>
          <w:p w14:paraId="14B87DB4" w14:textId="21C66E3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4 733</w:t>
            </w:r>
          </w:p>
        </w:tc>
        <w:tc>
          <w:tcPr>
            <w:tcW w:w="850" w:type="dxa"/>
            <w:hideMark/>
          </w:tcPr>
          <w:p w14:paraId="04BB1DBD" w14:textId="3FF91D5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3 677</w:t>
            </w:r>
          </w:p>
        </w:tc>
        <w:tc>
          <w:tcPr>
            <w:tcW w:w="850" w:type="dxa"/>
            <w:hideMark/>
          </w:tcPr>
          <w:p w14:paraId="197089BE" w14:textId="0B985AE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2 473</w:t>
            </w:r>
          </w:p>
        </w:tc>
        <w:tc>
          <w:tcPr>
            <w:tcW w:w="851" w:type="dxa"/>
            <w:hideMark/>
          </w:tcPr>
          <w:p w14:paraId="0D610CB4" w14:textId="3BF8B02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2 523</w:t>
            </w:r>
          </w:p>
        </w:tc>
      </w:tr>
      <w:tr w:rsidR="00ED3704" w:rsidRPr="00DA6199" w14:paraId="5386CDB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7595D0AE" w14:textId="77777777" w:rsidR="00ED3704" w:rsidRPr="00DA6199" w:rsidRDefault="00ED3704" w:rsidP="00ED3704">
            <w:pPr>
              <w:pStyle w:val="Tabell"/>
            </w:pPr>
            <w:r w:rsidRPr="00DA6199">
              <w:t>22</w:t>
            </w:r>
          </w:p>
        </w:tc>
        <w:tc>
          <w:tcPr>
            <w:tcW w:w="4250" w:type="dxa"/>
            <w:vAlign w:val="top"/>
            <w:hideMark/>
          </w:tcPr>
          <w:p w14:paraId="0F73ACB5" w14:textId="571E82C5"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Kommunikationer</w:t>
            </w:r>
          </w:p>
        </w:tc>
        <w:tc>
          <w:tcPr>
            <w:tcW w:w="850" w:type="dxa"/>
            <w:hideMark/>
          </w:tcPr>
          <w:p w14:paraId="63B55B37" w14:textId="31827CF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65 167</w:t>
            </w:r>
          </w:p>
        </w:tc>
        <w:tc>
          <w:tcPr>
            <w:tcW w:w="850" w:type="dxa"/>
            <w:hideMark/>
          </w:tcPr>
          <w:p w14:paraId="3F79476A" w14:textId="791BEA2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76 179</w:t>
            </w:r>
          </w:p>
        </w:tc>
        <w:tc>
          <w:tcPr>
            <w:tcW w:w="850" w:type="dxa"/>
            <w:hideMark/>
          </w:tcPr>
          <w:p w14:paraId="2AB57FB5" w14:textId="1E58A44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74 979</w:t>
            </w:r>
          </w:p>
        </w:tc>
        <w:tc>
          <w:tcPr>
            <w:tcW w:w="850" w:type="dxa"/>
            <w:hideMark/>
          </w:tcPr>
          <w:p w14:paraId="0FF10033" w14:textId="74B91E9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71 456</w:t>
            </w:r>
          </w:p>
        </w:tc>
        <w:tc>
          <w:tcPr>
            <w:tcW w:w="850" w:type="dxa"/>
            <w:hideMark/>
          </w:tcPr>
          <w:p w14:paraId="2BA155E8" w14:textId="1BF6A8D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70 931</w:t>
            </w:r>
          </w:p>
        </w:tc>
        <w:tc>
          <w:tcPr>
            <w:tcW w:w="851" w:type="dxa"/>
            <w:hideMark/>
          </w:tcPr>
          <w:p w14:paraId="676973A7" w14:textId="394E635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69 716</w:t>
            </w:r>
          </w:p>
        </w:tc>
      </w:tr>
      <w:tr w:rsidR="00ED3704" w:rsidRPr="00DA6199" w14:paraId="1B5F69C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758EF5F0" w14:textId="77777777" w:rsidR="00ED3704" w:rsidRPr="00DA6199" w:rsidRDefault="00ED3704" w:rsidP="00ED3704">
            <w:pPr>
              <w:pStyle w:val="Tabell"/>
            </w:pPr>
            <w:r w:rsidRPr="00DA6199">
              <w:t>23</w:t>
            </w:r>
          </w:p>
        </w:tc>
        <w:tc>
          <w:tcPr>
            <w:tcW w:w="4250" w:type="dxa"/>
            <w:vAlign w:val="top"/>
            <w:hideMark/>
          </w:tcPr>
          <w:p w14:paraId="087E0030" w14:textId="2E32C05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Areella näringar, landsbygd och livsmedel</w:t>
            </w:r>
          </w:p>
        </w:tc>
        <w:tc>
          <w:tcPr>
            <w:tcW w:w="850" w:type="dxa"/>
            <w:hideMark/>
          </w:tcPr>
          <w:p w14:paraId="64D9D8A0" w14:textId="21CF971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20 020</w:t>
            </w:r>
          </w:p>
        </w:tc>
        <w:tc>
          <w:tcPr>
            <w:tcW w:w="850" w:type="dxa"/>
            <w:hideMark/>
          </w:tcPr>
          <w:p w14:paraId="14584BE4" w14:textId="2D6DA8B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23 652</w:t>
            </w:r>
          </w:p>
        </w:tc>
        <w:tc>
          <w:tcPr>
            <w:tcW w:w="850" w:type="dxa"/>
            <w:hideMark/>
          </w:tcPr>
          <w:p w14:paraId="1A643489" w14:textId="6B95AD9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21 749</w:t>
            </w:r>
          </w:p>
        </w:tc>
        <w:tc>
          <w:tcPr>
            <w:tcW w:w="850" w:type="dxa"/>
            <w:hideMark/>
          </w:tcPr>
          <w:p w14:paraId="114022EC" w14:textId="3A8C395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20 848</w:t>
            </w:r>
          </w:p>
        </w:tc>
        <w:tc>
          <w:tcPr>
            <w:tcW w:w="850" w:type="dxa"/>
            <w:hideMark/>
          </w:tcPr>
          <w:p w14:paraId="64885F38" w14:textId="6D7CF00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16 218</w:t>
            </w:r>
          </w:p>
        </w:tc>
        <w:tc>
          <w:tcPr>
            <w:tcW w:w="851" w:type="dxa"/>
            <w:hideMark/>
          </w:tcPr>
          <w:p w14:paraId="5EB9DCFB" w14:textId="1F1F033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16 827</w:t>
            </w:r>
          </w:p>
        </w:tc>
      </w:tr>
      <w:tr w:rsidR="00ED3704" w:rsidRPr="00DA6199" w14:paraId="2C25F8C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36696337" w14:textId="77777777" w:rsidR="00ED3704" w:rsidRPr="00DA6199" w:rsidRDefault="00ED3704" w:rsidP="00ED3704">
            <w:pPr>
              <w:pStyle w:val="Tabell"/>
            </w:pPr>
            <w:r w:rsidRPr="00DA6199">
              <w:t>24</w:t>
            </w:r>
          </w:p>
        </w:tc>
        <w:tc>
          <w:tcPr>
            <w:tcW w:w="4250" w:type="dxa"/>
            <w:vAlign w:val="top"/>
            <w:hideMark/>
          </w:tcPr>
          <w:p w14:paraId="040FF4C0" w14:textId="3E87148C"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Näringsliv</w:t>
            </w:r>
          </w:p>
        </w:tc>
        <w:tc>
          <w:tcPr>
            <w:tcW w:w="850" w:type="dxa"/>
            <w:hideMark/>
          </w:tcPr>
          <w:p w14:paraId="732D0CF7" w14:textId="06DAD90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60 407</w:t>
            </w:r>
          </w:p>
        </w:tc>
        <w:tc>
          <w:tcPr>
            <w:tcW w:w="850" w:type="dxa"/>
            <w:hideMark/>
          </w:tcPr>
          <w:p w14:paraId="225747CF" w14:textId="357B58B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91 636</w:t>
            </w:r>
          </w:p>
        </w:tc>
        <w:tc>
          <w:tcPr>
            <w:tcW w:w="850" w:type="dxa"/>
            <w:hideMark/>
          </w:tcPr>
          <w:p w14:paraId="096A8F38" w14:textId="31D33B0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92 337</w:t>
            </w:r>
          </w:p>
        </w:tc>
        <w:tc>
          <w:tcPr>
            <w:tcW w:w="850" w:type="dxa"/>
            <w:hideMark/>
          </w:tcPr>
          <w:p w14:paraId="5805019A" w14:textId="20AFA3C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8 161</w:t>
            </w:r>
          </w:p>
        </w:tc>
        <w:tc>
          <w:tcPr>
            <w:tcW w:w="850" w:type="dxa"/>
            <w:hideMark/>
          </w:tcPr>
          <w:p w14:paraId="531B5BDE" w14:textId="57EFDCD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7 364</w:t>
            </w:r>
          </w:p>
        </w:tc>
        <w:tc>
          <w:tcPr>
            <w:tcW w:w="851" w:type="dxa"/>
            <w:hideMark/>
          </w:tcPr>
          <w:p w14:paraId="5BA03534" w14:textId="5242933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7 496</w:t>
            </w:r>
          </w:p>
        </w:tc>
      </w:tr>
      <w:tr w:rsidR="00ED3704" w:rsidRPr="00DA6199" w14:paraId="3030EFA1"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hideMark/>
          </w:tcPr>
          <w:p w14:paraId="47C527C2" w14:textId="77777777" w:rsidR="00ED3704" w:rsidRPr="00DA6199" w:rsidRDefault="00ED3704" w:rsidP="00ED3704">
            <w:pPr>
              <w:pStyle w:val="Tabell"/>
            </w:pPr>
            <w:r w:rsidRPr="00DA6199">
              <w:t>25</w:t>
            </w:r>
          </w:p>
        </w:tc>
        <w:tc>
          <w:tcPr>
            <w:tcW w:w="4250" w:type="dxa"/>
            <w:vAlign w:val="top"/>
            <w:hideMark/>
          </w:tcPr>
          <w:p w14:paraId="71930BEC" w14:textId="3BFB42D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Allmänna bidrag till kommuner</w:t>
            </w:r>
          </w:p>
        </w:tc>
        <w:tc>
          <w:tcPr>
            <w:tcW w:w="850" w:type="dxa"/>
            <w:hideMark/>
          </w:tcPr>
          <w:p w14:paraId="313D63C2" w14:textId="13AF0B3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157 964</w:t>
            </w:r>
          </w:p>
        </w:tc>
        <w:tc>
          <w:tcPr>
            <w:tcW w:w="850" w:type="dxa"/>
            <w:hideMark/>
          </w:tcPr>
          <w:p w14:paraId="1B28C93E" w14:textId="1CBF5E7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153 452</w:t>
            </w:r>
          </w:p>
        </w:tc>
        <w:tc>
          <w:tcPr>
            <w:tcW w:w="850" w:type="dxa"/>
            <w:hideMark/>
          </w:tcPr>
          <w:p w14:paraId="06BD191B" w14:textId="145C78C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153 452</w:t>
            </w:r>
          </w:p>
        </w:tc>
        <w:tc>
          <w:tcPr>
            <w:tcW w:w="850" w:type="dxa"/>
            <w:hideMark/>
          </w:tcPr>
          <w:p w14:paraId="1F78E286" w14:textId="3E62E75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148 553</w:t>
            </w:r>
          </w:p>
        </w:tc>
        <w:tc>
          <w:tcPr>
            <w:tcW w:w="850" w:type="dxa"/>
            <w:hideMark/>
          </w:tcPr>
          <w:p w14:paraId="7B96ED9E" w14:textId="336FD00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140 840</w:t>
            </w:r>
          </w:p>
        </w:tc>
        <w:tc>
          <w:tcPr>
            <w:tcW w:w="851" w:type="dxa"/>
            <w:hideMark/>
          </w:tcPr>
          <w:p w14:paraId="6826B66A" w14:textId="3CE0832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140 714</w:t>
            </w:r>
          </w:p>
        </w:tc>
      </w:tr>
      <w:tr w:rsidR="00ED3704" w:rsidRPr="00DA6199" w14:paraId="7507A12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tcBorders>
              <w:bottom w:val="single" w:sz="4" w:space="0" w:color="auto"/>
            </w:tcBorders>
            <w:vAlign w:val="top"/>
            <w:hideMark/>
          </w:tcPr>
          <w:p w14:paraId="6065B546" w14:textId="77777777" w:rsidR="00ED3704" w:rsidRPr="00DA6199" w:rsidRDefault="00ED3704" w:rsidP="00ED3704">
            <w:pPr>
              <w:pStyle w:val="Tabell"/>
            </w:pPr>
            <w:r w:rsidRPr="00DA6199">
              <w:t>26</w:t>
            </w:r>
          </w:p>
        </w:tc>
        <w:tc>
          <w:tcPr>
            <w:tcW w:w="4250" w:type="dxa"/>
            <w:tcBorders>
              <w:bottom w:val="single" w:sz="4" w:space="0" w:color="auto"/>
            </w:tcBorders>
            <w:vAlign w:val="top"/>
            <w:hideMark/>
          </w:tcPr>
          <w:p w14:paraId="38E82AB4" w14:textId="787D37A5"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Statsskuldsräntor m.m.</w:t>
            </w:r>
          </w:p>
        </w:tc>
        <w:tc>
          <w:tcPr>
            <w:tcW w:w="850" w:type="dxa"/>
            <w:tcBorders>
              <w:bottom w:val="single" w:sz="4" w:space="0" w:color="auto"/>
            </w:tcBorders>
            <w:hideMark/>
          </w:tcPr>
          <w:p w14:paraId="3DBB00ED" w14:textId="5DA97D5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19 592</w:t>
            </w:r>
          </w:p>
        </w:tc>
        <w:tc>
          <w:tcPr>
            <w:tcW w:w="850" w:type="dxa"/>
            <w:tcBorders>
              <w:bottom w:val="single" w:sz="4" w:space="0" w:color="auto"/>
            </w:tcBorders>
            <w:hideMark/>
          </w:tcPr>
          <w:p w14:paraId="4A1F4D27" w14:textId="594915D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165</w:t>
            </w:r>
          </w:p>
        </w:tc>
        <w:tc>
          <w:tcPr>
            <w:tcW w:w="850" w:type="dxa"/>
            <w:tcBorders>
              <w:bottom w:val="single" w:sz="4" w:space="0" w:color="auto"/>
            </w:tcBorders>
            <w:hideMark/>
          </w:tcPr>
          <w:p w14:paraId="2DDFAED4" w14:textId="10D4867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-4 935</w:t>
            </w:r>
          </w:p>
        </w:tc>
        <w:tc>
          <w:tcPr>
            <w:tcW w:w="850" w:type="dxa"/>
            <w:tcBorders>
              <w:bottom w:val="single" w:sz="4" w:space="0" w:color="auto"/>
            </w:tcBorders>
            <w:hideMark/>
          </w:tcPr>
          <w:p w14:paraId="7942D6CD" w14:textId="7506825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7 155</w:t>
            </w:r>
          </w:p>
        </w:tc>
        <w:tc>
          <w:tcPr>
            <w:tcW w:w="850" w:type="dxa"/>
            <w:tcBorders>
              <w:bottom w:val="single" w:sz="4" w:space="0" w:color="auto"/>
            </w:tcBorders>
            <w:hideMark/>
          </w:tcPr>
          <w:p w14:paraId="143763DF" w14:textId="6E3B2FA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4 155</w:t>
            </w:r>
          </w:p>
        </w:tc>
        <w:tc>
          <w:tcPr>
            <w:tcW w:w="851" w:type="dxa"/>
            <w:tcBorders>
              <w:bottom w:val="single" w:sz="4" w:space="0" w:color="auto"/>
            </w:tcBorders>
            <w:hideMark/>
          </w:tcPr>
          <w:p w14:paraId="2BFF1CFB" w14:textId="094D60C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5 155</w:t>
            </w:r>
          </w:p>
        </w:tc>
      </w:tr>
      <w:tr w:rsidR="00ED3704" w:rsidRPr="00DA6199" w14:paraId="4897D40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auto"/>
              <w:bottom w:val="single" w:sz="12" w:space="0" w:color="auto"/>
            </w:tcBorders>
            <w:shd w:val="clear" w:color="auto" w:fill="auto"/>
            <w:vAlign w:val="top"/>
            <w:hideMark/>
          </w:tcPr>
          <w:p w14:paraId="40BE1216" w14:textId="77777777" w:rsidR="00ED3704" w:rsidRPr="00DA6199" w:rsidRDefault="00ED3704" w:rsidP="00ED3704">
            <w:pPr>
              <w:pStyle w:val="Tabell"/>
            </w:pPr>
            <w:r w:rsidRPr="00DA6199">
              <w:t>27</w:t>
            </w:r>
          </w:p>
        </w:tc>
        <w:tc>
          <w:tcPr>
            <w:tcW w:w="4250" w:type="dxa"/>
            <w:tcBorders>
              <w:top w:val="single" w:sz="4" w:space="0" w:color="auto"/>
              <w:bottom w:val="single" w:sz="12" w:space="0" w:color="auto"/>
            </w:tcBorders>
            <w:shd w:val="clear" w:color="auto" w:fill="auto"/>
            <w:vAlign w:val="top"/>
            <w:hideMark/>
          </w:tcPr>
          <w:p w14:paraId="56C8A364" w14:textId="27E08C16"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6220D1">
              <w:t>Avgiften till Europeiska unionen</w:t>
            </w:r>
          </w:p>
        </w:tc>
        <w:tc>
          <w:tcPr>
            <w:tcW w:w="850" w:type="dxa"/>
            <w:tcBorders>
              <w:top w:val="single" w:sz="4" w:space="0" w:color="auto"/>
              <w:bottom w:val="single" w:sz="12" w:space="0" w:color="auto"/>
            </w:tcBorders>
            <w:shd w:val="clear" w:color="auto" w:fill="auto"/>
            <w:hideMark/>
          </w:tcPr>
          <w:p w14:paraId="6A312584" w14:textId="6EDFF50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47 193</w:t>
            </w:r>
          </w:p>
        </w:tc>
        <w:tc>
          <w:tcPr>
            <w:tcW w:w="850" w:type="dxa"/>
            <w:tcBorders>
              <w:top w:val="single" w:sz="4" w:space="0" w:color="auto"/>
              <w:bottom w:val="single" w:sz="12" w:space="0" w:color="auto"/>
            </w:tcBorders>
            <w:shd w:val="clear" w:color="auto" w:fill="auto"/>
            <w:hideMark/>
          </w:tcPr>
          <w:p w14:paraId="7A793242" w14:textId="380E8FC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45 037</w:t>
            </w:r>
          </w:p>
        </w:tc>
        <w:tc>
          <w:tcPr>
            <w:tcW w:w="850" w:type="dxa"/>
            <w:tcBorders>
              <w:top w:val="single" w:sz="4" w:space="0" w:color="auto"/>
              <w:bottom w:val="single" w:sz="12" w:space="0" w:color="auto"/>
            </w:tcBorders>
            <w:shd w:val="clear" w:color="auto" w:fill="auto"/>
            <w:hideMark/>
          </w:tcPr>
          <w:p w14:paraId="168A111B" w14:textId="1C560B9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47 240</w:t>
            </w:r>
          </w:p>
        </w:tc>
        <w:tc>
          <w:tcPr>
            <w:tcW w:w="850" w:type="dxa"/>
            <w:tcBorders>
              <w:top w:val="single" w:sz="4" w:space="0" w:color="auto"/>
              <w:bottom w:val="single" w:sz="12" w:space="0" w:color="auto"/>
            </w:tcBorders>
            <w:shd w:val="clear" w:color="auto" w:fill="auto"/>
            <w:hideMark/>
          </w:tcPr>
          <w:p w14:paraId="49BEE77D" w14:textId="2F991B1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44 912</w:t>
            </w:r>
          </w:p>
        </w:tc>
        <w:tc>
          <w:tcPr>
            <w:tcW w:w="850" w:type="dxa"/>
            <w:tcBorders>
              <w:top w:val="single" w:sz="4" w:space="0" w:color="auto"/>
              <w:bottom w:val="single" w:sz="12" w:space="0" w:color="auto"/>
            </w:tcBorders>
            <w:shd w:val="clear" w:color="auto" w:fill="auto"/>
            <w:hideMark/>
          </w:tcPr>
          <w:p w14:paraId="3BC38678" w14:textId="08A9CB8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43 157</w:t>
            </w:r>
          </w:p>
        </w:tc>
        <w:tc>
          <w:tcPr>
            <w:tcW w:w="851" w:type="dxa"/>
            <w:tcBorders>
              <w:top w:val="single" w:sz="4" w:space="0" w:color="auto"/>
              <w:bottom w:val="single" w:sz="12" w:space="0" w:color="auto"/>
            </w:tcBorders>
            <w:shd w:val="clear" w:color="auto" w:fill="auto"/>
            <w:hideMark/>
          </w:tcPr>
          <w:p w14:paraId="570A7E30" w14:textId="10EF49B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45 115</w:t>
            </w:r>
          </w:p>
        </w:tc>
      </w:tr>
      <w:tr w:rsidR="00ED3704" w:rsidRPr="00DA6199" w14:paraId="359339E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12" w:space="0" w:color="auto"/>
            </w:tcBorders>
            <w:noWrap/>
            <w:vAlign w:val="top"/>
            <w:hideMark/>
          </w:tcPr>
          <w:p w14:paraId="03AEBDAF" w14:textId="77777777" w:rsidR="00ED3704" w:rsidRPr="00DA6199" w:rsidRDefault="00ED3704" w:rsidP="00ED3704">
            <w:pPr>
              <w:pStyle w:val="Tabell"/>
            </w:pPr>
            <w:r w:rsidRPr="00DA6199">
              <w:t> </w:t>
            </w:r>
          </w:p>
        </w:tc>
        <w:tc>
          <w:tcPr>
            <w:tcW w:w="4250" w:type="dxa"/>
            <w:tcBorders>
              <w:top w:val="single" w:sz="12" w:space="0" w:color="auto"/>
            </w:tcBorders>
            <w:hideMark/>
          </w:tcPr>
          <w:p w14:paraId="61AF9693"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DA6199">
              <w:rPr>
                <w:b/>
                <w:bCs/>
              </w:rPr>
              <w:t>Summa utgiftsområden</w:t>
            </w:r>
          </w:p>
        </w:tc>
        <w:tc>
          <w:tcPr>
            <w:tcW w:w="850" w:type="dxa"/>
            <w:tcBorders>
              <w:top w:val="single" w:sz="12" w:space="0" w:color="auto"/>
            </w:tcBorders>
            <w:hideMark/>
          </w:tcPr>
          <w:p w14:paraId="2830617E" w14:textId="6522128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1 191 059</w:t>
            </w:r>
          </w:p>
        </w:tc>
        <w:tc>
          <w:tcPr>
            <w:tcW w:w="850" w:type="dxa"/>
            <w:tcBorders>
              <w:top w:val="single" w:sz="12" w:space="0" w:color="auto"/>
            </w:tcBorders>
            <w:hideMark/>
          </w:tcPr>
          <w:p w14:paraId="6318DB50" w14:textId="05F474F2"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1 286 178</w:t>
            </w:r>
          </w:p>
        </w:tc>
        <w:tc>
          <w:tcPr>
            <w:tcW w:w="850" w:type="dxa"/>
            <w:tcBorders>
              <w:top w:val="single" w:sz="12" w:space="0" w:color="auto"/>
            </w:tcBorders>
            <w:hideMark/>
          </w:tcPr>
          <w:p w14:paraId="4BA28346" w14:textId="70CCB7E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1 280 330</w:t>
            </w:r>
          </w:p>
        </w:tc>
        <w:tc>
          <w:tcPr>
            <w:tcW w:w="850" w:type="dxa"/>
            <w:tcBorders>
              <w:top w:val="single" w:sz="12" w:space="0" w:color="auto"/>
            </w:tcBorders>
            <w:hideMark/>
          </w:tcPr>
          <w:p w14:paraId="3492EDE5" w14:textId="4011BA7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1 142 123</w:t>
            </w:r>
          </w:p>
        </w:tc>
        <w:tc>
          <w:tcPr>
            <w:tcW w:w="850" w:type="dxa"/>
            <w:tcBorders>
              <w:top w:val="single" w:sz="12" w:space="0" w:color="auto"/>
            </w:tcBorders>
            <w:hideMark/>
          </w:tcPr>
          <w:p w14:paraId="03BD3F64" w14:textId="1BA8ADC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1 107 147</w:t>
            </w:r>
          </w:p>
        </w:tc>
        <w:tc>
          <w:tcPr>
            <w:tcW w:w="851" w:type="dxa"/>
            <w:tcBorders>
              <w:top w:val="single" w:sz="12" w:space="0" w:color="auto"/>
            </w:tcBorders>
            <w:hideMark/>
          </w:tcPr>
          <w:p w14:paraId="0E35809A" w14:textId="491A072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1 118 343</w:t>
            </w:r>
          </w:p>
        </w:tc>
      </w:tr>
      <w:tr w:rsidR="00ED3704" w:rsidRPr="00DA6199" w14:paraId="050391F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noWrap/>
            <w:vAlign w:val="top"/>
            <w:hideMark/>
          </w:tcPr>
          <w:p w14:paraId="6C22632F" w14:textId="77777777" w:rsidR="00ED3704" w:rsidRPr="00DA6199" w:rsidRDefault="00ED3704" w:rsidP="00ED3704">
            <w:pPr>
              <w:pStyle w:val="Tabell"/>
            </w:pPr>
            <w:r w:rsidRPr="00DA6199">
              <w:t> </w:t>
            </w:r>
          </w:p>
        </w:tc>
        <w:tc>
          <w:tcPr>
            <w:tcW w:w="4250" w:type="dxa"/>
            <w:hideMark/>
          </w:tcPr>
          <w:p w14:paraId="7E43E859"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DA6199">
              <w:t>Minskning av anslagsbehållningar</w:t>
            </w:r>
            <w:r w:rsidRPr="00AD7F1E">
              <w:rPr>
                <w:vertAlign w:val="superscript"/>
              </w:rPr>
              <w:t>3</w:t>
            </w:r>
          </w:p>
        </w:tc>
        <w:tc>
          <w:tcPr>
            <w:tcW w:w="850" w:type="dxa"/>
            <w:hideMark/>
          </w:tcPr>
          <w:p w14:paraId="0E359C4A" w14:textId="641D151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850" w:type="dxa"/>
            <w:hideMark/>
          </w:tcPr>
          <w:p w14:paraId="39B98366" w14:textId="4ABE0A7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850" w:type="dxa"/>
            <w:hideMark/>
          </w:tcPr>
          <w:p w14:paraId="1CF2A298" w14:textId="06923AF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850" w:type="dxa"/>
            <w:hideMark/>
          </w:tcPr>
          <w:p w14:paraId="23546016" w14:textId="208DBCE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-1 746</w:t>
            </w:r>
          </w:p>
        </w:tc>
        <w:tc>
          <w:tcPr>
            <w:tcW w:w="850" w:type="dxa"/>
            <w:hideMark/>
          </w:tcPr>
          <w:p w14:paraId="76F6EEAD" w14:textId="7CF608D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546</w:t>
            </w:r>
          </w:p>
        </w:tc>
        <w:tc>
          <w:tcPr>
            <w:tcW w:w="851" w:type="dxa"/>
            <w:hideMark/>
          </w:tcPr>
          <w:p w14:paraId="7A2F5602" w14:textId="7D5168F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-2 641</w:t>
            </w:r>
          </w:p>
        </w:tc>
      </w:tr>
      <w:tr w:rsidR="00ED3704" w:rsidRPr="00DA6199" w14:paraId="1BA6A3B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noWrap/>
            <w:vAlign w:val="top"/>
            <w:hideMark/>
          </w:tcPr>
          <w:p w14:paraId="7503D20C" w14:textId="77777777" w:rsidR="00ED3704" w:rsidRPr="00DA6199" w:rsidRDefault="00ED3704" w:rsidP="00ED3704">
            <w:pPr>
              <w:pStyle w:val="Tabell"/>
            </w:pPr>
            <w:r w:rsidRPr="00DA6199">
              <w:t> </w:t>
            </w:r>
          </w:p>
        </w:tc>
        <w:tc>
          <w:tcPr>
            <w:tcW w:w="4250" w:type="dxa"/>
            <w:hideMark/>
          </w:tcPr>
          <w:p w14:paraId="2E9E1956"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DA6199">
              <w:t>Summa utgifter</w:t>
            </w:r>
            <w:r w:rsidRPr="00AD7F1E">
              <w:rPr>
                <w:vertAlign w:val="superscript"/>
              </w:rPr>
              <w:t>4</w:t>
            </w:r>
          </w:p>
        </w:tc>
        <w:tc>
          <w:tcPr>
            <w:tcW w:w="850" w:type="dxa"/>
            <w:hideMark/>
          </w:tcPr>
          <w:p w14:paraId="023EBF34" w14:textId="02A25D9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1 191 059</w:t>
            </w:r>
          </w:p>
        </w:tc>
        <w:tc>
          <w:tcPr>
            <w:tcW w:w="850" w:type="dxa"/>
            <w:hideMark/>
          </w:tcPr>
          <w:p w14:paraId="3C39E1E4" w14:textId="29EC45C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1 286 178</w:t>
            </w:r>
          </w:p>
        </w:tc>
        <w:tc>
          <w:tcPr>
            <w:tcW w:w="850" w:type="dxa"/>
            <w:hideMark/>
          </w:tcPr>
          <w:p w14:paraId="139BC3EC" w14:textId="0DBF652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1 280 330</w:t>
            </w:r>
          </w:p>
        </w:tc>
        <w:tc>
          <w:tcPr>
            <w:tcW w:w="850" w:type="dxa"/>
            <w:hideMark/>
          </w:tcPr>
          <w:p w14:paraId="59B7E1EA" w14:textId="4FB30FE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1 140 377</w:t>
            </w:r>
          </w:p>
        </w:tc>
        <w:tc>
          <w:tcPr>
            <w:tcW w:w="850" w:type="dxa"/>
            <w:hideMark/>
          </w:tcPr>
          <w:p w14:paraId="7E62BC26" w14:textId="1FA7D676"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1 107 694</w:t>
            </w:r>
          </w:p>
        </w:tc>
        <w:tc>
          <w:tcPr>
            <w:tcW w:w="851" w:type="dxa"/>
            <w:hideMark/>
          </w:tcPr>
          <w:p w14:paraId="2CD8FE75" w14:textId="66C7D26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1 115 703</w:t>
            </w:r>
          </w:p>
        </w:tc>
      </w:tr>
      <w:tr w:rsidR="00ED3704" w:rsidRPr="00DA6199" w14:paraId="08FF422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noWrap/>
            <w:vAlign w:val="top"/>
            <w:hideMark/>
          </w:tcPr>
          <w:p w14:paraId="62E2D1A8" w14:textId="77777777" w:rsidR="00ED3704" w:rsidRPr="00DA6199" w:rsidRDefault="00ED3704" w:rsidP="00ED3704">
            <w:pPr>
              <w:pStyle w:val="Tabell"/>
            </w:pPr>
            <w:r w:rsidRPr="00DA6199">
              <w:t> </w:t>
            </w:r>
          </w:p>
        </w:tc>
        <w:tc>
          <w:tcPr>
            <w:tcW w:w="4250" w:type="dxa"/>
            <w:hideMark/>
          </w:tcPr>
          <w:p w14:paraId="32920CBF"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DA6199">
              <w:rPr>
                <w:b/>
                <w:bCs/>
              </w:rPr>
              <w:t>Summa utgift</w:t>
            </w:r>
            <w:r>
              <w:rPr>
                <w:b/>
                <w:bCs/>
              </w:rPr>
              <w:t>er</w:t>
            </w:r>
            <w:r w:rsidRPr="00DA6199">
              <w:rPr>
                <w:b/>
                <w:bCs/>
              </w:rPr>
              <w:t xml:space="preserve"> exkl. statsskuldsräntor</w:t>
            </w:r>
            <w:r>
              <w:rPr>
                <w:vertAlign w:val="superscript"/>
              </w:rPr>
              <w:t>5</w:t>
            </w:r>
          </w:p>
        </w:tc>
        <w:tc>
          <w:tcPr>
            <w:tcW w:w="850" w:type="dxa"/>
            <w:hideMark/>
          </w:tcPr>
          <w:p w14:paraId="27FFD8C0" w14:textId="6D6E953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1 171 467</w:t>
            </w:r>
          </w:p>
        </w:tc>
        <w:tc>
          <w:tcPr>
            <w:tcW w:w="850" w:type="dxa"/>
            <w:hideMark/>
          </w:tcPr>
          <w:p w14:paraId="1D2AFDAB" w14:textId="46606415"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1 286 013</w:t>
            </w:r>
          </w:p>
        </w:tc>
        <w:tc>
          <w:tcPr>
            <w:tcW w:w="850" w:type="dxa"/>
            <w:hideMark/>
          </w:tcPr>
          <w:p w14:paraId="15523A47" w14:textId="58CC22EF"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1 285 265</w:t>
            </w:r>
          </w:p>
        </w:tc>
        <w:tc>
          <w:tcPr>
            <w:tcW w:w="850" w:type="dxa"/>
            <w:hideMark/>
          </w:tcPr>
          <w:p w14:paraId="0E926F44" w14:textId="03DA981E"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1 133 314</w:t>
            </w:r>
          </w:p>
        </w:tc>
        <w:tc>
          <w:tcPr>
            <w:tcW w:w="850" w:type="dxa"/>
            <w:hideMark/>
          </w:tcPr>
          <w:p w14:paraId="22C34365" w14:textId="50886090"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1 103 630</w:t>
            </w:r>
          </w:p>
        </w:tc>
        <w:tc>
          <w:tcPr>
            <w:tcW w:w="851" w:type="dxa"/>
            <w:hideMark/>
          </w:tcPr>
          <w:p w14:paraId="37FD3C4E" w14:textId="1B4991F3"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1 110 639</w:t>
            </w:r>
          </w:p>
        </w:tc>
      </w:tr>
      <w:tr w:rsidR="00ED3704" w:rsidRPr="00DA6199" w14:paraId="2266DDB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noWrap/>
            <w:vAlign w:val="top"/>
            <w:hideMark/>
          </w:tcPr>
          <w:p w14:paraId="439A508D" w14:textId="77777777" w:rsidR="00ED3704" w:rsidRPr="00DA6199" w:rsidRDefault="00ED3704" w:rsidP="00ED3704">
            <w:pPr>
              <w:pStyle w:val="Tabell"/>
            </w:pPr>
            <w:r w:rsidRPr="00DA6199">
              <w:t> </w:t>
            </w:r>
          </w:p>
        </w:tc>
        <w:tc>
          <w:tcPr>
            <w:tcW w:w="4250" w:type="dxa"/>
            <w:hideMark/>
          </w:tcPr>
          <w:p w14:paraId="1210FE67"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DA6199">
              <w:t>Ålderspensionssystemet vid sidan av statens budget</w:t>
            </w:r>
          </w:p>
        </w:tc>
        <w:tc>
          <w:tcPr>
            <w:tcW w:w="850" w:type="dxa"/>
            <w:hideMark/>
          </w:tcPr>
          <w:p w14:paraId="30FC6C57" w14:textId="32475DF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329 365</w:t>
            </w:r>
          </w:p>
        </w:tc>
        <w:tc>
          <w:tcPr>
            <w:tcW w:w="850" w:type="dxa"/>
            <w:hideMark/>
          </w:tcPr>
          <w:p w14:paraId="5ED524EA" w14:textId="2A553CD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850" w:type="dxa"/>
            <w:hideMark/>
          </w:tcPr>
          <w:p w14:paraId="31F600A5" w14:textId="7E075C3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335 620</w:t>
            </w:r>
          </w:p>
        </w:tc>
        <w:tc>
          <w:tcPr>
            <w:tcW w:w="850" w:type="dxa"/>
            <w:hideMark/>
          </w:tcPr>
          <w:p w14:paraId="45839966" w14:textId="1078CE3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343 381</w:t>
            </w:r>
          </w:p>
        </w:tc>
        <w:tc>
          <w:tcPr>
            <w:tcW w:w="850" w:type="dxa"/>
            <w:hideMark/>
          </w:tcPr>
          <w:p w14:paraId="64A0C7A0" w14:textId="3AFFBD5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352 634</w:t>
            </w:r>
          </w:p>
        </w:tc>
        <w:tc>
          <w:tcPr>
            <w:tcW w:w="851" w:type="dxa"/>
            <w:hideMark/>
          </w:tcPr>
          <w:p w14:paraId="071742B5" w14:textId="5E5DC8F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360 001</w:t>
            </w:r>
          </w:p>
        </w:tc>
      </w:tr>
      <w:tr w:rsidR="00ED3704" w:rsidRPr="00DA6199" w14:paraId="35D84B2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noWrap/>
            <w:vAlign w:val="top"/>
            <w:hideMark/>
          </w:tcPr>
          <w:p w14:paraId="5F5485A7" w14:textId="77777777" w:rsidR="00ED3704" w:rsidRPr="00DA6199" w:rsidRDefault="00ED3704" w:rsidP="00ED3704">
            <w:pPr>
              <w:pStyle w:val="Tabell"/>
            </w:pPr>
            <w:r w:rsidRPr="00DA6199">
              <w:t> </w:t>
            </w:r>
          </w:p>
        </w:tc>
        <w:tc>
          <w:tcPr>
            <w:tcW w:w="4250" w:type="dxa"/>
            <w:hideMark/>
          </w:tcPr>
          <w:p w14:paraId="48983F25"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DA6199">
              <w:rPr>
                <w:b/>
                <w:bCs/>
              </w:rPr>
              <w:t>Takbegränsade utgifter</w:t>
            </w:r>
          </w:p>
        </w:tc>
        <w:tc>
          <w:tcPr>
            <w:tcW w:w="850" w:type="dxa"/>
            <w:hideMark/>
          </w:tcPr>
          <w:p w14:paraId="13BB425D" w14:textId="6012C13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1 500 832</w:t>
            </w:r>
          </w:p>
        </w:tc>
        <w:tc>
          <w:tcPr>
            <w:tcW w:w="850" w:type="dxa"/>
            <w:hideMark/>
          </w:tcPr>
          <w:p w14:paraId="11EDAE0C" w14:textId="5C827421"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p>
        </w:tc>
        <w:tc>
          <w:tcPr>
            <w:tcW w:w="850" w:type="dxa"/>
            <w:hideMark/>
          </w:tcPr>
          <w:p w14:paraId="663AC80A" w14:textId="71441BCA"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1 620 885</w:t>
            </w:r>
          </w:p>
        </w:tc>
        <w:tc>
          <w:tcPr>
            <w:tcW w:w="850" w:type="dxa"/>
            <w:hideMark/>
          </w:tcPr>
          <w:p w14:paraId="781924FC" w14:textId="3D3781A4"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1 476 695</w:t>
            </w:r>
          </w:p>
        </w:tc>
        <w:tc>
          <w:tcPr>
            <w:tcW w:w="850" w:type="dxa"/>
            <w:hideMark/>
          </w:tcPr>
          <w:p w14:paraId="77ACD353" w14:textId="50E28EF7"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1 456 264</w:t>
            </w:r>
          </w:p>
        </w:tc>
        <w:tc>
          <w:tcPr>
            <w:tcW w:w="851" w:type="dxa"/>
            <w:hideMark/>
          </w:tcPr>
          <w:p w14:paraId="3C341A0D" w14:textId="18192CFC"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2B70C9">
              <w:rPr>
                <w:b/>
              </w:rPr>
              <w:t>1 470 640</w:t>
            </w:r>
          </w:p>
        </w:tc>
      </w:tr>
      <w:tr w:rsidR="00ED3704" w:rsidRPr="00DA6199" w14:paraId="124890D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0" w:type="auto"/>
            <w:tcBorders>
              <w:bottom w:val="single" w:sz="4" w:space="0" w:color="auto"/>
            </w:tcBorders>
            <w:noWrap/>
            <w:hideMark/>
          </w:tcPr>
          <w:p w14:paraId="45C7D642" w14:textId="77777777" w:rsidR="00ED3704" w:rsidRPr="00DA6199" w:rsidRDefault="00ED3704" w:rsidP="00ED3704">
            <w:pPr>
              <w:pStyle w:val="Tabell"/>
            </w:pPr>
            <w:r w:rsidRPr="00DA6199">
              <w:t> </w:t>
            </w:r>
          </w:p>
        </w:tc>
        <w:tc>
          <w:tcPr>
            <w:tcW w:w="4250" w:type="dxa"/>
            <w:tcBorders>
              <w:bottom w:val="single" w:sz="4" w:space="0" w:color="auto"/>
            </w:tcBorders>
            <w:hideMark/>
          </w:tcPr>
          <w:p w14:paraId="1E737992" w14:textId="77777777" w:rsidR="00ED3704" w:rsidRPr="00DA6199"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DA6199">
              <w:t>Budgeteringsmarginal</w:t>
            </w:r>
          </w:p>
        </w:tc>
        <w:tc>
          <w:tcPr>
            <w:tcW w:w="850" w:type="dxa"/>
            <w:tcBorders>
              <w:bottom w:val="single" w:sz="4" w:space="0" w:color="auto"/>
            </w:tcBorders>
            <w:hideMark/>
          </w:tcPr>
          <w:p w14:paraId="4F0B967A" w14:textId="4F43DF3D"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242 168</w:t>
            </w:r>
          </w:p>
        </w:tc>
        <w:tc>
          <w:tcPr>
            <w:tcW w:w="850" w:type="dxa"/>
            <w:tcBorders>
              <w:bottom w:val="single" w:sz="4" w:space="0" w:color="auto"/>
            </w:tcBorders>
            <w:hideMark/>
          </w:tcPr>
          <w:p w14:paraId="0A98A841" w14:textId="366AD53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850" w:type="dxa"/>
            <w:tcBorders>
              <w:bottom w:val="single" w:sz="4" w:space="0" w:color="auto"/>
            </w:tcBorders>
            <w:hideMark/>
          </w:tcPr>
          <w:p w14:paraId="1D7B889A" w14:textId="70743A1B"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74 115</w:t>
            </w:r>
          </w:p>
        </w:tc>
        <w:tc>
          <w:tcPr>
            <w:tcW w:w="850" w:type="dxa"/>
            <w:tcBorders>
              <w:bottom w:val="single" w:sz="4" w:space="0" w:color="auto"/>
            </w:tcBorders>
            <w:hideMark/>
          </w:tcPr>
          <w:p w14:paraId="27343E42" w14:textId="5795F0C9"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157 305</w:t>
            </w:r>
          </w:p>
        </w:tc>
        <w:tc>
          <w:tcPr>
            <w:tcW w:w="850" w:type="dxa"/>
            <w:tcBorders>
              <w:bottom w:val="single" w:sz="4" w:space="0" w:color="auto"/>
            </w:tcBorders>
            <w:hideMark/>
          </w:tcPr>
          <w:p w14:paraId="1A453A4D" w14:textId="62272A38" w:rsidR="00ED3704" w:rsidRPr="00A411F6"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861D47">
              <w:t>82 736</w:t>
            </w:r>
          </w:p>
        </w:tc>
        <w:tc>
          <w:tcPr>
            <w:tcW w:w="851" w:type="dxa"/>
            <w:tcBorders>
              <w:bottom w:val="single" w:sz="4" w:space="0" w:color="auto"/>
            </w:tcBorders>
            <w:hideMark/>
          </w:tcPr>
          <w:p w14:paraId="6CDA6B05" w14:textId="52AFA76F" w:rsidR="00ED3704" w:rsidRPr="002B70C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B70C9">
              <w:t>124 360</w:t>
            </w:r>
          </w:p>
        </w:tc>
      </w:tr>
      <w:tr w:rsidR="00ED3704" w:rsidRPr="00DA6199" w14:paraId="2769C7DD"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auto"/>
            </w:tcBorders>
            <w:shd w:val="clear" w:color="auto" w:fill="auto"/>
            <w:noWrap/>
            <w:hideMark/>
          </w:tcPr>
          <w:p w14:paraId="04EA0D16" w14:textId="77777777" w:rsidR="00ED3704" w:rsidRPr="00DA6199" w:rsidRDefault="00ED3704" w:rsidP="00ED3704">
            <w:pPr>
              <w:pStyle w:val="Tabell"/>
            </w:pPr>
            <w:r w:rsidRPr="00DA6199">
              <w:t> </w:t>
            </w:r>
          </w:p>
        </w:tc>
        <w:tc>
          <w:tcPr>
            <w:tcW w:w="4250" w:type="dxa"/>
            <w:tcBorders>
              <w:top w:val="single" w:sz="4" w:space="0" w:color="auto"/>
            </w:tcBorders>
            <w:shd w:val="clear" w:color="auto" w:fill="auto"/>
            <w:hideMark/>
          </w:tcPr>
          <w:p w14:paraId="2204AB35" w14:textId="77777777" w:rsidR="00ED3704" w:rsidRPr="00DA6199" w:rsidRDefault="00ED3704" w:rsidP="00ED3704">
            <w:pPr>
              <w:pStyle w:val="Tabell"/>
              <w:jc w:val="left"/>
              <w:cnfStyle w:val="010000000000" w:firstRow="0" w:lastRow="1" w:firstColumn="0" w:lastColumn="0" w:oddVBand="0" w:evenVBand="0" w:oddHBand="0" w:evenHBand="0" w:firstRowFirstColumn="0" w:firstRowLastColumn="0" w:lastRowFirstColumn="0" w:lastRowLastColumn="0"/>
              <w:rPr>
                <w:bCs/>
              </w:rPr>
            </w:pPr>
            <w:r w:rsidRPr="00DA6199">
              <w:rPr>
                <w:bCs/>
              </w:rPr>
              <w:t>Utgiftstak</w:t>
            </w:r>
            <w:r>
              <w:rPr>
                <w:vertAlign w:val="superscript"/>
              </w:rPr>
              <w:t>6</w:t>
            </w:r>
          </w:p>
        </w:tc>
        <w:tc>
          <w:tcPr>
            <w:tcW w:w="850" w:type="dxa"/>
            <w:tcBorders>
              <w:top w:val="single" w:sz="4" w:space="0" w:color="auto"/>
            </w:tcBorders>
            <w:shd w:val="clear" w:color="auto" w:fill="auto"/>
            <w:hideMark/>
          </w:tcPr>
          <w:p w14:paraId="2828DC28" w14:textId="0DE92258"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861D47">
              <w:t>1 743 000</w:t>
            </w:r>
          </w:p>
        </w:tc>
        <w:tc>
          <w:tcPr>
            <w:tcW w:w="850" w:type="dxa"/>
            <w:tcBorders>
              <w:top w:val="single" w:sz="4" w:space="0" w:color="auto"/>
            </w:tcBorders>
            <w:shd w:val="clear" w:color="auto" w:fill="auto"/>
            <w:hideMark/>
          </w:tcPr>
          <w:p w14:paraId="4292C472" w14:textId="54C3B13F"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p>
        </w:tc>
        <w:tc>
          <w:tcPr>
            <w:tcW w:w="850" w:type="dxa"/>
            <w:tcBorders>
              <w:top w:val="single" w:sz="4" w:space="0" w:color="auto"/>
            </w:tcBorders>
            <w:shd w:val="clear" w:color="auto" w:fill="auto"/>
            <w:hideMark/>
          </w:tcPr>
          <w:p w14:paraId="1387220F" w14:textId="337F8E89"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861D47">
              <w:t>1 695 000</w:t>
            </w:r>
          </w:p>
        </w:tc>
        <w:tc>
          <w:tcPr>
            <w:tcW w:w="850" w:type="dxa"/>
            <w:tcBorders>
              <w:top w:val="single" w:sz="4" w:space="0" w:color="auto"/>
            </w:tcBorders>
            <w:shd w:val="clear" w:color="auto" w:fill="auto"/>
            <w:hideMark/>
          </w:tcPr>
          <w:p w14:paraId="4232485B" w14:textId="75EC4142"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861D47">
              <w:t>1 634 000</w:t>
            </w:r>
          </w:p>
        </w:tc>
        <w:tc>
          <w:tcPr>
            <w:tcW w:w="850" w:type="dxa"/>
            <w:tcBorders>
              <w:top w:val="single" w:sz="4" w:space="0" w:color="auto"/>
            </w:tcBorders>
            <w:shd w:val="clear" w:color="auto" w:fill="auto"/>
            <w:hideMark/>
          </w:tcPr>
          <w:p w14:paraId="1E0E99A9" w14:textId="5706B27F" w:rsidR="00ED3704" w:rsidRPr="00A411F6" w:rsidRDefault="00ED3704" w:rsidP="00ED370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861D47">
              <w:t>1 539 000</w:t>
            </w:r>
          </w:p>
        </w:tc>
        <w:tc>
          <w:tcPr>
            <w:tcW w:w="851" w:type="dxa"/>
            <w:tcBorders>
              <w:top w:val="single" w:sz="4" w:space="0" w:color="auto"/>
            </w:tcBorders>
            <w:shd w:val="clear" w:color="auto" w:fill="auto"/>
            <w:hideMark/>
          </w:tcPr>
          <w:p w14:paraId="3129B0A0" w14:textId="6448FB96" w:rsidR="00ED3704" w:rsidRPr="002B70C9"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B70C9">
              <w:rPr>
                <w:bCs/>
              </w:rPr>
              <w:t>1 595 000</w:t>
            </w:r>
          </w:p>
        </w:tc>
      </w:tr>
    </w:tbl>
    <w:p w14:paraId="0D4C21CD" w14:textId="77777777" w:rsidR="00ED3704" w:rsidRPr="00A65143" w:rsidRDefault="00ED3704" w:rsidP="00ED3704">
      <w:pPr>
        <w:pStyle w:val="TabellFotnot"/>
        <w:ind w:left="-1134" w:right="-1134"/>
      </w:pPr>
      <w:r w:rsidRPr="00A65143">
        <w:rPr>
          <w:vertAlign w:val="superscript"/>
        </w:rPr>
        <w:t>1</w:t>
      </w:r>
      <w:r w:rsidRPr="00A65143">
        <w:t xml:space="preserve"> Anslagen är fördelade till de utgiftsområden de tillhör i statens budget för 2021.</w:t>
      </w:r>
    </w:p>
    <w:p w14:paraId="41F48CA8" w14:textId="41DA8CCE" w:rsidR="00ED3704" w:rsidRPr="00A65143" w:rsidRDefault="00ED3704" w:rsidP="00ED3704">
      <w:pPr>
        <w:pStyle w:val="TabellFotnot"/>
        <w:ind w:left="-1134" w:right="-1134"/>
      </w:pPr>
      <w:r w:rsidRPr="00A65143">
        <w:rPr>
          <w:vertAlign w:val="superscript"/>
        </w:rPr>
        <w:t>2</w:t>
      </w:r>
      <w:r w:rsidRPr="00A65143">
        <w:t xml:space="preserve"> Inkl. förslag enligt propositionerna </w:t>
      </w:r>
      <w:r>
        <w:t>Vårändringsbudget för 2021 (prop. 2020/21:</w:t>
      </w:r>
      <w:r w:rsidRPr="002D62F0">
        <w:t>99</w:t>
      </w:r>
      <w:r>
        <w:t xml:space="preserve">), Extra ändringsbudget för 2021 – Stöd till företag, medel för vaccinering och andra åtgärder med anledning av coronaviruset (prop. 2020/21:77, bet. 2020/21:FiU40, rskr. 2020/21:175–181), Extra ändringsbudget för 2021 – Vissa ändrade regler inom sjukförsäkringen (prop. 2020/21:78, bet. 2020/21:FiU41, rskr. 2020/21:213–215), Extra ändringsbudget för 2021 – Förstärkta stöd till företag, nedsättning av arbetsgivaravgifter för unga och andra åtgärder med anledning av coronaviruset (prop. 2020/21:83, bet. 2020/21:FiU42, rskr. 2020/21:182–184), Extra ändringsbudget för 2021 – Förlängda ersättningar på sjukförsäkringsområdet, stöd till företag och andra åtgärder med anledning av coronaviruset (prop. 2020/21:84, bet. 2020/21:FiU43, rskr. 2020/21:199–205), </w:t>
      </w:r>
      <w:r w:rsidRPr="00F117C6">
        <w:t>Extra ändringsbudget för 2021 – Förlängda och förstärkta stöd vid korttidsarbete och omställningsstöd för företag med anledning av coronaviruset</w:t>
      </w:r>
      <w:r w:rsidRPr="009E1E96">
        <w:t xml:space="preserve"> </w:t>
      </w:r>
      <w:r w:rsidRPr="00F117C6">
        <w:t>(</w:t>
      </w:r>
      <w:r>
        <w:t>prop</w:t>
      </w:r>
      <w:r w:rsidRPr="00F117C6">
        <w:t>. 2020/21:121</w:t>
      </w:r>
      <w:r w:rsidRPr="009E1E96">
        <w:t>,</w:t>
      </w:r>
      <w:r w:rsidRPr="00E63AB2">
        <w:t xml:space="preserve"> </w:t>
      </w:r>
      <w:r>
        <w:t>bet. 2020/21:FiU44, rskr</w:t>
      </w:r>
      <w:r w:rsidRPr="009E1E96">
        <w:t>.</w:t>
      </w:r>
      <w:r>
        <w:t xml:space="preserve"> 2020/21:</w:t>
      </w:r>
      <w:r w:rsidRPr="009E1E96">
        <w:t>229–231</w:t>
      </w:r>
      <w:r w:rsidRPr="002D62F0">
        <w:t>)</w:t>
      </w:r>
      <w:r>
        <w:t xml:space="preserve"> </w:t>
      </w:r>
      <w:r w:rsidRPr="00FA58F4">
        <w:t xml:space="preserve">samt Extra ändringsbudget för 2021 – </w:t>
      </w:r>
      <w:r w:rsidRPr="009E1E96">
        <w:t xml:space="preserve">Extra ändringsbudget för 2021 – </w:t>
      </w:r>
      <w:r w:rsidRPr="00FA58F4">
        <w:t xml:space="preserve">Förlängda ersättningar på sjukförsäkringsområdet, stöd till företag, kultur och idrott samt andra åtgärder med anledning av coronaviruset </w:t>
      </w:r>
      <w:r w:rsidRPr="009E1E96">
        <w:t>(prop. 2020/21:166).</w:t>
      </w:r>
    </w:p>
    <w:p w14:paraId="5DC4DBFA" w14:textId="77777777" w:rsidR="00ED3704" w:rsidRPr="00A65143" w:rsidRDefault="00ED3704" w:rsidP="00ED3704">
      <w:pPr>
        <w:pStyle w:val="TabellFotnot"/>
        <w:ind w:left="-1134" w:right="-1134"/>
      </w:pPr>
      <w:r w:rsidRPr="00A65143">
        <w:rPr>
          <w:vertAlign w:val="superscript"/>
        </w:rPr>
        <w:t>3</w:t>
      </w:r>
      <w:r w:rsidRPr="00A65143">
        <w:t xml:space="preserve"> Posten Minskning av anslagsbehållningar beskriver skillnaden mellan beräknade anslagsnivåer och prognos för den faktiska utgiftsförbrukningen.</w:t>
      </w:r>
    </w:p>
    <w:p w14:paraId="6437E294" w14:textId="77777777" w:rsidR="00ED3704" w:rsidRPr="00A65143" w:rsidRDefault="00ED3704" w:rsidP="00ED3704">
      <w:pPr>
        <w:pStyle w:val="TabellFotnot"/>
        <w:ind w:left="-1134" w:right="-1134"/>
      </w:pPr>
      <w:r w:rsidRPr="00A65143">
        <w:rPr>
          <w:vertAlign w:val="superscript"/>
        </w:rPr>
        <w:t>4</w:t>
      </w:r>
      <w:r w:rsidRPr="00A65143">
        <w:t xml:space="preserve"> Inkl. posten Minskning av anslagsbehållningar.</w:t>
      </w:r>
    </w:p>
    <w:p w14:paraId="4EFC4306" w14:textId="40AAEE56" w:rsidR="00ED3704" w:rsidRPr="00A65143" w:rsidRDefault="00ED3704" w:rsidP="00ED3704">
      <w:pPr>
        <w:pStyle w:val="TabellFotnot"/>
        <w:ind w:left="-1134" w:right="-1134"/>
      </w:pPr>
      <w:r w:rsidRPr="00A65143">
        <w:rPr>
          <w:vertAlign w:val="superscript"/>
        </w:rPr>
        <w:t>5</w:t>
      </w:r>
      <w:r w:rsidRPr="00A65143">
        <w:t xml:space="preserve"> Summa utgiftsområden exkl. utg.omr. 26 Statsskuldsräntor m.m. och exkl. minskning av anslagsbehållningar för statsskuldsräntor.</w:t>
      </w:r>
    </w:p>
    <w:p w14:paraId="7AC41105" w14:textId="3C09DA0A" w:rsidR="00ED3704" w:rsidRDefault="00ED3704" w:rsidP="00ED3704">
      <w:pPr>
        <w:pStyle w:val="TabellFotnot"/>
        <w:ind w:left="-1134" w:right="-1134"/>
      </w:pPr>
      <w:r w:rsidRPr="00A65143">
        <w:rPr>
          <w:vertAlign w:val="superscript"/>
        </w:rPr>
        <w:t>6</w:t>
      </w:r>
      <w:r w:rsidRPr="00A65143">
        <w:t xml:space="preserve"> Regeringens bedömning av utgiftstakets nivå för 2024 i denna proposition (se avsnitt </w:t>
      </w:r>
      <w:r>
        <w:t>4.3</w:t>
      </w:r>
      <w:r w:rsidRPr="00A65143">
        <w:t>).</w:t>
      </w:r>
    </w:p>
    <w:p w14:paraId="4ECDEB85" w14:textId="52015536" w:rsidR="00ED3704" w:rsidRDefault="00ED3704" w:rsidP="00ED3704">
      <w:pPr>
        <w:pStyle w:val="Klla"/>
        <w:ind w:left="-1134" w:right="-1134"/>
      </w:pPr>
      <w:r>
        <w:t>Källa: Egna beräkningar.</w:t>
      </w:r>
    </w:p>
    <w:p w14:paraId="29B09EBA" w14:textId="77777777" w:rsidR="00ED3704" w:rsidRDefault="00ED3704" w:rsidP="00ED3704">
      <w:pPr>
        <w:pStyle w:val="Rubrik2"/>
      </w:pPr>
      <w:bookmarkStart w:id="142" w:name="_Ref66741918"/>
      <w:bookmarkStart w:id="143" w:name="_Toc68721345"/>
      <w:r>
        <w:lastRenderedPageBreak/>
        <w:t>Utveckling av de takbegränsade utgifterna över tid</w:t>
      </w:r>
      <w:bookmarkEnd w:id="142"/>
      <w:bookmarkEnd w:id="143"/>
    </w:p>
    <w:p w14:paraId="250CD14D" w14:textId="74916972" w:rsidR="00ED3704" w:rsidRPr="00810F3F" w:rsidRDefault="00ED3704" w:rsidP="00ED3704">
      <w:pPr>
        <w:pStyle w:val="Brdtextefterstrecklista"/>
      </w:pPr>
      <w:r>
        <w:t>I detta avsnitt</w:t>
      </w:r>
      <w:r w:rsidRPr="00522AAA">
        <w:t xml:space="preserve"> </w:t>
      </w:r>
      <w:r>
        <w:t>(</w:t>
      </w:r>
      <w:r>
        <w:fldChar w:fldCharType="begin"/>
      </w:r>
      <w:r>
        <w:instrText xml:space="preserve"> REF _Ref66741918 \r \h </w:instrText>
      </w:r>
      <w:r>
        <w:fldChar w:fldCharType="separate"/>
      </w:r>
      <w:r w:rsidR="000D76EE">
        <w:t>6.1</w:t>
      </w:r>
      <w:r>
        <w:fldChar w:fldCharType="end"/>
      </w:r>
      <w:r>
        <w:t xml:space="preserve">) </w:t>
      </w:r>
      <w:r w:rsidRPr="00522AAA">
        <w:t>beskrivs prognosen för de takbegränsade utgifterna 2021–2024. Analysen utgår från ett antal faktorer som är viktiga för utgiftsutvecklingen och som är generella för utgiftsområdena. Dessa faktorer är bl.a. beslutade, föreslagna och avi</w:t>
      </w:r>
      <w:r w:rsidR="00DC5929">
        <w:softHyphen/>
      </w:r>
      <w:r w:rsidRPr="00522AAA">
        <w:t xml:space="preserve">serade reformer, pris- och löneomräkning, makroekonomisk utveckling </w:t>
      </w:r>
      <w:r>
        <w:t>samt</w:t>
      </w:r>
      <w:r w:rsidRPr="00522AAA">
        <w:t xml:space="preserve"> volym</w:t>
      </w:r>
      <w:r>
        <w:softHyphen/>
      </w:r>
      <w:r w:rsidRPr="00522AAA">
        <w:t>förändringar. Den nominella årliga förändringen av de takbegränsade utgifterna upp</w:t>
      </w:r>
      <w:r>
        <w:softHyphen/>
      </w:r>
      <w:r w:rsidRPr="00522AAA">
        <w:t xml:space="preserve">delat enligt dessa faktorer redovisas i </w:t>
      </w:r>
      <w:r w:rsidRPr="00522AAA">
        <w:fldChar w:fldCharType="begin"/>
      </w:r>
      <w:r w:rsidRPr="00522AAA">
        <w:instrText xml:space="preserve"> REF _Ref66732557 \*Lower </w:instrText>
      </w:r>
      <w:r>
        <w:instrText xml:space="preserve"> \* MERGEFORMAT </w:instrText>
      </w:r>
      <w:r w:rsidRPr="00522AAA">
        <w:fldChar w:fldCharType="separate"/>
      </w:r>
      <w:r w:rsidR="000D76EE">
        <w:t xml:space="preserve">tabell </w:t>
      </w:r>
      <w:r w:rsidR="000D76EE">
        <w:rPr>
          <w:noProof/>
        </w:rPr>
        <w:t>6</w:t>
      </w:r>
      <w:r w:rsidR="000D76EE">
        <w:t>.</w:t>
      </w:r>
      <w:r w:rsidR="000D76EE">
        <w:rPr>
          <w:noProof/>
        </w:rPr>
        <w:t>3</w:t>
      </w:r>
      <w:r w:rsidRPr="00522AAA">
        <w:fldChar w:fldCharType="end"/>
      </w:r>
      <w:r w:rsidRPr="00522AAA">
        <w:t xml:space="preserve"> och varje rad i tabellen kommen</w:t>
      </w:r>
      <w:r>
        <w:softHyphen/>
      </w:r>
      <w:r w:rsidRPr="00522AAA">
        <w:t>teras nedan.</w:t>
      </w:r>
    </w:p>
    <w:p w14:paraId="7E5688F1" w14:textId="78B4B621" w:rsidR="00ED3704" w:rsidRDefault="00ED3704" w:rsidP="00ED3704">
      <w:pPr>
        <w:pStyle w:val="TabellRubrik"/>
      </w:pPr>
      <w:bookmarkStart w:id="144" w:name="_Ref66732557"/>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3</w:t>
        </w:r>
      </w:fldSimple>
      <w:bookmarkEnd w:id="144"/>
      <w:r>
        <w:tab/>
      </w:r>
      <w:r w:rsidRPr="001E61FE">
        <w:t>Förändringar av takbegränsade utgifter jämfört med det föregående året</w:t>
      </w:r>
    </w:p>
    <w:p w14:paraId="58D076FE" w14:textId="7096A17D" w:rsidR="00ED3704" w:rsidRDefault="00ED3704" w:rsidP="00ED3704">
      <w:pPr>
        <w:pStyle w:val="TabellUnderrubrik"/>
      </w:pPr>
      <w:r w:rsidRPr="001E61FE">
        <w:t>Miljarder kronor, prognos 2021–2024</w:t>
      </w:r>
    </w:p>
    <w:tbl>
      <w:tblPr>
        <w:tblStyle w:val="RKBPTabell"/>
        <w:tblW w:w="0" w:type="auto"/>
        <w:tblLook w:val="06E0" w:firstRow="1" w:lastRow="1" w:firstColumn="1" w:lastColumn="0" w:noHBand="1" w:noVBand="1"/>
      </w:tblPr>
      <w:tblGrid>
        <w:gridCol w:w="4293"/>
        <w:gridCol w:w="770"/>
        <w:gridCol w:w="769"/>
        <w:gridCol w:w="769"/>
        <w:gridCol w:w="769"/>
      </w:tblGrid>
      <w:tr w:rsidR="00ED3704" w:rsidRPr="00A25D25" w14:paraId="3EC847BD"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554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1536908" w14:textId="77777777" w:rsidR="00ED3704" w:rsidRPr="00A25D25" w:rsidRDefault="00ED3704" w:rsidP="00ED3704">
            <w:pPr>
              <w:pStyle w:val="TabellHuvud"/>
            </w:pPr>
            <w:r w:rsidRPr="00A25D25">
              <w:t> </w:t>
            </w:r>
          </w:p>
        </w:tc>
        <w:tc>
          <w:tcPr>
            <w:tcW w:w="96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7F14648" w14:textId="77777777" w:rsidR="00ED3704" w:rsidRPr="00A25D2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25D25">
              <w:t>2021</w:t>
            </w:r>
          </w:p>
        </w:tc>
        <w:tc>
          <w:tcPr>
            <w:tcW w:w="96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E21DA9F" w14:textId="77777777" w:rsidR="00ED3704" w:rsidRPr="00A25D2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25D25">
              <w:t>2022</w:t>
            </w:r>
          </w:p>
        </w:tc>
        <w:tc>
          <w:tcPr>
            <w:tcW w:w="96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3CCF4E2" w14:textId="77777777" w:rsidR="00ED3704" w:rsidRPr="00A25D2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25D25">
              <w:t>2023</w:t>
            </w:r>
          </w:p>
        </w:tc>
        <w:tc>
          <w:tcPr>
            <w:tcW w:w="96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8DB43E3" w14:textId="77777777" w:rsidR="00ED3704" w:rsidRPr="00A25D25"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25D25">
              <w:t>2024</w:t>
            </w:r>
          </w:p>
        </w:tc>
      </w:tr>
      <w:tr w:rsidR="00ED3704" w:rsidRPr="00A25D25" w14:paraId="182642DD" w14:textId="77777777" w:rsidTr="00ED3704">
        <w:tc>
          <w:tcPr>
            <w:cnfStyle w:val="001000000000" w:firstRow="0" w:lastRow="0" w:firstColumn="1" w:lastColumn="0" w:oddVBand="0" w:evenVBand="0" w:oddHBand="0" w:evenHBand="0" w:firstRowFirstColumn="0" w:firstRowLastColumn="0" w:lastRowFirstColumn="0" w:lastRowLastColumn="0"/>
            <w:tcW w:w="5540" w:type="dxa"/>
            <w:tcBorders>
              <w:top w:val="single" w:sz="12" w:space="0" w:color="auto"/>
            </w:tcBorders>
            <w:noWrap/>
            <w:hideMark/>
          </w:tcPr>
          <w:p w14:paraId="2474E332" w14:textId="77777777" w:rsidR="00ED3704" w:rsidRPr="00A25D25" w:rsidRDefault="00ED3704" w:rsidP="00ED3704">
            <w:pPr>
              <w:pStyle w:val="Tabell"/>
              <w:rPr>
                <w:b/>
                <w:bCs/>
              </w:rPr>
            </w:pPr>
            <w:r w:rsidRPr="00A25D25">
              <w:rPr>
                <w:b/>
                <w:bCs/>
              </w:rPr>
              <w:t>Takbegränsade utgifter</w:t>
            </w:r>
          </w:p>
        </w:tc>
        <w:tc>
          <w:tcPr>
            <w:tcW w:w="960" w:type="dxa"/>
            <w:tcBorders>
              <w:top w:val="single" w:sz="12" w:space="0" w:color="auto"/>
            </w:tcBorders>
            <w:noWrap/>
            <w:hideMark/>
          </w:tcPr>
          <w:p w14:paraId="333CBE38"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A25D25">
              <w:rPr>
                <w:b/>
                <w:bCs/>
              </w:rPr>
              <w:t>120,1</w:t>
            </w:r>
          </w:p>
        </w:tc>
        <w:tc>
          <w:tcPr>
            <w:tcW w:w="960" w:type="dxa"/>
            <w:tcBorders>
              <w:top w:val="single" w:sz="12" w:space="0" w:color="auto"/>
            </w:tcBorders>
            <w:noWrap/>
            <w:hideMark/>
          </w:tcPr>
          <w:p w14:paraId="3C5A4801"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A25D25">
              <w:rPr>
                <w:b/>
                <w:bCs/>
              </w:rPr>
              <w:t>-144,2</w:t>
            </w:r>
          </w:p>
        </w:tc>
        <w:tc>
          <w:tcPr>
            <w:tcW w:w="960" w:type="dxa"/>
            <w:tcBorders>
              <w:top w:val="single" w:sz="12" w:space="0" w:color="auto"/>
            </w:tcBorders>
            <w:noWrap/>
            <w:hideMark/>
          </w:tcPr>
          <w:p w14:paraId="6E892A26"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A25D25">
              <w:rPr>
                <w:b/>
                <w:bCs/>
              </w:rPr>
              <w:t>-20,4</w:t>
            </w:r>
          </w:p>
        </w:tc>
        <w:tc>
          <w:tcPr>
            <w:tcW w:w="960" w:type="dxa"/>
            <w:tcBorders>
              <w:top w:val="single" w:sz="12" w:space="0" w:color="auto"/>
            </w:tcBorders>
            <w:noWrap/>
            <w:hideMark/>
          </w:tcPr>
          <w:p w14:paraId="1F22E134"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A25D25">
              <w:rPr>
                <w:b/>
                <w:bCs/>
              </w:rPr>
              <w:t>14,4</w:t>
            </w:r>
          </w:p>
        </w:tc>
      </w:tr>
      <w:tr w:rsidR="00ED3704" w:rsidRPr="00A25D25" w14:paraId="6BBC43DE" w14:textId="77777777" w:rsidTr="00ED3704">
        <w:tc>
          <w:tcPr>
            <w:cnfStyle w:val="001000000000" w:firstRow="0" w:lastRow="0" w:firstColumn="1" w:lastColumn="0" w:oddVBand="0" w:evenVBand="0" w:oddHBand="0" w:evenHBand="0" w:firstRowFirstColumn="0" w:firstRowLastColumn="0" w:lastRowFirstColumn="0" w:lastRowLastColumn="0"/>
            <w:tcW w:w="5540" w:type="dxa"/>
            <w:noWrap/>
            <w:hideMark/>
          </w:tcPr>
          <w:p w14:paraId="0EDFC9E4" w14:textId="77777777" w:rsidR="00ED3704" w:rsidRPr="00A25D25" w:rsidRDefault="00ED3704" w:rsidP="00ED3704">
            <w:pPr>
              <w:pStyle w:val="Tabell"/>
              <w:rPr>
                <w:i/>
                <w:iCs/>
              </w:rPr>
            </w:pPr>
            <w:r w:rsidRPr="00A25D25">
              <w:rPr>
                <w:i/>
                <w:iCs/>
              </w:rPr>
              <w:t>Förklaras av:</w:t>
            </w:r>
          </w:p>
        </w:tc>
        <w:tc>
          <w:tcPr>
            <w:tcW w:w="960" w:type="dxa"/>
            <w:noWrap/>
            <w:hideMark/>
          </w:tcPr>
          <w:p w14:paraId="3A50ECBF"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 </w:t>
            </w:r>
          </w:p>
        </w:tc>
        <w:tc>
          <w:tcPr>
            <w:tcW w:w="960" w:type="dxa"/>
            <w:noWrap/>
            <w:hideMark/>
          </w:tcPr>
          <w:p w14:paraId="4D9728B6"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 </w:t>
            </w:r>
          </w:p>
        </w:tc>
        <w:tc>
          <w:tcPr>
            <w:tcW w:w="960" w:type="dxa"/>
            <w:noWrap/>
            <w:hideMark/>
          </w:tcPr>
          <w:p w14:paraId="3B01B957"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 </w:t>
            </w:r>
          </w:p>
        </w:tc>
        <w:tc>
          <w:tcPr>
            <w:tcW w:w="960" w:type="dxa"/>
            <w:noWrap/>
            <w:hideMark/>
          </w:tcPr>
          <w:p w14:paraId="4C3015AC"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 </w:t>
            </w:r>
          </w:p>
        </w:tc>
      </w:tr>
      <w:tr w:rsidR="00ED3704" w:rsidRPr="00A25D25" w14:paraId="13295E9B" w14:textId="77777777" w:rsidTr="00ED3704">
        <w:tc>
          <w:tcPr>
            <w:cnfStyle w:val="001000000000" w:firstRow="0" w:lastRow="0" w:firstColumn="1" w:lastColumn="0" w:oddVBand="0" w:evenVBand="0" w:oddHBand="0" w:evenHBand="0" w:firstRowFirstColumn="0" w:firstRowLastColumn="0" w:lastRowFirstColumn="0" w:lastRowLastColumn="0"/>
            <w:tcW w:w="5540" w:type="dxa"/>
            <w:noWrap/>
            <w:hideMark/>
          </w:tcPr>
          <w:p w14:paraId="30849A6E" w14:textId="77777777" w:rsidR="00ED3704" w:rsidRPr="00A25D25" w:rsidRDefault="00ED3704" w:rsidP="00ED3704">
            <w:pPr>
              <w:pStyle w:val="Tabell"/>
            </w:pPr>
            <w:r w:rsidRPr="00A25D25">
              <w:t>Beslutade, föreslagna och aviserade reformer</w:t>
            </w:r>
            <w:r w:rsidRPr="00A25D25">
              <w:rPr>
                <w:vertAlign w:val="superscript"/>
              </w:rPr>
              <w:t>1</w:t>
            </w:r>
          </w:p>
        </w:tc>
        <w:tc>
          <w:tcPr>
            <w:tcW w:w="960" w:type="dxa"/>
            <w:noWrap/>
            <w:hideMark/>
          </w:tcPr>
          <w:p w14:paraId="6A252E52"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76,5</w:t>
            </w:r>
          </w:p>
        </w:tc>
        <w:tc>
          <w:tcPr>
            <w:tcW w:w="960" w:type="dxa"/>
            <w:noWrap/>
            <w:hideMark/>
          </w:tcPr>
          <w:p w14:paraId="2F6F011E"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-158,6</w:t>
            </w:r>
          </w:p>
        </w:tc>
        <w:tc>
          <w:tcPr>
            <w:tcW w:w="960" w:type="dxa"/>
            <w:noWrap/>
            <w:hideMark/>
          </w:tcPr>
          <w:p w14:paraId="508AA301"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-27,6</w:t>
            </w:r>
          </w:p>
        </w:tc>
        <w:tc>
          <w:tcPr>
            <w:tcW w:w="960" w:type="dxa"/>
            <w:noWrap/>
            <w:hideMark/>
          </w:tcPr>
          <w:p w14:paraId="719C45A9"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-3,6</w:t>
            </w:r>
          </w:p>
        </w:tc>
      </w:tr>
      <w:tr w:rsidR="00ED3704" w:rsidRPr="00A25D25" w14:paraId="2E0161BD" w14:textId="77777777" w:rsidTr="00ED3704">
        <w:tc>
          <w:tcPr>
            <w:cnfStyle w:val="001000000000" w:firstRow="0" w:lastRow="0" w:firstColumn="1" w:lastColumn="0" w:oddVBand="0" w:evenVBand="0" w:oddHBand="0" w:evenHBand="0" w:firstRowFirstColumn="0" w:firstRowLastColumn="0" w:lastRowFirstColumn="0" w:lastRowLastColumn="0"/>
            <w:tcW w:w="5540" w:type="dxa"/>
            <w:noWrap/>
            <w:hideMark/>
          </w:tcPr>
          <w:p w14:paraId="351F1DAD" w14:textId="77777777" w:rsidR="00ED3704" w:rsidRPr="00A25D25" w:rsidRDefault="00ED3704" w:rsidP="00ED3704">
            <w:pPr>
              <w:pStyle w:val="Tabell"/>
            </w:pPr>
            <w:r w:rsidRPr="00A25D25">
              <w:t>Pris- och löneomräkning</w:t>
            </w:r>
          </w:p>
        </w:tc>
        <w:tc>
          <w:tcPr>
            <w:tcW w:w="960" w:type="dxa"/>
            <w:noWrap/>
            <w:hideMark/>
          </w:tcPr>
          <w:p w14:paraId="05C246A0"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5,2</w:t>
            </w:r>
          </w:p>
        </w:tc>
        <w:tc>
          <w:tcPr>
            <w:tcW w:w="960" w:type="dxa"/>
            <w:noWrap/>
            <w:hideMark/>
          </w:tcPr>
          <w:p w14:paraId="091C1443"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1,7</w:t>
            </w:r>
          </w:p>
        </w:tc>
        <w:tc>
          <w:tcPr>
            <w:tcW w:w="960" w:type="dxa"/>
            <w:noWrap/>
            <w:hideMark/>
          </w:tcPr>
          <w:p w14:paraId="1542014B"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3,5</w:t>
            </w:r>
          </w:p>
        </w:tc>
        <w:tc>
          <w:tcPr>
            <w:tcW w:w="960" w:type="dxa"/>
            <w:noWrap/>
            <w:hideMark/>
          </w:tcPr>
          <w:p w14:paraId="20386181"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4,0</w:t>
            </w:r>
          </w:p>
        </w:tc>
      </w:tr>
      <w:tr w:rsidR="00ED3704" w:rsidRPr="00A25D25" w14:paraId="4434F848" w14:textId="77777777" w:rsidTr="00ED3704">
        <w:tc>
          <w:tcPr>
            <w:cnfStyle w:val="001000000000" w:firstRow="0" w:lastRow="0" w:firstColumn="1" w:lastColumn="0" w:oddVBand="0" w:evenVBand="0" w:oddHBand="0" w:evenHBand="0" w:firstRowFirstColumn="0" w:firstRowLastColumn="0" w:lastRowFirstColumn="0" w:lastRowLastColumn="0"/>
            <w:tcW w:w="5540" w:type="dxa"/>
            <w:noWrap/>
            <w:hideMark/>
          </w:tcPr>
          <w:p w14:paraId="060F5B44" w14:textId="77777777" w:rsidR="00ED3704" w:rsidRPr="00A25D25" w:rsidRDefault="00ED3704" w:rsidP="00ED3704">
            <w:pPr>
              <w:pStyle w:val="Tabell"/>
            </w:pPr>
            <w:r w:rsidRPr="00A25D25">
              <w:t>Makroekonomiska förändringar</w:t>
            </w:r>
          </w:p>
        </w:tc>
        <w:tc>
          <w:tcPr>
            <w:tcW w:w="960" w:type="dxa"/>
            <w:noWrap/>
            <w:hideMark/>
          </w:tcPr>
          <w:p w14:paraId="162CFDBF"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21,8</w:t>
            </w:r>
          </w:p>
        </w:tc>
        <w:tc>
          <w:tcPr>
            <w:tcW w:w="960" w:type="dxa"/>
            <w:noWrap/>
            <w:hideMark/>
          </w:tcPr>
          <w:p w14:paraId="570F4B26"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7,8</w:t>
            </w:r>
          </w:p>
        </w:tc>
        <w:tc>
          <w:tcPr>
            <w:tcW w:w="960" w:type="dxa"/>
            <w:noWrap/>
            <w:hideMark/>
          </w:tcPr>
          <w:p w14:paraId="00C2C494"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9,0</w:t>
            </w:r>
          </w:p>
        </w:tc>
        <w:tc>
          <w:tcPr>
            <w:tcW w:w="960" w:type="dxa"/>
            <w:noWrap/>
            <w:hideMark/>
          </w:tcPr>
          <w:p w14:paraId="4AFC1817"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14,8</w:t>
            </w:r>
          </w:p>
        </w:tc>
      </w:tr>
      <w:tr w:rsidR="00ED3704" w:rsidRPr="00A25D25" w14:paraId="419DB541" w14:textId="77777777" w:rsidTr="00ED3704">
        <w:tc>
          <w:tcPr>
            <w:cnfStyle w:val="001000000000" w:firstRow="0" w:lastRow="0" w:firstColumn="1" w:lastColumn="0" w:oddVBand="0" w:evenVBand="0" w:oddHBand="0" w:evenHBand="0" w:firstRowFirstColumn="0" w:firstRowLastColumn="0" w:lastRowFirstColumn="0" w:lastRowLastColumn="0"/>
            <w:tcW w:w="5540" w:type="dxa"/>
            <w:noWrap/>
            <w:hideMark/>
          </w:tcPr>
          <w:p w14:paraId="3F25C3DD" w14:textId="77777777" w:rsidR="00ED3704" w:rsidRPr="00A25D25" w:rsidRDefault="00ED3704" w:rsidP="00ED3704">
            <w:pPr>
              <w:pStyle w:val="Tabell"/>
            </w:pPr>
            <w:r w:rsidRPr="00A25D25">
              <w:t>Volymer</w:t>
            </w:r>
            <w:r w:rsidRPr="00A25D25">
              <w:rPr>
                <w:vertAlign w:val="superscript"/>
              </w:rPr>
              <w:t>2</w:t>
            </w:r>
          </w:p>
        </w:tc>
        <w:tc>
          <w:tcPr>
            <w:tcW w:w="960" w:type="dxa"/>
            <w:noWrap/>
            <w:hideMark/>
          </w:tcPr>
          <w:p w14:paraId="26D7C9BB"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3,5</w:t>
            </w:r>
          </w:p>
        </w:tc>
        <w:tc>
          <w:tcPr>
            <w:tcW w:w="960" w:type="dxa"/>
            <w:noWrap/>
            <w:hideMark/>
          </w:tcPr>
          <w:p w14:paraId="3F62D99C"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-2,9</w:t>
            </w:r>
          </w:p>
        </w:tc>
        <w:tc>
          <w:tcPr>
            <w:tcW w:w="960" w:type="dxa"/>
            <w:noWrap/>
            <w:hideMark/>
          </w:tcPr>
          <w:p w14:paraId="4E4304DF"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-3,2</w:t>
            </w:r>
          </w:p>
        </w:tc>
        <w:tc>
          <w:tcPr>
            <w:tcW w:w="960" w:type="dxa"/>
            <w:noWrap/>
            <w:hideMark/>
          </w:tcPr>
          <w:p w14:paraId="7C1EB89F"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1,6</w:t>
            </w:r>
          </w:p>
        </w:tc>
      </w:tr>
      <w:tr w:rsidR="00ED3704" w:rsidRPr="00A25D25" w14:paraId="41B7D980" w14:textId="77777777" w:rsidTr="00ED3704">
        <w:tc>
          <w:tcPr>
            <w:cnfStyle w:val="001000000000" w:firstRow="0" w:lastRow="0" w:firstColumn="1" w:lastColumn="0" w:oddVBand="0" w:evenVBand="0" w:oddHBand="0" w:evenHBand="0" w:firstRowFirstColumn="0" w:firstRowLastColumn="0" w:lastRowFirstColumn="0" w:lastRowLastColumn="0"/>
            <w:tcW w:w="5540" w:type="dxa"/>
            <w:tcBorders>
              <w:bottom w:val="single" w:sz="4" w:space="0" w:color="auto"/>
            </w:tcBorders>
            <w:noWrap/>
            <w:hideMark/>
          </w:tcPr>
          <w:p w14:paraId="5A3F6471" w14:textId="77777777" w:rsidR="00ED3704" w:rsidRPr="00A25D25" w:rsidRDefault="00ED3704" w:rsidP="00ED3704">
            <w:pPr>
              <w:pStyle w:val="Tabell"/>
            </w:pPr>
            <w:r w:rsidRPr="00A25D25">
              <w:t>Tekniska justeringar</w:t>
            </w:r>
            <w:r w:rsidRPr="00A25D25">
              <w:rPr>
                <w:vertAlign w:val="superscript"/>
              </w:rPr>
              <w:t>3</w:t>
            </w:r>
          </w:p>
        </w:tc>
        <w:tc>
          <w:tcPr>
            <w:tcW w:w="960" w:type="dxa"/>
            <w:tcBorders>
              <w:bottom w:val="single" w:sz="4" w:space="0" w:color="auto"/>
            </w:tcBorders>
            <w:noWrap/>
            <w:hideMark/>
          </w:tcPr>
          <w:p w14:paraId="4CFD171F"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1,0</w:t>
            </w:r>
          </w:p>
        </w:tc>
        <w:tc>
          <w:tcPr>
            <w:tcW w:w="960" w:type="dxa"/>
            <w:tcBorders>
              <w:bottom w:val="single" w:sz="4" w:space="0" w:color="auto"/>
            </w:tcBorders>
            <w:noWrap/>
            <w:hideMark/>
          </w:tcPr>
          <w:p w14:paraId="246CD276"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-0,3</w:t>
            </w:r>
          </w:p>
        </w:tc>
        <w:tc>
          <w:tcPr>
            <w:tcW w:w="960" w:type="dxa"/>
            <w:tcBorders>
              <w:bottom w:val="single" w:sz="4" w:space="0" w:color="auto"/>
            </w:tcBorders>
            <w:noWrap/>
            <w:hideMark/>
          </w:tcPr>
          <w:p w14:paraId="7DD2B64E"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-2,8</w:t>
            </w:r>
          </w:p>
        </w:tc>
        <w:tc>
          <w:tcPr>
            <w:tcW w:w="960" w:type="dxa"/>
            <w:tcBorders>
              <w:bottom w:val="single" w:sz="4" w:space="0" w:color="auto"/>
            </w:tcBorders>
            <w:noWrap/>
            <w:hideMark/>
          </w:tcPr>
          <w:p w14:paraId="17A8CC71" w14:textId="77777777" w:rsidR="00ED3704" w:rsidRPr="00A25D25"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25D25">
              <w:t>0,0</w:t>
            </w:r>
          </w:p>
        </w:tc>
      </w:tr>
      <w:tr w:rsidR="00ED3704" w:rsidRPr="00A25D25" w14:paraId="06E38B0A"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40" w:type="dxa"/>
            <w:tcBorders>
              <w:top w:val="single" w:sz="4" w:space="0" w:color="auto"/>
            </w:tcBorders>
            <w:shd w:val="clear" w:color="auto" w:fill="auto"/>
            <w:noWrap/>
            <w:hideMark/>
          </w:tcPr>
          <w:p w14:paraId="451FE428" w14:textId="77777777" w:rsidR="00ED3704" w:rsidRPr="00A25D25" w:rsidRDefault="00ED3704" w:rsidP="00ED3704">
            <w:pPr>
              <w:pStyle w:val="Tabell"/>
              <w:rPr>
                <w:bCs/>
              </w:rPr>
            </w:pPr>
            <w:r w:rsidRPr="00A25D25">
              <w:rPr>
                <w:bCs/>
              </w:rPr>
              <w:t>Övrigt</w:t>
            </w:r>
          </w:p>
        </w:tc>
        <w:tc>
          <w:tcPr>
            <w:tcW w:w="960" w:type="dxa"/>
            <w:tcBorders>
              <w:top w:val="single" w:sz="4" w:space="0" w:color="auto"/>
            </w:tcBorders>
            <w:shd w:val="clear" w:color="auto" w:fill="auto"/>
            <w:noWrap/>
            <w:hideMark/>
          </w:tcPr>
          <w:p w14:paraId="7380B881" w14:textId="77777777" w:rsidR="00ED3704" w:rsidRPr="00A25D2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25D25">
              <w:rPr>
                <w:bCs/>
              </w:rPr>
              <w:t>12,1</w:t>
            </w:r>
          </w:p>
        </w:tc>
        <w:tc>
          <w:tcPr>
            <w:tcW w:w="960" w:type="dxa"/>
            <w:tcBorders>
              <w:top w:val="single" w:sz="4" w:space="0" w:color="auto"/>
            </w:tcBorders>
            <w:shd w:val="clear" w:color="auto" w:fill="auto"/>
            <w:noWrap/>
            <w:hideMark/>
          </w:tcPr>
          <w:p w14:paraId="2C33353C" w14:textId="77777777" w:rsidR="00ED3704" w:rsidRPr="00A25D2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25D25">
              <w:rPr>
                <w:bCs/>
              </w:rPr>
              <w:t>8,0</w:t>
            </w:r>
          </w:p>
        </w:tc>
        <w:tc>
          <w:tcPr>
            <w:tcW w:w="960" w:type="dxa"/>
            <w:tcBorders>
              <w:top w:val="single" w:sz="4" w:space="0" w:color="auto"/>
            </w:tcBorders>
            <w:shd w:val="clear" w:color="auto" w:fill="auto"/>
            <w:noWrap/>
            <w:hideMark/>
          </w:tcPr>
          <w:p w14:paraId="438E08C0" w14:textId="77777777" w:rsidR="00ED3704" w:rsidRPr="00A25D2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25D25">
              <w:rPr>
                <w:bCs/>
              </w:rPr>
              <w:t>0,7</w:t>
            </w:r>
          </w:p>
        </w:tc>
        <w:tc>
          <w:tcPr>
            <w:tcW w:w="960" w:type="dxa"/>
            <w:tcBorders>
              <w:top w:val="single" w:sz="4" w:space="0" w:color="auto"/>
            </w:tcBorders>
            <w:shd w:val="clear" w:color="auto" w:fill="auto"/>
            <w:noWrap/>
            <w:hideMark/>
          </w:tcPr>
          <w:p w14:paraId="3AF2924E" w14:textId="77777777" w:rsidR="00ED3704" w:rsidRPr="00A25D25"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25D25">
              <w:rPr>
                <w:bCs/>
              </w:rPr>
              <w:t>-2,4</w:t>
            </w:r>
          </w:p>
        </w:tc>
      </w:tr>
    </w:tbl>
    <w:p w14:paraId="382251B1" w14:textId="0E979025" w:rsidR="00ED3704" w:rsidRDefault="00ED3704" w:rsidP="00ED3704">
      <w:pPr>
        <w:pStyle w:val="TabellFotnot"/>
      </w:pPr>
      <w:r w:rsidRPr="001E61FE">
        <w:t>Anm.: Beloppen är avrundade och överensstämmer därför inte alltid med summan.</w:t>
      </w:r>
      <w:r w:rsidRPr="0066627A">
        <w:t xml:space="preserve"> Budgeteffekten av vissa åtgärder har justerats för bedömt faktiskt utnyttjande</w:t>
      </w:r>
      <w:r>
        <w:t xml:space="preserve"> </w:t>
      </w:r>
      <w:r w:rsidRPr="000772E7">
        <w:t>2020 och 2021</w:t>
      </w:r>
      <w:r>
        <w:t>, se vidare under rubriken Revidering av budgeteffekter.</w:t>
      </w:r>
    </w:p>
    <w:p w14:paraId="668428CE" w14:textId="63354DE7" w:rsidR="00ED3704" w:rsidRDefault="00ED3704" w:rsidP="00ED3704">
      <w:pPr>
        <w:pStyle w:val="TabellFotnot"/>
      </w:pPr>
      <w:r w:rsidRPr="001E61FE">
        <w:rPr>
          <w:vertAlign w:val="superscript"/>
        </w:rPr>
        <w:t>1</w:t>
      </w:r>
      <w:r w:rsidRPr="001E61FE">
        <w:t xml:space="preserve"> Anslagsförändringar som motiverar teknisk justering av utgiftstaket ingår inte. Vidare ingår inte medel som i tidigare propositioner om ändringar i statens budget föreslagits eller som i propositionen Vårändringsbudget för 2021 (prop</w:t>
      </w:r>
      <w:r>
        <w:t>. </w:t>
      </w:r>
      <w:r w:rsidRPr="001E61FE">
        <w:t>2020/21:99) föreslås tillföras regelstyrda anslag som påverkas av förändringar i volym och makroekonomiska förutsättningar (i första hand transfereringsanslag).</w:t>
      </w:r>
    </w:p>
    <w:p w14:paraId="09A902BF" w14:textId="6781A5EB" w:rsidR="00ED3704" w:rsidRDefault="00ED3704" w:rsidP="00ED3704">
      <w:pPr>
        <w:pStyle w:val="TabellFotnot"/>
      </w:pPr>
      <w:r w:rsidRPr="001E61FE">
        <w:rPr>
          <w:vertAlign w:val="superscript"/>
        </w:rPr>
        <w:t>2</w:t>
      </w:r>
      <w:r w:rsidRPr="001E61FE">
        <w:t xml:space="preserve"> Begreppet volym innefattar ett antal olika slags utgiftsförändringar, till följd av bl.a. antal personer i transfererings</w:t>
      </w:r>
      <w:r>
        <w:softHyphen/>
      </w:r>
      <w:r w:rsidRPr="001E61FE">
        <w:t>systemen, längden på den tid som en person finns i ett transfereringssystem samt förändringar av nivån på styck</w:t>
      </w:r>
      <w:r>
        <w:softHyphen/>
      </w:r>
      <w:r w:rsidRPr="001E61FE">
        <w:t>kostnader i transfereringssystemen som inte direkt kan kopplas till den makroekonomiska utvecklingen.</w:t>
      </w:r>
    </w:p>
    <w:p w14:paraId="4BC9EEDF" w14:textId="4835B3F4" w:rsidR="00ED3704" w:rsidRDefault="00ED3704" w:rsidP="00ED3704">
      <w:pPr>
        <w:pStyle w:val="TabellFotnot"/>
      </w:pPr>
      <w:r w:rsidRPr="001E61FE">
        <w:rPr>
          <w:vertAlign w:val="superscript"/>
        </w:rPr>
        <w:t>3</w:t>
      </w:r>
      <w:r w:rsidRPr="001E61FE">
        <w:t xml:space="preserve"> Utgiftsförändringar som motiverar teknisk justering av utgiftstakets nivå.</w:t>
      </w:r>
    </w:p>
    <w:p w14:paraId="17A4BC35" w14:textId="01F2E1B6" w:rsidR="00ED3704" w:rsidRDefault="00ED3704" w:rsidP="00ED3704">
      <w:pPr>
        <w:pStyle w:val="Klla"/>
      </w:pPr>
      <w:r>
        <w:t>Källa: Egna beräkningar.</w:t>
      </w:r>
    </w:p>
    <w:p w14:paraId="4584E127" w14:textId="2D0335C3" w:rsidR="00ED3704" w:rsidRPr="002B3CD9" w:rsidRDefault="00ED3704" w:rsidP="00ED3704">
      <w:pPr>
        <w:pStyle w:val="Brdtext"/>
      </w:pPr>
      <w:r>
        <w:t xml:space="preserve">Utgifterna beräknas </w:t>
      </w:r>
      <w:r w:rsidRPr="002B3CD9">
        <w:t xml:space="preserve">öka med </w:t>
      </w:r>
      <w:r>
        <w:t>120</w:t>
      </w:r>
      <w:r w:rsidRPr="002B3CD9">
        <w:t xml:space="preserve"> miljarder kronor</w:t>
      </w:r>
      <w:r>
        <w:t xml:space="preserve"> 2021</w:t>
      </w:r>
      <w:r w:rsidRPr="002B3CD9">
        <w:t xml:space="preserve">, och 2022 </w:t>
      </w:r>
      <w:r>
        <w:t>respektive</w:t>
      </w:r>
      <w:r w:rsidRPr="002B3CD9">
        <w:t xml:space="preserve"> 2023 beräknas de minska med </w:t>
      </w:r>
      <w:r>
        <w:t>144</w:t>
      </w:r>
      <w:r w:rsidRPr="002B3CD9">
        <w:t xml:space="preserve"> </w:t>
      </w:r>
      <w:r>
        <w:t>respektive</w:t>
      </w:r>
      <w:r w:rsidRPr="002B3CD9">
        <w:t xml:space="preserve"> </w:t>
      </w:r>
      <w:r>
        <w:t>20</w:t>
      </w:r>
      <w:r w:rsidRPr="002B3CD9">
        <w:t xml:space="preserve"> miljarder kronor</w:t>
      </w:r>
      <w:r>
        <w:t xml:space="preserve"> </w:t>
      </w:r>
      <w:r w:rsidRPr="002B3CD9">
        <w:t>jämfört med de</w:t>
      </w:r>
      <w:r>
        <w:t>t</w:t>
      </w:r>
      <w:r w:rsidRPr="002B3CD9">
        <w:t xml:space="preserve"> före</w:t>
      </w:r>
      <w:r>
        <w:softHyphen/>
      </w:r>
      <w:r w:rsidRPr="002B3CD9">
        <w:t>gående året. För prognosperiodens sista år, 2024, beräknas utgifterna öka</w:t>
      </w:r>
      <w:r>
        <w:t xml:space="preserve"> med 14 milj</w:t>
      </w:r>
      <w:r>
        <w:softHyphen/>
        <w:t>arder kronor jämfört med det föregående året</w:t>
      </w:r>
      <w:r w:rsidRPr="002B3CD9">
        <w:t xml:space="preserve">. De takbegränsade utgifterna beräknas därmed </w:t>
      </w:r>
      <w:r>
        <w:t xml:space="preserve">sammantaget </w:t>
      </w:r>
      <w:r w:rsidRPr="002B3CD9">
        <w:t xml:space="preserve">minska med </w:t>
      </w:r>
      <w:r w:rsidRPr="00A93D8F">
        <w:t xml:space="preserve">totalt 30 miljarder kronor 2021–2024. </w:t>
      </w:r>
      <w:r>
        <w:t>Minskningen sker dock från en hög nivå, då 2020 med de många krisåtgärder som vidtogs under året utgör utgångspunkten för jämförelsen över tid.</w:t>
      </w:r>
    </w:p>
    <w:p w14:paraId="69889658" w14:textId="6F3247EA" w:rsidR="00ED3704" w:rsidRDefault="00ED3704" w:rsidP="00ED3704">
      <w:pPr>
        <w:pStyle w:val="Brdtext"/>
      </w:pPr>
      <w:r w:rsidRPr="00CB087E">
        <w:t xml:space="preserve">Den kraftiga </w:t>
      </w:r>
      <w:r>
        <w:t>utgifts</w:t>
      </w:r>
      <w:r w:rsidRPr="00CB087E">
        <w:t xml:space="preserve">ökningen 2021 </w:t>
      </w:r>
      <w:r>
        <w:t>respektive</w:t>
      </w:r>
      <w:r w:rsidRPr="00CB087E">
        <w:t xml:space="preserve"> </w:t>
      </w:r>
      <w:r>
        <w:t>utgifts</w:t>
      </w:r>
      <w:r w:rsidRPr="00CB087E">
        <w:t xml:space="preserve">minskningen 2022 förklaras i första hand av beslutade, föreslagna </w:t>
      </w:r>
      <w:r w:rsidRPr="00445F31">
        <w:t xml:space="preserve">och aviserade tillfälliga reformer, varav en stor del utgör krisåtgärder. Även 2023 </w:t>
      </w:r>
      <w:r>
        <w:t>upphör</w:t>
      </w:r>
      <w:r w:rsidRPr="00445F31">
        <w:t xml:space="preserve"> ett antal tidsbegränsade åtgärder, vilket minskar utgifterna i jämförelse med det föregående året</w:t>
      </w:r>
      <w:r>
        <w:t>. Utgiftsförändringen 2024 beror i första hand på den makroekonomiska utvecklingen, som påverkar pris- och löne</w:t>
      </w:r>
      <w:r>
        <w:softHyphen/>
        <w:t>känsliga anslag.</w:t>
      </w:r>
    </w:p>
    <w:p w14:paraId="47A68557" w14:textId="77777777" w:rsidR="00ED3704" w:rsidRDefault="00ED3704" w:rsidP="00ED3704">
      <w:pPr>
        <w:pStyle w:val="Rubrik3utannumrering"/>
      </w:pPr>
      <w:r>
        <w:t>Beslutade, föreslagna och aviserade reformer</w:t>
      </w:r>
    </w:p>
    <w:p w14:paraId="5A563F9C" w14:textId="4D074755" w:rsidR="00ED3704" w:rsidRDefault="00ED3704" w:rsidP="00ED3704">
      <w:pPr>
        <w:pStyle w:val="Brdtext"/>
      </w:pPr>
      <w:r>
        <w:t>Nedan beskrivs hur de takbegränsade utgifternas utveckling påverkas av alla tidigare beslut eller godkända beräkningar av riksdagen samt regeringens nu aktuella förslag och aviseringar som har budgeteffekter. Det är därmed den samlade budgeteffekten i förhållande till det föregående året som redovisas. I beskrivningen ingår även budget</w:t>
      </w:r>
      <w:r>
        <w:softHyphen/>
        <w:t xml:space="preserve">effekterna av att tidigare reformer och temporära program upphör eller minskar i omfattning. </w:t>
      </w:r>
    </w:p>
    <w:p w14:paraId="22AA9C50" w14:textId="289F8150" w:rsidR="00ED3704" w:rsidRPr="003D2EC0" w:rsidRDefault="00ED3704" w:rsidP="00ED3704">
      <w:pPr>
        <w:pStyle w:val="Brdtext"/>
        <w:rPr>
          <w:highlight w:val="yellow"/>
        </w:rPr>
      </w:pPr>
      <w:r w:rsidRPr="00A60DD6">
        <w:lastRenderedPageBreak/>
        <w:t xml:space="preserve">Utvecklingen av utgifterna under perioden 2021–2024 jämfört med föregående år påverkas av en historiskt hög utgiftsökning 2020 till följd av de åtgärder som vidtogs med anledning av spridningen av covid-19. Beslutade, föreslagna och aviserade reformer beräknas öka de takbegränsade utgifterna </w:t>
      </w:r>
      <w:r>
        <w:t xml:space="preserve">även </w:t>
      </w:r>
      <w:r w:rsidRPr="00FF0BD6">
        <w:t xml:space="preserve">2021 främst till följd av </w:t>
      </w:r>
      <w:bookmarkStart w:id="145" w:name="_Hlk67321788"/>
      <w:r w:rsidRPr="00FF0BD6">
        <w:t xml:space="preserve">tillfälliga </w:t>
      </w:r>
      <w:r>
        <w:t>åtgärder</w:t>
      </w:r>
      <w:r w:rsidRPr="00FF0BD6">
        <w:t xml:space="preserve"> som </w:t>
      </w:r>
      <w:r>
        <w:t>vidtas</w:t>
      </w:r>
      <w:r w:rsidRPr="00FF0BD6">
        <w:t xml:space="preserve"> med anledning av </w:t>
      </w:r>
      <w:r>
        <w:t>spridningen av covid-19</w:t>
      </w:r>
      <w:r w:rsidRPr="00FF0BD6">
        <w:t>.</w:t>
      </w:r>
      <w:r w:rsidRPr="00A60DD6">
        <w:t xml:space="preserve"> </w:t>
      </w:r>
      <w:bookmarkEnd w:id="145"/>
      <w:r w:rsidRPr="00A60DD6">
        <w:t>Därefter minskar utgifter som följer av åtgärder 2022–2024, då flera av åtgärderna som genom</w:t>
      </w:r>
      <w:r>
        <w:softHyphen/>
      </w:r>
      <w:r w:rsidRPr="00A60DD6">
        <w:t xml:space="preserve">fördes 2020 och genomförs 2021 är tillfälliga och upphör eller minskar i omfattning. </w:t>
      </w:r>
      <w:bookmarkStart w:id="146" w:name="_Hlk66805913"/>
      <w:r>
        <w:t xml:space="preserve">Under perioden 2021–2024 minskar utgifterna totalt sett till följd av beslut, och </w:t>
      </w:r>
      <w:r w:rsidRPr="00FF0BD6">
        <w:t>de utgiftsområden där de beräknade utgifterna minskar mest under perioden är utgifts</w:t>
      </w:r>
      <w:r>
        <w:softHyphen/>
      </w:r>
      <w:r w:rsidRPr="00FF0BD6">
        <w:t xml:space="preserve">områdena </w:t>
      </w:r>
      <w:bookmarkStart w:id="147" w:name="_Hlk66805934"/>
      <w:bookmarkEnd w:id="146"/>
      <w:r w:rsidRPr="00FF0BD6">
        <w:t>24 Näringsliv, 10 Ekonomisk trygghet vid sjukdom och funktions</w:t>
      </w:r>
      <w:r>
        <w:softHyphen/>
      </w:r>
      <w:r w:rsidRPr="00FF0BD6">
        <w:t xml:space="preserve">nedsättning, 9 Hälsovård, sjukvård och social omsorg och 25 Allmänna bidrag till kommuner. </w:t>
      </w:r>
    </w:p>
    <w:bookmarkEnd w:id="147"/>
    <w:p w14:paraId="72458616" w14:textId="46A59699" w:rsidR="00ED3704" w:rsidRDefault="00ED3704" w:rsidP="00ED3704">
      <w:pPr>
        <w:pStyle w:val="Brdtext"/>
      </w:pPr>
      <w:r w:rsidRPr="000C6CCA">
        <w:t>Inom flera utgiftsområden beräknas utgifterna sammantaget öka till följd av beslut under perioden 2021–2024. Det gäller bl.a. utgiftsområdena 6 Försvar och samhällets krisberedskap, 11 Ekonomisk trygghet vid ålderdom, 4 Rättsväsendet och 18</w:t>
      </w:r>
      <w:r>
        <w:t xml:space="preserve"> </w:t>
      </w:r>
      <w:r w:rsidRPr="000C6CCA">
        <w:t>Samhälls</w:t>
      </w:r>
      <w:r>
        <w:softHyphen/>
      </w:r>
      <w:r w:rsidRPr="000C6CCA">
        <w:t>planering, bostadsförsörjning, byggande samt konsumentpolitik</w:t>
      </w:r>
      <w:r>
        <w:t>.</w:t>
      </w:r>
    </w:p>
    <w:p w14:paraId="2835C0DE" w14:textId="29471E4C" w:rsidR="00ED3704" w:rsidRDefault="00ED3704" w:rsidP="00ED3704">
      <w:pPr>
        <w:pStyle w:val="Brdtext"/>
      </w:pPr>
      <w:r>
        <w:t xml:space="preserve">I </w:t>
      </w:r>
      <w:r>
        <w:fldChar w:fldCharType="begin"/>
      </w:r>
      <w:r>
        <w:instrText xml:space="preserve"> REF _Ref66452405 \h \*Lower </w:instrText>
      </w:r>
      <w:r>
        <w:fldChar w:fldCharType="separate"/>
      </w:r>
      <w:r w:rsidR="000D76EE">
        <w:t xml:space="preserve">tabell </w:t>
      </w:r>
      <w:r w:rsidR="000D76EE">
        <w:rPr>
          <w:noProof/>
        </w:rPr>
        <w:t>6</w:t>
      </w:r>
      <w:r w:rsidR="000D76EE">
        <w:t>.</w:t>
      </w:r>
      <w:r w:rsidR="000D76EE">
        <w:rPr>
          <w:noProof/>
        </w:rPr>
        <w:t>4</w:t>
      </w:r>
      <w:r>
        <w:fldChar w:fldCharType="end"/>
      </w:r>
      <w:r>
        <w:t xml:space="preserve"> redovisas hur beslutade, föreslagna och aviserade reformer påverkar utgifterna fördelat på de enskilda utgiftsområdena. Nedan kommenteras, för varje år 2021–2024, de utgiftsområden som uppvisar störst förändring av de beräknade utgifterna mellan år.</w:t>
      </w:r>
    </w:p>
    <w:p w14:paraId="4375C7B4" w14:textId="22D2CA2D" w:rsidR="00ED3704" w:rsidRDefault="00ED3704" w:rsidP="00ED3704">
      <w:pPr>
        <w:pStyle w:val="TabellRubrik"/>
      </w:pPr>
      <w:bookmarkStart w:id="148" w:name="_Ref66452405"/>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4</w:t>
        </w:r>
      </w:fldSimple>
      <w:bookmarkEnd w:id="148"/>
      <w:r>
        <w:tab/>
      </w:r>
      <w:r w:rsidRPr="0081069D">
        <w:t>Förändring av takbegränsade utgifter jämfört med det föregående året till följd av tidigare beslutade och aviserade samt nu föreslagna reformer</w:t>
      </w:r>
    </w:p>
    <w:p w14:paraId="187B2F64" w14:textId="4ADD4157" w:rsidR="00ED3704" w:rsidRDefault="00ED3704" w:rsidP="00ED3704">
      <w:pPr>
        <w:pStyle w:val="TabellUnderrubrik"/>
      </w:pPr>
      <w:r w:rsidRPr="0081069D">
        <w:t xml:space="preserve">Miljarder </w:t>
      </w:r>
      <w:r>
        <w:t>k</w:t>
      </w:r>
      <w:r w:rsidRPr="0081069D">
        <w:t>ronor</w:t>
      </w:r>
    </w:p>
    <w:tbl>
      <w:tblPr>
        <w:tblStyle w:val="RKBPTabell"/>
        <w:tblW w:w="5000" w:type="pct"/>
        <w:tblLayout w:type="fixed"/>
        <w:tblLook w:val="06E0" w:firstRow="1" w:lastRow="1" w:firstColumn="1" w:lastColumn="0" w:noHBand="1" w:noVBand="1"/>
      </w:tblPr>
      <w:tblGrid>
        <w:gridCol w:w="4819"/>
        <w:gridCol w:w="637"/>
        <w:gridCol w:w="638"/>
        <w:gridCol w:w="638"/>
        <w:gridCol w:w="638"/>
      </w:tblGrid>
      <w:tr w:rsidR="00ED3704" w:rsidRPr="009C00C4" w14:paraId="2CBE4D78"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474C18A6" w14:textId="77777777" w:rsidR="00ED3704" w:rsidRPr="009C00C4" w:rsidRDefault="00ED3704" w:rsidP="00ED3704">
            <w:pPr>
              <w:pStyle w:val="TabellHuvud"/>
            </w:pPr>
            <w:r w:rsidRPr="009C00C4">
              <w:t>Utgiftsområde</w:t>
            </w:r>
          </w:p>
        </w:tc>
        <w:tc>
          <w:tcPr>
            <w:tcW w:w="432" w:type="pct"/>
            <w:noWrap/>
            <w:hideMark/>
          </w:tcPr>
          <w:p w14:paraId="4D5A6FD2" w14:textId="77777777" w:rsidR="00ED3704" w:rsidRPr="009C00C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C00C4">
              <w:t>2021</w:t>
            </w:r>
          </w:p>
        </w:tc>
        <w:tc>
          <w:tcPr>
            <w:tcW w:w="433" w:type="pct"/>
            <w:noWrap/>
            <w:hideMark/>
          </w:tcPr>
          <w:p w14:paraId="2180AB20" w14:textId="77777777" w:rsidR="00ED3704" w:rsidRPr="009C00C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C00C4">
              <w:t>2022</w:t>
            </w:r>
          </w:p>
        </w:tc>
        <w:tc>
          <w:tcPr>
            <w:tcW w:w="433" w:type="pct"/>
            <w:noWrap/>
            <w:hideMark/>
          </w:tcPr>
          <w:p w14:paraId="6031AA50" w14:textId="77777777" w:rsidR="00ED3704" w:rsidRPr="009C00C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C00C4">
              <w:t>2023</w:t>
            </w:r>
          </w:p>
        </w:tc>
        <w:tc>
          <w:tcPr>
            <w:tcW w:w="433" w:type="pct"/>
            <w:noWrap/>
            <w:hideMark/>
          </w:tcPr>
          <w:p w14:paraId="6C5FA809" w14:textId="77777777" w:rsidR="00ED3704" w:rsidRPr="009C00C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C00C4">
              <w:t>2024</w:t>
            </w:r>
          </w:p>
        </w:tc>
      </w:tr>
      <w:tr w:rsidR="00ED3704" w:rsidRPr="009C00C4" w14:paraId="6AD573D2"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BAEB329" w14:textId="77777777" w:rsidR="00ED3704" w:rsidRPr="009C00C4" w:rsidRDefault="00ED3704" w:rsidP="00ED3704">
            <w:pPr>
              <w:pStyle w:val="Tabell"/>
            </w:pPr>
            <w:r w:rsidRPr="009C00C4">
              <w:t>1 Rikets styrelse</w:t>
            </w:r>
          </w:p>
        </w:tc>
        <w:tc>
          <w:tcPr>
            <w:tcW w:w="432" w:type="pct"/>
            <w:noWrap/>
            <w:hideMark/>
          </w:tcPr>
          <w:p w14:paraId="181BF91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0,3</w:t>
            </w:r>
          </w:p>
        </w:tc>
        <w:tc>
          <w:tcPr>
            <w:tcW w:w="433" w:type="pct"/>
            <w:noWrap/>
            <w:hideMark/>
          </w:tcPr>
          <w:p w14:paraId="042F04D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-0,6</w:t>
            </w:r>
          </w:p>
        </w:tc>
        <w:tc>
          <w:tcPr>
            <w:tcW w:w="433" w:type="pct"/>
            <w:noWrap/>
            <w:hideMark/>
          </w:tcPr>
          <w:p w14:paraId="1AD8F1F7"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0,3</w:t>
            </w:r>
          </w:p>
        </w:tc>
        <w:tc>
          <w:tcPr>
            <w:tcW w:w="433" w:type="pct"/>
            <w:noWrap/>
            <w:hideMark/>
          </w:tcPr>
          <w:p w14:paraId="0FC7460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-1,0</w:t>
            </w:r>
          </w:p>
        </w:tc>
      </w:tr>
      <w:tr w:rsidR="00ED3704" w:rsidRPr="009C00C4" w14:paraId="4AEE2E47"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9C928DE" w14:textId="77777777" w:rsidR="00ED3704" w:rsidRPr="009C00C4" w:rsidRDefault="00ED3704" w:rsidP="00ED3704">
            <w:pPr>
              <w:pStyle w:val="Tabell"/>
            </w:pPr>
            <w:r w:rsidRPr="009C00C4">
              <w:t>2 Samhällsekonomi och finansförvaltning</w:t>
            </w:r>
          </w:p>
        </w:tc>
        <w:tc>
          <w:tcPr>
            <w:tcW w:w="432" w:type="pct"/>
            <w:noWrap/>
            <w:hideMark/>
          </w:tcPr>
          <w:p w14:paraId="55317D9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-0,2</w:t>
            </w:r>
          </w:p>
        </w:tc>
        <w:tc>
          <w:tcPr>
            <w:tcW w:w="433" w:type="pct"/>
            <w:noWrap/>
            <w:hideMark/>
          </w:tcPr>
          <w:p w14:paraId="66AB61B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57CFB5B7"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567B155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654A39AF"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2E722FD0" w14:textId="77777777" w:rsidR="00ED3704" w:rsidRPr="009C00C4" w:rsidRDefault="00ED3704" w:rsidP="00ED3704">
            <w:pPr>
              <w:pStyle w:val="Tabell"/>
            </w:pPr>
            <w:r w:rsidRPr="009C00C4">
              <w:t>3 Skatt, tull och exekution</w:t>
            </w:r>
          </w:p>
        </w:tc>
        <w:tc>
          <w:tcPr>
            <w:tcW w:w="432" w:type="pct"/>
            <w:noWrap/>
            <w:hideMark/>
          </w:tcPr>
          <w:p w14:paraId="6DA1061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0,3</w:t>
            </w:r>
          </w:p>
        </w:tc>
        <w:tc>
          <w:tcPr>
            <w:tcW w:w="433" w:type="pct"/>
            <w:noWrap/>
            <w:hideMark/>
          </w:tcPr>
          <w:p w14:paraId="557498A5"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c>
          <w:tcPr>
            <w:tcW w:w="433" w:type="pct"/>
            <w:noWrap/>
            <w:hideMark/>
          </w:tcPr>
          <w:p w14:paraId="7510D39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c>
          <w:tcPr>
            <w:tcW w:w="433" w:type="pct"/>
            <w:noWrap/>
            <w:hideMark/>
          </w:tcPr>
          <w:p w14:paraId="21917BE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r>
      <w:tr w:rsidR="00ED3704" w:rsidRPr="009C00C4" w14:paraId="2946D8B1"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6B93CB55" w14:textId="77777777" w:rsidR="00ED3704" w:rsidRPr="009C00C4" w:rsidRDefault="00ED3704" w:rsidP="00ED3704">
            <w:pPr>
              <w:pStyle w:val="Tabell"/>
            </w:pPr>
            <w:r w:rsidRPr="009C00C4">
              <w:t>4 Rättsväsendet</w:t>
            </w:r>
          </w:p>
        </w:tc>
        <w:tc>
          <w:tcPr>
            <w:tcW w:w="432" w:type="pct"/>
            <w:noWrap/>
            <w:hideMark/>
          </w:tcPr>
          <w:p w14:paraId="1FEC772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3,2</w:t>
            </w:r>
          </w:p>
        </w:tc>
        <w:tc>
          <w:tcPr>
            <w:tcW w:w="433" w:type="pct"/>
            <w:noWrap/>
            <w:hideMark/>
          </w:tcPr>
          <w:p w14:paraId="4DA34BE9"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1,0</w:t>
            </w:r>
          </w:p>
        </w:tc>
        <w:tc>
          <w:tcPr>
            <w:tcW w:w="433" w:type="pct"/>
            <w:noWrap/>
            <w:hideMark/>
          </w:tcPr>
          <w:p w14:paraId="0CA40D7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0,3</w:t>
            </w:r>
          </w:p>
        </w:tc>
        <w:tc>
          <w:tcPr>
            <w:tcW w:w="433" w:type="pct"/>
            <w:noWrap/>
            <w:hideMark/>
          </w:tcPr>
          <w:p w14:paraId="0CA4CC8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2686B843"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DF3D7FE" w14:textId="77777777" w:rsidR="00ED3704" w:rsidRPr="009C00C4" w:rsidRDefault="00ED3704" w:rsidP="00ED3704">
            <w:pPr>
              <w:pStyle w:val="Tabell"/>
            </w:pPr>
            <w:r w:rsidRPr="009C00C4">
              <w:t>5 Internationell samverkan</w:t>
            </w:r>
          </w:p>
        </w:tc>
        <w:tc>
          <w:tcPr>
            <w:tcW w:w="432" w:type="pct"/>
            <w:noWrap/>
            <w:hideMark/>
          </w:tcPr>
          <w:p w14:paraId="2EB1EF0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c>
          <w:tcPr>
            <w:tcW w:w="433" w:type="pct"/>
            <w:noWrap/>
            <w:hideMark/>
          </w:tcPr>
          <w:p w14:paraId="7B2B015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3BDFF3E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199C918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2CADB3C4"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957B73C" w14:textId="77777777" w:rsidR="00ED3704" w:rsidRPr="009C00C4" w:rsidRDefault="00ED3704" w:rsidP="00ED3704">
            <w:pPr>
              <w:pStyle w:val="Tabell"/>
            </w:pPr>
            <w:r w:rsidRPr="009C00C4">
              <w:t>6 Försvar och samhällets krisberedskap</w:t>
            </w:r>
          </w:p>
        </w:tc>
        <w:tc>
          <w:tcPr>
            <w:tcW w:w="432" w:type="pct"/>
            <w:noWrap/>
            <w:hideMark/>
          </w:tcPr>
          <w:p w14:paraId="551D4AE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5,1</w:t>
            </w:r>
          </w:p>
        </w:tc>
        <w:tc>
          <w:tcPr>
            <w:tcW w:w="433" w:type="pct"/>
            <w:noWrap/>
            <w:hideMark/>
          </w:tcPr>
          <w:p w14:paraId="5FCFF635"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5,3</w:t>
            </w:r>
          </w:p>
        </w:tc>
        <w:tc>
          <w:tcPr>
            <w:tcW w:w="433" w:type="pct"/>
            <w:noWrap/>
            <w:hideMark/>
          </w:tcPr>
          <w:p w14:paraId="48252B1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5,3</w:t>
            </w:r>
          </w:p>
        </w:tc>
        <w:tc>
          <w:tcPr>
            <w:tcW w:w="433" w:type="pct"/>
            <w:noWrap/>
            <w:hideMark/>
          </w:tcPr>
          <w:p w14:paraId="54F3EBE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7,0</w:t>
            </w:r>
          </w:p>
        </w:tc>
      </w:tr>
      <w:tr w:rsidR="00ED3704" w:rsidRPr="009C00C4" w14:paraId="6B3A190F"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ED63E8C" w14:textId="77777777" w:rsidR="00ED3704" w:rsidRPr="009C00C4" w:rsidRDefault="00ED3704" w:rsidP="00ED3704">
            <w:pPr>
              <w:pStyle w:val="Tabell"/>
            </w:pPr>
            <w:r w:rsidRPr="009C00C4">
              <w:t>7 Internationellt bistånd</w:t>
            </w:r>
          </w:p>
        </w:tc>
        <w:tc>
          <w:tcPr>
            <w:tcW w:w="432" w:type="pct"/>
            <w:noWrap/>
            <w:hideMark/>
          </w:tcPr>
          <w:p w14:paraId="1C2A3A4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0,4</w:t>
            </w:r>
          </w:p>
        </w:tc>
        <w:tc>
          <w:tcPr>
            <w:tcW w:w="433" w:type="pct"/>
            <w:noWrap/>
            <w:hideMark/>
          </w:tcPr>
          <w:p w14:paraId="1B09AEB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5D7FCFC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c>
          <w:tcPr>
            <w:tcW w:w="433" w:type="pct"/>
            <w:noWrap/>
            <w:hideMark/>
          </w:tcPr>
          <w:p w14:paraId="0B52314D"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2629B2F7"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2EE0363B" w14:textId="77777777" w:rsidR="00ED3704" w:rsidRPr="009C00C4" w:rsidRDefault="00ED3704" w:rsidP="00ED3704">
            <w:pPr>
              <w:pStyle w:val="Tabell"/>
            </w:pPr>
            <w:r w:rsidRPr="009C00C4">
              <w:t>8 Migration</w:t>
            </w:r>
          </w:p>
        </w:tc>
        <w:tc>
          <w:tcPr>
            <w:tcW w:w="432" w:type="pct"/>
            <w:noWrap/>
            <w:hideMark/>
          </w:tcPr>
          <w:p w14:paraId="6A8D50E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-0,7</w:t>
            </w:r>
          </w:p>
        </w:tc>
        <w:tc>
          <w:tcPr>
            <w:tcW w:w="433" w:type="pct"/>
            <w:noWrap/>
            <w:hideMark/>
          </w:tcPr>
          <w:p w14:paraId="4A663F4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-0,6</w:t>
            </w:r>
          </w:p>
        </w:tc>
        <w:tc>
          <w:tcPr>
            <w:tcW w:w="433" w:type="pct"/>
            <w:noWrap/>
            <w:hideMark/>
          </w:tcPr>
          <w:p w14:paraId="4F95926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2,0</w:t>
            </w:r>
          </w:p>
        </w:tc>
        <w:tc>
          <w:tcPr>
            <w:tcW w:w="433" w:type="pct"/>
            <w:noWrap/>
            <w:hideMark/>
          </w:tcPr>
          <w:p w14:paraId="381F5C6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09619A57"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28C380C1" w14:textId="77777777" w:rsidR="00ED3704" w:rsidRPr="009C00C4" w:rsidRDefault="00ED3704" w:rsidP="00ED3704">
            <w:pPr>
              <w:pStyle w:val="Tabell"/>
            </w:pPr>
            <w:r w:rsidRPr="009C00C4">
              <w:t>9 Hälsovård, sjukvård och social omsorg</w:t>
            </w:r>
          </w:p>
        </w:tc>
        <w:tc>
          <w:tcPr>
            <w:tcW w:w="432" w:type="pct"/>
            <w:noWrap/>
            <w:hideMark/>
          </w:tcPr>
          <w:p w14:paraId="6F2F297A"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29,0</w:t>
            </w:r>
          </w:p>
        </w:tc>
        <w:tc>
          <w:tcPr>
            <w:tcW w:w="433" w:type="pct"/>
            <w:noWrap/>
            <w:hideMark/>
          </w:tcPr>
          <w:p w14:paraId="7F57247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-40,2</w:t>
            </w:r>
          </w:p>
        </w:tc>
        <w:tc>
          <w:tcPr>
            <w:tcW w:w="433" w:type="pct"/>
            <w:noWrap/>
            <w:hideMark/>
          </w:tcPr>
          <w:p w14:paraId="4D1E6F2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-7,4</w:t>
            </w:r>
          </w:p>
        </w:tc>
        <w:tc>
          <w:tcPr>
            <w:tcW w:w="433" w:type="pct"/>
            <w:noWrap/>
            <w:hideMark/>
          </w:tcPr>
          <w:p w14:paraId="239AEC2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r>
      <w:tr w:rsidR="00ED3704" w:rsidRPr="009C00C4" w14:paraId="36160062"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006AA1C0" w14:textId="77777777" w:rsidR="00ED3704" w:rsidRPr="009C00C4" w:rsidRDefault="00ED3704" w:rsidP="00ED3704">
            <w:pPr>
              <w:pStyle w:val="Tabell"/>
            </w:pPr>
            <w:r w:rsidRPr="009C00C4">
              <w:t>10 Ekonomisk trygghet vid sjukdom och funktionsnedsättning</w:t>
            </w:r>
          </w:p>
        </w:tc>
        <w:tc>
          <w:tcPr>
            <w:tcW w:w="432" w:type="pct"/>
            <w:noWrap/>
            <w:hideMark/>
          </w:tcPr>
          <w:p w14:paraId="15CBE15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-17,2</w:t>
            </w:r>
          </w:p>
        </w:tc>
        <w:tc>
          <w:tcPr>
            <w:tcW w:w="433" w:type="pct"/>
            <w:noWrap/>
            <w:hideMark/>
          </w:tcPr>
          <w:p w14:paraId="498FE4D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-16,3</w:t>
            </w:r>
          </w:p>
        </w:tc>
        <w:tc>
          <w:tcPr>
            <w:tcW w:w="433" w:type="pct"/>
            <w:noWrap/>
            <w:hideMark/>
          </w:tcPr>
          <w:p w14:paraId="304A566C"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1,4</w:t>
            </w:r>
          </w:p>
        </w:tc>
        <w:tc>
          <w:tcPr>
            <w:tcW w:w="433" w:type="pct"/>
            <w:noWrap/>
            <w:hideMark/>
          </w:tcPr>
          <w:p w14:paraId="2EE22E4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1,5</w:t>
            </w:r>
          </w:p>
        </w:tc>
      </w:tr>
      <w:tr w:rsidR="00ED3704" w:rsidRPr="009C00C4" w14:paraId="0DAA4992"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051977FC" w14:textId="77777777" w:rsidR="00ED3704" w:rsidRPr="009C00C4" w:rsidRDefault="00ED3704" w:rsidP="00ED3704">
            <w:pPr>
              <w:pStyle w:val="Tabell"/>
            </w:pPr>
            <w:r w:rsidRPr="009C00C4">
              <w:t>11 Ekonomisk trygghet vid ålderdom</w:t>
            </w:r>
          </w:p>
        </w:tc>
        <w:tc>
          <w:tcPr>
            <w:tcW w:w="432" w:type="pct"/>
            <w:noWrap/>
            <w:hideMark/>
          </w:tcPr>
          <w:p w14:paraId="3D1CC3D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2,1</w:t>
            </w:r>
          </w:p>
        </w:tc>
        <w:tc>
          <w:tcPr>
            <w:tcW w:w="433" w:type="pct"/>
            <w:noWrap/>
            <w:hideMark/>
          </w:tcPr>
          <w:p w14:paraId="1392831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4,0</w:t>
            </w:r>
          </w:p>
        </w:tc>
        <w:tc>
          <w:tcPr>
            <w:tcW w:w="433" w:type="pct"/>
            <w:noWrap/>
            <w:hideMark/>
          </w:tcPr>
          <w:p w14:paraId="76BB338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-0,8</w:t>
            </w:r>
          </w:p>
        </w:tc>
        <w:tc>
          <w:tcPr>
            <w:tcW w:w="433" w:type="pct"/>
            <w:noWrap/>
            <w:hideMark/>
          </w:tcPr>
          <w:p w14:paraId="06B5F5F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r>
      <w:tr w:rsidR="00ED3704" w:rsidRPr="009C00C4" w14:paraId="134C82BF"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58D52008" w14:textId="77777777" w:rsidR="00ED3704" w:rsidRPr="009C00C4" w:rsidRDefault="00ED3704" w:rsidP="00ED3704">
            <w:pPr>
              <w:pStyle w:val="Tabell"/>
            </w:pPr>
            <w:r w:rsidRPr="009C00C4">
              <w:t>12 Ekonomisk trygghet för familjer och barn</w:t>
            </w:r>
          </w:p>
        </w:tc>
        <w:tc>
          <w:tcPr>
            <w:tcW w:w="432" w:type="pct"/>
            <w:noWrap/>
            <w:hideMark/>
          </w:tcPr>
          <w:p w14:paraId="033AC36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c>
          <w:tcPr>
            <w:tcW w:w="433" w:type="pct"/>
            <w:noWrap/>
            <w:hideMark/>
          </w:tcPr>
          <w:p w14:paraId="0066060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c>
          <w:tcPr>
            <w:tcW w:w="433" w:type="pct"/>
            <w:noWrap/>
            <w:hideMark/>
          </w:tcPr>
          <w:p w14:paraId="65011CD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76BB878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0F5C8424"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79408E5C" w14:textId="77777777" w:rsidR="00ED3704" w:rsidRPr="009C00C4" w:rsidRDefault="00ED3704" w:rsidP="00ED3704">
            <w:pPr>
              <w:pStyle w:val="Tabell"/>
            </w:pPr>
            <w:r w:rsidRPr="009C00C4">
              <w:t>13 Jämställdhet och nyanlända invandrares etablering</w:t>
            </w:r>
          </w:p>
        </w:tc>
        <w:tc>
          <w:tcPr>
            <w:tcW w:w="432" w:type="pct"/>
            <w:noWrap/>
            <w:hideMark/>
          </w:tcPr>
          <w:p w14:paraId="3CA2495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2,1</w:t>
            </w:r>
          </w:p>
        </w:tc>
        <w:tc>
          <w:tcPr>
            <w:tcW w:w="433" w:type="pct"/>
            <w:noWrap/>
            <w:hideMark/>
          </w:tcPr>
          <w:p w14:paraId="38E5955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-0,9</w:t>
            </w:r>
          </w:p>
        </w:tc>
        <w:tc>
          <w:tcPr>
            <w:tcW w:w="433" w:type="pct"/>
            <w:noWrap/>
            <w:hideMark/>
          </w:tcPr>
          <w:p w14:paraId="5A9FA7B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c>
          <w:tcPr>
            <w:tcW w:w="433" w:type="pct"/>
            <w:noWrap/>
            <w:hideMark/>
          </w:tcPr>
          <w:p w14:paraId="39F1E149"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-0,7</w:t>
            </w:r>
          </w:p>
        </w:tc>
      </w:tr>
      <w:tr w:rsidR="00ED3704" w:rsidRPr="009C00C4" w14:paraId="4505C3E3"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6B460BA7" w14:textId="77777777" w:rsidR="00ED3704" w:rsidRPr="009C00C4" w:rsidRDefault="00ED3704" w:rsidP="00ED3704">
            <w:pPr>
              <w:pStyle w:val="Tabell"/>
            </w:pPr>
            <w:r w:rsidRPr="009C00C4">
              <w:t>14 Arbetsmarknad och arbetsliv</w:t>
            </w:r>
          </w:p>
        </w:tc>
        <w:tc>
          <w:tcPr>
            <w:tcW w:w="432" w:type="pct"/>
            <w:noWrap/>
            <w:hideMark/>
          </w:tcPr>
          <w:p w14:paraId="7939F6C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-0,3</w:t>
            </w:r>
          </w:p>
        </w:tc>
        <w:tc>
          <w:tcPr>
            <w:tcW w:w="433" w:type="pct"/>
            <w:noWrap/>
            <w:hideMark/>
          </w:tcPr>
          <w:p w14:paraId="3FBE47D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-2,8</w:t>
            </w:r>
          </w:p>
        </w:tc>
        <w:tc>
          <w:tcPr>
            <w:tcW w:w="433" w:type="pct"/>
            <w:noWrap/>
            <w:hideMark/>
          </w:tcPr>
          <w:p w14:paraId="01D667C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-5,7</w:t>
            </w:r>
          </w:p>
        </w:tc>
        <w:tc>
          <w:tcPr>
            <w:tcW w:w="433" w:type="pct"/>
            <w:noWrap/>
            <w:hideMark/>
          </w:tcPr>
          <w:p w14:paraId="19574BD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-2,8</w:t>
            </w:r>
          </w:p>
        </w:tc>
      </w:tr>
      <w:tr w:rsidR="00ED3704" w:rsidRPr="009C00C4" w14:paraId="79D03917"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0938B635" w14:textId="77777777" w:rsidR="00ED3704" w:rsidRPr="009C00C4" w:rsidRDefault="00ED3704" w:rsidP="00ED3704">
            <w:pPr>
              <w:pStyle w:val="Tabell"/>
            </w:pPr>
            <w:r w:rsidRPr="009C00C4">
              <w:t>15 Studiestöd</w:t>
            </w:r>
          </w:p>
        </w:tc>
        <w:tc>
          <w:tcPr>
            <w:tcW w:w="432" w:type="pct"/>
            <w:noWrap/>
            <w:hideMark/>
          </w:tcPr>
          <w:p w14:paraId="5FB2C17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c>
          <w:tcPr>
            <w:tcW w:w="433" w:type="pct"/>
            <w:noWrap/>
            <w:hideMark/>
          </w:tcPr>
          <w:p w14:paraId="67B473CD"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-0,6</w:t>
            </w:r>
          </w:p>
        </w:tc>
        <w:tc>
          <w:tcPr>
            <w:tcW w:w="433" w:type="pct"/>
            <w:noWrap/>
            <w:hideMark/>
          </w:tcPr>
          <w:p w14:paraId="10CB788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-0,9</w:t>
            </w:r>
          </w:p>
        </w:tc>
        <w:tc>
          <w:tcPr>
            <w:tcW w:w="433" w:type="pct"/>
            <w:noWrap/>
            <w:hideMark/>
          </w:tcPr>
          <w:p w14:paraId="68DCCDC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r>
      <w:tr w:rsidR="00ED3704" w:rsidRPr="009C00C4" w14:paraId="040C98CE"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442B1EB7" w14:textId="77777777" w:rsidR="00ED3704" w:rsidRPr="009C00C4" w:rsidRDefault="00ED3704" w:rsidP="00ED3704">
            <w:pPr>
              <w:pStyle w:val="Tabell"/>
            </w:pPr>
            <w:r w:rsidRPr="009C00C4">
              <w:t>16 Utbildning och universitetsforskning</w:t>
            </w:r>
          </w:p>
        </w:tc>
        <w:tc>
          <w:tcPr>
            <w:tcW w:w="432" w:type="pct"/>
            <w:noWrap/>
            <w:hideMark/>
          </w:tcPr>
          <w:p w14:paraId="454639F5"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8,2</w:t>
            </w:r>
          </w:p>
        </w:tc>
        <w:tc>
          <w:tcPr>
            <w:tcW w:w="433" w:type="pct"/>
            <w:noWrap/>
            <w:hideMark/>
          </w:tcPr>
          <w:p w14:paraId="322A3FED"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-3,6</w:t>
            </w:r>
          </w:p>
        </w:tc>
        <w:tc>
          <w:tcPr>
            <w:tcW w:w="433" w:type="pct"/>
            <w:noWrap/>
            <w:hideMark/>
          </w:tcPr>
          <w:p w14:paraId="19E32B5C"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-1,9</w:t>
            </w:r>
          </w:p>
        </w:tc>
        <w:tc>
          <w:tcPr>
            <w:tcW w:w="433" w:type="pct"/>
            <w:noWrap/>
            <w:hideMark/>
          </w:tcPr>
          <w:p w14:paraId="3B032E1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r>
      <w:tr w:rsidR="00ED3704" w:rsidRPr="009C00C4" w14:paraId="32FAE5CB"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724EC5E3" w14:textId="77777777" w:rsidR="00ED3704" w:rsidRPr="009C00C4" w:rsidRDefault="00ED3704" w:rsidP="00ED3704">
            <w:pPr>
              <w:pStyle w:val="Tabell"/>
            </w:pPr>
            <w:r w:rsidRPr="009C00C4">
              <w:t>17 Kultur, medier, trossamfund och fritid</w:t>
            </w:r>
          </w:p>
        </w:tc>
        <w:tc>
          <w:tcPr>
            <w:tcW w:w="432" w:type="pct"/>
            <w:noWrap/>
            <w:hideMark/>
          </w:tcPr>
          <w:p w14:paraId="530A985D"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0,7</w:t>
            </w:r>
          </w:p>
        </w:tc>
        <w:tc>
          <w:tcPr>
            <w:tcW w:w="433" w:type="pct"/>
            <w:noWrap/>
            <w:hideMark/>
          </w:tcPr>
          <w:p w14:paraId="58840E3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-5,0</w:t>
            </w:r>
          </w:p>
        </w:tc>
        <w:tc>
          <w:tcPr>
            <w:tcW w:w="433" w:type="pct"/>
            <w:noWrap/>
            <w:hideMark/>
          </w:tcPr>
          <w:p w14:paraId="5D22131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c>
          <w:tcPr>
            <w:tcW w:w="433" w:type="pct"/>
            <w:noWrap/>
            <w:hideMark/>
          </w:tcPr>
          <w:p w14:paraId="7F427120"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-0,2</w:t>
            </w:r>
          </w:p>
        </w:tc>
      </w:tr>
      <w:tr w:rsidR="00ED3704" w:rsidRPr="009C00C4" w14:paraId="27EEB990"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5E4E5850" w14:textId="77777777" w:rsidR="00ED3704" w:rsidRPr="009C00C4" w:rsidRDefault="00ED3704" w:rsidP="00ED3704">
            <w:pPr>
              <w:pStyle w:val="Tabell"/>
            </w:pPr>
            <w:r w:rsidRPr="009C00C4">
              <w:t>18 Samhällsplanering, bostadsförsörjning, byggande samt konsumentpolitik</w:t>
            </w:r>
          </w:p>
        </w:tc>
        <w:tc>
          <w:tcPr>
            <w:tcW w:w="432" w:type="pct"/>
            <w:noWrap/>
            <w:hideMark/>
          </w:tcPr>
          <w:p w14:paraId="7E9EDE68"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1,8</w:t>
            </w:r>
          </w:p>
        </w:tc>
        <w:tc>
          <w:tcPr>
            <w:tcW w:w="433" w:type="pct"/>
            <w:noWrap/>
            <w:hideMark/>
          </w:tcPr>
          <w:p w14:paraId="2FC74AD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2,0</w:t>
            </w:r>
          </w:p>
        </w:tc>
        <w:tc>
          <w:tcPr>
            <w:tcW w:w="433" w:type="pct"/>
            <w:noWrap/>
            <w:hideMark/>
          </w:tcPr>
          <w:p w14:paraId="0B8E2AB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-0,3</w:t>
            </w:r>
          </w:p>
        </w:tc>
        <w:tc>
          <w:tcPr>
            <w:tcW w:w="433" w:type="pct"/>
            <w:noWrap/>
            <w:hideMark/>
          </w:tcPr>
          <w:p w14:paraId="680877F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-0,7</w:t>
            </w:r>
          </w:p>
        </w:tc>
      </w:tr>
      <w:tr w:rsidR="00ED3704" w:rsidRPr="009C00C4" w14:paraId="4F354AA7"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0C518EB3" w14:textId="77777777" w:rsidR="00ED3704" w:rsidRPr="009C00C4" w:rsidRDefault="00ED3704" w:rsidP="00ED3704">
            <w:pPr>
              <w:pStyle w:val="Tabell"/>
            </w:pPr>
            <w:r w:rsidRPr="009C00C4">
              <w:t>19 Regional utveckling</w:t>
            </w:r>
          </w:p>
        </w:tc>
        <w:tc>
          <w:tcPr>
            <w:tcW w:w="432" w:type="pct"/>
            <w:noWrap/>
            <w:hideMark/>
          </w:tcPr>
          <w:p w14:paraId="2FDC242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0,5</w:t>
            </w:r>
          </w:p>
        </w:tc>
        <w:tc>
          <w:tcPr>
            <w:tcW w:w="433" w:type="pct"/>
            <w:noWrap/>
            <w:hideMark/>
          </w:tcPr>
          <w:p w14:paraId="2B638558"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0,6</w:t>
            </w:r>
          </w:p>
        </w:tc>
        <w:tc>
          <w:tcPr>
            <w:tcW w:w="433" w:type="pct"/>
            <w:noWrap/>
            <w:hideMark/>
          </w:tcPr>
          <w:p w14:paraId="23FF5C0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-0,2</w:t>
            </w:r>
          </w:p>
        </w:tc>
        <w:tc>
          <w:tcPr>
            <w:tcW w:w="433" w:type="pct"/>
            <w:noWrap/>
            <w:hideMark/>
          </w:tcPr>
          <w:p w14:paraId="167986C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-0,6</w:t>
            </w:r>
          </w:p>
        </w:tc>
      </w:tr>
      <w:tr w:rsidR="00ED3704" w:rsidRPr="009C00C4" w14:paraId="2F06E560"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4A7DBCE3" w14:textId="77777777" w:rsidR="00ED3704" w:rsidRPr="009C00C4" w:rsidRDefault="00ED3704" w:rsidP="00ED3704">
            <w:pPr>
              <w:pStyle w:val="Tabell"/>
            </w:pPr>
            <w:r w:rsidRPr="009C00C4">
              <w:t>20 Allmän miljö- och naturvård</w:t>
            </w:r>
          </w:p>
        </w:tc>
        <w:tc>
          <w:tcPr>
            <w:tcW w:w="432" w:type="pct"/>
            <w:noWrap/>
            <w:hideMark/>
          </w:tcPr>
          <w:p w14:paraId="54C43099"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3,3</w:t>
            </w:r>
          </w:p>
        </w:tc>
        <w:tc>
          <w:tcPr>
            <w:tcW w:w="433" w:type="pct"/>
            <w:noWrap/>
            <w:hideMark/>
          </w:tcPr>
          <w:p w14:paraId="0589392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-0,7</w:t>
            </w:r>
          </w:p>
        </w:tc>
        <w:tc>
          <w:tcPr>
            <w:tcW w:w="433" w:type="pct"/>
            <w:noWrap/>
            <w:hideMark/>
          </w:tcPr>
          <w:p w14:paraId="7C6218E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-4,2</w:t>
            </w:r>
          </w:p>
        </w:tc>
        <w:tc>
          <w:tcPr>
            <w:tcW w:w="433" w:type="pct"/>
            <w:noWrap/>
            <w:hideMark/>
          </w:tcPr>
          <w:p w14:paraId="5A635028"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-0,7</w:t>
            </w:r>
          </w:p>
        </w:tc>
      </w:tr>
      <w:tr w:rsidR="00ED3704" w:rsidRPr="009C00C4" w14:paraId="1269E359"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369A5B5C" w14:textId="77777777" w:rsidR="00ED3704" w:rsidRPr="009C00C4" w:rsidRDefault="00ED3704" w:rsidP="00ED3704">
            <w:pPr>
              <w:pStyle w:val="Tabell"/>
            </w:pPr>
            <w:r w:rsidRPr="009C00C4">
              <w:t>21 Energi</w:t>
            </w:r>
          </w:p>
        </w:tc>
        <w:tc>
          <w:tcPr>
            <w:tcW w:w="432" w:type="pct"/>
            <w:noWrap/>
            <w:hideMark/>
          </w:tcPr>
          <w:p w14:paraId="5AAF96D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1,2</w:t>
            </w:r>
          </w:p>
        </w:tc>
        <w:tc>
          <w:tcPr>
            <w:tcW w:w="433" w:type="pct"/>
            <w:noWrap/>
            <w:hideMark/>
          </w:tcPr>
          <w:p w14:paraId="1D3A7559"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-1,0</w:t>
            </w:r>
          </w:p>
        </w:tc>
        <w:tc>
          <w:tcPr>
            <w:tcW w:w="433" w:type="pct"/>
            <w:noWrap/>
            <w:hideMark/>
          </w:tcPr>
          <w:p w14:paraId="66B4967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-1,2</w:t>
            </w:r>
          </w:p>
        </w:tc>
        <w:tc>
          <w:tcPr>
            <w:tcW w:w="433" w:type="pct"/>
            <w:noWrap/>
            <w:hideMark/>
          </w:tcPr>
          <w:p w14:paraId="38FE64B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44B8BD94"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03438947" w14:textId="77777777" w:rsidR="00ED3704" w:rsidRPr="009C00C4" w:rsidRDefault="00ED3704" w:rsidP="00ED3704">
            <w:pPr>
              <w:pStyle w:val="Tabell"/>
            </w:pPr>
            <w:r w:rsidRPr="009C00C4">
              <w:t>22 Kommunikationer</w:t>
            </w:r>
          </w:p>
        </w:tc>
        <w:tc>
          <w:tcPr>
            <w:tcW w:w="432" w:type="pct"/>
            <w:noWrap/>
            <w:hideMark/>
          </w:tcPr>
          <w:p w14:paraId="50F6284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8,1</w:t>
            </w:r>
          </w:p>
        </w:tc>
        <w:tc>
          <w:tcPr>
            <w:tcW w:w="433" w:type="pct"/>
            <w:noWrap/>
            <w:hideMark/>
          </w:tcPr>
          <w:p w14:paraId="0E73400D"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-4,9</w:t>
            </w:r>
          </w:p>
        </w:tc>
        <w:tc>
          <w:tcPr>
            <w:tcW w:w="433" w:type="pct"/>
            <w:noWrap/>
            <w:hideMark/>
          </w:tcPr>
          <w:p w14:paraId="766CF58E"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-1,1</w:t>
            </w:r>
          </w:p>
        </w:tc>
        <w:tc>
          <w:tcPr>
            <w:tcW w:w="433" w:type="pct"/>
            <w:noWrap/>
            <w:hideMark/>
          </w:tcPr>
          <w:p w14:paraId="4D1549B0"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-1,3</w:t>
            </w:r>
          </w:p>
        </w:tc>
      </w:tr>
      <w:tr w:rsidR="00ED3704" w:rsidRPr="009C00C4" w14:paraId="0042A76A"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7E4DAC08" w14:textId="77777777" w:rsidR="00ED3704" w:rsidRPr="009C00C4" w:rsidRDefault="00ED3704" w:rsidP="00ED3704">
            <w:pPr>
              <w:pStyle w:val="Tabell"/>
            </w:pPr>
            <w:r w:rsidRPr="009C00C4">
              <w:t>23 Areella näringar, landsbygd och livsmedel</w:t>
            </w:r>
          </w:p>
        </w:tc>
        <w:tc>
          <w:tcPr>
            <w:tcW w:w="432" w:type="pct"/>
            <w:noWrap/>
            <w:hideMark/>
          </w:tcPr>
          <w:p w14:paraId="04CDA3E0"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5,6</w:t>
            </w:r>
          </w:p>
        </w:tc>
        <w:tc>
          <w:tcPr>
            <w:tcW w:w="433" w:type="pct"/>
            <w:noWrap/>
            <w:hideMark/>
          </w:tcPr>
          <w:p w14:paraId="60146A5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-2,6</w:t>
            </w:r>
          </w:p>
        </w:tc>
        <w:tc>
          <w:tcPr>
            <w:tcW w:w="433" w:type="pct"/>
            <w:noWrap/>
            <w:hideMark/>
          </w:tcPr>
          <w:p w14:paraId="0A3F8A2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-2,1</w:t>
            </w:r>
          </w:p>
        </w:tc>
        <w:tc>
          <w:tcPr>
            <w:tcW w:w="433" w:type="pct"/>
            <w:noWrap/>
            <w:hideMark/>
          </w:tcPr>
          <w:p w14:paraId="42A2F29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-1,1</w:t>
            </w:r>
          </w:p>
        </w:tc>
      </w:tr>
      <w:tr w:rsidR="00ED3704" w:rsidRPr="009C00C4" w14:paraId="2E98043B"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81D4555" w14:textId="77777777" w:rsidR="00ED3704" w:rsidRPr="009C00C4" w:rsidRDefault="00ED3704" w:rsidP="00ED3704">
            <w:pPr>
              <w:pStyle w:val="Tabell"/>
            </w:pPr>
            <w:r w:rsidRPr="009C00C4">
              <w:t>24 Näringsliv</w:t>
            </w:r>
          </w:p>
        </w:tc>
        <w:tc>
          <w:tcPr>
            <w:tcW w:w="432" w:type="pct"/>
            <w:noWrap/>
            <w:hideMark/>
          </w:tcPr>
          <w:p w14:paraId="35F98DB8"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28,7</w:t>
            </w:r>
          </w:p>
        </w:tc>
        <w:tc>
          <w:tcPr>
            <w:tcW w:w="433" w:type="pct"/>
            <w:noWrap/>
            <w:hideMark/>
          </w:tcPr>
          <w:p w14:paraId="41BEAAC2" w14:textId="4E22254F"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-85,7</w:t>
            </w:r>
          </w:p>
        </w:tc>
        <w:tc>
          <w:tcPr>
            <w:tcW w:w="433" w:type="pct"/>
            <w:noWrap/>
            <w:hideMark/>
          </w:tcPr>
          <w:p w14:paraId="4AA9BB81"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-0,8</w:t>
            </w:r>
          </w:p>
        </w:tc>
        <w:tc>
          <w:tcPr>
            <w:tcW w:w="433" w:type="pct"/>
            <w:noWrap/>
            <w:hideMark/>
          </w:tcPr>
          <w:p w14:paraId="6C8B1455"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r>
      <w:tr w:rsidR="00ED3704" w:rsidRPr="009C00C4" w14:paraId="6D896694"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8E70EF2" w14:textId="77777777" w:rsidR="00ED3704" w:rsidRPr="009C00C4" w:rsidRDefault="00ED3704" w:rsidP="00ED3704">
            <w:pPr>
              <w:pStyle w:val="Tabell"/>
            </w:pPr>
            <w:r w:rsidRPr="009C00C4">
              <w:t>25 Allmänna bidrag till kommuner</w:t>
            </w:r>
          </w:p>
        </w:tc>
        <w:tc>
          <w:tcPr>
            <w:tcW w:w="432" w:type="pct"/>
            <w:noWrap/>
            <w:hideMark/>
          </w:tcPr>
          <w:p w14:paraId="733526A3"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-5,5</w:t>
            </w:r>
          </w:p>
        </w:tc>
        <w:tc>
          <w:tcPr>
            <w:tcW w:w="433" w:type="pct"/>
            <w:noWrap/>
            <w:hideMark/>
          </w:tcPr>
          <w:p w14:paraId="59183B6A"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-4,9</w:t>
            </w:r>
          </w:p>
        </w:tc>
        <w:tc>
          <w:tcPr>
            <w:tcW w:w="433" w:type="pct"/>
            <w:noWrap/>
            <w:hideMark/>
          </w:tcPr>
          <w:p w14:paraId="11AC499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-7,7</w:t>
            </w:r>
          </w:p>
        </w:tc>
        <w:tc>
          <w:tcPr>
            <w:tcW w:w="433" w:type="pct"/>
            <w:noWrap/>
            <w:hideMark/>
          </w:tcPr>
          <w:p w14:paraId="199112C2"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r>
      <w:tr w:rsidR="00ED3704" w:rsidRPr="009C00C4" w14:paraId="1B73A5AB"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4B312E41" w14:textId="77777777" w:rsidR="00ED3704" w:rsidRPr="009C00C4" w:rsidRDefault="00ED3704" w:rsidP="00ED3704">
            <w:pPr>
              <w:pStyle w:val="Tabell"/>
            </w:pPr>
            <w:r w:rsidRPr="009C00C4">
              <w:lastRenderedPageBreak/>
              <w:t>27 Avgiften till Europeiska unionen</w:t>
            </w:r>
          </w:p>
        </w:tc>
        <w:tc>
          <w:tcPr>
            <w:tcW w:w="432" w:type="pct"/>
            <w:noWrap/>
            <w:hideMark/>
          </w:tcPr>
          <w:p w14:paraId="38C8626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7A750899"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76D7D25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c>
          <w:tcPr>
            <w:tcW w:w="433" w:type="pct"/>
            <w:noWrap/>
            <w:hideMark/>
          </w:tcPr>
          <w:p w14:paraId="50AD17B7"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0,0</w:t>
            </w:r>
          </w:p>
        </w:tc>
      </w:tr>
      <w:tr w:rsidR="00ED3704" w:rsidRPr="009C00C4" w14:paraId="577DF236"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3EA750F6" w14:textId="77777777" w:rsidR="00ED3704" w:rsidRPr="009C00C4" w:rsidRDefault="00ED3704" w:rsidP="00ED3704">
            <w:pPr>
              <w:pStyle w:val="Tabell"/>
              <w:rPr>
                <w:b/>
                <w:bCs/>
              </w:rPr>
            </w:pPr>
            <w:r w:rsidRPr="009C00C4">
              <w:rPr>
                <w:b/>
                <w:bCs/>
              </w:rPr>
              <w:t>Summa utgiftsförändringar</w:t>
            </w:r>
          </w:p>
        </w:tc>
        <w:tc>
          <w:tcPr>
            <w:tcW w:w="432" w:type="pct"/>
            <w:noWrap/>
            <w:hideMark/>
          </w:tcPr>
          <w:p w14:paraId="33D9BDE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C00C4">
              <w:rPr>
                <w:b/>
                <w:bCs/>
              </w:rPr>
              <w:t>77,1</w:t>
            </w:r>
          </w:p>
        </w:tc>
        <w:tc>
          <w:tcPr>
            <w:tcW w:w="433" w:type="pct"/>
            <w:noWrap/>
            <w:hideMark/>
          </w:tcPr>
          <w:p w14:paraId="43579DF6"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C00C4">
              <w:rPr>
                <w:b/>
                <w:bCs/>
              </w:rPr>
              <w:t>-158,7</w:t>
            </w:r>
          </w:p>
        </w:tc>
        <w:tc>
          <w:tcPr>
            <w:tcW w:w="433" w:type="pct"/>
            <w:noWrap/>
            <w:hideMark/>
          </w:tcPr>
          <w:p w14:paraId="1353CC0C"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C00C4">
              <w:rPr>
                <w:b/>
                <w:bCs/>
              </w:rPr>
              <w:t>-25,8</w:t>
            </w:r>
          </w:p>
        </w:tc>
        <w:tc>
          <w:tcPr>
            <w:tcW w:w="433" w:type="pct"/>
            <w:noWrap/>
            <w:hideMark/>
          </w:tcPr>
          <w:p w14:paraId="10C7AE7F"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9C00C4">
              <w:rPr>
                <w:b/>
                <w:bCs/>
              </w:rPr>
              <w:t>-1,7</w:t>
            </w:r>
          </w:p>
        </w:tc>
      </w:tr>
      <w:tr w:rsidR="00ED3704" w:rsidRPr="009C00C4" w14:paraId="06A631D1" w14:textId="77777777" w:rsidTr="00ED3704">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15C1E4AD" w14:textId="77777777" w:rsidR="00ED3704" w:rsidRPr="009C00C4" w:rsidRDefault="00ED3704" w:rsidP="00ED3704">
            <w:pPr>
              <w:pStyle w:val="Tabell"/>
            </w:pPr>
            <w:r w:rsidRPr="009C00C4">
              <w:t>Ålderspensionssystemet vid sidan av statens budget</w:t>
            </w:r>
          </w:p>
        </w:tc>
        <w:tc>
          <w:tcPr>
            <w:tcW w:w="432" w:type="pct"/>
            <w:noWrap/>
            <w:hideMark/>
          </w:tcPr>
          <w:p w14:paraId="4A6E7945"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-0,6</w:t>
            </w:r>
          </w:p>
        </w:tc>
        <w:tc>
          <w:tcPr>
            <w:tcW w:w="433" w:type="pct"/>
            <w:noWrap/>
            <w:hideMark/>
          </w:tcPr>
          <w:p w14:paraId="0B2F1D4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0,1</w:t>
            </w:r>
          </w:p>
        </w:tc>
        <w:tc>
          <w:tcPr>
            <w:tcW w:w="433" w:type="pct"/>
            <w:noWrap/>
            <w:hideMark/>
          </w:tcPr>
          <w:p w14:paraId="298375D4"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-1,8</w:t>
            </w:r>
          </w:p>
        </w:tc>
        <w:tc>
          <w:tcPr>
            <w:tcW w:w="433" w:type="pct"/>
            <w:noWrap/>
            <w:hideMark/>
          </w:tcPr>
          <w:p w14:paraId="334C069B" w14:textId="77777777" w:rsidR="00ED3704" w:rsidRPr="009C00C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00C4">
              <w:t>-1,8</w:t>
            </w:r>
          </w:p>
        </w:tc>
      </w:tr>
      <w:tr w:rsidR="00ED3704" w:rsidRPr="00B53991" w14:paraId="1A6D9012"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69" w:type="pct"/>
            <w:noWrap/>
            <w:vAlign w:val="top"/>
            <w:hideMark/>
          </w:tcPr>
          <w:p w14:paraId="30D1D9AC" w14:textId="77777777" w:rsidR="00ED3704" w:rsidRPr="00B53991" w:rsidRDefault="00ED3704" w:rsidP="00ED3704">
            <w:pPr>
              <w:pStyle w:val="Tabell"/>
              <w:rPr>
                <w:b/>
                <w:bCs/>
              </w:rPr>
            </w:pPr>
            <w:r w:rsidRPr="00B53991">
              <w:rPr>
                <w:b/>
                <w:bCs/>
              </w:rPr>
              <w:t>Takbegränsade utgifter</w:t>
            </w:r>
          </w:p>
        </w:tc>
        <w:tc>
          <w:tcPr>
            <w:tcW w:w="432" w:type="pct"/>
            <w:noWrap/>
            <w:hideMark/>
          </w:tcPr>
          <w:p w14:paraId="7D985E8B" w14:textId="77777777" w:rsidR="00ED3704" w:rsidRPr="00B53991"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B53991">
              <w:rPr>
                <w:b/>
                <w:bCs/>
              </w:rPr>
              <w:t>76,5</w:t>
            </w:r>
          </w:p>
        </w:tc>
        <w:tc>
          <w:tcPr>
            <w:tcW w:w="433" w:type="pct"/>
            <w:noWrap/>
            <w:hideMark/>
          </w:tcPr>
          <w:p w14:paraId="596FEA23" w14:textId="77777777" w:rsidR="00ED3704" w:rsidRPr="00B53991"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B53991">
              <w:rPr>
                <w:b/>
                <w:bCs/>
              </w:rPr>
              <w:t>-158,6</w:t>
            </w:r>
          </w:p>
        </w:tc>
        <w:tc>
          <w:tcPr>
            <w:tcW w:w="433" w:type="pct"/>
            <w:noWrap/>
            <w:hideMark/>
          </w:tcPr>
          <w:p w14:paraId="3576336E" w14:textId="77777777" w:rsidR="00ED3704" w:rsidRPr="00B53991"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B53991">
              <w:rPr>
                <w:b/>
                <w:bCs/>
              </w:rPr>
              <w:t>-27,6</w:t>
            </w:r>
          </w:p>
        </w:tc>
        <w:tc>
          <w:tcPr>
            <w:tcW w:w="433" w:type="pct"/>
            <w:noWrap/>
            <w:hideMark/>
          </w:tcPr>
          <w:p w14:paraId="129FE053" w14:textId="77777777" w:rsidR="00ED3704" w:rsidRPr="00B53991"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B53991">
              <w:rPr>
                <w:b/>
                <w:bCs/>
              </w:rPr>
              <w:t>-3,6</w:t>
            </w:r>
          </w:p>
        </w:tc>
      </w:tr>
    </w:tbl>
    <w:p w14:paraId="4DD29129" w14:textId="33A46230" w:rsidR="00ED3704" w:rsidRDefault="00ED3704" w:rsidP="00ED3704">
      <w:pPr>
        <w:pStyle w:val="TabellFotnot"/>
      </w:pPr>
      <w:r w:rsidRPr="0081069D">
        <w:t xml:space="preserve">Anm.: </w:t>
      </w:r>
      <w:r w:rsidRPr="00E24552">
        <w:t xml:space="preserve">Beloppen är avrundade och överensstämmer därför inte alltid med summan. </w:t>
      </w:r>
      <w:r w:rsidRPr="0081069D">
        <w:t>Anslagsförändringar som motiverar teknisk justering av utgiftstaket ingår inte. Vidare ingår inte medel som i tidigare propositioner om ändringar i statens budget föreslagits eller som i propositionen Vårändringsbudget för 2021 (prop</w:t>
      </w:r>
      <w:r>
        <w:t xml:space="preserve">. </w:t>
      </w:r>
      <w:r w:rsidRPr="0081069D">
        <w:t>2020/21:99) föreslås tillföras regelstyrda anslag som påverkas av förändringar i volym och makroekonomiska förutsättningar (i första hand transfereringsanslag).</w:t>
      </w:r>
      <w:r w:rsidRPr="00B62951">
        <w:t xml:space="preserve"> Budgeteffekten av vissa åtgärder har justerats för bedömt faktiskt utnyttjande</w:t>
      </w:r>
      <w:r>
        <w:t xml:space="preserve"> </w:t>
      </w:r>
      <w:r w:rsidRPr="002A500F">
        <w:t>2020 och 2021</w:t>
      </w:r>
      <w:r w:rsidRPr="00284716">
        <w:t xml:space="preserve">, se vidare under rubriken </w:t>
      </w:r>
      <w:r>
        <w:t>Revidering av budgeteffekter</w:t>
      </w:r>
      <w:r w:rsidRPr="00284716">
        <w:t>.</w:t>
      </w:r>
    </w:p>
    <w:p w14:paraId="2217A930" w14:textId="24CB4C67" w:rsidR="00ED3704" w:rsidRDefault="00ED3704" w:rsidP="00ED3704">
      <w:pPr>
        <w:pStyle w:val="Klla"/>
      </w:pPr>
      <w:r>
        <w:t>Källa: Egna beräkningar.</w:t>
      </w:r>
    </w:p>
    <w:p w14:paraId="5C96C1B2" w14:textId="5B6B5F64" w:rsidR="00ED3704" w:rsidRDefault="00ED3704" w:rsidP="00ED3704">
      <w:pPr>
        <w:pStyle w:val="Rubrik4utannumrering"/>
      </w:pPr>
      <w:r>
        <w:t>Revidering av budgeteffekter</w:t>
      </w:r>
    </w:p>
    <w:p w14:paraId="47E82F46" w14:textId="593AB35B" w:rsidR="00ED3704" w:rsidRPr="006B7E5E" w:rsidRDefault="00ED3704" w:rsidP="00ED3704">
      <w:pPr>
        <w:pStyle w:val="Brdtext"/>
      </w:pPr>
      <w:r w:rsidRPr="006B7E5E">
        <w:t>Budgeteffekten av en åtgärd bedöms i samband med att förslaget lämnas till riksdagen. I normalfallet gäller den ursprungligen redovisade budgeteffekten när utgifternas utveckling beskrivs i efterföljande propositioner. För några av de åtgärder för 2020 och 2021 som riksdagen fattat beslut om med anledning av pandemin har bedöm</w:t>
      </w:r>
      <w:r>
        <w:softHyphen/>
      </w:r>
      <w:r w:rsidRPr="006B7E5E">
        <w:t>ningen av åtgärdernas faktiska utfall reviderats kraftigt. De aktuella åtgärderna är kort</w:t>
      </w:r>
      <w:r>
        <w:softHyphen/>
      </w:r>
      <w:r w:rsidRPr="006B7E5E">
        <w:t xml:space="preserve">tidsarbete, omställningsstöd, stöd till enskilda näringsidkare samt ökade resurser till bidrag till folkhälsa och sjukvård, för merkostnader </w:t>
      </w:r>
      <w:r>
        <w:t>på grund av</w:t>
      </w:r>
      <w:r w:rsidRPr="006B7E5E">
        <w:t xml:space="preserve"> covid-19 samt medel för utökad testverksamhet. I dessa synnerligen speciella fall som har sin grund i de ekonomiska konsekvenserna av pandemin, är det motiverat att redovisa budget</w:t>
      </w:r>
      <w:r>
        <w:softHyphen/>
      </w:r>
      <w:r w:rsidRPr="006B7E5E">
        <w:t>effekten av en åtgärd i enlighet med den nya bedömningen i de fall budgeteffekten av reformerna har bedömts vara mycket stor och skillnaden mot det faktiska utfallet väntas bli betydande. Detta trots att regeringen inte har lämnat något nytt förslag till riksdagen.</w:t>
      </w:r>
    </w:p>
    <w:p w14:paraId="44BC2AD4" w14:textId="66A9A220" w:rsidR="00ED3704" w:rsidRDefault="00ED3704" w:rsidP="00ED3704">
      <w:pPr>
        <w:pStyle w:val="Brdtext"/>
      </w:pPr>
      <w:r w:rsidRPr="006B7E5E">
        <w:t xml:space="preserve">I budgetpropositionen för 2021 redovisades reviderade budgeteffekter för 2020 för åtgärderna korttidsarbete och omställningsstöd. Sammantaget hade riksdagen </w:t>
      </w:r>
      <w:r>
        <w:t>under 2020 fram till detta tillfälle</w:t>
      </w:r>
      <w:r w:rsidRPr="006B7E5E">
        <w:t xml:space="preserve"> anvisat 140,9 miljarder kronor 2020 för dessa stöd, men i budgetpropositionen redovisades en budgeteffekt på 57,0 miljarder kronor eftersom skillnaden mellan anvisa</w:t>
      </w:r>
      <w:r>
        <w:t>de medel</w:t>
      </w:r>
      <w:r w:rsidRPr="006B7E5E">
        <w:t xml:space="preserve"> och faktiskt utfall var betydande. I denna propos</w:t>
      </w:r>
      <w:r>
        <w:softHyphen/>
      </w:r>
      <w:r w:rsidRPr="006B7E5E">
        <w:t>ition redovisas ytterligare reviderade budgeteffekter för 2020 och 2021. För det första blev utfallet för åtgärderna korttidsarbete, stöd till enskilda näringsidkare och ökade resurser till hälso- och sjukvården för testning och merkostnader väsentligt lägre än anvisat för 2020. Bedömningen är att utgifterna i stället kommer att uppkomma 2021. Därför har en betydande del av den bedömda budgeteffekten för dessa åtgärder flyttats till 2021 och sammantaget redovisas budgeteffekter motsvarande 20,8</w:t>
      </w:r>
      <w:r>
        <w:t> </w:t>
      </w:r>
      <w:r w:rsidRPr="006B7E5E">
        <w:t>milj</w:t>
      </w:r>
      <w:r>
        <w:softHyphen/>
      </w:r>
      <w:r w:rsidRPr="006B7E5E">
        <w:t>arder kronor 2021 i stället för 2020. För det andra bedöms utgifterna för stöd till enskilda näringsidkare och omställningsstöd bli väsentligt lägre för 2021 än vad som är anvisat för 2021. Av den anledningen redovisas en revidering av budget</w:t>
      </w:r>
      <w:r>
        <w:softHyphen/>
      </w:r>
      <w:r w:rsidRPr="006B7E5E">
        <w:t>effekten med sammanlagt 8,8 miljarder kronor i enlighet med den nya bedömningen. För det tredje bedöms utgifterna för stöd vid korttidsarbete bli väsentligt högre för 2021 än tidigare bedömning. Av den anledningen redovisas en revidering av budget</w:t>
      </w:r>
      <w:r>
        <w:softHyphen/>
      </w:r>
      <w:r w:rsidRPr="006B7E5E">
        <w:t>effekten med 3,4</w:t>
      </w:r>
      <w:r>
        <w:t> </w:t>
      </w:r>
      <w:r w:rsidRPr="006B7E5E">
        <w:t>miljarder kronor i enlighet med den nya bedömningen. Revideringen av budget</w:t>
      </w:r>
      <w:r>
        <w:softHyphen/>
      </w:r>
      <w:r w:rsidRPr="006B7E5E">
        <w:t xml:space="preserve">effekter påverkar redovisningen av åtgärderna i </w:t>
      </w:r>
      <w:r>
        <w:fldChar w:fldCharType="begin"/>
      </w:r>
      <w:r>
        <w:instrText xml:space="preserve"> REF _Ref66452405 \h \*Lower  \* MERGEFORMAT </w:instrText>
      </w:r>
      <w:r>
        <w:fldChar w:fldCharType="separate"/>
      </w:r>
      <w:r w:rsidR="000D76EE">
        <w:t xml:space="preserve">tabell </w:t>
      </w:r>
      <w:r w:rsidR="000D76EE">
        <w:rPr>
          <w:noProof/>
        </w:rPr>
        <w:t>6</w:t>
      </w:r>
      <w:r w:rsidR="000D76EE">
        <w:t>.</w:t>
      </w:r>
      <w:r w:rsidR="000D76EE">
        <w:rPr>
          <w:noProof/>
        </w:rPr>
        <w:t>4</w:t>
      </w:r>
      <w:r>
        <w:fldChar w:fldCharType="end"/>
      </w:r>
      <w:r w:rsidRPr="006B7E5E">
        <w:t xml:space="preserve"> och samman</w:t>
      </w:r>
      <w:r>
        <w:softHyphen/>
      </w:r>
      <w:r w:rsidRPr="006B7E5E">
        <w:t xml:space="preserve">ställningarna i </w:t>
      </w:r>
      <w:r>
        <w:fldChar w:fldCharType="begin"/>
      </w:r>
      <w:r>
        <w:instrText xml:space="preserve"> REF _Ref66732557 \h \*Lower  \* MERGEFORMAT </w:instrText>
      </w:r>
      <w:r>
        <w:fldChar w:fldCharType="separate"/>
      </w:r>
      <w:r w:rsidR="000D76EE">
        <w:t xml:space="preserve">tabell </w:t>
      </w:r>
      <w:r w:rsidR="000D76EE">
        <w:rPr>
          <w:noProof/>
        </w:rPr>
        <w:t>6</w:t>
      </w:r>
      <w:r w:rsidR="000D76EE">
        <w:t>.</w:t>
      </w:r>
      <w:r w:rsidR="000D76EE">
        <w:rPr>
          <w:noProof/>
        </w:rPr>
        <w:t>3</w:t>
      </w:r>
      <w:r>
        <w:fldChar w:fldCharType="end"/>
      </w:r>
      <w:r w:rsidRPr="006B7E5E">
        <w:t xml:space="preserve"> och </w:t>
      </w:r>
      <w:r>
        <w:fldChar w:fldCharType="begin"/>
      </w:r>
      <w:r>
        <w:instrText xml:space="preserve"> REF _Ref67505484 \h \*Lower  \* MERGEFORMAT </w:instrText>
      </w:r>
      <w:r>
        <w:fldChar w:fldCharType="separate"/>
      </w:r>
      <w:r w:rsidR="000D76EE">
        <w:t xml:space="preserve">tabell </w:t>
      </w:r>
      <w:r w:rsidR="000D76EE">
        <w:rPr>
          <w:noProof/>
        </w:rPr>
        <w:t>6</w:t>
      </w:r>
      <w:r w:rsidR="000D76EE">
        <w:t>.</w:t>
      </w:r>
      <w:r w:rsidR="000D76EE">
        <w:rPr>
          <w:noProof/>
        </w:rPr>
        <w:t>10</w:t>
      </w:r>
      <w:r>
        <w:fldChar w:fldCharType="end"/>
      </w:r>
      <w:r w:rsidRPr="006B7E5E">
        <w:t xml:space="preserve">. Det ger en mer rättvisande redovisning </w:t>
      </w:r>
      <w:r>
        <w:t xml:space="preserve">både </w:t>
      </w:r>
      <w:r w:rsidRPr="006B7E5E">
        <w:t>av åtgärdernas storlek och av den aktiva finanspolitiken för 2020 och 2021 och hur den påverkar förändringen av det strukturella sparandet (se avsnitt 8.1).</w:t>
      </w:r>
    </w:p>
    <w:p w14:paraId="3931809C" w14:textId="4FCE9F25" w:rsidR="00ED3704" w:rsidRDefault="00ED3704" w:rsidP="00ED3704">
      <w:pPr>
        <w:pStyle w:val="Rubrik4utannumrering"/>
      </w:pPr>
      <w:r>
        <w:t xml:space="preserve">Utgifternas förändring till följd av beslut 2021 jämfört med året dessförinnan </w:t>
      </w:r>
    </w:p>
    <w:p w14:paraId="3B1FAA54" w14:textId="6F7A93CF" w:rsidR="00ED3704" w:rsidRPr="00000363" w:rsidRDefault="00ED3704" w:rsidP="00ED3704">
      <w:pPr>
        <w:pStyle w:val="Brdtext"/>
      </w:pPr>
      <w:r w:rsidRPr="003B6769">
        <w:t xml:space="preserve">Utgifterna beräknas öka med sammantaget </w:t>
      </w:r>
      <w:r>
        <w:t>76,</w:t>
      </w:r>
      <w:r w:rsidRPr="00FD769E" w:rsidDel="00DF3B35">
        <w:t>5</w:t>
      </w:r>
      <w:r w:rsidRPr="00FD769E">
        <w:t xml:space="preserve"> </w:t>
      </w:r>
      <w:r w:rsidRPr="003B6769">
        <w:t>miljarder kronor 2021 jämfört med 2020 främst till följd av</w:t>
      </w:r>
      <w:r>
        <w:t xml:space="preserve"> </w:t>
      </w:r>
      <w:r w:rsidRPr="003B6769">
        <w:t xml:space="preserve">tillfälliga </w:t>
      </w:r>
      <w:r>
        <w:t>åtgärder</w:t>
      </w:r>
      <w:r w:rsidRPr="003B6769">
        <w:t xml:space="preserve"> som görs med anledning av </w:t>
      </w:r>
      <w:r>
        <w:t xml:space="preserve">spridningen av </w:t>
      </w:r>
      <w:r>
        <w:lastRenderedPageBreak/>
        <w:t>covid-19</w:t>
      </w:r>
      <w:r w:rsidRPr="00000363">
        <w:t>. De beloppsmässigt största utgiftsförändringarna finns inom utgiftsområdena 9 Hälsovård, sjukvård och social omsorg</w:t>
      </w:r>
      <w:r>
        <w:t>,</w:t>
      </w:r>
      <w:r w:rsidRPr="00000363">
        <w:t xml:space="preserve"> 24 Näringsliv, 10 Ekonomisk trygghet vid sjukdom och funktionsnedsättning</w:t>
      </w:r>
      <w:bookmarkStart w:id="149" w:name="_Hlk67321920"/>
      <w:r w:rsidRPr="00000363">
        <w:t xml:space="preserve">, </w:t>
      </w:r>
      <w:bookmarkEnd w:id="149"/>
      <w:r w:rsidRPr="00000363">
        <w:t>16 Utbildning och universitetsforskning</w:t>
      </w:r>
      <w:r>
        <w:t xml:space="preserve"> och</w:t>
      </w:r>
      <w:r w:rsidRPr="00000363">
        <w:t xml:space="preserve"> 22 Kommunikationer</w:t>
      </w:r>
      <w:r>
        <w:t>.</w:t>
      </w:r>
      <w:r w:rsidRPr="00000363">
        <w:t xml:space="preserve"> </w:t>
      </w:r>
      <w:r>
        <w:t xml:space="preserve">Inom utgiftsområde </w:t>
      </w:r>
      <w:r w:rsidRPr="00311471">
        <w:t>10 Ekonomisk trygghet vid sjukdom och funktionsnedsättning</w:t>
      </w:r>
      <w:r>
        <w:t xml:space="preserve">, minskar utgifterna med 17,2 miljarder kronor. </w:t>
      </w:r>
      <w:r w:rsidRPr="00000363">
        <w:t xml:space="preserve">Åtgärderna inom de fyra utgiftsområden </w:t>
      </w:r>
      <w:r>
        <w:t>som ökar</w:t>
      </w:r>
      <w:r w:rsidRPr="00000363">
        <w:t xml:space="preserve"> </w:t>
      </w:r>
      <w:r>
        <w:t xml:space="preserve">mest under 2021 ger </w:t>
      </w:r>
      <w:r w:rsidRPr="00000363">
        <w:t xml:space="preserve">sammanlagt </w:t>
      </w:r>
      <w:r>
        <w:t>ökade utgifter med</w:t>
      </w:r>
      <w:r w:rsidRPr="00000363">
        <w:t xml:space="preserve"> </w:t>
      </w:r>
      <w:r>
        <w:t>74</w:t>
      </w:r>
      <w:r w:rsidRPr="00000363">
        <w:t>,</w:t>
      </w:r>
      <w:r>
        <w:t>0</w:t>
      </w:r>
      <w:r w:rsidRPr="00000363">
        <w:t xml:space="preserve"> miljarder kronor 2021.</w:t>
      </w:r>
    </w:p>
    <w:p w14:paraId="0FAB0844" w14:textId="6E7F761D" w:rsidR="00ED3704" w:rsidRDefault="00ED3704" w:rsidP="00ED3704">
      <w:pPr>
        <w:pStyle w:val="Brdtext"/>
      </w:pPr>
      <w:r>
        <w:t xml:space="preserve">Inom utgiftsområde 9 </w:t>
      </w:r>
      <w:r w:rsidRPr="009C5ABE">
        <w:t xml:space="preserve">Hälsovård, sjukvård och social omsorg </w:t>
      </w:r>
      <w:r>
        <w:t xml:space="preserve">ökar utgifterna kraftigt 2021 delvis på grund av att en del av de åtgärder som vidtagits till följd av spridningen av covid-19 ger budgeteffekt 2021 i stället för 2020 som </w:t>
      </w:r>
      <w:r w:rsidRPr="00211EF9">
        <w:t>tidigare beräknades</w:t>
      </w:r>
      <w:r>
        <w:t>. Utgifterna beräknas även öka 2021 jämfört med 2020 till följd av</w:t>
      </w:r>
      <w:r w:rsidDel="005205D1">
        <w:t xml:space="preserve"> </w:t>
      </w:r>
      <w:r>
        <w:t>åtgärder för att bekämpa smittspridningen</w:t>
      </w:r>
      <w:bookmarkStart w:id="150" w:name="_Hlk67324565"/>
      <w:r>
        <w:t xml:space="preserve"> i t.ex. </w:t>
      </w:r>
      <w:r w:rsidRPr="001732BF">
        <w:t>propositionen Vårändringsbudget för 202</w:t>
      </w:r>
      <w:r>
        <w:t>1</w:t>
      </w:r>
      <w:r w:rsidRPr="001732BF">
        <w:t xml:space="preserve"> (prop.</w:t>
      </w:r>
      <w:r>
        <w:t> </w:t>
      </w:r>
      <w:r w:rsidRPr="001732BF">
        <w:t>20</w:t>
      </w:r>
      <w:r>
        <w:t>20</w:t>
      </w:r>
      <w:r w:rsidRPr="001732BF">
        <w:t>/2</w:t>
      </w:r>
      <w:r>
        <w:t>1</w:t>
      </w:r>
      <w:r w:rsidRPr="001732BF">
        <w:t>:99)</w:t>
      </w:r>
      <w:r>
        <w:t xml:space="preserve"> och </w:t>
      </w:r>
      <w:bookmarkEnd w:id="150"/>
      <w:r w:rsidRPr="00C379B5">
        <w:t>Extra ändringsbudget för 2021 – Stöd till företag, medel för vaccinering och andra åtgärder med anledning av coronaviruset (prop. 2020/21:77, bet. 2020/21:FiU40, rskr</w:t>
      </w:r>
      <w:r>
        <w:t>.</w:t>
      </w:r>
      <w:r w:rsidRPr="00C379B5">
        <w:t xml:space="preserve"> 2020/21:175–181).</w:t>
      </w:r>
      <w:r>
        <w:t xml:space="preserve"> </w:t>
      </w:r>
    </w:p>
    <w:p w14:paraId="428ADEA7" w14:textId="6EF7CB13" w:rsidR="00ED3704" w:rsidRDefault="00ED3704" w:rsidP="00ED3704">
      <w:pPr>
        <w:pStyle w:val="Brdtext"/>
      </w:pPr>
      <w:r>
        <w:t>Även d</w:t>
      </w:r>
      <w:r w:rsidRPr="007533D7">
        <w:t xml:space="preserve">e beräknade utgifterna inom utgiftsområde 24 Näringsliv ökar kraftigt 2021 jämfört med 2020 </w:t>
      </w:r>
      <w:r>
        <w:t>främst till följd av förlängning av näringslivsstöd, ökade medel till korttidsarbete och evenemangsstöd</w:t>
      </w:r>
      <w:r w:rsidRPr="001F00B6">
        <w:t xml:space="preserve"> i </w:t>
      </w:r>
      <w:r>
        <w:t>flertalet propositioner, bl.a. Extra ändrings</w:t>
      </w:r>
      <w:r>
        <w:softHyphen/>
        <w:t xml:space="preserve">budget för 2021 </w:t>
      </w:r>
      <w:r w:rsidRPr="006F7CD8">
        <w:t xml:space="preserve">– </w:t>
      </w:r>
      <w:r>
        <w:t>Förlängda ersättningar på sjukförsäkringsområdet, stöd till företag, kultur och idrott samt andra åtgärder med anledning av coronaviruset (prop. 2020/21:166</w:t>
      </w:r>
      <w:r w:rsidRPr="001F00B6">
        <w:t>)</w:t>
      </w:r>
      <w:r>
        <w:t xml:space="preserve">, </w:t>
      </w:r>
      <w:r w:rsidRPr="006F7CD8">
        <w:t>Extra ändringsbudget för 2021 – Förstärkta stöd till företag, nedsättning av arbetsgivaravgifter för unga och andra åtgärder med anledning av coronaviruset (prop. 2020/21:83, bet. 2020/21:FiU42, rskr</w:t>
      </w:r>
      <w:r>
        <w:t>.</w:t>
      </w:r>
      <w:r w:rsidRPr="006F7CD8">
        <w:t xml:space="preserve"> 2020/21:182–184)</w:t>
      </w:r>
      <w:r>
        <w:t xml:space="preserve"> och </w:t>
      </w:r>
      <w:r w:rsidRPr="006F7CD8">
        <w:t>Extra ändringsbudget för 2021 – Stöd till företag, medel för vaccinering och andra åtgärder med anledning av coronaviruset (prop. 2020/21:77, bet. 2020/21:FiU40, rskr</w:t>
      </w:r>
      <w:r>
        <w:t>. </w:t>
      </w:r>
      <w:r w:rsidRPr="006F7CD8">
        <w:t>2020/21:175–181)</w:t>
      </w:r>
      <w:r>
        <w:t>.</w:t>
      </w:r>
      <w:r w:rsidRPr="001F00B6">
        <w:t xml:space="preserve"> </w:t>
      </w:r>
      <w:r>
        <w:t xml:space="preserve">Utgifterna ökar även 2021 jämfört med 2020 </w:t>
      </w:r>
      <w:r w:rsidRPr="007533D7">
        <w:t xml:space="preserve">till följd av </w:t>
      </w:r>
      <w:r>
        <w:t xml:space="preserve">att en del av </w:t>
      </w:r>
      <w:r w:rsidRPr="007533D7">
        <w:t xml:space="preserve">de åtgärder som vidtagits på grund av spridningen av </w:t>
      </w:r>
      <w:r>
        <w:t>covid-19</w:t>
      </w:r>
      <w:r w:rsidRPr="008245A3">
        <w:t xml:space="preserve"> </w:t>
      </w:r>
      <w:r>
        <w:t>får budget</w:t>
      </w:r>
      <w:r>
        <w:softHyphen/>
        <w:t>effekt</w:t>
      </w:r>
      <w:r w:rsidRPr="008245A3">
        <w:t xml:space="preserve"> 2021</w:t>
      </w:r>
      <w:r>
        <w:t xml:space="preserve"> i stället för 2020 </w:t>
      </w:r>
      <w:r w:rsidRPr="008245A3">
        <w:t>som tidigare beräknade</w:t>
      </w:r>
      <w:r>
        <w:t xml:space="preserve">s. </w:t>
      </w:r>
      <w:r w:rsidRPr="008245A3">
        <w:t xml:space="preserve"> </w:t>
      </w:r>
    </w:p>
    <w:p w14:paraId="48D62132" w14:textId="46A308F7" w:rsidR="00ED3704" w:rsidRPr="00BF1155" w:rsidRDefault="00ED3704" w:rsidP="00ED3704">
      <w:pPr>
        <w:pStyle w:val="Brdtext"/>
        <w:rPr>
          <w:highlight w:val="yellow"/>
        </w:rPr>
      </w:pPr>
      <w:r w:rsidRPr="00055067">
        <w:t>Även inom utgiftsområde</w:t>
      </w:r>
      <w:r>
        <w:t xml:space="preserve">na </w:t>
      </w:r>
      <w:r w:rsidRPr="00055067">
        <w:t>16 Utbildning och universitetsforskning och 22 Kommu</w:t>
      </w:r>
      <w:r>
        <w:softHyphen/>
      </w:r>
      <w:r w:rsidRPr="00055067">
        <w:t>nikationer</w:t>
      </w:r>
      <w:r>
        <w:t xml:space="preserve"> ökar utgifterna 2021. Här beror dock utgiftsökningen främst på </w:t>
      </w:r>
      <w:r w:rsidRPr="006A1BE2">
        <w:t>satsningar som gjorde</w:t>
      </w:r>
      <w:r>
        <w:t>s</w:t>
      </w:r>
      <w:r w:rsidRPr="006A1BE2">
        <w:t xml:space="preserve"> i budgetpropositionen för 2021 (prop.</w:t>
      </w:r>
      <w:r>
        <w:t xml:space="preserve"> </w:t>
      </w:r>
      <w:r w:rsidRPr="006A1BE2">
        <w:t>2020/21:1, be</w:t>
      </w:r>
      <w:r>
        <w:t>t. 2020/21:UbU1, rskr. 2020/21:141 och bet. 2020/21:TU1, rskr. 2020/21:131).</w:t>
      </w:r>
      <w:r w:rsidRPr="006A1BE2">
        <w:t xml:space="preserve"> Inom utgiftsområde 10 Ekonomisk trygghet vid sjukdom och funktionsnedsättning minskar de beräknade utgifterna 2021 till följd av att tillfälliga </w:t>
      </w:r>
      <w:r>
        <w:t>åtgärder</w:t>
      </w:r>
      <w:r w:rsidRPr="006A1BE2">
        <w:t xml:space="preserve"> löper ut. Minskningen är dock betydligt mindre än </w:t>
      </w:r>
      <w:r>
        <w:t>beräknat</w:t>
      </w:r>
      <w:r w:rsidRPr="006A1BE2">
        <w:t xml:space="preserve"> i budgetpropositionen för 2021 </w:t>
      </w:r>
      <w:r>
        <w:t>på grund av</w:t>
      </w:r>
      <w:r w:rsidRPr="006A1BE2">
        <w:t xml:space="preserve"> de åtgärder som förlängs och tillförs medel i </w:t>
      </w:r>
      <w:r w:rsidRPr="0019195B">
        <w:t>extra ändringsbudget (se bl.a. prop. 2020/21:166 och prop. 2020/21:84, bet.</w:t>
      </w:r>
      <w:r w:rsidRPr="00537FA7">
        <w:t xml:space="preserve"> 2020/21:FiU43, rskr</w:t>
      </w:r>
      <w:r>
        <w:t>. </w:t>
      </w:r>
      <w:r w:rsidRPr="00537FA7">
        <w:t>2020/21:199–205</w:t>
      </w:r>
      <w:r>
        <w:t>). Åtgä</w:t>
      </w:r>
      <w:r w:rsidRPr="006A1BE2">
        <w:t>rderna omfattar bl.a. arbetsgivares rätt till ersättning för sjuklönekostnader och ersättning för karens</w:t>
      </w:r>
      <w:r>
        <w:softHyphen/>
      </w:r>
      <w:r w:rsidRPr="006A1BE2">
        <w:t>avdrag.</w:t>
      </w:r>
    </w:p>
    <w:p w14:paraId="00148C7E" w14:textId="77777777" w:rsidR="00ED3704" w:rsidRDefault="00ED3704" w:rsidP="00ED3704">
      <w:pPr>
        <w:pStyle w:val="Brdtext"/>
        <w:rPr>
          <w:rFonts w:asciiTheme="majorHAnsi" w:eastAsiaTheme="majorEastAsia" w:hAnsiTheme="majorHAnsi" w:cstheme="majorBidi"/>
          <w:b/>
          <w:iCs/>
          <w:color w:val="000000" w:themeColor="text1"/>
          <w:sz w:val="21"/>
        </w:rPr>
      </w:pPr>
      <w:bookmarkStart w:id="151" w:name="_Hlk67068963"/>
      <w:r w:rsidRPr="00CE21D4">
        <w:rPr>
          <w:rFonts w:asciiTheme="majorHAnsi" w:eastAsiaTheme="majorEastAsia" w:hAnsiTheme="majorHAnsi" w:cstheme="majorBidi"/>
          <w:b/>
          <w:iCs/>
          <w:color w:val="000000" w:themeColor="text1"/>
          <w:sz w:val="21"/>
        </w:rPr>
        <w:t>Utgifternas förändring till följd av beslut 202</w:t>
      </w:r>
      <w:r>
        <w:rPr>
          <w:rFonts w:asciiTheme="majorHAnsi" w:eastAsiaTheme="majorEastAsia" w:hAnsiTheme="majorHAnsi" w:cstheme="majorBidi"/>
          <w:b/>
          <w:iCs/>
          <w:color w:val="000000" w:themeColor="text1"/>
          <w:sz w:val="21"/>
        </w:rPr>
        <w:t>2</w:t>
      </w:r>
      <w:r w:rsidRPr="00CE21D4">
        <w:rPr>
          <w:rFonts w:asciiTheme="majorHAnsi" w:eastAsiaTheme="majorEastAsia" w:hAnsiTheme="majorHAnsi" w:cstheme="majorBidi"/>
          <w:b/>
          <w:iCs/>
          <w:color w:val="000000" w:themeColor="text1"/>
          <w:sz w:val="21"/>
        </w:rPr>
        <w:t xml:space="preserve"> jämfört med året dessförinnan </w:t>
      </w:r>
    </w:p>
    <w:bookmarkEnd w:id="151"/>
    <w:p w14:paraId="6B7090F1" w14:textId="7FE2B45E" w:rsidR="00ED3704" w:rsidRPr="00CE21D4" w:rsidRDefault="00ED3704" w:rsidP="00ED3704">
      <w:pPr>
        <w:pStyle w:val="Brdtext"/>
        <w:rPr>
          <w:rFonts w:asciiTheme="majorHAnsi" w:eastAsiaTheme="majorEastAsia" w:hAnsiTheme="majorHAnsi" w:cstheme="majorBidi"/>
          <w:b/>
          <w:iCs/>
          <w:color w:val="000000" w:themeColor="text1"/>
          <w:sz w:val="21"/>
        </w:rPr>
      </w:pPr>
      <w:r w:rsidRPr="00F6284D">
        <w:t xml:space="preserve">Utgifterna beräknas minska med sammantaget </w:t>
      </w:r>
      <w:r w:rsidRPr="00026396">
        <w:t>15</w:t>
      </w:r>
      <w:r>
        <w:t>8</w:t>
      </w:r>
      <w:r w:rsidRPr="00026396">
        <w:t xml:space="preserve">,6 </w:t>
      </w:r>
      <w:r w:rsidRPr="00F6284D">
        <w:t>miljarder kronor 2022 jämfört med 2021 främst till följd av att de omfattande åtgärder</w:t>
      </w:r>
      <w:r>
        <w:t xml:space="preserve"> </w:t>
      </w:r>
      <w:r w:rsidRPr="00F6284D">
        <w:t xml:space="preserve">som vidtagits 2021 </w:t>
      </w:r>
      <w:r>
        <w:t xml:space="preserve">upphör eller </w:t>
      </w:r>
      <w:r w:rsidRPr="00F6284D">
        <w:t>minskar i omfattning 2022.</w:t>
      </w:r>
      <w:r w:rsidRPr="00F07A82">
        <w:t xml:space="preserve"> </w:t>
      </w:r>
      <w:r w:rsidRPr="004900C4">
        <w:t xml:space="preserve">De beloppsmässigt största förändringarna finns inom utgiftsområdena 24 Näringsliv, 9 Hälsovård, sjukvård och social omsorg 10 Ekonomisk trygghet vid sjukdom och funktionsnedsättning </w:t>
      </w:r>
      <w:bookmarkStart w:id="152" w:name="_Hlk67326821"/>
      <w:r>
        <w:t>samt 6 Försvar och samhällets krisberedskap.</w:t>
      </w:r>
      <w:r>
        <w:rPr>
          <w:highlight w:val="yellow"/>
        </w:rPr>
        <w:t xml:space="preserve"> </w:t>
      </w:r>
    </w:p>
    <w:bookmarkEnd w:id="152"/>
    <w:p w14:paraId="5875607D" w14:textId="04A4125C" w:rsidR="00ED3704" w:rsidRPr="00A651A7" w:rsidRDefault="00ED3704" w:rsidP="00ED3704">
      <w:pPr>
        <w:pStyle w:val="Brdtext"/>
      </w:pPr>
      <w:r w:rsidRPr="00A651A7">
        <w:t xml:space="preserve">Utgifterna beräknas minska 2022 jämfört med 2021 inom utgiftsområde 24 Näringsliv </w:t>
      </w:r>
      <w:r>
        <w:t>främst</w:t>
      </w:r>
      <w:r w:rsidRPr="00A651A7">
        <w:t xml:space="preserve"> beroende på </w:t>
      </w:r>
      <w:r w:rsidRPr="00A651A7" w:rsidDel="00E121AB">
        <w:t>att</w:t>
      </w:r>
      <w:r w:rsidRPr="00A651A7">
        <w:t xml:space="preserve"> </w:t>
      </w:r>
      <w:r>
        <w:t>tillfälliga näringslivsstöd till följd av pandemin förväntas upphöra eller minska kraftigt 2022</w:t>
      </w:r>
      <w:r w:rsidRPr="00A651A7">
        <w:t xml:space="preserve">. Inom utgiftsområdena 9 Hälsovård, sjukvård och </w:t>
      </w:r>
      <w:r w:rsidRPr="00A651A7">
        <w:lastRenderedPageBreak/>
        <w:t xml:space="preserve">social omsorg, </w:t>
      </w:r>
      <w:r>
        <w:t xml:space="preserve">och </w:t>
      </w:r>
      <w:r w:rsidRPr="00A651A7">
        <w:t xml:space="preserve">10 Ekonomisk trygghet vid sjukdom och funktionsnedsättning beräknas utgifterna minska 2022 på grund av att flera tillfälliga </w:t>
      </w:r>
      <w:r>
        <w:t>åtgärder</w:t>
      </w:r>
      <w:r w:rsidRPr="00A651A7">
        <w:t xml:space="preserve"> till följd av spridningen av </w:t>
      </w:r>
      <w:r>
        <w:t>covid-19</w:t>
      </w:r>
      <w:r w:rsidRPr="00A651A7">
        <w:t xml:space="preserve"> upphör 2021.</w:t>
      </w:r>
    </w:p>
    <w:p w14:paraId="210B8DBD" w14:textId="0DA4624C" w:rsidR="00ED3704" w:rsidRPr="00F07A82" w:rsidRDefault="00ED3704" w:rsidP="00ED3704">
      <w:pPr>
        <w:pStyle w:val="Brdtext"/>
        <w:rPr>
          <w:highlight w:val="yellow"/>
        </w:rPr>
      </w:pPr>
      <w:r w:rsidRPr="00F07A82">
        <w:t xml:space="preserve">Under utgiftsområden </w:t>
      </w:r>
      <w:r>
        <w:t>6</w:t>
      </w:r>
      <w:r w:rsidRPr="00F07A82">
        <w:t xml:space="preserve"> Försvar och samhällets krisberedskap</w:t>
      </w:r>
      <w:r>
        <w:t xml:space="preserve"> beräknas utgifterna öka</w:t>
      </w:r>
      <w:r w:rsidRPr="00F07A82">
        <w:t xml:space="preserve"> till följd av </w:t>
      </w:r>
      <w:r>
        <w:t xml:space="preserve">tidigare beslutade </w:t>
      </w:r>
      <w:r w:rsidRPr="00F07A82">
        <w:t>stegvisa satsningar som syftar till att stärka Sveriges försvarsförmåga.</w:t>
      </w:r>
    </w:p>
    <w:p w14:paraId="6F2928A7" w14:textId="1B457A98" w:rsidR="00ED3704" w:rsidRDefault="00ED3704" w:rsidP="00ED3704">
      <w:pPr>
        <w:pStyle w:val="Brdtext"/>
        <w:rPr>
          <w:rFonts w:asciiTheme="majorHAnsi" w:eastAsiaTheme="majorEastAsia" w:hAnsiTheme="majorHAnsi" w:cstheme="majorBidi"/>
          <w:b/>
          <w:iCs/>
          <w:color w:val="000000" w:themeColor="text1"/>
          <w:sz w:val="21"/>
        </w:rPr>
      </w:pPr>
      <w:r w:rsidRPr="00CE21D4">
        <w:rPr>
          <w:rFonts w:asciiTheme="majorHAnsi" w:eastAsiaTheme="majorEastAsia" w:hAnsiTheme="majorHAnsi" w:cstheme="majorBidi"/>
          <w:b/>
          <w:iCs/>
          <w:color w:val="000000" w:themeColor="text1"/>
          <w:sz w:val="21"/>
        </w:rPr>
        <w:t>Utgifternas förändring till följd av beslut 202</w:t>
      </w:r>
      <w:r>
        <w:rPr>
          <w:rFonts w:asciiTheme="majorHAnsi" w:eastAsiaTheme="majorEastAsia" w:hAnsiTheme="majorHAnsi" w:cstheme="majorBidi"/>
          <w:b/>
          <w:iCs/>
          <w:color w:val="000000" w:themeColor="text1"/>
          <w:sz w:val="21"/>
        </w:rPr>
        <w:t>3</w:t>
      </w:r>
      <w:r w:rsidRPr="00CE21D4">
        <w:rPr>
          <w:rFonts w:asciiTheme="majorHAnsi" w:eastAsiaTheme="majorEastAsia" w:hAnsiTheme="majorHAnsi" w:cstheme="majorBidi"/>
          <w:b/>
          <w:iCs/>
          <w:color w:val="000000" w:themeColor="text1"/>
          <w:sz w:val="21"/>
        </w:rPr>
        <w:t xml:space="preserve"> jämfört med året dessförinnan </w:t>
      </w:r>
    </w:p>
    <w:p w14:paraId="6564BF80" w14:textId="74B3F6AC" w:rsidR="00ED3704" w:rsidRPr="003A7758" w:rsidRDefault="00ED3704" w:rsidP="00ED3704">
      <w:pPr>
        <w:pStyle w:val="Brdtext"/>
      </w:pPr>
      <w:r w:rsidRPr="003A7758">
        <w:t>Utgifterna beräknas minska med sammantaget 2</w:t>
      </w:r>
      <w:r>
        <w:t>7,6</w:t>
      </w:r>
      <w:r w:rsidRPr="003A7758">
        <w:t xml:space="preserve"> miljarder kronor 2023 jämfört med 2022, bl.a. till följd av att åtgärder upphör eller minskar i omfattning. De belopps</w:t>
      </w:r>
      <w:r>
        <w:softHyphen/>
      </w:r>
      <w:r w:rsidRPr="003A7758">
        <w:t>mässigt största förändringarna av de beräknade utgifterna finns inom utgiftsområdena 25 Allmänna bidrag till kommuner, 9 Hälsovård, sjukvård och social omsorg</w:t>
      </w:r>
      <w:r>
        <w:t>,</w:t>
      </w:r>
      <w:r w:rsidRPr="003A7758">
        <w:t xml:space="preserve"> 14 Arbetsmarknad och arbetsliv, och 6 Försvar och samhällets krisberedskap.</w:t>
      </w:r>
    </w:p>
    <w:p w14:paraId="65138842" w14:textId="40F5BCB4" w:rsidR="00ED3704" w:rsidRPr="001F1BAD" w:rsidRDefault="00ED3704" w:rsidP="00ED3704">
      <w:pPr>
        <w:pStyle w:val="Brdtext"/>
      </w:pPr>
      <w:r w:rsidRPr="003A7758">
        <w:t>Inom utgiftsområde 6 Försvar och samhällets krisberedskap beräknas utgifterna öka till följd av stegvisa satsningar som syftar till att stärka Sveriges försvarsförmåga. Inom utgiftsområdena 25 Allmänna bidrag till kommuner, 9 Hälsovård, sjukvård och social omsorg och 14 Arbetsmarknad och arbetsliv beräknas utgifterna minska, framför allt till följd av att satsningar upphör</w:t>
      </w:r>
      <w:r>
        <w:t xml:space="preserve"> eller minskar i omfattning</w:t>
      </w:r>
      <w:r w:rsidRPr="003A7758">
        <w:t>.</w:t>
      </w:r>
      <w:r w:rsidRPr="001F1BAD">
        <w:t xml:space="preserve"> </w:t>
      </w:r>
    </w:p>
    <w:p w14:paraId="6A38062E" w14:textId="1E67F251" w:rsidR="00ED3704" w:rsidRDefault="00ED3704" w:rsidP="00ED3704">
      <w:pPr>
        <w:pStyle w:val="Brdtext"/>
        <w:rPr>
          <w:rFonts w:asciiTheme="majorHAnsi" w:eastAsiaTheme="majorEastAsia" w:hAnsiTheme="majorHAnsi" w:cstheme="majorBidi"/>
          <w:b/>
          <w:iCs/>
          <w:color w:val="000000" w:themeColor="text1"/>
          <w:sz w:val="21"/>
        </w:rPr>
      </w:pPr>
      <w:r w:rsidRPr="00212D88">
        <w:rPr>
          <w:rFonts w:asciiTheme="majorHAnsi" w:eastAsiaTheme="majorEastAsia" w:hAnsiTheme="majorHAnsi" w:cstheme="majorBidi"/>
          <w:b/>
          <w:iCs/>
          <w:color w:val="000000" w:themeColor="text1"/>
          <w:sz w:val="21"/>
        </w:rPr>
        <w:t>Utgifternas förändring till följd av beslut 202</w:t>
      </w:r>
      <w:r>
        <w:rPr>
          <w:rFonts w:asciiTheme="majorHAnsi" w:eastAsiaTheme="majorEastAsia" w:hAnsiTheme="majorHAnsi" w:cstheme="majorBidi"/>
          <w:b/>
          <w:iCs/>
          <w:color w:val="000000" w:themeColor="text1"/>
          <w:sz w:val="21"/>
        </w:rPr>
        <w:t>4</w:t>
      </w:r>
      <w:r w:rsidRPr="00212D88">
        <w:rPr>
          <w:rFonts w:asciiTheme="majorHAnsi" w:eastAsiaTheme="majorEastAsia" w:hAnsiTheme="majorHAnsi" w:cstheme="majorBidi"/>
          <w:b/>
          <w:iCs/>
          <w:color w:val="000000" w:themeColor="text1"/>
          <w:sz w:val="21"/>
        </w:rPr>
        <w:t xml:space="preserve"> jämfört med året dessförinnan </w:t>
      </w:r>
    </w:p>
    <w:p w14:paraId="1767B8FB" w14:textId="0C46EF84" w:rsidR="00ED3704" w:rsidRPr="00A83E27" w:rsidRDefault="00ED3704" w:rsidP="00ED3704">
      <w:pPr>
        <w:pStyle w:val="Brdtext"/>
      </w:pPr>
      <w:r w:rsidRPr="00A83E27">
        <w:t xml:space="preserve">År 2024 beräknas utgifterna minska med </w:t>
      </w:r>
      <w:r w:rsidRPr="006A0C88">
        <w:t xml:space="preserve">sammantaget </w:t>
      </w:r>
      <w:r>
        <w:t>3,6</w:t>
      </w:r>
      <w:r w:rsidRPr="00A83E27">
        <w:t xml:space="preserve"> miljarder kronor jämfört med 2023, bl.a. till följd av att flera tidigare beslutade satsningar upphör eller minskar i omfattning. Förändringen av de beräknade utgifterna väntas främst ske inom utgifts-område 6 Försvar och samhällets krisberedskap, men även inom utgiftsområdena 14 Arbetsmarknad och arbetsliv, </w:t>
      </w:r>
      <w:bookmarkStart w:id="153" w:name="_Hlk67327986"/>
      <w:r>
        <w:t>och Ålderspensionssystemet vid sidan av statens budget</w:t>
      </w:r>
      <w:bookmarkEnd w:id="153"/>
      <w:r w:rsidRPr="00A83E27">
        <w:t xml:space="preserve">. </w:t>
      </w:r>
    </w:p>
    <w:p w14:paraId="01303A92" w14:textId="6B4E1CC2" w:rsidR="00ED3704" w:rsidRDefault="00ED3704" w:rsidP="00ED3704">
      <w:pPr>
        <w:pStyle w:val="Brdtext"/>
      </w:pPr>
      <w:r w:rsidRPr="00B202BE">
        <w:t xml:space="preserve">Den största förändringen av de beräknade utgifterna 2024 jämfört med 2023 sker inom utgiftsområde 6 Försvar och samhällets krisberedskap, till följd av stegvisa satsningar som syftar till att stärka Sveriges försvarsförmåga. En del av </w:t>
      </w:r>
      <w:r>
        <w:t xml:space="preserve">den </w:t>
      </w:r>
      <w:r w:rsidRPr="00B202BE">
        <w:t>beräknad</w:t>
      </w:r>
      <w:r>
        <w:t>e</w:t>
      </w:r>
      <w:r w:rsidRPr="00B202BE">
        <w:t xml:space="preserve"> ökning</w:t>
      </w:r>
      <w:r>
        <w:t>en</w:t>
      </w:r>
      <w:r w:rsidRPr="00B202BE">
        <w:t xml:space="preserve"> 2024 följer av regeringens bedömning i propositionen Totalförsvaret </w:t>
      </w:r>
      <w:r>
        <w:br/>
      </w:r>
      <w:r w:rsidRPr="00B202BE">
        <w:t>2021–2025 (prop. 2020/21:30</w:t>
      </w:r>
      <w:r>
        <w:t>, bet. 2020/21:FöU4, rskr. 2020/21:136</w:t>
      </w:r>
      <w:r w:rsidRPr="00B202BE">
        <w:t>) att den eko</w:t>
      </w:r>
      <w:r>
        <w:softHyphen/>
      </w:r>
      <w:r w:rsidRPr="00B202BE">
        <w:t xml:space="preserve">nomiska ramen ska öka med 1 miljard kronor 2024 och ytterligare 1 miljard kronor 2025. </w:t>
      </w:r>
      <w:r w:rsidRPr="005767A8">
        <w:t xml:space="preserve">Inom utgiftsområde 14 Arbetsmarknad och arbetsliv beräknas utgifterna minska 2024 jämfört med 2023 bl.a. till följd av att satsningar upphör eller minskar i omfattning. </w:t>
      </w:r>
      <w:r w:rsidRPr="001D24AF">
        <w:t xml:space="preserve">Inom Ålderspensionssystemet vid sidan av statens </w:t>
      </w:r>
      <w:r w:rsidRPr="009C33A9">
        <w:t xml:space="preserve">budget minskar de beräknade utgifterna till följd av ändrade pensionsrelaterade åldersgränser, vilket minskar utgifterna </w:t>
      </w:r>
      <w:r>
        <w:t>fr.o.m.</w:t>
      </w:r>
      <w:r w:rsidRPr="009C33A9">
        <w:t xml:space="preserve"> 2023. </w:t>
      </w:r>
    </w:p>
    <w:p w14:paraId="3243AE29" w14:textId="77777777" w:rsidR="00ED3704" w:rsidRDefault="00ED3704" w:rsidP="00ED3704">
      <w:pPr>
        <w:pStyle w:val="Rubrik3utannumrering"/>
      </w:pPr>
      <w:r>
        <w:t>Pris- och löneomräkning</w:t>
      </w:r>
    </w:p>
    <w:p w14:paraId="697D1A6F" w14:textId="2E654D9E" w:rsidR="00ED3704" w:rsidRDefault="00ED3704" w:rsidP="00ED3704">
      <w:pPr>
        <w:pStyle w:val="Brdtext"/>
      </w:pPr>
      <w:r>
        <w:t>Den årliga pris- och löneomräkningen, av anslag som används för förvaltnings- och investeringsändamål, medför att de takbegränsade utgifterna beräknas öka 2021–2024.</w:t>
      </w:r>
    </w:p>
    <w:p w14:paraId="4B07503B" w14:textId="1B1A52D9" w:rsidR="00ED3704" w:rsidRDefault="00ED3704" w:rsidP="00ED3704">
      <w:pPr>
        <w:pStyle w:val="Brdtext"/>
      </w:pPr>
      <w:r>
        <w:t>Huvuddelen</w:t>
      </w:r>
      <w:r w:rsidDel="00105497">
        <w:t xml:space="preserve"> </w:t>
      </w:r>
      <w:r>
        <w:t>av de anslag som pris- och löneomräknas</w:t>
      </w:r>
      <w:r w:rsidRPr="00105497">
        <w:t xml:space="preserve"> </w:t>
      </w:r>
      <w:r>
        <w:t>utgörs av myndigheternas förvaltningsanslag. Vid omräkningen av dessa används olika index för att följa utveck</w:t>
      </w:r>
      <w:r>
        <w:softHyphen/>
        <w:t>lingen avseende löner, hyreskostnader och övriga förvaltningskostnader. Omräknings</w:t>
      </w:r>
      <w:r>
        <w:softHyphen/>
        <w:t xml:space="preserve">talen för 2021 och 2022 är fastställda och redovisas i </w:t>
      </w:r>
      <w:r>
        <w:fldChar w:fldCharType="begin"/>
      </w:r>
      <w:r>
        <w:instrText xml:space="preserve"> REF _Ref66454120 \h \*Lower </w:instrText>
      </w:r>
      <w:r>
        <w:fldChar w:fldCharType="separate"/>
      </w:r>
      <w:r w:rsidR="000D76EE">
        <w:t xml:space="preserve">tabell </w:t>
      </w:r>
      <w:r w:rsidR="000D76EE">
        <w:rPr>
          <w:noProof/>
        </w:rPr>
        <w:t>6</w:t>
      </w:r>
      <w:r w:rsidR="000D76EE">
        <w:t>.</w:t>
      </w:r>
      <w:r w:rsidR="000D76EE">
        <w:rPr>
          <w:noProof/>
        </w:rPr>
        <w:t>5</w:t>
      </w:r>
      <w:r>
        <w:fldChar w:fldCharType="end"/>
      </w:r>
      <w:r>
        <w:t>. Pris- och löne</w:t>
      </w:r>
      <w:r>
        <w:softHyphen/>
        <w:t>omräkningen för 2023 och 2024 är fortfarande preliminär.</w:t>
      </w:r>
    </w:p>
    <w:p w14:paraId="0A6E232C" w14:textId="326CC1A4" w:rsidR="00ED3704" w:rsidRDefault="00ED3704" w:rsidP="00ED3704">
      <w:pPr>
        <w:pStyle w:val="TabellRubrik"/>
      </w:pPr>
      <w:bookmarkStart w:id="154" w:name="_Ref66454120"/>
      <w:r>
        <w:lastRenderedPageBreak/>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5</w:t>
        </w:r>
      </w:fldSimple>
      <w:bookmarkEnd w:id="154"/>
      <w:r>
        <w:tab/>
      </w:r>
      <w:r w:rsidRPr="00172CB2">
        <w:t>Omräkningstal i pris- och löneomräkningen av förvaltningsanslag 2021 och 2022</w:t>
      </w:r>
    </w:p>
    <w:p w14:paraId="3E47FA38" w14:textId="70CB4B19" w:rsidR="00ED3704" w:rsidRDefault="00ED3704" w:rsidP="00ED3704">
      <w:pPr>
        <w:pStyle w:val="TabellUnderrubrik"/>
        <w:keepLines/>
      </w:pPr>
      <w:r>
        <w:t>Procent</w:t>
      </w:r>
    </w:p>
    <w:tbl>
      <w:tblPr>
        <w:tblStyle w:val="RKBPTabell"/>
        <w:tblW w:w="5000" w:type="pct"/>
        <w:tblLook w:val="06E0" w:firstRow="1" w:lastRow="1" w:firstColumn="1" w:lastColumn="0" w:noHBand="1" w:noVBand="1"/>
      </w:tblPr>
      <w:tblGrid>
        <w:gridCol w:w="4610"/>
        <w:gridCol w:w="1380"/>
        <w:gridCol w:w="1380"/>
      </w:tblGrid>
      <w:tr w:rsidR="00ED3704" w:rsidRPr="00172CB2" w14:paraId="1FC0C92B"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65452F96" w14:textId="77777777" w:rsidR="00ED3704" w:rsidRPr="00172CB2" w:rsidRDefault="00ED3704" w:rsidP="00ED3704">
            <w:pPr>
              <w:pStyle w:val="TabellHuvud"/>
            </w:pPr>
          </w:p>
        </w:tc>
        <w:tc>
          <w:tcPr>
            <w:tcW w:w="936" w:type="pct"/>
            <w:noWrap/>
            <w:hideMark/>
          </w:tcPr>
          <w:p w14:paraId="2A3F7558" w14:textId="77777777" w:rsidR="00ED3704" w:rsidRPr="00172CB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172CB2">
              <w:t>2021</w:t>
            </w:r>
          </w:p>
        </w:tc>
        <w:tc>
          <w:tcPr>
            <w:tcW w:w="936" w:type="pct"/>
            <w:noWrap/>
            <w:hideMark/>
          </w:tcPr>
          <w:p w14:paraId="5F85815D" w14:textId="77777777" w:rsidR="00ED3704" w:rsidRPr="00172CB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172CB2">
              <w:t>2022</w:t>
            </w:r>
          </w:p>
        </w:tc>
      </w:tr>
      <w:tr w:rsidR="00ED3704" w:rsidRPr="00172CB2" w14:paraId="234A8C6F" w14:textId="77777777" w:rsidTr="00ED3704">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41F23E2E" w14:textId="77777777" w:rsidR="00ED3704" w:rsidRPr="00172CB2" w:rsidRDefault="00ED3704" w:rsidP="00ED3704">
            <w:pPr>
              <w:pStyle w:val="Tabell"/>
            </w:pPr>
            <w:r w:rsidRPr="00172CB2">
              <w:t>Löneindex</w:t>
            </w:r>
          </w:p>
        </w:tc>
        <w:tc>
          <w:tcPr>
            <w:tcW w:w="936" w:type="pct"/>
            <w:noWrap/>
            <w:hideMark/>
          </w:tcPr>
          <w:p w14:paraId="05483019" w14:textId="77777777" w:rsidR="00ED3704" w:rsidRPr="00172C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2CB2">
              <w:t>1,25</w:t>
            </w:r>
          </w:p>
        </w:tc>
        <w:tc>
          <w:tcPr>
            <w:tcW w:w="936" w:type="pct"/>
            <w:noWrap/>
            <w:hideMark/>
          </w:tcPr>
          <w:p w14:paraId="3D69EA33" w14:textId="77777777" w:rsidR="00ED3704" w:rsidRPr="00172C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2CB2">
              <w:t>1,09</w:t>
            </w:r>
          </w:p>
        </w:tc>
      </w:tr>
      <w:tr w:rsidR="00ED3704" w:rsidRPr="00172CB2" w14:paraId="1FBA1F98" w14:textId="77777777" w:rsidTr="00ED3704">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7DFA32FF" w14:textId="77777777" w:rsidR="00ED3704" w:rsidRPr="00F55EC8" w:rsidRDefault="00ED3704" w:rsidP="00ED3704">
            <w:pPr>
              <w:pStyle w:val="Tabell"/>
              <w:rPr>
                <w:i/>
              </w:rPr>
            </w:pPr>
            <w:r w:rsidRPr="00F55EC8">
              <w:rPr>
                <w:i/>
              </w:rPr>
              <w:t>varav arbetskostnadsindex</w:t>
            </w:r>
          </w:p>
        </w:tc>
        <w:tc>
          <w:tcPr>
            <w:tcW w:w="936" w:type="pct"/>
            <w:noWrap/>
            <w:hideMark/>
          </w:tcPr>
          <w:p w14:paraId="02835514" w14:textId="77777777" w:rsidR="00ED3704" w:rsidRPr="00F55EC8"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55EC8">
              <w:rPr>
                <w:i/>
              </w:rPr>
              <w:t>2,72</w:t>
            </w:r>
          </w:p>
        </w:tc>
        <w:tc>
          <w:tcPr>
            <w:tcW w:w="936" w:type="pct"/>
            <w:noWrap/>
            <w:hideMark/>
          </w:tcPr>
          <w:p w14:paraId="03639E3C" w14:textId="1B7C120E" w:rsidR="00ED3704" w:rsidRPr="00F55EC8"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55EC8">
              <w:rPr>
                <w:i/>
              </w:rPr>
              <w:t>2,5</w:t>
            </w:r>
            <w:r>
              <w:rPr>
                <w:i/>
              </w:rPr>
              <w:t>0</w:t>
            </w:r>
          </w:p>
        </w:tc>
      </w:tr>
      <w:tr w:rsidR="00ED3704" w:rsidRPr="00172CB2" w14:paraId="13FDDC55" w14:textId="77777777" w:rsidTr="00ED3704">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425AD2BD" w14:textId="77777777" w:rsidR="00ED3704" w:rsidRPr="00F55EC8" w:rsidRDefault="00ED3704" w:rsidP="00ED3704">
            <w:pPr>
              <w:pStyle w:val="Tabell"/>
              <w:rPr>
                <w:i/>
              </w:rPr>
            </w:pPr>
            <w:r w:rsidRPr="00F55EC8">
              <w:rPr>
                <w:i/>
              </w:rPr>
              <w:t>varav produktivitetsavdrag</w:t>
            </w:r>
          </w:p>
        </w:tc>
        <w:tc>
          <w:tcPr>
            <w:tcW w:w="936" w:type="pct"/>
            <w:noWrap/>
            <w:hideMark/>
          </w:tcPr>
          <w:p w14:paraId="31538706" w14:textId="77777777" w:rsidR="00ED3704" w:rsidRPr="00F55EC8"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55EC8">
              <w:rPr>
                <w:i/>
              </w:rPr>
              <w:t>-1,47</w:t>
            </w:r>
          </w:p>
        </w:tc>
        <w:tc>
          <w:tcPr>
            <w:tcW w:w="936" w:type="pct"/>
            <w:noWrap/>
            <w:hideMark/>
          </w:tcPr>
          <w:p w14:paraId="6C6FB19E" w14:textId="77777777" w:rsidR="00ED3704" w:rsidRPr="00F55EC8" w:rsidRDefault="00ED3704" w:rsidP="00ED3704">
            <w:pPr>
              <w:pStyle w:val="Tabell"/>
              <w:cnfStyle w:val="000000000000" w:firstRow="0" w:lastRow="0" w:firstColumn="0" w:lastColumn="0" w:oddVBand="0" w:evenVBand="0" w:oddHBand="0" w:evenHBand="0" w:firstRowFirstColumn="0" w:firstRowLastColumn="0" w:lastRowFirstColumn="0" w:lastRowLastColumn="0"/>
              <w:rPr>
                <w:i/>
              </w:rPr>
            </w:pPr>
            <w:r w:rsidRPr="00F55EC8">
              <w:rPr>
                <w:i/>
              </w:rPr>
              <w:t>-1,41</w:t>
            </w:r>
          </w:p>
        </w:tc>
      </w:tr>
      <w:tr w:rsidR="00ED3704" w:rsidRPr="00172CB2" w14:paraId="403A4BA1" w14:textId="77777777" w:rsidTr="00ED3704">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0CFA6BF1" w14:textId="77777777" w:rsidR="00ED3704" w:rsidRPr="00172CB2" w:rsidRDefault="00ED3704" w:rsidP="00ED3704">
            <w:pPr>
              <w:pStyle w:val="Tabell"/>
            </w:pPr>
            <w:r w:rsidRPr="00172CB2">
              <w:t>Hyresindex</w:t>
            </w:r>
          </w:p>
        </w:tc>
        <w:tc>
          <w:tcPr>
            <w:tcW w:w="936" w:type="pct"/>
            <w:noWrap/>
            <w:hideMark/>
          </w:tcPr>
          <w:p w14:paraId="7E0BC5D4" w14:textId="77777777" w:rsidR="00ED3704" w:rsidRPr="00172C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2CB2">
              <w:t>1,13</w:t>
            </w:r>
          </w:p>
        </w:tc>
        <w:tc>
          <w:tcPr>
            <w:tcW w:w="936" w:type="pct"/>
            <w:noWrap/>
            <w:hideMark/>
          </w:tcPr>
          <w:p w14:paraId="24B14895" w14:textId="77777777" w:rsidR="00ED3704" w:rsidRPr="00172C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2CB2">
              <w:t>0,19</w:t>
            </w:r>
          </w:p>
        </w:tc>
      </w:tr>
      <w:tr w:rsidR="00ED3704" w:rsidRPr="00172CB2" w14:paraId="70D72D3E" w14:textId="77777777" w:rsidTr="00ED3704">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17742E9E" w14:textId="77777777" w:rsidR="00ED3704" w:rsidRPr="00172CB2" w:rsidRDefault="00ED3704" w:rsidP="00ED3704">
            <w:pPr>
              <w:pStyle w:val="Tabell"/>
            </w:pPr>
            <w:r w:rsidRPr="00172CB2">
              <w:t>Index för övriga förvaltningsavgifter</w:t>
            </w:r>
          </w:p>
        </w:tc>
        <w:tc>
          <w:tcPr>
            <w:tcW w:w="936" w:type="pct"/>
            <w:noWrap/>
            <w:hideMark/>
          </w:tcPr>
          <w:p w14:paraId="5F2D0FAE" w14:textId="77777777" w:rsidR="00ED3704" w:rsidRPr="00172C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2CB2">
              <w:t>1,54</w:t>
            </w:r>
          </w:p>
        </w:tc>
        <w:tc>
          <w:tcPr>
            <w:tcW w:w="936" w:type="pct"/>
            <w:noWrap/>
            <w:hideMark/>
          </w:tcPr>
          <w:p w14:paraId="5EBF6D76" w14:textId="4D9CF473" w:rsidR="00ED3704" w:rsidRPr="00172CB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2CB2">
              <w:t>0,5</w:t>
            </w:r>
            <w:r>
              <w:t>0</w:t>
            </w:r>
          </w:p>
        </w:tc>
      </w:tr>
      <w:tr w:rsidR="00ED3704" w:rsidRPr="00B53991" w14:paraId="5468354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noWrap/>
            <w:vAlign w:val="top"/>
            <w:hideMark/>
          </w:tcPr>
          <w:p w14:paraId="09EF9A83" w14:textId="77777777" w:rsidR="00ED3704" w:rsidRPr="003F379E" w:rsidRDefault="00ED3704" w:rsidP="00ED3704">
            <w:pPr>
              <w:pStyle w:val="Tabell"/>
            </w:pPr>
            <w:r w:rsidRPr="003F379E">
              <w:t>Högskoleindex</w:t>
            </w:r>
          </w:p>
        </w:tc>
        <w:tc>
          <w:tcPr>
            <w:tcW w:w="936" w:type="pct"/>
            <w:noWrap/>
            <w:hideMark/>
          </w:tcPr>
          <w:p w14:paraId="48075826" w14:textId="77777777" w:rsidR="00ED3704" w:rsidRPr="003F379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3F379E">
              <w:t>1,72</w:t>
            </w:r>
          </w:p>
        </w:tc>
        <w:tc>
          <w:tcPr>
            <w:tcW w:w="936" w:type="pct"/>
            <w:noWrap/>
            <w:hideMark/>
          </w:tcPr>
          <w:p w14:paraId="5CCD8B5C" w14:textId="77777777" w:rsidR="00ED3704" w:rsidRPr="003F379E"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3F379E">
              <w:t>1,06</w:t>
            </w:r>
          </w:p>
        </w:tc>
      </w:tr>
    </w:tbl>
    <w:p w14:paraId="73F90199" w14:textId="19BB1B2B" w:rsidR="00ED3704" w:rsidRDefault="00ED3704" w:rsidP="00ED3704">
      <w:pPr>
        <w:pStyle w:val="Klla"/>
        <w:keepNext/>
        <w:keepLines/>
      </w:pPr>
      <w:r>
        <w:t>Källor: Ekonomistyrningsverket, Statistiska centralbyrån</w:t>
      </w:r>
      <w:r w:rsidRPr="00172CB2">
        <w:t xml:space="preserve"> och egna beräkningar</w:t>
      </w:r>
      <w:r>
        <w:t>.</w:t>
      </w:r>
    </w:p>
    <w:p w14:paraId="0C3526EC" w14:textId="7AC0E3D0" w:rsidR="00ED3704" w:rsidRDefault="00ED3704" w:rsidP="00ED3704">
      <w:pPr>
        <w:pStyle w:val="Rubrik3utannumrering"/>
      </w:pPr>
      <w:r>
        <w:t>Makroekonomiska förändringar</w:t>
      </w:r>
    </w:p>
    <w:p w14:paraId="54F0AF34" w14:textId="7A2C7A30" w:rsidR="00ED3704" w:rsidRDefault="00ED3704" w:rsidP="00ED3704">
      <w:pPr>
        <w:pStyle w:val="Brdtext"/>
      </w:pPr>
      <w:r w:rsidRPr="00A925C7">
        <w:t xml:space="preserve">De statliga utgifterna påverkas av den ekonomiska utvecklingen i Sverige. Detta sker bl.a. genom att ersättningen till hushållen inom flertalet transfereringssystem i olika grad följer den allmänna pris- och löneutvecklingen. För 2021–2024 medför den makroekonomiska utvecklingen att </w:t>
      </w:r>
      <w:r w:rsidRPr="0000468E">
        <w:t xml:space="preserve">utgifterna ökar med i </w:t>
      </w:r>
      <w:r w:rsidRPr="00EF0385">
        <w:t>genomsnitt 13,4</w:t>
      </w:r>
      <w:r w:rsidRPr="00AA0FCD">
        <w:t xml:space="preserve"> miljarder kronor per år 2021–2024 (se </w:t>
      </w:r>
      <w:r>
        <w:fldChar w:fldCharType="begin"/>
      </w:r>
      <w:r>
        <w:instrText xml:space="preserve"> REF _Ref66732557 \h \*Lower </w:instrText>
      </w:r>
      <w:r>
        <w:fldChar w:fldCharType="separate"/>
      </w:r>
      <w:r w:rsidR="000D76EE">
        <w:t xml:space="preserve">tabell </w:t>
      </w:r>
      <w:r w:rsidR="000D76EE">
        <w:rPr>
          <w:noProof/>
        </w:rPr>
        <w:t>6</w:t>
      </w:r>
      <w:r w:rsidR="000D76EE">
        <w:t>.</w:t>
      </w:r>
      <w:r w:rsidR="000D76EE">
        <w:rPr>
          <w:noProof/>
        </w:rPr>
        <w:t>3</w:t>
      </w:r>
      <w:r>
        <w:fldChar w:fldCharType="end"/>
      </w:r>
      <w:r w:rsidRPr="00AA0FCD">
        <w:t>). Den största</w:t>
      </w:r>
      <w:r w:rsidRPr="0000468E">
        <w:t xml:space="preserve"> förändringen sker</w:t>
      </w:r>
      <w:r>
        <w:t xml:space="preserve"> </w:t>
      </w:r>
      <w:r w:rsidRPr="0000468E">
        <w:t xml:space="preserve">2021 då utgifterna ökar framför allt för </w:t>
      </w:r>
      <w:r>
        <w:t xml:space="preserve">de </w:t>
      </w:r>
      <w:r w:rsidRPr="0000468E">
        <w:t>inkomstgrundade pensioner</w:t>
      </w:r>
      <w:r>
        <w:t>na</w:t>
      </w:r>
      <w:r w:rsidRPr="0000468E">
        <w:t xml:space="preserve"> </w:t>
      </w:r>
      <w:r w:rsidRPr="0032159A">
        <w:t xml:space="preserve">och </w:t>
      </w:r>
      <w:r>
        <w:t xml:space="preserve">på grund av </w:t>
      </w:r>
      <w:r w:rsidRPr="0032159A">
        <w:t>ökad arbetslöshet.</w:t>
      </w:r>
      <w:r w:rsidRPr="00A925C7">
        <w:t xml:space="preserve"> Nedan redovisas förklaringar till några av de större utgifts</w:t>
      </w:r>
      <w:r>
        <w:softHyphen/>
      </w:r>
      <w:r w:rsidRPr="00A925C7">
        <w:t xml:space="preserve">förändringarna. I </w:t>
      </w:r>
      <w:r w:rsidRPr="00C62C3A">
        <w:t>avsnitt 3</w:t>
      </w:r>
      <w:r w:rsidRPr="00A925C7">
        <w:t xml:space="preserve"> finns en närmare beskrivning av den makroekonomiska utvecklingen.</w:t>
      </w:r>
    </w:p>
    <w:p w14:paraId="5521E008" w14:textId="44CA7EB7" w:rsidR="00ED3704" w:rsidRDefault="00ED3704" w:rsidP="00ED3704">
      <w:pPr>
        <w:pStyle w:val="Rubrik4utannumrering"/>
      </w:pPr>
      <w:r w:rsidRPr="00471F94">
        <w:t>Inkomstgrundade pensioner</w:t>
      </w:r>
    </w:p>
    <w:p w14:paraId="0F9C730B" w14:textId="7ADED096" w:rsidR="00ED3704" w:rsidRDefault="00ED3704" w:rsidP="00ED3704">
      <w:pPr>
        <w:pStyle w:val="Brdtext"/>
      </w:pPr>
      <w:r w:rsidRPr="00471F94">
        <w:t xml:space="preserve">Inkomstgrundade pensioner i ålderspensionssystemet står för huvuddelen av den ökning av de takbegränsade utgifterna 2021–2024 som är hänförlig till den makro-ekonomiska utvecklingen. De årliga ökningarna av utgifterna för ålderspensions-systemet följer normalt löneutvecklingen i samhället, som avspeglas i inkomstindex. Förändringen av framför allt inkomstindex väntas medföra att utgifterna för ålders-pensionssystemet ökar med i </w:t>
      </w:r>
      <w:r w:rsidRPr="00EF0385">
        <w:t>genomsnitt 8,3 mil</w:t>
      </w:r>
      <w:r w:rsidRPr="00471F94">
        <w:t>jarder kronor per år 2021–2024.</w:t>
      </w:r>
    </w:p>
    <w:p w14:paraId="7FF62231" w14:textId="44C6C15E" w:rsidR="00ED3704" w:rsidRPr="00B70AFA" w:rsidRDefault="00ED3704" w:rsidP="00ED3704">
      <w:pPr>
        <w:pStyle w:val="Rubrik4utannumrering"/>
      </w:pPr>
      <w:r w:rsidRPr="00B70AFA">
        <w:t>Arbetsmarknad och arbetsliv</w:t>
      </w:r>
    </w:p>
    <w:p w14:paraId="208AB0A8" w14:textId="57787D6D" w:rsidR="00ED3704" w:rsidRDefault="00ED3704" w:rsidP="00ED3704">
      <w:pPr>
        <w:pStyle w:val="Brdtext"/>
      </w:pPr>
      <w:r w:rsidRPr="00B70AFA">
        <w:t xml:space="preserve">Utvecklingen av arbetslösheten som följer av konjunkturnedgången gör att utgifterna inom utgiftsområde 14 Arbetsmarknad och arbetsliv </w:t>
      </w:r>
      <w:r>
        <w:t>ökar</w:t>
      </w:r>
      <w:r w:rsidRPr="00B70AFA">
        <w:t xml:space="preserve"> under 2021 med </w:t>
      </w:r>
      <w:r w:rsidRPr="00EF0385">
        <w:t>13,2</w:t>
      </w:r>
      <w:r>
        <w:t> </w:t>
      </w:r>
      <w:r w:rsidRPr="00B70AFA">
        <w:t>milj</w:t>
      </w:r>
      <w:r>
        <w:softHyphen/>
      </w:r>
      <w:r w:rsidRPr="00B70AFA">
        <w:t>arder kronor</w:t>
      </w:r>
      <w:r>
        <w:t>. Utgifterna</w:t>
      </w:r>
      <w:r w:rsidRPr="00B70AFA">
        <w:t xml:space="preserve"> minska</w:t>
      </w:r>
      <w:r>
        <w:t xml:space="preserve">r </w:t>
      </w:r>
      <w:r w:rsidRPr="00B70AFA">
        <w:t xml:space="preserve">med </w:t>
      </w:r>
      <w:r>
        <w:t>i genom</w:t>
      </w:r>
      <w:r w:rsidRPr="00B70AFA">
        <w:t xml:space="preserve">snitt 5,1 miljarder kronor </w:t>
      </w:r>
      <w:r>
        <w:t>per år</w:t>
      </w:r>
      <w:r w:rsidRPr="00B70AFA">
        <w:t xml:space="preserve"> 2022</w:t>
      </w:r>
      <w:r>
        <w:t xml:space="preserve"> och </w:t>
      </w:r>
      <w:r w:rsidRPr="00B70AFA">
        <w:t>2023 jämfört med föregående år. Under 2024 väntas en viss ökning av utgifterna.</w:t>
      </w:r>
    </w:p>
    <w:p w14:paraId="03A7E471" w14:textId="1B0385D5" w:rsidR="00ED3704" w:rsidRDefault="00ED3704" w:rsidP="00ED3704">
      <w:pPr>
        <w:pStyle w:val="Rubrik4utannumrering"/>
      </w:pPr>
      <w:r>
        <w:t>Internationellt bistånd</w:t>
      </w:r>
    </w:p>
    <w:p w14:paraId="49AF43DC" w14:textId="5A3D1539" w:rsidR="00ED3704" w:rsidRDefault="00ED3704" w:rsidP="00ED3704">
      <w:pPr>
        <w:pStyle w:val="Brdtext"/>
      </w:pPr>
      <w:r>
        <w:t xml:space="preserve">Storleken på biståndsramen är kopplad till Sveriges bruttonationalinkomst (BNI). Från och med 2018 uppgår biståndsramen till 1 procent av beräknad BNI. Utvecklingen av BNI beräknas öka biståndsramen med i </w:t>
      </w:r>
      <w:r w:rsidRPr="00EF0385">
        <w:t>genomsnitt 1,9</w:t>
      </w:r>
      <w:r>
        <w:t xml:space="preserve"> miljarder kronor per år under perioden 2021–2024.</w:t>
      </w:r>
    </w:p>
    <w:p w14:paraId="63CB3413" w14:textId="2972E8FE" w:rsidR="00ED3704" w:rsidRPr="00471F94" w:rsidRDefault="00ED3704" w:rsidP="00ED3704">
      <w:pPr>
        <w:pStyle w:val="Rubrik4utannumrering"/>
      </w:pPr>
      <w:r>
        <w:t>S</w:t>
      </w:r>
      <w:r w:rsidRPr="00471F94">
        <w:t>jukförsäkringen och föräldraförsäkringen</w:t>
      </w:r>
    </w:p>
    <w:p w14:paraId="05999EFD" w14:textId="7ECA0AC0" w:rsidR="00ED3704" w:rsidRPr="00471F94" w:rsidRDefault="00ED3704" w:rsidP="00ED3704">
      <w:pPr>
        <w:pStyle w:val="Brdtext"/>
      </w:pPr>
      <w:r w:rsidRPr="00471F94">
        <w:t xml:space="preserve">De makroekonomiska faktorer som främst påverkar utgifterna inom sjukförsäkringen och föräldraförsäkringen är prisutvecklingen, via prisbasbeloppet, och timlöne-utvecklingen. Utvecklingen av prisbasbeloppet och timlönerna beräknas ge ökade utgifter inom utgiftsområde 10 Ekonomisk trygghet vid sjukdom och funktions-nedsättning med i genomsnitt </w:t>
      </w:r>
      <w:r w:rsidRPr="00EF0385">
        <w:t>0,8</w:t>
      </w:r>
      <w:r w:rsidRPr="00471F94">
        <w:t xml:space="preserve"> miljarder kronor per år 2021–2024.</w:t>
      </w:r>
    </w:p>
    <w:p w14:paraId="074DF603" w14:textId="513CD50E" w:rsidR="00ED3704" w:rsidRPr="00A925C7" w:rsidRDefault="00ED3704" w:rsidP="00ED3704">
      <w:pPr>
        <w:pStyle w:val="Brdtext"/>
      </w:pPr>
      <w:r w:rsidRPr="00471F94">
        <w:lastRenderedPageBreak/>
        <w:t>Inom utgiftsområde 12 Ekonomisk trygghet för familjer och barn beräknas utveck</w:t>
      </w:r>
      <w:r>
        <w:softHyphen/>
      </w:r>
      <w:r w:rsidRPr="00471F94">
        <w:t xml:space="preserve">lingen av prisbasbeloppet och timlönerna ge ökade utgifter med i genomsnitt </w:t>
      </w:r>
      <w:r w:rsidRPr="00EF0385">
        <w:t>1,1</w:t>
      </w:r>
      <w:r>
        <w:t> </w:t>
      </w:r>
      <w:r w:rsidRPr="00471F94">
        <w:t>miljarder kronor per år 2021–2024.</w:t>
      </w:r>
    </w:p>
    <w:p w14:paraId="6D3E27FA" w14:textId="63BF87E9" w:rsidR="00ED3704" w:rsidRDefault="00ED3704" w:rsidP="00ED3704">
      <w:pPr>
        <w:pStyle w:val="Rubrik3utannumrering"/>
      </w:pPr>
      <w:r>
        <w:t>Volymer</w:t>
      </w:r>
    </w:p>
    <w:p w14:paraId="52899406" w14:textId="25C66516" w:rsidR="00ED3704" w:rsidRPr="0080594D" w:rsidRDefault="00ED3704" w:rsidP="00ED3704">
      <w:pPr>
        <w:pStyle w:val="Brdtext"/>
      </w:pPr>
      <w:r w:rsidRPr="0080594D">
        <w:t>Med volymer avses antalet personer i transfereringssystemen och längden på den tid som en person får ersättning. I begreppet kan också ingå förändringar av nivåerna på styckkostnaderna i transfereringssystemen som inte direkt kan kopplas till den makro</w:t>
      </w:r>
      <w:r>
        <w:softHyphen/>
      </w:r>
      <w:r w:rsidRPr="0080594D">
        <w:t>ekonomiska utvecklingen eller som är att betrakta som reformer.</w:t>
      </w:r>
    </w:p>
    <w:p w14:paraId="030087FE" w14:textId="719B2520" w:rsidR="00ED3704" w:rsidRPr="00AA38F3" w:rsidRDefault="00ED3704" w:rsidP="00ED3704">
      <w:pPr>
        <w:pStyle w:val="Brdtext"/>
        <w:rPr>
          <w:highlight w:val="yellow"/>
        </w:rPr>
      </w:pPr>
      <w:r>
        <w:t xml:space="preserve">Till följd av volymrelaterade förändringar beräknas de takbegränsade utgifterna sammantaget minska </w:t>
      </w:r>
      <w:r w:rsidRPr="004C50E7">
        <w:t xml:space="preserve">med 1 miljard </w:t>
      </w:r>
      <w:r>
        <w:t xml:space="preserve">kronor </w:t>
      </w:r>
      <w:r w:rsidRPr="004C50E7">
        <w:t>t.</w:t>
      </w:r>
      <w:r>
        <w:t xml:space="preserve">o.m. </w:t>
      </w:r>
      <w:r w:rsidRPr="0028578F">
        <w:t xml:space="preserve">2024 </w:t>
      </w:r>
      <w:r w:rsidRPr="00B522CF">
        <w:t>(se</w:t>
      </w:r>
      <w:r>
        <w:t xml:space="preserve"> </w:t>
      </w:r>
      <w:r>
        <w:fldChar w:fldCharType="begin"/>
      </w:r>
      <w:r>
        <w:instrText xml:space="preserve"> REF _Ref66732557 \h \*Lower </w:instrText>
      </w:r>
      <w:r>
        <w:fldChar w:fldCharType="separate"/>
      </w:r>
      <w:r w:rsidR="000D76EE">
        <w:t xml:space="preserve">tabell </w:t>
      </w:r>
      <w:r w:rsidR="000D76EE">
        <w:rPr>
          <w:noProof/>
        </w:rPr>
        <w:t>6</w:t>
      </w:r>
      <w:r w:rsidR="000D76EE">
        <w:t>.</w:t>
      </w:r>
      <w:r w:rsidR="000D76EE">
        <w:rPr>
          <w:noProof/>
        </w:rPr>
        <w:t>3</w:t>
      </w:r>
      <w:r>
        <w:fldChar w:fldCharType="end"/>
      </w:r>
      <w:r w:rsidRPr="00B522CF">
        <w:t>).</w:t>
      </w:r>
      <w:r>
        <w:t xml:space="preserve"> </w:t>
      </w:r>
      <w:r w:rsidRPr="00F451B3">
        <w:t>Nedan</w:t>
      </w:r>
      <w:r w:rsidRPr="0080594D">
        <w:t xml:space="preserve"> redovisas några av de större bedömda utgiftsförändringarna under prognosperioden som beror på volymantaganden. </w:t>
      </w:r>
    </w:p>
    <w:p w14:paraId="466DDEA2" w14:textId="77777777" w:rsidR="00ED3704" w:rsidRPr="007D33AB" w:rsidRDefault="00ED3704" w:rsidP="00ED3704">
      <w:pPr>
        <w:pStyle w:val="Rubrik4utannumrering"/>
        <w:rPr>
          <w:rFonts w:cstheme="majorHAnsi"/>
          <w:b w:val="0"/>
          <w:szCs w:val="21"/>
        </w:rPr>
      </w:pPr>
      <w:bookmarkStart w:id="155" w:name="_Hlk66629593"/>
      <w:r w:rsidRPr="007D33AB">
        <w:t>Färre personer i sjukförsäkringen</w:t>
      </w:r>
    </w:p>
    <w:p w14:paraId="0002D203" w14:textId="1EDD6ADA" w:rsidR="00ED3704" w:rsidRPr="007D33AB" w:rsidRDefault="00ED3704" w:rsidP="00ED3704">
      <w:pPr>
        <w:pStyle w:val="Brdtext"/>
      </w:pPr>
      <w:r w:rsidRPr="007D33AB">
        <w:t xml:space="preserve">Antalet personer </w:t>
      </w:r>
      <w:r>
        <w:t>med</w:t>
      </w:r>
      <w:r w:rsidRPr="007D33AB">
        <w:t xml:space="preserve"> sjuk</w:t>
      </w:r>
      <w:r>
        <w:t>ersättning</w:t>
      </w:r>
      <w:r w:rsidRPr="007D33AB">
        <w:t xml:space="preserve"> beräknas minska </w:t>
      </w:r>
      <w:r>
        <w:t>under</w:t>
      </w:r>
      <w:r w:rsidRPr="007D33AB">
        <w:t xml:space="preserve"> perioden 2021–2024 (se </w:t>
      </w:r>
      <w:r>
        <w:fldChar w:fldCharType="begin"/>
      </w:r>
      <w:r>
        <w:instrText xml:space="preserve"> REF _Ref66779998 \h \*Lower </w:instrText>
      </w:r>
      <w:r>
        <w:fldChar w:fldCharType="separate"/>
      </w:r>
      <w:r w:rsidR="000D76EE">
        <w:t xml:space="preserve">tabell </w:t>
      </w:r>
      <w:r w:rsidR="000D76EE">
        <w:rPr>
          <w:noProof/>
        </w:rPr>
        <w:t>6</w:t>
      </w:r>
      <w:r w:rsidR="000D76EE">
        <w:t>.</w:t>
      </w:r>
      <w:r w:rsidR="000D76EE">
        <w:rPr>
          <w:noProof/>
        </w:rPr>
        <w:t>6</w:t>
      </w:r>
      <w:r>
        <w:fldChar w:fldCharType="end"/>
      </w:r>
      <w:r w:rsidRPr="007D33AB">
        <w:t>). Det beror huvudsakligen på att antalet personer med sjukersättning som upp</w:t>
      </w:r>
      <w:r>
        <w:softHyphen/>
      </w:r>
      <w:r w:rsidRPr="007D33AB">
        <w:t xml:space="preserve">når pensionsålder och lämnar försäkringen antas vara större än antalet som beviljas ersättning. Sammantaget </w:t>
      </w:r>
      <w:r>
        <w:t>beräknas</w:t>
      </w:r>
      <w:r w:rsidRPr="007D33AB">
        <w:t xml:space="preserve"> utgifterna inom utgiftsområde 10 Ekonomisk trygghet vid sjukdom och funktionsnedsättning </w:t>
      </w:r>
      <w:r>
        <w:t xml:space="preserve">minska </w:t>
      </w:r>
      <w:r w:rsidRPr="007D33AB">
        <w:t>till följd av volym</w:t>
      </w:r>
      <w:r w:rsidR="00DC5929">
        <w:softHyphen/>
      </w:r>
      <w:r w:rsidRPr="007D33AB">
        <w:t xml:space="preserve">utvecklingen med </w:t>
      </w:r>
      <w:r w:rsidRPr="00D606B9">
        <w:t>5,6 miljarder</w:t>
      </w:r>
      <w:r w:rsidRPr="007D33AB">
        <w:t xml:space="preserve"> </w:t>
      </w:r>
      <w:r>
        <w:t>kronor under</w:t>
      </w:r>
      <w:r w:rsidRPr="007D33AB">
        <w:t xml:space="preserve"> 2021–2024. Innevarande år väntas dock en ökning med </w:t>
      </w:r>
      <w:r w:rsidRPr="00A0709B">
        <w:t>2 miljarder kronor</w:t>
      </w:r>
      <w:r>
        <w:t>. Ökningen är hänförlig till ersättning för höga sjuklöne</w:t>
      </w:r>
      <w:r>
        <w:softHyphen/>
        <w:t xml:space="preserve">kostnader. </w:t>
      </w:r>
      <w:r w:rsidRPr="007D33AB">
        <w:t xml:space="preserve"> </w:t>
      </w:r>
    </w:p>
    <w:p w14:paraId="073F6974" w14:textId="1629ACA1" w:rsidR="00ED3704" w:rsidRPr="001606A0" w:rsidRDefault="00ED3704" w:rsidP="00ED3704">
      <w:pPr>
        <w:pStyle w:val="Rubrik4utannumrering"/>
      </w:pPr>
      <w:bookmarkStart w:id="156" w:name="_Hlk66632303"/>
      <w:bookmarkEnd w:id="155"/>
      <w:r w:rsidRPr="001606A0">
        <w:t>Fler barn och ökad ersättning för föräldrapenning</w:t>
      </w:r>
    </w:p>
    <w:p w14:paraId="26BD28A3" w14:textId="79C72EC7" w:rsidR="00ED3704" w:rsidRPr="00D95D26" w:rsidRDefault="00ED3704" w:rsidP="00ED3704">
      <w:pPr>
        <w:pStyle w:val="Brdtext"/>
      </w:pPr>
      <w:r w:rsidRPr="001606A0">
        <w:t xml:space="preserve">Inom utgiftsområde 12 Ekonomisk trygghet för familjer och barn ökar de volym-relaterade utgifterna. Bland annat beräknas fler barn födas och ersättningen för uttag av föräldrapenning öka. Sammantaget beräknas utgifterna inom utgiftsområde 12 Ekonomisk trygghet för familjer och barn öka med </w:t>
      </w:r>
      <w:r w:rsidRPr="006E0B2F">
        <w:t>4,1 miljarder</w:t>
      </w:r>
      <w:r w:rsidRPr="001606A0">
        <w:t xml:space="preserve"> kronor 2021–2024, varav </w:t>
      </w:r>
      <w:r w:rsidRPr="00071096">
        <w:t>1,4 miljarder</w:t>
      </w:r>
      <w:r w:rsidRPr="001606A0">
        <w:t xml:space="preserve"> kronor 2021.</w:t>
      </w:r>
    </w:p>
    <w:bookmarkEnd w:id="156"/>
    <w:p w14:paraId="41CCBDF1" w14:textId="77777777" w:rsidR="00ED3704" w:rsidRPr="000F13F6" w:rsidRDefault="00ED3704" w:rsidP="00ED3704">
      <w:pPr>
        <w:pStyle w:val="Rubrik4utannumrering"/>
        <w:rPr>
          <w:rFonts w:cstheme="majorHAnsi"/>
          <w:b w:val="0"/>
          <w:szCs w:val="21"/>
        </w:rPr>
      </w:pPr>
      <w:r w:rsidRPr="000F13F6">
        <w:t>Minskande utgifter för migration</w:t>
      </w:r>
    </w:p>
    <w:p w14:paraId="669FA748" w14:textId="3CA4AB1C" w:rsidR="00ED3704" w:rsidRPr="00AA38F3" w:rsidRDefault="00ED3704" w:rsidP="00ED3704">
      <w:pPr>
        <w:pStyle w:val="Brdtext"/>
        <w:rPr>
          <w:highlight w:val="yellow"/>
        </w:rPr>
      </w:pPr>
      <w:r>
        <w:t>F</w:t>
      </w:r>
      <w:r w:rsidRPr="00D24959">
        <w:t>ör 2021 beräknas antalet nya asylsökande uppgå till 18 000</w:t>
      </w:r>
      <w:r w:rsidRPr="00501537">
        <w:t xml:space="preserve">. </w:t>
      </w:r>
      <w:bookmarkStart w:id="157" w:name="_Hlk66734205"/>
      <w:r w:rsidRPr="00915C7F">
        <w:t xml:space="preserve">Antalet genomsnittligt inskrivna </w:t>
      </w:r>
      <w:r>
        <w:t xml:space="preserve">asylsökande </w:t>
      </w:r>
      <w:r w:rsidRPr="00915C7F">
        <w:t xml:space="preserve">per dygn beräknas minska från </w:t>
      </w:r>
      <w:bookmarkStart w:id="158" w:name="_Hlk66734191"/>
      <w:r w:rsidRPr="00915C7F">
        <w:t>24</w:t>
      </w:r>
      <w:r w:rsidRPr="00915C7F" w:rsidDel="00206F0F">
        <w:t> </w:t>
      </w:r>
      <w:r w:rsidRPr="00915C7F">
        <w:t>800</w:t>
      </w:r>
      <w:r>
        <w:t xml:space="preserve"> personer</w:t>
      </w:r>
      <w:r w:rsidRPr="00915C7F">
        <w:t xml:space="preserve"> 2021 till 20</w:t>
      </w:r>
      <w:r w:rsidRPr="00915C7F" w:rsidDel="00206F0F">
        <w:t> </w:t>
      </w:r>
      <w:r w:rsidRPr="00915C7F">
        <w:t>000</w:t>
      </w:r>
      <w:r>
        <w:t xml:space="preserve"> personer</w:t>
      </w:r>
      <w:r w:rsidRPr="00915C7F">
        <w:t xml:space="preserve"> 2024 </w:t>
      </w:r>
      <w:bookmarkEnd w:id="157"/>
      <w:bookmarkEnd w:id="158"/>
      <w:r w:rsidRPr="00915C7F">
        <w:t xml:space="preserve">(se </w:t>
      </w:r>
      <w:r w:rsidRPr="00915C7F">
        <w:fldChar w:fldCharType="begin"/>
      </w:r>
      <w:r w:rsidRPr="00AE46A3">
        <w:instrText xml:space="preserve"> REF _Ref66779998 \h \*Lower </w:instrText>
      </w:r>
      <w:r w:rsidRPr="001B1B1A">
        <w:instrText xml:space="preserve"> \* MERGEFORMAT </w:instrText>
      </w:r>
      <w:r w:rsidRPr="00915C7F">
        <w:fldChar w:fldCharType="separate"/>
      </w:r>
      <w:r w:rsidR="000D76EE">
        <w:t xml:space="preserve">tabell </w:t>
      </w:r>
      <w:r w:rsidR="000D76EE">
        <w:rPr>
          <w:noProof/>
        </w:rPr>
        <w:t>6</w:t>
      </w:r>
      <w:r w:rsidR="000D76EE">
        <w:t>.</w:t>
      </w:r>
      <w:r w:rsidR="000D76EE">
        <w:rPr>
          <w:noProof/>
        </w:rPr>
        <w:t>6</w:t>
      </w:r>
      <w:r w:rsidRPr="00915C7F">
        <w:fldChar w:fldCharType="end"/>
      </w:r>
      <w:r w:rsidRPr="00915C7F">
        <w:t>).</w:t>
      </w:r>
      <w:r w:rsidRPr="00501537">
        <w:t xml:space="preserve"> </w:t>
      </w:r>
      <w:r w:rsidRPr="000F13F6">
        <w:t xml:space="preserve">Sammantaget beräknas utgifterna inom utgiftsområde 8 Migration minska </w:t>
      </w:r>
      <w:r w:rsidRPr="00176927">
        <w:t>med 2,4 miljarder</w:t>
      </w:r>
      <w:r w:rsidRPr="000F13F6">
        <w:t xml:space="preserve"> kronor </w:t>
      </w:r>
      <w:r>
        <w:t xml:space="preserve">under </w:t>
      </w:r>
      <w:r w:rsidRPr="000F13F6">
        <w:t>202</w:t>
      </w:r>
      <w:r>
        <w:t>1</w:t>
      </w:r>
      <w:r w:rsidRPr="000F13F6">
        <w:t>–202</w:t>
      </w:r>
      <w:r>
        <w:t xml:space="preserve">4, varav </w:t>
      </w:r>
      <w:r w:rsidRPr="00176927">
        <w:t>1 miljard kronor</w:t>
      </w:r>
      <w:r>
        <w:t xml:space="preserve"> 2021. </w:t>
      </w:r>
    </w:p>
    <w:p w14:paraId="15E1621B" w14:textId="40B6EAEA" w:rsidR="00ED3704" w:rsidRPr="00E442C1" w:rsidRDefault="00ED3704" w:rsidP="00ED3704">
      <w:pPr>
        <w:pStyle w:val="Rubrik4utannumrering"/>
        <w:rPr>
          <w:rFonts w:cstheme="majorHAnsi"/>
          <w:b w:val="0"/>
          <w:szCs w:val="21"/>
        </w:rPr>
      </w:pPr>
      <w:bookmarkStart w:id="159" w:name="_Hlk66643420"/>
      <w:r w:rsidRPr="00E442C1">
        <w:t>Minskande utgifter för etablering</w:t>
      </w:r>
    </w:p>
    <w:p w14:paraId="027D5D56" w14:textId="5F0632D8" w:rsidR="00ED3704" w:rsidRPr="00E442C1" w:rsidRDefault="00ED3704" w:rsidP="00ED3704">
      <w:pPr>
        <w:pStyle w:val="Brdtext"/>
      </w:pPr>
      <w:bookmarkStart w:id="160" w:name="_Hlk67908006"/>
      <w:r w:rsidRPr="00E442C1">
        <w:t>Utgifterna inom utgiftsområde 13 Jämställdhet och nyanlända invandrares etablering påverkas främst när de nyanlända fått uppehållstillstånd och mottagits i en kommun. Sammantaget väntas de volymrelaterade utgifterna minska 2021</w:t>
      </w:r>
      <w:r>
        <w:t xml:space="preserve"> och </w:t>
      </w:r>
      <w:r w:rsidRPr="00E442C1">
        <w:t>2022 då antalet kommunmottagna minska</w:t>
      </w:r>
      <w:r>
        <w:t>t</w:t>
      </w:r>
      <w:r w:rsidRPr="00E442C1">
        <w:t xml:space="preserve"> till följd av färre asylsökande</w:t>
      </w:r>
      <w:r w:rsidRPr="00C75416">
        <w:t xml:space="preserve"> och färre inresta anhöriga till före detta asylsökande</w:t>
      </w:r>
      <w:r>
        <w:t xml:space="preserve"> som fått uppehållstillstånd under 2020</w:t>
      </w:r>
      <w:r w:rsidRPr="00E442C1">
        <w:t xml:space="preserve"> med anledning av </w:t>
      </w:r>
      <w:r>
        <w:t>sprid</w:t>
      </w:r>
      <w:r>
        <w:softHyphen/>
        <w:t xml:space="preserve">ningen av </w:t>
      </w:r>
      <w:r w:rsidRPr="00E442C1">
        <w:t>covid-19</w:t>
      </w:r>
      <w:r>
        <w:t xml:space="preserve">. Detta </w:t>
      </w:r>
      <w:r w:rsidRPr="00B9351C">
        <w:t>innebär att ersättning väntas betalas ut för färre nyanlända 2021</w:t>
      </w:r>
      <w:r>
        <w:t xml:space="preserve"> och </w:t>
      </w:r>
      <w:r w:rsidRPr="00B9351C">
        <w:t>2022</w:t>
      </w:r>
      <w:r w:rsidRPr="00E442C1">
        <w:t xml:space="preserve"> (se </w:t>
      </w:r>
      <w:r>
        <w:fldChar w:fldCharType="begin"/>
      </w:r>
      <w:r>
        <w:instrText xml:space="preserve"> REF _Ref66779998 \h \*Lower </w:instrText>
      </w:r>
      <w:r>
        <w:fldChar w:fldCharType="separate"/>
      </w:r>
      <w:r w:rsidR="000D76EE">
        <w:t xml:space="preserve">tabell </w:t>
      </w:r>
      <w:r w:rsidR="000D76EE">
        <w:rPr>
          <w:noProof/>
        </w:rPr>
        <w:t>6</w:t>
      </w:r>
      <w:r w:rsidR="000D76EE">
        <w:t>.</w:t>
      </w:r>
      <w:r w:rsidR="000D76EE">
        <w:rPr>
          <w:noProof/>
        </w:rPr>
        <w:t>6</w:t>
      </w:r>
      <w:r>
        <w:fldChar w:fldCharType="end"/>
      </w:r>
      <w:r w:rsidRPr="00E442C1">
        <w:t>).</w:t>
      </w:r>
      <w:r w:rsidRPr="00B9351C">
        <w:t xml:space="preserve"> Antalet kommunmottagna väntas öka de kommande åren, vilket leder till ökade volymrelaterade utgifter</w:t>
      </w:r>
      <w:r w:rsidRPr="00E442C1">
        <w:t xml:space="preserve"> </w:t>
      </w:r>
      <w:r>
        <w:t xml:space="preserve">2023 och 2024. </w:t>
      </w:r>
      <w:r w:rsidRPr="00E442C1">
        <w:t xml:space="preserve">Detta då lagen </w:t>
      </w:r>
      <w:r>
        <w:t>(2016:752) om tillfälliga begränsningar av</w:t>
      </w:r>
      <w:r w:rsidRPr="00E442C1">
        <w:t xml:space="preserve"> möjligheten </w:t>
      </w:r>
      <w:r>
        <w:t xml:space="preserve">att få </w:t>
      </w:r>
      <w:r w:rsidRPr="00E442C1">
        <w:t>uppehålls</w:t>
      </w:r>
      <w:r>
        <w:softHyphen/>
      </w:r>
      <w:r w:rsidRPr="00E442C1">
        <w:t xml:space="preserve">tillstånd </w:t>
      </w:r>
      <w:r>
        <w:t xml:space="preserve">i Sverige </w:t>
      </w:r>
      <w:r w:rsidRPr="00E442C1">
        <w:t xml:space="preserve">upphör </w:t>
      </w:r>
      <w:r>
        <w:t xml:space="preserve">att gälla </w:t>
      </w:r>
      <w:r w:rsidRPr="00E442C1">
        <w:t xml:space="preserve">2021 vilket antas leda till fler </w:t>
      </w:r>
      <w:r>
        <w:t>nya</w:t>
      </w:r>
      <w:r w:rsidRPr="00E442C1">
        <w:t xml:space="preserve"> asylsökande. </w:t>
      </w:r>
      <w:r w:rsidRPr="006E2D00">
        <w:t>Prognosen bygger på an</w:t>
      </w:r>
      <w:r>
        <w:softHyphen/>
      </w:r>
      <w:r w:rsidRPr="006E2D00">
        <w:t xml:space="preserve">tagandet att utlänningslagens (2005:716) bestämmelser i dess nuvarande lydelse då </w:t>
      </w:r>
      <w:r w:rsidRPr="006E2D00">
        <w:lastRenderedPageBreak/>
        <w:t xml:space="preserve">kommer att tillämpas. </w:t>
      </w:r>
      <w:r w:rsidRPr="00D256EF">
        <w:t>Liksom andra prognoser bygger denna prognos på redan be</w:t>
      </w:r>
      <w:r>
        <w:softHyphen/>
      </w:r>
      <w:r w:rsidRPr="00D256EF">
        <w:t xml:space="preserve">slutad politik och utgör inte ett ställningstagande. </w:t>
      </w:r>
      <w:r w:rsidRPr="00E442C1">
        <w:t xml:space="preserve">För </w:t>
      </w:r>
      <w:r>
        <w:t>utgiftsområdet</w:t>
      </w:r>
      <w:r w:rsidRPr="00E442C1">
        <w:t xml:space="preserve"> blir detta en för</w:t>
      </w:r>
      <w:r>
        <w:softHyphen/>
      </w:r>
      <w:r w:rsidRPr="00E442C1">
        <w:t>dröjd effekt innan före detta asylsökande tillsammans med eventuella anhöriga kan bli kommun</w:t>
      </w:r>
      <w:r>
        <w:softHyphen/>
      </w:r>
      <w:r w:rsidRPr="00E442C1">
        <w:t xml:space="preserve">mottagna. </w:t>
      </w:r>
    </w:p>
    <w:bookmarkEnd w:id="159"/>
    <w:bookmarkEnd w:id="160"/>
    <w:p w14:paraId="15B3ADF5" w14:textId="51598E82" w:rsidR="00ED3704" w:rsidRDefault="00ED3704" w:rsidP="00ED3704">
      <w:pPr>
        <w:pStyle w:val="Brdtext"/>
      </w:pPr>
      <w:r w:rsidRPr="0037550D">
        <w:t xml:space="preserve">Sammantaget beräknas utgifterna inom utgiftsområde 13 Jämställdhet och nyanlända invandrares etablering minska med </w:t>
      </w:r>
      <w:r w:rsidRPr="00932FE0">
        <w:t>2,3 miljarder</w:t>
      </w:r>
      <w:r w:rsidRPr="0037550D">
        <w:t xml:space="preserve"> kronor över perioden 2021–2024</w:t>
      </w:r>
      <w:r>
        <w:t xml:space="preserve"> </w:t>
      </w:r>
      <w:r w:rsidRPr="0037550D">
        <w:t>till följd av volymutvecklingen</w:t>
      </w:r>
      <w:r>
        <w:t xml:space="preserve">. Utgifterna väntas minska med </w:t>
      </w:r>
      <w:r w:rsidRPr="00932FE0">
        <w:t>2,8 miljarder kronor</w:t>
      </w:r>
      <w:r w:rsidRPr="0037550D">
        <w:t xml:space="preserve"> 2021</w:t>
      </w:r>
      <w:r>
        <w:t xml:space="preserve"> för att sedan minska ytterligare något 2022 och öka 2023 och 2024. </w:t>
      </w:r>
    </w:p>
    <w:p w14:paraId="1F99BE2B" w14:textId="5746F52C" w:rsidR="00ED3704" w:rsidRDefault="00ED3704" w:rsidP="00ED3704">
      <w:pPr>
        <w:pStyle w:val="TabellRubrik"/>
        <w:ind w:left="0" w:right="-1134"/>
      </w:pPr>
      <w:bookmarkStart w:id="161" w:name="_Ref66779998"/>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6</w:t>
        </w:r>
      </w:fldSimple>
      <w:bookmarkEnd w:id="161"/>
      <w:r>
        <w:tab/>
      </w:r>
      <w:r w:rsidRPr="00B5409D">
        <w:t>Volymer inom olika transfereringssystem</w:t>
      </w:r>
    </w:p>
    <w:tbl>
      <w:tblPr>
        <w:tblStyle w:val="RKBPTabell"/>
        <w:tblW w:w="9637" w:type="dxa"/>
        <w:tblInd w:w="-1134" w:type="dxa"/>
        <w:tblLayout w:type="fixed"/>
        <w:tblLook w:val="06E0" w:firstRow="1" w:lastRow="1" w:firstColumn="1" w:lastColumn="0" w:noHBand="1" w:noVBand="1"/>
      </w:tblPr>
      <w:tblGrid>
        <w:gridCol w:w="444"/>
        <w:gridCol w:w="4213"/>
        <w:gridCol w:w="830"/>
        <w:gridCol w:w="830"/>
        <w:gridCol w:w="830"/>
        <w:gridCol w:w="830"/>
        <w:gridCol w:w="830"/>
        <w:gridCol w:w="830"/>
      </w:tblGrid>
      <w:tr w:rsidR="00ED3704" w:rsidRPr="00B5409D" w14:paraId="28B00FD7" w14:textId="77777777" w:rsidTr="00ED3704">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657" w:type="dxa"/>
            <w:gridSpan w:val="2"/>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1523A88" w14:textId="1A09D0E9" w:rsidR="00ED3704" w:rsidRPr="00B5409D" w:rsidRDefault="00ED3704" w:rsidP="00ED3704">
            <w:pPr>
              <w:pStyle w:val="TabellHuvud"/>
            </w:pPr>
            <w:r w:rsidRPr="00B5409D">
              <w:t xml:space="preserve">Utgiftsområde och volym </w:t>
            </w:r>
          </w:p>
        </w:tc>
        <w:tc>
          <w:tcPr>
            <w:tcW w:w="83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1A9C2F80" w14:textId="468A14E7" w:rsidR="00ED3704" w:rsidRPr="00B5409D"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5409D">
              <w:t>Köns</w:t>
            </w:r>
            <w:r>
              <w:t>-</w:t>
            </w:r>
            <w:r w:rsidRPr="00B5409D">
              <w:t>fördelning</w:t>
            </w:r>
            <w:r w:rsidRPr="00B5409D">
              <w:br/>
              <w:t xml:space="preserve"> 2020</w:t>
            </w:r>
          </w:p>
        </w:tc>
        <w:tc>
          <w:tcPr>
            <w:tcW w:w="83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4D70EE6" w14:textId="77777777" w:rsidR="00ED3704" w:rsidRPr="00B5409D"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5409D">
              <w:t>Utfall</w:t>
            </w:r>
            <w:r w:rsidRPr="00B5409D">
              <w:br/>
              <w:t xml:space="preserve"> 2020</w:t>
            </w:r>
          </w:p>
        </w:tc>
        <w:tc>
          <w:tcPr>
            <w:tcW w:w="83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9637FBE" w14:textId="77777777" w:rsidR="00ED3704" w:rsidRPr="00B5409D"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5409D">
              <w:t>Prognos</w:t>
            </w:r>
            <w:r w:rsidRPr="00B5409D">
              <w:br/>
              <w:t xml:space="preserve"> 2021</w:t>
            </w:r>
          </w:p>
        </w:tc>
        <w:tc>
          <w:tcPr>
            <w:tcW w:w="83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9289554" w14:textId="77777777" w:rsidR="00ED3704" w:rsidRPr="00B5409D"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5409D">
              <w:t>Prognos</w:t>
            </w:r>
            <w:r w:rsidRPr="00B5409D">
              <w:br/>
              <w:t xml:space="preserve"> 2022</w:t>
            </w:r>
          </w:p>
        </w:tc>
        <w:tc>
          <w:tcPr>
            <w:tcW w:w="83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24F5BAB8" w14:textId="77777777" w:rsidR="00ED3704" w:rsidRPr="00B5409D"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5409D">
              <w:t>Prognos</w:t>
            </w:r>
            <w:r w:rsidRPr="00B5409D">
              <w:br/>
              <w:t xml:space="preserve"> 2023</w:t>
            </w:r>
          </w:p>
        </w:tc>
        <w:tc>
          <w:tcPr>
            <w:tcW w:w="83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208DA6C" w14:textId="77777777" w:rsidR="00ED3704" w:rsidRPr="00B5409D"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B5409D">
              <w:t>Prognos</w:t>
            </w:r>
            <w:r w:rsidRPr="00B5409D">
              <w:br/>
              <w:t xml:space="preserve"> 2024</w:t>
            </w:r>
          </w:p>
        </w:tc>
      </w:tr>
      <w:tr w:rsidR="00ED3704" w:rsidRPr="00B5409D" w14:paraId="7A54CD6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tcBorders>
              <w:top w:val="single" w:sz="12" w:space="0" w:color="auto"/>
            </w:tcBorders>
            <w:vAlign w:val="top"/>
            <w:hideMark/>
          </w:tcPr>
          <w:p w14:paraId="055C8434" w14:textId="77777777" w:rsidR="00ED3704" w:rsidRPr="00B5409D" w:rsidRDefault="00ED3704" w:rsidP="00ED3704">
            <w:pPr>
              <w:pStyle w:val="Tabell"/>
            </w:pPr>
            <w:r w:rsidRPr="00B5409D">
              <w:t>8</w:t>
            </w:r>
          </w:p>
        </w:tc>
        <w:tc>
          <w:tcPr>
            <w:tcW w:w="4213" w:type="dxa"/>
            <w:tcBorders>
              <w:top w:val="single" w:sz="12" w:space="0" w:color="auto"/>
            </w:tcBorders>
            <w:vAlign w:val="top"/>
            <w:hideMark/>
          </w:tcPr>
          <w:p w14:paraId="494861E2"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Asylsökande, genomsnittligt antal inskrivna per dygn</w:t>
            </w:r>
          </w:p>
        </w:tc>
        <w:tc>
          <w:tcPr>
            <w:tcW w:w="830" w:type="dxa"/>
            <w:tcBorders>
              <w:top w:val="single" w:sz="12" w:space="0" w:color="auto"/>
            </w:tcBorders>
            <w:hideMark/>
          </w:tcPr>
          <w:p w14:paraId="78DFEE45"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41 % kv</w:t>
            </w:r>
            <w:r w:rsidRPr="00262B94">
              <w:br/>
              <w:t>59 % m</w:t>
            </w:r>
          </w:p>
        </w:tc>
        <w:tc>
          <w:tcPr>
            <w:tcW w:w="830" w:type="dxa"/>
            <w:tcBorders>
              <w:top w:val="single" w:sz="12" w:space="0" w:color="auto"/>
            </w:tcBorders>
            <w:hideMark/>
          </w:tcPr>
          <w:p w14:paraId="41C4BEBC" w14:textId="5150D296"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35 6</w:t>
            </w:r>
            <w:r>
              <w:t>00</w:t>
            </w:r>
          </w:p>
        </w:tc>
        <w:tc>
          <w:tcPr>
            <w:tcW w:w="830" w:type="dxa"/>
            <w:tcBorders>
              <w:top w:val="single" w:sz="12" w:space="0" w:color="auto"/>
            </w:tcBorders>
            <w:hideMark/>
          </w:tcPr>
          <w:p w14:paraId="33D5FAE7"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24 800</w:t>
            </w:r>
          </w:p>
        </w:tc>
        <w:tc>
          <w:tcPr>
            <w:tcW w:w="830" w:type="dxa"/>
            <w:tcBorders>
              <w:top w:val="single" w:sz="12" w:space="0" w:color="auto"/>
            </w:tcBorders>
            <w:hideMark/>
          </w:tcPr>
          <w:p w14:paraId="33074A22"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21 600</w:t>
            </w:r>
          </w:p>
        </w:tc>
        <w:tc>
          <w:tcPr>
            <w:tcW w:w="830" w:type="dxa"/>
            <w:tcBorders>
              <w:top w:val="single" w:sz="12" w:space="0" w:color="auto"/>
            </w:tcBorders>
            <w:hideMark/>
          </w:tcPr>
          <w:p w14:paraId="39B3C881"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20 800</w:t>
            </w:r>
          </w:p>
        </w:tc>
        <w:tc>
          <w:tcPr>
            <w:tcW w:w="830" w:type="dxa"/>
            <w:tcBorders>
              <w:top w:val="single" w:sz="12" w:space="0" w:color="auto"/>
            </w:tcBorders>
            <w:hideMark/>
          </w:tcPr>
          <w:p w14:paraId="411FC1A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20 000</w:t>
            </w:r>
          </w:p>
        </w:tc>
      </w:tr>
      <w:tr w:rsidR="00ED3704" w:rsidRPr="00B5409D" w14:paraId="6B02840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2258C8EE" w14:textId="77777777" w:rsidR="00ED3704" w:rsidRPr="00B5409D" w:rsidRDefault="00ED3704" w:rsidP="00ED3704">
            <w:pPr>
              <w:pStyle w:val="Tabell"/>
            </w:pPr>
            <w:r w:rsidRPr="00B5409D">
              <w:t>9</w:t>
            </w:r>
          </w:p>
        </w:tc>
        <w:tc>
          <w:tcPr>
            <w:tcW w:w="4213" w:type="dxa"/>
            <w:vAlign w:val="top"/>
            <w:hideMark/>
          </w:tcPr>
          <w:p w14:paraId="43210423"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assistansersättning</w:t>
            </w:r>
          </w:p>
        </w:tc>
        <w:tc>
          <w:tcPr>
            <w:tcW w:w="830" w:type="dxa"/>
            <w:hideMark/>
          </w:tcPr>
          <w:p w14:paraId="64A89CF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45 % kv</w:t>
            </w:r>
            <w:r w:rsidRPr="00262B94">
              <w:br/>
              <w:t>55 % m</w:t>
            </w:r>
          </w:p>
        </w:tc>
        <w:tc>
          <w:tcPr>
            <w:tcW w:w="830" w:type="dxa"/>
            <w:hideMark/>
          </w:tcPr>
          <w:p w14:paraId="339A78F0" w14:textId="61670C54"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13 9</w:t>
            </w:r>
            <w:r>
              <w:t>00</w:t>
            </w:r>
          </w:p>
        </w:tc>
        <w:tc>
          <w:tcPr>
            <w:tcW w:w="830" w:type="dxa"/>
            <w:hideMark/>
          </w:tcPr>
          <w:p w14:paraId="481E546C" w14:textId="5D8711D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13 6</w:t>
            </w:r>
            <w:r>
              <w:t>00</w:t>
            </w:r>
          </w:p>
        </w:tc>
        <w:tc>
          <w:tcPr>
            <w:tcW w:w="830" w:type="dxa"/>
            <w:hideMark/>
          </w:tcPr>
          <w:p w14:paraId="4E9986C7" w14:textId="5B9E709D"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13 </w:t>
            </w:r>
            <w:r>
              <w:t>600</w:t>
            </w:r>
          </w:p>
        </w:tc>
        <w:tc>
          <w:tcPr>
            <w:tcW w:w="830" w:type="dxa"/>
            <w:hideMark/>
          </w:tcPr>
          <w:p w14:paraId="72D46E6F" w14:textId="7DA39AD3"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13 </w:t>
            </w:r>
            <w:r>
              <w:t>400</w:t>
            </w:r>
          </w:p>
        </w:tc>
        <w:tc>
          <w:tcPr>
            <w:tcW w:w="830" w:type="dxa"/>
            <w:hideMark/>
          </w:tcPr>
          <w:p w14:paraId="5A9D98FA" w14:textId="0969194B"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13 1</w:t>
            </w:r>
            <w:r>
              <w:t>00</w:t>
            </w:r>
          </w:p>
        </w:tc>
      </w:tr>
      <w:tr w:rsidR="00ED3704" w:rsidRPr="00B5409D" w14:paraId="3F46E1B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5A8F5515" w14:textId="77777777" w:rsidR="00ED3704" w:rsidRPr="00B5409D" w:rsidRDefault="00ED3704" w:rsidP="00ED3704">
            <w:pPr>
              <w:pStyle w:val="Tabell"/>
            </w:pPr>
            <w:r w:rsidRPr="00B5409D">
              <w:t>9</w:t>
            </w:r>
          </w:p>
        </w:tc>
        <w:tc>
          <w:tcPr>
            <w:tcW w:w="4213" w:type="dxa"/>
            <w:vAlign w:val="top"/>
            <w:hideMark/>
          </w:tcPr>
          <w:p w14:paraId="47BFF958"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timmar assistans per vecka per beviljad brukare, genomsnitt</w:t>
            </w:r>
          </w:p>
        </w:tc>
        <w:tc>
          <w:tcPr>
            <w:tcW w:w="830" w:type="dxa"/>
            <w:hideMark/>
          </w:tcPr>
          <w:p w14:paraId="2ACD8255" w14:textId="08F8DE4A"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98 % kv</w:t>
            </w:r>
            <w:r w:rsidRPr="00EB2D69">
              <w:rPr>
                <w:vertAlign w:val="superscript"/>
              </w:rPr>
              <w:t>1</w:t>
            </w:r>
            <w:r w:rsidRPr="00262B94">
              <w:br/>
              <w:t>102</w:t>
            </w:r>
            <w:r w:rsidRPr="00262B94" w:rsidDel="00630F30">
              <w:t xml:space="preserve"> </w:t>
            </w:r>
            <w:r w:rsidRPr="00262B94">
              <w:t>% m</w:t>
            </w:r>
            <w:r w:rsidRPr="00EB2D69">
              <w:rPr>
                <w:vertAlign w:val="superscript"/>
              </w:rPr>
              <w:t>1</w:t>
            </w:r>
          </w:p>
        </w:tc>
        <w:tc>
          <w:tcPr>
            <w:tcW w:w="830" w:type="dxa"/>
            <w:hideMark/>
          </w:tcPr>
          <w:p w14:paraId="290DB6C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130</w:t>
            </w:r>
          </w:p>
        </w:tc>
        <w:tc>
          <w:tcPr>
            <w:tcW w:w="830" w:type="dxa"/>
            <w:hideMark/>
          </w:tcPr>
          <w:p w14:paraId="0E2A6144"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130</w:t>
            </w:r>
          </w:p>
        </w:tc>
        <w:tc>
          <w:tcPr>
            <w:tcW w:w="830" w:type="dxa"/>
            <w:hideMark/>
          </w:tcPr>
          <w:p w14:paraId="0AE2272D"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131</w:t>
            </w:r>
          </w:p>
        </w:tc>
        <w:tc>
          <w:tcPr>
            <w:tcW w:w="830" w:type="dxa"/>
            <w:hideMark/>
          </w:tcPr>
          <w:p w14:paraId="2105A90A"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132</w:t>
            </w:r>
          </w:p>
        </w:tc>
        <w:tc>
          <w:tcPr>
            <w:tcW w:w="830" w:type="dxa"/>
            <w:hideMark/>
          </w:tcPr>
          <w:p w14:paraId="7132A73E"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132</w:t>
            </w:r>
          </w:p>
        </w:tc>
      </w:tr>
      <w:tr w:rsidR="00ED3704" w:rsidRPr="00B5409D" w14:paraId="1736CDC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1D4E34C6" w14:textId="77777777" w:rsidR="00ED3704" w:rsidRPr="00B5409D" w:rsidRDefault="00ED3704" w:rsidP="00ED3704">
            <w:pPr>
              <w:pStyle w:val="Tabell"/>
            </w:pPr>
            <w:r w:rsidRPr="00B5409D">
              <w:t>10</w:t>
            </w:r>
          </w:p>
        </w:tc>
        <w:tc>
          <w:tcPr>
            <w:tcW w:w="4213" w:type="dxa"/>
            <w:vAlign w:val="top"/>
            <w:hideMark/>
          </w:tcPr>
          <w:p w14:paraId="5C4B5D1B" w14:textId="3546354B"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sjukpenningdagar (netto)</w:t>
            </w:r>
            <w:r>
              <w:rPr>
                <w:vertAlign w:val="superscript"/>
              </w:rPr>
              <w:t>2</w:t>
            </w:r>
            <w:r w:rsidRPr="00B5409D">
              <w:t>, miljoner</w:t>
            </w:r>
          </w:p>
        </w:tc>
        <w:tc>
          <w:tcPr>
            <w:tcW w:w="830" w:type="dxa"/>
            <w:hideMark/>
          </w:tcPr>
          <w:p w14:paraId="523FB218"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63 % kv</w:t>
            </w:r>
            <w:r w:rsidRPr="00262B94">
              <w:br/>
              <w:t>37 % m</w:t>
            </w:r>
          </w:p>
        </w:tc>
        <w:tc>
          <w:tcPr>
            <w:tcW w:w="830" w:type="dxa"/>
            <w:hideMark/>
          </w:tcPr>
          <w:p w14:paraId="70A0220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54,3</w:t>
            </w:r>
          </w:p>
        </w:tc>
        <w:tc>
          <w:tcPr>
            <w:tcW w:w="830" w:type="dxa"/>
            <w:hideMark/>
          </w:tcPr>
          <w:p w14:paraId="4A46422E"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52,1</w:t>
            </w:r>
          </w:p>
        </w:tc>
        <w:tc>
          <w:tcPr>
            <w:tcW w:w="830" w:type="dxa"/>
            <w:hideMark/>
          </w:tcPr>
          <w:p w14:paraId="0465BE40"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51,9</w:t>
            </w:r>
          </w:p>
        </w:tc>
        <w:tc>
          <w:tcPr>
            <w:tcW w:w="830" w:type="dxa"/>
            <w:hideMark/>
          </w:tcPr>
          <w:p w14:paraId="4E404111"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52,1</w:t>
            </w:r>
          </w:p>
        </w:tc>
        <w:tc>
          <w:tcPr>
            <w:tcW w:w="830" w:type="dxa"/>
            <w:hideMark/>
          </w:tcPr>
          <w:p w14:paraId="120CFC4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52,5</w:t>
            </w:r>
          </w:p>
        </w:tc>
      </w:tr>
      <w:tr w:rsidR="00ED3704" w:rsidRPr="00B5409D" w14:paraId="58B5DCB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2C80A4DB" w14:textId="77777777" w:rsidR="00ED3704" w:rsidRPr="00B5409D" w:rsidRDefault="00ED3704" w:rsidP="00ED3704">
            <w:pPr>
              <w:pStyle w:val="Tabell"/>
            </w:pPr>
            <w:r w:rsidRPr="00B5409D">
              <w:t>10</w:t>
            </w:r>
          </w:p>
        </w:tc>
        <w:tc>
          <w:tcPr>
            <w:tcW w:w="4213" w:type="dxa"/>
            <w:vAlign w:val="top"/>
            <w:hideMark/>
          </w:tcPr>
          <w:p w14:paraId="5E41386E" w14:textId="1FC1743C"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rehabiliteringspenningdagar (netto)</w:t>
            </w:r>
            <w:r>
              <w:rPr>
                <w:vertAlign w:val="superscript"/>
              </w:rPr>
              <w:t>2</w:t>
            </w:r>
            <w:r w:rsidRPr="00B5409D">
              <w:t>, miljoner</w:t>
            </w:r>
          </w:p>
        </w:tc>
        <w:tc>
          <w:tcPr>
            <w:tcW w:w="830" w:type="dxa"/>
            <w:hideMark/>
          </w:tcPr>
          <w:p w14:paraId="071EA9C2"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66 % kv</w:t>
            </w:r>
            <w:r w:rsidRPr="00262B94">
              <w:br/>
              <w:t>34 % m</w:t>
            </w:r>
          </w:p>
        </w:tc>
        <w:tc>
          <w:tcPr>
            <w:tcW w:w="830" w:type="dxa"/>
            <w:hideMark/>
          </w:tcPr>
          <w:p w14:paraId="3E632A21"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1,4</w:t>
            </w:r>
          </w:p>
        </w:tc>
        <w:tc>
          <w:tcPr>
            <w:tcW w:w="830" w:type="dxa"/>
            <w:hideMark/>
          </w:tcPr>
          <w:p w14:paraId="7D5405B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w:t>
            </w:r>
          </w:p>
        </w:tc>
        <w:tc>
          <w:tcPr>
            <w:tcW w:w="830" w:type="dxa"/>
            <w:hideMark/>
          </w:tcPr>
          <w:p w14:paraId="1B6CDDA8"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w:t>
            </w:r>
          </w:p>
        </w:tc>
        <w:tc>
          <w:tcPr>
            <w:tcW w:w="830" w:type="dxa"/>
            <w:hideMark/>
          </w:tcPr>
          <w:p w14:paraId="3A804049"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w:t>
            </w:r>
          </w:p>
        </w:tc>
        <w:tc>
          <w:tcPr>
            <w:tcW w:w="830" w:type="dxa"/>
            <w:hideMark/>
          </w:tcPr>
          <w:p w14:paraId="652F0A95"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1,3</w:t>
            </w:r>
          </w:p>
        </w:tc>
      </w:tr>
      <w:tr w:rsidR="00ED3704" w:rsidRPr="00512815" w14:paraId="74CA6F6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53E0D8C8" w14:textId="77777777" w:rsidR="00ED3704" w:rsidRPr="00B5409D" w:rsidRDefault="00ED3704" w:rsidP="00ED3704">
            <w:pPr>
              <w:pStyle w:val="Tabell"/>
            </w:pPr>
            <w:r w:rsidRPr="00B5409D">
              <w:t>10</w:t>
            </w:r>
          </w:p>
        </w:tc>
        <w:tc>
          <w:tcPr>
            <w:tcW w:w="4213" w:type="dxa"/>
            <w:vAlign w:val="top"/>
            <w:hideMark/>
          </w:tcPr>
          <w:p w14:paraId="73E94001" w14:textId="2F42DA02"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sjukersättning</w:t>
            </w:r>
            <w:r w:rsidRPr="00F82FC7">
              <w:rPr>
                <w:vertAlign w:val="superscript"/>
              </w:rPr>
              <w:t>3</w:t>
            </w:r>
          </w:p>
        </w:tc>
        <w:tc>
          <w:tcPr>
            <w:tcW w:w="830" w:type="dxa"/>
            <w:hideMark/>
          </w:tcPr>
          <w:p w14:paraId="56494DEA" w14:textId="4616C4C4"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59 % kv</w:t>
            </w:r>
            <w:r w:rsidRPr="004A3ACB">
              <w:rPr>
                <w:vertAlign w:val="superscript"/>
              </w:rPr>
              <w:t>4</w:t>
            </w:r>
            <w:r w:rsidRPr="00262B94">
              <w:br/>
              <w:t>41 % m</w:t>
            </w:r>
            <w:r w:rsidRPr="005C481A">
              <w:rPr>
                <w:vertAlign w:val="superscript"/>
              </w:rPr>
              <w:t>4</w:t>
            </w:r>
          </w:p>
        </w:tc>
        <w:tc>
          <w:tcPr>
            <w:tcW w:w="830" w:type="dxa"/>
            <w:hideMark/>
          </w:tcPr>
          <w:p w14:paraId="553EE50B" w14:textId="6EB29709"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23</w:t>
            </w:r>
            <w:r>
              <w:t>4</w:t>
            </w:r>
            <w:r w:rsidRPr="00262B94">
              <w:t xml:space="preserve"> </w:t>
            </w:r>
            <w:r>
              <w:t>300</w:t>
            </w:r>
          </w:p>
        </w:tc>
        <w:tc>
          <w:tcPr>
            <w:tcW w:w="830" w:type="dxa"/>
            <w:hideMark/>
          </w:tcPr>
          <w:p w14:paraId="68E5CB6F" w14:textId="3234A981"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221 </w:t>
            </w:r>
            <w:r>
              <w:t>400</w:t>
            </w:r>
          </w:p>
        </w:tc>
        <w:tc>
          <w:tcPr>
            <w:tcW w:w="830" w:type="dxa"/>
            <w:hideMark/>
          </w:tcPr>
          <w:p w14:paraId="52BA4581" w14:textId="2413F509"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209 6</w:t>
            </w:r>
            <w:r>
              <w:t>00</w:t>
            </w:r>
          </w:p>
        </w:tc>
        <w:tc>
          <w:tcPr>
            <w:tcW w:w="830" w:type="dxa"/>
            <w:hideMark/>
          </w:tcPr>
          <w:p w14:paraId="4F093A15" w14:textId="227DEB22"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212 </w:t>
            </w:r>
            <w:r>
              <w:t>400</w:t>
            </w:r>
          </w:p>
        </w:tc>
        <w:tc>
          <w:tcPr>
            <w:tcW w:w="830" w:type="dxa"/>
            <w:hideMark/>
          </w:tcPr>
          <w:p w14:paraId="300617C3" w14:textId="7E350F72"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202 </w:t>
            </w:r>
            <w:r>
              <w:t>500</w:t>
            </w:r>
          </w:p>
        </w:tc>
      </w:tr>
      <w:tr w:rsidR="00ED3704" w:rsidRPr="00B5409D" w14:paraId="20DE3E7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15209AE9" w14:textId="77777777" w:rsidR="00ED3704" w:rsidRPr="00B5409D" w:rsidRDefault="00ED3704" w:rsidP="00ED3704">
            <w:pPr>
              <w:pStyle w:val="Tabell"/>
            </w:pPr>
            <w:r w:rsidRPr="00B5409D">
              <w:t>10</w:t>
            </w:r>
          </w:p>
        </w:tc>
        <w:tc>
          <w:tcPr>
            <w:tcW w:w="4213" w:type="dxa"/>
            <w:vAlign w:val="top"/>
            <w:hideMark/>
          </w:tcPr>
          <w:p w14:paraId="1EE3A40E" w14:textId="41BE6EE2"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aktivitetsersättning</w:t>
            </w:r>
            <w:r w:rsidRPr="00551D62">
              <w:rPr>
                <w:vertAlign w:val="superscript"/>
              </w:rPr>
              <w:t>3</w:t>
            </w:r>
          </w:p>
        </w:tc>
        <w:tc>
          <w:tcPr>
            <w:tcW w:w="830" w:type="dxa"/>
            <w:hideMark/>
          </w:tcPr>
          <w:p w14:paraId="1E196489" w14:textId="0EBEBBFD"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46 % kv</w:t>
            </w:r>
            <w:r w:rsidRPr="00CC7AB3">
              <w:rPr>
                <w:vertAlign w:val="superscript"/>
              </w:rPr>
              <w:t>5</w:t>
            </w:r>
            <w:r w:rsidRPr="00262B94">
              <w:br/>
              <w:t>54 % m</w:t>
            </w:r>
            <w:r w:rsidRPr="004A0C6E">
              <w:rPr>
                <w:vertAlign w:val="superscript"/>
              </w:rPr>
              <w:t>5</w:t>
            </w:r>
          </w:p>
        </w:tc>
        <w:tc>
          <w:tcPr>
            <w:tcW w:w="830" w:type="dxa"/>
            <w:hideMark/>
          </w:tcPr>
          <w:p w14:paraId="4F329F21" w14:textId="29005AF4"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t>30</w:t>
            </w:r>
            <w:r w:rsidRPr="00262B94">
              <w:t xml:space="preserve"> </w:t>
            </w:r>
            <w:r>
              <w:t>900</w:t>
            </w:r>
          </w:p>
        </w:tc>
        <w:tc>
          <w:tcPr>
            <w:tcW w:w="830" w:type="dxa"/>
            <w:hideMark/>
          </w:tcPr>
          <w:p w14:paraId="640F9A24" w14:textId="65F2A8E3"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30 3</w:t>
            </w:r>
            <w:r>
              <w:t>00</w:t>
            </w:r>
          </w:p>
        </w:tc>
        <w:tc>
          <w:tcPr>
            <w:tcW w:w="830" w:type="dxa"/>
            <w:hideMark/>
          </w:tcPr>
          <w:p w14:paraId="45993929" w14:textId="3E038830"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29 </w:t>
            </w:r>
            <w:r>
              <w:t>700</w:t>
            </w:r>
          </w:p>
        </w:tc>
        <w:tc>
          <w:tcPr>
            <w:tcW w:w="830" w:type="dxa"/>
            <w:hideMark/>
          </w:tcPr>
          <w:p w14:paraId="2232AAD2" w14:textId="546F98D9"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29 </w:t>
            </w:r>
            <w:r>
              <w:t>100</w:t>
            </w:r>
          </w:p>
        </w:tc>
        <w:tc>
          <w:tcPr>
            <w:tcW w:w="830" w:type="dxa"/>
            <w:hideMark/>
          </w:tcPr>
          <w:p w14:paraId="0CCFF45D" w14:textId="24BD8785"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28 5</w:t>
            </w:r>
            <w:r>
              <w:t>00</w:t>
            </w:r>
          </w:p>
        </w:tc>
      </w:tr>
      <w:tr w:rsidR="00ED3704" w:rsidRPr="00B5409D" w14:paraId="41C256F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09105626" w14:textId="77777777" w:rsidR="00ED3704" w:rsidRPr="00B5409D" w:rsidRDefault="00ED3704" w:rsidP="00ED3704">
            <w:pPr>
              <w:pStyle w:val="Tabell"/>
            </w:pPr>
            <w:r w:rsidRPr="00B5409D">
              <w:t>10</w:t>
            </w:r>
          </w:p>
        </w:tc>
        <w:tc>
          <w:tcPr>
            <w:tcW w:w="4213" w:type="dxa"/>
            <w:vAlign w:val="top"/>
            <w:hideMark/>
          </w:tcPr>
          <w:p w14:paraId="52C59245" w14:textId="7DA391F9"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sjuk- och aktivitetsersättning som erhåller bostadstillägg</w:t>
            </w:r>
            <w:r w:rsidRPr="00551D62">
              <w:rPr>
                <w:vertAlign w:val="superscript"/>
              </w:rPr>
              <w:t>3</w:t>
            </w:r>
          </w:p>
        </w:tc>
        <w:tc>
          <w:tcPr>
            <w:tcW w:w="830" w:type="dxa"/>
            <w:hideMark/>
          </w:tcPr>
          <w:p w14:paraId="00895030" w14:textId="1B830F21"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53 % kv</w:t>
            </w:r>
            <w:r w:rsidRPr="00223F21">
              <w:rPr>
                <w:vertAlign w:val="superscript"/>
              </w:rPr>
              <w:t>6</w:t>
            </w:r>
            <w:r w:rsidRPr="00262B94">
              <w:br/>
              <w:t>47 % m</w:t>
            </w:r>
            <w:r w:rsidRPr="00287894">
              <w:rPr>
                <w:vertAlign w:val="superscript"/>
              </w:rPr>
              <w:t>6</w:t>
            </w:r>
          </w:p>
        </w:tc>
        <w:tc>
          <w:tcPr>
            <w:tcW w:w="830" w:type="dxa"/>
            <w:hideMark/>
          </w:tcPr>
          <w:p w14:paraId="2ED6033A" w14:textId="25B15C15"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11</w:t>
            </w:r>
            <w:r>
              <w:t>3</w:t>
            </w:r>
            <w:r w:rsidRPr="00262B94">
              <w:t xml:space="preserve"> </w:t>
            </w:r>
            <w:r>
              <w:t>9</w:t>
            </w:r>
            <w:r w:rsidRPr="00262B94">
              <w:t>0</w:t>
            </w:r>
            <w:r>
              <w:t>0</w:t>
            </w:r>
          </w:p>
        </w:tc>
        <w:tc>
          <w:tcPr>
            <w:tcW w:w="830" w:type="dxa"/>
            <w:hideMark/>
          </w:tcPr>
          <w:p w14:paraId="63468DFA" w14:textId="53103745"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11</w:t>
            </w:r>
            <w:r>
              <w:t>2 000</w:t>
            </w:r>
          </w:p>
        </w:tc>
        <w:tc>
          <w:tcPr>
            <w:tcW w:w="830" w:type="dxa"/>
            <w:hideMark/>
          </w:tcPr>
          <w:p w14:paraId="24C1A738" w14:textId="2115EDDF"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108 </w:t>
            </w:r>
            <w:r>
              <w:t>800</w:t>
            </w:r>
          </w:p>
        </w:tc>
        <w:tc>
          <w:tcPr>
            <w:tcW w:w="830" w:type="dxa"/>
            <w:hideMark/>
          </w:tcPr>
          <w:p w14:paraId="3438E703" w14:textId="68B6DC4B"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110 </w:t>
            </w:r>
            <w:r>
              <w:t>200</w:t>
            </w:r>
          </w:p>
        </w:tc>
        <w:tc>
          <w:tcPr>
            <w:tcW w:w="830" w:type="dxa"/>
            <w:hideMark/>
          </w:tcPr>
          <w:p w14:paraId="06032580" w14:textId="35BC9B66"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10</w:t>
            </w:r>
            <w:r>
              <w:t>7 000</w:t>
            </w:r>
          </w:p>
        </w:tc>
      </w:tr>
      <w:tr w:rsidR="00ED3704" w:rsidRPr="00B5409D" w14:paraId="0E049DF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578E6BA3" w14:textId="77777777" w:rsidR="00ED3704" w:rsidRPr="00B5409D" w:rsidRDefault="00ED3704" w:rsidP="00ED3704">
            <w:pPr>
              <w:pStyle w:val="Tabell"/>
            </w:pPr>
            <w:r w:rsidRPr="00B5409D">
              <w:t>11</w:t>
            </w:r>
          </w:p>
        </w:tc>
        <w:tc>
          <w:tcPr>
            <w:tcW w:w="4213" w:type="dxa"/>
            <w:vAlign w:val="top"/>
            <w:hideMark/>
          </w:tcPr>
          <w:p w14:paraId="0DC4315F"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garantipension</w:t>
            </w:r>
          </w:p>
        </w:tc>
        <w:tc>
          <w:tcPr>
            <w:tcW w:w="830" w:type="dxa"/>
            <w:hideMark/>
          </w:tcPr>
          <w:p w14:paraId="3AA6C53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77 % kv</w:t>
            </w:r>
            <w:r w:rsidRPr="00262B94">
              <w:br/>
              <w:t>23 % m</w:t>
            </w:r>
          </w:p>
        </w:tc>
        <w:tc>
          <w:tcPr>
            <w:tcW w:w="830" w:type="dxa"/>
            <w:hideMark/>
          </w:tcPr>
          <w:p w14:paraId="2AE9395C" w14:textId="652946FD"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70</w:t>
            </w:r>
            <w:r>
              <w:t>3</w:t>
            </w:r>
            <w:r w:rsidRPr="00262B94">
              <w:t xml:space="preserve"> </w:t>
            </w:r>
            <w:r>
              <w:t>5</w:t>
            </w:r>
            <w:r w:rsidRPr="00262B94">
              <w:t>0</w:t>
            </w:r>
            <w:r>
              <w:t>0</w:t>
            </w:r>
          </w:p>
        </w:tc>
        <w:tc>
          <w:tcPr>
            <w:tcW w:w="830" w:type="dxa"/>
            <w:hideMark/>
          </w:tcPr>
          <w:p w14:paraId="504A387E"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687 000</w:t>
            </w:r>
          </w:p>
        </w:tc>
        <w:tc>
          <w:tcPr>
            <w:tcW w:w="830" w:type="dxa"/>
            <w:hideMark/>
          </w:tcPr>
          <w:p w14:paraId="4A660AD8"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685 700</w:t>
            </w:r>
          </w:p>
        </w:tc>
        <w:tc>
          <w:tcPr>
            <w:tcW w:w="830" w:type="dxa"/>
            <w:hideMark/>
          </w:tcPr>
          <w:p w14:paraId="47BAEED7"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642 700</w:t>
            </w:r>
          </w:p>
        </w:tc>
        <w:tc>
          <w:tcPr>
            <w:tcW w:w="830" w:type="dxa"/>
            <w:hideMark/>
          </w:tcPr>
          <w:p w14:paraId="696976EF"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637 400</w:t>
            </w:r>
          </w:p>
        </w:tc>
      </w:tr>
      <w:tr w:rsidR="00ED3704" w:rsidRPr="00B5409D" w14:paraId="3EBFAE12"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622C0EB3" w14:textId="77777777" w:rsidR="00ED3704" w:rsidRPr="00B5409D" w:rsidRDefault="00ED3704" w:rsidP="00ED3704">
            <w:pPr>
              <w:pStyle w:val="Tabell"/>
            </w:pPr>
            <w:r w:rsidRPr="00B5409D">
              <w:t>11</w:t>
            </w:r>
          </w:p>
        </w:tc>
        <w:tc>
          <w:tcPr>
            <w:tcW w:w="4213" w:type="dxa"/>
            <w:vAlign w:val="top"/>
            <w:hideMark/>
          </w:tcPr>
          <w:p w14:paraId="4F3CD54C"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pensionärer som erhåller bostadstillägg</w:t>
            </w:r>
          </w:p>
        </w:tc>
        <w:tc>
          <w:tcPr>
            <w:tcW w:w="830" w:type="dxa"/>
            <w:hideMark/>
          </w:tcPr>
          <w:p w14:paraId="6BCFB081" w14:textId="06214881"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w:t>
            </w:r>
            <w:r>
              <w:t>4</w:t>
            </w:r>
            <w:r w:rsidRPr="00262B94">
              <w:t xml:space="preserve"> % kv</w:t>
            </w:r>
            <w:r w:rsidRPr="00262B94">
              <w:br/>
              <w:t>2</w:t>
            </w:r>
            <w:r>
              <w:t>6</w:t>
            </w:r>
            <w:r w:rsidRPr="00262B94">
              <w:t xml:space="preserve"> % m</w:t>
            </w:r>
          </w:p>
        </w:tc>
        <w:tc>
          <w:tcPr>
            <w:tcW w:w="830" w:type="dxa"/>
            <w:hideMark/>
          </w:tcPr>
          <w:p w14:paraId="19B33449" w14:textId="019759BF"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w:t>
            </w:r>
            <w:r>
              <w:t>88</w:t>
            </w:r>
            <w:r w:rsidRPr="00262B94">
              <w:t xml:space="preserve"> </w:t>
            </w:r>
            <w:r>
              <w:t>200</w:t>
            </w:r>
          </w:p>
        </w:tc>
        <w:tc>
          <w:tcPr>
            <w:tcW w:w="830" w:type="dxa"/>
            <w:hideMark/>
          </w:tcPr>
          <w:p w14:paraId="0AE98BE5"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291 400</w:t>
            </w:r>
          </w:p>
        </w:tc>
        <w:tc>
          <w:tcPr>
            <w:tcW w:w="830" w:type="dxa"/>
            <w:hideMark/>
          </w:tcPr>
          <w:p w14:paraId="3CA88C9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295 500</w:t>
            </w:r>
          </w:p>
        </w:tc>
        <w:tc>
          <w:tcPr>
            <w:tcW w:w="830" w:type="dxa"/>
            <w:hideMark/>
          </w:tcPr>
          <w:p w14:paraId="29261968"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289 100</w:t>
            </w:r>
          </w:p>
        </w:tc>
        <w:tc>
          <w:tcPr>
            <w:tcW w:w="830" w:type="dxa"/>
            <w:hideMark/>
          </w:tcPr>
          <w:p w14:paraId="35A96620"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292 100</w:t>
            </w:r>
          </w:p>
        </w:tc>
      </w:tr>
      <w:tr w:rsidR="00ED3704" w:rsidRPr="00B5409D" w14:paraId="636BC76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5A85B736" w14:textId="77777777" w:rsidR="00ED3704" w:rsidRPr="00B5409D" w:rsidRDefault="00ED3704" w:rsidP="00ED3704">
            <w:pPr>
              <w:pStyle w:val="Tabell"/>
            </w:pPr>
            <w:r w:rsidRPr="00B5409D">
              <w:t>12</w:t>
            </w:r>
          </w:p>
        </w:tc>
        <w:tc>
          <w:tcPr>
            <w:tcW w:w="4213" w:type="dxa"/>
            <w:vAlign w:val="top"/>
            <w:hideMark/>
          </w:tcPr>
          <w:p w14:paraId="56D2882E" w14:textId="391BDB09"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barnbidrag</w:t>
            </w:r>
            <w:r>
              <w:rPr>
                <w:vertAlign w:val="superscript"/>
              </w:rPr>
              <w:t>7</w:t>
            </w:r>
          </w:p>
        </w:tc>
        <w:tc>
          <w:tcPr>
            <w:tcW w:w="830" w:type="dxa"/>
            <w:hideMark/>
          </w:tcPr>
          <w:p w14:paraId="65BF2653"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69 % kv</w:t>
            </w:r>
            <w:r w:rsidRPr="00262B94">
              <w:br/>
              <w:t>31 % m</w:t>
            </w:r>
          </w:p>
        </w:tc>
        <w:tc>
          <w:tcPr>
            <w:tcW w:w="830" w:type="dxa"/>
            <w:hideMark/>
          </w:tcPr>
          <w:p w14:paraId="712E2148" w14:textId="0F817068"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1 953 40</w:t>
            </w:r>
            <w:r>
              <w:t>0</w:t>
            </w:r>
          </w:p>
        </w:tc>
        <w:tc>
          <w:tcPr>
            <w:tcW w:w="830" w:type="dxa"/>
            <w:hideMark/>
          </w:tcPr>
          <w:p w14:paraId="11BFACE9" w14:textId="5EC5F3A8"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1 966 40</w:t>
            </w:r>
            <w:r>
              <w:t>0</w:t>
            </w:r>
          </w:p>
        </w:tc>
        <w:tc>
          <w:tcPr>
            <w:tcW w:w="830" w:type="dxa"/>
            <w:hideMark/>
          </w:tcPr>
          <w:p w14:paraId="015933E6" w14:textId="5FB01898"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1 976 </w:t>
            </w:r>
            <w:r>
              <w:t>700</w:t>
            </w:r>
          </w:p>
        </w:tc>
        <w:tc>
          <w:tcPr>
            <w:tcW w:w="830" w:type="dxa"/>
            <w:hideMark/>
          </w:tcPr>
          <w:p w14:paraId="5628BC72" w14:textId="13C5E819"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1 982 6</w:t>
            </w:r>
            <w:r>
              <w:t>00</w:t>
            </w:r>
          </w:p>
        </w:tc>
        <w:tc>
          <w:tcPr>
            <w:tcW w:w="830" w:type="dxa"/>
            <w:hideMark/>
          </w:tcPr>
          <w:p w14:paraId="73D23C9A" w14:textId="33C09771"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1 988 </w:t>
            </w:r>
            <w:r>
              <w:t>300</w:t>
            </w:r>
          </w:p>
        </w:tc>
      </w:tr>
      <w:tr w:rsidR="00ED3704" w:rsidRPr="00B5409D" w14:paraId="5A0AA82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38CE4E3B" w14:textId="77777777" w:rsidR="00ED3704" w:rsidRPr="00B5409D" w:rsidRDefault="00ED3704" w:rsidP="00ED3704">
            <w:pPr>
              <w:pStyle w:val="Tabell"/>
            </w:pPr>
            <w:r w:rsidRPr="00B5409D">
              <w:t>12</w:t>
            </w:r>
          </w:p>
        </w:tc>
        <w:tc>
          <w:tcPr>
            <w:tcW w:w="4213" w:type="dxa"/>
            <w:vAlign w:val="top"/>
            <w:hideMark/>
          </w:tcPr>
          <w:p w14:paraId="5D9BF8A9"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uttagna föräldrapenningdagar, miljoner</w:t>
            </w:r>
          </w:p>
        </w:tc>
        <w:tc>
          <w:tcPr>
            <w:tcW w:w="830" w:type="dxa"/>
            <w:hideMark/>
          </w:tcPr>
          <w:p w14:paraId="439F5352"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69 % kv</w:t>
            </w:r>
            <w:r w:rsidRPr="00262B94">
              <w:br/>
              <w:t>31 % m</w:t>
            </w:r>
          </w:p>
        </w:tc>
        <w:tc>
          <w:tcPr>
            <w:tcW w:w="830" w:type="dxa"/>
            <w:hideMark/>
          </w:tcPr>
          <w:p w14:paraId="524C4828"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52,9</w:t>
            </w:r>
          </w:p>
        </w:tc>
        <w:tc>
          <w:tcPr>
            <w:tcW w:w="830" w:type="dxa"/>
            <w:hideMark/>
          </w:tcPr>
          <w:p w14:paraId="5378F86D"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52,0</w:t>
            </w:r>
          </w:p>
        </w:tc>
        <w:tc>
          <w:tcPr>
            <w:tcW w:w="830" w:type="dxa"/>
            <w:hideMark/>
          </w:tcPr>
          <w:p w14:paraId="62DF5BE4"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55,4</w:t>
            </w:r>
          </w:p>
        </w:tc>
        <w:tc>
          <w:tcPr>
            <w:tcW w:w="830" w:type="dxa"/>
            <w:hideMark/>
          </w:tcPr>
          <w:p w14:paraId="2DD5220E"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55,5</w:t>
            </w:r>
          </w:p>
        </w:tc>
        <w:tc>
          <w:tcPr>
            <w:tcW w:w="830" w:type="dxa"/>
            <w:hideMark/>
          </w:tcPr>
          <w:p w14:paraId="64883FF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55,8</w:t>
            </w:r>
          </w:p>
        </w:tc>
      </w:tr>
      <w:tr w:rsidR="00ED3704" w:rsidRPr="00B5409D" w14:paraId="1394A8F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65E15CDF" w14:textId="77777777" w:rsidR="00ED3704" w:rsidRPr="00B5409D" w:rsidRDefault="00ED3704" w:rsidP="00ED3704">
            <w:pPr>
              <w:pStyle w:val="Tabell"/>
            </w:pPr>
            <w:r w:rsidRPr="00B5409D">
              <w:t>12</w:t>
            </w:r>
          </w:p>
        </w:tc>
        <w:tc>
          <w:tcPr>
            <w:tcW w:w="4213" w:type="dxa"/>
            <w:vAlign w:val="top"/>
            <w:hideMark/>
          </w:tcPr>
          <w:p w14:paraId="11B4B127"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uttagna tillfälliga föräldrapenningdagar, miljoner</w:t>
            </w:r>
          </w:p>
        </w:tc>
        <w:tc>
          <w:tcPr>
            <w:tcW w:w="830" w:type="dxa"/>
            <w:hideMark/>
          </w:tcPr>
          <w:p w14:paraId="5BFCEC59"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55 % kv</w:t>
            </w:r>
            <w:r w:rsidRPr="00262B94">
              <w:br/>
              <w:t>45 % m</w:t>
            </w:r>
          </w:p>
        </w:tc>
        <w:tc>
          <w:tcPr>
            <w:tcW w:w="830" w:type="dxa"/>
            <w:hideMark/>
          </w:tcPr>
          <w:p w14:paraId="1104019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9,2</w:t>
            </w:r>
          </w:p>
        </w:tc>
        <w:tc>
          <w:tcPr>
            <w:tcW w:w="830" w:type="dxa"/>
            <w:hideMark/>
          </w:tcPr>
          <w:p w14:paraId="61BE40A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7,6</w:t>
            </w:r>
          </w:p>
        </w:tc>
        <w:tc>
          <w:tcPr>
            <w:tcW w:w="830" w:type="dxa"/>
            <w:hideMark/>
          </w:tcPr>
          <w:p w14:paraId="5AC3C42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7,8</w:t>
            </w:r>
          </w:p>
        </w:tc>
        <w:tc>
          <w:tcPr>
            <w:tcW w:w="830" w:type="dxa"/>
            <w:hideMark/>
          </w:tcPr>
          <w:p w14:paraId="2348D274"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7,8</w:t>
            </w:r>
          </w:p>
        </w:tc>
        <w:tc>
          <w:tcPr>
            <w:tcW w:w="830" w:type="dxa"/>
            <w:hideMark/>
          </w:tcPr>
          <w:p w14:paraId="3BBE6E27"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7,9</w:t>
            </w:r>
          </w:p>
        </w:tc>
      </w:tr>
      <w:tr w:rsidR="00ED3704" w:rsidRPr="00B5409D" w14:paraId="47A0F28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492384B8" w14:textId="77777777" w:rsidR="00ED3704" w:rsidRPr="00B5409D" w:rsidRDefault="00ED3704" w:rsidP="00ED3704">
            <w:pPr>
              <w:pStyle w:val="Tabell"/>
            </w:pPr>
            <w:r w:rsidRPr="00B5409D">
              <w:t>13</w:t>
            </w:r>
          </w:p>
        </w:tc>
        <w:tc>
          <w:tcPr>
            <w:tcW w:w="4213" w:type="dxa"/>
            <w:vAlign w:val="top"/>
            <w:hideMark/>
          </w:tcPr>
          <w:p w14:paraId="72A75105" w14:textId="0D461611"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 xml:space="preserve">Genomsnittligt antal ensamkommande barn och unga </w:t>
            </w:r>
            <w:r>
              <w:br/>
            </w:r>
            <w:r w:rsidRPr="00B5409D">
              <w:t>0–19 år som kommunerna får ersättning för</w:t>
            </w:r>
            <w:r>
              <w:rPr>
                <w:vertAlign w:val="superscript"/>
              </w:rPr>
              <w:t>8</w:t>
            </w:r>
          </w:p>
        </w:tc>
        <w:tc>
          <w:tcPr>
            <w:tcW w:w="830" w:type="dxa"/>
            <w:hideMark/>
          </w:tcPr>
          <w:p w14:paraId="17DC2647"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11 % kv</w:t>
            </w:r>
            <w:r w:rsidRPr="00262B94">
              <w:br/>
              <w:t>89 % m</w:t>
            </w:r>
          </w:p>
        </w:tc>
        <w:tc>
          <w:tcPr>
            <w:tcW w:w="830" w:type="dxa"/>
            <w:hideMark/>
          </w:tcPr>
          <w:p w14:paraId="73B53633" w14:textId="51BA035A"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4 </w:t>
            </w:r>
            <w:r>
              <w:t>900</w:t>
            </w:r>
          </w:p>
        </w:tc>
        <w:tc>
          <w:tcPr>
            <w:tcW w:w="830" w:type="dxa"/>
            <w:hideMark/>
          </w:tcPr>
          <w:p w14:paraId="09ED3C84" w14:textId="57E031A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3 </w:t>
            </w:r>
            <w:r>
              <w:t>800</w:t>
            </w:r>
          </w:p>
        </w:tc>
        <w:tc>
          <w:tcPr>
            <w:tcW w:w="830" w:type="dxa"/>
            <w:hideMark/>
          </w:tcPr>
          <w:p w14:paraId="6D373C56" w14:textId="0CCE4D9A"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 </w:t>
            </w:r>
            <w:r>
              <w:t>700</w:t>
            </w:r>
          </w:p>
        </w:tc>
        <w:tc>
          <w:tcPr>
            <w:tcW w:w="830" w:type="dxa"/>
            <w:hideMark/>
          </w:tcPr>
          <w:p w14:paraId="7B12ABC5" w14:textId="59F9F56B"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2 2</w:t>
            </w:r>
            <w:r>
              <w:t>00</w:t>
            </w:r>
          </w:p>
        </w:tc>
        <w:tc>
          <w:tcPr>
            <w:tcW w:w="830" w:type="dxa"/>
            <w:hideMark/>
          </w:tcPr>
          <w:p w14:paraId="1654A093" w14:textId="01F6844C"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2 10</w:t>
            </w:r>
            <w:r>
              <w:t>0</w:t>
            </w:r>
          </w:p>
        </w:tc>
      </w:tr>
      <w:tr w:rsidR="00ED3704" w:rsidRPr="00B5409D" w14:paraId="1CFB0A2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0486128C" w14:textId="77777777" w:rsidR="00ED3704" w:rsidRPr="00B5409D" w:rsidRDefault="00ED3704" w:rsidP="00ED3704">
            <w:pPr>
              <w:pStyle w:val="Tabell"/>
            </w:pPr>
            <w:r w:rsidRPr="00B5409D">
              <w:t>13</w:t>
            </w:r>
          </w:p>
        </w:tc>
        <w:tc>
          <w:tcPr>
            <w:tcW w:w="4213" w:type="dxa"/>
            <w:vAlign w:val="top"/>
            <w:hideMark/>
          </w:tcPr>
          <w:p w14:paraId="268239FC" w14:textId="572A4189"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Genomsnittligt antal nyanlända som kommunerna får schablonersättning för</w:t>
            </w:r>
            <w:r>
              <w:rPr>
                <w:vertAlign w:val="superscript"/>
              </w:rPr>
              <w:t>9</w:t>
            </w:r>
          </w:p>
        </w:tc>
        <w:tc>
          <w:tcPr>
            <w:tcW w:w="830" w:type="dxa"/>
            <w:hideMark/>
          </w:tcPr>
          <w:p w14:paraId="6CF74A11"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45 % kv</w:t>
            </w:r>
            <w:r w:rsidRPr="00262B94">
              <w:br/>
              <w:t>55 % m</w:t>
            </w:r>
          </w:p>
        </w:tc>
        <w:tc>
          <w:tcPr>
            <w:tcW w:w="830" w:type="dxa"/>
            <w:hideMark/>
          </w:tcPr>
          <w:p w14:paraId="65E15FFD" w14:textId="688DBED6"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56 </w:t>
            </w:r>
            <w:r>
              <w:t>500</w:t>
            </w:r>
          </w:p>
        </w:tc>
        <w:tc>
          <w:tcPr>
            <w:tcW w:w="830" w:type="dxa"/>
            <w:hideMark/>
          </w:tcPr>
          <w:p w14:paraId="122C69D2" w14:textId="0FA06E7A"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32 10</w:t>
            </w:r>
            <w:r>
              <w:t>0</w:t>
            </w:r>
          </w:p>
        </w:tc>
        <w:tc>
          <w:tcPr>
            <w:tcW w:w="830" w:type="dxa"/>
            <w:hideMark/>
          </w:tcPr>
          <w:p w14:paraId="4CE448E6" w14:textId="17BB3E94"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t>30</w:t>
            </w:r>
            <w:r w:rsidRPr="00262B94">
              <w:t xml:space="preserve"> </w:t>
            </w:r>
            <w:r>
              <w:t>000</w:t>
            </w:r>
          </w:p>
        </w:tc>
        <w:tc>
          <w:tcPr>
            <w:tcW w:w="830" w:type="dxa"/>
            <w:hideMark/>
          </w:tcPr>
          <w:p w14:paraId="6CCD6E74"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35 100</w:t>
            </w:r>
          </w:p>
        </w:tc>
        <w:tc>
          <w:tcPr>
            <w:tcW w:w="830" w:type="dxa"/>
            <w:hideMark/>
          </w:tcPr>
          <w:p w14:paraId="20133C3F"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35 100</w:t>
            </w:r>
          </w:p>
        </w:tc>
      </w:tr>
      <w:tr w:rsidR="00ED3704" w:rsidRPr="00B5409D" w14:paraId="5176ADA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65C0C4F8" w14:textId="77777777" w:rsidR="00ED3704" w:rsidRPr="00B5409D" w:rsidRDefault="00ED3704" w:rsidP="00ED3704">
            <w:pPr>
              <w:pStyle w:val="Tabell"/>
            </w:pPr>
            <w:r w:rsidRPr="00B5409D">
              <w:t>14</w:t>
            </w:r>
          </w:p>
        </w:tc>
        <w:tc>
          <w:tcPr>
            <w:tcW w:w="4213" w:type="dxa"/>
            <w:vAlign w:val="top"/>
            <w:hideMark/>
          </w:tcPr>
          <w:p w14:paraId="2F513948"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deltagare i etableringsinsatser</w:t>
            </w:r>
          </w:p>
        </w:tc>
        <w:tc>
          <w:tcPr>
            <w:tcW w:w="830" w:type="dxa"/>
            <w:hideMark/>
          </w:tcPr>
          <w:p w14:paraId="5A0F5B2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59 % kv</w:t>
            </w:r>
            <w:r w:rsidRPr="00262B94">
              <w:br/>
              <w:t>41 % m</w:t>
            </w:r>
          </w:p>
        </w:tc>
        <w:tc>
          <w:tcPr>
            <w:tcW w:w="830" w:type="dxa"/>
            <w:hideMark/>
          </w:tcPr>
          <w:p w14:paraId="1A295C90" w14:textId="72609581"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22 </w:t>
            </w:r>
            <w:r>
              <w:t>700</w:t>
            </w:r>
          </w:p>
        </w:tc>
        <w:tc>
          <w:tcPr>
            <w:tcW w:w="830" w:type="dxa"/>
            <w:hideMark/>
          </w:tcPr>
          <w:p w14:paraId="3FD0AEEB" w14:textId="015994A5"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 xml:space="preserve">14 </w:t>
            </w:r>
            <w:r>
              <w:t>1</w:t>
            </w:r>
            <w:r w:rsidRPr="00262B94">
              <w:t>00</w:t>
            </w:r>
          </w:p>
        </w:tc>
        <w:tc>
          <w:tcPr>
            <w:tcW w:w="830" w:type="dxa"/>
            <w:hideMark/>
          </w:tcPr>
          <w:p w14:paraId="43D3467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12 600</w:t>
            </w:r>
          </w:p>
        </w:tc>
        <w:tc>
          <w:tcPr>
            <w:tcW w:w="830" w:type="dxa"/>
            <w:hideMark/>
          </w:tcPr>
          <w:p w14:paraId="1B42F596"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14 900</w:t>
            </w:r>
          </w:p>
        </w:tc>
        <w:tc>
          <w:tcPr>
            <w:tcW w:w="830" w:type="dxa"/>
            <w:hideMark/>
          </w:tcPr>
          <w:p w14:paraId="72D4315D"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16 900</w:t>
            </w:r>
          </w:p>
        </w:tc>
      </w:tr>
      <w:tr w:rsidR="00ED3704" w:rsidRPr="00B5409D" w14:paraId="23F1328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50EFC23E" w14:textId="77777777" w:rsidR="00ED3704" w:rsidRPr="00B5409D" w:rsidRDefault="00ED3704" w:rsidP="00ED3704">
            <w:pPr>
              <w:pStyle w:val="Tabell"/>
            </w:pPr>
            <w:r w:rsidRPr="00B5409D">
              <w:t>15</w:t>
            </w:r>
          </w:p>
        </w:tc>
        <w:tc>
          <w:tcPr>
            <w:tcW w:w="4213" w:type="dxa"/>
            <w:vAlign w:val="top"/>
            <w:hideMark/>
          </w:tcPr>
          <w:p w14:paraId="18FBACAD"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studiehjälp</w:t>
            </w:r>
          </w:p>
        </w:tc>
        <w:tc>
          <w:tcPr>
            <w:tcW w:w="830" w:type="dxa"/>
            <w:hideMark/>
          </w:tcPr>
          <w:p w14:paraId="0A1C2EC2" w14:textId="77777777" w:rsidR="00ED3704" w:rsidRPr="005245E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B39FB">
              <w:t>48 % kv</w:t>
            </w:r>
            <w:r w:rsidRPr="002B39FB">
              <w:br/>
              <w:t>52 % m</w:t>
            </w:r>
          </w:p>
        </w:tc>
        <w:tc>
          <w:tcPr>
            <w:tcW w:w="830" w:type="dxa"/>
            <w:hideMark/>
          </w:tcPr>
          <w:p w14:paraId="763A8E02" w14:textId="7C37FFDB" w:rsidR="00ED3704" w:rsidRPr="0063355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3355C">
              <w:t>432 5</w:t>
            </w:r>
            <w:r>
              <w:t>00</w:t>
            </w:r>
          </w:p>
        </w:tc>
        <w:tc>
          <w:tcPr>
            <w:tcW w:w="830" w:type="dxa"/>
            <w:hideMark/>
          </w:tcPr>
          <w:p w14:paraId="3F66D225" w14:textId="77777777" w:rsidR="00ED3704" w:rsidRPr="0063355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3355C">
              <w:t>445 200</w:t>
            </w:r>
          </w:p>
        </w:tc>
        <w:tc>
          <w:tcPr>
            <w:tcW w:w="830" w:type="dxa"/>
            <w:hideMark/>
          </w:tcPr>
          <w:p w14:paraId="6698B32D" w14:textId="77777777" w:rsidR="00ED3704" w:rsidRPr="0063355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3355C">
              <w:t>456 200</w:t>
            </w:r>
          </w:p>
        </w:tc>
        <w:tc>
          <w:tcPr>
            <w:tcW w:w="830" w:type="dxa"/>
            <w:hideMark/>
          </w:tcPr>
          <w:p w14:paraId="0B1EA81B" w14:textId="77777777" w:rsidR="00ED3704" w:rsidRPr="0063355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3355C">
              <w:t>466 000</w:t>
            </w:r>
          </w:p>
        </w:tc>
        <w:tc>
          <w:tcPr>
            <w:tcW w:w="830" w:type="dxa"/>
            <w:hideMark/>
          </w:tcPr>
          <w:p w14:paraId="3223D6B9" w14:textId="77777777" w:rsidR="00ED3704" w:rsidRPr="0063355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3355C">
              <w:t>475 400</w:t>
            </w:r>
          </w:p>
        </w:tc>
      </w:tr>
      <w:tr w:rsidR="00ED3704" w:rsidRPr="00B5409D" w14:paraId="674D728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vAlign w:val="top"/>
            <w:hideMark/>
          </w:tcPr>
          <w:p w14:paraId="772D1FAA" w14:textId="77777777" w:rsidR="00ED3704" w:rsidRPr="00B5409D" w:rsidRDefault="00ED3704" w:rsidP="00ED3704">
            <w:pPr>
              <w:pStyle w:val="Tabell"/>
            </w:pPr>
            <w:r w:rsidRPr="00B5409D">
              <w:t>15</w:t>
            </w:r>
          </w:p>
        </w:tc>
        <w:tc>
          <w:tcPr>
            <w:tcW w:w="4213" w:type="dxa"/>
            <w:vAlign w:val="top"/>
            <w:hideMark/>
          </w:tcPr>
          <w:p w14:paraId="1924B1CC"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studiemedel</w:t>
            </w:r>
          </w:p>
        </w:tc>
        <w:tc>
          <w:tcPr>
            <w:tcW w:w="830" w:type="dxa"/>
            <w:hideMark/>
          </w:tcPr>
          <w:p w14:paraId="2FC5AE76" w14:textId="77777777" w:rsidR="00ED3704" w:rsidRPr="0010334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3347">
              <w:t>59 % kv</w:t>
            </w:r>
            <w:r w:rsidRPr="00103347">
              <w:br/>
              <w:t xml:space="preserve">41 % m </w:t>
            </w:r>
          </w:p>
        </w:tc>
        <w:tc>
          <w:tcPr>
            <w:tcW w:w="830" w:type="dxa"/>
            <w:hideMark/>
          </w:tcPr>
          <w:p w14:paraId="4DC2A60E" w14:textId="544E81D2" w:rsidR="00ED3704" w:rsidRPr="0010334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3347">
              <w:t>559 300</w:t>
            </w:r>
          </w:p>
        </w:tc>
        <w:tc>
          <w:tcPr>
            <w:tcW w:w="830" w:type="dxa"/>
            <w:hideMark/>
          </w:tcPr>
          <w:p w14:paraId="3F6941F9" w14:textId="68E74268" w:rsidR="00ED3704" w:rsidRPr="0010334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3347">
              <w:rPr>
                <w:rFonts w:ascii="Arial" w:hAnsi="Arial" w:cs="Arial"/>
                <w:szCs w:val="16"/>
              </w:rPr>
              <w:t>616 700</w:t>
            </w:r>
          </w:p>
        </w:tc>
        <w:tc>
          <w:tcPr>
            <w:tcW w:w="830" w:type="dxa"/>
            <w:hideMark/>
          </w:tcPr>
          <w:p w14:paraId="4414D3F6" w14:textId="77777777" w:rsidR="00ED3704" w:rsidRPr="005245E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583 200</w:t>
            </w:r>
          </w:p>
        </w:tc>
        <w:tc>
          <w:tcPr>
            <w:tcW w:w="830" w:type="dxa"/>
            <w:hideMark/>
          </w:tcPr>
          <w:p w14:paraId="6E144A6C" w14:textId="77777777" w:rsidR="00ED3704" w:rsidRPr="005245E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553 900</w:t>
            </w:r>
          </w:p>
        </w:tc>
        <w:tc>
          <w:tcPr>
            <w:tcW w:w="830" w:type="dxa"/>
            <w:hideMark/>
          </w:tcPr>
          <w:p w14:paraId="1B780B12" w14:textId="77777777" w:rsidR="00ED3704" w:rsidRPr="005245E1" w:rsidRDefault="00ED3704" w:rsidP="00ED3704">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549 900</w:t>
            </w:r>
          </w:p>
        </w:tc>
      </w:tr>
      <w:tr w:rsidR="00ED3704" w:rsidRPr="00B5409D" w14:paraId="35E1371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444" w:type="dxa"/>
            <w:tcBorders>
              <w:bottom w:val="single" w:sz="4" w:space="0" w:color="auto"/>
            </w:tcBorders>
            <w:vAlign w:val="top"/>
            <w:hideMark/>
          </w:tcPr>
          <w:p w14:paraId="212E84D9" w14:textId="77777777" w:rsidR="00ED3704" w:rsidRPr="00B5409D" w:rsidRDefault="00ED3704" w:rsidP="00ED3704">
            <w:pPr>
              <w:pStyle w:val="Tabell"/>
            </w:pPr>
            <w:r w:rsidRPr="00B5409D">
              <w:t>ÅP</w:t>
            </w:r>
          </w:p>
        </w:tc>
        <w:tc>
          <w:tcPr>
            <w:tcW w:w="4213" w:type="dxa"/>
            <w:tcBorders>
              <w:bottom w:val="single" w:sz="4" w:space="0" w:color="auto"/>
            </w:tcBorders>
            <w:vAlign w:val="top"/>
            <w:hideMark/>
          </w:tcPr>
          <w:p w14:paraId="10AB4556" w14:textId="77777777" w:rsidR="00ED3704" w:rsidRPr="00B5409D" w:rsidRDefault="00ED3704" w:rsidP="00ED3704">
            <w:pPr>
              <w:pStyle w:val="Tabell"/>
              <w:jc w:val="left"/>
              <w:cnfStyle w:val="000000000000" w:firstRow="0" w:lastRow="0" w:firstColumn="0" w:lastColumn="0" w:oddVBand="0" w:evenVBand="0" w:oddHBand="0" w:evenHBand="0" w:firstRowFirstColumn="0" w:firstRowLastColumn="0" w:lastRowFirstColumn="0" w:lastRowLastColumn="0"/>
            </w:pPr>
            <w:r w:rsidRPr="00B5409D">
              <w:t>Antal personer med tilläggspension</w:t>
            </w:r>
          </w:p>
        </w:tc>
        <w:tc>
          <w:tcPr>
            <w:tcW w:w="830" w:type="dxa"/>
            <w:tcBorders>
              <w:bottom w:val="single" w:sz="4" w:space="0" w:color="auto"/>
            </w:tcBorders>
            <w:hideMark/>
          </w:tcPr>
          <w:p w14:paraId="158FB92E"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52 % kv</w:t>
            </w:r>
            <w:r w:rsidRPr="00262B94">
              <w:br/>
              <w:t>48 % m</w:t>
            </w:r>
          </w:p>
        </w:tc>
        <w:tc>
          <w:tcPr>
            <w:tcW w:w="830" w:type="dxa"/>
            <w:tcBorders>
              <w:bottom w:val="single" w:sz="4" w:space="0" w:color="auto"/>
            </w:tcBorders>
            <w:hideMark/>
          </w:tcPr>
          <w:p w14:paraId="45BFD162"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1 960 800</w:t>
            </w:r>
          </w:p>
        </w:tc>
        <w:tc>
          <w:tcPr>
            <w:tcW w:w="830" w:type="dxa"/>
            <w:tcBorders>
              <w:bottom w:val="single" w:sz="4" w:space="0" w:color="auto"/>
            </w:tcBorders>
            <w:hideMark/>
          </w:tcPr>
          <w:p w14:paraId="6AD074DD"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1 885 000</w:t>
            </w:r>
          </w:p>
        </w:tc>
        <w:tc>
          <w:tcPr>
            <w:tcW w:w="830" w:type="dxa"/>
            <w:tcBorders>
              <w:bottom w:val="single" w:sz="4" w:space="0" w:color="auto"/>
            </w:tcBorders>
            <w:hideMark/>
          </w:tcPr>
          <w:p w14:paraId="5A204170"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1 808 600</w:t>
            </w:r>
          </w:p>
        </w:tc>
        <w:tc>
          <w:tcPr>
            <w:tcW w:w="830" w:type="dxa"/>
            <w:tcBorders>
              <w:bottom w:val="single" w:sz="4" w:space="0" w:color="auto"/>
            </w:tcBorders>
            <w:hideMark/>
          </w:tcPr>
          <w:p w14:paraId="227B48F8"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1 731 100</w:t>
            </w:r>
          </w:p>
        </w:tc>
        <w:tc>
          <w:tcPr>
            <w:tcW w:w="830" w:type="dxa"/>
            <w:tcBorders>
              <w:bottom w:val="single" w:sz="4" w:space="0" w:color="auto"/>
            </w:tcBorders>
            <w:hideMark/>
          </w:tcPr>
          <w:p w14:paraId="6EAB1F6B" w14:textId="77777777" w:rsidR="00ED3704" w:rsidRPr="00262B9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B94">
              <w:t>1 652 900</w:t>
            </w:r>
          </w:p>
        </w:tc>
      </w:tr>
      <w:tr w:rsidR="00ED3704" w:rsidRPr="00B5409D" w14:paraId="78B8458A"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44" w:type="dxa"/>
            <w:tcBorders>
              <w:top w:val="single" w:sz="4" w:space="0" w:color="auto"/>
            </w:tcBorders>
            <w:shd w:val="clear" w:color="auto" w:fill="auto"/>
            <w:vAlign w:val="top"/>
            <w:hideMark/>
          </w:tcPr>
          <w:p w14:paraId="1C0B6ADD" w14:textId="77777777" w:rsidR="00ED3704" w:rsidRPr="00AB0BFE" w:rsidRDefault="00ED3704" w:rsidP="00ED3704">
            <w:pPr>
              <w:pStyle w:val="Tabell"/>
            </w:pPr>
            <w:r w:rsidRPr="00AB0BFE">
              <w:t>ÅP</w:t>
            </w:r>
          </w:p>
        </w:tc>
        <w:tc>
          <w:tcPr>
            <w:tcW w:w="4213" w:type="dxa"/>
            <w:tcBorders>
              <w:top w:val="single" w:sz="4" w:space="0" w:color="auto"/>
            </w:tcBorders>
            <w:shd w:val="clear" w:color="auto" w:fill="auto"/>
            <w:vAlign w:val="top"/>
            <w:hideMark/>
          </w:tcPr>
          <w:p w14:paraId="7D0F5D46" w14:textId="77777777" w:rsidR="00ED3704" w:rsidRPr="00AB0BFE" w:rsidRDefault="00ED3704" w:rsidP="00ED3704">
            <w:pPr>
              <w:pStyle w:val="Tabell"/>
              <w:jc w:val="left"/>
              <w:cnfStyle w:val="010000000000" w:firstRow="0" w:lastRow="1" w:firstColumn="0" w:lastColumn="0" w:oddVBand="0" w:evenVBand="0" w:oddHBand="0" w:evenHBand="0" w:firstRowFirstColumn="0" w:firstRowLastColumn="0" w:lastRowFirstColumn="0" w:lastRowLastColumn="0"/>
            </w:pPr>
            <w:r w:rsidRPr="00AB0BFE">
              <w:t>Antal personer med inkomstpension</w:t>
            </w:r>
          </w:p>
        </w:tc>
        <w:tc>
          <w:tcPr>
            <w:tcW w:w="830" w:type="dxa"/>
            <w:tcBorders>
              <w:top w:val="single" w:sz="4" w:space="0" w:color="auto"/>
            </w:tcBorders>
            <w:shd w:val="clear" w:color="auto" w:fill="auto"/>
            <w:hideMark/>
          </w:tcPr>
          <w:p w14:paraId="517A4116" w14:textId="77777777" w:rsidR="00ED3704" w:rsidRPr="00262B9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62B94">
              <w:t xml:space="preserve">51 % kv </w:t>
            </w:r>
            <w:r w:rsidRPr="00262B94">
              <w:br/>
              <w:t>49 % m</w:t>
            </w:r>
          </w:p>
        </w:tc>
        <w:tc>
          <w:tcPr>
            <w:tcW w:w="830" w:type="dxa"/>
            <w:tcBorders>
              <w:top w:val="single" w:sz="4" w:space="0" w:color="auto"/>
            </w:tcBorders>
            <w:shd w:val="clear" w:color="auto" w:fill="auto"/>
            <w:hideMark/>
          </w:tcPr>
          <w:p w14:paraId="5A1FD02B" w14:textId="77777777" w:rsidR="00ED3704" w:rsidRPr="00262B9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62B94">
              <w:t>1 835 100</w:t>
            </w:r>
          </w:p>
        </w:tc>
        <w:tc>
          <w:tcPr>
            <w:tcW w:w="830" w:type="dxa"/>
            <w:tcBorders>
              <w:top w:val="single" w:sz="4" w:space="0" w:color="auto"/>
            </w:tcBorders>
            <w:shd w:val="clear" w:color="auto" w:fill="auto"/>
            <w:hideMark/>
          </w:tcPr>
          <w:p w14:paraId="1181E009" w14:textId="77777777" w:rsidR="00ED3704" w:rsidRPr="00262B9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62B94">
              <w:t>1 906 100</w:t>
            </w:r>
          </w:p>
        </w:tc>
        <w:tc>
          <w:tcPr>
            <w:tcW w:w="830" w:type="dxa"/>
            <w:tcBorders>
              <w:top w:val="single" w:sz="4" w:space="0" w:color="auto"/>
            </w:tcBorders>
            <w:shd w:val="clear" w:color="auto" w:fill="auto"/>
            <w:hideMark/>
          </w:tcPr>
          <w:p w14:paraId="3E7C67A7" w14:textId="77777777" w:rsidR="00ED3704" w:rsidRPr="00262B9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62B94">
              <w:t>1 983 400</w:t>
            </w:r>
          </w:p>
        </w:tc>
        <w:tc>
          <w:tcPr>
            <w:tcW w:w="830" w:type="dxa"/>
            <w:tcBorders>
              <w:top w:val="single" w:sz="4" w:space="0" w:color="auto"/>
            </w:tcBorders>
            <w:shd w:val="clear" w:color="auto" w:fill="auto"/>
            <w:hideMark/>
          </w:tcPr>
          <w:p w14:paraId="45A135DA" w14:textId="77777777" w:rsidR="00ED3704" w:rsidRPr="00262B9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62B94">
              <w:t>2 026 500</w:t>
            </w:r>
          </w:p>
        </w:tc>
        <w:tc>
          <w:tcPr>
            <w:tcW w:w="830" w:type="dxa"/>
            <w:tcBorders>
              <w:top w:val="single" w:sz="4" w:space="0" w:color="auto"/>
            </w:tcBorders>
            <w:shd w:val="clear" w:color="auto" w:fill="auto"/>
            <w:hideMark/>
          </w:tcPr>
          <w:p w14:paraId="549BD146" w14:textId="77777777" w:rsidR="00ED3704" w:rsidRPr="00262B9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262B94">
              <w:t>2 097 000</w:t>
            </w:r>
          </w:p>
        </w:tc>
      </w:tr>
    </w:tbl>
    <w:p w14:paraId="1C094A60" w14:textId="7196E6D7" w:rsidR="00ED3704" w:rsidRDefault="00ED3704" w:rsidP="00ED3704">
      <w:pPr>
        <w:pStyle w:val="TabellFotnot"/>
        <w:ind w:left="-1134" w:right="-1135"/>
      </w:pPr>
      <w:r w:rsidRPr="002C0017">
        <w:t>Anm.: Volymuppgifter om antal personer avser årsgenomsnitt och är avrundade till närmaste hundratal om inte annat anges. Arbetslösheten och antal deltagare i arbetsmarknadspolitiska program är nära sammankopplade med den konjunkturella utvecklingen. De redovisas därför inte i denna tabell utan ingår i kategorin makroekonomiska förutsättningar.</w:t>
      </w:r>
    </w:p>
    <w:p w14:paraId="3F3D7BDC" w14:textId="667E72DC" w:rsidR="00ED3704" w:rsidRDefault="00ED3704" w:rsidP="00ED3704">
      <w:pPr>
        <w:pStyle w:val="TabellFotnot"/>
        <w:keepNext w:val="0"/>
        <w:keepLines w:val="0"/>
        <w:ind w:left="-1134"/>
      </w:pPr>
      <w:r w:rsidRPr="00F06326">
        <w:rPr>
          <w:vertAlign w:val="superscript"/>
        </w:rPr>
        <w:t>1</w:t>
      </w:r>
      <w:r w:rsidRPr="00AB0BFE">
        <w:t xml:space="preserve"> </w:t>
      </w:r>
      <w:bookmarkStart w:id="162" w:name="_Hlk67406183"/>
      <w:r w:rsidRPr="002C0017">
        <w:t>Könsfördelningen baseras på genomsnittligt antal timmar per brukare och inte summan</w:t>
      </w:r>
      <w:bookmarkEnd w:id="162"/>
      <w:r w:rsidRPr="002C0017">
        <w:t>.</w:t>
      </w:r>
    </w:p>
    <w:p w14:paraId="37ED31B0" w14:textId="611257F0" w:rsidR="00ED3704" w:rsidRDefault="00ED3704" w:rsidP="00ED3704">
      <w:pPr>
        <w:pStyle w:val="TabellFotnot"/>
        <w:keepNext w:val="0"/>
        <w:keepLines w:val="0"/>
        <w:ind w:left="-1134"/>
      </w:pPr>
      <w:r w:rsidRPr="00556C79">
        <w:rPr>
          <w:vertAlign w:val="superscript"/>
        </w:rPr>
        <w:t xml:space="preserve">2 </w:t>
      </w:r>
      <w:r w:rsidRPr="002C0017">
        <w:t>Antalet dagar med partiell ersättning är omräknat till hela dagar.</w:t>
      </w:r>
    </w:p>
    <w:p w14:paraId="17C47FCF" w14:textId="26A9DEAB" w:rsidR="00ED3704" w:rsidRDefault="00ED3704" w:rsidP="00ED3704">
      <w:pPr>
        <w:pStyle w:val="TabellFotnot"/>
        <w:keepNext w:val="0"/>
        <w:keepLines w:val="0"/>
        <w:ind w:left="-1134"/>
      </w:pPr>
      <w:r w:rsidRPr="00551D62">
        <w:rPr>
          <w:vertAlign w:val="superscript"/>
        </w:rPr>
        <w:lastRenderedPageBreak/>
        <w:t xml:space="preserve">3 </w:t>
      </w:r>
      <w:r>
        <w:t>Volymuppgifterna a</w:t>
      </w:r>
      <w:r w:rsidRPr="00551D62">
        <w:t>vser december.</w:t>
      </w:r>
    </w:p>
    <w:p w14:paraId="41F2B1FD" w14:textId="478EA665" w:rsidR="00ED3704" w:rsidRDefault="00ED3704" w:rsidP="00ED3704">
      <w:pPr>
        <w:pStyle w:val="TabellFotnot"/>
        <w:keepNext w:val="0"/>
        <w:keepLines w:val="0"/>
        <w:ind w:left="-1134"/>
      </w:pPr>
      <w:r w:rsidRPr="004A3ACB">
        <w:rPr>
          <w:vertAlign w:val="superscript"/>
        </w:rPr>
        <w:t>4</w:t>
      </w:r>
      <w:r w:rsidRPr="004A3ACB">
        <w:t xml:space="preserve"> </w:t>
      </w:r>
      <w:r>
        <w:t>Könsfördelningen baseras på</w:t>
      </w:r>
      <w:r w:rsidRPr="004A3ACB">
        <w:t xml:space="preserve"> antalet mottagare vid ordinarie månadsutbetalning, totalt 2</w:t>
      </w:r>
      <w:r>
        <w:t>33 900 personer</w:t>
      </w:r>
      <w:r w:rsidRPr="004A3ACB">
        <w:t>.</w:t>
      </w:r>
    </w:p>
    <w:p w14:paraId="39484ADC" w14:textId="32EF4196" w:rsidR="00ED3704" w:rsidRDefault="00ED3704" w:rsidP="00ED3704">
      <w:pPr>
        <w:pStyle w:val="TabellFotnot"/>
        <w:keepNext w:val="0"/>
        <w:keepLines w:val="0"/>
        <w:ind w:left="-1134"/>
      </w:pPr>
      <w:r w:rsidRPr="00CC7AB3">
        <w:rPr>
          <w:vertAlign w:val="superscript"/>
        </w:rPr>
        <w:t>5</w:t>
      </w:r>
      <w:r w:rsidRPr="00CC7AB3">
        <w:t xml:space="preserve"> </w:t>
      </w:r>
      <w:r w:rsidRPr="00BB469E">
        <w:t>Könsfördelningen baseras på</w:t>
      </w:r>
      <w:r w:rsidRPr="00CC7AB3">
        <w:t xml:space="preserve"> antalet mottagare vid ordinarie månadsutbetalning, totalt 29</w:t>
      </w:r>
      <w:r>
        <w:t> </w:t>
      </w:r>
      <w:r w:rsidRPr="00CC7AB3">
        <w:t>300</w:t>
      </w:r>
      <w:r>
        <w:t xml:space="preserve"> personer</w:t>
      </w:r>
      <w:r w:rsidRPr="00CC7AB3">
        <w:t>.</w:t>
      </w:r>
    </w:p>
    <w:p w14:paraId="153FDFEA" w14:textId="2F026291" w:rsidR="00ED3704" w:rsidRDefault="00ED3704" w:rsidP="00ED3704">
      <w:pPr>
        <w:pStyle w:val="TabellFotnot"/>
        <w:keepNext w:val="0"/>
        <w:keepLines w:val="0"/>
        <w:ind w:left="-1134"/>
      </w:pPr>
      <w:r w:rsidRPr="00223F21">
        <w:rPr>
          <w:vertAlign w:val="superscript"/>
        </w:rPr>
        <w:t>6</w:t>
      </w:r>
      <w:r w:rsidRPr="00223F21">
        <w:t xml:space="preserve"> </w:t>
      </w:r>
      <w:r w:rsidRPr="008170BB">
        <w:t>Könsfördelningen baseras på</w:t>
      </w:r>
      <w:r w:rsidRPr="00223F21">
        <w:t xml:space="preserve"> antalet mottagare vid ordinarie månadsutbetalning, totalt 115</w:t>
      </w:r>
      <w:r>
        <w:t> </w:t>
      </w:r>
      <w:r w:rsidRPr="00223F21">
        <w:t>100</w:t>
      </w:r>
      <w:r>
        <w:t xml:space="preserve"> personer</w:t>
      </w:r>
      <w:r w:rsidRPr="00223F21">
        <w:t>.</w:t>
      </w:r>
    </w:p>
    <w:p w14:paraId="4D4EA4E0" w14:textId="406B4FD8" w:rsidR="00ED3704" w:rsidRPr="00D70A14" w:rsidRDefault="00ED3704" w:rsidP="00ED3704">
      <w:pPr>
        <w:pStyle w:val="TabellFotnot"/>
        <w:keepNext w:val="0"/>
        <w:keepLines w:val="0"/>
        <w:ind w:left="-1134"/>
      </w:pPr>
      <w:r w:rsidRPr="00775D14">
        <w:rPr>
          <w:vertAlign w:val="superscript"/>
        </w:rPr>
        <w:t>7</w:t>
      </w:r>
      <w:r w:rsidRPr="00D70A14">
        <w:t xml:space="preserve"> Könsfördelningen baseras på mottagarens kön.  </w:t>
      </w:r>
    </w:p>
    <w:p w14:paraId="2303DE93" w14:textId="4B828E00" w:rsidR="00ED3704" w:rsidRDefault="00ED3704" w:rsidP="00ED3704">
      <w:pPr>
        <w:pStyle w:val="TabellFotnot"/>
        <w:keepNext w:val="0"/>
        <w:keepLines w:val="0"/>
        <w:ind w:left="-1134" w:right="-1135"/>
      </w:pPr>
      <w:r w:rsidRPr="00C92057">
        <w:rPr>
          <w:vertAlign w:val="superscript"/>
        </w:rPr>
        <w:t>8</w:t>
      </w:r>
      <w:r w:rsidRPr="00AB0BFE">
        <w:t xml:space="preserve"> </w:t>
      </w:r>
      <w:r w:rsidRPr="002C0017">
        <w:t>Könsfördelningen är en uppskattning som baseras på ett rullande fyraårigt genomsnitt för kommunmottagna ensamkommande barn och unga.</w:t>
      </w:r>
    </w:p>
    <w:p w14:paraId="0CFB3BEF" w14:textId="44521F93" w:rsidR="00ED3704" w:rsidRPr="00AB0BFE" w:rsidRDefault="00ED3704" w:rsidP="00ED3704">
      <w:pPr>
        <w:pStyle w:val="TabellFotnot"/>
        <w:keepNext w:val="0"/>
        <w:keepLines w:val="0"/>
        <w:ind w:left="-1134"/>
      </w:pPr>
      <w:r w:rsidRPr="00C92057">
        <w:rPr>
          <w:vertAlign w:val="superscript"/>
        </w:rPr>
        <w:t>9</w:t>
      </w:r>
      <w:r w:rsidRPr="00AB0BFE">
        <w:t xml:space="preserve"> </w:t>
      </w:r>
      <w:r>
        <w:t xml:space="preserve">Könsfördelningen är en uppskattning som baseras på ett rullande treårigt genomsnitt för kommunmottagna.  </w:t>
      </w:r>
    </w:p>
    <w:p w14:paraId="054E4AA5" w14:textId="710421EF" w:rsidR="00ED3704" w:rsidRDefault="00ED3704" w:rsidP="00ED3704">
      <w:pPr>
        <w:pStyle w:val="Klla"/>
        <w:ind w:left="-1134"/>
      </w:pPr>
      <w:r>
        <w:t xml:space="preserve">Källa: </w:t>
      </w:r>
      <w:r w:rsidRPr="00CC114D">
        <w:t>Egna beräkningar.</w:t>
      </w:r>
    </w:p>
    <w:p w14:paraId="52DCB6A8" w14:textId="5531D76A" w:rsidR="00ED3704" w:rsidRPr="0060437C" w:rsidRDefault="00ED3704" w:rsidP="00ED3704">
      <w:pPr>
        <w:pStyle w:val="Rubrik4utannumrering"/>
        <w:rPr>
          <w:rFonts w:cstheme="majorHAnsi"/>
          <w:b w:val="0"/>
          <w:szCs w:val="21"/>
        </w:rPr>
      </w:pPr>
      <w:r w:rsidRPr="0060437C">
        <w:t xml:space="preserve">Den samlade volymen i vissa transfereringssystem </w:t>
      </w:r>
      <w:r w:rsidRPr="00D77828">
        <w:t>minskar 2022–2024</w:t>
      </w:r>
    </w:p>
    <w:p w14:paraId="2979A730" w14:textId="72AC9658" w:rsidR="00ED3704" w:rsidRDefault="00ED3704" w:rsidP="00ED3704">
      <w:pPr>
        <w:pStyle w:val="Brdtext"/>
      </w:pPr>
      <w:r w:rsidRPr="00FF42D9">
        <w:t>Volymen mäts på olika sätt i olika transfereringssystem, t.ex. utbetalda dagar eller genomsnittligt antal personer som får ersättning. Omräkning till helårsekvivalenter är ett sätt att göra volymerna jämförbara mellan olika transfereringssystem. En helårs</w:t>
      </w:r>
      <w:r>
        <w:softHyphen/>
      </w:r>
      <w:r w:rsidRPr="00FF42D9">
        <w:t>ekvivalent motsvarar exempelvis två personer som under ett år är sjukskrivna på halvtid eller två personer som har fulltidsersättning från a-kassa ett halvår vardera.</w:t>
      </w:r>
    </w:p>
    <w:p w14:paraId="56A3AA59" w14:textId="0E37B7B6" w:rsidR="00ED3704" w:rsidRPr="00EF6FA4" w:rsidRDefault="00ED3704" w:rsidP="00ED3704">
      <w:pPr>
        <w:pStyle w:val="Brdtext"/>
      </w:pPr>
      <w:r w:rsidRPr="00EF6FA4">
        <w:t xml:space="preserve">I </w:t>
      </w:r>
      <w:r>
        <w:fldChar w:fldCharType="begin"/>
      </w:r>
      <w:r>
        <w:instrText xml:space="preserve"> REF _Ref66796498 \h \*Lower </w:instrText>
      </w:r>
      <w:r>
        <w:fldChar w:fldCharType="separate"/>
      </w:r>
      <w:r w:rsidR="000D76EE">
        <w:t xml:space="preserve">tabell </w:t>
      </w:r>
      <w:r w:rsidR="000D76EE">
        <w:rPr>
          <w:noProof/>
        </w:rPr>
        <w:t>6</w:t>
      </w:r>
      <w:r w:rsidR="000D76EE">
        <w:t>.</w:t>
      </w:r>
      <w:r w:rsidR="000D76EE">
        <w:rPr>
          <w:noProof/>
        </w:rPr>
        <w:t>7</w:t>
      </w:r>
      <w:r>
        <w:fldChar w:fldCharType="end"/>
      </w:r>
      <w:r>
        <w:t xml:space="preserve"> </w:t>
      </w:r>
      <w:r w:rsidRPr="00EF6FA4">
        <w:t xml:space="preserve">redovisas, för transfereringssystemen för ohälsa och arbetsmarknad, de i </w:t>
      </w:r>
      <w:r>
        <w:rPr>
          <w:highlight w:val="yellow"/>
        </w:rPr>
        <w:fldChar w:fldCharType="begin"/>
      </w:r>
      <w:r>
        <w:instrText xml:space="preserve"> REF _Ref66779998 \h \*Lower </w:instrText>
      </w:r>
      <w:r>
        <w:rPr>
          <w:highlight w:val="yellow"/>
        </w:rPr>
      </w:r>
      <w:r>
        <w:rPr>
          <w:highlight w:val="yellow"/>
        </w:rPr>
        <w:fldChar w:fldCharType="separate"/>
      </w:r>
      <w:r w:rsidR="000D76EE">
        <w:t xml:space="preserve">tabell </w:t>
      </w:r>
      <w:r w:rsidR="000D76EE">
        <w:rPr>
          <w:noProof/>
        </w:rPr>
        <w:t>6</w:t>
      </w:r>
      <w:r w:rsidR="000D76EE">
        <w:t>.</w:t>
      </w:r>
      <w:r w:rsidR="000D76EE">
        <w:rPr>
          <w:noProof/>
        </w:rPr>
        <w:t>6</w:t>
      </w:r>
      <w:r>
        <w:rPr>
          <w:highlight w:val="yellow"/>
        </w:rPr>
        <w:fldChar w:fldCharType="end"/>
      </w:r>
      <w:r w:rsidRPr="00EF6FA4">
        <w:t xml:space="preserve"> angivna volymerna omräknade till helårsekvivalenter. I </w:t>
      </w:r>
      <w:r>
        <w:fldChar w:fldCharType="begin"/>
      </w:r>
      <w:r>
        <w:instrText xml:space="preserve"> REF _Ref66796498 \h \*Lower </w:instrText>
      </w:r>
      <w:r>
        <w:fldChar w:fldCharType="separate"/>
      </w:r>
      <w:r w:rsidR="000D76EE">
        <w:t xml:space="preserve">tabell </w:t>
      </w:r>
      <w:r w:rsidR="000D76EE">
        <w:rPr>
          <w:noProof/>
        </w:rPr>
        <w:t>6</w:t>
      </w:r>
      <w:r w:rsidR="000D76EE">
        <w:t>.</w:t>
      </w:r>
      <w:r w:rsidR="000D76EE">
        <w:rPr>
          <w:noProof/>
        </w:rPr>
        <w:t>7</w:t>
      </w:r>
      <w:r>
        <w:fldChar w:fldCharType="end"/>
      </w:r>
      <w:r>
        <w:t xml:space="preserve"> </w:t>
      </w:r>
      <w:r w:rsidRPr="00EF6FA4">
        <w:t>inkluderas även sjuklön, dvs. ersatt sjukfrånvaro fr.o.m. dag två, i beräkningen av en helårs</w:t>
      </w:r>
      <w:r>
        <w:softHyphen/>
      </w:r>
      <w:r w:rsidRPr="00EF6FA4">
        <w:t>ekvivalent. Det innebär att både personer som står utanför arbetsmarknaden och personer som är i arbete ingår. I tabellen redovisas även ekonomiskt bistånd, som är en kommunal utgift, vilket medför viss dubbelräkning eftersom individer som får ersättning från statliga transfereringssystem också kan ha rätt till ekonomiskt bistånd.</w:t>
      </w:r>
    </w:p>
    <w:p w14:paraId="4D1434C0" w14:textId="5DFD6D2B" w:rsidR="00ED3704" w:rsidRDefault="00ED3704" w:rsidP="00ED3704">
      <w:pPr>
        <w:pStyle w:val="Brdtext"/>
      </w:pPr>
      <w:r w:rsidRPr="00EF6FA4">
        <w:t xml:space="preserve">Andelen av befolkningen i åldersgruppen 20–64 år som tar emot ersättning i dessa transfereringssystem beräknas öka 2021 för att sedan minska 2022–2024. </w:t>
      </w:r>
      <w:r>
        <w:t xml:space="preserve">Ökningen 2021 förklaras i hög grad av ett ökat antal deltagare i arbetsmarknadspolitiska program vilket i huvudsak är en följd av pandemin. Under 2022–2024 minskar sedan antalet deltagare i arbetsmarknadspolitiska program tydligt och likaså antalet mottagare av arbetslöshetsersättning samt sjuk- och aktivitetsersättning. </w:t>
      </w:r>
    </w:p>
    <w:p w14:paraId="3D5B9FA8" w14:textId="2D9658AF" w:rsidR="00ED3704" w:rsidRDefault="00ED3704" w:rsidP="00ED3704">
      <w:pPr>
        <w:pStyle w:val="TabellRubrik"/>
      </w:pPr>
      <w:bookmarkStart w:id="163" w:name="_Ref66796498"/>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7</w:t>
        </w:r>
      </w:fldSimple>
      <w:bookmarkEnd w:id="163"/>
      <w:r>
        <w:tab/>
      </w:r>
      <w:r w:rsidRPr="00A12E32">
        <w:t>Helårsekvivalenter inom vissa transfereringssystem</w:t>
      </w:r>
    </w:p>
    <w:p w14:paraId="7F08BE8D" w14:textId="3039771C" w:rsidR="00ED3704" w:rsidRDefault="00ED3704" w:rsidP="00ED3704">
      <w:pPr>
        <w:pStyle w:val="TabellUnderrubrik"/>
      </w:pPr>
      <w:r w:rsidRPr="00560D11">
        <w:t>Tusental, andel av befolkningen 20–64 år i procent. Utfall 20</w:t>
      </w:r>
      <w:r>
        <w:t>20</w:t>
      </w:r>
      <w:r w:rsidRPr="00560D11">
        <w:t>, prognos 202</w:t>
      </w:r>
      <w:r>
        <w:t>1</w:t>
      </w:r>
      <w:r w:rsidRPr="00560D11">
        <w:t>–202</w:t>
      </w:r>
      <w:r>
        <w:t>4</w:t>
      </w:r>
    </w:p>
    <w:tbl>
      <w:tblPr>
        <w:tblStyle w:val="RKBPTabell"/>
        <w:tblW w:w="5010" w:type="pct"/>
        <w:tblLook w:val="06E0" w:firstRow="1" w:lastRow="1" w:firstColumn="1" w:lastColumn="0" w:noHBand="1" w:noVBand="1"/>
      </w:tblPr>
      <w:tblGrid>
        <w:gridCol w:w="4637"/>
        <w:gridCol w:w="550"/>
        <w:gridCol w:w="550"/>
        <w:gridCol w:w="550"/>
        <w:gridCol w:w="549"/>
        <w:gridCol w:w="549"/>
      </w:tblGrid>
      <w:tr w:rsidR="00ED3704" w:rsidRPr="00401E6F" w14:paraId="582540EE"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13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1C26762" w14:textId="77777777" w:rsidR="00ED3704" w:rsidRPr="00401E6F" w:rsidRDefault="00ED3704" w:rsidP="00ED3704">
            <w:pPr>
              <w:pStyle w:val="TabellHuvud"/>
            </w:pPr>
            <w:r w:rsidRPr="00401E6F">
              <w:t> </w:t>
            </w:r>
          </w:p>
        </w:tc>
        <w:tc>
          <w:tcPr>
            <w:tcW w:w="3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A04E8FB" w14:textId="77777777" w:rsidR="00ED3704" w:rsidRPr="00401E6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01E6F">
              <w:t>2020</w:t>
            </w:r>
          </w:p>
        </w:tc>
        <w:tc>
          <w:tcPr>
            <w:tcW w:w="3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796A9882" w14:textId="77777777" w:rsidR="00ED3704" w:rsidRPr="00401E6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01E6F">
              <w:t>2021</w:t>
            </w:r>
          </w:p>
        </w:tc>
        <w:tc>
          <w:tcPr>
            <w:tcW w:w="3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09699D54" w14:textId="77777777" w:rsidR="00ED3704" w:rsidRPr="00401E6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01E6F">
              <w:t>2022</w:t>
            </w:r>
          </w:p>
        </w:tc>
        <w:tc>
          <w:tcPr>
            <w:tcW w:w="3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3C55AC9" w14:textId="77777777" w:rsidR="00ED3704" w:rsidRPr="00401E6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01E6F">
              <w:t>2023</w:t>
            </w:r>
          </w:p>
        </w:tc>
        <w:tc>
          <w:tcPr>
            <w:tcW w:w="37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hideMark/>
          </w:tcPr>
          <w:p w14:paraId="35389E7F" w14:textId="6BAF4457" w:rsidR="00ED3704" w:rsidRPr="00401E6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 xml:space="preserve"> </w:t>
            </w:r>
            <w:r w:rsidRPr="00401E6F">
              <w:t>2024</w:t>
            </w:r>
          </w:p>
        </w:tc>
      </w:tr>
      <w:tr w:rsidR="00ED3704" w:rsidRPr="00401E6F" w14:paraId="0D73BC25" w14:textId="77777777" w:rsidTr="00ED3704">
        <w:tc>
          <w:tcPr>
            <w:cnfStyle w:val="001000000000" w:firstRow="0" w:lastRow="0" w:firstColumn="1" w:lastColumn="0" w:oddVBand="0" w:evenVBand="0" w:oddHBand="0" w:evenHBand="0" w:firstRowFirstColumn="0" w:firstRowLastColumn="0" w:lastRowFirstColumn="0" w:lastRowLastColumn="0"/>
            <w:tcW w:w="3138" w:type="pct"/>
            <w:tcBorders>
              <w:top w:val="single" w:sz="12" w:space="0" w:color="auto"/>
            </w:tcBorders>
            <w:hideMark/>
          </w:tcPr>
          <w:p w14:paraId="2838DFA7" w14:textId="5483D451" w:rsidR="00ED3704" w:rsidRPr="002643CF" w:rsidRDefault="00ED3704" w:rsidP="00ED3704">
            <w:pPr>
              <w:pStyle w:val="Tabell"/>
              <w:rPr>
                <w:vertAlign w:val="superscript"/>
              </w:rPr>
            </w:pPr>
            <w:r w:rsidRPr="002643CF">
              <w:t>Sjuk- och rehabiliteringspenning</w:t>
            </w:r>
            <w:r w:rsidRPr="002643CF">
              <w:rPr>
                <w:vertAlign w:val="superscript"/>
              </w:rPr>
              <w:t>1</w:t>
            </w:r>
          </w:p>
        </w:tc>
        <w:tc>
          <w:tcPr>
            <w:tcW w:w="370" w:type="pct"/>
            <w:tcBorders>
              <w:top w:val="single" w:sz="12" w:space="0" w:color="auto"/>
            </w:tcBorders>
            <w:hideMark/>
          </w:tcPr>
          <w:p w14:paraId="28E8C071"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255</w:t>
            </w:r>
          </w:p>
        </w:tc>
        <w:tc>
          <w:tcPr>
            <w:tcW w:w="370" w:type="pct"/>
            <w:tcBorders>
              <w:top w:val="single" w:sz="12" w:space="0" w:color="auto"/>
            </w:tcBorders>
            <w:hideMark/>
          </w:tcPr>
          <w:p w14:paraId="042B806D"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249</w:t>
            </w:r>
          </w:p>
        </w:tc>
        <w:tc>
          <w:tcPr>
            <w:tcW w:w="370" w:type="pct"/>
            <w:tcBorders>
              <w:top w:val="single" w:sz="12" w:space="0" w:color="auto"/>
            </w:tcBorders>
            <w:hideMark/>
          </w:tcPr>
          <w:p w14:paraId="13EA931E"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231</w:t>
            </w:r>
          </w:p>
        </w:tc>
        <w:tc>
          <w:tcPr>
            <w:tcW w:w="370" w:type="pct"/>
            <w:tcBorders>
              <w:top w:val="single" w:sz="12" w:space="0" w:color="auto"/>
            </w:tcBorders>
            <w:hideMark/>
          </w:tcPr>
          <w:p w14:paraId="291A9E3F"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237</w:t>
            </w:r>
          </w:p>
        </w:tc>
        <w:tc>
          <w:tcPr>
            <w:tcW w:w="371" w:type="pct"/>
            <w:tcBorders>
              <w:top w:val="single" w:sz="12" w:space="0" w:color="auto"/>
            </w:tcBorders>
            <w:hideMark/>
          </w:tcPr>
          <w:p w14:paraId="7D35A123"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243</w:t>
            </w:r>
          </w:p>
        </w:tc>
      </w:tr>
      <w:tr w:rsidR="00ED3704" w:rsidRPr="00401E6F" w14:paraId="1E90F3F7" w14:textId="77777777" w:rsidTr="00ED3704">
        <w:tc>
          <w:tcPr>
            <w:cnfStyle w:val="001000000000" w:firstRow="0" w:lastRow="0" w:firstColumn="1" w:lastColumn="0" w:oddVBand="0" w:evenVBand="0" w:oddHBand="0" w:evenHBand="0" w:firstRowFirstColumn="0" w:firstRowLastColumn="0" w:lastRowFirstColumn="0" w:lastRowLastColumn="0"/>
            <w:tcW w:w="3138" w:type="pct"/>
            <w:hideMark/>
          </w:tcPr>
          <w:p w14:paraId="2C0597CE" w14:textId="77777777" w:rsidR="00ED3704" w:rsidRPr="00401E6F" w:rsidRDefault="00ED3704" w:rsidP="00ED3704">
            <w:pPr>
              <w:pStyle w:val="Tabell"/>
            </w:pPr>
            <w:r w:rsidRPr="00401E6F">
              <w:t>Sjuk- och aktivitetsersättning</w:t>
            </w:r>
          </w:p>
        </w:tc>
        <w:tc>
          <w:tcPr>
            <w:tcW w:w="370" w:type="pct"/>
            <w:hideMark/>
          </w:tcPr>
          <w:p w14:paraId="6D9D94CC"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235</w:t>
            </w:r>
          </w:p>
        </w:tc>
        <w:tc>
          <w:tcPr>
            <w:tcW w:w="370" w:type="pct"/>
            <w:hideMark/>
          </w:tcPr>
          <w:p w14:paraId="51624394"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225</w:t>
            </w:r>
          </w:p>
        </w:tc>
        <w:tc>
          <w:tcPr>
            <w:tcW w:w="370" w:type="pct"/>
            <w:hideMark/>
          </w:tcPr>
          <w:p w14:paraId="41C76D24"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214</w:t>
            </w:r>
          </w:p>
        </w:tc>
        <w:tc>
          <w:tcPr>
            <w:tcW w:w="370" w:type="pct"/>
            <w:hideMark/>
          </w:tcPr>
          <w:p w14:paraId="1AB2D8E5"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210</w:t>
            </w:r>
          </w:p>
        </w:tc>
        <w:tc>
          <w:tcPr>
            <w:tcW w:w="371" w:type="pct"/>
            <w:hideMark/>
          </w:tcPr>
          <w:p w14:paraId="5A37825C"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206</w:t>
            </w:r>
          </w:p>
        </w:tc>
      </w:tr>
      <w:tr w:rsidR="00ED3704" w:rsidRPr="00401E6F" w14:paraId="4427AC9A" w14:textId="77777777" w:rsidTr="00ED3704">
        <w:tc>
          <w:tcPr>
            <w:cnfStyle w:val="001000000000" w:firstRow="0" w:lastRow="0" w:firstColumn="1" w:lastColumn="0" w:oddVBand="0" w:evenVBand="0" w:oddHBand="0" w:evenHBand="0" w:firstRowFirstColumn="0" w:firstRowLastColumn="0" w:lastRowFirstColumn="0" w:lastRowLastColumn="0"/>
            <w:tcW w:w="3138" w:type="pct"/>
            <w:hideMark/>
          </w:tcPr>
          <w:p w14:paraId="39EC1DD4" w14:textId="77777777" w:rsidR="00ED3704" w:rsidRPr="00401E6F" w:rsidRDefault="00ED3704" w:rsidP="00ED3704">
            <w:pPr>
              <w:pStyle w:val="Tabell"/>
            </w:pPr>
            <w:r w:rsidRPr="00401E6F">
              <w:t>Arbetslöshetsersättning</w:t>
            </w:r>
          </w:p>
        </w:tc>
        <w:tc>
          <w:tcPr>
            <w:tcW w:w="370" w:type="pct"/>
            <w:hideMark/>
          </w:tcPr>
          <w:p w14:paraId="3241125A"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124</w:t>
            </w:r>
          </w:p>
        </w:tc>
        <w:tc>
          <w:tcPr>
            <w:tcW w:w="370" w:type="pct"/>
            <w:hideMark/>
          </w:tcPr>
          <w:p w14:paraId="0569D35A"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128</w:t>
            </w:r>
          </w:p>
        </w:tc>
        <w:tc>
          <w:tcPr>
            <w:tcW w:w="370" w:type="pct"/>
            <w:hideMark/>
          </w:tcPr>
          <w:p w14:paraId="47DDD034"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111</w:t>
            </w:r>
          </w:p>
        </w:tc>
        <w:tc>
          <w:tcPr>
            <w:tcW w:w="370" w:type="pct"/>
            <w:hideMark/>
          </w:tcPr>
          <w:p w14:paraId="238930B0"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94</w:t>
            </w:r>
          </w:p>
        </w:tc>
        <w:tc>
          <w:tcPr>
            <w:tcW w:w="371" w:type="pct"/>
            <w:hideMark/>
          </w:tcPr>
          <w:p w14:paraId="611D8296"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93</w:t>
            </w:r>
          </w:p>
        </w:tc>
      </w:tr>
      <w:tr w:rsidR="00ED3704" w:rsidRPr="00401E6F" w14:paraId="6257FA4F" w14:textId="77777777" w:rsidTr="00ED3704">
        <w:tc>
          <w:tcPr>
            <w:cnfStyle w:val="001000000000" w:firstRow="0" w:lastRow="0" w:firstColumn="1" w:lastColumn="0" w:oddVBand="0" w:evenVBand="0" w:oddHBand="0" w:evenHBand="0" w:firstRowFirstColumn="0" w:firstRowLastColumn="0" w:lastRowFirstColumn="0" w:lastRowLastColumn="0"/>
            <w:tcW w:w="3138" w:type="pct"/>
            <w:tcBorders>
              <w:bottom w:val="single" w:sz="4" w:space="0" w:color="auto"/>
            </w:tcBorders>
            <w:hideMark/>
          </w:tcPr>
          <w:p w14:paraId="4115704E" w14:textId="2A74EB73" w:rsidR="00ED3704" w:rsidRPr="00401E6F" w:rsidRDefault="00ED3704" w:rsidP="00ED3704">
            <w:pPr>
              <w:pStyle w:val="Tabell"/>
            </w:pPr>
            <w:r w:rsidRPr="00401E6F">
              <w:t>Arbetsmarknadspolitiska program</w:t>
            </w:r>
            <w:r w:rsidRPr="002643CF">
              <w:rPr>
                <w:vertAlign w:val="superscript"/>
              </w:rPr>
              <w:t>2</w:t>
            </w:r>
          </w:p>
        </w:tc>
        <w:tc>
          <w:tcPr>
            <w:tcW w:w="370" w:type="pct"/>
            <w:tcBorders>
              <w:bottom w:val="single" w:sz="4" w:space="0" w:color="auto"/>
            </w:tcBorders>
            <w:hideMark/>
          </w:tcPr>
          <w:p w14:paraId="6E822A70"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169</w:t>
            </w:r>
          </w:p>
        </w:tc>
        <w:tc>
          <w:tcPr>
            <w:tcW w:w="370" w:type="pct"/>
            <w:tcBorders>
              <w:bottom w:val="single" w:sz="4" w:space="0" w:color="auto"/>
            </w:tcBorders>
            <w:hideMark/>
          </w:tcPr>
          <w:p w14:paraId="12A2FD2E" w14:textId="78B5A543"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220</w:t>
            </w:r>
          </w:p>
        </w:tc>
        <w:tc>
          <w:tcPr>
            <w:tcW w:w="370" w:type="pct"/>
            <w:tcBorders>
              <w:bottom w:val="single" w:sz="4" w:space="0" w:color="auto"/>
            </w:tcBorders>
            <w:hideMark/>
          </w:tcPr>
          <w:p w14:paraId="11D7962B"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182</w:t>
            </w:r>
          </w:p>
        </w:tc>
        <w:tc>
          <w:tcPr>
            <w:tcW w:w="370" w:type="pct"/>
            <w:tcBorders>
              <w:bottom w:val="single" w:sz="4" w:space="0" w:color="auto"/>
            </w:tcBorders>
            <w:hideMark/>
          </w:tcPr>
          <w:p w14:paraId="16A8BBE7"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169</w:t>
            </w:r>
          </w:p>
        </w:tc>
        <w:tc>
          <w:tcPr>
            <w:tcW w:w="371" w:type="pct"/>
            <w:tcBorders>
              <w:bottom w:val="single" w:sz="4" w:space="0" w:color="auto"/>
            </w:tcBorders>
            <w:hideMark/>
          </w:tcPr>
          <w:p w14:paraId="623D3CF2"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163</w:t>
            </w:r>
          </w:p>
        </w:tc>
      </w:tr>
      <w:tr w:rsidR="00ED3704" w:rsidRPr="00401E6F" w14:paraId="2251313F" w14:textId="77777777" w:rsidTr="00ED3704">
        <w:tc>
          <w:tcPr>
            <w:cnfStyle w:val="001000000000" w:firstRow="0" w:lastRow="0" w:firstColumn="1" w:lastColumn="0" w:oddVBand="0" w:evenVBand="0" w:oddHBand="0" w:evenHBand="0" w:firstRowFirstColumn="0" w:firstRowLastColumn="0" w:lastRowFirstColumn="0" w:lastRowLastColumn="0"/>
            <w:tcW w:w="3138" w:type="pct"/>
            <w:tcBorders>
              <w:top w:val="single" w:sz="4" w:space="0" w:color="auto"/>
              <w:bottom w:val="single" w:sz="12" w:space="0" w:color="auto"/>
            </w:tcBorders>
            <w:shd w:val="clear" w:color="auto" w:fill="auto"/>
            <w:hideMark/>
          </w:tcPr>
          <w:p w14:paraId="642AA634" w14:textId="77777777" w:rsidR="00ED3704" w:rsidRPr="00401E6F" w:rsidRDefault="00ED3704" w:rsidP="00ED3704">
            <w:pPr>
              <w:pStyle w:val="Tabell"/>
            </w:pPr>
            <w:r w:rsidRPr="00401E6F">
              <w:t>Etableringsersättning</w:t>
            </w:r>
          </w:p>
        </w:tc>
        <w:tc>
          <w:tcPr>
            <w:tcW w:w="370" w:type="pct"/>
            <w:tcBorders>
              <w:top w:val="single" w:sz="4" w:space="0" w:color="auto"/>
              <w:bottom w:val="single" w:sz="12" w:space="0" w:color="auto"/>
            </w:tcBorders>
            <w:shd w:val="clear" w:color="auto" w:fill="auto"/>
            <w:hideMark/>
          </w:tcPr>
          <w:p w14:paraId="5336FC3F"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24</w:t>
            </w:r>
          </w:p>
        </w:tc>
        <w:tc>
          <w:tcPr>
            <w:tcW w:w="370" w:type="pct"/>
            <w:tcBorders>
              <w:top w:val="single" w:sz="4" w:space="0" w:color="auto"/>
              <w:bottom w:val="single" w:sz="12" w:space="0" w:color="auto"/>
            </w:tcBorders>
            <w:shd w:val="clear" w:color="auto" w:fill="auto"/>
            <w:hideMark/>
          </w:tcPr>
          <w:p w14:paraId="7F77D12D"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12</w:t>
            </w:r>
          </w:p>
        </w:tc>
        <w:tc>
          <w:tcPr>
            <w:tcW w:w="370" w:type="pct"/>
            <w:tcBorders>
              <w:top w:val="single" w:sz="4" w:space="0" w:color="auto"/>
              <w:bottom w:val="single" w:sz="12" w:space="0" w:color="auto"/>
            </w:tcBorders>
            <w:shd w:val="clear" w:color="auto" w:fill="auto"/>
            <w:hideMark/>
          </w:tcPr>
          <w:p w14:paraId="32A0B8D0"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11</w:t>
            </w:r>
          </w:p>
        </w:tc>
        <w:tc>
          <w:tcPr>
            <w:tcW w:w="370" w:type="pct"/>
            <w:tcBorders>
              <w:top w:val="single" w:sz="4" w:space="0" w:color="auto"/>
              <w:bottom w:val="single" w:sz="12" w:space="0" w:color="auto"/>
            </w:tcBorders>
            <w:shd w:val="clear" w:color="auto" w:fill="auto"/>
            <w:hideMark/>
          </w:tcPr>
          <w:p w14:paraId="5ADEDB01"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13</w:t>
            </w:r>
          </w:p>
        </w:tc>
        <w:tc>
          <w:tcPr>
            <w:tcW w:w="371" w:type="pct"/>
            <w:tcBorders>
              <w:top w:val="single" w:sz="4" w:space="0" w:color="auto"/>
              <w:bottom w:val="single" w:sz="12" w:space="0" w:color="auto"/>
            </w:tcBorders>
            <w:shd w:val="clear" w:color="auto" w:fill="auto"/>
            <w:hideMark/>
          </w:tcPr>
          <w:p w14:paraId="32848E3B"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04929">
              <w:t>15</w:t>
            </w:r>
          </w:p>
        </w:tc>
      </w:tr>
      <w:tr w:rsidR="00ED3704" w:rsidRPr="00104929" w14:paraId="649908C1" w14:textId="77777777" w:rsidTr="00ED3704">
        <w:tc>
          <w:tcPr>
            <w:cnfStyle w:val="001000000000" w:firstRow="0" w:lastRow="0" w:firstColumn="1" w:lastColumn="0" w:oddVBand="0" w:evenVBand="0" w:oddHBand="0" w:evenHBand="0" w:firstRowFirstColumn="0" w:firstRowLastColumn="0" w:lastRowFirstColumn="0" w:lastRowLastColumn="0"/>
            <w:tcW w:w="3138" w:type="pct"/>
            <w:tcBorders>
              <w:top w:val="single" w:sz="12" w:space="0" w:color="auto"/>
              <w:bottom w:val="single" w:sz="4" w:space="0" w:color="auto"/>
            </w:tcBorders>
            <w:shd w:val="clear" w:color="auto" w:fill="auto"/>
            <w:hideMark/>
          </w:tcPr>
          <w:p w14:paraId="1FDB0020" w14:textId="77777777" w:rsidR="00ED3704" w:rsidRPr="00104929" w:rsidRDefault="00ED3704" w:rsidP="00ED3704">
            <w:pPr>
              <w:pStyle w:val="Tabell"/>
              <w:rPr>
                <w:b/>
                <w:bCs/>
              </w:rPr>
            </w:pPr>
            <w:r w:rsidRPr="00104929">
              <w:rPr>
                <w:b/>
                <w:bCs/>
              </w:rPr>
              <w:t>Summa</w:t>
            </w:r>
          </w:p>
        </w:tc>
        <w:tc>
          <w:tcPr>
            <w:tcW w:w="370" w:type="pct"/>
            <w:tcBorders>
              <w:top w:val="single" w:sz="12" w:space="0" w:color="auto"/>
              <w:bottom w:val="single" w:sz="4" w:space="0" w:color="auto"/>
            </w:tcBorders>
            <w:shd w:val="clear" w:color="auto" w:fill="auto"/>
            <w:hideMark/>
          </w:tcPr>
          <w:p w14:paraId="2FA094FB"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807</w:t>
            </w:r>
          </w:p>
        </w:tc>
        <w:tc>
          <w:tcPr>
            <w:tcW w:w="370" w:type="pct"/>
            <w:tcBorders>
              <w:top w:val="single" w:sz="12" w:space="0" w:color="auto"/>
              <w:bottom w:val="single" w:sz="4" w:space="0" w:color="auto"/>
            </w:tcBorders>
            <w:shd w:val="clear" w:color="auto" w:fill="auto"/>
            <w:hideMark/>
          </w:tcPr>
          <w:p w14:paraId="3E80345B" w14:textId="2F0EF802"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835</w:t>
            </w:r>
          </w:p>
        </w:tc>
        <w:tc>
          <w:tcPr>
            <w:tcW w:w="370" w:type="pct"/>
            <w:tcBorders>
              <w:top w:val="single" w:sz="12" w:space="0" w:color="auto"/>
              <w:bottom w:val="single" w:sz="4" w:space="0" w:color="auto"/>
            </w:tcBorders>
            <w:shd w:val="clear" w:color="auto" w:fill="auto"/>
            <w:hideMark/>
          </w:tcPr>
          <w:p w14:paraId="5765525C"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749</w:t>
            </w:r>
          </w:p>
        </w:tc>
        <w:tc>
          <w:tcPr>
            <w:tcW w:w="370" w:type="pct"/>
            <w:tcBorders>
              <w:top w:val="single" w:sz="12" w:space="0" w:color="auto"/>
              <w:bottom w:val="single" w:sz="4" w:space="0" w:color="auto"/>
            </w:tcBorders>
            <w:shd w:val="clear" w:color="auto" w:fill="auto"/>
            <w:hideMark/>
          </w:tcPr>
          <w:p w14:paraId="65158250"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724</w:t>
            </w:r>
          </w:p>
        </w:tc>
        <w:tc>
          <w:tcPr>
            <w:tcW w:w="371" w:type="pct"/>
            <w:tcBorders>
              <w:top w:val="single" w:sz="12" w:space="0" w:color="auto"/>
              <w:bottom w:val="single" w:sz="4" w:space="0" w:color="auto"/>
            </w:tcBorders>
            <w:shd w:val="clear" w:color="auto" w:fill="auto"/>
            <w:hideMark/>
          </w:tcPr>
          <w:p w14:paraId="053530AD"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721</w:t>
            </w:r>
          </w:p>
        </w:tc>
      </w:tr>
      <w:tr w:rsidR="00ED3704" w:rsidRPr="00401E6F" w14:paraId="0A65BBC5" w14:textId="77777777" w:rsidTr="00ED3704">
        <w:tc>
          <w:tcPr>
            <w:cnfStyle w:val="001000000000" w:firstRow="0" w:lastRow="0" w:firstColumn="1" w:lastColumn="0" w:oddVBand="0" w:evenVBand="0" w:oddHBand="0" w:evenHBand="0" w:firstRowFirstColumn="0" w:firstRowLastColumn="0" w:lastRowFirstColumn="0" w:lastRowLastColumn="0"/>
            <w:tcW w:w="3138" w:type="pct"/>
            <w:tcBorders>
              <w:top w:val="single" w:sz="4" w:space="0" w:color="auto"/>
              <w:bottom w:val="single" w:sz="12" w:space="0" w:color="auto"/>
            </w:tcBorders>
            <w:shd w:val="clear" w:color="auto" w:fill="auto"/>
            <w:hideMark/>
          </w:tcPr>
          <w:p w14:paraId="5DF1BEE2" w14:textId="77777777" w:rsidR="00ED3704" w:rsidRPr="00401E6F" w:rsidRDefault="00ED3704" w:rsidP="00ED3704">
            <w:pPr>
              <w:pStyle w:val="Tabell"/>
            </w:pPr>
            <w:r w:rsidRPr="00401E6F">
              <w:t>Ekonomiskt bistånd</w:t>
            </w:r>
          </w:p>
        </w:tc>
        <w:tc>
          <w:tcPr>
            <w:tcW w:w="370" w:type="pct"/>
            <w:tcBorders>
              <w:top w:val="single" w:sz="4" w:space="0" w:color="auto"/>
              <w:bottom w:val="single" w:sz="12" w:space="0" w:color="auto"/>
            </w:tcBorders>
            <w:shd w:val="clear" w:color="auto" w:fill="auto"/>
            <w:hideMark/>
          </w:tcPr>
          <w:p w14:paraId="1E34DE16"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96</w:t>
            </w:r>
          </w:p>
        </w:tc>
        <w:tc>
          <w:tcPr>
            <w:tcW w:w="370" w:type="pct"/>
            <w:tcBorders>
              <w:top w:val="single" w:sz="4" w:space="0" w:color="auto"/>
              <w:bottom w:val="single" w:sz="12" w:space="0" w:color="auto"/>
            </w:tcBorders>
            <w:shd w:val="clear" w:color="auto" w:fill="auto"/>
            <w:hideMark/>
          </w:tcPr>
          <w:p w14:paraId="6D38C0BD"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100</w:t>
            </w:r>
          </w:p>
        </w:tc>
        <w:tc>
          <w:tcPr>
            <w:tcW w:w="370" w:type="pct"/>
            <w:tcBorders>
              <w:top w:val="single" w:sz="4" w:space="0" w:color="auto"/>
              <w:bottom w:val="single" w:sz="12" w:space="0" w:color="auto"/>
            </w:tcBorders>
            <w:shd w:val="clear" w:color="auto" w:fill="auto"/>
            <w:hideMark/>
          </w:tcPr>
          <w:p w14:paraId="35470F31"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99</w:t>
            </w:r>
          </w:p>
        </w:tc>
        <w:tc>
          <w:tcPr>
            <w:tcW w:w="370" w:type="pct"/>
            <w:tcBorders>
              <w:top w:val="single" w:sz="4" w:space="0" w:color="auto"/>
              <w:bottom w:val="single" w:sz="12" w:space="0" w:color="auto"/>
            </w:tcBorders>
            <w:shd w:val="clear" w:color="auto" w:fill="auto"/>
            <w:hideMark/>
          </w:tcPr>
          <w:p w14:paraId="021EA073"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93</w:t>
            </w:r>
          </w:p>
        </w:tc>
        <w:tc>
          <w:tcPr>
            <w:tcW w:w="371" w:type="pct"/>
            <w:tcBorders>
              <w:top w:val="single" w:sz="4" w:space="0" w:color="auto"/>
              <w:bottom w:val="single" w:sz="12" w:space="0" w:color="auto"/>
            </w:tcBorders>
            <w:shd w:val="clear" w:color="auto" w:fill="auto"/>
            <w:hideMark/>
          </w:tcPr>
          <w:p w14:paraId="6BFE007D" w14:textId="77777777" w:rsidR="00ED3704" w:rsidRPr="009F4D5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F4D5A">
              <w:t>91</w:t>
            </w:r>
          </w:p>
        </w:tc>
      </w:tr>
      <w:tr w:rsidR="00ED3704" w:rsidRPr="00104929" w14:paraId="49F17C49" w14:textId="77777777" w:rsidTr="00ED3704">
        <w:tc>
          <w:tcPr>
            <w:cnfStyle w:val="001000000000" w:firstRow="0" w:lastRow="0" w:firstColumn="1" w:lastColumn="0" w:oddVBand="0" w:evenVBand="0" w:oddHBand="0" w:evenHBand="0" w:firstRowFirstColumn="0" w:firstRowLastColumn="0" w:lastRowFirstColumn="0" w:lastRowLastColumn="0"/>
            <w:tcW w:w="3138" w:type="pct"/>
            <w:tcBorders>
              <w:top w:val="single" w:sz="12" w:space="0" w:color="auto"/>
            </w:tcBorders>
            <w:shd w:val="clear" w:color="auto" w:fill="auto"/>
            <w:hideMark/>
          </w:tcPr>
          <w:p w14:paraId="7BE11E73" w14:textId="0EF6761A" w:rsidR="00ED3704" w:rsidRPr="00104929" w:rsidRDefault="00ED3704" w:rsidP="00ED3704">
            <w:pPr>
              <w:pStyle w:val="Tabell"/>
              <w:rPr>
                <w:b/>
                <w:bCs/>
              </w:rPr>
            </w:pPr>
            <w:r w:rsidRPr="00104929">
              <w:rPr>
                <w:b/>
                <w:bCs/>
              </w:rPr>
              <w:t>Summa inkl. ekonomiskt bistånd</w:t>
            </w:r>
            <w:r w:rsidRPr="00104929">
              <w:rPr>
                <w:bCs/>
                <w:vertAlign w:val="superscript"/>
              </w:rPr>
              <w:t>3</w:t>
            </w:r>
          </w:p>
        </w:tc>
        <w:tc>
          <w:tcPr>
            <w:tcW w:w="370" w:type="pct"/>
            <w:tcBorders>
              <w:top w:val="single" w:sz="12" w:space="0" w:color="auto"/>
            </w:tcBorders>
            <w:shd w:val="clear" w:color="auto" w:fill="auto"/>
            <w:hideMark/>
          </w:tcPr>
          <w:p w14:paraId="065A103A"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903</w:t>
            </w:r>
          </w:p>
        </w:tc>
        <w:tc>
          <w:tcPr>
            <w:tcW w:w="370" w:type="pct"/>
            <w:tcBorders>
              <w:top w:val="single" w:sz="12" w:space="0" w:color="auto"/>
            </w:tcBorders>
            <w:shd w:val="clear" w:color="auto" w:fill="auto"/>
            <w:hideMark/>
          </w:tcPr>
          <w:p w14:paraId="482D2AA8" w14:textId="7842DBE1"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93</w:t>
            </w:r>
            <w:r>
              <w:rPr>
                <w:b/>
              </w:rPr>
              <w:t>4</w:t>
            </w:r>
          </w:p>
        </w:tc>
        <w:tc>
          <w:tcPr>
            <w:tcW w:w="370" w:type="pct"/>
            <w:tcBorders>
              <w:top w:val="single" w:sz="12" w:space="0" w:color="auto"/>
            </w:tcBorders>
            <w:shd w:val="clear" w:color="auto" w:fill="auto"/>
            <w:hideMark/>
          </w:tcPr>
          <w:p w14:paraId="07CA419B"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848</w:t>
            </w:r>
          </w:p>
        </w:tc>
        <w:tc>
          <w:tcPr>
            <w:tcW w:w="370" w:type="pct"/>
            <w:tcBorders>
              <w:top w:val="single" w:sz="12" w:space="0" w:color="auto"/>
            </w:tcBorders>
            <w:shd w:val="clear" w:color="auto" w:fill="auto"/>
            <w:hideMark/>
          </w:tcPr>
          <w:p w14:paraId="7543913A"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816</w:t>
            </w:r>
          </w:p>
        </w:tc>
        <w:tc>
          <w:tcPr>
            <w:tcW w:w="371" w:type="pct"/>
            <w:tcBorders>
              <w:top w:val="single" w:sz="12" w:space="0" w:color="auto"/>
            </w:tcBorders>
            <w:shd w:val="clear" w:color="auto" w:fill="auto"/>
            <w:hideMark/>
          </w:tcPr>
          <w:p w14:paraId="3C274792" w14:textId="77777777" w:rsidR="00ED3704" w:rsidRPr="00104929"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104929">
              <w:rPr>
                <w:b/>
              </w:rPr>
              <w:t>812</w:t>
            </w:r>
          </w:p>
        </w:tc>
      </w:tr>
      <w:tr w:rsidR="00ED3704" w:rsidRPr="00FF25E0" w14:paraId="64BA21B4"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hideMark/>
          </w:tcPr>
          <w:p w14:paraId="5039EAF7" w14:textId="618C8A7D" w:rsidR="00ED3704" w:rsidRPr="00FB2CED" w:rsidRDefault="00ED3704" w:rsidP="00ED3704">
            <w:pPr>
              <w:pStyle w:val="Tabell"/>
            </w:pPr>
            <w:r w:rsidRPr="00FB2CED">
              <w:t>Andel av befolkningen</w:t>
            </w:r>
          </w:p>
        </w:tc>
        <w:tc>
          <w:tcPr>
            <w:tcW w:w="0" w:type="pct"/>
            <w:tcBorders>
              <w:bottom w:val="single" w:sz="4" w:space="0" w:color="auto"/>
            </w:tcBorders>
            <w:hideMark/>
          </w:tcPr>
          <w:p w14:paraId="58F7D587" w14:textId="580A5239" w:rsidR="00ED3704" w:rsidRPr="00FF25E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31361">
              <w:t>15,3</w:t>
            </w:r>
          </w:p>
        </w:tc>
        <w:tc>
          <w:tcPr>
            <w:tcW w:w="0" w:type="pct"/>
            <w:tcBorders>
              <w:bottom w:val="single" w:sz="4" w:space="0" w:color="auto"/>
            </w:tcBorders>
            <w:hideMark/>
          </w:tcPr>
          <w:p w14:paraId="36C7870B" w14:textId="3072DD63" w:rsidR="00ED3704" w:rsidRPr="00FF25E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31361">
              <w:t>15,8</w:t>
            </w:r>
          </w:p>
        </w:tc>
        <w:tc>
          <w:tcPr>
            <w:tcW w:w="0" w:type="pct"/>
            <w:tcBorders>
              <w:bottom w:val="single" w:sz="4" w:space="0" w:color="auto"/>
            </w:tcBorders>
            <w:hideMark/>
          </w:tcPr>
          <w:p w14:paraId="1F947329" w14:textId="5964E5E8" w:rsidR="00ED3704" w:rsidRPr="00FF25E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31361">
              <w:t>14,3</w:t>
            </w:r>
          </w:p>
        </w:tc>
        <w:tc>
          <w:tcPr>
            <w:tcW w:w="0" w:type="pct"/>
            <w:tcBorders>
              <w:bottom w:val="single" w:sz="4" w:space="0" w:color="auto"/>
            </w:tcBorders>
            <w:hideMark/>
          </w:tcPr>
          <w:p w14:paraId="1D12AE49" w14:textId="051452E0" w:rsidR="00ED3704" w:rsidRPr="00FF25E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31361">
              <w:t>13,7</w:t>
            </w:r>
          </w:p>
        </w:tc>
        <w:tc>
          <w:tcPr>
            <w:tcW w:w="0" w:type="pct"/>
            <w:tcBorders>
              <w:bottom w:val="single" w:sz="4" w:space="0" w:color="auto"/>
            </w:tcBorders>
            <w:hideMark/>
          </w:tcPr>
          <w:p w14:paraId="70B4D772" w14:textId="65CFBE4E" w:rsidR="00ED3704" w:rsidRPr="00FF25E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31361">
              <w:t>13,5</w:t>
            </w:r>
          </w:p>
        </w:tc>
      </w:tr>
      <w:tr w:rsidR="00ED3704" w:rsidRPr="00401E6F" w14:paraId="560780A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shd w:val="clear" w:color="auto" w:fill="auto"/>
            <w:hideMark/>
          </w:tcPr>
          <w:p w14:paraId="53ABE8CE" w14:textId="11D8158B" w:rsidR="00ED3704" w:rsidRPr="00401E6F" w:rsidRDefault="00ED3704" w:rsidP="00ED3704">
            <w:pPr>
              <w:pStyle w:val="Tabell"/>
              <w:rPr>
                <w:b/>
                <w:bCs/>
              </w:rPr>
            </w:pPr>
            <w:r w:rsidRPr="00401E6F">
              <w:rPr>
                <w:b/>
                <w:bCs/>
              </w:rPr>
              <w:t>Befolkning 20–64 år</w:t>
            </w:r>
          </w:p>
        </w:tc>
        <w:tc>
          <w:tcPr>
            <w:tcW w:w="0" w:type="pct"/>
            <w:tcBorders>
              <w:top w:val="single" w:sz="4" w:space="0" w:color="auto"/>
            </w:tcBorders>
            <w:shd w:val="clear" w:color="auto" w:fill="auto"/>
            <w:hideMark/>
          </w:tcPr>
          <w:p w14:paraId="050F0EB1" w14:textId="2526F04A" w:rsidR="00ED3704" w:rsidRPr="009F4D5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F4D5A">
              <w:rPr>
                <w:b/>
              </w:rPr>
              <w:t>5 892</w:t>
            </w:r>
          </w:p>
        </w:tc>
        <w:tc>
          <w:tcPr>
            <w:tcW w:w="0" w:type="pct"/>
            <w:tcBorders>
              <w:top w:val="single" w:sz="4" w:space="0" w:color="auto"/>
            </w:tcBorders>
            <w:shd w:val="clear" w:color="auto" w:fill="auto"/>
            <w:hideMark/>
          </w:tcPr>
          <w:p w14:paraId="2DB34656" w14:textId="50697AA8" w:rsidR="00ED3704" w:rsidRPr="009F4D5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F4D5A">
              <w:rPr>
                <w:b/>
              </w:rPr>
              <w:t>5 918</w:t>
            </w:r>
          </w:p>
        </w:tc>
        <w:tc>
          <w:tcPr>
            <w:tcW w:w="0" w:type="pct"/>
            <w:tcBorders>
              <w:top w:val="single" w:sz="4" w:space="0" w:color="auto"/>
            </w:tcBorders>
            <w:shd w:val="clear" w:color="auto" w:fill="auto"/>
            <w:hideMark/>
          </w:tcPr>
          <w:p w14:paraId="519E2742" w14:textId="5B6833D2" w:rsidR="00ED3704" w:rsidRPr="009F4D5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F4D5A">
              <w:rPr>
                <w:b/>
              </w:rPr>
              <w:t>5 946</w:t>
            </w:r>
          </w:p>
        </w:tc>
        <w:tc>
          <w:tcPr>
            <w:tcW w:w="0" w:type="pct"/>
            <w:tcBorders>
              <w:top w:val="single" w:sz="4" w:space="0" w:color="auto"/>
            </w:tcBorders>
            <w:shd w:val="clear" w:color="auto" w:fill="auto"/>
            <w:hideMark/>
          </w:tcPr>
          <w:p w14:paraId="3B54FCE6" w14:textId="31C3DA20" w:rsidR="00ED3704" w:rsidRPr="009F4D5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F4D5A">
              <w:rPr>
                <w:b/>
              </w:rPr>
              <w:t>5 977</w:t>
            </w:r>
          </w:p>
        </w:tc>
        <w:tc>
          <w:tcPr>
            <w:tcW w:w="0" w:type="pct"/>
            <w:tcBorders>
              <w:top w:val="single" w:sz="4" w:space="0" w:color="auto"/>
            </w:tcBorders>
            <w:shd w:val="clear" w:color="auto" w:fill="auto"/>
            <w:hideMark/>
          </w:tcPr>
          <w:p w14:paraId="4676C8F0" w14:textId="0D9A501A" w:rsidR="00ED3704" w:rsidRPr="009F4D5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F4D5A">
              <w:rPr>
                <w:b/>
              </w:rPr>
              <w:t>6 006</w:t>
            </w:r>
          </w:p>
        </w:tc>
      </w:tr>
    </w:tbl>
    <w:p w14:paraId="649DC443" w14:textId="2CEA14A2" w:rsidR="00ED3704" w:rsidRDefault="00ED3704" w:rsidP="00ED3704">
      <w:pPr>
        <w:pStyle w:val="TabellFotnot"/>
      </w:pPr>
      <w:r w:rsidRPr="002643CF">
        <w:t xml:space="preserve">Anm.: Beloppen är avrundade </w:t>
      </w:r>
      <w:r>
        <w:t>och</w:t>
      </w:r>
      <w:r w:rsidRPr="002643CF">
        <w:t xml:space="preserve"> överensstämmer </w:t>
      </w:r>
      <w:r>
        <w:t xml:space="preserve">därför inte alltid </w:t>
      </w:r>
      <w:r w:rsidRPr="002643CF">
        <w:t>med summan.</w:t>
      </w:r>
    </w:p>
    <w:p w14:paraId="7D9D3A8C" w14:textId="1534DAE0" w:rsidR="00ED3704" w:rsidRPr="002643CF" w:rsidRDefault="00ED3704" w:rsidP="00ED3704">
      <w:pPr>
        <w:pStyle w:val="TabellFotnot"/>
        <w:rPr>
          <w:vertAlign w:val="superscript"/>
        </w:rPr>
      </w:pPr>
      <w:r w:rsidRPr="002643CF">
        <w:rPr>
          <w:vertAlign w:val="superscript"/>
        </w:rPr>
        <w:t>1</w:t>
      </w:r>
      <w:r w:rsidRPr="002643CF">
        <w:t xml:space="preserve"> Inkl</w:t>
      </w:r>
      <w:r>
        <w:t>usive</w:t>
      </w:r>
      <w:r w:rsidRPr="002643CF">
        <w:t xml:space="preserve"> sjuklön som betalas av arbetsgivaren.</w:t>
      </w:r>
    </w:p>
    <w:p w14:paraId="3A54DB1B" w14:textId="6CD1DAFD" w:rsidR="00ED3704" w:rsidRDefault="00ED3704" w:rsidP="00ED3704">
      <w:pPr>
        <w:pStyle w:val="TabellFotnot"/>
      </w:pPr>
      <w:r w:rsidRPr="002643CF">
        <w:rPr>
          <w:vertAlign w:val="superscript"/>
        </w:rPr>
        <w:t>2</w:t>
      </w:r>
      <w:r w:rsidRPr="002643CF">
        <w:t xml:space="preserve"> Deltagare i arbetsmarknadspolitiska program som får ersättning i form av rehabiliteringspenning eller etablerings</w:t>
      </w:r>
      <w:r>
        <w:softHyphen/>
      </w:r>
      <w:r w:rsidRPr="002643CF">
        <w:t>ersättning räknas till sjuk- och rehabiliteringspenning respektive etableringsersättning.</w:t>
      </w:r>
    </w:p>
    <w:p w14:paraId="3B108EDD" w14:textId="0F588F27" w:rsidR="00ED3704" w:rsidRDefault="00ED3704" w:rsidP="00ED3704">
      <w:pPr>
        <w:pStyle w:val="TabellFotnot"/>
      </w:pPr>
      <w:r w:rsidRPr="002643CF">
        <w:rPr>
          <w:bCs/>
          <w:vertAlign w:val="superscript"/>
        </w:rPr>
        <w:t>3</w:t>
      </w:r>
      <w:r w:rsidRPr="002643CF">
        <w:rPr>
          <w:bCs/>
        </w:rPr>
        <w:t xml:space="preserve"> Summeringen innehåller dubbelräkningar då individer som ingår i andra ersättningssystem också kan vara berättigade till ekonomiskt bistånd.</w:t>
      </w:r>
    </w:p>
    <w:p w14:paraId="24151578" w14:textId="0BD89D7F" w:rsidR="00ED3704" w:rsidRPr="002643CF" w:rsidRDefault="00ED3704" w:rsidP="00ED3704">
      <w:pPr>
        <w:pStyle w:val="Klla"/>
      </w:pPr>
      <w:r>
        <w:t xml:space="preserve">Källor: </w:t>
      </w:r>
      <w:r w:rsidRPr="00401E6F">
        <w:t>Statistiska centralbyrån och egna beräkningar.</w:t>
      </w:r>
    </w:p>
    <w:p w14:paraId="45F97B0C" w14:textId="3C92632F" w:rsidR="00ED3704" w:rsidRPr="00007525" w:rsidRDefault="00ED3704" w:rsidP="00ED3704">
      <w:pPr>
        <w:pStyle w:val="Rubrik3utannumrering"/>
      </w:pPr>
      <w:r w:rsidRPr="00007525">
        <w:t>Tekniska justeringar</w:t>
      </w:r>
    </w:p>
    <w:p w14:paraId="0EF25D98" w14:textId="03F4D6B7" w:rsidR="00ED3704" w:rsidRPr="002C26D3" w:rsidRDefault="00ED3704" w:rsidP="00ED3704">
      <w:pPr>
        <w:pStyle w:val="Brdtext"/>
      </w:pPr>
      <w:r w:rsidRPr="002C26D3">
        <w:t xml:space="preserve">När en utgiftsförändring inte har samma nettoeffekt på den offentliga sektorns konsoliderade utgifter eller </w:t>
      </w:r>
      <w:r>
        <w:t xml:space="preserve">på </w:t>
      </w:r>
      <w:r w:rsidRPr="002C26D3">
        <w:t>det offentliga finansiella sparandet som på de tak-</w:t>
      </w:r>
      <w:r w:rsidRPr="002C26D3">
        <w:lastRenderedPageBreak/>
        <w:t>begränsade utgifterna kan det motivera en teknisk justering av utgiftstaket. Tekniska justeringar har genomförts vid behov sedan utgiftstaket infördes 1997 och juster</w:t>
      </w:r>
      <w:r w:rsidR="003A1681">
        <w:softHyphen/>
      </w:r>
      <w:r w:rsidRPr="002C26D3">
        <w:t>ingarna föreslås normalt i budgetpropositionen.</w:t>
      </w:r>
    </w:p>
    <w:p w14:paraId="02FD48B8" w14:textId="6A19149C" w:rsidR="00ED3704" w:rsidRPr="00007525" w:rsidRDefault="00ED3704" w:rsidP="00ED3704">
      <w:pPr>
        <w:pStyle w:val="Brdtext"/>
      </w:pPr>
      <w:r w:rsidRPr="00007525">
        <w:t xml:space="preserve">De utgiftsförändringar som i </w:t>
      </w:r>
      <w:r w:rsidRPr="00007525">
        <w:fldChar w:fldCharType="begin"/>
      </w:r>
      <w:r w:rsidRPr="00007525">
        <w:instrText xml:space="preserve"> REF _Ref66732557 \*Lower </w:instrText>
      </w:r>
      <w:r>
        <w:instrText xml:space="preserve"> \* MERGEFORMAT </w:instrText>
      </w:r>
      <w:r w:rsidRPr="00007525">
        <w:fldChar w:fldCharType="separate"/>
      </w:r>
      <w:r w:rsidR="000D76EE">
        <w:t xml:space="preserve">tabell </w:t>
      </w:r>
      <w:r w:rsidR="000D76EE">
        <w:rPr>
          <w:noProof/>
        </w:rPr>
        <w:t>6</w:t>
      </w:r>
      <w:r w:rsidR="000D76EE">
        <w:t>.</w:t>
      </w:r>
      <w:r w:rsidR="000D76EE">
        <w:rPr>
          <w:noProof/>
        </w:rPr>
        <w:t>3</w:t>
      </w:r>
      <w:r w:rsidRPr="00007525">
        <w:fldChar w:fldCharType="end"/>
      </w:r>
      <w:r w:rsidRPr="00007525">
        <w:t xml:space="preserve"> redovisas i kategorin Tekniska justeringar och därmed motiverat justeringar av utgiftstakets nivåer är hänförliga till ökningar eller minskningar av anslag</w:t>
      </w:r>
      <w:r>
        <w:t>et</w:t>
      </w:r>
      <w:r w:rsidRPr="00007525">
        <w:t xml:space="preserve"> </w:t>
      </w:r>
      <w:r w:rsidRPr="00E1155F">
        <w:t>1:1</w:t>
      </w:r>
      <w:r w:rsidRPr="00245B3D">
        <w:rPr>
          <w:i/>
          <w:iCs/>
        </w:rPr>
        <w:t xml:space="preserve"> Kommunalekonomisk utjämning</w:t>
      </w:r>
      <w:r w:rsidRPr="00007525">
        <w:t xml:space="preserve"> inom utgiftsområde</w:t>
      </w:r>
      <w:r>
        <w:t> </w:t>
      </w:r>
      <w:r w:rsidRPr="00007525">
        <w:t xml:space="preserve">25 </w:t>
      </w:r>
      <w:r>
        <w:t>Allmänna bidrag till kommuner</w:t>
      </w:r>
      <w:r w:rsidRPr="00007525">
        <w:t xml:space="preserve"> i samband med skatteförändringar.</w:t>
      </w:r>
    </w:p>
    <w:p w14:paraId="49DB6CAC" w14:textId="77777777" w:rsidR="00ED3704" w:rsidRPr="00245B3D" w:rsidRDefault="00ED3704" w:rsidP="00ED3704">
      <w:pPr>
        <w:pStyle w:val="Rubrik3utannumrering"/>
      </w:pPr>
      <w:r w:rsidRPr="00245B3D">
        <w:t>Övriga utgiftsförändringar</w:t>
      </w:r>
    </w:p>
    <w:p w14:paraId="01E4D450" w14:textId="65C6D1C7" w:rsidR="00ED3704" w:rsidRPr="00182648" w:rsidRDefault="00ED3704" w:rsidP="00ED3704">
      <w:pPr>
        <w:pStyle w:val="Brdtext"/>
      </w:pPr>
      <w:r w:rsidRPr="009849B7">
        <w:t xml:space="preserve">Övriga utgiftsförändringar är sådana som inte förklaras av beslutade, föreslagna och aviserade reformer, pris- och löneomräkning, makroekonomiska förändringar eller volymförändringar. Dessa övriga förändringar består </w:t>
      </w:r>
      <w:r>
        <w:t>t.ex.</w:t>
      </w:r>
      <w:r w:rsidRPr="009849B7">
        <w:t xml:space="preserve"> av förändringar av nivån på medlemsavgiften till EU. Även tidsförskjutningar i olika program eller utbetalningar, </w:t>
      </w:r>
      <w:r>
        <w:t>t.ex.</w:t>
      </w:r>
      <w:r w:rsidRPr="009849B7">
        <w:t xml:space="preserve"> investeringar i transportinfrastruktur och olika EU-finansierade program, kategoriseras som övriga utgiftsförändringar. Vidare ingår också den förändring av anslagsbehållningar som följer av skillnaden mellan beräknade </w:t>
      </w:r>
      <w:r w:rsidRPr="00182648">
        <w:t>anslagsnivåer och prognoser för den faktiska utgiftsförbrukningen.</w:t>
      </w:r>
    </w:p>
    <w:p w14:paraId="644699AC" w14:textId="560FB1B9" w:rsidR="00ED3704" w:rsidRDefault="00ED3704" w:rsidP="00ED3704">
      <w:pPr>
        <w:pStyle w:val="Brdtext"/>
        <w:jc w:val="both"/>
      </w:pPr>
      <w:r w:rsidRPr="0061205B">
        <w:t xml:space="preserve">Övriga utgiftsförändringar medför </w:t>
      </w:r>
      <w:r>
        <w:t xml:space="preserve">högre utgifter </w:t>
      </w:r>
      <w:r w:rsidRPr="0061205B">
        <w:t>2021</w:t>
      </w:r>
      <w:r>
        <w:t>–2023 och lägre utgifter 2024</w:t>
      </w:r>
      <w:r w:rsidRPr="0061205B">
        <w:t xml:space="preserve"> i jämförelse med </w:t>
      </w:r>
      <w:r>
        <w:t>det föregående året</w:t>
      </w:r>
      <w:r w:rsidRPr="0061205B">
        <w:t xml:space="preserve">. </w:t>
      </w:r>
    </w:p>
    <w:p w14:paraId="36193941" w14:textId="33755970" w:rsidR="00ED3704" w:rsidRDefault="00ED3704" w:rsidP="00ED3704">
      <w:pPr>
        <w:pStyle w:val="Rubrik2"/>
      </w:pPr>
      <w:bookmarkStart w:id="164" w:name="_Toc68721346"/>
      <w:r>
        <w:t>Utgiftsprognos för 2021</w:t>
      </w:r>
      <w:bookmarkEnd w:id="164"/>
    </w:p>
    <w:p w14:paraId="53CBDE08" w14:textId="0A8E3484" w:rsidR="00ED3704" w:rsidRDefault="00ED3704" w:rsidP="00ED3704">
      <w:pPr>
        <w:pStyle w:val="Brdtext"/>
      </w:pPr>
      <w:r w:rsidRPr="00311932">
        <w:t xml:space="preserve">I detta avsnitt </w:t>
      </w:r>
      <w:r>
        <w:t xml:space="preserve">(6.2) </w:t>
      </w:r>
      <w:r w:rsidRPr="00311932">
        <w:t>beskrivs prognosen för de takbegränsade utgifterna 2021 jämfört med den av riksdagen beslutade budgeten för 2021. Vidare redogörs särskilt för de utgiftsområden inom vilka de största sammantagna avvikelserna finns mellan denna utgiftsprognos och ursprungligt anvisade medel i statens budget för 2021.</w:t>
      </w:r>
    </w:p>
    <w:p w14:paraId="73365677" w14:textId="4BF8F5D5" w:rsidR="00ED3704" w:rsidRDefault="00ED3704" w:rsidP="00ED3704">
      <w:pPr>
        <w:pStyle w:val="Brdtext"/>
      </w:pPr>
      <w:r w:rsidRPr="00A70B83">
        <w:t xml:space="preserve">Statens utgifter under 2021 beräknas sammantaget kraftigt överstiga den av riksdagen ursprungliga beslutade budgeten för 2021. Detta förklaras av de åtgärder som vidtagits med anledning av </w:t>
      </w:r>
      <w:r>
        <w:t>spridningen av covid-19</w:t>
      </w:r>
      <w:r w:rsidRPr="00A70B83">
        <w:t xml:space="preserve">. I </w:t>
      </w:r>
      <w:r>
        <w:rPr>
          <w:highlight w:val="yellow"/>
        </w:rPr>
        <w:fldChar w:fldCharType="begin"/>
      </w:r>
      <w:r>
        <w:instrText xml:space="preserve"> REF _Ref67408777 \h \*Lower </w:instrText>
      </w:r>
      <w:r>
        <w:rPr>
          <w:highlight w:val="yellow"/>
        </w:rPr>
      </w:r>
      <w:r>
        <w:rPr>
          <w:highlight w:val="yellow"/>
        </w:rPr>
        <w:fldChar w:fldCharType="separate"/>
      </w:r>
      <w:r w:rsidR="000D76EE">
        <w:t xml:space="preserve">tabell </w:t>
      </w:r>
      <w:r w:rsidR="000D76EE">
        <w:rPr>
          <w:noProof/>
        </w:rPr>
        <w:t>6</w:t>
      </w:r>
      <w:r w:rsidR="000D76EE">
        <w:t>.</w:t>
      </w:r>
      <w:r w:rsidR="000D76EE">
        <w:rPr>
          <w:noProof/>
        </w:rPr>
        <w:t>8</w:t>
      </w:r>
      <w:r>
        <w:rPr>
          <w:highlight w:val="yellow"/>
        </w:rPr>
        <w:fldChar w:fldCharType="end"/>
      </w:r>
      <w:r w:rsidRPr="00A70B83">
        <w:t xml:space="preserve"> redovisas den aktuella utgifts</w:t>
      </w:r>
      <w:r>
        <w:softHyphen/>
      </w:r>
      <w:r w:rsidRPr="00A70B83">
        <w:t xml:space="preserve">prognosen i förhållande till utfallet för 2020, den ursprungliga budgeten för 2021 och regeringens förslag till förändringar i denna. </w:t>
      </w:r>
      <w:r w:rsidRPr="006849F1">
        <w:t xml:space="preserve">I </w:t>
      </w:r>
      <w:r>
        <w:t xml:space="preserve">den nu aktuella </w:t>
      </w:r>
      <w:r w:rsidRPr="006849F1">
        <w:t xml:space="preserve">utgiftsprognosen uppgår utgifterna inom samtliga utgiftsområden till sammanlagt </w:t>
      </w:r>
      <w:r>
        <w:t>1 280,3</w:t>
      </w:r>
      <w:r w:rsidRPr="006849F1">
        <w:t xml:space="preserve"> miljarder kronor. I statens budget för 2021 anvisades totalt 1</w:t>
      </w:r>
      <w:r>
        <w:t> </w:t>
      </w:r>
      <w:r w:rsidRPr="006849F1">
        <w:t>158,1</w:t>
      </w:r>
      <w:r>
        <w:t> </w:t>
      </w:r>
      <w:r w:rsidRPr="006849F1">
        <w:t>miljarder kronor, vilket inkluderar posten Minskning av anslagsbehållningar</w:t>
      </w:r>
      <w:r>
        <w:t>.</w:t>
      </w:r>
    </w:p>
    <w:p w14:paraId="37F4FA60" w14:textId="75508B78" w:rsidR="00ED3704" w:rsidRDefault="00ED3704" w:rsidP="00ED3704">
      <w:pPr>
        <w:pStyle w:val="Brdtext"/>
      </w:pPr>
      <w:r w:rsidRPr="004C14CE">
        <w:t xml:space="preserve">Den aktuella prognosen inkluderar </w:t>
      </w:r>
      <w:r>
        <w:t xml:space="preserve">beslutade och föreslagna åtgärder med anledning av </w:t>
      </w:r>
      <w:r w:rsidRPr="00A70B83">
        <w:t>propositionen Vårändringsbudget för 2021</w:t>
      </w:r>
      <w:r>
        <w:t xml:space="preserve"> och propositioner med förslag till ändringar av statens budget som lämnats till riksdagen</w:t>
      </w:r>
      <w:r w:rsidDel="00C9085D">
        <w:t xml:space="preserve"> </w:t>
      </w:r>
      <w:r>
        <w:t>tidigare under 2021 och i november 2020.</w:t>
      </w:r>
      <w:r w:rsidRPr="00A70B83">
        <w:t xml:space="preserve"> </w:t>
      </w:r>
    </w:p>
    <w:p w14:paraId="03691E00" w14:textId="71E89658" w:rsidR="00ED3704" w:rsidRPr="00760C9F" w:rsidRDefault="00ED3704" w:rsidP="00ED3704">
      <w:pPr>
        <w:pStyle w:val="TabellRubrik"/>
        <w:tabs>
          <w:tab w:val="clear" w:pos="1134"/>
        </w:tabs>
        <w:ind w:left="142" w:hanging="1276"/>
      </w:pPr>
      <w:bookmarkStart w:id="165" w:name="Footnotestart"/>
      <w:bookmarkStart w:id="166" w:name="_Ref67408777"/>
      <w:bookmarkEnd w:id="165"/>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8</w:t>
        </w:r>
      </w:fldSimple>
      <w:bookmarkEnd w:id="166"/>
      <w:r>
        <w:tab/>
        <w:t>Utgifter 2020 och 2021</w:t>
      </w:r>
    </w:p>
    <w:p w14:paraId="5868BA2B" w14:textId="66F7CD9C" w:rsidR="00ED3704" w:rsidRDefault="00ED3704" w:rsidP="00ED3704">
      <w:pPr>
        <w:pStyle w:val="TabellUnderrubrik"/>
        <w:ind w:left="-1134" w:right="-1134"/>
      </w:pPr>
      <w:r>
        <w:t>Miljarder kronor</w:t>
      </w:r>
    </w:p>
    <w:tbl>
      <w:tblPr>
        <w:tblStyle w:val="RKBPTabell"/>
        <w:tblW w:w="9637" w:type="dxa"/>
        <w:tblInd w:w="-1134" w:type="dxa"/>
        <w:tblLook w:val="04E0" w:firstRow="1" w:lastRow="1" w:firstColumn="1" w:lastColumn="0" w:noHBand="0" w:noVBand="1"/>
      </w:tblPr>
      <w:tblGrid>
        <w:gridCol w:w="3402"/>
        <w:gridCol w:w="890"/>
        <w:gridCol w:w="891"/>
        <w:gridCol w:w="891"/>
        <w:gridCol w:w="890"/>
        <w:gridCol w:w="891"/>
        <w:gridCol w:w="891"/>
        <w:gridCol w:w="891"/>
      </w:tblGrid>
      <w:tr w:rsidR="00ED3704" w14:paraId="45E535E4" w14:textId="77777777" w:rsidTr="00ED3704">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hideMark/>
          </w:tcPr>
          <w:p w14:paraId="097CB22B" w14:textId="77777777" w:rsidR="00ED3704" w:rsidRDefault="00ED3704" w:rsidP="00ED3704">
            <w:pPr>
              <w:pStyle w:val="TabellHuvud"/>
            </w:pPr>
            <w:r>
              <w:t>Utgiftsområde</w:t>
            </w:r>
          </w:p>
        </w:tc>
        <w:tc>
          <w:tcPr>
            <w:tcW w:w="890" w:type="dxa"/>
            <w:shd w:val="clear" w:color="auto" w:fill="auto"/>
            <w:hideMark/>
          </w:tcPr>
          <w:p w14:paraId="0FCBD206" w14:textId="48803FA9"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Utfall 2020</w:t>
            </w:r>
            <w:r>
              <w:rPr>
                <w:vertAlign w:val="superscript"/>
              </w:rPr>
              <w:t>1</w:t>
            </w:r>
          </w:p>
        </w:tc>
        <w:tc>
          <w:tcPr>
            <w:tcW w:w="891" w:type="dxa"/>
            <w:shd w:val="clear" w:color="auto" w:fill="auto"/>
            <w:hideMark/>
          </w:tcPr>
          <w:p w14:paraId="1944DEB6" w14:textId="03B1696C"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Urspr. budget 2021</w:t>
            </w:r>
            <w:r>
              <w:rPr>
                <w:vertAlign w:val="superscript"/>
              </w:rPr>
              <w:t>2</w:t>
            </w:r>
          </w:p>
        </w:tc>
        <w:tc>
          <w:tcPr>
            <w:tcW w:w="891" w:type="dxa"/>
            <w:shd w:val="clear" w:color="auto" w:fill="auto"/>
            <w:hideMark/>
          </w:tcPr>
          <w:p w14:paraId="0220BE3E" w14:textId="0F15F5D8"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Ändrings-budget 2021</w:t>
            </w:r>
            <w:r>
              <w:rPr>
                <w:vertAlign w:val="superscript"/>
              </w:rPr>
              <w:t>3</w:t>
            </w:r>
          </w:p>
        </w:tc>
        <w:tc>
          <w:tcPr>
            <w:tcW w:w="890" w:type="dxa"/>
            <w:shd w:val="clear" w:color="auto" w:fill="auto"/>
            <w:hideMark/>
          </w:tcPr>
          <w:p w14:paraId="3D2F06FF" w14:textId="7F49A80D"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Totalt anvisat 2021</w:t>
            </w:r>
            <w:r>
              <w:rPr>
                <w:vertAlign w:val="superscript"/>
              </w:rPr>
              <w:t>4</w:t>
            </w:r>
          </w:p>
        </w:tc>
        <w:tc>
          <w:tcPr>
            <w:tcW w:w="891" w:type="dxa"/>
            <w:shd w:val="clear" w:color="auto" w:fill="auto"/>
            <w:hideMark/>
          </w:tcPr>
          <w:p w14:paraId="502C4080"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Prognos 2021</w:t>
            </w:r>
          </w:p>
        </w:tc>
        <w:tc>
          <w:tcPr>
            <w:tcW w:w="891" w:type="dxa"/>
            <w:shd w:val="clear" w:color="auto" w:fill="auto"/>
            <w:hideMark/>
          </w:tcPr>
          <w:p w14:paraId="4CB35381"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Differens prognos - urspr. budget 2021</w:t>
            </w:r>
          </w:p>
        </w:tc>
        <w:tc>
          <w:tcPr>
            <w:tcW w:w="891" w:type="dxa"/>
            <w:shd w:val="clear" w:color="auto" w:fill="auto"/>
            <w:hideMark/>
          </w:tcPr>
          <w:p w14:paraId="16975003"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Differens prognos - totalt anvisat 2021</w:t>
            </w:r>
          </w:p>
        </w:tc>
      </w:tr>
      <w:tr w:rsidR="00ED3704" w14:paraId="3FF28FF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tcBorders>
              <w:top w:val="single" w:sz="12" w:space="0" w:color="auto"/>
            </w:tcBorders>
            <w:hideMark/>
          </w:tcPr>
          <w:p w14:paraId="05514B84" w14:textId="77777777" w:rsidR="00ED3704" w:rsidRDefault="00ED3704" w:rsidP="00ED3704">
            <w:pPr>
              <w:pStyle w:val="Tabell"/>
              <w:rPr>
                <w:szCs w:val="16"/>
              </w:rPr>
            </w:pPr>
            <w:r>
              <w:rPr>
                <w:szCs w:val="16"/>
              </w:rPr>
              <w:t xml:space="preserve">  1 Rikets styrelse</w:t>
            </w:r>
          </w:p>
        </w:tc>
        <w:tc>
          <w:tcPr>
            <w:tcW w:w="890" w:type="dxa"/>
            <w:tcBorders>
              <w:top w:val="single" w:sz="12" w:space="0" w:color="auto"/>
            </w:tcBorders>
            <w:hideMark/>
          </w:tcPr>
          <w:p w14:paraId="1ACAB8B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15,7</w:t>
            </w:r>
          </w:p>
        </w:tc>
        <w:tc>
          <w:tcPr>
            <w:tcW w:w="891" w:type="dxa"/>
            <w:tcBorders>
              <w:top w:val="single" w:sz="12" w:space="0" w:color="auto"/>
            </w:tcBorders>
            <w:hideMark/>
          </w:tcPr>
          <w:p w14:paraId="6E1CC29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15,9</w:t>
            </w:r>
          </w:p>
        </w:tc>
        <w:tc>
          <w:tcPr>
            <w:tcW w:w="891" w:type="dxa"/>
            <w:tcBorders>
              <w:top w:val="single" w:sz="12" w:space="0" w:color="auto"/>
            </w:tcBorders>
            <w:hideMark/>
          </w:tcPr>
          <w:p w14:paraId="60629FC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0,7</w:t>
            </w:r>
          </w:p>
        </w:tc>
        <w:tc>
          <w:tcPr>
            <w:tcW w:w="890" w:type="dxa"/>
            <w:tcBorders>
              <w:top w:val="single" w:sz="12" w:space="0" w:color="auto"/>
            </w:tcBorders>
            <w:hideMark/>
          </w:tcPr>
          <w:p w14:paraId="42979B3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16,6</w:t>
            </w:r>
          </w:p>
        </w:tc>
        <w:tc>
          <w:tcPr>
            <w:tcW w:w="891" w:type="dxa"/>
            <w:tcBorders>
              <w:top w:val="single" w:sz="12" w:space="0" w:color="auto"/>
            </w:tcBorders>
            <w:hideMark/>
          </w:tcPr>
          <w:p w14:paraId="4D2B2AC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16,9</w:t>
            </w:r>
          </w:p>
        </w:tc>
        <w:tc>
          <w:tcPr>
            <w:tcW w:w="891" w:type="dxa"/>
            <w:tcBorders>
              <w:top w:val="single" w:sz="12" w:space="0" w:color="auto"/>
            </w:tcBorders>
            <w:hideMark/>
          </w:tcPr>
          <w:p w14:paraId="0C1425C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w:t>
            </w:r>
          </w:p>
        </w:tc>
        <w:tc>
          <w:tcPr>
            <w:tcW w:w="891" w:type="dxa"/>
            <w:tcBorders>
              <w:top w:val="single" w:sz="12" w:space="0" w:color="auto"/>
            </w:tcBorders>
            <w:hideMark/>
          </w:tcPr>
          <w:p w14:paraId="7BF9F9D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r>
      <w:tr w:rsidR="00ED3704" w14:paraId="32F4A7B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5788B424" w14:textId="77777777" w:rsidR="00ED3704" w:rsidRDefault="00ED3704" w:rsidP="00ED3704">
            <w:pPr>
              <w:pStyle w:val="Tabell"/>
              <w:rPr>
                <w:szCs w:val="16"/>
              </w:rPr>
            </w:pPr>
            <w:r>
              <w:rPr>
                <w:szCs w:val="16"/>
              </w:rPr>
              <w:t xml:space="preserve">  2 Samhällsekonomi och finansförvaltning</w:t>
            </w:r>
          </w:p>
        </w:tc>
        <w:tc>
          <w:tcPr>
            <w:tcW w:w="890" w:type="dxa"/>
            <w:hideMark/>
          </w:tcPr>
          <w:p w14:paraId="3273ADA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c>
          <w:tcPr>
            <w:tcW w:w="891" w:type="dxa"/>
            <w:hideMark/>
          </w:tcPr>
          <w:p w14:paraId="1AD8F08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17,5</w:t>
            </w:r>
          </w:p>
        </w:tc>
        <w:tc>
          <w:tcPr>
            <w:tcW w:w="891" w:type="dxa"/>
            <w:hideMark/>
          </w:tcPr>
          <w:p w14:paraId="0F911CC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c>
          <w:tcPr>
            <w:tcW w:w="890" w:type="dxa"/>
            <w:hideMark/>
          </w:tcPr>
          <w:p w14:paraId="4D08CF2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17,5</w:t>
            </w:r>
          </w:p>
        </w:tc>
        <w:tc>
          <w:tcPr>
            <w:tcW w:w="891" w:type="dxa"/>
            <w:hideMark/>
          </w:tcPr>
          <w:p w14:paraId="66012B5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17,3</w:t>
            </w:r>
          </w:p>
        </w:tc>
        <w:tc>
          <w:tcPr>
            <w:tcW w:w="891" w:type="dxa"/>
            <w:hideMark/>
          </w:tcPr>
          <w:p w14:paraId="55E7BC2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362B374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r>
      <w:tr w:rsidR="00ED3704" w14:paraId="672BD66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6ED1DF4E" w14:textId="77777777" w:rsidR="00ED3704" w:rsidRDefault="00ED3704" w:rsidP="00ED3704">
            <w:pPr>
              <w:pStyle w:val="Tabell"/>
              <w:rPr>
                <w:szCs w:val="16"/>
              </w:rPr>
            </w:pPr>
            <w:r>
              <w:rPr>
                <w:szCs w:val="16"/>
              </w:rPr>
              <w:t xml:space="preserve">  3 Skatt, tull och exekution</w:t>
            </w:r>
          </w:p>
        </w:tc>
        <w:tc>
          <w:tcPr>
            <w:tcW w:w="890" w:type="dxa"/>
            <w:hideMark/>
          </w:tcPr>
          <w:p w14:paraId="0470A16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12,1</w:t>
            </w:r>
          </w:p>
        </w:tc>
        <w:tc>
          <w:tcPr>
            <w:tcW w:w="891" w:type="dxa"/>
            <w:hideMark/>
          </w:tcPr>
          <w:p w14:paraId="6FECE62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891" w:type="dxa"/>
            <w:hideMark/>
          </w:tcPr>
          <w:p w14:paraId="6E472C8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0,4</w:t>
            </w:r>
          </w:p>
        </w:tc>
        <w:tc>
          <w:tcPr>
            <w:tcW w:w="890" w:type="dxa"/>
            <w:hideMark/>
          </w:tcPr>
          <w:p w14:paraId="3B85261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12,8</w:t>
            </w:r>
          </w:p>
        </w:tc>
        <w:tc>
          <w:tcPr>
            <w:tcW w:w="891" w:type="dxa"/>
            <w:hideMark/>
          </w:tcPr>
          <w:p w14:paraId="7E14215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12,8</w:t>
            </w:r>
          </w:p>
        </w:tc>
        <w:tc>
          <w:tcPr>
            <w:tcW w:w="891" w:type="dxa"/>
            <w:hideMark/>
          </w:tcPr>
          <w:p w14:paraId="654FFBA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0,4</w:t>
            </w:r>
          </w:p>
        </w:tc>
        <w:tc>
          <w:tcPr>
            <w:tcW w:w="891" w:type="dxa"/>
            <w:hideMark/>
          </w:tcPr>
          <w:p w14:paraId="4875B84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r>
      <w:tr w:rsidR="00ED3704" w14:paraId="2AB7EF57"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17CE3B37" w14:textId="77777777" w:rsidR="00ED3704" w:rsidRDefault="00ED3704" w:rsidP="00ED3704">
            <w:pPr>
              <w:pStyle w:val="Tabell"/>
              <w:rPr>
                <w:szCs w:val="16"/>
              </w:rPr>
            </w:pPr>
            <w:r>
              <w:rPr>
                <w:szCs w:val="16"/>
              </w:rPr>
              <w:t xml:space="preserve">  4 Rättsväsendet</w:t>
            </w:r>
          </w:p>
        </w:tc>
        <w:tc>
          <w:tcPr>
            <w:tcW w:w="890" w:type="dxa"/>
            <w:hideMark/>
          </w:tcPr>
          <w:p w14:paraId="5DC26D1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53,0</w:t>
            </w:r>
          </w:p>
        </w:tc>
        <w:tc>
          <w:tcPr>
            <w:tcW w:w="891" w:type="dxa"/>
            <w:hideMark/>
          </w:tcPr>
          <w:p w14:paraId="06E1045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56,4</w:t>
            </w:r>
          </w:p>
        </w:tc>
        <w:tc>
          <w:tcPr>
            <w:tcW w:w="891" w:type="dxa"/>
            <w:hideMark/>
          </w:tcPr>
          <w:p w14:paraId="016F914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c>
          <w:tcPr>
            <w:tcW w:w="890" w:type="dxa"/>
            <w:hideMark/>
          </w:tcPr>
          <w:p w14:paraId="3024782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56,7</w:t>
            </w:r>
          </w:p>
        </w:tc>
        <w:tc>
          <w:tcPr>
            <w:tcW w:w="891" w:type="dxa"/>
            <w:hideMark/>
          </w:tcPr>
          <w:p w14:paraId="02224E9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56,7</w:t>
            </w:r>
          </w:p>
        </w:tc>
        <w:tc>
          <w:tcPr>
            <w:tcW w:w="891" w:type="dxa"/>
            <w:hideMark/>
          </w:tcPr>
          <w:p w14:paraId="792D640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5D6299E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r>
      <w:tr w:rsidR="00ED3704" w14:paraId="60C3202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6D65B911" w14:textId="77777777" w:rsidR="00ED3704" w:rsidRDefault="00ED3704" w:rsidP="00ED3704">
            <w:pPr>
              <w:pStyle w:val="Tabell"/>
              <w:rPr>
                <w:szCs w:val="16"/>
              </w:rPr>
            </w:pPr>
            <w:r>
              <w:rPr>
                <w:szCs w:val="16"/>
              </w:rPr>
              <w:t xml:space="preserve">  5 Internationell samverkan</w:t>
            </w:r>
          </w:p>
        </w:tc>
        <w:tc>
          <w:tcPr>
            <w:tcW w:w="890" w:type="dxa"/>
            <w:hideMark/>
          </w:tcPr>
          <w:p w14:paraId="7279A08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w:t>
            </w:r>
          </w:p>
        </w:tc>
        <w:tc>
          <w:tcPr>
            <w:tcW w:w="891" w:type="dxa"/>
            <w:hideMark/>
          </w:tcPr>
          <w:p w14:paraId="3F1170A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891" w:type="dxa"/>
            <w:hideMark/>
          </w:tcPr>
          <w:p w14:paraId="1B1AB2D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hideMark/>
          </w:tcPr>
          <w:p w14:paraId="6A4CDB7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891" w:type="dxa"/>
            <w:hideMark/>
          </w:tcPr>
          <w:p w14:paraId="218B745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891" w:type="dxa"/>
            <w:hideMark/>
          </w:tcPr>
          <w:p w14:paraId="7DFBE65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c>
          <w:tcPr>
            <w:tcW w:w="891" w:type="dxa"/>
            <w:hideMark/>
          </w:tcPr>
          <w:p w14:paraId="43C1115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r>
      <w:tr w:rsidR="00ED3704" w14:paraId="5448A47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8B65BEE" w14:textId="77777777" w:rsidR="00ED3704" w:rsidRDefault="00ED3704" w:rsidP="00ED3704">
            <w:pPr>
              <w:pStyle w:val="Tabell"/>
              <w:rPr>
                <w:szCs w:val="16"/>
              </w:rPr>
            </w:pPr>
            <w:r>
              <w:rPr>
                <w:szCs w:val="16"/>
              </w:rPr>
              <w:t xml:space="preserve">  6 Försvar och samhällets krisberedskap</w:t>
            </w:r>
          </w:p>
        </w:tc>
        <w:tc>
          <w:tcPr>
            <w:tcW w:w="890" w:type="dxa"/>
            <w:hideMark/>
          </w:tcPr>
          <w:p w14:paraId="46F17D6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63,1</w:t>
            </w:r>
          </w:p>
        </w:tc>
        <w:tc>
          <w:tcPr>
            <w:tcW w:w="891" w:type="dxa"/>
            <w:hideMark/>
          </w:tcPr>
          <w:p w14:paraId="3965686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71,2</w:t>
            </w:r>
          </w:p>
        </w:tc>
        <w:tc>
          <w:tcPr>
            <w:tcW w:w="891" w:type="dxa"/>
            <w:hideMark/>
          </w:tcPr>
          <w:p w14:paraId="0263454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c>
          <w:tcPr>
            <w:tcW w:w="890" w:type="dxa"/>
            <w:hideMark/>
          </w:tcPr>
          <w:p w14:paraId="3564C8E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71,3</w:t>
            </w:r>
          </w:p>
        </w:tc>
        <w:tc>
          <w:tcPr>
            <w:tcW w:w="891" w:type="dxa"/>
            <w:hideMark/>
          </w:tcPr>
          <w:p w14:paraId="767BE3D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71,4</w:t>
            </w:r>
          </w:p>
        </w:tc>
        <w:tc>
          <w:tcPr>
            <w:tcW w:w="891" w:type="dxa"/>
            <w:hideMark/>
          </w:tcPr>
          <w:p w14:paraId="09DFA59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63E1460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r>
      <w:tr w:rsidR="00ED3704" w14:paraId="12B6CD06"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01DADB07" w14:textId="77777777" w:rsidR="00ED3704" w:rsidRDefault="00ED3704" w:rsidP="00ED3704">
            <w:pPr>
              <w:pStyle w:val="Tabell"/>
              <w:rPr>
                <w:szCs w:val="16"/>
              </w:rPr>
            </w:pPr>
            <w:r>
              <w:rPr>
                <w:szCs w:val="16"/>
              </w:rPr>
              <w:lastRenderedPageBreak/>
              <w:t xml:space="preserve">  7 Internationellt bistånd</w:t>
            </w:r>
          </w:p>
        </w:tc>
        <w:tc>
          <w:tcPr>
            <w:tcW w:w="890" w:type="dxa"/>
            <w:hideMark/>
          </w:tcPr>
          <w:p w14:paraId="441154F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46,5</w:t>
            </w:r>
          </w:p>
        </w:tc>
        <w:tc>
          <w:tcPr>
            <w:tcW w:w="891" w:type="dxa"/>
            <w:hideMark/>
          </w:tcPr>
          <w:p w14:paraId="67F45A4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46,8</w:t>
            </w:r>
          </w:p>
        </w:tc>
        <w:tc>
          <w:tcPr>
            <w:tcW w:w="891" w:type="dxa"/>
            <w:hideMark/>
          </w:tcPr>
          <w:p w14:paraId="24380D2B" w14:textId="3A6F12B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0,0 </w:t>
            </w:r>
          </w:p>
        </w:tc>
        <w:tc>
          <w:tcPr>
            <w:tcW w:w="890" w:type="dxa"/>
            <w:hideMark/>
          </w:tcPr>
          <w:p w14:paraId="155DE70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46,8</w:t>
            </w:r>
          </w:p>
        </w:tc>
        <w:tc>
          <w:tcPr>
            <w:tcW w:w="891" w:type="dxa"/>
            <w:hideMark/>
          </w:tcPr>
          <w:p w14:paraId="4E74475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47,1</w:t>
            </w:r>
          </w:p>
        </w:tc>
        <w:tc>
          <w:tcPr>
            <w:tcW w:w="891" w:type="dxa"/>
            <w:hideMark/>
          </w:tcPr>
          <w:p w14:paraId="5DE29C7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c>
          <w:tcPr>
            <w:tcW w:w="891" w:type="dxa"/>
            <w:hideMark/>
          </w:tcPr>
          <w:p w14:paraId="599A623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r>
      <w:tr w:rsidR="00ED3704" w14:paraId="6718C8C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09E40805" w14:textId="77777777" w:rsidR="00ED3704" w:rsidRDefault="00ED3704" w:rsidP="00ED3704">
            <w:pPr>
              <w:pStyle w:val="Tabell"/>
              <w:rPr>
                <w:szCs w:val="16"/>
              </w:rPr>
            </w:pPr>
            <w:r>
              <w:rPr>
                <w:szCs w:val="16"/>
              </w:rPr>
              <w:t xml:space="preserve">  8 Migration</w:t>
            </w:r>
          </w:p>
        </w:tc>
        <w:tc>
          <w:tcPr>
            <w:tcW w:w="890" w:type="dxa"/>
            <w:hideMark/>
          </w:tcPr>
          <w:p w14:paraId="0C145B1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9,6</w:t>
            </w:r>
          </w:p>
        </w:tc>
        <w:tc>
          <w:tcPr>
            <w:tcW w:w="891" w:type="dxa"/>
            <w:hideMark/>
          </w:tcPr>
          <w:p w14:paraId="03F67E4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9,3</w:t>
            </w:r>
          </w:p>
        </w:tc>
        <w:tc>
          <w:tcPr>
            <w:tcW w:w="891" w:type="dxa"/>
            <w:hideMark/>
          </w:tcPr>
          <w:p w14:paraId="22585C1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hideMark/>
          </w:tcPr>
          <w:p w14:paraId="32D1AB7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9,3</w:t>
            </w:r>
          </w:p>
        </w:tc>
        <w:tc>
          <w:tcPr>
            <w:tcW w:w="891" w:type="dxa"/>
            <w:hideMark/>
          </w:tcPr>
          <w:p w14:paraId="30AB7DD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9,0</w:t>
            </w:r>
          </w:p>
        </w:tc>
        <w:tc>
          <w:tcPr>
            <w:tcW w:w="891" w:type="dxa"/>
            <w:hideMark/>
          </w:tcPr>
          <w:p w14:paraId="3E06C4B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c>
          <w:tcPr>
            <w:tcW w:w="891" w:type="dxa"/>
            <w:hideMark/>
          </w:tcPr>
          <w:p w14:paraId="24B5A21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r>
      <w:tr w:rsidR="00ED3704" w14:paraId="4300C21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CDBC533" w14:textId="77777777" w:rsidR="00ED3704" w:rsidRDefault="00ED3704" w:rsidP="00ED3704">
            <w:pPr>
              <w:pStyle w:val="Tabell"/>
              <w:rPr>
                <w:szCs w:val="16"/>
              </w:rPr>
            </w:pPr>
            <w:r>
              <w:rPr>
                <w:szCs w:val="16"/>
              </w:rPr>
              <w:t xml:space="preserve">  9 Hälsovård, sjukvård och social omsorg</w:t>
            </w:r>
          </w:p>
        </w:tc>
        <w:tc>
          <w:tcPr>
            <w:tcW w:w="890" w:type="dxa"/>
            <w:hideMark/>
          </w:tcPr>
          <w:p w14:paraId="56290AD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101,8</w:t>
            </w:r>
          </w:p>
        </w:tc>
        <w:tc>
          <w:tcPr>
            <w:tcW w:w="891" w:type="dxa"/>
            <w:hideMark/>
          </w:tcPr>
          <w:p w14:paraId="7F92E29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101,9</w:t>
            </w:r>
          </w:p>
        </w:tc>
        <w:tc>
          <w:tcPr>
            <w:tcW w:w="891" w:type="dxa"/>
            <w:hideMark/>
          </w:tcPr>
          <w:p w14:paraId="410B323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21,0</w:t>
            </w:r>
          </w:p>
        </w:tc>
        <w:tc>
          <w:tcPr>
            <w:tcW w:w="890" w:type="dxa"/>
            <w:hideMark/>
          </w:tcPr>
          <w:p w14:paraId="65932C5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123,0</w:t>
            </w:r>
          </w:p>
        </w:tc>
        <w:tc>
          <w:tcPr>
            <w:tcW w:w="891" w:type="dxa"/>
            <w:hideMark/>
          </w:tcPr>
          <w:p w14:paraId="5A19122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133,3</w:t>
            </w:r>
          </w:p>
        </w:tc>
        <w:tc>
          <w:tcPr>
            <w:tcW w:w="891" w:type="dxa"/>
            <w:hideMark/>
          </w:tcPr>
          <w:p w14:paraId="0EDAF28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31,3</w:t>
            </w:r>
          </w:p>
        </w:tc>
        <w:tc>
          <w:tcPr>
            <w:tcW w:w="891" w:type="dxa"/>
            <w:hideMark/>
          </w:tcPr>
          <w:p w14:paraId="00972F5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10,3</w:t>
            </w:r>
          </w:p>
        </w:tc>
      </w:tr>
      <w:tr w:rsidR="00ED3704" w14:paraId="41D6A7B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0F232595" w14:textId="77777777" w:rsidR="00ED3704" w:rsidRDefault="00ED3704" w:rsidP="00ED3704">
            <w:pPr>
              <w:pStyle w:val="Tabell"/>
              <w:rPr>
                <w:szCs w:val="16"/>
              </w:rPr>
            </w:pPr>
            <w:r>
              <w:rPr>
                <w:szCs w:val="16"/>
              </w:rPr>
              <w:t>10 Ekonomisk trygghet vid sjukdom och funktionsnedsättning</w:t>
            </w:r>
          </w:p>
        </w:tc>
        <w:tc>
          <w:tcPr>
            <w:tcW w:w="890" w:type="dxa"/>
            <w:hideMark/>
          </w:tcPr>
          <w:p w14:paraId="526584A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117,9</w:t>
            </w:r>
          </w:p>
        </w:tc>
        <w:tc>
          <w:tcPr>
            <w:tcW w:w="891" w:type="dxa"/>
            <w:hideMark/>
          </w:tcPr>
          <w:p w14:paraId="1B9F6F2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98,4</w:t>
            </w:r>
          </w:p>
        </w:tc>
        <w:tc>
          <w:tcPr>
            <w:tcW w:w="891" w:type="dxa"/>
            <w:hideMark/>
          </w:tcPr>
          <w:p w14:paraId="4E7845F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10,8</w:t>
            </w:r>
          </w:p>
        </w:tc>
        <w:tc>
          <w:tcPr>
            <w:tcW w:w="890" w:type="dxa"/>
            <w:hideMark/>
          </w:tcPr>
          <w:p w14:paraId="77211F4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109,2</w:t>
            </w:r>
          </w:p>
        </w:tc>
        <w:tc>
          <w:tcPr>
            <w:tcW w:w="891" w:type="dxa"/>
            <w:hideMark/>
          </w:tcPr>
          <w:p w14:paraId="4CB994A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109,7</w:t>
            </w:r>
          </w:p>
        </w:tc>
        <w:tc>
          <w:tcPr>
            <w:tcW w:w="891" w:type="dxa"/>
            <w:hideMark/>
          </w:tcPr>
          <w:p w14:paraId="0688847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11,3</w:t>
            </w:r>
          </w:p>
        </w:tc>
        <w:tc>
          <w:tcPr>
            <w:tcW w:w="891" w:type="dxa"/>
            <w:hideMark/>
          </w:tcPr>
          <w:p w14:paraId="3E4D984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0,5</w:t>
            </w:r>
          </w:p>
        </w:tc>
      </w:tr>
      <w:tr w:rsidR="00ED3704" w14:paraId="771D2C6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62EDEB5A" w14:textId="77777777" w:rsidR="00ED3704" w:rsidRDefault="00ED3704" w:rsidP="00ED3704">
            <w:pPr>
              <w:pStyle w:val="Tabell"/>
              <w:rPr>
                <w:szCs w:val="16"/>
              </w:rPr>
            </w:pPr>
            <w:r>
              <w:rPr>
                <w:szCs w:val="16"/>
              </w:rPr>
              <w:t>11 Ekonomisk trygghet vid ålderdom</w:t>
            </w:r>
          </w:p>
        </w:tc>
        <w:tc>
          <w:tcPr>
            <w:tcW w:w="890" w:type="dxa"/>
            <w:hideMark/>
          </w:tcPr>
          <w:p w14:paraId="5C6AD8E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36,7</w:t>
            </w:r>
          </w:p>
        </w:tc>
        <w:tc>
          <w:tcPr>
            <w:tcW w:w="891" w:type="dxa"/>
            <w:hideMark/>
          </w:tcPr>
          <w:p w14:paraId="0A0FDD6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37,7</w:t>
            </w:r>
          </w:p>
        </w:tc>
        <w:tc>
          <w:tcPr>
            <w:tcW w:w="891" w:type="dxa"/>
            <w:hideMark/>
          </w:tcPr>
          <w:p w14:paraId="1DAD76D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hideMark/>
          </w:tcPr>
          <w:p w14:paraId="22B4AEF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37,7</w:t>
            </w:r>
          </w:p>
        </w:tc>
        <w:tc>
          <w:tcPr>
            <w:tcW w:w="891" w:type="dxa"/>
            <w:hideMark/>
          </w:tcPr>
          <w:p w14:paraId="08A9B8B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37,7</w:t>
            </w:r>
          </w:p>
        </w:tc>
        <w:tc>
          <w:tcPr>
            <w:tcW w:w="891" w:type="dxa"/>
            <w:hideMark/>
          </w:tcPr>
          <w:p w14:paraId="721FFCA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c>
          <w:tcPr>
            <w:tcW w:w="891" w:type="dxa"/>
            <w:hideMark/>
          </w:tcPr>
          <w:p w14:paraId="502D5B8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r>
      <w:tr w:rsidR="00ED3704" w14:paraId="62BE183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53E1808" w14:textId="77777777" w:rsidR="00ED3704" w:rsidRDefault="00ED3704" w:rsidP="00ED3704">
            <w:pPr>
              <w:pStyle w:val="Tabell"/>
              <w:rPr>
                <w:szCs w:val="16"/>
              </w:rPr>
            </w:pPr>
            <w:r>
              <w:rPr>
                <w:szCs w:val="16"/>
              </w:rPr>
              <w:t>12 Ekonomisk trygghet för familjer och barn</w:t>
            </w:r>
          </w:p>
        </w:tc>
        <w:tc>
          <w:tcPr>
            <w:tcW w:w="890" w:type="dxa"/>
            <w:hideMark/>
          </w:tcPr>
          <w:p w14:paraId="2A2CBAD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99,9</w:t>
            </w:r>
          </w:p>
        </w:tc>
        <w:tc>
          <w:tcPr>
            <w:tcW w:w="891" w:type="dxa"/>
            <w:hideMark/>
          </w:tcPr>
          <w:p w14:paraId="1109362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103,6</w:t>
            </w:r>
          </w:p>
        </w:tc>
        <w:tc>
          <w:tcPr>
            <w:tcW w:w="891" w:type="dxa"/>
            <w:hideMark/>
          </w:tcPr>
          <w:p w14:paraId="296E704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0,6</w:t>
            </w:r>
          </w:p>
        </w:tc>
        <w:tc>
          <w:tcPr>
            <w:tcW w:w="890" w:type="dxa"/>
            <w:hideMark/>
          </w:tcPr>
          <w:p w14:paraId="0CD5F09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104,1</w:t>
            </w:r>
          </w:p>
        </w:tc>
        <w:tc>
          <w:tcPr>
            <w:tcW w:w="891" w:type="dxa"/>
            <w:hideMark/>
          </w:tcPr>
          <w:p w14:paraId="067ABAE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102,8</w:t>
            </w:r>
          </w:p>
        </w:tc>
        <w:tc>
          <w:tcPr>
            <w:tcW w:w="891" w:type="dxa"/>
            <w:hideMark/>
          </w:tcPr>
          <w:p w14:paraId="2D61DE2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-0,8</w:t>
            </w:r>
          </w:p>
        </w:tc>
        <w:tc>
          <w:tcPr>
            <w:tcW w:w="891" w:type="dxa"/>
            <w:hideMark/>
          </w:tcPr>
          <w:p w14:paraId="1E955A8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w:t>
            </w:r>
          </w:p>
        </w:tc>
      </w:tr>
      <w:tr w:rsidR="00ED3704" w14:paraId="3032C8D9"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1B42B3C" w14:textId="77777777" w:rsidR="00ED3704" w:rsidRDefault="00ED3704" w:rsidP="00ED3704">
            <w:pPr>
              <w:pStyle w:val="Tabell"/>
              <w:rPr>
                <w:szCs w:val="16"/>
              </w:rPr>
            </w:pPr>
            <w:r>
              <w:rPr>
                <w:szCs w:val="16"/>
              </w:rPr>
              <w:t>13 Jämställdhet och nyanlända invandrares etablering</w:t>
            </w:r>
          </w:p>
        </w:tc>
        <w:tc>
          <w:tcPr>
            <w:tcW w:w="890" w:type="dxa"/>
            <w:hideMark/>
          </w:tcPr>
          <w:p w14:paraId="67EB5F2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8,5</w:t>
            </w:r>
          </w:p>
        </w:tc>
        <w:tc>
          <w:tcPr>
            <w:tcW w:w="891" w:type="dxa"/>
            <w:hideMark/>
          </w:tcPr>
          <w:p w14:paraId="4BAF655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7,8</w:t>
            </w:r>
          </w:p>
        </w:tc>
        <w:tc>
          <w:tcPr>
            <w:tcW w:w="891" w:type="dxa"/>
            <w:hideMark/>
          </w:tcPr>
          <w:p w14:paraId="22D0921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c>
          <w:tcPr>
            <w:tcW w:w="890" w:type="dxa"/>
            <w:hideMark/>
          </w:tcPr>
          <w:p w14:paraId="3680D55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7,9</w:t>
            </w:r>
          </w:p>
        </w:tc>
        <w:tc>
          <w:tcPr>
            <w:tcW w:w="891" w:type="dxa"/>
            <w:hideMark/>
          </w:tcPr>
          <w:p w14:paraId="07846C4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891" w:type="dxa"/>
            <w:hideMark/>
          </w:tcPr>
          <w:p w14:paraId="7E3AB03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-0,8</w:t>
            </w:r>
          </w:p>
        </w:tc>
        <w:tc>
          <w:tcPr>
            <w:tcW w:w="891" w:type="dxa"/>
            <w:hideMark/>
          </w:tcPr>
          <w:p w14:paraId="2C861DD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-0,9</w:t>
            </w:r>
          </w:p>
        </w:tc>
      </w:tr>
      <w:tr w:rsidR="00ED3704" w14:paraId="57BB07C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274FF238" w14:textId="77777777" w:rsidR="00ED3704" w:rsidRDefault="00ED3704" w:rsidP="00ED3704">
            <w:pPr>
              <w:pStyle w:val="Tabell"/>
              <w:rPr>
                <w:szCs w:val="16"/>
              </w:rPr>
            </w:pPr>
            <w:r>
              <w:rPr>
                <w:szCs w:val="16"/>
              </w:rPr>
              <w:t>14 Arbetsmarknad och arbetsliv</w:t>
            </w:r>
          </w:p>
        </w:tc>
        <w:tc>
          <w:tcPr>
            <w:tcW w:w="890" w:type="dxa"/>
            <w:hideMark/>
          </w:tcPr>
          <w:p w14:paraId="410C097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87,2</w:t>
            </w:r>
          </w:p>
        </w:tc>
        <w:tc>
          <w:tcPr>
            <w:tcW w:w="891" w:type="dxa"/>
            <w:hideMark/>
          </w:tcPr>
          <w:p w14:paraId="05D3D9C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105,7</w:t>
            </w:r>
          </w:p>
        </w:tc>
        <w:tc>
          <w:tcPr>
            <w:tcW w:w="891" w:type="dxa"/>
            <w:hideMark/>
          </w:tcPr>
          <w:p w14:paraId="2B56359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0,6</w:t>
            </w:r>
          </w:p>
        </w:tc>
        <w:tc>
          <w:tcPr>
            <w:tcW w:w="890" w:type="dxa"/>
            <w:hideMark/>
          </w:tcPr>
          <w:p w14:paraId="2553496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106,3</w:t>
            </w:r>
          </w:p>
        </w:tc>
        <w:tc>
          <w:tcPr>
            <w:tcW w:w="891" w:type="dxa"/>
            <w:hideMark/>
          </w:tcPr>
          <w:p w14:paraId="073318C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101,8</w:t>
            </w:r>
          </w:p>
        </w:tc>
        <w:tc>
          <w:tcPr>
            <w:tcW w:w="891" w:type="dxa"/>
            <w:hideMark/>
          </w:tcPr>
          <w:p w14:paraId="4E4A84E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w:t>
            </w:r>
          </w:p>
        </w:tc>
        <w:tc>
          <w:tcPr>
            <w:tcW w:w="891" w:type="dxa"/>
            <w:hideMark/>
          </w:tcPr>
          <w:p w14:paraId="1BD8658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w:t>
            </w:r>
          </w:p>
        </w:tc>
      </w:tr>
      <w:tr w:rsidR="00ED3704" w14:paraId="6491121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D26A8E0" w14:textId="77777777" w:rsidR="00ED3704" w:rsidRDefault="00ED3704" w:rsidP="00ED3704">
            <w:pPr>
              <w:pStyle w:val="Tabell"/>
              <w:rPr>
                <w:szCs w:val="16"/>
              </w:rPr>
            </w:pPr>
            <w:r>
              <w:rPr>
                <w:szCs w:val="16"/>
              </w:rPr>
              <w:t>15 Studiestöd</w:t>
            </w:r>
          </w:p>
        </w:tc>
        <w:tc>
          <w:tcPr>
            <w:tcW w:w="890" w:type="dxa"/>
            <w:hideMark/>
          </w:tcPr>
          <w:p w14:paraId="0F2960B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25,1</w:t>
            </w:r>
          </w:p>
        </w:tc>
        <w:tc>
          <w:tcPr>
            <w:tcW w:w="891" w:type="dxa"/>
            <w:hideMark/>
          </w:tcPr>
          <w:p w14:paraId="416FD69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28,3</w:t>
            </w:r>
          </w:p>
        </w:tc>
        <w:tc>
          <w:tcPr>
            <w:tcW w:w="891" w:type="dxa"/>
            <w:hideMark/>
          </w:tcPr>
          <w:p w14:paraId="7A88730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0,5</w:t>
            </w:r>
          </w:p>
        </w:tc>
        <w:tc>
          <w:tcPr>
            <w:tcW w:w="890" w:type="dxa"/>
            <w:hideMark/>
          </w:tcPr>
          <w:p w14:paraId="5FB3119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28,8</w:t>
            </w:r>
          </w:p>
        </w:tc>
        <w:tc>
          <w:tcPr>
            <w:tcW w:w="891" w:type="dxa"/>
            <w:hideMark/>
          </w:tcPr>
          <w:p w14:paraId="73B6B38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27,5</w:t>
            </w:r>
          </w:p>
        </w:tc>
        <w:tc>
          <w:tcPr>
            <w:tcW w:w="891" w:type="dxa"/>
            <w:hideMark/>
          </w:tcPr>
          <w:p w14:paraId="431254E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-0,9</w:t>
            </w:r>
          </w:p>
        </w:tc>
        <w:tc>
          <w:tcPr>
            <w:tcW w:w="891" w:type="dxa"/>
            <w:hideMark/>
          </w:tcPr>
          <w:p w14:paraId="314FFC5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w:t>
            </w:r>
          </w:p>
        </w:tc>
      </w:tr>
      <w:tr w:rsidR="00ED3704" w14:paraId="2D9BBE5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2C70C152" w14:textId="77777777" w:rsidR="00ED3704" w:rsidRDefault="00ED3704" w:rsidP="00ED3704">
            <w:pPr>
              <w:pStyle w:val="Tabell"/>
              <w:rPr>
                <w:szCs w:val="16"/>
              </w:rPr>
            </w:pPr>
            <w:r>
              <w:rPr>
                <w:szCs w:val="16"/>
              </w:rPr>
              <w:t>16 Utbildning och universitetsforskning</w:t>
            </w:r>
          </w:p>
        </w:tc>
        <w:tc>
          <w:tcPr>
            <w:tcW w:w="890" w:type="dxa"/>
            <w:hideMark/>
          </w:tcPr>
          <w:p w14:paraId="7CB5380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83,0</w:t>
            </w:r>
          </w:p>
        </w:tc>
        <w:tc>
          <w:tcPr>
            <w:tcW w:w="891" w:type="dxa"/>
            <w:hideMark/>
          </w:tcPr>
          <w:p w14:paraId="4F32A10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92,1</w:t>
            </w:r>
          </w:p>
        </w:tc>
        <w:tc>
          <w:tcPr>
            <w:tcW w:w="891" w:type="dxa"/>
            <w:hideMark/>
          </w:tcPr>
          <w:p w14:paraId="645896E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w:t>
            </w:r>
          </w:p>
        </w:tc>
        <w:tc>
          <w:tcPr>
            <w:tcW w:w="890" w:type="dxa"/>
            <w:hideMark/>
          </w:tcPr>
          <w:p w14:paraId="35A31F4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93,8</w:t>
            </w:r>
          </w:p>
        </w:tc>
        <w:tc>
          <w:tcPr>
            <w:tcW w:w="891" w:type="dxa"/>
            <w:hideMark/>
          </w:tcPr>
          <w:p w14:paraId="4DF4839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91,5</w:t>
            </w:r>
          </w:p>
        </w:tc>
        <w:tc>
          <w:tcPr>
            <w:tcW w:w="891" w:type="dxa"/>
            <w:hideMark/>
          </w:tcPr>
          <w:p w14:paraId="3869480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-0,5</w:t>
            </w:r>
          </w:p>
        </w:tc>
        <w:tc>
          <w:tcPr>
            <w:tcW w:w="891" w:type="dxa"/>
            <w:hideMark/>
          </w:tcPr>
          <w:p w14:paraId="39FCAD9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w:t>
            </w:r>
          </w:p>
        </w:tc>
      </w:tr>
      <w:tr w:rsidR="00ED3704" w14:paraId="580A744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4AE2C715" w14:textId="77777777" w:rsidR="00ED3704" w:rsidRDefault="00ED3704" w:rsidP="00ED3704">
            <w:pPr>
              <w:pStyle w:val="Tabell"/>
              <w:rPr>
                <w:szCs w:val="16"/>
              </w:rPr>
            </w:pPr>
            <w:r>
              <w:rPr>
                <w:szCs w:val="16"/>
              </w:rPr>
              <w:t>17 Kultur, medier, trossamfund och fritid</w:t>
            </w:r>
          </w:p>
        </w:tc>
        <w:tc>
          <w:tcPr>
            <w:tcW w:w="890" w:type="dxa"/>
            <w:hideMark/>
          </w:tcPr>
          <w:p w14:paraId="78FC4D8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20,4</w:t>
            </w:r>
          </w:p>
        </w:tc>
        <w:tc>
          <w:tcPr>
            <w:tcW w:w="891" w:type="dxa"/>
            <w:hideMark/>
          </w:tcPr>
          <w:p w14:paraId="023789F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17,8</w:t>
            </w:r>
          </w:p>
        </w:tc>
        <w:tc>
          <w:tcPr>
            <w:tcW w:w="891" w:type="dxa"/>
            <w:hideMark/>
          </w:tcPr>
          <w:p w14:paraId="27B492B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w:t>
            </w:r>
          </w:p>
        </w:tc>
        <w:tc>
          <w:tcPr>
            <w:tcW w:w="890" w:type="dxa"/>
            <w:hideMark/>
          </w:tcPr>
          <w:p w14:paraId="556C282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21,3</w:t>
            </w:r>
          </w:p>
        </w:tc>
        <w:tc>
          <w:tcPr>
            <w:tcW w:w="891" w:type="dxa"/>
            <w:hideMark/>
          </w:tcPr>
          <w:p w14:paraId="314C61B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21,1</w:t>
            </w:r>
          </w:p>
        </w:tc>
        <w:tc>
          <w:tcPr>
            <w:tcW w:w="891" w:type="dxa"/>
            <w:hideMark/>
          </w:tcPr>
          <w:p w14:paraId="5A4C85C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w:t>
            </w:r>
          </w:p>
        </w:tc>
        <w:tc>
          <w:tcPr>
            <w:tcW w:w="891" w:type="dxa"/>
            <w:hideMark/>
          </w:tcPr>
          <w:p w14:paraId="44B4681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r>
      <w:tr w:rsidR="00ED3704" w14:paraId="6604B1EF"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241AAE0B" w14:textId="77777777" w:rsidR="00ED3704" w:rsidRDefault="00ED3704" w:rsidP="00ED3704">
            <w:pPr>
              <w:pStyle w:val="Tabell"/>
              <w:rPr>
                <w:szCs w:val="16"/>
              </w:rPr>
            </w:pPr>
            <w:r>
              <w:rPr>
                <w:szCs w:val="16"/>
              </w:rPr>
              <w:t>18 Samhällsplanering, bostadsförsörjning och byggande samt konsumentpolitik</w:t>
            </w:r>
          </w:p>
        </w:tc>
        <w:tc>
          <w:tcPr>
            <w:tcW w:w="890" w:type="dxa"/>
            <w:hideMark/>
          </w:tcPr>
          <w:p w14:paraId="2E9399F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w:t>
            </w:r>
          </w:p>
        </w:tc>
        <w:tc>
          <w:tcPr>
            <w:tcW w:w="891" w:type="dxa"/>
            <w:hideMark/>
          </w:tcPr>
          <w:p w14:paraId="6F86548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5,6</w:t>
            </w:r>
          </w:p>
        </w:tc>
        <w:tc>
          <w:tcPr>
            <w:tcW w:w="891" w:type="dxa"/>
            <w:hideMark/>
          </w:tcPr>
          <w:p w14:paraId="0F65709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c>
          <w:tcPr>
            <w:tcW w:w="890" w:type="dxa"/>
            <w:hideMark/>
          </w:tcPr>
          <w:p w14:paraId="419C6D6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5,6</w:t>
            </w:r>
          </w:p>
        </w:tc>
        <w:tc>
          <w:tcPr>
            <w:tcW w:w="891" w:type="dxa"/>
            <w:hideMark/>
          </w:tcPr>
          <w:p w14:paraId="291EC70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w:t>
            </w:r>
          </w:p>
        </w:tc>
        <w:tc>
          <w:tcPr>
            <w:tcW w:w="891" w:type="dxa"/>
            <w:hideMark/>
          </w:tcPr>
          <w:p w14:paraId="1CC5A4D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c>
          <w:tcPr>
            <w:tcW w:w="891" w:type="dxa"/>
            <w:hideMark/>
          </w:tcPr>
          <w:p w14:paraId="6550C0E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r>
      <w:tr w:rsidR="00ED3704" w14:paraId="5BCC0CB0"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5D2B061F" w14:textId="2E036E22" w:rsidR="00ED3704" w:rsidRDefault="00ED3704" w:rsidP="00ED3704">
            <w:pPr>
              <w:pStyle w:val="Tabell"/>
              <w:rPr>
                <w:szCs w:val="16"/>
              </w:rPr>
            </w:pPr>
            <w:r>
              <w:rPr>
                <w:szCs w:val="16"/>
              </w:rPr>
              <w:t>19 Regional utveckling</w:t>
            </w:r>
          </w:p>
        </w:tc>
        <w:tc>
          <w:tcPr>
            <w:tcW w:w="890" w:type="dxa"/>
            <w:hideMark/>
          </w:tcPr>
          <w:p w14:paraId="5696CD7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w:t>
            </w:r>
          </w:p>
        </w:tc>
        <w:tc>
          <w:tcPr>
            <w:tcW w:w="891" w:type="dxa"/>
            <w:hideMark/>
          </w:tcPr>
          <w:p w14:paraId="7255583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w:t>
            </w:r>
          </w:p>
        </w:tc>
        <w:tc>
          <w:tcPr>
            <w:tcW w:w="891" w:type="dxa"/>
            <w:hideMark/>
          </w:tcPr>
          <w:p w14:paraId="4F27590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c>
          <w:tcPr>
            <w:tcW w:w="890" w:type="dxa"/>
            <w:hideMark/>
          </w:tcPr>
          <w:p w14:paraId="339044C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w:t>
            </w:r>
          </w:p>
        </w:tc>
        <w:tc>
          <w:tcPr>
            <w:tcW w:w="891" w:type="dxa"/>
            <w:hideMark/>
          </w:tcPr>
          <w:p w14:paraId="40AB663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w:t>
            </w:r>
          </w:p>
        </w:tc>
        <w:tc>
          <w:tcPr>
            <w:tcW w:w="891" w:type="dxa"/>
            <w:hideMark/>
          </w:tcPr>
          <w:p w14:paraId="0A7C9F8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-0,4</w:t>
            </w:r>
          </w:p>
        </w:tc>
        <w:tc>
          <w:tcPr>
            <w:tcW w:w="891" w:type="dxa"/>
            <w:hideMark/>
          </w:tcPr>
          <w:p w14:paraId="6A01A2B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-0,4</w:t>
            </w:r>
          </w:p>
        </w:tc>
      </w:tr>
      <w:tr w:rsidR="00ED3704" w14:paraId="632077DC"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E0F9D58" w14:textId="77777777" w:rsidR="00ED3704" w:rsidRDefault="00ED3704" w:rsidP="00ED3704">
            <w:pPr>
              <w:pStyle w:val="Tabell"/>
              <w:rPr>
                <w:szCs w:val="16"/>
              </w:rPr>
            </w:pPr>
            <w:r>
              <w:rPr>
                <w:szCs w:val="16"/>
              </w:rPr>
              <w:t>20 Allmän miljö- och naturvård</w:t>
            </w:r>
          </w:p>
        </w:tc>
        <w:tc>
          <w:tcPr>
            <w:tcW w:w="890" w:type="dxa"/>
            <w:hideMark/>
          </w:tcPr>
          <w:p w14:paraId="781417E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11,0</w:t>
            </w:r>
          </w:p>
        </w:tc>
        <w:tc>
          <w:tcPr>
            <w:tcW w:w="891" w:type="dxa"/>
            <w:hideMark/>
          </w:tcPr>
          <w:p w14:paraId="35E5D81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16,2</w:t>
            </w:r>
          </w:p>
        </w:tc>
        <w:tc>
          <w:tcPr>
            <w:tcW w:w="891" w:type="dxa"/>
            <w:hideMark/>
          </w:tcPr>
          <w:p w14:paraId="4D9F451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0,1</w:t>
            </w:r>
          </w:p>
        </w:tc>
        <w:tc>
          <w:tcPr>
            <w:tcW w:w="890" w:type="dxa"/>
            <w:hideMark/>
          </w:tcPr>
          <w:p w14:paraId="722B5F2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16,3</w:t>
            </w:r>
          </w:p>
        </w:tc>
        <w:tc>
          <w:tcPr>
            <w:tcW w:w="891" w:type="dxa"/>
            <w:hideMark/>
          </w:tcPr>
          <w:p w14:paraId="04EEFB9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16,0</w:t>
            </w:r>
          </w:p>
        </w:tc>
        <w:tc>
          <w:tcPr>
            <w:tcW w:w="891" w:type="dxa"/>
            <w:hideMark/>
          </w:tcPr>
          <w:p w14:paraId="5F35C8C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2D63A79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-0,3</w:t>
            </w:r>
          </w:p>
        </w:tc>
      </w:tr>
      <w:tr w:rsidR="00ED3704" w14:paraId="4CFD1DC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6FA31B5F" w14:textId="77777777" w:rsidR="00ED3704" w:rsidRDefault="00ED3704" w:rsidP="00ED3704">
            <w:pPr>
              <w:pStyle w:val="Tabell"/>
              <w:rPr>
                <w:szCs w:val="16"/>
              </w:rPr>
            </w:pPr>
            <w:r>
              <w:rPr>
                <w:szCs w:val="16"/>
              </w:rPr>
              <w:t>21 Energi</w:t>
            </w:r>
          </w:p>
        </w:tc>
        <w:tc>
          <w:tcPr>
            <w:tcW w:w="890" w:type="dxa"/>
            <w:hideMark/>
          </w:tcPr>
          <w:p w14:paraId="5F5DED4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w:t>
            </w:r>
          </w:p>
        </w:tc>
        <w:tc>
          <w:tcPr>
            <w:tcW w:w="891" w:type="dxa"/>
            <w:hideMark/>
          </w:tcPr>
          <w:p w14:paraId="316531B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w:t>
            </w:r>
          </w:p>
        </w:tc>
        <w:tc>
          <w:tcPr>
            <w:tcW w:w="891" w:type="dxa"/>
            <w:hideMark/>
          </w:tcPr>
          <w:p w14:paraId="1231CAD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0" w:type="dxa"/>
            <w:hideMark/>
          </w:tcPr>
          <w:p w14:paraId="1B3EA5B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w:t>
            </w:r>
          </w:p>
        </w:tc>
        <w:tc>
          <w:tcPr>
            <w:tcW w:w="891" w:type="dxa"/>
            <w:hideMark/>
          </w:tcPr>
          <w:p w14:paraId="4D69407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w:t>
            </w:r>
          </w:p>
        </w:tc>
        <w:tc>
          <w:tcPr>
            <w:tcW w:w="891" w:type="dxa"/>
            <w:hideMark/>
          </w:tcPr>
          <w:p w14:paraId="59DBECC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6517615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0,0</w:t>
            </w:r>
          </w:p>
        </w:tc>
      </w:tr>
      <w:tr w:rsidR="00ED3704" w14:paraId="465EB6B4"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256CC585" w14:textId="77777777" w:rsidR="00ED3704" w:rsidRDefault="00ED3704" w:rsidP="00ED3704">
            <w:pPr>
              <w:pStyle w:val="Tabell"/>
              <w:rPr>
                <w:szCs w:val="16"/>
              </w:rPr>
            </w:pPr>
            <w:r>
              <w:rPr>
                <w:szCs w:val="16"/>
              </w:rPr>
              <w:t>22 Kommunikationer</w:t>
            </w:r>
          </w:p>
        </w:tc>
        <w:tc>
          <w:tcPr>
            <w:tcW w:w="890" w:type="dxa"/>
            <w:hideMark/>
          </w:tcPr>
          <w:p w14:paraId="58E251D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65,2</w:t>
            </w:r>
          </w:p>
        </w:tc>
        <w:tc>
          <w:tcPr>
            <w:tcW w:w="891" w:type="dxa"/>
            <w:hideMark/>
          </w:tcPr>
          <w:p w14:paraId="7D6971E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73,9</w:t>
            </w:r>
          </w:p>
        </w:tc>
        <w:tc>
          <w:tcPr>
            <w:tcW w:w="891" w:type="dxa"/>
            <w:hideMark/>
          </w:tcPr>
          <w:p w14:paraId="51428BF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w:t>
            </w:r>
          </w:p>
        </w:tc>
        <w:tc>
          <w:tcPr>
            <w:tcW w:w="890" w:type="dxa"/>
            <w:hideMark/>
          </w:tcPr>
          <w:p w14:paraId="0101859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76,2</w:t>
            </w:r>
          </w:p>
        </w:tc>
        <w:tc>
          <w:tcPr>
            <w:tcW w:w="891" w:type="dxa"/>
            <w:hideMark/>
          </w:tcPr>
          <w:p w14:paraId="326E9E1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75,0</w:t>
            </w:r>
          </w:p>
        </w:tc>
        <w:tc>
          <w:tcPr>
            <w:tcW w:w="891" w:type="dxa"/>
            <w:hideMark/>
          </w:tcPr>
          <w:p w14:paraId="58B2AC1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891" w:type="dxa"/>
            <w:hideMark/>
          </w:tcPr>
          <w:p w14:paraId="598109B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w:t>
            </w:r>
          </w:p>
        </w:tc>
      </w:tr>
      <w:tr w:rsidR="00ED3704" w14:paraId="032962DA"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A93EF95" w14:textId="77777777" w:rsidR="00ED3704" w:rsidRDefault="00ED3704" w:rsidP="00ED3704">
            <w:pPr>
              <w:pStyle w:val="Tabell"/>
              <w:rPr>
                <w:szCs w:val="16"/>
              </w:rPr>
            </w:pPr>
            <w:r>
              <w:rPr>
                <w:szCs w:val="16"/>
              </w:rPr>
              <w:t>23 Areella näringar, landsbygd och livsmedel</w:t>
            </w:r>
          </w:p>
        </w:tc>
        <w:tc>
          <w:tcPr>
            <w:tcW w:w="890" w:type="dxa"/>
            <w:hideMark/>
          </w:tcPr>
          <w:p w14:paraId="585AF8F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w:t>
            </w:r>
          </w:p>
        </w:tc>
        <w:tc>
          <w:tcPr>
            <w:tcW w:w="891" w:type="dxa"/>
            <w:hideMark/>
          </w:tcPr>
          <w:p w14:paraId="350D699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22,6</w:t>
            </w:r>
          </w:p>
        </w:tc>
        <w:tc>
          <w:tcPr>
            <w:tcW w:w="891" w:type="dxa"/>
            <w:hideMark/>
          </w:tcPr>
          <w:p w14:paraId="5E99254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890" w:type="dxa"/>
            <w:hideMark/>
          </w:tcPr>
          <w:p w14:paraId="34387AC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23,7</w:t>
            </w:r>
          </w:p>
        </w:tc>
        <w:tc>
          <w:tcPr>
            <w:tcW w:w="891" w:type="dxa"/>
            <w:hideMark/>
          </w:tcPr>
          <w:p w14:paraId="75C9DCA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21,7</w:t>
            </w:r>
          </w:p>
        </w:tc>
        <w:tc>
          <w:tcPr>
            <w:tcW w:w="891" w:type="dxa"/>
            <w:hideMark/>
          </w:tcPr>
          <w:p w14:paraId="5C24039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-0,8</w:t>
            </w:r>
          </w:p>
        </w:tc>
        <w:tc>
          <w:tcPr>
            <w:tcW w:w="891" w:type="dxa"/>
            <w:hideMark/>
          </w:tcPr>
          <w:p w14:paraId="6CAB500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-1,9</w:t>
            </w:r>
          </w:p>
        </w:tc>
      </w:tr>
      <w:tr w:rsidR="00ED3704" w14:paraId="52A85975"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65C1FE10" w14:textId="77777777" w:rsidR="00ED3704" w:rsidRDefault="00ED3704" w:rsidP="00ED3704">
            <w:pPr>
              <w:pStyle w:val="Tabell"/>
              <w:rPr>
                <w:szCs w:val="16"/>
              </w:rPr>
            </w:pPr>
            <w:r>
              <w:rPr>
                <w:szCs w:val="16"/>
              </w:rPr>
              <w:t>24 Näringsliv</w:t>
            </w:r>
          </w:p>
        </w:tc>
        <w:tc>
          <w:tcPr>
            <w:tcW w:w="890" w:type="dxa"/>
            <w:hideMark/>
          </w:tcPr>
          <w:p w14:paraId="5E3CA6D8"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60,4</w:t>
            </w:r>
          </w:p>
        </w:tc>
        <w:tc>
          <w:tcPr>
            <w:tcW w:w="891" w:type="dxa"/>
            <w:hideMark/>
          </w:tcPr>
          <w:p w14:paraId="57D9A70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15,4</w:t>
            </w:r>
          </w:p>
        </w:tc>
        <w:tc>
          <w:tcPr>
            <w:tcW w:w="891" w:type="dxa"/>
            <w:hideMark/>
          </w:tcPr>
          <w:p w14:paraId="53EA7DD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76,3</w:t>
            </w:r>
          </w:p>
        </w:tc>
        <w:tc>
          <w:tcPr>
            <w:tcW w:w="890" w:type="dxa"/>
            <w:hideMark/>
          </w:tcPr>
          <w:p w14:paraId="65EB161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91,6</w:t>
            </w:r>
          </w:p>
        </w:tc>
        <w:tc>
          <w:tcPr>
            <w:tcW w:w="891" w:type="dxa"/>
            <w:hideMark/>
          </w:tcPr>
          <w:p w14:paraId="06BC7BC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92,3</w:t>
            </w:r>
          </w:p>
        </w:tc>
        <w:tc>
          <w:tcPr>
            <w:tcW w:w="891" w:type="dxa"/>
            <w:hideMark/>
          </w:tcPr>
          <w:p w14:paraId="07E4627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77,0</w:t>
            </w:r>
          </w:p>
        </w:tc>
        <w:tc>
          <w:tcPr>
            <w:tcW w:w="891" w:type="dxa"/>
            <w:hideMark/>
          </w:tcPr>
          <w:p w14:paraId="5FA1864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0,7</w:t>
            </w:r>
          </w:p>
        </w:tc>
      </w:tr>
      <w:tr w:rsidR="00ED3704" w14:paraId="7F305DA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1F7CC249" w14:textId="77777777" w:rsidR="00ED3704" w:rsidRDefault="00ED3704" w:rsidP="00ED3704">
            <w:pPr>
              <w:pStyle w:val="Tabell"/>
              <w:rPr>
                <w:szCs w:val="16"/>
              </w:rPr>
            </w:pPr>
            <w:r>
              <w:rPr>
                <w:szCs w:val="16"/>
              </w:rPr>
              <w:t>25 Allmänna bidrag till kommuner</w:t>
            </w:r>
          </w:p>
        </w:tc>
        <w:tc>
          <w:tcPr>
            <w:tcW w:w="890" w:type="dxa"/>
            <w:hideMark/>
          </w:tcPr>
          <w:p w14:paraId="103629C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158,0</w:t>
            </w:r>
          </w:p>
        </w:tc>
        <w:tc>
          <w:tcPr>
            <w:tcW w:w="891" w:type="dxa"/>
            <w:hideMark/>
          </w:tcPr>
          <w:p w14:paraId="08ECDD0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153,5</w:t>
            </w:r>
          </w:p>
        </w:tc>
        <w:tc>
          <w:tcPr>
            <w:tcW w:w="891" w:type="dxa"/>
            <w:hideMark/>
          </w:tcPr>
          <w:p w14:paraId="01E74DE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hideMark/>
          </w:tcPr>
          <w:p w14:paraId="21A5396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153,5</w:t>
            </w:r>
          </w:p>
        </w:tc>
        <w:tc>
          <w:tcPr>
            <w:tcW w:w="891" w:type="dxa"/>
            <w:hideMark/>
          </w:tcPr>
          <w:p w14:paraId="5A9879D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153,5</w:t>
            </w:r>
          </w:p>
        </w:tc>
        <w:tc>
          <w:tcPr>
            <w:tcW w:w="891" w:type="dxa"/>
            <w:hideMark/>
          </w:tcPr>
          <w:p w14:paraId="26861D6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1" w:type="dxa"/>
            <w:hideMark/>
          </w:tcPr>
          <w:p w14:paraId="022276B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F766FF3"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7D86E64D" w14:textId="77777777" w:rsidR="00ED3704" w:rsidRDefault="00ED3704" w:rsidP="00ED3704">
            <w:pPr>
              <w:pStyle w:val="Tabell"/>
              <w:rPr>
                <w:szCs w:val="16"/>
              </w:rPr>
            </w:pPr>
            <w:r>
              <w:rPr>
                <w:szCs w:val="16"/>
              </w:rPr>
              <w:t>26 Statsskuldsräntor m.m.</w:t>
            </w:r>
          </w:p>
        </w:tc>
        <w:tc>
          <w:tcPr>
            <w:tcW w:w="890" w:type="dxa"/>
            <w:hideMark/>
          </w:tcPr>
          <w:p w14:paraId="3B3E261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19,6</w:t>
            </w:r>
          </w:p>
        </w:tc>
        <w:tc>
          <w:tcPr>
            <w:tcW w:w="891" w:type="dxa"/>
            <w:hideMark/>
          </w:tcPr>
          <w:p w14:paraId="5A48F00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3B2D90B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hideMark/>
          </w:tcPr>
          <w:p w14:paraId="5E168C1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0,2</w:t>
            </w:r>
          </w:p>
        </w:tc>
        <w:tc>
          <w:tcPr>
            <w:tcW w:w="891" w:type="dxa"/>
            <w:hideMark/>
          </w:tcPr>
          <w:p w14:paraId="2208F14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-4,9</w:t>
            </w:r>
          </w:p>
        </w:tc>
        <w:tc>
          <w:tcPr>
            <w:tcW w:w="891" w:type="dxa"/>
            <w:hideMark/>
          </w:tcPr>
          <w:p w14:paraId="4C1CD6A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c>
          <w:tcPr>
            <w:tcW w:w="891" w:type="dxa"/>
            <w:hideMark/>
          </w:tcPr>
          <w:p w14:paraId="0962D44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r>
      <w:tr w:rsidR="00ED3704" w14:paraId="01DE10B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tcBorders>
              <w:bottom w:val="single" w:sz="4" w:space="0" w:color="auto"/>
            </w:tcBorders>
            <w:hideMark/>
          </w:tcPr>
          <w:p w14:paraId="6DB1940B" w14:textId="77777777" w:rsidR="00ED3704" w:rsidRDefault="00ED3704" w:rsidP="00ED3704">
            <w:pPr>
              <w:pStyle w:val="Tabell"/>
              <w:rPr>
                <w:szCs w:val="16"/>
              </w:rPr>
            </w:pPr>
            <w:r>
              <w:rPr>
                <w:szCs w:val="16"/>
              </w:rPr>
              <w:t>27 Avgiften till Europeiska unionen</w:t>
            </w:r>
          </w:p>
        </w:tc>
        <w:tc>
          <w:tcPr>
            <w:tcW w:w="890" w:type="dxa"/>
            <w:tcBorders>
              <w:bottom w:val="single" w:sz="4" w:space="0" w:color="auto"/>
            </w:tcBorders>
            <w:hideMark/>
          </w:tcPr>
          <w:p w14:paraId="508950D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47,2</w:t>
            </w:r>
          </w:p>
        </w:tc>
        <w:tc>
          <w:tcPr>
            <w:tcW w:w="891" w:type="dxa"/>
            <w:tcBorders>
              <w:bottom w:val="single" w:sz="4" w:space="0" w:color="auto"/>
            </w:tcBorders>
            <w:hideMark/>
          </w:tcPr>
          <w:p w14:paraId="3EF063F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45,0</w:t>
            </w:r>
          </w:p>
        </w:tc>
        <w:tc>
          <w:tcPr>
            <w:tcW w:w="891" w:type="dxa"/>
            <w:tcBorders>
              <w:bottom w:val="single" w:sz="4" w:space="0" w:color="auto"/>
            </w:tcBorders>
            <w:hideMark/>
          </w:tcPr>
          <w:p w14:paraId="2738A6B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tcBorders>
              <w:bottom w:val="single" w:sz="4" w:space="0" w:color="auto"/>
            </w:tcBorders>
            <w:hideMark/>
          </w:tcPr>
          <w:p w14:paraId="4361ABF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45,0</w:t>
            </w:r>
          </w:p>
        </w:tc>
        <w:tc>
          <w:tcPr>
            <w:tcW w:w="891" w:type="dxa"/>
            <w:tcBorders>
              <w:bottom w:val="single" w:sz="4" w:space="0" w:color="auto"/>
            </w:tcBorders>
            <w:hideMark/>
          </w:tcPr>
          <w:p w14:paraId="150E7CD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47,2</w:t>
            </w:r>
          </w:p>
        </w:tc>
        <w:tc>
          <w:tcPr>
            <w:tcW w:w="891" w:type="dxa"/>
            <w:tcBorders>
              <w:bottom w:val="single" w:sz="4" w:space="0" w:color="auto"/>
            </w:tcBorders>
            <w:hideMark/>
          </w:tcPr>
          <w:p w14:paraId="67D73B3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w:t>
            </w:r>
          </w:p>
        </w:tc>
        <w:tc>
          <w:tcPr>
            <w:tcW w:w="891" w:type="dxa"/>
            <w:tcBorders>
              <w:bottom w:val="single" w:sz="4" w:space="0" w:color="auto"/>
            </w:tcBorders>
            <w:hideMark/>
          </w:tcPr>
          <w:p w14:paraId="470765E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w:t>
            </w:r>
          </w:p>
        </w:tc>
      </w:tr>
      <w:tr w:rsidR="00ED3704" w:rsidRPr="00A42247" w14:paraId="32840AF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auto"/>
              <w:bottom w:val="single" w:sz="12" w:space="0" w:color="auto"/>
            </w:tcBorders>
            <w:shd w:val="clear" w:color="auto" w:fill="auto"/>
            <w:hideMark/>
          </w:tcPr>
          <w:p w14:paraId="3F34DBC2" w14:textId="77777777" w:rsidR="00ED3704" w:rsidRPr="00A42247" w:rsidRDefault="00ED3704" w:rsidP="00ED3704">
            <w:pPr>
              <w:pStyle w:val="Tabell"/>
              <w:rPr>
                <w:b/>
                <w:bCs/>
                <w:szCs w:val="16"/>
              </w:rPr>
            </w:pPr>
            <w:r w:rsidRPr="00A42247">
              <w:rPr>
                <w:b/>
                <w:bCs/>
                <w:szCs w:val="16"/>
              </w:rPr>
              <w:t>Summa utgiftsområden</w:t>
            </w:r>
          </w:p>
        </w:tc>
        <w:tc>
          <w:tcPr>
            <w:tcW w:w="890" w:type="dxa"/>
            <w:tcBorders>
              <w:top w:val="single" w:sz="4" w:space="0" w:color="auto"/>
              <w:bottom w:val="single" w:sz="12" w:space="0" w:color="auto"/>
            </w:tcBorders>
            <w:shd w:val="clear" w:color="auto" w:fill="auto"/>
            <w:hideMark/>
          </w:tcPr>
          <w:p w14:paraId="69DF64B0"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1 191,1</w:t>
            </w:r>
          </w:p>
        </w:tc>
        <w:tc>
          <w:tcPr>
            <w:tcW w:w="891" w:type="dxa"/>
            <w:tcBorders>
              <w:top w:val="single" w:sz="4" w:space="0" w:color="auto"/>
              <w:bottom w:val="single" w:sz="12" w:space="0" w:color="auto"/>
            </w:tcBorders>
            <w:shd w:val="clear" w:color="auto" w:fill="auto"/>
            <w:hideMark/>
          </w:tcPr>
          <w:p w14:paraId="3A26A228"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1 165,8</w:t>
            </w:r>
          </w:p>
        </w:tc>
        <w:tc>
          <w:tcPr>
            <w:tcW w:w="891" w:type="dxa"/>
            <w:tcBorders>
              <w:top w:val="single" w:sz="4" w:space="0" w:color="auto"/>
              <w:bottom w:val="single" w:sz="12" w:space="0" w:color="auto"/>
            </w:tcBorders>
            <w:shd w:val="clear" w:color="auto" w:fill="auto"/>
            <w:hideMark/>
          </w:tcPr>
          <w:p w14:paraId="7727B9C9"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120,4</w:t>
            </w:r>
          </w:p>
        </w:tc>
        <w:tc>
          <w:tcPr>
            <w:tcW w:w="890" w:type="dxa"/>
            <w:tcBorders>
              <w:top w:val="single" w:sz="4" w:space="0" w:color="auto"/>
              <w:bottom w:val="single" w:sz="12" w:space="0" w:color="auto"/>
            </w:tcBorders>
            <w:shd w:val="clear" w:color="auto" w:fill="auto"/>
            <w:hideMark/>
          </w:tcPr>
          <w:p w14:paraId="4A0F4B61"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1 286,2</w:t>
            </w:r>
          </w:p>
        </w:tc>
        <w:tc>
          <w:tcPr>
            <w:tcW w:w="891" w:type="dxa"/>
            <w:tcBorders>
              <w:top w:val="single" w:sz="4" w:space="0" w:color="auto"/>
              <w:bottom w:val="single" w:sz="12" w:space="0" w:color="auto"/>
            </w:tcBorders>
            <w:shd w:val="clear" w:color="auto" w:fill="auto"/>
            <w:hideMark/>
          </w:tcPr>
          <w:p w14:paraId="47CBAFB7"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1 280,3</w:t>
            </w:r>
          </w:p>
        </w:tc>
        <w:tc>
          <w:tcPr>
            <w:tcW w:w="891" w:type="dxa"/>
            <w:tcBorders>
              <w:top w:val="single" w:sz="4" w:space="0" w:color="auto"/>
              <w:bottom w:val="single" w:sz="12" w:space="0" w:color="auto"/>
            </w:tcBorders>
            <w:shd w:val="clear" w:color="auto" w:fill="auto"/>
            <w:hideMark/>
          </w:tcPr>
          <w:p w14:paraId="6C20D366"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114,5</w:t>
            </w:r>
          </w:p>
        </w:tc>
        <w:tc>
          <w:tcPr>
            <w:tcW w:w="891" w:type="dxa"/>
            <w:tcBorders>
              <w:top w:val="single" w:sz="4" w:space="0" w:color="auto"/>
              <w:bottom w:val="single" w:sz="12" w:space="0" w:color="auto"/>
            </w:tcBorders>
            <w:shd w:val="clear" w:color="auto" w:fill="auto"/>
            <w:hideMark/>
          </w:tcPr>
          <w:p w14:paraId="425ADAAE"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-5,8</w:t>
            </w:r>
          </w:p>
        </w:tc>
      </w:tr>
      <w:tr w:rsidR="00ED3704" w14:paraId="4546269D"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tcBorders>
              <w:top w:val="single" w:sz="12" w:space="0" w:color="auto"/>
            </w:tcBorders>
            <w:hideMark/>
          </w:tcPr>
          <w:p w14:paraId="0EA5AA0F" w14:textId="77777777" w:rsidR="00ED3704" w:rsidRDefault="00ED3704" w:rsidP="00ED3704">
            <w:pPr>
              <w:pStyle w:val="Tabell"/>
              <w:rPr>
                <w:szCs w:val="16"/>
              </w:rPr>
            </w:pPr>
            <w:r>
              <w:rPr>
                <w:szCs w:val="16"/>
              </w:rPr>
              <w:t>Minskning av anslagsbehållningar</w:t>
            </w:r>
          </w:p>
        </w:tc>
        <w:tc>
          <w:tcPr>
            <w:tcW w:w="890" w:type="dxa"/>
            <w:tcBorders>
              <w:top w:val="single" w:sz="12" w:space="0" w:color="auto"/>
            </w:tcBorders>
            <w:hideMark/>
          </w:tcPr>
          <w:p w14:paraId="0479AC6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1" w:type="dxa"/>
            <w:tcBorders>
              <w:top w:val="single" w:sz="12" w:space="0" w:color="auto"/>
            </w:tcBorders>
            <w:hideMark/>
          </w:tcPr>
          <w:p w14:paraId="4AD70883"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-7,8</w:t>
            </w:r>
          </w:p>
        </w:tc>
        <w:tc>
          <w:tcPr>
            <w:tcW w:w="891" w:type="dxa"/>
            <w:tcBorders>
              <w:top w:val="single" w:sz="12" w:space="0" w:color="auto"/>
            </w:tcBorders>
            <w:hideMark/>
          </w:tcPr>
          <w:p w14:paraId="366E6C6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tcBorders>
              <w:top w:val="single" w:sz="12" w:space="0" w:color="auto"/>
            </w:tcBorders>
            <w:hideMark/>
          </w:tcPr>
          <w:p w14:paraId="4542351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1" w:type="dxa"/>
            <w:tcBorders>
              <w:top w:val="single" w:sz="12" w:space="0" w:color="auto"/>
            </w:tcBorders>
            <w:hideMark/>
          </w:tcPr>
          <w:p w14:paraId="17FC772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1" w:type="dxa"/>
            <w:tcBorders>
              <w:top w:val="single" w:sz="12" w:space="0" w:color="auto"/>
            </w:tcBorders>
            <w:hideMark/>
          </w:tcPr>
          <w:p w14:paraId="4B72B51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1" w:type="dxa"/>
            <w:tcBorders>
              <w:top w:val="single" w:sz="12" w:space="0" w:color="auto"/>
            </w:tcBorders>
            <w:hideMark/>
          </w:tcPr>
          <w:p w14:paraId="0A99B1C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A42247" w14:paraId="36A14F0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2F443086" w14:textId="77777777" w:rsidR="00ED3704" w:rsidRPr="00A42247" w:rsidRDefault="00ED3704" w:rsidP="00ED3704">
            <w:pPr>
              <w:pStyle w:val="Tabell"/>
              <w:rPr>
                <w:b/>
                <w:bCs/>
                <w:szCs w:val="16"/>
              </w:rPr>
            </w:pPr>
            <w:r w:rsidRPr="00A42247">
              <w:rPr>
                <w:b/>
                <w:bCs/>
                <w:szCs w:val="16"/>
              </w:rPr>
              <w:t>Summa utgifter</w:t>
            </w:r>
          </w:p>
        </w:tc>
        <w:tc>
          <w:tcPr>
            <w:tcW w:w="890" w:type="dxa"/>
            <w:hideMark/>
          </w:tcPr>
          <w:p w14:paraId="66065633"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1 191,1</w:t>
            </w:r>
          </w:p>
        </w:tc>
        <w:tc>
          <w:tcPr>
            <w:tcW w:w="891" w:type="dxa"/>
            <w:hideMark/>
          </w:tcPr>
          <w:p w14:paraId="1C25D459"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1 158,1</w:t>
            </w:r>
          </w:p>
        </w:tc>
        <w:tc>
          <w:tcPr>
            <w:tcW w:w="891" w:type="dxa"/>
            <w:hideMark/>
          </w:tcPr>
          <w:p w14:paraId="72500A6F"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120,4</w:t>
            </w:r>
          </w:p>
        </w:tc>
        <w:tc>
          <w:tcPr>
            <w:tcW w:w="890" w:type="dxa"/>
            <w:hideMark/>
          </w:tcPr>
          <w:p w14:paraId="03AD35B2"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1 286,2</w:t>
            </w:r>
          </w:p>
        </w:tc>
        <w:tc>
          <w:tcPr>
            <w:tcW w:w="891" w:type="dxa"/>
            <w:hideMark/>
          </w:tcPr>
          <w:p w14:paraId="26F19A66"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1 280,3</w:t>
            </w:r>
          </w:p>
        </w:tc>
        <w:tc>
          <w:tcPr>
            <w:tcW w:w="891" w:type="dxa"/>
            <w:hideMark/>
          </w:tcPr>
          <w:p w14:paraId="1DBCFF64"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122,3</w:t>
            </w:r>
          </w:p>
        </w:tc>
        <w:tc>
          <w:tcPr>
            <w:tcW w:w="891" w:type="dxa"/>
            <w:hideMark/>
          </w:tcPr>
          <w:p w14:paraId="769E6BFA"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-5,8</w:t>
            </w:r>
          </w:p>
        </w:tc>
      </w:tr>
      <w:tr w:rsidR="00ED3704" w:rsidRPr="00A42247" w14:paraId="5C9E48D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6562A207" w14:textId="29B0E725" w:rsidR="00ED3704" w:rsidRPr="00A42247" w:rsidRDefault="00ED3704" w:rsidP="00ED3704">
            <w:pPr>
              <w:pStyle w:val="Tabell"/>
              <w:rPr>
                <w:b/>
                <w:bCs/>
                <w:szCs w:val="16"/>
              </w:rPr>
            </w:pPr>
            <w:r w:rsidRPr="00A42247">
              <w:rPr>
                <w:b/>
                <w:bCs/>
                <w:szCs w:val="16"/>
              </w:rPr>
              <w:t>Summa utgifter exkl</w:t>
            </w:r>
            <w:r>
              <w:rPr>
                <w:b/>
                <w:bCs/>
                <w:szCs w:val="16"/>
              </w:rPr>
              <w:t>.</w:t>
            </w:r>
            <w:r w:rsidRPr="00A42247">
              <w:rPr>
                <w:b/>
                <w:bCs/>
                <w:szCs w:val="16"/>
              </w:rPr>
              <w:t xml:space="preserve"> statsskuldsräntor</w:t>
            </w:r>
          </w:p>
        </w:tc>
        <w:tc>
          <w:tcPr>
            <w:tcW w:w="890" w:type="dxa"/>
            <w:hideMark/>
          </w:tcPr>
          <w:p w14:paraId="13EECD7F"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1 171,5</w:t>
            </w:r>
          </w:p>
        </w:tc>
        <w:tc>
          <w:tcPr>
            <w:tcW w:w="891" w:type="dxa"/>
            <w:hideMark/>
          </w:tcPr>
          <w:p w14:paraId="4B4E4AA4"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1 158,0</w:t>
            </w:r>
          </w:p>
        </w:tc>
        <w:tc>
          <w:tcPr>
            <w:tcW w:w="891" w:type="dxa"/>
            <w:hideMark/>
          </w:tcPr>
          <w:p w14:paraId="159256B0"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 </w:t>
            </w:r>
          </w:p>
        </w:tc>
        <w:tc>
          <w:tcPr>
            <w:tcW w:w="890" w:type="dxa"/>
            <w:hideMark/>
          </w:tcPr>
          <w:p w14:paraId="2A146100"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1 286,0</w:t>
            </w:r>
          </w:p>
        </w:tc>
        <w:tc>
          <w:tcPr>
            <w:tcW w:w="891" w:type="dxa"/>
            <w:hideMark/>
          </w:tcPr>
          <w:p w14:paraId="6ADA0647"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1 285,3</w:t>
            </w:r>
          </w:p>
        </w:tc>
        <w:tc>
          <w:tcPr>
            <w:tcW w:w="891" w:type="dxa"/>
            <w:hideMark/>
          </w:tcPr>
          <w:p w14:paraId="492FC45C"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127,3</w:t>
            </w:r>
          </w:p>
        </w:tc>
        <w:tc>
          <w:tcPr>
            <w:tcW w:w="891" w:type="dxa"/>
            <w:hideMark/>
          </w:tcPr>
          <w:p w14:paraId="488CCCEC"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-0,7</w:t>
            </w:r>
          </w:p>
        </w:tc>
      </w:tr>
      <w:tr w:rsidR="00ED3704" w14:paraId="61D63378"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hideMark/>
          </w:tcPr>
          <w:p w14:paraId="3F5DF291" w14:textId="77777777" w:rsidR="00ED3704" w:rsidRDefault="00ED3704" w:rsidP="00ED3704">
            <w:pPr>
              <w:pStyle w:val="Tabell"/>
              <w:rPr>
                <w:szCs w:val="16"/>
              </w:rPr>
            </w:pPr>
            <w:r>
              <w:rPr>
                <w:szCs w:val="16"/>
              </w:rPr>
              <w:t>Ålderspensionssystemet vid sidan av statens budget</w:t>
            </w:r>
          </w:p>
        </w:tc>
        <w:tc>
          <w:tcPr>
            <w:tcW w:w="890" w:type="dxa"/>
            <w:hideMark/>
          </w:tcPr>
          <w:p w14:paraId="122F8BE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329,4</w:t>
            </w:r>
          </w:p>
        </w:tc>
        <w:tc>
          <w:tcPr>
            <w:tcW w:w="891" w:type="dxa"/>
            <w:hideMark/>
          </w:tcPr>
          <w:p w14:paraId="4517E87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336,4</w:t>
            </w:r>
          </w:p>
        </w:tc>
        <w:tc>
          <w:tcPr>
            <w:tcW w:w="891" w:type="dxa"/>
            <w:hideMark/>
          </w:tcPr>
          <w:p w14:paraId="413E60F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hideMark/>
          </w:tcPr>
          <w:p w14:paraId="1119E87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336,4</w:t>
            </w:r>
          </w:p>
        </w:tc>
        <w:tc>
          <w:tcPr>
            <w:tcW w:w="891" w:type="dxa"/>
            <w:hideMark/>
          </w:tcPr>
          <w:p w14:paraId="29F84B8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335,6</w:t>
            </w:r>
          </w:p>
        </w:tc>
        <w:tc>
          <w:tcPr>
            <w:tcW w:w="891" w:type="dxa"/>
            <w:hideMark/>
          </w:tcPr>
          <w:p w14:paraId="3575CD7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-0,7</w:t>
            </w:r>
          </w:p>
        </w:tc>
        <w:tc>
          <w:tcPr>
            <w:tcW w:w="891" w:type="dxa"/>
            <w:hideMark/>
          </w:tcPr>
          <w:p w14:paraId="0357FEC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A42247" w14:paraId="2E14FDFE"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tcBorders>
              <w:bottom w:val="single" w:sz="4" w:space="0" w:color="auto"/>
            </w:tcBorders>
            <w:hideMark/>
          </w:tcPr>
          <w:p w14:paraId="71816340" w14:textId="77777777" w:rsidR="00ED3704" w:rsidRPr="00A42247" w:rsidRDefault="00ED3704" w:rsidP="00ED3704">
            <w:pPr>
              <w:pStyle w:val="Tabell"/>
              <w:rPr>
                <w:b/>
                <w:bCs/>
                <w:szCs w:val="16"/>
              </w:rPr>
            </w:pPr>
            <w:r w:rsidRPr="00A42247">
              <w:rPr>
                <w:b/>
                <w:bCs/>
                <w:szCs w:val="16"/>
              </w:rPr>
              <w:t>Takbegränsade utgifter</w:t>
            </w:r>
          </w:p>
        </w:tc>
        <w:tc>
          <w:tcPr>
            <w:tcW w:w="890" w:type="dxa"/>
            <w:tcBorders>
              <w:bottom w:val="single" w:sz="4" w:space="0" w:color="auto"/>
            </w:tcBorders>
            <w:hideMark/>
          </w:tcPr>
          <w:p w14:paraId="0BC9743B"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1 500,8</w:t>
            </w:r>
          </w:p>
        </w:tc>
        <w:tc>
          <w:tcPr>
            <w:tcW w:w="891" w:type="dxa"/>
            <w:tcBorders>
              <w:bottom w:val="single" w:sz="4" w:space="0" w:color="auto"/>
            </w:tcBorders>
            <w:hideMark/>
          </w:tcPr>
          <w:p w14:paraId="4A7CB727"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1 494,3</w:t>
            </w:r>
          </w:p>
        </w:tc>
        <w:tc>
          <w:tcPr>
            <w:tcW w:w="891" w:type="dxa"/>
            <w:tcBorders>
              <w:bottom w:val="single" w:sz="4" w:space="0" w:color="auto"/>
            </w:tcBorders>
            <w:hideMark/>
          </w:tcPr>
          <w:p w14:paraId="2D8B2418"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 </w:t>
            </w:r>
          </w:p>
        </w:tc>
        <w:tc>
          <w:tcPr>
            <w:tcW w:w="890" w:type="dxa"/>
            <w:tcBorders>
              <w:bottom w:val="single" w:sz="4" w:space="0" w:color="auto"/>
            </w:tcBorders>
            <w:hideMark/>
          </w:tcPr>
          <w:p w14:paraId="4DF466CA"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 </w:t>
            </w:r>
          </w:p>
        </w:tc>
        <w:tc>
          <w:tcPr>
            <w:tcW w:w="891" w:type="dxa"/>
            <w:tcBorders>
              <w:bottom w:val="single" w:sz="4" w:space="0" w:color="auto"/>
            </w:tcBorders>
            <w:hideMark/>
          </w:tcPr>
          <w:p w14:paraId="34182475"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1 620,9</w:t>
            </w:r>
          </w:p>
        </w:tc>
        <w:tc>
          <w:tcPr>
            <w:tcW w:w="891" w:type="dxa"/>
            <w:tcBorders>
              <w:bottom w:val="single" w:sz="4" w:space="0" w:color="auto"/>
            </w:tcBorders>
            <w:hideMark/>
          </w:tcPr>
          <w:p w14:paraId="1D3B6483"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126,5</w:t>
            </w:r>
          </w:p>
        </w:tc>
        <w:tc>
          <w:tcPr>
            <w:tcW w:w="891" w:type="dxa"/>
            <w:tcBorders>
              <w:bottom w:val="single" w:sz="4" w:space="0" w:color="auto"/>
            </w:tcBorders>
            <w:hideMark/>
          </w:tcPr>
          <w:p w14:paraId="0A8BBE6C" w14:textId="77777777" w:rsidR="00ED3704" w:rsidRPr="00A4224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A42247">
              <w:rPr>
                <w:b/>
                <w:bCs/>
                <w:szCs w:val="16"/>
              </w:rPr>
              <w:t> </w:t>
            </w:r>
          </w:p>
        </w:tc>
      </w:tr>
      <w:tr w:rsidR="00ED3704" w14:paraId="359657EB" w14:textId="77777777" w:rsidTr="00ED3704">
        <w:trPr>
          <w:trHeight w:val="170"/>
        </w:trPr>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auto"/>
              <w:bottom w:val="single" w:sz="4" w:space="0" w:color="auto"/>
            </w:tcBorders>
            <w:shd w:val="clear" w:color="auto" w:fill="auto"/>
            <w:hideMark/>
          </w:tcPr>
          <w:p w14:paraId="7660BB0F" w14:textId="77777777" w:rsidR="00ED3704" w:rsidRDefault="00ED3704" w:rsidP="00ED3704">
            <w:pPr>
              <w:pStyle w:val="Tabell"/>
              <w:rPr>
                <w:szCs w:val="16"/>
              </w:rPr>
            </w:pPr>
            <w:r>
              <w:rPr>
                <w:szCs w:val="16"/>
              </w:rPr>
              <w:t>Budgeteringsmarginal</w:t>
            </w:r>
          </w:p>
        </w:tc>
        <w:tc>
          <w:tcPr>
            <w:tcW w:w="890" w:type="dxa"/>
            <w:tcBorders>
              <w:top w:val="single" w:sz="4" w:space="0" w:color="auto"/>
              <w:bottom w:val="single" w:sz="4" w:space="0" w:color="auto"/>
            </w:tcBorders>
            <w:shd w:val="clear" w:color="auto" w:fill="auto"/>
            <w:hideMark/>
          </w:tcPr>
          <w:p w14:paraId="77F51AB8" w14:textId="2A0571E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242,2</w:t>
            </w:r>
          </w:p>
        </w:tc>
        <w:tc>
          <w:tcPr>
            <w:tcW w:w="891" w:type="dxa"/>
            <w:tcBorders>
              <w:top w:val="single" w:sz="4" w:space="0" w:color="auto"/>
              <w:bottom w:val="single" w:sz="4" w:space="0" w:color="auto"/>
            </w:tcBorders>
            <w:shd w:val="clear" w:color="auto" w:fill="auto"/>
            <w:hideMark/>
          </w:tcPr>
          <w:p w14:paraId="110EF0D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200,7</w:t>
            </w:r>
          </w:p>
        </w:tc>
        <w:tc>
          <w:tcPr>
            <w:tcW w:w="891" w:type="dxa"/>
            <w:tcBorders>
              <w:top w:val="single" w:sz="4" w:space="0" w:color="auto"/>
              <w:bottom w:val="single" w:sz="4" w:space="0" w:color="auto"/>
            </w:tcBorders>
            <w:shd w:val="clear" w:color="auto" w:fill="auto"/>
            <w:hideMark/>
          </w:tcPr>
          <w:p w14:paraId="0539520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0" w:type="dxa"/>
            <w:tcBorders>
              <w:top w:val="single" w:sz="4" w:space="0" w:color="auto"/>
              <w:bottom w:val="single" w:sz="4" w:space="0" w:color="auto"/>
            </w:tcBorders>
            <w:shd w:val="clear" w:color="auto" w:fill="auto"/>
            <w:hideMark/>
          </w:tcPr>
          <w:p w14:paraId="030C90B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891" w:type="dxa"/>
            <w:tcBorders>
              <w:top w:val="single" w:sz="4" w:space="0" w:color="auto"/>
              <w:bottom w:val="single" w:sz="4" w:space="0" w:color="auto"/>
            </w:tcBorders>
            <w:shd w:val="clear" w:color="auto" w:fill="auto"/>
            <w:hideMark/>
          </w:tcPr>
          <w:p w14:paraId="141787FB"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74,1</w:t>
            </w:r>
          </w:p>
        </w:tc>
        <w:tc>
          <w:tcPr>
            <w:tcW w:w="891" w:type="dxa"/>
            <w:tcBorders>
              <w:top w:val="single" w:sz="4" w:space="0" w:color="auto"/>
              <w:bottom w:val="single" w:sz="4" w:space="0" w:color="auto"/>
            </w:tcBorders>
            <w:shd w:val="clear" w:color="auto" w:fill="auto"/>
            <w:hideMark/>
          </w:tcPr>
          <w:p w14:paraId="65C86C1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-126,5</w:t>
            </w:r>
          </w:p>
        </w:tc>
        <w:tc>
          <w:tcPr>
            <w:tcW w:w="891" w:type="dxa"/>
            <w:tcBorders>
              <w:top w:val="single" w:sz="4" w:space="0" w:color="auto"/>
              <w:bottom w:val="single" w:sz="4" w:space="0" w:color="auto"/>
            </w:tcBorders>
            <w:shd w:val="clear" w:color="auto" w:fill="auto"/>
            <w:hideMark/>
          </w:tcPr>
          <w:p w14:paraId="54E6CEB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A42247" w14:paraId="14241B26" w14:textId="77777777" w:rsidTr="00ED3704">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auto"/>
            </w:tcBorders>
            <w:shd w:val="clear" w:color="auto" w:fill="auto"/>
            <w:hideMark/>
          </w:tcPr>
          <w:p w14:paraId="63B7A6BD" w14:textId="77777777" w:rsidR="00ED3704" w:rsidRPr="00A42247" w:rsidRDefault="00ED3704" w:rsidP="00ED3704">
            <w:pPr>
              <w:pStyle w:val="Tabell"/>
              <w:rPr>
                <w:b/>
                <w:bCs/>
                <w:szCs w:val="16"/>
              </w:rPr>
            </w:pPr>
            <w:r w:rsidRPr="00A42247">
              <w:rPr>
                <w:b/>
                <w:bCs/>
                <w:szCs w:val="16"/>
              </w:rPr>
              <w:t>Utgiftstak för staten</w:t>
            </w:r>
          </w:p>
        </w:tc>
        <w:tc>
          <w:tcPr>
            <w:tcW w:w="890" w:type="dxa"/>
            <w:tcBorders>
              <w:top w:val="single" w:sz="4" w:space="0" w:color="auto"/>
            </w:tcBorders>
            <w:shd w:val="clear" w:color="auto" w:fill="auto"/>
            <w:hideMark/>
          </w:tcPr>
          <w:p w14:paraId="17848EBC" w14:textId="2DEE8C72"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 xml:space="preserve">1 </w:t>
            </w:r>
            <w:r>
              <w:rPr>
                <w:b/>
                <w:bCs/>
                <w:szCs w:val="16"/>
              </w:rPr>
              <w:t>743</w:t>
            </w:r>
          </w:p>
        </w:tc>
        <w:tc>
          <w:tcPr>
            <w:tcW w:w="891" w:type="dxa"/>
            <w:tcBorders>
              <w:top w:val="single" w:sz="4" w:space="0" w:color="auto"/>
            </w:tcBorders>
            <w:shd w:val="clear" w:color="auto" w:fill="auto"/>
            <w:hideMark/>
          </w:tcPr>
          <w:p w14:paraId="53646F41" w14:textId="77777777"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1 695</w:t>
            </w:r>
          </w:p>
        </w:tc>
        <w:tc>
          <w:tcPr>
            <w:tcW w:w="891" w:type="dxa"/>
            <w:tcBorders>
              <w:top w:val="single" w:sz="4" w:space="0" w:color="auto"/>
            </w:tcBorders>
            <w:shd w:val="clear" w:color="auto" w:fill="auto"/>
            <w:hideMark/>
          </w:tcPr>
          <w:p w14:paraId="4F0CE9DA" w14:textId="77777777"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 </w:t>
            </w:r>
          </w:p>
        </w:tc>
        <w:tc>
          <w:tcPr>
            <w:tcW w:w="890" w:type="dxa"/>
            <w:tcBorders>
              <w:top w:val="single" w:sz="4" w:space="0" w:color="auto"/>
            </w:tcBorders>
            <w:shd w:val="clear" w:color="auto" w:fill="auto"/>
            <w:hideMark/>
          </w:tcPr>
          <w:p w14:paraId="3D7436D9" w14:textId="77777777"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 </w:t>
            </w:r>
          </w:p>
        </w:tc>
        <w:tc>
          <w:tcPr>
            <w:tcW w:w="891" w:type="dxa"/>
            <w:tcBorders>
              <w:top w:val="single" w:sz="4" w:space="0" w:color="auto"/>
            </w:tcBorders>
            <w:shd w:val="clear" w:color="auto" w:fill="auto"/>
            <w:hideMark/>
          </w:tcPr>
          <w:p w14:paraId="2E68F6D4" w14:textId="77777777"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1 695</w:t>
            </w:r>
          </w:p>
        </w:tc>
        <w:tc>
          <w:tcPr>
            <w:tcW w:w="891" w:type="dxa"/>
            <w:tcBorders>
              <w:top w:val="single" w:sz="4" w:space="0" w:color="auto"/>
            </w:tcBorders>
            <w:shd w:val="clear" w:color="auto" w:fill="auto"/>
            <w:hideMark/>
          </w:tcPr>
          <w:p w14:paraId="0BD1EE3F" w14:textId="77777777"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 </w:t>
            </w:r>
          </w:p>
        </w:tc>
        <w:tc>
          <w:tcPr>
            <w:tcW w:w="891" w:type="dxa"/>
            <w:tcBorders>
              <w:top w:val="single" w:sz="4" w:space="0" w:color="auto"/>
            </w:tcBorders>
            <w:shd w:val="clear" w:color="auto" w:fill="auto"/>
            <w:hideMark/>
          </w:tcPr>
          <w:p w14:paraId="0FADA874" w14:textId="77777777" w:rsidR="00ED3704" w:rsidRPr="00A42247"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42247">
              <w:rPr>
                <w:b/>
                <w:bCs/>
                <w:szCs w:val="16"/>
              </w:rPr>
              <w:t> </w:t>
            </w:r>
          </w:p>
        </w:tc>
      </w:tr>
    </w:tbl>
    <w:p w14:paraId="11DEF919" w14:textId="694C145B" w:rsidR="00ED3704" w:rsidRDefault="00ED3704" w:rsidP="00ED3704">
      <w:pPr>
        <w:pStyle w:val="TabellFotnot"/>
        <w:ind w:left="-1134" w:right="-1135"/>
      </w:pPr>
      <w:r>
        <w:t>Anm.: Beloppen är avrundade och överensstämmer därför inte alltid med summan.</w:t>
      </w:r>
    </w:p>
    <w:p w14:paraId="3206E59C" w14:textId="77777777" w:rsidR="00ED3704" w:rsidRDefault="00ED3704" w:rsidP="00ED3704">
      <w:pPr>
        <w:pStyle w:val="TabellFotnot"/>
        <w:ind w:left="-1134" w:right="-1135"/>
      </w:pPr>
      <w:r w:rsidRPr="006520AA">
        <w:rPr>
          <w:vertAlign w:val="superscript"/>
        </w:rPr>
        <w:t>1</w:t>
      </w:r>
      <w:r>
        <w:t xml:space="preserve"> Utfallet för 2020 har fördelats enligt strukturen i statens budget för 2021.</w:t>
      </w:r>
    </w:p>
    <w:p w14:paraId="4DA36DFC" w14:textId="77777777" w:rsidR="00ED3704" w:rsidRDefault="00ED3704" w:rsidP="00ED3704">
      <w:pPr>
        <w:pStyle w:val="TabellFotnot"/>
        <w:ind w:left="-1134" w:right="-1135"/>
      </w:pPr>
      <w:r w:rsidRPr="006520AA">
        <w:rPr>
          <w:vertAlign w:val="superscript"/>
        </w:rPr>
        <w:t>2</w:t>
      </w:r>
      <w:r>
        <w:t xml:space="preserve"> Enligt den beslutade budgeten för 2021 (bet. 2020/21:FiU10).</w:t>
      </w:r>
    </w:p>
    <w:p w14:paraId="6E54541E" w14:textId="4138FCB5" w:rsidR="00ED3704" w:rsidRDefault="00ED3704" w:rsidP="00ED3704">
      <w:pPr>
        <w:pStyle w:val="TabellFotnot"/>
        <w:ind w:left="-1134" w:right="-1135"/>
      </w:pPr>
      <w:r w:rsidRPr="006520AA">
        <w:rPr>
          <w:vertAlign w:val="superscript"/>
        </w:rPr>
        <w:t>3</w:t>
      </w:r>
      <w:r>
        <w:t xml:space="preserve"> Enligt förslag i propositionerna </w:t>
      </w:r>
      <w:bookmarkStart w:id="167" w:name="_Hlk66777963"/>
      <w:r>
        <w:t>Vårändringsbudget för 2021 (prop. 2020/21:</w:t>
      </w:r>
      <w:r w:rsidRPr="002D62F0">
        <w:t>99</w:t>
      </w:r>
      <w:r>
        <w:t xml:space="preserve">) och Extra ändringsbudget för 2021 – Stöd till företag, medel för vaccinering och andra åtgärder med anledning av coronaviruset (prop. 2020/21:77, bet. 2020/21:FiU40, rskr. 2020/21:175–181), Extra ändringsbudget för 2021 – Vissa ändrade regler inom sjukförsäkringen (prop. 2020/21:78, bet. 2020/21:FiU41, rskr. 2020/21:213–215), Extra ändringsbudget för 2021 – Förstärkta stöd till företag, nedsättning av arbetsgivaravgifter för unga och andra åtgärder med anledning av coronaviruset (prop. 2020/21:83, bet. 2020/21:FiU42, rskr. 2020/21:182–184), Extra ändringsbudget för 2021 – Förlängda ersättningar på sjukförsäkringsområdet, stöd till företag och andra åtgärder med anledning av coronaviruset (prop. 2020/21:84, bet. 2020/21:FiU43, rskr. 2020/21:199–205), </w:t>
      </w:r>
      <w:r w:rsidRPr="00F117C6">
        <w:t>Extra ändringsbudget för 2021 –</w:t>
      </w:r>
      <w:r w:rsidRPr="009E1E96">
        <w:t xml:space="preserve"> </w:t>
      </w:r>
      <w:r w:rsidRPr="00F117C6">
        <w:t>Förlängda och förstärkta stöd vid korttidsarbete och omställningsstöd för företag med anledning av coronaviruset</w:t>
      </w:r>
      <w:r w:rsidRPr="009E1E96">
        <w:t xml:space="preserve"> </w:t>
      </w:r>
      <w:bookmarkStart w:id="168" w:name="_Hlk67587758"/>
      <w:r w:rsidRPr="00F117C6">
        <w:t>(</w:t>
      </w:r>
      <w:r>
        <w:t>prop</w:t>
      </w:r>
      <w:r w:rsidRPr="00F117C6">
        <w:t>. 2020/21:121</w:t>
      </w:r>
      <w:r w:rsidRPr="009E1E96">
        <w:t>,</w:t>
      </w:r>
      <w:r w:rsidRPr="00E63AB2">
        <w:t xml:space="preserve"> </w:t>
      </w:r>
      <w:r>
        <w:t>bet. 2020/21:FiU44, rskr</w:t>
      </w:r>
      <w:r w:rsidRPr="009E1E96">
        <w:t>.</w:t>
      </w:r>
      <w:r>
        <w:t xml:space="preserve"> 2020/21:</w:t>
      </w:r>
      <w:r w:rsidRPr="009E1E96">
        <w:t>229–231</w:t>
      </w:r>
      <w:r w:rsidRPr="002D62F0">
        <w:t>)</w:t>
      </w:r>
      <w:r>
        <w:t xml:space="preserve"> </w:t>
      </w:r>
      <w:r w:rsidRPr="00FA58F4">
        <w:t xml:space="preserve">samt </w:t>
      </w:r>
      <w:bookmarkEnd w:id="168"/>
      <w:r w:rsidRPr="00FA58F4">
        <w:t xml:space="preserve">Extra ändringsbudget för 2021 – </w:t>
      </w:r>
      <w:r w:rsidRPr="009E1E96">
        <w:t xml:space="preserve">Extra ändringsbudget för 2021 – </w:t>
      </w:r>
      <w:r w:rsidRPr="00FA58F4">
        <w:t xml:space="preserve">Förlängda ersättningar på sjukförsäkringsområdet, stöd till företag, kultur och idrott samt andra åtgärder med anledning av coronaviruset </w:t>
      </w:r>
      <w:bookmarkStart w:id="169" w:name="_Hlk67587849"/>
      <w:r w:rsidRPr="009E1E96">
        <w:t>(prop. 2020/21:166).</w:t>
      </w:r>
      <w:r>
        <w:t xml:space="preserve"> </w:t>
      </w:r>
      <w:bookmarkEnd w:id="167"/>
      <w:bookmarkEnd w:id="169"/>
      <w:r>
        <w:t>Där 0,0 anges kan förslag till ändringsbudget ha lämnats, men beloppet inom utgifts</w:t>
      </w:r>
      <w:r>
        <w:softHyphen/>
        <w:t>området uppgår totalt till mindre än 50 miljoner kronor.</w:t>
      </w:r>
    </w:p>
    <w:p w14:paraId="342C03DA" w14:textId="1C9420D9" w:rsidR="00ED3704" w:rsidRDefault="00ED3704" w:rsidP="00ED3704">
      <w:pPr>
        <w:pStyle w:val="TabellFotnot"/>
        <w:ind w:left="-1134" w:right="-1135"/>
      </w:pPr>
      <w:r w:rsidRPr="006520AA">
        <w:rPr>
          <w:vertAlign w:val="superscript"/>
        </w:rPr>
        <w:t>4</w:t>
      </w:r>
      <w:r>
        <w:t xml:space="preserve"> Anvisat på statens budget enligt den beslutade budgeten för 2021 (bet. 2020/21:FiU10) samt förslag enligt fotnot 3.</w:t>
      </w:r>
    </w:p>
    <w:p w14:paraId="0B505881" w14:textId="35A096A3" w:rsidR="00ED3704" w:rsidRDefault="00ED3704" w:rsidP="00ED3704">
      <w:pPr>
        <w:pStyle w:val="Klla"/>
        <w:ind w:left="-1134" w:right="-1135"/>
      </w:pPr>
      <w:r>
        <w:t>Källa: Egna beräkningar.</w:t>
      </w:r>
    </w:p>
    <w:p w14:paraId="0EB12397" w14:textId="0A0E1F2F" w:rsidR="00ED3704" w:rsidRDefault="00ED3704" w:rsidP="00ED3704">
      <w:pPr>
        <w:pStyle w:val="Brdtext"/>
      </w:pPr>
      <w:r w:rsidRPr="007814E5">
        <w:t xml:space="preserve">Propositionen Vårändringsbudget för 2021 samt övriga propositioner med förslag till ändringar i statens budget som har beslutats för 2021 leder till att utgifterna ökar med totalt </w:t>
      </w:r>
      <w:r>
        <w:t>120,4</w:t>
      </w:r>
      <w:r w:rsidRPr="007814E5">
        <w:t xml:space="preserve"> miljarder kronor 2021. Den största enskilda revideringen av utgifterna avser en upp</w:t>
      </w:r>
      <w:r>
        <w:t>revidering</w:t>
      </w:r>
      <w:r w:rsidRPr="007814E5">
        <w:t xml:space="preserve"> av prognosen för utgiftsområde 24 Näringsliv med </w:t>
      </w:r>
      <w:r>
        <w:lastRenderedPageBreak/>
        <w:t>77,0 </w:t>
      </w:r>
      <w:r w:rsidRPr="007814E5">
        <w:t>miljarder kronor till följd av förlängningar av tidigare etablerade stöd samt av införandet av nya system för stöd för handelsbolag samt researrangörslån. Därutöver är prognosen upp</w:t>
      </w:r>
      <w:r>
        <w:t>reviderad</w:t>
      </w:r>
      <w:r w:rsidRPr="007814E5">
        <w:t xml:space="preserve"> för utgiftsområde 9 Hälsovård, sjukvård och social omsorg där fortsatta åtgärder relaterade till covid-19 ger en utgiftsökning med </w:t>
      </w:r>
      <w:r>
        <w:t>31,3</w:t>
      </w:r>
      <w:r w:rsidRPr="007814E5">
        <w:t xml:space="preserve"> miljarder kronor. Prognosen för utgiftsområde 10 Ekonomisk trygghet vid sjukdom och funktionsnedsättning har </w:t>
      </w:r>
      <w:r>
        <w:t>reviderats</w:t>
      </w:r>
      <w:r w:rsidRPr="007814E5">
        <w:t xml:space="preserve"> upp med </w:t>
      </w:r>
      <w:r>
        <w:t>11,3</w:t>
      </w:r>
      <w:r w:rsidRPr="007814E5">
        <w:t xml:space="preserve"> miljarder kronor vilket förklaras av åtgärder som vidtagits med anledning av spridningen av covid-19. De största övriga förändringarna sker inom utgiftsområdena 17 Kultur, medier, trossamfund och fritid, 14 Arbetsmarknad och arbetsliv samt 26 Statsskuldsräntor</w:t>
      </w:r>
      <w:r>
        <w:t xml:space="preserve"> m.m. (se </w:t>
      </w:r>
      <w:r>
        <w:fldChar w:fldCharType="begin"/>
      </w:r>
      <w:r>
        <w:instrText xml:space="preserve"> REF _Ref67056018 \h  \* MERGEFORMAT \*Lower </w:instrText>
      </w:r>
      <w:r>
        <w:fldChar w:fldCharType="separate"/>
      </w:r>
      <w:r w:rsidR="000D76EE">
        <w:t xml:space="preserve">diagram </w:t>
      </w:r>
      <w:r w:rsidR="000D76EE">
        <w:rPr>
          <w:noProof/>
        </w:rPr>
        <w:t>6</w:t>
      </w:r>
      <w:r w:rsidR="000D76EE">
        <w:t>.1</w:t>
      </w:r>
      <w:r>
        <w:fldChar w:fldCharType="end"/>
      </w:r>
      <w:r>
        <w:t>)</w:t>
      </w:r>
      <w:r w:rsidRPr="007814E5">
        <w:t>.</w:t>
      </w:r>
    </w:p>
    <w:p w14:paraId="6A9FB6C8" w14:textId="219E2DBA" w:rsidR="00ED3704" w:rsidRPr="004A4910" w:rsidRDefault="00ED3704" w:rsidP="00ED3704">
      <w:pPr>
        <w:pStyle w:val="DiagramRubrik"/>
      </w:pPr>
      <w:bookmarkStart w:id="170" w:name="_Ref67056018"/>
      <w:r>
        <w:t xml:space="preserve">Diagram </w:t>
      </w:r>
      <w:r>
        <w:fldChar w:fldCharType="begin"/>
      </w:r>
      <w:r>
        <w:instrText xml:space="preserve"> STYLEREF  "Rubrik 1" \n</w:instrText>
      </w:r>
      <w:r>
        <w:fldChar w:fldCharType="separate"/>
      </w:r>
      <w:r w:rsidR="000D76EE">
        <w:rPr>
          <w:noProof/>
        </w:rPr>
        <w:t>6</w:t>
      </w:r>
      <w:r>
        <w:rPr>
          <w:noProof/>
        </w:rPr>
        <w:fldChar w:fldCharType="end"/>
      </w:r>
      <w:r>
        <w:t>.</w:t>
      </w:r>
      <w:fldSimple w:instr=" SEQ Diagram \* ARABIC \s 1 ">
        <w:r w:rsidR="000D76EE">
          <w:rPr>
            <w:noProof/>
          </w:rPr>
          <w:t>1</w:t>
        </w:r>
      </w:fldSimple>
      <w:bookmarkEnd w:id="170"/>
      <w:r>
        <w:tab/>
      </w:r>
      <w:r w:rsidRPr="004A4910">
        <w:t>Skillnad mellan utgifter för 2021 och ursprungligt anvisade medel i statens budget för 2021 för vissa utgiftsområden</w:t>
      </w:r>
    </w:p>
    <w:p w14:paraId="0C3414C4" w14:textId="09FED94D" w:rsidR="00ED3704" w:rsidRDefault="00ED3704" w:rsidP="00FC5820">
      <w:pPr>
        <w:pStyle w:val="DiagramUnderrubrik"/>
      </w:pPr>
      <w:r w:rsidRPr="004A4910">
        <w:t>Miljarder kronor</w:t>
      </w:r>
      <w:r w:rsidRPr="004A4910">
        <w:tab/>
      </w:r>
    </w:p>
    <w:p w14:paraId="450D4B37" w14:textId="3020F82C" w:rsidR="00ED3704" w:rsidRDefault="00ED3704" w:rsidP="00ED3704">
      <w:pPr>
        <w:pStyle w:val="Bild"/>
      </w:pPr>
      <w:r>
        <w:rPr>
          <w:noProof/>
        </w:rPr>
        <w:drawing>
          <wp:inline distT="0" distB="0" distL="0" distR="0" wp14:anchorId="25AC789C" wp14:editId="52F1A28E">
            <wp:extent cx="4679950" cy="2339975"/>
            <wp:effectExtent l="0" t="0" r="6350" b="0"/>
            <wp:docPr id="30" name="Diagram 2" descr="Skillnad mellan utgifter för 2021 och ursprungligt anvisade medel i statens budget för 2021 för vissa utgiftsområden.">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2A0B56AC" w14:textId="6EB189F0" w:rsidR="00ED3704" w:rsidRDefault="00ED3704" w:rsidP="00ED3704">
      <w:pPr>
        <w:pStyle w:val="DiagramFotnot"/>
      </w:pPr>
      <w:r>
        <w:t xml:space="preserve">Anm.: Med anvisade medel i statens budget för 2021 avses finansutskottets sammanställning (bet. 2020/21:FiU10). </w:t>
      </w:r>
    </w:p>
    <w:p w14:paraId="1008C839" w14:textId="792D9215" w:rsidR="00ED3704" w:rsidRDefault="00ED3704" w:rsidP="00FC5820">
      <w:pPr>
        <w:pStyle w:val="Klla"/>
      </w:pPr>
      <w:r>
        <w:t xml:space="preserve">Källa: </w:t>
      </w:r>
      <w:r w:rsidRPr="002A60B3">
        <w:t>Egna beräkningar.</w:t>
      </w:r>
    </w:p>
    <w:p w14:paraId="2F849C0F" w14:textId="31146DA8" w:rsidR="00ED3704" w:rsidRDefault="00ED3704" w:rsidP="00ED3704">
      <w:pPr>
        <w:pStyle w:val="Rubrik3utannumrering"/>
      </w:pPr>
      <w:r>
        <w:t xml:space="preserve">Utgiftsområde 9 </w:t>
      </w:r>
      <w:bookmarkStart w:id="171" w:name="_Hlk66791891"/>
      <w:r>
        <w:t>Hälsovård, sjukvård och social omsorg</w:t>
      </w:r>
      <w:bookmarkEnd w:id="171"/>
    </w:p>
    <w:p w14:paraId="0D63AD2A" w14:textId="16B4BF4E" w:rsidR="00ED3704" w:rsidRDefault="00ED3704" w:rsidP="00ED3704">
      <w:pPr>
        <w:pStyle w:val="Brdtext"/>
      </w:pPr>
      <w:r>
        <w:t xml:space="preserve">Upprevideringen i förhållande till ursprungligt anvisade medel i statens budget beror främst på tillskott inom anslaget 1:6 </w:t>
      </w:r>
      <w:r w:rsidRPr="001A1FF3">
        <w:rPr>
          <w:i/>
          <w:iCs/>
        </w:rPr>
        <w:t>Bidrag till folkhälsa och sjukvård</w:t>
      </w:r>
      <w:r>
        <w:t>. Dessa</w:t>
      </w:r>
      <w:r w:rsidDel="005205D1">
        <w:t xml:space="preserve"> </w:t>
      </w:r>
      <w:r>
        <w:t xml:space="preserve">tillskott har syftat till att stödja kommuner och regioner för de merkostnader som uppkommit till följd av spridningen av covid-19. Även för </w:t>
      </w:r>
      <w:r w:rsidRPr="00EF7E3B">
        <w:t>anslag</w:t>
      </w:r>
      <w:r>
        <w:t>et </w:t>
      </w:r>
      <w:r w:rsidRPr="00246661">
        <w:t>1:5</w:t>
      </w:r>
      <w:r w:rsidRPr="001E1733">
        <w:rPr>
          <w:i/>
          <w:iCs/>
        </w:rPr>
        <w:t xml:space="preserve"> Bidrag till läkemedelsförmåner</w:t>
      </w:r>
      <w:r w:rsidRPr="00EF7E3B">
        <w:t xml:space="preserve"> har utgifterna reviderats upp som ett resultat av överenskommelsen med S</w:t>
      </w:r>
      <w:r>
        <w:t xml:space="preserve">veriges </w:t>
      </w:r>
      <w:r w:rsidRPr="00EF7E3B">
        <w:t>K</w:t>
      </w:r>
      <w:r>
        <w:t xml:space="preserve">ommuner och </w:t>
      </w:r>
      <w:r w:rsidRPr="00EF7E3B">
        <w:t>R</w:t>
      </w:r>
      <w:r>
        <w:t>egioner</w:t>
      </w:r>
      <w:r w:rsidRPr="00EF7E3B">
        <w:t xml:space="preserve"> avseende 2021. </w:t>
      </w:r>
    </w:p>
    <w:p w14:paraId="43F6E333" w14:textId="77777777" w:rsidR="00ED3704" w:rsidRPr="00BF63A8" w:rsidRDefault="00ED3704" w:rsidP="00ED3704">
      <w:pPr>
        <w:pStyle w:val="Rubrik3utannumrering"/>
      </w:pPr>
      <w:r w:rsidRPr="00BF63A8">
        <w:t>Utgiftsområde 10 Ekonomisk trygghet vid sjukdom och funktionsnedsättning</w:t>
      </w:r>
    </w:p>
    <w:p w14:paraId="7176E52E" w14:textId="176AA340" w:rsidR="00ED3704" w:rsidRPr="002A60B3" w:rsidRDefault="00ED3704" w:rsidP="00ED3704">
      <w:pPr>
        <w:pStyle w:val="Brdtext"/>
        <w:rPr>
          <w:highlight w:val="yellow"/>
        </w:rPr>
      </w:pPr>
      <w:r>
        <w:t xml:space="preserve">Upprevideringen i förhållande till ursprungligt anvisade medel i statens budget förklaras i huvudsak av regeländringar med anledning av spridningen av covid-19. Här kan framför allt nämnas förlängning av de tillfälliga reglerna avseende ersättning för höga sjuklönekostnader och ersättning för karensavdrag inom anslaget </w:t>
      </w:r>
      <w:r w:rsidRPr="004F007A">
        <w:t>1:1</w:t>
      </w:r>
      <w:r w:rsidRPr="00060802">
        <w:rPr>
          <w:i/>
          <w:iCs/>
        </w:rPr>
        <w:t xml:space="preserve"> Sjukpenning och rehabilitering m.m.</w:t>
      </w:r>
      <w:r>
        <w:t xml:space="preserve"> Spridningen av covid-19 har även medfört fler påbörjade sjuk</w:t>
      </w:r>
      <w:r w:rsidR="003A1681">
        <w:softHyphen/>
      </w:r>
      <w:r>
        <w:t>skrivningar, både direkt genom insjuknande i sjukdomen och indirekt genom slopade krav på läkarintyg och uppmaningar om att stanna hemma även vid milda symptom. Det har lett till volymökningar i dessa rättighetsstyrda system vilket i sin tur medför utgiftsökningar under 2021</w:t>
      </w:r>
      <w:r w:rsidRPr="00986C49">
        <w:t>.</w:t>
      </w:r>
    </w:p>
    <w:p w14:paraId="794304C0" w14:textId="1ECD0CA5" w:rsidR="00ED3704" w:rsidRPr="00F3674A" w:rsidRDefault="00ED3704" w:rsidP="00ED3704">
      <w:pPr>
        <w:pStyle w:val="Rubrik3utannumrering"/>
      </w:pPr>
      <w:r w:rsidRPr="00F3674A">
        <w:t>Utgiftsområde 14 Arbetsmarknad och arbetsliv</w:t>
      </w:r>
    </w:p>
    <w:p w14:paraId="1B1A4173" w14:textId="72600626" w:rsidR="00ED3704" w:rsidRDefault="00ED3704" w:rsidP="00ED3704">
      <w:pPr>
        <w:pStyle w:val="Brdtext"/>
      </w:pPr>
      <w:r w:rsidRPr="009B1DFE">
        <w:t>Nedrevideringen i förhållande till ursprungligt anvisade medel i statens budget</w:t>
      </w:r>
      <w:r>
        <w:t>,</w:t>
      </w:r>
      <w:r w:rsidRPr="009B1DFE">
        <w:t xml:space="preserve"> beror främst på </w:t>
      </w:r>
      <w:r>
        <w:t>minskningar</w:t>
      </w:r>
      <w:r w:rsidRPr="009B1DFE">
        <w:t xml:space="preserve"> </w:t>
      </w:r>
      <w:r>
        <w:t>inom</w:t>
      </w:r>
      <w:r w:rsidRPr="009B1DFE">
        <w:t xml:space="preserve"> anslage</w:t>
      </w:r>
      <w:r>
        <w:t>n</w:t>
      </w:r>
      <w:r w:rsidRPr="009B1DFE">
        <w:t xml:space="preserve"> </w:t>
      </w:r>
      <w:r w:rsidRPr="004F007A">
        <w:t>1:2</w:t>
      </w:r>
      <w:r w:rsidRPr="009B1DFE">
        <w:rPr>
          <w:i/>
          <w:iCs/>
        </w:rPr>
        <w:t xml:space="preserve"> Bidrag till arbetslöshetsersättning och aktivitetsstöd</w:t>
      </w:r>
      <w:r w:rsidRPr="009B1DFE">
        <w:t xml:space="preserve"> </w:t>
      </w:r>
      <w:r>
        <w:lastRenderedPageBreak/>
        <w:t xml:space="preserve">och </w:t>
      </w:r>
      <w:r w:rsidRPr="004F007A">
        <w:rPr>
          <w:iCs/>
        </w:rPr>
        <w:t>1:12</w:t>
      </w:r>
      <w:r w:rsidRPr="00F70F72">
        <w:rPr>
          <w:i/>
        </w:rPr>
        <w:t xml:space="preserve"> Bidrag till lönegarantiersättning</w:t>
      </w:r>
      <w:r w:rsidRPr="009B1DFE">
        <w:t xml:space="preserve">. </w:t>
      </w:r>
      <w:r>
        <w:t xml:space="preserve">Minskningen på anslaget </w:t>
      </w:r>
      <w:r w:rsidRPr="00EF7E3B">
        <w:t xml:space="preserve">1:2 </w:t>
      </w:r>
      <w:r w:rsidRPr="00944780">
        <w:rPr>
          <w:i/>
          <w:iCs/>
        </w:rPr>
        <w:t>Bidrag till arbets</w:t>
      </w:r>
      <w:r>
        <w:rPr>
          <w:i/>
          <w:iCs/>
        </w:rPr>
        <w:softHyphen/>
      </w:r>
      <w:r w:rsidRPr="00944780">
        <w:rPr>
          <w:i/>
          <w:iCs/>
        </w:rPr>
        <w:t>lös</w:t>
      </w:r>
      <w:r>
        <w:rPr>
          <w:i/>
          <w:iCs/>
        </w:rPr>
        <w:softHyphen/>
      </w:r>
      <w:r w:rsidRPr="00944780">
        <w:rPr>
          <w:i/>
          <w:iCs/>
        </w:rPr>
        <w:t>hets</w:t>
      </w:r>
      <w:r>
        <w:rPr>
          <w:i/>
          <w:iCs/>
        </w:rPr>
        <w:softHyphen/>
      </w:r>
      <w:r w:rsidRPr="00944780">
        <w:rPr>
          <w:i/>
          <w:iCs/>
        </w:rPr>
        <w:t>ersättning och aktivitetsstöd</w:t>
      </w:r>
      <w:r w:rsidRPr="00EF7E3B">
        <w:t xml:space="preserve"> </w:t>
      </w:r>
      <w:r>
        <w:t>förklaras främst av</w:t>
      </w:r>
      <w:r w:rsidRPr="009B1DFE">
        <w:t xml:space="preserve"> f</w:t>
      </w:r>
      <w:r>
        <w:t>ärre</w:t>
      </w:r>
      <w:r w:rsidRPr="009B1DFE">
        <w:t xml:space="preserve"> ersättningstagare </w:t>
      </w:r>
      <w:r>
        <w:t xml:space="preserve">än förväntat </w:t>
      </w:r>
      <w:r w:rsidRPr="009B1DFE">
        <w:t xml:space="preserve">i arbetslöshetsförsäkringen till följd av en beräknad </w:t>
      </w:r>
      <w:r>
        <w:t>lägre</w:t>
      </w:r>
      <w:r w:rsidRPr="009B1DFE">
        <w:t xml:space="preserve"> arbetslöshet</w:t>
      </w:r>
      <w:r>
        <w:t xml:space="preserve">. Minskningen på anslaget </w:t>
      </w:r>
      <w:r w:rsidRPr="004F007A">
        <w:t>1:12</w:t>
      </w:r>
      <w:r w:rsidRPr="00944780">
        <w:rPr>
          <w:i/>
          <w:iCs/>
        </w:rPr>
        <w:t xml:space="preserve"> Bidrag till lönegarantiersättning</w:t>
      </w:r>
      <w:r>
        <w:t xml:space="preserve"> förklaras främst av att den förväntade ökningen av konkurser hittills uteblivit. </w:t>
      </w:r>
    </w:p>
    <w:p w14:paraId="1C57CF0A" w14:textId="77777777" w:rsidR="00ED3704" w:rsidRDefault="00ED3704" w:rsidP="00ED3704">
      <w:pPr>
        <w:pStyle w:val="Brdtext"/>
        <w:rPr>
          <w:rFonts w:asciiTheme="majorHAnsi" w:eastAsiaTheme="majorEastAsia" w:hAnsiTheme="majorHAnsi" w:cstheme="majorBidi"/>
          <w:color w:val="000000" w:themeColor="text1"/>
          <w:sz w:val="25"/>
          <w:szCs w:val="24"/>
        </w:rPr>
      </w:pPr>
      <w:r w:rsidRPr="009B1DFE">
        <w:rPr>
          <w:rFonts w:asciiTheme="majorHAnsi" w:eastAsiaTheme="majorEastAsia" w:hAnsiTheme="majorHAnsi" w:cstheme="majorBidi"/>
          <w:color w:val="000000" w:themeColor="text1"/>
          <w:sz w:val="25"/>
          <w:szCs w:val="24"/>
        </w:rPr>
        <w:t xml:space="preserve">Utgiftsområde 17 </w:t>
      </w:r>
      <w:r w:rsidRPr="00595442">
        <w:rPr>
          <w:rFonts w:asciiTheme="majorHAnsi" w:eastAsiaTheme="majorEastAsia" w:hAnsiTheme="majorHAnsi" w:cstheme="majorBidi"/>
          <w:color w:val="000000" w:themeColor="text1"/>
          <w:sz w:val="25"/>
          <w:szCs w:val="24"/>
        </w:rPr>
        <w:t>Kultur, medier, trossamfund och fritid</w:t>
      </w:r>
    </w:p>
    <w:p w14:paraId="79F2CAF2" w14:textId="6D4A9949" w:rsidR="00ED3704" w:rsidRPr="002A60B3" w:rsidRDefault="00ED3704" w:rsidP="00ED3704">
      <w:pPr>
        <w:pStyle w:val="Brdtext"/>
        <w:rPr>
          <w:highlight w:val="yellow"/>
        </w:rPr>
      </w:pPr>
      <w:r w:rsidRPr="00463370">
        <w:t xml:space="preserve">Upprevideringen </w:t>
      </w:r>
      <w:r>
        <w:t>i</w:t>
      </w:r>
      <w:r w:rsidRPr="00463370">
        <w:t xml:space="preserve"> </w:t>
      </w:r>
      <w:r>
        <w:t>förhållande till</w:t>
      </w:r>
      <w:r w:rsidRPr="00463370">
        <w:t xml:space="preserve"> ursprungligt anvisade mede</w:t>
      </w:r>
      <w:r>
        <w:t>l i statens budget</w:t>
      </w:r>
      <w:r w:rsidRPr="00463370">
        <w:t xml:space="preserve"> förklaras av </w:t>
      </w:r>
      <w:r>
        <w:t>åtgärder med anledning av spridningen av covid-19. Det rör sig huvud</w:t>
      </w:r>
      <w:r>
        <w:softHyphen/>
        <w:t>sakligen om</w:t>
      </w:r>
      <w:r w:rsidRPr="00463370">
        <w:t xml:space="preserve"> </w:t>
      </w:r>
      <w:r w:rsidRPr="00221AEF">
        <w:t xml:space="preserve">tillfälliga </w:t>
      </w:r>
      <w:r>
        <w:t>tillskott</w:t>
      </w:r>
      <w:r w:rsidRPr="00221AEF">
        <w:t xml:space="preserve"> </w:t>
      </w:r>
      <w:r>
        <w:t>för</w:t>
      </w:r>
      <w:r w:rsidRPr="00221AEF">
        <w:t xml:space="preserve"> allmänna kulturstöd, stöd till idrott, allmänna samlings</w:t>
      </w:r>
      <w:r>
        <w:softHyphen/>
      </w:r>
      <w:r w:rsidRPr="00221AEF">
        <w:t>lokaler och ideell verksamhet</w:t>
      </w:r>
      <w:r>
        <w:t xml:space="preserve">. Dessa stöd berör främst anslagen </w:t>
      </w:r>
      <w:r w:rsidRPr="004F007A">
        <w:t>1:2</w:t>
      </w:r>
      <w:r w:rsidRPr="00D63DEE">
        <w:rPr>
          <w:i/>
          <w:iCs/>
        </w:rPr>
        <w:t xml:space="preserve"> </w:t>
      </w:r>
      <w:r w:rsidRPr="00EF7E3B">
        <w:rPr>
          <w:i/>
          <w:iCs/>
        </w:rPr>
        <w:t>Bidrag till allmän kulturverksamhet, utveckling samt internationellt kulturutbyte och samarbete</w:t>
      </w:r>
      <w:r w:rsidRPr="00EF7E3B" w:rsidDel="00EF7E3B">
        <w:rPr>
          <w:i/>
          <w:iCs/>
        </w:rPr>
        <w:t xml:space="preserve"> </w:t>
      </w:r>
      <w:r>
        <w:t xml:space="preserve">och </w:t>
      </w:r>
      <w:r w:rsidRPr="004F007A">
        <w:t>13:1</w:t>
      </w:r>
      <w:r w:rsidRPr="0044295A">
        <w:rPr>
          <w:i/>
          <w:iCs/>
        </w:rPr>
        <w:t xml:space="preserve"> Stöd till idrotten</w:t>
      </w:r>
      <w:bookmarkStart w:id="172" w:name="_Hlk66806824"/>
      <w:r>
        <w:t xml:space="preserve">. </w:t>
      </w:r>
      <w:bookmarkEnd w:id="172"/>
    </w:p>
    <w:p w14:paraId="594D8A74" w14:textId="77777777" w:rsidR="00ED3704" w:rsidRDefault="00ED3704" w:rsidP="00ED3704">
      <w:pPr>
        <w:pStyle w:val="Rubrik3utannumrering"/>
      </w:pPr>
      <w:r>
        <w:t>Utgiftsområde 24 Näringsliv</w:t>
      </w:r>
    </w:p>
    <w:p w14:paraId="0EC56E64" w14:textId="77364F41" w:rsidR="00ED3704" w:rsidRPr="00583C9F" w:rsidRDefault="00ED3704" w:rsidP="00ED3704">
      <w:pPr>
        <w:pStyle w:val="Brdtext"/>
        <w:rPr>
          <w:highlight w:val="yellow"/>
        </w:rPr>
      </w:pPr>
      <w:bookmarkStart w:id="173" w:name="_Hlk66618960"/>
      <w:r>
        <w:t>Upprevideringen i förhållande till ursprungligt anvisade medel på statens budget förklaras huvudsakligen av att åtgärder vidtagits i form av stöd till företag i syfte att begränsa de negativa ekonomiska effekterna med anledning av spridningen av covid-19. Företagsstöden har bl.a. medfört ökningar av anslagen </w:t>
      </w:r>
      <w:r w:rsidRPr="004F007A">
        <w:rPr>
          <w:iCs/>
        </w:rPr>
        <w:t>1:4</w:t>
      </w:r>
      <w:r w:rsidRPr="006C0056">
        <w:rPr>
          <w:i/>
          <w:iCs/>
        </w:rPr>
        <w:t xml:space="preserve"> Tillväxtverket</w:t>
      </w:r>
      <w:r>
        <w:t>,</w:t>
      </w:r>
      <w:r w:rsidRPr="006C0056">
        <w:t xml:space="preserve"> </w:t>
      </w:r>
      <w:r w:rsidRPr="00634254">
        <w:t>1:22</w:t>
      </w:r>
      <w:r w:rsidRPr="00AC66B7">
        <w:rPr>
          <w:i/>
        </w:rPr>
        <w:t xml:space="preserve"> Stöd vid korttidsarbete</w:t>
      </w:r>
      <w:r>
        <w:rPr>
          <w:iCs/>
        </w:rPr>
        <w:t>,</w:t>
      </w:r>
      <w:r>
        <w:t xml:space="preserve"> </w:t>
      </w:r>
      <w:bookmarkEnd w:id="173"/>
      <w:r w:rsidRPr="00634254">
        <w:t>1:23</w:t>
      </w:r>
      <w:r w:rsidRPr="00D86BF2">
        <w:rPr>
          <w:i/>
        </w:rPr>
        <w:t xml:space="preserve"> Stöd till enskilda näringsidkare</w:t>
      </w:r>
      <w:r w:rsidRPr="008E7CEB">
        <w:t xml:space="preserve"> </w:t>
      </w:r>
      <w:r>
        <w:t>och</w:t>
      </w:r>
      <w:r w:rsidRPr="008E7CEB">
        <w:t xml:space="preserve"> </w:t>
      </w:r>
      <w:r w:rsidRPr="00634254">
        <w:rPr>
          <w:iCs/>
        </w:rPr>
        <w:t>1:24</w:t>
      </w:r>
      <w:r w:rsidRPr="008E7CEB">
        <w:rPr>
          <w:i/>
        </w:rPr>
        <w:t xml:space="preserve"> Omställningsstöd</w:t>
      </w:r>
      <w:r w:rsidRPr="00583C9F">
        <w:t>.</w:t>
      </w:r>
      <w:r>
        <w:t xml:space="preserve"> </w:t>
      </w:r>
      <w:r w:rsidRPr="008E7CEB">
        <w:t>Utöver</w:t>
      </w:r>
      <w:r>
        <w:t xml:space="preserve"> tillskott till befintliga anslag har det förts upp nya anslag i statens budget: anslagen </w:t>
      </w:r>
      <w:r w:rsidRPr="00634254">
        <w:rPr>
          <w:iCs/>
        </w:rPr>
        <w:t>1:25</w:t>
      </w:r>
      <w:r w:rsidRPr="008E7CEB">
        <w:rPr>
          <w:i/>
        </w:rPr>
        <w:t xml:space="preserve"> Researrangörslån</w:t>
      </w:r>
      <w:r>
        <w:t xml:space="preserve">, </w:t>
      </w:r>
      <w:r w:rsidRPr="00634254">
        <w:rPr>
          <w:iCs/>
        </w:rPr>
        <w:t>1:26</w:t>
      </w:r>
      <w:r w:rsidRPr="008E7CEB">
        <w:rPr>
          <w:i/>
        </w:rPr>
        <w:t xml:space="preserve"> Stöd till handelsbolag</w:t>
      </w:r>
      <w:r>
        <w:rPr>
          <w:i/>
        </w:rPr>
        <w:t>,</w:t>
      </w:r>
      <w:r>
        <w:t xml:space="preserve"> </w:t>
      </w:r>
      <w:r w:rsidRPr="00634254">
        <w:rPr>
          <w:iCs/>
        </w:rPr>
        <w:t>1:27</w:t>
      </w:r>
      <w:r w:rsidRPr="008E7CEB">
        <w:rPr>
          <w:i/>
        </w:rPr>
        <w:t xml:space="preserve"> Tillfälligt stöd för hyreskostnader för vissa företag</w:t>
      </w:r>
      <w:r>
        <w:t xml:space="preserve"> och 1:28 </w:t>
      </w:r>
      <w:r w:rsidRPr="00305F08">
        <w:rPr>
          <w:i/>
          <w:iCs/>
        </w:rPr>
        <w:t>Evenemangsstöd</w:t>
      </w:r>
      <w:r>
        <w:rPr>
          <w:i/>
          <w:iCs/>
        </w:rPr>
        <w:t>.</w:t>
      </w:r>
    </w:p>
    <w:p w14:paraId="6A5EE667" w14:textId="44A64518" w:rsidR="00ED3704" w:rsidRPr="00221AEF" w:rsidRDefault="00ED3704" w:rsidP="00ED3704">
      <w:pPr>
        <w:pStyle w:val="Rubrik3utannumrering"/>
      </w:pPr>
      <w:r w:rsidRPr="00221AEF">
        <w:t>Utgiftsområde 26 Statsskuldsräntor m.m.</w:t>
      </w:r>
    </w:p>
    <w:p w14:paraId="3729ACEF" w14:textId="4259681A" w:rsidR="00ED3704" w:rsidRDefault="00ED3704" w:rsidP="00ED3704">
      <w:pPr>
        <w:pStyle w:val="Brdtext"/>
      </w:pPr>
      <w:r w:rsidRPr="00221AEF">
        <w:t>Ne</w:t>
      </w:r>
      <w:r>
        <w:t>drevideringen</w:t>
      </w:r>
      <w:r w:rsidRPr="00221AEF">
        <w:t xml:space="preserve"> i förhållande till de ursprungligt anvisade medlen</w:t>
      </w:r>
      <w:r w:rsidRPr="00F24878">
        <w:t xml:space="preserve"> i statens budget</w:t>
      </w:r>
      <w:r w:rsidRPr="00221AEF">
        <w:t xml:space="preserve"> beror på </w:t>
      </w:r>
      <w:r w:rsidRPr="00F24878">
        <w:t>lägre beräknade utgifter för statsskuldsräntor inom</w:t>
      </w:r>
      <w:r w:rsidRPr="00221AEF">
        <w:t xml:space="preserve"> anslaget</w:t>
      </w:r>
      <w:r>
        <w:t> </w:t>
      </w:r>
      <w:r w:rsidRPr="00634254">
        <w:t>1:1</w:t>
      </w:r>
      <w:r w:rsidRPr="00221AEF">
        <w:rPr>
          <w:i/>
          <w:iCs/>
        </w:rPr>
        <w:t xml:space="preserve"> Räntor på statsskulden</w:t>
      </w:r>
      <w:r w:rsidRPr="00F24878">
        <w:t>. Den dominerande förklaringen är lägre förväntade valutavinster samt att överkurserna</w:t>
      </w:r>
      <w:r w:rsidRPr="00F24878" w:rsidDel="004168E2">
        <w:t xml:space="preserve"> </w:t>
      </w:r>
      <w:r w:rsidRPr="00F24878">
        <w:t>beräknas bli lägre</w:t>
      </w:r>
      <w:r>
        <w:t xml:space="preserve">. </w:t>
      </w:r>
      <w:r w:rsidRPr="004168E2">
        <w:t>Överkurser vid emission uppstår när marknadsräntan är lägre än obligationens kupongränta.</w:t>
      </w:r>
    </w:p>
    <w:p w14:paraId="1E146A4D" w14:textId="2CA6780B" w:rsidR="00ED3704" w:rsidRDefault="00ED3704" w:rsidP="00ED3704">
      <w:pPr>
        <w:pStyle w:val="Rubrik2"/>
      </w:pPr>
      <w:bookmarkStart w:id="174" w:name="_Toc68721347"/>
      <w:r>
        <w:t>Förändring av de takbegränsade utgifterna 2022 och 2023 sedan budgetpropositionen för 2021</w:t>
      </w:r>
      <w:bookmarkEnd w:id="174"/>
    </w:p>
    <w:p w14:paraId="3BEFF8F3" w14:textId="4F57519A" w:rsidR="00ED3704" w:rsidRDefault="00ED3704" w:rsidP="00ED3704">
      <w:pPr>
        <w:pStyle w:val="Brdtext"/>
      </w:pPr>
      <w:r w:rsidRPr="002676B4">
        <w:t xml:space="preserve">I budgetpropositionen för 2021 presenterade regeringen en beräkning av de takbegränsade utgifterna för 2022 och 2023. I denna proposition görs en reviderad beräkning. Förändringen i förhållande till den tidigare beräkningen redovisas i </w:t>
      </w:r>
      <w:r>
        <w:br/>
      </w:r>
      <w:r w:rsidRPr="002676B4">
        <w:fldChar w:fldCharType="begin"/>
      </w:r>
      <w:r w:rsidRPr="002676B4">
        <w:instrText xml:space="preserve"> REF _Ref66644676 \*Lower </w:instrText>
      </w:r>
      <w:r>
        <w:instrText xml:space="preserve"> \* MERGEFORMAT </w:instrText>
      </w:r>
      <w:r w:rsidRPr="002676B4">
        <w:fldChar w:fldCharType="separate"/>
      </w:r>
      <w:r w:rsidR="000D76EE">
        <w:t xml:space="preserve">tabell </w:t>
      </w:r>
      <w:r w:rsidR="000D76EE">
        <w:rPr>
          <w:noProof/>
        </w:rPr>
        <w:t>6</w:t>
      </w:r>
      <w:r w:rsidR="000D76EE">
        <w:t>.</w:t>
      </w:r>
      <w:r w:rsidR="000D76EE">
        <w:rPr>
          <w:noProof/>
        </w:rPr>
        <w:t>9</w:t>
      </w:r>
      <w:r w:rsidRPr="002676B4">
        <w:fldChar w:fldCharType="end"/>
      </w:r>
      <w:r w:rsidRPr="002676B4">
        <w:t xml:space="preserve">, fördelad på samma förklaringsfaktorer som i avsnitt </w:t>
      </w:r>
      <w:r w:rsidRPr="002676B4">
        <w:fldChar w:fldCharType="begin"/>
      </w:r>
      <w:r>
        <w:instrText xml:space="preserve"> REF _Ref66741918 \r  \* MERGEFORMAT \*Lower </w:instrText>
      </w:r>
      <w:r w:rsidRPr="002676B4">
        <w:fldChar w:fldCharType="separate"/>
      </w:r>
      <w:r w:rsidR="000D76EE">
        <w:t>6.1</w:t>
      </w:r>
      <w:r w:rsidRPr="002676B4">
        <w:fldChar w:fldCharType="end"/>
      </w:r>
      <w:r w:rsidRPr="002676B4">
        <w:t xml:space="preserve">. </w:t>
      </w:r>
      <w:r>
        <w:t xml:space="preserve">I </w:t>
      </w:r>
      <w:r>
        <w:fldChar w:fldCharType="begin"/>
      </w:r>
      <w:r>
        <w:instrText xml:space="preserve"> REF _Ref67505484 \h \*Lower </w:instrText>
      </w:r>
      <w:r>
        <w:fldChar w:fldCharType="separate"/>
      </w:r>
      <w:r w:rsidR="000D76EE">
        <w:t xml:space="preserve">tabell </w:t>
      </w:r>
      <w:r w:rsidR="000D76EE">
        <w:rPr>
          <w:noProof/>
        </w:rPr>
        <w:t>6</w:t>
      </w:r>
      <w:r w:rsidR="000D76EE">
        <w:t>.</w:t>
      </w:r>
      <w:r w:rsidR="000D76EE">
        <w:rPr>
          <w:noProof/>
        </w:rPr>
        <w:t>10</w:t>
      </w:r>
      <w:r>
        <w:fldChar w:fldCharType="end"/>
      </w:r>
      <w:r>
        <w:t xml:space="preserve"> i detta avsnitt redovisas alla större beslutade, föreslagna och aviserade utgiftsförändringar jämfört med budgetpropositionen för 2021, inklusive ändringar avseende 2021. </w:t>
      </w:r>
    </w:p>
    <w:p w14:paraId="09580242" w14:textId="3769A842" w:rsidR="00ED3704" w:rsidRPr="00A846F7" w:rsidRDefault="00ED3704" w:rsidP="00ED3704">
      <w:pPr>
        <w:pStyle w:val="Brdtext"/>
      </w:pPr>
      <w:r w:rsidRPr="002676B4">
        <w:t xml:space="preserve">Sammantaget beräknas de takbegränsade utgifterna bli </w:t>
      </w:r>
      <w:r>
        <w:t>2</w:t>
      </w:r>
      <w:r w:rsidRPr="002676B4">
        <w:t xml:space="preserve"> miljarder kronor lägre 2022 och </w:t>
      </w:r>
      <w:r>
        <w:t>2 </w:t>
      </w:r>
      <w:r w:rsidRPr="002676B4">
        <w:t xml:space="preserve">miljarder kronor lägre 2023 </w:t>
      </w:r>
      <w:r>
        <w:t>jämfört med</w:t>
      </w:r>
      <w:r w:rsidRPr="002676B4">
        <w:t xml:space="preserve"> bedömningen i budgetpropositionen för 2021. Den förklaringsfaktor som främst bidrar till de lägre utgifterna är volym</w:t>
      </w:r>
      <w:r>
        <w:softHyphen/>
      </w:r>
      <w:r w:rsidRPr="002676B4">
        <w:t xml:space="preserve">förändringar. </w:t>
      </w:r>
      <w:r>
        <w:t>Samtidigt medför ö</w:t>
      </w:r>
      <w:r w:rsidRPr="002676B4">
        <w:t xml:space="preserve">vriga makroekonomiska förändringar </w:t>
      </w:r>
      <w:r>
        <w:t>samt</w:t>
      </w:r>
      <w:r w:rsidRPr="002676B4">
        <w:t xml:space="preserve"> beslutade, föreslagna och aviserade reformer </w:t>
      </w:r>
      <w:r>
        <w:t>högre</w:t>
      </w:r>
      <w:r w:rsidRPr="002676B4">
        <w:t xml:space="preserve"> utgifter, vilket reducerar den totala utgifts</w:t>
      </w:r>
      <w:r>
        <w:softHyphen/>
      </w:r>
      <w:r w:rsidRPr="002676B4">
        <w:t>förändringen.</w:t>
      </w:r>
    </w:p>
    <w:p w14:paraId="13F2ADEE" w14:textId="7F473E9A" w:rsidR="00ED3704" w:rsidRDefault="00ED3704" w:rsidP="00ED3704">
      <w:pPr>
        <w:pStyle w:val="TabellRubrik"/>
      </w:pPr>
      <w:bookmarkStart w:id="175" w:name="_Ref66644676"/>
      <w:r>
        <w:lastRenderedPageBreak/>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9</w:t>
        </w:r>
      </w:fldSimple>
      <w:bookmarkEnd w:id="175"/>
      <w:r>
        <w:tab/>
      </w:r>
      <w:r w:rsidRPr="009934ED">
        <w:t>Förändringar av takbegränsade utgifter jämfört med budgetpropositionen för 2021</w:t>
      </w:r>
    </w:p>
    <w:p w14:paraId="60075129" w14:textId="030CFC78" w:rsidR="00ED3704" w:rsidRDefault="00ED3704" w:rsidP="00ED3704">
      <w:pPr>
        <w:pStyle w:val="TabellUnderrubrik"/>
        <w:keepLines/>
      </w:pPr>
      <w:r w:rsidRPr="009934ED">
        <w:t>Miljarder kronor</w:t>
      </w:r>
    </w:p>
    <w:tbl>
      <w:tblPr>
        <w:tblStyle w:val="RKBPTabell"/>
        <w:tblW w:w="0" w:type="auto"/>
        <w:tblLayout w:type="fixed"/>
        <w:tblLook w:val="06E0" w:firstRow="1" w:lastRow="1" w:firstColumn="1" w:lastColumn="0" w:noHBand="1" w:noVBand="1"/>
      </w:tblPr>
      <w:tblGrid>
        <w:gridCol w:w="4812"/>
        <w:gridCol w:w="1279"/>
        <w:gridCol w:w="1279"/>
      </w:tblGrid>
      <w:tr w:rsidR="00ED3704" w:rsidRPr="00B0307D" w14:paraId="6F85ECA2"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81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133BA4F6" w14:textId="77777777" w:rsidR="00ED3704" w:rsidRPr="00B0307D" w:rsidRDefault="00ED3704" w:rsidP="00ED3704">
            <w:pPr>
              <w:pStyle w:val="TabellHuvud"/>
              <w:keepNext/>
              <w:keepLines/>
            </w:pPr>
            <w:r w:rsidRPr="00B0307D">
              <w:t> </w:t>
            </w:r>
          </w:p>
        </w:tc>
        <w:tc>
          <w:tcPr>
            <w:tcW w:w="127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2344030" w14:textId="77777777" w:rsidR="00ED3704" w:rsidRPr="00B0307D"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B0307D">
              <w:t>2022</w:t>
            </w:r>
          </w:p>
        </w:tc>
        <w:tc>
          <w:tcPr>
            <w:tcW w:w="127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98F74EF" w14:textId="77777777" w:rsidR="00ED3704" w:rsidRPr="00B0307D"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B0307D">
              <w:t>2023</w:t>
            </w:r>
          </w:p>
        </w:tc>
      </w:tr>
      <w:tr w:rsidR="00ED3704" w:rsidRPr="00B0307D" w14:paraId="54D8A4BD" w14:textId="77777777" w:rsidTr="00ED3704">
        <w:tc>
          <w:tcPr>
            <w:cnfStyle w:val="001000000000" w:firstRow="0" w:lastRow="0" w:firstColumn="1" w:lastColumn="0" w:oddVBand="0" w:evenVBand="0" w:oddHBand="0" w:evenHBand="0" w:firstRowFirstColumn="0" w:firstRowLastColumn="0" w:lastRowFirstColumn="0" w:lastRowLastColumn="0"/>
            <w:tcW w:w="4812" w:type="dxa"/>
            <w:tcBorders>
              <w:top w:val="single" w:sz="12" w:space="0" w:color="auto"/>
            </w:tcBorders>
            <w:hideMark/>
          </w:tcPr>
          <w:p w14:paraId="7FD3EDB2" w14:textId="77777777" w:rsidR="00ED3704" w:rsidRPr="00B0307D" w:rsidRDefault="00ED3704" w:rsidP="00ED3704">
            <w:pPr>
              <w:pStyle w:val="Tabell"/>
              <w:keepNext/>
              <w:keepLines/>
              <w:rPr>
                <w:b/>
                <w:bCs/>
              </w:rPr>
            </w:pPr>
            <w:r w:rsidRPr="00B0307D">
              <w:rPr>
                <w:b/>
                <w:bCs/>
              </w:rPr>
              <w:t>Takbegränsade utgifter i budgetpropositionen för 2021</w:t>
            </w:r>
          </w:p>
        </w:tc>
        <w:tc>
          <w:tcPr>
            <w:tcW w:w="1279" w:type="dxa"/>
            <w:tcBorders>
              <w:top w:val="single" w:sz="12" w:space="0" w:color="auto"/>
            </w:tcBorders>
            <w:noWrap/>
            <w:hideMark/>
          </w:tcPr>
          <w:p w14:paraId="0052C6C5" w14:textId="7D96C281"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0307D">
              <w:rPr>
                <w:b/>
                <w:bCs/>
              </w:rPr>
              <w:t>1</w:t>
            </w:r>
            <w:r>
              <w:rPr>
                <w:b/>
                <w:bCs/>
              </w:rPr>
              <w:t> </w:t>
            </w:r>
            <w:r w:rsidRPr="00B0307D">
              <w:rPr>
                <w:b/>
                <w:bCs/>
              </w:rPr>
              <w:t>478,7</w:t>
            </w:r>
          </w:p>
        </w:tc>
        <w:tc>
          <w:tcPr>
            <w:tcW w:w="1279" w:type="dxa"/>
            <w:tcBorders>
              <w:top w:val="single" w:sz="12" w:space="0" w:color="auto"/>
            </w:tcBorders>
            <w:noWrap/>
            <w:hideMark/>
          </w:tcPr>
          <w:p w14:paraId="02A025D9" w14:textId="33F9C841"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0307D">
              <w:rPr>
                <w:b/>
                <w:bCs/>
              </w:rPr>
              <w:t>1</w:t>
            </w:r>
            <w:r>
              <w:rPr>
                <w:b/>
                <w:bCs/>
              </w:rPr>
              <w:t> </w:t>
            </w:r>
            <w:r w:rsidRPr="00B0307D">
              <w:rPr>
                <w:b/>
                <w:bCs/>
              </w:rPr>
              <w:t>458,7</w:t>
            </w:r>
          </w:p>
        </w:tc>
      </w:tr>
      <w:tr w:rsidR="00ED3704" w:rsidRPr="00B0307D" w14:paraId="77693872" w14:textId="77777777" w:rsidTr="00ED3704">
        <w:tc>
          <w:tcPr>
            <w:cnfStyle w:val="001000000000" w:firstRow="0" w:lastRow="0" w:firstColumn="1" w:lastColumn="0" w:oddVBand="0" w:evenVBand="0" w:oddHBand="0" w:evenHBand="0" w:firstRowFirstColumn="0" w:firstRowLastColumn="0" w:lastRowFirstColumn="0" w:lastRowLastColumn="0"/>
            <w:tcW w:w="4812" w:type="dxa"/>
            <w:noWrap/>
            <w:hideMark/>
          </w:tcPr>
          <w:p w14:paraId="1634C3A3" w14:textId="77777777" w:rsidR="00ED3704" w:rsidRPr="00B0307D" w:rsidRDefault="00ED3704" w:rsidP="00ED3704">
            <w:pPr>
              <w:pStyle w:val="Tabell"/>
              <w:keepNext/>
              <w:keepLines/>
            </w:pPr>
            <w:r w:rsidRPr="00B0307D">
              <w:t>Beslutade, föreslagna och aviserade reformer</w:t>
            </w:r>
          </w:p>
        </w:tc>
        <w:tc>
          <w:tcPr>
            <w:tcW w:w="1279" w:type="dxa"/>
            <w:noWrap/>
            <w:hideMark/>
          </w:tcPr>
          <w:p w14:paraId="014207BB"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0,2</w:t>
            </w:r>
          </w:p>
        </w:tc>
        <w:tc>
          <w:tcPr>
            <w:tcW w:w="1279" w:type="dxa"/>
            <w:noWrap/>
            <w:hideMark/>
          </w:tcPr>
          <w:p w14:paraId="5D2F374C"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0,5</w:t>
            </w:r>
          </w:p>
        </w:tc>
      </w:tr>
      <w:tr w:rsidR="00ED3704" w:rsidRPr="00B0307D" w14:paraId="69B4027F" w14:textId="77777777" w:rsidTr="00ED3704">
        <w:tc>
          <w:tcPr>
            <w:cnfStyle w:val="001000000000" w:firstRow="0" w:lastRow="0" w:firstColumn="1" w:lastColumn="0" w:oddVBand="0" w:evenVBand="0" w:oddHBand="0" w:evenHBand="0" w:firstRowFirstColumn="0" w:firstRowLastColumn="0" w:lastRowFirstColumn="0" w:lastRowLastColumn="0"/>
            <w:tcW w:w="4812" w:type="dxa"/>
            <w:hideMark/>
          </w:tcPr>
          <w:p w14:paraId="1AA770EA" w14:textId="77777777" w:rsidR="00ED3704" w:rsidRPr="00B0307D" w:rsidRDefault="00ED3704" w:rsidP="00ED3704">
            <w:pPr>
              <w:pStyle w:val="Tabell"/>
              <w:keepNext/>
              <w:keepLines/>
            </w:pPr>
            <w:r w:rsidRPr="00B0307D">
              <w:t>Reviderad pris- och löneomräkning</w:t>
            </w:r>
          </w:p>
        </w:tc>
        <w:tc>
          <w:tcPr>
            <w:tcW w:w="1279" w:type="dxa"/>
            <w:noWrap/>
            <w:hideMark/>
          </w:tcPr>
          <w:p w14:paraId="24A39275"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-0,1</w:t>
            </w:r>
          </w:p>
        </w:tc>
        <w:tc>
          <w:tcPr>
            <w:tcW w:w="1279" w:type="dxa"/>
            <w:noWrap/>
            <w:hideMark/>
          </w:tcPr>
          <w:p w14:paraId="323656FD"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-0,2</w:t>
            </w:r>
          </w:p>
        </w:tc>
      </w:tr>
      <w:tr w:rsidR="00ED3704" w:rsidRPr="00B0307D" w14:paraId="33466624" w14:textId="77777777" w:rsidTr="00ED3704">
        <w:tc>
          <w:tcPr>
            <w:cnfStyle w:val="001000000000" w:firstRow="0" w:lastRow="0" w:firstColumn="1" w:lastColumn="0" w:oddVBand="0" w:evenVBand="0" w:oddHBand="0" w:evenHBand="0" w:firstRowFirstColumn="0" w:firstRowLastColumn="0" w:lastRowFirstColumn="0" w:lastRowLastColumn="0"/>
            <w:tcW w:w="4812" w:type="dxa"/>
            <w:noWrap/>
            <w:hideMark/>
          </w:tcPr>
          <w:p w14:paraId="39D0B321" w14:textId="77777777" w:rsidR="00ED3704" w:rsidRPr="00B0307D" w:rsidRDefault="00ED3704" w:rsidP="00ED3704">
            <w:pPr>
              <w:pStyle w:val="Tabell"/>
              <w:keepNext/>
              <w:keepLines/>
            </w:pPr>
            <w:r w:rsidRPr="00B0307D">
              <w:t>Övriga makroekonomiska förändringar</w:t>
            </w:r>
          </w:p>
        </w:tc>
        <w:tc>
          <w:tcPr>
            <w:tcW w:w="1279" w:type="dxa"/>
            <w:noWrap/>
            <w:hideMark/>
          </w:tcPr>
          <w:p w14:paraId="1674CF89"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2,8</w:t>
            </w:r>
          </w:p>
        </w:tc>
        <w:tc>
          <w:tcPr>
            <w:tcW w:w="1279" w:type="dxa"/>
            <w:noWrap/>
            <w:hideMark/>
          </w:tcPr>
          <w:p w14:paraId="1A4A6661"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0,7</w:t>
            </w:r>
          </w:p>
        </w:tc>
      </w:tr>
      <w:tr w:rsidR="00ED3704" w:rsidRPr="00B0307D" w14:paraId="191AD84E" w14:textId="77777777" w:rsidTr="00ED3704">
        <w:tc>
          <w:tcPr>
            <w:cnfStyle w:val="001000000000" w:firstRow="0" w:lastRow="0" w:firstColumn="1" w:lastColumn="0" w:oddVBand="0" w:evenVBand="0" w:oddHBand="0" w:evenHBand="0" w:firstRowFirstColumn="0" w:firstRowLastColumn="0" w:lastRowFirstColumn="0" w:lastRowLastColumn="0"/>
            <w:tcW w:w="4812" w:type="dxa"/>
            <w:noWrap/>
            <w:hideMark/>
          </w:tcPr>
          <w:p w14:paraId="2EC930D2" w14:textId="6CC856DF" w:rsidR="00ED3704" w:rsidRPr="00B0307D" w:rsidRDefault="00ED3704" w:rsidP="00ED3704">
            <w:pPr>
              <w:pStyle w:val="Tabell"/>
              <w:keepNext/>
              <w:keepLines/>
            </w:pPr>
            <w:r w:rsidRPr="00B0307D">
              <w:t>Volymförändringar</w:t>
            </w:r>
          </w:p>
        </w:tc>
        <w:tc>
          <w:tcPr>
            <w:tcW w:w="1279" w:type="dxa"/>
            <w:noWrap/>
            <w:hideMark/>
          </w:tcPr>
          <w:p w14:paraId="7762B589"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-3,8</w:t>
            </w:r>
          </w:p>
        </w:tc>
        <w:tc>
          <w:tcPr>
            <w:tcW w:w="1279" w:type="dxa"/>
            <w:noWrap/>
            <w:hideMark/>
          </w:tcPr>
          <w:p w14:paraId="20DB5364"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-3,9</w:t>
            </w:r>
          </w:p>
        </w:tc>
      </w:tr>
      <w:tr w:rsidR="00ED3704" w:rsidRPr="00B0307D" w14:paraId="00FB6243" w14:textId="77777777" w:rsidTr="00ED3704">
        <w:tc>
          <w:tcPr>
            <w:cnfStyle w:val="001000000000" w:firstRow="0" w:lastRow="0" w:firstColumn="1" w:lastColumn="0" w:oddVBand="0" w:evenVBand="0" w:oddHBand="0" w:evenHBand="0" w:firstRowFirstColumn="0" w:firstRowLastColumn="0" w:lastRowFirstColumn="0" w:lastRowLastColumn="0"/>
            <w:tcW w:w="4812" w:type="dxa"/>
            <w:noWrap/>
            <w:hideMark/>
          </w:tcPr>
          <w:p w14:paraId="35E8EBEC" w14:textId="77777777" w:rsidR="00ED3704" w:rsidRPr="00B0307D" w:rsidRDefault="00ED3704" w:rsidP="00ED3704">
            <w:pPr>
              <w:pStyle w:val="Tabell"/>
              <w:keepNext/>
              <w:keepLines/>
            </w:pPr>
            <w:r w:rsidRPr="00B0307D">
              <w:t>Minskning av anslagsbehållningar</w:t>
            </w:r>
          </w:p>
        </w:tc>
        <w:tc>
          <w:tcPr>
            <w:tcW w:w="1279" w:type="dxa"/>
            <w:noWrap/>
            <w:hideMark/>
          </w:tcPr>
          <w:p w14:paraId="43AF906E"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-1,3</w:t>
            </w:r>
          </w:p>
        </w:tc>
        <w:tc>
          <w:tcPr>
            <w:tcW w:w="1279" w:type="dxa"/>
            <w:noWrap/>
            <w:hideMark/>
          </w:tcPr>
          <w:p w14:paraId="4144A1AE"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1,5</w:t>
            </w:r>
          </w:p>
        </w:tc>
      </w:tr>
      <w:tr w:rsidR="00ED3704" w:rsidRPr="00B0307D" w14:paraId="65C16C26" w14:textId="77777777" w:rsidTr="00ED3704">
        <w:tc>
          <w:tcPr>
            <w:cnfStyle w:val="001000000000" w:firstRow="0" w:lastRow="0" w:firstColumn="1" w:lastColumn="0" w:oddVBand="0" w:evenVBand="0" w:oddHBand="0" w:evenHBand="0" w:firstRowFirstColumn="0" w:firstRowLastColumn="0" w:lastRowFirstColumn="0" w:lastRowLastColumn="0"/>
            <w:tcW w:w="4812" w:type="dxa"/>
            <w:noWrap/>
            <w:hideMark/>
          </w:tcPr>
          <w:p w14:paraId="46F553D8" w14:textId="77777777" w:rsidR="00ED3704" w:rsidRPr="00B0307D" w:rsidRDefault="00ED3704" w:rsidP="00ED3704">
            <w:pPr>
              <w:pStyle w:val="Tabell"/>
              <w:keepNext/>
              <w:keepLines/>
            </w:pPr>
            <w:r w:rsidRPr="00B0307D">
              <w:t>Övriga utgiftspåverkande faktorer</w:t>
            </w:r>
          </w:p>
        </w:tc>
        <w:tc>
          <w:tcPr>
            <w:tcW w:w="1279" w:type="dxa"/>
            <w:noWrap/>
            <w:hideMark/>
          </w:tcPr>
          <w:p w14:paraId="4C9E6574"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0,1</w:t>
            </w:r>
          </w:p>
        </w:tc>
        <w:tc>
          <w:tcPr>
            <w:tcW w:w="1279" w:type="dxa"/>
            <w:noWrap/>
            <w:hideMark/>
          </w:tcPr>
          <w:p w14:paraId="73A6EC3A"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B0307D">
              <w:t>-1,0</w:t>
            </w:r>
          </w:p>
        </w:tc>
      </w:tr>
      <w:tr w:rsidR="00ED3704" w:rsidRPr="00B0307D" w14:paraId="7E891062" w14:textId="77777777" w:rsidTr="00ED3704">
        <w:tc>
          <w:tcPr>
            <w:cnfStyle w:val="001000000000" w:firstRow="0" w:lastRow="0" w:firstColumn="1" w:lastColumn="0" w:oddVBand="0" w:evenVBand="0" w:oddHBand="0" w:evenHBand="0" w:firstRowFirstColumn="0" w:firstRowLastColumn="0" w:lastRowFirstColumn="0" w:lastRowLastColumn="0"/>
            <w:tcW w:w="4812" w:type="dxa"/>
            <w:noWrap/>
            <w:hideMark/>
          </w:tcPr>
          <w:p w14:paraId="485ECA0B" w14:textId="77777777" w:rsidR="00ED3704" w:rsidRPr="00B0307D" w:rsidRDefault="00ED3704" w:rsidP="00ED3704">
            <w:pPr>
              <w:pStyle w:val="Tabell"/>
              <w:keepNext/>
              <w:keepLines/>
              <w:rPr>
                <w:b/>
                <w:bCs/>
              </w:rPr>
            </w:pPr>
            <w:r w:rsidRPr="00B0307D">
              <w:rPr>
                <w:b/>
                <w:bCs/>
              </w:rPr>
              <w:t>Total utgiftsförändring</w:t>
            </w:r>
          </w:p>
        </w:tc>
        <w:tc>
          <w:tcPr>
            <w:tcW w:w="1279" w:type="dxa"/>
            <w:noWrap/>
            <w:hideMark/>
          </w:tcPr>
          <w:p w14:paraId="7779D279" w14:textId="07D22476"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0307D">
              <w:rPr>
                <w:b/>
                <w:bCs/>
              </w:rPr>
              <w:t>-2,0</w:t>
            </w:r>
          </w:p>
        </w:tc>
        <w:tc>
          <w:tcPr>
            <w:tcW w:w="1279" w:type="dxa"/>
            <w:noWrap/>
            <w:hideMark/>
          </w:tcPr>
          <w:p w14:paraId="178C5AEE" w14:textId="77777777" w:rsidR="00ED3704" w:rsidRPr="00B0307D"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B0307D">
              <w:rPr>
                <w:b/>
                <w:bCs/>
              </w:rPr>
              <w:t>-2,4</w:t>
            </w:r>
          </w:p>
        </w:tc>
      </w:tr>
      <w:tr w:rsidR="00ED3704" w:rsidRPr="00B0307D" w14:paraId="316BCDB9"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2" w:type="dxa"/>
            <w:hideMark/>
          </w:tcPr>
          <w:p w14:paraId="6B467B15" w14:textId="77777777" w:rsidR="00ED3704" w:rsidRPr="00B0307D" w:rsidRDefault="00ED3704" w:rsidP="00ED3704">
            <w:pPr>
              <w:pStyle w:val="Tabell"/>
              <w:keepNext/>
              <w:keepLines/>
              <w:rPr>
                <w:b/>
                <w:bCs/>
              </w:rPr>
            </w:pPr>
            <w:r w:rsidRPr="00B0307D">
              <w:rPr>
                <w:b/>
                <w:bCs/>
              </w:rPr>
              <w:t>Takbegränsade utgifter i 2021 års ekonomiska vårproposition</w:t>
            </w:r>
          </w:p>
        </w:tc>
        <w:tc>
          <w:tcPr>
            <w:tcW w:w="1279" w:type="dxa"/>
            <w:noWrap/>
            <w:hideMark/>
          </w:tcPr>
          <w:p w14:paraId="09ECBBA9" w14:textId="613E80B1" w:rsidR="00ED3704" w:rsidRPr="00B0307D" w:rsidRDefault="00ED3704" w:rsidP="00ED3704">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B0307D">
              <w:rPr>
                <w:b/>
                <w:bCs/>
              </w:rPr>
              <w:t>1</w:t>
            </w:r>
            <w:r>
              <w:rPr>
                <w:b/>
                <w:bCs/>
              </w:rPr>
              <w:t> </w:t>
            </w:r>
            <w:r w:rsidRPr="00B0307D">
              <w:rPr>
                <w:b/>
                <w:bCs/>
              </w:rPr>
              <w:t>476,7</w:t>
            </w:r>
          </w:p>
        </w:tc>
        <w:tc>
          <w:tcPr>
            <w:tcW w:w="1279" w:type="dxa"/>
            <w:noWrap/>
            <w:hideMark/>
          </w:tcPr>
          <w:p w14:paraId="59E7EC94" w14:textId="3E1758E5" w:rsidR="00ED3704" w:rsidRPr="00B0307D" w:rsidRDefault="00ED3704" w:rsidP="00ED3704">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B0307D">
              <w:rPr>
                <w:b/>
                <w:bCs/>
              </w:rPr>
              <w:t>1</w:t>
            </w:r>
            <w:r>
              <w:rPr>
                <w:b/>
                <w:bCs/>
              </w:rPr>
              <w:t> </w:t>
            </w:r>
            <w:r w:rsidRPr="00B0307D">
              <w:rPr>
                <w:b/>
                <w:bCs/>
              </w:rPr>
              <w:t>456,3</w:t>
            </w:r>
          </w:p>
        </w:tc>
      </w:tr>
    </w:tbl>
    <w:p w14:paraId="55C0F367" w14:textId="0AE4B485" w:rsidR="00ED3704" w:rsidRDefault="00ED3704" w:rsidP="00ED3704">
      <w:pPr>
        <w:pStyle w:val="TabellFotnot"/>
      </w:pPr>
      <w:r w:rsidRPr="001E61FE">
        <w:t>Anm.: Beloppen är avrundade och överensstämmer därför inte alltid med summan.</w:t>
      </w:r>
    </w:p>
    <w:p w14:paraId="63627541" w14:textId="32111E37" w:rsidR="00ED3704" w:rsidRDefault="00ED3704" w:rsidP="00ED3704">
      <w:pPr>
        <w:pStyle w:val="Klla"/>
        <w:keepNext/>
        <w:keepLines/>
      </w:pPr>
      <w:r>
        <w:t>Källa: Egna beräkningar.</w:t>
      </w:r>
    </w:p>
    <w:p w14:paraId="696BB1E9" w14:textId="77777777" w:rsidR="00ED3704" w:rsidRDefault="00ED3704" w:rsidP="00ED3704">
      <w:pPr>
        <w:pStyle w:val="Rubrik3utannumrering"/>
      </w:pPr>
      <w:r>
        <w:t>Beslutade, föreslagna och aviserade reformer</w:t>
      </w:r>
    </w:p>
    <w:p w14:paraId="3E6F09B9" w14:textId="089105F8" w:rsidR="00ED3704" w:rsidRDefault="00ED3704" w:rsidP="00ED3704">
      <w:pPr>
        <w:pStyle w:val="Brdtext"/>
      </w:pPr>
      <w:r>
        <w:t>Jämfört med budgetpropositionen för 2021 ökar de takbegränsade utgifterna till följd av beslutade, föreslagna och aviserade reformer (</w:t>
      </w:r>
      <w:r>
        <w:fldChar w:fldCharType="begin"/>
      </w:r>
      <w:r>
        <w:instrText xml:space="preserve"> REF _Ref66644676 \h \*Lower </w:instrText>
      </w:r>
      <w:r>
        <w:fldChar w:fldCharType="separate"/>
      </w:r>
      <w:r w:rsidR="000D76EE">
        <w:t xml:space="preserve">tabell </w:t>
      </w:r>
      <w:r w:rsidR="000D76EE">
        <w:rPr>
          <w:noProof/>
        </w:rPr>
        <w:t>6</w:t>
      </w:r>
      <w:r w:rsidR="000D76EE">
        <w:t>.</w:t>
      </w:r>
      <w:r w:rsidR="000D76EE">
        <w:rPr>
          <w:noProof/>
        </w:rPr>
        <w:t>9</w:t>
      </w:r>
      <w:r>
        <w:fldChar w:fldCharType="end"/>
      </w:r>
      <w:r>
        <w:t xml:space="preserve">). I propositionen </w:t>
      </w:r>
      <w:bookmarkStart w:id="176" w:name="_Hlk67583776"/>
      <w:r>
        <w:t>Vår</w:t>
      </w:r>
      <w:r>
        <w:softHyphen/>
        <w:t xml:space="preserve">ändringsbudget för 2021 </w:t>
      </w:r>
      <w:bookmarkEnd w:id="176"/>
      <w:r>
        <w:t>lämnar regeringen förslag om ändrade anslagsnivåer för inne</w:t>
      </w:r>
      <w:r>
        <w:softHyphen/>
        <w:t xml:space="preserve">varande budgetår och aviserar ändrade anslagsnivåer för 2022–2024. Dessa förslag och aviseringar sammanfattas per utgiftsområde i </w:t>
      </w:r>
      <w:r>
        <w:fldChar w:fldCharType="begin"/>
      </w:r>
      <w:r>
        <w:instrText xml:space="preserve"> REF _Ref67505484 \h \*Lower </w:instrText>
      </w:r>
      <w:r>
        <w:fldChar w:fldCharType="separate"/>
      </w:r>
      <w:r w:rsidR="000D76EE">
        <w:t xml:space="preserve">tabell </w:t>
      </w:r>
      <w:r w:rsidR="000D76EE">
        <w:rPr>
          <w:noProof/>
        </w:rPr>
        <w:t>6</w:t>
      </w:r>
      <w:r w:rsidR="000D76EE">
        <w:t>.</w:t>
      </w:r>
      <w:r w:rsidR="000D76EE">
        <w:rPr>
          <w:noProof/>
        </w:rPr>
        <w:t>10</w:t>
      </w:r>
      <w:r>
        <w:fldChar w:fldCharType="end"/>
      </w:r>
      <w:r>
        <w:t xml:space="preserve">. </w:t>
      </w:r>
      <w:r w:rsidRPr="00A71096">
        <w:t>Även de åtgärder som föreslagits</w:t>
      </w:r>
      <w:r>
        <w:t xml:space="preserve"> i eller har beslutats</w:t>
      </w:r>
      <w:r w:rsidRPr="00A71096">
        <w:t xml:space="preserve"> </w:t>
      </w:r>
      <w:r>
        <w:t>med anledning av</w:t>
      </w:r>
      <w:r w:rsidRPr="003F2392">
        <w:t xml:space="preserve"> propositioner med förslag till ändringar i statens budget för 2021</w:t>
      </w:r>
      <w:r>
        <w:t xml:space="preserve"> m.m.</w:t>
      </w:r>
      <w:r w:rsidRPr="00A71096">
        <w:t xml:space="preserve"> redovisas i tabellen. </w:t>
      </w:r>
      <w:r>
        <w:t>Endast större anslags</w:t>
      </w:r>
      <w:r w:rsidR="003A1681">
        <w:softHyphen/>
      </w:r>
      <w:r>
        <w:t>förändringar redovisas separat inom varje utgiftsområde.</w:t>
      </w:r>
    </w:p>
    <w:p w14:paraId="54A71830" w14:textId="0A82172E" w:rsidR="00ED3704" w:rsidRDefault="00ED3704" w:rsidP="00ED3704">
      <w:pPr>
        <w:pStyle w:val="TabellRubrik"/>
      </w:pPr>
      <w:bookmarkStart w:id="177" w:name="TableHeader"/>
      <w:bookmarkStart w:id="178" w:name="_Ref67505484"/>
      <w:bookmarkEnd w:id="177"/>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10</w:t>
        </w:r>
      </w:fldSimple>
      <w:bookmarkEnd w:id="178"/>
      <w:r>
        <w:tab/>
        <w:t>Beslutade, föreslagna och aviserade utgiftsförändringar</w:t>
      </w:r>
    </w:p>
    <w:p w14:paraId="2957CFA4" w14:textId="4AB7234A" w:rsidR="00ED3704" w:rsidRDefault="00ED3704" w:rsidP="00ED3704">
      <w:pPr>
        <w:pStyle w:val="TabellUnderrubrik"/>
      </w:pPr>
      <w:bookmarkStart w:id="179" w:name="TableUnit"/>
      <w:bookmarkEnd w:id="179"/>
      <w:r>
        <w:t>Miljoner kronor</w:t>
      </w:r>
    </w:p>
    <w:tbl>
      <w:tblPr>
        <w:tblStyle w:val="RKBPTabell"/>
        <w:tblW w:w="5000" w:type="pct"/>
        <w:tblLook w:val="04E0" w:firstRow="1" w:lastRow="1" w:firstColumn="1" w:lastColumn="0" w:noHBand="0" w:noVBand="1"/>
      </w:tblPr>
      <w:tblGrid>
        <w:gridCol w:w="3687"/>
        <w:gridCol w:w="711"/>
        <w:gridCol w:w="743"/>
        <w:gridCol w:w="744"/>
        <w:gridCol w:w="744"/>
        <w:gridCol w:w="741"/>
      </w:tblGrid>
      <w:tr w:rsidR="00ED3704" w14:paraId="7F8CCEC9"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1" w:type="pct"/>
            <w:shd w:val="clear" w:color="auto" w:fill="auto"/>
            <w:hideMark/>
          </w:tcPr>
          <w:p w14:paraId="6509391A" w14:textId="77777777" w:rsidR="00ED3704" w:rsidRDefault="00ED3704" w:rsidP="00ED3704">
            <w:pPr>
              <w:pStyle w:val="TabellHuvud"/>
            </w:pPr>
            <w:bookmarkStart w:id="180" w:name="TableKeep"/>
            <w:bookmarkEnd w:id="180"/>
            <w:r>
              <w:t> </w:t>
            </w:r>
          </w:p>
        </w:tc>
        <w:tc>
          <w:tcPr>
            <w:tcW w:w="482" w:type="pct"/>
            <w:shd w:val="clear" w:color="auto" w:fill="auto"/>
            <w:hideMark/>
          </w:tcPr>
          <w:p w14:paraId="2DE0928F"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Anslag</w:t>
            </w:r>
          </w:p>
        </w:tc>
        <w:tc>
          <w:tcPr>
            <w:tcW w:w="504" w:type="pct"/>
            <w:shd w:val="clear" w:color="auto" w:fill="auto"/>
            <w:hideMark/>
          </w:tcPr>
          <w:p w14:paraId="1B6331F2"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505" w:type="pct"/>
            <w:shd w:val="clear" w:color="auto" w:fill="auto"/>
            <w:hideMark/>
          </w:tcPr>
          <w:p w14:paraId="477FDB05"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505" w:type="pct"/>
            <w:shd w:val="clear" w:color="auto" w:fill="auto"/>
            <w:hideMark/>
          </w:tcPr>
          <w:p w14:paraId="0F021AF2"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503" w:type="pct"/>
            <w:shd w:val="clear" w:color="auto" w:fill="auto"/>
            <w:hideMark/>
          </w:tcPr>
          <w:p w14:paraId="5ED07E5E"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rsidRPr="004A21B6" w14:paraId="15CF069E" w14:textId="77777777" w:rsidTr="00ED3704">
        <w:tc>
          <w:tcPr>
            <w:cnfStyle w:val="001000000000" w:firstRow="0" w:lastRow="0" w:firstColumn="1" w:lastColumn="0" w:oddVBand="0" w:evenVBand="0" w:oddHBand="0" w:evenHBand="0" w:firstRowFirstColumn="0" w:firstRowLastColumn="0" w:lastRowFirstColumn="0" w:lastRowLastColumn="0"/>
            <w:tcW w:w="2501" w:type="pct"/>
            <w:tcBorders>
              <w:top w:val="single" w:sz="12" w:space="0" w:color="auto"/>
            </w:tcBorders>
            <w:hideMark/>
          </w:tcPr>
          <w:p w14:paraId="57E5F1C6" w14:textId="77777777" w:rsidR="00ED3704" w:rsidRPr="004A21B6" w:rsidRDefault="00ED3704" w:rsidP="00ED3704">
            <w:pPr>
              <w:pStyle w:val="Tabell"/>
              <w:rPr>
                <w:b/>
                <w:bCs/>
                <w:szCs w:val="16"/>
              </w:rPr>
            </w:pPr>
            <w:r w:rsidRPr="004A21B6">
              <w:rPr>
                <w:b/>
                <w:bCs/>
                <w:szCs w:val="16"/>
              </w:rPr>
              <w:t>1 Rikets styrelse</w:t>
            </w:r>
          </w:p>
        </w:tc>
        <w:tc>
          <w:tcPr>
            <w:tcW w:w="482" w:type="pct"/>
            <w:tcBorders>
              <w:top w:val="single" w:sz="12" w:space="0" w:color="auto"/>
            </w:tcBorders>
            <w:hideMark/>
          </w:tcPr>
          <w:p w14:paraId="2B792368" w14:textId="7777777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4" w:type="pct"/>
            <w:tcBorders>
              <w:top w:val="single" w:sz="12" w:space="0" w:color="auto"/>
            </w:tcBorders>
            <w:hideMark/>
          </w:tcPr>
          <w:p w14:paraId="61500487" w14:textId="7777777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701</w:t>
            </w:r>
          </w:p>
        </w:tc>
        <w:tc>
          <w:tcPr>
            <w:tcW w:w="505" w:type="pct"/>
            <w:tcBorders>
              <w:top w:val="single" w:sz="12" w:space="0" w:color="auto"/>
            </w:tcBorders>
            <w:hideMark/>
          </w:tcPr>
          <w:p w14:paraId="55CA8E47" w14:textId="7777777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5" w:type="pct"/>
            <w:tcBorders>
              <w:top w:val="single" w:sz="12" w:space="0" w:color="auto"/>
            </w:tcBorders>
            <w:hideMark/>
          </w:tcPr>
          <w:p w14:paraId="56C10E76" w14:textId="7777777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3" w:type="pct"/>
            <w:tcBorders>
              <w:top w:val="single" w:sz="12" w:space="0" w:color="auto"/>
            </w:tcBorders>
            <w:hideMark/>
          </w:tcPr>
          <w:p w14:paraId="4754A872" w14:textId="7777777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r>
      <w:tr w:rsidR="00ED3704" w14:paraId="2744FDFA"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23D8FC6" w14:textId="3C5C11D7" w:rsidR="00ED3704" w:rsidRDefault="00ED3704" w:rsidP="00ED3704">
            <w:pPr>
              <w:pStyle w:val="Tabell"/>
              <w:rPr>
                <w:szCs w:val="16"/>
              </w:rPr>
            </w:pPr>
            <w:r>
              <w:rPr>
                <w:szCs w:val="16"/>
              </w:rPr>
              <w:t>Länsstyrelsernas administration av omsättningsstöd aug. 2020–dec. 2020</w:t>
            </w:r>
            <w:r w:rsidRPr="006B6C56">
              <w:rPr>
                <w:szCs w:val="16"/>
                <w:vertAlign w:val="superscript"/>
              </w:rPr>
              <w:t>1</w:t>
            </w:r>
          </w:p>
        </w:tc>
        <w:tc>
          <w:tcPr>
            <w:tcW w:w="482" w:type="pct"/>
            <w:hideMark/>
          </w:tcPr>
          <w:p w14:paraId="4EC1777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c>
          <w:tcPr>
            <w:tcW w:w="504" w:type="pct"/>
            <w:hideMark/>
          </w:tcPr>
          <w:p w14:paraId="6F12116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hideMark/>
          </w:tcPr>
          <w:p w14:paraId="2333C86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49C2C0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650DD4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ABE4D77"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214F17B8" w14:textId="64E671F1" w:rsidR="00ED3704" w:rsidRDefault="00ED3704" w:rsidP="00ED3704">
            <w:pPr>
              <w:pStyle w:val="Tabell"/>
              <w:rPr>
                <w:szCs w:val="16"/>
              </w:rPr>
            </w:pPr>
            <w:r>
              <w:rPr>
                <w:szCs w:val="16"/>
              </w:rPr>
              <w:t>Länsstyrelsernas administration av omsättningsstöd mars–juni 2021</w:t>
            </w:r>
            <w:r w:rsidRPr="00723938">
              <w:rPr>
                <w:szCs w:val="16"/>
                <w:vertAlign w:val="superscript"/>
              </w:rPr>
              <w:t>6</w:t>
            </w:r>
          </w:p>
        </w:tc>
        <w:tc>
          <w:tcPr>
            <w:tcW w:w="482" w:type="pct"/>
          </w:tcPr>
          <w:p w14:paraId="724D9F72" w14:textId="135F752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c>
          <w:tcPr>
            <w:tcW w:w="504" w:type="pct"/>
          </w:tcPr>
          <w:p w14:paraId="26EABBB2" w14:textId="501E6E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505" w:type="pct"/>
          </w:tcPr>
          <w:p w14:paraId="162F6911" w14:textId="3A8A9E5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33DE7D0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tcPr>
          <w:p w14:paraId="796E624E" w14:textId="303B10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1CD990E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CD020DC" w14:textId="02E43C2D" w:rsidR="00ED3704" w:rsidRDefault="00ED3704" w:rsidP="00ED3704">
            <w:pPr>
              <w:pStyle w:val="Tabell"/>
              <w:rPr>
                <w:szCs w:val="16"/>
              </w:rPr>
            </w:pPr>
            <w:r>
              <w:rPr>
                <w:szCs w:val="16"/>
              </w:rPr>
              <w:t>Stöd till regionerna för att genomföra vaccinationer mot covid-19</w:t>
            </w:r>
            <w:r w:rsidRPr="006B6C56">
              <w:rPr>
                <w:szCs w:val="16"/>
                <w:vertAlign w:val="superscript"/>
              </w:rPr>
              <w:t>1</w:t>
            </w:r>
          </w:p>
        </w:tc>
        <w:tc>
          <w:tcPr>
            <w:tcW w:w="482" w:type="pct"/>
            <w:hideMark/>
          </w:tcPr>
          <w:p w14:paraId="778964D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c>
          <w:tcPr>
            <w:tcW w:w="504" w:type="pct"/>
            <w:hideMark/>
          </w:tcPr>
          <w:p w14:paraId="6CEFADC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hideMark/>
          </w:tcPr>
          <w:p w14:paraId="41E9B0E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D35A95A"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EAEA41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583656F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19978A9" w14:textId="795FEB78" w:rsidR="00ED3704" w:rsidRDefault="00ED3704" w:rsidP="00ED3704">
            <w:pPr>
              <w:pStyle w:val="Tabell"/>
              <w:rPr>
                <w:szCs w:val="16"/>
              </w:rPr>
            </w:pPr>
            <w:r>
              <w:rPr>
                <w:szCs w:val="16"/>
              </w:rPr>
              <w:t>Stöd till regionerna för att genomföra storskalig testning</w:t>
            </w:r>
            <w:r w:rsidRPr="006B6C56">
              <w:rPr>
                <w:szCs w:val="16"/>
                <w:vertAlign w:val="superscript"/>
              </w:rPr>
              <w:t>1</w:t>
            </w:r>
          </w:p>
        </w:tc>
        <w:tc>
          <w:tcPr>
            <w:tcW w:w="482" w:type="pct"/>
            <w:hideMark/>
          </w:tcPr>
          <w:p w14:paraId="57B6DDC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c>
          <w:tcPr>
            <w:tcW w:w="504" w:type="pct"/>
            <w:hideMark/>
          </w:tcPr>
          <w:p w14:paraId="1D68360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w:t>
            </w:r>
          </w:p>
        </w:tc>
        <w:tc>
          <w:tcPr>
            <w:tcW w:w="505" w:type="pct"/>
            <w:hideMark/>
          </w:tcPr>
          <w:p w14:paraId="41EE611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7110B84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97A69B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BDD8E0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7B21DA3" w14:textId="6BF50148" w:rsidR="00ED3704" w:rsidRDefault="00ED3704" w:rsidP="00ED3704">
            <w:pPr>
              <w:pStyle w:val="Tabell"/>
              <w:rPr>
                <w:szCs w:val="16"/>
              </w:rPr>
            </w:pPr>
            <w:r>
              <w:rPr>
                <w:szCs w:val="16"/>
              </w:rPr>
              <w:t>Förberedelse och tillsyn av covid-19-lagen</w:t>
            </w:r>
            <w:r>
              <w:rPr>
                <w:szCs w:val="16"/>
                <w:vertAlign w:val="superscript"/>
              </w:rPr>
              <w:t>4</w:t>
            </w:r>
          </w:p>
        </w:tc>
        <w:tc>
          <w:tcPr>
            <w:tcW w:w="482" w:type="pct"/>
            <w:hideMark/>
          </w:tcPr>
          <w:p w14:paraId="4727D7F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w:t>
            </w:r>
          </w:p>
        </w:tc>
        <w:tc>
          <w:tcPr>
            <w:tcW w:w="504" w:type="pct"/>
            <w:hideMark/>
          </w:tcPr>
          <w:p w14:paraId="5E962D0C"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175</w:t>
            </w:r>
          </w:p>
        </w:tc>
        <w:tc>
          <w:tcPr>
            <w:tcW w:w="505" w:type="pct"/>
            <w:hideMark/>
          </w:tcPr>
          <w:p w14:paraId="424B1647"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5A2715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3E3F93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B18B88E"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D9F49FD" w14:textId="2CE2D1E5" w:rsidR="00ED3704" w:rsidRPr="006B6C56" w:rsidRDefault="00ED3704" w:rsidP="00ED3704">
            <w:pPr>
              <w:pStyle w:val="Tabell"/>
              <w:rPr>
                <w:szCs w:val="16"/>
                <w:vertAlign w:val="superscript"/>
              </w:rPr>
            </w:pPr>
            <w:r>
              <w:rPr>
                <w:szCs w:val="16"/>
              </w:rPr>
              <w:t>Mediestöd</w:t>
            </w:r>
          </w:p>
        </w:tc>
        <w:tc>
          <w:tcPr>
            <w:tcW w:w="482" w:type="pct"/>
            <w:hideMark/>
          </w:tcPr>
          <w:p w14:paraId="52E62A7A" w14:textId="4F7931B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8:1</w:t>
            </w:r>
          </w:p>
        </w:tc>
        <w:tc>
          <w:tcPr>
            <w:tcW w:w="504" w:type="pct"/>
            <w:hideMark/>
          </w:tcPr>
          <w:p w14:paraId="62F873AB" w14:textId="77DC805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hideMark/>
          </w:tcPr>
          <w:p w14:paraId="707A4FCB" w14:textId="1E2BC0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F54156F" w14:textId="54DBC37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77C7125F" w14:textId="6826B0D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BA377F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E6CE4BE" w14:textId="36F33FC9" w:rsidR="00ED3704" w:rsidRDefault="00ED3704" w:rsidP="00ED3704">
            <w:pPr>
              <w:pStyle w:val="Tabell"/>
              <w:rPr>
                <w:szCs w:val="16"/>
              </w:rPr>
            </w:pPr>
            <w:r w:rsidRPr="004A21B6">
              <w:rPr>
                <w:b/>
                <w:bCs/>
                <w:szCs w:val="16"/>
              </w:rPr>
              <w:t>2 Samhällsekonomi och finansförvaltning</w:t>
            </w:r>
          </w:p>
        </w:tc>
        <w:tc>
          <w:tcPr>
            <w:tcW w:w="482" w:type="pct"/>
            <w:hideMark/>
          </w:tcPr>
          <w:p w14:paraId="62903FF6" w14:textId="2D42183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52F2B2C8" w14:textId="55545DF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22</w:t>
            </w:r>
          </w:p>
        </w:tc>
        <w:tc>
          <w:tcPr>
            <w:tcW w:w="505" w:type="pct"/>
            <w:hideMark/>
          </w:tcPr>
          <w:p w14:paraId="43C18A82" w14:textId="2312ED7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72EB6D9F" w14:textId="419AD9D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4CD96924" w14:textId="7DA7FD2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rsidRPr="004A21B6" w14:paraId="2715EC14"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93F5D62" w14:textId="5D44E432" w:rsidR="00ED3704" w:rsidRPr="004A21B6" w:rsidRDefault="00ED3704" w:rsidP="00ED3704">
            <w:pPr>
              <w:pStyle w:val="Tabell"/>
              <w:rPr>
                <w:b/>
                <w:bCs/>
                <w:szCs w:val="16"/>
              </w:rPr>
            </w:pPr>
            <w:r w:rsidRPr="004A21B6">
              <w:rPr>
                <w:b/>
                <w:bCs/>
                <w:szCs w:val="16"/>
              </w:rPr>
              <w:t>3 Skatt, tull och exekution</w:t>
            </w:r>
          </w:p>
        </w:tc>
        <w:tc>
          <w:tcPr>
            <w:tcW w:w="482" w:type="pct"/>
            <w:hideMark/>
          </w:tcPr>
          <w:p w14:paraId="6EEE5A15" w14:textId="7D417E4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4" w:type="pct"/>
            <w:hideMark/>
          </w:tcPr>
          <w:p w14:paraId="4902BD88" w14:textId="4CEB748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405</w:t>
            </w:r>
          </w:p>
        </w:tc>
        <w:tc>
          <w:tcPr>
            <w:tcW w:w="505" w:type="pct"/>
            <w:hideMark/>
          </w:tcPr>
          <w:p w14:paraId="092DE573" w14:textId="0A63D68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5" w:type="pct"/>
            <w:hideMark/>
          </w:tcPr>
          <w:p w14:paraId="40C8147D" w14:textId="63785D35"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3" w:type="pct"/>
            <w:hideMark/>
          </w:tcPr>
          <w:p w14:paraId="56C6E397" w14:textId="6357127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r>
      <w:tr w:rsidR="00ED3704" w:rsidRPr="004A21B6" w14:paraId="31BB45ED"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F0E750A" w14:textId="17A9844B" w:rsidR="00ED3704" w:rsidRPr="004A21B6" w:rsidRDefault="00ED3704" w:rsidP="00ED3704">
            <w:pPr>
              <w:pStyle w:val="Tabell"/>
              <w:rPr>
                <w:b/>
                <w:bCs/>
                <w:szCs w:val="16"/>
              </w:rPr>
            </w:pPr>
            <w:r>
              <w:rPr>
                <w:szCs w:val="16"/>
              </w:rPr>
              <w:t>Skatteverkets administration av omställningsstöd aug. 2020–dec. 2020</w:t>
            </w:r>
            <w:r>
              <w:rPr>
                <w:szCs w:val="16"/>
                <w:vertAlign w:val="superscript"/>
              </w:rPr>
              <w:t>1</w:t>
            </w:r>
          </w:p>
        </w:tc>
        <w:tc>
          <w:tcPr>
            <w:tcW w:w="482" w:type="pct"/>
            <w:hideMark/>
          </w:tcPr>
          <w:p w14:paraId="38ACB5D5" w14:textId="40AB230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1:1</w:t>
            </w:r>
          </w:p>
        </w:tc>
        <w:tc>
          <w:tcPr>
            <w:tcW w:w="504" w:type="pct"/>
            <w:hideMark/>
          </w:tcPr>
          <w:p w14:paraId="54C884DE" w14:textId="28B5A2C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120</w:t>
            </w:r>
          </w:p>
        </w:tc>
        <w:tc>
          <w:tcPr>
            <w:tcW w:w="505" w:type="pct"/>
            <w:hideMark/>
          </w:tcPr>
          <w:p w14:paraId="2B9E2658" w14:textId="29FD7696"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6D31D4CF" w14:textId="55B22DA1"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2BBDF70C" w14:textId="5EA26E1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58E3A37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78766245" w14:textId="1BDD6647" w:rsidR="00ED3704" w:rsidRPr="006B6C56" w:rsidRDefault="00ED3704" w:rsidP="00ED3704">
            <w:pPr>
              <w:pStyle w:val="Tabell"/>
              <w:rPr>
                <w:szCs w:val="16"/>
                <w:vertAlign w:val="superscript"/>
              </w:rPr>
            </w:pPr>
            <w:r>
              <w:rPr>
                <w:szCs w:val="16"/>
              </w:rPr>
              <w:t>Skatteverkets administration av förlängt omställningsstöd jan.–feb. 2021</w:t>
            </w:r>
            <w:r>
              <w:rPr>
                <w:szCs w:val="16"/>
                <w:vertAlign w:val="superscript"/>
              </w:rPr>
              <w:t>3</w:t>
            </w:r>
          </w:p>
        </w:tc>
        <w:tc>
          <w:tcPr>
            <w:tcW w:w="482" w:type="pct"/>
            <w:hideMark/>
          </w:tcPr>
          <w:p w14:paraId="70A4F4B6" w14:textId="09BEB1D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034CEFDE" w14:textId="0AEBDB9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hideMark/>
          </w:tcPr>
          <w:p w14:paraId="399AD3F7" w14:textId="73025E6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3C28D0B" w14:textId="4CDB2BC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9A98F19" w14:textId="190B66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3002959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00245CD" w14:textId="12107176" w:rsidR="00ED3704" w:rsidRPr="006B6C56" w:rsidRDefault="00ED3704" w:rsidP="00ED3704">
            <w:pPr>
              <w:pStyle w:val="Tabell"/>
              <w:rPr>
                <w:szCs w:val="16"/>
                <w:vertAlign w:val="superscript"/>
              </w:rPr>
            </w:pPr>
            <w:r>
              <w:rPr>
                <w:szCs w:val="16"/>
              </w:rPr>
              <w:t>Skatteverkets administration av förlängt omställningsstöd maj–juni 2021</w:t>
            </w:r>
            <w:r>
              <w:rPr>
                <w:szCs w:val="16"/>
                <w:vertAlign w:val="superscript"/>
              </w:rPr>
              <w:t>6</w:t>
            </w:r>
          </w:p>
        </w:tc>
        <w:tc>
          <w:tcPr>
            <w:tcW w:w="482" w:type="pct"/>
            <w:hideMark/>
          </w:tcPr>
          <w:p w14:paraId="623C86D6" w14:textId="64D800E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470DB6E1" w14:textId="07A4E98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hideMark/>
          </w:tcPr>
          <w:p w14:paraId="742DA83B" w14:textId="031335D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69BDF1D" w14:textId="13066A8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hideMark/>
          </w:tcPr>
          <w:p w14:paraId="74CB22CA" w14:textId="7C06B3F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36712202"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68C30C04" w14:textId="0427CBDD" w:rsidR="00ED3704" w:rsidRDefault="00ED3704" w:rsidP="00ED3704">
            <w:pPr>
              <w:pStyle w:val="Tabell"/>
              <w:rPr>
                <w:szCs w:val="16"/>
              </w:rPr>
            </w:pPr>
            <w:r>
              <w:rPr>
                <w:szCs w:val="16"/>
              </w:rPr>
              <w:t>Skatteverkets administration av förlängt förstärkt omställningsstöd aug. 2020–april 2021</w:t>
            </w:r>
            <w:r>
              <w:rPr>
                <w:szCs w:val="16"/>
                <w:vertAlign w:val="superscript"/>
              </w:rPr>
              <w:t>6</w:t>
            </w:r>
          </w:p>
        </w:tc>
        <w:tc>
          <w:tcPr>
            <w:tcW w:w="482" w:type="pct"/>
          </w:tcPr>
          <w:p w14:paraId="1DB0EC97" w14:textId="796E0B9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tcPr>
          <w:p w14:paraId="27712F5A" w14:textId="0DBFFF8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tcPr>
          <w:p w14:paraId="3C326903" w14:textId="19BA5AD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74F35F58" w14:textId="1D3B0B6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379DA935" w14:textId="6316FE5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0082BC1"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25F4EEE2" w14:textId="563A3502" w:rsidR="00ED3704" w:rsidRDefault="00ED3704" w:rsidP="00ED3704">
            <w:pPr>
              <w:pStyle w:val="Tabell"/>
              <w:rPr>
                <w:szCs w:val="16"/>
              </w:rPr>
            </w:pPr>
            <w:r>
              <w:rPr>
                <w:szCs w:val="16"/>
              </w:rPr>
              <w:t>Skatteverkets administration av nedstängningsstöd</w:t>
            </w:r>
            <w:r w:rsidRPr="00660292">
              <w:rPr>
                <w:szCs w:val="16"/>
                <w:vertAlign w:val="superscript"/>
              </w:rPr>
              <w:t>3</w:t>
            </w:r>
          </w:p>
        </w:tc>
        <w:tc>
          <w:tcPr>
            <w:tcW w:w="482" w:type="pct"/>
          </w:tcPr>
          <w:p w14:paraId="407D0C99" w14:textId="7E58428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tcPr>
          <w:p w14:paraId="185921C6" w14:textId="0154C80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tcPr>
          <w:p w14:paraId="2E717AC1" w14:textId="4424390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27EFF13" w14:textId="3CAC5D3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6D0C683F" w14:textId="6F065A9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EACE6F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E32C083" w14:textId="4A0E5E65" w:rsidR="00ED3704" w:rsidRDefault="00ED3704" w:rsidP="00ED3704">
            <w:pPr>
              <w:pStyle w:val="Tabell"/>
              <w:rPr>
                <w:szCs w:val="16"/>
              </w:rPr>
            </w:pPr>
            <w:r w:rsidRPr="004A21B6">
              <w:rPr>
                <w:b/>
                <w:bCs/>
                <w:szCs w:val="16"/>
              </w:rPr>
              <w:t>4 Rättsväsendet</w:t>
            </w:r>
          </w:p>
        </w:tc>
        <w:tc>
          <w:tcPr>
            <w:tcW w:w="482" w:type="pct"/>
            <w:hideMark/>
          </w:tcPr>
          <w:p w14:paraId="2C1053EF" w14:textId="42127E3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0970B27F" w14:textId="428AA02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317</w:t>
            </w:r>
          </w:p>
        </w:tc>
        <w:tc>
          <w:tcPr>
            <w:tcW w:w="505" w:type="pct"/>
            <w:hideMark/>
          </w:tcPr>
          <w:p w14:paraId="437C6E3B" w14:textId="104E3F3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179D9AD6" w14:textId="0FCB7DF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1449CF93" w14:textId="49CE2D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62D3581E"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hideMark/>
          </w:tcPr>
          <w:p w14:paraId="7A262E4E" w14:textId="4723F8D8" w:rsidR="00ED3704" w:rsidRPr="006B6C56" w:rsidRDefault="00ED3704" w:rsidP="00ED3704">
            <w:pPr>
              <w:pStyle w:val="Tabell"/>
              <w:rPr>
                <w:szCs w:val="16"/>
                <w:vertAlign w:val="superscript"/>
              </w:rPr>
            </w:pPr>
            <w:r>
              <w:rPr>
                <w:szCs w:val="16"/>
              </w:rPr>
              <w:lastRenderedPageBreak/>
              <w:t>Förstärkt rättskedja</w:t>
            </w:r>
          </w:p>
        </w:tc>
        <w:tc>
          <w:tcPr>
            <w:tcW w:w="482" w:type="pct"/>
            <w:hideMark/>
          </w:tcPr>
          <w:p w14:paraId="25CB61BF" w14:textId="1486C57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 1:4, 1:5, 1:6, 1:8</w:t>
            </w:r>
          </w:p>
        </w:tc>
        <w:tc>
          <w:tcPr>
            <w:tcW w:w="504" w:type="pct"/>
            <w:hideMark/>
          </w:tcPr>
          <w:p w14:paraId="06719629" w14:textId="6D39588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230</w:t>
            </w:r>
          </w:p>
        </w:tc>
        <w:tc>
          <w:tcPr>
            <w:tcW w:w="505" w:type="pct"/>
            <w:hideMark/>
          </w:tcPr>
          <w:p w14:paraId="4E9A5818" w14:textId="49DB660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2326936" w14:textId="1416202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2FB03F3" w14:textId="38EB873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32A1279"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tcPr>
          <w:p w14:paraId="48572647" w14:textId="34B52E5B" w:rsidR="00ED3704" w:rsidRPr="00016FB5" w:rsidRDefault="00ED3704" w:rsidP="00ED3704">
            <w:pPr>
              <w:pStyle w:val="Tabell"/>
              <w:rPr>
                <w:szCs w:val="16"/>
                <w:vertAlign w:val="superscript"/>
              </w:rPr>
            </w:pPr>
            <w:r>
              <w:rPr>
                <w:szCs w:val="16"/>
              </w:rPr>
              <w:t>Kostnader för vissa skaderegleringar m.m.</w:t>
            </w:r>
            <w:r>
              <w:rPr>
                <w:szCs w:val="16"/>
                <w:vertAlign w:val="superscript"/>
              </w:rPr>
              <w:t>8</w:t>
            </w:r>
          </w:p>
        </w:tc>
        <w:tc>
          <w:tcPr>
            <w:tcW w:w="482" w:type="pct"/>
          </w:tcPr>
          <w:p w14:paraId="52643D9F" w14:textId="4C85F91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1:13</w:t>
            </w:r>
          </w:p>
        </w:tc>
        <w:tc>
          <w:tcPr>
            <w:tcW w:w="504" w:type="pct"/>
          </w:tcPr>
          <w:p w14:paraId="6A9CCFB4" w14:textId="4A7CE6F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w:t>
            </w:r>
          </w:p>
        </w:tc>
        <w:tc>
          <w:tcPr>
            <w:tcW w:w="505" w:type="pct"/>
          </w:tcPr>
          <w:p w14:paraId="1CD92F8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5" w:type="pct"/>
          </w:tcPr>
          <w:p w14:paraId="5300AFD9"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tcPr>
          <w:p w14:paraId="5C66E9F4"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50F1E3F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0E864BE" w14:textId="066E0E37" w:rsidR="00ED3704" w:rsidRPr="000550A8" w:rsidRDefault="00ED3704" w:rsidP="00ED3704">
            <w:pPr>
              <w:pStyle w:val="Tabell"/>
              <w:rPr>
                <w:szCs w:val="16"/>
                <w:vertAlign w:val="superscript"/>
              </w:rPr>
            </w:pPr>
            <w:r w:rsidRPr="004A21B6">
              <w:rPr>
                <w:b/>
                <w:bCs/>
                <w:szCs w:val="16"/>
              </w:rPr>
              <w:t>6 Försvar och samhällets krisberedskap</w:t>
            </w:r>
          </w:p>
        </w:tc>
        <w:tc>
          <w:tcPr>
            <w:tcW w:w="482" w:type="pct"/>
            <w:hideMark/>
          </w:tcPr>
          <w:p w14:paraId="4E6DB1CD" w14:textId="30E7141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614AEB13" w14:textId="326CC6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104</w:t>
            </w:r>
          </w:p>
        </w:tc>
        <w:tc>
          <w:tcPr>
            <w:tcW w:w="505" w:type="pct"/>
            <w:hideMark/>
          </w:tcPr>
          <w:p w14:paraId="12291D6F" w14:textId="45479F7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4E5AE385" w14:textId="6305BC5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0FD74800" w14:textId="37A106D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1 000</w:t>
            </w:r>
          </w:p>
        </w:tc>
      </w:tr>
      <w:tr w:rsidR="00ED3704" w:rsidRPr="004A21B6" w14:paraId="096D28BA"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hideMark/>
          </w:tcPr>
          <w:p w14:paraId="6AC27A60" w14:textId="45A3B2D9" w:rsidR="00ED3704" w:rsidRPr="004A21B6" w:rsidRDefault="00ED3704" w:rsidP="00ED3704">
            <w:pPr>
              <w:pStyle w:val="Tabell"/>
              <w:rPr>
                <w:b/>
                <w:bCs/>
                <w:szCs w:val="16"/>
              </w:rPr>
            </w:pPr>
            <w:r w:rsidRPr="00175C7A">
              <w:rPr>
                <w:szCs w:val="16"/>
              </w:rPr>
              <w:t>Försvarspolitisk överenskommelse 2020</w:t>
            </w:r>
            <w:r w:rsidRPr="00175C7A">
              <w:rPr>
                <w:szCs w:val="16"/>
                <w:vertAlign w:val="superscript"/>
              </w:rPr>
              <w:t>7</w:t>
            </w:r>
          </w:p>
        </w:tc>
        <w:tc>
          <w:tcPr>
            <w:tcW w:w="482" w:type="pct"/>
            <w:hideMark/>
          </w:tcPr>
          <w:p w14:paraId="41DDAF4F" w14:textId="175E6FF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1:1, 1:3, 1:8</w:t>
            </w:r>
          </w:p>
        </w:tc>
        <w:tc>
          <w:tcPr>
            <w:tcW w:w="504" w:type="pct"/>
            <w:hideMark/>
          </w:tcPr>
          <w:p w14:paraId="709B3BE5" w14:textId="1A97CCD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0E55A400" w14:textId="1654BAA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06814562" w14:textId="1AC02CD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284F689D" w14:textId="4C55B656"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1 000</w:t>
            </w:r>
          </w:p>
        </w:tc>
      </w:tr>
      <w:tr w:rsidR="00ED3704" w14:paraId="77A8B7D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BC02B4E" w14:textId="28F74F2D" w:rsidR="00ED3704" w:rsidRDefault="00ED3704" w:rsidP="00ED3704">
            <w:pPr>
              <w:pStyle w:val="Tabell"/>
              <w:rPr>
                <w:szCs w:val="16"/>
              </w:rPr>
            </w:pPr>
            <w:r>
              <w:rPr>
                <w:szCs w:val="16"/>
              </w:rPr>
              <w:t>Informationsinsatser inkl. vaccination</w:t>
            </w:r>
            <w:r>
              <w:rPr>
                <w:szCs w:val="16"/>
                <w:vertAlign w:val="superscript"/>
              </w:rPr>
              <w:t>1</w:t>
            </w:r>
          </w:p>
        </w:tc>
        <w:tc>
          <w:tcPr>
            <w:tcW w:w="482" w:type="pct"/>
            <w:hideMark/>
          </w:tcPr>
          <w:p w14:paraId="564A30F7" w14:textId="377C2E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w:t>
            </w:r>
          </w:p>
        </w:tc>
        <w:tc>
          <w:tcPr>
            <w:tcW w:w="504" w:type="pct"/>
            <w:hideMark/>
          </w:tcPr>
          <w:p w14:paraId="77456791" w14:textId="6F09E6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505" w:type="pct"/>
            <w:hideMark/>
          </w:tcPr>
          <w:p w14:paraId="3CA31ED6" w14:textId="52AC7FE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8E2C6A4" w14:textId="0E2A74C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0EEB65B0" w14:textId="0747BCE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6A2E98D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CF4845E" w14:textId="5D4130BB" w:rsidR="00ED3704" w:rsidRPr="004A21B6" w:rsidRDefault="00ED3704" w:rsidP="00ED3704">
            <w:pPr>
              <w:pStyle w:val="Tabell"/>
              <w:rPr>
                <w:b/>
                <w:bCs/>
                <w:szCs w:val="16"/>
              </w:rPr>
            </w:pPr>
            <w:r w:rsidRPr="004A21B6">
              <w:rPr>
                <w:b/>
                <w:bCs/>
                <w:szCs w:val="16"/>
              </w:rPr>
              <w:t>9 Hälsovård, sjukvård och social omsorg</w:t>
            </w:r>
          </w:p>
        </w:tc>
        <w:tc>
          <w:tcPr>
            <w:tcW w:w="482" w:type="pct"/>
            <w:hideMark/>
          </w:tcPr>
          <w:p w14:paraId="3B86CEB5" w14:textId="038D5AC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4" w:type="pct"/>
            <w:hideMark/>
          </w:tcPr>
          <w:p w14:paraId="3DB4D750" w14:textId="30E32E89"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21 034</w:t>
            </w:r>
          </w:p>
        </w:tc>
        <w:tc>
          <w:tcPr>
            <w:tcW w:w="505" w:type="pct"/>
            <w:hideMark/>
          </w:tcPr>
          <w:p w14:paraId="5DB4DE92" w14:textId="2870EB5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5" w:type="pct"/>
            <w:hideMark/>
          </w:tcPr>
          <w:p w14:paraId="7ECB5DF4" w14:textId="2107D30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3" w:type="pct"/>
            <w:hideMark/>
          </w:tcPr>
          <w:p w14:paraId="5AE04E74" w14:textId="0F23F60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r>
      <w:tr w:rsidR="00ED3704" w14:paraId="18F0C0ED"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8AB8FF6" w14:textId="6EB6289E" w:rsidR="00ED3704" w:rsidRDefault="00ED3704" w:rsidP="00ED3704">
            <w:pPr>
              <w:pStyle w:val="Tabell"/>
              <w:rPr>
                <w:szCs w:val="16"/>
              </w:rPr>
            </w:pPr>
            <w:r>
              <w:rPr>
                <w:szCs w:val="16"/>
              </w:rPr>
              <w:t>Ökade kostnader för läkemedel</w:t>
            </w:r>
          </w:p>
        </w:tc>
        <w:tc>
          <w:tcPr>
            <w:tcW w:w="482" w:type="pct"/>
            <w:hideMark/>
          </w:tcPr>
          <w:p w14:paraId="08BE87E5" w14:textId="5460313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w:t>
            </w:r>
          </w:p>
        </w:tc>
        <w:tc>
          <w:tcPr>
            <w:tcW w:w="504" w:type="pct"/>
            <w:hideMark/>
          </w:tcPr>
          <w:p w14:paraId="10700029" w14:textId="4945A84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168</w:t>
            </w:r>
          </w:p>
        </w:tc>
        <w:tc>
          <w:tcPr>
            <w:tcW w:w="505" w:type="pct"/>
            <w:hideMark/>
          </w:tcPr>
          <w:p w14:paraId="33C2DF91" w14:textId="348EC4B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60779C4" w14:textId="54E2A76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77D747F7" w14:textId="365A545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F99976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725F0AE" w14:textId="2E9C425C" w:rsidR="00ED3704" w:rsidRPr="006B6C56" w:rsidRDefault="00ED3704" w:rsidP="00ED3704">
            <w:pPr>
              <w:pStyle w:val="Tabell"/>
              <w:rPr>
                <w:szCs w:val="16"/>
                <w:vertAlign w:val="superscript"/>
              </w:rPr>
            </w:pPr>
            <w:r>
              <w:rPr>
                <w:szCs w:val="16"/>
              </w:rPr>
              <w:t>Statsbidrag för merkostnader på grund av covid-19: dec. 2020</w:t>
            </w:r>
            <w:r>
              <w:rPr>
                <w:szCs w:val="16"/>
                <w:vertAlign w:val="superscript"/>
              </w:rPr>
              <w:t>1</w:t>
            </w:r>
          </w:p>
        </w:tc>
        <w:tc>
          <w:tcPr>
            <w:tcW w:w="482" w:type="pct"/>
            <w:hideMark/>
          </w:tcPr>
          <w:p w14:paraId="358F1FF9" w14:textId="106F6EC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4ECA685A" w14:textId="7EC7858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1 000</w:t>
            </w:r>
          </w:p>
        </w:tc>
        <w:tc>
          <w:tcPr>
            <w:tcW w:w="505" w:type="pct"/>
            <w:hideMark/>
          </w:tcPr>
          <w:p w14:paraId="461216D1" w14:textId="0C13009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F022CC3" w14:textId="35BCC4C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17C10B4" w14:textId="254A1C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1E55ACCE"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251B48A" w14:textId="78727BE8" w:rsidR="00ED3704" w:rsidRPr="004A21B6" w:rsidRDefault="00ED3704" w:rsidP="00ED3704">
            <w:pPr>
              <w:pStyle w:val="Tabell"/>
              <w:rPr>
                <w:b/>
                <w:bCs/>
                <w:szCs w:val="16"/>
              </w:rPr>
            </w:pPr>
            <w:r>
              <w:rPr>
                <w:szCs w:val="16"/>
              </w:rPr>
              <w:t>Tillskott till regionerna för uppskjuten vård och covid-19-vård</w:t>
            </w:r>
          </w:p>
        </w:tc>
        <w:tc>
          <w:tcPr>
            <w:tcW w:w="482" w:type="pct"/>
            <w:hideMark/>
          </w:tcPr>
          <w:p w14:paraId="7387EA78" w14:textId="0AAD1539"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1:6</w:t>
            </w:r>
          </w:p>
        </w:tc>
        <w:tc>
          <w:tcPr>
            <w:tcW w:w="504" w:type="pct"/>
            <w:hideMark/>
          </w:tcPr>
          <w:p w14:paraId="403B03B7" w14:textId="06CEDC5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2 000</w:t>
            </w:r>
          </w:p>
        </w:tc>
        <w:tc>
          <w:tcPr>
            <w:tcW w:w="505" w:type="pct"/>
            <w:hideMark/>
          </w:tcPr>
          <w:p w14:paraId="330A62B7" w14:textId="0B06F8E8"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3079DB27" w14:textId="5AA60E0A"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4DD92462" w14:textId="4745268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rsidRPr="004A21B6" w14:paraId="45748D59"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20C76696" w14:textId="5E68E051" w:rsidR="00ED3704" w:rsidRDefault="00ED3704" w:rsidP="00ED3704">
            <w:pPr>
              <w:pStyle w:val="Tabell"/>
              <w:rPr>
                <w:szCs w:val="16"/>
              </w:rPr>
            </w:pPr>
            <w:r>
              <w:rPr>
                <w:szCs w:val="16"/>
              </w:rPr>
              <w:t>Kostnader för vaccin</w:t>
            </w:r>
            <w:r>
              <w:rPr>
                <w:szCs w:val="16"/>
                <w:vertAlign w:val="superscript"/>
              </w:rPr>
              <w:t>1</w:t>
            </w:r>
          </w:p>
        </w:tc>
        <w:tc>
          <w:tcPr>
            <w:tcW w:w="482" w:type="pct"/>
          </w:tcPr>
          <w:p w14:paraId="1CB74F74" w14:textId="1CDC932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3F6FC924" w14:textId="5506084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2 000</w:t>
            </w:r>
          </w:p>
        </w:tc>
        <w:tc>
          <w:tcPr>
            <w:tcW w:w="505" w:type="pct"/>
          </w:tcPr>
          <w:p w14:paraId="3E84462A" w14:textId="637930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73849C29" w14:textId="3B3C6BD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4167C81B" w14:textId="5A14279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F99701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7D30F36" w14:textId="4EC10851" w:rsidR="00ED3704" w:rsidRDefault="00ED3704" w:rsidP="00ED3704">
            <w:pPr>
              <w:pStyle w:val="Tabell"/>
              <w:rPr>
                <w:szCs w:val="16"/>
              </w:rPr>
            </w:pPr>
            <w:r>
              <w:rPr>
                <w:szCs w:val="16"/>
              </w:rPr>
              <w:t>Ökade kostnader för vaccin</w:t>
            </w:r>
          </w:p>
        </w:tc>
        <w:tc>
          <w:tcPr>
            <w:tcW w:w="482" w:type="pct"/>
            <w:hideMark/>
          </w:tcPr>
          <w:p w14:paraId="56FB632E" w14:textId="509546E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0518D061" w14:textId="50D6522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1 000</w:t>
            </w:r>
          </w:p>
        </w:tc>
        <w:tc>
          <w:tcPr>
            <w:tcW w:w="505" w:type="pct"/>
            <w:hideMark/>
          </w:tcPr>
          <w:p w14:paraId="23FEC599" w14:textId="0E74673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7FEF466F" w14:textId="50C1EC2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96E17F2" w14:textId="6479329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46687D0"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75E45EB5" w14:textId="56D544E6" w:rsidR="00ED3704" w:rsidRDefault="00ED3704" w:rsidP="00ED3704">
            <w:pPr>
              <w:pStyle w:val="Tabell"/>
              <w:rPr>
                <w:szCs w:val="16"/>
              </w:rPr>
            </w:pPr>
            <w:r>
              <w:rPr>
                <w:szCs w:val="16"/>
              </w:rPr>
              <w:t>Kostnader för vaccinationer</w:t>
            </w:r>
            <w:r>
              <w:rPr>
                <w:szCs w:val="16"/>
                <w:vertAlign w:val="superscript"/>
              </w:rPr>
              <w:t>1</w:t>
            </w:r>
          </w:p>
        </w:tc>
        <w:tc>
          <w:tcPr>
            <w:tcW w:w="482" w:type="pct"/>
          </w:tcPr>
          <w:p w14:paraId="55124641" w14:textId="45D805E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391E193C" w14:textId="666F719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4 670</w:t>
            </w:r>
          </w:p>
        </w:tc>
        <w:tc>
          <w:tcPr>
            <w:tcW w:w="505" w:type="pct"/>
          </w:tcPr>
          <w:p w14:paraId="52BAE2AB" w14:textId="244DF4A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6696AC16" w14:textId="5DAEDA0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3D54AC66" w14:textId="0F8072A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4304928"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C6CE4CA" w14:textId="04A8B285" w:rsidR="00ED3704" w:rsidRPr="00125BFF" w:rsidRDefault="00ED3704" w:rsidP="00ED3704">
            <w:pPr>
              <w:pStyle w:val="Tabell"/>
              <w:rPr>
                <w:szCs w:val="16"/>
                <w:vertAlign w:val="superscript"/>
              </w:rPr>
            </w:pPr>
            <w:r>
              <w:rPr>
                <w:szCs w:val="16"/>
              </w:rPr>
              <w:t>Förstärkta resurser till regionerna för genomförda vaccineringar</w:t>
            </w:r>
          </w:p>
        </w:tc>
        <w:tc>
          <w:tcPr>
            <w:tcW w:w="482" w:type="pct"/>
            <w:hideMark/>
          </w:tcPr>
          <w:p w14:paraId="6891DE17" w14:textId="29C34C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3F0207D9" w14:textId="604D4E1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700</w:t>
            </w:r>
          </w:p>
        </w:tc>
        <w:tc>
          <w:tcPr>
            <w:tcW w:w="505" w:type="pct"/>
            <w:hideMark/>
          </w:tcPr>
          <w:p w14:paraId="4BF3F476" w14:textId="3B6619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68F62A88" w14:textId="5489F10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6CA912D" w14:textId="11F2793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F17D486"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766318C2" w14:textId="7909B66F" w:rsidR="00ED3704" w:rsidRDefault="00ED3704" w:rsidP="00ED3704">
            <w:pPr>
              <w:pStyle w:val="Tabell"/>
              <w:rPr>
                <w:szCs w:val="16"/>
              </w:rPr>
            </w:pPr>
            <w:r>
              <w:rPr>
                <w:szCs w:val="16"/>
              </w:rPr>
              <w:t>SoS: stärka sjukvårdens kapacitet</w:t>
            </w:r>
            <w:r>
              <w:rPr>
                <w:szCs w:val="16"/>
                <w:vertAlign w:val="superscript"/>
              </w:rPr>
              <w:t>1</w:t>
            </w:r>
          </w:p>
        </w:tc>
        <w:tc>
          <w:tcPr>
            <w:tcW w:w="482" w:type="pct"/>
          </w:tcPr>
          <w:p w14:paraId="52B9CB6D" w14:textId="0830F0E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3CBE05AA" w14:textId="2E6CB7A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w:t>
            </w:r>
          </w:p>
        </w:tc>
        <w:tc>
          <w:tcPr>
            <w:tcW w:w="505" w:type="pct"/>
          </w:tcPr>
          <w:p w14:paraId="60EC2844" w14:textId="191E2B6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ED1ACEA" w14:textId="3572D24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2CE382A6" w14:textId="3A773C3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981572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B736D42" w14:textId="0420CA9E" w:rsidR="00ED3704" w:rsidRPr="00125BFF" w:rsidRDefault="00ED3704" w:rsidP="00ED3704">
            <w:pPr>
              <w:pStyle w:val="Tabell"/>
              <w:rPr>
                <w:szCs w:val="16"/>
                <w:vertAlign w:val="superscript"/>
              </w:rPr>
            </w:pPr>
            <w:r>
              <w:rPr>
                <w:szCs w:val="16"/>
              </w:rPr>
              <w:t>Säkra nationell tillgång till flygambulanser</w:t>
            </w:r>
            <w:r>
              <w:rPr>
                <w:szCs w:val="16"/>
                <w:vertAlign w:val="superscript"/>
              </w:rPr>
              <w:t>1</w:t>
            </w:r>
          </w:p>
        </w:tc>
        <w:tc>
          <w:tcPr>
            <w:tcW w:w="482" w:type="pct"/>
            <w:hideMark/>
          </w:tcPr>
          <w:p w14:paraId="06333BC5" w14:textId="6B1BCD4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7688B048" w14:textId="5FFDF778" w:rsidR="00ED3704" w:rsidRDefault="00ED3704" w:rsidP="00ED3704">
            <w:pPr>
              <w:pStyle w:val="Tabell"/>
              <w:tabs>
                <w:tab w:val="left" w:pos="538"/>
              </w:tabs>
              <w:cnfStyle w:val="000000000000" w:firstRow="0" w:lastRow="0" w:firstColumn="0" w:lastColumn="0" w:oddVBand="0" w:evenVBand="0" w:oddHBand="0" w:evenHBand="0" w:firstRowFirstColumn="0" w:firstRowLastColumn="0" w:lastRowFirstColumn="0" w:lastRowLastColumn="0"/>
              <w:rPr>
                <w:szCs w:val="16"/>
              </w:rPr>
            </w:pPr>
            <w:r>
              <w:rPr>
                <w:szCs w:val="16"/>
              </w:rPr>
              <w:t>50</w:t>
            </w:r>
          </w:p>
        </w:tc>
        <w:tc>
          <w:tcPr>
            <w:tcW w:w="505" w:type="pct"/>
            <w:hideMark/>
          </w:tcPr>
          <w:p w14:paraId="74DFB170" w14:textId="349EAB3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4A71C7C" w14:textId="27984EC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9FC9231" w14:textId="43A10FE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8EEC2E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1F8C4CB" w14:textId="429FB648" w:rsidR="00ED3704" w:rsidRPr="00125BFF" w:rsidRDefault="00ED3704" w:rsidP="00ED3704">
            <w:pPr>
              <w:pStyle w:val="Tabell"/>
              <w:rPr>
                <w:szCs w:val="16"/>
                <w:vertAlign w:val="superscript"/>
              </w:rPr>
            </w:pPr>
            <w:r>
              <w:rPr>
                <w:szCs w:val="16"/>
              </w:rPr>
              <w:t>Skyndsamma transporter av covid-19-patienter</w:t>
            </w:r>
            <w:r>
              <w:rPr>
                <w:szCs w:val="16"/>
                <w:vertAlign w:val="superscript"/>
              </w:rPr>
              <w:t>4</w:t>
            </w:r>
          </w:p>
        </w:tc>
        <w:tc>
          <w:tcPr>
            <w:tcW w:w="482" w:type="pct"/>
            <w:hideMark/>
          </w:tcPr>
          <w:p w14:paraId="3FA24283" w14:textId="4776679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4EDE8038" w14:textId="2D99F62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hideMark/>
          </w:tcPr>
          <w:p w14:paraId="48E9D303" w14:textId="2757683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D50FECB" w14:textId="6B6D7ED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74B9062" w14:textId="4DC17D7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418C43B0"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02BD9779" w14:textId="4EDE5640" w:rsidR="00ED3704" w:rsidRDefault="00ED3704" w:rsidP="00ED3704">
            <w:pPr>
              <w:pStyle w:val="Tabell"/>
              <w:rPr>
                <w:szCs w:val="16"/>
              </w:rPr>
            </w:pPr>
            <w:r>
              <w:rPr>
                <w:szCs w:val="16"/>
              </w:rPr>
              <w:t>Skyndsamma transporter av covid-19-patienter</w:t>
            </w:r>
          </w:p>
        </w:tc>
        <w:tc>
          <w:tcPr>
            <w:tcW w:w="482" w:type="pct"/>
          </w:tcPr>
          <w:p w14:paraId="3E68B8D3" w14:textId="1549319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52875583" w14:textId="229129A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w:t>
            </w:r>
          </w:p>
        </w:tc>
        <w:tc>
          <w:tcPr>
            <w:tcW w:w="505" w:type="pct"/>
          </w:tcPr>
          <w:p w14:paraId="2CE871C9" w14:textId="075B856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6C61F4C6" w14:textId="5D197F5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04F83815" w14:textId="063AE48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2869E912"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4AA19A98" w14:textId="7BC1A4DB" w:rsidR="00ED3704" w:rsidRDefault="00ED3704" w:rsidP="00ED3704">
            <w:pPr>
              <w:pStyle w:val="Tabell"/>
              <w:rPr>
                <w:szCs w:val="16"/>
              </w:rPr>
            </w:pPr>
            <w:r>
              <w:rPr>
                <w:szCs w:val="16"/>
              </w:rPr>
              <w:t>Testning och smittspårning</w:t>
            </w:r>
            <w:r>
              <w:rPr>
                <w:szCs w:val="16"/>
                <w:vertAlign w:val="superscript"/>
              </w:rPr>
              <w:t>1</w:t>
            </w:r>
          </w:p>
        </w:tc>
        <w:tc>
          <w:tcPr>
            <w:tcW w:w="482" w:type="pct"/>
          </w:tcPr>
          <w:p w14:paraId="34B4A232" w14:textId="4492561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10BF1E00" w14:textId="709B4D8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5 500</w:t>
            </w:r>
          </w:p>
        </w:tc>
        <w:tc>
          <w:tcPr>
            <w:tcW w:w="505" w:type="pct"/>
          </w:tcPr>
          <w:p w14:paraId="0EEEA492" w14:textId="6ECC68B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742C1BD9" w14:textId="32D9413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5B35577B" w14:textId="7270BB0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134D3BD"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6D021371" w14:textId="296951B7" w:rsidR="00ED3704" w:rsidRDefault="00ED3704" w:rsidP="00ED3704">
            <w:pPr>
              <w:pStyle w:val="Tabell"/>
              <w:rPr>
                <w:szCs w:val="16"/>
              </w:rPr>
            </w:pPr>
            <w:r>
              <w:rPr>
                <w:szCs w:val="16"/>
              </w:rPr>
              <w:t>Förstärkta resurser till testning och smittspårning</w:t>
            </w:r>
          </w:p>
        </w:tc>
        <w:tc>
          <w:tcPr>
            <w:tcW w:w="482" w:type="pct"/>
          </w:tcPr>
          <w:p w14:paraId="03B0DA01" w14:textId="26A4CBC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32A806E5" w14:textId="1B2A962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1 650</w:t>
            </w:r>
          </w:p>
        </w:tc>
        <w:tc>
          <w:tcPr>
            <w:tcW w:w="505" w:type="pct"/>
          </w:tcPr>
          <w:p w14:paraId="731D514F" w14:textId="4BD000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46C546E6" w14:textId="05B8762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193DC17F" w14:textId="791157F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3AB390D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AB75CA7" w14:textId="38A0614D" w:rsidR="00ED3704" w:rsidRPr="00125BFF" w:rsidRDefault="00ED3704" w:rsidP="00ED3704">
            <w:pPr>
              <w:pStyle w:val="Tabell"/>
              <w:rPr>
                <w:szCs w:val="16"/>
                <w:vertAlign w:val="superscript"/>
              </w:rPr>
            </w:pPr>
            <w:r>
              <w:rPr>
                <w:szCs w:val="16"/>
              </w:rPr>
              <w:t>Snabbtester för covid-19</w:t>
            </w:r>
            <w:r>
              <w:rPr>
                <w:szCs w:val="16"/>
                <w:vertAlign w:val="superscript"/>
              </w:rPr>
              <w:t>4</w:t>
            </w:r>
          </w:p>
        </w:tc>
        <w:tc>
          <w:tcPr>
            <w:tcW w:w="482" w:type="pct"/>
            <w:hideMark/>
          </w:tcPr>
          <w:p w14:paraId="576A3281" w14:textId="76120D6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202075C7" w14:textId="7EAC8D9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1 400</w:t>
            </w:r>
          </w:p>
        </w:tc>
        <w:tc>
          <w:tcPr>
            <w:tcW w:w="505" w:type="pct"/>
            <w:hideMark/>
          </w:tcPr>
          <w:p w14:paraId="185310E3" w14:textId="1439007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5BB93C7" w14:textId="5AF5308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82125CA" w14:textId="0DF3218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17E7A6F"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218917DD" w14:textId="5C6FBA56" w:rsidR="00ED3704" w:rsidRDefault="00ED3704" w:rsidP="00ED3704">
            <w:pPr>
              <w:pStyle w:val="Tabell"/>
              <w:rPr>
                <w:szCs w:val="16"/>
              </w:rPr>
            </w:pPr>
            <w:r>
              <w:rPr>
                <w:szCs w:val="16"/>
              </w:rPr>
              <w:t>Tillsyn av smittskyddsåtgärder på serveringsställen</w:t>
            </w:r>
            <w:r>
              <w:rPr>
                <w:szCs w:val="16"/>
                <w:vertAlign w:val="superscript"/>
              </w:rPr>
              <w:t>4</w:t>
            </w:r>
          </w:p>
        </w:tc>
        <w:tc>
          <w:tcPr>
            <w:tcW w:w="482" w:type="pct"/>
          </w:tcPr>
          <w:p w14:paraId="236530A9" w14:textId="33547C1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7C087FC9" w14:textId="6AE467C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81</w:t>
            </w:r>
          </w:p>
        </w:tc>
        <w:tc>
          <w:tcPr>
            <w:tcW w:w="505" w:type="pct"/>
          </w:tcPr>
          <w:p w14:paraId="6D1B2B4B" w14:textId="19B6CB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4658BE07" w14:textId="14B2F82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557EEE08" w14:textId="1425FEA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C61691B"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2888C577" w14:textId="32945790" w:rsidR="00ED3704" w:rsidRDefault="00ED3704" w:rsidP="00ED3704">
            <w:pPr>
              <w:pStyle w:val="Tabell"/>
              <w:rPr>
                <w:szCs w:val="16"/>
              </w:rPr>
            </w:pPr>
            <w:r>
              <w:rPr>
                <w:szCs w:val="16"/>
              </w:rPr>
              <w:t>Förlängning tillsyn serveringsställen t.o.m. sep. 2021</w:t>
            </w:r>
            <w:r>
              <w:rPr>
                <w:szCs w:val="16"/>
                <w:vertAlign w:val="superscript"/>
              </w:rPr>
              <w:t>6</w:t>
            </w:r>
          </w:p>
        </w:tc>
        <w:tc>
          <w:tcPr>
            <w:tcW w:w="482" w:type="pct"/>
          </w:tcPr>
          <w:p w14:paraId="220C40E5" w14:textId="59F71D7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tcPr>
          <w:p w14:paraId="4B2262CA" w14:textId="2021FE7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64</w:t>
            </w:r>
          </w:p>
        </w:tc>
        <w:tc>
          <w:tcPr>
            <w:tcW w:w="505" w:type="pct"/>
          </w:tcPr>
          <w:p w14:paraId="0134B1CF" w14:textId="27DD48A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D95FE2E" w14:textId="6F39E7F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5E451C74" w14:textId="642C1B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A2FC036"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5C7AB59" w14:textId="7DF591FA" w:rsidR="00ED3704" w:rsidRPr="00125BFF" w:rsidRDefault="00ED3704" w:rsidP="00ED3704">
            <w:pPr>
              <w:pStyle w:val="Tabell"/>
              <w:rPr>
                <w:szCs w:val="16"/>
                <w:vertAlign w:val="superscript"/>
              </w:rPr>
            </w:pPr>
            <w:r>
              <w:rPr>
                <w:szCs w:val="16"/>
              </w:rPr>
              <w:t>Ökade resurser till Folkhälsomyndigheten</w:t>
            </w:r>
            <w:r>
              <w:rPr>
                <w:szCs w:val="16"/>
                <w:vertAlign w:val="superscript"/>
              </w:rPr>
              <w:t>6</w:t>
            </w:r>
          </w:p>
        </w:tc>
        <w:tc>
          <w:tcPr>
            <w:tcW w:w="482" w:type="pct"/>
            <w:hideMark/>
          </w:tcPr>
          <w:p w14:paraId="28052DC1" w14:textId="799653A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w:t>
            </w:r>
          </w:p>
        </w:tc>
        <w:tc>
          <w:tcPr>
            <w:tcW w:w="504" w:type="pct"/>
            <w:hideMark/>
          </w:tcPr>
          <w:p w14:paraId="69B91655" w14:textId="656B1C0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90</w:t>
            </w:r>
          </w:p>
        </w:tc>
        <w:tc>
          <w:tcPr>
            <w:tcW w:w="505" w:type="pct"/>
            <w:hideMark/>
          </w:tcPr>
          <w:p w14:paraId="7C9AB72E" w14:textId="259807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6726D06" w14:textId="5A49B50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7ECD6F32" w14:textId="7922B7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04C7D33"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126386C2" w14:textId="3A76E32A" w:rsidR="00ED3704" w:rsidRDefault="00ED3704" w:rsidP="00ED3704">
            <w:pPr>
              <w:pStyle w:val="Tabell"/>
              <w:rPr>
                <w:szCs w:val="16"/>
              </w:rPr>
            </w:pPr>
            <w:r>
              <w:rPr>
                <w:szCs w:val="16"/>
              </w:rPr>
              <w:t>Smittsäkra och avgiftsfria lovaktiviteter under 2021</w:t>
            </w:r>
            <w:r>
              <w:rPr>
                <w:szCs w:val="16"/>
                <w:vertAlign w:val="superscript"/>
              </w:rPr>
              <w:t>6</w:t>
            </w:r>
          </w:p>
        </w:tc>
        <w:tc>
          <w:tcPr>
            <w:tcW w:w="482" w:type="pct"/>
          </w:tcPr>
          <w:p w14:paraId="0F3587BD" w14:textId="4CF53B5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w:t>
            </w:r>
          </w:p>
        </w:tc>
        <w:tc>
          <w:tcPr>
            <w:tcW w:w="504" w:type="pct"/>
          </w:tcPr>
          <w:p w14:paraId="13A5072C" w14:textId="2788563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w:t>
            </w:r>
          </w:p>
        </w:tc>
        <w:tc>
          <w:tcPr>
            <w:tcW w:w="505" w:type="pct"/>
          </w:tcPr>
          <w:p w14:paraId="3D10EE96" w14:textId="014358D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4D9DD4E5" w14:textId="2C66E20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3AFD3E51" w14:textId="0B576A0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F9C2D3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4ED9297" w14:textId="23381B2A" w:rsidR="00ED3704" w:rsidRPr="00125BFF" w:rsidRDefault="00ED3704" w:rsidP="00ED3704">
            <w:pPr>
              <w:pStyle w:val="Tabell"/>
              <w:rPr>
                <w:szCs w:val="16"/>
                <w:vertAlign w:val="superscript"/>
              </w:rPr>
            </w:pPr>
            <w:r w:rsidRPr="004A21B6">
              <w:rPr>
                <w:b/>
                <w:bCs/>
                <w:szCs w:val="16"/>
              </w:rPr>
              <w:t>10 Ekonomisk trygghet vid sjukdom och funktionsnedsättning</w:t>
            </w:r>
          </w:p>
        </w:tc>
        <w:tc>
          <w:tcPr>
            <w:tcW w:w="482" w:type="pct"/>
            <w:hideMark/>
          </w:tcPr>
          <w:p w14:paraId="291D5C76" w14:textId="7673EB9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6670D7C8" w14:textId="3904F47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10 820</w:t>
            </w:r>
          </w:p>
        </w:tc>
        <w:tc>
          <w:tcPr>
            <w:tcW w:w="505" w:type="pct"/>
            <w:hideMark/>
          </w:tcPr>
          <w:p w14:paraId="12130759" w14:textId="6AD2138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300</w:t>
            </w:r>
          </w:p>
        </w:tc>
        <w:tc>
          <w:tcPr>
            <w:tcW w:w="505" w:type="pct"/>
            <w:hideMark/>
          </w:tcPr>
          <w:p w14:paraId="7F0DA630" w14:textId="10D8A0D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300</w:t>
            </w:r>
          </w:p>
        </w:tc>
        <w:tc>
          <w:tcPr>
            <w:tcW w:w="503" w:type="pct"/>
            <w:hideMark/>
          </w:tcPr>
          <w:p w14:paraId="49AD7CDE" w14:textId="5D95F269" w:rsidR="00ED3704" w:rsidRPr="00046DEF"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046DEF">
              <w:rPr>
                <w:b/>
                <w:bCs/>
                <w:szCs w:val="16"/>
              </w:rPr>
              <w:t>300 </w:t>
            </w:r>
          </w:p>
        </w:tc>
      </w:tr>
      <w:tr w:rsidR="00ED3704" w14:paraId="376CCFF2"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7596DEE3" w14:textId="69920E36" w:rsidR="00ED3704" w:rsidRDefault="00ED3704" w:rsidP="00ED3704">
            <w:pPr>
              <w:pStyle w:val="Tabell"/>
              <w:rPr>
                <w:szCs w:val="16"/>
              </w:rPr>
            </w:pPr>
            <w:r>
              <w:rPr>
                <w:szCs w:val="16"/>
              </w:rPr>
              <w:t>Ersättning till riskgrupper t.o.m. sista april 2021</w:t>
            </w:r>
            <w:r>
              <w:rPr>
                <w:szCs w:val="16"/>
                <w:vertAlign w:val="superscript"/>
              </w:rPr>
              <w:t>1</w:t>
            </w:r>
          </w:p>
        </w:tc>
        <w:tc>
          <w:tcPr>
            <w:tcW w:w="482" w:type="pct"/>
          </w:tcPr>
          <w:p w14:paraId="37F19670" w14:textId="7702580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tcPr>
          <w:p w14:paraId="4A2516C9" w14:textId="7A6AC28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400</w:t>
            </w:r>
          </w:p>
        </w:tc>
        <w:tc>
          <w:tcPr>
            <w:tcW w:w="505" w:type="pct"/>
          </w:tcPr>
          <w:p w14:paraId="0BE7FD88" w14:textId="692BF98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DF5FC15" w14:textId="50D180D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40D49BE1" w14:textId="16EBDB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74964DA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57E4A6D" w14:textId="11223D30" w:rsidR="00ED3704" w:rsidRPr="00125BFF" w:rsidRDefault="00ED3704" w:rsidP="00ED3704">
            <w:pPr>
              <w:pStyle w:val="Tabell"/>
              <w:rPr>
                <w:szCs w:val="16"/>
                <w:vertAlign w:val="superscript"/>
              </w:rPr>
            </w:pPr>
            <w:r>
              <w:rPr>
                <w:szCs w:val="16"/>
              </w:rPr>
              <w:t>Förlängd ersättning till riskgrupper maj–juni 2021</w:t>
            </w:r>
            <w:r>
              <w:rPr>
                <w:szCs w:val="16"/>
                <w:vertAlign w:val="superscript"/>
              </w:rPr>
              <w:t>6</w:t>
            </w:r>
          </w:p>
        </w:tc>
        <w:tc>
          <w:tcPr>
            <w:tcW w:w="482" w:type="pct"/>
            <w:hideMark/>
          </w:tcPr>
          <w:p w14:paraId="18FA1616" w14:textId="00C024C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4D2DFF57" w14:textId="0492FF6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hideMark/>
          </w:tcPr>
          <w:p w14:paraId="78A99308" w14:textId="301E6F2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C7A7F5D" w14:textId="2336585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274C42A" w14:textId="3D22C71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94C1D2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52D198A" w14:textId="571664B4" w:rsidR="00ED3704" w:rsidRPr="00125BFF" w:rsidRDefault="00ED3704" w:rsidP="00ED3704">
            <w:pPr>
              <w:pStyle w:val="Tabell"/>
              <w:rPr>
                <w:szCs w:val="16"/>
                <w:vertAlign w:val="superscript"/>
              </w:rPr>
            </w:pPr>
            <w:r>
              <w:rPr>
                <w:szCs w:val="16"/>
              </w:rPr>
              <w:t>Ändrat beviskrav dag 180</w:t>
            </w:r>
            <w:r>
              <w:rPr>
                <w:szCs w:val="16"/>
                <w:vertAlign w:val="superscript"/>
              </w:rPr>
              <w:t>2</w:t>
            </w:r>
          </w:p>
        </w:tc>
        <w:tc>
          <w:tcPr>
            <w:tcW w:w="482" w:type="pct"/>
            <w:hideMark/>
          </w:tcPr>
          <w:p w14:paraId="6E39AD4E" w14:textId="5141FEE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35BA71F0" w14:textId="5D26560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505" w:type="pct"/>
            <w:hideMark/>
          </w:tcPr>
          <w:p w14:paraId="4CB1CD8B" w14:textId="4AA4A3B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300</w:t>
            </w:r>
          </w:p>
        </w:tc>
        <w:tc>
          <w:tcPr>
            <w:tcW w:w="505" w:type="pct"/>
            <w:hideMark/>
          </w:tcPr>
          <w:p w14:paraId="5C2720AA" w14:textId="5D73D1E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300</w:t>
            </w:r>
          </w:p>
        </w:tc>
        <w:tc>
          <w:tcPr>
            <w:tcW w:w="503" w:type="pct"/>
            <w:hideMark/>
          </w:tcPr>
          <w:p w14:paraId="641D0B6C" w14:textId="540D31D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300</w:t>
            </w:r>
          </w:p>
        </w:tc>
      </w:tr>
      <w:tr w:rsidR="00ED3704" w14:paraId="0E50F6A5"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21A49432" w14:textId="1D1C05C7" w:rsidR="00ED3704" w:rsidRDefault="00ED3704" w:rsidP="00ED3704">
            <w:pPr>
              <w:pStyle w:val="Tabell"/>
              <w:rPr>
                <w:szCs w:val="16"/>
              </w:rPr>
            </w:pPr>
            <w:r>
              <w:rPr>
                <w:szCs w:val="16"/>
              </w:rPr>
              <w:t>Tillfällig paus från 180-dagarsprövningen</w:t>
            </w:r>
            <w:r>
              <w:rPr>
                <w:szCs w:val="16"/>
                <w:vertAlign w:val="superscript"/>
              </w:rPr>
              <w:t>3</w:t>
            </w:r>
          </w:p>
        </w:tc>
        <w:tc>
          <w:tcPr>
            <w:tcW w:w="482" w:type="pct"/>
          </w:tcPr>
          <w:p w14:paraId="41D5F364" w14:textId="1B6A126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tcPr>
          <w:p w14:paraId="47E72A21" w14:textId="3A981A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tcPr>
          <w:p w14:paraId="0A4815EC" w14:textId="4BCA9D2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0A7DC1B9" w14:textId="1464844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157D9886" w14:textId="7A7C782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p>
        </w:tc>
      </w:tr>
      <w:tr w:rsidR="00ED3704" w14:paraId="627966D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DDFF516" w14:textId="7FF5722B" w:rsidR="00ED3704" w:rsidRDefault="00ED3704" w:rsidP="00ED3704">
            <w:pPr>
              <w:pStyle w:val="Tabell"/>
              <w:rPr>
                <w:szCs w:val="16"/>
              </w:rPr>
            </w:pPr>
            <w:r>
              <w:rPr>
                <w:szCs w:val="16"/>
              </w:rPr>
              <w:t>Förlängning av undantag i sjukpenningen på grund av uppskjuten vård t.o.m. sista juni 2021</w:t>
            </w:r>
            <w:r>
              <w:rPr>
                <w:szCs w:val="16"/>
                <w:vertAlign w:val="superscript"/>
              </w:rPr>
              <w:t>4</w:t>
            </w:r>
          </w:p>
        </w:tc>
        <w:tc>
          <w:tcPr>
            <w:tcW w:w="482" w:type="pct"/>
            <w:hideMark/>
          </w:tcPr>
          <w:p w14:paraId="63CA0230" w14:textId="019BDF8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57C2EA4A" w14:textId="6FF1A50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220</w:t>
            </w:r>
          </w:p>
        </w:tc>
        <w:tc>
          <w:tcPr>
            <w:tcW w:w="505" w:type="pct"/>
            <w:hideMark/>
          </w:tcPr>
          <w:p w14:paraId="6BA30693" w14:textId="0878059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6840329B" w14:textId="3DC51BC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01E2523C" w14:textId="27451C6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ADCB86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66A4168" w14:textId="1DC84E0C" w:rsidR="00ED3704" w:rsidRDefault="00ED3704" w:rsidP="00ED3704">
            <w:pPr>
              <w:pStyle w:val="Tabell"/>
              <w:rPr>
                <w:szCs w:val="16"/>
              </w:rPr>
            </w:pPr>
            <w:r>
              <w:rPr>
                <w:szCs w:val="16"/>
              </w:rPr>
              <w:t>Förlängning av undantag i sjukpenningen på grund av uppskjuten vård juli–dec. 2021</w:t>
            </w:r>
          </w:p>
        </w:tc>
        <w:tc>
          <w:tcPr>
            <w:tcW w:w="482" w:type="pct"/>
            <w:hideMark/>
          </w:tcPr>
          <w:p w14:paraId="155C2FB1" w14:textId="57A3908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0C9E44EA" w14:textId="43B1306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330</w:t>
            </w:r>
          </w:p>
        </w:tc>
        <w:tc>
          <w:tcPr>
            <w:tcW w:w="505" w:type="pct"/>
            <w:hideMark/>
          </w:tcPr>
          <w:p w14:paraId="2EC66D8C" w14:textId="6745D4F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D65519B" w14:textId="58C9558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02F84E33" w14:textId="378C4C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31F0F318"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09BBC0F" w14:textId="3F119FFE" w:rsidR="00ED3704" w:rsidRDefault="00ED3704" w:rsidP="00ED3704">
            <w:pPr>
              <w:pStyle w:val="Tabell"/>
              <w:rPr>
                <w:szCs w:val="16"/>
              </w:rPr>
            </w:pPr>
            <w:r>
              <w:rPr>
                <w:szCs w:val="16"/>
              </w:rPr>
              <w:t>Förlängd ersättning för karensavdrag t.o.m. sista april 2021</w:t>
            </w:r>
            <w:r>
              <w:rPr>
                <w:szCs w:val="16"/>
                <w:vertAlign w:val="superscript"/>
              </w:rPr>
              <w:t>4</w:t>
            </w:r>
          </w:p>
        </w:tc>
        <w:tc>
          <w:tcPr>
            <w:tcW w:w="482" w:type="pct"/>
            <w:hideMark/>
          </w:tcPr>
          <w:p w14:paraId="018A7E75" w14:textId="77F8371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39221217" w14:textId="469D44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600</w:t>
            </w:r>
          </w:p>
        </w:tc>
        <w:tc>
          <w:tcPr>
            <w:tcW w:w="505" w:type="pct"/>
            <w:hideMark/>
          </w:tcPr>
          <w:p w14:paraId="6B1CD00D" w14:textId="12D9A76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B6663E7" w14:textId="105E801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2138563" w14:textId="202A940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E8315D5"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76566638" w14:textId="099BF4F9" w:rsidR="00ED3704" w:rsidRDefault="00ED3704" w:rsidP="00ED3704">
            <w:pPr>
              <w:pStyle w:val="Tabell"/>
              <w:rPr>
                <w:szCs w:val="16"/>
              </w:rPr>
            </w:pPr>
            <w:r>
              <w:rPr>
                <w:szCs w:val="16"/>
              </w:rPr>
              <w:t>Förlängd ersättning för karensavdrag maj–juni 2021</w:t>
            </w:r>
            <w:r>
              <w:rPr>
                <w:szCs w:val="16"/>
                <w:vertAlign w:val="superscript"/>
              </w:rPr>
              <w:t>6</w:t>
            </w:r>
          </w:p>
        </w:tc>
        <w:tc>
          <w:tcPr>
            <w:tcW w:w="482" w:type="pct"/>
          </w:tcPr>
          <w:p w14:paraId="6B9C62CF" w14:textId="75779CD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tcPr>
          <w:p w14:paraId="698791C3" w14:textId="0CB9923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600</w:t>
            </w:r>
          </w:p>
        </w:tc>
        <w:tc>
          <w:tcPr>
            <w:tcW w:w="505" w:type="pct"/>
          </w:tcPr>
          <w:p w14:paraId="10EFDBB5" w14:textId="3332A77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CCC5783" w14:textId="394EB87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2646359A" w14:textId="04418E4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EC3134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3AAA82E" w14:textId="4DDF4662" w:rsidR="00ED3704" w:rsidRDefault="00ED3704" w:rsidP="00ED3704">
            <w:pPr>
              <w:pStyle w:val="Tabell"/>
              <w:rPr>
                <w:szCs w:val="16"/>
              </w:rPr>
            </w:pPr>
            <w:r>
              <w:rPr>
                <w:szCs w:val="16"/>
              </w:rPr>
              <w:t>Förlängd ersättning till egenföretagare vid sjukdom t.o.m. sista april 2021</w:t>
            </w:r>
            <w:r>
              <w:rPr>
                <w:szCs w:val="16"/>
                <w:vertAlign w:val="superscript"/>
              </w:rPr>
              <w:t>4</w:t>
            </w:r>
          </w:p>
        </w:tc>
        <w:tc>
          <w:tcPr>
            <w:tcW w:w="482" w:type="pct"/>
            <w:hideMark/>
          </w:tcPr>
          <w:p w14:paraId="450292A0" w14:textId="172C941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hideMark/>
          </w:tcPr>
          <w:p w14:paraId="0EBFDA85" w14:textId="38B0FA7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150</w:t>
            </w:r>
          </w:p>
        </w:tc>
        <w:tc>
          <w:tcPr>
            <w:tcW w:w="505" w:type="pct"/>
            <w:hideMark/>
          </w:tcPr>
          <w:p w14:paraId="712EE459" w14:textId="6D4935F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2EFB27D7" w14:textId="42C493A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7434202B" w14:textId="00E4D05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952300F"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1A45A59E" w14:textId="32B466FA" w:rsidR="00ED3704" w:rsidRDefault="00ED3704" w:rsidP="00ED3704">
            <w:pPr>
              <w:pStyle w:val="Tabell"/>
              <w:rPr>
                <w:szCs w:val="16"/>
              </w:rPr>
            </w:pPr>
            <w:r>
              <w:rPr>
                <w:szCs w:val="16"/>
              </w:rPr>
              <w:t>Förlängd ersättning till egenföretagare vid sjukdom maj–juni 2021</w:t>
            </w:r>
            <w:r>
              <w:rPr>
                <w:szCs w:val="16"/>
                <w:vertAlign w:val="superscript"/>
              </w:rPr>
              <w:t>6</w:t>
            </w:r>
          </w:p>
        </w:tc>
        <w:tc>
          <w:tcPr>
            <w:tcW w:w="482" w:type="pct"/>
          </w:tcPr>
          <w:p w14:paraId="7CEF4E20" w14:textId="3E0A96C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w:t>
            </w:r>
          </w:p>
        </w:tc>
        <w:tc>
          <w:tcPr>
            <w:tcW w:w="504" w:type="pct"/>
          </w:tcPr>
          <w:p w14:paraId="03951684" w14:textId="6A7F605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150</w:t>
            </w:r>
          </w:p>
        </w:tc>
        <w:tc>
          <w:tcPr>
            <w:tcW w:w="505" w:type="pct"/>
          </w:tcPr>
          <w:p w14:paraId="098D8738" w14:textId="6BBEF5F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15892AD7" w14:textId="17EF77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4A3D361F" w14:textId="677740F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C85C54E"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CC63B04" w14:textId="24BAF0CB" w:rsidR="00ED3704" w:rsidRDefault="00ED3704" w:rsidP="00ED3704">
            <w:pPr>
              <w:pStyle w:val="Tabell"/>
              <w:rPr>
                <w:szCs w:val="16"/>
              </w:rPr>
            </w:pPr>
            <w:r>
              <w:rPr>
                <w:szCs w:val="16"/>
              </w:rPr>
              <w:t>Förlängd ersättning för höga sjuklönekostnader t.o.m. sista april 2021</w:t>
            </w:r>
            <w:r>
              <w:rPr>
                <w:szCs w:val="16"/>
                <w:vertAlign w:val="superscript"/>
              </w:rPr>
              <w:t>4</w:t>
            </w:r>
          </w:p>
        </w:tc>
        <w:tc>
          <w:tcPr>
            <w:tcW w:w="482" w:type="pct"/>
            <w:hideMark/>
          </w:tcPr>
          <w:p w14:paraId="0BD2EE36" w14:textId="09CF3F5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hideMark/>
          </w:tcPr>
          <w:p w14:paraId="36093482" w14:textId="15BD0B6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2 500</w:t>
            </w:r>
          </w:p>
        </w:tc>
        <w:tc>
          <w:tcPr>
            <w:tcW w:w="505" w:type="pct"/>
            <w:hideMark/>
          </w:tcPr>
          <w:p w14:paraId="1A301D1F" w14:textId="562EC33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2D9E316" w14:textId="321B6A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BE99F01" w14:textId="5D6D6A0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06154C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2EEEFF2" w14:textId="05C9AB3D" w:rsidR="00ED3704" w:rsidRDefault="00ED3704" w:rsidP="00ED3704">
            <w:pPr>
              <w:pStyle w:val="Tabell"/>
              <w:rPr>
                <w:szCs w:val="16"/>
              </w:rPr>
            </w:pPr>
            <w:r>
              <w:rPr>
                <w:szCs w:val="16"/>
              </w:rPr>
              <w:lastRenderedPageBreak/>
              <w:t>Förlängd ersättning för höga sjuklönekostnader maj–juni 2021</w:t>
            </w:r>
            <w:r>
              <w:rPr>
                <w:szCs w:val="16"/>
                <w:vertAlign w:val="superscript"/>
              </w:rPr>
              <w:t>6</w:t>
            </w:r>
          </w:p>
        </w:tc>
        <w:tc>
          <w:tcPr>
            <w:tcW w:w="482" w:type="pct"/>
            <w:hideMark/>
          </w:tcPr>
          <w:p w14:paraId="2377C9A5" w14:textId="214B0DB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hideMark/>
          </w:tcPr>
          <w:p w14:paraId="457F714C" w14:textId="5F18DE7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2 500</w:t>
            </w:r>
          </w:p>
        </w:tc>
        <w:tc>
          <w:tcPr>
            <w:tcW w:w="505" w:type="pct"/>
            <w:hideMark/>
          </w:tcPr>
          <w:p w14:paraId="452A3D7C" w14:textId="166782E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085A5D4" w14:textId="0FA0517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2375916" w14:textId="78F71A6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3F9F8B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70FDDC3F" w14:textId="3251C39A" w:rsidR="00ED3704" w:rsidRDefault="00ED3704" w:rsidP="00ED3704">
            <w:pPr>
              <w:pStyle w:val="Tabell"/>
              <w:rPr>
                <w:szCs w:val="16"/>
              </w:rPr>
            </w:pPr>
            <w:r>
              <w:rPr>
                <w:szCs w:val="16"/>
              </w:rPr>
              <w:t>Ökade kostnader för ersättning för höga sjuklönekostnader</w:t>
            </w:r>
            <w:r>
              <w:rPr>
                <w:szCs w:val="16"/>
                <w:vertAlign w:val="superscript"/>
              </w:rPr>
              <w:t>6</w:t>
            </w:r>
          </w:p>
        </w:tc>
        <w:tc>
          <w:tcPr>
            <w:tcW w:w="482" w:type="pct"/>
            <w:hideMark/>
          </w:tcPr>
          <w:p w14:paraId="55F75AC4" w14:textId="36012BD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hideMark/>
          </w:tcPr>
          <w:p w14:paraId="0D61F10A" w14:textId="4A8F9BC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2 600</w:t>
            </w:r>
          </w:p>
        </w:tc>
        <w:tc>
          <w:tcPr>
            <w:tcW w:w="505" w:type="pct"/>
            <w:hideMark/>
          </w:tcPr>
          <w:p w14:paraId="0168CC53" w14:textId="2023995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2C734EC4" w14:textId="5D07002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EA17B09" w14:textId="4AB470A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01C0C5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7C6C6E3" w14:textId="1221B60D" w:rsidR="00ED3704" w:rsidRPr="00E74CF8" w:rsidRDefault="00ED3704" w:rsidP="00ED3704">
            <w:pPr>
              <w:pStyle w:val="Tabell"/>
              <w:rPr>
                <w:szCs w:val="16"/>
                <w:vertAlign w:val="superscript"/>
              </w:rPr>
            </w:pPr>
            <w:r>
              <w:rPr>
                <w:szCs w:val="16"/>
              </w:rPr>
              <w:t>Förlängt undantag från krav på läkarintyg t.o.m. sista april 2021</w:t>
            </w:r>
            <w:r>
              <w:rPr>
                <w:szCs w:val="16"/>
                <w:vertAlign w:val="superscript"/>
              </w:rPr>
              <w:t>4</w:t>
            </w:r>
          </w:p>
        </w:tc>
        <w:tc>
          <w:tcPr>
            <w:tcW w:w="482" w:type="pct"/>
            <w:hideMark/>
          </w:tcPr>
          <w:p w14:paraId="7FC8E6FA" w14:textId="0CDA84C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hideMark/>
          </w:tcPr>
          <w:p w14:paraId="5951EFF7" w14:textId="746BD60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w:t>
            </w:r>
          </w:p>
        </w:tc>
        <w:tc>
          <w:tcPr>
            <w:tcW w:w="505" w:type="pct"/>
            <w:hideMark/>
          </w:tcPr>
          <w:p w14:paraId="376FCD58" w14:textId="60FC660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725710C" w14:textId="12A174F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26ECF85" w14:textId="6E4EF6B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C7F9329"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4C7433DE" w14:textId="12318E03" w:rsidR="00ED3704" w:rsidRDefault="00ED3704" w:rsidP="00ED3704">
            <w:pPr>
              <w:pStyle w:val="Tabell"/>
              <w:rPr>
                <w:b/>
                <w:bCs/>
                <w:szCs w:val="16"/>
              </w:rPr>
            </w:pPr>
            <w:r>
              <w:rPr>
                <w:szCs w:val="16"/>
              </w:rPr>
              <w:t>Förlängt undantag från krav på läkarintyg maj–juni 2021</w:t>
            </w:r>
            <w:r>
              <w:rPr>
                <w:szCs w:val="16"/>
                <w:vertAlign w:val="superscript"/>
              </w:rPr>
              <w:t>6</w:t>
            </w:r>
          </w:p>
        </w:tc>
        <w:tc>
          <w:tcPr>
            <w:tcW w:w="482" w:type="pct"/>
          </w:tcPr>
          <w:p w14:paraId="20F6983A" w14:textId="41E77D3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tcPr>
          <w:p w14:paraId="2F3AB4F9" w14:textId="4DE6117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tcPr>
          <w:p w14:paraId="7A3D8E5E" w14:textId="2369505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268BAB27" w14:textId="13F82F5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5731CC83" w14:textId="4EA3138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CB16DB3"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30ECC759" w14:textId="060F40B2" w:rsidR="00ED3704" w:rsidRDefault="00ED3704" w:rsidP="00ED3704">
            <w:pPr>
              <w:pStyle w:val="Tabell"/>
              <w:rPr>
                <w:szCs w:val="16"/>
              </w:rPr>
            </w:pPr>
            <w:r w:rsidRPr="004A21B6">
              <w:rPr>
                <w:b/>
                <w:bCs/>
                <w:szCs w:val="16"/>
              </w:rPr>
              <w:t>12 Ekonomisk trygghet för familjer och barn</w:t>
            </w:r>
          </w:p>
        </w:tc>
        <w:tc>
          <w:tcPr>
            <w:tcW w:w="482" w:type="pct"/>
          </w:tcPr>
          <w:p w14:paraId="06A85FFA" w14:textId="40B5D6B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tcPr>
          <w:p w14:paraId="0476A79B" w14:textId="0FAF88B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561</w:t>
            </w:r>
          </w:p>
        </w:tc>
        <w:tc>
          <w:tcPr>
            <w:tcW w:w="505" w:type="pct"/>
          </w:tcPr>
          <w:p w14:paraId="5708981C" w14:textId="2F73A3C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tcPr>
          <w:p w14:paraId="7FC049DA" w14:textId="655A2C6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tcPr>
          <w:p w14:paraId="0EDE2EAD" w14:textId="0DA7820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186455ED"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F114196" w14:textId="4AE6747A" w:rsidR="00ED3704" w:rsidRPr="004A21B6" w:rsidRDefault="00ED3704" w:rsidP="00ED3704">
            <w:pPr>
              <w:pStyle w:val="Tabell"/>
              <w:rPr>
                <w:b/>
                <w:bCs/>
                <w:szCs w:val="16"/>
              </w:rPr>
            </w:pPr>
            <w:r>
              <w:rPr>
                <w:szCs w:val="16"/>
              </w:rPr>
              <w:t>Tillfällig höjning av bostadsbidraget till barnfamiljer</w:t>
            </w:r>
          </w:p>
        </w:tc>
        <w:tc>
          <w:tcPr>
            <w:tcW w:w="482" w:type="pct"/>
            <w:hideMark/>
          </w:tcPr>
          <w:p w14:paraId="640E003E" w14:textId="72376A25"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1:8</w:t>
            </w:r>
          </w:p>
        </w:tc>
        <w:tc>
          <w:tcPr>
            <w:tcW w:w="504" w:type="pct"/>
            <w:hideMark/>
          </w:tcPr>
          <w:p w14:paraId="082C3034" w14:textId="5C84F911"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560</w:t>
            </w:r>
          </w:p>
        </w:tc>
        <w:tc>
          <w:tcPr>
            <w:tcW w:w="505" w:type="pct"/>
            <w:hideMark/>
          </w:tcPr>
          <w:p w14:paraId="22420107" w14:textId="7D1455E6"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592E1D9E" w14:textId="2887EAB6"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59331974" w14:textId="293FDA9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59B2DBE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C413652" w14:textId="59E8969A" w:rsidR="00ED3704" w:rsidRPr="00125BFF" w:rsidRDefault="00ED3704" w:rsidP="00ED3704">
            <w:pPr>
              <w:pStyle w:val="Tabell"/>
              <w:rPr>
                <w:szCs w:val="16"/>
                <w:vertAlign w:val="superscript"/>
              </w:rPr>
            </w:pPr>
            <w:r w:rsidRPr="004A21B6">
              <w:rPr>
                <w:b/>
                <w:bCs/>
                <w:szCs w:val="16"/>
              </w:rPr>
              <w:t>13 Jämställdhet och nyanlända invandrares etablering</w:t>
            </w:r>
          </w:p>
        </w:tc>
        <w:tc>
          <w:tcPr>
            <w:tcW w:w="482" w:type="pct"/>
            <w:hideMark/>
          </w:tcPr>
          <w:p w14:paraId="4CCDBDBB" w14:textId="1AEA653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0BF495E3" w14:textId="1A812CF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115</w:t>
            </w:r>
          </w:p>
        </w:tc>
        <w:tc>
          <w:tcPr>
            <w:tcW w:w="505" w:type="pct"/>
            <w:hideMark/>
          </w:tcPr>
          <w:p w14:paraId="4126EEF8" w14:textId="3A4A7EE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0DAA8134" w14:textId="354599A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612B6AF3" w14:textId="51389B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3E1507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DABB8F0" w14:textId="627FBFA9" w:rsidR="00ED3704" w:rsidRPr="00125BFF" w:rsidRDefault="00ED3704" w:rsidP="00ED3704">
            <w:pPr>
              <w:pStyle w:val="Tabell"/>
              <w:rPr>
                <w:szCs w:val="16"/>
                <w:vertAlign w:val="superscript"/>
              </w:rPr>
            </w:pPr>
            <w:r w:rsidRPr="004A21B6">
              <w:rPr>
                <w:b/>
                <w:bCs/>
                <w:szCs w:val="16"/>
              </w:rPr>
              <w:t>14 Arbetsmarknad och arbetsliv</w:t>
            </w:r>
          </w:p>
        </w:tc>
        <w:tc>
          <w:tcPr>
            <w:tcW w:w="482" w:type="pct"/>
            <w:hideMark/>
          </w:tcPr>
          <w:p w14:paraId="7FE29E9C" w14:textId="029C9A6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33EBB531" w14:textId="0C81D2B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574</w:t>
            </w:r>
          </w:p>
        </w:tc>
        <w:tc>
          <w:tcPr>
            <w:tcW w:w="505" w:type="pct"/>
            <w:hideMark/>
          </w:tcPr>
          <w:p w14:paraId="7492EFA4" w14:textId="24CC6FF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17</w:t>
            </w:r>
          </w:p>
        </w:tc>
        <w:tc>
          <w:tcPr>
            <w:tcW w:w="505" w:type="pct"/>
            <w:hideMark/>
          </w:tcPr>
          <w:p w14:paraId="4400546C" w14:textId="763FCDB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5BB39829" w14:textId="0884764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0A9AAFA9"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45D78F9C" w14:textId="4AB6D114" w:rsidR="00ED3704" w:rsidRPr="00125BFF" w:rsidRDefault="00ED3704" w:rsidP="00ED3704">
            <w:pPr>
              <w:pStyle w:val="Tabell"/>
              <w:rPr>
                <w:szCs w:val="16"/>
                <w:vertAlign w:val="superscript"/>
              </w:rPr>
            </w:pPr>
            <w:r>
              <w:rPr>
                <w:szCs w:val="16"/>
              </w:rPr>
              <w:t>Extratjänster, matchningstjänster och introduktionsjobb</w:t>
            </w:r>
          </w:p>
        </w:tc>
        <w:tc>
          <w:tcPr>
            <w:tcW w:w="0" w:type="pct"/>
            <w:hideMark/>
          </w:tcPr>
          <w:p w14:paraId="79AD32FA" w14:textId="469C2FB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1:3, 1:14</w:t>
            </w:r>
          </w:p>
        </w:tc>
        <w:tc>
          <w:tcPr>
            <w:tcW w:w="0" w:type="pct"/>
            <w:hideMark/>
          </w:tcPr>
          <w:p w14:paraId="0489A2D3" w14:textId="60CC5E6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342</w:t>
            </w:r>
          </w:p>
        </w:tc>
        <w:tc>
          <w:tcPr>
            <w:tcW w:w="0" w:type="pct"/>
            <w:hideMark/>
          </w:tcPr>
          <w:p w14:paraId="2F3831D3" w14:textId="2C22FC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0" w:type="pct"/>
            <w:hideMark/>
          </w:tcPr>
          <w:p w14:paraId="19DC35D6" w14:textId="64F98C4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0" w:type="pct"/>
            <w:hideMark/>
          </w:tcPr>
          <w:p w14:paraId="3009FF7A" w14:textId="5963705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7A8D29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B518CAE" w14:textId="7150FAEA" w:rsidR="00ED3704" w:rsidRPr="00125BFF" w:rsidRDefault="00ED3704" w:rsidP="00ED3704">
            <w:pPr>
              <w:pStyle w:val="Tabell"/>
              <w:rPr>
                <w:szCs w:val="16"/>
                <w:vertAlign w:val="superscript"/>
              </w:rPr>
            </w:pPr>
            <w:r>
              <w:rPr>
                <w:szCs w:val="16"/>
              </w:rPr>
              <w:t>Sommarjobb för unga</w:t>
            </w:r>
          </w:p>
        </w:tc>
        <w:tc>
          <w:tcPr>
            <w:tcW w:w="482" w:type="pct"/>
            <w:hideMark/>
          </w:tcPr>
          <w:p w14:paraId="328EE872" w14:textId="733C858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w:t>
            </w:r>
          </w:p>
        </w:tc>
        <w:tc>
          <w:tcPr>
            <w:tcW w:w="504" w:type="pct"/>
            <w:hideMark/>
          </w:tcPr>
          <w:p w14:paraId="2F78335C" w14:textId="58192C6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180</w:t>
            </w:r>
          </w:p>
        </w:tc>
        <w:tc>
          <w:tcPr>
            <w:tcW w:w="505" w:type="pct"/>
            <w:hideMark/>
          </w:tcPr>
          <w:p w14:paraId="31571103" w14:textId="310A386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74346997" w14:textId="7612035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9C3CD54" w14:textId="710CA80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429E35D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72A3410B" w14:textId="298BBFFC" w:rsidR="00ED3704" w:rsidRDefault="00ED3704" w:rsidP="00ED3704">
            <w:pPr>
              <w:pStyle w:val="Tabell"/>
              <w:rPr>
                <w:szCs w:val="16"/>
              </w:rPr>
            </w:pPr>
            <w:r w:rsidRPr="004A21B6">
              <w:rPr>
                <w:b/>
                <w:bCs/>
                <w:szCs w:val="16"/>
              </w:rPr>
              <w:t>15 Studiestöd</w:t>
            </w:r>
          </w:p>
        </w:tc>
        <w:tc>
          <w:tcPr>
            <w:tcW w:w="482" w:type="pct"/>
            <w:hideMark/>
          </w:tcPr>
          <w:p w14:paraId="7C03358F" w14:textId="2101098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222AA4D0" w14:textId="1F1389B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486</w:t>
            </w:r>
          </w:p>
        </w:tc>
        <w:tc>
          <w:tcPr>
            <w:tcW w:w="505" w:type="pct"/>
            <w:hideMark/>
          </w:tcPr>
          <w:p w14:paraId="59018EC3" w14:textId="641D256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2BCEA875" w14:textId="60AB700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32214D46" w14:textId="2FAA11B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5A949C36"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A838664" w14:textId="238B1405" w:rsidR="00ED3704" w:rsidRPr="00125BFF" w:rsidRDefault="00ED3704" w:rsidP="00ED3704">
            <w:pPr>
              <w:pStyle w:val="Tabell"/>
              <w:rPr>
                <w:szCs w:val="16"/>
                <w:vertAlign w:val="superscript"/>
              </w:rPr>
            </w:pPr>
            <w:r>
              <w:rPr>
                <w:szCs w:val="16"/>
              </w:rPr>
              <w:t>Slopat fribelopp studiemedel 6 månader</w:t>
            </w:r>
            <w:r>
              <w:rPr>
                <w:szCs w:val="16"/>
                <w:vertAlign w:val="superscript"/>
              </w:rPr>
              <w:t>4</w:t>
            </w:r>
          </w:p>
        </w:tc>
        <w:tc>
          <w:tcPr>
            <w:tcW w:w="482" w:type="pct"/>
            <w:hideMark/>
          </w:tcPr>
          <w:p w14:paraId="32C780A6" w14:textId="4E000A3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1:3</w:t>
            </w:r>
          </w:p>
        </w:tc>
        <w:tc>
          <w:tcPr>
            <w:tcW w:w="504" w:type="pct"/>
            <w:hideMark/>
          </w:tcPr>
          <w:p w14:paraId="2A9F1D5F" w14:textId="4B6DA43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310</w:t>
            </w:r>
          </w:p>
        </w:tc>
        <w:tc>
          <w:tcPr>
            <w:tcW w:w="505" w:type="pct"/>
            <w:hideMark/>
          </w:tcPr>
          <w:p w14:paraId="3536A0C6" w14:textId="73569F4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BC2AEEA" w14:textId="03D7A30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6BCF876" w14:textId="24F4478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58CAFDE"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2399930" w14:textId="3970481B" w:rsidR="00ED3704" w:rsidRPr="007A50F0" w:rsidRDefault="00ED3704" w:rsidP="00ED3704">
            <w:pPr>
              <w:pStyle w:val="Tabell"/>
              <w:rPr>
                <w:szCs w:val="16"/>
                <w:vertAlign w:val="superscript"/>
              </w:rPr>
            </w:pPr>
            <w:r>
              <w:rPr>
                <w:szCs w:val="16"/>
              </w:rPr>
              <w:t>S</w:t>
            </w:r>
            <w:r w:rsidRPr="00DE3991">
              <w:rPr>
                <w:szCs w:val="16"/>
              </w:rPr>
              <w:t>tudiemedel för tillfälliga utbildningsplatser</w:t>
            </w:r>
          </w:p>
        </w:tc>
        <w:tc>
          <w:tcPr>
            <w:tcW w:w="482" w:type="pct"/>
            <w:hideMark/>
          </w:tcPr>
          <w:p w14:paraId="46B68A8C" w14:textId="01E603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1:3</w:t>
            </w:r>
          </w:p>
        </w:tc>
        <w:tc>
          <w:tcPr>
            <w:tcW w:w="504" w:type="pct"/>
            <w:hideMark/>
          </w:tcPr>
          <w:p w14:paraId="63EDFAF8" w14:textId="54926A7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176</w:t>
            </w:r>
          </w:p>
        </w:tc>
        <w:tc>
          <w:tcPr>
            <w:tcW w:w="505" w:type="pct"/>
            <w:hideMark/>
          </w:tcPr>
          <w:p w14:paraId="3BC1DB54" w14:textId="17439B5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707FA30" w14:textId="30F433A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815C0A8" w14:textId="063CA2F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5DB3F8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143B263" w14:textId="06E5D02F" w:rsidR="00ED3704" w:rsidRDefault="00ED3704" w:rsidP="00ED3704">
            <w:pPr>
              <w:pStyle w:val="Tabell"/>
              <w:rPr>
                <w:szCs w:val="16"/>
              </w:rPr>
            </w:pPr>
            <w:r w:rsidRPr="004A21B6">
              <w:rPr>
                <w:b/>
                <w:bCs/>
                <w:szCs w:val="16"/>
              </w:rPr>
              <w:t>16 Utbildning och universitetsforskning</w:t>
            </w:r>
          </w:p>
        </w:tc>
        <w:tc>
          <w:tcPr>
            <w:tcW w:w="482" w:type="pct"/>
            <w:hideMark/>
          </w:tcPr>
          <w:p w14:paraId="7D1F5887" w14:textId="367ADFA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369427B5" w14:textId="03C93C6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1 768</w:t>
            </w:r>
          </w:p>
        </w:tc>
        <w:tc>
          <w:tcPr>
            <w:tcW w:w="505" w:type="pct"/>
            <w:hideMark/>
          </w:tcPr>
          <w:p w14:paraId="6CC41D8C" w14:textId="75D042F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3AAE790C" w14:textId="085697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52669E7F" w14:textId="18665A5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288436C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720421C" w14:textId="638881BB" w:rsidR="00ED3704" w:rsidRPr="007A50F0" w:rsidRDefault="00ED3704" w:rsidP="00ED3704">
            <w:pPr>
              <w:pStyle w:val="Tabell"/>
              <w:rPr>
                <w:szCs w:val="16"/>
                <w:vertAlign w:val="superscript"/>
              </w:rPr>
            </w:pPr>
            <w:r>
              <w:rPr>
                <w:szCs w:val="16"/>
              </w:rPr>
              <w:t>Förlängd möjlighet för lovskola</w:t>
            </w:r>
          </w:p>
        </w:tc>
        <w:tc>
          <w:tcPr>
            <w:tcW w:w="482" w:type="pct"/>
            <w:hideMark/>
          </w:tcPr>
          <w:p w14:paraId="7B94E484" w14:textId="7798CD4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w:t>
            </w:r>
          </w:p>
        </w:tc>
        <w:tc>
          <w:tcPr>
            <w:tcW w:w="504" w:type="pct"/>
            <w:hideMark/>
          </w:tcPr>
          <w:p w14:paraId="1A0F8C93" w14:textId="38C7436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350</w:t>
            </w:r>
          </w:p>
        </w:tc>
        <w:tc>
          <w:tcPr>
            <w:tcW w:w="505" w:type="pct"/>
            <w:hideMark/>
          </w:tcPr>
          <w:p w14:paraId="6190972D" w14:textId="3DC41C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30486E6" w14:textId="4454B87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FB7C818" w14:textId="6B7D5F2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A116AE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733777DE" w14:textId="25F5D8BD" w:rsidR="00ED3704" w:rsidRPr="007A50F0" w:rsidRDefault="00ED3704" w:rsidP="00ED3704">
            <w:pPr>
              <w:pStyle w:val="Tabell"/>
              <w:rPr>
                <w:szCs w:val="16"/>
                <w:vertAlign w:val="superscript"/>
              </w:rPr>
            </w:pPr>
            <w:r>
              <w:rPr>
                <w:szCs w:val="16"/>
              </w:rPr>
              <w:t>Satsning på kombinationsutbildningar</w:t>
            </w:r>
          </w:p>
        </w:tc>
        <w:tc>
          <w:tcPr>
            <w:tcW w:w="482" w:type="pct"/>
            <w:hideMark/>
          </w:tcPr>
          <w:p w14:paraId="31FE633B" w14:textId="514362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1:17</w:t>
            </w:r>
          </w:p>
        </w:tc>
        <w:tc>
          <w:tcPr>
            <w:tcW w:w="504" w:type="pct"/>
            <w:hideMark/>
          </w:tcPr>
          <w:p w14:paraId="07319159" w14:textId="10C3BF0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779</w:t>
            </w:r>
          </w:p>
        </w:tc>
        <w:tc>
          <w:tcPr>
            <w:tcW w:w="505" w:type="pct"/>
            <w:hideMark/>
          </w:tcPr>
          <w:p w14:paraId="13A1BEAE" w14:textId="73ADF41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F1CC74B" w14:textId="3063BF6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E1656EC" w14:textId="28A9B7B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275446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9402C71" w14:textId="6C0564B8" w:rsidR="00ED3704" w:rsidRPr="00125BFF" w:rsidRDefault="00ED3704" w:rsidP="00ED3704">
            <w:pPr>
              <w:pStyle w:val="Tabell"/>
              <w:rPr>
                <w:szCs w:val="16"/>
                <w:vertAlign w:val="superscript"/>
              </w:rPr>
            </w:pPr>
            <w:r>
              <w:rPr>
                <w:szCs w:val="16"/>
              </w:rPr>
              <w:t>Medel för kommunernas finansiering av regionalt yrkesvux 2020</w:t>
            </w:r>
          </w:p>
        </w:tc>
        <w:tc>
          <w:tcPr>
            <w:tcW w:w="482" w:type="pct"/>
            <w:hideMark/>
          </w:tcPr>
          <w:p w14:paraId="4DF5A7D1" w14:textId="219B53E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1:17</w:t>
            </w:r>
          </w:p>
        </w:tc>
        <w:tc>
          <w:tcPr>
            <w:tcW w:w="504" w:type="pct"/>
            <w:hideMark/>
          </w:tcPr>
          <w:p w14:paraId="6433E2AD" w14:textId="34EB7F1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332</w:t>
            </w:r>
          </w:p>
        </w:tc>
        <w:tc>
          <w:tcPr>
            <w:tcW w:w="505" w:type="pct"/>
            <w:hideMark/>
          </w:tcPr>
          <w:p w14:paraId="358BFA50" w14:textId="0F9800E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60EA561" w14:textId="099612F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0AEB5DAC" w14:textId="1ACBBE3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118B1B4D"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7CD4694" w14:textId="20F4D7BE" w:rsidR="00ED3704" w:rsidRPr="00125BFF" w:rsidRDefault="00ED3704" w:rsidP="00ED3704">
            <w:pPr>
              <w:pStyle w:val="Tabell"/>
              <w:rPr>
                <w:szCs w:val="16"/>
                <w:vertAlign w:val="superscript"/>
              </w:rPr>
            </w:pPr>
            <w:r>
              <w:rPr>
                <w:szCs w:val="16"/>
              </w:rPr>
              <w:t>Sommarkurser 2021</w:t>
            </w:r>
          </w:p>
        </w:tc>
        <w:tc>
          <w:tcPr>
            <w:tcW w:w="482" w:type="pct"/>
            <w:hideMark/>
          </w:tcPr>
          <w:p w14:paraId="491999F2" w14:textId="1D7A96B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flera</w:t>
            </w:r>
          </w:p>
        </w:tc>
        <w:tc>
          <w:tcPr>
            <w:tcW w:w="504" w:type="pct"/>
            <w:hideMark/>
          </w:tcPr>
          <w:p w14:paraId="7633C542" w14:textId="677FED7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128</w:t>
            </w:r>
          </w:p>
        </w:tc>
        <w:tc>
          <w:tcPr>
            <w:tcW w:w="505" w:type="pct"/>
            <w:hideMark/>
          </w:tcPr>
          <w:p w14:paraId="3B2367D8" w14:textId="58EDBC4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8538E7A" w14:textId="37C50AC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88DC354" w14:textId="7C6F7BE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0C2757F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0A30BC7" w14:textId="7C5D4389" w:rsidR="00ED3704" w:rsidRPr="00801B94" w:rsidRDefault="00ED3704" w:rsidP="00ED3704">
            <w:pPr>
              <w:pStyle w:val="Tabell"/>
              <w:rPr>
                <w:szCs w:val="16"/>
                <w:vertAlign w:val="superscript"/>
              </w:rPr>
            </w:pPr>
            <w:r>
              <w:rPr>
                <w:szCs w:val="16"/>
              </w:rPr>
              <w:t>Uppföljningsstudier av vaccin mot covid-19</w:t>
            </w:r>
            <w:r>
              <w:rPr>
                <w:szCs w:val="16"/>
                <w:vertAlign w:val="superscript"/>
              </w:rPr>
              <w:t>1</w:t>
            </w:r>
          </w:p>
        </w:tc>
        <w:tc>
          <w:tcPr>
            <w:tcW w:w="482" w:type="pct"/>
            <w:hideMark/>
          </w:tcPr>
          <w:p w14:paraId="2A078A9D" w14:textId="31F1BD7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504" w:type="pct"/>
            <w:hideMark/>
          </w:tcPr>
          <w:p w14:paraId="7E5D8126" w14:textId="5CDAD72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hideMark/>
          </w:tcPr>
          <w:p w14:paraId="64308005" w14:textId="7BFB3BF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3AC2B57" w14:textId="5DD29C1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6F07752E" w14:textId="126CF18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59C2C4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C66EBCF" w14:textId="3413F2FB" w:rsidR="00ED3704" w:rsidRPr="00801B94" w:rsidRDefault="00ED3704" w:rsidP="00ED3704">
            <w:pPr>
              <w:pStyle w:val="Tabell"/>
              <w:rPr>
                <w:szCs w:val="16"/>
                <w:vertAlign w:val="superscript"/>
              </w:rPr>
            </w:pPr>
            <w:r>
              <w:rPr>
                <w:szCs w:val="16"/>
              </w:rPr>
              <w:t>Studier kopplat till långtidssymptom av covid-19</w:t>
            </w:r>
            <w:r>
              <w:rPr>
                <w:szCs w:val="16"/>
                <w:vertAlign w:val="superscript"/>
              </w:rPr>
              <w:t>4</w:t>
            </w:r>
          </w:p>
        </w:tc>
        <w:tc>
          <w:tcPr>
            <w:tcW w:w="482" w:type="pct"/>
            <w:hideMark/>
          </w:tcPr>
          <w:p w14:paraId="737143CE" w14:textId="11479A9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504" w:type="pct"/>
            <w:hideMark/>
          </w:tcPr>
          <w:p w14:paraId="5B432D58" w14:textId="2D2D8F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w:t>
            </w:r>
          </w:p>
        </w:tc>
        <w:tc>
          <w:tcPr>
            <w:tcW w:w="505" w:type="pct"/>
            <w:hideMark/>
          </w:tcPr>
          <w:p w14:paraId="3B2F7E62" w14:textId="571B5B3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28104148" w14:textId="38A2B76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2A52C2B" w14:textId="30F73F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B95410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35ADA7C" w14:textId="2F60EA94" w:rsidR="00ED3704" w:rsidRPr="00801B94" w:rsidRDefault="00ED3704" w:rsidP="00ED3704">
            <w:pPr>
              <w:pStyle w:val="Tabell"/>
              <w:rPr>
                <w:szCs w:val="16"/>
                <w:vertAlign w:val="superscript"/>
              </w:rPr>
            </w:pPr>
            <w:r w:rsidRPr="004A21B6">
              <w:rPr>
                <w:b/>
                <w:bCs/>
                <w:szCs w:val="16"/>
              </w:rPr>
              <w:t>17 Kultur, medier, trossamfund och fritid</w:t>
            </w:r>
          </w:p>
        </w:tc>
        <w:tc>
          <w:tcPr>
            <w:tcW w:w="482" w:type="pct"/>
            <w:hideMark/>
          </w:tcPr>
          <w:p w14:paraId="3F7CA036" w14:textId="309787B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2B1B174D" w14:textId="4ED7908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3 540</w:t>
            </w:r>
          </w:p>
        </w:tc>
        <w:tc>
          <w:tcPr>
            <w:tcW w:w="505" w:type="pct"/>
            <w:hideMark/>
          </w:tcPr>
          <w:p w14:paraId="4959BD17" w14:textId="3DAD44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12B7E636" w14:textId="4795CC0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34076AB4" w14:textId="0619AF7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1874FF03"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hideMark/>
          </w:tcPr>
          <w:p w14:paraId="47EB6D06" w14:textId="482D5B41" w:rsidR="00ED3704" w:rsidRPr="004A21B6" w:rsidRDefault="00ED3704" w:rsidP="00ED3704">
            <w:pPr>
              <w:pStyle w:val="Tabell"/>
              <w:rPr>
                <w:b/>
                <w:bCs/>
                <w:szCs w:val="16"/>
              </w:rPr>
            </w:pPr>
            <w:r>
              <w:rPr>
                <w:szCs w:val="16"/>
              </w:rPr>
              <w:t>Evenemangsstöd</w:t>
            </w:r>
            <w:r>
              <w:rPr>
                <w:szCs w:val="16"/>
                <w:vertAlign w:val="superscript"/>
              </w:rPr>
              <w:t>6</w:t>
            </w:r>
          </w:p>
        </w:tc>
        <w:tc>
          <w:tcPr>
            <w:tcW w:w="482" w:type="pct"/>
            <w:hideMark/>
          </w:tcPr>
          <w:p w14:paraId="2DC258B8" w14:textId="578BB8B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 13:1</w:t>
            </w:r>
          </w:p>
        </w:tc>
        <w:tc>
          <w:tcPr>
            <w:tcW w:w="504" w:type="pct"/>
            <w:hideMark/>
          </w:tcPr>
          <w:p w14:paraId="13D26702" w14:textId="0D6DA7F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500</w:t>
            </w:r>
          </w:p>
        </w:tc>
        <w:tc>
          <w:tcPr>
            <w:tcW w:w="505" w:type="pct"/>
            <w:hideMark/>
          </w:tcPr>
          <w:p w14:paraId="09C67B3E" w14:textId="70F760B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1E729FE4" w14:textId="516AA4B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2E6CA14E" w14:textId="4D700B5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4E94067A"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hideMark/>
          </w:tcPr>
          <w:p w14:paraId="5B67C91D" w14:textId="2496C4F6" w:rsidR="00ED3704" w:rsidRDefault="00ED3704" w:rsidP="00ED3704">
            <w:pPr>
              <w:pStyle w:val="Tabell"/>
              <w:rPr>
                <w:szCs w:val="16"/>
              </w:rPr>
            </w:pPr>
            <w:r>
              <w:rPr>
                <w:szCs w:val="16"/>
              </w:rPr>
              <w:t>Stöd till kulturområdet</w:t>
            </w:r>
            <w:r>
              <w:rPr>
                <w:szCs w:val="16"/>
                <w:vertAlign w:val="superscript"/>
              </w:rPr>
              <w:t>4</w:t>
            </w:r>
          </w:p>
        </w:tc>
        <w:tc>
          <w:tcPr>
            <w:tcW w:w="482" w:type="pct"/>
            <w:hideMark/>
          </w:tcPr>
          <w:p w14:paraId="379B5220" w14:textId="20B5D53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5:2, 10:1</w:t>
            </w:r>
          </w:p>
        </w:tc>
        <w:tc>
          <w:tcPr>
            <w:tcW w:w="504" w:type="pct"/>
            <w:hideMark/>
          </w:tcPr>
          <w:p w14:paraId="5CAA6160" w14:textId="20764EE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500</w:t>
            </w:r>
          </w:p>
        </w:tc>
        <w:tc>
          <w:tcPr>
            <w:tcW w:w="505" w:type="pct"/>
            <w:hideMark/>
          </w:tcPr>
          <w:p w14:paraId="0F669238" w14:textId="665EBD7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6D0428DC" w14:textId="7F6177D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3A07ACE" w14:textId="5C85E94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rsidRPr="004A21B6" w14:paraId="1B729CE8"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hideMark/>
          </w:tcPr>
          <w:p w14:paraId="1FC967C4" w14:textId="1756834B" w:rsidR="00ED3704" w:rsidRPr="004A21B6" w:rsidRDefault="00ED3704" w:rsidP="00ED3704">
            <w:pPr>
              <w:pStyle w:val="Tabell"/>
              <w:rPr>
                <w:b/>
                <w:bCs/>
                <w:szCs w:val="16"/>
              </w:rPr>
            </w:pPr>
            <w:r>
              <w:rPr>
                <w:szCs w:val="16"/>
              </w:rPr>
              <w:t>Stöd till kulturområdet</w:t>
            </w:r>
            <w:r>
              <w:rPr>
                <w:szCs w:val="16"/>
                <w:vertAlign w:val="superscript"/>
              </w:rPr>
              <w:t>6</w:t>
            </w:r>
          </w:p>
        </w:tc>
        <w:tc>
          <w:tcPr>
            <w:tcW w:w="482" w:type="pct"/>
            <w:hideMark/>
          </w:tcPr>
          <w:p w14:paraId="0C9E7DD5" w14:textId="03BC15EA"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 1:6, 5:2, 10:1</w:t>
            </w:r>
          </w:p>
        </w:tc>
        <w:tc>
          <w:tcPr>
            <w:tcW w:w="504" w:type="pct"/>
            <w:hideMark/>
          </w:tcPr>
          <w:p w14:paraId="374E0DA0" w14:textId="06BF433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1 000</w:t>
            </w:r>
          </w:p>
        </w:tc>
        <w:tc>
          <w:tcPr>
            <w:tcW w:w="505" w:type="pct"/>
            <w:hideMark/>
          </w:tcPr>
          <w:p w14:paraId="486D8446" w14:textId="721399C1"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2C784068" w14:textId="626355C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1C4B9A7E" w14:textId="67E08E4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rsidRPr="004A21B6" w14:paraId="626BF61B"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1600246C" w14:textId="6EE4BF8F" w:rsidR="00ED3704" w:rsidRDefault="00ED3704" w:rsidP="00ED3704">
            <w:pPr>
              <w:pStyle w:val="Tabell"/>
              <w:rPr>
                <w:szCs w:val="16"/>
              </w:rPr>
            </w:pPr>
            <w:r>
              <w:rPr>
                <w:szCs w:val="16"/>
              </w:rPr>
              <w:t>Stöd till idrott</w:t>
            </w:r>
            <w:r>
              <w:rPr>
                <w:szCs w:val="16"/>
                <w:vertAlign w:val="superscript"/>
              </w:rPr>
              <w:t>4</w:t>
            </w:r>
          </w:p>
        </w:tc>
        <w:tc>
          <w:tcPr>
            <w:tcW w:w="482" w:type="pct"/>
          </w:tcPr>
          <w:p w14:paraId="1E8203FA" w14:textId="0B7A0E8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13:1</w:t>
            </w:r>
          </w:p>
        </w:tc>
        <w:tc>
          <w:tcPr>
            <w:tcW w:w="504" w:type="pct"/>
          </w:tcPr>
          <w:p w14:paraId="7CDF55E6" w14:textId="128C87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335</w:t>
            </w:r>
          </w:p>
        </w:tc>
        <w:tc>
          <w:tcPr>
            <w:tcW w:w="505" w:type="pct"/>
          </w:tcPr>
          <w:p w14:paraId="1EEF4EB8" w14:textId="7FFF3B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DABAD8D" w14:textId="235FF84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1E2DE9B8" w14:textId="41CE544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rsidRPr="004A21B6" w14:paraId="0EC43C7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6FA2E8D" w14:textId="5E8D5438" w:rsidR="00ED3704" w:rsidRPr="004A21B6" w:rsidRDefault="00ED3704" w:rsidP="00ED3704">
            <w:pPr>
              <w:pStyle w:val="Tabell"/>
              <w:rPr>
                <w:b/>
                <w:bCs/>
                <w:szCs w:val="16"/>
              </w:rPr>
            </w:pPr>
            <w:r>
              <w:rPr>
                <w:szCs w:val="16"/>
              </w:rPr>
              <w:t>Stöd till idrott</w:t>
            </w:r>
            <w:r>
              <w:rPr>
                <w:szCs w:val="16"/>
                <w:vertAlign w:val="superscript"/>
              </w:rPr>
              <w:t>6</w:t>
            </w:r>
          </w:p>
        </w:tc>
        <w:tc>
          <w:tcPr>
            <w:tcW w:w="482" w:type="pct"/>
            <w:hideMark/>
          </w:tcPr>
          <w:p w14:paraId="16D88887" w14:textId="191E0CF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13:1</w:t>
            </w:r>
          </w:p>
        </w:tc>
        <w:tc>
          <w:tcPr>
            <w:tcW w:w="504" w:type="pct"/>
            <w:hideMark/>
          </w:tcPr>
          <w:p w14:paraId="0BFA6A74" w14:textId="23FBD92E"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800</w:t>
            </w:r>
          </w:p>
        </w:tc>
        <w:tc>
          <w:tcPr>
            <w:tcW w:w="505" w:type="pct"/>
            <w:hideMark/>
          </w:tcPr>
          <w:p w14:paraId="20D29B97" w14:textId="3D85582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4AA7B337" w14:textId="073131C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1E932A23" w14:textId="6C58D0F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4E5FE1F7"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94F3F40" w14:textId="2FFB80EA" w:rsidR="00ED3704" w:rsidRDefault="00ED3704" w:rsidP="00ED3704">
            <w:pPr>
              <w:pStyle w:val="Tabell"/>
              <w:rPr>
                <w:szCs w:val="16"/>
              </w:rPr>
            </w:pPr>
            <w:r>
              <w:rPr>
                <w:szCs w:val="16"/>
              </w:rPr>
              <w:t>Tillfälligt stöd till civilsamhällesorganisationer</w:t>
            </w:r>
            <w:r>
              <w:rPr>
                <w:szCs w:val="16"/>
                <w:vertAlign w:val="superscript"/>
              </w:rPr>
              <w:t>4</w:t>
            </w:r>
          </w:p>
        </w:tc>
        <w:tc>
          <w:tcPr>
            <w:tcW w:w="482" w:type="pct"/>
            <w:hideMark/>
          </w:tcPr>
          <w:p w14:paraId="103A3453" w14:textId="176DD43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13:5</w:t>
            </w:r>
          </w:p>
        </w:tc>
        <w:tc>
          <w:tcPr>
            <w:tcW w:w="504" w:type="pct"/>
            <w:hideMark/>
          </w:tcPr>
          <w:p w14:paraId="23F5FEDD" w14:textId="3FD2F5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hideMark/>
          </w:tcPr>
          <w:p w14:paraId="2F3F2C4B" w14:textId="099F2B1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25930214" w14:textId="7F8CDF8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3C38206" w14:textId="5A06796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6CF668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F6CAD00" w14:textId="0CB5A805" w:rsidR="00ED3704" w:rsidRDefault="00ED3704" w:rsidP="00ED3704">
            <w:pPr>
              <w:pStyle w:val="Tabell"/>
              <w:rPr>
                <w:szCs w:val="16"/>
              </w:rPr>
            </w:pPr>
            <w:r>
              <w:rPr>
                <w:szCs w:val="16"/>
              </w:rPr>
              <w:t>Tillfälligt stöd till civilsamhällesorganisationer</w:t>
            </w:r>
          </w:p>
        </w:tc>
        <w:tc>
          <w:tcPr>
            <w:tcW w:w="482" w:type="pct"/>
            <w:hideMark/>
          </w:tcPr>
          <w:p w14:paraId="1735C4E6" w14:textId="4D82B6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13:5</w:t>
            </w:r>
          </w:p>
        </w:tc>
        <w:tc>
          <w:tcPr>
            <w:tcW w:w="504" w:type="pct"/>
            <w:hideMark/>
          </w:tcPr>
          <w:p w14:paraId="04CF749D" w14:textId="5137A70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w:t>
            </w:r>
          </w:p>
        </w:tc>
        <w:tc>
          <w:tcPr>
            <w:tcW w:w="505" w:type="pct"/>
            <w:hideMark/>
          </w:tcPr>
          <w:p w14:paraId="25B96256" w14:textId="63502DA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3FE32AA" w14:textId="514CD01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9EA9127" w14:textId="759A12C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4AAA8CC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D9C1478" w14:textId="133C55D6" w:rsidR="00ED3704" w:rsidRPr="004A21B6" w:rsidRDefault="00ED3704" w:rsidP="00ED3704">
            <w:pPr>
              <w:pStyle w:val="Tabell"/>
              <w:rPr>
                <w:b/>
                <w:bCs/>
                <w:szCs w:val="16"/>
              </w:rPr>
            </w:pPr>
            <w:r>
              <w:rPr>
                <w:szCs w:val="16"/>
              </w:rPr>
              <w:t>Tillfällig utbyggnad av folkhögskolan</w:t>
            </w:r>
          </w:p>
        </w:tc>
        <w:tc>
          <w:tcPr>
            <w:tcW w:w="482" w:type="pct"/>
            <w:hideMark/>
          </w:tcPr>
          <w:p w14:paraId="57C9FC82" w14:textId="339CA9C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14:1</w:t>
            </w:r>
          </w:p>
        </w:tc>
        <w:tc>
          <w:tcPr>
            <w:tcW w:w="504" w:type="pct"/>
            <w:hideMark/>
          </w:tcPr>
          <w:p w14:paraId="7AE8FAEA" w14:textId="4256EB6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170</w:t>
            </w:r>
          </w:p>
        </w:tc>
        <w:tc>
          <w:tcPr>
            <w:tcW w:w="505" w:type="pct"/>
            <w:hideMark/>
          </w:tcPr>
          <w:p w14:paraId="56EECE3B" w14:textId="4605832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226A8494" w14:textId="30D35495"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6B6CDEC1" w14:textId="358CF4C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63AEC4AD" w14:textId="77777777" w:rsidTr="00ED3704">
        <w:tc>
          <w:tcPr>
            <w:cnfStyle w:val="001000000000" w:firstRow="0" w:lastRow="0" w:firstColumn="1" w:lastColumn="0" w:oddVBand="0" w:evenVBand="0" w:oddHBand="0" w:evenHBand="0" w:firstRowFirstColumn="0" w:firstRowLastColumn="0" w:lastRowFirstColumn="0" w:lastRowLastColumn="0"/>
            <w:tcW w:w="0" w:type="pct"/>
            <w:vAlign w:val="top"/>
            <w:hideMark/>
          </w:tcPr>
          <w:p w14:paraId="0BE748BF" w14:textId="795A2B4E" w:rsidR="00ED3704" w:rsidRPr="00413561" w:rsidRDefault="00ED3704" w:rsidP="00ED3704">
            <w:pPr>
              <w:pStyle w:val="Tabell"/>
              <w:rPr>
                <w:szCs w:val="16"/>
                <w:vertAlign w:val="superscript"/>
              </w:rPr>
            </w:pPr>
            <w:r>
              <w:rPr>
                <w:szCs w:val="16"/>
              </w:rPr>
              <w:t>Stöd till statligt finansierade kulturinstitutioner, inkl. avgiftsbelagda museer</w:t>
            </w:r>
            <w:r>
              <w:rPr>
                <w:szCs w:val="16"/>
                <w:vertAlign w:val="superscript"/>
              </w:rPr>
              <w:t>6</w:t>
            </w:r>
          </w:p>
        </w:tc>
        <w:tc>
          <w:tcPr>
            <w:tcW w:w="0" w:type="pct"/>
            <w:hideMark/>
          </w:tcPr>
          <w:p w14:paraId="42DE7F6F" w14:textId="51CE18E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 8:1, 8:2, 8:3</w:t>
            </w:r>
          </w:p>
        </w:tc>
        <w:tc>
          <w:tcPr>
            <w:tcW w:w="0" w:type="pct"/>
            <w:hideMark/>
          </w:tcPr>
          <w:p w14:paraId="6CCB9A11" w14:textId="069B1F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125</w:t>
            </w:r>
          </w:p>
        </w:tc>
        <w:tc>
          <w:tcPr>
            <w:tcW w:w="0" w:type="pct"/>
            <w:hideMark/>
          </w:tcPr>
          <w:p w14:paraId="59E268B9" w14:textId="44CE15D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0" w:type="pct"/>
            <w:hideMark/>
          </w:tcPr>
          <w:p w14:paraId="5DD8666F" w14:textId="2B58DC6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0" w:type="pct"/>
            <w:hideMark/>
          </w:tcPr>
          <w:p w14:paraId="51DE995F" w14:textId="0EEE3FD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3E146CC"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59CA5D23" w14:textId="046A3404" w:rsidR="00ED3704" w:rsidRDefault="00ED3704" w:rsidP="00ED3704">
            <w:pPr>
              <w:pStyle w:val="Tabell"/>
              <w:rPr>
                <w:b/>
                <w:bCs/>
                <w:szCs w:val="16"/>
              </w:rPr>
            </w:pPr>
            <w:r w:rsidRPr="004A21B6">
              <w:rPr>
                <w:b/>
                <w:bCs/>
                <w:szCs w:val="16"/>
              </w:rPr>
              <w:t>18 Samhällsplanering, bostadsförsörjning och byggande samt konsumentpolitik</w:t>
            </w:r>
          </w:p>
        </w:tc>
        <w:tc>
          <w:tcPr>
            <w:tcW w:w="482" w:type="pct"/>
          </w:tcPr>
          <w:p w14:paraId="4363E91F" w14:textId="06CFC0D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tcPr>
          <w:p w14:paraId="6AF32932" w14:textId="188311E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12</w:t>
            </w:r>
          </w:p>
        </w:tc>
        <w:tc>
          <w:tcPr>
            <w:tcW w:w="505" w:type="pct"/>
          </w:tcPr>
          <w:p w14:paraId="0D804254" w14:textId="1620046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b/>
                <w:bCs/>
                <w:szCs w:val="16"/>
              </w:rPr>
              <w:t>-250</w:t>
            </w:r>
            <w:r w:rsidRPr="004A21B6">
              <w:rPr>
                <w:b/>
                <w:bCs/>
                <w:szCs w:val="16"/>
              </w:rPr>
              <w:t> </w:t>
            </w:r>
          </w:p>
        </w:tc>
        <w:tc>
          <w:tcPr>
            <w:tcW w:w="505" w:type="pct"/>
          </w:tcPr>
          <w:p w14:paraId="0C7D3802" w14:textId="260DD5D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tcPr>
          <w:p w14:paraId="3ADA4DA3" w14:textId="460F7FAC" w:rsidR="00ED3704" w:rsidRPr="00C03C32"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C03C32">
              <w:rPr>
                <w:b/>
                <w:bCs/>
                <w:szCs w:val="16"/>
              </w:rPr>
              <w:t>250 </w:t>
            </w:r>
          </w:p>
        </w:tc>
      </w:tr>
      <w:tr w:rsidR="00ED3704" w14:paraId="1FD751CD"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2BC01A8" w14:textId="1D6D47DA" w:rsidR="00ED3704" w:rsidRDefault="00ED3704" w:rsidP="00ED3704">
            <w:pPr>
              <w:pStyle w:val="Tabell"/>
              <w:rPr>
                <w:szCs w:val="16"/>
              </w:rPr>
            </w:pPr>
            <w:r w:rsidRPr="00D61A65">
              <w:rPr>
                <w:szCs w:val="16"/>
              </w:rPr>
              <w:t>Omfördelning beräknade utgifter för energieffektivisering</w:t>
            </w:r>
          </w:p>
        </w:tc>
        <w:tc>
          <w:tcPr>
            <w:tcW w:w="482" w:type="pct"/>
            <w:hideMark/>
          </w:tcPr>
          <w:p w14:paraId="41985795" w14:textId="428A009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hideMark/>
          </w:tcPr>
          <w:p w14:paraId="0C64C8E5" w14:textId="434585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5" w:type="pct"/>
            <w:hideMark/>
          </w:tcPr>
          <w:p w14:paraId="117BC3E6" w14:textId="4647355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D61A65">
              <w:rPr>
                <w:szCs w:val="16"/>
              </w:rPr>
              <w:t>-250</w:t>
            </w:r>
          </w:p>
        </w:tc>
        <w:tc>
          <w:tcPr>
            <w:tcW w:w="505" w:type="pct"/>
            <w:hideMark/>
          </w:tcPr>
          <w:p w14:paraId="541705B3" w14:textId="34D58D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hideMark/>
          </w:tcPr>
          <w:p w14:paraId="1242983F" w14:textId="3752F0A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250 </w:t>
            </w:r>
          </w:p>
        </w:tc>
      </w:tr>
      <w:tr w:rsidR="00ED3704" w:rsidRPr="004A21B6" w14:paraId="50C7F554"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E94C16C" w14:textId="487A787E" w:rsidR="00ED3704" w:rsidRPr="004A21B6" w:rsidRDefault="00ED3704" w:rsidP="00ED3704">
            <w:pPr>
              <w:pStyle w:val="Tabell"/>
              <w:rPr>
                <w:b/>
                <w:bCs/>
                <w:szCs w:val="16"/>
              </w:rPr>
            </w:pPr>
            <w:r w:rsidRPr="004A21B6">
              <w:rPr>
                <w:b/>
                <w:bCs/>
                <w:szCs w:val="16"/>
              </w:rPr>
              <w:t>19 Regional utveckling</w:t>
            </w:r>
          </w:p>
        </w:tc>
        <w:tc>
          <w:tcPr>
            <w:tcW w:w="482" w:type="pct"/>
            <w:hideMark/>
          </w:tcPr>
          <w:p w14:paraId="4BCD070D" w14:textId="1C94A785"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4" w:type="pct"/>
            <w:hideMark/>
          </w:tcPr>
          <w:p w14:paraId="13946E1E" w14:textId="7C9FEF7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5</w:t>
            </w:r>
          </w:p>
        </w:tc>
        <w:tc>
          <w:tcPr>
            <w:tcW w:w="505" w:type="pct"/>
            <w:hideMark/>
          </w:tcPr>
          <w:p w14:paraId="40513A0F" w14:textId="1FD2DED9"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5" w:type="pct"/>
            <w:hideMark/>
          </w:tcPr>
          <w:p w14:paraId="072D1E08" w14:textId="4756AEC8"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3" w:type="pct"/>
            <w:hideMark/>
          </w:tcPr>
          <w:p w14:paraId="68E5BE71" w14:textId="262E3B0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0398E79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21B7028" w14:textId="19C8D405" w:rsidR="00ED3704" w:rsidRDefault="00ED3704" w:rsidP="00ED3704">
            <w:pPr>
              <w:pStyle w:val="Tabell"/>
              <w:rPr>
                <w:szCs w:val="16"/>
              </w:rPr>
            </w:pPr>
            <w:r w:rsidRPr="004A21B6">
              <w:rPr>
                <w:b/>
                <w:bCs/>
                <w:szCs w:val="16"/>
              </w:rPr>
              <w:t>20 Allmän miljö- och naturvård</w:t>
            </w:r>
          </w:p>
        </w:tc>
        <w:tc>
          <w:tcPr>
            <w:tcW w:w="482" w:type="pct"/>
            <w:hideMark/>
          </w:tcPr>
          <w:p w14:paraId="11AA83CE" w14:textId="0D6FBC3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558F1E12" w14:textId="43CB5A4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97</w:t>
            </w:r>
          </w:p>
        </w:tc>
        <w:tc>
          <w:tcPr>
            <w:tcW w:w="505" w:type="pct"/>
            <w:hideMark/>
          </w:tcPr>
          <w:p w14:paraId="6E818721" w14:textId="5938C15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7A2A0115" w14:textId="1A3E85F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38788BD3" w14:textId="7F8CE3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1DE1290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BFA09DD" w14:textId="34E6EAC2" w:rsidR="00ED3704" w:rsidRDefault="00ED3704" w:rsidP="00ED3704">
            <w:pPr>
              <w:pStyle w:val="Tabell"/>
              <w:rPr>
                <w:szCs w:val="16"/>
              </w:rPr>
            </w:pPr>
            <w:r>
              <w:rPr>
                <w:szCs w:val="16"/>
              </w:rPr>
              <w:t>Flytt av medel avseende regionala elektrifieringspiloter</w:t>
            </w:r>
          </w:p>
        </w:tc>
        <w:tc>
          <w:tcPr>
            <w:tcW w:w="482" w:type="pct"/>
            <w:hideMark/>
          </w:tcPr>
          <w:p w14:paraId="625933FB" w14:textId="1EBF99A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1:17</w:t>
            </w:r>
          </w:p>
        </w:tc>
        <w:tc>
          <w:tcPr>
            <w:tcW w:w="504" w:type="pct"/>
            <w:hideMark/>
          </w:tcPr>
          <w:p w14:paraId="132C1614" w14:textId="623FC6E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E753D8">
              <w:rPr>
                <w:szCs w:val="16"/>
              </w:rPr>
              <w:t>100</w:t>
            </w:r>
          </w:p>
        </w:tc>
        <w:tc>
          <w:tcPr>
            <w:tcW w:w="505" w:type="pct"/>
            <w:hideMark/>
          </w:tcPr>
          <w:p w14:paraId="1D57B457" w14:textId="43BD9FC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5" w:type="pct"/>
            <w:hideMark/>
          </w:tcPr>
          <w:p w14:paraId="48AE347D" w14:textId="5CA82AD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hideMark/>
          </w:tcPr>
          <w:p w14:paraId="5E2072CE" w14:textId="7CC287F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3ECFD31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1F06D86" w14:textId="50324DFE" w:rsidR="00ED3704" w:rsidRDefault="00ED3704" w:rsidP="00ED3704">
            <w:pPr>
              <w:pStyle w:val="Tabell"/>
              <w:rPr>
                <w:szCs w:val="16"/>
              </w:rPr>
            </w:pPr>
            <w:r w:rsidRPr="004A21B6">
              <w:rPr>
                <w:b/>
                <w:bCs/>
                <w:szCs w:val="16"/>
              </w:rPr>
              <w:t>21 Energi</w:t>
            </w:r>
          </w:p>
        </w:tc>
        <w:tc>
          <w:tcPr>
            <w:tcW w:w="482" w:type="pct"/>
            <w:hideMark/>
          </w:tcPr>
          <w:p w14:paraId="5FA6A869" w14:textId="21832A6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1797B238" w14:textId="1EF2F4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180</w:t>
            </w:r>
          </w:p>
        </w:tc>
        <w:tc>
          <w:tcPr>
            <w:tcW w:w="505" w:type="pct"/>
            <w:hideMark/>
          </w:tcPr>
          <w:p w14:paraId="319CBB4D" w14:textId="12807E9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64CA5236" w14:textId="6684812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40C0C845" w14:textId="5A7CB26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6225E08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5E0D80A" w14:textId="68F6694B" w:rsidR="00ED3704" w:rsidRDefault="00ED3704" w:rsidP="00ED3704">
            <w:pPr>
              <w:pStyle w:val="Tabell"/>
              <w:rPr>
                <w:szCs w:val="16"/>
              </w:rPr>
            </w:pPr>
            <w:r>
              <w:rPr>
                <w:szCs w:val="16"/>
              </w:rPr>
              <w:t>Tillskott för solcellsstöd</w:t>
            </w:r>
          </w:p>
        </w:tc>
        <w:tc>
          <w:tcPr>
            <w:tcW w:w="482" w:type="pct"/>
            <w:hideMark/>
          </w:tcPr>
          <w:p w14:paraId="5DCCDF8F" w14:textId="6DA102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504" w:type="pct"/>
            <w:hideMark/>
          </w:tcPr>
          <w:p w14:paraId="17A94852" w14:textId="5796E5E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260</w:t>
            </w:r>
          </w:p>
        </w:tc>
        <w:tc>
          <w:tcPr>
            <w:tcW w:w="505" w:type="pct"/>
            <w:hideMark/>
          </w:tcPr>
          <w:p w14:paraId="54481D52" w14:textId="672AD27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6D99C115" w14:textId="56AB7F1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E912ADB" w14:textId="299F662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r>
      <w:tr w:rsidR="00ED3704" w14:paraId="35CCB1BE"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222C9F8" w14:textId="2F54F2E1" w:rsidR="00ED3704" w:rsidRPr="00413561" w:rsidRDefault="00ED3704" w:rsidP="00ED3704">
            <w:pPr>
              <w:pStyle w:val="Tabell"/>
              <w:rPr>
                <w:szCs w:val="16"/>
                <w:vertAlign w:val="superscript"/>
              </w:rPr>
            </w:pPr>
            <w:r>
              <w:rPr>
                <w:szCs w:val="16"/>
              </w:rPr>
              <w:lastRenderedPageBreak/>
              <w:t>Flytt av medel avseende regionala elektrifieringspiloter</w:t>
            </w:r>
          </w:p>
        </w:tc>
        <w:tc>
          <w:tcPr>
            <w:tcW w:w="482" w:type="pct"/>
            <w:hideMark/>
          </w:tcPr>
          <w:p w14:paraId="6BAB1AC3" w14:textId="21AD3C3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w:t>
            </w:r>
          </w:p>
        </w:tc>
        <w:tc>
          <w:tcPr>
            <w:tcW w:w="504" w:type="pct"/>
            <w:hideMark/>
          </w:tcPr>
          <w:p w14:paraId="1E2EABB8" w14:textId="0BB806C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5" w:type="pct"/>
            <w:hideMark/>
          </w:tcPr>
          <w:p w14:paraId="7F7E7580" w14:textId="2DE7C44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5" w:type="pct"/>
            <w:hideMark/>
          </w:tcPr>
          <w:p w14:paraId="316EB087" w14:textId="2F627B9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hideMark/>
          </w:tcPr>
          <w:p w14:paraId="7E76FCC9" w14:textId="42D05E6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228E14DA"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8CB9048" w14:textId="5B498A8C" w:rsidR="00ED3704" w:rsidRPr="00413561" w:rsidRDefault="00ED3704" w:rsidP="00ED3704">
            <w:pPr>
              <w:pStyle w:val="Tabell"/>
              <w:rPr>
                <w:szCs w:val="16"/>
                <w:vertAlign w:val="superscript"/>
              </w:rPr>
            </w:pPr>
            <w:r w:rsidRPr="004A21B6">
              <w:rPr>
                <w:b/>
                <w:bCs/>
                <w:szCs w:val="16"/>
              </w:rPr>
              <w:t>22 Kommunikationer</w:t>
            </w:r>
          </w:p>
        </w:tc>
        <w:tc>
          <w:tcPr>
            <w:tcW w:w="482" w:type="pct"/>
            <w:hideMark/>
          </w:tcPr>
          <w:p w14:paraId="046ACDDC" w14:textId="454DE15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10683123" w14:textId="01A5547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2 263</w:t>
            </w:r>
          </w:p>
        </w:tc>
        <w:tc>
          <w:tcPr>
            <w:tcW w:w="505" w:type="pct"/>
            <w:hideMark/>
          </w:tcPr>
          <w:p w14:paraId="0831D8BF" w14:textId="3EA5D6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150</w:t>
            </w:r>
          </w:p>
        </w:tc>
        <w:tc>
          <w:tcPr>
            <w:tcW w:w="505" w:type="pct"/>
            <w:hideMark/>
          </w:tcPr>
          <w:p w14:paraId="7B54C05F" w14:textId="7B0FEBD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150</w:t>
            </w:r>
          </w:p>
        </w:tc>
        <w:tc>
          <w:tcPr>
            <w:tcW w:w="503" w:type="pct"/>
            <w:hideMark/>
          </w:tcPr>
          <w:p w14:paraId="7D64E40F" w14:textId="3FA2BA4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b/>
                <w:bCs/>
                <w:szCs w:val="16"/>
              </w:rPr>
              <w:t>150</w:t>
            </w:r>
            <w:r w:rsidRPr="004A21B6">
              <w:rPr>
                <w:b/>
                <w:bCs/>
                <w:szCs w:val="16"/>
              </w:rPr>
              <w:t> </w:t>
            </w:r>
          </w:p>
        </w:tc>
      </w:tr>
      <w:tr w:rsidR="00ED3704" w:rsidRPr="004A21B6" w14:paraId="4637E208"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FC2BD59" w14:textId="5436F45E" w:rsidR="00ED3704" w:rsidRPr="004A21B6" w:rsidRDefault="00ED3704" w:rsidP="00ED3704">
            <w:pPr>
              <w:pStyle w:val="Tabell"/>
              <w:rPr>
                <w:b/>
                <w:bCs/>
                <w:szCs w:val="16"/>
              </w:rPr>
            </w:pPr>
            <w:r>
              <w:rPr>
                <w:szCs w:val="16"/>
              </w:rPr>
              <w:t>Miljökompensation godstransporter på järnväg</w:t>
            </w:r>
          </w:p>
        </w:tc>
        <w:tc>
          <w:tcPr>
            <w:tcW w:w="482" w:type="pct"/>
            <w:hideMark/>
          </w:tcPr>
          <w:p w14:paraId="2CE6C41E" w14:textId="4D68D605"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w:t>
            </w:r>
          </w:p>
        </w:tc>
        <w:tc>
          <w:tcPr>
            <w:tcW w:w="504" w:type="pct"/>
            <w:hideMark/>
          </w:tcPr>
          <w:p w14:paraId="2BFE8300" w14:textId="4A710155"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150</w:t>
            </w:r>
          </w:p>
        </w:tc>
        <w:tc>
          <w:tcPr>
            <w:tcW w:w="505" w:type="pct"/>
            <w:hideMark/>
          </w:tcPr>
          <w:p w14:paraId="5DF45125" w14:textId="610EB5E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150</w:t>
            </w:r>
          </w:p>
        </w:tc>
        <w:tc>
          <w:tcPr>
            <w:tcW w:w="505" w:type="pct"/>
            <w:hideMark/>
          </w:tcPr>
          <w:p w14:paraId="00D9D07D" w14:textId="3988EFE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150</w:t>
            </w:r>
          </w:p>
        </w:tc>
        <w:tc>
          <w:tcPr>
            <w:tcW w:w="503" w:type="pct"/>
            <w:hideMark/>
          </w:tcPr>
          <w:p w14:paraId="3F1FE8EF" w14:textId="43BC4BF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150 </w:t>
            </w:r>
          </w:p>
        </w:tc>
      </w:tr>
      <w:tr w:rsidR="00ED3704" w14:paraId="43C541D6"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8E71D9A" w14:textId="4E0FEE54" w:rsidR="00ED3704" w:rsidRPr="0078362D" w:rsidRDefault="00ED3704" w:rsidP="00ED3704">
            <w:pPr>
              <w:pStyle w:val="Tabell"/>
              <w:rPr>
                <w:szCs w:val="16"/>
                <w:vertAlign w:val="superscript"/>
              </w:rPr>
            </w:pPr>
            <w:r>
              <w:rPr>
                <w:szCs w:val="16"/>
              </w:rPr>
              <w:t>Återföring av inbetalad elskatt för drivmotorström på järnväg</w:t>
            </w:r>
          </w:p>
        </w:tc>
        <w:tc>
          <w:tcPr>
            <w:tcW w:w="482" w:type="pct"/>
            <w:hideMark/>
          </w:tcPr>
          <w:p w14:paraId="05678ED7" w14:textId="2AC0A5D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w:t>
            </w:r>
          </w:p>
        </w:tc>
        <w:tc>
          <w:tcPr>
            <w:tcW w:w="504" w:type="pct"/>
            <w:hideMark/>
          </w:tcPr>
          <w:p w14:paraId="70DF852D" w14:textId="0BCACD6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453</w:t>
            </w:r>
          </w:p>
        </w:tc>
        <w:tc>
          <w:tcPr>
            <w:tcW w:w="505" w:type="pct"/>
            <w:hideMark/>
          </w:tcPr>
          <w:p w14:paraId="4A04FC98" w14:textId="17B5996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C5B26C4" w14:textId="00B4398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0FEAF4FD" w14:textId="62DFD86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1312644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17B83DD" w14:textId="2BFE18F3" w:rsidR="00ED3704" w:rsidRPr="0078362D" w:rsidRDefault="00ED3704" w:rsidP="00ED3704">
            <w:pPr>
              <w:pStyle w:val="Tabell"/>
              <w:rPr>
                <w:szCs w:val="16"/>
                <w:vertAlign w:val="superscript"/>
              </w:rPr>
            </w:pPr>
            <w:r>
              <w:rPr>
                <w:szCs w:val="16"/>
              </w:rPr>
              <w:t>Lån till leverantörer av flygtrafiktjänst</w:t>
            </w:r>
            <w:r>
              <w:rPr>
                <w:szCs w:val="16"/>
                <w:vertAlign w:val="superscript"/>
              </w:rPr>
              <w:t>1</w:t>
            </w:r>
          </w:p>
        </w:tc>
        <w:tc>
          <w:tcPr>
            <w:tcW w:w="482" w:type="pct"/>
            <w:hideMark/>
          </w:tcPr>
          <w:p w14:paraId="7A7E75F2" w14:textId="2DBA669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607FBBC0" w14:textId="58C672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164</w:t>
            </w:r>
          </w:p>
        </w:tc>
        <w:tc>
          <w:tcPr>
            <w:tcW w:w="505" w:type="pct"/>
            <w:hideMark/>
          </w:tcPr>
          <w:p w14:paraId="1F529D47" w14:textId="733A246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F686F2E" w14:textId="059F2E7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47E0F01" w14:textId="5966E29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30D140FA"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39E5D4C" w14:textId="725B19EA" w:rsidR="00ED3704" w:rsidRPr="001303B8" w:rsidRDefault="00ED3704" w:rsidP="00ED3704">
            <w:pPr>
              <w:pStyle w:val="Tabell"/>
              <w:rPr>
                <w:szCs w:val="16"/>
                <w:vertAlign w:val="superscript"/>
              </w:rPr>
            </w:pPr>
            <w:r>
              <w:rPr>
                <w:szCs w:val="16"/>
              </w:rPr>
              <w:t>EU-finansierad transportinfrastruktur</w:t>
            </w:r>
          </w:p>
        </w:tc>
        <w:tc>
          <w:tcPr>
            <w:tcW w:w="482" w:type="pct"/>
            <w:hideMark/>
          </w:tcPr>
          <w:p w14:paraId="2D6E1476" w14:textId="5D17320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1:10</w:t>
            </w:r>
          </w:p>
        </w:tc>
        <w:tc>
          <w:tcPr>
            <w:tcW w:w="504" w:type="pct"/>
            <w:hideMark/>
          </w:tcPr>
          <w:p w14:paraId="7313C343" w14:textId="1B79A7C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478</w:t>
            </w:r>
          </w:p>
        </w:tc>
        <w:tc>
          <w:tcPr>
            <w:tcW w:w="505" w:type="pct"/>
            <w:hideMark/>
          </w:tcPr>
          <w:p w14:paraId="5836DDB8" w14:textId="47026C0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BE4C9C3" w14:textId="4635AB6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31D2997" w14:textId="5CEB3ED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039F4BC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66B6765C" w14:textId="11A497AA" w:rsidR="00ED3704" w:rsidRPr="0078362D" w:rsidRDefault="00ED3704" w:rsidP="00ED3704">
            <w:pPr>
              <w:pStyle w:val="Tabell"/>
              <w:rPr>
                <w:szCs w:val="16"/>
                <w:vertAlign w:val="superscript"/>
              </w:rPr>
            </w:pPr>
            <w:r>
              <w:rPr>
                <w:szCs w:val="16"/>
              </w:rPr>
              <w:t>Utökat stöd till regionala kollektivtrafikmyndigheter</w:t>
            </w:r>
          </w:p>
        </w:tc>
        <w:tc>
          <w:tcPr>
            <w:tcW w:w="482" w:type="pct"/>
            <w:hideMark/>
          </w:tcPr>
          <w:p w14:paraId="00E78277" w14:textId="7413B7D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1:18</w:t>
            </w:r>
          </w:p>
        </w:tc>
        <w:tc>
          <w:tcPr>
            <w:tcW w:w="504" w:type="pct"/>
            <w:hideMark/>
          </w:tcPr>
          <w:p w14:paraId="4C84B6F1" w14:textId="0D350A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1 000</w:t>
            </w:r>
          </w:p>
        </w:tc>
        <w:tc>
          <w:tcPr>
            <w:tcW w:w="505" w:type="pct"/>
            <w:hideMark/>
          </w:tcPr>
          <w:p w14:paraId="1A6B1FBC" w14:textId="79AAD83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1AAD289F" w14:textId="57EBA66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7FFC0D83" w14:textId="5C93C9A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25CECBF"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12C095C" w14:textId="4D2EA609" w:rsidR="00ED3704" w:rsidRPr="001303B8" w:rsidRDefault="00ED3704" w:rsidP="00ED3704">
            <w:pPr>
              <w:pStyle w:val="Tabell"/>
              <w:rPr>
                <w:szCs w:val="16"/>
                <w:vertAlign w:val="superscript"/>
              </w:rPr>
            </w:pPr>
            <w:r w:rsidRPr="004A21B6">
              <w:rPr>
                <w:b/>
                <w:bCs/>
                <w:szCs w:val="16"/>
              </w:rPr>
              <w:t>23 Areella näringar, landsbygd och livsmedel</w:t>
            </w:r>
          </w:p>
        </w:tc>
        <w:tc>
          <w:tcPr>
            <w:tcW w:w="482" w:type="pct"/>
            <w:hideMark/>
          </w:tcPr>
          <w:p w14:paraId="616FDAFF" w14:textId="2FA7652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1B315AE8" w14:textId="28143A1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1 071</w:t>
            </w:r>
          </w:p>
        </w:tc>
        <w:tc>
          <w:tcPr>
            <w:tcW w:w="505" w:type="pct"/>
            <w:hideMark/>
          </w:tcPr>
          <w:p w14:paraId="4F7929D5" w14:textId="6F33CBF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5" w:type="pct"/>
            <w:hideMark/>
          </w:tcPr>
          <w:p w14:paraId="7646A904" w14:textId="46FB53E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3" w:type="pct"/>
            <w:hideMark/>
          </w:tcPr>
          <w:p w14:paraId="0FCEFA17" w14:textId="30DF602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E7B444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1F30B32" w14:textId="26BD7498" w:rsidR="00ED3704" w:rsidRPr="00C06123" w:rsidRDefault="00ED3704" w:rsidP="00ED3704">
            <w:pPr>
              <w:pStyle w:val="Tabell"/>
              <w:rPr>
                <w:szCs w:val="16"/>
                <w:vertAlign w:val="superscript"/>
              </w:rPr>
            </w:pPr>
            <w:r>
              <w:rPr>
                <w:szCs w:val="16"/>
              </w:rPr>
              <w:t>Ersättning till ägare av fjällnära skog</w:t>
            </w:r>
          </w:p>
        </w:tc>
        <w:tc>
          <w:tcPr>
            <w:tcW w:w="482" w:type="pct"/>
            <w:hideMark/>
          </w:tcPr>
          <w:p w14:paraId="34012C4C" w14:textId="6920181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w:t>
            </w:r>
          </w:p>
        </w:tc>
        <w:tc>
          <w:tcPr>
            <w:tcW w:w="504" w:type="pct"/>
            <w:hideMark/>
          </w:tcPr>
          <w:p w14:paraId="2C0D1CC1" w14:textId="02A81C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365</w:t>
            </w:r>
          </w:p>
        </w:tc>
        <w:tc>
          <w:tcPr>
            <w:tcW w:w="505" w:type="pct"/>
            <w:hideMark/>
          </w:tcPr>
          <w:p w14:paraId="0E14D3FC" w14:textId="15C1DC8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5015230B" w14:textId="4936DAB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5EE3530" w14:textId="408DE61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598A117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9F67F4D" w14:textId="5745AAFC" w:rsidR="00ED3704" w:rsidRPr="00BA6A4F" w:rsidRDefault="00ED3704" w:rsidP="00ED3704">
            <w:pPr>
              <w:pStyle w:val="Tabell"/>
              <w:rPr>
                <w:szCs w:val="16"/>
                <w:vertAlign w:val="superscript"/>
              </w:rPr>
            </w:pPr>
            <w:r>
              <w:rPr>
                <w:szCs w:val="16"/>
              </w:rPr>
              <w:t>Kompensation för smittskyddsåtgärder</w:t>
            </w:r>
          </w:p>
        </w:tc>
        <w:tc>
          <w:tcPr>
            <w:tcW w:w="482" w:type="pct"/>
            <w:hideMark/>
          </w:tcPr>
          <w:p w14:paraId="107E9952" w14:textId="33D7FC5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63CCAB4A" w14:textId="61DC22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w:t>
            </w:r>
          </w:p>
        </w:tc>
        <w:tc>
          <w:tcPr>
            <w:tcW w:w="505" w:type="pct"/>
            <w:hideMark/>
          </w:tcPr>
          <w:p w14:paraId="3DD4212E" w14:textId="0389394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E09BFC0" w14:textId="5D4CDD0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70DDAA7" w14:textId="5BA67CA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61E5B2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0CC98B6" w14:textId="57AB0758" w:rsidR="00ED3704" w:rsidRDefault="00ED3704" w:rsidP="00ED3704">
            <w:pPr>
              <w:pStyle w:val="Tabell"/>
              <w:rPr>
                <w:szCs w:val="16"/>
              </w:rPr>
            </w:pPr>
            <w:r>
              <w:rPr>
                <w:szCs w:val="16"/>
              </w:rPr>
              <w:t>Extra medel för att bekämpa smittsamma djursjukdomar</w:t>
            </w:r>
          </w:p>
        </w:tc>
        <w:tc>
          <w:tcPr>
            <w:tcW w:w="482" w:type="pct"/>
            <w:hideMark/>
          </w:tcPr>
          <w:p w14:paraId="640B4479" w14:textId="652418E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w:t>
            </w:r>
          </w:p>
        </w:tc>
        <w:tc>
          <w:tcPr>
            <w:tcW w:w="504" w:type="pct"/>
            <w:hideMark/>
          </w:tcPr>
          <w:p w14:paraId="1F4EC54E" w14:textId="25B2AF6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w:t>
            </w:r>
          </w:p>
        </w:tc>
        <w:tc>
          <w:tcPr>
            <w:tcW w:w="505" w:type="pct"/>
            <w:hideMark/>
          </w:tcPr>
          <w:p w14:paraId="2BF3F1AB" w14:textId="05C61DD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88AE6AA" w14:textId="739122C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3BFF4C8" w14:textId="59855B5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6EB45DA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59B8704" w14:textId="03651388" w:rsidR="00ED3704" w:rsidRDefault="00ED3704" w:rsidP="00ED3704">
            <w:pPr>
              <w:pStyle w:val="Tabell"/>
              <w:rPr>
                <w:szCs w:val="16"/>
              </w:rPr>
            </w:pPr>
            <w:r>
              <w:rPr>
                <w:szCs w:val="16"/>
              </w:rPr>
              <w:t>Landsbygdsåtgärder genom svensk medfinansiering till landsbygdsprogrammet</w:t>
            </w:r>
          </w:p>
        </w:tc>
        <w:tc>
          <w:tcPr>
            <w:tcW w:w="482" w:type="pct"/>
            <w:hideMark/>
          </w:tcPr>
          <w:p w14:paraId="0A975F80" w14:textId="12CB223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1:17</w:t>
            </w:r>
          </w:p>
        </w:tc>
        <w:tc>
          <w:tcPr>
            <w:tcW w:w="504" w:type="pct"/>
            <w:hideMark/>
          </w:tcPr>
          <w:p w14:paraId="6C376A12" w14:textId="7EAB13B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417</w:t>
            </w:r>
          </w:p>
        </w:tc>
        <w:tc>
          <w:tcPr>
            <w:tcW w:w="505" w:type="pct"/>
            <w:hideMark/>
          </w:tcPr>
          <w:p w14:paraId="24ED13B3" w14:textId="25F1678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61987E1" w14:textId="2961265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0C7E9204" w14:textId="6B3EBF4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0E118C0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87A6E7F" w14:textId="46D8BA04" w:rsidR="00ED3704" w:rsidRPr="004A21B6" w:rsidRDefault="00ED3704" w:rsidP="00ED3704">
            <w:pPr>
              <w:pStyle w:val="Tabell"/>
              <w:rPr>
                <w:b/>
                <w:bCs/>
                <w:szCs w:val="16"/>
              </w:rPr>
            </w:pPr>
            <w:r>
              <w:rPr>
                <w:szCs w:val="16"/>
              </w:rPr>
              <w:t>Svensk medfinansiering till landsbygdsprogrammet</w:t>
            </w:r>
          </w:p>
        </w:tc>
        <w:tc>
          <w:tcPr>
            <w:tcW w:w="482" w:type="pct"/>
            <w:hideMark/>
          </w:tcPr>
          <w:p w14:paraId="2BEDBDE7" w14:textId="58E082DA"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1:17</w:t>
            </w:r>
          </w:p>
        </w:tc>
        <w:tc>
          <w:tcPr>
            <w:tcW w:w="504" w:type="pct"/>
            <w:hideMark/>
          </w:tcPr>
          <w:p w14:paraId="5A9B107F" w14:textId="46FC5B3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-806</w:t>
            </w:r>
          </w:p>
        </w:tc>
        <w:tc>
          <w:tcPr>
            <w:tcW w:w="505" w:type="pct"/>
            <w:hideMark/>
          </w:tcPr>
          <w:p w14:paraId="09D4C037" w14:textId="30DDCE4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-1012</w:t>
            </w:r>
          </w:p>
        </w:tc>
        <w:tc>
          <w:tcPr>
            <w:tcW w:w="505" w:type="pct"/>
            <w:hideMark/>
          </w:tcPr>
          <w:p w14:paraId="41DEBCEC" w14:textId="483EACB1"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p>
        </w:tc>
        <w:tc>
          <w:tcPr>
            <w:tcW w:w="503" w:type="pct"/>
            <w:hideMark/>
          </w:tcPr>
          <w:p w14:paraId="19027364" w14:textId="23583CA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rsidRPr="004A21B6" w14:paraId="39773955"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0DE1069F" w14:textId="1B2DCB30" w:rsidR="00ED3704" w:rsidRPr="00D61A65" w:rsidRDefault="00ED3704" w:rsidP="00ED3704">
            <w:pPr>
              <w:pStyle w:val="Tabell"/>
              <w:rPr>
                <w:szCs w:val="16"/>
              </w:rPr>
            </w:pPr>
            <w:r>
              <w:rPr>
                <w:szCs w:val="16"/>
              </w:rPr>
              <w:t>EU-medel till landsbygdsprogrammet</w:t>
            </w:r>
          </w:p>
        </w:tc>
        <w:tc>
          <w:tcPr>
            <w:tcW w:w="482" w:type="pct"/>
          </w:tcPr>
          <w:p w14:paraId="0CC7AC8D" w14:textId="08877AF0" w:rsidR="00ED3704" w:rsidRPr="00D61A65"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1:18</w:t>
            </w:r>
          </w:p>
        </w:tc>
        <w:tc>
          <w:tcPr>
            <w:tcW w:w="504" w:type="pct"/>
          </w:tcPr>
          <w:p w14:paraId="633345D5" w14:textId="754117BE" w:rsidR="00ED3704" w:rsidRPr="00D61A65"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806</w:t>
            </w:r>
          </w:p>
        </w:tc>
        <w:tc>
          <w:tcPr>
            <w:tcW w:w="505" w:type="pct"/>
          </w:tcPr>
          <w:p w14:paraId="410AE774" w14:textId="664CBCBF" w:rsidR="00ED3704" w:rsidRPr="00D61A65"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1012</w:t>
            </w:r>
          </w:p>
        </w:tc>
        <w:tc>
          <w:tcPr>
            <w:tcW w:w="505" w:type="pct"/>
          </w:tcPr>
          <w:p w14:paraId="5A5E1645" w14:textId="2CEA1A76" w:rsidR="00ED3704" w:rsidRPr="00D61A65"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3" w:type="pct"/>
          </w:tcPr>
          <w:p w14:paraId="668939B1" w14:textId="235F097C" w:rsidR="00ED3704" w:rsidRPr="00D61A65"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20E97B5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23509E8" w14:textId="34682A5C" w:rsidR="00ED3704" w:rsidRPr="004A21B6" w:rsidRDefault="00ED3704" w:rsidP="00ED3704">
            <w:pPr>
              <w:pStyle w:val="Tabell"/>
              <w:rPr>
                <w:b/>
                <w:bCs/>
                <w:szCs w:val="16"/>
              </w:rPr>
            </w:pPr>
            <w:r w:rsidRPr="004A21B6">
              <w:rPr>
                <w:b/>
                <w:bCs/>
                <w:szCs w:val="16"/>
              </w:rPr>
              <w:t>24 Näringsliv</w:t>
            </w:r>
          </w:p>
        </w:tc>
        <w:tc>
          <w:tcPr>
            <w:tcW w:w="482" w:type="pct"/>
            <w:hideMark/>
          </w:tcPr>
          <w:p w14:paraId="57C9F9AC" w14:textId="58E7D478"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4" w:type="pct"/>
            <w:hideMark/>
          </w:tcPr>
          <w:p w14:paraId="7A7C2701" w14:textId="297E344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76 281</w:t>
            </w:r>
          </w:p>
        </w:tc>
        <w:tc>
          <w:tcPr>
            <w:tcW w:w="505" w:type="pct"/>
            <w:hideMark/>
          </w:tcPr>
          <w:p w14:paraId="07F1444F" w14:textId="4FA3F12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5" w:type="pct"/>
            <w:hideMark/>
          </w:tcPr>
          <w:p w14:paraId="4DD63063" w14:textId="5F664A3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c>
          <w:tcPr>
            <w:tcW w:w="503" w:type="pct"/>
            <w:hideMark/>
          </w:tcPr>
          <w:p w14:paraId="2D0B2DD1" w14:textId="4B0366D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rsidRPr="004A21B6" w14:paraId="7159712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82CF52C" w14:textId="28A3F12E" w:rsidR="00ED3704" w:rsidRPr="004A21B6" w:rsidRDefault="00ED3704" w:rsidP="00ED3704">
            <w:pPr>
              <w:pStyle w:val="Tabell"/>
              <w:rPr>
                <w:b/>
                <w:bCs/>
                <w:szCs w:val="16"/>
              </w:rPr>
            </w:pPr>
            <w:r>
              <w:rPr>
                <w:szCs w:val="16"/>
              </w:rPr>
              <w:t>Tillväxtverkets administration av korttidsarbete</w:t>
            </w:r>
            <w:r>
              <w:rPr>
                <w:szCs w:val="16"/>
                <w:vertAlign w:val="superscript"/>
              </w:rPr>
              <w:t>3</w:t>
            </w:r>
          </w:p>
        </w:tc>
        <w:tc>
          <w:tcPr>
            <w:tcW w:w="482" w:type="pct"/>
            <w:hideMark/>
          </w:tcPr>
          <w:p w14:paraId="2FC6608B" w14:textId="00EC373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1:4</w:t>
            </w:r>
          </w:p>
        </w:tc>
        <w:tc>
          <w:tcPr>
            <w:tcW w:w="504" w:type="pct"/>
            <w:hideMark/>
          </w:tcPr>
          <w:p w14:paraId="687279E1" w14:textId="5818FCF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450</w:t>
            </w:r>
          </w:p>
        </w:tc>
        <w:tc>
          <w:tcPr>
            <w:tcW w:w="505" w:type="pct"/>
            <w:hideMark/>
          </w:tcPr>
          <w:p w14:paraId="0ABA8E39" w14:textId="298AA89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31EEE03F" w14:textId="3D3004F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341DABED" w14:textId="321E2A3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p>
        </w:tc>
      </w:tr>
      <w:tr w:rsidR="00ED3704" w:rsidRPr="004A21B6" w14:paraId="26760BBF"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5DD3FC5D" w14:textId="487E1978" w:rsidR="00ED3704" w:rsidRPr="00E753D8" w:rsidRDefault="00ED3704" w:rsidP="00ED3704">
            <w:pPr>
              <w:pStyle w:val="Tabell"/>
              <w:rPr>
                <w:szCs w:val="16"/>
              </w:rPr>
            </w:pPr>
            <w:r>
              <w:rPr>
                <w:szCs w:val="16"/>
              </w:rPr>
              <w:t>Tillväxtverkets administration av korttidsarbete</w:t>
            </w:r>
            <w:r>
              <w:rPr>
                <w:szCs w:val="16"/>
                <w:vertAlign w:val="superscript"/>
              </w:rPr>
              <w:t>5</w:t>
            </w:r>
          </w:p>
        </w:tc>
        <w:tc>
          <w:tcPr>
            <w:tcW w:w="482" w:type="pct"/>
          </w:tcPr>
          <w:p w14:paraId="28855121" w14:textId="3590B13E" w:rsidR="00ED3704" w:rsidRPr="00E753D8"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w:t>
            </w:r>
          </w:p>
        </w:tc>
        <w:tc>
          <w:tcPr>
            <w:tcW w:w="504" w:type="pct"/>
          </w:tcPr>
          <w:p w14:paraId="1D86348F" w14:textId="2B1F15F6" w:rsidR="00ED3704" w:rsidRPr="00E753D8"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265</w:t>
            </w:r>
          </w:p>
        </w:tc>
        <w:tc>
          <w:tcPr>
            <w:tcW w:w="505" w:type="pct"/>
          </w:tcPr>
          <w:p w14:paraId="409B160F" w14:textId="1A821F5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tcPr>
          <w:p w14:paraId="18AA1B90" w14:textId="0CF862B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tcPr>
          <w:p w14:paraId="50F01C2F" w14:textId="4843FF7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p>
        </w:tc>
      </w:tr>
      <w:tr w:rsidR="00ED3704" w:rsidRPr="004A21B6" w14:paraId="6B9EB325"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F57892B" w14:textId="201CCCA3" w:rsidR="00ED3704" w:rsidRPr="004A21B6" w:rsidRDefault="00ED3704" w:rsidP="00ED3704">
            <w:pPr>
              <w:pStyle w:val="Tabell"/>
              <w:rPr>
                <w:b/>
                <w:bCs/>
                <w:szCs w:val="16"/>
              </w:rPr>
            </w:pPr>
            <w:r>
              <w:rPr>
                <w:szCs w:val="16"/>
              </w:rPr>
              <w:t>Utökad möjlighet till korttidsarbete dec. 2020–juni 2021 samt förstärkt korttidsarbete jan.–mars 2021</w:t>
            </w:r>
            <w:r>
              <w:rPr>
                <w:szCs w:val="16"/>
                <w:vertAlign w:val="superscript"/>
              </w:rPr>
              <w:t>3</w:t>
            </w:r>
          </w:p>
        </w:tc>
        <w:tc>
          <w:tcPr>
            <w:tcW w:w="482" w:type="pct"/>
            <w:hideMark/>
          </w:tcPr>
          <w:p w14:paraId="2C35E48E" w14:textId="3610C08A"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1:22</w:t>
            </w:r>
          </w:p>
        </w:tc>
        <w:tc>
          <w:tcPr>
            <w:tcW w:w="504" w:type="pct"/>
            <w:hideMark/>
          </w:tcPr>
          <w:p w14:paraId="2A8DDC53" w14:textId="7EDE495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8 736</w:t>
            </w:r>
          </w:p>
        </w:tc>
        <w:tc>
          <w:tcPr>
            <w:tcW w:w="505" w:type="pct"/>
            <w:hideMark/>
          </w:tcPr>
          <w:p w14:paraId="1F4A3399" w14:textId="1BFB88B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7CAA2715" w14:textId="1BB9CCB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26AA3ACE" w14:textId="47F681F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4A21B6">
              <w:rPr>
                <w:b/>
                <w:bCs/>
                <w:szCs w:val="16"/>
              </w:rPr>
              <w:t> </w:t>
            </w:r>
          </w:p>
        </w:tc>
      </w:tr>
      <w:tr w:rsidR="00ED3704" w14:paraId="28C816D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24B8921" w14:textId="4675F600" w:rsidR="00ED3704" w:rsidRDefault="00ED3704" w:rsidP="00ED3704">
            <w:pPr>
              <w:pStyle w:val="Tabell"/>
              <w:rPr>
                <w:szCs w:val="16"/>
              </w:rPr>
            </w:pPr>
            <w:r>
              <w:rPr>
                <w:szCs w:val="16"/>
              </w:rPr>
              <w:t>Förlängning av förstärkt korttidsarbete april 2021</w:t>
            </w:r>
            <w:r w:rsidRPr="00622C67">
              <w:rPr>
                <w:szCs w:val="16"/>
                <w:vertAlign w:val="superscript"/>
              </w:rPr>
              <w:t>5</w:t>
            </w:r>
          </w:p>
        </w:tc>
        <w:tc>
          <w:tcPr>
            <w:tcW w:w="482" w:type="pct"/>
            <w:hideMark/>
          </w:tcPr>
          <w:p w14:paraId="66D88609" w14:textId="0EED9C2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1:22</w:t>
            </w:r>
          </w:p>
        </w:tc>
        <w:tc>
          <w:tcPr>
            <w:tcW w:w="504" w:type="pct"/>
            <w:hideMark/>
          </w:tcPr>
          <w:p w14:paraId="1B9AF950" w14:textId="6169C38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1 180</w:t>
            </w:r>
          </w:p>
        </w:tc>
        <w:tc>
          <w:tcPr>
            <w:tcW w:w="505" w:type="pct"/>
            <w:hideMark/>
          </w:tcPr>
          <w:p w14:paraId="235B3713" w14:textId="0047B65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7D5C928A" w14:textId="447AC3A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636EB2A4" w14:textId="5BB0BC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697440F"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67CBBD27" w14:textId="3D05D993" w:rsidR="00ED3704" w:rsidRDefault="00ED3704" w:rsidP="00ED3704">
            <w:pPr>
              <w:pStyle w:val="Tabell"/>
              <w:rPr>
                <w:szCs w:val="16"/>
              </w:rPr>
            </w:pPr>
            <w:r>
              <w:rPr>
                <w:szCs w:val="16"/>
              </w:rPr>
              <w:t>Förlängning av förstärkt korttidsarbete maj–juni 2021</w:t>
            </w:r>
            <w:r w:rsidRPr="00253A39">
              <w:rPr>
                <w:szCs w:val="16"/>
                <w:vertAlign w:val="superscript"/>
              </w:rPr>
              <w:t>5</w:t>
            </w:r>
          </w:p>
        </w:tc>
        <w:tc>
          <w:tcPr>
            <w:tcW w:w="482" w:type="pct"/>
          </w:tcPr>
          <w:p w14:paraId="0E247948" w14:textId="63B5A97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1:22</w:t>
            </w:r>
          </w:p>
        </w:tc>
        <w:tc>
          <w:tcPr>
            <w:tcW w:w="504" w:type="pct"/>
          </w:tcPr>
          <w:p w14:paraId="284D7927" w14:textId="54E1598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2 364</w:t>
            </w:r>
          </w:p>
        </w:tc>
        <w:tc>
          <w:tcPr>
            <w:tcW w:w="505" w:type="pct"/>
          </w:tcPr>
          <w:p w14:paraId="3F2D9746" w14:textId="01D86A1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311248E" w14:textId="41CA591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53B44A67" w14:textId="5701786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7196B6CC"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F203694" w14:textId="1C826CD1" w:rsidR="00ED3704" w:rsidRPr="004A21B6" w:rsidRDefault="00ED3704" w:rsidP="00ED3704">
            <w:pPr>
              <w:pStyle w:val="Tabell"/>
              <w:rPr>
                <w:b/>
                <w:bCs/>
                <w:szCs w:val="16"/>
              </w:rPr>
            </w:pPr>
            <w:r>
              <w:rPr>
                <w:szCs w:val="16"/>
              </w:rPr>
              <w:t>Ökade medel för stöd till korttidsarbete och kompentensinsatser vid korttidsarbete</w:t>
            </w:r>
          </w:p>
        </w:tc>
        <w:tc>
          <w:tcPr>
            <w:tcW w:w="482" w:type="pct"/>
            <w:hideMark/>
          </w:tcPr>
          <w:p w14:paraId="31DA9FC3" w14:textId="061931E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1:22</w:t>
            </w:r>
          </w:p>
        </w:tc>
        <w:tc>
          <w:tcPr>
            <w:tcW w:w="504" w:type="pct"/>
            <w:hideMark/>
          </w:tcPr>
          <w:p w14:paraId="2B2FC712" w14:textId="7386B5E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3 365</w:t>
            </w:r>
          </w:p>
        </w:tc>
        <w:tc>
          <w:tcPr>
            <w:tcW w:w="505" w:type="pct"/>
            <w:hideMark/>
          </w:tcPr>
          <w:p w14:paraId="62F4BF19" w14:textId="18C3B7E8"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62541FCF" w14:textId="04473B1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50554075" w14:textId="41E1939C"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3F82518A"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DEF9856" w14:textId="5AE4F471" w:rsidR="00ED3704" w:rsidRDefault="00ED3704" w:rsidP="00ED3704">
            <w:pPr>
              <w:pStyle w:val="Tabell"/>
              <w:rPr>
                <w:szCs w:val="16"/>
              </w:rPr>
            </w:pPr>
            <w:r>
              <w:rPr>
                <w:szCs w:val="16"/>
              </w:rPr>
              <w:t>Förlängt omsättningsstöd aug. 2020–dec. 2020</w:t>
            </w:r>
            <w:r>
              <w:rPr>
                <w:szCs w:val="16"/>
                <w:vertAlign w:val="superscript"/>
              </w:rPr>
              <w:t>1</w:t>
            </w:r>
          </w:p>
        </w:tc>
        <w:tc>
          <w:tcPr>
            <w:tcW w:w="482" w:type="pct"/>
            <w:hideMark/>
          </w:tcPr>
          <w:p w14:paraId="2BB3E832" w14:textId="20F551E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1:23</w:t>
            </w:r>
          </w:p>
        </w:tc>
        <w:tc>
          <w:tcPr>
            <w:tcW w:w="504" w:type="pct"/>
            <w:hideMark/>
          </w:tcPr>
          <w:p w14:paraId="2FDF8E8C" w14:textId="0B3E268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5 100</w:t>
            </w:r>
          </w:p>
        </w:tc>
        <w:tc>
          <w:tcPr>
            <w:tcW w:w="505" w:type="pct"/>
            <w:hideMark/>
          </w:tcPr>
          <w:p w14:paraId="2E6C562B" w14:textId="2FAF63C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D328A23" w14:textId="1126BA4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66EA245F" w14:textId="3F1A7AB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2E0203C7"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57EECBC" w14:textId="4DD40C34" w:rsidR="00ED3704" w:rsidRDefault="00ED3704" w:rsidP="00ED3704">
            <w:pPr>
              <w:pStyle w:val="Tabell"/>
              <w:rPr>
                <w:szCs w:val="16"/>
              </w:rPr>
            </w:pPr>
            <w:r>
              <w:rPr>
                <w:szCs w:val="16"/>
              </w:rPr>
              <w:t>Förlängt omsättningsstöd jan.–feb. 2021</w:t>
            </w:r>
            <w:r>
              <w:rPr>
                <w:szCs w:val="16"/>
                <w:vertAlign w:val="superscript"/>
              </w:rPr>
              <w:t>4</w:t>
            </w:r>
          </w:p>
        </w:tc>
        <w:tc>
          <w:tcPr>
            <w:tcW w:w="482" w:type="pct"/>
            <w:hideMark/>
          </w:tcPr>
          <w:p w14:paraId="714C945A" w14:textId="168263F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1:23</w:t>
            </w:r>
          </w:p>
        </w:tc>
        <w:tc>
          <w:tcPr>
            <w:tcW w:w="504" w:type="pct"/>
            <w:hideMark/>
          </w:tcPr>
          <w:p w14:paraId="21E43968" w14:textId="0324B5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2 100</w:t>
            </w:r>
          </w:p>
        </w:tc>
        <w:tc>
          <w:tcPr>
            <w:tcW w:w="505" w:type="pct"/>
            <w:hideMark/>
          </w:tcPr>
          <w:p w14:paraId="4B7B163C" w14:textId="10CDF7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C10D244" w14:textId="02A8597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C5F45B5" w14:textId="5F30E4F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36CD7BE0"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E57A6A9" w14:textId="6BD7B8A9" w:rsidR="00ED3704" w:rsidRPr="001303B8" w:rsidRDefault="00ED3704" w:rsidP="00ED3704">
            <w:pPr>
              <w:pStyle w:val="Tabell"/>
              <w:rPr>
                <w:szCs w:val="16"/>
                <w:vertAlign w:val="superscript"/>
              </w:rPr>
            </w:pPr>
            <w:r>
              <w:rPr>
                <w:szCs w:val="16"/>
              </w:rPr>
              <w:t>Förlängt omsättningsstöd mars–juni 2021</w:t>
            </w:r>
            <w:r>
              <w:rPr>
                <w:szCs w:val="16"/>
                <w:vertAlign w:val="superscript"/>
              </w:rPr>
              <w:t>6</w:t>
            </w:r>
          </w:p>
        </w:tc>
        <w:tc>
          <w:tcPr>
            <w:tcW w:w="482" w:type="pct"/>
            <w:hideMark/>
          </w:tcPr>
          <w:p w14:paraId="23A1722B" w14:textId="669B80C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1:23</w:t>
            </w:r>
          </w:p>
        </w:tc>
        <w:tc>
          <w:tcPr>
            <w:tcW w:w="504" w:type="pct"/>
            <w:hideMark/>
          </w:tcPr>
          <w:p w14:paraId="03A5AE1F" w14:textId="7A0F536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2 000</w:t>
            </w:r>
          </w:p>
        </w:tc>
        <w:tc>
          <w:tcPr>
            <w:tcW w:w="505" w:type="pct"/>
            <w:hideMark/>
          </w:tcPr>
          <w:p w14:paraId="06158E38" w14:textId="40CB3B0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3FD9B3E" w14:textId="4FA3B3C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3394309" w14:textId="076EC4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1AC8CE51"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415FE6B" w14:textId="202CA58C" w:rsidR="00ED3704" w:rsidRDefault="00ED3704" w:rsidP="00ED3704">
            <w:pPr>
              <w:pStyle w:val="Tabell"/>
              <w:rPr>
                <w:szCs w:val="16"/>
              </w:rPr>
            </w:pPr>
            <w:r>
              <w:rPr>
                <w:szCs w:val="16"/>
              </w:rPr>
              <w:t>Förlängt omställningsstöd aug. 2020–dec. 2020</w:t>
            </w:r>
            <w:r>
              <w:rPr>
                <w:szCs w:val="16"/>
                <w:vertAlign w:val="superscript"/>
              </w:rPr>
              <w:t>1</w:t>
            </w:r>
          </w:p>
        </w:tc>
        <w:tc>
          <w:tcPr>
            <w:tcW w:w="482" w:type="pct"/>
            <w:hideMark/>
          </w:tcPr>
          <w:p w14:paraId="5ACE11A2" w14:textId="23E2387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504" w:type="pct"/>
            <w:hideMark/>
          </w:tcPr>
          <w:p w14:paraId="2E87479F" w14:textId="4E7491E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9 000</w:t>
            </w:r>
          </w:p>
        </w:tc>
        <w:tc>
          <w:tcPr>
            <w:tcW w:w="505" w:type="pct"/>
            <w:hideMark/>
          </w:tcPr>
          <w:p w14:paraId="16D37B73" w14:textId="100EC0F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A33B8B4" w14:textId="210DAA6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D41A7A2" w14:textId="69D0C9C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7E9263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49FB273" w14:textId="25B8088C" w:rsidR="00ED3704" w:rsidRDefault="00ED3704" w:rsidP="00ED3704">
            <w:pPr>
              <w:pStyle w:val="Tabell"/>
              <w:rPr>
                <w:szCs w:val="16"/>
              </w:rPr>
            </w:pPr>
            <w:r>
              <w:rPr>
                <w:szCs w:val="16"/>
              </w:rPr>
              <w:t>Förlängt omställningsstöd jan.–feb. 2021</w:t>
            </w:r>
            <w:r>
              <w:rPr>
                <w:szCs w:val="16"/>
                <w:vertAlign w:val="superscript"/>
              </w:rPr>
              <w:t>3</w:t>
            </w:r>
          </w:p>
        </w:tc>
        <w:tc>
          <w:tcPr>
            <w:tcW w:w="482" w:type="pct"/>
            <w:hideMark/>
          </w:tcPr>
          <w:p w14:paraId="1D8DA206" w14:textId="5716D43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504" w:type="pct"/>
            <w:hideMark/>
          </w:tcPr>
          <w:p w14:paraId="5D8D7527" w14:textId="08577BB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5 000</w:t>
            </w:r>
          </w:p>
        </w:tc>
        <w:tc>
          <w:tcPr>
            <w:tcW w:w="505" w:type="pct"/>
            <w:hideMark/>
          </w:tcPr>
          <w:p w14:paraId="16D4431F" w14:textId="73C6F5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681FA997" w14:textId="470430D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1BA01F0" w14:textId="411575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5A3362CA"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466CA1AA" w14:textId="4076B985" w:rsidR="00ED3704" w:rsidRPr="004A21B6" w:rsidRDefault="00ED3704" w:rsidP="00ED3704">
            <w:pPr>
              <w:pStyle w:val="Tabell"/>
              <w:rPr>
                <w:b/>
                <w:bCs/>
                <w:szCs w:val="16"/>
              </w:rPr>
            </w:pPr>
            <w:r w:rsidRPr="00503886">
              <w:rPr>
                <w:szCs w:val="16"/>
              </w:rPr>
              <w:t>Förlängt omställningsstöd mars–april</w:t>
            </w:r>
            <w:r>
              <w:rPr>
                <w:szCs w:val="16"/>
              </w:rPr>
              <w:t xml:space="preserve"> 2021</w:t>
            </w:r>
            <w:r w:rsidRPr="00503886">
              <w:rPr>
                <w:szCs w:val="16"/>
                <w:vertAlign w:val="superscript"/>
              </w:rPr>
              <w:t>5</w:t>
            </w:r>
          </w:p>
        </w:tc>
        <w:tc>
          <w:tcPr>
            <w:tcW w:w="482" w:type="pct"/>
            <w:hideMark/>
          </w:tcPr>
          <w:p w14:paraId="5082D6E4" w14:textId="5A4BE1E0"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1:24</w:t>
            </w:r>
          </w:p>
        </w:tc>
        <w:tc>
          <w:tcPr>
            <w:tcW w:w="504" w:type="pct"/>
            <w:hideMark/>
          </w:tcPr>
          <w:p w14:paraId="467AC464" w14:textId="63084972"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6 800</w:t>
            </w:r>
          </w:p>
        </w:tc>
        <w:tc>
          <w:tcPr>
            <w:tcW w:w="505" w:type="pct"/>
            <w:hideMark/>
          </w:tcPr>
          <w:p w14:paraId="6ECD08D1" w14:textId="19D15B87"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4AD8279F" w14:textId="16592DB4"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6174D59A" w14:textId="533731F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rsidRPr="004A21B6" w14:paraId="49C2DA39"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50301A19" w14:textId="081B7687" w:rsidR="00ED3704" w:rsidRPr="00503886" w:rsidRDefault="00ED3704" w:rsidP="00ED3704">
            <w:pPr>
              <w:pStyle w:val="Tabell"/>
              <w:rPr>
                <w:szCs w:val="16"/>
              </w:rPr>
            </w:pPr>
            <w:r>
              <w:rPr>
                <w:szCs w:val="16"/>
              </w:rPr>
              <w:t>Förlängt omställningsstöd maj–juni 2021</w:t>
            </w:r>
            <w:r>
              <w:rPr>
                <w:szCs w:val="16"/>
                <w:vertAlign w:val="superscript"/>
              </w:rPr>
              <w:t>6</w:t>
            </w:r>
          </w:p>
        </w:tc>
        <w:tc>
          <w:tcPr>
            <w:tcW w:w="482" w:type="pct"/>
          </w:tcPr>
          <w:p w14:paraId="60660C15" w14:textId="5D17454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504" w:type="pct"/>
          </w:tcPr>
          <w:p w14:paraId="45EA5F70" w14:textId="60C92D2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6 200</w:t>
            </w:r>
          </w:p>
        </w:tc>
        <w:tc>
          <w:tcPr>
            <w:tcW w:w="505" w:type="pct"/>
          </w:tcPr>
          <w:p w14:paraId="4B5C3569" w14:textId="20D5F6C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2B79E24D" w14:textId="4B69005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7DEB5FB0" w14:textId="52C26EA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0DB4204E"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4AC8F99F" w14:textId="15BF2A2F" w:rsidR="00ED3704" w:rsidRDefault="00ED3704" w:rsidP="00ED3704">
            <w:pPr>
              <w:pStyle w:val="Tabell"/>
              <w:rPr>
                <w:szCs w:val="16"/>
              </w:rPr>
            </w:pPr>
            <w:r>
              <w:rPr>
                <w:szCs w:val="16"/>
              </w:rPr>
              <w:t>Förlängt förstärkt omställningsstöd aug. 2020–april 2021</w:t>
            </w:r>
            <w:r>
              <w:rPr>
                <w:szCs w:val="16"/>
                <w:vertAlign w:val="superscript"/>
              </w:rPr>
              <w:t>6</w:t>
            </w:r>
          </w:p>
        </w:tc>
        <w:tc>
          <w:tcPr>
            <w:tcW w:w="482" w:type="pct"/>
          </w:tcPr>
          <w:p w14:paraId="1B1D3509" w14:textId="61DF7BA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504" w:type="pct"/>
          </w:tcPr>
          <w:p w14:paraId="4A885FCD" w14:textId="5597EC3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2 300</w:t>
            </w:r>
          </w:p>
        </w:tc>
        <w:tc>
          <w:tcPr>
            <w:tcW w:w="505" w:type="pct"/>
          </w:tcPr>
          <w:p w14:paraId="6CD02AE3" w14:textId="404CFFE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090A4A7E" w14:textId="6502DEB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6AD87958" w14:textId="6F2FBEF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A180013"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061C42A" w14:textId="6CF2FA3C" w:rsidR="00ED3704" w:rsidRDefault="00ED3704" w:rsidP="00ED3704">
            <w:pPr>
              <w:pStyle w:val="Tabell"/>
              <w:rPr>
                <w:szCs w:val="16"/>
              </w:rPr>
            </w:pPr>
            <w:r w:rsidRPr="009F64D1">
              <w:rPr>
                <w:szCs w:val="16"/>
              </w:rPr>
              <w:t>Nedstängningsstöd</w:t>
            </w:r>
            <w:r w:rsidRPr="009F64D1">
              <w:rPr>
                <w:szCs w:val="16"/>
                <w:vertAlign w:val="superscript"/>
              </w:rPr>
              <w:t>3</w:t>
            </w:r>
          </w:p>
        </w:tc>
        <w:tc>
          <w:tcPr>
            <w:tcW w:w="482" w:type="pct"/>
            <w:hideMark/>
          </w:tcPr>
          <w:p w14:paraId="41AF3E7F" w14:textId="1963619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504" w:type="pct"/>
            <w:hideMark/>
          </w:tcPr>
          <w:p w14:paraId="7AFD73AA" w14:textId="41E5EF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4 200</w:t>
            </w:r>
          </w:p>
        </w:tc>
        <w:tc>
          <w:tcPr>
            <w:tcW w:w="505" w:type="pct"/>
            <w:hideMark/>
          </w:tcPr>
          <w:p w14:paraId="684B2DB4" w14:textId="7136392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2725306D" w14:textId="54B35C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8BF9DDD" w14:textId="2A7DDD1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B65B01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5C7BC1C" w14:textId="5A904D51" w:rsidR="00ED3704" w:rsidRDefault="00ED3704" w:rsidP="00ED3704">
            <w:pPr>
              <w:pStyle w:val="Tabell"/>
              <w:rPr>
                <w:szCs w:val="16"/>
              </w:rPr>
            </w:pPr>
            <w:r>
              <w:rPr>
                <w:szCs w:val="16"/>
              </w:rPr>
              <w:t>Förstärkt nedstängningsstöd</w:t>
            </w:r>
            <w:r>
              <w:rPr>
                <w:szCs w:val="16"/>
                <w:vertAlign w:val="superscript"/>
              </w:rPr>
              <w:t>5</w:t>
            </w:r>
          </w:p>
        </w:tc>
        <w:tc>
          <w:tcPr>
            <w:tcW w:w="482" w:type="pct"/>
            <w:hideMark/>
          </w:tcPr>
          <w:p w14:paraId="2A884488" w14:textId="065B9A2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1:24</w:t>
            </w:r>
          </w:p>
        </w:tc>
        <w:tc>
          <w:tcPr>
            <w:tcW w:w="504" w:type="pct"/>
            <w:hideMark/>
          </w:tcPr>
          <w:p w14:paraId="48B9DE63" w14:textId="51A2B9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4 900</w:t>
            </w:r>
          </w:p>
        </w:tc>
        <w:tc>
          <w:tcPr>
            <w:tcW w:w="505" w:type="pct"/>
            <w:hideMark/>
          </w:tcPr>
          <w:p w14:paraId="1D9552A9" w14:textId="197F3D1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0490D6F2" w14:textId="6654431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392A235" w14:textId="674357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62CFD917"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554DD29" w14:textId="4578CD15" w:rsidR="00ED3704" w:rsidRDefault="00ED3704" w:rsidP="00ED3704">
            <w:pPr>
              <w:pStyle w:val="Tabell"/>
              <w:rPr>
                <w:szCs w:val="16"/>
              </w:rPr>
            </w:pPr>
            <w:r>
              <w:rPr>
                <w:szCs w:val="16"/>
              </w:rPr>
              <w:t>Utlåning till paketreseföretag</w:t>
            </w:r>
            <w:r>
              <w:rPr>
                <w:szCs w:val="16"/>
                <w:vertAlign w:val="superscript"/>
              </w:rPr>
              <w:t>1</w:t>
            </w:r>
          </w:p>
        </w:tc>
        <w:tc>
          <w:tcPr>
            <w:tcW w:w="482" w:type="pct"/>
            <w:hideMark/>
          </w:tcPr>
          <w:p w14:paraId="23B51F93" w14:textId="1EBA18D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1:25</w:t>
            </w:r>
          </w:p>
        </w:tc>
        <w:tc>
          <w:tcPr>
            <w:tcW w:w="504" w:type="pct"/>
            <w:hideMark/>
          </w:tcPr>
          <w:p w14:paraId="76890E49" w14:textId="7F062DC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679</w:t>
            </w:r>
          </w:p>
        </w:tc>
        <w:tc>
          <w:tcPr>
            <w:tcW w:w="505" w:type="pct"/>
            <w:hideMark/>
          </w:tcPr>
          <w:p w14:paraId="02F5F618" w14:textId="667F437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30EE95AA" w14:textId="4AA3500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BF07546" w14:textId="0252E11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4A273B65"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0876172E" w14:textId="43EF1155" w:rsidR="00ED3704" w:rsidRDefault="00ED3704" w:rsidP="00ED3704">
            <w:pPr>
              <w:pStyle w:val="Tabell"/>
              <w:rPr>
                <w:szCs w:val="16"/>
              </w:rPr>
            </w:pPr>
            <w:r>
              <w:rPr>
                <w:szCs w:val="16"/>
              </w:rPr>
              <w:t>Stöd till handelsbolag mars 2020–dec. 2020</w:t>
            </w:r>
            <w:r w:rsidRPr="00365634">
              <w:rPr>
                <w:szCs w:val="16"/>
                <w:vertAlign w:val="superscript"/>
              </w:rPr>
              <w:t>1</w:t>
            </w:r>
          </w:p>
        </w:tc>
        <w:tc>
          <w:tcPr>
            <w:tcW w:w="482" w:type="pct"/>
          </w:tcPr>
          <w:p w14:paraId="3563EE51" w14:textId="75F4861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1:26</w:t>
            </w:r>
          </w:p>
        </w:tc>
        <w:tc>
          <w:tcPr>
            <w:tcW w:w="504" w:type="pct"/>
          </w:tcPr>
          <w:p w14:paraId="55BA7284" w14:textId="5E0F7A9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1 570</w:t>
            </w:r>
          </w:p>
        </w:tc>
        <w:tc>
          <w:tcPr>
            <w:tcW w:w="505" w:type="pct"/>
          </w:tcPr>
          <w:p w14:paraId="6CC80AAA" w14:textId="5B17AEF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514E1E5B" w14:textId="3ECF557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3CEF79FA" w14:textId="6BF47A9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E9A2DC1" w14:textId="77777777" w:rsidTr="00ED3704">
        <w:tc>
          <w:tcPr>
            <w:cnfStyle w:val="001000000000" w:firstRow="0" w:lastRow="0" w:firstColumn="1" w:lastColumn="0" w:oddVBand="0" w:evenVBand="0" w:oddHBand="0" w:evenHBand="0" w:firstRowFirstColumn="0" w:firstRowLastColumn="0" w:lastRowFirstColumn="0" w:lastRowLastColumn="0"/>
            <w:tcW w:w="2501" w:type="pct"/>
          </w:tcPr>
          <w:p w14:paraId="728D6057" w14:textId="2E7B1C07" w:rsidR="00ED3704" w:rsidRDefault="00ED3704" w:rsidP="00ED3704">
            <w:pPr>
              <w:pStyle w:val="Tabell"/>
              <w:rPr>
                <w:szCs w:val="16"/>
              </w:rPr>
            </w:pPr>
            <w:r>
              <w:rPr>
                <w:szCs w:val="16"/>
              </w:rPr>
              <w:t>Förlängt stöd till handelsbolag jan.–feb. 2021</w:t>
            </w:r>
            <w:r>
              <w:rPr>
                <w:szCs w:val="16"/>
                <w:vertAlign w:val="superscript"/>
              </w:rPr>
              <w:t>4</w:t>
            </w:r>
            <w:r>
              <w:rPr>
                <w:szCs w:val="16"/>
              </w:rPr>
              <w:t xml:space="preserve"> </w:t>
            </w:r>
          </w:p>
        </w:tc>
        <w:tc>
          <w:tcPr>
            <w:tcW w:w="482" w:type="pct"/>
          </w:tcPr>
          <w:p w14:paraId="34B5E936" w14:textId="20F7AA1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1:26</w:t>
            </w:r>
          </w:p>
        </w:tc>
        <w:tc>
          <w:tcPr>
            <w:tcW w:w="504" w:type="pct"/>
          </w:tcPr>
          <w:p w14:paraId="41C07CFB" w14:textId="62B4D9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322</w:t>
            </w:r>
          </w:p>
        </w:tc>
        <w:tc>
          <w:tcPr>
            <w:tcW w:w="505" w:type="pct"/>
          </w:tcPr>
          <w:p w14:paraId="10878426" w14:textId="2548CAA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tcPr>
          <w:p w14:paraId="39E56CEA" w14:textId="445C11C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Pr>
          <w:p w14:paraId="31900EF2" w14:textId="3C009E5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rsidRPr="004A21B6" w14:paraId="01E6A439"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AC83F50" w14:textId="106930A0" w:rsidR="00ED3704" w:rsidRPr="004A21B6" w:rsidRDefault="00ED3704" w:rsidP="00ED3704">
            <w:pPr>
              <w:pStyle w:val="Tabell"/>
              <w:rPr>
                <w:b/>
                <w:bCs/>
                <w:szCs w:val="16"/>
              </w:rPr>
            </w:pPr>
            <w:r>
              <w:rPr>
                <w:szCs w:val="16"/>
              </w:rPr>
              <w:t>Förlängt stöd till handelsbolag mars–juni 2021</w:t>
            </w:r>
            <w:r>
              <w:rPr>
                <w:szCs w:val="16"/>
                <w:vertAlign w:val="superscript"/>
              </w:rPr>
              <w:t>6</w:t>
            </w:r>
          </w:p>
        </w:tc>
        <w:tc>
          <w:tcPr>
            <w:tcW w:w="482" w:type="pct"/>
            <w:hideMark/>
          </w:tcPr>
          <w:p w14:paraId="4F31D8D9" w14:textId="0C9C1DF3"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1:26</w:t>
            </w:r>
          </w:p>
        </w:tc>
        <w:tc>
          <w:tcPr>
            <w:tcW w:w="504" w:type="pct"/>
            <w:hideMark/>
          </w:tcPr>
          <w:p w14:paraId="4658CF2E" w14:textId="1FC80E5B"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644</w:t>
            </w:r>
          </w:p>
        </w:tc>
        <w:tc>
          <w:tcPr>
            <w:tcW w:w="505" w:type="pct"/>
            <w:hideMark/>
          </w:tcPr>
          <w:p w14:paraId="5810E316" w14:textId="09FBEFCD"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5" w:type="pct"/>
            <w:hideMark/>
          </w:tcPr>
          <w:p w14:paraId="1AE4B8DB" w14:textId="164B1D39"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c>
          <w:tcPr>
            <w:tcW w:w="503" w:type="pct"/>
            <w:hideMark/>
          </w:tcPr>
          <w:p w14:paraId="539478AF" w14:textId="342547EF" w:rsidR="00ED3704" w:rsidRPr="004A21B6"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Pr>
                <w:szCs w:val="16"/>
              </w:rPr>
              <w:t> </w:t>
            </w:r>
          </w:p>
        </w:tc>
      </w:tr>
      <w:tr w:rsidR="00ED3704" w14:paraId="5AB2A7C4"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0836DF99" w14:textId="3C7C878E" w:rsidR="00ED3704" w:rsidRPr="001303B8" w:rsidRDefault="00ED3704" w:rsidP="00ED3704">
            <w:pPr>
              <w:pStyle w:val="Tabell"/>
              <w:rPr>
                <w:szCs w:val="16"/>
                <w:vertAlign w:val="superscript"/>
              </w:rPr>
            </w:pPr>
            <w:r>
              <w:rPr>
                <w:szCs w:val="16"/>
              </w:rPr>
              <w:t>Ny period av hyresstödet jan.–mars 2021</w:t>
            </w:r>
            <w:r>
              <w:rPr>
                <w:szCs w:val="16"/>
                <w:vertAlign w:val="superscript"/>
              </w:rPr>
              <w:t>4</w:t>
            </w:r>
          </w:p>
        </w:tc>
        <w:tc>
          <w:tcPr>
            <w:tcW w:w="482" w:type="pct"/>
            <w:hideMark/>
          </w:tcPr>
          <w:p w14:paraId="3C2CAF9A" w14:textId="5AB6D8C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1:27</w:t>
            </w:r>
          </w:p>
        </w:tc>
        <w:tc>
          <w:tcPr>
            <w:tcW w:w="504" w:type="pct"/>
            <w:hideMark/>
          </w:tcPr>
          <w:p w14:paraId="19596834" w14:textId="2C05965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3 080</w:t>
            </w:r>
          </w:p>
        </w:tc>
        <w:tc>
          <w:tcPr>
            <w:tcW w:w="505" w:type="pct"/>
            <w:hideMark/>
          </w:tcPr>
          <w:p w14:paraId="15FF3F1A" w14:textId="693AFB9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7C24825D" w14:textId="1660CE3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1FAA1349" w14:textId="2D3AABD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517DA7CB"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12DAF8A7" w14:textId="15B7852B" w:rsidR="00ED3704" w:rsidRPr="001303B8" w:rsidRDefault="00ED3704" w:rsidP="00ED3704">
            <w:pPr>
              <w:pStyle w:val="Tabell"/>
              <w:rPr>
                <w:szCs w:val="16"/>
                <w:vertAlign w:val="superscript"/>
              </w:rPr>
            </w:pPr>
            <w:r>
              <w:rPr>
                <w:szCs w:val="16"/>
              </w:rPr>
              <w:t>Förlängt hyresstöd april–juni 2021</w:t>
            </w:r>
          </w:p>
        </w:tc>
        <w:tc>
          <w:tcPr>
            <w:tcW w:w="482" w:type="pct"/>
            <w:hideMark/>
          </w:tcPr>
          <w:p w14:paraId="7581C81A" w14:textId="381CC60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1:27</w:t>
            </w:r>
          </w:p>
        </w:tc>
        <w:tc>
          <w:tcPr>
            <w:tcW w:w="504" w:type="pct"/>
            <w:hideMark/>
          </w:tcPr>
          <w:p w14:paraId="0EE67872" w14:textId="52A3BF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3 000</w:t>
            </w:r>
          </w:p>
        </w:tc>
        <w:tc>
          <w:tcPr>
            <w:tcW w:w="505" w:type="pct"/>
            <w:hideMark/>
          </w:tcPr>
          <w:p w14:paraId="3AA76F94" w14:textId="69EF97E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44704327" w14:textId="568726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1CD0676" w14:textId="3DD9463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52F299B4"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5C9B0929" w14:textId="32377CB2" w:rsidR="00ED3704" w:rsidRPr="001303B8" w:rsidRDefault="00ED3704" w:rsidP="00ED3704">
            <w:pPr>
              <w:pStyle w:val="Tabell"/>
              <w:rPr>
                <w:szCs w:val="16"/>
                <w:vertAlign w:val="superscript"/>
              </w:rPr>
            </w:pPr>
            <w:r>
              <w:rPr>
                <w:szCs w:val="16"/>
              </w:rPr>
              <w:t>Evenemangsstöd</w:t>
            </w:r>
            <w:r>
              <w:rPr>
                <w:szCs w:val="16"/>
                <w:vertAlign w:val="superscript"/>
              </w:rPr>
              <w:t>6</w:t>
            </w:r>
          </w:p>
        </w:tc>
        <w:tc>
          <w:tcPr>
            <w:tcW w:w="482" w:type="pct"/>
            <w:hideMark/>
          </w:tcPr>
          <w:p w14:paraId="42BB51BF" w14:textId="7375A5F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1:28</w:t>
            </w:r>
          </w:p>
        </w:tc>
        <w:tc>
          <w:tcPr>
            <w:tcW w:w="504" w:type="pct"/>
            <w:hideMark/>
          </w:tcPr>
          <w:p w14:paraId="273BDCC9" w14:textId="75FDCF6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3 000</w:t>
            </w:r>
          </w:p>
        </w:tc>
        <w:tc>
          <w:tcPr>
            <w:tcW w:w="505" w:type="pct"/>
            <w:hideMark/>
          </w:tcPr>
          <w:p w14:paraId="3E91E10A" w14:textId="7B6033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5" w:type="pct"/>
            <w:hideMark/>
          </w:tcPr>
          <w:p w14:paraId="7D730430" w14:textId="27B379C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4074912F" w14:textId="17AB729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ED3704" w14:paraId="703B9B9A"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3FFF823B" w14:textId="2391FA2E" w:rsidR="00ED3704" w:rsidRPr="001303B8" w:rsidRDefault="00ED3704" w:rsidP="00ED3704">
            <w:pPr>
              <w:pStyle w:val="Tabell"/>
              <w:rPr>
                <w:szCs w:val="16"/>
                <w:vertAlign w:val="superscript"/>
              </w:rPr>
            </w:pPr>
            <w:r w:rsidRPr="004A21B6">
              <w:rPr>
                <w:b/>
                <w:bCs/>
                <w:szCs w:val="16"/>
              </w:rPr>
              <w:t>Summa anslagsförändringar</w:t>
            </w:r>
          </w:p>
        </w:tc>
        <w:tc>
          <w:tcPr>
            <w:tcW w:w="482" w:type="pct"/>
            <w:hideMark/>
          </w:tcPr>
          <w:p w14:paraId="4833E43B" w14:textId="1F748B2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hideMark/>
          </w:tcPr>
          <w:p w14:paraId="09C77A43" w14:textId="38899CF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120 35</w:t>
            </w:r>
            <w:r>
              <w:rPr>
                <w:b/>
                <w:bCs/>
                <w:szCs w:val="16"/>
              </w:rPr>
              <w:t>5</w:t>
            </w:r>
          </w:p>
        </w:tc>
        <w:tc>
          <w:tcPr>
            <w:tcW w:w="505" w:type="pct"/>
            <w:hideMark/>
          </w:tcPr>
          <w:p w14:paraId="44AA131D" w14:textId="1B77622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b/>
                <w:bCs/>
                <w:szCs w:val="16"/>
              </w:rPr>
              <w:t>217</w:t>
            </w:r>
          </w:p>
        </w:tc>
        <w:tc>
          <w:tcPr>
            <w:tcW w:w="505" w:type="pct"/>
            <w:hideMark/>
          </w:tcPr>
          <w:p w14:paraId="4BAC10E8" w14:textId="24F05CA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450</w:t>
            </w:r>
          </w:p>
        </w:tc>
        <w:tc>
          <w:tcPr>
            <w:tcW w:w="503" w:type="pct"/>
            <w:hideMark/>
          </w:tcPr>
          <w:p w14:paraId="2311782A" w14:textId="6F739D73" w:rsidR="00ED3704" w:rsidRPr="008B5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8B54C5">
              <w:rPr>
                <w:b/>
                <w:bCs/>
                <w:szCs w:val="16"/>
              </w:rPr>
              <w:t>1</w:t>
            </w:r>
            <w:r>
              <w:rPr>
                <w:b/>
                <w:bCs/>
                <w:szCs w:val="16"/>
              </w:rPr>
              <w:t xml:space="preserve"> </w:t>
            </w:r>
            <w:r w:rsidRPr="008B54C5">
              <w:rPr>
                <w:b/>
                <w:bCs/>
                <w:szCs w:val="16"/>
              </w:rPr>
              <w:t>700 </w:t>
            </w:r>
          </w:p>
        </w:tc>
      </w:tr>
      <w:tr w:rsidR="00ED3704" w14:paraId="31FF23A1" w14:textId="77777777" w:rsidTr="00ED3704">
        <w:tc>
          <w:tcPr>
            <w:cnfStyle w:val="001000000000" w:firstRow="0" w:lastRow="0" w:firstColumn="1" w:lastColumn="0" w:oddVBand="0" w:evenVBand="0" w:oddHBand="0" w:evenHBand="0" w:firstRowFirstColumn="0" w:firstRowLastColumn="0" w:lastRowFirstColumn="0" w:lastRowLastColumn="0"/>
            <w:tcW w:w="2501" w:type="pct"/>
            <w:vAlign w:val="top"/>
            <w:hideMark/>
          </w:tcPr>
          <w:p w14:paraId="39CD5390" w14:textId="483B3CA2" w:rsidR="00ED3704" w:rsidRDefault="00ED3704" w:rsidP="00ED3704">
            <w:pPr>
              <w:pStyle w:val="Tabell"/>
              <w:rPr>
                <w:szCs w:val="16"/>
              </w:rPr>
            </w:pPr>
            <w:r>
              <w:rPr>
                <w:szCs w:val="16"/>
              </w:rPr>
              <w:t>varav anslagsökningar</w:t>
            </w:r>
          </w:p>
        </w:tc>
        <w:tc>
          <w:tcPr>
            <w:tcW w:w="482" w:type="pct"/>
            <w:hideMark/>
          </w:tcPr>
          <w:p w14:paraId="150B9574" w14:textId="05077BB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4" w:type="pct"/>
            <w:hideMark/>
          </w:tcPr>
          <w:p w14:paraId="78714A52" w14:textId="0813FD9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121 968</w:t>
            </w:r>
          </w:p>
        </w:tc>
        <w:tc>
          <w:tcPr>
            <w:tcW w:w="505" w:type="pct"/>
            <w:hideMark/>
          </w:tcPr>
          <w:p w14:paraId="2D3D1B0F" w14:textId="3032DA5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467</w:t>
            </w:r>
          </w:p>
        </w:tc>
        <w:tc>
          <w:tcPr>
            <w:tcW w:w="505" w:type="pct"/>
            <w:hideMark/>
          </w:tcPr>
          <w:p w14:paraId="1C43DE40" w14:textId="7754683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450</w:t>
            </w:r>
          </w:p>
        </w:tc>
        <w:tc>
          <w:tcPr>
            <w:tcW w:w="503" w:type="pct"/>
            <w:hideMark/>
          </w:tcPr>
          <w:p w14:paraId="72B201E2" w14:textId="260C062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1 700 </w:t>
            </w:r>
          </w:p>
        </w:tc>
      </w:tr>
      <w:tr w:rsidR="00ED3704" w14:paraId="2FE86942" w14:textId="77777777" w:rsidTr="00ED3704">
        <w:tc>
          <w:tcPr>
            <w:cnfStyle w:val="001000000000" w:firstRow="0" w:lastRow="0" w:firstColumn="1" w:lastColumn="0" w:oddVBand="0" w:evenVBand="0" w:oddHBand="0" w:evenHBand="0" w:firstRowFirstColumn="0" w:firstRowLastColumn="0" w:lastRowFirstColumn="0" w:lastRowLastColumn="0"/>
            <w:tcW w:w="2501" w:type="pct"/>
            <w:hideMark/>
          </w:tcPr>
          <w:p w14:paraId="240699F4" w14:textId="7D47D820" w:rsidR="00ED3704" w:rsidRDefault="00ED3704" w:rsidP="00ED3704">
            <w:pPr>
              <w:pStyle w:val="Tabell"/>
              <w:rPr>
                <w:szCs w:val="16"/>
              </w:rPr>
            </w:pPr>
            <w:r>
              <w:rPr>
                <w:szCs w:val="16"/>
              </w:rPr>
              <w:t>varav anslagsminskningar</w:t>
            </w:r>
          </w:p>
        </w:tc>
        <w:tc>
          <w:tcPr>
            <w:tcW w:w="482" w:type="pct"/>
            <w:hideMark/>
          </w:tcPr>
          <w:p w14:paraId="2C4CDD8A" w14:textId="5ECCEDE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c>
          <w:tcPr>
            <w:tcW w:w="504" w:type="pct"/>
            <w:hideMark/>
          </w:tcPr>
          <w:p w14:paraId="1BDBBDF1" w14:textId="724A57B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-1 612</w:t>
            </w:r>
          </w:p>
        </w:tc>
        <w:tc>
          <w:tcPr>
            <w:tcW w:w="505" w:type="pct"/>
            <w:hideMark/>
          </w:tcPr>
          <w:p w14:paraId="581292FA" w14:textId="1CD48FA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505" w:type="pct"/>
            <w:hideMark/>
          </w:tcPr>
          <w:p w14:paraId="5B9D6526" w14:textId="4C14E41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w:t>
            </w:r>
          </w:p>
        </w:tc>
        <w:tc>
          <w:tcPr>
            <w:tcW w:w="503" w:type="pct"/>
            <w:hideMark/>
          </w:tcPr>
          <w:p w14:paraId="403E44F6" w14:textId="61303C7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0 </w:t>
            </w:r>
          </w:p>
        </w:tc>
      </w:tr>
      <w:tr w:rsidR="00ED3704" w14:paraId="6D82F200" w14:textId="77777777" w:rsidTr="00ED3704">
        <w:tc>
          <w:tcPr>
            <w:cnfStyle w:val="001000000000" w:firstRow="0" w:lastRow="0" w:firstColumn="1" w:lastColumn="0" w:oddVBand="0" w:evenVBand="0" w:oddHBand="0" w:evenHBand="0" w:firstRowFirstColumn="0" w:firstRowLastColumn="0" w:lastRowFirstColumn="0" w:lastRowLastColumn="0"/>
            <w:tcW w:w="2501" w:type="pct"/>
            <w:tcBorders>
              <w:bottom w:val="single" w:sz="4" w:space="0" w:color="auto"/>
            </w:tcBorders>
            <w:hideMark/>
          </w:tcPr>
          <w:p w14:paraId="021AE54B" w14:textId="129EDCEE" w:rsidR="00ED3704" w:rsidRPr="00E64174" w:rsidRDefault="00ED3704" w:rsidP="00ED3704">
            <w:pPr>
              <w:pStyle w:val="Tabell"/>
              <w:rPr>
                <w:szCs w:val="16"/>
                <w:vertAlign w:val="superscript"/>
              </w:rPr>
            </w:pPr>
            <w:r w:rsidRPr="004A21B6">
              <w:rPr>
                <w:b/>
                <w:bCs/>
                <w:szCs w:val="16"/>
              </w:rPr>
              <w:lastRenderedPageBreak/>
              <w:t>Skillnad mellan anslagseffekt och utgiftseffekt</w:t>
            </w:r>
            <w:r>
              <w:rPr>
                <w:b/>
                <w:bCs/>
                <w:szCs w:val="16"/>
                <w:vertAlign w:val="superscript"/>
              </w:rPr>
              <w:t>9</w:t>
            </w:r>
          </w:p>
        </w:tc>
        <w:tc>
          <w:tcPr>
            <w:tcW w:w="482" w:type="pct"/>
            <w:tcBorders>
              <w:bottom w:val="single" w:sz="4" w:space="0" w:color="auto"/>
            </w:tcBorders>
            <w:hideMark/>
          </w:tcPr>
          <w:p w14:paraId="5CDB1954" w14:textId="36A963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szCs w:val="16"/>
              </w:rPr>
              <w:t> </w:t>
            </w:r>
          </w:p>
        </w:tc>
        <w:tc>
          <w:tcPr>
            <w:tcW w:w="504" w:type="pct"/>
            <w:tcBorders>
              <w:bottom w:val="single" w:sz="4" w:space="0" w:color="auto"/>
            </w:tcBorders>
            <w:hideMark/>
          </w:tcPr>
          <w:p w14:paraId="5C67965D" w14:textId="5291989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b/>
                <w:szCs w:val="16"/>
              </w:rPr>
              <w:t>15 410</w:t>
            </w:r>
          </w:p>
        </w:tc>
        <w:tc>
          <w:tcPr>
            <w:tcW w:w="505" w:type="pct"/>
            <w:tcBorders>
              <w:bottom w:val="single" w:sz="4" w:space="0" w:color="auto"/>
            </w:tcBorders>
            <w:hideMark/>
          </w:tcPr>
          <w:p w14:paraId="0D005F61" w14:textId="0838C75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szCs w:val="16"/>
              </w:rPr>
              <w:t> </w:t>
            </w:r>
          </w:p>
        </w:tc>
        <w:tc>
          <w:tcPr>
            <w:tcW w:w="505" w:type="pct"/>
            <w:tcBorders>
              <w:bottom w:val="single" w:sz="4" w:space="0" w:color="auto"/>
            </w:tcBorders>
            <w:hideMark/>
          </w:tcPr>
          <w:p w14:paraId="6257CDCC" w14:textId="7625E9E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szCs w:val="16"/>
              </w:rPr>
              <w:t> </w:t>
            </w:r>
          </w:p>
        </w:tc>
        <w:tc>
          <w:tcPr>
            <w:tcW w:w="503" w:type="pct"/>
            <w:hideMark/>
          </w:tcPr>
          <w:p w14:paraId="5D7F08D6" w14:textId="74F479C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ED3704" w14:paraId="6752C268" w14:textId="77777777" w:rsidTr="00ED3704">
        <w:tc>
          <w:tcPr>
            <w:cnfStyle w:val="001000000000" w:firstRow="0" w:lastRow="0" w:firstColumn="1" w:lastColumn="0" w:oddVBand="0" w:evenVBand="0" w:oddHBand="0" w:evenHBand="0" w:firstRowFirstColumn="0" w:firstRowLastColumn="0" w:lastRowFirstColumn="0" w:lastRowLastColumn="0"/>
            <w:tcW w:w="2501" w:type="pct"/>
            <w:tcBorders>
              <w:top w:val="single" w:sz="4" w:space="0" w:color="auto"/>
            </w:tcBorders>
            <w:shd w:val="clear" w:color="auto" w:fill="auto"/>
            <w:hideMark/>
          </w:tcPr>
          <w:p w14:paraId="538AD84B" w14:textId="50B05F59" w:rsidR="00ED3704" w:rsidRPr="00E64174" w:rsidRDefault="00ED3704" w:rsidP="00ED3704">
            <w:pPr>
              <w:pStyle w:val="Tabell"/>
              <w:rPr>
                <w:szCs w:val="16"/>
                <w:vertAlign w:val="superscript"/>
              </w:rPr>
            </w:pPr>
            <w:r w:rsidRPr="004A21B6">
              <w:rPr>
                <w:b/>
                <w:bCs/>
                <w:szCs w:val="16"/>
              </w:rPr>
              <w:t>Summa ökning av takbegränsade utgifter</w:t>
            </w:r>
            <w:r w:rsidRPr="00086E79">
              <w:rPr>
                <w:b/>
                <w:bCs/>
                <w:szCs w:val="16"/>
                <w:vertAlign w:val="superscript"/>
              </w:rPr>
              <w:t>1</w:t>
            </w:r>
            <w:r>
              <w:rPr>
                <w:b/>
                <w:bCs/>
                <w:szCs w:val="16"/>
                <w:vertAlign w:val="superscript"/>
              </w:rPr>
              <w:t>0</w:t>
            </w:r>
          </w:p>
        </w:tc>
        <w:tc>
          <w:tcPr>
            <w:tcW w:w="482" w:type="pct"/>
            <w:tcBorders>
              <w:top w:val="single" w:sz="4" w:space="0" w:color="auto"/>
            </w:tcBorders>
            <w:shd w:val="clear" w:color="auto" w:fill="auto"/>
            <w:hideMark/>
          </w:tcPr>
          <w:p w14:paraId="10989D79" w14:textId="24841BF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 </w:t>
            </w:r>
          </w:p>
        </w:tc>
        <w:tc>
          <w:tcPr>
            <w:tcW w:w="504" w:type="pct"/>
            <w:tcBorders>
              <w:top w:val="single" w:sz="4" w:space="0" w:color="auto"/>
            </w:tcBorders>
            <w:shd w:val="clear" w:color="auto" w:fill="auto"/>
            <w:hideMark/>
          </w:tcPr>
          <w:p w14:paraId="49DDF7D5" w14:textId="2288AF8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sidRPr="004A21B6">
              <w:rPr>
                <w:b/>
                <w:bCs/>
                <w:szCs w:val="16"/>
              </w:rPr>
              <w:t>1</w:t>
            </w:r>
            <w:r>
              <w:rPr>
                <w:b/>
                <w:bCs/>
                <w:szCs w:val="16"/>
              </w:rPr>
              <w:t>35</w:t>
            </w:r>
            <w:r w:rsidRPr="004A21B6">
              <w:rPr>
                <w:b/>
                <w:bCs/>
                <w:szCs w:val="16"/>
              </w:rPr>
              <w:t xml:space="preserve"> </w:t>
            </w:r>
            <w:r>
              <w:rPr>
                <w:b/>
                <w:bCs/>
                <w:szCs w:val="16"/>
              </w:rPr>
              <w:t>765</w:t>
            </w:r>
          </w:p>
        </w:tc>
        <w:tc>
          <w:tcPr>
            <w:tcW w:w="505" w:type="pct"/>
            <w:tcBorders>
              <w:top w:val="single" w:sz="4" w:space="0" w:color="auto"/>
            </w:tcBorders>
            <w:shd w:val="clear" w:color="auto" w:fill="auto"/>
            <w:hideMark/>
          </w:tcPr>
          <w:p w14:paraId="63798E27" w14:textId="7EE49C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b/>
                <w:bCs/>
                <w:szCs w:val="16"/>
              </w:rPr>
              <w:t>217</w:t>
            </w:r>
            <w:r w:rsidRPr="004A21B6">
              <w:rPr>
                <w:b/>
                <w:bCs/>
                <w:szCs w:val="16"/>
              </w:rPr>
              <w:t> </w:t>
            </w:r>
          </w:p>
        </w:tc>
        <w:tc>
          <w:tcPr>
            <w:tcW w:w="505" w:type="pct"/>
            <w:tcBorders>
              <w:top w:val="single" w:sz="4" w:space="0" w:color="auto"/>
            </w:tcBorders>
            <w:shd w:val="clear" w:color="auto" w:fill="auto"/>
            <w:hideMark/>
          </w:tcPr>
          <w:p w14:paraId="494F5DF6" w14:textId="7F54F72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rPr>
                <w:szCs w:val="16"/>
              </w:rPr>
            </w:pPr>
            <w:r>
              <w:rPr>
                <w:b/>
                <w:bCs/>
                <w:szCs w:val="16"/>
              </w:rPr>
              <w:t>450</w:t>
            </w:r>
          </w:p>
        </w:tc>
        <w:tc>
          <w:tcPr>
            <w:tcW w:w="503" w:type="pct"/>
            <w:hideMark/>
          </w:tcPr>
          <w:p w14:paraId="04D48083" w14:textId="731CF335" w:rsidR="00ED3704" w:rsidRPr="008B5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szCs w:val="16"/>
              </w:rPr>
            </w:pPr>
            <w:r w:rsidRPr="008B54C5">
              <w:rPr>
                <w:b/>
                <w:bCs/>
                <w:szCs w:val="16"/>
              </w:rPr>
              <w:t>1 700</w:t>
            </w:r>
          </w:p>
        </w:tc>
      </w:tr>
      <w:tr w:rsidR="00ED3704" w14:paraId="22BCB4F3"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1" w:type="pct"/>
            <w:tcBorders>
              <w:top w:val="single" w:sz="4" w:space="0" w:color="auto"/>
            </w:tcBorders>
            <w:shd w:val="clear" w:color="auto" w:fill="auto"/>
            <w:hideMark/>
          </w:tcPr>
          <w:p w14:paraId="6CF8FF0C" w14:textId="34018578" w:rsidR="00ED3704" w:rsidRPr="007171C6" w:rsidRDefault="00ED3704" w:rsidP="00ED3704">
            <w:pPr>
              <w:pStyle w:val="Tabell"/>
              <w:rPr>
                <w:szCs w:val="16"/>
                <w:vertAlign w:val="superscript"/>
              </w:rPr>
            </w:pPr>
          </w:p>
        </w:tc>
        <w:tc>
          <w:tcPr>
            <w:tcW w:w="482" w:type="pct"/>
            <w:tcBorders>
              <w:top w:val="single" w:sz="4" w:space="0" w:color="auto"/>
            </w:tcBorders>
            <w:shd w:val="clear" w:color="auto" w:fill="auto"/>
            <w:hideMark/>
          </w:tcPr>
          <w:p w14:paraId="275D6573" w14:textId="14B4A4B9"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rPr>
            </w:pPr>
          </w:p>
        </w:tc>
        <w:tc>
          <w:tcPr>
            <w:tcW w:w="504" w:type="pct"/>
            <w:tcBorders>
              <w:top w:val="single" w:sz="4" w:space="0" w:color="auto"/>
            </w:tcBorders>
            <w:shd w:val="clear" w:color="auto" w:fill="auto"/>
            <w:hideMark/>
          </w:tcPr>
          <w:p w14:paraId="4509AA71" w14:textId="71201AE8"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rPr>
            </w:pPr>
          </w:p>
        </w:tc>
        <w:tc>
          <w:tcPr>
            <w:tcW w:w="505" w:type="pct"/>
            <w:tcBorders>
              <w:top w:val="single" w:sz="4" w:space="0" w:color="auto"/>
            </w:tcBorders>
            <w:shd w:val="clear" w:color="auto" w:fill="auto"/>
            <w:hideMark/>
          </w:tcPr>
          <w:p w14:paraId="1EDC9DB3" w14:textId="77B51DFB"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rPr>
            </w:pPr>
          </w:p>
        </w:tc>
        <w:tc>
          <w:tcPr>
            <w:tcW w:w="505" w:type="pct"/>
            <w:tcBorders>
              <w:top w:val="single" w:sz="4" w:space="0" w:color="auto"/>
            </w:tcBorders>
            <w:shd w:val="clear" w:color="auto" w:fill="auto"/>
            <w:hideMark/>
          </w:tcPr>
          <w:p w14:paraId="109A9E0B" w14:textId="7A4C0F01"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rPr>
                <w:szCs w:val="16"/>
              </w:rPr>
            </w:pPr>
          </w:p>
        </w:tc>
        <w:tc>
          <w:tcPr>
            <w:tcW w:w="503" w:type="pct"/>
            <w:hideMark/>
          </w:tcPr>
          <w:p w14:paraId="16ADC073" w14:textId="383E42CF" w:rsidR="00ED3704" w:rsidRDefault="00ED3704" w:rsidP="00ED3704">
            <w:pPr>
              <w:pStyle w:val="Tabell"/>
              <w:jc w:val="center"/>
              <w:cnfStyle w:val="010000000000" w:firstRow="0" w:lastRow="1" w:firstColumn="0" w:lastColumn="0" w:oddVBand="0" w:evenVBand="0" w:oddHBand="0" w:evenHBand="0" w:firstRowFirstColumn="0" w:firstRowLastColumn="0" w:lastRowFirstColumn="0" w:lastRowLastColumn="0"/>
              <w:rPr>
                <w:szCs w:val="16"/>
              </w:rPr>
            </w:pPr>
          </w:p>
        </w:tc>
      </w:tr>
    </w:tbl>
    <w:p w14:paraId="200E19C9" w14:textId="72F49459" w:rsidR="00ED3704" w:rsidRPr="00022D61" w:rsidRDefault="00ED3704" w:rsidP="00ED3704">
      <w:pPr>
        <w:pStyle w:val="TabellFotnot"/>
        <w:keepNext w:val="0"/>
        <w:keepLines w:val="0"/>
      </w:pPr>
      <w:r>
        <w:t>Anm.: Endast större anslagsförändringar redovisas separat inom varje utgiftsområde. Ut</w:t>
      </w:r>
      <w:r w:rsidRPr="00022D61">
        <w:t xml:space="preserve">över föreslagna och aviserade reformer i denna proposition och Vårändringsbudget för 2021 inkluderar tabellen även de beslut som följer av fotnot </w:t>
      </w:r>
      <w:r>
        <w:br/>
        <w:t>1</w:t>
      </w:r>
      <w:r w:rsidRPr="00022D61">
        <w:t>–</w:t>
      </w:r>
      <w:r>
        <w:t>7</w:t>
      </w:r>
      <w:r w:rsidRPr="00022D61">
        <w:t xml:space="preserve"> nedan.</w:t>
      </w:r>
      <w:r>
        <w:t xml:space="preserve"> Beloppen är avrundade och överensstämmer därför inte alltid med summan. </w:t>
      </w:r>
    </w:p>
    <w:p w14:paraId="56A4FACF" w14:textId="0DF46515" w:rsidR="00ED3704" w:rsidRDefault="00ED3704" w:rsidP="00ED3704">
      <w:pPr>
        <w:pStyle w:val="TabellFotnot"/>
        <w:keepNext w:val="0"/>
        <w:keepLines w:val="0"/>
        <w:rPr>
          <w:szCs w:val="16"/>
        </w:rPr>
      </w:pPr>
      <w:r w:rsidRPr="00365634">
        <w:rPr>
          <w:szCs w:val="16"/>
          <w:vertAlign w:val="superscript"/>
        </w:rPr>
        <w:t>1</w:t>
      </w:r>
      <w:r w:rsidRPr="00365634">
        <w:rPr>
          <w:szCs w:val="16"/>
        </w:rPr>
        <w:t xml:space="preserve"> </w:t>
      </w:r>
      <w:r w:rsidRPr="00A71096">
        <w:t>Extra ändringsbudget för 2021 – Stöd till företag, medel för vaccinering och andra åtgärder med anledning av</w:t>
      </w:r>
      <w:r>
        <w:t xml:space="preserve"> </w:t>
      </w:r>
      <w:r w:rsidRPr="00A71096">
        <w:t>corona</w:t>
      </w:r>
      <w:r>
        <w:softHyphen/>
      </w:r>
      <w:r w:rsidRPr="00A71096">
        <w:t>viruset</w:t>
      </w:r>
      <w:r>
        <w:t xml:space="preserve"> </w:t>
      </w:r>
      <w:r w:rsidRPr="00273264">
        <w:t>(prop. 2020/21:77, bet. 2020/21:FiU40, rskr</w:t>
      </w:r>
      <w:r>
        <w:t>.</w:t>
      </w:r>
      <w:r w:rsidRPr="00273264">
        <w:t xml:space="preserve"> 2020/21:175–181)</w:t>
      </w:r>
      <w:r>
        <w:t>.</w:t>
      </w:r>
    </w:p>
    <w:p w14:paraId="7DF6C6A2" w14:textId="4CDF3010" w:rsidR="00ED3704" w:rsidRDefault="00ED3704" w:rsidP="00ED3704">
      <w:pPr>
        <w:pStyle w:val="TabellFotnot"/>
        <w:keepNext w:val="0"/>
        <w:keepLines w:val="0"/>
        <w:rPr>
          <w:szCs w:val="16"/>
        </w:rPr>
      </w:pPr>
      <w:r>
        <w:rPr>
          <w:szCs w:val="16"/>
          <w:vertAlign w:val="superscript"/>
        </w:rPr>
        <w:t>2</w:t>
      </w:r>
      <w:r w:rsidRPr="006B6C56">
        <w:rPr>
          <w:szCs w:val="16"/>
        </w:rPr>
        <w:t xml:space="preserve"> </w:t>
      </w:r>
      <w:r w:rsidRPr="00A71096">
        <w:t>Extra ändringsbudget för 2021 – Vissa ändrade regler inom sjukförsäkringen</w:t>
      </w:r>
      <w:r w:rsidRPr="00273264">
        <w:rPr>
          <w:rFonts w:asciiTheme="minorHAnsi" w:hAnsiTheme="minorHAnsi"/>
          <w:sz w:val="22"/>
          <w:szCs w:val="22"/>
        </w:rPr>
        <w:t xml:space="preserve"> </w:t>
      </w:r>
      <w:r w:rsidRPr="00273264">
        <w:t>(prop. 2020/21:78, bet. 2020/21:FiU41, rskr</w:t>
      </w:r>
      <w:r>
        <w:t>.</w:t>
      </w:r>
      <w:r w:rsidRPr="00273264">
        <w:t xml:space="preserve"> 2020/21:213–215)</w:t>
      </w:r>
      <w:r>
        <w:t>.</w:t>
      </w:r>
    </w:p>
    <w:p w14:paraId="61AD5FAD" w14:textId="1BB84550" w:rsidR="00ED3704" w:rsidRDefault="00ED3704" w:rsidP="00ED3704">
      <w:pPr>
        <w:pStyle w:val="TabellFotnot"/>
        <w:keepNext w:val="0"/>
        <w:keepLines w:val="0"/>
        <w:rPr>
          <w:szCs w:val="16"/>
        </w:rPr>
      </w:pPr>
      <w:r>
        <w:rPr>
          <w:szCs w:val="16"/>
          <w:vertAlign w:val="superscript"/>
        </w:rPr>
        <w:t>3</w:t>
      </w:r>
      <w:r w:rsidRPr="006B6C56">
        <w:rPr>
          <w:szCs w:val="16"/>
        </w:rPr>
        <w:t xml:space="preserve"> </w:t>
      </w:r>
      <w:r w:rsidRPr="00A71096">
        <w:t>Extra ändringsbudget för 2021 – Förstärkta stöd till företag, nedsättning av arbetsgivaravgifter för unga och andra åtgärder med anledning av coronaviruset</w:t>
      </w:r>
      <w:r>
        <w:t xml:space="preserve"> </w:t>
      </w:r>
      <w:r w:rsidRPr="00273264">
        <w:t>(prop. 2020/21:83, bet. 2020/21:FiU42, rskr</w:t>
      </w:r>
      <w:r>
        <w:t>.</w:t>
      </w:r>
      <w:r w:rsidRPr="00273264">
        <w:t xml:space="preserve"> 2020/21:182–184)</w:t>
      </w:r>
      <w:r>
        <w:t>.</w:t>
      </w:r>
    </w:p>
    <w:p w14:paraId="0EC1C1AC" w14:textId="18D3439C" w:rsidR="00ED3704" w:rsidRDefault="00ED3704" w:rsidP="00ED3704">
      <w:pPr>
        <w:pStyle w:val="TabellFotnot"/>
        <w:keepNext w:val="0"/>
        <w:keepLines w:val="0"/>
        <w:rPr>
          <w:szCs w:val="16"/>
        </w:rPr>
      </w:pPr>
      <w:r>
        <w:rPr>
          <w:szCs w:val="16"/>
          <w:vertAlign w:val="superscript"/>
        </w:rPr>
        <w:t>4</w:t>
      </w:r>
      <w:r w:rsidRPr="006B6C56">
        <w:rPr>
          <w:szCs w:val="16"/>
        </w:rPr>
        <w:t xml:space="preserve"> </w:t>
      </w:r>
      <w:r w:rsidRPr="00A71096">
        <w:t>Extra ändringsbudget för 2021 – Förlängda ersättningar på sjukförsäkringsområdet, stöd till företag och andra åtgärder med anledning av coronaviruset</w:t>
      </w:r>
      <w:r>
        <w:t xml:space="preserve"> </w:t>
      </w:r>
      <w:r w:rsidRPr="00273264">
        <w:t>(prop. 2020/21:84, bet. 2020/21:FiU43, rskr</w:t>
      </w:r>
      <w:r>
        <w:t>.</w:t>
      </w:r>
      <w:r w:rsidRPr="00273264">
        <w:t xml:space="preserve"> 2020/21:199–205)</w:t>
      </w:r>
      <w:r>
        <w:t>.</w:t>
      </w:r>
    </w:p>
    <w:p w14:paraId="145365A8" w14:textId="1B45A666" w:rsidR="00ED3704" w:rsidRPr="007E2D43" w:rsidRDefault="00ED3704" w:rsidP="00ED3704">
      <w:pPr>
        <w:pStyle w:val="TabellFotnot"/>
        <w:keepNext w:val="0"/>
        <w:keepLines w:val="0"/>
        <w:rPr>
          <w:szCs w:val="16"/>
        </w:rPr>
      </w:pPr>
      <w:r w:rsidRPr="00622C67">
        <w:rPr>
          <w:szCs w:val="16"/>
          <w:vertAlign w:val="superscript"/>
        </w:rPr>
        <w:t>5</w:t>
      </w:r>
      <w:r w:rsidRPr="00622C67">
        <w:rPr>
          <w:szCs w:val="16"/>
        </w:rPr>
        <w:t xml:space="preserve"> </w:t>
      </w:r>
      <w:r w:rsidRPr="00A71096">
        <w:t>Extra ändringsbudget för 2021 – Förlängda och förstärkta stöd vid korttidsarbete och omställningsstöd för företag med anledning av coronaviruset</w:t>
      </w:r>
      <w:r>
        <w:t xml:space="preserve"> </w:t>
      </w:r>
      <w:r w:rsidRPr="00273264">
        <w:t>(prop. 2020/21:121, bet. 2020/21:FiU44, rskr. 2020/21:229–231)</w:t>
      </w:r>
      <w:r>
        <w:t>.</w:t>
      </w:r>
    </w:p>
    <w:p w14:paraId="743C2FE9" w14:textId="468356C5" w:rsidR="00ED3704" w:rsidRDefault="00ED3704" w:rsidP="00ED3704">
      <w:pPr>
        <w:pStyle w:val="TabellFotnot"/>
        <w:keepNext w:val="0"/>
        <w:keepLines w:val="0"/>
      </w:pPr>
      <w:r w:rsidRPr="00723938">
        <w:rPr>
          <w:szCs w:val="16"/>
          <w:vertAlign w:val="superscript"/>
        </w:rPr>
        <w:t>6</w:t>
      </w:r>
      <w:r w:rsidRPr="00723938">
        <w:rPr>
          <w:szCs w:val="16"/>
        </w:rPr>
        <w:t xml:space="preserve"> </w:t>
      </w:r>
      <w:r w:rsidRPr="00A71096">
        <w:t>Extra ändringsbudget för 2021 –</w:t>
      </w:r>
      <w:r>
        <w:t xml:space="preserve"> </w:t>
      </w:r>
      <w:r w:rsidRPr="00603D6E">
        <w:t xml:space="preserve">Förlängda ersättningar på sjukförsäkringsområdet, stöd till företag, kultur och idrott </w:t>
      </w:r>
      <w:r w:rsidRPr="00190C04">
        <w:t>samt</w:t>
      </w:r>
      <w:r w:rsidRPr="00603D6E">
        <w:t xml:space="preserve"> andra åtgärder med anledning av coronaviruset</w:t>
      </w:r>
      <w:r>
        <w:t xml:space="preserve"> </w:t>
      </w:r>
      <w:r w:rsidRPr="00273264">
        <w:t>(prop. 2020/21:166).</w:t>
      </w:r>
    </w:p>
    <w:p w14:paraId="0C16A324" w14:textId="149A4CD4" w:rsidR="00ED3704" w:rsidRDefault="00ED3704" w:rsidP="00ED3704">
      <w:pPr>
        <w:pStyle w:val="TabellFotnot"/>
        <w:keepNext w:val="0"/>
        <w:keepLines w:val="0"/>
        <w:rPr>
          <w:szCs w:val="16"/>
        </w:rPr>
      </w:pPr>
      <w:r w:rsidRPr="00C57A8A">
        <w:rPr>
          <w:szCs w:val="16"/>
          <w:vertAlign w:val="superscript"/>
        </w:rPr>
        <w:t>7</w:t>
      </w:r>
      <w:r w:rsidRPr="004E04DF">
        <w:rPr>
          <w:szCs w:val="16"/>
        </w:rPr>
        <w:t xml:space="preserve"> </w:t>
      </w:r>
      <w:r w:rsidRPr="00011A68">
        <w:rPr>
          <w:szCs w:val="16"/>
        </w:rPr>
        <w:t>Propositionen Totalförsvaret 2021–2025</w:t>
      </w:r>
      <w:r>
        <w:rPr>
          <w:szCs w:val="16"/>
        </w:rPr>
        <w:t xml:space="preserve"> </w:t>
      </w:r>
      <w:r w:rsidRPr="00011A68">
        <w:rPr>
          <w:szCs w:val="16"/>
        </w:rPr>
        <w:t>(prop. 2020/21:30, bet. 2020/21:FöU4, rskr. 2020/21:136)</w:t>
      </w:r>
      <w:r>
        <w:rPr>
          <w:szCs w:val="16"/>
        </w:rPr>
        <w:t>.</w:t>
      </w:r>
    </w:p>
    <w:p w14:paraId="588D1A4E" w14:textId="3A942319" w:rsidR="00ED3704" w:rsidRDefault="00ED3704" w:rsidP="00ED3704">
      <w:pPr>
        <w:pStyle w:val="TabellFotnot"/>
        <w:keepNext w:val="0"/>
        <w:keepLines w:val="0"/>
        <w:rPr>
          <w:szCs w:val="16"/>
        </w:rPr>
      </w:pPr>
      <w:r>
        <w:rPr>
          <w:szCs w:val="16"/>
          <w:vertAlign w:val="superscript"/>
        </w:rPr>
        <w:t>8</w:t>
      </w:r>
      <w:r>
        <w:rPr>
          <w:szCs w:val="16"/>
        </w:rPr>
        <w:t xml:space="preserve"> </w:t>
      </w:r>
      <w:r w:rsidRPr="00086E79">
        <w:rPr>
          <w:szCs w:val="16"/>
        </w:rPr>
        <w:t xml:space="preserve">Förslag i propositionen </w:t>
      </w:r>
      <w:r>
        <w:rPr>
          <w:szCs w:val="16"/>
        </w:rPr>
        <w:t>Vår</w:t>
      </w:r>
      <w:r w:rsidRPr="00086E79">
        <w:rPr>
          <w:szCs w:val="16"/>
        </w:rPr>
        <w:t>ändringsbudget för 202</w:t>
      </w:r>
      <w:r>
        <w:rPr>
          <w:szCs w:val="16"/>
        </w:rPr>
        <w:t>1</w:t>
      </w:r>
      <w:r w:rsidRPr="00086E79">
        <w:rPr>
          <w:szCs w:val="16"/>
        </w:rPr>
        <w:t xml:space="preserve"> (prop. 2020/21:</w:t>
      </w:r>
      <w:r>
        <w:rPr>
          <w:szCs w:val="16"/>
        </w:rPr>
        <w:t>99</w:t>
      </w:r>
      <w:r w:rsidRPr="00086E79">
        <w:rPr>
          <w:szCs w:val="16"/>
        </w:rPr>
        <w:t>) som främst avser regelstyrda transfererings</w:t>
      </w:r>
      <w:r>
        <w:rPr>
          <w:szCs w:val="16"/>
        </w:rPr>
        <w:softHyphen/>
      </w:r>
      <w:r w:rsidRPr="00086E79">
        <w:rPr>
          <w:szCs w:val="16"/>
        </w:rPr>
        <w:t xml:space="preserve">anslag till följd av ändrade volymer eller makroekonomiska förutsättningar utan att någon ny reform föreslås uppgår till sammanlagt </w:t>
      </w:r>
      <w:r>
        <w:rPr>
          <w:szCs w:val="16"/>
        </w:rPr>
        <w:t>90</w:t>
      </w:r>
      <w:r w:rsidRPr="00086E79">
        <w:rPr>
          <w:szCs w:val="16"/>
        </w:rPr>
        <w:t xml:space="preserve"> miljoner kronor.</w:t>
      </w:r>
    </w:p>
    <w:p w14:paraId="26F78990" w14:textId="5DB7FD6E" w:rsidR="00ED3704" w:rsidRDefault="00ED3704" w:rsidP="00ED3704">
      <w:pPr>
        <w:pStyle w:val="TabellFotnot"/>
        <w:keepNext w:val="0"/>
        <w:keepLines w:val="0"/>
        <w:rPr>
          <w:szCs w:val="16"/>
        </w:rPr>
      </w:pPr>
      <w:r>
        <w:rPr>
          <w:szCs w:val="16"/>
          <w:vertAlign w:val="superscript"/>
        </w:rPr>
        <w:t>9</w:t>
      </w:r>
      <w:r>
        <w:rPr>
          <w:szCs w:val="16"/>
        </w:rPr>
        <w:t xml:space="preserve"> Revidering av b</w:t>
      </w:r>
      <w:r w:rsidRPr="005F49C0">
        <w:rPr>
          <w:szCs w:val="16"/>
        </w:rPr>
        <w:t>udgeteffekte</w:t>
      </w:r>
      <w:r>
        <w:rPr>
          <w:szCs w:val="16"/>
        </w:rPr>
        <w:t xml:space="preserve">r av beslutade </w:t>
      </w:r>
      <w:r w:rsidRPr="005F49C0">
        <w:rPr>
          <w:szCs w:val="16"/>
        </w:rPr>
        <w:t>åtgärder</w:t>
      </w:r>
      <w:r>
        <w:rPr>
          <w:szCs w:val="16"/>
        </w:rPr>
        <w:t>, se vidare avsnitt 6.1.</w:t>
      </w:r>
    </w:p>
    <w:p w14:paraId="054DF848" w14:textId="7F724E74" w:rsidR="00ED3704" w:rsidRPr="00190C04" w:rsidRDefault="00ED3704" w:rsidP="00ED3704">
      <w:pPr>
        <w:pStyle w:val="TabellFotnot"/>
        <w:keepNext w:val="0"/>
        <w:keepLines w:val="0"/>
        <w:rPr>
          <w:szCs w:val="16"/>
        </w:rPr>
      </w:pPr>
      <w:r w:rsidRPr="005F49C0">
        <w:rPr>
          <w:szCs w:val="16"/>
          <w:vertAlign w:val="superscript"/>
        </w:rPr>
        <w:t>1</w:t>
      </w:r>
      <w:r>
        <w:rPr>
          <w:szCs w:val="16"/>
          <w:vertAlign w:val="superscript"/>
        </w:rPr>
        <w:t>0</w:t>
      </w:r>
      <w:r>
        <w:rPr>
          <w:szCs w:val="16"/>
        </w:rPr>
        <w:t xml:space="preserve"> M</w:t>
      </w:r>
      <w:r w:rsidRPr="005F49C0">
        <w:rPr>
          <w:szCs w:val="16"/>
        </w:rPr>
        <w:t>otsvarar de utgifter som till följd av reformer minskar budgeteringsmarginalen.</w:t>
      </w:r>
    </w:p>
    <w:p w14:paraId="13D4DED6" w14:textId="4F4579AA" w:rsidR="00ED3704" w:rsidRDefault="00ED3704" w:rsidP="00ED3704">
      <w:pPr>
        <w:pStyle w:val="TabellFotnot"/>
        <w:keepNext w:val="0"/>
        <w:keepLines w:val="0"/>
      </w:pPr>
      <w:bookmarkStart w:id="181" w:name="_Hlk67583560"/>
      <w:r>
        <w:t>Källa: Egna beräkningar.</w:t>
      </w:r>
    </w:p>
    <w:bookmarkEnd w:id="181"/>
    <w:p w14:paraId="0B9AFB75" w14:textId="77777777" w:rsidR="00ED3704" w:rsidRDefault="00ED3704" w:rsidP="00ED3704">
      <w:pPr>
        <w:pStyle w:val="Rubrik3utannumrering"/>
      </w:pPr>
      <w:r>
        <w:t>Reviderad pris- och löneomräkning</w:t>
      </w:r>
    </w:p>
    <w:p w14:paraId="57B111FD" w14:textId="0B957325" w:rsidR="00ED3704" w:rsidRDefault="00ED3704" w:rsidP="00ED3704">
      <w:pPr>
        <w:pStyle w:val="Brdtext"/>
      </w:pPr>
      <w:r>
        <w:t>Revideringar i pris- och löneomräkningen av förvaltnings- och investeringsanslag ger något lägre utgifter 2022 och 2023, jämfört med budgetpropositionen för 2021. Slutliga omräkningstal har fastställts för 2022 och en ny preliminär pris- och löne</w:t>
      </w:r>
      <w:r>
        <w:softHyphen/>
        <w:t>omräkning har beräknats för 2023.</w:t>
      </w:r>
    </w:p>
    <w:p w14:paraId="28B0C8F7" w14:textId="77777777" w:rsidR="00ED3704" w:rsidRDefault="00ED3704" w:rsidP="00ED3704">
      <w:pPr>
        <w:pStyle w:val="Rubrik3utannumrering"/>
      </w:pPr>
      <w:r>
        <w:t>Makroekonomiska förändringar</w:t>
      </w:r>
    </w:p>
    <w:p w14:paraId="2A96EEEC" w14:textId="6B39AA04" w:rsidR="00ED3704" w:rsidRDefault="00ED3704" w:rsidP="00ED3704">
      <w:pPr>
        <w:pStyle w:val="Brdtext"/>
      </w:pPr>
      <w:r>
        <w:t>Anslag som påverkas av den makroekonomiska utvecklingen har reviderats utifrån de makroekonomiska antaganden som görs i denna proposition (se avsnitt 3). Den nya makroekonomiska bedömningen medför sammantaget högre utgifter för 2022 och 2023. Upprevideringen av Sveriges BNI påverkar biståndsramen och medför att utgifterna inom utgiftsområde 7 Internationellt bistånd revideras upp både 2022 och 2023 jämfört med den bedömning som låg till grund för beräkningen av utgifterna i budgetpropositionen för 2021. Upprevideringen av prisbasbeloppet ger högre utgifter 2022 och 2023 inom ett flertal utgiftsområden, bl.a. utgiftsområdena 12 Ekonomisk trygghet för familjer och barn och 15 Studiestöd. För både 2022 och 2023 leder upprevideringar av inkomstindex till högre utgifter i ålderspensionssystemet. Upp</w:t>
      </w:r>
      <w:r w:rsidR="003A1681">
        <w:softHyphen/>
      </w:r>
      <w:r>
        <w:t>revideringen av inkomstindex och nedrevideringen av boendekostnadsindex leder till en nedrevidering av utgifterna inom utgiftsområde 11 Ekonomisk trygghet vid ålder</w:t>
      </w:r>
      <w:r w:rsidR="003A1681">
        <w:softHyphen/>
      </w:r>
      <w:r>
        <w:t>dom för både 2022 och 2023. Eurokursens nedrevidering leder till lägre utgifter inom utgiftsområde 23 Areella näringar, landsbygd och livsmedel för både 2022 och 2023.</w:t>
      </w:r>
    </w:p>
    <w:p w14:paraId="6C4CF7B1" w14:textId="77777777" w:rsidR="00ED3704" w:rsidRDefault="00ED3704" w:rsidP="00ED3704">
      <w:pPr>
        <w:pStyle w:val="Rubrik3utannumrering"/>
      </w:pPr>
      <w:r>
        <w:t>Volymförändringar</w:t>
      </w:r>
    </w:p>
    <w:p w14:paraId="5FC73956" w14:textId="30EA466C" w:rsidR="00ED3704" w:rsidRPr="00A359E7" w:rsidRDefault="00ED3704" w:rsidP="00ED3704">
      <w:pPr>
        <w:pStyle w:val="Brdtext"/>
        <w:rPr>
          <w:highlight w:val="yellow"/>
        </w:rPr>
      </w:pPr>
      <w:r w:rsidRPr="00A63B34">
        <w:t xml:space="preserve">De </w:t>
      </w:r>
      <w:r w:rsidRPr="000F7D7E">
        <w:t xml:space="preserve">beräknade utgifterna 2022 och 2023 har också </w:t>
      </w:r>
      <w:r>
        <w:t>förändrats</w:t>
      </w:r>
      <w:r w:rsidRPr="000F7D7E">
        <w:t xml:space="preserve"> till följd av nya prognoser för antalet personer inom regelstyrda transfereringssystem. Sammantaget</w:t>
      </w:r>
      <w:r>
        <w:t xml:space="preserve"> </w:t>
      </w:r>
      <w:r w:rsidRPr="000F7D7E">
        <w:t xml:space="preserve">bedöms </w:t>
      </w:r>
      <w:r>
        <w:t xml:space="preserve">utgifterna </w:t>
      </w:r>
      <w:r w:rsidRPr="000F7D7E">
        <w:t>bli lägre 2022 och 2023 jämfört med motsvarande beräkning i budget</w:t>
      </w:r>
      <w:r>
        <w:softHyphen/>
      </w:r>
      <w:r w:rsidRPr="000F7D7E">
        <w:t>propositionen för 2021.</w:t>
      </w:r>
    </w:p>
    <w:p w14:paraId="530C8CCD" w14:textId="157D3CB0" w:rsidR="00ED3704" w:rsidRPr="00EE7EC9" w:rsidRDefault="00ED3704" w:rsidP="00ED3704">
      <w:pPr>
        <w:pStyle w:val="Brdtext"/>
        <w:rPr>
          <w:highlight w:val="yellow"/>
        </w:rPr>
      </w:pPr>
      <w:r>
        <w:t>För både 2022 och 2023 består u</w:t>
      </w:r>
      <w:r w:rsidRPr="00321508">
        <w:t xml:space="preserve">tgiftsförändringen till stor del av nedjusterade utgifter inom </w:t>
      </w:r>
      <w:r w:rsidRPr="00FF6652">
        <w:t>utgiftsområde</w:t>
      </w:r>
      <w:r>
        <w:t>na</w:t>
      </w:r>
      <w:r w:rsidRPr="00FF6652">
        <w:t xml:space="preserve"> </w:t>
      </w:r>
      <w:r w:rsidRPr="00BB25C0">
        <w:t xml:space="preserve">12 </w:t>
      </w:r>
      <w:r w:rsidRPr="00FF6652">
        <w:t>Ekonomisk trygghet för familjer och barn</w:t>
      </w:r>
      <w:r w:rsidRPr="00BB25C0">
        <w:t xml:space="preserve">, 13 </w:t>
      </w:r>
      <w:r w:rsidRPr="00FF6652">
        <w:t xml:space="preserve">Jämställdhet och nyanlända invandrares etablering </w:t>
      </w:r>
      <w:r>
        <w:t>samt</w:t>
      </w:r>
      <w:r w:rsidRPr="00BB25C0">
        <w:t xml:space="preserve"> 15 </w:t>
      </w:r>
      <w:r w:rsidRPr="00FF6652">
        <w:t>Studiestöd</w:t>
      </w:r>
      <w:r>
        <w:t xml:space="preserve"> (se </w:t>
      </w:r>
      <w:r>
        <w:fldChar w:fldCharType="begin"/>
      </w:r>
      <w:r>
        <w:instrText xml:space="preserve"> REF _Ref66885531 \h \*Lower </w:instrText>
      </w:r>
      <w:r>
        <w:fldChar w:fldCharType="separate"/>
      </w:r>
      <w:r w:rsidR="000D76EE">
        <w:t xml:space="preserve">tabell </w:t>
      </w:r>
      <w:r w:rsidR="000D76EE">
        <w:rPr>
          <w:noProof/>
        </w:rPr>
        <w:t>6</w:t>
      </w:r>
      <w:r w:rsidR="000D76EE">
        <w:t>.</w:t>
      </w:r>
      <w:r w:rsidR="000D76EE">
        <w:rPr>
          <w:noProof/>
        </w:rPr>
        <w:t>11</w:t>
      </w:r>
      <w:r>
        <w:fldChar w:fldCharType="end"/>
      </w:r>
      <w:r>
        <w:t>)</w:t>
      </w:r>
      <w:r w:rsidRPr="00FF6652">
        <w:t>.</w:t>
      </w:r>
      <w:r>
        <w:t xml:space="preserve"> </w:t>
      </w:r>
    </w:p>
    <w:p w14:paraId="709AA0B9" w14:textId="2A39D93F" w:rsidR="00ED3704" w:rsidRDefault="00ED3704" w:rsidP="00ED3704">
      <w:pPr>
        <w:pStyle w:val="Brdtext"/>
        <w:rPr>
          <w:highlight w:val="yellow"/>
        </w:rPr>
      </w:pPr>
      <w:r w:rsidRPr="0096681D">
        <w:lastRenderedPageBreak/>
        <w:t>Inom utgiftsområde</w:t>
      </w:r>
      <w:r w:rsidRPr="0096681D" w:rsidDel="000B038C">
        <w:t xml:space="preserve"> </w:t>
      </w:r>
      <w:r w:rsidRPr="0096681D">
        <w:t>12</w:t>
      </w:r>
      <w:r w:rsidRPr="0096681D" w:rsidDel="00E11348">
        <w:t xml:space="preserve"> </w:t>
      </w:r>
      <w:r w:rsidRPr="0096681D">
        <w:t>minskar de volymrelaterade utgifterna till följd av</w:t>
      </w:r>
      <w:r>
        <w:t xml:space="preserve"> nya antag</w:t>
      </w:r>
      <w:r>
        <w:softHyphen/>
        <w:t>anden om ett lägre uttag av föräldrapenningdagar. Inom utgiftsområde 13 beräknas utgifterna bli lägre på grund av att prognosen för antalet asylsökande och anhörig</w:t>
      </w:r>
      <w:r>
        <w:softHyphen/>
        <w:t>invandring har reviderats ned sedan budgetpropositionen för 2021, vilket i förläng</w:t>
      </w:r>
      <w:r>
        <w:softHyphen/>
        <w:t xml:space="preserve">ningen medför färre kommunmottagna. Inom utgiftsområde 15 beräknas utgifterna bli lägre </w:t>
      </w:r>
      <w:r w:rsidRPr="00DC6CA9">
        <w:t>till följd av</w:t>
      </w:r>
      <w:r>
        <w:t xml:space="preserve"> att</w:t>
      </w:r>
      <w:r w:rsidRPr="00DC6CA9">
        <w:t xml:space="preserve"> den ökade efterfrågan på utbildning under lågkonjunkturen inte förväntas bli så hög som man tidigare </w:t>
      </w:r>
      <w:r>
        <w:t>bedömt</w:t>
      </w:r>
      <w:r w:rsidRPr="00DC6CA9">
        <w:t>.</w:t>
      </w:r>
      <w:r>
        <w:t xml:space="preserve"> </w:t>
      </w:r>
    </w:p>
    <w:p w14:paraId="3D56FC78" w14:textId="46C81FAC" w:rsidR="00ED3704" w:rsidRDefault="00ED3704" w:rsidP="00ED3704">
      <w:pPr>
        <w:pStyle w:val="Brdtext"/>
      </w:pPr>
      <w:r w:rsidRPr="00BB25C0">
        <w:t>För både 2022 och 2023 återfinns en</w:t>
      </w:r>
      <w:r w:rsidRPr="00BB25C0" w:rsidDel="00D80343">
        <w:t xml:space="preserve"> </w:t>
      </w:r>
      <w:r w:rsidRPr="00BB25C0">
        <w:t>del av utgiftsförändringen inom ålderspensions</w:t>
      </w:r>
      <w:r>
        <w:softHyphen/>
      </w:r>
      <w:r w:rsidRPr="00BB25C0">
        <w:t xml:space="preserve">systemet vid sidan av statens budget. Det </w:t>
      </w:r>
      <w:r>
        <w:t>förklaras av</w:t>
      </w:r>
      <w:r w:rsidRPr="00BB25C0">
        <w:t xml:space="preserve"> att färre personer väntas ta ut inkomst- eller tilläggspension jämfört med </w:t>
      </w:r>
      <w:r>
        <w:t>den bedömning som gjordes i</w:t>
      </w:r>
      <w:r w:rsidRPr="00BB25C0">
        <w:t xml:space="preserve"> </w:t>
      </w:r>
      <w:r>
        <w:t>budget</w:t>
      </w:r>
      <w:r>
        <w:softHyphen/>
        <w:t>propositionen för 2021</w:t>
      </w:r>
      <w:r w:rsidRPr="00BB25C0">
        <w:t xml:space="preserve">. </w:t>
      </w:r>
    </w:p>
    <w:p w14:paraId="50CFCA7E" w14:textId="0673D637" w:rsidR="00ED3704" w:rsidRPr="00BB25C0" w:rsidRDefault="00ED3704" w:rsidP="00ED3704">
      <w:pPr>
        <w:pStyle w:val="Brdtext"/>
      </w:pPr>
      <w:r w:rsidRPr="00BB25C0">
        <w:t>De volymrelaterade utgiftsminskningarna motverkas något av att antalet personer med assistansersättning ökar</w:t>
      </w:r>
      <w:r w:rsidRPr="00BB25C0" w:rsidDel="009F5E4D">
        <w:t xml:space="preserve"> </w:t>
      </w:r>
      <w:r w:rsidRPr="00BB25C0">
        <w:t>och därmed också de volymrelaterade utgifterna inom utgifts</w:t>
      </w:r>
      <w:r>
        <w:softHyphen/>
      </w:r>
      <w:r w:rsidRPr="00BB25C0">
        <w:t>område 9</w:t>
      </w:r>
      <w:r w:rsidRPr="0097575A">
        <w:t xml:space="preserve"> Hälsovård, sjukvård och social omsorg</w:t>
      </w:r>
      <w:r w:rsidRPr="00BB25C0">
        <w:t xml:space="preserve">. </w:t>
      </w:r>
    </w:p>
    <w:p w14:paraId="2436370E" w14:textId="11DD6259" w:rsidR="00ED3704" w:rsidRDefault="00ED3704" w:rsidP="00ED3704">
      <w:pPr>
        <w:pStyle w:val="TabellRubrik"/>
      </w:pPr>
      <w:bookmarkStart w:id="182" w:name="_Ref66885531"/>
      <w:r>
        <w:t xml:space="preserve">Tabell </w:t>
      </w:r>
      <w:r>
        <w:fldChar w:fldCharType="begin"/>
      </w:r>
      <w:r>
        <w:instrText xml:space="preserve"> STYLEREF  "Rubrik 1" \n</w:instrText>
      </w:r>
      <w:r>
        <w:fldChar w:fldCharType="separate"/>
      </w:r>
      <w:r w:rsidR="000D76EE">
        <w:rPr>
          <w:noProof/>
        </w:rPr>
        <w:t>6</w:t>
      </w:r>
      <w:r>
        <w:rPr>
          <w:noProof/>
        </w:rPr>
        <w:fldChar w:fldCharType="end"/>
      </w:r>
      <w:r>
        <w:t>.</w:t>
      </w:r>
      <w:fldSimple w:instr=" SEQ Tabell \* ARABIC \s 1 ">
        <w:r w:rsidR="000D76EE">
          <w:rPr>
            <w:noProof/>
          </w:rPr>
          <w:t>11</w:t>
        </w:r>
      </w:fldSimple>
      <w:bookmarkEnd w:id="182"/>
      <w:r>
        <w:tab/>
      </w:r>
      <w:r w:rsidRPr="00FE2C2A">
        <w:t>Volymer inom olika transfereringssystem 202</w:t>
      </w:r>
      <w:r>
        <w:t>2</w:t>
      </w:r>
      <w:r w:rsidRPr="00FE2C2A">
        <w:t xml:space="preserve"> och 202</w:t>
      </w:r>
      <w:r>
        <w:t>3</w:t>
      </w:r>
    </w:p>
    <w:p w14:paraId="4EEAEB60" w14:textId="0EE5C120" w:rsidR="00ED3704" w:rsidRDefault="00ED3704" w:rsidP="00ED3704">
      <w:pPr>
        <w:pStyle w:val="TabellUnderrubrik"/>
        <w:keepLines/>
      </w:pPr>
      <w:r w:rsidRPr="00FE2C2A">
        <w:t xml:space="preserve">Förändring jämfört med budgetpropositionen </w:t>
      </w:r>
      <w:r>
        <w:t xml:space="preserve">för </w:t>
      </w:r>
      <w:r w:rsidRPr="00FE2C2A">
        <w:t>202</w:t>
      </w:r>
      <w:r>
        <w:t>1</w:t>
      </w:r>
    </w:p>
    <w:tbl>
      <w:tblPr>
        <w:tblStyle w:val="RKBPTabell"/>
        <w:tblW w:w="5000" w:type="pct"/>
        <w:tblLook w:val="06E0" w:firstRow="1" w:lastRow="1" w:firstColumn="1" w:lastColumn="0" w:noHBand="1" w:noVBand="1"/>
      </w:tblPr>
      <w:tblGrid>
        <w:gridCol w:w="4584"/>
        <w:gridCol w:w="1393"/>
        <w:gridCol w:w="1393"/>
      </w:tblGrid>
      <w:tr w:rsidR="00ED3704" w:rsidRPr="00AC35E9" w14:paraId="004721C6"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110" w:type="pct"/>
            <w:tcBorders>
              <w:left w:val="none" w:sz="0" w:space="0" w:color="auto"/>
              <w:right w:val="none" w:sz="0" w:space="0" w:color="auto"/>
              <w:tl2br w:val="none" w:sz="0" w:space="0" w:color="auto"/>
              <w:tr2bl w:val="none" w:sz="0" w:space="0" w:color="auto"/>
            </w:tcBorders>
            <w:shd w:val="clear" w:color="auto" w:fill="auto"/>
            <w:hideMark/>
          </w:tcPr>
          <w:p w14:paraId="695795EA" w14:textId="29BBBEBA" w:rsidR="00ED3704" w:rsidRPr="00AC35E9" w:rsidRDefault="00ED3704" w:rsidP="00ED3704">
            <w:pPr>
              <w:pStyle w:val="TabellHuvud"/>
              <w:keepNext/>
              <w:keepLines/>
            </w:pPr>
            <w:r w:rsidRPr="00AC35E9">
              <w:t>Utgiftsområde och volym</w:t>
            </w:r>
          </w:p>
        </w:tc>
        <w:tc>
          <w:tcPr>
            <w:tcW w:w="945" w:type="pct"/>
            <w:tcBorders>
              <w:left w:val="none" w:sz="0" w:space="0" w:color="auto"/>
              <w:right w:val="none" w:sz="0" w:space="0" w:color="auto"/>
              <w:tl2br w:val="none" w:sz="0" w:space="0" w:color="auto"/>
              <w:tr2bl w:val="none" w:sz="0" w:space="0" w:color="auto"/>
            </w:tcBorders>
            <w:shd w:val="clear" w:color="auto" w:fill="auto"/>
            <w:hideMark/>
          </w:tcPr>
          <w:p w14:paraId="601F2B04" w14:textId="77777777" w:rsidR="00ED3704" w:rsidRPr="00AC35E9"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AC35E9">
              <w:t>2022</w:t>
            </w:r>
          </w:p>
        </w:tc>
        <w:tc>
          <w:tcPr>
            <w:tcW w:w="945" w:type="pct"/>
            <w:tcBorders>
              <w:left w:val="none" w:sz="0" w:space="0" w:color="auto"/>
              <w:right w:val="none" w:sz="0" w:space="0" w:color="auto"/>
              <w:tl2br w:val="none" w:sz="0" w:space="0" w:color="auto"/>
              <w:tr2bl w:val="none" w:sz="0" w:space="0" w:color="auto"/>
            </w:tcBorders>
            <w:shd w:val="clear" w:color="auto" w:fill="auto"/>
            <w:hideMark/>
          </w:tcPr>
          <w:p w14:paraId="26C21FB5" w14:textId="77777777" w:rsidR="00ED3704" w:rsidRPr="00AC35E9" w:rsidRDefault="00ED3704" w:rsidP="00ED3704">
            <w:pPr>
              <w:pStyle w:val="TabellHuvud"/>
              <w:keepNext/>
              <w:keepLines/>
              <w:cnfStyle w:val="100000000000" w:firstRow="1" w:lastRow="0" w:firstColumn="0" w:lastColumn="0" w:oddVBand="0" w:evenVBand="0" w:oddHBand="0" w:evenHBand="0" w:firstRowFirstColumn="0" w:firstRowLastColumn="0" w:lastRowFirstColumn="0" w:lastRowLastColumn="0"/>
            </w:pPr>
            <w:r w:rsidRPr="00AC35E9">
              <w:t>2023</w:t>
            </w:r>
          </w:p>
        </w:tc>
      </w:tr>
      <w:tr w:rsidR="00ED3704" w:rsidRPr="00AC35E9" w14:paraId="6018A7DC" w14:textId="77777777" w:rsidTr="00ED3704">
        <w:tc>
          <w:tcPr>
            <w:cnfStyle w:val="001000000000" w:firstRow="0" w:lastRow="0" w:firstColumn="1" w:lastColumn="0" w:oddVBand="0" w:evenVBand="0" w:oddHBand="0" w:evenHBand="0" w:firstRowFirstColumn="0" w:firstRowLastColumn="0" w:lastRowFirstColumn="0" w:lastRowLastColumn="0"/>
            <w:tcW w:w="3110" w:type="pct"/>
            <w:tcBorders>
              <w:top w:val="single" w:sz="8" w:space="0" w:color="auto"/>
              <w:left w:val="nil"/>
              <w:bottom w:val="single" w:sz="4" w:space="0" w:color="auto"/>
              <w:right w:val="nil"/>
            </w:tcBorders>
            <w:shd w:val="clear" w:color="auto" w:fill="auto"/>
            <w:vAlign w:val="center"/>
            <w:hideMark/>
          </w:tcPr>
          <w:p w14:paraId="43E75330" w14:textId="273EF078" w:rsidR="00ED3704" w:rsidRPr="00AC35E9" w:rsidRDefault="00ED3704" w:rsidP="00ED3704">
            <w:pPr>
              <w:pStyle w:val="Tabell"/>
              <w:keepNext/>
              <w:keepLines/>
            </w:pPr>
            <w:r>
              <w:rPr>
                <w:rFonts w:ascii="Arial" w:hAnsi="Arial" w:cs="Arial"/>
                <w:color w:val="000000"/>
                <w:szCs w:val="16"/>
              </w:rPr>
              <w:t>9 Antal personer med assistansersättning</w:t>
            </w:r>
          </w:p>
        </w:tc>
        <w:tc>
          <w:tcPr>
            <w:tcW w:w="945" w:type="pct"/>
            <w:tcBorders>
              <w:top w:val="single" w:sz="8" w:space="0" w:color="auto"/>
              <w:left w:val="nil"/>
              <w:bottom w:val="single" w:sz="4" w:space="0" w:color="auto"/>
              <w:right w:val="nil"/>
            </w:tcBorders>
            <w:shd w:val="clear" w:color="auto" w:fill="auto"/>
            <w:vAlign w:val="center"/>
            <w:hideMark/>
          </w:tcPr>
          <w:p w14:paraId="1C6F435D" w14:textId="5C3C5687" w:rsidR="00ED3704" w:rsidRPr="00103347"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103347">
              <w:rPr>
                <w:rFonts w:ascii="Arial" w:hAnsi="Arial" w:cs="Arial"/>
                <w:color w:val="000000"/>
                <w:szCs w:val="16"/>
              </w:rPr>
              <w:t>340</w:t>
            </w:r>
          </w:p>
        </w:tc>
        <w:tc>
          <w:tcPr>
            <w:tcW w:w="945" w:type="pct"/>
            <w:tcBorders>
              <w:top w:val="single" w:sz="8" w:space="0" w:color="auto"/>
              <w:left w:val="nil"/>
              <w:bottom w:val="single" w:sz="4" w:space="0" w:color="auto"/>
              <w:right w:val="nil"/>
            </w:tcBorders>
            <w:shd w:val="clear" w:color="auto" w:fill="auto"/>
            <w:vAlign w:val="center"/>
            <w:hideMark/>
          </w:tcPr>
          <w:p w14:paraId="7378105D" w14:textId="00C9111D" w:rsidR="00ED3704" w:rsidRPr="00103347"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103347">
              <w:rPr>
                <w:rFonts w:ascii="Arial" w:hAnsi="Arial" w:cs="Arial"/>
                <w:color w:val="000000"/>
                <w:szCs w:val="16"/>
              </w:rPr>
              <w:t>430</w:t>
            </w:r>
          </w:p>
        </w:tc>
      </w:tr>
      <w:tr w:rsidR="00ED3704" w:rsidRPr="00AC35E9" w14:paraId="6CE542A2" w14:textId="77777777" w:rsidTr="00ED3704">
        <w:tc>
          <w:tcPr>
            <w:cnfStyle w:val="001000000000" w:firstRow="0" w:lastRow="0" w:firstColumn="1" w:lastColumn="0" w:oddVBand="0" w:evenVBand="0" w:oddHBand="0" w:evenHBand="0" w:firstRowFirstColumn="0" w:firstRowLastColumn="0" w:lastRowFirstColumn="0" w:lastRowLastColumn="0"/>
            <w:tcW w:w="3110" w:type="pct"/>
            <w:tcBorders>
              <w:top w:val="nil"/>
              <w:left w:val="nil"/>
              <w:bottom w:val="single" w:sz="4" w:space="0" w:color="auto"/>
              <w:right w:val="nil"/>
            </w:tcBorders>
            <w:shd w:val="clear" w:color="auto" w:fill="auto"/>
            <w:vAlign w:val="center"/>
            <w:hideMark/>
          </w:tcPr>
          <w:p w14:paraId="2CEC884D" w14:textId="353E679A" w:rsidR="00ED3704" w:rsidRPr="00AC35E9" w:rsidRDefault="00ED3704" w:rsidP="00ED3704">
            <w:pPr>
              <w:pStyle w:val="Tabell"/>
              <w:keepNext/>
              <w:keepLines/>
            </w:pPr>
            <w:r>
              <w:rPr>
                <w:rFonts w:ascii="Arial" w:hAnsi="Arial" w:cs="Arial"/>
                <w:color w:val="000000"/>
                <w:szCs w:val="16"/>
              </w:rPr>
              <w:t>12 Antal uttagna föräldrapenningdagar, miljoner</w:t>
            </w:r>
          </w:p>
        </w:tc>
        <w:tc>
          <w:tcPr>
            <w:tcW w:w="945" w:type="pct"/>
            <w:tcBorders>
              <w:top w:val="nil"/>
              <w:left w:val="nil"/>
              <w:bottom w:val="single" w:sz="4" w:space="0" w:color="auto"/>
              <w:right w:val="nil"/>
            </w:tcBorders>
            <w:shd w:val="clear" w:color="auto" w:fill="auto"/>
            <w:vAlign w:val="center"/>
            <w:hideMark/>
          </w:tcPr>
          <w:p w14:paraId="0935C299" w14:textId="042DF72E" w:rsidR="00ED3704" w:rsidRPr="00103347"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103347">
              <w:rPr>
                <w:rFonts w:ascii="Arial" w:hAnsi="Arial" w:cs="Arial"/>
                <w:color w:val="000000"/>
                <w:szCs w:val="16"/>
              </w:rPr>
              <w:t>-1,0</w:t>
            </w:r>
          </w:p>
        </w:tc>
        <w:tc>
          <w:tcPr>
            <w:tcW w:w="945" w:type="pct"/>
            <w:tcBorders>
              <w:top w:val="nil"/>
              <w:left w:val="nil"/>
              <w:bottom w:val="single" w:sz="4" w:space="0" w:color="auto"/>
              <w:right w:val="nil"/>
            </w:tcBorders>
            <w:shd w:val="clear" w:color="auto" w:fill="auto"/>
            <w:vAlign w:val="center"/>
            <w:hideMark/>
          </w:tcPr>
          <w:p w14:paraId="6E772C24" w14:textId="5A50E8D1" w:rsidR="00ED3704" w:rsidRPr="00103347"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103347">
              <w:rPr>
                <w:rFonts w:ascii="Arial" w:hAnsi="Arial" w:cs="Arial"/>
                <w:color w:val="000000"/>
                <w:szCs w:val="16"/>
              </w:rPr>
              <w:t>-1,2</w:t>
            </w:r>
          </w:p>
        </w:tc>
      </w:tr>
      <w:tr w:rsidR="00ED3704" w:rsidRPr="00AC35E9" w14:paraId="3CA3A702" w14:textId="77777777" w:rsidTr="00ED3704">
        <w:tc>
          <w:tcPr>
            <w:cnfStyle w:val="001000000000" w:firstRow="0" w:lastRow="0" w:firstColumn="1" w:lastColumn="0" w:oddVBand="0" w:evenVBand="0" w:oddHBand="0" w:evenHBand="0" w:firstRowFirstColumn="0" w:firstRowLastColumn="0" w:lastRowFirstColumn="0" w:lastRowLastColumn="0"/>
            <w:tcW w:w="3110" w:type="pct"/>
            <w:tcBorders>
              <w:top w:val="nil"/>
              <w:left w:val="nil"/>
              <w:bottom w:val="single" w:sz="4" w:space="0" w:color="auto"/>
              <w:right w:val="nil"/>
            </w:tcBorders>
            <w:shd w:val="clear" w:color="auto" w:fill="auto"/>
            <w:vAlign w:val="center"/>
            <w:hideMark/>
          </w:tcPr>
          <w:p w14:paraId="323A2DE0" w14:textId="7364486A" w:rsidR="00ED3704" w:rsidRPr="00AC35E9" w:rsidRDefault="00ED3704" w:rsidP="00ED3704">
            <w:pPr>
              <w:pStyle w:val="Tabell"/>
              <w:keepNext/>
              <w:keepLines/>
            </w:pPr>
            <w:r>
              <w:rPr>
                <w:rFonts w:ascii="Arial" w:hAnsi="Arial" w:cs="Arial"/>
                <w:color w:val="000000"/>
                <w:szCs w:val="16"/>
              </w:rPr>
              <w:t>13 Antal nyanlända kommunerna får schablonersättning för</w:t>
            </w:r>
          </w:p>
        </w:tc>
        <w:tc>
          <w:tcPr>
            <w:tcW w:w="945" w:type="pct"/>
            <w:tcBorders>
              <w:top w:val="nil"/>
              <w:left w:val="nil"/>
              <w:bottom w:val="single" w:sz="4" w:space="0" w:color="auto"/>
              <w:right w:val="nil"/>
            </w:tcBorders>
            <w:shd w:val="clear" w:color="auto" w:fill="auto"/>
            <w:vAlign w:val="center"/>
            <w:hideMark/>
          </w:tcPr>
          <w:p w14:paraId="7CFEA8F0" w14:textId="5B14953F" w:rsidR="00ED3704" w:rsidRPr="00103347"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103347">
              <w:rPr>
                <w:rFonts w:ascii="Arial" w:hAnsi="Arial" w:cs="Arial"/>
                <w:color w:val="000000"/>
                <w:szCs w:val="16"/>
              </w:rPr>
              <w:t>-7 100</w:t>
            </w:r>
          </w:p>
        </w:tc>
        <w:tc>
          <w:tcPr>
            <w:tcW w:w="945" w:type="pct"/>
            <w:tcBorders>
              <w:top w:val="nil"/>
              <w:left w:val="nil"/>
              <w:bottom w:val="single" w:sz="4" w:space="0" w:color="auto"/>
              <w:right w:val="nil"/>
            </w:tcBorders>
            <w:shd w:val="clear" w:color="auto" w:fill="auto"/>
            <w:vAlign w:val="center"/>
            <w:hideMark/>
          </w:tcPr>
          <w:p w14:paraId="50A3F2BA" w14:textId="240DF1B9" w:rsidR="00ED3704" w:rsidRPr="00103347"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103347">
              <w:rPr>
                <w:rFonts w:ascii="Arial" w:hAnsi="Arial" w:cs="Arial"/>
                <w:color w:val="000000"/>
                <w:szCs w:val="16"/>
              </w:rPr>
              <w:t>-4 000</w:t>
            </w:r>
          </w:p>
        </w:tc>
      </w:tr>
      <w:tr w:rsidR="00ED3704" w:rsidRPr="00AC35E9" w14:paraId="30773801" w14:textId="77777777" w:rsidTr="00ED3704">
        <w:tc>
          <w:tcPr>
            <w:cnfStyle w:val="001000000000" w:firstRow="0" w:lastRow="0" w:firstColumn="1" w:lastColumn="0" w:oddVBand="0" w:evenVBand="0" w:oddHBand="0" w:evenHBand="0" w:firstRowFirstColumn="0" w:firstRowLastColumn="0" w:lastRowFirstColumn="0" w:lastRowLastColumn="0"/>
            <w:tcW w:w="0" w:type="pct"/>
            <w:tcBorders>
              <w:top w:val="nil"/>
              <w:left w:val="nil"/>
              <w:bottom w:val="single" w:sz="4" w:space="0" w:color="auto"/>
              <w:right w:val="nil"/>
            </w:tcBorders>
            <w:shd w:val="clear" w:color="auto" w:fill="auto"/>
            <w:vAlign w:val="center"/>
            <w:hideMark/>
          </w:tcPr>
          <w:p w14:paraId="6D4ABE9B" w14:textId="65669615" w:rsidR="00ED3704" w:rsidRPr="00AC35E9" w:rsidRDefault="00ED3704" w:rsidP="00ED3704">
            <w:pPr>
              <w:pStyle w:val="Tabell"/>
              <w:keepNext/>
              <w:keepLines/>
            </w:pPr>
            <w:r>
              <w:rPr>
                <w:rFonts w:ascii="Arial" w:hAnsi="Arial" w:cs="Arial"/>
                <w:color w:val="000000"/>
                <w:szCs w:val="16"/>
              </w:rPr>
              <w:t>15 Antal personer med studiemedel</w:t>
            </w:r>
          </w:p>
        </w:tc>
        <w:tc>
          <w:tcPr>
            <w:tcW w:w="0" w:type="pct"/>
            <w:tcBorders>
              <w:top w:val="nil"/>
              <w:left w:val="nil"/>
              <w:bottom w:val="single" w:sz="4" w:space="0" w:color="auto"/>
              <w:right w:val="nil"/>
            </w:tcBorders>
            <w:shd w:val="clear" w:color="auto" w:fill="auto"/>
            <w:vAlign w:val="center"/>
            <w:hideMark/>
          </w:tcPr>
          <w:p w14:paraId="677F3A11" w14:textId="19A3F61F" w:rsidR="00ED3704" w:rsidRPr="00893A66"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893A66">
              <w:rPr>
                <w:rFonts w:ascii="Arial" w:hAnsi="Arial" w:cs="Arial"/>
                <w:color w:val="000000"/>
                <w:szCs w:val="16"/>
              </w:rPr>
              <w:t>-35 200</w:t>
            </w:r>
          </w:p>
        </w:tc>
        <w:tc>
          <w:tcPr>
            <w:tcW w:w="0" w:type="pct"/>
            <w:tcBorders>
              <w:top w:val="nil"/>
              <w:left w:val="nil"/>
              <w:bottom w:val="single" w:sz="4" w:space="0" w:color="auto"/>
              <w:right w:val="nil"/>
            </w:tcBorders>
            <w:shd w:val="clear" w:color="auto" w:fill="auto"/>
            <w:vAlign w:val="center"/>
            <w:hideMark/>
          </w:tcPr>
          <w:p w14:paraId="16E37E76" w14:textId="3FF0D384" w:rsidR="00ED3704" w:rsidRPr="00893A66" w:rsidRDefault="00ED3704" w:rsidP="00ED3704">
            <w:pPr>
              <w:pStyle w:val="Tabell"/>
              <w:keepNext/>
              <w:keepLines/>
              <w:cnfStyle w:val="000000000000" w:firstRow="0" w:lastRow="0" w:firstColumn="0" w:lastColumn="0" w:oddVBand="0" w:evenVBand="0" w:oddHBand="0" w:evenHBand="0" w:firstRowFirstColumn="0" w:firstRowLastColumn="0" w:lastRowFirstColumn="0" w:lastRowLastColumn="0"/>
            </w:pPr>
            <w:r w:rsidRPr="00893A66">
              <w:rPr>
                <w:rFonts w:ascii="Arial" w:hAnsi="Arial" w:cs="Arial"/>
                <w:color w:val="000000"/>
                <w:szCs w:val="16"/>
              </w:rPr>
              <w:t>-14 900</w:t>
            </w:r>
          </w:p>
        </w:tc>
      </w:tr>
      <w:tr w:rsidR="00ED3704" w:rsidRPr="001D5B38" w14:paraId="03277AAA"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left w:val="nil"/>
              <w:right w:val="nil"/>
            </w:tcBorders>
            <w:shd w:val="clear" w:color="auto" w:fill="auto"/>
            <w:vAlign w:val="center"/>
            <w:hideMark/>
          </w:tcPr>
          <w:p w14:paraId="68AC4E9C" w14:textId="3B5DDEB2" w:rsidR="00ED3704" w:rsidRPr="002E234A" w:rsidRDefault="00ED3704" w:rsidP="00ED3704">
            <w:pPr>
              <w:pStyle w:val="Tabell"/>
              <w:keepNext/>
              <w:keepLines/>
            </w:pPr>
            <w:r>
              <w:rPr>
                <w:rFonts w:ascii="Arial" w:hAnsi="Arial" w:cs="Arial"/>
                <w:color w:val="000000"/>
                <w:szCs w:val="16"/>
              </w:rPr>
              <w:t>ÅP Antalet personer med inkomst- och tilläggspension</w:t>
            </w:r>
          </w:p>
        </w:tc>
        <w:tc>
          <w:tcPr>
            <w:tcW w:w="0" w:type="pct"/>
            <w:tcBorders>
              <w:top w:val="single" w:sz="4" w:space="0" w:color="auto"/>
              <w:left w:val="nil"/>
              <w:right w:val="nil"/>
            </w:tcBorders>
            <w:shd w:val="clear" w:color="auto" w:fill="auto"/>
            <w:vAlign w:val="center"/>
            <w:hideMark/>
          </w:tcPr>
          <w:p w14:paraId="3550A51E" w14:textId="46F226B4" w:rsidR="00ED3704" w:rsidRPr="00103347" w:rsidRDefault="00ED3704" w:rsidP="00ED3704">
            <w:pPr>
              <w:pStyle w:val="Tabell"/>
              <w:keepNext/>
              <w:keepLines/>
              <w:cnfStyle w:val="010000000000" w:firstRow="0" w:lastRow="1" w:firstColumn="0" w:lastColumn="0" w:oddVBand="0" w:evenVBand="0" w:oddHBand="0" w:evenHBand="0" w:firstRowFirstColumn="0" w:firstRowLastColumn="0" w:lastRowFirstColumn="0" w:lastRowLastColumn="0"/>
            </w:pPr>
            <w:r w:rsidRPr="00103347">
              <w:rPr>
                <w:rFonts w:ascii="Arial" w:hAnsi="Arial" w:cs="Arial"/>
                <w:color w:val="000000"/>
                <w:szCs w:val="16"/>
              </w:rPr>
              <w:t>-4</w:t>
            </w:r>
            <w:r>
              <w:rPr>
                <w:rFonts w:ascii="Arial" w:hAnsi="Arial" w:cs="Arial"/>
                <w:color w:val="000000"/>
                <w:szCs w:val="16"/>
              </w:rPr>
              <w:t xml:space="preserve"> </w:t>
            </w:r>
            <w:r w:rsidRPr="00103347">
              <w:rPr>
                <w:rFonts w:ascii="Arial" w:hAnsi="Arial" w:cs="Arial"/>
                <w:color w:val="000000"/>
                <w:szCs w:val="16"/>
              </w:rPr>
              <w:t>100</w:t>
            </w:r>
          </w:p>
        </w:tc>
        <w:tc>
          <w:tcPr>
            <w:tcW w:w="0" w:type="pct"/>
            <w:tcBorders>
              <w:top w:val="single" w:sz="4" w:space="0" w:color="auto"/>
              <w:left w:val="nil"/>
              <w:right w:val="nil"/>
            </w:tcBorders>
            <w:shd w:val="clear" w:color="auto" w:fill="auto"/>
            <w:vAlign w:val="center"/>
            <w:hideMark/>
          </w:tcPr>
          <w:p w14:paraId="71DB3FB2" w14:textId="21E73B5E" w:rsidR="00ED3704" w:rsidRPr="00103347" w:rsidRDefault="00ED3704" w:rsidP="00ED3704">
            <w:pPr>
              <w:pStyle w:val="Tabell"/>
              <w:keepNext/>
              <w:keepLines/>
              <w:cnfStyle w:val="010000000000" w:firstRow="0" w:lastRow="1" w:firstColumn="0" w:lastColumn="0" w:oddVBand="0" w:evenVBand="0" w:oddHBand="0" w:evenHBand="0" w:firstRowFirstColumn="0" w:firstRowLastColumn="0" w:lastRowFirstColumn="0" w:lastRowLastColumn="0"/>
            </w:pPr>
            <w:r w:rsidRPr="00103347">
              <w:rPr>
                <w:rFonts w:ascii="Arial" w:hAnsi="Arial" w:cs="Arial"/>
                <w:color w:val="000000"/>
                <w:szCs w:val="16"/>
              </w:rPr>
              <w:t>-3</w:t>
            </w:r>
            <w:r>
              <w:rPr>
                <w:rFonts w:ascii="Arial" w:hAnsi="Arial" w:cs="Arial"/>
                <w:color w:val="000000"/>
                <w:szCs w:val="16"/>
              </w:rPr>
              <w:t xml:space="preserve"> </w:t>
            </w:r>
            <w:r w:rsidRPr="00103347">
              <w:rPr>
                <w:rFonts w:ascii="Arial" w:hAnsi="Arial" w:cs="Arial"/>
                <w:color w:val="000000"/>
                <w:szCs w:val="16"/>
              </w:rPr>
              <w:t>700</w:t>
            </w:r>
          </w:p>
        </w:tc>
      </w:tr>
    </w:tbl>
    <w:p w14:paraId="3D6A44AC" w14:textId="7BEF8031" w:rsidR="00ED3704" w:rsidRDefault="00ED3704" w:rsidP="00ED3704">
      <w:pPr>
        <w:pStyle w:val="TabellFotnot"/>
      </w:pPr>
      <w:r w:rsidRPr="00AC35E9">
        <w:t xml:space="preserve">Anm.: </w:t>
      </w:r>
      <w:r>
        <w:t>A</w:t>
      </w:r>
      <w:r w:rsidRPr="00AC35E9">
        <w:t>ntal personer avser årsgenomsnitt och är avrundade. Endast större förändringar mot budgetpropositionen för 202</w:t>
      </w:r>
      <w:r>
        <w:t>1</w:t>
      </w:r>
      <w:r w:rsidRPr="00AC35E9">
        <w:t xml:space="preserve"> redovisas i tabellen. Se</w:t>
      </w:r>
      <w:r>
        <w:t xml:space="preserve"> </w:t>
      </w:r>
      <w:r>
        <w:fldChar w:fldCharType="begin"/>
      </w:r>
      <w:r>
        <w:instrText xml:space="preserve"> REF _Ref66779998 \h \*Lower </w:instrText>
      </w:r>
      <w:r>
        <w:fldChar w:fldCharType="separate"/>
      </w:r>
      <w:r w:rsidR="000D76EE">
        <w:t xml:space="preserve">tabell </w:t>
      </w:r>
      <w:r w:rsidR="000D76EE">
        <w:rPr>
          <w:noProof/>
        </w:rPr>
        <w:t>6</w:t>
      </w:r>
      <w:r w:rsidR="000D76EE">
        <w:t>.</w:t>
      </w:r>
      <w:r w:rsidR="000D76EE">
        <w:rPr>
          <w:noProof/>
        </w:rPr>
        <w:t>6</w:t>
      </w:r>
      <w:r>
        <w:fldChar w:fldCharType="end"/>
      </w:r>
      <w:r w:rsidRPr="00AC35E9">
        <w:t xml:space="preserve"> för könsuppdelade utfall.</w:t>
      </w:r>
    </w:p>
    <w:p w14:paraId="30D96256" w14:textId="68FDB35A" w:rsidR="00ED3704" w:rsidRDefault="00ED3704" w:rsidP="00ED3704">
      <w:pPr>
        <w:pStyle w:val="Klla"/>
        <w:keepNext/>
        <w:keepLines/>
      </w:pPr>
      <w:r>
        <w:t xml:space="preserve">Källa: </w:t>
      </w:r>
      <w:r w:rsidRPr="00AC35E9">
        <w:t>Egna beräkningar.</w:t>
      </w:r>
    </w:p>
    <w:p w14:paraId="28BAFBDF" w14:textId="58121CD9" w:rsidR="00ED3704" w:rsidRPr="00B61206" w:rsidRDefault="00ED3704" w:rsidP="00ED3704">
      <w:pPr>
        <w:pStyle w:val="Rubrik3utannumrering"/>
      </w:pPr>
      <w:r w:rsidRPr="00B61206">
        <w:t>Minskning av anslagsbehållningar</w:t>
      </w:r>
    </w:p>
    <w:p w14:paraId="278438BE" w14:textId="16332C3A" w:rsidR="00ED3704" w:rsidRDefault="00ED3704" w:rsidP="00ED3704">
      <w:pPr>
        <w:pStyle w:val="Brdtext"/>
      </w:pPr>
      <w:r>
        <w:t xml:space="preserve">I förhållande till den beslutade budgeten för 2021 beräknas anslagsbehållningarna för 2022 att minska, till följd av att utgiftsprognoserna sammantaget har ökat i förhållande till anslagsnivåerna. Eftersom budgetposten Minskning av anslagsbehållningar är negativt definierad ger minskade anslagsbehållningar ett negativt värde i </w:t>
      </w:r>
      <w:fldSimple w:instr=" REF _Ref66644676 \*Lower  \* MERGEFORMAT ">
        <w:r w:rsidR="000D76EE">
          <w:t xml:space="preserve">tabell </w:t>
        </w:r>
        <w:r w:rsidR="000D76EE">
          <w:rPr>
            <w:noProof/>
          </w:rPr>
          <w:t>6</w:t>
        </w:r>
        <w:r w:rsidR="000D76EE">
          <w:t>.</w:t>
        </w:r>
        <w:r w:rsidR="000D76EE">
          <w:rPr>
            <w:noProof/>
          </w:rPr>
          <w:t>9</w:t>
        </w:r>
      </w:fldSimple>
      <w:r>
        <w:t>. På motsvarande sätt har utgiftsprognoserna för 2023 sammantaget minskat i förhållande till anslagsnivåerna. Därmed beräknas anslagsbehållningarna för 2023 att öka, vilket ger ett positivt värde i tabellen.</w:t>
      </w:r>
    </w:p>
    <w:p w14:paraId="58B70BCA" w14:textId="21C89837" w:rsidR="00ED3704" w:rsidRPr="00B61206" w:rsidRDefault="00ED3704" w:rsidP="00ED3704">
      <w:pPr>
        <w:pStyle w:val="Rubrik3utannumrering"/>
      </w:pPr>
      <w:r w:rsidRPr="00B61206">
        <w:t>Övriga utgiftspåverkande faktorer</w:t>
      </w:r>
    </w:p>
    <w:p w14:paraId="2786A91B" w14:textId="114C0603" w:rsidR="00ED3704" w:rsidRPr="009934ED" w:rsidRDefault="00ED3704" w:rsidP="00ED3704">
      <w:pPr>
        <w:pStyle w:val="Brdtext"/>
        <w:sectPr w:rsidR="00ED3704" w:rsidRPr="009934ED" w:rsidSect="00C55A97">
          <w:headerReference w:type="even" r:id="rId73"/>
          <w:headerReference w:type="default" r:id="rId74"/>
          <w:footerReference w:type="even" r:id="rId75"/>
          <w:footerReference w:type="default" r:id="rId76"/>
          <w:headerReference w:type="first" r:id="rId77"/>
          <w:footerReference w:type="first" r:id="rId78"/>
          <w:type w:val="oddPage"/>
          <w:pgSz w:w="11906" w:h="16838" w:code="9"/>
          <w:pgMar w:top="1304" w:right="2268" w:bottom="1247" w:left="2268" w:header="567" w:footer="624" w:gutter="0"/>
          <w:cols w:space="708"/>
          <w:docGrid w:linePitch="360"/>
        </w:sectPr>
      </w:pPr>
      <w:r w:rsidRPr="00245B3D">
        <w:t xml:space="preserve">De lägre utgifterna 2022 </w:t>
      </w:r>
      <w:r>
        <w:t xml:space="preserve">i jämförelse med budgetpropositionen för 2021 </w:t>
      </w:r>
      <w:r w:rsidRPr="00245B3D">
        <w:t>till följd av övriga utgiftspåverkande faktorer avser främst anslag inom utgiftsområde 22 Kom</w:t>
      </w:r>
      <w:r>
        <w:softHyphen/>
      </w:r>
      <w:r w:rsidRPr="00245B3D">
        <w:t xml:space="preserve">munikationer, där utgifter </w:t>
      </w:r>
      <w:r>
        <w:t xml:space="preserve">bl.a. </w:t>
      </w:r>
      <w:r w:rsidRPr="00245B3D">
        <w:t xml:space="preserve">senarelagts mot bakgrund av nya bedömningar av </w:t>
      </w:r>
      <w:r>
        <w:t>fort</w:t>
      </w:r>
      <w:r>
        <w:softHyphen/>
        <w:t>skridandet</w:t>
      </w:r>
      <w:r w:rsidRPr="00245B3D">
        <w:t xml:space="preserve"> i infrastrukturprojekt. Lägre utgifter </w:t>
      </w:r>
      <w:r>
        <w:t xml:space="preserve">2022 </w:t>
      </w:r>
      <w:r w:rsidRPr="00245B3D">
        <w:t>till följd av övriga utgifts</w:t>
      </w:r>
      <w:r>
        <w:softHyphen/>
      </w:r>
      <w:r w:rsidRPr="00245B3D">
        <w:t>påverkande faktorer beräknas också inom utgiftsområde 23 Areella näringar, lands</w:t>
      </w:r>
      <w:r>
        <w:softHyphen/>
      </w:r>
      <w:r w:rsidRPr="00245B3D">
        <w:t xml:space="preserve">bygd och livsmedel, där </w:t>
      </w:r>
      <w:r w:rsidRPr="00211DC7">
        <w:t>prognosen för anslag</w:t>
      </w:r>
      <w:r>
        <w:t>et</w:t>
      </w:r>
      <w:r w:rsidRPr="00211DC7">
        <w:t xml:space="preserve"> 1:17 </w:t>
      </w:r>
      <w:r w:rsidRPr="00211DC7">
        <w:rPr>
          <w:i/>
          <w:iCs/>
        </w:rPr>
        <w:t>Åtgärder för landsbygdens miljö och struktur</w:t>
      </w:r>
      <w:r w:rsidRPr="00211DC7">
        <w:t xml:space="preserve"> har reviderats ned. </w:t>
      </w:r>
      <w:r w:rsidRPr="00245B3D">
        <w:t>För 2023 är utgiftsminskningen jämfört med budget</w:t>
      </w:r>
      <w:r>
        <w:softHyphen/>
      </w:r>
      <w:r w:rsidRPr="00245B3D">
        <w:t xml:space="preserve">propositionen för 2021 till stor del hänförlig till utgiftsområde 27 Avgiften till Europeiska unionen, </w:t>
      </w:r>
      <w:r>
        <w:t>då</w:t>
      </w:r>
      <w:r w:rsidRPr="00245B3D">
        <w:t xml:space="preserve"> EU-avgiften beräknas bli lägre.</w:t>
      </w:r>
    </w:p>
    <w:bookmarkStart w:id="183" w:name="_Toc68721348"/>
    <w:p w14:paraId="4810F810" w14:textId="6BCEFEF1" w:rsidR="00ED3704" w:rsidRDefault="000D76EE" w:rsidP="00ED3704">
      <w:pPr>
        <w:pStyle w:val="Rubrik1"/>
      </w:pPr>
      <w:sdt>
        <w:sdtPr>
          <w:alias w:val="Avsnittsrubrik"/>
          <w:tag w:val="Avsnittsrubrik"/>
          <w:id w:val="920837380"/>
          <w:dataBinding w:prefixMappings="xmlns:ns0='http://rkdhs/mallar/budget/VÅP/VÅP.xsd'" w:xpath="/ns0:dokumentvärden[1]/ns0:avsnitt[1]/ns0:avsnitt[8]/@avsnittsrubrik" w:storeItemID="{E4A92E87-CD46-4139-BA79-F73ACCF787C5}"/>
          <w:text w:multiLine="1"/>
        </w:sdtPr>
        <w:sdtContent>
          <w:r w:rsidR="00ED3704">
            <w:t>Statens budgetsaldo och statsskulden</w:t>
          </w:r>
        </w:sdtContent>
      </w:sdt>
      <w:r w:rsidR="00ED3704" w:rsidRPr="00E1060A">
        <w:rPr>
          <w:noProof/>
        </w:rPr>
        <mc:AlternateContent>
          <mc:Choice Requires="wps">
            <w:drawing>
              <wp:anchor distT="0" distB="0" distL="114300" distR="114300" simplePos="0" relativeHeight="251657728" behindDoc="0" locked="0" layoutInCell="1" allowOverlap="1" wp14:anchorId="4C7061C9" wp14:editId="0E643E2E">
                <wp:simplePos x="0" y="0"/>
                <wp:positionH relativeFrom="page">
                  <wp:posOffset>7006590</wp:posOffset>
                </wp:positionH>
                <wp:positionV relativeFrom="page">
                  <wp:posOffset>0</wp:posOffset>
                </wp:positionV>
                <wp:extent cx="547200" cy="10792800"/>
                <wp:effectExtent l="0" t="0" r="5715" b="8890"/>
                <wp:wrapNone/>
                <wp:docPr id="31"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21C51CA5">
                <w10:wrap anchorx="page" anchory="page"/>
              </v:rect>
            </w:pict>
          </mc:Fallback>
        </mc:AlternateContent>
      </w:r>
      <w:bookmarkEnd w:id="183"/>
    </w:p>
    <w:p w14:paraId="6ED816FA" w14:textId="0792868B" w:rsidR="00ED3704" w:rsidRPr="001A5066" w:rsidRDefault="00ED3704" w:rsidP="00ED3704">
      <w:pPr>
        <w:pStyle w:val="Brdtext"/>
      </w:pPr>
      <w:r>
        <w:t>I detta avsnitt redovisas och analyseras utvecklingen av statens budgetsaldo. Statens budgetsaldo är skillnaden mellan inkomsterna och utgifterna i statens budget. Till budgetens utgifter hör utgifter inom utgiftsområde 1–27, Riksgäldskontorets netto</w:t>
      </w:r>
      <w:r>
        <w:softHyphen/>
        <w:t>utlåning och den kassamässiga korrigeringen. Utvecklingen av utgifterna inom utgifts</w:t>
      </w:r>
      <w:r>
        <w:softHyphen/>
        <w:t>område 1–25 och 27 beskrivs i avsnitt 6. Utvecklingen av inkomsterna beskrivs i avsnitt 5.</w:t>
      </w:r>
    </w:p>
    <w:p w14:paraId="4E096AFC" w14:textId="6B7B0180" w:rsidR="00ED3704" w:rsidRDefault="00ED3704" w:rsidP="00ED3704">
      <w:pPr>
        <w:pStyle w:val="Brdtext"/>
      </w:pPr>
      <w:r w:rsidRPr="001A5066">
        <w:t xml:space="preserve">Vidare redovisas hur </w:t>
      </w:r>
      <w:r>
        <w:t xml:space="preserve">den konsoliderade och okonsoliderade </w:t>
      </w:r>
      <w:r w:rsidRPr="001A5066">
        <w:t xml:space="preserve">statsskulden utvecklas. </w:t>
      </w:r>
      <w:r>
        <w:t>Den okonsoliderade s</w:t>
      </w:r>
      <w:r w:rsidRPr="001A5066">
        <w:t xml:space="preserve">tatsskulden påverkas av statens lånebehov – vilket motsvaras av budgetsaldot med omvänt tecken – och av Riksgäldskontorets skulddispositioner. Den konsoliderade statsskulden utgörs av </w:t>
      </w:r>
      <w:r>
        <w:t xml:space="preserve">den okonsoliderade </w:t>
      </w:r>
      <w:r w:rsidRPr="001A5066">
        <w:t>statsskulden reducerad med statliga myndigheters innehav av statspapper.</w:t>
      </w:r>
      <w:r>
        <w:t xml:space="preserve"> Utvecklingen den offentliga sektorns konsoliderade bruttoskuld, den s.k. Maastrichtskulden, beskrivs i avsnitt 8. </w:t>
      </w:r>
    </w:p>
    <w:p w14:paraId="7F174375" w14:textId="5518AFE5" w:rsidR="00ED3704" w:rsidRPr="000940B0" w:rsidRDefault="00ED3704" w:rsidP="00ED3704">
      <w:pPr>
        <w:pStyle w:val="Rubrik2utannumrering"/>
      </w:pPr>
      <w:r w:rsidRPr="000940B0">
        <w:t>Sammanfattning</w:t>
      </w:r>
    </w:p>
    <w:p w14:paraId="79EC23AE" w14:textId="3FD04873" w:rsidR="00ED3704" w:rsidRPr="000940B0" w:rsidRDefault="00ED3704" w:rsidP="00ED3704">
      <w:pPr>
        <w:pStyle w:val="Strecklista"/>
      </w:pPr>
      <w:r w:rsidRPr="000940B0">
        <w:t>Utfallet för statens budget för 2020 visar på ett underskott om 221 miljarder kronor. Det stora underskottet beror dels på åtgärder som regeringen vidtagit för att mildra de negativa konsekvenserna av</w:t>
      </w:r>
      <w:r w:rsidRPr="000940B0" w:rsidDel="00194346">
        <w:t xml:space="preserve"> </w:t>
      </w:r>
      <w:r>
        <w:t xml:space="preserve">spridningen av </w:t>
      </w:r>
      <w:r w:rsidRPr="000940B0" w:rsidDel="00194346">
        <w:t>sjukdomen</w:t>
      </w:r>
      <w:r w:rsidRPr="000940B0">
        <w:t xml:space="preserve"> covid-19</w:t>
      </w:r>
      <w:r>
        <w:t>, dels</w:t>
      </w:r>
      <w:r w:rsidRPr="000940B0">
        <w:t xml:space="preserve"> på den negativa ekonomiska utvecklingen </w:t>
      </w:r>
      <w:r>
        <w:t>som orsakades av pandemin</w:t>
      </w:r>
      <w:r w:rsidRPr="000940B0">
        <w:t xml:space="preserve">. </w:t>
      </w:r>
    </w:p>
    <w:p w14:paraId="710345FA" w14:textId="6C817BED" w:rsidR="00ED3704" w:rsidRPr="000940B0" w:rsidRDefault="00ED3704" w:rsidP="00ED3704">
      <w:pPr>
        <w:pStyle w:val="Strecklista"/>
      </w:pPr>
      <w:r w:rsidRPr="000940B0">
        <w:t xml:space="preserve">Statens budget </w:t>
      </w:r>
      <w:r>
        <w:t xml:space="preserve">för 2021 beräknas </w:t>
      </w:r>
      <w:r w:rsidRPr="000940B0">
        <w:t>uppvisa ett underskott om 1</w:t>
      </w:r>
      <w:r>
        <w:t>40</w:t>
      </w:r>
      <w:r w:rsidRPr="000940B0">
        <w:t xml:space="preserve"> miljarder kronor. Det stora </w:t>
      </w:r>
      <w:r>
        <w:t>underskottet</w:t>
      </w:r>
      <w:r w:rsidRPr="000940B0">
        <w:t xml:space="preserve"> förklaras av </w:t>
      </w:r>
      <w:r>
        <w:t xml:space="preserve">lågkonjunkturen </w:t>
      </w:r>
      <w:r w:rsidRPr="000940B0">
        <w:t xml:space="preserve">och av de åtgärder som vidtagits </w:t>
      </w:r>
      <w:r>
        <w:t xml:space="preserve">och föreslås </w:t>
      </w:r>
      <w:r w:rsidRPr="000940B0">
        <w:t xml:space="preserve">med anledning av </w:t>
      </w:r>
      <w:r>
        <w:t xml:space="preserve">spridningen av </w:t>
      </w:r>
      <w:r w:rsidRPr="000940B0">
        <w:t xml:space="preserve">covid-19. </w:t>
      </w:r>
    </w:p>
    <w:p w14:paraId="16D4CADE" w14:textId="3460B017" w:rsidR="00ED3704" w:rsidRPr="000940B0" w:rsidRDefault="00ED3704" w:rsidP="00ED3704">
      <w:pPr>
        <w:pStyle w:val="Strecklista"/>
      </w:pPr>
      <w:r>
        <w:t>För 2022</w:t>
      </w:r>
      <w:r w:rsidRPr="000940B0">
        <w:t>–2024</w:t>
      </w:r>
      <w:r>
        <w:t xml:space="preserve"> beräknas b</w:t>
      </w:r>
      <w:r w:rsidRPr="000940B0">
        <w:t xml:space="preserve">udgetsaldot </w:t>
      </w:r>
      <w:r>
        <w:t>bli</w:t>
      </w:r>
      <w:r w:rsidRPr="000940B0">
        <w:t xml:space="preserve"> positivt och uppgå till i genomsnitt 10</w:t>
      </w:r>
      <w:r>
        <w:t>9 </w:t>
      </w:r>
      <w:r w:rsidRPr="000940B0">
        <w:t>miljarder kronor</w:t>
      </w:r>
      <w:r>
        <w:t xml:space="preserve"> per år</w:t>
      </w:r>
      <w:r w:rsidRPr="000940B0">
        <w:t xml:space="preserve">.  </w:t>
      </w:r>
    </w:p>
    <w:p w14:paraId="4C754B78" w14:textId="5D3F0C78" w:rsidR="00ED3704" w:rsidRDefault="00ED3704" w:rsidP="00ED3704">
      <w:pPr>
        <w:pStyle w:val="Strecklista"/>
      </w:pPr>
      <w:r>
        <w:t xml:space="preserve">I början av 2021 meddelade Riksbanken </w:t>
      </w:r>
      <w:r w:rsidRPr="00C05C99">
        <w:t>att de</w:t>
      </w:r>
      <w:r>
        <w:t>n</w:t>
      </w:r>
      <w:r w:rsidRPr="00C05C99">
        <w:t xml:space="preserve"> </w:t>
      </w:r>
      <w:r>
        <w:t>avser avveckla Riksgälds</w:t>
      </w:r>
      <w:r>
        <w:softHyphen/>
        <w:t>kontorets valutalån. Beslutet beräknas medföra</w:t>
      </w:r>
      <w:r w:rsidRPr="00C05C99">
        <w:t xml:space="preserve"> att</w:t>
      </w:r>
      <w:r>
        <w:t xml:space="preserve"> </w:t>
      </w:r>
      <w:r w:rsidRPr="00C05C99">
        <w:t xml:space="preserve">nettoutlåningen minskar med </w:t>
      </w:r>
      <w:r>
        <w:br/>
      </w:r>
      <w:r w:rsidRPr="00C05C99">
        <w:t>57–64</w:t>
      </w:r>
      <w:r>
        <w:t> </w:t>
      </w:r>
      <w:r w:rsidRPr="00C05C99">
        <w:t>miljarder kronor per år</w:t>
      </w:r>
      <w:r>
        <w:t xml:space="preserve"> </w:t>
      </w:r>
      <w:r w:rsidRPr="00C05C99">
        <w:t>2021–2023</w:t>
      </w:r>
      <w:r>
        <w:t xml:space="preserve">. För perioden 2021–2023 bedöms beslutet, allt annat lika, bidra till att statens budgetsaldo stärks med ca 60 miljarder kronor per år och att statsskulden minskar med lika mycket. </w:t>
      </w:r>
    </w:p>
    <w:p w14:paraId="32F73CDD" w14:textId="4EE8D052" w:rsidR="00ED3704" w:rsidRPr="00CC3C74" w:rsidRDefault="00ED3704" w:rsidP="00ED3704">
      <w:pPr>
        <w:pStyle w:val="Strecklista"/>
      </w:pPr>
      <w:r w:rsidRPr="00D837B8">
        <w:t xml:space="preserve">Utvecklingen för budgetsaldot innebär att </w:t>
      </w:r>
      <w:r w:rsidRPr="00D837B8" w:rsidDel="007457EA">
        <w:t xml:space="preserve">den konsoliderade </w:t>
      </w:r>
      <w:r w:rsidRPr="00D837B8">
        <w:t xml:space="preserve">statsskulden som andel av BNP </w:t>
      </w:r>
      <w:r>
        <w:t xml:space="preserve">förväntas </w:t>
      </w:r>
      <w:r w:rsidRPr="00D837B8">
        <w:t>öka från 25 procent av BNP vid ingången av 2021 till 26</w:t>
      </w:r>
      <w:r>
        <w:t> </w:t>
      </w:r>
      <w:r w:rsidRPr="00D837B8">
        <w:t>procent av BNP vid utgången av 2021</w:t>
      </w:r>
      <w:r>
        <w:t xml:space="preserve">. Därefter förväntas statsskulden gradvis minska </w:t>
      </w:r>
      <w:r w:rsidRPr="00D837B8">
        <w:t>till 18 procent av BNP vid utgången av 202</w:t>
      </w:r>
      <w:r w:rsidRPr="008F3A96">
        <w:t>4</w:t>
      </w:r>
      <w:r w:rsidRPr="00A81225">
        <w:t>.</w:t>
      </w:r>
    </w:p>
    <w:p w14:paraId="3A83CC86" w14:textId="0D9CDE9A" w:rsidR="00ED3704" w:rsidRPr="005F156B" w:rsidRDefault="00ED3704" w:rsidP="00ED3704">
      <w:pPr>
        <w:pStyle w:val="Strecklista"/>
      </w:pPr>
      <w:r w:rsidRPr="005F156B">
        <w:t xml:space="preserve">I jämförelse med prognosen i budgetpropositionen för 2021 </w:t>
      </w:r>
      <w:r>
        <w:t>blev</w:t>
      </w:r>
      <w:r w:rsidRPr="005F156B">
        <w:t xml:space="preserve"> </w:t>
      </w:r>
      <w:r>
        <w:t xml:space="preserve">underskottet i </w:t>
      </w:r>
      <w:r w:rsidRPr="005F156B">
        <w:t xml:space="preserve">statens </w:t>
      </w:r>
      <w:r>
        <w:t xml:space="preserve">budget </w:t>
      </w:r>
      <w:r w:rsidRPr="005F156B">
        <w:t xml:space="preserve">76 miljarder kronor </w:t>
      </w:r>
      <w:r>
        <w:t xml:space="preserve">mindre </w:t>
      </w:r>
      <w:r w:rsidRPr="005F156B">
        <w:t xml:space="preserve">2020. Skillnaden mellan prognosen i budgetpropositionen och utfallet för 2020 beror på uppjusterade inkomster och nedjusterade utgifter. För 2021 </w:t>
      </w:r>
      <w:r>
        <w:t>bedöms underskottet bli</w:t>
      </w:r>
      <w:r w:rsidRPr="005F156B">
        <w:t xml:space="preserve"> </w:t>
      </w:r>
      <w:r>
        <w:t>73</w:t>
      </w:r>
      <w:r w:rsidRPr="005F156B">
        <w:t xml:space="preserve"> miljarder kronor </w:t>
      </w:r>
      <w:r>
        <w:t xml:space="preserve">större </w:t>
      </w:r>
      <w:r w:rsidRPr="005F156B">
        <w:t>vilket huvudsakligen bero</w:t>
      </w:r>
      <w:r>
        <w:t>r</w:t>
      </w:r>
      <w:r w:rsidRPr="005F156B">
        <w:t xml:space="preserve"> på </w:t>
      </w:r>
      <w:r>
        <w:t>att utgifterna exklusive statsskuldsräntor reviderats upp med 127 miljarder kronor</w:t>
      </w:r>
      <w:r w:rsidRPr="005F156B">
        <w:t>.</w:t>
      </w:r>
      <w:r>
        <w:t xml:space="preserve"> Effekten motverkas emellertid delvis av att Riksgäldskontorets nettoutlåning justerats ned med 58 miljarder kronor. </w:t>
      </w:r>
    </w:p>
    <w:p w14:paraId="4F555A20" w14:textId="060A5145" w:rsidR="00ED3704" w:rsidRDefault="00ED3704" w:rsidP="00ED3704">
      <w:pPr>
        <w:pStyle w:val="Rubrik2"/>
      </w:pPr>
      <w:bookmarkStart w:id="184" w:name="_Toc68721349"/>
      <w:r>
        <w:lastRenderedPageBreak/>
        <w:t>Statens budgetsaldo</w:t>
      </w:r>
      <w:bookmarkEnd w:id="184"/>
    </w:p>
    <w:p w14:paraId="341DE14A" w14:textId="4FE9898D" w:rsidR="00ED3704" w:rsidRDefault="00ED3704" w:rsidP="00ED3704">
      <w:pPr>
        <w:pStyle w:val="TabellRubrik"/>
      </w:pPr>
      <w:bookmarkStart w:id="185" w:name="_Ref68697471"/>
      <w:r>
        <w:t xml:space="preserve">Tabell </w:t>
      </w:r>
      <w:r>
        <w:fldChar w:fldCharType="begin"/>
      </w:r>
      <w:r>
        <w:instrText xml:space="preserve"> STYLEREF  "Rubrik 1" \n</w:instrText>
      </w:r>
      <w:r>
        <w:fldChar w:fldCharType="separate"/>
      </w:r>
      <w:r w:rsidR="000D76EE">
        <w:rPr>
          <w:noProof/>
        </w:rPr>
        <w:t>7</w:t>
      </w:r>
      <w:r>
        <w:rPr>
          <w:noProof/>
        </w:rPr>
        <w:fldChar w:fldCharType="end"/>
      </w:r>
      <w:r>
        <w:t>.</w:t>
      </w:r>
      <w:fldSimple w:instr=" SEQ Tabell \* ARABIC \s 1 ">
        <w:r w:rsidR="000D76EE">
          <w:rPr>
            <w:noProof/>
          </w:rPr>
          <w:t>1</w:t>
        </w:r>
      </w:fldSimple>
      <w:bookmarkEnd w:id="185"/>
      <w:r>
        <w:tab/>
        <w:t>Statens budgetsaldo</w:t>
      </w:r>
    </w:p>
    <w:p w14:paraId="7F9B751C" w14:textId="266E104A" w:rsidR="00ED3704" w:rsidRDefault="00ED3704" w:rsidP="00ED3704">
      <w:pPr>
        <w:pStyle w:val="TabellUnderrubrik"/>
      </w:pPr>
      <w:r>
        <w:t>Miljarder kronor. Utfall 2020, prognos 2021</w:t>
      </w:r>
      <w:r w:rsidRPr="000940B0">
        <w:t>–</w:t>
      </w:r>
      <w:r>
        <w:t>2024</w:t>
      </w:r>
    </w:p>
    <w:tbl>
      <w:tblPr>
        <w:tblStyle w:val="RKBPTabell"/>
        <w:tblW w:w="0" w:type="auto"/>
        <w:tblLook w:val="06E0" w:firstRow="1" w:lastRow="1" w:firstColumn="1" w:lastColumn="0" w:noHBand="1" w:noVBand="1"/>
      </w:tblPr>
      <w:tblGrid>
        <w:gridCol w:w="3741"/>
        <w:gridCol w:w="725"/>
        <w:gridCol w:w="726"/>
        <w:gridCol w:w="726"/>
        <w:gridCol w:w="726"/>
        <w:gridCol w:w="726"/>
      </w:tblGrid>
      <w:tr w:rsidR="00ED3704" w:rsidRPr="0047396C" w14:paraId="0CE232C6"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60" w:type="dxa"/>
            <w:noWrap/>
            <w:hideMark/>
          </w:tcPr>
          <w:p w14:paraId="3AE35B41" w14:textId="77777777" w:rsidR="00ED3704" w:rsidRPr="0047396C" w:rsidRDefault="00ED3704" w:rsidP="00ED3704">
            <w:pPr>
              <w:pStyle w:val="TabellHuvud"/>
            </w:pPr>
          </w:p>
        </w:tc>
        <w:tc>
          <w:tcPr>
            <w:tcW w:w="910" w:type="dxa"/>
            <w:noWrap/>
            <w:hideMark/>
          </w:tcPr>
          <w:p w14:paraId="3F30A627" w14:textId="77777777" w:rsidR="00ED3704" w:rsidRPr="004739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7396C">
              <w:t>2020</w:t>
            </w:r>
          </w:p>
        </w:tc>
        <w:tc>
          <w:tcPr>
            <w:tcW w:w="909" w:type="dxa"/>
            <w:noWrap/>
            <w:hideMark/>
          </w:tcPr>
          <w:p w14:paraId="48630254" w14:textId="77777777" w:rsidR="00ED3704" w:rsidRPr="004739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7396C">
              <w:t>2021</w:t>
            </w:r>
          </w:p>
        </w:tc>
        <w:tc>
          <w:tcPr>
            <w:tcW w:w="909" w:type="dxa"/>
            <w:noWrap/>
            <w:hideMark/>
          </w:tcPr>
          <w:p w14:paraId="195D3A64" w14:textId="77777777" w:rsidR="00ED3704" w:rsidRPr="004739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7396C">
              <w:t>2022</w:t>
            </w:r>
          </w:p>
        </w:tc>
        <w:tc>
          <w:tcPr>
            <w:tcW w:w="909" w:type="dxa"/>
            <w:noWrap/>
            <w:hideMark/>
          </w:tcPr>
          <w:p w14:paraId="2895DB0E" w14:textId="77777777" w:rsidR="00ED3704" w:rsidRPr="004739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7396C">
              <w:t>2023</w:t>
            </w:r>
          </w:p>
        </w:tc>
        <w:tc>
          <w:tcPr>
            <w:tcW w:w="909" w:type="dxa"/>
            <w:noWrap/>
            <w:hideMark/>
          </w:tcPr>
          <w:p w14:paraId="180181ED" w14:textId="77777777" w:rsidR="00ED3704" w:rsidRPr="0047396C"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7396C">
              <w:t>2024</w:t>
            </w:r>
          </w:p>
        </w:tc>
      </w:tr>
      <w:tr w:rsidR="00ED3704" w:rsidRPr="0047396C" w14:paraId="2B02727A"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5CC288F4" w14:textId="56147C41" w:rsidR="00ED3704" w:rsidRPr="00D837B8" w:rsidRDefault="00ED3704" w:rsidP="00ED3704">
            <w:pPr>
              <w:pStyle w:val="Tabell"/>
              <w:rPr>
                <w:vertAlign w:val="superscript"/>
              </w:rPr>
            </w:pPr>
            <w:r w:rsidRPr="0047396C">
              <w:t>Inkomster</w:t>
            </w:r>
            <w:r>
              <w:rPr>
                <w:vertAlign w:val="superscript"/>
              </w:rPr>
              <w:t>1</w:t>
            </w:r>
          </w:p>
        </w:tc>
        <w:tc>
          <w:tcPr>
            <w:tcW w:w="910" w:type="dxa"/>
            <w:noWrap/>
            <w:hideMark/>
          </w:tcPr>
          <w:p w14:paraId="2E0CED3B"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999</w:t>
            </w:r>
          </w:p>
        </w:tc>
        <w:tc>
          <w:tcPr>
            <w:tcW w:w="909" w:type="dxa"/>
            <w:noWrap/>
            <w:hideMark/>
          </w:tcPr>
          <w:p w14:paraId="40F5BC30"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1 094</w:t>
            </w:r>
          </w:p>
        </w:tc>
        <w:tc>
          <w:tcPr>
            <w:tcW w:w="909" w:type="dxa"/>
            <w:noWrap/>
            <w:hideMark/>
          </w:tcPr>
          <w:p w14:paraId="2E41496B"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1 155</w:t>
            </w:r>
          </w:p>
        </w:tc>
        <w:tc>
          <w:tcPr>
            <w:tcW w:w="909" w:type="dxa"/>
            <w:noWrap/>
            <w:hideMark/>
          </w:tcPr>
          <w:p w14:paraId="19AA4865"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1 202</w:t>
            </w:r>
          </w:p>
        </w:tc>
        <w:tc>
          <w:tcPr>
            <w:tcW w:w="909" w:type="dxa"/>
            <w:noWrap/>
            <w:hideMark/>
          </w:tcPr>
          <w:p w14:paraId="34A7F8D9"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1 227</w:t>
            </w:r>
          </w:p>
        </w:tc>
      </w:tr>
      <w:tr w:rsidR="00ED3704" w:rsidRPr="0047396C" w14:paraId="1A5529E6"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17EE7D67" w14:textId="77777777" w:rsidR="00ED3704" w:rsidRPr="0047396C" w:rsidRDefault="00ED3704" w:rsidP="00ED3704">
            <w:pPr>
              <w:pStyle w:val="Tabell"/>
            </w:pPr>
            <w:r w:rsidRPr="0047396C">
              <w:t>Utgifter</w:t>
            </w:r>
          </w:p>
        </w:tc>
        <w:tc>
          <w:tcPr>
            <w:tcW w:w="910" w:type="dxa"/>
            <w:noWrap/>
            <w:hideMark/>
          </w:tcPr>
          <w:p w14:paraId="334D8C0B"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1 219</w:t>
            </w:r>
          </w:p>
        </w:tc>
        <w:tc>
          <w:tcPr>
            <w:tcW w:w="909" w:type="dxa"/>
            <w:noWrap/>
            <w:hideMark/>
          </w:tcPr>
          <w:p w14:paraId="4102619B"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1 234</w:t>
            </w:r>
          </w:p>
        </w:tc>
        <w:tc>
          <w:tcPr>
            <w:tcW w:w="909" w:type="dxa"/>
            <w:noWrap/>
            <w:hideMark/>
          </w:tcPr>
          <w:p w14:paraId="13674875"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1 079</w:t>
            </w:r>
          </w:p>
        </w:tc>
        <w:tc>
          <w:tcPr>
            <w:tcW w:w="909" w:type="dxa"/>
            <w:noWrap/>
            <w:hideMark/>
          </w:tcPr>
          <w:p w14:paraId="7C537F7A"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1 054</w:t>
            </w:r>
          </w:p>
        </w:tc>
        <w:tc>
          <w:tcPr>
            <w:tcW w:w="909" w:type="dxa"/>
            <w:noWrap/>
            <w:hideMark/>
          </w:tcPr>
          <w:p w14:paraId="2A4E5665" w14:textId="77777777" w:rsidR="00ED3704" w:rsidRPr="0047396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7396C">
              <w:t>1 126</w:t>
            </w:r>
          </w:p>
        </w:tc>
      </w:tr>
      <w:tr w:rsidR="00ED3704" w:rsidRPr="0047396C" w14:paraId="4465FDA2"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503521CA" w14:textId="0AB11907" w:rsidR="00ED3704" w:rsidRPr="00D837B8" w:rsidRDefault="00ED3704" w:rsidP="00ED3704">
            <w:pPr>
              <w:pStyle w:val="Tabell"/>
              <w:rPr>
                <w:i/>
                <w:iCs/>
                <w:vertAlign w:val="superscript"/>
              </w:rPr>
            </w:pPr>
            <w:r>
              <w:rPr>
                <w:i/>
                <w:iCs/>
              </w:rPr>
              <w:t>v</w:t>
            </w:r>
            <w:r w:rsidRPr="0047396C">
              <w:rPr>
                <w:i/>
                <w:iCs/>
              </w:rPr>
              <w:t>arav Utgifter exkl. statsskuldsräntor</w:t>
            </w:r>
            <w:r>
              <w:rPr>
                <w:i/>
                <w:iCs/>
                <w:vertAlign w:val="superscript"/>
              </w:rPr>
              <w:t>2</w:t>
            </w:r>
          </w:p>
        </w:tc>
        <w:tc>
          <w:tcPr>
            <w:tcW w:w="910" w:type="dxa"/>
            <w:noWrap/>
            <w:hideMark/>
          </w:tcPr>
          <w:p w14:paraId="215E15EE"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1 171</w:t>
            </w:r>
          </w:p>
        </w:tc>
        <w:tc>
          <w:tcPr>
            <w:tcW w:w="909" w:type="dxa"/>
            <w:noWrap/>
            <w:hideMark/>
          </w:tcPr>
          <w:p w14:paraId="317C133E"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1 285</w:t>
            </w:r>
          </w:p>
        </w:tc>
        <w:tc>
          <w:tcPr>
            <w:tcW w:w="909" w:type="dxa"/>
            <w:noWrap/>
            <w:hideMark/>
          </w:tcPr>
          <w:p w14:paraId="7FFB0BCF"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1 133</w:t>
            </w:r>
          </w:p>
        </w:tc>
        <w:tc>
          <w:tcPr>
            <w:tcW w:w="909" w:type="dxa"/>
            <w:noWrap/>
            <w:hideMark/>
          </w:tcPr>
          <w:p w14:paraId="5D00FFAE"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1 104</w:t>
            </w:r>
          </w:p>
        </w:tc>
        <w:tc>
          <w:tcPr>
            <w:tcW w:w="909" w:type="dxa"/>
            <w:noWrap/>
            <w:hideMark/>
          </w:tcPr>
          <w:p w14:paraId="0A5D9D3E"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1 111</w:t>
            </w:r>
          </w:p>
        </w:tc>
      </w:tr>
      <w:tr w:rsidR="00ED3704" w:rsidRPr="00B5709C" w14:paraId="4BD05104"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17C00CD7" w14:textId="42F18ACD" w:rsidR="00ED3704" w:rsidRPr="00D837B8" w:rsidRDefault="00ED3704" w:rsidP="00ED3704">
            <w:pPr>
              <w:pStyle w:val="Tabell"/>
              <w:rPr>
                <w:i/>
                <w:iCs/>
                <w:vertAlign w:val="superscript"/>
              </w:rPr>
            </w:pPr>
            <w:r>
              <w:rPr>
                <w:i/>
                <w:iCs/>
              </w:rPr>
              <w:t>v</w:t>
            </w:r>
            <w:r w:rsidRPr="0047396C">
              <w:rPr>
                <w:i/>
                <w:iCs/>
              </w:rPr>
              <w:t>arav Statsskuldsräntor m.m.</w:t>
            </w:r>
            <w:r>
              <w:rPr>
                <w:i/>
                <w:iCs/>
                <w:vertAlign w:val="superscript"/>
              </w:rPr>
              <w:t>3</w:t>
            </w:r>
          </w:p>
        </w:tc>
        <w:tc>
          <w:tcPr>
            <w:tcW w:w="910" w:type="dxa"/>
            <w:noWrap/>
            <w:hideMark/>
          </w:tcPr>
          <w:p w14:paraId="3DB9578B"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20</w:t>
            </w:r>
          </w:p>
        </w:tc>
        <w:tc>
          <w:tcPr>
            <w:tcW w:w="909" w:type="dxa"/>
            <w:noWrap/>
            <w:hideMark/>
          </w:tcPr>
          <w:p w14:paraId="0A603542"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-5</w:t>
            </w:r>
          </w:p>
        </w:tc>
        <w:tc>
          <w:tcPr>
            <w:tcW w:w="909" w:type="dxa"/>
            <w:noWrap/>
            <w:hideMark/>
          </w:tcPr>
          <w:p w14:paraId="27E7DC93"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7</w:t>
            </w:r>
          </w:p>
        </w:tc>
        <w:tc>
          <w:tcPr>
            <w:tcW w:w="909" w:type="dxa"/>
            <w:noWrap/>
            <w:hideMark/>
          </w:tcPr>
          <w:p w14:paraId="0505C4B4"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4</w:t>
            </w:r>
          </w:p>
        </w:tc>
        <w:tc>
          <w:tcPr>
            <w:tcW w:w="909" w:type="dxa"/>
            <w:noWrap/>
            <w:hideMark/>
          </w:tcPr>
          <w:p w14:paraId="4957E3F0"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5</w:t>
            </w:r>
          </w:p>
        </w:tc>
      </w:tr>
      <w:tr w:rsidR="00ED3704" w:rsidRPr="00B5709C" w14:paraId="2A194DC1"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11C0F6B3" w14:textId="4766BB5B" w:rsidR="00ED3704" w:rsidRPr="0047396C" w:rsidRDefault="00ED3704" w:rsidP="00ED3704">
            <w:pPr>
              <w:pStyle w:val="Tabell"/>
              <w:rPr>
                <w:i/>
                <w:iCs/>
              </w:rPr>
            </w:pPr>
            <w:r>
              <w:rPr>
                <w:i/>
                <w:iCs/>
              </w:rPr>
              <w:t>v</w:t>
            </w:r>
            <w:r w:rsidRPr="0047396C">
              <w:rPr>
                <w:i/>
                <w:iCs/>
              </w:rPr>
              <w:t>arav Riksgäldskontorets nettoutlåning</w:t>
            </w:r>
          </w:p>
        </w:tc>
        <w:tc>
          <w:tcPr>
            <w:tcW w:w="910" w:type="dxa"/>
            <w:noWrap/>
            <w:hideMark/>
          </w:tcPr>
          <w:p w14:paraId="32C4E840"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21</w:t>
            </w:r>
          </w:p>
        </w:tc>
        <w:tc>
          <w:tcPr>
            <w:tcW w:w="909" w:type="dxa"/>
            <w:noWrap/>
            <w:hideMark/>
          </w:tcPr>
          <w:p w14:paraId="470EB412"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-43</w:t>
            </w:r>
          </w:p>
        </w:tc>
        <w:tc>
          <w:tcPr>
            <w:tcW w:w="909" w:type="dxa"/>
            <w:noWrap/>
            <w:hideMark/>
          </w:tcPr>
          <w:p w14:paraId="1A1EE1B2"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-62</w:t>
            </w:r>
          </w:p>
        </w:tc>
        <w:tc>
          <w:tcPr>
            <w:tcW w:w="909" w:type="dxa"/>
            <w:noWrap/>
            <w:hideMark/>
          </w:tcPr>
          <w:p w14:paraId="2DC52442"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-54</w:t>
            </w:r>
          </w:p>
        </w:tc>
        <w:tc>
          <w:tcPr>
            <w:tcW w:w="909" w:type="dxa"/>
            <w:noWrap/>
            <w:hideMark/>
          </w:tcPr>
          <w:p w14:paraId="7F0CD376"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10</w:t>
            </w:r>
          </w:p>
        </w:tc>
      </w:tr>
      <w:tr w:rsidR="00ED3704" w:rsidRPr="00B5709C" w14:paraId="7EC7D06A"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27C8B091" w14:textId="62FE9443" w:rsidR="00ED3704" w:rsidRPr="0047396C" w:rsidRDefault="00ED3704" w:rsidP="00ED3704">
            <w:pPr>
              <w:pStyle w:val="Tabell"/>
              <w:rPr>
                <w:i/>
                <w:iCs/>
              </w:rPr>
            </w:pPr>
            <w:r>
              <w:rPr>
                <w:i/>
                <w:iCs/>
              </w:rPr>
              <w:t>varav Riksgäldskontorets v</w:t>
            </w:r>
            <w:r w:rsidRPr="0047396C">
              <w:rPr>
                <w:i/>
                <w:iCs/>
              </w:rPr>
              <w:t>idareutlåning till Riksbanken</w:t>
            </w:r>
          </w:p>
        </w:tc>
        <w:tc>
          <w:tcPr>
            <w:tcW w:w="910" w:type="dxa"/>
            <w:noWrap/>
            <w:hideMark/>
          </w:tcPr>
          <w:p w14:paraId="592A8124" w14:textId="77777777" w:rsidR="00ED3704" w:rsidRPr="00B5709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5709C">
              <w:rPr>
                <w:i/>
                <w:iCs/>
              </w:rPr>
              <w:t>6</w:t>
            </w:r>
          </w:p>
        </w:tc>
        <w:tc>
          <w:tcPr>
            <w:tcW w:w="909" w:type="dxa"/>
            <w:noWrap/>
            <w:hideMark/>
          </w:tcPr>
          <w:p w14:paraId="4EA93372" w14:textId="77777777" w:rsidR="00ED3704" w:rsidRPr="00B5709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5709C">
              <w:rPr>
                <w:i/>
                <w:iCs/>
              </w:rPr>
              <w:t>-57</w:t>
            </w:r>
          </w:p>
        </w:tc>
        <w:tc>
          <w:tcPr>
            <w:tcW w:w="909" w:type="dxa"/>
            <w:noWrap/>
            <w:hideMark/>
          </w:tcPr>
          <w:p w14:paraId="4C276F6F" w14:textId="77777777" w:rsidR="00ED3704" w:rsidRPr="00B5709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5709C">
              <w:rPr>
                <w:i/>
                <w:iCs/>
              </w:rPr>
              <w:t>-61</w:t>
            </w:r>
          </w:p>
        </w:tc>
        <w:tc>
          <w:tcPr>
            <w:tcW w:w="909" w:type="dxa"/>
            <w:noWrap/>
            <w:hideMark/>
          </w:tcPr>
          <w:p w14:paraId="1FEAD90E" w14:textId="77777777" w:rsidR="00ED3704" w:rsidRPr="00B5709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5709C">
              <w:rPr>
                <w:i/>
                <w:iCs/>
              </w:rPr>
              <w:t>-64</w:t>
            </w:r>
          </w:p>
        </w:tc>
        <w:tc>
          <w:tcPr>
            <w:tcW w:w="909" w:type="dxa"/>
            <w:noWrap/>
            <w:hideMark/>
          </w:tcPr>
          <w:p w14:paraId="0F95BEDD" w14:textId="163D77B4" w:rsidR="00ED3704" w:rsidRPr="00B5709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5709C">
              <w:rPr>
                <w:i/>
                <w:iCs/>
              </w:rPr>
              <w:t>0</w:t>
            </w:r>
          </w:p>
        </w:tc>
      </w:tr>
      <w:tr w:rsidR="00ED3704" w:rsidRPr="00B5709C" w14:paraId="53027B6B"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5293722F" w14:textId="4B2E6694" w:rsidR="00ED3704" w:rsidRPr="0047396C" w:rsidRDefault="00ED3704" w:rsidP="00ED3704">
            <w:pPr>
              <w:pStyle w:val="Tabell"/>
              <w:rPr>
                <w:i/>
                <w:iCs/>
              </w:rPr>
            </w:pPr>
            <w:r>
              <w:rPr>
                <w:i/>
                <w:iCs/>
              </w:rPr>
              <w:t>v</w:t>
            </w:r>
            <w:r w:rsidRPr="0047396C">
              <w:rPr>
                <w:i/>
                <w:iCs/>
              </w:rPr>
              <w:t>arav Kassamässig korrigering</w:t>
            </w:r>
          </w:p>
        </w:tc>
        <w:tc>
          <w:tcPr>
            <w:tcW w:w="910" w:type="dxa"/>
            <w:noWrap/>
            <w:hideMark/>
          </w:tcPr>
          <w:p w14:paraId="7D9062B1"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7</w:t>
            </w:r>
          </w:p>
        </w:tc>
        <w:tc>
          <w:tcPr>
            <w:tcW w:w="909" w:type="dxa"/>
            <w:noWrap/>
            <w:hideMark/>
          </w:tcPr>
          <w:p w14:paraId="2727168A"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-4</w:t>
            </w:r>
          </w:p>
        </w:tc>
        <w:tc>
          <w:tcPr>
            <w:tcW w:w="909" w:type="dxa"/>
            <w:noWrap/>
            <w:hideMark/>
          </w:tcPr>
          <w:p w14:paraId="219877E3"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0</w:t>
            </w:r>
          </w:p>
        </w:tc>
        <w:tc>
          <w:tcPr>
            <w:tcW w:w="909" w:type="dxa"/>
            <w:noWrap/>
            <w:hideMark/>
          </w:tcPr>
          <w:p w14:paraId="713C0B71"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0</w:t>
            </w:r>
          </w:p>
        </w:tc>
        <w:tc>
          <w:tcPr>
            <w:tcW w:w="909" w:type="dxa"/>
            <w:noWrap/>
            <w:hideMark/>
          </w:tcPr>
          <w:p w14:paraId="278FCEEF" w14:textId="77777777" w:rsidR="00ED3704" w:rsidRPr="00D40D6D"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D40D6D">
              <w:rPr>
                <w:i/>
                <w:iCs/>
              </w:rPr>
              <w:t>0</w:t>
            </w:r>
          </w:p>
        </w:tc>
      </w:tr>
      <w:tr w:rsidR="00ED3704" w:rsidRPr="0047396C" w14:paraId="778FE8BB" w14:textId="77777777" w:rsidTr="00ED3704">
        <w:tc>
          <w:tcPr>
            <w:cnfStyle w:val="001000000000" w:firstRow="0" w:lastRow="0" w:firstColumn="1" w:lastColumn="0" w:oddVBand="0" w:evenVBand="0" w:oddHBand="0" w:evenHBand="0" w:firstRowFirstColumn="0" w:firstRowLastColumn="0" w:lastRowFirstColumn="0" w:lastRowLastColumn="0"/>
            <w:tcW w:w="4860" w:type="dxa"/>
            <w:noWrap/>
            <w:hideMark/>
          </w:tcPr>
          <w:p w14:paraId="2145947C" w14:textId="77777777" w:rsidR="00ED3704" w:rsidRPr="00D837B8" w:rsidRDefault="00ED3704" w:rsidP="00ED3704">
            <w:pPr>
              <w:pStyle w:val="Tabell"/>
              <w:rPr>
                <w:b/>
                <w:bCs/>
              </w:rPr>
            </w:pPr>
            <w:r w:rsidRPr="00D837B8">
              <w:rPr>
                <w:b/>
                <w:bCs/>
              </w:rPr>
              <w:t>Statens budgetsaldo</w:t>
            </w:r>
          </w:p>
        </w:tc>
        <w:tc>
          <w:tcPr>
            <w:tcW w:w="910" w:type="dxa"/>
            <w:noWrap/>
            <w:hideMark/>
          </w:tcPr>
          <w:p w14:paraId="055E2002" w14:textId="77777777" w:rsidR="00ED3704" w:rsidRPr="00D837B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D837B8">
              <w:rPr>
                <w:b/>
                <w:bCs/>
              </w:rPr>
              <w:t>-221</w:t>
            </w:r>
          </w:p>
        </w:tc>
        <w:tc>
          <w:tcPr>
            <w:tcW w:w="909" w:type="dxa"/>
            <w:noWrap/>
            <w:hideMark/>
          </w:tcPr>
          <w:p w14:paraId="06FEA0BB" w14:textId="77777777" w:rsidR="00ED3704" w:rsidRPr="00D837B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D837B8">
              <w:rPr>
                <w:b/>
                <w:bCs/>
              </w:rPr>
              <w:t>-140</w:t>
            </w:r>
          </w:p>
        </w:tc>
        <w:tc>
          <w:tcPr>
            <w:tcW w:w="909" w:type="dxa"/>
            <w:noWrap/>
            <w:hideMark/>
          </w:tcPr>
          <w:p w14:paraId="7168DBA8" w14:textId="77777777" w:rsidR="00ED3704" w:rsidRPr="00D837B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D837B8">
              <w:rPr>
                <w:b/>
                <w:bCs/>
              </w:rPr>
              <w:t>77</w:t>
            </w:r>
          </w:p>
        </w:tc>
        <w:tc>
          <w:tcPr>
            <w:tcW w:w="909" w:type="dxa"/>
            <w:noWrap/>
            <w:hideMark/>
          </w:tcPr>
          <w:p w14:paraId="5EBF9EEF" w14:textId="77777777" w:rsidR="00ED3704" w:rsidRPr="00D837B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D837B8">
              <w:rPr>
                <w:b/>
                <w:bCs/>
              </w:rPr>
              <w:t>148</w:t>
            </w:r>
          </w:p>
        </w:tc>
        <w:tc>
          <w:tcPr>
            <w:tcW w:w="909" w:type="dxa"/>
            <w:noWrap/>
            <w:hideMark/>
          </w:tcPr>
          <w:p w14:paraId="78412E08" w14:textId="77777777" w:rsidR="00ED3704" w:rsidRPr="00D837B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D837B8">
              <w:rPr>
                <w:b/>
                <w:bCs/>
              </w:rPr>
              <w:t>101</w:t>
            </w:r>
          </w:p>
        </w:tc>
      </w:tr>
      <w:tr w:rsidR="00ED3704" w:rsidRPr="0047396C" w14:paraId="62EF5360"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60" w:type="dxa"/>
            <w:noWrap/>
            <w:hideMark/>
          </w:tcPr>
          <w:p w14:paraId="66E049A3" w14:textId="77777777" w:rsidR="00ED3704" w:rsidRPr="002C3977" w:rsidRDefault="00ED3704" w:rsidP="00ED3704">
            <w:pPr>
              <w:pStyle w:val="Tabell"/>
              <w:rPr>
                <w:b/>
              </w:rPr>
            </w:pPr>
            <w:r w:rsidRPr="002C3977">
              <w:rPr>
                <w:b/>
              </w:rPr>
              <w:t>Statens budgetsaldo (exkl. vidareutlåning till Riksbanken)</w:t>
            </w:r>
          </w:p>
        </w:tc>
        <w:tc>
          <w:tcPr>
            <w:tcW w:w="910" w:type="dxa"/>
            <w:noWrap/>
            <w:hideMark/>
          </w:tcPr>
          <w:p w14:paraId="4575EE39" w14:textId="77777777" w:rsidR="00ED3704" w:rsidRPr="002C397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2C3977">
              <w:rPr>
                <w:b/>
              </w:rPr>
              <w:t>-215</w:t>
            </w:r>
          </w:p>
        </w:tc>
        <w:tc>
          <w:tcPr>
            <w:tcW w:w="909" w:type="dxa"/>
            <w:noWrap/>
            <w:hideMark/>
          </w:tcPr>
          <w:p w14:paraId="5840CBC9" w14:textId="77777777" w:rsidR="00ED3704" w:rsidRPr="002C397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2C3977">
              <w:rPr>
                <w:b/>
              </w:rPr>
              <w:t>-197</w:t>
            </w:r>
          </w:p>
        </w:tc>
        <w:tc>
          <w:tcPr>
            <w:tcW w:w="909" w:type="dxa"/>
            <w:noWrap/>
            <w:hideMark/>
          </w:tcPr>
          <w:p w14:paraId="48D6B802" w14:textId="77777777" w:rsidR="00ED3704" w:rsidRPr="002C397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2C3977">
              <w:rPr>
                <w:b/>
              </w:rPr>
              <w:t>16</w:t>
            </w:r>
          </w:p>
        </w:tc>
        <w:tc>
          <w:tcPr>
            <w:tcW w:w="909" w:type="dxa"/>
            <w:noWrap/>
            <w:hideMark/>
          </w:tcPr>
          <w:p w14:paraId="705E0455" w14:textId="77777777" w:rsidR="00ED3704" w:rsidRPr="002C397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2C3977">
              <w:rPr>
                <w:b/>
              </w:rPr>
              <w:t>84</w:t>
            </w:r>
          </w:p>
        </w:tc>
        <w:tc>
          <w:tcPr>
            <w:tcW w:w="909" w:type="dxa"/>
            <w:noWrap/>
            <w:hideMark/>
          </w:tcPr>
          <w:p w14:paraId="61D92863" w14:textId="77777777" w:rsidR="00ED3704" w:rsidRPr="002C397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2C3977">
              <w:rPr>
                <w:b/>
              </w:rPr>
              <w:t>101</w:t>
            </w:r>
          </w:p>
        </w:tc>
      </w:tr>
    </w:tbl>
    <w:p w14:paraId="7398DE50" w14:textId="27C9E7CB" w:rsidR="00ED3704" w:rsidRDefault="00ED3704" w:rsidP="00ED3704">
      <w:pPr>
        <w:pStyle w:val="TabellFotnot"/>
      </w:pPr>
      <w:r w:rsidRPr="00376A48">
        <w:rPr>
          <w:vertAlign w:val="superscript"/>
        </w:rPr>
        <w:t>1</w:t>
      </w:r>
      <w:r w:rsidRPr="0047396C">
        <w:t xml:space="preserve"> Summan av inkomsttyperna 1000–7000.</w:t>
      </w:r>
    </w:p>
    <w:p w14:paraId="02801343" w14:textId="3F728C93" w:rsidR="00ED3704" w:rsidRDefault="00ED3704" w:rsidP="00ED3704">
      <w:pPr>
        <w:pStyle w:val="TabellFotnot"/>
      </w:pPr>
      <w:r w:rsidRPr="00A41F51">
        <w:rPr>
          <w:vertAlign w:val="superscript"/>
        </w:rPr>
        <w:t>2</w:t>
      </w:r>
      <w:r w:rsidRPr="00A41F51">
        <w:rPr>
          <w:i/>
        </w:rPr>
        <w:t xml:space="preserve"> </w:t>
      </w:r>
      <w:r w:rsidRPr="0047396C">
        <w:t xml:space="preserve">Utgifterna inom utgiftsområdena 1–25 samt 27, </w:t>
      </w:r>
      <w:r>
        <w:t>i</w:t>
      </w:r>
      <w:r w:rsidRPr="0047396C">
        <w:t>nklusive förändring av anslagsbehållningar.</w:t>
      </w:r>
    </w:p>
    <w:p w14:paraId="0320D1EB" w14:textId="143AF08C" w:rsidR="00ED3704" w:rsidRDefault="00ED3704" w:rsidP="00ED3704">
      <w:pPr>
        <w:pStyle w:val="TabellFotnot"/>
      </w:pPr>
      <w:r w:rsidRPr="00A41F51">
        <w:rPr>
          <w:vertAlign w:val="superscript"/>
        </w:rPr>
        <w:t>3</w:t>
      </w:r>
      <w:r w:rsidRPr="0047396C">
        <w:t xml:space="preserve"> Avser utgifterna inom utgiftsområde 26 Statsskuldsräntor m.m.</w:t>
      </w:r>
    </w:p>
    <w:p w14:paraId="42A003D0" w14:textId="07B1B1E9" w:rsidR="00ED3704" w:rsidRPr="0047396C" w:rsidRDefault="00ED3704">
      <w:pPr>
        <w:pStyle w:val="Klla"/>
      </w:pPr>
      <w:r>
        <w:t>Källor: Ekonomistyrningsverket, Riksgäldskontoret och egna beräkningar.</w:t>
      </w:r>
    </w:p>
    <w:p w14:paraId="0A45E12B" w14:textId="4F66B6AF" w:rsidR="00ED3704" w:rsidRPr="00764D0E" w:rsidRDefault="00ED3704" w:rsidP="00ED3704">
      <w:pPr>
        <w:pStyle w:val="Brdtext"/>
      </w:pPr>
      <w:r w:rsidRPr="00764D0E">
        <w:t xml:space="preserve">Alla inkomster och utgifter samt andra betalningar som påverkar statens lånebehov utgör budgetsaldot. Från de totala skatteintäkterna avräknas </w:t>
      </w:r>
      <w:r w:rsidRPr="000765E8">
        <w:t xml:space="preserve">de skatteintäkter som tillfaller </w:t>
      </w:r>
      <w:r>
        <w:t>Europeiska unionen</w:t>
      </w:r>
      <w:r w:rsidRPr="00764D0E">
        <w:t xml:space="preserve">, kommunala skatteintäkter och ålderspensionsavgifter för att beräkna statens skatteintäkter. Periodiseringar och statens skatteintäkter utgör statens skatteinkomster. Inkomsterna i statens budget, som redovisas i </w:t>
      </w:r>
      <w:r>
        <w:fldChar w:fldCharType="begin"/>
      </w:r>
      <w:r>
        <w:instrText xml:space="preserve"> REF _Ref68697471 \h \*Lower </w:instrText>
      </w:r>
      <w:r>
        <w:fldChar w:fldCharType="separate"/>
      </w:r>
      <w:r w:rsidR="000D76EE">
        <w:t xml:space="preserve">tabell </w:t>
      </w:r>
      <w:r w:rsidR="000D76EE">
        <w:rPr>
          <w:noProof/>
        </w:rPr>
        <w:t>7</w:t>
      </w:r>
      <w:r w:rsidR="000D76EE">
        <w:t>.</w:t>
      </w:r>
      <w:r w:rsidR="000D76EE">
        <w:rPr>
          <w:noProof/>
        </w:rPr>
        <w:t>1</w:t>
      </w:r>
      <w:r>
        <w:fldChar w:fldCharType="end"/>
      </w:r>
      <w:r>
        <w:t xml:space="preserve">, </w:t>
      </w:r>
      <w:r w:rsidRPr="00764D0E">
        <w:t xml:space="preserve">beräknas slutligen genom att även lägga till övriga inkomster. </w:t>
      </w:r>
      <w:r>
        <w:t xml:space="preserve">De takbegränsade utgifterna i statens budget, </w:t>
      </w:r>
      <w:r w:rsidRPr="00764D0E">
        <w:t>utgiftsområdena 1–25 och 27</w:t>
      </w:r>
      <w:r>
        <w:t>,</w:t>
      </w:r>
      <w:r w:rsidRPr="00764D0E">
        <w:t xml:space="preserve"> redovisas som Utgifter exklusive statsskuldsräntor </w:t>
      </w:r>
      <w:r>
        <w:t xml:space="preserve">i </w:t>
      </w:r>
      <w:r>
        <w:fldChar w:fldCharType="begin"/>
      </w:r>
      <w:r>
        <w:instrText xml:space="preserve"> REF _Ref68697471 \h \*Lower </w:instrText>
      </w:r>
      <w:r>
        <w:fldChar w:fldCharType="separate"/>
      </w:r>
      <w:r w:rsidR="000D76EE">
        <w:t xml:space="preserve">tabell </w:t>
      </w:r>
      <w:r w:rsidR="000D76EE">
        <w:rPr>
          <w:noProof/>
        </w:rPr>
        <w:t>7</w:t>
      </w:r>
      <w:r w:rsidR="000D76EE">
        <w:t>.</w:t>
      </w:r>
      <w:r w:rsidR="000D76EE">
        <w:rPr>
          <w:noProof/>
        </w:rPr>
        <w:t>1</w:t>
      </w:r>
      <w:r>
        <w:fldChar w:fldCharType="end"/>
      </w:r>
      <w:r>
        <w:t xml:space="preserve">. </w:t>
      </w:r>
      <w:r w:rsidRPr="00764D0E">
        <w:t xml:space="preserve">Dessa poster kompletteras med utgifterna inom utgiftsområde 26 Statsskuldsräntor m.m., Riksgäldskontorets nettoutlåning </w:t>
      </w:r>
      <w:r>
        <w:t>(</w:t>
      </w:r>
      <w:r>
        <w:fldChar w:fldCharType="begin"/>
      </w:r>
      <w:r>
        <w:instrText xml:space="preserve"> REF _Ref66862765 \h \*Lower </w:instrText>
      </w:r>
      <w:r>
        <w:fldChar w:fldCharType="separate"/>
      </w:r>
      <w:r w:rsidR="000D76EE">
        <w:t xml:space="preserve">tabell </w:t>
      </w:r>
      <w:r w:rsidR="000D76EE">
        <w:rPr>
          <w:noProof/>
        </w:rPr>
        <w:t>7</w:t>
      </w:r>
      <w:r w:rsidR="000D76EE">
        <w:t>.</w:t>
      </w:r>
      <w:r w:rsidR="000D76EE">
        <w:rPr>
          <w:noProof/>
        </w:rPr>
        <w:t>2</w:t>
      </w:r>
      <w:r>
        <w:fldChar w:fldCharType="end"/>
      </w:r>
      <w:r w:rsidRPr="00764D0E">
        <w:t>) samt en post för kassamässig korrigering (</w:t>
      </w:r>
      <w:r>
        <w:rPr>
          <w:highlight w:val="yellow"/>
        </w:rPr>
        <w:fldChar w:fldCharType="begin"/>
      </w:r>
      <w:r>
        <w:instrText xml:space="preserve"> REF _Ref66862930 \h \*Lower </w:instrText>
      </w:r>
      <w:r>
        <w:rPr>
          <w:highlight w:val="yellow"/>
        </w:rPr>
      </w:r>
      <w:r>
        <w:rPr>
          <w:highlight w:val="yellow"/>
        </w:rPr>
        <w:fldChar w:fldCharType="separate"/>
      </w:r>
      <w:r w:rsidR="000D76EE">
        <w:t xml:space="preserve">tabell </w:t>
      </w:r>
      <w:r w:rsidR="000D76EE">
        <w:rPr>
          <w:noProof/>
        </w:rPr>
        <w:t>7</w:t>
      </w:r>
      <w:r w:rsidR="000D76EE">
        <w:t>.</w:t>
      </w:r>
      <w:r w:rsidR="000D76EE">
        <w:rPr>
          <w:noProof/>
        </w:rPr>
        <w:t>3</w:t>
      </w:r>
      <w:r>
        <w:rPr>
          <w:highlight w:val="yellow"/>
        </w:rPr>
        <w:fldChar w:fldCharType="end"/>
      </w:r>
      <w:r w:rsidRPr="00764D0E">
        <w:t>) för att erhålla de utgifter som påverkar statens budgetsaldo.</w:t>
      </w:r>
    </w:p>
    <w:p w14:paraId="35DBDBE1" w14:textId="747FA8B3" w:rsidR="00ED3704" w:rsidRPr="00B01AD5" w:rsidRDefault="00ED3704" w:rsidP="00ED3704">
      <w:pPr>
        <w:pStyle w:val="Rubrik3utannumrering"/>
      </w:pPr>
      <w:r w:rsidRPr="00B01AD5">
        <w:t>Stort lånebehov under 2020 och 2021 men överskott i statens budget 2022–2024</w:t>
      </w:r>
    </w:p>
    <w:p w14:paraId="4047A798" w14:textId="6E83FAC3" w:rsidR="00ED3704" w:rsidRDefault="00ED3704" w:rsidP="00ED3704">
      <w:pPr>
        <w:pStyle w:val="Brdtext"/>
      </w:pPr>
      <w:r>
        <w:t xml:space="preserve">Lågkonjunkturen och de åtgärder som vidtogs </w:t>
      </w:r>
      <w:r w:rsidRPr="00DD170B">
        <w:t xml:space="preserve">med anledning av </w:t>
      </w:r>
      <w:r>
        <w:t xml:space="preserve">spridningen av sjukdomen covid-19 medförde att statens underskott för 2020 uppgick till 221 miljarder kronor. Jämfört med 2019 minskade inkomsterna i statens budget med 57 miljarder kronor samtidigt som utgifterna exklusive statsskuldsräntor ökade med 181 miljarder kronor. </w:t>
      </w:r>
    </w:p>
    <w:p w14:paraId="2104FB32" w14:textId="7A1F28EF" w:rsidR="00ED3704" w:rsidRDefault="00ED3704" w:rsidP="00ED3704">
      <w:pPr>
        <w:pStyle w:val="Brdtext"/>
      </w:pPr>
      <w:r>
        <w:t>Till följd av lågkonjunkturen</w:t>
      </w:r>
      <w:r w:rsidRPr="00DD170B">
        <w:t xml:space="preserve"> och de åtgärder som har </w:t>
      </w:r>
      <w:r>
        <w:t xml:space="preserve">beslutats och föreslagits </w:t>
      </w:r>
      <w:r w:rsidRPr="00DD170B">
        <w:t xml:space="preserve">med anledning av </w:t>
      </w:r>
      <w:r>
        <w:t>spridningen av covid-19</w:t>
      </w:r>
      <w:r w:rsidRPr="00DD170B">
        <w:t xml:space="preserve"> beräknas statens budgetsaldo bli negativt 2021 och motsvara ett </w:t>
      </w:r>
      <w:r>
        <w:t>underskott</w:t>
      </w:r>
      <w:r w:rsidRPr="00DD170B">
        <w:t xml:space="preserve"> </w:t>
      </w:r>
      <w:r>
        <w:t>om</w:t>
      </w:r>
      <w:r w:rsidRPr="00DD170B">
        <w:t xml:space="preserve"> 1</w:t>
      </w:r>
      <w:r>
        <w:t>40 </w:t>
      </w:r>
      <w:r w:rsidRPr="00DD170B">
        <w:t xml:space="preserve">miljarder kronor. </w:t>
      </w:r>
      <w:r>
        <w:t>Underskottet för 2021 hade uppgått till knappt 200 miljarder kronor om inte Riksbanken beslutat att fasa ut Riksgäldskontorets valutalån med motsvarande 57 miljarder kronor för 2021. När inkomsterna i statens budget stiger och utgifterna exklusive statsskuldsräntor minskar förväntas underskottet i statens budget vändas till överskott 2022</w:t>
      </w:r>
      <w:r w:rsidRPr="00DD170B">
        <w:t>–2024</w:t>
      </w:r>
      <w:r>
        <w:t>. Därutöver bidrar utfasningen av Riksgäldskontorets valutalån till att budgetsaldot stärks med ca 60 miljarder kronor per år 2022 och 2023.</w:t>
      </w:r>
    </w:p>
    <w:p w14:paraId="4E8F157D" w14:textId="654C4291" w:rsidR="00ED3704" w:rsidRPr="003D0744" w:rsidRDefault="00ED3704" w:rsidP="00ED3704">
      <w:pPr>
        <w:pStyle w:val="Brdtext"/>
      </w:pPr>
      <w:r w:rsidRPr="00D17A86">
        <w:t xml:space="preserve">Storleken på </w:t>
      </w:r>
      <w:r>
        <w:t>budgetsaldots underskott</w:t>
      </w:r>
      <w:r w:rsidRPr="00D17A86">
        <w:t xml:space="preserve"> </w:t>
      </w:r>
      <w:r>
        <w:t xml:space="preserve">som andel av BNP </w:t>
      </w:r>
      <w:r w:rsidRPr="00D17A86">
        <w:t xml:space="preserve">för 2020 och 2021 </w:t>
      </w:r>
      <w:r>
        <w:t xml:space="preserve">är </w:t>
      </w:r>
      <w:r w:rsidRPr="00D17A86">
        <w:t>jämförbar</w:t>
      </w:r>
      <w:r>
        <w:t>t</w:t>
      </w:r>
      <w:r w:rsidRPr="00D17A86">
        <w:t xml:space="preserve"> med statens </w:t>
      </w:r>
      <w:r>
        <w:t>underskott</w:t>
      </w:r>
      <w:r w:rsidRPr="00D17A86">
        <w:t xml:space="preserve"> </w:t>
      </w:r>
      <w:r w:rsidRPr="0098476C">
        <w:t>under tidigare kriser</w:t>
      </w:r>
      <w:r>
        <w:t xml:space="preserve"> de senaste tjugo åren</w:t>
      </w:r>
      <w:r w:rsidRPr="0098476C">
        <w:t xml:space="preserve"> </w:t>
      </w:r>
      <w:r>
        <w:t xml:space="preserve">(se </w:t>
      </w:r>
      <w:r>
        <w:fldChar w:fldCharType="begin"/>
      </w:r>
      <w:r>
        <w:instrText xml:space="preserve"> REF _Ref68697893 \h \*Lower </w:instrText>
      </w:r>
      <w:r>
        <w:fldChar w:fldCharType="separate"/>
      </w:r>
      <w:r w:rsidR="000D76EE">
        <w:t xml:space="preserve">diagram </w:t>
      </w:r>
      <w:r w:rsidR="000D76EE">
        <w:rPr>
          <w:noProof/>
        </w:rPr>
        <w:t>7</w:t>
      </w:r>
      <w:r w:rsidR="000D76EE">
        <w:t>.</w:t>
      </w:r>
      <w:r w:rsidR="000D76EE">
        <w:rPr>
          <w:noProof/>
        </w:rPr>
        <w:t>1</w:t>
      </w:r>
      <w:r>
        <w:fldChar w:fldCharType="end"/>
      </w:r>
      <w:r w:rsidRPr="0098476C">
        <w:t xml:space="preserve">). De stora </w:t>
      </w:r>
      <w:r>
        <w:t>underskotten</w:t>
      </w:r>
      <w:r w:rsidRPr="0098476C">
        <w:t xml:space="preserve"> 2009 (</w:t>
      </w:r>
      <w:r>
        <w:t xml:space="preserve">5 procent av BNP eller </w:t>
      </w:r>
      <w:r w:rsidRPr="0098476C">
        <w:t>176 miljarder</w:t>
      </w:r>
      <w:r w:rsidRPr="00232D4D">
        <w:t xml:space="preserve"> </w:t>
      </w:r>
      <w:r w:rsidRPr="00232D4D">
        <w:lastRenderedPageBreak/>
        <w:t>kronor) och 2013 (</w:t>
      </w:r>
      <w:r>
        <w:t xml:space="preserve">3 procent av BNP eller </w:t>
      </w:r>
      <w:r w:rsidRPr="00232D4D">
        <w:t xml:space="preserve">131 miljarder kronor) var till stor del en konsekvens av Riksbankens preventiva förstärkningar av valutareserven i samband med finanskrisen (100 miljarder kronor) respektive </w:t>
      </w:r>
      <w:r>
        <w:t>skuld</w:t>
      </w:r>
      <w:r w:rsidRPr="00232D4D">
        <w:t xml:space="preserve">krisen (100 miljarder kronor). Under </w:t>
      </w:r>
      <w:r>
        <w:t>nittiotals</w:t>
      </w:r>
      <w:r w:rsidRPr="00232D4D">
        <w:t xml:space="preserve">krisen uppstod stora </w:t>
      </w:r>
      <w:r>
        <w:t>underskott</w:t>
      </w:r>
      <w:r w:rsidRPr="00232D4D">
        <w:t xml:space="preserve"> flera år i följd</w:t>
      </w:r>
      <w:r>
        <w:t xml:space="preserve"> och budgetsaldots underskott</w:t>
      </w:r>
      <w:r w:rsidRPr="00232D4D">
        <w:t xml:space="preserve"> var som störst 1993 då det </w:t>
      </w:r>
      <w:r>
        <w:t>motsvarade 15 procent av BNP.</w:t>
      </w:r>
    </w:p>
    <w:p w14:paraId="222D1D39" w14:textId="73FD4B74" w:rsidR="00ED3704" w:rsidRDefault="00ED3704" w:rsidP="00ED3704">
      <w:pPr>
        <w:pStyle w:val="DiagramRubrik"/>
      </w:pPr>
      <w:bookmarkStart w:id="186" w:name="_Ref68697893"/>
      <w:bookmarkStart w:id="187" w:name="_Ref66862818"/>
      <w:r>
        <w:t xml:space="preserve">Diagram </w:t>
      </w:r>
      <w:r>
        <w:fldChar w:fldCharType="begin"/>
      </w:r>
      <w:r>
        <w:instrText xml:space="preserve"> STYLEREF  "Rubrik 1" \n</w:instrText>
      </w:r>
      <w:r>
        <w:fldChar w:fldCharType="separate"/>
      </w:r>
      <w:r w:rsidR="000D76EE">
        <w:rPr>
          <w:noProof/>
        </w:rPr>
        <w:t>7</w:t>
      </w:r>
      <w:r>
        <w:rPr>
          <w:noProof/>
        </w:rPr>
        <w:fldChar w:fldCharType="end"/>
      </w:r>
      <w:r>
        <w:t>.</w:t>
      </w:r>
      <w:fldSimple w:instr=" SEQ Diagram \* ARABIC \s 1 ">
        <w:r w:rsidR="000D76EE">
          <w:rPr>
            <w:noProof/>
          </w:rPr>
          <w:t>1</w:t>
        </w:r>
      </w:fldSimple>
      <w:bookmarkEnd w:id="186"/>
      <w:r>
        <w:tab/>
        <w:t>Statens budgetsaldo</w:t>
      </w:r>
    </w:p>
    <w:p w14:paraId="37C6D293" w14:textId="5EFCFB48" w:rsidR="00ED3704" w:rsidRDefault="00ED3704" w:rsidP="00FC5820">
      <w:pPr>
        <w:pStyle w:val="DiagramUnderrubrik"/>
      </w:pPr>
      <w:r>
        <w:t>Procent av BNP. Utfall 1990–2020, prognos 2021–2024</w:t>
      </w:r>
      <w:r>
        <w:tab/>
      </w:r>
    </w:p>
    <w:p w14:paraId="62D48328" w14:textId="1EFE27B5" w:rsidR="00ED3704" w:rsidRDefault="00ED3704" w:rsidP="00ED3704">
      <w:pPr>
        <w:pStyle w:val="Bild"/>
      </w:pPr>
      <w:r>
        <w:rPr>
          <w:noProof/>
        </w:rPr>
        <w:drawing>
          <wp:inline distT="0" distB="0" distL="0" distR="0" wp14:anchorId="4EC29FF3" wp14:editId="5285F763">
            <wp:extent cx="4679950" cy="2339975"/>
            <wp:effectExtent l="0" t="0" r="6350" b="0"/>
            <wp:docPr id="32" name="Diagram 4" descr="Statens budgetsaldo 1990-2024.">
              <a:extLst xmlns:a="http://schemas.openxmlformats.org/drawingml/2006/main">
                <a:ext uri="{FF2B5EF4-FFF2-40B4-BE49-F238E27FC236}">
                  <a16:creationId xmlns:a16="http://schemas.microsoft.com/office/drawing/2014/main" id="{61EF7D85-D27D-425A-B401-BEDBF379C1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0DB87658" w14:textId="43D555B0" w:rsidR="00ED3704" w:rsidRDefault="00ED3704" w:rsidP="00FC5820">
      <w:pPr>
        <w:pStyle w:val="Klla"/>
      </w:pPr>
      <w:r>
        <w:t xml:space="preserve">Källor: </w:t>
      </w:r>
      <w:bookmarkStart w:id="188" w:name="_Hlk67608501"/>
      <w:r>
        <w:t>Ekonomistyrningsverket och egna beräkningar</w:t>
      </w:r>
      <w:bookmarkEnd w:id="188"/>
      <w:r>
        <w:t>.</w:t>
      </w:r>
    </w:p>
    <w:bookmarkEnd w:id="187"/>
    <w:p w14:paraId="37FC0C2D" w14:textId="14665704" w:rsidR="00ED3704" w:rsidRPr="001D30E2" w:rsidRDefault="00ED3704" w:rsidP="00ED3704">
      <w:pPr>
        <w:pStyle w:val="Rubrik3utannumrering"/>
      </w:pPr>
      <w:r>
        <w:t>Låga utgifter för s</w:t>
      </w:r>
      <w:r w:rsidRPr="001D30E2">
        <w:t>tatsskuldsräntor</w:t>
      </w:r>
      <w:r>
        <w:t xml:space="preserve"> 2021–2024</w:t>
      </w:r>
    </w:p>
    <w:p w14:paraId="07712B60" w14:textId="6A451C93" w:rsidR="00ED3704" w:rsidRDefault="00ED3704" w:rsidP="00ED3704">
      <w:pPr>
        <w:pStyle w:val="Brdtext"/>
      </w:pPr>
      <w:r>
        <w:t>Ränteutgifterna avgörs över tid av statsskuldens storlek, inhemska och utländska räntenivåer samt den svenska kronans växelkurs. Som en följd av dessa faktorer har utgifterna för statsskuldsräntorna som andel av BNP gradvis minskat från knappt 4 procent i början av 2000-talet till ca 0,4 procent för 2020.</w:t>
      </w:r>
    </w:p>
    <w:p w14:paraId="03546B7B" w14:textId="171590FF" w:rsidR="00ED3704" w:rsidRDefault="00ED3704" w:rsidP="00ED3704">
      <w:pPr>
        <w:pStyle w:val="Brdtext"/>
      </w:pPr>
      <w:r>
        <w:t>På kortare sikt kan utgifterna för statsskuldsräntor variera kraftigt på grund av Riksgäldskontorets upplåningsteknik och löptiden i enskilda låneinstrument. Exempel</w:t>
      </w:r>
      <w:r w:rsidR="00BC28D1">
        <w:softHyphen/>
      </w:r>
      <w:r>
        <w:t>vis bidrar ö</w:t>
      </w:r>
      <w:r w:rsidRPr="001D30E2">
        <w:t>verkurser vid emission till minskade utgifter under hela prognos</w:t>
      </w:r>
      <w:r>
        <w:softHyphen/>
      </w:r>
      <w:r w:rsidRPr="001D30E2">
        <w:t xml:space="preserve">perioden, främst 2020–2022. Överkurser vid emission uppstår när marknadsräntan är lägre än obligationens kupongränta. Vid emissionerna betalar då köparna ett högre pris (överkurs). Det gör att statens ränteutgifter </w:t>
      </w:r>
      <w:r>
        <w:t xml:space="preserve">blir lägre </w:t>
      </w:r>
      <w:r w:rsidRPr="001D30E2">
        <w:t>initialt. Staten betalar dock en högre årlig kupong under obligationernas löptid</w:t>
      </w:r>
      <w:r>
        <w:t>.</w:t>
      </w:r>
    </w:p>
    <w:p w14:paraId="5E7F0888" w14:textId="0F10DC0D" w:rsidR="00ED3704" w:rsidRDefault="00ED3704" w:rsidP="00ED3704">
      <w:pPr>
        <w:pStyle w:val="Brdtext"/>
      </w:pPr>
      <w:r>
        <w:t xml:space="preserve">År 2020 uppgick utgifterna inom utgiftsområde 26 Statsskuldsräntor m.m. </w:t>
      </w:r>
      <w:r w:rsidRPr="00CE249A">
        <w:t>till</w:t>
      </w:r>
      <w:r>
        <w:t xml:space="preserve"> 20 miljarder kronor och för 2021–2024 beräknas utgifterna variera mellan </w:t>
      </w:r>
      <w:r w:rsidRPr="00437616">
        <w:t>-5 och 7</w:t>
      </w:r>
      <w:r>
        <w:t> miljarder kronor per år. År 2021 beräknas utgifterna vara 24 miljarder kronor lägre än 2020. Flera faktorer bidrog till att räntebetalningarna 2020 var högre jämfört med beräkningen för 2021, däribland att en större inflationskompensation för real</w:t>
      </w:r>
      <w:r>
        <w:softHyphen/>
        <w:t>obligationer betalades ut 2020 och att statsobligationer med hög kupongränta förföll i slutet av 2020, vilket ger lägre kupongbetalningar 2021.</w:t>
      </w:r>
    </w:p>
    <w:p w14:paraId="4292E090" w14:textId="08A1130B" w:rsidR="00ED3704" w:rsidRDefault="00ED3704" w:rsidP="00ED3704">
      <w:pPr>
        <w:pStyle w:val="Brdtext"/>
      </w:pPr>
      <w:r w:rsidRPr="001D30E2">
        <w:t>I en kostnadsmässig redovisning, där in- och utbetalningar fördelas över lånens löptider så att räntekostnaderna bättre speglar statsskuldens storlek och marknads</w:t>
      </w:r>
      <w:r>
        <w:softHyphen/>
      </w:r>
      <w:r w:rsidRPr="001D30E2">
        <w:t>ränteläget, är profilen betydligt jämnare</w:t>
      </w:r>
      <w:r>
        <w:t xml:space="preserve"> än i den utgiftsmässiga beräkningen</w:t>
      </w:r>
      <w:r w:rsidRPr="001D30E2">
        <w:t>. De kost</w:t>
      </w:r>
      <w:r>
        <w:t>n</w:t>
      </w:r>
      <w:r w:rsidRPr="001D30E2">
        <w:t xml:space="preserve">adsmässiga räntorna varierar mellan 3 och </w:t>
      </w:r>
      <w:r>
        <w:t>8</w:t>
      </w:r>
      <w:r w:rsidRPr="001D30E2">
        <w:t xml:space="preserve"> miljarder kronor per år 2020–2024.</w:t>
      </w:r>
      <w:r>
        <w:t xml:space="preserve"> </w:t>
      </w:r>
    </w:p>
    <w:p w14:paraId="765C41C8" w14:textId="15B7D094" w:rsidR="00ED3704" w:rsidRPr="001D551A" w:rsidRDefault="00ED3704" w:rsidP="00ED3704">
      <w:pPr>
        <w:pStyle w:val="Rubrik3utannumrering"/>
      </w:pPr>
      <w:r>
        <w:t xml:space="preserve">Riksbankens amortering minskar </w:t>
      </w:r>
      <w:r w:rsidRPr="001D551A">
        <w:t>Riksgäldskontorets nettoutlåning</w:t>
      </w:r>
    </w:p>
    <w:p w14:paraId="4FE1FC0E" w14:textId="26643B4E" w:rsidR="00ED3704" w:rsidRDefault="00ED3704" w:rsidP="00ED3704">
      <w:pPr>
        <w:pStyle w:val="Brdtext"/>
      </w:pPr>
      <w:r w:rsidRPr="009A7128">
        <w:t xml:space="preserve">Riksgäldskontorets nettoutlåning är en post på budgetens utgiftssida som </w:t>
      </w:r>
      <w:r>
        <w:t xml:space="preserve">vid sidan om anslagsfinansierade utgifter </w:t>
      </w:r>
      <w:r w:rsidRPr="009A7128">
        <w:t>påverkar budgetsaldot</w:t>
      </w:r>
      <w:r>
        <w:t xml:space="preserve">. Riksgäldskontoret lånar ut till </w:t>
      </w:r>
      <w:r w:rsidRPr="00C05C99">
        <w:t>–</w:t>
      </w:r>
      <w:r>
        <w:t xml:space="preserve"> </w:t>
      </w:r>
      <w:r>
        <w:lastRenderedPageBreak/>
        <w:t xml:space="preserve">och ansvarar för inlåning från </w:t>
      </w:r>
      <w:r w:rsidRPr="00C05C99">
        <w:t>–</w:t>
      </w:r>
      <w:r w:rsidRPr="009A7128">
        <w:t xml:space="preserve"> myndigheter, affärsverk, vissa statliga bolag och fonder.</w:t>
      </w:r>
      <w:r w:rsidRPr="001D551A">
        <w:t xml:space="preserve"> </w:t>
      </w:r>
      <w:r>
        <w:t>En större nettoutlåning medför ett större lånebehov samtidigt som stats</w:t>
      </w:r>
      <w:r>
        <w:softHyphen/>
        <w:t xml:space="preserve">skulden blir högre. </w:t>
      </w:r>
    </w:p>
    <w:p w14:paraId="4C549A0E" w14:textId="525532A3" w:rsidR="00ED3704" w:rsidRDefault="00ED3704" w:rsidP="00ED3704">
      <w:pPr>
        <w:pStyle w:val="Brdtext"/>
      </w:pPr>
      <w:r w:rsidRPr="00EE6176">
        <w:t xml:space="preserve">Nettoutlåningen omfattar regelbundna och årligen återkommande poster som </w:t>
      </w:r>
      <w:r>
        <w:t xml:space="preserve">in- och </w:t>
      </w:r>
      <w:r w:rsidRPr="00EE6176">
        <w:t>utbetalningar av</w:t>
      </w:r>
      <w:r>
        <w:t>seende</w:t>
      </w:r>
      <w:r w:rsidRPr="00EE6176">
        <w:t xml:space="preserve"> </w:t>
      </w:r>
      <w:r>
        <w:t>CSN:s</w:t>
      </w:r>
      <w:r w:rsidRPr="00EE6176">
        <w:t xml:space="preserve"> studielån</w:t>
      </w:r>
      <w:r>
        <w:t xml:space="preserve"> och Trafikverkets lånefinansierade infra</w:t>
      </w:r>
      <w:r>
        <w:softHyphen/>
        <w:t>strukturinvesteringar</w:t>
      </w:r>
      <w:r w:rsidRPr="00EE6176">
        <w:t xml:space="preserve">, men också tillfälliga poster som ofta beslutas med kort varsel och därför </w:t>
      </w:r>
      <w:r>
        <w:t>är svåra</w:t>
      </w:r>
      <w:r w:rsidRPr="00EE6176">
        <w:t xml:space="preserve"> att förutse. </w:t>
      </w:r>
      <w:r>
        <w:t>De</w:t>
      </w:r>
      <w:r w:rsidRPr="00EE6176">
        <w:t xml:space="preserve"> tillfälliga poster</w:t>
      </w:r>
      <w:r>
        <w:t>na medför att</w:t>
      </w:r>
      <w:r w:rsidRPr="00EE6176">
        <w:t xml:space="preserve"> nettoutlåningen </w:t>
      </w:r>
      <w:r>
        <w:t>kan</w:t>
      </w:r>
      <w:r w:rsidRPr="00EE6176">
        <w:t xml:space="preserve"> </w:t>
      </w:r>
      <w:r>
        <w:t xml:space="preserve">variera </w:t>
      </w:r>
      <w:r w:rsidRPr="00EE6176">
        <w:t xml:space="preserve">kraftigt </w:t>
      </w:r>
      <w:r>
        <w:t>mellan</w:t>
      </w:r>
      <w:r w:rsidRPr="00EE6176">
        <w:t xml:space="preserve"> år.</w:t>
      </w:r>
    </w:p>
    <w:p w14:paraId="6FB1BA61" w14:textId="29847879" w:rsidR="00ED3704" w:rsidRPr="00EE6176" w:rsidRDefault="00ED3704" w:rsidP="00ED3704">
      <w:pPr>
        <w:pStyle w:val="Brdtext"/>
      </w:pPr>
      <w:r w:rsidRPr="00E15FBE">
        <w:t xml:space="preserve">Riksbanken </w:t>
      </w:r>
      <w:r>
        <w:t xml:space="preserve">meddelade i början av 2021 att den avser </w:t>
      </w:r>
      <w:r w:rsidRPr="00E15FBE">
        <w:t>att ersätta den upplånade delen av valutareserven</w:t>
      </w:r>
      <w:r>
        <w:t>, som finansieras med lån i Riksgäldskontoret,</w:t>
      </w:r>
      <w:r w:rsidRPr="00E15FBE">
        <w:t xml:space="preserve"> med egen finansiering</w:t>
      </w:r>
      <w:r>
        <w:t xml:space="preserve"> och återbetala de utestående lånen</w:t>
      </w:r>
      <w:r w:rsidRPr="00E15FBE">
        <w:t xml:space="preserve">. </w:t>
      </w:r>
      <w:r>
        <w:t xml:space="preserve">Riksbankens beslut beräknas </w:t>
      </w:r>
      <w:r w:rsidRPr="00C05C99">
        <w:t>innebär</w:t>
      </w:r>
      <w:r>
        <w:t>a</w:t>
      </w:r>
      <w:r w:rsidRPr="00C05C99">
        <w:t xml:space="preserve"> att</w:t>
      </w:r>
      <w:r>
        <w:t xml:space="preserve"> </w:t>
      </w:r>
      <w:r w:rsidRPr="00C05C99">
        <w:t>netto</w:t>
      </w:r>
      <w:r>
        <w:softHyphen/>
      </w:r>
      <w:r w:rsidRPr="00C05C99">
        <w:t xml:space="preserve">utlåningen minskar med </w:t>
      </w:r>
      <w:r>
        <w:t>ca 60</w:t>
      </w:r>
      <w:r w:rsidRPr="00C05C99">
        <w:t xml:space="preserve"> miljarder kronor per år</w:t>
      </w:r>
      <w:r>
        <w:t xml:space="preserve"> </w:t>
      </w:r>
      <w:r w:rsidRPr="00C05C99">
        <w:t>2021–2023</w:t>
      </w:r>
      <w:r>
        <w:t xml:space="preserve"> och bidrar därmed väsentligt till minska</w:t>
      </w:r>
      <w:r w:rsidDel="007A269D">
        <w:t>d</w:t>
      </w:r>
      <w:r>
        <w:t xml:space="preserve"> nettoutlåning under de berörda åren</w:t>
      </w:r>
      <w:r w:rsidRPr="00C05C99">
        <w:t>.</w:t>
      </w:r>
      <w:r>
        <w:t xml:space="preserve"> Nettoutlåningen beräknas vara särskilt låg 2022, då Aktiebolaget Svensk Exportkredit ska återbetala ett lån om 10 miljarder kronor.</w:t>
      </w:r>
    </w:p>
    <w:p w14:paraId="6488FC60" w14:textId="1D228B7C" w:rsidR="00ED3704" w:rsidRDefault="00ED3704" w:rsidP="00ED3704">
      <w:pPr>
        <w:pStyle w:val="TabellRubrik"/>
      </w:pPr>
      <w:bookmarkStart w:id="189" w:name="_Ref66862765"/>
      <w:r>
        <w:t xml:space="preserve">Tabell </w:t>
      </w:r>
      <w:r>
        <w:fldChar w:fldCharType="begin"/>
      </w:r>
      <w:r>
        <w:instrText xml:space="preserve"> STYLEREF  "Rubrik 1" \n</w:instrText>
      </w:r>
      <w:r>
        <w:fldChar w:fldCharType="separate"/>
      </w:r>
      <w:r w:rsidR="000D76EE">
        <w:rPr>
          <w:noProof/>
        </w:rPr>
        <w:t>7</w:t>
      </w:r>
      <w:r>
        <w:rPr>
          <w:noProof/>
        </w:rPr>
        <w:fldChar w:fldCharType="end"/>
      </w:r>
      <w:r>
        <w:t>.</w:t>
      </w:r>
      <w:fldSimple w:instr=" SEQ Tabell \* ARABIC \s 1 ">
        <w:r w:rsidR="000D76EE">
          <w:rPr>
            <w:noProof/>
          </w:rPr>
          <w:t>2</w:t>
        </w:r>
      </w:fldSimple>
      <w:bookmarkEnd w:id="189"/>
      <w:r>
        <w:tab/>
        <w:t>Riksgäldskontorets nettoutlåning, utfall och prognos</w:t>
      </w:r>
    </w:p>
    <w:p w14:paraId="7646E6E8" w14:textId="5B7B66A5" w:rsidR="00ED3704" w:rsidRDefault="00ED3704" w:rsidP="00ED3704">
      <w:pPr>
        <w:pStyle w:val="TabellUnderrubrik"/>
      </w:pPr>
      <w:r>
        <w:t>Miljarder kronor</w:t>
      </w:r>
    </w:p>
    <w:tbl>
      <w:tblPr>
        <w:tblStyle w:val="RKBPTabell"/>
        <w:tblW w:w="0" w:type="auto"/>
        <w:tblLook w:val="06E0" w:firstRow="1" w:lastRow="1" w:firstColumn="1" w:lastColumn="0" w:noHBand="1" w:noVBand="1"/>
      </w:tblPr>
      <w:tblGrid>
        <w:gridCol w:w="3105"/>
        <w:gridCol w:w="853"/>
        <w:gridCol w:w="853"/>
        <w:gridCol w:w="853"/>
        <w:gridCol w:w="853"/>
        <w:gridCol w:w="853"/>
      </w:tblGrid>
      <w:tr w:rsidR="00ED3704" w:rsidRPr="0034117A" w14:paraId="5072973D"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noWrap/>
            <w:hideMark/>
          </w:tcPr>
          <w:p w14:paraId="0A6CA9A2" w14:textId="77777777" w:rsidR="00ED3704" w:rsidRPr="0034117A" w:rsidRDefault="00ED3704" w:rsidP="00ED3704">
            <w:pPr>
              <w:pStyle w:val="TabellHuvud"/>
            </w:pPr>
          </w:p>
        </w:tc>
        <w:tc>
          <w:tcPr>
            <w:tcW w:w="0" w:type="dxa"/>
            <w:noWrap/>
            <w:hideMark/>
          </w:tcPr>
          <w:p w14:paraId="05B45EF5" w14:textId="77777777" w:rsidR="00ED3704" w:rsidRPr="0034117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117A">
              <w:t>2020</w:t>
            </w:r>
          </w:p>
        </w:tc>
        <w:tc>
          <w:tcPr>
            <w:tcW w:w="0" w:type="dxa"/>
            <w:noWrap/>
            <w:hideMark/>
          </w:tcPr>
          <w:p w14:paraId="73AB8BD5" w14:textId="77777777" w:rsidR="00ED3704" w:rsidRPr="0034117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117A">
              <w:t>2021</w:t>
            </w:r>
          </w:p>
        </w:tc>
        <w:tc>
          <w:tcPr>
            <w:tcW w:w="0" w:type="dxa"/>
            <w:noWrap/>
            <w:hideMark/>
          </w:tcPr>
          <w:p w14:paraId="17205860" w14:textId="77777777" w:rsidR="00ED3704" w:rsidRPr="0034117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117A">
              <w:t>2022</w:t>
            </w:r>
          </w:p>
        </w:tc>
        <w:tc>
          <w:tcPr>
            <w:tcW w:w="0" w:type="dxa"/>
            <w:noWrap/>
            <w:hideMark/>
          </w:tcPr>
          <w:p w14:paraId="4EEB273A" w14:textId="77777777" w:rsidR="00ED3704" w:rsidRPr="0034117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117A">
              <w:t>2023</w:t>
            </w:r>
          </w:p>
        </w:tc>
        <w:tc>
          <w:tcPr>
            <w:tcW w:w="0" w:type="dxa"/>
            <w:noWrap/>
            <w:hideMark/>
          </w:tcPr>
          <w:p w14:paraId="2E4CB96F" w14:textId="77777777" w:rsidR="00ED3704" w:rsidRPr="0034117A"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117A">
              <w:t>2024</w:t>
            </w:r>
          </w:p>
        </w:tc>
      </w:tr>
      <w:tr w:rsidR="00ED3704" w:rsidRPr="0034117A" w14:paraId="33D4F475"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noWrap/>
            <w:hideMark/>
          </w:tcPr>
          <w:p w14:paraId="5720D6AD" w14:textId="77777777" w:rsidR="00ED3704" w:rsidRPr="0034117A" w:rsidRDefault="00ED3704" w:rsidP="00ED3704">
            <w:pPr>
              <w:pStyle w:val="Tabell"/>
            </w:pPr>
            <w:r w:rsidRPr="0034117A">
              <w:t>Investeringslån till myndigheter</w:t>
            </w:r>
          </w:p>
        </w:tc>
        <w:tc>
          <w:tcPr>
            <w:tcW w:w="0" w:type="dxa"/>
            <w:tcBorders>
              <w:top w:val="single" w:sz="12" w:space="0" w:color="auto"/>
            </w:tcBorders>
            <w:noWrap/>
            <w:hideMark/>
          </w:tcPr>
          <w:p w14:paraId="21D88AAF"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4</w:t>
            </w:r>
          </w:p>
        </w:tc>
        <w:tc>
          <w:tcPr>
            <w:tcW w:w="0" w:type="dxa"/>
            <w:tcBorders>
              <w:top w:val="single" w:sz="12" w:space="0" w:color="auto"/>
            </w:tcBorders>
            <w:noWrap/>
            <w:hideMark/>
          </w:tcPr>
          <w:p w14:paraId="0B4D1B44"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c>
          <w:tcPr>
            <w:tcW w:w="0" w:type="dxa"/>
            <w:tcBorders>
              <w:top w:val="single" w:sz="12" w:space="0" w:color="auto"/>
            </w:tcBorders>
            <w:noWrap/>
            <w:hideMark/>
          </w:tcPr>
          <w:p w14:paraId="281BC251"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c>
          <w:tcPr>
            <w:tcW w:w="0" w:type="dxa"/>
            <w:tcBorders>
              <w:top w:val="single" w:sz="12" w:space="0" w:color="auto"/>
            </w:tcBorders>
            <w:noWrap/>
            <w:hideMark/>
          </w:tcPr>
          <w:p w14:paraId="4BFA6342"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c>
          <w:tcPr>
            <w:tcW w:w="0" w:type="dxa"/>
            <w:tcBorders>
              <w:top w:val="single" w:sz="12" w:space="0" w:color="auto"/>
            </w:tcBorders>
            <w:noWrap/>
            <w:hideMark/>
          </w:tcPr>
          <w:p w14:paraId="5FBEBFE7"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r>
      <w:tr w:rsidR="00ED3704" w:rsidRPr="0034117A" w14:paraId="407B680A"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0BB309CB" w14:textId="77777777" w:rsidR="00ED3704" w:rsidRPr="0034117A" w:rsidRDefault="00ED3704" w:rsidP="00ED3704">
            <w:pPr>
              <w:pStyle w:val="Tabell"/>
            </w:pPr>
            <w:r w:rsidRPr="0034117A">
              <w:t>Myndigheters räntekonton</w:t>
            </w:r>
          </w:p>
        </w:tc>
        <w:tc>
          <w:tcPr>
            <w:tcW w:w="960" w:type="dxa"/>
            <w:noWrap/>
            <w:hideMark/>
          </w:tcPr>
          <w:p w14:paraId="6E8B69B0"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-3</w:t>
            </w:r>
          </w:p>
        </w:tc>
        <w:tc>
          <w:tcPr>
            <w:tcW w:w="960" w:type="dxa"/>
            <w:noWrap/>
            <w:hideMark/>
          </w:tcPr>
          <w:p w14:paraId="756286EF"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c>
          <w:tcPr>
            <w:tcW w:w="960" w:type="dxa"/>
            <w:noWrap/>
            <w:hideMark/>
          </w:tcPr>
          <w:p w14:paraId="5FDF84B8"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c>
          <w:tcPr>
            <w:tcW w:w="960" w:type="dxa"/>
            <w:noWrap/>
            <w:hideMark/>
          </w:tcPr>
          <w:p w14:paraId="1CF37777"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c>
          <w:tcPr>
            <w:tcW w:w="960" w:type="dxa"/>
            <w:noWrap/>
            <w:hideMark/>
          </w:tcPr>
          <w:p w14:paraId="433AC3EE"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r>
      <w:tr w:rsidR="00ED3704" w:rsidRPr="0034117A" w14:paraId="092442A7"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595314A8" w14:textId="77777777" w:rsidR="00ED3704" w:rsidRPr="0034117A" w:rsidRDefault="00ED3704" w:rsidP="00ED3704">
            <w:pPr>
              <w:pStyle w:val="Tabell"/>
            </w:pPr>
            <w:r w:rsidRPr="0034117A">
              <w:t xml:space="preserve">CSN:s studielån  </w:t>
            </w:r>
          </w:p>
        </w:tc>
        <w:tc>
          <w:tcPr>
            <w:tcW w:w="960" w:type="dxa"/>
            <w:noWrap/>
            <w:hideMark/>
          </w:tcPr>
          <w:p w14:paraId="634C66BE"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9</w:t>
            </w:r>
          </w:p>
        </w:tc>
        <w:tc>
          <w:tcPr>
            <w:tcW w:w="960" w:type="dxa"/>
            <w:noWrap/>
            <w:hideMark/>
          </w:tcPr>
          <w:p w14:paraId="050E6E94"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11</w:t>
            </w:r>
          </w:p>
        </w:tc>
        <w:tc>
          <w:tcPr>
            <w:tcW w:w="960" w:type="dxa"/>
            <w:noWrap/>
            <w:hideMark/>
          </w:tcPr>
          <w:p w14:paraId="15B4D84B"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10</w:t>
            </w:r>
          </w:p>
        </w:tc>
        <w:tc>
          <w:tcPr>
            <w:tcW w:w="960" w:type="dxa"/>
            <w:noWrap/>
            <w:hideMark/>
          </w:tcPr>
          <w:p w14:paraId="55DA7562"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9</w:t>
            </w:r>
          </w:p>
        </w:tc>
        <w:tc>
          <w:tcPr>
            <w:tcW w:w="960" w:type="dxa"/>
            <w:noWrap/>
            <w:hideMark/>
          </w:tcPr>
          <w:p w14:paraId="38D61D06"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9</w:t>
            </w:r>
          </w:p>
        </w:tc>
      </w:tr>
      <w:tr w:rsidR="00ED3704" w:rsidRPr="0034117A" w14:paraId="2FBE4B5B"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4F1DC17B" w14:textId="323AF3EC" w:rsidR="00ED3704" w:rsidRPr="0034117A" w:rsidRDefault="00ED3704" w:rsidP="00ED3704">
            <w:pPr>
              <w:pStyle w:val="Tabell"/>
            </w:pPr>
            <w:r w:rsidRPr="0034117A">
              <w:t>Trafikverkets infrastruktur</w:t>
            </w:r>
            <w:r>
              <w:t>lån</w:t>
            </w:r>
          </w:p>
        </w:tc>
        <w:tc>
          <w:tcPr>
            <w:tcW w:w="960" w:type="dxa"/>
            <w:noWrap/>
            <w:hideMark/>
          </w:tcPr>
          <w:p w14:paraId="43946A18"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4</w:t>
            </w:r>
          </w:p>
        </w:tc>
        <w:tc>
          <w:tcPr>
            <w:tcW w:w="960" w:type="dxa"/>
            <w:noWrap/>
            <w:hideMark/>
          </w:tcPr>
          <w:p w14:paraId="2FB6EF77"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8</w:t>
            </w:r>
          </w:p>
        </w:tc>
        <w:tc>
          <w:tcPr>
            <w:tcW w:w="960" w:type="dxa"/>
            <w:noWrap/>
            <w:hideMark/>
          </w:tcPr>
          <w:p w14:paraId="180D6C6B"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4</w:t>
            </w:r>
          </w:p>
        </w:tc>
        <w:tc>
          <w:tcPr>
            <w:tcW w:w="960" w:type="dxa"/>
            <w:noWrap/>
            <w:hideMark/>
          </w:tcPr>
          <w:p w14:paraId="56050396"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c>
          <w:tcPr>
            <w:tcW w:w="960" w:type="dxa"/>
            <w:noWrap/>
            <w:hideMark/>
          </w:tcPr>
          <w:p w14:paraId="19676C9C"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w:t>
            </w:r>
          </w:p>
        </w:tc>
      </w:tr>
      <w:tr w:rsidR="00ED3704" w:rsidRPr="0034117A" w14:paraId="52A3A956"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325D9BC1" w14:textId="693A0584" w:rsidR="00ED3704" w:rsidRPr="0034117A" w:rsidRDefault="00ED3704" w:rsidP="00ED3704">
            <w:pPr>
              <w:pStyle w:val="Tabell"/>
            </w:pPr>
            <w:r w:rsidRPr="0034117A">
              <w:t xml:space="preserve">Lån till </w:t>
            </w:r>
            <w:r>
              <w:t>A</w:t>
            </w:r>
            <w:r w:rsidRPr="0034117A">
              <w:t xml:space="preserve">ffärsverket </w:t>
            </w:r>
            <w:r w:rsidDel="00CD07F3">
              <w:t>s</w:t>
            </w:r>
            <w:r w:rsidRPr="0034117A">
              <w:t>venska kraftnät</w:t>
            </w:r>
          </w:p>
        </w:tc>
        <w:tc>
          <w:tcPr>
            <w:tcW w:w="960" w:type="dxa"/>
            <w:noWrap/>
            <w:hideMark/>
          </w:tcPr>
          <w:p w14:paraId="4C2D0FB5"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-6</w:t>
            </w:r>
          </w:p>
        </w:tc>
        <w:tc>
          <w:tcPr>
            <w:tcW w:w="960" w:type="dxa"/>
            <w:noWrap/>
            <w:hideMark/>
          </w:tcPr>
          <w:p w14:paraId="77C06F5D"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c>
          <w:tcPr>
            <w:tcW w:w="960" w:type="dxa"/>
            <w:noWrap/>
            <w:hideMark/>
          </w:tcPr>
          <w:p w14:paraId="2C7D301B"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w:t>
            </w:r>
          </w:p>
        </w:tc>
        <w:tc>
          <w:tcPr>
            <w:tcW w:w="960" w:type="dxa"/>
            <w:noWrap/>
            <w:hideMark/>
          </w:tcPr>
          <w:p w14:paraId="59AB563F"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w:t>
            </w:r>
          </w:p>
        </w:tc>
        <w:tc>
          <w:tcPr>
            <w:tcW w:w="960" w:type="dxa"/>
            <w:noWrap/>
            <w:hideMark/>
          </w:tcPr>
          <w:p w14:paraId="1D1891F2"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r>
      <w:tr w:rsidR="00ED3704" w:rsidRPr="0034117A" w14:paraId="37C2F1E7"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6BA41976" w14:textId="77777777" w:rsidR="00ED3704" w:rsidRPr="0034117A" w:rsidRDefault="00ED3704" w:rsidP="00ED3704">
            <w:pPr>
              <w:pStyle w:val="Tabell"/>
            </w:pPr>
            <w:r w:rsidRPr="0034117A">
              <w:t>Resolutionsreserven</w:t>
            </w:r>
          </w:p>
        </w:tc>
        <w:tc>
          <w:tcPr>
            <w:tcW w:w="960" w:type="dxa"/>
            <w:noWrap/>
            <w:hideMark/>
          </w:tcPr>
          <w:p w14:paraId="1171C02D"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-3</w:t>
            </w:r>
          </w:p>
        </w:tc>
        <w:tc>
          <w:tcPr>
            <w:tcW w:w="960" w:type="dxa"/>
            <w:noWrap/>
            <w:hideMark/>
          </w:tcPr>
          <w:p w14:paraId="53E63F03"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-4</w:t>
            </w:r>
          </w:p>
        </w:tc>
        <w:tc>
          <w:tcPr>
            <w:tcW w:w="960" w:type="dxa"/>
            <w:noWrap/>
            <w:hideMark/>
          </w:tcPr>
          <w:p w14:paraId="430C2690"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-3</w:t>
            </w:r>
          </w:p>
        </w:tc>
        <w:tc>
          <w:tcPr>
            <w:tcW w:w="960" w:type="dxa"/>
            <w:noWrap/>
            <w:hideMark/>
          </w:tcPr>
          <w:p w14:paraId="44303F4C"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-3</w:t>
            </w:r>
          </w:p>
        </w:tc>
        <w:tc>
          <w:tcPr>
            <w:tcW w:w="960" w:type="dxa"/>
            <w:noWrap/>
            <w:hideMark/>
          </w:tcPr>
          <w:p w14:paraId="09F93069"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-3</w:t>
            </w:r>
          </w:p>
        </w:tc>
      </w:tr>
      <w:tr w:rsidR="00ED3704" w:rsidRPr="0034117A" w14:paraId="615F67C2"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4CC708E1" w14:textId="77777777" w:rsidR="00ED3704" w:rsidRPr="0034117A" w:rsidRDefault="00ED3704" w:rsidP="00ED3704">
            <w:pPr>
              <w:pStyle w:val="Tabell"/>
            </w:pPr>
            <w:r w:rsidRPr="0034117A">
              <w:t>Lån till Riksbanken</w:t>
            </w:r>
          </w:p>
        </w:tc>
        <w:tc>
          <w:tcPr>
            <w:tcW w:w="960" w:type="dxa"/>
            <w:noWrap/>
            <w:hideMark/>
          </w:tcPr>
          <w:p w14:paraId="0AAC710A"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6</w:t>
            </w:r>
          </w:p>
        </w:tc>
        <w:tc>
          <w:tcPr>
            <w:tcW w:w="960" w:type="dxa"/>
            <w:noWrap/>
            <w:hideMark/>
          </w:tcPr>
          <w:p w14:paraId="1479432F"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-57</w:t>
            </w:r>
          </w:p>
        </w:tc>
        <w:tc>
          <w:tcPr>
            <w:tcW w:w="960" w:type="dxa"/>
            <w:noWrap/>
            <w:hideMark/>
          </w:tcPr>
          <w:p w14:paraId="0B131E8B"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-61</w:t>
            </w:r>
          </w:p>
        </w:tc>
        <w:tc>
          <w:tcPr>
            <w:tcW w:w="960" w:type="dxa"/>
            <w:noWrap/>
            <w:hideMark/>
          </w:tcPr>
          <w:p w14:paraId="7787845F"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-64</w:t>
            </w:r>
          </w:p>
        </w:tc>
        <w:tc>
          <w:tcPr>
            <w:tcW w:w="960" w:type="dxa"/>
            <w:noWrap/>
            <w:hideMark/>
          </w:tcPr>
          <w:p w14:paraId="24EE3476"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r>
      <w:tr w:rsidR="00ED3704" w:rsidRPr="0034117A" w14:paraId="4D5DFEBC"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241C75F7" w14:textId="50C90BB4" w:rsidR="00ED3704" w:rsidRPr="0034117A" w:rsidRDefault="00ED3704" w:rsidP="00ED3704">
            <w:pPr>
              <w:pStyle w:val="Tabell"/>
            </w:pPr>
            <w:r w:rsidRPr="0034117A">
              <w:t>A</w:t>
            </w:r>
            <w:r>
              <w:t>ktiebolaget</w:t>
            </w:r>
            <w:r w:rsidRPr="0034117A">
              <w:t xml:space="preserve"> Svensk </w:t>
            </w:r>
            <w:r>
              <w:t>E</w:t>
            </w:r>
            <w:r w:rsidRPr="0034117A">
              <w:t>xportkredit</w:t>
            </w:r>
          </w:p>
        </w:tc>
        <w:tc>
          <w:tcPr>
            <w:tcW w:w="960" w:type="dxa"/>
            <w:noWrap/>
            <w:hideMark/>
          </w:tcPr>
          <w:p w14:paraId="72E63B33"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10</w:t>
            </w:r>
          </w:p>
        </w:tc>
        <w:tc>
          <w:tcPr>
            <w:tcW w:w="960" w:type="dxa"/>
            <w:noWrap/>
            <w:hideMark/>
          </w:tcPr>
          <w:p w14:paraId="057A15C2"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c>
          <w:tcPr>
            <w:tcW w:w="960" w:type="dxa"/>
            <w:noWrap/>
            <w:hideMark/>
          </w:tcPr>
          <w:p w14:paraId="37A15B44"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-10</w:t>
            </w:r>
          </w:p>
        </w:tc>
        <w:tc>
          <w:tcPr>
            <w:tcW w:w="960" w:type="dxa"/>
            <w:noWrap/>
            <w:hideMark/>
          </w:tcPr>
          <w:p w14:paraId="4437047D"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c>
          <w:tcPr>
            <w:tcW w:w="960" w:type="dxa"/>
            <w:noWrap/>
            <w:hideMark/>
          </w:tcPr>
          <w:p w14:paraId="0DB3FF83"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r>
      <w:tr w:rsidR="00ED3704" w:rsidRPr="0034117A" w14:paraId="0C25E3F6"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2A024A57" w14:textId="77777777" w:rsidR="00ED3704" w:rsidRPr="0034117A" w:rsidRDefault="00ED3704" w:rsidP="00ED3704">
            <w:pPr>
              <w:pStyle w:val="Tabell"/>
            </w:pPr>
            <w:r w:rsidRPr="0034117A">
              <w:t>Övrigt</w:t>
            </w:r>
          </w:p>
        </w:tc>
        <w:tc>
          <w:tcPr>
            <w:tcW w:w="960" w:type="dxa"/>
            <w:noWrap/>
            <w:hideMark/>
          </w:tcPr>
          <w:p w14:paraId="34EAAF7E"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w:t>
            </w:r>
          </w:p>
        </w:tc>
        <w:tc>
          <w:tcPr>
            <w:tcW w:w="960" w:type="dxa"/>
            <w:noWrap/>
            <w:hideMark/>
          </w:tcPr>
          <w:p w14:paraId="2A5B3DFB"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w:t>
            </w:r>
          </w:p>
        </w:tc>
        <w:tc>
          <w:tcPr>
            <w:tcW w:w="960" w:type="dxa"/>
            <w:noWrap/>
            <w:hideMark/>
          </w:tcPr>
          <w:p w14:paraId="09658B6C"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-2</w:t>
            </w:r>
          </w:p>
        </w:tc>
        <w:tc>
          <w:tcPr>
            <w:tcW w:w="960" w:type="dxa"/>
            <w:noWrap/>
            <w:hideMark/>
          </w:tcPr>
          <w:p w14:paraId="17A25B6B"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0</w:t>
            </w:r>
          </w:p>
        </w:tc>
        <w:tc>
          <w:tcPr>
            <w:tcW w:w="960" w:type="dxa"/>
            <w:noWrap/>
            <w:hideMark/>
          </w:tcPr>
          <w:p w14:paraId="4A99DFA7" w14:textId="77777777" w:rsidR="00ED3704" w:rsidRPr="0034117A"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117A">
              <w:t>-1</w:t>
            </w:r>
          </w:p>
        </w:tc>
      </w:tr>
      <w:tr w:rsidR="00ED3704" w:rsidRPr="0034117A" w14:paraId="5F9F029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60" w:type="dxa"/>
            <w:noWrap/>
            <w:hideMark/>
          </w:tcPr>
          <w:p w14:paraId="24A70320" w14:textId="77777777" w:rsidR="00ED3704" w:rsidRPr="0034117A" w:rsidRDefault="00ED3704" w:rsidP="00ED3704">
            <w:pPr>
              <w:pStyle w:val="Tabell"/>
              <w:rPr>
                <w:b/>
              </w:rPr>
            </w:pPr>
            <w:r w:rsidRPr="0034117A">
              <w:rPr>
                <w:b/>
              </w:rPr>
              <w:t>Summa nettoutlåning</w:t>
            </w:r>
          </w:p>
        </w:tc>
        <w:tc>
          <w:tcPr>
            <w:tcW w:w="960" w:type="dxa"/>
            <w:noWrap/>
            <w:hideMark/>
          </w:tcPr>
          <w:p w14:paraId="362FA34A" w14:textId="6BF7CFDB" w:rsidR="00ED3704" w:rsidRPr="0034117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117A">
              <w:rPr>
                <w:b/>
              </w:rPr>
              <w:t>21</w:t>
            </w:r>
          </w:p>
        </w:tc>
        <w:tc>
          <w:tcPr>
            <w:tcW w:w="960" w:type="dxa"/>
            <w:noWrap/>
            <w:hideMark/>
          </w:tcPr>
          <w:p w14:paraId="5C981E5B" w14:textId="77777777" w:rsidR="00ED3704" w:rsidRPr="0034117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117A">
              <w:rPr>
                <w:b/>
              </w:rPr>
              <w:t>-43</w:t>
            </w:r>
          </w:p>
        </w:tc>
        <w:tc>
          <w:tcPr>
            <w:tcW w:w="960" w:type="dxa"/>
            <w:noWrap/>
            <w:hideMark/>
          </w:tcPr>
          <w:p w14:paraId="52D1660B" w14:textId="77777777" w:rsidR="00ED3704" w:rsidRPr="0034117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117A">
              <w:rPr>
                <w:b/>
              </w:rPr>
              <w:t>-62</w:t>
            </w:r>
          </w:p>
        </w:tc>
        <w:tc>
          <w:tcPr>
            <w:tcW w:w="960" w:type="dxa"/>
            <w:noWrap/>
            <w:hideMark/>
          </w:tcPr>
          <w:p w14:paraId="46449DCB" w14:textId="0A79AC53" w:rsidR="00ED3704" w:rsidRPr="0034117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117A">
              <w:rPr>
                <w:b/>
              </w:rPr>
              <w:t>-5</w:t>
            </w:r>
            <w:r>
              <w:rPr>
                <w:b/>
              </w:rPr>
              <w:t>4</w:t>
            </w:r>
          </w:p>
        </w:tc>
        <w:tc>
          <w:tcPr>
            <w:tcW w:w="960" w:type="dxa"/>
            <w:noWrap/>
            <w:hideMark/>
          </w:tcPr>
          <w:p w14:paraId="516660DE" w14:textId="53901235" w:rsidR="00ED3704" w:rsidRPr="0034117A"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117A">
              <w:rPr>
                <w:b/>
              </w:rPr>
              <w:t>10</w:t>
            </w:r>
          </w:p>
        </w:tc>
      </w:tr>
    </w:tbl>
    <w:p w14:paraId="265840C3" w14:textId="58A1D0C2" w:rsidR="00ED3704" w:rsidRDefault="00ED3704" w:rsidP="00ED3704">
      <w:pPr>
        <w:pStyle w:val="Klla"/>
      </w:pPr>
      <w:r>
        <w:t>Källor: Ekonomistyrningsverket, Riksgäldskontoret och egna beräkningar.</w:t>
      </w:r>
    </w:p>
    <w:p w14:paraId="18F2A7B4" w14:textId="3C83A3DC" w:rsidR="00ED3704" w:rsidRDefault="00ED3704" w:rsidP="00ED3704">
      <w:pPr>
        <w:pStyle w:val="Rubrik3utannumrering"/>
      </w:pPr>
      <w:r>
        <w:t>K</w:t>
      </w:r>
      <w:r w:rsidRPr="001D551A">
        <w:t>assamässig korrigering</w:t>
      </w:r>
    </w:p>
    <w:p w14:paraId="4C85A0CA" w14:textId="47C984A6" w:rsidR="00ED3704" w:rsidRDefault="00ED3704" w:rsidP="00ED3704">
      <w:pPr>
        <w:pStyle w:val="Brdtext"/>
      </w:pPr>
      <w:r w:rsidRPr="00CC3C74">
        <w:t xml:space="preserve">För att budgetsaldot ska överensstämma med saldot mellan in- och utbetalningar på statens centralkonto i Riksbanken görs en kassamässig korrigering. </w:t>
      </w:r>
      <w:r w:rsidRPr="00AD4492">
        <w:t xml:space="preserve">Kassamässiga korrigeringar uppstår dels till följd av </w:t>
      </w:r>
      <w:r>
        <w:t xml:space="preserve">att inkomster eller utgifter </w:t>
      </w:r>
      <w:r w:rsidRPr="00AD4492">
        <w:t>periodiser</w:t>
      </w:r>
      <w:r>
        <w:t>as</w:t>
      </w:r>
      <w:r w:rsidRPr="00AD4492">
        <w:t xml:space="preserve">, dels till följd av att det förekommer transaktioner över statens centralkonto som inte har sin motsvarighet på anslag eller inkomsttitlar och </w:t>
      </w:r>
      <w:r>
        <w:t>omvänt</w:t>
      </w:r>
      <w:r w:rsidRPr="00AD4492">
        <w:t>.</w:t>
      </w:r>
    </w:p>
    <w:p w14:paraId="689E5CD7" w14:textId="61AC698E" w:rsidR="00ED3704" w:rsidRDefault="00ED3704" w:rsidP="00ED3704">
      <w:pPr>
        <w:pStyle w:val="TabellRubrik"/>
      </w:pPr>
      <w:bookmarkStart w:id="190" w:name="_Ref66862930"/>
      <w:r>
        <w:t xml:space="preserve">Tabell </w:t>
      </w:r>
      <w:r>
        <w:fldChar w:fldCharType="begin"/>
      </w:r>
      <w:r>
        <w:instrText xml:space="preserve"> STYLEREF  "Rubrik 1" \n</w:instrText>
      </w:r>
      <w:r>
        <w:fldChar w:fldCharType="separate"/>
      </w:r>
      <w:r w:rsidR="000D76EE">
        <w:rPr>
          <w:noProof/>
        </w:rPr>
        <w:t>7</w:t>
      </w:r>
      <w:r>
        <w:rPr>
          <w:noProof/>
        </w:rPr>
        <w:fldChar w:fldCharType="end"/>
      </w:r>
      <w:r>
        <w:t>.</w:t>
      </w:r>
      <w:fldSimple w:instr=" SEQ Tabell \* ARABIC \s 1 ">
        <w:r w:rsidR="000D76EE">
          <w:rPr>
            <w:noProof/>
          </w:rPr>
          <w:t>3</w:t>
        </w:r>
      </w:fldSimple>
      <w:bookmarkEnd w:id="190"/>
      <w:r>
        <w:tab/>
        <w:t>Kassamässig korrigering, utfall och prognos</w:t>
      </w:r>
    </w:p>
    <w:p w14:paraId="1E5C9ED7" w14:textId="7B8021D1" w:rsidR="00ED3704" w:rsidRDefault="00ED3704" w:rsidP="00ED3704">
      <w:pPr>
        <w:pStyle w:val="TabellUnderrubrik"/>
      </w:pPr>
      <w:r>
        <w:t>Miljarder kronor</w:t>
      </w:r>
    </w:p>
    <w:tbl>
      <w:tblPr>
        <w:tblStyle w:val="RKBPTabell"/>
        <w:tblW w:w="0" w:type="auto"/>
        <w:tblLook w:val="06E0" w:firstRow="1" w:lastRow="1" w:firstColumn="1" w:lastColumn="0" w:noHBand="1" w:noVBand="1"/>
      </w:tblPr>
      <w:tblGrid>
        <w:gridCol w:w="3105"/>
        <w:gridCol w:w="853"/>
        <w:gridCol w:w="853"/>
        <w:gridCol w:w="853"/>
        <w:gridCol w:w="853"/>
        <w:gridCol w:w="853"/>
      </w:tblGrid>
      <w:tr w:rsidR="00ED3704" w:rsidRPr="00AD4492" w14:paraId="374F02F5"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noWrap/>
            <w:hideMark/>
          </w:tcPr>
          <w:p w14:paraId="434B9F18" w14:textId="77777777" w:rsidR="00ED3704" w:rsidRPr="00AD4492" w:rsidRDefault="00ED3704" w:rsidP="00ED3704">
            <w:pPr>
              <w:pStyle w:val="TabellHuvud"/>
            </w:pPr>
          </w:p>
        </w:tc>
        <w:tc>
          <w:tcPr>
            <w:tcW w:w="0" w:type="dxa"/>
            <w:noWrap/>
            <w:hideMark/>
          </w:tcPr>
          <w:p w14:paraId="472331F6" w14:textId="77777777" w:rsidR="00ED3704" w:rsidRPr="00AD449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D4492">
              <w:t>2020</w:t>
            </w:r>
          </w:p>
        </w:tc>
        <w:tc>
          <w:tcPr>
            <w:tcW w:w="0" w:type="dxa"/>
            <w:noWrap/>
            <w:hideMark/>
          </w:tcPr>
          <w:p w14:paraId="2C4086D5" w14:textId="77777777" w:rsidR="00ED3704" w:rsidRPr="00AD449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D4492">
              <w:t>2021</w:t>
            </w:r>
          </w:p>
        </w:tc>
        <w:tc>
          <w:tcPr>
            <w:tcW w:w="0" w:type="dxa"/>
            <w:noWrap/>
            <w:hideMark/>
          </w:tcPr>
          <w:p w14:paraId="42815266" w14:textId="77777777" w:rsidR="00ED3704" w:rsidRPr="00AD449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D4492">
              <w:t>2022</w:t>
            </w:r>
          </w:p>
        </w:tc>
        <w:tc>
          <w:tcPr>
            <w:tcW w:w="0" w:type="dxa"/>
            <w:noWrap/>
            <w:hideMark/>
          </w:tcPr>
          <w:p w14:paraId="7642F5A8" w14:textId="77777777" w:rsidR="00ED3704" w:rsidRPr="00AD449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D4492">
              <w:t>2023</w:t>
            </w:r>
          </w:p>
        </w:tc>
        <w:tc>
          <w:tcPr>
            <w:tcW w:w="0" w:type="dxa"/>
            <w:noWrap/>
            <w:hideMark/>
          </w:tcPr>
          <w:p w14:paraId="01D72FBC" w14:textId="77777777" w:rsidR="00ED3704" w:rsidRPr="00AD4492"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D4492">
              <w:t>2024</w:t>
            </w:r>
          </w:p>
        </w:tc>
      </w:tr>
      <w:tr w:rsidR="00ED3704" w:rsidRPr="00AD4492" w14:paraId="01315552"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noWrap/>
            <w:hideMark/>
          </w:tcPr>
          <w:p w14:paraId="6D314BAB" w14:textId="77777777" w:rsidR="00ED3704" w:rsidRPr="00AD4492" w:rsidRDefault="00ED3704" w:rsidP="00ED3704">
            <w:pPr>
              <w:pStyle w:val="Tabell"/>
            </w:pPr>
            <w:r w:rsidRPr="00AD4492">
              <w:t>Lokalradioavgifter</w:t>
            </w:r>
          </w:p>
        </w:tc>
        <w:tc>
          <w:tcPr>
            <w:tcW w:w="0" w:type="dxa"/>
            <w:tcBorders>
              <w:top w:val="single" w:sz="12" w:space="0" w:color="auto"/>
            </w:tcBorders>
            <w:noWrap/>
            <w:hideMark/>
          </w:tcPr>
          <w:p w14:paraId="1730C7B9"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0,2</w:t>
            </w:r>
          </w:p>
        </w:tc>
        <w:tc>
          <w:tcPr>
            <w:tcW w:w="0" w:type="dxa"/>
            <w:tcBorders>
              <w:top w:val="single" w:sz="12" w:space="0" w:color="auto"/>
            </w:tcBorders>
            <w:noWrap/>
            <w:hideMark/>
          </w:tcPr>
          <w:p w14:paraId="456ACD90"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0,2</w:t>
            </w:r>
          </w:p>
        </w:tc>
        <w:tc>
          <w:tcPr>
            <w:tcW w:w="0" w:type="dxa"/>
            <w:tcBorders>
              <w:top w:val="single" w:sz="12" w:space="0" w:color="auto"/>
            </w:tcBorders>
            <w:noWrap/>
            <w:hideMark/>
          </w:tcPr>
          <w:p w14:paraId="2D5CE07C"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0,2</w:t>
            </w:r>
          </w:p>
        </w:tc>
        <w:tc>
          <w:tcPr>
            <w:tcW w:w="0" w:type="dxa"/>
            <w:tcBorders>
              <w:top w:val="single" w:sz="12" w:space="0" w:color="auto"/>
            </w:tcBorders>
            <w:noWrap/>
            <w:hideMark/>
          </w:tcPr>
          <w:p w14:paraId="5F1CC059"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0,2</w:t>
            </w:r>
          </w:p>
        </w:tc>
        <w:tc>
          <w:tcPr>
            <w:tcW w:w="0" w:type="dxa"/>
            <w:tcBorders>
              <w:top w:val="single" w:sz="12" w:space="0" w:color="auto"/>
            </w:tcBorders>
            <w:noWrap/>
            <w:hideMark/>
          </w:tcPr>
          <w:p w14:paraId="6D0C0539"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0,2</w:t>
            </w:r>
          </w:p>
        </w:tc>
      </w:tr>
      <w:tr w:rsidR="00ED3704" w:rsidRPr="00AD4492" w14:paraId="1E4A050C"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5CA2D6C5" w14:textId="77777777" w:rsidR="00ED3704" w:rsidRPr="00AD4492" w:rsidRDefault="00ED3704" w:rsidP="00ED3704">
            <w:pPr>
              <w:pStyle w:val="Tabell"/>
            </w:pPr>
            <w:r w:rsidRPr="00AD4492">
              <w:t>PTS frekvensutrymme</w:t>
            </w:r>
          </w:p>
        </w:tc>
        <w:tc>
          <w:tcPr>
            <w:tcW w:w="960" w:type="dxa"/>
            <w:noWrap/>
            <w:hideMark/>
          </w:tcPr>
          <w:p w14:paraId="6E16354E"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c>
          <w:tcPr>
            <w:tcW w:w="960" w:type="dxa"/>
            <w:noWrap/>
            <w:hideMark/>
          </w:tcPr>
          <w:p w14:paraId="6507F2A9"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c>
          <w:tcPr>
            <w:tcW w:w="960" w:type="dxa"/>
            <w:noWrap/>
            <w:hideMark/>
          </w:tcPr>
          <w:p w14:paraId="7CF52B03"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c>
          <w:tcPr>
            <w:tcW w:w="960" w:type="dxa"/>
            <w:noWrap/>
            <w:hideMark/>
          </w:tcPr>
          <w:p w14:paraId="64800853"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c>
          <w:tcPr>
            <w:tcW w:w="960" w:type="dxa"/>
            <w:noWrap/>
            <w:hideMark/>
          </w:tcPr>
          <w:p w14:paraId="1ECC4A45"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r>
      <w:tr w:rsidR="00ED3704" w:rsidRPr="00AD4492" w14:paraId="0F883B89"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18B057E2" w14:textId="649705F6" w:rsidR="00ED3704" w:rsidRPr="00AD4492" w:rsidRDefault="00ED3704" w:rsidP="00ED3704">
            <w:pPr>
              <w:pStyle w:val="Tabell"/>
            </w:pPr>
            <w:r>
              <w:t xml:space="preserve">PTS </w:t>
            </w:r>
            <w:r w:rsidRPr="00AD4492">
              <w:t>5G-licenser</w:t>
            </w:r>
          </w:p>
        </w:tc>
        <w:tc>
          <w:tcPr>
            <w:tcW w:w="960" w:type="dxa"/>
            <w:noWrap/>
            <w:hideMark/>
          </w:tcPr>
          <w:p w14:paraId="40282742"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960" w:type="dxa"/>
            <w:noWrap/>
            <w:hideMark/>
          </w:tcPr>
          <w:p w14:paraId="5F76E49E"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-2,2</w:t>
            </w:r>
          </w:p>
        </w:tc>
        <w:tc>
          <w:tcPr>
            <w:tcW w:w="960" w:type="dxa"/>
            <w:noWrap/>
            <w:hideMark/>
          </w:tcPr>
          <w:p w14:paraId="6F2D72D6"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c>
          <w:tcPr>
            <w:tcW w:w="960" w:type="dxa"/>
            <w:noWrap/>
            <w:hideMark/>
          </w:tcPr>
          <w:p w14:paraId="3D9B7C18"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c>
          <w:tcPr>
            <w:tcW w:w="960" w:type="dxa"/>
            <w:noWrap/>
            <w:hideMark/>
          </w:tcPr>
          <w:p w14:paraId="10F48468"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0,1</w:t>
            </w:r>
          </w:p>
        </w:tc>
      </w:tr>
      <w:tr w:rsidR="00ED3704" w:rsidRPr="00AD4492" w14:paraId="2CDDC4FC" w14:textId="77777777" w:rsidTr="00ED3704">
        <w:tc>
          <w:tcPr>
            <w:cnfStyle w:val="001000000000" w:firstRow="0" w:lastRow="0" w:firstColumn="1" w:lastColumn="0" w:oddVBand="0" w:evenVBand="0" w:oddHBand="0" w:evenHBand="0" w:firstRowFirstColumn="0" w:firstRowLastColumn="0" w:lastRowFirstColumn="0" w:lastRowLastColumn="0"/>
            <w:tcW w:w="3560" w:type="dxa"/>
            <w:noWrap/>
            <w:hideMark/>
          </w:tcPr>
          <w:p w14:paraId="7860C19F" w14:textId="77777777" w:rsidR="00ED3704" w:rsidRPr="00AD4492" w:rsidRDefault="00ED3704" w:rsidP="00ED3704">
            <w:pPr>
              <w:pStyle w:val="Tabell"/>
            </w:pPr>
            <w:r w:rsidRPr="00AD4492">
              <w:t>Övrigt</w:t>
            </w:r>
          </w:p>
        </w:tc>
        <w:tc>
          <w:tcPr>
            <w:tcW w:w="960" w:type="dxa"/>
            <w:noWrap/>
            <w:hideMark/>
          </w:tcPr>
          <w:p w14:paraId="32F0DC36"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6,5</w:t>
            </w:r>
          </w:p>
        </w:tc>
        <w:tc>
          <w:tcPr>
            <w:tcW w:w="960" w:type="dxa"/>
            <w:noWrap/>
            <w:hideMark/>
          </w:tcPr>
          <w:p w14:paraId="5D3CC960" w14:textId="77777777"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-1,8</w:t>
            </w:r>
          </w:p>
        </w:tc>
        <w:tc>
          <w:tcPr>
            <w:tcW w:w="960" w:type="dxa"/>
            <w:noWrap/>
            <w:hideMark/>
          </w:tcPr>
          <w:p w14:paraId="000645D7" w14:textId="683D64FF"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w:t>
            </w:r>
            <w:r>
              <w:t>,</w:t>
            </w:r>
            <w:r w:rsidRPr="00AD4492">
              <w:t>0</w:t>
            </w:r>
          </w:p>
        </w:tc>
        <w:tc>
          <w:tcPr>
            <w:tcW w:w="960" w:type="dxa"/>
            <w:noWrap/>
            <w:hideMark/>
          </w:tcPr>
          <w:p w14:paraId="0BB1F40B" w14:textId="220BDD94"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w:t>
            </w:r>
            <w:r>
              <w:t>,</w:t>
            </w:r>
            <w:r w:rsidRPr="00AD4492">
              <w:t>0</w:t>
            </w:r>
          </w:p>
        </w:tc>
        <w:tc>
          <w:tcPr>
            <w:tcW w:w="960" w:type="dxa"/>
            <w:noWrap/>
            <w:hideMark/>
          </w:tcPr>
          <w:p w14:paraId="44EC008C" w14:textId="475C4BE1" w:rsidR="00ED3704" w:rsidRPr="00AD4492"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D4492">
              <w:t>0</w:t>
            </w:r>
            <w:r>
              <w:t>,</w:t>
            </w:r>
            <w:r w:rsidRPr="00AD4492">
              <w:t>0</w:t>
            </w:r>
          </w:p>
        </w:tc>
      </w:tr>
      <w:tr w:rsidR="00ED3704" w:rsidRPr="00AD4492" w14:paraId="426B9E4D"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60" w:type="dxa"/>
            <w:noWrap/>
            <w:hideMark/>
          </w:tcPr>
          <w:p w14:paraId="52DABBCE" w14:textId="77777777" w:rsidR="00ED3704" w:rsidRPr="00AD4492" w:rsidRDefault="00ED3704" w:rsidP="00ED3704">
            <w:pPr>
              <w:pStyle w:val="Tabell"/>
              <w:rPr>
                <w:b/>
              </w:rPr>
            </w:pPr>
            <w:r w:rsidRPr="00AD4492">
              <w:rPr>
                <w:b/>
              </w:rPr>
              <w:t>Summa kassamässig korrigering</w:t>
            </w:r>
          </w:p>
        </w:tc>
        <w:tc>
          <w:tcPr>
            <w:tcW w:w="960" w:type="dxa"/>
            <w:noWrap/>
            <w:hideMark/>
          </w:tcPr>
          <w:p w14:paraId="2C63B9E2" w14:textId="77777777" w:rsidR="00ED3704" w:rsidRPr="00AD4492"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AD4492">
              <w:rPr>
                <w:b/>
              </w:rPr>
              <w:t>6,8</w:t>
            </w:r>
          </w:p>
        </w:tc>
        <w:tc>
          <w:tcPr>
            <w:tcW w:w="960" w:type="dxa"/>
            <w:noWrap/>
            <w:hideMark/>
          </w:tcPr>
          <w:p w14:paraId="08DEEA19" w14:textId="77777777" w:rsidR="00ED3704" w:rsidRPr="00AD4492"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AD4492">
              <w:rPr>
                <w:b/>
              </w:rPr>
              <w:t>-3,8</w:t>
            </w:r>
          </w:p>
        </w:tc>
        <w:tc>
          <w:tcPr>
            <w:tcW w:w="960" w:type="dxa"/>
            <w:noWrap/>
            <w:hideMark/>
          </w:tcPr>
          <w:p w14:paraId="6AC77022" w14:textId="77777777" w:rsidR="00ED3704" w:rsidRPr="00AD4492"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AD4492">
              <w:rPr>
                <w:b/>
              </w:rPr>
              <w:t>0,4</w:t>
            </w:r>
          </w:p>
        </w:tc>
        <w:tc>
          <w:tcPr>
            <w:tcW w:w="960" w:type="dxa"/>
            <w:noWrap/>
            <w:hideMark/>
          </w:tcPr>
          <w:p w14:paraId="0025CB41" w14:textId="77777777" w:rsidR="00ED3704" w:rsidRPr="00AD4492"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AD4492">
              <w:rPr>
                <w:b/>
              </w:rPr>
              <w:t>0,4</w:t>
            </w:r>
          </w:p>
        </w:tc>
        <w:tc>
          <w:tcPr>
            <w:tcW w:w="960" w:type="dxa"/>
            <w:noWrap/>
            <w:hideMark/>
          </w:tcPr>
          <w:p w14:paraId="44F33CAD" w14:textId="77777777" w:rsidR="00ED3704" w:rsidRPr="00AD4492"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AD4492">
              <w:rPr>
                <w:b/>
              </w:rPr>
              <w:t>0,4</w:t>
            </w:r>
          </w:p>
        </w:tc>
      </w:tr>
    </w:tbl>
    <w:p w14:paraId="7EB44A56" w14:textId="3B513338" w:rsidR="00ED3704" w:rsidRDefault="00ED3704" w:rsidP="00ED3704">
      <w:pPr>
        <w:pStyle w:val="Klla"/>
      </w:pPr>
      <w:r>
        <w:t>Källor: Ekonomistyrningsverket och egna beräkningar.</w:t>
      </w:r>
    </w:p>
    <w:p w14:paraId="5613B7FD" w14:textId="700CF537" w:rsidR="00ED3704" w:rsidRDefault="00ED3704" w:rsidP="00ED3704">
      <w:pPr>
        <w:pStyle w:val="Brdtext"/>
      </w:pPr>
      <w:r>
        <w:t xml:space="preserve">För 2020 gjordes en kassamässig korrigering om 6,8 miljarder kronor. Korrigeringen avser huvudsakligen skattekrediteringar </w:t>
      </w:r>
      <w:r w:rsidDel="00CC3C74">
        <w:t xml:space="preserve">avseende förmånen </w:t>
      </w:r>
      <w:r>
        <w:t>ersättning för höga sjuk</w:t>
      </w:r>
      <w:r>
        <w:softHyphen/>
        <w:t>lönekostnader, samt Försvarsmaktens och Trafikverkets räntekonton.</w:t>
      </w:r>
    </w:p>
    <w:p w14:paraId="2A174AE6" w14:textId="59B230B2" w:rsidR="00ED3704" w:rsidRPr="00537DEA" w:rsidRDefault="00ED3704" w:rsidP="00ED3704">
      <w:pPr>
        <w:pStyle w:val="Brdtext"/>
        <w:rPr>
          <w:highlight w:val="yellow"/>
        </w:rPr>
      </w:pPr>
      <w:r>
        <w:lastRenderedPageBreak/>
        <w:t xml:space="preserve">Den kassamässiga korrigeringen beräknas som en restpost och är till stor del svår att prognostisera. Tre periodiseringsposter beräknas dock </w:t>
      </w:r>
      <w:r w:rsidRPr="00AD4492">
        <w:t xml:space="preserve">ge upphov till </w:t>
      </w:r>
      <w:r>
        <w:t xml:space="preserve">årliga </w:t>
      </w:r>
      <w:r w:rsidRPr="00AD4492">
        <w:t>kassa</w:t>
      </w:r>
      <w:r>
        <w:softHyphen/>
      </w:r>
      <w:r w:rsidRPr="00AD4492">
        <w:t>mässiga korrigeringar</w:t>
      </w:r>
      <w:r>
        <w:t xml:space="preserve"> 2021–2024.</w:t>
      </w:r>
      <w:r w:rsidRPr="00AD4492">
        <w:t xml:space="preserve"> I samtliga tre fall är det fråga om att inbetalningar periodiseras över en längre tidsperiod.</w:t>
      </w:r>
      <w:r>
        <w:t xml:space="preserve"> Det rör sig d</w:t>
      </w:r>
      <w:r w:rsidRPr="00AD4492">
        <w:t xml:space="preserve">els </w:t>
      </w:r>
      <w:r>
        <w:t xml:space="preserve">om </w:t>
      </w:r>
      <w:r w:rsidRPr="00AD4492">
        <w:t xml:space="preserve">inbetalningar till statskassan med anledning av Post- och telestyrelsens auktioner, dels </w:t>
      </w:r>
      <w:r>
        <w:t xml:space="preserve">om </w:t>
      </w:r>
      <w:r w:rsidRPr="00AD4492">
        <w:t>lokalradioavgifter.</w:t>
      </w:r>
    </w:p>
    <w:p w14:paraId="7399CE3E" w14:textId="17595E0A" w:rsidR="00ED3704" w:rsidRDefault="00ED3704" w:rsidP="00ED3704">
      <w:pPr>
        <w:pStyle w:val="Rubrik2"/>
      </w:pPr>
      <w:bookmarkStart w:id="191" w:name="_Toc68721350"/>
      <w:r>
        <w:t>Statsskulden</w:t>
      </w:r>
      <w:bookmarkEnd w:id="191"/>
    </w:p>
    <w:p w14:paraId="156B8795" w14:textId="2C6C46C5" w:rsidR="00ED3704" w:rsidRPr="00D837B8" w:rsidRDefault="00ED3704" w:rsidP="00ED3704">
      <w:pPr>
        <w:pStyle w:val="Rubrik3utannumrering"/>
        <w:spacing w:before="0"/>
      </w:pPr>
      <w:r w:rsidRPr="00D837B8">
        <w:t>Statsskulden</w:t>
      </w:r>
      <w:r>
        <w:t xml:space="preserve"> förväntas minska från 26 procent av BNP 2021 till 18 procent av BNP 2024</w:t>
      </w:r>
    </w:p>
    <w:p w14:paraId="593D1DD8" w14:textId="7CC3604A" w:rsidR="00ED3704" w:rsidRDefault="00ED3704" w:rsidP="00ED3704">
      <w:pPr>
        <w:pStyle w:val="Brdtext"/>
        <w:rPr>
          <w:highlight w:val="yellow"/>
        </w:rPr>
      </w:pPr>
      <w:r w:rsidRPr="00D837B8">
        <w:t>Statens budget visade ett underskott på 221 miljarder kronor 2020</w:t>
      </w:r>
      <w:r>
        <w:t xml:space="preserve"> och den okonsol</w:t>
      </w:r>
      <w:r>
        <w:softHyphen/>
        <w:t xml:space="preserve">iderade statsskulden </w:t>
      </w:r>
      <w:r w:rsidRPr="00D837B8">
        <w:t>ökade med 168 miljarder kronor (</w:t>
      </w:r>
      <w:r>
        <w:rPr>
          <w:highlight w:val="yellow"/>
        </w:rPr>
        <w:fldChar w:fldCharType="begin"/>
      </w:r>
      <w:r>
        <w:instrText xml:space="preserve"> REF _Ref68698140 \h \*Lower </w:instrText>
      </w:r>
      <w:r>
        <w:rPr>
          <w:highlight w:val="yellow"/>
        </w:rPr>
      </w:r>
      <w:r>
        <w:rPr>
          <w:highlight w:val="yellow"/>
        </w:rPr>
        <w:fldChar w:fldCharType="separate"/>
      </w:r>
      <w:r w:rsidR="000D76EE">
        <w:t xml:space="preserve">tabell </w:t>
      </w:r>
      <w:r w:rsidR="000D76EE">
        <w:rPr>
          <w:noProof/>
        </w:rPr>
        <w:t>7</w:t>
      </w:r>
      <w:r w:rsidR="000D76EE">
        <w:t>.</w:t>
      </w:r>
      <w:r w:rsidR="000D76EE">
        <w:rPr>
          <w:noProof/>
        </w:rPr>
        <w:t>4</w:t>
      </w:r>
      <w:r>
        <w:rPr>
          <w:highlight w:val="yellow"/>
        </w:rPr>
        <w:fldChar w:fldCharType="end"/>
      </w:r>
      <w:r w:rsidRPr="00D837B8">
        <w:t>)</w:t>
      </w:r>
      <w:r>
        <w:t>. Orsaken till att utvecklingen av statsskulden inte helt följer lånebehovet är posten Skulddispositioner m.m. som påverkar statsskulden, men inte budgetsaldot.</w:t>
      </w:r>
      <w:r w:rsidRPr="00D837B8">
        <w:t xml:space="preserve"> </w:t>
      </w:r>
      <w:r>
        <w:t>Skulddispositionerna 2020 utgjordes till stor del av en ny värdering av valutaskulden i form av växelkurseffekter och av en upplupen inflationskompensation.</w:t>
      </w:r>
      <w:r w:rsidDel="00C31465">
        <w:t xml:space="preserve"> </w:t>
      </w:r>
    </w:p>
    <w:p w14:paraId="27EC51AB" w14:textId="5AE244A0" w:rsidR="00ED3704" w:rsidRDefault="00ED3704" w:rsidP="00ED3704">
      <w:pPr>
        <w:pStyle w:val="TabellRubrik"/>
      </w:pPr>
      <w:bookmarkStart w:id="192" w:name="_Ref68698140"/>
      <w:r>
        <w:t xml:space="preserve">Tabell </w:t>
      </w:r>
      <w:r>
        <w:fldChar w:fldCharType="begin"/>
      </w:r>
      <w:r>
        <w:instrText xml:space="preserve"> STYLEREF  "Rubrik 1" \n</w:instrText>
      </w:r>
      <w:r>
        <w:fldChar w:fldCharType="separate"/>
      </w:r>
      <w:r w:rsidR="000D76EE">
        <w:rPr>
          <w:noProof/>
        </w:rPr>
        <w:t>7</w:t>
      </w:r>
      <w:r>
        <w:rPr>
          <w:noProof/>
        </w:rPr>
        <w:fldChar w:fldCharType="end"/>
      </w:r>
      <w:r>
        <w:t>.</w:t>
      </w:r>
      <w:fldSimple w:instr=" SEQ Tabell \* ARABIC \s 1 ">
        <w:r w:rsidR="000D76EE">
          <w:rPr>
            <w:noProof/>
          </w:rPr>
          <w:t>4</w:t>
        </w:r>
      </w:fldSimple>
      <w:bookmarkEnd w:id="192"/>
      <w:r>
        <w:tab/>
        <w:t>Statsskuldens förändring</w:t>
      </w:r>
    </w:p>
    <w:p w14:paraId="3005DE32" w14:textId="6CE03806" w:rsidR="00ED3704" w:rsidRDefault="00ED3704" w:rsidP="00ED3704">
      <w:pPr>
        <w:pStyle w:val="TabellUnderrubrik"/>
      </w:pPr>
      <w:r>
        <w:t>Miljarder kronor</w:t>
      </w:r>
    </w:p>
    <w:tbl>
      <w:tblPr>
        <w:tblStyle w:val="RKBPTabell"/>
        <w:tblW w:w="0" w:type="auto"/>
        <w:tblLayout w:type="fixed"/>
        <w:tblLook w:val="06E0" w:firstRow="1" w:lastRow="1" w:firstColumn="1" w:lastColumn="0" w:noHBand="1" w:noVBand="1"/>
      </w:tblPr>
      <w:tblGrid>
        <w:gridCol w:w="2976"/>
        <w:gridCol w:w="878"/>
        <w:gridCol w:w="879"/>
        <w:gridCol w:w="879"/>
        <w:gridCol w:w="879"/>
        <w:gridCol w:w="879"/>
      </w:tblGrid>
      <w:tr w:rsidR="00ED3704" w:rsidRPr="00340797" w14:paraId="3CCC64CB"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6" w:type="dxa"/>
            <w:noWrap/>
            <w:hideMark/>
          </w:tcPr>
          <w:p w14:paraId="27E41DD4" w14:textId="77777777" w:rsidR="00ED3704" w:rsidRPr="00340797" w:rsidRDefault="00ED3704" w:rsidP="00ED3704">
            <w:pPr>
              <w:pStyle w:val="TabellHuvud"/>
            </w:pPr>
          </w:p>
        </w:tc>
        <w:tc>
          <w:tcPr>
            <w:tcW w:w="878" w:type="dxa"/>
            <w:noWrap/>
            <w:hideMark/>
          </w:tcPr>
          <w:p w14:paraId="75591951" w14:textId="77777777" w:rsidR="00ED3704" w:rsidRPr="00340797"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0797">
              <w:t>2020</w:t>
            </w:r>
          </w:p>
        </w:tc>
        <w:tc>
          <w:tcPr>
            <w:tcW w:w="879" w:type="dxa"/>
            <w:noWrap/>
            <w:hideMark/>
          </w:tcPr>
          <w:p w14:paraId="762D2751" w14:textId="77777777" w:rsidR="00ED3704" w:rsidRPr="00340797"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0797">
              <w:t>2021</w:t>
            </w:r>
          </w:p>
        </w:tc>
        <w:tc>
          <w:tcPr>
            <w:tcW w:w="879" w:type="dxa"/>
            <w:noWrap/>
            <w:hideMark/>
          </w:tcPr>
          <w:p w14:paraId="3D4A4809" w14:textId="77777777" w:rsidR="00ED3704" w:rsidRPr="00340797"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0797">
              <w:t>2022</w:t>
            </w:r>
          </w:p>
        </w:tc>
        <w:tc>
          <w:tcPr>
            <w:tcW w:w="879" w:type="dxa"/>
            <w:noWrap/>
            <w:hideMark/>
          </w:tcPr>
          <w:p w14:paraId="65BA539D" w14:textId="77777777" w:rsidR="00ED3704" w:rsidRPr="00340797"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0797">
              <w:t>2023</w:t>
            </w:r>
          </w:p>
        </w:tc>
        <w:tc>
          <w:tcPr>
            <w:tcW w:w="879" w:type="dxa"/>
            <w:noWrap/>
            <w:hideMark/>
          </w:tcPr>
          <w:p w14:paraId="38269FC7" w14:textId="77777777" w:rsidR="00ED3704" w:rsidRPr="00340797"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340797">
              <w:t>2024</w:t>
            </w:r>
          </w:p>
        </w:tc>
      </w:tr>
      <w:tr w:rsidR="00ED3704" w:rsidRPr="00340797" w14:paraId="798D91E1"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08438EE0" w14:textId="77777777" w:rsidR="00ED3704" w:rsidRPr="00340797" w:rsidRDefault="00ED3704" w:rsidP="00ED3704">
            <w:pPr>
              <w:pStyle w:val="Tabell"/>
            </w:pPr>
            <w:r w:rsidRPr="00340797">
              <w:t>Okonsoliderad statsskuld vid ingången av året</w:t>
            </w:r>
          </w:p>
        </w:tc>
        <w:tc>
          <w:tcPr>
            <w:tcW w:w="878" w:type="dxa"/>
            <w:noWrap/>
            <w:hideMark/>
          </w:tcPr>
          <w:p w14:paraId="22CCD3A9"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1 113</w:t>
            </w:r>
          </w:p>
        </w:tc>
        <w:tc>
          <w:tcPr>
            <w:tcW w:w="879" w:type="dxa"/>
            <w:noWrap/>
            <w:hideMark/>
          </w:tcPr>
          <w:p w14:paraId="26E0BB49"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1 280</w:t>
            </w:r>
          </w:p>
        </w:tc>
        <w:tc>
          <w:tcPr>
            <w:tcW w:w="879" w:type="dxa"/>
            <w:noWrap/>
            <w:hideMark/>
          </w:tcPr>
          <w:p w14:paraId="167D9E89"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1 425</w:t>
            </w:r>
          </w:p>
        </w:tc>
        <w:tc>
          <w:tcPr>
            <w:tcW w:w="879" w:type="dxa"/>
            <w:noWrap/>
            <w:hideMark/>
          </w:tcPr>
          <w:p w14:paraId="6C37BE64"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1 356</w:t>
            </w:r>
          </w:p>
        </w:tc>
        <w:tc>
          <w:tcPr>
            <w:tcW w:w="879" w:type="dxa"/>
            <w:noWrap/>
            <w:hideMark/>
          </w:tcPr>
          <w:p w14:paraId="318FED41"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1 209</w:t>
            </w:r>
          </w:p>
        </w:tc>
      </w:tr>
      <w:tr w:rsidR="00ED3704" w:rsidRPr="00340797" w14:paraId="49D4602F"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47225894" w14:textId="77777777" w:rsidR="00ED3704" w:rsidRPr="00340797" w:rsidRDefault="00ED3704" w:rsidP="00ED3704">
            <w:pPr>
              <w:pStyle w:val="Tabell"/>
            </w:pPr>
            <w:r w:rsidRPr="00340797">
              <w:t>Förändring av okonsoliderad statsskuld</w:t>
            </w:r>
          </w:p>
        </w:tc>
        <w:tc>
          <w:tcPr>
            <w:tcW w:w="878" w:type="dxa"/>
            <w:noWrap/>
            <w:hideMark/>
          </w:tcPr>
          <w:p w14:paraId="0BACF8B7"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168</w:t>
            </w:r>
          </w:p>
        </w:tc>
        <w:tc>
          <w:tcPr>
            <w:tcW w:w="879" w:type="dxa"/>
            <w:noWrap/>
            <w:hideMark/>
          </w:tcPr>
          <w:p w14:paraId="05CE3AE2"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145</w:t>
            </w:r>
          </w:p>
        </w:tc>
        <w:tc>
          <w:tcPr>
            <w:tcW w:w="879" w:type="dxa"/>
            <w:noWrap/>
            <w:hideMark/>
          </w:tcPr>
          <w:p w14:paraId="53B59EA2"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-69</w:t>
            </w:r>
          </w:p>
        </w:tc>
        <w:tc>
          <w:tcPr>
            <w:tcW w:w="879" w:type="dxa"/>
            <w:noWrap/>
            <w:hideMark/>
          </w:tcPr>
          <w:p w14:paraId="79937EF8"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-147</w:t>
            </w:r>
          </w:p>
        </w:tc>
        <w:tc>
          <w:tcPr>
            <w:tcW w:w="879" w:type="dxa"/>
            <w:noWrap/>
            <w:hideMark/>
          </w:tcPr>
          <w:p w14:paraId="2A7AF34B"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-96</w:t>
            </w:r>
          </w:p>
        </w:tc>
      </w:tr>
      <w:tr w:rsidR="00ED3704" w:rsidRPr="00340797" w14:paraId="1FE76047"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4C784F65" w14:textId="50E596D8" w:rsidR="00ED3704" w:rsidRPr="00201B32" w:rsidRDefault="00ED3704" w:rsidP="00ED3704">
            <w:pPr>
              <w:pStyle w:val="Tabell"/>
              <w:rPr>
                <w:i/>
                <w:iCs/>
                <w:vertAlign w:val="superscript"/>
              </w:rPr>
            </w:pPr>
            <w:r w:rsidRPr="00201B32">
              <w:rPr>
                <w:i/>
                <w:iCs/>
              </w:rPr>
              <w:t>varav Lånebehov</w:t>
            </w:r>
            <w:r w:rsidRPr="00201B32">
              <w:rPr>
                <w:i/>
                <w:iCs/>
                <w:vertAlign w:val="superscript"/>
              </w:rPr>
              <w:t>1</w:t>
            </w:r>
          </w:p>
        </w:tc>
        <w:tc>
          <w:tcPr>
            <w:tcW w:w="878" w:type="dxa"/>
            <w:noWrap/>
            <w:hideMark/>
          </w:tcPr>
          <w:p w14:paraId="3E8AC316"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221</w:t>
            </w:r>
          </w:p>
        </w:tc>
        <w:tc>
          <w:tcPr>
            <w:tcW w:w="879" w:type="dxa"/>
            <w:noWrap/>
            <w:hideMark/>
          </w:tcPr>
          <w:p w14:paraId="6C6B0452"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140</w:t>
            </w:r>
          </w:p>
        </w:tc>
        <w:tc>
          <w:tcPr>
            <w:tcW w:w="879" w:type="dxa"/>
            <w:noWrap/>
            <w:hideMark/>
          </w:tcPr>
          <w:p w14:paraId="6091BC1E"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-77</w:t>
            </w:r>
          </w:p>
        </w:tc>
        <w:tc>
          <w:tcPr>
            <w:tcW w:w="879" w:type="dxa"/>
            <w:noWrap/>
            <w:hideMark/>
          </w:tcPr>
          <w:p w14:paraId="51EAAE54"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-148</w:t>
            </w:r>
          </w:p>
        </w:tc>
        <w:tc>
          <w:tcPr>
            <w:tcW w:w="879" w:type="dxa"/>
            <w:noWrap/>
            <w:hideMark/>
          </w:tcPr>
          <w:p w14:paraId="332EA7C8"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-101</w:t>
            </w:r>
          </w:p>
        </w:tc>
      </w:tr>
      <w:tr w:rsidR="00ED3704" w:rsidRPr="00340797" w14:paraId="244639D1"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0A653540" w14:textId="7AE92E0D" w:rsidR="00ED3704" w:rsidRPr="00201B32" w:rsidRDefault="00ED3704" w:rsidP="00ED3704">
            <w:pPr>
              <w:pStyle w:val="Tabell"/>
              <w:rPr>
                <w:i/>
                <w:iCs/>
              </w:rPr>
            </w:pPr>
            <w:r w:rsidRPr="00201B32">
              <w:rPr>
                <w:i/>
                <w:iCs/>
              </w:rPr>
              <w:t>varav Skulddispositioner m.m.</w:t>
            </w:r>
          </w:p>
        </w:tc>
        <w:tc>
          <w:tcPr>
            <w:tcW w:w="878" w:type="dxa"/>
            <w:noWrap/>
            <w:hideMark/>
          </w:tcPr>
          <w:p w14:paraId="67B8873A"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-53</w:t>
            </w:r>
          </w:p>
        </w:tc>
        <w:tc>
          <w:tcPr>
            <w:tcW w:w="879" w:type="dxa"/>
            <w:noWrap/>
            <w:hideMark/>
          </w:tcPr>
          <w:p w14:paraId="2D28B801"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5</w:t>
            </w:r>
          </w:p>
        </w:tc>
        <w:tc>
          <w:tcPr>
            <w:tcW w:w="879" w:type="dxa"/>
            <w:noWrap/>
            <w:hideMark/>
          </w:tcPr>
          <w:p w14:paraId="0E27C27A"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7</w:t>
            </w:r>
          </w:p>
        </w:tc>
        <w:tc>
          <w:tcPr>
            <w:tcW w:w="879" w:type="dxa"/>
            <w:noWrap/>
            <w:hideMark/>
          </w:tcPr>
          <w:p w14:paraId="265C7A12"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w:t>
            </w:r>
          </w:p>
        </w:tc>
        <w:tc>
          <w:tcPr>
            <w:tcW w:w="879" w:type="dxa"/>
            <w:noWrap/>
            <w:hideMark/>
          </w:tcPr>
          <w:p w14:paraId="44C3BD69"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5</w:t>
            </w:r>
          </w:p>
        </w:tc>
      </w:tr>
      <w:tr w:rsidR="00ED3704" w:rsidRPr="00340797" w14:paraId="1FE98063"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3524C425" w14:textId="12D8CA3E" w:rsidR="00ED3704" w:rsidRPr="00340797" w:rsidRDefault="00ED3704" w:rsidP="00ED3704">
            <w:pPr>
              <w:pStyle w:val="Tabell"/>
              <w:rPr>
                <w:vertAlign w:val="superscript"/>
              </w:rPr>
            </w:pPr>
            <w:r w:rsidRPr="00340797">
              <w:t>Okonsoliderad statsskuld vid årets slut</w:t>
            </w:r>
            <w:r>
              <w:rPr>
                <w:vertAlign w:val="superscript"/>
              </w:rPr>
              <w:t>2</w:t>
            </w:r>
          </w:p>
        </w:tc>
        <w:tc>
          <w:tcPr>
            <w:tcW w:w="878" w:type="dxa"/>
            <w:noWrap/>
            <w:hideMark/>
          </w:tcPr>
          <w:p w14:paraId="5E858247"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1 280</w:t>
            </w:r>
          </w:p>
        </w:tc>
        <w:tc>
          <w:tcPr>
            <w:tcW w:w="879" w:type="dxa"/>
            <w:noWrap/>
            <w:hideMark/>
          </w:tcPr>
          <w:p w14:paraId="42E3B888"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1 425</w:t>
            </w:r>
          </w:p>
        </w:tc>
        <w:tc>
          <w:tcPr>
            <w:tcW w:w="879" w:type="dxa"/>
            <w:noWrap/>
            <w:hideMark/>
          </w:tcPr>
          <w:p w14:paraId="352B11F9"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1 356</w:t>
            </w:r>
          </w:p>
        </w:tc>
        <w:tc>
          <w:tcPr>
            <w:tcW w:w="879" w:type="dxa"/>
            <w:noWrap/>
            <w:hideMark/>
          </w:tcPr>
          <w:p w14:paraId="505D4BC2"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1 209</w:t>
            </w:r>
          </w:p>
        </w:tc>
        <w:tc>
          <w:tcPr>
            <w:tcW w:w="879" w:type="dxa"/>
            <w:noWrap/>
            <w:hideMark/>
          </w:tcPr>
          <w:p w14:paraId="26302433"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1 113</w:t>
            </w:r>
          </w:p>
        </w:tc>
      </w:tr>
      <w:tr w:rsidR="00ED3704" w:rsidRPr="00340797" w14:paraId="6A921392"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5BEF10DB" w14:textId="77777777" w:rsidR="00ED3704" w:rsidRPr="00340797" w:rsidRDefault="00ED3704" w:rsidP="00ED3704">
            <w:pPr>
              <w:pStyle w:val="Tabell"/>
            </w:pPr>
            <w:r w:rsidRPr="00340797">
              <w:t>Eliminering av myndigheters innehav av statspapper</w:t>
            </w:r>
          </w:p>
        </w:tc>
        <w:tc>
          <w:tcPr>
            <w:tcW w:w="878" w:type="dxa"/>
            <w:noWrap/>
            <w:hideMark/>
          </w:tcPr>
          <w:p w14:paraId="7D6698EA" w14:textId="4FA686BE"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6</w:t>
            </w:r>
            <w:r>
              <w:t>3</w:t>
            </w:r>
          </w:p>
        </w:tc>
        <w:tc>
          <w:tcPr>
            <w:tcW w:w="879" w:type="dxa"/>
            <w:noWrap/>
            <w:hideMark/>
          </w:tcPr>
          <w:p w14:paraId="640556C5"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61</w:t>
            </w:r>
          </w:p>
        </w:tc>
        <w:tc>
          <w:tcPr>
            <w:tcW w:w="879" w:type="dxa"/>
            <w:noWrap/>
            <w:hideMark/>
          </w:tcPr>
          <w:p w14:paraId="3BDEB6E2"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62</w:t>
            </w:r>
          </w:p>
        </w:tc>
        <w:tc>
          <w:tcPr>
            <w:tcW w:w="879" w:type="dxa"/>
            <w:noWrap/>
            <w:hideMark/>
          </w:tcPr>
          <w:p w14:paraId="6A1AC47B"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63</w:t>
            </w:r>
          </w:p>
        </w:tc>
        <w:tc>
          <w:tcPr>
            <w:tcW w:w="879" w:type="dxa"/>
            <w:noWrap/>
            <w:hideMark/>
          </w:tcPr>
          <w:p w14:paraId="1FF08E5C"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64</w:t>
            </w:r>
          </w:p>
        </w:tc>
      </w:tr>
      <w:tr w:rsidR="00ED3704" w:rsidRPr="00340797" w14:paraId="145C01EB"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0105B211" w14:textId="21D363F9" w:rsidR="00ED3704" w:rsidRPr="00340797" w:rsidRDefault="00ED3704" w:rsidP="00ED3704">
            <w:pPr>
              <w:pStyle w:val="Tabell"/>
              <w:rPr>
                <w:vertAlign w:val="superscript"/>
              </w:rPr>
            </w:pPr>
            <w:r w:rsidRPr="00340797">
              <w:t>Konsoliderad statsskuld vid årets slut</w:t>
            </w:r>
            <w:r>
              <w:rPr>
                <w:vertAlign w:val="superscript"/>
              </w:rPr>
              <w:t>3</w:t>
            </w:r>
          </w:p>
        </w:tc>
        <w:tc>
          <w:tcPr>
            <w:tcW w:w="878" w:type="dxa"/>
            <w:noWrap/>
            <w:hideMark/>
          </w:tcPr>
          <w:p w14:paraId="528CEA7A"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1 218</w:t>
            </w:r>
          </w:p>
        </w:tc>
        <w:tc>
          <w:tcPr>
            <w:tcW w:w="879" w:type="dxa"/>
            <w:noWrap/>
            <w:hideMark/>
          </w:tcPr>
          <w:p w14:paraId="030C1BEC"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1 364</w:t>
            </w:r>
          </w:p>
        </w:tc>
        <w:tc>
          <w:tcPr>
            <w:tcW w:w="879" w:type="dxa"/>
            <w:noWrap/>
            <w:hideMark/>
          </w:tcPr>
          <w:p w14:paraId="0297E443"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1 294</w:t>
            </w:r>
          </w:p>
        </w:tc>
        <w:tc>
          <w:tcPr>
            <w:tcW w:w="879" w:type="dxa"/>
            <w:noWrap/>
            <w:hideMark/>
          </w:tcPr>
          <w:p w14:paraId="181C824F"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1 146</w:t>
            </w:r>
          </w:p>
        </w:tc>
        <w:tc>
          <w:tcPr>
            <w:tcW w:w="879" w:type="dxa"/>
            <w:noWrap/>
            <w:hideMark/>
          </w:tcPr>
          <w:p w14:paraId="18BFE25E"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1 049</w:t>
            </w:r>
          </w:p>
        </w:tc>
      </w:tr>
      <w:tr w:rsidR="00ED3704" w:rsidRPr="00340797" w14:paraId="7690D3DA" w14:textId="77777777" w:rsidTr="00ED3704">
        <w:tc>
          <w:tcPr>
            <w:cnfStyle w:val="001000000000" w:firstRow="0" w:lastRow="0" w:firstColumn="1" w:lastColumn="0" w:oddVBand="0" w:evenVBand="0" w:oddHBand="0" w:evenHBand="0" w:firstRowFirstColumn="0" w:firstRowLastColumn="0" w:lastRowFirstColumn="0" w:lastRowLastColumn="0"/>
            <w:tcW w:w="2976" w:type="dxa"/>
            <w:noWrap/>
            <w:hideMark/>
          </w:tcPr>
          <w:p w14:paraId="28C24685" w14:textId="77777777" w:rsidR="00ED3704" w:rsidRPr="00340797" w:rsidRDefault="00ED3704" w:rsidP="00ED3704">
            <w:pPr>
              <w:pStyle w:val="Tabell"/>
            </w:pPr>
            <w:r w:rsidRPr="00340797">
              <w:t>Statsskuldsförändring</w:t>
            </w:r>
          </w:p>
        </w:tc>
        <w:tc>
          <w:tcPr>
            <w:tcW w:w="878" w:type="dxa"/>
            <w:noWrap/>
            <w:hideMark/>
          </w:tcPr>
          <w:p w14:paraId="40181BCD" w14:textId="77777777"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340797">
              <w:t>164</w:t>
            </w:r>
          </w:p>
        </w:tc>
        <w:tc>
          <w:tcPr>
            <w:tcW w:w="879" w:type="dxa"/>
            <w:noWrap/>
            <w:hideMark/>
          </w:tcPr>
          <w:p w14:paraId="77EF53AC" w14:textId="3CEA61E1"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t>146</w:t>
            </w:r>
          </w:p>
        </w:tc>
        <w:tc>
          <w:tcPr>
            <w:tcW w:w="879" w:type="dxa"/>
            <w:noWrap/>
            <w:hideMark/>
          </w:tcPr>
          <w:p w14:paraId="3369E346" w14:textId="4E9B61C1"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t>-70</w:t>
            </w:r>
          </w:p>
        </w:tc>
        <w:tc>
          <w:tcPr>
            <w:tcW w:w="879" w:type="dxa"/>
            <w:noWrap/>
            <w:hideMark/>
          </w:tcPr>
          <w:p w14:paraId="0040BC97" w14:textId="4F660241"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t>-148</w:t>
            </w:r>
          </w:p>
        </w:tc>
        <w:tc>
          <w:tcPr>
            <w:tcW w:w="879" w:type="dxa"/>
            <w:noWrap/>
            <w:hideMark/>
          </w:tcPr>
          <w:p w14:paraId="4E8F9D42" w14:textId="2B2E3379" w:rsidR="00ED3704" w:rsidRPr="00340797" w:rsidRDefault="00ED3704" w:rsidP="00ED3704">
            <w:pPr>
              <w:pStyle w:val="Tabell"/>
              <w:cnfStyle w:val="000000000000" w:firstRow="0" w:lastRow="0" w:firstColumn="0" w:lastColumn="0" w:oddVBand="0" w:evenVBand="0" w:oddHBand="0" w:evenHBand="0" w:firstRowFirstColumn="0" w:firstRowLastColumn="0" w:lastRowFirstColumn="0" w:lastRowLastColumn="0"/>
            </w:pPr>
            <w:r>
              <w:t>-97</w:t>
            </w:r>
          </w:p>
        </w:tc>
      </w:tr>
      <w:tr w:rsidR="00ED3704" w:rsidRPr="00340797" w14:paraId="76E2B8D3"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6" w:type="dxa"/>
            <w:noWrap/>
            <w:hideMark/>
          </w:tcPr>
          <w:p w14:paraId="2D1C497C" w14:textId="15C4AA5C" w:rsidR="00ED3704" w:rsidRPr="00340797" w:rsidRDefault="00ED3704" w:rsidP="00ED3704">
            <w:pPr>
              <w:pStyle w:val="Tabell"/>
              <w:rPr>
                <w:vertAlign w:val="superscript"/>
              </w:rPr>
            </w:pPr>
            <w:r w:rsidRPr="00340797">
              <w:rPr>
                <w:b/>
              </w:rPr>
              <w:t>Statsskuld i procent av BNP</w:t>
            </w:r>
            <w:r>
              <w:rPr>
                <w:vertAlign w:val="superscript"/>
              </w:rPr>
              <w:t>3</w:t>
            </w:r>
          </w:p>
        </w:tc>
        <w:tc>
          <w:tcPr>
            <w:tcW w:w="878" w:type="dxa"/>
            <w:noWrap/>
            <w:hideMark/>
          </w:tcPr>
          <w:p w14:paraId="313BD41E" w14:textId="77777777" w:rsidR="00ED3704" w:rsidRPr="0034079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0797">
              <w:rPr>
                <w:b/>
              </w:rPr>
              <w:t>25</w:t>
            </w:r>
          </w:p>
        </w:tc>
        <w:tc>
          <w:tcPr>
            <w:tcW w:w="879" w:type="dxa"/>
            <w:noWrap/>
            <w:hideMark/>
          </w:tcPr>
          <w:p w14:paraId="5F4553F8" w14:textId="77777777" w:rsidR="00ED3704" w:rsidRPr="0034079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0797">
              <w:rPr>
                <w:b/>
              </w:rPr>
              <w:t>26</w:t>
            </w:r>
          </w:p>
        </w:tc>
        <w:tc>
          <w:tcPr>
            <w:tcW w:w="879" w:type="dxa"/>
            <w:noWrap/>
            <w:hideMark/>
          </w:tcPr>
          <w:p w14:paraId="01B33F78" w14:textId="77777777" w:rsidR="00ED3704" w:rsidRPr="0034079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0797">
              <w:rPr>
                <w:b/>
              </w:rPr>
              <w:t>24</w:t>
            </w:r>
          </w:p>
        </w:tc>
        <w:tc>
          <w:tcPr>
            <w:tcW w:w="879" w:type="dxa"/>
            <w:noWrap/>
            <w:hideMark/>
          </w:tcPr>
          <w:p w14:paraId="5496810F" w14:textId="77777777" w:rsidR="00ED3704" w:rsidRPr="0034079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0797">
              <w:rPr>
                <w:b/>
              </w:rPr>
              <w:t>20</w:t>
            </w:r>
          </w:p>
        </w:tc>
        <w:tc>
          <w:tcPr>
            <w:tcW w:w="879" w:type="dxa"/>
            <w:noWrap/>
            <w:hideMark/>
          </w:tcPr>
          <w:p w14:paraId="2CE20B92" w14:textId="77777777" w:rsidR="00ED3704" w:rsidRPr="00340797"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340797">
              <w:rPr>
                <w:b/>
              </w:rPr>
              <w:t>18</w:t>
            </w:r>
          </w:p>
        </w:tc>
      </w:tr>
    </w:tbl>
    <w:p w14:paraId="5C57FDBB" w14:textId="4921BB72" w:rsidR="00ED3704" w:rsidRDefault="00ED3704" w:rsidP="00ED3704">
      <w:pPr>
        <w:pStyle w:val="TabellFotnot"/>
      </w:pPr>
      <w:r w:rsidRPr="00A41F51">
        <w:rPr>
          <w:vertAlign w:val="superscript"/>
        </w:rPr>
        <w:t>1</w:t>
      </w:r>
      <w:r w:rsidRPr="00A41F51">
        <w:rPr>
          <w:i/>
        </w:rPr>
        <w:t xml:space="preserve"> </w:t>
      </w:r>
      <w:r>
        <w:t>Motsvarar statens budgetsaldo med omvänt tecken.</w:t>
      </w:r>
    </w:p>
    <w:p w14:paraId="685DE4ED" w14:textId="615039A2" w:rsidR="00ED3704" w:rsidRDefault="00ED3704" w:rsidP="00ED3704">
      <w:pPr>
        <w:pStyle w:val="TabellFotnot"/>
      </w:pPr>
      <w:r w:rsidRPr="00A41F51">
        <w:rPr>
          <w:i/>
          <w:vertAlign w:val="superscript"/>
        </w:rPr>
        <w:t>2</w:t>
      </w:r>
      <w:r w:rsidRPr="00A41F51">
        <w:rPr>
          <w:i/>
        </w:rPr>
        <w:t xml:space="preserve"> </w:t>
      </w:r>
      <w:r>
        <w:t>I den okonsoliderade statsskulden ingår statliga myndigheters innehav av statspapper.</w:t>
      </w:r>
    </w:p>
    <w:p w14:paraId="3A39A2B4" w14:textId="44B8D93E" w:rsidR="00ED3704" w:rsidRDefault="00ED3704" w:rsidP="00ED3704">
      <w:pPr>
        <w:pStyle w:val="TabellFotnot"/>
      </w:pPr>
      <w:r w:rsidRPr="00B844CA">
        <w:rPr>
          <w:vertAlign w:val="superscript"/>
        </w:rPr>
        <w:t>3</w:t>
      </w:r>
      <w:r>
        <w:t xml:space="preserve"> Avser den konsoliderade statsskulden, vilket innebär att statliga myndigheters innehav av statspapper räknats bort.</w:t>
      </w:r>
    </w:p>
    <w:p w14:paraId="6645CE67" w14:textId="6518354F" w:rsidR="00ED3704" w:rsidRPr="00D837B8" w:rsidRDefault="00ED3704" w:rsidP="00ED3704">
      <w:pPr>
        <w:pStyle w:val="Klla"/>
      </w:pPr>
      <w:r>
        <w:t>Källor:</w:t>
      </w:r>
      <w:r w:rsidRPr="00A76966">
        <w:t xml:space="preserve"> Ekonomistyrningsverket, Riksgäldskontoret och egna beräkningar.</w:t>
      </w:r>
    </w:p>
    <w:p w14:paraId="6E435212" w14:textId="4F1AF047" w:rsidR="00ED3704" w:rsidRDefault="00ED3704" w:rsidP="00ED3704">
      <w:pPr>
        <w:pStyle w:val="Brdtext"/>
      </w:pPr>
      <w:r>
        <w:t>Efter att inomstatligt ägande avräknats från den okonsoliderade statsskulden erhålls</w:t>
      </w:r>
      <w:r w:rsidDel="00C31465">
        <w:t xml:space="preserve"> den </w:t>
      </w:r>
      <w:r>
        <w:t xml:space="preserve">konsoliderade statsskulden som sedan mitten av nittiotalet över tid minskat både realt och uttryckt som andel av BNP (se </w:t>
      </w:r>
      <w:r>
        <w:rPr>
          <w:rFonts w:asciiTheme="majorHAnsi" w:hAnsiTheme="majorHAnsi"/>
          <w:sz w:val="14"/>
          <w:highlight w:val="yellow"/>
        </w:rPr>
        <w:fldChar w:fldCharType="begin"/>
      </w:r>
      <w:r>
        <w:instrText xml:space="preserve"> REF _Ref68698202 \h \*Lower </w:instrText>
      </w:r>
      <w:r>
        <w:rPr>
          <w:rFonts w:asciiTheme="majorHAnsi" w:hAnsiTheme="majorHAnsi"/>
          <w:sz w:val="14"/>
          <w:highlight w:val="yellow"/>
        </w:rPr>
      </w:r>
      <w:r>
        <w:rPr>
          <w:rFonts w:asciiTheme="majorHAnsi" w:hAnsiTheme="majorHAnsi"/>
          <w:sz w:val="14"/>
          <w:highlight w:val="yellow"/>
        </w:rPr>
        <w:fldChar w:fldCharType="separate"/>
      </w:r>
      <w:r w:rsidR="000D76EE">
        <w:t xml:space="preserve">diagram </w:t>
      </w:r>
      <w:r w:rsidR="000D76EE">
        <w:rPr>
          <w:noProof/>
        </w:rPr>
        <w:t>7</w:t>
      </w:r>
      <w:r w:rsidR="000D76EE">
        <w:t>.</w:t>
      </w:r>
      <w:r w:rsidR="000D76EE">
        <w:rPr>
          <w:noProof/>
        </w:rPr>
        <w:t>2</w:t>
      </w:r>
      <w:r>
        <w:rPr>
          <w:rFonts w:asciiTheme="majorHAnsi" w:hAnsiTheme="majorHAnsi"/>
          <w:sz w:val="14"/>
          <w:highlight w:val="yellow"/>
        </w:rPr>
        <w:fldChar w:fldCharType="end"/>
      </w:r>
      <w:r>
        <w:t xml:space="preserve">). År </w:t>
      </w:r>
      <w:r w:rsidRPr="00D837B8">
        <w:t xml:space="preserve">2021 beräknas </w:t>
      </w:r>
      <w:r>
        <w:t>dock den</w:t>
      </w:r>
      <w:r w:rsidRPr="00D837B8">
        <w:t xml:space="preserve"> konsoliderade statsskulden öka med 1</w:t>
      </w:r>
      <w:r>
        <w:t>46</w:t>
      </w:r>
      <w:r w:rsidRPr="00D837B8">
        <w:t xml:space="preserve"> miljarder kronor och uppgå till 26 procent av BNP. </w:t>
      </w:r>
      <w:r>
        <w:t>Den prognostiserade u</w:t>
      </w:r>
      <w:r w:rsidRPr="00D837B8">
        <w:t xml:space="preserve">tvecklingen för budgetsaldot innebär att </w:t>
      </w:r>
      <w:r>
        <w:t>den konsol</w:t>
      </w:r>
      <w:r>
        <w:softHyphen/>
        <w:t xml:space="preserve">iderade </w:t>
      </w:r>
      <w:r w:rsidRPr="00D837B8">
        <w:t xml:space="preserve">statsskulden som andel av BNP beräknas minska gradvis </w:t>
      </w:r>
      <w:r>
        <w:t xml:space="preserve">för 2022–2024 </w:t>
      </w:r>
      <w:r w:rsidRPr="00D837B8">
        <w:t xml:space="preserve">för att vid utgången av </w:t>
      </w:r>
      <w:r>
        <w:t>prognosperioden</w:t>
      </w:r>
      <w:r w:rsidRPr="00D837B8">
        <w:t xml:space="preserve"> motsvara 18 procent av BNP</w:t>
      </w:r>
      <w:r>
        <w:t>.</w:t>
      </w:r>
    </w:p>
    <w:p w14:paraId="7CDAD147" w14:textId="76C8D35C" w:rsidR="00ED3704" w:rsidRDefault="00ED3704" w:rsidP="00ED3704">
      <w:pPr>
        <w:pStyle w:val="DiagramRubrik"/>
      </w:pPr>
      <w:bookmarkStart w:id="193" w:name="_Ref68698202"/>
      <w:r>
        <w:lastRenderedPageBreak/>
        <w:t xml:space="preserve">Diagram </w:t>
      </w:r>
      <w:r>
        <w:fldChar w:fldCharType="begin"/>
      </w:r>
      <w:r>
        <w:instrText xml:space="preserve"> STYLEREF  "Rubrik 1" \n</w:instrText>
      </w:r>
      <w:r>
        <w:fldChar w:fldCharType="separate"/>
      </w:r>
      <w:r w:rsidR="000D76EE">
        <w:rPr>
          <w:noProof/>
        </w:rPr>
        <w:t>7</w:t>
      </w:r>
      <w:r>
        <w:rPr>
          <w:noProof/>
        </w:rPr>
        <w:fldChar w:fldCharType="end"/>
      </w:r>
      <w:r>
        <w:t>.</w:t>
      </w:r>
      <w:fldSimple w:instr=" SEQ Diagram \* ARABIC \s 1 ">
        <w:r w:rsidR="000D76EE">
          <w:rPr>
            <w:noProof/>
          </w:rPr>
          <w:t>2</w:t>
        </w:r>
      </w:fldSimple>
      <w:bookmarkEnd w:id="193"/>
      <w:r>
        <w:tab/>
        <w:t>Statsskuldens utveckling</w:t>
      </w:r>
    </w:p>
    <w:p w14:paraId="3DA30835" w14:textId="6E33D020" w:rsidR="00ED3704" w:rsidRDefault="00ED3704" w:rsidP="00FC5820">
      <w:pPr>
        <w:pStyle w:val="DiagramUnderrubrik"/>
      </w:pPr>
      <w:r>
        <w:t>Utfall 1990–2020, prognos 2021–2024</w:t>
      </w:r>
    </w:p>
    <w:p w14:paraId="719B9989" w14:textId="0E1458E5" w:rsidR="00ED3704" w:rsidRDefault="00ED3704" w:rsidP="00FC5820">
      <w:pPr>
        <w:pStyle w:val="DiagramUnderrubrik"/>
      </w:pPr>
      <w:r>
        <w:t>Miljarder kronor</w:t>
      </w:r>
      <w:r>
        <w:tab/>
        <w:t>Procent av BNP</w:t>
      </w:r>
    </w:p>
    <w:p w14:paraId="27A4AF92" w14:textId="2B60B2B9" w:rsidR="00ED3704" w:rsidRDefault="00ED3704" w:rsidP="00ED3704">
      <w:pPr>
        <w:pStyle w:val="Bild"/>
      </w:pPr>
      <w:r>
        <w:rPr>
          <w:noProof/>
        </w:rPr>
        <w:drawing>
          <wp:inline distT="0" distB="0" distL="0" distR="0" wp14:anchorId="1900228B" wp14:editId="1DDFE1DA">
            <wp:extent cx="4679950" cy="2339975"/>
            <wp:effectExtent l="0" t="0" r="6350" b="0"/>
            <wp:docPr id="33" name="Diagram 6" descr="Statsskuldens utveckling 1990–2024.">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0FF1CF44" w14:textId="40EF74F9" w:rsidR="00ED3704" w:rsidRPr="00D837B8" w:rsidRDefault="00ED3704" w:rsidP="00ED3704">
      <w:pPr>
        <w:pStyle w:val="Klla"/>
      </w:pPr>
      <w:r>
        <w:t>Källor: Ekonomistyrningsverket och egna beräkningar.</w:t>
      </w:r>
    </w:p>
    <w:p w14:paraId="77F3334E" w14:textId="753F57D4" w:rsidR="00ED3704" w:rsidRPr="00727938" w:rsidRDefault="00ED3704" w:rsidP="00ED3704">
      <w:pPr>
        <w:pStyle w:val="Rubrik2"/>
      </w:pPr>
      <w:bookmarkStart w:id="194" w:name="_Toc68721351"/>
      <w:r>
        <w:t>Uppföljning av statens budgetsaldo</w:t>
      </w:r>
      <w:bookmarkEnd w:id="194"/>
    </w:p>
    <w:p w14:paraId="417E5F57" w14:textId="785C2EEC" w:rsidR="00ED3704" w:rsidRDefault="00ED3704" w:rsidP="00ED3704">
      <w:pPr>
        <w:pStyle w:val="Brdtext"/>
        <w:rPr>
          <w:highlight w:val="yellow"/>
        </w:rPr>
      </w:pPr>
      <w:r>
        <w:t xml:space="preserve">Jämfört med </w:t>
      </w:r>
      <w:r w:rsidRPr="00D837B8">
        <w:t xml:space="preserve">budgetpropositionen för 2021 </w:t>
      </w:r>
      <w:r>
        <w:t xml:space="preserve">(prop. 2020/21:1) blev utfallet för </w:t>
      </w:r>
      <w:r w:rsidRPr="00D837B8">
        <w:t xml:space="preserve">budgetsaldot 76 miljarder kronor </w:t>
      </w:r>
      <w:r>
        <w:t xml:space="preserve">högre </w:t>
      </w:r>
      <w:r w:rsidRPr="00D837B8">
        <w:t xml:space="preserve">för 2020 beroende på större inkomster och </w:t>
      </w:r>
      <w:r>
        <w:t>lägre</w:t>
      </w:r>
      <w:r w:rsidRPr="00D837B8">
        <w:t xml:space="preserve"> utgifter än prognosti</w:t>
      </w:r>
      <w:r>
        <w:t>s</w:t>
      </w:r>
      <w:r w:rsidRPr="00D837B8">
        <w:t>erat. För 2021 är budgetsaldot ned</w:t>
      </w:r>
      <w:r>
        <w:t>reviderat</w:t>
      </w:r>
      <w:r w:rsidRPr="00D837B8">
        <w:t xml:space="preserve"> med </w:t>
      </w:r>
      <w:r>
        <w:t>73 </w:t>
      </w:r>
      <w:r w:rsidRPr="00D837B8">
        <w:t>miljarder kronor huvudsakligen beroende på att utgifter</w:t>
      </w:r>
      <w:r>
        <w:t>na nu bedöms bli</w:t>
      </w:r>
      <w:r w:rsidRPr="00D837B8" w:rsidDel="00C31465">
        <w:t xml:space="preserve"> </w:t>
      </w:r>
      <w:r>
        <w:t xml:space="preserve">högre </w:t>
      </w:r>
      <w:r w:rsidRPr="00D837B8">
        <w:t xml:space="preserve">till följd av </w:t>
      </w:r>
      <w:r>
        <w:t>lågkonjunkturen</w:t>
      </w:r>
      <w:r w:rsidRPr="00D837B8">
        <w:t xml:space="preserve"> och av de åtgärder som vidtagits </w:t>
      </w:r>
      <w:r>
        <w:t xml:space="preserve">och föreslås vidtas </w:t>
      </w:r>
      <w:r w:rsidRPr="00D837B8">
        <w:t xml:space="preserve">med anledning av </w:t>
      </w:r>
      <w:r>
        <w:t>spridningen av covid-19</w:t>
      </w:r>
      <w:r w:rsidRPr="00D837B8">
        <w:t>.</w:t>
      </w:r>
      <w:r>
        <w:t xml:space="preserve"> Den sammanlagda effekten på budgetsaldot motverkas emellertid delvis av att Riksgäldskontorets nettoutlåning reviderats ned primärt med anledning av att Riksbanken beslutat att återbetala de lån Riksgäldskontoret tagit upp för Riksbankens räkning i syfte att stärka valutareserven. För 2021 har inkomsterna i statens budget reviderats ned med 12 miljarder kronor. Nedrevideringen av inkomsterna förklaras huvudsakligen av att prognosen för periodiseringarna justerats ned med 32 miljarder kronor. Justeringen av periodiser</w:t>
      </w:r>
      <w:r w:rsidR="00BC28D1">
        <w:softHyphen/>
      </w:r>
      <w:r>
        <w:t>ingarna förklaras främst av att anstånden med inbetalning av skatt utökats och förlängts sedan budgetpropositionen för 2021. En stor del av anstånden väntas emellertid betalas in under 2022 och 2023.</w:t>
      </w:r>
    </w:p>
    <w:p w14:paraId="040188EE" w14:textId="701A70C9" w:rsidR="00ED3704" w:rsidRDefault="00ED3704" w:rsidP="00ED3704">
      <w:pPr>
        <w:pStyle w:val="TabellRubrik"/>
        <w:ind w:left="0" w:firstLine="0"/>
      </w:pPr>
      <w:r>
        <w:t xml:space="preserve">Tabell </w:t>
      </w:r>
      <w:r>
        <w:fldChar w:fldCharType="begin"/>
      </w:r>
      <w:r>
        <w:instrText xml:space="preserve"> STYLEREF  "Rubrik 1" \n</w:instrText>
      </w:r>
      <w:r>
        <w:fldChar w:fldCharType="separate"/>
      </w:r>
      <w:r w:rsidR="000D76EE">
        <w:rPr>
          <w:noProof/>
        </w:rPr>
        <w:t>7</w:t>
      </w:r>
      <w:r>
        <w:rPr>
          <w:noProof/>
        </w:rPr>
        <w:fldChar w:fldCharType="end"/>
      </w:r>
      <w:r>
        <w:t>.</w:t>
      </w:r>
      <w:fldSimple w:instr=" SEQ Tabell \* ARABIC \s 1 ">
        <w:r w:rsidR="000D76EE">
          <w:rPr>
            <w:noProof/>
          </w:rPr>
          <w:t>5</w:t>
        </w:r>
      </w:fldSimple>
      <w:r>
        <w:tab/>
        <w:t>Uppföljning av statens budgetsaldo 2020 och 2021</w:t>
      </w:r>
    </w:p>
    <w:p w14:paraId="49EECC75" w14:textId="2B90B649" w:rsidR="00ED3704" w:rsidRDefault="00ED3704" w:rsidP="00ED3704">
      <w:pPr>
        <w:pStyle w:val="TabellUnderrubrik"/>
      </w:pPr>
      <w:r>
        <w:t>Miljarder kronor</w:t>
      </w:r>
    </w:p>
    <w:tbl>
      <w:tblPr>
        <w:tblStyle w:val="RKBPTabell"/>
        <w:tblW w:w="0" w:type="auto"/>
        <w:tblLayout w:type="fixed"/>
        <w:tblLook w:val="06E0" w:firstRow="1" w:lastRow="1" w:firstColumn="1" w:lastColumn="0" w:noHBand="1" w:noVBand="1"/>
      </w:tblPr>
      <w:tblGrid>
        <w:gridCol w:w="3311"/>
        <w:gridCol w:w="676"/>
        <w:gridCol w:w="677"/>
        <w:gridCol w:w="676"/>
        <w:gridCol w:w="677"/>
        <w:gridCol w:w="676"/>
        <w:gridCol w:w="677"/>
      </w:tblGrid>
      <w:tr w:rsidR="00ED3704" w:rsidRPr="009136C8" w14:paraId="4AF4F89A"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11" w:type="dxa"/>
            <w:noWrap/>
            <w:hideMark/>
          </w:tcPr>
          <w:p w14:paraId="1AD9AAAE" w14:textId="77777777" w:rsidR="00ED3704" w:rsidRPr="009136C8" w:rsidRDefault="00ED3704" w:rsidP="00ED3704">
            <w:pPr>
              <w:pStyle w:val="TabellHuvud"/>
            </w:pPr>
          </w:p>
        </w:tc>
        <w:tc>
          <w:tcPr>
            <w:tcW w:w="676" w:type="dxa"/>
            <w:hideMark/>
          </w:tcPr>
          <w:p w14:paraId="2B7593ED" w14:textId="77777777" w:rsidR="00ED3704" w:rsidRPr="009136C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136C8">
              <w:t>Utfall</w:t>
            </w:r>
            <w:r w:rsidRPr="009136C8">
              <w:br/>
              <w:t>2020</w:t>
            </w:r>
          </w:p>
        </w:tc>
        <w:tc>
          <w:tcPr>
            <w:tcW w:w="677" w:type="dxa"/>
            <w:hideMark/>
          </w:tcPr>
          <w:p w14:paraId="58B8C636" w14:textId="77777777" w:rsidR="00ED3704" w:rsidRPr="009136C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136C8">
              <w:t>Prognos</w:t>
            </w:r>
            <w:r w:rsidRPr="009136C8">
              <w:br/>
              <w:t>2021</w:t>
            </w:r>
          </w:p>
        </w:tc>
        <w:tc>
          <w:tcPr>
            <w:tcW w:w="676" w:type="dxa"/>
            <w:hideMark/>
          </w:tcPr>
          <w:p w14:paraId="4398DAA9" w14:textId="4D90FB9C" w:rsidR="00ED3704" w:rsidRPr="009136C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136C8">
              <w:t>BP21</w:t>
            </w:r>
            <w:r w:rsidRPr="009136C8">
              <w:br/>
              <w:t>2020</w:t>
            </w:r>
          </w:p>
        </w:tc>
        <w:tc>
          <w:tcPr>
            <w:tcW w:w="677" w:type="dxa"/>
            <w:hideMark/>
          </w:tcPr>
          <w:p w14:paraId="5A096574" w14:textId="59C99712" w:rsidR="00ED3704" w:rsidRPr="009136C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136C8">
              <w:t>BP21</w:t>
            </w:r>
            <w:r w:rsidRPr="009136C8">
              <w:br/>
              <w:t>2021</w:t>
            </w:r>
          </w:p>
        </w:tc>
        <w:tc>
          <w:tcPr>
            <w:tcW w:w="676" w:type="dxa"/>
            <w:noWrap/>
            <w:hideMark/>
          </w:tcPr>
          <w:p w14:paraId="3585E7BC" w14:textId="0D816FDC" w:rsidR="00ED3704" w:rsidRPr="009136C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136C8">
              <w:t>Diff</w:t>
            </w:r>
            <w:r>
              <w:t>erens</w:t>
            </w:r>
            <w:r w:rsidRPr="009136C8">
              <w:t xml:space="preserve"> 2020</w:t>
            </w:r>
          </w:p>
        </w:tc>
        <w:tc>
          <w:tcPr>
            <w:tcW w:w="677" w:type="dxa"/>
            <w:noWrap/>
            <w:hideMark/>
          </w:tcPr>
          <w:p w14:paraId="6D17F3E8" w14:textId="2D310952" w:rsidR="00ED3704" w:rsidRPr="009136C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9136C8">
              <w:t>Diff</w:t>
            </w:r>
            <w:r>
              <w:t>erens</w:t>
            </w:r>
            <w:r w:rsidRPr="009136C8">
              <w:t xml:space="preserve"> 2021</w:t>
            </w:r>
          </w:p>
        </w:tc>
      </w:tr>
      <w:tr w:rsidR="00ED3704" w:rsidRPr="009136C8" w14:paraId="2591155B" w14:textId="77777777" w:rsidTr="00ED3704">
        <w:tc>
          <w:tcPr>
            <w:cnfStyle w:val="001000000000" w:firstRow="0" w:lastRow="0" w:firstColumn="1" w:lastColumn="0" w:oddVBand="0" w:evenVBand="0" w:oddHBand="0" w:evenHBand="0" w:firstRowFirstColumn="0" w:firstRowLastColumn="0" w:lastRowFirstColumn="0" w:lastRowLastColumn="0"/>
            <w:tcW w:w="3311" w:type="dxa"/>
            <w:noWrap/>
            <w:hideMark/>
          </w:tcPr>
          <w:p w14:paraId="32F20663" w14:textId="31F19E67" w:rsidR="00ED3704" w:rsidRPr="009136C8" w:rsidRDefault="00ED3704" w:rsidP="00ED3704">
            <w:pPr>
              <w:pStyle w:val="Tabell"/>
              <w:rPr>
                <w:vertAlign w:val="superscript"/>
              </w:rPr>
            </w:pPr>
            <w:r w:rsidRPr="009136C8">
              <w:t>Inkomster</w:t>
            </w:r>
            <w:r>
              <w:rPr>
                <w:vertAlign w:val="superscript"/>
              </w:rPr>
              <w:t>1</w:t>
            </w:r>
          </w:p>
        </w:tc>
        <w:tc>
          <w:tcPr>
            <w:tcW w:w="676" w:type="dxa"/>
            <w:noWrap/>
            <w:hideMark/>
          </w:tcPr>
          <w:p w14:paraId="09EBC0A9"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999</w:t>
            </w:r>
          </w:p>
        </w:tc>
        <w:tc>
          <w:tcPr>
            <w:tcW w:w="677" w:type="dxa"/>
            <w:noWrap/>
            <w:hideMark/>
          </w:tcPr>
          <w:p w14:paraId="344ACBD1"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1 094</w:t>
            </w:r>
          </w:p>
        </w:tc>
        <w:tc>
          <w:tcPr>
            <w:tcW w:w="676" w:type="dxa"/>
            <w:noWrap/>
            <w:hideMark/>
          </w:tcPr>
          <w:p w14:paraId="3479E226"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969</w:t>
            </w:r>
          </w:p>
        </w:tc>
        <w:tc>
          <w:tcPr>
            <w:tcW w:w="677" w:type="dxa"/>
            <w:noWrap/>
            <w:hideMark/>
          </w:tcPr>
          <w:p w14:paraId="42E5A1BF" w14:textId="061338FF"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w:t>
            </w:r>
            <w:r>
              <w:t xml:space="preserve"> </w:t>
            </w:r>
            <w:r w:rsidRPr="009136C8">
              <w:t>106</w:t>
            </w:r>
          </w:p>
        </w:tc>
        <w:tc>
          <w:tcPr>
            <w:tcW w:w="676" w:type="dxa"/>
            <w:noWrap/>
            <w:hideMark/>
          </w:tcPr>
          <w:p w14:paraId="7E7B0356"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29</w:t>
            </w:r>
          </w:p>
        </w:tc>
        <w:tc>
          <w:tcPr>
            <w:tcW w:w="677" w:type="dxa"/>
            <w:noWrap/>
            <w:hideMark/>
          </w:tcPr>
          <w:p w14:paraId="503BEA1C"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-12</w:t>
            </w:r>
          </w:p>
        </w:tc>
      </w:tr>
      <w:tr w:rsidR="00ED3704" w:rsidRPr="009136C8" w14:paraId="01B214A7" w14:textId="77777777" w:rsidTr="00ED3704">
        <w:tc>
          <w:tcPr>
            <w:cnfStyle w:val="001000000000" w:firstRow="0" w:lastRow="0" w:firstColumn="1" w:lastColumn="0" w:oddVBand="0" w:evenVBand="0" w:oddHBand="0" w:evenHBand="0" w:firstRowFirstColumn="0" w:firstRowLastColumn="0" w:lastRowFirstColumn="0" w:lastRowLastColumn="0"/>
            <w:tcW w:w="3311" w:type="dxa"/>
            <w:noWrap/>
            <w:hideMark/>
          </w:tcPr>
          <w:p w14:paraId="49ED0E16" w14:textId="77777777" w:rsidR="00ED3704" w:rsidRPr="009136C8" w:rsidRDefault="00ED3704" w:rsidP="00ED3704">
            <w:pPr>
              <w:pStyle w:val="Tabell"/>
            </w:pPr>
            <w:r w:rsidRPr="009136C8">
              <w:t>Utgifter</w:t>
            </w:r>
          </w:p>
        </w:tc>
        <w:tc>
          <w:tcPr>
            <w:tcW w:w="676" w:type="dxa"/>
            <w:noWrap/>
            <w:hideMark/>
          </w:tcPr>
          <w:p w14:paraId="26424D84" w14:textId="1A65B0C8"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w:t>
            </w:r>
            <w:r>
              <w:t xml:space="preserve"> </w:t>
            </w:r>
            <w:r w:rsidRPr="009136C8">
              <w:t>219</w:t>
            </w:r>
          </w:p>
        </w:tc>
        <w:tc>
          <w:tcPr>
            <w:tcW w:w="677" w:type="dxa"/>
            <w:noWrap/>
            <w:hideMark/>
          </w:tcPr>
          <w:p w14:paraId="58A48D87"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1 234</w:t>
            </w:r>
          </w:p>
        </w:tc>
        <w:tc>
          <w:tcPr>
            <w:tcW w:w="676" w:type="dxa"/>
            <w:noWrap/>
            <w:hideMark/>
          </w:tcPr>
          <w:p w14:paraId="3BD6664F" w14:textId="0A0A7EBE"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w:t>
            </w:r>
            <w:r>
              <w:t xml:space="preserve"> </w:t>
            </w:r>
            <w:r w:rsidRPr="009136C8">
              <w:t>266</w:t>
            </w:r>
          </w:p>
        </w:tc>
        <w:tc>
          <w:tcPr>
            <w:tcW w:w="677" w:type="dxa"/>
            <w:noWrap/>
            <w:hideMark/>
          </w:tcPr>
          <w:p w14:paraId="2B1FBE9D" w14:textId="6D72B133"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1</w:t>
            </w:r>
            <w:r>
              <w:t xml:space="preserve"> </w:t>
            </w:r>
            <w:r w:rsidRPr="009136C8">
              <w:t>173</w:t>
            </w:r>
          </w:p>
        </w:tc>
        <w:tc>
          <w:tcPr>
            <w:tcW w:w="676" w:type="dxa"/>
            <w:noWrap/>
            <w:hideMark/>
          </w:tcPr>
          <w:p w14:paraId="7BE065AC"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-47</w:t>
            </w:r>
          </w:p>
        </w:tc>
        <w:tc>
          <w:tcPr>
            <w:tcW w:w="677" w:type="dxa"/>
            <w:noWrap/>
            <w:hideMark/>
          </w:tcPr>
          <w:p w14:paraId="6AA9731D" w14:textId="77777777" w:rsidR="00ED3704" w:rsidRPr="009136C8"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136C8">
              <w:t>60</w:t>
            </w:r>
          </w:p>
        </w:tc>
      </w:tr>
      <w:tr w:rsidR="00ED3704" w:rsidRPr="009136C8" w14:paraId="727A948F" w14:textId="77777777" w:rsidTr="00ED3704">
        <w:tc>
          <w:tcPr>
            <w:cnfStyle w:val="001000000000" w:firstRow="0" w:lastRow="0" w:firstColumn="1" w:lastColumn="0" w:oddVBand="0" w:evenVBand="0" w:oddHBand="0" w:evenHBand="0" w:firstRowFirstColumn="0" w:firstRowLastColumn="0" w:lastRowFirstColumn="0" w:lastRowLastColumn="0"/>
            <w:tcW w:w="3311" w:type="dxa"/>
            <w:noWrap/>
            <w:hideMark/>
          </w:tcPr>
          <w:p w14:paraId="27CEFA79" w14:textId="1D569D34" w:rsidR="00ED3704" w:rsidRPr="009136C8" w:rsidRDefault="00ED3704" w:rsidP="00ED3704">
            <w:pPr>
              <w:pStyle w:val="Tabell"/>
              <w:rPr>
                <w:i/>
                <w:iCs/>
                <w:vertAlign w:val="superscript"/>
              </w:rPr>
            </w:pPr>
            <w:r w:rsidRPr="009136C8">
              <w:rPr>
                <w:i/>
                <w:iCs/>
              </w:rPr>
              <w:t>varav Utgifter exkl. statsskuldsräntor</w:t>
            </w:r>
            <w:r>
              <w:rPr>
                <w:i/>
                <w:iCs/>
                <w:vertAlign w:val="superscript"/>
              </w:rPr>
              <w:t>2</w:t>
            </w:r>
          </w:p>
        </w:tc>
        <w:tc>
          <w:tcPr>
            <w:tcW w:w="676" w:type="dxa"/>
            <w:noWrap/>
            <w:hideMark/>
          </w:tcPr>
          <w:p w14:paraId="4A6BC974" w14:textId="4FA2939C"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1 171</w:t>
            </w:r>
          </w:p>
        </w:tc>
        <w:tc>
          <w:tcPr>
            <w:tcW w:w="677" w:type="dxa"/>
            <w:noWrap/>
            <w:hideMark/>
          </w:tcPr>
          <w:p w14:paraId="241C3B4A"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1 285</w:t>
            </w:r>
          </w:p>
        </w:tc>
        <w:tc>
          <w:tcPr>
            <w:tcW w:w="676" w:type="dxa"/>
            <w:noWrap/>
            <w:hideMark/>
          </w:tcPr>
          <w:p w14:paraId="6A1B38AF" w14:textId="2AEADD52"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1 216</w:t>
            </w:r>
          </w:p>
        </w:tc>
        <w:tc>
          <w:tcPr>
            <w:tcW w:w="677" w:type="dxa"/>
            <w:noWrap/>
            <w:hideMark/>
          </w:tcPr>
          <w:p w14:paraId="315A7142" w14:textId="35C8EF3E"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1 158</w:t>
            </w:r>
          </w:p>
        </w:tc>
        <w:tc>
          <w:tcPr>
            <w:tcW w:w="676" w:type="dxa"/>
            <w:noWrap/>
            <w:hideMark/>
          </w:tcPr>
          <w:p w14:paraId="75B7C917"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-44</w:t>
            </w:r>
          </w:p>
        </w:tc>
        <w:tc>
          <w:tcPr>
            <w:tcW w:w="677" w:type="dxa"/>
            <w:noWrap/>
            <w:hideMark/>
          </w:tcPr>
          <w:p w14:paraId="26AA6893"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127</w:t>
            </w:r>
          </w:p>
        </w:tc>
      </w:tr>
      <w:tr w:rsidR="00ED3704" w:rsidRPr="009136C8" w14:paraId="768B4486" w14:textId="77777777" w:rsidTr="00ED3704">
        <w:tc>
          <w:tcPr>
            <w:cnfStyle w:val="001000000000" w:firstRow="0" w:lastRow="0" w:firstColumn="1" w:lastColumn="0" w:oddVBand="0" w:evenVBand="0" w:oddHBand="0" w:evenHBand="0" w:firstRowFirstColumn="0" w:firstRowLastColumn="0" w:lastRowFirstColumn="0" w:lastRowLastColumn="0"/>
            <w:tcW w:w="3311" w:type="dxa"/>
            <w:noWrap/>
            <w:hideMark/>
          </w:tcPr>
          <w:p w14:paraId="63A224E3" w14:textId="77777777" w:rsidR="00ED3704" w:rsidRPr="009136C8" w:rsidRDefault="00ED3704" w:rsidP="00ED3704">
            <w:pPr>
              <w:pStyle w:val="Tabell"/>
              <w:rPr>
                <w:i/>
                <w:iCs/>
              </w:rPr>
            </w:pPr>
            <w:r w:rsidRPr="009136C8">
              <w:rPr>
                <w:i/>
                <w:iCs/>
              </w:rPr>
              <w:t>varav Statsskuldsräntor m.m.</w:t>
            </w:r>
          </w:p>
        </w:tc>
        <w:tc>
          <w:tcPr>
            <w:tcW w:w="676" w:type="dxa"/>
            <w:noWrap/>
            <w:hideMark/>
          </w:tcPr>
          <w:p w14:paraId="5E6E0AE1"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20</w:t>
            </w:r>
          </w:p>
        </w:tc>
        <w:tc>
          <w:tcPr>
            <w:tcW w:w="677" w:type="dxa"/>
            <w:noWrap/>
            <w:hideMark/>
          </w:tcPr>
          <w:p w14:paraId="3EA44197"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-5</w:t>
            </w:r>
          </w:p>
        </w:tc>
        <w:tc>
          <w:tcPr>
            <w:tcW w:w="676" w:type="dxa"/>
            <w:noWrap/>
            <w:hideMark/>
          </w:tcPr>
          <w:p w14:paraId="3E750E41"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20</w:t>
            </w:r>
          </w:p>
        </w:tc>
        <w:tc>
          <w:tcPr>
            <w:tcW w:w="677" w:type="dxa"/>
            <w:noWrap/>
            <w:hideMark/>
          </w:tcPr>
          <w:p w14:paraId="2BB0A9A2"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0</w:t>
            </w:r>
          </w:p>
        </w:tc>
        <w:tc>
          <w:tcPr>
            <w:tcW w:w="676" w:type="dxa"/>
            <w:noWrap/>
            <w:hideMark/>
          </w:tcPr>
          <w:p w14:paraId="33687369"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w:t>
            </w:r>
          </w:p>
        </w:tc>
        <w:tc>
          <w:tcPr>
            <w:tcW w:w="677" w:type="dxa"/>
            <w:noWrap/>
            <w:hideMark/>
          </w:tcPr>
          <w:p w14:paraId="49204887"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-5</w:t>
            </w:r>
          </w:p>
        </w:tc>
      </w:tr>
      <w:tr w:rsidR="00ED3704" w:rsidRPr="009136C8" w14:paraId="41D4DC8C" w14:textId="77777777" w:rsidTr="00ED3704">
        <w:tc>
          <w:tcPr>
            <w:cnfStyle w:val="001000000000" w:firstRow="0" w:lastRow="0" w:firstColumn="1" w:lastColumn="0" w:oddVBand="0" w:evenVBand="0" w:oddHBand="0" w:evenHBand="0" w:firstRowFirstColumn="0" w:firstRowLastColumn="0" w:lastRowFirstColumn="0" w:lastRowLastColumn="0"/>
            <w:tcW w:w="3311" w:type="dxa"/>
            <w:noWrap/>
            <w:hideMark/>
          </w:tcPr>
          <w:p w14:paraId="57D0AE95" w14:textId="1ED987D1" w:rsidR="00ED3704" w:rsidRPr="009136C8" w:rsidRDefault="00ED3704" w:rsidP="00ED3704">
            <w:pPr>
              <w:pStyle w:val="Tabell"/>
              <w:rPr>
                <w:i/>
                <w:iCs/>
                <w:vertAlign w:val="superscript"/>
              </w:rPr>
            </w:pPr>
            <w:r w:rsidRPr="009136C8">
              <w:rPr>
                <w:i/>
                <w:iCs/>
              </w:rPr>
              <w:t>varav Riksgäldskontorets nettoutlåning</w:t>
            </w:r>
            <w:r>
              <w:rPr>
                <w:i/>
                <w:iCs/>
                <w:vertAlign w:val="superscript"/>
              </w:rPr>
              <w:t>3</w:t>
            </w:r>
          </w:p>
        </w:tc>
        <w:tc>
          <w:tcPr>
            <w:tcW w:w="676" w:type="dxa"/>
            <w:noWrap/>
            <w:hideMark/>
          </w:tcPr>
          <w:p w14:paraId="7BC6652A"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21</w:t>
            </w:r>
          </w:p>
        </w:tc>
        <w:tc>
          <w:tcPr>
            <w:tcW w:w="677" w:type="dxa"/>
            <w:noWrap/>
            <w:hideMark/>
          </w:tcPr>
          <w:p w14:paraId="0523F0B3"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-43</w:t>
            </w:r>
          </w:p>
        </w:tc>
        <w:tc>
          <w:tcPr>
            <w:tcW w:w="676" w:type="dxa"/>
            <w:noWrap/>
            <w:hideMark/>
          </w:tcPr>
          <w:p w14:paraId="4ED5C0FE"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29</w:t>
            </w:r>
          </w:p>
        </w:tc>
        <w:tc>
          <w:tcPr>
            <w:tcW w:w="677" w:type="dxa"/>
            <w:noWrap/>
            <w:hideMark/>
          </w:tcPr>
          <w:p w14:paraId="7959B26D"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15</w:t>
            </w:r>
          </w:p>
        </w:tc>
        <w:tc>
          <w:tcPr>
            <w:tcW w:w="676" w:type="dxa"/>
            <w:noWrap/>
            <w:hideMark/>
          </w:tcPr>
          <w:p w14:paraId="011EFDDB"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-8</w:t>
            </w:r>
          </w:p>
        </w:tc>
        <w:tc>
          <w:tcPr>
            <w:tcW w:w="677" w:type="dxa"/>
            <w:noWrap/>
            <w:hideMark/>
          </w:tcPr>
          <w:p w14:paraId="1CFD7096"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-58</w:t>
            </w:r>
          </w:p>
        </w:tc>
      </w:tr>
      <w:tr w:rsidR="00ED3704" w:rsidRPr="009136C8" w14:paraId="5A97F660" w14:textId="77777777" w:rsidTr="00ED3704">
        <w:tc>
          <w:tcPr>
            <w:cnfStyle w:val="001000000000" w:firstRow="0" w:lastRow="0" w:firstColumn="1" w:lastColumn="0" w:oddVBand="0" w:evenVBand="0" w:oddHBand="0" w:evenHBand="0" w:firstRowFirstColumn="0" w:firstRowLastColumn="0" w:lastRowFirstColumn="0" w:lastRowLastColumn="0"/>
            <w:tcW w:w="3311" w:type="dxa"/>
            <w:noWrap/>
            <w:hideMark/>
          </w:tcPr>
          <w:p w14:paraId="1E1DB2BA" w14:textId="77777777" w:rsidR="00ED3704" w:rsidRPr="009136C8" w:rsidRDefault="00ED3704" w:rsidP="00ED3704">
            <w:pPr>
              <w:pStyle w:val="Tabell"/>
              <w:rPr>
                <w:i/>
                <w:iCs/>
              </w:rPr>
            </w:pPr>
            <w:r w:rsidRPr="009136C8">
              <w:rPr>
                <w:i/>
                <w:iCs/>
              </w:rPr>
              <w:t>varav Kassamässig korrigering</w:t>
            </w:r>
          </w:p>
        </w:tc>
        <w:tc>
          <w:tcPr>
            <w:tcW w:w="676" w:type="dxa"/>
            <w:noWrap/>
            <w:hideMark/>
          </w:tcPr>
          <w:p w14:paraId="745E4CDA"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7</w:t>
            </w:r>
          </w:p>
        </w:tc>
        <w:tc>
          <w:tcPr>
            <w:tcW w:w="677" w:type="dxa"/>
            <w:noWrap/>
            <w:hideMark/>
          </w:tcPr>
          <w:p w14:paraId="60B74BBE"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-4</w:t>
            </w:r>
          </w:p>
        </w:tc>
        <w:tc>
          <w:tcPr>
            <w:tcW w:w="676" w:type="dxa"/>
            <w:noWrap/>
            <w:hideMark/>
          </w:tcPr>
          <w:p w14:paraId="72E19E4C"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0</w:t>
            </w:r>
          </w:p>
        </w:tc>
        <w:tc>
          <w:tcPr>
            <w:tcW w:w="677" w:type="dxa"/>
            <w:noWrap/>
            <w:hideMark/>
          </w:tcPr>
          <w:p w14:paraId="5482C77D"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0</w:t>
            </w:r>
          </w:p>
        </w:tc>
        <w:tc>
          <w:tcPr>
            <w:tcW w:w="676" w:type="dxa"/>
            <w:noWrap/>
            <w:hideMark/>
          </w:tcPr>
          <w:p w14:paraId="382BE63F"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6</w:t>
            </w:r>
          </w:p>
        </w:tc>
        <w:tc>
          <w:tcPr>
            <w:tcW w:w="677" w:type="dxa"/>
            <w:noWrap/>
            <w:hideMark/>
          </w:tcPr>
          <w:p w14:paraId="072CBE94" w14:textId="77777777" w:rsidR="00ED3704" w:rsidRPr="008975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975C5">
              <w:rPr>
                <w:i/>
                <w:iCs/>
              </w:rPr>
              <w:t>-4</w:t>
            </w:r>
          </w:p>
        </w:tc>
      </w:tr>
      <w:tr w:rsidR="00ED3704" w:rsidRPr="009136C8" w14:paraId="328AD594"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11" w:type="dxa"/>
            <w:noWrap/>
            <w:hideMark/>
          </w:tcPr>
          <w:p w14:paraId="12D3AD13" w14:textId="77777777" w:rsidR="00ED3704" w:rsidRPr="009136C8" w:rsidRDefault="00ED3704" w:rsidP="00ED3704">
            <w:pPr>
              <w:pStyle w:val="Tabell"/>
              <w:rPr>
                <w:b/>
              </w:rPr>
            </w:pPr>
            <w:r w:rsidRPr="009136C8">
              <w:rPr>
                <w:b/>
              </w:rPr>
              <w:t>Statens budgetsaldo</w:t>
            </w:r>
          </w:p>
        </w:tc>
        <w:tc>
          <w:tcPr>
            <w:tcW w:w="676" w:type="dxa"/>
            <w:noWrap/>
            <w:hideMark/>
          </w:tcPr>
          <w:p w14:paraId="5DA37077" w14:textId="77777777" w:rsidR="00ED3704" w:rsidRPr="009136C8"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136C8">
              <w:rPr>
                <w:b/>
              </w:rPr>
              <w:t>-221</w:t>
            </w:r>
          </w:p>
        </w:tc>
        <w:tc>
          <w:tcPr>
            <w:tcW w:w="677" w:type="dxa"/>
            <w:noWrap/>
            <w:hideMark/>
          </w:tcPr>
          <w:p w14:paraId="621E78C5" w14:textId="77777777" w:rsidR="00ED3704" w:rsidRPr="009136C8"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136C8">
              <w:rPr>
                <w:b/>
              </w:rPr>
              <w:t>-140</w:t>
            </w:r>
          </w:p>
        </w:tc>
        <w:tc>
          <w:tcPr>
            <w:tcW w:w="676" w:type="dxa"/>
            <w:noWrap/>
            <w:hideMark/>
          </w:tcPr>
          <w:p w14:paraId="460BFADA" w14:textId="77777777" w:rsidR="00ED3704" w:rsidRPr="009136C8"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136C8">
              <w:rPr>
                <w:b/>
              </w:rPr>
              <w:t>-296</w:t>
            </w:r>
          </w:p>
        </w:tc>
        <w:tc>
          <w:tcPr>
            <w:tcW w:w="677" w:type="dxa"/>
            <w:noWrap/>
            <w:hideMark/>
          </w:tcPr>
          <w:p w14:paraId="54A35C81" w14:textId="77777777" w:rsidR="00ED3704" w:rsidRPr="009136C8"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136C8">
              <w:rPr>
                <w:b/>
              </w:rPr>
              <w:t>-67</w:t>
            </w:r>
          </w:p>
        </w:tc>
        <w:tc>
          <w:tcPr>
            <w:tcW w:w="676" w:type="dxa"/>
            <w:noWrap/>
            <w:hideMark/>
          </w:tcPr>
          <w:p w14:paraId="1A209C81" w14:textId="77777777" w:rsidR="00ED3704" w:rsidRPr="009136C8"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136C8">
              <w:rPr>
                <w:b/>
              </w:rPr>
              <w:t>76</w:t>
            </w:r>
          </w:p>
        </w:tc>
        <w:tc>
          <w:tcPr>
            <w:tcW w:w="677" w:type="dxa"/>
            <w:noWrap/>
            <w:hideMark/>
          </w:tcPr>
          <w:p w14:paraId="7020B9F5" w14:textId="77777777" w:rsidR="00ED3704" w:rsidRPr="009136C8" w:rsidRDefault="00ED3704" w:rsidP="00ED3704">
            <w:pPr>
              <w:pStyle w:val="Tabell"/>
              <w:cnfStyle w:val="010000000000" w:firstRow="0" w:lastRow="1" w:firstColumn="0" w:lastColumn="0" w:oddVBand="0" w:evenVBand="0" w:oddHBand="0" w:evenHBand="0" w:firstRowFirstColumn="0" w:firstRowLastColumn="0" w:lastRowFirstColumn="0" w:lastRowLastColumn="0"/>
              <w:rPr>
                <w:b/>
              </w:rPr>
            </w:pPr>
            <w:r w:rsidRPr="009136C8">
              <w:rPr>
                <w:b/>
              </w:rPr>
              <w:t>-73</w:t>
            </w:r>
          </w:p>
        </w:tc>
      </w:tr>
    </w:tbl>
    <w:p w14:paraId="068C01A7" w14:textId="2271B0DE" w:rsidR="00ED3704" w:rsidRDefault="00ED3704" w:rsidP="00ED3704">
      <w:pPr>
        <w:pStyle w:val="TabellFotnot"/>
      </w:pPr>
      <w:r w:rsidRPr="00376A48">
        <w:rPr>
          <w:vertAlign w:val="superscript"/>
        </w:rPr>
        <w:t>1</w:t>
      </w:r>
      <w:r>
        <w:t xml:space="preserve"> Summan av inkomsttyperna 1000–7000.</w:t>
      </w:r>
    </w:p>
    <w:p w14:paraId="7E9AF1B6" w14:textId="6030D672" w:rsidR="00ED3704" w:rsidRDefault="00ED3704" w:rsidP="00ED3704">
      <w:pPr>
        <w:pStyle w:val="TabellFotnot"/>
      </w:pPr>
      <w:r w:rsidRPr="00A41F51">
        <w:rPr>
          <w:vertAlign w:val="superscript"/>
        </w:rPr>
        <w:t>2</w:t>
      </w:r>
      <w:r>
        <w:t xml:space="preserve"> Utgifterna inom utgiftsområdena 1–25 samt 27, inklusive förändring av anslagsbehållningar.</w:t>
      </w:r>
    </w:p>
    <w:p w14:paraId="026E22CE" w14:textId="44CA2313" w:rsidR="00ED3704" w:rsidRDefault="00ED3704" w:rsidP="00ED3704">
      <w:pPr>
        <w:pStyle w:val="TabellFotnot"/>
      </w:pPr>
      <w:r w:rsidRPr="00A41F51">
        <w:rPr>
          <w:vertAlign w:val="superscript"/>
        </w:rPr>
        <w:t>3</w:t>
      </w:r>
      <w:r>
        <w:t xml:space="preserve"> Avser utgifterna inom utgiftsområde 26 Statsskuldsräntor m.m.</w:t>
      </w:r>
    </w:p>
    <w:p w14:paraId="10683439" w14:textId="5B479680" w:rsidR="00ED3704" w:rsidRPr="00021808" w:rsidRDefault="00ED3704" w:rsidP="00ED3704">
      <w:pPr>
        <w:pStyle w:val="Klla"/>
        <w:rPr>
          <w:highlight w:val="yellow"/>
        </w:rPr>
        <w:sectPr w:rsidR="00ED3704" w:rsidRPr="00021808" w:rsidSect="00C55A97">
          <w:headerReference w:type="even" r:id="rId81"/>
          <w:headerReference w:type="default" r:id="rId82"/>
          <w:footerReference w:type="even" r:id="rId83"/>
          <w:footerReference w:type="default" r:id="rId84"/>
          <w:headerReference w:type="first" r:id="rId85"/>
          <w:footerReference w:type="first" r:id="rId86"/>
          <w:type w:val="oddPage"/>
          <w:pgSz w:w="11906" w:h="16838" w:code="9"/>
          <w:pgMar w:top="1304" w:right="2268" w:bottom="1247" w:left="2268" w:header="567" w:footer="624" w:gutter="0"/>
          <w:cols w:space="708"/>
          <w:docGrid w:linePitch="360"/>
        </w:sectPr>
      </w:pPr>
      <w:r>
        <w:t>Källor:</w:t>
      </w:r>
      <w:r w:rsidRPr="0024277F">
        <w:t xml:space="preserve"> Ekonomistyrningsverket, Riksgäldskontoret och egna beräkningar.</w:t>
      </w:r>
    </w:p>
    <w:bookmarkStart w:id="195" w:name="_Toc68721352"/>
    <w:p w14:paraId="2086FD4D" w14:textId="3E6FDDE5" w:rsidR="00ED3704" w:rsidRDefault="000D76EE" w:rsidP="00ED3704">
      <w:pPr>
        <w:pStyle w:val="Rubrik1"/>
      </w:pPr>
      <w:sdt>
        <w:sdtPr>
          <w:alias w:val="Avsnittsrubrik"/>
          <w:tag w:val="Avsnittsrubrik"/>
          <w:id w:val="-1249347096"/>
          <w:dataBinding w:prefixMappings="xmlns:ns0='http://rkdhs/mallar/budget/VÅP/VÅP.xsd'" w:xpath="/ns0:dokumentvärden[1]/ns0:avsnitt[1]/ns0:avsnitt[9]/@avsnittsrubrik" w:storeItemID="{E4A92E87-CD46-4139-BA79-F73ACCF787C5}"/>
          <w:text w:multiLine="1"/>
        </w:sdtPr>
        <w:sdtContent>
          <w:r w:rsidR="00ED3704">
            <w:t>Den offentliga sektorns finanser</w:t>
          </w:r>
        </w:sdtContent>
      </w:sdt>
      <w:r w:rsidR="00ED3704" w:rsidRPr="00E1060A">
        <w:rPr>
          <w:noProof/>
        </w:rPr>
        <mc:AlternateContent>
          <mc:Choice Requires="wps">
            <w:drawing>
              <wp:anchor distT="0" distB="0" distL="114300" distR="114300" simplePos="0" relativeHeight="251658752" behindDoc="0" locked="0" layoutInCell="1" allowOverlap="1" wp14:anchorId="029AE2A5" wp14:editId="0AF582DA">
                <wp:simplePos x="0" y="0"/>
                <wp:positionH relativeFrom="page">
                  <wp:posOffset>7006590</wp:posOffset>
                </wp:positionH>
                <wp:positionV relativeFrom="page">
                  <wp:posOffset>0</wp:posOffset>
                </wp:positionV>
                <wp:extent cx="547200" cy="10792800"/>
                <wp:effectExtent l="0" t="0" r="5715" b="8890"/>
                <wp:wrapNone/>
                <wp:docPr id="34"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1C1863C4">
                <w10:wrap anchorx="page" anchory="page"/>
              </v:rect>
            </w:pict>
          </mc:Fallback>
        </mc:AlternateContent>
      </w:r>
      <w:bookmarkEnd w:id="195"/>
    </w:p>
    <w:p w14:paraId="7A6ACE6F" w14:textId="6FD7C583" w:rsidR="00ED3704" w:rsidRDefault="00ED3704" w:rsidP="00ED3704">
      <w:pPr>
        <w:pStyle w:val="Brdtext"/>
      </w:pPr>
      <w:r>
        <w:t>I detta avsnitt redovisas prognoser för den offentliga sektorns finanser, finansiella nettoförmögenhet och skuldutveckling. Redovisningen görs för såväl den totala konsoliderade offentliga sektorn som för delsektorerna staten, ålderspensionssystemet och kommunsektorn. Att offentliga sektorn är konsoliderad innebär att transfereringar mellan de olika delsektorerna räknas av.</w:t>
      </w:r>
    </w:p>
    <w:p w14:paraId="03919201" w14:textId="0192B4CA" w:rsidR="00ED3704" w:rsidRDefault="00ED3704" w:rsidP="00631F4A">
      <w:pPr>
        <w:pStyle w:val="Brdtext"/>
      </w:pPr>
      <w:r>
        <w:t>Vidare redovisas budgeteffekterna på det finansiella sparandet av regeringens förslag och aviseringar. Avsnittet innehåller avslutningsvis en jämförelse mellan olika bedömares prognoser för finansiellt och strukturellt sparande. Tabeller med prognosens innehåll i detalj redovisas i bilaga 1.</w:t>
      </w:r>
    </w:p>
    <w:p w14:paraId="056B8DFD" w14:textId="77777777" w:rsidR="00ED3704" w:rsidRPr="00EC50D2" w:rsidRDefault="00ED3704" w:rsidP="00ED3704">
      <w:pPr>
        <w:pStyle w:val="Rubrik2utannumrering"/>
      </w:pPr>
      <w:r w:rsidRPr="00EC50D2">
        <w:t>Sammanfattning</w:t>
      </w:r>
    </w:p>
    <w:p w14:paraId="2BD19B98" w14:textId="7D961896" w:rsidR="00ED3704" w:rsidRPr="00EC50D2" w:rsidRDefault="00ED3704" w:rsidP="00ED3704">
      <w:pPr>
        <w:pStyle w:val="Strecklista"/>
      </w:pPr>
      <w:r w:rsidRPr="00EC50D2">
        <w:t xml:space="preserve">Den offentliga sektorn redovisade överskott </w:t>
      </w:r>
      <w:r>
        <w:t xml:space="preserve">för </w:t>
      </w:r>
      <w:r w:rsidRPr="00EC50D2">
        <w:t xml:space="preserve">2015–2019. I samband med den djupa lågkonjunkturen, som följt av </w:t>
      </w:r>
      <w:r>
        <w:t>spridningen av sjukdomen covid-19</w:t>
      </w:r>
      <w:r w:rsidRPr="00EC50D2">
        <w:t xml:space="preserve">, och de åtgärder som beslutades för 2020 vändes överskottet i de offentliga finanserna till ett underskott </w:t>
      </w:r>
      <w:r>
        <w:t>på</w:t>
      </w:r>
      <w:r w:rsidRPr="00EC50D2">
        <w:t xml:space="preserve"> </w:t>
      </w:r>
      <w:r>
        <w:t>strax</w:t>
      </w:r>
      <w:r w:rsidRPr="00EC50D2">
        <w:t xml:space="preserve"> över 3</w:t>
      </w:r>
      <w:r>
        <w:t> </w:t>
      </w:r>
      <w:r w:rsidRPr="00EC50D2">
        <w:t>procent av BNP</w:t>
      </w:r>
      <w:r>
        <w:t xml:space="preserve"> 2020</w:t>
      </w:r>
      <w:r w:rsidRPr="00EC50D2">
        <w:t>.</w:t>
      </w:r>
    </w:p>
    <w:p w14:paraId="1EECC901" w14:textId="6B157AA7" w:rsidR="00ED3704" w:rsidRPr="00EC50D2" w:rsidRDefault="00ED3704" w:rsidP="00ED3704">
      <w:pPr>
        <w:pStyle w:val="Strecklista"/>
      </w:pPr>
      <w:r>
        <w:t>Låg</w:t>
      </w:r>
      <w:r w:rsidRPr="00EC50D2">
        <w:t xml:space="preserve">konjunkturen i kombination med de åtgärder som föreslagits och aviserats medför </w:t>
      </w:r>
      <w:r>
        <w:t xml:space="preserve">att </w:t>
      </w:r>
      <w:r w:rsidRPr="00EC50D2">
        <w:t xml:space="preserve">underskottet i de offentliga finanserna </w:t>
      </w:r>
      <w:r>
        <w:t xml:space="preserve">väntas öka ytterligare </w:t>
      </w:r>
      <w:r w:rsidRPr="00EC50D2">
        <w:t>2021. Åtgärderna medför att även det strukturella sparandet belastas</w:t>
      </w:r>
      <w:r>
        <w:t xml:space="preserve"> innevarande år</w:t>
      </w:r>
      <w:r w:rsidRPr="00EC50D2">
        <w:t>.</w:t>
      </w:r>
    </w:p>
    <w:p w14:paraId="5D7D20B6" w14:textId="21E63CD9" w:rsidR="00ED3704" w:rsidRPr="00EC50D2" w:rsidRDefault="00ED3704" w:rsidP="00ED3704">
      <w:pPr>
        <w:pStyle w:val="Strecklista"/>
      </w:pPr>
      <w:r w:rsidRPr="00EC50D2">
        <w:t xml:space="preserve">En </w:t>
      </w:r>
      <w:r>
        <w:t>förväntad</w:t>
      </w:r>
      <w:r w:rsidRPr="00EC50D2">
        <w:t xml:space="preserve"> återhämtning av svensk ekonomi </w:t>
      </w:r>
      <w:r>
        <w:t xml:space="preserve">i kombination med att tillfälliga </w:t>
      </w:r>
      <w:r w:rsidRPr="00EC50D2">
        <w:t xml:space="preserve">åtgärder </w:t>
      </w:r>
      <w:r>
        <w:t xml:space="preserve">successivt </w:t>
      </w:r>
      <w:r w:rsidRPr="00EC50D2">
        <w:t xml:space="preserve">faller bort </w:t>
      </w:r>
      <w:r>
        <w:t>medför att</w:t>
      </w:r>
      <w:r w:rsidRPr="00EC50D2">
        <w:t xml:space="preserve"> både det finansiella och det strukturella sparandet </w:t>
      </w:r>
      <w:r>
        <w:t>snabbt väntas förstärkas fr.o.m. 2022</w:t>
      </w:r>
      <w:r w:rsidRPr="00EC50D2">
        <w:t>. Det är dock viktigt att framhålla den stora osäkerhet som föreligger i prognoser och som är betydande för denna beräkning.</w:t>
      </w:r>
    </w:p>
    <w:p w14:paraId="1D840D3A" w14:textId="11297767" w:rsidR="00ED3704" w:rsidRPr="00EC50D2" w:rsidRDefault="00ED3704" w:rsidP="00ED3704">
      <w:pPr>
        <w:pStyle w:val="Strecklista"/>
      </w:pPr>
      <w:r w:rsidRPr="00EC50D2">
        <w:t xml:space="preserve">I huvudsak är det statens finanser som försvagas. </w:t>
      </w:r>
      <w:r>
        <w:t xml:space="preserve">Det stora underskottet i statens finanser 2020 </w:t>
      </w:r>
      <w:r w:rsidRPr="00EC50D2">
        <w:t xml:space="preserve">förväntas </w:t>
      </w:r>
      <w:r>
        <w:t>ytterligare öka</w:t>
      </w:r>
      <w:r w:rsidRPr="00EC50D2">
        <w:t xml:space="preserve"> </w:t>
      </w:r>
      <w:r>
        <w:t xml:space="preserve">2021 </w:t>
      </w:r>
      <w:r w:rsidRPr="00EC50D2">
        <w:t>m</w:t>
      </w:r>
      <w:r>
        <w:t>en</w:t>
      </w:r>
      <w:r w:rsidRPr="00EC50D2">
        <w:t xml:space="preserve"> sedan minska </w:t>
      </w:r>
      <w:r>
        <w:t xml:space="preserve">och vändas till överskott 2023 </w:t>
      </w:r>
      <w:r w:rsidRPr="00EC50D2">
        <w:t xml:space="preserve">till följd av </w:t>
      </w:r>
      <w:r>
        <w:t>en förväntad</w:t>
      </w:r>
      <w:r w:rsidRPr="00EC50D2">
        <w:t xml:space="preserve"> successiv återhämtning i ekonomin.</w:t>
      </w:r>
    </w:p>
    <w:p w14:paraId="42F5BA24" w14:textId="2338EFAA" w:rsidR="00ED3704" w:rsidRPr="00EE1A29" w:rsidRDefault="00ED3704" w:rsidP="00ED3704">
      <w:pPr>
        <w:pStyle w:val="Strecklista"/>
      </w:pPr>
      <w:r w:rsidRPr="00EE1A29">
        <w:t>Ålderspensionssystemet redovisa</w:t>
      </w:r>
      <w:r>
        <w:t>de</w:t>
      </w:r>
      <w:r w:rsidRPr="00EE1A29">
        <w:t xml:space="preserve"> ett underskott på 0,</w:t>
      </w:r>
      <w:r>
        <w:t>2 </w:t>
      </w:r>
      <w:r w:rsidRPr="00EE1A29">
        <w:t>procent av BNP</w:t>
      </w:r>
      <w:r>
        <w:t xml:space="preserve"> </w:t>
      </w:r>
      <w:r w:rsidRPr="00EE1A29">
        <w:t xml:space="preserve">2020, men väntas </w:t>
      </w:r>
      <w:r>
        <w:t xml:space="preserve">vara i balans år 2021 och därefter </w:t>
      </w:r>
      <w:r w:rsidRPr="00EE1A29">
        <w:t>generera ett mindre överskott</w:t>
      </w:r>
      <w:r>
        <w:t xml:space="preserve"> om 0,1 procent av BNP </w:t>
      </w:r>
      <w:r w:rsidRPr="00D173A3">
        <w:t>2022–2024</w:t>
      </w:r>
      <w:r>
        <w:t>.</w:t>
      </w:r>
    </w:p>
    <w:p w14:paraId="29C2D7D5" w14:textId="5B28776C" w:rsidR="00ED3704" w:rsidRPr="00083AF5" w:rsidRDefault="00ED3704" w:rsidP="00ED3704">
      <w:pPr>
        <w:pStyle w:val="Strecklista"/>
      </w:pPr>
      <w:r w:rsidRPr="00083AF5">
        <w:t>Kommunsektorns ekonomiska resultat och finansiella sparande väntas vara fortsatt starka 2021</w:t>
      </w:r>
      <w:r>
        <w:t>, till följd av stora tillskott av statsbidrag</w:t>
      </w:r>
      <w:r w:rsidRPr="00083AF5">
        <w:t xml:space="preserve">. Kommunsektorn </w:t>
      </w:r>
      <w:r>
        <w:t>väntas</w:t>
      </w:r>
      <w:r w:rsidRPr="00083AF5">
        <w:t xml:space="preserve"> redovisa ett positivt finansiellt sparande om 0,1</w:t>
      </w:r>
      <w:r>
        <w:t> </w:t>
      </w:r>
      <w:r w:rsidRPr="00083AF5">
        <w:t>procent av BNP 2021 men därefter ett underskott om 0,6</w:t>
      </w:r>
      <w:r>
        <w:t>–0,7 </w:t>
      </w:r>
      <w:r w:rsidRPr="00083AF5">
        <w:t>procent av BNP 2022–2024.</w:t>
      </w:r>
    </w:p>
    <w:p w14:paraId="0A32D5CA" w14:textId="201DD290" w:rsidR="00ED3704" w:rsidRPr="00EC50D2" w:rsidRDefault="00ED3704" w:rsidP="00ED3704">
      <w:pPr>
        <w:pStyle w:val="Strecklista"/>
      </w:pPr>
      <w:r w:rsidRPr="00EC50D2">
        <w:t>Den offentliga sektorns konsoliderade bruttoskuld som andel av BNP ökade kraftigt</w:t>
      </w:r>
      <w:r>
        <w:t xml:space="preserve"> </w:t>
      </w:r>
      <w:r w:rsidRPr="00EC50D2">
        <w:t>2020 och uppg</w:t>
      </w:r>
      <w:r>
        <w:t>ick</w:t>
      </w:r>
      <w:r w:rsidRPr="00EC50D2">
        <w:t xml:space="preserve"> till </w:t>
      </w:r>
      <w:r>
        <w:t>knappt 40 </w:t>
      </w:r>
      <w:r w:rsidRPr="00EC50D2">
        <w:t>procent av BNP</w:t>
      </w:r>
      <w:r>
        <w:t>. D</w:t>
      </w:r>
      <w:r w:rsidRPr="00EC50D2">
        <w:t>e</w:t>
      </w:r>
      <w:r>
        <w:t>t</w:t>
      </w:r>
      <w:r w:rsidRPr="00EC50D2">
        <w:t xml:space="preserve"> </w:t>
      </w:r>
      <w:r>
        <w:t>fortsatt</w:t>
      </w:r>
      <w:r w:rsidRPr="00EC50D2">
        <w:t xml:space="preserve"> </w:t>
      </w:r>
      <w:r>
        <w:t xml:space="preserve">förväntat </w:t>
      </w:r>
      <w:r w:rsidRPr="00EC50D2">
        <w:t>stora underskotte</w:t>
      </w:r>
      <w:r>
        <w:t>t</w:t>
      </w:r>
      <w:r w:rsidRPr="00EC50D2">
        <w:t xml:space="preserve"> i de offentliga finanserna</w:t>
      </w:r>
      <w:r>
        <w:t xml:space="preserve"> medför att bruttoskulden växer i stort sett i proportion till BNP 2021</w:t>
      </w:r>
      <w:r w:rsidRPr="00EC50D2">
        <w:t>. Fr</w:t>
      </w:r>
      <w:r>
        <w:t>ån och med</w:t>
      </w:r>
      <w:r w:rsidRPr="00EC50D2">
        <w:t xml:space="preserve"> 2022 beräknas bruttoskulden falla och understiga </w:t>
      </w:r>
      <w:r>
        <w:t>35 </w:t>
      </w:r>
      <w:r w:rsidRPr="00EC50D2">
        <w:t>procent av BNP i slutet av prognosperioden.</w:t>
      </w:r>
    </w:p>
    <w:p w14:paraId="0A8651C3" w14:textId="56E7C8CD" w:rsidR="00ED3704" w:rsidRDefault="00ED3704" w:rsidP="00ED3704">
      <w:pPr>
        <w:pStyle w:val="Brdtextefternumreradlista"/>
      </w:pPr>
      <w:r>
        <w:t xml:space="preserve">Redovisningen av den offentliga sektorns finanser i detta avsnitt följer generellt principerna i nationalräkenskaperna (NR). Skatter och statsbidrag redovisas dock enligt den ordning som gällde före den genomgripande revideringen av NR i maj 2010. Därmed överensstämmer redovisningen av skatter och statsbidrag i detta avsnitt bättre med redovisningen i statens budget och den kommunala redovisningen än med NR:s redovisningsprinciper. Det finansiella sparandet för den offentliga sektorn och dess delsektorer påverkas inte av denna avvikelse. Redovisningen av inkomster och utgifter för den konsoliderade offentliga sektorn påverkas inte heller. I samband med </w:t>
      </w:r>
      <w:r>
        <w:lastRenderedPageBreak/>
        <w:t>att NR 2014 gick över till Europeiska unionens nya regelverk för nationalräkenskaper (ENS 2010) ändrades benämningarna på flera sektorer i NR. I regeringens ekonomiska propositioner används dock de äldre men vedertagna benämningarna offentlig sektor (som i NR numera benämns offentlig förvaltning), stat (statlig förvaltning), ålderspensionssystem (sociala trygghetsfonder) och kommunsektor (kommunal förvaltning).</w:t>
      </w:r>
    </w:p>
    <w:p w14:paraId="7AE384D3" w14:textId="3AC03DF6" w:rsidR="00ED3704" w:rsidRDefault="00ED3704" w:rsidP="00ED3704">
      <w:pPr>
        <w:pStyle w:val="Brdtext"/>
      </w:pPr>
      <w:r>
        <w:t xml:space="preserve">Regeringens prognoser för de offentliga finansernas utveckling baseras på prognosen för den makroekonomiska utvecklingen i avsnitt 3. Vidare baseras prognoserna på beslutade, föreslagna samt aviserade anslagsnivåer och regelverk för skatter och </w:t>
      </w:r>
      <w:r w:rsidDel="00923A3F">
        <w:t>transfereringssystem</w:t>
      </w:r>
      <w:r>
        <w:t>. Utöver detta ingår inte några ytterligare framtida finanspolitiska regel- eller anslagsändringar för den redovisade prognosperioden. Beräkningen av de offentliga finanserna bortom det kommande budgetåret ska därmed ses som en konsekvensanalys av budgetförslagets och tidigare beslutade och aviserade åtgärders effekt på den medelfristiga budgetutvecklingen.</w:t>
      </w:r>
    </w:p>
    <w:p w14:paraId="4640D4A7" w14:textId="180E0F76" w:rsidR="00ED3704" w:rsidRDefault="00ED3704" w:rsidP="00ED3704">
      <w:pPr>
        <w:pStyle w:val="Rubrik2"/>
      </w:pPr>
      <w:bookmarkStart w:id="196" w:name="_Toc68721353"/>
      <w:r>
        <w:t>Den offentliga sektorns finanser</w:t>
      </w:r>
      <w:bookmarkEnd w:id="196"/>
    </w:p>
    <w:p w14:paraId="0770F49B" w14:textId="77777777" w:rsidR="00ED3704" w:rsidRDefault="00ED3704" w:rsidP="00ED3704">
      <w:pPr>
        <w:pStyle w:val="Rubrik3utannumrering"/>
        <w:spacing w:before="0"/>
      </w:pPr>
      <w:r>
        <w:t>Det finansiella sparandet</w:t>
      </w:r>
    </w:p>
    <w:p w14:paraId="6E73D770" w14:textId="1633F3E6" w:rsidR="00ED3704" w:rsidRDefault="00ED3704" w:rsidP="00ED3704">
      <w:pPr>
        <w:pStyle w:val="Brdtext"/>
      </w:pPr>
      <w:r w:rsidRPr="00307B70">
        <w:t xml:space="preserve">Den offentliga sektorn redovisade överskott 2015–2019 (se </w:t>
      </w:r>
      <w:r>
        <w:fldChar w:fldCharType="begin"/>
      </w:r>
      <w:r>
        <w:instrText xml:space="preserve"> REF  _Ref66116905 \* Lower \h  \* MERGEFORMAT </w:instrText>
      </w:r>
      <w:r>
        <w:fldChar w:fldCharType="separate"/>
      </w:r>
      <w:r w:rsidR="000D76EE">
        <w:t xml:space="preserve">diagram </w:t>
      </w:r>
      <w:r w:rsidR="000D76EE">
        <w:rPr>
          <w:noProof/>
        </w:rPr>
        <w:t>8</w:t>
      </w:r>
      <w:r w:rsidR="000D76EE">
        <w:t>.</w:t>
      </w:r>
      <w:r w:rsidR="000D76EE">
        <w:rPr>
          <w:noProof/>
        </w:rPr>
        <w:t>1</w:t>
      </w:r>
      <w:r>
        <w:fldChar w:fldCharType="end"/>
      </w:r>
      <w:r w:rsidRPr="00307B70">
        <w:t xml:space="preserve">). Till följd av den djupa lågkonjunkturen och </w:t>
      </w:r>
      <w:r w:rsidRPr="00307B70" w:rsidDel="0009253C">
        <w:t xml:space="preserve">de </w:t>
      </w:r>
      <w:r>
        <w:t>omfattande</w:t>
      </w:r>
      <w:r w:rsidRPr="00307B70">
        <w:t xml:space="preserve"> finanspolitiska åtgärder</w:t>
      </w:r>
      <w:r>
        <w:t>na</w:t>
      </w:r>
      <w:r w:rsidRPr="00307B70">
        <w:t xml:space="preserve">, till stor del temporära för 2020 och 2021, som har </w:t>
      </w:r>
      <w:r>
        <w:t xml:space="preserve">beslutats, </w:t>
      </w:r>
      <w:r w:rsidRPr="00307B70">
        <w:t xml:space="preserve">föreslagits och aviserats försämras det finansiella sparandet i sektorn med </w:t>
      </w:r>
      <w:r>
        <w:t>ca 5 </w:t>
      </w:r>
      <w:r w:rsidRPr="00307B70">
        <w:t>procent av BNP i förhållande till 2019.</w:t>
      </w:r>
    </w:p>
    <w:p w14:paraId="0E278D82" w14:textId="21656158" w:rsidR="00ED3704" w:rsidRDefault="00ED3704" w:rsidP="00ED3704">
      <w:pPr>
        <w:pStyle w:val="DiagramRubrik"/>
      </w:pPr>
      <w:bookmarkStart w:id="197" w:name="_Ref66116905"/>
      <w:r>
        <w:t xml:space="preserve">Diagram </w:t>
      </w:r>
      <w:r>
        <w:fldChar w:fldCharType="begin"/>
      </w:r>
      <w:r>
        <w:instrText xml:space="preserve"> STYLEREF  "Rubrik 1" \n</w:instrText>
      </w:r>
      <w:r>
        <w:fldChar w:fldCharType="separate"/>
      </w:r>
      <w:r w:rsidR="000D76EE">
        <w:rPr>
          <w:noProof/>
        </w:rPr>
        <w:t>8</w:t>
      </w:r>
      <w:r>
        <w:rPr>
          <w:noProof/>
        </w:rPr>
        <w:fldChar w:fldCharType="end"/>
      </w:r>
      <w:r>
        <w:t>.</w:t>
      </w:r>
      <w:fldSimple w:instr=" SEQ Diagram \* ARABIC \s 1 ">
        <w:r w:rsidR="000D76EE">
          <w:rPr>
            <w:noProof/>
          </w:rPr>
          <w:t>1</w:t>
        </w:r>
      </w:fldSimple>
      <w:bookmarkEnd w:id="197"/>
      <w:r>
        <w:tab/>
        <w:t>Den offentliga sektorns finansiella och strukturella sparande</w:t>
      </w:r>
    </w:p>
    <w:p w14:paraId="1E6C6D2D" w14:textId="739EF245" w:rsidR="00ED3704" w:rsidRDefault="00ED3704" w:rsidP="00FC5820">
      <w:pPr>
        <w:pStyle w:val="DiagramUnderrubrik"/>
      </w:pPr>
      <w:r>
        <w:t>Procent av BNP samt potentiell BNP. Utfall 2000–2020, prognos 2021–2024</w:t>
      </w:r>
      <w:r>
        <w:tab/>
      </w:r>
    </w:p>
    <w:p w14:paraId="796EC0EA" w14:textId="7D2551DF" w:rsidR="00ED3704" w:rsidRDefault="00ED3704" w:rsidP="00FC5820">
      <w:pPr>
        <w:pStyle w:val="Klla"/>
      </w:pPr>
      <w:r>
        <w:rPr>
          <w:noProof/>
        </w:rPr>
        <w:drawing>
          <wp:inline distT="0" distB="0" distL="0" distR="0" wp14:anchorId="1BC2DF8F" wp14:editId="4090C25C">
            <wp:extent cx="4679950" cy="2339975"/>
            <wp:effectExtent l="0" t="0" r="6350" b="0"/>
            <wp:docPr id="35" name="Diagram 4" descr="Den offentliga sektorns finansiella och strukturella sparande.">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r>
        <w:t>Källor: Statistiska centralbyrån och egna beräkningar.</w:t>
      </w:r>
    </w:p>
    <w:p w14:paraId="710F1070" w14:textId="038119DC" w:rsidR="00ED3704" w:rsidRPr="00057C43" w:rsidRDefault="00ED3704" w:rsidP="00ED3704">
      <w:pPr>
        <w:pStyle w:val="Brdtext"/>
      </w:pPr>
      <w:r w:rsidRPr="00057C43">
        <w:t xml:space="preserve">Försvagningen av den offentliga sektorns finansiella sparande mellan 2019 och 2020 beror </w:t>
      </w:r>
      <w:r>
        <w:t xml:space="preserve">framför allt </w:t>
      </w:r>
      <w:r w:rsidRPr="00057C43">
        <w:t xml:space="preserve">på att utgifterna steg </w:t>
      </w:r>
      <w:r>
        <w:t xml:space="preserve">kraftigt </w:t>
      </w:r>
      <w:r w:rsidRPr="00057C43">
        <w:t xml:space="preserve">2020, </w:t>
      </w:r>
      <w:r>
        <w:t>men också på att</w:t>
      </w:r>
      <w:r w:rsidRPr="00057C43">
        <w:t xml:space="preserve"> inkomsterna föll. Även 2021 beräknas utgifterna öka som andel av BNP och medföra att under</w:t>
      </w:r>
      <w:r w:rsidR="00BC28D1">
        <w:softHyphen/>
      </w:r>
      <w:r w:rsidRPr="00057C43">
        <w:t>skottet i de offentliga finanserna ytterligare ökar.</w:t>
      </w:r>
      <w:r>
        <w:t xml:space="preserve"> </w:t>
      </w:r>
    </w:p>
    <w:p w14:paraId="6C8F1816" w14:textId="5AB6F95A" w:rsidR="00ED3704" w:rsidRDefault="00ED3704" w:rsidP="00ED3704">
      <w:pPr>
        <w:pStyle w:val="Brdtext"/>
      </w:pPr>
      <w:r w:rsidRPr="007B3CB4">
        <w:t xml:space="preserve">I takt med att svensk ekonomi väntas återhämta sig stärks också de offentliga finanserna fr.o.m. 2022 (se </w:t>
      </w:r>
      <w:r>
        <w:fldChar w:fldCharType="begin"/>
      </w:r>
      <w:r>
        <w:instrText xml:space="preserve"> REF  _Ref66116143 \* Lower \h  \* MERGEFORMAT </w:instrText>
      </w:r>
      <w:r>
        <w:fldChar w:fldCharType="separate"/>
      </w:r>
      <w:r w:rsidR="000D76EE" w:rsidRPr="00DD7539">
        <w:t xml:space="preserve">tabell </w:t>
      </w:r>
      <w:r w:rsidR="000D76EE">
        <w:rPr>
          <w:noProof/>
        </w:rPr>
        <w:t>8</w:t>
      </w:r>
      <w:r w:rsidR="000D76EE" w:rsidRPr="00DD7539">
        <w:t>.</w:t>
      </w:r>
      <w:r w:rsidR="000D76EE">
        <w:rPr>
          <w:noProof/>
        </w:rPr>
        <w:t>1</w:t>
      </w:r>
      <w:r>
        <w:fldChar w:fldCharType="end"/>
      </w:r>
      <w:r w:rsidRPr="007B3CB4">
        <w:t>). Det är uteslutande statens finanser som svarar för variationerna i den offentliga sektorns finansiella sparande.</w:t>
      </w:r>
    </w:p>
    <w:p w14:paraId="40F9568F" w14:textId="77777777" w:rsidR="00ED3704" w:rsidRDefault="00ED3704">
      <w:r>
        <w:br w:type="page"/>
      </w:r>
    </w:p>
    <w:p w14:paraId="2EACEAB6" w14:textId="56A95C60" w:rsidR="00ED3704" w:rsidRDefault="00ED3704" w:rsidP="00ED3704">
      <w:pPr>
        <w:pStyle w:val="TabellRubrik"/>
      </w:pPr>
      <w:bookmarkStart w:id="198" w:name="_Ref66116143"/>
      <w:r w:rsidRPr="00DD7539">
        <w:lastRenderedPageBreak/>
        <w:t xml:space="preserve">Tabell </w:t>
      </w:r>
      <w:r w:rsidRPr="00DD7539">
        <w:fldChar w:fldCharType="begin"/>
      </w:r>
      <w:r w:rsidRPr="00DD7539">
        <w:instrText xml:space="preserve"> STYLEREF  "Rubrik 1" \n</w:instrText>
      </w:r>
      <w:r w:rsidRPr="00DD7539">
        <w:fldChar w:fldCharType="separate"/>
      </w:r>
      <w:r w:rsidR="000D76EE">
        <w:rPr>
          <w:noProof/>
        </w:rPr>
        <w:t>8</w:t>
      </w:r>
      <w:r w:rsidRPr="00DD7539">
        <w:rPr>
          <w:noProof/>
        </w:rPr>
        <w:fldChar w:fldCharType="end"/>
      </w:r>
      <w:r w:rsidRPr="00DD7539">
        <w:t>.</w:t>
      </w:r>
      <w:fldSimple w:instr=" SEQ Tabell \* ARABIC \s 1 ">
        <w:r w:rsidR="000D76EE">
          <w:rPr>
            <w:noProof/>
          </w:rPr>
          <w:t>1</w:t>
        </w:r>
      </w:fldSimple>
      <w:bookmarkEnd w:id="198"/>
      <w:r w:rsidRPr="00DD7539">
        <w:tab/>
        <w:t>Den konsoliderade offentliga sektorns finanser</w:t>
      </w:r>
    </w:p>
    <w:p w14:paraId="3AB50F73" w14:textId="6964B3D4" w:rsidR="00ED3704" w:rsidRDefault="00ED3704" w:rsidP="00ED3704">
      <w:pPr>
        <w:pStyle w:val="TabellUnderrubrik"/>
      </w:pPr>
      <w:r>
        <w:t>Miljarder kronor om inte annat anges. Utfall 2020, prognos 2021–2024</w:t>
      </w:r>
    </w:p>
    <w:tbl>
      <w:tblPr>
        <w:tblStyle w:val="RKBPTabell"/>
        <w:tblW w:w="0" w:type="auto"/>
        <w:tblLook w:val="06E0" w:firstRow="1" w:lastRow="1" w:firstColumn="1" w:lastColumn="0" w:noHBand="1" w:noVBand="1"/>
      </w:tblPr>
      <w:tblGrid>
        <w:gridCol w:w="2085"/>
        <w:gridCol w:w="1057"/>
        <w:gridCol w:w="1057"/>
        <w:gridCol w:w="1057"/>
        <w:gridCol w:w="1057"/>
        <w:gridCol w:w="1057"/>
      </w:tblGrid>
      <w:tr w:rsidR="00ED3704" w14:paraId="5BA6B97F"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08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F1E859E" w14:textId="77777777" w:rsidR="00ED3704" w:rsidRDefault="00ED3704" w:rsidP="00ED3704">
            <w:pPr>
              <w:pStyle w:val="TabellHuvud"/>
            </w:pP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0F8EC3E" w14:textId="2E86504C"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88BEB4D" w14:textId="6A19520F"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ACECE93" w14:textId="5D28035C"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AD7C2EF" w14:textId="56DEC83F"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25E0306" w14:textId="2B62B21E"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rsidRPr="00944621" w14:paraId="71AD78B1" w14:textId="77777777" w:rsidTr="00ED3704">
        <w:tc>
          <w:tcPr>
            <w:cnfStyle w:val="001000000000" w:firstRow="0" w:lastRow="0" w:firstColumn="1" w:lastColumn="0" w:oddVBand="0" w:evenVBand="0" w:oddHBand="0" w:evenHBand="0" w:firstRowFirstColumn="0" w:firstRowLastColumn="0" w:lastRowFirstColumn="0" w:lastRowLastColumn="0"/>
            <w:tcW w:w="2085" w:type="dxa"/>
            <w:tcBorders>
              <w:top w:val="single" w:sz="12" w:space="0" w:color="auto"/>
            </w:tcBorders>
            <w:vAlign w:val="top"/>
          </w:tcPr>
          <w:p w14:paraId="53B3CF1C" w14:textId="6BC5714B" w:rsidR="00ED3704" w:rsidRPr="00BB01B3" w:rsidRDefault="00ED3704" w:rsidP="00ED3704">
            <w:pPr>
              <w:pStyle w:val="Tabell"/>
              <w:rPr>
                <w:b/>
                <w:bCs/>
              </w:rPr>
            </w:pPr>
            <w:r w:rsidRPr="00BB01B3">
              <w:rPr>
                <w:b/>
                <w:bCs/>
              </w:rPr>
              <w:t>Inkomster</w:t>
            </w:r>
          </w:p>
        </w:tc>
        <w:tc>
          <w:tcPr>
            <w:tcW w:w="1057" w:type="dxa"/>
            <w:tcBorders>
              <w:top w:val="single" w:sz="12" w:space="0" w:color="auto"/>
            </w:tcBorders>
            <w:vAlign w:val="top"/>
          </w:tcPr>
          <w:p w14:paraId="341D48C1" w14:textId="37E67C88" w:rsidR="00ED3704" w:rsidRPr="00844E6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2 414</w:t>
            </w:r>
          </w:p>
        </w:tc>
        <w:tc>
          <w:tcPr>
            <w:tcW w:w="1057" w:type="dxa"/>
            <w:tcBorders>
              <w:top w:val="single" w:sz="12" w:space="0" w:color="auto"/>
            </w:tcBorders>
            <w:vAlign w:val="top"/>
          </w:tcPr>
          <w:p w14:paraId="627CD6F3" w14:textId="3148CC9B"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 xml:space="preserve">2 </w:t>
            </w:r>
            <w:r w:rsidRPr="00307F94">
              <w:rPr>
                <w:b/>
                <w:bCs/>
              </w:rPr>
              <w:t>504</w:t>
            </w:r>
          </w:p>
        </w:tc>
        <w:tc>
          <w:tcPr>
            <w:tcW w:w="1057" w:type="dxa"/>
            <w:tcBorders>
              <w:top w:val="single" w:sz="12" w:space="0" w:color="auto"/>
            </w:tcBorders>
            <w:vAlign w:val="top"/>
          </w:tcPr>
          <w:p w14:paraId="6A4F0303" w14:textId="50DE2116"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2 628</w:t>
            </w:r>
          </w:p>
        </w:tc>
        <w:tc>
          <w:tcPr>
            <w:tcW w:w="1057" w:type="dxa"/>
            <w:tcBorders>
              <w:top w:val="single" w:sz="12" w:space="0" w:color="auto"/>
            </w:tcBorders>
            <w:vAlign w:val="top"/>
          </w:tcPr>
          <w:p w14:paraId="74338904" w14:textId="74A82D78"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2 735</w:t>
            </w:r>
          </w:p>
        </w:tc>
        <w:tc>
          <w:tcPr>
            <w:tcW w:w="1057" w:type="dxa"/>
            <w:tcBorders>
              <w:top w:val="single" w:sz="12" w:space="0" w:color="auto"/>
            </w:tcBorders>
            <w:vAlign w:val="top"/>
          </w:tcPr>
          <w:p w14:paraId="781C531D" w14:textId="72E544AF"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2 815</w:t>
            </w:r>
          </w:p>
        </w:tc>
      </w:tr>
      <w:tr w:rsidR="00ED3704" w14:paraId="02F12D7D"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0AB588C5" w14:textId="1098420F" w:rsidR="00ED3704" w:rsidRDefault="00ED3704" w:rsidP="00ED3704">
            <w:pPr>
              <w:pStyle w:val="Tabell"/>
            </w:pPr>
            <w:r w:rsidRPr="00A142D8">
              <w:t>Procent av BNP</w:t>
            </w:r>
          </w:p>
        </w:tc>
        <w:tc>
          <w:tcPr>
            <w:tcW w:w="1057" w:type="dxa"/>
            <w:vAlign w:val="top"/>
          </w:tcPr>
          <w:p w14:paraId="714CA0F7" w14:textId="2044375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48,7</w:t>
            </w:r>
          </w:p>
        </w:tc>
        <w:tc>
          <w:tcPr>
            <w:tcW w:w="1057" w:type="dxa"/>
            <w:vAlign w:val="top"/>
          </w:tcPr>
          <w:p w14:paraId="23C814CD" w14:textId="5BDD39F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48,1</w:t>
            </w:r>
          </w:p>
        </w:tc>
        <w:tc>
          <w:tcPr>
            <w:tcW w:w="1057" w:type="dxa"/>
            <w:vAlign w:val="top"/>
          </w:tcPr>
          <w:p w14:paraId="4DD2B3B2" w14:textId="510628E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47,8</w:t>
            </w:r>
          </w:p>
        </w:tc>
        <w:tc>
          <w:tcPr>
            <w:tcW w:w="1057" w:type="dxa"/>
            <w:vAlign w:val="top"/>
          </w:tcPr>
          <w:p w14:paraId="2744887C" w14:textId="745AF94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48,1</w:t>
            </w:r>
          </w:p>
        </w:tc>
        <w:tc>
          <w:tcPr>
            <w:tcW w:w="1057" w:type="dxa"/>
            <w:vAlign w:val="top"/>
          </w:tcPr>
          <w:p w14:paraId="0B34C834" w14:textId="611A2C2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47,8</w:t>
            </w:r>
          </w:p>
        </w:tc>
      </w:tr>
      <w:tr w:rsidR="00ED3704" w14:paraId="13E39E77"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796AC988" w14:textId="78156E94" w:rsidR="00ED3704" w:rsidRDefault="00ED3704" w:rsidP="00ED3704">
            <w:pPr>
              <w:pStyle w:val="Tabell"/>
            </w:pPr>
            <w:r w:rsidRPr="00A142D8">
              <w:t>Skatter och avgifter</w:t>
            </w:r>
          </w:p>
        </w:tc>
        <w:tc>
          <w:tcPr>
            <w:tcW w:w="1057" w:type="dxa"/>
            <w:vAlign w:val="top"/>
          </w:tcPr>
          <w:p w14:paraId="10C25E4C" w14:textId="740CA8F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2 115</w:t>
            </w:r>
          </w:p>
        </w:tc>
        <w:tc>
          <w:tcPr>
            <w:tcW w:w="1057" w:type="dxa"/>
            <w:vAlign w:val="top"/>
          </w:tcPr>
          <w:p w14:paraId="0BA845C8" w14:textId="6950139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 xml:space="preserve">2 </w:t>
            </w:r>
            <w:r w:rsidRPr="0039437D">
              <w:t>185</w:t>
            </w:r>
          </w:p>
        </w:tc>
        <w:tc>
          <w:tcPr>
            <w:tcW w:w="1057" w:type="dxa"/>
            <w:vAlign w:val="top"/>
          </w:tcPr>
          <w:p w14:paraId="5189B7A9" w14:textId="6DAE667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2 299</w:t>
            </w:r>
          </w:p>
        </w:tc>
        <w:tc>
          <w:tcPr>
            <w:tcW w:w="1057" w:type="dxa"/>
            <w:vAlign w:val="top"/>
          </w:tcPr>
          <w:p w14:paraId="2B57BC77" w14:textId="569E176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2 398</w:t>
            </w:r>
          </w:p>
        </w:tc>
        <w:tc>
          <w:tcPr>
            <w:tcW w:w="1057" w:type="dxa"/>
            <w:vAlign w:val="top"/>
          </w:tcPr>
          <w:p w14:paraId="5FE5F48D" w14:textId="09F5D15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2 473</w:t>
            </w:r>
          </w:p>
        </w:tc>
      </w:tr>
      <w:tr w:rsidR="00ED3704" w14:paraId="7D16E916"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26FC1391" w14:textId="585F7448" w:rsidR="00ED3704" w:rsidRDefault="00ED3704" w:rsidP="00ED3704">
            <w:pPr>
              <w:pStyle w:val="Tabell"/>
            </w:pPr>
            <w:r w:rsidRPr="00A142D8">
              <w:t>Kapitalinkomster</w:t>
            </w:r>
          </w:p>
        </w:tc>
        <w:tc>
          <w:tcPr>
            <w:tcW w:w="1057" w:type="dxa"/>
            <w:vAlign w:val="top"/>
          </w:tcPr>
          <w:p w14:paraId="2F875F7E" w14:textId="24BB4F8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70</w:t>
            </w:r>
          </w:p>
        </w:tc>
        <w:tc>
          <w:tcPr>
            <w:tcW w:w="1057" w:type="dxa"/>
            <w:vAlign w:val="top"/>
          </w:tcPr>
          <w:p w14:paraId="776738FD" w14:textId="24269F4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76</w:t>
            </w:r>
          </w:p>
        </w:tc>
        <w:tc>
          <w:tcPr>
            <w:tcW w:w="1057" w:type="dxa"/>
            <w:vAlign w:val="top"/>
          </w:tcPr>
          <w:p w14:paraId="4E024868" w14:textId="78BA19E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78</w:t>
            </w:r>
          </w:p>
        </w:tc>
        <w:tc>
          <w:tcPr>
            <w:tcW w:w="1057" w:type="dxa"/>
            <w:vAlign w:val="top"/>
          </w:tcPr>
          <w:p w14:paraId="48A0996B" w14:textId="1681617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81</w:t>
            </w:r>
          </w:p>
        </w:tc>
        <w:tc>
          <w:tcPr>
            <w:tcW w:w="1057" w:type="dxa"/>
            <w:vAlign w:val="top"/>
          </w:tcPr>
          <w:p w14:paraId="542A7D54" w14:textId="7C85712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83</w:t>
            </w:r>
          </w:p>
        </w:tc>
      </w:tr>
      <w:tr w:rsidR="00ED3704" w14:paraId="03DFC818"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72F8EE92" w14:textId="60FCDB06" w:rsidR="00ED3704" w:rsidRDefault="00ED3704" w:rsidP="00ED3704">
            <w:pPr>
              <w:pStyle w:val="Tabell"/>
            </w:pPr>
            <w:r w:rsidRPr="00A142D8">
              <w:t>Övriga inkomster</w:t>
            </w:r>
          </w:p>
        </w:tc>
        <w:tc>
          <w:tcPr>
            <w:tcW w:w="1057" w:type="dxa"/>
            <w:vAlign w:val="top"/>
          </w:tcPr>
          <w:p w14:paraId="52E5415D" w14:textId="40E66CE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229</w:t>
            </w:r>
          </w:p>
        </w:tc>
        <w:tc>
          <w:tcPr>
            <w:tcW w:w="1057" w:type="dxa"/>
            <w:vAlign w:val="top"/>
          </w:tcPr>
          <w:p w14:paraId="40095D09" w14:textId="3F2D770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244</w:t>
            </w:r>
          </w:p>
        </w:tc>
        <w:tc>
          <w:tcPr>
            <w:tcW w:w="1057" w:type="dxa"/>
            <w:vAlign w:val="top"/>
          </w:tcPr>
          <w:p w14:paraId="4242EA5A" w14:textId="4E3D46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251</w:t>
            </w:r>
          </w:p>
        </w:tc>
        <w:tc>
          <w:tcPr>
            <w:tcW w:w="1057" w:type="dxa"/>
            <w:vAlign w:val="top"/>
          </w:tcPr>
          <w:p w14:paraId="1C254E7F" w14:textId="1FB8250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256</w:t>
            </w:r>
          </w:p>
        </w:tc>
        <w:tc>
          <w:tcPr>
            <w:tcW w:w="1057" w:type="dxa"/>
            <w:vAlign w:val="top"/>
          </w:tcPr>
          <w:p w14:paraId="5E4122C5" w14:textId="76702FA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259</w:t>
            </w:r>
          </w:p>
        </w:tc>
      </w:tr>
      <w:tr w:rsidR="00ED3704" w:rsidRPr="00944621" w14:paraId="0981F6DF"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3B0C031B" w14:textId="5F6B7275" w:rsidR="00ED3704" w:rsidRPr="00BB01B3" w:rsidRDefault="00ED3704" w:rsidP="00ED3704">
            <w:pPr>
              <w:pStyle w:val="Tabell"/>
              <w:rPr>
                <w:b/>
                <w:bCs/>
              </w:rPr>
            </w:pPr>
            <w:r w:rsidRPr="00BB01B3">
              <w:rPr>
                <w:b/>
                <w:bCs/>
              </w:rPr>
              <w:t>Utgifter</w:t>
            </w:r>
          </w:p>
        </w:tc>
        <w:tc>
          <w:tcPr>
            <w:tcW w:w="1057" w:type="dxa"/>
            <w:vAlign w:val="top"/>
          </w:tcPr>
          <w:p w14:paraId="56DFFA19" w14:textId="62ED57C6" w:rsidR="00ED3704" w:rsidRPr="00844E6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2 566</w:t>
            </w:r>
          </w:p>
        </w:tc>
        <w:tc>
          <w:tcPr>
            <w:tcW w:w="1057" w:type="dxa"/>
            <w:vAlign w:val="top"/>
          </w:tcPr>
          <w:p w14:paraId="698A825F" w14:textId="2F83467D"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 xml:space="preserve">2 </w:t>
            </w:r>
            <w:r w:rsidRPr="00307F94">
              <w:rPr>
                <w:b/>
                <w:bCs/>
              </w:rPr>
              <w:t>739</w:t>
            </w:r>
          </w:p>
        </w:tc>
        <w:tc>
          <w:tcPr>
            <w:tcW w:w="1057" w:type="dxa"/>
            <w:vAlign w:val="top"/>
          </w:tcPr>
          <w:p w14:paraId="01B868EE" w14:textId="5A34039F"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 xml:space="preserve">2 </w:t>
            </w:r>
            <w:r w:rsidRPr="00307F94">
              <w:rPr>
                <w:b/>
                <w:bCs/>
              </w:rPr>
              <w:t>680</w:t>
            </w:r>
          </w:p>
        </w:tc>
        <w:tc>
          <w:tcPr>
            <w:tcW w:w="1057" w:type="dxa"/>
            <w:vAlign w:val="top"/>
          </w:tcPr>
          <w:p w14:paraId="1A9E33F3" w14:textId="187BDF47"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2 704</w:t>
            </w:r>
          </w:p>
        </w:tc>
        <w:tc>
          <w:tcPr>
            <w:tcW w:w="1057" w:type="dxa"/>
            <w:vAlign w:val="top"/>
          </w:tcPr>
          <w:p w14:paraId="423BC1AE" w14:textId="63316B93"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2 759</w:t>
            </w:r>
          </w:p>
        </w:tc>
      </w:tr>
      <w:tr w:rsidR="00ED3704" w14:paraId="245A381E"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26271F72" w14:textId="3812E751" w:rsidR="00ED3704" w:rsidRDefault="00ED3704" w:rsidP="00ED3704">
            <w:pPr>
              <w:pStyle w:val="Tabell"/>
            </w:pPr>
            <w:r w:rsidRPr="00A142D8">
              <w:t>Procent av BNP</w:t>
            </w:r>
          </w:p>
        </w:tc>
        <w:tc>
          <w:tcPr>
            <w:tcW w:w="1057" w:type="dxa"/>
            <w:vAlign w:val="top"/>
          </w:tcPr>
          <w:p w14:paraId="45EE17E1" w14:textId="464D300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51,8</w:t>
            </w:r>
          </w:p>
        </w:tc>
        <w:tc>
          <w:tcPr>
            <w:tcW w:w="1057" w:type="dxa"/>
            <w:vAlign w:val="top"/>
          </w:tcPr>
          <w:p w14:paraId="5A16E6CE" w14:textId="66950C6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52,</w:t>
            </w:r>
            <w:r w:rsidRPr="0039437D">
              <w:t>6</w:t>
            </w:r>
          </w:p>
        </w:tc>
        <w:tc>
          <w:tcPr>
            <w:tcW w:w="1057" w:type="dxa"/>
            <w:vAlign w:val="top"/>
          </w:tcPr>
          <w:p w14:paraId="3BA16565" w14:textId="7F09BD1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48,7</w:t>
            </w:r>
          </w:p>
        </w:tc>
        <w:tc>
          <w:tcPr>
            <w:tcW w:w="1057" w:type="dxa"/>
            <w:vAlign w:val="top"/>
          </w:tcPr>
          <w:p w14:paraId="39BBB77F" w14:textId="33A7BD8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47,5</w:t>
            </w:r>
          </w:p>
        </w:tc>
        <w:tc>
          <w:tcPr>
            <w:tcW w:w="1057" w:type="dxa"/>
            <w:vAlign w:val="top"/>
          </w:tcPr>
          <w:p w14:paraId="717B5AE0" w14:textId="451E90E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46,9</w:t>
            </w:r>
          </w:p>
        </w:tc>
      </w:tr>
      <w:tr w:rsidR="00ED3704" w14:paraId="4B49DBD3"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34278A60" w14:textId="4840EF15" w:rsidR="00ED3704" w:rsidRDefault="00ED3704" w:rsidP="00ED3704">
            <w:pPr>
              <w:pStyle w:val="Tabell"/>
            </w:pPr>
            <w:r w:rsidRPr="00A142D8">
              <w:t>Utgifter exkl. räntor</w:t>
            </w:r>
          </w:p>
        </w:tc>
        <w:tc>
          <w:tcPr>
            <w:tcW w:w="1057" w:type="dxa"/>
            <w:vAlign w:val="top"/>
          </w:tcPr>
          <w:p w14:paraId="6BF4568B" w14:textId="1A395CD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2 541</w:t>
            </w:r>
          </w:p>
        </w:tc>
        <w:tc>
          <w:tcPr>
            <w:tcW w:w="1057" w:type="dxa"/>
            <w:vAlign w:val="top"/>
          </w:tcPr>
          <w:p w14:paraId="17A91240" w14:textId="2BE2D6A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 xml:space="preserve">2 </w:t>
            </w:r>
            <w:r w:rsidRPr="0039437D">
              <w:t>715</w:t>
            </w:r>
          </w:p>
        </w:tc>
        <w:tc>
          <w:tcPr>
            <w:tcW w:w="1057" w:type="dxa"/>
            <w:vAlign w:val="top"/>
          </w:tcPr>
          <w:p w14:paraId="4C2DEF8D" w14:textId="3851351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2 656</w:t>
            </w:r>
          </w:p>
        </w:tc>
        <w:tc>
          <w:tcPr>
            <w:tcW w:w="1057" w:type="dxa"/>
            <w:vAlign w:val="top"/>
          </w:tcPr>
          <w:p w14:paraId="194BC6F2" w14:textId="1E6E48D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 xml:space="preserve">2 </w:t>
            </w:r>
            <w:r w:rsidRPr="0039437D">
              <w:t>677</w:t>
            </w:r>
          </w:p>
        </w:tc>
        <w:tc>
          <w:tcPr>
            <w:tcW w:w="1057" w:type="dxa"/>
            <w:vAlign w:val="top"/>
          </w:tcPr>
          <w:p w14:paraId="0B1BF9C6" w14:textId="07EDFEC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2 729</w:t>
            </w:r>
          </w:p>
        </w:tc>
      </w:tr>
      <w:tr w:rsidR="00ED3704" w14:paraId="329A9153"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6B82FEA6" w14:textId="2E768DF4" w:rsidR="00ED3704" w:rsidRDefault="00ED3704" w:rsidP="00ED3704">
            <w:pPr>
              <w:pStyle w:val="Tabell"/>
            </w:pPr>
            <w:r w:rsidRPr="00A142D8">
              <w:t>Räntor</w:t>
            </w:r>
            <w:r w:rsidRPr="00374035">
              <w:rPr>
                <w:vertAlign w:val="superscript"/>
              </w:rPr>
              <w:t>1</w:t>
            </w:r>
          </w:p>
        </w:tc>
        <w:tc>
          <w:tcPr>
            <w:tcW w:w="1057" w:type="dxa"/>
            <w:vAlign w:val="top"/>
          </w:tcPr>
          <w:p w14:paraId="1B700DB5" w14:textId="25AC1A3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25</w:t>
            </w:r>
          </w:p>
        </w:tc>
        <w:tc>
          <w:tcPr>
            <w:tcW w:w="1057" w:type="dxa"/>
            <w:vAlign w:val="top"/>
          </w:tcPr>
          <w:p w14:paraId="34CAA5B5" w14:textId="29BC26B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24</w:t>
            </w:r>
          </w:p>
        </w:tc>
        <w:tc>
          <w:tcPr>
            <w:tcW w:w="1057" w:type="dxa"/>
            <w:vAlign w:val="top"/>
          </w:tcPr>
          <w:p w14:paraId="5D43D922" w14:textId="3225F91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24</w:t>
            </w:r>
          </w:p>
        </w:tc>
        <w:tc>
          <w:tcPr>
            <w:tcW w:w="1057" w:type="dxa"/>
            <w:vAlign w:val="top"/>
          </w:tcPr>
          <w:p w14:paraId="0EEDD907" w14:textId="75D2EE6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26</w:t>
            </w:r>
          </w:p>
        </w:tc>
        <w:tc>
          <w:tcPr>
            <w:tcW w:w="1057" w:type="dxa"/>
            <w:vAlign w:val="top"/>
          </w:tcPr>
          <w:p w14:paraId="55AB95B1" w14:textId="3810E4F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30</w:t>
            </w:r>
          </w:p>
        </w:tc>
      </w:tr>
      <w:tr w:rsidR="00ED3704" w:rsidRPr="00944621" w14:paraId="6051A01E"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6EC5F7D0" w14:textId="4E08C250" w:rsidR="00ED3704" w:rsidRPr="00BB01B3" w:rsidRDefault="00ED3704" w:rsidP="00ED3704">
            <w:pPr>
              <w:pStyle w:val="Tabell"/>
              <w:rPr>
                <w:b/>
                <w:bCs/>
              </w:rPr>
            </w:pPr>
            <w:r w:rsidRPr="00BB01B3">
              <w:rPr>
                <w:b/>
                <w:bCs/>
              </w:rPr>
              <w:t>Finansiellt sparande</w:t>
            </w:r>
          </w:p>
        </w:tc>
        <w:tc>
          <w:tcPr>
            <w:tcW w:w="1057" w:type="dxa"/>
            <w:vAlign w:val="top"/>
          </w:tcPr>
          <w:p w14:paraId="3BC0DE86" w14:textId="5677B0D0" w:rsidR="00ED3704" w:rsidRPr="00844E6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-152</w:t>
            </w:r>
          </w:p>
        </w:tc>
        <w:tc>
          <w:tcPr>
            <w:tcW w:w="1057" w:type="dxa"/>
            <w:vAlign w:val="top"/>
          </w:tcPr>
          <w:p w14:paraId="71258D2C" w14:textId="2350099A"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w:t>
            </w:r>
            <w:r w:rsidRPr="00307F94">
              <w:rPr>
                <w:b/>
                <w:bCs/>
              </w:rPr>
              <w:t>235</w:t>
            </w:r>
          </w:p>
        </w:tc>
        <w:tc>
          <w:tcPr>
            <w:tcW w:w="1057" w:type="dxa"/>
            <w:vAlign w:val="top"/>
          </w:tcPr>
          <w:p w14:paraId="48A5D0A9" w14:textId="508D2F30"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-53</w:t>
            </w:r>
          </w:p>
        </w:tc>
        <w:tc>
          <w:tcPr>
            <w:tcW w:w="1057" w:type="dxa"/>
            <w:vAlign w:val="top"/>
          </w:tcPr>
          <w:p w14:paraId="1C42D104" w14:textId="535820E6"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BB01B3">
              <w:rPr>
                <w:b/>
                <w:bCs/>
              </w:rPr>
              <w:t>31</w:t>
            </w:r>
          </w:p>
        </w:tc>
        <w:tc>
          <w:tcPr>
            <w:tcW w:w="1057" w:type="dxa"/>
            <w:vAlign w:val="top"/>
          </w:tcPr>
          <w:p w14:paraId="4A595654" w14:textId="76F2F6EF"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307F94">
              <w:rPr>
                <w:b/>
                <w:bCs/>
              </w:rPr>
              <w:t>56</w:t>
            </w:r>
          </w:p>
        </w:tc>
      </w:tr>
      <w:tr w:rsidR="00ED3704" w14:paraId="004F387C"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3678834E" w14:textId="41136761" w:rsidR="00ED3704" w:rsidRDefault="00ED3704" w:rsidP="00ED3704">
            <w:pPr>
              <w:pStyle w:val="Tabell"/>
            </w:pPr>
            <w:r w:rsidRPr="00A142D8">
              <w:t>Procent av BNP</w:t>
            </w:r>
          </w:p>
        </w:tc>
        <w:tc>
          <w:tcPr>
            <w:tcW w:w="1057" w:type="dxa"/>
            <w:vAlign w:val="top"/>
          </w:tcPr>
          <w:p w14:paraId="48520A19" w14:textId="48C6F1C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07760D">
              <w:t>-3,1</w:t>
            </w:r>
          </w:p>
        </w:tc>
        <w:tc>
          <w:tcPr>
            <w:tcW w:w="1057" w:type="dxa"/>
            <w:vAlign w:val="top"/>
          </w:tcPr>
          <w:p w14:paraId="0E5A34DB" w14:textId="2727368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-4,</w:t>
            </w:r>
            <w:r w:rsidRPr="0039437D">
              <w:t>5</w:t>
            </w:r>
          </w:p>
        </w:tc>
        <w:tc>
          <w:tcPr>
            <w:tcW w:w="1057" w:type="dxa"/>
            <w:vAlign w:val="top"/>
          </w:tcPr>
          <w:p w14:paraId="35AA6BE2" w14:textId="2664220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-1,0</w:t>
            </w:r>
          </w:p>
        </w:tc>
        <w:tc>
          <w:tcPr>
            <w:tcW w:w="1057" w:type="dxa"/>
            <w:vAlign w:val="top"/>
          </w:tcPr>
          <w:p w14:paraId="65F98B06" w14:textId="6A7939F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0,5</w:t>
            </w:r>
          </w:p>
        </w:tc>
        <w:tc>
          <w:tcPr>
            <w:tcW w:w="1057" w:type="dxa"/>
            <w:vAlign w:val="top"/>
          </w:tcPr>
          <w:p w14:paraId="315761C9" w14:textId="47B2462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C680F">
              <w:t>1,0</w:t>
            </w:r>
          </w:p>
        </w:tc>
      </w:tr>
      <w:tr w:rsidR="00ED3704" w:rsidRPr="00944621" w14:paraId="3B84DECF" w14:textId="77777777" w:rsidTr="00ED3704">
        <w:tc>
          <w:tcPr>
            <w:cnfStyle w:val="001000000000" w:firstRow="0" w:lastRow="0" w:firstColumn="1" w:lastColumn="0" w:oddVBand="0" w:evenVBand="0" w:oddHBand="0" w:evenHBand="0" w:firstRowFirstColumn="0" w:firstRowLastColumn="0" w:lastRowFirstColumn="0" w:lastRowLastColumn="0"/>
            <w:tcW w:w="2085" w:type="dxa"/>
            <w:tcBorders>
              <w:bottom w:val="single" w:sz="4" w:space="0" w:color="auto"/>
            </w:tcBorders>
            <w:vAlign w:val="top"/>
          </w:tcPr>
          <w:p w14:paraId="2FE7A0E5" w14:textId="71620D09" w:rsidR="00ED3704" w:rsidRPr="00BB01B3" w:rsidRDefault="00ED3704" w:rsidP="00ED3704">
            <w:pPr>
              <w:pStyle w:val="Tabell"/>
              <w:rPr>
                <w:b/>
                <w:bCs/>
              </w:rPr>
            </w:pPr>
            <w:r w:rsidRPr="00BB01B3">
              <w:rPr>
                <w:b/>
                <w:bCs/>
              </w:rPr>
              <w:t>Strukturellt sparande</w:t>
            </w:r>
          </w:p>
        </w:tc>
        <w:tc>
          <w:tcPr>
            <w:tcW w:w="1057" w:type="dxa"/>
            <w:tcBorders>
              <w:bottom w:val="single" w:sz="4" w:space="0" w:color="auto"/>
            </w:tcBorders>
            <w:vAlign w:val="top"/>
          </w:tcPr>
          <w:p w14:paraId="64143500" w14:textId="77777777"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1057" w:type="dxa"/>
            <w:tcBorders>
              <w:bottom w:val="single" w:sz="4" w:space="0" w:color="auto"/>
            </w:tcBorders>
            <w:vAlign w:val="top"/>
          </w:tcPr>
          <w:p w14:paraId="76422999" w14:textId="77777777"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1057" w:type="dxa"/>
            <w:tcBorders>
              <w:bottom w:val="single" w:sz="4" w:space="0" w:color="auto"/>
            </w:tcBorders>
            <w:vAlign w:val="top"/>
          </w:tcPr>
          <w:p w14:paraId="6342C24C" w14:textId="77777777"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1057" w:type="dxa"/>
            <w:tcBorders>
              <w:bottom w:val="single" w:sz="4" w:space="0" w:color="auto"/>
            </w:tcBorders>
            <w:vAlign w:val="top"/>
          </w:tcPr>
          <w:p w14:paraId="1324D739" w14:textId="77777777"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1057" w:type="dxa"/>
            <w:tcBorders>
              <w:bottom w:val="single" w:sz="4" w:space="0" w:color="auto"/>
            </w:tcBorders>
            <w:vAlign w:val="top"/>
          </w:tcPr>
          <w:p w14:paraId="0761519E" w14:textId="77777777" w:rsidR="00ED3704" w:rsidRPr="00BB01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r>
      <w:tr w:rsidR="00ED3704" w14:paraId="37D7877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5" w:type="dxa"/>
            <w:tcBorders>
              <w:top w:val="single" w:sz="4" w:space="0" w:color="auto"/>
            </w:tcBorders>
            <w:vAlign w:val="top"/>
          </w:tcPr>
          <w:p w14:paraId="7A36A610" w14:textId="69BBCB8F" w:rsidR="00ED3704" w:rsidRDefault="00ED3704" w:rsidP="00ED3704">
            <w:pPr>
              <w:pStyle w:val="Tabell"/>
            </w:pPr>
            <w:r>
              <w:t>Procent av potentiell BNP</w:t>
            </w:r>
          </w:p>
        </w:tc>
        <w:tc>
          <w:tcPr>
            <w:tcW w:w="1057" w:type="dxa"/>
            <w:tcBorders>
              <w:top w:val="single" w:sz="4" w:space="0" w:color="auto"/>
            </w:tcBorders>
            <w:vAlign w:val="top"/>
          </w:tcPr>
          <w:p w14:paraId="1D8DBCC9" w14:textId="1337484D"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07760D">
              <w:t>-1,3</w:t>
            </w:r>
          </w:p>
        </w:tc>
        <w:tc>
          <w:tcPr>
            <w:tcW w:w="1057" w:type="dxa"/>
            <w:tcBorders>
              <w:top w:val="single" w:sz="4" w:space="0" w:color="auto"/>
            </w:tcBorders>
            <w:vAlign w:val="top"/>
          </w:tcPr>
          <w:p w14:paraId="61902E61" w14:textId="0D301CBF"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C680F">
              <w:t>-2,</w:t>
            </w:r>
            <w:r w:rsidRPr="0039437D">
              <w:t>7</w:t>
            </w:r>
          </w:p>
        </w:tc>
        <w:tc>
          <w:tcPr>
            <w:tcW w:w="1057" w:type="dxa"/>
            <w:tcBorders>
              <w:top w:val="single" w:sz="4" w:space="0" w:color="auto"/>
            </w:tcBorders>
            <w:vAlign w:val="top"/>
          </w:tcPr>
          <w:p w14:paraId="73502463" w14:textId="09CB77F9"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C680F">
              <w:t>-0,3</w:t>
            </w:r>
          </w:p>
        </w:tc>
        <w:tc>
          <w:tcPr>
            <w:tcW w:w="1057" w:type="dxa"/>
            <w:tcBorders>
              <w:top w:val="single" w:sz="4" w:space="0" w:color="auto"/>
            </w:tcBorders>
            <w:vAlign w:val="top"/>
          </w:tcPr>
          <w:p w14:paraId="6490F268" w14:textId="5DC641DA"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C680F">
              <w:t>0,6</w:t>
            </w:r>
          </w:p>
        </w:tc>
        <w:tc>
          <w:tcPr>
            <w:tcW w:w="1057" w:type="dxa"/>
            <w:tcBorders>
              <w:top w:val="single" w:sz="4" w:space="0" w:color="auto"/>
            </w:tcBorders>
            <w:vAlign w:val="top"/>
          </w:tcPr>
          <w:p w14:paraId="27B07725" w14:textId="19D94374"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C680F">
              <w:t>1,1</w:t>
            </w:r>
          </w:p>
        </w:tc>
      </w:tr>
    </w:tbl>
    <w:p w14:paraId="15EDDD2A" w14:textId="77777777" w:rsidR="00ED3704" w:rsidRDefault="00ED3704" w:rsidP="00ED3704">
      <w:pPr>
        <w:pStyle w:val="TabellFotnot"/>
      </w:pPr>
      <w:r w:rsidRPr="00165C15">
        <w:t xml:space="preserve">Anm.: </w:t>
      </w:r>
      <w:r w:rsidRPr="009F156D">
        <w:t>Beräkningarna baserade på publicerad statistik t.o.m. 2021-03-18, utfall i enlighet med publicerad statistik 2021-03-31.</w:t>
      </w:r>
    </w:p>
    <w:p w14:paraId="627546A2" w14:textId="0611E89C" w:rsidR="00ED3704" w:rsidRDefault="00ED3704" w:rsidP="00ED3704">
      <w:pPr>
        <w:pStyle w:val="TabellFotnot"/>
      </w:pPr>
      <w:r w:rsidRPr="00D90B27">
        <w:rPr>
          <w:vertAlign w:val="superscript"/>
        </w:rPr>
        <w:t>1</w:t>
      </w:r>
      <w:r>
        <w:t xml:space="preserve"> Inklusive utgifter för kapitalavkastning på pensionsskulden.</w:t>
      </w:r>
    </w:p>
    <w:p w14:paraId="4823A398" w14:textId="3EF74741" w:rsidR="00ED3704" w:rsidRDefault="00ED3704" w:rsidP="00ED3704">
      <w:pPr>
        <w:pStyle w:val="Klla"/>
      </w:pPr>
      <w:r>
        <w:t>Källor: Statistiska centralbyrån och egna beräkningar.</w:t>
      </w:r>
    </w:p>
    <w:p w14:paraId="01BA7840" w14:textId="439E74CC" w:rsidR="00ED3704" w:rsidRPr="007B3CB4" w:rsidRDefault="00ED3704" w:rsidP="00ED3704">
      <w:pPr>
        <w:pStyle w:val="Rubrik3utannumrering"/>
      </w:pPr>
      <w:bookmarkStart w:id="199" w:name="_Hlk67498039"/>
      <w:r w:rsidRPr="007B3CB4">
        <w:t>Det strukturella sparandet</w:t>
      </w:r>
    </w:p>
    <w:p w14:paraId="69A3CE91" w14:textId="0D3BC08A" w:rsidR="00ED3704" w:rsidRPr="007B3CB4" w:rsidRDefault="00ED3704" w:rsidP="00ED3704">
      <w:pPr>
        <w:pStyle w:val="Brdtext"/>
      </w:pPr>
      <w:bookmarkStart w:id="200" w:name="_Hlk67497503"/>
      <w:r w:rsidRPr="007B3CB4">
        <w:t xml:space="preserve">Det strukturella sparandet </w:t>
      </w:r>
      <w:r>
        <w:t xml:space="preserve">avser att </w:t>
      </w:r>
      <w:r w:rsidRPr="007B3CB4">
        <w:t xml:space="preserve">visa en underliggande nivå på det finansiella sparandet. </w:t>
      </w:r>
      <w:r>
        <w:t xml:space="preserve">Såväl 2020 som 2021 belastas det </w:t>
      </w:r>
      <w:r w:rsidRPr="007B3CB4">
        <w:t>strukturella sparande</w:t>
      </w:r>
      <w:r>
        <w:t>t</w:t>
      </w:r>
      <w:r w:rsidRPr="007B3CB4">
        <w:t xml:space="preserve"> tillfälligt</w:t>
      </w:r>
      <w:r>
        <w:t xml:space="preserve">, </w:t>
      </w:r>
      <w:r w:rsidRPr="007B3CB4">
        <w:t xml:space="preserve">till följd av de stora finanspolitiska åtgärder som har föreslagits och aviserats (se </w:t>
      </w:r>
      <w:r>
        <w:fldChar w:fldCharType="begin"/>
      </w:r>
      <w:r>
        <w:instrText xml:space="preserve"> REF  _Ref66116905 \* Lower \h  \* MERGEFORMAT </w:instrText>
      </w:r>
      <w:r>
        <w:fldChar w:fldCharType="separate"/>
      </w:r>
      <w:r w:rsidR="000D76EE">
        <w:t xml:space="preserve">diagram </w:t>
      </w:r>
      <w:r w:rsidR="000D76EE">
        <w:rPr>
          <w:noProof/>
        </w:rPr>
        <w:t>8</w:t>
      </w:r>
      <w:r w:rsidR="000D76EE">
        <w:t>.</w:t>
      </w:r>
      <w:r w:rsidR="000D76EE">
        <w:rPr>
          <w:noProof/>
        </w:rPr>
        <w:t>1</w:t>
      </w:r>
      <w:r>
        <w:fldChar w:fldCharType="end"/>
      </w:r>
      <w:r>
        <w:t xml:space="preserve"> </w:t>
      </w:r>
      <w:r w:rsidRPr="007B3CB4">
        <w:t xml:space="preserve">och </w:t>
      </w:r>
      <w:r>
        <w:fldChar w:fldCharType="begin"/>
      </w:r>
      <w:r>
        <w:instrText xml:space="preserve"> REF  _Ref66116954 \* Lower \h  \* MERGEFORMAT </w:instrText>
      </w:r>
      <w:r>
        <w:fldChar w:fldCharType="separate"/>
      </w:r>
      <w:r w:rsidR="000D76EE" w:rsidRPr="008A3489">
        <w:t xml:space="preserve">tabell </w:t>
      </w:r>
      <w:r w:rsidR="000D76EE">
        <w:rPr>
          <w:noProof/>
        </w:rPr>
        <w:t>8</w:t>
      </w:r>
      <w:r w:rsidR="000D76EE" w:rsidRPr="008A3489">
        <w:t>.</w:t>
      </w:r>
      <w:r w:rsidR="000D76EE">
        <w:rPr>
          <w:noProof/>
        </w:rPr>
        <w:t>2</w:t>
      </w:r>
      <w:r>
        <w:fldChar w:fldCharType="end"/>
      </w:r>
      <w:r w:rsidRPr="007B3CB4">
        <w:t xml:space="preserve">). Därefter bedöms det strukturella sparandet </w:t>
      </w:r>
      <w:r>
        <w:t xml:space="preserve">gradvis </w:t>
      </w:r>
      <w:r w:rsidRPr="007B3CB4">
        <w:t>stärkas och uppvisa överskott 202</w:t>
      </w:r>
      <w:r>
        <w:t xml:space="preserve">4. </w:t>
      </w:r>
      <w:r w:rsidRPr="00BB6287">
        <w:t>Både den snabba försämringen och återgången till överskott i det strukturella sparandet är huvudsakligen en följd av de finanspolitiska åtgärderna</w:t>
      </w:r>
      <w:r w:rsidRPr="007B3CB4">
        <w:t>.</w:t>
      </w:r>
    </w:p>
    <w:bookmarkEnd w:id="199"/>
    <w:bookmarkEnd w:id="200"/>
    <w:p w14:paraId="4C388E08" w14:textId="424951F6" w:rsidR="00ED3704" w:rsidRPr="007B3CB4" w:rsidRDefault="00ED3704" w:rsidP="00ED3704">
      <w:pPr>
        <w:pStyle w:val="Brdtext"/>
      </w:pPr>
      <w:r w:rsidRPr="007B3CB4">
        <w:t xml:space="preserve">Skillnaden mellan det finansiella sparandet och det strukturella sparandet utgörs av nettoeffekten av de automatiska stabilisatorerna och skattebasernas sammansättning samt engångseffekter (om </w:t>
      </w:r>
      <w:r>
        <w:t>posterna</w:t>
      </w:r>
      <w:r w:rsidRPr="007B3CB4">
        <w:t xml:space="preserve"> 2–4 i tabellen subtraheras från </w:t>
      </w:r>
      <w:r>
        <w:t>post</w:t>
      </w:r>
      <w:r w:rsidRPr="007B3CB4">
        <w:t xml:space="preserve"> 1 erhålls </w:t>
      </w:r>
      <w:r>
        <w:t>post</w:t>
      </w:r>
      <w:r w:rsidRPr="007B3CB4">
        <w:t xml:space="preserve"> 5). År 202</w:t>
      </w:r>
      <w:r>
        <w:t>1</w:t>
      </w:r>
      <w:r w:rsidRPr="007B3CB4">
        <w:t xml:space="preserve"> förväntas svensk ekonomi </w:t>
      </w:r>
      <w:r>
        <w:t>vara</w:t>
      </w:r>
      <w:r w:rsidRPr="007B3CB4">
        <w:t xml:space="preserve"> i en djup lågkonjunktur (</w:t>
      </w:r>
      <w:r>
        <w:t>post</w:t>
      </w:r>
      <w:r w:rsidRPr="007B3CB4">
        <w:t xml:space="preserve"> 6 i tabellen) och de automatiska stabilisatorerna försämrar därmed kraftigt det finansiella sparandet (</w:t>
      </w:r>
      <w:r>
        <w:t>post</w:t>
      </w:r>
      <w:r w:rsidRPr="007B3CB4">
        <w:t xml:space="preserve"> 2 i tabellen).</w:t>
      </w:r>
    </w:p>
    <w:p w14:paraId="43DDBDB4" w14:textId="5501C92D" w:rsidR="00ED3704" w:rsidRPr="008A3489" w:rsidRDefault="00ED3704" w:rsidP="00ED3704">
      <w:pPr>
        <w:pStyle w:val="TabellRubrik"/>
      </w:pPr>
      <w:bookmarkStart w:id="201" w:name="_Ref66116954"/>
      <w:bookmarkStart w:id="202" w:name="_Hlk66973834"/>
      <w:r w:rsidRPr="008A3489">
        <w:t xml:space="preserve">Tabell </w:t>
      </w:r>
      <w:r w:rsidRPr="008A3489">
        <w:fldChar w:fldCharType="begin"/>
      </w:r>
      <w:r w:rsidRPr="008A3489">
        <w:instrText xml:space="preserve"> STYLEREF  "Rubrik 1" \n</w:instrText>
      </w:r>
      <w:r w:rsidRPr="008A3489">
        <w:fldChar w:fldCharType="separate"/>
      </w:r>
      <w:r w:rsidR="000D76EE">
        <w:rPr>
          <w:noProof/>
        </w:rPr>
        <w:t>8</w:t>
      </w:r>
      <w:r w:rsidRPr="008A3489">
        <w:rPr>
          <w:noProof/>
        </w:rPr>
        <w:fldChar w:fldCharType="end"/>
      </w:r>
      <w:r w:rsidRPr="008A3489">
        <w:t>.</w:t>
      </w:r>
      <w:fldSimple w:instr=" SEQ Tabell \* ARABIC \s 1 ">
        <w:r w:rsidR="000D76EE">
          <w:rPr>
            <w:noProof/>
          </w:rPr>
          <w:t>2</w:t>
        </w:r>
      </w:fldSimple>
      <w:bookmarkEnd w:id="201"/>
      <w:r w:rsidRPr="008A3489">
        <w:tab/>
        <w:t>Finansiellt och strukturellt sparande</w:t>
      </w:r>
    </w:p>
    <w:p w14:paraId="2CC370C4" w14:textId="46F12982" w:rsidR="00ED3704" w:rsidRDefault="00ED3704" w:rsidP="00ED3704">
      <w:pPr>
        <w:pStyle w:val="TabellUnderrubrik"/>
      </w:pPr>
      <w:r w:rsidRPr="008A3489">
        <w:t>Procent av BNP om inte annat anges</w:t>
      </w:r>
    </w:p>
    <w:tbl>
      <w:tblPr>
        <w:tblStyle w:val="RKBPTabell"/>
        <w:tblW w:w="7373" w:type="dxa"/>
        <w:tblLook w:val="06E0" w:firstRow="1" w:lastRow="1" w:firstColumn="1" w:lastColumn="0" w:noHBand="1" w:noVBand="1"/>
      </w:tblPr>
      <w:tblGrid>
        <w:gridCol w:w="4253"/>
        <w:gridCol w:w="780"/>
        <w:gridCol w:w="780"/>
        <w:gridCol w:w="780"/>
        <w:gridCol w:w="780"/>
      </w:tblGrid>
      <w:tr w:rsidR="00ED3704" w14:paraId="0D713A04"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25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0C9E8E4" w14:textId="77777777" w:rsidR="00ED3704" w:rsidRDefault="00ED3704" w:rsidP="00ED3704">
            <w:pPr>
              <w:pStyle w:val="TabellHuvud"/>
            </w:pP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CF85CED" w14:textId="271119B3"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9A7C06A" w14:textId="21430100"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38D4EF2" w14:textId="23ADBD70"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F1A4260" w14:textId="671BB05D"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754DDC08" w14:textId="77777777" w:rsidTr="00ED3704">
        <w:tc>
          <w:tcPr>
            <w:cnfStyle w:val="001000000000" w:firstRow="0" w:lastRow="0" w:firstColumn="1" w:lastColumn="0" w:oddVBand="0" w:evenVBand="0" w:oddHBand="0" w:evenHBand="0" w:firstRowFirstColumn="0" w:firstRowLastColumn="0" w:lastRowFirstColumn="0" w:lastRowLastColumn="0"/>
            <w:tcW w:w="4253" w:type="dxa"/>
            <w:tcBorders>
              <w:top w:val="single" w:sz="12" w:space="0" w:color="auto"/>
            </w:tcBorders>
            <w:vAlign w:val="top"/>
          </w:tcPr>
          <w:p w14:paraId="4BCB5676" w14:textId="064609BC" w:rsidR="00ED3704" w:rsidRDefault="00ED3704" w:rsidP="00ED3704">
            <w:pPr>
              <w:pStyle w:val="Tabell"/>
            </w:pPr>
            <w:r>
              <w:t xml:space="preserve">1 </w:t>
            </w:r>
            <w:r w:rsidRPr="00054D8E">
              <w:t>Finansiellt sparande</w:t>
            </w:r>
          </w:p>
        </w:tc>
        <w:tc>
          <w:tcPr>
            <w:tcW w:w="780" w:type="dxa"/>
            <w:tcBorders>
              <w:top w:val="single" w:sz="12" w:space="0" w:color="auto"/>
            </w:tcBorders>
            <w:vAlign w:val="top"/>
          </w:tcPr>
          <w:p w14:paraId="52C0D0BF" w14:textId="1EF5519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62045">
              <w:t>-4,</w:t>
            </w:r>
            <w:r w:rsidRPr="00A64DE9">
              <w:t>5</w:t>
            </w:r>
          </w:p>
        </w:tc>
        <w:tc>
          <w:tcPr>
            <w:tcW w:w="780" w:type="dxa"/>
            <w:tcBorders>
              <w:top w:val="single" w:sz="12" w:space="0" w:color="auto"/>
            </w:tcBorders>
            <w:vAlign w:val="top"/>
          </w:tcPr>
          <w:p w14:paraId="24CA9F57" w14:textId="6177E05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62045">
              <w:t>-1,0</w:t>
            </w:r>
          </w:p>
        </w:tc>
        <w:tc>
          <w:tcPr>
            <w:tcW w:w="780" w:type="dxa"/>
            <w:tcBorders>
              <w:top w:val="single" w:sz="12" w:space="0" w:color="auto"/>
            </w:tcBorders>
            <w:vAlign w:val="top"/>
          </w:tcPr>
          <w:p w14:paraId="0C4F804F" w14:textId="4EE672C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62045">
              <w:t>0,5</w:t>
            </w:r>
          </w:p>
        </w:tc>
        <w:tc>
          <w:tcPr>
            <w:tcW w:w="780" w:type="dxa"/>
            <w:tcBorders>
              <w:top w:val="single" w:sz="12" w:space="0" w:color="auto"/>
            </w:tcBorders>
            <w:vAlign w:val="top"/>
          </w:tcPr>
          <w:p w14:paraId="60FA16E9" w14:textId="79CEEC5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62045">
              <w:t>1,0</w:t>
            </w:r>
          </w:p>
        </w:tc>
      </w:tr>
      <w:tr w:rsidR="00ED3704" w:rsidRPr="00DC5F56" w14:paraId="569CFF43" w14:textId="77777777" w:rsidTr="00ED3704">
        <w:tc>
          <w:tcPr>
            <w:cnfStyle w:val="001000000000" w:firstRow="0" w:lastRow="0" w:firstColumn="1" w:lastColumn="0" w:oddVBand="0" w:evenVBand="0" w:oddHBand="0" w:evenHBand="0" w:firstRowFirstColumn="0" w:firstRowLastColumn="0" w:lastRowFirstColumn="0" w:lastRowLastColumn="0"/>
            <w:tcW w:w="4253" w:type="dxa"/>
            <w:vAlign w:val="top"/>
          </w:tcPr>
          <w:p w14:paraId="46FF149E" w14:textId="124E1649" w:rsidR="00ED3704" w:rsidRPr="00883379" w:rsidRDefault="00ED3704" w:rsidP="00ED3704">
            <w:pPr>
              <w:pStyle w:val="Tabell"/>
              <w:rPr>
                <w:i/>
                <w:iCs/>
              </w:rPr>
            </w:pPr>
            <w:r w:rsidRPr="00883379">
              <w:rPr>
                <w:i/>
                <w:iCs/>
              </w:rPr>
              <w:t>2 varav automatiska stabilisatorer</w:t>
            </w:r>
          </w:p>
        </w:tc>
        <w:tc>
          <w:tcPr>
            <w:tcW w:w="780" w:type="dxa"/>
            <w:vAlign w:val="top"/>
          </w:tcPr>
          <w:p w14:paraId="42C6D906" w14:textId="2EC3A36E"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-1,5</w:t>
            </w:r>
          </w:p>
        </w:tc>
        <w:tc>
          <w:tcPr>
            <w:tcW w:w="780" w:type="dxa"/>
            <w:vAlign w:val="top"/>
          </w:tcPr>
          <w:p w14:paraId="1E1544A7" w14:textId="129D0F12"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-0,3</w:t>
            </w:r>
          </w:p>
        </w:tc>
        <w:tc>
          <w:tcPr>
            <w:tcW w:w="780" w:type="dxa"/>
            <w:vAlign w:val="top"/>
          </w:tcPr>
          <w:p w14:paraId="30F7811A" w14:textId="7D7A859C"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0,0</w:t>
            </w:r>
          </w:p>
        </w:tc>
        <w:tc>
          <w:tcPr>
            <w:tcW w:w="780" w:type="dxa"/>
            <w:vAlign w:val="top"/>
          </w:tcPr>
          <w:p w14:paraId="22209265" w14:textId="11D7D266"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0,0</w:t>
            </w:r>
          </w:p>
        </w:tc>
      </w:tr>
      <w:tr w:rsidR="00ED3704" w:rsidRPr="00DC5F56" w14:paraId="04E52906" w14:textId="77777777" w:rsidTr="00ED3704">
        <w:tc>
          <w:tcPr>
            <w:cnfStyle w:val="001000000000" w:firstRow="0" w:lastRow="0" w:firstColumn="1" w:lastColumn="0" w:oddVBand="0" w:evenVBand="0" w:oddHBand="0" w:evenHBand="0" w:firstRowFirstColumn="0" w:firstRowLastColumn="0" w:lastRowFirstColumn="0" w:lastRowLastColumn="0"/>
            <w:tcW w:w="4253" w:type="dxa"/>
            <w:vAlign w:val="top"/>
          </w:tcPr>
          <w:p w14:paraId="5FF98D9F" w14:textId="58B99D0C" w:rsidR="00ED3704" w:rsidRPr="00883379" w:rsidRDefault="00ED3704" w:rsidP="00ED3704">
            <w:pPr>
              <w:pStyle w:val="Tabell"/>
              <w:rPr>
                <w:i/>
                <w:iCs/>
              </w:rPr>
            </w:pPr>
            <w:r w:rsidRPr="00883379">
              <w:rPr>
                <w:i/>
                <w:iCs/>
              </w:rPr>
              <w:t>3 varav skattebasernas sammansättning</w:t>
            </w:r>
          </w:p>
        </w:tc>
        <w:tc>
          <w:tcPr>
            <w:tcW w:w="780" w:type="dxa"/>
            <w:vAlign w:val="top"/>
          </w:tcPr>
          <w:p w14:paraId="03BAF644" w14:textId="63CACDD8"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-0,3</w:t>
            </w:r>
          </w:p>
        </w:tc>
        <w:tc>
          <w:tcPr>
            <w:tcW w:w="780" w:type="dxa"/>
            <w:vAlign w:val="top"/>
          </w:tcPr>
          <w:p w14:paraId="5635C0EF" w14:textId="7647B44D"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-0,3</w:t>
            </w:r>
          </w:p>
        </w:tc>
        <w:tc>
          <w:tcPr>
            <w:tcW w:w="780" w:type="dxa"/>
            <w:vAlign w:val="top"/>
          </w:tcPr>
          <w:p w14:paraId="673786FC" w14:textId="37DCF033"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-0,1</w:t>
            </w:r>
          </w:p>
        </w:tc>
        <w:tc>
          <w:tcPr>
            <w:tcW w:w="780" w:type="dxa"/>
            <w:vAlign w:val="top"/>
          </w:tcPr>
          <w:p w14:paraId="58425C8B" w14:textId="31F7A2AE"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-0,1</w:t>
            </w:r>
          </w:p>
        </w:tc>
      </w:tr>
      <w:tr w:rsidR="00ED3704" w:rsidRPr="00DC5F56" w14:paraId="5CDC4563" w14:textId="77777777" w:rsidTr="00ED3704">
        <w:tc>
          <w:tcPr>
            <w:cnfStyle w:val="001000000000" w:firstRow="0" w:lastRow="0" w:firstColumn="1" w:lastColumn="0" w:oddVBand="0" w:evenVBand="0" w:oddHBand="0" w:evenHBand="0" w:firstRowFirstColumn="0" w:firstRowLastColumn="0" w:lastRowFirstColumn="0" w:lastRowLastColumn="0"/>
            <w:tcW w:w="4253" w:type="dxa"/>
            <w:vAlign w:val="top"/>
          </w:tcPr>
          <w:p w14:paraId="66638D90" w14:textId="284153BD" w:rsidR="00ED3704" w:rsidRPr="00883379" w:rsidRDefault="00ED3704" w:rsidP="00ED3704">
            <w:pPr>
              <w:pStyle w:val="Tabell"/>
              <w:rPr>
                <w:i/>
                <w:iCs/>
              </w:rPr>
            </w:pPr>
            <w:r w:rsidRPr="00883379">
              <w:rPr>
                <w:i/>
                <w:iCs/>
              </w:rPr>
              <w:t>4 varav engångseffekter</w:t>
            </w:r>
          </w:p>
        </w:tc>
        <w:tc>
          <w:tcPr>
            <w:tcW w:w="780" w:type="dxa"/>
            <w:vAlign w:val="top"/>
          </w:tcPr>
          <w:p w14:paraId="143ACAF8" w14:textId="6D3633CD"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80" w:type="dxa"/>
            <w:vAlign w:val="top"/>
          </w:tcPr>
          <w:p w14:paraId="65DC4D3B" w14:textId="536E3DE0"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80" w:type="dxa"/>
            <w:vAlign w:val="top"/>
          </w:tcPr>
          <w:p w14:paraId="4F8BB849" w14:textId="4748A4B3"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780" w:type="dxa"/>
            <w:vAlign w:val="top"/>
          </w:tcPr>
          <w:p w14:paraId="3E2998EB" w14:textId="48E33733"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r>
      <w:tr w:rsidR="00ED3704" w:rsidRPr="00DC5F56" w14:paraId="3F7A65C2" w14:textId="77777777" w:rsidTr="00ED3704">
        <w:tc>
          <w:tcPr>
            <w:cnfStyle w:val="001000000000" w:firstRow="0" w:lastRow="0" w:firstColumn="1" w:lastColumn="0" w:oddVBand="0" w:evenVBand="0" w:oddHBand="0" w:evenHBand="0" w:firstRowFirstColumn="0" w:firstRowLastColumn="0" w:lastRowFirstColumn="0" w:lastRowLastColumn="0"/>
            <w:tcW w:w="4253" w:type="dxa"/>
            <w:vAlign w:val="top"/>
          </w:tcPr>
          <w:p w14:paraId="095ED4E3" w14:textId="4FC98701" w:rsidR="00ED3704" w:rsidRPr="00883379" w:rsidRDefault="00ED3704" w:rsidP="00ED3704">
            <w:pPr>
              <w:pStyle w:val="Tabell"/>
              <w:rPr>
                <w:i/>
                <w:iCs/>
              </w:rPr>
            </w:pPr>
            <w:r w:rsidRPr="00883379">
              <w:rPr>
                <w:i/>
                <w:iCs/>
              </w:rPr>
              <w:t>5 varav strukturellt sparande</w:t>
            </w:r>
            <w:r>
              <w:rPr>
                <w:i/>
                <w:iCs/>
              </w:rPr>
              <w:t>, procent av potentiell BNP</w:t>
            </w:r>
          </w:p>
        </w:tc>
        <w:tc>
          <w:tcPr>
            <w:tcW w:w="780" w:type="dxa"/>
            <w:vAlign w:val="top"/>
          </w:tcPr>
          <w:p w14:paraId="1619CDDA" w14:textId="21DEB5A0"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-2,</w:t>
            </w:r>
            <w:r w:rsidRPr="00B45A5D">
              <w:rPr>
                <w:i/>
                <w:iCs/>
              </w:rPr>
              <w:t>7</w:t>
            </w:r>
          </w:p>
        </w:tc>
        <w:tc>
          <w:tcPr>
            <w:tcW w:w="780" w:type="dxa"/>
            <w:vAlign w:val="top"/>
          </w:tcPr>
          <w:p w14:paraId="1155E5F8" w14:textId="02D085C9"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-0,3</w:t>
            </w:r>
          </w:p>
        </w:tc>
        <w:tc>
          <w:tcPr>
            <w:tcW w:w="780" w:type="dxa"/>
            <w:vAlign w:val="top"/>
          </w:tcPr>
          <w:p w14:paraId="27640FC5" w14:textId="14A90F58"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0,6</w:t>
            </w:r>
          </w:p>
        </w:tc>
        <w:tc>
          <w:tcPr>
            <w:tcW w:w="780" w:type="dxa"/>
            <w:vAlign w:val="top"/>
          </w:tcPr>
          <w:p w14:paraId="44BDC6A4" w14:textId="34BE5F19" w:rsidR="00ED3704" w:rsidRPr="0088337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83379">
              <w:rPr>
                <w:i/>
                <w:iCs/>
              </w:rPr>
              <w:t>1,1</w:t>
            </w:r>
          </w:p>
        </w:tc>
      </w:tr>
      <w:tr w:rsidR="00ED3704" w14:paraId="2022E993"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53" w:type="dxa"/>
            <w:vAlign w:val="top"/>
          </w:tcPr>
          <w:p w14:paraId="559E97B2" w14:textId="06530F26" w:rsidR="00ED3704" w:rsidRDefault="00ED3704" w:rsidP="00ED3704">
            <w:pPr>
              <w:pStyle w:val="Tabell"/>
            </w:pPr>
            <w:r>
              <w:t xml:space="preserve">6 </w:t>
            </w:r>
            <w:r w:rsidRPr="00054D8E">
              <w:t>BNP-gap</w:t>
            </w:r>
            <w:r>
              <w:t>, procent av potentiell BNP</w:t>
            </w:r>
          </w:p>
        </w:tc>
        <w:tc>
          <w:tcPr>
            <w:tcW w:w="780" w:type="dxa"/>
            <w:vAlign w:val="top"/>
          </w:tcPr>
          <w:p w14:paraId="402E67CC" w14:textId="70F8C753"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62045">
              <w:t>-2,6</w:t>
            </w:r>
          </w:p>
        </w:tc>
        <w:tc>
          <w:tcPr>
            <w:tcW w:w="780" w:type="dxa"/>
            <w:vAlign w:val="top"/>
          </w:tcPr>
          <w:p w14:paraId="6B9516F9" w14:textId="0D54D08E"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62045">
              <w:t>-0,5</w:t>
            </w:r>
          </w:p>
        </w:tc>
        <w:tc>
          <w:tcPr>
            <w:tcW w:w="780" w:type="dxa"/>
            <w:vAlign w:val="top"/>
          </w:tcPr>
          <w:p w14:paraId="519F3C27" w14:textId="48C2001C"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62045">
              <w:t>0,0</w:t>
            </w:r>
          </w:p>
        </w:tc>
        <w:tc>
          <w:tcPr>
            <w:tcW w:w="780" w:type="dxa"/>
            <w:vAlign w:val="top"/>
          </w:tcPr>
          <w:p w14:paraId="64D37B02" w14:textId="54ABA5FE"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62045">
              <w:t>0,0</w:t>
            </w:r>
          </w:p>
        </w:tc>
      </w:tr>
    </w:tbl>
    <w:p w14:paraId="7879B987" w14:textId="61E77577" w:rsidR="00ED3704" w:rsidRDefault="00ED3704" w:rsidP="00ED3704">
      <w:pPr>
        <w:pStyle w:val="Klla"/>
      </w:pPr>
      <w:r w:rsidRPr="006C2F03">
        <w:t>Källa: Egna beräkningar.</w:t>
      </w:r>
    </w:p>
    <w:bookmarkEnd w:id="202"/>
    <w:p w14:paraId="497C91B3" w14:textId="057784D2" w:rsidR="00ED3704" w:rsidRPr="007B3CB4" w:rsidRDefault="00ED3704" w:rsidP="00ED3704">
      <w:pPr>
        <w:pStyle w:val="Brdtext"/>
      </w:pPr>
      <w:r w:rsidRPr="007B3CB4">
        <w:t xml:space="preserve">De inkomster och utgifter som </w:t>
      </w:r>
      <w:r>
        <w:t>varierar med konjunkturen</w:t>
      </w:r>
      <w:r w:rsidRPr="007B3CB4">
        <w:t xml:space="preserve"> utvecklas starkare respektive svagare jämfört med föregående år i takt med förändringen </w:t>
      </w:r>
      <w:r>
        <w:t>i</w:t>
      </w:r>
      <w:r w:rsidRPr="007B3CB4">
        <w:t xml:space="preserve"> </w:t>
      </w:r>
      <w:r>
        <w:t>konjunktur-läget</w:t>
      </w:r>
      <w:r w:rsidRPr="007B3CB4">
        <w:t xml:space="preserve">. Denna effekt på det finansiella sparandet dras bort vid beräkningen av det strukturella sparandet. Förändringar i skattebasens sammansättning </w:t>
      </w:r>
      <w:r>
        <w:t xml:space="preserve">bedöms </w:t>
      </w:r>
      <w:r w:rsidRPr="007B3CB4">
        <w:t>påverka de offentliga finanserna marginellt under prognosperioden (</w:t>
      </w:r>
      <w:r>
        <w:t>post</w:t>
      </w:r>
      <w:r w:rsidRPr="007B3CB4">
        <w:t xml:space="preserve"> 3 i tabellen). </w:t>
      </w:r>
      <w:r>
        <w:t xml:space="preserve">För </w:t>
      </w:r>
      <w:r>
        <w:lastRenderedPageBreak/>
        <w:t xml:space="preserve">2021–2024 </w:t>
      </w:r>
      <w:r w:rsidRPr="007B3CB4">
        <w:t>bedöms det inte finnas någon engångseffekt som påverkar det finansiella sparandet (</w:t>
      </w:r>
      <w:r>
        <w:t xml:space="preserve">post </w:t>
      </w:r>
      <w:r w:rsidRPr="007B3CB4">
        <w:t>4 i tabellen).</w:t>
      </w:r>
    </w:p>
    <w:p w14:paraId="4AEE5CA3" w14:textId="2E9B3BD3" w:rsidR="00ED3704" w:rsidRPr="007B3CB4" w:rsidRDefault="00ED3704" w:rsidP="00ED3704">
      <w:pPr>
        <w:pStyle w:val="Brdtext"/>
      </w:pPr>
      <w:r w:rsidRPr="007B3CB4">
        <w:t xml:space="preserve">Den årliga förändringen av det strukturella sparandet enligt rad 5 kan i sin tur fördelas på ett antal </w:t>
      </w:r>
      <w:r w:rsidRPr="00F57E38">
        <w:t>andra komponenter (</w:t>
      </w:r>
      <w:r>
        <w:t>posterna 7</w:t>
      </w:r>
      <w:r w:rsidRPr="00F57E38">
        <w:t>–</w:t>
      </w:r>
      <w:r>
        <w:t>12</w:t>
      </w:r>
      <w:r w:rsidRPr="00F57E38">
        <w:t xml:space="preserve"> i </w:t>
      </w:r>
      <w:r w:rsidRPr="00F57E38">
        <w:fldChar w:fldCharType="begin"/>
      </w:r>
      <w:r w:rsidRPr="00F57E38">
        <w:instrText xml:space="preserve"> REF  _Ref66117388 \* Lower \h  \* MERGEFORMAT </w:instrText>
      </w:r>
      <w:r w:rsidRPr="00F57E38">
        <w:fldChar w:fldCharType="separate"/>
      </w:r>
      <w:r w:rsidR="000D76EE" w:rsidRPr="006C2F03">
        <w:t xml:space="preserve">tabell </w:t>
      </w:r>
      <w:r w:rsidR="000D76EE">
        <w:rPr>
          <w:noProof/>
        </w:rPr>
        <w:t>8</w:t>
      </w:r>
      <w:r w:rsidR="000D76EE" w:rsidRPr="006C2F03">
        <w:t>.</w:t>
      </w:r>
      <w:r w:rsidR="000D76EE">
        <w:rPr>
          <w:noProof/>
        </w:rPr>
        <w:t>3</w:t>
      </w:r>
      <w:r w:rsidRPr="00F57E38">
        <w:fldChar w:fldCharType="end"/>
      </w:r>
      <w:r w:rsidRPr="00F57E38">
        <w:t xml:space="preserve">). En av dessa komponenter är </w:t>
      </w:r>
      <w:r>
        <w:t>post</w:t>
      </w:r>
      <w:r w:rsidRPr="00F57E38">
        <w:t xml:space="preserve"> </w:t>
      </w:r>
      <w:r>
        <w:t>8,</w:t>
      </w:r>
      <w:r w:rsidRPr="00F57E38">
        <w:t xml:space="preserve"> den aktiva finanspolitiken</w:t>
      </w:r>
      <w:r>
        <w:t xml:space="preserve">. I </w:t>
      </w:r>
      <w:r w:rsidRPr="00F57E38">
        <w:fldChar w:fldCharType="begin"/>
      </w:r>
      <w:r w:rsidRPr="00F57E38">
        <w:instrText xml:space="preserve"> REF  _Ref66778840 \* Lower \h  \* MERGEFORMAT </w:instrText>
      </w:r>
      <w:r w:rsidRPr="00F57E38">
        <w:fldChar w:fldCharType="separate"/>
      </w:r>
      <w:r w:rsidR="000D76EE">
        <w:t xml:space="preserve">tabell </w:t>
      </w:r>
      <w:r w:rsidR="000D76EE">
        <w:rPr>
          <w:noProof/>
        </w:rPr>
        <w:t>8</w:t>
      </w:r>
      <w:r w:rsidR="000D76EE">
        <w:t>.</w:t>
      </w:r>
      <w:r w:rsidR="000D76EE">
        <w:rPr>
          <w:noProof/>
        </w:rPr>
        <w:t>4</w:t>
      </w:r>
      <w:r w:rsidRPr="00F57E38">
        <w:fldChar w:fldCharType="end"/>
      </w:r>
      <w:r w:rsidRPr="00F57E38">
        <w:t xml:space="preserve"> </w:t>
      </w:r>
      <w:r>
        <w:t xml:space="preserve">redovisas den samlade budgeteffekten </w:t>
      </w:r>
      <w:r w:rsidRPr="00F57E38">
        <w:t>av aktiva finanspolitiska åtgärder</w:t>
      </w:r>
      <w:r>
        <w:t xml:space="preserve"> i förhållande till föregående år, dvs. alla tidigare beslut från riksdagen samt nu aktuella förslag och aviseringar med ekonomiska konsekvenser.</w:t>
      </w:r>
      <w:r w:rsidRPr="00F57E38">
        <w:t xml:space="preserve"> Den aktiva finanspolitiken lämnar ett negativt bidrag till det strukturella sparandet 2021 men sedan ett positivt bidrag i takt med att de temporära åtgärderna för att hantera den kraftiga lågkonjunkturen </w:t>
      </w:r>
      <w:r>
        <w:t>fasas ut</w:t>
      </w:r>
      <w:r w:rsidRPr="00F57E38">
        <w:t xml:space="preserve">. Utvecklingen av det strukturella sparandet förklaras också av utvecklingen av nettointäkter från kapital samt utvecklingen av det strukturella sparandet i kommunsektorn och </w:t>
      </w:r>
      <w:r>
        <w:t>ålders</w:t>
      </w:r>
      <w:r w:rsidRPr="00F57E38">
        <w:t>pensions</w:t>
      </w:r>
      <w:r>
        <w:t>-</w:t>
      </w:r>
      <w:r w:rsidRPr="00F57E38">
        <w:t>systemet.</w:t>
      </w:r>
    </w:p>
    <w:p w14:paraId="603CDA29" w14:textId="6EE6CB33" w:rsidR="00ED3704" w:rsidRDefault="00ED3704" w:rsidP="00ED3704">
      <w:pPr>
        <w:pStyle w:val="TabellRubrik"/>
      </w:pPr>
      <w:bookmarkStart w:id="203" w:name="_Ref66117388"/>
      <w:r w:rsidRPr="006C2F03">
        <w:t xml:space="preserve">Tabell </w:t>
      </w:r>
      <w:r w:rsidRPr="006C2F03">
        <w:fldChar w:fldCharType="begin"/>
      </w:r>
      <w:r w:rsidRPr="006C2F03">
        <w:instrText xml:space="preserve"> STYLEREF  "Rubrik 1" \n</w:instrText>
      </w:r>
      <w:r w:rsidRPr="006C2F03">
        <w:fldChar w:fldCharType="separate"/>
      </w:r>
      <w:r w:rsidR="000D76EE">
        <w:rPr>
          <w:noProof/>
        </w:rPr>
        <w:t>8</w:t>
      </w:r>
      <w:r w:rsidRPr="006C2F03">
        <w:rPr>
          <w:noProof/>
        </w:rPr>
        <w:fldChar w:fldCharType="end"/>
      </w:r>
      <w:r w:rsidRPr="006C2F03">
        <w:t>.</w:t>
      </w:r>
      <w:fldSimple w:instr=" SEQ Tabell \* ARABIC \s 1 ">
        <w:r w:rsidR="000D76EE">
          <w:rPr>
            <w:noProof/>
          </w:rPr>
          <w:t>3</w:t>
        </w:r>
      </w:fldSimple>
      <w:bookmarkEnd w:id="203"/>
      <w:r w:rsidRPr="006C2F03">
        <w:tab/>
        <w:t>Förändringen av det strukturella sparandet</w:t>
      </w:r>
    </w:p>
    <w:p w14:paraId="198A4DF5" w14:textId="3D6720ED" w:rsidR="00ED3704" w:rsidRDefault="00ED3704" w:rsidP="00ED3704">
      <w:pPr>
        <w:pStyle w:val="TabellUnderrubrik"/>
      </w:pPr>
      <w:r w:rsidRPr="006C2F03">
        <w:t>Procent av potentiell BNP</w:t>
      </w:r>
    </w:p>
    <w:tbl>
      <w:tblPr>
        <w:tblStyle w:val="RKBPTabell"/>
        <w:tblW w:w="7373" w:type="dxa"/>
        <w:tblLook w:val="06E0" w:firstRow="1" w:lastRow="1" w:firstColumn="1" w:lastColumn="0" w:noHBand="1" w:noVBand="1"/>
      </w:tblPr>
      <w:tblGrid>
        <w:gridCol w:w="3382"/>
        <w:gridCol w:w="997"/>
        <w:gridCol w:w="998"/>
        <w:gridCol w:w="998"/>
        <w:gridCol w:w="998"/>
      </w:tblGrid>
      <w:tr w:rsidR="00ED3704" w14:paraId="73C699A6"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8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8188BBB" w14:textId="77777777" w:rsidR="00ED3704" w:rsidRDefault="00ED3704" w:rsidP="00ED3704">
            <w:pPr>
              <w:pStyle w:val="TabellHuvud"/>
            </w:pPr>
          </w:p>
        </w:tc>
        <w:tc>
          <w:tcPr>
            <w:tcW w:w="99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0B56452"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99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9D65A09"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99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F48C03E"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99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503F479"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0467B674" w14:textId="77777777" w:rsidTr="00ED3704">
        <w:tc>
          <w:tcPr>
            <w:cnfStyle w:val="001000000000" w:firstRow="0" w:lastRow="0" w:firstColumn="1" w:lastColumn="0" w:oddVBand="0" w:evenVBand="0" w:oddHBand="0" w:evenHBand="0" w:firstRowFirstColumn="0" w:firstRowLastColumn="0" w:lastRowFirstColumn="0" w:lastRowLastColumn="0"/>
            <w:tcW w:w="3382" w:type="dxa"/>
            <w:tcBorders>
              <w:top w:val="single" w:sz="12" w:space="0" w:color="auto"/>
            </w:tcBorders>
            <w:vAlign w:val="top"/>
          </w:tcPr>
          <w:p w14:paraId="25017163" w14:textId="7CD0AECE" w:rsidR="00ED3704" w:rsidRDefault="00ED3704" w:rsidP="00ED3704">
            <w:pPr>
              <w:pStyle w:val="Tabell"/>
            </w:pPr>
            <w:r>
              <w:t>7</w:t>
            </w:r>
            <w:r w:rsidRPr="00D856A7">
              <w:t xml:space="preserve"> Förändring av det strukturella sparandet</w:t>
            </w:r>
          </w:p>
        </w:tc>
        <w:tc>
          <w:tcPr>
            <w:tcW w:w="997" w:type="dxa"/>
            <w:tcBorders>
              <w:top w:val="single" w:sz="12" w:space="0" w:color="auto"/>
            </w:tcBorders>
            <w:vAlign w:val="top"/>
          </w:tcPr>
          <w:p w14:paraId="4367B503" w14:textId="7C7D2D6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00388">
              <w:t>-1,</w:t>
            </w:r>
            <w:r w:rsidRPr="00B1199D">
              <w:t>4</w:t>
            </w:r>
          </w:p>
        </w:tc>
        <w:tc>
          <w:tcPr>
            <w:tcW w:w="998" w:type="dxa"/>
            <w:tcBorders>
              <w:top w:val="single" w:sz="12" w:space="0" w:color="auto"/>
            </w:tcBorders>
            <w:vAlign w:val="top"/>
          </w:tcPr>
          <w:p w14:paraId="7C9809F4" w14:textId="6943B70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00388">
              <w:t>2,</w:t>
            </w:r>
            <w:r w:rsidRPr="00B1199D">
              <w:t>4</w:t>
            </w:r>
          </w:p>
        </w:tc>
        <w:tc>
          <w:tcPr>
            <w:tcW w:w="998" w:type="dxa"/>
            <w:tcBorders>
              <w:top w:val="single" w:sz="12" w:space="0" w:color="auto"/>
            </w:tcBorders>
            <w:vAlign w:val="top"/>
          </w:tcPr>
          <w:p w14:paraId="6FC2DBFC" w14:textId="65D0CBD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00388">
              <w:t>1,0</w:t>
            </w:r>
          </w:p>
        </w:tc>
        <w:tc>
          <w:tcPr>
            <w:tcW w:w="998" w:type="dxa"/>
            <w:tcBorders>
              <w:top w:val="single" w:sz="12" w:space="0" w:color="auto"/>
            </w:tcBorders>
            <w:vAlign w:val="top"/>
          </w:tcPr>
          <w:p w14:paraId="217E469D" w14:textId="1628406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00388">
              <w:t>0,5</w:t>
            </w:r>
          </w:p>
        </w:tc>
      </w:tr>
      <w:tr w:rsidR="00ED3704" w:rsidRPr="00576458" w14:paraId="2FFF89C5"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19CF2336" w14:textId="69725386" w:rsidR="00ED3704" w:rsidRPr="00576458" w:rsidRDefault="00ED3704" w:rsidP="00ED3704">
            <w:pPr>
              <w:pStyle w:val="Tabell"/>
              <w:rPr>
                <w:i/>
                <w:iCs/>
              </w:rPr>
            </w:pPr>
            <w:r w:rsidRPr="00576458">
              <w:rPr>
                <w:i/>
                <w:iCs/>
              </w:rPr>
              <w:t>8 varav aktiv finanspolitik</w:t>
            </w:r>
          </w:p>
        </w:tc>
        <w:tc>
          <w:tcPr>
            <w:tcW w:w="997" w:type="dxa"/>
            <w:vAlign w:val="top"/>
          </w:tcPr>
          <w:p w14:paraId="3A868265" w14:textId="4684F685"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-1,8</w:t>
            </w:r>
          </w:p>
        </w:tc>
        <w:tc>
          <w:tcPr>
            <w:tcW w:w="998" w:type="dxa"/>
            <w:vAlign w:val="top"/>
          </w:tcPr>
          <w:p w14:paraId="554523DF" w14:textId="75F22601"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3,1</w:t>
            </w:r>
          </w:p>
        </w:tc>
        <w:tc>
          <w:tcPr>
            <w:tcW w:w="998" w:type="dxa"/>
            <w:vAlign w:val="top"/>
          </w:tcPr>
          <w:p w14:paraId="587E1147" w14:textId="65A8DE76"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0,7</w:t>
            </w:r>
          </w:p>
        </w:tc>
        <w:tc>
          <w:tcPr>
            <w:tcW w:w="998" w:type="dxa"/>
            <w:vAlign w:val="top"/>
          </w:tcPr>
          <w:p w14:paraId="7769C6E0" w14:textId="1A6B3680"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0,1</w:t>
            </w:r>
          </w:p>
        </w:tc>
      </w:tr>
      <w:tr w:rsidR="00ED3704" w:rsidRPr="00576458" w14:paraId="5D57B604"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795510EC" w14:textId="6F2B7BDA" w:rsidR="00ED3704" w:rsidRPr="00576458" w:rsidRDefault="00ED3704" w:rsidP="00ED3704">
            <w:pPr>
              <w:pStyle w:val="Tabell"/>
              <w:rPr>
                <w:i/>
                <w:iCs/>
              </w:rPr>
            </w:pPr>
            <w:r w:rsidRPr="00576458">
              <w:rPr>
                <w:i/>
                <w:iCs/>
              </w:rPr>
              <w:t>9 varav kapitalnetto</w:t>
            </w:r>
          </w:p>
        </w:tc>
        <w:tc>
          <w:tcPr>
            <w:tcW w:w="997" w:type="dxa"/>
            <w:vAlign w:val="top"/>
          </w:tcPr>
          <w:p w14:paraId="4F771D14" w14:textId="26744CD8"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0,1</w:t>
            </w:r>
          </w:p>
        </w:tc>
        <w:tc>
          <w:tcPr>
            <w:tcW w:w="998" w:type="dxa"/>
            <w:vAlign w:val="top"/>
          </w:tcPr>
          <w:p w14:paraId="27A35F1C" w14:textId="56B4B7FC"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0,0</w:t>
            </w:r>
          </w:p>
        </w:tc>
        <w:tc>
          <w:tcPr>
            <w:tcW w:w="998" w:type="dxa"/>
            <w:vAlign w:val="top"/>
          </w:tcPr>
          <w:p w14:paraId="41847CA7" w14:textId="6E031D41"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0,0</w:t>
            </w:r>
          </w:p>
        </w:tc>
        <w:tc>
          <w:tcPr>
            <w:tcW w:w="998" w:type="dxa"/>
            <w:vAlign w:val="top"/>
          </w:tcPr>
          <w:p w14:paraId="12AEF773" w14:textId="0886373C"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-0,1</w:t>
            </w:r>
          </w:p>
        </w:tc>
      </w:tr>
      <w:tr w:rsidR="00ED3704" w:rsidRPr="00576458" w14:paraId="3F3650D8"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08EE9CFC" w14:textId="50F24335" w:rsidR="00ED3704" w:rsidRPr="00576458" w:rsidRDefault="00ED3704" w:rsidP="00ED3704">
            <w:pPr>
              <w:pStyle w:val="Tabell"/>
              <w:rPr>
                <w:i/>
                <w:iCs/>
              </w:rPr>
            </w:pPr>
            <w:r w:rsidRPr="00576458">
              <w:rPr>
                <w:i/>
                <w:iCs/>
              </w:rPr>
              <w:t>10 varav kommunsektorns sparande</w:t>
            </w:r>
          </w:p>
        </w:tc>
        <w:tc>
          <w:tcPr>
            <w:tcW w:w="997" w:type="dxa"/>
            <w:vAlign w:val="top"/>
          </w:tcPr>
          <w:p w14:paraId="450927BE" w14:textId="44485B31"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-0,1</w:t>
            </w:r>
          </w:p>
        </w:tc>
        <w:tc>
          <w:tcPr>
            <w:tcW w:w="998" w:type="dxa"/>
            <w:vAlign w:val="top"/>
          </w:tcPr>
          <w:p w14:paraId="0B4686B5" w14:textId="26DF4F54"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-0,9</w:t>
            </w:r>
          </w:p>
        </w:tc>
        <w:tc>
          <w:tcPr>
            <w:tcW w:w="998" w:type="dxa"/>
            <w:vAlign w:val="top"/>
          </w:tcPr>
          <w:p w14:paraId="2BAA89B3" w14:textId="60B1B68A"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Pr>
                <w:i/>
                <w:iCs/>
              </w:rPr>
              <w:t>-</w:t>
            </w:r>
            <w:r w:rsidRPr="00576458">
              <w:rPr>
                <w:i/>
                <w:iCs/>
              </w:rPr>
              <w:t>0,</w:t>
            </w:r>
            <w:r>
              <w:rPr>
                <w:i/>
                <w:iCs/>
              </w:rPr>
              <w:t>1</w:t>
            </w:r>
          </w:p>
        </w:tc>
        <w:tc>
          <w:tcPr>
            <w:tcW w:w="998" w:type="dxa"/>
            <w:vAlign w:val="top"/>
          </w:tcPr>
          <w:p w14:paraId="4871577E" w14:textId="0A1C7437" w:rsidR="00ED3704" w:rsidRPr="0057645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576458">
              <w:rPr>
                <w:i/>
                <w:iCs/>
              </w:rPr>
              <w:t>0,1</w:t>
            </w:r>
          </w:p>
        </w:tc>
      </w:tr>
      <w:tr w:rsidR="00ED3704" w:rsidRPr="00576458" w14:paraId="14D441C3"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21C840AB" w14:textId="79FB27F6" w:rsidR="00ED3704" w:rsidRPr="00576458" w:rsidRDefault="00ED3704" w:rsidP="00ED3704">
            <w:pPr>
              <w:pStyle w:val="Tabell"/>
              <w:rPr>
                <w:i/>
                <w:iCs/>
              </w:rPr>
            </w:pPr>
            <w:r w:rsidRPr="00576458">
              <w:rPr>
                <w:i/>
                <w:iCs/>
              </w:rPr>
              <w:t xml:space="preserve">11 varav </w:t>
            </w:r>
            <w:r>
              <w:rPr>
                <w:i/>
                <w:iCs/>
              </w:rPr>
              <w:t>ålders</w:t>
            </w:r>
            <w:r w:rsidRPr="00576458">
              <w:rPr>
                <w:i/>
                <w:iCs/>
              </w:rPr>
              <w:t>pensionssystemets sparande</w:t>
            </w:r>
          </w:p>
        </w:tc>
        <w:tc>
          <w:tcPr>
            <w:tcW w:w="997" w:type="dxa"/>
            <w:vAlign w:val="top"/>
          </w:tcPr>
          <w:p w14:paraId="1A659D91" w14:textId="07910905" w:rsidR="00ED3704" w:rsidRPr="0090214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0,1</w:t>
            </w:r>
          </w:p>
        </w:tc>
        <w:tc>
          <w:tcPr>
            <w:tcW w:w="998" w:type="dxa"/>
            <w:vAlign w:val="top"/>
          </w:tcPr>
          <w:p w14:paraId="475A750E" w14:textId="6213AF13" w:rsidR="00ED3704" w:rsidRPr="0090214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0,0</w:t>
            </w:r>
          </w:p>
        </w:tc>
        <w:tc>
          <w:tcPr>
            <w:tcW w:w="998" w:type="dxa"/>
            <w:vAlign w:val="top"/>
          </w:tcPr>
          <w:p w14:paraId="74496875" w14:textId="283056D4" w:rsidR="00ED3704" w:rsidRPr="0090214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0,0</w:t>
            </w:r>
          </w:p>
        </w:tc>
        <w:tc>
          <w:tcPr>
            <w:tcW w:w="998" w:type="dxa"/>
            <w:vAlign w:val="top"/>
          </w:tcPr>
          <w:p w14:paraId="3F39508F" w14:textId="617FBE35" w:rsidR="00ED3704" w:rsidRPr="0090214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0,0</w:t>
            </w:r>
          </w:p>
        </w:tc>
      </w:tr>
      <w:tr w:rsidR="00ED3704" w:rsidRPr="00576458" w14:paraId="76010D8F"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2" w:type="dxa"/>
            <w:vAlign w:val="top"/>
          </w:tcPr>
          <w:p w14:paraId="2DEB9814" w14:textId="5956F443" w:rsidR="00ED3704" w:rsidRPr="00576458" w:rsidRDefault="00ED3704" w:rsidP="00ED3704">
            <w:pPr>
              <w:pStyle w:val="Tabell"/>
              <w:rPr>
                <w:i/>
                <w:iCs/>
              </w:rPr>
            </w:pPr>
            <w:r w:rsidRPr="00576458">
              <w:rPr>
                <w:i/>
                <w:iCs/>
              </w:rPr>
              <w:t>12 varav övrigt</w:t>
            </w:r>
          </w:p>
        </w:tc>
        <w:tc>
          <w:tcPr>
            <w:tcW w:w="997" w:type="dxa"/>
            <w:vAlign w:val="top"/>
          </w:tcPr>
          <w:p w14:paraId="4236009F" w14:textId="7CB0E41F" w:rsidR="00ED3704" w:rsidRPr="00902147"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037ED0">
              <w:rPr>
                <w:i/>
                <w:iCs/>
              </w:rPr>
              <w:t>0,3</w:t>
            </w:r>
          </w:p>
        </w:tc>
        <w:tc>
          <w:tcPr>
            <w:tcW w:w="998" w:type="dxa"/>
            <w:vAlign w:val="top"/>
          </w:tcPr>
          <w:p w14:paraId="2CC2A6EF" w14:textId="292C768B" w:rsidR="00ED3704" w:rsidRPr="00902147"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037ED0">
              <w:rPr>
                <w:i/>
                <w:iCs/>
              </w:rPr>
              <w:t>0,2</w:t>
            </w:r>
          </w:p>
        </w:tc>
        <w:tc>
          <w:tcPr>
            <w:tcW w:w="998" w:type="dxa"/>
            <w:vAlign w:val="top"/>
          </w:tcPr>
          <w:p w14:paraId="428AEA21" w14:textId="29CC80F3" w:rsidR="00ED3704" w:rsidRPr="00902147"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037ED0">
              <w:rPr>
                <w:i/>
                <w:iCs/>
              </w:rPr>
              <w:t>0,4</w:t>
            </w:r>
          </w:p>
        </w:tc>
        <w:tc>
          <w:tcPr>
            <w:tcW w:w="998" w:type="dxa"/>
            <w:vAlign w:val="top"/>
          </w:tcPr>
          <w:p w14:paraId="6644BC84" w14:textId="257BA493" w:rsidR="00ED3704" w:rsidRPr="00902147"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037ED0">
              <w:rPr>
                <w:i/>
                <w:iCs/>
              </w:rPr>
              <w:t>0,3</w:t>
            </w:r>
          </w:p>
        </w:tc>
      </w:tr>
    </w:tbl>
    <w:p w14:paraId="21721F96" w14:textId="77777777" w:rsidR="00ED3704" w:rsidRDefault="00ED3704" w:rsidP="00ED3704">
      <w:pPr>
        <w:pStyle w:val="Klla"/>
      </w:pPr>
      <w:r w:rsidRPr="006C2F03">
        <w:t>Källa: Egna beräkningar.</w:t>
      </w:r>
    </w:p>
    <w:p w14:paraId="07A49C0F" w14:textId="7132ECA5" w:rsidR="00ED3704" w:rsidRPr="00D90B27" w:rsidRDefault="00ED3704" w:rsidP="00ED3704">
      <w:pPr>
        <w:pStyle w:val="Brdtext"/>
      </w:pPr>
      <w:r w:rsidRPr="007B3CB4">
        <w:t xml:space="preserve">Post </w:t>
      </w:r>
      <w:r>
        <w:t xml:space="preserve">12, </w:t>
      </w:r>
      <w:r w:rsidRPr="007B3CB4">
        <w:t>övrigt</w:t>
      </w:r>
      <w:r>
        <w:t>,</w:t>
      </w:r>
      <w:r w:rsidRPr="007B3CB4">
        <w:t xml:space="preserve"> innehåller bl.a. effekten av en underliggande automatisk budget</w:t>
      </w:r>
      <w:r w:rsidR="00BC28D1">
        <w:softHyphen/>
      </w:r>
      <w:r w:rsidRPr="007B3CB4">
        <w:t>förstärkning</w:t>
      </w:r>
      <w:r>
        <w:t>:</w:t>
      </w:r>
      <w:r w:rsidRPr="007B3CB4">
        <w:t xml:space="preserve"> </w:t>
      </w:r>
      <w:r>
        <w:t>u</w:t>
      </w:r>
      <w:r w:rsidRPr="007B3CB4">
        <w:t>tan att nya aktiva finanspolitiska beslut fattas ökar normalt skatte</w:t>
      </w:r>
      <w:r w:rsidR="00BC28D1">
        <w:softHyphen/>
      </w:r>
      <w:r w:rsidRPr="007B3CB4">
        <w:t xml:space="preserve">intäkterna i ungefär samma takt som BNP i löpande priser, medan de statliga utgifterna ökar något långsammare. Anledningen till att utgifterna ökar långsammare än BNP är att många transfereringar och andra anslag inte automatiskt räknas upp i samma takt som ekonomin växer. Anslagen till de statliga myndigheterna kompenseras vidare inte fullt ut </w:t>
      </w:r>
      <w:r w:rsidRPr="00D90B27">
        <w:t>för att lönerna ökar, eftersom viss produktivitets</w:t>
      </w:r>
      <w:r>
        <w:t>-</w:t>
      </w:r>
      <w:r w:rsidRPr="00D90B27">
        <w:t>ökning förutsätts i pris- och löneomräkningssystemet. Utan nya aktiva beslut förstärks därför normalt de offentliga finanserna. Den automatiska budgetförstärkningen tenderar att kunna vara mycket varierande vid kraftiga konjunktursvängningar vilket exempelvis kan ses i tabellen. Även inkomstförändringar som inte bedöms bero på konjunkturen ingår i posten övrigt.</w:t>
      </w:r>
    </w:p>
    <w:p w14:paraId="3EC1F9F9" w14:textId="2FE10827" w:rsidR="00ED3704" w:rsidRDefault="00ED3704" w:rsidP="00ED3704">
      <w:pPr>
        <w:pStyle w:val="TabellRubrik"/>
      </w:pPr>
      <w:bookmarkStart w:id="204" w:name="_Ref66778840"/>
      <w:r>
        <w:t xml:space="preserve">Tabell </w:t>
      </w:r>
      <w:r>
        <w:fldChar w:fldCharType="begin"/>
      </w:r>
      <w:r>
        <w:instrText xml:space="preserve"> STYLEREF  "Rubrik 1" \n</w:instrText>
      </w:r>
      <w:r>
        <w:fldChar w:fldCharType="separate"/>
      </w:r>
      <w:r w:rsidR="000D76EE">
        <w:rPr>
          <w:noProof/>
        </w:rPr>
        <w:t>8</w:t>
      </w:r>
      <w:r>
        <w:rPr>
          <w:noProof/>
        </w:rPr>
        <w:fldChar w:fldCharType="end"/>
      </w:r>
      <w:r>
        <w:t>.</w:t>
      </w:r>
      <w:fldSimple w:instr=" SEQ Tabell \* ARABIC \s 1 ">
        <w:r w:rsidR="000D76EE">
          <w:rPr>
            <w:noProof/>
          </w:rPr>
          <w:t>4</w:t>
        </w:r>
      </w:fldSimple>
      <w:bookmarkEnd w:id="204"/>
      <w:r>
        <w:tab/>
        <w:t>Samlade budgeteffekter av tidigare beslut och nu aktuella förslag och</w:t>
      </w:r>
      <w:r>
        <w:br/>
        <w:t>aviseringar i förhållande till föregående år</w:t>
      </w:r>
    </w:p>
    <w:p w14:paraId="329FA511" w14:textId="0ECAC90F" w:rsidR="00ED3704" w:rsidRDefault="00ED3704" w:rsidP="00ED3704">
      <w:pPr>
        <w:pStyle w:val="TabellUnderrubrik"/>
      </w:pPr>
      <w:r w:rsidRPr="00BD450F">
        <w:t>Offentliga sektorns finansiella sparande. Miljarder kronor om inte annat anges</w:t>
      </w:r>
    </w:p>
    <w:tbl>
      <w:tblPr>
        <w:tblStyle w:val="RKBPTabell"/>
        <w:tblW w:w="7373" w:type="dxa"/>
        <w:tblLook w:val="06E0" w:firstRow="1" w:lastRow="1" w:firstColumn="1" w:lastColumn="0" w:noHBand="1" w:noVBand="1"/>
      </w:tblPr>
      <w:tblGrid>
        <w:gridCol w:w="3607"/>
        <w:gridCol w:w="627"/>
        <w:gridCol w:w="628"/>
        <w:gridCol w:w="628"/>
        <w:gridCol w:w="627"/>
        <w:gridCol w:w="628"/>
        <w:gridCol w:w="628"/>
      </w:tblGrid>
      <w:tr w:rsidR="00ED3704" w14:paraId="2C3405EC"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07" w:type="dxa"/>
          </w:tcPr>
          <w:p w14:paraId="318C4E53" w14:textId="77777777" w:rsidR="00ED3704" w:rsidRDefault="00ED3704" w:rsidP="00ED3704">
            <w:pPr>
              <w:pStyle w:val="TabellHuvud"/>
            </w:pPr>
          </w:p>
        </w:tc>
        <w:tc>
          <w:tcPr>
            <w:tcW w:w="627" w:type="dxa"/>
          </w:tcPr>
          <w:p w14:paraId="6EA59520" w14:textId="7EB48F85"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2019</w:t>
            </w:r>
          </w:p>
        </w:tc>
        <w:tc>
          <w:tcPr>
            <w:tcW w:w="628" w:type="dxa"/>
          </w:tcPr>
          <w:p w14:paraId="6156D7B2" w14:textId="79C38762"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628" w:type="dxa"/>
          </w:tcPr>
          <w:p w14:paraId="4262DE85" w14:textId="38157313"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627" w:type="dxa"/>
          </w:tcPr>
          <w:p w14:paraId="5B9DB73B" w14:textId="4CFD77D6"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628" w:type="dxa"/>
          </w:tcPr>
          <w:p w14:paraId="4C8B3E08" w14:textId="6AF29880"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628" w:type="dxa"/>
          </w:tcPr>
          <w:p w14:paraId="14D78C74" w14:textId="1AA65079"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17ACDF7A"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top w:val="single" w:sz="12" w:space="0" w:color="auto"/>
            </w:tcBorders>
            <w:vAlign w:val="top"/>
          </w:tcPr>
          <w:p w14:paraId="62D40905" w14:textId="27F645A9" w:rsidR="00ED3704" w:rsidRDefault="00ED3704" w:rsidP="00ED3704">
            <w:pPr>
              <w:pStyle w:val="Tabell"/>
            </w:pPr>
            <w:r w:rsidRPr="001A270A">
              <w:t>Förändring av takbegränsade utgifter</w:t>
            </w:r>
            <w:r w:rsidRPr="00BD450F">
              <w:rPr>
                <w:vertAlign w:val="superscript"/>
              </w:rPr>
              <w:t>1</w:t>
            </w:r>
          </w:p>
        </w:tc>
        <w:tc>
          <w:tcPr>
            <w:tcW w:w="627" w:type="dxa"/>
            <w:tcBorders>
              <w:top w:val="single" w:sz="12" w:space="0" w:color="auto"/>
            </w:tcBorders>
          </w:tcPr>
          <w:p w14:paraId="7B6B004C" w14:textId="013D4DF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11,9</w:t>
            </w:r>
          </w:p>
        </w:tc>
        <w:tc>
          <w:tcPr>
            <w:tcW w:w="628" w:type="dxa"/>
            <w:tcBorders>
              <w:top w:val="single" w:sz="12" w:space="0" w:color="auto"/>
            </w:tcBorders>
          </w:tcPr>
          <w:p w14:paraId="52F74AA3" w14:textId="27E38E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190,3</w:t>
            </w:r>
          </w:p>
        </w:tc>
        <w:tc>
          <w:tcPr>
            <w:tcW w:w="628" w:type="dxa"/>
            <w:tcBorders>
              <w:top w:val="single" w:sz="12" w:space="0" w:color="auto"/>
            </w:tcBorders>
          </w:tcPr>
          <w:p w14:paraId="11A2382F" w14:textId="5FD4676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76,5</w:t>
            </w:r>
          </w:p>
        </w:tc>
        <w:tc>
          <w:tcPr>
            <w:tcW w:w="627" w:type="dxa"/>
            <w:tcBorders>
              <w:top w:val="single" w:sz="12" w:space="0" w:color="auto"/>
            </w:tcBorders>
          </w:tcPr>
          <w:p w14:paraId="73F71FC3" w14:textId="72904E1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-158,6</w:t>
            </w:r>
          </w:p>
        </w:tc>
        <w:tc>
          <w:tcPr>
            <w:tcW w:w="628" w:type="dxa"/>
            <w:tcBorders>
              <w:top w:val="single" w:sz="12" w:space="0" w:color="auto"/>
            </w:tcBorders>
          </w:tcPr>
          <w:p w14:paraId="6A8A5FCB" w14:textId="2511E01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-27,6</w:t>
            </w:r>
          </w:p>
        </w:tc>
        <w:tc>
          <w:tcPr>
            <w:tcW w:w="628" w:type="dxa"/>
            <w:tcBorders>
              <w:top w:val="single" w:sz="12" w:space="0" w:color="auto"/>
            </w:tcBorders>
          </w:tcPr>
          <w:p w14:paraId="5989D493" w14:textId="39CFA54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-3,6</w:t>
            </w:r>
          </w:p>
        </w:tc>
      </w:tr>
      <w:tr w:rsidR="00ED3704" w14:paraId="1F261A6A" w14:textId="77777777" w:rsidTr="00ED3704">
        <w:tc>
          <w:tcPr>
            <w:cnfStyle w:val="001000000000" w:firstRow="0" w:lastRow="0" w:firstColumn="1" w:lastColumn="0" w:oddVBand="0" w:evenVBand="0" w:oddHBand="0" w:evenHBand="0" w:firstRowFirstColumn="0" w:firstRowLastColumn="0" w:lastRowFirstColumn="0" w:lastRowLastColumn="0"/>
            <w:tcW w:w="3607" w:type="dxa"/>
            <w:vAlign w:val="top"/>
          </w:tcPr>
          <w:p w14:paraId="5E05F727" w14:textId="2DCE358C" w:rsidR="00ED3704" w:rsidRDefault="00ED3704" w:rsidP="00ED3704">
            <w:pPr>
              <w:pStyle w:val="Tabell"/>
            </w:pPr>
            <w:r w:rsidRPr="001A270A">
              <w:t>Justering för olika redovisningsprinciper i statens</w:t>
            </w:r>
            <w:r>
              <w:t xml:space="preserve"> </w:t>
            </w:r>
            <w:r w:rsidRPr="00BD450F">
              <w:t>budget och nationalräkenskaperna</w:t>
            </w:r>
          </w:p>
        </w:tc>
        <w:tc>
          <w:tcPr>
            <w:tcW w:w="627" w:type="dxa"/>
          </w:tcPr>
          <w:p w14:paraId="25E776F9" w14:textId="6E039DF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4,4</w:t>
            </w:r>
          </w:p>
        </w:tc>
        <w:tc>
          <w:tcPr>
            <w:tcW w:w="628" w:type="dxa"/>
          </w:tcPr>
          <w:p w14:paraId="3BCC0633" w14:textId="1BCF96B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-8,6</w:t>
            </w:r>
          </w:p>
        </w:tc>
        <w:tc>
          <w:tcPr>
            <w:tcW w:w="628" w:type="dxa"/>
          </w:tcPr>
          <w:p w14:paraId="42C21632" w14:textId="05D50AA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4,3</w:t>
            </w:r>
          </w:p>
        </w:tc>
        <w:tc>
          <w:tcPr>
            <w:tcW w:w="627" w:type="dxa"/>
          </w:tcPr>
          <w:p w14:paraId="1D16A0E8" w14:textId="59064FE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0,3</w:t>
            </w:r>
          </w:p>
        </w:tc>
        <w:tc>
          <w:tcPr>
            <w:tcW w:w="628" w:type="dxa"/>
          </w:tcPr>
          <w:p w14:paraId="0827979C" w14:textId="62353E3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1,0</w:t>
            </w:r>
          </w:p>
        </w:tc>
        <w:tc>
          <w:tcPr>
            <w:tcW w:w="628" w:type="dxa"/>
          </w:tcPr>
          <w:p w14:paraId="71EFFF68" w14:textId="2F9FCAB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177F1">
              <w:t>-1,1</w:t>
            </w:r>
          </w:p>
        </w:tc>
      </w:tr>
      <w:tr w:rsidR="00ED3704" w:rsidRPr="00B34807" w14:paraId="6D13A031"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bottom w:val="single" w:sz="4" w:space="0" w:color="auto"/>
            </w:tcBorders>
            <w:vAlign w:val="top"/>
          </w:tcPr>
          <w:p w14:paraId="6E3C10C0" w14:textId="5A6BE4F8" w:rsidR="00ED3704" w:rsidRPr="00B34807" w:rsidRDefault="00ED3704" w:rsidP="00ED3704">
            <w:pPr>
              <w:pStyle w:val="Tabell"/>
              <w:rPr>
                <w:i/>
                <w:iCs/>
              </w:rPr>
            </w:pPr>
            <w:r w:rsidRPr="00B34807">
              <w:rPr>
                <w:i/>
                <w:iCs/>
              </w:rPr>
              <w:t>varav kapitaltillskott statliga bolag</w:t>
            </w:r>
          </w:p>
        </w:tc>
        <w:tc>
          <w:tcPr>
            <w:tcW w:w="627" w:type="dxa"/>
            <w:tcBorders>
              <w:bottom w:val="single" w:sz="4" w:space="0" w:color="auto"/>
            </w:tcBorders>
            <w:vAlign w:val="top"/>
          </w:tcPr>
          <w:p w14:paraId="115B7E94" w14:textId="5326E9AA"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-0,2</w:t>
            </w:r>
          </w:p>
        </w:tc>
        <w:tc>
          <w:tcPr>
            <w:tcW w:w="628" w:type="dxa"/>
            <w:tcBorders>
              <w:bottom w:val="single" w:sz="4" w:space="0" w:color="auto"/>
            </w:tcBorders>
            <w:vAlign w:val="top"/>
          </w:tcPr>
          <w:p w14:paraId="7E13ABBC" w14:textId="16DF0257"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-9,1</w:t>
            </w:r>
          </w:p>
        </w:tc>
        <w:tc>
          <w:tcPr>
            <w:tcW w:w="628" w:type="dxa"/>
            <w:tcBorders>
              <w:bottom w:val="single" w:sz="4" w:space="0" w:color="auto"/>
            </w:tcBorders>
            <w:vAlign w:val="top"/>
          </w:tcPr>
          <w:p w14:paraId="53B03F6F" w14:textId="04698672"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7,9</w:t>
            </w:r>
          </w:p>
        </w:tc>
        <w:tc>
          <w:tcPr>
            <w:tcW w:w="627" w:type="dxa"/>
            <w:tcBorders>
              <w:bottom w:val="single" w:sz="4" w:space="0" w:color="auto"/>
            </w:tcBorders>
            <w:vAlign w:val="top"/>
          </w:tcPr>
          <w:p w14:paraId="2B7E7425" w14:textId="5F5777CA"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1,4</w:t>
            </w:r>
          </w:p>
        </w:tc>
        <w:tc>
          <w:tcPr>
            <w:tcW w:w="628" w:type="dxa"/>
            <w:tcBorders>
              <w:bottom w:val="single" w:sz="4" w:space="0" w:color="auto"/>
            </w:tcBorders>
            <w:vAlign w:val="top"/>
          </w:tcPr>
          <w:p w14:paraId="2D3A7BB8" w14:textId="399B58F3"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0,0</w:t>
            </w:r>
          </w:p>
        </w:tc>
        <w:tc>
          <w:tcPr>
            <w:tcW w:w="628" w:type="dxa"/>
            <w:tcBorders>
              <w:bottom w:val="single" w:sz="4" w:space="0" w:color="auto"/>
            </w:tcBorders>
            <w:vAlign w:val="top"/>
          </w:tcPr>
          <w:p w14:paraId="37A9183D" w14:textId="26565E49"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0,0</w:t>
            </w:r>
          </w:p>
        </w:tc>
      </w:tr>
      <w:tr w:rsidR="00ED3704" w:rsidRPr="00B34807" w14:paraId="67C1C59B"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bottom w:val="single" w:sz="4" w:space="0" w:color="auto"/>
            </w:tcBorders>
            <w:vAlign w:val="top"/>
          </w:tcPr>
          <w:p w14:paraId="13D02210" w14:textId="7A174B52" w:rsidR="00ED3704" w:rsidRPr="00B34807" w:rsidRDefault="00ED3704" w:rsidP="00ED3704">
            <w:pPr>
              <w:pStyle w:val="Tabell"/>
              <w:rPr>
                <w:i/>
                <w:iCs/>
              </w:rPr>
            </w:pPr>
            <w:r w:rsidRPr="00B34807">
              <w:rPr>
                <w:i/>
                <w:iCs/>
              </w:rPr>
              <w:t>varav lånefinansierade infrastrukturinvesteringar</w:t>
            </w:r>
            <w:r w:rsidRPr="00B34807">
              <w:rPr>
                <w:i/>
                <w:iCs/>
                <w:vertAlign w:val="superscript"/>
              </w:rPr>
              <w:t>2</w:t>
            </w:r>
          </w:p>
        </w:tc>
        <w:tc>
          <w:tcPr>
            <w:tcW w:w="627" w:type="dxa"/>
            <w:tcBorders>
              <w:bottom w:val="single" w:sz="4" w:space="0" w:color="auto"/>
            </w:tcBorders>
            <w:vAlign w:val="top"/>
          </w:tcPr>
          <w:p w14:paraId="32B77337" w14:textId="746798F5"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3,2</w:t>
            </w:r>
          </w:p>
        </w:tc>
        <w:tc>
          <w:tcPr>
            <w:tcW w:w="628" w:type="dxa"/>
            <w:tcBorders>
              <w:bottom w:val="single" w:sz="4" w:space="0" w:color="auto"/>
            </w:tcBorders>
            <w:vAlign w:val="top"/>
          </w:tcPr>
          <w:p w14:paraId="42CBCFAF" w14:textId="24896543"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3,6</w:t>
            </w:r>
          </w:p>
        </w:tc>
        <w:tc>
          <w:tcPr>
            <w:tcW w:w="628" w:type="dxa"/>
            <w:tcBorders>
              <w:bottom w:val="single" w:sz="4" w:space="0" w:color="auto"/>
            </w:tcBorders>
            <w:vAlign w:val="top"/>
          </w:tcPr>
          <w:p w14:paraId="1763FC0B" w14:textId="51CAC199"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0,2</w:t>
            </w:r>
          </w:p>
        </w:tc>
        <w:tc>
          <w:tcPr>
            <w:tcW w:w="627" w:type="dxa"/>
            <w:tcBorders>
              <w:bottom w:val="single" w:sz="4" w:space="0" w:color="auto"/>
            </w:tcBorders>
            <w:vAlign w:val="top"/>
          </w:tcPr>
          <w:p w14:paraId="1FEB4A16" w14:textId="310F557B"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-1,3</w:t>
            </w:r>
          </w:p>
        </w:tc>
        <w:tc>
          <w:tcPr>
            <w:tcW w:w="628" w:type="dxa"/>
            <w:tcBorders>
              <w:bottom w:val="single" w:sz="4" w:space="0" w:color="auto"/>
            </w:tcBorders>
            <w:vAlign w:val="top"/>
          </w:tcPr>
          <w:p w14:paraId="2085FBD8" w14:textId="5B4F32FB"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-1,7</w:t>
            </w:r>
          </w:p>
        </w:tc>
        <w:tc>
          <w:tcPr>
            <w:tcW w:w="628" w:type="dxa"/>
            <w:tcBorders>
              <w:bottom w:val="single" w:sz="4" w:space="0" w:color="auto"/>
            </w:tcBorders>
            <w:vAlign w:val="top"/>
          </w:tcPr>
          <w:p w14:paraId="4F1B5CBE" w14:textId="73053F40" w:rsidR="00ED3704" w:rsidRPr="00B3480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B34807">
              <w:rPr>
                <w:i/>
                <w:iCs/>
              </w:rPr>
              <w:t>-1,1</w:t>
            </w:r>
          </w:p>
        </w:tc>
      </w:tr>
      <w:tr w:rsidR="00ED3704" w14:paraId="40BB86AE"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top w:val="single" w:sz="4" w:space="0" w:color="auto"/>
              <w:bottom w:val="single" w:sz="12" w:space="0" w:color="auto"/>
            </w:tcBorders>
            <w:vAlign w:val="top"/>
          </w:tcPr>
          <w:p w14:paraId="62F04538" w14:textId="4FAECC1B" w:rsidR="00ED3704" w:rsidRPr="00EC6941" w:rsidRDefault="00ED3704" w:rsidP="00ED3704">
            <w:pPr>
              <w:pStyle w:val="Tabell"/>
              <w:rPr>
                <w:b/>
                <w:bCs/>
                <w:highlight w:val="yellow"/>
              </w:rPr>
            </w:pPr>
            <w:r w:rsidRPr="00C336F7">
              <w:rPr>
                <w:b/>
              </w:rPr>
              <w:t>Summa utgiftsförändringar</w:t>
            </w:r>
            <w:r w:rsidRPr="00C336F7">
              <w:rPr>
                <w:b/>
                <w:vertAlign w:val="superscript"/>
              </w:rPr>
              <w:t>3</w:t>
            </w:r>
          </w:p>
        </w:tc>
        <w:tc>
          <w:tcPr>
            <w:tcW w:w="627" w:type="dxa"/>
            <w:tcBorders>
              <w:top w:val="single" w:sz="4" w:space="0" w:color="auto"/>
              <w:bottom w:val="single" w:sz="12" w:space="0" w:color="auto"/>
            </w:tcBorders>
            <w:vAlign w:val="top"/>
          </w:tcPr>
          <w:p w14:paraId="369C5853" w14:textId="7CA66293" w:rsidR="00ED3704" w:rsidRPr="0096519A"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96519A">
              <w:rPr>
                <w:b/>
                <w:bCs/>
              </w:rPr>
              <w:t>16,</w:t>
            </w:r>
            <w:r w:rsidRPr="0096519A">
              <w:rPr>
                <w:b/>
              </w:rPr>
              <w:t>3</w:t>
            </w:r>
          </w:p>
        </w:tc>
        <w:tc>
          <w:tcPr>
            <w:tcW w:w="628" w:type="dxa"/>
            <w:tcBorders>
              <w:top w:val="single" w:sz="4" w:space="0" w:color="auto"/>
              <w:bottom w:val="single" w:sz="12" w:space="0" w:color="auto"/>
            </w:tcBorders>
            <w:vAlign w:val="top"/>
          </w:tcPr>
          <w:p w14:paraId="26F53FF8" w14:textId="7EA21515" w:rsidR="00ED3704" w:rsidRPr="0096519A"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96519A">
              <w:rPr>
                <w:b/>
                <w:bCs/>
              </w:rPr>
              <w:t>181,7</w:t>
            </w:r>
          </w:p>
        </w:tc>
        <w:tc>
          <w:tcPr>
            <w:tcW w:w="628" w:type="dxa"/>
            <w:tcBorders>
              <w:top w:val="single" w:sz="4" w:space="0" w:color="auto"/>
              <w:bottom w:val="single" w:sz="12" w:space="0" w:color="auto"/>
            </w:tcBorders>
            <w:vAlign w:val="top"/>
          </w:tcPr>
          <w:p w14:paraId="29A3E270" w14:textId="1593DEFE" w:rsidR="00ED3704" w:rsidRPr="0096519A"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96519A">
              <w:rPr>
                <w:b/>
                <w:bCs/>
              </w:rPr>
              <w:t>80,8</w:t>
            </w:r>
          </w:p>
        </w:tc>
        <w:tc>
          <w:tcPr>
            <w:tcW w:w="627" w:type="dxa"/>
            <w:tcBorders>
              <w:top w:val="single" w:sz="4" w:space="0" w:color="auto"/>
              <w:bottom w:val="single" w:sz="12" w:space="0" w:color="auto"/>
            </w:tcBorders>
            <w:vAlign w:val="top"/>
          </w:tcPr>
          <w:p w14:paraId="0F32B842" w14:textId="42526A85" w:rsidR="00ED3704" w:rsidRPr="0096519A"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96519A">
              <w:rPr>
                <w:b/>
              </w:rPr>
              <w:t>-</w:t>
            </w:r>
            <w:r w:rsidRPr="0096519A">
              <w:rPr>
                <w:b/>
                <w:bCs/>
              </w:rPr>
              <w:t>158</w:t>
            </w:r>
            <w:r w:rsidRPr="0096519A">
              <w:rPr>
                <w:b/>
              </w:rPr>
              <w:t>,3</w:t>
            </w:r>
          </w:p>
        </w:tc>
        <w:tc>
          <w:tcPr>
            <w:tcW w:w="628" w:type="dxa"/>
            <w:tcBorders>
              <w:top w:val="single" w:sz="4" w:space="0" w:color="auto"/>
              <w:bottom w:val="single" w:sz="12" w:space="0" w:color="auto"/>
            </w:tcBorders>
            <w:vAlign w:val="top"/>
          </w:tcPr>
          <w:p w14:paraId="27D38017" w14:textId="52E5263F" w:rsidR="00ED3704" w:rsidRPr="0096519A"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96519A">
              <w:rPr>
                <w:b/>
                <w:bCs/>
              </w:rPr>
              <w:t>-26,6</w:t>
            </w:r>
          </w:p>
        </w:tc>
        <w:tc>
          <w:tcPr>
            <w:tcW w:w="628" w:type="dxa"/>
            <w:tcBorders>
              <w:top w:val="single" w:sz="4" w:space="0" w:color="auto"/>
              <w:bottom w:val="single" w:sz="12" w:space="0" w:color="auto"/>
            </w:tcBorders>
            <w:vAlign w:val="top"/>
          </w:tcPr>
          <w:p w14:paraId="77E5AA19" w14:textId="61E53ED2" w:rsidR="00ED3704" w:rsidRPr="0096519A"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96519A">
              <w:rPr>
                <w:b/>
                <w:bCs/>
              </w:rPr>
              <w:t>-4,6</w:t>
            </w:r>
          </w:p>
        </w:tc>
      </w:tr>
      <w:tr w:rsidR="00ED3704" w14:paraId="51FEDA02"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top w:val="single" w:sz="12" w:space="0" w:color="auto"/>
            </w:tcBorders>
          </w:tcPr>
          <w:p w14:paraId="501F228B" w14:textId="492AF407" w:rsidR="00ED3704" w:rsidRDefault="00ED3704" w:rsidP="00ED3704">
            <w:pPr>
              <w:pStyle w:val="Tabell"/>
            </w:pPr>
            <w:r w:rsidRPr="00083049">
              <w:t>Skatter, brutto</w:t>
            </w:r>
            <w:r w:rsidRPr="00083049">
              <w:rPr>
                <w:vertAlign w:val="superscript"/>
              </w:rPr>
              <w:t>4,5</w:t>
            </w:r>
          </w:p>
        </w:tc>
        <w:tc>
          <w:tcPr>
            <w:tcW w:w="627" w:type="dxa"/>
            <w:tcBorders>
              <w:top w:val="single" w:sz="12" w:space="0" w:color="auto"/>
            </w:tcBorders>
          </w:tcPr>
          <w:p w14:paraId="557D1885" w14:textId="167849D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-20,5</w:t>
            </w:r>
          </w:p>
        </w:tc>
        <w:tc>
          <w:tcPr>
            <w:tcW w:w="628" w:type="dxa"/>
            <w:tcBorders>
              <w:top w:val="single" w:sz="12" w:space="0" w:color="auto"/>
            </w:tcBorders>
          </w:tcPr>
          <w:p w14:paraId="3B2280FB" w14:textId="1FB5872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-45,1</w:t>
            </w:r>
          </w:p>
        </w:tc>
        <w:tc>
          <w:tcPr>
            <w:tcW w:w="628" w:type="dxa"/>
            <w:tcBorders>
              <w:top w:val="single" w:sz="12" w:space="0" w:color="auto"/>
            </w:tcBorders>
          </w:tcPr>
          <w:p w14:paraId="35BAEEC8" w14:textId="120E0EE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-8,8</w:t>
            </w:r>
          </w:p>
        </w:tc>
        <w:tc>
          <w:tcPr>
            <w:tcW w:w="627" w:type="dxa"/>
            <w:tcBorders>
              <w:top w:val="single" w:sz="12" w:space="0" w:color="auto"/>
            </w:tcBorders>
          </w:tcPr>
          <w:p w14:paraId="5F674113" w14:textId="405D73F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13,4</w:t>
            </w:r>
          </w:p>
        </w:tc>
        <w:tc>
          <w:tcPr>
            <w:tcW w:w="628" w:type="dxa"/>
            <w:tcBorders>
              <w:top w:val="single" w:sz="12" w:space="0" w:color="auto"/>
            </w:tcBorders>
          </w:tcPr>
          <w:p w14:paraId="17386E9D" w14:textId="5C36238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16,1</w:t>
            </w:r>
          </w:p>
        </w:tc>
        <w:tc>
          <w:tcPr>
            <w:tcW w:w="628" w:type="dxa"/>
            <w:tcBorders>
              <w:top w:val="single" w:sz="12" w:space="0" w:color="auto"/>
            </w:tcBorders>
          </w:tcPr>
          <w:p w14:paraId="6AF84869" w14:textId="23FE656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1,8</w:t>
            </w:r>
          </w:p>
        </w:tc>
      </w:tr>
      <w:tr w:rsidR="00ED3704" w14:paraId="030F6513" w14:textId="77777777" w:rsidTr="00ED3704">
        <w:tc>
          <w:tcPr>
            <w:cnfStyle w:val="001000000000" w:firstRow="0" w:lastRow="0" w:firstColumn="1" w:lastColumn="0" w:oddVBand="0" w:evenVBand="0" w:oddHBand="0" w:evenHBand="0" w:firstRowFirstColumn="0" w:firstRowLastColumn="0" w:lastRowFirstColumn="0" w:lastRowLastColumn="0"/>
            <w:tcW w:w="3607" w:type="dxa"/>
          </w:tcPr>
          <w:p w14:paraId="4D730D0D" w14:textId="550466DB" w:rsidR="00ED3704" w:rsidRDefault="00ED3704" w:rsidP="00ED3704">
            <w:pPr>
              <w:pStyle w:val="Tabell"/>
            </w:pPr>
            <w:r w:rsidRPr="00083049">
              <w:t>Indirekta effekter av skatter</w:t>
            </w:r>
            <w:r w:rsidRPr="00083049">
              <w:rPr>
                <w:vertAlign w:val="superscript"/>
              </w:rPr>
              <w:t>5</w:t>
            </w:r>
          </w:p>
        </w:tc>
        <w:tc>
          <w:tcPr>
            <w:tcW w:w="627" w:type="dxa"/>
          </w:tcPr>
          <w:p w14:paraId="51C88E2D" w14:textId="718545C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0,5</w:t>
            </w:r>
          </w:p>
        </w:tc>
        <w:tc>
          <w:tcPr>
            <w:tcW w:w="628" w:type="dxa"/>
          </w:tcPr>
          <w:p w14:paraId="1603481D" w14:textId="20D3054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8,8</w:t>
            </w:r>
          </w:p>
        </w:tc>
        <w:tc>
          <w:tcPr>
            <w:tcW w:w="628" w:type="dxa"/>
          </w:tcPr>
          <w:p w14:paraId="16F24C5E" w14:textId="5A7EB6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-4,4</w:t>
            </w:r>
          </w:p>
        </w:tc>
        <w:tc>
          <w:tcPr>
            <w:tcW w:w="627" w:type="dxa"/>
          </w:tcPr>
          <w:p w14:paraId="68685EBB" w14:textId="4A313B0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-1,0</w:t>
            </w:r>
          </w:p>
        </w:tc>
        <w:tc>
          <w:tcPr>
            <w:tcW w:w="628" w:type="dxa"/>
          </w:tcPr>
          <w:p w14:paraId="070708B3" w14:textId="5DB2044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-1,6</w:t>
            </w:r>
          </w:p>
        </w:tc>
        <w:tc>
          <w:tcPr>
            <w:tcW w:w="628" w:type="dxa"/>
          </w:tcPr>
          <w:p w14:paraId="33E5698F" w14:textId="115C2E3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0,0</w:t>
            </w:r>
          </w:p>
        </w:tc>
      </w:tr>
      <w:tr w:rsidR="00ED3704" w14:paraId="3C9BE766"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bottom w:val="single" w:sz="4" w:space="0" w:color="auto"/>
            </w:tcBorders>
          </w:tcPr>
          <w:p w14:paraId="12FF4978" w14:textId="16A51103" w:rsidR="00ED3704" w:rsidRDefault="00ED3704" w:rsidP="00ED3704">
            <w:pPr>
              <w:pStyle w:val="Tabell"/>
            </w:pPr>
            <w:r w:rsidRPr="00083049">
              <w:t>Övriga inkomstreformer</w:t>
            </w:r>
          </w:p>
        </w:tc>
        <w:tc>
          <w:tcPr>
            <w:tcW w:w="627" w:type="dxa"/>
            <w:tcBorders>
              <w:bottom w:val="single" w:sz="4" w:space="0" w:color="auto"/>
            </w:tcBorders>
          </w:tcPr>
          <w:p w14:paraId="66B24826" w14:textId="186563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-0,1</w:t>
            </w:r>
          </w:p>
        </w:tc>
        <w:tc>
          <w:tcPr>
            <w:tcW w:w="628" w:type="dxa"/>
            <w:tcBorders>
              <w:bottom w:val="single" w:sz="4" w:space="0" w:color="auto"/>
            </w:tcBorders>
          </w:tcPr>
          <w:p w14:paraId="6086C58D" w14:textId="04987B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1,4</w:t>
            </w:r>
          </w:p>
        </w:tc>
        <w:tc>
          <w:tcPr>
            <w:tcW w:w="628" w:type="dxa"/>
            <w:tcBorders>
              <w:bottom w:val="single" w:sz="4" w:space="0" w:color="auto"/>
            </w:tcBorders>
          </w:tcPr>
          <w:p w14:paraId="2D5593B5" w14:textId="68B82C7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-0,2</w:t>
            </w:r>
          </w:p>
        </w:tc>
        <w:tc>
          <w:tcPr>
            <w:tcW w:w="627" w:type="dxa"/>
            <w:tcBorders>
              <w:bottom w:val="single" w:sz="4" w:space="0" w:color="auto"/>
            </w:tcBorders>
          </w:tcPr>
          <w:p w14:paraId="4710464B" w14:textId="7C8E2FF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0,2</w:t>
            </w:r>
          </w:p>
        </w:tc>
        <w:tc>
          <w:tcPr>
            <w:tcW w:w="628" w:type="dxa"/>
            <w:tcBorders>
              <w:bottom w:val="single" w:sz="4" w:space="0" w:color="auto"/>
            </w:tcBorders>
          </w:tcPr>
          <w:p w14:paraId="56658648" w14:textId="75D2D7B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0,0</w:t>
            </w:r>
          </w:p>
        </w:tc>
        <w:tc>
          <w:tcPr>
            <w:tcW w:w="628" w:type="dxa"/>
            <w:tcBorders>
              <w:bottom w:val="single" w:sz="4" w:space="0" w:color="auto"/>
            </w:tcBorders>
          </w:tcPr>
          <w:p w14:paraId="0FDD6C99" w14:textId="34A98DB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77FCE">
              <w:t>0,0</w:t>
            </w:r>
          </w:p>
        </w:tc>
      </w:tr>
      <w:tr w:rsidR="00ED3704" w14:paraId="2EABC420"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top w:val="single" w:sz="4" w:space="0" w:color="auto"/>
              <w:bottom w:val="single" w:sz="12" w:space="0" w:color="auto"/>
            </w:tcBorders>
          </w:tcPr>
          <w:p w14:paraId="4FE2B628" w14:textId="757AB67C" w:rsidR="00ED3704" w:rsidRPr="00083049" w:rsidRDefault="00ED3704" w:rsidP="00ED3704">
            <w:pPr>
              <w:pStyle w:val="Tabell"/>
              <w:rPr>
                <w:b/>
                <w:bCs/>
              </w:rPr>
            </w:pPr>
            <w:r w:rsidRPr="00083049">
              <w:rPr>
                <w:b/>
                <w:bCs/>
              </w:rPr>
              <w:t>Summa inkomstförändringar, netto</w:t>
            </w:r>
            <w:r w:rsidRPr="00083049">
              <w:rPr>
                <w:b/>
                <w:bCs/>
                <w:vertAlign w:val="superscript"/>
              </w:rPr>
              <w:t>3</w:t>
            </w:r>
          </w:p>
        </w:tc>
        <w:tc>
          <w:tcPr>
            <w:tcW w:w="627" w:type="dxa"/>
            <w:tcBorders>
              <w:top w:val="single" w:sz="4" w:space="0" w:color="auto"/>
              <w:bottom w:val="single" w:sz="12" w:space="0" w:color="auto"/>
            </w:tcBorders>
          </w:tcPr>
          <w:p w14:paraId="4773044F" w14:textId="67AEC5C0"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-20,1</w:t>
            </w:r>
          </w:p>
        </w:tc>
        <w:tc>
          <w:tcPr>
            <w:tcW w:w="628" w:type="dxa"/>
            <w:tcBorders>
              <w:top w:val="single" w:sz="4" w:space="0" w:color="auto"/>
              <w:bottom w:val="single" w:sz="12" w:space="0" w:color="auto"/>
            </w:tcBorders>
          </w:tcPr>
          <w:p w14:paraId="22791422" w14:textId="36E544E5"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-34,9</w:t>
            </w:r>
          </w:p>
        </w:tc>
        <w:tc>
          <w:tcPr>
            <w:tcW w:w="628" w:type="dxa"/>
            <w:tcBorders>
              <w:top w:val="single" w:sz="4" w:space="0" w:color="auto"/>
              <w:bottom w:val="single" w:sz="12" w:space="0" w:color="auto"/>
            </w:tcBorders>
          </w:tcPr>
          <w:p w14:paraId="1A061021" w14:textId="1490DF7C"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-13,4</w:t>
            </w:r>
          </w:p>
        </w:tc>
        <w:tc>
          <w:tcPr>
            <w:tcW w:w="627" w:type="dxa"/>
            <w:tcBorders>
              <w:top w:val="single" w:sz="4" w:space="0" w:color="auto"/>
              <w:bottom w:val="single" w:sz="12" w:space="0" w:color="auto"/>
            </w:tcBorders>
          </w:tcPr>
          <w:p w14:paraId="75A5892B" w14:textId="14DA46CE"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12,6</w:t>
            </w:r>
          </w:p>
        </w:tc>
        <w:tc>
          <w:tcPr>
            <w:tcW w:w="628" w:type="dxa"/>
            <w:tcBorders>
              <w:top w:val="single" w:sz="4" w:space="0" w:color="auto"/>
              <w:bottom w:val="single" w:sz="12" w:space="0" w:color="auto"/>
            </w:tcBorders>
          </w:tcPr>
          <w:p w14:paraId="6A8C25E3" w14:textId="14DB0D81"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14,5</w:t>
            </w:r>
          </w:p>
        </w:tc>
        <w:tc>
          <w:tcPr>
            <w:tcW w:w="628" w:type="dxa"/>
            <w:tcBorders>
              <w:top w:val="single" w:sz="4" w:space="0" w:color="auto"/>
              <w:bottom w:val="single" w:sz="12" w:space="0" w:color="auto"/>
            </w:tcBorders>
          </w:tcPr>
          <w:p w14:paraId="1D966BA1" w14:textId="32A1B7F9"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1,8</w:t>
            </w:r>
          </w:p>
        </w:tc>
      </w:tr>
      <w:tr w:rsidR="00ED3704" w14:paraId="2A97392F" w14:textId="77777777" w:rsidTr="00ED3704">
        <w:tc>
          <w:tcPr>
            <w:cnfStyle w:val="001000000000" w:firstRow="0" w:lastRow="0" w:firstColumn="1" w:lastColumn="0" w:oddVBand="0" w:evenVBand="0" w:oddHBand="0" w:evenHBand="0" w:firstRowFirstColumn="0" w:firstRowLastColumn="0" w:lastRowFirstColumn="0" w:lastRowLastColumn="0"/>
            <w:tcW w:w="3607" w:type="dxa"/>
            <w:tcBorders>
              <w:top w:val="single" w:sz="12" w:space="0" w:color="auto"/>
              <w:bottom w:val="single" w:sz="4" w:space="0" w:color="auto"/>
            </w:tcBorders>
          </w:tcPr>
          <w:p w14:paraId="62D49622" w14:textId="57A7A099" w:rsidR="00ED3704" w:rsidRDefault="00ED3704" w:rsidP="00ED3704">
            <w:pPr>
              <w:pStyle w:val="Tabell"/>
            </w:pPr>
            <w:r w:rsidRPr="00965221">
              <w:rPr>
                <w:b/>
                <w:bCs/>
              </w:rPr>
              <w:lastRenderedPageBreak/>
              <w:t>Utgifts- och inkomstförändringar, effekt</w:t>
            </w:r>
            <w:r>
              <w:rPr>
                <w:b/>
                <w:bCs/>
              </w:rPr>
              <w:t xml:space="preserve"> på</w:t>
            </w:r>
            <w:r w:rsidRPr="00965221">
              <w:rPr>
                <w:b/>
                <w:bCs/>
              </w:rPr>
              <w:t xml:space="preserve"> offentliga sektorns finansiella sparande</w:t>
            </w:r>
            <w:r w:rsidRPr="0029125C">
              <w:rPr>
                <w:vertAlign w:val="superscript"/>
              </w:rPr>
              <w:t>3,6</w:t>
            </w:r>
          </w:p>
        </w:tc>
        <w:tc>
          <w:tcPr>
            <w:tcW w:w="627" w:type="dxa"/>
            <w:tcBorders>
              <w:top w:val="single" w:sz="12" w:space="0" w:color="auto"/>
              <w:bottom w:val="single" w:sz="4" w:space="0" w:color="auto"/>
            </w:tcBorders>
          </w:tcPr>
          <w:p w14:paraId="10909057" w14:textId="462C7EDA"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-36,3</w:t>
            </w:r>
          </w:p>
        </w:tc>
        <w:tc>
          <w:tcPr>
            <w:tcW w:w="628" w:type="dxa"/>
            <w:tcBorders>
              <w:top w:val="single" w:sz="12" w:space="0" w:color="auto"/>
              <w:bottom w:val="single" w:sz="4" w:space="0" w:color="auto"/>
            </w:tcBorders>
          </w:tcPr>
          <w:p w14:paraId="14FE01FF" w14:textId="340B4F02"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-216,6</w:t>
            </w:r>
          </w:p>
        </w:tc>
        <w:tc>
          <w:tcPr>
            <w:tcW w:w="628" w:type="dxa"/>
            <w:tcBorders>
              <w:top w:val="single" w:sz="12" w:space="0" w:color="auto"/>
              <w:bottom w:val="single" w:sz="4" w:space="0" w:color="auto"/>
            </w:tcBorders>
          </w:tcPr>
          <w:p w14:paraId="6F9F4370" w14:textId="30E2C317"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-94,1</w:t>
            </w:r>
          </w:p>
        </w:tc>
        <w:tc>
          <w:tcPr>
            <w:tcW w:w="627" w:type="dxa"/>
            <w:tcBorders>
              <w:top w:val="single" w:sz="12" w:space="0" w:color="auto"/>
              <w:bottom w:val="single" w:sz="4" w:space="0" w:color="auto"/>
            </w:tcBorders>
          </w:tcPr>
          <w:p w14:paraId="4BEB1B8B" w14:textId="06630826"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170,9</w:t>
            </w:r>
          </w:p>
        </w:tc>
        <w:tc>
          <w:tcPr>
            <w:tcW w:w="628" w:type="dxa"/>
            <w:tcBorders>
              <w:top w:val="single" w:sz="12" w:space="0" w:color="auto"/>
              <w:bottom w:val="single" w:sz="4" w:space="0" w:color="auto"/>
            </w:tcBorders>
          </w:tcPr>
          <w:p w14:paraId="158C8714" w14:textId="203C5586"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41,1</w:t>
            </w:r>
          </w:p>
        </w:tc>
        <w:tc>
          <w:tcPr>
            <w:tcW w:w="628" w:type="dxa"/>
            <w:tcBorders>
              <w:top w:val="single" w:sz="12" w:space="0" w:color="auto"/>
              <w:bottom w:val="single" w:sz="4" w:space="0" w:color="auto"/>
            </w:tcBorders>
          </w:tcPr>
          <w:p w14:paraId="4B26CD1A" w14:textId="45A9C69A" w:rsidR="00ED3704" w:rsidRPr="0051018C" w:rsidRDefault="00ED3704" w:rsidP="00ED3704">
            <w:pPr>
              <w:pStyle w:val="Tabell"/>
              <w:cnfStyle w:val="000000000000" w:firstRow="0" w:lastRow="0" w:firstColumn="0" w:lastColumn="0" w:oddVBand="0" w:evenVBand="0" w:oddHBand="0" w:evenHBand="0" w:firstRowFirstColumn="0" w:firstRowLastColumn="0" w:lastRowFirstColumn="0" w:lastRowLastColumn="0"/>
              <w:rPr>
                <w:b/>
              </w:rPr>
            </w:pPr>
            <w:r w:rsidRPr="0051018C">
              <w:rPr>
                <w:b/>
                <w:bCs/>
              </w:rPr>
              <w:t>6,4</w:t>
            </w:r>
          </w:p>
        </w:tc>
      </w:tr>
      <w:tr w:rsidR="00ED3704" w14:paraId="2366AFC5"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07" w:type="dxa"/>
            <w:tcBorders>
              <w:top w:val="single" w:sz="4" w:space="0" w:color="auto"/>
            </w:tcBorders>
          </w:tcPr>
          <w:p w14:paraId="6EE45B3E" w14:textId="6627DCE7" w:rsidR="00ED3704" w:rsidRDefault="00ED3704" w:rsidP="00ED3704">
            <w:pPr>
              <w:pStyle w:val="Tabell"/>
            </w:pPr>
            <w:r w:rsidRPr="00965221">
              <w:t>Procent av BNP</w:t>
            </w:r>
          </w:p>
        </w:tc>
        <w:tc>
          <w:tcPr>
            <w:tcW w:w="627" w:type="dxa"/>
            <w:tcBorders>
              <w:top w:val="single" w:sz="4" w:space="0" w:color="auto"/>
            </w:tcBorders>
          </w:tcPr>
          <w:p w14:paraId="498D5455" w14:textId="1D34E261"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E2B72">
              <w:t>-0,7</w:t>
            </w:r>
          </w:p>
        </w:tc>
        <w:tc>
          <w:tcPr>
            <w:tcW w:w="628" w:type="dxa"/>
            <w:tcBorders>
              <w:top w:val="single" w:sz="4" w:space="0" w:color="auto"/>
            </w:tcBorders>
          </w:tcPr>
          <w:p w14:paraId="4DE90FA1" w14:textId="10DD7450"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E2B72">
              <w:t>-4,4</w:t>
            </w:r>
          </w:p>
        </w:tc>
        <w:tc>
          <w:tcPr>
            <w:tcW w:w="628" w:type="dxa"/>
            <w:tcBorders>
              <w:top w:val="single" w:sz="4" w:space="0" w:color="auto"/>
            </w:tcBorders>
          </w:tcPr>
          <w:p w14:paraId="5A7EB73C" w14:textId="1AC3E912"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E2B72">
              <w:t>-1,8</w:t>
            </w:r>
          </w:p>
        </w:tc>
        <w:tc>
          <w:tcPr>
            <w:tcW w:w="627" w:type="dxa"/>
            <w:tcBorders>
              <w:top w:val="single" w:sz="4" w:space="0" w:color="auto"/>
            </w:tcBorders>
          </w:tcPr>
          <w:p w14:paraId="010969A9" w14:textId="68D1205E"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E2B72">
              <w:t>3,1</w:t>
            </w:r>
          </w:p>
        </w:tc>
        <w:tc>
          <w:tcPr>
            <w:tcW w:w="628" w:type="dxa"/>
            <w:tcBorders>
              <w:top w:val="single" w:sz="4" w:space="0" w:color="auto"/>
            </w:tcBorders>
          </w:tcPr>
          <w:p w14:paraId="61272786" w14:textId="39D3A545"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E2B72">
              <w:t>0,7</w:t>
            </w:r>
          </w:p>
        </w:tc>
        <w:tc>
          <w:tcPr>
            <w:tcW w:w="628" w:type="dxa"/>
            <w:tcBorders>
              <w:top w:val="single" w:sz="4" w:space="0" w:color="auto"/>
            </w:tcBorders>
          </w:tcPr>
          <w:p w14:paraId="36242330" w14:textId="077809DB"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E2B72">
              <w:t>0,1</w:t>
            </w:r>
          </w:p>
        </w:tc>
      </w:tr>
    </w:tbl>
    <w:p w14:paraId="105B160F" w14:textId="4122A79D" w:rsidR="00ED3704" w:rsidRPr="001C66CE" w:rsidRDefault="00ED3704" w:rsidP="00ED3704">
      <w:pPr>
        <w:pStyle w:val="Klla"/>
        <w:spacing w:after="0"/>
      </w:pPr>
      <w:bookmarkStart w:id="205" w:name="_Hlk67575770"/>
      <w:r>
        <w:t>Anm.: Tidigare redovisade b</w:t>
      </w:r>
      <w:r w:rsidRPr="009C6152">
        <w:t>udgeteffekte</w:t>
      </w:r>
      <w:r>
        <w:t>r</w:t>
      </w:r>
      <w:r w:rsidRPr="009C6152">
        <w:t xml:space="preserve"> </w:t>
      </w:r>
      <w:r w:rsidRPr="00A21CDC">
        <w:t xml:space="preserve">av vissa åtgärder </w:t>
      </w:r>
      <w:r>
        <w:t>har reviderats</w:t>
      </w:r>
      <w:r w:rsidRPr="00A21CDC">
        <w:t xml:space="preserve"> </w:t>
      </w:r>
      <w:r>
        <w:t xml:space="preserve">(se vidare </w:t>
      </w:r>
      <w:r w:rsidRPr="009C6152">
        <w:t>avsnitt 6.1</w:t>
      </w:r>
      <w:r>
        <w:t>)</w:t>
      </w:r>
      <w:r w:rsidRPr="009C6152">
        <w:t>.</w:t>
      </w:r>
      <w:r w:rsidRPr="001C66CE" w:rsidDel="009C6152">
        <w:t xml:space="preserve"> </w:t>
      </w:r>
    </w:p>
    <w:bookmarkEnd w:id="205"/>
    <w:p w14:paraId="7A7FFABA" w14:textId="322D5678" w:rsidR="00ED3704" w:rsidRDefault="00ED3704" w:rsidP="00ED3704">
      <w:pPr>
        <w:pStyle w:val="TabellFotnot"/>
      </w:pPr>
      <w:r w:rsidRPr="00616216">
        <w:rPr>
          <w:vertAlign w:val="superscript"/>
        </w:rPr>
        <w:t>1</w:t>
      </w:r>
      <w:r>
        <w:t xml:space="preserve"> Avsnitt 6.1 innehåller en mer detaljerad genomgång av utvecklingen av de takbegränsade utgifterna. I tabell 6.4 redovisas budgeteffekterna per utgiftsområde.</w:t>
      </w:r>
    </w:p>
    <w:p w14:paraId="4C82ED2C" w14:textId="77777777" w:rsidR="00ED3704" w:rsidRDefault="00ED3704" w:rsidP="00ED3704">
      <w:pPr>
        <w:pStyle w:val="TabellFotnot"/>
      </w:pPr>
      <w:r w:rsidRPr="00616216">
        <w:rPr>
          <w:vertAlign w:val="superscript"/>
        </w:rPr>
        <w:t>2</w:t>
      </w:r>
      <w:r>
        <w:t xml:space="preserve"> Posten visar förändringen av nettoupplåningen för väg- och järnvägsobjekt. Nettoupplåning utgör skillnaden mellan nyupplåning och amortering.</w:t>
      </w:r>
    </w:p>
    <w:p w14:paraId="2C5A84BA" w14:textId="77777777" w:rsidR="00ED3704" w:rsidRDefault="00ED3704" w:rsidP="00ED3704">
      <w:pPr>
        <w:pStyle w:val="TabellFotnot"/>
      </w:pPr>
      <w:r w:rsidRPr="00616216">
        <w:rPr>
          <w:vertAlign w:val="superscript"/>
        </w:rPr>
        <w:t>3</w:t>
      </w:r>
      <w:r>
        <w:t xml:space="preserve"> För utgiftssidan innebär minustecken anslagsminskningar eller att temporära program upphör eller minskar i omfattning. För inkomstsidan innebär minustecken att skatteinkomsterna minskar. För den sammanlagda budgeteffekten av åtgärder på utgifts- och inkomstsidan innebär minustecken att de offentliga finanserna försvagas jämfört med året innan.</w:t>
      </w:r>
    </w:p>
    <w:p w14:paraId="7260387D" w14:textId="299625F5" w:rsidR="00ED3704" w:rsidRDefault="00ED3704" w:rsidP="00ED3704">
      <w:pPr>
        <w:pStyle w:val="TabellFotnot"/>
      </w:pPr>
      <w:r w:rsidRPr="00616216">
        <w:rPr>
          <w:vertAlign w:val="superscript"/>
        </w:rPr>
        <w:t>4</w:t>
      </w:r>
      <w:r>
        <w:t xml:space="preserve"> Se tabell 5.2. Förändrad kommunal utdebitering ingår i tabell 5.2 men ska inte ingå i </w:t>
      </w:r>
      <w:r>
        <w:fldChar w:fldCharType="begin"/>
      </w:r>
      <w:r>
        <w:instrText xml:space="preserve"> REF  _Ref66778840 \* Lower \h </w:instrText>
      </w:r>
      <w:r>
        <w:fldChar w:fldCharType="separate"/>
      </w:r>
      <w:r w:rsidR="000D76EE">
        <w:t xml:space="preserve">tabell </w:t>
      </w:r>
      <w:r w:rsidR="000D76EE">
        <w:rPr>
          <w:noProof/>
        </w:rPr>
        <w:t>8</w:t>
      </w:r>
      <w:r w:rsidR="000D76EE">
        <w:t>.</w:t>
      </w:r>
      <w:r w:rsidR="000D76EE">
        <w:rPr>
          <w:noProof/>
        </w:rPr>
        <w:t>4</w:t>
      </w:r>
      <w:r>
        <w:fldChar w:fldCharType="end"/>
      </w:r>
      <w:r>
        <w:t xml:space="preserve"> eftersom den visar budgeteffekter av tidigare riksdagsbeslut och förslag från regeringen.</w:t>
      </w:r>
    </w:p>
    <w:p w14:paraId="037B95D9" w14:textId="77777777" w:rsidR="00ED3704" w:rsidRDefault="00ED3704" w:rsidP="00ED3704">
      <w:pPr>
        <w:pStyle w:val="TabellFotnot"/>
      </w:pPr>
      <w:r w:rsidRPr="00F02C34">
        <w:rPr>
          <w:vertAlign w:val="superscript"/>
        </w:rPr>
        <w:t>5</w:t>
      </w:r>
      <w:r>
        <w:t xml:space="preserve"> För åtgärder på skatteområdet beskriver bruttoeffekten den statiskt beräknade förändringen i intäkterna från den skatt som regeländringen avser. En indirekt effekt kan uppkomma om regeländringen påverkar andra skattebaser eller konsumentprisindex (om konsumentprisindex påverkas består den indirekta effekten bl.a. av att utgiftsnivån i olika offentliga transfereringssystem påverkas via prisbasbeloppet).</w:t>
      </w:r>
    </w:p>
    <w:p w14:paraId="3571EF69" w14:textId="53EB4324" w:rsidR="00ED3704" w:rsidRDefault="00ED3704" w:rsidP="00ED3704">
      <w:pPr>
        <w:pStyle w:val="TabellFotnot"/>
      </w:pPr>
      <w:r w:rsidRPr="00F02C34">
        <w:rPr>
          <w:vertAlign w:val="superscript"/>
        </w:rPr>
        <w:t>6</w:t>
      </w:r>
      <w:r>
        <w:t xml:space="preserve"> Exklusive indirekta effekter på inkomstsidan till följd av åtgärder på utgiftssidan.</w:t>
      </w:r>
    </w:p>
    <w:p w14:paraId="6EFA56A0" w14:textId="4EC99064" w:rsidR="00ED3704" w:rsidRDefault="00ED3704" w:rsidP="00ED3704">
      <w:pPr>
        <w:pStyle w:val="Klla"/>
      </w:pPr>
      <w:r>
        <w:t xml:space="preserve">Källa: </w:t>
      </w:r>
      <w:r w:rsidRPr="00C92131">
        <w:t>Egna beräkningar.</w:t>
      </w:r>
    </w:p>
    <w:p w14:paraId="1D0F6DBD" w14:textId="485FB377" w:rsidR="00ED3704" w:rsidRPr="008C5BF5" w:rsidRDefault="00ED3704" w:rsidP="00ED3704">
      <w:pPr>
        <w:pStyle w:val="Rubrik3utannumrering"/>
      </w:pPr>
      <w:r>
        <w:t>Budgeteffekter av riksdagens och regeringens åtgärder sedan budgetpropositionen för 2021</w:t>
      </w:r>
    </w:p>
    <w:p w14:paraId="14E32587" w14:textId="0A1B55E2" w:rsidR="00ED3704" w:rsidRDefault="00ED3704" w:rsidP="00ED3704">
      <w:pPr>
        <w:pStyle w:val="Brdtext"/>
      </w:pPr>
      <w:r>
        <w:t>Nedan följer en översiktlig redovisning av budgeteffekterna på de offentliga finans</w:t>
      </w:r>
      <w:r w:rsidR="00BC28D1">
        <w:softHyphen/>
      </w:r>
      <w:r>
        <w:t>erna av nya åtgärder i förhållande till budgetpropositionen för 2021 (prop.</w:t>
      </w:r>
      <w:r w:rsidR="00BC28D1">
        <w:t> </w:t>
      </w:r>
      <w:r>
        <w:t>2020/21:1). Utgångspunkten för redovisningen är att beslutade, föreslagna och aviserade ökningar och minskningar av anslag fullt ut motsvaras av en förändring av den faktiska förbrukningen av utgifter på anslagen. Nivån på den offentliga sektorns inkomster och utgifter påverkas även av andra förändringar, som i detta sammanhang inte definieras som nya åtgärder. Exempel på sådana förändringar är variationer i volymer i rättig</w:t>
      </w:r>
      <w:r w:rsidR="00BC28D1">
        <w:softHyphen/>
      </w:r>
      <w:r>
        <w:t>hetsbaserade transfereringssystem eller förändrade makroekonomiska förutsättningar.</w:t>
      </w:r>
    </w:p>
    <w:p w14:paraId="6F6E032D" w14:textId="663B181A" w:rsidR="00ED3704" w:rsidRDefault="00ED3704" w:rsidP="00ED3704">
      <w:pPr>
        <w:pStyle w:val="Brdtext"/>
      </w:pPr>
      <w:r>
        <w:t>Sedan budgetpropositionen för 2021 har riksdagen beslutat om åtgärder med ekonomiska konsekvenser till följd av förslag och aviseringar från regeringen i propositionerna</w:t>
      </w:r>
    </w:p>
    <w:p w14:paraId="732B60E9" w14:textId="01DE8470" w:rsidR="00ED3704" w:rsidRDefault="00ED3704" w:rsidP="00ED3704">
      <w:pPr>
        <w:pStyle w:val="Strecklista"/>
      </w:pPr>
      <w:r w:rsidRPr="003A5E93">
        <w:t>Extra ändringsbudget för 2020 – Ytterligare medel till kommuner och regioner, ökad testning</w:t>
      </w:r>
      <w:r>
        <w:t xml:space="preserve"> </w:t>
      </w:r>
      <w:r w:rsidRPr="003A5E93">
        <w:t>och andra merkostnader med anledning av coronaviruset samt ändrade regler för kostförmån i särskilda fall (</w:t>
      </w:r>
      <w:r>
        <w:t>p</w:t>
      </w:r>
      <w:r w:rsidRPr="003A5E93">
        <w:t>rop. 2020/21:45, bet.</w:t>
      </w:r>
      <w:r w:rsidR="00BC28D1">
        <w:t> </w:t>
      </w:r>
      <w:r w:rsidRPr="003A5E93">
        <w:t>2020/21:FiU11, rskr</w:t>
      </w:r>
      <w:r>
        <w:t>.</w:t>
      </w:r>
      <w:r w:rsidRPr="003A5E93">
        <w:t xml:space="preserve"> 2020/21:64–74),</w:t>
      </w:r>
    </w:p>
    <w:p w14:paraId="294B8F15" w14:textId="146DEEB9" w:rsidR="00ED3704" w:rsidRDefault="00ED3704" w:rsidP="00ED3704">
      <w:pPr>
        <w:pStyle w:val="Strecklista"/>
      </w:pPr>
      <w:r w:rsidRPr="003A5E93">
        <w:t>Extra ändringsbudget för 2020 – Förlängd rätt till ersättning för riskgrupper (</w:t>
      </w:r>
      <w:r>
        <w:t>p</w:t>
      </w:r>
      <w:r w:rsidRPr="003A5E93">
        <w:t>rop. 2020/21:46, bet. 2020/21:FiU36, rskr</w:t>
      </w:r>
      <w:r>
        <w:t>.</w:t>
      </w:r>
      <w:r w:rsidRPr="003A5E93">
        <w:t xml:space="preserve"> 2020/21:41–42),</w:t>
      </w:r>
    </w:p>
    <w:p w14:paraId="34E2A073" w14:textId="67BE0F68" w:rsidR="00ED3704" w:rsidRDefault="00ED3704" w:rsidP="00ED3704">
      <w:pPr>
        <w:pStyle w:val="Strecklista"/>
      </w:pPr>
      <w:r w:rsidRPr="003A5E93">
        <w:t>Extra ändringsbudget för 2021 – Stöd till företag, medel för vaccinering och andra åtgärder med anledning av coronaviruset (</w:t>
      </w:r>
      <w:r>
        <w:t>p</w:t>
      </w:r>
      <w:r w:rsidRPr="003A5E93">
        <w:t>rop. 2020/21:77, bet.</w:t>
      </w:r>
      <w:r w:rsidR="00BC28D1">
        <w:t> </w:t>
      </w:r>
      <w:r w:rsidRPr="003A5E93">
        <w:t>2020/21:FiU40, rskr</w:t>
      </w:r>
      <w:r>
        <w:t>.</w:t>
      </w:r>
      <w:r w:rsidRPr="003A5E93">
        <w:t xml:space="preserve"> 2020/21:175–181),</w:t>
      </w:r>
    </w:p>
    <w:p w14:paraId="2009798D" w14:textId="46028BDD" w:rsidR="00ED3704" w:rsidRDefault="00ED3704" w:rsidP="00ED3704">
      <w:pPr>
        <w:pStyle w:val="Strecklista"/>
      </w:pPr>
      <w:r w:rsidRPr="003A5E93">
        <w:t>Extra ändringsbudget för 2021 – Vissa ändrade regler inom sjukförsäkringen</w:t>
      </w:r>
      <w:r>
        <w:t xml:space="preserve"> </w:t>
      </w:r>
      <w:r w:rsidRPr="003A5E93">
        <w:t>(</w:t>
      </w:r>
      <w:r>
        <w:t>p</w:t>
      </w:r>
      <w:r w:rsidRPr="003A5E93">
        <w:t>rop. 2020/21:78, bet. 2020/21:FiU41, rskr</w:t>
      </w:r>
      <w:r>
        <w:t>.</w:t>
      </w:r>
      <w:r w:rsidRPr="003A5E93">
        <w:t xml:space="preserve"> 2020/21:213–215),</w:t>
      </w:r>
    </w:p>
    <w:p w14:paraId="698EDF9C" w14:textId="62B08A01" w:rsidR="00ED3704" w:rsidRDefault="00ED3704" w:rsidP="00ED3704">
      <w:pPr>
        <w:pStyle w:val="Strecklista"/>
      </w:pPr>
      <w:r w:rsidRPr="003A5E93">
        <w:t>Extra ändringsbudget för 2021 – Förstärkta stöd till företag, nedsättning av arbetsgivaravgifter för unga och andra åtgärder med anledning av coronaviruset (</w:t>
      </w:r>
      <w:r>
        <w:t>p</w:t>
      </w:r>
      <w:r w:rsidRPr="003A5E93">
        <w:t>rop. 2020/21:83, bet. 2020/21:FiU42, rskr</w:t>
      </w:r>
      <w:r>
        <w:t>.</w:t>
      </w:r>
      <w:r w:rsidRPr="003A5E93">
        <w:t xml:space="preserve"> 2020/21:182–184),</w:t>
      </w:r>
    </w:p>
    <w:p w14:paraId="183673EA" w14:textId="52672FBD" w:rsidR="00ED3704" w:rsidRDefault="00ED3704" w:rsidP="00ED3704">
      <w:pPr>
        <w:pStyle w:val="Strecklista"/>
      </w:pPr>
      <w:r w:rsidRPr="003A5E93">
        <w:t>Extra ändringsbudget för 2021 – Förlängda ersättningar på sjukförsäkringsområdet, stöd till företag och andra åtgärder med anledning av coronaviruset (</w:t>
      </w:r>
      <w:r>
        <w:t>p</w:t>
      </w:r>
      <w:r w:rsidRPr="003A5E93">
        <w:t>rop. 2020/21:84, bet. 2020/21:FiU43, rskr</w:t>
      </w:r>
      <w:r>
        <w:t>.</w:t>
      </w:r>
      <w:r w:rsidRPr="003A5E93">
        <w:t xml:space="preserve"> 2020/21:199–205),</w:t>
      </w:r>
    </w:p>
    <w:p w14:paraId="6949CC41" w14:textId="699492F6" w:rsidR="00ED3704" w:rsidRDefault="00ED3704" w:rsidP="00ED3704">
      <w:pPr>
        <w:pStyle w:val="Strecklista"/>
      </w:pPr>
      <w:r w:rsidRPr="003A5E93">
        <w:t>Extra ändringsbudget för 2021 – Förlängda och förstärkta stöd vid korttidsarbete och omställningsstöd för företag med anledning av coronaviruset (</w:t>
      </w:r>
      <w:r>
        <w:t>p</w:t>
      </w:r>
      <w:r w:rsidRPr="003A5E93">
        <w:t>rop. 2020/21:121 bet. 2020/21:FiU</w:t>
      </w:r>
      <w:r w:rsidRPr="001F2DFF">
        <w:t>44</w:t>
      </w:r>
      <w:r w:rsidRPr="003A5E93">
        <w:t>, rskr</w:t>
      </w:r>
      <w:r>
        <w:t>.</w:t>
      </w:r>
      <w:r w:rsidRPr="003A5E93">
        <w:t xml:space="preserve"> 2020/21</w:t>
      </w:r>
      <w:r w:rsidRPr="00AB5E46">
        <w:t>:229–231)</w:t>
      </w:r>
      <w:r>
        <w:t>, och</w:t>
      </w:r>
    </w:p>
    <w:p w14:paraId="17F0866D" w14:textId="030C5FDF" w:rsidR="00ED3704" w:rsidRDefault="00ED3704" w:rsidP="00ED3704">
      <w:pPr>
        <w:pStyle w:val="Strecklista"/>
      </w:pPr>
      <w:r>
        <w:lastRenderedPageBreak/>
        <w:t>Totalförsvaret 2021–2025 (prop. 2020/21:30, bet. 2020/21:FöU4, rskr.</w:t>
      </w:r>
      <w:r w:rsidR="00BC28D1">
        <w:t> </w:t>
      </w:r>
      <w:r>
        <w:t>2020/21:136)</w:t>
      </w:r>
      <w:r w:rsidRPr="003A5E93">
        <w:t>.</w:t>
      </w:r>
    </w:p>
    <w:p w14:paraId="6FFFD4E6" w14:textId="4993857A" w:rsidR="00ED3704" w:rsidRDefault="00ED3704" w:rsidP="00ED3704">
      <w:pPr>
        <w:pStyle w:val="Brdtextefterstrecklista"/>
      </w:pPr>
      <w:r>
        <w:t xml:space="preserve">Vidare har regeringen lämnat förslag och aviseringar med ekonomiska konsekvenser i propositionerna Vårändringsbudget för 2021 (prop. 2020/21:99) och i propositionen Extra ändringsbudget för 2021 – </w:t>
      </w:r>
      <w:r w:rsidRPr="00AD6DFF">
        <w:t>Förlängda ersättningar på sjukförsäkringsområdet, stöd till företag, kultur och idrott samt andra åtgärder med anledning av coronaviruset (prop. 2020/21:166)</w:t>
      </w:r>
      <w:r>
        <w:t>.</w:t>
      </w:r>
    </w:p>
    <w:p w14:paraId="05A0A33A" w14:textId="1CA9F8C9" w:rsidR="00ED3704" w:rsidRDefault="00ED3704" w:rsidP="00ED3704">
      <w:pPr>
        <w:pStyle w:val="Brdtext"/>
      </w:pPr>
      <w:r>
        <w:t xml:space="preserve">I </w:t>
      </w:r>
      <w:r>
        <w:fldChar w:fldCharType="begin"/>
      </w:r>
      <w:r>
        <w:instrText xml:space="preserve"> REF  _Ref66781075 \* Lower \h </w:instrText>
      </w:r>
      <w:r>
        <w:fldChar w:fldCharType="separate"/>
      </w:r>
      <w:r w:rsidR="000D76EE">
        <w:t xml:space="preserve">tabell </w:t>
      </w:r>
      <w:r w:rsidR="000D76EE">
        <w:rPr>
          <w:noProof/>
        </w:rPr>
        <w:t>8</w:t>
      </w:r>
      <w:r w:rsidR="000D76EE">
        <w:t>.</w:t>
      </w:r>
      <w:r w:rsidR="000D76EE">
        <w:rPr>
          <w:noProof/>
        </w:rPr>
        <w:t>5</w:t>
      </w:r>
      <w:r>
        <w:fldChar w:fldCharType="end"/>
      </w:r>
      <w:r>
        <w:t xml:space="preserve"> redovisas de samlade budgeteffekterna på den offentliga sektorns finansiella sparande av alla förslag och aviseringar i dessa propositioner. Eftersom det i huvudsak rör sig om ändringar i statens budget är merparten av de ekonomiska konsekvenserna av förslagen begränsade till 2021. Som framgår av tabellen beräknas dock vissa av åtgärderna ha varaktiga konsekvenser som för 2022–2024 medför att det finansiella sparandet försvagas med mellan 0,3 och 1,7 miljarder kronor per år.</w:t>
      </w:r>
    </w:p>
    <w:p w14:paraId="4058A359" w14:textId="40C47783" w:rsidR="00ED3704" w:rsidRDefault="00ED3704" w:rsidP="00ED3704">
      <w:pPr>
        <w:pStyle w:val="Brdtext"/>
      </w:pPr>
      <w:r>
        <w:t xml:space="preserve">Av förslagen i propositionen Vårändringsbudget för 2021 som avser budgetens utgifter för 2021 ingår i </w:t>
      </w:r>
      <w:r>
        <w:fldChar w:fldCharType="begin"/>
      </w:r>
      <w:r>
        <w:instrText xml:space="preserve"> REF  _Ref66781075 \* Lower \h </w:instrText>
      </w:r>
      <w:r>
        <w:fldChar w:fldCharType="separate"/>
      </w:r>
      <w:r w:rsidR="000D76EE">
        <w:t xml:space="preserve">tabell </w:t>
      </w:r>
      <w:r w:rsidR="000D76EE">
        <w:rPr>
          <w:noProof/>
        </w:rPr>
        <w:t>8</w:t>
      </w:r>
      <w:r w:rsidR="000D76EE">
        <w:t>.</w:t>
      </w:r>
      <w:r w:rsidR="000D76EE">
        <w:rPr>
          <w:noProof/>
        </w:rPr>
        <w:t>5</w:t>
      </w:r>
      <w:r>
        <w:fldChar w:fldCharType="end"/>
      </w:r>
      <w:r>
        <w:t xml:space="preserve"> de som avser </w:t>
      </w:r>
      <w:r w:rsidRPr="00DA0803">
        <w:t>nya aktiva finanspolitiska åtgärder och finansiering. Dessa medför höjd</w:t>
      </w:r>
      <w:r w:rsidRPr="009B7A79">
        <w:t xml:space="preserve">a anslagsnivåer </w:t>
      </w:r>
      <w:r w:rsidRPr="00DA0803">
        <w:t>om 45,1</w:t>
      </w:r>
      <w:r>
        <w:t> </w:t>
      </w:r>
      <w:r w:rsidRPr="00DA0803">
        <w:t>miljarder kronor.</w:t>
      </w:r>
      <w:r>
        <w:t xml:space="preserve"> I tabellen ingår inte medel som föreslås tillföras regelstyrda anslag som påverkas av förändringar av volym och makroekonomiska förutsättningar (i första hand transfereringsanslag) utan att någon ny reform föreslås (se vidare avsnitt 6.3). Dessa medför höjda anslags</w:t>
      </w:r>
      <w:r w:rsidR="005D2B5A">
        <w:softHyphen/>
      </w:r>
      <w:r>
        <w:t>nivåer om ca 0,1 miljarder kronor.</w:t>
      </w:r>
    </w:p>
    <w:p w14:paraId="4EAE9423" w14:textId="4A4ACEA8" w:rsidR="00ED3704" w:rsidRDefault="00ED3704" w:rsidP="00ED3704">
      <w:pPr>
        <w:pStyle w:val="TabellRubrik"/>
      </w:pPr>
      <w:bookmarkStart w:id="206" w:name="_Ref66781075"/>
      <w:r>
        <w:t xml:space="preserve">Tabell </w:t>
      </w:r>
      <w:r>
        <w:fldChar w:fldCharType="begin"/>
      </w:r>
      <w:r>
        <w:instrText xml:space="preserve"> STYLEREF  "Rubrik 1" \n</w:instrText>
      </w:r>
      <w:r>
        <w:fldChar w:fldCharType="separate"/>
      </w:r>
      <w:r w:rsidR="000D76EE">
        <w:rPr>
          <w:noProof/>
        </w:rPr>
        <w:t>8</w:t>
      </w:r>
      <w:r>
        <w:rPr>
          <w:noProof/>
        </w:rPr>
        <w:fldChar w:fldCharType="end"/>
      </w:r>
      <w:r>
        <w:t>.</w:t>
      </w:r>
      <w:fldSimple w:instr=" SEQ Tabell \* ARABIC \s 1 ">
        <w:r w:rsidR="000D76EE">
          <w:rPr>
            <w:noProof/>
          </w:rPr>
          <w:t>5</w:t>
        </w:r>
      </w:fldSimple>
      <w:bookmarkEnd w:id="206"/>
      <w:r>
        <w:tab/>
        <w:t>Budgeteffekter av föreslagna och aviserade åtgärder sedan</w:t>
      </w:r>
      <w:r>
        <w:br/>
        <w:t>budgetpropositionen för 2021</w:t>
      </w:r>
    </w:p>
    <w:p w14:paraId="1A75D12B" w14:textId="110F31E4" w:rsidR="00ED3704" w:rsidRDefault="00ED3704" w:rsidP="00ED3704">
      <w:pPr>
        <w:pStyle w:val="TabellUnderrubrik"/>
      </w:pPr>
      <w:r w:rsidRPr="00CF2B20">
        <w:t>Offentliga sektorns finansiella sparande. Miljarder kronor om inte annat anges</w:t>
      </w:r>
    </w:p>
    <w:tbl>
      <w:tblPr>
        <w:tblStyle w:val="RKBPTabell"/>
        <w:tblW w:w="0" w:type="auto"/>
        <w:tblLook w:val="06E0" w:firstRow="1" w:lastRow="1" w:firstColumn="1" w:lastColumn="0" w:noHBand="1" w:noVBand="1"/>
      </w:tblPr>
      <w:tblGrid>
        <w:gridCol w:w="3332"/>
        <w:gridCol w:w="807"/>
        <w:gridCol w:w="808"/>
        <w:gridCol w:w="807"/>
        <w:gridCol w:w="808"/>
        <w:gridCol w:w="808"/>
      </w:tblGrid>
      <w:tr w:rsidR="00ED3704" w14:paraId="585C6ABE"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3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4E618EB" w14:textId="77777777" w:rsidR="00ED3704" w:rsidRDefault="00ED3704" w:rsidP="00ED3704">
            <w:pPr>
              <w:pStyle w:val="TabellHuvud"/>
            </w:pPr>
          </w:p>
        </w:tc>
        <w:tc>
          <w:tcPr>
            <w:tcW w:w="8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A56AEFB" w14:textId="7C0ACE35"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80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83DB8D" w14:textId="708300ED"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8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F8AA08A" w14:textId="575CE591"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0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43DB2AF" w14:textId="7C6F3308"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80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DFCDAA3" w14:textId="5127686A"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7473F7D9"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12" w:space="0" w:color="auto"/>
              <w:bottom w:val="single" w:sz="4" w:space="0" w:color="auto"/>
            </w:tcBorders>
          </w:tcPr>
          <w:p w14:paraId="6C77D875" w14:textId="3A442EDB" w:rsidR="00ED3704" w:rsidRDefault="00ED3704" w:rsidP="00ED3704">
            <w:pPr>
              <w:pStyle w:val="Tabell"/>
            </w:pPr>
            <w:r w:rsidRPr="009B2E75">
              <w:t>Förändring av takbegränsade utgifter</w:t>
            </w:r>
            <w:r w:rsidRPr="009B2E75">
              <w:rPr>
                <w:vertAlign w:val="superscript"/>
              </w:rPr>
              <w:t>1</w:t>
            </w:r>
          </w:p>
        </w:tc>
        <w:tc>
          <w:tcPr>
            <w:tcW w:w="807" w:type="dxa"/>
            <w:tcBorders>
              <w:top w:val="single" w:sz="12" w:space="0" w:color="auto"/>
              <w:bottom w:val="single" w:sz="4" w:space="0" w:color="auto"/>
            </w:tcBorders>
          </w:tcPr>
          <w:p w14:paraId="4CB7EDC0" w14:textId="31F496A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13,5</w:t>
            </w:r>
          </w:p>
        </w:tc>
        <w:tc>
          <w:tcPr>
            <w:tcW w:w="808" w:type="dxa"/>
            <w:tcBorders>
              <w:top w:val="single" w:sz="12" w:space="0" w:color="auto"/>
              <w:bottom w:val="single" w:sz="4" w:space="0" w:color="auto"/>
            </w:tcBorders>
          </w:tcPr>
          <w:p w14:paraId="4728B24C" w14:textId="3B62C2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120,3</w:t>
            </w:r>
          </w:p>
        </w:tc>
        <w:tc>
          <w:tcPr>
            <w:tcW w:w="807" w:type="dxa"/>
            <w:tcBorders>
              <w:top w:val="single" w:sz="12" w:space="0" w:color="auto"/>
              <w:bottom w:val="single" w:sz="4" w:space="0" w:color="auto"/>
            </w:tcBorders>
          </w:tcPr>
          <w:p w14:paraId="7F4CD563" w14:textId="2B2F776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0,2</w:t>
            </w:r>
          </w:p>
        </w:tc>
        <w:tc>
          <w:tcPr>
            <w:tcW w:w="808" w:type="dxa"/>
            <w:tcBorders>
              <w:top w:val="single" w:sz="12" w:space="0" w:color="auto"/>
              <w:bottom w:val="single" w:sz="4" w:space="0" w:color="auto"/>
            </w:tcBorders>
          </w:tcPr>
          <w:p w14:paraId="41A3379E" w14:textId="57042B6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0,5</w:t>
            </w:r>
          </w:p>
        </w:tc>
        <w:tc>
          <w:tcPr>
            <w:tcW w:w="808" w:type="dxa"/>
            <w:tcBorders>
              <w:top w:val="single" w:sz="12" w:space="0" w:color="auto"/>
              <w:bottom w:val="single" w:sz="4" w:space="0" w:color="auto"/>
            </w:tcBorders>
          </w:tcPr>
          <w:p w14:paraId="2D997D98" w14:textId="5601830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1,7</w:t>
            </w:r>
          </w:p>
        </w:tc>
      </w:tr>
      <w:tr w:rsidR="00ED3704" w14:paraId="590B7155"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4" w:space="0" w:color="auto"/>
              <w:bottom w:val="single" w:sz="4" w:space="0" w:color="auto"/>
            </w:tcBorders>
          </w:tcPr>
          <w:p w14:paraId="037BFDE7" w14:textId="726813BB" w:rsidR="00ED3704" w:rsidRPr="009B2E75" w:rsidRDefault="00ED3704" w:rsidP="00ED3704">
            <w:pPr>
              <w:pStyle w:val="Tabell"/>
            </w:pPr>
            <w:r w:rsidRPr="00E2356C">
              <w:t>Revidering av tidigare redovisade budgeteffekter</w:t>
            </w:r>
            <w:r w:rsidRPr="009454E0">
              <w:rPr>
                <w:vertAlign w:val="superscript"/>
              </w:rPr>
              <w:t>2</w:t>
            </w:r>
          </w:p>
        </w:tc>
        <w:tc>
          <w:tcPr>
            <w:tcW w:w="807" w:type="dxa"/>
            <w:tcBorders>
              <w:top w:val="single" w:sz="4" w:space="0" w:color="auto"/>
            </w:tcBorders>
          </w:tcPr>
          <w:p w14:paraId="46C828B6" w14:textId="130C8C5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-20,8</w:t>
            </w:r>
          </w:p>
        </w:tc>
        <w:tc>
          <w:tcPr>
            <w:tcW w:w="808" w:type="dxa"/>
            <w:tcBorders>
              <w:top w:val="single" w:sz="4" w:space="0" w:color="auto"/>
            </w:tcBorders>
          </w:tcPr>
          <w:p w14:paraId="07CEB062" w14:textId="6371D06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15,4</w:t>
            </w:r>
          </w:p>
        </w:tc>
        <w:tc>
          <w:tcPr>
            <w:tcW w:w="807" w:type="dxa"/>
            <w:tcBorders>
              <w:top w:val="single" w:sz="4" w:space="0" w:color="auto"/>
            </w:tcBorders>
          </w:tcPr>
          <w:p w14:paraId="1F516729" w14:textId="205512F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c>
          <w:tcPr>
            <w:tcW w:w="808" w:type="dxa"/>
            <w:tcBorders>
              <w:top w:val="single" w:sz="4" w:space="0" w:color="auto"/>
            </w:tcBorders>
          </w:tcPr>
          <w:p w14:paraId="10EF5548" w14:textId="7AC4E71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c>
          <w:tcPr>
            <w:tcW w:w="808" w:type="dxa"/>
            <w:tcBorders>
              <w:top w:val="single" w:sz="4" w:space="0" w:color="auto"/>
            </w:tcBorders>
          </w:tcPr>
          <w:p w14:paraId="48A76646" w14:textId="6EE15B8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r>
      <w:tr w:rsidR="00ED3704" w14:paraId="2D94C03B"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4" w:space="0" w:color="auto"/>
              <w:bottom w:val="single" w:sz="4" w:space="0" w:color="auto"/>
            </w:tcBorders>
          </w:tcPr>
          <w:p w14:paraId="1FF8328D" w14:textId="3D21CAF5" w:rsidR="00ED3704" w:rsidRDefault="00ED3704" w:rsidP="00ED3704">
            <w:pPr>
              <w:pStyle w:val="Tabell"/>
            </w:pPr>
            <w:r>
              <w:t>Justering för olika redovisningsprinciper i statens budget och nationalräkenskaperna</w:t>
            </w:r>
          </w:p>
        </w:tc>
        <w:tc>
          <w:tcPr>
            <w:tcW w:w="807" w:type="dxa"/>
            <w:tcBorders>
              <w:bottom w:val="single" w:sz="4" w:space="0" w:color="auto"/>
            </w:tcBorders>
          </w:tcPr>
          <w:p w14:paraId="0FB8024C" w14:textId="5680461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c>
          <w:tcPr>
            <w:tcW w:w="808" w:type="dxa"/>
            <w:tcBorders>
              <w:bottom w:val="single" w:sz="4" w:space="0" w:color="auto"/>
            </w:tcBorders>
          </w:tcPr>
          <w:p w14:paraId="213CE47E" w14:textId="120DE5A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-0,5</w:t>
            </w:r>
          </w:p>
        </w:tc>
        <w:tc>
          <w:tcPr>
            <w:tcW w:w="807" w:type="dxa"/>
            <w:tcBorders>
              <w:bottom w:val="single" w:sz="4" w:space="0" w:color="auto"/>
            </w:tcBorders>
          </w:tcPr>
          <w:p w14:paraId="3816892B" w14:textId="3A3016D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c>
          <w:tcPr>
            <w:tcW w:w="808" w:type="dxa"/>
            <w:tcBorders>
              <w:bottom w:val="single" w:sz="4" w:space="0" w:color="auto"/>
            </w:tcBorders>
          </w:tcPr>
          <w:p w14:paraId="539916D4" w14:textId="61E890B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c>
          <w:tcPr>
            <w:tcW w:w="808" w:type="dxa"/>
            <w:tcBorders>
              <w:bottom w:val="single" w:sz="4" w:space="0" w:color="auto"/>
            </w:tcBorders>
          </w:tcPr>
          <w:p w14:paraId="330DA58C" w14:textId="3204A4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5C24CD">
              <w:t>0,0</w:t>
            </w:r>
          </w:p>
        </w:tc>
      </w:tr>
      <w:tr w:rsidR="00ED3704" w:rsidRPr="00514BA5" w14:paraId="5B9F4F36"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4" w:space="0" w:color="auto"/>
              <w:bottom w:val="single" w:sz="12" w:space="0" w:color="auto"/>
            </w:tcBorders>
          </w:tcPr>
          <w:p w14:paraId="3E9F5F24" w14:textId="0552E60F" w:rsidR="00ED3704" w:rsidRPr="00975484" w:rsidRDefault="00ED3704" w:rsidP="00ED3704">
            <w:pPr>
              <w:pStyle w:val="Tabell"/>
              <w:rPr>
                <w:b/>
              </w:rPr>
            </w:pPr>
            <w:r w:rsidRPr="00975484">
              <w:rPr>
                <w:b/>
              </w:rPr>
              <w:t>Summa utgiftsförändringar</w:t>
            </w:r>
          </w:p>
        </w:tc>
        <w:tc>
          <w:tcPr>
            <w:tcW w:w="807" w:type="dxa"/>
            <w:tcBorders>
              <w:top w:val="single" w:sz="4" w:space="0" w:color="auto"/>
              <w:bottom w:val="single" w:sz="12" w:space="0" w:color="auto"/>
            </w:tcBorders>
          </w:tcPr>
          <w:p w14:paraId="0311BB67" w14:textId="771B6188"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-7,3</w:t>
            </w:r>
          </w:p>
        </w:tc>
        <w:tc>
          <w:tcPr>
            <w:tcW w:w="808" w:type="dxa"/>
            <w:tcBorders>
              <w:top w:val="single" w:sz="4" w:space="0" w:color="auto"/>
              <w:bottom w:val="single" w:sz="12" w:space="0" w:color="auto"/>
            </w:tcBorders>
          </w:tcPr>
          <w:p w14:paraId="5A4F114B" w14:textId="31B63DDE"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135,2</w:t>
            </w:r>
          </w:p>
        </w:tc>
        <w:tc>
          <w:tcPr>
            <w:tcW w:w="807" w:type="dxa"/>
            <w:tcBorders>
              <w:top w:val="single" w:sz="4" w:space="0" w:color="auto"/>
              <w:bottom w:val="single" w:sz="12" w:space="0" w:color="auto"/>
            </w:tcBorders>
          </w:tcPr>
          <w:p w14:paraId="265750E7" w14:textId="057030DE"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0,2</w:t>
            </w:r>
          </w:p>
        </w:tc>
        <w:tc>
          <w:tcPr>
            <w:tcW w:w="808" w:type="dxa"/>
            <w:tcBorders>
              <w:top w:val="single" w:sz="4" w:space="0" w:color="auto"/>
              <w:bottom w:val="single" w:sz="12" w:space="0" w:color="auto"/>
            </w:tcBorders>
          </w:tcPr>
          <w:p w14:paraId="7EC7728C" w14:textId="3C0F68B9"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0,5</w:t>
            </w:r>
          </w:p>
        </w:tc>
        <w:tc>
          <w:tcPr>
            <w:tcW w:w="808" w:type="dxa"/>
            <w:tcBorders>
              <w:top w:val="single" w:sz="4" w:space="0" w:color="auto"/>
              <w:bottom w:val="single" w:sz="12" w:space="0" w:color="auto"/>
            </w:tcBorders>
          </w:tcPr>
          <w:p w14:paraId="448273BF" w14:textId="36316443"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1,7</w:t>
            </w:r>
          </w:p>
        </w:tc>
      </w:tr>
      <w:tr w:rsidR="00ED3704" w14:paraId="0A50AA04"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12" w:space="0" w:color="auto"/>
            </w:tcBorders>
          </w:tcPr>
          <w:p w14:paraId="7CFF9CF3" w14:textId="5DCFAD6D" w:rsidR="00ED3704" w:rsidRPr="009B2E75" w:rsidRDefault="00ED3704" w:rsidP="00ED3704">
            <w:pPr>
              <w:pStyle w:val="Tabell"/>
            </w:pPr>
            <w:r w:rsidRPr="009B2E75">
              <w:t>Skatter, netto</w:t>
            </w:r>
            <w:r>
              <w:rPr>
                <w:vertAlign w:val="superscript"/>
              </w:rPr>
              <w:t>3</w:t>
            </w:r>
          </w:p>
        </w:tc>
        <w:tc>
          <w:tcPr>
            <w:tcW w:w="807" w:type="dxa"/>
            <w:tcBorders>
              <w:top w:val="single" w:sz="12" w:space="0" w:color="auto"/>
            </w:tcBorders>
          </w:tcPr>
          <w:p w14:paraId="7534FECD" w14:textId="09A3A4D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c>
          <w:tcPr>
            <w:tcW w:w="808" w:type="dxa"/>
            <w:tcBorders>
              <w:top w:val="single" w:sz="12" w:space="0" w:color="auto"/>
            </w:tcBorders>
          </w:tcPr>
          <w:p w14:paraId="0D1FE74D" w14:textId="65F898A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-3,7</w:t>
            </w:r>
          </w:p>
        </w:tc>
        <w:tc>
          <w:tcPr>
            <w:tcW w:w="807" w:type="dxa"/>
            <w:tcBorders>
              <w:top w:val="single" w:sz="12" w:space="0" w:color="auto"/>
            </w:tcBorders>
          </w:tcPr>
          <w:p w14:paraId="1BF92CF2" w14:textId="0D0483B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-0,1</w:t>
            </w:r>
          </w:p>
        </w:tc>
        <w:tc>
          <w:tcPr>
            <w:tcW w:w="808" w:type="dxa"/>
            <w:tcBorders>
              <w:top w:val="single" w:sz="12" w:space="0" w:color="auto"/>
            </w:tcBorders>
          </w:tcPr>
          <w:p w14:paraId="413E0DB1" w14:textId="013D45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c>
          <w:tcPr>
            <w:tcW w:w="808" w:type="dxa"/>
            <w:tcBorders>
              <w:top w:val="single" w:sz="12" w:space="0" w:color="auto"/>
            </w:tcBorders>
          </w:tcPr>
          <w:p w14:paraId="04A0079C" w14:textId="26A94A1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r>
      <w:tr w:rsidR="00ED3704" w14:paraId="0B2CE8A5"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bottom w:val="single" w:sz="4" w:space="0" w:color="auto"/>
            </w:tcBorders>
          </w:tcPr>
          <w:p w14:paraId="0F61A7D3" w14:textId="0FCA8866" w:rsidR="00ED3704" w:rsidRPr="009B2E75" w:rsidRDefault="00ED3704" w:rsidP="00ED3704">
            <w:pPr>
              <w:pStyle w:val="Tabell"/>
            </w:pPr>
            <w:r w:rsidRPr="009B2E75">
              <w:t>Övriga inkomstreformer</w:t>
            </w:r>
          </w:p>
        </w:tc>
        <w:tc>
          <w:tcPr>
            <w:tcW w:w="807" w:type="dxa"/>
            <w:tcBorders>
              <w:bottom w:val="single" w:sz="4" w:space="0" w:color="auto"/>
            </w:tcBorders>
          </w:tcPr>
          <w:p w14:paraId="306FFAA8" w14:textId="478C13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c>
          <w:tcPr>
            <w:tcW w:w="808" w:type="dxa"/>
            <w:tcBorders>
              <w:bottom w:val="single" w:sz="4" w:space="0" w:color="auto"/>
            </w:tcBorders>
          </w:tcPr>
          <w:p w14:paraId="52EFD0ED" w14:textId="63D2DF8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c>
          <w:tcPr>
            <w:tcW w:w="807" w:type="dxa"/>
            <w:tcBorders>
              <w:bottom w:val="single" w:sz="4" w:space="0" w:color="auto"/>
            </w:tcBorders>
          </w:tcPr>
          <w:p w14:paraId="552F0264" w14:textId="2BD54D5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c>
          <w:tcPr>
            <w:tcW w:w="808" w:type="dxa"/>
            <w:tcBorders>
              <w:bottom w:val="single" w:sz="4" w:space="0" w:color="auto"/>
            </w:tcBorders>
          </w:tcPr>
          <w:p w14:paraId="077B9E8F" w14:textId="3105485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c>
          <w:tcPr>
            <w:tcW w:w="808" w:type="dxa"/>
            <w:tcBorders>
              <w:bottom w:val="single" w:sz="4" w:space="0" w:color="auto"/>
            </w:tcBorders>
          </w:tcPr>
          <w:p w14:paraId="2C7E7A77" w14:textId="32B518D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74399">
              <w:t>0,0</w:t>
            </w:r>
          </w:p>
        </w:tc>
      </w:tr>
      <w:tr w:rsidR="00ED3704" w14:paraId="54C3F860"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4" w:space="0" w:color="auto"/>
              <w:bottom w:val="single" w:sz="12" w:space="0" w:color="auto"/>
            </w:tcBorders>
          </w:tcPr>
          <w:p w14:paraId="02B253D9" w14:textId="7BDF5E29" w:rsidR="00ED3704" w:rsidRPr="00975484" w:rsidRDefault="00ED3704" w:rsidP="00ED3704">
            <w:pPr>
              <w:pStyle w:val="Tabell"/>
              <w:rPr>
                <w:b/>
              </w:rPr>
            </w:pPr>
            <w:r w:rsidRPr="00975484">
              <w:rPr>
                <w:b/>
              </w:rPr>
              <w:t>Summa inkomstförändringar, netto</w:t>
            </w:r>
          </w:p>
        </w:tc>
        <w:tc>
          <w:tcPr>
            <w:tcW w:w="807" w:type="dxa"/>
            <w:tcBorders>
              <w:top w:val="single" w:sz="4" w:space="0" w:color="auto"/>
              <w:bottom w:val="single" w:sz="12" w:space="0" w:color="auto"/>
            </w:tcBorders>
          </w:tcPr>
          <w:p w14:paraId="0E474DB4" w14:textId="68876EEF"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0,0</w:t>
            </w:r>
          </w:p>
        </w:tc>
        <w:tc>
          <w:tcPr>
            <w:tcW w:w="808" w:type="dxa"/>
            <w:tcBorders>
              <w:top w:val="single" w:sz="4" w:space="0" w:color="auto"/>
              <w:bottom w:val="single" w:sz="12" w:space="0" w:color="auto"/>
            </w:tcBorders>
          </w:tcPr>
          <w:p w14:paraId="607CA9C3" w14:textId="2EB7BDD0"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-3,7</w:t>
            </w:r>
          </w:p>
        </w:tc>
        <w:tc>
          <w:tcPr>
            <w:tcW w:w="807" w:type="dxa"/>
            <w:tcBorders>
              <w:top w:val="single" w:sz="4" w:space="0" w:color="auto"/>
              <w:bottom w:val="single" w:sz="12" w:space="0" w:color="auto"/>
            </w:tcBorders>
          </w:tcPr>
          <w:p w14:paraId="2989979A" w14:textId="59F9991F"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-0,1</w:t>
            </w:r>
          </w:p>
        </w:tc>
        <w:tc>
          <w:tcPr>
            <w:tcW w:w="808" w:type="dxa"/>
            <w:tcBorders>
              <w:top w:val="single" w:sz="4" w:space="0" w:color="auto"/>
              <w:bottom w:val="single" w:sz="12" w:space="0" w:color="auto"/>
            </w:tcBorders>
          </w:tcPr>
          <w:p w14:paraId="1E89A8CB" w14:textId="57741BD1"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0,0</w:t>
            </w:r>
          </w:p>
        </w:tc>
        <w:tc>
          <w:tcPr>
            <w:tcW w:w="808" w:type="dxa"/>
            <w:tcBorders>
              <w:top w:val="single" w:sz="4" w:space="0" w:color="auto"/>
              <w:bottom w:val="single" w:sz="12" w:space="0" w:color="auto"/>
            </w:tcBorders>
          </w:tcPr>
          <w:p w14:paraId="221D2FEA" w14:textId="1C5C0DCD"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0,0</w:t>
            </w:r>
          </w:p>
        </w:tc>
      </w:tr>
      <w:tr w:rsidR="00ED3704" w14:paraId="0771144E" w14:textId="77777777" w:rsidTr="00ED3704">
        <w:tc>
          <w:tcPr>
            <w:cnfStyle w:val="001000000000" w:firstRow="0" w:lastRow="0" w:firstColumn="1" w:lastColumn="0" w:oddVBand="0" w:evenVBand="0" w:oddHBand="0" w:evenHBand="0" w:firstRowFirstColumn="0" w:firstRowLastColumn="0" w:lastRowFirstColumn="0" w:lastRowLastColumn="0"/>
            <w:tcW w:w="3332" w:type="dxa"/>
            <w:tcBorders>
              <w:top w:val="single" w:sz="12" w:space="0" w:color="auto"/>
            </w:tcBorders>
          </w:tcPr>
          <w:p w14:paraId="4E20A077" w14:textId="1B52044F" w:rsidR="00ED3704" w:rsidRPr="00975484" w:rsidRDefault="00ED3704" w:rsidP="00ED3704">
            <w:pPr>
              <w:pStyle w:val="Tabell"/>
              <w:rPr>
                <w:b/>
              </w:rPr>
            </w:pPr>
            <w:r w:rsidRPr="00975484">
              <w:rPr>
                <w:b/>
              </w:rPr>
              <w:t>Förändring finansiellt sparande offentlig</w:t>
            </w:r>
            <w:r>
              <w:rPr>
                <w:b/>
              </w:rPr>
              <w:t xml:space="preserve"> s</w:t>
            </w:r>
            <w:r w:rsidRPr="00975484">
              <w:rPr>
                <w:b/>
              </w:rPr>
              <w:t>ektor</w:t>
            </w:r>
          </w:p>
        </w:tc>
        <w:tc>
          <w:tcPr>
            <w:tcW w:w="807" w:type="dxa"/>
            <w:tcBorders>
              <w:top w:val="single" w:sz="12" w:space="0" w:color="auto"/>
            </w:tcBorders>
          </w:tcPr>
          <w:p w14:paraId="54B8E014" w14:textId="128A2207"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7,3</w:t>
            </w:r>
          </w:p>
        </w:tc>
        <w:tc>
          <w:tcPr>
            <w:tcW w:w="808" w:type="dxa"/>
            <w:tcBorders>
              <w:top w:val="single" w:sz="12" w:space="0" w:color="auto"/>
            </w:tcBorders>
          </w:tcPr>
          <w:p w14:paraId="537939DA" w14:textId="7F37D158"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-138,9</w:t>
            </w:r>
          </w:p>
        </w:tc>
        <w:tc>
          <w:tcPr>
            <w:tcW w:w="807" w:type="dxa"/>
            <w:tcBorders>
              <w:top w:val="single" w:sz="12" w:space="0" w:color="auto"/>
            </w:tcBorders>
          </w:tcPr>
          <w:p w14:paraId="6CAD512F" w14:textId="6525D4EE"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-0,3</w:t>
            </w:r>
          </w:p>
        </w:tc>
        <w:tc>
          <w:tcPr>
            <w:tcW w:w="808" w:type="dxa"/>
            <w:tcBorders>
              <w:top w:val="single" w:sz="12" w:space="0" w:color="auto"/>
            </w:tcBorders>
          </w:tcPr>
          <w:p w14:paraId="501074FB" w14:textId="7766946F"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-0,5</w:t>
            </w:r>
          </w:p>
        </w:tc>
        <w:tc>
          <w:tcPr>
            <w:tcW w:w="808" w:type="dxa"/>
            <w:tcBorders>
              <w:top w:val="single" w:sz="12" w:space="0" w:color="auto"/>
            </w:tcBorders>
          </w:tcPr>
          <w:p w14:paraId="2264933B" w14:textId="35596EB2" w:rsidR="00ED3704" w:rsidRPr="00514BA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2C4A6F">
              <w:rPr>
                <w:b/>
                <w:bCs/>
              </w:rPr>
              <w:t>-1,7</w:t>
            </w:r>
          </w:p>
        </w:tc>
      </w:tr>
      <w:tr w:rsidR="00ED3704" w14:paraId="0802CC02"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32" w:type="dxa"/>
          </w:tcPr>
          <w:p w14:paraId="1824ADF5" w14:textId="786C1617" w:rsidR="00ED3704" w:rsidRDefault="00ED3704" w:rsidP="00ED3704">
            <w:pPr>
              <w:pStyle w:val="Tabell"/>
            </w:pPr>
            <w:r w:rsidRPr="009B2E75">
              <w:t>Procent av BNP</w:t>
            </w:r>
          </w:p>
        </w:tc>
        <w:tc>
          <w:tcPr>
            <w:tcW w:w="807" w:type="dxa"/>
          </w:tcPr>
          <w:p w14:paraId="52325DA1" w14:textId="42F86C9E"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74399">
              <w:t>0,1</w:t>
            </w:r>
          </w:p>
        </w:tc>
        <w:tc>
          <w:tcPr>
            <w:tcW w:w="808" w:type="dxa"/>
          </w:tcPr>
          <w:p w14:paraId="713ECA38" w14:textId="4F6BCDF4"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74399">
              <w:t>-2,7</w:t>
            </w:r>
          </w:p>
        </w:tc>
        <w:tc>
          <w:tcPr>
            <w:tcW w:w="807" w:type="dxa"/>
          </w:tcPr>
          <w:p w14:paraId="10E0B34B" w14:textId="75C8DA56"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74399">
              <w:t>0,0</w:t>
            </w:r>
          </w:p>
        </w:tc>
        <w:tc>
          <w:tcPr>
            <w:tcW w:w="808" w:type="dxa"/>
          </w:tcPr>
          <w:p w14:paraId="174AFBEC" w14:textId="356D0722"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74399">
              <w:t>0,0</w:t>
            </w:r>
          </w:p>
        </w:tc>
        <w:tc>
          <w:tcPr>
            <w:tcW w:w="808" w:type="dxa"/>
          </w:tcPr>
          <w:p w14:paraId="32AF3EA3" w14:textId="32B780CA"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74399">
              <w:t>0,0</w:t>
            </w:r>
          </w:p>
        </w:tc>
      </w:tr>
    </w:tbl>
    <w:p w14:paraId="6E592591" w14:textId="3E832A2F" w:rsidR="00ED3704" w:rsidRDefault="00ED3704" w:rsidP="00ED3704">
      <w:pPr>
        <w:pStyle w:val="TabellFotnot"/>
      </w:pPr>
      <w:r w:rsidRPr="00560F9F">
        <w:rPr>
          <w:vertAlign w:val="superscript"/>
        </w:rPr>
        <w:t>1</w:t>
      </w:r>
      <w:r>
        <w:t xml:space="preserve"> Se avsnitt 6.3 för en mer detaljerad genomgång av de förslag som påverkar budgetens utgiftssida. Tabell 6.10 visar de beräknade budgeteffekterna per ut</w:t>
      </w:r>
      <w:bookmarkStart w:id="207" w:name="_Hlk67584865"/>
      <w:r>
        <w:t>giftsområde.</w:t>
      </w:r>
    </w:p>
    <w:p w14:paraId="5C84284A" w14:textId="421E22D7" w:rsidR="00ED3704" w:rsidRDefault="00ED3704" w:rsidP="00ED3704">
      <w:pPr>
        <w:pStyle w:val="TabellFotnot"/>
      </w:pPr>
      <w:r w:rsidRPr="0019456E">
        <w:rPr>
          <w:vertAlign w:val="superscript"/>
        </w:rPr>
        <w:t>2</w:t>
      </w:r>
      <w:r>
        <w:t xml:space="preserve"> </w:t>
      </w:r>
      <w:bookmarkEnd w:id="207"/>
      <w:r>
        <w:t>Se vidare</w:t>
      </w:r>
      <w:r w:rsidRPr="009454E0">
        <w:t xml:space="preserve"> avsnitt 6.1.</w:t>
      </w:r>
    </w:p>
    <w:p w14:paraId="6F7CE4FB" w14:textId="3BA6EFED" w:rsidR="00ED3704" w:rsidRDefault="00ED3704" w:rsidP="00ED3704">
      <w:pPr>
        <w:pStyle w:val="TabellFotnot"/>
      </w:pPr>
      <w:r>
        <w:rPr>
          <w:vertAlign w:val="superscript"/>
        </w:rPr>
        <w:t>3</w:t>
      </w:r>
      <w:r>
        <w:t xml:space="preserve"> Effekterna på den offentliga sektorns finansiella sparande av föreslagna förändringar av skatteregler beskrivs närmare i tabell 5.1.</w:t>
      </w:r>
    </w:p>
    <w:p w14:paraId="6D031865" w14:textId="3249A457" w:rsidR="00ED3704" w:rsidRDefault="00ED3704" w:rsidP="00ED3704">
      <w:pPr>
        <w:pStyle w:val="Klla"/>
      </w:pPr>
      <w:r>
        <w:t xml:space="preserve">Källa: </w:t>
      </w:r>
      <w:r w:rsidRPr="009258E1">
        <w:t>Egna beräkningar.</w:t>
      </w:r>
    </w:p>
    <w:p w14:paraId="6DF161E8" w14:textId="56D47503" w:rsidR="00ED3704" w:rsidRPr="003F77EB" w:rsidRDefault="00ED3704" w:rsidP="00ED3704">
      <w:pPr>
        <w:pStyle w:val="Brdtext"/>
        <w:rPr>
          <w:highlight w:val="yellow"/>
        </w:rPr>
      </w:pPr>
      <w:r>
        <w:t xml:space="preserve">Budgeteffekter redovisas även i förhållande till föregående år för att stödja analysen av finanspolitiken (se </w:t>
      </w:r>
      <w:r>
        <w:fldChar w:fldCharType="begin"/>
      </w:r>
      <w:r>
        <w:instrText xml:space="preserve"> REF  _Ref66778840 \* Lower \h </w:instrText>
      </w:r>
      <w:r>
        <w:fldChar w:fldCharType="separate"/>
      </w:r>
      <w:r w:rsidR="000D76EE">
        <w:t xml:space="preserve">tabell </w:t>
      </w:r>
      <w:r w:rsidR="000D76EE">
        <w:rPr>
          <w:noProof/>
        </w:rPr>
        <w:t>8</w:t>
      </w:r>
      <w:r w:rsidR="000D76EE">
        <w:t>.</w:t>
      </w:r>
      <w:r w:rsidR="000D76EE">
        <w:rPr>
          <w:noProof/>
        </w:rPr>
        <w:t>4</w:t>
      </w:r>
      <w:r>
        <w:fldChar w:fldCharType="end"/>
      </w:r>
      <w:r>
        <w:t>).</w:t>
      </w:r>
    </w:p>
    <w:p w14:paraId="1005611C" w14:textId="625EC7D7" w:rsidR="00ED3704" w:rsidRPr="00A37A2B" w:rsidRDefault="00ED3704" w:rsidP="00ED3704">
      <w:pPr>
        <w:pStyle w:val="Rubrik2"/>
      </w:pPr>
      <w:bookmarkStart w:id="208" w:name="_Toc68721354"/>
      <w:r w:rsidRPr="00A37A2B">
        <w:t>Statens finanser</w:t>
      </w:r>
      <w:bookmarkEnd w:id="208"/>
    </w:p>
    <w:p w14:paraId="603A429E" w14:textId="0330CADE" w:rsidR="00ED3704" w:rsidRPr="00A37A2B" w:rsidRDefault="00ED3704" w:rsidP="00ED3704">
      <w:pPr>
        <w:pStyle w:val="Brdtext"/>
      </w:pPr>
      <w:r w:rsidRPr="00A37A2B">
        <w:t>I detta avsnitt</w:t>
      </w:r>
      <w:r>
        <w:t xml:space="preserve"> (8.2)</w:t>
      </w:r>
      <w:r w:rsidRPr="00A37A2B">
        <w:t xml:space="preserve"> redovisas statens finanser enligt NR. Beräkningarna utgår från de prognoser på statens budgetsaldo som redovisas i avsnitt </w:t>
      </w:r>
      <w:r>
        <w:t>7</w:t>
      </w:r>
      <w:r w:rsidRPr="00A37A2B">
        <w:t xml:space="preserve">. Skillnaden mellan de båda redovisningarna består främst i att statens budgetsaldo visar statens lånebehov med omvänt tecken och därmed dess påverkan på statsskulden. Statens finansiella sparande </w:t>
      </w:r>
      <w:r w:rsidRPr="00A37A2B">
        <w:lastRenderedPageBreak/>
        <w:t>visar förändringen av statens finansiella förmögenhet, exklusive effekten av värdeförändringar.</w:t>
      </w:r>
    </w:p>
    <w:p w14:paraId="361AA115" w14:textId="77777777" w:rsidR="00ED3704" w:rsidRPr="00E37CA8" w:rsidRDefault="00ED3704" w:rsidP="00ED3704">
      <w:pPr>
        <w:pStyle w:val="Rubrik4utannumrering"/>
      </w:pPr>
      <w:r w:rsidRPr="00E37CA8">
        <w:t>Från budgetsaldo till statens finansiella sparande</w:t>
      </w:r>
    </w:p>
    <w:p w14:paraId="36A27BDF" w14:textId="592550AF" w:rsidR="00ED3704" w:rsidRPr="00E37CA8" w:rsidRDefault="00ED3704" w:rsidP="00ED3704">
      <w:pPr>
        <w:pStyle w:val="Brdtext"/>
      </w:pPr>
      <w:r w:rsidRPr="00E37CA8">
        <w:t xml:space="preserve">I </w:t>
      </w:r>
      <w:r w:rsidRPr="00E37CA8">
        <w:fldChar w:fldCharType="begin"/>
      </w:r>
      <w:r w:rsidRPr="00E37CA8">
        <w:instrText xml:space="preserve"> REF  _Ref66117430 \* Lower \h </w:instrText>
      </w:r>
      <w:r>
        <w:instrText xml:space="preserve"> \* MERGEFORMAT </w:instrText>
      </w:r>
      <w:r w:rsidRPr="00E37CA8">
        <w:fldChar w:fldCharType="separate"/>
      </w:r>
      <w:r w:rsidR="000D76EE" w:rsidRPr="00C54D5C">
        <w:t xml:space="preserve">tabell </w:t>
      </w:r>
      <w:r w:rsidR="000D76EE">
        <w:rPr>
          <w:noProof/>
        </w:rPr>
        <w:t>8</w:t>
      </w:r>
      <w:r w:rsidR="000D76EE" w:rsidRPr="00C54D5C">
        <w:t>.</w:t>
      </w:r>
      <w:r w:rsidR="000D76EE">
        <w:rPr>
          <w:noProof/>
        </w:rPr>
        <w:t>6</w:t>
      </w:r>
      <w:r w:rsidRPr="00E37CA8">
        <w:fldChar w:fldCharType="end"/>
      </w:r>
      <w:r w:rsidRPr="00E37CA8">
        <w:t xml:space="preserve"> framgår väsentliga skillnader mellan statens budgetsaldo enligt budget</w:t>
      </w:r>
      <w:r w:rsidR="004E4324">
        <w:softHyphen/>
      </w:r>
      <w:r w:rsidRPr="00E37CA8">
        <w:t>redovisningen och det finansiella sparandet enligt NR. Det finansiella sparandet påverkas inte av försäljningar eller köp av finansiella tillgångar, t.ex. aktier, eller ökad utlåning. Detta eftersom sådana transaktioner i sig inte förändrar den finansiella förmögenheten. Däremot påverkas budgetsaldot och statsskulden av sådana transaktioner.</w:t>
      </w:r>
    </w:p>
    <w:p w14:paraId="7A8CC19A" w14:textId="67507A98" w:rsidR="00ED3704" w:rsidRPr="00BD4E81" w:rsidRDefault="00ED3704" w:rsidP="00ED3704">
      <w:pPr>
        <w:pStyle w:val="Brdtext"/>
      </w:pPr>
      <w:r w:rsidRPr="00E37CA8">
        <w:t>Förutom denna skillnad avviker det finansiella sparandet i flera andra avseenden från budgetsaldot. Bland annat redovisas budgetsaldot kassamässigt, medan det finansiella sparandet redovisas enligt NR:s principer, vilket innebär en periodiserad redovisning. Denna skillnad påverkar framför allt redovisningen av skatteintäkter och ränteutgifter.</w:t>
      </w:r>
    </w:p>
    <w:p w14:paraId="218EEA49" w14:textId="3491D6D5" w:rsidR="00ED3704" w:rsidRDefault="00ED3704" w:rsidP="00ED3704">
      <w:pPr>
        <w:pStyle w:val="TabellRubrik"/>
      </w:pPr>
      <w:bookmarkStart w:id="209" w:name="_Ref66117430"/>
      <w:r w:rsidRPr="00C54D5C">
        <w:t xml:space="preserve">Tabell </w:t>
      </w:r>
      <w:r w:rsidRPr="00C54D5C">
        <w:fldChar w:fldCharType="begin"/>
      </w:r>
      <w:r w:rsidRPr="00C54D5C">
        <w:instrText xml:space="preserve"> STYLEREF  "Rubrik 1" \n</w:instrText>
      </w:r>
      <w:r w:rsidRPr="00C54D5C">
        <w:fldChar w:fldCharType="separate"/>
      </w:r>
      <w:r w:rsidR="000D76EE">
        <w:rPr>
          <w:noProof/>
        </w:rPr>
        <w:t>8</w:t>
      </w:r>
      <w:r w:rsidRPr="00C54D5C">
        <w:rPr>
          <w:noProof/>
        </w:rPr>
        <w:fldChar w:fldCharType="end"/>
      </w:r>
      <w:r w:rsidRPr="00C54D5C">
        <w:t>.</w:t>
      </w:r>
      <w:fldSimple w:instr=" SEQ Tabell \* ARABIC \s 1 ">
        <w:r w:rsidR="000D76EE">
          <w:rPr>
            <w:noProof/>
          </w:rPr>
          <w:t>6</w:t>
        </w:r>
      </w:fldSimple>
      <w:bookmarkEnd w:id="209"/>
      <w:r w:rsidRPr="00C54D5C">
        <w:tab/>
        <w:t>Statens budgetsaldo och finansiella sparande</w:t>
      </w:r>
    </w:p>
    <w:p w14:paraId="02BEA4BA" w14:textId="7E825707" w:rsidR="00ED3704" w:rsidRDefault="00ED3704" w:rsidP="00ED3704">
      <w:pPr>
        <w:pStyle w:val="TabellUnderrubrik"/>
      </w:pPr>
      <w:r>
        <w:t>Miljarder kronor. Utfall 2020, prognos 2021–2024</w:t>
      </w:r>
    </w:p>
    <w:tbl>
      <w:tblPr>
        <w:tblStyle w:val="RKBPTabell"/>
        <w:tblW w:w="0" w:type="auto"/>
        <w:tblLook w:val="06E0" w:firstRow="1" w:lastRow="1" w:firstColumn="1" w:lastColumn="0" w:noHBand="1" w:noVBand="1"/>
      </w:tblPr>
      <w:tblGrid>
        <w:gridCol w:w="3301"/>
        <w:gridCol w:w="813"/>
        <w:gridCol w:w="814"/>
        <w:gridCol w:w="814"/>
        <w:gridCol w:w="814"/>
        <w:gridCol w:w="814"/>
      </w:tblGrid>
      <w:tr w:rsidR="00ED3704" w14:paraId="6A73ECB5"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0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0D831DC" w14:textId="3A21299A" w:rsidR="00ED3704" w:rsidRDefault="00ED3704" w:rsidP="00ED3704">
            <w:pPr>
              <w:pStyle w:val="TabellHuvud"/>
            </w:pPr>
          </w:p>
        </w:tc>
        <w:tc>
          <w:tcPr>
            <w:tcW w:w="81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0FDAF40"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81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F38D40F"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81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22C2AEC"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1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3779A18"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81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E5F5606"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02771431" w14:textId="77777777" w:rsidTr="00ED3704">
        <w:tc>
          <w:tcPr>
            <w:cnfStyle w:val="001000000000" w:firstRow="0" w:lastRow="0" w:firstColumn="1" w:lastColumn="0" w:oddVBand="0" w:evenVBand="0" w:oddHBand="0" w:evenHBand="0" w:firstRowFirstColumn="0" w:firstRowLastColumn="0" w:lastRowFirstColumn="0" w:lastRowLastColumn="0"/>
            <w:tcW w:w="3301" w:type="dxa"/>
            <w:tcBorders>
              <w:top w:val="single" w:sz="12" w:space="0" w:color="auto"/>
            </w:tcBorders>
            <w:vAlign w:val="top"/>
          </w:tcPr>
          <w:p w14:paraId="7C4CD55C" w14:textId="1C634EC0" w:rsidR="00ED3704" w:rsidRDefault="00ED3704" w:rsidP="00ED3704">
            <w:pPr>
              <w:pStyle w:val="Tabell"/>
            </w:pPr>
            <w:r w:rsidRPr="00112D7C">
              <w:t>Budgetsaldo</w:t>
            </w:r>
          </w:p>
        </w:tc>
        <w:tc>
          <w:tcPr>
            <w:tcW w:w="813" w:type="dxa"/>
            <w:tcBorders>
              <w:top w:val="single" w:sz="12" w:space="0" w:color="auto"/>
            </w:tcBorders>
            <w:vAlign w:val="top"/>
          </w:tcPr>
          <w:p w14:paraId="2AA2230F" w14:textId="53B4CF1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35904">
              <w:t>-221</w:t>
            </w:r>
          </w:p>
        </w:tc>
        <w:tc>
          <w:tcPr>
            <w:tcW w:w="814" w:type="dxa"/>
            <w:tcBorders>
              <w:top w:val="single" w:sz="12" w:space="0" w:color="auto"/>
            </w:tcBorders>
            <w:vAlign w:val="top"/>
          </w:tcPr>
          <w:p w14:paraId="2927BB03" w14:textId="62D1BAB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35904">
              <w:t>-</w:t>
            </w:r>
            <w:r w:rsidRPr="00E6416D">
              <w:t>140</w:t>
            </w:r>
          </w:p>
        </w:tc>
        <w:tc>
          <w:tcPr>
            <w:tcW w:w="814" w:type="dxa"/>
            <w:tcBorders>
              <w:top w:val="single" w:sz="12" w:space="0" w:color="auto"/>
            </w:tcBorders>
            <w:vAlign w:val="top"/>
          </w:tcPr>
          <w:p w14:paraId="743E1D48" w14:textId="5985E34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6416D">
              <w:t>77</w:t>
            </w:r>
          </w:p>
        </w:tc>
        <w:tc>
          <w:tcPr>
            <w:tcW w:w="814" w:type="dxa"/>
            <w:tcBorders>
              <w:top w:val="single" w:sz="12" w:space="0" w:color="auto"/>
            </w:tcBorders>
            <w:vAlign w:val="top"/>
          </w:tcPr>
          <w:p w14:paraId="0DF64008" w14:textId="6F8A15A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35904">
              <w:t>148</w:t>
            </w:r>
          </w:p>
        </w:tc>
        <w:tc>
          <w:tcPr>
            <w:tcW w:w="814" w:type="dxa"/>
            <w:tcBorders>
              <w:top w:val="single" w:sz="12" w:space="0" w:color="auto"/>
            </w:tcBorders>
            <w:vAlign w:val="top"/>
          </w:tcPr>
          <w:p w14:paraId="3B032389" w14:textId="5FBF390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35904">
              <w:t>101</w:t>
            </w:r>
          </w:p>
        </w:tc>
      </w:tr>
      <w:tr w:rsidR="00ED3704" w14:paraId="3E92C206" w14:textId="77777777" w:rsidTr="00ED3704">
        <w:tc>
          <w:tcPr>
            <w:cnfStyle w:val="001000000000" w:firstRow="0" w:lastRow="0" w:firstColumn="1" w:lastColumn="0" w:oddVBand="0" w:evenVBand="0" w:oddHBand="0" w:evenHBand="0" w:firstRowFirstColumn="0" w:firstRowLastColumn="0" w:lastRowFirstColumn="0" w:lastRowLastColumn="0"/>
            <w:tcW w:w="3301" w:type="dxa"/>
            <w:vAlign w:val="top"/>
          </w:tcPr>
          <w:p w14:paraId="2D4E51FA" w14:textId="6D1DDC14" w:rsidR="00ED3704" w:rsidRDefault="00ED3704" w:rsidP="00ED3704">
            <w:pPr>
              <w:pStyle w:val="Tabell"/>
            </w:pPr>
            <w:r w:rsidRPr="00112D7C">
              <w:t>Till finansiellt sparande</w:t>
            </w:r>
          </w:p>
        </w:tc>
        <w:tc>
          <w:tcPr>
            <w:tcW w:w="813" w:type="dxa"/>
            <w:vAlign w:val="top"/>
          </w:tcPr>
          <w:p w14:paraId="30ABA3D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14" w:type="dxa"/>
            <w:vAlign w:val="top"/>
          </w:tcPr>
          <w:p w14:paraId="43B831B0"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14" w:type="dxa"/>
            <w:vAlign w:val="top"/>
          </w:tcPr>
          <w:p w14:paraId="0C56FF96"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14" w:type="dxa"/>
            <w:vAlign w:val="top"/>
          </w:tcPr>
          <w:p w14:paraId="0097DE6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14" w:type="dxa"/>
            <w:vAlign w:val="top"/>
          </w:tcPr>
          <w:p w14:paraId="5D3B149D"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14:paraId="1957D865"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1F2A3035" w14:textId="27593DCD" w:rsidR="00ED3704" w:rsidRDefault="00ED3704" w:rsidP="00ED3704">
            <w:pPr>
              <w:pStyle w:val="Tabell"/>
            </w:pPr>
            <w:r w:rsidRPr="00112D7C">
              <w:t>Periodisering av skatter</w:t>
            </w:r>
          </w:p>
        </w:tc>
        <w:tc>
          <w:tcPr>
            <w:tcW w:w="0" w:type="dxa"/>
          </w:tcPr>
          <w:p w14:paraId="3088146E" w14:textId="0F8FE2C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A1624">
              <w:t>25</w:t>
            </w:r>
          </w:p>
        </w:tc>
        <w:tc>
          <w:tcPr>
            <w:tcW w:w="0" w:type="dxa"/>
            <w:vAlign w:val="top"/>
          </w:tcPr>
          <w:p w14:paraId="6F849C1F" w14:textId="4C5E98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w:t>
            </w:r>
            <w:r w:rsidRPr="00E6416D">
              <w:t>24</w:t>
            </w:r>
          </w:p>
        </w:tc>
        <w:tc>
          <w:tcPr>
            <w:tcW w:w="0" w:type="dxa"/>
            <w:vAlign w:val="top"/>
          </w:tcPr>
          <w:p w14:paraId="4D663B23" w14:textId="1BBCB0F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-16</w:t>
            </w:r>
          </w:p>
        </w:tc>
        <w:tc>
          <w:tcPr>
            <w:tcW w:w="0" w:type="dxa"/>
            <w:vAlign w:val="top"/>
          </w:tcPr>
          <w:p w14:paraId="65F77A84" w14:textId="5519567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w:t>
            </w:r>
            <w:r w:rsidRPr="00E6416D">
              <w:t>12</w:t>
            </w:r>
          </w:p>
        </w:tc>
        <w:tc>
          <w:tcPr>
            <w:tcW w:w="0" w:type="dxa"/>
            <w:vAlign w:val="top"/>
          </w:tcPr>
          <w:p w14:paraId="6223FAC2" w14:textId="3873D9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-7</w:t>
            </w:r>
          </w:p>
        </w:tc>
      </w:tr>
      <w:tr w:rsidR="00ED3704" w14:paraId="2CACDA4B"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5A154E17" w14:textId="36B39749" w:rsidR="00ED3704" w:rsidRDefault="00ED3704" w:rsidP="00ED3704">
            <w:pPr>
              <w:pStyle w:val="Tabell"/>
            </w:pPr>
            <w:r w:rsidRPr="00112D7C">
              <w:t>Räntor, periodisering, kursvinster/-förluster</w:t>
            </w:r>
          </w:p>
        </w:tc>
        <w:tc>
          <w:tcPr>
            <w:tcW w:w="0" w:type="dxa"/>
          </w:tcPr>
          <w:p w14:paraId="7E61B96B" w14:textId="1DFCE99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A1624">
              <w:t>7</w:t>
            </w:r>
          </w:p>
        </w:tc>
        <w:tc>
          <w:tcPr>
            <w:tcW w:w="0" w:type="dxa"/>
            <w:vAlign w:val="top"/>
          </w:tcPr>
          <w:p w14:paraId="061341C0" w14:textId="563B99A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-15</w:t>
            </w:r>
          </w:p>
        </w:tc>
        <w:tc>
          <w:tcPr>
            <w:tcW w:w="0" w:type="dxa"/>
            <w:vAlign w:val="top"/>
          </w:tcPr>
          <w:p w14:paraId="2BCE0A3D" w14:textId="6610219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-2</w:t>
            </w:r>
          </w:p>
        </w:tc>
        <w:tc>
          <w:tcPr>
            <w:tcW w:w="0" w:type="dxa"/>
            <w:vAlign w:val="top"/>
          </w:tcPr>
          <w:p w14:paraId="1A6B9570" w14:textId="633F4F9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-7</w:t>
            </w:r>
          </w:p>
        </w:tc>
        <w:tc>
          <w:tcPr>
            <w:tcW w:w="0" w:type="dxa"/>
            <w:vAlign w:val="top"/>
          </w:tcPr>
          <w:p w14:paraId="2C50A3E9" w14:textId="479BBF3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-8</w:t>
            </w:r>
          </w:p>
        </w:tc>
      </w:tr>
      <w:tr w:rsidR="00ED3704" w14:paraId="28DD8462" w14:textId="77777777" w:rsidTr="00ED3704">
        <w:tc>
          <w:tcPr>
            <w:cnfStyle w:val="001000000000" w:firstRow="0" w:lastRow="0" w:firstColumn="1" w:lastColumn="0" w:oddVBand="0" w:evenVBand="0" w:oddHBand="0" w:evenHBand="0" w:firstRowFirstColumn="0" w:firstRowLastColumn="0" w:lastRowFirstColumn="0" w:lastRowLastColumn="0"/>
            <w:tcW w:w="3301" w:type="dxa"/>
            <w:vAlign w:val="top"/>
          </w:tcPr>
          <w:p w14:paraId="7E3F2F02" w14:textId="2C03F9EF" w:rsidR="00ED3704" w:rsidRDefault="00ED3704" w:rsidP="00ED3704">
            <w:pPr>
              <w:pStyle w:val="Tabell"/>
            </w:pPr>
            <w:r w:rsidRPr="00112D7C">
              <w:t>Köp och försäljning av aktier, extra utdelningar m.m.</w:t>
            </w:r>
            <w:r w:rsidRPr="003E183F">
              <w:rPr>
                <w:vertAlign w:val="superscript"/>
              </w:rPr>
              <w:t>1</w:t>
            </w:r>
          </w:p>
        </w:tc>
        <w:tc>
          <w:tcPr>
            <w:tcW w:w="813" w:type="dxa"/>
          </w:tcPr>
          <w:p w14:paraId="58FB4FAB" w14:textId="0A9AA0F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A1624">
              <w:t>-1</w:t>
            </w:r>
          </w:p>
        </w:tc>
        <w:tc>
          <w:tcPr>
            <w:tcW w:w="814" w:type="dxa"/>
          </w:tcPr>
          <w:p w14:paraId="3C2C3B59" w14:textId="382ABE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-9</w:t>
            </w:r>
          </w:p>
        </w:tc>
        <w:tc>
          <w:tcPr>
            <w:tcW w:w="814" w:type="dxa"/>
          </w:tcPr>
          <w:p w14:paraId="07ED9236" w14:textId="18B414D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-8</w:t>
            </w:r>
          </w:p>
        </w:tc>
        <w:tc>
          <w:tcPr>
            <w:tcW w:w="814" w:type="dxa"/>
          </w:tcPr>
          <w:p w14:paraId="400EE308" w14:textId="50F2938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-5</w:t>
            </w:r>
          </w:p>
        </w:tc>
        <w:tc>
          <w:tcPr>
            <w:tcW w:w="814" w:type="dxa"/>
          </w:tcPr>
          <w:p w14:paraId="16287357" w14:textId="1354B64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-5</w:t>
            </w:r>
          </w:p>
        </w:tc>
      </w:tr>
      <w:tr w:rsidR="00ED3704" w14:paraId="239D31D3"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vAlign w:val="top"/>
          </w:tcPr>
          <w:p w14:paraId="552C6AC8" w14:textId="7709D0B3" w:rsidR="00ED3704" w:rsidRDefault="00ED3704" w:rsidP="00ED3704">
            <w:pPr>
              <w:pStyle w:val="Tabell"/>
            </w:pPr>
            <w:r w:rsidRPr="00112D7C">
              <w:t>Övriga finansiella transaktioner m.m.</w:t>
            </w:r>
          </w:p>
        </w:tc>
        <w:tc>
          <w:tcPr>
            <w:tcW w:w="0" w:type="dxa"/>
            <w:tcBorders>
              <w:bottom w:val="single" w:sz="4" w:space="0" w:color="auto"/>
            </w:tcBorders>
          </w:tcPr>
          <w:p w14:paraId="240969ED" w14:textId="691D423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A1624">
              <w:t>34</w:t>
            </w:r>
          </w:p>
        </w:tc>
        <w:tc>
          <w:tcPr>
            <w:tcW w:w="0" w:type="dxa"/>
            <w:tcBorders>
              <w:bottom w:val="single" w:sz="4" w:space="0" w:color="auto"/>
            </w:tcBorders>
            <w:vAlign w:val="top"/>
          </w:tcPr>
          <w:p w14:paraId="183178D3" w14:textId="131875B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-57</w:t>
            </w:r>
          </w:p>
        </w:tc>
        <w:tc>
          <w:tcPr>
            <w:tcW w:w="0" w:type="dxa"/>
            <w:tcBorders>
              <w:bottom w:val="single" w:sz="4" w:space="0" w:color="auto"/>
            </w:tcBorders>
            <w:vAlign w:val="top"/>
          </w:tcPr>
          <w:p w14:paraId="3CF4F452" w14:textId="590D012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-69</w:t>
            </w:r>
          </w:p>
        </w:tc>
        <w:tc>
          <w:tcPr>
            <w:tcW w:w="0" w:type="dxa"/>
            <w:tcBorders>
              <w:bottom w:val="single" w:sz="4" w:space="0" w:color="auto"/>
            </w:tcBorders>
            <w:vAlign w:val="top"/>
          </w:tcPr>
          <w:p w14:paraId="1C4DB413" w14:textId="277F935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-61</w:t>
            </w:r>
          </w:p>
        </w:tc>
        <w:tc>
          <w:tcPr>
            <w:tcW w:w="0" w:type="dxa"/>
            <w:tcBorders>
              <w:bottom w:val="single" w:sz="4" w:space="0" w:color="auto"/>
            </w:tcBorders>
            <w:vAlign w:val="top"/>
          </w:tcPr>
          <w:p w14:paraId="6C01FEE9" w14:textId="26FAB65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D7354">
              <w:t>3</w:t>
            </w:r>
          </w:p>
        </w:tc>
      </w:tr>
      <w:tr w:rsidR="00ED3704" w14:paraId="16A12964"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vAlign w:val="top"/>
          </w:tcPr>
          <w:p w14:paraId="73B40E46" w14:textId="38BC9F2C" w:rsidR="00ED3704" w:rsidRDefault="00ED3704" w:rsidP="00ED3704">
            <w:pPr>
              <w:pStyle w:val="Tabell"/>
            </w:pPr>
            <w:r w:rsidRPr="00112D7C">
              <w:t>Till finansiellt sparande</w:t>
            </w:r>
          </w:p>
        </w:tc>
        <w:tc>
          <w:tcPr>
            <w:tcW w:w="0" w:type="dxa"/>
            <w:tcBorders>
              <w:top w:val="single" w:sz="4" w:space="0" w:color="auto"/>
            </w:tcBorders>
          </w:tcPr>
          <w:p w14:paraId="5D9480AC" w14:textId="22835F07"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EA1624">
              <w:t>-156</w:t>
            </w:r>
          </w:p>
        </w:tc>
        <w:tc>
          <w:tcPr>
            <w:tcW w:w="0" w:type="dxa"/>
            <w:tcBorders>
              <w:top w:val="single" w:sz="4" w:space="0" w:color="auto"/>
            </w:tcBorders>
            <w:vAlign w:val="top"/>
          </w:tcPr>
          <w:p w14:paraId="25194065" w14:textId="66F2DF07"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D7354">
              <w:t>-</w:t>
            </w:r>
            <w:r w:rsidRPr="00E6416D">
              <w:t>244</w:t>
            </w:r>
          </w:p>
        </w:tc>
        <w:tc>
          <w:tcPr>
            <w:tcW w:w="0" w:type="dxa"/>
            <w:tcBorders>
              <w:top w:val="single" w:sz="4" w:space="0" w:color="auto"/>
            </w:tcBorders>
            <w:vAlign w:val="top"/>
          </w:tcPr>
          <w:p w14:paraId="54C82A79" w14:textId="08ADAC15"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D7354">
              <w:t>-</w:t>
            </w:r>
            <w:r w:rsidRPr="00E6416D">
              <w:t>20</w:t>
            </w:r>
          </w:p>
        </w:tc>
        <w:tc>
          <w:tcPr>
            <w:tcW w:w="0" w:type="dxa"/>
            <w:tcBorders>
              <w:top w:val="single" w:sz="4" w:space="0" w:color="auto"/>
            </w:tcBorders>
            <w:vAlign w:val="top"/>
          </w:tcPr>
          <w:p w14:paraId="1E123E3F" w14:textId="245B55C3"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D7354">
              <w:t>63</w:t>
            </w:r>
          </w:p>
        </w:tc>
        <w:tc>
          <w:tcPr>
            <w:tcW w:w="0" w:type="dxa"/>
            <w:tcBorders>
              <w:top w:val="single" w:sz="4" w:space="0" w:color="auto"/>
            </w:tcBorders>
            <w:vAlign w:val="top"/>
          </w:tcPr>
          <w:p w14:paraId="3CEACC01" w14:textId="18AF98A2"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D7354">
              <w:t>84</w:t>
            </w:r>
          </w:p>
        </w:tc>
      </w:tr>
    </w:tbl>
    <w:p w14:paraId="06277343" w14:textId="77777777" w:rsidR="00ED3704" w:rsidRDefault="00ED3704" w:rsidP="00ED3704">
      <w:pPr>
        <w:pStyle w:val="TabellFotnot"/>
      </w:pPr>
      <w:r w:rsidRPr="00165C15">
        <w:t xml:space="preserve">Anm.: </w:t>
      </w:r>
      <w:r w:rsidRPr="009F156D">
        <w:t>Beräkningarna baserade på publicerad statistik t.o.m. 2021-03-18, utfall i enlighet med publicerad statistik 2021-03-31.</w:t>
      </w:r>
    </w:p>
    <w:p w14:paraId="1515E816" w14:textId="77777777" w:rsidR="00ED3704" w:rsidRPr="00686FF5" w:rsidRDefault="00ED3704" w:rsidP="00ED3704">
      <w:pPr>
        <w:pStyle w:val="TabellFotnot"/>
        <w:rPr>
          <w:vertAlign w:val="superscript"/>
        </w:rPr>
      </w:pPr>
      <w:r w:rsidRPr="003E183F">
        <w:rPr>
          <w:vertAlign w:val="superscript"/>
        </w:rPr>
        <w:t>1</w:t>
      </w:r>
      <w:r>
        <w:t xml:space="preserve"> Inkluderar justeringar avseende Riksbankens inlevererade överskott.</w:t>
      </w:r>
    </w:p>
    <w:p w14:paraId="18AE8C4E" w14:textId="28FDB6D4" w:rsidR="00ED3704" w:rsidRDefault="00ED3704" w:rsidP="00ED3704">
      <w:pPr>
        <w:pStyle w:val="Klla"/>
      </w:pPr>
      <w:r>
        <w:t>Källor: Statistiska centralbyrån och egna beräkningar.</w:t>
      </w:r>
    </w:p>
    <w:p w14:paraId="01F17BAC" w14:textId="197B7BF7" w:rsidR="00ED3704" w:rsidRPr="00E20665" w:rsidRDefault="00ED3704" w:rsidP="00ED3704">
      <w:pPr>
        <w:pStyle w:val="Brdtext"/>
      </w:pPr>
      <w:r w:rsidRPr="00BA363E">
        <w:t>Det finansiella sparandet 2020 uppvisade ett mindre underskott än budgetsaldot. Både periodiserade skatteintäkter och räntebetalningar förklarar detta. Likaså medför bl.a. lån till A</w:t>
      </w:r>
      <w:r>
        <w:t>ktiebolaget</w:t>
      </w:r>
      <w:r w:rsidRPr="00BA363E">
        <w:t xml:space="preserve"> Svensk Exportkredit under posten Övriga finansiella transaktioner m.m. att </w:t>
      </w:r>
      <w:r w:rsidRPr="00E20665">
        <w:t xml:space="preserve">sparandet förstärks i förhållande till budgetsaldot. Försäljningar av aktier </w:t>
      </w:r>
      <w:r>
        <w:t xml:space="preserve">bidrog ytterligare till att </w:t>
      </w:r>
      <w:r w:rsidRPr="00E20665">
        <w:t>förstärk</w:t>
      </w:r>
      <w:r>
        <w:t>a</w:t>
      </w:r>
      <w:r w:rsidRPr="00E20665">
        <w:t xml:space="preserve"> budgetsaldot </w:t>
      </w:r>
      <w:r>
        <w:t>men exkluderas vid beräkningen av</w:t>
      </w:r>
      <w:r w:rsidRPr="00E20665">
        <w:t xml:space="preserve"> sparandet.</w:t>
      </w:r>
    </w:p>
    <w:p w14:paraId="28223686" w14:textId="39EEDE12" w:rsidR="00ED3704" w:rsidRPr="00E20665" w:rsidRDefault="00ED3704" w:rsidP="00ED3704">
      <w:pPr>
        <w:pStyle w:val="Brdtext"/>
      </w:pPr>
      <w:r w:rsidRPr="00E20665">
        <w:t>Även skillnaden mellan redovisningarna 2021 förklaras bl.a. av olikheter i redo</w:t>
      </w:r>
      <w:r w:rsidR="004E4324">
        <w:softHyphen/>
      </w:r>
      <w:r w:rsidRPr="00E20665">
        <w:t xml:space="preserve">visningen av inkomster från skatter och räntebetalningar. Den enskilt </w:t>
      </w:r>
      <w:r>
        <w:t xml:space="preserve">största </w:t>
      </w:r>
      <w:r w:rsidRPr="00E20665">
        <w:t>skill</w:t>
      </w:r>
      <w:r w:rsidR="005D2B5A">
        <w:softHyphen/>
      </w:r>
      <w:r w:rsidRPr="00E20665">
        <w:t xml:space="preserve">naden </w:t>
      </w:r>
      <w:r>
        <w:t xml:space="preserve">beror </w:t>
      </w:r>
      <w:r w:rsidRPr="00E20665">
        <w:t xml:space="preserve">dock </w:t>
      </w:r>
      <w:r>
        <w:t>på</w:t>
      </w:r>
      <w:r w:rsidRPr="00E20665">
        <w:t xml:space="preserve"> Riksbankens beslut om att egenfinansiera sin valutareserv, vilket innebär att Riksgäldskontoret kan amortera de lån som upptagits för Riksbankens räkning. Även 2022 och 2023 förklaras en stor del av skillnaden av amorteringen av Riksbankslån, </w:t>
      </w:r>
      <w:r>
        <w:t xml:space="preserve">medan överskotten </w:t>
      </w:r>
      <w:r w:rsidRPr="00E20665">
        <w:t xml:space="preserve">2024 i högre grad </w:t>
      </w:r>
      <w:r>
        <w:t>är</w:t>
      </w:r>
      <w:r w:rsidRPr="00E20665">
        <w:t xml:space="preserve"> samstämmiga.</w:t>
      </w:r>
    </w:p>
    <w:p w14:paraId="43927FA2" w14:textId="77777777" w:rsidR="00ED3704" w:rsidRPr="00254282" w:rsidRDefault="00ED3704" w:rsidP="00ED3704">
      <w:pPr>
        <w:pStyle w:val="Rubrik4utannumrering"/>
      </w:pPr>
      <w:r w:rsidRPr="00254282">
        <w:t>Utvecklingen av statens finansiella sparande</w:t>
      </w:r>
    </w:p>
    <w:p w14:paraId="6637493C" w14:textId="172AD6BB" w:rsidR="00ED3704" w:rsidRPr="00254282" w:rsidRDefault="00ED3704" w:rsidP="00ED3704">
      <w:pPr>
        <w:pStyle w:val="Brdtext"/>
      </w:pPr>
      <w:bookmarkStart w:id="210" w:name="_Hlk67425762"/>
      <w:r w:rsidRPr="00254282">
        <w:t xml:space="preserve">Det finansiella sparandet i staten försämrades kraftigt med </w:t>
      </w:r>
      <w:r>
        <w:t>ca</w:t>
      </w:r>
      <w:r w:rsidRPr="00254282">
        <w:t xml:space="preserve"> 2</w:t>
      </w:r>
      <w:r>
        <w:t>25 </w:t>
      </w:r>
      <w:r w:rsidRPr="00254282">
        <w:t xml:space="preserve">miljarder kronor </w:t>
      </w:r>
      <w:r>
        <w:t>eller</w:t>
      </w:r>
      <w:r w:rsidRPr="00254282">
        <w:t xml:space="preserve"> </w:t>
      </w:r>
      <w:r>
        <w:t>4,</w:t>
      </w:r>
      <w:r w:rsidRPr="00254282">
        <w:t>5</w:t>
      </w:r>
      <w:r>
        <w:t> </w:t>
      </w:r>
      <w:r w:rsidRPr="00254282">
        <w:t xml:space="preserve">procent av BNP mellan 2019 och 2020. Den djupa lågkonjunkturen tillsammans med de </w:t>
      </w:r>
      <w:r>
        <w:t>finanspolitiska</w:t>
      </w:r>
      <w:r w:rsidRPr="00254282">
        <w:t xml:space="preserve"> åtgärder </w:t>
      </w:r>
      <w:r>
        <w:t xml:space="preserve">som vidtagits </w:t>
      </w:r>
      <w:r w:rsidRPr="00254282">
        <w:t xml:space="preserve">medförde att sektorns skatteintäkter minskade. Men framför allt </w:t>
      </w:r>
      <w:r>
        <w:t xml:space="preserve">minskade det finansiella sparandet till följd av </w:t>
      </w:r>
      <w:r w:rsidRPr="00254282">
        <w:t xml:space="preserve">att utgifterna ökade </w:t>
      </w:r>
      <w:r>
        <w:t xml:space="preserve">2020 </w:t>
      </w:r>
      <w:r w:rsidRPr="00254282">
        <w:t>i förhållande till 2019</w:t>
      </w:r>
      <w:r>
        <w:t>. Denna utgiftsökning inkluderar statsbidrag till kommunsektorn som ökade med över 25 procent.</w:t>
      </w:r>
    </w:p>
    <w:p w14:paraId="7BB7562F" w14:textId="60578A91" w:rsidR="00ED3704" w:rsidRDefault="00ED3704" w:rsidP="00ED3704">
      <w:pPr>
        <w:pStyle w:val="TabellRubrik"/>
      </w:pPr>
      <w:bookmarkStart w:id="211" w:name="_Ref66117466"/>
      <w:bookmarkEnd w:id="210"/>
      <w:r>
        <w:lastRenderedPageBreak/>
        <w:t xml:space="preserve">Tabell </w:t>
      </w:r>
      <w:r>
        <w:fldChar w:fldCharType="begin"/>
      </w:r>
      <w:r>
        <w:instrText xml:space="preserve"> STYLEREF  "Rubrik 1" \n</w:instrText>
      </w:r>
      <w:r>
        <w:fldChar w:fldCharType="separate"/>
      </w:r>
      <w:r w:rsidR="000D76EE">
        <w:rPr>
          <w:noProof/>
        </w:rPr>
        <w:t>8</w:t>
      </w:r>
      <w:r>
        <w:rPr>
          <w:noProof/>
        </w:rPr>
        <w:fldChar w:fldCharType="end"/>
      </w:r>
      <w:r>
        <w:t>.</w:t>
      </w:r>
      <w:fldSimple w:instr=" SEQ Tabell \* ARABIC \s 1 ">
        <w:r w:rsidR="000D76EE">
          <w:rPr>
            <w:noProof/>
          </w:rPr>
          <w:t>7</w:t>
        </w:r>
      </w:fldSimple>
      <w:bookmarkEnd w:id="211"/>
      <w:r>
        <w:tab/>
        <w:t>Statens inkomster och utgifter</w:t>
      </w:r>
    </w:p>
    <w:p w14:paraId="43724A7A" w14:textId="283735B9" w:rsidR="00ED3704" w:rsidRDefault="00ED3704" w:rsidP="00ED3704">
      <w:pPr>
        <w:pStyle w:val="TabellUnderrubrik"/>
      </w:pPr>
      <w:r>
        <w:t>Miljarder kronor om annat inte anges. Utfall 2020, prognos 2021–2024</w:t>
      </w:r>
    </w:p>
    <w:tbl>
      <w:tblPr>
        <w:tblStyle w:val="RKBPTabell"/>
        <w:tblW w:w="0" w:type="auto"/>
        <w:tblLook w:val="06E0" w:firstRow="1" w:lastRow="1" w:firstColumn="1" w:lastColumn="0" w:noHBand="1" w:noVBand="1"/>
      </w:tblPr>
      <w:tblGrid>
        <w:gridCol w:w="2085"/>
        <w:gridCol w:w="1057"/>
        <w:gridCol w:w="1057"/>
        <w:gridCol w:w="1057"/>
        <w:gridCol w:w="1057"/>
        <w:gridCol w:w="1057"/>
      </w:tblGrid>
      <w:tr w:rsidR="00ED3704" w14:paraId="6EF0CEC8"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08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BA3275E" w14:textId="77777777" w:rsidR="00ED3704" w:rsidRDefault="00ED3704" w:rsidP="00ED3704">
            <w:pPr>
              <w:pStyle w:val="TabellHuvud"/>
            </w:pP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D2A1824"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2ECF27F"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71FCEAD"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A4882D6"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105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AD02A3B"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rsidRPr="00003386" w14:paraId="2BF3A9FC" w14:textId="77777777" w:rsidTr="00ED3704">
        <w:tc>
          <w:tcPr>
            <w:cnfStyle w:val="001000000000" w:firstRow="0" w:lastRow="0" w:firstColumn="1" w:lastColumn="0" w:oddVBand="0" w:evenVBand="0" w:oddHBand="0" w:evenHBand="0" w:firstRowFirstColumn="0" w:firstRowLastColumn="0" w:lastRowFirstColumn="0" w:lastRowLastColumn="0"/>
            <w:tcW w:w="2085" w:type="dxa"/>
            <w:tcBorders>
              <w:top w:val="single" w:sz="12" w:space="0" w:color="auto"/>
            </w:tcBorders>
            <w:vAlign w:val="top"/>
          </w:tcPr>
          <w:p w14:paraId="2739B516" w14:textId="24B5C8D1" w:rsidR="00ED3704" w:rsidRPr="008A35BB" w:rsidRDefault="00ED3704" w:rsidP="00ED3704">
            <w:pPr>
              <w:pStyle w:val="Tabell"/>
              <w:rPr>
                <w:b/>
                <w:bCs/>
              </w:rPr>
            </w:pPr>
            <w:r w:rsidRPr="008A35BB">
              <w:rPr>
                <w:b/>
                <w:bCs/>
              </w:rPr>
              <w:t>Inkomster</w:t>
            </w:r>
          </w:p>
        </w:tc>
        <w:tc>
          <w:tcPr>
            <w:tcW w:w="1057" w:type="dxa"/>
            <w:tcBorders>
              <w:top w:val="single" w:sz="12" w:space="0" w:color="auto"/>
            </w:tcBorders>
            <w:vAlign w:val="top"/>
          </w:tcPr>
          <w:p w14:paraId="6BE4CC28" w14:textId="4D1B3F47" w:rsidR="00ED3704" w:rsidRPr="00844E6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1 238</w:t>
            </w:r>
          </w:p>
        </w:tc>
        <w:tc>
          <w:tcPr>
            <w:tcW w:w="1057" w:type="dxa"/>
            <w:tcBorders>
              <w:top w:val="single" w:sz="12" w:space="0" w:color="auto"/>
            </w:tcBorders>
            <w:vAlign w:val="top"/>
          </w:tcPr>
          <w:p w14:paraId="4378F917" w14:textId="0B01DCB0"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 xml:space="preserve">1 </w:t>
            </w:r>
            <w:r w:rsidRPr="00122B4A">
              <w:rPr>
                <w:b/>
                <w:bCs/>
              </w:rPr>
              <w:t>283</w:t>
            </w:r>
          </w:p>
        </w:tc>
        <w:tc>
          <w:tcPr>
            <w:tcW w:w="1057" w:type="dxa"/>
            <w:tcBorders>
              <w:top w:val="single" w:sz="12" w:space="0" w:color="auto"/>
            </w:tcBorders>
            <w:vAlign w:val="top"/>
          </w:tcPr>
          <w:p w14:paraId="12F8CA30" w14:textId="6BE0043D"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1 359</w:t>
            </w:r>
          </w:p>
        </w:tc>
        <w:tc>
          <w:tcPr>
            <w:tcW w:w="1057" w:type="dxa"/>
            <w:tcBorders>
              <w:top w:val="single" w:sz="12" w:space="0" w:color="auto"/>
            </w:tcBorders>
            <w:vAlign w:val="top"/>
          </w:tcPr>
          <w:p w14:paraId="6D715D50" w14:textId="4C666431"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1 419</w:t>
            </w:r>
          </w:p>
        </w:tc>
        <w:tc>
          <w:tcPr>
            <w:tcW w:w="1057" w:type="dxa"/>
            <w:tcBorders>
              <w:top w:val="single" w:sz="12" w:space="0" w:color="auto"/>
            </w:tcBorders>
            <w:vAlign w:val="top"/>
          </w:tcPr>
          <w:p w14:paraId="3115CA03" w14:textId="206CDC97"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1 460</w:t>
            </w:r>
          </w:p>
        </w:tc>
      </w:tr>
      <w:tr w:rsidR="00ED3704" w14:paraId="697CC426"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3DCCFAAB" w14:textId="47AF1B3D" w:rsidR="00ED3704" w:rsidRDefault="00ED3704" w:rsidP="00ED3704">
            <w:pPr>
              <w:pStyle w:val="Tabell"/>
            </w:pPr>
            <w:r w:rsidRPr="0085208C">
              <w:t>Procent av BNP</w:t>
            </w:r>
          </w:p>
        </w:tc>
        <w:tc>
          <w:tcPr>
            <w:tcW w:w="1057" w:type="dxa"/>
            <w:vAlign w:val="top"/>
          </w:tcPr>
          <w:p w14:paraId="7BB94EF4" w14:textId="295771C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25,0</w:t>
            </w:r>
          </w:p>
        </w:tc>
        <w:tc>
          <w:tcPr>
            <w:tcW w:w="1057" w:type="dxa"/>
            <w:vAlign w:val="top"/>
          </w:tcPr>
          <w:p w14:paraId="0F16E8DF" w14:textId="64A74F6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24,</w:t>
            </w:r>
            <w:r w:rsidRPr="00EE569D">
              <w:t>6</w:t>
            </w:r>
          </w:p>
        </w:tc>
        <w:tc>
          <w:tcPr>
            <w:tcW w:w="1057" w:type="dxa"/>
            <w:vAlign w:val="top"/>
          </w:tcPr>
          <w:p w14:paraId="7CF05ACC" w14:textId="3AAEA6A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24,7</w:t>
            </w:r>
          </w:p>
        </w:tc>
        <w:tc>
          <w:tcPr>
            <w:tcW w:w="1057" w:type="dxa"/>
            <w:vAlign w:val="top"/>
          </w:tcPr>
          <w:p w14:paraId="2BD82F42" w14:textId="4F58DDE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25,0</w:t>
            </w:r>
          </w:p>
        </w:tc>
        <w:tc>
          <w:tcPr>
            <w:tcW w:w="1057" w:type="dxa"/>
            <w:vAlign w:val="top"/>
          </w:tcPr>
          <w:p w14:paraId="1F99C73A" w14:textId="702988C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24,8</w:t>
            </w:r>
          </w:p>
        </w:tc>
      </w:tr>
      <w:tr w:rsidR="00ED3704" w14:paraId="4F2D89BE"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727DDBF7" w14:textId="68E75927" w:rsidR="00ED3704" w:rsidRDefault="00ED3704" w:rsidP="00ED3704">
            <w:pPr>
              <w:pStyle w:val="Tabell"/>
            </w:pPr>
            <w:r w:rsidRPr="0085208C">
              <w:t>Skatter och avgifter</w:t>
            </w:r>
            <w:r w:rsidRPr="00211345">
              <w:rPr>
                <w:vertAlign w:val="superscript"/>
              </w:rPr>
              <w:t>1</w:t>
            </w:r>
          </w:p>
        </w:tc>
        <w:tc>
          <w:tcPr>
            <w:tcW w:w="1057" w:type="dxa"/>
            <w:vAlign w:val="top"/>
          </w:tcPr>
          <w:p w14:paraId="616C7DBA" w14:textId="1AB53AE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1 062</w:t>
            </w:r>
          </w:p>
        </w:tc>
        <w:tc>
          <w:tcPr>
            <w:tcW w:w="1057" w:type="dxa"/>
            <w:vAlign w:val="top"/>
          </w:tcPr>
          <w:p w14:paraId="1A203119" w14:textId="5F92493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 xml:space="preserve">1 </w:t>
            </w:r>
            <w:r w:rsidRPr="00EE569D">
              <w:t>098</w:t>
            </w:r>
          </w:p>
        </w:tc>
        <w:tc>
          <w:tcPr>
            <w:tcW w:w="1057" w:type="dxa"/>
            <w:vAlign w:val="top"/>
          </w:tcPr>
          <w:p w14:paraId="60084E78" w14:textId="7940EA0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1 172</w:t>
            </w:r>
          </w:p>
        </w:tc>
        <w:tc>
          <w:tcPr>
            <w:tcW w:w="1057" w:type="dxa"/>
            <w:vAlign w:val="top"/>
          </w:tcPr>
          <w:p w14:paraId="39B728E3" w14:textId="240318C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1 231</w:t>
            </w:r>
          </w:p>
        </w:tc>
        <w:tc>
          <w:tcPr>
            <w:tcW w:w="1057" w:type="dxa"/>
            <w:vAlign w:val="top"/>
          </w:tcPr>
          <w:p w14:paraId="42A85765" w14:textId="547A3A2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1 275</w:t>
            </w:r>
          </w:p>
        </w:tc>
      </w:tr>
      <w:tr w:rsidR="00ED3704" w14:paraId="032C49B7"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210A25E0" w14:textId="4E7A25E4" w:rsidR="00ED3704" w:rsidRDefault="00ED3704" w:rsidP="00ED3704">
            <w:pPr>
              <w:pStyle w:val="Tabell"/>
            </w:pPr>
            <w:r w:rsidRPr="0085208C">
              <w:t>Kapitalinkomster</w:t>
            </w:r>
          </w:p>
        </w:tc>
        <w:tc>
          <w:tcPr>
            <w:tcW w:w="1057" w:type="dxa"/>
            <w:vAlign w:val="top"/>
          </w:tcPr>
          <w:p w14:paraId="1D5BD2C7" w14:textId="35A1BF0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33</w:t>
            </w:r>
          </w:p>
        </w:tc>
        <w:tc>
          <w:tcPr>
            <w:tcW w:w="1057" w:type="dxa"/>
            <w:vAlign w:val="top"/>
          </w:tcPr>
          <w:p w14:paraId="66B1CBF2" w14:textId="4D4FA2D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30</w:t>
            </w:r>
          </w:p>
        </w:tc>
        <w:tc>
          <w:tcPr>
            <w:tcW w:w="1057" w:type="dxa"/>
            <w:vAlign w:val="top"/>
          </w:tcPr>
          <w:p w14:paraId="4DE9F0D5" w14:textId="5EA7C7B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30</w:t>
            </w:r>
          </w:p>
        </w:tc>
        <w:tc>
          <w:tcPr>
            <w:tcW w:w="1057" w:type="dxa"/>
            <w:vAlign w:val="top"/>
          </w:tcPr>
          <w:p w14:paraId="22C90721" w14:textId="15FF61F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31</w:t>
            </w:r>
          </w:p>
        </w:tc>
        <w:tc>
          <w:tcPr>
            <w:tcW w:w="1057" w:type="dxa"/>
            <w:vAlign w:val="top"/>
          </w:tcPr>
          <w:p w14:paraId="1523381C" w14:textId="69BF166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30</w:t>
            </w:r>
          </w:p>
        </w:tc>
      </w:tr>
      <w:tr w:rsidR="00ED3704" w14:paraId="54557CEC"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5514A627" w14:textId="5B8C787B" w:rsidR="00ED3704" w:rsidRDefault="00ED3704" w:rsidP="00ED3704">
            <w:pPr>
              <w:pStyle w:val="Tabell"/>
            </w:pPr>
            <w:r w:rsidRPr="0085208C">
              <w:t>Övriga inkomster</w:t>
            </w:r>
          </w:p>
        </w:tc>
        <w:tc>
          <w:tcPr>
            <w:tcW w:w="1057" w:type="dxa"/>
            <w:vAlign w:val="top"/>
          </w:tcPr>
          <w:p w14:paraId="14371A9D" w14:textId="192A6D3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143</w:t>
            </w:r>
          </w:p>
        </w:tc>
        <w:tc>
          <w:tcPr>
            <w:tcW w:w="1057" w:type="dxa"/>
            <w:vAlign w:val="top"/>
          </w:tcPr>
          <w:p w14:paraId="2104A77E" w14:textId="5FDBED5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154</w:t>
            </w:r>
          </w:p>
        </w:tc>
        <w:tc>
          <w:tcPr>
            <w:tcW w:w="1057" w:type="dxa"/>
            <w:vAlign w:val="top"/>
          </w:tcPr>
          <w:p w14:paraId="4A9A57ED" w14:textId="4A7CB8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157</w:t>
            </w:r>
          </w:p>
        </w:tc>
        <w:tc>
          <w:tcPr>
            <w:tcW w:w="1057" w:type="dxa"/>
            <w:vAlign w:val="top"/>
          </w:tcPr>
          <w:p w14:paraId="1E2C000F" w14:textId="753D99A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157</w:t>
            </w:r>
          </w:p>
        </w:tc>
        <w:tc>
          <w:tcPr>
            <w:tcW w:w="1057" w:type="dxa"/>
            <w:vAlign w:val="top"/>
          </w:tcPr>
          <w:p w14:paraId="190AF493" w14:textId="38C4A01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155</w:t>
            </w:r>
          </w:p>
        </w:tc>
      </w:tr>
      <w:tr w:rsidR="00ED3704" w:rsidRPr="00003386" w14:paraId="3AD441F8"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6EA65B8C" w14:textId="3C2C5705" w:rsidR="00ED3704" w:rsidRPr="008A35BB" w:rsidRDefault="00ED3704" w:rsidP="00ED3704">
            <w:pPr>
              <w:pStyle w:val="Tabell"/>
              <w:rPr>
                <w:b/>
                <w:bCs/>
              </w:rPr>
            </w:pPr>
            <w:r w:rsidRPr="008A35BB">
              <w:rPr>
                <w:b/>
                <w:bCs/>
              </w:rPr>
              <w:t>Utgifter</w:t>
            </w:r>
          </w:p>
        </w:tc>
        <w:tc>
          <w:tcPr>
            <w:tcW w:w="1057" w:type="dxa"/>
            <w:vAlign w:val="top"/>
          </w:tcPr>
          <w:p w14:paraId="7F1306B0" w14:textId="0BAC0876" w:rsidR="00ED3704" w:rsidRPr="00844E6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1 394</w:t>
            </w:r>
          </w:p>
        </w:tc>
        <w:tc>
          <w:tcPr>
            <w:tcW w:w="1057" w:type="dxa"/>
            <w:vAlign w:val="top"/>
          </w:tcPr>
          <w:p w14:paraId="17F47F75" w14:textId="5A39B972"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 xml:space="preserve">1 </w:t>
            </w:r>
            <w:r w:rsidRPr="00122B4A">
              <w:rPr>
                <w:b/>
                <w:bCs/>
              </w:rPr>
              <w:t>527</w:t>
            </w:r>
          </w:p>
        </w:tc>
        <w:tc>
          <w:tcPr>
            <w:tcW w:w="1057" w:type="dxa"/>
            <w:vAlign w:val="top"/>
          </w:tcPr>
          <w:p w14:paraId="19CA662D" w14:textId="650C641E"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1 379</w:t>
            </w:r>
          </w:p>
        </w:tc>
        <w:tc>
          <w:tcPr>
            <w:tcW w:w="1057" w:type="dxa"/>
            <w:vAlign w:val="top"/>
          </w:tcPr>
          <w:p w14:paraId="04BE8872" w14:textId="1CAA199C"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1 356</w:t>
            </w:r>
          </w:p>
        </w:tc>
        <w:tc>
          <w:tcPr>
            <w:tcW w:w="1057" w:type="dxa"/>
            <w:vAlign w:val="top"/>
          </w:tcPr>
          <w:p w14:paraId="1C852474" w14:textId="11788DD7"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1 375</w:t>
            </w:r>
          </w:p>
        </w:tc>
      </w:tr>
      <w:tr w:rsidR="00ED3704" w14:paraId="1B57901E"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7BF39A09" w14:textId="55F4F86E" w:rsidR="00ED3704" w:rsidRDefault="00ED3704" w:rsidP="00ED3704">
            <w:pPr>
              <w:pStyle w:val="Tabell"/>
            </w:pPr>
            <w:r w:rsidRPr="0085208C">
              <w:t>Procent av BNP</w:t>
            </w:r>
          </w:p>
        </w:tc>
        <w:tc>
          <w:tcPr>
            <w:tcW w:w="1057" w:type="dxa"/>
            <w:vAlign w:val="top"/>
          </w:tcPr>
          <w:p w14:paraId="4B694E65" w14:textId="61CD3C8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28,2</w:t>
            </w:r>
          </w:p>
        </w:tc>
        <w:tc>
          <w:tcPr>
            <w:tcW w:w="1057" w:type="dxa"/>
            <w:vAlign w:val="top"/>
          </w:tcPr>
          <w:p w14:paraId="21F14DBD" w14:textId="1498CBE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29,</w:t>
            </w:r>
            <w:r w:rsidRPr="00EE569D">
              <w:t>3</w:t>
            </w:r>
          </w:p>
        </w:tc>
        <w:tc>
          <w:tcPr>
            <w:tcW w:w="1057" w:type="dxa"/>
            <w:vAlign w:val="top"/>
          </w:tcPr>
          <w:p w14:paraId="4140055B" w14:textId="02CC6DB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25,1</w:t>
            </w:r>
          </w:p>
        </w:tc>
        <w:tc>
          <w:tcPr>
            <w:tcW w:w="1057" w:type="dxa"/>
            <w:vAlign w:val="top"/>
          </w:tcPr>
          <w:p w14:paraId="501A48A7" w14:textId="3532862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23,8</w:t>
            </w:r>
          </w:p>
        </w:tc>
        <w:tc>
          <w:tcPr>
            <w:tcW w:w="1057" w:type="dxa"/>
            <w:vAlign w:val="top"/>
          </w:tcPr>
          <w:p w14:paraId="1B620B48" w14:textId="59017F5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23,4</w:t>
            </w:r>
          </w:p>
        </w:tc>
      </w:tr>
      <w:tr w:rsidR="00ED3704" w14:paraId="1684C472"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094082E7" w14:textId="3013E0D1" w:rsidR="00ED3704" w:rsidRDefault="00ED3704" w:rsidP="00ED3704">
            <w:pPr>
              <w:pStyle w:val="Tabell"/>
            </w:pPr>
            <w:r w:rsidRPr="0085208C">
              <w:t>Utgifter exkl. räntor</w:t>
            </w:r>
          </w:p>
        </w:tc>
        <w:tc>
          <w:tcPr>
            <w:tcW w:w="1057" w:type="dxa"/>
            <w:vAlign w:val="top"/>
          </w:tcPr>
          <w:p w14:paraId="0AEA8DA5" w14:textId="1998FB7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1 377</w:t>
            </w:r>
          </w:p>
        </w:tc>
        <w:tc>
          <w:tcPr>
            <w:tcW w:w="1057" w:type="dxa"/>
            <w:vAlign w:val="top"/>
          </w:tcPr>
          <w:p w14:paraId="6348AF7B" w14:textId="3EE352C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 xml:space="preserve">1 </w:t>
            </w:r>
            <w:r w:rsidRPr="00EE569D">
              <w:t>511</w:t>
            </w:r>
          </w:p>
        </w:tc>
        <w:tc>
          <w:tcPr>
            <w:tcW w:w="1057" w:type="dxa"/>
            <w:vAlign w:val="top"/>
          </w:tcPr>
          <w:p w14:paraId="7680F8E4" w14:textId="1BCA3DB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 xml:space="preserve">1 </w:t>
            </w:r>
            <w:r w:rsidRPr="00EE569D">
              <w:t>363</w:t>
            </w:r>
          </w:p>
        </w:tc>
        <w:tc>
          <w:tcPr>
            <w:tcW w:w="1057" w:type="dxa"/>
            <w:vAlign w:val="top"/>
          </w:tcPr>
          <w:p w14:paraId="4CD942A8" w14:textId="3FB3D9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1 339</w:t>
            </w:r>
          </w:p>
        </w:tc>
        <w:tc>
          <w:tcPr>
            <w:tcW w:w="1057" w:type="dxa"/>
            <w:vAlign w:val="top"/>
          </w:tcPr>
          <w:p w14:paraId="45DEFC60" w14:textId="153CB83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 xml:space="preserve">1 </w:t>
            </w:r>
            <w:r w:rsidRPr="00EE569D">
              <w:t>356</w:t>
            </w:r>
          </w:p>
        </w:tc>
      </w:tr>
      <w:tr w:rsidR="00ED3704" w14:paraId="20C79CCE"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7E710D85" w14:textId="14E32C42" w:rsidR="00ED3704" w:rsidRDefault="00ED3704" w:rsidP="00ED3704">
            <w:pPr>
              <w:pStyle w:val="Tabell"/>
            </w:pPr>
            <w:r w:rsidRPr="0085208C">
              <w:t>Procent av BNP</w:t>
            </w:r>
          </w:p>
        </w:tc>
        <w:tc>
          <w:tcPr>
            <w:tcW w:w="1057" w:type="dxa"/>
            <w:vAlign w:val="top"/>
          </w:tcPr>
          <w:p w14:paraId="5220ABCA" w14:textId="1CF2C81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27,8</w:t>
            </w:r>
          </w:p>
        </w:tc>
        <w:tc>
          <w:tcPr>
            <w:tcW w:w="1057" w:type="dxa"/>
            <w:vAlign w:val="top"/>
          </w:tcPr>
          <w:p w14:paraId="4A6B439E" w14:textId="7E783C6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E569D">
              <w:t>29,0</w:t>
            </w:r>
          </w:p>
        </w:tc>
        <w:tc>
          <w:tcPr>
            <w:tcW w:w="1057" w:type="dxa"/>
            <w:vAlign w:val="top"/>
          </w:tcPr>
          <w:p w14:paraId="100DD912" w14:textId="7CE34B5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24,8</w:t>
            </w:r>
          </w:p>
        </w:tc>
        <w:tc>
          <w:tcPr>
            <w:tcW w:w="1057" w:type="dxa"/>
            <w:vAlign w:val="top"/>
          </w:tcPr>
          <w:p w14:paraId="7E4D44C1" w14:textId="212B31C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23,5</w:t>
            </w:r>
          </w:p>
        </w:tc>
        <w:tc>
          <w:tcPr>
            <w:tcW w:w="1057" w:type="dxa"/>
            <w:vAlign w:val="top"/>
          </w:tcPr>
          <w:p w14:paraId="7553894F" w14:textId="4606C60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23,0</w:t>
            </w:r>
          </w:p>
        </w:tc>
      </w:tr>
      <w:tr w:rsidR="00ED3704" w14:paraId="19096BCB"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24D73D1D" w14:textId="3E79DC1B" w:rsidR="00ED3704" w:rsidRDefault="00ED3704" w:rsidP="00ED3704">
            <w:pPr>
              <w:pStyle w:val="Tabell"/>
            </w:pPr>
            <w:r w:rsidRPr="0085208C">
              <w:t>Ränteutgifter</w:t>
            </w:r>
            <w:r w:rsidRPr="00211345">
              <w:rPr>
                <w:vertAlign w:val="superscript"/>
              </w:rPr>
              <w:t>2</w:t>
            </w:r>
          </w:p>
        </w:tc>
        <w:tc>
          <w:tcPr>
            <w:tcW w:w="1057" w:type="dxa"/>
            <w:vAlign w:val="top"/>
          </w:tcPr>
          <w:p w14:paraId="705056CD" w14:textId="28F2CA0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B4BD9">
              <w:t>17</w:t>
            </w:r>
          </w:p>
        </w:tc>
        <w:tc>
          <w:tcPr>
            <w:tcW w:w="1057" w:type="dxa"/>
            <w:vAlign w:val="top"/>
          </w:tcPr>
          <w:p w14:paraId="551EEB6F" w14:textId="021C95D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16</w:t>
            </w:r>
          </w:p>
        </w:tc>
        <w:tc>
          <w:tcPr>
            <w:tcW w:w="1057" w:type="dxa"/>
            <w:vAlign w:val="top"/>
          </w:tcPr>
          <w:p w14:paraId="1E3AEFFF" w14:textId="2072C46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16</w:t>
            </w:r>
          </w:p>
        </w:tc>
        <w:tc>
          <w:tcPr>
            <w:tcW w:w="1057" w:type="dxa"/>
            <w:vAlign w:val="top"/>
          </w:tcPr>
          <w:p w14:paraId="5615C7FA" w14:textId="286DA19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17</w:t>
            </w:r>
          </w:p>
        </w:tc>
        <w:tc>
          <w:tcPr>
            <w:tcW w:w="1057" w:type="dxa"/>
            <w:vAlign w:val="top"/>
          </w:tcPr>
          <w:p w14:paraId="1CA5A075" w14:textId="70BC465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9079C">
              <w:t>20</w:t>
            </w:r>
          </w:p>
        </w:tc>
      </w:tr>
      <w:tr w:rsidR="00ED3704" w:rsidRPr="00003386" w14:paraId="360F888E" w14:textId="77777777" w:rsidTr="00ED3704">
        <w:tc>
          <w:tcPr>
            <w:cnfStyle w:val="001000000000" w:firstRow="0" w:lastRow="0" w:firstColumn="1" w:lastColumn="0" w:oddVBand="0" w:evenVBand="0" w:oddHBand="0" w:evenHBand="0" w:firstRowFirstColumn="0" w:firstRowLastColumn="0" w:lastRowFirstColumn="0" w:lastRowLastColumn="0"/>
            <w:tcW w:w="2085" w:type="dxa"/>
            <w:vAlign w:val="top"/>
          </w:tcPr>
          <w:p w14:paraId="19790292" w14:textId="1BBC9AD7" w:rsidR="00ED3704" w:rsidRPr="008A35BB" w:rsidRDefault="00ED3704" w:rsidP="00ED3704">
            <w:pPr>
              <w:pStyle w:val="Tabell"/>
              <w:rPr>
                <w:b/>
                <w:bCs/>
              </w:rPr>
            </w:pPr>
            <w:r w:rsidRPr="008A35BB">
              <w:rPr>
                <w:b/>
                <w:bCs/>
              </w:rPr>
              <w:t>Finansiellt sparande</w:t>
            </w:r>
          </w:p>
        </w:tc>
        <w:tc>
          <w:tcPr>
            <w:tcW w:w="1057" w:type="dxa"/>
            <w:vAlign w:val="top"/>
          </w:tcPr>
          <w:p w14:paraId="52645AE1" w14:textId="053C9CA6" w:rsidR="00ED3704" w:rsidRPr="00844E6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-156</w:t>
            </w:r>
          </w:p>
        </w:tc>
        <w:tc>
          <w:tcPr>
            <w:tcW w:w="1057" w:type="dxa"/>
            <w:vAlign w:val="top"/>
          </w:tcPr>
          <w:p w14:paraId="6EFF3A49" w14:textId="7C36E05D"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w:t>
            </w:r>
            <w:r w:rsidRPr="00122B4A">
              <w:rPr>
                <w:b/>
                <w:bCs/>
              </w:rPr>
              <w:t>244</w:t>
            </w:r>
          </w:p>
        </w:tc>
        <w:tc>
          <w:tcPr>
            <w:tcW w:w="1057" w:type="dxa"/>
            <w:vAlign w:val="top"/>
          </w:tcPr>
          <w:p w14:paraId="506BE679" w14:textId="1B7E8A98"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w:t>
            </w:r>
            <w:r w:rsidRPr="00122B4A">
              <w:rPr>
                <w:b/>
                <w:bCs/>
              </w:rPr>
              <w:t>20</w:t>
            </w:r>
          </w:p>
        </w:tc>
        <w:tc>
          <w:tcPr>
            <w:tcW w:w="1057" w:type="dxa"/>
            <w:vAlign w:val="top"/>
          </w:tcPr>
          <w:p w14:paraId="567595C9" w14:textId="358831A3"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63</w:t>
            </w:r>
          </w:p>
        </w:tc>
        <w:tc>
          <w:tcPr>
            <w:tcW w:w="1057" w:type="dxa"/>
            <w:vAlign w:val="top"/>
          </w:tcPr>
          <w:p w14:paraId="78001416" w14:textId="203431CF"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84</w:t>
            </w:r>
          </w:p>
        </w:tc>
      </w:tr>
      <w:tr w:rsidR="00ED3704" w14:paraId="114C3118"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5" w:type="dxa"/>
            <w:vAlign w:val="top"/>
          </w:tcPr>
          <w:p w14:paraId="54ECC16A" w14:textId="71BD537F" w:rsidR="00ED3704" w:rsidRDefault="00ED3704" w:rsidP="00ED3704">
            <w:pPr>
              <w:pStyle w:val="Tabell"/>
            </w:pPr>
            <w:r w:rsidRPr="0085208C">
              <w:t>Procent av BNP</w:t>
            </w:r>
          </w:p>
        </w:tc>
        <w:tc>
          <w:tcPr>
            <w:tcW w:w="1057" w:type="dxa"/>
            <w:vAlign w:val="top"/>
          </w:tcPr>
          <w:p w14:paraId="19C4DA66" w14:textId="015251B1"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4B4BD9">
              <w:t>-3,2</w:t>
            </w:r>
          </w:p>
        </w:tc>
        <w:tc>
          <w:tcPr>
            <w:tcW w:w="1057" w:type="dxa"/>
            <w:vAlign w:val="top"/>
          </w:tcPr>
          <w:p w14:paraId="2FFB3B32" w14:textId="6B6CFA51"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9079C">
              <w:t>-4,</w:t>
            </w:r>
            <w:r w:rsidRPr="00EE569D">
              <w:t>7</w:t>
            </w:r>
          </w:p>
        </w:tc>
        <w:tc>
          <w:tcPr>
            <w:tcW w:w="1057" w:type="dxa"/>
            <w:vAlign w:val="top"/>
          </w:tcPr>
          <w:p w14:paraId="541AB339" w14:textId="0153168C"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9079C">
              <w:t>-0,4</w:t>
            </w:r>
          </w:p>
        </w:tc>
        <w:tc>
          <w:tcPr>
            <w:tcW w:w="1057" w:type="dxa"/>
            <w:vAlign w:val="top"/>
          </w:tcPr>
          <w:p w14:paraId="1F5A652E" w14:textId="41DACE75"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9079C">
              <w:t>1,1</w:t>
            </w:r>
          </w:p>
        </w:tc>
        <w:tc>
          <w:tcPr>
            <w:tcW w:w="1057" w:type="dxa"/>
            <w:vAlign w:val="top"/>
          </w:tcPr>
          <w:p w14:paraId="69E85686" w14:textId="6A014916"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9079C">
              <w:t>1,4</w:t>
            </w:r>
          </w:p>
        </w:tc>
      </w:tr>
    </w:tbl>
    <w:p w14:paraId="587F82AB" w14:textId="77777777" w:rsidR="00ED3704" w:rsidRDefault="00ED3704" w:rsidP="00ED3704">
      <w:pPr>
        <w:pStyle w:val="TabellFotnot"/>
      </w:pPr>
      <w:r w:rsidRPr="00165C15">
        <w:t xml:space="preserve">Anm.: </w:t>
      </w:r>
      <w:r w:rsidRPr="009F156D">
        <w:t>Beräkningarna baserade på publicerad statistik t.o.m. 2021-03-18, utfall i enlighet med publicerad statistik 2021-03-31.</w:t>
      </w:r>
    </w:p>
    <w:p w14:paraId="3E83EDA1" w14:textId="5FDA7D68" w:rsidR="00ED3704" w:rsidRDefault="00ED3704" w:rsidP="00ED3704">
      <w:pPr>
        <w:pStyle w:val="TabellFotnot"/>
      </w:pPr>
      <w:r w:rsidRPr="00211345">
        <w:rPr>
          <w:vertAlign w:val="superscript"/>
        </w:rPr>
        <w:t>1</w:t>
      </w:r>
      <w:r>
        <w:t xml:space="preserve"> Inklusive utgifter för kapitalavkastning på pensionsskulden.</w:t>
      </w:r>
    </w:p>
    <w:p w14:paraId="66401E91" w14:textId="77777777" w:rsidR="00ED3704" w:rsidRDefault="00ED3704" w:rsidP="00ED3704">
      <w:pPr>
        <w:pStyle w:val="Klla"/>
      </w:pPr>
      <w:r>
        <w:t>Källor: Statistiska centralbyrån och egna beräkningar.</w:t>
      </w:r>
    </w:p>
    <w:p w14:paraId="692578BE" w14:textId="36D7AA22" w:rsidR="00ED3704" w:rsidRDefault="00ED3704" w:rsidP="00ED3704">
      <w:pPr>
        <w:pStyle w:val="Brdtext"/>
      </w:pPr>
      <w:r>
        <w:t xml:space="preserve">År </w:t>
      </w:r>
      <w:r w:rsidRPr="00815BA4">
        <w:t xml:space="preserve">2021 medför ytterligare </w:t>
      </w:r>
      <w:r>
        <w:t>tillfälliga</w:t>
      </w:r>
      <w:r w:rsidRPr="00815BA4">
        <w:t xml:space="preserve"> finanspolitiska åtgärder att statens finanser fortsätter att försämras</w:t>
      </w:r>
      <w:r>
        <w:t xml:space="preserve"> (se </w:t>
      </w:r>
      <w:r>
        <w:fldChar w:fldCharType="begin"/>
      </w:r>
      <w:r>
        <w:instrText xml:space="preserve"> REF  _Ref66117466 \* Lower \h  \* MERGEFORMAT </w:instrText>
      </w:r>
      <w:r>
        <w:fldChar w:fldCharType="separate"/>
      </w:r>
      <w:r w:rsidR="000D76EE">
        <w:t xml:space="preserve">tabell </w:t>
      </w:r>
      <w:r w:rsidR="000D76EE">
        <w:rPr>
          <w:noProof/>
        </w:rPr>
        <w:t>8</w:t>
      </w:r>
      <w:r w:rsidR="000D76EE">
        <w:t>.</w:t>
      </w:r>
      <w:r w:rsidR="000D76EE">
        <w:rPr>
          <w:noProof/>
        </w:rPr>
        <w:t>7</w:t>
      </w:r>
      <w:r>
        <w:fldChar w:fldCharType="end"/>
      </w:r>
      <w:r>
        <w:t>)</w:t>
      </w:r>
      <w:r w:rsidRPr="00815BA4">
        <w:t xml:space="preserve">. </w:t>
      </w:r>
      <w:r>
        <w:t>Underskottet i statens finanser</w:t>
      </w:r>
      <w:r w:rsidRPr="00815BA4">
        <w:t xml:space="preserve"> beräknas </w:t>
      </w:r>
      <w:r>
        <w:t>fr.o.m. 2022</w:t>
      </w:r>
      <w:r w:rsidRPr="00815BA4">
        <w:t xml:space="preserve"> förstärkas och </w:t>
      </w:r>
      <w:r>
        <w:t>successivt vändas till ett</w:t>
      </w:r>
      <w:r w:rsidRPr="00815BA4">
        <w:t xml:space="preserve"> överskott</w:t>
      </w:r>
      <w:r>
        <w:t>, dels till följd av att omfattningen av tillfälliga stöd minskas, dels till följd av den förväntade åter</w:t>
      </w:r>
      <w:r w:rsidR="004E4324">
        <w:softHyphen/>
      </w:r>
      <w:r>
        <w:t>hämtningen i ekonomin</w:t>
      </w:r>
      <w:r w:rsidRPr="00815BA4">
        <w:t>.</w:t>
      </w:r>
    </w:p>
    <w:p w14:paraId="4CCA352E" w14:textId="77C93329" w:rsidR="00ED3704" w:rsidRDefault="00ED3704" w:rsidP="00ED3704">
      <w:pPr>
        <w:pStyle w:val="Rubrik2"/>
      </w:pPr>
      <w:bookmarkStart w:id="212" w:name="_Toc68721355"/>
      <w:bookmarkStart w:id="213" w:name="_Hlk67563640"/>
      <w:r>
        <w:t>Ålderspensionssystemets finanser</w:t>
      </w:r>
      <w:bookmarkEnd w:id="212"/>
    </w:p>
    <w:p w14:paraId="310C70A6" w14:textId="15510C64" w:rsidR="00ED3704" w:rsidRDefault="00ED3704" w:rsidP="00ED3704">
      <w:pPr>
        <w:pStyle w:val="Brdtext"/>
      </w:pPr>
      <w:r>
        <w:t>Det finansiella sparandet i ålderspensionssystemet visade ett underskott 2020 motsvarande 0,2 procent av BNP. Ålderspensionssystemets finanser påverkades av den djupa lågkonjunkturen genom lägre avgiftsinkomster och en lägre avkastning på fondernas finansiella tillgångar. År 2021 är ålderspensionssystemets finanser i balans. Från och med 2022 väntas ålderspensionssystemet åter uppvisa ett mindre överskott motsvarande 0,1 procent av BNP. Det förklaras av att avgiftsinkomsterna ökar snabbare än pensionsutbetalningarna samt stigande kapitalinkomster.</w:t>
      </w:r>
    </w:p>
    <w:p w14:paraId="14FC3A8B" w14:textId="1E8EB066" w:rsidR="00ED3704" w:rsidRDefault="00ED3704" w:rsidP="00ED3704">
      <w:pPr>
        <w:pStyle w:val="Brdtext"/>
      </w:pPr>
      <w:r>
        <w:t>I ålderspensionssystemet förväntas ett avgiftsunderskott under hela prognosperioden, dvs. avgiftsinkomsterna väntas vara lägre än pensionsutbetalningarna. Avgiftsunder-skottet minskar fr.o.m. 2022 men består ändå hela perioden. Direktavkastningen på AP-fondernas tillgångar i form av ränteintäkter och utdelningar var tillfälligt låga 2020, men bedöms vara högre än avgiftsunderskottet fr.o.m. 2021. Det medför att det finansiella sparandet i ålderspensionssystemet successivt</w:t>
      </w:r>
      <w:r w:rsidRPr="00381424">
        <w:t xml:space="preserve"> </w:t>
      </w:r>
      <w:r>
        <w:t>stärks.</w:t>
      </w:r>
    </w:p>
    <w:p w14:paraId="671C4BC4" w14:textId="5D314E6B" w:rsidR="00ED3704" w:rsidRDefault="00ED3704" w:rsidP="00ED3704">
      <w:pPr>
        <w:pStyle w:val="TabellRubrik"/>
      </w:pPr>
      <w:r>
        <w:lastRenderedPageBreak/>
        <w:t xml:space="preserve">Tabell </w:t>
      </w:r>
      <w:r>
        <w:fldChar w:fldCharType="begin"/>
      </w:r>
      <w:r>
        <w:instrText xml:space="preserve"> STYLEREF  "Rubrik 1" \n</w:instrText>
      </w:r>
      <w:r>
        <w:fldChar w:fldCharType="separate"/>
      </w:r>
      <w:r w:rsidR="000D76EE">
        <w:rPr>
          <w:noProof/>
        </w:rPr>
        <w:t>8</w:t>
      </w:r>
      <w:r>
        <w:rPr>
          <w:noProof/>
        </w:rPr>
        <w:fldChar w:fldCharType="end"/>
      </w:r>
      <w:r>
        <w:t>.</w:t>
      </w:r>
      <w:fldSimple w:instr=" SEQ Tabell \* ARABIC \s 1 ">
        <w:r w:rsidR="000D76EE">
          <w:rPr>
            <w:noProof/>
          </w:rPr>
          <w:t>8</w:t>
        </w:r>
      </w:fldSimple>
      <w:r>
        <w:tab/>
        <w:t>Ålderspensionssystemets inkomster och utgifter</w:t>
      </w:r>
    </w:p>
    <w:p w14:paraId="43937BDD" w14:textId="4F58AE3A" w:rsidR="00ED3704" w:rsidRDefault="00ED3704" w:rsidP="00ED3704">
      <w:pPr>
        <w:pStyle w:val="TabellUnderrubrik"/>
      </w:pPr>
      <w:r w:rsidRPr="0082501D">
        <w:t>Miljarder kronor om inte annat anges. Utfall 20</w:t>
      </w:r>
      <w:r>
        <w:t>20</w:t>
      </w:r>
      <w:r w:rsidRPr="0082501D">
        <w:t>, prognos 202</w:t>
      </w:r>
      <w:r>
        <w:t>1</w:t>
      </w:r>
      <w:r w:rsidRPr="0082501D">
        <w:t>–202</w:t>
      </w:r>
      <w:r>
        <w:t>4</w:t>
      </w:r>
    </w:p>
    <w:tbl>
      <w:tblPr>
        <w:tblStyle w:val="RKBPTabell"/>
        <w:tblW w:w="0" w:type="auto"/>
        <w:tblLook w:val="06E0" w:firstRow="1" w:lastRow="1" w:firstColumn="1" w:lastColumn="0" w:noHBand="1" w:noVBand="1"/>
      </w:tblPr>
      <w:tblGrid>
        <w:gridCol w:w="2490"/>
        <w:gridCol w:w="976"/>
        <w:gridCol w:w="976"/>
        <w:gridCol w:w="976"/>
        <w:gridCol w:w="976"/>
        <w:gridCol w:w="976"/>
      </w:tblGrid>
      <w:tr w:rsidR="00ED3704" w:rsidRPr="00A446C0" w14:paraId="0040C92A"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C03A913" w14:textId="77777777" w:rsidR="00ED3704" w:rsidRPr="00A446C0" w:rsidRDefault="00ED3704" w:rsidP="00ED3704">
            <w:pPr>
              <w:pStyle w:val="TabellHuvud"/>
              <w:keepNext/>
            </w:pP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37A04F0" w14:textId="4CFE88AC" w:rsidR="00ED3704" w:rsidRPr="00A446C0"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B1C2627" w14:textId="6BA0D8B3" w:rsidR="00ED3704" w:rsidRPr="00A446C0"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1F0A480" w14:textId="57BB5A97" w:rsidR="00ED3704" w:rsidRPr="00A446C0"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7E37F92" w14:textId="0F9931A6" w:rsidR="00ED3704" w:rsidRPr="00A446C0"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DA1B8F1" w14:textId="04FF0D30" w:rsidR="00ED3704" w:rsidRPr="00A446C0" w:rsidRDefault="00ED3704" w:rsidP="00ED3704">
            <w:pPr>
              <w:pStyle w:val="TabellHuvud"/>
              <w:keepNext/>
              <w:cnfStyle w:val="100000000000" w:firstRow="1" w:lastRow="0" w:firstColumn="0" w:lastColumn="0" w:oddVBand="0" w:evenVBand="0" w:oddHBand="0" w:evenHBand="0" w:firstRowFirstColumn="0" w:firstRowLastColumn="0" w:lastRowFirstColumn="0" w:lastRowLastColumn="0"/>
            </w:pPr>
            <w:r>
              <w:t>2024</w:t>
            </w:r>
          </w:p>
        </w:tc>
      </w:tr>
      <w:tr w:rsidR="00ED3704" w:rsidRPr="00A446C0" w14:paraId="5046A51C"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bottom w:val="single" w:sz="4" w:space="0" w:color="auto"/>
            </w:tcBorders>
            <w:noWrap/>
            <w:hideMark/>
          </w:tcPr>
          <w:p w14:paraId="50720FB9" w14:textId="77777777" w:rsidR="00ED3704" w:rsidRPr="00A446C0" w:rsidRDefault="00ED3704" w:rsidP="00ED3704">
            <w:pPr>
              <w:pStyle w:val="Tabell"/>
              <w:keepNext/>
            </w:pPr>
            <w:r w:rsidRPr="00A446C0">
              <w:t>Avgifter</w:t>
            </w:r>
          </w:p>
        </w:tc>
        <w:tc>
          <w:tcPr>
            <w:tcW w:w="0" w:type="dxa"/>
            <w:tcBorders>
              <w:top w:val="single" w:sz="12" w:space="0" w:color="auto"/>
              <w:bottom w:val="single" w:sz="4" w:space="0" w:color="auto"/>
            </w:tcBorders>
            <w:noWrap/>
            <w:vAlign w:val="top"/>
            <w:hideMark/>
          </w:tcPr>
          <w:p w14:paraId="42D20047" w14:textId="27E8F84E"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29</w:t>
            </w:r>
            <w:r>
              <w:t>5</w:t>
            </w:r>
          </w:p>
        </w:tc>
        <w:tc>
          <w:tcPr>
            <w:tcW w:w="0" w:type="dxa"/>
            <w:tcBorders>
              <w:top w:val="single" w:sz="12" w:space="0" w:color="auto"/>
              <w:bottom w:val="single" w:sz="4" w:space="0" w:color="auto"/>
            </w:tcBorders>
            <w:noWrap/>
            <w:vAlign w:val="top"/>
            <w:hideMark/>
          </w:tcPr>
          <w:p w14:paraId="0D618461" w14:textId="4A2872D9"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303</w:t>
            </w:r>
          </w:p>
        </w:tc>
        <w:tc>
          <w:tcPr>
            <w:tcW w:w="0" w:type="dxa"/>
            <w:tcBorders>
              <w:top w:val="single" w:sz="12" w:space="0" w:color="auto"/>
              <w:bottom w:val="single" w:sz="4" w:space="0" w:color="auto"/>
            </w:tcBorders>
            <w:noWrap/>
            <w:vAlign w:val="top"/>
            <w:hideMark/>
          </w:tcPr>
          <w:p w14:paraId="712035E2" w14:textId="59872B68"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314</w:t>
            </w:r>
          </w:p>
        </w:tc>
        <w:tc>
          <w:tcPr>
            <w:tcW w:w="0" w:type="dxa"/>
            <w:tcBorders>
              <w:top w:val="single" w:sz="12" w:space="0" w:color="auto"/>
              <w:bottom w:val="single" w:sz="4" w:space="0" w:color="auto"/>
            </w:tcBorders>
            <w:noWrap/>
            <w:vAlign w:val="top"/>
            <w:hideMark/>
          </w:tcPr>
          <w:p w14:paraId="7BC0053A" w14:textId="59BE4551"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323</w:t>
            </w:r>
          </w:p>
        </w:tc>
        <w:tc>
          <w:tcPr>
            <w:tcW w:w="0" w:type="dxa"/>
            <w:tcBorders>
              <w:top w:val="single" w:sz="12" w:space="0" w:color="auto"/>
              <w:bottom w:val="single" w:sz="4" w:space="0" w:color="auto"/>
            </w:tcBorders>
            <w:noWrap/>
            <w:vAlign w:val="top"/>
            <w:hideMark/>
          </w:tcPr>
          <w:p w14:paraId="10957217" w14:textId="169D4F62"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330</w:t>
            </w:r>
          </w:p>
        </w:tc>
      </w:tr>
      <w:tr w:rsidR="00ED3704" w:rsidRPr="00A446C0" w14:paraId="03008B0B" w14:textId="77777777" w:rsidTr="00ED3704">
        <w:tc>
          <w:tcPr>
            <w:cnfStyle w:val="001000000000" w:firstRow="0" w:lastRow="0" w:firstColumn="1" w:lastColumn="0" w:oddVBand="0" w:evenVBand="0" w:oddHBand="0" w:evenHBand="0" w:firstRowFirstColumn="0" w:firstRowLastColumn="0" w:lastRowFirstColumn="0" w:lastRowLastColumn="0"/>
            <w:tcW w:w="2500" w:type="dxa"/>
            <w:tcBorders>
              <w:top w:val="single" w:sz="4" w:space="0" w:color="auto"/>
              <w:bottom w:val="single" w:sz="12" w:space="0" w:color="auto"/>
            </w:tcBorders>
            <w:shd w:val="clear" w:color="auto" w:fill="auto"/>
            <w:noWrap/>
            <w:hideMark/>
          </w:tcPr>
          <w:p w14:paraId="41390B53" w14:textId="77777777" w:rsidR="00ED3704" w:rsidRPr="00A446C0" w:rsidRDefault="00ED3704" w:rsidP="00ED3704">
            <w:pPr>
              <w:pStyle w:val="Tabell"/>
              <w:keepNext/>
            </w:pPr>
            <w:r w:rsidRPr="00A446C0">
              <w:t>Pensioner</w:t>
            </w:r>
          </w:p>
        </w:tc>
        <w:tc>
          <w:tcPr>
            <w:tcW w:w="974" w:type="dxa"/>
            <w:tcBorders>
              <w:top w:val="single" w:sz="4" w:space="0" w:color="auto"/>
              <w:bottom w:val="single" w:sz="12" w:space="0" w:color="auto"/>
            </w:tcBorders>
            <w:shd w:val="clear" w:color="auto" w:fill="auto"/>
            <w:noWrap/>
            <w:vAlign w:val="top"/>
            <w:hideMark/>
          </w:tcPr>
          <w:p w14:paraId="4474350F" w14:textId="5A2ED313"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326</w:t>
            </w:r>
          </w:p>
        </w:tc>
        <w:tc>
          <w:tcPr>
            <w:tcW w:w="974" w:type="dxa"/>
            <w:tcBorders>
              <w:top w:val="single" w:sz="4" w:space="0" w:color="auto"/>
              <w:bottom w:val="single" w:sz="12" w:space="0" w:color="auto"/>
            </w:tcBorders>
            <w:shd w:val="clear" w:color="auto" w:fill="auto"/>
            <w:noWrap/>
            <w:vAlign w:val="top"/>
            <w:hideMark/>
          </w:tcPr>
          <w:p w14:paraId="39246C59" w14:textId="14464381"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331</w:t>
            </w:r>
          </w:p>
        </w:tc>
        <w:tc>
          <w:tcPr>
            <w:tcW w:w="974" w:type="dxa"/>
            <w:tcBorders>
              <w:top w:val="single" w:sz="4" w:space="0" w:color="auto"/>
              <w:bottom w:val="single" w:sz="12" w:space="0" w:color="auto"/>
            </w:tcBorders>
            <w:shd w:val="clear" w:color="auto" w:fill="auto"/>
            <w:noWrap/>
            <w:vAlign w:val="top"/>
            <w:hideMark/>
          </w:tcPr>
          <w:p w14:paraId="455D5B63" w14:textId="01D5B885"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339</w:t>
            </w:r>
          </w:p>
        </w:tc>
        <w:tc>
          <w:tcPr>
            <w:tcW w:w="974" w:type="dxa"/>
            <w:tcBorders>
              <w:top w:val="single" w:sz="4" w:space="0" w:color="auto"/>
              <w:bottom w:val="single" w:sz="12" w:space="0" w:color="auto"/>
            </w:tcBorders>
            <w:shd w:val="clear" w:color="auto" w:fill="auto"/>
            <w:noWrap/>
            <w:vAlign w:val="top"/>
            <w:hideMark/>
          </w:tcPr>
          <w:p w14:paraId="2987C2A0" w14:textId="4D638B82"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348</w:t>
            </w:r>
          </w:p>
        </w:tc>
        <w:tc>
          <w:tcPr>
            <w:tcW w:w="974" w:type="dxa"/>
            <w:tcBorders>
              <w:top w:val="single" w:sz="4" w:space="0" w:color="auto"/>
              <w:bottom w:val="single" w:sz="12" w:space="0" w:color="auto"/>
            </w:tcBorders>
            <w:shd w:val="clear" w:color="auto" w:fill="auto"/>
            <w:noWrap/>
            <w:vAlign w:val="top"/>
            <w:hideMark/>
          </w:tcPr>
          <w:p w14:paraId="58424FE9" w14:textId="3AABC566"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356</w:t>
            </w:r>
          </w:p>
        </w:tc>
      </w:tr>
      <w:tr w:rsidR="00ED3704" w:rsidRPr="00A446C0" w14:paraId="51B6D1CA" w14:textId="77777777" w:rsidTr="00ED3704">
        <w:tc>
          <w:tcPr>
            <w:cnfStyle w:val="001000000000" w:firstRow="0" w:lastRow="0" w:firstColumn="1" w:lastColumn="0" w:oddVBand="0" w:evenVBand="0" w:oddHBand="0" w:evenHBand="0" w:firstRowFirstColumn="0" w:firstRowLastColumn="0" w:lastRowFirstColumn="0" w:lastRowLastColumn="0"/>
            <w:tcW w:w="2500" w:type="dxa"/>
            <w:tcBorders>
              <w:top w:val="single" w:sz="12" w:space="0" w:color="auto"/>
            </w:tcBorders>
            <w:noWrap/>
            <w:hideMark/>
          </w:tcPr>
          <w:p w14:paraId="46E2DFF7" w14:textId="77777777" w:rsidR="00ED3704" w:rsidRPr="00A446C0" w:rsidRDefault="00ED3704" w:rsidP="00ED3704">
            <w:pPr>
              <w:pStyle w:val="Tabell"/>
              <w:keepNext/>
              <w:rPr>
                <w:b/>
                <w:bCs/>
              </w:rPr>
            </w:pPr>
            <w:r w:rsidRPr="00A446C0">
              <w:rPr>
                <w:b/>
                <w:bCs/>
              </w:rPr>
              <w:t>Avgiftsunderskott</w:t>
            </w:r>
          </w:p>
        </w:tc>
        <w:tc>
          <w:tcPr>
            <w:tcW w:w="974" w:type="dxa"/>
            <w:tcBorders>
              <w:top w:val="single" w:sz="12" w:space="0" w:color="auto"/>
            </w:tcBorders>
            <w:noWrap/>
            <w:vAlign w:val="top"/>
            <w:hideMark/>
          </w:tcPr>
          <w:p w14:paraId="08B6DEB4" w14:textId="7A135447"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-32</w:t>
            </w:r>
          </w:p>
        </w:tc>
        <w:tc>
          <w:tcPr>
            <w:tcW w:w="974" w:type="dxa"/>
            <w:tcBorders>
              <w:top w:val="single" w:sz="12" w:space="0" w:color="auto"/>
            </w:tcBorders>
            <w:noWrap/>
            <w:vAlign w:val="top"/>
            <w:hideMark/>
          </w:tcPr>
          <w:p w14:paraId="6A8A4CF2" w14:textId="4073E4A4"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-28</w:t>
            </w:r>
          </w:p>
        </w:tc>
        <w:tc>
          <w:tcPr>
            <w:tcW w:w="974" w:type="dxa"/>
            <w:tcBorders>
              <w:top w:val="single" w:sz="12" w:space="0" w:color="auto"/>
            </w:tcBorders>
            <w:noWrap/>
            <w:vAlign w:val="top"/>
            <w:hideMark/>
          </w:tcPr>
          <w:p w14:paraId="56B6CA89" w14:textId="4BC55C96"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-25</w:t>
            </w:r>
          </w:p>
        </w:tc>
        <w:tc>
          <w:tcPr>
            <w:tcW w:w="974" w:type="dxa"/>
            <w:tcBorders>
              <w:top w:val="single" w:sz="12" w:space="0" w:color="auto"/>
            </w:tcBorders>
            <w:noWrap/>
            <w:vAlign w:val="top"/>
            <w:hideMark/>
          </w:tcPr>
          <w:p w14:paraId="3D84D5D1" w14:textId="0D4DE2C9"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-25</w:t>
            </w:r>
          </w:p>
        </w:tc>
        <w:tc>
          <w:tcPr>
            <w:tcW w:w="974" w:type="dxa"/>
            <w:tcBorders>
              <w:top w:val="single" w:sz="12" w:space="0" w:color="auto"/>
            </w:tcBorders>
            <w:noWrap/>
            <w:vAlign w:val="top"/>
            <w:hideMark/>
          </w:tcPr>
          <w:p w14:paraId="2C0B89EB" w14:textId="6616C795"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-25</w:t>
            </w:r>
          </w:p>
        </w:tc>
      </w:tr>
      <w:tr w:rsidR="00ED3704" w:rsidRPr="00A446C0" w14:paraId="7EFB8E4F" w14:textId="77777777" w:rsidTr="00ED3704">
        <w:tc>
          <w:tcPr>
            <w:cnfStyle w:val="001000000000" w:firstRow="0" w:lastRow="0" w:firstColumn="1" w:lastColumn="0" w:oddVBand="0" w:evenVBand="0" w:oddHBand="0" w:evenHBand="0" w:firstRowFirstColumn="0" w:firstRowLastColumn="0" w:lastRowFirstColumn="0" w:lastRowLastColumn="0"/>
            <w:tcW w:w="2500" w:type="dxa"/>
            <w:tcBorders>
              <w:bottom w:val="single" w:sz="4" w:space="0" w:color="auto"/>
            </w:tcBorders>
            <w:noWrap/>
            <w:hideMark/>
          </w:tcPr>
          <w:p w14:paraId="6D9B0EEB" w14:textId="77777777" w:rsidR="00ED3704" w:rsidRPr="00A446C0" w:rsidRDefault="00ED3704" w:rsidP="00ED3704">
            <w:pPr>
              <w:pStyle w:val="Tabell"/>
              <w:keepNext/>
            </w:pPr>
            <w:r w:rsidRPr="00A446C0">
              <w:t>Räntor, utdelningar</w:t>
            </w:r>
          </w:p>
        </w:tc>
        <w:tc>
          <w:tcPr>
            <w:tcW w:w="974" w:type="dxa"/>
            <w:tcBorders>
              <w:bottom w:val="single" w:sz="4" w:space="0" w:color="auto"/>
            </w:tcBorders>
            <w:noWrap/>
            <w:vAlign w:val="top"/>
            <w:hideMark/>
          </w:tcPr>
          <w:p w14:paraId="709833B8" w14:textId="22719640"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27</w:t>
            </w:r>
          </w:p>
        </w:tc>
        <w:tc>
          <w:tcPr>
            <w:tcW w:w="974" w:type="dxa"/>
            <w:tcBorders>
              <w:bottom w:val="single" w:sz="4" w:space="0" w:color="auto"/>
            </w:tcBorders>
            <w:noWrap/>
            <w:vAlign w:val="top"/>
            <w:hideMark/>
          </w:tcPr>
          <w:p w14:paraId="1A051ED8" w14:textId="12F67010"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35</w:t>
            </w:r>
          </w:p>
        </w:tc>
        <w:tc>
          <w:tcPr>
            <w:tcW w:w="974" w:type="dxa"/>
            <w:tcBorders>
              <w:bottom w:val="single" w:sz="4" w:space="0" w:color="auto"/>
            </w:tcBorders>
            <w:noWrap/>
            <w:vAlign w:val="top"/>
            <w:hideMark/>
          </w:tcPr>
          <w:p w14:paraId="517D07D4" w14:textId="138E9581"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37</w:t>
            </w:r>
          </w:p>
        </w:tc>
        <w:tc>
          <w:tcPr>
            <w:tcW w:w="974" w:type="dxa"/>
            <w:tcBorders>
              <w:bottom w:val="single" w:sz="4" w:space="0" w:color="auto"/>
            </w:tcBorders>
            <w:noWrap/>
            <w:vAlign w:val="top"/>
            <w:hideMark/>
          </w:tcPr>
          <w:p w14:paraId="44A2352B" w14:textId="00EC3FC4"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38</w:t>
            </w:r>
          </w:p>
        </w:tc>
        <w:tc>
          <w:tcPr>
            <w:tcW w:w="974" w:type="dxa"/>
            <w:tcBorders>
              <w:bottom w:val="single" w:sz="4" w:space="0" w:color="auto"/>
            </w:tcBorders>
            <w:noWrap/>
            <w:vAlign w:val="top"/>
            <w:hideMark/>
          </w:tcPr>
          <w:p w14:paraId="1DDE94B4" w14:textId="5A92431C"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40</w:t>
            </w:r>
          </w:p>
        </w:tc>
      </w:tr>
      <w:tr w:rsidR="00ED3704" w:rsidRPr="00A446C0" w14:paraId="44F3D472" w14:textId="77777777" w:rsidTr="00ED3704">
        <w:tc>
          <w:tcPr>
            <w:cnfStyle w:val="001000000000" w:firstRow="0" w:lastRow="0" w:firstColumn="1" w:lastColumn="0" w:oddVBand="0" w:evenVBand="0" w:oddHBand="0" w:evenHBand="0" w:firstRowFirstColumn="0" w:firstRowLastColumn="0" w:lastRowFirstColumn="0" w:lastRowLastColumn="0"/>
            <w:tcW w:w="2500" w:type="dxa"/>
            <w:tcBorders>
              <w:top w:val="single" w:sz="4" w:space="0" w:color="auto"/>
              <w:bottom w:val="single" w:sz="12" w:space="0" w:color="auto"/>
            </w:tcBorders>
            <w:shd w:val="clear" w:color="auto" w:fill="auto"/>
            <w:noWrap/>
            <w:hideMark/>
          </w:tcPr>
          <w:p w14:paraId="138F7380" w14:textId="77777777" w:rsidR="00ED3704" w:rsidRPr="00A446C0" w:rsidRDefault="00ED3704" w:rsidP="00ED3704">
            <w:pPr>
              <w:pStyle w:val="Tabell"/>
              <w:keepNext/>
            </w:pPr>
            <w:r w:rsidRPr="00A446C0">
              <w:t>Förvaltningsutgifter m.m.</w:t>
            </w:r>
          </w:p>
        </w:tc>
        <w:tc>
          <w:tcPr>
            <w:tcW w:w="974" w:type="dxa"/>
            <w:tcBorders>
              <w:top w:val="single" w:sz="4" w:space="0" w:color="auto"/>
              <w:bottom w:val="single" w:sz="12" w:space="0" w:color="auto"/>
            </w:tcBorders>
            <w:shd w:val="clear" w:color="auto" w:fill="auto"/>
            <w:noWrap/>
            <w:vAlign w:val="top"/>
            <w:hideMark/>
          </w:tcPr>
          <w:p w14:paraId="014EA04A" w14:textId="10944F5C"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-5</w:t>
            </w:r>
          </w:p>
        </w:tc>
        <w:tc>
          <w:tcPr>
            <w:tcW w:w="974" w:type="dxa"/>
            <w:tcBorders>
              <w:top w:val="single" w:sz="4" w:space="0" w:color="auto"/>
              <w:bottom w:val="single" w:sz="12" w:space="0" w:color="auto"/>
            </w:tcBorders>
            <w:shd w:val="clear" w:color="auto" w:fill="auto"/>
            <w:noWrap/>
            <w:vAlign w:val="top"/>
            <w:hideMark/>
          </w:tcPr>
          <w:p w14:paraId="4067DF7F" w14:textId="573A6DDF"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-6</w:t>
            </w:r>
          </w:p>
        </w:tc>
        <w:tc>
          <w:tcPr>
            <w:tcW w:w="974" w:type="dxa"/>
            <w:tcBorders>
              <w:top w:val="single" w:sz="4" w:space="0" w:color="auto"/>
              <w:bottom w:val="single" w:sz="12" w:space="0" w:color="auto"/>
            </w:tcBorders>
            <w:shd w:val="clear" w:color="auto" w:fill="auto"/>
            <w:noWrap/>
            <w:vAlign w:val="top"/>
            <w:hideMark/>
          </w:tcPr>
          <w:p w14:paraId="6BF5CFD8" w14:textId="4BCBA199"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-6</w:t>
            </w:r>
          </w:p>
        </w:tc>
        <w:tc>
          <w:tcPr>
            <w:tcW w:w="974" w:type="dxa"/>
            <w:tcBorders>
              <w:top w:val="single" w:sz="4" w:space="0" w:color="auto"/>
              <w:bottom w:val="single" w:sz="12" w:space="0" w:color="auto"/>
            </w:tcBorders>
            <w:shd w:val="clear" w:color="auto" w:fill="auto"/>
            <w:noWrap/>
            <w:vAlign w:val="top"/>
            <w:hideMark/>
          </w:tcPr>
          <w:p w14:paraId="50338C6D" w14:textId="40F4176C"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-6</w:t>
            </w:r>
          </w:p>
        </w:tc>
        <w:tc>
          <w:tcPr>
            <w:tcW w:w="974" w:type="dxa"/>
            <w:tcBorders>
              <w:top w:val="single" w:sz="4" w:space="0" w:color="auto"/>
              <w:bottom w:val="single" w:sz="12" w:space="0" w:color="auto"/>
            </w:tcBorders>
            <w:shd w:val="clear" w:color="auto" w:fill="auto"/>
            <w:noWrap/>
            <w:vAlign w:val="top"/>
            <w:hideMark/>
          </w:tcPr>
          <w:p w14:paraId="649F0E48" w14:textId="1EAD5FF1" w:rsidR="00ED3704" w:rsidRPr="00A446C0"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A900B7">
              <w:t>-6</w:t>
            </w:r>
          </w:p>
        </w:tc>
      </w:tr>
      <w:tr w:rsidR="00ED3704" w:rsidRPr="00A446C0" w14:paraId="0F71922F" w14:textId="77777777" w:rsidTr="00ED3704">
        <w:tc>
          <w:tcPr>
            <w:cnfStyle w:val="001000000000" w:firstRow="0" w:lastRow="0" w:firstColumn="1" w:lastColumn="0" w:oddVBand="0" w:evenVBand="0" w:oddHBand="0" w:evenHBand="0" w:firstRowFirstColumn="0" w:firstRowLastColumn="0" w:lastRowFirstColumn="0" w:lastRowLastColumn="0"/>
            <w:tcW w:w="2500" w:type="dxa"/>
            <w:tcBorders>
              <w:top w:val="single" w:sz="12" w:space="0" w:color="auto"/>
            </w:tcBorders>
            <w:noWrap/>
            <w:hideMark/>
          </w:tcPr>
          <w:p w14:paraId="5929EFA8" w14:textId="73BA3ED7" w:rsidR="00ED3704" w:rsidRPr="00A446C0" w:rsidRDefault="00ED3704" w:rsidP="00ED3704">
            <w:pPr>
              <w:pStyle w:val="Tabell"/>
              <w:keepNext/>
              <w:rPr>
                <w:b/>
                <w:bCs/>
              </w:rPr>
            </w:pPr>
            <w:r w:rsidRPr="00A446C0">
              <w:rPr>
                <w:b/>
                <w:bCs/>
              </w:rPr>
              <w:t>Finansiellt sparande</w:t>
            </w:r>
          </w:p>
        </w:tc>
        <w:tc>
          <w:tcPr>
            <w:tcW w:w="974" w:type="dxa"/>
            <w:tcBorders>
              <w:top w:val="single" w:sz="12" w:space="0" w:color="auto"/>
            </w:tcBorders>
            <w:noWrap/>
            <w:vAlign w:val="top"/>
          </w:tcPr>
          <w:p w14:paraId="38DBDC7E" w14:textId="5A3B3D8F"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-10</w:t>
            </w:r>
          </w:p>
        </w:tc>
        <w:tc>
          <w:tcPr>
            <w:tcW w:w="974" w:type="dxa"/>
            <w:tcBorders>
              <w:top w:val="single" w:sz="12" w:space="0" w:color="auto"/>
            </w:tcBorders>
            <w:noWrap/>
            <w:vAlign w:val="top"/>
          </w:tcPr>
          <w:p w14:paraId="65A6AD28" w14:textId="2DB57489"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1</w:t>
            </w:r>
          </w:p>
        </w:tc>
        <w:tc>
          <w:tcPr>
            <w:tcW w:w="974" w:type="dxa"/>
            <w:tcBorders>
              <w:top w:val="single" w:sz="12" w:space="0" w:color="auto"/>
            </w:tcBorders>
            <w:noWrap/>
            <w:vAlign w:val="top"/>
          </w:tcPr>
          <w:p w14:paraId="464DBA23" w14:textId="25448097"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6</w:t>
            </w:r>
          </w:p>
        </w:tc>
        <w:tc>
          <w:tcPr>
            <w:tcW w:w="974" w:type="dxa"/>
            <w:tcBorders>
              <w:top w:val="single" w:sz="12" w:space="0" w:color="auto"/>
            </w:tcBorders>
            <w:noWrap/>
            <w:vAlign w:val="top"/>
          </w:tcPr>
          <w:p w14:paraId="2EEAAC0E" w14:textId="5005EC02"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8</w:t>
            </w:r>
          </w:p>
        </w:tc>
        <w:tc>
          <w:tcPr>
            <w:tcW w:w="974" w:type="dxa"/>
            <w:tcBorders>
              <w:top w:val="single" w:sz="12" w:space="0" w:color="auto"/>
            </w:tcBorders>
            <w:noWrap/>
            <w:vAlign w:val="top"/>
          </w:tcPr>
          <w:p w14:paraId="7BD758AB" w14:textId="35074A4D" w:rsidR="00ED3704" w:rsidRPr="00E366A8" w:rsidRDefault="00ED3704" w:rsidP="00ED3704">
            <w:pPr>
              <w:pStyle w:val="Tabell"/>
              <w:keepNext/>
              <w:cnfStyle w:val="000000000000" w:firstRow="0" w:lastRow="0" w:firstColumn="0" w:lastColumn="0" w:oddVBand="0" w:evenVBand="0" w:oddHBand="0" w:evenHBand="0" w:firstRowFirstColumn="0" w:firstRowLastColumn="0" w:lastRowFirstColumn="0" w:lastRowLastColumn="0"/>
              <w:rPr>
                <w:b/>
                <w:bCs/>
              </w:rPr>
            </w:pPr>
            <w:r w:rsidRPr="00E366A8">
              <w:rPr>
                <w:b/>
                <w:bCs/>
              </w:rPr>
              <w:t>9</w:t>
            </w:r>
          </w:p>
        </w:tc>
      </w:tr>
      <w:tr w:rsidR="00ED3704" w:rsidRPr="00E366A8" w14:paraId="10D2A5AD"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0" w:type="dxa"/>
            <w:noWrap/>
            <w:hideMark/>
          </w:tcPr>
          <w:p w14:paraId="1301C482" w14:textId="77777777" w:rsidR="00ED3704" w:rsidRPr="00E366A8" w:rsidRDefault="00ED3704" w:rsidP="00ED3704">
            <w:pPr>
              <w:pStyle w:val="Tabell"/>
              <w:keepNext/>
              <w:rPr>
                <w:bCs/>
              </w:rPr>
            </w:pPr>
            <w:r w:rsidRPr="00E366A8">
              <w:rPr>
                <w:bCs/>
              </w:rPr>
              <w:t>Procent av BNP</w:t>
            </w:r>
          </w:p>
        </w:tc>
        <w:tc>
          <w:tcPr>
            <w:tcW w:w="974" w:type="dxa"/>
            <w:noWrap/>
            <w:vAlign w:val="top"/>
            <w:hideMark/>
          </w:tcPr>
          <w:p w14:paraId="45DC61E1" w14:textId="6EFC6E09" w:rsidR="00ED3704" w:rsidRPr="00E366A8"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Cs/>
              </w:rPr>
            </w:pPr>
            <w:r w:rsidRPr="00E366A8">
              <w:t>-0,2</w:t>
            </w:r>
          </w:p>
        </w:tc>
        <w:tc>
          <w:tcPr>
            <w:tcW w:w="974" w:type="dxa"/>
            <w:noWrap/>
            <w:vAlign w:val="top"/>
            <w:hideMark/>
          </w:tcPr>
          <w:p w14:paraId="32A3C67C" w14:textId="651630C0" w:rsidR="00ED3704" w:rsidRPr="00E366A8"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Cs/>
              </w:rPr>
            </w:pPr>
            <w:r w:rsidRPr="00E366A8">
              <w:t>0,0</w:t>
            </w:r>
          </w:p>
        </w:tc>
        <w:tc>
          <w:tcPr>
            <w:tcW w:w="974" w:type="dxa"/>
            <w:noWrap/>
            <w:vAlign w:val="top"/>
            <w:hideMark/>
          </w:tcPr>
          <w:p w14:paraId="50026367" w14:textId="1F591BBB" w:rsidR="00ED3704" w:rsidRPr="00E366A8"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Cs/>
              </w:rPr>
            </w:pPr>
            <w:r w:rsidRPr="00E366A8">
              <w:t>0,1</w:t>
            </w:r>
          </w:p>
        </w:tc>
        <w:tc>
          <w:tcPr>
            <w:tcW w:w="974" w:type="dxa"/>
            <w:noWrap/>
            <w:vAlign w:val="top"/>
            <w:hideMark/>
          </w:tcPr>
          <w:p w14:paraId="06AC56E4" w14:textId="38899094" w:rsidR="00ED3704" w:rsidRPr="00E366A8"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Cs/>
              </w:rPr>
            </w:pPr>
            <w:r w:rsidRPr="00E366A8">
              <w:t>0,1</w:t>
            </w:r>
          </w:p>
        </w:tc>
        <w:tc>
          <w:tcPr>
            <w:tcW w:w="974" w:type="dxa"/>
            <w:noWrap/>
            <w:vAlign w:val="top"/>
            <w:hideMark/>
          </w:tcPr>
          <w:p w14:paraId="1C8E0E98" w14:textId="107C47B9" w:rsidR="00ED3704" w:rsidRPr="00E366A8" w:rsidRDefault="00ED3704" w:rsidP="00ED3704">
            <w:pPr>
              <w:pStyle w:val="Tabell"/>
              <w:keepNext/>
              <w:cnfStyle w:val="010000000000" w:firstRow="0" w:lastRow="1" w:firstColumn="0" w:lastColumn="0" w:oddVBand="0" w:evenVBand="0" w:oddHBand="0" w:evenHBand="0" w:firstRowFirstColumn="0" w:firstRowLastColumn="0" w:lastRowFirstColumn="0" w:lastRowLastColumn="0"/>
              <w:rPr>
                <w:bCs/>
              </w:rPr>
            </w:pPr>
            <w:r w:rsidRPr="00E366A8">
              <w:t>0,1</w:t>
            </w:r>
          </w:p>
        </w:tc>
      </w:tr>
    </w:tbl>
    <w:p w14:paraId="7C2AAA1F" w14:textId="33D3A5C9" w:rsidR="00ED3704" w:rsidRDefault="00ED3704" w:rsidP="00ED3704">
      <w:pPr>
        <w:pStyle w:val="TabellFotnot"/>
      </w:pPr>
      <w:r w:rsidRPr="0082501D">
        <w:t xml:space="preserve">Anm.: </w:t>
      </w:r>
      <w:r>
        <w:t xml:space="preserve"> </w:t>
      </w:r>
      <w:r w:rsidRPr="00EA78FD">
        <w:t>Beräkningarna är baserade</w:t>
      </w:r>
      <w:r w:rsidRPr="00882A9E">
        <w:t xml:space="preserve"> på publicerad statistik </w:t>
      </w:r>
      <w:r>
        <w:t>t.o.m.</w:t>
      </w:r>
      <w:r w:rsidRPr="00882A9E">
        <w:t xml:space="preserve"> </w:t>
      </w:r>
      <w:r w:rsidRPr="00EA78FD">
        <w:t xml:space="preserve">2021-03-18, utfall i enlighet med publicerad statistik 2021-03-31. </w:t>
      </w:r>
      <w:r w:rsidRPr="0082501D">
        <w:t>Beloppen är avrundade och stämmer därför inte alltid överens med summan.</w:t>
      </w:r>
    </w:p>
    <w:p w14:paraId="26C77BB6" w14:textId="09EE7F35" w:rsidR="00ED3704" w:rsidRDefault="00ED3704" w:rsidP="00ED3704">
      <w:pPr>
        <w:pStyle w:val="Klla"/>
        <w:ind w:right="-1134"/>
      </w:pPr>
      <w:r>
        <w:t xml:space="preserve">Källor: </w:t>
      </w:r>
      <w:r w:rsidRPr="0082501D">
        <w:t>Statistiska centralbyrån och egna beräkningar.</w:t>
      </w:r>
    </w:p>
    <w:p w14:paraId="1190EF03" w14:textId="3DFB4BDA" w:rsidR="00ED3704" w:rsidRDefault="00ED3704" w:rsidP="00ED3704">
      <w:pPr>
        <w:pStyle w:val="Brdtext"/>
      </w:pPr>
      <w:r>
        <w:t xml:space="preserve">Utgifterna i ålderspensionssystemet väntas öka de närmaste åren till följd av att pensionärerna blir fler och att pensionerna i genomsnitt blir högre. År 2021–2024 förväntas pensionsutbetalningarna öka med i genomsnitt </w:t>
      </w:r>
      <w:r w:rsidRPr="000A4785">
        <w:t>2,</w:t>
      </w:r>
      <w:r>
        <w:t>2 procent per år. Avgifts</w:t>
      </w:r>
      <w:r w:rsidR="004E4324">
        <w:softHyphen/>
      </w:r>
      <w:r>
        <w:t>inkomsterna är starkt kopplade till lönesumman i ekonomin (summan av utbetalda löner inklusive företagarinkomster). Lönesumman utgör den största skattebasen för pensionssystemets avgiftsinkomster. Den väntas öka något snabbare än pensions</w:t>
      </w:r>
      <w:r w:rsidR="004E4324">
        <w:softHyphen/>
      </w:r>
      <w:r>
        <w:t xml:space="preserve">utbetalningarna, med i genomsnitt </w:t>
      </w:r>
      <w:r w:rsidRPr="00992541">
        <w:t>2,</w:t>
      </w:r>
      <w:r>
        <w:t>9 procent per år. De avgiftsinkomster som finansierar systemet är ålderspensionsavgiften från arbetsgivare och egenföretagare samt den allmänna pensionsavgiften.</w:t>
      </w:r>
    </w:p>
    <w:p w14:paraId="4772955C" w14:textId="6E010D72" w:rsidR="00ED3704" w:rsidRDefault="00ED3704" w:rsidP="00ED3704">
      <w:pPr>
        <w:pStyle w:val="Brdtext"/>
      </w:pPr>
      <w:r>
        <w:t>Enligt överenskommelsen i pensionsgruppen kommer åldersgränserna i pensions</w:t>
      </w:r>
      <w:r w:rsidR="004E4324">
        <w:softHyphen/>
      </w:r>
      <w:r>
        <w:t>systemet</w:t>
      </w:r>
      <w:r w:rsidRPr="00992541">
        <w:t xml:space="preserve"> </w:t>
      </w:r>
      <w:r>
        <w:t>och andra trygghetssystem att justeras. De ändringar som ska träda i kraft 2023 och 2026 aviserades i budgetpropositionen för 2021 (prop. 2020/21:1 utg.omr.</w:t>
      </w:r>
      <w:r w:rsidR="005D2B5A">
        <w:t> </w:t>
      </w:r>
      <w:r>
        <w:t xml:space="preserve">11 avsnitt 3.8). Det innebär att 2023 ändras den lägsta åldern för att ta ut allmän inkomstgrundad pension till 63 år, garantipensionsåldern och åldern för angränsande trygghetssystem från 65 till 66 år </w:t>
      </w:r>
      <w:r w:rsidRPr="003D0098">
        <w:t>samt</w:t>
      </w:r>
      <w:r>
        <w:t xml:space="preserve"> den ålder som arbetstagaren har rätt att kvarstå i anställning</w:t>
      </w:r>
      <w:r w:rsidRPr="003D0098">
        <w:t>, den s.k. las-åldern</w:t>
      </w:r>
      <w:r>
        <w:t>, till 69 år.</w:t>
      </w:r>
      <w:r w:rsidRPr="003D0098">
        <w:t xml:space="preserve"> </w:t>
      </w:r>
      <w:r>
        <w:t>Reformen förbättrar ålders</w:t>
      </w:r>
      <w:r w:rsidR="005D2B5A">
        <w:softHyphen/>
      </w:r>
      <w:r>
        <w:t>pensions</w:t>
      </w:r>
      <w:r w:rsidR="004E4324">
        <w:softHyphen/>
      </w:r>
      <w:r>
        <w:t>systemets sparande både genom att inkomsterna ökar när fler personer är sysselsatta och genom att mer avgifter betalas in till systemet. Samtidigt sjunker utgifterna när färre är ålderspensionärer.</w:t>
      </w:r>
    </w:p>
    <w:p w14:paraId="020F5936" w14:textId="5D800146" w:rsidR="00ED3704" w:rsidRDefault="00ED3704" w:rsidP="00ED3704">
      <w:pPr>
        <w:pStyle w:val="TabellRubrik"/>
      </w:pPr>
      <w:r>
        <w:t xml:space="preserve">Tabell </w:t>
      </w:r>
      <w:r>
        <w:fldChar w:fldCharType="begin"/>
      </w:r>
      <w:r>
        <w:instrText xml:space="preserve"> STYLEREF  "Rubrik 1" \n</w:instrText>
      </w:r>
      <w:r>
        <w:fldChar w:fldCharType="separate"/>
      </w:r>
      <w:r w:rsidR="000D76EE">
        <w:rPr>
          <w:noProof/>
        </w:rPr>
        <w:t>8</w:t>
      </w:r>
      <w:r>
        <w:fldChar w:fldCharType="end"/>
      </w:r>
      <w:r>
        <w:t>.</w:t>
      </w:r>
      <w:fldSimple w:instr=" SEQ Tabell \* ARABIC \s 1 ">
        <w:r w:rsidR="000D76EE">
          <w:rPr>
            <w:noProof/>
          </w:rPr>
          <w:t>9</w:t>
        </w:r>
      </w:fldSimple>
      <w:r>
        <w:tab/>
        <w:t>Ålderspensionssystemets avgiftsinkomster</w:t>
      </w:r>
    </w:p>
    <w:p w14:paraId="21DE2C4F" w14:textId="1A7D9036" w:rsidR="00ED3704" w:rsidRDefault="00ED3704" w:rsidP="00ED3704">
      <w:pPr>
        <w:pStyle w:val="TabellUnderrubrik"/>
      </w:pPr>
      <w:r>
        <w:t>Miljarder kronor. Utfall 2020, prognos 2021–2024</w:t>
      </w:r>
    </w:p>
    <w:tbl>
      <w:tblPr>
        <w:tblStyle w:val="RKBPTabell"/>
        <w:tblW w:w="0" w:type="auto"/>
        <w:tblLook w:val="06E0" w:firstRow="1" w:lastRow="1" w:firstColumn="1" w:lastColumn="0" w:noHBand="1" w:noVBand="1"/>
      </w:tblPr>
      <w:tblGrid>
        <w:gridCol w:w="3359"/>
        <w:gridCol w:w="803"/>
        <w:gridCol w:w="802"/>
        <w:gridCol w:w="802"/>
        <w:gridCol w:w="802"/>
        <w:gridCol w:w="802"/>
      </w:tblGrid>
      <w:tr w:rsidR="00ED3704" w:rsidRPr="00E366A8" w14:paraId="2EAD8E1E"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3569550" w14:textId="77777777" w:rsidR="00ED3704" w:rsidRPr="00E366A8" w:rsidRDefault="00ED3704" w:rsidP="00ED3704">
            <w:pPr>
              <w:pStyle w:val="TabellHuvud"/>
            </w:pPr>
            <w:r w:rsidRPr="00E366A8">
              <w:t> </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BAAFAE7" w14:textId="77777777" w:rsidR="00ED3704" w:rsidRPr="00E366A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366A8">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968256B" w14:textId="77777777" w:rsidR="00ED3704" w:rsidRPr="00E366A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366A8">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B7047DE" w14:textId="77777777" w:rsidR="00ED3704" w:rsidRPr="00E366A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366A8">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D821339" w14:textId="77777777" w:rsidR="00ED3704" w:rsidRPr="00E366A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366A8">
              <w:t>2023</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2284A0D" w14:textId="77777777" w:rsidR="00ED3704" w:rsidRPr="00E366A8"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E366A8">
              <w:t>2024</w:t>
            </w:r>
          </w:p>
        </w:tc>
      </w:tr>
      <w:tr w:rsidR="00ED3704" w:rsidRPr="0082500C" w14:paraId="061752C4"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noWrap/>
            <w:vAlign w:val="top"/>
            <w:hideMark/>
          </w:tcPr>
          <w:p w14:paraId="5331F3FB" w14:textId="1DE19A62" w:rsidR="00ED3704" w:rsidRPr="0082500C" w:rsidRDefault="00ED3704" w:rsidP="00ED3704">
            <w:pPr>
              <w:pStyle w:val="Tabell"/>
            </w:pPr>
            <w:r w:rsidRPr="00063596">
              <w:t>Allmän pensionsavgift</w:t>
            </w:r>
          </w:p>
        </w:tc>
        <w:tc>
          <w:tcPr>
            <w:tcW w:w="0" w:type="dxa"/>
            <w:tcBorders>
              <w:top w:val="single" w:sz="12" w:space="0" w:color="auto"/>
            </w:tcBorders>
            <w:noWrap/>
            <w:vAlign w:val="top"/>
          </w:tcPr>
          <w:p w14:paraId="3E69D148" w14:textId="637DCD05" w:rsidR="00ED3704" w:rsidRPr="0082500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C62CAA">
              <w:t>130</w:t>
            </w:r>
          </w:p>
        </w:tc>
        <w:tc>
          <w:tcPr>
            <w:tcW w:w="0" w:type="dxa"/>
            <w:tcBorders>
              <w:top w:val="single" w:sz="12" w:space="0" w:color="auto"/>
            </w:tcBorders>
            <w:noWrap/>
            <w:vAlign w:val="top"/>
          </w:tcPr>
          <w:p w14:paraId="7C8E7C9D" w14:textId="6C2F1C65" w:rsidR="00ED3704" w:rsidRPr="0082500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C62CAA">
              <w:t>135</w:t>
            </w:r>
          </w:p>
        </w:tc>
        <w:tc>
          <w:tcPr>
            <w:tcW w:w="0" w:type="dxa"/>
            <w:tcBorders>
              <w:top w:val="single" w:sz="12" w:space="0" w:color="auto"/>
            </w:tcBorders>
            <w:noWrap/>
            <w:vAlign w:val="top"/>
          </w:tcPr>
          <w:p w14:paraId="014F7B7D" w14:textId="666137E4" w:rsidR="00ED3704" w:rsidRPr="0082500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C62CAA">
              <w:t>140</w:t>
            </w:r>
          </w:p>
        </w:tc>
        <w:tc>
          <w:tcPr>
            <w:tcW w:w="0" w:type="dxa"/>
            <w:tcBorders>
              <w:top w:val="single" w:sz="12" w:space="0" w:color="auto"/>
            </w:tcBorders>
            <w:noWrap/>
            <w:vAlign w:val="top"/>
          </w:tcPr>
          <w:p w14:paraId="614125FA" w14:textId="3AAA0091" w:rsidR="00ED3704" w:rsidRPr="0082500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C62CAA">
              <w:t>145</w:t>
            </w:r>
          </w:p>
        </w:tc>
        <w:tc>
          <w:tcPr>
            <w:tcW w:w="0" w:type="dxa"/>
            <w:tcBorders>
              <w:top w:val="single" w:sz="12" w:space="0" w:color="auto"/>
            </w:tcBorders>
            <w:noWrap/>
            <w:vAlign w:val="top"/>
          </w:tcPr>
          <w:p w14:paraId="1B5AD12C" w14:textId="3634AD1A" w:rsidR="00ED3704" w:rsidRPr="0082500C" w:rsidRDefault="00ED3704" w:rsidP="00ED3704">
            <w:pPr>
              <w:pStyle w:val="Tabell"/>
              <w:keepNext/>
              <w:cnfStyle w:val="000000000000" w:firstRow="0" w:lastRow="0" w:firstColumn="0" w:lastColumn="0" w:oddVBand="0" w:evenVBand="0" w:oddHBand="0" w:evenHBand="0" w:firstRowFirstColumn="0" w:firstRowLastColumn="0" w:lastRowFirstColumn="0" w:lastRowLastColumn="0"/>
            </w:pPr>
            <w:r w:rsidRPr="00C62CAA">
              <w:t>148</w:t>
            </w:r>
          </w:p>
        </w:tc>
      </w:tr>
      <w:tr w:rsidR="00ED3704" w:rsidRPr="0082500C" w14:paraId="0FC25119" w14:textId="77777777" w:rsidTr="00ED3704">
        <w:tc>
          <w:tcPr>
            <w:cnfStyle w:val="001000000000" w:firstRow="0" w:lastRow="0" w:firstColumn="1" w:lastColumn="0" w:oddVBand="0" w:evenVBand="0" w:oddHBand="0" w:evenHBand="0" w:firstRowFirstColumn="0" w:firstRowLastColumn="0" w:lastRowFirstColumn="0" w:lastRowLastColumn="0"/>
            <w:tcW w:w="3374" w:type="dxa"/>
            <w:noWrap/>
            <w:vAlign w:val="top"/>
            <w:hideMark/>
          </w:tcPr>
          <w:p w14:paraId="47CECB25" w14:textId="77777777" w:rsidR="00ED3704" w:rsidRPr="0082500C" w:rsidRDefault="00ED3704" w:rsidP="00ED3704">
            <w:pPr>
              <w:pStyle w:val="Tabell"/>
            </w:pPr>
            <w:r w:rsidRPr="00063596">
              <w:t>Ålderspensionsavgift, arbetsgivare</w:t>
            </w:r>
          </w:p>
        </w:tc>
        <w:tc>
          <w:tcPr>
            <w:tcW w:w="800" w:type="dxa"/>
            <w:noWrap/>
            <w:vAlign w:val="top"/>
          </w:tcPr>
          <w:p w14:paraId="63542F25" w14:textId="59B07EEA"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54651">
              <w:t>135</w:t>
            </w:r>
          </w:p>
        </w:tc>
        <w:tc>
          <w:tcPr>
            <w:tcW w:w="799" w:type="dxa"/>
            <w:noWrap/>
            <w:vAlign w:val="top"/>
          </w:tcPr>
          <w:p w14:paraId="2FA17D14" w14:textId="5562AA0D"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54651">
              <w:t>139</w:t>
            </w:r>
          </w:p>
        </w:tc>
        <w:tc>
          <w:tcPr>
            <w:tcW w:w="799" w:type="dxa"/>
            <w:noWrap/>
            <w:vAlign w:val="top"/>
          </w:tcPr>
          <w:p w14:paraId="61482B8D" w14:textId="5BCF2472"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54651">
              <w:t>145</w:t>
            </w:r>
          </w:p>
        </w:tc>
        <w:tc>
          <w:tcPr>
            <w:tcW w:w="799" w:type="dxa"/>
            <w:noWrap/>
            <w:vAlign w:val="top"/>
          </w:tcPr>
          <w:p w14:paraId="28BB9E69" w14:textId="482B8951"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54651">
              <w:t>151</w:t>
            </w:r>
          </w:p>
        </w:tc>
        <w:tc>
          <w:tcPr>
            <w:tcW w:w="799" w:type="dxa"/>
            <w:noWrap/>
            <w:vAlign w:val="top"/>
          </w:tcPr>
          <w:p w14:paraId="40B8E1FC" w14:textId="2D9F414A"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654651">
              <w:t>153</w:t>
            </w:r>
          </w:p>
        </w:tc>
      </w:tr>
      <w:tr w:rsidR="00ED3704" w:rsidRPr="0082500C" w14:paraId="4FAE6210" w14:textId="77777777" w:rsidTr="00ED3704">
        <w:tc>
          <w:tcPr>
            <w:cnfStyle w:val="001000000000" w:firstRow="0" w:lastRow="0" w:firstColumn="1" w:lastColumn="0" w:oddVBand="0" w:evenVBand="0" w:oddHBand="0" w:evenHBand="0" w:firstRowFirstColumn="0" w:firstRowLastColumn="0" w:lastRowFirstColumn="0" w:lastRowLastColumn="0"/>
            <w:tcW w:w="3374" w:type="dxa"/>
            <w:noWrap/>
            <w:vAlign w:val="top"/>
            <w:hideMark/>
          </w:tcPr>
          <w:p w14:paraId="2CADE9AD" w14:textId="77777777" w:rsidR="00ED3704" w:rsidRPr="0082500C" w:rsidRDefault="00ED3704" w:rsidP="00ED3704">
            <w:pPr>
              <w:pStyle w:val="Tabell"/>
            </w:pPr>
            <w:r w:rsidRPr="00063596">
              <w:t>Ålderspensionsavgift, egenföretagare</w:t>
            </w:r>
          </w:p>
        </w:tc>
        <w:tc>
          <w:tcPr>
            <w:tcW w:w="800" w:type="dxa"/>
            <w:noWrap/>
            <w:vAlign w:val="top"/>
          </w:tcPr>
          <w:p w14:paraId="26EA512A" w14:textId="287BCB53"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54D6">
              <w:t>3</w:t>
            </w:r>
          </w:p>
        </w:tc>
        <w:tc>
          <w:tcPr>
            <w:tcW w:w="799" w:type="dxa"/>
            <w:noWrap/>
            <w:vAlign w:val="top"/>
          </w:tcPr>
          <w:p w14:paraId="06387E65" w14:textId="540B0F52"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54D6">
              <w:t>3</w:t>
            </w:r>
          </w:p>
        </w:tc>
        <w:tc>
          <w:tcPr>
            <w:tcW w:w="799" w:type="dxa"/>
            <w:noWrap/>
            <w:vAlign w:val="top"/>
          </w:tcPr>
          <w:p w14:paraId="40559CC4" w14:textId="066B4DF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54D6">
              <w:t>4</w:t>
            </w:r>
          </w:p>
        </w:tc>
        <w:tc>
          <w:tcPr>
            <w:tcW w:w="799" w:type="dxa"/>
            <w:noWrap/>
            <w:vAlign w:val="top"/>
          </w:tcPr>
          <w:p w14:paraId="2F6BEE42" w14:textId="13554832"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54D6">
              <w:t>4</w:t>
            </w:r>
          </w:p>
        </w:tc>
        <w:tc>
          <w:tcPr>
            <w:tcW w:w="799" w:type="dxa"/>
            <w:noWrap/>
            <w:vAlign w:val="top"/>
          </w:tcPr>
          <w:p w14:paraId="5AA038C2" w14:textId="4D49157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A54D6">
              <w:t>4</w:t>
            </w:r>
          </w:p>
        </w:tc>
      </w:tr>
      <w:tr w:rsidR="00ED3704" w:rsidRPr="0082500C" w14:paraId="4061A043" w14:textId="77777777" w:rsidTr="00ED3704">
        <w:tc>
          <w:tcPr>
            <w:cnfStyle w:val="001000000000" w:firstRow="0" w:lastRow="0" w:firstColumn="1" w:lastColumn="0" w:oddVBand="0" w:evenVBand="0" w:oddHBand="0" w:evenHBand="0" w:firstRowFirstColumn="0" w:firstRowLastColumn="0" w:lastRowFirstColumn="0" w:lastRowLastColumn="0"/>
            <w:tcW w:w="3374" w:type="dxa"/>
            <w:noWrap/>
            <w:vAlign w:val="top"/>
            <w:hideMark/>
          </w:tcPr>
          <w:p w14:paraId="6FF4D5C1" w14:textId="77777777" w:rsidR="00ED3704" w:rsidRPr="0082500C" w:rsidRDefault="00ED3704" w:rsidP="00ED3704">
            <w:pPr>
              <w:pStyle w:val="Tabell"/>
            </w:pPr>
            <w:r w:rsidRPr="00063596">
              <w:t>Statlig ålderspensionsavgift</w:t>
            </w:r>
          </w:p>
        </w:tc>
        <w:tc>
          <w:tcPr>
            <w:tcW w:w="800" w:type="dxa"/>
            <w:noWrap/>
            <w:vAlign w:val="top"/>
          </w:tcPr>
          <w:p w14:paraId="1EB93411" w14:textId="1894035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17158">
              <w:t>26</w:t>
            </w:r>
          </w:p>
        </w:tc>
        <w:tc>
          <w:tcPr>
            <w:tcW w:w="799" w:type="dxa"/>
            <w:noWrap/>
            <w:vAlign w:val="top"/>
          </w:tcPr>
          <w:p w14:paraId="420F39D5" w14:textId="2AE6FDD3"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17158">
              <w:t>26</w:t>
            </w:r>
          </w:p>
        </w:tc>
        <w:tc>
          <w:tcPr>
            <w:tcW w:w="799" w:type="dxa"/>
            <w:noWrap/>
            <w:vAlign w:val="top"/>
          </w:tcPr>
          <w:p w14:paraId="5D2A690F" w14:textId="0C06E0F0"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17158">
              <w:t>26</w:t>
            </w:r>
          </w:p>
        </w:tc>
        <w:tc>
          <w:tcPr>
            <w:tcW w:w="799" w:type="dxa"/>
            <w:noWrap/>
            <w:vAlign w:val="top"/>
          </w:tcPr>
          <w:p w14:paraId="3F0D45A2" w14:textId="5A5FE739"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17158">
              <w:t>24</w:t>
            </w:r>
          </w:p>
        </w:tc>
        <w:tc>
          <w:tcPr>
            <w:tcW w:w="799" w:type="dxa"/>
            <w:noWrap/>
            <w:vAlign w:val="top"/>
          </w:tcPr>
          <w:p w14:paraId="7B3521E1" w14:textId="39A50A65"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17158">
              <w:t>26</w:t>
            </w:r>
          </w:p>
        </w:tc>
      </w:tr>
      <w:tr w:rsidR="00ED3704" w:rsidRPr="00DA3C2E" w14:paraId="75BA644A"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74" w:type="dxa"/>
            <w:noWrap/>
            <w:vAlign w:val="top"/>
            <w:hideMark/>
          </w:tcPr>
          <w:p w14:paraId="7C4DF6FD" w14:textId="77777777" w:rsidR="00ED3704" w:rsidRPr="00DA3C2E" w:rsidRDefault="00ED3704" w:rsidP="00ED3704">
            <w:pPr>
              <w:pStyle w:val="Tabell"/>
              <w:rPr>
                <w:b/>
                <w:bCs/>
              </w:rPr>
            </w:pPr>
            <w:r w:rsidRPr="00DA3C2E">
              <w:rPr>
                <w:b/>
                <w:bCs/>
              </w:rPr>
              <w:t>Avgiftsinkomster</w:t>
            </w:r>
          </w:p>
        </w:tc>
        <w:tc>
          <w:tcPr>
            <w:tcW w:w="800" w:type="dxa"/>
            <w:noWrap/>
            <w:vAlign w:val="top"/>
          </w:tcPr>
          <w:p w14:paraId="56094125" w14:textId="6D26BEAB" w:rsidR="00ED3704" w:rsidRPr="001904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19047A">
              <w:rPr>
                <w:b/>
                <w:bCs/>
              </w:rPr>
              <w:t>29</w:t>
            </w:r>
            <w:r>
              <w:rPr>
                <w:b/>
                <w:bCs/>
              </w:rPr>
              <w:t>5</w:t>
            </w:r>
          </w:p>
        </w:tc>
        <w:tc>
          <w:tcPr>
            <w:tcW w:w="799" w:type="dxa"/>
            <w:noWrap/>
            <w:vAlign w:val="top"/>
          </w:tcPr>
          <w:p w14:paraId="3C14FE62" w14:textId="778CEFF3" w:rsidR="00ED3704" w:rsidRPr="001904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19047A">
              <w:rPr>
                <w:b/>
                <w:bCs/>
              </w:rPr>
              <w:t>303</w:t>
            </w:r>
          </w:p>
        </w:tc>
        <w:tc>
          <w:tcPr>
            <w:tcW w:w="799" w:type="dxa"/>
            <w:noWrap/>
            <w:vAlign w:val="top"/>
          </w:tcPr>
          <w:p w14:paraId="0C6FDC8E" w14:textId="0B45BC51" w:rsidR="00ED3704" w:rsidRPr="001904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19047A">
              <w:rPr>
                <w:b/>
                <w:bCs/>
              </w:rPr>
              <w:t>314</w:t>
            </w:r>
          </w:p>
        </w:tc>
        <w:tc>
          <w:tcPr>
            <w:tcW w:w="799" w:type="dxa"/>
            <w:noWrap/>
            <w:vAlign w:val="top"/>
          </w:tcPr>
          <w:p w14:paraId="3A6CFD17" w14:textId="3BB11329" w:rsidR="00ED3704" w:rsidRPr="001904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19047A">
              <w:rPr>
                <w:b/>
                <w:bCs/>
              </w:rPr>
              <w:t>323</w:t>
            </w:r>
          </w:p>
        </w:tc>
        <w:tc>
          <w:tcPr>
            <w:tcW w:w="799" w:type="dxa"/>
            <w:noWrap/>
            <w:vAlign w:val="top"/>
          </w:tcPr>
          <w:p w14:paraId="02363C77" w14:textId="0876331C" w:rsidR="00ED3704" w:rsidRPr="001904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19047A">
              <w:rPr>
                <w:b/>
                <w:bCs/>
              </w:rPr>
              <w:t>330</w:t>
            </w:r>
          </w:p>
        </w:tc>
      </w:tr>
    </w:tbl>
    <w:p w14:paraId="0AA65A88" w14:textId="1ED9BFCC" w:rsidR="00ED3704" w:rsidRDefault="00ED3704" w:rsidP="00ED3704">
      <w:pPr>
        <w:pStyle w:val="TabellFotnot"/>
      </w:pPr>
      <w:r>
        <w:t xml:space="preserve">Anm.: </w:t>
      </w:r>
      <w:r w:rsidRPr="00F405DE">
        <w:t xml:space="preserve">Beräkningarna </w:t>
      </w:r>
      <w:r>
        <w:t xml:space="preserve">är </w:t>
      </w:r>
      <w:r w:rsidRPr="00F405DE">
        <w:t>baserade</w:t>
      </w:r>
      <w:r>
        <w:t xml:space="preserve"> på publicerad statistik t.o.m. </w:t>
      </w:r>
      <w:r w:rsidRPr="00F405DE">
        <w:t xml:space="preserve">2021-03-18, utfall i enlighet med publicerad statistik 2021-03-31. </w:t>
      </w:r>
      <w:r>
        <w:t>Beloppen är avrundade och stämmer därför inte alltid överens med summan.</w:t>
      </w:r>
    </w:p>
    <w:p w14:paraId="3DE52A3B" w14:textId="56337811" w:rsidR="00ED3704" w:rsidRDefault="00ED3704" w:rsidP="00ED3704">
      <w:pPr>
        <w:pStyle w:val="Brdtext"/>
      </w:pPr>
      <w:r w:rsidRPr="00DA3C2E">
        <w:rPr>
          <w:rFonts w:asciiTheme="majorHAnsi" w:hAnsiTheme="majorHAnsi"/>
          <w:sz w:val="14"/>
        </w:rPr>
        <w:t>Källor: Statistiska centralbyrån och egna beräkningar</w:t>
      </w:r>
      <w:r>
        <w:t>.</w:t>
      </w:r>
    </w:p>
    <w:p w14:paraId="1836E37F" w14:textId="5495CB44" w:rsidR="00ED3704" w:rsidRDefault="00ED3704" w:rsidP="00ED3704">
      <w:pPr>
        <w:pStyle w:val="Brdtext"/>
      </w:pPr>
      <w:r w:rsidRPr="00406582">
        <w:t xml:space="preserve">Alla inkomstpensioner och tilläggspensioner som </w:t>
      </w:r>
      <w:r>
        <w:t>tas ut</w:t>
      </w:r>
      <w:r w:rsidRPr="00406582">
        <w:t xml:space="preserve"> efter 65 års ålder är följsam</w:t>
      </w:r>
      <w:r w:rsidR="005D2B5A">
        <w:softHyphen/>
      </w:r>
      <w:r w:rsidRPr="00406582">
        <w:t>hetsindexerade. Följsamhetsindexering innebär att inkomst- och tilläggs-pensionerna varje år räknas om med utvecklingen av inkomstindex eller ett balans-index, minus en förskottsränta på 1,6</w:t>
      </w:r>
      <w:r>
        <w:t> </w:t>
      </w:r>
      <w:r w:rsidRPr="00406582">
        <w:t>procent. I ett läge när pensionssystemets finanser är i balans bygger följsamhetsindexeringen på förändringen av inkomstindex. Om pensions</w:t>
      </w:r>
      <w:r w:rsidR="005D2B5A">
        <w:softHyphen/>
      </w:r>
      <w:r w:rsidRPr="00406582">
        <w:t xml:space="preserve">systemets skulder överstiger systemets tillgångar aktiveras balanseringen och indexeringen bygger i stället på ett balansindex. Balanseringen är ett sätt att säkerställa </w:t>
      </w:r>
      <w:r w:rsidRPr="00406582">
        <w:lastRenderedPageBreak/>
        <w:t>att pensionssystemets utgifter inte över tid överstiger dess inkomster. Balanstalet beräknas överstiga 1,0 under prognosperioden och pensioner och pensionsrätter kommer därmed att indexeras med inkomstindex.</w:t>
      </w:r>
    </w:p>
    <w:p w14:paraId="0FEEB04A" w14:textId="49FF4739" w:rsidR="00ED3704" w:rsidRDefault="00ED3704" w:rsidP="00ED3704">
      <w:pPr>
        <w:pStyle w:val="Rubrik2"/>
      </w:pPr>
      <w:bookmarkStart w:id="214" w:name="_Ref66738322"/>
      <w:bookmarkStart w:id="215" w:name="_Toc68721356"/>
      <w:r>
        <w:t>Kommunsektorns finanser</w:t>
      </w:r>
      <w:bookmarkEnd w:id="214"/>
      <w:bookmarkEnd w:id="215"/>
    </w:p>
    <w:bookmarkEnd w:id="213"/>
    <w:p w14:paraId="09CBF506" w14:textId="5540AB7C" w:rsidR="00ED3704" w:rsidRPr="00BC3AF6" w:rsidRDefault="00ED3704" w:rsidP="00ED3704">
      <w:pPr>
        <w:pStyle w:val="Brdtext"/>
      </w:pPr>
      <w:r w:rsidRPr="00BC3AF6">
        <w:t xml:space="preserve">Kommunsektorns finanser regleras av balanskravet och kravet på en god ekonomisk hushållning i kommunallagen (2017:725). Enligt balanskravet får kommuners och regioners resultat som huvudregel inte vara negativa medan kravet </w:t>
      </w:r>
      <w:r w:rsidRPr="00BA36E9">
        <w:t xml:space="preserve">på en god ekonomisk hushållning innebär att högre resultat </w:t>
      </w:r>
      <w:r>
        <w:t>vanligtvis</w:t>
      </w:r>
      <w:r w:rsidRPr="00BA36E9">
        <w:t xml:space="preserve"> behövs. Skillnaden mellan resultatet och det finansiella sparandet förklaras till största</w:t>
      </w:r>
      <w:r w:rsidRPr="00BC3AF6">
        <w:t xml:space="preserve"> delen av att investeringar, men inte avskrivningar, ingår som utgifter i beräkningen av det finansiella sparandet. I resultatet ingår inte investeringar men däremot avskrivningar.</w:t>
      </w:r>
      <w:r>
        <w:t xml:space="preserve"> </w:t>
      </w:r>
      <w:r w:rsidRPr="00BC3AF6">
        <w:t>Det kan även före</w:t>
      </w:r>
      <w:r>
        <w:t>-</w:t>
      </w:r>
      <w:r w:rsidRPr="00BC3AF6">
        <w:t>komma periodiseringsskillnader för olika inkomster och utgifter mellan det finansiella sparandet och resultatet.</w:t>
      </w:r>
    </w:p>
    <w:p w14:paraId="7083A12C" w14:textId="2D0E2CE4" w:rsidR="00ED3704" w:rsidRPr="00BC3AF6" w:rsidRDefault="00ED3704" w:rsidP="00ED3704">
      <w:pPr>
        <w:pStyle w:val="Brdtext"/>
      </w:pPr>
      <w:r w:rsidRPr="00BC3AF6">
        <w:t>I regeringens prognos för kommunsektorns finanser antas sektorn bedriva en utgiftspolitik som är förenlig med balanskravet. På några års sikt antas i normalfallet kommunsektorn som helhet även redovisa ett resultat som bedöms vara i linje med en god ekonomisk hushållning. Vidare antas den genomsnittliga kommunalskattesatsen vara oförändrad. Prognosen grundar sig även på ett antagande om oförändrad politik på statlig nivå, förutom tidigare beslutade och nu föreslagna förändringar av stats</w:t>
      </w:r>
      <w:r w:rsidR="004E4324">
        <w:softHyphen/>
      </w:r>
      <w:r w:rsidRPr="00BC3AF6">
        <w:t>bidragen. Därigenom blir skatteunderlagets tillväxt viktigt för den beräknade utvecklingen av kommunsektorns inkomster i prognosen.</w:t>
      </w:r>
    </w:p>
    <w:p w14:paraId="615C340A" w14:textId="5B68697F" w:rsidR="00ED3704" w:rsidRPr="000920BF" w:rsidRDefault="00ED3704" w:rsidP="00ED3704">
      <w:pPr>
        <w:pStyle w:val="Brdtext"/>
      </w:pPr>
      <w:r w:rsidRPr="00BC3AF6">
        <w:t xml:space="preserve">Eftersom kommunsektorn i normalfallet antas redovisa ett resultat i linje med god ekonomisk hushållning på några års sikt blir den beräknade utvecklingen av </w:t>
      </w:r>
      <w:r w:rsidRPr="000920BF">
        <w:t>skatte</w:t>
      </w:r>
      <w:r w:rsidR="004E4324">
        <w:softHyphen/>
      </w:r>
      <w:r w:rsidRPr="000920BF">
        <w:t>underlaget vanligtvis styrande för prognosen för utgifterna.</w:t>
      </w:r>
    </w:p>
    <w:p w14:paraId="42865D4B" w14:textId="083BAB3C" w:rsidR="00ED3704" w:rsidRPr="000920BF" w:rsidRDefault="00ED3704" w:rsidP="00ED3704">
      <w:pPr>
        <w:pStyle w:val="Rubrik3utannumrering"/>
      </w:pPr>
      <w:r w:rsidRPr="000920BF">
        <w:t>Resultat och finansiellt sparande 2020</w:t>
      </w:r>
    </w:p>
    <w:p w14:paraId="75CD7B56" w14:textId="54DD8951" w:rsidR="00ED3704" w:rsidRDefault="00ED3704" w:rsidP="00ED3704">
      <w:pPr>
        <w:pStyle w:val="Brdtext"/>
      </w:pPr>
      <w:r w:rsidRPr="000920BF">
        <w:t>Kommunsektorn som helhet har under en längre period redovisat starka finanser. År 2020 redovisade sektorn</w:t>
      </w:r>
      <w:r w:rsidRPr="00517633">
        <w:t xml:space="preserve"> ett preliminärt resultat efter finansiella poster om 55</w:t>
      </w:r>
      <w:r>
        <w:t> </w:t>
      </w:r>
      <w:r w:rsidRPr="00517633">
        <w:t>miljarder kronor</w:t>
      </w:r>
      <w:r>
        <w:t xml:space="preserve">. Det är betydligt högre resultatnivå än tidigare år, vilket redovisas i tidsserien från 2000 i </w:t>
      </w:r>
      <w:r>
        <w:fldChar w:fldCharType="begin"/>
      </w:r>
      <w:r>
        <w:instrText xml:space="preserve"> REF _Ref67406003 \h \*Lower </w:instrText>
      </w:r>
      <w:r>
        <w:fldChar w:fldCharType="separate"/>
      </w:r>
      <w:r w:rsidR="000D76EE">
        <w:t xml:space="preserve">diagram </w:t>
      </w:r>
      <w:r w:rsidR="000D76EE">
        <w:rPr>
          <w:noProof/>
        </w:rPr>
        <w:t>8</w:t>
      </w:r>
      <w:r w:rsidR="000D76EE">
        <w:t>.</w:t>
      </w:r>
      <w:r w:rsidR="000D76EE">
        <w:rPr>
          <w:noProof/>
        </w:rPr>
        <w:t>2</w:t>
      </w:r>
      <w:r>
        <w:fldChar w:fldCharType="end"/>
      </w:r>
      <w:r>
        <w:t>. Det höga resultatet 2020 förklaras av att stora statliga tillskott medförde en kraftig intäktsökning samtidigt som pandemin medförde att kommunal verksamhet och dess kostnader begränsades under 2020. Kommunernas resultat efter finansiella poster 2020 var 35 miljarder kronor och regionernas motsvarande resultat var 19 miljarder kronor.</w:t>
      </w:r>
      <w:r w:rsidRPr="00055C7F">
        <w:t xml:space="preserve"> För både kommuner och regioner motsvarar det </w:t>
      </w:r>
      <w:r>
        <w:t>ca 6 </w:t>
      </w:r>
      <w:r w:rsidRPr="00055C7F">
        <w:t>procent av intäkter från skatter och generella statsbidrag.</w:t>
      </w:r>
    </w:p>
    <w:p w14:paraId="249521F2" w14:textId="77777777" w:rsidR="00ED3704" w:rsidRDefault="00ED3704" w:rsidP="00ED3704">
      <w:pPr>
        <w:pStyle w:val="Brdtext"/>
      </w:pPr>
      <w:r w:rsidRPr="00FC31E3">
        <w:t>Enligt NR:s preliminära statistik växte kommunsektorns inkomster snabbare än utgifterna 2020. Det ledde till att sektorns finansiella sparande ökade jämfört med föregående år och blev positivt för första gången sedan 2010.</w:t>
      </w:r>
    </w:p>
    <w:p w14:paraId="424DEB00" w14:textId="4E554C9B" w:rsidR="00ED3704" w:rsidRDefault="00ED3704" w:rsidP="00ED3704">
      <w:pPr>
        <w:pStyle w:val="DiagramRubrik"/>
      </w:pPr>
      <w:bookmarkStart w:id="216" w:name="_Ref67406003"/>
      <w:r>
        <w:lastRenderedPageBreak/>
        <w:t xml:space="preserve">Diagram </w:t>
      </w:r>
      <w:r>
        <w:fldChar w:fldCharType="begin"/>
      </w:r>
      <w:r>
        <w:instrText xml:space="preserve"> STYLEREF  "Rubrik 1" \n</w:instrText>
      </w:r>
      <w:r>
        <w:fldChar w:fldCharType="separate"/>
      </w:r>
      <w:r w:rsidR="000D76EE">
        <w:rPr>
          <w:noProof/>
        </w:rPr>
        <w:t>8</w:t>
      </w:r>
      <w:r>
        <w:rPr>
          <w:noProof/>
        </w:rPr>
        <w:fldChar w:fldCharType="end"/>
      </w:r>
      <w:r>
        <w:t>.</w:t>
      </w:r>
      <w:fldSimple w:instr=" SEQ Diagram \* ARABIC \s 1 ">
        <w:r w:rsidR="000D76EE">
          <w:rPr>
            <w:noProof/>
          </w:rPr>
          <w:t>2</w:t>
        </w:r>
      </w:fldSimple>
      <w:bookmarkEnd w:id="216"/>
      <w:r>
        <w:tab/>
        <w:t>Finansiellt sparande och ekonomiskt resultat för kommunsektorn</w:t>
      </w:r>
    </w:p>
    <w:p w14:paraId="423D48B9" w14:textId="5A533B5D" w:rsidR="00ED3704" w:rsidRDefault="00ED3704" w:rsidP="00FC5820">
      <w:pPr>
        <w:pStyle w:val="DiagramUnderrubrik"/>
      </w:pPr>
      <w:r>
        <w:t>Miljarder kronor. Utfall 2000–2020, prognos 2021–2024</w:t>
      </w:r>
      <w:r>
        <w:tab/>
      </w:r>
    </w:p>
    <w:p w14:paraId="441BC65C" w14:textId="05BA5DED" w:rsidR="00ED3704" w:rsidRDefault="00ED3704" w:rsidP="00ED3704">
      <w:pPr>
        <w:pStyle w:val="Bild"/>
      </w:pPr>
      <w:r>
        <w:rPr>
          <w:noProof/>
        </w:rPr>
        <w:drawing>
          <wp:inline distT="0" distB="0" distL="0" distR="0" wp14:anchorId="6A8412A8" wp14:editId="4F0067D4">
            <wp:extent cx="4679950" cy="2339975"/>
            <wp:effectExtent l="0" t="0" r="6350" b="0"/>
            <wp:docPr id="36" name="Diagram 5" descr="Finansiellt sparande och ekonomiskt resultat för kommunsektorn.">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8"/>
              </a:graphicData>
            </a:graphic>
          </wp:inline>
        </w:drawing>
      </w:r>
    </w:p>
    <w:p w14:paraId="78959980" w14:textId="1EFCF099" w:rsidR="00ED3704" w:rsidRDefault="00ED3704" w:rsidP="00ED3704">
      <w:pPr>
        <w:pStyle w:val="DiagramFotnot"/>
      </w:pPr>
      <w:r w:rsidRPr="00165C15">
        <w:t xml:space="preserve">Anm.: </w:t>
      </w:r>
      <w:r w:rsidRPr="009F156D">
        <w:t xml:space="preserve">Beräkningarna baserade på publicerad statistik t.o.m. 2021-03-18, utfall i enlighet med publicerad statistik 2021-03-31. </w:t>
      </w:r>
      <w:r w:rsidRPr="00165C15">
        <w:t>Från och med 2019 har den kommunala redovisningen ändrats, vilket medför att måttet resultat efter finansiella poster har ersatt måttet resultat före extraordinära poster. I diagrammet redovisas således resultatet före extraordinära poster t.o.m. 2018 men resultatet efter finansiella poster därefter.</w:t>
      </w:r>
    </w:p>
    <w:p w14:paraId="1E2EBACA" w14:textId="5CEAF50A" w:rsidR="00ED3704" w:rsidRDefault="00ED3704" w:rsidP="00FC5820">
      <w:pPr>
        <w:pStyle w:val="Klla"/>
      </w:pPr>
      <w:r>
        <w:t xml:space="preserve">Källor: </w:t>
      </w:r>
      <w:r w:rsidRPr="00165C15">
        <w:t>Statistiska centralbyrån och egna beräkningar.</w:t>
      </w:r>
    </w:p>
    <w:p w14:paraId="44712288" w14:textId="4E732074" w:rsidR="00ED3704" w:rsidRPr="00083AF5" w:rsidRDefault="00ED3704" w:rsidP="00ED3704">
      <w:pPr>
        <w:pStyle w:val="Rubrik3utannumrering"/>
      </w:pPr>
      <w:r w:rsidRPr="00083AF5">
        <w:t>Resultat och finansiellt sparande 2021–2024</w:t>
      </w:r>
    </w:p>
    <w:p w14:paraId="43468E21" w14:textId="7112F4A2" w:rsidR="00ED3704" w:rsidRPr="003B495A" w:rsidRDefault="00ED3704" w:rsidP="00ED3704">
      <w:pPr>
        <w:pStyle w:val="Brdtext"/>
      </w:pPr>
      <w:r w:rsidRPr="00083AF5">
        <w:t>Regeringens prognos för kommunsektorns finanser präglas av den fortsatta pandemins påverkan på kommunal</w:t>
      </w:r>
      <w:r w:rsidRPr="00612ED4">
        <w:t xml:space="preserve"> verksamhet. </w:t>
      </w:r>
      <w:r>
        <w:t>I takt med att konjunkturen antas återhämta sig något beräknas det kom</w:t>
      </w:r>
      <w:r w:rsidRPr="00612ED4">
        <w:t>munala skatteunderlaget och därmed skatte</w:t>
      </w:r>
      <w:r>
        <w:t>-</w:t>
      </w:r>
      <w:r w:rsidRPr="00612ED4">
        <w:t>inkomster</w:t>
      </w:r>
      <w:r>
        <w:t>na</w:t>
      </w:r>
      <w:r w:rsidRPr="00612ED4">
        <w:t xml:space="preserve"> utvecklas något snabbare 2021–2024 än de gjorde 2020</w:t>
      </w:r>
      <w:r>
        <w:t>. Statsbidragen väntas öka kraftigt 2021 genom medel som staten skjuter till för att kommunsektorn ska kunna hantera pandemin</w:t>
      </w:r>
      <w:r w:rsidRPr="00612ED4">
        <w:t>. Statsbidragen antas därefter avta till följd av</w:t>
      </w:r>
      <w:r>
        <w:t xml:space="preserve"> att de pandemirelaterade stöden minskar och </w:t>
      </w:r>
      <w:r w:rsidRPr="0028728E">
        <w:t>beräkningsantagandet om att enbart inkludera nu beslutade eller aviserade statsbidragsändringar.</w:t>
      </w:r>
    </w:p>
    <w:p w14:paraId="6D4EF2B9" w14:textId="6003843D" w:rsidR="00ED3704" w:rsidRPr="00994565" w:rsidRDefault="00ED3704" w:rsidP="00ED3704">
      <w:pPr>
        <w:pStyle w:val="Brdtext"/>
      </w:pPr>
      <w:bookmarkStart w:id="217" w:name="_Hlk67918998"/>
      <w:r w:rsidRPr="003B495A">
        <w:t xml:space="preserve">På kommunsektorns utgiftssida antas pandemin medföra vissa merkostnader i närtid samtidigt som sektorns möjligheter att bedriva </w:t>
      </w:r>
      <w:r>
        <w:t xml:space="preserve">delar av den </w:t>
      </w:r>
      <w:r w:rsidRPr="003B495A">
        <w:t>ordinarie verksamhet</w:t>
      </w:r>
      <w:r>
        <w:t>en</w:t>
      </w:r>
      <w:r w:rsidRPr="003B495A">
        <w:t xml:space="preserve"> i normal </w:t>
      </w:r>
      <w:r w:rsidRPr="00994565">
        <w:t>utsträckning</w:t>
      </w:r>
      <w:r>
        <w:t xml:space="preserve"> fortsatt</w:t>
      </w:r>
      <w:r w:rsidRPr="00994565">
        <w:t xml:space="preserve"> begränsas under 2021.</w:t>
      </w:r>
      <w:r>
        <w:t xml:space="preserve"> </w:t>
      </w:r>
      <w:bookmarkEnd w:id="217"/>
      <w:r w:rsidRPr="00994565">
        <w:t>Sammantaget beräknas kommun</w:t>
      </w:r>
      <w:r>
        <w:t>-</w:t>
      </w:r>
      <w:r w:rsidRPr="00994565">
        <w:t xml:space="preserve">sektorns inkomster </w:t>
      </w:r>
      <w:r>
        <w:t xml:space="preserve">öka </w:t>
      </w:r>
      <w:r w:rsidRPr="00994565">
        <w:t xml:space="preserve">ungefär lika mycket som utgifterna 2021 vilket medför ett relativt oförändrat finansiellt sparande i år. Därefter antas utgifterna öka snabbare än inkomsterna vilket medför en lägre nivå på det finansiella sparandet 2022–2024. Kommunsektorns resultat bedöms vara fortsatt högt 2021 men antas därefter minska (se </w:t>
      </w:r>
      <w:r w:rsidRPr="00994565">
        <w:fldChar w:fldCharType="begin"/>
      </w:r>
      <w:r w:rsidRPr="00994565">
        <w:instrText xml:space="preserve"> REF _Ref66738264 \h \*Lower </w:instrText>
      </w:r>
      <w:r>
        <w:instrText xml:space="preserve"> \* MERGEFORMAT </w:instrText>
      </w:r>
      <w:r w:rsidRPr="00994565">
        <w:fldChar w:fldCharType="separate"/>
      </w:r>
      <w:r w:rsidR="000D76EE">
        <w:t xml:space="preserve">tabell </w:t>
      </w:r>
      <w:r w:rsidR="000D76EE">
        <w:rPr>
          <w:noProof/>
        </w:rPr>
        <w:t>8</w:t>
      </w:r>
      <w:r w:rsidR="000D76EE">
        <w:t>.</w:t>
      </w:r>
      <w:r w:rsidR="000D76EE">
        <w:rPr>
          <w:noProof/>
        </w:rPr>
        <w:t>10</w:t>
      </w:r>
      <w:r w:rsidRPr="00994565">
        <w:fldChar w:fldCharType="end"/>
      </w:r>
      <w:r w:rsidRPr="00994565">
        <w:t>).</w:t>
      </w:r>
    </w:p>
    <w:p w14:paraId="7542EBE7" w14:textId="7CABF0C0" w:rsidR="00ED3704" w:rsidRDefault="00ED3704" w:rsidP="00ED3704">
      <w:pPr>
        <w:pStyle w:val="TabellRubrik"/>
      </w:pPr>
      <w:bookmarkStart w:id="218" w:name="_Ref66738264"/>
      <w:bookmarkStart w:id="219" w:name="_Hlk66616045"/>
      <w:r>
        <w:t xml:space="preserve">Tabell </w:t>
      </w:r>
      <w:r>
        <w:fldChar w:fldCharType="begin"/>
      </w:r>
      <w:r>
        <w:instrText xml:space="preserve"> STYLEREF  "Rubrik 1" \n</w:instrText>
      </w:r>
      <w:r>
        <w:fldChar w:fldCharType="separate"/>
      </w:r>
      <w:r w:rsidR="000D76EE">
        <w:rPr>
          <w:noProof/>
        </w:rPr>
        <w:t>8</w:t>
      </w:r>
      <w:r>
        <w:rPr>
          <w:noProof/>
        </w:rPr>
        <w:fldChar w:fldCharType="end"/>
      </w:r>
      <w:r>
        <w:t>.</w:t>
      </w:r>
      <w:fldSimple w:instr=" SEQ Tabell \* ARABIC \s 1 ">
        <w:r w:rsidR="000D76EE">
          <w:rPr>
            <w:noProof/>
          </w:rPr>
          <w:t>10</w:t>
        </w:r>
      </w:fldSimple>
      <w:bookmarkEnd w:id="218"/>
      <w:r>
        <w:tab/>
        <w:t>Kommunsektorns finanser</w:t>
      </w:r>
    </w:p>
    <w:p w14:paraId="23610165" w14:textId="3669F5DE" w:rsidR="00ED3704" w:rsidRDefault="00ED3704" w:rsidP="00ED3704">
      <w:pPr>
        <w:pStyle w:val="TabellUnderrubrik"/>
      </w:pPr>
      <w:r>
        <w:t>Miljarder kronor om inte annat anges. Utfall 2020, prognos 2021–2024</w:t>
      </w:r>
    </w:p>
    <w:tbl>
      <w:tblPr>
        <w:tblStyle w:val="RKBPTabell"/>
        <w:tblW w:w="0" w:type="auto"/>
        <w:tblLook w:val="06E0" w:firstRow="1" w:lastRow="1" w:firstColumn="1" w:lastColumn="0" w:noHBand="1" w:noVBand="1"/>
      </w:tblPr>
      <w:tblGrid>
        <w:gridCol w:w="3509"/>
        <w:gridCol w:w="773"/>
        <w:gridCol w:w="772"/>
        <w:gridCol w:w="772"/>
        <w:gridCol w:w="772"/>
        <w:gridCol w:w="772"/>
      </w:tblGrid>
      <w:tr w:rsidR="00ED3704" w:rsidRPr="004457F6" w14:paraId="636AF178"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24" w:type="dxa"/>
            <w:noWrap/>
            <w:hideMark/>
          </w:tcPr>
          <w:p w14:paraId="6CD7F59C" w14:textId="77777777" w:rsidR="00ED3704" w:rsidRPr="004457F6" w:rsidRDefault="00ED3704" w:rsidP="00ED3704">
            <w:pPr>
              <w:pStyle w:val="TabellHuvud"/>
            </w:pPr>
            <w:r w:rsidRPr="004457F6">
              <w:t> </w:t>
            </w:r>
          </w:p>
        </w:tc>
        <w:tc>
          <w:tcPr>
            <w:tcW w:w="770" w:type="dxa"/>
            <w:noWrap/>
            <w:hideMark/>
          </w:tcPr>
          <w:p w14:paraId="33F664CC" w14:textId="77777777" w:rsidR="00ED3704" w:rsidRPr="004457F6"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457F6">
              <w:t>2020</w:t>
            </w:r>
          </w:p>
        </w:tc>
        <w:tc>
          <w:tcPr>
            <w:tcW w:w="769" w:type="dxa"/>
            <w:noWrap/>
            <w:hideMark/>
          </w:tcPr>
          <w:p w14:paraId="0E85BB28" w14:textId="77777777" w:rsidR="00ED3704" w:rsidRPr="004457F6"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457F6">
              <w:t>2021</w:t>
            </w:r>
          </w:p>
        </w:tc>
        <w:tc>
          <w:tcPr>
            <w:tcW w:w="769" w:type="dxa"/>
            <w:noWrap/>
            <w:hideMark/>
          </w:tcPr>
          <w:p w14:paraId="3B69A73A" w14:textId="77777777" w:rsidR="00ED3704" w:rsidRPr="004457F6"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457F6">
              <w:t>2022</w:t>
            </w:r>
          </w:p>
        </w:tc>
        <w:tc>
          <w:tcPr>
            <w:tcW w:w="769" w:type="dxa"/>
            <w:noWrap/>
            <w:hideMark/>
          </w:tcPr>
          <w:p w14:paraId="5F4130AA" w14:textId="77777777" w:rsidR="00ED3704" w:rsidRPr="004457F6"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457F6">
              <w:t>2023</w:t>
            </w:r>
          </w:p>
        </w:tc>
        <w:tc>
          <w:tcPr>
            <w:tcW w:w="769" w:type="dxa"/>
            <w:noWrap/>
            <w:hideMark/>
          </w:tcPr>
          <w:p w14:paraId="62F4C65E" w14:textId="77777777" w:rsidR="00ED3704" w:rsidRPr="004457F6"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4457F6">
              <w:t>2024</w:t>
            </w:r>
          </w:p>
        </w:tc>
      </w:tr>
      <w:tr w:rsidR="00ED3704" w:rsidRPr="0082500C" w14:paraId="29EA5FEE" w14:textId="77777777" w:rsidTr="00ED3704">
        <w:tc>
          <w:tcPr>
            <w:cnfStyle w:val="001000000000" w:firstRow="0" w:lastRow="0" w:firstColumn="1" w:lastColumn="0" w:oddVBand="0" w:evenVBand="0" w:oddHBand="0" w:evenHBand="0" w:firstRowFirstColumn="0" w:firstRowLastColumn="0" w:lastRowFirstColumn="0" w:lastRowLastColumn="0"/>
            <w:tcW w:w="3524" w:type="dxa"/>
            <w:tcBorders>
              <w:top w:val="single" w:sz="12" w:space="0" w:color="auto"/>
            </w:tcBorders>
            <w:noWrap/>
            <w:hideMark/>
          </w:tcPr>
          <w:p w14:paraId="18BE62F6" w14:textId="1360ED40" w:rsidR="00ED3704" w:rsidRPr="00FD64C5" w:rsidRDefault="00ED3704" w:rsidP="00ED3704">
            <w:pPr>
              <w:pStyle w:val="Tabell"/>
              <w:rPr>
                <w:b/>
                <w:bCs/>
              </w:rPr>
            </w:pPr>
            <w:r w:rsidRPr="00FD64C5">
              <w:rPr>
                <w:b/>
                <w:bCs/>
              </w:rPr>
              <w:t>Totala inkomster</w:t>
            </w:r>
          </w:p>
        </w:tc>
        <w:tc>
          <w:tcPr>
            <w:tcW w:w="770" w:type="dxa"/>
            <w:tcBorders>
              <w:top w:val="single" w:sz="12" w:space="0" w:color="auto"/>
            </w:tcBorders>
            <w:noWrap/>
          </w:tcPr>
          <w:p w14:paraId="5AE72D17" w14:textId="7FE59372"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C01C8">
              <w:rPr>
                <w:b/>
                <w:bCs/>
              </w:rPr>
              <w:t>1 224</w:t>
            </w:r>
          </w:p>
        </w:tc>
        <w:tc>
          <w:tcPr>
            <w:tcW w:w="769" w:type="dxa"/>
            <w:tcBorders>
              <w:top w:val="single" w:sz="12" w:space="0" w:color="auto"/>
            </w:tcBorders>
            <w:noWrap/>
            <w:hideMark/>
          </w:tcPr>
          <w:p w14:paraId="71B9AE42" w14:textId="12F19FFA"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1 283</w:t>
            </w:r>
          </w:p>
        </w:tc>
        <w:tc>
          <w:tcPr>
            <w:tcW w:w="769" w:type="dxa"/>
            <w:tcBorders>
              <w:top w:val="single" w:sz="12" w:space="0" w:color="auto"/>
            </w:tcBorders>
            <w:noWrap/>
            <w:hideMark/>
          </w:tcPr>
          <w:p w14:paraId="7B5F112F" w14:textId="538EF84C"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1 273</w:t>
            </w:r>
          </w:p>
        </w:tc>
        <w:tc>
          <w:tcPr>
            <w:tcW w:w="769" w:type="dxa"/>
            <w:tcBorders>
              <w:top w:val="single" w:sz="12" w:space="0" w:color="auto"/>
            </w:tcBorders>
            <w:noWrap/>
            <w:hideMark/>
          </w:tcPr>
          <w:p w14:paraId="092337FB" w14:textId="3AC0808E"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1 292</w:t>
            </w:r>
          </w:p>
        </w:tc>
        <w:tc>
          <w:tcPr>
            <w:tcW w:w="769" w:type="dxa"/>
            <w:tcBorders>
              <w:top w:val="single" w:sz="12" w:space="0" w:color="auto"/>
            </w:tcBorders>
            <w:noWrap/>
            <w:hideMark/>
          </w:tcPr>
          <w:p w14:paraId="27274E0F" w14:textId="1E32868F"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1 325</w:t>
            </w:r>
          </w:p>
        </w:tc>
      </w:tr>
      <w:tr w:rsidR="00ED3704" w:rsidRPr="0082500C" w14:paraId="0941FB72"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1F6EF612" w14:textId="77777777" w:rsidR="00ED3704" w:rsidRPr="00AB0D8F" w:rsidRDefault="00ED3704" w:rsidP="00ED3704">
            <w:pPr>
              <w:pStyle w:val="Tabell"/>
            </w:pPr>
            <w:r w:rsidRPr="00AB0D8F">
              <w:t xml:space="preserve">Utveckling i procent </w:t>
            </w:r>
          </w:p>
        </w:tc>
        <w:tc>
          <w:tcPr>
            <w:tcW w:w="770" w:type="dxa"/>
            <w:noWrap/>
          </w:tcPr>
          <w:p w14:paraId="7EE2C463" w14:textId="7F232BBB"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6,7</w:t>
            </w:r>
          </w:p>
        </w:tc>
        <w:tc>
          <w:tcPr>
            <w:tcW w:w="769" w:type="dxa"/>
            <w:noWrap/>
            <w:hideMark/>
          </w:tcPr>
          <w:p w14:paraId="5C94FE7A" w14:textId="49A0ED91"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5,1</w:t>
            </w:r>
          </w:p>
        </w:tc>
        <w:tc>
          <w:tcPr>
            <w:tcW w:w="769" w:type="dxa"/>
            <w:noWrap/>
            <w:hideMark/>
          </w:tcPr>
          <w:p w14:paraId="5AF3798B" w14:textId="0C00DB5A"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-0,8</w:t>
            </w:r>
          </w:p>
        </w:tc>
        <w:tc>
          <w:tcPr>
            <w:tcW w:w="769" w:type="dxa"/>
            <w:noWrap/>
            <w:hideMark/>
          </w:tcPr>
          <w:p w14:paraId="498AA090" w14:textId="481223AD"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1,5</w:t>
            </w:r>
          </w:p>
        </w:tc>
        <w:tc>
          <w:tcPr>
            <w:tcW w:w="769" w:type="dxa"/>
            <w:noWrap/>
            <w:hideMark/>
          </w:tcPr>
          <w:p w14:paraId="663E90B2" w14:textId="5156935E"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2,6</w:t>
            </w:r>
          </w:p>
        </w:tc>
      </w:tr>
      <w:tr w:rsidR="00ED3704" w:rsidRPr="0082500C" w14:paraId="64389813"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435804C7" w14:textId="62C367BA" w:rsidR="00ED3704" w:rsidRPr="0082500C" w:rsidRDefault="00ED3704" w:rsidP="00ED3704">
            <w:pPr>
              <w:pStyle w:val="Tabell"/>
            </w:pPr>
            <w:r w:rsidRPr="0082500C">
              <w:t>Skatter</w:t>
            </w:r>
          </w:p>
        </w:tc>
        <w:tc>
          <w:tcPr>
            <w:tcW w:w="770" w:type="dxa"/>
            <w:noWrap/>
          </w:tcPr>
          <w:p w14:paraId="22BC2142" w14:textId="6F9A91A0"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765</w:t>
            </w:r>
          </w:p>
        </w:tc>
        <w:tc>
          <w:tcPr>
            <w:tcW w:w="769" w:type="dxa"/>
            <w:noWrap/>
            <w:hideMark/>
          </w:tcPr>
          <w:p w14:paraId="2654A816" w14:textId="67D37B22"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790</w:t>
            </w:r>
          </w:p>
        </w:tc>
        <w:tc>
          <w:tcPr>
            <w:tcW w:w="769" w:type="dxa"/>
            <w:noWrap/>
            <w:hideMark/>
          </w:tcPr>
          <w:p w14:paraId="18C115EF" w14:textId="07F7DF93"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818</w:t>
            </w:r>
          </w:p>
        </w:tc>
        <w:tc>
          <w:tcPr>
            <w:tcW w:w="769" w:type="dxa"/>
            <w:noWrap/>
            <w:hideMark/>
          </w:tcPr>
          <w:p w14:paraId="42731F4E" w14:textId="43AE6F9F"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846</w:t>
            </w:r>
          </w:p>
        </w:tc>
        <w:tc>
          <w:tcPr>
            <w:tcW w:w="769" w:type="dxa"/>
            <w:noWrap/>
            <w:hideMark/>
          </w:tcPr>
          <w:p w14:paraId="5584D6FD" w14:textId="2693FF8A"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872</w:t>
            </w:r>
          </w:p>
        </w:tc>
      </w:tr>
      <w:tr w:rsidR="00ED3704" w:rsidRPr="0082500C" w14:paraId="02DC5D3F"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6A2F0DE1" w14:textId="77777777" w:rsidR="00ED3704" w:rsidRPr="0082500C" w:rsidRDefault="00ED3704" w:rsidP="00ED3704">
            <w:pPr>
              <w:pStyle w:val="Tabell"/>
            </w:pPr>
            <w:r w:rsidRPr="0082500C">
              <w:t>Kommunal fastighetsavgift</w:t>
            </w:r>
          </w:p>
        </w:tc>
        <w:tc>
          <w:tcPr>
            <w:tcW w:w="770" w:type="dxa"/>
            <w:noWrap/>
          </w:tcPr>
          <w:p w14:paraId="2A34700B" w14:textId="61D94115"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19</w:t>
            </w:r>
          </w:p>
        </w:tc>
        <w:tc>
          <w:tcPr>
            <w:tcW w:w="769" w:type="dxa"/>
            <w:noWrap/>
            <w:hideMark/>
          </w:tcPr>
          <w:p w14:paraId="38BB20C6" w14:textId="3E874823"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20</w:t>
            </w:r>
          </w:p>
        </w:tc>
        <w:tc>
          <w:tcPr>
            <w:tcW w:w="769" w:type="dxa"/>
            <w:noWrap/>
            <w:hideMark/>
          </w:tcPr>
          <w:p w14:paraId="7DE53068" w14:textId="5278E42D"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20</w:t>
            </w:r>
          </w:p>
        </w:tc>
        <w:tc>
          <w:tcPr>
            <w:tcW w:w="769" w:type="dxa"/>
            <w:noWrap/>
            <w:hideMark/>
          </w:tcPr>
          <w:p w14:paraId="5C7EF5DF" w14:textId="79C17F6C"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21</w:t>
            </w:r>
          </w:p>
        </w:tc>
        <w:tc>
          <w:tcPr>
            <w:tcW w:w="769" w:type="dxa"/>
            <w:noWrap/>
            <w:hideMark/>
          </w:tcPr>
          <w:p w14:paraId="0DAB6207" w14:textId="7C7BB14A"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22</w:t>
            </w:r>
          </w:p>
        </w:tc>
      </w:tr>
      <w:tr w:rsidR="00ED3704" w:rsidRPr="0082500C" w14:paraId="73CF6CCA"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5AF1DDED" w14:textId="50B2BD17" w:rsidR="00ED3704" w:rsidRPr="0082500C" w:rsidRDefault="00ED3704" w:rsidP="00ED3704">
            <w:pPr>
              <w:pStyle w:val="Tabell"/>
            </w:pPr>
            <w:r w:rsidRPr="0082500C">
              <w:t>Statsbidrag exkl. kompensation för mervärdesskatt</w:t>
            </w:r>
            <w:r w:rsidRPr="00C622FF">
              <w:rPr>
                <w:vertAlign w:val="superscript"/>
              </w:rPr>
              <w:t>1</w:t>
            </w:r>
          </w:p>
        </w:tc>
        <w:tc>
          <w:tcPr>
            <w:tcW w:w="770" w:type="dxa"/>
            <w:noWrap/>
          </w:tcPr>
          <w:p w14:paraId="0BDBB51B" w14:textId="091CC4F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260</w:t>
            </w:r>
          </w:p>
        </w:tc>
        <w:tc>
          <w:tcPr>
            <w:tcW w:w="769" w:type="dxa"/>
            <w:noWrap/>
            <w:hideMark/>
          </w:tcPr>
          <w:p w14:paraId="06BF756C" w14:textId="2486CBD9"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287</w:t>
            </w:r>
          </w:p>
        </w:tc>
        <w:tc>
          <w:tcPr>
            <w:tcW w:w="769" w:type="dxa"/>
            <w:noWrap/>
            <w:hideMark/>
          </w:tcPr>
          <w:p w14:paraId="7A0874F1" w14:textId="586D792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241</w:t>
            </w:r>
          </w:p>
        </w:tc>
        <w:tc>
          <w:tcPr>
            <w:tcW w:w="769" w:type="dxa"/>
            <w:noWrap/>
            <w:hideMark/>
          </w:tcPr>
          <w:p w14:paraId="317B310C" w14:textId="416F8829"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224</w:t>
            </w:r>
          </w:p>
        </w:tc>
        <w:tc>
          <w:tcPr>
            <w:tcW w:w="769" w:type="dxa"/>
            <w:noWrap/>
            <w:hideMark/>
          </w:tcPr>
          <w:p w14:paraId="5E1557A0" w14:textId="74F0729E"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224</w:t>
            </w:r>
          </w:p>
        </w:tc>
      </w:tr>
      <w:tr w:rsidR="00ED3704" w:rsidRPr="0082500C" w14:paraId="35F3042D"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778D6F26" w14:textId="020AE43B" w:rsidR="00ED3704" w:rsidRPr="0082500C" w:rsidRDefault="00ED3704" w:rsidP="00ED3704">
            <w:pPr>
              <w:pStyle w:val="Tabell"/>
              <w:rPr>
                <w:i/>
                <w:iCs/>
              </w:rPr>
            </w:pPr>
            <w:r w:rsidRPr="0082500C">
              <w:rPr>
                <w:i/>
                <w:iCs/>
              </w:rPr>
              <w:t>varav generella bidrag</w:t>
            </w:r>
          </w:p>
        </w:tc>
        <w:tc>
          <w:tcPr>
            <w:tcW w:w="770" w:type="dxa"/>
            <w:noWrap/>
          </w:tcPr>
          <w:p w14:paraId="07EE090F" w14:textId="7E4D39C6"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C01C8">
              <w:rPr>
                <w:i/>
                <w:iCs/>
              </w:rPr>
              <w:t>153</w:t>
            </w:r>
          </w:p>
        </w:tc>
        <w:tc>
          <w:tcPr>
            <w:tcW w:w="769" w:type="dxa"/>
            <w:noWrap/>
            <w:hideMark/>
          </w:tcPr>
          <w:p w14:paraId="51DE287D" w14:textId="4BBC44D5"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149</w:t>
            </w:r>
          </w:p>
        </w:tc>
        <w:tc>
          <w:tcPr>
            <w:tcW w:w="769" w:type="dxa"/>
            <w:noWrap/>
            <w:hideMark/>
          </w:tcPr>
          <w:p w14:paraId="52C42B69" w14:textId="4E5A6502"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144</w:t>
            </w:r>
          </w:p>
        </w:tc>
        <w:tc>
          <w:tcPr>
            <w:tcW w:w="769" w:type="dxa"/>
            <w:noWrap/>
            <w:hideMark/>
          </w:tcPr>
          <w:p w14:paraId="4AC2397B" w14:textId="026D60F1"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136</w:t>
            </w:r>
          </w:p>
        </w:tc>
        <w:tc>
          <w:tcPr>
            <w:tcW w:w="769" w:type="dxa"/>
            <w:noWrap/>
            <w:hideMark/>
          </w:tcPr>
          <w:p w14:paraId="1823F176" w14:textId="030EA588"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136</w:t>
            </w:r>
          </w:p>
        </w:tc>
      </w:tr>
      <w:tr w:rsidR="00ED3704" w:rsidRPr="0082500C" w14:paraId="05BFC040"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46F3F0B0" w14:textId="42B56FD5" w:rsidR="00ED3704" w:rsidRPr="0082500C" w:rsidRDefault="00ED3704" w:rsidP="00ED3704">
            <w:pPr>
              <w:pStyle w:val="Tabell"/>
              <w:rPr>
                <w:i/>
                <w:iCs/>
              </w:rPr>
            </w:pPr>
            <w:r w:rsidRPr="0082500C">
              <w:rPr>
                <w:i/>
                <w:iCs/>
              </w:rPr>
              <w:t>varav riktade bidrag</w:t>
            </w:r>
          </w:p>
        </w:tc>
        <w:tc>
          <w:tcPr>
            <w:tcW w:w="770" w:type="dxa"/>
            <w:noWrap/>
          </w:tcPr>
          <w:p w14:paraId="17656E93" w14:textId="0515F86A"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C01C8">
              <w:rPr>
                <w:i/>
                <w:iCs/>
              </w:rPr>
              <w:t>107</w:t>
            </w:r>
          </w:p>
        </w:tc>
        <w:tc>
          <w:tcPr>
            <w:tcW w:w="769" w:type="dxa"/>
            <w:noWrap/>
            <w:hideMark/>
          </w:tcPr>
          <w:p w14:paraId="294FC0B1" w14:textId="2FAF69F6"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138</w:t>
            </w:r>
          </w:p>
        </w:tc>
        <w:tc>
          <w:tcPr>
            <w:tcW w:w="769" w:type="dxa"/>
            <w:noWrap/>
            <w:hideMark/>
          </w:tcPr>
          <w:p w14:paraId="739FFE1F" w14:textId="210922EB"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97</w:t>
            </w:r>
          </w:p>
        </w:tc>
        <w:tc>
          <w:tcPr>
            <w:tcW w:w="769" w:type="dxa"/>
            <w:noWrap/>
            <w:hideMark/>
          </w:tcPr>
          <w:p w14:paraId="5BE4D176" w14:textId="2593FF20"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88</w:t>
            </w:r>
          </w:p>
        </w:tc>
        <w:tc>
          <w:tcPr>
            <w:tcW w:w="769" w:type="dxa"/>
            <w:noWrap/>
            <w:hideMark/>
          </w:tcPr>
          <w:p w14:paraId="744492C7" w14:textId="11D56D6D"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88</w:t>
            </w:r>
          </w:p>
        </w:tc>
      </w:tr>
      <w:tr w:rsidR="00ED3704" w:rsidRPr="0082500C" w14:paraId="0A4F2CFF"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283F16B7" w14:textId="77777777" w:rsidR="00ED3704" w:rsidRPr="0082500C" w:rsidRDefault="00ED3704" w:rsidP="00ED3704">
            <w:pPr>
              <w:pStyle w:val="Tabell"/>
            </w:pPr>
            <w:r w:rsidRPr="0082500C">
              <w:t>Kapitalinkomster</w:t>
            </w:r>
          </w:p>
        </w:tc>
        <w:tc>
          <w:tcPr>
            <w:tcW w:w="770" w:type="dxa"/>
            <w:noWrap/>
          </w:tcPr>
          <w:p w14:paraId="17573E8E" w14:textId="702FF80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10</w:t>
            </w:r>
          </w:p>
        </w:tc>
        <w:tc>
          <w:tcPr>
            <w:tcW w:w="769" w:type="dxa"/>
            <w:noWrap/>
            <w:hideMark/>
          </w:tcPr>
          <w:p w14:paraId="0907796C" w14:textId="2AF1AE13"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11</w:t>
            </w:r>
          </w:p>
        </w:tc>
        <w:tc>
          <w:tcPr>
            <w:tcW w:w="769" w:type="dxa"/>
            <w:noWrap/>
            <w:hideMark/>
          </w:tcPr>
          <w:p w14:paraId="7EC9E1AC" w14:textId="3775C141"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11</w:t>
            </w:r>
          </w:p>
        </w:tc>
        <w:tc>
          <w:tcPr>
            <w:tcW w:w="769" w:type="dxa"/>
            <w:noWrap/>
            <w:hideMark/>
          </w:tcPr>
          <w:p w14:paraId="21E38197" w14:textId="44BA6E51"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12</w:t>
            </w:r>
          </w:p>
        </w:tc>
        <w:tc>
          <w:tcPr>
            <w:tcW w:w="769" w:type="dxa"/>
            <w:noWrap/>
            <w:hideMark/>
          </w:tcPr>
          <w:p w14:paraId="2FEF4C4F" w14:textId="5277DE95"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13</w:t>
            </w:r>
          </w:p>
        </w:tc>
      </w:tr>
      <w:tr w:rsidR="00ED3704" w:rsidRPr="0082500C" w14:paraId="1C94FA4E"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1A7DF241" w14:textId="44BE356C" w:rsidR="00ED3704" w:rsidRPr="0082500C" w:rsidRDefault="00ED3704" w:rsidP="00ED3704">
            <w:pPr>
              <w:pStyle w:val="Tabell"/>
            </w:pPr>
            <w:r w:rsidRPr="0082500C">
              <w:t>Övriga inkomster</w:t>
            </w:r>
            <w:r w:rsidRPr="00CA77AD">
              <w:rPr>
                <w:vertAlign w:val="superscript"/>
              </w:rPr>
              <w:t>1</w:t>
            </w:r>
          </w:p>
        </w:tc>
        <w:tc>
          <w:tcPr>
            <w:tcW w:w="770" w:type="dxa"/>
            <w:noWrap/>
          </w:tcPr>
          <w:p w14:paraId="6CC36341" w14:textId="24ACB230"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169</w:t>
            </w:r>
          </w:p>
        </w:tc>
        <w:tc>
          <w:tcPr>
            <w:tcW w:w="769" w:type="dxa"/>
            <w:noWrap/>
            <w:hideMark/>
          </w:tcPr>
          <w:p w14:paraId="1EC3A4EF" w14:textId="1425BAAD"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176</w:t>
            </w:r>
          </w:p>
        </w:tc>
        <w:tc>
          <w:tcPr>
            <w:tcW w:w="769" w:type="dxa"/>
            <w:noWrap/>
            <w:hideMark/>
          </w:tcPr>
          <w:p w14:paraId="529B2317" w14:textId="29C63E4E"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182</w:t>
            </w:r>
          </w:p>
        </w:tc>
        <w:tc>
          <w:tcPr>
            <w:tcW w:w="769" w:type="dxa"/>
            <w:noWrap/>
            <w:hideMark/>
          </w:tcPr>
          <w:p w14:paraId="249E0106" w14:textId="7D29569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188</w:t>
            </w:r>
          </w:p>
        </w:tc>
        <w:tc>
          <w:tcPr>
            <w:tcW w:w="769" w:type="dxa"/>
            <w:noWrap/>
            <w:hideMark/>
          </w:tcPr>
          <w:p w14:paraId="5C9A0A96" w14:textId="36B07EFD"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195</w:t>
            </w:r>
          </w:p>
        </w:tc>
      </w:tr>
      <w:tr w:rsidR="00ED3704" w:rsidRPr="0082500C" w14:paraId="7BEB6A4D" w14:textId="77777777" w:rsidTr="00ED3704">
        <w:tc>
          <w:tcPr>
            <w:cnfStyle w:val="001000000000" w:firstRow="0" w:lastRow="0" w:firstColumn="1" w:lastColumn="0" w:oddVBand="0" w:evenVBand="0" w:oddHBand="0" w:evenHBand="0" w:firstRowFirstColumn="0" w:firstRowLastColumn="0" w:lastRowFirstColumn="0" w:lastRowLastColumn="0"/>
            <w:tcW w:w="3524" w:type="dxa"/>
            <w:tcBorders>
              <w:bottom w:val="single" w:sz="12" w:space="0" w:color="auto"/>
            </w:tcBorders>
            <w:noWrap/>
            <w:hideMark/>
          </w:tcPr>
          <w:p w14:paraId="1A5345B3" w14:textId="77777777" w:rsidR="00ED3704" w:rsidRPr="00FD64C5" w:rsidRDefault="00ED3704" w:rsidP="00ED3704">
            <w:pPr>
              <w:pStyle w:val="Tabell"/>
              <w:rPr>
                <w:i/>
                <w:iCs/>
              </w:rPr>
            </w:pPr>
            <w:r w:rsidRPr="00FD64C5">
              <w:rPr>
                <w:i/>
                <w:iCs/>
              </w:rPr>
              <w:lastRenderedPageBreak/>
              <w:t>varav kompensation för mervärdesskatt</w:t>
            </w:r>
          </w:p>
        </w:tc>
        <w:tc>
          <w:tcPr>
            <w:tcW w:w="770" w:type="dxa"/>
            <w:tcBorders>
              <w:bottom w:val="single" w:sz="12" w:space="0" w:color="auto"/>
            </w:tcBorders>
            <w:noWrap/>
          </w:tcPr>
          <w:p w14:paraId="07A5A2D2" w14:textId="02D2842D"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C01C8">
              <w:rPr>
                <w:i/>
                <w:iCs/>
              </w:rPr>
              <w:t>76</w:t>
            </w:r>
          </w:p>
        </w:tc>
        <w:tc>
          <w:tcPr>
            <w:tcW w:w="769" w:type="dxa"/>
            <w:tcBorders>
              <w:bottom w:val="single" w:sz="12" w:space="0" w:color="auto"/>
            </w:tcBorders>
            <w:noWrap/>
            <w:hideMark/>
          </w:tcPr>
          <w:p w14:paraId="78640E01" w14:textId="42931A0A"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79</w:t>
            </w:r>
          </w:p>
        </w:tc>
        <w:tc>
          <w:tcPr>
            <w:tcW w:w="769" w:type="dxa"/>
            <w:tcBorders>
              <w:bottom w:val="single" w:sz="12" w:space="0" w:color="auto"/>
            </w:tcBorders>
            <w:noWrap/>
            <w:hideMark/>
          </w:tcPr>
          <w:p w14:paraId="317A33A6" w14:textId="53DE2DEA"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82</w:t>
            </w:r>
          </w:p>
        </w:tc>
        <w:tc>
          <w:tcPr>
            <w:tcW w:w="769" w:type="dxa"/>
            <w:tcBorders>
              <w:bottom w:val="single" w:sz="12" w:space="0" w:color="auto"/>
            </w:tcBorders>
            <w:noWrap/>
            <w:hideMark/>
          </w:tcPr>
          <w:p w14:paraId="381C47BD" w14:textId="0FBEA22F"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83</w:t>
            </w:r>
          </w:p>
        </w:tc>
        <w:tc>
          <w:tcPr>
            <w:tcW w:w="769" w:type="dxa"/>
            <w:tcBorders>
              <w:bottom w:val="single" w:sz="12" w:space="0" w:color="auto"/>
            </w:tcBorders>
            <w:noWrap/>
            <w:hideMark/>
          </w:tcPr>
          <w:p w14:paraId="2FF8EEBC" w14:textId="57CC0AC4"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FD64C5">
              <w:rPr>
                <w:i/>
                <w:iCs/>
              </w:rPr>
              <w:t>85</w:t>
            </w:r>
          </w:p>
        </w:tc>
      </w:tr>
      <w:tr w:rsidR="00ED3704" w:rsidRPr="0082500C" w14:paraId="137D65A8" w14:textId="77777777" w:rsidTr="00ED3704">
        <w:tc>
          <w:tcPr>
            <w:cnfStyle w:val="001000000000" w:firstRow="0" w:lastRow="0" w:firstColumn="1" w:lastColumn="0" w:oddVBand="0" w:evenVBand="0" w:oddHBand="0" w:evenHBand="0" w:firstRowFirstColumn="0" w:firstRowLastColumn="0" w:lastRowFirstColumn="0" w:lastRowLastColumn="0"/>
            <w:tcW w:w="3524" w:type="dxa"/>
            <w:tcBorders>
              <w:top w:val="single" w:sz="12" w:space="0" w:color="auto"/>
            </w:tcBorders>
            <w:noWrap/>
            <w:hideMark/>
          </w:tcPr>
          <w:p w14:paraId="1159FB2B" w14:textId="77777777" w:rsidR="00ED3704" w:rsidRPr="00FD64C5" w:rsidRDefault="00ED3704" w:rsidP="00ED3704">
            <w:pPr>
              <w:pStyle w:val="Tabell"/>
              <w:rPr>
                <w:b/>
                <w:bCs/>
              </w:rPr>
            </w:pPr>
            <w:r w:rsidRPr="00FD64C5">
              <w:rPr>
                <w:b/>
                <w:bCs/>
              </w:rPr>
              <w:t>Totala utgifter</w:t>
            </w:r>
          </w:p>
        </w:tc>
        <w:tc>
          <w:tcPr>
            <w:tcW w:w="770" w:type="dxa"/>
            <w:tcBorders>
              <w:top w:val="single" w:sz="12" w:space="0" w:color="auto"/>
            </w:tcBorders>
            <w:noWrap/>
          </w:tcPr>
          <w:p w14:paraId="44056960" w14:textId="74E8087E"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C01C8">
              <w:rPr>
                <w:b/>
                <w:bCs/>
              </w:rPr>
              <w:t>1 210</w:t>
            </w:r>
          </w:p>
        </w:tc>
        <w:tc>
          <w:tcPr>
            <w:tcW w:w="769" w:type="dxa"/>
            <w:tcBorders>
              <w:top w:val="single" w:sz="12" w:space="0" w:color="auto"/>
            </w:tcBorders>
            <w:noWrap/>
            <w:hideMark/>
          </w:tcPr>
          <w:p w14:paraId="1EA87007" w14:textId="45C1AE8F"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1 276</w:t>
            </w:r>
          </w:p>
        </w:tc>
        <w:tc>
          <w:tcPr>
            <w:tcW w:w="769" w:type="dxa"/>
            <w:tcBorders>
              <w:top w:val="single" w:sz="12" w:space="0" w:color="auto"/>
            </w:tcBorders>
            <w:noWrap/>
            <w:hideMark/>
          </w:tcPr>
          <w:p w14:paraId="3EDE8274" w14:textId="1F0CFE73"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1 312</w:t>
            </w:r>
          </w:p>
        </w:tc>
        <w:tc>
          <w:tcPr>
            <w:tcW w:w="769" w:type="dxa"/>
            <w:tcBorders>
              <w:top w:val="single" w:sz="12" w:space="0" w:color="auto"/>
            </w:tcBorders>
            <w:noWrap/>
            <w:hideMark/>
          </w:tcPr>
          <w:p w14:paraId="793F61AC" w14:textId="627FE0E5"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1 332</w:t>
            </w:r>
          </w:p>
        </w:tc>
        <w:tc>
          <w:tcPr>
            <w:tcW w:w="769" w:type="dxa"/>
            <w:tcBorders>
              <w:top w:val="single" w:sz="12" w:space="0" w:color="auto"/>
            </w:tcBorders>
            <w:noWrap/>
            <w:hideMark/>
          </w:tcPr>
          <w:p w14:paraId="0F92F2E8" w14:textId="5B8755FF"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1 362</w:t>
            </w:r>
          </w:p>
        </w:tc>
      </w:tr>
      <w:tr w:rsidR="00ED3704" w:rsidRPr="0082500C" w14:paraId="5A05A89E"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4CB19A6C" w14:textId="77777777" w:rsidR="00ED3704" w:rsidRPr="00AB0D8F" w:rsidRDefault="00ED3704" w:rsidP="00ED3704">
            <w:pPr>
              <w:pStyle w:val="Tabell"/>
            </w:pPr>
            <w:r w:rsidRPr="00AB0D8F">
              <w:t>Utveckling i procent</w:t>
            </w:r>
          </w:p>
        </w:tc>
        <w:tc>
          <w:tcPr>
            <w:tcW w:w="770" w:type="dxa"/>
            <w:noWrap/>
          </w:tcPr>
          <w:p w14:paraId="547E0A82" w14:textId="410CAFF3"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1,4</w:t>
            </w:r>
          </w:p>
        </w:tc>
        <w:tc>
          <w:tcPr>
            <w:tcW w:w="769" w:type="dxa"/>
            <w:noWrap/>
            <w:hideMark/>
          </w:tcPr>
          <w:p w14:paraId="0265FEF0" w14:textId="4722180C"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5,5</w:t>
            </w:r>
          </w:p>
        </w:tc>
        <w:tc>
          <w:tcPr>
            <w:tcW w:w="769" w:type="dxa"/>
            <w:noWrap/>
            <w:hideMark/>
          </w:tcPr>
          <w:p w14:paraId="1DF1EB45" w14:textId="0981DC76"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2,8</w:t>
            </w:r>
          </w:p>
        </w:tc>
        <w:tc>
          <w:tcPr>
            <w:tcW w:w="769" w:type="dxa"/>
            <w:noWrap/>
            <w:hideMark/>
          </w:tcPr>
          <w:p w14:paraId="64DB84BE" w14:textId="733C612E"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1,5</w:t>
            </w:r>
          </w:p>
        </w:tc>
        <w:tc>
          <w:tcPr>
            <w:tcW w:w="769" w:type="dxa"/>
            <w:noWrap/>
            <w:hideMark/>
          </w:tcPr>
          <w:p w14:paraId="5480533A" w14:textId="535233A7"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2,3</w:t>
            </w:r>
          </w:p>
        </w:tc>
      </w:tr>
      <w:tr w:rsidR="00ED3704" w:rsidRPr="0082500C" w14:paraId="69EEB644"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2622995B" w14:textId="77777777" w:rsidR="00ED3704" w:rsidRPr="0082500C" w:rsidRDefault="00ED3704" w:rsidP="00ED3704">
            <w:pPr>
              <w:pStyle w:val="Tabell"/>
            </w:pPr>
            <w:r w:rsidRPr="0082500C">
              <w:t>Konsumtion</w:t>
            </w:r>
          </w:p>
        </w:tc>
        <w:tc>
          <w:tcPr>
            <w:tcW w:w="770" w:type="dxa"/>
            <w:noWrap/>
          </w:tcPr>
          <w:p w14:paraId="1861F760" w14:textId="4D6289A1"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984</w:t>
            </w:r>
          </w:p>
        </w:tc>
        <w:tc>
          <w:tcPr>
            <w:tcW w:w="769" w:type="dxa"/>
            <w:noWrap/>
            <w:hideMark/>
          </w:tcPr>
          <w:p w14:paraId="015BE403" w14:textId="3F53B7E6"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1 036</w:t>
            </w:r>
          </w:p>
        </w:tc>
        <w:tc>
          <w:tcPr>
            <w:tcW w:w="769" w:type="dxa"/>
            <w:noWrap/>
            <w:hideMark/>
          </w:tcPr>
          <w:p w14:paraId="3D46FB2A" w14:textId="1116D124"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1 069</w:t>
            </w:r>
          </w:p>
        </w:tc>
        <w:tc>
          <w:tcPr>
            <w:tcW w:w="769" w:type="dxa"/>
            <w:noWrap/>
            <w:hideMark/>
          </w:tcPr>
          <w:p w14:paraId="671E5D50" w14:textId="561F405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1 083</w:t>
            </w:r>
          </w:p>
        </w:tc>
        <w:tc>
          <w:tcPr>
            <w:tcW w:w="769" w:type="dxa"/>
            <w:noWrap/>
            <w:hideMark/>
          </w:tcPr>
          <w:p w14:paraId="12EEB050" w14:textId="540DC912"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1 114</w:t>
            </w:r>
          </w:p>
        </w:tc>
      </w:tr>
      <w:tr w:rsidR="00ED3704" w:rsidRPr="0082500C" w14:paraId="14CFD26E"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05D33A4E" w14:textId="77777777" w:rsidR="00ED3704" w:rsidRPr="0082500C" w:rsidRDefault="00ED3704" w:rsidP="00ED3704">
            <w:pPr>
              <w:pStyle w:val="Tabell"/>
            </w:pPr>
            <w:r w:rsidRPr="0082500C">
              <w:t xml:space="preserve">Investeringar </w:t>
            </w:r>
          </w:p>
        </w:tc>
        <w:tc>
          <w:tcPr>
            <w:tcW w:w="770" w:type="dxa"/>
            <w:noWrap/>
          </w:tcPr>
          <w:p w14:paraId="13706F85" w14:textId="2F51923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128</w:t>
            </w:r>
          </w:p>
        </w:tc>
        <w:tc>
          <w:tcPr>
            <w:tcW w:w="769" w:type="dxa"/>
            <w:noWrap/>
            <w:hideMark/>
          </w:tcPr>
          <w:p w14:paraId="5B730919" w14:textId="61200F2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132</w:t>
            </w:r>
          </w:p>
        </w:tc>
        <w:tc>
          <w:tcPr>
            <w:tcW w:w="769" w:type="dxa"/>
            <w:noWrap/>
            <w:hideMark/>
          </w:tcPr>
          <w:p w14:paraId="6730DE5E" w14:textId="55884F24"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140</w:t>
            </w:r>
          </w:p>
        </w:tc>
        <w:tc>
          <w:tcPr>
            <w:tcW w:w="769" w:type="dxa"/>
            <w:noWrap/>
            <w:hideMark/>
          </w:tcPr>
          <w:p w14:paraId="58CFB7A1" w14:textId="6010250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146</w:t>
            </w:r>
          </w:p>
        </w:tc>
        <w:tc>
          <w:tcPr>
            <w:tcW w:w="769" w:type="dxa"/>
            <w:noWrap/>
            <w:hideMark/>
          </w:tcPr>
          <w:p w14:paraId="33C48284" w14:textId="0BDE35AC"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147</w:t>
            </w:r>
          </w:p>
        </w:tc>
      </w:tr>
      <w:tr w:rsidR="00ED3704" w:rsidRPr="0082500C" w14:paraId="75A96AAB"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03C87C96" w14:textId="77777777" w:rsidR="00ED3704" w:rsidRPr="0082500C" w:rsidRDefault="00ED3704" w:rsidP="00ED3704">
            <w:pPr>
              <w:pStyle w:val="Tabell"/>
            </w:pPr>
            <w:r w:rsidRPr="0082500C">
              <w:t>Transfereringar</w:t>
            </w:r>
          </w:p>
        </w:tc>
        <w:tc>
          <w:tcPr>
            <w:tcW w:w="770" w:type="dxa"/>
            <w:noWrap/>
          </w:tcPr>
          <w:p w14:paraId="3D6049EE" w14:textId="73CD0F5F"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97</w:t>
            </w:r>
          </w:p>
        </w:tc>
        <w:tc>
          <w:tcPr>
            <w:tcW w:w="769" w:type="dxa"/>
            <w:noWrap/>
            <w:hideMark/>
          </w:tcPr>
          <w:p w14:paraId="3200F538" w14:textId="19582E6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104</w:t>
            </w:r>
          </w:p>
        </w:tc>
        <w:tc>
          <w:tcPr>
            <w:tcW w:w="769" w:type="dxa"/>
            <w:noWrap/>
            <w:hideMark/>
          </w:tcPr>
          <w:p w14:paraId="69CC434D" w14:textId="0DA12F9B"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99</w:t>
            </w:r>
          </w:p>
        </w:tc>
        <w:tc>
          <w:tcPr>
            <w:tcW w:w="769" w:type="dxa"/>
            <w:noWrap/>
            <w:hideMark/>
          </w:tcPr>
          <w:p w14:paraId="5C3ED8A2" w14:textId="13085547"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98</w:t>
            </w:r>
          </w:p>
        </w:tc>
        <w:tc>
          <w:tcPr>
            <w:tcW w:w="769" w:type="dxa"/>
            <w:noWrap/>
            <w:hideMark/>
          </w:tcPr>
          <w:p w14:paraId="72099BC3" w14:textId="6E097240"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95</w:t>
            </w:r>
          </w:p>
        </w:tc>
      </w:tr>
      <w:tr w:rsidR="00ED3704" w:rsidRPr="0082500C" w14:paraId="746ECBE1" w14:textId="77777777" w:rsidTr="00ED3704">
        <w:tc>
          <w:tcPr>
            <w:cnfStyle w:val="001000000000" w:firstRow="0" w:lastRow="0" w:firstColumn="1" w:lastColumn="0" w:oddVBand="0" w:evenVBand="0" w:oddHBand="0" w:evenHBand="0" w:firstRowFirstColumn="0" w:firstRowLastColumn="0" w:lastRowFirstColumn="0" w:lastRowLastColumn="0"/>
            <w:tcW w:w="3524" w:type="dxa"/>
            <w:tcBorders>
              <w:bottom w:val="single" w:sz="12" w:space="0" w:color="auto"/>
            </w:tcBorders>
            <w:noWrap/>
            <w:hideMark/>
          </w:tcPr>
          <w:p w14:paraId="7F6E126F" w14:textId="35955EC9" w:rsidR="00ED3704" w:rsidRPr="0082500C" w:rsidRDefault="00ED3704" w:rsidP="00ED3704">
            <w:pPr>
              <w:pStyle w:val="Tabell"/>
            </w:pPr>
            <w:r w:rsidRPr="0082500C">
              <w:t>Övriga utgifter</w:t>
            </w:r>
            <w:r w:rsidRPr="00CA77AD">
              <w:rPr>
                <w:vertAlign w:val="superscript"/>
              </w:rPr>
              <w:t>2</w:t>
            </w:r>
          </w:p>
        </w:tc>
        <w:tc>
          <w:tcPr>
            <w:tcW w:w="770" w:type="dxa"/>
            <w:tcBorders>
              <w:bottom w:val="single" w:sz="12" w:space="0" w:color="auto"/>
            </w:tcBorders>
            <w:noWrap/>
          </w:tcPr>
          <w:p w14:paraId="3CC63751" w14:textId="7F8D36B6"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1</w:t>
            </w:r>
          </w:p>
        </w:tc>
        <w:tc>
          <w:tcPr>
            <w:tcW w:w="769" w:type="dxa"/>
            <w:tcBorders>
              <w:bottom w:val="single" w:sz="12" w:space="0" w:color="auto"/>
            </w:tcBorders>
            <w:noWrap/>
            <w:hideMark/>
          </w:tcPr>
          <w:p w14:paraId="1B44F62B" w14:textId="391253BC"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4</w:t>
            </w:r>
          </w:p>
        </w:tc>
        <w:tc>
          <w:tcPr>
            <w:tcW w:w="769" w:type="dxa"/>
            <w:tcBorders>
              <w:bottom w:val="single" w:sz="12" w:space="0" w:color="auto"/>
            </w:tcBorders>
            <w:noWrap/>
            <w:hideMark/>
          </w:tcPr>
          <w:p w14:paraId="3FA49DFF" w14:textId="50DB482A"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4</w:t>
            </w:r>
          </w:p>
        </w:tc>
        <w:tc>
          <w:tcPr>
            <w:tcW w:w="769" w:type="dxa"/>
            <w:tcBorders>
              <w:bottom w:val="single" w:sz="12" w:space="0" w:color="auto"/>
            </w:tcBorders>
            <w:noWrap/>
            <w:hideMark/>
          </w:tcPr>
          <w:p w14:paraId="294E1954" w14:textId="6406E506"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5</w:t>
            </w:r>
          </w:p>
        </w:tc>
        <w:tc>
          <w:tcPr>
            <w:tcW w:w="769" w:type="dxa"/>
            <w:tcBorders>
              <w:bottom w:val="single" w:sz="12" w:space="0" w:color="auto"/>
            </w:tcBorders>
            <w:noWrap/>
            <w:hideMark/>
          </w:tcPr>
          <w:p w14:paraId="342E6F40" w14:textId="77CA3EAC" w:rsidR="00ED3704" w:rsidRPr="0082500C"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6</w:t>
            </w:r>
          </w:p>
        </w:tc>
      </w:tr>
      <w:tr w:rsidR="00ED3704" w:rsidRPr="0082500C" w14:paraId="5F34221B" w14:textId="77777777" w:rsidTr="00ED3704">
        <w:tc>
          <w:tcPr>
            <w:cnfStyle w:val="001000000000" w:firstRow="0" w:lastRow="0" w:firstColumn="1" w:lastColumn="0" w:oddVBand="0" w:evenVBand="0" w:oddHBand="0" w:evenHBand="0" w:firstRowFirstColumn="0" w:firstRowLastColumn="0" w:lastRowFirstColumn="0" w:lastRowLastColumn="0"/>
            <w:tcW w:w="3524" w:type="dxa"/>
            <w:tcBorders>
              <w:top w:val="single" w:sz="12" w:space="0" w:color="auto"/>
            </w:tcBorders>
            <w:noWrap/>
            <w:hideMark/>
          </w:tcPr>
          <w:p w14:paraId="59906A94" w14:textId="77777777" w:rsidR="00ED3704" w:rsidRPr="00FD64C5" w:rsidRDefault="00ED3704" w:rsidP="00ED3704">
            <w:pPr>
              <w:pStyle w:val="Tabell"/>
              <w:rPr>
                <w:b/>
                <w:bCs/>
              </w:rPr>
            </w:pPr>
            <w:r w:rsidRPr="00FD64C5">
              <w:rPr>
                <w:b/>
                <w:bCs/>
              </w:rPr>
              <w:t>Finansiellt sparande</w:t>
            </w:r>
          </w:p>
        </w:tc>
        <w:tc>
          <w:tcPr>
            <w:tcW w:w="770" w:type="dxa"/>
            <w:tcBorders>
              <w:top w:val="single" w:sz="12" w:space="0" w:color="auto"/>
            </w:tcBorders>
            <w:noWrap/>
          </w:tcPr>
          <w:p w14:paraId="145582B7" w14:textId="219A299C"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C01C8">
              <w:rPr>
                <w:b/>
                <w:bCs/>
              </w:rPr>
              <w:t>14</w:t>
            </w:r>
          </w:p>
        </w:tc>
        <w:tc>
          <w:tcPr>
            <w:tcW w:w="769" w:type="dxa"/>
            <w:tcBorders>
              <w:top w:val="single" w:sz="12" w:space="0" w:color="auto"/>
            </w:tcBorders>
            <w:noWrap/>
            <w:hideMark/>
          </w:tcPr>
          <w:p w14:paraId="2F845CE1" w14:textId="56ADEAA7"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8</w:t>
            </w:r>
          </w:p>
        </w:tc>
        <w:tc>
          <w:tcPr>
            <w:tcW w:w="769" w:type="dxa"/>
            <w:tcBorders>
              <w:top w:val="single" w:sz="12" w:space="0" w:color="auto"/>
            </w:tcBorders>
            <w:noWrap/>
            <w:hideMark/>
          </w:tcPr>
          <w:p w14:paraId="03EBF8A3" w14:textId="22C77783"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-39</w:t>
            </w:r>
          </w:p>
        </w:tc>
        <w:tc>
          <w:tcPr>
            <w:tcW w:w="769" w:type="dxa"/>
            <w:tcBorders>
              <w:top w:val="single" w:sz="12" w:space="0" w:color="auto"/>
            </w:tcBorders>
            <w:noWrap/>
            <w:hideMark/>
          </w:tcPr>
          <w:p w14:paraId="0EAE30FA" w14:textId="1E118045"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-40</w:t>
            </w:r>
          </w:p>
        </w:tc>
        <w:tc>
          <w:tcPr>
            <w:tcW w:w="769" w:type="dxa"/>
            <w:tcBorders>
              <w:top w:val="single" w:sz="12" w:space="0" w:color="auto"/>
            </w:tcBorders>
            <w:noWrap/>
            <w:hideMark/>
          </w:tcPr>
          <w:p w14:paraId="4B999D4B" w14:textId="694D3938"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-37</w:t>
            </w:r>
          </w:p>
        </w:tc>
      </w:tr>
      <w:tr w:rsidR="00ED3704" w:rsidRPr="0082500C" w14:paraId="3AC4D623"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6E0D5A2B" w14:textId="77777777" w:rsidR="00ED3704" w:rsidRPr="00AB0D8F" w:rsidRDefault="00ED3704" w:rsidP="00ED3704">
            <w:pPr>
              <w:pStyle w:val="Tabell"/>
            </w:pPr>
            <w:r w:rsidRPr="00AB0D8F">
              <w:t>Procent av BNP</w:t>
            </w:r>
          </w:p>
        </w:tc>
        <w:tc>
          <w:tcPr>
            <w:tcW w:w="770" w:type="dxa"/>
            <w:noWrap/>
          </w:tcPr>
          <w:p w14:paraId="11492733" w14:textId="1B219C3B"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72FFC">
              <w:t>0,3</w:t>
            </w:r>
          </w:p>
        </w:tc>
        <w:tc>
          <w:tcPr>
            <w:tcW w:w="769" w:type="dxa"/>
            <w:noWrap/>
            <w:hideMark/>
          </w:tcPr>
          <w:p w14:paraId="3E718181" w14:textId="566D41EB"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0,1</w:t>
            </w:r>
          </w:p>
        </w:tc>
        <w:tc>
          <w:tcPr>
            <w:tcW w:w="769" w:type="dxa"/>
            <w:noWrap/>
            <w:hideMark/>
          </w:tcPr>
          <w:p w14:paraId="238211A0" w14:textId="239F2ABA"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-0,7</w:t>
            </w:r>
          </w:p>
        </w:tc>
        <w:tc>
          <w:tcPr>
            <w:tcW w:w="769" w:type="dxa"/>
            <w:noWrap/>
            <w:hideMark/>
          </w:tcPr>
          <w:p w14:paraId="4FEADFD8" w14:textId="53D0A2E5"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-0,7</w:t>
            </w:r>
          </w:p>
        </w:tc>
        <w:tc>
          <w:tcPr>
            <w:tcW w:w="769" w:type="dxa"/>
            <w:noWrap/>
            <w:hideMark/>
          </w:tcPr>
          <w:p w14:paraId="009A4E92" w14:textId="3032731F" w:rsidR="00ED3704" w:rsidRPr="00AB0D8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1A0DE7">
              <w:t>-0,6</w:t>
            </w:r>
          </w:p>
        </w:tc>
      </w:tr>
      <w:tr w:rsidR="00ED3704" w:rsidRPr="0082500C" w14:paraId="5AEC67D5" w14:textId="77777777" w:rsidTr="00ED3704">
        <w:tc>
          <w:tcPr>
            <w:cnfStyle w:val="001000000000" w:firstRow="0" w:lastRow="0" w:firstColumn="1" w:lastColumn="0" w:oddVBand="0" w:evenVBand="0" w:oddHBand="0" w:evenHBand="0" w:firstRowFirstColumn="0" w:firstRowLastColumn="0" w:lastRowFirstColumn="0" w:lastRowLastColumn="0"/>
            <w:tcW w:w="3524" w:type="dxa"/>
            <w:noWrap/>
            <w:hideMark/>
          </w:tcPr>
          <w:p w14:paraId="2C57BECE" w14:textId="77777777" w:rsidR="00ED3704" w:rsidRPr="00FD64C5" w:rsidRDefault="00ED3704" w:rsidP="00ED3704">
            <w:pPr>
              <w:pStyle w:val="Tabell"/>
              <w:rPr>
                <w:b/>
                <w:bCs/>
              </w:rPr>
            </w:pPr>
            <w:r w:rsidRPr="00FD64C5">
              <w:rPr>
                <w:b/>
                <w:bCs/>
              </w:rPr>
              <w:t>Resultat efter finansiella poster</w:t>
            </w:r>
          </w:p>
        </w:tc>
        <w:tc>
          <w:tcPr>
            <w:tcW w:w="770" w:type="dxa"/>
            <w:noWrap/>
          </w:tcPr>
          <w:p w14:paraId="3D3FABB8" w14:textId="26A6B377" w:rsidR="00ED3704" w:rsidRPr="00FC01C8"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C01C8">
              <w:rPr>
                <w:b/>
                <w:bCs/>
              </w:rPr>
              <w:t>55</w:t>
            </w:r>
          </w:p>
        </w:tc>
        <w:tc>
          <w:tcPr>
            <w:tcW w:w="769" w:type="dxa"/>
            <w:noWrap/>
            <w:hideMark/>
          </w:tcPr>
          <w:p w14:paraId="4EAB853D" w14:textId="6C7B889B"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48</w:t>
            </w:r>
          </w:p>
        </w:tc>
        <w:tc>
          <w:tcPr>
            <w:tcW w:w="769" w:type="dxa"/>
            <w:noWrap/>
            <w:hideMark/>
          </w:tcPr>
          <w:p w14:paraId="2523555F" w14:textId="2FA774C9"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15</w:t>
            </w:r>
          </w:p>
        </w:tc>
        <w:tc>
          <w:tcPr>
            <w:tcW w:w="769" w:type="dxa"/>
            <w:noWrap/>
            <w:hideMark/>
          </w:tcPr>
          <w:p w14:paraId="578ED9AE" w14:textId="6EB2B861"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17</w:t>
            </w:r>
          </w:p>
        </w:tc>
        <w:tc>
          <w:tcPr>
            <w:tcW w:w="769" w:type="dxa"/>
            <w:noWrap/>
            <w:hideMark/>
          </w:tcPr>
          <w:p w14:paraId="1E41BC95" w14:textId="2DF5655B" w:rsidR="00ED3704" w:rsidRPr="00FD64C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D64C5">
              <w:rPr>
                <w:b/>
                <w:bCs/>
              </w:rPr>
              <w:t>19</w:t>
            </w:r>
          </w:p>
        </w:tc>
      </w:tr>
      <w:tr w:rsidR="00ED3704" w:rsidRPr="0082500C" w14:paraId="08283F5D"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24" w:type="dxa"/>
            <w:noWrap/>
            <w:hideMark/>
          </w:tcPr>
          <w:p w14:paraId="3A585010" w14:textId="77777777" w:rsidR="00ED3704" w:rsidRPr="00AB0D8F" w:rsidRDefault="00ED3704" w:rsidP="00ED3704">
            <w:pPr>
              <w:pStyle w:val="Tabell"/>
            </w:pPr>
            <w:r w:rsidRPr="00AB0D8F">
              <w:t>Procent av skatter och generella statsbidrag</w:t>
            </w:r>
          </w:p>
        </w:tc>
        <w:tc>
          <w:tcPr>
            <w:tcW w:w="770" w:type="dxa"/>
            <w:noWrap/>
          </w:tcPr>
          <w:p w14:paraId="69044F0D" w14:textId="772DD0C4" w:rsidR="00ED3704" w:rsidRPr="00AB0D8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72FFC">
              <w:t>5,9</w:t>
            </w:r>
          </w:p>
        </w:tc>
        <w:tc>
          <w:tcPr>
            <w:tcW w:w="769" w:type="dxa"/>
            <w:noWrap/>
            <w:hideMark/>
          </w:tcPr>
          <w:p w14:paraId="65598C5F" w14:textId="7A93EED7" w:rsidR="00ED3704" w:rsidRPr="00AB0D8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0DE7">
              <w:t>5,2</w:t>
            </w:r>
          </w:p>
        </w:tc>
        <w:tc>
          <w:tcPr>
            <w:tcW w:w="769" w:type="dxa"/>
            <w:noWrap/>
            <w:hideMark/>
          </w:tcPr>
          <w:p w14:paraId="376B12DF" w14:textId="37F9BB24" w:rsidR="00ED3704" w:rsidRPr="00AB0D8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0DE7">
              <w:t>1,5</w:t>
            </w:r>
          </w:p>
        </w:tc>
        <w:tc>
          <w:tcPr>
            <w:tcW w:w="769" w:type="dxa"/>
            <w:noWrap/>
            <w:hideMark/>
          </w:tcPr>
          <w:p w14:paraId="21BFC03E" w14:textId="79253036" w:rsidR="00ED3704" w:rsidRPr="00AB0D8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0DE7">
              <w:t>1,7</w:t>
            </w:r>
          </w:p>
        </w:tc>
        <w:tc>
          <w:tcPr>
            <w:tcW w:w="769" w:type="dxa"/>
            <w:noWrap/>
            <w:hideMark/>
          </w:tcPr>
          <w:p w14:paraId="543ECC16" w14:textId="7213F7E1" w:rsidR="00ED3704" w:rsidRPr="00AB0D8F"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1A0DE7">
              <w:t>1,9</w:t>
            </w:r>
          </w:p>
        </w:tc>
      </w:tr>
    </w:tbl>
    <w:p w14:paraId="3AA9C0FB" w14:textId="6B45DBBB" w:rsidR="00ED3704" w:rsidRDefault="00ED3704" w:rsidP="00ED3704">
      <w:pPr>
        <w:pStyle w:val="TabellFotnot"/>
      </w:pPr>
      <w:r>
        <w:t xml:space="preserve">Anm.: </w:t>
      </w:r>
      <w:r w:rsidRPr="009F156D">
        <w:t>Beräkningarna baserade på publicerad statistik t.o.m. 2021</w:t>
      </w:r>
      <w:r>
        <w:t>-</w:t>
      </w:r>
      <w:r w:rsidRPr="009F156D">
        <w:t>03</w:t>
      </w:r>
      <w:r>
        <w:t>-</w:t>
      </w:r>
      <w:r w:rsidRPr="009F156D">
        <w:t>18, utfall i enlighet med publicerad statistik 2021</w:t>
      </w:r>
      <w:r>
        <w:t>-</w:t>
      </w:r>
      <w:r w:rsidRPr="009F156D">
        <w:t>03</w:t>
      </w:r>
      <w:r>
        <w:t>-</w:t>
      </w:r>
      <w:r w:rsidRPr="009F156D">
        <w:t>31</w:t>
      </w:r>
      <w:r>
        <w:t>. Beloppen är avrundade och stämmer därför inte alltid överens med summan.</w:t>
      </w:r>
    </w:p>
    <w:p w14:paraId="564852E3" w14:textId="6C301E76" w:rsidR="00ED3704" w:rsidRDefault="00ED3704" w:rsidP="00ED3704">
      <w:pPr>
        <w:pStyle w:val="TabellFotnot"/>
      </w:pPr>
      <w:r w:rsidRPr="00CA77AD">
        <w:rPr>
          <w:vertAlign w:val="superscript"/>
        </w:rPr>
        <w:t>1</w:t>
      </w:r>
      <w:r>
        <w:t xml:space="preserve"> </w:t>
      </w:r>
      <w:r w:rsidRPr="00CA77AD">
        <w:t xml:space="preserve">Kommunsektorns kompensation för mervärdesskatt är inkluderad i övriga inkomster </w:t>
      </w:r>
      <w:r>
        <w:t>men</w:t>
      </w:r>
      <w:r w:rsidRPr="00CA77AD">
        <w:t xml:space="preserve"> inte i statsbidragen</w:t>
      </w:r>
      <w:r>
        <w:t>.</w:t>
      </w:r>
    </w:p>
    <w:p w14:paraId="5375048B" w14:textId="33A55CD0" w:rsidR="00ED3704" w:rsidRDefault="00ED3704" w:rsidP="00ED3704">
      <w:pPr>
        <w:pStyle w:val="TabellFotnot"/>
      </w:pPr>
      <w:r w:rsidRPr="00CA77AD">
        <w:rPr>
          <w:vertAlign w:val="superscript"/>
        </w:rPr>
        <w:t>2</w:t>
      </w:r>
      <w:r>
        <w:t xml:space="preserve"> </w:t>
      </w:r>
      <w:r w:rsidRPr="00CA77AD">
        <w:t>Inkluderar nettoköp av fastigheter. Eftersom försäljningen vanligtvis överstiger köp är denna nettopost negativ, vilket minskar de redovisade utgifterna med några miljarder kronor per år</w:t>
      </w:r>
      <w:r>
        <w:t>.</w:t>
      </w:r>
    </w:p>
    <w:p w14:paraId="564235B6" w14:textId="7F87F1CA" w:rsidR="00ED3704" w:rsidRPr="00D71E49" w:rsidRDefault="00ED3704" w:rsidP="00ED3704">
      <w:pPr>
        <w:pStyle w:val="Klla"/>
      </w:pPr>
      <w:r>
        <w:t>Källor: Statistiska centralbyrån och egna beräkningar.</w:t>
      </w:r>
      <w:bookmarkEnd w:id="219"/>
    </w:p>
    <w:p w14:paraId="7B6772BF" w14:textId="1362F448" w:rsidR="00ED3704" w:rsidRPr="003B495A" w:rsidRDefault="00ED3704" w:rsidP="00ED3704">
      <w:pPr>
        <w:pStyle w:val="Rubrik3utannumrering"/>
      </w:pPr>
      <w:r w:rsidRPr="003B495A">
        <w:t>Kommunsektorns inkomster</w:t>
      </w:r>
    </w:p>
    <w:p w14:paraId="4AAA06F7" w14:textId="229447B0" w:rsidR="00ED3704" w:rsidRPr="00D71E49" w:rsidRDefault="00ED3704" w:rsidP="00ED3704">
      <w:pPr>
        <w:pStyle w:val="Brdtext"/>
      </w:pPr>
      <w:r w:rsidRPr="003B495A">
        <w:t>Kommunsektorns</w:t>
      </w:r>
      <w:r w:rsidRPr="00D71E49">
        <w:t xml:space="preserve"> inkomster består framför allt av inkomster från skatt på arbete och av statsbidrag.</w:t>
      </w:r>
    </w:p>
    <w:p w14:paraId="77DA1C0D" w14:textId="7AD3970F" w:rsidR="00ED3704" w:rsidRPr="002443E5" w:rsidRDefault="00ED3704" w:rsidP="00ED3704">
      <w:pPr>
        <w:pStyle w:val="Brdtext"/>
      </w:pPr>
      <w:r>
        <w:t>Det kommunala skatteunderlaget, som främst består av inkomster från lön och pension, utvecklades svagt 2020. Det berodde på att antalet arbetade timmar minskade 2020. Arbetade timmar förväntas åter öka 2021.</w:t>
      </w:r>
      <w:r w:rsidRPr="00F42617">
        <w:t xml:space="preserve"> Det bidrar till att lönesumman och det kommunala skatteunderlaget </w:t>
      </w:r>
      <w:r>
        <w:t>beräknas öka</w:t>
      </w:r>
      <w:r w:rsidRPr="00F42617">
        <w:t xml:space="preserve"> mer </w:t>
      </w:r>
      <w:r>
        <w:t xml:space="preserve">2021 </w:t>
      </w:r>
      <w:r w:rsidRPr="00F42617">
        <w:t xml:space="preserve">än </w:t>
      </w:r>
      <w:r>
        <w:t xml:space="preserve">2020. De kommunala skatteinkomsterna 2021 beräknas utvecklas snabbare än 2020 men något långsammare än den genomsnittliga tillväxttakten för de senaste tio </w:t>
      </w:r>
      <w:r w:rsidRPr="00F42617">
        <w:t xml:space="preserve">åren. År 2022 väntas de kommunala </w:t>
      </w:r>
      <w:r w:rsidRPr="002443E5">
        <w:t xml:space="preserve">skatteinkomsterna växa </w:t>
      </w:r>
      <w:r>
        <w:t>något snabbare än 2021</w:t>
      </w:r>
      <w:r w:rsidRPr="002443E5">
        <w:t xml:space="preserve"> för att därefter växa något långsammare 2023 och 2024. Utvecklingen av de kommunala skatteinkomsterna dämpas varje år 2018–2021 då skattesänkningar för personer över 65 år har beslutats för dessa år.</w:t>
      </w:r>
    </w:p>
    <w:p w14:paraId="2311E368" w14:textId="126850C1" w:rsidR="00ED3704" w:rsidRPr="003B495A" w:rsidRDefault="00ED3704" w:rsidP="00ED3704">
      <w:pPr>
        <w:pStyle w:val="Brdtext"/>
      </w:pPr>
      <w:r w:rsidRPr="00E3614F">
        <w:t>Vid förändringar av skattelagstiftningen som påverkar det kommunala skatte</w:t>
      </w:r>
      <w:r w:rsidR="004E4324">
        <w:softHyphen/>
      </w:r>
      <w:r w:rsidRPr="00E3614F">
        <w:t>underlaget neutraliseras i regel effekterna av dessa genom att nivån på de generella statsbidragen höjs eller sänks (s.k. skattereglering).</w:t>
      </w:r>
      <w:r>
        <w:t xml:space="preserve"> </w:t>
      </w:r>
      <w:r w:rsidRPr="00F83DD8">
        <w:t>I prognosen påverkas kommun</w:t>
      </w:r>
      <w:r w:rsidR="004E4324">
        <w:softHyphen/>
      </w:r>
      <w:r w:rsidRPr="00F83DD8">
        <w:t>sektorns skatteinkomster framför allt av att riksdagen beslutat om sänkt inkomstskatt för personer över 65 år fr.o.m. 2021. De kommunala inkomstskatterna bedöms bli ca 2</w:t>
      </w:r>
      <w:r>
        <w:t> </w:t>
      </w:r>
      <w:r w:rsidRPr="00F83DD8">
        <w:t>miljarder kronor lägre 2021 till följd av sänkningen men kommunsektorn kompenseras genom motsvarande höjning av de generella statsbidragen.</w:t>
      </w:r>
    </w:p>
    <w:p w14:paraId="2B036C9B" w14:textId="40D3975E" w:rsidR="00ED3704" w:rsidRPr="00F83DD8" w:rsidRDefault="00ED3704" w:rsidP="00ED3704">
      <w:pPr>
        <w:pStyle w:val="Brdtext"/>
      </w:pPr>
      <w:r w:rsidRPr="00A200D2">
        <w:t xml:space="preserve">Kommuner och regioner får bidrag från staten i form av dels generella, dels riktade </w:t>
      </w:r>
      <w:r w:rsidRPr="006D01A5">
        <w:t>statsbidrag. De generella statsbidragen minskar med ca 4</w:t>
      </w:r>
      <w:r>
        <w:t> </w:t>
      </w:r>
      <w:r w:rsidRPr="006D01A5">
        <w:t xml:space="preserve">miljarder kronor 2021 (se </w:t>
      </w:r>
      <w:r w:rsidRPr="006D01A5">
        <w:fldChar w:fldCharType="begin"/>
      </w:r>
      <w:r w:rsidRPr="006D01A5">
        <w:instrText xml:space="preserve"> REF _Ref66738264 \h \*Lower </w:instrText>
      </w:r>
      <w:r>
        <w:instrText xml:space="preserve"> \* MERGEFORMAT </w:instrText>
      </w:r>
      <w:r w:rsidRPr="006D01A5">
        <w:fldChar w:fldCharType="separate"/>
      </w:r>
      <w:r w:rsidR="000D76EE">
        <w:t xml:space="preserve">tabell </w:t>
      </w:r>
      <w:r w:rsidR="000D76EE">
        <w:rPr>
          <w:noProof/>
        </w:rPr>
        <w:t>8</w:t>
      </w:r>
      <w:r w:rsidR="000D76EE">
        <w:t>.</w:t>
      </w:r>
      <w:r w:rsidR="000D76EE">
        <w:rPr>
          <w:noProof/>
        </w:rPr>
        <w:t>10</w:t>
      </w:r>
      <w:r w:rsidRPr="006D01A5">
        <w:fldChar w:fldCharType="end"/>
      </w:r>
      <w:r w:rsidRPr="006D01A5">
        <w:t>), vilke</w:t>
      </w:r>
      <w:r w:rsidRPr="00F83DD8">
        <w:t>t beror på att de tillfälliga krisstöd i form av generella statsbidrag som riksdagen beslutat om var större 2020 än 2021. De generella statsbidragen påverkas samtidigt positivt av bl.a. kompensationen för sänkt inkomstskatt för personer över 65</w:t>
      </w:r>
      <w:r>
        <w:t> </w:t>
      </w:r>
      <w:r w:rsidRPr="00F83DD8">
        <w:t>år.</w:t>
      </w:r>
    </w:p>
    <w:p w14:paraId="11028F9A" w14:textId="447EDC23" w:rsidR="00ED3704" w:rsidRPr="00D46E3A" w:rsidRDefault="00ED3704" w:rsidP="00ED3704">
      <w:pPr>
        <w:pStyle w:val="Brdtext"/>
      </w:pPr>
      <w:r w:rsidRPr="00F83DD8">
        <w:t>De riktade statsbidragen som finansieras från ett flertal olika utgiftsområden beräknas öka med 31</w:t>
      </w:r>
      <w:r>
        <w:t> </w:t>
      </w:r>
      <w:r w:rsidRPr="00F83DD8">
        <w:t xml:space="preserve">miljarder kronor 2021. Den kraftiga ökningen 2021 beror främst på tillskott till kommuner och regioner för deras akuta insatser med anledning av pandemin inom vård, omsorg och andra </w:t>
      </w:r>
      <w:r>
        <w:t>kommunala verksamhets</w:t>
      </w:r>
      <w:r w:rsidRPr="00F83DD8">
        <w:t xml:space="preserve">områden. </w:t>
      </w:r>
      <w:r w:rsidRPr="006D01A5">
        <w:t xml:space="preserve">Sammantaget väntas de totala statsbidragen öka kraftigt 2021. Därefter beräknas statsbidragen minska 2022 och 2023. Det beror på att de tillfälliga stöden med </w:t>
      </w:r>
      <w:r w:rsidRPr="006D01A5">
        <w:lastRenderedPageBreak/>
        <w:t xml:space="preserve">anledning av pandemin och lågkonjunkturen minskar och </w:t>
      </w:r>
      <w:r w:rsidRPr="0028728E">
        <w:t>på beräkningsantagandet om att enbart inkludera nu beslutade eller aviserade statsbidragsändringar.</w:t>
      </w:r>
    </w:p>
    <w:p w14:paraId="5AC92F75" w14:textId="77777777" w:rsidR="00ED3704" w:rsidRPr="001E356A" w:rsidRDefault="00ED3704" w:rsidP="00ED3704">
      <w:pPr>
        <w:pStyle w:val="Rubrik3utannumrering"/>
      </w:pPr>
      <w:r w:rsidRPr="001E356A">
        <w:t>Kommunsektorns utgifter</w:t>
      </w:r>
    </w:p>
    <w:p w14:paraId="732E732B" w14:textId="15F5B382" w:rsidR="00ED3704" w:rsidRPr="0093026B" w:rsidRDefault="00ED3704" w:rsidP="00ED3704">
      <w:pPr>
        <w:pStyle w:val="Brdtext"/>
      </w:pPr>
      <w:r w:rsidRPr="0093026B">
        <w:t>Av kommunsektorns totala utgifter utgör kommunal konsumtion den största delen, dvs. välfärdstjänster inom främst vård, skola och omsorg. Kommuner och regioner har därutöver utgifter för investeringar och transfereringar, t.ex. ekonomiskt bistånd.</w:t>
      </w:r>
    </w:p>
    <w:p w14:paraId="64450F3C" w14:textId="3DF9EFED" w:rsidR="00ED3704" w:rsidRPr="003A2065" w:rsidRDefault="00ED3704" w:rsidP="00ED3704">
      <w:pPr>
        <w:pStyle w:val="Rubrik4utannumrering"/>
      </w:pPr>
      <w:r w:rsidRPr="003A2065">
        <w:t>Kommunal konsumtion</w:t>
      </w:r>
    </w:p>
    <w:p w14:paraId="21310E9B" w14:textId="46EEA506" w:rsidR="00ED3704" w:rsidRPr="00101456" w:rsidRDefault="00ED3704" w:rsidP="00ED3704">
      <w:pPr>
        <w:pStyle w:val="Brdtext"/>
      </w:pPr>
      <w:r w:rsidRPr="00101456">
        <w:t xml:space="preserve">Den kommunala konsumtionen fördelas mellan ett antal verksamhetsområden. Störst andel av konsumtionsutgifterna går till hälso- och sjukvård. Därefter följer utgifter för omsorg och för utbildning. Den demografiska utvecklingen har stor betydelse för behovet av resurser inom olika välfärdstjänster. Om exempelvis antalet elever ökar behöver fler lärare anställas </w:t>
      </w:r>
      <w:r>
        <w:t xml:space="preserve">om </w:t>
      </w:r>
      <w:r w:rsidRPr="00101456">
        <w:t>lärartätheten</w:t>
      </w:r>
      <w:r w:rsidRPr="00101456" w:rsidDel="00F9633B">
        <w:t xml:space="preserve"> inte </w:t>
      </w:r>
      <w:r w:rsidRPr="00101456">
        <w:t xml:space="preserve">ska sjunka. Mellan 2012 och 2017 har befolkningen ökat i en allt snabbare takt. Sett till åldersstrukturen är det framför allt antalet barn som har legat bakom denna stigande ökningstakt, men även antalet äldre (65 år </w:t>
      </w:r>
      <w:r>
        <w:t>eller</w:t>
      </w:r>
      <w:r w:rsidRPr="00101456">
        <w:t xml:space="preserve"> äldre). Sedan 2017 har befolkningstillväxten avtagit och väntas fort</w:t>
      </w:r>
      <w:r w:rsidR="004E4324">
        <w:softHyphen/>
      </w:r>
      <w:r w:rsidRPr="00101456">
        <w:t>sätta avta gradvis 2020–202</w:t>
      </w:r>
      <w:r>
        <w:t>4</w:t>
      </w:r>
      <w:r w:rsidRPr="00101456">
        <w:t>. Även detta förklaras främst av antalet barn där ökningen framöver väntas ske i en allt långsammare takt. Antalet äldre bedöms däremot fortsätta att öka snabbare än befolkningen i stort.</w:t>
      </w:r>
    </w:p>
    <w:p w14:paraId="0E18A289" w14:textId="30822882" w:rsidR="00ED3704" w:rsidRDefault="00ED3704" w:rsidP="00ED3704">
      <w:pPr>
        <w:pStyle w:val="Brdtext"/>
      </w:pPr>
      <w:r w:rsidRPr="00101456">
        <w:t xml:space="preserve">I </w:t>
      </w:r>
      <w:r>
        <w:fldChar w:fldCharType="begin"/>
      </w:r>
      <w:r>
        <w:instrText xml:space="preserve"> REF _Ref66781447 \h \*Lower </w:instrText>
      </w:r>
      <w:r>
        <w:fldChar w:fldCharType="separate"/>
      </w:r>
      <w:r w:rsidR="000D76EE">
        <w:t xml:space="preserve">diagram </w:t>
      </w:r>
      <w:r w:rsidR="000D76EE">
        <w:rPr>
          <w:noProof/>
        </w:rPr>
        <w:t>8</w:t>
      </w:r>
      <w:r w:rsidR="000D76EE">
        <w:t>.</w:t>
      </w:r>
      <w:r w:rsidR="000D76EE">
        <w:rPr>
          <w:noProof/>
        </w:rPr>
        <w:t>3</w:t>
      </w:r>
      <w:r>
        <w:fldChar w:fldCharType="end"/>
      </w:r>
      <w:r w:rsidRPr="00101456">
        <w:t xml:space="preserve"> visas en modellberäkning av hur mycket konsumtionsvolymen (dvs. mängden arbetade timmar, lokaler och förbrukningsvaror etc.) inom den kommunala sektorn behöver öka för att tillgodose de ökade behov som förändringar i ålders</w:t>
      </w:r>
      <w:r w:rsidR="004E4324">
        <w:softHyphen/>
      </w:r>
      <w:r w:rsidRPr="00101456">
        <w:t>strukturen innebär</w:t>
      </w:r>
      <w:r w:rsidRPr="00D009AC">
        <w:t xml:space="preserve">. I denna framskrivning tas ingen hänsyn till möjligheterna att effektivisera verksamheten. Mellan 2014 och 2017 ökade behoven i en allt högre takt för att 2018 och 2019 dämpas något. </w:t>
      </w:r>
      <w:r w:rsidRPr="008E7220">
        <w:t>Under perioden 2020–2024 bedöms behoven fortsätta öka i en avtagande takt.</w:t>
      </w:r>
    </w:p>
    <w:p w14:paraId="362851BA" w14:textId="3C998B20" w:rsidR="00ED3704" w:rsidRDefault="00ED3704" w:rsidP="00ED3704">
      <w:pPr>
        <w:pStyle w:val="DiagramRubrik"/>
      </w:pPr>
      <w:bookmarkStart w:id="220" w:name="_Ref66781447"/>
      <w:r>
        <w:t xml:space="preserve">Diagram </w:t>
      </w:r>
      <w:r>
        <w:fldChar w:fldCharType="begin"/>
      </w:r>
      <w:r>
        <w:instrText xml:space="preserve"> STYLEREF  "Rubrik 1" \n</w:instrText>
      </w:r>
      <w:r>
        <w:fldChar w:fldCharType="separate"/>
      </w:r>
      <w:r w:rsidR="000D76EE">
        <w:rPr>
          <w:noProof/>
        </w:rPr>
        <w:t>8</w:t>
      </w:r>
      <w:r>
        <w:rPr>
          <w:noProof/>
        </w:rPr>
        <w:fldChar w:fldCharType="end"/>
      </w:r>
      <w:r>
        <w:t>.</w:t>
      </w:r>
      <w:fldSimple w:instr=" SEQ Diagram \* ARABIC \s 1 ">
        <w:r w:rsidR="000D76EE">
          <w:rPr>
            <w:noProof/>
          </w:rPr>
          <w:t>3</w:t>
        </w:r>
      </w:fldSimple>
      <w:bookmarkEnd w:id="220"/>
      <w:r>
        <w:tab/>
        <w:t>Konsumtionsutveckling motsvarande behovet från förändringar i åldersstrukturen i kommunsektorn, modellberäkning</w:t>
      </w:r>
    </w:p>
    <w:p w14:paraId="0F7969CC" w14:textId="3CE7C66F" w:rsidR="00ED3704" w:rsidRPr="000E1A9D" w:rsidRDefault="00ED3704" w:rsidP="00ED3704">
      <w:pPr>
        <w:pStyle w:val="DiagramUnderrubrik"/>
      </w:pPr>
      <w:r>
        <w:t>Index år 2000 = 100</w:t>
      </w:r>
      <w:r>
        <w:tab/>
        <w:t>Procentuell förändring</w:t>
      </w:r>
    </w:p>
    <w:p w14:paraId="25ADBA1F" w14:textId="26E7920A" w:rsidR="00ED3704" w:rsidRDefault="00ED3704" w:rsidP="00ED3704">
      <w:pPr>
        <w:pStyle w:val="Brdtext"/>
      </w:pPr>
      <w:r>
        <w:rPr>
          <w:noProof/>
        </w:rPr>
        <w:drawing>
          <wp:inline distT="0" distB="0" distL="0" distR="0" wp14:anchorId="10DA879A" wp14:editId="65677C4F">
            <wp:extent cx="4679950" cy="2339975"/>
            <wp:effectExtent l="0" t="0" r="6350" b="0"/>
            <wp:docPr id="37" name="Diagram 2" descr="Konsumtionsutveckling motsvararande behovet från förändringar i åldersstrukturen i kommunsektorn, modellberäkning.">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inline>
        </w:drawing>
      </w:r>
    </w:p>
    <w:p w14:paraId="02C762A9" w14:textId="0FA28C5F" w:rsidR="00ED3704" w:rsidRDefault="00ED3704" w:rsidP="00ED3704">
      <w:pPr>
        <w:pStyle w:val="Klla"/>
      </w:pPr>
      <w:r>
        <w:t>Källor: Statistiska centralbyrån och egna beräkningar.</w:t>
      </w:r>
    </w:p>
    <w:p w14:paraId="7556B672" w14:textId="78985806" w:rsidR="00ED3704" w:rsidRPr="003A2065" w:rsidRDefault="00ED3704" w:rsidP="00ED3704">
      <w:pPr>
        <w:pStyle w:val="Brdtext"/>
      </w:pPr>
      <w:r w:rsidRPr="000E1A9D">
        <w:t>År 2021 bedöms kommunsektorns faktiska konsumtionsutgifter i fasta priser öka något starkare än den genomsnittliga utvecklingen sedan 2000</w:t>
      </w:r>
      <w:r w:rsidRPr="00AB2CF6">
        <w:t xml:space="preserve"> </w:t>
      </w:r>
      <w:r w:rsidRPr="000E1A9D">
        <w:t xml:space="preserve">(se </w:t>
      </w:r>
      <w:r>
        <w:rPr>
          <w:highlight w:val="yellow"/>
        </w:rPr>
        <w:fldChar w:fldCharType="begin"/>
      </w:r>
      <w:r>
        <w:instrText xml:space="preserve"> REF _Ref66781751 \h \*Lower </w:instrText>
      </w:r>
      <w:r>
        <w:rPr>
          <w:highlight w:val="yellow"/>
        </w:rPr>
      </w:r>
      <w:r>
        <w:rPr>
          <w:highlight w:val="yellow"/>
        </w:rPr>
        <w:fldChar w:fldCharType="separate"/>
      </w:r>
      <w:r w:rsidR="000D76EE">
        <w:t xml:space="preserve">diagram </w:t>
      </w:r>
      <w:r w:rsidR="000D76EE">
        <w:rPr>
          <w:noProof/>
        </w:rPr>
        <w:t>8</w:t>
      </w:r>
      <w:r w:rsidR="000D76EE">
        <w:t>.</w:t>
      </w:r>
      <w:r w:rsidR="000D76EE">
        <w:rPr>
          <w:noProof/>
        </w:rPr>
        <w:t>4</w:t>
      </w:r>
      <w:r>
        <w:rPr>
          <w:highlight w:val="yellow"/>
        </w:rPr>
        <w:fldChar w:fldCharType="end"/>
      </w:r>
      <w:r w:rsidRPr="000E1A9D">
        <w:t>).</w:t>
      </w:r>
      <w:r w:rsidRPr="00101BCA">
        <w:rPr>
          <w:highlight w:val="yellow"/>
        </w:rPr>
        <w:t xml:space="preserve"> </w:t>
      </w:r>
      <w:r w:rsidRPr="003A2065">
        <w:t>Kommunsektorns skatteinkomster väntas i närtid öka i en snabbare takt än 2020 till följd av att konjunkturen återhämtar sig något samtidigt som stora tillskott av stats</w:t>
      </w:r>
      <w:r w:rsidR="004E4324">
        <w:softHyphen/>
      </w:r>
      <w:r w:rsidRPr="003A2065">
        <w:t xml:space="preserve">bidrag görs med anledning av pandemin 2020 och 2021. Det leder till en relativt hög </w:t>
      </w:r>
      <w:r w:rsidRPr="003A2065">
        <w:lastRenderedPageBreak/>
        <w:t>inkomstnivå 2021 samtidigt som kommunal verksamhet som begränsats av pandemin väntas kunna återupptas när smittspridningen antas avta under 2021.</w:t>
      </w:r>
    </w:p>
    <w:p w14:paraId="6A15014E" w14:textId="03242CF0" w:rsidR="00ED3704" w:rsidRDefault="00ED3704" w:rsidP="00ED3704">
      <w:pPr>
        <w:pStyle w:val="DiagramRubrik"/>
      </w:pPr>
      <w:bookmarkStart w:id="221" w:name="_Ref66781751"/>
      <w:r>
        <w:t xml:space="preserve">Diagram </w:t>
      </w:r>
      <w:r>
        <w:fldChar w:fldCharType="begin"/>
      </w:r>
      <w:r>
        <w:instrText xml:space="preserve"> STYLEREF  "Rubrik 1" \n</w:instrText>
      </w:r>
      <w:r>
        <w:fldChar w:fldCharType="separate"/>
      </w:r>
      <w:r w:rsidR="000D76EE">
        <w:rPr>
          <w:noProof/>
        </w:rPr>
        <w:t>8</w:t>
      </w:r>
      <w:r>
        <w:rPr>
          <w:noProof/>
        </w:rPr>
        <w:fldChar w:fldCharType="end"/>
      </w:r>
      <w:r>
        <w:t>.</w:t>
      </w:r>
      <w:fldSimple w:instr=" SEQ Diagram \* ARABIC \s 1 ">
        <w:r w:rsidR="000D76EE">
          <w:rPr>
            <w:noProof/>
          </w:rPr>
          <w:t>4</w:t>
        </w:r>
      </w:fldSimple>
      <w:bookmarkEnd w:id="221"/>
      <w:r>
        <w:tab/>
      </w:r>
      <w:r w:rsidRPr="000E1A9D">
        <w:t>Kommunala konsumtionsutgifter</w:t>
      </w:r>
    </w:p>
    <w:p w14:paraId="5AE6F465" w14:textId="7B85DF80" w:rsidR="00ED3704" w:rsidRPr="000E1A9D" w:rsidRDefault="00ED3704" w:rsidP="00ED3704">
      <w:pPr>
        <w:pStyle w:val="DiagramUnderrubrik"/>
      </w:pPr>
      <w:r w:rsidRPr="000E1A9D">
        <w:t>Årlig procentuell förändring. Utfall 2000–20</w:t>
      </w:r>
      <w:r>
        <w:t>20</w:t>
      </w:r>
      <w:r w:rsidRPr="000E1A9D">
        <w:t>, prognos 202</w:t>
      </w:r>
      <w:r>
        <w:t>1</w:t>
      </w:r>
      <w:r w:rsidRPr="000E1A9D">
        <w:t>–202</w:t>
      </w:r>
      <w:r>
        <w:t>4</w:t>
      </w:r>
      <w:r>
        <w:tab/>
      </w:r>
    </w:p>
    <w:p w14:paraId="0E39D2C1" w14:textId="3DE0A4B8" w:rsidR="00ED3704" w:rsidRPr="00101BCA" w:rsidRDefault="00ED3704" w:rsidP="00ED3704">
      <w:pPr>
        <w:pStyle w:val="Brdtext"/>
        <w:rPr>
          <w:highlight w:val="yellow"/>
        </w:rPr>
      </w:pPr>
      <w:r>
        <w:rPr>
          <w:noProof/>
        </w:rPr>
        <w:drawing>
          <wp:inline distT="0" distB="0" distL="0" distR="0" wp14:anchorId="6E1C0088" wp14:editId="2B141808">
            <wp:extent cx="4679950" cy="2339975"/>
            <wp:effectExtent l="0" t="0" r="6350" b="3175"/>
            <wp:docPr id="38" name="Diagram 3" descr="Kommunala konsumtionsutgifter.">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3D262070" w14:textId="65D2E089" w:rsidR="00ED3704" w:rsidRDefault="00ED3704" w:rsidP="00ED3704">
      <w:pPr>
        <w:pStyle w:val="Klla"/>
      </w:pPr>
      <w:r>
        <w:t>Källor: Statistiska centralbyrån och egna beräkningar.</w:t>
      </w:r>
    </w:p>
    <w:p w14:paraId="24C12B8C" w14:textId="183A9161" w:rsidR="00ED3704" w:rsidRPr="001E356A" w:rsidRDefault="00ED3704" w:rsidP="00ED3704">
      <w:pPr>
        <w:pStyle w:val="Brdtext"/>
      </w:pPr>
      <w:r w:rsidRPr="00AB2CF6">
        <w:t>I kommunsektorns finansiella sparande och resultat ingår konsumtionsutgifterna i löpande priser. Prisutvecklingen har därmed stor betydelse för hur kommunal konsumtion utvecklas. Prisutvecklingen styrs i sin tur främst av löneutvecklingen i sektorn. För perioden 202</w:t>
      </w:r>
      <w:r>
        <w:t>1</w:t>
      </w:r>
      <w:r w:rsidRPr="00AB2CF6">
        <w:t>–202</w:t>
      </w:r>
      <w:r>
        <w:t>4</w:t>
      </w:r>
      <w:r w:rsidRPr="00AB2CF6">
        <w:t xml:space="preserve"> väntas lönekostnaden per arbetad timme </w:t>
      </w:r>
      <w:r w:rsidR="004E4324">
        <w:t>igenom</w:t>
      </w:r>
      <w:r w:rsidR="004E4324">
        <w:softHyphen/>
      </w:r>
      <w:r w:rsidRPr="00AB2CF6">
        <w:t>snitt öka med 2,</w:t>
      </w:r>
      <w:r>
        <w:t>6 </w:t>
      </w:r>
      <w:r w:rsidRPr="00AB2CF6">
        <w:t xml:space="preserve">procent. </w:t>
      </w:r>
      <w:r>
        <w:t xml:space="preserve">Under samma period väntas den genomsnittliga ökningen av kommunal konsumtion i löpande pris vara 2,2 procent </w:t>
      </w:r>
      <w:r w:rsidRPr="001E356A">
        <w:t xml:space="preserve">(se </w:t>
      </w:r>
      <w:r w:rsidRPr="001E356A">
        <w:fldChar w:fldCharType="begin"/>
      </w:r>
      <w:r w:rsidRPr="001E356A">
        <w:instrText xml:space="preserve"> REF _Ref66781751 \h \*Lower </w:instrText>
      </w:r>
      <w:r>
        <w:instrText xml:space="preserve"> \* MERGEFORMAT </w:instrText>
      </w:r>
      <w:r w:rsidRPr="001E356A">
        <w:fldChar w:fldCharType="separate"/>
      </w:r>
      <w:r w:rsidR="000D76EE">
        <w:t xml:space="preserve">diagram </w:t>
      </w:r>
      <w:r w:rsidR="000D76EE">
        <w:rPr>
          <w:noProof/>
        </w:rPr>
        <w:t>8</w:t>
      </w:r>
      <w:r w:rsidR="000D76EE">
        <w:t>.</w:t>
      </w:r>
      <w:r w:rsidR="000D76EE">
        <w:rPr>
          <w:noProof/>
        </w:rPr>
        <w:t>4</w:t>
      </w:r>
      <w:r w:rsidRPr="001E356A">
        <w:fldChar w:fldCharType="end"/>
      </w:r>
      <w:r w:rsidRPr="001E356A">
        <w:t>).</w:t>
      </w:r>
    </w:p>
    <w:p w14:paraId="21B05AF9" w14:textId="77777777" w:rsidR="00ED3704" w:rsidRPr="00DF203C" w:rsidRDefault="00ED3704" w:rsidP="00ED3704">
      <w:pPr>
        <w:pStyle w:val="Rubrik4utannumrering"/>
      </w:pPr>
      <w:r w:rsidRPr="00DF203C">
        <w:t>Utgifter för transfereringar, räntor och investeringar</w:t>
      </w:r>
    </w:p>
    <w:p w14:paraId="059ED661" w14:textId="23B7EE28" w:rsidR="00ED3704" w:rsidRPr="00CE1E6C" w:rsidRDefault="00ED3704" w:rsidP="00ED3704">
      <w:pPr>
        <w:pStyle w:val="Brdtext"/>
      </w:pPr>
      <w:r w:rsidRPr="00CE1E6C">
        <w:t>Cirka 8</w:t>
      </w:r>
      <w:r>
        <w:t> </w:t>
      </w:r>
      <w:r w:rsidRPr="00CE1E6C">
        <w:t>procent av kommunsektorns totala utgifter består av transfereringar till staten, näringslivet och hushållen. Denna andel har varit relativt oförändrad under 2000-talet och bedöms även vara det i prognosen. Transfereringarna till hushållen i form av ekonomiskt bistånd utgör drygt 1</w:t>
      </w:r>
      <w:r>
        <w:t> </w:t>
      </w:r>
      <w:r w:rsidRPr="00CE1E6C">
        <w:t>procent av kommunsektorns utgifter.</w:t>
      </w:r>
    </w:p>
    <w:p w14:paraId="39930B80" w14:textId="6CB46DD7" w:rsidR="00ED3704" w:rsidRPr="00CE1E6C" w:rsidRDefault="00ED3704" w:rsidP="00ED3704">
      <w:pPr>
        <w:pStyle w:val="Brdtext"/>
      </w:pPr>
      <w:r w:rsidRPr="00CE1E6C">
        <w:t>Kommunsektorns skulder antas fortsätta öka medan räntorna antas vara fortsatt låga. Det leder till den sammantagna bedömningen att sektorns ränteutgifter ökar i långsam takt 2021–2024.</w:t>
      </w:r>
    </w:p>
    <w:p w14:paraId="592CF32F" w14:textId="15748415" w:rsidR="00ED3704" w:rsidRPr="00CE1E6C" w:rsidRDefault="00ED3704" w:rsidP="00ED3704">
      <w:pPr>
        <w:pStyle w:val="Brdtext"/>
      </w:pPr>
      <w:r w:rsidRPr="00CE1E6C">
        <w:t>Kommunsektorns investeringsutgifter har ökat kraftigt det senaste decenniet</w:t>
      </w:r>
      <w:r>
        <w:t>. Sedan 2018 har de dock inte fortsatt växa lika snabbt men ligger kvar på en relati</w:t>
      </w:r>
      <w:r w:rsidRPr="00CE1E6C">
        <w:t>vt hög nivå. År 2020 uppgick sektorns fasta bruttoinvesteringar till 128</w:t>
      </w:r>
      <w:r>
        <w:t> </w:t>
      </w:r>
      <w:r w:rsidRPr="00CE1E6C">
        <w:t>miljarder kronor eller 2,6</w:t>
      </w:r>
      <w:r>
        <w:t> </w:t>
      </w:r>
      <w:r w:rsidRPr="00CE1E6C">
        <w:t>procent av BNP. Kommunsektorns omfattande investeringar de senaste åren har flera förklaringar. Många kommuner har en växande befolkning och är i behov av nya lokaler, t.ex. för skol- och förskoleverksamhet. Samtidigt har det ökande antalet äldre också ökat behoven inom sjukvården och äldreomsorgen. Äldre byggnader och infra</w:t>
      </w:r>
      <w:r>
        <w:t>-</w:t>
      </w:r>
      <w:r w:rsidRPr="00CE1E6C">
        <w:t xml:space="preserve">struktur behöver dessutom renoveras eller bytas ut. Utöver </w:t>
      </w:r>
      <w:r>
        <w:t xml:space="preserve">de </w:t>
      </w:r>
      <w:r w:rsidRPr="00CE1E6C">
        <w:t>ökade behov</w:t>
      </w:r>
      <w:r>
        <w:t>en</w:t>
      </w:r>
      <w:r w:rsidRPr="00CE1E6C">
        <w:t xml:space="preserve"> har det låga ränteläget tillsammans med sektorns goda ekonomiska resultat de senaste åren ökat benägenheten att investera. År 2021–2024 väntas investeringarna öka i måttlig takt för att 2024 uppgå till 147</w:t>
      </w:r>
      <w:r>
        <w:t> </w:t>
      </w:r>
      <w:r w:rsidRPr="00CE1E6C">
        <w:t>miljarder kronor, eller 2,5</w:t>
      </w:r>
      <w:r>
        <w:t> </w:t>
      </w:r>
      <w:r w:rsidRPr="00CE1E6C">
        <w:t>procent av BNP.</w:t>
      </w:r>
    </w:p>
    <w:p w14:paraId="310E7630" w14:textId="3165F81F" w:rsidR="00ED3704" w:rsidRDefault="00ED3704" w:rsidP="00ED3704">
      <w:pPr>
        <w:pStyle w:val="Brdtext"/>
      </w:pPr>
      <w:r w:rsidRPr="00CE1E6C">
        <w:t>Den höga investeringsnivån bidrar till att kommunsektorns skulder, där kommunerna står för den största andelen, beräknas öka då investeringarna delvis</w:t>
      </w:r>
      <w:r>
        <w:t xml:space="preserve"> </w:t>
      </w:r>
      <w:r w:rsidRPr="00CE1E6C">
        <w:t>lånefinansieras. Investeringar som utförs av kommunala bolag, klassificerade utanför kommunsektorn</w:t>
      </w:r>
      <w:r>
        <w:t xml:space="preserve"> i nationalräkenskaperna</w:t>
      </w:r>
      <w:r w:rsidRPr="00CE1E6C">
        <w:t xml:space="preserve">, ökar till en viss del också kommunsektorns skuldsättning. </w:t>
      </w:r>
      <w:r w:rsidRPr="00CE1E6C">
        <w:lastRenderedPageBreak/>
        <w:t>Det sker genom att kommunsektorn tar upp lån som vidareutlånas till bolagen i privat sektor.</w:t>
      </w:r>
    </w:p>
    <w:p w14:paraId="2294A758" w14:textId="2DA7E08F" w:rsidR="00ED3704" w:rsidRDefault="00ED3704" w:rsidP="00ED3704">
      <w:pPr>
        <w:pStyle w:val="Rubrik2"/>
      </w:pPr>
      <w:bookmarkStart w:id="222" w:name="_Toc68721357"/>
      <w:r>
        <w:t>Den offentliga sektorns finansiella nettoförmögenhet</w:t>
      </w:r>
      <w:bookmarkEnd w:id="222"/>
    </w:p>
    <w:p w14:paraId="6C43B7F1" w14:textId="13C10987" w:rsidR="00ED3704" w:rsidRPr="002F6B51" w:rsidRDefault="00ED3704" w:rsidP="00ED3704">
      <w:pPr>
        <w:pStyle w:val="Brdtext"/>
      </w:pPr>
      <w:r w:rsidRPr="002F6B51">
        <w:t xml:space="preserve">Den offentliga sektorns nettoförmögenhet består av både </w:t>
      </w:r>
      <w:r>
        <w:t xml:space="preserve">fasta produktionstillgångar </w:t>
      </w:r>
      <w:r w:rsidRPr="002F6B51">
        <w:t xml:space="preserve">och finansiella tillgångar, med avdrag för skulder. I följande avsnitt </w:t>
      </w:r>
      <w:r>
        <w:t>(8.5)</w:t>
      </w:r>
      <w:r w:rsidRPr="002F6B51">
        <w:t xml:space="preserve"> redovisas den finansiella förmögenheten, medan de reala tillgångarna finns redovisade i bilaga 1.</w:t>
      </w:r>
    </w:p>
    <w:p w14:paraId="7CF481E6" w14:textId="046304E8" w:rsidR="00ED3704" w:rsidRPr="002F6B51" w:rsidRDefault="00ED3704" w:rsidP="00ED3704">
      <w:pPr>
        <w:pStyle w:val="Brdtext"/>
      </w:pPr>
      <w:r w:rsidRPr="002F6B51">
        <w:t xml:space="preserve">Den offentliga sektorns finansiella nettoförmögenhet </w:t>
      </w:r>
      <w:r>
        <w:t>är positiv, detta eftersom</w:t>
      </w:r>
      <w:r w:rsidDel="00F03C04">
        <w:t xml:space="preserve"> </w:t>
      </w:r>
      <w:r>
        <w:t>ålderspensionssystemets tillgångar i AP-fonderna överstiger</w:t>
      </w:r>
      <w:r w:rsidRPr="002F6B51">
        <w:t xml:space="preserve"> </w:t>
      </w:r>
      <w:r>
        <w:t>de negativa ställnings</w:t>
      </w:r>
      <w:r w:rsidR="004E4324">
        <w:softHyphen/>
      </w:r>
      <w:r>
        <w:t xml:space="preserve">värden som </w:t>
      </w:r>
      <w:r w:rsidRPr="002F6B51">
        <w:t>staten och kommunsektorn</w:t>
      </w:r>
      <w:r>
        <w:t xml:space="preserve"> redovisar</w:t>
      </w:r>
      <w:r w:rsidRPr="002F6B51">
        <w:t xml:space="preserve"> (se </w:t>
      </w:r>
      <w:r w:rsidRPr="002F6B51">
        <w:fldChar w:fldCharType="begin"/>
      </w:r>
      <w:r w:rsidRPr="002F6B51">
        <w:instrText xml:space="preserve"> REF  _Ref66117507 \* Lower \h  \* MERGEFORMAT </w:instrText>
      </w:r>
      <w:r w:rsidRPr="002F6B51">
        <w:fldChar w:fldCharType="separate"/>
      </w:r>
      <w:r w:rsidR="000D76EE" w:rsidRPr="00A67AC6">
        <w:t xml:space="preserve">tabell </w:t>
      </w:r>
      <w:r w:rsidR="000D76EE">
        <w:rPr>
          <w:noProof/>
        </w:rPr>
        <w:t>8</w:t>
      </w:r>
      <w:r w:rsidR="000D76EE" w:rsidRPr="00A67AC6">
        <w:t>.</w:t>
      </w:r>
      <w:r w:rsidR="000D76EE">
        <w:rPr>
          <w:noProof/>
        </w:rPr>
        <w:t>11</w:t>
      </w:r>
      <w:r w:rsidRPr="002F6B51">
        <w:fldChar w:fldCharType="end"/>
      </w:r>
      <w:r w:rsidRPr="002F6B51">
        <w:t>). Den offentliga sektorns kapitalinkomster i form av räntor och utdelningar, huvudsakligen hänförliga till ålderspensionssystemet, överst</w:t>
      </w:r>
      <w:r>
        <w:t>e</w:t>
      </w:r>
      <w:r w:rsidRPr="002F6B51">
        <w:t>g ränteutgifterna</w:t>
      </w:r>
      <w:r>
        <w:t xml:space="preserve"> med ca 2 procent av de totala inkomsterna 2019</w:t>
      </w:r>
      <w:r w:rsidRPr="002F6B51">
        <w:t xml:space="preserve">. </w:t>
      </w:r>
      <w:r>
        <w:t>Detta kan jämföras med genomsnittet för Europeiska unionen, som 2019 uppgick till -1,5 procent av inkomsterna (Eurostat 2020-10-22).</w:t>
      </w:r>
      <w:r w:rsidRPr="002F6B51">
        <w:t xml:space="preserve"> Den totala skulden inkluderar statens och kommunsektorns åtaganden för de förmånsbestämda tjänstepensionerna som intjänats fr.o.m. 1998. De totala skulderna för de fonderade avgiftsbestämda tjänstepensionerna ingår, i likhet med premie</w:t>
      </w:r>
      <w:r>
        <w:t>-</w:t>
      </w:r>
      <w:r w:rsidRPr="002F6B51">
        <w:t>pensionssystemet, inte i den offentliga sektorn utan redovisas i försäkringssektorn.</w:t>
      </w:r>
    </w:p>
    <w:p w14:paraId="4B283D61" w14:textId="72C8EB69" w:rsidR="00ED3704" w:rsidRPr="002F6B51" w:rsidRDefault="00ED3704" w:rsidP="00ED3704">
      <w:pPr>
        <w:pStyle w:val="Brdtext"/>
      </w:pPr>
      <w:r w:rsidRPr="002F6B51">
        <w:t>Under 20</w:t>
      </w:r>
      <w:r>
        <w:t>20</w:t>
      </w:r>
      <w:r w:rsidRPr="002F6B51">
        <w:t>–2022 medför de beräknade underskotten i staten och kommunsektorn att den offentliga sektorns finansiella nettoförmögenhet försvagas. Därefter medför det förväntade överskottet i staten att den finansiella nettoförmögenheten förstärks.</w:t>
      </w:r>
    </w:p>
    <w:p w14:paraId="53CAFB79" w14:textId="0D11F52C" w:rsidR="00ED3704" w:rsidRDefault="00ED3704" w:rsidP="00ED3704">
      <w:pPr>
        <w:pStyle w:val="TabellRubrik"/>
      </w:pPr>
      <w:bookmarkStart w:id="223" w:name="_Ref66117507"/>
      <w:r w:rsidRPr="00A67AC6">
        <w:t xml:space="preserve">Tabell </w:t>
      </w:r>
      <w:r w:rsidRPr="00A67AC6">
        <w:fldChar w:fldCharType="begin"/>
      </w:r>
      <w:r w:rsidRPr="00A67AC6">
        <w:instrText xml:space="preserve"> STYLEREF  "Rubrik 1" \n</w:instrText>
      </w:r>
      <w:r w:rsidRPr="00A67AC6">
        <w:fldChar w:fldCharType="separate"/>
      </w:r>
      <w:r w:rsidR="000D76EE">
        <w:rPr>
          <w:noProof/>
        </w:rPr>
        <w:t>8</w:t>
      </w:r>
      <w:r w:rsidRPr="00A67AC6">
        <w:rPr>
          <w:noProof/>
        </w:rPr>
        <w:fldChar w:fldCharType="end"/>
      </w:r>
      <w:r w:rsidRPr="00A67AC6">
        <w:t>.</w:t>
      </w:r>
      <w:fldSimple w:instr=" SEQ Tabell \* ARABIC \s 1 ">
        <w:r w:rsidR="000D76EE">
          <w:rPr>
            <w:noProof/>
          </w:rPr>
          <w:t>11</w:t>
        </w:r>
      </w:fldSimple>
      <w:bookmarkEnd w:id="223"/>
      <w:r w:rsidRPr="00A67AC6">
        <w:tab/>
        <w:t>Den offentliga sektorns finansiella nettoförmögenhet</w:t>
      </w:r>
    </w:p>
    <w:p w14:paraId="2D1E37C3" w14:textId="53F0022C" w:rsidR="00ED3704" w:rsidRDefault="00ED3704" w:rsidP="00ED3704">
      <w:pPr>
        <w:pStyle w:val="TabellUnderrubrik"/>
      </w:pPr>
      <w:r>
        <w:t>Procent av BNP. Utfall 2020, prognos 2021–2024</w:t>
      </w:r>
    </w:p>
    <w:tbl>
      <w:tblPr>
        <w:tblStyle w:val="RKBPTabell"/>
        <w:tblW w:w="0" w:type="auto"/>
        <w:tblLook w:val="06E0" w:firstRow="1" w:lastRow="1" w:firstColumn="1" w:lastColumn="0" w:noHBand="1" w:noVBand="1"/>
      </w:tblPr>
      <w:tblGrid>
        <w:gridCol w:w="2835"/>
        <w:gridCol w:w="907"/>
        <w:gridCol w:w="907"/>
        <w:gridCol w:w="907"/>
        <w:gridCol w:w="907"/>
        <w:gridCol w:w="907"/>
      </w:tblGrid>
      <w:tr w:rsidR="00ED3704" w14:paraId="38CA3E98"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83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B4DEF68" w14:textId="77777777" w:rsidR="00ED3704" w:rsidRDefault="00ED3704" w:rsidP="00ED3704">
            <w:pPr>
              <w:pStyle w:val="TabellHuvud"/>
            </w:pPr>
          </w:p>
        </w:tc>
        <w:tc>
          <w:tcPr>
            <w:tcW w:w="9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7E65221"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9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9E9A4D0"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9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3649DE5"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9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60A4E54"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90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46BDB57"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107D4FF9" w14:textId="77777777" w:rsidTr="00ED3704">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tcBorders>
            <w:vAlign w:val="top"/>
          </w:tcPr>
          <w:p w14:paraId="41D02A94" w14:textId="30215325" w:rsidR="00ED3704" w:rsidRDefault="00ED3704" w:rsidP="00ED3704">
            <w:pPr>
              <w:pStyle w:val="Tabell"/>
            </w:pPr>
            <w:r w:rsidRPr="0072344A">
              <w:t>Staten</w:t>
            </w:r>
          </w:p>
        </w:tc>
        <w:tc>
          <w:tcPr>
            <w:tcW w:w="907" w:type="dxa"/>
            <w:tcBorders>
              <w:top w:val="single" w:sz="12" w:space="0" w:color="auto"/>
            </w:tcBorders>
            <w:vAlign w:val="top"/>
          </w:tcPr>
          <w:p w14:paraId="69FE560A" w14:textId="707F434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07C58">
              <w:t>-4,6</w:t>
            </w:r>
          </w:p>
        </w:tc>
        <w:tc>
          <w:tcPr>
            <w:tcW w:w="907" w:type="dxa"/>
            <w:tcBorders>
              <w:top w:val="single" w:sz="12" w:space="0" w:color="auto"/>
            </w:tcBorders>
            <w:vAlign w:val="top"/>
          </w:tcPr>
          <w:p w14:paraId="5D37BB83" w14:textId="5931471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-6,</w:t>
            </w:r>
            <w:r w:rsidRPr="0083579C">
              <w:t>5</w:t>
            </w:r>
          </w:p>
        </w:tc>
        <w:tc>
          <w:tcPr>
            <w:tcW w:w="907" w:type="dxa"/>
            <w:tcBorders>
              <w:top w:val="single" w:sz="12" w:space="0" w:color="auto"/>
            </w:tcBorders>
            <w:vAlign w:val="top"/>
          </w:tcPr>
          <w:p w14:paraId="3E21706C" w14:textId="246ACA7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w:t>
            </w:r>
            <w:r w:rsidRPr="0083579C">
              <w:t>4,2</w:t>
            </w:r>
          </w:p>
        </w:tc>
        <w:tc>
          <w:tcPr>
            <w:tcW w:w="907" w:type="dxa"/>
            <w:tcBorders>
              <w:top w:val="single" w:sz="12" w:space="0" w:color="auto"/>
            </w:tcBorders>
            <w:vAlign w:val="top"/>
          </w:tcPr>
          <w:p w14:paraId="23E2C54A" w14:textId="1C0EFCA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w:t>
            </w:r>
            <w:r w:rsidRPr="0083579C">
              <w:t>1,</w:t>
            </w:r>
            <w:r w:rsidRPr="004C45F6">
              <w:t>0</w:t>
            </w:r>
          </w:p>
        </w:tc>
        <w:tc>
          <w:tcPr>
            <w:tcW w:w="907" w:type="dxa"/>
            <w:tcBorders>
              <w:top w:val="single" w:sz="12" w:space="0" w:color="auto"/>
            </w:tcBorders>
            <w:vAlign w:val="top"/>
          </w:tcPr>
          <w:p w14:paraId="4DB76A7E" w14:textId="097DE66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1,</w:t>
            </w:r>
            <w:r w:rsidRPr="0083579C">
              <w:t>3</w:t>
            </w:r>
          </w:p>
        </w:tc>
      </w:tr>
      <w:tr w:rsidR="00ED3704" w14:paraId="23BA2C72"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3271C206" w14:textId="7B7ACBBE" w:rsidR="00ED3704" w:rsidRDefault="00ED3704" w:rsidP="00ED3704">
            <w:pPr>
              <w:pStyle w:val="Tabell"/>
            </w:pPr>
            <w:r w:rsidRPr="0072344A">
              <w:t>Ålderspensionssystemet</w:t>
            </w:r>
          </w:p>
        </w:tc>
        <w:tc>
          <w:tcPr>
            <w:tcW w:w="907" w:type="dxa"/>
            <w:vAlign w:val="top"/>
          </w:tcPr>
          <w:p w14:paraId="512D2D5B" w14:textId="5D45264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07C58">
              <w:t>34,6</w:t>
            </w:r>
          </w:p>
        </w:tc>
        <w:tc>
          <w:tcPr>
            <w:tcW w:w="907" w:type="dxa"/>
            <w:vAlign w:val="top"/>
          </w:tcPr>
          <w:p w14:paraId="4D31D958" w14:textId="1E11F6D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32,7</w:t>
            </w:r>
          </w:p>
        </w:tc>
        <w:tc>
          <w:tcPr>
            <w:tcW w:w="907" w:type="dxa"/>
            <w:vAlign w:val="top"/>
          </w:tcPr>
          <w:p w14:paraId="0C6BE448" w14:textId="2594BBD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31,9</w:t>
            </w:r>
          </w:p>
        </w:tc>
        <w:tc>
          <w:tcPr>
            <w:tcW w:w="907" w:type="dxa"/>
            <w:vAlign w:val="top"/>
          </w:tcPr>
          <w:p w14:paraId="2221536F" w14:textId="22116C4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31,5</w:t>
            </w:r>
          </w:p>
        </w:tc>
        <w:tc>
          <w:tcPr>
            <w:tcW w:w="907" w:type="dxa"/>
            <w:vAlign w:val="top"/>
          </w:tcPr>
          <w:p w14:paraId="738A826B" w14:textId="49B808F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31,3</w:t>
            </w:r>
          </w:p>
        </w:tc>
      </w:tr>
      <w:tr w:rsidR="00ED3704" w14:paraId="46014C57"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3847E8B5" w14:textId="2EB2F9DB" w:rsidR="00ED3704" w:rsidRDefault="00ED3704" w:rsidP="00ED3704">
            <w:pPr>
              <w:pStyle w:val="Tabell"/>
            </w:pPr>
            <w:r w:rsidRPr="0072344A">
              <w:t>Kommunsektorn</w:t>
            </w:r>
          </w:p>
        </w:tc>
        <w:tc>
          <w:tcPr>
            <w:tcW w:w="907" w:type="dxa"/>
            <w:vAlign w:val="top"/>
          </w:tcPr>
          <w:p w14:paraId="39B732AF" w14:textId="40DB4F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07C58">
              <w:t>-3,0</w:t>
            </w:r>
          </w:p>
        </w:tc>
        <w:tc>
          <w:tcPr>
            <w:tcW w:w="907" w:type="dxa"/>
            <w:vAlign w:val="top"/>
          </w:tcPr>
          <w:p w14:paraId="44202FA0" w14:textId="00B3129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-2,</w:t>
            </w:r>
            <w:r w:rsidRPr="0083579C">
              <w:t>5</w:t>
            </w:r>
          </w:p>
        </w:tc>
        <w:tc>
          <w:tcPr>
            <w:tcW w:w="907" w:type="dxa"/>
            <w:vAlign w:val="top"/>
          </w:tcPr>
          <w:p w14:paraId="21CFF4FA" w14:textId="44B4405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w:t>
            </w:r>
            <w:r w:rsidRPr="0083579C">
              <w:t>2,8</w:t>
            </w:r>
          </w:p>
        </w:tc>
        <w:tc>
          <w:tcPr>
            <w:tcW w:w="907" w:type="dxa"/>
            <w:vAlign w:val="top"/>
          </w:tcPr>
          <w:p w14:paraId="41F5EB38" w14:textId="186F3CD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-3,</w:t>
            </w:r>
            <w:r w:rsidRPr="0083579C">
              <w:t>1</w:t>
            </w:r>
          </w:p>
        </w:tc>
        <w:tc>
          <w:tcPr>
            <w:tcW w:w="907" w:type="dxa"/>
            <w:vAlign w:val="top"/>
          </w:tcPr>
          <w:p w14:paraId="124D995D" w14:textId="3369954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-3,</w:t>
            </w:r>
            <w:r w:rsidRPr="0083579C">
              <w:t>5</w:t>
            </w:r>
          </w:p>
        </w:tc>
      </w:tr>
      <w:tr w:rsidR="00ED3704" w:rsidRPr="00FB3A7C" w14:paraId="694F7F4B"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3ADA915A" w14:textId="5527DDF5" w:rsidR="00ED3704" w:rsidRPr="008A35BB" w:rsidRDefault="00ED3704" w:rsidP="00ED3704">
            <w:pPr>
              <w:pStyle w:val="Tabell"/>
              <w:rPr>
                <w:b/>
                <w:bCs/>
              </w:rPr>
            </w:pPr>
            <w:r w:rsidRPr="008A35BB">
              <w:rPr>
                <w:b/>
                <w:bCs/>
              </w:rPr>
              <w:t>Offentlig sektor</w:t>
            </w:r>
          </w:p>
        </w:tc>
        <w:tc>
          <w:tcPr>
            <w:tcW w:w="907" w:type="dxa"/>
            <w:vAlign w:val="top"/>
          </w:tcPr>
          <w:p w14:paraId="6E070B2D" w14:textId="388AD6C3"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27,0</w:t>
            </w:r>
          </w:p>
        </w:tc>
        <w:tc>
          <w:tcPr>
            <w:tcW w:w="907" w:type="dxa"/>
            <w:vAlign w:val="top"/>
          </w:tcPr>
          <w:p w14:paraId="1F44A341" w14:textId="14ADF9AD"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23,7</w:t>
            </w:r>
          </w:p>
        </w:tc>
        <w:tc>
          <w:tcPr>
            <w:tcW w:w="907" w:type="dxa"/>
            <w:vAlign w:val="top"/>
          </w:tcPr>
          <w:p w14:paraId="2737A94A" w14:textId="29239941"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24,8</w:t>
            </w:r>
          </w:p>
        </w:tc>
        <w:tc>
          <w:tcPr>
            <w:tcW w:w="907" w:type="dxa"/>
            <w:vAlign w:val="top"/>
          </w:tcPr>
          <w:p w14:paraId="1D6649F6" w14:textId="08DEAD3B"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27,4</w:t>
            </w:r>
          </w:p>
        </w:tc>
        <w:tc>
          <w:tcPr>
            <w:tcW w:w="907" w:type="dxa"/>
            <w:vAlign w:val="top"/>
          </w:tcPr>
          <w:p w14:paraId="7830202E" w14:textId="1321FDED"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A35BB">
              <w:rPr>
                <w:b/>
                <w:bCs/>
              </w:rPr>
              <w:t>29,1</w:t>
            </w:r>
          </w:p>
        </w:tc>
      </w:tr>
      <w:tr w:rsidR="00ED3704" w14:paraId="78E2A15E"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29D34061" w14:textId="08E3B887" w:rsidR="00ED3704" w:rsidRDefault="00ED3704" w:rsidP="00ED3704">
            <w:pPr>
              <w:pStyle w:val="Tabell"/>
            </w:pPr>
            <w:r w:rsidRPr="0072344A">
              <w:t>Förändring</w:t>
            </w:r>
          </w:p>
        </w:tc>
        <w:tc>
          <w:tcPr>
            <w:tcW w:w="907" w:type="dxa"/>
            <w:vAlign w:val="top"/>
          </w:tcPr>
          <w:p w14:paraId="2859A4CD" w14:textId="415DD9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07C58">
              <w:t>-1,4</w:t>
            </w:r>
          </w:p>
        </w:tc>
        <w:tc>
          <w:tcPr>
            <w:tcW w:w="907" w:type="dxa"/>
            <w:vAlign w:val="top"/>
          </w:tcPr>
          <w:p w14:paraId="121424F7" w14:textId="503C216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-1,3</w:t>
            </w:r>
          </w:p>
        </w:tc>
        <w:tc>
          <w:tcPr>
            <w:tcW w:w="907" w:type="dxa"/>
            <w:vAlign w:val="top"/>
          </w:tcPr>
          <w:p w14:paraId="29DADF10" w14:textId="11825B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1,1</w:t>
            </w:r>
          </w:p>
        </w:tc>
        <w:tc>
          <w:tcPr>
            <w:tcW w:w="907" w:type="dxa"/>
            <w:vAlign w:val="top"/>
          </w:tcPr>
          <w:p w14:paraId="4CAC3FA7" w14:textId="6B8924B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2,6</w:t>
            </w:r>
          </w:p>
        </w:tc>
        <w:tc>
          <w:tcPr>
            <w:tcW w:w="907" w:type="dxa"/>
            <w:vAlign w:val="top"/>
          </w:tcPr>
          <w:p w14:paraId="0712D784" w14:textId="77A8AF6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4C45F6">
              <w:t>1,7</w:t>
            </w:r>
          </w:p>
        </w:tc>
      </w:tr>
      <w:tr w:rsidR="00ED3704" w:rsidRPr="00D63A8C" w14:paraId="54E31534"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295578C1" w14:textId="4A0A3E37" w:rsidR="00ED3704" w:rsidRPr="00D63A8C" w:rsidRDefault="00ED3704" w:rsidP="00ED3704">
            <w:pPr>
              <w:pStyle w:val="Tabell"/>
              <w:rPr>
                <w:i/>
                <w:iCs/>
              </w:rPr>
            </w:pPr>
            <w:r w:rsidRPr="00D63A8C">
              <w:rPr>
                <w:i/>
                <w:iCs/>
              </w:rPr>
              <w:t>varav bidrag till förändringen</w:t>
            </w:r>
          </w:p>
        </w:tc>
        <w:tc>
          <w:tcPr>
            <w:tcW w:w="907" w:type="dxa"/>
            <w:vAlign w:val="top"/>
          </w:tcPr>
          <w:p w14:paraId="4F064347" w14:textId="77777777" w:rsidR="00ED3704" w:rsidRPr="00D63A8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907" w:type="dxa"/>
            <w:vAlign w:val="top"/>
          </w:tcPr>
          <w:p w14:paraId="3E4FD95A" w14:textId="77777777" w:rsidR="00ED3704" w:rsidRPr="00D63A8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907" w:type="dxa"/>
            <w:vAlign w:val="top"/>
          </w:tcPr>
          <w:p w14:paraId="18523461" w14:textId="77777777" w:rsidR="00ED3704" w:rsidRPr="00D63A8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907" w:type="dxa"/>
            <w:vAlign w:val="top"/>
          </w:tcPr>
          <w:p w14:paraId="24B0292F" w14:textId="77777777" w:rsidR="00ED3704" w:rsidRPr="00D63A8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c>
          <w:tcPr>
            <w:tcW w:w="907" w:type="dxa"/>
            <w:vAlign w:val="top"/>
          </w:tcPr>
          <w:p w14:paraId="1528AF8B" w14:textId="77777777" w:rsidR="00ED3704" w:rsidRPr="00D63A8C"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p>
        </w:tc>
      </w:tr>
      <w:tr w:rsidR="00ED3704" w:rsidRPr="00FB3A7C" w14:paraId="32F99EF4"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26B13E17" w14:textId="55FEBCE6" w:rsidR="00ED3704" w:rsidRPr="008A35BB" w:rsidRDefault="00ED3704" w:rsidP="00ED3704">
            <w:pPr>
              <w:pStyle w:val="Tabell"/>
              <w:rPr>
                <w:i/>
                <w:iCs/>
              </w:rPr>
            </w:pPr>
            <w:r w:rsidRPr="008A35BB">
              <w:rPr>
                <w:i/>
                <w:iCs/>
              </w:rPr>
              <w:t>Finansiellt sparande</w:t>
            </w:r>
          </w:p>
        </w:tc>
        <w:tc>
          <w:tcPr>
            <w:tcW w:w="907" w:type="dxa"/>
            <w:vAlign w:val="top"/>
          </w:tcPr>
          <w:p w14:paraId="78A7B5CB" w14:textId="4874655D"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-3,1</w:t>
            </w:r>
          </w:p>
        </w:tc>
        <w:tc>
          <w:tcPr>
            <w:tcW w:w="907" w:type="dxa"/>
            <w:vAlign w:val="top"/>
          </w:tcPr>
          <w:p w14:paraId="54F62AD9" w14:textId="4B25460F"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-4,</w:t>
            </w:r>
            <w:r w:rsidRPr="00D31D15">
              <w:rPr>
                <w:i/>
                <w:iCs/>
              </w:rPr>
              <w:t>5</w:t>
            </w:r>
          </w:p>
        </w:tc>
        <w:tc>
          <w:tcPr>
            <w:tcW w:w="907" w:type="dxa"/>
            <w:vAlign w:val="top"/>
          </w:tcPr>
          <w:p w14:paraId="02D6BBA6" w14:textId="6DD14151"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-1,0</w:t>
            </w:r>
          </w:p>
        </w:tc>
        <w:tc>
          <w:tcPr>
            <w:tcW w:w="907" w:type="dxa"/>
            <w:vAlign w:val="top"/>
          </w:tcPr>
          <w:p w14:paraId="02E9899A" w14:textId="62DBBC94"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0,5</w:t>
            </w:r>
          </w:p>
        </w:tc>
        <w:tc>
          <w:tcPr>
            <w:tcW w:w="907" w:type="dxa"/>
            <w:vAlign w:val="top"/>
          </w:tcPr>
          <w:p w14:paraId="54509890" w14:textId="4A9E206A"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1,0</w:t>
            </w:r>
          </w:p>
        </w:tc>
      </w:tr>
      <w:tr w:rsidR="00ED3704" w:rsidRPr="00FB3A7C" w14:paraId="79D18A0A" w14:textId="77777777" w:rsidTr="00ED3704">
        <w:tc>
          <w:tcPr>
            <w:cnfStyle w:val="001000000000" w:firstRow="0" w:lastRow="0" w:firstColumn="1" w:lastColumn="0" w:oddVBand="0" w:evenVBand="0" w:oddHBand="0" w:evenHBand="0" w:firstRowFirstColumn="0" w:firstRowLastColumn="0" w:lastRowFirstColumn="0" w:lastRowLastColumn="0"/>
            <w:tcW w:w="2835" w:type="dxa"/>
            <w:vAlign w:val="top"/>
          </w:tcPr>
          <w:p w14:paraId="2D53D640" w14:textId="5AC40180" w:rsidR="00ED3704" w:rsidRPr="008A35BB" w:rsidRDefault="00ED3704" w:rsidP="00ED3704">
            <w:pPr>
              <w:pStyle w:val="Tabell"/>
              <w:rPr>
                <w:i/>
                <w:iCs/>
              </w:rPr>
            </w:pPr>
            <w:r w:rsidRPr="008A35BB">
              <w:rPr>
                <w:i/>
                <w:iCs/>
              </w:rPr>
              <w:t>Värdeförändringar m.m.</w:t>
            </w:r>
          </w:p>
        </w:tc>
        <w:tc>
          <w:tcPr>
            <w:tcW w:w="907" w:type="dxa"/>
            <w:vAlign w:val="top"/>
          </w:tcPr>
          <w:p w14:paraId="044F2667" w14:textId="34617E5F"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1,2</w:t>
            </w:r>
          </w:p>
        </w:tc>
        <w:tc>
          <w:tcPr>
            <w:tcW w:w="907" w:type="dxa"/>
            <w:vAlign w:val="top"/>
          </w:tcPr>
          <w:p w14:paraId="6B80E607" w14:textId="2D1F6012"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4,</w:t>
            </w:r>
            <w:r w:rsidRPr="00D31D15">
              <w:rPr>
                <w:i/>
                <w:iCs/>
              </w:rPr>
              <w:t>4</w:t>
            </w:r>
          </w:p>
        </w:tc>
        <w:tc>
          <w:tcPr>
            <w:tcW w:w="907" w:type="dxa"/>
            <w:vAlign w:val="top"/>
          </w:tcPr>
          <w:p w14:paraId="4B05859D" w14:textId="73FAAEB4"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3,3</w:t>
            </w:r>
          </w:p>
        </w:tc>
        <w:tc>
          <w:tcPr>
            <w:tcW w:w="907" w:type="dxa"/>
            <w:vAlign w:val="top"/>
          </w:tcPr>
          <w:p w14:paraId="2DE3C79B" w14:textId="5A7D7C42"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2,9</w:t>
            </w:r>
          </w:p>
        </w:tc>
        <w:tc>
          <w:tcPr>
            <w:tcW w:w="907" w:type="dxa"/>
            <w:vAlign w:val="top"/>
          </w:tcPr>
          <w:p w14:paraId="166D4A8C" w14:textId="0B9FB9C9" w:rsidR="00ED3704" w:rsidRPr="008A35BB"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8A35BB">
              <w:rPr>
                <w:i/>
                <w:iCs/>
              </w:rPr>
              <w:t>1,</w:t>
            </w:r>
            <w:r w:rsidRPr="00D31D15">
              <w:rPr>
                <w:i/>
                <w:iCs/>
              </w:rPr>
              <w:t>7</w:t>
            </w:r>
          </w:p>
        </w:tc>
      </w:tr>
      <w:tr w:rsidR="00ED3704" w:rsidRPr="00FB3A7C" w14:paraId="157A11FC"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vAlign w:val="top"/>
          </w:tcPr>
          <w:p w14:paraId="31145F8B" w14:textId="3E544A07" w:rsidR="00ED3704" w:rsidRPr="008A35BB" w:rsidRDefault="00ED3704" w:rsidP="00ED3704">
            <w:pPr>
              <w:pStyle w:val="Tabell"/>
              <w:rPr>
                <w:i/>
                <w:iCs/>
              </w:rPr>
            </w:pPr>
            <w:r w:rsidRPr="008A35BB">
              <w:rPr>
                <w:i/>
                <w:iCs/>
              </w:rPr>
              <w:t>Nominell BNP-förändring</w:t>
            </w:r>
          </w:p>
        </w:tc>
        <w:tc>
          <w:tcPr>
            <w:tcW w:w="907" w:type="dxa"/>
            <w:vAlign w:val="top"/>
          </w:tcPr>
          <w:p w14:paraId="75A21862" w14:textId="1B39D755" w:rsidR="00ED3704" w:rsidRPr="00F24D15"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037ED0">
              <w:rPr>
                <w:i/>
                <w:iCs/>
              </w:rPr>
              <w:t>0,4</w:t>
            </w:r>
          </w:p>
        </w:tc>
        <w:tc>
          <w:tcPr>
            <w:tcW w:w="907" w:type="dxa"/>
            <w:vAlign w:val="top"/>
          </w:tcPr>
          <w:p w14:paraId="668E4CFA" w14:textId="5178E3A0" w:rsidR="00ED3704" w:rsidRPr="008A35BB"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8A35BB">
              <w:rPr>
                <w:i/>
                <w:iCs/>
              </w:rPr>
              <w:t>-1,2</w:t>
            </w:r>
          </w:p>
        </w:tc>
        <w:tc>
          <w:tcPr>
            <w:tcW w:w="907" w:type="dxa"/>
            <w:vAlign w:val="top"/>
          </w:tcPr>
          <w:p w14:paraId="7C2C09E1" w14:textId="0296C0B8" w:rsidR="00ED3704" w:rsidRPr="008A35BB"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8A35BB">
              <w:rPr>
                <w:i/>
                <w:iCs/>
              </w:rPr>
              <w:t>-1,2</w:t>
            </w:r>
          </w:p>
        </w:tc>
        <w:tc>
          <w:tcPr>
            <w:tcW w:w="907" w:type="dxa"/>
            <w:vAlign w:val="top"/>
          </w:tcPr>
          <w:p w14:paraId="4083EEA1" w14:textId="05A31BD5" w:rsidR="00ED3704" w:rsidRPr="008A35BB"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8A35BB">
              <w:rPr>
                <w:i/>
                <w:iCs/>
              </w:rPr>
              <w:t>-0,8</w:t>
            </w:r>
          </w:p>
        </w:tc>
        <w:tc>
          <w:tcPr>
            <w:tcW w:w="907" w:type="dxa"/>
            <w:vAlign w:val="top"/>
          </w:tcPr>
          <w:p w14:paraId="206673ED" w14:textId="15F04694" w:rsidR="00ED3704" w:rsidRPr="008A35BB" w:rsidRDefault="00ED3704" w:rsidP="00ED3704">
            <w:pPr>
              <w:pStyle w:val="Tabell"/>
              <w:cnfStyle w:val="010000000000" w:firstRow="0" w:lastRow="1" w:firstColumn="0" w:lastColumn="0" w:oddVBand="0" w:evenVBand="0" w:oddHBand="0" w:evenHBand="0" w:firstRowFirstColumn="0" w:firstRowLastColumn="0" w:lastRowFirstColumn="0" w:lastRowLastColumn="0"/>
              <w:rPr>
                <w:i/>
                <w:iCs/>
              </w:rPr>
            </w:pPr>
            <w:r w:rsidRPr="008A35BB">
              <w:rPr>
                <w:i/>
                <w:iCs/>
              </w:rPr>
              <w:t>-0,9</w:t>
            </w:r>
          </w:p>
        </w:tc>
      </w:tr>
    </w:tbl>
    <w:p w14:paraId="29031F67" w14:textId="77777777" w:rsidR="00ED3704" w:rsidRDefault="00ED3704" w:rsidP="00ED3704">
      <w:pPr>
        <w:pStyle w:val="TabellFotnot"/>
      </w:pPr>
      <w:r w:rsidRPr="00165C15">
        <w:t xml:space="preserve">Anm.: </w:t>
      </w:r>
      <w:r w:rsidRPr="009F156D">
        <w:t>Beräkningarna baserade på publicerad statistik t.o.m. 2021-03-18, utfall i enlighet med publicerad statistik 2021-03-31.</w:t>
      </w:r>
    </w:p>
    <w:p w14:paraId="1DD030FD" w14:textId="0F34AD63" w:rsidR="00ED3704" w:rsidRDefault="00ED3704" w:rsidP="00ED3704">
      <w:pPr>
        <w:pStyle w:val="Klla"/>
      </w:pPr>
      <w:r>
        <w:t>Källor: Statistiska centralbyrån och egna beräkningar.</w:t>
      </w:r>
    </w:p>
    <w:p w14:paraId="1BBDEB32" w14:textId="77777777" w:rsidR="00ED3704" w:rsidRPr="002F6B51" w:rsidRDefault="00ED3704" w:rsidP="00ED3704">
      <w:pPr>
        <w:pStyle w:val="Rubrik3utannumrering"/>
      </w:pPr>
      <w:r w:rsidRPr="002F6B51">
        <w:t>Den offentliga sektorns konsoliderade bruttoskuld</w:t>
      </w:r>
    </w:p>
    <w:p w14:paraId="5FF4AE76" w14:textId="180A3E99" w:rsidR="00ED3704" w:rsidRPr="002F6B51" w:rsidRDefault="00ED3704" w:rsidP="00ED3704">
      <w:pPr>
        <w:pStyle w:val="Brdtext"/>
      </w:pPr>
      <w:r w:rsidRPr="002F6B51">
        <w:t>Den offentliga sektorns konsoliderade bruttoskuld, den s.k. Maastrichtskulden, definieras av EU-regler och är det skuldbegrepp som används vid bedömningen av medlemsstaternas offentliga finanser inom ramen för Stabilitets- och tillväxtpakten. För Sverige innebär definitionen att skulden består av den konsoliderade statsskulden och kommunsektorns skulder på kapitalmarknaden, med avdrag för AP-fondernas innehav av statsobligationer.</w:t>
      </w:r>
    </w:p>
    <w:p w14:paraId="48D5C1C7" w14:textId="58D78C80" w:rsidR="00ED3704" w:rsidRPr="002F6B51" w:rsidRDefault="00ED3704" w:rsidP="00ED3704">
      <w:pPr>
        <w:pStyle w:val="Brdtext"/>
        <w:keepNext/>
      </w:pPr>
      <w:r w:rsidRPr="002F6B51">
        <w:t xml:space="preserve">Inför att Sverige den 1 januari 1995 blev medlem i </w:t>
      </w:r>
      <w:r>
        <w:t>Europeiska unionen</w:t>
      </w:r>
      <w:r w:rsidRPr="002F6B51">
        <w:t xml:space="preserve"> uppgick den konsoliderade bruttoskulden till över 1</w:t>
      </w:r>
      <w:r>
        <w:t> </w:t>
      </w:r>
      <w:r w:rsidRPr="002F6B51">
        <w:t>200</w:t>
      </w:r>
      <w:r>
        <w:t> </w:t>
      </w:r>
      <w:r w:rsidRPr="002F6B51">
        <w:t>miljarder kronor, vilket motsvarade ca 70</w:t>
      </w:r>
      <w:r>
        <w:t> </w:t>
      </w:r>
      <w:r w:rsidRPr="002F6B51">
        <w:t xml:space="preserve">procent av BNP (se </w:t>
      </w:r>
      <w:r w:rsidRPr="002F6B51">
        <w:fldChar w:fldCharType="begin"/>
      </w:r>
      <w:r w:rsidRPr="002F6B51">
        <w:instrText xml:space="preserve"> REF  _Ref66176820 \* Lower \h  \* MERGEFORMAT </w:instrText>
      </w:r>
      <w:r w:rsidRPr="002F6B51">
        <w:fldChar w:fldCharType="separate"/>
      </w:r>
      <w:r w:rsidR="000D76EE" w:rsidRPr="002F6B51">
        <w:t xml:space="preserve">diagram </w:t>
      </w:r>
      <w:r w:rsidR="000D76EE">
        <w:rPr>
          <w:noProof/>
        </w:rPr>
        <w:t>8</w:t>
      </w:r>
      <w:r w:rsidR="000D76EE" w:rsidRPr="002F6B51">
        <w:t>.</w:t>
      </w:r>
      <w:r w:rsidR="000D76EE">
        <w:rPr>
          <w:noProof/>
        </w:rPr>
        <w:t>5</w:t>
      </w:r>
      <w:r w:rsidRPr="002F6B51">
        <w:fldChar w:fldCharType="end"/>
      </w:r>
      <w:r w:rsidRPr="002F6B51">
        <w:t xml:space="preserve">). Sedan dess har det nominella värdet ökat med </w:t>
      </w:r>
      <w:r>
        <w:lastRenderedPageBreak/>
        <w:t>8</w:t>
      </w:r>
      <w:r w:rsidRPr="002F6B51">
        <w:t>00</w:t>
      </w:r>
      <w:r>
        <w:t> </w:t>
      </w:r>
      <w:r w:rsidRPr="002F6B51">
        <w:t xml:space="preserve">miljarder kronor, för att vid utgången av 2020 uppgå till </w:t>
      </w:r>
      <w:r>
        <w:t>närmare 2 000 </w:t>
      </w:r>
      <w:r w:rsidRPr="002F6B51">
        <w:t>miljarder kronor.</w:t>
      </w:r>
    </w:p>
    <w:p w14:paraId="0255F496" w14:textId="4A0FFD56" w:rsidR="00ED3704" w:rsidRDefault="00ED3704" w:rsidP="00ED3704">
      <w:pPr>
        <w:pStyle w:val="DiagramRubrik"/>
      </w:pPr>
      <w:bookmarkStart w:id="224" w:name="_Ref66176820"/>
      <w:r w:rsidRPr="002F6B51">
        <w:t xml:space="preserve">Diagram </w:t>
      </w:r>
      <w:r w:rsidRPr="002F6B51">
        <w:fldChar w:fldCharType="begin"/>
      </w:r>
      <w:r w:rsidRPr="002F6B51">
        <w:instrText xml:space="preserve"> STYLEREF  "Rubrik 1" \n</w:instrText>
      </w:r>
      <w:r w:rsidRPr="002F6B51">
        <w:fldChar w:fldCharType="separate"/>
      </w:r>
      <w:r w:rsidR="000D76EE">
        <w:rPr>
          <w:noProof/>
        </w:rPr>
        <w:t>8</w:t>
      </w:r>
      <w:r w:rsidRPr="002F6B51">
        <w:rPr>
          <w:noProof/>
        </w:rPr>
        <w:fldChar w:fldCharType="end"/>
      </w:r>
      <w:r w:rsidRPr="002F6B51">
        <w:t>.</w:t>
      </w:r>
      <w:fldSimple w:instr=" SEQ Diagram \* ARABIC \s 1 ">
        <w:r w:rsidR="000D76EE">
          <w:rPr>
            <w:noProof/>
          </w:rPr>
          <w:t>5</w:t>
        </w:r>
      </w:fldSimple>
      <w:bookmarkEnd w:id="224"/>
      <w:r w:rsidRPr="002F6B51">
        <w:tab/>
        <w:t>Den offentliga sektorns konsoliderade bruttoskuld</w:t>
      </w:r>
    </w:p>
    <w:p w14:paraId="5F113DA2" w14:textId="37FE556F" w:rsidR="00ED3704" w:rsidRPr="0003697C" w:rsidRDefault="00ED3704" w:rsidP="00ED3704">
      <w:pPr>
        <w:pStyle w:val="DiagramUnderrubrik"/>
      </w:pPr>
      <w:r w:rsidRPr="0003697C">
        <w:t>Utfall 1994–20</w:t>
      </w:r>
      <w:r>
        <w:t>20</w:t>
      </w:r>
      <w:r w:rsidRPr="0003697C">
        <w:t>, prognos 202</w:t>
      </w:r>
      <w:r>
        <w:t>1</w:t>
      </w:r>
      <w:r w:rsidRPr="0003697C">
        <w:t>–202</w:t>
      </w:r>
      <w:r>
        <w:t>4</w:t>
      </w:r>
    </w:p>
    <w:p w14:paraId="3694D138" w14:textId="7F9F9971" w:rsidR="00ED3704" w:rsidRDefault="00ED3704" w:rsidP="00FC5820">
      <w:pPr>
        <w:pStyle w:val="DiagramUnderrubrik"/>
      </w:pPr>
      <w:r w:rsidRPr="0003697C">
        <w:t>Procent av BNP</w:t>
      </w:r>
      <w:r w:rsidRPr="0003697C">
        <w:tab/>
        <w:t>Miljarder kronor</w:t>
      </w:r>
    </w:p>
    <w:p w14:paraId="062B2A11" w14:textId="26E73947" w:rsidR="00ED3704" w:rsidRDefault="00ED3704" w:rsidP="00ED3704">
      <w:pPr>
        <w:pStyle w:val="Bild"/>
      </w:pPr>
      <w:r>
        <w:rPr>
          <w:noProof/>
        </w:rPr>
        <w:drawing>
          <wp:inline distT="0" distB="0" distL="0" distR="0" wp14:anchorId="0F8D1BDB" wp14:editId="4424FA76">
            <wp:extent cx="4679950" cy="2339975"/>
            <wp:effectExtent l="0" t="0" r="6350" b="0"/>
            <wp:docPr id="39" name="Diagram 6" descr="Den offentliga sektorns konsoliderade bruttoskuld.">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inline>
        </w:drawing>
      </w:r>
    </w:p>
    <w:p w14:paraId="3CFE6BB7" w14:textId="44F5F430" w:rsidR="00ED3704" w:rsidRDefault="00ED3704" w:rsidP="00FC5820">
      <w:pPr>
        <w:pStyle w:val="Klla"/>
      </w:pPr>
      <w:r w:rsidRPr="0003697C">
        <w:t>Källor: Statistiska centralbyrån och egna beräkningar.</w:t>
      </w:r>
    </w:p>
    <w:p w14:paraId="6FB125BC" w14:textId="75BB9191" w:rsidR="00ED3704" w:rsidRPr="002F6B51" w:rsidRDefault="00ED3704" w:rsidP="00ED3704">
      <w:pPr>
        <w:pStyle w:val="Brdtext"/>
      </w:pPr>
      <w:r w:rsidRPr="002F6B51">
        <w:t xml:space="preserve">Skulden har emellertid minskat kraftigt som andel av BNP sedan 1994 och uppgick vid utgången av 2020 till </w:t>
      </w:r>
      <w:r>
        <w:t>ca</w:t>
      </w:r>
      <w:r w:rsidRPr="002F6B51">
        <w:t xml:space="preserve"> </w:t>
      </w:r>
      <w:r>
        <w:t>40 </w:t>
      </w:r>
      <w:r w:rsidRPr="002F6B51">
        <w:t>procent av BNP (skuldkvoten).</w:t>
      </w:r>
    </w:p>
    <w:p w14:paraId="27E4DAD1" w14:textId="36795A08" w:rsidR="00ED3704" w:rsidRPr="003C06F2" w:rsidRDefault="00ED3704" w:rsidP="00ED3704">
      <w:pPr>
        <w:pStyle w:val="Brdtext"/>
      </w:pPr>
      <w:r w:rsidRPr="002F6B51">
        <w:t xml:space="preserve">Utvecklingen av den offentliga sektorns konsoliderade bruttoskuld beror dels på det finansiella sparandet (som kan fördelas på primärt sparande och ränteutgifter), dels på faktorer som inte påverkar det finansiella sparandet. De sistnämnda faktorerna rör </w:t>
      </w:r>
      <w:r w:rsidRPr="003C06F2">
        <w:t>periodiseringar och s.k. stock</w:t>
      </w:r>
      <w:r>
        <w:t>-flödesf</w:t>
      </w:r>
      <w:r w:rsidRPr="003C06F2">
        <w:t>örändringar, som bl.a. utgörs av finansiella transaktioner. Exempel</w:t>
      </w:r>
      <w:r>
        <w:t xml:space="preserve"> på stock-flödesfaktorer är</w:t>
      </w:r>
      <w:r w:rsidRPr="003C06F2">
        <w:t xml:space="preserve"> köp och försäljning av tillgångar</w:t>
      </w:r>
      <w:r>
        <w:t>.</w:t>
      </w:r>
    </w:p>
    <w:p w14:paraId="26555F41" w14:textId="11DCE7FC" w:rsidR="00ED3704" w:rsidRDefault="00ED3704" w:rsidP="00ED3704">
      <w:pPr>
        <w:pStyle w:val="Brdtext"/>
      </w:pPr>
      <w:r w:rsidRPr="003C06F2">
        <w:t xml:space="preserve">Den offentliga sektorns bruttoskuld ökade snabbt </w:t>
      </w:r>
      <w:r>
        <w:t xml:space="preserve">mellan 2019 och </w:t>
      </w:r>
      <w:r w:rsidRPr="003C06F2">
        <w:t>2020 till följd av de stora underskotten i</w:t>
      </w:r>
      <w:r>
        <w:t xml:space="preserve"> de offentliga</w:t>
      </w:r>
      <w:r w:rsidRPr="003C06F2">
        <w:t xml:space="preserve"> finanserna</w:t>
      </w:r>
      <w:r>
        <w:t>.</w:t>
      </w:r>
      <w:r w:rsidRPr="00113924">
        <w:t xml:space="preserve"> </w:t>
      </w:r>
      <w:r>
        <w:t xml:space="preserve">Bruttoskulden beräknas fortsätta öka 2021, främst till följd av de ytterligare finanspolitiska åtgärder som vidtas. Som andel av BNP beräknas dock skulden vara oförändrad </w:t>
      </w:r>
      <w:r w:rsidRPr="003C06F2">
        <w:t xml:space="preserve">(se </w:t>
      </w:r>
      <w:r>
        <w:fldChar w:fldCharType="begin"/>
      </w:r>
      <w:r>
        <w:instrText xml:space="preserve"> REF  _Ref66176857 \* Lower \h  \* MERGEFORMAT </w:instrText>
      </w:r>
      <w:r>
        <w:fldChar w:fldCharType="separate"/>
      </w:r>
      <w:r w:rsidR="000D76EE" w:rsidRPr="00A67AC6">
        <w:t xml:space="preserve">tabell </w:t>
      </w:r>
      <w:r w:rsidR="000D76EE">
        <w:rPr>
          <w:noProof/>
        </w:rPr>
        <w:t>8</w:t>
      </w:r>
      <w:r w:rsidR="000D76EE" w:rsidRPr="00A67AC6">
        <w:t>.</w:t>
      </w:r>
      <w:r w:rsidR="000D76EE">
        <w:rPr>
          <w:noProof/>
        </w:rPr>
        <w:t>12</w:t>
      </w:r>
      <w:r>
        <w:fldChar w:fldCharType="end"/>
      </w:r>
      <w:r w:rsidRPr="003C06F2">
        <w:t>).</w:t>
      </w:r>
      <w:r>
        <w:t xml:space="preserve"> Att b</w:t>
      </w:r>
      <w:r w:rsidRPr="009230E0">
        <w:t>ruttoskuld</w:t>
      </w:r>
      <w:r>
        <w:t xml:space="preserve">en inte beräknas öka mer innevarande år trots underskotten i finanserna beror på att tillväxten ökar och på </w:t>
      </w:r>
      <w:r w:rsidRPr="009230E0">
        <w:t>Riksbankens beslut att amortera valutalånen</w:t>
      </w:r>
      <w:r>
        <w:t xml:space="preserve">, som </w:t>
      </w:r>
      <w:r w:rsidRPr="009230E0">
        <w:t xml:space="preserve">i sin tur innebär att </w:t>
      </w:r>
      <w:r>
        <w:t>Riksgäldskontorets</w:t>
      </w:r>
      <w:r w:rsidRPr="009230E0">
        <w:t xml:space="preserve"> lånebehov minskar med </w:t>
      </w:r>
      <w:r>
        <w:t>drygt</w:t>
      </w:r>
      <w:r w:rsidRPr="009230E0">
        <w:t xml:space="preserve"> 1</w:t>
      </w:r>
      <w:r>
        <w:t> </w:t>
      </w:r>
      <w:r w:rsidRPr="009230E0">
        <w:t xml:space="preserve">procent av BNP </w:t>
      </w:r>
      <w:r>
        <w:t xml:space="preserve">fr.o.m. 2021. Vidare beräknas överskottet i kommunsektorn bidra till att den offentliga sektorns bruttoskuld växer långsammare. </w:t>
      </w:r>
      <w:r w:rsidRPr="00745455">
        <w:t xml:space="preserve">Bruttoskulden faller snabbt som andel av BNP </w:t>
      </w:r>
      <w:r>
        <w:t>fr.o.m.</w:t>
      </w:r>
      <w:r w:rsidRPr="00745455" w:rsidDel="00454D0C">
        <w:t xml:space="preserve"> </w:t>
      </w:r>
      <w:r w:rsidRPr="00745455">
        <w:t xml:space="preserve">2022, </w:t>
      </w:r>
      <w:r>
        <w:t>bl.a.</w:t>
      </w:r>
      <w:r w:rsidRPr="00745455">
        <w:t xml:space="preserve"> på grund av att </w:t>
      </w:r>
      <w:r>
        <w:t xml:space="preserve">omfattningen av </w:t>
      </w:r>
      <w:r w:rsidRPr="00745455">
        <w:t xml:space="preserve">tillfälliga finanspolitiska åtgärder </w:t>
      </w:r>
      <w:r>
        <w:t>minskar</w:t>
      </w:r>
      <w:r w:rsidRPr="00745455">
        <w:t xml:space="preserve"> </w:t>
      </w:r>
      <w:r>
        <w:t>och att Riksbanken fortsätter att amortera på valutalånen</w:t>
      </w:r>
      <w:r w:rsidRPr="009230E0">
        <w:t>.</w:t>
      </w:r>
    </w:p>
    <w:p w14:paraId="09205DE8" w14:textId="77777777" w:rsidR="00ED3704" w:rsidRDefault="00ED3704" w:rsidP="00ED3704">
      <w:pPr>
        <w:pStyle w:val="Brdtext"/>
      </w:pPr>
      <w:r>
        <w:t>Europeiska unionens</w:t>
      </w:r>
      <w:r w:rsidRPr="003C06F2">
        <w:t xml:space="preserve"> upplåning för att finansiera medlemsstaternas stödåtgärder innebär en ytterligare osäkerhet för utvecklingen av den offentliga sektorns brutto</w:t>
      </w:r>
      <w:r>
        <w:t>-</w:t>
      </w:r>
      <w:r w:rsidRPr="003C06F2">
        <w:t xml:space="preserve">skuld. </w:t>
      </w:r>
      <w:bookmarkStart w:id="225" w:name="_Hlk67917507"/>
      <w:r w:rsidRPr="003C06F2">
        <w:t xml:space="preserve">Lånen avses </w:t>
      </w:r>
      <w:r w:rsidRPr="00F8350B">
        <w:t xml:space="preserve">redovisas som upptagna av Europeiska kommissionen, men om lånen skulle påföras de enskilda </w:t>
      </w:r>
      <w:r>
        <w:t>medlemsstaternas</w:t>
      </w:r>
      <w:r w:rsidRPr="00F8350B">
        <w:t xml:space="preserve"> skuldsättning medför Sveriges åtaganden att Maastrichtskulden skulle öka med uppskattningsvis 5</w:t>
      </w:r>
      <w:r>
        <w:t> </w:t>
      </w:r>
      <w:r w:rsidRPr="00F8350B">
        <w:t>procent av BNP</w:t>
      </w:r>
      <w:bookmarkEnd w:id="225"/>
      <w:r w:rsidRPr="00F8350B">
        <w:t>.</w:t>
      </w:r>
      <w:r>
        <w:t xml:space="preserve"> </w:t>
      </w:r>
      <w:r w:rsidRPr="00E9365E">
        <w:t xml:space="preserve">Denna ökning </w:t>
      </w:r>
      <w:r>
        <w:t>skulle då vara</w:t>
      </w:r>
      <w:r w:rsidRPr="00E9365E">
        <w:t xml:space="preserve"> relativt lika fördelad mellan bidrags- och lånedelen i stödåtgärderna</w:t>
      </w:r>
      <w:r w:rsidRPr="00F8350B">
        <w:t>.</w:t>
      </w:r>
    </w:p>
    <w:p w14:paraId="7C434031" w14:textId="77777777" w:rsidR="00ED3704" w:rsidRDefault="00ED3704">
      <w:r>
        <w:br w:type="page"/>
      </w:r>
    </w:p>
    <w:p w14:paraId="137E1E6E" w14:textId="5EC6D232" w:rsidR="00ED3704" w:rsidRDefault="00ED3704" w:rsidP="00ED3704">
      <w:pPr>
        <w:pStyle w:val="TabellRubrik"/>
      </w:pPr>
      <w:bookmarkStart w:id="226" w:name="_Ref66176857"/>
      <w:r w:rsidRPr="00A67AC6">
        <w:lastRenderedPageBreak/>
        <w:t xml:space="preserve">Tabell </w:t>
      </w:r>
      <w:r w:rsidRPr="00A67AC6">
        <w:fldChar w:fldCharType="begin"/>
      </w:r>
      <w:r w:rsidRPr="00A67AC6">
        <w:instrText xml:space="preserve"> STYLEREF  "Rubrik 1" \n</w:instrText>
      </w:r>
      <w:r w:rsidRPr="00A67AC6">
        <w:fldChar w:fldCharType="separate"/>
      </w:r>
      <w:r w:rsidR="000D76EE">
        <w:rPr>
          <w:noProof/>
        </w:rPr>
        <w:t>8</w:t>
      </w:r>
      <w:r w:rsidRPr="00A67AC6">
        <w:rPr>
          <w:noProof/>
        </w:rPr>
        <w:fldChar w:fldCharType="end"/>
      </w:r>
      <w:r w:rsidRPr="00A67AC6">
        <w:t>.</w:t>
      </w:r>
      <w:fldSimple w:instr=" SEQ Tabell \* ARABIC \s 1 ">
        <w:r w:rsidR="000D76EE">
          <w:rPr>
            <w:noProof/>
          </w:rPr>
          <w:t>12</w:t>
        </w:r>
      </w:fldSimple>
      <w:bookmarkEnd w:id="226"/>
      <w:r w:rsidRPr="00A67AC6">
        <w:tab/>
        <w:t>Den offentliga sektorns konsoliderade bruttoskuld och bidrag till förändringen</w:t>
      </w:r>
    </w:p>
    <w:p w14:paraId="68620F4A" w14:textId="39A936BD" w:rsidR="00ED3704" w:rsidRDefault="00ED3704" w:rsidP="00ED3704">
      <w:pPr>
        <w:pStyle w:val="TabellUnderrubrik"/>
      </w:pPr>
      <w:r>
        <w:t>Procent av BNP om annat inte anges. Utfall 2020, prognos 2021–2024</w:t>
      </w:r>
    </w:p>
    <w:tbl>
      <w:tblPr>
        <w:tblStyle w:val="RKBPTabell"/>
        <w:tblW w:w="0" w:type="auto"/>
        <w:tblLook w:val="06E0" w:firstRow="1" w:lastRow="1" w:firstColumn="1" w:lastColumn="0" w:noHBand="1" w:noVBand="1"/>
      </w:tblPr>
      <w:tblGrid>
        <w:gridCol w:w="3261"/>
        <w:gridCol w:w="821"/>
        <w:gridCol w:w="822"/>
        <w:gridCol w:w="822"/>
        <w:gridCol w:w="822"/>
        <w:gridCol w:w="822"/>
      </w:tblGrid>
      <w:tr w:rsidR="00ED3704" w14:paraId="4B941BE6"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26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4F185F8" w14:textId="77777777" w:rsidR="00ED3704" w:rsidRDefault="00ED3704" w:rsidP="00ED3704">
            <w:pPr>
              <w:pStyle w:val="TabellHuvud"/>
            </w:pPr>
          </w:p>
        </w:tc>
        <w:tc>
          <w:tcPr>
            <w:tcW w:w="82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0AD26C8"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82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DB57629"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82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582E2E1"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2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9469F5D"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82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55C9386"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rsidRPr="001C3CF7" w14:paraId="6C5AE6C5" w14:textId="77777777" w:rsidTr="00ED3704">
        <w:tc>
          <w:tcPr>
            <w:cnfStyle w:val="001000000000" w:firstRow="0" w:lastRow="0" w:firstColumn="1" w:lastColumn="0" w:oddVBand="0" w:evenVBand="0" w:oddHBand="0" w:evenHBand="0" w:firstRowFirstColumn="0" w:firstRowLastColumn="0" w:lastRowFirstColumn="0" w:lastRowLastColumn="0"/>
            <w:tcW w:w="3261" w:type="dxa"/>
            <w:tcBorders>
              <w:top w:val="single" w:sz="12" w:space="0" w:color="auto"/>
              <w:bottom w:val="single" w:sz="4" w:space="0" w:color="auto"/>
            </w:tcBorders>
            <w:vAlign w:val="top"/>
          </w:tcPr>
          <w:p w14:paraId="0BFF2471" w14:textId="011CC411" w:rsidR="00ED3704" w:rsidRPr="001C3CF7" w:rsidRDefault="00ED3704" w:rsidP="00ED3704">
            <w:pPr>
              <w:pStyle w:val="Tabell"/>
              <w:rPr>
                <w:b/>
                <w:bCs/>
              </w:rPr>
            </w:pPr>
            <w:r w:rsidRPr="001C3CF7">
              <w:rPr>
                <w:b/>
                <w:bCs/>
              </w:rPr>
              <w:t>Miljarder kronor</w:t>
            </w:r>
          </w:p>
        </w:tc>
        <w:tc>
          <w:tcPr>
            <w:tcW w:w="821" w:type="dxa"/>
            <w:tcBorders>
              <w:top w:val="single" w:sz="12" w:space="0" w:color="auto"/>
              <w:bottom w:val="single" w:sz="4" w:space="0" w:color="auto"/>
            </w:tcBorders>
            <w:vAlign w:val="top"/>
          </w:tcPr>
          <w:p w14:paraId="5625CD61" w14:textId="51F95938"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1 974</w:t>
            </w:r>
          </w:p>
        </w:tc>
        <w:tc>
          <w:tcPr>
            <w:tcW w:w="822" w:type="dxa"/>
            <w:tcBorders>
              <w:top w:val="single" w:sz="12" w:space="0" w:color="auto"/>
              <w:bottom w:val="single" w:sz="4" w:space="0" w:color="auto"/>
            </w:tcBorders>
            <w:vAlign w:val="top"/>
          </w:tcPr>
          <w:p w14:paraId="0344E346" w14:textId="60DD43BE"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C3CF7">
              <w:rPr>
                <w:b/>
                <w:bCs/>
              </w:rPr>
              <w:t xml:space="preserve">2 </w:t>
            </w:r>
            <w:r w:rsidRPr="0004191A">
              <w:rPr>
                <w:b/>
                <w:bCs/>
              </w:rPr>
              <w:t>081</w:t>
            </w:r>
          </w:p>
        </w:tc>
        <w:tc>
          <w:tcPr>
            <w:tcW w:w="822" w:type="dxa"/>
            <w:tcBorders>
              <w:top w:val="single" w:sz="12" w:space="0" w:color="auto"/>
              <w:bottom w:val="single" w:sz="4" w:space="0" w:color="auto"/>
            </w:tcBorders>
            <w:vAlign w:val="top"/>
          </w:tcPr>
          <w:p w14:paraId="04CFB087" w14:textId="018A4995"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C3CF7">
              <w:rPr>
                <w:b/>
                <w:bCs/>
              </w:rPr>
              <w:t xml:space="preserve">2 </w:t>
            </w:r>
            <w:r w:rsidRPr="0004191A">
              <w:rPr>
                <w:b/>
                <w:bCs/>
              </w:rPr>
              <w:t>037</w:t>
            </w:r>
          </w:p>
        </w:tc>
        <w:tc>
          <w:tcPr>
            <w:tcW w:w="822" w:type="dxa"/>
            <w:tcBorders>
              <w:top w:val="single" w:sz="12" w:space="0" w:color="auto"/>
              <w:bottom w:val="single" w:sz="4" w:space="0" w:color="auto"/>
            </w:tcBorders>
            <w:vAlign w:val="top"/>
          </w:tcPr>
          <w:p w14:paraId="2EB3D216" w14:textId="6BB3C6C2"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C3CF7">
              <w:rPr>
                <w:b/>
                <w:bCs/>
              </w:rPr>
              <w:t xml:space="preserve">1 </w:t>
            </w:r>
            <w:r w:rsidRPr="0004191A">
              <w:rPr>
                <w:b/>
                <w:bCs/>
              </w:rPr>
              <w:t>916</w:t>
            </w:r>
          </w:p>
        </w:tc>
        <w:tc>
          <w:tcPr>
            <w:tcW w:w="822" w:type="dxa"/>
            <w:tcBorders>
              <w:top w:val="single" w:sz="12" w:space="0" w:color="auto"/>
              <w:bottom w:val="single" w:sz="4" w:space="0" w:color="auto"/>
            </w:tcBorders>
            <w:vAlign w:val="top"/>
          </w:tcPr>
          <w:p w14:paraId="438F5273" w14:textId="3A99BEA1"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1C3CF7">
              <w:rPr>
                <w:b/>
                <w:bCs/>
              </w:rPr>
              <w:t xml:space="preserve">1 </w:t>
            </w:r>
            <w:r w:rsidRPr="0004191A">
              <w:rPr>
                <w:b/>
                <w:bCs/>
              </w:rPr>
              <w:t>847</w:t>
            </w:r>
          </w:p>
        </w:tc>
      </w:tr>
      <w:tr w:rsidR="00ED3704" w14:paraId="69ED60EA" w14:textId="77777777" w:rsidTr="00ED3704">
        <w:tc>
          <w:tcPr>
            <w:cnfStyle w:val="001000000000" w:firstRow="0" w:lastRow="0" w:firstColumn="1" w:lastColumn="0" w:oddVBand="0" w:evenVBand="0" w:oddHBand="0" w:evenHBand="0" w:firstRowFirstColumn="0" w:firstRowLastColumn="0" w:lastRowFirstColumn="0" w:lastRowLastColumn="0"/>
            <w:tcW w:w="3261" w:type="dxa"/>
            <w:tcBorders>
              <w:top w:val="single" w:sz="4" w:space="0" w:color="auto"/>
              <w:bottom w:val="single" w:sz="12" w:space="0" w:color="auto"/>
            </w:tcBorders>
            <w:shd w:val="clear" w:color="auto" w:fill="auto"/>
            <w:vAlign w:val="top"/>
          </w:tcPr>
          <w:p w14:paraId="765405C1" w14:textId="0D282A44" w:rsidR="00ED3704" w:rsidRDefault="00ED3704" w:rsidP="00ED3704">
            <w:pPr>
              <w:pStyle w:val="Tabell"/>
            </w:pPr>
            <w:r w:rsidRPr="00FE6EF7">
              <w:t>Procent av BNP</w:t>
            </w:r>
          </w:p>
        </w:tc>
        <w:tc>
          <w:tcPr>
            <w:tcW w:w="821" w:type="dxa"/>
            <w:tcBorders>
              <w:top w:val="single" w:sz="4" w:space="0" w:color="auto"/>
              <w:bottom w:val="single" w:sz="12" w:space="0" w:color="auto"/>
            </w:tcBorders>
            <w:shd w:val="clear" w:color="auto" w:fill="auto"/>
            <w:vAlign w:val="top"/>
          </w:tcPr>
          <w:p w14:paraId="106DB66D" w14:textId="65E0A68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A3579">
              <w:t>39,9</w:t>
            </w:r>
          </w:p>
        </w:tc>
        <w:tc>
          <w:tcPr>
            <w:tcW w:w="822" w:type="dxa"/>
            <w:tcBorders>
              <w:top w:val="single" w:sz="4" w:space="0" w:color="auto"/>
              <w:bottom w:val="single" w:sz="12" w:space="0" w:color="auto"/>
            </w:tcBorders>
            <w:shd w:val="clear" w:color="auto" w:fill="auto"/>
            <w:vAlign w:val="top"/>
          </w:tcPr>
          <w:p w14:paraId="5BFC2A12" w14:textId="383478D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39,</w:t>
            </w:r>
            <w:r w:rsidRPr="00D1090A">
              <w:t>9</w:t>
            </w:r>
          </w:p>
        </w:tc>
        <w:tc>
          <w:tcPr>
            <w:tcW w:w="822" w:type="dxa"/>
            <w:tcBorders>
              <w:top w:val="single" w:sz="4" w:space="0" w:color="auto"/>
              <w:bottom w:val="single" w:sz="12" w:space="0" w:color="auto"/>
            </w:tcBorders>
            <w:shd w:val="clear" w:color="auto" w:fill="auto"/>
            <w:vAlign w:val="top"/>
          </w:tcPr>
          <w:p w14:paraId="73E6D066" w14:textId="6F3C7E0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1090A">
              <w:t>37,0</w:t>
            </w:r>
          </w:p>
        </w:tc>
        <w:tc>
          <w:tcPr>
            <w:tcW w:w="822" w:type="dxa"/>
            <w:tcBorders>
              <w:top w:val="single" w:sz="4" w:space="0" w:color="auto"/>
              <w:bottom w:val="single" w:sz="12" w:space="0" w:color="auto"/>
            </w:tcBorders>
            <w:shd w:val="clear" w:color="auto" w:fill="auto"/>
            <w:vAlign w:val="top"/>
          </w:tcPr>
          <w:p w14:paraId="78D5CD6A" w14:textId="1C8CFDE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33,</w:t>
            </w:r>
            <w:r w:rsidRPr="00D1090A">
              <w:t>7</w:t>
            </w:r>
          </w:p>
        </w:tc>
        <w:tc>
          <w:tcPr>
            <w:tcW w:w="822" w:type="dxa"/>
            <w:tcBorders>
              <w:top w:val="single" w:sz="4" w:space="0" w:color="auto"/>
              <w:bottom w:val="single" w:sz="12" w:space="0" w:color="auto"/>
            </w:tcBorders>
            <w:shd w:val="clear" w:color="auto" w:fill="auto"/>
            <w:vAlign w:val="top"/>
          </w:tcPr>
          <w:p w14:paraId="3D365F28" w14:textId="5BE1481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31,</w:t>
            </w:r>
            <w:r w:rsidRPr="00D1090A">
              <w:t>4</w:t>
            </w:r>
          </w:p>
        </w:tc>
      </w:tr>
      <w:tr w:rsidR="00ED3704" w14:paraId="62A2F982" w14:textId="77777777" w:rsidTr="00ED3704">
        <w:tc>
          <w:tcPr>
            <w:cnfStyle w:val="001000000000" w:firstRow="0" w:lastRow="0" w:firstColumn="1" w:lastColumn="0" w:oddVBand="0" w:evenVBand="0" w:oddHBand="0" w:evenHBand="0" w:firstRowFirstColumn="0" w:firstRowLastColumn="0" w:lastRowFirstColumn="0" w:lastRowLastColumn="0"/>
            <w:tcW w:w="3261" w:type="dxa"/>
            <w:tcBorders>
              <w:top w:val="single" w:sz="12" w:space="0" w:color="auto"/>
            </w:tcBorders>
            <w:vAlign w:val="top"/>
          </w:tcPr>
          <w:p w14:paraId="52ABD39D" w14:textId="287FD321" w:rsidR="00ED3704" w:rsidRDefault="00ED3704" w:rsidP="00ED3704">
            <w:pPr>
              <w:pStyle w:val="Tabell"/>
            </w:pPr>
            <w:r w:rsidRPr="00FE6EF7">
              <w:t>Förändring</w:t>
            </w:r>
          </w:p>
        </w:tc>
        <w:tc>
          <w:tcPr>
            <w:tcW w:w="821" w:type="dxa"/>
            <w:tcBorders>
              <w:top w:val="single" w:sz="12" w:space="0" w:color="auto"/>
            </w:tcBorders>
            <w:vAlign w:val="top"/>
          </w:tcPr>
          <w:p w14:paraId="24E20960" w14:textId="7F0613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A3579">
              <w:t>4,8</w:t>
            </w:r>
          </w:p>
        </w:tc>
        <w:tc>
          <w:tcPr>
            <w:tcW w:w="822" w:type="dxa"/>
            <w:tcBorders>
              <w:top w:val="single" w:sz="12" w:space="0" w:color="auto"/>
            </w:tcBorders>
            <w:vAlign w:val="top"/>
          </w:tcPr>
          <w:p w14:paraId="0E8E6B77" w14:textId="24228A9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w:t>
            </w:r>
            <w:r>
              <w:t>1</w:t>
            </w:r>
          </w:p>
        </w:tc>
        <w:tc>
          <w:tcPr>
            <w:tcW w:w="822" w:type="dxa"/>
            <w:tcBorders>
              <w:top w:val="single" w:sz="12" w:space="0" w:color="auto"/>
            </w:tcBorders>
            <w:vAlign w:val="top"/>
          </w:tcPr>
          <w:p w14:paraId="08BD6191" w14:textId="07955D4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w:t>
            </w:r>
            <w:r w:rsidRPr="008D7FD9">
              <w:t>2,9</w:t>
            </w:r>
          </w:p>
        </w:tc>
        <w:tc>
          <w:tcPr>
            <w:tcW w:w="822" w:type="dxa"/>
            <w:tcBorders>
              <w:top w:val="single" w:sz="12" w:space="0" w:color="auto"/>
            </w:tcBorders>
            <w:vAlign w:val="top"/>
          </w:tcPr>
          <w:p w14:paraId="6454A707" w14:textId="7F0D24C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w:t>
            </w:r>
            <w:r w:rsidRPr="008D7FD9">
              <w:t>3,3</w:t>
            </w:r>
          </w:p>
        </w:tc>
        <w:tc>
          <w:tcPr>
            <w:tcW w:w="822" w:type="dxa"/>
            <w:tcBorders>
              <w:top w:val="single" w:sz="12" w:space="0" w:color="auto"/>
            </w:tcBorders>
            <w:vAlign w:val="top"/>
          </w:tcPr>
          <w:p w14:paraId="1E98AFF5" w14:textId="407C272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w:t>
            </w:r>
            <w:r w:rsidRPr="008D7FD9">
              <w:t>2,3</w:t>
            </w:r>
          </w:p>
        </w:tc>
      </w:tr>
      <w:tr w:rsidR="00ED3704" w14:paraId="23C92093" w14:textId="77777777" w:rsidTr="00ED3704">
        <w:tc>
          <w:tcPr>
            <w:cnfStyle w:val="001000000000" w:firstRow="0" w:lastRow="0" w:firstColumn="1" w:lastColumn="0" w:oddVBand="0" w:evenVBand="0" w:oddHBand="0" w:evenHBand="0" w:firstRowFirstColumn="0" w:firstRowLastColumn="0" w:lastRowFirstColumn="0" w:lastRowLastColumn="0"/>
            <w:tcW w:w="3261" w:type="dxa"/>
            <w:vAlign w:val="top"/>
          </w:tcPr>
          <w:p w14:paraId="214AD036" w14:textId="28823363" w:rsidR="00ED3704" w:rsidRDefault="00ED3704" w:rsidP="00ED3704">
            <w:pPr>
              <w:pStyle w:val="Tabell"/>
            </w:pPr>
            <w:r w:rsidRPr="00FE6EF7">
              <w:t>Bidrag till förändringen</w:t>
            </w:r>
          </w:p>
        </w:tc>
        <w:tc>
          <w:tcPr>
            <w:tcW w:w="821" w:type="dxa"/>
            <w:vAlign w:val="top"/>
          </w:tcPr>
          <w:p w14:paraId="4E22753E"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22" w:type="dxa"/>
            <w:vAlign w:val="top"/>
          </w:tcPr>
          <w:p w14:paraId="1AF8AC42"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22" w:type="dxa"/>
            <w:vAlign w:val="top"/>
          </w:tcPr>
          <w:p w14:paraId="50F5268F"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22" w:type="dxa"/>
            <w:vAlign w:val="top"/>
          </w:tcPr>
          <w:p w14:paraId="67D519D5"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822" w:type="dxa"/>
            <w:vAlign w:val="top"/>
          </w:tcPr>
          <w:p w14:paraId="754CF111" w14:textId="7777777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r>
      <w:tr w:rsidR="00ED3704" w14:paraId="3FFB78E0" w14:textId="77777777" w:rsidTr="00ED3704">
        <w:tc>
          <w:tcPr>
            <w:cnfStyle w:val="001000000000" w:firstRow="0" w:lastRow="0" w:firstColumn="1" w:lastColumn="0" w:oddVBand="0" w:evenVBand="0" w:oddHBand="0" w:evenHBand="0" w:firstRowFirstColumn="0" w:firstRowLastColumn="0" w:lastRowFirstColumn="0" w:lastRowLastColumn="0"/>
            <w:tcW w:w="3261" w:type="dxa"/>
            <w:vAlign w:val="top"/>
          </w:tcPr>
          <w:p w14:paraId="75F36391" w14:textId="05E54A43" w:rsidR="00ED3704" w:rsidRDefault="00ED3704" w:rsidP="00ED3704">
            <w:pPr>
              <w:pStyle w:val="Tabell"/>
            </w:pPr>
            <w:r w:rsidRPr="00FE6EF7">
              <w:t>Primärt finansiellt sparande</w:t>
            </w:r>
          </w:p>
        </w:tc>
        <w:tc>
          <w:tcPr>
            <w:tcW w:w="821" w:type="dxa"/>
            <w:vAlign w:val="top"/>
          </w:tcPr>
          <w:p w14:paraId="153FAC69" w14:textId="7DD9879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A3579">
              <w:t>2,8</w:t>
            </w:r>
          </w:p>
        </w:tc>
        <w:tc>
          <w:tcPr>
            <w:tcW w:w="822" w:type="dxa"/>
            <w:vAlign w:val="top"/>
          </w:tcPr>
          <w:p w14:paraId="46C60000" w14:textId="2575D91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1090A">
              <w:t>4,2</w:t>
            </w:r>
          </w:p>
        </w:tc>
        <w:tc>
          <w:tcPr>
            <w:tcW w:w="822" w:type="dxa"/>
            <w:vAlign w:val="top"/>
          </w:tcPr>
          <w:p w14:paraId="34FAE142" w14:textId="6BBA159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0,7</w:t>
            </w:r>
          </w:p>
        </w:tc>
        <w:tc>
          <w:tcPr>
            <w:tcW w:w="822" w:type="dxa"/>
            <w:vAlign w:val="top"/>
          </w:tcPr>
          <w:p w14:paraId="17A071FA" w14:textId="5CDC417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-0,8</w:t>
            </w:r>
          </w:p>
        </w:tc>
        <w:tc>
          <w:tcPr>
            <w:tcW w:w="822" w:type="dxa"/>
            <w:vAlign w:val="top"/>
          </w:tcPr>
          <w:p w14:paraId="014144DD" w14:textId="08C9324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-1,3</w:t>
            </w:r>
          </w:p>
        </w:tc>
      </w:tr>
      <w:tr w:rsidR="00ED3704" w14:paraId="2AEF2151" w14:textId="77777777" w:rsidTr="0026105A">
        <w:tc>
          <w:tcPr>
            <w:cnfStyle w:val="001000000000" w:firstRow="0" w:lastRow="0" w:firstColumn="1" w:lastColumn="0" w:oddVBand="0" w:evenVBand="0" w:oddHBand="0" w:evenHBand="0" w:firstRowFirstColumn="0" w:firstRowLastColumn="0" w:lastRowFirstColumn="0" w:lastRowLastColumn="0"/>
            <w:tcW w:w="3261" w:type="dxa"/>
            <w:tcBorders>
              <w:bottom w:val="single" w:sz="4" w:space="0" w:color="auto"/>
            </w:tcBorders>
            <w:vAlign w:val="top"/>
          </w:tcPr>
          <w:p w14:paraId="2D58F1C2" w14:textId="6EF27FF1" w:rsidR="00ED3704" w:rsidRDefault="00ED3704" w:rsidP="00ED3704">
            <w:pPr>
              <w:pStyle w:val="Tabell"/>
            </w:pPr>
            <w:r w:rsidRPr="00FE6EF7">
              <w:t>Ränteutgifter</w:t>
            </w:r>
          </w:p>
        </w:tc>
        <w:tc>
          <w:tcPr>
            <w:tcW w:w="821" w:type="dxa"/>
            <w:tcBorders>
              <w:bottom w:val="single" w:sz="4" w:space="0" w:color="auto"/>
            </w:tcBorders>
            <w:vAlign w:val="top"/>
          </w:tcPr>
          <w:p w14:paraId="483F7040" w14:textId="1D32A7E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A3579">
              <w:t>0,3</w:t>
            </w:r>
          </w:p>
        </w:tc>
        <w:tc>
          <w:tcPr>
            <w:tcW w:w="822" w:type="dxa"/>
            <w:tcBorders>
              <w:bottom w:val="single" w:sz="4" w:space="0" w:color="auto"/>
            </w:tcBorders>
            <w:vAlign w:val="top"/>
          </w:tcPr>
          <w:p w14:paraId="44C219BF" w14:textId="03A6412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0,3</w:t>
            </w:r>
          </w:p>
        </w:tc>
        <w:tc>
          <w:tcPr>
            <w:tcW w:w="822" w:type="dxa"/>
            <w:tcBorders>
              <w:bottom w:val="single" w:sz="4" w:space="0" w:color="auto"/>
            </w:tcBorders>
            <w:vAlign w:val="top"/>
          </w:tcPr>
          <w:p w14:paraId="65628DB3" w14:textId="1C1D36D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0,3</w:t>
            </w:r>
          </w:p>
        </w:tc>
        <w:tc>
          <w:tcPr>
            <w:tcW w:w="822" w:type="dxa"/>
            <w:tcBorders>
              <w:bottom w:val="single" w:sz="4" w:space="0" w:color="auto"/>
            </w:tcBorders>
            <w:vAlign w:val="top"/>
          </w:tcPr>
          <w:p w14:paraId="10E2F9A7" w14:textId="27CE14F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0,3</w:t>
            </w:r>
          </w:p>
        </w:tc>
        <w:tc>
          <w:tcPr>
            <w:tcW w:w="822" w:type="dxa"/>
            <w:tcBorders>
              <w:bottom w:val="single" w:sz="4" w:space="0" w:color="auto"/>
            </w:tcBorders>
            <w:vAlign w:val="top"/>
          </w:tcPr>
          <w:p w14:paraId="6E90252D" w14:textId="28067A4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0,3</w:t>
            </w:r>
          </w:p>
        </w:tc>
      </w:tr>
      <w:tr w:rsidR="00ED3704" w14:paraId="5030DF9B" w14:textId="77777777" w:rsidTr="0026105A">
        <w:tc>
          <w:tcPr>
            <w:cnfStyle w:val="001000000000" w:firstRow="0" w:lastRow="0" w:firstColumn="1" w:lastColumn="0" w:oddVBand="0" w:evenVBand="0" w:oddHBand="0" w:evenHBand="0" w:firstRowFirstColumn="0" w:firstRowLastColumn="0" w:lastRowFirstColumn="0" w:lastRowLastColumn="0"/>
            <w:tcW w:w="3261" w:type="dxa"/>
            <w:tcBorders>
              <w:top w:val="single" w:sz="4" w:space="0" w:color="auto"/>
              <w:bottom w:val="single" w:sz="4" w:space="0" w:color="auto"/>
            </w:tcBorders>
            <w:shd w:val="clear" w:color="auto" w:fill="auto"/>
            <w:vAlign w:val="top"/>
          </w:tcPr>
          <w:p w14:paraId="32DDDE8B" w14:textId="722BEF90" w:rsidR="00ED3704" w:rsidRDefault="00ED3704" w:rsidP="00ED3704">
            <w:pPr>
              <w:pStyle w:val="Tabell"/>
            </w:pPr>
            <w:r w:rsidRPr="00FE6EF7">
              <w:t>Stock-</w:t>
            </w:r>
            <w:r>
              <w:t>flöde</w:t>
            </w:r>
          </w:p>
        </w:tc>
        <w:tc>
          <w:tcPr>
            <w:tcW w:w="821" w:type="dxa"/>
            <w:tcBorders>
              <w:top w:val="single" w:sz="4" w:space="0" w:color="auto"/>
              <w:bottom w:val="single" w:sz="4" w:space="0" w:color="auto"/>
            </w:tcBorders>
            <w:shd w:val="clear" w:color="auto" w:fill="auto"/>
            <w:vAlign w:val="top"/>
          </w:tcPr>
          <w:p w14:paraId="04AF443B" w14:textId="3B604E3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CA3579">
              <w:t>1,2</w:t>
            </w:r>
          </w:p>
        </w:tc>
        <w:tc>
          <w:tcPr>
            <w:tcW w:w="822" w:type="dxa"/>
            <w:tcBorders>
              <w:top w:val="single" w:sz="4" w:space="0" w:color="auto"/>
              <w:bottom w:val="single" w:sz="4" w:space="0" w:color="auto"/>
            </w:tcBorders>
            <w:shd w:val="clear" w:color="auto" w:fill="auto"/>
            <w:vAlign w:val="top"/>
          </w:tcPr>
          <w:p w14:paraId="52D934B8" w14:textId="201332F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w:t>
            </w:r>
            <w:r>
              <w:t>2</w:t>
            </w:r>
            <w:r w:rsidRPr="008D7FD9">
              <w:t>,</w:t>
            </w:r>
            <w:r>
              <w:t>5</w:t>
            </w:r>
          </w:p>
        </w:tc>
        <w:tc>
          <w:tcPr>
            <w:tcW w:w="822" w:type="dxa"/>
            <w:tcBorders>
              <w:top w:val="single" w:sz="4" w:space="0" w:color="auto"/>
              <w:bottom w:val="single" w:sz="4" w:space="0" w:color="auto"/>
            </w:tcBorders>
            <w:shd w:val="clear" w:color="auto" w:fill="auto"/>
            <w:vAlign w:val="top"/>
          </w:tcPr>
          <w:p w14:paraId="71C853E7" w14:textId="6F395E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-1,8</w:t>
            </w:r>
          </w:p>
        </w:tc>
        <w:tc>
          <w:tcPr>
            <w:tcW w:w="822" w:type="dxa"/>
            <w:tcBorders>
              <w:top w:val="single" w:sz="4" w:space="0" w:color="auto"/>
              <w:bottom w:val="single" w:sz="4" w:space="0" w:color="auto"/>
            </w:tcBorders>
            <w:shd w:val="clear" w:color="auto" w:fill="auto"/>
            <w:vAlign w:val="top"/>
          </w:tcPr>
          <w:p w14:paraId="2D47B5B0" w14:textId="06F1DDE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-1,6</w:t>
            </w:r>
          </w:p>
        </w:tc>
        <w:tc>
          <w:tcPr>
            <w:tcW w:w="822" w:type="dxa"/>
            <w:tcBorders>
              <w:top w:val="single" w:sz="4" w:space="0" w:color="auto"/>
              <w:bottom w:val="single" w:sz="4" w:space="0" w:color="auto"/>
            </w:tcBorders>
            <w:shd w:val="clear" w:color="auto" w:fill="auto"/>
            <w:vAlign w:val="top"/>
          </w:tcPr>
          <w:p w14:paraId="3311E2A7" w14:textId="07DBA73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D7FD9">
              <w:t>-0,2</w:t>
            </w:r>
          </w:p>
        </w:tc>
      </w:tr>
      <w:tr w:rsidR="00ED3704" w:rsidRPr="001C3CF7" w14:paraId="68890769" w14:textId="77777777" w:rsidTr="0026105A">
        <w:tc>
          <w:tcPr>
            <w:cnfStyle w:val="001000000000" w:firstRow="0" w:lastRow="0" w:firstColumn="1" w:lastColumn="0" w:oddVBand="0" w:evenVBand="0" w:oddHBand="0" w:evenHBand="0" w:firstRowFirstColumn="0" w:firstRowLastColumn="0" w:lastRowFirstColumn="0" w:lastRowLastColumn="0"/>
            <w:tcW w:w="3261" w:type="dxa"/>
            <w:tcBorders>
              <w:top w:val="single" w:sz="4" w:space="0" w:color="auto"/>
            </w:tcBorders>
            <w:vAlign w:val="top"/>
          </w:tcPr>
          <w:p w14:paraId="7DFF2D53" w14:textId="1B968798" w:rsidR="00ED3704" w:rsidRPr="001C3CF7" w:rsidRDefault="00ED3704" w:rsidP="00ED3704">
            <w:pPr>
              <w:pStyle w:val="Tabell"/>
              <w:rPr>
                <w:i/>
                <w:iCs/>
              </w:rPr>
            </w:pPr>
            <w:r w:rsidRPr="001C3CF7">
              <w:rPr>
                <w:i/>
                <w:iCs/>
              </w:rPr>
              <w:t>varav periodisering av skatter</w:t>
            </w:r>
          </w:p>
        </w:tc>
        <w:tc>
          <w:tcPr>
            <w:tcW w:w="821" w:type="dxa"/>
            <w:tcBorders>
              <w:top w:val="single" w:sz="4" w:space="0" w:color="auto"/>
            </w:tcBorders>
            <w:vAlign w:val="top"/>
          </w:tcPr>
          <w:p w14:paraId="417AB832" w14:textId="78A57323"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0,5</w:t>
            </w:r>
          </w:p>
        </w:tc>
        <w:tc>
          <w:tcPr>
            <w:tcW w:w="822" w:type="dxa"/>
            <w:tcBorders>
              <w:top w:val="single" w:sz="4" w:space="0" w:color="auto"/>
            </w:tcBorders>
            <w:vAlign w:val="top"/>
          </w:tcPr>
          <w:p w14:paraId="1BF93780" w14:textId="6954C636"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w:t>
            </w:r>
            <w:r w:rsidRPr="0004191A">
              <w:rPr>
                <w:i/>
                <w:iCs/>
              </w:rPr>
              <w:t>5</w:t>
            </w:r>
          </w:p>
        </w:tc>
        <w:tc>
          <w:tcPr>
            <w:tcW w:w="822" w:type="dxa"/>
            <w:tcBorders>
              <w:top w:val="single" w:sz="4" w:space="0" w:color="auto"/>
            </w:tcBorders>
            <w:vAlign w:val="top"/>
          </w:tcPr>
          <w:p w14:paraId="42D2DB1A" w14:textId="7CE43F18"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-0,3</w:t>
            </w:r>
          </w:p>
        </w:tc>
        <w:tc>
          <w:tcPr>
            <w:tcW w:w="822" w:type="dxa"/>
            <w:tcBorders>
              <w:top w:val="single" w:sz="4" w:space="0" w:color="auto"/>
            </w:tcBorders>
            <w:vAlign w:val="top"/>
          </w:tcPr>
          <w:p w14:paraId="2E2C57BA" w14:textId="5B55861C"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-0,2</w:t>
            </w:r>
          </w:p>
        </w:tc>
        <w:tc>
          <w:tcPr>
            <w:tcW w:w="822" w:type="dxa"/>
            <w:tcBorders>
              <w:top w:val="single" w:sz="4" w:space="0" w:color="auto"/>
            </w:tcBorders>
            <w:vAlign w:val="top"/>
          </w:tcPr>
          <w:p w14:paraId="762E47E5" w14:textId="7B06CCE4"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-0,1</w:t>
            </w:r>
          </w:p>
        </w:tc>
      </w:tr>
      <w:tr w:rsidR="00ED3704" w:rsidRPr="001C3CF7" w14:paraId="6830CD0B" w14:textId="77777777" w:rsidTr="00ED3704">
        <w:tc>
          <w:tcPr>
            <w:cnfStyle w:val="001000000000" w:firstRow="0" w:lastRow="0" w:firstColumn="1" w:lastColumn="0" w:oddVBand="0" w:evenVBand="0" w:oddHBand="0" w:evenHBand="0" w:firstRowFirstColumn="0" w:firstRowLastColumn="0" w:lastRowFirstColumn="0" w:lastRowLastColumn="0"/>
            <w:tcW w:w="3261" w:type="dxa"/>
            <w:vAlign w:val="top"/>
          </w:tcPr>
          <w:p w14:paraId="6BEE44A6" w14:textId="6D253AFD" w:rsidR="00ED3704" w:rsidRPr="001C3CF7" w:rsidRDefault="00ED3704" w:rsidP="00ED3704">
            <w:pPr>
              <w:pStyle w:val="Tabell"/>
              <w:rPr>
                <w:i/>
                <w:iCs/>
              </w:rPr>
            </w:pPr>
            <w:r w:rsidRPr="001C3CF7">
              <w:rPr>
                <w:i/>
                <w:iCs/>
              </w:rPr>
              <w:t>varav försäljning av aktier m.m.</w:t>
            </w:r>
          </w:p>
        </w:tc>
        <w:tc>
          <w:tcPr>
            <w:tcW w:w="821" w:type="dxa"/>
            <w:vAlign w:val="top"/>
          </w:tcPr>
          <w:p w14:paraId="2ECC77A9" w14:textId="7E3EF9C6"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0,0</w:t>
            </w:r>
          </w:p>
        </w:tc>
        <w:tc>
          <w:tcPr>
            <w:tcW w:w="822" w:type="dxa"/>
            <w:vAlign w:val="top"/>
          </w:tcPr>
          <w:p w14:paraId="751762D6" w14:textId="49FE0CD3"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-0,1</w:t>
            </w:r>
          </w:p>
        </w:tc>
        <w:tc>
          <w:tcPr>
            <w:tcW w:w="822" w:type="dxa"/>
            <w:vAlign w:val="top"/>
          </w:tcPr>
          <w:p w14:paraId="1D37A0C8" w14:textId="323EE880"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-0,1</w:t>
            </w:r>
          </w:p>
        </w:tc>
        <w:tc>
          <w:tcPr>
            <w:tcW w:w="822" w:type="dxa"/>
            <w:vAlign w:val="top"/>
          </w:tcPr>
          <w:p w14:paraId="7A1FE801" w14:textId="326A34EB"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-0,1</w:t>
            </w:r>
          </w:p>
        </w:tc>
        <w:tc>
          <w:tcPr>
            <w:tcW w:w="822" w:type="dxa"/>
            <w:vAlign w:val="top"/>
          </w:tcPr>
          <w:p w14:paraId="351455EA" w14:textId="2F7CDA9D"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-0,1</w:t>
            </w:r>
          </w:p>
        </w:tc>
      </w:tr>
      <w:tr w:rsidR="00ED3704" w:rsidRPr="001C3CF7" w14:paraId="53596BB7" w14:textId="77777777" w:rsidTr="00ED3704">
        <w:tc>
          <w:tcPr>
            <w:cnfStyle w:val="001000000000" w:firstRow="0" w:lastRow="0" w:firstColumn="1" w:lastColumn="0" w:oddVBand="0" w:evenVBand="0" w:oddHBand="0" w:evenHBand="0" w:firstRowFirstColumn="0" w:firstRowLastColumn="0" w:lastRowFirstColumn="0" w:lastRowLastColumn="0"/>
            <w:tcW w:w="3261" w:type="dxa"/>
            <w:vAlign w:val="top"/>
          </w:tcPr>
          <w:p w14:paraId="33371370" w14:textId="7DC088A5" w:rsidR="00ED3704" w:rsidRPr="001C3CF7" w:rsidRDefault="00ED3704" w:rsidP="00ED3704">
            <w:pPr>
              <w:pStyle w:val="Tabell"/>
              <w:rPr>
                <w:i/>
                <w:iCs/>
              </w:rPr>
            </w:pPr>
            <w:r w:rsidRPr="001C3CF7">
              <w:rPr>
                <w:i/>
                <w:iCs/>
              </w:rPr>
              <w:t>varav övrigt</w:t>
            </w:r>
          </w:p>
        </w:tc>
        <w:tc>
          <w:tcPr>
            <w:tcW w:w="821" w:type="dxa"/>
            <w:vAlign w:val="top"/>
          </w:tcPr>
          <w:p w14:paraId="62F16D80" w14:textId="51012F11" w:rsidR="00ED3704" w:rsidRPr="00F24D15"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0,8</w:t>
            </w:r>
          </w:p>
        </w:tc>
        <w:tc>
          <w:tcPr>
            <w:tcW w:w="822" w:type="dxa"/>
            <w:vAlign w:val="top"/>
          </w:tcPr>
          <w:p w14:paraId="6302C215" w14:textId="4223CB41"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w:t>
            </w:r>
            <w:r>
              <w:rPr>
                <w:i/>
                <w:iCs/>
              </w:rPr>
              <w:t>2</w:t>
            </w:r>
            <w:r w:rsidRPr="001C3CF7">
              <w:rPr>
                <w:i/>
                <w:iCs/>
              </w:rPr>
              <w:t>,</w:t>
            </w:r>
            <w:r>
              <w:rPr>
                <w:i/>
                <w:iCs/>
              </w:rPr>
              <w:t>0</w:t>
            </w:r>
          </w:p>
        </w:tc>
        <w:tc>
          <w:tcPr>
            <w:tcW w:w="822" w:type="dxa"/>
            <w:vAlign w:val="top"/>
          </w:tcPr>
          <w:p w14:paraId="7BDC7FC2" w14:textId="73DEFDAB"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-1,4</w:t>
            </w:r>
          </w:p>
        </w:tc>
        <w:tc>
          <w:tcPr>
            <w:tcW w:w="822" w:type="dxa"/>
            <w:vAlign w:val="top"/>
          </w:tcPr>
          <w:p w14:paraId="551E3767" w14:textId="4CB691DD"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-1,3</w:t>
            </w:r>
          </w:p>
        </w:tc>
        <w:tc>
          <w:tcPr>
            <w:tcW w:w="822" w:type="dxa"/>
            <w:vAlign w:val="top"/>
          </w:tcPr>
          <w:p w14:paraId="03404310" w14:textId="1306B829" w:rsidR="00ED3704" w:rsidRPr="001C3CF7"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1C3CF7">
              <w:rPr>
                <w:i/>
                <w:iCs/>
              </w:rPr>
              <w:t>0,0</w:t>
            </w:r>
          </w:p>
        </w:tc>
      </w:tr>
      <w:tr w:rsidR="00ED3704" w14:paraId="101D4303"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61" w:type="dxa"/>
            <w:vAlign w:val="top"/>
          </w:tcPr>
          <w:p w14:paraId="1B8280B7" w14:textId="0A521660" w:rsidR="00ED3704" w:rsidRDefault="00ED3704" w:rsidP="00ED3704">
            <w:pPr>
              <w:pStyle w:val="Tabell"/>
            </w:pPr>
            <w:r w:rsidRPr="00FE6EF7">
              <w:t>Nominell BNP-förändring</w:t>
            </w:r>
          </w:p>
        </w:tc>
        <w:tc>
          <w:tcPr>
            <w:tcW w:w="821" w:type="dxa"/>
            <w:vAlign w:val="top"/>
          </w:tcPr>
          <w:p w14:paraId="7890BF33" w14:textId="35778F0B"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CA3579">
              <w:t>0,5</w:t>
            </w:r>
          </w:p>
        </w:tc>
        <w:tc>
          <w:tcPr>
            <w:tcW w:w="822" w:type="dxa"/>
            <w:vAlign w:val="top"/>
          </w:tcPr>
          <w:p w14:paraId="6403F5BF" w14:textId="6AB1E33A"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8D7FD9">
              <w:t>-2,0</w:t>
            </w:r>
          </w:p>
        </w:tc>
        <w:tc>
          <w:tcPr>
            <w:tcW w:w="822" w:type="dxa"/>
            <w:vAlign w:val="top"/>
          </w:tcPr>
          <w:p w14:paraId="06F781B9" w14:textId="456708BA"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8D7FD9">
              <w:t>-2,1</w:t>
            </w:r>
          </w:p>
        </w:tc>
        <w:tc>
          <w:tcPr>
            <w:tcW w:w="822" w:type="dxa"/>
            <w:vAlign w:val="top"/>
          </w:tcPr>
          <w:p w14:paraId="603847CF" w14:textId="1CC6AD8D"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8D7FD9">
              <w:t>-1,2</w:t>
            </w:r>
          </w:p>
        </w:tc>
        <w:tc>
          <w:tcPr>
            <w:tcW w:w="822" w:type="dxa"/>
            <w:vAlign w:val="top"/>
          </w:tcPr>
          <w:p w14:paraId="6A27B37A" w14:textId="0CFCB5DE"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8D7FD9">
              <w:t>-1,1</w:t>
            </w:r>
          </w:p>
        </w:tc>
      </w:tr>
    </w:tbl>
    <w:p w14:paraId="4DA08EF3" w14:textId="0DC9186E" w:rsidR="00ED3704" w:rsidRDefault="00ED3704" w:rsidP="00ED3704">
      <w:pPr>
        <w:pStyle w:val="TabellFotnot"/>
      </w:pPr>
      <w:r w:rsidRPr="00165C15">
        <w:t xml:space="preserve">Anm.: </w:t>
      </w:r>
      <w:r w:rsidRPr="009F156D">
        <w:t>Beräkningarna baserade på publicerad statistik t.o.m. 2021-03-18, utfall i enlighet med publicerad statistik 2021-03-31.</w:t>
      </w:r>
      <w:r>
        <w:t xml:space="preserve"> </w:t>
      </w:r>
      <w:r w:rsidRPr="00A67AC6">
        <w:t xml:space="preserve">Övrigt omfattar i huvudsak </w:t>
      </w:r>
      <w:r>
        <w:t xml:space="preserve">Riksbankens amorteringar av valutalån samt </w:t>
      </w:r>
      <w:r w:rsidRPr="00A67AC6">
        <w:t>Riksgäldskontorets skulddispositioner.</w:t>
      </w:r>
    </w:p>
    <w:p w14:paraId="398A275B" w14:textId="77777777" w:rsidR="00ED3704" w:rsidRDefault="00ED3704" w:rsidP="00ED3704">
      <w:pPr>
        <w:pStyle w:val="Klla"/>
      </w:pPr>
      <w:r>
        <w:t>Källor: Statistiska centralbyrån och egna beräkningar.</w:t>
      </w:r>
    </w:p>
    <w:p w14:paraId="36A8871D" w14:textId="574B55C3" w:rsidR="00ED3704" w:rsidRPr="00F35D73" w:rsidRDefault="00ED3704" w:rsidP="00ED3704">
      <w:pPr>
        <w:pStyle w:val="Rubrik2"/>
      </w:pPr>
      <w:bookmarkStart w:id="227" w:name="_Toc68721358"/>
      <w:r w:rsidRPr="00F35D73">
        <w:t>Finansiellt sparande enligt olika bedömare</w:t>
      </w:r>
      <w:bookmarkEnd w:id="227"/>
    </w:p>
    <w:p w14:paraId="676379FF" w14:textId="35F2A97A" w:rsidR="00ED3704" w:rsidRPr="00F35D73" w:rsidRDefault="00ED3704" w:rsidP="00ED3704">
      <w:pPr>
        <w:pStyle w:val="Brdtext"/>
      </w:pPr>
      <w:r w:rsidRPr="00F35D73">
        <w:t xml:space="preserve">I </w:t>
      </w:r>
      <w:r>
        <w:t>detta</w:t>
      </w:r>
      <w:r w:rsidRPr="00F35D73">
        <w:t xml:space="preserve"> avsnitt </w:t>
      </w:r>
      <w:r>
        <w:t xml:space="preserve">(8.6) </w:t>
      </w:r>
      <w:r w:rsidRPr="00F35D73">
        <w:t xml:space="preserve">redovisas en jämförelse mellan de senaste prognoserna för det finansiella och strukturella sparandet gjorda av regeringen i denna proposition, Konjunkturinstitutet (KI), Ekonomistyrningsverket (ESV), Riksbanken och Europeiska kommissionen. Vid en jämförelse av de olika bedömningarna är det viktigt att beakta att de har gjorts vid olika tidpunkter och kan bygga på olika antaganden om den framtida politiken. </w:t>
      </w:r>
      <w:r>
        <w:t xml:space="preserve">Exempelvis gör KI prognoser på aktiv finanspolitik för åren efter budgetåret. </w:t>
      </w:r>
      <w:r w:rsidRPr="00F35D73">
        <w:t>Detta försvårar prognosjämförelser särskilt under rådande omständigheter med ett snabbt händelseförlopp kopplat till pandemin.</w:t>
      </w:r>
    </w:p>
    <w:p w14:paraId="6E4C22FF" w14:textId="717F4F13" w:rsidR="00ED3704" w:rsidRPr="0097125E" w:rsidRDefault="00ED3704" w:rsidP="00ED3704">
      <w:pPr>
        <w:pStyle w:val="Rubrik3utannumrering"/>
      </w:pPr>
      <w:r w:rsidRPr="0097125E">
        <w:t>Prognosjämförelse avseende det finansiella sparandet</w:t>
      </w:r>
    </w:p>
    <w:p w14:paraId="35489080" w14:textId="3A27C676" w:rsidR="00ED3704" w:rsidRPr="0097125E" w:rsidRDefault="00ED3704" w:rsidP="00ED3704">
      <w:pPr>
        <w:pStyle w:val="Brdtext"/>
      </w:pPr>
      <w:r w:rsidRPr="003346F0">
        <w:t xml:space="preserve">Regeringen räknar med en svagare utveckling av den offentliga sektorns finansiella sparande än vad </w:t>
      </w:r>
      <w:r>
        <w:t xml:space="preserve">både Europeiska kommissionen och inhemska </w:t>
      </w:r>
      <w:r w:rsidRPr="003346F0">
        <w:t xml:space="preserve">övriga bedömare gör (se </w:t>
      </w:r>
      <w:r w:rsidRPr="003346F0">
        <w:fldChar w:fldCharType="begin"/>
      </w:r>
      <w:r w:rsidRPr="003346F0">
        <w:instrText xml:space="preserve"> REF  _Ref66176919 \* Lower \h  \* MERGEFORMAT </w:instrText>
      </w:r>
      <w:r w:rsidRPr="003346F0">
        <w:fldChar w:fldCharType="separate"/>
      </w:r>
      <w:r w:rsidR="000D76EE" w:rsidRPr="008A3489">
        <w:t xml:space="preserve">tabell </w:t>
      </w:r>
      <w:r w:rsidR="000D76EE">
        <w:rPr>
          <w:noProof/>
        </w:rPr>
        <w:t>8</w:t>
      </w:r>
      <w:r w:rsidR="000D76EE" w:rsidRPr="008A3489">
        <w:t>.</w:t>
      </w:r>
      <w:r w:rsidR="000D76EE">
        <w:rPr>
          <w:noProof/>
        </w:rPr>
        <w:t>13</w:t>
      </w:r>
      <w:r w:rsidRPr="003346F0">
        <w:fldChar w:fldCharType="end"/>
      </w:r>
      <w:r w:rsidRPr="003346F0">
        <w:t xml:space="preserve">). I huvudsak rör skillnaderna effekter av finanspolitiska åtgärder. Dels har övriga bedömare inte kunnat beakta </w:t>
      </w:r>
      <w:r>
        <w:t xml:space="preserve">vissa </w:t>
      </w:r>
      <w:r w:rsidRPr="003346F0">
        <w:t xml:space="preserve">tidigare beslutade och nu aviserade åtgärder. Dels gör både ESV och KI till viss del annorlunda bedömningar av kostnaderna för </w:t>
      </w:r>
      <w:r>
        <w:t>vissa av</w:t>
      </w:r>
      <w:r w:rsidRPr="003346F0">
        <w:t xml:space="preserve"> åtgärderna.</w:t>
      </w:r>
      <w:r>
        <w:t xml:space="preserve"> Detta medför att såväl ESV som KI prognostiserar</w:t>
      </w:r>
      <w:r w:rsidRPr="0097125E">
        <w:t xml:space="preserve"> ett mindre underskott 2021. </w:t>
      </w:r>
    </w:p>
    <w:p w14:paraId="79E77809" w14:textId="32C43DEA" w:rsidR="00ED3704" w:rsidRPr="00571C3C" w:rsidRDefault="00ED3704" w:rsidP="00ED3704">
      <w:pPr>
        <w:pStyle w:val="Brdtext"/>
      </w:pPr>
      <w:r w:rsidRPr="0097125E">
        <w:t>Kommissionens bedömningar gjordes under ett tidigare skede och bygger på väsentligt annorlunda information än inhemska</w:t>
      </w:r>
      <w:r w:rsidRPr="00571C3C">
        <w:t xml:space="preserve"> bedömningar, vilket medför att en jämförelse inte är helt rättvisande.</w:t>
      </w:r>
    </w:p>
    <w:p w14:paraId="1013E695" w14:textId="5EE1EF1D" w:rsidR="00ED3704" w:rsidRPr="008A3489" w:rsidRDefault="00ED3704" w:rsidP="00ED3704">
      <w:pPr>
        <w:pStyle w:val="TabellRubrik"/>
      </w:pPr>
      <w:bookmarkStart w:id="228" w:name="_Ref66176919"/>
      <w:r w:rsidRPr="008A3489">
        <w:t xml:space="preserve">Tabell </w:t>
      </w:r>
      <w:r w:rsidRPr="008A3489">
        <w:fldChar w:fldCharType="begin"/>
      </w:r>
      <w:r w:rsidRPr="008A3489">
        <w:instrText xml:space="preserve"> STYLEREF  "Rubrik 1" \n</w:instrText>
      </w:r>
      <w:r w:rsidRPr="008A3489">
        <w:fldChar w:fldCharType="separate"/>
      </w:r>
      <w:r w:rsidR="000D76EE">
        <w:rPr>
          <w:noProof/>
        </w:rPr>
        <w:t>8</w:t>
      </w:r>
      <w:r w:rsidRPr="008A3489">
        <w:rPr>
          <w:noProof/>
        </w:rPr>
        <w:fldChar w:fldCharType="end"/>
      </w:r>
      <w:r w:rsidRPr="008A3489">
        <w:t>.</w:t>
      </w:r>
      <w:fldSimple w:instr=" SEQ Tabell \* ARABIC \s 1 ">
        <w:r w:rsidR="000D76EE">
          <w:rPr>
            <w:noProof/>
          </w:rPr>
          <w:t>13</w:t>
        </w:r>
      </w:fldSimple>
      <w:bookmarkEnd w:id="228"/>
      <w:r w:rsidRPr="008A3489">
        <w:tab/>
      </w:r>
      <w:r w:rsidRPr="00A67AC6">
        <w:t>Bedömningar av finansiellt sparande</w:t>
      </w:r>
    </w:p>
    <w:p w14:paraId="66818DBC" w14:textId="64EBC45F" w:rsidR="00ED3704" w:rsidRDefault="00ED3704" w:rsidP="00ED3704">
      <w:pPr>
        <w:pStyle w:val="TabellUnderrubrik"/>
      </w:pPr>
      <w:r w:rsidRPr="008A3489">
        <w:t>Procent av BNP</w:t>
      </w:r>
    </w:p>
    <w:tbl>
      <w:tblPr>
        <w:tblStyle w:val="RKBPTabell"/>
        <w:tblW w:w="7373" w:type="dxa"/>
        <w:tblLook w:val="06E0" w:firstRow="1" w:lastRow="1" w:firstColumn="1" w:lastColumn="0" w:noHBand="1" w:noVBand="1"/>
      </w:tblPr>
      <w:tblGrid>
        <w:gridCol w:w="3382"/>
        <w:gridCol w:w="997"/>
        <w:gridCol w:w="998"/>
        <w:gridCol w:w="998"/>
        <w:gridCol w:w="998"/>
      </w:tblGrid>
      <w:tr w:rsidR="00ED3704" w14:paraId="3A0CC42A"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82" w:type="dxa"/>
            <w:tcBorders>
              <w:left w:val="none" w:sz="0" w:space="0" w:color="auto"/>
              <w:right w:val="none" w:sz="0" w:space="0" w:color="auto"/>
              <w:tl2br w:val="none" w:sz="0" w:space="0" w:color="auto"/>
              <w:tr2bl w:val="none" w:sz="0" w:space="0" w:color="auto"/>
            </w:tcBorders>
            <w:shd w:val="clear" w:color="auto" w:fill="auto"/>
          </w:tcPr>
          <w:p w14:paraId="13275A90" w14:textId="77777777" w:rsidR="00ED3704" w:rsidRDefault="00ED3704" w:rsidP="00ED3704">
            <w:pPr>
              <w:pStyle w:val="TabellHuvud"/>
            </w:pPr>
          </w:p>
        </w:tc>
        <w:tc>
          <w:tcPr>
            <w:tcW w:w="997" w:type="dxa"/>
            <w:tcBorders>
              <w:left w:val="none" w:sz="0" w:space="0" w:color="auto"/>
              <w:right w:val="none" w:sz="0" w:space="0" w:color="auto"/>
              <w:tl2br w:val="none" w:sz="0" w:space="0" w:color="auto"/>
              <w:tr2bl w:val="none" w:sz="0" w:space="0" w:color="auto"/>
            </w:tcBorders>
            <w:shd w:val="clear" w:color="auto" w:fill="auto"/>
          </w:tcPr>
          <w:p w14:paraId="67CA040D"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998" w:type="dxa"/>
            <w:tcBorders>
              <w:left w:val="none" w:sz="0" w:space="0" w:color="auto"/>
              <w:right w:val="none" w:sz="0" w:space="0" w:color="auto"/>
              <w:tl2br w:val="none" w:sz="0" w:space="0" w:color="auto"/>
              <w:tr2bl w:val="none" w:sz="0" w:space="0" w:color="auto"/>
            </w:tcBorders>
            <w:shd w:val="clear" w:color="auto" w:fill="auto"/>
          </w:tcPr>
          <w:p w14:paraId="4C0A5A56"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998" w:type="dxa"/>
            <w:tcBorders>
              <w:left w:val="none" w:sz="0" w:space="0" w:color="auto"/>
              <w:right w:val="none" w:sz="0" w:space="0" w:color="auto"/>
              <w:tl2br w:val="none" w:sz="0" w:space="0" w:color="auto"/>
              <w:tr2bl w:val="none" w:sz="0" w:space="0" w:color="auto"/>
            </w:tcBorders>
            <w:shd w:val="clear" w:color="auto" w:fill="auto"/>
          </w:tcPr>
          <w:p w14:paraId="4438797F"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998" w:type="dxa"/>
            <w:tcBorders>
              <w:left w:val="none" w:sz="0" w:space="0" w:color="auto"/>
              <w:right w:val="none" w:sz="0" w:space="0" w:color="auto"/>
              <w:tl2br w:val="none" w:sz="0" w:space="0" w:color="auto"/>
              <w:tr2bl w:val="none" w:sz="0" w:space="0" w:color="auto"/>
            </w:tcBorders>
            <w:shd w:val="clear" w:color="auto" w:fill="auto"/>
          </w:tcPr>
          <w:p w14:paraId="4599D853"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57001E9A" w14:textId="77777777" w:rsidTr="00ED3704">
        <w:tc>
          <w:tcPr>
            <w:cnfStyle w:val="001000000000" w:firstRow="0" w:lastRow="0" w:firstColumn="1" w:lastColumn="0" w:oddVBand="0" w:evenVBand="0" w:oddHBand="0" w:evenHBand="0" w:firstRowFirstColumn="0" w:firstRowLastColumn="0" w:lastRowFirstColumn="0" w:lastRowLastColumn="0"/>
            <w:tcW w:w="3382" w:type="dxa"/>
            <w:tcBorders>
              <w:top w:val="single" w:sz="12" w:space="0" w:color="auto"/>
            </w:tcBorders>
            <w:vAlign w:val="top"/>
          </w:tcPr>
          <w:p w14:paraId="16CE5B33" w14:textId="46E20947" w:rsidR="00ED3704" w:rsidRDefault="00ED3704" w:rsidP="00ED3704">
            <w:pPr>
              <w:pStyle w:val="Tabell"/>
            </w:pPr>
            <w:r w:rsidRPr="008A391E">
              <w:t>Regeringen</w:t>
            </w:r>
          </w:p>
        </w:tc>
        <w:tc>
          <w:tcPr>
            <w:tcW w:w="997" w:type="dxa"/>
            <w:tcBorders>
              <w:top w:val="single" w:sz="12" w:space="0" w:color="auto"/>
            </w:tcBorders>
            <w:vAlign w:val="top"/>
          </w:tcPr>
          <w:p w14:paraId="058D6223" w14:textId="4D43EF8B" w:rsidR="00ED3704" w:rsidRPr="0024656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656F">
              <w:t>-4,</w:t>
            </w:r>
            <w:r w:rsidRPr="004B667C">
              <w:t>5</w:t>
            </w:r>
          </w:p>
        </w:tc>
        <w:tc>
          <w:tcPr>
            <w:tcW w:w="998" w:type="dxa"/>
            <w:tcBorders>
              <w:top w:val="single" w:sz="12" w:space="0" w:color="auto"/>
            </w:tcBorders>
            <w:vAlign w:val="top"/>
          </w:tcPr>
          <w:p w14:paraId="1BFA8B72" w14:textId="1C12ADF7" w:rsidR="00ED3704" w:rsidRPr="0024656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656F">
              <w:t>-1,0</w:t>
            </w:r>
          </w:p>
        </w:tc>
        <w:tc>
          <w:tcPr>
            <w:tcW w:w="998" w:type="dxa"/>
            <w:tcBorders>
              <w:top w:val="single" w:sz="12" w:space="0" w:color="auto"/>
            </w:tcBorders>
            <w:vAlign w:val="top"/>
          </w:tcPr>
          <w:p w14:paraId="75C446C3" w14:textId="45690AA6" w:rsidR="00ED3704" w:rsidRPr="0024656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656F">
              <w:t>0,5</w:t>
            </w:r>
          </w:p>
        </w:tc>
        <w:tc>
          <w:tcPr>
            <w:tcW w:w="998" w:type="dxa"/>
            <w:tcBorders>
              <w:top w:val="single" w:sz="12" w:space="0" w:color="auto"/>
            </w:tcBorders>
            <w:vAlign w:val="top"/>
          </w:tcPr>
          <w:p w14:paraId="05DBA972" w14:textId="13E4819E" w:rsidR="00ED3704" w:rsidRPr="0024656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4656F">
              <w:t>1,0</w:t>
            </w:r>
          </w:p>
        </w:tc>
      </w:tr>
      <w:tr w:rsidR="00ED3704" w14:paraId="45326315"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309F8F42" w14:textId="2E50F2EA" w:rsidR="00ED3704" w:rsidRDefault="00ED3704" w:rsidP="00ED3704">
            <w:pPr>
              <w:pStyle w:val="Tabell"/>
            </w:pPr>
            <w:r w:rsidRPr="008A391E">
              <w:t>KI inkl. åtgärder</w:t>
            </w:r>
          </w:p>
        </w:tc>
        <w:tc>
          <w:tcPr>
            <w:tcW w:w="997" w:type="dxa"/>
          </w:tcPr>
          <w:p w14:paraId="7447A918" w14:textId="12E346C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-2,1</w:t>
            </w:r>
          </w:p>
        </w:tc>
        <w:tc>
          <w:tcPr>
            <w:tcW w:w="998" w:type="dxa"/>
          </w:tcPr>
          <w:p w14:paraId="7C2F00EA" w14:textId="4F64BA3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-0,6</w:t>
            </w:r>
          </w:p>
        </w:tc>
        <w:tc>
          <w:tcPr>
            <w:tcW w:w="998" w:type="dxa"/>
          </w:tcPr>
          <w:p w14:paraId="3243134F" w14:textId="6A24A15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0,3</w:t>
            </w:r>
          </w:p>
        </w:tc>
        <w:tc>
          <w:tcPr>
            <w:tcW w:w="998" w:type="dxa"/>
          </w:tcPr>
          <w:p w14:paraId="524892BE" w14:textId="5175A8B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0,3</w:t>
            </w:r>
          </w:p>
        </w:tc>
      </w:tr>
      <w:tr w:rsidR="00ED3704" w14:paraId="1BBD021D"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390FF139" w14:textId="4292A828" w:rsidR="00ED3704" w:rsidRDefault="00ED3704" w:rsidP="00ED3704">
            <w:pPr>
              <w:pStyle w:val="Tabell"/>
            </w:pPr>
            <w:r w:rsidRPr="008A391E">
              <w:t>ESV</w:t>
            </w:r>
          </w:p>
        </w:tc>
        <w:tc>
          <w:tcPr>
            <w:tcW w:w="0" w:type="dxa"/>
            <w:vAlign w:val="top"/>
          </w:tcPr>
          <w:p w14:paraId="33A5F452" w14:textId="303FC2F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3613">
              <w:t>-3,2</w:t>
            </w:r>
          </w:p>
        </w:tc>
        <w:tc>
          <w:tcPr>
            <w:tcW w:w="0" w:type="dxa"/>
            <w:vAlign w:val="top"/>
          </w:tcPr>
          <w:p w14:paraId="009AB4C0" w14:textId="1928076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3613">
              <w:t>-0,6</w:t>
            </w:r>
          </w:p>
        </w:tc>
        <w:tc>
          <w:tcPr>
            <w:tcW w:w="0" w:type="dxa"/>
            <w:vAlign w:val="top"/>
          </w:tcPr>
          <w:p w14:paraId="4A14DDC0" w14:textId="2FB1BE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3613">
              <w:t>0,7</w:t>
            </w:r>
          </w:p>
        </w:tc>
        <w:tc>
          <w:tcPr>
            <w:tcW w:w="0" w:type="dxa"/>
            <w:vAlign w:val="top"/>
          </w:tcPr>
          <w:p w14:paraId="1D8BEAD7" w14:textId="50D9E5E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13613">
              <w:t>1,3</w:t>
            </w:r>
          </w:p>
        </w:tc>
      </w:tr>
      <w:tr w:rsidR="00ED3704" w14:paraId="48EDF61E"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3D06DB5E" w14:textId="1FAD3423" w:rsidR="00ED3704" w:rsidRDefault="00ED3704" w:rsidP="00ED3704">
            <w:pPr>
              <w:pStyle w:val="Tabell"/>
            </w:pPr>
            <w:r w:rsidRPr="008A391E">
              <w:t>Riksbanken</w:t>
            </w:r>
          </w:p>
        </w:tc>
        <w:tc>
          <w:tcPr>
            <w:tcW w:w="997" w:type="dxa"/>
          </w:tcPr>
          <w:p w14:paraId="4B1A6DE7" w14:textId="1CE3703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-2,6</w:t>
            </w:r>
          </w:p>
        </w:tc>
        <w:tc>
          <w:tcPr>
            <w:tcW w:w="998" w:type="dxa"/>
          </w:tcPr>
          <w:p w14:paraId="4FF71F11" w14:textId="1E68758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-0,9</w:t>
            </w:r>
          </w:p>
        </w:tc>
        <w:tc>
          <w:tcPr>
            <w:tcW w:w="998" w:type="dxa"/>
          </w:tcPr>
          <w:p w14:paraId="566FBB72" w14:textId="369E39B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0,1</w:t>
            </w:r>
          </w:p>
        </w:tc>
        <w:tc>
          <w:tcPr>
            <w:tcW w:w="998" w:type="dxa"/>
          </w:tcPr>
          <w:p w14:paraId="1776F050" w14:textId="6F17E02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w:t>
            </w:r>
          </w:p>
        </w:tc>
      </w:tr>
      <w:tr w:rsidR="00ED3704" w14:paraId="1A1AFC4D"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2" w:type="dxa"/>
            <w:vAlign w:val="top"/>
          </w:tcPr>
          <w:p w14:paraId="6C07BA8E" w14:textId="247F6C21" w:rsidR="00ED3704" w:rsidRDefault="00ED3704" w:rsidP="00ED3704">
            <w:pPr>
              <w:pStyle w:val="Tabell"/>
            </w:pPr>
            <w:r w:rsidRPr="008A391E">
              <w:t>Europeiska kommissionen</w:t>
            </w:r>
          </w:p>
        </w:tc>
        <w:tc>
          <w:tcPr>
            <w:tcW w:w="997" w:type="dxa"/>
          </w:tcPr>
          <w:p w14:paraId="7F8CDBBC" w14:textId="52A925AF"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-2,5</w:t>
            </w:r>
          </w:p>
        </w:tc>
        <w:tc>
          <w:tcPr>
            <w:tcW w:w="998" w:type="dxa"/>
          </w:tcPr>
          <w:p w14:paraId="59D6A8C4" w14:textId="59C1CF1F"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-1,4</w:t>
            </w:r>
          </w:p>
        </w:tc>
        <w:tc>
          <w:tcPr>
            <w:tcW w:w="998" w:type="dxa"/>
          </w:tcPr>
          <w:p w14:paraId="1B154F95" w14:textId="3E1779EC"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w:t>
            </w:r>
          </w:p>
        </w:tc>
        <w:tc>
          <w:tcPr>
            <w:tcW w:w="998" w:type="dxa"/>
          </w:tcPr>
          <w:p w14:paraId="1B9ABB95" w14:textId="39B7C549"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w:t>
            </w:r>
          </w:p>
        </w:tc>
      </w:tr>
    </w:tbl>
    <w:p w14:paraId="184DE028" w14:textId="64D336B6" w:rsidR="00ED3704" w:rsidRDefault="00ED3704" w:rsidP="00ED3704">
      <w:pPr>
        <w:pStyle w:val="Klla"/>
      </w:pPr>
      <w:r>
        <w:t>Anm.:</w:t>
      </w:r>
      <w:r w:rsidRPr="00A67AC6">
        <w:t xml:space="preserve"> Publiceringsdatum är för regeringen 202</w:t>
      </w:r>
      <w:r>
        <w:t>1</w:t>
      </w:r>
      <w:r w:rsidRPr="00A67AC6">
        <w:t>-0</w:t>
      </w:r>
      <w:r>
        <w:t>4</w:t>
      </w:r>
      <w:r w:rsidRPr="00A67AC6">
        <w:t>-16, Konjunkturinstitutet (KI) 202</w:t>
      </w:r>
      <w:r>
        <w:t>1</w:t>
      </w:r>
      <w:r w:rsidRPr="00A67AC6">
        <w:t>-0</w:t>
      </w:r>
      <w:r>
        <w:t>3</w:t>
      </w:r>
      <w:r w:rsidRPr="00A67AC6">
        <w:t>-</w:t>
      </w:r>
      <w:r>
        <w:t>3</w:t>
      </w:r>
      <w:r w:rsidRPr="00A67AC6">
        <w:t>1</w:t>
      </w:r>
      <w:r>
        <w:t>,</w:t>
      </w:r>
      <w:r w:rsidRPr="00A67AC6">
        <w:t xml:space="preserve"> Ekonomistyrningsverket (ESV) 202</w:t>
      </w:r>
      <w:r>
        <w:t>1</w:t>
      </w:r>
      <w:r w:rsidRPr="00A67AC6">
        <w:t>-0</w:t>
      </w:r>
      <w:r>
        <w:t>3</w:t>
      </w:r>
      <w:r w:rsidRPr="00A67AC6">
        <w:t>-</w:t>
      </w:r>
      <w:r>
        <w:t>25</w:t>
      </w:r>
      <w:r w:rsidRPr="00A67AC6">
        <w:t>, Riksbanken 202</w:t>
      </w:r>
      <w:r>
        <w:t>1</w:t>
      </w:r>
      <w:r w:rsidRPr="00A67AC6">
        <w:t>-0</w:t>
      </w:r>
      <w:r>
        <w:t>2</w:t>
      </w:r>
      <w:r w:rsidRPr="00A67AC6">
        <w:t>-</w:t>
      </w:r>
      <w:r>
        <w:t>1</w:t>
      </w:r>
      <w:r w:rsidRPr="00A67AC6">
        <w:t xml:space="preserve">0 </w:t>
      </w:r>
      <w:r>
        <w:t>och</w:t>
      </w:r>
      <w:r w:rsidRPr="00A67AC6">
        <w:t xml:space="preserve"> Europeiska kommissionen 2020-</w:t>
      </w:r>
      <w:r>
        <w:t>11</w:t>
      </w:r>
      <w:r w:rsidRPr="00A67AC6">
        <w:t>-0</w:t>
      </w:r>
      <w:r>
        <w:t>5</w:t>
      </w:r>
      <w:r w:rsidRPr="00A67AC6">
        <w:t>.</w:t>
      </w:r>
    </w:p>
    <w:p w14:paraId="44BA98C9" w14:textId="77777777" w:rsidR="00ED3704" w:rsidRPr="008975A8" w:rsidRDefault="00ED3704" w:rsidP="00ED3704">
      <w:pPr>
        <w:pStyle w:val="Rubrik3utannumrering"/>
      </w:pPr>
      <w:r w:rsidRPr="008975A8">
        <w:lastRenderedPageBreak/>
        <w:t>Prognosjämförelse avseende det strukturella sparandet</w:t>
      </w:r>
    </w:p>
    <w:p w14:paraId="45842FE2" w14:textId="0F87A9DD" w:rsidR="00ED3704" w:rsidRPr="008975A8" w:rsidRDefault="00ED3704" w:rsidP="00ED3704">
      <w:pPr>
        <w:pStyle w:val="Brdtext"/>
      </w:pPr>
      <w:r w:rsidRPr="008975A8">
        <w:t xml:space="preserve">I </w:t>
      </w:r>
      <w:r w:rsidRPr="008975A8">
        <w:fldChar w:fldCharType="begin"/>
      </w:r>
      <w:r w:rsidRPr="008975A8">
        <w:instrText xml:space="preserve"> REF  _Ref66176940 \* Lower \h  \* MERGEFORMAT </w:instrText>
      </w:r>
      <w:r w:rsidRPr="008975A8">
        <w:fldChar w:fldCharType="separate"/>
      </w:r>
      <w:r w:rsidR="000D76EE" w:rsidRPr="008A3489">
        <w:t xml:space="preserve">tabell </w:t>
      </w:r>
      <w:r w:rsidR="000D76EE">
        <w:rPr>
          <w:noProof/>
        </w:rPr>
        <w:t>8</w:t>
      </w:r>
      <w:r w:rsidR="000D76EE" w:rsidRPr="008A3489">
        <w:t>.</w:t>
      </w:r>
      <w:r w:rsidR="000D76EE">
        <w:rPr>
          <w:noProof/>
        </w:rPr>
        <w:t>14</w:t>
      </w:r>
      <w:r w:rsidRPr="008975A8">
        <w:fldChar w:fldCharType="end"/>
      </w:r>
      <w:r w:rsidRPr="008975A8">
        <w:t xml:space="preserve"> redovisas olika bedömares prognoser för den offentliga sektorns strukturella sparande. Skillnaderna mellan regeringen och andra bedömare är i vissa fall annorlunda vid jämförelser av det strukturella sparandet än vid jämförelser av det finansiella sparandet. Detta kan bero dels på olika bedömningar av ekonomins potentiella BNP-nivå, dels på skillnader i beräkningsmetoder.</w:t>
      </w:r>
    </w:p>
    <w:p w14:paraId="25117D92" w14:textId="17FB73F7" w:rsidR="00ED3704" w:rsidRPr="008A3489" w:rsidRDefault="00ED3704" w:rsidP="00ED3704">
      <w:pPr>
        <w:pStyle w:val="TabellRubrik"/>
      </w:pPr>
      <w:bookmarkStart w:id="229" w:name="_Ref66176940"/>
      <w:r w:rsidRPr="008A3489">
        <w:t xml:space="preserve">Tabell </w:t>
      </w:r>
      <w:r w:rsidRPr="008A3489">
        <w:fldChar w:fldCharType="begin"/>
      </w:r>
      <w:r w:rsidRPr="008A3489">
        <w:instrText xml:space="preserve"> STYLEREF  "Rubrik 1" \n</w:instrText>
      </w:r>
      <w:r w:rsidRPr="008A3489">
        <w:fldChar w:fldCharType="separate"/>
      </w:r>
      <w:r w:rsidR="000D76EE">
        <w:rPr>
          <w:noProof/>
        </w:rPr>
        <w:t>8</w:t>
      </w:r>
      <w:r w:rsidRPr="008A3489">
        <w:rPr>
          <w:noProof/>
        </w:rPr>
        <w:fldChar w:fldCharType="end"/>
      </w:r>
      <w:r w:rsidRPr="008A3489">
        <w:t>.</w:t>
      </w:r>
      <w:fldSimple w:instr=" SEQ Tabell \* ARABIC \s 1 ">
        <w:r w:rsidR="000D76EE">
          <w:rPr>
            <w:noProof/>
          </w:rPr>
          <w:t>14</w:t>
        </w:r>
      </w:fldSimple>
      <w:bookmarkEnd w:id="229"/>
      <w:r w:rsidRPr="008A3489">
        <w:tab/>
      </w:r>
      <w:r>
        <w:t>Bedömningar av strukturellt sparande</w:t>
      </w:r>
    </w:p>
    <w:p w14:paraId="2B0B1F89" w14:textId="16F333FC" w:rsidR="00ED3704" w:rsidRDefault="00ED3704" w:rsidP="00ED3704">
      <w:pPr>
        <w:pStyle w:val="TabellUnderrubrik"/>
      </w:pPr>
      <w:r w:rsidRPr="008A3489">
        <w:t xml:space="preserve">Procent av </w:t>
      </w:r>
      <w:r>
        <w:t xml:space="preserve">potentiell </w:t>
      </w:r>
      <w:r w:rsidRPr="008A3489">
        <w:t>BNP</w:t>
      </w:r>
    </w:p>
    <w:tbl>
      <w:tblPr>
        <w:tblStyle w:val="RKBPTabell"/>
        <w:tblW w:w="7373" w:type="dxa"/>
        <w:tblLook w:val="06E0" w:firstRow="1" w:lastRow="1" w:firstColumn="1" w:lastColumn="0" w:noHBand="1" w:noVBand="1"/>
      </w:tblPr>
      <w:tblGrid>
        <w:gridCol w:w="3382"/>
        <w:gridCol w:w="997"/>
        <w:gridCol w:w="998"/>
        <w:gridCol w:w="998"/>
        <w:gridCol w:w="998"/>
      </w:tblGrid>
      <w:tr w:rsidR="00ED3704" w14:paraId="7A41D042"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8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4C587E9" w14:textId="77777777" w:rsidR="00ED3704" w:rsidRDefault="00ED3704" w:rsidP="00ED3704">
            <w:pPr>
              <w:pStyle w:val="TabellHuvud"/>
            </w:pPr>
          </w:p>
        </w:tc>
        <w:tc>
          <w:tcPr>
            <w:tcW w:w="99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8FBD7E1"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99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0958B3C"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99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40B54FD"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c>
          <w:tcPr>
            <w:tcW w:w="99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1C83FBC"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2024</w:t>
            </w:r>
          </w:p>
        </w:tc>
      </w:tr>
      <w:tr w:rsidR="00ED3704" w14:paraId="0778270A" w14:textId="77777777" w:rsidTr="00ED3704">
        <w:tc>
          <w:tcPr>
            <w:cnfStyle w:val="001000000000" w:firstRow="0" w:lastRow="0" w:firstColumn="1" w:lastColumn="0" w:oddVBand="0" w:evenVBand="0" w:oddHBand="0" w:evenHBand="0" w:firstRowFirstColumn="0" w:firstRowLastColumn="0" w:lastRowFirstColumn="0" w:lastRowLastColumn="0"/>
            <w:tcW w:w="3382" w:type="dxa"/>
            <w:tcBorders>
              <w:top w:val="single" w:sz="12" w:space="0" w:color="auto"/>
            </w:tcBorders>
            <w:vAlign w:val="top"/>
          </w:tcPr>
          <w:p w14:paraId="49DF6053" w14:textId="77777777" w:rsidR="00ED3704" w:rsidRDefault="00ED3704" w:rsidP="00ED3704">
            <w:pPr>
              <w:pStyle w:val="Tabell"/>
            </w:pPr>
            <w:r w:rsidRPr="008A391E">
              <w:t>Regeringen</w:t>
            </w:r>
          </w:p>
        </w:tc>
        <w:tc>
          <w:tcPr>
            <w:tcW w:w="997" w:type="dxa"/>
            <w:tcBorders>
              <w:top w:val="single" w:sz="12" w:space="0" w:color="auto"/>
            </w:tcBorders>
            <w:vAlign w:val="top"/>
          </w:tcPr>
          <w:p w14:paraId="197F33BC" w14:textId="6D4AEE3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D7BC1">
              <w:t>-2,</w:t>
            </w:r>
            <w:r w:rsidRPr="006427E6">
              <w:t>7</w:t>
            </w:r>
          </w:p>
        </w:tc>
        <w:tc>
          <w:tcPr>
            <w:tcW w:w="998" w:type="dxa"/>
            <w:tcBorders>
              <w:top w:val="single" w:sz="12" w:space="0" w:color="auto"/>
            </w:tcBorders>
            <w:vAlign w:val="top"/>
          </w:tcPr>
          <w:p w14:paraId="3FF07622" w14:textId="74E645A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D7BC1">
              <w:t>-0,3</w:t>
            </w:r>
          </w:p>
        </w:tc>
        <w:tc>
          <w:tcPr>
            <w:tcW w:w="998" w:type="dxa"/>
            <w:tcBorders>
              <w:top w:val="single" w:sz="12" w:space="0" w:color="auto"/>
            </w:tcBorders>
            <w:vAlign w:val="top"/>
          </w:tcPr>
          <w:p w14:paraId="06F0D118" w14:textId="0E1697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D7BC1">
              <w:t>0,6</w:t>
            </w:r>
          </w:p>
        </w:tc>
        <w:tc>
          <w:tcPr>
            <w:tcW w:w="998" w:type="dxa"/>
            <w:tcBorders>
              <w:top w:val="single" w:sz="12" w:space="0" w:color="auto"/>
            </w:tcBorders>
            <w:vAlign w:val="top"/>
          </w:tcPr>
          <w:p w14:paraId="5F9237EB" w14:textId="5996F7C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ED7BC1">
              <w:t>1,1</w:t>
            </w:r>
          </w:p>
        </w:tc>
      </w:tr>
      <w:tr w:rsidR="00ED3704" w14:paraId="6F8DB0C2"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277E56FE" w14:textId="77777777" w:rsidR="00ED3704" w:rsidRDefault="00ED3704" w:rsidP="00ED3704">
            <w:pPr>
              <w:pStyle w:val="Tabell"/>
            </w:pPr>
            <w:r w:rsidRPr="008A391E">
              <w:t>KI inkl. åtgärder</w:t>
            </w:r>
          </w:p>
        </w:tc>
        <w:tc>
          <w:tcPr>
            <w:tcW w:w="997" w:type="dxa"/>
          </w:tcPr>
          <w:p w14:paraId="34DC1621" w14:textId="1ED03C8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-1,0</w:t>
            </w:r>
          </w:p>
        </w:tc>
        <w:tc>
          <w:tcPr>
            <w:tcW w:w="998" w:type="dxa"/>
          </w:tcPr>
          <w:p w14:paraId="7A49D13E" w14:textId="4B74C72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-0,3</w:t>
            </w:r>
          </w:p>
        </w:tc>
        <w:tc>
          <w:tcPr>
            <w:tcW w:w="998" w:type="dxa"/>
          </w:tcPr>
          <w:p w14:paraId="7CED2EE1" w14:textId="5B439E5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0,3</w:t>
            </w:r>
          </w:p>
        </w:tc>
        <w:tc>
          <w:tcPr>
            <w:tcW w:w="998" w:type="dxa"/>
          </w:tcPr>
          <w:p w14:paraId="322C7B94" w14:textId="4720AEB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t>0,3</w:t>
            </w:r>
          </w:p>
        </w:tc>
      </w:tr>
      <w:tr w:rsidR="00ED3704" w14:paraId="173F2135" w14:textId="77777777" w:rsidTr="00ED3704">
        <w:tc>
          <w:tcPr>
            <w:cnfStyle w:val="001000000000" w:firstRow="0" w:lastRow="0" w:firstColumn="1" w:lastColumn="0" w:oddVBand="0" w:evenVBand="0" w:oddHBand="0" w:evenHBand="0" w:firstRowFirstColumn="0" w:firstRowLastColumn="0" w:lastRowFirstColumn="0" w:lastRowLastColumn="0"/>
            <w:tcW w:w="3382" w:type="dxa"/>
            <w:vAlign w:val="top"/>
          </w:tcPr>
          <w:p w14:paraId="29C2F412" w14:textId="77777777" w:rsidR="00ED3704" w:rsidRDefault="00ED3704" w:rsidP="00ED3704">
            <w:pPr>
              <w:pStyle w:val="Tabell"/>
            </w:pPr>
            <w:r w:rsidRPr="008A391E">
              <w:t>ESV</w:t>
            </w:r>
          </w:p>
        </w:tc>
        <w:tc>
          <w:tcPr>
            <w:tcW w:w="997" w:type="dxa"/>
            <w:vAlign w:val="top"/>
          </w:tcPr>
          <w:p w14:paraId="371A181A" w14:textId="0C05F52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60E73">
              <w:t>-2,2</w:t>
            </w:r>
          </w:p>
        </w:tc>
        <w:tc>
          <w:tcPr>
            <w:tcW w:w="998" w:type="dxa"/>
            <w:vAlign w:val="top"/>
          </w:tcPr>
          <w:p w14:paraId="7F1B74CF" w14:textId="5B9A2D2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60E73">
              <w:t>-0,6</w:t>
            </w:r>
          </w:p>
        </w:tc>
        <w:tc>
          <w:tcPr>
            <w:tcW w:w="998" w:type="dxa"/>
            <w:vAlign w:val="top"/>
          </w:tcPr>
          <w:p w14:paraId="5B5D2175" w14:textId="44C44C6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60E73">
              <w:t>0,7</w:t>
            </w:r>
          </w:p>
        </w:tc>
        <w:tc>
          <w:tcPr>
            <w:tcW w:w="998" w:type="dxa"/>
            <w:vAlign w:val="top"/>
          </w:tcPr>
          <w:p w14:paraId="1ED973E0" w14:textId="39B2D2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D60E73">
              <w:t>1,3</w:t>
            </w:r>
          </w:p>
        </w:tc>
      </w:tr>
      <w:tr w:rsidR="00ED3704" w14:paraId="52B74E8F"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2" w:type="dxa"/>
            <w:vAlign w:val="top"/>
          </w:tcPr>
          <w:p w14:paraId="6049091E" w14:textId="77777777" w:rsidR="00ED3704" w:rsidRDefault="00ED3704" w:rsidP="00ED3704">
            <w:pPr>
              <w:pStyle w:val="Tabell"/>
            </w:pPr>
            <w:r w:rsidRPr="008A391E">
              <w:t>Europeiska kommissionen</w:t>
            </w:r>
          </w:p>
        </w:tc>
        <w:tc>
          <w:tcPr>
            <w:tcW w:w="997" w:type="dxa"/>
          </w:tcPr>
          <w:p w14:paraId="6CEFA9A6" w14:textId="50D11DFC"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-0,9</w:t>
            </w:r>
          </w:p>
        </w:tc>
        <w:tc>
          <w:tcPr>
            <w:tcW w:w="998" w:type="dxa"/>
          </w:tcPr>
          <w:p w14:paraId="414C38C5" w14:textId="5564FB7A"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-0,2</w:t>
            </w:r>
          </w:p>
        </w:tc>
        <w:tc>
          <w:tcPr>
            <w:tcW w:w="998" w:type="dxa"/>
          </w:tcPr>
          <w:p w14:paraId="242AB3F6" w14:textId="00DAFA53"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w:t>
            </w:r>
          </w:p>
        </w:tc>
        <w:tc>
          <w:tcPr>
            <w:tcW w:w="998" w:type="dxa"/>
          </w:tcPr>
          <w:p w14:paraId="1546A868" w14:textId="01E76464"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t>–</w:t>
            </w:r>
          </w:p>
        </w:tc>
      </w:tr>
    </w:tbl>
    <w:p w14:paraId="3AF5E59D" w14:textId="10B7AEE9" w:rsidR="00ED3704" w:rsidRDefault="00ED3704" w:rsidP="00ED3704">
      <w:pPr>
        <w:pStyle w:val="Klla"/>
      </w:pPr>
      <w:r>
        <w:t>Anm.:</w:t>
      </w:r>
      <w:r w:rsidRPr="00A67AC6">
        <w:t xml:space="preserve"> Publiceringsdatum är för regeringen 202</w:t>
      </w:r>
      <w:r>
        <w:t>1</w:t>
      </w:r>
      <w:r w:rsidRPr="00A67AC6">
        <w:t>-0</w:t>
      </w:r>
      <w:r>
        <w:t>4</w:t>
      </w:r>
      <w:r w:rsidRPr="00A67AC6">
        <w:t>-16, Konjunkturinstitutet (KI) 202</w:t>
      </w:r>
      <w:r>
        <w:t>1</w:t>
      </w:r>
      <w:r w:rsidRPr="00A67AC6">
        <w:t>-0</w:t>
      </w:r>
      <w:r>
        <w:t>3</w:t>
      </w:r>
      <w:r w:rsidRPr="00A67AC6">
        <w:t>-</w:t>
      </w:r>
      <w:r>
        <w:t>3</w:t>
      </w:r>
      <w:r w:rsidRPr="00A67AC6">
        <w:t>1</w:t>
      </w:r>
      <w:r>
        <w:t>,</w:t>
      </w:r>
      <w:r w:rsidRPr="00A67AC6">
        <w:t xml:space="preserve"> Ekonomistyrningsverket (ESV) 202</w:t>
      </w:r>
      <w:r>
        <w:t>1</w:t>
      </w:r>
      <w:r w:rsidRPr="00A67AC6">
        <w:t>-0</w:t>
      </w:r>
      <w:r>
        <w:t>3</w:t>
      </w:r>
      <w:r w:rsidRPr="00A67AC6">
        <w:t>-</w:t>
      </w:r>
      <w:r>
        <w:t>25 och</w:t>
      </w:r>
      <w:r w:rsidRPr="00A67AC6">
        <w:t xml:space="preserve"> Europeiska kommissionen 2020-</w:t>
      </w:r>
      <w:r>
        <w:t>11</w:t>
      </w:r>
      <w:r w:rsidRPr="00A67AC6">
        <w:t>-0</w:t>
      </w:r>
      <w:r>
        <w:t>5</w:t>
      </w:r>
      <w:r w:rsidRPr="00A67AC6">
        <w:t>.</w:t>
      </w:r>
      <w:r w:rsidRPr="006C2F03">
        <w:t xml:space="preserve"> </w:t>
      </w:r>
    </w:p>
    <w:p w14:paraId="112D7252" w14:textId="451B1A44" w:rsidR="00ED3704" w:rsidRPr="00F8350B" w:rsidRDefault="00ED3704" w:rsidP="00ED3704">
      <w:pPr>
        <w:pStyle w:val="Rubrik2"/>
      </w:pPr>
      <w:bookmarkStart w:id="230" w:name="_Toc68721359"/>
      <w:r w:rsidRPr="00F8350B">
        <w:t>Uppföljning av offentliga sektorns finanser</w:t>
      </w:r>
      <w:bookmarkEnd w:id="230"/>
    </w:p>
    <w:p w14:paraId="1C45B58B" w14:textId="02BBA25B" w:rsidR="00ED3704" w:rsidRPr="00F8350B" w:rsidRDefault="00ED3704" w:rsidP="00ED3704">
      <w:pPr>
        <w:pStyle w:val="Rubrik3utannumrering"/>
        <w:spacing w:before="0"/>
      </w:pPr>
      <w:r w:rsidRPr="00F8350B">
        <w:t>Finansiellt sparande jämfört med budgetpropositionen för 2021</w:t>
      </w:r>
    </w:p>
    <w:p w14:paraId="3952508A" w14:textId="022755F8" w:rsidR="00ED3704" w:rsidRPr="00F8350B" w:rsidRDefault="00ED3704" w:rsidP="00ED3704">
      <w:pPr>
        <w:pStyle w:val="Brdtext"/>
      </w:pPr>
      <w:r w:rsidRPr="00F8350B">
        <w:t xml:space="preserve">Den offentliga sektorn </w:t>
      </w:r>
      <w:r>
        <w:t xml:space="preserve">redovisade </w:t>
      </w:r>
      <w:r w:rsidRPr="00F8350B">
        <w:t>20</w:t>
      </w:r>
      <w:r>
        <w:t>20</w:t>
      </w:r>
      <w:r w:rsidRPr="00F8350B">
        <w:t xml:space="preserve"> </w:t>
      </w:r>
      <w:r>
        <w:t>ett underskott på</w:t>
      </w:r>
      <w:r w:rsidRPr="00F8350B">
        <w:t xml:space="preserve"> </w:t>
      </w:r>
      <w:r>
        <w:t>ca</w:t>
      </w:r>
      <w:r w:rsidRPr="00F8350B">
        <w:t xml:space="preserve"> 1</w:t>
      </w:r>
      <w:r>
        <w:t>50 </w:t>
      </w:r>
      <w:r w:rsidRPr="00F8350B">
        <w:t xml:space="preserve">miljarder kronor eller </w:t>
      </w:r>
      <w:r>
        <w:t>drygt 3 </w:t>
      </w:r>
      <w:r w:rsidRPr="00F8350B">
        <w:t xml:space="preserve">procent av BNP. Jämfört </w:t>
      </w:r>
      <w:r>
        <w:t>med beräkningarna i budgetpropositionen för 2021 är detta ca 116 miljarder kronor, eller 2,4 procent av BNP, lägre underskott.</w:t>
      </w:r>
    </w:p>
    <w:p w14:paraId="3348DCE3" w14:textId="1A82C3DB" w:rsidR="00ED3704" w:rsidRDefault="00ED3704" w:rsidP="00ED3704">
      <w:pPr>
        <w:pStyle w:val="Brdtext"/>
      </w:pPr>
      <w:bookmarkStart w:id="231" w:name="_Hlk67496375"/>
      <w:r>
        <w:t xml:space="preserve">Att underskottet blev mindre än beräknat beror på att effekterna av </w:t>
      </w:r>
      <w:r w:rsidRPr="00AF621D">
        <w:t>att den allmänna</w:t>
      </w:r>
      <w:r>
        <w:t xml:space="preserve"> konjunkturnedgången som följt av pandemin blev mindre än befarat. </w:t>
      </w:r>
      <w:bookmarkEnd w:id="231"/>
      <w:r>
        <w:t>Detta innebar att olika skatteunderlag utvecklades mer gynnsamt än förväntat. Samtidigt</w:t>
      </w:r>
      <w:r w:rsidDel="00626BC9">
        <w:t xml:space="preserve"> </w:t>
      </w:r>
      <w:r>
        <w:t>ökade utgifterna i stället i mindre utsträckning än förväntat, främst till följd av att en del av de finanspolitiska åtgärder som beslutats inte fullt ut utnyttjades.</w:t>
      </w:r>
    </w:p>
    <w:p w14:paraId="59497B92" w14:textId="123091BD" w:rsidR="00ED3704" w:rsidRDefault="00ED3704" w:rsidP="00ED3704">
      <w:pPr>
        <w:pStyle w:val="Brdtext"/>
      </w:pPr>
      <w:r>
        <w:t>År 2021 innebär en förväntad starkare ekonomisk tillväxt att skattebaserna växer snabbare än enligt föregående prognos. Dock beräknas utgifterna även i år öka snabbare än inkomsterna till följd av de finanspolitiska åtgärder som aviserats. Sammantaget innebär detta att underskottet i de offentliga finanserna ökar med närmare 60 miljarder kronor eller 1,1 procent av BNP i förhållande till budget</w:t>
      </w:r>
      <w:r w:rsidR="004E4324">
        <w:softHyphen/>
      </w:r>
      <w:r>
        <w:t>propositionen.</w:t>
      </w:r>
    </w:p>
    <w:p w14:paraId="3CFA1925" w14:textId="50CF1DD1" w:rsidR="00ED3704" w:rsidRDefault="00ED3704" w:rsidP="00ED3704">
      <w:pPr>
        <w:pStyle w:val="Brdtext"/>
      </w:pPr>
      <w:r>
        <w:t>En förväntat starkare konjunkturåterhämtning jämfört med föregående beräkning innebär att de offentliga finanserna reviderats upp något 2022–2024.</w:t>
      </w:r>
    </w:p>
    <w:p w14:paraId="67DE7455" w14:textId="1BB3FA64" w:rsidR="00ED3704" w:rsidRDefault="00ED3704" w:rsidP="00ED3704">
      <w:pPr>
        <w:pStyle w:val="Brdtext"/>
      </w:pPr>
      <w:r w:rsidRPr="00F8350B">
        <w:t xml:space="preserve">Det är framför allt det finansiella sparandet i staten som </w:t>
      </w:r>
      <w:r>
        <w:t>ligger bakom revideringarna för den offentliga sektorns finanser</w:t>
      </w:r>
      <w:r w:rsidRPr="00F8350B">
        <w:t xml:space="preserve"> (se </w:t>
      </w:r>
      <w:r w:rsidRPr="00F8350B">
        <w:fldChar w:fldCharType="begin"/>
      </w:r>
      <w:r w:rsidRPr="00F8350B">
        <w:instrText xml:space="preserve"> REF  _Ref66176989 \* Lower \h  \* MERGEFORMAT </w:instrText>
      </w:r>
      <w:r w:rsidRPr="00F8350B">
        <w:fldChar w:fldCharType="separate"/>
      </w:r>
      <w:r w:rsidR="000D76EE" w:rsidRPr="00DD7539">
        <w:t xml:space="preserve">tabell </w:t>
      </w:r>
      <w:r w:rsidR="000D76EE">
        <w:rPr>
          <w:noProof/>
        </w:rPr>
        <w:t>8</w:t>
      </w:r>
      <w:r w:rsidR="000D76EE" w:rsidRPr="00DD7539">
        <w:t>.</w:t>
      </w:r>
      <w:r w:rsidR="000D76EE">
        <w:rPr>
          <w:noProof/>
        </w:rPr>
        <w:t>15</w:t>
      </w:r>
      <w:r w:rsidRPr="00F8350B">
        <w:fldChar w:fldCharType="end"/>
      </w:r>
      <w:r w:rsidRPr="00F8350B">
        <w:t xml:space="preserve">). För ålderspensionssystemet är prognosen </w:t>
      </w:r>
      <w:r>
        <w:t>något uppreviderad för</w:t>
      </w:r>
      <w:r w:rsidRPr="00F8350B">
        <w:t xml:space="preserve"> 2021–202</w:t>
      </w:r>
      <w:r>
        <w:t>4</w:t>
      </w:r>
      <w:r w:rsidRPr="00F8350B">
        <w:t>. Sparandet i kommunsektorn beräknas bli starkare i början av prognosperioden men i stort sett oförändrat mot periodens slut.</w:t>
      </w:r>
    </w:p>
    <w:p w14:paraId="3ABBA83D" w14:textId="77777777" w:rsidR="00ED3704" w:rsidRDefault="00ED3704">
      <w:r>
        <w:br w:type="page"/>
      </w:r>
    </w:p>
    <w:p w14:paraId="1F2F843B" w14:textId="3A3D6235" w:rsidR="00ED3704" w:rsidRDefault="00ED3704" w:rsidP="00ED3704">
      <w:pPr>
        <w:pStyle w:val="TabellRubrik"/>
      </w:pPr>
      <w:bookmarkStart w:id="232" w:name="_Ref66176989"/>
      <w:r w:rsidRPr="00DD7539">
        <w:lastRenderedPageBreak/>
        <w:t xml:space="preserve">Tabell </w:t>
      </w:r>
      <w:r w:rsidRPr="00DD7539">
        <w:fldChar w:fldCharType="begin"/>
      </w:r>
      <w:r w:rsidRPr="00DD7539">
        <w:instrText xml:space="preserve"> STYLEREF  "Rubrik 1" \n</w:instrText>
      </w:r>
      <w:r w:rsidRPr="00DD7539">
        <w:fldChar w:fldCharType="separate"/>
      </w:r>
      <w:r w:rsidR="000D76EE">
        <w:rPr>
          <w:noProof/>
        </w:rPr>
        <w:t>8</w:t>
      </w:r>
      <w:r w:rsidRPr="00DD7539">
        <w:rPr>
          <w:noProof/>
        </w:rPr>
        <w:fldChar w:fldCharType="end"/>
      </w:r>
      <w:r w:rsidRPr="00DD7539">
        <w:t>.</w:t>
      </w:r>
      <w:fldSimple w:instr=" SEQ Tabell \* ARABIC \s 1 ">
        <w:r w:rsidR="000D76EE">
          <w:rPr>
            <w:noProof/>
          </w:rPr>
          <w:t>15</w:t>
        </w:r>
      </w:fldSimple>
      <w:bookmarkEnd w:id="232"/>
      <w:r w:rsidRPr="00DD7539">
        <w:tab/>
      </w:r>
      <w:r w:rsidRPr="008C411C">
        <w:t xml:space="preserve">Offentliga sektorns inkomster och utgifter. Aktuell prognos och förändringar jämfört med </w:t>
      </w:r>
      <w:r>
        <w:t xml:space="preserve">budgetpropositionen för </w:t>
      </w:r>
      <w:r w:rsidRPr="008C411C">
        <w:t>202</w:t>
      </w:r>
      <w:r>
        <w:t>1</w:t>
      </w:r>
    </w:p>
    <w:p w14:paraId="7CF09995" w14:textId="0E6FCE26" w:rsidR="00ED3704" w:rsidRDefault="00ED3704" w:rsidP="00ED3704">
      <w:pPr>
        <w:pStyle w:val="TabellUnderrubrik"/>
      </w:pPr>
      <w:r>
        <w:t>Miljarder kronor om annat inte anges. Utfall 2020, prognos 2021–2023</w:t>
      </w:r>
    </w:p>
    <w:tbl>
      <w:tblPr>
        <w:tblStyle w:val="RKBPTabell"/>
        <w:tblW w:w="7371" w:type="dxa"/>
        <w:tblLook w:val="06E0" w:firstRow="1" w:lastRow="1" w:firstColumn="1" w:lastColumn="0" w:noHBand="1" w:noVBand="1"/>
      </w:tblPr>
      <w:tblGrid>
        <w:gridCol w:w="3855"/>
        <w:gridCol w:w="879"/>
        <w:gridCol w:w="879"/>
        <w:gridCol w:w="879"/>
        <w:gridCol w:w="879"/>
      </w:tblGrid>
      <w:tr w:rsidR="00ED3704" w14:paraId="08ED7BF6"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855"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540D447" w14:textId="77777777" w:rsidR="00ED3704" w:rsidRDefault="00ED3704" w:rsidP="00ED3704">
            <w:pPr>
              <w:pStyle w:val="TabellHuvud"/>
            </w:pPr>
          </w:p>
        </w:tc>
        <w:tc>
          <w:tcPr>
            <w:tcW w:w="87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31C780B"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87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6360614"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87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2193FD11"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7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56039CF"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r>
      <w:tr w:rsidR="00ED3704" w:rsidRPr="00F45701" w14:paraId="2A445BA8" w14:textId="77777777" w:rsidTr="00ED3704">
        <w:tc>
          <w:tcPr>
            <w:cnfStyle w:val="001000000000" w:firstRow="0" w:lastRow="0" w:firstColumn="1" w:lastColumn="0" w:oddVBand="0" w:evenVBand="0" w:oddHBand="0" w:evenHBand="0" w:firstRowFirstColumn="0" w:firstRowLastColumn="0" w:lastRowFirstColumn="0" w:lastRowLastColumn="0"/>
            <w:tcW w:w="3855" w:type="dxa"/>
            <w:tcBorders>
              <w:top w:val="single" w:sz="12" w:space="0" w:color="auto"/>
            </w:tcBorders>
            <w:vAlign w:val="top"/>
          </w:tcPr>
          <w:p w14:paraId="19B93D4C" w14:textId="00DEB42A" w:rsidR="00ED3704" w:rsidRPr="00F45701" w:rsidRDefault="00ED3704" w:rsidP="00ED3704">
            <w:pPr>
              <w:pStyle w:val="Tabell"/>
              <w:rPr>
                <w:b/>
                <w:bCs/>
              </w:rPr>
            </w:pPr>
            <w:r w:rsidRPr="00F45701">
              <w:rPr>
                <w:b/>
                <w:bCs/>
              </w:rPr>
              <w:t>Finansiellt sparande i budgetpropositionen för 2021</w:t>
            </w:r>
          </w:p>
        </w:tc>
        <w:tc>
          <w:tcPr>
            <w:tcW w:w="879" w:type="dxa"/>
            <w:tcBorders>
              <w:top w:val="single" w:sz="12" w:space="0" w:color="auto"/>
            </w:tcBorders>
            <w:shd w:val="clear" w:color="auto" w:fill="auto"/>
          </w:tcPr>
          <w:p w14:paraId="72715789" w14:textId="6242D6C9"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-268</w:t>
            </w:r>
          </w:p>
        </w:tc>
        <w:tc>
          <w:tcPr>
            <w:tcW w:w="879" w:type="dxa"/>
            <w:tcBorders>
              <w:top w:val="single" w:sz="12" w:space="0" w:color="auto"/>
            </w:tcBorders>
          </w:tcPr>
          <w:p w14:paraId="01381530" w14:textId="7717FB85"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-177</w:t>
            </w:r>
          </w:p>
        </w:tc>
        <w:tc>
          <w:tcPr>
            <w:tcW w:w="879" w:type="dxa"/>
            <w:tcBorders>
              <w:top w:val="single" w:sz="12" w:space="0" w:color="auto"/>
            </w:tcBorders>
          </w:tcPr>
          <w:p w14:paraId="5F919400" w14:textId="50D3F400"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-85</w:t>
            </w:r>
          </w:p>
        </w:tc>
        <w:tc>
          <w:tcPr>
            <w:tcW w:w="879" w:type="dxa"/>
            <w:tcBorders>
              <w:top w:val="single" w:sz="12" w:space="0" w:color="auto"/>
            </w:tcBorders>
          </w:tcPr>
          <w:p w14:paraId="6EE79B5D" w14:textId="53AAFDA4"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16</w:t>
            </w:r>
          </w:p>
        </w:tc>
      </w:tr>
      <w:tr w:rsidR="00ED3704" w14:paraId="6C5DB7FF"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87C6788" w14:textId="53339306" w:rsidR="00ED3704" w:rsidRPr="00A142D8" w:rsidRDefault="00ED3704" w:rsidP="00ED3704">
            <w:pPr>
              <w:pStyle w:val="Tabell"/>
            </w:pPr>
            <w:r w:rsidRPr="00813E97">
              <w:t>Procent av BNP</w:t>
            </w:r>
          </w:p>
        </w:tc>
        <w:tc>
          <w:tcPr>
            <w:tcW w:w="0" w:type="dxa"/>
            <w:shd w:val="clear" w:color="auto" w:fill="auto"/>
          </w:tcPr>
          <w:p w14:paraId="079CB755" w14:textId="3936B523"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-5,5</w:t>
            </w:r>
          </w:p>
        </w:tc>
        <w:tc>
          <w:tcPr>
            <w:tcW w:w="0" w:type="dxa"/>
            <w:vAlign w:val="top"/>
          </w:tcPr>
          <w:p w14:paraId="2231F313" w14:textId="235B055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-3,5</w:t>
            </w:r>
          </w:p>
        </w:tc>
        <w:tc>
          <w:tcPr>
            <w:tcW w:w="0" w:type="dxa"/>
            <w:vAlign w:val="top"/>
          </w:tcPr>
          <w:p w14:paraId="7146E668" w14:textId="528BA15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-1,6</w:t>
            </w:r>
          </w:p>
        </w:tc>
        <w:tc>
          <w:tcPr>
            <w:tcW w:w="0" w:type="dxa"/>
            <w:vAlign w:val="top"/>
          </w:tcPr>
          <w:p w14:paraId="48022110" w14:textId="2ACA705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0,3</w:t>
            </w:r>
          </w:p>
        </w:tc>
      </w:tr>
      <w:tr w:rsidR="00ED3704" w:rsidRPr="00F45701" w14:paraId="1345A317"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268979D" w14:textId="7C9C3CE5" w:rsidR="00ED3704" w:rsidRPr="00F45701" w:rsidRDefault="00ED3704" w:rsidP="00ED3704">
            <w:pPr>
              <w:pStyle w:val="Tabell"/>
              <w:rPr>
                <w:b/>
                <w:bCs/>
              </w:rPr>
            </w:pPr>
            <w:r w:rsidRPr="00F45701">
              <w:rPr>
                <w:b/>
                <w:bCs/>
              </w:rPr>
              <w:t>Förändringar</w:t>
            </w:r>
          </w:p>
        </w:tc>
        <w:tc>
          <w:tcPr>
            <w:tcW w:w="0" w:type="dxa"/>
            <w:shd w:val="clear" w:color="auto" w:fill="auto"/>
          </w:tcPr>
          <w:p w14:paraId="618D441D" w14:textId="77777777"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0" w:type="dxa"/>
            <w:vAlign w:val="top"/>
          </w:tcPr>
          <w:p w14:paraId="037B03D3" w14:textId="77777777" w:rsidR="00ED3704" w:rsidRPr="00F45701"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0" w:type="dxa"/>
            <w:vAlign w:val="top"/>
          </w:tcPr>
          <w:p w14:paraId="214E6FB9" w14:textId="77777777" w:rsidR="00ED3704" w:rsidRPr="00F45701"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0" w:type="dxa"/>
            <w:vAlign w:val="top"/>
          </w:tcPr>
          <w:p w14:paraId="5920DD47" w14:textId="77777777" w:rsidR="00ED3704" w:rsidRPr="00F45701"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r>
      <w:tr w:rsidR="00ED3704" w14:paraId="65320CA9"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718E721C" w14:textId="10D916BA" w:rsidR="00ED3704" w:rsidRPr="00A142D8" w:rsidRDefault="00ED3704" w:rsidP="00ED3704">
            <w:pPr>
              <w:pStyle w:val="Tabell"/>
            </w:pPr>
            <w:r w:rsidRPr="00813E97">
              <w:t>Inkomster</w:t>
            </w:r>
          </w:p>
        </w:tc>
        <w:tc>
          <w:tcPr>
            <w:tcW w:w="0" w:type="dxa"/>
            <w:shd w:val="clear" w:color="auto" w:fill="auto"/>
          </w:tcPr>
          <w:p w14:paraId="00BC8454" w14:textId="6789E379"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30</w:t>
            </w:r>
          </w:p>
        </w:tc>
        <w:tc>
          <w:tcPr>
            <w:tcW w:w="0" w:type="dxa"/>
            <w:vAlign w:val="top"/>
          </w:tcPr>
          <w:p w14:paraId="5B2D2A35" w14:textId="46DEA22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27FC">
              <w:t>31</w:t>
            </w:r>
          </w:p>
        </w:tc>
        <w:tc>
          <w:tcPr>
            <w:tcW w:w="0" w:type="dxa"/>
            <w:vAlign w:val="top"/>
          </w:tcPr>
          <w:p w14:paraId="6EB92D16" w14:textId="2C93499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38</w:t>
            </w:r>
          </w:p>
        </w:tc>
        <w:tc>
          <w:tcPr>
            <w:tcW w:w="0" w:type="dxa"/>
            <w:vAlign w:val="top"/>
          </w:tcPr>
          <w:p w14:paraId="510397A2" w14:textId="7441E13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22</w:t>
            </w:r>
          </w:p>
        </w:tc>
      </w:tr>
      <w:tr w:rsidR="00ED3704" w14:paraId="1C64E413"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4C1CA4A8" w14:textId="7349A905" w:rsidR="00ED3704" w:rsidRPr="00A142D8" w:rsidRDefault="00ED3704" w:rsidP="00ED3704">
            <w:pPr>
              <w:pStyle w:val="Tabell"/>
            </w:pPr>
            <w:r w:rsidRPr="00813E97">
              <w:t>Skatter</w:t>
            </w:r>
          </w:p>
        </w:tc>
        <w:tc>
          <w:tcPr>
            <w:tcW w:w="0" w:type="dxa"/>
            <w:shd w:val="clear" w:color="auto" w:fill="auto"/>
          </w:tcPr>
          <w:p w14:paraId="01E5A524" w14:textId="2FE87C04"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35</w:t>
            </w:r>
          </w:p>
        </w:tc>
        <w:tc>
          <w:tcPr>
            <w:tcW w:w="0" w:type="dxa"/>
            <w:vAlign w:val="top"/>
          </w:tcPr>
          <w:p w14:paraId="61FCFCF7" w14:textId="4965704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27FC">
              <w:t>30</w:t>
            </w:r>
          </w:p>
        </w:tc>
        <w:tc>
          <w:tcPr>
            <w:tcW w:w="0" w:type="dxa"/>
            <w:vAlign w:val="top"/>
          </w:tcPr>
          <w:p w14:paraId="418173FD" w14:textId="05EEF63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38</w:t>
            </w:r>
          </w:p>
        </w:tc>
        <w:tc>
          <w:tcPr>
            <w:tcW w:w="0" w:type="dxa"/>
            <w:vAlign w:val="top"/>
          </w:tcPr>
          <w:p w14:paraId="1E4B7CBD" w14:textId="5015CA8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26</w:t>
            </w:r>
          </w:p>
        </w:tc>
      </w:tr>
      <w:tr w:rsidR="00ED3704" w:rsidRPr="006151BD" w14:paraId="6814B786"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58E5B6E" w14:textId="6BE621A5" w:rsidR="00ED3704" w:rsidRPr="006151BD" w:rsidRDefault="00ED3704" w:rsidP="00ED3704">
            <w:pPr>
              <w:pStyle w:val="Tabell"/>
              <w:rPr>
                <w:i/>
                <w:iCs/>
              </w:rPr>
            </w:pPr>
            <w:r w:rsidRPr="006151BD">
              <w:rPr>
                <w:i/>
                <w:iCs/>
              </w:rPr>
              <w:t>varav skatter staten</w:t>
            </w:r>
          </w:p>
        </w:tc>
        <w:tc>
          <w:tcPr>
            <w:tcW w:w="0" w:type="dxa"/>
            <w:shd w:val="clear" w:color="auto" w:fill="auto"/>
          </w:tcPr>
          <w:p w14:paraId="21568373" w14:textId="04EA6C44"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37</w:t>
            </w:r>
          </w:p>
        </w:tc>
        <w:tc>
          <w:tcPr>
            <w:tcW w:w="0" w:type="dxa"/>
            <w:vAlign w:val="top"/>
          </w:tcPr>
          <w:p w14:paraId="0EFD8941" w14:textId="22DC5058"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21</w:t>
            </w:r>
          </w:p>
        </w:tc>
        <w:tc>
          <w:tcPr>
            <w:tcW w:w="0" w:type="dxa"/>
            <w:vAlign w:val="top"/>
          </w:tcPr>
          <w:p w14:paraId="2F87381D" w14:textId="0205A54C"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28</w:t>
            </w:r>
          </w:p>
        </w:tc>
        <w:tc>
          <w:tcPr>
            <w:tcW w:w="0" w:type="dxa"/>
            <w:vAlign w:val="top"/>
          </w:tcPr>
          <w:p w14:paraId="71807E88" w14:textId="60AE1A5B"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21</w:t>
            </w:r>
          </w:p>
        </w:tc>
      </w:tr>
      <w:tr w:rsidR="00ED3704" w:rsidRPr="006151BD" w14:paraId="6B2389F4"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7DD16F6F" w14:textId="76A5A874" w:rsidR="00ED3704" w:rsidRPr="006151BD" w:rsidRDefault="00ED3704" w:rsidP="00ED3704">
            <w:pPr>
              <w:pStyle w:val="Tabell"/>
              <w:rPr>
                <w:i/>
                <w:iCs/>
              </w:rPr>
            </w:pPr>
            <w:r w:rsidRPr="006151BD">
              <w:rPr>
                <w:i/>
                <w:iCs/>
              </w:rPr>
              <w:t>varav skatter ålderspensionssystemet</w:t>
            </w:r>
          </w:p>
        </w:tc>
        <w:tc>
          <w:tcPr>
            <w:tcW w:w="0" w:type="dxa"/>
            <w:shd w:val="clear" w:color="auto" w:fill="auto"/>
          </w:tcPr>
          <w:p w14:paraId="66ACFAC5" w14:textId="304812C5"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0</w:t>
            </w:r>
          </w:p>
        </w:tc>
        <w:tc>
          <w:tcPr>
            <w:tcW w:w="0" w:type="dxa"/>
            <w:vAlign w:val="top"/>
          </w:tcPr>
          <w:p w14:paraId="151D44BD" w14:textId="20C8F698"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2</w:t>
            </w:r>
          </w:p>
        </w:tc>
        <w:tc>
          <w:tcPr>
            <w:tcW w:w="0" w:type="dxa"/>
            <w:vAlign w:val="top"/>
          </w:tcPr>
          <w:p w14:paraId="1EE2D317" w14:textId="61A4C9CA"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3</w:t>
            </w:r>
          </w:p>
        </w:tc>
        <w:tc>
          <w:tcPr>
            <w:tcW w:w="0" w:type="dxa"/>
            <w:vAlign w:val="top"/>
          </w:tcPr>
          <w:p w14:paraId="7EC8D751" w14:textId="2D64EABF"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1</w:t>
            </w:r>
          </w:p>
        </w:tc>
      </w:tr>
      <w:tr w:rsidR="00ED3704" w:rsidRPr="006151BD" w14:paraId="1F7E0026"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4D703FF7" w14:textId="4C3C7189" w:rsidR="00ED3704" w:rsidRPr="006151BD" w:rsidRDefault="00ED3704" w:rsidP="00ED3704">
            <w:pPr>
              <w:pStyle w:val="Tabell"/>
              <w:rPr>
                <w:i/>
                <w:iCs/>
              </w:rPr>
            </w:pPr>
            <w:r w:rsidRPr="006151BD">
              <w:rPr>
                <w:i/>
                <w:iCs/>
              </w:rPr>
              <w:t>varav skatter kommunsektorn</w:t>
            </w:r>
          </w:p>
        </w:tc>
        <w:tc>
          <w:tcPr>
            <w:tcW w:w="0" w:type="dxa"/>
            <w:shd w:val="clear" w:color="auto" w:fill="auto"/>
          </w:tcPr>
          <w:p w14:paraId="6652B6FA" w14:textId="5804CD88"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i/>
                <w:iCs/>
              </w:rPr>
            </w:pPr>
            <w:r w:rsidRPr="00037ED0">
              <w:rPr>
                <w:i/>
                <w:iCs/>
              </w:rPr>
              <w:t>-1</w:t>
            </w:r>
          </w:p>
        </w:tc>
        <w:tc>
          <w:tcPr>
            <w:tcW w:w="0" w:type="dxa"/>
            <w:vAlign w:val="top"/>
          </w:tcPr>
          <w:p w14:paraId="0E428345" w14:textId="0699678D"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7</w:t>
            </w:r>
          </w:p>
        </w:tc>
        <w:tc>
          <w:tcPr>
            <w:tcW w:w="0" w:type="dxa"/>
            <w:vAlign w:val="top"/>
          </w:tcPr>
          <w:p w14:paraId="28B29781" w14:textId="46A84DB4"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7</w:t>
            </w:r>
          </w:p>
        </w:tc>
        <w:tc>
          <w:tcPr>
            <w:tcW w:w="0" w:type="dxa"/>
            <w:vAlign w:val="top"/>
          </w:tcPr>
          <w:p w14:paraId="666AF47F" w14:textId="12244ADB" w:rsidR="00ED3704" w:rsidRPr="00282AF9"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6F3A33">
              <w:rPr>
                <w:i/>
                <w:iCs/>
              </w:rPr>
              <w:t>4</w:t>
            </w:r>
          </w:p>
        </w:tc>
      </w:tr>
      <w:tr w:rsidR="00ED3704" w14:paraId="6332374D"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3FD862BC" w14:textId="45DC774D" w:rsidR="00ED3704" w:rsidRPr="00A142D8" w:rsidRDefault="00ED3704" w:rsidP="00ED3704">
            <w:pPr>
              <w:pStyle w:val="Tabell"/>
            </w:pPr>
            <w:r w:rsidRPr="00813E97">
              <w:t>Övriga inkomster</w:t>
            </w:r>
          </w:p>
        </w:tc>
        <w:tc>
          <w:tcPr>
            <w:tcW w:w="0" w:type="dxa"/>
            <w:shd w:val="clear" w:color="auto" w:fill="auto"/>
          </w:tcPr>
          <w:p w14:paraId="6B509139" w14:textId="4B4DBC90"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-6</w:t>
            </w:r>
          </w:p>
        </w:tc>
        <w:tc>
          <w:tcPr>
            <w:tcW w:w="0" w:type="dxa"/>
            <w:vAlign w:val="top"/>
          </w:tcPr>
          <w:p w14:paraId="0CE02A20" w14:textId="5C8A69C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2</w:t>
            </w:r>
          </w:p>
        </w:tc>
        <w:tc>
          <w:tcPr>
            <w:tcW w:w="0" w:type="dxa"/>
            <w:vAlign w:val="top"/>
          </w:tcPr>
          <w:p w14:paraId="0EBCCF31" w14:textId="06B1F64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0</w:t>
            </w:r>
          </w:p>
        </w:tc>
        <w:tc>
          <w:tcPr>
            <w:tcW w:w="0" w:type="dxa"/>
            <w:vAlign w:val="top"/>
          </w:tcPr>
          <w:p w14:paraId="7C653BCD" w14:textId="2CBC38E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-4</w:t>
            </w:r>
          </w:p>
        </w:tc>
      </w:tr>
      <w:tr w:rsidR="00ED3704" w14:paraId="69C0239F"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1B7CFB20" w14:textId="77DC8CAC" w:rsidR="00ED3704" w:rsidRDefault="00ED3704" w:rsidP="00ED3704">
            <w:pPr>
              <w:pStyle w:val="Tabell"/>
            </w:pPr>
            <w:r w:rsidRPr="00813E97">
              <w:t>Utgifter</w:t>
            </w:r>
          </w:p>
        </w:tc>
        <w:tc>
          <w:tcPr>
            <w:tcW w:w="0" w:type="dxa"/>
            <w:shd w:val="clear" w:color="auto" w:fill="auto"/>
          </w:tcPr>
          <w:p w14:paraId="24BAABDB" w14:textId="0047B835"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-86</w:t>
            </w:r>
          </w:p>
        </w:tc>
        <w:tc>
          <w:tcPr>
            <w:tcW w:w="0" w:type="dxa"/>
            <w:vAlign w:val="top"/>
          </w:tcPr>
          <w:p w14:paraId="285FB100" w14:textId="110015A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27FC">
              <w:t>89</w:t>
            </w:r>
          </w:p>
        </w:tc>
        <w:tc>
          <w:tcPr>
            <w:tcW w:w="0" w:type="dxa"/>
            <w:vAlign w:val="top"/>
          </w:tcPr>
          <w:p w14:paraId="7A160891" w14:textId="4DC815E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6</w:t>
            </w:r>
          </w:p>
        </w:tc>
        <w:tc>
          <w:tcPr>
            <w:tcW w:w="0" w:type="dxa"/>
            <w:vAlign w:val="top"/>
          </w:tcPr>
          <w:p w14:paraId="3A538C07" w14:textId="613D0C9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7</w:t>
            </w:r>
          </w:p>
        </w:tc>
      </w:tr>
      <w:tr w:rsidR="00ED3704" w14:paraId="0AF0A323"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0B2377F0" w14:textId="1C2CF6DD" w:rsidR="00ED3704" w:rsidRDefault="00ED3704" w:rsidP="00ED3704">
            <w:pPr>
              <w:pStyle w:val="Tabell"/>
            </w:pPr>
            <w:r w:rsidRPr="00813E97">
              <w:t>Kommunal konsumtion</w:t>
            </w:r>
          </w:p>
        </w:tc>
        <w:tc>
          <w:tcPr>
            <w:tcW w:w="0" w:type="dxa"/>
            <w:shd w:val="clear" w:color="auto" w:fill="auto"/>
          </w:tcPr>
          <w:p w14:paraId="6ABCD840" w14:textId="5A727F33"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-27</w:t>
            </w:r>
          </w:p>
        </w:tc>
        <w:tc>
          <w:tcPr>
            <w:tcW w:w="0" w:type="dxa"/>
            <w:vAlign w:val="top"/>
          </w:tcPr>
          <w:p w14:paraId="69C0F394" w14:textId="6268DE9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-9</w:t>
            </w:r>
          </w:p>
        </w:tc>
        <w:tc>
          <w:tcPr>
            <w:tcW w:w="0" w:type="dxa"/>
            <w:vAlign w:val="top"/>
          </w:tcPr>
          <w:p w14:paraId="2A4D56EC" w14:textId="07CB9EB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11</w:t>
            </w:r>
          </w:p>
        </w:tc>
        <w:tc>
          <w:tcPr>
            <w:tcW w:w="0" w:type="dxa"/>
            <w:vAlign w:val="top"/>
          </w:tcPr>
          <w:p w14:paraId="740C739F" w14:textId="6CEAEA1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3</w:t>
            </w:r>
          </w:p>
        </w:tc>
      </w:tr>
      <w:tr w:rsidR="00ED3704" w14:paraId="1041412C"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4CAF3A33" w14:textId="24ABA766" w:rsidR="00ED3704" w:rsidRDefault="00ED3704" w:rsidP="00ED3704">
            <w:pPr>
              <w:pStyle w:val="Tabell"/>
            </w:pPr>
            <w:r w:rsidRPr="00813E97">
              <w:t>Ålderspensioner</w:t>
            </w:r>
          </w:p>
        </w:tc>
        <w:tc>
          <w:tcPr>
            <w:tcW w:w="0" w:type="dxa"/>
            <w:shd w:val="clear" w:color="auto" w:fill="auto"/>
          </w:tcPr>
          <w:p w14:paraId="7958911D" w14:textId="7586BF56"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3</w:t>
            </w:r>
          </w:p>
        </w:tc>
        <w:tc>
          <w:tcPr>
            <w:tcW w:w="0" w:type="dxa"/>
            <w:vAlign w:val="top"/>
          </w:tcPr>
          <w:p w14:paraId="55C3F687" w14:textId="58C1D03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w:t>
            </w:r>
          </w:p>
        </w:tc>
        <w:tc>
          <w:tcPr>
            <w:tcW w:w="0" w:type="dxa"/>
            <w:vAlign w:val="top"/>
          </w:tcPr>
          <w:p w14:paraId="59D56F95" w14:textId="693B0E3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5</w:t>
            </w:r>
          </w:p>
        </w:tc>
        <w:tc>
          <w:tcPr>
            <w:tcW w:w="0" w:type="dxa"/>
            <w:vAlign w:val="top"/>
          </w:tcPr>
          <w:p w14:paraId="6C269F76" w14:textId="2EA5B33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5</w:t>
            </w:r>
          </w:p>
        </w:tc>
      </w:tr>
      <w:tr w:rsidR="00ED3704" w14:paraId="271AC8A2"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326DE2D7" w14:textId="3D541515" w:rsidR="00ED3704" w:rsidRDefault="00ED3704" w:rsidP="00ED3704">
            <w:pPr>
              <w:pStyle w:val="Tabell"/>
            </w:pPr>
            <w:r w:rsidRPr="00813E97">
              <w:t>Ränteutgifter</w:t>
            </w:r>
            <w:r w:rsidRPr="00F45701">
              <w:rPr>
                <w:vertAlign w:val="superscript"/>
              </w:rPr>
              <w:t>1</w:t>
            </w:r>
          </w:p>
        </w:tc>
        <w:tc>
          <w:tcPr>
            <w:tcW w:w="0" w:type="dxa"/>
            <w:shd w:val="clear" w:color="auto" w:fill="auto"/>
          </w:tcPr>
          <w:p w14:paraId="3CA4323D" w14:textId="4D673F7A"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-2</w:t>
            </w:r>
          </w:p>
        </w:tc>
        <w:tc>
          <w:tcPr>
            <w:tcW w:w="0" w:type="dxa"/>
            <w:vAlign w:val="top"/>
          </w:tcPr>
          <w:p w14:paraId="022829BA" w14:textId="7FCB5EF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w:t>
            </w:r>
          </w:p>
        </w:tc>
        <w:tc>
          <w:tcPr>
            <w:tcW w:w="0" w:type="dxa"/>
            <w:vAlign w:val="top"/>
          </w:tcPr>
          <w:p w14:paraId="59D576B2" w14:textId="5B830F9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0</w:t>
            </w:r>
          </w:p>
        </w:tc>
        <w:tc>
          <w:tcPr>
            <w:tcW w:w="0" w:type="dxa"/>
            <w:vAlign w:val="top"/>
          </w:tcPr>
          <w:p w14:paraId="6D37785C" w14:textId="0BE38C0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2</w:t>
            </w:r>
          </w:p>
        </w:tc>
      </w:tr>
      <w:tr w:rsidR="00ED3704" w14:paraId="3D2F976E"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498FBC07" w14:textId="34EF1189" w:rsidR="00ED3704" w:rsidRDefault="00ED3704" w:rsidP="00ED3704">
            <w:pPr>
              <w:pStyle w:val="Tabell"/>
            </w:pPr>
            <w:r w:rsidRPr="00813E97">
              <w:t>Övriga primära utgifter</w:t>
            </w:r>
          </w:p>
        </w:tc>
        <w:tc>
          <w:tcPr>
            <w:tcW w:w="0" w:type="dxa"/>
            <w:shd w:val="clear" w:color="auto" w:fill="auto"/>
          </w:tcPr>
          <w:p w14:paraId="2A2D35D5" w14:textId="0CFB0144"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-59</w:t>
            </w:r>
          </w:p>
        </w:tc>
        <w:tc>
          <w:tcPr>
            <w:tcW w:w="0" w:type="dxa"/>
            <w:vAlign w:val="top"/>
          </w:tcPr>
          <w:p w14:paraId="2376E554" w14:textId="1719487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27FC">
              <w:t>98</w:t>
            </w:r>
          </w:p>
        </w:tc>
        <w:tc>
          <w:tcPr>
            <w:tcW w:w="0" w:type="dxa"/>
            <w:vAlign w:val="top"/>
          </w:tcPr>
          <w:p w14:paraId="23487CCB" w14:textId="744DE43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w:t>
            </w:r>
            <w:r w:rsidRPr="00B527FC">
              <w:t>11</w:t>
            </w:r>
          </w:p>
        </w:tc>
        <w:tc>
          <w:tcPr>
            <w:tcW w:w="0" w:type="dxa"/>
            <w:vAlign w:val="top"/>
          </w:tcPr>
          <w:p w14:paraId="2EE830D8" w14:textId="310FA80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-3</w:t>
            </w:r>
          </w:p>
        </w:tc>
      </w:tr>
      <w:tr w:rsidR="00ED3704" w14:paraId="67BD2F29"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5D11AEB" w14:textId="263CC741" w:rsidR="00ED3704" w:rsidRDefault="00ED3704" w:rsidP="00ED3704">
            <w:pPr>
              <w:pStyle w:val="Tabell"/>
            </w:pPr>
            <w:r w:rsidRPr="00813E97">
              <w:t>Förändring av finansiellt sparande</w:t>
            </w:r>
          </w:p>
        </w:tc>
        <w:tc>
          <w:tcPr>
            <w:tcW w:w="0" w:type="dxa"/>
            <w:shd w:val="clear" w:color="auto" w:fill="auto"/>
          </w:tcPr>
          <w:p w14:paraId="22029FE9" w14:textId="146C4E4B"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116</w:t>
            </w:r>
          </w:p>
        </w:tc>
        <w:tc>
          <w:tcPr>
            <w:tcW w:w="0" w:type="dxa"/>
            <w:vAlign w:val="top"/>
          </w:tcPr>
          <w:p w14:paraId="59BD6EC2" w14:textId="253E180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w:t>
            </w:r>
            <w:r w:rsidRPr="00B527FC">
              <w:t>58</w:t>
            </w:r>
          </w:p>
        </w:tc>
        <w:tc>
          <w:tcPr>
            <w:tcW w:w="0" w:type="dxa"/>
            <w:vAlign w:val="top"/>
          </w:tcPr>
          <w:p w14:paraId="534EDC65" w14:textId="5F093DB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32</w:t>
            </w:r>
          </w:p>
        </w:tc>
        <w:tc>
          <w:tcPr>
            <w:tcW w:w="0" w:type="dxa"/>
            <w:vAlign w:val="top"/>
          </w:tcPr>
          <w:p w14:paraId="1369F951" w14:textId="7A314A9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27FC">
              <w:t>15</w:t>
            </w:r>
          </w:p>
        </w:tc>
      </w:tr>
      <w:tr w:rsidR="00ED3704" w14:paraId="1DAEE9B9"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5FC733AD" w14:textId="286F0430" w:rsidR="00ED3704" w:rsidRDefault="00ED3704" w:rsidP="00ED3704">
            <w:pPr>
              <w:pStyle w:val="Tabell"/>
            </w:pPr>
            <w:r w:rsidRPr="00813E97">
              <w:t>Procent av BNP</w:t>
            </w:r>
          </w:p>
        </w:tc>
        <w:tc>
          <w:tcPr>
            <w:tcW w:w="0" w:type="dxa"/>
            <w:shd w:val="clear" w:color="auto" w:fill="auto"/>
          </w:tcPr>
          <w:p w14:paraId="78165062" w14:textId="1A045CC1"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2,4</w:t>
            </w:r>
          </w:p>
        </w:tc>
        <w:tc>
          <w:tcPr>
            <w:tcW w:w="0" w:type="dxa"/>
            <w:vAlign w:val="top"/>
          </w:tcPr>
          <w:p w14:paraId="0B16A5F5" w14:textId="41F6DA1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w:t>
            </w:r>
            <w:r w:rsidRPr="00B527FC">
              <w:t>1,1</w:t>
            </w:r>
          </w:p>
        </w:tc>
        <w:tc>
          <w:tcPr>
            <w:tcW w:w="0" w:type="dxa"/>
            <w:vAlign w:val="top"/>
          </w:tcPr>
          <w:p w14:paraId="7EE96046" w14:textId="378215B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0,6</w:t>
            </w:r>
          </w:p>
        </w:tc>
        <w:tc>
          <w:tcPr>
            <w:tcW w:w="0" w:type="dxa"/>
            <w:vAlign w:val="top"/>
          </w:tcPr>
          <w:p w14:paraId="5A1F4714" w14:textId="2EF2658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0,3</w:t>
            </w:r>
          </w:p>
        </w:tc>
      </w:tr>
      <w:tr w:rsidR="00ED3704" w14:paraId="1DF11DBC"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5A4926A9" w14:textId="19AA14CA" w:rsidR="00ED3704" w:rsidRDefault="00ED3704" w:rsidP="00ED3704">
            <w:pPr>
              <w:pStyle w:val="Tabell"/>
            </w:pPr>
            <w:r w:rsidRPr="00813E97">
              <w:t>Staten</w:t>
            </w:r>
          </w:p>
        </w:tc>
        <w:tc>
          <w:tcPr>
            <w:tcW w:w="0" w:type="dxa"/>
            <w:shd w:val="clear" w:color="auto" w:fill="auto"/>
          </w:tcPr>
          <w:p w14:paraId="435D1409" w14:textId="346712DC"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92</w:t>
            </w:r>
          </w:p>
        </w:tc>
        <w:tc>
          <w:tcPr>
            <w:tcW w:w="0" w:type="dxa"/>
            <w:vAlign w:val="top"/>
          </w:tcPr>
          <w:p w14:paraId="64D673A9" w14:textId="5D73DCF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w:t>
            </w:r>
            <w:r w:rsidRPr="00B527FC">
              <w:t>107</w:t>
            </w:r>
          </w:p>
        </w:tc>
        <w:tc>
          <w:tcPr>
            <w:tcW w:w="0" w:type="dxa"/>
            <w:vAlign w:val="top"/>
          </w:tcPr>
          <w:p w14:paraId="122004CC" w14:textId="1F279DB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27</w:t>
            </w:r>
          </w:p>
        </w:tc>
        <w:tc>
          <w:tcPr>
            <w:tcW w:w="0" w:type="dxa"/>
            <w:vAlign w:val="top"/>
          </w:tcPr>
          <w:p w14:paraId="7164B6E3" w14:textId="4BC886F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14</w:t>
            </w:r>
          </w:p>
        </w:tc>
      </w:tr>
      <w:tr w:rsidR="00ED3704" w14:paraId="75A69BA5"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460E83F9" w14:textId="00DB9396" w:rsidR="00ED3704" w:rsidRDefault="00ED3704" w:rsidP="00ED3704">
            <w:pPr>
              <w:pStyle w:val="Tabell"/>
            </w:pPr>
            <w:r w:rsidRPr="00813E97">
              <w:t>Ålderspensionssystemet</w:t>
            </w:r>
          </w:p>
        </w:tc>
        <w:tc>
          <w:tcPr>
            <w:tcW w:w="0" w:type="dxa"/>
            <w:shd w:val="clear" w:color="auto" w:fill="auto"/>
          </w:tcPr>
          <w:p w14:paraId="35E9B6A8" w14:textId="714B44FB"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-7</w:t>
            </w:r>
          </w:p>
        </w:tc>
        <w:tc>
          <w:tcPr>
            <w:tcW w:w="0" w:type="dxa"/>
            <w:vAlign w:val="top"/>
          </w:tcPr>
          <w:p w14:paraId="621124A5" w14:textId="659EC47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6</w:t>
            </w:r>
          </w:p>
        </w:tc>
        <w:tc>
          <w:tcPr>
            <w:tcW w:w="0" w:type="dxa"/>
            <w:vAlign w:val="top"/>
          </w:tcPr>
          <w:p w14:paraId="46B7B112" w14:textId="67E02A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4</w:t>
            </w:r>
          </w:p>
        </w:tc>
        <w:tc>
          <w:tcPr>
            <w:tcW w:w="0" w:type="dxa"/>
            <w:vAlign w:val="top"/>
          </w:tcPr>
          <w:p w14:paraId="1010E54C" w14:textId="18A2134B"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w:t>
            </w:r>
          </w:p>
        </w:tc>
      </w:tr>
      <w:tr w:rsidR="00ED3704" w14:paraId="7C85BD6C"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13AE12BD" w14:textId="2310B13A" w:rsidR="00ED3704" w:rsidRDefault="00ED3704" w:rsidP="00ED3704">
            <w:pPr>
              <w:pStyle w:val="Tabell"/>
            </w:pPr>
            <w:r w:rsidRPr="00813E97">
              <w:t>Kommunsektorn</w:t>
            </w:r>
          </w:p>
        </w:tc>
        <w:tc>
          <w:tcPr>
            <w:tcW w:w="0" w:type="dxa"/>
            <w:shd w:val="clear" w:color="auto" w:fill="auto"/>
          </w:tcPr>
          <w:p w14:paraId="181191A3" w14:textId="6FA240D3"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pPr>
            <w:r w:rsidRPr="00282AF9">
              <w:t>31</w:t>
            </w:r>
          </w:p>
        </w:tc>
        <w:tc>
          <w:tcPr>
            <w:tcW w:w="0" w:type="dxa"/>
            <w:vAlign w:val="top"/>
          </w:tcPr>
          <w:p w14:paraId="750CDDCC" w14:textId="2CA6AFA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44</w:t>
            </w:r>
          </w:p>
        </w:tc>
        <w:tc>
          <w:tcPr>
            <w:tcW w:w="0" w:type="dxa"/>
            <w:vAlign w:val="top"/>
          </w:tcPr>
          <w:p w14:paraId="09A5D52C" w14:textId="5F89F02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1</w:t>
            </w:r>
          </w:p>
        </w:tc>
        <w:tc>
          <w:tcPr>
            <w:tcW w:w="0" w:type="dxa"/>
            <w:vAlign w:val="top"/>
          </w:tcPr>
          <w:p w14:paraId="39EFA86A" w14:textId="0D76D695"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73E51">
              <w:t>0</w:t>
            </w:r>
          </w:p>
        </w:tc>
      </w:tr>
      <w:tr w:rsidR="00ED3704" w:rsidRPr="00F45701" w14:paraId="3CD36853"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vAlign w:val="top"/>
          </w:tcPr>
          <w:p w14:paraId="31C0DEF5" w14:textId="1352BE98" w:rsidR="00ED3704" w:rsidRPr="00F45701" w:rsidRDefault="00ED3704" w:rsidP="00ED3704">
            <w:pPr>
              <w:pStyle w:val="Tabell"/>
              <w:rPr>
                <w:b/>
                <w:bCs/>
              </w:rPr>
            </w:pPr>
            <w:r w:rsidRPr="00F45701">
              <w:rPr>
                <w:b/>
                <w:bCs/>
              </w:rPr>
              <w:t>Finansiellt sparande i 2021 års ekonomiska vårproposition</w:t>
            </w:r>
          </w:p>
        </w:tc>
        <w:tc>
          <w:tcPr>
            <w:tcW w:w="0" w:type="dxa"/>
            <w:tcBorders>
              <w:bottom w:val="single" w:sz="4" w:space="0" w:color="auto"/>
            </w:tcBorders>
            <w:shd w:val="clear" w:color="auto" w:fill="auto"/>
          </w:tcPr>
          <w:p w14:paraId="4F362742" w14:textId="3E9DD15E"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-152</w:t>
            </w:r>
          </w:p>
        </w:tc>
        <w:tc>
          <w:tcPr>
            <w:tcW w:w="0" w:type="dxa"/>
            <w:tcBorders>
              <w:bottom w:val="single" w:sz="4" w:space="0" w:color="auto"/>
            </w:tcBorders>
          </w:tcPr>
          <w:p w14:paraId="6B8CE90A" w14:textId="60F3A797"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-235</w:t>
            </w:r>
          </w:p>
        </w:tc>
        <w:tc>
          <w:tcPr>
            <w:tcW w:w="0" w:type="dxa"/>
            <w:tcBorders>
              <w:bottom w:val="single" w:sz="4" w:space="0" w:color="auto"/>
            </w:tcBorders>
          </w:tcPr>
          <w:p w14:paraId="17D50B36" w14:textId="5774DBAD"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-53</w:t>
            </w:r>
          </w:p>
        </w:tc>
        <w:tc>
          <w:tcPr>
            <w:tcW w:w="0" w:type="dxa"/>
            <w:tcBorders>
              <w:bottom w:val="single" w:sz="4" w:space="0" w:color="auto"/>
            </w:tcBorders>
          </w:tcPr>
          <w:p w14:paraId="631BE3B7" w14:textId="12E166A4" w:rsidR="00ED3704" w:rsidRPr="00282AF9" w:rsidRDefault="00ED3704">
            <w:pPr>
              <w:pStyle w:val="Tabell"/>
              <w:cnfStyle w:val="000000000000" w:firstRow="0" w:lastRow="0" w:firstColumn="0" w:lastColumn="0" w:oddVBand="0" w:evenVBand="0" w:oddHBand="0" w:evenHBand="0" w:firstRowFirstColumn="0" w:firstRowLastColumn="0" w:lastRowFirstColumn="0" w:lastRowLastColumn="0"/>
              <w:rPr>
                <w:b/>
                <w:bCs/>
              </w:rPr>
            </w:pPr>
            <w:r w:rsidRPr="00037ED0">
              <w:rPr>
                <w:b/>
                <w:bCs/>
              </w:rPr>
              <w:t>31</w:t>
            </w:r>
          </w:p>
        </w:tc>
      </w:tr>
      <w:tr w:rsidR="00ED3704" w:rsidRPr="00106D01" w14:paraId="135F2CBB"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vAlign w:val="top"/>
          </w:tcPr>
          <w:p w14:paraId="1556136B" w14:textId="330360FC" w:rsidR="00ED3704" w:rsidRPr="00C10072" w:rsidRDefault="00ED3704" w:rsidP="00ED3704">
            <w:pPr>
              <w:pStyle w:val="Tabell"/>
            </w:pPr>
            <w:r w:rsidRPr="00C10072">
              <w:t>Procent av BNP</w:t>
            </w:r>
          </w:p>
        </w:tc>
        <w:tc>
          <w:tcPr>
            <w:tcW w:w="0" w:type="dxa"/>
            <w:tcBorders>
              <w:top w:val="single" w:sz="4" w:space="0" w:color="auto"/>
            </w:tcBorders>
            <w:shd w:val="clear" w:color="auto" w:fill="auto"/>
          </w:tcPr>
          <w:p w14:paraId="2233AC7D" w14:textId="4775E095" w:rsidR="00ED3704" w:rsidRPr="00282AF9" w:rsidRDefault="00ED3704">
            <w:pPr>
              <w:pStyle w:val="Tabell"/>
              <w:cnfStyle w:val="010000000000" w:firstRow="0" w:lastRow="1" w:firstColumn="0" w:lastColumn="0" w:oddVBand="0" w:evenVBand="0" w:oddHBand="0" w:evenHBand="0" w:firstRowFirstColumn="0" w:firstRowLastColumn="0" w:lastRowFirstColumn="0" w:lastRowLastColumn="0"/>
            </w:pPr>
            <w:r w:rsidRPr="00282AF9">
              <w:t>-3,1</w:t>
            </w:r>
          </w:p>
        </w:tc>
        <w:tc>
          <w:tcPr>
            <w:tcW w:w="0" w:type="dxa"/>
            <w:tcBorders>
              <w:top w:val="single" w:sz="4" w:space="0" w:color="auto"/>
            </w:tcBorders>
            <w:shd w:val="clear" w:color="auto" w:fill="auto"/>
            <w:vAlign w:val="top"/>
          </w:tcPr>
          <w:p w14:paraId="336D0F3A" w14:textId="20F56522" w:rsidR="00ED3704" w:rsidRPr="00C10072"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527FC">
              <w:t>-4,5</w:t>
            </w:r>
          </w:p>
        </w:tc>
        <w:tc>
          <w:tcPr>
            <w:tcW w:w="0" w:type="dxa"/>
            <w:tcBorders>
              <w:top w:val="single" w:sz="4" w:space="0" w:color="auto"/>
            </w:tcBorders>
            <w:shd w:val="clear" w:color="auto" w:fill="auto"/>
            <w:vAlign w:val="top"/>
          </w:tcPr>
          <w:p w14:paraId="79EDF969" w14:textId="008645B5" w:rsidR="00ED3704" w:rsidRPr="00C10072"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527FC">
              <w:t>-1,0</w:t>
            </w:r>
          </w:p>
        </w:tc>
        <w:tc>
          <w:tcPr>
            <w:tcW w:w="0" w:type="dxa"/>
            <w:tcBorders>
              <w:top w:val="single" w:sz="4" w:space="0" w:color="auto"/>
            </w:tcBorders>
            <w:shd w:val="clear" w:color="auto" w:fill="auto"/>
            <w:vAlign w:val="top"/>
          </w:tcPr>
          <w:p w14:paraId="39862D14" w14:textId="64C1452F" w:rsidR="00ED3704" w:rsidRPr="00C10072"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B527FC">
              <w:t>0,5</w:t>
            </w:r>
          </w:p>
        </w:tc>
      </w:tr>
    </w:tbl>
    <w:p w14:paraId="512BD379" w14:textId="77777777" w:rsidR="00ED3704" w:rsidRDefault="00ED3704" w:rsidP="00ED3704">
      <w:pPr>
        <w:pStyle w:val="TabellFotnot"/>
      </w:pPr>
      <w:r w:rsidRPr="00F45701">
        <w:rPr>
          <w:vertAlign w:val="superscript"/>
        </w:rPr>
        <w:t>1</w:t>
      </w:r>
      <w:r>
        <w:t xml:space="preserve"> Inklusive utgifter för kapitalavkastning på pensionsskulden.</w:t>
      </w:r>
    </w:p>
    <w:p w14:paraId="195C9D41" w14:textId="77777777" w:rsidR="00ED3704" w:rsidRDefault="00ED3704" w:rsidP="00ED3704">
      <w:pPr>
        <w:pStyle w:val="Klla"/>
      </w:pPr>
      <w:r>
        <w:t>Källor: Statistiska centralbyrån och egna beräkningar.</w:t>
      </w:r>
    </w:p>
    <w:p w14:paraId="6D98E6F9" w14:textId="05B3968D" w:rsidR="00ED3704" w:rsidRPr="008D6B80" w:rsidRDefault="00ED3704" w:rsidP="00ED3704">
      <w:pPr>
        <w:pStyle w:val="Rubrik3utannumrering"/>
      </w:pPr>
      <w:r w:rsidRPr="008D6B80">
        <w:t>Konsoliderad bruttoskuld och den finansiella nettoförmögenheten jämfört med budgetpropositionen för 2021</w:t>
      </w:r>
    </w:p>
    <w:p w14:paraId="4ABD7361" w14:textId="5A1B4405" w:rsidR="00ED3704" w:rsidRPr="00037ED0" w:rsidRDefault="00ED3704" w:rsidP="00ED3704">
      <w:pPr>
        <w:pStyle w:val="Brdtext"/>
      </w:pPr>
      <w:r w:rsidRPr="00037ED0">
        <w:t xml:space="preserve">Utfallet för den finansiella nettoförmögenheten 2020 har reviderats upp kraftigt i förhållande till prognosen i budgetpropositionen för 2021 (se </w:t>
      </w:r>
      <w:r w:rsidRPr="00037ED0">
        <w:fldChar w:fldCharType="begin"/>
      </w:r>
      <w:r w:rsidRPr="00037ED0">
        <w:instrText xml:space="preserve"> REF  _Ref66176995 \* Lower \h  \* MERGEFORMAT </w:instrText>
      </w:r>
      <w:r w:rsidRPr="00037ED0">
        <w:fldChar w:fldCharType="separate"/>
      </w:r>
      <w:r w:rsidR="000D76EE" w:rsidRPr="008C411C">
        <w:t xml:space="preserve">tabell </w:t>
      </w:r>
      <w:r w:rsidR="000D76EE">
        <w:rPr>
          <w:noProof/>
        </w:rPr>
        <w:t>8</w:t>
      </w:r>
      <w:r w:rsidR="000D76EE" w:rsidRPr="008C411C">
        <w:t>.</w:t>
      </w:r>
      <w:r w:rsidR="000D76EE">
        <w:rPr>
          <w:noProof/>
        </w:rPr>
        <w:t>16</w:t>
      </w:r>
      <w:r w:rsidRPr="00037ED0">
        <w:fldChar w:fldCharType="end"/>
      </w:r>
      <w:r w:rsidRPr="00037ED0">
        <w:t xml:space="preserve">). Avvikelsen </w:t>
      </w:r>
      <w:r>
        <w:t>be</w:t>
      </w:r>
      <w:r w:rsidRPr="00037ED0">
        <w:t>r</w:t>
      </w:r>
      <w:r>
        <w:t>o</w:t>
      </w:r>
      <w:r w:rsidRPr="00037ED0">
        <w:t xml:space="preserve">r </w:t>
      </w:r>
      <w:r>
        <w:t xml:space="preserve">framför allt på att värdet på </w:t>
      </w:r>
      <w:r w:rsidRPr="00037ED0">
        <w:t>tillgångarna i ålderspensionssystemet</w:t>
      </w:r>
      <w:r>
        <w:t xml:space="preserve"> växte snabbare än förväntat. En lägre</w:t>
      </w:r>
      <w:r w:rsidRPr="00037ED0">
        <w:t xml:space="preserve"> konsoliderad bruttoskuld än beräknat</w:t>
      </w:r>
      <w:r>
        <w:t xml:space="preserve"> bidrog också till att den finansiella nettoförmögenheten underskattades</w:t>
      </w:r>
      <w:r w:rsidRPr="00037ED0">
        <w:t>.</w:t>
      </w:r>
    </w:p>
    <w:p w14:paraId="1DE1C8A2" w14:textId="31D8C50B" w:rsidR="00ED3704" w:rsidRPr="00F87D73" w:rsidRDefault="00ED3704" w:rsidP="00ED3704">
      <w:pPr>
        <w:pStyle w:val="Brdtext"/>
      </w:pPr>
      <w:r w:rsidRPr="00F87D73">
        <w:t xml:space="preserve">Den finansiella nettoförmögenheten har reviderats upp 2021 trots underskotten i de offentliga finanserna. </w:t>
      </w:r>
      <w:r>
        <w:t>Detta beror d</w:t>
      </w:r>
      <w:r w:rsidRPr="00F87D73">
        <w:t>e</w:t>
      </w:r>
      <w:r>
        <w:t>ls på den högre värderingen av tillgångar i ålderspensionssystemet, dels på a</w:t>
      </w:r>
      <w:r w:rsidRPr="00F87D73">
        <w:t>tt Maastrichtskulden beräknas minska till följd av Riksbankens beslut att amortera av valutalånen.</w:t>
      </w:r>
    </w:p>
    <w:p w14:paraId="57769203" w14:textId="7609EED9" w:rsidR="00ED3704" w:rsidRDefault="00ED3704" w:rsidP="00ED3704">
      <w:pPr>
        <w:pStyle w:val="TabellRubrik"/>
      </w:pPr>
      <w:bookmarkStart w:id="233" w:name="_Ref66176995"/>
      <w:r w:rsidRPr="008C411C">
        <w:t xml:space="preserve">Tabell </w:t>
      </w:r>
      <w:r w:rsidRPr="008C411C">
        <w:fldChar w:fldCharType="begin"/>
      </w:r>
      <w:r w:rsidRPr="008C411C">
        <w:instrText xml:space="preserve"> STYLEREF  "Rubrik 1" \n</w:instrText>
      </w:r>
      <w:r w:rsidRPr="008C411C">
        <w:fldChar w:fldCharType="separate"/>
      </w:r>
      <w:r w:rsidR="000D76EE">
        <w:rPr>
          <w:noProof/>
        </w:rPr>
        <w:t>8</w:t>
      </w:r>
      <w:r w:rsidRPr="008C411C">
        <w:rPr>
          <w:noProof/>
        </w:rPr>
        <w:fldChar w:fldCharType="end"/>
      </w:r>
      <w:r w:rsidRPr="008C411C">
        <w:t>.</w:t>
      </w:r>
      <w:fldSimple w:instr=" SEQ Tabell \* ARABIC \s 1 ">
        <w:r w:rsidR="000D76EE">
          <w:rPr>
            <w:noProof/>
          </w:rPr>
          <w:t>16</w:t>
        </w:r>
      </w:fldSimple>
      <w:bookmarkEnd w:id="233"/>
      <w:r w:rsidRPr="008C411C">
        <w:tab/>
        <w:t xml:space="preserve">Offentliga sektorns finansiella nettoförmögenhet. Aktuell prognos och förändringar jämfört med </w:t>
      </w:r>
      <w:r>
        <w:t xml:space="preserve">budgetpropositionen för </w:t>
      </w:r>
      <w:r w:rsidRPr="008C411C">
        <w:t>202</w:t>
      </w:r>
      <w:r>
        <w:t>1</w:t>
      </w:r>
    </w:p>
    <w:p w14:paraId="7ACC54FA" w14:textId="16E6619C" w:rsidR="00ED3704" w:rsidRDefault="00ED3704" w:rsidP="00ED3704">
      <w:pPr>
        <w:pStyle w:val="TabellUnderrubrik"/>
      </w:pPr>
      <w:r>
        <w:t>Miljarder kronor om annat inte anges. Utfall 2020, prognos 2021–2023</w:t>
      </w:r>
    </w:p>
    <w:tbl>
      <w:tblPr>
        <w:tblStyle w:val="RKBPTabell"/>
        <w:tblW w:w="7371" w:type="dxa"/>
        <w:tblLook w:val="06E0" w:firstRow="1" w:lastRow="1" w:firstColumn="1" w:lastColumn="0" w:noHBand="1" w:noVBand="1"/>
      </w:tblPr>
      <w:tblGrid>
        <w:gridCol w:w="3689"/>
        <w:gridCol w:w="897"/>
        <w:gridCol w:w="897"/>
        <w:gridCol w:w="897"/>
        <w:gridCol w:w="991"/>
      </w:tblGrid>
      <w:tr w:rsidR="00ED3704" w14:paraId="0D37A384"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9" w:type="dxa"/>
            <w:shd w:val="clear" w:color="auto" w:fill="auto"/>
          </w:tcPr>
          <w:p w14:paraId="4A2C083F" w14:textId="7C6E9B55" w:rsidR="00ED3704" w:rsidRDefault="00ED3704" w:rsidP="00ED3704">
            <w:pPr>
              <w:pStyle w:val="TabellHuvud"/>
            </w:pPr>
          </w:p>
        </w:tc>
        <w:tc>
          <w:tcPr>
            <w:tcW w:w="897" w:type="dxa"/>
            <w:shd w:val="clear" w:color="auto" w:fill="auto"/>
          </w:tcPr>
          <w:p w14:paraId="164537D3"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2020</w:t>
            </w:r>
          </w:p>
        </w:tc>
        <w:tc>
          <w:tcPr>
            <w:tcW w:w="897" w:type="dxa"/>
            <w:shd w:val="clear" w:color="auto" w:fill="auto"/>
          </w:tcPr>
          <w:p w14:paraId="787B5272"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2021</w:t>
            </w:r>
          </w:p>
        </w:tc>
        <w:tc>
          <w:tcPr>
            <w:tcW w:w="897" w:type="dxa"/>
            <w:shd w:val="clear" w:color="auto" w:fill="auto"/>
          </w:tcPr>
          <w:p w14:paraId="2E16D37B"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2022</w:t>
            </w:r>
          </w:p>
        </w:tc>
        <w:tc>
          <w:tcPr>
            <w:tcW w:w="991" w:type="dxa"/>
            <w:shd w:val="clear" w:color="auto" w:fill="auto"/>
          </w:tcPr>
          <w:p w14:paraId="3CBBD719" w14:textId="77777777" w:rsidR="00ED370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t>2023</w:t>
            </w:r>
          </w:p>
        </w:tc>
      </w:tr>
      <w:tr w:rsidR="00ED3704" w:rsidRPr="00ED0EB3" w14:paraId="774EF877" w14:textId="77777777" w:rsidTr="00ED3704">
        <w:tc>
          <w:tcPr>
            <w:cnfStyle w:val="001000000000" w:firstRow="0" w:lastRow="0" w:firstColumn="1" w:lastColumn="0" w:oddVBand="0" w:evenVBand="0" w:oddHBand="0" w:evenHBand="0" w:firstRowFirstColumn="0" w:firstRowLastColumn="0" w:lastRowFirstColumn="0" w:lastRowLastColumn="0"/>
            <w:tcW w:w="3689" w:type="dxa"/>
            <w:tcBorders>
              <w:top w:val="single" w:sz="12" w:space="0" w:color="auto"/>
            </w:tcBorders>
            <w:vAlign w:val="top"/>
          </w:tcPr>
          <w:p w14:paraId="2A88B2BB" w14:textId="07872BE8" w:rsidR="00ED3704" w:rsidRPr="00ED0EB3" w:rsidRDefault="00ED3704" w:rsidP="00ED3704">
            <w:pPr>
              <w:pStyle w:val="Tabell"/>
              <w:rPr>
                <w:b/>
                <w:bCs/>
              </w:rPr>
            </w:pPr>
            <w:r w:rsidRPr="00ED0EB3">
              <w:rPr>
                <w:b/>
                <w:bCs/>
              </w:rPr>
              <w:t>Budgetpropositionen för 2021</w:t>
            </w:r>
          </w:p>
        </w:tc>
        <w:tc>
          <w:tcPr>
            <w:tcW w:w="897" w:type="dxa"/>
            <w:tcBorders>
              <w:top w:val="single" w:sz="12" w:space="0" w:color="auto"/>
            </w:tcBorders>
            <w:shd w:val="clear" w:color="auto" w:fill="auto"/>
            <w:vAlign w:val="top"/>
          </w:tcPr>
          <w:p w14:paraId="593D771D" w14:textId="2557FC72"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897" w:type="dxa"/>
            <w:tcBorders>
              <w:top w:val="single" w:sz="12" w:space="0" w:color="auto"/>
            </w:tcBorders>
            <w:vAlign w:val="top"/>
          </w:tcPr>
          <w:p w14:paraId="260F82CE" w14:textId="5CC5A501"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897" w:type="dxa"/>
            <w:tcBorders>
              <w:top w:val="single" w:sz="12" w:space="0" w:color="auto"/>
            </w:tcBorders>
            <w:vAlign w:val="top"/>
          </w:tcPr>
          <w:p w14:paraId="3C19E88F" w14:textId="2E9672FA"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991" w:type="dxa"/>
            <w:tcBorders>
              <w:top w:val="single" w:sz="12" w:space="0" w:color="auto"/>
            </w:tcBorders>
            <w:vAlign w:val="top"/>
          </w:tcPr>
          <w:p w14:paraId="48FB99FA" w14:textId="33285D77"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r>
      <w:tr w:rsidR="00ED3704" w14:paraId="1DE703E4" w14:textId="77777777" w:rsidTr="00ED3704">
        <w:tc>
          <w:tcPr>
            <w:cnfStyle w:val="001000000000" w:firstRow="0" w:lastRow="0" w:firstColumn="1" w:lastColumn="0" w:oddVBand="0" w:evenVBand="0" w:oddHBand="0" w:evenHBand="0" w:firstRowFirstColumn="0" w:firstRowLastColumn="0" w:lastRowFirstColumn="0" w:lastRowLastColumn="0"/>
            <w:tcW w:w="3689" w:type="dxa"/>
            <w:vAlign w:val="top"/>
          </w:tcPr>
          <w:p w14:paraId="2B9ED59B" w14:textId="4E5C9462" w:rsidR="00ED3704" w:rsidRPr="00A142D8" w:rsidRDefault="00ED3704" w:rsidP="00ED3704">
            <w:pPr>
              <w:pStyle w:val="Tabell"/>
            </w:pPr>
            <w:r w:rsidRPr="00EC69BC">
              <w:t>Finansiell nettoförmögenhet</w:t>
            </w:r>
          </w:p>
        </w:tc>
        <w:tc>
          <w:tcPr>
            <w:tcW w:w="897" w:type="dxa"/>
            <w:shd w:val="clear" w:color="auto" w:fill="auto"/>
            <w:vAlign w:val="center"/>
          </w:tcPr>
          <w:p w14:paraId="07757633" w14:textId="310C996B"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1 041</w:t>
            </w:r>
          </w:p>
        </w:tc>
        <w:tc>
          <w:tcPr>
            <w:tcW w:w="897" w:type="dxa"/>
            <w:vAlign w:val="center"/>
          </w:tcPr>
          <w:p w14:paraId="404442AB" w14:textId="3447DB96"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983</w:t>
            </w:r>
          </w:p>
        </w:tc>
        <w:tc>
          <w:tcPr>
            <w:tcW w:w="897" w:type="dxa"/>
            <w:vAlign w:val="center"/>
          </w:tcPr>
          <w:p w14:paraId="15BE602F" w14:textId="2F70745E"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1 008</w:t>
            </w:r>
          </w:p>
        </w:tc>
        <w:tc>
          <w:tcPr>
            <w:tcW w:w="991" w:type="dxa"/>
            <w:vAlign w:val="center"/>
          </w:tcPr>
          <w:p w14:paraId="437C982E" w14:textId="115D8571" w:rsidR="00ED3704" w:rsidRPr="004E5356" w:rsidRDefault="00ED3704">
            <w:pPr>
              <w:pStyle w:val="Tabell"/>
              <w:cnfStyle w:val="000000000000" w:firstRow="0" w:lastRow="0" w:firstColumn="0" w:lastColumn="0" w:oddVBand="0" w:evenVBand="0" w:oddHBand="0" w:evenHBand="0" w:firstRowFirstColumn="0" w:firstRowLastColumn="0" w:lastRowFirstColumn="0" w:lastRowLastColumn="0"/>
            </w:pPr>
            <w:r w:rsidRPr="00B516C5">
              <w:t>1</w:t>
            </w:r>
            <w:r>
              <w:t xml:space="preserve"> </w:t>
            </w:r>
            <w:r w:rsidRPr="00B516C5">
              <w:t>096</w:t>
            </w:r>
          </w:p>
        </w:tc>
      </w:tr>
      <w:tr w:rsidR="00ED3704" w14:paraId="47652761" w14:textId="77777777" w:rsidTr="00ED3704">
        <w:tc>
          <w:tcPr>
            <w:cnfStyle w:val="001000000000" w:firstRow="0" w:lastRow="0" w:firstColumn="1" w:lastColumn="0" w:oddVBand="0" w:evenVBand="0" w:oddHBand="0" w:evenHBand="0" w:firstRowFirstColumn="0" w:firstRowLastColumn="0" w:lastRowFirstColumn="0" w:lastRowLastColumn="0"/>
            <w:tcW w:w="3689" w:type="dxa"/>
            <w:vAlign w:val="top"/>
          </w:tcPr>
          <w:p w14:paraId="428CF9E0" w14:textId="572F10CC" w:rsidR="00ED3704" w:rsidRPr="00A142D8" w:rsidRDefault="00ED3704" w:rsidP="00ED3704">
            <w:pPr>
              <w:pStyle w:val="Tabell"/>
            </w:pPr>
            <w:r w:rsidRPr="00EC69BC">
              <w:t>Procent av BNP</w:t>
            </w:r>
          </w:p>
        </w:tc>
        <w:tc>
          <w:tcPr>
            <w:tcW w:w="897" w:type="dxa"/>
            <w:shd w:val="clear" w:color="auto" w:fill="auto"/>
            <w:vAlign w:val="center"/>
          </w:tcPr>
          <w:p w14:paraId="355ADB1F" w14:textId="52238E84"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21,4</w:t>
            </w:r>
          </w:p>
        </w:tc>
        <w:tc>
          <w:tcPr>
            <w:tcW w:w="897" w:type="dxa"/>
            <w:vAlign w:val="center"/>
          </w:tcPr>
          <w:p w14:paraId="7994F871" w14:textId="391F3A91"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19,2</w:t>
            </w:r>
          </w:p>
        </w:tc>
        <w:tc>
          <w:tcPr>
            <w:tcW w:w="897" w:type="dxa"/>
            <w:vAlign w:val="center"/>
          </w:tcPr>
          <w:p w14:paraId="630C127E" w14:textId="7E1693A1"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18,7</w:t>
            </w:r>
          </w:p>
        </w:tc>
        <w:tc>
          <w:tcPr>
            <w:tcW w:w="991" w:type="dxa"/>
            <w:vAlign w:val="center"/>
          </w:tcPr>
          <w:p w14:paraId="612E46F6" w14:textId="432A8837" w:rsidR="00ED3704" w:rsidRPr="004E5356" w:rsidRDefault="00ED3704">
            <w:pPr>
              <w:pStyle w:val="Tabell"/>
              <w:cnfStyle w:val="000000000000" w:firstRow="0" w:lastRow="0" w:firstColumn="0" w:lastColumn="0" w:oddVBand="0" w:evenVBand="0" w:oddHBand="0" w:evenHBand="0" w:firstRowFirstColumn="0" w:firstRowLastColumn="0" w:lastRowFirstColumn="0" w:lastRowLastColumn="0"/>
            </w:pPr>
            <w:r w:rsidRPr="00B516C5">
              <w:t>19,4</w:t>
            </w:r>
          </w:p>
        </w:tc>
      </w:tr>
      <w:tr w:rsidR="00ED3704" w14:paraId="54D17EE6" w14:textId="77777777" w:rsidTr="00ED3704">
        <w:tc>
          <w:tcPr>
            <w:cnfStyle w:val="001000000000" w:firstRow="0" w:lastRow="0" w:firstColumn="1" w:lastColumn="0" w:oddVBand="0" w:evenVBand="0" w:oddHBand="0" w:evenHBand="0" w:firstRowFirstColumn="0" w:firstRowLastColumn="0" w:lastRowFirstColumn="0" w:lastRowLastColumn="0"/>
            <w:tcW w:w="3689" w:type="dxa"/>
            <w:vAlign w:val="top"/>
          </w:tcPr>
          <w:p w14:paraId="0EA4902E" w14:textId="11ECA4CD" w:rsidR="00ED3704" w:rsidRPr="00A142D8" w:rsidRDefault="00ED3704" w:rsidP="00ED3704">
            <w:pPr>
              <w:pStyle w:val="Tabell"/>
            </w:pPr>
            <w:r w:rsidRPr="00EC69BC">
              <w:t>Konsoliderad skuld</w:t>
            </w:r>
          </w:p>
        </w:tc>
        <w:tc>
          <w:tcPr>
            <w:tcW w:w="897" w:type="dxa"/>
            <w:shd w:val="clear" w:color="auto" w:fill="auto"/>
            <w:vAlign w:val="center"/>
          </w:tcPr>
          <w:p w14:paraId="5A3BE351" w14:textId="2E6868D3"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2 070</w:t>
            </w:r>
          </w:p>
        </w:tc>
        <w:tc>
          <w:tcPr>
            <w:tcW w:w="897" w:type="dxa"/>
            <w:vAlign w:val="center"/>
          </w:tcPr>
          <w:p w14:paraId="468C7384" w14:textId="2E43D131"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2 169</w:t>
            </w:r>
          </w:p>
        </w:tc>
        <w:tc>
          <w:tcPr>
            <w:tcW w:w="897" w:type="dxa"/>
            <w:vAlign w:val="center"/>
          </w:tcPr>
          <w:p w14:paraId="153867AC" w14:textId="428CDF6D"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2 237</w:t>
            </w:r>
          </w:p>
        </w:tc>
        <w:tc>
          <w:tcPr>
            <w:tcW w:w="991" w:type="dxa"/>
            <w:vAlign w:val="center"/>
          </w:tcPr>
          <w:p w14:paraId="2FEDE75C" w14:textId="6A7FD4E9" w:rsidR="00ED3704" w:rsidRPr="004E5356" w:rsidRDefault="00ED3704">
            <w:pPr>
              <w:pStyle w:val="Tabell"/>
              <w:cnfStyle w:val="000000000000" w:firstRow="0" w:lastRow="0" w:firstColumn="0" w:lastColumn="0" w:oddVBand="0" w:evenVBand="0" w:oddHBand="0" w:evenHBand="0" w:firstRowFirstColumn="0" w:firstRowLastColumn="0" w:lastRowFirstColumn="0" w:lastRowLastColumn="0"/>
            </w:pPr>
            <w:r w:rsidRPr="00B516C5">
              <w:t>2 231</w:t>
            </w:r>
          </w:p>
        </w:tc>
      </w:tr>
      <w:tr w:rsidR="00ED3704" w14:paraId="75173CDD" w14:textId="77777777" w:rsidTr="00ED3704">
        <w:tc>
          <w:tcPr>
            <w:cnfStyle w:val="001000000000" w:firstRow="0" w:lastRow="0" w:firstColumn="1" w:lastColumn="0" w:oddVBand="0" w:evenVBand="0" w:oddHBand="0" w:evenHBand="0" w:firstRowFirstColumn="0" w:firstRowLastColumn="0" w:lastRowFirstColumn="0" w:lastRowLastColumn="0"/>
            <w:tcW w:w="3689" w:type="dxa"/>
            <w:vAlign w:val="top"/>
          </w:tcPr>
          <w:p w14:paraId="03FE2C87" w14:textId="1171AB2A" w:rsidR="00ED3704" w:rsidRPr="00A142D8" w:rsidRDefault="00ED3704" w:rsidP="00ED3704">
            <w:pPr>
              <w:pStyle w:val="Tabell"/>
            </w:pPr>
            <w:r w:rsidRPr="00EC69BC">
              <w:t>Procent av BNP</w:t>
            </w:r>
          </w:p>
        </w:tc>
        <w:tc>
          <w:tcPr>
            <w:tcW w:w="897" w:type="dxa"/>
            <w:shd w:val="clear" w:color="auto" w:fill="auto"/>
            <w:vAlign w:val="center"/>
          </w:tcPr>
          <w:p w14:paraId="48FEEAE5" w14:textId="40B19DD5"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42,6</w:t>
            </w:r>
          </w:p>
        </w:tc>
        <w:tc>
          <w:tcPr>
            <w:tcW w:w="897" w:type="dxa"/>
            <w:vAlign w:val="center"/>
          </w:tcPr>
          <w:p w14:paraId="76862157" w14:textId="312772AB"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42,3</w:t>
            </w:r>
          </w:p>
        </w:tc>
        <w:tc>
          <w:tcPr>
            <w:tcW w:w="897" w:type="dxa"/>
            <w:vAlign w:val="center"/>
          </w:tcPr>
          <w:p w14:paraId="12B9F1C2" w14:textId="72E82A2D" w:rsidR="00ED3704" w:rsidRPr="004E5356"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B516C5">
              <w:t>41,4</w:t>
            </w:r>
          </w:p>
        </w:tc>
        <w:tc>
          <w:tcPr>
            <w:tcW w:w="991" w:type="dxa"/>
            <w:vAlign w:val="center"/>
          </w:tcPr>
          <w:p w14:paraId="027C495E" w14:textId="517FD8FE" w:rsidR="00ED3704" w:rsidRPr="004E5356" w:rsidRDefault="00ED3704">
            <w:pPr>
              <w:pStyle w:val="Tabell"/>
              <w:cnfStyle w:val="000000000000" w:firstRow="0" w:lastRow="0" w:firstColumn="0" w:lastColumn="0" w:oddVBand="0" w:evenVBand="0" w:oddHBand="0" w:evenHBand="0" w:firstRowFirstColumn="0" w:firstRowLastColumn="0" w:lastRowFirstColumn="0" w:lastRowLastColumn="0"/>
            </w:pPr>
            <w:r w:rsidRPr="00B516C5">
              <w:t>39,5</w:t>
            </w:r>
          </w:p>
        </w:tc>
      </w:tr>
      <w:tr w:rsidR="00ED3704" w14:paraId="64C8178B" w14:textId="77777777" w:rsidTr="00ED3704">
        <w:tc>
          <w:tcPr>
            <w:cnfStyle w:val="001000000000" w:firstRow="0" w:lastRow="0" w:firstColumn="1" w:lastColumn="0" w:oddVBand="0" w:evenVBand="0" w:oddHBand="0" w:evenHBand="0" w:firstRowFirstColumn="0" w:firstRowLastColumn="0" w:lastRowFirstColumn="0" w:lastRowLastColumn="0"/>
            <w:tcW w:w="3689" w:type="dxa"/>
            <w:vAlign w:val="top"/>
          </w:tcPr>
          <w:p w14:paraId="1786E074" w14:textId="786F025E" w:rsidR="00ED3704" w:rsidRPr="00A142D8" w:rsidRDefault="00ED3704" w:rsidP="00ED3704">
            <w:pPr>
              <w:pStyle w:val="Tabell"/>
            </w:pPr>
            <w:r w:rsidRPr="00EC69BC">
              <w:lastRenderedPageBreak/>
              <w:t>Förändringar</w:t>
            </w:r>
          </w:p>
        </w:tc>
        <w:tc>
          <w:tcPr>
            <w:tcW w:w="897" w:type="dxa"/>
            <w:shd w:val="clear" w:color="auto" w:fill="auto"/>
            <w:vAlign w:val="center"/>
          </w:tcPr>
          <w:p w14:paraId="2C5D776B" w14:textId="11B7B4A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Pr>
                <w:rFonts w:ascii="Cambria" w:hAnsi="Cambria" w:cs="Cambria"/>
                <w:szCs w:val="16"/>
              </w:rPr>
              <w:t> </w:t>
            </w:r>
          </w:p>
        </w:tc>
        <w:tc>
          <w:tcPr>
            <w:tcW w:w="897" w:type="dxa"/>
            <w:vAlign w:val="center"/>
          </w:tcPr>
          <w:p w14:paraId="18BAFCF8" w14:textId="4D65046A"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Pr>
                <w:rFonts w:ascii="Cambria" w:hAnsi="Cambria" w:cs="Cambria"/>
                <w:szCs w:val="16"/>
              </w:rPr>
              <w:t> </w:t>
            </w:r>
          </w:p>
        </w:tc>
        <w:tc>
          <w:tcPr>
            <w:tcW w:w="897" w:type="dxa"/>
            <w:vAlign w:val="center"/>
          </w:tcPr>
          <w:p w14:paraId="5887794E" w14:textId="0E62E4B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Pr>
                <w:rFonts w:ascii="Cambria" w:hAnsi="Cambria" w:cs="Cambria"/>
                <w:szCs w:val="16"/>
              </w:rPr>
              <w:t> </w:t>
            </w:r>
          </w:p>
        </w:tc>
        <w:tc>
          <w:tcPr>
            <w:tcW w:w="991" w:type="dxa"/>
            <w:vAlign w:val="center"/>
          </w:tcPr>
          <w:p w14:paraId="60457C8D" w14:textId="79BC638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Pr>
                <w:rFonts w:ascii="Cambria" w:hAnsi="Cambria" w:cs="Cambria"/>
                <w:szCs w:val="16"/>
              </w:rPr>
              <w:t> </w:t>
            </w:r>
          </w:p>
        </w:tc>
      </w:tr>
      <w:tr w:rsidR="00ED3704" w14:paraId="2BD374D4"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B3C2608" w14:textId="787959A7" w:rsidR="00ED3704" w:rsidRPr="00A142D8" w:rsidRDefault="00ED3704" w:rsidP="00ED3704">
            <w:pPr>
              <w:pStyle w:val="Tabell"/>
            </w:pPr>
            <w:r w:rsidRPr="00EC69BC">
              <w:t>Finansiell nettoförmögenhet</w:t>
            </w:r>
          </w:p>
        </w:tc>
        <w:tc>
          <w:tcPr>
            <w:tcW w:w="0" w:type="dxa"/>
            <w:shd w:val="clear" w:color="auto" w:fill="auto"/>
            <w:vAlign w:val="top"/>
          </w:tcPr>
          <w:p w14:paraId="7D8BE861" w14:textId="28E71596"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41916">
              <w:t>298</w:t>
            </w:r>
          </w:p>
        </w:tc>
        <w:tc>
          <w:tcPr>
            <w:tcW w:w="0" w:type="dxa"/>
            <w:shd w:val="clear" w:color="auto" w:fill="auto"/>
            <w:vAlign w:val="top"/>
          </w:tcPr>
          <w:p w14:paraId="7B5ECB98" w14:textId="441F77D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251</w:t>
            </w:r>
          </w:p>
        </w:tc>
        <w:tc>
          <w:tcPr>
            <w:tcW w:w="0" w:type="dxa"/>
            <w:shd w:val="clear" w:color="auto" w:fill="auto"/>
            <w:vAlign w:val="top"/>
          </w:tcPr>
          <w:p w14:paraId="7EB577E2" w14:textId="2FEA007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358</w:t>
            </w:r>
          </w:p>
        </w:tc>
        <w:tc>
          <w:tcPr>
            <w:tcW w:w="0" w:type="dxa"/>
            <w:shd w:val="clear" w:color="auto" w:fill="auto"/>
            <w:vAlign w:val="top"/>
          </w:tcPr>
          <w:p w14:paraId="12C50813" w14:textId="4261D961"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464</w:t>
            </w:r>
          </w:p>
        </w:tc>
      </w:tr>
      <w:tr w:rsidR="00ED3704" w14:paraId="66EC9697"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A35BE22" w14:textId="2FE182BA" w:rsidR="00ED3704" w:rsidRPr="00A142D8" w:rsidRDefault="00ED3704" w:rsidP="00ED3704">
            <w:pPr>
              <w:pStyle w:val="Tabell"/>
            </w:pPr>
            <w:r w:rsidRPr="00EC69BC">
              <w:t>Konsoliderad skuld</w:t>
            </w:r>
          </w:p>
        </w:tc>
        <w:tc>
          <w:tcPr>
            <w:tcW w:w="0" w:type="dxa"/>
            <w:shd w:val="clear" w:color="auto" w:fill="auto"/>
            <w:vAlign w:val="top"/>
          </w:tcPr>
          <w:p w14:paraId="2ACC0561" w14:textId="4433E6DF"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41916">
              <w:t>-95</w:t>
            </w:r>
          </w:p>
        </w:tc>
        <w:tc>
          <w:tcPr>
            <w:tcW w:w="0" w:type="dxa"/>
            <w:shd w:val="clear" w:color="auto" w:fill="auto"/>
            <w:vAlign w:val="top"/>
          </w:tcPr>
          <w:p w14:paraId="6FF72AB5" w14:textId="66A2DA0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-88</w:t>
            </w:r>
          </w:p>
        </w:tc>
        <w:tc>
          <w:tcPr>
            <w:tcW w:w="0" w:type="dxa"/>
            <w:shd w:val="clear" w:color="auto" w:fill="auto"/>
            <w:vAlign w:val="top"/>
          </w:tcPr>
          <w:p w14:paraId="782E651A" w14:textId="03CE1B8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-201</w:t>
            </w:r>
          </w:p>
        </w:tc>
        <w:tc>
          <w:tcPr>
            <w:tcW w:w="0" w:type="dxa"/>
            <w:shd w:val="clear" w:color="auto" w:fill="auto"/>
            <w:vAlign w:val="top"/>
          </w:tcPr>
          <w:p w14:paraId="26E98052" w14:textId="7C8D7CE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-316</w:t>
            </w:r>
          </w:p>
        </w:tc>
      </w:tr>
      <w:tr w:rsidR="00ED3704" w:rsidRPr="00ED0EB3" w14:paraId="246C3818"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1D59FFAA" w14:textId="13C09EDA" w:rsidR="00ED3704" w:rsidRPr="00ED0EB3" w:rsidRDefault="00ED3704" w:rsidP="00ED3704">
            <w:pPr>
              <w:pStyle w:val="Tabell"/>
              <w:rPr>
                <w:b/>
                <w:bCs/>
              </w:rPr>
            </w:pPr>
            <w:r w:rsidRPr="00ED0EB3">
              <w:rPr>
                <w:b/>
                <w:bCs/>
              </w:rPr>
              <w:t>2021 års ekonomiska vårproposition</w:t>
            </w:r>
          </w:p>
        </w:tc>
        <w:tc>
          <w:tcPr>
            <w:tcW w:w="0" w:type="dxa"/>
            <w:shd w:val="clear" w:color="auto" w:fill="auto"/>
            <w:vAlign w:val="top"/>
          </w:tcPr>
          <w:p w14:paraId="20B1EA50" w14:textId="5AFD02E1"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0" w:type="dxa"/>
            <w:shd w:val="clear" w:color="auto" w:fill="auto"/>
            <w:vAlign w:val="top"/>
          </w:tcPr>
          <w:p w14:paraId="6476B276" w14:textId="376459AA"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0" w:type="dxa"/>
            <w:shd w:val="clear" w:color="auto" w:fill="auto"/>
            <w:vAlign w:val="top"/>
          </w:tcPr>
          <w:p w14:paraId="38A949EF" w14:textId="1FD0A620"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c>
          <w:tcPr>
            <w:tcW w:w="0" w:type="dxa"/>
            <w:shd w:val="clear" w:color="auto" w:fill="auto"/>
            <w:vAlign w:val="top"/>
          </w:tcPr>
          <w:p w14:paraId="51863355" w14:textId="2281EB86" w:rsidR="00ED3704" w:rsidRPr="00ED0EB3"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p>
        </w:tc>
      </w:tr>
      <w:tr w:rsidR="00ED3704" w14:paraId="5FA7A595"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66B0BFFE" w14:textId="4EE8129F" w:rsidR="00ED3704" w:rsidRDefault="00ED3704" w:rsidP="00ED3704">
            <w:pPr>
              <w:pStyle w:val="Tabell"/>
            </w:pPr>
            <w:r w:rsidRPr="00EC69BC">
              <w:t>Finansiell nettoförmögenhet</w:t>
            </w:r>
          </w:p>
        </w:tc>
        <w:tc>
          <w:tcPr>
            <w:tcW w:w="0" w:type="dxa"/>
            <w:shd w:val="clear" w:color="auto" w:fill="auto"/>
            <w:vAlign w:val="top"/>
          </w:tcPr>
          <w:p w14:paraId="25C253DC" w14:textId="162CC883"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41916">
              <w:t>1 339</w:t>
            </w:r>
          </w:p>
        </w:tc>
        <w:tc>
          <w:tcPr>
            <w:tcW w:w="0" w:type="dxa"/>
            <w:shd w:val="clear" w:color="auto" w:fill="auto"/>
            <w:vAlign w:val="top"/>
          </w:tcPr>
          <w:p w14:paraId="2B17D792" w14:textId="292AA69C"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1 235</w:t>
            </w:r>
          </w:p>
        </w:tc>
        <w:tc>
          <w:tcPr>
            <w:tcW w:w="0" w:type="dxa"/>
            <w:shd w:val="clear" w:color="auto" w:fill="auto"/>
            <w:vAlign w:val="top"/>
          </w:tcPr>
          <w:p w14:paraId="4CB5BBCD" w14:textId="7DDC3EB2"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1 366</w:t>
            </w:r>
          </w:p>
        </w:tc>
        <w:tc>
          <w:tcPr>
            <w:tcW w:w="0" w:type="dxa"/>
            <w:shd w:val="clear" w:color="auto" w:fill="auto"/>
            <w:vAlign w:val="top"/>
          </w:tcPr>
          <w:p w14:paraId="72F2976A" w14:textId="067F66AE"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1 560</w:t>
            </w:r>
          </w:p>
        </w:tc>
      </w:tr>
      <w:tr w:rsidR="00ED3704" w14:paraId="5D38BFEE" w14:textId="77777777" w:rsidTr="00ED3704">
        <w:tc>
          <w:tcPr>
            <w:cnfStyle w:val="001000000000" w:firstRow="0" w:lastRow="0" w:firstColumn="1" w:lastColumn="0" w:oddVBand="0" w:evenVBand="0" w:oddHBand="0" w:evenHBand="0" w:firstRowFirstColumn="0" w:firstRowLastColumn="0" w:lastRowFirstColumn="0" w:lastRowLastColumn="0"/>
            <w:tcW w:w="0" w:type="dxa"/>
            <w:vAlign w:val="top"/>
          </w:tcPr>
          <w:p w14:paraId="3D882A82" w14:textId="22B5C8D3" w:rsidR="00ED3704" w:rsidRDefault="00ED3704" w:rsidP="00ED3704">
            <w:pPr>
              <w:pStyle w:val="Tabell"/>
            </w:pPr>
            <w:r w:rsidRPr="00EC69BC">
              <w:t>Procent av BNP</w:t>
            </w:r>
          </w:p>
        </w:tc>
        <w:tc>
          <w:tcPr>
            <w:tcW w:w="0" w:type="dxa"/>
            <w:shd w:val="clear" w:color="auto" w:fill="auto"/>
            <w:vAlign w:val="top"/>
          </w:tcPr>
          <w:p w14:paraId="2BD38DDA" w14:textId="4F1518B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41916">
              <w:t>27,0</w:t>
            </w:r>
          </w:p>
        </w:tc>
        <w:tc>
          <w:tcPr>
            <w:tcW w:w="0" w:type="dxa"/>
            <w:shd w:val="clear" w:color="auto" w:fill="auto"/>
            <w:vAlign w:val="top"/>
          </w:tcPr>
          <w:p w14:paraId="6DF5A8C1" w14:textId="44338F9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23,7</w:t>
            </w:r>
          </w:p>
        </w:tc>
        <w:tc>
          <w:tcPr>
            <w:tcW w:w="0" w:type="dxa"/>
            <w:shd w:val="clear" w:color="auto" w:fill="auto"/>
            <w:vAlign w:val="top"/>
          </w:tcPr>
          <w:p w14:paraId="0457D5AD" w14:textId="0A51AA89"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24,8</w:t>
            </w:r>
          </w:p>
        </w:tc>
        <w:tc>
          <w:tcPr>
            <w:tcW w:w="0" w:type="dxa"/>
            <w:shd w:val="clear" w:color="auto" w:fill="auto"/>
            <w:vAlign w:val="top"/>
          </w:tcPr>
          <w:p w14:paraId="38ACEE24" w14:textId="21937427"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27,4</w:t>
            </w:r>
          </w:p>
        </w:tc>
      </w:tr>
      <w:tr w:rsidR="00ED3704" w14:paraId="4862B9B7" w14:textId="77777777" w:rsidTr="00ED3704">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vAlign w:val="top"/>
          </w:tcPr>
          <w:p w14:paraId="6527FA08" w14:textId="3D0146EB" w:rsidR="00ED3704" w:rsidRDefault="00ED3704" w:rsidP="00ED3704">
            <w:pPr>
              <w:pStyle w:val="Tabell"/>
            </w:pPr>
            <w:r w:rsidRPr="00EC69BC">
              <w:t>Konsoliderad skuld</w:t>
            </w:r>
          </w:p>
        </w:tc>
        <w:tc>
          <w:tcPr>
            <w:tcW w:w="0" w:type="dxa"/>
            <w:tcBorders>
              <w:bottom w:val="single" w:sz="4" w:space="0" w:color="auto"/>
            </w:tcBorders>
            <w:shd w:val="clear" w:color="auto" w:fill="auto"/>
            <w:vAlign w:val="top"/>
          </w:tcPr>
          <w:p w14:paraId="49AFE650" w14:textId="7761F720"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F41916">
              <w:t>1 974</w:t>
            </w:r>
          </w:p>
        </w:tc>
        <w:tc>
          <w:tcPr>
            <w:tcW w:w="0" w:type="dxa"/>
            <w:tcBorders>
              <w:bottom w:val="single" w:sz="4" w:space="0" w:color="auto"/>
            </w:tcBorders>
            <w:shd w:val="clear" w:color="auto" w:fill="auto"/>
            <w:vAlign w:val="top"/>
          </w:tcPr>
          <w:p w14:paraId="7C2369FE" w14:textId="08274AAD"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2 081</w:t>
            </w:r>
          </w:p>
        </w:tc>
        <w:tc>
          <w:tcPr>
            <w:tcW w:w="0" w:type="dxa"/>
            <w:tcBorders>
              <w:bottom w:val="single" w:sz="4" w:space="0" w:color="auto"/>
            </w:tcBorders>
            <w:shd w:val="clear" w:color="auto" w:fill="auto"/>
            <w:vAlign w:val="top"/>
          </w:tcPr>
          <w:p w14:paraId="75A63ACB" w14:textId="53005474"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2 037</w:t>
            </w:r>
          </w:p>
        </w:tc>
        <w:tc>
          <w:tcPr>
            <w:tcW w:w="0" w:type="dxa"/>
            <w:tcBorders>
              <w:bottom w:val="single" w:sz="4" w:space="0" w:color="auto"/>
            </w:tcBorders>
            <w:shd w:val="clear" w:color="auto" w:fill="auto"/>
            <w:vAlign w:val="top"/>
          </w:tcPr>
          <w:p w14:paraId="052A71F7" w14:textId="066F7AC8" w:rsidR="00ED370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9C6B84">
              <w:t>1 916</w:t>
            </w:r>
          </w:p>
        </w:tc>
      </w:tr>
      <w:tr w:rsidR="00ED3704" w14:paraId="2553AEDE"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vAlign w:val="top"/>
          </w:tcPr>
          <w:p w14:paraId="3BCF749A" w14:textId="00E4A955" w:rsidR="00ED3704" w:rsidRDefault="00ED3704" w:rsidP="00ED3704">
            <w:pPr>
              <w:pStyle w:val="Tabell"/>
            </w:pPr>
            <w:r>
              <w:t>Procent av BNP</w:t>
            </w:r>
          </w:p>
        </w:tc>
        <w:tc>
          <w:tcPr>
            <w:tcW w:w="0" w:type="dxa"/>
            <w:tcBorders>
              <w:top w:val="single" w:sz="4" w:space="0" w:color="auto"/>
            </w:tcBorders>
            <w:shd w:val="clear" w:color="auto" w:fill="auto"/>
            <w:vAlign w:val="top"/>
          </w:tcPr>
          <w:p w14:paraId="20B905DF" w14:textId="04526DE1"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F41916">
              <w:t>39,9</w:t>
            </w:r>
          </w:p>
        </w:tc>
        <w:tc>
          <w:tcPr>
            <w:tcW w:w="0" w:type="dxa"/>
            <w:tcBorders>
              <w:top w:val="single" w:sz="4" w:space="0" w:color="auto"/>
            </w:tcBorders>
            <w:shd w:val="clear" w:color="auto" w:fill="auto"/>
            <w:vAlign w:val="top"/>
          </w:tcPr>
          <w:p w14:paraId="75231240" w14:textId="2BBADBB4"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C6B84">
              <w:t>39,9</w:t>
            </w:r>
          </w:p>
        </w:tc>
        <w:tc>
          <w:tcPr>
            <w:tcW w:w="0" w:type="dxa"/>
            <w:tcBorders>
              <w:top w:val="single" w:sz="4" w:space="0" w:color="auto"/>
            </w:tcBorders>
            <w:shd w:val="clear" w:color="auto" w:fill="auto"/>
            <w:vAlign w:val="top"/>
          </w:tcPr>
          <w:p w14:paraId="5D802413" w14:textId="0E951682"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C6B84">
              <w:t>37,0</w:t>
            </w:r>
          </w:p>
        </w:tc>
        <w:tc>
          <w:tcPr>
            <w:tcW w:w="0" w:type="dxa"/>
            <w:tcBorders>
              <w:top w:val="single" w:sz="4" w:space="0" w:color="auto"/>
            </w:tcBorders>
            <w:shd w:val="clear" w:color="auto" w:fill="auto"/>
            <w:vAlign w:val="top"/>
          </w:tcPr>
          <w:p w14:paraId="17F4CC70" w14:textId="2B8E4057" w:rsidR="00ED370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9C6B84">
              <w:t>33,7</w:t>
            </w:r>
          </w:p>
        </w:tc>
      </w:tr>
    </w:tbl>
    <w:p w14:paraId="55CC2DBC" w14:textId="77777777" w:rsidR="00ED3704" w:rsidRDefault="00ED3704" w:rsidP="00ED3704">
      <w:pPr>
        <w:pStyle w:val="Klla"/>
      </w:pPr>
      <w:r>
        <w:t>Källor: Statistiska centralbyrån och egna beräkningar.</w:t>
      </w:r>
    </w:p>
    <w:p w14:paraId="5020F876" w14:textId="57ADF4DB" w:rsidR="00ED3704" w:rsidRPr="003F12F7" w:rsidRDefault="00ED3704" w:rsidP="00ED3704">
      <w:pPr>
        <w:pStyle w:val="Rubrik3utannumrering"/>
      </w:pPr>
      <w:r w:rsidRPr="003F12F7">
        <w:t>Kommunsektorns finanser jämfört med budgetpropositionen för 2021</w:t>
      </w:r>
    </w:p>
    <w:p w14:paraId="5127ABEB" w14:textId="640C0811" w:rsidR="00ED3704" w:rsidRPr="00FD3454" w:rsidRDefault="00ED3704" w:rsidP="00ED3704">
      <w:pPr>
        <w:pStyle w:val="Brdtext"/>
        <w:rPr>
          <w:highlight w:val="yellow"/>
        </w:rPr>
      </w:pPr>
      <w:r w:rsidRPr="008A2647">
        <w:t xml:space="preserve">Enligt NR-utfallet för 2020 var kommunsektorns finansiella sparande </w:t>
      </w:r>
      <w:r>
        <w:t>31</w:t>
      </w:r>
      <w:r w:rsidRPr="008A2647">
        <w:t xml:space="preserve"> miljarder kronor högre än prognosen i budgetpropositionen för 2021. Det högre sparandet förklaras främst av att konsumtionsutgifterna var lägre i utfallet.</w:t>
      </w:r>
      <w:r>
        <w:t xml:space="preserve"> Kommunsektorns resultat är också kraftigt uppreviderat 2020. Att investeringsutgifterna är </w:t>
      </w:r>
      <w:r w:rsidRPr="00934A98">
        <w:t>nedreviderade</w:t>
      </w:r>
      <w:r>
        <w:t xml:space="preserve"> bidrar till att det finansiella sparandet är uppreviderat mer än det ekonomiska resultatet då investeringsutgifterna inte direkt belastar resultatet.</w:t>
      </w:r>
    </w:p>
    <w:p w14:paraId="55508C5B" w14:textId="6F7CE1C6" w:rsidR="00ED3704" w:rsidRDefault="00ED3704" w:rsidP="00ED3704">
      <w:pPr>
        <w:pStyle w:val="Brdtext"/>
      </w:pPr>
      <w:r w:rsidRPr="008A2647">
        <w:t>För prognosåren har skatteinkomsterna reviderats upp något. Samtidigt är stats</w:t>
      </w:r>
      <w:r>
        <w:t>-</w:t>
      </w:r>
      <w:r w:rsidRPr="008A2647">
        <w:t>bidragen avsevärt uppreviderade 2021</w:t>
      </w:r>
      <w:r>
        <w:t xml:space="preserve">, </w:t>
      </w:r>
      <w:r w:rsidRPr="008A2647">
        <w:t>vilket beror på de statliga tillskott som har aviserats sedan budgetpropositionen för 2021. Konsumtionsutg</w:t>
      </w:r>
      <w:r>
        <w:t>i</w:t>
      </w:r>
      <w:r w:rsidRPr="008A2647">
        <w:t xml:space="preserve">fterna har reviderats ned 2021 men upp </w:t>
      </w:r>
      <w:r>
        <w:t>2022–2023</w:t>
      </w:r>
      <w:r w:rsidRPr="008A2647">
        <w:t xml:space="preserve">. Sammantaget har kommunsektorns resultat och det finansiella sparandet reviderats upp kraftigt 2021 medan revideringarna av dessa variabler är små 2022 och 2023. </w:t>
      </w:r>
    </w:p>
    <w:p w14:paraId="5C08FF48" w14:textId="352AE41A" w:rsidR="00ED3704" w:rsidRDefault="00ED3704" w:rsidP="00ED3704">
      <w:pPr>
        <w:pStyle w:val="TabellRubrik"/>
      </w:pPr>
      <w:r>
        <w:t xml:space="preserve">Tabell </w:t>
      </w:r>
      <w:r>
        <w:fldChar w:fldCharType="begin"/>
      </w:r>
      <w:r>
        <w:instrText xml:space="preserve"> STYLEREF  "Rubrik 1" \n</w:instrText>
      </w:r>
      <w:r>
        <w:fldChar w:fldCharType="separate"/>
      </w:r>
      <w:r w:rsidR="000D76EE">
        <w:rPr>
          <w:noProof/>
        </w:rPr>
        <w:t>8</w:t>
      </w:r>
      <w:r>
        <w:rPr>
          <w:noProof/>
        </w:rPr>
        <w:fldChar w:fldCharType="end"/>
      </w:r>
      <w:r>
        <w:t>.</w:t>
      </w:r>
      <w:fldSimple w:instr=" SEQ Tabell \* ARABIC \s 1 ">
        <w:r w:rsidR="000D76EE">
          <w:rPr>
            <w:noProof/>
          </w:rPr>
          <w:t>17</w:t>
        </w:r>
      </w:fldSimple>
      <w:r>
        <w:tab/>
        <w:t>Kommunsektorns finanser. Förändringar jämfört med budgetpropositionen för 2021</w:t>
      </w:r>
    </w:p>
    <w:p w14:paraId="6036468B" w14:textId="36C815BE" w:rsidR="00ED3704" w:rsidRDefault="00ED3704" w:rsidP="00ED3704">
      <w:pPr>
        <w:pStyle w:val="TabellUnderrubrik"/>
      </w:pPr>
      <w:r>
        <w:t>Miljarder kronor. Utfall för 2020, prognos för 2021–2023</w:t>
      </w:r>
    </w:p>
    <w:tbl>
      <w:tblPr>
        <w:tblStyle w:val="RKBPTabell"/>
        <w:tblW w:w="0" w:type="auto"/>
        <w:tblLook w:val="06E0" w:firstRow="1" w:lastRow="1" w:firstColumn="1" w:lastColumn="0" w:noHBand="1" w:noVBand="1"/>
      </w:tblPr>
      <w:tblGrid>
        <w:gridCol w:w="3674"/>
        <w:gridCol w:w="924"/>
        <w:gridCol w:w="924"/>
        <w:gridCol w:w="924"/>
        <w:gridCol w:w="924"/>
      </w:tblGrid>
      <w:tr w:rsidR="00ED3704" w:rsidRPr="00FD3454" w14:paraId="37F3E419" w14:textId="77777777" w:rsidTr="00ED3704">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68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707B40A" w14:textId="77777777" w:rsidR="00ED3704" w:rsidRPr="00FD3454" w:rsidRDefault="00ED3704" w:rsidP="00ED3704">
            <w:pPr>
              <w:pStyle w:val="TabellHuvud"/>
            </w:pPr>
          </w:p>
        </w:tc>
        <w:tc>
          <w:tcPr>
            <w:tcW w:w="921"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D9291F0" w14:textId="77777777" w:rsidR="00ED3704" w:rsidRPr="00FD345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FD3454">
              <w:t>2020</w:t>
            </w:r>
          </w:p>
        </w:tc>
        <w:tc>
          <w:tcPr>
            <w:tcW w:w="921"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AF587C5" w14:textId="77777777" w:rsidR="00ED3704" w:rsidRPr="00FD345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FD3454">
              <w:t>2021</w:t>
            </w:r>
          </w:p>
        </w:tc>
        <w:tc>
          <w:tcPr>
            <w:tcW w:w="921"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8665368" w14:textId="77777777" w:rsidR="00ED3704" w:rsidRPr="00FD345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FD3454">
              <w:t>2022</w:t>
            </w:r>
          </w:p>
        </w:tc>
        <w:tc>
          <w:tcPr>
            <w:tcW w:w="921"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89A7128" w14:textId="77777777" w:rsidR="00ED3704" w:rsidRPr="00FD3454"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FD3454">
              <w:t>2023</w:t>
            </w:r>
          </w:p>
        </w:tc>
      </w:tr>
      <w:tr w:rsidR="00ED3704" w:rsidRPr="00FD3454" w14:paraId="6D4245C9" w14:textId="77777777" w:rsidTr="00ED3704">
        <w:tc>
          <w:tcPr>
            <w:cnfStyle w:val="001000000000" w:firstRow="0" w:lastRow="0" w:firstColumn="1" w:lastColumn="0" w:oddVBand="0" w:evenVBand="0" w:oddHBand="0" w:evenHBand="0" w:firstRowFirstColumn="0" w:firstRowLastColumn="0" w:lastRowFirstColumn="0" w:lastRowLastColumn="0"/>
            <w:tcW w:w="3686" w:type="dxa"/>
            <w:tcBorders>
              <w:top w:val="single" w:sz="12" w:space="0" w:color="auto"/>
            </w:tcBorders>
            <w:noWrap/>
            <w:hideMark/>
          </w:tcPr>
          <w:p w14:paraId="22826162" w14:textId="0B9B728F" w:rsidR="00ED3704" w:rsidRPr="00F7397A" w:rsidRDefault="00ED3704" w:rsidP="00ED3704">
            <w:pPr>
              <w:pStyle w:val="Tabell"/>
              <w:rPr>
                <w:b/>
                <w:bCs/>
              </w:rPr>
            </w:pPr>
            <w:r w:rsidRPr="00F7397A">
              <w:rPr>
                <w:b/>
                <w:bCs/>
              </w:rPr>
              <w:t>Totala inkomster</w:t>
            </w:r>
          </w:p>
        </w:tc>
        <w:tc>
          <w:tcPr>
            <w:tcW w:w="921" w:type="dxa"/>
            <w:tcBorders>
              <w:top w:val="single" w:sz="12" w:space="0" w:color="auto"/>
            </w:tcBorders>
            <w:noWrap/>
          </w:tcPr>
          <w:p w14:paraId="7EDEBF52" w14:textId="762419A8" w:rsidR="00ED3704" w:rsidRPr="00817B1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17B1A">
              <w:rPr>
                <w:b/>
                <w:bCs/>
              </w:rPr>
              <w:t>-7</w:t>
            </w:r>
          </w:p>
        </w:tc>
        <w:tc>
          <w:tcPr>
            <w:tcW w:w="921" w:type="dxa"/>
            <w:tcBorders>
              <w:top w:val="single" w:sz="12" w:space="0" w:color="auto"/>
            </w:tcBorders>
            <w:noWrap/>
            <w:hideMark/>
          </w:tcPr>
          <w:p w14:paraId="425E9B02" w14:textId="58A53D38"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33</w:t>
            </w:r>
          </w:p>
        </w:tc>
        <w:tc>
          <w:tcPr>
            <w:tcW w:w="921" w:type="dxa"/>
            <w:tcBorders>
              <w:top w:val="single" w:sz="12" w:space="0" w:color="auto"/>
            </w:tcBorders>
            <w:noWrap/>
            <w:hideMark/>
          </w:tcPr>
          <w:p w14:paraId="426D7D0F" w14:textId="3654AA43"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5</w:t>
            </w:r>
          </w:p>
        </w:tc>
        <w:tc>
          <w:tcPr>
            <w:tcW w:w="921" w:type="dxa"/>
            <w:tcBorders>
              <w:top w:val="single" w:sz="12" w:space="0" w:color="auto"/>
            </w:tcBorders>
            <w:noWrap/>
            <w:hideMark/>
          </w:tcPr>
          <w:p w14:paraId="7D638069" w14:textId="04AA12AF"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3</w:t>
            </w:r>
          </w:p>
        </w:tc>
      </w:tr>
      <w:tr w:rsidR="00ED3704" w:rsidRPr="00FD3454" w14:paraId="51CDEAAC" w14:textId="77777777" w:rsidTr="00ED3704">
        <w:tc>
          <w:tcPr>
            <w:cnfStyle w:val="001000000000" w:firstRow="0" w:lastRow="0" w:firstColumn="1" w:lastColumn="0" w:oddVBand="0" w:evenVBand="0" w:oddHBand="0" w:evenHBand="0" w:firstRowFirstColumn="0" w:firstRowLastColumn="0" w:lastRowFirstColumn="0" w:lastRowLastColumn="0"/>
            <w:tcW w:w="3686" w:type="dxa"/>
            <w:noWrap/>
            <w:hideMark/>
          </w:tcPr>
          <w:p w14:paraId="227C23C9" w14:textId="77777777" w:rsidR="00ED3704" w:rsidRPr="00FD3454" w:rsidRDefault="00ED3704" w:rsidP="00ED3704">
            <w:pPr>
              <w:pStyle w:val="Tabell"/>
            </w:pPr>
            <w:r w:rsidRPr="00FD3454">
              <w:t>Skatter</w:t>
            </w:r>
          </w:p>
        </w:tc>
        <w:tc>
          <w:tcPr>
            <w:tcW w:w="921" w:type="dxa"/>
            <w:noWrap/>
          </w:tcPr>
          <w:p w14:paraId="0F75A1ED" w14:textId="2EBA3439"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93C78">
              <w:t>-1</w:t>
            </w:r>
          </w:p>
        </w:tc>
        <w:tc>
          <w:tcPr>
            <w:tcW w:w="921" w:type="dxa"/>
            <w:noWrap/>
            <w:vAlign w:val="top"/>
            <w:hideMark/>
          </w:tcPr>
          <w:p w14:paraId="2ED1B4A6" w14:textId="5269962F"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6</w:t>
            </w:r>
          </w:p>
        </w:tc>
        <w:tc>
          <w:tcPr>
            <w:tcW w:w="921" w:type="dxa"/>
            <w:noWrap/>
            <w:vAlign w:val="top"/>
            <w:hideMark/>
          </w:tcPr>
          <w:p w14:paraId="3E0C1CF2" w14:textId="79B827BA"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7</w:t>
            </w:r>
          </w:p>
        </w:tc>
        <w:tc>
          <w:tcPr>
            <w:tcW w:w="921" w:type="dxa"/>
            <w:noWrap/>
            <w:vAlign w:val="top"/>
            <w:hideMark/>
          </w:tcPr>
          <w:p w14:paraId="71BF452E" w14:textId="271DBB18"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3</w:t>
            </w:r>
          </w:p>
        </w:tc>
      </w:tr>
      <w:tr w:rsidR="00ED3704" w:rsidRPr="00FD3454" w14:paraId="65939793" w14:textId="77777777" w:rsidTr="00ED3704">
        <w:tc>
          <w:tcPr>
            <w:cnfStyle w:val="001000000000" w:firstRow="0" w:lastRow="0" w:firstColumn="1" w:lastColumn="0" w:oddVBand="0" w:evenVBand="0" w:oddHBand="0" w:evenHBand="0" w:firstRowFirstColumn="0" w:firstRowLastColumn="0" w:lastRowFirstColumn="0" w:lastRowLastColumn="0"/>
            <w:tcW w:w="3686" w:type="dxa"/>
            <w:noWrap/>
            <w:hideMark/>
          </w:tcPr>
          <w:p w14:paraId="63B0B727" w14:textId="77777777" w:rsidR="00ED3704" w:rsidRPr="00FD3454" w:rsidRDefault="00ED3704" w:rsidP="00ED3704">
            <w:pPr>
              <w:pStyle w:val="Tabell"/>
            </w:pPr>
            <w:r w:rsidRPr="00FD3454">
              <w:t>Statsbidrag, exkl. mervärdesskatt</w:t>
            </w:r>
          </w:p>
        </w:tc>
        <w:tc>
          <w:tcPr>
            <w:tcW w:w="921" w:type="dxa"/>
            <w:noWrap/>
          </w:tcPr>
          <w:p w14:paraId="0D6F37E0" w14:textId="11256DC1"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93C78">
              <w:t>-2</w:t>
            </w:r>
          </w:p>
        </w:tc>
        <w:tc>
          <w:tcPr>
            <w:tcW w:w="921" w:type="dxa"/>
            <w:noWrap/>
            <w:vAlign w:val="top"/>
            <w:hideMark/>
          </w:tcPr>
          <w:p w14:paraId="7EBF44A5" w14:textId="0F1B2060"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29</w:t>
            </w:r>
          </w:p>
        </w:tc>
        <w:tc>
          <w:tcPr>
            <w:tcW w:w="921" w:type="dxa"/>
            <w:noWrap/>
            <w:vAlign w:val="top"/>
            <w:hideMark/>
          </w:tcPr>
          <w:p w14:paraId="0AB95798" w14:textId="3CB9C583"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-1</w:t>
            </w:r>
          </w:p>
        </w:tc>
        <w:tc>
          <w:tcPr>
            <w:tcW w:w="921" w:type="dxa"/>
            <w:noWrap/>
            <w:vAlign w:val="top"/>
            <w:hideMark/>
          </w:tcPr>
          <w:p w14:paraId="03621A32" w14:textId="192AB61B"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0</w:t>
            </w:r>
          </w:p>
        </w:tc>
      </w:tr>
      <w:tr w:rsidR="00ED3704" w:rsidRPr="00FD3454" w14:paraId="585A6A78" w14:textId="77777777" w:rsidTr="00ED3704">
        <w:tc>
          <w:tcPr>
            <w:cnfStyle w:val="001000000000" w:firstRow="0" w:lastRow="0" w:firstColumn="1" w:lastColumn="0" w:oddVBand="0" w:evenVBand="0" w:oddHBand="0" w:evenHBand="0" w:firstRowFirstColumn="0" w:firstRowLastColumn="0" w:lastRowFirstColumn="0" w:lastRowLastColumn="0"/>
            <w:tcW w:w="3686" w:type="dxa"/>
            <w:tcBorders>
              <w:bottom w:val="single" w:sz="12" w:space="0" w:color="auto"/>
            </w:tcBorders>
            <w:noWrap/>
            <w:hideMark/>
          </w:tcPr>
          <w:p w14:paraId="6A2AD112" w14:textId="77777777" w:rsidR="00ED3704" w:rsidRPr="00FD3454" w:rsidRDefault="00ED3704" w:rsidP="00ED3704">
            <w:pPr>
              <w:pStyle w:val="Tabell"/>
            </w:pPr>
            <w:r w:rsidRPr="00FD3454">
              <w:t>Övriga inkomster</w:t>
            </w:r>
          </w:p>
        </w:tc>
        <w:tc>
          <w:tcPr>
            <w:tcW w:w="921" w:type="dxa"/>
            <w:tcBorders>
              <w:bottom w:val="single" w:sz="12" w:space="0" w:color="auto"/>
            </w:tcBorders>
            <w:noWrap/>
          </w:tcPr>
          <w:p w14:paraId="07A3843F" w14:textId="1158EECC"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93C78">
              <w:t>-4</w:t>
            </w:r>
          </w:p>
        </w:tc>
        <w:tc>
          <w:tcPr>
            <w:tcW w:w="921" w:type="dxa"/>
            <w:tcBorders>
              <w:bottom w:val="single" w:sz="12" w:space="0" w:color="auto"/>
            </w:tcBorders>
            <w:noWrap/>
            <w:vAlign w:val="top"/>
            <w:hideMark/>
          </w:tcPr>
          <w:p w14:paraId="27151D29" w14:textId="05D7B85F"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-2</w:t>
            </w:r>
          </w:p>
        </w:tc>
        <w:tc>
          <w:tcPr>
            <w:tcW w:w="921" w:type="dxa"/>
            <w:tcBorders>
              <w:bottom w:val="single" w:sz="12" w:space="0" w:color="auto"/>
            </w:tcBorders>
            <w:noWrap/>
            <w:vAlign w:val="top"/>
            <w:hideMark/>
          </w:tcPr>
          <w:p w14:paraId="700C712D" w14:textId="135CB5B7"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-1</w:t>
            </w:r>
          </w:p>
        </w:tc>
        <w:tc>
          <w:tcPr>
            <w:tcW w:w="921" w:type="dxa"/>
            <w:tcBorders>
              <w:bottom w:val="single" w:sz="12" w:space="0" w:color="auto"/>
            </w:tcBorders>
            <w:noWrap/>
            <w:vAlign w:val="top"/>
            <w:hideMark/>
          </w:tcPr>
          <w:p w14:paraId="285ECFE6" w14:textId="20FD23D2"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0</w:t>
            </w:r>
          </w:p>
        </w:tc>
      </w:tr>
      <w:tr w:rsidR="00ED3704" w:rsidRPr="00FD3454" w14:paraId="42A950AB" w14:textId="77777777" w:rsidTr="00ED3704">
        <w:tc>
          <w:tcPr>
            <w:cnfStyle w:val="001000000000" w:firstRow="0" w:lastRow="0" w:firstColumn="1" w:lastColumn="0" w:oddVBand="0" w:evenVBand="0" w:oddHBand="0" w:evenHBand="0" w:firstRowFirstColumn="0" w:firstRowLastColumn="0" w:lastRowFirstColumn="0" w:lastRowLastColumn="0"/>
            <w:tcW w:w="3686" w:type="dxa"/>
            <w:tcBorders>
              <w:top w:val="single" w:sz="12" w:space="0" w:color="auto"/>
            </w:tcBorders>
            <w:noWrap/>
            <w:hideMark/>
          </w:tcPr>
          <w:p w14:paraId="1FB3551D" w14:textId="77777777" w:rsidR="00ED3704" w:rsidRPr="00F7397A" w:rsidRDefault="00ED3704" w:rsidP="00ED3704">
            <w:pPr>
              <w:pStyle w:val="Tabell"/>
              <w:rPr>
                <w:b/>
                <w:bCs/>
              </w:rPr>
            </w:pPr>
            <w:r w:rsidRPr="00F7397A">
              <w:rPr>
                <w:b/>
                <w:bCs/>
              </w:rPr>
              <w:t>Totala utgifter</w:t>
            </w:r>
          </w:p>
        </w:tc>
        <w:tc>
          <w:tcPr>
            <w:tcW w:w="921" w:type="dxa"/>
            <w:tcBorders>
              <w:top w:val="single" w:sz="12" w:space="0" w:color="auto"/>
            </w:tcBorders>
            <w:noWrap/>
          </w:tcPr>
          <w:p w14:paraId="3DD4F301" w14:textId="41B2F7DC" w:rsidR="00ED3704" w:rsidRPr="00817B1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17B1A">
              <w:rPr>
                <w:b/>
                <w:bCs/>
              </w:rPr>
              <w:t>-38</w:t>
            </w:r>
          </w:p>
        </w:tc>
        <w:tc>
          <w:tcPr>
            <w:tcW w:w="921" w:type="dxa"/>
            <w:tcBorders>
              <w:top w:val="single" w:sz="12" w:space="0" w:color="auto"/>
            </w:tcBorders>
            <w:noWrap/>
            <w:vAlign w:val="top"/>
            <w:hideMark/>
          </w:tcPr>
          <w:p w14:paraId="2D7B536B" w14:textId="7154522C"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-10</w:t>
            </w:r>
          </w:p>
        </w:tc>
        <w:tc>
          <w:tcPr>
            <w:tcW w:w="921" w:type="dxa"/>
            <w:tcBorders>
              <w:top w:val="single" w:sz="12" w:space="0" w:color="auto"/>
            </w:tcBorders>
            <w:noWrap/>
            <w:vAlign w:val="top"/>
            <w:hideMark/>
          </w:tcPr>
          <w:p w14:paraId="6F3BF27B" w14:textId="4075A028"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4</w:t>
            </w:r>
          </w:p>
        </w:tc>
        <w:tc>
          <w:tcPr>
            <w:tcW w:w="921" w:type="dxa"/>
            <w:tcBorders>
              <w:top w:val="single" w:sz="12" w:space="0" w:color="auto"/>
            </w:tcBorders>
            <w:noWrap/>
            <w:vAlign w:val="top"/>
            <w:hideMark/>
          </w:tcPr>
          <w:p w14:paraId="69D244E1" w14:textId="1110BF97"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3</w:t>
            </w:r>
          </w:p>
        </w:tc>
      </w:tr>
      <w:tr w:rsidR="00ED3704" w:rsidRPr="00FD3454" w14:paraId="78127AC2" w14:textId="77777777" w:rsidTr="00ED3704">
        <w:tc>
          <w:tcPr>
            <w:cnfStyle w:val="001000000000" w:firstRow="0" w:lastRow="0" w:firstColumn="1" w:lastColumn="0" w:oddVBand="0" w:evenVBand="0" w:oddHBand="0" w:evenHBand="0" w:firstRowFirstColumn="0" w:firstRowLastColumn="0" w:lastRowFirstColumn="0" w:lastRowLastColumn="0"/>
            <w:tcW w:w="3686" w:type="dxa"/>
            <w:noWrap/>
            <w:hideMark/>
          </w:tcPr>
          <w:p w14:paraId="74887D4B" w14:textId="77777777" w:rsidR="00ED3704" w:rsidRPr="00FD3454" w:rsidRDefault="00ED3704" w:rsidP="00ED3704">
            <w:pPr>
              <w:pStyle w:val="Tabell"/>
            </w:pPr>
            <w:r w:rsidRPr="00FD3454">
              <w:t>Konsumtion</w:t>
            </w:r>
          </w:p>
        </w:tc>
        <w:tc>
          <w:tcPr>
            <w:tcW w:w="921" w:type="dxa"/>
            <w:noWrap/>
          </w:tcPr>
          <w:p w14:paraId="333BA9E5" w14:textId="44C29CE3"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93C78">
              <w:t>-27</w:t>
            </w:r>
          </w:p>
        </w:tc>
        <w:tc>
          <w:tcPr>
            <w:tcW w:w="921" w:type="dxa"/>
            <w:noWrap/>
            <w:vAlign w:val="top"/>
            <w:hideMark/>
          </w:tcPr>
          <w:p w14:paraId="12F19594" w14:textId="7C8127AA"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-9</w:t>
            </w:r>
          </w:p>
        </w:tc>
        <w:tc>
          <w:tcPr>
            <w:tcW w:w="921" w:type="dxa"/>
            <w:noWrap/>
            <w:vAlign w:val="top"/>
            <w:hideMark/>
          </w:tcPr>
          <w:p w14:paraId="59040B02" w14:textId="616E4D75"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11</w:t>
            </w:r>
          </w:p>
        </w:tc>
        <w:tc>
          <w:tcPr>
            <w:tcW w:w="921" w:type="dxa"/>
            <w:noWrap/>
            <w:vAlign w:val="top"/>
            <w:hideMark/>
          </w:tcPr>
          <w:p w14:paraId="0B272711" w14:textId="5D871513"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3</w:t>
            </w:r>
          </w:p>
        </w:tc>
      </w:tr>
      <w:tr w:rsidR="00ED3704" w:rsidRPr="00FD3454" w14:paraId="4164AB56" w14:textId="77777777" w:rsidTr="00ED3704">
        <w:tc>
          <w:tcPr>
            <w:cnfStyle w:val="001000000000" w:firstRow="0" w:lastRow="0" w:firstColumn="1" w:lastColumn="0" w:oddVBand="0" w:evenVBand="0" w:oddHBand="0" w:evenHBand="0" w:firstRowFirstColumn="0" w:firstRowLastColumn="0" w:lastRowFirstColumn="0" w:lastRowLastColumn="0"/>
            <w:tcW w:w="3686" w:type="dxa"/>
            <w:noWrap/>
            <w:hideMark/>
          </w:tcPr>
          <w:p w14:paraId="77FC5E88" w14:textId="77777777" w:rsidR="00ED3704" w:rsidRPr="00FD3454" w:rsidRDefault="00ED3704" w:rsidP="00ED3704">
            <w:pPr>
              <w:pStyle w:val="Tabell"/>
            </w:pPr>
            <w:r w:rsidRPr="00FD3454">
              <w:t>Investeringar</w:t>
            </w:r>
          </w:p>
        </w:tc>
        <w:tc>
          <w:tcPr>
            <w:tcW w:w="921" w:type="dxa"/>
            <w:noWrap/>
          </w:tcPr>
          <w:p w14:paraId="27C38390" w14:textId="7B962054"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93C78">
              <w:t>-5</w:t>
            </w:r>
          </w:p>
        </w:tc>
        <w:tc>
          <w:tcPr>
            <w:tcW w:w="921" w:type="dxa"/>
            <w:noWrap/>
            <w:vAlign w:val="top"/>
            <w:hideMark/>
          </w:tcPr>
          <w:p w14:paraId="129B0468" w14:textId="1D294009"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-4</w:t>
            </w:r>
          </w:p>
        </w:tc>
        <w:tc>
          <w:tcPr>
            <w:tcW w:w="921" w:type="dxa"/>
            <w:noWrap/>
            <w:vAlign w:val="top"/>
            <w:hideMark/>
          </w:tcPr>
          <w:p w14:paraId="6004BC22" w14:textId="22ED9C2D"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-1</w:t>
            </w:r>
          </w:p>
        </w:tc>
        <w:tc>
          <w:tcPr>
            <w:tcW w:w="921" w:type="dxa"/>
            <w:noWrap/>
            <w:vAlign w:val="top"/>
            <w:hideMark/>
          </w:tcPr>
          <w:p w14:paraId="30B24097" w14:textId="12F15FFB"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0</w:t>
            </w:r>
          </w:p>
        </w:tc>
      </w:tr>
      <w:tr w:rsidR="00ED3704" w:rsidRPr="00FD3454" w14:paraId="30A87C43" w14:textId="77777777" w:rsidTr="00ED3704">
        <w:tc>
          <w:tcPr>
            <w:cnfStyle w:val="001000000000" w:firstRow="0" w:lastRow="0" w:firstColumn="1" w:lastColumn="0" w:oddVBand="0" w:evenVBand="0" w:oddHBand="0" w:evenHBand="0" w:firstRowFirstColumn="0" w:firstRowLastColumn="0" w:lastRowFirstColumn="0" w:lastRowLastColumn="0"/>
            <w:tcW w:w="3686" w:type="dxa"/>
            <w:tcBorders>
              <w:bottom w:val="single" w:sz="12" w:space="0" w:color="auto"/>
            </w:tcBorders>
            <w:noWrap/>
            <w:hideMark/>
          </w:tcPr>
          <w:p w14:paraId="4E0DCAD9" w14:textId="77777777" w:rsidR="00ED3704" w:rsidRPr="00FD3454" w:rsidRDefault="00ED3704" w:rsidP="00ED3704">
            <w:pPr>
              <w:pStyle w:val="Tabell"/>
            </w:pPr>
            <w:r w:rsidRPr="00FD3454">
              <w:t>Övriga utgifter</w:t>
            </w:r>
          </w:p>
        </w:tc>
        <w:tc>
          <w:tcPr>
            <w:tcW w:w="921" w:type="dxa"/>
            <w:tcBorders>
              <w:bottom w:val="single" w:sz="12" w:space="0" w:color="auto"/>
            </w:tcBorders>
            <w:noWrap/>
          </w:tcPr>
          <w:p w14:paraId="022BC10D" w14:textId="7B6E22A9"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893C78">
              <w:t>-5</w:t>
            </w:r>
          </w:p>
        </w:tc>
        <w:tc>
          <w:tcPr>
            <w:tcW w:w="921" w:type="dxa"/>
            <w:tcBorders>
              <w:bottom w:val="single" w:sz="12" w:space="0" w:color="auto"/>
            </w:tcBorders>
            <w:noWrap/>
            <w:vAlign w:val="top"/>
            <w:hideMark/>
          </w:tcPr>
          <w:p w14:paraId="6399B782" w14:textId="67921076"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2</w:t>
            </w:r>
          </w:p>
        </w:tc>
        <w:tc>
          <w:tcPr>
            <w:tcW w:w="921" w:type="dxa"/>
            <w:tcBorders>
              <w:bottom w:val="single" w:sz="12" w:space="0" w:color="auto"/>
            </w:tcBorders>
            <w:noWrap/>
            <w:vAlign w:val="top"/>
            <w:hideMark/>
          </w:tcPr>
          <w:p w14:paraId="1B21E161" w14:textId="189CBF02"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-6</w:t>
            </w:r>
          </w:p>
        </w:tc>
        <w:tc>
          <w:tcPr>
            <w:tcW w:w="921" w:type="dxa"/>
            <w:tcBorders>
              <w:bottom w:val="single" w:sz="12" w:space="0" w:color="auto"/>
            </w:tcBorders>
            <w:noWrap/>
            <w:vAlign w:val="top"/>
            <w:hideMark/>
          </w:tcPr>
          <w:p w14:paraId="7DD006F9" w14:textId="6E3821A4" w:rsidR="00ED3704" w:rsidRPr="00FD3454"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262012">
              <w:t>-1</w:t>
            </w:r>
          </w:p>
        </w:tc>
      </w:tr>
      <w:tr w:rsidR="00ED3704" w:rsidRPr="00FD3454" w14:paraId="21125E9B" w14:textId="77777777" w:rsidTr="00ED3704">
        <w:tc>
          <w:tcPr>
            <w:cnfStyle w:val="001000000000" w:firstRow="0" w:lastRow="0" w:firstColumn="1" w:lastColumn="0" w:oddVBand="0" w:evenVBand="0" w:oddHBand="0" w:evenHBand="0" w:firstRowFirstColumn="0" w:firstRowLastColumn="0" w:lastRowFirstColumn="0" w:lastRowLastColumn="0"/>
            <w:tcW w:w="3686" w:type="dxa"/>
            <w:tcBorders>
              <w:top w:val="single" w:sz="12" w:space="0" w:color="auto"/>
            </w:tcBorders>
            <w:noWrap/>
            <w:hideMark/>
          </w:tcPr>
          <w:p w14:paraId="4AB3EF48" w14:textId="77777777" w:rsidR="00ED3704" w:rsidRPr="00F7397A" w:rsidRDefault="00ED3704" w:rsidP="00ED3704">
            <w:pPr>
              <w:pStyle w:val="Tabell"/>
              <w:rPr>
                <w:b/>
                <w:bCs/>
              </w:rPr>
            </w:pPr>
            <w:r w:rsidRPr="00F7397A">
              <w:rPr>
                <w:b/>
                <w:bCs/>
              </w:rPr>
              <w:t>Finansiellt sparande</w:t>
            </w:r>
          </w:p>
        </w:tc>
        <w:tc>
          <w:tcPr>
            <w:tcW w:w="921" w:type="dxa"/>
            <w:tcBorders>
              <w:top w:val="single" w:sz="12" w:space="0" w:color="auto"/>
            </w:tcBorders>
            <w:noWrap/>
          </w:tcPr>
          <w:p w14:paraId="73EF67EF" w14:textId="3DDDC4F3" w:rsidR="00ED3704" w:rsidRPr="00817B1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817B1A">
              <w:rPr>
                <w:b/>
                <w:bCs/>
              </w:rPr>
              <w:t>31</w:t>
            </w:r>
          </w:p>
        </w:tc>
        <w:tc>
          <w:tcPr>
            <w:tcW w:w="921" w:type="dxa"/>
            <w:tcBorders>
              <w:top w:val="single" w:sz="12" w:space="0" w:color="auto"/>
            </w:tcBorders>
            <w:noWrap/>
            <w:vAlign w:val="top"/>
            <w:hideMark/>
          </w:tcPr>
          <w:p w14:paraId="4273204E" w14:textId="2254B9F6"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44</w:t>
            </w:r>
          </w:p>
        </w:tc>
        <w:tc>
          <w:tcPr>
            <w:tcW w:w="921" w:type="dxa"/>
            <w:tcBorders>
              <w:top w:val="single" w:sz="12" w:space="0" w:color="auto"/>
            </w:tcBorders>
            <w:noWrap/>
            <w:vAlign w:val="top"/>
            <w:hideMark/>
          </w:tcPr>
          <w:p w14:paraId="55AB1A24" w14:textId="61DC27CA"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1</w:t>
            </w:r>
          </w:p>
        </w:tc>
        <w:tc>
          <w:tcPr>
            <w:tcW w:w="921" w:type="dxa"/>
            <w:tcBorders>
              <w:top w:val="single" w:sz="12" w:space="0" w:color="auto"/>
            </w:tcBorders>
            <w:noWrap/>
            <w:vAlign w:val="top"/>
            <w:hideMark/>
          </w:tcPr>
          <w:p w14:paraId="2016ADB3" w14:textId="5D5D408F" w:rsidR="00ED3704" w:rsidRPr="00F7397A" w:rsidRDefault="00ED3704" w:rsidP="00ED3704">
            <w:pPr>
              <w:pStyle w:val="Tabell"/>
              <w:cnfStyle w:val="000000000000" w:firstRow="0" w:lastRow="0" w:firstColumn="0" w:lastColumn="0" w:oddVBand="0" w:evenVBand="0" w:oddHBand="0" w:evenHBand="0" w:firstRowFirstColumn="0" w:firstRowLastColumn="0" w:lastRowFirstColumn="0" w:lastRowLastColumn="0"/>
              <w:rPr>
                <w:b/>
                <w:bCs/>
              </w:rPr>
            </w:pPr>
            <w:r w:rsidRPr="00F7397A">
              <w:rPr>
                <w:b/>
                <w:bCs/>
              </w:rPr>
              <w:t>0</w:t>
            </w:r>
          </w:p>
        </w:tc>
      </w:tr>
      <w:tr w:rsidR="00ED3704" w:rsidRPr="00FD3454" w14:paraId="794609EF"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6" w:type="dxa"/>
            <w:noWrap/>
            <w:hideMark/>
          </w:tcPr>
          <w:p w14:paraId="58C42B16" w14:textId="77777777" w:rsidR="00ED3704" w:rsidRPr="00F7397A" w:rsidRDefault="00ED3704" w:rsidP="00ED3704">
            <w:pPr>
              <w:pStyle w:val="Tabell"/>
              <w:rPr>
                <w:b/>
                <w:bCs/>
              </w:rPr>
            </w:pPr>
            <w:r w:rsidRPr="00F7397A">
              <w:rPr>
                <w:b/>
                <w:bCs/>
              </w:rPr>
              <w:t>Resultat</w:t>
            </w:r>
          </w:p>
        </w:tc>
        <w:tc>
          <w:tcPr>
            <w:tcW w:w="921" w:type="dxa"/>
            <w:noWrap/>
          </w:tcPr>
          <w:p w14:paraId="78B5CF78" w14:textId="539197B3" w:rsidR="00ED3704" w:rsidRPr="00817B1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817B1A">
              <w:rPr>
                <w:b/>
                <w:bCs/>
              </w:rPr>
              <w:t>17</w:t>
            </w:r>
          </w:p>
        </w:tc>
        <w:tc>
          <w:tcPr>
            <w:tcW w:w="921" w:type="dxa"/>
            <w:noWrap/>
            <w:vAlign w:val="top"/>
            <w:hideMark/>
          </w:tcPr>
          <w:p w14:paraId="71E51EAF" w14:textId="774EF7A2" w:rsidR="00ED3704" w:rsidRPr="00F739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F7397A">
              <w:rPr>
                <w:b/>
                <w:bCs/>
              </w:rPr>
              <w:t>30</w:t>
            </w:r>
          </w:p>
        </w:tc>
        <w:tc>
          <w:tcPr>
            <w:tcW w:w="921" w:type="dxa"/>
            <w:noWrap/>
            <w:vAlign w:val="top"/>
            <w:hideMark/>
          </w:tcPr>
          <w:p w14:paraId="7DD71595" w14:textId="41147521" w:rsidR="00ED3704" w:rsidRPr="00F739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F7397A">
              <w:rPr>
                <w:b/>
                <w:bCs/>
              </w:rPr>
              <w:t>-2</w:t>
            </w:r>
          </w:p>
        </w:tc>
        <w:tc>
          <w:tcPr>
            <w:tcW w:w="921" w:type="dxa"/>
            <w:noWrap/>
            <w:vAlign w:val="top"/>
            <w:hideMark/>
          </w:tcPr>
          <w:p w14:paraId="3F63F8A1" w14:textId="11842638" w:rsidR="00ED3704" w:rsidRPr="00F7397A" w:rsidRDefault="00ED3704" w:rsidP="00ED3704">
            <w:pPr>
              <w:pStyle w:val="Tabell"/>
              <w:cnfStyle w:val="010000000000" w:firstRow="0" w:lastRow="1" w:firstColumn="0" w:lastColumn="0" w:oddVBand="0" w:evenVBand="0" w:oddHBand="0" w:evenHBand="0" w:firstRowFirstColumn="0" w:firstRowLastColumn="0" w:lastRowFirstColumn="0" w:lastRowLastColumn="0"/>
              <w:rPr>
                <w:b/>
                <w:bCs/>
              </w:rPr>
            </w:pPr>
            <w:r w:rsidRPr="00F7397A">
              <w:rPr>
                <w:b/>
                <w:bCs/>
              </w:rPr>
              <w:t>-2</w:t>
            </w:r>
          </w:p>
        </w:tc>
      </w:tr>
    </w:tbl>
    <w:p w14:paraId="3096DA17" w14:textId="77777777" w:rsidR="00ED3704" w:rsidRDefault="00ED3704" w:rsidP="00ED3704">
      <w:pPr>
        <w:pStyle w:val="TabellFotnot"/>
      </w:pPr>
      <w:r w:rsidRPr="00165C15">
        <w:t xml:space="preserve">Anm.: </w:t>
      </w:r>
      <w:r w:rsidRPr="009F156D">
        <w:t>Beräkningarna baserade på publicerad statistik t.o.m. 2021-03-18, utfall i enlighet med publicerad statistik 2021-03-31.</w:t>
      </w:r>
    </w:p>
    <w:p w14:paraId="0316F55E" w14:textId="211EAB1A" w:rsidR="00ED3704" w:rsidRDefault="00ED3704" w:rsidP="00ED3704">
      <w:pPr>
        <w:pStyle w:val="TabellFotnot"/>
      </w:pPr>
      <w:r>
        <w:t>Källor: Statistiska centralbyrån och egna beräkningar.</w:t>
      </w:r>
    </w:p>
    <w:p w14:paraId="29DC8B84" w14:textId="5AB49746" w:rsidR="00ED3704" w:rsidRDefault="00ED3704" w:rsidP="00ED3704">
      <w:pPr>
        <w:pStyle w:val="Rubrik2"/>
      </w:pPr>
      <w:bookmarkStart w:id="234" w:name="_Toc68721360"/>
      <w:r w:rsidRPr="00EE71E9">
        <w:t>Sveriges återhämtningsplan inom ramen för faciliteten för återhämtning och resiliens</w:t>
      </w:r>
      <w:bookmarkEnd w:id="234"/>
    </w:p>
    <w:p w14:paraId="5D1C2FDF" w14:textId="0A34EA43" w:rsidR="00ED3704" w:rsidRPr="003C4010" w:rsidRDefault="00ED3704" w:rsidP="00ED3704">
      <w:pPr>
        <w:pStyle w:val="Rubrik3utannumrering"/>
        <w:spacing w:before="0"/>
      </w:pPr>
      <w:r w:rsidRPr="003C4010">
        <w:t>E</w:t>
      </w:r>
      <w:r>
        <w:t>uropeiska</w:t>
      </w:r>
      <w:r w:rsidRPr="003C4010" w:rsidDel="00215771">
        <w:t xml:space="preserve"> </w:t>
      </w:r>
      <w:r w:rsidRPr="003C4010">
        <w:t>facilitet</w:t>
      </w:r>
      <w:r>
        <w:t>en</w:t>
      </w:r>
      <w:r w:rsidRPr="003C4010">
        <w:t xml:space="preserve"> för återhämtning och resiliens</w:t>
      </w:r>
    </w:p>
    <w:p w14:paraId="5132615A" w14:textId="099C1F12" w:rsidR="00ED3704" w:rsidRDefault="00ED3704" w:rsidP="00ED3704">
      <w:pPr>
        <w:pStyle w:val="Brdtext"/>
      </w:pPr>
      <w:bookmarkStart w:id="235" w:name="_Hlk66790202"/>
      <w:r>
        <w:t xml:space="preserve">Vid europeiska rådet i juli 2020 nåddes en uppgörelse mellan Europeiska unionens stats- och regeringschefer om </w:t>
      </w:r>
      <w:r w:rsidRPr="00636176">
        <w:t>inrättande</w:t>
      </w:r>
      <w:r>
        <w:t>t</w:t>
      </w:r>
      <w:r w:rsidRPr="00636176">
        <w:t xml:space="preserve"> av en facilitet för återhämtning och resiliens (RRF) i samband med överenskommelsen om </w:t>
      </w:r>
      <w:r>
        <w:t>unionens</w:t>
      </w:r>
      <w:r w:rsidRPr="00636176">
        <w:t xml:space="preserve"> långtidsbudget</w:t>
      </w:r>
      <w:r>
        <w:t xml:space="preserve">. Faciliteten är </w:t>
      </w:r>
      <w:r>
        <w:lastRenderedPageBreak/>
        <w:t xml:space="preserve">en del av det återhämtningsinstrument som kallas Next Generation EU. Av </w:t>
      </w:r>
      <w:r w:rsidRPr="00934A98">
        <w:t>åter-hämtningsinstrumentets</w:t>
      </w:r>
      <w:r>
        <w:t xml:space="preserve"> totala volym om 750 miljarder euro anslås 672,5 miljarder euro (lån och bidrag sammanräknade) till att finansiera RRF. Faciliteten förhandlades under hösten 2020 mellan Europeiska kommissionen, Europaparlamentet och Europeiska unionens råd. Förordningen som reglerar faciliteten trädde i kraft den 19 februari 2021.</w:t>
      </w:r>
    </w:p>
    <w:bookmarkEnd w:id="235"/>
    <w:p w14:paraId="14CDA79E" w14:textId="6A943AD4" w:rsidR="00ED3704" w:rsidRDefault="00ED3704" w:rsidP="00ED3704">
      <w:pPr>
        <w:pStyle w:val="Brdtext"/>
      </w:pPr>
      <w:r>
        <w:t>Syftet med RRF är att stödja medlemsstaterna att genomföra reformer och investeringar inom prioriterade områden som har identifierats inom unionens ekonomisk-politiska samarbetsprocesser och som främjar medlemsstatens tillväxtpotential, sysselsättningsskapande förmåga och ekonomiska och sociala motståndskraft, samt bidrar till den gröna och digitala omställningen. Faciliteten ska bidra till att modernisera de europeiska ekonomierna och till en stark och hållbar återhämtning i unionen som är i linje med unionens prioriteringar, inriktad på framtidsutmaningar och som skapar arbetstillfällen.</w:t>
      </w:r>
    </w:p>
    <w:p w14:paraId="23176324" w14:textId="728BDE94" w:rsidR="00ED3704" w:rsidRDefault="00ED3704" w:rsidP="00ED3704">
      <w:pPr>
        <w:pStyle w:val="Brdtext"/>
      </w:pPr>
      <w:r>
        <w:t xml:space="preserve">För att få tillgång till medlen i RRF ska varje medlemsstat upprätta en nationell plan för återhämtning och resiliens som ska redogöra för de reformer och investeringar som faciliteten ska finansiera. Den nationella planen ska vara förenlig med de landsspecifika rekommendationer som identifierats inom ramen för den europeiska terminen 2019 och 2020. Vidare ska minst 37 procent avsättas till klimatåtgärder och minst 20 procent till digitala åtgärder. Åtgärder i planen får inte medföra någon betydande skada för miljömålen. </w:t>
      </w:r>
      <w:r w:rsidDel="00BF5811">
        <w:t>P</w:t>
      </w:r>
      <w:r>
        <w:t>lanen ska som regel lämnas in till kommissionen senast den 30 april 2021.</w:t>
      </w:r>
    </w:p>
    <w:p w14:paraId="6D1865B4" w14:textId="69177890" w:rsidR="00ED3704" w:rsidRPr="003C4010" w:rsidRDefault="00ED3704" w:rsidP="00ED3704">
      <w:pPr>
        <w:pStyle w:val="Brdtext"/>
      </w:pPr>
      <w:r>
        <w:t>Efter att planen har lämnats in ska kommissionen inom två månader bedöma om planen på ett sammanhängande och relevant sätt bidrar till återhämtning och resiliens i enlighet med kriterierna ovan, inte minst vad gäller grön och digital omställning. Rådet ska med kvalificerad majoritet fatta beslut om planen inom fyra veckor från det att kommissionen presenterat sitt förslag. Om kommissionen godkänner planen, ska rådet fastställa de reformer och investeringsprojekt som ska genomföras av medlemsstaten, inklusive delmål och mål. Utbetalningarna görs under förutsättning att medlems</w:t>
      </w:r>
      <w:r w:rsidR="004E4324">
        <w:softHyphen/>
      </w:r>
      <w:r>
        <w:t>staten på ett tillfredsställande sätt har uppnått de relevanta delmålen och målen.</w:t>
      </w:r>
    </w:p>
    <w:p w14:paraId="55C4F49C" w14:textId="4A326180" w:rsidR="00ED3704" w:rsidRDefault="00ED3704" w:rsidP="00ED3704">
      <w:pPr>
        <w:pStyle w:val="Rubrik3utannumrering"/>
      </w:pPr>
      <w:r>
        <w:t>Sveriges återhämtningsplan</w:t>
      </w:r>
    </w:p>
    <w:p w14:paraId="605922E5" w14:textId="6321F16D" w:rsidR="00ED3704" w:rsidRDefault="00ED3704" w:rsidP="00ED3704">
      <w:pPr>
        <w:pStyle w:val="Brdtext"/>
      </w:pPr>
      <w:r>
        <w:t>Sedan spridningen av covid-19 drabbade Sverige har regeringen presenterat en rad åtgärder för att begränsa smittspridningen, säkerställa resurser till hälso- och sjukvård, begränsa inverkan på samhällsviktig verksamhet och lindra konsekvenser för Sveriges befolkning och företag av den djupa lågkonjunkturen. Tack vare starka offentliga finanser kan Sverige vidta de åtgärder som krävs.</w:t>
      </w:r>
    </w:p>
    <w:p w14:paraId="09D358FA" w14:textId="44790AF2" w:rsidR="00ED3704" w:rsidRPr="003C4010" w:rsidRDefault="00ED3704" w:rsidP="00ED3704">
      <w:pPr>
        <w:pStyle w:val="Brdtext"/>
        <w:sectPr w:rsidR="00ED3704" w:rsidRPr="003C4010" w:rsidSect="00C55A97">
          <w:headerReference w:type="even" r:id="rId92"/>
          <w:headerReference w:type="default" r:id="rId93"/>
          <w:footerReference w:type="even" r:id="rId94"/>
          <w:footerReference w:type="default" r:id="rId95"/>
          <w:headerReference w:type="first" r:id="rId96"/>
          <w:footerReference w:type="first" r:id="rId97"/>
          <w:type w:val="oddPage"/>
          <w:pgSz w:w="11906" w:h="16838" w:code="9"/>
          <w:pgMar w:top="1304" w:right="2268" w:bottom="1247" w:left="2268" w:header="567" w:footer="624" w:gutter="0"/>
          <w:cols w:space="708"/>
          <w:docGrid w:linePitch="360"/>
        </w:sectPr>
      </w:pPr>
      <w:r>
        <w:t xml:space="preserve">Till följd av att regeringen redan vidtagit och fortsätter att vidta omfattande åtgärder för en grön återstart av svensk ekonomi behöver inte faciliteten för återhämtning och resiliens leda till öronmärkta program eller på annat sätt </w:t>
      </w:r>
      <w:r w:rsidRPr="00752A15">
        <w:t xml:space="preserve">skräddarsydd politik. I </w:t>
      </w:r>
      <w:r>
        <w:t>b</w:t>
      </w:r>
      <w:r w:rsidRPr="00752A15">
        <w:t xml:space="preserve">udgetpropositionen för 2021 </w:t>
      </w:r>
      <w:r>
        <w:t>användes</w:t>
      </w:r>
      <w:r w:rsidRPr="00752A15">
        <w:t xml:space="preserve"> de medel som Sverige förväntades få i form av bidrag från faciliteten</w:t>
      </w:r>
      <w:r>
        <w:t xml:space="preserve"> för finansiering av åtgärder i propositionen</w:t>
      </w:r>
      <w:r w:rsidRPr="00752A15">
        <w:t xml:space="preserve">. Regeringen avser att ansöka om finansiellt stöd i form av bidrag för åtgärder som föreslogs i </w:t>
      </w:r>
      <w:r>
        <w:t>b</w:t>
      </w:r>
      <w:r w:rsidRPr="00752A15">
        <w:t>udget</w:t>
      </w:r>
      <w:r w:rsidR="004E4324">
        <w:softHyphen/>
      </w:r>
      <w:r w:rsidRPr="00752A15">
        <w:t xml:space="preserve">propositionen 2021 samt de </w:t>
      </w:r>
      <w:r>
        <w:t>propositioner med förslag till ändringar i statens budget</w:t>
      </w:r>
      <w:r w:rsidRPr="00752A15">
        <w:t xml:space="preserve"> som har lagts fram under 2020 och som är i linje med facilitetens målsättningar och dess förordning.</w:t>
      </w:r>
    </w:p>
    <w:bookmarkStart w:id="236" w:name="_Toc68721361"/>
    <w:p w14:paraId="3C277C96" w14:textId="5196ADF7" w:rsidR="00ED3704" w:rsidRDefault="000D76EE" w:rsidP="00ED3704">
      <w:pPr>
        <w:pStyle w:val="Rubrik1"/>
      </w:pPr>
      <w:sdt>
        <w:sdtPr>
          <w:alias w:val="Avsnittsrubrik"/>
          <w:tag w:val="Avsnittsrubrik"/>
          <w:id w:val="1323539717"/>
          <w:dataBinding w:prefixMappings="xmlns:ns0='http://rkdhs/mallar/budget/VÅP/VÅP.xsd'" w:xpath="/ns0:dokumentvärden[1]/ns0:avsnitt[1]/ns0:avsnitt[10]/@avsnittsrubrik" w:storeItemID="{E4A92E87-CD46-4139-BA79-F73ACCF787C5}"/>
          <w:text w:multiLine="1"/>
        </w:sdtPr>
        <w:sdtContent>
          <w:r w:rsidR="00ED3704">
            <w:t>Bedömning av finanspolitikens långsiktiga hållbarhet</w:t>
          </w:r>
        </w:sdtContent>
      </w:sdt>
      <w:r w:rsidR="00ED3704" w:rsidRPr="00E1060A">
        <w:rPr>
          <w:noProof/>
        </w:rPr>
        <mc:AlternateContent>
          <mc:Choice Requires="wps">
            <w:drawing>
              <wp:anchor distT="0" distB="0" distL="114300" distR="114300" simplePos="0" relativeHeight="251659776" behindDoc="0" locked="0" layoutInCell="1" allowOverlap="1" wp14:anchorId="212BF85C" wp14:editId="2EE3B5CB">
                <wp:simplePos x="0" y="0"/>
                <wp:positionH relativeFrom="page">
                  <wp:posOffset>7006590</wp:posOffset>
                </wp:positionH>
                <wp:positionV relativeFrom="page">
                  <wp:posOffset>0</wp:posOffset>
                </wp:positionV>
                <wp:extent cx="547200" cy="10792800"/>
                <wp:effectExtent l="0" t="0" r="5715" b="8890"/>
                <wp:wrapNone/>
                <wp:docPr id="40"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1087852A">
                <w10:wrap anchorx="page" anchory="page"/>
              </v:rect>
            </w:pict>
          </mc:Fallback>
        </mc:AlternateContent>
      </w:r>
      <w:bookmarkEnd w:id="236"/>
    </w:p>
    <w:p w14:paraId="467329EA" w14:textId="2556369B" w:rsidR="00ED3704" w:rsidRDefault="00ED3704" w:rsidP="00631F4A">
      <w:pPr>
        <w:pStyle w:val="Brdtext"/>
      </w:pPr>
      <w:r w:rsidRPr="00EA7E66">
        <w:t>I detta avsnitt redovisa</w:t>
      </w:r>
      <w:r>
        <w:t>r regeringen</w:t>
      </w:r>
      <w:r w:rsidRPr="00EA7E66">
        <w:t xml:space="preserve"> en bedömning av om finanspolitiken är långsiktigt hållbar. Bedömningen görs utifrån en </w:t>
      </w:r>
      <w:r>
        <w:t>framskrivning</w:t>
      </w:r>
      <w:r w:rsidRPr="00EA7E66">
        <w:t xml:space="preserve"> av makroekonomin och de offentliga finanserna på lång sikt, givet antaganden om bl.a. befolkningsförändringar, sysselsättning och tillväxt. Syftet är att i god tid uppfatta om finanspolitiken är ohållbar så att åtgärder för att återställa hållbarhet</w:t>
      </w:r>
      <w:r>
        <w:t>en</w:t>
      </w:r>
      <w:r w:rsidRPr="00EA7E66">
        <w:t xml:space="preserve"> kan vidtas så tidigt som möjligt.</w:t>
      </w:r>
    </w:p>
    <w:p w14:paraId="2833FC59" w14:textId="2EE7D87C" w:rsidR="00ED3704" w:rsidRPr="00354A1D" w:rsidRDefault="00ED3704" w:rsidP="00ED3704">
      <w:pPr>
        <w:pStyle w:val="Rubrik2utannumrering"/>
      </w:pPr>
      <w:r w:rsidRPr="00F4609B">
        <w:t>Sammanfattning</w:t>
      </w:r>
    </w:p>
    <w:p w14:paraId="52AAFF63" w14:textId="72594997" w:rsidR="00ED3704" w:rsidRDefault="00ED3704" w:rsidP="00ED3704">
      <w:pPr>
        <w:pStyle w:val="Strecklista"/>
      </w:pPr>
      <w:r>
        <w:t>Trots d</w:t>
      </w:r>
      <w:r w:rsidRPr="002979E1">
        <w:t xml:space="preserve">en kraftiga konjunkturnedgången </w:t>
      </w:r>
      <w:r>
        <w:t>till följd av spridningen av sjukdomen covid-19 bedöms finanspolitiken vara långsiktigt hållbar</w:t>
      </w:r>
      <w:r w:rsidRPr="002979E1">
        <w:t xml:space="preserve">. </w:t>
      </w:r>
      <w:r>
        <w:t>F</w:t>
      </w:r>
      <w:r w:rsidRPr="002979E1">
        <w:t>örsvagning</w:t>
      </w:r>
      <w:r>
        <w:t>en</w:t>
      </w:r>
      <w:r w:rsidRPr="002979E1">
        <w:t xml:space="preserve"> av de</w:t>
      </w:r>
      <w:r>
        <w:t>t</w:t>
      </w:r>
      <w:r w:rsidRPr="002979E1">
        <w:t xml:space="preserve"> offentliga </w:t>
      </w:r>
      <w:r>
        <w:t>sparandet</w:t>
      </w:r>
      <w:r w:rsidRPr="002979E1">
        <w:t xml:space="preserve"> 2020 </w:t>
      </w:r>
      <w:r>
        <w:t xml:space="preserve">och 2021 är temporär och </w:t>
      </w:r>
      <w:r w:rsidRPr="002979E1">
        <w:t xml:space="preserve">äventyrar inte </w:t>
      </w:r>
      <w:r>
        <w:t>finans</w:t>
      </w:r>
      <w:r>
        <w:softHyphen/>
        <w:t xml:space="preserve">politikens </w:t>
      </w:r>
      <w:r w:rsidRPr="002979E1">
        <w:t>långsiktiga hållbarhet</w:t>
      </w:r>
      <w:r>
        <w:t>.</w:t>
      </w:r>
      <w:r w:rsidRPr="002979E1">
        <w:t xml:space="preserve"> </w:t>
      </w:r>
      <w:r>
        <w:t>Eftersom a</w:t>
      </w:r>
      <w:r w:rsidRPr="002979E1">
        <w:t xml:space="preserve">ntalet arbetade timmar i ekonomin har en betydande effekt på de offentliga finanserna </w:t>
      </w:r>
      <w:r>
        <w:t>kan</w:t>
      </w:r>
      <w:r w:rsidRPr="002979E1">
        <w:t xml:space="preserve"> eventuella långsiktig</w:t>
      </w:r>
      <w:r>
        <w:t>a</w:t>
      </w:r>
      <w:r w:rsidRPr="002979E1">
        <w:t xml:space="preserve"> negativa effekter på sysselsättningen </w:t>
      </w:r>
      <w:r>
        <w:t>försämra hållbarheten</w:t>
      </w:r>
      <w:r w:rsidRPr="002979E1">
        <w:t>.</w:t>
      </w:r>
    </w:p>
    <w:p w14:paraId="6D64AF35" w14:textId="14DF5B89" w:rsidR="00ED3704" w:rsidRDefault="00ED3704" w:rsidP="00ED3704">
      <w:pPr>
        <w:pStyle w:val="Strecklista"/>
      </w:pPr>
      <w:r>
        <w:t>D</w:t>
      </w:r>
      <w:r w:rsidRPr="0097595E">
        <w:t xml:space="preserve">e offentliga finanserna </w:t>
      </w:r>
      <w:r>
        <w:t xml:space="preserve">påverkas även </w:t>
      </w:r>
      <w:r w:rsidRPr="0097595E">
        <w:t xml:space="preserve">av trender som inte är relaterade till </w:t>
      </w:r>
      <w:r>
        <w:t>spridningen av covid-19</w:t>
      </w:r>
      <w:r w:rsidRPr="0097595E">
        <w:t xml:space="preserve">. Den demografiska utvecklingen gör att </w:t>
      </w:r>
      <w:r>
        <w:t>behovet</w:t>
      </w:r>
      <w:r w:rsidRPr="0097595E">
        <w:t xml:space="preserve"> av </w:t>
      </w:r>
      <w:r>
        <w:t xml:space="preserve">framför allt </w:t>
      </w:r>
      <w:r w:rsidRPr="0097595E">
        <w:t>vård</w:t>
      </w:r>
      <w:r>
        <w:t xml:space="preserve"> </w:t>
      </w:r>
      <w:r w:rsidRPr="0097595E">
        <w:t xml:space="preserve">och omsorg </w:t>
      </w:r>
      <w:r>
        <w:t xml:space="preserve">för närvarande </w:t>
      </w:r>
      <w:r w:rsidRPr="0097595E">
        <w:t>öka</w:t>
      </w:r>
      <w:r>
        <w:t>r</w:t>
      </w:r>
      <w:r w:rsidRPr="0097595E">
        <w:t xml:space="preserve"> snabb</w:t>
      </w:r>
      <w:r>
        <w:t>t</w:t>
      </w:r>
      <w:r w:rsidRPr="0097595E">
        <w:t xml:space="preserve">. Det innebär att personalförsörjningen i delar av de kommunala verksamheterna </w:t>
      </w:r>
      <w:r>
        <w:t>är</w:t>
      </w:r>
      <w:r w:rsidRPr="0097595E">
        <w:t xml:space="preserve"> en utmaning.</w:t>
      </w:r>
    </w:p>
    <w:p w14:paraId="23266D9F" w14:textId="779D4413" w:rsidR="00ED3704" w:rsidRDefault="00ED3704" w:rsidP="00ED3704">
      <w:pPr>
        <w:pStyle w:val="Rubrik2"/>
      </w:pPr>
      <w:bookmarkStart w:id="237" w:name="_Toc68721362"/>
      <w:r>
        <w:t>Långsiktiga utmaningar för finanspolitiken</w:t>
      </w:r>
      <w:bookmarkEnd w:id="237"/>
    </w:p>
    <w:p w14:paraId="1FAE65F0" w14:textId="6F731013" w:rsidR="00ED3704" w:rsidRDefault="00ED3704" w:rsidP="00ED3704">
      <w:pPr>
        <w:pStyle w:val="Brdtext"/>
      </w:pPr>
      <w:r w:rsidRPr="00D13459">
        <w:t xml:space="preserve">Sveriges befolkning </w:t>
      </w:r>
      <w:r>
        <w:t xml:space="preserve">förväntas </w:t>
      </w:r>
      <w:r w:rsidRPr="00D13459">
        <w:t>öka med drygt 900</w:t>
      </w:r>
      <w:r>
        <w:t> </w:t>
      </w:r>
      <w:r w:rsidRPr="00D13459">
        <w:t>000 personer eller med närmare 9</w:t>
      </w:r>
      <w:r>
        <w:t> </w:t>
      </w:r>
      <w:r w:rsidRPr="00D13459">
        <w:t xml:space="preserve">procent mellan 2020 och 2035 </w:t>
      </w:r>
      <w:r>
        <w:t>enligt</w:t>
      </w:r>
      <w:r w:rsidRPr="00D13459">
        <w:t xml:space="preserve"> Statistiska centralbyråns befolknings</w:t>
      </w:r>
      <w:r>
        <w:softHyphen/>
      </w:r>
      <w:r w:rsidRPr="00D13459">
        <w:t>framskrivning från april 2020 (se</w:t>
      </w:r>
      <w:r>
        <w:t xml:space="preserve"> </w:t>
      </w:r>
      <w:r>
        <w:fldChar w:fldCharType="begin"/>
      </w:r>
      <w:r>
        <w:instrText xml:space="preserve"> REF _Ref65763160 \h \*Lower </w:instrText>
      </w:r>
      <w:r>
        <w:fldChar w:fldCharType="separate"/>
      </w:r>
      <w:r w:rsidR="000D76EE">
        <w:t xml:space="preserve">diagram </w:t>
      </w:r>
      <w:r w:rsidR="000D76EE">
        <w:rPr>
          <w:noProof/>
        </w:rPr>
        <w:t>9</w:t>
      </w:r>
      <w:r w:rsidR="000D76EE">
        <w:t>.</w:t>
      </w:r>
      <w:r w:rsidR="000D76EE">
        <w:rPr>
          <w:noProof/>
        </w:rPr>
        <w:t>1</w:t>
      </w:r>
      <w:r>
        <w:fldChar w:fldCharType="end"/>
      </w:r>
      <w:r w:rsidRPr="00D13459">
        <w:t>). Av denna ökning utgör barn och ungdomar ca 12</w:t>
      </w:r>
      <w:r>
        <w:t> </w:t>
      </w:r>
      <w:r w:rsidRPr="00D13459">
        <w:t>procent och antalet personer i yrkesverksam ålder (20–69 år) ca</w:t>
      </w:r>
      <w:r>
        <w:t> </w:t>
      </w:r>
      <w:r w:rsidRPr="00D13459">
        <w:t>47</w:t>
      </w:r>
      <w:r>
        <w:t> </w:t>
      </w:r>
      <w:r w:rsidRPr="00D13459">
        <w:t>procent. Resterande dryga 40</w:t>
      </w:r>
      <w:r>
        <w:t> </w:t>
      </w:r>
      <w:r w:rsidRPr="00D13459">
        <w:t>procent utgörs av personer som är 70</w:t>
      </w:r>
      <w:r>
        <w:t> </w:t>
      </w:r>
      <w:r w:rsidRPr="00D13459">
        <w:t>år och äldre.</w:t>
      </w:r>
    </w:p>
    <w:p w14:paraId="666AE9EB" w14:textId="16F92F3B" w:rsidR="00ED3704" w:rsidRDefault="00ED3704" w:rsidP="00ED3704">
      <w:pPr>
        <w:pStyle w:val="Brdtext"/>
      </w:pPr>
      <w:r w:rsidRPr="00D13459">
        <w:t>Antalet personer som är 80</w:t>
      </w:r>
      <w:r>
        <w:t> </w:t>
      </w:r>
      <w:r w:rsidRPr="00D13459">
        <w:t>år och äldre förväntas öka med c</w:t>
      </w:r>
      <w:r>
        <w:t xml:space="preserve">a </w:t>
      </w:r>
      <w:r w:rsidRPr="00D13459">
        <w:t>60</w:t>
      </w:r>
      <w:r>
        <w:t> </w:t>
      </w:r>
      <w:r w:rsidRPr="00D13459">
        <w:t xml:space="preserve">procent </w:t>
      </w:r>
      <w:r>
        <w:t>mellan 2020 och</w:t>
      </w:r>
      <w:r w:rsidRPr="00D13459">
        <w:t xml:space="preserve"> 2035. Den förväntade befolkningsökningen sker därmed till stor del i de ålders</w:t>
      </w:r>
      <w:r>
        <w:softHyphen/>
      </w:r>
      <w:r w:rsidRPr="00D13459">
        <w:t>grupper där de offentliga utgifterna för välfärdstjänster och transfereringar är större än skatteinbetalningarna.</w:t>
      </w:r>
    </w:p>
    <w:p w14:paraId="21416683" w14:textId="07C705B1" w:rsidR="00ED3704" w:rsidRDefault="00ED3704" w:rsidP="00ED3704">
      <w:pPr>
        <w:pStyle w:val="DiagramRubrik"/>
      </w:pPr>
      <w:bookmarkStart w:id="238" w:name="_Ref65763160"/>
      <w:r>
        <w:lastRenderedPageBreak/>
        <w:t xml:space="preserve">Diagram </w:t>
      </w:r>
      <w:r>
        <w:fldChar w:fldCharType="begin"/>
      </w:r>
      <w:r>
        <w:instrText xml:space="preserve"> STYLEREF  "Rubrik 1" \n</w:instrText>
      </w:r>
      <w:r>
        <w:fldChar w:fldCharType="separate"/>
      </w:r>
      <w:r w:rsidR="000D76EE">
        <w:rPr>
          <w:noProof/>
        </w:rPr>
        <w:t>9</w:t>
      </w:r>
      <w:r>
        <w:rPr>
          <w:noProof/>
        </w:rPr>
        <w:fldChar w:fldCharType="end"/>
      </w:r>
      <w:r>
        <w:t>.</w:t>
      </w:r>
      <w:fldSimple w:instr=" SEQ Diagram \* ARABIC \s 1 ">
        <w:r w:rsidR="000D76EE">
          <w:rPr>
            <w:noProof/>
          </w:rPr>
          <w:t>1</w:t>
        </w:r>
      </w:fldSimple>
      <w:bookmarkEnd w:id="238"/>
      <w:r>
        <w:tab/>
        <w:t>Befolkningsförändringar jämfört med 2020</w:t>
      </w:r>
    </w:p>
    <w:p w14:paraId="65066B02" w14:textId="433A68BF" w:rsidR="00ED3704" w:rsidRDefault="00ED3704" w:rsidP="00FC5820">
      <w:pPr>
        <w:pStyle w:val="DiagramUnderrubrik"/>
      </w:pPr>
      <w:r>
        <w:t>Procentuell förändring</w:t>
      </w:r>
    </w:p>
    <w:p w14:paraId="42440724" w14:textId="3092E84C" w:rsidR="00ED3704" w:rsidRDefault="00ED3704" w:rsidP="00ED3704">
      <w:pPr>
        <w:pStyle w:val="Bild"/>
      </w:pPr>
      <w:r>
        <w:rPr>
          <w:noProof/>
        </w:rPr>
        <w:drawing>
          <wp:inline distT="0" distB="0" distL="0" distR="0" wp14:anchorId="0EE688D3" wp14:editId="6B96564E">
            <wp:extent cx="4679950" cy="2339975"/>
            <wp:effectExtent l="0" t="0" r="6350" b="0"/>
            <wp:docPr id="41" name="Diagram 3" descr="Befolkningsförändringar jämfört med 2020.">
              <a:extLst xmlns:a="http://schemas.openxmlformats.org/drawingml/2006/main">
                <a:ext uri="{FF2B5EF4-FFF2-40B4-BE49-F238E27FC236}">
                  <a16:creationId xmlns:a16="http://schemas.microsoft.com/office/drawing/2014/main" id="{A45054A0-D978-4E5B-AEB1-7065D7A0825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8"/>
              </a:graphicData>
            </a:graphic>
          </wp:inline>
        </w:drawing>
      </w:r>
    </w:p>
    <w:p w14:paraId="1D4EA86E" w14:textId="6C76545D" w:rsidR="00ED3704" w:rsidRDefault="00ED3704" w:rsidP="00FC5820">
      <w:pPr>
        <w:pStyle w:val="Klla"/>
      </w:pPr>
      <w:r>
        <w:t>Källa: Statistiska centralbyrån.</w:t>
      </w:r>
    </w:p>
    <w:p w14:paraId="1B43AF78" w14:textId="04D81138" w:rsidR="00ED3704" w:rsidRDefault="00ED3704" w:rsidP="00ED3704">
      <w:pPr>
        <w:pStyle w:val="Rubrik2"/>
      </w:pPr>
      <w:bookmarkStart w:id="239" w:name="_Toc68721363"/>
      <w:r>
        <w:t>Vad avses med att finanspolitiken är hållbar?</w:t>
      </w:r>
      <w:bookmarkEnd w:id="239"/>
    </w:p>
    <w:p w14:paraId="036CAA2D" w14:textId="7291DF69" w:rsidR="00ED3704" w:rsidRDefault="00ED3704" w:rsidP="00ED3704">
      <w:pPr>
        <w:pStyle w:val="Brdtext"/>
      </w:pPr>
      <w:r w:rsidRPr="00C42DC0">
        <w:t>Bedömningen av om finanspolitiken är hållbar bygger på en framskrivning av den offentliga sektorns inkomster och utgifter långt fram i tiden. Om finanspolitiken är hållbar kan de regler som styr de offentliga inkomsterna och utgifterna vara oförändrade på lång sikt, utan att det resulterar i växande underskott och en alltför stor offentlig skuldsättning. Syftet med analysen är att bedöma under vilka förut</w:t>
      </w:r>
      <w:r w:rsidR="004E4324">
        <w:softHyphen/>
      </w:r>
      <w:r w:rsidRPr="00C42DC0">
        <w:t>sättningar som dagens regelverk är hållbart, och under vilka det är ohållbart, dvs. måste ändras.</w:t>
      </w:r>
    </w:p>
    <w:p w14:paraId="78577FE1" w14:textId="04E2EF3B" w:rsidR="00ED3704" w:rsidRDefault="00ED3704" w:rsidP="00ED3704">
      <w:pPr>
        <w:pStyle w:val="Brdtext"/>
      </w:pPr>
      <w:r w:rsidRPr="00C42DC0">
        <w:t xml:space="preserve">Analysen </w:t>
      </w:r>
      <w:r>
        <w:t xml:space="preserve">i detta avsnitt (9) </w:t>
      </w:r>
      <w:r w:rsidRPr="00C42DC0">
        <w:t xml:space="preserve">bygger på att finanspolitiken är oförändrad och bortser från att den i verkligheten </w:t>
      </w:r>
      <w:r>
        <w:t xml:space="preserve">ständigt </w:t>
      </w:r>
      <w:r w:rsidRPr="00C42DC0">
        <w:t>anpassas för att klara kvantitativa mål och restriktioner som överskottsmålet och utgiftstaket</w:t>
      </w:r>
      <w:r>
        <w:t>. Om finanspolitiken i stället anpassas så att det finansiella sparandet i den offentliga sektorn alltid är i linje med överskottsmålet är den offentliga sektorns finansiella ställning stabil som andel av BNP. Det innebär att ett offentligt sparande i linje med överskottsmålet i sig säkerställer att den offentliga bruttoskulden inte utvecklas på ett ohållbart sätt.</w:t>
      </w:r>
    </w:p>
    <w:p w14:paraId="28541763" w14:textId="5F529612" w:rsidR="00ED3704" w:rsidRDefault="00ED3704" w:rsidP="00ED3704">
      <w:pPr>
        <w:pStyle w:val="Rubrik2"/>
      </w:pPr>
      <w:bookmarkStart w:id="240" w:name="_Toc68721364"/>
      <w:r>
        <w:t>Ett scenario för utvecklingen på lång sikt</w:t>
      </w:r>
      <w:bookmarkEnd w:id="240"/>
    </w:p>
    <w:p w14:paraId="3D120988" w14:textId="3F63AC24" w:rsidR="00ED3704" w:rsidRDefault="00ED3704" w:rsidP="00ED3704">
      <w:pPr>
        <w:pStyle w:val="Brdtext"/>
      </w:pPr>
      <w:r>
        <w:t>Den framskrivning av de offentliga inkomsterna och utgifterna som presenteras här, som sträcker sig t.o.m. 2110, tar sin utgångspunkt i Statistiska centralbyråns befolknings</w:t>
      </w:r>
      <w:r w:rsidR="004E4324">
        <w:softHyphen/>
      </w:r>
      <w:r>
        <w:t>framskrivning från april 2020.</w:t>
      </w:r>
    </w:p>
    <w:p w14:paraId="780474B4" w14:textId="77777777" w:rsidR="00ED3704" w:rsidRDefault="00ED3704" w:rsidP="00ED3704">
      <w:pPr>
        <w:pStyle w:val="Brdtext"/>
      </w:pPr>
      <w:r>
        <w:t>För de skattefinansierade verksamheterna antas att standarden är oförändrad, uttryckt som resursinsats per brukare. Exempelvis får en 90-åring i framtiden lika många sjukvårds- och omsorgstimmar, och tillgång till lika stora lokalytor, övriga hjälpmedel m.m. som en 90-åring i dag. Ersättningsgraden i alla transfereringssystem förutom pensionssystemet antas öka i takt med genomsnittsinkomsten. För pensionssystemet görs en särskild beräkning baserad på dess regler. Denna beräkning inkluderar effekten av den reform som aviserades i budgetpropositionen för 2021 (prop. 2020/21:1) som kopplar åldersgränser i ålderspensionssystemet, i skattesystemet och i andra social</w:t>
      </w:r>
      <w:r>
        <w:softHyphen/>
        <w:t>försäkringssystem till en riktålder som ökar i takt med den förväntade medellivs</w:t>
      </w:r>
      <w:r>
        <w:softHyphen/>
        <w:t>längden vid 65 års ålder.</w:t>
      </w:r>
    </w:p>
    <w:p w14:paraId="5DFE1679" w14:textId="77777777" w:rsidR="00ED3704" w:rsidRDefault="00ED3704" w:rsidP="00ED3704">
      <w:pPr>
        <w:pStyle w:val="Brdtext"/>
      </w:pPr>
      <w:r>
        <w:t xml:space="preserve">Vidare antas att dagens skatteregler är oförändrade. I fokus för framskrivningen ligger det offentliga åtagandet i sin helhet och den offentliga sektorn (stat, kommuner och </w:t>
      </w:r>
      <w:r>
        <w:lastRenderedPageBreak/>
        <w:t>regioner, ålderspensionssystemet) betraktas samlat. Osäkerheten i framskrivningen är stor och den ska inte ses som en prognos för den mest sannolika utvecklingen utan som en konsekvensanalys som syftar till att beskriva effekten på de offentliga finanserna av de antaganden som görs.</w:t>
      </w:r>
    </w:p>
    <w:p w14:paraId="77B10E2C" w14:textId="77777777" w:rsidR="00ED3704" w:rsidRDefault="00ED3704" w:rsidP="00ED3704">
      <w:pPr>
        <w:pStyle w:val="Rubrik3utannumrering"/>
      </w:pPr>
      <w:r>
        <w:t>Arbetskraftsutbudet växer långsammare än befolkningen</w:t>
      </w:r>
    </w:p>
    <w:p w14:paraId="5E79B59A" w14:textId="4A49AE0F" w:rsidR="00ED3704" w:rsidRDefault="00ED3704" w:rsidP="00ED3704">
      <w:pPr>
        <w:pStyle w:val="Brdtext"/>
        <w:ind w:right="-143"/>
      </w:pPr>
      <w:r>
        <w:t>I framskrivningen antas arbetskraftsdeltagande, arbetslöshet och medelarbetstid vara oförändrat för personer i olika åldrar och med olika bakgrund, med undantag för justeringar till följd av pensionsreformen och en trendmässigt minskande andel sjuka</w:t>
      </w:r>
      <w:r w:rsidRPr="00C51BBF">
        <w:t xml:space="preserve"> </w:t>
      </w:r>
      <w:r>
        <w:t>utanför arbetskraften. Den sistnämnda trenden ökar arbetskraftsdeltagandet i ålders</w:t>
      </w:r>
      <w:r>
        <w:softHyphen/>
        <w:t>gruppen 55–64 år. Även andelen sysselsatta i åldrarna 60–69 år ökar på sikt till följd av reformen av pensionssystemet. Samtidigt ökar andelen äldre, som i genomsnitt har lägre sysselsättningsgrad, snabbt. Sammantaget ökar andelen sysselsatta i befolkningen något fram till 2027 för att sedan minska.</w:t>
      </w:r>
    </w:p>
    <w:p w14:paraId="7E38CC74" w14:textId="4F6C9F36" w:rsidR="00ED3704" w:rsidRDefault="00ED3704" w:rsidP="00ED3704">
      <w:pPr>
        <w:pStyle w:val="Brdtext"/>
      </w:pPr>
      <w:r>
        <w:t xml:space="preserve">Antalet sysselsatta och antalet arbetade timmar ökar i genomsnitt med ca </w:t>
      </w:r>
      <w:r w:rsidRPr="006215E4">
        <w:t>0,</w:t>
      </w:r>
      <w:r>
        <w:t xml:space="preserve">6 respektive 0,8 procent per år mellan 2020 och 2035, och med ca </w:t>
      </w:r>
      <w:r w:rsidRPr="006215E4">
        <w:t>0,</w:t>
      </w:r>
      <w:r>
        <w:t>3 procent per år under tiden därefter. Ett skäl till att sysselsättningen ökar mer än dubbelt så snabbt under den förstnämnda perioden är att den var särskilt låg 2020 då den påverkades mycket av lågkonjunkturen som orsakades av spridningen av sjukdomen covid-19.</w:t>
      </w:r>
    </w:p>
    <w:p w14:paraId="6408737A" w14:textId="77777777" w:rsidR="00ED3704" w:rsidRDefault="00ED3704" w:rsidP="00ED3704">
      <w:pPr>
        <w:pStyle w:val="Rubrik3utannumrering"/>
      </w:pPr>
      <w:r>
        <w:t>Behovet av välfärd ökar när befolkningen växer och åldras</w:t>
      </w:r>
    </w:p>
    <w:p w14:paraId="3342FA8B" w14:textId="5600DA4B" w:rsidR="00ED3704" w:rsidRDefault="00ED3704" w:rsidP="00ED3704">
      <w:pPr>
        <w:pStyle w:val="Brdtext"/>
      </w:pPr>
      <w:r>
        <w:t>Utnyttjandet av den offentliga konsumtionen, dvs. vård, skola, omsorg m.m., varierar under livet. I början av livet används mycket resurser för förskola och annan utbildning. När en person blir ca 20 år sjunker vanligen de offentliga utgifterna och mot slutet av livet ökar utgifterna för främst sjukvård och äldreomsorg snabbt. Fler äldre gör att behovet av omsorg om äldre och funktionshindrade ökar med ca </w:t>
      </w:r>
      <w:r w:rsidRPr="00FD366C">
        <w:t>18</w:t>
      </w:r>
      <w:r>
        <w:t> procent mellan 2020 och 2030 och med ytterligare ca 7 procent mellan 2030 och 2035.</w:t>
      </w:r>
    </w:p>
    <w:p w14:paraId="2B927D90" w14:textId="46739BC4" w:rsidR="00ED3704" w:rsidRDefault="00ED3704" w:rsidP="00ED3704">
      <w:pPr>
        <w:pStyle w:val="Brdtext"/>
      </w:pPr>
      <w:r>
        <w:t>Efterfrågan på tjänster som inte konsumeras individuellt, som rättsväsende, offentlig administration och försvar, antas öka i takt med totalbefolkningen och är knappt 9 procent högre 2035 än 2020. Om utbudet av välfärd ska upprätthållas på samma nivå som i dag innebär den demografiska utvecklingen att den offentliga konsumtionen sammantaget behöver öka med ca 12,5 procent t.o.m. 2035.</w:t>
      </w:r>
    </w:p>
    <w:p w14:paraId="2DE7D9B3" w14:textId="0ABA9748" w:rsidR="00ED3704" w:rsidRDefault="00ED3704" w:rsidP="00ED3704">
      <w:pPr>
        <w:pStyle w:val="Brdtext"/>
      </w:pPr>
      <w:r>
        <w:t>När den offentliga sektorn expanderar behöver antalet sysselsatta öka. Om antalet anställda i offentlig sektor ska öka i takt med antalet personer som utnyttjar de skatte</w:t>
      </w:r>
      <w:r>
        <w:softHyphen/>
        <w:t xml:space="preserve">finansierade tjänsterna ökar personalbehovet med ca </w:t>
      </w:r>
      <w:r w:rsidRPr="004C5EF5">
        <w:t>10</w:t>
      </w:r>
      <w:r>
        <w:t> </w:t>
      </w:r>
      <w:r w:rsidRPr="004C5EF5">
        <w:t>000–1</w:t>
      </w:r>
      <w:r>
        <w:t>4 </w:t>
      </w:r>
      <w:r w:rsidRPr="004C5EF5">
        <w:t>000</w:t>
      </w:r>
      <w:r>
        <w:t xml:space="preserve"> per år t.o.m. 2035, en total ökning med ca 190 000 personer mellan 2020 och 2035. Personal</w:t>
      </w:r>
      <w:r>
        <w:softHyphen/>
        <w:t>behovet är större i kommunsektorn än i staten, framför allt inom omsorgen om äldre och funktionshindrade, men även inom sjukvården.</w:t>
      </w:r>
    </w:p>
    <w:p w14:paraId="32978072" w14:textId="77777777" w:rsidR="00ED3704" w:rsidRDefault="00ED3704" w:rsidP="00ED3704">
      <w:pPr>
        <w:pStyle w:val="Rubrik3utannumrering"/>
      </w:pPr>
      <w:r>
        <w:t>Trots en snabb expansion utvecklas den offentliga sektorns sparande och skuld på ett hållbart sätt</w:t>
      </w:r>
    </w:p>
    <w:p w14:paraId="792755C6" w14:textId="3888925D" w:rsidR="00ED3704" w:rsidRDefault="00ED3704" w:rsidP="00ED3704">
      <w:pPr>
        <w:pStyle w:val="Brdtext"/>
      </w:pPr>
      <w:r>
        <w:t xml:space="preserve">Mellan 2024 och 2035 innebär de demografiska förändringarna att den offentliga konsumtionen ökar något som andel av BNP (se </w:t>
      </w:r>
      <w:r>
        <w:fldChar w:fldCharType="begin"/>
      </w:r>
      <w:r>
        <w:instrText xml:space="preserve"> REF _Ref66803363 \h \*Lower </w:instrText>
      </w:r>
      <w:r>
        <w:fldChar w:fldCharType="separate"/>
      </w:r>
      <w:r w:rsidR="000D76EE">
        <w:t xml:space="preserve">tabell </w:t>
      </w:r>
      <w:r w:rsidR="000D76EE">
        <w:rPr>
          <w:noProof/>
        </w:rPr>
        <w:t>9</w:t>
      </w:r>
      <w:r w:rsidR="000D76EE">
        <w:t>.</w:t>
      </w:r>
      <w:r w:rsidR="000D76EE">
        <w:rPr>
          <w:noProof/>
        </w:rPr>
        <w:t>1</w:t>
      </w:r>
      <w:r>
        <w:fldChar w:fldCharType="end"/>
      </w:r>
      <w:r>
        <w:t xml:space="preserve">). Det är främst utgifterna för omsorg om äldre och funktionshindrade, samt för sjukvård, som ökar snabbare än BNP. Det primära finansiella sparandet försämras som andel av BNP under dessa år, framför allt i staten som bär det övergripande finansieringsansvaret för välfärden. Efter 2024 är de primära utgifterna mer eller mindre stabila som andel av BNP. Den svaga ökningen i utgifterna för konsumtion som andel av BNP motverkas av att </w:t>
      </w:r>
      <w:r>
        <w:lastRenderedPageBreak/>
        <w:t>investeringsutgifterna ökar långsammare än BNP. De offentliga transfereringarna ökar något som andel av BNP även efter 2035.</w:t>
      </w:r>
    </w:p>
    <w:p w14:paraId="75128E41" w14:textId="77777777" w:rsidR="00ED3704" w:rsidRDefault="00ED3704" w:rsidP="00ED3704">
      <w:pPr>
        <w:pStyle w:val="Brdtext"/>
      </w:pPr>
      <w:r>
        <w:t>De viktigaste skatteunderlagen styrs i stor utsträckning av utvecklingen på arbets</w:t>
      </w:r>
      <w:r>
        <w:softHyphen/>
        <w:t>marknaden. De primära inkomsterna minskar marginellt som andel av BNP efter 2024.</w:t>
      </w:r>
    </w:p>
    <w:p w14:paraId="63E8413B" w14:textId="0C710721" w:rsidR="00ED3704" w:rsidRDefault="00ED3704" w:rsidP="00ED3704">
      <w:pPr>
        <w:pStyle w:val="TabellRubrik"/>
      </w:pPr>
      <w:bookmarkStart w:id="241" w:name="_Ref66803363"/>
      <w:r>
        <w:t xml:space="preserve">Tabell </w:t>
      </w:r>
      <w:r>
        <w:fldChar w:fldCharType="begin"/>
      </w:r>
      <w:r>
        <w:instrText xml:space="preserve"> STYLEREF  "Rubrik 1" \n</w:instrText>
      </w:r>
      <w:r>
        <w:fldChar w:fldCharType="separate"/>
      </w:r>
      <w:r w:rsidR="000D76EE">
        <w:rPr>
          <w:noProof/>
        </w:rPr>
        <w:t>9</w:t>
      </w:r>
      <w:r>
        <w:rPr>
          <w:noProof/>
        </w:rPr>
        <w:fldChar w:fldCharType="end"/>
      </w:r>
      <w:r>
        <w:t>.</w:t>
      </w:r>
      <w:fldSimple w:instr=" SEQ Tabell \* ARABIC \s 1 ">
        <w:r w:rsidR="000D76EE">
          <w:rPr>
            <w:noProof/>
          </w:rPr>
          <w:t>1</w:t>
        </w:r>
      </w:fldSimple>
      <w:bookmarkEnd w:id="241"/>
      <w:r>
        <w:tab/>
        <w:t>Primära offentliga utgifter och inkomster vid oförändrat beteende</w:t>
      </w:r>
    </w:p>
    <w:p w14:paraId="601B6ABE" w14:textId="77777777" w:rsidR="00ED3704" w:rsidRDefault="00ED3704" w:rsidP="00ED3704">
      <w:pPr>
        <w:pStyle w:val="TabellUnderrubrik"/>
      </w:pPr>
      <w:r>
        <w:t>Procent av BNP. Utfall 2020, prognos 2024, framskrivning 2035–2060</w:t>
      </w:r>
    </w:p>
    <w:tbl>
      <w:tblPr>
        <w:tblStyle w:val="RKBPTabell"/>
        <w:tblW w:w="5000" w:type="pct"/>
        <w:tblLook w:val="06E0" w:firstRow="1" w:lastRow="1" w:firstColumn="1" w:lastColumn="0" w:noHBand="1" w:noVBand="1"/>
      </w:tblPr>
      <w:tblGrid>
        <w:gridCol w:w="2630"/>
        <w:gridCol w:w="1185"/>
        <w:gridCol w:w="1185"/>
        <w:gridCol w:w="1185"/>
        <w:gridCol w:w="1185"/>
      </w:tblGrid>
      <w:tr w:rsidR="00ED3704" w:rsidRPr="0079471F" w14:paraId="6341C7C6"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16DAF3F6" w14:textId="77777777" w:rsidR="00ED3704" w:rsidRPr="0079471F" w:rsidRDefault="00ED3704" w:rsidP="00ED3704">
            <w:pPr>
              <w:pStyle w:val="TabellHuvud"/>
            </w:pPr>
          </w:p>
        </w:tc>
        <w:tc>
          <w:tcPr>
            <w:tcW w:w="804" w:type="pct"/>
            <w:noWrap/>
            <w:hideMark/>
          </w:tcPr>
          <w:p w14:paraId="68CDDE49" w14:textId="77777777" w:rsidR="00ED3704" w:rsidRPr="0079471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79471F">
              <w:t>2020</w:t>
            </w:r>
          </w:p>
        </w:tc>
        <w:tc>
          <w:tcPr>
            <w:tcW w:w="804" w:type="pct"/>
            <w:noWrap/>
            <w:hideMark/>
          </w:tcPr>
          <w:p w14:paraId="3CD58005" w14:textId="77777777" w:rsidR="00ED3704" w:rsidRPr="0079471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79471F">
              <w:t>2024</w:t>
            </w:r>
          </w:p>
        </w:tc>
        <w:tc>
          <w:tcPr>
            <w:tcW w:w="804" w:type="pct"/>
            <w:noWrap/>
            <w:hideMark/>
          </w:tcPr>
          <w:p w14:paraId="659D1010" w14:textId="77777777" w:rsidR="00ED3704" w:rsidRPr="0079471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79471F">
              <w:t>2035</w:t>
            </w:r>
          </w:p>
        </w:tc>
        <w:tc>
          <w:tcPr>
            <w:tcW w:w="804" w:type="pct"/>
            <w:noWrap/>
            <w:hideMark/>
          </w:tcPr>
          <w:p w14:paraId="557E2441" w14:textId="77777777" w:rsidR="00ED3704" w:rsidRPr="0079471F"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79471F">
              <w:t>2060</w:t>
            </w:r>
          </w:p>
        </w:tc>
      </w:tr>
      <w:tr w:rsidR="00ED3704" w:rsidRPr="0079471F" w14:paraId="7BBF1128" w14:textId="77777777" w:rsidTr="00ED3704">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6D99E1ED" w14:textId="77777777" w:rsidR="00ED3704" w:rsidRPr="0079471F" w:rsidRDefault="00ED3704" w:rsidP="00ED3704">
            <w:pPr>
              <w:pStyle w:val="Tabell"/>
            </w:pPr>
            <w:r w:rsidRPr="0079471F">
              <w:t>Primära utgifter</w:t>
            </w:r>
          </w:p>
        </w:tc>
        <w:tc>
          <w:tcPr>
            <w:tcW w:w="804" w:type="pct"/>
            <w:noWrap/>
            <w:hideMark/>
          </w:tcPr>
          <w:p w14:paraId="437D299F" w14:textId="1134D0D6"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51,</w:t>
            </w:r>
            <w:r>
              <w:t>3</w:t>
            </w:r>
          </w:p>
        </w:tc>
        <w:tc>
          <w:tcPr>
            <w:tcW w:w="804" w:type="pct"/>
            <w:noWrap/>
            <w:hideMark/>
          </w:tcPr>
          <w:p w14:paraId="33B2A196"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46,4</w:t>
            </w:r>
          </w:p>
        </w:tc>
        <w:tc>
          <w:tcPr>
            <w:tcW w:w="804" w:type="pct"/>
            <w:noWrap/>
            <w:hideMark/>
          </w:tcPr>
          <w:p w14:paraId="66EDD5C0" w14:textId="7167EA38"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46,</w:t>
            </w:r>
            <w:r>
              <w:t>3</w:t>
            </w:r>
          </w:p>
        </w:tc>
        <w:tc>
          <w:tcPr>
            <w:tcW w:w="804" w:type="pct"/>
            <w:noWrap/>
            <w:hideMark/>
          </w:tcPr>
          <w:p w14:paraId="4D2E13EC"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46,4</w:t>
            </w:r>
          </w:p>
        </w:tc>
      </w:tr>
      <w:tr w:rsidR="00ED3704" w:rsidRPr="0079471F" w14:paraId="0B1E4087" w14:textId="77777777" w:rsidTr="00ED3704">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6C023639" w14:textId="77777777" w:rsidR="00ED3704" w:rsidRPr="0079471F" w:rsidRDefault="00ED3704" w:rsidP="00ED3704">
            <w:pPr>
              <w:pStyle w:val="Tabell"/>
            </w:pPr>
            <w:r w:rsidRPr="0079471F">
              <w:t>Offentlig konsumtion</w:t>
            </w:r>
          </w:p>
        </w:tc>
        <w:tc>
          <w:tcPr>
            <w:tcW w:w="804" w:type="pct"/>
            <w:noWrap/>
            <w:hideMark/>
          </w:tcPr>
          <w:p w14:paraId="2BE70AF1"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26,8</w:t>
            </w:r>
          </w:p>
        </w:tc>
        <w:tc>
          <w:tcPr>
            <w:tcW w:w="804" w:type="pct"/>
            <w:noWrap/>
            <w:hideMark/>
          </w:tcPr>
          <w:p w14:paraId="599B781F"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25,3</w:t>
            </w:r>
          </w:p>
        </w:tc>
        <w:tc>
          <w:tcPr>
            <w:tcW w:w="804" w:type="pct"/>
            <w:noWrap/>
            <w:hideMark/>
          </w:tcPr>
          <w:p w14:paraId="3C5C1C6C" w14:textId="5E45B388"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25,</w:t>
            </w:r>
            <w:r>
              <w:t>7</w:t>
            </w:r>
          </w:p>
        </w:tc>
        <w:tc>
          <w:tcPr>
            <w:tcW w:w="804" w:type="pct"/>
            <w:noWrap/>
            <w:hideMark/>
          </w:tcPr>
          <w:p w14:paraId="34BB28F0"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25,7</w:t>
            </w:r>
          </w:p>
        </w:tc>
      </w:tr>
      <w:tr w:rsidR="00ED3704" w:rsidRPr="0079471F" w14:paraId="0740F76D" w14:textId="77777777" w:rsidTr="00ED3704">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229E3D82" w14:textId="77777777" w:rsidR="00ED3704" w:rsidRPr="0079471F" w:rsidRDefault="00ED3704" w:rsidP="00ED3704">
            <w:pPr>
              <w:pStyle w:val="Tabell"/>
            </w:pPr>
            <w:r w:rsidRPr="0079471F">
              <w:t>Investeringar</w:t>
            </w:r>
          </w:p>
        </w:tc>
        <w:tc>
          <w:tcPr>
            <w:tcW w:w="804" w:type="pct"/>
            <w:noWrap/>
            <w:hideMark/>
          </w:tcPr>
          <w:p w14:paraId="2BAA5C20"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5</w:t>
            </w:r>
            <w:r>
              <w:t>,0</w:t>
            </w:r>
          </w:p>
        </w:tc>
        <w:tc>
          <w:tcPr>
            <w:tcW w:w="804" w:type="pct"/>
            <w:noWrap/>
            <w:hideMark/>
          </w:tcPr>
          <w:p w14:paraId="419CFE6F"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4,9</w:t>
            </w:r>
          </w:p>
        </w:tc>
        <w:tc>
          <w:tcPr>
            <w:tcW w:w="804" w:type="pct"/>
            <w:noWrap/>
            <w:hideMark/>
          </w:tcPr>
          <w:p w14:paraId="3ED9B4C0"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4,7</w:t>
            </w:r>
          </w:p>
        </w:tc>
        <w:tc>
          <w:tcPr>
            <w:tcW w:w="804" w:type="pct"/>
            <w:noWrap/>
            <w:hideMark/>
          </w:tcPr>
          <w:p w14:paraId="40F80E14"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4,4</w:t>
            </w:r>
          </w:p>
        </w:tc>
      </w:tr>
      <w:tr w:rsidR="00ED3704" w:rsidRPr="0079471F" w14:paraId="3E7C62C5" w14:textId="77777777" w:rsidTr="00ED3704">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6260C220" w14:textId="77777777" w:rsidR="00ED3704" w:rsidRPr="0079471F" w:rsidRDefault="00ED3704" w:rsidP="00ED3704">
            <w:pPr>
              <w:pStyle w:val="Tabell"/>
            </w:pPr>
            <w:r w:rsidRPr="0079471F">
              <w:t>Transfereringar</w:t>
            </w:r>
          </w:p>
        </w:tc>
        <w:tc>
          <w:tcPr>
            <w:tcW w:w="804" w:type="pct"/>
            <w:noWrap/>
            <w:hideMark/>
          </w:tcPr>
          <w:p w14:paraId="350421F0"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19,5</w:t>
            </w:r>
          </w:p>
        </w:tc>
        <w:tc>
          <w:tcPr>
            <w:tcW w:w="804" w:type="pct"/>
            <w:noWrap/>
            <w:hideMark/>
          </w:tcPr>
          <w:p w14:paraId="7A96C5A2"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16,1</w:t>
            </w:r>
          </w:p>
        </w:tc>
        <w:tc>
          <w:tcPr>
            <w:tcW w:w="804" w:type="pct"/>
            <w:noWrap/>
            <w:hideMark/>
          </w:tcPr>
          <w:p w14:paraId="0528C2B4" w14:textId="77777777"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16</w:t>
            </w:r>
            <w:r>
              <w:t>,0</w:t>
            </w:r>
          </w:p>
        </w:tc>
        <w:tc>
          <w:tcPr>
            <w:tcW w:w="804" w:type="pct"/>
            <w:noWrap/>
            <w:hideMark/>
          </w:tcPr>
          <w:p w14:paraId="07C227C5" w14:textId="6648AC44" w:rsidR="00ED3704" w:rsidRPr="0079471F"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79471F">
              <w:t>16,</w:t>
            </w:r>
            <w:r>
              <w:t>2</w:t>
            </w:r>
          </w:p>
        </w:tc>
      </w:tr>
      <w:tr w:rsidR="00ED3704" w:rsidRPr="007208D8" w14:paraId="689DBA6F" w14:textId="77777777" w:rsidTr="00ED3704">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44E5EDDE" w14:textId="6FC58B5E" w:rsidR="00ED3704" w:rsidRPr="007208D8" w:rsidRDefault="00ED3704" w:rsidP="00ED3704">
            <w:pPr>
              <w:pStyle w:val="Tabell"/>
              <w:rPr>
                <w:i/>
                <w:iCs/>
              </w:rPr>
            </w:pPr>
            <w:r w:rsidRPr="007208D8">
              <w:rPr>
                <w:i/>
                <w:iCs/>
              </w:rPr>
              <w:t>Därav till hushållen</w:t>
            </w:r>
          </w:p>
        </w:tc>
        <w:tc>
          <w:tcPr>
            <w:tcW w:w="804" w:type="pct"/>
            <w:noWrap/>
            <w:hideMark/>
          </w:tcPr>
          <w:p w14:paraId="43E3305F" w14:textId="77777777" w:rsidR="00ED3704" w:rsidRPr="007208D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7208D8">
              <w:rPr>
                <w:i/>
                <w:iCs/>
              </w:rPr>
              <w:t>14,4</w:t>
            </w:r>
          </w:p>
        </w:tc>
        <w:tc>
          <w:tcPr>
            <w:tcW w:w="804" w:type="pct"/>
            <w:noWrap/>
            <w:hideMark/>
          </w:tcPr>
          <w:p w14:paraId="7DC3745D" w14:textId="77777777" w:rsidR="00ED3704" w:rsidRPr="007208D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7208D8">
              <w:rPr>
                <w:i/>
                <w:iCs/>
              </w:rPr>
              <w:t>12,6</w:t>
            </w:r>
          </w:p>
        </w:tc>
        <w:tc>
          <w:tcPr>
            <w:tcW w:w="804" w:type="pct"/>
            <w:noWrap/>
            <w:hideMark/>
          </w:tcPr>
          <w:p w14:paraId="4E541B68" w14:textId="3A2A097A" w:rsidR="00ED3704" w:rsidRPr="007208D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7208D8">
              <w:rPr>
                <w:i/>
                <w:iCs/>
              </w:rPr>
              <w:t>12,4</w:t>
            </w:r>
          </w:p>
        </w:tc>
        <w:tc>
          <w:tcPr>
            <w:tcW w:w="804" w:type="pct"/>
            <w:noWrap/>
            <w:hideMark/>
          </w:tcPr>
          <w:p w14:paraId="0BAC35EF" w14:textId="4E268F54" w:rsidR="00ED3704" w:rsidRPr="007208D8" w:rsidRDefault="00ED3704" w:rsidP="00ED3704">
            <w:pPr>
              <w:pStyle w:val="Tabell"/>
              <w:cnfStyle w:val="000000000000" w:firstRow="0" w:lastRow="0" w:firstColumn="0" w:lastColumn="0" w:oddVBand="0" w:evenVBand="0" w:oddHBand="0" w:evenHBand="0" w:firstRowFirstColumn="0" w:firstRowLastColumn="0" w:lastRowFirstColumn="0" w:lastRowLastColumn="0"/>
              <w:rPr>
                <w:i/>
                <w:iCs/>
              </w:rPr>
            </w:pPr>
            <w:r w:rsidRPr="007208D8">
              <w:rPr>
                <w:i/>
                <w:iCs/>
              </w:rPr>
              <w:t>12,7</w:t>
            </w:r>
          </w:p>
        </w:tc>
      </w:tr>
      <w:tr w:rsidR="00ED3704" w:rsidRPr="00DB4124" w14:paraId="39CFC61C"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4" w:type="pct"/>
            <w:noWrap/>
            <w:vAlign w:val="top"/>
            <w:hideMark/>
          </w:tcPr>
          <w:p w14:paraId="06061F67" w14:textId="77777777" w:rsidR="00ED3704" w:rsidRPr="00DB4124" w:rsidRDefault="00ED3704" w:rsidP="00ED3704">
            <w:pPr>
              <w:pStyle w:val="Tabell"/>
            </w:pPr>
            <w:r w:rsidRPr="00DB4124">
              <w:t>Primära inkomster</w:t>
            </w:r>
          </w:p>
        </w:tc>
        <w:tc>
          <w:tcPr>
            <w:tcW w:w="804" w:type="pct"/>
            <w:noWrap/>
            <w:hideMark/>
          </w:tcPr>
          <w:p w14:paraId="33EF5530" w14:textId="7A5FD72F" w:rsidR="00ED3704" w:rsidRPr="00DB412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B4124">
              <w:t>47,3</w:t>
            </w:r>
          </w:p>
        </w:tc>
        <w:tc>
          <w:tcPr>
            <w:tcW w:w="804" w:type="pct"/>
            <w:noWrap/>
            <w:hideMark/>
          </w:tcPr>
          <w:p w14:paraId="7FA3D0B3" w14:textId="77777777" w:rsidR="00ED3704" w:rsidRPr="00DB412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B4124">
              <w:t>46,4</w:t>
            </w:r>
          </w:p>
        </w:tc>
        <w:tc>
          <w:tcPr>
            <w:tcW w:w="804" w:type="pct"/>
            <w:noWrap/>
            <w:hideMark/>
          </w:tcPr>
          <w:p w14:paraId="4A8A610E" w14:textId="5370ACE0" w:rsidR="00ED3704" w:rsidRPr="00DB412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B4124">
              <w:t>46,1</w:t>
            </w:r>
          </w:p>
        </w:tc>
        <w:tc>
          <w:tcPr>
            <w:tcW w:w="804" w:type="pct"/>
            <w:noWrap/>
            <w:hideMark/>
          </w:tcPr>
          <w:p w14:paraId="39BA4402" w14:textId="40325285" w:rsidR="00ED3704" w:rsidRPr="00DB4124" w:rsidRDefault="00ED3704" w:rsidP="00ED3704">
            <w:pPr>
              <w:pStyle w:val="Tabell"/>
              <w:cnfStyle w:val="010000000000" w:firstRow="0" w:lastRow="1" w:firstColumn="0" w:lastColumn="0" w:oddVBand="0" w:evenVBand="0" w:oddHBand="0" w:evenHBand="0" w:firstRowFirstColumn="0" w:firstRowLastColumn="0" w:lastRowFirstColumn="0" w:lastRowLastColumn="0"/>
            </w:pPr>
            <w:r w:rsidRPr="00DB4124">
              <w:t>45,8</w:t>
            </w:r>
          </w:p>
        </w:tc>
      </w:tr>
    </w:tbl>
    <w:p w14:paraId="72F001A7" w14:textId="77777777" w:rsidR="00ED3704" w:rsidRDefault="00ED3704" w:rsidP="00ED3704">
      <w:pPr>
        <w:pStyle w:val="Klla"/>
      </w:pPr>
      <w:r>
        <w:t>Källor: Statistiska centralbyrån och egna beräkningar.</w:t>
      </w:r>
    </w:p>
    <w:p w14:paraId="7C7C4991" w14:textId="74874F1F" w:rsidR="00ED3704" w:rsidRDefault="00ED3704" w:rsidP="00ED3704">
      <w:pPr>
        <w:pStyle w:val="Brdtext"/>
      </w:pPr>
      <w:r>
        <w:t xml:space="preserve">Efter en inledande kraftig försämring förbättras det primära finansiella sparandet påtagligt till 2024, för att sedan vara mer eller mindre stabilt som andel av BNP till 2035 (se </w:t>
      </w:r>
      <w:r>
        <w:fldChar w:fldCharType="begin"/>
      </w:r>
      <w:r>
        <w:instrText xml:space="preserve"> REF _Ref66802450 \h \*Lower </w:instrText>
      </w:r>
      <w:r>
        <w:fldChar w:fldCharType="separate"/>
      </w:r>
      <w:r w:rsidR="000D76EE">
        <w:t xml:space="preserve">diagram </w:t>
      </w:r>
      <w:r w:rsidR="000D76EE">
        <w:rPr>
          <w:noProof/>
        </w:rPr>
        <w:t>9</w:t>
      </w:r>
      <w:r w:rsidR="000D76EE">
        <w:t>.</w:t>
      </w:r>
      <w:r w:rsidR="000D76EE">
        <w:rPr>
          <w:noProof/>
        </w:rPr>
        <w:t>2</w:t>
      </w:r>
      <w:r>
        <w:fldChar w:fldCharType="end"/>
      </w:r>
      <w:r>
        <w:t>). Den engångsvisa förbättring av det primära sparandet som sker kring 2035 beror på att riktåldern för åldersgränserna i pensions- och skattesystemet bedöms öka med ett år. Det innebär att fler personer kommer att vara sysselsatta samtidigt som utgifterna för ålderspensioner minskar.</w:t>
      </w:r>
    </w:p>
    <w:p w14:paraId="471F4114" w14:textId="2F90C2B7" w:rsidR="00ED3704" w:rsidRDefault="00ED3704" w:rsidP="00ED3704">
      <w:pPr>
        <w:pStyle w:val="DiagramRubrik"/>
      </w:pPr>
      <w:bookmarkStart w:id="242" w:name="_Ref66802450"/>
      <w:r>
        <w:t xml:space="preserve">Diagram </w:t>
      </w:r>
      <w:r>
        <w:fldChar w:fldCharType="begin"/>
      </w:r>
      <w:r>
        <w:instrText xml:space="preserve"> STYLEREF  "Rubrik 1" \n</w:instrText>
      </w:r>
      <w:r>
        <w:fldChar w:fldCharType="separate"/>
      </w:r>
      <w:r w:rsidR="000D76EE">
        <w:rPr>
          <w:noProof/>
        </w:rPr>
        <w:t>9</w:t>
      </w:r>
      <w:r>
        <w:rPr>
          <w:noProof/>
        </w:rPr>
        <w:fldChar w:fldCharType="end"/>
      </w:r>
      <w:r>
        <w:t>.</w:t>
      </w:r>
      <w:fldSimple w:instr=" SEQ Diagram \* ARABIC \s 1 ">
        <w:r w:rsidR="000D76EE">
          <w:rPr>
            <w:noProof/>
          </w:rPr>
          <w:t>2</w:t>
        </w:r>
      </w:fldSimple>
      <w:bookmarkEnd w:id="242"/>
      <w:r>
        <w:tab/>
        <w:t>Den offentliga sektorns finansiella sparande och den konsoliderade bruttoskulden</w:t>
      </w:r>
    </w:p>
    <w:p w14:paraId="15106A6B" w14:textId="00EC4E83" w:rsidR="00ED3704" w:rsidRDefault="00ED3704" w:rsidP="00ED3704">
      <w:pPr>
        <w:pStyle w:val="DiagramUnderrubrik"/>
      </w:pPr>
      <w:r>
        <w:t>Procent av BNP</w:t>
      </w:r>
      <w:r>
        <w:tab/>
        <w:t>Procent av BNP</w:t>
      </w:r>
    </w:p>
    <w:p w14:paraId="31CF4FA8" w14:textId="536CA15B" w:rsidR="00ED3704" w:rsidRDefault="00ED3704" w:rsidP="00ED3704">
      <w:pPr>
        <w:pStyle w:val="Brdtext"/>
      </w:pPr>
      <w:r>
        <w:rPr>
          <w:noProof/>
        </w:rPr>
        <w:drawing>
          <wp:inline distT="0" distB="0" distL="0" distR="0" wp14:anchorId="0977078A" wp14:editId="005CD478">
            <wp:extent cx="4679950" cy="2339975"/>
            <wp:effectExtent l="0" t="0" r="6350" b="0"/>
            <wp:docPr id="42" name="Diagram 2" descr="Den offentliga sektorns finansiella sparande och den konsoliderade bruttoskulden.">
              <a:extLst xmlns:a="http://schemas.openxmlformats.org/drawingml/2006/main">
                <a:ext uri="{FF2B5EF4-FFF2-40B4-BE49-F238E27FC236}">
                  <a16:creationId xmlns:a16="http://schemas.microsoft.com/office/drawing/2014/main" id="{9786993B-A9E9-4D49-AE62-FE28E0271E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792FB020" w14:textId="77777777" w:rsidR="00ED3704" w:rsidRDefault="00ED3704" w:rsidP="00ED3704">
      <w:pPr>
        <w:pStyle w:val="Klla"/>
      </w:pPr>
      <w:r>
        <w:t>Källor: Statistiska centralbyrån och egna beräkningar.</w:t>
      </w:r>
    </w:p>
    <w:p w14:paraId="3584C27F" w14:textId="572D2E1C" w:rsidR="00ED3704" w:rsidRDefault="00ED3704" w:rsidP="00ED3704">
      <w:pPr>
        <w:pStyle w:val="Brdtext"/>
      </w:pPr>
      <w:r>
        <w:t>Eftersom den offentliga sektorns finansiella ställning är positiv, de finansiella fordringarna är större än skulderna, är det finansiella sparandet större än det primära finansiella sparandet, och ligger något över dagens nivå på överskottsmålet de flesta år fr.o.m. 2023. Den höga nivån på sparandet bidrar till att den konsoliderade brutto</w:t>
      </w:r>
      <w:r>
        <w:softHyphen/>
        <w:t>skulden minskar från strax under 40 procent av BNP 2021 till drygt 31 procent av BNP 2024, och till under 30 procent av BNP till 2030. Efter 2030 ökar skuldkvoten igen och når riktmärket för skuldankaret i slutet av den redovisade tidsperioden.</w:t>
      </w:r>
    </w:p>
    <w:p w14:paraId="41265A2D" w14:textId="277B5398" w:rsidR="00ED3704" w:rsidRDefault="00ED3704" w:rsidP="00ED3704">
      <w:pPr>
        <w:pStyle w:val="Brdtext"/>
      </w:pPr>
      <w:r>
        <w:t xml:space="preserve">För att sammanfatta hållbarhetsanalysen används två indikatorer, S1 och S2, som visar hur stor permanent förändring av det offentliga sparandet som krävs 2022 för att den </w:t>
      </w:r>
      <w:r>
        <w:lastRenderedPageBreak/>
        <w:t>offentliga skulden ska utvecklas på ett önskvärt sätt. S1 är ett mått på hur stor för</w:t>
      </w:r>
      <w:r>
        <w:softHyphen/>
        <w:t>ändring av finanspolitiken som behövs 2022 för att den offentliga sektorns konsoliderade bruttoskuld (Maastrichtskulden) ska motsvara 60 procent av BNP 2035. Eftersom bruttoskulden väntas motsvara ca 40 procent av BNP i slutet av 2021 finns det en säkerhetsmarginal till denna skuldnivå, således är S1 negativ. S2 visar hur mycket det offentliga sparandet permanent måste förändras 2022 för att den offentliga nettoskulden ska stabiliseras som andel av BNP på mycket lång sikt.</w:t>
      </w:r>
    </w:p>
    <w:p w14:paraId="775E5A98" w14:textId="6AA27E16" w:rsidR="00ED3704" w:rsidRDefault="00ED3704" w:rsidP="00ED3704">
      <w:pPr>
        <w:pStyle w:val="Brdtext"/>
      </w:pPr>
      <w:r>
        <w:t xml:space="preserve">S1 uppgår till </w:t>
      </w:r>
      <w:r w:rsidRPr="00A20572">
        <w:t>-3,</w:t>
      </w:r>
      <w:r>
        <w:t>1 procent av BNP. Det relativt stora negativa S1-värdet visar att dagens omfattning av det offentliga åtagandet med stor sannolikhet kan upprätthållas t.o.m. 2035 utan att bruttoskulden överskrider stabilitets- och tillväxtpaktens gräns</w:t>
      </w:r>
      <w:r>
        <w:softHyphen/>
        <w:t>värde. Om i stället den sparandejustering beräknas som krävs 2022 för att skuldkvoten 2035 ska motsvara 35 procent av BNP, dvs. en skuldkvot i linje med det s.k. skuld</w:t>
      </w:r>
      <w:r>
        <w:softHyphen/>
        <w:t xml:space="preserve">ankaret, är indikatorvärdet </w:t>
      </w:r>
      <w:r w:rsidRPr="00A20572">
        <w:t>-</w:t>
      </w:r>
      <w:r>
        <w:t>0</w:t>
      </w:r>
      <w:r w:rsidRPr="00A20572">
        <w:t>,</w:t>
      </w:r>
      <w:r>
        <w:t>7.</w:t>
      </w:r>
    </w:p>
    <w:p w14:paraId="79C668C9" w14:textId="5DCDC6C2" w:rsidR="00ED3704" w:rsidRDefault="00ED3704" w:rsidP="00ED3704">
      <w:pPr>
        <w:pStyle w:val="Brdtext"/>
      </w:pPr>
      <w:r>
        <w:t xml:space="preserve">Värdet av S2 är </w:t>
      </w:r>
      <w:r w:rsidRPr="00A20572">
        <w:t>-</w:t>
      </w:r>
      <w:r>
        <w:t>0,2. Strikt tolkat betyder det att det finansiella sparandet kan för</w:t>
      </w:r>
      <w:r>
        <w:softHyphen/>
        <w:t>svagas permanent med 0,2 procent av BNP 2022 utan att nettoskulden blir instabil på mycket lång sikt. Finanspolitiken är därmed hållbar även enligt detta bedömningssätt.</w:t>
      </w:r>
    </w:p>
    <w:p w14:paraId="4BAED2B1" w14:textId="77777777" w:rsidR="00ED3704" w:rsidRDefault="00ED3704" w:rsidP="00ED3704">
      <w:pPr>
        <w:pStyle w:val="Rubrik3utannumrering"/>
      </w:pPr>
      <w:r>
        <w:t>Värdet på indikatorerna har förändrats sedan föregående bedömning</w:t>
      </w:r>
    </w:p>
    <w:p w14:paraId="0CD5AAE4" w14:textId="36C2549A" w:rsidR="00ED3704" w:rsidRDefault="00ED3704" w:rsidP="00ED3704">
      <w:pPr>
        <w:pStyle w:val="Brdtext"/>
      </w:pPr>
      <w:r>
        <w:t>I 2020 års ekonomiska vårproposition (prop. 2019/20:100) beräknades S1 till -3,4 och S2 till -1,2. En anledning till att S1-indikatorn försvagats marginellt är att den offentliga sektorns konsoliderade bruttoskuld i utgångsåret är något högre än i den tidigare framskrivningen.</w:t>
      </w:r>
    </w:p>
    <w:p w14:paraId="7C09B774" w14:textId="77777777" w:rsidR="00ED3704" w:rsidRDefault="00ED3704" w:rsidP="00ED3704">
      <w:pPr>
        <w:pStyle w:val="Rubrik3utannumrering"/>
      </w:pPr>
      <w:r>
        <w:t>Andras bedömningar av finanspolitikens hållbarhet</w:t>
      </w:r>
    </w:p>
    <w:p w14:paraId="1BCFDA0C" w14:textId="77777777" w:rsidR="00ED3704" w:rsidRDefault="00ED3704" w:rsidP="00ED3704">
      <w:pPr>
        <w:pStyle w:val="Brdtext"/>
      </w:pPr>
      <w:r>
        <w:t>Både Konjunkturinstitutet och Europeiska kommissionen har nyligen publicerat bedömningar av den svenska finanspolitikens långsiktiga hållbarhet (se Specialstudie 2021:3, Konjunkturinstitutet, februari 2021 respektive Debt Sustainability Monitor 2020, European Economy, February 2021).</w:t>
      </w:r>
    </w:p>
    <w:p w14:paraId="0FECD069" w14:textId="04B2E931" w:rsidR="00ED3704" w:rsidRDefault="00ED3704" w:rsidP="00ED3704">
      <w:pPr>
        <w:pStyle w:val="Brdtext"/>
      </w:pPr>
      <w:r>
        <w:t>Konjunkturinstitutet bedömer att Sverige har starka offentliga finanser som är lång</w:t>
      </w:r>
      <w:r>
        <w:softHyphen/>
        <w:t xml:space="preserve">siktigt hållbara trots spridningen av covid-19. Denna bedömning bygger på att </w:t>
      </w:r>
      <w:r w:rsidRPr="009255F9">
        <w:t xml:space="preserve">befolkningen blir friskare </w:t>
      </w:r>
      <w:r>
        <w:t xml:space="preserve">med tiden </w:t>
      </w:r>
      <w:r w:rsidRPr="009255F9">
        <w:t>och arbetar längre upp i åldrarna.</w:t>
      </w:r>
      <w:r>
        <w:t xml:space="preserve"> Om så inte blir fallet </w:t>
      </w:r>
      <w:r w:rsidRPr="009255F9">
        <w:t xml:space="preserve">bedöms de offentliga finanserna inte </w:t>
      </w:r>
      <w:r>
        <w:t>vara</w:t>
      </w:r>
      <w:r w:rsidRPr="009255F9">
        <w:t xml:space="preserve"> långsiktigt hållbara</w:t>
      </w:r>
      <w:r>
        <w:t>.</w:t>
      </w:r>
    </w:p>
    <w:p w14:paraId="0B03FBA7" w14:textId="00780636" w:rsidR="00ED3704" w:rsidRDefault="00ED3704" w:rsidP="00ED3704">
      <w:pPr>
        <w:pStyle w:val="Brdtext"/>
      </w:pPr>
      <w:r>
        <w:t xml:space="preserve">Kommissionen bedömer att risken för en ohållbar utveckling är låg både på kort och medellång sikt (fram t.o.m. 2034). På lång sikt bedömer kommissionen att risken är medelhög för en ohållbar utveckling. Sammanfattande hållbarhetsindikatorer redovisas i </w:t>
      </w:r>
      <w:r>
        <w:fldChar w:fldCharType="begin"/>
      </w:r>
      <w:r>
        <w:instrText xml:space="preserve"> REF _Ref66801800 \h \*Lower </w:instrText>
      </w:r>
      <w:r>
        <w:fldChar w:fldCharType="separate"/>
      </w:r>
      <w:r w:rsidR="000D76EE">
        <w:t xml:space="preserve">tabell </w:t>
      </w:r>
      <w:r w:rsidR="000D76EE">
        <w:rPr>
          <w:noProof/>
        </w:rPr>
        <w:t>9</w:t>
      </w:r>
      <w:r w:rsidR="000D76EE">
        <w:t>.</w:t>
      </w:r>
      <w:r w:rsidR="000D76EE">
        <w:rPr>
          <w:noProof/>
        </w:rPr>
        <w:t>2</w:t>
      </w:r>
      <w:r>
        <w:fldChar w:fldCharType="end"/>
      </w:r>
      <w:r>
        <w:t>.</w:t>
      </w:r>
    </w:p>
    <w:p w14:paraId="32D9EF4A" w14:textId="3B4325C1" w:rsidR="00ED3704" w:rsidRDefault="00ED3704" w:rsidP="00ED3704">
      <w:pPr>
        <w:pStyle w:val="TabellRubrik"/>
      </w:pPr>
      <w:bookmarkStart w:id="243" w:name="_Ref66801800"/>
      <w:r>
        <w:t xml:space="preserve">Tabell </w:t>
      </w:r>
      <w:r>
        <w:fldChar w:fldCharType="begin"/>
      </w:r>
      <w:r>
        <w:instrText xml:space="preserve"> STYLEREF  "Rubrik 1" \n</w:instrText>
      </w:r>
      <w:r>
        <w:fldChar w:fldCharType="separate"/>
      </w:r>
      <w:r w:rsidR="000D76EE">
        <w:rPr>
          <w:noProof/>
        </w:rPr>
        <w:t>9</w:t>
      </w:r>
      <w:r>
        <w:rPr>
          <w:noProof/>
        </w:rPr>
        <w:fldChar w:fldCharType="end"/>
      </w:r>
      <w:r>
        <w:t>.</w:t>
      </w:r>
      <w:fldSimple w:instr=" SEQ Tabell \* ARABIC \s 1 ">
        <w:r w:rsidR="000D76EE">
          <w:rPr>
            <w:noProof/>
          </w:rPr>
          <w:t>2</w:t>
        </w:r>
      </w:fldSimple>
      <w:bookmarkEnd w:id="243"/>
      <w:r>
        <w:tab/>
      </w:r>
      <w:r w:rsidRPr="00AF64F0">
        <w:t>Hållbarhetsindikatorer för Sverige</w:t>
      </w:r>
    </w:p>
    <w:p w14:paraId="6DBDB782" w14:textId="77777777" w:rsidR="00ED3704" w:rsidRDefault="00ED3704" w:rsidP="00ED3704">
      <w:pPr>
        <w:pStyle w:val="TabellUnderrubrik"/>
      </w:pPr>
      <w:r>
        <w:t>Procent av BNP</w:t>
      </w:r>
    </w:p>
    <w:tbl>
      <w:tblPr>
        <w:tblStyle w:val="RKBPTabell"/>
        <w:tblW w:w="5000" w:type="pct"/>
        <w:tblLook w:val="06E0" w:firstRow="1" w:lastRow="1" w:firstColumn="1" w:lastColumn="0" w:noHBand="1" w:noVBand="1"/>
      </w:tblPr>
      <w:tblGrid>
        <w:gridCol w:w="5547"/>
        <w:gridCol w:w="912"/>
        <w:gridCol w:w="911"/>
      </w:tblGrid>
      <w:tr w:rsidR="00ED3704" w:rsidRPr="00AF64F0" w14:paraId="737DD079" w14:textId="77777777" w:rsidTr="00ED37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63" w:type="pct"/>
            <w:noWrap/>
            <w:vAlign w:val="top"/>
            <w:hideMark/>
          </w:tcPr>
          <w:p w14:paraId="2235D6F6" w14:textId="77777777" w:rsidR="00ED3704" w:rsidRPr="00AF64F0" w:rsidRDefault="00ED3704" w:rsidP="00ED3704">
            <w:pPr>
              <w:pStyle w:val="TabellHuvud"/>
            </w:pPr>
          </w:p>
        </w:tc>
        <w:tc>
          <w:tcPr>
            <w:tcW w:w="619" w:type="pct"/>
            <w:noWrap/>
            <w:hideMark/>
          </w:tcPr>
          <w:p w14:paraId="06846207" w14:textId="77777777" w:rsidR="00ED3704" w:rsidRPr="00AF64F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F64F0">
              <w:t>S1</w:t>
            </w:r>
          </w:p>
        </w:tc>
        <w:tc>
          <w:tcPr>
            <w:tcW w:w="619" w:type="pct"/>
            <w:noWrap/>
            <w:hideMark/>
          </w:tcPr>
          <w:p w14:paraId="1FB16509" w14:textId="77777777" w:rsidR="00ED3704" w:rsidRPr="00AF64F0" w:rsidRDefault="00ED3704" w:rsidP="00ED3704">
            <w:pPr>
              <w:pStyle w:val="TabellHuvud"/>
              <w:cnfStyle w:val="100000000000" w:firstRow="1" w:lastRow="0" w:firstColumn="0" w:lastColumn="0" w:oddVBand="0" w:evenVBand="0" w:oddHBand="0" w:evenHBand="0" w:firstRowFirstColumn="0" w:firstRowLastColumn="0" w:lastRowFirstColumn="0" w:lastRowLastColumn="0"/>
            </w:pPr>
            <w:r w:rsidRPr="00AF64F0">
              <w:t>S2</w:t>
            </w:r>
          </w:p>
        </w:tc>
      </w:tr>
      <w:tr w:rsidR="00ED3704" w:rsidRPr="00AF64F0" w14:paraId="79C662E1" w14:textId="77777777" w:rsidTr="00ED3704">
        <w:tc>
          <w:tcPr>
            <w:cnfStyle w:val="001000000000" w:firstRow="0" w:lastRow="0" w:firstColumn="1" w:lastColumn="0" w:oddVBand="0" w:evenVBand="0" w:oddHBand="0" w:evenHBand="0" w:firstRowFirstColumn="0" w:firstRowLastColumn="0" w:lastRowFirstColumn="0" w:lastRowLastColumn="0"/>
            <w:tcW w:w="3763" w:type="pct"/>
            <w:noWrap/>
            <w:vAlign w:val="top"/>
            <w:hideMark/>
          </w:tcPr>
          <w:p w14:paraId="3CB3B9BA" w14:textId="77777777" w:rsidR="00ED3704" w:rsidRPr="00AF64F0" w:rsidRDefault="00ED3704" w:rsidP="00ED3704">
            <w:pPr>
              <w:pStyle w:val="Tabell"/>
            </w:pPr>
            <w:r w:rsidRPr="00AF64F0">
              <w:t>Regeringen</w:t>
            </w:r>
          </w:p>
        </w:tc>
        <w:tc>
          <w:tcPr>
            <w:tcW w:w="619" w:type="pct"/>
            <w:noWrap/>
            <w:hideMark/>
          </w:tcPr>
          <w:p w14:paraId="55E8F381" w14:textId="489BD661" w:rsidR="00ED3704" w:rsidRPr="00AF64F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F64F0">
              <w:t>-3,</w:t>
            </w:r>
            <w:r>
              <w:t>1</w:t>
            </w:r>
          </w:p>
        </w:tc>
        <w:tc>
          <w:tcPr>
            <w:tcW w:w="619" w:type="pct"/>
            <w:noWrap/>
            <w:hideMark/>
          </w:tcPr>
          <w:p w14:paraId="64D27B05" w14:textId="7711FDE0" w:rsidR="00ED3704" w:rsidRPr="00AF64F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F64F0">
              <w:t>-0,</w:t>
            </w:r>
            <w:r>
              <w:t>2</w:t>
            </w:r>
          </w:p>
        </w:tc>
      </w:tr>
      <w:tr w:rsidR="00ED3704" w:rsidRPr="00AF64F0" w14:paraId="0B57AB02" w14:textId="77777777" w:rsidTr="00ED3704">
        <w:tc>
          <w:tcPr>
            <w:cnfStyle w:val="001000000000" w:firstRow="0" w:lastRow="0" w:firstColumn="1" w:lastColumn="0" w:oddVBand="0" w:evenVBand="0" w:oddHBand="0" w:evenHBand="0" w:firstRowFirstColumn="0" w:firstRowLastColumn="0" w:lastRowFirstColumn="0" w:lastRowLastColumn="0"/>
            <w:tcW w:w="3763" w:type="pct"/>
            <w:noWrap/>
            <w:vAlign w:val="top"/>
            <w:hideMark/>
          </w:tcPr>
          <w:p w14:paraId="4ACC3970" w14:textId="77777777" w:rsidR="00ED3704" w:rsidRPr="00AF64F0" w:rsidRDefault="00ED3704" w:rsidP="00ED3704">
            <w:pPr>
              <w:pStyle w:val="Tabell"/>
            </w:pPr>
            <w:r w:rsidRPr="00AF64F0">
              <w:t>Konjunkturinstitutet (februari 2021)</w:t>
            </w:r>
          </w:p>
        </w:tc>
        <w:tc>
          <w:tcPr>
            <w:tcW w:w="619" w:type="pct"/>
            <w:noWrap/>
            <w:hideMark/>
          </w:tcPr>
          <w:p w14:paraId="17C46684" w14:textId="77777777" w:rsidR="00ED3704" w:rsidRPr="00AF64F0" w:rsidRDefault="00ED3704" w:rsidP="00ED3704">
            <w:pPr>
              <w:pStyle w:val="Tabell"/>
              <w:cnfStyle w:val="000000000000" w:firstRow="0" w:lastRow="0" w:firstColumn="0" w:lastColumn="0" w:oddVBand="0" w:evenVBand="0" w:oddHBand="0" w:evenHBand="0" w:firstRowFirstColumn="0" w:firstRowLastColumn="0" w:lastRowFirstColumn="0" w:lastRowLastColumn="0"/>
            </w:pPr>
          </w:p>
        </w:tc>
        <w:tc>
          <w:tcPr>
            <w:tcW w:w="619" w:type="pct"/>
            <w:noWrap/>
            <w:hideMark/>
          </w:tcPr>
          <w:p w14:paraId="649D8DD9" w14:textId="77777777" w:rsidR="00ED3704" w:rsidRPr="00AF64F0" w:rsidRDefault="00ED3704" w:rsidP="00ED3704">
            <w:pPr>
              <w:pStyle w:val="Tabell"/>
              <w:cnfStyle w:val="000000000000" w:firstRow="0" w:lastRow="0" w:firstColumn="0" w:lastColumn="0" w:oddVBand="0" w:evenVBand="0" w:oddHBand="0" w:evenHBand="0" w:firstRowFirstColumn="0" w:firstRowLastColumn="0" w:lastRowFirstColumn="0" w:lastRowLastColumn="0"/>
            </w:pPr>
            <w:r w:rsidRPr="00AF64F0">
              <w:t>0,4</w:t>
            </w:r>
          </w:p>
        </w:tc>
      </w:tr>
      <w:tr w:rsidR="00ED3704" w:rsidRPr="00AF64F0" w14:paraId="3A766352" w14:textId="77777777" w:rsidTr="00ED3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63" w:type="pct"/>
            <w:noWrap/>
            <w:vAlign w:val="top"/>
            <w:hideMark/>
          </w:tcPr>
          <w:p w14:paraId="3D4811CA" w14:textId="77777777" w:rsidR="00ED3704" w:rsidRPr="00AF64F0" w:rsidRDefault="00ED3704" w:rsidP="00ED3704">
            <w:pPr>
              <w:pStyle w:val="Tabell"/>
              <w:rPr>
                <w:bCs/>
              </w:rPr>
            </w:pPr>
            <w:r w:rsidRPr="00AF64F0">
              <w:rPr>
                <w:bCs/>
              </w:rPr>
              <w:t>Europeiska kommissionen (februari 2021)</w:t>
            </w:r>
          </w:p>
        </w:tc>
        <w:tc>
          <w:tcPr>
            <w:tcW w:w="619" w:type="pct"/>
            <w:noWrap/>
            <w:hideMark/>
          </w:tcPr>
          <w:p w14:paraId="10DF56B7" w14:textId="77777777" w:rsidR="00ED3704" w:rsidRPr="00AF64F0"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F64F0">
              <w:rPr>
                <w:bCs/>
              </w:rPr>
              <w:t>-3,1</w:t>
            </w:r>
          </w:p>
        </w:tc>
        <w:tc>
          <w:tcPr>
            <w:tcW w:w="619" w:type="pct"/>
            <w:noWrap/>
            <w:hideMark/>
          </w:tcPr>
          <w:p w14:paraId="630E6645" w14:textId="77777777" w:rsidR="00ED3704" w:rsidRPr="00AF64F0" w:rsidRDefault="00ED3704" w:rsidP="00ED3704">
            <w:pPr>
              <w:pStyle w:val="Tabell"/>
              <w:cnfStyle w:val="010000000000" w:firstRow="0" w:lastRow="1" w:firstColumn="0" w:lastColumn="0" w:oddVBand="0" w:evenVBand="0" w:oddHBand="0" w:evenHBand="0" w:firstRowFirstColumn="0" w:firstRowLastColumn="0" w:lastRowFirstColumn="0" w:lastRowLastColumn="0"/>
              <w:rPr>
                <w:bCs/>
              </w:rPr>
            </w:pPr>
            <w:r w:rsidRPr="00AF64F0">
              <w:rPr>
                <w:bCs/>
              </w:rPr>
              <w:t>2,9</w:t>
            </w:r>
          </w:p>
        </w:tc>
      </w:tr>
    </w:tbl>
    <w:p w14:paraId="6ACD1D19" w14:textId="77777777" w:rsidR="00ED3704" w:rsidRDefault="00ED3704" w:rsidP="00ED3704">
      <w:pPr>
        <w:pStyle w:val="Klla"/>
      </w:pPr>
      <w:r>
        <w:t>Källor: Konjunkturinstitutet, Europeiska kommissionen och egna beräkningar.</w:t>
      </w:r>
    </w:p>
    <w:p w14:paraId="59E23FE4" w14:textId="77777777" w:rsidR="00ED3704" w:rsidRPr="005B7D4B" w:rsidRDefault="00ED3704" w:rsidP="00ED3704">
      <w:pPr>
        <w:pStyle w:val="Rubrik2"/>
      </w:pPr>
      <w:bookmarkStart w:id="244" w:name="_Toc68721365"/>
      <w:r>
        <w:t>Finanspolitiken bedöms vara hållbar</w:t>
      </w:r>
      <w:bookmarkEnd w:id="244"/>
    </w:p>
    <w:p w14:paraId="63E760C1" w14:textId="5FB7F4B3" w:rsidR="00ED3704" w:rsidRDefault="00ED3704" w:rsidP="00ED3704">
      <w:pPr>
        <w:pStyle w:val="Brdtext"/>
      </w:pPr>
      <w:r>
        <w:t xml:space="preserve">Sammantaget bedöms finanspolitiken vara långsiktigt hållbar. I långsiktsscenariot är S1 </w:t>
      </w:r>
      <w:r w:rsidRPr="00506262">
        <w:t>-3,</w:t>
      </w:r>
      <w:r>
        <w:t xml:space="preserve">1 procent och S2 </w:t>
      </w:r>
      <w:r w:rsidRPr="00506262">
        <w:t>-0,</w:t>
      </w:r>
      <w:r>
        <w:t>2 procent av BNP.</w:t>
      </w:r>
    </w:p>
    <w:p w14:paraId="1488BF4F" w14:textId="3C953EAC" w:rsidR="00ED3704" w:rsidRDefault="00ED3704" w:rsidP="00ED3704">
      <w:pPr>
        <w:pStyle w:val="Brdtext"/>
      </w:pPr>
      <w:r>
        <w:lastRenderedPageBreak/>
        <w:t>Försvagningen av de offentliga finanserna 2020 och 2021 till följd av den pågående spridningen av covid-19 är temporär och äventyrar inte de offentliga finansernas långsiktiga hållbarhet. Det är dock för tidigt att uttala sig om dagens kraftiga konjunkturnedgång får långsiktiga effekter på de offentliga finanserna. Eftersom antalet arbetade timmar i ekonomin har en betydande effekt på de offentliga finanserna är eventuella långsiktigt negativa effekter på sysselsättningen avgörande.</w:t>
      </w:r>
    </w:p>
    <w:p w14:paraId="211ABF3B" w14:textId="56616B43" w:rsidR="00DC45AE" w:rsidRDefault="00ED3704" w:rsidP="008D4386">
      <w:pPr>
        <w:pStyle w:val="Brdtext"/>
        <w:sectPr w:rsidR="00DC45AE" w:rsidSect="00C55A97">
          <w:headerReference w:type="even" r:id="rId100"/>
          <w:headerReference w:type="default" r:id="rId101"/>
          <w:footerReference w:type="even" r:id="rId102"/>
          <w:footerReference w:type="default" r:id="rId103"/>
          <w:headerReference w:type="first" r:id="rId104"/>
          <w:footerReference w:type="first" r:id="rId105"/>
          <w:type w:val="oddPage"/>
          <w:pgSz w:w="11906" w:h="16838" w:code="9"/>
          <w:pgMar w:top="1304" w:right="2268" w:bottom="1247" w:left="2268" w:header="567" w:footer="624" w:gutter="0"/>
          <w:cols w:space="708"/>
          <w:docGrid w:linePitch="360"/>
        </w:sectPr>
      </w:pPr>
      <w:r>
        <w:t>Det finns för de offentliga finanserna viktiga trender som är helt orelaterade till den pågående spridningen av covid-19. Åren fram t.o.m. 2035 karakteriseras av ett växande demografiskt motiverat behov av skattefinansierade välfärdstjänster. De primära utgifterna i staten och kommunsektorn bedöms öka dessa år, men ökningen är inte av en storleksordning som gör finanspolitiken ohållbar.</w:t>
      </w:r>
    </w:p>
    <w:bookmarkStart w:id="245" w:name="_Toc68721366"/>
    <w:p w14:paraId="0F3ED910" w14:textId="147EEEDB" w:rsidR="00ED3704" w:rsidRDefault="000D76EE" w:rsidP="00ED3704">
      <w:pPr>
        <w:pStyle w:val="Rubrik1"/>
      </w:pPr>
      <w:sdt>
        <w:sdtPr>
          <w:alias w:val="Avsnittsrubrik"/>
          <w:tag w:val="Avsnittsrubrik"/>
          <w:id w:val="-1614359985"/>
          <w:dataBinding w:prefixMappings="xmlns:ns0='http://rkdhs/mallar/budget/VÅP/VÅP.xsd'" w:xpath="/ns0:dokumentvärden[1]/ns0:avsnitt[1]/ns0:avsnitt[11]/@avsnittsrubrik" w:storeItemID="{E4A92E87-CD46-4139-BA79-F73ACCF787C5}"/>
          <w:text w:multiLine="1"/>
        </w:sdtPr>
        <w:sdtContent>
          <w:r w:rsidR="00ED3704">
            <w:t>Ändrad fördelning av ändamål och verksamheter på utgiftsområden</w:t>
          </w:r>
        </w:sdtContent>
      </w:sdt>
      <w:r w:rsidR="00ED3704" w:rsidRPr="00E1060A">
        <w:rPr>
          <w:noProof/>
        </w:rPr>
        <mc:AlternateContent>
          <mc:Choice Requires="wps">
            <w:drawing>
              <wp:anchor distT="0" distB="0" distL="114300" distR="114300" simplePos="0" relativeHeight="251662848" behindDoc="0" locked="0" layoutInCell="1" allowOverlap="1" wp14:anchorId="393C59B2" wp14:editId="5B49DA9A">
                <wp:simplePos x="0" y="0"/>
                <wp:positionH relativeFrom="page">
                  <wp:posOffset>7006590</wp:posOffset>
                </wp:positionH>
                <wp:positionV relativeFrom="page">
                  <wp:posOffset>0</wp:posOffset>
                </wp:positionV>
                <wp:extent cx="547200" cy="10792800"/>
                <wp:effectExtent l="0" t="0" r="5715" b="8890"/>
                <wp:wrapNone/>
                <wp:docPr id="43"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c="http://schemas.openxmlformats.org/drawingml/2006/chart" xmlns:adec="http://schemas.microsoft.com/office/drawing/2017/decorative" xmlns:a="http://schemas.openxmlformats.org/drawingml/2006/main">
            <w:pict>
              <v:rect id="Rektangel 1" style="position:absolute;margin-left:551.7pt;margin-top:0;width:43.1pt;height:849.8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alt="&quot;&quot;" o:spid="_x0000_s1026" fillcolor="#dfddd9 [3205]" stroked="f" strokeweight="1pt" w14:anchorId="5541B4B3">
                <w10:wrap anchorx="page" anchory="page"/>
              </v:rect>
            </w:pict>
          </mc:Fallback>
        </mc:AlternateContent>
      </w:r>
      <w:bookmarkEnd w:id="245"/>
    </w:p>
    <w:p w14:paraId="4B44F6DF" w14:textId="176293E0" w:rsidR="00ED3704" w:rsidRDefault="00ED3704" w:rsidP="00ED3704">
      <w:pPr>
        <w:pStyle w:val="Brdtext"/>
      </w:pPr>
      <w:r>
        <w:t xml:space="preserve">I detta avsnitt lämnar regeringen förslag om vilka ändamål och verksamheter som bör flyttas mellan utgiftsområden fr.o.m. 2022. De föreslagna ändringarna genomförs först efter riksdagens ställningstagande vilket innebär att de inte ingår i de beräkningar för utgiftsområden som görs i denna proposition. </w:t>
      </w:r>
    </w:p>
    <w:p w14:paraId="1C94744F" w14:textId="7A39ADDE" w:rsidR="00ED3704" w:rsidRDefault="00ED3704" w:rsidP="00ED3704">
      <w:pPr>
        <w:pStyle w:val="Rubrik2"/>
      </w:pPr>
      <w:bookmarkStart w:id="246" w:name="_Toc68721367"/>
      <w:r w:rsidRPr="006E41F5">
        <w:rPr>
          <w:bCs/>
        </w:rPr>
        <w:t>Gentekniknämnden</w:t>
      </w:r>
      <w:bookmarkEnd w:id="246"/>
    </w:p>
    <w:p w14:paraId="2287C4D3" w14:textId="69F29A12" w:rsidR="00ED3704" w:rsidRDefault="00ED3704" w:rsidP="00ED3704">
      <w:pPr>
        <w:pStyle w:val="Brdtextmedram"/>
      </w:pPr>
      <w:r w:rsidRPr="00BE2D14">
        <w:rPr>
          <w:b/>
          <w:bCs/>
        </w:rPr>
        <w:t xml:space="preserve">Regeringens </w:t>
      </w:r>
      <w:r>
        <w:rPr>
          <w:b/>
          <w:bCs/>
        </w:rPr>
        <w:t>förslag</w:t>
      </w:r>
      <w:r w:rsidRPr="00BE2D14">
        <w:rPr>
          <w:b/>
          <w:bCs/>
        </w:rPr>
        <w:t>:</w:t>
      </w:r>
      <w:r>
        <w:t xml:space="preserve"> </w:t>
      </w:r>
      <w:r w:rsidRPr="008730CC">
        <w:t>De ändamål och verksamhet</w:t>
      </w:r>
      <w:r>
        <w:t>er</w:t>
      </w:r>
      <w:r w:rsidRPr="008730CC">
        <w:t xml:space="preserve"> som avser Gentekniknämnden och som finansieras från anslag</w:t>
      </w:r>
      <w:r>
        <w:t>et</w:t>
      </w:r>
      <w:r w:rsidRPr="008730CC">
        <w:t xml:space="preserve"> 1:9 </w:t>
      </w:r>
      <w:r w:rsidRPr="00F70676">
        <w:rPr>
          <w:i/>
          <w:iCs/>
        </w:rPr>
        <w:t>Gentekniknämnden</w:t>
      </w:r>
      <w:r w:rsidRPr="008730CC">
        <w:t xml:space="preserve"> </w:t>
      </w:r>
      <w:r>
        <w:t>inom</w:t>
      </w:r>
      <w:r w:rsidRPr="008730CC">
        <w:t xml:space="preserve"> utgiftsområde</w:t>
      </w:r>
      <w:r>
        <w:t> </w:t>
      </w:r>
      <w:r w:rsidRPr="008730CC">
        <w:t>4 Rättsväsende</w:t>
      </w:r>
      <w:r>
        <w:t>t</w:t>
      </w:r>
      <w:r w:rsidRPr="008730CC">
        <w:t xml:space="preserve"> flyttas till utgiftsområde</w:t>
      </w:r>
      <w:r>
        <w:t> </w:t>
      </w:r>
      <w:r w:rsidRPr="008730CC">
        <w:t>16 Utbildning och universitetsforskning.</w:t>
      </w:r>
    </w:p>
    <w:p w14:paraId="1589D590" w14:textId="4F087FF6" w:rsidR="00ED3704" w:rsidRDefault="00ED3704" w:rsidP="00ED3704">
      <w:pPr>
        <w:pStyle w:val="Brdtext"/>
      </w:pPr>
      <w:r w:rsidRPr="00BE2D14">
        <w:rPr>
          <w:b/>
          <w:bCs/>
        </w:rPr>
        <w:t xml:space="preserve">Skälen för regeringens </w:t>
      </w:r>
      <w:r>
        <w:rPr>
          <w:b/>
          <w:bCs/>
        </w:rPr>
        <w:t>förslag</w:t>
      </w:r>
      <w:r w:rsidRPr="00BE2D14">
        <w:rPr>
          <w:b/>
          <w:bCs/>
        </w:rPr>
        <w:t>:</w:t>
      </w:r>
      <w:r>
        <w:t xml:space="preserve"> </w:t>
      </w:r>
      <w:r w:rsidRPr="00003B27">
        <w:t>Gentekniknämnden</w:t>
      </w:r>
      <w:r w:rsidRPr="000E0F4A">
        <w:t xml:space="preserve"> har i uppgift att genom råd</w:t>
      </w:r>
      <w:r>
        <w:softHyphen/>
      </w:r>
      <w:r w:rsidRPr="000E0F4A">
        <w:t>givande verksamhet främja en etiskt försvarbar och säker användning av gen</w:t>
      </w:r>
      <w:r>
        <w:softHyphen/>
      </w:r>
      <w:r w:rsidRPr="000E0F4A">
        <w:t xml:space="preserve">tekniken så att människors och djurs hälsa och miljö skyddas. Till uppgifterna hör även att sprida kunskap om och informera allmänheten om den gentekniska utvecklingen samt beakta vikten av att ett gott forskningspolitiskt klimat upprätthålls. För att Sverige ska kunna vara en ledande kunskapsnation där forskning leder till samhällets utveckling är de etiska frågorna om genteknikutvecklingen centrala och bör beaktas. Verksamheten vid Gentekniknämnden bedöms därmed svara bättre mot riksdagens mål för forskningspolitiken än mot målen för kriminalpolitiken och rättsväsendet. </w:t>
      </w:r>
    </w:p>
    <w:p w14:paraId="136B4740" w14:textId="4FA58BF2" w:rsidR="00ED3704" w:rsidRDefault="00ED3704" w:rsidP="00ED3704">
      <w:pPr>
        <w:pStyle w:val="Brdtext"/>
      </w:pPr>
      <w:r>
        <w:t xml:space="preserve">Mot denna bakgrund föreslår regeringen att de ändamål och verksamheter som avser </w:t>
      </w:r>
      <w:r w:rsidRPr="00023C89">
        <w:t xml:space="preserve">Gentekniknämnden </w:t>
      </w:r>
      <w:r>
        <w:t xml:space="preserve">och </w:t>
      </w:r>
      <w:r w:rsidRPr="00023C89">
        <w:t xml:space="preserve">som finansieras </w:t>
      </w:r>
      <w:r>
        <w:t xml:space="preserve">från </w:t>
      </w:r>
      <w:r w:rsidRPr="00023C89">
        <w:t>anslag</w:t>
      </w:r>
      <w:r>
        <w:t>et</w:t>
      </w:r>
      <w:r w:rsidRPr="00023C89">
        <w:t xml:space="preserve"> 1:9 </w:t>
      </w:r>
      <w:r w:rsidRPr="003247BD">
        <w:rPr>
          <w:i/>
          <w:iCs/>
        </w:rPr>
        <w:t>Gentekniknämnden</w:t>
      </w:r>
      <w:r w:rsidRPr="00023C89">
        <w:t xml:space="preserve"> </w:t>
      </w:r>
      <w:r>
        <w:t xml:space="preserve">inom </w:t>
      </w:r>
      <w:r w:rsidRPr="00023C89">
        <w:t>utgifts</w:t>
      </w:r>
      <w:r>
        <w:softHyphen/>
      </w:r>
      <w:r w:rsidRPr="00023C89">
        <w:t>område</w:t>
      </w:r>
      <w:r>
        <w:t> </w:t>
      </w:r>
      <w:r w:rsidRPr="00023C89">
        <w:t xml:space="preserve">4 Rättsväsendet </w:t>
      </w:r>
      <w:r>
        <w:t>flyttas</w:t>
      </w:r>
      <w:r w:rsidRPr="00023C89">
        <w:t xml:space="preserve"> till utgiftsområde</w:t>
      </w:r>
      <w:r>
        <w:t> 16 Utbildning och universitets</w:t>
      </w:r>
      <w:r>
        <w:softHyphen/>
        <w:t xml:space="preserve">forskning. </w:t>
      </w:r>
    </w:p>
    <w:p w14:paraId="1D114F72" w14:textId="1CF69A22" w:rsidR="00ED3704" w:rsidRDefault="00ED3704" w:rsidP="00ED3704">
      <w:pPr>
        <w:pStyle w:val="Brdtext"/>
      </w:pPr>
      <w:r w:rsidRPr="001D4D7A">
        <w:t>För 20</w:t>
      </w:r>
      <w:r>
        <w:t>22</w:t>
      </w:r>
      <w:r w:rsidRPr="001D4D7A">
        <w:t xml:space="preserve"> beräknas förslaget</w:t>
      </w:r>
      <w:r>
        <w:t xml:space="preserve"> öka </w:t>
      </w:r>
      <w:r w:rsidRPr="001D4D7A">
        <w:t>utgiftsramen för utgiftsområde</w:t>
      </w:r>
      <w:r>
        <w:t> 16 Utbildning och universitetsforskning</w:t>
      </w:r>
      <w:r w:rsidRPr="001D4D7A">
        <w:t xml:space="preserve"> med </w:t>
      </w:r>
      <w:r w:rsidRPr="00001D04">
        <w:t>4</w:t>
      </w:r>
      <w:r>
        <w:t> </w:t>
      </w:r>
      <w:r w:rsidRPr="00001D04">
        <w:t>81</w:t>
      </w:r>
      <w:r>
        <w:t xml:space="preserve">9 000 kronor och minska </w:t>
      </w:r>
      <w:r w:rsidRPr="001D4D7A">
        <w:t>utgiftsramen för utgifts</w:t>
      </w:r>
      <w:r>
        <w:softHyphen/>
      </w:r>
      <w:r w:rsidRPr="001D4D7A">
        <w:t>område</w:t>
      </w:r>
      <w:r>
        <w:t> </w:t>
      </w:r>
      <w:r w:rsidRPr="001D4D7A">
        <w:t>4 Rättsväsendet</w:t>
      </w:r>
      <w:r>
        <w:t xml:space="preserve"> med </w:t>
      </w:r>
      <w:r w:rsidRPr="001D4D7A">
        <w:t>motsvarande belopp.</w:t>
      </w:r>
      <w:r w:rsidRPr="00804EE9">
        <w:t xml:space="preserve"> </w:t>
      </w:r>
    </w:p>
    <w:p w14:paraId="06025D57" w14:textId="54E938E4" w:rsidR="00ED3704" w:rsidRDefault="00ED3704" w:rsidP="00ED3704">
      <w:pPr>
        <w:pStyle w:val="Rubrik2"/>
      </w:pPr>
      <w:bookmarkStart w:id="247" w:name="_Toc68721368"/>
      <w:bookmarkStart w:id="248" w:name="_Hlk66969408"/>
      <w:r>
        <w:t>Elsäkerhet</w:t>
      </w:r>
      <w:bookmarkEnd w:id="247"/>
    </w:p>
    <w:p w14:paraId="1C5FAA2A" w14:textId="5D191C45" w:rsidR="00ED3704" w:rsidRDefault="00ED3704" w:rsidP="00ED3704">
      <w:pPr>
        <w:pStyle w:val="Brdtextmedram"/>
      </w:pPr>
      <w:r w:rsidRPr="00BE2D14">
        <w:rPr>
          <w:b/>
          <w:bCs/>
        </w:rPr>
        <w:t xml:space="preserve">Regeringens </w:t>
      </w:r>
      <w:r>
        <w:rPr>
          <w:b/>
          <w:bCs/>
        </w:rPr>
        <w:t>förslag</w:t>
      </w:r>
      <w:r w:rsidRPr="00BE2D14">
        <w:rPr>
          <w:b/>
          <w:bCs/>
        </w:rPr>
        <w:t>:</w:t>
      </w:r>
      <w:r>
        <w:t xml:space="preserve"> De ändamål och verksamheter som avser elsäkerhet och som finansieras från anslaget 4:1 </w:t>
      </w:r>
      <w:r>
        <w:rPr>
          <w:i/>
          <w:iCs/>
        </w:rPr>
        <w:t>Elsäkerhetsverket</w:t>
      </w:r>
      <w:r>
        <w:t xml:space="preserve"> inom utgiftsområde 6 Försvar och sam</w:t>
      </w:r>
      <w:r>
        <w:softHyphen/>
        <w:t>hällets krisberedskap flyttas till utgiftsområde 21 Energi.</w:t>
      </w:r>
    </w:p>
    <w:p w14:paraId="7CDD2B0D" w14:textId="47B3E1B0" w:rsidR="00ED3704" w:rsidRDefault="00ED3704" w:rsidP="004328A3">
      <w:pPr>
        <w:pStyle w:val="Brdtext"/>
      </w:pPr>
      <w:r w:rsidRPr="00BE2D14">
        <w:rPr>
          <w:b/>
          <w:bCs/>
        </w:rPr>
        <w:t xml:space="preserve">Skälen för regeringens </w:t>
      </w:r>
      <w:r>
        <w:rPr>
          <w:b/>
          <w:bCs/>
        </w:rPr>
        <w:t>förslag</w:t>
      </w:r>
      <w:r w:rsidRPr="00BE2D14">
        <w:rPr>
          <w:b/>
          <w:bCs/>
        </w:rPr>
        <w:t>:</w:t>
      </w:r>
      <w:r>
        <w:t xml:space="preserve"> </w:t>
      </w:r>
      <w:r w:rsidRPr="00EE024A">
        <w:t>Elsäkerhetsfrågor och arbete med elektromagnetisk kompa</w:t>
      </w:r>
      <w:r>
        <w:t>ti</w:t>
      </w:r>
      <w:r w:rsidRPr="00EE024A">
        <w:t>bilitet är en integrerad del av energipolitiken. Det är därför av vikt att frågor om elsäkerhet och elektromagnetisk kompa</w:t>
      </w:r>
      <w:r>
        <w:t>ti</w:t>
      </w:r>
      <w:r w:rsidRPr="00EE024A">
        <w:t>bilitet inkluderas i energipolitiska samman</w:t>
      </w:r>
      <w:r>
        <w:softHyphen/>
      </w:r>
      <w:r w:rsidRPr="00EE024A">
        <w:t>hang.</w:t>
      </w:r>
      <w:r>
        <w:t xml:space="preserve"> </w:t>
      </w:r>
    </w:p>
    <w:p w14:paraId="5A77BA55" w14:textId="3E1BD08A" w:rsidR="00ED3704" w:rsidRDefault="00ED3704" w:rsidP="004328A3">
      <w:pPr>
        <w:pStyle w:val="Brdtext"/>
      </w:pPr>
      <w:bookmarkStart w:id="249" w:name="_Hlk66895303"/>
      <w:r>
        <w:t>Till följd av klimat- och energipolitiska mål förväntas m</w:t>
      </w:r>
      <w:r w:rsidRPr="007D0682">
        <w:t>ängden elektrisk</w:t>
      </w:r>
      <w:r>
        <w:t xml:space="preserve"> utrustning, såsom</w:t>
      </w:r>
      <w:r w:rsidRPr="007D0682">
        <w:t xml:space="preserve"> </w:t>
      </w:r>
      <w:r w:rsidRPr="00495493">
        <w:t>i</w:t>
      </w:r>
      <w:r>
        <w:t xml:space="preserve"> </w:t>
      </w:r>
      <w:r w:rsidRPr="007D0682">
        <w:t>fordon och solcellsanläggningar</w:t>
      </w:r>
      <w:r>
        <w:t>,</w:t>
      </w:r>
      <w:r w:rsidRPr="007D0682">
        <w:t xml:space="preserve"> öka </w:t>
      </w:r>
      <w:r>
        <w:t>framöver.</w:t>
      </w:r>
      <w:r w:rsidRPr="007D0682">
        <w:t xml:space="preserve"> </w:t>
      </w:r>
      <w:bookmarkEnd w:id="249"/>
      <w:r>
        <w:t>Detta</w:t>
      </w:r>
      <w:r w:rsidRPr="007D0682">
        <w:t xml:space="preserve"> innebär</w:t>
      </w:r>
      <w:r>
        <w:t xml:space="preserve"> i sin tur</w:t>
      </w:r>
      <w:r w:rsidRPr="007D0682">
        <w:t xml:space="preserve"> </w:t>
      </w:r>
      <w:r>
        <w:t>att kopplingen mellan elsäkerhetsområdet och energipolitiken stärks ytterligare.</w:t>
      </w:r>
    </w:p>
    <w:p w14:paraId="744CB285" w14:textId="3D467C85" w:rsidR="00ED3704" w:rsidRDefault="00ED3704" w:rsidP="004328A3">
      <w:pPr>
        <w:pStyle w:val="Brdtext"/>
      </w:pPr>
      <w:r>
        <w:lastRenderedPageBreak/>
        <w:t xml:space="preserve">Mot denna bakgrund föreslår regeringen att de ändamål och verksamheter som avser elsäkerhet och som finansieras från anslaget 4:1 </w:t>
      </w:r>
      <w:r w:rsidRPr="003247BD">
        <w:rPr>
          <w:i/>
          <w:iCs/>
        </w:rPr>
        <w:t>Elsäkerhetsverket</w:t>
      </w:r>
      <w:r>
        <w:t xml:space="preserve"> inom utgiftsområde 6 Försvar och samhällets krisberedskap flyttas till utgiftsområde 21 Energi. </w:t>
      </w:r>
    </w:p>
    <w:p w14:paraId="11D6728D" w14:textId="5F41CC1E" w:rsidR="00DC45AE" w:rsidRDefault="00ED3704" w:rsidP="008D4386">
      <w:pPr>
        <w:pStyle w:val="Brdtext"/>
      </w:pPr>
      <w:r>
        <w:t xml:space="preserve">För 2022 beräknas förslaget öka utgiftsramen för utgiftsområde 21 Energi med 68 508 000 kronor och minska utgiftsramen för utgiftsområde 6 Försvar och samhällets krisberedskap med motsvarande belopp. </w:t>
      </w:r>
      <w:bookmarkEnd w:id="248"/>
    </w:p>
    <w:sectPr w:rsidR="00DC45AE" w:rsidSect="00C55A97">
      <w:headerReference w:type="even" r:id="rId106"/>
      <w:headerReference w:type="default" r:id="rId107"/>
      <w:footerReference w:type="even" r:id="rId108"/>
      <w:footerReference w:type="default" r:id="rId109"/>
      <w:headerReference w:type="first" r:id="rId110"/>
      <w:footerReference w:type="first" r:id="rId111"/>
      <w:type w:val="oddPage"/>
      <w:pgSz w:w="11906" w:h="16838" w:code="9"/>
      <w:pgMar w:top="1304" w:right="2268" w:bottom="1247" w:left="2268" w:header="56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EA23716" w14:textId="77777777" w:rsidR="000D76EE" w:rsidRDefault="000D76EE" w:rsidP="006A6340">
      <w:pPr>
        <w:spacing w:after="0" w:line="240" w:lineRule="auto"/>
      </w:pPr>
      <w:r>
        <w:separator/>
      </w:r>
    </w:p>
  </w:endnote>
  <w:endnote w:type="continuationSeparator" w:id="0">
    <w:p w14:paraId="02CA6BBA" w14:textId="77777777" w:rsidR="000D76EE" w:rsidRDefault="000D76EE" w:rsidP="006A634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Garamond">
    <w:panose1 w:val="020204040303010108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7F2629" w14:textId="7066B9CC"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1E6CE2" w14:textId="50DAA7A5" w:rsidR="000D76EE" w:rsidRDefault="000D76EE">
    <w:pPr>
      <w:pStyle w:val="Sidfot"/>
    </w:pP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2ADD80"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794A0B"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89B0A9" w14:textId="77777777" w:rsidR="000D76EE" w:rsidRDefault="000D76EE">
    <w:pPr>
      <w:pStyle w:val="Sidfot"/>
    </w:pPr>
    <w:r>
      <w:fldChar w:fldCharType="begin"/>
    </w:r>
    <w:r>
      <w:instrText>PAGE   \* MERGEFORMAT</w:instrText>
    </w:r>
    <w:r>
      <w:fldChar w:fldCharType="separate"/>
    </w:r>
    <w: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BAABB9"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B8D951"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6BF138" w14:textId="77777777" w:rsidR="000D76EE" w:rsidRDefault="000D76EE">
    <w:pPr>
      <w:pStyle w:val="Sidfot"/>
    </w:pPr>
    <w:r>
      <w:fldChar w:fldCharType="begin"/>
    </w:r>
    <w:r>
      <w:instrText>PAGE   \* MERGEFORMAT</w:instrText>
    </w:r>
    <w:r>
      <w:fldChar w:fldCharType="separate"/>
    </w:r>
    <w:r>
      <w:t>1</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CAFEFD"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772F4A"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637430" w14:textId="77777777" w:rsidR="000D76EE" w:rsidRDefault="000D76EE">
    <w:pPr>
      <w:pStyle w:val="Sidfot"/>
    </w:pPr>
    <w:r>
      <w:fldChar w:fldCharType="begin"/>
    </w:r>
    <w:r>
      <w:instrText>PAGE   \* MERGEFORMAT</w:instrText>
    </w:r>
    <w:r>
      <w:fldChar w:fldCharType="separate"/>
    </w:r>
    <w:r>
      <w:t>1</w:t>
    </w:r>
    <w: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5D2E07"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613A37"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62C63D" w14:textId="77777777" w:rsidR="000D76EE" w:rsidRDefault="000D76EE">
    <w:pPr>
      <w:pStyle w:val="Sidfot"/>
    </w:pPr>
    <w:r>
      <w:fldChar w:fldCharType="begin"/>
    </w:r>
    <w:r>
      <w:instrText>PAGE   \* MERGEFORMAT</w:instrText>
    </w:r>
    <w:r>
      <w:fldChar w:fldCharType="separate"/>
    </w:r>
    <w:r>
      <w:t>1</w:t>
    </w:r>
    <w: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675193"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536E71"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FED7DB" w14:textId="77777777" w:rsidR="000D76EE" w:rsidRDefault="000D76EE">
    <w:pPr>
      <w:pStyle w:val="Sidfot"/>
    </w:pPr>
    <w:r>
      <w:fldChar w:fldCharType="begin"/>
    </w:r>
    <w:r>
      <w:instrText>PAGE   \* MERGEFORMAT</w:instrText>
    </w:r>
    <w:r>
      <w:fldChar w:fldCharType="separate"/>
    </w:r>
    <w:r>
      <w:t>1</w:t>
    </w:r>
    <w: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423B4B"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F916A9"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524D70" w14:textId="77777777" w:rsidR="000D76EE" w:rsidRDefault="000D76EE">
    <w:pPr>
      <w:pStyle w:val="Sidfot"/>
    </w:pPr>
    <w:r>
      <w:fldChar w:fldCharType="begin"/>
    </w:r>
    <w:r>
      <w:instrText>PAGE   \* MERGEFORMAT</w:instrText>
    </w:r>
    <w:r>
      <w:fldChar w:fldCharType="separate"/>
    </w:r>
    <w:r>
      <w:t>1</w:t>
    </w:r>
    <w: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8888D4"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8CBCFC"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BF87AA" w14:textId="77777777" w:rsidR="000D76EE" w:rsidRDefault="000D76EE">
    <w:pPr>
      <w:pStyle w:val="Sidfot"/>
    </w:pPr>
    <w:r>
      <w:fldChar w:fldCharType="begin"/>
    </w:r>
    <w:r>
      <w:instrText>PAGE   \* MERGEFORMAT</w:instrText>
    </w:r>
    <w:r>
      <w:fldChar w:fldCharType="separate"/>
    </w:r>
    <w:r>
      <w:t>1</w:t>
    </w:r>
    <w: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40B64C"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0BB335"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87FFEB" w14:textId="77777777" w:rsidR="000D76EE" w:rsidRDefault="000D76EE">
    <w:pPr>
      <w:pStyle w:val="Sidfot"/>
    </w:pPr>
    <w:r>
      <w:fldChar w:fldCharType="begin"/>
    </w:r>
    <w:r>
      <w:instrText>PAGE   \* MERGEFORMAT</w:instrText>
    </w:r>
    <w:r>
      <w:fldChar w:fldCharType="separate"/>
    </w:r>
    <w:r>
      <w:t>1</w:t>
    </w:r>
    <w: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356B09"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BE17FB"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5BF56F" w14:textId="77777777" w:rsidR="000D76EE" w:rsidRDefault="000D76EE">
    <w:pPr>
      <w:pStyle w:val="Sidfot"/>
    </w:pPr>
    <w:r>
      <w:fldChar w:fldCharType="begin"/>
    </w:r>
    <w:r>
      <w:instrText>PAGE   \* MERGEFORMAT</w:instrText>
    </w:r>
    <w:r>
      <w:fldChar w:fldCharType="separate"/>
    </w:r>
    <w:r>
      <w:t>1</w:t>
    </w:r>
    <w: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F956B1"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66EC4A" w14:textId="77777777" w:rsidR="000D76EE" w:rsidRPr="00B55039" w:rsidRDefault="000D76EE" w:rsidP="00B55039">
    <w:pPr>
      <w:pStyle w:val="Sidfot"/>
    </w:pPr>
    <w:r>
      <w:fldChar w:fldCharType="begin"/>
    </w:r>
    <w:r>
      <w:instrText>PAGE   \* MERGEFORMAT</w:instrText>
    </w:r>
    <w:r>
      <w:fldChar w:fldCharType="separate"/>
    </w:r>
    <w:r>
      <w:t>3</w:t>
    </w:r>
    <w: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4392FB" w14:textId="77777777" w:rsidR="000D76EE" w:rsidRDefault="000D76EE">
    <w:pPr>
      <w:pStyle w:val="Sidfot"/>
    </w:pPr>
    <w:r>
      <w:fldChar w:fldCharType="begin"/>
    </w:r>
    <w:r>
      <w:instrText>PAGE   \* MERGEFORMAT</w:instrText>
    </w:r>
    <w:r>
      <w:fldChar w:fldCharType="separate"/>
    </w:r>
    <w:r>
      <w:t>1</w:t>
    </w:r>
    <w:r>
      <w:fldChar w:fldCharType="end"/>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4C2D57" w14:textId="77777777" w:rsidR="000D76EE" w:rsidRPr="00B55039" w:rsidRDefault="000D76EE" w:rsidP="00ED3704">
    <w:pPr>
      <w:pStyle w:val="Sidfot"/>
    </w:pPr>
    <w:r>
      <w:fldChar w:fldCharType="begin"/>
    </w:r>
    <w:r>
      <w:instrText>PAGE   \* MERGEFORMAT</w:instrText>
    </w:r>
    <w:r>
      <w:fldChar w:fldCharType="separate"/>
    </w:r>
    <w:r>
      <w:t>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2EE8A71" w14:textId="77777777" w:rsidR="000D76EE" w:rsidRDefault="000D76EE" w:rsidP="006A6340">
      <w:pPr>
        <w:spacing w:after="0" w:line="240" w:lineRule="auto"/>
      </w:pPr>
    </w:p>
  </w:footnote>
  <w:footnote w:type="continuationSeparator" w:id="0">
    <w:p w14:paraId="1038FA5D" w14:textId="77777777" w:rsidR="000D76EE" w:rsidRDefault="000D76EE" w:rsidP="006A6340">
      <w:pPr>
        <w:spacing w:after="0" w:line="240" w:lineRule="auto"/>
      </w:pPr>
    </w:p>
  </w:footnote>
  <w:footnote w:type="continuationNotice" w:id="1">
    <w:p w14:paraId="3E6EF88B" w14:textId="77777777" w:rsidR="000D76EE" w:rsidRDefault="000D76EE">
      <w:pPr>
        <w:spacing w:after="0" w:line="240" w:lineRule="auto"/>
      </w:pPr>
    </w:p>
  </w:footnote>
  <w:footnote w:id="2">
    <w:p w14:paraId="605573F7" w14:textId="3C6E1780" w:rsidR="000D76EE" w:rsidRDefault="000D76EE">
      <w:pPr>
        <w:pStyle w:val="Fotnotstext"/>
      </w:pPr>
      <w:r>
        <w:rPr>
          <w:rStyle w:val="Fotnotsreferens"/>
        </w:rPr>
        <w:footnoteRef/>
      </w:r>
      <w:r>
        <w:t xml:space="preserve"> </w:t>
      </w:r>
      <w:r w:rsidRPr="00FA7300">
        <w:t>Det inkluderar åtgärder kopplade till pandemin i</w:t>
      </w:r>
      <w:r>
        <w:t xml:space="preserve"> propositionerna</w:t>
      </w:r>
      <w:r w:rsidRPr="00FA7300">
        <w:t xml:space="preserve"> </w:t>
      </w:r>
      <w:r>
        <w:t>V</w:t>
      </w:r>
      <w:r w:rsidRPr="00FA7300">
        <w:t xml:space="preserve">årändringsbudget </w:t>
      </w:r>
      <w:r>
        <w:t xml:space="preserve">för 2020 </w:t>
      </w:r>
      <w:r w:rsidRPr="00FA7300">
        <w:t xml:space="preserve">och </w:t>
      </w:r>
      <w:r>
        <w:t>H</w:t>
      </w:r>
      <w:r w:rsidRPr="00FA7300">
        <w:t xml:space="preserve">öständringsbudget för 2020 samt alla åtgärder i övriga propositioner med förslag till ändringar i statens budget som har beslutats och aviserats för 2020 och 2021, i budgetpropositionen för 2021 och de ytterligare åtgärder som nu föreslås i </w:t>
      </w:r>
      <w:r>
        <w:t>propositionen V</w:t>
      </w:r>
      <w:r w:rsidRPr="00FA7300">
        <w:t xml:space="preserve">årändringsbudget </w:t>
      </w:r>
      <w:r w:rsidRPr="00FB2467">
        <w:t>för</w:t>
      </w:r>
      <w:r w:rsidRPr="00FA7300">
        <w:t xml:space="preserve"> 2021.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EA7087" w14:textId="47EE34F1" w:rsidR="000D76EE" w:rsidRPr="00DA2538" w:rsidRDefault="000D76EE" w:rsidP="00DA2538">
    <w:pPr>
      <w:pStyle w:val="Sidhuvud"/>
    </w:pPr>
    <w:sdt>
      <w:sdtPr>
        <w:alias w:val="NummerEtikett"/>
        <w:tag w:val="NummerEtikett"/>
        <w:id w:val="-705483963"/>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270969268"/>
        <w:lock w:val="contentLocked"/>
        <w:dataBinding w:prefixMappings="xmlns:ns0='http://rkdhs/mallar/budget/VÅP/VÅP.xsd'" w:xpath="/ns0:dokumentvärden[1]/ns0:dokumentnummer[1]" w:storeItemID="{E4A92E87-CD46-4139-BA79-F73ACCF787C5}"/>
        <w:text/>
      </w:sdtPr>
      <w:sdtContent>
        <w:r>
          <w:t>2020/21:100</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BFF3A3" w14:textId="7C883747" w:rsidR="000D76EE" w:rsidRDefault="000D76EE" w:rsidP="00DA2538">
    <w:pPr>
      <w:pStyle w:val="Sidhuvud"/>
    </w:pPr>
    <w:sdt>
      <w:sdtPr>
        <w:alias w:val="NummerEtikett"/>
        <w:tag w:val="NummerEtikett"/>
        <w:id w:val="-1382945323"/>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732272643"/>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9029DE" w14:textId="77777777" w:rsidR="000D76EE" w:rsidRDefault="000D76EE">
    <w:r>
      <w:cr/>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0408F3" w14:textId="759B7179" w:rsidR="000D76EE" w:rsidRPr="00DA2538" w:rsidRDefault="000D76EE" w:rsidP="00DA2538">
    <w:pPr>
      <w:pStyle w:val="Sidhuvud"/>
    </w:pPr>
    <w:sdt>
      <w:sdtPr>
        <w:alias w:val="NummerEtikett"/>
        <w:tag w:val="NummerEtikett"/>
        <w:id w:val="1773124934"/>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878691420"/>
        <w:lock w:val="contentLocked"/>
        <w:dataBinding w:prefixMappings="xmlns:ns0='http://rkdhs/mallar/budget/VÅP/VÅP.xsd'" w:xpath="/ns0:dokumentvärden[1]/ns0:dokumentnummer[1]" w:storeItemID="{E4A92E87-CD46-4139-BA79-F73ACCF787C5}"/>
        <w:text/>
      </w:sdtPr>
      <w:sdtContent>
        <w:r>
          <w:t>2020/21:100</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EFD41F" w14:textId="0DBAFF3B" w:rsidR="000D76EE" w:rsidRDefault="000D76EE" w:rsidP="00DA2538">
    <w:pPr>
      <w:pStyle w:val="Sidhuvud"/>
    </w:pPr>
    <w:sdt>
      <w:sdtPr>
        <w:alias w:val="NummerEtikett"/>
        <w:tag w:val="NummerEtikett"/>
        <w:id w:val="-950865639"/>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481773636"/>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1501BF" w14:textId="77777777" w:rsidR="000D76EE" w:rsidRDefault="000D76EE">
    <w:r>
      <w:cr/>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FA4F11" w14:textId="16395144" w:rsidR="000D76EE" w:rsidRPr="00DA2538" w:rsidRDefault="000D76EE" w:rsidP="00DA2538">
    <w:pPr>
      <w:pStyle w:val="Sidhuvud"/>
    </w:pPr>
    <w:sdt>
      <w:sdtPr>
        <w:alias w:val="NummerEtikett"/>
        <w:tag w:val="NummerEtikett"/>
        <w:id w:val="-613447333"/>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812873046"/>
        <w:lock w:val="contentLocked"/>
        <w:dataBinding w:prefixMappings="xmlns:ns0='http://rkdhs/mallar/budget/VÅP/VÅP.xsd'" w:xpath="/ns0:dokumentvärden[1]/ns0:dokumentnummer[1]" w:storeItemID="{E4A92E87-CD46-4139-BA79-F73ACCF787C5}"/>
        <w:text/>
      </w:sdtPr>
      <w:sdtContent>
        <w:r>
          <w:t>2020/21:100</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79845A" w14:textId="279935DF" w:rsidR="000D76EE" w:rsidRDefault="000D76EE" w:rsidP="00DA2538">
    <w:pPr>
      <w:pStyle w:val="Sidhuvud"/>
    </w:pPr>
    <w:sdt>
      <w:sdtPr>
        <w:alias w:val="NummerEtikett"/>
        <w:tag w:val="NummerEtikett"/>
        <w:id w:val="598611961"/>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26376989"/>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D907EA" w14:textId="77777777" w:rsidR="000D76EE" w:rsidRDefault="000D76EE">
    <w:r>
      <w:cr/>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0237CE" w14:textId="76C76C63" w:rsidR="000D76EE" w:rsidRPr="00DA2538" w:rsidRDefault="000D76EE" w:rsidP="00DA2538">
    <w:pPr>
      <w:pStyle w:val="Sidhuvud"/>
    </w:pPr>
    <w:sdt>
      <w:sdtPr>
        <w:alias w:val="NummerEtikett"/>
        <w:tag w:val="NummerEtikett"/>
        <w:id w:val="-1572420400"/>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832524845"/>
        <w:lock w:val="contentLocked"/>
        <w:dataBinding w:prefixMappings="xmlns:ns0='http://rkdhs/mallar/budget/VÅP/VÅP.xsd'" w:xpath="/ns0:dokumentvärden[1]/ns0:dokumentnummer[1]" w:storeItemID="{E4A92E87-CD46-4139-BA79-F73ACCF787C5}"/>
        <w:text/>
      </w:sdtPr>
      <w:sdtContent>
        <w:r>
          <w:t>2020/21:100</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F4704F" w14:textId="4A82E986" w:rsidR="000D76EE" w:rsidRDefault="000D76EE" w:rsidP="00DA2538">
    <w:pPr>
      <w:pStyle w:val="Sidhuvud"/>
    </w:pPr>
    <w:sdt>
      <w:sdtPr>
        <w:alias w:val="NummerEtikett"/>
        <w:tag w:val="NummerEtikett"/>
        <w:id w:val="1359627442"/>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429503633"/>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1A718D" w14:textId="77777777" w:rsidR="000D76EE" w:rsidRDefault="000D76EE">
    <w:r>
      <w:cr/>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EC8425" w14:textId="569A27F9" w:rsidR="000D76EE" w:rsidRPr="00DA2538" w:rsidRDefault="000D76EE" w:rsidP="00DA2538">
    <w:pPr>
      <w:pStyle w:val="Sidhuvud"/>
    </w:pPr>
    <w:sdt>
      <w:sdtPr>
        <w:alias w:val="NummerEtikett"/>
        <w:tag w:val="NummerEtikett"/>
        <w:id w:val="120355591"/>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18417202"/>
        <w:lock w:val="contentLocked"/>
        <w:dataBinding w:prefixMappings="xmlns:ns0='http://rkdhs/mallar/budget/VÅP/VÅP.xsd'" w:xpath="/ns0:dokumentvärden[1]/ns0:dokumentnummer[1]" w:storeItemID="{E4A92E87-CD46-4139-BA79-F73ACCF787C5}"/>
        <w:text/>
      </w:sdtPr>
      <w:sdtContent>
        <w:r>
          <w:t>2020/21:100</w:t>
        </w:r>
      </w:sdtContent>
    </w:sdt>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C7E8E0" w14:textId="05F38778" w:rsidR="000D76EE" w:rsidRDefault="000D76EE" w:rsidP="00DA2538">
    <w:pPr>
      <w:pStyle w:val="Sidhuvud"/>
    </w:pPr>
    <w:sdt>
      <w:sdtPr>
        <w:alias w:val="NummerEtikett"/>
        <w:tag w:val="NummerEtikett"/>
        <w:id w:val="-1065719359"/>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930920961"/>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0C608E" w14:textId="77777777" w:rsidR="000D76EE" w:rsidRDefault="000D76EE">
    <w:r>
      <w:cr/>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ACE757" w14:textId="709FB56C" w:rsidR="000D76EE" w:rsidRPr="00DA2538" w:rsidRDefault="000D76EE" w:rsidP="00DA2538">
    <w:pPr>
      <w:pStyle w:val="Sidhuvud"/>
    </w:pPr>
    <w:sdt>
      <w:sdtPr>
        <w:alias w:val="NummerEtikett"/>
        <w:tag w:val="NummerEtikett"/>
        <w:id w:val="2087107480"/>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687647548"/>
        <w:lock w:val="contentLocked"/>
        <w:dataBinding w:prefixMappings="xmlns:ns0='http://rkdhs/mallar/budget/VÅP/VÅP.xsd'" w:xpath="/ns0:dokumentvärden[1]/ns0:dokumentnummer[1]" w:storeItemID="{E4A92E87-CD46-4139-BA79-F73ACCF787C5}"/>
        <w:text/>
      </w:sdtPr>
      <w:sdtContent>
        <w:r>
          <w:t>2020/21:100</w:t>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D4D942" w14:textId="2052A488" w:rsidR="000D76EE" w:rsidRDefault="000D76EE" w:rsidP="00DA2538">
    <w:pPr>
      <w:pStyle w:val="Sidhuvud"/>
    </w:pPr>
    <w:sdt>
      <w:sdtPr>
        <w:alias w:val="NummerEtikett"/>
        <w:tag w:val="NummerEtikett"/>
        <w:id w:val="2101221929"/>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436058895"/>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A99D8B" w14:textId="77777777" w:rsidR="000D76EE" w:rsidRDefault="000D76EE">
    <w:r>
      <w:cr/>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26DACB" w14:textId="50AB910E" w:rsidR="000D76EE" w:rsidRPr="00DA2538" w:rsidRDefault="000D76EE" w:rsidP="00DA2538">
    <w:pPr>
      <w:pStyle w:val="Sidhuvud"/>
    </w:pPr>
    <w:sdt>
      <w:sdtPr>
        <w:alias w:val="NummerEtikett"/>
        <w:tag w:val="NummerEtikett"/>
        <w:id w:val="-179817988"/>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333690449"/>
        <w:lock w:val="contentLocked"/>
        <w:dataBinding w:prefixMappings="xmlns:ns0='http://rkdhs/mallar/budget/VÅP/VÅP.xsd'" w:xpath="/ns0:dokumentvärden[1]/ns0:dokumentnummer[1]" w:storeItemID="{E4A92E87-CD46-4139-BA79-F73ACCF787C5}"/>
        <w:text/>
      </w:sdtPr>
      <w:sdtContent>
        <w:r>
          <w:t>2020/21:100</w:t>
        </w:r>
      </w:sdtContent>
    </w:sdt>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4F9FD5" w14:textId="5C103A23" w:rsidR="000D76EE" w:rsidRDefault="000D76EE" w:rsidP="00DA2538">
    <w:pPr>
      <w:pStyle w:val="Sidhuvud"/>
    </w:pPr>
    <w:sdt>
      <w:sdtPr>
        <w:alias w:val="NummerEtikett"/>
        <w:tag w:val="NummerEtikett"/>
        <w:id w:val="895936635"/>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808286055"/>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ACEA0F" w14:textId="77777777" w:rsidR="000D76EE" w:rsidRDefault="000D76EE">
    <w:r>
      <w:cr/>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241FFD" w14:textId="515B7160" w:rsidR="000D76EE" w:rsidRPr="00DA2538" w:rsidRDefault="000D76EE" w:rsidP="00DA2538">
    <w:pPr>
      <w:pStyle w:val="Sidhuvud"/>
    </w:pPr>
    <w:sdt>
      <w:sdtPr>
        <w:alias w:val="NummerEtikett"/>
        <w:tag w:val="NummerEtikett"/>
        <w:id w:val="-69745930"/>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335525662"/>
        <w:lock w:val="contentLocked"/>
        <w:dataBinding w:prefixMappings="xmlns:ns0='http://rkdhs/mallar/budget/VÅP/VÅP.xsd'" w:xpath="/ns0:dokumentvärden[1]/ns0:dokumentnummer[1]" w:storeItemID="{E4A92E87-CD46-4139-BA79-F73ACCF787C5}"/>
        <w:text/>
      </w:sdtPr>
      <w:sdtContent>
        <w:r>
          <w:t>2020/21:100</w:t>
        </w:r>
      </w:sdtContent>
    </w:sdt>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CACAF7" w14:textId="6A6E982E" w:rsidR="000D76EE" w:rsidRDefault="000D76EE" w:rsidP="00DA2538">
    <w:pPr>
      <w:pStyle w:val="Sidhuvud"/>
    </w:pPr>
    <w:sdt>
      <w:sdtPr>
        <w:alias w:val="NummerEtikett"/>
        <w:tag w:val="NummerEtikett"/>
        <w:id w:val="1941096959"/>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854032409"/>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810D2C" w14:textId="77777777" w:rsidR="000D76EE" w:rsidRDefault="000D76EE">
    <w:r>
      <w:cr/>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AD145A" w14:textId="0B544174" w:rsidR="000D76EE" w:rsidRPr="00DA2538" w:rsidRDefault="000D76EE" w:rsidP="00DA2538">
    <w:pPr>
      <w:pStyle w:val="Sidhuvud"/>
    </w:pPr>
    <w:sdt>
      <w:sdtPr>
        <w:alias w:val="NummerEtikett"/>
        <w:tag w:val="NummerEtikett"/>
        <w:id w:val="-169571283"/>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39888836"/>
        <w:lock w:val="contentLocked"/>
        <w:dataBinding w:prefixMappings="xmlns:ns0='http://rkdhs/mallar/budget/VÅP/VÅP.xsd'" w:xpath="/ns0:dokumentvärden[1]/ns0:dokumentnummer[1]" w:storeItemID="{E4A92E87-CD46-4139-BA79-F73ACCF787C5}"/>
        <w:text/>
      </w:sdtPr>
      <w:sdtContent>
        <w:r>
          <w:t>2020/21:100</w:t>
        </w:r>
      </w:sdtContent>
    </w:sdt>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181A37" w14:textId="480A54AC" w:rsidR="000D76EE" w:rsidRDefault="000D76EE" w:rsidP="00DA2538">
    <w:pPr>
      <w:pStyle w:val="Sidhuvud"/>
    </w:pPr>
    <w:sdt>
      <w:sdtPr>
        <w:alias w:val="NummerEtikett"/>
        <w:tag w:val="NummerEtikett"/>
        <w:id w:val="258261756"/>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456711929"/>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BFBBA6" w14:textId="77777777" w:rsidR="000D76EE" w:rsidRDefault="000D76EE">
    <w:r>
      <w:cr/>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D0616C" w14:textId="7B436C6D" w:rsidR="000D76EE" w:rsidRPr="00DA2538" w:rsidRDefault="000D76EE" w:rsidP="00DA2538">
    <w:pPr>
      <w:pStyle w:val="Sidhuvud"/>
    </w:pPr>
    <w:sdt>
      <w:sdtPr>
        <w:alias w:val="NummerEtikett"/>
        <w:tag w:val="NummerEtikett"/>
        <w:id w:val="-1368606056"/>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937757762"/>
        <w:lock w:val="contentLocked"/>
        <w:dataBinding w:prefixMappings="xmlns:ns0='http://rkdhs/mallar/budget/VÅP/VÅP.xsd'" w:xpath="/ns0:dokumentvärden[1]/ns0:dokumentnummer[1]" w:storeItemID="{E4A92E87-CD46-4139-BA79-F73ACCF787C5}"/>
        <w:text/>
      </w:sdtPr>
      <w:sdtContent>
        <w:r>
          <w:t>2020/21:100</w:t>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5D73DD" w14:textId="0E22F835" w:rsidR="000D76EE" w:rsidRDefault="000D76EE" w:rsidP="00DA2538">
    <w:pPr>
      <w:pStyle w:val="Sidhuvud"/>
    </w:pPr>
    <w:sdt>
      <w:sdtPr>
        <w:alias w:val="NummerEtikett"/>
        <w:tag w:val="NummerEtikett"/>
        <w:id w:val="811980771"/>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781950884"/>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D5A0D8" w14:textId="77777777" w:rsidR="000D76EE" w:rsidRDefault="000D76EE">
    <w:r>
      <w:cr/>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3970AB" w14:textId="6C31EA63" w:rsidR="000D76EE" w:rsidRPr="00DA2538" w:rsidRDefault="000D76EE" w:rsidP="00DA2538">
    <w:pPr>
      <w:pStyle w:val="Sidhuvud"/>
    </w:pPr>
    <w:sdt>
      <w:sdtPr>
        <w:alias w:val="NummerEtikett"/>
        <w:tag w:val="NummerEtikett"/>
        <w:id w:val="2101834479"/>
        <w:lock w:val="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2054911761"/>
        <w:lock w:val="contentLocked"/>
        <w:dataBinding w:prefixMappings="xmlns:ns0='http://rkdhs/mallar/budget/VÅP/VÅP.xsd'" w:xpath="/ns0:dokumentvärden[1]/ns0:dokumentnummer[1]" w:storeItemID="{E4A92E87-CD46-4139-BA79-F73ACCF787C5}"/>
        <w:text/>
      </w:sdtPr>
      <w:sdtContent>
        <w:r>
          <w:t>2020/21:100</w:t>
        </w:r>
      </w:sdtContent>
    </w:sdt>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29E394" w14:textId="4C314C73" w:rsidR="000D76EE" w:rsidRDefault="000D76EE" w:rsidP="00DA2538">
    <w:pPr>
      <w:pStyle w:val="Sidhuvud"/>
    </w:pPr>
    <w:sdt>
      <w:sdtPr>
        <w:alias w:val="NummerEtikett"/>
        <w:tag w:val="NummerEtikett"/>
        <w:id w:val="1635143"/>
        <w:lock w:val="sdtContentLocked"/>
        <w:dataBinding w:prefixMappings="xmlns:ns0='http://rkdhs/mallar/budget/VÅP/VÅP.xsd'" w:xpath="/ns0:dokumentvärden[1]/ns0:dokumentnummer[1]/@etikett" w:storeItemID="{E4A92E87-CD46-4139-BA79-F73ACCF787C5}"/>
        <w:text/>
      </w:sdtPr>
      <w:sdtContent>
        <w:r>
          <w:t>Prop.</w:t>
        </w:r>
      </w:sdtContent>
    </w:sdt>
    <w:r>
      <w:t xml:space="preserve"> </w:t>
    </w:r>
    <w:sdt>
      <w:sdtPr>
        <w:alias w:val="Nummer"/>
        <w:tag w:val="Nummer"/>
        <w:id w:val="1328790225"/>
        <w:lock w:val="sdtContentLocked"/>
        <w:dataBinding w:prefixMappings="xmlns:ns0='http://rkdhs/mallar/budget/VÅP/VÅP.xsd'" w:xpath="/ns0:dokumentvärden[1]/ns0:dokumentnummer[1]" w:storeItemID="{E4A92E87-CD46-4139-BA79-F73ACCF787C5}"/>
        <w:text/>
      </w:sdtPr>
      <w:sdtContent>
        <w:r>
          <w:t>2020/21:100</w:t>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F003EF" w14:textId="77777777" w:rsidR="000D76EE" w:rsidRDefault="000D76EE">
    <w:r>
      <w:cr/>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D11A65E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172B4F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B614C86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CB207D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82AA83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2AF2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AD45B6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D548FC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FA7889D2"/>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8CC1A8A"/>
    <w:multiLevelType w:val="multilevel"/>
    <w:tmpl w:val="D44AD752"/>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09B638A0"/>
    <w:multiLevelType w:val="multilevel"/>
    <w:tmpl w:val="24C4FE8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170853DF"/>
    <w:multiLevelType w:val="multilevel"/>
    <w:tmpl w:val="8F485D44"/>
    <w:numStyleLink w:val="RKbilagarubrik1-5"/>
  </w:abstractNum>
  <w:abstractNum w:abstractNumId="12" w15:restartNumberingAfterBreak="0">
    <w:nsid w:val="18733437"/>
    <w:multiLevelType w:val="multilevel"/>
    <w:tmpl w:val="F4E6C62A"/>
    <w:name w:val="RK strecklista"/>
    <w:lvl w:ilvl="0">
      <w:start w:val="1"/>
      <w:numFmt w:val="none"/>
      <w:suff w:val="nothing"/>
      <w:lvlText w:val=""/>
      <w:lvlJc w:val="left"/>
      <w:pPr>
        <w:ind w:left="0" w:firstLine="0"/>
      </w:pPr>
      <w:rPr>
        <w:rFonts w:hint="default"/>
      </w:rPr>
    </w:lvl>
    <w:lvl w:ilvl="1">
      <w:start w:val="1"/>
      <w:numFmt w:val="bullet"/>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A50E1B"/>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2248608F"/>
    <w:multiLevelType w:val="multilevel"/>
    <w:tmpl w:val="8F485D44"/>
    <w:styleLink w:val="RKbilagarubrik1-5"/>
    <w:lvl w:ilvl="0">
      <w:start w:val="1"/>
      <w:numFmt w:val="decimal"/>
      <w:pStyle w:val="Bilagarubrik1"/>
      <w:lvlText w:val="%1"/>
      <w:lvlJc w:val="left"/>
      <w:pPr>
        <w:ind w:left="1134" w:hanging="1134"/>
      </w:pPr>
      <w:rPr>
        <w:rFonts w:hint="default"/>
      </w:rPr>
    </w:lvl>
    <w:lvl w:ilvl="1">
      <w:start w:val="1"/>
      <w:numFmt w:val="decimal"/>
      <w:pStyle w:val="Bilagarubrik2"/>
      <w:lvlText w:val="%1.%2"/>
      <w:lvlJc w:val="left"/>
      <w:pPr>
        <w:ind w:left="1134" w:hanging="1134"/>
      </w:pPr>
      <w:rPr>
        <w:rFonts w:hint="default"/>
      </w:rPr>
    </w:lvl>
    <w:lvl w:ilvl="2">
      <w:start w:val="1"/>
      <w:numFmt w:val="decimal"/>
      <w:pStyle w:val="Bilagarubrik3"/>
      <w:lvlText w:val="%1.%2.%3"/>
      <w:lvlJc w:val="left"/>
      <w:pPr>
        <w:ind w:left="1134" w:hanging="1134"/>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23E131EF"/>
    <w:multiLevelType w:val="multilevel"/>
    <w:tmpl w:val="8E909846"/>
    <w:numStyleLink w:val="RKrubrik1-5"/>
  </w:abstractNum>
  <w:abstractNum w:abstractNumId="16" w15:restartNumberingAfterBreak="0">
    <w:nsid w:val="2EDB3977"/>
    <w:multiLevelType w:val="multilevel"/>
    <w:tmpl w:val="8E909846"/>
    <w:styleLink w:val="RKrubrik1-5"/>
    <w:lvl w:ilvl="0">
      <w:start w:val="1"/>
      <w:numFmt w:val="decimal"/>
      <w:pStyle w:val="Rubrik1"/>
      <w:lvlText w:val="%1"/>
      <w:lvlJc w:val="left"/>
      <w:pPr>
        <w:ind w:left="1134" w:hanging="1134"/>
      </w:pPr>
      <w:rPr>
        <w:rFonts w:hint="default"/>
      </w:rPr>
    </w:lvl>
    <w:lvl w:ilvl="1">
      <w:start w:val="1"/>
      <w:numFmt w:val="decimal"/>
      <w:pStyle w:val="Rubrik2"/>
      <w:lvlText w:val="%1.%2"/>
      <w:lvlJc w:val="left"/>
      <w:pPr>
        <w:ind w:left="1134" w:hanging="1134"/>
      </w:pPr>
      <w:rPr>
        <w:rFonts w:hint="default"/>
      </w:rPr>
    </w:lvl>
    <w:lvl w:ilvl="2">
      <w:start w:val="1"/>
      <w:numFmt w:val="decimal"/>
      <w:pStyle w:val="Rubrik3"/>
      <w:lvlText w:val="%1.%2.%3"/>
      <w:lvlJc w:val="left"/>
      <w:pPr>
        <w:ind w:left="1134" w:hanging="1134"/>
      </w:pPr>
      <w:rPr>
        <w:rFonts w:hint="default"/>
      </w:rPr>
    </w:lvl>
    <w:lvl w:ilvl="3">
      <w:start w:val="1"/>
      <w:numFmt w:val="decimal"/>
      <w:pStyle w:val="Rubrik4"/>
      <w:lvlText w:val="%1.%2.%3.%4"/>
      <w:lvlJc w:val="left"/>
      <w:pPr>
        <w:ind w:left="1134" w:hanging="1134"/>
      </w:pPr>
      <w:rPr>
        <w:rFonts w:hint="default"/>
      </w:rPr>
    </w:lvl>
    <w:lvl w:ilvl="4">
      <w:start w:val="1"/>
      <w:numFmt w:val="decimal"/>
      <w:pStyle w:val="Rubrik5"/>
      <w:lvlText w:val="%1.%2.%3.%4.%5"/>
      <w:lvlJc w:val="left"/>
      <w:pPr>
        <w:ind w:left="1134" w:hanging="1134"/>
      </w:pPr>
      <w:rPr>
        <w:rFonts w:hint="default"/>
      </w:rPr>
    </w:lvl>
    <w:lvl w:ilvl="5">
      <w:start w:val="1"/>
      <w:numFmt w:val="none"/>
      <w:lvlRestart w:val="1"/>
      <w:lvlText w:val=""/>
      <w:lvlJc w:val="left"/>
      <w:pPr>
        <w:ind w:left="1134" w:hanging="1134"/>
      </w:pPr>
      <w:rPr>
        <w:rFonts w:hint="default"/>
      </w:rPr>
    </w:lvl>
    <w:lvl w:ilvl="6">
      <w:start w:val="1"/>
      <w:numFmt w:val="none"/>
      <w:lvlRestart w:val="1"/>
      <w:lvlText w:val=""/>
      <w:lvlJc w:val="left"/>
      <w:pPr>
        <w:ind w:left="1134" w:hanging="1134"/>
      </w:pPr>
      <w:rPr>
        <w:rFonts w:hint="default"/>
      </w:rPr>
    </w:lvl>
    <w:lvl w:ilvl="7">
      <w:start w:val="1"/>
      <w:numFmt w:val="none"/>
      <w:lvlRestart w:val="1"/>
      <w:lvlText w:val=""/>
      <w:lvlJc w:val="left"/>
      <w:pPr>
        <w:ind w:left="2041" w:hanging="2041"/>
      </w:pPr>
      <w:rPr>
        <w:rFonts w:hint="default"/>
      </w:rPr>
    </w:lvl>
    <w:lvl w:ilvl="8">
      <w:start w:val="1"/>
      <w:numFmt w:val="none"/>
      <w:lvlText w:val=""/>
      <w:lvlJc w:val="left"/>
      <w:pPr>
        <w:ind w:left="1134" w:hanging="1134"/>
      </w:pPr>
      <w:rPr>
        <w:rFonts w:hint="default"/>
      </w:rPr>
    </w:lvl>
  </w:abstractNum>
  <w:abstractNum w:abstractNumId="17" w15:restartNumberingAfterBreak="0">
    <w:nsid w:val="303B7DAF"/>
    <w:multiLevelType w:val="multilevel"/>
    <w:tmpl w:val="BEB84B42"/>
    <w:name w:val="RK bokstav"/>
    <w:styleLink w:val="RKrubrikbokstav3-4"/>
    <w:lvl w:ilvl="0">
      <w:start w:val="1"/>
      <w:numFmt w:val="upperLetter"/>
      <w:pStyle w:val="Rubrikbokstav3"/>
      <w:lvlText w:val="%1"/>
      <w:lvlJc w:val="left"/>
      <w:pPr>
        <w:ind w:left="1134" w:hanging="1134"/>
      </w:pPr>
      <w:rPr>
        <w:rFonts w:hint="default"/>
      </w:rPr>
    </w:lvl>
    <w:lvl w:ilvl="1">
      <w:start w:val="1"/>
      <w:numFmt w:val="decimal"/>
      <w:pStyle w:val="Rubrikbokstav4"/>
      <w:lvlText w:val="%1.%2"/>
      <w:lvlJc w:val="left"/>
      <w:pPr>
        <w:ind w:left="1134" w:hanging="1134"/>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40E843FD"/>
    <w:multiLevelType w:val="multilevel"/>
    <w:tmpl w:val="0594385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9" w15:restartNumberingAfterBreak="0">
    <w:nsid w:val="5EFE034A"/>
    <w:multiLevelType w:val="multilevel"/>
    <w:tmpl w:val="29ACFE14"/>
    <w:name w:val="RKnummerlista"/>
    <w:styleLink w:val="RKnummerlista"/>
    <w:lvl w:ilvl="0">
      <w:start w:val="1"/>
      <w:numFmt w:val="none"/>
      <w:pStyle w:val="Brdtextefternumreradlista"/>
      <w:suff w:val="nothing"/>
      <w:lvlText w:val="%1"/>
      <w:lvlJc w:val="left"/>
      <w:pPr>
        <w:ind w:left="0" w:firstLine="0"/>
      </w:pPr>
      <w:rPr>
        <w:rFonts w:hint="default"/>
      </w:rPr>
    </w:lvl>
    <w:lvl w:ilvl="1">
      <w:start w:val="1"/>
      <w:numFmt w:val="decimal"/>
      <w:pStyle w:val="Numreradlista"/>
      <w:lvlText w:val="%2."/>
      <w:lvlJc w:val="left"/>
      <w:pPr>
        <w:ind w:left="454" w:hanging="454"/>
      </w:pPr>
      <w:rPr>
        <w:rFonts w:hint="default"/>
      </w:rPr>
    </w:lvl>
    <w:lvl w:ilvl="2">
      <w:start w:val="1"/>
      <w:numFmt w:val="none"/>
      <w:suff w:val="nothing"/>
      <w:lvlText w:val="%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0" w15:restartNumberingAfterBreak="0">
    <w:nsid w:val="73E44DBD"/>
    <w:multiLevelType w:val="multilevel"/>
    <w:tmpl w:val="8E909846"/>
    <w:numStyleLink w:val="RKrubrik1-5"/>
  </w:abstractNum>
  <w:num w:numId="1">
    <w:abstractNumId w:val="16"/>
  </w:num>
  <w:num w:numId="2">
    <w:abstractNumId w:val="17"/>
  </w:num>
  <w:num w:numId="3">
    <w:abstractNumId w:val="19"/>
  </w:num>
  <w:num w:numId="4">
    <w:abstractNumId w:val="9"/>
  </w:num>
  <w:num w:numId="5">
    <w:abstractNumId w:val="20"/>
  </w:num>
  <w:num w:numId="6">
    <w:abstractNumId w:val="16"/>
  </w:num>
  <w:num w:numId="7">
    <w:abstractNumId w:val="20"/>
  </w:num>
  <w:num w:numId="8">
    <w:abstractNumId w:val="20"/>
  </w:num>
  <w:num w:numId="9">
    <w:abstractNumId w:val="20"/>
  </w:num>
  <w:num w:numId="10">
    <w:abstractNumId w:val="20"/>
  </w:num>
  <w:num w:numId="11">
    <w:abstractNumId w:val="20"/>
  </w:num>
  <w:num w:numId="12">
    <w:abstractNumId w:val="20"/>
  </w:num>
  <w:num w:numId="13">
    <w:abstractNumId w:val="20"/>
  </w:num>
  <w:num w:numId="14">
    <w:abstractNumId w:val="20"/>
  </w:num>
  <w:num w:numId="15">
    <w:abstractNumId w:val="16"/>
  </w:num>
  <w:num w:numId="16">
    <w:abstractNumId w:val="20"/>
  </w:num>
  <w:num w:numId="17">
    <w:abstractNumId w:val="20"/>
  </w:num>
  <w:num w:numId="18">
    <w:abstractNumId w:val="20"/>
  </w:num>
  <w:num w:numId="19">
    <w:abstractNumId w:val="20"/>
  </w:num>
  <w:num w:numId="20">
    <w:abstractNumId w:val="20"/>
  </w:num>
  <w:num w:numId="21">
    <w:abstractNumId w:val="20"/>
  </w:num>
  <w:num w:numId="22">
    <w:abstractNumId w:val="20"/>
  </w:num>
  <w:num w:numId="23">
    <w:abstractNumId w:val="20"/>
  </w:num>
  <w:num w:numId="24">
    <w:abstractNumId w:val="16"/>
  </w:num>
  <w:num w:numId="25">
    <w:abstractNumId w:val="20"/>
  </w:num>
  <w:num w:numId="26">
    <w:abstractNumId w:val="20"/>
  </w:num>
  <w:num w:numId="27">
    <w:abstractNumId w:val="20"/>
  </w:num>
  <w:num w:numId="28">
    <w:abstractNumId w:val="20"/>
  </w:num>
  <w:num w:numId="29">
    <w:abstractNumId w:val="20"/>
  </w:num>
  <w:num w:numId="30">
    <w:abstractNumId w:val="20"/>
  </w:num>
  <w:num w:numId="31">
    <w:abstractNumId w:val="20"/>
  </w:num>
  <w:num w:numId="32">
    <w:abstractNumId w:val="15"/>
  </w:num>
  <w:num w:numId="33">
    <w:abstractNumId w:val="10"/>
  </w:num>
  <w:num w:numId="34">
    <w:abstractNumId w:val="10"/>
  </w:num>
  <w:num w:numId="35">
    <w:abstractNumId w:val="13"/>
  </w:num>
  <w:num w:numId="36">
    <w:abstractNumId w:val="14"/>
  </w:num>
  <w:num w:numId="37">
    <w:abstractNumId w:val="11"/>
  </w:num>
  <w:num w:numId="38">
    <w:abstractNumId w:val="3"/>
  </w:num>
  <w:num w:numId="39">
    <w:abstractNumId w:val="2"/>
  </w:num>
  <w:num w:numId="40">
    <w:abstractNumId w:val="1"/>
  </w:num>
  <w:num w:numId="41">
    <w:abstractNumId w:val="0"/>
  </w:num>
  <w:num w:numId="42">
    <w:abstractNumId w:val="8"/>
  </w:num>
  <w:num w:numId="43">
    <w:abstractNumId w:val="7"/>
  </w:num>
  <w:num w:numId="44">
    <w:abstractNumId w:val="6"/>
  </w:num>
  <w:num w:numId="45">
    <w:abstractNumId w:val="5"/>
  </w:num>
  <w:num w:numId="46">
    <w:abstractNumId w:val="4"/>
  </w:num>
  <w:num w:numId="47">
    <w:abstractNumId w:val="1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90"/>
  <w:attachedTemplate r:id="rId1"/>
  <w:documentProtection w:edit="trackedChanges" w:enforcement="0"/>
  <w:defaultTabStop w:val="1304"/>
  <w:hyphenationZone w:val="425"/>
  <w:evenAndOddHeaders/>
  <w:characterSpacingControl w:val="doNotCompress"/>
  <w:hdrShapeDefaults>
    <o:shapedefaults v:ext="edit" spidmax="2048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A55ED"/>
    <w:rsid w:val="00000E24"/>
    <w:rsid w:val="000047BD"/>
    <w:rsid w:val="0001350E"/>
    <w:rsid w:val="00013DE8"/>
    <w:rsid w:val="0001647F"/>
    <w:rsid w:val="0002242C"/>
    <w:rsid w:val="00025AE0"/>
    <w:rsid w:val="00031CD5"/>
    <w:rsid w:val="00037280"/>
    <w:rsid w:val="00041B1A"/>
    <w:rsid w:val="00042E4F"/>
    <w:rsid w:val="00043F4E"/>
    <w:rsid w:val="00050796"/>
    <w:rsid w:val="00050943"/>
    <w:rsid w:val="00052162"/>
    <w:rsid w:val="00056D5A"/>
    <w:rsid w:val="00057E76"/>
    <w:rsid w:val="00061927"/>
    <w:rsid w:val="00063F14"/>
    <w:rsid w:val="00071A4A"/>
    <w:rsid w:val="000729FA"/>
    <w:rsid w:val="00076C48"/>
    <w:rsid w:val="00077287"/>
    <w:rsid w:val="00077C33"/>
    <w:rsid w:val="00077EC4"/>
    <w:rsid w:val="00080ED7"/>
    <w:rsid w:val="00082155"/>
    <w:rsid w:val="000826E7"/>
    <w:rsid w:val="0008361D"/>
    <w:rsid w:val="00084F67"/>
    <w:rsid w:val="00092F05"/>
    <w:rsid w:val="000A1F16"/>
    <w:rsid w:val="000A2B3C"/>
    <w:rsid w:val="000A4893"/>
    <w:rsid w:val="000A5F9E"/>
    <w:rsid w:val="000B6869"/>
    <w:rsid w:val="000C0DDF"/>
    <w:rsid w:val="000C1BB6"/>
    <w:rsid w:val="000C7599"/>
    <w:rsid w:val="000D5127"/>
    <w:rsid w:val="000D76EE"/>
    <w:rsid w:val="000E0126"/>
    <w:rsid w:val="000E24FF"/>
    <w:rsid w:val="000E2CA2"/>
    <w:rsid w:val="000F222D"/>
    <w:rsid w:val="00103CE6"/>
    <w:rsid w:val="00105632"/>
    <w:rsid w:val="00116095"/>
    <w:rsid w:val="00117488"/>
    <w:rsid w:val="0012324C"/>
    <w:rsid w:val="00125305"/>
    <w:rsid w:val="00130323"/>
    <w:rsid w:val="00133BEF"/>
    <w:rsid w:val="00136F58"/>
    <w:rsid w:val="00141E4C"/>
    <w:rsid w:val="001533F8"/>
    <w:rsid w:val="001564B9"/>
    <w:rsid w:val="0015654B"/>
    <w:rsid w:val="0016276F"/>
    <w:rsid w:val="0017511E"/>
    <w:rsid w:val="001820F2"/>
    <w:rsid w:val="00183E74"/>
    <w:rsid w:val="00185D41"/>
    <w:rsid w:val="00187003"/>
    <w:rsid w:val="00193C17"/>
    <w:rsid w:val="001A15CB"/>
    <w:rsid w:val="001C177B"/>
    <w:rsid w:val="001C4B9D"/>
    <w:rsid w:val="001C5641"/>
    <w:rsid w:val="001C5698"/>
    <w:rsid w:val="001D6566"/>
    <w:rsid w:val="001F0DFC"/>
    <w:rsid w:val="00201D64"/>
    <w:rsid w:val="002041BF"/>
    <w:rsid w:val="00204E62"/>
    <w:rsid w:val="00207CEC"/>
    <w:rsid w:val="0021249A"/>
    <w:rsid w:val="00212E71"/>
    <w:rsid w:val="002250F1"/>
    <w:rsid w:val="00232925"/>
    <w:rsid w:val="0023776B"/>
    <w:rsid w:val="00244BDC"/>
    <w:rsid w:val="002504C1"/>
    <w:rsid w:val="002513A8"/>
    <w:rsid w:val="00252184"/>
    <w:rsid w:val="0026105A"/>
    <w:rsid w:val="00264E87"/>
    <w:rsid w:val="00270BC6"/>
    <w:rsid w:val="002750AB"/>
    <w:rsid w:val="00275233"/>
    <w:rsid w:val="002811B0"/>
    <w:rsid w:val="002847AE"/>
    <w:rsid w:val="00286D57"/>
    <w:rsid w:val="00291710"/>
    <w:rsid w:val="00292003"/>
    <w:rsid w:val="00292075"/>
    <w:rsid w:val="00292E14"/>
    <w:rsid w:val="002A0799"/>
    <w:rsid w:val="002A26D4"/>
    <w:rsid w:val="002A2F6F"/>
    <w:rsid w:val="002A7B84"/>
    <w:rsid w:val="002B3011"/>
    <w:rsid w:val="002B3080"/>
    <w:rsid w:val="002B6D5E"/>
    <w:rsid w:val="002C03E1"/>
    <w:rsid w:val="002C238C"/>
    <w:rsid w:val="002D104E"/>
    <w:rsid w:val="002D244A"/>
    <w:rsid w:val="002D6213"/>
    <w:rsid w:val="002E13FB"/>
    <w:rsid w:val="002E587A"/>
    <w:rsid w:val="002E65D7"/>
    <w:rsid w:val="002E6634"/>
    <w:rsid w:val="00306462"/>
    <w:rsid w:val="00322302"/>
    <w:rsid w:val="00325531"/>
    <w:rsid w:val="00326702"/>
    <w:rsid w:val="00327C94"/>
    <w:rsid w:val="00330718"/>
    <w:rsid w:val="00331AD2"/>
    <w:rsid w:val="00335F51"/>
    <w:rsid w:val="00340496"/>
    <w:rsid w:val="0034079D"/>
    <w:rsid w:val="00350D47"/>
    <w:rsid w:val="00352FD2"/>
    <w:rsid w:val="00364F99"/>
    <w:rsid w:val="00366DB6"/>
    <w:rsid w:val="0036799C"/>
    <w:rsid w:val="00373113"/>
    <w:rsid w:val="00387B3E"/>
    <w:rsid w:val="003949C8"/>
    <w:rsid w:val="003A0D8B"/>
    <w:rsid w:val="003A1681"/>
    <w:rsid w:val="003A1BB3"/>
    <w:rsid w:val="003A4EBC"/>
    <w:rsid w:val="003A55ED"/>
    <w:rsid w:val="003B0DEA"/>
    <w:rsid w:val="003B32E1"/>
    <w:rsid w:val="003B40E5"/>
    <w:rsid w:val="003B5A8F"/>
    <w:rsid w:val="003B7EC0"/>
    <w:rsid w:val="003D2447"/>
    <w:rsid w:val="003E2F4F"/>
    <w:rsid w:val="003E4D8B"/>
    <w:rsid w:val="003F0827"/>
    <w:rsid w:val="003F1501"/>
    <w:rsid w:val="003F580C"/>
    <w:rsid w:val="004023A9"/>
    <w:rsid w:val="0040269D"/>
    <w:rsid w:val="0040759B"/>
    <w:rsid w:val="0041274C"/>
    <w:rsid w:val="00421C6C"/>
    <w:rsid w:val="004248AA"/>
    <w:rsid w:val="00425397"/>
    <w:rsid w:val="0042682F"/>
    <w:rsid w:val="00431C08"/>
    <w:rsid w:val="00431DA1"/>
    <w:rsid w:val="004328A3"/>
    <w:rsid w:val="004341F3"/>
    <w:rsid w:val="00435165"/>
    <w:rsid w:val="00450EED"/>
    <w:rsid w:val="00451ED9"/>
    <w:rsid w:val="004625A1"/>
    <w:rsid w:val="004701AA"/>
    <w:rsid w:val="00470D91"/>
    <w:rsid w:val="0047473B"/>
    <w:rsid w:val="00476C0F"/>
    <w:rsid w:val="00482813"/>
    <w:rsid w:val="0048509D"/>
    <w:rsid w:val="004875AC"/>
    <w:rsid w:val="00494EFD"/>
    <w:rsid w:val="004A0724"/>
    <w:rsid w:val="004A38EB"/>
    <w:rsid w:val="004A79EB"/>
    <w:rsid w:val="004B04F8"/>
    <w:rsid w:val="004B0B3A"/>
    <w:rsid w:val="004B1822"/>
    <w:rsid w:val="004B2EE7"/>
    <w:rsid w:val="004B3F83"/>
    <w:rsid w:val="004C0ECE"/>
    <w:rsid w:val="004C14C3"/>
    <w:rsid w:val="004C150A"/>
    <w:rsid w:val="004E001C"/>
    <w:rsid w:val="004E4324"/>
    <w:rsid w:val="004E5AFA"/>
    <w:rsid w:val="004E6724"/>
    <w:rsid w:val="00506A77"/>
    <w:rsid w:val="00512056"/>
    <w:rsid w:val="00513850"/>
    <w:rsid w:val="005240DE"/>
    <w:rsid w:val="005255C6"/>
    <w:rsid w:val="00526FAF"/>
    <w:rsid w:val="00535579"/>
    <w:rsid w:val="005418D3"/>
    <w:rsid w:val="00541D7E"/>
    <w:rsid w:val="00543588"/>
    <w:rsid w:val="005443E4"/>
    <w:rsid w:val="00544CCA"/>
    <w:rsid w:val="00550507"/>
    <w:rsid w:val="00551817"/>
    <w:rsid w:val="00551992"/>
    <w:rsid w:val="00560373"/>
    <w:rsid w:val="005632FD"/>
    <w:rsid w:val="00566ADE"/>
    <w:rsid w:val="00567621"/>
    <w:rsid w:val="005749D1"/>
    <w:rsid w:val="00582361"/>
    <w:rsid w:val="0058637A"/>
    <w:rsid w:val="005871FE"/>
    <w:rsid w:val="005964CE"/>
    <w:rsid w:val="005A05CF"/>
    <w:rsid w:val="005A0C6E"/>
    <w:rsid w:val="005A0EA6"/>
    <w:rsid w:val="005A6BB1"/>
    <w:rsid w:val="005C44ED"/>
    <w:rsid w:val="005C5D3D"/>
    <w:rsid w:val="005D0815"/>
    <w:rsid w:val="005D2B5A"/>
    <w:rsid w:val="005D6AE5"/>
    <w:rsid w:val="005D73C7"/>
    <w:rsid w:val="005F37A7"/>
    <w:rsid w:val="005F454C"/>
    <w:rsid w:val="005F7E30"/>
    <w:rsid w:val="006011AC"/>
    <w:rsid w:val="00601FFB"/>
    <w:rsid w:val="00611FB0"/>
    <w:rsid w:val="00612BCB"/>
    <w:rsid w:val="006153D7"/>
    <w:rsid w:val="006200F1"/>
    <w:rsid w:val="006235BF"/>
    <w:rsid w:val="00631F4A"/>
    <w:rsid w:val="006360EA"/>
    <w:rsid w:val="006502DF"/>
    <w:rsid w:val="00656F19"/>
    <w:rsid w:val="006606EA"/>
    <w:rsid w:val="00671734"/>
    <w:rsid w:val="00672303"/>
    <w:rsid w:val="00672311"/>
    <w:rsid w:val="006805C4"/>
    <w:rsid w:val="00682A29"/>
    <w:rsid w:val="006848C3"/>
    <w:rsid w:val="0069316F"/>
    <w:rsid w:val="0069363E"/>
    <w:rsid w:val="00694552"/>
    <w:rsid w:val="00694700"/>
    <w:rsid w:val="006A17AE"/>
    <w:rsid w:val="006A373E"/>
    <w:rsid w:val="006A6340"/>
    <w:rsid w:val="006B3CD6"/>
    <w:rsid w:val="006B4044"/>
    <w:rsid w:val="006B7D09"/>
    <w:rsid w:val="006C0E94"/>
    <w:rsid w:val="006C5D63"/>
    <w:rsid w:val="006D004D"/>
    <w:rsid w:val="006E2EA7"/>
    <w:rsid w:val="006E4AFF"/>
    <w:rsid w:val="006E5049"/>
    <w:rsid w:val="006E5EB4"/>
    <w:rsid w:val="006E677A"/>
    <w:rsid w:val="006E794F"/>
    <w:rsid w:val="006E795F"/>
    <w:rsid w:val="006F15BF"/>
    <w:rsid w:val="006F2387"/>
    <w:rsid w:val="006F35AF"/>
    <w:rsid w:val="00704813"/>
    <w:rsid w:val="007065C0"/>
    <w:rsid w:val="007165A6"/>
    <w:rsid w:val="0072114C"/>
    <w:rsid w:val="00723242"/>
    <w:rsid w:val="00724E6D"/>
    <w:rsid w:val="007315A9"/>
    <w:rsid w:val="00737B10"/>
    <w:rsid w:val="007432AB"/>
    <w:rsid w:val="00743CA1"/>
    <w:rsid w:val="007459E5"/>
    <w:rsid w:val="00756362"/>
    <w:rsid w:val="0075760B"/>
    <w:rsid w:val="00764845"/>
    <w:rsid w:val="007656DB"/>
    <w:rsid w:val="007662CD"/>
    <w:rsid w:val="007673B4"/>
    <w:rsid w:val="00770E5F"/>
    <w:rsid w:val="00774819"/>
    <w:rsid w:val="0078270C"/>
    <w:rsid w:val="007A0D98"/>
    <w:rsid w:val="007A13D4"/>
    <w:rsid w:val="007A35A1"/>
    <w:rsid w:val="007A38AB"/>
    <w:rsid w:val="007A76B6"/>
    <w:rsid w:val="007B0F12"/>
    <w:rsid w:val="007B6DE6"/>
    <w:rsid w:val="007C0CDD"/>
    <w:rsid w:val="007C281A"/>
    <w:rsid w:val="007C419E"/>
    <w:rsid w:val="007C4BC7"/>
    <w:rsid w:val="007D69C1"/>
    <w:rsid w:val="007E66AE"/>
    <w:rsid w:val="007F5257"/>
    <w:rsid w:val="007F5891"/>
    <w:rsid w:val="008004AB"/>
    <w:rsid w:val="00802722"/>
    <w:rsid w:val="0081394E"/>
    <w:rsid w:val="00814BD4"/>
    <w:rsid w:val="00817833"/>
    <w:rsid w:val="00824D00"/>
    <w:rsid w:val="00825CC4"/>
    <w:rsid w:val="00832D6C"/>
    <w:rsid w:val="00834EC2"/>
    <w:rsid w:val="00837604"/>
    <w:rsid w:val="00841271"/>
    <w:rsid w:val="00843CCC"/>
    <w:rsid w:val="00847DA4"/>
    <w:rsid w:val="00853C78"/>
    <w:rsid w:val="00854E09"/>
    <w:rsid w:val="008553F0"/>
    <w:rsid w:val="00855FE4"/>
    <w:rsid w:val="008946C8"/>
    <w:rsid w:val="008B4CEE"/>
    <w:rsid w:val="008B7B00"/>
    <w:rsid w:val="008C5B15"/>
    <w:rsid w:val="008C7135"/>
    <w:rsid w:val="008C7D25"/>
    <w:rsid w:val="008D14EC"/>
    <w:rsid w:val="008D34BB"/>
    <w:rsid w:val="008D4201"/>
    <w:rsid w:val="008D4386"/>
    <w:rsid w:val="008E6529"/>
    <w:rsid w:val="008F6370"/>
    <w:rsid w:val="008F6D97"/>
    <w:rsid w:val="009000C3"/>
    <w:rsid w:val="009009A9"/>
    <w:rsid w:val="0090353D"/>
    <w:rsid w:val="00903AA0"/>
    <w:rsid w:val="00926DB6"/>
    <w:rsid w:val="00930000"/>
    <w:rsid w:val="009431A3"/>
    <w:rsid w:val="00943623"/>
    <w:rsid w:val="009541C0"/>
    <w:rsid w:val="00965207"/>
    <w:rsid w:val="0097647C"/>
    <w:rsid w:val="0097768F"/>
    <w:rsid w:val="00980444"/>
    <w:rsid w:val="00981473"/>
    <w:rsid w:val="009835DB"/>
    <w:rsid w:val="00984B23"/>
    <w:rsid w:val="009A3546"/>
    <w:rsid w:val="009B0CDA"/>
    <w:rsid w:val="009C23F5"/>
    <w:rsid w:val="009C443D"/>
    <w:rsid w:val="009D24F1"/>
    <w:rsid w:val="009D3156"/>
    <w:rsid w:val="009D6663"/>
    <w:rsid w:val="009D7F84"/>
    <w:rsid w:val="009E06AC"/>
    <w:rsid w:val="009E5842"/>
    <w:rsid w:val="009F008D"/>
    <w:rsid w:val="00A04F55"/>
    <w:rsid w:val="00A103D4"/>
    <w:rsid w:val="00A14FBF"/>
    <w:rsid w:val="00A174AF"/>
    <w:rsid w:val="00A215DD"/>
    <w:rsid w:val="00A2283D"/>
    <w:rsid w:val="00A2284A"/>
    <w:rsid w:val="00A30D7E"/>
    <w:rsid w:val="00A373B6"/>
    <w:rsid w:val="00A422F3"/>
    <w:rsid w:val="00A45244"/>
    <w:rsid w:val="00A510BD"/>
    <w:rsid w:val="00A61291"/>
    <w:rsid w:val="00A738BC"/>
    <w:rsid w:val="00A74BD4"/>
    <w:rsid w:val="00A74CDE"/>
    <w:rsid w:val="00A7609B"/>
    <w:rsid w:val="00A76AC8"/>
    <w:rsid w:val="00A83FD3"/>
    <w:rsid w:val="00A84C28"/>
    <w:rsid w:val="00A85991"/>
    <w:rsid w:val="00A85DA1"/>
    <w:rsid w:val="00A87CDF"/>
    <w:rsid w:val="00A90C3E"/>
    <w:rsid w:val="00A91653"/>
    <w:rsid w:val="00A9520D"/>
    <w:rsid w:val="00AA016E"/>
    <w:rsid w:val="00AA0844"/>
    <w:rsid w:val="00AA30BF"/>
    <w:rsid w:val="00AA3DE0"/>
    <w:rsid w:val="00AA56DB"/>
    <w:rsid w:val="00AC3098"/>
    <w:rsid w:val="00AC439A"/>
    <w:rsid w:val="00AC7B8D"/>
    <w:rsid w:val="00AD09D9"/>
    <w:rsid w:val="00AE1E11"/>
    <w:rsid w:val="00AE6EBD"/>
    <w:rsid w:val="00AF1193"/>
    <w:rsid w:val="00AF2407"/>
    <w:rsid w:val="00AF3873"/>
    <w:rsid w:val="00AF60F9"/>
    <w:rsid w:val="00AF7BE0"/>
    <w:rsid w:val="00B018BD"/>
    <w:rsid w:val="00B06844"/>
    <w:rsid w:val="00B11525"/>
    <w:rsid w:val="00B15C8C"/>
    <w:rsid w:val="00B15CA8"/>
    <w:rsid w:val="00B16A8F"/>
    <w:rsid w:val="00B3643B"/>
    <w:rsid w:val="00B364AC"/>
    <w:rsid w:val="00B464CE"/>
    <w:rsid w:val="00B55039"/>
    <w:rsid w:val="00B55259"/>
    <w:rsid w:val="00B5541D"/>
    <w:rsid w:val="00B55DA9"/>
    <w:rsid w:val="00B565EF"/>
    <w:rsid w:val="00B63CB9"/>
    <w:rsid w:val="00B63F5F"/>
    <w:rsid w:val="00B6749F"/>
    <w:rsid w:val="00B7116E"/>
    <w:rsid w:val="00B74FB1"/>
    <w:rsid w:val="00B757AF"/>
    <w:rsid w:val="00B84615"/>
    <w:rsid w:val="00B878BB"/>
    <w:rsid w:val="00B91C49"/>
    <w:rsid w:val="00B939D3"/>
    <w:rsid w:val="00B94725"/>
    <w:rsid w:val="00B94AA6"/>
    <w:rsid w:val="00BA4DF2"/>
    <w:rsid w:val="00BA6F50"/>
    <w:rsid w:val="00BB64D4"/>
    <w:rsid w:val="00BC28D1"/>
    <w:rsid w:val="00BC6804"/>
    <w:rsid w:val="00BD0FDD"/>
    <w:rsid w:val="00BD2651"/>
    <w:rsid w:val="00BD61C0"/>
    <w:rsid w:val="00BD7E80"/>
    <w:rsid w:val="00BE70E4"/>
    <w:rsid w:val="00BF1DEB"/>
    <w:rsid w:val="00BF2440"/>
    <w:rsid w:val="00BF3679"/>
    <w:rsid w:val="00BF7FC1"/>
    <w:rsid w:val="00C07B0A"/>
    <w:rsid w:val="00C11C1D"/>
    <w:rsid w:val="00C2183C"/>
    <w:rsid w:val="00C22058"/>
    <w:rsid w:val="00C2364A"/>
    <w:rsid w:val="00C2372D"/>
    <w:rsid w:val="00C2472D"/>
    <w:rsid w:val="00C25775"/>
    <w:rsid w:val="00C361A4"/>
    <w:rsid w:val="00C528CB"/>
    <w:rsid w:val="00C533C7"/>
    <w:rsid w:val="00C55A97"/>
    <w:rsid w:val="00C5678E"/>
    <w:rsid w:val="00C6050D"/>
    <w:rsid w:val="00C63405"/>
    <w:rsid w:val="00C66EA3"/>
    <w:rsid w:val="00C67762"/>
    <w:rsid w:val="00C67B2C"/>
    <w:rsid w:val="00C861AB"/>
    <w:rsid w:val="00C86A7F"/>
    <w:rsid w:val="00CA657E"/>
    <w:rsid w:val="00CB23C3"/>
    <w:rsid w:val="00CB2A7E"/>
    <w:rsid w:val="00CB337E"/>
    <w:rsid w:val="00CC0062"/>
    <w:rsid w:val="00CC075D"/>
    <w:rsid w:val="00CC3566"/>
    <w:rsid w:val="00CC4946"/>
    <w:rsid w:val="00CC6591"/>
    <w:rsid w:val="00CD23E7"/>
    <w:rsid w:val="00CD667F"/>
    <w:rsid w:val="00CD6DAD"/>
    <w:rsid w:val="00CD7D86"/>
    <w:rsid w:val="00CE1B02"/>
    <w:rsid w:val="00CE2065"/>
    <w:rsid w:val="00CE22A2"/>
    <w:rsid w:val="00D00B65"/>
    <w:rsid w:val="00D10C9E"/>
    <w:rsid w:val="00D13631"/>
    <w:rsid w:val="00D1763D"/>
    <w:rsid w:val="00D232FD"/>
    <w:rsid w:val="00D244D9"/>
    <w:rsid w:val="00D30623"/>
    <w:rsid w:val="00D32F59"/>
    <w:rsid w:val="00D42668"/>
    <w:rsid w:val="00D42F84"/>
    <w:rsid w:val="00D44FAD"/>
    <w:rsid w:val="00D5197D"/>
    <w:rsid w:val="00D51B92"/>
    <w:rsid w:val="00D57679"/>
    <w:rsid w:val="00D57864"/>
    <w:rsid w:val="00D62EE9"/>
    <w:rsid w:val="00D63D68"/>
    <w:rsid w:val="00D6549F"/>
    <w:rsid w:val="00D80418"/>
    <w:rsid w:val="00D820BD"/>
    <w:rsid w:val="00D840B2"/>
    <w:rsid w:val="00D90C7F"/>
    <w:rsid w:val="00D9703B"/>
    <w:rsid w:val="00DA1975"/>
    <w:rsid w:val="00DA2538"/>
    <w:rsid w:val="00DA4C01"/>
    <w:rsid w:val="00DB679C"/>
    <w:rsid w:val="00DB7C0A"/>
    <w:rsid w:val="00DC282E"/>
    <w:rsid w:val="00DC45AE"/>
    <w:rsid w:val="00DC5929"/>
    <w:rsid w:val="00DC7C36"/>
    <w:rsid w:val="00DD5FA2"/>
    <w:rsid w:val="00DD6AA7"/>
    <w:rsid w:val="00DE4832"/>
    <w:rsid w:val="00DF2288"/>
    <w:rsid w:val="00DF44BA"/>
    <w:rsid w:val="00E04C9B"/>
    <w:rsid w:val="00E07D37"/>
    <w:rsid w:val="00E10FE2"/>
    <w:rsid w:val="00E15838"/>
    <w:rsid w:val="00E1739F"/>
    <w:rsid w:val="00E2102B"/>
    <w:rsid w:val="00E2146C"/>
    <w:rsid w:val="00E22707"/>
    <w:rsid w:val="00E24569"/>
    <w:rsid w:val="00E26B05"/>
    <w:rsid w:val="00E30931"/>
    <w:rsid w:val="00E374B8"/>
    <w:rsid w:val="00E37CFE"/>
    <w:rsid w:val="00E37DEE"/>
    <w:rsid w:val="00E415F0"/>
    <w:rsid w:val="00E42013"/>
    <w:rsid w:val="00E438AB"/>
    <w:rsid w:val="00E4645A"/>
    <w:rsid w:val="00E5125B"/>
    <w:rsid w:val="00E516ED"/>
    <w:rsid w:val="00E520FF"/>
    <w:rsid w:val="00E60A2C"/>
    <w:rsid w:val="00E73A17"/>
    <w:rsid w:val="00E77E3F"/>
    <w:rsid w:val="00E905B2"/>
    <w:rsid w:val="00E913F3"/>
    <w:rsid w:val="00E91BAC"/>
    <w:rsid w:val="00E93522"/>
    <w:rsid w:val="00E94994"/>
    <w:rsid w:val="00EA1054"/>
    <w:rsid w:val="00EB55FE"/>
    <w:rsid w:val="00EB6DB8"/>
    <w:rsid w:val="00EB71DC"/>
    <w:rsid w:val="00EB7DBC"/>
    <w:rsid w:val="00EC274A"/>
    <w:rsid w:val="00EC4E42"/>
    <w:rsid w:val="00ED3704"/>
    <w:rsid w:val="00ED37D2"/>
    <w:rsid w:val="00ED6827"/>
    <w:rsid w:val="00EE251F"/>
    <w:rsid w:val="00EE2DCB"/>
    <w:rsid w:val="00EF51D3"/>
    <w:rsid w:val="00F031B2"/>
    <w:rsid w:val="00F06706"/>
    <w:rsid w:val="00F15C90"/>
    <w:rsid w:val="00F16070"/>
    <w:rsid w:val="00F23D52"/>
    <w:rsid w:val="00F30399"/>
    <w:rsid w:val="00F33196"/>
    <w:rsid w:val="00F36C5A"/>
    <w:rsid w:val="00F37583"/>
    <w:rsid w:val="00F42A8C"/>
    <w:rsid w:val="00F4765A"/>
    <w:rsid w:val="00F5715A"/>
    <w:rsid w:val="00F57964"/>
    <w:rsid w:val="00F60975"/>
    <w:rsid w:val="00F62BD2"/>
    <w:rsid w:val="00F62C01"/>
    <w:rsid w:val="00F66476"/>
    <w:rsid w:val="00F673C0"/>
    <w:rsid w:val="00F70EC8"/>
    <w:rsid w:val="00F74517"/>
    <w:rsid w:val="00F758FF"/>
    <w:rsid w:val="00F77FC6"/>
    <w:rsid w:val="00F87E71"/>
    <w:rsid w:val="00F92B7C"/>
    <w:rsid w:val="00F95CB4"/>
    <w:rsid w:val="00F96CE5"/>
    <w:rsid w:val="00FA0003"/>
    <w:rsid w:val="00FA4588"/>
    <w:rsid w:val="00FB0514"/>
    <w:rsid w:val="00FC009E"/>
    <w:rsid w:val="00FC2428"/>
    <w:rsid w:val="00FC3648"/>
    <w:rsid w:val="00FC5820"/>
    <w:rsid w:val="00FC669F"/>
    <w:rsid w:val="00FC7097"/>
    <w:rsid w:val="00FD4AC6"/>
    <w:rsid w:val="00FD7CE4"/>
    <w:rsid w:val="00FE25FA"/>
    <w:rsid w:val="00FF229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481"/>
    <o:shapelayout v:ext="edit">
      <o:idmap v:ext="edit" data="1"/>
    </o:shapelayout>
  </w:shapeDefaults>
  <w:decimalSymbol w:val=","/>
  <w:listSeparator w:val=";"/>
  <w14:docId w14:val="4B4CF758"/>
  <w15:chartTrackingRefBased/>
  <w15:docId w15:val="{BA53CAFD-2BE8-44B4-9DB4-2A28A52826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160" w:line="264" w:lineRule="atLeast"/>
      </w:pPr>
    </w:pPrDefault>
  </w:docDefaults>
  <w:latentStyles w:defLockedState="0" w:defUIPriority="99" w:defSemiHidden="0" w:defUnhideWhenUsed="0" w:defQFormat="0" w:count="376">
    <w:lsdException w:name="Normal" w:semiHidden="1" w:uiPriority="0" w:qFormat="1"/>
    <w:lsdException w:name="heading 1" w:semiHidden="1" w:uiPriority="6" w:qFormat="1"/>
    <w:lsdException w:name="heading 2" w:semiHidden="1" w:uiPriority="6" w:qFormat="1"/>
    <w:lsdException w:name="heading 3" w:semiHidden="1" w:uiPriority="6" w:qFormat="1"/>
    <w:lsdException w:name="heading 4" w:semiHidden="1" w:uiPriority="6" w:qFormat="1"/>
    <w:lsdException w:name="heading 5" w:semiHidden="1" w:uiPriority="6"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annotation text" w:semiHidden="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9"/>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uiPriority="2"/>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8"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99"/>
    <w:semiHidden/>
    <w:qFormat/>
    <w:rsid w:val="00270BC6"/>
  </w:style>
  <w:style w:type="paragraph" w:styleId="Rubrik1">
    <w:name w:val="heading 1"/>
    <w:basedOn w:val="Normal"/>
    <w:next w:val="Brdtext"/>
    <w:link w:val="Rubrik1Char"/>
    <w:uiPriority w:val="6"/>
    <w:qFormat/>
    <w:rsid w:val="00F4765A"/>
    <w:pPr>
      <w:keepNext/>
      <w:keepLines/>
      <w:numPr>
        <w:numId w:val="32"/>
      </w:numPr>
      <w:spacing w:before="480" w:after="480" w:line="240" w:lineRule="auto"/>
      <w:outlineLvl w:val="0"/>
    </w:pPr>
    <w:rPr>
      <w:rFonts w:asciiTheme="majorHAnsi" w:eastAsiaTheme="majorEastAsia" w:hAnsiTheme="majorHAnsi" w:cstheme="majorBidi"/>
      <w:color w:val="000000" w:themeColor="text1"/>
      <w:sz w:val="44"/>
      <w:szCs w:val="32"/>
    </w:rPr>
  </w:style>
  <w:style w:type="paragraph" w:styleId="Rubrik2">
    <w:name w:val="heading 2"/>
    <w:basedOn w:val="Normal"/>
    <w:next w:val="Brdtext"/>
    <w:link w:val="Rubrik2Char"/>
    <w:uiPriority w:val="6"/>
    <w:qFormat/>
    <w:rsid w:val="00F4765A"/>
    <w:pPr>
      <w:keepNext/>
      <w:keepLines/>
      <w:numPr>
        <w:ilvl w:val="1"/>
        <w:numId w:val="32"/>
      </w:numPr>
      <w:spacing w:before="400" w:after="120" w:line="240" w:lineRule="auto"/>
      <w:outlineLvl w:val="1"/>
    </w:pPr>
    <w:rPr>
      <w:rFonts w:asciiTheme="majorHAnsi" w:eastAsiaTheme="majorEastAsia" w:hAnsiTheme="majorHAnsi" w:cstheme="majorBidi"/>
      <w:b/>
      <w:color w:val="000000" w:themeColor="text1"/>
      <w:sz w:val="28"/>
      <w:szCs w:val="26"/>
    </w:rPr>
  </w:style>
  <w:style w:type="paragraph" w:styleId="Rubrik3">
    <w:name w:val="heading 3"/>
    <w:basedOn w:val="Normal"/>
    <w:next w:val="Brdtext"/>
    <w:link w:val="Rubrik3Char"/>
    <w:uiPriority w:val="6"/>
    <w:qFormat/>
    <w:rsid w:val="00F4765A"/>
    <w:pPr>
      <w:keepNext/>
      <w:keepLines/>
      <w:numPr>
        <w:ilvl w:val="2"/>
        <w:numId w:val="32"/>
      </w:numPr>
      <w:spacing w:before="320" w:after="60" w:line="240" w:lineRule="auto"/>
      <w:outlineLvl w:val="2"/>
    </w:pPr>
    <w:rPr>
      <w:rFonts w:asciiTheme="majorHAnsi" w:eastAsiaTheme="majorEastAsia" w:hAnsiTheme="majorHAnsi" w:cstheme="majorBidi"/>
      <w:color w:val="000000" w:themeColor="text1"/>
      <w:sz w:val="25"/>
      <w:szCs w:val="24"/>
    </w:rPr>
  </w:style>
  <w:style w:type="paragraph" w:styleId="Rubrik4">
    <w:name w:val="heading 4"/>
    <w:basedOn w:val="Normal"/>
    <w:next w:val="Brdtext"/>
    <w:link w:val="Rubrik4Char"/>
    <w:uiPriority w:val="6"/>
    <w:semiHidden/>
    <w:qFormat/>
    <w:rsid w:val="00F4765A"/>
    <w:pPr>
      <w:keepNext/>
      <w:keepLines/>
      <w:numPr>
        <w:ilvl w:val="3"/>
        <w:numId w:val="32"/>
      </w:numPr>
      <w:spacing w:before="360" w:after="80" w:line="240" w:lineRule="auto"/>
      <w:outlineLvl w:val="3"/>
    </w:pPr>
    <w:rPr>
      <w:rFonts w:asciiTheme="majorHAnsi" w:eastAsiaTheme="majorEastAsia" w:hAnsiTheme="majorHAnsi" w:cstheme="majorBidi"/>
      <w:b/>
      <w:iCs/>
      <w:color w:val="000000" w:themeColor="text1"/>
      <w:sz w:val="21"/>
    </w:rPr>
  </w:style>
  <w:style w:type="paragraph" w:styleId="Rubrik5">
    <w:name w:val="heading 5"/>
    <w:basedOn w:val="Normal"/>
    <w:next w:val="Brdtext"/>
    <w:link w:val="Rubrik5Char"/>
    <w:uiPriority w:val="6"/>
    <w:semiHidden/>
    <w:qFormat/>
    <w:rsid w:val="000E24FF"/>
    <w:pPr>
      <w:keepNext/>
      <w:keepLines/>
      <w:numPr>
        <w:ilvl w:val="4"/>
        <w:numId w:val="32"/>
      </w:numPr>
      <w:spacing w:before="240" w:after="60" w:line="230" w:lineRule="atLeast"/>
      <w:outlineLvl w:val="4"/>
    </w:pPr>
    <w:rPr>
      <w:rFonts w:asciiTheme="majorHAnsi" w:eastAsiaTheme="majorEastAsia" w:hAnsiTheme="majorHAnsi" w:cstheme="majorBidi"/>
      <w:color w:val="000000" w:themeColor="text1"/>
      <w:sz w:val="19"/>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7B6DE6"/>
  </w:style>
  <w:style w:type="character" w:customStyle="1" w:styleId="BrdtextChar">
    <w:name w:val="Brödtext Char"/>
    <w:basedOn w:val="Standardstycketeckensnitt"/>
    <w:link w:val="Brdtext"/>
    <w:rsid w:val="00694700"/>
  </w:style>
  <w:style w:type="character" w:customStyle="1" w:styleId="Rubrik1Char">
    <w:name w:val="Rubrik 1 Char"/>
    <w:basedOn w:val="Standardstycketeckensnitt"/>
    <w:link w:val="Rubrik1"/>
    <w:uiPriority w:val="6"/>
    <w:rsid w:val="00F4765A"/>
    <w:rPr>
      <w:rFonts w:asciiTheme="majorHAnsi" w:eastAsiaTheme="majorEastAsia" w:hAnsiTheme="majorHAnsi" w:cstheme="majorBidi"/>
      <w:color w:val="000000" w:themeColor="text1"/>
      <w:sz w:val="44"/>
      <w:szCs w:val="32"/>
    </w:rPr>
  </w:style>
  <w:style w:type="character" w:customStyle="1" w:styleId="Rubrik2Char">
    <w:name w:val="Rubrik 2 Char"/>
    <w:basedOn w:val="Standardstycketeckensnitt"/>
    <w:link w:val="Rubrik2"/>
    <w:uiPriority w:val="6"/>
    <w:rsid w:val="00F4765A"/>
    <w:rPr>
      <w:rFonts w:asciiTheme="majorHAnsi" w:eastAsiaTheme="majorEastAsia" w:hAnsiTheme="majorHAnsi" w:cstheme="majorBidi"/>
      <w:b/>
      <w:color w:val="000000" w:themeColor="text1"/>
      <w:sz w:val="28"/>
      <w:szCs w:val="26"/>
    </w:rPr>
  </w:style>
  <w:style w:type="character" w:customStyle="1" w:styleId="Rubrik3Char">
    <w:name w:val="Rubrik 3 Char"/>
    <w:basedOn w:val="Standardstycketeckensnitt"/>
    <w:link w:val="Rubrik3"/>
    <w:uiPriority w:val="6"/>
    <w:rsid w:val="00F4765A"/>
    <w:rPr>
      <w:rFonts w:asciiTheme="majorHAnsi" w:eastAsiaTheme="majorEastAsia" w:hAnsiTheme="majorHAnsi" w:cstheme="majorBidi"/>
      <w:color w:val="000000" w:themeColor="text1"/>
      <w:sz w:val="25"/>
      <w:szCs w:val="24"/>
    </w:rPr>
  </w:style>
  <w:style w:type="character" w:customStyle="1" w:styleId="Rubrik4Char">
    <w:name w:val="Rubrik 4 Char"/>
    <w:basedOn w:val="Standardstycketeckensnitt"/>
    <w:link w:val="Rubrik4"/>
    <w:uiPriority w:val="6"/>
    <w:semiHidden/>
    <w:rsid w:val="00F4765A"/>
    <w:rPr>
      <w:rFonts w:asciiTheme="majorHAnsi" w:eastAsiaTheme="majorEastAsia" w:hAnsiTheme="majorHAnsi" w:cstheme="majorBidi"/>
      <w:b/>
      <w:iCs/>
      <w:color w:val="000000" w:themeColor="text1"/>
      <w:sz w:val="21"/>
    </w:rPr>
  </w:style>
  <w:style w:type="character" w:customStyle="1" w:styleId="Rubrik5Char">
    <w:name w:val="Rubrik 5 Char"/>
    <w:basedOn w:val="Standardstycketeckensnitt"/>
    <w:link w:val="Rubrik5"/>
    <w:uiPriority w:val="6"/>
    <w:semiHidden/>
    <w:rsid w:val="003D2447"/>
    <w:rPr>
      <w:rFonts w:asciiTheme="majorHAnsi" w:eastAsiaTheme="majorEastAsia" w:hAnsiTheme="majorHAnsi" w:cstheme="majorBidi"/>
      <w:color w:val="000000" w:themeColor="text1"/>
      <w:sz w:val="19"/>
    </w:rPr>
  </w:style>
  <w:style w:type="paragraph" w:customStyle="1" w:styleId="Rubrik1utannumrering">
    <w:name w:val="Rubrik 1 utan numrering"/>
    <w:basedOn w:val="Rubrik1"/>
    <w:next w:val="Brdtext"/>
    <w:uiPriority w:val="7"/>
    <w:semiHidden/>
    <w:qFormat/>
    <w:rsid w:val="00292E14"/>
    <w:pPr>
      <w:numPr>
        <w:numId w:val="0"/>
      </w:numPr>
    </w:pPr>
  </w:style>
  <w:style w:type="paragraph" w:customStyle="1" w:styleId="Rubrik2utannumrering">
    <w:name w:val="Rubrik 2 utan numrering"/>
    <w:basedOn w:val="Rubrik2"/>
    <w:next w:val="Brdtext"/>
    <w:link w:val="Rubrik2utannumreringChar"/>
    <w:uiPriority w:val="7"/>
    <w:qFormat/>
    <w:rsid w:val="00292E14"/>
    <w:pPr>
      <w:numPr>
        <w:ilvl w:val="0"/>
        <w:numId w:val="0"/>
      </w:numPr>
    </w:pPr>
  </w:style>
  <w:style w:type="paragraph" w:customStyle="1" w:styleId="Rubrik3utannumrering">
    <w:name w:val="Rubrik 3 utan numrering"/>
    <w:basedOn w:val="Rubrik3"/>
    <w:next w:val="Brdtext"/>
    <w:link w:val="Rubrik3utannumreringChar"/>
    <w:uiPriority w:val="7"/>
    <w:qFormat/>
    <w:rsid w:val="00292E14"/>
    <w:pPr>
      <w:numPr>
        <w:ilvl w:val="0"/>
        <w:numId w:val="0"/>
      </w:numPr>
    </w:pPr>
  </w:style>
  <w:style w:type="paragraph" w:customStyle="1" w:styleId="Rubrik4utannumrering">
    <w:name w:val="Rubrik 4 utan numrering"/>
    <w:basedOn w:val="Rubrik4"/>
    <w:next w:val="Brdtext"/>
    <w:link w:val="Rubrik4utannumreringChar"/>
    <w:uiPriority w:val="7"/>
    <w:qFormat/>
    <w:rsid w:val="00292E14"/>
    <w:pPr>
      <w:numPr>
        <w:ilvl w:val="0"/>
        <w:numId w:val="0"/>
      </w:numPr>
    </w:pPr>
  </w:style>
  <w:style w:type="paragraph" w:customStyle="1" w:styleId="Rubrik5utannumrering">
    <w:name w:val="Rubrik 5 utan numrering"/>
    <w:basedOn w:val="Rubrik5"/>
    <w:next w:val="Brdtext"/>
    <w:link w:val="Rubrik5utannumreringChar"/>
    <w:uiPriority w:val="7"/>
    <w:qFormat/>
    <w:rsid w:val="00292E14"/>
    <w:pPr>
      <w:numPr>
        <w:ilvl w:val="0"/>
        <w:numId w:val="0"/>
      </w:numPr>
    </w:pPr>
  </w:style>
  <w:style w:type="paragraph" w:customStyle="1" w:styleId="TabellRubrik">
    <w:name w:val="Tabell Rubrik"/>
    <w:basedOn w:val="Brdtext"/>
    <w:next w:val="TabellUnderrubrik"/>
    <w:link w:val="TabellRubrikChar"/>
    <w:uiPriority w:val="16"/>
    <w:qFormat/>
    <w:rsid w:val="00DC282E"/>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DiagramRubrik">
    <w:name w:val="Diagram Rubrik"/>
    <w:basedOn w:val="Brdtext"/>
    <w:next w:val="Ballongtext"/>
    <w:uiPriority w:val="29"/>
    <w:qFormat/>
    <w:rsid w:val="00DC282E"/>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RubrikRuta">
    <w:name w:val="Rubrik Ruta"/>
    <w:basedOn w:val="Normal"/>
    <w:next w:val="Brdtext"/>
    <w:uiPriority w:val="9"/>
    <w:qFormat/>
    <w:rsid w:val="00C67B2C"/>
    <w:pPr>
      <w:tabs>
        <w:tab w:val="left" w:pos="2041"/>
      </w:tabs>
      <w:spacing w:before="240" w:after="120" w:line="230" w:lineRule="atLeast"/>
      <w:ind w:left="2041" w:hanging="2041"/>
      <w:outlineLvl w:val="3"/>
    </w:pPr>
    <w:rPr>
      <w:b/>
      <w:sz w:val="25"/>
    </w:rPr>
  </w:style>
  <w:style w:type="paragraph" w:styleId="Ballongtext">
    <w:name w:val="Balloon Text"/>
    <w:basedOn w:val="Normal"/>
    <w:link w:val="BallongtextChar"/>
    <w:uiPriority w:val="99"/>
    <w:semiHidden/>
    <w:unhideWhenUsed/>
    <w:rsid w:val="00ED6827"/>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ED6827"/>
    <w:rPr>
      <w:rFonts w:ascii="Segoe UI" w:hAnsi="Segoe UI" w:cs="Segoe UI"/>
      <w:sz w:val="18"/>
      <w:szCs w:val="18"/>
    </w:rPr>
  </w:style>
  <w:style w:type="numbering" w:customStyle="1" w:styleId="RKrubrik1-5">
    <w:name w:val="RK rubrik 1-5"/>
    <w:uiPriority w:val="99"/>
    <w:semiHidden/>
    <w:rsid w:val="000E24FF"/>
    <w:pPr>
      <w:numPr>
        <w:numId w:val="1"/>
      </w:numPr>
    </w:pPr>
  </w:style>
  <w:style w:type="paragraph" w:customStyle="1" w:styleId="Brdtextefterstrecklista">
    <w:name w:val="Brödtext efter strecklista"/>
    <w:basedOn w:val="Brdtext"/>
    <w:next w:val="Brdtext"/>
    <w:uiPriority w:val="3"/>
    <w:qFormat/>
    <w:rsid w:val="00292003"/>
    <w:pPr>
      <w:numPr>
        <w:numId w:val="4"/>
      </w:numPr>
    </w:pPr>
  </w:style>
  <w:style w:type="paragraph" w:customStyle="1" w:styleId="Strecklista">
    <w:name w:val="Strecklista"/>
    <w:basedOn w:val="Brdtext"/>
    <w:link w:val="StrecklistaChar"/>
    <w:uiPriority w:val="1"/>
    <w:qFormat/>
    <w:rsid w:val="000E0126"/>
    <w:pPr>
      <w:numPr>
        <w:ilvl w:val="1"/>
        <w:numId w:val="4"/>
      </w:numPr>
      <w:spacing w:before="84" w:after="240"/>
      <w:contextualSpacing/>
    </w:pPr>
  </w:style>
  <w:style w:type="paragraph" w:customStyle="1" w:styleId="Tabell">
    <w:name w:val="Tabell"/>
    <w:basedOn w:val="Normal"/>
    <w:uiPriority w:val="16"/>
    <w:qFormat/>
    <w:rsid w:val="009D6663"/>
    <w:pPr>
      <w:spacing w:before="60" w:after="20" w:line="200" w:lineRule="exact"/>
    </w:pPr>
    <w:rPr>
      <w:rFonts w:asciiTheme="majorHAnsi" w:hAnsiTheme="majorHAnsi"/>
      <w:sz w:val="16"/>
    </w:rPr>
  </w:style>
  <w:style w:type="paragraph" w:customStyle="1" w:styleId="TabellRader">
    <w:name w:val="Tabell Rader"/>
    <w:basedOn w:val="Tabell"/>
    <w:link w:val="TabellRaderChar"/>
    <w:uiPriority w:val="21"/>
    <w:semiHidden/>
    <w:qFormat/>
    <w:rsid w:val="000C7599"/>
    <w:pPr>
      <w:jc w:val="right"/>
    </w:pPr>
  </w:style>
  <w:style w:type="paragraph" w:customStyle="1" w:styleId="TabellHuvud">
    <w:name w:val="Tabell Huvud"/>
    <w:basedOn w:val="Tabell"/>
    <w:link w:val="TabellHuvudChar"/>
    <w:uiPriority w:val="20"/>
    <w:qFormat/>
    <w:rsid w:val="000C7599"/>
    <w:pPr>
      <w:spacing w:line="160" w:lineRule="atLeast"/>
    </w:pPr>
    <w:rPr>
      <w:sz w:val="14"/>
    </w:rPr>
  </w:style>
  <w:style w:type="paragraph" w:customStyle="1" w:styleId="TabellSummatext">
    <w:name w:val="Tabell Summatext"/>
    <w:basedOn w:val="TabellSumma"/>
    <w:uiPriority w:val="19"/>
    <w:semiHidden/>
    <w:qFormat/>
    <w:rsid w:val="00A61291"/>
    <w:pPr>
      <w:jc w:val="left"/>
    </w:pPr>
  </w:style>
  <w:style w:type="table" w:styleId="Tabellrutnt">
    <w:name w:val="Table Grid"/>
    <w:basedOn w:val="Normaltabell"/>
    <w:uiPriority w:val="39"/>
    <w:semiHidden/>
    <w:rsid w:val="000C759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efternumreradlista">
    <w:name w:val="Brödtext efter numrerad lista"/>
    <w:basedOn w:val="Brdtext"/>
    <w:next w:val="Brdtext"/>
    <w:uiPriority w:val="3"/>
    <w:qFormat/>
    <w:rsid w:val="002B3080"/>
    <w:pPr>
      <w:numPr>
        <w:numId w:val="3"/>
      </w:numPr>
      <w:tabs>
        <w:tab w:val="num" w:pos="720"/>
      </w:tabs>
    </w:pPr>
  </w:style>
  <w:style w:type="paragraph" w:styleId="Fotnotstext">
    <w:name w:val="footnote text"/>
    <w:basedOn w:val="Normal"/>
    <w:link w:val="FotnotstextChar"/>
    <w:uiPriority w:val="49"/>
    <w:rsid w:val="00694700"/>
    <w:pPr>
      <w:spacing w:before="60" w:after="20" w:line="240" w:lineRule="auto"/>
    </w:pPr>
    <w:rPr>
      <w:rFonts w:asciiTheme="majorHAnsi" w:hAnsiTheme="majorHAnsi"/>
      <w:sz w:val="14"/>
      <w:szCs w:val="20"/>
    </w:rPr>
  </w:style>
  <w:style w:type="character" w:customStyle="1" w:styleId="FotnotstextChar">
    <w:name w:val="Fotnotstext Char"/>
    <w:basedOn w:val="Standardstycketeckensnitt"/>
    <w:link w:val="Fotnotstext"/>
    <w:uiPriority w:val="49"/>
    <w:rsid w:val="003B0DEA"/>
    <w:rPr>
      <w:rFonts w:asciiTheme="majorHAnsi" w:hAnsiTheme="majorHAnsi"/>
      <w:sz w:val="14"/>
      <w:szCs w:val="20"/>
    </w:rPr>
  </w:style>
  <w:style w:type="paragraph" w:customStyle="1" w:styleId="DiagramFotnot">
    <w:name w:val="Diagram Fotnot"/>
    <w:basedOn w:val="Fotnotstext"/>
    <w:uiPriority w:val="30"/>
    <w:semiHidden/>
    <w:qFormat/>
    <w:rsid w:val="00C86A7F"/>
    <w:pPr>
      <w:keepNext/>
      <w:keepLines/>
    </w:pPr>
  </w:style>
  <w:style w:type="paragraph" w:customStyle="1" w:styleId="DiagramUnderrubrik">
    <w:name w:val="Diagram Underrubrik"/>
    <w:basedOn w:val="Brdtext"/>
    <w:uiPriority w:val="29"/>
    <w:qFormat/>
    <w:rsid w:val="00817833"/>
    <w:pPr>
      <w:keepNext/>
      <w:keepLines/>
      <w:tabs>
        <w:tab w:val="right" w:pos="7370"/>
      </w:tabs>
      <w:spacing w:before="60" w:after="40" w:line="200" w:lineRule="atLeast"/>
    </w:pPr>
    <w:rPr>
      <w:rFonts w:asciiTheme="majorHAnsi" w:hAnsiTheme="majorHAnsi"/>
      <w:sz w:val="15"/>
    </w:rPr>
  </w:style>
  <w:style w:type="character" w:styleId="Hyperlnk">
    <w:name w:val="Hyperlink"/>
    <w:basedOn w:val="Standardstycketeckensnitt"/>
    <w:uiPriority w:val="99"/>
    <w:unhideWhenUsed/>
    <w:rsid w:val="0069363E"/>
    <w:rPr>
      <w:color w:val="0563C1" w:themeColor="hyperlink"/>
      <w:u w:val="single"/>
    </w:rPr>
  </w:style>
  <w:style w:type="paragraph" w:styleId="Innehll1">
    <w:name w:val="toc 1"/>
    <w:basedOn w:val="Normal"/>
    <w:next w:val="Normal"/>
    <w:uiPriority w:val="39"/>
    <w:rsid w:val="00A87CDF"/>
    <w:pPr>
      <w:tabs>
        <w:tab w:val="right" w:leader="dot" w:pos="7371"/>
      </w:tabs>
      <w:spacing w:before="240" w:after="0" w:line="240" w:lineRule="atLeast"/>
      <w:ind w:left="397" w:hanging="397"/>
    </w:pPr>
  </w:style>
  <w:style w:type="paragraph" w:styleId="Innehll2">
    <w:name w:val="toc 2"/>
    <w:basedOn w:val="Normal"/>
    <w:next w:val="Normal"/>
    <w:uiPriority w:val="39"/>
    <w:rsid w:val="00A87CDF"/>
    <w:pPr>
      <w:tabs>
        <w:tab w:val="right" w:leader="dot" w:pos="7371"/>
      </w:tabs>
      <w:spacing w:after="0" w:line="240" w:lineRule="atLeast"/>
      <w:ind w:left="964" w:hanging="567"/>
    </w:pPr>
  </w:style>
  <w:style w:type="paragraph" w:styleId="Innehll3">
    <w:name w:val="toc 3"/>
    <w:basedOn w:val="Normal"/>
    <w:next w:val="Normal"/>
    <w:uiPriority w:val="39"/>
    <w:semiHidden/>
    <w:rsid w:val="00A87CDF"/>
    <w:pPr>
      <w:tabs>
        <w:tab w:val="right" w:leader="dot" w:pos="7371"/>
      </w:tabs>
      <w:spacing w:after="0" w:line="240" w:lineRule="atLeast"/>
      <w:ind w:left="1644" w:hanging="680"/>
    </w:pPr>
  </w:style>
  <w:style w:type="paragraph" w:styleId="Innehll4">
    <w:name w:val="toc 4"/>
    <w:basedOn w:val="Normal"/>
    <w:next w:val="Normal"/>
    <w:uiPriority w:val="39"/>
    <w:semiHidden/>
    <w:rsid w:val="00671734"/>
    <w:pPr>
      <w:tabs>
        <w:tab w:val="left" w:pos="1644"/>
        <w:tab w:val="right" w:leader="dot" w:pos="7360"/>
      </w:tabs>
      <w:spacing w:after="0" w:line="240" w:lineRule="atLeast"/>
      <w:ind w:left="1644" w:hanging="1644"/>
    </w:pPr>
  </w:style>
  <w:style w:type="paragraph" w:styleId="Innehll5">
    <w:name w:val="toc 5"/>
    <w:basedOn w:val="Normal"/>
    <w:next w:val="Normal"/>
    <w:uiPriority w:val="39"/>
    <w:semiHidden/>
    <w:rsid w:val="00671734"/>
    <w:pPr>
      <w:tabs>
        <w:tab w:val="left" w:pos="1644"/>
        <w:tab w:val="right" w:leader="dot" w:pos="7360"/>
      </w:tabs>
      <w:spacing w:after="0" w:line="240" w:lineRule="atLeast"/>
      <w:ind w:left="1644" w:hanging="1644"/>
    </w:pPr>
  </w:style>
  <w:style w:type="paragraph" w:styleId="Innehll6">
    <w:name w:val="toc 6"/>
    <w:basedOn w:val="Normal"/>
    <w:next w:val="Normal"/>
    <w:uiPriority w:val="39"/>
    <w:semiHidden/>
    <w:rsid w:val="009D24F1"/>
    <w:pPr>
      <w:tabs>
        <w:tab w:val="right" w:leader="dot" w:pos="7371"/>
      </w:tabs>
      <w:spacing w:after="0" w:line="240" w:lineRule="atLeast"/>
      <w:ind w:left="397"/>
    </w:pPr>
    <w:rPr>
      <w:smallCaps/>
    </w:rPr>
  </w:style>
  <w:style w:type="paragraph" w:customStyle="1" w:styleId="LagRubrik2">
    <w:name w:val="Lag Rubrik 2"/>
    <w:basedOn w:val="Brdtext"/>
    <w:next w:val="Brdtext"/>
    <w:link w:val="LagRubrik2Char"/>
    <w:uiPriority w:val="10"/>
    <w:qFormat/>
    <w:rsid w:val="001A15CB"/>
    <w:pPr>
      <w:spacing w:after="0" w:line="240" w:lineRule="atLeast"/>
      <w:outlineLvl w:val="1"/>
    </w:pPr>
    <w:rPr>
      <w:i/>
    </w:rPr>
  </w:style>
  <w:style w:type="paragraph" w:styleId="Innehll7">
    <w:name w:val="toc 7"/>
    <w:basedOn w:val="Normal"/>
    <w:next w:val="Normal"/>
    <w:uiPriority w:val="39"/>
    <w:semiHidden/>
    <w:rsid w:val="009D24F1"/>
    <w:pPr>
      <w:spacing w:after="0" w:line="240" w:lineRule="atLeast"/>
    </w:pPr>
  </w:style>
  <w:style w:type="numbering" w:customStyle="1" w:styleId="RKrubrikbokstav3-4">
    <w:name w:val="RK rubrik bokstav 3-4"/>
    <w:uiPriority w:val="99"/>
    <w:semiHidden/>
    <w:rsid w:val="00A738BC"/>
    <w:pPr>
      <w:numPr>
        <w:numId w:val="2"/>
      </w:numPr>
    </w:pPr>
  </w:style>
  <w:style w:type="paragraph" w:styleId="Numreradlista">
    <w:name w:val="List Number"/>
    <w:basedOn w:val="Normal"/>
    <w:uiPriority w:val="2"/>
    <w:qFormat/>
    <w:rsid w:val="00FE25FA"/>
    <w:pPr>
      <w:numPr>
        <w:ilvl w:val="1"/>
        <w:numId w:val="3"/>
      </w:numPr>
      <w:spacing w:before="84" w:after="240"/>
      <w:contextualSpacing/>
    </w:pPr>
  </w:style>
  <w:style w:type="paragraph" w:customStyle="1" w:styleId="Rubrikovaninnehllsfrteckning">
    <w:name w:val="Rubrik ovan innehållsförteckning"/>
    <w:basedOn w:val="Brdtext"/>
    <w:next w:val="Brdtext"/>
    <w:uiPriority w:val="99"/>
    <w:semiHidden/>
    <w:qFormat/>
    <w:rsid w:val="00183E74"/>
    <w:pPr>
      <w:spacing w:before="360" w:after="120"/>
    </w:pPr>
    <w:rPr>
      <w:rFonts w:asciiTheme="majorHAnsi" w:hAnsiTheme="majorHAnsi"/>
      <w:sz w:val="32"/>
    </w:rPr>
  </w:style>
  <w:style w:type="paragraph" w:customStyle="1" w:styleId="Rubrikbokstav3">
    <w:name w:val="Rubrik bokstav 3"/>
    <w:basedOn w:val="Brdtext"/>
    <w:next w:val="Brdtext"/>
    <w:uiPriority w:val="9"/>
    <w:semiHidden/>
    <w:qFormat/>
    <w:rsid w:val="00F4765A"/>
    <w:pPr>
      <w:numPr>
        <w:numId w:val="2"/>
      </w:numPr>
      <w:spacing w:before="360" w:after="120" w:line="240" w:lineRule="auto"/>
      <w:outlineLvl w:val="2"/>
    </w:pPr>
    <w:rPr>
      <w:rFonts w:asciiTheme="majorHAnsi" w:hAnsiTheme="majorHAnsi"/>
      <w:sz w:val="28"/>
    </w:rPr>
  </w:style>
  <w:style w:type="paragraph" w:customStyle="1" w:styleId="Rubrikbokstav4">
    <w:name w:val="Rubrik bokstav 4"/>
    <w:basedOn w:val="Brdtext"/>
    <w:next w:val="Brdtext"/>
    <w:uiPriority w:val="9"/>
    <w:semiHidden/>
    <w:qFormat/>
    <w:rsid w:val="00F4765A"/>
    <w:pPr>
      <w:numPr>
        <w:ilvl w:val="1"/>
        <w:numId w:val="2"/>
      </w:numPr>
      <w:spacing w:before="360" w:after="120" w:line="240" w:lineRule="auto"/>
      <w:outlineLvl w:val="3"/>
    </w:pPr>
    <w:rPr>
      <w:rFonts w:asciiTheme="majorHAnsi" w:hAnsiTheme="majorHAnsi"/>
    </w:rPr>
  </w:style>
  <w:style w:type="paragraph" w:customStyle="1" w:styleId="RubrikOmrde">
    <w:name w:val="Rubrik Område"/>
    <w:basedOn w:val="Brdtext"/>
    <w:next w:val="Brdtext"/>
    <w:uiPriority w:val="9"/>
    <w:qFormat/>
    <w:rsid w:val="001A15CB"/>
    <w:pPr>
      <w:spacing w:before="400" w:after="120"/>
      <w:outlineLvl w:val="1"/>
    </w:pPr>
    <w:rPr>
      <w:rFonts w:asciiTheme="majorHAnsi" w:hAnsiTheme="majorHAnsi"/>
      <w:sz w:val="32"/>
    </w:rPr>
  </w:style>
  <w:style w:type="paragraph" w:customStyle="1" w:styleId="Rubrikprotokollsutdrag">
    <w:name w:val="Rubrik protokollsutdrag"/>
    <w:basedOn w:val="Brdtext"/>
    <w:next w:val="Brdtext"/>
    <w:uiPriority w:val="9"/>
    <w:semiHidden/>
    <w:qFormat/>
    <w:rsid w:val="00025AE0"/>
    <w:pPr>
      <w:spacing w:line="276" w:lineRule="atLeast"/>
    </w:pPr>
    <w:rPr>
      <w:sz w:val="23"/>
    </w:rPr>
  </w:style>
  <w:style w:type="paragraph" w:styleId="Sidhuvud">
    <w:name w:val="header"/>
    <w:basedOn w:val="Normal"/>
    <w:link w:val="SidhuvudChar"/>
    <w:uiPriority w:val="99"/>
    <w:semiHidden/>
    <w:rsid w:val="00D6549F"/>
    <w:pPr>
      <w:tabs>
        <w:tab w:val="center" w:pos="4536"/>
        <w:tab w:val="right" w:pos="9072"/>
      </w:tabs>
      <w:spacing w:after="0" w:line="240" w:lineRule="atLeast"/>
      <w:jc w:val="center"/>
    </w:pPr>
    <w:rPr>
      <w:sz w:val="16"/>
    </w:rPr>
  </w:style>
  <w:style w:type="character" w:customStyle="1" w:styleId="SidhuvudChar">
    <w:name w:val="Sidhuvud Char"/>
    <w:basedOn w:val="Standardstycketeckensnitt"/>
    <w:link w:val="Sidhuvud"/>
    <w:uiPriority w:val="99"/>
    <w:semiHidden/>
    <w:rsid w:val="000C0DDF"/>
    <w:rPr>
      <w:sz w:val="16"/>
    </w:rPr>
  </w:style>
  <w:style w:type="paragraph" w:customStyle="1" w:styleId="Skatterubrik4">
    <w:name w:val="Skatterubrik 4"/>
    <w:basedOn w:val="Rubrik4"/>
    <w:uiPriority w:val="8"/>
    <w:qFormat/>
    <w:rsid w:val="003D2447"/>
  </w:style>
  <w:style w:type="paragraph" w:customStyle="1" w:styleId="Tabellanslag">
    <w:name w:val="Tabell anslag"/>
    <w:basedOn w:val="Tabell"/>
    <w:uiPriority w:val="89"/>
    <w:semiHidden/>
    <w:rsid w:val="00F23D52"/>
  </w:style>
  <w:style w:type="paragraph" w:customStyle="1" w:styleId="TabellAnslagHuvud">
    <w:name w:val="Tabell Anslag Huvud"/>
    <w:basedOn w:val="Tabell"/>
    <w:uiPriority w:val="89"/>
    <w:semiHidden/>
    <w:rsid w:val="00F23D52"/>
  </w:style>
  <w:style w:type="paragraph" w:customStyle="1" w:styleId="TabellAnslagsumma">
    <w:name w:val="Tabell Anslag summa"/>
    <w:basedOn w:val="Tabell"/>
    <w:uiPriority w:val="89"/>
    <w:semiHidden/>
    <w:rsid w:val="00F23D52"/>
  </w:style>
  <w:style w:type="paragraph" w:customStyle="1" w:styleId="TabellRubrikutannumrering">
    <w:name w:val="Tabell Rubrik utan numrering"/>
    <w:basedOn w:val="TabellRubrik"/>
    <w:next w:val="Brdtext"/>
    <w:uiPriority w:val="16"/>
    <w:semiHidden/>
    <w:qFormat/>
    <w:rsid w:val="00824D00"/>
  </w:style>
  <w:style w:type="paragraph" w:customStyle="1" w:styleId="TabellSumma">
    <w:name w:val="Tabell Summa"/>
    <w:basedOn w:val="Tabell"/>
    <w:uiPriority w:val="19"/>
    <w:semiHidden/>
    <w:qFormat/>
    <w:rsid w:val="00A61291"/>
    <w:pPr>
      <w:jc w:val="right"/>
    </w:pPr>
    <w:rPr>
      <w:b/>
    </w:rPr>
  </w:style>
  <w:style w:type="paragraph" w:customStyle="1" w:styleId="TabellSlutsumma">
    <w:name w:val="Tabell Slutsumma"/>
    <w:basedOn w:val="Tabell"/>
    <w:next w:val="Tabell"/>
    <w:uiPriority w:val="89"/>
    <w:semiHidden/>
    <w:qFormat/>
    <w:rsid w:val="00A61291"/>
    <w:pPr>
      <w:jc w:val="right"/>
    </w:pPr>
    <w:rPr>
      <w:b/>
    </w:rPr>
  </w:style>
  <w:style w:type="paragraph" w:customStyle="1" w:styleId="TabellUnderrubrik">
    <w:name w:val="Tabell Underrubrik"/>
    <w:basedOn w:val="Brdtext"/>
    <w:next w:val="Brdtext"/>
    <w:link w:val="TabellUnderrubrikChar"/>
    <w:uiPriority w:val="17"/>
    <w:qFormat/>
    <w:rsid w:val="008946C8"/>
    <w:pPr>
      <w:keepNext/>
      <w:spacing w:before="60" w:after="40" w:line="200" w:lineRule="exact"/>
    </w:pPr>
    <w:rPr>
      <w:rFonts w:asciiTheme="majorHAnsi" w:hAnsiTheme="majorHAnsi"/>
      <w:sz w:val="15"/>
    </w:rPr>
  </w:style>
  <w:style w:type="paragraph" w:customStyle="1" w:styleId="Klla">
    <w:name w:val="Källa"/>
    <w:basedOn w:val="Brdtext"/>
    <w:next w:val="Brdtext"/>
    <w:uiPriority w:val="19"/>
    <w:qFormat/>
    <w:rsid w:val="00EB6DB8"/>
    <w:pPr>
      <w:spacing w:before="60" w:after="240" w:line="240" w:lineRule="auto"/>
    </w:pPr>
    <w:rPr>
      <w:rFonts w:asciiTheme="majorHAnsi" w:hAnsiTheme="majorHAnsi"/>
      <w:sz w:val="14"/>
    </w:rPr>
  </w:style>
  <w:style w:type="paragraph" w:customStyle="1" w:styleId="TabellDiagramfrteckning">
    <w:name w:val="Tabell Diagramförteckning"/>
    <w:basedOn w:val="Brdtext"/>
    <w:uiPriority w:val="89"/>
    <w:semiHidden/>
    <w:qFormat/>
    <w:rsid w:val="00EB6DB8"/>
    <w:rPr>
      <w:rFonts w:asciiTheme="majorHAnsi" w:hAnsiTheme="majorHAnsi"/>
    </w:rPr>
  </w:style>
  <w:style w:type="table" w:customStyle="1" w:styleId="RKBPTabell">
    <w:name w:val="RK BPTabell"/>
    <w:basedOn w:val="Normaltabell"/>
    <w:uiPriority w:val="99"/>
    <w:rsid w:val="00DC45AE"/>
    <w:pPr>
      <w:spacing w:before="60" w:after="20" w:line="200" w:lineRule="exact"/>
      <w:jc w:val="right"/>
    </w:pPr>
    <w:rPr>
      <w:rFonts w:asciiTheme="majorHAnsi" w:hAnsiTheme="majorHAnsi"/>
      <w:sz w:val="16"/>
    </w:rPr>
    <w:tblPr>
      <w:tblBorders>
        <w:bottom w:val="single" w:sz="4" w:space="0" w:color="auto"/>
        <w:insideH w:val="single" w:sz="4" w:space="0" w:color="auto"/>
      </w:tblBorders>
      <w:tblCellMar>
        <w:left w:w="0" w:type="dxa"/>
      </w:tblCellMar>
    </w:tblPr>
    <w:trPr>
      <w:cantSplit/>
    </w:trPr>
    <w:tcPr>
      <w:vAlign w:val="bottom"/>
    </w:tcPr>
    <w:tblStylePr w:type="firstRow">
      <w:rPr>
        <w:b w:val="0"/>
        <w:sz w:val="14"/>
      </w:rPr>
      <w:tblPr/>
      <w:trPr>
        <w:tblHeader/>
      </w:trPr>
      <w:tcPr>
        <w:tcBorders>
          <w:top w:val="nil"/>
          <w:left w:val="nil"/>
          <w:bottom w:val="single" w:sz="12" w:space="0" w:color="auto"/>
          <w:right w:val="nil"/>
          <w:insideH w:val="nil"/>
          <w:insideV w:val="nil"/>
          <w:tl2br w:val="nil"/>
          <w:tr2bl w:val="nil"/>
        </w:tcBorders>
      </w:tcPr>
    </w:tblStylePr>
    <w:tblStylePr w:type="lastRow">
      <w:rPr>
        <w:b w:val="0"/>
      </w:rPr>
      <w:tblPr/>
      <w:tcPr>
        <w:tcBorders>
          <w:top w:val="nil"/>
          <w:bottom w:val="single" w:sz="12" w:space="0" w:color="auto"/>
        </w:tcBorders>
      </w:tcPr>
    </w:tblStylePr>
    <w:tblStylePr w:type="firstCol">
      <w:pPr>
        <w:wordWrap/>
        <w:jc w:val="left"/>
      </w:pPr>
    </w:tblStylePr>
  </w:style>
  <w:style w:type="paragraph" w:customStyle="1" w:styleId="Bilagarubrik1">
    <w:name w:val="Bilaga rubrik1"/>
    <w:basedOn w:val="Brdtext"/>
    <w:next w:val="Brdtext"/>
    <w:uiPriority w:val="8"/>
    <w:semiHidden/>
    <w:qFormat/>
    <w:rsid w:val="00A510BD"/>
    <w:pPr>
      <w:keepNext/>
      <w:keepLines/>
      <w:numPr>
        <w:numId w:val="37"/>
      </w:numPr>
      <w:spacing w:before="480" w:after="480" w:line="320" w:lineRule="atLeast"/>
      <w:outlineLvl w:val="0"/>
    </w:pPr>
    <w:rPr>
      <w:rFonts w:asciiTheme="majorHAnsi" w:hAnsiTheme="majorHAnsi"/>
      <w:sz w:val="36"/>
    </w:rPr>
  </w:style>
  <w:style w:type="paragraph" w:customStyle="1" w:styleId="Bilagarubrik2">
    <w:name w:val="Bilaga rubrik2"/>
    <w:basedOn w:val="Brdtext"/>
    <w:next w:val="Brdtext"/>
    <w:uiPriority w:val="8"/>
    <w:semiHidden/>
    <w:qFormat/>
    <w:rsid w:val="00133BEF"/>
    <w:pPr>
      <w:keepNext/>
      <w:keepLines/>
      <w:numPr>
        <w:ilvl w:val="1"/>
        <w:numId w:val="37"/>
      </w:numPr>
      <w:spacing w:before="360" w:after="120" w:line="240" w:lineRule="atLeast"/>
      <w:outlineLvl w:val="1"/>
    </w:pPr>
    <w:rPr>
      <w:rFonts w:asciiTheme="majorHAnsi" w:hAnsiTheme="majorHAnsi"/>
      <w:b/>
      <w:sz w:val="28"/>
    </w:rPr>
  </w:style>
  <w:style w:type="paragraph" w:customStyle="1" w:styleId="Bilagarubrik3">
    <w:name w:val="Bilaga rubrik3"/>
    <w:basedOn w:val="Brdtext"/>
    <w:next w:val="Brdtext"/>
    <w:uiPriority w:val="8"/>
    <w:semiHidden/>
    <w:qFormat/>
    <w:rsid w:val="00A510BD"/>
    <w:pPr>
      <w:keepNext/>
      <w:keepLines/>
      <w:numPr>
        <w:ilvl w:val="2"/>
        <w:numId w:val="37"/>
      </w:numPr>
      <w:spacing w:before="360" w:after="120" w:line="230" w:lineRule="atLeast"/>
      <w:outlineLvl w:val="2"/>
    </w:pPr>
    <w:rPr>
      <w:rFonts w:asciiTheme="majorHAnsi" w:hAnsiTheme="majorHAnsi"/>
      <w:sz w:val="25"/>
    </w:rPr>
  </w:style>
  <w:style w:type="paragraph" w:customStyle="1" w:styleId="Bilagarubrik1utannumrering">
    <w:name w:val="Bilaga rubrik1 utan numrering"/>
    <w:basedOn w:val="Bilagarubrik1"/>
    <w:next w:val="Brdtext"/>
    <w:uiPriority w:val="8"/>
    <w:semiHidden/>
    <w:qFormat/>
    <w:rsid w:val="00E438AB"/>
    <w:pPr>
      <w:numPr>
        <w:numId w:val="0"/>
      </w:numPr>
    </w:pPr>
  </w:style>
  <w:style w:type="paragraph" w:customStyle="1" w:styleId="Bilagarubrik2utannumrering">
    <w:name w:val="Bilaga rubrik2 utan numrering"/>
    <w:basedOn w:val="Bilagarubrik2"/>
    <w:next w:val="Brdtext"/>
    <w:uiPriority w:val="8"/>
    <w:semiHidden/>
    <w:qFormat/>
    <w:rsid w:val="00E438AB"/>
    <w:pPr>
      <w:numPr>
        <w:ilvl w:val="0"/>
        <w:numId w:val="0"/>
      </w:numPr>
    </w:pPr>
  </w:style>
  <w:style w:type="paragraph" w:customStyle="1" w:styleId="Bilagarubrik3utannumrering">
    <w:name w:val="Bilaga rubrik3 utan numrering"/>
    <w:basedOn w:val="Bilagarubrik3"/>
    <w:next w:val="Brdtext"/>
    <w:uiPriority w:val="8"/>
    <w:semiHidden/>
    <w:qFormat/>
    <w:rsid w:val="00364F99"/>
    <w:pPr>
      <w:numPr>
        <w:ilvl w:val="0"/>
        <w:numId w:val="0"/>
      </w:numPr>
    </w:pPr>
  </w:style>
  <w:style w:type="paragraph" w:styleId="Sidfot">
    <w:name w:val="footer"/>
    <w:basedOn w:val="Normal"/>
    <w:link w:val="SidfotChar"/>
    <w:uiPriority w:val="99"/>
    <w:semiHidden/>
    <w:rsid w:val="00E04C9B"/>
    <w:pPr>
      <w:tabs>
        <w:tab w:val="center" w:pos="4536"/>
        <w:tab w:val="right" w:pos="9072"/>
      </w:tabs>
      <w:spacing w:after="0" w:line="240" w:lineRule="auto"/>
      <w:jc w:val="center"/>
    </w:pPr>
  </w:style>
  <w:style w:type="character" w:customStyle="1" w:styleId="SidfotChar">
    <w:name w:val="Sidfot Char"/>
    <w:basedOn w:val="Standardstycketeckensnitt"/>
    <w:link w:val="Sidfot"/>
    <w:uiPriority w:val="99"/>
    <w:semiHidden/>
    <w:rsid w:val="000C0DDF"/>
  </w:style>
  <w:style w:type="paragraph" w:customStyle="1" w:styleId="Slutstreck">
    <w:name w:val="Slutstreck"/>
    <w:basedOn w:val="Brdtext"/>
    <w:link w:val="SlutstreckChar"/>
    <w:uiPriority w:val="40"/>
    <w:qFormat/>
    <w:rsid w:val="000826E7"/>
    <w:pPr>
      <w:spacing w:after="120" w:line="240" w:lineRule="auto"/>
    </w:pPr>
    <w:rPr>
      <w:u w:val="single"/>
    </w:rPr>
  </w:style>
  <w:style w:type="character" w:customStyle="1" w:styleId="SlutstreckChar">
    <w:name w:val="Slutstreck Char"/>
    <w:basedOn w:val="BrdtextChar"/>
    <w:link w:val="Slutstreck"/>
    <w:uiPriority w:val="40"/>
    <w:rsid w:val="000826E7"/>
    <w:rPr>
      <w:u w:val="single"/>
    </w:rPr>
  </w:style>
  <w:style w:type="paragraph" w:styleId="Brdtextmedindrag">
    <w:name w:val="Body Text Indent"/>
    <w:basedOn w:val="Normal"/>
    <w:link w:val="BrdtextmedindragChar"/>
    <w:qFormat/>
    <w:rsid w:val="00A90C3E"/>
    <w:pPr>
      <w:spacing w:after="0"/>
      <w:ind w:firstLine="284"/>
      <w:jc w:val="both"/>
    </w:pPr>
  </w:style>
  <w:style w:type="character" w:customStyle="1" w:styleId="BrdtextmedindragChar">
    <w:name w:val="Brödtext med indrag Char"/>
    <w:basedOn w:val="Standardstycketeckensnitt"/>
    <w:link w:val="Brdtextmedindrag"/>
    <w:rsid w:val="00A90C3E"/>
  </w:style>
  <w:style w:type="character" w:styleId="Platshllartext">
    <w:name w:val="Placeholder Text"/>
    <w:basedOn w:val="Standardstycketeckensnitt"/>
    <w:uiPriority w:val="99"/>
    <w:semiHidden/>
    <w:rsid w:val="000826E7"/>
    <w:rPr>
      <w:color w:val="808080"/>
    </w:rPr>
  </w:style>
  <w:style w:type="table" w:customStyle="1" w:styleId="Lagspaltstabell">
    <w:name w:val="Lagspaltstabell"/>
    <w:basedOn w:val="Normaltabell"/>
    <w:uiPriority w:val="99"/>
    <w:rsid w:val="00482813"/>
    <w:pPr>
      <w:spacing w:after="0" w:line="240" w:lineRule="auto"/>
    </w:pPr>
    <w:tblPr>
      <w:tblCellMar>
        <w:left w:w="0" w:type="dxa"/>
        <w:right w:w="0" w:type="dxa"/>
      </w:tblCellMar>
    </w:tblPr>
  </w:style>
  <w:style w:type="character" w:customStyle="1" w:styleId="LagRubrik2Char">
    <w:name w:val="Lag Rubrik 2 Char"/>
    <w:basedOn w:val="Standardstycketeckensnitt"/>
    <w:link w:val="LagRubrik2"/>
    <w:uiPriority w:val="10"/>
    <w:rsid w:val="00244BDC"/>
    <w:rPr>
      <w:i/>
    </w:rPr>
  </w:style>
  <w:style w:type="character" w:customStyle="1" w:styleId="TabellHuvudChar">
    <w:name w:val="Tabell Huvud Char"/>
    <w:basedOn w:val="Standardstycketeckensnitt"/>
    <w:link w:val="TabellHuvud"/>
    <w:uiPriority w:val="20"/>
    <w:rsid w:val="005C5D3D"/>
    <w:rPr>
      <w:rFonts w:asciiTheme="majorHAnsi" w:hAnsiTheme="majorHAnsi"/>
      <w:sz w:val="14"/>
    </w:rPr>
  </w:style>
  <w:style w:type="character" w:customStyle="1" w:styleId="TabellRaderChar">
    <w:name w:val="Tabell Rader Char"/>
    <w:basedOn w:val="Standardstycketeckensnitt"/>
    <w:link w:val="TabellRader"/>
    <w:uiPriority w:val="21"/>
    <w:semiHidden/>
    <w:rsid w:val="003B5A8F"/>
    <w:rPr>
      <w:rFonts w:asciiTheme="majorHAnsi" w:hAnsiTheme="majorHAnsi"/>
      <w:sz w:val="16"/>
    </w:rPr>
  </w:style>
  <w:style w:type="paragraph" w:customStyle="1" w:styleId="Bilaga">
    <w:name w:val="Bilaga"/>
    <w:basedOn w:val="Brdtext"/>
    <w:uiPriority w:val="8"/>
    <w:semiHidden/>
    <w:qFormat/>
    <w:rsid w:val="009E06AC"/>
    <w:pPr>
      <w:spacing w:before="480" w:after="480" w:line="240" w:lineRule="auto"/>
      <w:outlineLvl w:val="0"/>
    </w:pPr>
    <w:rPr>
      <w:rFonts w:ascii="Arial" w:hAnsi="Arial"/>
      <w:sz w:val="44"/>
    </w:rPr>
  </w:style>
  <w:style w:type="paragraph" w:customStyle="1" w:styleId="InnehllBilaga">
    <w:name w:val="Innehåll Bilaga"/>
    <w:basedOn w:val="Brdtext"/>
    <w:uiPriority w:val="99"/>
    <w:semiHidden/>
    <w:rsid w:val="0058637A"/>
    <w:pPr>
      <w:tabs>
        <w:tab w:val="left" w:pos="1304"/>
      </w:tabs>
      <w:spacing w:after="0"/>
      <w:ind w:left="1304" w:hanging="1304"/>
    </w:pPr>
  </w:style>
  <w:style w:type="paragraph" w:customStyle="1" w:styleId="BilagaDiagramrubrik">
    <w:name w:val="Bilaga Diagram rubrik"/>
    <w:basedOn w:val="Brdtext"/>
    <w:next w:val="Brdtext"/>
    <w:uiPriority w:val="30"/>
    <w:semiHidden/>
    <w:qFormat/>
    <w:rsid w:val="00CE22A2"/>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BilagaTabellrubrik">
    <w:name w:val="Bilaga Tabell rubrik"/>
    <w:basedOn w:val="Brdtext"/>
    <w:next w:val="Brdtext"/>
    <w:uiPriority w:val="18"/>
    <w:semiHidden/>
    <w:qFormat/>
    <w:rsid w:val="00672303"/>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Brdtextmedram">
    <w:name w:val="Brödtext med ram"/>
    <w:basedOn w:val="Brdtext"/>
    <w:uiPriority w:val="99"/>
    <w:semiHidden/>
    <w:qFormat/>
    <w:rsid w:val="007065C0"/>
    <w:pPr>
      <w:pBdr>
        <w:top w:val="single" w:sz="8" w:space="3" w:color="auto"/>
        <w:left w:val="single" w:sz="8" w:space="4" w:color="auto"/>
        <w:bottom w:val="single" w:sz="8" w:space="3" w:color="auto"/>
        <w:right w:val="single" w:sz="8" w:space="4" w:color="auto"/>
      </w:pBdr>
    </w:pPr>
  </w:style>
  <w:style w:type="paragraph" w:styleId="Citat">
    <w:name w:val="Quote"/>
    <w:basedOn w:val="Normal"/>
    <w:next w:val="Normal"/>
    <w:link w:val="CitatChar"/>
    <w:uiPriority w:val="29"/>
    <w:semiHidden/>
    <w:qFormat/>
    <w:rsid w:val="00BD0FDD"/>
    <w:pPr>
      <w:spacing w:before="20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BD0FDD"/>
    <w:rPr>
      <w:i/>
      <w:iCs/>
      <w:color w:val="404040" w:themeColor="text1" w:themeTint="BF"/>
    </w:rPr>
  </w:style>
  <w:style w:type="paragraph" w:styleId="Innehllsfrteckningsrubrik">
    <w:name w:val="TOC Heading"/>
    <w:basedOn w:val="Rubrik1"/>
    <w:next w:val="Normal"/>
    <w:uiPriority w:val="38"/>
    <w:semiHidden/>
    <w:qFormat/>
    <w:rsid w:val="00232925"/>
    <w:pPr>
      <w:numPr>
        <w:numId w:val="0"/>
      </w:numPr>
      <w:spacing w:before="240" w:after="0" w:line="264" w:lineRule="atLeast"/>
      <w:outlineLvl w:val="9"/>
    </w:pPr>
    <w:rPr>
      <w:sz w:val="32"/>
    </w:rPr>
  </w:style>
  <w:style w:type="character" w:customStyle="1" w:styleId="Rubrik5utannumreringChar">
    <w:name w:val="Rubrik 5 utan numrering Char"/>
    <w:basedOn w:val="BrdtextChar"/>
    <w:link w:val="Rubrik5utannumrering"/>
    <w:uiPriority w:val="7"/>
    <w:locked/>
    <w:rsid w:val="003B0DEA"/>
    <w:rPr>
      <w:rFonts w:asciiTheme="majorHAnsi" w:eastAsiaTheme="majorEastAsia" w:hAnsiTheme="majorHAnsi" w:cstheme="majorBidi"/>
      <w:color w:val="000000" w:themeColor="text1"/>
      <w:sz w:val="19"/>
    </w:rPr>
  </w:style>
  <w:style w:type="character" w:customStyle="1" w:styleId="Rubrik3utannumreringChar">
    <w:name w:val="Rubrik 3 utan numrering Char"/>
    <w:basedOn w:val="Standardstycketeckensnitt"/>
    <w:link w:val="Rubrik3utannumrering"/>
    <w:uiPriority w:val="7"/>
    <w:locked/>
    <w:rsid w:val="003B0DEA"/>
    <w:rPr>
      <w:rFonts w:asciiTheme="majorHAnsi" w:eastAsiaTheme="majorEastAsia" w:hAnsiTheme="majorHAnsi" w:cstheme="majorBidi"/>
      <w:color w:val="000000" w:themeColor="text1"/>
      <w:sz w:val="25"/>
      <w:szCs w:val="24"/>
    </w:rPr>
  </w:style>
  <w:style w:type="numbering" w:customStyle="1" w:styleId="RKnummerlista">
    <w:name w:val="RK nummerlista"/>
    <w:uiPriority w:val="99"/>
    <w:semiHidden/>
    <w:rsid w:val="00A738BC"/>
    <w:pPr>
      <w:numPr>
        <w:numId w:val="3"/>
      </w:numPr>
    </w:pPr>
  </w:style>
  <w:style w:type="character" w:customStyle="1" w:styleId="Rubrik4utannumreringChar">
    <w:name w:val="Rubrik 4 utan numrering Char"/>
    <w:basedOn w:val="Rubrik4Char"/>
    <w:link w:val="Rubrik4utannumrering"/>
    <w:uiPriority w:val="7"/>
    <w:rsid w:val="003B0DEA"/>
    <w:rPr>
      <w:rFonts w:asciiTheme="majorHAnsi" w:eastAsiaTheme="majorEastAsia" w:hAnsiTheme="majorHAnsi" w:cstheme="majorBidi"/>
      <w:b/>
      <w:iCs/>
      <w:color w:val="000000" w:themeColor="text1"/>
      <w:sz w:val="21"/>
    </w:rPr>
  </w:style>
  <w:style w:type="character" w:customStyle="1" w:styleId="TabellRubrikChar">
    <w:name w:val="Tabell Rubrik Char"/>
    <w:basedOn w:val="Standardstycketeckensnitt"/>
    <w:link w:val="TabellRubrik"/>
    <w:uiPriority w:val="16"/>
    <w:rsid w:val="00DC282E"/>
    <w:rPr>
      <w:rFonts w:asciiTheme="majorHAnsi" w:hAnsiTheme="majorHAnsi"/>
      <w:b/>
      <w:sz w:val="18"/>
    </w:rPr>
  </w:style>
  <w:style w:type="paragraph" w:customStyle="1" w:styleId="TabellFotnot">
    <w:name w:val="Tabell Fotnot"/>
    <w:basedOn w:val="DiagramFotnot"/>
    <w:uiPriority w:val="18"/>
    <w:semiHidden/>
    <w:qFormat/>
    <w:rsid w:val="00C86A7F"/>
  </w:style>
  <w:style w:type="character" w:customStyle="1" w:styleId="TabellUnderrubrikChar">
    <w:name w:val="Tabell Underrubrik Char"/>
    <w:basedOn w:val="TabellRubrikChar"/>
    <w:link w:val="TabellUnderrubrik"/>
    <w:uiPriority w:val="17"/>
    <w:rsid w:val="008946C8"/>
    <w:rPr>
      <w:rFonts w:asciiTheme="majorHAnsi" w:hAnsiTheme="majorHAnsi"/>
      <w:b w:val="0"/>
      <w:sz w:val="15"/>
    </w:rPr>
  </w:style>
  <w:style w:type="table" w:customStyle="1" w:styleId="RKBPTabellutanlinjer">
    <w:name w:val="RK BPTabell utan linjer"/>
    <w:basedOn w:val="Normaltabell"/>
    <w:uiPriority w:val="99"/>
    <w:semiHidden/>
    <w:rsid w:val="005C5D3D"/>
    <w:pPr>
      <w:spacing w:before="60" w:after="20" w:line="200" w:lineRule="atLeast"/>
    </w:pPr>
    <w:rPr>
      <w:rFonts w:asciiTheme="majorHAnsi" w:hAnsiTheme="majorHAnsi"/>
      <w:sz w:val="16"/>
    </w:rPr>
    <w:tblPr>
      <w:tblCellMar>
        <w:left w:w="0" w:type="dxa"/>
        <w:right w:w="125" w:type="dxa"/>
      </w:tblCellMar>
    </w:tblPr>
  </w:style>
  <w:style w:type="paragraph" w:customStyle="1" w:styleId="Tabellstrretext">
    <w:name w:val="Tabell större text"/>
    <w:basedOn w:val="Tabell"/>
    <w:uiPriority w:val="19"/>
    <w:semiHidden/>
    <w:qFormat/>
    <w:rsid w:val="00BA4DF2"/>
    <w:pPr>
      <w:tabs>
        <w:tab w:val="left" w:pos="1463"/>
        <w:tab w:val="left" w:pos="1868"/>
      </w:tabs>
      <w:spacing w:after="0" w:line="240" w:lineRule="auto"/>
    </w:pPr>
    <w:rPr>
      <w:sz w:val="20"/>
    </w:rPr>
  </w:style>
  <w:style w:type="paragraph" w:customStyle="1" w:styleId="Innehllingetavstndefter">
    <w:name w:val="Innehåll inget avstånd efter"/>
    <w:basedOn w:val="Normal"/>
    <w:uiPriority w:val="99"/>
    <w:semiHidden/>
    <w:rsid w:val="007A35A1"/>
    <w:pPr>
      <w:spacing w:after="0" w:line="240" w:lineRule="auto"/>
    </w:pPr>
  </w:style>
  <w:style w:type="paragraph" w:customStyle="1" w:styleId="Innehllingetavstnd">
    <w:name w:val="Innehåll inget avstånd"/>
    <w:basedOn w:val="Innehllingetavstndefter"/>
    <w:uiPriority w:val="99"/>
    <w:semiHidden/>
    <w:rsid w:val="007A35A1"/>
    <w:rPr>
      <w:sz w:val="2"/>
    </w:rPr>
  </w:style>
  <w:style w:type="character" w:customStyle="1" w:styleId="Rubrik2utannumreringChar">
    <w:name w:val="Rubrik 2 utan numrering Char"/>
    <w:basedOn w:val="Standardstycketeckensnitt"/>
    <w:link w:val="Rubrik2utannumrering"/>
    <w:uiPriority w:val="7"/>
    <w:locked/>
    <w:rsid w:val="00981473"/>
    <w:rPr>
      <w:rFonts w:asciiTheme="majorHAnsi" w:eastAsiaTheme="majorEastAsia" w:hAnsiTheme="majorHAnsi" w:cstheme="majorBidi"/>
      <w:b/>
      <w:color w:val="000000" w:themeColor="text1"/>
      <w:sz w:val="28"/>
      <w:szCs w:val="26"/>
    </w:rPr>
  </w:style>
  <w:style w:type="character" w:customStyle="1" w:styleId="StrecklistaChar">
    <w:name w:val="Strecklista Char"/>
    <w:basedOn w:val="BrdtextChar"/>
    <w:link w:val="Strecklista"/>
    <w:uiPriority w:val="1"/>
    <w:rsid w:val="000E0126"/>
  </w:style>
  <w:style w:type="paragraph" w:styleId="Rubrik">
    <w:name w:val="Title"/>
    <w:basedOn w:val="Rubrik1utannumrering"/>
    <w:next w:val="Normal"/>
    <w:link w:val="RubrikChar"/>
    <w:uiPriority w:val="10"/>
    <w:semiHidden/>
    <w:qFormat/>
    <w:rsid w:val="001C5641"/>
  </w:style>
  <w:style w:type="character" w:customStyle="1" w:styleId="RubrikChar">
    <w:name w:val="Rubrik Char"/>
    <w:basedOn w:val="Standardstycketeckensnitt"/>
    <w:link w:val="Rubrik"/>
    <w:uiPriority w:val="10"/>
    <w:semiHidden/>
    <w:rsid w:val="001C5641"/>
    <w:rPr>
      <w:rFonts w:asciiTheme="majorHAnsi" w:eastAsiaTheme="majorEastAsia" w:hAnsiTheme="majorHAnsi" w:cstheme="majorBidi"/>
      <w:color w:val="000000" w:themeColor="text1"/>
      <w:sz w:val="44"/>
      <w:szCs w:val="32"/>
    </w:rPr>
  </w:style>
  <w:style w:type="numbering" w:customStyle="1" w:styleId="BilagaTabell">
    <w:name w:val="BilagaTabell"/>
    <w:uiPriority w:val="99"/>
    <w:semiHidden/>
    <w:rsid w:val="00CC075D"/>
  </w:style>
  <w:style w:type="paragraph" w:customStyle="1" w:styleId="RubrikRutaBilaga">
    <w:name w:val="Rubrik Ruta Bilaga"/>
    <w:basedOn w:val="RubrikRuta"/>
    <w:uiPriority w:val="30"/>
    <w:semiHidden/>
    <w:qFormat/>
    <w:rsid w:val="00825CC4"/>
  </w:style>
  <w:style w:type="numbering" w:customStyle="1" w:styleId="RKstrecklista">
    <w:name w:val="RK strecklista"/>
    <w:uiPriority w:val="99"/>
    <w:semiHidden/>
    <w:rsid w:val="00B16A8F"/>
    <w:pPr>
      <w:numPr>
        <w:numId w:val="4"/>
      </w:numPr>
    </w:pPr>
  </w:style>
  <w:style w:type="numbering" w:customStyle="1" w:styleId="RKbilagarubrik1-5">
    <w:name w:val="RK bilaga rubrik 1-5"/>
    <w:uiPriority w:val="99"/>
    <w:semiHidden/>
    <w:rsid w:val="005240DE"/>
    <w:pPr>
      <w:numPr>
        <w:numId w:val="36"/>
      </w:numPr>
    </w:pPr>
  </w:style>
  <w:style w:type="table" w:customStyle="1" w:styleId="Lagtabell">
    <w:name w:val="Lagtabell"/>
    <w:basedOn w:val="Normaltabell"/>
    <w:uiPriority w:val="99"/>
    <w:rsid w:val="00041B1A"/>
    <w:pPr>
      <w:spacing w:after="0" w:line="240" w:lineRule="auto"/>
    </w:pPr>
    <w:tblPr/>
    <w:tblStylePr w:type="firstRow">
      <w:tblPr/>
      <w:trPr>
        <w:tblHeader/>
      </w:trPr>
      <w:tcPr>
        <w:tcBorders>
          <w:top w:val="single" w:sz="4" w:space="0" w:color="auto"/>
          <w:bottom w:val="single" w:sz="4" w:space="0" w:color="auto"/>
        </w:tcBorders>
      </w:tcPr>
    </w:tblStylePr>
    <w:tblStylePr w:type="lastRow">
      <w:tblPr/>
      <w:tcPr>
        <w:tcBorders>
          <w:bottom w:val="single" w:sz="4" w:space="0" w:color="auto"/>
        </w:tcBorders>
      </w:tcPr>
    </w:tblStylePr>
  </w:style>
  <w:style w:type="paragraph" w:customStyle="1" w:styleId="Bild">
    <w:name w:val="Bild"/>
    <w:basedOn w:val="Brdtext"/>
    <w:next w:val="Brdtext"/>
    <w:uiPriority w:val="99"/>
    <w:semiHidden/>
    <w:qFormat/>
    <w:rsid w:val="00C361A4"/>
    <w:pPr>
      <w:keepNext/>
      <w:spacing w:after="0" w:line="240" w:lineRule="auto"/>
    </w:pPr>
  </w:style>
  <w:style w:type="paragraph" w:styleId="Beskrivning">
    <w:name w:val="caption"/>
    <w:basedOn w:val="Normal"/>
    <w:next w:val="Normal"/>
    <w:uiPriority w:val="35"/>
    <w:semiHidden/>
    <w:unhideWhenUsed/>
    <w:qFormat/>
    <w:rsid w:val="00C361A4"/>
    <w:pPr>
      <w:spacing w:before="240" w:after="40" w:line="200" w:lineRule="atLeast"/>
    </w:pPr>
    <w:rPr>
      <w:rFonts w:asciiTheme="majorHAnsi" w:hAnsiTheme="majorHAnsi"/>
      <w:b/>
      <w:iCs/>
      <w:color w:val="000000" w:themeColor="text1"/>
      <w:sz w:val="18"/>
      <w:szCs w:val="18"/>
    </w:rPr>
  </w:style>
  <w:style w:type="paragraph" w:customStyle="1" w:styleId="BrdtextLag">
    <w:name w:val="Brödtext Lag"/>
    <w:basedOn w:val="Brdtext"/>
    <w:uiPriority w:val="1"/>
    <w:qFormat/>
    <w:rsid w:val="003D2447"/>
    <w:pPr>
      <w:spacing w:after="0"/>
      <w:jc w:val="both"/>
    </w:pPr>
  </w:style>
  <w:style w:type="paragraph" w:customStyle="1" w:styleId="Brdtextmedavstndfre">
    <w:name w:val="Brödtext med avstånd före"/>
    <w:basedOn w:val="Brdtext"/>
    <w:next w:val="Brdtext"/>
    <w:uiPriority w:val="1"/>
    <w:semiHidden/>
    <w:qFormat/>
    <w:rsid w:val="00270BC6"/>
    <w:pPr>
      <w:spacing w:before="160"/>
    </w:pPr>
  </w:style>
  <w:style w:type="character" w:styleId="Fotnotsreferens">
    <w:name w:val="footnote reference"/>
    <w:basedOn w:val="Standardstycketeckensnitt"/>
    <w:uiPriority w:val="49"/>
    <w:rsid w:val="00C66EA3"/>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2347718">
      <w:bodyDiv w:val="1"/>
      <w:marLeft w:val="0"/>
      <w:marRight w:val="0"/>
      <w:marTop w:val="0"/>
      <w:marBottom w:val="0"/>
      <w:divBdr>
        <w:top w:val="none" w:sz="0" w:space="0" w:color="auto"/>
        <w:left w:val="none" w:sz="0" w:space="0" w:color="auto"/>
        <w:bottom w:val="none" w:sz="0" w:space="0" w:color="auto"/>
        <w:right w:val="none" w:sz="0" w:space="0" w:color="auto"/>
      </w:divBdr>
    </w:div>
    <w:div w:id="16790355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xml"/><Relationship Id="rId21" Type="http://schemas.openxmlformats.org/officeDocument/2006/relationships/header" Target="header5.xml"/><Relationship Id="rId42" Type="http://schemas.openxmlformats.org/officeDocument/2006/relationships/chart" Target="charts/chart11.xml"/><Relationship Id="rId47" Type="http://schemas.openxmlformats.org/officeDocument/2006/relationships/chart" Target="charts/chart16.xml"/><Relationship Id="rId63" Type="http://schemas.openxmlformats.org/officeDocument/2006/relationships/chart" Target="charts/chart20.xml"/><Relationship Id="rId68" Type="http://schemas.openxmlformats.org/officeDocument/2006/relationships/footer" Target="footer16.xml"/><Relationship Id="rId84" Type="http://schemas.openxmlformats.org/officeDocument/2006/relationships/footer" Target="footer23.xml"/><Relationship Id="rId89" Type="http://schemas.openxmlformats.org/officeDocument/2006/relationships/chart" Target="charts/chart28.xml"/><Relationship Id="rId112"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chart" Target="charts/chart4.xml"/><Relationship Id="rId107" Type="http://schemas.openxmlformats.org/officeDocument/2006/relationships/header" Target="header32.xml"/><Relationship Id="rId11" Type="http://schemas.openxmlformats.org/officeDocument/2006/relationships/webSettings" Target="webSettings.xml"/><Relationship Id="rId24" Type="http://schemas.openxmlformats.org/officeDocument/2006/relationships/header" Target="header6.xml"/><Relationship Id="rId32" Type="http://schemas.openxmlformats.org/officeDocument/2006/relationships/chart" Target="charts/chart7.xml"/><Relationship Id="rId37" Type="http://schemas.openxmlformats.org/officeDocument/2006/relationships/header" Target="header9.xml"/><Relationship Id="rId40" Type="http://schemas.openxmlformats.org/officeDocument/2006/relationships/chart" Target="charts/chart9.xml"/><Relationship Id="rId45" Type="http://schemas.openxmlformats.org/officeDocument/2006/relationships/chart" Target="charts/chart14.xml"/><Relationship Id="rId53" Type="http://schemas.openxmlformats.org/officeDocument/2006/relationships/footer" Target="footer12.xml"/><Relationship Id="rId58" Type="http://schemas.openxmlformats.org/officeDocument/2006/relationships/footer" Target="footer14.xml"/><Relationship Id="rId66" Type="http://schemas.openxmlformats.org/officeDocument/2006/relationships/header" Target="header16.xml"/><Relationship Id="rId74" Type="http://schemas.openxmlformats.org/officeDocument/2006/relationships/header" Target="header20.xml"/><Relationship Id="rId79" Type="http://schemas.openxmlformats.org/officeDocument/2006/relationships/chart" Target="charts/chart24.xml"/><Relationship Id="rId87" Type="http://schemas.openxmlformats.org/officeDocument/2006/relationships/chart" Target="charts/chart26.xml"/><Relationship Id="rId102" Type="http://schemas.openxmlformats.org/officeDocument/2006/relationships/footer" Target="footer28.xml"/><Relationship Id="rId110" Type="http://schemas.openxmlformats.org/officeDocument/2006/relationships/header" Target="header33.xml"/><Relationship Id="rId5" Type="http://schemas.openxmlformats.org/officeDocument/2006/relationships/customXml" Target="../customXml/item5.xml"/><Relationship Id="rId61" Type="http://schemas.openxmlformats.org/officeDocument/2006/relationships/chart" Target="charts/chart18.xml"/><Relationship Id="rId82" Type="http://schemas.openxmlformats.org/officeDocument/2006/relationships/header" Target="header23.xml"/><Relationship Id="rId90" Type="http://schemas.openxmlformats.org/officeDocument/2006/relationships/chart" Target="charts/chart29.xml"/><Relationship Id="rId95" Type="http://schemas.openxmlformats.org/officeDocument/2006/relationships/footer" Target="footer26.xml"/><Relationship Id="rId19" Type="http://schemas.openxmlformats.org/officeDocument/2006/relationships/footer" Target="footer3.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chart" Target="charts/chart2.xml"/><Relationship Id="rId30" Type="http://schemas.openxmlformats.org/officeDocument/2006/relationships/chart" Target="charts/chart5.xml"/><Relationship Id="rId35" Type="http://schemas.openxmlformats.org/officeDocument/2006/relationships/footer" Target="footer7.xml"/><Relationship Id="rId43" Type="http://schemas.openxmlformats.org/officeDocument/2006/relationships/chart" Target="charts/chart12.xml"/><Relationship Id="rId48" Type="http://schemas.openxmlformats.org/officeDocument/2006/relationships/header" Target="header10.xml"/><Relationship Id="rId56" Type="http://schemas.openxmlformats.org/officeDocument/2006/relationships/header" Target="header14.xml"/><Relationship Id="rId64" Type="http://schemas.openxmlformats.org/officeDocument/2006/relationships/chart" Target="charts/chart21.xml"/><Relationship Id="rId69" Type="http://schemas.openxmlformats.org/officeDocument/2006/relationships/footer" Target="footer17.xml"/><Relationship Id="rId77" Type="http://schemas.openxmlformats.org/officeDocument/2006/relationships/header" Target="header21.xml"/><Relationship Id="rId100" Type="http://schemas.openxmlformats.org/officeDocument/2006/relationships/header" Target="header28.xml"/><Relationship Id="rId105" Type="http://schemas.openxmlformats.org/officeDocument/2006/relationships/footer" Target="footer30.xml"/><Relationship Id="rId113" Type="http://schemas.openxmlformats.org/officeDocument/2006/relationships/theme" Target="theme/theme1.xml"/><Relationship Id="rId8" Type="http://schemas.openxmlformats.org/officeDocument/2006/relationships/numbering" Target="numbering.xml"/><Relationship Id="rId51" Type="http://schemas.openxmlformats.org/officeDocument/2006/relationships/footer" Target="footer11.xml"/><Relationship Id="rId72" Type="http://schemas.openxmlformats.org/officeDocument/2006/relationships/chart" Target="charts/chart23.xml"/><Relationship Id="rId80" Type="http://schemas.openxmlformats.org/officeDocument/2006/relationships/chart" Target="charts/chart25.xml"/><Relationship Id="rId85" Type="http://schemas.openxmlformats.org/officeDocument/2006/relationships/header" Target="header24.xml"/><Relationship Id="rId93" Type="http://schemas.openxmlformats.org/officeDocument/2006/relationships/header" Target="header26.xml"/><Relationship Id="rId98" Type="http://schemas.openxmlformats.org/officeDocument/2006/relationships/chart" Target="charts/chart31.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eader" Target="header7.xml"/><Relationship Id="rId38" Type="http://schemas.openxmlformats.org/officeDocument/2006/relationships/footer" Target="footer9.xml"/><Relationship Id="rId46" Type="http://schemas.openxmlformats.org/officeDocument/2006/relationships/chart" Target="charts/chart15.xml"/><Relationship Id="rId59" Type="http://schemas.openxmlformats.org/officeDocument/2006/relationships/header" Target="header15.xml"/><Relationship Id="rId67" Type="http://schemas.openxmlformats.org/officeDocument/2006/relationships/header" Target="header17.xml"/><Relationship Id="rId103" Type="http://schemas.openxmlformats.org/officeDocument/2006/relationships/footer" Target="footer29.xml"/><Relationship Id="rId108" Type="http://schemas.openxmlformats.org/officeDocument/2006/relationships/footer" Target="footer31.xml"/><Relationship Id="rId20" Type="http://schemas.openxmlformats.org/officeDocument/2006/relationships/header" Target="header4.xml"/><Relationship Id="rId41" Type="http://schemas.openxmlformats.org/officeDocument/2006/relationships/chart" Target="charts/chart10.xml"/><Relationship Id="rId54" Type="http://schemas.openxmlformats.org/officeDocument/2006/relationships/chart" Target="charts/chart17.xml"/><Relationship Id="rId62" Type="http://schemas.openxmlformats.org/officeDocument/2006/relationships/chart" Target="charts/chart19.xml"/><Relationship Id="rId70" Type="http://schemas.openxmlformats.org/officeDocument/2006/relationships/header" Target="header18.xml"/><Relationship Id="rId75" Type="http://schemas.openxmlformats.org/officeDocument/2006/relationships/footer" Target="footer19.xml"/><Relationship Id="rId83" Type="http://schemas.openxmlformats.org/officeDocument/2006/relationships/footer" Target="footer22.xml"/><Relationship Id="rId88" Type="http://schemas.openxmlformats.org/officeDocument/2006/relationships/chart" Target="charts/chart27.xml"/><Relationship Id="rId91" Type="http://schemas.openxmlformats.org/officeDocument/2006/relationships/chart" Target="charts/chart30.xml"/><Relationship Id="rId96" Type="http://schemas.openxmlformats.org/officeDocument/2006/relationships/header" Target="header27.xml"/><Relationship Id="rId111" Type="http://schemas.openxmlformats.org/officeDocument/2006/relationships/footer" Target="footer3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chart" Target="charts/chart3.xml"/><Relationship Id="rId36" Type="http://schemas.openxmlformats.org/officeDocument/2006/relationships/footer" Target="footer8.xml"/><Relationship Id="rId49" Type="http://schemas.openxmlformats.org/officeDocument/2006/relationships/header" Target="header11.xml"/><Relationship Id="rId57" Type="http://schemas.openxmlformats.org/officeDocument/2006/relationships/footer" Target="footer13.xml"/><Relationship Id="rId106" Type="http://schemas.openxmlformats.org/officeDocument/2006/relationships/header" Target="header31.xml"/><Relationship Id="rId10" Type="http://schemas.openxmlformats.org/officeDocument/2006/relationships/settings" Target="settings.xml"/><Relationship Id="rId31" Type="http://schemas.openxmlformats.org/officeDocument/2006/relationships/chart" Target="charts/chart6.xml"/><Relationship Id="rId44" Type="http://schemas.openxmlformats.org/officeDocument/2006/relationships/chart" Target="charts/chart13.xml"/><Relationship Id="rId52" Type="http://schemas.openxmlformats.org/officeDocument/2006/relationships/header" Target="header12.xml"/><Relationship Id="rId60" Type="http://schemas.openxmlformats.org/officeDocument/2006/relationships/footer" Target="footer15.xml"/><Relationship Id="rId65" Type="http://schemas.openxmlformats.org/officeDocument/2006/relationships/chart" Target="charts/chart22.xml"/><Relationship Id="rId73" Type="http://schemas.openxmlformats.org/officeDocument/2006/relationships/header" Target="header19.xml"/><Relationship Id="rId78" Type="http://schemas.openxmlformats.org/officeDocument/2006/relationships/footer" Target="footer21.xml"/><Relationship Id="rId81" Type="http://schemas.openxmlformats.org/officeDocument/2006/relationships/header" Target="header22.xml"/><Relationship Id="rId86" Type="http://schemas.openxmlformats.org/officeDocument/2006/relationships/footer" Target="footer24.xml"/><Relationship Id="rId94" Type="http://schemas.openxmlformats.org/officeDocument/2006/relationships/footer" Target="footer25.xml"/><Relationship Id="rId99" Type="http://schemas.openxmlformats.org/officeDocument/2006/relationships/chart" Target="charts/chart32.xml"/><Relationship Id="rId101" Type="http://schemas.openxmlformats.org/officeDocument/2006/relationships/header" Target="header29.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eader" Target="header3.xml"/><Relationship Id="rId39" Type="http://schemas.openxmlformats.org/officeDocument/2006/relationships/chart" Target="charts/chart8.xml"/><Relationship Id="rId109" Type="http://schemas.openxmlformats.org/officeDocument/2006/relationships/footer" Target="footer32.xml"/><Relationship Id="rId34" Type="http://schemas.openxmlformats.org/officeDocument/2006/relationships/header" Target="header8.xml"/><Relationship Id="rId50" Type="http://schemas.openxmlformats.org/officeDocument/2006/relationships/footer" Target="footer10.xml"/><Relationship Id="rId55" Type="http://schemas.openxmlformats.org/officeDocument/2006/relationships/header" Target="header13.xml"/><Relationship Id="rId76" Type="http://schemas.openxmlformats.org/officeDocument/2006/relationships/footer" Target="footer20.xml"/><Relationship Id="rId97" Type="http://schemas.openxmlformats.org/officeDocument/2006/relationships/footer" Target="footer27.xml"/><Relationship Id="rId104" Type="http://schemas.openxmlformats.org/officeDocument/2006/relationships/header" Target="header30.xml"/><Relationship Id="rId7" Type="http://schemas.openxmlformats.org/officeDocument/2006/relationships/customXml" Target="../customXml/item7.xml"/><Relationship Id="rId71" Type="http://schemas.openxmlformats.org/officeDocument/2006/relationships/footer" Target="footer18.xml"/><Relationship Id="rId92" Type="http://schemas.openxmlformats.org/officeDocument/2006/relationships/header" Target="header2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fi/vb/VP%202014/Forms/V&#197;P-samling/V&#197;P-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dep/fi/vb/RLFP/Texter/Diagram%20RL/St&#246;d%20till%20f&#246;retag.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dhs.sp.regeringskansliet.se/dep/fi/vb/RLFP/Texter/Diagram%20RL/Kunskapslyftet%20antal%20platser%202016-2022_.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https://dhs.sp.regeringskansliet.se/dep/fi/vb/RLFP/Texter/Diagram%20RL/Finanspolitik%20j&#228;mf&#246;rt%20med%20andra%20l&#228;nder.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s://dhs.sp.regeringskansliet.se/dep/fi/vb/RLFP/Texter/Diagram%20RL/Industri-%20och%20tj&#228;nsteproduktion.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https://dhs.sp.regeringskansliet.se/dep/fi/vb/RLFP/Texter/Diagram%20RL/Tillv&#228;xt%20j&#228;mf&#246;rt%20med%20andra%20l&#228;nder.xlsx" TargetMode="External"/></Relationships>
</file>

<file path=word/charts/_rels/chart6.xml.rels><?xml version="1.0" encoding="UTF-8" standalone="yes"?>
<Relationships xmlns="http://schemas.openxmlformats.org/package/2006/relationships"><Relationship Id="rId1" Type="http://schemas.openxmlformats.org/officeDocument/2006/relationships/oleObject" Target="https://dhs.sp.regeringskansliet.se/dep/fi/vb/RLFP/Texter/Diagram%20RL/Ek%20bist_210316.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https://dhs.sp.regeringskansliet.se/dep/fi/vb/RLFP/Texter/Diagram%20RL/Konkurser_varsel_kvartal.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Diagram%20X%20BNP%20indikatorer.xlsx"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Anst&#228;llningsplaner_nlp.xlsx" TargetMode="External"/></Relationships>
</file>

<file path=word/charts/_rels/chart10.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Diagram%20X%20Resursutnyttjandeindikatorer.xlsx"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Diagram%20X%20BNP%20os&#228;kerhetsintervall.xlsx" TargetMode="External"/></Relationships>
</file>

<file path=word/charts/_rels/chart12.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3.9%20regeringens%20m&#229;tt%20p&#229;%20v&#228;lst&#229;nd%20hush&#229;llens%20skulds&#228;ttning.xlsx" TargetMode="External"/></Relationships>
</file>

<file path=word/charts/_rels/chart13.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3.9%20regeringens%20m&#229;tt%20p&#229;%20v&#228;lst&#229;nd%20luftkvalitet.xlsx" TargetMode="External"/></Relationships>
</file>

<file path=word/charts/_rels/chart14.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3.9%20regeringens%20m&#229;tt%20p&#229;%20v&#228;lst&#229;nd%20r&#246;dlisteindex.xlsx" TargetMode="External"/></Relationships>
</file>

<file path=word/charts/_rels/chart15.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3.%20Den%20makroekonomiska%20utvecklingen/3.9%20regeringens%20m&#229;tt%20p&#229;%20v&#228;lst&#229;nd%20utsl&#228;pp%20av%20v&#228;xthusgaser.xlsx" TargetMode="External"/></Relationships>
</file>

<file path=word/charts/_rels/chart16.xml.rels><?xml version="1.0" encoding="UTF-8" standalone="yes"?>
<Relationships xmlns="http://schemas.openxmlformats.org/package/2006/relationships"><Relationship Id="rId1" Type="http://schemas.openxmlformats.org/officeDocument/2006/relationships/oleObject" Target="Diagram1" TargetMode="External"/></Relationships>
</file>

<file path=word/charts/_rels/chart17.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4.%20De%20budgetpolitiska%20m&#229;len/Diagram%204.1%20Offentliga%20sektorns%20konsoliderade%20bruttoskuld.xlsx" TargetMode="External"/></Relationships>
</file>

<file path=word/charts/_rels/chart18.xml.rels><?xml version="1.0" encoding="UTF-8" standalone="yes"?>
<Relationships xmlns="http://schemas.openxmlformats.org/package/2006/relationships"><Relationship Id="rId1" Type="http://schemas.openxmlformats.org/officeDocument/2006/relationships/oleObject" Target="file:///\\fsdep3\fi_dep\FI_E2\4_Prognos\PROP\2021\V&#197;P21\5.1%20Totala%20skatteint&#228;kter.xlsx" TargetMode="External"/></Relationships>
</file>

<file path=word/charts/_rels/chart19.xml.rels><?xml version="1.0" encoding="UTF-8" standalone="yes"?>
<Relationships xmlns="http://schemas.openxmlformats.org/package/2006/relationships"><Relationship Id="rId1" Type="http://schemas.openxmlformats.org/officeDocument/2006/relationships/oleObject" Target="file:///\\fsdep3\fi_dep\FI_E2\4_Prognos\SKATTER\1111FysInkskatt\2021\Prognos1\TABELLER%20OCH%20DIAGRAM\Diagram%205.3%20timmar%20timl&#246;n%20l&#246;nesumma_Ny%20Mall_Streckade%20linjer%20f&#246;r%20prognos.xlsx" TargetMode="External"/></Relationships>
</file>

<file path=word/charts/_rels/chart20.xml.rels><?xml version="1.0" encoding="UTF-8" standalone="yes"?>
<Relationships xmlns="http://schemas.openxmlformats.org/package/2006/relationships"><Relationship Id="rId1" Type="http://schemas.openxmlformats.org/officeDocument/2006/relationships/oleObject" Target="file:///\\fsdep3\fi_dep\FI_E2\4_Prognos\SKATTER\Kapitalvinster\2021\Diagram%205.5%20Hush&#229;llens%20kapitalvinster_Ny%20Mall_med%20streckade%20linjer.xlsx" TargetMode="External"/></Relationships>
</file>

<file path=word/charts/_rels/chart21.xml.rels><?xml version="1.0" encoding="UTF-8" standalone="yes"?>
<Relationships xmlns="http://schemas.openxmlformats.org/package/2006/relationships"><Relationship Id="rId1" Type="http://schemas.openxmlformats.org/officeDocument/2006/relationships/oleObject" Target="file:///\\fsdep3\fi_dep\FI_E2\4_Prognos\SKATTER\1121JuridiskaPersonersInkomstskatt\2021\Diagram%206.4%20F&#246;retagsvinster%20DEF_ljusgr&#229;tt%20prognos&#229;r.xlsx" TargetMode="External"/></Relationships>
</file>

<file path=word/charts/_rels/chart22.xml.rels><?xml version="1.0" encoding="UTF-8" standalone="yes"?>
<Relationships xmlns="http://schemas.openxmlformats.org/package/2006/relationships"><Relationship Id="rId1" Type="http://schemas.openxmlformats.org/officeDocument/2006/relationships/oleObject" Target="file:///\\fsdep3\fi_dep\FI_E2\4_Prognos\SKATTER\1111FysInkskatt\2021\Prognos1\TABELLER%20OCH%20DIAGRAM\Diagram%205.5.xlsx" TargetMode="External"/></Relationships>
</file>

<file path=word/charts/_rels/chart23.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6.%20Utgifter/Diagram%206.1.xlsx" TargetMode="External"/></Relationships>
</file>

<file path=word/charts/_rels/chart24.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7.%20Statens%20budgetsaldo%20och%20statsskulden/Diagram%207.1.xlsx" TargetMode="External"/></Relationships>
</file>

<file path=word/charts/_rels/chart25.xml.rels><?xml version="1.0" encoding="UTF-8" standalone="yes"?>
<Relationships xmlns="http://schemas.openxmlformats.org/package/2006/relationships"><Relationship Id="rId1" Type="http://schemas.openxmlformats.org/officeDocument/2006/relationships/oleObject" Target="https://dhs.sp.regeringskansliet.se/dep/fi/vb/VP%202014/Sifferunderlag%20och%20diagram/7.%20Statens%20budgetsaldo%20och%20statsskulden/Diagram%207.2.xlsx" TargetMode="External"/></Relationships>
</file>

<file path=word/charts/_rels/chart26.xml.rels><?xml version="1.0" encoding="UTF-8" standalone="yes"?>
<Relationships xmlns="http://schemas.openxmlformats.org/package/2006/relationships"><Relationship Id="rId1" Type="http://schemas.openxmlformats.org/officeDocument/2006/relationships/oleObject" Target="file:///\\fsdep3\fi_dep\FI_E2\4_Prognos\PROP\2021\V&#197;P21\8.1%20Den%20offentliga%20sektorns%20finansiella%20och%20strukturella%20sparande.xlsx" TargetMode="External"/></Relationships>
</file>

<file path=word/charts/_rels/chart27.xml.rels><?xml version="1.0" encoding="UTF-8" standalone="yes"?>
<Relationships xmlns="http://schemas.openxmlformats.org/package/2006/relationships"><Relationship Id="rId1" Type="http://schemas.openxmlformats.org/officeDocument/2006/relationships/oleObject" Target="file:///\\fsdep3\fi_dep\FI_E2\4_Prognos\PROP\2021\V&#197;P21\Kommunsektorn\Diagram%208.2%20Kommunsektorns%20resultat%20&amp;%20sparande_210331.xlsx" TargetMode="External"/></Relationships>
</file>

<file path=word/charts/_rels/chart28.xml.rels><?xml version="1.0" encoding="UTF-8" standalone="yes"?>
<Relationships xmlns="http://schemas.openxmlformats.org/package/2006/relationships"><Relationship Id="rId1" Type="http://schemas.openxmlformats.org/officeDocument/2006/relationships/oleObject" Target="file:///\\fsdep3\fi_dep\DAT\Prognosomraden\OffentligKonsumtion\Diagram\Prop\V&#197;P21\Diagram_Demografiskt_betingad_konsumtion.xlsx" TargetMode="External"/></Relationships>
</file>

<file path=word/charts/_rels/chart29.xml.rels><?xml version="1.0" encoding="UTF-8" standalone="yes"?>
<Relationships xmlns="http://schemas.openxmlformats.org/package/2006/relationships"><Relationship Id="rId1" Type="http://schemas.openxmlformats.org/officeDocument/2006/relationships/oleObject" Target="file:///\\fsdep3\fi_dep\DAT\Prognosomraden\OffentligKonsumtion\Diagram\Prop\V&#197;P21\Diagram_Kommunala_konsumtionsutgifter.xlsx" TargetMode="External"/></Relationships>
</file>

<file path=word/charts/_rels/chart30.xml.rels><?xml version="1.0" encoding="UTF-8" standalone="yes"?>
<Relationships xmlns="http://schemas.openxmlformats.org/package/2006/relationships"><Relationship Id="rId1" Type="http://schemas.openxmlformats.org/officeDocument/2006/relationships/oleObject" Target="file:///\\fsdep3\fi_dep\FI_E2\4_Prognos\PROP\2021\V&#197;P21\8.5%20Den%20offentliga%20sektorns%20konsoliderade%20bruttoskuld.xlsx" TargetMode="External"/></Relationships>
</file>

<file path=word/charts/_rels/chart31.xml.rels><?xml version="1.0" encoding="UTF-8" standalone="yes"?>
<Relationships xmlns="http://schemas.openxmlformats.org/package/2006/relationships"><Relationship Id="rId1" Type="http://schemas.openxmlformats.org/officeDocument/2006/relationships/oleObject" Target="file:///\\fsdep3\fi_dep\FI_E2\4_Prognos\LS\VP21\DIA\Diagram%20och%20tabeller%20till%20avsnitt%209%20i%20V&#197;P21.xlsx" TargetMode="External"/></Relationships>
</file>

<file path=word/charts/_rels/chart32.xml.rels><?xml version="1.0" encoding="UTF-8" standalone="yes"?>
<Relationships xmlns="http://schemas.openxmlformats.org/package/2006/relationships"><Relationship Id="rId1" Type="http://schemas.openxmlformats.org/officeDocument/2006/relationships/oleObject" Target="file:///\\fsdep3\fi_dep\FI_E2\4_Prognos\LS\VP21\DIA\Diagram%20och%20tabeller%20till%20avsnitt%209%20i%20V&#197;P21.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barChart>
        <c:barDir val="col"/>
        <c:grouping val="clustered"/>
        <c:varyColors val="0"/>
        <c:ser>
          <c:idx val="0"/>
          <c:order val="0"/>
          <c:tx>
            <c:strRef>
              <c:f>'Budgetmallar hel sida'!$B$9</c:f>
              <c:strCache>
                <c:ptCount val="1"/>
                <c:pt idx="0">
                  <c:v>Omställningsstöd (beviljat)</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DEC7-497E-B17D-FF425AB1950F}"/>
              </c:ext>
            </c:extLst>
          </c:dPt>
          <c:dPt>
            <c:idx val="1"/>
            <c:invertIfNegative val="0"/>
            <c:bubble3D val="0"/>
            <c:extLst>
              <c:ext xmlns:c16="http://schemas.microsoft.com/office/drawing/2014/chart" uri="{C3380CC4-5D6E-409C-BE32-E72D297353CC}">
                <c16:uniqueId val="{00000001-DEC7-497E-B17D-FF425AB1950F}"/>
              </c:ext>
            </c:extLst>
          </c:dPt>
          <c:dPt>
            <c:idx val="2"/>
            <c:invertIfNegative val="0"/>
            <c:bubble3D val="0"/>
            <c:extLst>
              <c:ext xmlns:c16="http://schemas.microsoft.com/office/drawing/2014/chart" uri="{C3380CC4-5D6E-409C-BE32-E72D297353CC}">
                <c16:uniqueId val="{00000002-DEC7-497E-B17D-FF425AB1950F}"/>
              </c:ext>
            </c:extLst>
          </c:dPt>
          <c:dPt>
            <c:idx val="3"/>
            <c:invertIfNegative val="0"/>
            <c:bubble3D val="0"/>
            <c:extLst>
              <c:ext xmlns:c16="http://schemas.microsoft.com/office/drawing/2014/chart" uri="{C3380CC4-5D6E-409C-BE32-E72D297353CC}">
                <c16:uniqueId val="{00000003-DEC7-497E-B17D-FF425AB1950F}"/>
              </c:ext>
            </c:extLst>
          </c:dPt>
          <c:dPt>
            <c:idx val="4"/>
            <c:invertIfNegative val="0"/>
            <c:bubble3D val="0"/>
            <c:extLst>
              <c:ext xmlns:c16="http://schemas.microsoft.com/office/drawing/2014/chart" uri="{C3380CC4-5D6E-409C-BE32-E72D297353CC}">
                <c16:uniqueId val="{00000004-DEC7-497E-B17D-FF425AB1950F}"/>
              </c:ext>
            </c:extLst>
          </c:dPt>
          <c:dPt>
            <c:idx val="5"/>
            <c:invertIfNegative val="0"/>
            <c:bubble3D val="0"/>
            <c:extLst>
              <c:ext xmlns:c16="http://schemas.microsoft.com/office/drawing/2014/chart" uri="{C3380CC4-5D6E-409C-BE32-E72D297353CC}">
                <c16:uniqueId val="{00000005-DEC7-497E-B17D-FF425AB1950F}"/>
              </c:ext>
            </c:extLst>
          </c:dPt>
          <c:dPt>
            <c:idx val="6"/>
            <c:invertIfNegative val="0"/>
            <c:bubble3D val="0"/>
            <c:extLst>
              <c:ext xmlns:c16="http://schemas.microsoft.com/office/drawing/2014/chart" uri="{C3380CC4-5D6E-409C-BE32-E72D297353CC}">
                <c16:uniqueId val="{00000006-DEC7-497E-B17D-FF425AB1950F}"/>
              </c:ext>
            </c:extLst>
          </c:dPt>
          <c:dPt>
            <c:idx val="7"/>
            <c:invertIfNegative val="0"/>
            <c:bubble3D val="0"/>
            <c:extLst>
              <c:ext xmlns:c16="http://schemas.microsoft.com/office/drawing/2014/chart" uri="{C3380CC4-5D6E-409C-BE32-E72D297353CC}">
                <c16:uniqueId val="{00000007-DEC7-497E-B17D-FF425AB1950F}"/>
              </c:ext>
            </c:extLst>
          </c:dPt>
          <c:dPt>
            <c:idx val="8"/>
            <c:invertIfNegative val="0"/>
            <c:bubble3D val="0"/>
            <c:extLst>
              <c:ext xmlns:c16="http://schemas.microsoft.com/office/drawing/2014/chart" uri="{C3380CC4-5D6E-409C-BE32-E72D297353CC}">
                <c16:uniqueId val="{00000008-DEC7-497E-B17D-FF425AB1950F}"/>
              </c:ext>
            </c:extLst>
          </c:dPt>
          <c:dPt>
            <c:idx val="9"/>
            <c:invertIfNegative val="0"/>
            <c:bubble3D val="0"/>
            <c:extLst>
              <c:ext xmlns:c16="http://schemas.microsoft.com/office/drawing/2014/chart" uri="{C3380CC4-5D6E-409C-BE32-E72D297353CC}">
                <c16:uniqueId val="{00000009-DEC7-497E-B17D-FF425AB1950F}"/>
              </c:ext>
            </c:extLst>
          </c:dPt>
          <c:dPt>
            <c:idx val="10"/>
            <c:invertIfNegative val="0"/>
            <c:bubble3D val="0"/>
            <c:extLst>
              <c:ext xmlns:c16="http://schemas.microsoft.com/office/drawing/2014/chart" uri="{C3380CC4-5D6E-409C-BE32-E72D297353CC}">
                <c16:uniqueId val="{0000000A-DEC7-497E-B17D-FF425AB1950F}"/>
              </c:ext>
            </c:extLst>
          </c:dPt>
          <c:cat>
            <c:numRef>
              <c:f>'Budgetmallar hel sida'!$A$10</c:f>
              <c:numCache>
                <c:formatCode>General</c:formatCode>
                <c:ptCount val="1"/>
              </c:numCache>
            </c:numRef>
          </c:cat>
          <c:val>
            <c:numRef>
              <c:f>'Budgetmallar hel sida'!$B$10</c:f>
              <c:numCache>
                <c:formatCode>General</c:formatCode>
                <c:ptCount val="1"/>
                <c:pt idx="0">
                  <c:v>5.6769999999999996</c:v>
                </c:pt>
              </c:numCache>
            </c:numRef>
          </c:val>
          <c:extLst>
            <c:ext xmlns:c16="http://schemas.microsoft.com/office/drawing/2014/chart" uri="{C3380CC4-5D6E-409C-BE32-E72D297353CC}">
              <c16:uniqueId val="{0000000B-DEC7-497E-B17D-FF425AB1950F}"/>
            </c:ext>
          </c:extLst>
        </c:ser>
        <c:ser>
          <c:idx val="1"/>
          <c:order val="1"/>
          <c:tx>
            <c:strRef>
              <c:f>'Budgetmallar hel sida'!$C$9</c:f>
              <c:strCache>
                <c:ptCount val="1"/>
                <c:pt idx="0">
                  <c:v>Tillfälligt nedsatta arbetsgivaravgifter </c:v>
                </c:pt>
              </c:strCache>
            </c:strRef>
          </c:tx>
          <c:spPr>
            <a:solidFill>
              <a:srgbClr val="B4B4B4"/>
            </a:solidFill>
            <a:ln w="3175">
              <a:solidFill>
                <a:sysClr val="windowText" lastClr="000000">
                  <a:lumMod val="100000"/>
                </a:sysClr>
              </a:solidFill>
            </a:ln>
          </c:spPr>
          <c:invertIfNegative val="0"/>
          <c:cat>
            <c:numRef>
              <c:f>'Budgetmallar hel sida'!$A$10</c:f>
              <c:numCache>
                <c:formatCode>General</c:formatCode>
                <c:ptCount val="1"/>
              </c:numCache>
            </c:numRef>
          </c:cat>
          <c:val>
            <c:numRef>
              <c:f>'Budgetmallar hel sida'!$C$10</c:f>
              <c:numCache>
                <c:formatCode>0.00</c:formatCode>
                <c:ptCount val="1"/>
                <c:pt idx="0">
                  <c:v>29.876000000000001</c:v>
                </c:pt>
              </c:numCache>
            </c:numRef>
          </c:val>
          <c:extLst>
            <c:ext xmlns:c16="http://schemas.microsoft.com/office/drawing/2014/chart" uri="{C3380CC4-5D6E-409C-BE32-E72D297353CC}">
              <c16:uniqueId val="{0000000C-DEC7-497E-B17D-FF425AB1950F}"/>
            </c:ext>
          </c:extLst>
        </c:ser>
        <c:ser>
          <c:idx val="2"/>
          <c:order val="2"/>
          <c:tx>
            <c:strRef>
              <c:f>'Budgetmallar hel sida'!$D$9</c:f>
              <c:strCache>
                <c:ptCount val="1"/>
                <c:pt idx="0">
                  <c:v>Ersättning sjuklönekostnader</c:v>
                </c:pt>
              </c:strCache>
            </c:strRef>
          </c:tx>
          <c:spPr>
            <a:solidFill>
              <a:srgbClr val="5A5A5A"/>
            </a:solidFill>
            <a:ln w="3175">
              <a:solidFill>
                <a:srgbClr val="000000"/>
              </a:solidFill>
            </a:ln>
          </c:spPr>
          <c:invertIfNegative val="0"/>
          <c:cat>
            <c:numRef>
              <c:f>'Budgetmallar hel sida'!$A$10</c:f>
              <c:numCache>
                <c:formatCode>General</c:formatCode>
                <c:ptCount val="1"/>
              </c:numCache>
            </c:numRef>
          </c:cat>
          <c:val>
            <c:numRef>
              <c:f>'Budgetmallar hel sida'!$D$10</c:f>
              <c:numCache>
                <c:formatCode>#,##0.00</c:formatCode>
                <c:ptCount val="1"/>
                <c:pt idx="0">
                  <c:v>17.675000000000001</c:v>
                </c:pt>
              </c:numCache>
            </c:numRef>
          </c:val>
          <c:extLst>
            <c:ext xmlns:c16="http://schemas.microsoft.com/office/drawing/2014/chart" uri="{C3380CC4-5D6E-409C-BE32-E72D297353CC}">
              <c16:uniqueId val="{0000000D-DEC7-497E-B17D-FF425AB1950F}"/>
            </c:ext>
          </c:extLst>
        </c:ser>
        <c:ser>
          <c:idx val="3"/>
          <c:order val="3"/>
          <c:tx>
            <c:strRef>
              <c:f>'Budgetmallar hel sida'!$E$9</c:f>
              <c:strCache>
                <c:ptCount val="1"/>
                <c:pt idx="0">
                  <c:v>Korttidsarbete (KTA)</c:v>
                </c:pt>
              </c:strCache>
            </c:strRef>
          </c:tx>
          <c:spPr>
            <a:solidFill>
              <a:sysClr val="window" lastClr="FFFFFF"/>
            </a:solidFill>
            <a:ln w="3175">
              <a:solidFill>
                <a:srgbClr val="000000"/>
              </a:solidFill>
            </a:ln>
          </c:spPr>
          <c:invertIfNegative val="0"/>
          <c:cat>
            <c:numRef>
              <c:f>'Budgetmallar hel sida'!$A$10</c:f>
              <c:numCache>
                <c:formatCode>General</c:formatCode>
                <c:ptCount val="1"/>
              </c:numCache>
            </c:numRef>
          </c:cat>
          <c:val>
            <c:numRef>
              <c:f>'Budgetmallar hel sida'!$E$10</c:f>
              <c:numCache>
                <c:formatCode>General</c:formatCode>
                <c:ptCount val="1"/>
                <c:pt idx="0">
                  <c:v>35.14</c:v>
                </c:pt>
              </c:numCache>
            </c:numRef>
          </c:val>
          <c:extLst>
            <c:ext xmlns:c16="http://schemas.microsoft.com/office/drawing/2014/chart" uri="{C3380CC4-5D6E-409C-BE32-E72D297353CC}">
              <c16:uniqueId val="{0000000E-DEC7-497E-B17D-FF425AB1950F}"/>
            </c:ext>
          </c:extLst>
        </c:ser>
        <c:ser>
          <c:idx val="4"/>
          <c:order val="4"/>
          <c:tx>
            <c:strRef>
              <c:f>'Budgetmallar hel sida'!$F$9</c:f>
              <c:strCache>
                <c:ptCount val="1"/>
                <c:pt idx="0">
                  <c:v>Anstånd</c:v>
                </c:pt>
              </c:strCache>
            </c:strRef>
          </c:tx>
          <c:spPr>
            <a:pattFill prst="wdUpDiag">
              <a:fgClr>
                <a:srgbClr val="000000"/>
              </a:fgClr>
              <a:bgClr>
                <a:sysClr val="window" lastClr="FFFFFF"/>
              </a:bgClr>
            </a:pattFill>
            <a:ln w="3175">
              <a:solidFill>
                <a:srgbClr val="000000"/>
              </a:solidFill>
            </a:ln>
          </c:spPr>
          <c:invertIfNegative val="0"/>
          <c:cat>
            <c:numRef>
              <c:f>'Budgetmallar hel sida'!$A$10</c:f>
              <c:numCache>
                <c:formatCode>General</c:formatCode>
                <c:ptCount val="1"/>
              </c:numCache>
            </c:numRef>
          </c:cat>
          <c:val>
            <c:numRef>
              <c:f>'Budgetmallar hel sida'!$F$10</c:f>
              <c:numCache>
                <c:formatCode>General</c:formatCode>
                <c:ptCount val="1"/>
                <c:pt idx="0">
                  <c:v>48.052035439999997</c:v>
                </c:pt>
              </c:numCache>
            </c:numRef>
          </c:val>
          <c:extLst>
            <c:ext xmlns:c16="http://schemas.microsoft.com/office/drawing/2014/chart" uri="{C3380CC4-5D6E-409C-BE32-E72D297353CC}">
              <c16:uniqueId val="{0000000F-DEC7-497E-B17D-FF425AB1950F}"/>
            </c:ext>
          </c:extLst>
        </c:ser>
        <c:ser>
          <c:idx val="5"/>
          <c:order val="5"/>
          <c:tx>
            <c:strRef>
              <c:f>'Budgetmallar hel sida'!$G$9</c:f>
              <c:strCache>
                <c:ptCount val="1"/>
                <c:pt idx="0">
                  <c:v>Företagsakuten</c:v>
                </c:pt>
              </c:strCache>
            </c:strRef>
          </c:tx>
          <c:spPr>
            <a:pattFill prst="pct20">
              <a:fgClr>
                <a:srgbClr val="000000"/>
              </a:fgClr>
              <a:bgClr>
                <a:sysClr val="window" lastClr="FFFFFF"/>
              </a:bgClr>
            </a:pattFill>
            <a:ln w="3175">
              <a:solidFill>
                <a:srgbClr val="000000"/>
              </a:solidFill>
            </a:ln>
          </c:spPr>
          <c:invertIfNegative val="0"/>
          <c:cat>
            <c:numRef>
              <c:f>'Budgetmallar hel sida'!$A$10</c:f>
              <c:numCache>
                <c:formatCode>General</c:formatCode>
                <c:ptCount val="1"/>
              </c:numCache>
            </c:numRef>
          </c:cat>
          <c:val>
            <c:numRef>
              <c:f>'Budgetmallar hel sida'!$G$10</c:f>
              <c:numCache>
                <c:formatCode>General</c:formatCode>
                <c:ptCount val="1"/>
                <c:pt idx="0">
                  <c:v>2.6</c:v>
                </c:pt>
              </c:numCache>
            </c:numRef>
          </c:val>
          <c:extLst>
            <c:ext xmlns:c16="http://schemas.microsoft.com/office/drawing/2014/chart" uri="{C3380CC4-5D6E-409C-BE32-E72D297353CC}">
              <c16:uniqueId val="{00000010-DEC7-497E-B17D-FF425AB1950F}"/>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1.2941452991452997E-2"/>
          <c:y val="0.81985982905982902"/>
          <c:w val="0.97683076923076928"/>
          <c:h val="0.18014017094017093"/>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858974358974357E-2"/>
          <c:y val="4.8724358974358978E-2"/>
          <c:w val="0.89186884943930167"/>
          <c:h val="0.73598162393162381"/>
        </c:manualLayout>
      </c:layout>
      <c:barChart>
        <c:barDir val="col"/>
        <c:grouping val="stacked"/>
        <c:varyColors val="0"/>
        <c:ser>
          <c:idx val="0"/>
          <c:order val="0"/>
          <c:tx>
            <c:strRef>
              <c:f>Budgetmallar!$B$9</c:f>
              <c:strCache>
                <c:ptCount val="1"/>
                <c:pt idx="0">
                  <c:v>Regionalt yrkesvux</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3E27-4F03-A90E-82C0880663B4}"/>
              </c:ext>
            </c:extLst>
          </c:dPt>
          <c:dPt>
            <c:idx val="1"/>
            <c:invertIfNegative val="0"/>
            <c:bubble3D val="0"/>
            <c:extLst>
              <c:ext xmlns:c16="http://schemas.microsoft.com/office/drawing/2014/chart" uri="{C3380CC4-5D6E-409C-BE32-E72D297353CC}">
                <c16:uniqueId val="{00000001-3E27-4F03-A90E-82C0880663B4}"/>
              </c:ext>
            </c:extLst>
          </c:dPt>
          <c:dPt>
            <c:idx val="2"/>
            <c:invertIfNegative val="0"/>
            <c:bubble3D val="0"/>
            <c:extLst>
              <c:ext xmlns:c16="http://schemas.microsoft.com/office/drawing/2014/chart" uri="{C3380CC4-5D6E-409C-BE32-E72D297353CC}">
                <c16:uniqueId val="{00000002-3E27-4F03-A90E-82C0880663B4}"/>
              </c:ext>
            </c:extLst>
          </c:dPt>
          <c:dPt>
            <c:idx val="3"/>
            <c:invertIfNegative val="0"/>
            <c:bubble3D val="0"/>
            <c:extLst>
              <c:ext xmlns:c16="http://schemas.microsoft.com/office/drawing/2014/chart" uri="{C3380CC4-5D6E-409C-BE32-E72D297353CC}">
                <c16:uniqueId val="{00000003-3E27-4F03-A90E-82C0880663B4}"/>
              </c:ext>
            </c:extLst>
          </c:dPt>
          <c:dPt>
            <c:idx val="4"/>
            <c:invertIfNegative val="0"/>
            <c:bubble3D val="0"/>
            <c:extLst>
              <c:ext xmlns:c16="http://schemas.microsoft.com/office/drawing/2014/chart" uri="{C3380CC4-5D6E-409C-BE32-E72D297353CC}">
                <c16:uniqueId val="{00000004-3E27-4F03-A90E-82C0880663B4}"/>
              </c:ext>
            </c:extLst>
          </c:dPt>
          <c:dPt>
            <c:idx val="5"/>
            <c:invertIfNegative val="0"/>
            <c:bubble3D val="0"/>
            <c:extLst>
              <c:ext xmlns:c16="http://schemas.microsoft.com/office/drawing/2014/chart" uri="{C3380CC4-5D6E-409C-BE32-E72D297353CC}">
                <c16:uniqueId val="{00000005-3E27-4F03-A90E-82C0880663B4}"/>
              </c:ext>
            </c:extLst>
          </c:dPt>
          <c:dPt>
            <c:idx val="6"/>
            <c:invertIfNegative val="0"/>
            <c:bubble3D val="0"/>
            <c:extLst>
              <c:ext xmlns:c16="http://schemas.microsoft.com/office/drawing/2014/chart" uri="{C3380CC4-5D6E-409C-BE32-E72D297353CC}">
                <c16:uniqueId val="{00000006-3E27-4F03-A90E-82C0880663B4}"/>
              </c:ext>
            </c:extLst>
          </c:dPt>
          <c:dPt>
            <c:idx val="7"/>
            <c:invertIfNegative val="0"/>
            <c:bubble3D val="0"/>
            <c:extLst>
              <c:ext xmlns:c16="http://schemas.microsoft.com/office/drawing/2014/chart" uri="{C3380CC4-5D6E-409C-BE32-E72D297353CC}">
                <c16:uniqueId val="{00000007-3E27-4F03-A90E-82C0880663B4}"/>
              </c:ext>
            </c:extLst>
          </c:dPt>
          <c:dPt>
            <c:idx val="8"/>
            <c:invertIfNegative val="0"/>
            <c:bubble3D val="0"/>
            <c:extLst>
              <c:ext xmlns:c16="http://schemas.microsoft.com/office/drawing/2014/chart" uri="{C3380CC4-5D6E-409C-BE32-E72D297353CC}">
                <c16:uniqueId val="{00000008-3E27-4F03-A90E-82C0880663B4}"/>
              </c:ext>
            </c:extLst>
          </c:dPt>
          <c:dPt>
            <c:idx val="9"/>
            <c:invertIfNegative val="0"/>
            <c:bubble3D val="0"/>
            <c:extLst>
              <c:ext xmlns:c16="http://schemas.microsoft.com/office/drawing/2014/chart" uri="{C3380CC4-5D6E-409C-BE32-E72D297353CC}">
                <c16:uniqueId val="{00000009-3E27-4F03-A90E-82C0880663B4}"/>
              </c:ext>
            </c:extLst>
          </c:dPt>
          <c:dPt>
            <c:idx val="10"/>
            <c:invertIfNegative val="0"/>
            <c:bubble3D val="0"/>
            <c:extLst>
              <c:ext xmlns:c16="http://schemas.microsoft.com/office/drawing/2014/chart" uri="{C3380CC4-5D6E-409C-BE32-E72D297353CC}">
                <c16:uniqueId val="{0000000A-3E27-4F03-A90E-82C0880663B4}"/>
              </c:ext>
            </c:extLst>
          </c:dPt>
          <c:cat>
            <c:numRef>
              <c:f>Budgetmallar!$A$13:$A$16</c:f>
              <c:numCache>
                <c:formatCode>General</c:formatCode>
                <c:ptCount val="4"/>
                <c:pt idx="0">
                  <c:v>2019</c:v>
                </c:pt>
                <c:pt idx="1">
                  <c:v>2020</c:v>
                </c:pt>
                <c:pt idx="2">
                  <c:v>2021</c:v>
                </c:pt>
                <c:pt idx="3">
                  <c:v>2022</c:v>
                </c:pt>
              </c:numCache>
            </c:numRef>
          </c:cat>
          <c:val>
            <c:numRef>
              <c:f>Budgetmallar!$B$13:$B$16</c:f>
              <c:numCache>
                <c:formatCode>#,##0</c:formatCode>
                <c:ptCount val="4"/>
                <c:pt idx="0">
                  <c:v>34000</c:v>
                </c:pt>
                <c:pt idx="1">
                  <c:v>54000</c:v>
                </c:pt>
                <c:pt idx="2">
                  <c:v>71100</c:v>
                </c:pt>
                <c:pt idx="3">
                  <c:v>64400</c:v>
                </c:pt>
              </c:numCache>
            </c:numRef>
          </c:val>
          <c:extLst>
            <c:ext xmlns:c16="http://schemas.microsoft.com/office/drawing/2014/chart" uri="{C3380CC4-5D6E-409C-BE32-E72D297353CC}">
              <c16:uniqueId val="{0000000B-3E27-4F03-A90E-82C0880663B4}"/>
            </c:ext>
          </c:extLst>
        </c:ser>
        <c:ser>
          <c:idx val="1"/>
          <c:order val="1"/>
          <c:tx>
            <c:strRef>
              <c:f>Budgetmallar!$C$9</c:f>
              <c:strCache>
                <c:ptCount val="1"/>
                <c:pt idx="0">
                  <c:v>Folkhögskola</c:v>
                </c:pt>
              </c:strCache>
            </c:strRef>
          </c:tx>
          <c:spPr>
            <a:solidFill>
              <a:srgbClr val="B4B4B4"/>
            </a:solidFill>
            <a:ln w="3175">
              <a:solidFill>
                <a:sysClr val="windowText" lastClr="000000">
                  <a:lumMod val="100000"/>
                </a:sysClr>
              </a:solidFill>
            </a:ln>
          </c:spPr>
          <c:invertIfNegative val="0"/>
          <c:cat>
            <c:numRef>
              <c:f>Budgetmallar!$A$13:$A$16</c:f>
              <c:numCache>
                <c:formatCode>General</c:formatCode>
                <c:ptCount val="4"/>
                <c:pt idx="0">
                  <c:v>2019</c:v>
                </c:pt>
                <c:pt idx="1">
                  <c:v>2020</c:v>
                </c:pt>
                <c:pt idx="2">
                  <c:v>2021</c:v>
                </c:pt>
                <c:pt idx="3">
                  <c:v>2022</c:v>
                </c:pt>
              </c:numCache>
            </c:numRef>
          </c:cat>
          <c:val>
            <c:numRef>
              <c:f>Budgetmallar!$C$13:$C$16</c:f>
              <c:numCache>
                <c:formatCode>#,##0</c:formatCode>
                <c:ptCount val="4"/>
                <c:pt idx="0">
                  <c:v>12000</c:v>
                </c:pt>
                <c:pt idx="1">
                  <c:v>10000</c:v>
                </c:pt>
                <c:pt idx="2">
                  <c:v>12000</c:v>
                </c:pt>
                <c:pt idx="3">
                  <c:v>10000</c:v>
                </c:pt>
              </c:numCache>
            </c:numRef>
          </c:val>
          <c:extLst>
            <c:ext xmlns:c16="http://schemas.microsoft.com/office/drawing/2014/chart" uri="{C3380CC4-5D6E-409C-BE32-E72D297353CC}">
              <c16:uniqueId val="{0000000C-3E27-4F03-A90E-82C0880663B4}"/>
            </c:ext>
          </c:extLst>
        </c:ser>
        <c:ser>
          <c:idx val="2"/>
          <c:order val="2"/>
          <c:tx>
            <c:strRef>
              <c:f>Budgetmallar!$D$9</c:f>
              <c:strCache>
                <c:ptCount val="1"/>
                <c:pt idx="0">
                  <c:v>Yrkeshögskola</c:v>
                </c:pt>
              </c:strCache>
            </c:strRef>
          </c:tx>
          <c:spPr>
            <a:solidFill>
              <a:srgbClr val="5A5A5A"/>
            </a:solidFill>
            <a:ln w="3175">
              <a:solidFill>
                <a:srgbClr val="000000"/>
              </a:solidFill>
            </a:ln>
          </c:spPr>
          <c:invertIfNegative val="0"/>
          <c:cat>
            <c:numRef>
              <c:f>Budgetmallar!$A$13:$A$16</c:f>
              <c:numCache>
                <c:formatCode>General</c:formatCode>
                <c:ptCount val="4"/>
                <c:pt idx="0">
                  <c:v>2019</c:v>
                </c:pt>
                <c:pt idx="1">
                  <c:v>2020</c:v>
                </c:pt>
                <c:pt idx="2">
                  <c:v>2021</c:v>
                </c:pt>
                <c:pt idx="3">
                  <c:v>2022</c:v>
                </c:pt>
              </c:numCache>
            </c:numRef>
          </c:cat>
          <c:val>
            <c:numRef>
              <c:f>Budgetmallar!$D$13:$D$16</c:f>
              <c:numCache>
                <c:formatCode>#,##0</c:formatCode>
                <c:ptCount val="4"/>
                <c:pt idx="0">
                  <c:v>11000</c:v>
                </c:pt>
                <c:pt idx="1">
                  <c:v>18500</c:v>
                </c:pt>
                <c:pt idx="2">
                  <c:v>25100</c:v>
                </c:pt>
                <c:pt idx="3">
                  <c:v>28800</c:v>
                </c:pt>
              </c:numCache>
            </c:numRef>
          </c:val>
          <c:extLst>
            <c:ext xmlns:c16="http://schemas.microsoft.com/office/drawing/2014/chart" uri="{C3380CC4-5D6E-409C-BE32-E72D297353CC}">
              <c16:uniqueId val="{0000000D-3E27-4F03-A90E-82C0880663B4}"/>
            </c:ext>
          </c:extLst>
        </c:ser>
        <c:ser>
          <c:idx val="3"/>
          <c:order val="3"/>
          <c:tx>
            <c:strRef>
              <c:f>Budgetmallar!$E$9</c:f>
              <c:strCache>
                <c:ptCount val="1"/>
                <c:pt idx="0">
                  <c:v>Högskola</c:v>
                </c:pt>
              </c:strCache>
            </c:strRef>
          </c:tx>
          <c:spPr>
            <a:solidFill>
              <a:sysClr val="window" lastClr="FFFFFF"/>
            </a:solidFill>
            <a:ln w="3175">
              <a:solidFill>
                <a:srgbClr val="000000"/>
              </a:solidFill>
            </a:ln>
          </c:spPr>
          <c:invertIfNegative val="0"/>
          <c:cat>
            <c:numRef>
              <c:f>Budgetmallar!$A$13:$A$16</c:f>
              <c:numCache>
                <c:formatCode>General</c:formatCode>
                <c:ptCount val="4"/>
                <c:pt idx="0">
                  <c:v>2019</c:v>
                </c:pt>
                <c:pt idx="1">
                  <c:v>2020</c:v>
                </c:pt>
                <c:pt idx="2">
                  <c:v>2021</c:v>
                </c:pt>
                <c:pt idx="3">
                  <c:v>2022</c:v>
                </c:pt>
              </c:numCache>
            </c:numRef>
          </c:cat>
          <c:val>
            <c:numRef>
              <c:f>Budgetmallar!$E$13:$E$16</c:f>
              <c:numCache>
                <c:formatCode>#,##0</c:formatCode>
                <c:ptCount val="4"/>
                <c:pt idx="0">
                  <c:v>21300</c:v>
                </c:pt>
                <c:pt idx="1">
                  <c:v>31700</c:v>
                </c:pt>
                <c:pt idx="2">
                  <c:v>45700</c:v>
                </c:pt>
                <c:pt idx="3">
                  <c:v>39000</c:v>
                </c:pt>
              </c:numCache>
            </c:numRef>
          </c:val>
          <c:extLst>
            <c:ext xmlns:c16="http://schemas.microsoft.com/office/drawing/2014/chart" uri="{C3380CC4-5D6E-409C-BE32-E72D297353CC}">
              <c16:uniqueId val="{0000000E-3E27-4F03-A90E-82C0880663B4}"/>
            </c:ext>
          </c:extLst>
        </c:ser>
        <c:dLbls>
          <c:showLegendKey val="0"/>
          <c:showVal val="0"/>
          <c:showCatName val="0"/>
          <c:showSerName val="0"/>
          <c:showPercent val="0"/>
          <c:showBubbleSize val="0"/>
        </c:dLbls>
        <c:gapWidth val="130"/>
        <c:overlap val="100"/>
        <c:axId val="82464768"/>
        <c:axId val="82466304"/>
      </c:barChart>
      <c:catAx>
        <c:axId val="824647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6.4501282051282055E-2"/>
          <c:y val="0.86327863247863246"/>
          <c:w val="0.91170256410256412"/>
          <c:h val="0.13672136752136752"/>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barChart>
        <c:barDir val="col"/>
        <c:grouping val="clustered"/>
        <c:varyColors val="0"/>
        <c:ser>
          <c:idx val="0"/>
          <c:order val="0"/>
          <c:tx>
            <c:strRef>
              <c:f>Budgetmallar!$B$9</c:f>
              <c:strCache>
                <c:ptCount val="1"/>
                <c:pt idx="0">
                  <c:v>Budgetär effekt</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02C6-4E24-A039-438B524034A2}"/>
              </c:ext>
            </c:extLst>
          </c:dPt>
          <c:dPt>
            <c:idx val="1"/>
            <c:invertIfNegative val="0"/>
            <c:bubble3D val="0"/>
            <c:extLst>
              <c:ext xmlns:c16="http://schemas.microsoft.com/office/drawing/2014/chart" uri="{C3380CC4-5D6E-409C-BE32-E72D297353CC}">
                <c16:uniqueId val="{00000001-02C6-4E24-A039-438B524034A2}"/>
              </c:ext>
            </c:extLst>
          </c:dPt>
          <c:dPt>
            <c:idx val="2"/>
            <c:invertIfNegative val="0"/>
            <c:bubble3D val="0"/>
            <c:extLst>
              <c:ext xmlns:c16="http://schemas.microsoft.com/office/drawing/2014/chart" uri="{C3380CC4-5D6E-409C-BE32-E72D297353CC}">
                <c16:uniqueId val="{00000002-02C6-4E24-A039-438B524034A2}"/>
              </c:ext>
            </c:extLst>
          </c:dPt>
          <c:dPt>
            <c:idx val="3"/>
            <c:invertIfNegative val="0"/>
            <c:bubble3D val="0"/>
            <c:extLst>
              <c:ext xmlns:c16="http://schemas.microsoft.com/office/drawing/2014/chart" uri="{C3380CC4-5D6E-409C-BE32-E72D297353CC}">
                <c16:uniqueId val="{00000003-02C6-4E24-A039-438B524034A2}"/>
              </c:ext>
            </c:extLst>
          </c:dPt>
          <c:dPt>
            <c:idx val="4"/>
            <c:invertIfNegative val="0"/>
            <c:bubble3D val="0"/>
            <c:extLst>
              <c:ext xmlns:c16="http://schemas.microsoft.com/office/drawing/2014/chart" uri="{C3380CC4-5D6E-409C-BE32-E72D297353CC}">
                <c16:uniqueId val="{00000004-02C6-4E24-A039-438B524034A2}"/>
              </c:ext>
            </c:extLst>
          </c:dPt>
          <c:dPt>
            <c:idx val="5"/>
            <c:invertIfNegative val="0"/>
            <c:bubble3D val="0"/>
            <c:extLst>
              <c:ext xmlns:c16="http://schemas.microsoft.com/office/drawing/2014/chart" uri="{C3380CC4-5D6E-409C-BE32-E72D297353CC}">
                <c16:uniqueId val="{00000005-02C6-4E24-A039-438B524034A2}"/>
              </c:ext>
            </c:extLst>
          </c:dPt>
          <c:dPt>
            <c:idx val="6"/>
            <c:invertIfNegative val="0"/>
            <c:bubble3D val="0"/>
            <c:extLst>
              <c:ext xmlns:c16="http://schemas.microsoft.com/office/drawing/2014/chart" uri="{C3380CC4-5D6E-409C-BE32-E72D297353CC}">
                <c16:uniqueId val="{00000006-02C6-4E24-A039-438B524034A2}"/>
              </c:ext>
            </c:extLst>
          </c:dPt>
          <c:dPt>
            <c:idx val="7"/>
            <c:invertIfNegative val="0"/>
            <c:bubble3D val="0"/>
            <c:extLst>
              <c:ext xmlns:c16="http://schemas.microsoft.com/office/drawing/2014/chart" uri="{C3380CC4-5D6E-409C-BE32-E72D297353CC}">
                <c16:uniqueId val="{00000007-02C6-4E24-A039-438B524034A2}"/>
              </c:ext>
            </c:extLst>
          </c:dPt>
          <c:dPt>
            <c:idx val="8"/>
            <c:invertIfNegative val="0"/>
            <c:bubble3D val="0"/>
            <c:extLst>
              <c:ext xmlns:c16="http://schemas.microsoft.com/office/drawing/2014/chart" uri="{C3380CC4-5D6E-409C-BE32-E72D297353CC}">
                <c16:uniqueId val="{00000008-02C6-4E24-A039-438B524034A2}"/>
              </c:ext>
            </c:extLst>
          </c:dPt>
          <c:dPt>
            <c:idx val="9"/>
            <c:invertIfNegative val="0"/>
            <c:bubble3D val="0"/>
            <c:extLst>
              <c:ext xmlns:c16="http://schemas.microsoft.com/office/drawing/2014/chart" uri="{C3380CC4-5D6E-409C-BE32-E72D297353CC}">
                <c16:uniqueId val="{00000009-02C6-4E24-A039-438B524034A2}"/>
              </c:ext>
            </c:extLst>
          </c:dPt>
          <c:dPt>
            <c:idx val="10"/>
            <c:invertIfNegative val="0"/>
            <c:bubble3D val="0"/>
            <c:extLst>
              <c:ext xmlns:c16="http://schemas.microsoft.com/office/drawing/2014/chart" uri="{C3380CC4-5D6E-409C-BE32-E72D297353CC}">
                <c16:uniqueId val="{0000000A-02C6-4E24-A039-438B524034A2}"/>
              </c:ext>
            </c:extLst>
          </c:dPt>
          <c:cat>
            <c:strRef>
              <c:f>Budgetmallar!$A$10:$A$14</c:f>
              <c:strCache>
                <c:ptCount val="5"/>
                <c:pt idx="0">
                  <c:v>Danmark</c:v>
                </c:pt>
                <c:pt idx="1">
                  <c:v>Finland</c:v>
                </c:pt>
                <c:pt idx="2">
                  <c:v>Norge</c:v>
                </c:pt>
                <c:pt idx="3">
                  <c:v>Sverige</c:v>
                </c:pt>
                <c:pt idx="4">
                  <c:v>Nederländerna</c:v>
                </c:pt>
              </c:strCache>
            </c:strRef>
          </c:cat>
          <c:val>
            <c:numRef>
              <c:f>Budgetmallar!$B$10:$B$14</c:f>
              <c:numCache>
                <c:formatCode>General</c:formatCode>
                <c:ptCount val="5"/>
                <c:pt idx="0">
                  <c:v>1.8</c:v>
                </c:pt>
                <c:pt idx="1">
                  <c:v>3</c:v>
                </c:pt>
                <c:pt idx="2">
                  <c:v>4.2</c:v>
                </c:pt>
                <c:pt idx="3">
                  <c:v>4.2</c:v>
                </c:pt>
                <c:pt idx="4">
                  <c:v>4.5</c:v>
                </c:pt>
              </c:numCache>
            </c:numRef>
          </c:val>
          <c:extLst>
            <c:ext xmlns:c16="http://schemas.microsoft.com/office/drawing/2014/chart" uri="{C3380CC4-5D6E-409C-BE32-E72D297353CC}">
              <c16:uniqueId val="{0000000B-02C6-4E24-A039-438B524034A2}"/>
            </c:ext>
          </c:extLst>
        </c:ser>
        <c:ser>
          <c:idx val="1"/>
          <c:order val="1"/>
          <c:tx>
            <c:strRef>
              <c:f>Budgetmallar!$C$9</c:f>
              <c:strCache>
                <c:ptCount val="1"/>
                <c:pt idx="0">
                  <c:v>Andra åtgärder</c:v>
                </c:pt>
              </c:strCache>
            </c:strRef>
          </c:tx>
          <c:spPr>
            <a:solidFill>
              <a:srgbClr val="B4B4B4"/>
            </a:solidFill>
            <a:ln w="3175">
              <a:solidFill>
                <a:sysClr val="windowText" lastClr="000000">
                  <a:lumMod val="100000"/>
                </a:sysClr>
              </a:solidFill>
            </a:ln>
          </c:spPr>
          <c:invertIfNegative val="0"/>
          <c:cat>
            <c:strRef>
              <c:f>Budgetmallar!$A$10:$A$14</c:f>
              <c:strCache>
                <c:ptCount val="5"/>
                <c:pt idx="0">
                  <c:v>Danmark</c:v>
                </c:pt>
                <c:pt idx="1">
                  <c:v>Finland</c:v>
                </c:pt>
                <c:pt idx="2">
                  <c:v>Norge</c:v>
                </c:pt>
                <c:pt idx="3">
                  <c:v>Sverige</c:v>
                </c:pt>
                <c:pt idx="4">
                  <c:v>Nederländerna</c:v>
                </c:pt>
              </c:strCache>
            </c:strRef>
          </c:cat>
          <c:val>
            <c:numRef>
              <c:f>Budgetmallar!$C$10:$C$14</c:f>
              <c:numCache>
                <c:formatCode>General</c:formatCode>
                <c:ptCount val="5"/>
                <c:pt idx="0">
                  <c:v>4.3</c:v>
                </c:pt>
                <c:pt idx="1">
                  <c:v>7</c:v>
                </c:pt>
                <c:pt idx="2">
                  <c:v>4.4000000000000004</c:v>
                </c:pt>
                <c:pt idx="3">
                  <c:v>5.3</c:v>
                </c:pt>
                <c:pt idx="4">
                  <c:v>8.3000000000000007</c:v>
                </c:pt>
              </c:numCache>
            </c:numRef>
          </c:val>
          <c:extLst>
            <c:ext xmlns:c16="http://schemas.microsoft.com/office/drawing/2014/chart" uri="{C3380CC4-5D6E-409C-BE32-E72D297353CC}">
              <c16:uniqueId val="{0000000C-02C6-4E24-A039-438B524034A2}"/>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7.5355982905982902E-2"/>
          <c:y val="0.86870598290598289"/>
          <c:w val="0.91441623931623928"/>
          <c:h val="0.13129401709401708"/>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Budgetmallar!$B$9</c:f>
              <c:strCache>
                <c:ptCount val="1"/>
                <c:pt idx="0">
                  <c:v>Tjänsteproduktion</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8CD2-4368-9F52-1308342ACDB4}"/>
              </c:ext>
            </c:extLst>
          </c:dPt>
          <c:dPt>
            <c:idx val="1"/>
            <c:bubble3D val="0"/>
            <c:extLst>
              <c:ext xmlns:c16="http://schemas.microsoft.com/office/drawing/2014/chart" uri="{C3380CC4-5D6E-409C-BE32-E72D297353CC}">
                <c16:uniqueId val="{00000001-8CD2-4368-9F52-1308342ACDB4}"/>
              </c:ext>
            </c:extLst>
          </c:dPt>
          <c:dPt>
            <c:idx val="2"/>
            <c:bubble3D val="0"/>
            <c:extLst>
              <c:ext xmlns:c16="http://schemas.microsoft.com/office/drawing/2014/chart" uri="{C3380CC4-5D6E-409C-BE32-E72D297353CC}">
                <c16:uniqueId val="{00000002-8CD2-4368-9F52-1308342ACDB4}"/>
              </c:ext>
            </c:extLst>
          </c:dPt>
          <c:dPt>
            <c:idx val="3"/>
            <c:bubble3D val="0"/>
            <c:extLst>
              <c:ext xmlns:c16="http://schemas.microsoft.com/office/drawing/2014/chart" uri="{C3380CC4-5D6E-409C-BE32-E72D297353CC}">
                <c16:uniqueId val="{00000003-8CD2-4368-9F52-1308342ACDB4}"/>
              </c:ext>
            </c:extLst>
          </c:dPt>
          <c:dPt>
            <c:idx val="4"/>
            <c:bubble3D val="0"/>
            <c:extLst>
              <c:ext xmlns:c16="http://schemas.microsoft.com/office/drawing/2014/chart" uri="{C3380CC4-5D6E-409C-BE32-E72D297353CC}">
                <c16:uniqueId val="{00000004-8CD2-4368-9F52-1308342ACDB4}"/>
              </c:ext>
            </c:extLst>
          </c:dPt>
          <c:dPt>
            <c:idx val="5"/>
            <c:bubble3D val="0"/>
            <c:extLst>
              <c:ext xmlns:c16="http://schemas.microsoft.com/office/drawing/2014/chart" uri="{C3380CC4-5D6E-409C-BE32-E72D297353CC}">
                <c16:uniqueId val="{00000005-8CD2-4368-9F52-1308342ACDB4}"/>
              </c:ext>
            </c:extLst>
          </c:dPt>
          <c:dPt>
            <c:idx val="6"/>
            <c:bubble3D val="0"/>
            <c:extLst>
              <c:ext xmlns:c16="http://schemas.microsoft.com/office/drawing/2014/chart" uri="{C3380CC4-5D6E-409C-BE32-E72D297353CC}">
                <c16:uniqueId val="{00000006-8CD2-4368-9F52-1308342ACDB4}"/>
              </c:ext>
            </c:extLst>
          </c:dPt>
          <c:dPt>
            <c:idx val="7"/>
            <c:bubble3D val="0"/>
            <c:extLst>
              <c:ext xmlns:c16="http://schemas.microsoft.com/office/drawing/2014/chart" uri="{C3380CC4-5D6E-409C-BE32-E72D297353CC}">
                <c16:uniqueId val="{00000007-8CD2-4368-9F52-1308342ACDB4}"/>
              </c:ext>
            </c:extLst>
          </c:dPt>
          <c:dPt>
            <c:idx val="8"/>
            <c:bubble3D val="0"/>
            <c:extLst>
              <c:ext xmlns:c16="http://schemas.microsoft.com/office/drawing/2014/chart" uri="{C3380CC4-5D6E-409C-BE32-E72D297353CC}">
                <c16:uniqueId val="{00000008-8CD2-4368-9F52-1308342ACDB4}"/>
              </c:ext>
            </c:extLst>
          </c:dPt>
          <c:dPt>
            <c:idx val="9"/>
            <c:bubble3D val="0"/>
            <c:extLst>
              <c:ext xmlns:c16="http://schemas.microsoft.com/office/drawing/2014/chart" uri="{C3380CC4-5D6E-409C-BE32-E72D297353CC}">
                <c16:uniqueId val="{00000009-8CD2-4368-9F52-1308342ACDB4}"/>
              </c:ext>
            </c:extLst>
          </c:dPt>
          <c:dPt>
            <c:idx val="10"/>
            <c:bubble3D val="0"/>
            <c:extLst>
              <c:ext xmlns:c16="http://schemas.microsoft.com/office/drawing/2014/chart" uri="{C3380CC4-5D6E-409C-BE32-E72D297353CC}">
                <c16:uniqueId val="{0000000A-8CD2-4368-9F52-1308342ACDB4}"/>
              </c:ext>
            </c:extLst>
          </c:dPt>
          <c:cat>
            <c:strRef>
              <c:f>Budgetmallar!$A$10:$A$23</c:f>
              <c:strCache>
                <c:ptCount val="14"/>
                <c:pt idx="0">
                  <c:v>dec</c:v>
                </c:pt>
                <c:pt idx="1">
                  <c:v>20 jan</c:v>
                </c:pt>
                <c:pt idx="2">
                  <c:v>feb</c:v>
                </c:pt>
                <c:pt idx="3">
                  <c:v>mar</c:v>
                </c:pt>
                <c:pt idx="4">
                  <c:v>apr</c:v>
                </c:pt>
                <c:pt idx="5">
                  <c:v>maj</c:v>
                </c:pt>
                <c:pt idx="6">
                  <c:v>jun</c:v>
                </c:pt>
                <c:pt idx="7">
                  <c:v>jul</c:v>
                </c:pt>
                <c:pt idx="8">
                  <c:v>aug</c:v>
                </c:pt>
                <c:pt idx="9">
                  <c:v>sep</c:v>
                </c:pt>
                <c:pt idx="10">
                  <c:v>okt</c:v>
                </c:pt>
                <c:pt idx="11">
                  <c:v>nov</c:v>
                </c:pt>
                <c:pt idx="12">
                  <c:v>dec</c:v>
                </c:pt>
                <c:pt idx="13">
                  <c:v>21 jan</c:v>
                </c:pt>
              </c:strCache>
            </c:strRef>
          </c:cat>
          <c:val>
            <c:numRef>
              <c:f>Budgetmallar!$B$10:$B$23</c:f>
              <c:numCache>
                <c:formatCode>General</c:formatCode>
                <c:ptCount val="14"/>
                <c:pt idx="0">
                  <c:v>100</c:v>
                </c:pt>
                <c:pt idx="1">
                  <c:v>100.52264808362401</c:v>
                </c:pt>
                <c:pt idx="2">
                  <c:v>100.348432055749</c:v>
                </c:pt>
                <c:pt idx="3">
                  <c:v>96.167247386759598</c:v>
                </c:pt>
                <c:pt idx="4">
                  <c:v>90.069686411149803</c:v>
                </c:pt>
                <c:pt idx="5">
                  <c:v>90.156794425087099</c:v>
                </c:pt>
                <c:pt idx="6">
                  <c:v>91.463414634146304</c:v>
                </c:pt>
                <c:pt idx="7">
                  <c:v>95.121951219512198</c:v>
                </c:pt>
                <c:pt idx="8">
                  <c:v>94.860627177700394</c:v>
                </c:pt>
                <c:pt idx="9">
                  <c:v>95.731707317073202</c:v>
                </c:pt>
                <c:pt idx="10">
                  <c:v>96.341463414634106</c:v>
                </c:pt>
                <c:pt idx="11">
                  <c:v>97.125435540069702</c:v>
                </c:pt>
                <c:pt idx="12">
                  <c:v>95.993031358885005</c:v>
                </c:pt>
                <c:pt idx="13">
                  <c:v>96.951219512195095</c:v>
                </c:pt>
              </c:numCache>
            </c:numRef>
          </c:val>
          <c:smooth val="0"/>
          <c:extLst>
            <c:ext xmlns:c16="http://schemas.microsoft.com/office/drawing/2014/chart" uri="{C3380CC4-5D6E-409C-BE32-E72D297353CC}">
              <c16:uniqueId val="{0000000B-8CD2-4368-9F52-1308342ACDB4}"/>
            </c:ext>
          </c:extLst>
        </c:ser>
        <c:ser>
          <c:idx val="1"/>
          <c:order val="1"/>
          <c:tx>
            <c:strRef>
              <c:f>Budgetmallar!$C$9</c:f>
              <c:strCache>
                <c:ptCount val="1"/>
                <c:pt idx="0">
                  <c:v>Industriproduktion</c:v>
                </c:pt>
              </c:strCache>
            </c:strRef>
          </c:tx>
          <c:spPr>
            <a:ln w="19050">
              <a:solidFill>
                <a:srgbClr val="000000"/>
              </a:solidFill>
              <a:prstDash val="sysDash"/>
            </a:ln>
          </c:spPr>
          <c:marker>
            <c:symbol val="none"/>
          </c:marker>
          <c:cat>
            <c:strRef>
              <c:f>Budgetmallar!$A$10:$A$23</c:f>
              <c:strCache>
                <c:ptCount val="14"/>
                <c:pt idx="0">
                  <c:v>dec</c:v>
                </c:pt>
                <c:pt idx="1">
                  <c:v>20 jan</c:v>
                </c:pt>
                <c:pt idx="2">
                  <c:v>feb</c:v>
                </c:pt>
                <c:pt idx="3">
                  <c:v>mar</c:v>
                </c:pt>
                <c:pt idx="4">
                  <c:v>apr</c:v>
                </c:pt>
                <c:pt idx="5">
                  <c:v>maj</c:v>
                </c:pt>
                <c:pt idx="6">
                  <c:v>jun</c:v>
                </c:pt>
                <c:pt idx="7">
                  <c:v>jul</c:v>
                </c:pt>
                <c:pt idx="8">
                  <c:v>aug</c:v>
                </c:pt>
                <c:pt idx="9">
                  <c:v>sep</c:v>
                </c:pt>
                <c:pt idx="10">
                  <c:v>okt</c:v>
                </c:pt>
                <c:pt idx="11">
                  <c:v>nov</c:v>
                </c:pt>
                <c:pt idx="12">
                  <c:v>dec</c:v>
                </c:pt>
                <c:pt idx="13">
                  <c:v>21 jan</c:v>
                </c:pt>
              </c:strCache>
            </c:strRef>
          </c:cat>
          <c:val>
            <c:numRef>
              <c:f>Budgetmallar!$C$10:$C$23</c:f>
              <c:numCache>
                <c:formatCode>General</c:formatCode>
                <c:ptCount val="14"/>
                <c:pt idx="0">
                  <c:v>100</c:v>
                </c:pt>
                <c:pt idx="1">
                  <c:v>104.387568555759</c:v>
                </c:pt>
                <c:pt idx="2">
                  <c:v>104.113345521024</c:v>
                </c:pt>
                <c:pt idx="3">
                  <c:v>101.828153564899</c:v>
                </c:pt>
                <c:pt idx="4">
                  <c:v>85.466179159049304</c:v>
                </c:pt>
                <c:pt idx="5">
                  <c:v>87.294332723948799</c:v>
                </c:pt>
                <c:pt idx="6">
                  <c:v>94.881170018281495</c:v>
                </c:pt>
                <c:pt idx="7">
                  <c:v>98.171846435100505</c:v>
                </c:pt>
                <c:pt idx="8">
                  <c:v>104.296160877514</c:v>
                </c:pt>
                <c:pt idx="9">
                  <c:v>102.285191956124</c:v>
                </c:pt>
                <c:pt idx="10">
                  <c:v>103.93053016453401</c:v>
                </c:pt>
                <c:pt idx="11">
                  <c:v>104.753199268739</c:v>
                </c:pt>
                <c:pt idx="12">
                  <c:v>106.672760511883</c:v>
                </c:pt>
                <c:pt idx="13">
                  <c:v>105.027422303473</c:v>
                </c:pt>
              </c:numCache>
            </c:numRef>
          </c:val>
          <c:smooth val="0"/>
          <c:extLst>
            <c:ext xmlns:c16="http://schemas.microsoft.com/office/drawing/2014/chart" uri="{C3380CC4-5D6E-409C-BE32-E72D297353CC}">
              <c16:uniqueId val="{0000000C-8CD2-4368-9F52-1308342ACDB4}"/>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110"/>
          <c:min val="8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barChart>
        <c:barDir val="col"/>
        <c:grouping val="clustered"/>
        <c:varyColors val="0"/>
        <c:ser>
          <c:idx val="0"/>
          <c:order val="0"/>
          <c:tx>
            <c:strRef>
              <c:f>Budgetmallar!$B$9</c:f>
              <c:strCache>
                <c:ptCount val="1"/>
                <c:pt idx="0">
                  <c:v>Kina</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915E-4F2F-A1CE-B97A1BB2D307}"/>
              </c:ext>
            </c:extLst>
          </c:dPt>
          <c:dPt>
            <c:idx val="1"/>
            <c:invertIfNegative val="0"/>
            <c:bubble3D val="0"/>
            <c:extLst>
              <c:ext xmlns:c16="http://schemas.microsoft.com/office/drawing/2014/chart" uri="{C3380CC4-5D6E-409C-BE32-E72D297353CC}">
                <c16:uniqueId val="{00000001-915E-4F2F-A1CE-B97A1BB2D307}"/>
              </c:ext>
            </c:extLst>
          </c:dPt>
          <c:dPt>
            <c:idx val="2"/>
            <c:invertIfNegative val="0"/>
            <c:bubble3D val="0"/>
            <c:extLst>
              <c:ext xmlns:c16="http://schemas.microsoft.com/office/drawing/2014/chart" uri="{C3380CC4-5D6E-409C-BE32-E72D297353CC}">
                <c16:uniqueId val="{00000002-915E-4F2F-A1CE-B97A1BB2D307}"/>
              </c:ext>
            </c:extLst>
          </c:dPt>
          <c:dPt>
            <c:idx val="3"/>
            <c:invertIfNegative val="0"/>
            <c:bubble3D val="0"/>
            <c:extLst>
              <c:ext xmlns:c16="http://schemas.microsoft.com/office/drawing/2014/chart" uri="{C3380CC4-5D6E-409C-BE32-E72D297353CC}">
                <c16:uniqueId val="{00000003-915E-4F2F-A1CE-B97A1BB2D307}"/>
              </c:ext>
            </c:extLst>
          </c:dPt>
          <c:dPt>
            <c:idx val="4"/>
            <c:invertIfNegative val="0"/>
            <c:bubble3D val="0"/>
            <c:extLst>
              <c:ext xmlns:c16="http://schemas.microsoft.com/office/drawing/2014/chart" uri="{C3380CC4-5D6E-409C-BE32-E72D297353CC}">
                <c16:uniqueId val="{00000004-915E-4F2F-A1CE-B97A1BB2D307}"/>
              </c:ext>
            </c:extLst>
          </c:dPt>
          <c:dPt>
            <c:idx val="5"/>
            <c:invertIfNegative val="0"/>
            <c:bubble3D val="0"/>
            <c:extLst>
              <c:ext xmlns:c16="http://schemas.microsoft.com/office/drawing/2014/chart" uri="{C3380CC4-5D6E-409C-BE32-E72D297353CC}">
                <c16:uniqueId val="{00000005-915E-4F2F-A1CE-B97A1BB2D307}"/>
              </c:ext>
            </c:extLst>
          </c:dPt>
          <c:dPt>
            <c:idx val="6"/>
            <c:invertIfNegative val="0"/>
            <c:bubble3D val="0"/>
            <c:extLst>
              <c:ext xmlns:c16="http://schemas.microsoft.com/office/drawing/2014/chart" uri="{C3380CC4-5D6E-409C-BE32-E72D297353CC}">
                <c16:uniqueId val="{00000006-915E-4F2F-A1CE-B97A1BB2D307}"/>
              </c:ext>
            </c:extLst>
          </c:dPt>
          <c:dPt>
            <c:idx val="7"/>
            <c:invertIfNegative val="0"/>
            <c:bubble3D val="0"/>
            <c:extLst>
              <c:ext xmlns:c16="http://schemas.microsoft.com/office/drawing/2014/chart" uri="{C3380CC4-5D6E-409C-BE32-E72D297353CC}">
                <c16:uniqueId val="{00000007-915E-4F2F-A1CE-B97A1BB2D307}"/>
              </c:ext>
            </c:extLst>
          </c:dPt>
          <c:dPt>
            <c:idx val="8"/>
            <c:invertIfNegative val="0"/>
            <c:bubble3D val="0"/>
            <c:extLst>
              <c:ext xmlns:c16="http://schemas.microsoft.com/office/drawing/2014/chart" uri="{C3380CC4-5D6E-409C-BE32-E72D297353CC}">
                <c16:uniqueId val="{00000008-915E-4F2F-A1CE-B97A1BB2D307}"/>
              </c:ext>
            </c:extLst>
          </c:dPt>
          <c:dPt>
            <c:idx val="9"/>
            <c:invertIfNegative val="0"/>
            <c:bubble3D val="0"/>
            <c:extLst>
              <c:ext xmlns:c16="http://schemas.microsoft.com/office/drawing/2014/chart" uri="{C3380CC4-5D6E-409C-BE32-E72D297353CC}">
                <c16:uniqueId val="{00000009-915E-4F2F-A1CE-B97A1BB2D307}"/>
              </c:ext>
            </c:extLst>
          </c:dPt>
          <c:dPt>
            <c:idx val="10"/>
            <c:invertIfNegative val="0"/>
            <c:bubble3D val="0"/>
            <c:extLst>
              <c:ext xmlns:c16="http://schemas.microsoft.com/office/drawing/2014/chart" uri="{C3380CC4-5D6E-409C-BE32-E72D297353CC}">
                <c16:uniqueId val="{0000000A-915E-4F2F-A1CE-B97A1BB2D307}"/>
              </c:ext>
            </c:extLst>
          </c:dPt>
          <c:cat>
            <c:numRef>
              <c:f>Budgetmallar!$A$10</c:f>
              <c:numCache>
                <c:formatCode>General</c:formatCode>
                <c:ptCount val="1"/>
              </c:numCache>
            </c:numRef>
          </c:cat>
          <c:val>
            <c:numRef>
              <c:f>Budgetmallar!$B$10</c:f>
              <c:numCache>
                <c:formatCode>General</c:formatCode>
                <c:ptCount val="1"/>
                <c:pt idx="0">
                  <c:v>2.2999999999999998</c:v>
                </c:pt>
              </c:numCache>
            </c:numRef>
          </c:val>
          <c:extLst>
            <c:ext xmlns:c16="http://schemas.microsoft.com/office/drawing/2014/chart" uri="{C3380CC4-5D6E-409C-BE32-E72D297353CC}">
              <c16:uniqueId val="{0000000B-915E-4F2F-A1CE-B97A1BB2D307}"/>
            </c:ext>
          </c:extLst>
        </c:ser>
        <c:ser>
          <c:idx val="1"/>
          <c:order val="1"/>
          <c:tx>
            <c:strRef>
              <c:f>Budgetmallar!$C$9</c:f>
              <c:strCache>
                <c:ptCount val="1"/>
                <c:pt idx="0">
                  <c:v>Fastlands-Norge</c:v>
                </c:pt>
              </c:strCache>
            </c:strRef>
          </c:tx>
          <c:spPr>
            <a:solidFill>
              <a:srgbClr val="B4B4B4"/>
            </a:solidFill>
            <a:ln w="3175">
              <a:solidFill>
                <a:sysClr val="windowText" lastClr="000000">
                  <a:lumMod val="100000"/>
                </a:sysClr>
              </a:solidFill>
            </a:ln>
          </c:spPr>
          <c:invertIfNegative val="0"/>
          <c:cat>
            <c:numRef>
              <c:f>Budgetmallar!$A$10</c:f>
              <c:numCache>
                <c:formatCode>General</c:formatCode>
                <c:ptCount val="1"/>
              </c:numCache>
            </c:numRef>
          </c:cat>
          <c:val>
            <c:numRef>
              <c:f>Budgetmallar!$C$10</c:f>
              <c:numCache>
                <c:formatCode>General</c:formatCode>
                <c:ptCount val="1"/>
                <c:pt idx="0">
                  <c:v>-2.5</c:v>
                </c:pt>
              </c:numCache>
            </c:numRef>
          </c:val>
          <c:extLst>
            <c:ext xmlns:c16="http://schemas.microsoft.com/office/drawing/2014/chart" uri="{C3380CC4-5D6E-409C-BE32-E72D297353CC}">
              <c16:uniqueId val="{0000000C-915E-4F2F-A1CE-B97A1BB2D307}"/>
            </c:ext>
          </c:extLst>
        </c:ser>
        <c:ser>
          <c:idx val="2"/>
          <c:order val="2"/>
          <c:tx>
            <c:strRef>
              <c:f>Budgetmallar!$D$9</c:f>
              <c:strCache>
                <c:ptCount val="1"/>
                <c:pt idx="0">
                  <c:v>Danmark</c:v>
                </c:pt>
              </c:strCache>
            </c:strRef>
          </c:tx>
          <c:spPr>
            <a:solidFill>
              <a:srgbClr val="5A5A5A"/>
            </a:solidFill>
            <a:ln w="3175">
              <a:solidFill>
                <a:srgbClr val="000000"/>
              </a:solidFill>
            </a:ln>
          </c:spPr>
          <c:invertIfNegative val="0"/>
          <c:cat>
            <c:numRef>
              <c:f>Budgetmallar!$A$10</c:f>
              <c:numCache>
                <c:formatCode>General</c:formatCode>
                <c:ptCount val="1"/>
              </c:numCache>
            </c:numRef>
          </c:cat>
          <c:val>
            <c:numRef>
              <c:f>Budgetmallar!$D$10</c:f>
              <c:numCache>
                <c:formatCode>General</c:formatCode>
                <c:ptCount val="1"/>
                <c:pt idx="0">
                  <c:v>-2.7</c:v>
                </c:pt>
              </c:numCache>
            </c:numRef>
          </c:val>
          <c:extLst>
            <c:ext xmlns:c16="http://schemas.microsoft.com/office/drawing/2014/chart" uri="{C3380CC4-5D6E-409C-BE32-E72D297353CC}">
              <c16:uniqueId val="{0000000D-915E-4F2F-A1CE-B97A1BB2D307}"/>
            </c:ext>
          </c:extLst>
        </c:ser>
        <c:ser>
          <c:idx val="3"/>
          <c:order val="3"/>
          <c:tx>
            <c:strRef>
              <c:f>Budgetmallar!$E$9</c:f>
              <c:strCache>
                <c:ptCount val="1"/>
                <c:pt idx="0">
                  <c:v>Sverige </c:v>
                </c:pt>
              </c:strCache>
            </c:strRef>
          </c:tx>
          <c:spPr>
            <a:solidFill>
              <a:sysClr val="window" lastClr="FFFFFF"/>
            </a:solidFill>
            <a:ln w="3175">
              <a:solidFill>
                <a:srgbClr val="000000"/>
              </a:solidFill>
            </a:ln>
          </c:spPr>
          <c:invertIfNegative val="0"/>
          <c:cat>
            <c:numRef>
              <c:f>Budgetmallar!$A$10</c:f>
              <c:numCache>
                <c:formatCode>General</c:formatCode>
                <c:ptCount val="1"/>
              </c:numCache>
            </c:numRef>
          </c:cat>
          <c:val>
            <c:numRef>
              <c:f>Budgetmallar!$E$10</c:f>
              <c:numCache>
                <c:formatCode>General</c:formatCode>
                <c:ptCount val="1"/>
                <c:pt idx="0">
                  <c:v>-2.8</c:v>
                </c:pt>
              </c:numCache>
            </c:numRef>
          </c:val>
          <c:extLst>
            <c:ext xmlns:c16="http://schemas.microsoft.com/office/drawing/2014/chart" uri="{C3380CC4-5D6E-409C-BE32-E72D297353CC}">
              <c16:uniqueId val="{0000000E-915E-4F2F-A1CE-B97A1BB2D307}"/>
            </c:ext>
          </c:extLst>
        </c:ser>
        <c:ser>
          <c:idx val="4"/>
          <c:order val="4"/>
          <c:tx>
            <c:strRef>
              <c:f>Budgetmallar!$F$9</c:f>
              <c:strCache>
                <c:ptCount val="1"/>
                <c:pt idx="0">
                  <c:v>Finland</c:v>
                </c:pt>
              </c:strCache>
            </c:strRef>
          </c:tx>
          <c:spPr>
            <a:pattFill prst="wdUpDiag">
              <a:fgClr>
                <a:srgbClr val="000000"/>
              </a:fgClr>
              <a:bgClr>
                <a:sysClr val="window" lastClr="FFFFFF"/>
              </a:bgClr>
            </a:pattFill>
            <a:ln w="3175">
              <a:solidFill>
                <a:srgbClr val="000000"/>
              </a:solidFill>
            </a:ln>
          </c:spPr>
          <c:invertIfNegative val="0"/>
          <c:cat>
            <c:numRef>
              <c:f>Budgetmallar!$A$10</c:f>
              <c:numCache>
                <c:formatCode>General</c:formatCode>
                <c:ptCount val="1"/>
              </c:numCache>
            </c:numRef>
          </c:cat>
          <c:val>
            <c:numRef>
              <c:f>Budgetmallar!$F$10</c:f>
              <c:numCache>
                <c:formatCode>General</c:formatCode>
                <c:ptCount val="1"/>
                <c:pt idx="0">
                  <c:v>-2.8</c:v>
                </c:pt>
              </c:numCache>
            </c:numRef>
          </c:val>
          <c:extLst>
            <c:ext xmlns:c16="http://schemas.microsoft.com/office/drawing/2014/chart" uri="{C3380CC4-5D6E-409C-BE32-E72D297353CC}">
              <c16:uniqueId val="{0000000F-915E-4F2F-A1CE-B97A1BB2D307}"/>
            </c:ext>
          </c:extLst>
        </c:ser>
        <c:ser>
          <c:idx val="5"/>
          <c:order val="5"/>
          <c:tx>
            <c:strRef>
              <c:f>Budgetmallar!$G$9</c:f>
              <c:strCache>
                <c:ptCount val="1"/>
                <c:pt idx="0">
                  <c:v>USA</c:v>
                </c:pt>
              </c:strCache>
            </c:strRef>
          </c:tx>
          <c:spPr>
            <a:pattFill prst="pct20">
              <a:fgClr>
                <a:srgbClr val="000000"/>
              </a:fgClr>
              <a:bgClr>
                <a:sysClr val="window" lastClr="FFFFFF"/>
              </a:bgClr>
            </a:pattFill>
            <a:ln w="3175">
              <a:solidFill>
                <a:srgbClr val="000000"/>
              </a:solidFill>
            </a:ln>
          </c:spPr>
          <c:invertIfNegative val="0"/>
          <c:cat>
            <c:numRef>
              <c:f>Budgetmallar!$A$10</c:f>
              <c:numCache>
                <c:formatCode>General</c:formatCode>
                <c:ptCount val="1"/>
              </c:numCache>
            </c:numRef>
          </c:cat>
          <c:val>
            <c:numRef>
              <c:f>Budgetmallar!$G$10</c:f>
              <c:numCache>
                <c:formatCode>General</c:formatCode>
                <c:ptCount val="1"/>
                <c:pt idx="0">
                  <c:v>-3.5</c:v>
                </c:pt>
              </c:numCache>
            </c:numRef>
          </c:val>
          <c:extLst>
            <c:ext xmlns:c16="http://schemas.microsoft.com/office/drawing/2014/chart" uri="{C3380CC4-5D6E-409C-BE32-E72D297353CC}">
              <c16:uniqueId val="{00000010-915E-4F2F-A1CE-B97A1BB2D307}"/>
            </c:ext>
          </c:extLst>
        </c:ser>
        <c:ser>
          <c:idx val="6"/>
          <c:order val="6"/>
          <c:tx>
            <c:strRef>
              <c:f>Budgetmallar!$H$9</c:f>
              <c:strCache>
                <c:ptCount val="1"/>
                <c:pt idx="0">
                  <c:v>Euroområdet</c:v>
                </c:pt>
              </c:strCache>
            </c:strRef>
          </c:tx>
          <c:spPr>
            <a:pattFill prst="zigZag">
              <a:fgClr>
                <a:srgbClr val="000000"/>
              </a:fgClr>
              <a:bgClr>
                <a:sysClr val="window" lastClr="FFFFFF"/>
              </a:bgClr>
            </a:pattFill>
            <a:ln w="3175">
              <a:solidFill>
                <a:srgbClr val="000000"/>
              </a:solidFill>
            </a:ln>
          </c:spPr>
          <c:invertIfNegative val="0"/>
          <c:cat>
            <c:numRef>
              <c:f>Budgetmallar!$A$10</c:f>
              <c:numCache>
                <c:formatCode>General</c:formatCode>
                <c:ptCount val="1"/>
              </c:numCache>
            </c:numRef>
          </c:cat>
          <c:val>
            <c:numRef>
              <c:f>Budgetmallar!$H$10</c:f>
              <c:numCache>
                <c:formatCode>General</c:formatCode>
                <c:ptCount val="1"/>
                <c:pt idx="0">
                  <c:v>-6.6</c:v>
                </c:pt>
              </c:numCache>
            </c:numRef>
          </c:val>
          <c:extLst>
            <c:ext xmlns:c16="http://schemas.microsoft.com/office/drawing/2014/chart" uri="{C3380CC4-5D6E-409C-BE32-E72D297353CC}">
              <c16:uniqueId val="{00000011-915E-4F2F-A1CE-B97A1BB2D307}"/>
            </c:ext>
          </c:extLst>
        </c:ser>
        <c:ser>
          <c:idx val="7"/>
          <c:order val="7"/>
          <c:tx>
            <c:strRef>
              <c:f>Budgetmallar!$I$9</c:f>
              <c:strCache>
                <c:ptCount val="1"/>
                <c:pt idx="0">
                  <c:v>Storbritannien</c:v>
                </c:pt>
              </c:strCache>
            </c:strRef>
          </c:tx>
          <c:invertIfNegative val="0"/>
          <c:cat>
            <c:numRef>
              <c:f>Budgetmallar!$A$10</c:f>
              <c:numCache>
                <c:formatCode>General</c:formatCode>
                <c:ptCount val="1"/>
              </c:numCache>
            </c:numRef>
          </c:cat>
          <c:val>
            <c:numRef>
              <c:f>Budgetmallar!$I$10</c:f>
              <c:numCache>
                <c:formatCode>General</c:formatCode>
                <c:ptCount val="1"/>
                <c:pt idx="0">
                  <c:v>-9.8000000000000007</c:v>
                </c:pt>
              </c:numCache>
            </c:numRef>
          </c:val>
          <c:extLst>
            <c:ext xmlns:c16="http://schemas.microsoft.com/office/drawing/2014/chart" uri="{C3380CC4-5D6E-409C-BE32-E72D297353CC}">
              <c16:uniqueId val="{00000012-915E-4F2F-A1CE-B97A1BB2D307}"/>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7.5355982905982902E-2"/>
          <c:y val="0.86870598290598289"/>
          <c:w val="0.90592307692307716"/>
          <c:h val="0.13129401709401708"/>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Budgetmallar!$B$9</c:f>
              <c:strCache>
                <c:ptCount val="1"/>
                <c:pt idx="0">
                  <c:v>Miljoner kronor</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3A3A-4A36-BB35-95754C9FF909}"/>
              </c:ext>
            </c:extLst>
          </c:dPt>
          <c:dPt>
            <c:idx val="1"/>
            <c:bubble3D val="0"/>
            <c:extLst>
              <c:ext xmlns:c16="http://schemas.microsoft.com/office/drawing/2014/chart" uri="{C3380CC4-5D6E-409C-BE32-E72D297353CC}">
                <c16:uniqueId val="{00000001-3A3A-4A36-BB35-95754C9FF909}"/>
              </c:ext>
            </c:extLst>
          </c:dPt>
          <c:dPt>
            <c:idx val="2"/>
            <c:bubble3D val="0"/>
            <c:extLst>
              <c:ext xmlns:c16="http://schemas.microsoft.com/office/drawing/2014/chart" uri="{C3380CC4-5D6E-409C-BE32-E72D297353CC}">
                <c16:uniqueId val="{00000002-3A3A-4A36-BB35-95754C9FF909}"/>
              </c:ext>
            </c:extLst>
          </c:dPt>
          <c:dPt>
            <c:idx val="3"/>
            <c:bubble3D val="0"/>
            <c:extLst>
              <c:ext xmlns:c16="http://schemas.microsoft.com/office/drawing/2014/chart" uri="{C3380CC4-5D6E-409C-BE32-E72D297353CC}">
                <c16:uniqueId val="{00000003-3A3A-4A36-BB35-95754C9FF909}"/>
              </c:ext>
            </c:extLst>
          </c:dPt>
          <c:dPt>
            <c:idx val="4"/>
            <c:bubble3D val="0"/>
            <c:extLst>
              <c:ext xmlns:c16="http://schemas.microsoft.com/office/drawing/2014/chart" uri="{C3380CC4-5D6E-409C-BE32-E72D297353CC}">
                <c16:uniqueId val="{00000004-3A3A-4A36-BB35-95754C9FF909}"/>
              </c:ext>
            </c:extLst>
          </c:dPt>
          <c:dPt>
            <c:idx val="5"/>
            <c:bubble3D val="0"/>
            <c:extLst>
              <c:ext xmlns:c16="http://schemas.microsoft.com/office/drawing/2014/chart" uri="{C3380CC4-5D6E-409C-BE32-E72D297353CC}">
                <c16:uniqueId val="{00000005-3A3A-4A36-BB35-95754C9FF909}"/>
              </c:ext>
            </c:extLst>
          </c:dPt>
          <c:dPt>
            <c:idx val="6"/>
            <c:bubble3D val="0"/>
            <c:extLst>
              <c:ext xmlns:c16="http://schemas.microsoft.com/office/drawing/2014/chart" uri="{C3380CC4-5D6E-409C-BE32-E72D297353CC}">
                <c16:uniqueId val="{00000006-3A3A-4A36-BB35-95754C9FF909}"/>
              </c:ext>
            </c:extLst>
          </c:dPt>
          <c:dPt>
            <c:idx val="7"/>
            <c:bubble3D val="0"/>
            <c:extLst>
              <c:ext xmlns:c16="http://schemas.microsoft.com/office/drawing/2014/chart" uri="{C3380CC4-5D6E-409C-BE32-E72D297353CC}">
                <c16:uniqueId val="{00000007-3A3A-4A36-BB35-95754C9FF909}"/>
              </c:ext>
            </c:extLst>
          </c:dPt>
          <c:dPt>
            <c:idx val="8"/>
            <c:bubble3D val="0"/>
            <c:extLst>
              <c:ext xmlns:c16="http://schemas.microsoft.com/office/drawing/2014/chart" uri="{C3380CC4-5D6E-409C-BE32-E72D297353CC}">
                <c16:uniqueId val="{00000008-3A3A-4A36-BB35-95754C9FF909}"/>
              </c:ext>
            </c:extLst>
          </c:dPt>
          <c:dPt>
            <c:idx val="9"/>
            <c:bubble3D val="0"/>
            <c:extLst>
              <c:ext xmlns:c16="http://schemas.microsoft.com/office/drawing/2014/chart" uri="{C3380CC4-5D6E-409C-BE32-E72D297353CC}">
                <c16:uniqueId val="{00000009-3A3A-4A36-BB35-95754C9FF909}"/>
              </c:ext>
            </c:extLst>
          </c:dPt>
          <c:dPt>
            <c:idx val="10"/>
            <c:bubble3D val="0"/>
            <c:extLst>
              <c:ext xmlns:c16="http://schemas.microsoft.com/office/drawing/2014/chart" uri="{C3380CC4-5D6E-409C-BE32-E72D297353CC}">
                <c16:uniqueId val="{0000000A-3A3A-4A36-BB35-95754C9FF909}"/>
              </c:ext>
            </c:extLst>
          </c:dPt>
          <c:cat>
            <c:strRef>
              <c:f>Budgetmallar!$A$10:$A$35</c:f>
              <c:strCache>
                <c:ptCount val="26"/>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pt idx="21">
                  <c:v>16</c:v>
                </c:pt>
                <c:pt idx="22">
                  <c:v>17</c:v>
                </c:pt>
                <c:pt idx="23">
                  <c:v>18</c:v>
                </c:pt>
                <c:pt idx="24">
                  <c:v>19</c:v>
                </c:pt>
                <c:pt idx="25">
                  <c:v>20</c:v>
                </c:pt>
              </c:strCache>
            </c:strRef>
          </c:cat>
          <c:val>
            <c:numRef>
              <c:f>Budgetmallar!$B$10:$B$35</c:f>
              <c:numCache>
                <c:formatCode>#,##0</c:formatCode>
                <c:ptCount val="26"/>
                <c:pt idx="0">
                  <c:v>12514</c:v>
                </c:pt>
                <c:pt idx="1">
                  <c:v>13716</c:v>
                </c:pt>
                <c:pt idx="2">
                  <c:v>13961</c:v>
                </c:pt>
                <c:pt idx="3">
                  <c:v>12771</c:v>
                </c:pt>
                <c:pt idx="4">
                  <c:v>12098</c:v>
                </c:pt>
                <c:pt idx="5">
                  <c:v>11227</c:v>
                </c:pt>
                <c:pt idx="6">
                  <c:v>9813</c:v>
                </c:pt>
                <c:pt idx="7">
                  <c:v>9678</c:v>
                </c:pt>
                <c:pt idx="8">
                  <c:v>9902</c:v>
                </c:pt>
                <c:pt idx="9">
                  <c:v>10425</c:v>
                </c:pt>
                <c:pt idx="10">
                  <c:v>10529</c:v>
                </c:pt>
                <c:pt idx="11">
                  <c:v>10649</c:v>
                </c:pt>
                <c:pt idx="12">
                  <c:v>10794</c:v>
                </c:pt>
                <c:pt idx="13">
                  <c:v>11531</c:v>
                </c:pt>
                <c:pt idx="14">
                  <c:v>13084</c:v>
                </c:pt>
                <c:pt idx="15">
                  <c:v>13823</c:v>
                </c:pt>
                <c:pt idx="16">
                  <c:v>13654</c:v>
                </c:pt>
                <c:pt idx="17">
                  <c:v>13256</c:v>
                </c:pt>
                <c:pt idx="18">
                  <c:v>13299</c:v>
                </c:pt>
                <c:pt idx="19">
                  <c:v>13035</c:v>
                </c:pt>
                <c:pt idx="20">
                  <c:v>12906</c:v>
                </c:pt>
                <c:pt idx="21">
                  <c:v>12827</c:v>
                </c:pt>
                <c:pt idx="22">
                  <c:v>13037</c:v>
                </c:pt>
                <c:pt idx="23">
                  <c:v>13517</c:v>
                </c:pt>
                <c:pt idx="24">
                  <c:v>14089</c:v>
                </c:pt>
                <c:pt idx="25">
                  <c:v>14093</c:v>
                </c:pt>
              </c:numCache>
            </c:numRef>
          </c:val>
          <c:smooth val="0"/>
          <c:extLst>
            <c:ext xmlns:c16="http://schemas.microsoft.com/office/drawing/2014/chart" uri="{C3380CC4-5D6E-409C-BE32-E72D297353CC}">
              <c16:uniqueId val="{0000000B-3A3A-4A36-BB35-95754C9FF909}"/>
            </c:ext>
          </c:extLst>
        </c:ser>
        <c:dLbls>
          <c:showLegendKey val="0"/>
          <c:showVal val="0"/>
          <c:showCatName val="0"/>
          <c:showSerName val="0"/>
          <c:showPercent val="0"/>
          <c:showBubbleSize val="0"/>
        </c:dLbls>
        <c:marker val="1"/>
        <c:smooth val="0"/>
        <c:axId val="82487936"/>
        <c:axId val="82502016"/>
      </c:lineChart>
      <c:lineChart>
        <c:grouping val="standard"/>
        <c:varyColors val="0"/>
        <c:ser>
          <c:idx val="1"/>
          <c:order val="1"/>
          <c:tx>
            <c:strRef>
              <c:f>Budgetmallar!$C$9</c:f>
              <c:strCache>
                <c:ptCount val="1"/>
                <c:pt idx="0">
                  <c:v>Procent av totala utgifter</c:v>
                </c:pt>
              </c:strCache>
            </c:strRef>
          </c:tx>
          <c:spPr>
            <a:ln w="19050">
              <a:solidFill>
                <a:srgbClr val="000000"/>
              </a:solidFill>
              <a:prstDash val="sysDash"/>
            </a:ln>
          </c:spPr>
          <c:marker>
            <c:symbol val="none"/>
          </c:marker>
          <c:cat>
            <c:strRef>
              <c:f>Budgetmallar!$A$10:$A$35</c:f>
              <c:strCache>
                <c:ptCount val="26"/>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pt idx="21">
                  <c:v>16</c:v>
                </c:pt>
                <c:pt idx="22">
                  <c:v>17</c:v>
                </c:pt>
                <c:pt idx="23">
                  <c:v>18</c:v>
                </c:pt>
                <c:pt idx="24">
                  <c:v>19</c:v>
                </c:pt>
                <c:pt idx="25">
                  <c:v>20</c:v>
                </c:pt>
              </c:strCache>
            </c:strRef>
          </c:cat>
          <c:val>
            <c:numRef>
              <c:f>Budgetmallar!$C$10:$C$35</c:f>
              <c:numCache>
                <c:formatCode>0</c:formatCode>
                <c:ptCount val="26"/>
                <c:pt idx="0">
                  <c:v>4.4245034189666024</c:v>
                </c:pt>
                <c:pt idx="1">
                  <c:v>4.6252832631919709</c:v>
                </c:pt>
                <c:pt idx="2">
                  <c:v>4.570453935350387</c:v>
                </c:pt>
                <c:pt idx="3">
                  <c:v>3.9901394721055792</c:v>
                </c:pt>
                <c:pt idx="4">
                  <c:v>3.7894947862340289</c:v>
                </c:pt>
                <c:pt idx="5">
                  <c:v>3.3632804191593446</c:v>
                </c:pt>
                <c:pt idx="6">
                  <c:v>2.764801676969284</c:v>
                </c:pt>
                <c:pt idx="7">
                  <c:v>2.5490221900309478</c:v>
                </c:pt>
                <c:pt idx="8">
                  <c:v>2.5218644784360467</c:v>
                </c:pt>
                <c:pt idx="9">
                  <c:v>2.6160536610949534</c:v>
                </c:pt>
                <c:pt idx="10">
                  <c:v>2.5353184378258242</c:v>
                </c:pt>
                <c:pt idx="11">
                  <c:v>2.4206618915668949</c:v>
                </c:pt>
                <c:pt idx="12">
                  <c:v>2.3216498038405948</c:v>
                </c:pt>
                <c:pt idx="13">
                  <c:v>2.3320672903849498</c:v>
                </c:pt>
                <c:pt idx="14">
                  <c:v>2.596284162547549</c:v>
                </c:pt>
                <c:pt idx="15">
                  <c:v>2.6704505938627743</c:v>
                </c:pt>
                <c:pt idx="16">
                  <c:v>2.5022999754424933</c:v>
                </c:pt>
                <c:pt idx="17">
                  <c:v>2.3475575201178738</c:v>
                </c:pt>
                <c:pt idx="18">
                  <c:v>2.2840429569760432</c:v>
                </c:pt>
                <c:pt idx="19">
                  <c:v>2.1596500820120283</c:v>
                </c:pt>
                <c:pt idx="20">
                  <c:v>2.0347063581026434</c:v>
                </c:pt>
                <c:pt idx="21">
                  <c:v>1.8764775413711583</c:v>
                </c:pt>
                <c:pt idx="22">
                  <c:v>1.8183694789535274</c:v>
                </c:pt>
                <c:pt idx="23">
                  <c:v>1.7910000821498893</c:v>
                </c:pt>
                <c:pt idx="24">
                  <c:v>1.8146760914589537</c:v>
                </c:pt>
                <c:pt idx="25">
                  <c:v>1.8077195898927783</c:v>
                </c:pt>
              </c:numCache>
            </c:numRef>
          </c:val>
          <c:smooth val="0"/>
          <c:extLst>
            <c:ext xmlns:c16="http://schemas.microsoft.com/office/drawing/2014/chart" uri="{C3380CC4-5D6E-409C-BE32-E72D297353CC}">
              <c16:uniqueId val="{0000000C-3A3A-4A36-BB35-95754C9FF909}"/>
            </c:ext>
          </c:extLst>
        </c:ser>
        <c:dLbls>
          <c:showLegendKey val="0"/>
          <c:showVal val="0"/>
          <c:showCatName val="0"/>
          <c:showSerName val="0"/>
          <c:showPercent val="0"/>
          <c:showBubbleSize val="0"/>
        </c:dLbls>
        <c:marker val="1"/>
        <c:smooth val="0"/>
        <c:axId val="847127304"/>
        <c:axId val="847130912"/>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15000"/>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valAx>
        <c:axId val="847130912"/>
        <c:scaling>
          <c:orientation val="minMax"/>
        </c:scaling>
        <c:delete val="0"/>
        <c:axPos val="r"/>
        <c:numFmt formatCode="0" sourceLinked="1"/>
        <c:majorTickMark val="out"/>
        <c:minorTickMark val="none"/>
        <c:tickLblPos val="nextTo"/>
        <c:crossAx val="847127304"/>
        <c:crosses val="max"/>
        <c:crossBetween val="between"/>
        <c:majorUnit val="1"/>
        <c:minorUnit val="1"/>
      </c:valAx>
      <c:catAx>
        <c:axId val="847127304"/>
        <c:scaling>
          <c:orientation val="minMax"/>
        </c:scaling>
        <c:delete val="1"/>
        <c:axPos val="b"/>
        <c:numFmt formatCode="General" sourceLinked="1"/>
        <c:majorTickMark val="out"/>
        <c:minorTickMark val="none"/>
        <c:tickLblPos val="nextTo"/>
        <c:crossAx val="847130912"/>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'Varsel_konkurser (2)'!$B$9</c:f>
              <c:strCache>
                <c:ptCount val="1"/>
                <c:pt idx="0">
                  <c:v>Konkurser</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F165-4662-9A64-720668D161A5}"/>
              </c:ext>
            </c:extLst>
          </c:dPt>
          <c:dPt>
            <c:idx val="1"/>
            <c:bubble3D val="0"/>
            <c:extLst>
              <c:ext xmlns:c16="http://schemas.microsoft.com/office/drawing/2014/chart" uri="{C3380CC4-5D6E-409C-BE32-E72D297353CC}">
                <c16:uniqueId val="{00000001-F165-4662-9A64-720668D161A5}"/>
              </c:ext>
            </c:extLst>
          </c:dPt>
          <c:dPt>
            <c:idx val="2"/>
            <c:bubble3D val="0"/>
            <c:extLst>
              <c:ext xmlns:c16="http://schemas.microsoft.com/office/drawing/2014/chart" uri="{C3380CC4-5D6E-409C-BE32-E72D297353CC}">
                <c16:uniqueId val="{00000002-F165-4662-9A64-720668D161A5}"/>
              </c:ext>
            </c:extLst>
          </c:dPt>
          <c:dPt>
            <c:idx val="3"/>
            <c:bubble3D val="0"/>
            <c:extLst>
              <c:ext xmlns:c16="http://schemas.microsoft.com/office/drawing/2014/chart" uri="{C3380CC4-5D6E-409C-BE32-E72D297353CC}">
                <c16:uniqueId val="{00000003-F165-4662-9A64-720668D161A5}"/>
              </c:ext>
            </c:extLst>
          </c:dPt>
          <c:dPt>
            <c:idx val="4"/>
            <c:bubble3D val="0"/>
            <c:extLst>
              <c:ext xmlns:c16="http://schemas.microsoft.com/office/drawing/2014/chart" uri="{C3380CC4-5D6E-409C-BE32-E72D297353CC}">
                <c16:uniqueId val="{00000004-F165-4662-9A64-720668D161A5}"/>
              </c:ext>
            </c:extLst>
          </c:dPt>
          <c:dPt>
            <c:idx val="5"/>
            <c:bubble3D val="0"/>
            <c:extLst>
              <c:ext xmlns:c16="http://schemas.microsoft.com/office/drawing/2014/chart" uri="{C3380CC4-5D6E-409C-BE32-E72D297353CC}">
                <c16:uniqueId val="{00000005-F165-4662-9A64-720668D161A5}"/>
              </c:ext>
            </c:extLst>
          </c:dPt>
          <c:dPt>
            <c:idx val="6"/>
            <c:bubble3D val="0"/>
            <c:extLst>
              <c:ext xmlns:c16="http://schemas.microsoft.com/office/drawing/2014/chart" uri="{C3380CC4-5D6E-409C-BE32-E72D297353CC}">
                <c16:uniqueId val="{00000006-F165-4662-9A64-720668D161A5}"/>
              </c:ext>
            </c:extLst>
          </c:dPt>
          <c:dPt>
            <c:idx val="7"/>
            <c:bubble3D val="0"/>
            <c:extLst>
              <c:ext xmlns:c16="http://schemas.microsoft.com/office/drawing/2014/chart" uri="{C3380CC4-5D6E-409C-BE32-E72D297353CC}">
                <c16:uniqueId val="{00000007-F165-4662-9A64-720668D161A5}"/>
              </c:ext>
            </c:extLst>
          </c:dPt>
          <c:dPt>
            <c:idx val="8"/>
            <c:bubble3D val="0"/>
            <c:extLst>
              <c:ext xmlns:c16="http://schemas.microsoft.com/office/drawing/2014/chart" uri="{C3380CC4-5D6E-409C-BE32-E72D297353CC}">
                <c16:uniqueId val="{00000008-F165-4662-9A64-720668D161A5}"/>
              </c:ext>
            </c:extLst>
          </c:dPt>
          <c:dPt>
            <c:idx val="9"/>
            <c:bubble3D val="0"/>
            <c:extLst>
              <c:ext xmlns:c16="http://schemas.microsoft.com/office/drawing/2014/chart" uri="{C3380CC4-5D6E-409C-BE32-E72D297353CC}">
                <c16:uniqueId val="{00000009-F165-4662-9A64-720668D161A5}"/>
              </c:ext>
            </c:extLst>
          </c:dPt>
          <c:dPt>
            <c:idx val="10"/>
            <c:bubble3D val="0"/>
            <c:extLst>
              <c:ext xmlns:c16="http://schemas.microsoft.com/office/drawing/2014/chart" uri="{C3380CC4-5D6E-409C-BE32-E72D297353CC}">
                <c16:uniqueId val="{0000000A-F165-4662-9A64-720668D161A5}"/>
              </c:ext>
            </c:extLst>
          </c:dPt>
          <c:cat>
            <c:numRef>
              <c:f>'Varsel_konkurser (2)'!$A$43:$A$97</c:f>
              <c:numCache>
                <c:formatCode>m/d/yyyy</c:formatCode>
                <c:ptCount val="55"/>
                <c:pt idx="0">
                  <c:v>39539</c:v>
                </c:pt>
                <c:pt idx="1">
                  <c:v>39630</c:v>
                </c:pt>
                <c:pt idx="2">
                  <c:v>39722</c:v>
                </c:pt>
                <c:pt idx="3">
                  <c:v>39814</c:v>
                </c:pt>
                <c:pt idx="4">
                  <c:v>39904</c:v>
                </c:pt>
                <c:pt idx="5">
                  <c:v>39995</c:v>
                </c:pt>
                <c:pt idx="6">
                  <c:v>40087</c:v>
                </c:pt>
                <c:pt idx="7">
                  <c:v>40179</c:v>
                </c:pt>
                <c:pt idx="8">
                  <c:v>40269</c:v>
                </c:pt>
                <c:pt idx="9">
                  <c:v>40360</c:v>
                </c:pt>
                <c:pt idx="10">
                  <c:v>40452</c:v>
                </c:pt>
                <c:pt idx="11">
                  <c:v>40544</c:v>
                </c:pt>
                <c:pt idx="12">
                  <c:v>40634</c:v>
                </c:pt>
                <c:pt idx="13">
                  <c:v>40725</c:v>
                </c:pt>
                <c:pt idx="14">
                  <c:v>40817</c:v>
                </c:pt>
                <c:pt idx="15">
                  <c:v>40909</c:v>
                </c:pt>
                <c:pt idx="16">
                  <c:v>41000</c:v>
                </c:pt>
                <c:pt idx="17">
                  <c:v>41091</c:v>
                </c:pt>
                <c:pt idx="18">
                  <c:v>41183</c:v>
                </c:pt>
                <c:pt idx="19">
                  <c:v>41275</c:v>
                </c:pt>
                <c:pt idx="20">
                  <c:v>41365</c:v>
                </c:pt>
                <c:pt idx="21">
                  <c:v>41456</c:v>
                </c:pt>
                <c:pt idx="22">
                  <c:v>41548</c:v>
                </c:pt>
                <c:pt idx="23">
                  <c:v>41640</c:v>
                </c:pt>
                <c:pt idx="24">
                  <c:v>41730</c:v>
                </c:pt>
                <c:pt idx="25">
                  <c:v>41821</c:v>
                </c:pt>
                <c:pt idx="26">
                  <c:v>41913</c:v>
                </c:pt>
                <c:pt idx="27">
                  <c:v>42005</c:v>
                </c:pt>
                <c:pt idx="28">
                  <c:v>42095</c:v>
                </c:pt>
                <c:pt idx="29">
                  <c:v>42186</c:v>
                </c:pt>
                <c:pt idx="30">
                  <c:v>42278</c:v>
                </c:pt>
                <c:pt idx="31">
                  <c:v>42370</c:v>
                </c:pt>
                <c:pt idx="32">
                  <c:v>42461</c:v>
                </c:pt>
                <c:pt idx="33">
                  <c:v>42552</c:v>
                </c:pt>
                <c:pt idx="34">
                  <c:v>42644</c:v>
                </c:pt>
                <c:pt idx="35">
                  <c:v>42736</c:v>
                </c:pt>
                <c:pt idx="36">
                  <c:v>42826</c:v>
                </c:pt>
                <c:pt idx="37">
                  <c:v>42917</c:v>
                </c:pt>
                <c:pt idx="38">
                  <c:v>43009</c:v>
                </c:pt>
                <c:pt idx="39">
                  <c:v>43101</c:v>
                </c:pt>
                <c:pt idx="40">
                  <c:v>43191</c:v>
                </c:pt>
                <c:pt idx="41">
                  <c:v>43282</c:v>
                </c:pt>
                <c:pt idx="42">
                  <c:v>43374</c:v>
                </c:pt>
                <c:pt idx="43">
                  <c:v>43466</c:v>
                </c:pt>
                <c:pt idx="44">
                  <c:v>43556</c:v>
                </c:pt>
                <c:pt idx="45">
                  <c:v>43647</c:v>
                </c:pt>
                <c:pt idx="46">
                  <c:v>43739</c:v>
                </c:pt>
                <c:pt idx="47">
                  <c:v>43831</c:v>
                </c:pt>
                <c:pt idx="48">
                  <c:v>43922</c:v>
                </c:pt>
                <c:pt idx="49">
                  <c:v>44013</c:v>
                </c:pt>
                <c:pt idx="50">
                  <c:v>44105</c:v>
                </c:pt>
              </c:numCache>
            </c:numRef>
          </c:cat>
          <c:val>
            <c:numRef>
              <c:f>'Varsel_konkurser (2)'!$B$43:$B$97</c:f>
              <c:numCache>
                <c:formatCode>General</c:formatCode>
                <c:ptCount val="55"/>
                <c:pt idx="0">
                  <c:v>1457.67235786018</c:v>
                </c:pt>
                <c:pt idx="1">
                  <c:v>1699.6749115523501</c:v>
                </c:pt>
                <c:pt idx="2">
                  <c:v>1896.0151137785899</c:v>
                </c:pt>
                <c:pt idx="3">
                  <c:v>2086.9344457366201</c:v>
                </c:pt>
                <c:pt idx="4">
                  <c:v>2067.6788951947901</c:v>
                </c:pt>
                <c:pt idx="5">
                  <c:v>1902.5341752238501</c:v>
                </c:pt>
                <c:pt idx="6">
                  <c:v>1839.37474181537</c:v>
                </c:pt>
                <c:pt idx="7">
                  <c:v>1810.9425178798001</c:v>
                </c:pt>
                <c:pt idx="8">
                  <c:v>1927.2478878914801</c:v>
                </c:pt>
                <c:pt idx="9">
                  <c:v>1878.5025388286001</c:v>
                </c:pt>
                <c:pt idx="10">
                  <c:v>1932.0433794994599</c:v>
                </c:pt>
                <c:pt idx="11">
                  <c:v>1851.4552342555901</c:v>
                </c:pt>
                <c:pt idx="12">
                  <c:v>1789.1800636181499</c:v>
                </c:pt>
                <c:pt idx="13">
                  <c:v>1794.44523378758</c:v>
                </c:pt>
                <c:pt idx="14">
                  <c:v>1791.4944858774199</c:v>
                </c:pt>
                <c:pt idx="15">
                  <c:v>1888.2608484059999</c:v>
                </c:pt>
                <c:pt idx="16">
                  <c:v>1891.5413938981401</c:v>
                </c:pt>
                <c:pt idx="17">
                  <c:v>2040.79342896561</c:v>
                </c:pt>
                <c:pt idx="18">
                  <c:v>1914.5696368082099</c:v>
                </c:pt>
                <c:pt idx="19">
                  <c:v>2199.7613038527602</c:v>
                </c:pt>
                <c:pt idx="20">
                  <c:v>2017.1053249325701</c:v>
                </c:pt>
                <c:pt idx="21">
                  <c:v>1922.6538136239999</c:v>
                </c:pt>
                <c:pt idx="22">
                  <c:v>1875.7648019999399</c:v>
                </c:pt>
                <c:pt idx="23">
                  <c:v>1880.2682283326999</c:v>
                </c:pt>
                <c:pt idx="24">
                  <c:v>1891.21989064375</c:v>
                </c:pt>
                <c:pt idx="25">
                  <c:v>1852.1123739207301</c:v>
                </c:pt>
                <c:pt idx="26">
                  <c:v>1877.2687562512299</c:v>
                </c:pt>
                <c:pt idx="27">
                  <c:v>1706.3226394487001</c:v>
                </c:pt>
                <c:pt idx="28">
                  <c:v>1723.38898903172</c:v>
                </c:pt>
                <c:pt idx="29">
                  <c:v>1614.38144772901</c:v>
                </c:pt>
                <c:pt idx="30">
                  <c:v>1629.8271671939499</c:v>
                </c:pt>
                <c:pt idx="31">
                  <c:v>1594.4460368753701</c:v>
                </c:pt>
                <c:pt idx="32">
                  <c:v>1570.1557530765201</c:v>
                </c:pt>
                <c:pt idx="33">
                  <c:v>1615.21489295887</c:v>
                </c:pt>
                <c:pt idx="34">
                  <c:v>1581.9311504275699</c:v>
                </c:pt>
                <c:pt idx="35">
                  <c:v>1714.2600771193599</c:v>
                </c:pt>
                <c:pt idx="36">
                  <c:v>1738.42762583997</c:v>
                </c:pt>
                <c:pt idx="37">
                  <c:v>1630.35191696539</c:v>
                </c:pt>
                <c:pt idx="38">
                  <c:v>1639.00131820454</c:v>
                </c:pt>
                <c:pt idx="39">
                  <c:v>1714.88227357817</c:v>
                </c:pt>
                <c:pt idx="40">
                  <c:v>1844.51912877218</c:v>
                </c:pt>
                <c:pt idx="41">
                  <c:v>2071.2014551506199</c:v>
                </c:pt>
                <c:pt idx="42">
                  <c:v>1975.43860273936</c:v>
                </c:pt>
                <c:pt idx="43">
                  <c:v>1870.2157834657201</c:v>
                </c:pt>
                <c:pt idx="44">
                  <c:v>1874.7755255054899</c:v>
                </c:pt>
                <c:pt idx="45">
                  <c:v>2020.76698947158</c:v>
                </c:pt>
                <c:pt idx="46">
                  <c:v>2012.73671067809</c:v>
                </c:pt>
                <c:pt idx="47">
                  <c:v>2106.7271367474</c:v>
                </c:pt>
                <c:pt idx="48">
                  <c:v>2062.9106809469099</c:v>
                </c:pt>
                <c:pt idx="49">
                  <c:v>1659.9389069819199</c:v>
                </c:pt>
                <c:pt idx="50">
                  <c:v>1866.23459517522</c:v>
                </c:pt>
              </c:numCache>
            </c:numRef>
          </c:val>
          <c:smooth val="0"/>
          <c:extLst>
            <c:ext xmlns:c16="http://schemas.microsoft.com/office/drawing/2014/chart" uri="{C3380CC4-5D6E-409C-BE32-E72D297353CC}">
              <c16:uniqueId val="{0000000B-F165-4662-9A64-720668D161A5}"/>
            </c:ext>
          </c:extLst>
        </c:ser>
        <c:ser>
          <c:idx val="1"/>
          <c:order val="1"/>
          <c:tx>
            <c:strRef>
              <c:f>'Varsel_konkurser (2)'!$C$9</c:f>
              <c:strCache>
                <c:ptCount val="1"/>
                <c:pt idx="0">
                  <c:v>Genomsnitt </c:v>
                </c:pt>
              </c:strCache>
            </c:strRef>
          </c:tx>
          <c:spPr>
            <a:ln w="19050">
              <a:solidFill>
                <a:srgbClr val="000000"/>
              </a:solidFill>
              <a:prstDash val="sysDash"/>
            </a:ln>
          </c:spPr>
          <c:marker>
            <c:symbol val="none"/>
          </c:marker>
          <c:cat>
            <c:numRef>
              <c:f>'Varsel_konkurser (2)'!$A$43:$A$97</c:f>
              <c:numCache>
                <c:formatCode>m/d/yyyy</c:formatCode>
                <c:ptCount val="55"/>
                <c:pt idx="0">
                  <c:v>39539</c:v>
                </c:pt>
                <c:pt idx="1">
                  <c:v>39630</c:v>
                </c:pt>
                <c:pt idx="2">
                  <c:v>39722</c:v>
                </c:pt>
                <c:pt idx="3">
                  <c:v>39814</c:v>
                </c:pt>
                <c:pt idx="4">
                  <c:v>39904</c:v>
                </c:pt>
                <c:pt idx="5">
                  <c:v>39995</c:v>
                </c:pt>
                <c:pt idx="6">
                  <c:v>40087</c:v>
                </c:pt>
                <c:pt idx="7">
                  <c:v>40179</c:v>
                </c:pt>
                <c:pt idx="8">
                  <c:v>40269</c:v>
                </c:pt>
                <c:pt idx="9">
                  <c:v>40360</c:v>
                </c:pt>
                <c:pt idx="10">
                  <c:v>40452</c:v>
                </c:pt>
                <c:pt idx="11">
                  <c:v>40544</c:v>
                </c:pt>
                <c:pt idx="12">
                  <c:v>40634</c:v>
                </c:pt>
                <c:pt idx="13">
                  <c:v>40725</c:v>
                </c:pt>
                <c:pt idx="14">
                  <c:v>40817</c:v>
                </c:pt>
                <c:pt idx="15">
                  <c:v>40909</c:v>
                </c:pt>
                <c:pt idx="16">
                  <c:v>41000</c:v>
                </c:pt>
                <c:pt idx="17">
                  <c:v>41091</c:v>
                </c:pt>
                <c:pt idx="18">
                  <c:v>41183</c:v>
                </c:pt>
                <c:pt idx="19">
                  <c:v>41275</c:v>
                </c:pt>
                <c:pt idx="20">
                  <c:v>41365</c:v>
                </c:pt>
                <c:pt idx="21">
                  <c:v>41456</c:v>
                </c:pt>
                <c:pt idx="22">
                  <c:v>41548</c:v>
                </c:pt>
                <c:pt idx="23">
                  <c:v>41640</c:v>
                </c:pt>
                <c:pt idx="24">
                  <c:v>41730</c:v>
                </c:pt>
                <c:pt idx="25">
                  <c:v>41821</c:v>
                </c:pt>
                <c:pt idx="26">
                  <c:v>41913</c:v>
                </c:pt>
                <c:pt idx="27">
                  <c:v>42005</c:v>
                </c:pt>
                <c:pt idx="28">
                  <c:v>42095</c:v>
                </c:pt>
                <c:pt idx="29">
                  <c:v>42186</c:v>
                </c:pt>
                <c:pt idx="30">
                  <c:v>42278</c:v>
                </c:pt>
                <c:pt idx="31">
                  <c:v>42370</c:v>
                </c:pt>
                <c:pt idx="32">
                  <c:v>42461</c:v>
                </c:pt>
                <c:pt idx="33">
                  <c:v>42552</c:v>
                </c:pt>
                <c:pt idx="34">
                  <c:v>42644</c:v>
                </c:pt>
                <c:pt idx="35">
                  <c:v>42736</c:v>
                </c:pt>
                <c:pt idx="36">
                  <c:v>42826</c:v>
                </c:pt>
                <c:pt idx="37">
                  <c:v>42917</c:v>
                </c:pt>
                <c:pt idx="38">
                  <c:v>43009</c:v>
                </c:pt>
                <c:pt idx="39">
                  <c:v>43101</c:v>
                </c:pt>
                <c:pt idx="40">
                  <c:v>43191</c:v>
                </c:pt>
                <c:pt idx="41">
                  <c:v>43282</c:v>
                </c:pt>
                <c:pt idx="42">
                  <c:v>43374</c:v>
                </c:pt>
                <c:pt idx="43">
                  <c:v>43466</c:v>
                </c:pt>
                <c:pt idx="44">
                  <c:v>43556</c:v>
                </c:pt>
                <c:pt idx="45">
                  <c:v>43647</c:v>
                </c:pt>
                <c:pt idx="46">
                  <c:v>43739</c:v>
                </c:pt>
                <c:pt idx="47">
                  <c:v>43831</c:v>
                </c:pt>
                <c:pt idx="48">
                  <c:v>43922</c:v>
                </c:pt>
                <c:pt idx="49">
                  <c:v>44013</c:v>
                </c:pt>
                <c:pt idx="50">
                  <c:v>44105</c:v>
                </c:pt>
              </c:numCache>
            </c:numRef>
          </c:cat>
          <c:val>
            <c:numRef>
              <c:f>'Varsel_konkurser (2)'!$C$43:$C$97</c:f>
              <c:numCache>
                <c:formatCode>0.00</c:formatCode>
                <c:ptCount val="55"/>
                <c:pt idx="0">
                  <c:v>1833.9778572845119</c:v>
                </c:pt>
                <c:pt idx="1">
                  <c:v>1833.9778572845119</c:v>
                </c:pt>
                <c:pt idx="2">
                  <c:v>1833.9778572845119</c:v>
                </c:pt>
                <c:pt idx="3">
                  <c:v>1833.9778572845119</c:v>
                </c:pt>
                <c:pt idx="4">
                  <c:v>1833.9778572845119</c:v>
                </c:pt>
                <c:pt idx="5">
                  <c:v>1833.9778572845119</c:v>
                </c:pt>
                <c:pt idx="6">
                  <c:v>1833.9778572845119</c:v>
                </c:pt>
                <c:pt idx="7">
                  <c:v>1833.9778572845119</c:v>
                </c:pt>
                <c:pt idx="8">
                  <c:v>1833.9778572845119</c:v>
                </c:pt>
                <c:pt idx="9">
                  <c:v>1833.9778572845119</c:v>
                </c:pt>
                <c:pt idx="10">
                  <c:v>1833.9778572845119</c:v>
                </c:pt>
                <c:pt idx="11">
                  <c:v>1833.9778572845119</c:v>
                </c:pt>
                <c:pt idx="12">
                  <c:v>1833.9778572845119</c:v>
                </c:pt>
                <c:pt idx="13">
                  <c:v>1833.9778572845119</c:v>
                </c:pt>
                <c:pt idx="14">
                  <c:v>1833.9778572845119</c:v>
                </c:pt>
                <c:pt idx="15">
                  <c:v>1833.9778572845119</c:v>
                </c:pt>
                <c:pt idx="16">
                  <c:v>1833.9778572845119</c:v>
                </c:pt>
                <c:pt idx="17">
                  <c:v>1833.9778572845119</c:v>
                </c:pt>
                <c:pt idx="18">
                  <c:v>1833.9778572845119</c:v>
                </c:pt>
                <c:pt idx="19">
                  <c:v>1833.9778572845119</c:v>
                </c:pt>
                <c:pt idx="20">
                  <c:v>1833.9778572845119</c:v>
                </c:pt>
                <c:pt idx="21">
                  <c:v>1833.9778572845119</c:v>
                </c:pt>
                <c:pt idx="22">
                  <c:v>1833.9778572845119</c:v>
                </c:pt>
                <c:pt idx="23">
                  <c:v>1833.9778572845119</c:v>
                </c:pt>
                <c:pt idx="24">
                  <c:v>1833.9778572845119</c:v>
                </c:pt>
                <c:pt idx="25">
                  <c:v>1833.9778572845119</c:v>
                </c:pt>
                <c:pt idx="26">
                  <c:v>1833.9778572845119</c:v>
                </c:pt>
                <c:pt idx="27">
                  <c:v>1833.9778572845119</c:v>
                </c:pt>
                <c:pt idx="28">
                  <c:v>1833.9778572845119</c:v>
                </c:pt>
                <c:pt idx="29">
                  <c:v>1833.9778572845119</c:v>
                </c:pt>
                <c:pt idx="30">
                  <c:v>1833.9778572845119</c:v>
                </c:pt>
                <c:pt idx="31">
                  <c:v>1833.9778572845119</c:v>
                </c:pt>
                <c:pt idx="32">
                  <c:v>1833.9778572845119</c:v>
                </c:pt>
                <c:pt idx="33">
                  <c:v>1833.9778572845119</c:v>
                </c:pt>
                <c:pt idx="34">
                  <c:v>1833.9778572845119</c:v>
                </c:pt>
                <c:pt idx="35">
                  <c:v>1833.9778572845119</c:v>
                </c:pt>
                <c:pt idx="36">
                  <c:v>1833.9778572845119</c:v>
                </c:pt>
                <c:pt idx="37">
                  <c:v>1833.9778572845119</c:v>
                </c:pt>
                <c:pt idx="38">
                  <c:v>1833.9778572845119</c:v>
                </c:pt>
                <c:pt idx="39">
                  <c:v>1833.9778572845119</c:v>
                </c:pt>
                <c:pt idx="40">
                  <c:v>1833.9778572845119</c:v>
                </c:pt>
                <c:pt idx="41">
                  <c:v>1833.9778572845119</c:v>
                </c:pt>
                <c:pt idx="42">
                  <c:v>1833.9778572845119</c:v>
                </c:pt>
                <c:pt idx="43">
                  <c:v>1833.9778572845119</c:v>
                </c:pt>
                <c:pt idx="44">
                  <c:v>1833.9778572845119</c:v>
                </c:pt>
                <c:pt idx="45">
                  <c:v>1833.9778572845119</c:v>
                </c:pt>
                <c:pt idx="46">
                  <c:v>1833.9778572845119</c:v>
                </c:pt>
                <c:pt idx="47">
                  <c:v>1833.9778572845119</c:v>
                </c:pt>
                <c:pt idx="48">
                  <c:v>1833.9778572845119</c:v>
                </c:pt>
                <c:pt idx="49">
                  <c:v>1833.9778572845119</c:v>
                </c:pt>
                <c:pt idx="50">
                  <c:v>1833.9778572845119</c:v>
                </c:pt>
              </c:numCache>
            </c:numRef>
          </c:val>
          <c:smooth val="0"/>
          <c:extLst>
            <c:ext xmlns:c16="http://schemas.microsoft.com/office/drawing/2014/chart" uri="{C3380CC4-5D6E-409C-BE32-E72D297353CC}">
              <c16:uniqueId val="{0000000C-F165-4662-9A64-720668D161A5}"/>
            </c:ext>
          </c:extLst>
        </c:ser>
        <c:dLbls>
          <c:showLegendKey val="0"/>
          <c:showVal val="0"/>
          <c:showCatName val="0"/>
          <c:showSerName val="0"/>
          <c:showPercent val="0"/>
          <c:showBubbleSize val="0"/>
        </c:dLbls>
        <c:marker val="1"/>
        <c:smooth val="0"/>
        <c:axId val="82487936"/>
        <c:axId val="82502016"/>
      </c:lineChart>
      <c:lineChart>
        <c:grouping val="standard"/>
        <c:varyColors val="0"/>
        <c:ser>
          <c:idx val="2"/>
          <c:order val="2"/>
          <c:tx>
            <c:strRef>
              <c:f>'Varsel_konkurser (2)'!$D$9</c:f>
              <c:strCache>
                <c:ptCount val="1"/>
                <c:pt idx="0">
                  <c:v>Varsel</c:v>
                </c:pt>
              </c:strCache>
            </c:strRef>
          </c:tx>
          <c:marker>
            <c:symbol val="none"/>
          </c:marker>
          <c:cat>
            <c:numRef>
              <c:f>'Varsel_konkurser (2)'!$A$43:$A$97</c:f>
              <c:numCache>
                <c:formatCode>m/d/yyyy</c:formatCode>
                <c:ptCount val="55"/>
                <c:pt idx="0">
                  <c:v>39539</c:v>
                </c:pt>
                <c:pt idx="1">
                  <c:v>39630</c:v>
                </c:pt>
                <c:pt idx="2">
                  <c:v>39722</c:v>
                </c:pt>
                <c:pt idx="3">
                  <c:v>39814</c:v>
                </c:pt>
                <c:pt idx="4">
                  <c:v>39904</c:v>
                </c:pt>
                <c:pt idx="5">
                  <c:v>39995</c:v>
                </c:pt>
                <c:pt idx="6">
                  <c:v>40087</c:v>
                </c:pt>
                <c:pt idx="7">
                  <c:v>40179</c:v>
                </c:pt>
                <c:pt idx="8">
                  <c:v>40269</c:v>
                </c:pt>
                <c:pt idx="9">
                  <c:v>40360</c:v>
                </c:pt>
                <c:pt idx="10">
                  <c:v>40452</c:v>
                </c:pt>
                <c:pt idx="11">
                  <c:v>40544</c:v>
                </c:pt>
                <c:pt idx="12">
                  <c:v>40634</c:v>
                </c:pt>
                <c:pt idx="13">
                  <c:v>40725</c:v>
                </c:pt>
                <c:pt idx="14">
                  <c:v>40817</c:v>
                </c:pt>
                <c:pt idx="15">
                  <c:v>40909</c:v>
                </c:pt>
                <c:pt idx="16">
                  <c:v>41000</c:v>
                </c:pt>
                <c:pt idx="17">
                  <c:v>41091</c:v>
                </c:pt>
                <c:pt idx="18">
                  <c:v>41183</c:v>
                </c:pt>
                <c:pt idx="19">
                  <c:v>41275</c:v>
                </c:pt>
                <c:pt idx="20">
                  <c:v>41365</c:v>
                </c:pt>
                <c:pt idx="21">
                  <c:v>41456</c:v>
                </c:pt>
                <c:pt idx="22">
                  <c:v>41548</c:v>
                </c:pt>
                <c:pt idx="23">
                  <c:v>41640</c:v>
                </c:pt>
                <c:pt idx="24">
                  <c:v>41730</c:v>
                </c:pt>
                <c:pt idx="25">
                  <c:v>41821</c:v>
                </c:pt>
                <c:pt idx="26">
                  <c:v>41913</c:v>
                </c:pt>
                <c:pt idx="27">
                  <c:v>42005</c:v>
                </c:pt>
                <c:pt idx="28">
                  <c:v>42095</c:v>
                </c:pt>
                <c:pt idx="29">
                  <c:v>42186</c:v>
                </c:pt>
                <c:pt idx="30">
                  <c:v>42278</c:v>
                </c:pt>
                <c:pt idx="31">
                  <c:v>42370</c:v>
                </c:pt>
                <c:pt idx="32">
                  <c:v>42461</c:v>
                </c:pt>
                <c:pt idx="33">
                  <c:v>42552</c:v>
                </c:pt>
                <c:pt idx="34">
                  <c:v>42644</c:v>
                </c:pt>
                <c:pt idx="35">
                  <c:v>42736</c:v>
                </c:pt>
                <c:pt idx="36">
                  <c:v>42826</c:v>
                </c:pt>
                <c:pt idx="37">
                  <c:v>42917</c:v>
                </c:pt>
                <c:pt idx="38">
                  <c:v>43009</c:v>
                </c:pt>
                <c:pt idx="39">
                  <c:v>43101</c:v>
                </c:pt>
                <c:pt idx="40">
                  <c:v>43191</c:v>
                </c:pt>
                <c:pt idx="41">
                  <c:v>43282</c:v>
                </c:pt>
                <c:pt idx="42">
                  <c:v>43374</c:v>
                </c:pt>
                <c:pt idx="43">
                  <c:v>43466</c:v>
                </c:pt>
                <c:pt idx="44">
                  <c:v>43556</c:v>
                </c:pt>
                <c:pt idx="45">
                  <c:v>43647</c:v>
                </c:pt>
                <c:pt idx="46">
                  <c:v>43739</c:v>
                </c:pt>
                <c:pt idx="47">
                  <c:v>43831</c:v>
                </c:pt>
                <c:pt idx="48">
                  <c:v>43922</c:v>
                </c:pt>
                <c:pt idx="49">
                  <c:v>44013</c:v>
                </c:pt>
                <c:pt idx="50">
                  <c:v>44105</c:v>
                </c:pt>
              </c:numCache>
            </c:numRef>
          </c:cat>
          <c:val>
            <c:numRef>
              <c:f>'Varsel_konkurser (2)'!$D$43:$D$97</c:f>
              <c:numCache>
                <c:formatCode>General</c:formatCode>
                <c:ptCount val="55"/>
                <c:pt idx="0">
                  <c:v>14981</c:v>
                </c:pt>
                <c:pt idx="1">
                  <c:v>14432</c:v>
                </c:pt>
                <c:pt idx="2">
                  <c:v>57388</c:v>
                </c:pt>
                <c:pt idx="3">
                  <c:v>48837</c:v>
                </c:pt>
                <c:pt idx="4">
                  <c:v>31747</c:v>
                </c:pt>
                <c:pt idx="5">
                  <c:v>17416</c:v>
                </c:pt>
                <c:pt idx="6">
                  <c:v>17207</c:v>
                </c:pt>
                <c:pt idx="7">
                  <c:v>13921</c:v>
                </c:pt>
                <c:pt idx="8">
                  <c:v>10185</c:v>
                </c:pt>
                <c:pt idx="9">
                  <c:v>9440</c:v>
                </c:pt>
                <c:pt idx="10">
                  <c:v>10922</c:v>
                </c:pt>
                <c:pt idx="11">
                  <c:v>8337</c:v>
                </c:pt>
                <c:pt idx="12">
                  <c:v>11040</c:v>
                </c:pt>
                <c:pt idx="13">
                  <c:v>10108</c:v>
                </c:pt>
                <c:pt idx="14">
                  <c:v>16967</c:v>
                </c:pt>
                <c:pt idx="15">
                  <c:v>16517</c:v>
                </c:pt>
                <c:pt idx="16">
                  <c:v>13882</c:v>
                </c:pt>
                <c:pt idx="17">
                  <c:v>15248</c:v>
                </c:pt>
                <c:pt idx="18">
                  <c:v>25823</c:v>
                </c:pt>
                <c:pt idx="19">
                  <c:v>17203</c:v>
                </c:pt>
                <c:pt idx="20">
                  <c:v>15555</c:v>
                </c:pt>
                <c:pt idx="21">
                  <c:v>11476</c:v>
                </c:pt>
                <c:pt idx="22">
                  <c:v>14520</c:v>
                </c:pt>
                <c:pt idx="23">
                  <c:v>13089</c:v>
                </c:pt>
                <c:pt idx="24">
                  <c:v>12587</c:v>
                </c:pt>
                <c:pt idx="25">
                  <c:v>10188</c:v>
                </c:pt>
                <c:pt idx="26">
                  <c:v>11210</c:v>
                </c:pt>
                <c:pt idx="27">
                  <c:v>16760</c:v>
                </c:pt>
                <c:pt idx="28">
                  <c:v>8973</c:v>
                </c:pt>
                <c:pt idx="29">
                  <c:v>7717</c:v>
                </c:pt>
                <c:pt idx="30">
                  <c:v>9692</c:v>
                </c:pt>
                <c:pt idx="31">
                  <c:v>10532</c:v>
                </c:pt>
                <c:pt idx="32">
                  <c:v>8977</c:v>
                </c:pt>
                <c:pt idx="33">
                  <c:v>7624</c:v>
                </c:pt>
                <c:pt idx="34">
                  <c:v>11454</c:v>
                </c:pt>
                <c:pt idx="35">
                  <c:v>9348</c:v>
                </c:pt>
                <c:pt idx="36">
                  <c:v>7701</c:v>
                </c:pt>
                <c:pt idx="37">
                  <c:v>8420</c:v>
                </c:pt>
                <c:pt idx="38">
                  <c:v>9111</c:v>
                </c:pt>
                <c:pt idx="39">
                  <c:v>8317</c:v>
                </c:pt>
                <c:pt idx="40">
                  <c:v>9570</c:v>
                </c:pt>
                <c:pt idx="41">
                  <c:v>7041</c:v>
                </c:pt>
                <c:pt idx="42">
                  <c:v>10841</c:v>
                </c:pt>
                <c:pt idx="43">
                  <c:v>15929</c:v>
                </c:pt>
                <c:pt idx="44">
                  <c:v>12064</c:v>
                </c:pt>
                <c:pt idx="45">
                  <c:v>8344</c:v>
                </c:pt>
                <c:pt idx="46">
                  <c:v>13654</c:v>
                </c:pt>
                <c:pt idx="47">
                  <c:v>48899</c:v>
                </c:pt>
                <c:pt idx="48">
                  <c:v>46678</c:v>
                </c:pt>
                <c:pt idx="49">
                  <c:v>13543</c:v>
                </c:pt>
                <c:pt idx="50">
                  <c:v>14351</c:v>
                </c:pt>
              </c:numCache>
            </c:numRef>
          </c:val>
          <c:smooth val="0"/>
          <c:extLst>
            <c:ext xmlns:c16="http://schemas.microsoft.com/office/drawing/2014/chart" uri="{C3380CC4-5D6E-409C-BE32-E72D297353CC}">
              <c16:uniqueId val="{0000000D-F165-4662-9A64-720668D161A5}"/>
            </c:ext>
          </c:extLst>
        </c:ser>
        <c:ser>
          <c:idx val="3"/>
          <c:order val="3"/>
          <c:tx>
            <c:strRef>
              <c:f>'Varsel_konkurser (2)'!$E$9</c:f>
              <c:strCache>
                <c:ptCount val="1"/>
                <c:pt idx="0">
                  <c:v>Genomsnitt</c:v>
                </c:pt>
              </c:strCache>
            </c:strRef>
          </c:tx>
          <c:spPr>
            <a:ln>
              <a:prstDash val="sysDash"/>
            </a:ln>
          </c:spPr>
          <c:marker>
            <c:symbol val="none"/>
          </c:marker>
          <c:cat>
            <c:numRef>
              <c:f>'Varsel_konkurser (2)'!$A$43:$A$97</c:f>
              <c:numCache>
                <c:formatCode>m/d/yyyy</c:formatCode>
                <c:ptCount val="55"/>
                <c:pt idx="0">
                  <c:v>39539</c:v>
                </c:pt>
                <c:pt idx="1">
                  <c:v>39630</c:v>
                </c:pt>
                <c:pt idx="2">
                  <c:v>39722</c:v>
                </c:pt>
                <c:pt idx="3">
                  <c:v>39814</c:v>
                </c:pt>
                <c:pt idx="4">
                  <c:v>39904</c:v>
                </c:pt>
                <c:pt idx="5">
                  <c:v>39995</c:v>
                </c:pt>
                <c:pt idx="6">
                  <c:v>40087</c:v>
                </c:pt>
                <c:pt idx="7">
                  <c:v>40179</c:v>
                </c:pt>
                <c:pt idx="8">
                  <c:v>40269</c:v>
                </c:pt>
                <c:pt idx="9">
                  <c:v>40360</c:v>
                </c:pt>
                <c:pt idx="10">
                  <c:v>40452</c:v>
                </c:pt>
                <c:pt idx="11">
                  <c:v>40544</c:v>
                </c:pt>
                <c:pt idx="12">
                  <c:v>40634</c:v>
                </c:pt>
                <c:pt idx="13">
                  <c:v>40725</c:v>
                </c:pt>
                <c:pt idx="14">
                  <c:v>40817</c:v>
                </c:pt>
                <c:pt idx="15">
                  <c:v>40909</c:v>
                </c:pt>
                <c:pt idx="16">
                  <c:v>41000</c:v>
                </c:pt>
                <c:pt idx="17">
                  <c:v>41091</c:v>
                </c:pt>
                <c:pt idx="18">
                  <c:v>41183</c:v>
                </c:pt>
                <c:pt idx="19">
                  <c:v>41275</c:v>
                </c:pt>
                <c:pt idx="20">
                  <c:v>41365</c:v>
                </c:pt>
                <c:pt idx="21">
                  <c:v>41456</c:v>
                </c:pt>
                <c:pt idx="22">
                  <c:v>41548</c:v>
                </c:pt>
                <c:pt idx="23">
                  <c:v>41640</c:v>
                </c:pt>
                <c:pt idx="24">
                  <c:v>41730</c:v>
                </c:pt>
                <c:pt idx="25">
                  <c:v>41821</c:v>
                </c:pt>
                <c:pt idx="26">
                  <c:v>41913</c:v>
                </c:pt>
                <c:pt idx="27">
                  <c:v>42005</c:v>
                </c:pt>
                <c:pt idx="28">
                  <c:v>42095</c:v>
                </c:pt>
                <c:pt idx="29">
                  <c:v>42186</c:v>
                </c:pt>
                <c:pt idx="30">
                  <c:v>42278</c:v>
                </c:pt>
                <c:pt idx="31">
                  <c:v>42370</c:v>
                </c:pt>
                <c:pt idx="32">
                  <c:v>42461</c:v>
                </c:pt>
                <c:pt idx="33">
                  <c:v>42552</c:v>
                </c:pt>
                <c:pt idx="34">
                  <c:v>42644</c:v>
                </c:pt>
                <c:pt idx="35">
                  <c:v>42736</c:v>
                </c:pt>
                <c:pt idx="36">
                  <c:v>42826</c:v>
                </c:pt>
                <c:pt idx="37">
                  <c:v>42917</c:v>
                </c:pt>
                <c:pt idx="38">
                  <c:v>43009</c:v>
                </c:pt>
                <c:pt idx="39">
                  <c:v>43101</c:v>
                </c:pt>
                <c:pt idx="40">
                  <c:v>43191</c:v>
                </c:pt>
                <c:pt idx="41">
                  <c:v>43282</c:v>
                </c:pt>
                <c:pt idx="42">
                  <c:v>43374</c:v>
                </c:pt>
                <c:pt idx="43">
                  <c:v>43466</c:v>
                </c:pt>
                <c:pt idx="44">
                  <c:v>43556</c:v>
                </c:pt>
                <c:pt idx="45">
                  <c:v>43647</c:v>
                </c:pt>
                <c:pt idx="46">
                  <c:v>43739</c:v>
                </c:pt>
                <c:pt idx="47">
                  <c:v>43831</c:v>
                </c:pt>
                <c:pt idx="48">
                  <c:v>43922</c:v>
                </c:pt>
                <c:pt idx="49">
                  <c:v>44013</c:v>
                </c:pt>
                <c:pt idx="50">
                  <c:v>44105</c:v>
                </c:pt>
              </c:numCache>
            </c:numRef>
          </c:cat>
          <c:val>
            <c:numRef>
              <c:f>'Varsel_konkurser (2)'!$E$43:$E$97</c:f>
              <c:numCache>
                <c:formatCode>General</c:formatCode>
                <c:ptCount val="55"/>
                <c:pt idx="0">
                  <c:v>14571.297619047618</c:v>
                </c:pt>
                <c:pt idx="1">
                  <c:v>14571.297619047618</c:v>
                </c:pt>
                <c:pt idx="2">
                  <c:v>14571.297619047618</c:v>
                </c:pt>
                <c:pt idx="3">
                  <c:v>14571.297619047618</c:v>
                </c:pt>
                <c:pt idx="4">
                  <c:v>14571.297619047618</c:v>
                </c:pt>
                <c:pt idx="5">
                  <c:v>14571.297619047618</c:v>
                </c:pt>
                <c:pt idx="6">
                  <c:v>14571.297619047618</c:v>
                </c:pt>
                <c:pt idx="7">
                  <c:v>14571.297619047618</c:v>
                </c:pt>
                <c:pt idx="8">
                  <c:v>14571.297619047618</c:v>
                </c:pt>
                <c:pt idx="9">
                  <c:v>14571.297619047618</c:v>
                </c:pt>
                <c:pt idx="10">
                  <c:v>14571.297619047618</c:v>
                </c:pt>
                <c:pt idx="11">
                  <c:v>14571.297619047618</c:v>
                </c:pt>
                <c:pt idx="12">
                  <c:v>14571.297619047618</c:v>
                </c:pt>
                <c:pt idx="13">
                  <c:v>14571.297619047618</c:v>
                </c:pt>
                <c:pt idx="14">
                  <c:v>14571.297619047618</c:v>
                </c:pt>
                <c:pt idx="15">
                  <c:v>14571.297619047618</c:v>
                </c:pt>
                <c:pt idx="16">
                  <c:v>14571.297619047618</c:v>
                </c:pt>
                <c:pt idx="17">
                  <c:v>14571.297619047618</c:v>
                </c:pt>
                <c:pt idx="18">
                  <c:v>14571.297619047618</c:v>
                </c:pt>
                <c:pt idx="19">
                  <c:v>14571.297619047618</c:v>
                </c:pt>
                <c:pt idx="20">
                  <c:v>14571.297619047618</c:v>
                </c:pt>
                <c:pt idx="21">
                  <c:v>14571.297619047618</c:v>
                </c:pt>
                <c:pt idx="22">
                  <c:v>14571.297619047618</c:v>
                </c:pt>
                <c:pt idx="23">
                  <c:v>14571.297619047618</c:v>
                </c:pt>
                <c:pt idx="24">
                  <c:v>14571.297619047618</c:v>
                </c:pt>
                <c:pt idx="25">
                  <c:v>14571.297619047618</c:v>
                </c:pt>
                <c:pt idx="26">
                  <c:v>14571.297619047618</c:v>
                </c:pt>
                <c:pt idx="27">
                  <c:v>14571.297619047618</c:v>
                </c:pt>
                <c:pt idx="28">
                  <c:v>14571.297619047618</c:v>
                </c:pt>
                <c:pt idx="29">
                  <c:v>14571.297619047618</c:v>
                </c:pt>
                <c:pt idx="30">
                  <c:v>14571.297619047618</c:v>
                </c:pt>
                <c:pt idx="31">
                  <c:v>14571.297619047618</c:v>
                </c:pt>
                <c:pt idx="32">
                  <c:v>14571.297619047618</c:v>
                </c:pt>
                <c:pt idx="33">
                  <c:v>14571.297619047618</c:v>
                </c:pt>
                <c:pt idx="34">
                  <c:v>14571.297619047618</c:v>
                </c:pt>
                <c:pt idx="35">
                  <c:v>14571.297619047618</c:v>
                </c:pt>
                <c:pt idx="36">
                  <c:v>14571.297619047618</c:v>
                </c:pt>
                <c:pt idx="37">
                  <c:v>14571.297619047618</c:v>
                </c:pt>
                <c:pt idx="38">
                  <c:v>14571.297619047618</c:v>
                </c:pt>
                <c:pt idx="39">
                  <c:v>14571.297619047618</c:v>
                </c:pt>
                <c:pt idx="40">
                  <c:v>14571.297619047618</c:v>
                </c:pt>
                <c:pt idx="41">
                  <c:v>14571.297619047618</c:v>
                </c:pt>
                <c:pt idx="42">
                  <c:v>14571.297619047618</c:v>
                </c:pt>
                <c:pt idx="43">
                  <c:v>14571.297619047618</c:v>
                </c:pt>
                <c:pt idx="44">
                  <c:v>14571.297619047618</c:v>
                </c:pt>
                <c:pt idx="45">
                  <c:v>14571.297619047618</c:v>
                </c:pt>
                <c:pt idx="46">
                  <c:v>14571.297619047618</c:v>
                </c:pt>
                <c:pt idx="47">
                  <c:v>14571.297619047618</c:v>
                </c:pt>
                <c:pt idx="48">
                  <c:v>14571.297619047618</c:v>
                </c:pt>
                <c:pt idx="49">
                  <c:v>14571.297619047618</c:v>
                </c:pt>
                <c:pt idx="50">
                  <c:v>14571.297619047618</c:v>
                </c:pt>
              </c:numCache>
            </c:numRef>
          </c:val>
          <c:smooth val="0"/>
          <c:extLst>
            <c:ext xmlns:c16="http://schemas.microsoft.com/office/drawing/2014/chart" uri="{C3380CC4-5D6E-409C-BE32-E72D297353CC}">
              <c16:uniqueId val="{0000000E-F165-4662-9A64-720668D161A5}"/>
            </c:ext>
          </c:extLst>
        </c:ser>
        <c:dLbls>
          <c:showLegendKey val="0"/>
          <c:showVal val="0"/>
          <c:showCatName val="0"/>
          <c:showSerName val="0"/>
          <c:showPercent val="0"/>
          <c:showBubbleSize val="0"/>
        </c:dLbls>
        <c:marker val="1"/>
        <c:smooth val="0"/>
        <c:axId val="471773272"/>
        <c:axId val="471755888"/>
      </c:lineChart>
      <c:dateAx>
        <c:axId val="82487936"/>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Offset val="100"/>
        <c:baseTimeUnit val="months"/>
      </c:dateAx>
      <c:valAx>
        <c:axId val="82502016"/>
        <c:scaling>
          <c:orientation val="minMax"/>
          <c:max val="2600"/>
          <c:min val="120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valAx>
        <c:axId val="471755888"/>
        <c:scaling>
          <c:orientation val="minMax"/>
          <c:max val="60000"/>
          <c:min val="0"/>
        </c:scaling>
        <c:delete val="0"/>
        <c:axPos val="r"/>
        <c:numFmt formatCode="General" sourceLinked="1"/>
        <c:majorTickMark val="out"/>
        <c:minorTickMark val="none"/>
        <c:tickLblPos val="nextTo"/>
        <c:crossAx val="471773272"/>
        <c:crosses val="max"/>
        <c:crossBetween val="between"/>
        <c:majorUnit val="10000"/>
      </c:valAx>
      <c:dateAx>
        <c:axId val="471773272"/>
        <c:scaling>
          <c:orientation val="minMax"/>
        </c:scaling>
        <c:delete val="1"/>
        <c:axPos val="b"/>
        <c:numFmt formatCode="m/d/yyyy" sourceLinked="1"/>
        <c:majorTickMark val="out"/>
        <c:minorTickMark val="none"/>
        <c:tickLblPos val="nextTo"/>
        <c:crossAx val="471755888"/>
        <c:crosses val="autoZero"/>
        <c:auto val="1"/>
        <c:lblOffset val="100"/>
        <c:baseTimeUnit val="months"/>
      </c:dateAx>
      <c:spPr>
        <a:noFill/>
        <a:ln w="3175">
          <a:solidFill>
            <a:srgbClr val="000000"/>
          </a:solidFill>
          <a:prstDash val="solid"/>
        </a:ln>
      </c:spPr>
    </c:plotArea>
    <c:legend>
      <c:legendPos val="b"/>
      <c:layout>
        <c:manualLayout>
          <c:xMode val="edge"/>
          <c:yMode val="edge"/>
          <c:x val="7.558119658119658E-2"/>
          <c:y val="0.87413333333333332"/>
          <c:w val="0.9"/>
          <c:h val="8.0572222222222226E-2"/>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0930918803418803"/>
          <c:h val="0.77940042735042725"/>
        </c:manualLayout>
      </c:layout>
      <c:lineChart>
        <c:grouping val="standard"/>
        <c:varyColors val="0"/>
        <c:ser>
          <c:idx val="0"/>
          <c:order val="0"/>
          <c:tx>
            <c:strRef>
              <c:f>'Budgetmallar hel sida'!$B$9</c:f>
              <c:strCache>
                <c:ptCount val="1"/>
                <c:pt idx="0">
                  <c:v>Barometerindikatorn</c:v>
                </c:pt>
              </c:strCache>
            </c:strRef>
          </c:tx>
          <c:spPr>
            <a:ln w="25400">
              <a:solidFill>
                <a:srgbClr val="000000">
                  <a:lumMod val="50000"/>
                  <a:lumOff val="50000"/>
                </a:srgbClr>
              </a:solidFill>
              <a:prstDash val="solid"/>
            </a:ln>
          </c:spPr>
          <c:marker>
            <c:symbol val="none"/>
          </c:marker>
          <c:dPt>
            <c:idx val="0"/>
            <c:bubble3D val="0"/>
            <c:extLst>
              <c:ext xmlns:c16="http://schemas.microsoft.com/office/drawing/2014/chart" uri="{C3380CC4-5D6E-409C-BE32-E72D297353CC}">
                <c16:uniqueId val="{00000000-5487-4CF1-BD64-5A319610D481}"/>
              </c:ext>
            </c:extLst>
          </c:dPt>
          <c:dPt>
            <c:idx val="1"/>
            <c:bubble3D val="0"/>
            <c:extLst>
              <c:ext xmlns:c16="http://schemas.microsoft.com/office/drawing/2014/chart" uri="{C3380CC4-5D6E-409C-BE32-E72D297353CC}">
                <c16:uniqueId val="{00000001-5487-4CF1-BD64-5A319610D481}"/>
              </c:ext>
            </c:extLst>
          </c:dPt>
          <c:dPt>
            <c:idx val="2"/>
            <c:bubble3D val="0"/>
            <c:extLst>
              <c:ext xmlns:c16="http://schemas.microsoft.com/office/drawing/2014/chart" uri="{C3380CC4-5D6E-409C-BE32-E72D297353CC}">
                <c16:uniqueId val="{00000002-5487-4CF1-BD64-5A319610D481}"/>
              </c:ext>
            </c:extLst>
          </c:dPt>
          <c:dPt>
            <c:idx val="3"/>
            <c:bubble3D val="0"/>
            <c:extLst>
              <c:ext xmlns:c16="http://schemas.microsoft.com/office/drawing/2014/chart" uri="{C3380CC4-5D6E-409C-BE32-E72D297353CC}">
                <c16:uniqueId val="{00000003-5487-4CF1-BD64-5A319610D481}"/>
              </c:ext>
            </c:extLst>
          </c:dPt>
          <c:dPt>
            <c:idx val="4"/>
            <c:bubble3D val="0"/>
            <c:extLst>
              <c:ext xmlns:c16="http://schemas.microsoft.com/office/drawing/2014/chart" uri="{C3380CC4-5D6E-409C-BE32-E72D297353CC}">
                <c16:uniqueId val="{00000004-5487-4CF1-BD64-5A319610D481}"/>
              </c:ext>
            </c:extLst>
          </c:dPt>
          <c:dPt>
            <c:idx val="5"/>
            <c:bubble3D val="0"/>
            <c:extLst>
              <c:ext xmlns:c16="http://schemas.microsoft.com/office/drawing/2014/chart" uri="{C3380CC4-5D6E-409C-BE32-E72D297353CC}">
                <c16:uniqueId val="{00000005-5487-4CF1-BD64-5A319610D481}"/>
              </c:ext>
            </c:extLst>
          </c:dPt>
          <c:dPt>
            <c:idx val="6"/>
            <c:bubble3D val="0"/>
            <c:extLst>
              <c:ext xmlns:c16="http://schemas.microsoft.com/office/drawing/2014/chart" uri="{C3380CC4-5D6E-409C-BE32-E72D297353CC}">
                <c16:uniqueId val="{00000006-5487-4CF1-BD64-5A319610D481}"/>
              </c:ext>
            </c:extLst>
          </c:dPt>
          <c:dPt>
            <c:idx val="7"/>
            <c:bubble3D val="0"/>
            <c:extLst>
              <c:ext xmlns:c16="http://schemas.microsoft.com/office/drawing/2014/chart" uri="{C3380CC4-5D6E-409C-BE32-E72D297353CC}">
                <c16:uniqueId val="{00000007-5487-4CF1-BD64-5A319610D481}"/>
              </c:ext>
            </c:extLst>
          </c:dPt>
          <c:dPt>
            <c:idx val="8"/>
            <c:bubble3D val="0"/>
            <c:extLst>
              <c:ext xmlns:c16="http://schemas.microsoft.com/office/drawing/2014/chart" uri="{C3380CC4-5D6E-409C-BE32-E72D297353CC}">
                <c16:uniqueId val="{00000008-5487-4CF1-BD64-5A319610D481}"/>
              </c:ext>
            </c:extLst>
          </c:dPt>
          <c:dPt>
            <c:idx val="9"/>
            <c:bubble3D val="0"/>
            <c:extLst>
              <c:ext xmlns:c16="http://schemas.microsoft.com/office/drawing/2014/chart" uri="{C3380CC4-5D6E-409C-BE32-E72D297353CC}">
                <c16:uniqueId val="{00000009-5487-4CF1-BD64-5A319610D481}"/>
              </c:ext>
            </c:extLst>
          </c:dPt>
          <c:dPt>
            <c:idx val="10"/>
            <c:bubble3D val="0"/>
            <c:extLst>
              <c:ext xmlns:c16="http://schemas.microsoft.com/office/drawing/2014/chart" uri="{C3380CC4-5D6E-409C-BE32-E72D297353CC}">
                <c16:uniqueId val="{0000000A-5487-4CF1-BD64-5A319610D481}"/>
              </c:ext>
            </c:extLst>
          </c:dPt>
          <c:cat>
            <c:strRef>
              <c:f>'Budgetmallar hel sida'!$A$10:$A$193</c:f>
              <c:strCache>
                <c:ptCount val="174"/>
                <c:pt idx="5">
                  <c:v>06</c:v>
                </c:pt>
                <c:pt idx="17">
                  <c:v>07</c:v>
                </c:pt>
                <c:pt idx="29">
                  <c:v>08</c:v>
                </c:pt>
                <c:pt idx="41">
                  <c:v>09</c:v>
                </c:pt>
                <c:pt idx="53">
                  <c:v>10</c:v>
                </c:pt>
                <c:pt idx="65">
                  <c:v>11</c:v>
                </c:pt>
                <c:pt idx="77">
                  <c:v>12</c:v>
                </c:pt>
                <c:pt idx="89">
                  <c:v>13</c:v>
                </c:pt>
                <c:pt idx="101">
                  <c:v>14</c:v>
                </c:pt>
                <c:pt idx="113">
                  <c:v>15</c:v>
                </c:pt>
                <c:pt idx="125">
                  <c:v>16</c:v>
                </c:pt>
                <c:pt idx="137">
                  <c:v>17</c:v>
                </c:pt>
                <c:pt idx="149">
                  <c:v>18</c:v>
                </c:pt>
                <c:pt idx="161">
                  <c:v>19</c:v>
                </c:pt>
                <c:pt idx="173">
                  <c:v>20</c:v>
                </c:pt>
              </c:strCache>
            </c:strRef>
          </c:cat>
          <c:val>
            <c:numRef>
              <c:f>'Budgetmallar hel sida'!$B$10:$B$193</c:f>
              <c:numCache>
                <c:formatCode>General</c:formatCode>
                <c:ptCount val="184"/>
                <c:pt idx="0">
                  <c:v>108.7</c:v>
                </c:pt>
                <c:pt idx="1">
                  <c:v>110.3</c:v>
                </c:pt>
                <c:pt idx="2">
                  <c:v>108.2</c:v>
                </c:pt>
                <c:pt idx="3">
                  <c:v>109</c:v>
                </c:pt>
                <c:pt idx="4">
                  <c:v>107.8</c:v>
                </c:pt>
                <c:pt idx="5">
                  <c:v>109.4</c:v>
                </c:pt>
                <c:pt idx="6">
                  <c:v>107.3</c:v>
                </c:pt>
                <c:pt idx="7">
                  <c:v>108.3</c:v>
                </c:pt>
                <c:pt idx="8">
                  <c:v>109.5</c:v>
                </c:pt>
                <c:pt idx="9">
                  <c:v>111.6</c:v>
                </c:pt>
                <c:pt idx="10">
                  <c:v>113.7</c:v>
                </c:pt>
                <c:pt idx="11">
                  <c:v>111.9</c:v>
                </c:pt>
                <c:pt idx="12">
                  <c:v>112.1</c:v>
                </c:pt>
                <c:pt idx="13">
                  <c:v>112.4</c:v>
                </c:pt>
                <c:pt idx="14">
                  <c:v>112.2</c:v>
                </c:pt>
                <c:pt idx="15">
                  <c:v>115.2</c:v>
                </c:pt>
                <c:pt idx="16">
                  <c:v>113.7</c:v>
                </c:pt>
                <c:pt idx="17">
                  <c:v>114</c:v>
                </c:pt>
                <c:pt idx="18">
                  <c:v>113.9</c:v>
                </c:pt>
                <c:pt idx="19">
                  <c:v>111.8</c:v>
                </c:pt>
                <c:pt idx="20">
                  <c:v>108.7</c:v>
                </c:pt>
                <c:pt idx="21">
                  <c:v>109.2</c:v>
                </c:pt>
                <c:pt idx="22">
                  <c:v>108.4</c:v>
                </c:pt>
                <c:pt idx="23">
                  <c:v>108.5</c:v>
                </c:pt>
                <c:pt idx="24">
                  <c:v>104.7</c:v>
                </c:pt>
                <c:pt idx="25">
                  <c:v>103</c:v>
                </c:pt>
                <c:pt idx="26">
                  <c:v>105.2</c:v>
                </c:pt>
                <c:pt idx="27">
                  <c:v>104.7</c:v>
                </c:pt>
                <c:pt idx="28">
                  <c:v>98.7</c:v>
                </c:pt>
                <c:pt idx="29">
                  <c:v>97.6</c:v>
                </c:pt>
                <c:pt idx="30">
                  <c:v>93.8</c:v>
                </c:pt>
                <c:pt idx="31">
                  <c:v>90.2</c:v>
                </c:pt>
                <c:pt idx="32">
                  <c:v>90.7</c:v>
                </c:pt>
                <c:pt idx="33">
                  <c:v>85.7</c:v>
                </c:pt>
                <c:pt idx="34">
                  <c:v>75.2</c:v>
                </c:pt>
                <c:pt idx="35">
                  <c:v>71.900000000000006</c:v>
                </c:pt>
                <c:pt idx="36">
                  <c:v>72.400000000000006</c:v>
                </c:pt>
                <c:pt idx="37">
                  <c:v>71.8</c:v>
                </c:pt>
                <c:pt idx="38">
                  <c:v>68.7</c:v>
                </c:pt>
                <c:pt idx="39">
                  <c:v>69.400000000000006</c:v>
                </c:pt>
                <c:pt idx="40">
                  <c:v>73.7</c:v>
                </c:pt>
                <c:pt idx="41">
                  <c:v>75.8</c:v>
                </c:pt>
                <c:pt idx="42">
                  <c:v>82.1</c:v>
                </c:pt>
                <c:pt idx="43">
                  <c:v>86.1</c:v>
                </c:pt>
                <c:pt idx="44">
                  <c:v>88</c:v>
                </c:pt>
                <c:pt idx="45">
                  <c:v>93.5</c:v>
                </c:pt>
                <c:pt idx="46">
                  <c:v>96.4</c:v>
                </c:pt>
                <c:pt idx="47">
                  <c:v>103.1</c:v>
                </c:pt>
                <c:pt idx="48">
                  <c:v>104.1</c:v>
                </c:pt>
                <c:pt idx="49">
                  <c:v>107</c:v>
                </c:pt>
                <c:pt idx="50">
                  <c:v>105.7</c:v>
                </c:pt>
                <c:pt idx="51">
                  <c:v>104.2</c:v>
                </c:pt>
                <c:pt idx="52">
                  <c:v>111</c:v>
                </c:pt>
                <c:pt idx="53">
                  <c:v>111.4</c:v>
                </c:pt>
                <c:pt idx="54">
                  <c:v>112.8</c:v>
                </c:pt>
                <c:pt idx="55">
                  <c:v>111</c:v>
                </c:pt>
                <c:pt idx="56">
                  <c:v>115.2</c:v>
                </c:pt>
                <c:pt idx="57">
                  <c:v>114.9</c:v>
                </c:pt>
                <c:pt idx="58">
                  <c:v>118.5</c:v>
                </c:pt>
                <c:pt idx="59">
                  <c:v>116.3</c:v>
                </c:pt>
                <c:pt idx="60">
                  <c:v>116.2</c:v>
                </c:pt>
                <c:pt idx="61">
                  <c:v>116.7</c:v>
                </c:pt>
                <c:pt idx="62">
                  <c:v>112.8</c:v>
                </c:pt>
                <c:pt idx="63">
                  <c:v>110.6</c:v>
                </c:pt>
                <c:pt idx="64">
                  <c:v>110</c:v>
                </c:pt>
                <c:pt idx="65">
                  <c:v>107.4</c:v>
                </c:pt>
                <c:pt idx="66">
                  <c:v>102.9</c:v>
                </c:pt>
                <c:pt idx="67">
                  <c:v>99.4</c:v>
                </c:pt>
                <c:pt idx="68">
                  <c:v>97.1</c:v>
                </c:pt>
                <c:pt idx="69">
                  <c:v>95.6</c:v>
                </c:pt>
                <c:pt idx="70">
                  <c:v>95.7</c:v>
                </c:pt>
                <c:pt idx="71">
                  <c:v>93.3</c:v>
                </c:pt>
                <c:pt idx="72">
                  <c:v>90.3</c:v>
                </c:pt>
                <c:pt idx="73">
                  <c:v>91.9</c:v>
                </c:pt>
                <c:pt idx="74">
                  <c:v>99.9</c:v>
                </c:pt>
                <c:pt idx="75">
                  <c:v>101.2</c:v>
                </c:pt>
                <c:pt idx="76">
                  <c:v>97.8</c:v>
                </c:pt>
                <c:pt idx="77">
                  <c:v>95.4</c:v>
                </c:pt>
                <c:pt idx="78">
                  <c:v>93.1</c:v>
                </c:pt>
                <c:pt idx="79">
                  <c:v>94.7</c:v>
                </c:pt>
                <c:pt idx="80">
                  <c:v>95.4</c:v>
                </c:pt>
                <c:pt idx="81">
                  <c:v>91.2</c:v>
                </c:pt>
                <c:pt idx="82">
                  <c:v>85.6</c:v>
                </c:pt>
                <c:pt idx="83">
                  <c:v>88.1</c:v>
                </c:pt>
                <c:pt idx="84">
                  <c:v>87.7</c:v>
                </c:pt>
                <c:pt idx="85">
                  <c:v>92.2</c:v>
                </c:pt>
                <c:pt idx="86">
                  <c:v>94.8</c:v>
                </c:pt>
                <c:pt idx="87">
                  <c:v>92</c:v>
                </c:pt>
                <c:pt idx="88">
                  <c:v>92.7</c:v>
                </c:pt>
                <c:pt idx="89">
                  <c:v>96.6</c:v>
                </c:pt>
                <c:pt idx="90">
                  <c:v>98.3</c:v>
                </c:pt>
                <c:pt idx="91">
                  <c:v>99.1</c:v>
                </c:pt>
                <c:pt idx="92">
                  <c:v>101.5</c:v>
                </c:pt>
                <c:pt idx="93">
                  <c:v>101.6</c:v>
                </c:pt>
                <c:pt idx="94">
                  <c:v>104.2</c:v>
                </c:pt>
                <c:pt idx="95">
                  <c:v>104.3</c:v>
                </c:pt>
                <c:pt idx="96">
                  <c:v>106.1</c:v>
                </c:pt>
                <c:pt idx="97">
                  <c:v>104.7</c:v>
                </c:pt>
                <c:pt idx="98">
                  <c:v>104.3</c:v>
                </c:pt>
                <c:pt idx="99">
                  <c:v>105.3</c:v>
                </c:pt>
                <c:pt idx="100">
                  <c:v>103.9</c:v>
                </c:pt>
                <c:pt idx="101">
                  <c:v>105</c:v>
                </c:pt>
                <c:pt idx="102">
                  <c:v>104.3</c:v>
                </c:pt>
                <c:pt idx="103">
                  <c:v>104.9</c:v>
                </c:pt>
                <c:pt idx="104">
                  <c:v>103.1</c:v>
                </c:pt>
                <c:pt idx="105">
                  <c:v>105</c:v>
                </c:pt>
                <c:pt idx="106">
                  <c:v>103.4</c:v>
                </c:pt>
                <c:pt idx="107">
                  <c:v>104.9</c:v>
                </c:pt>
                <c:pt idx="108">
                  <c:v>105.1</c:v>
                </c:pt>
                <c:pt idx="109">
                  <c:v>105.6</c:v>
                </c:pt>
                <c:pt idx="110">
                  <c:v>104.6</c:v>
                </c:pt>
                <c:pt idx="111">
                  <c:v>105.6</c:v>
                </c:pt>
                <c:pt idx="112">
                  <c:v>106.9</c:v>
                </c:pt>
                <c:pt idx="113">
                  <c:v>105.7</c:v>
                </c:pt>
                <c:pt idx="114">
                  <c:v>106.6</c:v>
                </c:pt>
                <c:pt idx="115">
                  <c:v>108.2</c:v>
                </c:pt>
                <c:pt idx="116">
                  <c:v>109.4</c:v>
                </c:pt>
                <c:pt idx="117">
                  <c:v>109</c:v>
                </c:pt>
                <c:pt idx="118">
                  <c:v>109.3</c:v>
                </c:pt>
                <c:pt idx="119">
                  <c:v>109.5</c:v>
                </c:pt>
                <c:pt idx="120">
                  <c:v>111</c:v>
                </c:pt>
                <c:pt idx="121">
                  <c:v>107.1</c:v>
                </c:pt>
                <c:pt idx="122">
                  <c:v>106.8</c:v>
                </c:pt>
                <c:pt idx="123">
                  <c:v>106.8</c:v>
                </c:pt>
                <c:pt idx="124">
                  <c:v>105.6</c:v>
                </c:pt>
                <c:pt idx="125">
                  <c:v>105</c:v>
                </c:pt>
                <c:pt idx="126">
                  <c:v>106.3</c:v>
                </c:pt>
                <c:pt idx="127">
                  <c:v>105.6</c:v>
                </c:pt>
                <c:pt idx="128">
                  <c:v>106.2</c:v>
                </c:pt>
                <c:pt idx="129">
                  <c:v>106</c:v>
                </c:pt>
                <c:pt idx="130">
                  <c:v>107.1</c:v>
                </c:pt>
                <c:pt idx="131">
                  <c:v>109.7</c:v>
                </c:pt>
                <c:pt idx="132">
                  <c:v>108.3</c:v>
                </c:pt>
                <c:pt idx="133">
                  <c:v>108.6</c:v>
                </c:pt>
                <c:pt idx="134">
                  <c:v>108.6</c:v>
                </c:pt>
                <c:pt idx="135">
                  <c:v>109.4</c:v>
                </c:pt>
                <c:pt idx="136">
                  <c:v>110</c:v>
                </c:pt>
                <c:pt idx="137">
                  <c:v>111.1</c:v>
                </c:pt>
                <c:pt idx="138">
                  <c:v>111.5</c:v>
                </c:pt>
                <c:pt idx="139">
                  <c:v>109.6</c:v>
                </c:pt>
                <c:pt idx="140">
                  <c:v>109.6</c:v>
                </c:pt>
                <c:pt idx="141">
                  <c:v>109.7</c:v>
                </c:pt>
                <c:pt idx="142">
                  <c:v>109</c:v>
                </c:pt>
                <c:pt idx="143">
                  <c:v>108.8</c:v>
                </c:pt>
                <c:pt idx="144">
                  <c:v>107.7</c:v>
                </c:pt>
                <c:pt idx="145">
                  <c:v>108.8</c:v>
                </c:pt>
                <c:pt idx="146">
                  <c:v>108.3</c:v>
                </c:pt>
                <c:pt idx="147">
                  <c:v>108.8</c:v>
                </c:pt>
                <c:pt idx="148">
                  <c:v>108.9</c:v>
                </c:pt>
                <c:pt idx="149">
                  <c:v>109.8</c:v>
                </c:pt>
                <c:pt idx="150">
                  <c:v>108.8</c:v>
                </c:pt>
                <c:pt idx="151">
                  <c:v>107.7</c:v>
                </c:pt>
                <c:pt idx="152">
                  <c:v>109.3</c:v>
                </c:pt>
                <c:pt idx="153">
                  <c:v>105.7</c:v>
                </c:pt>
                <c:pt idx="154">
                  <c:v>103.7</c:v>
                </c:pt>
                <c:pt idx="155">
                  <c:v>103.7</c:v>
                </c:pt>
                <c:pt idx="156">
                  <c:v>100</c:v>
                </c:pt>
                <c:pt idx="157">
                  <c:v>99.4</c:v>
                </c:pt>
                <c:pt idx="158">
                  <c:v>101.8</c:v>
                </c:pt>
                <c:pt idx="159">
                  <c:v>105.3</c:v>
                </c:pt>
                <c:pt idx="160">
                  <c:v>105.1</c:v>
                </c:pt>
                <c:pt idx="161">
                  <c:v>103.3</c:v>
                </c:pt>
                <c:pt idx="162">
                  <c:v>100.8</c:v>
                </c:pt>
                <c:pt idx="163">
                  <c:v>98</c:v>
                </c:pt>
                <c:pt idx="164">
                  <c:v>95.7</c:v>
                </c:pt>
                <c:pt idx="165">
                  <c:v>94.2</c:v>
                </c:pt>
                <c:pt idx="166">
                  <c:v>96.4</c:v>
                </c:pt>
                <c:pt idx="167">
                  <c:v>94.7</c:v>
                </c:pt>
                <c:pt idx="168">
                  <c:v>96.6</c:v>
                </c:pt>
                <c:pt idx="169">
                  <c:v>97.4</c:v>
                </c:pt>
                <c:pt idx="170">
                  <c:v>92.5</c:v>
                </c:pt>
                <c:pt idx="171">
                  <c:v>57.2</c:v>
                </c:pt>
                <c:pt idx="172">
                  <c:v>60.6</c:v>
                </c:pt>
                <c:pt idx="173">
                  <c:v>70.099999999999994</c:v>
                </c:pt>
                <c:pt idx="174">
                  <c:v>82.9</c:v>
                </c:pt>
                <c:pt idx="175">
                  <c:v>86.6</c:v>
                </c:pt>
                <c:pt idx="176">
                  <c:v>93.7</c:v>
                </c:pt>
                <c:pt idx="177">
                  <c:v>94.9</c:v>
                </c:pt>
                <c:pt idx="178">
                  <c:v>94.7</c:v>
                </c:pt>
                <c:pt idx="179">
                  <c:v>92.8</c:v>
                </c:pt>
                <c:pt idx="180">
                  <c:v>96.7</c:v>
                </c:pt>
                <c:pt idx="181">
                  <c:v>100.5</c:v>
                </c:pt>
                <c:pt idx="182">
                  <c:v>100.8</c:v>
                </c:pt>
              </c:numCache>
            </c:numRef>
          </c:val>
          <c:smooth val="0"/>
          <c:extLst>
            <c:ext xmlns:c16="http://schemas.microsoft.com/office/drawing/2014/chart" uri="{C3380CC4-5D6E-409C-BE32-E72D297353CC}">
              <c16:uniqueId val="{0000000B-5487-4CF1-BD64-5A319610D481}"/>
            </c:ext>
          </c:extLst>
        </c:ser>
        <c:ser>
          <c:idx val="2"/>
          <c:order val="1"/>
          <c:tx>
            <c:strRef>
              <c:f>'Budgetmallar hel sida'!$C$9</c:f>
              <c:strCache>
                <c:ptCount val="1"/>
                <c:pt idx="0">
                  <c:v>Tillverkningsindustri</c:v>
                </c:pt>
              </c:strCache>
            </c:strRef>
          </c:tx>
          <c:spPr>
            <a:ln w="22225">
              <a:solidFill>
                <a:srgbClr val="000000"/>
              </a:solidFill>
              <a:prstDash val="sysDash"/>
            </a:ln>
          </c:spPr>
          <c:marker>
            <c:symbol val="none"/>
          </c:marker>
          <c:cat>
            <c:strRef>
              <c:f>'Budgetmallar hel sida'!$A$10:$A$193</c:f>
              <c:strCache>
                <c:ptCount val="174"/>
                <c:pt idx="5">
                  <c:v>06</c:v>
                </c:pt>
                <c:pt idx="17">
                  <c:v>07</c:v>
                </c:pt>
                <c:pt idx="29">
                  <c:v>08</c:v>
                </c:pt>
                <c:pt idx="41">
                  <c:v>09</c:v>
                </c:pt>
                <c:pt idx="53">
                  <c:v>10</c:v>
                </c:pt>
                <c:pt idx="65">
                  <c:v>11</c:v>
                </c:pt>
                <c:pt idx="77">
                  <c:v>12</c:v>
                </c:pt>
                <c:pt idx="89">
                  <c:v>13</c:v>
                </c:pt>
                <c:pt idx="101">
                  <c:v>14</c:v>
                </c:pt>
                <c:pt idx="113">
                  <c:v>15</c:v>
                </c:pt>
                <c:pt idx="125">
                  <c:v>16</c:v>
                </c:pt>
                <c:pt idx="137">
                  <c:v>17</c:v>
                </c:pt>
                <c:pt idx="149">
                  <c:v>18</c:v>
                </c:pt>
                <c:pt idx="161">
                  <c:v>19</c:v>
                </c:pt>
                <c:pt idx="173">
                  <c:v>20</c:v>
                </c:pt>
              </c:strCache>
            </c:strRef>
          </c:cat>
          <c:val>
            <c:numRef>
              <c:f>'Budgetmallar hel sida'!$C$10:$C$193</c:f>
              <c:numCache>
                <c:formatCode>General</c:formatCode>
                <c:ptCount val="184"/>
                <c:pt idx="0">
                  <c:v>104</c:v>
                </c:pt>
                <c:pt idx="1">
                  <c:v>102.7</c:v>
                </c:pt>
                <c:pt idx="2">
                  <c:v>102.5</c:v>
                </c:pt>
                <c:pt idx="3">
                  <c:v>102</c:v>
                </c:pt>
                <c:pt idx="4">
                  <c:v>100.1</c:v>
                </c:pt>
                <c:pt idx="5">
                  <c:v>107.1</c:v>
                </c:pt>
                <c:pt idx="6">
                  <c:v>103.4</c:v>
                </c:pt>
                <c:pt idx="7">
                  <c:v>103.5</c:v>
                </c:pt>
                <c:pt idx="8">
                  <c:v>105</c:v>
                </c:pt>
                <c:pt idx="9">
                  <c:v>106.3</c:v>
                </c:pt>
                <c:pt idx="10">
                  <c:v>109.6</c:v>
                </c:pt>
                <c:pt idx="11">
                  <c:v>104.6</c:v>
                </c:pt>
                <c:pt idx="12">
                  <c:v>104.8</c:v>
                </c:pt>
                <c:pt idx="13">
                  <c:v>107.1</c:v>
                </c:pt>
                <c:pt idx="14">
                  <c:v>106.6</c:v>
                </c:pt>
                <c:pt idx="15">
                  <c:v>113.3</c:v>
                </c:pt>
                <c:pt idx="16">
                  <c:v>108.1</c:v>
                </c:pt>
                <c:pt idx="17">
                  <c:v>110.4</c:v>
                </c:pt>
                <c:pt idx="18">
                  <c:v>107.1</c:v>
                </c:pt>
                <c:pt idx="19">
                  <c:v>103.3</c:v>
                </c:pt>
                <c:pt idx="20">
                  <c:v>101.7</c:v>
                </c:pt>
                <c:pt idx="21">
                  <c:v>103.4</c:v>
                </c:pt>
                <c:pt idx="22">
                  <c:v>104.2</c:v>
                </c:pt>
                <c:pt idx="23">
                  <c:v>106.4</c:v>
                </c:pt>
                <c:pt idx="24">
                  <c:v>103.3</c:v>
                </c:pt>
                <c:pt idx="25">
                  <c:v>100.8</c:v>
                </c:pt>
                <c:pt idx="26">
                  <c:v>102.6</c:v>
                </c:pt>
                <c:pt idx="27">
                  <c:v>102.9</c:v>
                </c:pt>
                <c:pt idx="28">
                  <c:v>98.5</c:v>
                </c:pt>
                <c:pt idx="29">
                  <c:v>91</c:v>
                </c:pt>
                <c:pt idx="30">
                  <c:v>89.3</c:v>
                </c:pt>
                <c:pt idx="31">
                  <c:v>87.6</c:v>
                </c:pt>
                <c:pt idx="32">
                  <c:v>88.2</c:v>
                </c:pt>
                <c:pt idx="33">
                  <c:v>84.7</c:v>
                </c:pt>
                <c:pt idx="34">
                  <c:v>77.7</c:v>
                </c:pt>
                <c:pt idx="35">
                  <c:v>71</c:v>
                </c:pt>
                <c:pt idx="36">
                  <c:v>73</c:v>
                </c:pt>
                <c:pt idx="37">
                  <c:v>73.7</c:v>
                </c:pt>
                <c:pt idx="38">
                  <c:v>66</c:v>
                </c:pt>
                <c:pt idx="39">
                  <c:v>69.7</c:v>
                </c:pt>
                <c:pt idx="40">
                  <c:v>74.3</c:v>
                </c:pt>
                <c:pt idx="41">
                  <c:v>75.2</c:v>
                </c:pt>
                <c:pt idx="42">
                  <c:v>86.9</c:v>
                </c:pt>
                <c:pt idx="43">
                  <c:v>86.8</c:v>
                </c:pt>
                <c:pt idx="44">
                  <c:v>84.5</c:v>
                </c:pt>
                <c:pt idx="45">
                  <c:v>91.8</c:v>
                </c:pt>
                <c:pt idx="46">
                  <c:v>94.7</c:v>
                </c:pt>
                <c:pt idx="47">
                  <c:v>100.1</c:v>
                </c:pt>
                <c:pt idx="48">
                  <c:v>100.6</c:v>
                </c:pt>
                <c:pt idx="49">
                  <c:v>107.4</c:v>
                </c:pt>
                <c:pt idx="50">
                  <c:v>104.2</c:v>
                </c:pt>
                <c:pt idx="51">
                  <c:v>98</c:v>
                </c:pt>
                <c:pt idx="52">
                  <c:v>104.3</c:v>
                </c:pt>
                <c:pt idx="53">
                  <c:v>109.9</c:v>
                </c:pt>
                <c:pt idx="54">
                  <c:v>103.9</c:v>
                </c:pt>
                <c:pt idx="55">
                  <c:v>108.9</c:v>
                </c:pt>
                <c:pt idx="56">
                  <c:v>115.1</c:v>
                </c:pt>
                <c:pt idx="57">
                  <c:v>109.9</c:v>
                </c:pt>
                <c:pt idx="58">
                  <c:v>111.5</c:v>
                </c:pt>
                <c:pt idx="59">
                  <c:v>107.8</c:v>
                </c:pt>
                <c:pt idx="60">
                  <c:v>114.4</c:v>
                </c:pt>
                <c:pt idx="61">
                  <c:v>113.1</c:v>
                </c:pt>
                <c:pt idx="62">
                  <c:v>111.3</c:v>
                </c:pt>
                <c:pt idx="63">
                  <c:v>106.6</c:v>
                </c:pt>
                <c:pt idx="64">
                  <c:v>112.5</c:v>
                </c:pt>
                <c:pt idx="65">
                  <c:v>108.7</c:v>
                </c:pt>
                <c:pt idx="66">
                  <c:v>100.3</c:v>
                </c:pt>
                <c:pt idx="67">
                  <c:v>99.5</c:v>
                </c:pt>
                <c:pt idx="68">
                  <c:v>100</c:v>
                </c:pt>
                <c:pt idx="69">
                  <c:v>98.3</c:v>
                </c:pt>
                <c:pt idx="70">
                  <c:v>94.2</c:v>
                </c:pt>
                <c:pt idx="71">
                  <c:v>94.2</c:v>
                </c:pt>
                <c:pt idx="72">
                  <c:v>91</c:v>
                </c:pt>
                <c:pt idx="73">
                  <c:v>93.1</c:v>
                </c:pt>
                <c:pt idx="74">
                  <c:v>101.3</c:v>
                </c:pt>
                <c:pt idx="75">
                  <c:v>100</c:v>
                </c:pt>
                <c:pt idx="76">
                  <c:v>103.4</c:v>
                </c:pt>
                <c:pt idx="77">
                  <c:v>98.5</c:v>
                </c:pt>
                <c:pt idx="78">
                  <c:v>98.7</c:v>
                </c:pt>
                <c:pt idx="79">
                  <c:v>94.2</c:v>
                </c:pt>
                <c:pt idx="80">
                  <c:v>97.3</c:v>
                </c:pt>
                <c:pt idx="81">
                  <c:v>91.6</c:v>
                </c:pt>
                <c:pt idx="82">
                  <c:v>85.4</c:v>
                </c:pt>
                <c:pt idx="83">
                  <c:v>90.8</c:v>
                </c:pt>
                <c:pt idx="84">
                  <c:v>86</c:v>
                </c:pt>
                <c:pt idx="85">
                  <c:v>95.5</c:v>
                </c:pt>
                <c:pt idx="86">
                  <c:v>92.9</c:v>
                </c:pt>
                <c:pt idx="87">
                  <c:v>93.1</c:v>
                </c:pt>
                <c:pt idx="88">
                  <c:v>91.2</c:v>
                </c:pt>
                <c:pt idx="89">
                  <c:v>94.9</c:v>
                </c:pt>
                <c:pt idx="90">
                  <c:v>94.9</c:v>
                </c:pt>
                <c:pt idx="91">
                  <c:v>97.7</c:v>
                </c:pt>
                <c:pt idx="92">
                  <c:v>95.4</c:v>
                </c:pt>
                <c:pt idx="93">
                  <c:v>97.6</c:v>
                </c:pt>
                <c:pt idx="94">
                  <c:v>100.8</c:v>
                </c:pt>
                <c:pt idx="95">
                  <c:v>99.9</c:v>
                </c:pt>
                <c:pt idx="96">
                  <c:v>101.2</c:v>
                </c:pt>
                <c:pt idx="97">
                  <c:v>97.4</c:v>
                </c:pt>
                <c:pt idx="98">
                  <c:v>97.2</c:v>
                </c:pt>
                <c:pt idx="99">
                  <c:v>102.9</c:v>
                </c:pt>
                <c:pt idx="100">
                  <c:v>95.7</c:v>
                </c:pt>
                <c:pt idx="101">
                  <c:v>100.5</c:v>
                </c:pt>
                <c:pt idx="102">
                  <c:v>101.3</c:v>
                </c:pt>
                <c:pt idx="103">
                  <c:v>105.7</c:v>
                </c:pt>
                <c:pt idx="104">
                  <c:v>102.6</c:v>
                </c:pt>
                <c:pt idx="105">
                  <c:v>103.5</c:v>
                </c:pt>
                <c:pt idx="106">
                  <c:v>103.4</c:v>
                </c:pt>
                <c:pt idx="107">
                  <c:v>99.7</c:v>
                </c:pt>
                <c:pt idx="108">
                  <c:v>99.7</c:v>
                </c:pt>
                <c:pt idx="109">
                  <c:v>100.1</c:v>
                </c:pt>
                <c:pt idx="110">
                  <c:v>98.7</c:v>
                </c:pt>
                <c:pt idx="111">
                  <c:v>93.5</c:v>
                </c:pt>
                <c:pt idx="112">
                  <c:v>101</c:v>
                </c:pt>
                <c:pt idx="113">
                  <c:v>101.3</c:v>
                </c:pt>
                <c:pt idx="114">
                  <c:v>102.6</c:v>
                </c:pt>
                <c:pt idx="115">
                  <c:v>104.9</c:v>
                </c:pt>
                <c:pt idx="116">
                  <c:v>110.3</c:v>
                </c:pt>
                <c:pt idx="117">
                  <c:v>108.4</c:v>
                </c:pt>
                <c:pt idx="118">
                  <c:v>104.8</c:v>
                </c:pt>
                <c:pt idx="119">
                  <c:v>107.7</c:v>
                </c:pt>
                <c:pt idx="120">
                  <c:v>114.9</c:v>
                </c:pt>
                <c:pt idx="121">
                  <c:v>109.4</c:v>
                </c:pt>
                <c:pt idx="122">
                  <c:v>108.3</c:v>
                </c:pt>
                <c:pt idx="123">
                  <c:v>102.5</c:v>
                </c:pt>
                <c:pt idx="124">
                  <c:v>102.9</c:v>
                </c:pt>
                <c:pt idx="125">
                  <c:v>103.4</c:v>
                </c:pt>
                <c:pt idx="126">
                  <c:v>101.5</c:v>
                </c:pt>
                <c:pt idx="127">
                  <c:v>98.9</c:v>
                </c:pt>
                <c:pt idx="128">
                  <c:v>101.6</c:v>
                </c:pt>
                <c:pt idx="129">
                  <c:v>104.5</c:v>
                </c:pt>
                <c:pt idx="130">
                  <c:v>108.4</c:v>
                </c:pt>
                <c:pt idx="131">
                  <c:v>115.4</c:v>
                </c:pt>
                <c:pt idx="132">
                  <c:v>114.3</c:v>
                </c:pt>
                <c:pt idx="133">
                  <c:v>112</c:v>
                </c:pt>
                <c:pt idx="134">
                  <c:v>109.3</c:v>
                </c:pt>
                <c:pt idx="135">
                  <c:v>117.6</c:v>
                </c:pt>
                <c:pt idx="136">
                  <c:v>115.8</c:v>
                </c:pt>
                <c:pt idx="137">
                  <c:v>118.8</c:v>
                </c:pt>
                <c:pt idx="138">
                  <c:v>117.2</c:v>
                </c:pt>
                <c:pt idx="139">
                  <c:v>113.7</c:v>
                </c:pt>
                <c:pt idx="140">
                  <c:v>122.2</c:v>
                </c:pt>
                <c:pt idx="141">
                  <c:v>119.5</c:v>
                </c:pt>
                <c:pt idx="142">
                  <c:v>119.2</c:v>
                </c:pt>
                <c:pt idx="143">
                  <c:v>113.7</c:v>
                </c:pt>
                <c:pt idx="144">
                  <c:v>111.4</c:v>
                </c:pt>
                <c:pt idx="145">
                  <c:v>112.4</c:v>
                </c:pt>
                <c:pt idx="146">
                  <c:v>115.3</c:v>
                </c:pt>
                <c:pt idx="147">
                  <c:v>118.8</c:v>
                </c:pt>
                <c:pt idx="148">
                  <c:v>119.8</c:v>
                </c:pt>
                <c:pt idx="149">
                  <c:v>117</c:v>
                </c:pt>
                <c:pt idx="150">
                  <c:v>118</c:v>
                </c:pt>
                <c:pt idx="151">
                  <c:v>121.1</c:v>
                </c:pt>
                <c:pt idx="152">
                  <c:v>116.2</c:v>
                </c:pt>
                <c:pt idx="153">
                  <c:v>114.5</c:v>
                </c:pt>
                <c:pt idx="154">
                  <c:v>114.7</c:v>
                </c:pt>
                <c:pt idx="155">
                  <c:v>116.6</c:v>
                </c:pt>
                <c:pt idx="156">
                  <c:v>108.8</c:v>
                </c:pt>
                <c:pt idx="157">
                  <c:v>111.7</c:v>
                </c:pt>
                <c:pt idx="158">
                  <c:v>106.4</c:v>
                </c:pt>
                <c:pt idx="159">
                  <c:v>109.8</c:v>
                </c:pt>
                <c:pt idx="160">
                  <c:v>105.1</c:v>
                </c:pt>
                <c:pt idx="161">
                  <c:v>102.9</c:v>
                </c:pt>
                <c:pt idx="162">
                  <c:v>98.6</c:v>
                </c:pt>
                <c:pt idx="163">
                  <c:v>96.4</c:v>
                </c:pt>
                <c:pt idx="164">
                  <c:v>96.5</c:v>
                </c:pt>
                <c:pt idx="165">
                  <c:v>96</c:v>
                </c:pt>
                <c:pt idx="166">
                  <c:v>95.8</c:v>
                </c:pt>
                <c:pt idx="167">
                  <c:v>95.6</c:v>
                </c:pt>
                <c:pt idx="168">
                  <c:v>99.4</c:v>
                </c:pt>
                <c:pt idx="169">
                  <c:v>102.9</c:v>
                </c:pt>
                <c:pt idx="170">
                  <c:v>100.5</c:v>
                </c:pt>
                <c:pt idx="171">
                  <c:v>72</c:v>
                </c:pt>
                <c:pt idx="172">
                  <c:v>77.8</c:v>
                </c:pt>
                <c:pt idx="173">
                  <c:v>90.4</c:v>
                </c:pt>
                <c:pt idx="174">
                  <c:v>97.4</c:v>
                </c:pt>
                <c:pt idx="175">
                  <c:v>99.5</c:v>
                </c:pt>
                <c:pt idx="176">
                  <c:v>105.9</c:v>
                </c:pt>
                <c:pt idx="177">
                  <c:v>105.7</c:v>
                </c:pt>
                <c:pt idx="178">
                  <c:v>109.8</c:v>
                </c:pt>
                <c:pt idx="179">
                  <c:v>107.4</c:v>
                </c:pt>
                <c:pt idx="180">
                  <c:v>113.8</c:v>
                </c:pt>
                <c:pt idx="181">
                  <c:v>114.9</c:v>
                </c:pt>
                <c:pt idx="182">
                  <c:v>117.7</c:v>
                </c:pt>
              </c:numCache>
            </c:numRef>
          </c:val>
          <c:smooth val="0"/>
          <c:extLst>
            <c:ext xmlns:c16="http://schemas.microsoft.com/office/drawing/2014/chart" uri="{C3380CC4-5D6E-409C-BE32-E72D297353CC}">
              <c16:uniqueId val="{0000000C-5487-4CF1-BD64-5A319610D481}"/>
            </c:ext>
          </c:extLst>
        </c:ser>
        <c:ser>
          <c:idx val="3"/>
          <c:order val="2"/>
          <c:tx>
            <c:strRef>
              <c:f>'Budgetmallar hel sida'!$D$9</c:f>
              <c:strCache>
                <c:ptCount val="1"/>
                <c:pt idx="0">
                  <c:v>Tjänstesektorn</c:v>
                </c:pt>
              </c:strCache>
            </c:strRef>
          </c:tx>
          <c:marker>
            <c:symbol val="none"/>
          </c:marker>
          <c:cat>
            <c:strRef>
              <c:f>'Budgetmallar hel sida'!$A$10:$A$193</c:f>
              <c:strCache>
                <c:ptCount val="174"/>
                <c:pt idx="5">
                  <c:v>06</c:v>
                </c:pt>
                <c:pt idx="17">
                  <c:v>07</c:v>
                </c:pt>
                <c:pt idx="29">
                  <c:v>08</c:v>
                </c:pt>
                <c:pt idx="41">
                  <c:v>09</c:v>
                </c:pt>
                <c:pt idx="53">
                  <c:v>10</c:v>
                </c:pt>
                <c:pt idx="65">
                  <c:v>11</c:v>
                </c:pt>
                <c:pt idx="77">
                  <c:v>12</c:v>
                </c:pt>
                <c:pt idx="89">
                  <c:v>13</c:v>
                </c:pt>
                <c:pt idx="101">
                  <c:v>14</c:v>
                </c:pt>
                <c:pt idx="113">
                  <c:v>15</c:v>
                </c:pt>
                <c:pt idx="125">
                  <c:v>16</c:v>
                </c:pt>
                <c:pt idx="137">
                  <c:v>17</c:v>
                </c:pt>
                <c:pt idx="149">
                  <c:v>18</c:v>
                </c:pt>
                <c:pt idx="161">
                  <c:v>19</c:v>
                </c:pt>
                <c:pt idx="173">
                  <c:v>20</c:v>
                </c:pt>
              </c:strCache>
            </c:strRef>
          </c:cat>
          <c:val>
            <c:numRef>
              <c:f>'Budgetmallar hel sida'!$D$10:$D$193</c:f>
              <c:numCache>
                <c:formatCode>General</c:formatCode>
                <c:ptCount val="184"/>
                <c:pt idx="0">
                  <c:v>109.8</c:v>
                </c:pt>
                <c:pt idx="1">
                  <c:v>114.5</c:v>
                </c:pt>
                <c:pt idx="2">
                  <c:v>110.6</c:v>
                </c:pt>
                <c:pt idx="3">
                  <c:v>111.7</c:v>
                </c:pt>
                <c:pt idx="4">
                  <c:v>111</c:v>
                </c:pt>
                <c:pt idx="5">
                  <c:v>107</c:v>
                </c:pt>
                <c:pt idx="6">
                  <c:v>104.9</c:v>
                </c:pt>
                <c:pt idx="7">
                  <c:v>110.1</c:v>
                </c:pt>
                <c:pt idx="8">
                  <c:v>109.6</c:v>
                </c:pt>
                <c:pt idx="9">
                  <c:v>111.8</c:v>
                </c:pt>
                <c:pt idx="10">
                  <c:v>113.3</c:v>
                </c:pt>
                <c:pt idx="11">
                  <c:v>114.6</c:v>
                </c:pt>
                <c:pt idx="12">
                  <c:v>115.7</c:v>
                </c:pt>
                <c:pt idx="13">
                  <c:v>113</c:v>
                </c:pt>
                <c:pt idx="14">
                  <c:v>112.1</c:v>
                </c:pt>
                <c:pt idx="15">
                  <c:v>110.5</c:v>
                </c:pt>
                <c:pt idx="16">
                  <c:v>114</c:v>
                </c:pt>
                <c:pt idx="17">
                  <c:v>112.9</c:v>
                </c:pt>
                <c:pt idx="18">
                  <c:v>115.4</c:v>
                </c:pt>
                <c:pt idx="19">
                  <c:v>113.9</c:v>
                </c:pt>
                <c:pt idx="20">
                  <c:v>110.3</c:v>
                </c:pt>
                <c:pt idx="21">
                  <c:v>110.1</c:v>
                </c:pt>
                <c:pt idx="22">
                  <c:v>107.2</c:v>
                </c:pt>
                <c:pt idx="23">
                  <c:v>106.7</c:v>
                </c:pt>
                <c:pt idx="24">
                  <c:v>102.8</c:v>
                </c:pt>
                <c:pt idx="25">
                  <c:v>102</c:v>
                </c:pt>
                <c:pt idx="26">
                  <c:v>105.1</c:v>
                </c:pt>
                <c:pt idx="27">
                  <c:v>104.2</c:v>
                </c:pt>
                <c:pt idx="28">
                  <c:v>97.2</c:v>
                </c:pt>
                <c:pt idx="29">
                  <c:v>102</c:v>
                </c:pt>
                <c:pt idx="30">
                  <c:v>95.9</c:v>
                </c:pt>
                <c:pt idx="31">
                  <c:v>92.3</c:v>
                </c:pt>
                <c:pt idx="32">
                  <c:v>93.3</c:v>
                </c:pt>
                <c:pt idx="33">
                  <c:v>87.1</c:v>
                </c:pt>
                <c:pt idx="34">
                  <c:v>76.8</c:v>
                </c:pt>
                <c:pt idx="35">
                  <c:v>76.2</c:v>
                </c:pt>
                <c:pt idx="36">
                  <c:v>76.599999999999994</c:v>
                </c:pt>
                <c:pt idx="37">
                  <c:v>74</c:v>
                </c:pt>
                <c:pt idx="38">
                  <c:v>74.3</c:v>
                </c:pt>
                <c:pt idx="39">
                  <c:v>73.099999999999994</c:v>
                </c:pt>
                <c:pt idx="40">
                  <c:v>75.900000000000006</c:v>
                </c:pt>
                <c:pt idx="41">
                  <c:v>77.8</c:v>
                </c:pt>
                <c:pt idx="42">
                  <c:v>81.3</c:v>
                </c:pt>
                <c:pt idx="43">
                  <c:v>86</c:v>
                </c:pt>
                <c:pt idx="44">
                  <c:v>90.9</c:v>
                </c:pt>
                <c:pt idx="45">
                  <c:v>94.3</c:v>
                </c:pt>
                <c:pt idx="46">
                  <c:v>96.1</c:v>
                </c:pt>
                <c:pt idx="47">
                  <c:v>104</c:v>
                </c:pt>
                <c:pt idx="48">
                  <c:v>103.6</c:v>
                </c:pt>
                <c:pt idx="49">
                  <c:v>104.1</c:v>
                </c:pt>
                <c:pt idx="50">
                  <c:v>104.4</c:v>
                </c:pt>
                <c:pt idx="51">
                  <c:v>105.7</c:v>
                </c:pt>
                <c:pt idx="52">
                  <c:v>111.9</c:v>
                </c:pt>
                <c:pt idx="53">
                  <c:v>109.5</c:v>
                </c:pt>
                <c:pt idx="54">
                  <c:v>114.3</c:v>
                </c:pt>
                <c:pt idx="55">
                  <c:v>110.4</c:v>
                </c:pt>
                <c:pt idx="56">
                  <c:v>112.5</c:v>
                </c:pt>
                <c:pt idx="57">
                  <c:v>113.9</c:v>
                </c:pt>
                <c:pt idx="58">
                  <c:v>118.6</c:v>
                </c:pt>
                <c:pt idx="59">
                  <c:v>117.3</c:v>
                </c:pt>
                <c:pt idx="60">
                  <c:v>115.6</c:v>
                </c:pt>
                <c:pt idx="61">
                  <c:v>117.5</c:v>
                </c:pt>
                <c:pt idx="62">
                  <c:v>112.7</c:v>
                </c:pt>
                <c:pt idx="63">
                  <c:v>111.4</c:v>
                </c:pt>
                <c:pt idx="64">
                  <c:v>108.9</c:v>
                </c:pt>
                <c:pt idx="65">
                  <c:v>107.6</c:v>
                </c:pt>
                <c:pt idx="66">
                  <c:v>105.1</c:v>
                </c:pt>
                <c:pt idx="67">
                  <c:v>101.1</c:v>
                </c:pt>
                <c:pt idx="68">
                  <c:v>98.4</c:v>
                </c:pt>
                <c:pt idx="69">
                  <c:v>97.7</c:v>
                </c:pt>
                <c:pt idx="70">
                  <c:v>100.1</c:v>
                </c:pt>
                <c:pt idx="71">
                  <c:v>96.7</c:v>
                </c:pt>
                <c:pt idx="72">
                  <c:v>92</c:v>
                </c:pt>
                <c:pt idx="73">
                  <c:v>92.6</c:v>
                </c:pt>
                <c:pt idx="74">
                  <c:v>99.4</c:v>
                </c:pt>
                <c:pt idx="75">
                  <c:v>103.5</c:v>
                </c:pt>
                <c:pt idx="76">
                  <c:v>96.8</c:v>
                </c:pt>
                <c:pt idx="77">
                  <c:v>96.6</c:v>
                </c:pt>
                <c:pt idx="78">
                  <c:v>92.1</c:v>
                </c:pt>
                <c:pt idx="79">
                  <c:v>96.4</c:v>
                </c:pt>
                <c:pt idx="80">
                  <c:v>94.9</c:v>
                </c:pt>
                <c:pt idx="81">
                  <c:v>92.6</c:v>
                </c:pt>
                <c:pt idx="82">
                  <c:v>86.6</c:v>
                </c:pt>
                <c:pt idx="83">
                  <c:v>88</c:v>
                </c:pt>
                <c:pt idx="84">
                  <c:v>89.2</c:v>
                </c:pt>
                <c:pt idx="85">
                  <c:v>92.2</c:v>
                </c:pt>
                <c:pt idx="86">
                  <c:v>97.3</c:v>
                </c:pt>
                <c:pt idx="87">
                  <c:v>94.2</c:v>
                </c:pt>
                <c:pt idx="88">
                  <c:v>96</c:v>
                </c:pt>
                <c:pt idx="89">
                  <c:v>98</c:v>
                </c:pt>
                <c:pt idx="90">
                  <c:v>100.5</c:v>
                </c:pt>
                <c:pt idx="91">
                  <c:v>99.1</c:v>
                </c:pt>
                <c:pt idx="92">
                  <c:v>105.2</c:v>
                </c:pt>
                <c:pt idx="93">
                  <c:v>102.3</c:v>
                </c:pt>
                <c:pt idx="94">
                  <c:v>103.7</c:v>
                </c:pt>
                <c:pt idx="95">
                  <c:v>104.4</c:v>
                </c:pt>
                <c:pt idx="96">
                  <c:v>106.4</c:v>
                </c:pt>
                <c:pt idx="97">
                  <c:v>105.2</c:v>
                </c:pt>
                <c:pt idx="98">
                  <c:v>105.1</c:v>
                </c:pt>
                <c:pt idx="99">
                  <c:v>103.2</c:v>
                </c:pt>
                <c:pt idx="100">
                  <c:v>103.3</c:v>
                </c:pt>
                <c:pt idx="101">
                  <c:v>102.7</c:v>
                </c:pt>
                <c:pt idx="102">
                  <c:v>101</c:v>
                </c:pt>
                <c:pt idx="103">
                  <c:v>101.4</c:v>
                </c:pt>
                <c:pt idx="104">
                  <c:v>99.2</c:v>
                </c:pt>
                <c:pt idx="105">
                  <c:v>101.6</c:v>
                </c:pt>
                <c:pt idx="106">
                  <c:v>100.5</c:v>
                </c:pt>
                <c:pt idx="107">
                  <c:v>104.3</c:v>
                </c:pt>
                <c:pt idx="108">
                  <c:v>103.4</c:v>
                </c:pt>
                <c:pt idx="109">
                  <c:v>103.5</c:v>
                </c:pt>
                <c:pt idx="110">
                  <c:v>103.1</c:v>
                </c:pt>
                <c:pt idx="111">
                  <c:v>105.4</c:v>
                </c:pt>
                <c:pt idx="112">
                  <c:v>104.8</c:v>
                </c:pt>
                <c:pt idx="113">
                  <c:v>103.9</c:v>
                </c:pt>
                <c:pt idx="114">
                  <c:v>104.8</c:v>
                </c:pt>
                <c:pt idx="115">
                  <c:v>105.1</c:v>
                </c:pt>
                <c:pt idx="116">
                  <c:v>104.9</c:v>
                </c:pt>
                <c:pt idx="117">
                  <c:v>104.7</c:v>
                </c:pt>
                <c:pt idx="118">
                  <c:v>105.7</c:v>
                </c:pt>
                <c:pt idx="119">
                  <c:v>104.4</c:v>
                </c:pt>
                <c:pt idx="120">
                  <c:v>104.1</c:v>
                </c:pt>
                <c:pt idx="121">
                  <c:v>102.4</c:v>
                </c:pt>
                <c:pt idx="122">
                  <c:v>102.6</c:v>
                </c:pt>
                <c:pt idx="123">
                  <c:v>103.9</c:v>
                </c:pt>
                <c:pt idx="124">
                  <c:v>102.7</c:v>
                </c:pt>
                <c:pt idx="125">
                  <c:v>102.6</c:v>
                </c:pt>
                <c:pt idx="126">
                  <c:v>104.5</c:v>
                </c:pt>
                <c:pt idx="127">
                  <c:v>104.9</c:v>
                </c:pt>
                <c:pt idx="128">
                  <c:v>105.7</c:v>
                </c:pt>
                <c:pt idx="129">
                  <c:v>104.2</c:v>
                </c:pt>
                <c:pt idx="130">
                  <c:v>105.4</c:v>
                </c:pt>
                <c:pt idx="131">
                  <c:v>107.3</c:v>
                </c:pt>
                <c:pt idx="132">
                  <c:v>105.6</c:v>
                </c:pt>
                <c:pt idx="133">
                  <c:v>105.7</c:v>
                </c:pt>
                <c:pt idx="134">
                  <c:v>106.6</c:v>
                </c:pt>
                <c:pt idx="135">
                  <c:v>105.1</c:v>
                </c:pt>
                <c:pt idx="136">
                  <c:v>106.7</c:v>
                </c:pt>
                <c:pt idx="137">
                  <c:v>105.5</c:v>
                </c:pt>
                <c:pt idx="138">
                  <c:v>106.4</c:v>
                </c:pt>
                <c:pt idx="139">
                  <c:v>106.2</c:v>
                </c:pt>
                <c:pt idx="140">
                  <c:v>103.5</c:v>
                </c:pt>
                <c:pt idx="141">
                  <c:v>104.1</c:v>
                </c:pt>
                <c:pt idx="142">
                  <c:v>104</c:v>
                </c:pt>
                <c:pt idx="143">
                  <c:v>106.6</c:v>
                </c:pt>
                <c:pt idx="144">
                  <c:v>104.6</c:v>
                </c:pt>
                <c:pt idx="145">
                  <c:v>104.9</c:v>
                </c:pt>
                <c:pt idx="146">
                  <c:v>103.6</c:v>
                </c:pt>
                <c:pt idx="147">
                  <c:v>104.4</c:v>
                </c:pt>
                <c:pt idx="148">
                  <c:v>103.9</c:v>
                </c:pt>
                <c:pt idx="149">
                  <c:v>106.2</c:v>
                </c:pt>
                <c:pt idx="150">
                  <c:v>105.6</c:v>
                </c:pt>
                <c:pt idx="151">
                  <c:v>102</c:v>
                </c:pt>
                <c:pt idx="152">
                  <c:v>105</c:v>
                </c:pt>
                <c:pt idx="153">
                  <c:v>101.7</c:v>
                </c:pt>
                <c:pt idx="154">
                  <c:v>98.8</c:v>
                </c:pt>
                <c:pt idx="155">
                  <c:v>98.4</c:v>
                </c:pt>
                <c:pt idx="156">
                  <c:v>95.9</c:v>
                </c:pt>
                <c:pt idx="157">
                  <c:v>94.8</c:v>
                </c:pt>
                <c:pt idx="158">
                  <c:v>100.6</c:v>
                </c:pt>
                <c:pt idx="159">
                  <c:v>102.4</c:v>
                </c:pt>
                <c:pt idx="160">
                  <c:v>102.7</c:v>
                </c:pt>
                <c:pt idx="161">
                  <c:v>101.4</c:v>
                </c:pt>
                <c:pt idx="162">
                  <c:v>99.8</c:v>
                </c:pt>
                <c:pt idx="163">
                  <c:v>97.3</c:v>
                </c:pt>
                <c:pt idx="164">
                  <c:v>94</c:v>
                </c:pt>
                <c:pt idx="165">
                  <c:v>91.8</c:v>
                </c:pt>
                <c:pt idx="166">
                  <c:v>94.1</c:v>
                </c:pt>
                <c:pt idx="167">
                  <c:v>91.7</c:v>
                </c:pt>
                <c:pt idx="168">
                  <c:v>93</c:v>
                </c:pt>
                <c:pt idx="169">
                  <c:v>92.4</c:v>
                </c:pt>
                <c:pt idx="170">
                  <c:v>87</c:v>
                </c:pt>
                <c:pt idx="171">
                  <c:v>52.9</c:v>
                </c:pt>
                <c:pt idx="172">
                  <c:v>55.7</c:v>
                </c:pt>
                <c:pt idx="173">
                  <c:v>64.099999999999994</c:v>
                </c:pt>
                <c:pt idx="174">
                  <c:v>75.7</c:v>
                </c:pt>
                <c:pt idx="175">
                  <c:v>79.5</c:v>
                </c:pt>
                <c:pt idx="176">
                  <c:v>87</c:v>
                </c:pt>
                <c:pt idx="177">
                  <c:v>87.8</c:v>
                </c:pt>
                <c:pt idx="178">
                  <c:v>88.9</c:v>
                </c:pt>
                <c:pt idx="179">
                  <c:v>86.4</c:v>
                </c:pt>
                <c:pt idx="180">
                  <c:v>90.7</c:v>
                </c:pt>
                <c:pt idx="181">
                  <c:v>94.8</c:v>
                </c:pt>
                <c:pt idx="182">
                  <c:v>95.4</c:v>
                </c:pt>
              </c:numCache>
            </c:numRef>
          </c:val>
          <c:smooth val="0"/>
          <c:extLst>
            <c:ext xmlns:c16="http://schemas.microsoft.com/office/drawing/2014/chart" uri="{C3380CC4-5D6E-409C-BE32-E72D297353CC}">
              <c16:uniqueId val="{0000000D-5487-4CF1-BD64-5A319610D481}"/>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tickLblSkip val="1"/>
        <c:tickMarkSkip val="12"/>
        <c:noMultiLvlLbl val="1"/>
      </c:catAx>
      <c:valAx>
        <c:axId val="8250201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 val="autoZero"/>
        <c:crossBetween val="between"/>
      </c:valAx>
      <c:spPr>
        <a:noFill/>
        <a:ln w="3175">
          <a:solidFill>
            <a:srgbClr val="000000"/>
          </a:solidFill>
          <a:prstDash val="solid"/>
        </a:ln>
      </c:spPr>
    </c:plotArea>
    <c:legend>
      <c:legendPos val="b"/>
      <c:layout>
        <c:manualLayout>
          <c:xMode val="edge"/>
          <c:yMode val="edge"/>
          <c:x val="6.4726495726495734E-2"/>
          <c:y val="0.9066974358974359"/>
          <c:w val="0.9"/>
          <c:h val="8.0572222222222226E-2"/>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4683632478632478"/>
        </c:manualLayout>
      </c:layout>
      <c:barChart>
        <c:barDir val="col"/>
        <c:grouping val="clustered"/>
        <c:varyColors val="0"/>
        <c:ser>
          <c:idx val="0"/>
          <c:order val="0"/>
          <c:tx>
            <c:strRef>
              <c:f>Budgetmallar!$B$9</c:f>
              <c:strCache>
                <c:ptCount val="1"/>
                <c:pt idx="0">
                  <c:v>Anställningsplaner (vä)</c:v>
                </c:pt>
              </c:strCache>
            </c:strRef>
          </c:tx>
          <c:spPr>
            <a:solidFill>
              <a:schemeClr val="dk1">
                <a:tint val="88500"/>
              </a:schemeClr>
            </a:solidFill>
            <a:ln w="19050">
              <a:solidFill>
                <a:srgbClr val="787878"/>
              </a:solidFill>
            </a:ln>
            <a:effectLst/>
          </c:spPr>
          <c:invertIfNegative val="0"/>
          <c:dPt>
            <c:idx val="0"/>
            <c:invertIfNegative val="0"/>
            <c:bubble3D val="0"/>
            <c:extLst>
              <c:ext xmlns:c16="http://schemas.microsoft.com/office/drawing/2014/chart" uri="{C3380CC4-5D6E-409C-BE32-E72D297353CC}">
                <c16:uniqueId val="{00000000-0D65-452D-A87E-E7615D646BA6}"/>
              </c:ext>
            </c:extLst>
          </c:dPt>
          <c:dPt>
            <c:idx val="1"/>
            <c:invertIfNegative val="0"/>
            <c:bubble3D val="0"/>
            <c:extLst>
              <c:ext xmlns:c16="http://schemas.microsoft.com/office/drawing/2014/chart" uri="{C3380CC4-5D6E-409C-BE32-E72D297353CC}">
                <c16:uniqueId val="{00000001-0D65-452D-A87E-E7615D646BA6}"/>
              </c:ext>
            </c:extLst>
          </c:dPt>
          <c:dPt>
            <c:idx val="2"/>
            <c:invertIfNegative val="0"/>
            <c:bubble3D val="0"/>
            <c:extLst>
              <c:ext xmlns:c16="http://schemas.microsoft.com/office/drawing/2014/chart" uri="{C3380CC4-5D6E-409C-BE32-E72D297353CC}">
                <c16:uniqueId val="{00000002-0D65-452D-A87E-E7615D646BA6}"/>
              </c:ext>
            </c:extLst>
          </c:dPt>
          <c:dPt>
            <c:idx val="3"/>
            <c:invertIfNegative val="0"/>
            <c:bubble3D val="0"/>
            <c:extLst>
              <c:ext xmlns:c16="http://schemas.microsoft.com/office/drawing/2014/chart" uri="{C3380CC4-5D6E-409C-BE32-E72D297353CC}">
                <c16:uniqueId val="{00000003-0D65-452D-A87E-E7615D646BA6}"/>
              </c:ext>
            </c:extLst>
          </c:dPt>
          <c:dPt>
            <c:idx val="4"/>
            <c:invertIfNegative val="0"/>
            <c:bubble3D val="0"/>
            <c:extLst>
              <c:ext xmlns:c16="http://schemas.microsoft.com/office/drawing/2014/chart" uri="{C3380CC4-5D6E-409C-BE32-E72D297353CC}">
                <c16:uniqueId val="{00000004-0D65-452D-A87E-E7615D646BA6}"/>
              </c:ext>
            </c:extLst>
          </c:dPt>
          <c:dPt>
            <c:idx val="5"/>
            <c:invertIfNegative val="0"/>
            <c:bubble3D val="0"/>
            <c:extLst>
              <c:ext xmlns:c16="http://schemas.microsoft.com/office/drawing/2014/chart" uri="{C3380CC4-5D6E-409C-BE32-E72D297353CC}">
                <c16:uniqueId val="{00000005-0D65-452D-A87E-E7615D646BA6}"/>
              </c:ext>
            </c:extLst>
          </c:dPt>
          <c:dPt>
            <c:idx val="6"/>
            <c:invertIfNegative val="0"/>
            <c:bubble3D val="0"/>
            <c:extLst>
              <c:ext xmlns:c16="http://schemas.microsoft.com/office/drawing/2014/chart" uri="{C3380CC4-5D6E-409C-BE32-E72D297353CC}">
                <c16:uniqueId val="{00000006-0D65-452D-A87E-E7615D646BA6}"/>
              </c:ext>
            </c:extLst>
          </c:dPt>
          <c:dPt>
            <c:idx val="7"/>
            <c:invertIfNegative val="0"/>
            <c:bubble3D val="0"/>
            <c:extLst>
              <c:ext xmlns:c16="http://schemas.microsoft.com/office/drawing/2014/chart" uri="{C3380CC4-5D6E-409C-BE32-E72D297353CC}">
                <c16:uniqueId val="{00000007-0D65-452D-A87E-E7615D646BA6}"/>
              </c:ext>
            </c:extLst>
          </c:dPt>
          <c:dPt>
            <c:idx val="8"/>
            <c:invertIfNegative val="0"/>
            <c:bubble3D val="0"/>
            <c:extLst>
              <c:ext xmlns:c16="http://schemas.microsoft.com/office/drawing/2014/chart" uri="{C3380CC4-5D6E-409C-BE32-E72D297353CC}">
                <c16:uniqueId val="{00000008-0D65-452D-A87E-E7615D646BA6}"/>
              </c:ext>
            </c:extLst>
          </c:dPt>
          <c:dPt>
            <c:idx val="9"/>
            <c:invertIfNegative val="0"/>
            <c:bubble3D val="0"/>
            <c:extLst>
              <c:ext xmlns:c16="http://schemas.microsoft.com/office/drawing/2014/chart" uri="{C3380CC4-5D6E-409C-BE32-E72D297353CC}">
                <c16:uniqueId val="{00000009-0D65-452D-A87E-E7615D646BA6}"/>
              </c:ext>
            </c:extLst>
          </c:dPt>
          <c:dPt>
            <c:idx val="10"/>
            <c:invertIfNegative val="0"/>
            <c:bubble3D val="0"/>
            <c:extLst>
              <c:ext xmlns:c16="http://schemas.microsoft.com/office/drawing/2014/chart" uri="{C3380CC4-5D6E-409C-BE32-E72D297353CC}">
                <c16:uniqueId val="{0000000A-0D65-452D-A87E-E7615D646BA6}"/>
              </c:ext>
            </c:extLst>
          </c:dPt>
          <c:cat>
            <c:strRef>
              <c:f>Budgetmallar!$A$46:$A$204</c:f>
              <c:strCache>
                <c:ptCount val="157"/>
                <c:pt idx="0">
                  <c:v>08</c:v>
                </c:pt>
                <c:pt idx="5">
                  <c:v>08</c:v>
                </c:pt>
                <c:pt idx="11">
                  <c:v>08</c:v>
                </c:pt>
                <c:pt idx="12">
                  <c:v>09</c:v>
                </c:pt>
                <c:pt idx="17">
                  <c:v>09</c:v>
                </c:pt>
                <c:pt idx="23">
                  <c:v>09</c:v>
                </c:pt>
                <c:pt idx="24">
                  <c:v>10</c:v>
                </c:pt>
                <c:pt idx="29">
                  <c:v>10</c:v>
                </c:pt>
                <c:pt idx="35">
                  <c:v>10</c:v>
                </c:pt>
                <c:pt idx="36">
                  <c:v>11</c:v>
                </c:pt>
                <c:pt idx="41">
                  <c:v>11</c:v>
                </c:pt>
                <c:pt idx="47">
                  <c:v>11</c:v>
                </c:pt>
                <c:pt idx="48">
                  <c:v>12</c:v>
                </c:pt>
                <c:pt idx="53">
                  <c:v>12</c:v>
                </c:pt>
                <c:pt idx="59">
                  <c:v>12</c:v>
                </c:pt>
                <c:pt idx="60">
                  <c:v>13</c:v>
                </c:pt>
                <c:pt idx="65">
                  <c:v>13</c:v>
                </c:pt>
                <c:pt idx="71">
                  <c:v>13</c:v>
                </c:pt>
                <c:pt idx="72">
                  <c:v>14</c:v>
                </c:pt>
                <c:pt idx="77">
                  <c:v>14</c:v>
                </c:pt>
                <c:pt idx="83">
                  <c:v>14</c:v>
                </c:pt>
                <c:pt idx="84">
                  <c:v>15</c:v>
                </c:pt>
                <c:pt idx="89">
                  <c:v>15</c:v>
                </c:pt>
                <c:pt idx="95">
                  <c:v>15</c:v>
                </c:pt>
                <c:pt idx="96">
                  <c:v>16</c:v>
                </c:pt>
                <c:pt idx="101">
                  <c:v>16</c:v>
                </c:pt>
                <c:pt idx="107">
                  <c:v>16</c:v>
                </c:pt>
                <c:pt idx="108">
                  <c:v>17</c:v>
                </c:pt>
                <c:pt idx="113">
                  <c:v>17</c:v>
                </c:pt>
                <c:pt idx="119">
                  <c:v>17</c:v>
                </c:pt>
                <c:pt idx="120">
                  <c:v>18</c:v>
                </c:pt>
                <c:pt idx="125">
                  <c:v>18</c:v>
                </c:pt>
                <c:pt idx="131">
                  <c:v>18</c:v>
                </c:pt>
                <c:pt idx="132">
                  <c:v>19</c:v>
                </c:pt>
                <c:pt idx="137">
                  <c:v>19</c:v>
                </c:pt>
                <c:pt idx="143">
                  <c:v>19</c:v>
                </c:pt>
                <c:pt idx="144">
                  <c:v>20</c:v>
                </c:pt>
                <c:pt idx="149">
                  <c:v>20</c:v>
                </c:pt>
                <c:pt idx="155">
                  <c:v>20</c:v>
                </c:pt>
                <c:pt idx="156">
                  <c:v>21</c:v>
                </c:pt>
              </c:strCache>
            </c:strRef>
          </c:cat>
          <c:val>
            <c:numRef>
              <c:f>Budgetmallar!$B$46:$B$204</c:f>
              <c:numCache>
                <c:formatCode>General</c:formatCode>
                <c:ptCount val="159"/>
                <c:pt idx="0">
                  <c:v>9</c:v>
                </c:pt>
                <c:pt idx="1">
                  <c:v>5</c:v>
                </c:pt>
                <c:pt idx="2">
                  <c:v>8</c:v>
                </c:pt>
                <c:pt idx="3">
                  <c:v>6</c:v>
                </c:pt>
                <c:pt idx="4">
                  <c:v>1</c:v>
                </c:pt>
                <c:pt idx="5">
                  <c:v>-4</c:v>
                </c:pt>
                <c:pt idx="6">
                  <c:v>-10</c:v>
                </c:pt>
                <c:pt idx="7">
                  <c:v>-12</c:v>
                </c:pt>
                <c:pt idx="8">
                  <c:v>-13</c:v>
                </c:pt>
                <c:pt idx="9">
                  <c:v>-18</c:v>
                </c:pt>
                <c:pt idx="10">
                  <c:v>-29</c:v>
                </c:pt>
                <c:pt idx="11">
                  <c:v>-38</c:v>
                </c:pt>
                <c:pt idx="12">
                  <c:v>-37</c:v>
                </c:pt>
                <c:pt idx="13">
                  <c:v>-41</c:v>
                </c:pt>
                <c:pt idx="14">
                  <c:v>-41</c:v>
                </c:pt>
                <c:pt idx="15">
                  <c:v>-41</c:v>
                </c:pt>
                <c:pt idx="16">
                  <c:v>-40</c:v>
                </c:pt>
                <c:pt idx="17">
                  <c:v>-35</c:v>
                </c:pt>
                <c:pt idx="18">
                  <c:v>-33</c:v>
                </c:pt>
                <c:pt idx="19">
                  <c:v>-27</c:v>
                </c:pt>
                <c:pt idx="20">
                  <c:v>-26</c:v>
                </c:pt>
                <c:pt idx="21">
                  <c:v>-21</c:v>
                </c:pt>
                <c:pt idx="22">
                  <c:v>-15</c:v>
                </c:pt>
                <c:pt idx="23">
                  <c:v>-10</c:v>
                </c:pt>
                <c:pt idx="24">
                  <c:v>-6</c:v>
                </c:pt>
                <c:pt idx="25">
                  <c:v>-2</c:v>
                </c:pt>
                <c:pt idx="26">
                  <c:v>-1</c:v>
                </c:pt>
                <c:pt idx="27">
                  <c:v>5</c:v>
                </c:pt>
                <c:pt idx="28">
                  <c:v>13</c:v>
                </c:pt>
                <c:pt idx="29">
                  <c:v>14</c:v>
                </c:pt>
                <c:pt idx="30">
                  <c:v>20</c:v>
                </c:pt>
                <c:pt idx="31">
                  <c:v>17</c:v>
                </c:pt>
                <c:pt idx="32">
                  <c:v>24</c:v>
                </c:pt>
                <c:pt idx="33">
                  <c:v>17</c:v>
                </c:pt>
                <c:pt idx="34">
                  <c:v>25</c:v>
                </c:pt>
                <c:pt idx="35">
                  <c:v>23</c:v>
                </c:pt>
                <c:pt idx="36">
                  <c:v>25</c:v>
                </c:pt>
                <c:pt idx="37">
                  <c:v>25</c:v>
                </c:pt>
                <c:pt idx="38">
                  <c:v>21</c:v>
                </c:pt>
                <c:pt idx="39">
                  <c:v>18</c:v>
                </c:pt>
                <c:pt idx="40">
                  <c:v>16</c:v>
                </c:pt>
                <c:pt idx="41">
                  <c:v>15</c:v>
                </c:pt>
                <c:pt idx="42">
                  <c:v>18</c:v>
                </c:pt>
                <c:pt idx="43">
                  <c:v>9</c:v>
                </c:pt>
                <c:pt idx="44">
                  <c:v>4</c:v>
                </c:pt>
                <c:pt idx="45">
                  <c:v>2</c:v>
                </c:pt>
                <c:pt idx="46">
                  <c:v>3</c:v>
                </c:pt>
                <c:pt idx="47">
                  <c:v>0</c:v>
                </c:pt>
                <c:pt idx="48">
                  <c:v>0</c:v>
                </c:pt>
                <c:pt idx="49">
                  <c:v>-1</c:v>
                </c:pt>
                <c:pt idx="50">
                  <c:v>3</c:v>
                </c:pt>
                <c:pt idx="51">
                  <c:v>2</c:v>
                </c:pt>
                <c:pt idx="52">
                  <c:v>0</c:v>
                </c:pt>
                <c:pt idx="53">
                  <c:v>-4</c:v>
                </c:pt>
                <c:pt idx="54">
                  <c:v>-6</c:v>
                </c:pt>
                <c:pt idx="55">
                  <c:v>-4</c:v>
                </c:pt>
                <c:pt idx="56">
                  <c:v>-8</c:v>
                </c:pt>
                <c:pt idx="57">
                  <c:v>-6</c:v>
                </c:pt>
                <c:pt idx="58">
                  <c:v>-12</c:v>
                </c:pt>
                <c:pt idx="59">
                  <c:v>-12</c:v>
                </c:pt>
                <c:pt idx="60">
                  <c:v>-15</c:v>
                </c:pt>
                <c:pt idx="61">
                  <c:v>-7</c:v>
                </c:pt>
                <c:pt idx="62">
                  <c:v>-12</c:v>
                </c:pt>
                <c:pt idx="63">
                  <c:v>-10</c:v>
                </c:pt>
                <c:pt idx="64">
                  <c:v>-9</c:v>
                </c:pt>
                <c:pt idx="65">
                  <c:v>-5</c:v>
                </c:pt>
                <c:pt idx="66">
                  <c:v>-4</c:v>
                </c:pt>
                <c:pt idx="67">
                  <c:v>-6</c:v>
                </c:pt>
                <c:pt idx="68">
                  <c:v>1</c:v>
                </c:pt>
                <c:pt idx="69">
                  <c:v>-2</c:v>
                </c:pt>
                <c:pt idx="70">
                  <c:v>0</c:v>
                </c:pt>
                <c:pt idx="71">
                  <c:v>2</c:v>
                </c:pt>
                <c:pt idx="72">
                  <c:v>8</c:v>
                </c:pt>
                <c:pt idx="73">
                  <c:v>5</c:v>
                </c:pt>
                <c:pt idx="74">
                  <c:v>4</c:v>
                </c:pt>
                <c:pt idx="75">
                  <c:v>7</c:v>
                </c:pt>
                <c:pt idx="76">
                  <c:v>6</c:v>
                </c:pt>
                <c:pt idx="77">
                  <c:v>5</c:v>
                </c:pt>
                <c:pt idx="78">
                  <c:v>5</c:v>
                </c:pt>
                <c:pt idx="79">
                  <c:v>8</c:v>
                </c:pt>
                <c:pt idx="80">
                  <c:v>4</c:v>
                </c:pt>
                <c:pt idx="81">
                  <c:v>5</c:v>
                </c:pt>
                <c:pt idx="82">
                  <c:v>8</c:v>
                </c:pt>
                <c:pt idx="83">
                  <c:v>11</c:v>
                </c:pt>
                <c:pt idx="84">
                  <c:v>7</c:v>
                </c:pt>
                <c:pt idx="85">
                  <c:v>9</c:v>
                </c:pt>
                <c:pt idx="86">
                  <c:v>9</c:v>
                </c:pt>
                <c:pt idx="87">
                  <c:v>8</c:v>
                </c:pt>
                <c:pt idx="88">
                  <c:v>8</c:v>
                </c:pt>
                <c:pt idx="89">
                  <c:v>8</c:v>
                </c:pt>
                <c:pt idx="90">
                  <c:v>9</c:v>
                </c:pt>
                <c:pt idx="91">
                  <c:v>7</c:v>
                </c:pt>
                <c:pt idx="92">
                  <c:v>11</c:v>
                </c:pt>
                <c:pt idx="93">
                  <c:v>11</c:v>
                </c:pt>
                <c:pt idx="94">
                  <c:v>11</c:v>
                </c:pt>
                <c:pt idx="95">
                  <c:v>10</c:v>
                </c:pt>
                <c:pt idx="96">
                  <c:v>10</c:v>
                </c:pt>
                <c:pt idx="97">
                  <c:v>11</c:v>
                </c:pt>
                <c:pt idx="98">
                  <c:v>11</c:v>
                </c:pt>
                <c:pt idx="99">
                  <c:v>9</c:v>
                </c:pt>
                <c:pt idx="100">
                  <c:v>8</c:v>
                </c:pt>
                <c:pt idx="101">
                  <c:v>12</c:v>
                </c:pt>
                <c:pt idx="102">
                  <c:v>9</c:v>
                </c:pt>
                <c:pt idx="103">
                  <c:v>14</c:v>
                </c:pt>
                <c:pt idx="104">
                  <c:v>12</c:v>
                </c:pt>
                <c:pt idx="105">
                  <c:v>14</c:v>
                </c:pt>
                <c:pt idx="106">
                  <c:v>12</c:v>
                </c:pt>
                <c:pt idx="107">
                  <c:v>15</c:v>
                </c:pt>
                <c:pt idx="108">
                  <c:v>15</c:v>
                </c:pt>
                <c:pt idx="109">
                  <c:v>17</c:v>
                </c:pt>
                <c:pt idx="110">
                  <c:v>17</c:v>
                </c:pt>
                <c:pt idx="111">
                  <c:v>17</c:v>
                </c:pt>
                <c:pt idx="112">
                  <c:v>20</c:v>
                </c:pt>
                <c:pt idx="113">
                  <c:v>20</c:v>
                </c:pt>
                <c:pt idx="114">
                  <c:v>22</c:v>
                </c:pt>
                <c:pt idx="115">
                  <c:v>19</c:v>
                </c:pt>
                <c:pt idx="116">
                  <c:v>18</c:v>
                </c:pt>
                <c:pt idx="117">
                  <c:v>20</c:v>
                </c:pt>
                <c:pt idx="118">
                  <c:v>18</c:v>
                </c:pt>
                <c:pt idx="119">
                  <c:v>16</c:v>
                </c:pt>
                <c:pt idx="120">
                  <c:v>15</c:v>
                </c:pt>
                <c:pt idx="121">
                  <c:v>12</c:v>
                </c:pt>
                <c:pt idx="122">
                  <c:v>12</c:v>
                </c:pt>
                <c:pt idx="123">
                  <c:v>17</c:v>
                </c:pt>
                <c:pt idx="124">
                  <c:v>14</c:v>
                </c:pt>
                <c:pt idx="125">
                  <c:v>14</c:v>
                </c:pt>
                <c:pt idx="126">
                  <c:v>14</c:v>
                </c:pt>
                <c:pt idx="127">
                  <c:v>14</c:v>
                </c:pt>
                <c:pt idx="128">
                  <c:v>15</c:v>
                </c:pt>
                <c:pt idx="129">
                  <c:v>10</c:v>
                </c:pt>
                <c:pt idx="130">
                  <c:v>9</c:v>
                </c:pt>
                <c:pt idx="131">
                  <c:v>5</c:v>
                </c:pt>
                <c:pt idx="132">
                  <c:v>6</c:v>
                </c:pt>
                <c:pt idx="133">
                  <c:v>8</c:v>
                </c:pt>
                <c:pt idx="134">
                  <c:v>10</c:v>
                </c:pt>
                <c:pt idx="135">
                  <c:v>7</c:v>
                </c:pt>
                <c:pt idx="136">
                  <c:v>9</c:v>
                </c:pt>
                <c:pt idx="137">
                  <c:v>7</c:v>
                </c:pt>
                <c:pt idx="138">
                  <c:v>5</c:v>
                </c:pt>
                <c:pt idx="139">
                  <c:v>1</c:v>
                </c:pt>
                <c:pt idx="140">
                  <c:v>-2</c:v>
                </c:pt>
                <c:pt idx="141">
                  <c:v>-9</c:v>
                </c:pt>
                <c:pt idx="142">
                  <c:v>-1</c:v>
                </c:pt>
                <c:pt idx="143">
                  <c:v>0</c:v>
                </c:pt>
                <c:pt idx="144">
                  <c:v>-1</c:v>
                </c:pt>
                <c:pt idx="145">
                  <c:v>1</c:v>
                </c:pt>
                <c:pt idx="146">
                  <c:v>-6</c:v>
                </c:pt>
                <c:pt idx="147">
                  <c:v>-50</c:v>
                </c:pt>
                <c:pt idx="148">
                  <c:v>-36</c:v>
                </c:pt>
                <c:pt idx="149">
                  <c:v>-25</c:v>
                </c:pt>
                <c:pt idx="150">
                  <c:v>-14</c:v>
                </c:pt>
                <c:pt idx="151">
                  <c:v>-15</c:v>
                </c:pt>
                <c:pt idx="152">
                  <c:v>-11</c:v>
                </c:pt>
                <c:pt idx="153">
                  <c:v>-7</c:v>
                </c:pt>
                <c:pt idx="154">
                  <c:v>-5</c:v>
                </c:pt>
                <c:pt idx="155">
                  <c:v>-2</c:v>
                </c:pt>
                <c:pt idx="156">
                  <c:v>-1</c:v>
                </c:pt>
                <c:pt idx="157">
                  <c:v>6</c:v>
                </c:pt>
                <c:pt idx="158">
                  <c:v>7</c:v>
                </c:pt>
              </c:numCache>
            </c:numRef>
          </c:val>
          <c:extLst>
            <c:ext xmlns:c16="http://schemas.microsoft.com/office/drawing/2014/chart" uri="{C3380CC4-5D6E-409C-BE32-E72D297353CC}">
              <c16:uniqueId val="{0000000B-0D65-452D-A87E-E7615D646BA6}"/>
            </c:ext>
          </c:extLst>
        </c:ser>
        <c:dLbls>
          <c:showLegendKey val="0"/>
          <c:showVal val="0"/>
          <c:showCatName val="0"/>
          <c:showSerName val="0"/>
          <c:showPercent val="0"/>
          <c:showBubbleSize val="0"/>
        </c:dLbls>
        <c:gapWidth val="150"/>
        <c:axId val="82233600"/>
        <c:axId val="82243968"/>
      </c:barChart>
      <c:lineChart>
        <c:grouping val="standard"/>
        <c:varyColors val="0"/>
        <c:ser>
          <c:idx val="1"/>
          <c:order val="1"/>
          <c:tx>
            <c:strRef>
              <c:f>Budgetmallar!$C$9</c:f>
              <c:strCache>
                <c:ptCount val="1"/>
                <c:pt idx="0">
                  <c:v>Nyanmälda lediga platser (hö)</c:v>
                </c:pt>
              </c:strCache>
            </c:strRef>
          </c:tx>
          <c:spPr>
            <a:ln w="19050" cap="rnd">
              <a:solidFill>
                <a:sysClr val="windowText" lastClr="000000">
                  <a:lumMod val="100000"/>
                </a:sysClr>
              </a:solidFill>
              <a:round/>
            </a:ln>
            <a:effectLst/>
          </c:spPr>
          <c:marker>
            <c:symbol val="none"/>
          </c:marker>
          <c:cat>
            <c:strRef>
              <c:f>Budgetmallar!$A$46:$A$204</c:f>
              <c:strCache>
                <c:ptCount val="157"/>
                <c:pt idx="0">
                  <c:v>08</c:v>
                </c:pt>
                <c:pt idx="5">
                  <c:v>08</c:v>
                </c:pt>
                <c:pt idx="11">
                  <c:v>08</c:v>
                </c:pt>
                <c:pt idx="12">
                  <c:v>09</c:v>
                </c:pt>
                <c:pt idx="17">
                  <c:v>09</c:v>
                </c:pt>
                <c:pt idx="23">
                  <c:v>09</c:v>
                </c:pt>
                <c:pt idx="24">
                  <c:v>10</c:v>
                </c:pt>
                <c:pt idx="29">
                  <c:v>10</c:v>
                </c:pt>
                <c:pt idx="35">
                  <c:v>10</c:v>
                </c:pt>
                <c:pt idx="36">
                  <c:v>11</c:v>
                </c:pt>
                <c:pt idx="41">
                  <c:v>11</c:v>
                </c:pt>
                <c:pt idx="47">
                  <c:v>11</c:v>
                </c:pt>
                <c:pt idx="48">
                  <c:v>12</c:v>
                </c:pt>
                <c:pt idx="53">
                  <c:v>12</c:v>
                </c:pt>
                <c:pt idx="59">
                  <c:v>12</c:v>
                </c:pt>
                <c:pt idx="60">
                  <c:v>13</c:v>
                </c:pt>
                <c:pt idx="65">
                  <c:v>13</c:v>
                </c:pt>
                <c:pt idx="71">
                  <c:v>13</c:v>
                </c:pt>
                <c:pt idx="72">
                  <c:v>14</c:v>
                </c:pt>
                <c:pt idx="77">
                  <c:v>14</c:v>
                </c:pt>
                <c:pt idx="83">
                  <c:v>14</c:v>
                </c:pt>
                <c:pt idx="84">
                  <c:v>15</c:v>
                </c:pt>
                <c:pt idx="89">
                  <c:v>15</c:v>
                </c:pt>
                <c:pt idx="95">
                  <c:v>15</c:v>
                </c:pt>
                <c:pt idx="96">
                  <c:v>16</c:v>
                </c:pt>
                <c:pt idx="101">
                  <c:v>16</c:v>
                </c:pt>
                <c:pt idx="107">
                  <c:v>16</c:v>
                </c:pt>
                <c:pt idx="108">
                  <c:v>17</c:v>
                </c:pt>
                <c:pt idx="113">
                  <c:v>17</c:v>
                </c:pt>
                <c:pt idx="119">
                  <c:v>17</c:v>
                </c:pt>
                <c:pt idx="120">
                  <c:v>18</c:v>
                </c:pt>
                <c:pt idx="125">
                  <c:v>18</c:v>
                </c:pt>
                <c:pt idx="131">
                  <c:v>18</c:v>
                </c:pt>
                <c:pt idx="132">
                  <c:v>19</c:v>
                </c:pt>
                <c:pt idx="137">
                  <c:v>19</c:v>
                </c:pt>
                <c:pt idx="143">
                  <c:v>19</c:v>
                </c:pt>
                <c:pt idx="144">
                  <c:v>20</c:v>
                </c:pt>
                <c:pt idx="149">
                  <c:v>20</c:v>
                </c:pt>
                <c:pt idx="155">
                  <c:v>20</c:v>
                </c:pt>
                <c:pt idx="156">
                  <c:v>21</c:v>
                </c:pt>
              </c:strCache>
            </c:strRef>
          </c:cat>
          <c:val>
            <c:numRef>
              <c:f>Budgetmallar!$C$46:$C$204</c:f>
              <c:numCache>
                <c:formatCode>General</c:formatCode>
                <c:ptCount val="159"/>
                <c:pt idx="0">
                  <c:v>64.974667116994397</c:v>
                </c:pt>
                <c:pt idx="1">
                  <c:v>65.845345775375307</c:v>
                </c:pt>
                <c:pt idx="2">
                  <c:v>50.296508530281102</c:v>
                </c:pt>
                <c:pt idx="3">
                  <c:v>66.084726234167405</c:v>
                </c:pt>
                <c:pt idx="4">
                  <c:v>53.647946160342102</c:v>
                </c:pt>
                <c:pt idx="5">
                  <c:v>48.738242647366498</c:v>
                </c:pt>
                <c:pt idx="6">
                  <c:v>50.189420931079397</c:v>
                </c:pt>
                <c:pt idx="7">
                  <c:v>47.586739994402301</c:v>
                </c:pt>
                <c:pt idx="8">
                  <c:v>48.520434201764097</c:v>
                </c:pt>
                <c:pt idx="9">
                  <c:v>45.113029586716401</c:v>
                </c:pt>
                <c:pt idx="10">
                  <c:v>37.929667934813999</c:v>
                </c:pt>
                <c:pt idx="11">
                  <c:v>38.383768989096303</c:v>
                </c:pt>
                <c:pt idx="12">
                  <c:v>41.089432744479801</c:v>
                </c:pt>
                <c:pt idx="13">
                  <c:v>34.524860359608802</c:v>
                </c:pt>
                <c:pt idx="14">
                  <c:v>29.002828530985401</c:v>
                </c:pt>
                <c:pt idx="15">
                  <c:v>30.168728791011699</c:v>
                </c:pt>
                <c:pt idx="16">
                  <c:v>24.6403335859343</c:v>
                </c:pt>
                <c:pt idx="17">
                  <c:v>38.5310505204937</c:v>
                </c:pt>
                <c:pt idx="18">
                  <c:v>38.509575362332399</c:v>
                </c:pt>
                <c:pt idx="19">
                  <c:v>33.546594872625803</c:v>
                </c:pt>
                <c:pt idx="20">
                  <c:v>35.221815080675498</c:v>
                </c:pt>
                <c:pt idx="21">
                  <c:v>35.7557307410707</c:v>
                </c:pt>
                <c:pt idx="22">
                  <c:v>35.763715314813901</c:v>
                </c:pt>
                <c:pt idx="23">
                  <c:v>39.657273466164398</c:v>
                </c:pt>
                <c:pt idx="24">
                  <c:v>32.623065177026703</c:v>
                </c:pt>
                <c:pt idx="25">
                  <c:v>38.564363109433202</c:v>
                </c:pt>
                <c:pt idx="26">
                  <c:v>47.477014368913601</c:v>
                </c:pt>
                <c:pt idx="27">
                  <c:v>43.649879993446199</c:v>
                </c:pt>
                <c:pt idx="28">
                  <c:v>42.773643006381299</c:v>
                </c:pt>
                <c:pt idx="29">
                  <c:v>49.161828236396602</c:v>
                </c:pt>
                <c:pt idx="30">
                  <c:v>48.995561702281499</c:v>
                </c:pt>
                <c:pt idx="31">
                  <c:v>47.817376970794697</c:v>
                </c:pt>
                <c:pt idx="32">
                  <c:v>49.678371996367197</c:v>
                </c:pt>
                <c:pt idx="33">
                  <c:v>49.195097937360003</c:v>
                </c:pt>
                <c:pt idx="34">
                  <c:v>54.468496374135597</c:v>
                </c:pt>
                <c:pt idx="35">
                  <c:v>56.050589084009999</c:v>
                </c:pt>
                <c:pt idx="36">
                  <c:v>52.605085025860802</c:v>
                </c:pt>
                <c:pt idx="37">
                  <c:v>56.7974741516013</c:v>
                </c:pt>
                <c:pt idx="38">
                  <c:v>59.234321526935503</c:v>
                </c:pt>
                <c:pt idx="39">
                  <c:v>56.855801865751602</c:v>
                </c:pt>
                <c:pt idx="40">
                  <c:v>67.510357370956996</c:v>
                </c:pt>
                <c:pt idx="41">
                  <c:v>56.268046304007598</c:v>
                </c:pt>
                <c:pt idx="42">
                  <c:v>55.170696477348201</c:v>
                </c:pt>
                <c:pt idx="43">
                  <c:v>59.931649106705898</c:v>
                </c:pt>
                <c:pt idx="44">
                  <c:v>60.7138392283752</c:v>
                </c:pt>
                <c:pt idx="45">
                  <c:v>56.411242972108298</c:v>
                </c:pt>
                <c:pt idx="46">
                  <c:v>58.771679626598797</c:v>
                </c:pt>
                <c:pt idx="47">
                  <c:v>59.242017328568899</c:v>
                </c:pt>
                <c:pt idx="48">
                  <c:v>57.859508488253297</c:v>
                </c:pt>
                <c:pt idx="49">
                  <c:v>58.253606842379597</c:v>
                </c:pt>
                <c:pt idx="50">
                  <c:v>53.8561211681806</c:v>
                </c:pt>
                <c:pt idx="51">
                  <c:v>53.289889135552599</c:v>
                </c:pt>
                <c:pt idx="52">
                  <c:v>56.938484882880203</c:v>
                </c:pt>
                <c:pt idx="53">
                  <c:v>55.980349387938801</c:v>
                </c:pt>
                <c:pt idx="54">
                  <c:v>57.991997957484998</c:v>
                </c:pt>
                <c:pt idx="55">
                  <c:v>57.806297799847798</c:v>
                </c:pt>
                <c:pt idx="56">
                  <c:v>53.238178930336602</c:v>
                </c:pt>
                <c:pt idx="57">
                  <c:v>58.739750501291198</c:v>
                </c:pt>
                <c:pt idx="58">
                  <c:v>58.559807062916597</c:v>
                </c:pt>
                <c:pt idx="59">
                  <c:v>50.664708173252301</c:v>
                </c:pt>
                <c:pt idx="60">
                  <c:v>61.730905780276501</c:v>
                </c:pt>
                <c:pt idx="61">
                  <c:v>53.1888675920016</c:v>
                </c:pt>
                <c:pt idx="62">
                  <c:v>45.960752828019203</c:v>
                </c:pt>
                <c:pt idx="63">
                  <c:v>59.188112975334498</c:v>
                </c:pt>
                <c:pt idx="64">
                  <c:v>55.991763476589497</c:v>
                </c:pt>
                <c:pt idx="65">
                  <c:v>53.269190992437203</c:v>
                </c:pt>
                <c:pt idx="66">
                  <c:v>61.279265356580503</c:v>
                </c:pt>
                <c:pt idx="67">
                  <c:v>60.126124245327198</c:v>
                </c:pt>
                <c:pt idx="68">
                  <c:v>55.270555629241798</c:v>
                </c:pt>
                <c:pt idx="69">
                  <c:v>55.858068872255501</c:v>
                </c:pt>
                <c:pt idx="70">
                  <c:v>58.2339176337955</c:v>
                </c:pt>
                <c:pt idx="71">
                  <c:v>59.354594114491803</c:v>
                </c:pt>
                <c:pt idx="72">
                  <c:v>47.119402881410203</c:v>
                </c:pt>
                <c:pt idx="73">
                  <c:v>60.077894078378797</c:v>
                </c:pt>
                <c:pt idx="74">
                  <c:v>57.0469904867076</c:v>
                </c:pt>
                <c:pt idx="75">
                  <c:v>60.913231826081599</c:v>
                </c:pt>
                <c:pt idx="76">
                  <c:v>64.814023973197607</c:v>
                </c:pt>
                <c:pt idx="77">
                  <c:v>69.415182198616705</c:v>
                </c:pt>
                <c:pt idx="78">
                  <c:v>72.077025738469402</c:v>
                </c:pt>
                <c:pt idx="79">
                  <c:v>69.810020810037301</c:v>
                </c:pt>
                <c:pt idx="80">
                  <c:v>75.636941977326501</c:v>
                </c:pt>
                <c:pt idx="81">
                  <c:v>77.4081118214784</c:v>
                </c:pt>
                <c:pt idx="82">
                  <c:v>75.180235825592405</c:v>
                </c:pt>
                <c:pt idx="83">
                  <c:v>75.6206417356088</c:v>
                </c:pt>
                <c:pt idx="84">
                  <c:v>79.655875128199895</c:v>
                </c:pt>
                <c:pt idx="85">
                  <c:v>81.675877893207101</c:v>
                </c:pt>
                <c:pt idx="86">
                  <c:v>86.990738754809598</c:v>
                </c:pt>
                <c:pt idx="87">
                  <c:v>85.2990601158549</c:v>
                </c:pt>
                <c:pt idx="88">
                  <c:v>81.019406527461499</c:v>
                </c:pt>
                <c:pt idx="89">
                  <c:v>91.016929526704402</c:v>
                </c:pt>
                <c:pt idx="90">
                  <c:v>88.8486712751738</c:v>
                </c:pt>
                <c:pt idx="91">
                  <c:v>89.166048908446598</c:v>
                </c:pt>
                <c:pt idx="92">
                  <c:v>98.422746415705205</c:v>
                </c:pt>
                <c:pt idx="93">
                  <c:v>97.864621214456406</c:v>
                </c:pt>
                <c:pt idx="94">
                  <c:v>100.65802700684701</c:v>
                </c:pt>
                <c:pt idx="95">
                  <c:v>109.795379312591</c:v>
                </c:pt>
                <c:pt idx="96">
                  <c:v>88.135188047534996</c:v>
                </c:pt>
                <c:pt idx="97">
                  <c:v>115.176635332064</c:v>
                </c:pt>
                <c:pt idx="98">
                  <c:v>105.48757424239</c:v>
                </c:pt>
                <c:pt idx="99">
                  <c:v>115.818893775581</c:v>
                </c:pt>
                <c:pt idx="100">
                  <c:v>115.060267839669</c:v>
                </c:pt>
                <c:pt idx="101">
                  <c:v>112.308158465925</c:v>
                </c:pt>
                <c:pt idx="102">
                  <c:v>107.092770826931</c:v>
                </c:pt>
                <c:pt idx="103">
                  <c:v>111.545759149254</c:v>
                </c:pt>
                <c:pt idx="104">
                  <c:v>113.468063461288</c:v>
                </c:pt>
                <c:pt idx="105">
                  <c:v>110.636666208503</c:v>
                </c:pt>
                <c:pt idx="106">
                  <c:v>109.66359613485599</c:v>
                </c:pt>
                <c:pt idx="107">
                  <c:v>108.204080982441</c:v>
                </c:pt>
                <c:pt idx="108">
                  <c:v>106.62302256159801</c:v>
                </c:pt>
                <c:pt idx="109">
                  <c:v>102.982115711725</c:v>
                </c:pt>
                <c:pt idx="110">
                  <c:v>111.593764465007</c:v>
                </c:pt>
                <c:pt idx="111">
                  <c:v>101.65274689166699</c:v>
                </c:pt>
                <c:pt idx="112">
                  <c:v>107.748102904132</c:v>
                </c:pt>
                <c:pt idx="113">
                  <c:v>107.781408973721</c:v>
                </c:pt>
                <c:pt idx="114">
                  <c:v>102.83164313673301</c:v>
                </c:pt>
                <c:pt idx="115">
                  <c:v>108.860107689841</c:v>
                </c:pt>
                <c:pt idx="116">
                  <c:v>112.797886723948</c:v>
                </c:pt>
                <c:pt idx="117">
                  <c:v>97.943004320017394</c:v>
                </c:pt>
                <c:pt idx="118">
                  <c:v>115.56740855215</c:v>
                </c:pt>
                <c:pt idx="119">
                  <c:v>110.786295396966</c:v>
                </c:pt>
                <c:pt idx="120">
                  <c:v>118.819684455619</c:v>
                </c:pt>
                <c:pt idx="121">
                  <c:v>107.73448814707901</c:v>
                </c:pt>
                <c:pt idx="122">
                  <c:v>112.439857082022</c:v>
                </c:pt>
                <c:pt idx="123">
                  <c:v>110.987027363537</c:v>
                </c:pt>
                <c:pt idx="124">
                  <c:v>126.838078479926</c:v>
                </c:pt>
                <c:pt idx="125">
                  <c:v>109.50401371409799</c:v>
                </c:pt>
                <c:pt idx="126">
                  <c:v>108.540439888943</c:v>
                </c:pt>
                <c:pt idx="127">
                  <c:v>115.019843208083</c:v>
                </c:pt>
                <c:pt idx="128">
                  <c:v>103.204044793395</c:v>
                </c:pt>
                <c:pt idx="129">
                  <c:v>105.669201146641</c:v>
                </c:pt>
                <c:pt idx="130">
                  <c:v>105.341520826916</c:v>
                </c:pt>
                <c:pt idx="131">
                  <c:v>104.571451812373</c:v>
                </c:pt>
                <c:pt idx="132">
                  <c:v>103.814044456567</c:v>
                </c:pt>
                <c:pt idx="133">
                  <c:v>101.715716692884</c:v>
                </c:pt>
                <c:pt idx="134">
                  <c:v>99.801541651369405</c:v>
                </c:pt>
                <c:pt idx="135">
                  <c:v>104.05879500511701</c:v>
                </c:pt>
                <c:pt idx="136">
                  <c:v>97.851533224417494</c:v>
                </c:pt>
                <c:pt idx="137">
                  <c:v>93.519027390128102</c:v>
                </c:pt>
                <c:pt idx="138">
                  <c:v>100.337757999796</c:v>
                </c:pt>
                <c:pt idx="139">
                  <c:v>93.234814169178705</c:v>
                </c:pt>
                <c:pt idx="140">
                  <c:v>94.798393743945098</c:v>
                </c:pt>
                <c:pt idx="141">
                  <c:v>90.3700196328152</c:v>
                </c:pt>
                <c:pt idx="142">
                  <c:v>86.440759708345595</c:v>
                </c:pt>
                <c:pt idx="143">
                  <c:v>91.317230907326504</c:v>
                </c:pt>
                <c:pt idx="144">
                  <c:v>88.111655023512398</c:v>
                </c:pt>
                <c:pt idx="145">
                  <c:v>94.376163148286693</c:v>
                </c:pt>
                <c:pt idx="146">
                  <c:v>109.21790835713701</c:v>
                </c:pt>
                <c:pt idx="147">
                  <c:v>58.914439020206203</c:v>
                </c:pt>
                <c:pt idx="148">
                  <c:v>46.8886397104542</c:v>
                </c:pt>
                <c:pt idx="149">
                  <c:v>75.847004324788202</c:v>
                </c:pt>
                <c:pt idx="150">
                  <c:v>79.272350739937195</c:v>
                </c:pt>
                <c:pt idx="151">
                  <c:v>72.785983112669797</c:v>
                </c:pt>
                <c:pt idx="152">
                  <c:v>76.028252107891007</c:v>
                </c:pt>
                <c:pt idx="153">
                  <c:v>89.653222503633103</c:v>
                </c:pt>
                <c:pt idx="154">
                  <c:v>86.9132317617334</c:v>
                </c:pt>
                <c:pt idx="155">
                  <c:v>87.069148284466095</c:v>
                </c:pt>
                <c:pt idx="156">
                  <c:v>64.029699235885204</c:v>
                </c:pt>
                <c:pt idx="157">
                  <c:v>81.635110306703297</c:v>
                </c:pt>
              </c:numCache>
            </c:numRef>
          </c:val>
          <c:smooth val="0"/>
          <c:extLst>
            <c:ext xmlns:c16="http://schemas.microsoft.com/office/drawing/2014/chart" uri="{C3380CC4-5D6E-409C-BE32-E72D297353CC}">
              <c16:uniqueId val="{0000000C-0D65-452D-A87E-E7615D646BA6}"/>
            </c:ext>
          </c:extLst>
        </c:ser>
        <c:dLbls>
          <c:showLegendKey val="0"/>
          <c:showVal val="0"/>
          <c:showCatName val="0"/>
          <c:showSerName val="0"/>
          <c:showPercent val="0"/>
          <c:showBubbleSize val="0"/>
        </c:dLbls>
        <c:marker val="1"/>
        <c:smooth val="0"/>
        <c:axId val="778642224"/>
        <c:axId val="778639600"/>
      </c:lineChart>
      <c:catAx>
        <c:axId val="82233600"/>
        <c:scaling>
          <c:orientation val="minMax"/>
        </c:scaling>
        <c:delete val="0"/>
        <c:axPos val="b"/>
        <c:numFmt formatCode="General" sourceLinked="0"/>
        <c:majorTickMark val="out"/>
        <c:minorTickMark val="none"/>
        <c:tickLblPos val="low"/>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tickMarkSkip val="12"/>
        <c:noMultiLvlLbl val="1"/>
      </c:catAx>
      <c:valAx>
        <c:axId val="82243968"/>
        <c:scaling>
          <c:orientation val="minMax"/>
          <c:max val="60"/>
          <c:min val="-60"/>
        </c:scaling>
        <c:delete val="0"/>
        <c:axPos val="l"/>
        <c:numFmt formatCode="General" sourceLinked="1"/>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majorUnit val="20"/>
      </c:valAx>
      <c:valAx>
        <c:axId val="778639600"/>
        <c:scaling>
          <c:orientation val="minMax"/>
          <c:max val="140"/>
          <c:min val="0"/>
        </c:scaling>
        <c:delete val="0"/>
        <c:axPos val="r"/>
        <c:numFmt formatCode="General" sourceLinked="1"/>
        <c:majorTickMark val="in"/>
        <c:minorTickMark val="none"/>
        <c:tickLblPos val="nextTo"/>
        <c:spPr>
          <a:noFill/>
          <a:ln>
            <a:solidFill>
              <a:sysClr val="windowText" lastClr="000000">
                <a:lumMod val="100000"/>
              </a:sysClr>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778642224"/>
        <c:crosses val="max"/>
        <c:crossBetween val="between"/>
        <c:majorUnit val="20"/>
      </c:valAx>
      <c:catAx>
        <c:axId val="778642224"/>
        <c:scaling>
          <c:orientation val="minMax"/>
        </c:scaling>
        <c:delete val="1"/>
        <c:axPos val="b"/>
        <c:numFmt formatCode="General" sourceLinked="1"/>
        <c:majorTickMark val="out"/>
        <c:minorTickMark val="none"/>
        <c:tickLblPos val="nextTo"/>
        <c:crossAx val="778639600"/>
        <c:crosses val="autoZero"/>
        <c:auto val="1"/>
        <c:lblAlgn val="ctr"/>
        <c:lblOffset val="100"/>
        <c:tickLblSkip val="1"/>
        <c:tickMarkSkip val="1"/>
        <c:noMultiLvlLbl val="0"/>
      </c:catAx>
      <c:spPr>
        <a:noFill/>
        <a:ln w="3175">
          <a:solidFill>
            <a:schemeClr val="tx1"/>
          </a:solidFill>
        </a:ln>
        <a:effectLst/>
      </c:spPr>
    </c:plotArea>
    <c:legend>
      <c:legendPos val="b"/>
      <c:layout>
        <c:manualLayout>
          <c:xMode val="edge"/>
          <c:yMode val="edge"/>
          <c:x val="0.05"/>
          <c:y val="0.86824615384615389"/>
          <c:w val="0.7688873931623933"/>
          <c:h val="0.10461709401709403"/>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0930918803418803"/>
          <c:h val="0.77940042735042725"/>
        </c:manualLayout>
      </c:layout>
      <c:lineChart>
        <c:grouping val="standard"/>
        <c:varyColors val="0"/>
        <c:ser>
          <c:idx val="1"/>
          <c:order val="0"/>
          <c:tx>
            <c:strRef>
              <c:f>'Budgetmallar hel sida'!$C$9</c:f>
              <c:strCache>
                <c:ptCount val="1"/>
                <c:pt idx="0">
                  <c:v>Konjunkturinstitutets RU-indikator</c:v>
                </c:pt>
              </c:strCache>
            </c:strRef>
          </c:tx>
          <c:spPr>
            <a:ln w="19050">
              <a:solidFill>
                <a:srgbClr val="000000"/>
              </a:solidFill>
            </a:ln>
          </c:spPr>
          <c:marker>
            <c:symbol val="none"/>
          </c:marker>
          <c:cat>
            <c:strRef>
              <c:f>'Budgetmallar hel sida'!$A$10:$A$69</c:f>
              <c:strCache>
                <c:ptCount val="58"/>
                <c:pt idx="1">
                  <c:v>06</c:v>
                </c:pt>
                <c:pt idx="5">
                  <c:v>07</c:v>
                </c:pt>
                <c:pt idx="9">
                  <c:v>08</c:v>
                </c:pt>
                <c:pt idx="13">
                  <c:v>09</c:v>
                </c:pt>
                <c:pt idx="17">
                  <c:v>10</c:v>
                </c:pt>
                <c:pt idx="21">
                  <c:v>11</c:v>
                </c:pt>
                <c:pt idx="25">
                  <c:v>12</c:v>
                </c:pt>
                <c:pt idx="29">
                  <c:v>13</c:v>
                </c:pt>
                <c:pt idx="33">
                  <c:v>14</c:v>
                </c:pt>
                <c:pt idx="37">
                  <c:v>15</c:v>
                </c:pt>
                <c:pt idx="41">
                  <c:v>16</c:v>
                </c:pt>
                <c:pt idx="45">
                  <c:v>17</c:v>
                </c:pt>
                <c:pt idx="49">
                  <c:v>18</c:v>
                </c:pt>
                <c:pt idx="53">
                  <c:v>19</c:v>
                </c:pt>
                <c:pt idx="57">
                  <c:v>20</c:v>
                </c:pt>
              </c:strCache>
            </c:strRef>
          </c:cat>
          <c:val>
            <c:numRef>
              <c:f>'Budgetmallar hel sida'!$C$10:$C$69</c:f>
              <c:numCache>
                <c:formatCode>General</c:formatCode>
                <c:ptCount val="60"/>
                <c:pt idx="0">
                  <c:v>0.8</c:v>
                </c:pt>
                <c:pt idx="1">
                  <c:v>1</c:v>
                </c:pt>
                <c:pt idx="2">
                  <c:v>1.3</c:v>
                </c:pt>
                <c:pt idx="3">
                  <c:v>1.4</c:v>
                </c:pt>
                <c:pt idx="4">
                  <c:v>1.7</c:v>
                </c:pt>
                <c:pt idx="5">
                  <c:v>1.8</c:v>
                </c:pt>
                <c:pt idx="6">
                  <c:v>1.6</c:v>
                </c:pt>
                <c:pt idx="7">
                  <c:v>1.4</c:v>
                </c:pt>
                <c:pt idx="8">
                  <c:v>1.2</c:v>
                </c:pt>
                <c:pt idx="9">
                  <c:v>0.5</c:v>
                </c:pt>
                <c:pt idx="10">
                  <c:v>-0.2</c:v>
                </c:pt>
                <c:pt idx="11">
                  <c:v>-1.8</c:v>
                </c:pt>
                <c:pt idx="12">
                  <c:v>-2.6</c:v>
                </c:pt>
                <c:pt idx="13">
                  <c:v>-2.6</c:v>
                </c:pt>
                <c:pt idx="14">
                  <c:v>-2.2999999999999998</c:v>
                </c:pt>
                <c:pt idx="15">
                  <c:v>-1.6</c:v>
                </c:pt>
                <c:pt idx="16">
                  <c:v>-1</c:v>
                </c:pt>
                <c:pt idx="17">
                  <c:v>-0.5</c:v>
                </c:pt>
                <c:pt idx="18">
                  <c:v>0</c:v>
                </c:pt>
                <c:pt idx="19">
                  <c:v>0.4</c:v>
                </c:pt>
                <c:pt idx="20">
                  <c:v>0.4</c:v>
                </c:pt>
                <c:pt idx="21">
                  <c:v>0.3</c:v>
                </c:pt>
                <c:pt idx="22">
                  <c:v>-0.1</c:v>
                </c:pt>
                <c:pt idx="23">
                  <c:v>-0.6</c:v>
                </c:pt>
                <c:pt idx="24">
                  <c:v>-0.2</c:v>
                </c:pt>
                <c:pt idx="25">
                  <c:v>-0.6</c:v>
                </c:pt>
                <c:pt idx="26">
                  <c:v>-1.1000000000000001</c:v>
                </c:pt>
                <c:pt idx="27">
                  <c:v>-1.3</c:v>
                </c:pt>
                <c:pt idx="28">
                  <c:v>-1.4</c:v>
                </c:pt>
                <c:pt idx="29">
                  <c:v>-1.2</c:v>
                </c:pt>
                <c:pt idx="30">
                  <c:v>-0.9</c:v>
                </c:pt>
                <c:pt idx="31">
                  <c:v>-0.7</c:v>
                </c:pt>
                <c:pt idx="32">
                  <c:v>-0.6</c:v>
                </c:pt>
                <c:pt idx="33">
                  <c:v>-0.6</c:v>
                </c:pt>
                <c:pt idx="34">
                  <c:v>-0.5</c:v>
                </c:pt>
                <c:pt idx="35">
                  <c:v>-0.4</c:v>
                </c:pt>
                <c:pt idx="36">
                  <c:v>0</c:v>
                </c:pt>
                <c:pt idx="37">
                  <c:v>-0.1</c:v>
                </c:pt>
                <c:pt idx="38">
                  <c:v>0.1</c:v>
                </c:pt>
                <c:pt idx="39">
                  <c:v>0.3</c:v>
                </c:pt>
                <c:pt idx="40">
                  <c:v>0.3</c:v>
                </c:pt>
                <c:pt idx="41">
                  <c:v>0.4</c:v>
                </c:pt>
                <c:pt idx="42">
                  <c:v>0.4</c:v>
                </c:pt>
                <c:pt idx="43">
                  <c:v>0.8</c:v>
                </c:pt>
                <c:pt idx="44">
                  <c:v>1.1000000000000001</c:v>
                </c:pt>
                <c:pt idx="45">
                  <c:v>1.5</c:v>
                </c:pt>
                <c:pt idx="46">
                  <c:v>1.7</c:v>
                </c:pt>
                <c:pt idx="47">
                  <c:v>1.5</c:v>
                </c:pt>
                <c:pt idx="48">
                  <c:v>1.7</c:v>
                </c:pt>
                <c:pt idx="49">
                  <c:v>1.6</c:v>
                </c:pt>
                <c:pt idx="50">
                  <c:v>1.6</c:v>
                </c:pt>
                <c:pt idx="51">
                  <c:v>1.3</c:v>
                </c:pt>
                <c:pt idx="52">
                  <c:v>1.2</c:v>
                </c:pt>
                <c:pt idx="53">
                  <c:v>0.9</c:v>
                </c:pt>
                <c:pt idx="54">
                  <c:v>0.3</c:v>
                </c:pt>
                <c:pt idx="55">
                  <c:v>0.2</c:v>
                </c:pt>
                <c:pt idx="56">
                  <c:v>-1.6</c:v>
                </c:pt>
                <c:pt idx="57">
                  <c:v>-1.7</c:v>
                </c:pt>
                <c:pt idx="58">
                  <c:v>-1.1000000000000001</c:v>
                </c:pt>
                <c:pt idx="59">
                  <c:v>-0.4</c:v>
                </c:pt>
              </c:numCache>
            </c:numRef>
          </c:val>
          <c:smooth val="0"/>
          <c:extLst>
            <c:ext xmlns:c16="http://schemas.microsoft.com/office/drawing/2014/chart" uri="{C3380CC4-5D6E-409C-BE32-E72D297353CC}">
              <c16:uniqueId val="{00000000-42AF-422F-905A-A6A72EA76C3F}"/>
            </c:ext>
          </c:extLst>
        </c:ser>
        <c:dLbls>
          <c:showLegendKey val="0"/>
          <c:showVal val="0"/>
          <c:showCatName val="0"/>
          <c:showSerName val="0"/>
          <c:showPercent val="0"/>
          <c:showBubbleSize val="0"/>
        </c:dLbls>
        <c:smooth val="0"/>
        <c:axId val="82487936"/>
        <c:axId val="82502016"/>
      </c:lineChart>
      <c:date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Offset val="100"/>
        <c:baseTimeUnit val="months"/>
        <c:majorUnit val="1"/>
        <c:majorTimeUnit val="months"/>
        <c:minorUnit val="4"/>
        <c:minorTimeUnit val="years"/>
      </c:dateAx>
      <c:valAx>
        <c:axId val="8250201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 val="autoZero"/>
        <c:crossBetween val="between"/>
        <c:majorUnit val="1"/>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608043626448534E-2"/>
          <c:y val="4.3899016752691436E-2"/>
          <c:w val="0.908926039536469"/>
          <c:h val="0.93073036705788859"/>
        </c:manualLayout>
      </c:layout>
      <c:areaChart>
        <c:grouping val="stacked"/>
        <c:varyColors val="0"/>
        <c:ser>
          <c:idx val="0"/>
          <c:order val="0"/>
          <c:spPr>
            <a:noFill/>
            <a:ln>
              <a:noFill/>
            </a:ln>
          </c:spP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sida'!$B$9:$B$15</c:f>
              <c:numCache>
                <c:formatCode>General</c:formatCode>
                <c:ptCount val="7"/>
                <c:pt idx="0">
                  <c:v>2.0705842127723528</c:v>
                </c:pt>
                <c:pt idx="1">
                  <c:v>2.5679422774097294</c:v>
                </c:pt>
                <c:pt idx="2">
                  <c:v>1.9500072084619235</c:v>
                </c:pt>
                <c:pt idx="3">
                  <c:v>1.3698577632300202</c:v>
                </c:pt>
                <c:pt idx="4">
                  <c:v>-2.8178154184335558</c:v>
                </c:pt>
                <c:pt idx="5">
                  <c:v>1.4354088877964684</c:v>
                </c:pt>
                <c:pt idx="6">
                  <c:v>0.66867166982299642</c:v>
                </c:pt>
              </c:numCache>
            </c:numRef>
          </c:val>
          <c:extLst>
            <c:ext xmlns:c16="http://schemas.microsoft.com/office/drawing/2014/chart" uri="{C3380CC4-5D6E-409C-BE32-E72D297353CC}">
              <c16:uniqueId val="{00000000-0F60-49DD-B8DF-4C53A3CEC4E4}"/>
            </c:ext>
          </c:extLst>
        </c:ser>
        <c:ser>
          <c:idx val="1"/>
          <c:order val="1"/>
          <c:spPr>
            <a:solidFill>
              <a:sysClr val="windowText" lastClr="000000">
                <a:lumMod val="50000"/>
                <a:lumOff val="50000"/>
              </a:sysClr>
            </a:solidFill>
            <a:ln w="25400">
              <a:noFill/>
            </a:ln>
          </c:spP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sida'!$C$9:$C$15</c:f>
              <c:numCache>
                <c:formatCode>General</c:formatCode>
                <c:ptCount val="7"/>
                <c:pt idx="5">
                  <c:v>0.47208134817694969</c:v>
                </c:pt>
                <c:pt idx="6">
                  <c:v>0.84910520527034938</c:v>
                </c:pt>
              </c:numCache>
            </c:numRef>
          </c:val>
          <c:extLst>
            <c:ext xmlns:c16="http://schemas.microsoft.com/office/drawing/2014/chart" uri="{C3380CC4-5D6E-409C-BE32-E72D297353CC}">
              <c16:uniqueId val="{00000001-0F60-49DD-B8DF-4C53A3CEC4E4}"/>
            </c:ext>
          </c:extLst>
        </c:ser>
        <c:ser>
          <c:idx val="2"/>
          <c:order val="2"/>
          <c:spPr>
            <a:solidFill>
              <a:sysClr val="window" lastClr="FFFFFF">
                <a:lumMod val="65000"/>
              </a:sysClr>
            </a:solidFill>
            <a:ln w="25400">
              <a:noFill/>
            </a:ln>
          </c:spP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sida'!$D$9:$D$15</c:f>
              <c:numCache>
                <c:formatCode>General</c:formatCode>
                <c:ptCount val="7"/>
                <c:pt idx="5">
                  <c:v>0.35348430928455143</c:v>
                </c:pt>
                <c:pt idx="6">
                  <c:v>0.63579162395207245</c:v>
                </c:pt>
              </c:numCache>
            </c:numRef>
          </c:val>
          <c:extLst>
            <c:ext xmlns:c16="http://schemas.microsoft.com/office/drawing/2014/chart" uri="{C3380CC4-5D6E-409C-BE32-E72D297353CC}">
              <c16:uniqueId val="{00000002-0F60-49DD-B8DF-4C53A3CEC4E4}"/>
            </c:ext>
          </c:extLst>
        </c:ser>
        <c:ser>
          <c:idx val="3"/>
          <c:order val="3"/>
          <c:tx>
            <c:v>50 %</c:v>
          </c:tx>
          <c:spPr>
            <a:solidFill>
              <a:sysClr val="window" lastClr="FFFFFF">
                <a:lumMod val="85000"/>
              </a:sysClr>
            </a:solidFill>
            <a:ln w="25400">
              <a:noFill/>
            </a:ln>
          </c:spP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sida'!$E$9:$E$15</c:f>
              <c:numCache>
                <c:formatCode>General</c:formatCode>
                <c:ptCount val="7"/>
                <c:pt idx="5">
                  <c:v>1.8229206183987188</c:v>
                </c:pt>
                <c:pt idx="6">
                  <c:v>3.2787810657090759</c:v>
                </c:pt>
              </c:numCache>
            </c:numRef>
          </c:val>
          <c:extLst>
            <c:ext xmlns:c16="http://schemas.microsoft.com/office/drawing/2014/chart" uri="{C3380CC4-5D6E-409C-BE32-E72D297353CC}">
              <c16:uniqueId val="{00000003-0F60-49DD-B8DF-4C53A3CEC4E4}"/>
            </c:ext>
          </c:extLst>
        </c:ser>
        <c:ser>
          <c:idx val="4"/>
          <c:order val="4"/>
          <c:tx>
            <c:v>65 %</c:v>
          </c:tx>
          <c:spPr>
            <a:solidFill>
              <a:sysClr val="window" lastClr="FFFFFF">
                <a:lumMod val="65000"/>
              </a:sysClr>
            </a:solidFill>
            <a:ln w="25400">
              <a:noFill/>
            </a:ln>
          </c:spP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sida'!$F$9:$F$15</c:f>
              <c:numCache>
                <c:formatCode>General</c:formatCode>
                <c:ptCount val="7"/>
                <c:pt idx="5">
                  <c:v>0.35348430928455166</c:v>
                </c:pt>
                <c:pt idx="6">
                  <c:v>0.63579162395207245</c:v>
                </c:pt>
              </c:numCache>
            </c:numRef>
          </c:val>
          <c:extLst>
            <c:ext xmlns:c16="http://schemas.microsoft.com/office/drawing/2014/chart" uri="{C3380CC4-5D6E-409C-BE32-E72D297353CC}">
              <c16:uniqueId val="{00000004-0F60-49DD-B8DF-4C53A3CEC4E4}"/>
            </c:ext>
          </c:extLst>
        </c:ser>
        <c:ser>
          <c:idx val="5"/>
          <c:order val="5"/>
          <c:tx>
            <c:v>80 %</c:v>
          </c:tx>
          <c:spPr>
            <a:solidFill>
              <a:sysClr val="windowText" lastClr="000000">
                <a:lumMod val="50000"/>
                <a:lumOff val="50000"/>
              </a:sysClr>
            </a:solidFill>
            <a:ln w="25400">
              <a:noFill/>
            </a:ln>
          </c:spP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sida'!$G$9:$G$15</c:f>
              <c:numCache>
                <c:formatCode>General</c:formatCode>
                <c:ptCount val="7"/>
                <c:pt idx="5">
                  <c:v>0.47208134817694969</c:v>
                </c:pt>
                <c:pt idx="6">
                  <c:v>0.84910520527034894</c:v>
                </c:pt>
              </c:numCache>
            </c:numRef>
          </c:val>
          <c:extLst>
            <c:ext xmlns:c16="http://schemas.microsoft.com/office/drawing/2014/chart" uri="{C3380CC4-5D6E-409C-BE32-E72D297353CC}">
              <c16:uniqueId val="{00000005-0F60-49DD-B8DF-4C53A3CEC4E4}"/>
            </c:ext>
          </c:extLst>
        </c:ser>
        <c:dLbls>
          <c:showLegendKey val="0"/>
          <c:showVal val="0"/>
          <c:showCatName val="0"/>
          <c:showSerName val="0"/>
          <c:showPercent val="0"/>
          <c:showBubbleSize val="0"/>
        </c:dLbls>
        <c:axId val="151105920"/>
        <c:axId val="151107840"/>
      </c:areaChart>
      <c:lineChart>
        <c:grouping val="standard"/>
        <c:varyColors val="0"/>
        <c:ser>
          <c:idx val="6"/>
          <c:order val="6"/>
          <c:tx>
            <c:strRef>
              <c:f>'Budgetmallar hel sida'!$H$8</c:f>
              <c:strCache>
                <c:ptCount val="1"/>
                <c:pt idx="0">
                  <c:v>Utfall</c:v>
                </c:pt>
              </c:strCache>
            </c:strRef>
          </c:tx>
          <c:spPr>
            <a:ln w="25400">
              <a:solidFill>
                <a:sysClr val="windowText" lastClr="000000"/>
              </a:solidFill>
            </a:ln>
          </c:spPr>
          <c:marker>
            <c:symbol val="none"/>
          </c:marke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sida'!$H$9:$H$15</c:f>
              <c:numCache>
                <c:formatCode>General</c:formatCode>
                <c:ptCount val="7"/>
                <c:pt idx="0">
                  <c:v>2.0705842127723528</c:v>
                </c:pt>
                <c:pt idx="1">
                  <c:v>2.5679422774097294</c:v>
                </c:pt>
                <c:pt idx="2">
                  <c:v>1.9500072084619235</c:v>
                </c:pt>
                <c:pt idx="3">
                  <c:v>1.3698577632300202</c:v>
                </c:pt>
                <c:pt idx="4">
                  <c:v>-2.8178154184335558</c:v>
                </c:pt>
              </c:numCache>
            </c:numRef>
          </c:val>
          <c:smooth val="0"/>
          <c:extLst>
            <c:ext xmlns:c16="http://schemas.microsoft.com/office/drawing/2014/chart" uri="{C3380CC4-5D6E-409C-BE32-E72D297353CC}">
              <c16:uniqueId val="{00000006-0F60-49DD-B8DF-4C53A3CEC4E4}"/>
            </c:ext>
          </c:extLst>
        </c:ser>
        <c:ser>
          <c:idx val="7"/>
          <c:order val="7"/>
          <c:tx>
            <c:strRef>
              <c:f>'Budgetmallar hel sida'!$I$8</c:f>
              <c:strCache>
                <c:ptCount val="1"/>
                <c:pt idx="0">
                  <c:v>Regeringen</c:v>
                </c:pt>
              </c:strCache>
            </c:strRef>
          </c:tx>
          <c:spPr>
            <a:ln w="25400">
              <a:solidFill>
                <a:sysClr val="windowText" lastClr="000000"/>
              </a:solidFill>
              <a:prstDash val="dash"/>
            </a:ln>
          </c:spPr>
          <c:marker>
            <c:symbol val="none"/>
          </c:marke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sida'!$I$9:$I$15</c:f>
              <c:numCache>
                <c:formatCode>General</c:formatCode>
                <c:ptCount val="7"/>
                <c:pt idx="4">
                  <c:v>-2.8178154184335558</c:v>
                </c:pt>
                <c:pt idx="5">
                  <c:v>3.1724348544573289</c:v>
                </c:pt>
                <c:pt idx="6">
                  <c:v>3.7929590318999562</c:v>
                </c:pt>
              </c:numCache>
            </c:numRef>
          </c:val>
          <c:smooth val="0"/>
          <c:extLst>
            <c:ext xmlns:c16="http://schemas.microsoft.com/office/drawing/2014/chart" uri="{C3380CC4-5D6E-409C-BE32-E72D297353CC}">
              <c16:uniqueId val="{00000007-0F60-49DD-B8DF-4C53A3CEC4E4}"/>
            </c:ext>
          </c:extLst>
        </c:ser>
        <c:ser>
          <c:idx val="8"/>
          <c:order val="8"/>
          <c:tx>
            <c:strRef>
              <c:f>'Budgetmallar hel sida'!$J$8</c:f>
              <c:strCache>
                <c:ptCount val="1"/>
                <c:pt idx="0">
                  <c:v>Konjunkturinstitutet</c:v>
                </c:pt>
              </c:strCache>
            </c:strRef>
          </c:tx>
          <c:spPr>
            <a:ln>
              <a:noFill/>
            </a:ln>
          </c:spPr>
          <c:marker>
            <c:symbol val="x"/>
            <c:size val="5"/>
            <c:spPr>
              <a:noFill/>
              <a:ln w="9525">
                <a:solidFill>
                  <a:sysClr val="windowText" lastClr="000000"/>
                </a:solidFill>
              </a:ln>
            </c:spPr>
          </c:marke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sida'!$J$9:$J$15</c:f>
              <c:numCache>
                <c:formatCode>General</c:formatCode>
                <c:ptCount val="7"/>
                <c:pt idx="5">
                  <c:v>3.7</c:v>
                </c:pt>
                <c:pt idx="6">
                  <c:v>3.4</c:v>
                </c:pt>
              </c:numCache>
            </c:numRef>
          </c:val>
          <c:smooth val="0"/>
          <c:extLst>
            <c:ext xmlns:c16="http://schemas.microsoft.com/office/drawing/2014/chart" uri="{C3380CC4-5D6E-409C-BE32-E72D297353CC}">
              <c16:uniqueId val="{00000008-0F60-49DD-B8DF-4C53A3CEC4E4}"/>
            </c:ext>
          </c:extLst>
        </c:ser>
        <c:ser>
          <c:idx val="9"/>
          <c:order val="9"/>
          <c:tx>
            <c:strRef>
              <c:f>'Budgetmallar hel sida'!$K$8</c:f>
              <c:strCache>
                <c:ptCount val="1"/>
                <c:pt idx="0">
                  <c:v>Europeiska kommissionen</c:v>
                </c:pt>
              </c:strCache>
            </c:strRef>
          </c:tx>
          <c:spPr>
            <a:ln>
              <a:noFill/>
            </a:ln>
          </c:spPr>
          <c:marker>
            <c:symbol val="circle"/>
            <c:size val="5"/>
            <c:spPr>
              <a:noFill/>
              <a:ln w="9525">
                <a:solidFill>
                  <a:sysClr val="windowText" lastClr="000000"/>
                </a:solidFill>
              </a:ln>
            </c:spPr>
          </c:marke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sida'!$K$9:$K$15</c:f>
              <c:numCache>
                <c:formatCode>General</c:formatCode>
                <c:ptCount val="7"/>
                <c:pt idx="5">
                  <c:v>2.7</c:v>
                </c:pt>
                <c:pt idx="6">
                  <c:v>4</c:v>
                </c:pt>
              </c:numCache>
            </c:numRef>
          </c:val>
          <c:smooth val="0"/>
          <c:extLst>
            <c:ext xmlns:c16="http://schemas.microsoft.com/office/drawing/2014/chart" uri="{C3380CC4-5D6E-409C-BE32-E72D297353CC}">
              <c16:uniqueId val="{00000009-0F60-49DD-B8DF-4C53A3CEC4E4}"/>
            </c:ext>
          </c:extLst>
        </c:ser>
        <c:ser>
          <c:idx val="10"/>
          <c:order val="10"/>
          <c:tx>
            <c:strRef>
              <c:f>'Budgetmallar hel sida'!$L$8</c:f>
              <c:strCache>
                <c:ptCount val="1"/>
                <c:pt idx="0">
                  <c:v>Riksbanken</c:v>
                </c:pt>
              </c:strCache>
            </c:strRef>
          </c:tx>
          <c:spPr>
            <a:ln>
              <a:noFill/>
            </a:ln>
          </c:spPr>
          <c:marker>
            <c:symbol val="triangle"/>
            <c:size val="5"/>
            <c:spPr>
              <a:noFill/>
              <a:ln w="9525">
                <a:solidFill>
                  <a:sysClr val="windowText" lastClr="000000"/>
                </a:solidFill>
              </a:ln>
            </c:spPr>
          </c:marke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sida'!$L$9:$L$15</c:f>
              <c:numCache>
                <c:formatCode>General</c:formatCode>
                <c:ptCount val="7"/>
                <c:pt idx="5">
                  <c:v>3</c:v>
                </c:pt>
                <c:pt idx="6">
                  <c:v>3.9</c:v>
                </c:pt>
              </c:numCache>
            </c:numRef>
          </c:val>
          <c:smooth val="0"/>
          <c:extLst>
            <c:ext xmlns:c16="http://schemas.microsoft.com/office/drawing/2014/chart" uri="{C3380CC4-5D6E-409C-BE32-E72D297353CC}">
              <c16:uniqueId val="{0000000A-0F60-49DD-B8DF-4C53A3CEC4E4}"/>
            </c:ext>
          </c:extLst>
        </c:ser>
        <c:ser>
          <c:idx val="11"/>
          <c:order val="11"/>
          <c:tx>
            <c:strRef>
              <c:f>'Budgetmallar hel sida'!$M$8</c:f>
              <c:strCache>
                <c:ptCount val="1"/>
                <c:pt idx="0">
                  <c:v>Ekonomistyrningsverket</c:v>
                </c:pt>
              </c:strCache>
            </c:strRef>
          </c:tx>
          <c:spPr>
            <a:ln>
              <a:noFill/>
            </a:ln>
          </c:spPr>
          <c:marker>
            <c:symbol val="square"/>
            <c:size val="5"/>
            <c:spPr>
              <a:noFill/>
              <a:ln>
                <a:solidFill>
                  <a:sysClr val="windowText" lastClr="000000"/>
                </a:solidFill>
              </a:ln>
            </c:spPr>
          </c:marker>
          <c:cat>
            <c:numRef>
              <c:f>[1]BNP!$A$35:$A$41</c:f>
              <c:numCache>
                <c:formatCode>General</c:formatCode>
                <c:ptCount val="7"/>
                <c:pt idx="0">
                  <c:v>16</c:v>
                </c:pt>
                <c:pt idx="1">
                  <c:v>17</c:v>
                </c:pt>
                <c:pt idx="2">
                  <c:v>18</c:v>
                </c:pt>
                <c:pt idx="3">
                  <c:v>19</c:v>
                </c:pt>
                <c:pt idx="4">
                  <c:v>20</c:v>
                </c:pt>
                <c:pt idx="5">
                  <c:v>21</c:v>
                </c:pt>
                <c:pt idx="6">
                  <c:v>22</c:v>
                </c:pt>
              </c:numCache>
            </c:numRef>
          </c:cat>
          <c:val>
            <c:numRef>
              <c:f>'Budgetmallar hel sida'!$M$9:$M$15</c:f>
              <c:numCache>
                <c:formatCode>General</c:formatCode>
                <c:ptCount val="7"/>
                <c:pt idx="5">
                  <c:v>4.0999999999999996</c:v>
                </c:pt>
                <c:pt idx="6">
                  <c:v>3.3</c:v>
                </c:pt>
              </c:numCache>
            </c:numRef>
          </c:val>
          <c:smooth val="0"/>
          <c:extLst>
            <c:ext xmlns:c16="http://schemas.microsoft.com/office/drawing/2014/chart" uri="{C3380CC4-5D6E-409C-BE32-E72D297353CC}">
              <c16:uniqueId val="{0000000B-0F60-49DD-B8DF-4C53A3CEC4E4}"/>
            </c:ext>
          </c:extLst>
        </c:ser>
        <c:dLbls>
          <c:showLegendKey val="0"/>
          <c:showVal val="0"/>
          <c:showCatName val="0"/>
          <c:showSerName val="0"/>
          <c:showPercent val="0"/>
          <c:showBubbleSize val="0"/>
        </c:dLbls>
        <c:marker val="1"/>
        <c:smooth val="0"/>
        <c:axId val="151105920"/>
        <c:axId val="151107840"/>
      </c:lineChart>
      <c:catAx>
        <c:axId val="151105920"/>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sz="800">
                <a:latin typeface="Arial" panose="020B0604020202020204" pitchFamily="34" charset="0"/>
                <a:cs typeface="Arial" panose="020B0604020202020204" pitchFamily="34" charset="0"/>
              </a:defRPr>
            </a:pPr>
            <a:endParaRPr lang="sv-SE"/>
          </a:p>
        </c:txPr>
        <c:crossAx val="151107840"/>
        <c:crossesAt val="0"/>
        <c:auto val="1"/>
        <c:lblAlgn val="ctr"/>
        <c:lblOffset val="100"/>
        <c:noMultiLvlLbl val="1"/>
      </c:catAx>
      <c:valAx>
        <c:axId val="151107840"/>
        <c:scaling>
          <c:orientation val="minMax"/>
          <c:max val="7"/>
          <c:min val="-6"/>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800">
                <a:latin typeface="Arial" panose="020B0604020202020204" pitchFamily="34" charset="0"/>
                <a:cs typeface="Arial" panose="020B0604020202020204" pitchFamily="34" charset="0"/>
              </a:defRPr>
            </a:pPr>
            <a:endParaRPr lang="sv-SE"/>
          </a:p>
        </c:txPr>
        <c:crossAx val="151105920"/>
        <c:crossesAt val="1"/>
        <c:crossBetween val="between"/>
        <c:majorUnit val="1"/>
      </c:valAx>
      <c:spPr>
        <a:noFill/>
        <a:ln w="3175">
          <a:solidFill>
            <a:sysClr val="windowText" lastClr="000000"/>
          </a:solidFill>
          <a:prstDash val="solid"/>
        </a:ln>
      </c:spPr>
    </c:plotArea>
    <c:legend>
      <c:legendPos val="r"/>
      <c:legendEntry>
        <c:idx val="3"/>
        <c:delete val="1"/>
      </c:legendEntry>
      <c:legendEntry>
        <c:idx val="4"/>
        <c:delete val="1"/>
      </c:legendEntry>
      <c:legendEntry>
        <c:idx val="5"/>
        <c:delete val="1"/>
      </c:legendEntry>
      <c:layout>
        <c:manualLayout>
          <c:xMode val="edge"/>
          <c:yMode val="edge"/>
          <c:x val="6.9257051282051271E-2"/>
          <c:y val="0.59215555555555555"/>
          <c:w val="0.71084380341880338"/>
          <c:h val="0.31894829059829066"/>
        </c:manualLayout>
      </c:layout>
      <c:overlay val="0"/>
      <c:txPr>
        <a:bodyPr/>
        <a:lstStyle/>
        <a:p>
          <a:pPr>
            <a:defRPr sz="800">
              <a:latin typeface="Arial" panose="020B0604020202020204" pitchFamily="34" charset="0"/>
              <a:cs typeface="Arial" panose="020B0604020202020204" pitchFamily="34" charset="0"/>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Budgetmallar!$B$9</c:f>
              <c:strCache>
                <c:ptCount val="1"/>
                <c:pt idx="0">
                  <c:v>Andel av disponibel inkomst</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7B77-44D8-BE74-9DD35787DD11}"/>
              </c:ext>
            </c:extLst>
          </c:dPt>
          <c:dPt>
            <c:idx val="1"/>
            <c:bubble3D val="0"/>
            <c:extLst>
              <c:ext xmlns:c16="http://schemas.microsoft.com/office/drawing/2014/chart" uri="{C3380CC4-5D6E-409C-BE32-E72D297353CC}">
                <c16:uniqueId val="{00000001-7B77-44D8-BE74-9DD35787DD11}"/>
              </c:ext>
            </c:extLst>
          </c:dPt>
          <c:dPt>
            <c:idx val="2"/>
            <c:bubble3D val="0"/>
            <c:extLst>
              <c:ext xmlns:c16="http://schemas.microsoft.com/office/drawing/2014/chart" uri="{C3380CC4-5D6E-409C-BE32-E72D297353CC}">
                <c16:uniqueId val="{00000002-7B77-44D8-BE74-9DD35787DD11}"/>
              </c:ext>
            </c:extLst>
          </c:dPt>
          <c:dPt>
            <c:idx val="3"/>
            <c:bubble3D val="0"/>
            <c:extLst>
              <c:ext xmlns:c16="http://schemas.microsoft.com/office/drawing/2014/chart" uri="{C3380CC4-5D6E-409C-BE32-E72D297353CC}">
                <c16:uniqueId val="{00000003-7B77-44D8-BE74-9DD35787DD11}"/>
              </c:ext>
            </c:extLst>
          </c:dPt>
          <c:dPt>
            <c:idx val="4"/>
            <c:bubble3D val="0"/>
            <c:extLst>
              <c:ext xmlns:c16="http://schemas.microsoft.com/office/drawing/2014/chart" uri="{C3380CC4-5D6E-409C-BE32-E72D297353CC}">
                <c16:uniqueId val="{00000004-7B77-44D8-BE74-9DD35787DD11}"/>
              </c:ext>
            </c:extLst>
          </c:dPt>
          <c:dPt>
            <c:idx val="5"/>
            <c:bubble3D val="0"/>
            <c:extLst>
              <c:ext xmlns:c16="http://schemas.microsoft.com/office/drawing/2014/chart" uri="{C3380CC4-5D6E-409C-BE32-E72D297353CC}">
                <c16:uniqueId val="{00000005-7B77-44D8-BE74-9DD35787DD11}"/>
              </c:ext>
            </c:extLst>
          </c:dPt>
          <c:dPt>
            <c:idx val="6"/>
            <c:bubble3D val="0"/>
            <c:extLst>
              <c:ext xmlns:c16="http://schemas.microsoft.com/office/drawing/2014/chart" uri="{C3380CC4-5D6E-409C-BE32-E72D297353CC}">
                <c16:uniqueId val="{00000006-7B77-44D8-BE74-9DD35787DD11}"/>
              </c:ext>
            </c:extLst>
          </c:dPt>
          <c:dPt>
            <c:idx val="7"/>
            <c:bubble3D val="0"/>
            <c:extLst>
              <c:ext xmlns:c16="http://schemas.microsoft.com/office/drawing/2014/chart" uri="{C3380CC4-5D6E-409C-BE32-E72D297353CC}">
                <c16:uniqueId val="{00000007-7B77-44D8-BE74-9DD35787DD11}"/>
              </c:ext>
            </c:extLst>
          </c:dPt>
          <c:dPt>
            <c:idx val="8"/>
            <c:bubble3D val="0"/>
            <c:extLst>
              <c:ext xmlns:c16="http://schemas.microsoft.com/office/drawing/2014/chart" uri="{C3380CC4-5D6E-409C-BE32-E72D297353CC}">
                <c16:uniqueId val="{00000008-7B77-44D8-BE74-9DD35787DD11}"/>
              </c:ext>
            </c:extLst>
          </c:dPt>
          <c:dPt>
            <c:idx val="9"/>
            <c:bubble3D val="0"/>
            <c:extLst>
              <c:ext xmlns:c16="http://schemas.microsoft.com/office/drawing/2014/chart" uri="{C3380CC4-5D6E-409C-BE32-E72D297353CC}">
                <c16:uniqueId val="{00000009-7B77-44D8-BE74-9DD35787DD11}"/>
              </c:ext>
            </c:extLst>
          </c:dPt>
          <c:dPt>
            <c:idx val="10"/>
            <c:bubble3D val="0"/>
            <c:extLst>
              <c:ext xmlns:c16="http://schemas.microsoft.com/office/drawing/2014/chart" uri="{C3380CC4-5D6E-409C-BE32-E72D297353CC}">
                <c16:uniqueId val="{0000000A-7B77-44D8-BE74-9DD35787DD11}"/>
              </c:ext>
            </c:extLst>
          </c:dPt>
          <c:cat>
            <c:strRef>
              <c:f>Budgetmallar!$A$10:$A$34</c:f>
              <c:strCache>
                <c:ptCount val="25"/>
                <c:pt idx="0">
                  <c:v>96</c:v>
                </c:pt>
                <c:pt idx="1">
                  <c:v>97</c:v>
                </c:pt>
                <c:pt idx="2">
                  <c:v>98</c:v>
                </c:pt>
                <c:pt idx="3">
                  <c:v>99</c:v>
                </c:pt>
                <c:pt idx="4">
                  <c:v>00</c:v>
                </c:pt>
                <c:pt idx="5">
                  <c:v>01</c:v>
                </c:pt>
                <c:pt idx="6">
                  <c:v>02</c:v>
                </c:pt>
                <c:pt idx="7">
                  <c:v>03</c:v>
                </c:pt>
                <c:pt idx="8">
                  <c:v>04</c:v>
                </c:pt>
                <c:pt idx="9">
                  <c:v>05</c:v>
                </c:pt>
                <c:pt idx="10">
                  <c:v>06</c:v>
                </c:pt>
                <c:pt idx="11">
                  <c:v>07</c:v>
                </c:pt>
                <c:pt idx="12">
                  <c:v>08</c:v>
                </c:pt>
                <c:pt idx="13">
                  <c:v>09</c:v>
                </c:pt>
                <c:pt idx="14">
                  <c:v>10</c:v>
                </c:pt>
                <c:pt idx="15">
                  <c:v>11</c:v>
                </c:pt>
                <c:pt idx="16">
                  <c:v>12</c:v>
                </c:pt>
                <c:pt idx="17">
                  <c:v>13</c:v>
                </c:pt>
                <c:pt idx="18">
                  <c:v>14</c:v>
                </c:pt>
                <c:pt idx="19">
                  <c:v>15</c:v>
                </c:pt>
                <c:pt idx="20">
                  <c:v>16</c:v>
                </c:pt>
                <c:pt idx="21">
                  <c:v>17</c:v>
                </c:pt>
                <c:pt idx="22">
                  <c:v>18</c:v>
                </c:pt>
                <c:pt idx="23">
                  <c:v>19</c:v>
                </c:pt>
                <c:pt idx="24">
                  <c:v>20</c:v>
                </c:pt>
              </c:strCache>
            </c:strRef>
          </c:cat>
          <c:val>
            <c:numRef>
              <c:f>Budgetmallar!$B$10:$B$34</c:f>
              <c:numCache>
                <c:formatCode>0.0</c:formatCode>
                <c:ptCount val="25"/>
                <c:pt idx="0">
                  <c:v>95.6</c:v>
                </c:pt>
                <c:pt idx="1">
                  <c:v>100.2</c:v>
                </c:pt>
                <c:pt idx="2">
                  <c:v>103.6</c:v>
                </c:pt>
                <c:pt idx="3">
                  <c:v>107</c:v>
                </c:pt>
                <c:pt idx="4">
                  <c:v>111.3</c:v>
                </c:pt>
                <c:pt idx="5">
                  <c:v>111.4</c:v>
                </c:pt>
                <c:pt idx="6">
                  <c:v>114.5</c:v>
                </c:pt>
                <c:pt idx="7">
                  <c:v>121.2</c:v>
                </c:pt>
                <c:pt idx="8">
                  <c:v>131.80000000000001</c:v>
                </c:pt>
                <c:pt idx="9">
                  <c:v>140.5</c:v>
                </c:pt>
                <c:pt idx="10">
                  <c:v>146.6</c:v>
                </c:pt>
                <c:pt idx="11">
                  <c:v>149.5</c:v>
                </c:pt>
                <c:pt idx="12">
                  <c:v>152.30000000000001</c:v>
                </c:pt>
                <c:pt idx="13">
                  <c:v>158.69999999999999</c:v>
                </c:pt>
                <c:pt idx="14">
                  <c:v>163.69999999999999</c:v>
                </c:pt>
                <c:pt idx="15">
                  <c:v>163.80000000000001</c:v>
                </c:pt>
                <c:pt idx="16">
                  <c:v>163.19999999999999</c:v>
                </c:pt>
                <c:pt idx="17">
                  <c:v>165.9</c:v>
                </c:pt>
                <c:pt idx="18">
                  <c:v>169.4</c:v>
                </c:pt>
                <c:pt idx="19">
                  <c:v>175.3</c:v>
                </c:pt>
                <c:pt idx="20">
                  <c:v>180.7</c:v>
                </c:pt>
                <c:pt idx="21">
                  <c:v>185.5</c:v>
                </c:pt>
                <c:pt idx="22">
                  <c:v>186.4</c:v>
                </c:pt>
                <c:pt idx="23">
                  <c:v>185.8</c:v>
                </c:pt>
                <c:pt idx="24">
                  <c:v>195</c:v>
                </c:pt>
              </c:numCache>
            </c:numRef>
          </c:val>
          <c:smooth val="0"/>
          <c:extLst>
            <c:ext xmlns:c16="http://schemas.microsoft.com/office/drawing/2014/chart" uri="{C3380CC4-5D6E-409C-BE32-E72D297353CC}">
              <c16:uniqueId val="{0000000B-7B77-44D8-BE74-9DD35787DD11}"/>
            </c:ext>
          </c:extLst>
        </c:ser>
        <c:ser>
          <c:idx val="1"/>
          <c:order val="1"/>
          <c:tx>
            <c:strRef>
              <c:f>Budgetmallar!$C$9</c:f>
              <c:strCache>
                <c:ptCount val="1"/>
                <c:pt idx="0">
                  <c:v>Andel av finansiella tillgångar</c:v>
                </c:pt>
              </c:strCache>
            </c:strRef>
          </c:tx>
          <c:spPr>
            <a:ln w="19050">
              <a:solidFill>
                <a:srgbClr val="000000"/>
              </a:solidFill>
              <a:prstDash val="sysDash"/>
            </a:ln>
          </c:spPr>
          <c:marker>
            <c:symbol val="none"/>
          </c:marker>
          <c:cat>
            <c:strRef>
              <c:f>Budgetmallar!$A$10:$A$34</c:f>
              <c:strCache>
                <c:ptCount val="25"/>
                <c:pt idx="0">
                  <c:v>96</c:v>
                </c:pt>
                <c:pt idx="1">
                  <c:v>97</c:v>
                </c:pt>
                <c:pt idx="2">
                  <c:v>98</c:v>
                </c:pt>
                <c:pt idx="3">
                  <c:v>99</c:v>
                </c:pt>
                <c:pt idx="4">
                  <c:v>00</c:v>
                </c:pt>
                <c:pt idx="5">
                  <c:v>01</c:v>
                </c:pt>
                <c:pt idx="6">
                  <c:v>02</c:v>
                </c:pt>
                <c:pt idx="7">
                  <c:v>03</c:v>
                </c:pt>
                <c:pt idx="8">
                  <c:v>04</c:v>
                </c:pt>
                <c:pt idx="9">
                  <c:v>05</c:v>
                </c:pt>
                <c:pt idx="10">
                  <c:v>06</c:v>
                </c:pt>
                <c:pt idx="11">
                  <c:v>07</c:v>
                </c:pt>
                <c:pt idx="12">
                  <c:v>08</c:v>
                </c:pt>
                <c:pt idx="13">
                  <c:v>09</c:v>
                </c:pt>
                <c:pt idx="14">
                  <c:v>10</c:v>
                </c:pt>
                <c:pt idx="15">
                  <c:v>11</c:v>
                </c:pt>
                <c:pt idx="16">
                  <c:v>12</c:v>
                </c:pt>
                <c:pt idx="17">
                  <c:v>13</c:v>
                </c:pt>
                <c:pt idx="18">
                  <c:v>14</c:v>
                </c:pt>
                <c:pt idx="19">
                  <c:v>15</c:v>
                </c:pt>
                <c:pt idx="20">
                  <c:v>16</c:v>
                </c:pt>
                <c:pt idx="21">
                  <c:v>17</c:v>
                </c:pt>
                <c:pt idx="22">
                  <c:v>18</c:v>
                </c:pt>
                <c:pt idx="23">
                  <c:v>19</c:v>
                </c:pt>
                <c:pt idx="24">
                  <c:v>20</c:v>
                </c:pt>
              </c:strCache>
            </c:strRef>
          </c:cat>
          <c:val>
            <c:numRef>
              <c:f>Budgetmallar!$C$10:$C$34</c:f>
              <c:numCache>
                <c:formatCode>0</c:formatCode>
                <c:ptCount val="25"/>
                <c:pt idx="0">
                  <c:v>37.094919226149479</c:v>
                </c:pt>
                <c:pt idx="1">
                  <c:v>33.073490933292007</c:v>
                </c:pt>
                <c:pt idx="2">
                  <c:v>31.34817343248405</c:v>
                </c:pt>
                <c:pt idx="3">
                  <c:v>27.608044397655402</c:v>
                </c:pt>
                <c:pt idx="4">
                  <c:v>30.039447882091068</c:v>
                </c:pt>
                <c:pt idx="5">
                  <c:v>35.172836242415642</c:v>
                </c:pt>
                <c:pt idx="6">
                  <c:v>36.505915562131882</c:v>
                </c:pt>
                <c:pt idx="7">
                  <c:v>34.739968333545661</c:v>
                </c:pt>
                <c:pt idx="8">
                  <c:v>35.748082898180584</c:v>
                </c:pt>
                <c:pt idx="9">
                  <c:v>32.697882189228366</c:v>
                </c:pt>
                <c:pt idx="10">
                  <c:v>31.987993988841858</c:v>
                </c:pt>
                <c:pt idx="11">
                  <c:v>33.835603538577239</c:v>
                </c:pt>
                <c:pt idx="12">
                  <c:v>37.762819472625942</c:v>
                </c:pt>
                <c:pt idx="13">
                  <c:v>35.769609324161792</c:v>
                </c:pt>
                <c:pt idx="14">
                  <c:v>34.43513843824968</c:v>
                </c:pt>
                <c:pt idx="15">
                  <c:v>37.267625184882178</c:v>
                </c:pt>
                <c:pt idx="16">
                  <c:v>36.564465953809091</c:v>
                </c:pt>
                <c:pt idx="17">
                  <c:v>34.130494352081456</c:v>
                </c:pt>
                <c:pt idx="18">
                  <c:v>31.430786632805841</c:v>
                </c:pt>
                <c:pt idx="19">
                  <c:v>30.841203983018762</c:v>
                </c:pt>
                <c:pt idx="20">
                  <c:v>30.242760469194046</c:v>
                </c:pt>
                <c:pt idx="21">
                  <c:v>30.416602111220342</c:v>
                </c:pt>
                <c:pt idx="22">
                  <c:v>31.792490192328998</c:v>
                </c:pt>
                <c:pt idx="23">
                  <c:v>29.329909565748569</c:v>
                </c:pt>
                <c:pt idx="24">
                  <c:v>28.656042467879917</c:v>
                </c:pt>
              </c:numCache>
            </c:numRef>
          </c:val>
          <c:smooth val="0"/>
          <c:extLst>
            <c:ext xmlns:c16="http://schemas.microsoft.com/office/drawing/2014/chart" uri="{C3380CC4-5D6E-409C-BE32-E72D297353CC}">
              <c16:uniqueId val="{0000000C-7B77-44D8-BE74-9DD35787DD11}"/>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20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1"/>
          <c:order val="0"/>
          <c:tx>
            <c:strRef>
              <c:f>'NO2 data och diagram'!$B$1</c:f>
              <c:strCache>
                <c:ptCount val="1"/>
                <c:pt idx="0">
                  <c:v>NO2</c:v>
                </c:pt>
              </c:strCache>
            </c:strRef>
          </c:tx>
          <c:spPr>
            <a:ln w="19050">
              <a:noFill/>
              <a:prstDash val="sysDash"/>
            </a:ln>
          </c:spPr>
          <c:marker>
            <c:symbol val="triangle"/>
            <c:size val="8"/>
            <c:spPr>
              <a:solidFill>
                <a:srgbClr val="958E8A"/>
              </a:solidFill>
              <a:ln>
                <a:noFill/>
              </a:ln>
            </c:spPr>
          </c:marker>
          <c:trendline>
            <c:spPr>
              <a:ln>
                <a:solidFill>
                  <a:srgbClr val="958E8A"/>
                </a:solidFill>
              </a:ln>
            </c:spPr>
            <c:trendlineType val="linear"/>
            <c:dispRSqr val="0"/>
            <c:dispEq val="0"/>
          </c:trendline>
          <c:cat>
            <c:numRef>
              <c:f>Budgetmallar!$A$10:$A$19</c:f>
              <c:numCache>
                <c:formatCode>General</c:formatCode>
                <c:ptCount val="10"/>
                <c:pt idx="0">
                  <c:v>10</c:v>
                </c:pt>
                <c:pt idx="1">
                  <c:v>11</c:v>
                </c:pt>
                <c:pt idx="2">
                  <c:v>12</c:v>
                </c:pt>
                <c:pt idx="3">
                  <c:v>13</c:v>
                </c:pt>
                <c:pt idx="4">
                  <c:v>14</c:v>
                </c:pt>
                <c:pt idx="5">
                  <c:v>15</c:v>
                </c:pt>
                <c:pt idx="6">
                  <c:v>16</c:v>
                </c:pt>
                <c:pt idx="7">
                  <c:v>17</c:v>
                </c:pt>
                <c:pt idx="8">
                  <c:v>18</c:v>
                </c:pt>
                <c:pt idx="9">
                  <c:v>19</c:v>
                </c:pt>
              </c:numCache>
            </c:numRef>
          </c:cat>
          <c:val>
            <c:numRef>
              <c:f>'NO2 data och diagram'!$B$2:$B$11</c:f>
              <c:numCache>
                <c:formatCode>0</c:formatCode>
                <c:ptCount val="10"/>
                <c:pt idx="0">
                  <c:v>30.667285714285715</c:v>
                </c:pt>
                <c:pt idx="1">
                  <c:v>28.505428571428574</c:v>
                </c:pt>
                <c:pt idx="2">
                  <c:v>27.776600000000002</c:v>
                </c:pt>
                <c:pt idx="3">
                  <c:v>27.337666666666667</c:v>
                </c:pt>
                <c:pt idx="4">
                  <c:v>26.271428571428572</c:v>
                </c:pt>
                <c:pt idx="5">
                  <c:v>25.16333333333333</c:v>
                </c:pt>
                <c:pt idx="6">
                  <c:v>25.2285</c:v>
                </c:pt>
                <c:pt idx="7">
                  <c:v>22.2</c:v>
                </c:pt>
                <c:pt idx="8">
                  <c:v>24.7</c:v>
                </c:pt>
                <c:pt idx="9">
                  <c:v>24.7</c:v>
                </c:pt>
              </c:numCache>
            </c:numRef>
          </c:val>
          <c:smooth val="0"/>
          <c:extLst>
            <c:ext xmlns:c16="http://schemas.microsoft.com/office/drawing/2014/chart" uri="{C3380CC4-5D6E-409C-BE32-E72D297353CC}">
              <c16:uniqueId val="{00000001-38EC-4678-9386-4E5D6B312021}"/>
            </c:ext>
          </c:extLst>
        </c:ser>
        <c:ser>
          <c:idx val="0"/>
          <c:order val="1"/>
          <c:tx>
            <c:strRef>
              <c:f>'Diagram PM2,5_2'!$B$9</c:f>
              <c:strCache>
                <c:ptCount val="1"/>
                <c:pt idx="0">
                  <c:v>PM2,5</c:v>
                </c:pt>
              </c:strCache>
            </c:strRef>
          </c:tx>
          <c:spPr>
            <a:ln w="19050">
              <a:noFill/>
              <a:prstDash val="solid"/>
            </a:ln>
          </c:spPr>
          <c:marker>
            <c:symbol val="square"/>
            <c:size val="5"/>
            <c:spPr>
              <a:solidFill>
                <a:srgbClr val="000000"/>
              </a:solidFill>
              <a:ln>
                <a:noFill/>
              </a:ln>
            </c:spPr>
          </c:marker>
          <c:dPt>
            <c:idx val="0"/>
            <c:bubble3D val="0"/>
            <c:extLst>
              <c:ext xmlns:c16="http://schemas.microsoft.com/office/drawing/2014/chart" uri="{C3380CC4-5D6E-409C-BE32-E72D297353CC}">
                <c16:uniqueId val="{00000002-38EC-4678-9386-4E5D6B312021}"/>
              </c:ext>
            </c:extLst>
          </c:dPt>
          <c:dPt>
            <c:idx val="1"/>
            <c:bubble3D val="0"/>
            <c:extLst>
              <c:ext xmlns:c16="http://schemas.microsoft.com/office/drawing/2014/chart" uri="{C3380CC4-5D6E-409C-BE32-E72D297353CC}">
                <c16:uniqueId val="{00000003-38EC-4678-9386-4E5D6B312021}"/>
              </c:ext>
            </c:extLst>
          </c:dPt>
          <c:dPt>
            <c:idx val="2"/>
            <c:bubble3D val="0"/>
            <c:extLst>
              <c:ext xmlns:c16="http://schemas.microsoft.com/office/drawing/2014/chart" uri="{C3380CC4-5D6E-409C-BE32-E72D297353CC}">
                <c16:uniqueId val="{00000004-38EC-4678-9386-4E5D6B312021}"/>
              </c:ext>
            </c:extLst>
          </c:dPt>
          <c:dPt>
            <c:idx val="3"/>
            <c:bubble3D val="0"/>
            <c:extLst>
              <c:ext xmlns:c16="http://schemas.microsoft.com/office/drawing/2014/chart" uri="{C3380CC4-5D6E-409C-BE32-E72D297353CC}">
                <c16:uniqueId val="{00000005-38EC-4678-9386-4E5D6B312021}"/>
              </c:ext>
            </c:extLst>
          </c:dPt>
          <c:dPt>
            <c:idx val="4"/>
            <c:bubble3D val="0"/>
            <c:extLst>
              <c:ext xmlns:c16="http://schemas.microsoft.com/office/drawing/2014/chart" uri="{C3380CC4-5D6E-409C-BE32-E72D297353CC}">
                <c16:uniqueId val="{00000006-38EC-4678-9386-4E5D6B312021}"/>
              </c:ext>
            </c:extLst>
          </c:dPt>
          <c:dPt>
            <c:idx val="5"/>
            <c:bubble3D val="0"/>
            <c:extLst>
              <c:ext xmlns:c16="http://schemas.microsoft.com/office/drawing/2014/chart" uri="{C3380CC4-5D6E-409C-BE32-E72D297353CC}">
                <c16:uniqueId val="{00000007-38EC-4678-9386-4E5D6B312021}"/>
              </c:ext>
            </c:extLst>
          </c:dPt>
          <c:dPt>
            <c:idx val="6"/>
            <c:bubble3D val="0"/>
            <c:extLst>
              <c:ext xmlns:c16="http://schemas.microsoft.com/office/drawing/2014/chart" uri="{C3380CC4-5D6E-409C-BE32-E72D297353CC}">
                <c16:uniqueId val="{00000008-38EC-4678-9386-4E5D6B312021}"/>
              </c:ext>
            </c:extLst>
          </c:dPt>
          <c:dPt>
            <c:idx val="7"/>
            <c:bubble3D val="0"/>
            <c:extLst>
              <c:ext xmlns:c16="http://schemas.microsoft.com/office/drawing/2014/chart" uri="{C3380CC4-5D6E-409C-BE32-E72D297353CC}">
                <c16:uniqueId val="{00000009-38EC-4678-9386-4E5D6B312021}"/>
              </c:ext>
            </c:extLst>
          </c:dPt>
          <c:dPt>
            <c:idx val="8"/>
            <c:bubble3D val="0"/>
            <c:extLst>
              <c:ext xmlns:c16="http://schemas.microsoft.com/office/drawing/2014/chart" uri="{C3380CC4-5D6E-409C-BE32-E72D297353CC}">
                <c16:uniqueId val="{0000000A-38EC-4678-9386-4E5D6B312021}"/>
              </c:ext>
            </c:extLst>
          </c:dPt>
          <c:dPt>
            <c:idx val="9"/>
            <c:bubble3D val="0"/>
            <c:extLst>
              <c:ext xmlns:c16="http://schemas.microsoft.com/office/drawing/2014/chart" uri="{C3380CC4-5D6E-409C-BE32-E72D297353CC}">
                <c16:uniqueId val="{0000000B-38EC-4678-9386-4E5D6B312021}"/>
              </c:ext>
            </c:extLst>
          </c:dPt>
          <c:dPt>
            <c:idx val="10"/>
            <c:bubble3D val="0"/>
            <c:extLst>
              <c:ext xmlns:c16="http://schemas.microsoft.com/office/drawing/2014/chart" uri="{C3380CC4-5D6E-409C-BE32-E72D297353CC}">
                <c16:uniqueId val="{0000000C-38EC-4678-9386-4E5D6B312021}"/>
              </c:ext>
            </c:extLst>
          </c:dPt>
          <c:trendline>
            <c:trendlineType val="linear"/>
            <c:dispRSqr val="0"/>
            <c:dispEq val="0"/>
          </c:trendline>
          <c:cat>
            <c:numRef>
              <c:f>Budgetmallar!$A$10:$A$19</c:f>
              <c:numCache>
                <c:formatCode>General</c:formatCode>
                <c:ptCount val="10"/>
                <c:pt idx="0">
                  <c:v>10</c:v>
                </c:pt>
                <c:pt idx="1">
                  <c:v>11</c:v>
                </c:pt>
                <c:pt idx="2">
                  <c:v>12</c:v>
                </c:pt>
                <c:pt idx="3">
                  <c:v>13</c:v>
                </c:pt>
                <c:pt idx="4">
                  <c:v>14</c:v>
                </c:pt>
                <c:pt idx="5">
                  <c:v>15</c:v>
                </c:pt>
                <c:pt idx="6">
                  <c:v>16</c:v>
                </c:pt>
                <c:pt idx="7">
                  <c:v>17</c:v>
                </c:pt>
                <c:pt idx="8">
                  <c:v>18</c:v>
                </c:pt>
                <c:pt idx="9">
                  <c:v>19</c:v>
                </c:pt>
              </c:numCache>
            </c:numRef>
          </c:cat>
          <c:val>
            <c:numRef>
              <c:f>'Diagram PM2,5_2'!$B$14:$B$23</c:f>
              <c:numCache>
                <c:formatCode>General</c:formatCode>
                <c:ptCount val="10"/>
                <c:pt idx="0">
                  <c:v>8.5308333333333337</c:v>
                </c:pt>
                <c:pt idx="1">
                  <c:v>9.2458333333333318</c:v>
                </c:pt>
                <c:pt idx="2">
                  <c:v>6.7784615384615385</c:v>
                </c:pt>
                <c:pt idx="3">
                  <c:v>6.3584615384615386</c:v>
                </c:pt>
                <c:pt idx="4">
                  <c:v>8.0007142857142863</c:v>
                </c:pt>
                <c:pt idx="5">
                  <c:v>6.5146153846153858</c:v>
                </c:pt>
                <c:pt idx="6">
                  <c:v>6.3530769230769222</c:v>
                </c:pt>
                <c:pt idx="7">
                  <c:v>5.7338461538461534</c:v>
                </c:pt>
                <c:pt idx="8">
                  <c:v>7.1364285714285716</c:v>
                </c:pt>
                <c:pt idx="9">
                  <c:v>6.57</c:v>
                </c:pt>
              </c:numCache>
            </c:numRef>
          </c:val>
          <c:smooth val="0"/>
          <c:extLst>
            <c:ext xmlns:c16="http://schemas.microsoft.com/office/drawing/2014/chart" uri="{C3380CC4-5D6E-409C-BE32-E72D297353CC}">
              <c16:uniqueId val="{0000000E-38EC-4678-9386-4E5D6B312021}"/>
            </c:ext>
          </c:extLst>
        </c:ser>
        <c:dLbls>
          <c:showLegendKey val="0"/>
          <c:showVal val="0"/>
          <c:showCatName val="0"/>
          <c:showSerName val="0"/>
          <c:showPercent val="0"/>
          <c:showBubbleSize val="0"/>
        </c:dLbls>
        <c:marker val="1"/>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baseline="0"/>
            </a:pPr>
            <a:endParaRPr lang="sv-SE"/>
          </a:p>
        </c:txPr>
        <c:crossAx val="82502016"/>
        <c:crosses val="autoZero"/>
        <c:auto val="1"/>
        <c:lblAlgn val="ctr"/>
        <c:lblOffset val="100"/>
        <c:noMultiLvlLbl val="1"/>
      </c:catAx>
      <c:valAx>
        <c:axId val="82502016"/>
        <c:scaling>
          <c:orientation val="minMax"/>
          <c:max val="33"/>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baseline="0"/>
            </a:pPr>
            <a:endParaRPr lang="sv-SE"/>
          </a:p>
        </c:txPr>
        <c:crossAx val="82487936"/>
        <c:crossesAt val="1"/>
        <c:crossBetween val="between"/>
      </c:valAx>
      <c:spPr>
        <a:noFill/>
        <a:ln w="3175">
          <a:solidFill>
            <a:srgbClr val="000000"/>
          </a:solidFill>
          <a:prstDash val="solid"/>
        </a:ln>
      </c:spPr>
    </c:plotArea>
    <c:legend>
      <c:legendPos val="t"/>
      <c:legendEntry>
        <c:idx val="2"/>
        <c:delete val="1"/>
      </c:legendEntry>
      <c:legendEntry>
        <c:idx val="3"/>
        <c:delete val="1"/>
      </c:legendEntry>
      <c:layout>
        <c:manualLayout>
          <c:xMode val="edge"/>
          <c:yMode val="edge"/>
          <c:x val="0.74079358974358989"/>
          <c:y val="7.5982905982905982E-2"/>
          <c:w val="0.18124572649572648"/>
          <c:h val="8.0572222222222226E-2"/>
        </c:manualLayout>
      </c:layout>
      <c:overlay val="0"/>
      <c:spPr>
        <a:noFill/>
        <a:ln w="25400">
          <a:noFill/>
        </a:ln>
        <a:effectLst/>
      </c:spPr>
    </c:legend>
    <c:plotVisOnly val="1"/>
    <c:dispBlanksAs val="gap"/>
    <c:showDLblsOverMax val="0"/>
  </c:chart>
  <c:spPr>
    <a:noFill/>
    <a:ln w="25400">
      <a:noFill/>
    </a:ln>
  </c:spPr>
  <c:txPr>
    <a:bodyPr/>
    <a:lstStyle/>
    <a:p>
      <a:pPr>
        <a:defRPr sz="800" baseline="-250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1676709401709401E-2"/>
          <c:y val="5.3055555555555564E-3"/>
          <c:w val="0.9181948717948718"/>
          <c:h val="0.91793459083530327"/>
        </c:manualLayout>
      </c:layout>
      <c:barChart>
        <c:barDir val="bar"/>
        <c:grouping val="clustered"/>
        <c:varyColors val="0"/>
        <c:ser>
          <c:idx val="0"/>
          <c:order val="0"/>
          <c:tx>
            <c:strRef>
              <c:f>Sheet1!$N$7</c:f>
              <c:strCache>
                <c:ptCount val="1"/>
                <c:pt idx="0">
                  <c:v>Värden</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CE20-4DEC-A80B-1590DD4D925B}"/>
              </c:ext>
            </c:extLst>
          </c:dPt>
          <c:dPt>
            <c:idx val="1"/>
            <c:invertIfNegative val="0"/>
            <c:bubble3D val="0"/>
            <c:extLst>
              <c:ext xmlns:c16="http://schemas.microsoft.com/office/drawing/2014/chart" uri="{C3380CC4-5D6E-409C-BE32-E72D297353CC}">
                <c16:uniqueId val="{00000001-CE20-4DEC-A80B-1590DD4D925B}"/>
              </c:ext>
            </c:extLst>
          </c:dPt>
          <c:dPt>
            <c:idx val="2"/>
            <c:invertIfNegative val="0"/>
            <c:bubble3D val="0"/>
            <c:extLst>
              <c:ext xmlns:c16="http://schemas.microsoft.com/office/drawing/2014/chart" uri="{C3380CC4-5D6E-409C-BE32-E72D297353CC}">
                <c16:uniqueId val="{00000002-CE20-4DEC-A80B-1590DD4D925B}"/>
              </c:ext>
            </c:extLst>
          </c:dPt>
          <c:dPt>
            <c:idx val="3"/>
            <c:invertIfNegative val="0"/>
            <c:bubble3D val="0"/>
            <c:extLst>
              <c:ext xmlns:c16="http://schemas.microsoft.com/office/drawing/2014/chart" uri="{C3380CC4-5D6E-409C-BE32-E72D297353CC}">
                <c16:uniqueId val="{00000003-CE20-4DEC-A80B-1590DD4D925B}"/>
              </c:ext>
            </c:extLst>
          </c:dPt>
          <c:dPt>
            <c:idx val="4"/>
            <c:invertIfNegative val="0"/>
            <c:bubble3D val="0"/>
            <c:extLst>
              <c:ext xmlns:c16="http://schemas.microsoft.com/office/drawing/2014/chart" uri="{C3380CC4-5D6E-409C-BE32-E72D297353CC}">
                <c16:uniqueId val="{00000004-CE20-4DEC-A80B-1590DD4D925B}"/>
              </c:ext>
            </c:extLst>
          </c:dPt>
          <c:dPt>
            <c:idx val="5"/>
            <c:invertIfNegative val="0"/>
            <c:bubble3D val="0"/>
            <c:extLst>
              <c:ext xmlns:c16="http://schemas.microsoft.com/office/drawing/2014/chart" uri="{C3380CC4-5D6E-409C-BE32-E72D297353CC}">
                <c16:uniqueId val="{00000005-CE20-4DEC-A80B-1590DD4D925B}"/>
              </c:ext>
            </c:extLst>
          </c:dPt>
          <c:dPt>
            <c:idx val="6"/>
            <c:invertIfNegative val="0"/>
            <c:bubble3D val="0"/>
            <c:extLst>
              <c:ext xmlns:c16="http://schemas.microsoft.com/office/drawing/2014/chart" uri="{C3380CC4-5D6E-409C-BE32-E72D297353CC}">
                <c16:uniqueId val="{00000006-CE20-4DEC-A80B-1590DD4D925B}"/>
              </c:ext>
            </c:extLst>
          </c:dPt>
          <c:dPt>
            <c:idx val="7"/>
            <c:invertIfNegative val="0"/>
            <c:bubble3D val="0"/>
            <c:extLst>
              <c:ext xmlns:c16="http://schemas.microsoft.com/office/drawing/2014/chart" uri="{C3380CC4-5D6E-409C-BE32-E72D297353CC}">
                <c16:uniqueId val="{00000007-CE20-4DEC-A80B-1590DD4D925B}"/>
              </c:ext>
            </c:extLst>
          </c:dPt>
          <c:dPt>
            <c:idx val="8"/>
            <c:invertIfNegative val="0"/>
            <c:bubble3D val="0"/>
            <c:extLst>
              <c:ext xmlns:c16="http://schemas.microsoft.com/office/drawing/2014/chart" uri="{C3380CC4-5D6E-409C-BE32-E72D297353CC}">
                <c16:uniqueId val="{00000008-CE20-4DEC-A80B-1590DD4D925B}"/>
              </c:ext>
            </c:extLst>
          </c:dPt>
          <c:dPt>
            <c:idx val="9"/>
            <c:invertIfNegative val="0"/>
            <c:bubble3D val="0"/>
            <c:extLst>
              <c:ext xmlns:c16="http://schemas.microsoft.com/office/drawing/2014/chart" uri="{C3380CC4-5D6E-409C-BE32-E72D297353CC}">
                <c16:uniqueId val="{00000009-CE20-4DEC-A80B-1590DD4D925B}"/>
              </c:ext>
            </c:extLst>
          </c:dPt>
          <c:dPt>
            <c:idx val="10"/>
            <c:invertIfNegative val="0"/>
            <c:bubble3D val="0"/>
            <c:extLst>
              <c:ext xmlns:c16="http://schemas.microsoft.com/office/drawing/2014/chart" uri="{C3380CC4-5D6E-409C-BE32-E72D297353CC}">
                <c16:uniqueId val="{0000000A-CE20-4DEC-A80B-1590DD4D925B}"/>
              </c:ext>
            </c:extLst>
          </c:dPt>
          <c:cat>
            <c:strRef>
              <c:f>Sheet1!$M$8:$M$16</c:f>
              <c:strCache>
                <c:ptCount val="9"/>
                <c:pt idx="0">
                  <c:v>Fåglar</c:v>
                </c:pt>
                <c:pt idx="1">
                  <c:v>Mossor</c:v>
                </c:pt>
                <c:pt idx="2">
                  <c:v>Sammanvägd trend</c:v>
                </c:pt>
                <c:pt idx="3">
                  <c:v>Kärlväxter</c:v>
                </c:pt>
                <c:pt idx="4">
                  <c:v>Dagfjärilar</c:v>
                </c:pt>
                <c:pt idx="5">
                  <c:v>Fisk</c:v>
                </c:pt>
                <c:pt idx="6">
                  <c:v>Bin</c:v>
                </c:pt>
                <c:pt idx="7">
                  <c:v>Däggdjur</c:v>
                </c:pt>
                <c:pt idx="8">
                  <c:v>Grod-/kräldjur</c:v>
                </c:pt>
              </c:strCache>
            </c:strRef>
          </c:cat>
          <c:val>
            <c:numRef>
              <c:f>Sheet1!$N$8:$N$16</c:f>
              <c:numCache>
                <c:formatCode>0.000</c:formatCode>
                <c:ptCount val="9"/>
                <c:pt idx="0">
                  <c:v>-2.8571428571427915E-2</c:v>
                </c:pt>
                <c:pt idx="1">
                  <c:v>-1.4101290963257296E-2</c:v>
                </c:pt>
                <c:pt idx="2">
                  <c:v>-3.4007117083684202E-3</c:v>
                </c:pt>
                <c:pt idx="3">
                  <c:v>-5.2934752043121147E-4</c:v>
                </c:pt>
                <c:pt idx="4">
                  <c:v>0</c:v>
                </c:pt>
                <c:pt idx="5">
                  <c:v>1.5267175572519776E-3</c:v>
                </c:pt>
                <c:pt idx="6">
                  <c:v>8.1618680848462022E-3</c:v>
                </c:pt>
                <c:pt idx="7">
                  <c:v>1.8866080156402454E-2</c:v>
                </c:pt>
                <c:pt idx="8">
                  <c:v>2.1052631578947434E-2</c:v>
                </c:pt>
              </c:numCache>
            </c:numRef>
          </c:val>
          <c:extLst>
            <c:ext xmlns:c16="http://schemas.microsoft.com/office/drawing/2014/chart" uri="{C3380CC4-5D6E-409C-BE32-E72D297353CC}">
              <c16:uniqueId val="{0000000B-CE20-4DEC-A80B-1590DD4D925B}"/>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l"/>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min val="-3.0000000000000006E-2"/>
        </c:scaling>
        <c:delete val="0"/>
        <c:axPos val="b"/>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1"/>
          <c:order val="0"/>
          <c:tx>
            <c:strRef>
              <c:f>'0000018Q'!$B$4</c:f>
              <c:strCache>
                <c:ptCount val="1"/>
                <c:pt idx="0">
                  <c:v>BNP</c:v>
                </c:pt>
              </c:strCache>
            </c:strRef>
          </c:tx>
          <c:marker>
            <c:symbol val="none"/>
          </c:marker>
          <c:val>
            <c:numRef>
              <c:f>'0000018Q'!$C$4:$AF$4</c:f>
              <c:numCache>
                <c:formatCode>General</c:formatCode>
                <c:ptCount val="30"/>
                <c:pt idx="3" formatCode="0.0">
                  <c:v>100</c:v>
                </c:pt>
                <c:pt idx="4" formatCode="0.0">
                  <c:v>103.9</c:v>
                </c:pt>
                <c:pt idx="5" formatCode="0.0">
                  <c:v>108</c:v>
                </c:pt>
                <c:pt idx="6" formatCode="0.0">
                  <c:v>109.7</c:v>
                </c:pt>
                <c:pt idx="7" formatCode="0.0">
                  <c:v>113.1</c:v>
                </c:pt>
                <c:pt idx="8" formatCode="0.0">
                  <c:v>118</c:v>
                </c:pt>
                <c:pt idx="9" formatCode="0.0">
                  <c:v>123</c:v>
                </c:pt>
                <c:pt idx="10" formatCode="0.0">
                  <c:v>128.80000000000001</c:v>
                </c:pt>
                <c:pt idx="11" formatCode="0.0">
                  <c:v>130.69999999999999</c:v>
                </c:pt>
                <c:pt idx="12" formatCode="0.0">
                  <c:v>133.6</c:v>
                </c:pt>
                <c:pt idx="13" formatCode="0.0">
                  <c:v>136.69999999999999</c:v>
                </c:pt>
                <c:pt idx="14" formatCode="0.0">
                  <c:v>142.6</c:v>
                </c:pt>
                <c:pt idx="15" formatCode="0.0">
                  <c:v>146.69999999999999</c:v>
                </c:pt>
                <c:pt idx="16" formatCode="0.0">
                  <c:v>153.5</c:v>
                </c:pt>
                <c:pt idx="17" formatCode="0.0">
                  <c:v>158.80000000000001</c:v>
                </c:pt>
                <c:pt idx="18" formatCode="0.0">
                  <c:v>158.1</c:v>
                </c:pt>
                <c:pt idx="19" formatCode="0.0">
                  <c:v>151.19999999999999</c:v>
                </c:pt>
                <c:pt idx="20" formatCode="0.0">
                  <c:v>160.19999999999999</c:v>
                </c:pt>
                <c:pt idx="21" formatCode="0.0">
                  <c:v>165.3</c:v>
                </c:pt>
                <c:pt idx="22" formatCode="0.0">
                  <c:v>164.4</c:v>
                </c:pt>
                <c:pt idx="23" formatCode="0.0">
                  <c:v>166.3</c:v>
                </c:pt>
                <c:pt idx="24" formatCode="0.0">
                  <c:v>170.7</c:v>
                </c:pt>
                <c:pt idx="25" formatCode="0.0">
                  <c:v>178.4</c:v>
                </c:pt>
                <c:pt idx="26" formatCode="0.0">
                  <c:v>182.1</c:v>
                </c:pt>
                <c:pt idx="27" formatCode="0.0">
                  <c:v>186.8</c:v>
                </c:pt>
                <c:pt idx="28" formatCode="0.0">
                  <c:v>190.4</c:v>
                </c:pt>
                <c:pt idx="29" formatCode="0.0">
                  <c:v>193.4</c:v>
                </c:pt>
              </c:numCache>
            </c:numRef>
          </c:val>
          <c:smooth val="0"/>
          <c:extLst>
            <c:ext xmlns:c16="http://schemas.microsoft.com/office/drawing/2014/chart" uri="{C3380CC4-5D6E-409C-BE32-E72D297353CC}">
              <c16:uniqueId val="{00000000-623E-443D-9464-6CF1988B6895}"/>
            </c:ext>
          </c:extLst>
        </c:ser>
        <c:ser>
          <c:idx val="0"/>
          <c:order val="1"/>
          <c:tx>
            <c:strRef>
              <c:f>'0000018Q'!$B$5</c:f>
              <c:strCache>
                <c:ptCount val="1"/>
                <c:pt idx="0">
                  <c:v>CO2-ekvivalenter</c:v>
                </c:pt>
              </c:strCache>
            </c:strRef>
          </c:tx>
          <c:marker>
            <c:symbol val="none"/>
          </c:marker>
          <c:cat>
            <c:strRef>
              <c:f>'0000018Q'!$C$3:$AF$3</c:f>
              <c:strCache>
                <c:ptCount val="30"/>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strCache>
            </c:strRef>
          </c:cat>
          <c:val>
            <c:numRef>
              <c:f>'0000018Q'!$C$5:$AF$5</c:f>
              <c:numCache>
                <c:formatCode>General</c:formatCode>
                <c:ptCount val="30"/>
                <c:pt idx="0">
                  <c:v>99.863044230966025</c:v>
                </c:pt>
                <c:pt idx="1">
                  <c:v>100.22288605195908</c:v>
                </c:pt>
                <c:pt idx="2">
                  <c:v>99.573853083046785</c:v>
                </c:pt>
                <c:pt idx="3">
                  <c:v>100</c:v>
                </c:pt>
                <c:pt idx="4">
                  <c:v>103.52566483825343</c:v>
                </c:pt>
                <c:pt idx="5">
                  <c:v>102.59122557890797</c:v>
                </c:pt>
                <c:pt idx="6">
                  <c:v>108.15048032645097</c:v>
                </c:pt>
                <c:pt idx="7">
                  <c:v>101.12270087430208</c:v>
                </c:pt>
                <c:pt idx="8">
                  <c:v>101.75379081513213</c:v>
                </c:pt>
                <c:pt idx="9">
                  <c:v>97.43134338610173</c:v>
                </c:pt>
                <c:pt idx="10">
                  <c:v>95.53120474817382</c:v>
                </c:pt>
                <c:pt idx="11">
                  <c:v>96.672549550092583</c:v>
                </c:pt>
                <c:pt idx="12">
                  <c:v>97.683947578322034</c:v>
                </c:pt>
                <c:pt idx="13">
                  <c:v>98.200089995500235</c:v>
                </c:pt>
                <c:pt idx="14">
                  <c:v>97.407652981836904</c:v>
                </c:pt>
                <c:pt idx="15">
                  <c:v>93.44743043221672</c:v>
                </c:pt>
                <c:pt idx="16">
                  <c:v>92.913485166863168</c:v>
                </c:pt>
                <c:pt idx="17">
                  <c:v>91.347535426966971</c:v>
                </c:pt>
                <c:pt idx="18">
                  <c:v>88.017421558828616</c:v>
                </c:pt>
                <c:pt idx="19">
                  <c:v>82.038468170049441</c:v>
                </c:pt>
                <c:pt idx="20">
                  <c:v>90.496503212222578</c:v>
                </c:pt>
                <c:pt idx="21">
                  <c:v>84.431199000797633</c:v>
                </c:pt>
                <c:pt idx="22">
                  <c:v>80.430184098271724</c:v>
                </c:pt>
                <c:pt idx="23">
                  <c:v>78.106842321435337</c:v>
                </c:pt>
                <c:pt idx="24">
                  <c:v>75.463469817163357</c:v>
                </c:pt>
                <c:pt idx="25">
                  <c:v>75.695047023349773</c:v>
                </c:pt>
                <c:pt idx="26">
                  <c:v>75.096478820918776</c:v>
                </c:pt>
                <c:pt idx="27">
                  <c:v>74.310209723158707</c:v>
                </c:pt>
                <c:pt idx="28">
                  <c:v>73.132137785634086</c:v>
                </c:pt>
                <c:pt idx="29">
                  <c:v>71.379468409757081</c:v>
                </c:pt>
              </c:numCache>
            </c:numRef>
          </c:val>
          <c:smooth val="0"/>
          <c:extLst>
            <c:ext xmlns:c16="http://schemas.microsoft.com/office/drawing/2014/chart" uri="{C3380CC4-5D6E-409C-BE32-E72D297353CC}">
              <c16:uniqueId val="{00000001-623E-443D-9464-6CF1988B6895}"/>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20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32348162393162394"/>
          <c:h val="0.12399102564102564"/>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'[Diagram1]nöjd m. livet'!$C$11</c:f>
              <c:strCache>
                <c:ptCount val="1"/>
                <c:pt idx="0">
                  <c:v>Samtliga</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261F-4B86-8194-1A720866B870}"/>
              </c:ext>
            </c:extLst>
          </c:dPt>
          <c:dPt>
            <c:idx val="1"/>
            <c:bubble3D val="0"/>
            <c:extLst>
              <c:ext xmlns:c16="http://schemas.microsoft.com/office/drawing/2014/chart" uri="{C3380CC4-5D6E-409C-BE32-E72D297353CC}">
                <c16:uniqueId val="{00000001-261F-4B86-8194-1A720866B870}"/>
              </c:ext>
            </c:extLst>
          </c:dPt>
          <c:dPt>
            <c:idx val="2"/>
            <c:bubble3D val="0"/>
            <c:extLst>
              <c:ext xmlns:c16="http://schemas.microsoft.com/office/drawing/2014/chart" uri="{C3380CC4-5D6E-409C-BE32-E72D297353CC}">
                <c16:uniqueId val="{00000002-261F-4B86-8194-1A720866B870}"/>
              </c:ext>
            </c:extLst>
          </c:dPt>
          <c:dPt>
            <c:idx val="3"/>
            <c:bubble3D val="0"/>
            <c:extLst>
              <c:ext xmlns:c16="http://schemas.microsoft.com/office/drawing/2014/chart" uri="{C3380CC4-5D6E-409C-BE32-E72D297353CC}">
                <c16:uniqueId val="{00000003-261F-4B86-8194-1A720866B870}"/>
              </c:ext>
            </c:extLst>
          </c:dPt>
          <c:dPt>
            <c:idx val="4"/>
            <c:bubble3D val="0"/>
            <c:extLst>
              <c:ext xmlns:c16="http://schemas.microsoft.com/office/drawing/2014/chart" uri="{C3380CC4-5D6E-409C-BE32-E72D297353CC}">
                <c16:uniqueId val="{00000004-261F-4B86-8194-1A720866B870}"/>
              </c:ext>
            </c:extLst>
          </c:dPt>
          <c:dPt>
            <c:idx val="5"/>
            <c:bubble3D val="0"/>
            <c:extLst>
              <c:ext xmlns:c16="http://schemas.microsoft.com/office/drawing/2014/chart" uri="{C3380CC4-5D6E-409C-BE32-E72D297353CC}">
                <c16:uniqueId val="{00000005-261F-4B86-8194-1A720866B870}"/>
              </c:ext>
            </c:extLst>
          </c:dPt>
          <c:dPt>
            <c:idx val="6"/>
            <c:bubble3D val="0"/>
            <c:extLst>
              <c:ext xmlns:c16="http://schemas.microsoft.com/office/drawing/2014/chart" uri="{C3380CC4-5D6E-409C-BE32-E72D297353CC}">
                <c16:uniqueId val="{00000006-261F-4B86-8194-1A720866B870}"/>
              </c:ext>
            </c:extLst>
          </c:dPt>
          <c:dPt>
            <c:idx val="7"/>
            <c:bubble3D val="0"/>
            <c:extLst>
              <c:ext xmlns:c16="http://schemas.microsoft.com/office/drawing/2014/chart" uri="{C3380CC4-5D6E-409C-BE32-E72D297353CC}">
                <c16:uniqueId val="{00000007-261F-4B86-8194-1A720866B870}"/>
              </c:ext>
            </c:extLst>
          </c:dPt>
          <c:dPt>
            <c:idx val="8"/>
            <c:bubble3D val="0"/>
            <c:extLst>
              <c:ext xmlns:c16="http://schemas.microsoft.com/office/drawing/2014/chart" uri="{C3380CC4-5D6E-409C-BE32-E72D297353CC}">
                <c16:uniqueId val="{00000008-261F-4B86-8194-1A720866B870}"/>
              </c:ext>
            </c:extLst>
          </c:dPt>
          <c:dPt>
            <c:idx val="9"/>
            <c:bubble3D val="0"/>
            <c:extLst>
              <c:ext xmlns:c16="http://schemas.microsoft.com/office/drawing/2014/chart" uri="{C3380CC4-5D6E-409C-BE32-E72D297353CC}">
                <c16:uniqueId val="{00000009-261F-4B86-8194-1A720866B870}"/>
              </c:ext>
            </c:extLst>
          </c:dPt>
          <c:dPt>
            <c:idx val="10"/>
            <c:bubble3D val="0"/>
            <c:extLst>
              <c:ext xmlns:c16="http://schemas.microsoft.com/office/drawing/2014/chart" uri="{C3380CC4-5D6E-409C-BE32-E72D297353CC}">
                <c16:uniqueId val="{0000000A-261F-4B86-8194-1A720866B870}"/>
              </c:ext>
            </c:extLst>
          </c:dPt>
          <c:cat>
            <c:strRef>
              <c:f>'[Diagram1]nöjd m. livet'!$D$9:$V$9</c:f>
              <c:strCache>
                <c:ptCount val="19"/>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strCache>
            </c:strRef>
          </c:cat>
          <c:val>
            <c:numRef>
              <c:f>'[Diagram1]nöjd m. livet'!$D$11:$V$11</c:f>
              <c:numCache>
                <c:formatCode>General</c:formatCode>
                <c:ptCount val="19"/>
                <c:pt idx="0">
                  <c:v>87</c:v>
                </c:pt>
                <c:pt idx="1">
                  <c:v>87</c:v>
                </c:pt>
                <c:pt idx="2">
                  <c:v>89</c:v>
                </c:pt>
                <c:pt idx="3">
                  <c:v>88</c:v>
                </c:pt>
                <c:pt idx="4">
                  <c:v>90</c:v>
                </c:pt>
                <c:pt idx="5">
                  <c:v>89</c:v>
                </c:pt>
                <c:pt idx="6">
                  <c:v>90</c:v>
                </c:pt>
                <c:pt idx="7">
                  <c:v>89</c:v>
                </c:pt>
                <c:pt idx="8">
                  <c:v>90</c:v>
                </c:pt>
                <c:pt idx="9">
                  <c:v>91</c:v>
                </c:pt>
                <c:pt idx="10">
                  <c:v>90</c:v>
                </c:pt>
                <c:pt idx="11">
                  <c:v>90</c:v>
                </c:pt>
                <c:pt idx="12">
                  <c:v>90</c:v>
                </c:pt>
                <c:pt idx="13">
                  <c:v>90</c:v>
                </c:pt>
                <c:pt idx="14">
                  <c:v>90</c:v>
                </c:pt>
                <c:pt idx="15">
                  <c:v>90</c:v>
                </c:pt>
                <c:pt idx="16">
                  <c:v>91</c:v>
                </c:pt>
                <c:pt idx="17">
                  <c:v>90</c:v>
                </c:pt>
                <c:pt idx="18">
                  <c:v>90</c:v>
                </c:pt>
              </c:numCache>
            </c:numRef>
          </c:val>
          <c:smooth val="0"/>
          <c:extLst>
            <c:ext xmlns:c16="http://schemas.microsoft.com/office/drawing/2014/chart" uri="{C3380CC4-5D6E-409C-BE32-E72D297353CC}">
              <c16:uniqueId val="{0000000B-261F-4B86-8194-1A720866B870}"/>
            </c:ext>
          </c:extLst>
        </c:ser>
        <c:ser>
          <c:idx val="1"/>
          <c:order val="1"/>
          <c:tx>
            <c:strRef>
              <c:f>'[Diagram1]nöjd m. livet'!$C$18</c:f>
              <c:strCache>
                <c:ptCount val="1"/>
                <c:pt idx="0">
                  <c:v>16–29 år</c:v>
                </c:pt>
              </c:strCache>
            </c:strRef>
          </c:tx>
          <c:spPr>
            <a:ln w="19050">
              <a:solidFill>
                <a:srgbClr val="000000"/>
              </a:solidFill>
              <a:prstDash val="sysDash"/>
            </a:ln>
          </c:spPr>
          <c:marker>
            <c:symbol val="none"/>
          </c:marker>
          <c:cat>
            <c:strRef>
              <c:f>'[Diagram1]nöjd m. livet'!$D$9:$V$9</c:f>
              <c:strCache>
                <c:ptCount val="19"/>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strCache>
            </c:strRef>
          </c:cat>
          <c:val>
            <c:numRef>
              <c:f>'[Diagram1]nöjd m. livet'!$D$18:$V$18</c:f>
              <c:numCache>
                <c:formatCode>General</c:formatCode>
                <c:ptCount val="19"/>
                <c:pt idx="0">
                  <c:v>85</c:v>
                </c:pt>
                <c:pt idx="1">
                  <c:v>87</c:v>
                </c:pt>
                <c:pt idx="2">
                  <c:v>86</c:v>
                </c:pt>
                <c:pt idx="3">
                  <c:v>88</c:v>
                </c:pt>
                <c:pt idx="4">
                  <c:v>88</c:v>
                </c:pt>
                <c:pt idx="5">
                  <c:v>87</c:v>
                </c:pt>
                <c:pt idx="6">
                  <c:v>89</c:v>
                </c:pt>
                <c:pt idx="7">
                  <c:v>85</c:v>
                </c:pt>
                <c:pt idx="8">
                  <c:v>89</c:v>
                </c:pt>
                <c:pt idx="9">
                  <c:v>88</c:v>
                </c:pt>
                <c:pt idx="10">
                  <c:v>89</c:v>
                </c:pt>
                <c:pt idx="11">
                  <c:v>89</c:v>
                </c:pt>
                <c:pt idx="12">
                  <c:v>83</c:v>
                </c:pt>
                <c:pt idx="13">
                  <c:v>86</c:v>
                </c:pt>
                <c:pt idx="14">
                  <c:v>85</c:v>
                </c:pt>
                <c:pt idx="15">
                  <c:v>87</c:v>
                </c:pt>
                <c:pt idx="16">
                  <c:v>86</c:v>
                </c:pt>
                <c:pt idx="17">
                  <c:v>85</c:v>
                </c:pt>
                <c:pt idx="18">
                  <c:v>84</c:v>
                </c:pt>
              </c:numCache>
            </c:numRef>
          </c:val>
          <c:smooth val="0"/>
          <c:extLst>
            <c:ext xmlns:c16="http://schemas.microsoft.com/office/drawing/2014/chart" uri="{C3380CC4-5D6E-409C-BE32-E72D297353CC}">
              <c16:uniqueId val="{0000000C-261F-4B86-8194-1A720866B870}"/>
            </c:ext>
          </c:extLst>
        </c:ser>
        <c:ser>
          <c:idx val="2"/>
          <c:order val="2"/>
          <c:tx>
            <c:strRef>
              <c:f>'[Diagram1]nöjd m. livet'!$C$19</c:f>
              <c:strCache>
                <c:ptCount val="1"/>
                <c:pt idx="0">
                  <c:v>30–64 år</c:v>
                </c:pt>
              </c:strCache>
            </c:strRef>
          </c:tx>
          <c:spPr>
            <a:ln w="19050">
              <a:solidFill>
                <a:srgbClr val="787878"/>
              </a:solidFill>
              <a:prstDash val="solid"/>
            </a:ln>
          </c:spPr>
          <c:marker>
            <c:symbol val="none"/>
          </c:marker>
          <c:cat>
            <c:strRef>
              <c:f>'[Diagram1]nöjd m. livet'!$D$9:$V$9</c:f>
              <c:strCache>
                <c:ptCount val="19"/>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strCache>
            </c:strRef>
          </c:cat>
          <c:val>
            <c:numRef>
              <c:f>'[Diagram1]nöjd m. livet'!$D$19:$V$19</c:f>
              <c:numCache>
                <c:formatCode>General</c:formatCode>
                <c:ptCount val="19"/>
                <c:pt idx="0">
                  <c:v>88</c:v>
                </c:pt>
                <c:pt idx="1">
                  <c:v>87</c:v>
                </c:pt>
                <c:pt idx="2">
                  <c:v>89</c:v>
                </c:pt>
                <c:pt idx="3">
                  <c:v>87</c:v>
                </c:pt>
                <c:pt idx="4">
                  <c:v>90</c:v>
                </c:pt>
                <c:pt idx="5">
                  <c:v>91</c:v>
                </c:pt>
                <c:pt idx="6">
                  <c:v>90</c:v>
                </c:pt>
                <c:pt idx="7">
                  <c:v>90</c:v>
                </c:pt>
                <c:pt idx="8">
                  <c:v>90</c:v>
                </c:pt>
                <c:pt idx="9">
                  <c:v>91</c:v>
                </c:pt>
                <c:pt idx="10">
                  <c:v>90</c:v>
                </c:pt>
                <c:pt idx="11">
                  <c:v>90</c:v>
                </c:pt>
                <c:pt idx="12">
                  <c:v>90</c:v>
                </c:pt>
                <c:pt idx="13">
                  <c:v>91</c:v>
                </c:pt>
                <c:pt idx="14">
                  <c:v>91</c:v>
                </c:pt>
                <c:pt idx="15">
                  <c:v>91</c:v>
                </c:pt>
                <c:pt idx="16">
                  <c:v>91</c:v>
                </c:pt>
                <c:pt idx="17">
                  <c:v>90</c:v>
                </c:pt>
                <c:pt idx="18">
                  <c:v>90</c:v>
                </c:pt>
              </c:numCache>
            </c:numRef>
          </c:val>
          <c:smooth val="0"/>
          <c:extLst>
            <c:ext xmlns:c16="http://schemas.microsoft.com/office/drawing/2014/chart" uri="{C3380CC4-5D6E-409C-BE32-E72D297353CC}">
              <c16:uniqueId val="{0000000D-261F-4B86-8194-1A720866B870}"/>
            </c:ext>
          </c:extLst>
        </c:ser>
        <c:ser>
          <c:idx val="3"/>
          <c:order val="3"/>
          <c:tx>
            <c:strRef>
              <c:f>'[Diagram1]nöjd m. livet'!$C$20</c:f>
              <c:strCache>
                <c:ptCount val="1"/>
                <c:pt idx="0">
                  <c:v>65–85 år</c:v>
                </c:pt>
              </c:strCache>
            </c:strRef>
          </c:tx>
          <c:spPr>
            <a:ln w="19050">
              <a:solidFill>
                <a:srgbClr val="000000"/>
              </a:solidFill>
              <a:prstDash val="lgDash"/>
            </a:ln>
          </c:spPr>
          <c:marker>
            <c:symbol val="none"/>
          </c:marker>
          <c:cat>
            <c:strRef>
              <c:f>'[Diagram1]nöjd m. livet'!$D$9:$V$9</c:f>
              <c:strCache>
                <c:ptCount val="19"/>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strCache>
            </c:strRef>
          </c:cat>
          <c:val>
            <c:numRef>
              <c:f>'[Diagram1]nöjd m. livet'!$D$20:$V$20</c:f>
              <c:numCache>
                <c:formatCode>General</c:formatCode>
                <c:ptCount val="19"/>
                <c:pt idx="0">
                  <c:v>89</c:v>
                </c:pt>
                <c:pt idx="1">
                  <c:v>89</c:v>
                </c:pt>
                <c:pt idx="2">
                  <c:v>90</c:v>
                </c:pt>
                <c:pt idx="3">
                  <c:v>89</c:v>
                </c:pt>
                <c:pt idx="4">
                  <c:v>92</c:v>
                </c:pt>
                <c:pt idx="5">
                  <c:v>86</c:v>
                </c:pt>
                <c:pt idx="6">
                  <c:v>93</c:v>
                </c:pt>
                <c:pt idx="7">
                  <c:v>89</c:v>
                </c:pt>
                <c:pt idx="8">
                  <c:v>93</c:v>
                </c:pt>
                <c:pt idx="9">
                  <c:v>92</c:v>
                </c:pt>
                <c:pt idx="10">
                  <c:v>92</c:v>
                </c:pt>
                <c:pt idx="11">
                  <c:v>91</c:v>
                </c:pt>
                <c:pt idx="12">
                  <c:v>92</c:v>
                </c:pt>
                <c:pt idx="13">
                  <c:v>91</c:v>
                </c:pt>
                <c:pt idx="14">
                  <c:v>91</c:v>
                </c:pt>
                <c:pt idx="15">
                  <c:v>91</c:v>
                </c:pt>
                <c:pt idx="16">
                  <c:v>92</c:v>
                </c:pt>
                <c:pt idx="17">
                  <c:v>92</c:v>
                </c:pt>
                <c:pt idx="18">
                  <c:v>93</c:v>
                </c:pt>
              </c:numCache>
            </c:numRef>
          </c:val>
          <c:smooth val="0"/>
          <c:extLst>
            <c:ext xmlns:c16="http://schemas.microsoft.com/office/drawing/2014/chart" uri="{C3380CC4-5D6E-409C-BE32-E72D297353CC}">
              <c16:uniqueId val="{0000000E-261F-4B86-8194-1A720866B870}"/>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100"/>
          <c:min val="8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Budgetmallar!$B$9</c:f>
              <c:strCache>
                <c:ptCount val="1"/>
                <c:pt idx="0">
                  <c:v>Konsoliderad bruttoskuld</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8484-4E29-95E8-8677EB1A66E2}"/>
              </c:ext>
            </c:extLst>
          </c:dPt>
          <c:dPt>
            <c:idx val="1"/>
            <c:bubble3D val="0"/>
            <c:extLst>
              <c:ext xmlns:c16="http://schemas.microsoft.com/office/drawing/2014/chart" uri="{C3380CC4-5D6E-409C-BE32-E72D297353CC}">
                <c16:uniqueId val="{00000001-8484-4E29-95E8-8677EB1A66E2}"/>
              </c:ext>
            </c:extLst>
          </c:dPt>
          <c:dPt>
            <c:idx val="2"/>
            <c:bubble3D val="0"/>
            <c:extLst>
              <c:ext xmlns:c16="http://schemas.microsoft.com/office/drawing/2014/chart" uri="{C3380CC4-5D6E-409C-BE32-E72D297353CC}">
                <c16:uniqueId val="{00000002-8484-4E29-95E8-8677EB1A66E2}"/>
              </c:ext>
            </c:extLst>
          </c:dPt>
          <c:dPt>
            <c:idx val="3"/>
            <c:bubble3D val="0"/>
            <c:extLst>
              <c:ext xmlns:c16="http://schemas.microsoft.com/office/drawing/2014/chart" uri="{C3380CC4-5D6E-409C-BE32-E72D297353CC}">
                <c16:uniqueId val="{00000003-8484-4E29-95E8-8677EB1A66E2}"/>
              </c:ext>
            </c:extLst>
          </c:dPt>
          <c:dPt>
            <c:idx val="4"/>
            <c:bubble3D val="0"/>
            <c:extLst>
              <c:ext xmlns:c16="http://schemas.microsoft.com/office/drawing/2014/chart" uri="{C3380CC4-5D6E-409C-BE32-E72D297353CC}">
                <c16:uniqueId val="{00000004-8484-4E29-95E8-8677EB1A66E2}"/>
              </c:ext>
            </c:extLst>
          </c:dPt>
          <c:dPt>
            <c:idx val="5"/>
            <c:bubble3D val="0"/>
            <c:extLst>
              <c:ext xmlns:c16="http://schemas.microsoft.com/office/drawing/2014/chart" uri="{C3380CC4-5D6E-409C-BE32-E72D297353CC}">
                <c16:uniqueId val="{00000005-8484-4E29-95E8-8677EB1A66E2}"/>
              </c:ext>
            </c:extLst>
          </c:dPt>
          <c:dPt>
            <c:idx val="6"/>
            <c:bubble3D val="0"/>
            <c:extLst>
              <c:ext xmlns:c16="http://schemas.microsoft.com/office/drawing/2014/chart" uri="{C3380CC4-5D6E-409C-BE32-E72D297353CC}">
                <c16:uniqueId val="{00000006-8484-4E29-95E8-8677EB1A66E2}"/>
              </c:ext>
            </c:extLst>
          </c:dPt>
          <c:dPt>
            <c:idx val="7"/>
            <c:bubble3D val="0"/>
            <c:extLst>
              <c:ext xmlns:c16="http://schemas.microsoft.com/office/drawing/2014/chart" uri="{C3380CC4-5D6E-409C-BE32-E72D297353CC}">
                <c16:uniqueId val="{00000007-8484-4E29-95E8-8677EB1A66E2}"/>
              </c:ext>
            </c:extLst>
          </c:dPt>
          <c:dPt>
            <c:idx val="8"/>
            <c:bubble3D val="0"/>
            <c:extLst>
              <c:ext xmlns:c16="http://schemas.microsoft.com/office/drawing/2014/chart" uri="{C3380CC4-5D6E-409C-BE32-E72D297353CC}">
                <c16:uniqueId val="{00000008-8484-4E29-95E8-8677EB1A66E2}"/>
              </c:ext>
            </c:extLst>
          </c:dPt>
          <c:dPt>
            <c:idx val="9"/>
            <c:bubble3D val="0"/>
            <c:extLst>
              <c:ext xmlns:c16="http://schemas.microsoft.com/office/drawing/2014/chart" uri="{C3380CC4-5D6E-409C-BE32-E72D297353CC}">
                <c16:uniqueId val="{00000009-8484-4E29-95E8-8677EB1A66E2}"/>
              </c:ext>
            </c:extLst>
          </c:dPt>
          <c:dPt>
            <c:idx val="10"/>
            <c:bubble3D val="0"/>
            <c:extLst>
              <c:ext xmlns:c16="http://schemas.microsoft.com/office/drawing/2014/chart" uri="{C3380CC4-5D6E-409C-BE32-E72D297353CC}">
                <c16:uniqueId val="{0000000A-8484-4E29-95E8-8677EB1A66E2}"/>
              </c:ext>
            </c:extLst>
          </c:dPt>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Budgetmallar!$B$10:$B$34</c:f>
              <c:numCache>
                <c:formatCode>0</c:formatCode>
                <c:ptCount val="25"/>
                <c:pt idx="0">
                  <c:v>50.229200743641066</c:v>
                </c:pt>
                <c:pt idx="1">
                  <c:v>51.76306879612865</c:v>
                </c:pt>
                <c:pt idx="2">
                  <c:v>49.76708170151975</c:v>
                </c:pt>
                <c:pt idx="3">
                  <c:v>49.270866353177716</c:v>
                </c:pt>
                <c:pt idx="4">
                  <c:v>48.476217531377706</c:v>
                </c:pt>
                <c:pt idx="5">
                  <c:v>48.768084173608067</c:v>
                </c:pt>
                <c:pt idx="6">
                  <c:v>43.666591066058274</c:v>
                </c:pt>
                <c:pt idx="7">
                  <c:v>38.976916993095152</c:v>
                </c:pt>
                <c:pt idx="8">
                  <c:v>37.510524571302305</c:v>
                </c:pt>
                <c:pt idx="9">
                  <c:v>40.739059137121856</c:v>
                </c:pt>
                <c:pt idx="10">
                  <c:v>38.065598625020662</c:v>
                </c:pt>
                <c:pt idx="11">
                  <c:v>37.149095805821233</c:v>
                </c:pt>
                <c:pt idx="12">
                  <c:v>37.499325422926418</c:v>
                </c:pt>
                <c:pt idx="13">
                  <c:v>40.160924128704771</c:v>
                </c:pt>
                <c:pt idx="14">
                  <c:v>44.872155141970524</c:v>
                </c:pt>
                <c:pt idx="15">
                  <c:v>43.738695496036826</c:v>
                </c:pt>
                <c:pt idx="16">
                  <c:v>42.255445092005019</c:v>
                </c:pt>
                <c:pt idx="17">
                  <c:v>40.733074830479126</c:v>
                </c:pt>
                <c:pt idx="18">
                  <c:v>38.912467436819448</c:v>
                </c:pt>
                <c:pt idx="19" formatCode="0.0">
                  <c:v>35.043255855697701</c:v>
                </c:pt>
                <c:pt idx="20" formatCode="0.0">
                  <c:v>39.873187260643199</c:v>
                </c:pt>
              </c:numCache>
            </c:numRef>
          </c:val>
          <c:smooth val="0"/>
          <c:extLst>
            <c:ext xmlns:c16="http://schemas.microsoft.com/office/drawing/2014/chart" uri="{C3380CC4-5D6E-409C-BE32-E72D297353CC}">
              <c16:uniqueId val="{0000000B-8484-4E29-95E8-8677EB1A66E2}"/>
            </c:ext>
          </c:extLst>
        </c:ser>
        <c:ser>
          <c:idx val="1"/>
          <c:order val="1"/>
          <c:tx>
            <c:strRef>
              <c:f>Budgetmallar!$C$9</c:f>
              <c:strCache>
                <c:ptCount val="1"/>
                <c:pt idx="0">
                  <c:v>Prognos</c:v>
                </c:pt>
              </c:strCache>
            </c:strRef>
          </c:tx>
          <c:spPr>
            <a:ln w="19050">
              <a:solidFill>
                <a:srgbClr val="000000"/>
              </a:solidFill>
              <a:prstDash val="sysDash"/>
            </a:ln>
          </c:spPr>
          <c:marker>
            <c:symbol val="none"/>
          </c:marker>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Budgetmallar!$C$10:$C$34</c:f>
              <c:numCache>
                <c:formatCode>General</c:formatCode>
                <c:ptCount val="25"/>
                <c:pt idx="20" formatCode="0.0">
                  <c:v>39.873187260643199</c:v>
                </c:pt>
                <c:pt idx="21" formatCode="0.0">
                  <c:v>39.933823403050127</c:v>
                </c:pt>
                <c:pt idx="22" formatCode="0">
                  <c:v>37.032746765507028</c:v>
                </c:pt>
                <c:pt idx="23" formatCode="0">
                  <c:v>33.685912083668839</c:v>
                </c:pt>
                <c:pt idx="24" formatCode="0">
                  <c:v>31.380056994413241</c:v>
                </c:pt>
              </c:numCache>
            </c:numRef>
          </c:val>
          <c:smooth val="0"/>
          <c:extLst>
            <c:ext xmlns:c16="http://schemas.microsoft.com/office/drawing/2014/chart" uri="{C3380CC4-5D6E-409C-BE32-E72D297353CC}">
              <c16:uniqueId val="{0000000C-8484-4E29-95E8-8677EB1A66E2}"/>
            </c:ext>
          </c:extLst>
        </c:ser>
        <c:ser>
          <c:idx val="2"/>
          <c:order val="2"/>
          <c:tx>
            <c:strRef>
              <c:f>Budgetmallar!$D$9</c:f>
              <c:strCache>
                <c:ptCount val="1"/>
                <c:pt idx="0">
                  <c:v>Intervall</c:v>
                </c:pt>
              </c:strCache>
            </c:strRef>
          </c:tx>
          <c:spPr>
            <a:ln w="19050">
              <a:solidFill>
                <a:srgbClr val="000000"/>
              </a:solidFill>
              <a:prstDash val="dash"/>
            </a:ln>
          </c:spPr>
          <c:marker>
            <c:symbol val="none"/>
          </c:marker>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Budgetmallar!$D$10:$D$34</c:f>
              <c:numCache>
                <c:formatCode>General</c:formatCode>
                <c:ptCount val="25"/>
                <c:pt idx="0">
                  <c:v>40</c:v>
                </c:pt>
                <c:pt idx="1">
                  <c:v>40</c:v>
                </c:pt>
                <c:pt idx="2">
                  <c:v>40</c:v>
                </c:pt>
                <c:pt idx="3">
                  <c:v>40</c:v>
                </c:pt>
                <c:pt idx="4">
                  <c:v>40</c:v>
                </c:pt>
                <c:pt idx="5">
                  <c:v>40</c:v>
                </c:pt>
                <c:pt idx="6">
                  <c:v>40</c:v>
                </c:pt>
                <c:pt idx="7">
                  <c:v>40</c:v>
                </c:pt>
                <c:pt idx="8">
                  <c:v>40</c:v>
                </c:pt>
                <c:pt idx="9">
                  <c:v>40</c:v>
                </c:pt>
                <c:pt idx="10">
                  <c:v>40</c:v>
                </c:pt>
                <c:pt idx="11">
                  <c:v>40</c:v>
                </c:pt>
                <c:pt idx="12">
                  <c:v>40</c:v>
                </c:pt>
                <c:pt idx="13">
                  <c:v>40</c:v>
                </c:pt>
                <c:pt idx="14">
                  <c:v>40</c:v>
                </c:pt>
                <c:pt idx="15">
                  <c:v>40</c:v>
                </c:pt>
                <c:pt idx="16">
                  <c:v>40</c:v>
                </c:pt>
                <c:pt idx="17">
                  <c:v>40</c:v>
                </c:pt>
                <c:pt idx="18">
                  <c:v>40</c:v>
                </c:pt>
                <c:pt idx="19">
                  <c:v>40</c:v>
                </c:pt>
                <c:pt idx="20">
                  <c:v>40</c:v>
                </c:pt>
                <c:pt idx="21">
                  <c:v>40</c:v>
                </c:pt>
                <c:pt idx="22">
                  <c:v>40</c:v>
                </c:pt>
                <c:pt idx="23">
                  <c:v>40</c:v>
                </c:pt>
                <c:pt idx="24">
                  <c:v>40</c:v>
                </c:pt>
              </c:numCache>
            </c:numRef>
          </c:val>
          <c:smooth val="0"/>
          <c:extLst>
            <c:ext xmlns:c16="http://schemas.microsoft.com/office/drawing/2014/chart" uri="{C3380CC4-5D6E-409C-BE32-E72D297353CC}">
              <c16:uniqueId val="{0000000D-8484-4E29-95E8-8677EB1A66E2}"/>
            </c:ext>
          </c:extLst>
        </c:ser>
        <c:ser>
          <c:idx val="3"/>
          <c:order val="3"/>
          <c:tx>
            <c:strRef>
              <c:f>Budgetmallar!$E$9</c:f>
              <c:strCache>
                <c:ptCount val="1"/>
                <c:pt idx="0">
                  <c:v>Intervall</c:v>
                </c:pt>
              </c:strCache>
            </c:strRef>
          </c:tx>
          <c:spPr>
            <a:ln w="19050">
              <a:solidFill>
                <a:srgbClr val="000000"/>
              </a:solidFill>
              <a:prstDash val="dash"/>
            </a:ln>
          </c:spPr>
          <c:marker>
            <c:symbol val="none"/>
          </c:marker>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Budgetmallar!$E$10:$E$34</c:f>
              <c:numCache>
                <c:formatCode>General</c:formatCode>
                <c:ptCount val="25"/>
                <c:pt idx="0">
                  <c:v>30</c:v>
                </c:pt>
                <c:pt idx="1">
                  <c:v>30</c:v>
                </c:pt>
                <c:pt idx="2">
                  <c:v>30</c:v>
                </c:pt>
                <c:pt idx="3">
                  <c:v>30</c:v>
                </c:pt>
                <c:pt idx="4">
                  <c:v>30</c:v>
                </c:pt>
                <c:pt idx="5">
                  <c:v>30</c:v>
                </c:pt>
                <c:pt idx="6">
                  <c:v>30</c:v>
                </c:pt>
                <c:pt idx="7">
                  <c:v>30</c:v>
                </c:pt>
                <c:pt idx="8">
                  <c:v>30</c:v>
                </c:pt>
                <c:pt idx="9">
                  <c:v>30</c:v>
                </c:pt>
                <c:pt idx="10">
                  <c:v>30</c:v>
                </c:pt>
                <c:pt idx="11">
                  <c:v>30</c:v>
                </c:pt>
                <c:pt idx="12">
                  <c:v>30</c:v>
                </c:pt>
                <c:pt idx="13">
                  <c:v>30</c:v>
                </c:pt>
                <c:pt idx="14">
                  <c:v>30</c:v>
                </c:pt>
                <c:pt idx="15">
                  <c:v>30</c:v>
                </c:pt>
                <c:pt idx="16">
                  <c:v>30</c:v>
                </c:pt>
                <c:pt idx="17">
                  <c:v>30</c:v>
                </c:pt>
                <c:pt idx="18">
                  <c:v>30</c:v>
                </c:pt>
                <c:pt idx="19">
                  <c:v>30</c:v>
                </c:pt>
                <c:pt idx="20">
                  <c:v>30</c:v>
                </c:pt>
                <c:pt idx="21">
                  <c:v>30</c:v>
                </c:pt>
                <c:pt idx="22">
                  <c:v>30</c:v>
                </c:pt>
                <c:pt idx="23">
                  <c:v>30</c:v>
                </c:pt>
                <c:pt idx="24">
                  <c:v>30</c:v>
                </c:pt>
              </c:numCache>
            </c:numRef>
          </c:val>
          <c:smooth val="0"/>
          <c:extLst>
            <c:ext xmlns:c16="http://schemas.microsoft.com/office/drawing/2014/chart" uri="{C3380CC4-5D6E-409C-BE32-E72D297353CC}">
              <c16:uniqueId val="{0000000E-8484-4E29-95E8-8677EB1A66E2}"/>
            </c:ext>
          </c:extLst>
        </c:ser>
        <c:ser>
          <c:idx val="4"/>
          <c:order val="4"/>
          <c:tx>
            <c:strRef>
              <c:f>Budgetmallar!$F$9</c:f>
              <c:strCache>
                <c:ptCount val="1"/>
                <c:pt idx="0">
                  <c:v>Skuldankare</c:v>
                </c:pt>
              </c:strCache>
            </c:strRef>
          </c:tx>
          <c:spPr>
            <a:ln w="19050">
              <a:solidFill>
                <a:srgbClr val="FFFFFF">
                  <a:lumMod val="50000"/>
                </a:srgbClr>
              </a:solidFill>
              <a:prstDash val="solid"/>
            </a:ln>
          </c:spPr>
          <c:marker>
            <c:symbol val="none"/>
          </c:marker>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Budgetmallar!$F$10:$F$34</c:f>
              <c:numCache>
                <c:formatCode>General</c:formatCode>
                <c:ptCount val="25"/>
                <c:pt idx="0">
                  <c:v>35</c:v>
                </c:pt>
                <c:pt idx="1">
                  <c:v>35</c:v>
                </c:pt>
                <c:pt idx="2">
                  <c:v>35</c:v>
                </c:pt>
                <c:pt idx="3">
                  <c:v>35</c:v>
                </c:pt>
                <c:pt idx="4">
                  <c:v>35</c:v>
                </c:pt>
                <c:pt idx="5">
                  <c:v>35</c:v>
                </c:pt>
                <c:pt idx="6">
                  <c:v>35</c:v>
                </c:pt>
                <c:pt idx="7">
                  <c:v>35</c:v>
                </c:pt>
                <c:pt idx="8">
                  <c:v>35</c:v>
                </c:pt>
                <c:pt idx="9">
                  <c:v>35</c:v>
                </c:pt>
                <c:pt idx="10">
                  <c:v>35</c:v>
                </c:pt>
                <c:pt idx="11">
                  <c:v>35</c:v>
                </c:pt>
                <c:pt idx="12">
                  <c:v>35</c:v>
                </c:pt>
                <c:pt idx="13">
                  <c:v>35</c:v>
                </c:pt>
                <c:pt idx="14">
                  <c:v>35</c:v>
                </c:pt>
                <c:pt idx="15">
                  <c:v>35</c:v>
                </c:pt>
                <c:pt idx="16">
                  <c:v>35</c:v>
                </c:pt>
                <c:pt idx="17">
                  <c:v>35</c:v>
                </c:pt>
                <c:pt idx="18">
                  <c:v>35</c:v>
                </c:pt>
                <c:pt idx="19">
                  <c:v>35</c:v>
                </c:pt>
                <c:pt idx="20">
                  <c:v>35</c:v>
                </c:pt>
                <c:pt idx="21">
                  <c:v>35</c:v>
                </c:pt>
                <c:pt idx="22">
                  <c:v>35</c:v>
                </c:pt>
                <c:pt idx="23">
                  <c:v>35</c:v>
                </c:pt>
                <c:pt idx="24">
                  <c:v>35</c:v>
                </c:pt>
              </c:numCache>
            </c:numRef>
          </c:val>
          <c:smooth val="0"/>
          <c:extLst>
            <c:ext xmlns:c16="http://schemas.microsoft.com/office/drawing/2014/chart" uri="{C3380CC4-5D6E-409C-BE32-E72D297353CC}">
              <c16:uniqueId val="{0000000F-8484-4E29-95E8-8677EB1A66E2}"/>
            </c:ext>
          </c:extLst>
        </c:ser>
        <c:ser>
          <c:idx val="5"/>
          <c:order val="5"/>
          <c:tx>
            <c:strRef>
              <c:f>Budgetmallar!$G$9</c:f>
              <c:strCache>
                <c:ptCount val="1"/>
              </c:strCache>
            </c:strRef>
          </c:tx>
          <c:spPr>
            <a:ln w="31750">
              <a:solidFill>
                <a:srgbClr val="000000"/>
              </a:solidFill>
              <a:prstDash val="solid"/>
            </a:ln>
          </c:spPr>
          <c:marker>
            <c:symbol val="none"/>
          </c:marker>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Budgetmallar!$G$10:$G$34</c:f>
              <c:numCache>
                <c:formatCode>General</c:formatCode>
                <c:ptCount val="25"/>
              </c:numCache>
            </c:numRef>
          </c:val>
          <c:smooth val="0"/>
          <c:extLst>
            <c:ext xmlns:c16="http://schemas.microsoft.com/office/drawing/2014/chart" uri="{C3380CC4-5D6E-409C-BE32-E72D297353CC}">
              <c16:uniqueId val="{00000010-8484-4E29-95E8-8677EB1A66E2}"/>
            </c:ext>
          </c:extLst>
        </c:ser>
        <c:ser>
          <c:idx val="6"/>
          <c:order val="6"/>
          <c:tx>
            <c:strRef>
              <c:f>Budgetmallar!$C$9</c:f>
              <c:strCache>
                <c:ptCount val="1"/>
                <c:pt idx="0">
                  <c:v>Prognos</c:v>
                </c:pt>
              </c:strCache>
            </c:strRef>
          </c:tx>
          <c:spPr>
            <a:ln w="19050">
              <a:solidFill>
                <a:srgbClr val="000000"/>
              </a:solidFill>
              <a:prstDash val="sysDot"/>
            </a:ln>
          </c:spPr>
          <c:marker>
            <c:symbol val="none"/>
          </c:marker>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Budgetmallar!$C$10:$C$34</c:f>
              <c:numCache>
                <c:formatCode>General</c:formatCode>
                <c:ptCount val="25"/>
                <c:pt idx="20" formatCode="0.0">
                  <c:v>39.873187260643199</c:v>
                </c:pt>
                <c:pt idx="21" formatCode="0.0">
                  <c:v>39.933823403050127</c:v>
                </c:pt>
                <c:pt idx="22" formatCode="0">
                  <c:v>37.032746765507028</c:v>
                </c:pt>
                <c:pt idx="23" formatCode="0">
                  <c:v>33.685912083668839</c:v>
                </c:pt>
                <c:pt idx="24" formatCode="0">
                  <c:v>31.380056994413241</c:v>
                </c:pt>
              </c:numCache>
            </c:numRef>
          </c:val>
          <c:smooth val="0"/>
          <c:extLst>
            <c:ext xmlns:c16="http://schemas.microsoft.com/office/drawing/2014/chart" uri="{C3380CC4-5D6E-409C-BE32-E72D297353CC}">
              <c16:uniqueId val="{00000011-8484-4E29-95E8-8677EB1A66E2}"/>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10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6311837606837596"/>
        </c:manualLayout>
      </c:layout>
      <c:barChart>
        <c:barDir val="col"/>
        <c:grouping val="clustered"/>
        <c:varyColors val="0"/>
        <c:ser>
          <c:idx val="0"/>
          <c:order val="0"/>
          <c:tx>
            <c:strRef>
              <c:f>'Budgetmallar hel sida'!$B$9</c:f>
              <c:strCache>
                <c:ptCount val="1"/>
                <c:pt idx="0">
                  <c:v>Årlig procentuell förändring</c:v>
                </c:pt>
              </c:strCache>
            </c:strRef>
          </c:tx>
          <c:spPr>
            <a:solidFill>
              <a:srgbClr val="787878"/>
            </a:solidFill>
            <a:ln w="3175">
              <a:solidFill>
                <a:srgbClr val="787878"/>
              </a:solidFill>
            </a:ln>
            <a:effectLst/>
          </c:spPr>
          <c:invertIfNegative val="0"/>
          <c:dPt>
            <c:idx val="0"/>
            <c:invertIfNegative val="0"/>
            <c:bubble3D val="0"/>
            <c:extLst>
              <c:ext xmlns:c16="http://schemas.microsoft.com/office/drawing/2014/chart" uri="{C3380CC4-5D6E-409C-BE32-E72D297353CC}">
                <c16:uniqueId val="{00000000-4588-4C02-B459-3514A2DCC0FE}"/>
              </c:ext>
            </c:extLst>
          </c:dPt>
          <c:dPt>
            <c:idx val="1"/>
            <c:invertIfNegative val="0"/>
            <c:bubble3D val="0"/>
            <c:extLst>
              <c:ext xmlns:c16="http://schemas.microsoft.com/office/drawing/2014/chart" uri="{C3380CC4-5D6E-409C-BE32-E72D297353CC}">
                <c16:uniqueId val="{00000001-4588-4C02-B459-3514A2DCC0FE}"/>
              </c:ext>
            </c:extLst>
          </c:dPt>
          <c:dPt>
            <c:idx val="2"/>
            <c:invertIfNegative val="0"/>
            <c:bubble3D val="0"/>
            <c:extLst>
              <c:ext xmlns:c16="http://schemas.microsoft.com/office/drawing/2014/chart" uri="{C3380CC4-5D6E-409C-BE32-E72D297353CC}">
                <c16:uniqueId val="{00000002-4588-4C02-B459-3514A2DCC0FE}"/>
              </c:ext>
            </c:extLst>
          </c:dPt>
          <c:dPt>
            <c:idx val="3"/>
            <c:invertIfNegative val="0"/>
            <c:bubble3D val="0"/>
            <c:extLst>
              <c:ext xmlns:c16="http://schemas.microsoft.com/office/drawing/2014/chart" uri="{C3380CC4-5D6E-409C-BE32-E72D297353CC}">
                <c16:uniqueId val="{00000003-4588-4C02-B459-3514A2DCC0FE}"/>
              </c:ext>
            </c:extLst>
          </c:dPt>
          <c:dPt>
            <c:idx val="4"/>
            <c:invertIfNegative val="0"/>
            <c:bubble3D val="0"/>
            <c:extLst>
              <c:ext xmlns:c16="http://schemas.microsoft.com/office/drawing/2014/chart" uri="{C3380CC4-5D6E-409C-BE32-E72D297353CC}">
                <c16:uniqueId val="{00000004-4588-4C02-B459-3514A2DCC0FE}"/>
              </c:ext>
            </c:extLst>
          </c:dPt>
          <c:dPt>
            <c:idx val="5"/>
            <c:invertIfNegative val="0"/>
            <c:bubble3D val="0"/>
            <c:extLst>
              <c:ext xmlns:c16="http://schemas.microsoft.com/office/drawing/2014/chart" uri="{C3380CC4-5D6E-409C-BE32-E72D297353CC}">
                <c16:uniqueId val="{00000005-4588-4C02-B459-3514A2DCC0FE}"/>
              </c:ext>
            </c:extLst>
          </c:dPt>
          <c:dPt>
            <c:idx val="6"/>
            <c:invertIfNegative val="0"/>
            <c:bubble3D val="0"/>
            <c:extLst>
              <c:ext xmlns:c16="http://schemas.microsoft.com/office/drawing/2014/chart" uri="{C3380CC4-5D6E-409C-BE32-E72D297353CC}">
                <c16:uniqueId val="{00000006-4588-4C02-B459-3514A2DCC0FE}"/>
              </c:ext>
            </c:extLst>
          </c:dPt>
          <c:dPt>
            <c:idx val="7"/>
            <c:invertIfNegative val="0"/>
            <c:bubble3D val="0"/>
            <c:extLst>
              <c:ext xmlns:c16="http://schemas.microsoft.com/office/drawing/2014/chart" uri="{C3380CC4-5D6E-409C-BE32-E72D297353CC}">
                <c16:uniqueId val="{00000007-4588-4C02-B459-3514A2DCC0FE}"/>
              </c:ext>
            </c:extLst>
          </c:dPt>
          <c:dPt>
            <c:idx val="8"/>
            <c:invertIfNegative val="0"/>
            <c:bubble3D val="0"/>
            <c:extLst>
              <c:ext xmlns:c16="http://schemas.microsoft.com/office/drawing/2014/chart" uri="{C3380CC4-5D6E-409C-BE32-E72D297353CC}">
                <c16:uniqueId val="{00000008-4588-4C02-B459-3514A2DCC0FE}"/>
              </c:ext>
            </c:extLst>
          </c:dPt>
          <c:dPt>
            <c:idx val="9"/>
            <c:invertIfNegative val="0"/>
            <c:bubble3D val="0"/>
            <c:extLst>
              <c:ext xmlns:c16="http://schemas.microsoft.com/office/drawing/2014/chart" uri="{C3380CC4-5D6E-409C-BE32-E72D297353CC}">
                <c16:uniqueId val="{00000009-4588-4C02-B459-3514A2DCC0FE}"/>
              </c:ext>
            </c:extLst>
          </c:dPt>
          <c:dPt>
            <c:idx val="10"/>
            <c:invertIfNegative val="0"/>
            <c:bubble3D val="0"/>
            <c:extLst>
              <c:ext xmlns:c16="http://schemas.microsoft.com/office/drawing/2014/chart" uri="{C3380CC4-5D6E-409C-BE32-E72D297353CC}">
                <c16:uniqueId val="{0000000A-4588-4C02-B459-3514A2DCC0FE}"/>
              </c:ext>
            </c:extLst>
          </c:dPt>
          <c:dPt>
            <c:idx val="19"/>
            <c:invertIfNegative val="0"/>
            <c:bubble3D val="0"/>
            <c:extLst>
              <c:ext xmlns:c16="http://schemas.microsoft.com/office/drawing/2014/chart" uri="{C3380CC4-5D6E-409C-BE32-E72D297353CC}">
                <c16:uniqueId val="{0000000C-4588-4C02-B459-3514A2DCC0FE}"/>
              </c:ext>
            </c:extLst>
          </c:dPt>
          <c:dPt>
            <c:idx val="20"/>
            <c:invertIfNegative val="0"/>
            <c:bubble3D val="0"/>
            <c:extLst>
              <c:ext xmlns:c16="http://schemas.microsoft.com/office/drawing/2014/chart" uri="{C3380CC4-5D6E-409C-BE32-E72D297353CC}">
                <c16:uniqueId val="{0000000E-4588-4C02-B459-3514A2DCC0FE}"/>
              </c:ext>
            </c:extLst>
          </c:dPt>
          <c:dPt>
            <c:idx val="21"/>
            <c:invertIfNegative val="0"/>
            <c:bubble3D val="0"/>
            <c:spPr>
              <a:solidFill>
                <a:srgbClr val="B4B4B4"/>
              </a:solidFill>
              <a:ln w="3175">
                <a:solidFill>
                  <a:srgbClr val="787878"/>
                </a:solidFill>
              </a:ln>
              <a:effectLst/>
            </c:spPr>
            <c:extLst>
              <c:ext xmlns:c16="http://schemas.microsoft.com/office/drawing/2014/chart" uri="{C3380CC4-5D6E-409C-BE32-E72D297353CC}">
                <c16:uniqueId val="{00000010-4588-4C02-B459-3514A2DCC0FE}"/>
              </c:ext>
            </c:extLst>
          </c:dPt>
          <c:dPt>
            <c:idx val="22"/>
            <c:invertIfNegative val="0"/>
            <c:bubble3D val="0"/>
            <c:spPr>
              <a:solidFill>
                <a:srgbClr val="B4B4B4"/>
              </a:solidFill>
              <a:ln w="3175">
                <a:solidFill>
                  <a:srgbClr val="787878"/>
                </a:solidFill>
              </a:ln>
              <a:effectLst/>
            </c:spPr>
            <c:extLst>
              <c:ext xmlns:c16="http://schemas.microsoft.com/office/drawing/2014/chart" uri="{C3380CC4-5D6E-409C-BE32-E72D297353CC}">
                <c16:uniqueId val="{00000012-4588-4C02-B459-3514A2DCC0FE}"/>
              </c:ext>
            </c:extLst>
          </c:dPt>
          <c:dPt>
            <c:idx val="23"/>
            <c:invertIfNegative val="0"/>
            <c:bubble3D val="0"/>
            <c:spPr>
              <a:solidFill>
                <a:srgbClr val="B4B4B4"/>
              </a:solidFill>
              <a:ln w="3175">
                <a:solidFill>
                  <a:srgbClr val="787878"/>
                </a:solidFill>
              </a:ln>
              <a:effectLst/>
            </c:spPr>
            <c:extLst>
              <c:ext xmlns:c16="http://schemas.microsoft.com/office/drawing/2014/chart" uri="{C3380CC4-5D6E-409C-BE32-E72D297353CC}">
                <c16:uniqueId val="{00000014-4588-4C02-B459-3514A2DCC0FE}"/>
              </c:ext>
            </c:extLst>
          </c:dPt>
          <c:dPt>
            <c:idx val="24"/>
            <c:invertIfNegative val="0"/>
            <c:bubble3D val="0"/>
            <c:spPr>
              <a:solidFill>
                <a:srgbClr val="B4B4B4"/>
              </a:solidFill>
              <a:ln w="3175">
                <a:solidFill>
                  <a:srgbClr val="787878"/>
                </a:solidFill>
              </a:ln>
              <a:effectLst/>
            </c:spPr>
            <c:extLst>
              <c:ext xmlns:c16="http://schemas.microsoft.com/office/drawing/2014/chart" uri="{C3380CC4-5D6E-409C-BE32-E72D297353CC}">
                <c16:uniqueId val="{00000016-4588-4C02-B459-3514A2DCC0FE}"/>
              </c:ext>
            </c:extLst>
          </c:dPt>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sida'!$B$10:$B$34</c:f>
              <c:numCache>
                <c:formatCode>0</c:formatCode>
                <c:ptCount val="25"/>
                <c:pt idx="0">
                  <c:v>6.5960577012793786</c:v>
                </c:pt>
                <c:pt idx="1">
                  <c:v>-0.41614189739209717</c:v>
                </c:pt>
                <c:pt idx="2">
                  <c:v>5.7035904343316624E-2</c:v>
                </c:pt>
                <c:pt idx="3">
                  <c:v>4.9576384379128147</c:v>
                </c:pt>
                <c:pt idx="4">
                  <c:v>5.2541194156979554</c:v>
                </c:pt>
                <c:pt idx="5">
                  <c:v>5.8414341992016228</c:v>
                </c:pt>
                <c:pt idx="6">
                  <c:v>5.0960209474653073</c:v>
                </c:pt>
                <c:pt idx="7">
                  <c:v>4.0531940769359176</c:v>
                </c:pt>
                <c:pt idx="8">
                  <c:v>0.61645930639442348</c:v>
                </c:pt>
                <c:pt idx="9">
                  <c:v>-2.687544069572434</c:v>
                </c:pt>
                <c:pt idx="10">
                  <c:v>4.9450159165194796</c:v>
                </c:pt>
                <c:pt idx="11">
                  <c:v>2.0903788112359045</c:v>
                </c:pt>
                <c:pt idx="12">
                  <c:v>0.79882306813279236</c:v>
                </c:pt>
                <c:pt idx="13">
                  <c:v>3.034465998633773</c:v>
                </c:pt>
                <c:pt idx="14">
                  <c:v>3.6572739001048404</c:v>
                </c:pt>
                <c:pt idx="15">
                  <c:v>7.8302235832330425</c:v>
                </c:pt>
                <c:pt idx="16">
                  <c:v>7.1832951675510959</c:v>
                </c:pt>
                <c:pt idx="17">
                  <c:v>4.7465947591487145</c:v>
                </c:pt>
                <c:pt idx="18">
                  <c:v>3.6663353419476685</c:v>
                </c:pt>
                <c:pt idx="19">
                  <c:v>2.3647492952748372</c:v>
                </c:pt>
                <c:pt idx="20">
                  <c:v>-1.9532649078270792</c:v>
                </c:pt>
                <c:pt idx="21">
                  <c:v>3.2788608337715575</c:v>
                </c:pt>
                <c:pt idx="22">
                  <c:v>5.2256173289711549</c:v>
                </c:pt>
                <c:pt idx="23">
                  <c:v>4.2875417685830808</c:v>
                </c:pt>
                <c:pt idx="24">
                  <c:v>3.1701778310339046</c:v>
                </c:pt>
              </c:numCache>
            </c:numRef>
          </c:val>
          <c:extLst>
            <c:ext xmlns:c16="http://schemas.microsoft.com/office/drawing/2014/chart" uri="{C3380CC4-5D6E-409C-BE32-E72D297353CC}">
              <c16:uniqueId val="{00000017-4588-4C02-B459-3514A2DCC0FE}"/>
            </c:ext>
          </c:extLst>
        </c:ser>
        <c:dLbls>
          <c:showLegendKey val="0"/>
          <c:showVal val="0"/>
          <c:showCatName val="0"/>
          <c:showSerName val="0"/>
          <c:showPercent val="0"/>
          <c:showBubbleSize val="0"/>
        </c:dLbls>
        <c:gapWidth val="150"/>
        <c:axId val="82233600"/>
        <c:axId val="82243968"/>
      </c:barChart>
      <c:lineChart>
        <c:grouping val="standard"/>
        <c:varyColors val="0"/>
        <c:ser>
          <c:idx val="1"/>
          <c:order val="1"/>
          <c:tx>
            <c:strRef>
              <c:f>'Budgetmallar hel sida'!$C$9</c:f>
              <c:strCache>
                <c:ptCount val="1"/>
                <c:pt idx="0">
                  <c:v>Miljarder kronor</c:v>
                </c:pt>
              </c:strCache>
            </c:strRef>
          </c:tx>
          <c:spPr>
            <a:ln w="19050" cap="rnd">
              <a:solidFill>
                <a:sysClr val="windowText" lastClr="000000">
                  <a:lumMod val="100000"/>
                </a:sysClr>
              </a:solidFill>
              <a:round/>
            </a:ln>
            <a:effectLst/>
          </c:spPr>
          <c:marker>
            <c:symbol val="none"/>
          </c:marker>
          <c:dPt>
            <c:idx val="19"/>
            <c:bubble3D val="0"/>
            <c:spPr>
              <a:ln w="19050" cap="rnd">
                <a:solidFill>
                  <a:sysClr val="windowText" lastClr="000000">
                    <a:lumMod val="100000"/>
                  </a:sysClr>
                </a:solidFill>
                <a:prstDash val="solid"/>
                <a:round/>
              </a:ln>
              <a:effectLst/>
            </c:spPr>
            <c:extLst>
              <c:ext xmlns:c16="http://schemas.microsoft.com/office/drawing/2014/chart" uri="{C3380CC4-5D6E-409C-BE32-E72D297353CC}">
                <c16:uniqueId val="{00000019-4588-4C02-B459-3514A2DCC0FE}"/>
              </c:ext>
            </c:extLst>
          </c:dPt>
          <c:dPt>
            <c:idx val="20"/>
            <c:bubble3D val="0"/>
            <c:spPr>
              <a:ln w="19050" cap="rnd">
                <a:solidFill>
                  <a:sysClr val="windowText" lastClr="000000">
                    <a:lumMod val="100000"/>
                  </a:sysClr>
                </a:solidFill>
                <a:prstDash val="solid"/>
                <a:round/>
              </a:ln>
              <a:effectLst/>
            </c:spPr>
            <c:extLst>
              <c:ext xmlns:c16="http://schemas.microsoft.com/office/drawing/2014/chart" uri="{C3380CC4-5D6E-409C-BE32-E72D297353CC}">
                <c16:uniqueId val="{0000001B-4588-4C02-B459-3514A2DCC0FE}"/>
              </c:ext>
            </c:extLst>
          </c:dPt>
          <c:dPt>
            <c:idx val="21"/>
            <c:bubble3D val="0"/>
            <c:spPr>
              <a:ln w="19050" cap="rnd">
                <a:solidFill>
                  <a:sysClr val="windowText" lastClr="000000">
                    <a:lumMod val="100000"/>
                  </a:sysClr>
                </a:solidFill>
                <a:prstDash val="sysDot"/>
                <a:round/>
              </a:ln>
              <a:effectLst/>
            </c:spPr>
            <c:extLst>
              <c:ext xmlns:c16="http://schemas.microsoft.com/office/drawing/2014/chart" uri="{C3380CC4-5D6E-409C-BE32-E72D297353CC}">
                <c16:uniqueId val="{0000001D-4588-4C02-B459-3514A2DCC0FE}"/>
              </c:ext>
            </c:extLst>
          </c:dPt>
          <c:dPt>
            <c:idx val="22"/>
            <c:bubble3D val="0"/>
            <c:spPr>
              <a:ln w="19050" cap="rnd">
                <a:solidFill>
                  <a:sysClr val="windowText" lastClr="000000">
                    <a:lumMod val="100000"/>
                  </a:sysClr>
                </a:solidFill>
                <a:prstDash val="sysDot"/>
                <a:round/>
              </a:ln>
              <a:effectLst/>
            </c:spPr>
            <c:extLst>
              <c:ext xmlns:c16="http://schemas.microsoft.com/office/drawing/2014/chart" uri="{C3380CC4-5D6E-409C-BE32-E72D297353CC}">
                <c16:uniqueId val="{0000001F-4588-4C02-B459-3514A2DCC0FE}"/>
              </c:ext>
            </c:extLst>
          </c:dPt>
          <c:dPt>
            <c:idx val="23"/>
            <c:bubble3D val="0"/>
            <c:spPr>
              <a:ln w="19050" cap="rnd">
                <a:solidFill>
                  <a:sysClr val="windowText" lastClr="000000">
                    <a:lumMod val="100000"/>
                  </a:sysClr>
                </a:solidFill>
                <a:prstDash val="sysDot"/>
                <a:round/>
              </a:ln>
              <a:effectLst/>
            </c:spPr>
            <c:extLst>
              <c:ext xmlns:c16="http://schemas.microsoft.com/office/drawing/2014/chart" uri="{C3380CC4-5D6E-409C-BE32-E72D297353CC}">
                <c16:uniqueId val="{00000021-4588-4C02-B459-3514A2DCC0FE}"/>
              </c:ext>
            </c:extLst>
          </c:dPt>
          <c:dPt>
            <c:idx val="24"/>
            <c:bubble3D val="0"/>
            <c:spPr>
              <a:ln w="19050" cap="rnd">
                <a:solidFill>
                  <a:sysClr val="windowText" lastClr="000000">
                    <a:lumMod val="100000"/>
                  </a:sysClr>
                </a:solidFill>
                <a:prstDash val="sysDot"/>
                <a:round/>
              </a:ln>
              <a:effectLst/>
            </c:spPr>
            <c:extLst>
              <c:ext xmlns:c16="http://schemas.microsoft.com/office/drawing/2014/chart" uri="{C3380CC4-5D6E-409C-BE32-E72D297353CC}">
                <c16:uniqueId val="{00000023-4588-4C02-B459-3514A2DCC0FE}"/>
              </c:ext>
            </c:extLst>
          </c:dPt>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sida'!$C$10:$C$34</c:f>
              <c:numCache>
                <c:formatCode>#,##0</c:formatCode>
                <c:ptCount val="25"/>
                <c:pt idx="0">
                  <c:v>1170.4308784845286</c:v>
                </c:pt>
                <c:pt idx="1">
                  <c:v>1165.5602252191402</c:v>
                </c:pt>
                <c:pt idx="2">
                  <c:v>1166.22501303426</c:v>
                </c:pt>
                <c:pt idx="3">
                  <c:v>1224.0422325530003</c:v>
                </c:pt>
                <c:pt idx="4">
                  <c:v>1288.3548731499102</c:v>
                </c:pt>
                <c:pt idx="5">
                  <c:v>1363.6132753171698</c:v>
                </c:pt>
                <c:pt idx="6">
                  <c:v>1433.1032934697505</c:v>
                </c:pt>
                <c:pt idx="7">
                  <c:v>1491.1897512770399</c:v>
                </c:pt>
                <c:pt idx="8">
                  <c:v>1500.382329274787</c:v>
                </c:pt>
                <c:pt idx="9">
                  <c:v>1460.0588929634498</c:v>
                </c:pt>
                <c:pt idx="10" formatCode="0">
                  <c:v>1532.2590376110504</c:v>
                </c:pt>
                <c:pt idx="11" formatCode="0">
                  <c:v>1564.289055866519</c:v>
                </c:pt>
                <c:pt idx="12" formatCode="0">
                  <c:v>1576.7849576970575</c:v>
                </c:pt>
                <c:pt idx="13" formatCode="0">
                  <c:v>1624.6319611099466</c:v>
                </c:pt>
                <c:pt idx="14" formatCode="0">
                  <c:v>1684.049201796382</c:v>
                </c:pt>
                <c:pt idx="15" formatCode="0">
                  <c:v>1816.2036095486901</c:v>
                </c:pt>
                <c:pt idx="16" formatCode="0">
                  <c:v>1946.6668756662898</c:v>
                </c:pt>
                <c:pt idx="17" formatCode="0">
                  <c:v>2039.06726356475</c:v>
                </c:pt>
                <c:pt idx="18" formatCode="0">
                  <c:v>2113.8263072949094</c:v>
                </c:pt>
                <c:pt idx="19" formatCode="0">
                  <c:v>2163.8130000000001</c:v>
                </c:pt>
                <c:pt idx="20" formatCode="0">
                  <c:v>2121.5479999999998</c:v>
                </c:pt>
                <c:pt idx="21" formatCode="0">
                  <c:v>2191.137363585985</c:v>
                </c:pt>
                <c:pt idx="22" formatCode="0">
                  <c:v>2305.6378173590961</c:v>
                </c:pt>
                <c:pt idx="23" formatCode="0">
                  <c:v>2404.4930018106147</c:v>
                </c:pt>
                <c:pt idx="24" formatCode="0">
                  <c:v>2480.7197059027762</c:v>
                </c:pt>
              </c:numCache>
            </c:numRef>
          </c:val>
          <c:smooth val="0"/>
          <c:extLst>
            <c:ext xmlns:c16="http://schemas.microsoft.com/office/drawing/2014/chart" uri="{C3380CC4-5D6E-409C-BE32-E72D297353CC}">
              <c16:uniqueId val="{00000024-4588-4C02-B459-3514A2DCC0FE}"/>
            </c:ext>
          </c:extLst>
        </c:ser>
        <c:dLbls>
          <c:showLegendKey val="0"/>
          <c:showVal val="0"/>
          <c:showCatName val="0"/>
          <c:showSerName val="0"/>
          <c:showPercent val="0"/>
          <c:showBubbleSize val="0"/>
        </c:dLbls>
        <c:marker val="1"/>
        <c:smooth val="0"/>
        <c:axId val="666444808"/>
        <c:axId val="666437264"/>
      </c:lineChart>
      <c:catAx>
        <c:axId val="82233600"/>
        <c:scaling>
          <c:orientation val="minMax"/>
        </c:scaling>
        <c:delete val="0"/>
        <c:axPos val="b"/>
        <c:numFmt formatCode="General" sourceLinked="0"/>
        <c:majorTickMark val="out"/>
        <c:minorTickMark val="none"/>
        <c:tickLblPos val="low"/>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noMultiLvlLbl val="1"/>
      </c:catAx>
      <c:valAx>
        <c:axId val="82243968"/>
        <c:scaling>
          <c:orientation val="minMax"/>
          <c:max val="10"/>
          <c:min val="-4"/>
        </c:scaling>
        <c:delete val="0"/>
        <c:axPos val="l"/>
        <c:numFmt formatCode="0" sourceLinked="1"/>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valAx>
      <c:valAx>
        <c:axId val="666437264"/>
        <c:scaling>
          <c:orientation val="minMax"/>
        </c:scaling>
        <c:delete val="0"/>
        <c:axPos val="r"/>
        <c:numFmt formatCode="#,##0" sourceLinked="1"/>
        <c:majorTickMark val="in"/>
        <c:minorTickMark val="none"/>
        <c:tickLblPos val="nextTo"/>
        <c:spPr>
          <a:noFill/>
          <a:ln w="3175">
            <a:solidFill>
              <a:schemeClr val="tx1"/>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666444808"/>
        <c:crosses val="max"/>
        <c:crossBetween val="between"/>
      </c:valAx>
      <c:catAx>
        <c:axId val="666444808"/>
        <c:scaling>
          <c:orientation val="minMax"/>
        </c:scaling>
        <c:delete val="1"/>
        <c:axPos val="b"/>
        <c:numFmt formatCode="General" sourceLinked="1"/>
        <c:majorTickMark val="out"/>
        <c:minorTickMark val="none"/>
        <c:tickLblPos val="nextTo"/>
        <c:crossAx val="666437264"/>
        <c:crosses val="autoZero"/>
        <c:auto val="1"/>
        <c:lblAlgn val="ctr"/>
        <c:lblOffset val="100"/>
        <c:noMultiLvlLbl val="0"/>
      </c:catAx>
      <c:spPr>
        <a:noFill/>
        <a:ln w="3175">
          <a:solidFill>
            <a:schemeClr val="tx1"/>
          </a:solidFill>
        </a:ln>
        <a:effectLst/>
      </c:spPr>
    </c:plotArea>
    <c:legend>
      <c:legendPos val="b"/>
      <c:layout>
        <c:manualLayout>
          <c:xMode val="edge"/>
          <c:yMode val="edge"/>
          <c:x val="6.628205128205128E-2"/>
          <c:y val="0.85739145299145292"/>
          <c:w val="0.64866068376068375"/>
          <c:h val="0.10461709401709403"/>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Arbetade timmar</c:v>
                </c:pt>
              </c:strCache>
            </c:strRef>
          </c:tx>
          <c:spPr>
            <a:ln w="19050">
              <a:solidFill>
                <a:srgbClr val="B4B4B4"/>
              </a:solidFill>
              <a:prstDash val="solid"/>
            </a:ln>
          </c:spPr>
          <c:marker>
            <c:symbol val="none"/>
          </c:marker>
          <c:dPt>
            <c:idx val="0"/>
            <c:bubble3D val="0"/>
            <c:extLst>
              <c:ext xmlns:c16="http://schemas.microsoft.com/office/drawing/2014/chart" uri="{C3380CC4-5D6E-409C-BE32-E72D297353CC}">
                <c16:uniqueId val="{00000000-B60C-4399-8451-4BE19F327139}"/>
              </c:ext>
            </c:extLst>
          </c:dPt>
          <c:dPt>
            <c:idx val="1"/>
            <c:bubble3D val="0"/>
            <c:extLst>
              <c:ext xmlns:c16="http://schemas.microsoft.com/office/drawing/2014/chart" uri="{C3380CC4-5D6E-409C-BE32-E72D297353CC}">
                <c16:uniqueId val="{00000001-B60C-4399-8451-4BE19F327139}"/>
              </c:ext>
            </c:extLst>
          </c:dPt>
          <c:dPt>
            <c:idx val="2"/>
            <c:bubble3D val="0"/>
            <c:extLst>
              <c:ext xmlns:c16="http://schemas.microsoft.com/office/drawing/2014/chart" uri="{C3380CC4-5D6E-409C-BE32-E72D297353CC}">
                <c16:uniqueId val="{00000002-B60C-4399-8451-4BE19F327139}"/>
              </c:ext>
            </c:extLst>
          </c:dPt>
          <c:dPt>
            <c:idx val="3"/>
            <c:bubble3D val="0"/>
            <c:extLst>
              <c:ext xmlns:c16="http://schemas.microsoft.com/office/drawing/2014/chart" uri="{C3380CC4-5D6E-409C-BE32-E72D297353CC}">
                <c16:uniqueId val="{00000003-B60C-4399-8451-4BE19F327139}"/>
              </c:ext>
            </c:extLst>
          </c:dPt>
          <c:dPt>
            <c:idx val="4"/>
            <c:bubble3D val="0"/>
            <c:extLst>
              <c:ext xmlns:c16="http://schemas.microsoft.com/office/drawing/2014/chart" uri="{C3380CC4-5D6E-409C-BE32-E72D297353CC}">
                <c16:uniqueId val="{00000004-B60C-4399-8451-4BE19F327139}"/>
              </c:ext>
            </c:extLst>
          </c:dPt>
          <c:dPt>
            <c:idx val="5"/>
            <c:bubble3D val="0"/>
            <c:extLst>
              <c:ext xmlns:c16="http://schemas.microsoft.com/office/drawing/2014/chart" uri="{C3380CC4-5D6E-409C-BE32-E72D297353CC}">
                <c16:uniqueId val="{00000005-B60C-4399-8451-4BE19F327139}"/>
              </c:ext>
            </c:extLst>
          </c:dPt>
          <c:dPt>
            <c:idx val="6"/>
            <c:bubble3D val="0"/>
            <c:extLst>
              <c:ext xmlns:c16="http://schemas.microsoft.com/office/drawing/2014/chart" uri="{C3380CC4-5D6E-409C-BE32-E72D297353CC}">
                <c16:uniqueId val="{00000006-B60C-4399-8451-4BE19F327139}"/>
              </c:ext>
            </c:extLst>
          </c:dPt>
          <c:dPt>
            <c:idx val="7"/>
            <c:bubble3D val="0"/>
            <c:extLst>
              <c:ext xmlns:c16="http://schemas.microsoft.com/office/drawing/2014/chart" uri="{C3380CC4-5D6E-409C-BE32-E72D297353CC}">
                <c16:uniqueId val="{00000007-B60C-4399-8451-4BE19F327139}"/>
              </c:ext>
            </c:extLst>
          </c:dPt>
          <c:dPt>
            <c:idx val="8"/>
            <c:bubble3D val="0"/>
            <c:extLst>
              <c:ext xmlns:c16="http://schemas.microsoft.com/office/drawing/2014/chart" uri="{C3380CC4-5D6E-409C-BE32-E72D297353CC}">
                <c16:uniqueId val="{00000008-B60C-4399-8451-4BE19F327139}"/>
              </c:ext>
            </c:extLst>
          </c:dPt>
          <c:dPt>
            <c:idx val="9"/>
            <c:bubble3D val="0"/>
            <c:extLst>
              <c:ext xmlns:c16="http://schemas.microsoft.com/office/drawing/2014/chart" uri="{C3380CC4-5D6E-409C-BE32-E72D297353CC}">
                <c16:uniqueId val="{00000009-B60C-4399-8451-4BE19F327139}"/>
              </c:ext>
            </c:extLst>
          </c:dPt>
          <c:dPt>
            <c:idx val="10"/>
            <c:bubble3D val="0"/>
            <c:extLst>
              <c:ext xmlns:c16="http://schemas.microsoft.com/office/drawing/2014/chart" uri="{C3380CC4-5D6E-409C-BE32-E72D297353CC}">
                <c16:uniqueId val="{0000000A-B60C-4399-8451-4BE19F327139}"/>
              </c:ext>
            </c:extLst>
          </c:dPt>
          <c:dPt>
            <c:idx val="20"/>
            <c:bubble3D val="0"/>
            <c:extLst>
              <c:ext xmlns:c16="http://schemas.microsoft.com/office/drawing/2014/chart" uri="{C3380CC4-5D6E-409C-BE32-E72D297353CC}">
                <c16:uniqueId val="{0000000B-B60C-4399-8451-4BE19F327139}"/>
              </c:ext>
            </c:extLst>
          </c:dPt>
          <c:dPt>
            <c:idx val="21"/>
            <c:bubble3D val="0"/>
            <c:spPr>
              <a:ln w="19050">
                <a:solidFill>
                  <a:srgbClr val="B4B4B4"/>
                </a:solidFill>
                <a:prstDash val="sysDot"/>
              </a:ln>
            </c:spPr>
            <c:extLst>
              <c:ext xmlns:c16="http://schemas.microsoft.com/office/drawing/2014/chart" uri="{C3380CC4-5D6E-409C-BE32-E72D297353CC}">
                <c16:uniqueId val="{0000000D-B60C-4399-8451-4BE19F327139}"/>
              </c:ext>
            </c:extLst>
          </c:dPt>
          <c:dPt>
            <c:idx val="22"/>
            <c:bubble3D val="0"/>
            <c:spPr>
              <a:ln w="19050">
                <a:solidFill>
                  <a:srgbClr val="B4B4B4"/>
                </a:solidFill>
                <a:prstDash val="sysDot"/>
              </a:ln>
            </c:spPr>
            <c:extLst>
              <c:ext xmlns:c16="http://schemas.microsoft.com/office/drawing/2014/chart" uri="{C3380CC4-5D6E-409C-BE32-E72D297353CC}">
                <c16:uniqueId val="{0000000F-B60C-4399-8451-4BE19F327139}"/>
              </c:ext>
            </c:extLst>
          </c:dPt>
          <c:dPt>
            <c:idx val="23"/>
            <c:bubble3D val="0"/>
            <c:spPr>
              <a:ln w="19050">
                <a:solidFill>
                  <a:srgbClr val="B4B4B4"/>
                </a:solidFill>
                <a:prstDash val="sysDot"/>
              </a:ln>
            </c:spPr>
            <c:extLst>
              <c:ext xmlns:c16="http://schemas.microsoft.com/office/drawing/2014/chart" uri="{C3380CC4-5D6E-409C-BE32-E72D297353CC}">
                <c16:uniqueId val="{00000011-B60C-4399-8451-4BE19F327139}"/>
              </c:ext>
            </c:extLst>
          </c:dPt>
          <c:dPt>
            <c:idx val="24"/>
            <c:bubble3D val="0"/>
            <c:spPr>
              <a:ln w="19050">
                <a:solidFill>
                  <a:srgbClr val="B4B4B4"/>
                </a:solidFill>
                <a:prstDash val="sysDot"/>
              </a:ln>
            </c:spPr>
            <c:extLst>
              <c:ext xmlns:c16="http://schemas.microsoft.com/office/drawing/2014/chart" uri="{C3380CC4-5D6E-409C-BE32-E72D297353CC}">
                <c16:uniqueId val="{00000013-B60C-4399-8451-4BE19F327139}"/>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sida'!$B$10:$B$34</c:f>
              <c:numCache>
                <c:formatCode>0.000</c:formatCode>
                <c:ptCount val="25"/>
                <c:pt idx="0" formatCode="General">
                  <c:v>1.7562043290465299</c:v>
                </c:pt>
                <c:pt idx="1">
                  <c:v>1.4491850905081347</c:v>
                </c:pt>
                <c:pt idx="2">
                  <c:v>-1.20114436842953</c:v>
                </c:pt>
                <c:pt idx="3">
                  <c:v>-0.9442273547303216</c:v>
                </c:pt>
                <c:pt idx="4">
                  <c:v>-0.61335309498925483</c:v>
                </c:pt>
                <c:pt idx="5">
                  <c:v>-0.25312979528949447</c:v>
                </c:pt>
                <c:pt idx="6">
                  <c:v>2.5611650873650995</c:v>
                </c:pt>
                <c:pt idx="7">
                  <c:v>3.5426638187325112</c:v>
                </c:pt>
                <c:pt idx="8">
                  <c:v>1.3117811019371159</c:v>
                </c:pt>
                <c:pt idx="9">
                  <c:v>-2.7894680033489361</c:v>
                </c:pt>
                <c:pt idx="10">
                  <c:v>1.7426333166602821</c:v>
                </c:pt>
                <c:pt idx="11">
                  <c:v>2.7691643048264227</c:v>
                </c:pt>
                <c:pt idx="12">
                  <c:v>1.0003132263586889</c:v>
                </c:pt>
                <c:pt idx="13">
                  <c:v>0.65915904638841394</c:v>
                </c:pt>
                <c:pt idx="14">
                  <c:v>1.8989341438000711</c:v>
                </c:pt>
                <c:pt idx="15">
                  <c:v>1.1901449764362826</c:v>
                </c:pt>
                <c:pt idx="16">
                  <c:v>2.5753746848008188</c:v>
                </c:pt>
                <c:pt idx="17">
                  <c:v>2.4417365400661346</c:v>
                </c:pt>
                <c:pt idx="18">
                  <c:v>2.0469815036768728</c:v>
                </c:pt>
                <c:pt idx="19">
                  <c:v>-0.16585271866641429</c:v>
                </c:pt>
                <c:pt idx="20">
                  <c:v>-3.7459312067217656</c:v>
                </c:pt>
                <c:pt idx="21">
                  <c:v>2.9962031508139244</c:v>
                </c:pt>
                <c:pt idx="22">
                  <c:v>2.3898882179026155</c:v>
                </c:pt>
                <c:pt idx="23">
                  <c:v>1.1249112087531272</c:v>
                </c:pt>
                <c:pt idx="24">
                  <c:v>0.51368737171981782</c:v>
                </c:pt>
              </c:numCache>
            </c:numRef>
          </c:val>
          <c:smooth val="0"/>
          <c:extLst>
            <c:ext xmlns:c16="http://schemas.microsoft.com/office/drawing/2014/chart" uri="{C3380CC4-5D6E-409C-BE32-E72D297353CC}">
              <c16:uniqueId val="{00000014-B60C-4399-8451-4BE19F327139}"/>
            </c:ext>
          </c:extLst>
        </c:ser>
        <c:ser>
          <c:idx val="1"/>
          <c:order val="1"/>
          <c:tx>
            <c:strRef>
              <c:f>'Budgetmallar hel sida'!$C$9</c:f>
              <c:strCache>
                <c:ptCount val="1"/>
                <c:pt idx="0">
                  <c:v>Timlön</c:v>
                </c:pt>
              </c:strCache>
            </c:strRef>
          </c:tx>
          <c:spPr>
            <a:ln w="19050">
              <a:solidFill>
                <a:srgbClr val="000000"/>
              </a:solidFill>
              <a:prstDash val="solid"/>
            </a:ln>
          </c:spPr>
          <c:marker>
            <c:symbol val="none"/>
          </c:marker>
          <c:dPt>
            <c:idx val="20"/>
            <c:bubble3D val="0"/>
            <c:extLst>
              <c:ext xmlns:c16="http://schemas.microsoft.com/office/drawing/2014/chart" uri="{C3380CC4-5D6E-409C-BE32-E72D297353CC}">
                <c16:uniqueId val="{00000015-B60C-4399-8451-4BE19F327139}"/>
              </c:ext>
            </c:extLst>
          </c:dPt>
          <c:dPt>
            <c:idx val="21"/>
            <c:bubble3D val="0"/>
            <c:spPr>
              <a:ln w="19050">
                <a:solidFill>
                  <a:srgbClr val="000000"/>
                </a:solidFill>
                <a:prstDash val="sysDot"/>
              </a:ln>
            </c:spPr>
            <c:extLst>
              <c:ext xmlns:c16="http://schemas.microsoft.com/office/drawing/2014/chart" uri="{C3380CC4-5D6E-409C-BE32-E72D297353CC}">
                <c16:uniqueId val="{00000017-B60C-4399-8451-4BE19F327139}"/>
              </c:ext>
            </c:extLst>
          </c:dPt>
          <c:dPt>
            <c:idx val="22"/>
            <c:bubble3D val="0"/>
            <c:spPr>
              <a:ln w="19050">
                <a:solidFill>
                  <a:srgbClr val="000000"/>
                </a:solidFill>
                <a:prstDash val="sysDot"/>
              </a:ln>
            </c:spPr>
            <c:extLst>
              <c:ext xmlns:c16="http://schemas.microsoft.com/office/drawing/2014/chart" uri="{C3380CC4-5D6E-409C-BE32-E72D297353CC}">
                <c16:uniqueId val="{00000019-B60C-4399-8451-4BE19F327139}"/>
              </c:ext>
            </c:extLst>
          </c:dPt>
          <c:dPt>
            <c:idx val="23"/>
            <c:bubble3D val="0"/>
            <c:spPr>
              <a:ln w="19050">
                <a:solidFill>
                  <a:srgbClr val="000000"/>
                </a:solidFill>
                <a:prstDash val="sysDot"/>
              </a:ln>
            </c:spPr>
            <c:extLst>
              <c:ext xmlns:c16="http://schemas.microsoft.com/office/drawing/2014/chart" uri="{C3380CC4-5D6E-409C-BE32-E72D297353CC}">
                <c16:uniqueId val="{0000001B-B60C-4399-8451-4BE19F327139}"/>
              </c:ext>
            </c:extLst>
          </c:dPt>
          <c:dPt>
            <c:idx val="24"/>
            <c:bubble3D val="0"/>
            <c:spPr>
              <a:ln w="19050">
                <a:solidFill>
                  <a:srgbClr val="000000"/>
                </a:solidFill>
                <a:prstDash val="sysDot"/>
              </a:ln>
            </c:spPr>
            <c:extLst>
              <c:ext xmlns:c16="http://schemas.microsoft.com/office/drawing/2014/chart" uri="{C3380CC4-5D6E-409C-BE32-E72D297353CC}">
                <c16:uniqueId val="{0000001D-B60C-4399-8451-4BE19F327139}"/>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sida'!$C$10:$C$34</c:f>
              <c:numCache>
                <c:formatCode>0.00</c:formatCode>
                <c:ptCount val="25"/>
                <c:pt idx="0">
                  <c:v>4.9844447444577833</c:v>
                </c:pt>
                <c:pt idx="1">
                  <c:v>4.3189862763949316</c:v>
                </c:pt>
                <c:pt idx="2">
                  <c:v>4.5003860790113759</c:v>
                </c:pt>
                <c:pt idx="3">
                  <c:v>3.4642848707670426</c:v>
                </c:pt>
                <c:pt idx="4">
                  <c:v>3.1790584761091312</c:v>
                </c:pt>
                <c:pt idx="5">
                  <c:v>3.9898645492860707</c:v>
                </c:pt>
                <c:pt idx="6">
                  <c:v>2.9093625253477029</c:v>
                </c:pt>
                <c:pt idx="7">
                  <c:v>3.3572463532510977</c:v>
                </c:pt>
                <c:pt idx="8">
                  <c:v>4.3521079877554714</c:v>
                </c:pt>
                <c:pt idx="9">
                  <c:v>2.8846311247777034</c:v>
                </c:pt>
                <c:pt idx="10">
                  <c:v>1.4073617413284056</c:v>
                </c:pt>
                <c:pt idx="11">
                  <c:v>2.8614079645314039</c:v>
                </c:pt>
                <c:pt idx="12">
                  <c:v>2.7404466360557933</c:v>
                </c:pt>
                <c:pt idx="13">
                  <c:v>2.1369324999640504</c:v>
                </c:pt>
                <c:pt idx="14">
                  <c:v>1.944571367367609</c:v>
                </c:pt>
                <c:pt idx="15">
                  <c:v>2.9992050838783202</c:v>
                </c:pt>
                <c:pt idx="16">
                  <c:v>2.2641045117652858</c:v>
                </c:pt>
                <c:pt idx="17">
                  <c:v>2.5280779735073367</c:v>
                </c:pt>
                <c:pt idx="18">
                  <c:v>2.7418655723452812</c:v>
                </c:pt>
                <c:pt idx="19">
                  <c:v>3.8903771912757845</c:v>
                </c:pt>
                <c:pt idx="20">
                  <c:v>4.9992144539930727</c:v>
                </c:pt>
                <c:pt idx="21">
                  <c:v>0.25808165893941304</c:v>
                </c:pt>
                <c:pt idx="22">
                  <c:v>2.0738702202117487</c:v>
                </c:pt>
                <c:pt idx="23">
                  <c:v>2.4967864368490744</c:v>
                </c:pt>
                <c:pt idx="24">
                  <c:v>2.7123685999959957</c:v>
                </c:pt>
              </c:numCache>
            </c:numRef>
          </c:val>
          <c:smooth val="0"/>
          <c:extLst>
            <c:ext xmlns:c16="http://schemas.microsoft.com/office/drawing/2014/chart" uri="{C3380CC4-5D6E-409C-BE32-E72D297353CC}">
              <c16:uniqueId val="{0000001E-B60C-4399-8451-4BE19F327139}"/>
            </c:ext>
          </c:extLst>
        </c:ser>
        <c:dLbls>
          <c:showLegendKey val="0"/>
          <c:showVal val="0"/>
          <c:showCatName val="0"/>
          <c:showSerName val="0"/>
          <c:showPercent val="0"/>
          <c:showBubbleSize val="0"/>
        </c:dLbls>
        <c:marker val="1"/>
        <c:smooth val="0"/>
        <c:axId val="82487936"/>
        <c:axId val="82502016"/>
      </c:lineChart>
      <c:lineChart>
        <c:grouping val="standard"/>
        <c:varyColors val="0"/>
        <c:ser>
          <c:idx val="2"/>
          <c:order val="2"/>
          <c:tx>
            <c:strRef>
              <c:f>'Budgetmallar hel sida'!$D$9</c:f>
              <c:strCache>
                <c:ptCount val="1"/>
                <c:pt idx="0">
                  <c:v>Lönesumma</c:v>
                </c:pt>
              </c:strCache>
            </c:strRef>
          </c:tx>
          <c:spPr>
            <a:ln w="19050">
              <a:solidFill>
                <a:srgbClr val="787878"/>
              </a:solidFill>
              <a:prstDash val="solid"/>
            </a:ln>
          </c:spPr>
          <c:marker>
            <c:symbol val="none"/>
          </c:marker>
          <c:dPt>
            <c:idx val="20"/>
            <c:bubble3D val="0"/>
            <c:extLst>
              <c:ext xmlns:c16="http://schemas.microsoft.com/office/drawing/2014/chart" uri="{C3380CC4-5D6E-409C-BE32-E72D297353CC}">
                <c16:uniqueId val="{0000001F-B60C-4399-8451-4BE19F327139}"/>
              </c:ext>
            </c:extLst>
          </c:dPt>
          <c:dPt>
            <c:idx val="21"/>
            <c:bubble3D val="0"/>
            <c:spPr>
              <a:ln w="19050">
                <a:solidFill>
                  <a:srgbClr val="787878"/>
                </a:solidFill>
                <a:prstDash val="sysDot"/>
              </a:ln>
            </c:spPr>
            <c:extLst>
              <c:ext xmlns:c16="http://schemas.microsoft.com/office/drawing/2014/chart" uri="{C3380CC4-5D6E-409C-BE32-E72D297353CC}">
                <c16:uniqueId val="{00000021-B60C-4399-8451-4BE19F327139}"/>
              </c:ext>
            </c:extLst>
          </c:dPt>
          <c:dPt>
            <c:idx val="22"/>
            <c:bubble3D val="0"/>
            <c:spPr>
              <a:ln w="19050">
                <a:solidFill>
                  <a:srgbClr val="787878"/>
                </a:solidFill>
                <a:prstDash val="sysDot"/>
              </a:ln>
            </c:spPr>
            <c:extLst>
              <c:ext xmlns:c16="http://schemas.microsoft.com/office/drawing/2014/chart" uri="{C3380CC4-5D6E-409C-BE32-E72D297353CC}">
                <c16:uniqueId val="{00000023-B60C-4399-8451-4BE19F327139}"/>
              </c:ext>
            </c:extLst>
          </c:dPt>
          <c:dPt>
            <c:idx val="23"/>
            <c:bubble3D val="0"/>
            <c:spPr>
              <a:ln w="19050">
                <a:solidFill>
                  <a:srgbClr val="787878"/>
                </a:solidFill>
                <a:prstDash val="sysDot"/>
              </a:ln>
            </c:spPr>
            <c:extLst>
              <c:ext xmlns:c16="http://schemas.microsoft.com/office/drawing/2014/chart" uri="{C3380CC4-5D6E-409C-BE32-E72D297353CC}">
                <c16:uniqueId val="{00000025-B60C-4399-8451-4BE19F327139}"/>
              </c:ext>
            </c:extLst>
          </c:dPt>
          <c:dPt>
            <c:idx val="24"/>
            <c:bubble3D val="0"/>
            <c:spPr>
              <a:ln w="19050">
                <a:solidFill>
                  <a:srgbClr val="787878"/>
                </a:solidFill>
                <a:prstDash val="sysDot"/>
              </a:ln>
            </c:spPr>
            <c:extLst>
              <c:ext xmlns:c16="http://schemas.microsoft.com/office/drawing/2014/chart" uri="{C3380CC4-5D6E-409C-BE32-E72D297353CC}">
                <c16:uniqueId val="{00000027-B60C-4399-8451-4BE19F327139}"/>
              </c:ext>
            </c:extLst>
          </c:dPt>
          <c:cat>
            <c:strRef>
              <c:f>'Budgetmallar hel sida'!$A$27:$A$34</c:f>
              <c:strCache>
                <c:ptCount val="8"/>
                <c:pt idx="0">
                  <c:v>17</c:v>
                </c:pt>
                <c:pt idx="1">
                  <c:v>18</c:v>
                </c:pt>
                <c:pt idx="2">
                  <c:v>19</c:v>
                </c:pt>
                <c:pt idx="3">
                  <c:v>20</c:v>
                </c:pt>
                <c:pt idx="4">
                  <c:v>21</c:v>
                </c:pt>
                <c:pt idx="5">
                  <c:v>22</c:v>
                </c:pt>
                <c:pt idx="6">
                  <c:v>23</c:v>
                </c:pt>
                <c:pt idx="7">
                  <c:v>24</c:v>
                </c:pt>
              </c:strCache>
            </c:strRef>
          </c:cat>
          <c:val>
            <c:numRef>
              <c:f>'Budgetmallar hel sida'!$D$10:$D$34</c:f>
              <c:numCache>
                <c:formatCode>#,##0.00</c:formatCode>
                <c:ptCount val="25"/>
                <c:pt idx="0">
                  <c:v>6.9698394325367286</c:v>
                </c:pt>
                <c:pt idx="1">
                  <c:v>5.9548920980042164</c:v>
                </c:pt>
                <c:pt idx="2">
                  <c:v>3.3255580459012446</c:v>
                </c:pt>
                <c:pt idx="3">
                  <c:v>2.4338917238651447</c:v>
                </c:pt>
                <c:pt idx="4">
                  <c:v>2.5952024591373579</c:v>
                </c:pt>
                <c:pt idx="5">
                  <c:v>3.8265549144393063</c:v>
                </c:pt>
                <c:pt idx="6">
                  <c:v>5.6582286337798937</c:v>
                </c:pt>
                <c:pt idx="7">
                  <c:v>7.3599449672817618</c:v>
                </c:pt>
                <c:pt idx="8">
                  <c:v>5.9935512623887632</c:v>
                </c:pt>
                <c:pt idx="9">
                  <c:v>0.25003703421062617</c:v>
                </c:pt>
                <c:pt idx="10">
                  <c:v>3.0426644695599192</c:v>
                </c:pt>
                <c:pt idx="11">
                  <c:v>5.5364832977720324</c:v>
                </c:pt>
                <c:pt idx="12">
                  <c:v>3.7441401304046273</c:v>
                </c:pt>
                <c:pt idx="13">
                  <c:v>2.7543551529223498</c:v>
                </c:pt>
                <c:pt idx="14">
                  <c:v>3.8982124475247959</c:v>
                </c:pt>
                <c:pt idx="15">
                  <c:v>3.9460166825081577</c:v>
                </c:pt>
                <c:pt idx="16">
                  <c:v>4.5171320065498621</c:v>
                </c:pt>
                <c:pt idx="17">
                  <c:v>4.8794606956888753</c:v>
                </c:pt>
                <c:pt idx="18">
                  <c:v>4.8590344902592619</c:v>
                </c:pt>
                <c:pt idx="19">
                  <c:v>3.8681124463835426</c:v>
                </c:pt>
                <c:pt idx="20">
                  <c:v>1.08050110167075</c:v>
                </c:pt>
                <c:pt idx="21">
                  <c:v>3.2620174605501484</c:v>
                </c:pt>
                <c:pt idx="22" formatCode="0.00">
                  <c:v>4.513321618161803</c:v>
                </c:pt>
                <c:pt idx="23" formatCode="0.00">
                  <c:v>3.6497842760889521</c:v>
                </c:pt>
                <c:pt idx="24" formatCode="0.00">
                  <c:v>3.2399890666884756</c:v>
                </c:pt>
              </c:numCache>
            </c:numRef>
          </c:val>
          <c:smooth val="0"/>
          <c:extLst>
            <c:ext xmlns:c16="http://schemas.microsoft.com/office/drawing/2014/chart" uri="{C3380CC4-5D6E-409C-BE32-E72D297353CC}">
              <c16:uniqueId val="{00000028-B60C-4399-8451-4BE19F327139}"/>
            </c:ext>
          </c:extLst>
        </c:ser>
        <c:dLbls>
          <c:showLegendKey val="0"/>
          <c:showVal val="0"/>
          <c:showCatName val="0"/>
          <c:showSerName val="0"/>
          <c:showPercent val="0"/>
          <c:showBubbleSize val="0"/>
        </c:dLbls>
        <c:marker val="1"/>
        <c:smooth val="0"/>
        <c:axId val="919304176"/>
        <c:axId val="919301224"/>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8"/>
          <c:min val="-6"/>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valAx>
        <c:axId val="919301224"/>
        <c:scaling>
          <c:orientation val="minMax"/>
          <c:min val="-6"/>
        </c:scaling>
        <c:delete val="1"/>
        <c:axPos val="r"/>
        <c:numFmt formatCode="#,##0" sourceLinked="0"/>
        <c:majorTickMark val="in"/>
        <c:minorTickMark val="none"/>
        <c:tickLblPos val="nextTo"/>
        <c:crossAx val="919304176"/>
        <c:crosses val="max"/>
        <c:crossBetween val="between"/>
      </c:valAx>
      <c:catAx>
        <c:axId val="919304176"/>
        <c:scaling>
          <c:orientation val="minMax"/>
        </c:scaling>
        <c:delete val="1"/>
        <c:axPos val="b"/>
        <c:numFmt formatCode="General" sourceLinked="1"/>
        <c:majorTickMark val="out"/>
        <c:minorTickMark val="none"/>
        <c:tickLblPos val="nextTo"/>
        <c:crossAx val="91930122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4683632478632478"/>
        </c:manualLayout>
      </c:layout>
      <c:barChart>
        <c:barDir val="col"/>
        <c:grouping val="clustered"/>
        <c:varyColors val="0"/>
        <c:ser>
          <c:idx val="1"/>
          <c:order val="1"/>
          <c:tx>
            <c:strRef>
              <c:f>'Budgetmallar hel sida'!$B$9</c:f>
              <c:strCache>
                <c:ptCount val="1"/>
                <c:pt idx="0">
                  <c:v>Miljarder kronor</c:v>
                </c:pt>
              </c:strCache>
            </c:strRef>
          </c:tx>
          <c:spPr>
            <a:solidFill>
              <a:srgbClr val="787878"/>
            </a:solidFill>
            <a:ln w="3175">
              <a:solidFill>
                <a:sysClr val="windowText" lastClr="000000">
                  <a:lumMod val="100000"/>
                </a:sysClr>
              </a:solidFill>
            </a:ln>
            <a:effectLst/>
          </c:spPr>
          <c:invertIfNegative val="0"/>
          <c:dPt>
            <c:idx val="29"/>
            <c:invertIfNegative val="0"/>
            <c:bubble3D val="0"/>
            <c:extLst>
              <c:ext xmlns:c16="http://schemas.microsoft.com/office/drawing/2014/chart" uri="{C3380CC4-5D6E-409C-BE32-E72D297353CC}">
                <c16:uniqueId val="{00000001-6AA3-4598-A677-35B0767A204A}"/>
              </c:ext>
            </c:extLst>
          </c:dPt>
          <c:dPt>
            <c:idx val="30"/>
            <c:invertIfNegative val="0"/>
            <c:bubble3D val="0"/>
            <c:extLst>
              <c:ext xmlns:c16="http://schemas.microsoft.com/office/drawing/2014/chart" uri="{C3380CC4-5D6E-409C-BE32-E72D297353CC}">
                <c16:uniqueId val="{00000003-6AA3-4598-A677-35B0767A204A}"/>
              </c:ext>
            </c:extLst>
          </c:dPt>
          <c:dPt>
            <c:idx val="31"/>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5-6AA3-4598-A677-35B0767A204A}"/>
              </c:ext>
            </c:extLst>
          </c:dPt>
          <c:dPt>
            <c:idx val="32"/>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7-6AA3-4598-A677-35B0767A204A}"/>
              </c:ext>
            </c:extLst>
          </c:dPt>
          <c:dPt>
            <c:idx val="33"/>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9-6AA3-4598-A677-35B0767A204A}"/>
              </c:ext>
            </c:extLst>
          </c:dPt>
          <c:dPt>
            <c:idx val="34"/>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B-6AA3-4598-A677-35B0767A204A}"/>
              </c:ext>
            </c:extLst>
          </c:dPt>
          <c:cat>
            <c:strRef>
              <c:f>'Budgetmallar hel sida'!$A$10:$A$44</c:f>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f>'Budgetmallar hel sida'!$B$10:$B$44</c:f>
              <c:numCache>
                <c:formatCode>0</c:formatCode>
                <c:ptCount val="35"/>
                <c:pt idx="0">
                  <c:v>21.902000000000001</c:v>
                </c:pt>
                <c:pt idx="1">
                  <c:v>41.744</c:v>
                </c:pt>
                <c:pt idx="2">
                  <c:v>19.027999999999999</c:v>
                </c:pt>
                <c:pt idx="3">
                  <c:v>19.603999999999999</c:v>
                </c:pt>
                <c:pt idx="4">
                  <c:v>38.765000000000001</c:v>
                </c:pt>
                <c:pt idx="5">
                  <c:v>21.501000000000001</c:v>
                </c:pt>
                <c:pt idx="6">
                  <c:v>42.356999999999999</c:v>
                </c:pt>
                <c:pt idx="7">
                  <c:v>59.345580999999996</c:v>
                </c:pt>
                <c:pt idx="8">
                  <c:v>64.11630000000001</c:v>
                </c:pt>
                <c:pt idx="9">
                  <c:v>102.64355286300001</c:v>
                </c:pt>
                <c:pt idx="10">
                  <c:v>132.856739748</c:v>
                </c:pt>
                <c:pt idx="11">
                  <c:v>74.717229537999998</c:v>
                </c:pt>
                <c:pt idx="12">
                  <c:v>52.825699997000001</c:v>
                </c:pt>
                <c:pt idx="13">
                  <c:v>56.069049131</c:v>
                </c:pt>
                <c:pt idx="14">
                  <c:v>68.193708228999995</c:v>
                </c:pt>
                <c:pt idx="15">
                  <c:v>99.692860019999998</c:v>
                </c:pt>
                <c:pt idx="16">
                  <c:v>134.38291750299999</c:v>
                </c:pt>
                <c:pt idx="17">
                  <c:v>172.39860274099999</c:v>
                </c:pt>
                <c:pt idx="18">
                  <c:v>101.79825938499999</c:v>
                </c:pt>
                <c:pt idx="19">
                  <c:v>93.447229682</c:v>
                </c:pt>
                <c:pt idx="20">
                  <c:v>119.524372658</c:v>
                </c:pt>
                <c:pt idx="21">
                  <c:v>114.62776862600001</c:v>
                </c:pt>
                <c:pt idx="22">
                  <c:v>103.394915965</c:v>
                </c:pt>
                <c:pt idx="23">
                  <c:v>117.91572628200001</c:v>
                </c:pt>
                <c:pt idx="24">
                  <c:v>152.25833186599999</c:v>
                </c:pt>
                <c:pt idx="25">
                  <c:v>202.47741949100001</c:v>
                </c:pt>
                <c:pt idx="26">
                  <c:v>190.188830583</c:v>
                </c:pt>
                <c:pt idx="27">
                  <c:v>208.439404365</c:v>
                </c:pt>
                <c:pt idx="28">
                  <c:v>179.50595596799999</c:v>
                </c:pt>
                <c:pt idx="29">
                  <c:v>181.374050646</c:v>
                </c:pt>
                <c:pt idx="30">
                  <c:v>180</c:v>
                </c:pt>
                <c:pt idx="31">
                  <c:v>180</c:v>
                </c:pt>
                <c:pt idx="32">
                  <c:v>183</c:v>
                </c:pt>
                <c:pt idx="33">
                  <c:v>182</c:v>
                </c:pt>
                <c:pt idx="34" formatCode="General">
                  <c:v>181</c:v>
                </c:pt>
              </c:numCache>
            </c:numRef>
          </c:val>
          <c:extLst>
            <c:ext xmlns:c16="http://schemas.microsoft.com/office/drawing/2014/chart" uri="{C3380CC4-5D6E-409C-BE32-E72D297353CC}">
              <c16:uniqueId val="{0000000C-6AA3-4598-A677-35B0767A204A}"/>
            </c:ext>
          </c:extLst>
        </c:ser>
        <c:dLbls>
          <c:showLegendKey val="0"/>
          <c:showVal val="0"/>
          <c:showCatName val="0"/>
          <c:showSerName val="0"/>
          <c:showPercent val="0"/>
          <c:showBubbleSize val="0"/>
        </c:dLbls>
        <c:gapWidth val="80"/>
        <c:axId val="82233600"/>
        <c:axId val="82243968"/>
      </c:barChart>
      <c:lineChart>
        <c:grouping val="standard"/>
        <c:varyColors val="0"/>
        <c:ser>
          <c:idx val="0"/>
          <c:order val="0"/>
          <c:tx>
            <c:strRef>
              <c:f>'Budgetmallar hel sida'!$C$9</c:f>
              <c:strCache>
                <c:ptCount val="1"/>
                <c:pt idx="0">
                  <c:v>Procent av BNP</c:v>
                </c:pt>
              </c:strCache>
            </c:strRef>
          </c:tx>
          <c:spPr>
            <a:ln w="19050" cap="rnd">
              <a:solidFill>
                <a:schemeClr val="tx1"/>
              </a:solidFill>
              <a:round/>
            </a:ln>
            <a:effectLst/>
          </c:spPr>
          <c:marker>
            <c:symbol val="none"/>
          </c:marker>
          <c:dPt>
            <c:idx val="0"/>
            <c:bubble3D val="0"/>
            <c:extLst>
              <c:ext xmlns:c16="http://schemas.microsoft.com/office/drawing/2014/chart" uri="{C3380CC4-5D6E-409C-BE32-E72D297353CC}">
                <c16:uniqueId val="{0000000D-6AA3-4598-A677-35B0767A204A}"/>
              </c:ext>
            </c:extLst>
          </c:dPt>
          <c:dPt>
            <c:idx val="1"/>
            <c:bubble3D val="0"/>
            <c:extLst>
              <c:ext xmlns:c16="http://schemas.microsoft.com/office/drawing/2014/chart" uri="{C3380CC4-5D6E-409C-BE32-E72D297353CC}">
                <c16:uniqueId val="{0000000E-6AA3-4598-A677-35B0767A204A}"/>
              </c:ext>
            </c:extLst>
          </c:dPt>
          <c:dPt>
            <c:idx val="2"/>
            <c:bubble3D val="0"/>
            <c:extLst>
              <c:ext xmlns:c16="http://schemas.microsoft.com/office/drawing/2014/chart" uri="{C3380CC4-5D6E-409C-BE32-E72D297353CC}">
                <c16:uniqueId val="{0000000F-6AA3-4598-A677-35B0767A204A}"/>
              </c:ext>
            </c:extLst>
          </c:dPt>
          <c:dPt>
            <c:idx val="3"/>
            <c:bubble3D val="0"/>
            <c:extLst>
              <c:ext xmlns:c16="http://schemas.microsoft.com/office/drawing/2014/chart" uri="{C3380CC4-5D6E-409C-BE32-E72D297353CC}">
                <c16:uniqueId val="{00000010-6AA3-4598-A677-35B0767A204A}"/>
              </c:ext>
            </c:extLst>
          </c:dPt>
          <c:dPt>
            <c:idx val="4"/>
            <c:bubble3D val="0"/>
            <c:extLst>
              <c:ext xmlns:c16="http://schemas.microsoft.com/office/drawing/2014/chart" uri="{C3380CC4-5D6E-409C-BE32-E72D297353CC}">
                <c16:uniqueId val="{00000011-6AA3-4598-A677-35B0767A204A}"/>
              </c:ext>
            </c:extLst>
          </c:dPt>
          <c:dPt>
            <c:idx val="5"/>
            <c:bubble3D val="0"/>
            <c:extLst>
              <c:ext xmlns:c16="http://schemas.microsoft.com/office/drawing/2014/chart" uri="{C3380CC4-5D6E-409C-BE32-E72D297353CC}">
                <c16:uniqueId val="{00000012-6AA3-4598-A677-35B0767A204A}"/>
              </c:ext>
            </c:extLst>
          </c:dPt>
          <c:dPt>
            <c:idx val="6"/>
            <c:bubble3D val="0"/>
            <c:extLst>
              <c:ext xmlns:c16="http://schemas.microsoft.com/office/drawing/2014/chart" uri="{C3380CC4-5D6E-409C-BE32-E72D297353CC}">
                <c16:uniqueId val="{00000013-6AA3-4598-A677-35B0767A204A}"/>
              </c:ext>
            </c:extLst>
          </c:dPt>
          <c:dPt>
            <c:idx val="7"/>
            <c:bubble3D val="0"/>
            <c:extLst>
              <c:ext xmlns:c16="http://schemas.microsoft.com/office/drawing/2014/chart" uri="{C3380CC4-5D6E-409C-BE32-E72D297353CC}">
                <c16:uniqueId val="{00000014-6AA3-4598-A677-35B0767A204A}"/>
              </c:ext>
            </c:extLst>
          </c:dPt>
          <c:dPt>
            <c:idx val="8"/>
            <c:bubble3D val="0"/>
            <c:extLst>
              <c:ext xmlns:c16="http://schemas.microsoft.com/office/drawing/2014/chart" uri="{C3380CC4-5D6E-409C-BE32-E72D297353CC}">
                <c16:uniqueId val="{00000015-6AA3-4598-A677-35B0767A204A}"/>
              </c:ext>
            </c:extLst>
          </c:dPt>
          <c:dPt>
            <c:idx val="9"/>
            <c:bubble3D val="0"/>
            <c:extLst>
              <c:ext xmlns:c16="http://schemas.microsoft.com/office/drawing/2014/chart" uri="{C3380CC4-5D6E-409C-BE32-E72D297353CC}">
                <c16:uniqueId val="{00000016-6AA3-4598-A677-35B0767A204A}"/>
              </c:ext>
            </c:extLst>
          </c:dPt>
          <c:dPt>
            <c:idx val="10"/>
            <c:bubble3D val="0"/>
            <c:extLst>
              <c:ext xmlns:c16="http://schemas.microsoft.com/office/drawing/2014/chart" uri="{C3380CC4-5D6E-409C-BE32-E72D297353CC}">
                <c16:uniqueId val="{00000017-6AA3-4598-A677-35B0767A204A}"/>
              </c:ext>
            </c:extLst>
          </c:dPt>
          <c:dPt>
            <c:idx val="29"/>
            <c:bubble3D val="0"/>
            <c:spPr>
              <a:ln w="19050" cap="rnd">
                <a:solidFill>
                  <a:sysClr val="windowText" lastClr="000000"/>
                </a:solidFill>
                <a:prstDash val="solid"/>
                <a:round/>
              </a:ln>
              <a:effectLst/>
            </c:spPr>
            <c:extLst>
              <c:ext xmlns:c16="http://schemas.microsoft.com/office/drawing/2014/chart" uri="{C3380CC4-5D6E-409C-BE32-E72D297353CC}">
                <c16:uniqueId val="{00000019-6AA3-4598-A677-35B0767A204A}"/>
              </c:ext>
            </c:extLst>
          </c:dPt>
          <c:dPt>
            <c:idx val="30"/>
            <c:bubble3D val="0"/>
            <c:spPr>
              <a:ln w="19050" cap="rnd">
                <a:solidFill>
                  <a:sysClr val="windowText" lastClr="000000"/>
                </a:solidFill>
                <a:prstDash val="solid"/>
                <a:round/>
              </a:ln>
              <a:effectLst/>
            </c:spPr>
            <c:extLst>
              <c:ext xmlns:c16="http://schemas.microsoft.com/office/drawing/2014/chart" uri="{C3380CC4-5D6E-409C-BE32-E72D297353CC}">
                <c16:uniqueId val="{0000001B-6AA3-4598-A677-35B0767A204A}"/>
              </c:ext>
            </c:extLst>
          </c:dPt>
          <c:dPt>
            <c:idx val="31"/>
            <c:bubble3D val="0"/>
            <c:spPr>
              <a:ln w="19050" cap="rnd">
                <a:solidFill>
                  <a:schemeClr val="tx1"/>
                </a:solidFill>
                <a:prstDash val="sysDot"/>
                <a:round/>
              </a:ln>
              <a:effectLst/>
            </c:spPr>
            <c:extLst>
              <c:ext xmlns:c16="http://schemas.microsoft.com/office/drawing/2014/chart" uri="{C3380CC4-5D6E-409C-BE32-E72D297353CC}">
                <c16:uniqueId val="{0000001D-6AA3-4598-A677-35B0767A204A}"/>
              </c:ext>
            </c:extLst>
          </c:dPt>
          <c:dPt>
            <c:idx val="32"/>
            <c:bubble3D val="0"/>
            <c:spPr>
              <a:ln w="19050" cap="rnd">
                <a:solidFill>
                  <a:schemeClr val="tx1"/>
                </a:solidFill>
                <a:prstDash val="sysDot"/>
                <a:round/>
              </a:ln>
              <a:effectLst/>
            </c:spPr>
            <c:extLst>
              <c:ext xmlns:c16="http://schemas.microsoft.com/office/drawing/2014/chart" uri="{C3380CC4-5D6E-409C-BE32-E72D297353CC}">
                <c16:uniqueId val="{0000001F-6AA3-4598-A677-35B0767A204A}"/>
              </c:ext>
            </c:extLst>
          </c:dPt>
          <c:dPt>
            <c:idx val="33"/>
            <c:bubble3D val="0"/>
            <c:spPr>
              <a:ln w="19050" cap="rnd">
                <a:solidFill>
                  <a:schemeClr val="tx1"/>
                </a:solidFill>
                <a:prstDash val="sysDot"/>
                <a:round/>
              </a:ln>
              <a:effectLst/>
            </c:spPr>
            <c:extLst>
              <c:ext xmlns:c16="http://schemas.microsoft.com/office/drawing/2014/chart" uri="{C3380CC4-5D6E-409C-BE32-E72D297353CC}">
                <c16:uniqueId val="{00000021-6AA3-4598-A677-35B0767A204A}"/>
              </c:ext>
            </c:extLst>
          </c:dPt>
          <c:dPt>
            <c:idx val="34"/>
            <c:bubble3D val="0"/>
            <c:spPr>
              <a:ln w="19050" cap="rnd">
                <a:solidFill>
                  <a:schemeClr val="tx1"/>
                </a:solidFill>
                <a:prstDash val="sysDot"/>
                <a:round/>
              </a:ln>
              <a:effectLst/>
            </c:spPr>
            <c:extLst>
              <c:ext xmlns:c16="http://schemas.microsoft.com/office/drawing/2014/chart" uri="{C3380CC4-5D6E-409C-BE32-E72D297353CC}">
                <c16:uniqueId val="{00000023-6AA3-4598-A677-35B0767A204A}"/>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sida'!$C$10:$C$44</c:f>
              <c:numCache>
                <c:formatCode>0.00</c:formatCode>
                <c:ptCount val="35"/>
                <c:pt idx="0">
                  <c:v>1.4237869013165252</c:v>
                </c:pt>
                <c:pt idx="1">
                  <c:v>2.535853311237358</c:v>
                </c:pt>
                <c:pt idx="2">
                  <c:v>1.15357986849141</c:v>
                </c:pt>
                <c:pt idx="3">
                  <c:v>1.1827443844679431</c:v>
                </c:pt>
                <c:pt idx="4">
                  <c:v>2.193554520284084</c:v>
                </c:pt>
                <c:pt idx="5">
                  <c:v>1.1276119391243742</c:v>
                </c:pt>
                <c:pt idx="6">
                  <c:v>2.1650104220229256</c:v>
                </c:pt>
                <c:pt idx="7">
                  <c:v>2.8987681149863547</c:v>
                </c:pt>
                <c:pt idx="8">
                  <c:v>2.9781295505375298</c:v>
                </c:pt>
                <c:pt idx="9">
                  <c:v>4.5327367996117456</c:v>
                </c:pt>
                <c:pt idx="10">
                  <c:v>5.5169605123598986</c:v>
                </c:pt>
                <c:pt idx="11">
                  <c:v>2.9842355084471932</c:v>
                </c:pt>
                <c:pt idx="12">
                  <c:v>2.0330588498562161</c:v>
                </c:pt>
                <c:pt idx="13">
                  <c:v>2.0739038816356707</c:v>
                </c:pt>
                <c:pt idx="14">
                  <c:v>2.4095064942191242</c:v>
                </c:pt>
                <c:pt idx="15">
                  <c:v>3.4012271912960559</c:v>
                </c:pt>
                <c:pt idx="16">
                  <c:v>4.3048433562761952</c:v>
                </c:pt>
                <c:pt idx="17">
                  <c:v>5.1922942217790196</c:v>
                </c:pt>
                <c:pt idx="18">
                  <c:v>2.9833151113062244</c:v>
                </c:pt>
                <c:pt idx="19">
                  <c:v>2.7968440273114155</c:v>
                </c:pt>
                <c:pt idx="20">
                  <c:v>3.3446666707148935</c:v>
                </c:pt>
                <c:pt idx="21">
                  <c:v>3.0748575574216619</c:v>
                </c:pt>
                <c:pt idx="22">
                  <c:v>2.762290686481689</c:v>
                </c:pt>
                <c:pt idx="23">
                  <c:v>3.0846422902206339</c:v>
                </c:pt>
                <c:pt idx="24">
                  <c:v>3.8133891313963124</c:v>
                </c:pt>
                <c:pt idx="25">
                  <c:v>4.7524667346795075</c:v>
                </c:pt>
                <c:pt idx="26">
                  <c:v>4.3077575351792543</c:v>
                </c:pt>
                <c:pt idx="27">
                  <c:v>4.5067063364550002</c:v>
                </c:pt>
                <c:pt idx="28">
                  <c:v>3.7177833378414711</c:v>
                </c:pt>
                <c:pt idx="29">
                  <c:v>3.6093885916654176</c:v>
                </c:pt>
                <c:pt idx="30">
                  <c:v>3.6352231310055654</c:v>
                </c:pt>
                <c:pt idx="31">
                  <c:v>3.453927042312229</c:v>
                </c:pt>
                <c:pt idx="32">
                  <c:v>3.327062357194889</c:v>
                </c:pt>
                <c:pt idx="33">
                  <c:v>3.200141250064064</c:v>
                </c:pt>
                <c:pt idx="34">
                  <c:v>3.0748806024414996</c:v>
                </c:pt>
              </c:numCache>
            </c:numRef>
          </c:val>
          <c:smooth val="0"/>
          <c:extLst>
            <c:ext xmlns:c16="http://schemas.microsoft.com/office/drawing/2014/chart" uri="{C3380CC4-5D6E-409C-BE32-E72D297353CC}">
              <c16:uniqueId val="{00000024-6AA3-4598-A677-35B0767A204A}"/>
            </c:ext>
          </c:extLst>
        </c:ser>
        <c:dLbls>
          <c:showLegendKey val="0"/>
          <c:showVal val="0"/>
          <c:showCatName val="0"/>
          <c:showSerName val="0"/>
          <c:showPercent val="0"/>
          <c:showBubbleSize val="0"/>
        </c:dLbls>
        <c:marker val="1"/>
        <c:smooth val="0"/>
        <c:axId val="82247040"/>
        <c:axId val="82245504"/>
      </c:lineChart>
      <c:catAx>
        <c:axId val="82233600"/>
        <c:scaling>
          <c:orientation val="minMax"/>
        </c:scaling>
        <c:delete val="0"/>
        <c:axPos val="b"/>
        <c:numFmt formatCode="General" sourceLinked="0"/>
        <c:majorTickMark val="out"/>
        <c:minorTickMark val="none"/>
        <c:tickLblPos val="nextTo"/>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tickLblSkip val="2"/>
        <c:noMultiLvlLbl val="1"/>
      </c:catAx>
      <c:valAx>
        <c:axId val="82243968"/>
        <c:scaling>
          <c:orientation val="minMax"/>
          <c:max val="250"/>
        </c:scaling>
        <c:delete val="0"/>
        <c:axPos val="l"/>
        <c:numFmt formatCode="0" sourceLinked="0"/>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valAx>
      <c:valAx>
        <c:axId val="82245504"/>
        <c:scaling>
          <c:orientation val="minMax"/>
        </c:scaling>
        <c:delete val="0"/>
        <c:axPos val="r"/>
        <c:numFmt formatCode="0" sourceLinked="0"/>
        <c:majorTickMark val="in"/>
        <c:minorTickMark val="none"/>
        <c:tickLblPos val="nextTo"/>
        <c:spPr>
          <a:noFill/>
          <a:ln w="3175">
            <a:solidFill>
              <a:sysClr val="windowText" lastClr="000000"/>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47040"/>
        <c:crosses val="max"/>
        <c:crossBetween val="between"/>
      </c:valAx>
      <c:catAx>
        <c:axId val="82247040"/>
        <c:scaling>
          <c:orientation val="minMax"/>
        </c:scaling>
        <c:delete val="1"/>
        <c:axPos val="b"/>
        <c:numFmt formatCode="General" sourceLinked="1"/>
        <c:majorTickMark val="out"/>
        <c:minorTickMark val="none"/>
        <c:tickLblPos val="nextTo"/>
        <c:crossAx val="82245504"/>
        <c:crosses val="autoZero"/>
        <c:auto val="1"/>
        <c:lblAlgn val="ctr"/>
        <c:lblOffset val="100"/>
        <c:noMultiLvlLbl val="1"/>
      </c:catAx>
      <c:spPr>
        <a:noFill/>
        <a:ln w="3175">
          <a:solidFill>
            <a:schemeClr val="tx1"/>
          </a:solidFill>
        </a:ln>
        <a:effectLst/>
      </c:spPr>
    </c:plotArea>
    <c:legend>
      <c:legendPos val="b"/>
      <c:layout>
        <c:manualLayout>
          <c:xMode val="edge"/>
          <c:yMode val="edge"/>
          <c:x val="0.05"/>
          <c:y val="0.86824615384615389"/>
          <c:w val="0.9"/>
          <c:h val="0.13175384615384617"/>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4683632478632478"/>
        </c:manualLayout>
      </c:layout>
      <c:barChart>
        <c:barDir val="col"/>
        <c:grouping val="clustered"/>
        <c:varyColors val="0"/>
        <c:ser>
          <c:idx val="1"/>
          <c:order val="1"/>
          <c:tx>
            <c:strRef>
              <c:f>'[Diagram 6.4 Företagsvinster DEF_ljusgrått prognosår.xlsx]Budgetmallar hel sida'!$B$9</c:f>
              <c:strCache>
                <c:ptCount val="1"/>
                <c:pt idx="0">
                  <c:v>Miljarder kronor</c:v>
                </c:pt>
              </c:strCache>
            </c:strRef>
          </c:tx>
          <c:spPr>
            <a:solidFill>
              <a:srgbClr val="787878"/>
            </a:solidFill>
            <a:ln w="3175">
              <a:solidFill>
                <a:sysClr val="windowText" lastClr="000000">
                  <a:lumMod val="100000"/>
                </a:sysClr>
              </a:solidFill>
            </a:ln>
            <a:effectLst/>
          </c:spPr>
          <c:invertIfNegative val="0"/>
          <c:dPt>
            <c:idx val="29"/>
            <c:invertIfNegative val="0"/>
            <c:bubble3D val="0"/>
            <c:extLst>
              <c:ext xmlns:c16="http://schemas.microsoft.com/office/drawing/2014/chart" uri="{C3380CC4-5D6E-409C-BE32-E72D297353CC}">
                <c16:uniqueId val="{00000001-4482-47EF-AEBF-4B7C2A2DD228}"/>
              </c:ext>
            </c:extLst>
          </c:dPt>
          <c:dPt>
            <c:idx val="30"/>
            <c:invertIfNegative val="0"/>
            <c:bubble3D val="0"/>
            <c:extLst>
              <c:ext xmlns:c16="http://schemas.microsoft.com/office/drawing/2014/chart" uri="{C3380CC4-5D6E-409C-BE32-E72D297353CC}">
                <c16:uniqueId val="{00000003-4482-47EF-AEBF-4B7C2A2DD228}"/>
              </c:ext>
            </c:extLst>
          </c:dPt>
          <c:dPt>
            <c:idx val="31"/>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5-4482-47EF-AEBF-4B7C2A2DD228}"/>
              </c:ext>
            </c:extLst>
          </c:dPt>
          <c:dPt>
            <c:idx val="32"/>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7-4482-47EF-AEBF-4B7C2A2DD228}"/>
              </c:ext>
            </c:extLst>
          </c:dPt>
          <c:dPt>
            <c:idx val="33"/>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9-4482-47EF-AEBF-4B7C2A2DD228}"/>
              </c:ext>
            </c:extLst>
          </c:dPt>
          <c:dPt>
            <c:idx val="34"/>
            <c:invertIfNegative val="0"/>
            <c:bubble3D val="0"/>
            <c:spPr>
              <a:solidFill>
                <a:sysClr val="window" lastClr="FFFFFF">
                  <a:lumMod val="75000"/>
                </a:sysClr>
              </a:solidFill>
              <a:ln w="3175">
                <a:solidFill>
                  <a:sysClr val="windowText" lastClr="000000">
                    <a:lumMod val="100000"/>
                  </a:sysClr>
                </a:solidFill>
              </a:ln>
              <a:effectLst/>
            </c:spPr>
            <c:extLst>
              <c:ext xmlns:c16="http://schemas.microsoft.com/office/drawing/2014/chart" uri="{C3380CC4-5D6E-409C-BE32-E72D297353CC}">
                <c16:uniqueId val="{0000001F-AFAB-402B-8F0C-CA4511DEAFB8}"/>
              </c:ext>
            </c:extLst>
          </c:dPt>
          <c:cat>
            <c:strRef>
              <c:f>'[Diagram 6.4 Företagsvinster DEF_ljusgrått prognosår.xlsx]Budgetmallar hel sida'!$A$10:$A$44</c:f>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f>'[Diagram 6.4 Företagsvinster DEF_ljusgrått prognosår.xlsx]Budgetmallar hel sida'!$B$10:$B$44</c:f>
              <c:numCache>
                <c:formatCode>0</c:formatCode>
                <c:ptCount val="35"/>
                <c:pt idx="0">
                  <c:v>19.733000000000001</c:v>
                </c:pt>
                <c:pt idx="1">
                  <c:v>23.503</c:v>
                </c:pt>
                <c:pt idx="2">
                  <c:v>17.594999999999999</c:v>
                </c:pt>
                <c:pt idx="3">
                  <c:v>26.916</c:v>
                </c:pt>
                <c:pt idx="4">
                  <c:v>36.829000000000001</c:v>
                </c:pt>
                <c:pt idx="5">
                  <c:v>38.74</c:v>
                </c:pt>
                <c:pt idx="6">
                  <c:v>36.406999999999996</c:v>
                </c:pt>
                <c:pt idx="7">
                  <c:v>46.509</c:v>
                </c:pt>
                <c:pt idx="8">
                  <c:v>45.753</c:v>
                </c:pt>
                <c:pt idx="9">
                  <c:v>53.463999999999999</c:v>
                </c:pt>
                <c:pt idx="10">
                  <c:v>72.489000000000004</c:v>
                </c:pt>
                <c:pt idx="11">
                  <c:v>52.088109594000002</c:v>
                </c:pt>
                <c:pt idx="12">
                  <c:v>43.927904823999995</c:v>
                </c:pt>
                <c:pt idx="13">
                  <c:v>48.924016930000001</c:v>
                </c:pt>
                <c:pt idx="14">
                  <c:v>71.510005797000005</c:v>
                </c:pt>
                <c:pt idx="15">
                  <c:v>91.98645316999999</c:v>
                </c:pt>
                <c:pt idx="16">
                  <c:v>99.217033793000013</c:v>
                </c:pt>
                <c:pt idx="17">
                  <c:v>104.61165084500001</c:v>
                </c:pt>
                <c:pt idx="18">
                  <c:v>83.041530383999998</c:v>
                </c:pt>
                <c:pt idx="19">
                  <c:v>86.518650695999995</c:v>
                </c:pt>
                <c:pt idx="20">
                  <c:v>106.63100809299999</c:v>
                </c:pt>
                <c:pt idx="21">
                  <c:v>102.77301790999999</c:v>
                </c:pt>
                <c:pt idx="22">
                  <c:v>89.47376112900001</c:v>
                </c:pt>
                <c:pt idx="23">
                  <c:v>88.959569189000007</c:v>
                </c:pt>
                <c:pt idx="24">
                  <c:v>96.534318553000006</c:v>
                </c:pt>
                <c:pt idx="25">
                  <c:v>119.588846299</c:v>
                </c:pt>
                <c:pt idx="26">
                  <c:v>115.23210572799999</c:v>
                </c:pt>
                <c:pt idx="27">
                  <c:v>127.130219798</c:v>
                </c:pt>
                <c:pt idx="28">
                  <c:v>132.93830769799999</c:v>
                </c:pt>
                <c:pt idx="29">
                  <c:v>153.38323476799999</c:v>
                </c:pt>
                <c:pt idx="30">
                  <c:v>138.38015227380586</c:v>
                </c:pt>
                <c:pt idx="31">
                  <c:v>134.51830263216431</c:v>
                </c:pt>
                <c:pt idx="32">
                  <c:v>154.03933229564231</c:v>
                </c:pt>
                <c:pt idx="33">
                  <c:v>162.89450606559035</c:v>
                </c:pt>
                <c:pt idx="34">
                  <c:v>169.20525125786233</c:v>
                </c:pt>
              </c:numCache>
            </c:numRef>
          </c:val>
          <c:extLst>
            <c:ext xmlns:c16="http://schemas.microsoft.com/office/drawing/2014/chart" uri="{C3380CC4-5D6E-409C-BE32-E72D297353CC}">
              <c16:uniqueId val="{0000000A-4482-47EF-AEBF-4B7C2A2DD228}"/>
            </c:ext>
          </c:extLst>
        </c:ser>
        <c:dLbls>
          <c:showLegendKey val="0"/>
          <c:showVal val="0"/>
          <c:showCatName val="0"/>
          <c:showSerName val="0"/>
          <c:showPercent val="0"/>
          <c:showBubbleSize val="0"/>
        </c:dLbls>
        <c:gapWidth val="80"/>
        <c:axId val="82233600"/>
        <c:axId val="82243968"/>
      </c:barChart>
      <c:lineChart>
        <c:grouping val="standard"/>
        <c:varyColors val="0"/>
        <c:ser>
          <c:idx val="0"/>
          <c:order val="0"/>
          <c:tx>
            <c:strRef>
              <c:f>'[Diagram 6.4 Företagsvinster DEF_ljusgrått prognosår.xlsx]Budgetmallar hel sida'!$C$9</c:f>
              <c:strCache>
                <c:ptCount val="1"/>
                <c:pt idx="0">
                  <c:v>Procent av BNP</c:v>
                </c:pt>
              </c:strCache>
            </c:strRef>
          </c:tx>
          <c:spPr>
            <a:ln w="19050" cap="rnd">
              <a:solidFill>
                <a:schemeClr val="tx1">
                  <a:alpha val="96000"/>
                </a:schemeClr>
              </a:solidFill>
              <a:round/>
            </a:ln>
            <a:effectLst/>
          </c:spPr>
          <c:marker>
            <c:symbol val="none"/>
          </c:marker>
          <c:dPt>
            <c:idx val="0"/>
            <c:bubble3D val="0"/>
            <c:extLst>
              <c:ext xmlns:c16="http://schemas.microsoft.com/office/drawing/2014/chart" uri="{C3380CC4-5D6E-409C-BE32-E72D297353CC}">
                <c16:uniqueId val="{0000000B-4482-47EF-AEBF-4B7C2A2DD228}"/>
              </c:ext>
            </c:extLst>
          </c:dPt>
          <c:dPt>
            <c:idx val="1"/>
            <c:bubble3D val="0"/>
            <c:extLst>
              <c:ext xmlns:c16="http://schemas.microsoft.com/office/drawing/2014/chart" uri="{C3380CC4-5D6E-409C-BE32-E72D297353CC}">
                <c16:uniqueId val="{0000000C-4482-47EF-AEBF-4B7C2A2DD228}"/>
              </c:ext>
            </c:extLst>
          </c:dPt>
          <c:dPt>
            <c:idx val="2"/>
            <c:bubble3D val="0"/>
            <c:extLst>
              <c:ext xmlns:c16="http://schemas.microsoft.com/office/drawing/2014/chart" uri="{C3380CC4-5D6E-409C-BE32-E72D297353CC}">
                <c16:uniqueId val="{0000000D-4482-47EF-AEBF-4B7C2A2DD228}"/>
              </c:ext>
            </c:extLst>
          </c:dPt>
          <c:dPt>
            <c:idx val="3"/>
            <c:bubble3D val="0"/>
            <c:extLst>
              <c:ext xmlns:c16="http://schemas.microsoft.com/office/drawing/2014/chart" uri="{C3380CC4-5D6E-409C-BE32-E72D297353CC}">
                <c16:uniqueId val="{0000000E-4482-47EF-AEBF-4B7C2A2DD228}"/>
              </c:ext>
            </c:extLst>
          </c:dPt>
          <c:dPt>
            <c:idx val="4"/>
            <c:bubble3D val="0"/>
            <c:extLst>
              <c:ext xmlns:c16="http://schemas.microsoft.com/office/drawing/2014/chart" uri="{C3380CC4-5D6E-409C-BE32-E72D297353CC}">
                <c16:uniqueId val="{0000000F-4482-47EF-AEBF-4B7C2A2DD228}"/>
              </c:ext>
            </c:extLst>
          </c:dPt>
          <c:dPt>
            <c:idx val="5"/>
            <c:bubble3D val="0"/>
            <c:extLst>
              <c:ext xmlns:c16="http://schemas.microsoft.com/office/drawing/2014/chart" uri="{C3380CC4-5D6E-409C-BE32-E72D297353CC}">
                <c16:uniqueId val="{00000010-4482-47EF-AEBF-4B7C2A2DD228}"/>
              </c:ext>
            </c:extLst>
          </c:dPt>
          <c:dPt>
            <c:idx val="6"/>
            <c:bubble3D val="0"/>
            <c:extLst>
              <c:ext xmlns:c16="http://schemas.microsoft.com/office/drawing/2014/chart" uri="{C3380CC4-5D6E-409C-BE32-E72D297353CC}">
                <c16:uniqueId val="{00000011-4482-47EF-AEBF-4B7C2A2DD228}"/>
              </c:ext>
            </c:extLst>
          </c:dPt>
          <c:dPt>
            <c:idx val="7"/>
            <c:bubble3D val="0"/>
            <c:extLst>
              <c:ext xmlns:c16="http://schemas.microsoft.com/office/drawing/2014/chart" uri="{C3380CC4-5D6E-409C-BE32-E72D297353CC}">
                <c16:uniqueId val="{00000012-4482-47EF-AEBF-4B7C2A2DD228}"/>
              </c:ext>
            </c:extLst>
          </c:dPt>
          <c:dPt>
            <c:idx val="8"/>
            <c:bubble3D val="0"/>
            <c:extLst>
              <c:ext xmlns:c16="http://schemas.microsoft.com/office/drawing/2014/chart" uri="{C3380CC4-5D6E-409C-BE32-E72D297353CC}">
                <c16:uniqueId val="{00000013-4482-47EF-AEBF-4B7C2A2DD228}"/>
              </c:ext>
            </c:extLst>
          </c:dPt>
          <c:dPt>
            <c:idx val="9"/>
            <c:bubble3D val="0"/>
            <c:extLst>
              <c:ext xmlns:c16="http://schemas.microsoft.com/office/drawing/2014/chart" uri="{C3380CC4-5D6E-409C-BE32-E72D297353CC}">
                <c16:uniqueId val="{00000014-4482-47EF-AEBF-4B7C2A2DD228}"/>
              </c:ext>
            </c:extLst>
          </c:dPt>
          <c:dPt>
            <c:idx val="10"/>
            <c:bubble3D val="0"/>
            <c:extLst>
              <c:ext xmlns:c16="http://schemas.microsoft.com/office/drawing/2014/chart" uri="{C3380CC4-5D6E-409C-BE32-E72D297353CC}">
                <c16:uniqueId val="{00000015-4482-47EF-AEBF-4B7C2A2DD228}"/>
              </c:ext>
            </c:extLst>
          </c:dPt>
          <c:dPt>
            <c:idx val="29"/>
            <c:bubble3D val="0"/>
            <c:spPr>
              <a:ln w="19050" cap="rnd">
                <a:solidFill>
                  <a:sysClr val="windowText" lastClr="000000">
                    <a:alpha val="96000"/>
                  </a:sysClr>
                </a:solidFill>
                <a:prstDash val="solid"/>
                <a:round/>
              </a:ln>
              <a:effectLst/>
            </c:spPr>
            <c:extLst>
              <c:ext xmlns:c16="http://schemas.microsoft.com/office/drawing/2014/chart" uri="{C3380CC4-5D6E-409C-BE32-E72D297353CC}">
                <c16:uniqueId val="{00000017-4482-47EF-AEBF-4B7C2A2DD228}"/>
              </c:ext>
            </c:extLst>
          </c:dPt>
          <c:dPt>
            <c:idx val="30"/>
            <c:bubble3D val="0"/>
            <c:spPr>
              <a:ln w="19050" cap="rnd">
                <a:solidFill>
                  <a:sysClr val="windowText" lastClr="000000">
                    <a:alpha val="96000"/>
                  </a:sysClr>
                </a:solidFill>
                <a:prstDash val="solid"/>
                <a:round/>
              </a:ln>
              <a:effectLst/>
            </c:spPr>
            <c:extLst>
              <c:ext xmlns:c16="http://schemas.microsoft.com/office/drawing/2014/chart" uri="{C3380CC4-5D6E-409C-BE32-E72D297353CC}">
                <c16:uniqueId val="{00000019-4482-47EF-AEBF-4B7C2A2DD228}"/>
              </c:ext>
            </c:extLst>
          </c:dPt>
          <c:dPt>
            <c:idx val="31"/>
            <c:bubble3D val="0"/>
            <c:spPr>
              <a:ln w="19050" cap="rnd">
                <a:solidFill>
                  <a:schemeClr val="tx1">
                    <a:alpha val="96000"/>
                  </a:schemeClr>
                </a:solidFill>
                <a:prstDash val="sysDot"/>
                <a:round/>
              </a:ln>
              <a:effectLst/>
            </c:spPr>
            <c:extLst>
              <c:ext xmlns:c16="http://schemas.microsoft.com/office/drawing/2014/chart" uri="{C3380CC4-5D6E-409C-BE32-E72D297353CC}">
                <c16:uniqueId val="{0000001B-4482-47EF-AEBF-4B7C2A2DD228}"/>
              </c:ext>
            </c:extLst>
          </c:dPt>
          <c:dPt>
            <c:idx val="32"/>
            <c:bubble3D val="0"/>
            <c:spPr>
              <a:ln w="19050" cap="rnd">
                <a:solidFill>
                  <a:schemeClr val="tx1">
                    <a:alpha val="96000"/>
                  </a:schemeClr>
                </a:solidFill>
                <a:prstDash val="sysDot"/>
                <a:round/>
              </a:ln>
              <a:effectLst/>
            </c:spPr>
            <c:extLst>
              <c:ext xmlns:c16="http://schemas.microsoft.com/office/drawing/2014/chart" uri="{C3380CC4-5D6E-409C-BE32-E72D297353CC}">
                <c16:uniqueId val="{0000001D-4482-47EF-AEBF-4B7C2A2DD228}"/>
              </c:ext>
            </c:extLst>
          </c:dPt>
          <c:dPt>
            <c:idx val="33"/>
            <c:bubble3D val="0"/>
            <c:spPr>
              <a:ln w="19050" cap="rnd">
                <a:solidFill>
                  <a:schemeClr val="tx1">
                    <a:alpha val="96000"/>
                  </a:schemeClr>
                </a:solidFill>
                <a:prstDash val="sysDot"/>
                <a:round/>
              </a:ln>
              <a:effectLst/>
            </c:spPr>
            <c:extLst>
              <c:ext xmlns:c16="http://schemas.microsoft.com/office/drawing/2014/chart" uri="{C3380CC4-5D6E-409C-BE32-E72D297353CC}">
                <c16:uniqueId val="{0000001F-4482-47EF-AEBF-4B7C2A2DD228}"/>
              </c:ext>
            </c:extLst>
          </c:dPt>
          <c:dPt>
            <c:idx val="34"/>
            <c:bubble3D val="0"/>
            <c:spPr>
              <a:ln w="19050" cap="rnd">
                <a:solidFill>
                  <a:sysClr val="windowText" lastClr="000000">
                    <a:alpha val="96000"/>
                  </a:sysClr>
                </a:solidFill>
                <a:prstDash val="sysDot"/>
                <a:round/>
              </a:ln>
              <a:effectLst/>
            </c:spPr>
            <c:extLst>
              <c:ext xmlns:c16="http://schemas.microsoft.com/office/drawing/2014/chart" uri="{C3380CC4-5D6E-409C-BE32-E72D297353CC}">
                <c16:uniqueId val="{00000020-AFAB-402B-8F0C-CA4511DEAFB8}"/>
              </c:ext>
            </c:extLst>
          </c:dPt>
          <c:cat>
            <c:strRef>
              <c:f>'[Diagram 6.4 Företagsvinster DEF_ljusgrått prognosår.xlsx]Budgetmallar hel sida'!$A$10:$A$44</c:f>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f>'[Diagram 6.4 Företagsvinster DEF_ljusgrått prognosår.xlsx]Budgetmallar hel sida'!$C$10:$C$44</c:f>
              <c:numCache>
                <c:formatCode>0.00</c:formatCode>
                <c:ptCount val="35"/>
                <c:pt idx="0">
                  <c:v>1.2827863630572089</c:v>
                </c:pt>
                <c:pt idx="1">
                  <c:v>1.4277539376679673</c:v>
                </c:pt>
                <c:pt idx="2">
                  <c:v>1.0667036885698107</c:v>
                </c:pt>
                <c:pt idx="3">
                  <c:v>1.6238904229922035</c:v>
                </c:pt>
                <c:pt idx="4">
                  <c:v>2.084004112667162</c:v>
                </c:pt>
                <c:pt idx="5">
                  <c:v>2.0317048752001421</c:v>
                </c:pt>
                <c:pt idx="6">
                  <c:v>1.8608856726063847</c:v>
                </c:pt>
                <c:pt idx="7">
                  <c:v>2.2717581324193352</c:v>
                </c:pt>
                <c:pt idx="8">
                  <c:v>2.1251750541709922</c:v>
                </c:pt>
                <c:pt idx="9">
                  <c:v>2.360968940522695</c:v>
                </c:pt>
                <c:pt idx="10">
                  <c:v>3.0101517720445687</c:v>
                </c:pt>
                <c:pt idx="11">
                  <c:v>2.0800875052072287</c:v>
                </c:pt>
                <c:pt idx="12">
                  <c:v>1.6901951500883643</c:v>
                </c:pt>
                <c:pt idx="13">
                  <c:v>1.8094069734952292</c:v>
                </c:pt>
                <c:pt idx="14">
                  <c:v>2.5044768842347915</c:v>
                </c:pt>
                <c:pt idx="15">
                  <c:v>3.1071863072889387</c:v>
                </c:pt>
                <c:pt idx="16">
                  <c:v>3.1735610432627688</c:v>
                </c:pt>
                <c:pt idx="17">
                  <c:v>3.1503634211352187</c:v>
                </c:pt>
                <c:pt idx="18">
                  <c:v>2.4336275881067437</c:v>
                </c:pt>
                <c:pt idx="19">
                  <c:v>2.5894739980372128</c:v>
                </c:pt>
                <c:pt idx="20">
                  <c:v>2.9838699078879141</c:v>
                </c:pt>
                <c:pt idx="21">
                  <c:v>2.7568572136360765</c:v>
                </c:pt>
                <c:pt idx="22">
                  <c:v>2.3903741759874078</c:v>
                </c:pt>
                <c:pt idx="23">
                  <c:v>2.3271573512080956</c:v>
                </c:pt>
                <c:pt idx="24">
                  <c:v>2.4177522285002992</c:v>
                </c:pt>
                <c:pt idx="25">
                  <c:v>2.8069402272284512</c:v>
                </c:pt>
                <c:pt idx="26">
                  <c:v>2.6099953936450273</c:v>
                </c:pt>
                <c:pt idx="27">
                  <c:v>2.748705643560974</c:v>
                </c:pt>
                <c:pt idx="28">
                  <c:v>2.753311569275021</c:v>
                </c:pt>
                <c:pt idx="29">
                  <c:v>3.0523644135008854</c:v>
                </c:pt>
                <c:pt idx="30">
                  <c:v>2.794681835654508</c:v>
                </c:pt>
                <c:pt idx="31">
                  <c:v>2.5812022397065144</c:v>
                </c:pt>
                <c:pt idx="32">
                  <c:v>2.800538054689981</c:v>
                </c:pt>
                <c:pt idx="33">
                  <c:v>2.8642056498313546</c:v>
                </c:pt>
                <c:pt idx="34">
                  <c:v>2.8745079830057518</c:v>
                </c:pt>
              </c:numCache>
            </c:numRef>
          </c:val>
          <c:smooth val="0"/>
          <c:extLst>
            <c:ext xmlns:c16="http://schemas.microsoft.com/office/drawing/2014/chart" uri="{C3380CC4-5D6E-409C-BE32-E72D297353CC}">
              <c16:uniqueId val="{00000020-4482-47EF-AEBF-4B7C2A2DD228}"/>
            </c:ext>
          </c:extLst>
        </c:ser>
        <c:dLbls>
          <c:showLegendKey val="0"/>
          <c:showVal val="0"/>
          <c:showCatName val="0"/>
          <c:showSerName val="0"/>
          <c:showPercent val="0"/>
          <c:showBubbleSize val="0"/>
        </c:dLbls>
        <c:marker val="1"/>
        <c:smooth val="0"/>
        <c:axId val="82247040"/>
        <c:axId val="82245504"/>
      </c:lineChart>
      <c:catAx>
        <c:axId val="82233600"/>
        <c:scaling>
          <c:orientation val="minMax"/>
        </c:scaling>
        <c:delete val="0"/>
        <c:axPos val="b"/>
        <c:numFmt formatCode="General" sourceLinked="0"/>
        <c:majorTickMark val="out"/>
        <c:minorTickMark val="none"/>
        <c:tickLblPos val="nextTo"/>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tickLblSkip val="2"/>
        <c:noMultiLvlLbl val="1"/>
      </c:catAx>
      <c:valAx>
        <c:axId val="82243968"/>
        <c:scaling>
          <c:orientation val="minMax"/>
          <c:max val="200"/>
        </c:scaling>
        <c:delete val="0"/>
        <c:axPos val="l"/>
        <c:numFmt formatCode="0" sourceLinked="0"/>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majorUnit val="25"/>
      </c:valAx>
      <c:valAx>
        <c:axId val="82245504"/>
        <c:scaling>
          <c:orientation val="minMax"/>
        </c:scaling>
        <c:delete val="0"/>
        <c:axPos val="r"/>
        <c:numFmt formatCode="0" sourceLinked="0"/>
        <c:majorTickMark val="in"/>
        <c:minorTickMark val="none"/>
        <c:tickLblPos val="nextTo"/>
        <c:spPr>
          <a:noFill/>
          <a:ln w="3175">
            <a:solidFill>
              <a:sysClr val="windowText" lastClr="000000"/>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47040"/>
        <c:crosses val="max"/>
        <c:crossBetween val="between"/>
        <c:majorUnit val="1"/>
      </c:valAx>
      <c:catAx>
        <c:axId val="82247040"/>
        <c:scaling>
          <c:orientation val="minMax"/>
        </c:scaling>
        <c:delete val="1"/>
        <c:axPos val="b"/>
        <c:numFmt formatCode="General" sourceLinked="1"/>
        <c:majorTickMark val="out"/>
        <c:minorTickMark val="none"/>
        <c:tickLblPos val="nextTo"/>
        <c:crossAx val="82245504"/>
        <c:crosses val="autoZero"/>
        <c:auto val="1"/>
        <c:lblAlgn val="ctr"/>
        <c:lblOffset val="100"/>
        <c:noMultiLvlLbl val="1"/>
      </c:catAx>
      <c:spPr>
        <a:noFill/>
        <a:ln w="3175">
          <a:solidFill>
            <a:schemeClr val="tx1"/>
          </a:solidFill>
        </a:ln>
        <a:effectLst/>
      </c:spPr>
    </c:plotArea>
    <c:legend>
      <c:legendPos val="b"/>
      <c:layout>
        <c:manualLayout>
          <c:xMode val="edge"/>
          <c:yMode val="edge"/>
          <c:x val="0.05"/>
          <c:y val="0.86824615384615389"/>
          <c:w val="0.9"/>
          <c:h val="0.13175384615384617"/>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Hushållens konsumtion</c:v>
                </c:pt>
              </c:strCache>
            </c:strRef>
          </c:tx>
          <c:spPr>
            <a:ln w="19050">
              <a:solidFill>
                <a:srgbClr val="B4B4B4"/>
              </a:solidFill>
              <a:prstDash val="solid"/>
            </a:ln>
          </c:spPr>
          <c:marker>
            <c:symbol val="none"/>
          </c:marker>
          <c:dPt>
            <c:idx val="0"/>
            <c:bubble3D val="0"/>
            <c:extLst>
              <c:ext xmlns:c16="http://schemas.microsoft.com/office/drawing/2014/chart" uri="{C3380CC4-5D6E-409C-BE32-E72D297353CC}">
                <c16:uniqueId val="{00000000-D248-4730-B0F2-29101A4F15EC}"/>
              </c:ext>
            </c:extLst>
          </c:dPt>
          <c:dPt>
            <c:idx val="1"/>
            <c:bubble3D val="0"/>
            <c:extLst>
              <c:ext xmlns:c16="http://schemas.microsoft.com/office/drawing/2014/chart" uri="{C3380CC4-5D6E-409C-BE32-E72D297353CC}">
                <c16:uniqueId val="{00000001-D248-4730-B0F2-29101A4F15EC}"/>
              </c:ext>
            </c:extLst>
          </c:dPt>
          <c:dPt>
            <c:idx val="2"/>
            <c:bubble3D val="0"/>
            <c:extLst>
              <c:ext xmlns:c16="http://schemas.microsoft.com/office/drawing/2014/chart" uri="{C3380CC4-5D6E-409C-BE32-E72D297353CC}">
                <c16:uniqueId val="{00000002-D248-4730-B0F2-29101A4F15EC}"/>
              </c:ext>
            </c:extLst>
          </c:dPt>
          <c:dPt>
            <c:idx val="3"/>
            <c:bubble3D val="0"/>
            <c:extLst>
              <c:ext xmlns:c16="http://schemas.microsoft.com/office/drawing/2014/chart" uri="{C3380CC4-5D6E-409C-BE32-E72D297353CC}">
                <c16:uniqueId val="{00000003-D248-4730-B0F2-29101A4F15EC}"/>
              </c:ext>
            </c:extLst>
          </c:dPt>
          <c:dPt>
            <c:idx val="4"/>
            <c:bubble3D val="0"/>
            <c:extLst>
              <c:ext xmlns:c16="http://schemas.microsoft.com/office/drawing/2014/chart" uri="{C3380CC4-5D6E-409C-BE32-E72D297353CC}">
                <c16:uniqueId val="{00000004-D248-4730-B0F2-29101A4F15EC}"/>
              </c:ext>
            </c:extLst>
          </c:dPt>
          <c:dPt>
            <c:idx val="5"/>
            <c:bubble3D val="0"/>
            <c:extLst>
              <c:ext xmlns:c16="http://schemas.microsoft.com/office/drawing/2014/chart" uri="{C3380CC4-5D6E-409C-BE32-E72D297353CC}">
                <c16:uniqueId val="{00000005-D248-4730-B0F2-29101A4F15EC}"/>
              </c:ext>
            </c:extLst>
          </c:dPt>
          <c:dPt>
            <c:idx val="6"/>
            <c:bubble3D val="0"/>
            <c:extLst>
              <c:ext xmlns:c16="http://schemas.microsoft.com/office/drawing/2014/chart" uri="{C3380CC4-5D6E-409C-BE32-E72D297353CC}">
                <c16:uniqueId val="{00000006-D248-4730-B0F2-29101A4F15EC}"/>
              </c:ext>
            </c:extLst>
          </c:dPt>
          <c:dPt>
            <c:idx val="7"/>
            <c:bubble3D val="0"/>
            <c:extLst>
              <c:ext xmlns:c16="http://schemas.microsoft.com/office/drawing/2014/chart" uri="{C3380CC4-5D6E-409C-BE32-E72D297353CC}">
                <c16:uniqueId val="{00000007-D248-4730-B0F2-29101A4F15EC}"/>
              </c:ext>
            </c:extLst>
          </c:dPt>
          <c:dPt>
            <c:idx val="8"/>
            <c:bubble3D val="0"/>
            <c:extLst>
              <c:ext xmlns:c16="http://schemas.microsoft.com/office/drawing/2014/chart" uri="{C3380CC4-5D6E-409C-BE32-E72D297353CC}">
                <c16:uniqueId val="{00000008-D248-4730-B0F2-29101A4F15EC}"/>
              </c:ext>
            </c:extLst>
          </c:dPt>
          <c:dPt>
            <c:idx val="9"/>
            <c:bubble3D val="0"/>
            <c:extLst>
              <c:ext xmlns:c16="http://schemas.microsoft.com/office/drawing/2014/chart" uri="{C3380CC4-5D6E-409C-BE32-E72D297353CC}">
                <c16:uniqueId val="{00000009-D248-4730-B0F2-29101A4F15EC}"/>
              </c:ext>
            </c:extLst>
          </c:dPt>
          <c:dPt>
            <c:idx val="10"/>
            <c:bubble3D val="0"/>
            <c:extLst>
              <c:ext xmlns:c16="http://schemas.microsoft.com/office/drawing/2014/chart" uri="{C3380CC4-5D6E-409C-BE32-E72D297353CC}">
                <c16:uniqueId val="{0000000A-D248-4730-B0F2-29101A4F15EC}"/>
              </c:ext>
            </c:extLst>
          </c:dPt>
          <c:dPt>
            <c:idx val="20"/>
            <c:bubble3D val="0"/>
            <c:extLst>
              <c:ext xmlns:c16="http://schemas.microsoft.com/office/drawing/2014/chart" uri="{C3380CC4-5D6E-409C-BE32-E72D297353CC}">
                <c16:uniqueId val="{0000000B-D248-4730-B0F2-29101A4F15EC}"/>
              </c:ext>
            </c:extLst>
          </c:dPt>
          <c:dPt>
            <c:idx val="21"/>
            <c:bubble3D val="0"/>
            <c:spPr>
              <a:ln w="19050">
                <a:solidFill>
                  <a:srgbClr val="B4B4B4"/>
                </a:solidFill>
                <a:prstDash val="sysDot"/>
              </a:ln>
            </c:spPr>
            <c:extLst>
              <c:ext xmlns:c16="http://schemas.microsoft.com/office/drawing/2014/chart" uri="{C3380CC4-5D6E-409C-BE32-E72D297353CC}">
                <c16:uniqueId val="{0000000D-D248-4730-B0F2-29101A4F15EC}"/>
              </c:ext>
            </c:extLst>
          </c:dPt>
          <c:dPt>
            <c:idx val="22"/>
            <c:bubble3D val="0"/>
            <c:spPr>
              <a:ln w="19050">
                <a:solidFill>
                  <a:srgbClr val="B4B4B4"/>
                </a:solidFill>
                <a:prstDash val="sysDot"/>
              </a:ln>
            </c:spPr>
            <c:extLst>
              <c:ext xmlns:c16="http://schemas.microsoft.com/office/drawing/2014/chart" uri="{C3380CC4-5D6E-409C-BE32-E72D297353CC}">
                <c16:uniqueId val="{0000000F-D248-4730-B0F2-29101A4F15EC}"/>
              </c:ext>
            </c:extLst>
          </c:dPt>
          <c:dPt>
            <c:idx val="23"/>
            <c:bubble3D val="0"/>
            <c:spPr>
              <a:ln w="19050">
                <a:solidFill>
                  <a:srgbClr val="B4B4B4"/>
                </a:solidFill>
                <a:prstDash val="sysDot"/>
              </a:ln>
            </c:spPr>
            <c:extLst>
              <c:ext xmlns:c16="http://schemas.microsoft.com/office/drawing/2014/chart" uri="{C3380CC4-5D6E-409C-BE32-E72D297353CC}">
                <c16:uniqueId val="{00000011-D248-4730-B0F2-29101A4F15EC}"/>
              </c:ext>
            </c:extLst>
          </c:dPt>
          <c:dPt>
            <c:idx val="24"/>
            <c:bubble3D val="0"/>
            <c:spPr>
              <a:ln w="19050">
                <a:solidFill>
                  <a:srgbClr val="B4B4B4"/>
                </a:solidFill>
                <a:prstDash val="sysDot"/>
              </a:ln>
            </c:spPr>
            <c:extLst>
              <c:ext xmlns:c16="http://schemas.microsoft.com/office/drawing/2014/chart" uri="{C3380CC4-5D6E-409C-BE32-E72D297353CC}">
                <c16:uniqueId val="{00000013-D248-4730-B0F2-29101A4F15EC}"/>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sida'!$B$10:$B$34</c:f>
              <c:numCache>
                <c:formatCode>0.000</c:formatCode>
                <c:ptCount val="25"/>
                <c:pt idx="0" formatCode="General">
                  <c:v>6.3789838695278434</c:v>
                </c:pt>
                <c:pt idx="1">
                  <c:v>2.9401689384631169</c:v>
                </c:pt>
                <c:pt idx="2">
                  <c:v>3.9660703568096478</c:v>
                </c:pt>
                <c:pt idx="3">
                  <c:v>3.6126811280605908</c:v>
                </c:pt>
                <c:pt idx="4">
                  <c:v>3.3448653590032462</c:v>
                </c:pt>
                <c:pt idx="5">
                  <c:v>4.0336319005867205</c:v>
                </c:pt>
                <c:pt idx="6">
                  <c:v>3.7345979901339144</c:v>
                </c:pt>
                <c:pt idx="7">
                  <c:v>5.3725215867497678</c:v>
                </c:pt>
                <c:pt idx="8">
                  <c:v>3.3388700643016245</c:v>
                </c:pt>
                <c:pt idx="9">
                  <c:v>3.1271008485156848</c:v>
                </c:pt>
                <c:pt idx="10">
                  <c:v>5.451808858859053</c:v>
                </c:pt>
                <c:pt idx="11">
                  <c:v>3.386229052746148</c:v>
                </c:pt>
                <c:pt idx="12">
                  <c:v>1.2900079359353667</c:v>
                </c:pt>
                <c:pt idx="13">
                  <c:v>2.4671562460113483</c:v>
                </c:pt>
                <c:pt idx="14">
                  <c:v>3.9389436759915242</c:v>
                </c:pt>
                <c:pt idx="15">
                  <c:v>4.9519904424947248</c:v>
                </c:pt>
                <c:pt idx="16">
                  <c:v>3.2080910858887757</c:v>
                </c:pt>
                <c:pt idx="17">
                  <c:v>4.4409825757916188</c:v>
                </c:pt>
                <c:pt idx="18">
                  <c:v>4.3459734623971791</c:v>
                </c:pt>
                <c:pt idx="19">
                  <c:v>3.1412184073186911</c:v>
                </c:pt>
                <c:pt idx="20">
                  <c:v>-3.5952688234412666</c:v>
                </c:pt>
                <c:pt idx="21">
                  <c:v>4.8882470989355387</c:v>
                </c:pt>
                <c:pt idx="22">
                  <c:v>7.5681522206292762</c:v>
                </c:pt>
                <c:pt idx="23">
                  <c:v>4.2866758056616217</c:v>
                </c:pt>
                <c:pt idx="24">
                  <c:v>3.8899062374848858</c:v>
                </c:pt>
              </c:numCache>
            </c:numRef>
          </c:val>
          <c:smooth val="0"/>
          <c:extLst>
            <c:ext xmlns:c16="http://schemas.microsoft.com/office/drawing/2014/chart" uri="{C3380CC4-5D6E-409C-BE32-E72D297353CC}">
              <c16:uniqueId val="{00000014-D248-4730-B0F2-29101A4F15EC}"/>
            </c:ext>
          </c:extLst>
        </c:ser>
        <c:ser>
          <c:idx val="1"/>
          <c:order val="1"/>
          <c:tx>
            <c:strRef>
              <c:f>'Budgetmallar hel sida'!$C$9</c:f>
              <c:strCache>
                <c:ptCount val="1"/>
                <c:pt idx="0">
                  <c:v>Fasta bruttoinvesteringar</c:v>
                </c:pt>
              </c:strCache>
            </c:strRef>
          </c:tx>
          <c:spPr>
            <a:ln w="19050">
              <a:solidFill>
                <a:srgbClr val="5A5A5A"/>
              </a:solidFill>
              <a:prstDash val="solid"/>
            </a:ln>
          </c:spPr>
          <c:marker>
            <c:symbol val="none"/>
          </c:marker>
          <c:dPt>
            <c:idx val="20"/>
            <c:bubble3D val="0"/>
            <c:extLst>
              <c:ext xmlns:c16="http://schemas.microsoft.com/office/drawing/2014/chart" uri="{C3380CC4-5D6E-409C-BE32-E72D297353CC}">
                <c16:uniqueId val="{00000015-D248-4730-B0F2-29101A4F15EC}"/>
              </c:ext>
            </c:extLst>
          </c:dPt>
          <c:dPt>
            <c:idx val="21"/>
            <c:bubble3D val="0"/>
            <c:spPr>
              <a:ln w="19050">
                <a:solidFill>
                  <a:srgbClr val="5A5A5A"/>
                </a:solidFill>
                <a:prstDash val="sysDot"/>
              </a:ln>
            </c:spPr>
            <c:extLst>
              <c:ext xmlns:c16="http://schemas.microsoft.com/office/drawing/2014/chart" uri="{C3380CC4-5D6E-409C-BE32-E72D297353CC}">
                <c16:uniqueId val="{00000017-D248-4730-B0F2-29101A4F15EC}"/>
              </c:ext>
            </c:extLst>
          </c:dPt>
          <c:dPt>
            <c:idx val="22"/>
            <c:bubble3D val="0"/>
            <c:spPr>
              <a:ln w="19050">
                <a:solidFill>
                  <a:srgbClr val="5A5A5A"/>
                </a:solidFill>
                <a:prstDash val="sysDot"/>
              </a:ln>
            </c:spPr>
            <c:extLst>
              <c:ext xmlns:c16="http://schemas.microsoft.com/office/drawing/2014/chart" uri="{C3380CC4-5D6E-409C-BE32-E72D297353CC}">
                <c16:uniqueId val="{00000019-D248-4730-B0F2-29101A4F15EC}"/>
              </c:ext>
            </c:extLst>
          </c:dPt>
          <c:dPt>
            <c:idx val="23"/>
            <c:bubble3D val="0"/>
            <c:spPr>
              <a:ln w="19050">
                <a:solidFill>
                  <a:srgbClr val="5A5A5A"/>
                </a:solidFill>
                <a:prstDash val="sysDot"/>
              </a:ln>
            </c:spPr>
            <c:extLst>
              <c:ext xmlns:c16="http://schemas.microsoft.com/office/drawing/2014/chart" uri="{C3380CC4-5D6E-409C-BE32-E72D297353CC}">
                <c16:uniqueId val="{0000001B-D248-4730-B0F2-29101A4F15EC}"/>
              </c:ext>
            </c:extLst>
          </c:dPt>
          <c:dPt>
            <c:idx val="24"/>
            <c:bubble3D val="0"/>
            <c:spPr>
              <a:ln w="19050">
                <a:solidFill>
                  <a:srgbClr val="5A5A5A"/>
                </a:solidFill>
                <a:prstDash val="sysDot"/>
              </a:ln>
            </c:spPr>
            <c:extLst>
              <c:ext xmlns:c16="http://schemas.microsoft.com/office/drawing/2014/chart" uri="{C3380CC4-5D6E-409C-BE32-E72D297353CC}">
                <c16:uniqueId val="{0000001D-D248-4730-B0F2-29101A4F15EC}"/>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sida'!$C$10:$C$34</c:f>
              <c:numCache>
                <c:formatCode>0.00</c:formatCode>
                <c:ptCount val="25"/>
                <c:pt idx="0">
                  <c:v>13.593166561243851</c:v>
                </c:pt>
                <c:pt idx="1">
                  <c:v>5.9311631377670038</c:v>
                </c:pt>
                <c:pt idx="2">
                  <c:v>0.90799585801735194</c:v>
                </c:pt>
                <c:pt idx="3">
                  <c:v>2.1291448516579381</c:v>
                </c:pt>
                <c:pt idx="4">
                  <c:v>5.8277511961722483</c:v>
                </c:pt>
                <c:pt idx="5">
                  <c:v>6.0710087453011763</c:v>
                </c:pt>
                <c:pt idx="6">
                  <c:v>10.388459770254933</c:v>
                </c:pt>
                <c:pt idx="7">
                  <c:v>10.653056496364854</c:v>
                </c:pt>
                <c:pt idx="8">
                  <c:v>4.3856260141526437</c:v>
                </c:pt>
                <c:pt idx="9">
                  <c:v>-10.271089228065488</c:v>
                </c:pt>
                <c:pt idx="10">
                  <c:v>6.9400110437692453</c:v>
                </c:pt>
                <c:pt idx="11">
                  <c:v>6.1903938346150822</c:v>
                </c:pt>
                <c:pt idx="12">
                  <c:v>-0.34037676954911111</c:v>
                </c:pt>
                <c:pt idx="13">
                  <c:v>0.87659791596370606</c:v>
                </c:pt>
                <c:pt idx="14">
                  <c:v>8.0922639061929971</c:v>
                </c:pt>
                <c:pt idx="15">
                  <c:v>9.1172569949862456</c:v>
                </c:pt>
                <c:pt idx="16">
                  <c:v>5.6218923170567869</c:v>
                </c:pt>
                <c:pt idx="17">
                  <c:v>8.7645078781777954</c:v>
                </c:pt>
                <c:pt idx="18">
                  <c:v>4.5729090149029927</c:v>
                </c:pt>
                <c:pt idx="19">
                  <c:v>-0.94238124614435259</c:v>
                </c:pt>
                <c:pt idx="20">
                  <c:v>1.063528559910254</c:v>
                </c:pt>
                <c:pt idx="21">
                  <c:v>3.703566823302884</c:v>
                </c:pt>
                <c:pt idx="22">
                  <c:v>5.0263861994159775</c:v>
                </c:pt>
                <c:pt idx="23">
                  <c:v>4.073949502081109</c:v>
                </c:pt>
                <c:pt idx="24">
                  <c:v>3.6712008066164037</c:v>
                </c:pt>
              </c:numCache>
            </c:numRef>
          </c:val>
          <c:smooth val="0"/>
          <c:extLst>
            <c:ext xmlns:c16="http://schemas.microsoft.com/office/drawing/2014/chart" uri="{C3380CC4-5D6E-409C-BE32-E72D297353CC}">
              <c16:uniqueId val="{0000001E-D248-4730-B0F2-29101A4F15EC}"/>
            </c:ext>
          </c:extLst>
        </c:ser>
        <c:dLbls>
          <c:showLegendKey val="0"/>
          <c:showVal val="0"/>
          <c:showCatName val="0"/>
          <c:showSerName val="0"/>
          <c:showPercent val="0"/>
          <c:showBubbleSize val="0"/>
        </c:dLbls>
        <c:marker val="1"/>
        <c:smooth val="0"/>
        <c:axId val="82487936"/>
        <c:axId val="82502016"/>
      </c:lineChart>
      <c:lineChart>
        <c:grouping val="standard"/>
        <c:varyColors val="0"/>
        <c:ser>
          <c:idx val="2"/>
          <c:order val="2"/>
          <c:tx>
            <c:strRef>
              <c:f>'Budgetmallar hel sida'!$D$9</c:f>
              <c:strCache>
                <c:ptCount val="1"/>
                <c:pt idx="0">
                  <c:v>Mervärdesskatteintäkter</c:v>
                </c:pt>
              </c:strCache>
            </c:strRef>
          </c:tx>
          <c:spPr>
            <a:ln w="19050">
              <a:solidFill>
                <a:srgbClr val="000000"/>
              </a:solidFill>
              <a:prstDash val="solid"/>
            </a:ln>
          </c:spPr>
          <c:marker>
            <c:symbol val="none"/>
          </c:marker>
          <c:dPt>
            <c:idx val="20"/>
            <c:bubble3D val="0"/>
            <c:extLst>
              <c:ext xmlns:c16="http://schemas.microsoft.com/office/drawing/2014/chart" uri="{C3380CC4-5D6E-409C-BE32-E72D297353CC}">
                <c16:uniqueId val="{0000001F-D248-4730-B0F2-29101A4F15EC}"/>
              </c:ext>
            </c:extLst>
          </c:dPt>
          <c:dPt>
            <c:idx val="21"/>
            <c:bubble3D val="0"/>
            <c:spPr>
              <a:ln w="19050">
                <a:solidFill>
                  <a:srgbClr val="000000"/>
                </a:solidFill>
                <a:prstDash val="sysDash"/>
              </a:ln>
            </c:spPr>
            <c:extLst>
              <c:ext xmlns:c16="http://schemas.microsoft.com/office/drawing/2014/chart" uri="{C3380CC4-5D6E-409C-BE32-E72D297353CC}">
                <c16:uniqueId val="{00000021-D248-4730-B0F2-29101A4F15EC}"/>
              </c:ext>
            </c:extLst>
          </c:dPt>
          <c:dPt>
            <c:idx val="22"/>
            <c:bubble3D val="0"/>
            <c:spPr>
              <a:ln w="19050">
                <a:solidFill>
                  <a:srgbClr val="000000"/>
                </a:solidFill>
                <a:prstDash val="sysDash"/>
              </a:ln>
            </c:spPr>
            <c:extLst>
              <c:ext xmlns:c16="http://schemas.microsoft.com/office/drawing/2014/chart" uri="{C3380CC4-5D6E-409C-BE32-E72D297353CC}">
                <c16:uniqueId val="{00000023-D248-4730-B0F2-29101A4F15EC}"/>
              </c:ext>
            </c:extLst>
          </c:dPt>
          <c:dPt>
            <c:idx val="23"/>
            <c:bubble3D val="0"/>
            <c:spPr>
              <a:ln w="19050">
                <a:solidFill>
                  <a:srgbClr val="000000"/>
                </a:solidFill>
                <a:prstDash val="sysDash"/>
              </a:ln>
            </c:spPr>
            <c:extLst>
              <c:ext xmlns:c16="http://schemas.microsoft.com/office/drawing/2014/chart" uri="{C3380CC4-5D6E-409C-BE32-E72D297353CC}">
                <c16:uniqueId val="{00000025-D248-4730-B0F2-29101A4F15EC}"/>
              </c:ext>
            </c:extLst>
          </c:dPt>
          <c:dPt>
            <c:idx val="24"/>
            <c:bubble3D val="0"/>
            <c:spPr>
              <a:ln w="19050">
                <a:solidFill>
                  <a:srgbClr val="000000"/>
                </a:solidFill>
                <a:prstDash val="sysDash"/>
              </a:ln>
            </c:spPr>
            <c:extLst>
              <c:ext xmlns:c16="http://schemas.microsoft.com/office/drawing/2014/chart" uri="{C3380CC4-5D6E-409C-BE32-E72D297353CC}">
                <c16:uniqueId val="{00000027-D248-4730-B0F2-29101A4F15EC}"/>
              </c:ext>
            </c:extLst>
          </c:dPt>
          <c:cat>
            <c:strRef>
              <c:f>'Budgetmallar hel sida'!$A$27:$A$34</c:f>
              <c:strCache>
                <c:ptCount val="8"/>
                <c:pt idx="0">
                  <c:v>17</c:v>
                </c:pt>
                <c:pt idx="1">
                  <c:v>18</c:v>
                </c:pt>
                <c:pt idx="2">
                  <c:v>19</c:v>
                </c:pt>
                <c:pt idx="3">
                  <c:v>20</c:v>
                </c:pt>
                <c:pt idx="4">
                  <c:v>21</c:v>
                </c:pt>
                <c:pt idx="5">
                  <c:v>22</c:v>
                </c:pt>
                <c:pt idx="6">
                  <c:v>23</c:v>
                </c:pt>
                <c:pt idx="7">
                  <c:v>24</c:v>
                </c:pt>
              </c:strCache>
            </c:strRef>
          </c:cat>
          <c:val>
            <c:numRef>
              <c:f>'Budgetmallar hel sida'!$D$10:$D$34</c:f>
              <c:numCache>
                <c:formatCode>#,##0.00</c:formatCode>
                <c:ptCount val="25"/>
                <c:pt idx="0">
                  <c:v>4.6570085701271902</c:v>
                </c:pt>
                <c:pt idx="1">
                  <c:v>4.3344403687482602</c:v>
                </c:pt>
                <c:pt idx="2">
                  <c:v>4.8648355867006998</c:v>
                </c:pt>
                <c:pt idx="3">
                  <c:v>4.4070242599592468</c:v>
                </c:pt>
                <c:pt idx="4">
                  <c:v>3.9263189319928449</c:v>
                </c:pt>
                <c:pt idx="5">
                  <c:v>6.3159718747455962</c:v>
                </c:pt>
                <c:pt idx="6">
                  <c:v>6.0887843070108971</c:v>
                </c:pt>
                <c:pt idx="7">
                  <c:v>7.4483819034822485</c:v>
                </c:pt>
                <c:pt idx="8">
                  <c:v>5.4157796741891362</c:v>
                </c:pt>
                <c:pt idx="9">
                  <c:v>0.46226087015046602</c:v>
                </c:pt>
                <c:pt idx="10">
                  <c:v>7.3271605253455885</c:v>
                </c:pt>
                <c:pt idx="11">
                  <c:v>2.464811433542935</c:v>
                </c:pt>
                <c:pt idx="12">
                  <c:v>-0.54599725722116466</c:v>
                </c:pt>
                <c:pt idx="13">
                  <c:v>2.6709306552772594</c:v>
                </c:pt>
                <c:pt idx="14">
                  <c:v>4.5679160381643769</c:v>
                </c:pt>
                <c:pt idx="15">
                  <c:v>7.1358401015363615</c:v>
                </c:pt>
                <c:pt idx="16">
                  <c:v>6.8728911801750225</c:v>
                </c:pt>
                <c:pt idx="17">
                  <c:v>5.097526884064485</c:v>
                </c:pt>
                <c:pt idx="18">
                  <c:v>4.5892075039869473</c:v>
                </c:pt>
                <c:pt idx="19">
                  <c:v>3.3131286666564952</c:v>
                </c:pt>
                <c:pt idx="20">
                  <c:v>1.4248870018793713</c:v>
                </c:pt>
                <c:pt idx="21">
                  <c:v>4.6418042081948396</c:v>
                </c:pt>
                <c:pt idx="22" formatCode="0.00">
                  <c:v>5.5596125482162204</c:v>
                </c:pt>
                <c:pt idx="23" formatCode="0.00">
                  <c:v>3.99154298333089</c:v>
                </c:pt>
                <c:pt idx="24" formatCode="0.00">
                  <c:v>3.7927870370463501</c:v>
                </c:pt>
              </c:numCache>
            </c:numRef>
          </c:val>
          <c:smooth val="0"/>
          <c:extLst>
            <c:ext xmlns:c16="http://schemas.microsoft.com/office/drawing/2014/chart" uri="{C3380CC4-5D6E-409C-BE32-E72D297353CC}">
              <c16:uniqueId val="{00000028-D248-4730-B0F2-29101A4F15EC}"/>
            </c:ext>
          </c:extLst>
        </c:ser>
        <c:dLbls>
          <c:showLegendKey val="0"/>
          <c:showVal val="0"/>
          <c:showCatName val="0"/>
          <c:showSerName val="0"/>
          <c:showPercent val="0"/>
          <c:showBubbleSize val="0"/>
        </c:dLbls>
        <c:marker val="1"/>
        <c:smooth val="0"/>
        <c:axId val="919304176"/>
        <c:axId val="919301224"/>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15"/>
          <c:min val="-15"/>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valAx>
        <c:axId val="919301224"/>
        <c:scaling>
          <c:orientation val="minMax"/>
          <c:min val="-6"/>
        </c:scaling>
        <c:delete val="1"/>
        <c:axPos val="r"/>
        <c:numFmt formatCode="#,##0" sourceLinked="0"/>
        <c:majorTickMark val="in"/>
        <c:minorTickMark val="none"/>
        <c:tickLblPos val="nextTo"/>
        <c:crossAx val="919304176"/>
        <c:crosses val="max"/>
        <c:crossBetween val="between"/>
      </c:valAx>
      <c:catAx>
        <c:axId val="919304176"/>
        <c:scaling>
          <c:orientation val="minMax"/>
        </c:scaling>
        <c:delete val="1"/>
        <c:axPos val="b"/>
        <c:numFmt formatCode="General" sourceLinked="1"/>
        <c:majorTickMark val="out"/>
        <c:minorTickMark val="none"/>
        <c:tickLblPos val="nextTo"/>
        <c:crossAx val="91930122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06477633294E-2"/>
          <c:y val="5.9579269009284286E-2"/>
          <c:w val="0.9181948717948718"/>
          <c:h val="0.75769102564102553"/>
        </c:manualLayout>
      </c:layout>
      <c:barChart>
        <c:barDir val="col"/>
        <c:grouping val="clustered"/>
        <c:varyColors val="0"/>
        <c:ser>
          <c:idx val="0"/>
          <c:order val="0"/>
          <c:tx>
            <c:strRef>
              <c:f>'Budgetmallar hel sida'!$B$9</c:f>
              <c:strCache>
                <c:ptCount val="1"/>
                <c:pt idx="0">
                  <c:v>Miljarder kronor</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DB08-4A3A-B749-D30F5AEC10AF}"/>
              </c:ext>
            </c:extLst>
          </c:dPt>
          <c:dPt>
            <c:idx val="1"/>
            <c:invertIfNegative val="0"/>
            <c:bubble3D val="0"/>
            <c:extLst>
              <c:ext xmlns:c16="http://schemas.microsoft.com/office/drawing/2014/chart" uri="{C3380CC4-5D6E-409C-BE32-E72D297353CC}">
                <c16:uniqueId val="{00000001-DB08-4A3A-B749-D30F5AEC10AF}"/>
              </c:ext>
            </c:extLst>
          </c:dPt>
          <c:dPt>
            <c:idx val="2"/>
            <c:invertIfNegative val="0"/>
            <c:bubble3D val="0"/>
            <c:extLst>
              <c:ext xmlns:c16="http://schemas.microsoft.com/office/drawing/2014/chart" uri="{C3380CC4-5D6E-409C-BE32-E72D297353CC}">
                <c16:uniqueId val="{00000002-DB08-4A3A-B749-D30F5AEC10AF}"/>
              </c:ext>
            </c:extLst>
          </c:dPt>
          <c:dPt>
            <c:idx val="3"/>
            <c:invertIfNegative val="0"/>
            <c:bubble3D val="0"/>
            <c:extLst>
              <c:ext xmlns:c16="http://schemas.microsoft.com/office/drawing/2014/chart" uri="{C3380CC4-5D6E-409C-BE32-E72D297353CC}">
                <c16:uniqueId val="{00000003-DB08-4A3A-B749-D30F5AEC10AF}"/>
              </c:ext>
            </c:extLst>
          </c:dPt>
          <c:dPt>
            <c:idx val="4"/>
            <c:invertIfNegative val="0"/>
            <c:bubble3D val="0"/>
            <c:extLst>
              <c:ext xmlns:c16="http://schemas.microsoft.com/office/drawing/2014/chart" uri="{C3380CC4-5D6E-409C-BE32-E72D297353CC}">
                <c16:uniqueId val="{00000004-DB08-4A3A-B749-D30F5AEC10AF}"/>
              </c:ext>
            </c:extLst>
          </c:dPt>
          <c:dPt>
            <c:idx val="5"/>
            <c:invertIfNegative val="0"/>
            <c:bubble3D val="0"/>
            <c:extLst>
              <c:ext xmlns:c16="http://schemas.microsoft.com/office/drawing/2014/chart" uri="{C3380CC4-5D6E-409C-BE32-E72D297353CC}">
                <c16:uniqueId val="{00000005-DB08-4A3A-B749-D30F5AEC10AF}"/>
              </c:ext>
            </c:extLst>
          </c:dPt>
          <c:dPt>
            <c:idx val="6"/>
            <c:invertIfNegative val="0"/>
            <c:bubble3D val="0"/>
            <c:extLst>
              <c:ext xmlns:c16="http://schemas.microsoft.com/office/drawing/2014/chart" uri="{C3380CC4-5D6E-409C-BE32-E72D297353CC}">
                <c16:uniqueId val="{00000006-DB08-4A3A-B749-D30F5AEC10AF}"/>
              </c:ext>
            </c:extLst>
          </c:dPt>
          <c:dPt>
            <c:idx val="7"/>
            <c:invertIfNegative val="0"/>
            <c:bubble3D val="0"/>
            <c:extLst>
              <c:ext xmlns:c16="http://schemas.microsoft.com/office/drawing/2014/chart" uri="{C3380CC4-5D6E-409C-BE32-E72D297353CC}">
                <c16:uniqueId val="{00000007-DB08-4A3A-B749-D30F5AEC10AF}"/>
              </c:ext>
            </c:extLst>
          </c:dPt>
          <c:dPt>
            <c:idx val="8"/>
            <c:invertIfNegative val="0"/>
            <c:bubble3D val="0"/>
            <c:extLst>
              <c:ext xmlns:c16="http://schemas.microsoft.com/office/drawing/2014/chart" uri="{C3380CC4-5D6E-409C-BE32-E72D297353CC}">
                <c16:uniqueId val="{00000008-DB08-4A3A-B749-D30F5AEC10AF}"/>
              </c:ext>
            </c:extLst>
          </c:dPt>
          <c:dPt>
            <c:idx val="9"/>
            <c:invertIfNegative val="0"/>
            <c:bubble3D val="0"/>
            <c:extLst>
              <c:ext xmlns:c16="http://schemas.microsoft.com/office/drawing/2014/chart" uri="{C3380CC4-5D6E-409C-BE32-E72D297353CC}">
                <c16:uniqueId val="{00000009-DB08-4A3A-B749-D30F5AEC10AF}"/>
              </c:ext>
            </c:extLst>
          </c:dPt>
          <c:dPt>
            <c:idx val="10"/>
            <c:invertIfNegative val="0"/>
            <c:bubble3D val="0"/>
            <c:extLst>
              <c:ext xmlns:c16="http://schemas.microsoft.com/office/drawing/2014/chart" uri="{C3380CC4-5D6E-409C-BE32-E72D297353CC}">
                <c16:uniqueId val="{0000000A-DB08-4A3A-B749-D30F5AEC10AF}"/>
              </c:ext>
            </c:extLst>
          </c:dPt>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'Budgetmallar hel sida'!$A$10:$A$15</c:f>
              <c:numCache>
                <c:formatCode>General</c:formatCode>
                <c:ptCount val="6"/>
                <c:pt idx="0">
                  <c:v>9</c:v>
                </c:pt>
                <c:pt idx="1">
                  <c:v>10</c:v>
                </c:pt>
                <c:pt idx="2">
                  <c:v>14</c:v>
                </c:pt>
                <c:pt idx="3">
                  <c:v>17</c:v>
                </c:pt>
                <c:pt idx="4">
                  <c:v>24</c:v>
                </c:pt>
                <c:pt idx="5">
                  <c:v>26</c:v>
                </c:pt>
              </c:numCache>
            </c:numRef>
          </c:cat>
          <c:val>
            <c:numRef>
              <c:f>'Budgetmallar hel sida'!$B$10:$B$15</c:f>
              <c:numCache>
                <c:formatCode>0.0</c:formatCode>
                <c:ptCount val="6"/>
                <c:pt idx="0">
                  <c:v>31.3</c:v>
                </c:pt>
                <c:pt idx="1">
                  <c:v>11.3</c:v>
                </c:pt>
                <c:pt idx="2">
                  <c:v>-4</c:v>
                </c:pt>
                <c:pt idx="3">
                  <c:v>3.3</c:v>
                </c:pt>
                <c:pt idx="4">
                  <c:v>77</c:v>
                </c:pt>
                <c:pt idx="5">
                  <c:v>-5.0999999999999996</c:v>
                </c:pt>
              </c:numCache>
            </c:numRef>
          </c:val>
          <c:extLst>
            <c:ext xmlns:c16="http://schemas.microsoft.com/office/drawing/2014/chart" uri="{C3380CC4-5D6E-409C-BE32-E72D297353CC}">
              <c16:uniqueId val="{0000000B-DB08-4A3A-B749-D30F5AEC10AF}"/>
            </c:ext>
          </c:extLst>
        </c:ser>
        <c:dLbls>
          <c:dLblPos val="outEnd"/>
          <c:showLegendKey val="0"/>
          <c:showVal val="1"/>
          <c:showCatName val="0"/>
          <c:showSerName val="0"/>
          <c:showPercent val="0"/>
          <c:showBubbleSize val="0"/>
        </c:dLbls>
        <c:gapWidth val="130"/>
        <c:axId val="82464768"/>
        <c:axId val="82466304"/>
      </c:barChart>
      <c:catAx>
        <c:axId val="82464768"/>
        <c:scaling>
          <c:orientation val="minMax"/>
        </c:scaling>
        <c:delete val="0"/>
        <c:axPos val="b"/>
        <c:title>
          <c:tx>
            <c:rich>
              <a:bodyPr/>
              <a:lstStyle/>
              <a:p>
                <a:pPr>
                  <a:defRPr/>
                </a:pPr>
                <a:r>
                  <a:rPr lang="en-US" b="0"/>
                  <a:t>Utgiftsområde</a:t>
                </a:r>
              </a:p>
            </c:rich>
          </c:tx>
          <c:layout>
            <c:manualLayout>
              <c:xMode val="edge"/>
              <c:yMode val="edge"/>
              <c:x val="0.42852457264957267"/>
              <c:y val="0.8715435897435897"/>
            </c:manualLayout>
          </c:layout>
          <c:overlay val="0"/>
        </c:title>
        <c:numFmt formatCode="General" sourceLinked="0"/>
        <c:majorTickMark val="cross"/>
        <c:minorTickMark val="none"/>
        <c:tickLblPos val="low"/>
        <c:spPr>
          <a:ln w="3175" cmpd="sng">
            <a:solidFill>
              <a:sysClr val="windowText" lastClr="000000">
                <a:lumMod val="100000"/>
              </a:sysClr>
            </a:solidFill>
          </a:ln>
        </c:spPr>
        <c:txPr>
          <a:bodyPr rot="0" vert="horz" anchor="t" anchorCtr="0"/>
          <a:lstStyle/>
          <a:p>
            <a:pPr>
              <a:defRPr/>
            </a:pPr>
            <a:endParaRPr lang="sv-SE"/>
          </a:p>
        </c:txPr>
        <c:crossAx val="82466304"/>
        <c:crossesAt val="0"/>
        <c:auto val="0"/>
        <c:lblAlgn val="ctr"/>
        <c:lblOffset val="100"/>
        <c:noMultiLvlLbl val="1"/>
      </c:catAx>
      <c:valAx>
        <c:axId val="82466304"/>
        <c:scaling>
          <c:orientation val="minMax"/>
          <c:max val="90"/>
          <c:min val="-4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 val="autoZero"/>
        <c:crossBetween val="between"/>
      </c:valAx>
      <c:spPr>
        <a:noFill/>
        <a:ln w="3175">
          <a:solidFill>
            <a:srgbClr val="000000">
              <a:alpha val="95000"/>
            </a:srgbClr>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858974358974357E-2"/>
          <c:y val="4.8724358974358978E-2"/>
          <c:w val="0.9181948717948718"/>
          <c:h val="0.73598162393162381"/>
        </c:manualLayout>
      </c:layout>
      <c:barChart>
        <c:barDir val="col"/>
        <c:grouping val="stacked"/>
        <c:varyColors val="0"/>
        <c:ser>
          <c:idx val="0"/>
          <c:order val="0"/>
          <c:tx>
            <c:strRef>
              <c:f>'Budgetmallar hel sida'!$C$9</c:f>
              <c:strCache>
                <c:ptCount val="1"/>
                <c:pt idx="0">
                  <c:v>Statens budgetsaldo</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5262-4ABF-B016-11042AF13001}"/>
              </c:ext>
            </c:extLst>
          </c:dPt>
          <c:dPt>
            <c:idx val="1"/>
            <c:invertIfNegative val="0"/>
            <c:bubble3D val="0"/>
            <c:extLst>
              <c:ext xmlns:c16="http://schemas.microsoft.com/office/drawing/2014/chart" uri="{C3380CC4-5D6E-409C-BE32-E72D297353CC}">
                <c16:uniqueId val="{00000001-5262-4ABF-B016-11042AF13001}"/>
              </c:ext>
            </c:extLst>
          </c:dPt>
          <c:dPt>
            <c:idx val="2"/>
            <c:invertIfNegative val="0"/>
            <c:bubble3D val="0"/>
            <c:extLst>
              <c:ext xmlns:c16="http://schemas.microsoft.com/office/drawing/2014/chart" uri="{C3380CC4-5D6E-409C-BE32-E72D297353CC}">
                <c16:uniqueId val="{00000002-5262-4ABF-B016-11042AF13001}"/>
              </c:ext>
            </c:extLst>
          </c:dPt>
          <c:dPt>
            <c:idx val="3"/>
            <c:invertIfNegative val="0"/>
            <c:bubble3D val="0"/>
            <c:extLst>
              <c:ext xmlns:c16="http://schemas.microsoft.com/office/drawing/2014/chart" uri="{C3380CC4-5D6E-409C-BE32-E72D297353CC}">
                <c16:uniqueId val="{00000003-5262-4ABF-B016-11042AF13001}"/>
              </c:ext>
            </c:extLst>
          </c:dPt>
          <c:dPt>
            <c:idx val="4"/>
            <c:invertIfNegative val="0"/>
            <c:bubble3D val="0"/>
            <c:extLst>
              <c:ext xmlns:c16="http://schemas.microsoft.com/office/drawing/2014/chart" uri="{C3380CC4-5D6E-409C-BE32-E72D297353CC}">
                <c16:uniqueId val="{00000004-5262-4ABF-B016-11042AF13001}"/>
              </c:ext>
            </c:extLst>
          </c:dPt>
          <c:dPt>
            <c:idx val="5"/>
            <c:invertIfNegative val="0"/>
            <c:bubble3D val="0"/>
            <c:extLst>
              <c:ext xmlns:c16="http://schemas.microsoft.com/office/drawing/2014/chart" uri="{C3380CC4-5D6E-409C-BE32-E72D297353CC}">
                <c16:uniqueId val="{00000005-5262-4ABF-B016-11042AF13001}"/>
              </c:ext>
            </c:extLst>
          </c:dPt>
          <c:dPt>
            <c:idx val="6"/>
            <c:invertIfNegative val="0"/>
            <c:bubble3D val="0"/>
            <c:extLst>
              <c:ext xmlns:c16="http://schemas.microsoft.com/office/drawing/2014/chart" uri="{C3380CC4-5D6E-409C-BE32-E72D297353CC}">
                <c16:uniqueId val="{00000006-5262-4ABF-B016-11042AF13001}"/>
              </c:ext>
            </c:extLst>
          </c:dPt>
          <c:dPt>
            <c:idx val="7"/>
            <c:invertIfNegative val="0"/>
            <c:bubble3D val="0"/>
            <c:extLst>
              <c:ext xmlns:c16="http://schemas.microsoft.com/office/drawing/2014/chart" uri="{C3380CC4-5D6E-409C-BE32-E72D297353CC}">
                <c16:uniqueId val="{00000007-5262-4ABF-B016-11042AF13001}"/>
              </c:ext>
            </c:extLst>
          </c:dPt>
          <c:dPt>
            <c:idx val="8"/>
            <c:invertIfNegative val="0"/>
            <c:bubble3D val="0"/>
            <c:extLst>
              <c:ext xmlns:c16="http://schemas.microsoft.com/office/drawing/2014/chart" uri="{C3380CC4-5D6E-409C-BE32-E72D297353CC}">
                <c16:uniqueId val="{00000008-5262-4ABF-B016-11042AF13001}"/>
              </c:ext>
            </c:extLst>
          </c:dPt>
          <c:dPt>
            <c:idx val="9"/>
            <c:invertIfNegative val="0"/>
            <c:bubble3D val="0"/>
            <c:extLst>
              <c:ext xmlns:c16="http://schemas.microsoft.com/office/drawing/2014/chart" uri="{C3380CC4-5D6E-409C-BE32-E72D297353CC}">
                <c16:uniqueId val="{00000009-5262-4ABF-B016-11042AF13001}"/>
              </c:ext>
            </c:extLst>
          </c:dPt>
          <c:dPt>
            <c:idx val="10"/>
            <c:invertIfNegative val="0"/>
            <c:bubble3D val="0"/>
            <c:extLst>
              <c:ext xmlns:c16="http://schemas.microsoft.com/office/drawing/2014/chart" uri="{C3380CC4-5D6E-409C-BE32-E72D297353CC}">
                <c16:uniqueId val="{0000000A-5262-4ABF-B016-11042AF13001}"/>
              </c:ext>
            </c:extLst>
          </c:dPt>
          <c:cat>
            <c:strRef>
              <c:f>'Budgetmallar hel sida'!$A$10:$A$44</c:f>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f>'Budgetmallar hel sida'!$C$10:$C$44</c:f>
              <c:numCache>
                <c:formatCode>0</c:formatCode>
                <c:ptCount val="35"/>
                <c:pt idx="0">
                  <c:v>-1.2819691891709912</c:v>
                </c:pt>
                <c:pt idx="1">
                  <c:v>-5.0112098927765443</c:v>
                </c:pt>
                <c:pt idx="2">
                  <c:v>-9.8991012717898403</c:v>
                </c:pt>
                <c:pt idx="3">
                  <c:v>-15.295897330140606</c:v>
                </c:pt>
                <c:pt idx="4">
                  <c:v>-10.597655513281392</c:v>
                </c:pt>
                <c:pt idx="5">
                  <c:v>-7.3558502454392256</c:v>
                </c:pt>
                <c:pt idx="6">
                  <c:v>-1.0870459750779622</c:v>
                </c:pt>
                <c:pt idx="7">
                  <c:v>-0.30842966808154071</c:v>
                </c:pt>
                <c:pt idx="8">
                  <c:v>0.45732346960472636</c:v>
                </c:pt>
                <c:pt idx="9">
                  <c:v>3.6642247438840965</c:v>
                </c:pt>
                <c:pt idx="10">
                  <c:v>4.2314622297355946</c:v>
                </c:pt>
                <c:pt idx="11">
                  <c:v>1.5475704059261957</c:v>
                </c:pt>
                <c:pt idx="12">
                  <c:v>0.13470159363531123</c:v>
                </c:pt>
                <c:pt idx="13">
                  <c:v>-1.723658995151192</c:v>
                </c:pt>
                <c:pt idx="14">
                  <c:v>-1.7843299787929732</c:v>
                </c:pt>
                <c:pt idx="15">
                  <c:v>0.47948114776610024</c:v>
                </c:pt>
                <c:pt idx="16">
                  <c:v>0.58856970055752245</c:v>
                </c:pt>
                <c:pt idx="17">
                  <c:v>3.1084746518213233</c:v>
                </c:pt>
                <c:pt idx="18">
                  <c:v>3.9621915491026014</c:v>
                </c:pt>
                <c:pt idx="19">
                  <c:v>-5.2706135311404667</c:v>
                </c:pt>
                <c:pt idx="20">
                  <c:v>-2.9438258150577809E-2</c:v>
                </c:pt>
                <c:pt idx="21">
                  <c:v>1.8187158739291907</c:v>
                </c:pt>
                <c:pt idx="22">
                  <c:v>-0.66522650027276953</c:v>
                </c:pt>
                <c:pt idx="23">
                  <c:v>-3.4243072448557572</c:v>
                </c:pt>
                <c:pt idx="24">
                  <c:v>-1.8082865608242984</c:v>
                </c:pt>
                <c:pt idx="25">
                  <c:v>-0.76517379537938301</c:v>
                </c:pt>
                <c:pt idx="26">
                  <c:v>1.9320362642980309</c:v>
                </c:pt>
                <c:pt idx="27">
                  <c:v>1.3356548116777787</c:v>
                </c:pt>
                <c:pt idx="28">
                  <c:v>1.6576621282909578</c:v>
                </c:pt>
                <c:pt idx="29">
                  <c:v>2.2277597742434216</c:v>
                </c:pt>
                <c:pt idx="30">
                  <c:v>-4.4550464856092651</c:v>
                </c:pt>
              </c:numCache>
            </c:numRef>
          </c:val>
          <c:extLst>
            <c:ext xmlns:c16="http://schemas.microsoft.com/office/drawing/2014/chart" uri="{C3380CC4-5D6E-409C-BE32-E72D297353CC}">
              <c16:uniqueId val="{0000000B-5262-4ABF-B016-11042AF13001}"/>
            </c:ext>
          </c:extLst>
        </c:ser>
        <c:ser>
          <c:idx val="1"/>
          <c:order val="1"/>
          <c:tx>
            <c:strRef>
              <c:f>'Budgetmallar hel sida'!$B$9</c:f>
              <c:strCache>
                <c:ptCount val="1"/>
                <c:pt idx="0">
                  <c:v>Statens prognostiserade budgetsaldo</c:v>
                </c:pt>
              </c:strCache>
            </c:strRef>
          </c:tx>
          <c:invertIfNegative val="0"/>
          <c:val>
            <c:numRef>
              <c:f>'Budgetmallar hel sida'!$B$10:$B$44</c:f>
              <c:numCache>
                <c:formatCode>General</c:formatCode>
                <c:ptCount val="35"/>
                <c:pt idx="31" formatCode="0">
                  <c:v>-2.6848507020423491</c:v>
                </c:pt>
                <c:pt idx="32" formatCode="0">
                  <c:v>1.3936155180858465</c:v>
                </c:pt>
                <c:pt idx="33" formatCode="0">
                  <c:v>2.6039531768577606</c:v>
                </c:pt>
                <c:pt idx="34" formatCode="0">
                  <c:v>1.7134865592703676</c:v>
                </c:pt>
              </c:numCache>
            </c:numRef>
          </c:val>
          <c:extLst>
            <c:ext xmlns:c16="http://schemas.microsoft.com/office/drawing/2014/chart" uri="{C3380CC4-5D6E-409C-BE32-E72D297353CC}">
              <c16:uniqueId val="{0000000C-5262-4ABF-B016-11042AF13001}"/>
            </c:ext>
          </c:extLst>
        </c:ser>
        <c:dLbls>
          <c:showLegendKey val="0"/>
          <c:showVal val="0"/>
          <c:showCatName val="0"/>
          <c:showSerName val="0"/>
          <c:showPercent val="0"/>
          <c:showBubbleSize val="0"/>
        </c:dLbls>
        <c:gapWidth val="130"/>
        <c:overlap val="10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tickLblSkip val="2"/>
        <c:noMultiLvlLbl val="1"/>
      </c:catAx>
      <c:valAx>
        <c:axId val="82466304"/>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6.4501282051282055E-2"/>
          <c:y val="0.86327863247863246"/>
          <c:w val="0.91483162393162398"/>
          <c:h val="0.13672136752136752"/>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5.9534188034188036E-2"/>
          <c:y val="3.8813675213675222E-2"/>
          <c:w val="0.88149551282051286"/>
          <c:h val="0.74683632478632478"/>
        </c:manualLayout>
      </c:layout>
      <c:barChart>
        <c:barDir val="col"/>
        <c:grouping val="clustered"/>
        <c:varyColors val="0"/>
        <c:ser>
          <c:idx val="1"/>
          <c:order val="1"/>
          <c:tx>
            <c:strRef>
              <c:f>'Budgetmallar hel sida'!$D$9</c:f>
              <c:strCache>
                <c:ptCount val="1"/>
                <c:pt idx="0">
                  <c:v>Statsskuld (vänster axel)</c:v>
                </c:pt>
              </c:strCache>
            </c:strRef>
          </c:tx>
          <c:spPr>
            <a:solidFill>
              <a:schemeClr val="tx1"/>
            </a:solidFill>
            <a:ln w="3175">
              <a:solidFill>
                <a:sysClr val="windowText" lastClr="000000">
                  <a:lumMod val="100000"/>
                </a:sysClr>
              </a:solidFill>
            </a:ln>
            <a:effectLst/>
          </c:spPr>
          <c:invertIfNegative val="0"/>
          <c:cat>
            <c:strRef>
              <c:f>'Budgetmallar hel sida'!$A$10:$A$44</c:f>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f>'Budgetmallar hel sida'!$D$10:$D$44</c:f>
              <c:numCache>
                <c:formatCode>0</c:formatCode>
                <c:ptCount val="35"/>
                <c:pt idx="0">
                  <c:v>999.95204234841196</c:v>
                </c:pt>
                <c:pt idx="1">
                  <c:v>1024.5530429577466</c:v>
                </c:pt>
                <c:pt idx="2">
                  <c:v>1273.1454726333909</c:v>
                </c:pt>
                <c:pt idx="3">
                  <c:v>1563.9437937500002</c:v>
                </c:pt>
                <c:pt idx="4">
                  <c:v>1739.2085646680082</c:v>
                </c:pt>
                <c:pt idx="5">
                  <c:v>1827.5208163265306</c:v>
                </c:pt>
                <c:pt idx="6">
                  <c:v>1851.7590000000002</c:v>
                </c:pt>
                <c:pt idx="7">
                  <c:v>1869.6892032646715</c:v>
                </c:pt>
                <c:pt idx="8">
                  <c:v>1893.830692607004</c:v>
                </c:pt>
                <c:pt idx="9">
                  <c:v>1788.5364742347926</c:v>
                </c:pt>
                <c:pt idx="10">
                  <c:v>1646.6045897967012</c:v>
                </c:pt>
                <c:pt idx="11">
                  <c:v>1451.8648533133658</c:v>
                </c:pt>
                <c:pt idx="12">
                  <c:v>1380.8676246334312</c:v>
                </c:pt>
                <c:pt idx="13">
                  <c:v>1432.3998420711973</c:v>
                </c:pt>
                <c:pt idx="14">
                  <c:v>1459.5675873925502</c:v>
                </c:pt>
                <c:pt idx="15">
                  <c:v>1511.4135774607707</c:v>
                </c:pt>
                <c:pt idx="16">
                  <c:v>1442.1761123073675</c:v>
                </c:pt>
                <c:pt idx="17">
                  <c:v>1289.1633904512755</c:v>
                </c:pt>
                <c:pt idx="18">
                  <c:v>1186.5202621336616</c:v>
                </c:pt>
                <c:pt idx="19">
                  <c:v>1288.4817726756992</c:v>
                </c:pt>
                <c:pt idx="20">
                  <c:v>1232.3922478086074</c:v>
                </c:pt>
                <c:pt idx="21">
                  <c:v>1160.0743666313456</c:v>
                </c:pt>
                <c:pt idx="22">
                  <c:v>1189.7437512412478</c:v>
                </c:pt>
                <c:pt idx="23">
                  <c:v>1322.4590460421578</c:v>
                </c:pt>
                <c:pt idx="24">
                  <c:v>1442.9483300902739</c:v>
                </c:pt>
                <c:pt idx="25">
                  <c:v>1449.5963746609223</c:v>
                </c:pt>
                <c:pt idx="26">
                  <c:v>1371.5786745883765</c:v>
                </c:pt>
                <c:pt idx="27">
                  <c:v>1319.4540473751206</c:v>
                </c:pt>
                <c:pt idx="28">
                  <c:v>1224.4447663824606</c:v>
                </c:pt>
                <c:pt idx="29">
                  <c:v>1059.2685373062889</c:v>
                </c:pt>
                <c:pt idx="30">
                  <c:v>1218</c:v>
                </c:pt>
              </c:numCache>
            </c:numRef>
          </c:val>
          <c:extLst>
            <c:ext xmlns:c16="http://schemas.microsoft.com/office/drawing/2014/chart" uri="{C3380CC4-5D6E-409C-BE32-E72D297353CC}">
              <c16:uniqueId val="{00000000-C376-43D8-9084-02ECFD4B61A0}"/>
            </c:ext>
          </c:extLst>
        </c:ser>
        <c:ser>
          <c:idx val="6"/>
          <c:order val="6"/>
          <c:tx>
            <c:strRef>
              <c:f>'Budgetmallar hel sida'!$E$9</c:f>
              <c:strCache>
                <c:ptCount val="1"/>
                <c:pt idx="0">
                  <c:v>Prognostiserad statsskuld (vänster axel)</c:v>
                </c:pt>
              </c:strCache>
            </c:strRef>
          </c:tx>
          <c:spPr>
            <a:solidFill>
              <a:schemeClr val="dk1">
                <a:tint val="80000"/>
              </a:schemeClr>
            </a:solidFill>
            <a:ln>
              <a:noFill/>
            </a:ln>
            <a:effectLst/>
          </c:spPr>
          <c:invertIfNegative val="0"/>
          <c:dPt>
            <c:idx val="31"/>
            <c:invertIfNegative val="0"/>
            <c:bubble3D val="0"/>
            <c:spPr>
              <a:solidFill>
                <a:schemeClr val="accent2">
                  <a:lumMod val="75000"/>
                </a:schemeClr>
              </a:solidFill>
              <a:ln>
                <a:noFill/>
              </a:ln>
              <a:effectLst/>
            </c:spPr>
            <c:extLst>
              <c:ext xmlns:c16="http://schemas.microsoft.com/office/drawing/2014/chart" uri="{C3380CC4-5D6E-409C-BE32-E72D297353CC}">
                <c16:uniqueId val="{00000015-C376-43D8-9084-02ECFD4B61A0}"/>
              </c:ext>
            </c:extLst>
          </c:dPt>
          <c:dPt>
            <c:idx val="32"/>
            <c:invertIfNegative val="0"/>
            <c:bubble3D val="0"/>
            <c:spPr>
              <a:solidFill>
                <a:schemeClr val="accent2">
                  <a:lumMod val="75000"/>
                </a:schemeClr>
              </a:solidFill>
              <a:ln>
                <a:noFill/>
              </a:ln>
              <a:effectLst/>
            </c:spPr>
            <c:extLst>
              <c:ext xmlns:c16="http://schemas.microsoft.com/office/drawing/2014/chart" uri="{C3380CC4-5D6E-409C-BE32-E72D297353CC}">
                <c16:uniqueId val="{00000016-C376-43D8-9084-02ECFD4B61A0}"/>
              </c:ext>
            </c:extLst>
          </c:dPt>
          <c:dPt>
            <c:idx val="33"/>
            <c:invertIfNegative val="0"/>
            <c:bubble3D val="0"/>
            <c:spPr>
              <a:solidFill>
                <a:schemeClr val="accent2">
                  <a:lumMod val="75000"/>
                </a:schemeClr>
              </a:solidFill>
              <a:ln>
                <a:noFill/>
              </a:ln>
              <a:effectLst/>
            </c:spPr>
            <c:extLst>
              <c:ext xmlns:c16="http://schemas.microsoft.com/office/drawing/2014/chart" uri="{C3380CC4-5D6E-409C-BE32-E72D297353CC}">
                <c16:uniqueId val="{00000017-C376-43D8-9084-02ECFD4B61A0}"/>
              </c:ext>
            </c:extLst>
          </c:dPt>
          <c:dPt>
            <c:idx val="34"/>
            <c:invertIfNegative val="0"/>
            <c:bubble3D val="0"/>
            <c:spPr>
              <a:solidFill>
                <a:schemeClr val="accent2">
                  <a:lumMod val="75000"/>
                </a:schemeClr>
              </a:solidFill>
              <a:ln>
                <a:noFill/>
              </a:ln>
              <a:effectLst/>
            </c:spPr>
            <c:extLst>
              <c:ext xmlns:c16="http://schemas.microsoft.com/office/drawing/2014/chart" uri="{C3380CC4-5D6E-409C-BE32-E72D297353CC}">
                <c16:uniqueId val="{00000018-C376-43D8-9084-02ECFD4B61A0}"/>
              </c:ext>
            </c:extLst>
          </c:dPt>
          <c:val>
            <c:numRef>
              <c:f>'Budgetmallar hel sida'!$E$10:$E$44</c:f>
              <c:numCache>
                <c:formatCode>General</c:formatCode>
                <c:ptCount val="35"/>
                <c:pt idx="31" formatCode="#,##0">
                  <c:v>1344.7061034230126</c:v>
                </c:pt>
                <c:pt idx="32" formatCode="#,##0">
                  <c:v>1263.0748948514561</c:v>
                </c:pt>
                <c:pt idx="33" formatCode="#,##0">
                  <c:v>1103.8984708120042</c:v>
                </c:pt>
                <c:pt idx="34" formatCode="#,##0">
                  <c:v>989.41630223405627</c:v>
                </c:pt>
              </c:numCache>
            </c:numRef>
          </c:val>
          <c:extLst>
            <c:ext xmlns:c16="http://schemas.microsoft.com/office/drawing/2014/chart" uri="{C3380CC4-5D6E-409C-BE32-E72D297353CC}">
              <c16:uniqueId val="{00000001-C376-43D8-9084-02ECFD4B61A0}"/>
            </c:ext>
          </c:extLst>
        </c:ser>
        <c:dLbls>
          <c:showLegendKey val="0"/>
          <c:showVal val="0"/>
          <c:showCatName val="0"/>
          <c:showSerName val="0"/>
          <c:showPercent val="0"/>
          <c:showBubbleSize val="0"/>
        </c:dLbls>
        <c:gapWidth val="150"/>
        <c:axId val="82233600"/>
        <c:axId val="82243968"/>
        <c:extLst>
          <c:ext xmlns:c15="http://schemas.microsoft.com/office/drawing/2012/chart" uri="{02D57815-91ED-43cb-92C2-25804820EDAC}">
            <c15:filteredBarSeries>
              <c15:ser>
                <c:idx val="2"/>
                <c:order val="2"/>
                <c:tx>
                  <c:strRef>
                    <c:extLst>
                      <c:ext uri="{02D57815-91ED-43cb-92C2-25804820EDAC}">
                        <c15:formulaRef>
                          <c15:sqref>'Budgetmallar hel sida'!#REF!</c15:sqref>
                        </c15:formulaRef>
                      </c:ext>
                    </c:extLst>
                    <c:strCache>
                      <c:ptCount val="1"/>
                      <c:pt idx="0">
                        <c:v>#REF!</c:v>
                      </c:pt>
                    </c:strCache>
                  </c:strRef>
                </c:tx>
                <c:spPr>
                  <a:solidFill>
                    <a:srgbClr val="B4B4B4"/>
                  </a:solidFill>
                  <a:ln w="3175">
                    <a:solidFill>
                      <a:srgbClr val="000000"/>
                    </a:solidFill>
                  </a:ln>
                  <a:effectLst/>
                </c:spPr>
                <c:invertIfNegative val="0"/>
                <c:cat>
                  <c:strRef>
                    <c:extLst>
                      <c:ext uri="{02D57815-91ED-43cb-92C2-25804820EDAC}">
                        <c15:formulaRef>
                          <c15:sqref>'Budgetmallar hel sida'!$A$10:$A$44</c15:sqref>
                        </c15:formulaRef>
                      </c:ext>
                    </c:extLst>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extLst>
                      <c:ext uri="{02D57815-91ED-43cb-92C2-25804820EDAC}">
                        <c15:formulaRef>
                          <c15:sqref>'Budgetmallar hel sida'!#REF!</c15:sqref>
                        </c15:formulaRef>
                      </c:ext>
                    </c:extLst>
                    <c:numCache>
                      <c:formatCode>General</c:formatCode>
                      <c:ptCount val="1"/>
                      <c:pt idx="0">
                        <c:v>1</c:v>
                      </c:pt>
                    </c:numCache>
                  </c:numRef>
                </c:val>
                <c:extLst>
                  <c:ext xmlns:c16="http://schemas.microsoft.com/office/drawing/2014/chart" uri="{C3380CC4-5D6E-409C-BE32-E72D297353CC}">
                    <c16:uniqueId val="{0000000F-C376-43D8-9084-02ECFD4B61A0}"/>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'Budgetmallar hel sida'!#REF!</c15:sqref>
                        </c15:formulaRef>
                      </c:ext>
                    </c:extLst>
                    <c:strCache>
                      <c:ptCount val="1"/>
                      <c:pt idx="0">
                        <c:v>#REF!</c:v>
                      </c:pt>
                    </c:strCache>
                  </c:strRef>
                </c:tx>
                <c:spPr>
                  <a:solidFill>
                    <a:srgbClr val="5A5A5A"/>
                  </a:solidFill>
                  <a:ln w="3175">
                    <a:solidFill>
                      <a:srgbClr val="000000"/>
                    </a:solidFill>
                  </a:ln>
                  <a:effectLst/>
                </c:spPr>
                <c:invertIfNegative val="0"/>
                <c:cat>
                  <c:strRef>
                    <c:extLst xmlns:c15="http://schemas.microsoft.com/office/drawing/2012/chart">
                      <c:ext xmlns:c15="http://schemas.microsoft.com/office/drawing/2012/chart" uri="{02D57815-91ED-43cb-92C2-25804820EDAC}">
                        <c15:formulaRef>
                          <c15:sqref>'Budgetmallar hel sida'!$A$10:$A$44</c15:sqref>
                        </c15:formulaRef>
                      </c:ext>
                    </c:extLst>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extLst xmlns:c15="http://schemas.microsoft.com/office/drawing/2012/chart">
                      <c:ext xmlns:c15="http://schemas.microsoft.com/office/drawing/2012/chart" uri="{02D57815-91ED-43cb-92C2-25804820EDAC}">
                        <c15:formulaRef>
                          <c15:sqref>'Budgetmallar hel sida'!#REF!</c15:sqref>
                        </c15:formulaRef>
                      </c:ext>
                    </c:extLst>
                    <c:numCache>
                      <c:formatCode>General</c:formatCode>
                      <c:ptCount val="1"/>
                      <c:pt idx="0">
                        <c:v>1</c:v>
                      </c:pt>
                    </c:numCache>
                  </c:numRef>
                </c:val>
                <c:extLst xmlns:c15="http://schemas.microsoft.com/office/drawing/2012/chart">
                  <c:ext xmlns:c16="http://schemas.microsoft.com/office/drawing/2014/chart" uri="{C3380CC4-5D6E-409C-BE32-E72D297353CC}">
                    <c16:uniqueId val="{00000010-C376-43D8-9084-02ECFD4B61A0}"/>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'Budgetmallar hel sida'!#REF!</c15:sqref>
                        </c15:formulaRef>
                      </c:ext>
                    </c:extLst>
                    <c:strCache>
                      <c:ptCount val="1"/>
                      <c:pt idx="0">
                        <c:v>#REF!</c:v>
                      </c:pt>
                    </c:strCache>
                  </c:strRef>
                </c:tx>
                <c:spPr>
                  <a:solidFill>
                    <a:schemeClr val="bg1"/>
                  </a:solidFill>
                  <a:ln w="3175">
                    <a:solidFill>
                      <a:srgbClr val="000000"/>
                    </a:solidFill>
                  </a:ln>
                  <a:effectLst/>
                </c:spPr>
                <c:invertIfNegative val="0"/>
                <c:cat>
                  <c:strRef>
                    <c:extLst xmlns:c15="http://schemas.microsoft.com/office/drawing/2012/chart">
                      <c:ext xmlns:c15="http://schemas.microsoft.com/office/drawing/2012/chart" uri="{02D57815-91ED-43cb-92C2-25804820EDAC}">
                        <c15:formulaRef>
                          <c15:sqref>'Budgetmallar hel sida'!$A$10:$A$44</c15:sqref>
                        </c15:formulaRef>
                      </c:ext>
                    </c:extLst>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extLst xmlns:c15="http://schemas.microsoft.com/office/drawing/2012/chart">
                      <c:ext xmlns:c15="http://schemas.microsoft.com/office/drawing/2012/chart" uri="{02D57815-91ED-43cb-92C2-25804820EDAC}">
                        <c15:formulaRef>
                          <c15:sqref>'Budgetmallar hel sida'!#REF!</c15:sqref>
                        </c15:formulaRef>
                      </c:ext>
                    </c:extLst>
                    <c:numCache>
                      <c:formatCode>General</c:formatCode>
                      <c:ptCount val="1"/>
                      <c:pt idx="0">
                        <c:v>1</c:v>
                      </c:pt>
                    </c:numCache>
                  </c:numRef>
                </c:val>
                <c:extLst xmlns:c15="http://schemas.microsoft.com/office/drawing/2012/chart">
                  <c:ext xmlns:c16="http://schemas.microsoft.com/office/drawing/2014/chart" uri="{C3380CC4-5D6E-409C-BE32-E72D297353CC}">
                    <c16:uniqueId val="{00000011-C376-43D8-9084-02ECFD4B61A0}"/>
                  </c:ext>
                </c:extLst>
              </c15:ser>
            </c15:filteredBarSeries>
          </c:ext>
        </c:extLst>
      </c:barChart>
      <c:lineChart>
        <c:grouping val="standard"/>
        <c:varyColors val="0"/>
        <c:ser>
          <c:idx val="0"/>
          <c:order val="0"/>
          <c:tx>
            <c:strRef>
              <c:f>'Budgetmallar hel sida'!$B$9</c:f>
              <c:strCache>
                <c:ptCount val="1"/>
                <c:pt idx="0">
                  <c:v>Skuldkvot (höger axel)</c:v>
                </c:pt>
              </c:strCache>
            </c:strRef>
          </c:tx>
          <c:spPr>
            <a:ln w="25400" cap="rnd">
              <a:solidFill>
                <a:srgbClr val="787878"/>
              </a:solidFill>
              <a:round/>
            </a:ln>
            <a:effectLst/>
          </c:spPr>
          <c:marker>
            <c:symbol val="none"/>
          </c:marker>
          <c:dPt>
            <c:idx val="0"/>
            <c:bubble3D val="0"/>
            <c:extLst>
              <c:ext xmlns:c16="http://schemas.microsoft.com/office/drawing/2014/chart" uri="{C3380CC4-5D6E-409C-BE32-E72D297353CC}">
                <c16:uniqueId val="{00000002-C376-43D8-9084-02ECFD4B61A0}"/>
              </c:ext>
            </c:extLst>
          </c:dPt>
          <c:dPt>
            <c:idx val="1"/>
            <c:bubble3D val="0"/>
            <c:extLst>
              <c:ext xmlns:c16="http://schemas.microsoft.com/office/drawing/2014/chart" uri="{C3380CC4-5D6E-409C-BE32-E72D297353CC}">
                <c16:uniqueId val="{00000003-C376-43D8-9084-02ECFD4B61A0}"/>
              </c:ext>
            </c:extLst>
          </c:dPt>
          <c:dPt>
            <c:idx val="2"/>
            <c:bubble3D val="0"/>
            <c:extLst>
              <c:ext xmlns:c16="http://schemas.microsoft.com/office/drawing/2014/chart" uri="{C3380CC4-5D6E-409C-BE32-E72D297353CC}">
                <c16:uniqueId val="{00000004-C376-43D8-9084-02ECFD4B61A0}"/>
              </c:ext>
            </c:extLst>
          </c:dPt>
          <c:dPt>
            <c:idx val="3"/>
            <c:bubble3D val="0"/>
            <c:extLst>
              <c:ext xmlns:c16="http://schemas.microsoft.com/office/drawing/2014/chart" uri="{C3380CC4-5D6E-409C-BE32-E72D297353CC}">
                <c16:uniqueId val="{00000005-C376-43D8-9084-02ECFD4B61A0}"/>
              </c:ext>
            </c:extLst>
          </c:dPt>
          <c:dPt>
            <c:idx val="4"/>
            <c:bubble3D val="0"/>
            <c:extLst>
              <c:ext xmlns:c16="http://schemas.microsoft.com/office/drawing/2014/chart" uri="{C3380CC4-5D6E-409C-BE32-E72D297353CC}">
                <c16:uniqueId val="{00000006-C376-43D8-9084-02ECFD4B61A0}"/>
              </c:ext>
            </c:extLst>
          </c:dPt>
          <c:dPt>
            <c:idx val="5"/>
            <c:bubble3D val="0"/>
            <c:extLst>
              <c:ext xmlns:c16="http://schemas.microsoft.com/office/drawing/2014/chart" uri="{C3380CC4-5D6E-409C-BE32-E72D297353CC}">
                <c16:uniqueId val="{00000007-C376-43D8-9084-02ECFD4B61A0}"/>
              </c:ext>
            </c:extLst>
          </c:dPt>
          <c:dPt>
            <c:idx val="6"/>
            <c:bubble3D val="0"/>
            <c:extLst>
              <c:ext xmlns:c16="http://schemas.microsoft.com/office/drawing/2014/chart" uri="{C3380CC4-5D6E-409C-BE32-E72D297353CC}">
                <c16:uniqueId val="{00000008-C376-43D8-9084-02ECFD4B61A0}"/>
              </c:ext>
            </c:extLst>
          </c:dPt>
          <c:dPt>
            <c:idx val="7"/>
            <c:bubble3D val="0"/>
            <c:extLst>
              <c:ext xmlns:c16="http://schemas.microsoft.com/office/drawing/2014/chart" uri="{C3380CC4-5D6E-409C-BE32-E72D297353CC}">
                <c16:uniqueId val="{00000009-C376-43D8-9084-02ECFD4B61A0}"/>
              </c:ext>
            </c:extLst>
          </c:dPt>
          <c:dPt>
            <c:idx val="8"/>
            <c:bubble3D val="0"/>
            <c:extLst>
              <c:ext xmlns:c16="http://schemas.microsoft.com/office/drawing/2014/chart" uri="{C3380CC4-5D6E-409C-BE32-E72D297353CC}">
                <c16:uniqueId val="{0000000A-C376-43D8-9084-02ECFD4B61A0}"/>
              </c:ext>
            </c:extLst>
          </c:dPt>
          <c:dPt>
            <c:idx val="9"/>
            <c:bubble3D val="0"/>
            <c:extLst>
              <c:ext xmlns:c16="http://schemas.microsoft.com/office/drawing/2014/chart" uri="{C3380CC4-5D6E-409C-BE32-E72D297353CC}">
                <c16:uniqueId val="{0000000B-C376-43D8-9084-02ECFD4B61A0}"/>
              </c:ext>
            </c:extLst>
          </c:dPt>
          <c:dPt>
            <c:idx val="10"/>
            <c:bubble3D val="0"/>
            <c:extLst>
              <c:ext xmlns:c16="http://schemas.microsoft.com/office/drawing/2014/chart" uri="{C3380CC4-5D6E-409C-BE32-E72D297353CC}">
                <c16:uniqueId val="{0000000C-C376-43D8-9084-02ECFD4B61A0}"/>
              </c:ext>
            </c:extLst>
          </c:dPt>
          <c:cat>
            <c:strRef>
              <c:f>'Budgetmallar hel sida'!$A$10:$A$44</c:f>
              <c:strCache>
                <c:ptCount val="35"/>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pt idx="34">
                  <c:v>24</c:v>
                </c:pt>
              </c:strCache>
            </c:strRef>
          </c:cat>
          <c:val>
            <c:numRef>
              <c:f>'Budgetmallar hel sida'!$B$10:$B$44</c:f>
              <c:numCache>
                <c:formatCode>0</c:formatCode>
                <c:ptCount val="35"/>
                <c:pt idx="0">
                  <c:v>40.833557226853756</c:v>
                </c:pt>
                <c:pt idx="1">
                  <c:v>42.657797246835557</c:v>
                </c:pt>
                <c:pt idx="2">
                  <c:v>54.134008408944389</c:v>
                </c:pt>
                <c:pt idx="3">
                  <c:v>69.28863108282016</c:v>
                </c:pt>
                <c:pt idx="4">
                  <c:v>73.754394694436527</c:v>
                </c:pt>
                <c:pt idx="5">
                  <c:v>73.594604265747563</c:v>
                </c:pt>
                <c:pt idx="6">
                  <c:v>73.042533093515871</c:v>
                </c:pt>
                <c:pt idx="7">
                  <c:v>70.921985815602824</c:v>
                </c:pt>
                <c:pt idx="8">
                  <c:v>68.310925269101872</c:v>
                </c:pt>
                <c:pt idx="9">
                  <c:v>61.407044427384463</c:v>
                </c:pt>
                <c:pt idx="10">
                  <c:v>53.065318578444618</c:v>
                </c:pt>
                <c:pt idx="11">
                  <c:v>46.108028378448005</c:v>
                </c:pt>
                <c:pt idx="12">
                  <c:v>43.158390600753712</c:v>
                </c:pt>
                <c:pt idx="13">
                  <c:v>43.862645831352914</c:v>
                </c:pt>
                <c:pt idx="14">
                  <c:v>42.863492749966966</c:v>
                </c:pt>
                <c:pt idx="15">
                  <c:v>43.04245697412393</c:v>
                </c:pt>
                <c:pt idx="16">
                  <c:v>39.088621852163655</c:v>
                </c:pt>
                <c:pt idx="17">
                  <c:v>33.578302780670775</c:v>
                </c:pt>
                <c:pt idx="18">
                  <c:v>31.117270612700761</c:v>
                </c:pt>
                <c:pt idx="19">
                  <c:v>34.401153848341018</c:v>
                </c:pt>
                <c:pt idx="20">
                  <c:v>31.153792232497317</c:v>
                </c:pt>
                <c:pt idx="21">
                  <c:v>28.849984106354636</c:v>
                </c:pt>
                <c:pt idx="22">
                  <c:v>29.72993407044348</c:v>
                </c:pt>
                <c:pt idx="23">
                  <c:v>32.343876833763623</c:v>
                </c:pt>
                <c:pt idx="24">
                  <c:v>33.726297545789471</c:v>
                </c:pt>
                <c:pt idx="25">
                  <c:v>31.738282396073668</c:v>
                </c:pt>
                <c:pt idx="26">
                  <c:v>29.263667684326567</c:v>
                </c:pt>
                <c:pt idx="27">
                  <c:v>27.355335913172794</c:v>
                </c:pt>
                <c:pt idx="28">
                  <c:v>24.792007797351705</c:v>
                </c:pt>
                <c:pt idx="29">
                  <c:v>20.975538018130322</c:v>
                </c:pt>
                <c:pt idx="30">
                  <c:v>24.598343186470991</c:v>
                </c:pt>
              </c:numCache>
            </c:numRef>
          </c:val>
          <c:smooth val="0"/>
          <c:extLst>
            <c:ext xmlns:c16="http://schemas.microsoft.com/office/drawing/2014/chart" uri="{C3380CC4-5D6E-409C-BE32-E72D297353CC}">
              <c16:uniqueId val="{0000000D-C376-43D8-9084-02ECFD4B61A0}"/>
            </c:ext>
          </c:extLst>
        </c:ser>
        <c:ser>
          <c:idx val="5"/>
          <c:order val="5"/>
          <c:tx>
            <c:strRef>
              <c:f>'Budgetmallar hel sida'!$C$9</c:f>
              <c:strCache>
                <c:ptCount val="1"/>
                <c:pt idx="0">
                  <c:v>Prognostiserad skuldkvot (höger axel)</c:v>
                </c:pt>
              </c:strCache>
            </c:strRef>
          </c:tx>
          <c:spPr>
            <a:ln w="25400" cap="rnd">
              <a:solidFill>
                <a:srgbClr val="787878"/>
              </a:solidFill>
              <a:prstDash val="sysDash"/>
              <a:round/>
            </a:ln>
            <a:effectLst/>
          </c:spPr>
          <c:marker>
            <c:symbol val="none"/>
          </c:marker>
          <c:val>
            <c:numRef>
              <c:f>'Budgetmallar hel sida'!$C$10:$C$44</c:f>
              <c:numCache>
                <c:formatCode>General</c:formatCode>
                <c:ptCount val="35"/>
                <c:pt idx="30" formatCode="0">
                  <c:v>24.598343186470991</c:v>
                </c:pt>
                <c:pt idx="31" formatCode="0">
                  <c:v>25.822558396091349</c:v>
                </c:pt>
                <c:pt idx="32" formatCode="0">
                  <c:v>23.195187896378719</c:v>
                </c:pt>
                <c:pt idx="33" formatCode="0">
                  <c:v>19.830016399391557</c:v>
                </c:pt>
                <c:pt idx="34" formatCode="0">
                  <c:v>17.51241517926988</c:v>
                </c:pt>
              </c:numCache>
            </c:numRef>
          </c:val>
          <c:smooth val="0"/>
          <c:extLst>
            <c:ext xmlns:c16="http://schemas.microsoft.com/office/drawing/2014/chart" uri="{C3380CC4-5D6E-409C-BE32-E72D297353CC}">
              <c16:uniqueId val="{0000000E-C376-43D8-9084-02ECFD4B61A0}"/>
            </c:ext>
          </c:extLst>
        </c:ser>
        <c:dLbls>
          <c:showLegendKey val="0"/>
          <c:showVal val="0"/>
          <c:showCatName val="0"/>
          <c:showSerName val="0"/>
          <c:showPercent val="0"/>
          <c:showBubbleSize val="0"/>
        </c:dLbls>
        <c:marker val="1"/>
        <c:smooth val="0"/>
        <c:axId val="82247040"/>
        <c:axId val="82245504"/>
      </c:lineChart>
      <c:catAx>
        <c:axId val="82233600"/>
        <c:scaling>
          <c:orientation val="minMax"/>
        </c:scaling>
        <c:delete val="0"/>
        <c:axPos val="b"/>
        <c:numFmt formatCode="General" sourceLinked="0"/>
        <c:majorTickMark val="out"/>
        <c:minorTickMark val="none"/>
        <c:tickLblPos val="nextTo"/>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tickLblSkip val="2"/>
        <c:noMultiLvlLbl val="1"/>
      </c:catAx>
      <c:valAx>
        <c:axId val="82243968"/>
        <c:scaling>
          <c:orientation val="minMax"/>
        </c:scaling>
        <c:delete val="0"/>
        <c:axPos val="l"/>
        <c:numFmt formatCode="#,##0" sourceLinked="0"/>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valAx>
      <c:valAx>
        <c:axId val="82245504"/>
        <c:scaling>
          <c:orientation val="minMax"/>
        </c:scaling>
        <c:delete val="0"/>
        <c:axPos val="r"/>
        <c:numFmt formatCode="0" sourceLinked="1"/>
        <c:majorTickMark val="in"/>
        <c:minorTickMark val="none"/>
        <c:tickLblPos val="nextTo"/>
        <c:spPr>
          <a:noFill/>
          <a:ln w="3175">
            <a:solidFill>
              <a:sysClr val="windowText" lastClr="000000"/>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47040"/>
        <c:crosses val="max"/>
        <c:crossBetween val="between"/>
      </c:valAx>
      <c:catAx>
        <c:axId val="82247040"/>
        <c:scaling>
          <c:orientation val="minMax"/>
        </c:scaling>
        <c:delete val="1"/>
        <c:axPos val="b"/>
        <c:numFmt formatCode="General" sourceLinked="1"/>
        <c:majorTickMark val="out"/>
        <c:minorTickMark val="none"/>
        <c:tickLblPos val="nextTo"/>
        <c:crossAx val="82245504"/>
        <c:crosses val="autoZero"/>
        <c:auto val="1"/>
        <c:lblAlgn val="ctr"/>
        <c:lblOffset val="100"/>
        <c:noMultiLvlLbl val="1"/>
      </c:catAx>
      <c:spPr>
        <a:noFill/>
        <a:ln w="3175">
          <a:solidFill>
            <a:schemeClr val="tx1"/>
          </a:solidFill>
        </a:ln>
        <a:effectLst/>
      </c:spPr>
    </c:plotArea>
    <c:legend>
      <c:legendPos val="b"/>
      <c:legendEntry>
        <c:idx val="1"/>
        <c:delete val="1"/>
      </c:legendEntry>
      <c:legendEntry>
        <c:idx val="3"/>
        <c:delete val="1"/>
      </c:legendEntry>
      <c:layout>
        <c:manualLayout>
          <c:xMode val="edge"/>
          <c:yMode val="edge"/>
          <c:x val="0.05"/>
          <c:y val="0.86824615384615389"/>
          <c:w val="0.92349081196581195"/>
          <c:h val="0.13175384615384617"/>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2050641025641024E-2"/>
          <c:y val="4.4241025641025646E-2"/>
          <c:w val="0.94887457264957265"/>
          <c:h val="0.74140897435897424"/>
        </c:manualLayout>
      </c:layout>
      <c:lineChart>
        <c:grouping val="standard"/>
        <c:varyColors val="0"/>
        <c:ser>
          <c:idx val="0"/>
          <c:order val="0"/>
          <c:tx>
            <c:strRef>
              <c:f>'Budgetmallar hel sida'!$B$9</c:f>
              <c:strCache>
                <c:ptCount val="1"/>
                <c:pt idx="0">
                  <c:v>Finansiellt sparande</c:v>
                </c:pt>
              </c:strCache>
            </c:strRef>
          </c:tx>
          <c:spPr>
            <a:ln w="31750">
              <a:solidFill>
                <a:srgbClr val="000000"/>
              </a:solidFill>
              <a:prstDash val="solid"/>
            </a:ln>
          </c:spPr>
          <c:marker>
            <c:symbol val="none"/>
          </c:marker>
          <c:dPt>
            <c:idx val="0"/>
            <c:bubble3D val="0"/>
            <c:extLst>
              <c:ext xmlns:c16="http://schemas.microsoft.com/office/drawing/2014/chart" uri="{C3380CC4-5D6E-409C-BE32-E72D297353CC}">
                <c16:uniqueId val="{00000000-DA87-45CC-91DF-489993DC4E19}"/>
              </c:ext>
            </c:extLst>
          </c:dPt>
          <c:dPt>
            <c:idx val="1"/>
            <c:bubble3D val="0"/>
            <c:extLst>
              <c:ext xmlns:c16="http://schemas.microsoft.com/office/drawing/2014/chart" uri="{C3380CC4-5D6E-409C-BE32-E72D297353CC}">
                <c16:uniqueId val="{00000001-DA87-45CC-91DF-489993DC4E19}"/>
              </c:ext>
            </c:extLst>
          </c:dPt>
          <c:dPt>
            <c:idx val="2"/>
            <c:bubble3D val="0"/>
            <c:extLst>
              <c:ext xmlns:c16="http://schemas.microsoft.com/office/drawing/2014/chart" uri="{C3380CC4-5D6E-409C-BE32-E72D297353CC}">
                <c16:uniqueId val="{00000002-DA87-45CC-91DF-489993DC4E19}"/>
              </c:ext>
            </c:extLst>
          </c:dPt>
          <c:dPt>
            <c:idx val="3"/>
            <c:bubble3D val="0"/>
            <c:extLst>
              <c:ext xmlns:c16="http://schemas.microsoft.com/office/drawing/2014/chart" uri="{C3380CC4-5D6E-409C-BE32-E72D297353CC}">
                <c16:uniqueId val="{00000003-DA87-45CC-91DF-489993DC4E19}"/>
              </c:ext>
            </c:extLst>
          </c:dPt>
          <c:dPt>
            <c:idx val="4"/>
            <c:bubble3D val="0"/>
            <c:extLst>
              <c:ext xmlns:c16="http://schemas.microsoft.com/office/drawing/2014/chart" uri="{C3380CC4-5D6E-409C-BE32-E72D297353CC}">
                <c16:uniqueId val="{00000004-DA87-45CC-91DF-489993DC4E19}"/>
              </c:ext>
            </c:extLst>
          </c:dPt>
          <c:dPt>
            <c:idx val="5"/>
            <c:bubble3D val="0"/>
            <c:extLst>
              <c:ext xmlns:c16="http://schemas.microsoft.com/office/drawing/2014/chart" uri="{C3380CC4-5D6E-409C-BE32-E72D297353CC}">
                <c16:uniqueId val="{00000005-DA87-45CC-91DF-489993DC4E19}"/>
              </c:ext>
            </c:extLst>
          </c:dPt>
          <c:dPt>
            <c:idx val="6"/>
            <c:bubble3D val="0"/>
            <c:extLst>
              <c:ext xmlns:c16="http://schemas.microsoft.com/office/drawing/2014/chart" uri="{C3380CC4-5D6E-409C-BE32-E72D297353CC}">
                <c16:uniqueId val="{00000006-DA87-45CC-91DF-489993DC4E19}"/>
              </c:ext>
            </c:extLst>
          </c:dPt>
          <c:dPt>
            <c:idx val="7"/>
            <c:bubble3D val="0"/>
            <c:extLst>
              <c:ext xmlns:c16="http://schemas.microsoft.com/office/drawing/2014/chart" uri="{C3380CC4-5D6E-409C-BE32-E72D297353CC}">
                <c16:uniqueId val="{00000007-DA87-45CC-91DF-489993DC4E19}"/>
              </c:ext>
            </c:extLst>
          </c:dPt>
          <c:dPt>
            <c:idx val="8"/>
            <c:bubble3D val="0"/>
            <c:extLst>
              <c:ext xmlns:c16="http://schemas.microsoft.com/office/drawing/2014/chart" uri="{C3380CC4-5D6E-409C-BE32-E72D297353CC}">
                <c16:uniqueId val="{00000008-DA87-45CC-91DF-489993DC4E19}"/>
              </c:ext>
            </c:extLst>
          </c:dPt>
          <c:dPt>
            <c:idx val="9"/>
            <c:bubble3D val="0"/>
            <c:extLst>
              <c:ext xmlns:c16="http://schemas.microsoft.com/office/drawing/2014/chart" uri="{C3380CC4-5D6E-409C-BE32-E72D297353CC}">
                <c16:uniqueId val="{00000009-DA87-45CC-91DF-489993DC4E19}"/>
              </c:ext>
            </c:extLst>
          </c:dPt>
          <c:dPt>
            <c:idx val="10"/>
            <c:bubble3D val="0"/>
            <c:extLst>
              <c:ext xmlns:c16="http://schemas.microsoft.com/office/drawing/2014/chart" uri="{C3380CC4-5D6E-409C-BE32-E72D297353CC}">
                <c16:uniqueId val="{0000000A-DA87-45CC-91DF-489993DC4E19}"/>
              </c:ext>
            </c:extLst>
          </c:dPt>
          <c:dPt>
            <c:idx val="20"/>
            <c:bubble3D val="0"/>
            <c:extLst>
              <c:ext xmlns:c16="http://schemas.microsoft.com/office/drawing/2014/chart" uri="{C3380CC4-5D6E-409C-BE32-E72D297353CC}">
                <c16:uniqueId val="{0000000B-DA87-45CC-91DF-489993DC4E19}"/>
              </c:ext>
            </c:extLst>
          </c:dPt>
          <c:dPt>
            <c:idx val="21"/>
            <c:bubble3D val="0"/>
            <c:spPr>
              <a:ln w="31750">
                <a:solidFill>
                  <a:srgbClr val="000000"/>
                </a:solidFill>
                <a:prstDash val="sysDash"/>
              </a:ln>
            </c:spPr>
            <c:extLst>
              <c:ext xmlns:c16="http://schemas.microsoft.com/office/drawing/2014/chart" uri="{C3380CC4-5D6E-409C-BE32-E72D297353CC}">
                <c16:uniqueId val="{0000000D-DA87-45CC-91DF-489993DC4E19}"/>
              </c:ext>
            </c:extLst>
          </c:dPt>
          <c:dPt>
            <c:idx val="22"/>
            <c:bubble3D val="0"/>
            <c:spPr>
              <a:ln w="31750">
                <a:solidFill>
                  <a:srgbClr val="000000"/>
                </a:solidFill>
                <a:prstDash val="sysDash"/>
              </a:ln>
            </c:spPr>
            <c:extLst>
              <c:ext xmlns:c16="http://schemas.microsoft.com/office/drawing/2014/chart" uri="{C3380CC4-5D6E-409C-BE32-E72D297353CC}">
                <c16:uniqueId val="{0000000F-DA87-45CC-91DF-489993DC4E19}"/>
              </c:ext>
            </c:extLst>
          </c:dPt>
          <c:dPt>
            <c:idx val="23"/>
            <c:bubble3D val="0"/>
            <c:spPr>
              <a:ln w="31750">
                <a:solidFill>
                  <a:srgbClr val="000000"/>
                </a:solidFill>
                <a:prstDash val="sysDash"/>
              </a:ln>
            </c:spPr>
            <c:extLst>
              <c:ext xmlns:c16="http://schemas.microsoft.com/office/drawing/2014/chart" uri="{C3380CC4-5D6E-409C-BE32-E72D297353CC}">
                <c16:uniqueId val="{00000011-DA87-45CC-91DF-489993DC4E19}"/>
              </c:ext>
            </c:extLst>
          </c:dPt>
          <c:dPt>
            <c:idx val="24"/>
            <c:bubble3D val="0"/>
            <c:spPr>
              <a:ln w="31750">
                <a:solidFill>
                  <a:srgbClr val="000000"/>
                </a:solidFill>
                <a:prstDash val="dash"/>
              </a:ln>
            </c:spPr>
            <c:extLst>
              <c:ext xmlns:c16="http://schemas.microsoft.com/office/drawing/2014/chart" uri="{C3380CC4-5D6E-409C-BE32-E72D297353CC}">
                <c16:uniqueId val="{00000013-DA87-45CC-91DF-489993DC4E19}"/>
              </c:ext>
            </c:extLst>
          </c:dPt>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sida'!$B$10:$B$34</c:f>
              <c:numCache>
                <c:formatCode>General</c:formatCode>
                <c:ptCount val="25"/>
                <c:pt idx="0">
                  <c:v>3.1363897031373864</c:v>
                </c:pt>
                <c:pt idx="1">
                  <c:v>1.4083781364691335</c:v>
                </c:pt>
                <c:pt idx="2">
                  <c:v>-1.4235264415379689</c:v>
                </c:pt>
                <c:pt idx="3">
                  <c:v>-1.2369657535589305</c:v>
                </c:pt>
                <c:pt idx="4">
                  <c:v>0.34884534417075297</c:v>
                </c:pt>
                <c:pt idx="5">
                  <c:v>1.8291520034389996</c:v>
                </c:pt>
                <c:pt idx="6">
                  <c:v>2.2290006496526855</c:v>
                </c:pt>
                <c:pt idx="7">
                  <c:v>3.3283357598369778</c:v>
                </c:pt>
                <c:pt idx="8">
                  <c:v>1.9005624729467601</c:v>
                </c:pt>
                <c:pt idx="9">
                  <c:v>-0.71732421635913446</c:v>
                </c:pt>
                <c:pt idx="10">
                  <c:v>-4.5556543982072886E-2</c:v>
                </c:pt>
                <c:pt idx="11">
                  <c:v>-0.23324092218015213</c:v>
                </c:pt>
                <c:pt idx="12">
                  <c:v>-1.0126403721421309</c:v>
                </c:pt>
                <c:pt idx="13">
                  <c:v>-1.3990479431789971</c:v>
                </c:pt>
                <c:pt idx="14">
                  <c:v>-1.5262239119599872</c:v>
                </c:pt>
                <c:pt idx="15">
                  <c:v>2.1359145821939832E-3</c:v>
                </c:pt>
                <c:pt idx="16">
                  <c:v>1.0055875032361041</c:v>
                </c:pt>
                <c:pt idx="17">
                  <c:v>1.4227170301836027</c:v>
                </c:pt>
                <c:pt idx="18">
                  <c:v>0.81950066959302093</c:v>
                </c:pt>
                <c:pt idx="19">
                  <c:v>0.59040055816215642</c:v>
                </c:pt>
                <c:pt idx="20">
                  <c:v>-3.0684918448817977</c:v>
                </c:pt>
                <c:pt idx="21">
                  <c:v>-4.5122510397885938</c:v>
                </c:pt>
                <c:pt idx="22">
                  <c:v>-0.95828018362900735</c:v>
                </c:pt>
                <c:pt idx="23">
                  <c:v>0.54077385319193005</c:v>
                </c:pt>
                <c:pt idx="24">
                  <c:v>0.95882664559665265</c:v>
                </c:pt>
              </c:numCache>
            </c:numRef>
          </c:val>
          <c:smooth val="0"/>
          <c:extLst>
            <c:ext xmlns:c16="http://schemas.microsoft.com/office/drawing/2014/chart" uri="{C3380CC4-5D6E-409C-BE32-E72D297353CC}">
              <c16:uniqueId val="{00000014-DA87-45CC-91DF-489993DC4E19}"/>
            </c:ext>
          </c:extLst>
        </c:ser>
        <c:ser>
          <c:idx val="1"/>
          <c:order val="1"/>
          <c:tx>
            <c:strRef>
              <c:f>'Budgetmallar hel sida'!$C$9</c:f>
              <c:strCache>
                <c:ptCount val="1"/>
                <c:pt idx="0">
                  <c:v>Strukturellt sparande</c:v>
                </c:pt>
              </c:strCache>
            </c:strRef>
          </c:tx>
          <c:spPr>
            <a:ln w="25400">
              <a:solidFill>
                <a:sysClr val="window" lastClr="FFFFFF">
                  <a:lumMod val="65000"/>
                </a:sysClr>
              </a:solidFill>
              <a:prstDash val="solid"/>
            </a:ln>
          </c:spPr>
          <c:marker>
            <c:symbol val="none"/>
          </c:marker>
          <c:dPt>
            <c:idx val="20"/>
            <c:bubble3D val="0"/>
            <c:extLst>
              <c:ext xmlns:c16="http://schemas.microsoft.com/office/drawing/2014/chart" uri="{C3380CC4-5D6E-409C-BE32-E72D297353CC}">
                <c16:uniqueId val="{00000015-DA87-45CC-91DF-489993DC4E19}"/>
              </c:ext>
            </c:extLst>
          </c:dPt>
          <c:dPt>
            <c:idx val="21"/>
            <c:bubble3D val="0"/>
            <c:spPr>
              <a:ln w="25400">
                <a:solidFill>
                  <a:sysClr val="window" lastClr="FFFFFF">
                    <a:lumMod val="65000"/>
                  </a:sysClr>
                </a:solidFill>
                <a:prstDash val="sysDash"/>
              </a:ln>
            </c:spPr>
            <c:extLst>
              <c:ext xmlns:c16="http://schemas.microsoft.com/office/drawing/2014/chart" uri="{C3380CC4-5D6E-409C-BE32-E72D297353CC}">
                <c16:uniqueId val="{00000017-DA87-45CC-91DF-489993DC4E19}"/>
              </c:ext>
            </c:extLst>
          </c:dPt>
          <c:dPt>
            <c:idx val="22"/>
            <c:bubble3D val="0"/>
            <c:spPr>
              <a:ln w="25400">
                <a:solidFill>
                  <a:sysClr val="window" lastClr="FFFFFF">
                    <a:lumMod val="65000"/>
                  </a:sysClr>
                </a:solidFill>
                <a:prstDash val="sysDash"/>
              </a:ln>
            </c:spPr>
            <c:extLst>
              <c:ext xmlns:c16="http://schemas.microsoft.com/office/drawing/2014/chart" uri="{C3380CC4-5D6E-409C-BE32-E72D297353CC}">
                <c16:uniqueId val="{00000019-DA87-45CC-91DF-489993DC4E19}"/>
              </c:ext>
            </c:extLst>
          </c:dPt>
          <c:dPt>
            <c:idx val="23"/>
            <c:bubble3D val="0"/>
            <c:spPr>
              <a:ln w="25400">
                <a:solidFill>
                  <a:sysClr val="window" lastClr="FFFFFF">
                    <a:lumMod val="65000"/>
                  </a:sysClr>
                </a:solidFill>
                <a:prstDash val="sysDash"/>
              </a:ln>
            </c:spPr>
            <c:extLst>
              <c:ext xmlns:c16="http://schemas.microsoft.com/office/drawing/2014/chart" uri="{C3380CC4-5D6E-409C-BE32-E72D297353CC}">
                <c16:uniqueId val="{0000001B-DA87-45CC-91DF-489993DC4E19}"/>
              </c:ext>
            </c:extLst>
          </c:dPt>
          <c:dPt>
            <c:idx val="24"/>
            <c:bubble3D val="0"/>
            <c:spPr>
              <a:ln w="25400">
                <a:solidFill>
                  <a:sysClr val="window" lastClr="FFFFFF">
                    <a:lumMod val="65000"/>
                  </a:sysClr>
                </a:solidFill>
                <a:prstDash val="dash"/>
              </a:ln>
            </c:spPr>
            <c:extLst>
              <c:ext xmlns:c16="http://schemas.microsoft.com/office/drawing/2014/chart" uri="{C3380CC4-5D6E-409C-BE32-E72D297353CC}">
                <c16:uniqueId val="{0000001D-DA87-45CC-91DF-489993DC4E19}"/>
              </c:ext>
            </c:extLst>
          </c:dPt>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sida'!$C$10:$C$34</c:f>
              <c:numCache>
                <c:formatCode>General</c:formatCode>
                <c:ptCount val="25"/>
                <c:pt idx="0">
                  <c:v>0.92604165968346175</c:v>
                </c:pt>
                <c:pt idx="1">
                  <c:v>1.0418648793211587</c:v>
                </c:pt>
                <c:pt idx="2">
                  <c:v>-0.50571286472446431</c:v>
                </c:pt>
                <c:pt idx="3">
                  <c:v>0.42693287084428272</c:v>
                </c:pt>
                <c:pt idx="4">
                  <c:v>1.3246653360699692</c:v>
                </c:pt>
                <c:pt idx="5">
                  <c:v>1.7795136891537116</c:v>
                </c:pt>
                <c:pt idx="6">
                  <c:v>1.2747868168381316</c:v>
                </c:pt>
                <c:pt idx="7">
                  <c:v>1.449879281199919</c:v>
                </c:pt>
                <c:pt idx="8">
                  <c:v>2.0714039262682542</c:v>
                </c:pt>
                <c:pt idx="9">
                  <c:v>1.4523067081323238</c:v>
                </c:pt>
                <c:pt idx="10">
                  <c:v>1.092507899441356</c:v>
                </c:pt>
                <c:pt idx="11">
                  <c:v>0.48806934910612448</c:v>
                </c:pt>
                <c:pt idx="12">
                  <c:v>0.32665239675571256</c:v>
                </c:pt>
                <c:pt idx="13">
                  <c:v>-0.53805370481184944</c:v>
                </c:pt>
                <c:pt idx="14">
                  <c:v>-0.65162704785367664</c:v>
                </c:pt>
                <c:pt idx="15">
                  <c:v>-0.4144450542778233</c:v>
                </c:pt>
                <c:pt idx="16">
                  <c:v>0.30652819699284056</c:v>
                </c:pt>
                <c:pt idx="17">
                  <c:v>0.39277213515369641</c:v>
                </c:pt>
                <c:pt idx="18">
                  <c:v>-6.9669406893317909E-3</c:v>
                </c:pt>
                <c:pt idx="19">
                  <c:v>0.21082504632627699</c:v>
                </c:pt>
                <c:pt idx="20">
                  <c:v>-1.3007559108702289</c:v>
                </c:pt>
                <c:pt idx="21">
                  <c:v>-2.7302421888534574</c:v>
                </c:pt>
                <c:pt idx="22">
                  <c:v>-0.33048304048174909</c:v>
                </c:pt>
                <c:pt idx="23">
                  <c:v>0.62043433058932462</c:v>
                </c:pt>
                <c:pt idx="24">
                  <c:v>1.0814910588489548</c:v>
                </c:pt>
              </c:numCache>
            </c:numRef>
          </c:val>
          <c:smooth val="0"/>
          <c:extLst>
            <c:ext xmlns:c16="http://schemas.microsoft.com/office/drawing/2014/chart" uri="{C3380CC4-5D6E-409C-BE32-E72D297353CC}">
              <c16:uniqueId val="{0000001E-DA87-45CC-91DF-489993DC4E19}"/>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4"/>
          <c:min val="-6"/>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barChart>
        <c:barDir val="col"/>
        <c:grouping val="clustered"/>
        <c:varyColors val="0"/>
        <c:ser>
          <c:idx val="0"/>
          <c:order val="0"/>
          <c:tx>
            <c:strRef>
              <c:f>Budgetmallar!$B$9</c:f>
              <c:strCache>
                <c:ptCount val="1"/>
                <c:pt idx="0">
                  <c:v>Ekonomiskt resultat</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F48D-494F-B813-07866D14D104}"/>
              </c:ext>
            </c:extLst>
          </c:dPt>
          <c:dPt>
            <c:idx val="1"/>
            <c:invertIfNegative val="0"/>
            <c:bubble3D val="0"/>
            <c:extLst>
              <c:ext xmlns:c16="http://schemas.microsoft.com/office/drawing/2014/chart" uri="{C3380CC4-5D6E-409C-BE32-E72D297353CC}">
                <c16:uniqueId val="{00000001-F48D-494F-B813-07866D14D104}"/>
              </c:ext>
            </c:extLst>
          </c:dPt>
          <c:dPt>
            <c:idx val="2"/>
            <c:invertIfNegative val="0"/>
            <c:bubble3D val="0"/>
            <c:extLst>
              <c:ext xmlns:c16="http://schemas.microsoft.com/office/drawing/2014/chart" uri="{C3380CC4-5D6E-409C-BE32-E72D297353CC}">
                <c16:uniqueId val="{00000002-F48D-494F-B813-07866D14D104}"/>
              </c:ext>
            </c:extLst>
          </c:dPt>
          <c:dPt>
            <c:idx val="3"/>
            <c:invertIfNegative val="0"/>
            <c:bubble3D val="0"/>
            <c:extLst>
              <c:ext xmlns:c16="http://schemas.microsoft.com/office/drawing/2014/chart" uri="{C3380CC4-5D6E-409C-BE32-E72D297353CC}">
                <c16:uniqueId val="{00000003-F48D-494F-B813-07866D14D104}"/>
              </c:ext>
            </c:extLst>
          </c:dPt>
          <c:dPt>
            <c:idx val="4"/>
            <c:invertIfNegative val="0"/>
            <c:bubble3D val="0"/>
            <c:extLst>
              <c:ext xmlns:c16="http://schemas.microsoft.com/office/drawing/2014/chart" uri="{C3380CC4-5D6E-409C-BE32-E72D297353CC}">
                <c16:uniqueId val="{00000004-F48D-494F-B813-07866D14D104}"/>
              </c:ext>
            </c:extLst>
          </c:dPt>
          <c:dPt>
            <c:idx val="5"/>
            <c:invertIfNegative val="0"/>
            <c:bubble3D val="0"/>
            <c:extLst>
              <c:ext xmlns:c16="http://schemas.microsoft.com/office/drawing/2014/chart" uri="{C3380CC4-5D6E-409C-BE32-E72D297353CC}">
                <c16:uniqueId val="{00000005-F48D-494F-B813-07866D14D104}"/>
              </c:ext>
            </c:extLst>
          </c:dPt>
          <c:dPt>
            <c:idx val="6"/>
            <c:invertIfNegative val="0"/>
            <c:bubble3D val="0"/>
            <c:extLst>
              <c:ext xmlns:c16="http://schemas.microsoft.com/office/drawing/2014/chart" uri="{C3380CC4-5D6E-409C-BE32-E72D297353CC}">
                <c16:uniqueId val="{00000006-F48D-494F-B813-07866D14D104}"/>
              </c:ext>
            </c:extLst>
          </c:dPt>
          <c:dPt>
            <c:idx val="7"/>
            <c:invertIfNegative val="0"/>
            <c:bubble3D val="0"/>
            <c:extLst>
              <c:ext xmlns:c16="http://schemas.microsoft.com/office/drawing/2014/chart" uri="{C3380CC4-5D6E-409C-BE32-E72D297353CC}">
                <c16:uniqueId val="{00000007-F48D-494F-B813-07866D14D104}"/>
              </c:ext>
            </c:extLst>
          </c:dPt>
          <c:dPt>
            <c:idx val="8"/>
            <c:invertIfNegative val="0"/>
            <c:bubble3D val="0"/>
            <c:extLst>
              <c:ext xmlns:c16="http://schemas.microsoft.com/office/drawing/2014/chart" uri="{C3380CC4-5D6E-409C-BE32-E72D297353CC}">
                <c16:uniqueId val="{00000008-F48D-494F-B813-07866D14D104}"/>
              </c:ext>
            </c:extLst>
          </c:dPt>
          <c:dPt>
            <c:idx val="9"/>
            <c:invertIfNegative val="0"/>
            <c:bubble3D val="0"/>
            <c:extLst>
              <c:ext xmlns:c16="http://schemas.microsoft.com/office/drawing/2014/chart" uri="{C3380CC4-5D6E-409C-BE32-E72D297353CC}">
                <c16:uniqueId val="{00000009-F48D-494F-B813-07866D14D104}"/>
              </c:ext>
            </c:extLst>
          </c:dPt>
          <c:dPt>
            <c:idx val="10"/>
            <c:invertIfNegative val="0"/>
            <c:bubble3D val="0"/>
            <c:extLst>
              <c:ext xmlns:c16="http://schemas.microsoft.com/office/drawing/2014/chart" uri="{C3380CC4-5D6E-409C-BE32-E72D297353CC}">
                <c16:uniqueId val="{0000000A-F48D-494F-B813-07866D14D104}"/>
              </c:ext>
            </c:extLst>
          </c:dPt>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Budgetmallar!$B$10:$B$34</c:f>
              <c:numCache>
                <c:formatCode>0</c:formatCode>
                <c:ptCount val="25"/>
                <c:pt idx="0">
                  <c:v>1.386028</c:v>
                </c:pt>
                <c:pt idx="1">
                  <c:v>1.3411</c:v>
                </c:pt>
                <c:pt idx="2">
                  <c:v>-7.0564960000000001</c:v>
                </c:pt>
                <c:pt idx="3">
                  <c:v>-0.80669399999999991</c:v>
                </c:pt>
                <c:pt idx="4">
                  <c:v>2.1958420000000003</c:v>
                </c:pt>
                <c:pt idx="5">
                  <c:v>13.279724</c:v>
                </c:pt>
                <c:pt idx="6">
                  <c:v>15.171707</c:v>
                </c:pt>
                <c:pt idx="7">
                  <c:v>14.068899999999999</c:v>
                </c:pt>
                <c:pt idx="8">
                  <c:v>7.931</c:v>
                </c:pt>
                <c:pt idx="9">
                  <c:v>13.347</c:v>
                </c:pt>
                <c:pt idx="10">
                  <c:v>18.302</c:v>
                </c:pt>
                <c:pt idx="11">
                  <c:v>6.8979999999999997</c:v>
                </c:pt>
                <c:pt idx="12">
                  <c:v>19.314</c:v>
                </c:pt>
                <c:pt idx="13">
                  <c:v>13.48</c:v>
                </c:pt>
                <c:pt idx="14">
                  <c:v>13.763999999999999</c:v>
                </c:pt>
                <c:pt idx="15">
                  <c:v>15.647</c:v>
                </c:pt>
                <c:pt idx="16">
                  <c:v>25.033999999999999</c:v>
                </c:pt>
                <c:pt idx="17">
                  <c:v>26.466000000000001</c:v>
                </c:pt>
                <c:pt idx="18">
                  <c:v>14.629</c:v>
                </c:pt>
                <c:pt idx="19">
                  <c:v>25.783000000000001</c:v>
                </c:pt>
                <c:pt idx="20">
                  <c:v>54.502000000000002</c:v>
                </c:pt>
                <c:pt idx="21">
                  <c:v>48.364151678178999</c:v>
                </c:pt>
                <c:pt idx="22">
                  <c:v>14.8758835517324</c:v>
                </c:pt>
                <c:pt idx="23">
                  <c:v>17.186552448536698</c:v>
                </c:pt>
                <c:pt idx="24">
                  <c:v>18.7741589502041</c:v>
                </c:pt>
              </c:numCache>
            </c:numRef>
          </c:val>
          <c:extLst>
            <c:ext xmlns:c16="http://schemas.microsoft.com/office/drawing/2014/chart" uri="{C3380CC4-5D6E-409C-BE32-E72D297353CC}">
              <c16:uniqueId val="{0000000B-F48D-494F-B813-07866D14D104}"/>
            </c:ext>
          </c:extLst>
        </c:ser>
        <c:ser>
          <c:idx val="1"/>
          <c:order val="1"/>
          <c:tx>
            <c:strRef>
              <c:f>Budgetmallar!$C$9</c:f>
              <c:strCache>
                <c:ptCount val="1"/>
                <c:pt idx="0">
                  <c:v>Finansiellt sparande</c:v>
                </c:pt>
              </c:strCache>
            </c:strRef>
          </c:tx>
          <c:spPr>
            <a:solidFill>
              <a:srgbClr val="B4B4B4"/>
            </a:solidFill>
            <a:ln w="3175">
              <a:solidFill>
                <a:sysClr val="windowText" lastClr="000000">
                  <a:lumMod val="100000"/>
                </a:sysClr>
              </a:solidFill>
            </a:ln>
          </c:spPr>
          <c:invertIfNegative val="0"/>
          <c:cat>
            <c:strRef>
              <c:f>Budgetmallar!$A$10:$A$34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Budgetmallar!$C$10:$C$34</c:f>
              <c:numCache>
                <c:formatCode>0</c:formatCode>
                <c:ptCount val="25"/>
                <c:pt idx="0">
                  <c:v>1.2290000000000001</c:v>
                </c:pt>
                <c:pt idx="1">
                  <c:v>-5.6529999999999996</c:v>
                </c:pt>
                <c:pt idx="2">
                  <c:v>-14.148</c:v>
                </c:pt>
                <c:pt idx="3">
                  <c:v>-8.06</c:v>
                </c:pt>
                <c:pt idx="4">
                  <c:v>1.1160000000000001</c:v>
                </c:pt>
                <c:pt idx="5">
                  <c:v>11.51</c:v>
                </c:pt>
                <c:pt idx="6">
                  <c:v>3.7789999999999999</c:v>
                </c:pt>
                <c:pt idx="7">
                  <c:v>2.952</c:v>
                </c:pt>
                <c:pt idx="8">
                  <c:v>-3.7959999999999998</c:v>
                </c:pt>
                <c:pt idx="9">
                  <c:v>-7.9130000000000003</c:v>
                </c:pt>
                <c:pt idx="10">
                  <c:v>4.9249999999999998</c:v>
                </c:pt>
                <c:pt idx="11">
                  <c:v>-13.567</c:v>
                </c:pt>
                <c:pt idx="12">
                  <c:v>-8.0470000000000006</c:v>
                </c:pt>
                <c:pt idx="13">
                  <c:v>-4.0430000000000001</c:v>
                </c:pt>
                <c:pt idx="14">
                  <c:v>-16.503</c:v>
                </c:pt>
                <c:pt idx="15">
                  <c:v>-15.853999999999999</c:v>
                </c:pt>
                <c:pt idx="16">
                  <c:v>-25.294</c:v>
                </c:pt>
                <c:pt idx="17">
                  <c:v>-10.981999999999999</c:v>
                </c:pt>
                <c:pt idx="18">
                  <c:v>-32.89</c:v>
                </c:pt>
                <c:pt idx="19">
                  <c:v>-45.667000000000002</c:v>
                </c:pt>
                <c:pt idx="20">
                  <c:v>14.433</c:v>
                </c:pt>
                <c:pt idx="21">
                  <c:v>7.79809118315415</c:v>
                </c:pt>
                <c:pt idx="22">
                  <c:v>-38.940969348097894</c:v>
                </c:pt>
                <c:pt idx="23">
                  <c:v>-39.870486393186496</c:v>
                </c:pt>
                <c:pt idx="24">
                  <c:v>-36.631648318580403</c:v>
                </c:pt>
              </c:numCache>
            </c:numRef>
          </c:val>
          <c:extLst>
            <c:ext xmlns:c16="http://schemas.microsoft.com/office/drawing/2014/chart" uri="{C3380CC4-5D6E-409C-BE32-E72D297353CC}">
              <c16:uniqueId val="{0000000C-F48D-494F-B813-07866D14D104}"/>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7.5355982905982902E-2"/>
          <c:y val="0.86870598290598289"/>
          <c:w val="0.91441623931623928"/>
          <c:h val="0.13129401709401708"/>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69256282051282048"/>
        </c:manualLayout>
      </c:layout>
      <c:barChart>
        <c:barDir val="col"/>
        <c:grouping val="clustered"/>
        <c:varyColors val="0"/>
        <c:ser>
          <c:idx val="0"/>
          <c:order val="0"/>
          <c:tx>
            <c:strRef>
              <c:f>'Budgetmallar hel sida'!$B$9</c:f>
              <c:strCache>
                <c:ptCount val="1"/>
                <c:pt idx="0">
                  <c:v>Procentuell förändring (hö)</c:v>
                </c:pt>
              </c:strCache>
            </c:strRef>
          </c:tx>
          <c:spPr>
            <a:solidFill>
              <a:srgbClr val="000000"/>
            </a:solidFill>
            <a:ln w="19050">
              <a:solidFill>
                <a:srgbClr val="000000"/>
              </a:solidFill>
              <a:prstDash val="solid"/>
            </a:ln>
          </c:spPr>
          <c:invertIfNegative val="0"/>
          <c:dPt>
            <c:idx val="0"/>
            <c:invertIfNegative val="0"/>
            <c:bubble3D val="0"/>
            <c:extLst>
              <c:ext xmlns:c16="http://schemas.microsoft.com/office/drawing/2014/chart" uri="{C3380CC4-5D6E-409C-BE32-E72D297353CC}">
                <c16:uniqueId val="{00000000-B420-415B-8E04-E06A1FFCCBC5}"/>
              </c:ext>
            </c:extLst>
          </c:dPt>
          <c:dPt>
            <c:idx val="1"/>
            <c:invertIfNegative val="0"/>
            <c:bubble3D val="0"/>
            <c:extLst>
              <c:ext xmlns:c16="http://schemas.microsoft.com/office/drawing/2014/chart" uri="{C3380CC4-5D6E-409C-BE32-E72D297353CC}">
                <c16:uniqueId val="{00000001-B420-415B-8E04-E06A1FFCCBC5}"/>
              </c:ext>
            </c:extLst>
          </c:dPt>
          <c:dPt>
            <c:idx val="2"/>
            <c:invertIfNegative val="0"/>
            <c:bubble3D val="0"/>
            <c:extLst>
              <c:ext xmlns:c16="http://schemas.microsoft.com/office/drawing/2014/chart" uri="{C3380CC4-5D6E-409C-BE32-E72D297353CC}">
                <c16:uniqueId val="{00000002-B420-415B-8E04-E06A1FFCCBC5}"/>
              </c:ext>
            </c:extLst>
          </c:dPt>
          <c:dPt>
            <c:idx val="3"/>
            <c:invertIfNegative val="0"/>
            <c:bubble3D val="0"/>
            <c:extLst>
              <c:ext xmlns:c16="http://schemas.microsoft.com/office/drawing/2014/chart" uri="{C3380CC4-5D6E-409C-BE32-E72D297353CC}">
                <c16:uniqueId val="{00000003-B420-415B-8E04-E06A1FFCCBC5}"/>
              </c:ext>
            </c:extLst>
          </c:dPt>
          <c:dPt>
            <c:idx val="4"/>
            <c:invertIfNegative val="0"/>
            <c:bubble3D val="0"/>
            <c:extLst>
              <c:ext xmlns:c16="http://schemas.microsoft.com/office/drawing/2014/chart" uri="{C3380CC4-5D6E-409C-BE32-E72D297353CC}">
                <c16:uniqueId val="{00000004-B420-415B-8E04-E06A1FFCCBC5}"/>
              </c:ext>
            </c:extLst>
          </c:dPt>
          <c:dPt>
            <c:idx val="5"/>
            <c:invertIfNegative val="0"/>
            <c:bubble3D val="0"/>
            <c:extLst>
              <c:ext xmlns:c16="http://schemas.microsoft.com/office/drawing/2014/chart" uri="{C3380CC4-5D6E-409C-BE32-E72D297353CC}">
                <c16:uniqueId val="{00000005-B420-415B-8E04-E06A1FFCCBC5}"/>
              </c:ext>
            </c:extLst>
          </c:dPt>
          <c:dPt>
            <c:idx val="6"/>
            <c:invertIfNegative val="0"/>
            <c:bubble3D val="0"/>
            <c:extLst>
              <c:ext xmlns:c16="http://schemas.microsoft.com/office/drawing/2014/chart" uri="{C3380CC4-5D6E-409C-BE32-E72D297353CC}">
                <c16:uniqueId val="{00000006-B420-415B-8E04-E06A1FFCCBC5}"/>
              </c:ext>
            </c:extLst>
          </c:dPt>
          <c:dPt>
            <c:idx val="7"/>
            <c:invertIfNegative val="0"/>
            <c:bubble3D val="0"/>
            <c:extLst>
              <c:ext xmlns:c16="http://schemas.microsoft.com/office/drawing/2014/chart" uri="{C3380CC4-5D6E-409C-BE32-E72D297353CC}">
                <c16:uniqueId val="{00000007-B420-415B-8E04-E06A1FFCCBC5}"/>
              </c:ext>
            </c:extLst>
          </c:dPt>
          <c:dPt>
            <c:idx val="8"/>
            <c:invertIfNegative val="0"/>
            <c:bubble3D val="0"/>
            <c:extLst>
              <c:ext xmlns:c16="http://schemas.microsoft.com/office/drawing/2014/chart" uri="{C3380CC4-5D6E-409C-BE32-E72D297353CC}">
                <c16:uniqueId val="{00000008-B420-415B-8E04-E06A1FFCCBC5}"/>
              </c:ext>
            </c:extLst>
          </c:dPt>
          <c:dPt>
            <c:idx val="9"/>
            <c:invertIfNegative val="0"/>
            <c:bubble3D val="0"/>
            <c:extLst>
              <c:ext xmlns:c16="http://schemas.microsoft.com/office/drawing/2014/chart" uri="{C3380CC4-5D6E-409C-BE32-E72D297353CC}">
                <c16:uniqueId val="{00000009-B420-415B-8E04-E06A1FFCCBC5}"/>
              </c:ext>
            </c:extLst>
          </c:dPt>
          <c:dPt>
            <c:idx val="10"/>
            <c:invertIfNegative val="0"/>
            <c:bubble3D val="0"/>
            <c:extLst>
              <c:ext xmlns:c16="http://schemas.microsoft.com/office/drawing/2014/chart" uri="{C3380CC4-5D6E-409C-BE32-E72D297353CC}">
                <c16:uniqueId val="{0000000A-B420-415B-8E04-E06A1FFCCBC5}"/>
              </c:ext>
            </c:extLst>
          </c:dPt>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sida'!$B$10:$B$34</c:f>
              <c:numCache>
                <c:formatCode>0.00</c:formatCode>
                <c:ptCount val="25"/>
                <c:pt idx="0">
                  <c:v>0.20221897574066361</c:v>
                </c:pt>
                <c:pt idx="1">
                  <c:v>0.32411581263951916</c:v>
                </c:pt>
                <c:pt idx="2">
                  <c:v>0.32999387086513821</c:v>
                </c:pt>
                <c:pt idx="3">
                  <c:v>0.34948246365047453</c:v>
                </c:pt>
                <c:pt idx="4">
                  <c:v>0.36208522061447468</c:v>
                </c:pt>
                <c:pt idx="5">
                  <c:v>0.33060903845323253</c:v>
                </c:pt>
                <c:pt idx="6">
                  <c:v>0.44029228938345</c:v>
                </c:pt>
                <c:pt idx="7">
                  <c:v>0.55774349138705759</c:v>
                </c:pt>
                <c:pt idx="8">
                  <c:v>0.57518205166093139</c:v>
                </c:pt>
                <c:pt idx="9">
                  <c:v>0.67314453104418703</c:v>
                </c:pt>
                <c:pt idx="10">
                  <c:v>0.72352330859648362</c:v>
                </c:pt>
                <c:pt idx="11">
                  <c:v>0.68477939475950222</c:v>
                </c:pt>
                <c:pt idx="12">
                  <c:v>0.70455624681355289</c:v>
                </c:pt>
                <c:pt idx="13">
                  <c:v>0.90407820395309102</c:v>
                </c:pt>
                <c:pt idx="14">
                  <c:v>1.1430121096458237</c:v>
                </c:pt>
                <c:pt idx="15">
                  <c:v>1.2523262719656714</c:v>
                </c:pt>
                <c:pt idx="16">
                  <c:v>1.500396599424576</c:v>
                </c:pt>
                <c:pt idx="17">
                  <c:v>1.6216488564760141</c:v>
                </c:pt>
                <c:pt idx="18">
                  <c:v>1.4381390707853399</c:v>
                </c:pt>
                <c:pt idx="19">
                  <c:v>1.2745715602539747</c:v>
                </c:pt>
                <c:pt idx="20">
                  <c:v>1.1526064358113928</c:v>
                </c:pt>
                <c:pt idx="21">
                  <c:v>1.0755960654999797</c:v>
                </c:pt>
                <c:pt idx="22">
                  <c:v>1.0255582866431041</c:v>
                </c:pt>
                <c:pt idx="23">
                  <c:v>0.99914490048729476</c:v>
                </c:pt>
                <c:pt idx="24">
                  <c:v>0.98253000129682277</c:v>
                </c:pt>
              </c:numCache>
            </c:numRef>
          </c:val>
          <c:extLst>
            <c:ext xmlns:c16="http://schemas.microsoft.com/office/drawing/2014/chart" uri="{C3380CC4-5D6E-409C-BE32-E72D297353CC}">
              <c16:uniqueId val="{0000000B-B420-415B-8E04-E06A1FFCCBC5}"/>
            </c:ext>
          </c:extLst>
        </c:ser>
        <c:dLbls>
          <c:showLegendKey val="0"/>
          <c:showVal val="0"/>
          <c:showCatName val="0"/>
          <c:showSerName val="0"/>
          <c:showPercent val="0"/>
          <c:showBubbleSize val="0"/>
        </c:dLbls>
        <c:gapWidth val="150"/>
        <c:axId val="484751144"/>
        <c:axId val="484754096"/>
      </c:barChart>
      <c:lineChart>
        <c:grouping val="standard"/>
        <c:varyColors val="0"/>
        <c:ser>
          <c:idx val="1"/>
          <c:order val="1"/>
          <c:tx>
            <c:strRef>
              <c:f>'Budgetmallar hel sida'!$C$9</c:f>
              <c:strCache>
                <c:ptCount val="1"/>
                <c:pt idx="0">
                  <c:v>Nivå (vä)</c:v>
                </c:pt>
              </c:strCache>
            </c:strRef>
          </c:tx>
          <c:spPr>
            <a:ln w="19050">
              <a:solidFill>
                <a:srgbClr val="5A5A5A"/>
              </a:solidFill>
              <a:prstDash val="sysDash"/>
            </a:ln>
          </c:spPr>
          <c:marker>
            <c:symbol val="none"/>
          </c:marker>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sida'!$C$10:$C$34</c:f>
              <c:numCache>
                <c:formatCode>0.0</c:formatCode>
                <c:ptCount val="25"/>
                <c:pt idx="0">
                  <c:v>100</c:v>
                </c:pt>
                <c:pt idx="1">
                  <c:v>100.32411581263952</c:v>
                </c:pt>
                <c:pt idx="2">
                  <c:v>100.65517924582088</c:v>
                </c:pt>
                <c:pt idx="3">
                  <c:v>101.00695144604097</c:v>
                </c:pt>
                <c:pt idx="4">
                  <c:v>101.37268268902034</c:v>
                </c:pt>
                <c:pt idx="5">
                  <c:v>101.70782994051272</c:v>
                </c:pt>
                <c:pt idx="6">
                  <c:v>102.15564167344004</c:v>
                </c:pt>
                <c:pt idx="7">
                  <c:v>102.72540811595836</c:v>
                </c:pt>
                <c:pt idx="8">
                  <c:v>103.31626622593679</c:v>
                </c:pt>
                <c:pt idx="9">
                  <c:v>104.01173402171572</c:v>
                </c:pt>
                <c:pt idx="10">
                  <c:v>104.76428316103824</c:v>
                </c:pt>
                <c:pt idx="11">
                  <c:v>105.4816873851925</c:v>
                </c:pt>
                <c:pt idx="12">
                  <c:v>106.22486520290923</c:v>
                </c:pt>
                <c:pt idx="13">
                  <c:v>107.18522105638731</c:v>
                </c:pt>
                <c:pt idx="14">
                  <c:v>108.41036111281244</c:v>
                </c:pt>
                <c:pt idx="15">
                  <c:v>109.76801254656105</c:v>
                </c:pt>
                <c:pt idx="16">
                  <c:v>111.41496807406561</c:v>
                </c:pt>
                <c:pt idx="17">
                  <c:v>113.22172762978182</c:v>
                </c:pt>
                <c:pt idx="18">
                  <c:v>114.85001353144386</c:v>
                </c:pt>
                <c:pt idx="19">
                  <c:v>116.3138591408635</c:v>
                </c:pt>
                <c:pt idx="20">
                  <c:v>117.65450016706167</c:v>
                </c:pt>
                <c:pt idx="21">
                  <c:v>118.91998734174227</c:v>
                </c:pt>
                <c:pt idx="22">
                  <c:v>120.13958112640044</c:v>
                </c:pt>
                <c:pt idx="23">
                  <c:v>121.33994962469166</c:v>
                </c:pt>
                <c:pt idx="24">
                  <c:v>122.5321510333127</c:v>
                </c:pt>
              </c:numCache>
            </c:numRef>
          </c:val>
          <c:smooth val="0"/>
          <c:extLst>
            <c:ext xmlns:c16="http://schemas.microsoft.com/office/drawing/2014/chart" uri="{C3380CC4-5D6E-409C-BE32-E72D297353CC}">
              <c16:uniqueId val="{0000000C-B420-415B-8E04-E06A1FFCCBC5}"/>
            </c:ext>
          </c:extLst>
        </c:ser>
        <c:dLbls>
          <c:showLegendKey val="0"/>
          <c:showVal val="0"/>
          <c:showCatName val="0"/>
          <c:showSerName val="0"/>
          <c:showPercent val="0"/>
          <c:showBubbleSize val="0"/>
        </c:dLbls>
        <c:marker val="1"/>
        <c:smooth val="0"/>
        <c:axId val="82487936"/>
        <c:axId val="82502016"/>
      </c:lineChart>
      <c:lineChart>
        <c:grouping val="standard"/>
        <c:varyColors val="0"/>
        <c:ser>
          <c:idx val="2"/>
          <c:order val="2"/>
          <c:tx>
            <c:strRef>
              <c:f>'Budgetmallar hel sida'!$D$9</c:f>
              <c:strCache>
                <c:ptCount val="1"/>
                <c:pt idx="0">
                  <c:v>Utveckling, medel 2000–2013 (hö)</c:v>
                </c:pt>
              </c:strCache>
            </c:strRef>
          </c:tx>
          <c:spPr>
            <a:ln w="19050">
              <a:solidFill>
                <a:srgbClr val="000000"/>
              </a:solidFill>
              <a:prstDash val="sysDot"/>
            </a:ln>
          </c:spPr>
          <c:marker>
            <c:symbol val="none"/>
          </c:marker>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sida'!$D$10:$D$34</c:f>
              <c:numCache>
                <c:formatCode>0.00</c:formatCode>
                <c:ptCount val="25"/>
                <c:pt idx="0">
                  <c:v>0.51155749282583984</c:v>
                </c:pt>
                <c:pt idx="1">
                  <c:v>0.51155749282583984</c:v>
                </c:pt>
                <c:pt idx="2">
                  <c:v>0.51155749282583984</c:v>
                </c:pt>
                <c:pt idx="3">
                  <c:v>0.51155749282583984</c:v>
                </c:pt>
                <c:pt idx="4">
                  <c:v>0.51155749282583984</c:v>
                </c:pt>
                <c:pt idx="5">
                  <c:v>0.51155749282583984</c:v>
                </c:pt>
                <c:pt idx="6">
                  <c:v>0.51155749282583984</c:v>
                </c:pt>
                <c:pt idx="7">
                  <c:v>0.51155749282583984</c:v>
                </c:pt>
                <c:pt idx="8">
                  <c:v>0.51155749282583984</c:v>
                </c:pt>
                <c:pt idx="9">
                  <c:v>0.51155749282583984</c:v>
                </c:pt>
                <c:pt idx="10">
                  <c:v>0.51155749282583984</c:v>
                </c:pt>
                <c:pt idx="11">
                  <c:v>0.51155749282583984</c:v>
                </c:pt>
                <c:pt idx="12">
                  <c:v>0.51155749282583984</c:v>
                </c:pt>
                <c:pt idx="13">
                  <c:v>0.51155749282583984</c:v>
                </c:pt>
              </c:numCache>
            </c:numRef>
          </c:val>
          <c:smooth val="0"/>
          <c:extLst>
            <c:ext xmlns:c16="http://schemas.microsoft.com/office/drawing/2014/chart" uri="{C3380CC4-5D6E-409C-BE32-E72D297353CC}">
              <c16:uniqueId val="{0000000D-B420-415B-8E04-E06A1FFCCBC5}"/>
            </c:ext>
          </c:extLst>
        </c:ser>
        <c:ser>
          <c:idx val="3"/>
          <c:order val="3"/>
          <c:tx>
            <c:strRef>
              <c:f>'Budgetmallar hel sida'!$E$9</c:f>
              <c:strCache>
                <c:ptCount val="1"/>
                <c:pt idx="0">
                  <c:v>Utveckling, medel 2014–2024 (hö)</c:v>
                </c:pt>
              </c:strCache>
            </c:strRef>
          </c:tx>
          <c:spPr>
            <a:ln w="19050">
              <a:solidFill>
                <a:srgbClr val="000000"/>
              </a:solidFill>
              <a:prstDash val="dashDot"/>
            </a:ln>
          </c:spPr>
          <c:marker>
            <c:symbol val="none"/>
          </c:marker>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sida'!$E$10:$E$34</c:f>
              <c:numCache>
                <c:formatCode>General</c:formatCode>
                <c:ptCount val="25"/>
                <c:pt idx="14" formatCode="0.00">
                  <c:v>1.2241391052990904</c:v>
                </c:pt>
                <c:pt idx="15" formatCode="0.00">
                  <c:v>1.2241391052990904</c:v>
                </c:pt>
                <c:pt idx="16" formatCode="0.00">
                  <c:v>1.2241391052990904</c:v>
                </c:pt>
                <c:pt idx="17" formatCode="0.00">
                  <c:v>1.2241391052990904</c:v>
                </c:pt>
                <c:pt idx="18" formatCode="0.00">
                  <c:v>1.2241391052990904</c:v>
                </c:pt>
                <c:pt idx="19" formatCode="0.00">
                  <c:v>1.2241391052990904</c:v>
                </c:pt>
                <c:pt idx="20" formatCode="0.00">
                  <c:v>1.2241391052990904</c:v>
                </c:pt>
                <c:pt idx="21" formatCode="0.00">
                  <c:v>1.2241391052990904</c:v>
                </c:pt>
                <c:pt idx="22" formatCode="0.00">
                  <c:v>1.2241391052990904</c:v>
                </c:pt>
                <c:pt idx="23" formatCode="0.00">
                  <c:v>1.2241391052990904</c:v>
                </c:pt>
                <c:pt idx="24" formatCode="0.00">
                  <c:v>1.2241391052990904</c:v>
                </c:pt>
              </c:numCache>
            </c:numRef>
          </c:val>
          <c:smooth val="0"/>
          <c:extLst>
            <c:ext xmlns:c16="http://schemas.microsoft.com/office/drawing/2014/chart" uri="{C3380CC4-5D6E-409C-BE32-E72D297353CC}">
              <c16:uniqueId val="{0000000E-B420-415B-8E04-E06A1FFCCBC5}"/>
            </c:ext>
          </c:extLst>
        </c:ser>
        <c:dLbls>
          <c:showLegendKey val="0"/>
          <c:showVal val="0"/>
          <c:showCatName val="0"/>
          <c:showSerName val="0"/>
          <c:showPercent val="0"/>
          <c:showBubbleSize val="0"/>
        </c:dLbls>
        <c:marker val="1"/>
        <c:smooth val="0"/>
        <c:axId val="484751144"/>
        <c:axId val="48475409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in val="9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valAx>
        <c:axId val="484754096"/>
        <c:scaling>
          <c:orientation val="minMax"/>
          <c:max val="1.8"/>
          <c:min val="0"/>
        </c:scaling>
        <c:delete val="0"/>
        <c:axPos val="r"/>
        <c:numFmt formatCode="0.0" sourceLinked="0"/>
        <c:majorTickMark val="in"/>
        <c:minorTickMark val="none"/>
        <c:tickLblPos val="nextTo"/>
        <c:spPr>
          <a:ln w="3175"/>
        </c:spPr>
        <c:crossAx val="484751144"/>
        <c:crosses val="max"/>
        <c:crossBetween val="between"/>
        <c:majorUnit val="0.2"/>
      </c:valAx>
      <c:catAx>
        <c:axId val="484751144"/>
        <c:scaling>
          <c:orientation val="minMax"/>
        </c:scaling>
        <c:delete val="1"/>
        <c:axPos val="b"/>
        <c:numFmt formatCode="General" sourceLinked="1"/>
        <c:majorTickMark val="out"/>
        <c:minorTickMark val="none"/>
        <c:tickLblPos val="nextTo"/>
        <c:crossAx val="484754096"/>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3.1592521367521366E-2"/>
          <c:y val="0.81610854700854696"/>
          <c:w val="0.94766965811965831"/>
          <c:h val="0.15132735042735043"/>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Fasta priser</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AA5D-4D61-8237-5FE977668F52}"/>
              </c:ext>
            </c:extLst>
          </c:dPt>
          <c:dPt>
            <c:idx val="1"/>
            <c:bubble3D val="0"/>
            <c:extLst>
              <c:ext xmlns:c16="http://schemas.microsoft.com/office/drawing/2014/chart" uri="{C3380CC4-5D6E-409C-BE32-E72D297353CC}">
                <c16:uniqueId val="{00000001-AA5D-4D61-8237-5FE977668F52}"/>
              </c:ext>
            </c:extLst>
          </c:dPt>
          <c:dPt>
            <c:idx val="2"/>
            <c:bubble3D val="0"/>
            <c:extLst>
              <c:ext xmlns:c16="http://schemas.microsoft.com/office/drawing/2014/chart" uri="{C3380CC4-5D6E-409C-BE32-E72D297353CC}">
                <c16:uniqueId val="{00000002-AA5D-4D61-8237-5FE977668F52}"/>
              </c:ext>
            </c:extLst>
          </c:dPt>
          <c:dPt>
            <c:idx val="3"/>
            <c:bubble3D val="0"/>
            <c:extLst>
              <c:ext xmlns:c16="http://schemas.microsoft.com/office/drawing/2014/chart" uri="{C3380CC4-5D6E-409C-BE32-E72D297353CC}">
                <c16:uniqueId val="{00000003-AA5D-4D61-8237-5FE977668F52}"/>
              </c:ext>
            </c:extLst>
          </c:dPt>
          <c:dPt>
            <c:idx val="4"/>
            <c:bubble3D val="0"/>
            <c:extLst>
              <c:ext xmlns:c16="http://schemas.microsoft.com/office/drawing/2014/chart" uri="{C3380CC4-5D6E-409C-BE32-E72D297353CC}">
                <c16:uniqueId val="{00000004-AA5D-4D61-8237-5FE977668F52}"/>
              </c:ext>
            </c:extLst>
          </c:dPt>
          <c:dPt>
            <c:idx val="5"/>
            <c:bubble3D val="0"/>
            <c:extLst>
              <c:ext xmlns:c16="http://schemas.microsoft.com/office/drawing/2014/chart" uri="{C3380CC4-5D6E-409C-BE32-E72D297353CC}">
                <c16:uniqueId val="{00000005-AA5D-4D61-8237-5FE977668F52}"/>
              </c:ext>
            </c:extLst>
          </c:dPt>
          <c:dPt>
            <c:idx val="6"/>
            <c:bubble3D val="0"/>
            <c:extLst>
              <c:ext xmlns:c16="http://schemas.microsoft.com/office/drawing/2014/chart" uri="{C3380CC4-5D6E-409C-BE32-E72D297353CC}">
                <c16:uniqueId val="{00000006-AA5D-4D61-8237-5FE977668F52}"/>
              </c:ext>
            </c:extLst>
          </c:dPt>
          <c:dPt>
            <c:idx val="7"/>
            <c:bubble3D val="0"/>
            <c:extLst>
              <c:ext xmlns:c16="http://schemas.microsoft.com/office/drawing/2014/chart" uri="{C3380CC4-5D6E-409C-BE32-E72D297353CC}">
                <c16:uniqueId val="{00000007-AA5D-4D61-8237-5FE977668F52}"/>
              </c:ext>
            </c:extLst>
          </c:dPt>
          <c:dPt>
            <c:idx val="8"/>
            <c:bubble3D val="0"/>
            <c:extLst>
              <c:ext xmlns:c16="http://schemas.microsoft.com/office/drawing/2014/chart" uri="{C3380CC4-5D6E-409C-BE32-E72D297353CC}">
                <c16:uniqueId val="{00000008-AA5D-4D61-8237-5FE977668F52}"/>
              </c:ext>
            </c:extLst>
          </c:dPt>
          <c:dPt>
            <c:idx val="9"/>
            <c:bubble3D val="0"/>
            <c:extLst>
              <c:ext xmlns:c16="http://schemas.microsoft.com/office/drawing/2014/chart" uri="{C3380CC4-5D6E-409C-BE32-E72D297353CC}">
                <c16:uniqueId val="{00000009-AA5D-4D61-8237-5FE977668F52}"/>
              </c:ext>
            </c:extLst>
          </c:dPt>
          <c:dPt>
            <c:idx val="10"/>
            <c:bubble3D val="0"/>
            <c:extLst>
              <c:ext xmlns:c16="http://schemas.microsoft.com/office/drawing/2014/chart" uri="{C3380CC4-5D6E-409C-BE32-E72D297353CC}">
                <c16:uniqueId val="{0000000A-AA5D-4D61-8237-5FE977668F52}"/>
              </c:ext>
            </c:extLst>
          </c:dPt>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sida'!$B$10:$B$34</c:f>
              <c:numCache>
                <c:formatCode>0.0</c:formatCode>
                <c:ptCount val="25"/>
                <c:pt idx="0">
                  <c:v>-0.33852828456774064</c:v>
                </c:pt>
                <c:pt idx="1">
                  <c:v>1.7012773684321081</c:v>
                </c:pt>
                <c:pt idx="2">
                  <c:v>1.8183366251311117</c:v>
                </c:pt>
                <c:pt idx="3">
                  <c:v>0.14748103905712906</c:v>
                </c:pt>
                <c:pt idx="4">
                  <c:v>-0.52339395104868958</c:v>
                </c:pt>
                <c:pt idx="5">
                  <c:v>0.97891211920420051</c:v>
                </c:pt>
                <c:pt idx="6">
                  <c:v>1.8951406714039942</c:v>
                </c:pt>
                <c:pt idx="7">
                  <c:v>1.1190012669571425</c:v>
                </c:pt>
                <c:pt idx="8">
                  <c:v>1.5456961316647089</c:v>
                </c:pt>
                <c:pt idx="9">
                  <c:v>2.0904681825349769</c:v>
                </c:pt>
                <c:pt idx="10">
                  <c:v>0.59557428524601441</c:v>
                </c:pt>
                <c:pt idx="11">
                  <c:v>0.89785967133177991</c:v>
                </c:pt>
                <c:pt idx="12">
                  <c:v>0.64614312267659013</c:v>
                </c:pt>
                <c:pt idx="13">
                  <c:v>0.67835385208492305</c:v>
                </c:pt>
                <c:pt idx="14">
                  <c:v>1.350432622251474</c:v>
                </c:pt>
                <c:pt idx="15">
                  <c:v>2.3079846790450054</c:v>
                </c:pt>
                <c:pt idx="16">
                  <c:v>4.1394439094182944</c:v>
                </c:pt>
                <c:pt idx="17">
                  <c:v>0.88473964786661696</c:v>
                </c:pt>
                <c:pt idx="18">
                  <c:v>0.88119032784952367</c:v>
                </c:pt>
                <c:pt idx="19">
                  <c:v>0.5993333785397903</c:v>
                </c:pt>
                <c:pt idx="20">
                  <c:v>-0.99158984144103179</c:v>
                </c:pt>
                <c:pt idx="21">
                  <c:v>1.6150750640445688</c:v>
                </c:pt>
                <c:pt idx="22">
                  <c:v>6.5768993904269379E-2</c:v>
                </c:pt>
                <c:pt idx="23">
                  <c:v>-0.63121021938201682</c:v>
                </c:pt>
                <c:pt idx="24">
                  <c:v>0.35125257181098934</c:v>
                </c:pt>
              </c:numCache>
            </c:numRef>
          </c:val>
          <c:smooth val="0"/>
          <c:extLst>
            <c:ext xmlns:c16="http://schemas.microsoft.com/office/drawing/2014/chart" uri="{C3380CC4-5D6E-409C-BE32-E72D297353CC}">
              <c16:uniqueId val="{0000000B-AA5D-4D61-8237-5FE977668F52}"/>
            </c:ext>
          </c:extLst>
        </c:ser>
        <c:ser>
          <c:idx val="1"/>
          <c:order val="1"/>
          <c:tx>
            <c:strRef>
              <c:f>'Budgetmallar hel sida'!$C$9</c:f>
              <c:strCache>
                <c:ptCount val="1"/>
                <c:pt idx="0">
                  <c:v>Löpande priser</c:v>
                </c:pt>
              </c:strCache>
            </c:strRef>
          </c:tx>
          <c:spPr>
            <a:ln w="19050">
              <a:solidFill>
                <a:sysClr val="window" lastClr="FFFFFF">
                  <a:lumMod val="50000"/>
                </a:sysClr>
              </a:solidFill>
              <a:prstDash val="solid"/>
            </a:ln>
          </c:spPr>
          <c:marker>
            <c:symbol val="none"/>
          </c:marker>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sida'!$C$10:$C$34</c:f>
              <c:numCache>
                <c:formatCode>0.0</c:formatCode>
                <c:ptCount val="25"/>
                <c:pt idx="0">
                  <c:v>2.593954757995709</c:v>
                </c:pt>
                <c:pt idx="1">
                  <c:v>6.7584526258956057</c:v>
                </c:pt>
                <c:pt idx="2">
                  <c:v>7.1682579169542793</c:v>
                </c:pt>
                <c:pt idx="3">
                  <c:v>5.3485223062353704</c:v>
                </c:pt>
                <c:pt idx="4">
                  <c:v>2.318045158296167</c:v>
                </c:pt>
                <c:pt idx="5">
                  <c:v>3.8305743889500254</c:v>
                </c:pt>
                <c:pt idx="6">
                  <c:v>5.5357814405263328</c:v>
                </c:pt>
                <c:pt idx="7">
                  <c:v>5.1246472586961467</c:v>
                </c:pt>
                <c:pt idx="8">
                  <c:v>5.2639598166824397</c:v>
                </c:pt>
                <c:pt idx="9">
                  <c:v>2.8352288528813441</c:v>
                </c:pt>
                <c:pt idx="10">
                  <c:v>2.7026556846074135</c:v>
                </c:pt>
                <c:pt idx="11">
                  <c:v>3.741955949632958</c:v>
                </c:pt>
                <c:pt idx="12">
                  <c:v>3.4437050704104077</c:v>
                </c:pt>
                <c:pt idx="13">
                  <c:v>3.5939520127193036</c:v>
                </c:pt>
                <c:pt idx="14">
                  <c:v>4.4326459714740363</c:v>
                </c:pt>
                <c:pt idx="15">
                  <c:v>5.6370533464201289</c:v>
                </c:pt>
                <c:pt idx="16">
                  <c:v>7.0777459695645639</c:v>
                </c:pt>
                <c:pt idx="17">
                  <c:v>4.3892543473927459</c:v>
                </c:pt>
                <c:pt idx="18">
                  <c:v>4.8542980448013084</c:v>
                </c:pt>
                <c:pt idx="19">
                  <c:v>3.3052406270454915</c:v>
                </c:pt>
                <c:pt idx="20">
                  <c:v>2.0288081633499599</c:v>
                </c:pt>
                <c:pt idx="21">
                  <c:v>5.3286998053400092</c:v>
                </c:pt>
                <c:pt idx="22">
                  <c:v>3.1485460931082399</c:v>
                </c:pt>
                <c:pt idx="23">
                  <c:v>1.2930655648879297</c:v>
                </c:pt>
                <c:pt idx="24">
                  <c:v>2.9181299857105714</c:v>
                </c:pt>
              </c:numCache>
            </c:numRef>
          </c:val>
          <c:smooth val="0"/>
          <c:extLst>
            <c:ext xmlns:c16="http://schemas.microsoft.com/office/drawing/2014/chart" uri="{C3380CC4-5D6E-409C-BE32-E72D297353CC}">
              <c16:uniqueId val="{0000000C-AA5D-4D61-8237-5FE977668F52}"/>
            </c:ext>
          </c:extLst>
        </c:ser>
        <c:ser>
          <c:idx val="2"/>
          <c:order val="2"/>
          <c:tx>
            <c:strRef>
              <c:f>'Budgetmallar hel sida'!$D$9</c:f>
              <c:strCache>
                <c:ptCount val="1"/>
                <c:pt idx="0">
                  <c:v>Medel 2000-2018 fasta priser</c:v>
                </c:pt>
              </c:strCache>
            </c:strRef>
          </c:tx>
          <c:spPr>
            <a:ln w="19050">
              <a:solidFill>
                <a:srgbClr val="000000"/>
              </a:solidFill>
              <a:prstDash val="sysDash"/>
            </a:ln>
          </c:spPr>
          <c:marker>
            <c:symbol val="none"/>
          </c:marker>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sida'!$D$10:$D$34</c:f>
              <c:numCache>
                <c:formatCode>0.0</c:formatCode>
                <c:ptCount val="25"/>
                <c:pt idx="0">
                  <c:v>1.2008480677125877</c:v>
                </c:pt>
                <c:pt idx="1">
                  <c:v>1.2008480677125877</c:v>
                </c:pt>
                <c:pt idx="2">
                  <c:v>1.2008480677125877</c:v>
                </c:pt>
                <c:pt idx="3">
                  <c:v>1.2008480677125877</c:v>
                </c:pt>
                <c:pt idx="4">
                  <c:v>1.2008480677125877</c:v>
                </c:pt>
                <c:pt idx="5">
                  <c:v>1.2008480677125877</c:v>
                </c:pt>
                <c:pt idx="6">
                  <c:v>1.2008480677125877</c:v>
                </c:pt>
                <c:pt idx="7">
                  <c:v>1.2008480677125877</c:v>
                </c:pt>
                <c:pt idx="8">
                  <c:v>1.2008480677125877</c:v>
                </c:pt>
                <c:pt idx="9">
                  <c:v>1.2008480677125877</c:v>
                </c:pt>
                <c:pt idx="10">
                  <c:v>1.2008480677125877</c:v>
                </c:pt>
                <c:pt idx="11">
                  <c:v>1.2008480677125877</c:v>
                </c:pt>
                <c:pt idx="12">
                  <c:v>1.2008480677125877</c:v>
                </c:pt>
                <c:pt idx="13">
                  <c:v>1.2008480677125877</c:v>
                </c:pt>
                <c:pt idx="14">
                  <c:v>1.2008480677125877</c:v>
                </c:pt>
                <c:pt idx="15">
                  <c:v>1.2008480677125877</c:v>
                </c:pt>
                <c:pt idx="16">
                  <c:v>1.2008480677125877</c:v>
                </c:pt>
                <c:pt idx="17">
                  <c:v>1.2008480677125877</c:v>
                </c:pt>
                <c:pt idx="18">
                  <c:v>1.2008480677125877</c:v>
                </c:pt>
                <c:pt idx="19">
                  <c:v>1.2008480677125877</c:v>
                </c:pt>
                <c:pt idx="20">
                  <c:v>1.2008480677125877</c:v>
                </c:pt>
                <c:pt idx="21">
                  <c:v>1.2008480677125877</c:v>
                </c:pt>
                <c:pt idx="22">
                  <c:v>1.2008480677125877</c:v>
                </c:pt>
                <c:pt idx="23">
                  <c:v>1.2008480677125877</c:v>
                </c:pt>
                <c:pt idx="24">
                  <c:v>1.2008480677125877</c:v>
                </c:pt>
              </c:numCache>
            </c:numRef>
          </c:val>
          <c:smooth val="0"/>
          <c:extLst>
            <c:ext xmlns:c16="http://schemas.microsoft.com/office/drawing/2014/chart" uri="{C3380CC4-5D6E-409C-BE32-E72D297353CC}">
              <c16:uniqueId val="{0000000D-AA5D-4D61-8237-5FE977668F52}"/>
            </c:ext>
          </c:extLst>
        </c:ser>
        <c:ser>
          <c:idx val="3"/>
          <c:order val="3"/>
          <c:tx>
            <c:strRef>
              <c:f>'Budgetmallar hel sida'!$E$9</c:f>
              <c:strCache>
                <c:ptCount val="1"/>
                <c:pt idx="0">
                  <c:v>Medel 2000-2018 löpande priser</c:v>
                </c:pt>
              </c:strCache>
            </c:strRef>
          </c:tx>
          <c:spPr>
            <a:ln w="19050">
              <a:solidFill>
                <a:sysClr val="window" lastClr="FFFFFF">
                  <a:lumMod val="50000"/>
                </a:sysClr>
              </a:solidFill>
              <a:prstDash val="sysDash"/>
            </a:ln>
          </c:spPr>
          <c:marker>
            <c:symbol val="none"/>
          </c:marker>
          <c:cat>
            <c:strRef>
              <c:f>'Budgetmallar hel sida'!$A$10:$A$34</c:f>
              <c:strCache>
                <c:ptCount val="25"/>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strCache>
            </c:strRef>
          </c:cat>
          <c:val>
            <c:numRef>
              <c:f>'Budgetmallar hel sida'!$E$10:$E$34</c:f>
              <c:numCache>
                <c:formatCode>0.0</c:formatCode>
                <c:ptCount val="25"/>
                <c:pt idx="0">
                  <c:v>4.5605626800071732</c:v>
                </c:pt>
                <c:pt idx="1">
                  <c:v>4.5605626800071732</c:v>
                </c:pt>
                <c:pt idx="2">
                  <c:v>4.5605626800071732</c:v>
                </c:pt>
                <c:pt idx="3">
                  <c:v>4.5605626800071732</c:v>
                </c:pt>
                <c:pt idx="4">
                  <c:v>4.5605626800071732</c:v>
                </c:pt>
                <c:pt idx="5">
                  <c:v>4.5605626800071732</c:v>
                </c:pt>
                <c:pt idx="6">
                  <c:v>4.5605626800071732</c:v>
                </c:pt>
                <c:pt idx="7">
                  <c:v>4.5605626800071732</c:v>
                </c:pt>
                <c:pt idx="8">
                  <c:v>4.5605626800071732</c:v>
                </c:pt>
                <c:pt idx="9">
                  <c:v>4.5605626800071732</c:v>
                </c:pt>
                <c:pt idx="10">
                  <c:v>4.5605626800071732</c:v>
                </c:pt>
                <c:pt idx="11">
                  <c:v>4.5605626800071732</c:v>
                </c:pt>
                <c:pt idx="12">
                  <c:v>4.5605626800071732</c:v>
                </c:pt>
                <c:pt idx="13">
                  <c:v>4.5605626800071732</c:v>
                </c:pt>
                <c:pt idx="14">
                  <c:v>4.5605626800071732</c:v>
                </c:pt>
                <c:pt idx="15">
                  <c:v>4.5605626800071732</c:v>
                </c:pt>
                <c:pt idx="16">
                  <c:v>4.5605626800071732</c:v>
                </c:pt>
                <c:pt idx="17">
                  <c:v>4.5605626800071732</c:v>
                </c:pt>
                <c:pt idx="18">
                  <c:v>4.5605626800071732</c:v>
                </c:pt>
                <c:pt idx="19">
                  <c:v>4.5605626800071732</c:v>
                </c:pt>
                <c:pt idx="20">
                  <c:v>4.5605626800071732</c:v>
                </c:pt>
                <c:pt idx="21">
                  <c:v>4.5605626800071732</c:v>
                </c:pt>
                <c:pt idx="22">
                  <c:v>4.5605626800071732</c:v>
                </c:pt>
                <c:pt idx="23">
                  <c:v>4.5605626800071732</c:v>
                </c:pt>
                <c:pt idx="24">
                  <c:v>4.5605626800071732</c:v>
                </c:pt>
              </c:numCache>
            </c:numRef>
          </c:val>
          <c:smooth val="0"/>
          <c:extLst>
            <c:ext xmlns:c16="http://schemas.microsoft.com/office/drawing/2014/chart" uri="{C3380CC4-5D6E-409C-BE32-E72D297353CC}">
              <c16:uniqueId val="{0000000E-AA5D-4D61-8237-5FE977668F52}"/>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8"/>
          <c:min val="-2"/>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majorUnit val="1"/>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1"/>
          <c:order val="1"/>
          <c:tx>
            <c:strRef>
              <c:f>'Budgetmallar hel sida'!$B$9</c:f>
              <c:strCache>
                <c:ptCount val="1"/>
                <c:pt idx="0">
                  <c:v>Konsoliderad bruttoskuld, mdkr (höger)</c:v>
                </c:pt>
              </c:strCache>
            </c:strRef>
          </c:tx>
          <c:spPr>
            <a:ln w="31750">
              <a:solidFill>
                <a:srgbClr val="000000"/>
              </a:solidFill>
              <a:prstDash val="solid"/>
            </a:ln>
          </c:spPr>
          <c:marker>
            <c:symbol val="none"/>
          </c:marker>
          <c:dPt>
            <c:idx val="26"/>
            <c:bubble3D val="0"/>
            <c:extLst>
              <c:ext xmlns:c16="http://schemas.microsoft.com/office/drawing/2014/chart" uri="{C3380CC4-5D6E-409C-BE32-E72D297353CC}">
                <c16:uniqueId val="{00000000-E638-4DE6-BD1D-3B3A82658593}"/>
              </c:ext>
            </c:extLst>
          </c:dPt>
          <c:dPt>
            <c:idx val="27"/>
            <c:bubble3D val="0"/>
            <c:spPr>
              <a:ln w="31750">
                <a:solidFill>
                  <a:srgbClr val="000000"/>
                </a:solidFill>
                <a:prstDash val="sysDash"/>
              </a:ln>
            </c:spPr>
            <c:extLst>
              <c:ext xmlns:c16="http://schemas.microsoft.com/office/drawing/2014/chart" uri="{C3380CC4-5D6E-409C-BE32-E72D297353CC}">
                <c16:uniqueId val="{00000002-E638-4DE6-BD1D-3B3A82658593}"/>
              </c:ext>
            </c:extLst>
          </c:dPt>
          <c:dPt>
            <c:idx val="28"/>
            <c:bubble3D val="0"/>
            <c:spPr>
              <a:ln w="31750">
                <a:solidFill>
                  <a:srgbClr val="000000"/>
                </a:solidFill>
                <a:prstDash val="sysDash"/>
              </a:ln>
            </c:spPr>
            <c:extLst>
              <c:ext xmlns:c16="http://schemas.microsoft.com/office/drawing/2014/chart" uri="{C3380CC4-5D6E-409C-BE32-E72D297353CC}">
                <c16:uniqueId val="{00000004-E638-4DE6-BD1D-3B3A82658593}"/>
              </c:ext>
            </c:extLst>
          </c:dPt>
          <c:dPt>
            <c:idx val="29"/>
            <c:bubble3D val="0"/>
            <c:spPr>
              <a:ln w="31750">
                <a:solidFill>
                  <a:srgbClr val="000000"/>
                </a:solidFill>
                <a:prstDash val="sysDash"/>
              </a:ln>
            </c:spPr>
            <c:extLst>
              <c:ext xmlns:c16="http://schemas.microsoft.com/office/drawing/2014/chart" uri="{C3380CC4-5D6E-409C-BE32-E72D297353CC}">
                <c16:uniqueId val="{00000006-E638-4DE6-BD1D-3B3A82658593}"/>
              </c:ext>
            </c:extLst>
          </c:dPt>
          <c:dPt>
            <c:idx val="30"/>
            <c:bubble3D val="0"/>
            <c:spPr>
              <a:ln w="31750">
                <a:solidFill>
                  <a:srgbClr val="000000"/>
                </a:solidFill>
                <a:prstDash val="dash"/>
              </a:ln>
            </c:spPr>
            <c:extLst>
              <c:ext xmlns:c16="http://schemas.microsoft.com/office/drawing/2014/chart" uri="{C3380CC4-5D6E-409C-BE32-E72D297353CC}">
                <c16:uniqueId val="{00000008-E638-4DE6-BD1D-3B3A82658593}"/>
              </c:ext>
            </c:extLst>
          </c:dPt>
          <c:cat>
            <c:strRef>
              <c:f>'Budgetmallar hel sida'!$A$10:$A$40</c:f>
              <c:strCache>
                <c:ptCount val="31"/>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pt idx="29">
                  <c:v>23</c:v>
                </c:pt>
                <c:pt idx="30">
                  <c:v>24</c:v>
                </c:pt>
              </c:strCache>
            </c:strRef>
          </c:cat>
          <c:val>
            <c:numRef>
              <c:f>'Budgetmallar hel sida'!$B$10:$B$40</c:f>
              <c:numCache>
                <c:formatCode>#,##0</c:formatCode>
                <c:ptCount val="31"/>
                <c:pt idx="0">
                  <c:v>1215.693</c:v>
                </c:pt>
                <c:pt idx="1">
                  <c:v>1309.923</c:v>
                </c:pt>
                <c:pt idx="2">
                  <c:v>1351.0450000000001</c:v>
                </c:pt>
                <c:pt idx="3">
                  <c:v>1364.287</c:v>
                </c:pt>
                <c:pt idx="4">
                  <c:v>1417.8</c:v>
                </c:pt>
                <c:pt idx="5">
                  <c:v>1377.0800000000002</c:v>
                </c:pt>
                <c:pt idx="6">
                  <c:v>1209.5949999999998</c:v>
                </c:pt>
                <c:pt idx="7">
                  <c:v>1296.008</c:v>
                </c:pt>
                <c:pt idx="8">
                  <c:v>1293.1160000000002</c:v>
                </c:pt>
                <c:pt idx="9">
                  <c:v>1332.0629999999999</c:v>
                </c:pt>
                <c:pt idx="10">
                  <c:v>1371.971</c:v>
                </c:pt>
                <c:pt idx="11">
                  <c:v>1429.434</c:v>
                </c:pt>
                <c:pt idx="12">
                  <c:v>1363.126</c:v>
                </c:pt>
                <c:pt idx="13">
                  <c:v>1294.1419999999998</c:v>
                </c:pt>
                <c:pt idx="14">
                  <c:v>1279.954</c:v>
                </c:pt>
                <c:pt idx="15">
                  <c:v>1361.1600000000003</c:v>
                </c:pt>
                <c:pt idx="16">
                  <c:v>1360.3049999999998</c:v>
                </c:pt>
                <c:pt idx="17">
                  <c:v>1384.883</c:v>
                </c:pt>
                <c:pt idx="18">
                  <c:v>1403.6319999999998</c:v>
                </c:pt>
                <c:pt idx="19">
                  <c:v>1535.22</c:v>
                </c:pt>
                <c:pt idx="20">
                  <c:v>1791.6239999999998</c:v>
                </c:pt>
                <c:pt idx="21">
                  <c:v>1863.4739999999999</c:v>
                </c:pt>
                <c:pt idx="22">
                  <c:v>1865.5909999999999</c:v>
                </c:pt>
                <c:pt idx="23">
                  <c:v>1883.8200000000002</c:v>
                </c:pt>
                <c:pt idx="24">
                  <c:v>1878.5919999999996</c:v>
                </c:pt>
                <c:pt idx="25">
                  <c:v>1760.945684</c:v>
                </c:pt>
                <c:pt idx="26">
                  <c:v>1974.3420000000001</c:v>
                </c:pt>
                <c:pt idx="27">
                  <c:v>2081.1349297456391</c:v>
                </c:pt>
                <c:pt idx="28">
                  <c:v>2036.9298589887567</c:v>
                </c:pt>
                <c:pt idx="29">
                  <c:v>1915.8016850365573</c:v>
                </c:pt>
                <c:pt idx="30">
                  <c:v>1847.1580039494738</c:v>
                </c:pt>
              </c:numCache>
            </c:numRef>
          </c:val>
          <c:smooth val="0"/>
          <c:extLst>
            <c:ext xmlns:c16="http://schemas.microsoft.com/office/drawing/2014/chart" uri="{C3380CC4-5D6E-409C-BE32-E72D297353CC}">
              <c16:uniqueId val="{00000009-E638-4DE6-BD1D-3B3A82658593}"/>
            </c:ext>
          </c:extLst>
        </c:ser>
        <c:dLbls>
          <c:showLegendKey val="0"/>
          <c:showVal val="0"/>
          <c:showCatName val="0"/>
          <c:showSerName val="0"/>
          <c:showPercent val="0"/>
          <c:showBubbleSize val="0"/>
        </c:dLbls>
        <c:marker val="1"/>
        <c:smooth val="0"/>
        <c:axId val="849012984"/>
        <c:axId val="849016264"/>
      </c:lineChart>
      <c:lineChart>
        <c:grouping val="standard"/>
        <c:varyColors val="0"/>
        <c:ser>
          <c:idx val="0"/>
          <c:order val="0"/>
          <c:tx>
            <c:strRef>
              <c:f>'Budgetmallar hel sida'!$C$9</c:f>
              <c:strCache>
                <c:ptCount val="1"/>
                <c:pt idx="0">
                  <c:v>Procent av BNP</c:v>
                </c:pt>
              </c:strCache>
            </c:strRef>
          </c:tx>
          <c:spPr>
            <a:ln w="25400">
              <a:solidFill>
                <a:sysClr val="window" lastClr="FFFFFF">
                  <a:lumMod val="65000"/>
                </a:sysClr>
              </a:solidFill>
              <a:prstDash val="solid"/>
            </a:ln>
          </c:spPr>
          <c:marker>
            <c:symbol val="none"/>
          </c:marker>
          <c:dPt>
            <c:idx val="0"/>
            <c:bubble3D val="0"/>
            <c:extLst>
              <c:ext xmlns:c16="http://schemas.microsoft.com/office/drawing/2014/chart" uri="{C3380CC4-5D6E-409C-BE32-E72D297353CC}">
                <c16:uniqueId val="{0000000A-E638-4DE6-BD1D-3B3A82658593}"/>
              </c:ext>
            </c:extLst>
          </c:dPt>
          <c:dPt>
            <c:idx val="1"/>
            <c:bubble3D val="0"/>
            <c:extLst>
              <c:ext xmlns:c16="http://schemas.microsoft.com/office/drawing/2014/chart" uri="{C3380CC4-5D6E-409C-BE32-E72D297353CC}">
                <c16:uniqueId val="{0000000B-E638-4DE6-BD1D-3B3A82658593}"/>
              </c:ext>
            </c:extLst>
          </c:dPt>
          <c:dPt>
            <c:idx val="2"/>
            <c:bubble3D val="0"/>
            <c:extLst>
              <c:ext xmlns:c16="http://schemas.microsoft.com/office/drawing/2014/chart" uri="{C3380CC4-5D6E-409C-BE32-E72D297353CC}">
                <c16:uniqueId val="{0000000C-E638-4DE6-BD1D-3B3A82658593}"/>
              </c:ext>
            </c:extLst>
          </c:dPt>
          <c:dPt>
            <c:idx val="3"/>
            <c:bubble3D val="0"/>
            <c:extLst>
              <c:ext xmlns:c16="http://schemas.microsoft.com/office/drawing/2014/chart" uri="{C3380CC4-5D6E-409C-BE32-E72D297353CC}">
                <c16:uniqueId val="{0000000D-E638-4DE6-BD1D-3B3A82658593}"/>
              </c:ext>
            </c:extLst>
          </c:dPt>
          <c:dPt>
            <c:idx val="4"/>
            <c:bubble3D val="0"/>
            <c:extLst>
              <c:ext xmlns:c16="http://schemas.microsoft.com/office/drawing/2014/chart" uri="{C3380CC4-5D6E-409C-BE32-E72D297353CC}">
                <c16:uniqueId val="{0000000E-E638-4DE6-BD1D-3B3A82658593}"/>
              </c:ext>
            </c:extLst>
          </c:dPt>
          <c:dPt>
            <c:idx val="5"/>
            <c:bubble3D val="0"/>
            <c:extLst>
              <c:ext xmlns:c16="http://schemas.microsoft.com/office/drawing/2014/chart" uri="{C3380CC4-5D6E-409C-BE32-E72D297353CC}">
                <c16:uniqueId val="{0000000F-E638-4DE6-BD1D-3B3A82658593}"/>
              </c:ext>
            </c:extLst>
          </c:dPt>
          <c:dPt>
            <c:idx val="6"/>
            <c:bubble3D val="0"/>
            <c:extLst>
              <c:ext xmlns:c16="http://schemas.microsoft.com/office/drawing/2014/chart" uri="{C3380CC4-5D6E-409C-BE32-E72D297353CC}">
                <c16:uniqueId val="{00000010-E638-4DE6-BD1D-3B3A82658593}"/>
              </c:ext>
            </c:extLst>
          </c:dPt>
          <c:dPt>
            <c:idx val="7"/>
            <c:bubble3D val="0"/>
            <c:extLst>
              <c:ext xmlns:c16="http://schemas.microsoft.com/office/drawing/2014/chart" uri="{C3380CC4-5D6E-409C-BE32-E72D297353CC}">
                <c16:uniqueId val="{00000011-E638-4DE6-BD1D-3B3A82658593}"/>
              </c:ext>
            </c:extLst>
          </c:dPt>
          <c:dPt>
            <c:idx val="8"/>
            <c:bubble3D val="0"/>
            <c:extLst>
              <c:ext xmlns:c16="http://schemas.microsoft.com/office/drawing/2014/chart" uri="{C3380CC4-5D6E-409C-BE32-E72D297353CC}">
                <c16:uniqueId val="{00000012-E638-4DE6-BD1D-3B3A82658593}"/>
              </c:ext>
            </c:extLst>
          </c:dPt>
          <c:dPt>
            <c:idx val="9"/>
            <c:bubble3D val="0"/>
            <c:extLst>
              <c:ext xmlns:c16="http://schemas.microsoft.com/office/drawing/2014/chart" uri="{C3380CC4-5D6E-409C-BE32-E72D297353CC}">
                <c16:uniqueId val="{00000013-E638-4DE6-BD1D-3B3A82658593}"/>
              </c:ext>
            </c:extLst>
          </c:dPt>
          <c:dPt>
            <c:idx val="10"/>
            <c:bubble3D val="0"/>
            <c:extLst>
              <c:ext xmlns:c16="http://schemas.microsoft.com/office/drawing/2014/chart" uri="{C3380CC4-5D6E-409C-BE32-E72D297353CC}">
                <c16:uniqueId val="{00000014-E638-4DE6-BD1D-3B3A82658593}"/>
              </c:ext>
            </c:extLst>
          </c:dPt>
          <c:dPt>
            <c:idx val="26"/>
            <c:bubble3D val="0"/>
            <c:extLst>
              <c:ext xmlns:c16="http://schemas.microsoft.com/office/drawing/2014/chart" uri="{C3380CC4-5D6E-409C-BE32-E72D297353CC}">
                <c16:uniqueId val="{00000015-E638-4DE6-BD1D-3B3A82658593}"/>
              </c:ext>
            </c:extLst>
          </c:dPt>
          <c:dPt>
            <c:idx val="27"/>
            <c:bubble3D val="0"/>
            <c:spPr>
              <a:ln w="25400">
                <a:solidFill>
                  <a:sysClr val="window" lastClr="FFFFFF">
                    <a:lumMod val="65000"/>
                  </a:sysClr>
                </a:solidFill>
                <a:prstDash val="sysDash"/>
              </a:ln>
            </c:spPr>
            <c:extLst>
              <c:ext xmlns:c16="http://schemas.microsoft.com/office/drawing/2014/chart" uri="{C3380CC4-5D6E-409C-BE32-E72D297353CC}">
                <c16:uniqueId val="{00000017-E638-4DE6-BD1D-3B3A82658593}"/>
              </c:ext>
            </c:extLst>
          </c:dPt>
          <c:dPt>
            <c:idx val="28"/>
            <c:bubble3D val="0"/>
            <c:spPr>
              <a:ln w="25400">
                <a:solidFill>
                  <a:sysClr val="window" lastClr="FFFFFF">
                    <a:lumMod val="65000"/>
                  </a:sysClr>
                </a:solidFill>
                <a:prstDash val="sysDash"/>
              </a:ln>
            </c:spPr>
            <c:extLst>
              <c:ext xmlns:c16="http://schemas.microsoft.com/office/drawing/2014/chart" uri="{C3380CC4-5D6E-409C-BE32-E72D297353CC}">
                <c16:uniqueId val="{00000019-E638-4DE6-BD1D-3B3A82658593}"/>
              </c:ext>
            </c:extLst>
          </c:dPt>
          <c:dPt>
            <c:idx val="29"/>
            <c:bubble3D val="0"/>
            <c:spPr>
              <a:ln w="25400">
                <a:solidFill>
                  <a:sysClr val="window" lastClr="FFFFFF">
                    <a:lumMod val="65000"/>
                  </a:sysClr>
                </a:solidFill>
                <a:prstDash val="sysDash"/>
              </a:ln>
            </c:spPr>
            <c:extLst>
              <c:ext xmlns:c16="http://schemas.microsoft.com/office/drawing/2014/chart" uri="{C3380CC4-5D6E-409C-BE32-E72D297353CC}">
                <c16:uniqueId val="{0000001B-E638-4DE6-BD1D-3B3A82658593}"/>
              </c:ext>
            </c:extLst>
          </c:dPt>
          <c:dPt>
            <c:idx val="30"/>
            <c:bubble3D val="0"/>
            <c:spPr>
              <a:ln w="25400">
                <a:solidFill>
                  <a:sysClr val="window" lastClr="FFFFFF">
                    <a:lumMod val="65000"/>
                  </a:sysClr>
                </a:solidFill>
                <a:prstDash val="dash"/>
              </a:ln>
            </c:spPr>
            <c:extLst>
              <c:ext xmlns:c16="http://schemas.microsoft.com/office/drawing/2014/chart" uri="{C3380CC4-5D6E-409C-BE32-E72D297353CC}">
                <c16:uniqueId val="{0000001D-E638-4DE6-BD1D-3B3A82658593}"/>
              </c:ext>
            </c:extLst>
          </c:dPt>
          <c:cat>
            <c:strRef>
              <c:f>'Budgetmallar hel sida'!$A$10:$A$40</c:f>
              <c:strCache>
                <c:ptCount val="31"/>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pt idx="29">
                  <c:v>23</c:v>
                </c:pt>
                <c:pt idx="30">
                  <c:v>24</c:v>
                </c:pt>
              </c:strCache>
            </c:strRef>
          </c:cat>
          <c:val>
            <c:numRef>
              <c:f>'Budgetmallar hel sida'!$C$10:$C$40</c:f>
              <c:numCache>
                <c:formatCode>General</c:formatCode>
                <c:ptCount val="31"/>
                <c:pt idx="0">
                  <c:v>68.791148598677125</c:v>
                </c:pt>
                <c:pt idx="1">
                  <c:v>68.698423986494461</c:v>
                </c:pt>
                <c:pt idx="2">
                  <c:v>69.056507911843696</c:v>
                </c:pt>
                <c:pt idx="3">
                  <c:v>66.639361998838453</c:v>
                </c:pt>
                <c:pt idx="4">
                  <c:v>65.855204944017501</c:v>
                </c:pt>
                <c:pt idx="5">
                  <c:v>60.811819329174654</c:v>
                </c:pt>
                <c:pt idx="6">
                  <c:v>50.229200743641066</c:v>
                </c:pt>
                <c:pt idx="7">
                  <c:v>51.76306879612865</c:v>
                </c:pt>
                <c:pt idx="8">
                  <c:v>49.76708170151975</c:v>
                </c:pt>
                <c:pt idx="9">
                  <c:v>49.270866353177716</c:v>
                </c:pt>
                <c:pt idx="10">
                  <c:v>48.476217531377706</c:v>
                </c:pt>
                <c:pt idx="11">
                  <c:v>48.768084173608067</c:v>
                </c:pt>
                <c:pt idx="12">
                  <c:v>43.666591066058274</c:v>
                </c:pt>
                <c:pt idx="13">
                  <c:v>38.976916993095152</c:v>
                </c:pt>
                <c:pt idx="14">
                  <c:v>37.510524571302305</c:v>
                </c:pt>
                <c:pt idx="15">
                  <c:v>40.739059137121856</c:v>
                </c:pt>
                <c:pt idx="16">
                  <c:v>38.065598625020662</c:v>
                </c:pt>
                <c:pt idx="17">
                  <c:v>37.149095805821233</c:v>
                </c:pt>
                <c:pt idx="18">
                  <c:v>37.499325422926418</c:v>
                </c:pt>
                <c:pt idx="19">
                  <c:v>40.160924128704771</c:v>
                </c:pt>
                <c:pt idx="20">
                  <c:v>44.872155141970524</c:v>
                </c:pt>
                <c:pt idx="21">
                  <c:v>43.738695496036826</c:v>
                </c:pt>
                <c:pt idx="22">
                  <c:v>42.255445092005019</c:v>
                </c:pt>
                <c:pt idx="23">
                  <c:v>40.730415425070284</c:v>
                </c:pt>
                <c:pt idx="24">
                  <c:v>38.907890262133336</c:v>
                </c:pt>
                <c:pt idx="25">
                  <c:v>35.04325585569773</c:v>
                </c:pt>
                <c:pt idx="26">
                  <c:v>39.873187260643277</c:v>
                </c:pt>
                <c:pt idx="27">
                  <c:v>39.933823403050127</c:v>
                </c:pt>
                <c:pt idx="28">
                  <c:v>37.032746765507028</c:v>
                </c:pt>
                <c:pt idx="29">
                  <c:v>33.685912083668839</c:v>
                </c:pt>
                <c:pt idx="30">
                  <c:v>31.380056994413241</c:v>
                </c:pt>
              </c:numCache>
            </c:numRef>
          </c:val>
          <c:smooth val="0"/>
          <c:extLst>
            <c:ext xmlns:c16="http://schemas.microsoft.com/office/drawing/2014/chart" uri="{C3380CC4-5D6E-409C-BE32-E72D297353CC}">
              <c16:uniqueId val="{0000001E-E638-4DE6-BD1D-3B3A82658593}"/>
            </c:ext>
          </c:extLst>
        </c:ser>
        <c:dLbls>
          <c:showLegendKey val="0"/>
          <c:showVal val="0"/>
          <c:showCatName val="0"/>
          <c:showSerName val="0"/>
          <c:showPercent val="0"/>
          <c:showBubbleSize val="0"/>
        </c:dLbls>
        <c:marker val="1"/>
        <c:smooth val="0"/>
        <c:axId val="849082848"/>
        <c:axId val="849085144"/>
      </c:lineChart>
      <c:valAx>
        <c:axId val="849016264"/>
        <c:scaling>
          <c:orientation val="minMax"/>
        </c:scaling>
        <c:delete val="0"/>
        <c:axPos val="r"/>
        <c:numFmt formatCode="#,##0" sourceLinked="1"/>
        <c:majorTickMark val="in"/>
        <c:minorTickMark val="none"/>
        <c:tickLblPos val="nextTo"/>
        <c:spPr>
          <a:ln w="3175">
            <a:solidFill>
              <a:srgbClr val="000000"/>
            </a:solidFill>
          </a:ln>
        </c:spPr>
        <c:crossAx val="849012984"/>
        <c:crosses val="max"/>
        <c:crossBetween val="between"/>
      </c:valAx>
      <c:catAx>
        <c:axId val="849012984"/>
        <c:scaling>
          <c:orientation val="minMax"/>
        </c:scaling>
        <c:delete val="0"/>
        <c:axPos val="b"/>
        <c:numFmt formatCode="General" sourceLinked="1"/>
        <c:majorTickMark val="out"/>
        <c:minorTickMark val="none"/>
        <c:tickLblPos val="nextTo"/>
        <c:spPr>
          <a:ln w="3175">
            <a:solidFill>
              <a:srgbClr val="000000"/>
            </a:solidFill>
          </a:ln>
        </c:spPr>
        <c:crossAx val="849016264"/>
        <c:crosses val="autoZero"/>
        <c:auto val="1"/>
        <c:lblAlgn val="ctr"/>
        <c:lblOffset val="100"/>
        <c:noMultiLvlLbl val="0"/>
      </c:catAx>
      <c:valAx>
        <c:axId val="849085144"/>
        <c:scaling>
          <c:orientation val="minMax"/>
        </c:scaling>
        <c:delete val="0"/>
        <c:axPos val="l"/>
        <c:numFmt formatCode="General" sourceLinked="1"/>
        <c:majorTickMark val="in"/>
        <c:minorTickMark val="none"/>
        <c:tickLblPos val="nextTo"/>
        <c:spPr>
          <a:ln w="3175">
            <a:solidFill>
              <a:srgbClr val="000000"/>
            </a:solidFill>
          </a:ln>
        </c:spPr>
        <c:crossAx val="849082848"/>
        <c:crosses val="autoZero"/>
        <c:crossBetween val="between"/>
      </c:valAx>
      <c:catAx>
        <c:axId val="849082848"/>
        <c:scaling>
          <c:orientation val="minMax"/>
        </c:scaling>
        <c:delete val="1"/>
        <c:axPos val="b"/>
        <c:numFmt formatCode="General" sourceLinked="1"/>
        <c:majorTickMark val="out"/>
        <c:minorTickMark val="none"/>
        <c:tickLblPos val="nextTo"/>
        <c:crossAx val="84908514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4095726495726499"/>
        </c:manualLayout>
      </c:layout>
      <c:barChart>
        <c:barDir val="col"/>
        <c:grouping val="clustered"/>
        <c:varyColors val="0"/>
        <c:ser>
          <c:idx val="0"/>
          <c:order val="0"/>
          <c:tx>
            <c:strRef>
              <c:f>'D1'!$G$9</c:f>
              <c:strCache>
                <c:ptCount val="1"/>
                <c:pt idx="0">
                  <c:v>2025</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4794-4C9B-81A6-827933DEC1F2}"/>
              </c:ext>
            </c:extLst>
          </c:dPt>
          <c:dPt>
            <c:idx val="1"/>
            <c:invertIfNegative val="0"/>
            <c:bubble3D val="0"/>
            <c:extLst>
              <c:ext xmlns:c16="http://schemas.microsoft.com/office/drawing/2014/chart" uri="{C3380CC4-5D6E-409C-BE32-E72D297353CC}">
                <c16:uniqueId val="{00000001-4794-4C9B-81A6-827933DEC1F2}"/>
              </c:ext>
            </c:extLst>
          </c:dPt>
          <c:dPt>
            <c:idx val="2"/>
            <c:invertIfNegative val="0"/>
            <c:bubble3D val="0"/>
            <c:extLst>
              <c:ext xmlns:c16="http://schemas.microsoft.com/office/drawing/2014/chart" uri="{C3380CC4-5D6E-409C-BE32-E72D297353CC}">
                <c16:uniqueId val="{00000002-4794-4C9B-81A6-827933DEC1F2}"/>
              </c:ext>
            </c:extLst>
          </c:dPt>
          <c:dPt>
            <c:idx val="3"/>
            <c:invertIfNegative val="0"/>
            <c:bubble3D val="0"/>
            <c:extLst>
              <c:ext xmlns:c16="http://schemas.microsoft.com/office/drawing/2014/chart" uri="{C3380CC4-5D6E-409C-BE32-E72D297353CC}">
                <c16:uniqueId val="{00000003-4794-4C9B-81A6-827933DEC1F2}"/>
              </c:ext>
            </c:extLst>
          </c:dPt>
          <c:dPt>
            <c:idx val="4"/>
            <c:invertIfNegative val="0"/>
            <c:bubble3D val="0"/>
            <c:extLst>
              <c:ext xmlns:c16="http://schemas.microsoft.com/office/drawing/2014/chart" uri="{C3380CC4-5D6E-409C-BE32-E72D297353CC}">
                <c16:uniqueId val="{00000004-4794-4C9B-81A6-827933DEC1F2}"/>
              </c:ext>
            </c:extLst>
          </c:dPt>
          <c:dPt>
            <c:idx val="5"/>
            <c:invertIfNegative val="0"/>
            <c:bubble3D val="0"/>
            <c:extLst>
              <c:ext xmlns:c16="http://schemas.microsoft.com/office/drawing/2014/chart" uri="{C3380CC4-5D6E-409C-BE32-E72D297353CC}">
                <c16:uniqueId val="{00000005-4794-4C9B-81A6-827933DEC1F2}"/>
              </c:ext>
            </c:extLst>
          </c:dPt>
          <c:dPt>
            <c:idx val="6"/>
            <c:invertIfNegative val="0"/>
            <c:bubble3D val="0"/>
            <c:extLst>
              <c:ext xmlns:c16="http://schemas.microsoft.com/office/drawing/2014/chart" uri="{C3380CC4-5D6E-409C-BE32-E72D297353CC}">
                <c16:uniqueId val="{00000006-4794-4C9B-81A6-827933DEC1F2}"/>
              </c:ext>
            </c:extLst>
          </c:dPt>
          <c:dPt>
            <c:idx val="7"/>
            <c:invertIfNegative val="0"/>
            <c:bubble3D val="0"/>
            <c:extLst>
              <c:ext xmlns:c16="http://schemas.microsoft.com/office/drawing/2014/chart" uri="{C3380CC4-5D6E-409C-BE32-E72D297353CC}">
                <c16:uniqueId val="{00000007-4794-4C9B-81A6-827933DEC1F2}"/>
              </c:ext>
            </c:extLst>
          </c:dPt>
          <c:dPt>
            <c:idx val="8"/>
            <c:invertIfNegative val="0"/>
            <c:bubble3D val="0"/>
            <c:extLst>
              <c:ext xmlns:c16="http://schemas.microsoft.com/office/drawing/2014/chart" uri="{C3380CC4-5D6E-409C-BE32-E72D297353CC}">
                <c16:uniqueId val="{00000008-4794-4C9B-81A6-827933DEC1F2}"/>
              </c:ext>
            </c:extLst>
          </c:dPt>
          <c:dPt>
            <c:idx val="9"/>
            <c:invertIfNegative val="0"/>
            <c:bubble3D val="0"/>
            <c:extLst>
              <c:ext xmlns:c16="http://schemas.microsoft.com/office/drawing/2014/chart" uri="{C3380CC4-5D6E-409C-BE32-E72D297353CC}">
                <c16:uniqueId val="{00000009-4794-4C9B-81A6-827933DEC1F2}"/>
              </c:ext>
            </c:extLst>
          </c:dPt>
          <c:dPt>
            <c:idx val="10"/>
            <c:invertIfNegative val="0"/>
            <c:bubble3D val="0"/>
            <c:extLst>
              <c:ext xmlns:c16="http://schemas.microsoft.com/office/drawing/2014/chart" uri="{C3380CC4-5D6E-409C-BE32-E72D297353CC}">
                <c16:uniqueId val="{0000000A-4794-4C9B-81A6-827933DEC1F2}"/>
              </c:ext>
            </c:extLst>
          </c:dPt>
          <c:cat>
            <c:strRef>
              <c:f>'D1'!$H$8:$L$8</c:f>
              <c:strCache>
                <c:ptCount val="5"/>
                <c:pt idx="0">
                  <c:v>0-19 år</c:v>
                </c:pt>
                <c:pt idx="1">
                  <c:v>20-69 år</c:v>
                </c:pt>
                <c:pt idx="2">
                  <c:v>70-79 år </c:v>
                </c:pt>
                <c:pt idx="3">
                  <c:v>80 år och äldre</c:v>
                </c:pt>
                <c:pt idx="4">
                  <c:v>Alla</c:v>
                </c:pt>
              </c:strCache>
            </c:strRef>
          </c:cat>
          <c:val>
            <c:numRef>
              <c:f>'D1'!$H$9:$L$9</c:f>
              <c:numCache>
                <c:formatCode>#,##0</c:formatCode>
                <c:ptCount val="5"/>
                <c:pt idx="0">
                  <c:v>3.4012397521466564</c:v>
                </c:pt>
                <c:pt idx="1">
                  <c:v>2.4199648853960642</c:v>
                </c:pt>
                <c:pt idx="2">
                  <c:v>-0.5072108661721586</c:v>
                </c:pt>
                <c:pt idx="3">
                  <c:v>25.032891013842097</c:v>
                </c:pt>
                <c:pt idx="4">
                  <c:v>3.5562849199648694</c:v>
                </c:pt>
              </c:numCache>
            </c:numRef>
          </c:val>
          <c:extLst>
            <c:ext xmlns:c16="http://schemas.microsoft.com/office/drawing/2014/chart" uri="{C3380CC4-5D6E-409C-BE32-E72D297353CC}">
              <c16:uniqueId val="{0000000B-4794-4C9B-81A6-827933DEC1F2}"/>
            </c:ext>
          </c:extLst>
        </c:ser>
        <c:ser>
          <c:idx val="1"/>
          <c:order val="1"/>
          <c:tx>
            <c:strRef>
              <c:f>'D1'!$G$10</c:f>
              <c:strCache>
                <c:ptCount val="1"/>
                <c:pt idx="0">
                  <c:v>2030</c:v>
                </c:pt>
              </c:strCache>
            </c:strRef>
          </c:tx>
          <c:spPr>
            <a:solidFill>
              <a:srgbClr val="B4B4B4"/>
            </a:solidFill>
            <a:ln w="3175">
              <a:solidFill>
                <a:sysClr val="windowText" lastClr="000000">
                  <a:lumMod val="100000"/>
                </a:sysClr>
              </a:solidFill>
            </a:ln>
          </c:spPr>
          <c:invertIfNegative val="0"/>
          <c:cat>
            <c:strRef>
              <c:f>'D1'!$H$8:$L$8</c:f>
              <c:strCache>
                <c:ptCount val="5"/>
                <c:pt idx="0">
                  <c:v>0-19 år</c:v>
                </c:pt>
                <c:pt idx="1">
                  <c:v>20-69 år</c:v>
                </c:pt>
                <c:pt idx="2">
                  <c:v>70-79 år </c:v>
                </c:pt>
                <c:pt idx="3">
                  <c:v>80 år och äldre</c:v>
                </c:pt>
                <c:pt idx="4">
                  <c:v>Alla</c:v>
                </c:pt>
              </c:strCache>
            </c:strRef>
          </c:cat>
          <c:val>
            <c:numRef>
              <c:f>'D1'!$H$10:$L$10</c:f>
              <c:numCache>
                <c:formatCode>#,##0</c:formatCode>
                <c:ptCount val="5"/>
                <c:pt idx="0">
                  <c:v>4.4306118663864469</c:v>
                </c:pt>
                <c:pt idx="1">
                  <c:v>5.1105752226198398</c:v>
                </c:pt>
                <c:pt idx="2">
                  <c:v>-2.8728791120616881</c:v>
                </c:pt>
                <c:pt idx="3">
                  <c:v>49.603078140727021</c:v>
                </c:pt>
                <c:pt idx="4">
                  <c:v>6.5223466282536835</c:v>
                </c:pt>
              </c:numCache>
            </c:numRef>
          </c:val>
          <c:extLst>
            <c:ext xmlns:c16="http://schemas.microsoft.com/office/drawing/2014/chart" uri="{C3380CC4-5D6E-409C-BE32-E72D297353CC}">
              <c16:uniqueId val="{0000000C-4794-4C9B-81A6-827933DEC1F2}"/>
            </c:ext>
          </c:extLst>
        </c:ser>
        <c:ser>
          <c:idx val="2"/>
          <c:order val="2"/>
          <c:tx>
            <c:strRef>
              <c:f>'D1'!$G$11</c:f>
              <c:strCache>
                <c:ptCount val="1"/>
                <c:pt idx="0">
                  <c:v>2035</c:v>
                </c:pt>
              </c:strCache>
            </c:strRef>
          </c:tx>
          <c:spPr>
            <a:solidFill>
              <a:srgbClr val="5A5A5A"/>
            </a:solidFill>
            <a:ln w="3175">
              <a:solidFill>
                <a:srgbClr val="000000"/>
              </a:solidFill>
            </a:ln>
          </c:spPr>
          <c:invertIfNegative val="0"/>
          <c:cat>
            <c:strRef>
              <c:f>'D1'!$H$8:$L$8</c:f>
              <c:strCache>
                <c:ptCount val="5"/>
                <c:pt idx="0">
                  <c:v>0-19 år</c:v>
                </c:pt>
                <c:pt idx="1">
                  <c:v>20-69 år</c:v>
                </c:pt>
                <c:pt idx="2">
                  <c:v>70-79 år </c:v>
                </c:pt>
                <c:pt idx="3">
                  <c:v>80 år och äldre</c:v>
                </c:pt>
                <c:pt idx="4">
                  <c:v>Alla</c:v>
                </c:pt>
              </c:strCache>
            </c:strRef>
          </c:cat>
          <c:val>
            <c:numRef>
              <c:f>'D1'!$H$11:$L$11</c:f>
              <c:numCache>
                <c:formatCode>#,##0</c:formatCode>
                <c:ptCount val="5"/>
                <c:pt idx="0">
                  <c:v>4.6750600718717283</c:v>
                </c:pt>
                <c:pt idx="1">
                  <c:v>6.6890566940414953</c:v>
                </c:pt>
                <c:pt idx="2">
                  <c:v>4.2679059915671447</c:v>
                </c:pt>
                <c:pt idx="3">
                  <c:v>59.676362704075082</c:v>
                </c:pt>
                <c:pt idx="4">
                  <c:v>8.7767464918244933</c:v>
                </c:pt>
              </c:numCache>
            </c:numRef>
          </c:val>
          <c:extLst>
            <c:ext xmlns:c16="http://schemas.microsoft.com/office/drawing/2014/chart" uri="{C3380CC4-5D6E-409C-BE32-E72D297353CC}">
              <c16:uniqueId val="{0000000D-4794-4C9B-81A6-827933DEC1F2}"/>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At val="0"/>
        <c:auto val="1"/>
        <c:lblAlgn val="ctr"/>
        <c:lblOffset val="100"/>
        <c:noMultiLvlLbl val="1"/>
      </c:catAx>
      <c:valAx>
        <c:axId val="82466304"/>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8.0019871794871786E-2"/>
          <c:y val="0.86281880341880346"/>
          <c:w val="0.91322927350427352"/>
          <c:h val="0.10461709401709401"/>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61241581196581196"/>
        </c:manualLayout>
      </c:layout>
      <c:lineChart>
        <c:grouping val="standard"/>
        <c:varyColors val="0"/>
        <c:ser>
          <c:idx val="1"/>
          <c:order val="0"/>
          <c:tx>
            <c:strRef>
              <c:f>'D2'!$B$8</c:f>
              <c:strCache>
                <c:ptCount val="1"/>
                <c:pt idx="0">
                  <c:v>Bruttoskuld (vänster axel)</c:v>
                </c:pt>
              </c:strCache>
            </c:strRef>
          </c:tx>
          <c:spPr>
            <a:ln w="19050">
              <a:solidFill>
                <a:srgbClr val="000000"/>
              </a:solidFill>
              <a:prstDash val="sysDash"/>
            </a:ln>
          </c:spPr>
          <c:marker>
            <c:symbol val="none"/>
          </c:marker>
          <c:cat>
            <c:numRef>
              <c:f>'D2'!$A$15:$A$45</c:f>
              <c:numCache>
                <c:formatCode>General</c:formatCode>
                <c:ptCount val="31"/>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pt idx="17">
                  <c:v>2037</c:v>
                </c:pt>
                <c:pt idx="18">
                  <c:v>2038</c:v>
                </c:pt>
                <c:pt idx="19">
                  <c:v>2039</c:v>
                </c:pt>
                <c:pt idx="20">
                  <c:v>2040</c:v>
                </c:pt>
                <c:pt idx="21">
                  <c:v>2041</c:v>
                </c:pt>
                <c:pt idx="22">
                  <c:v>2042</c:v>
                </c:pt>
                <c:pt idx="23">
                  <c:v>2043</c:v>
                </c:pt>
                <c:pt idx="24">
                  <c:v>2044</c:v>
                </c:pt>
                <c:pt idx="25">
                  <c:v>2045</c:v>
                </c:pt>
                <c:pt idx="26">
                  <c:v>2046</c:v>
                </c:pt>
                <c:pt idx="27">
                  <c:v>2047</c:v>
                </c:pt>
                <c:pt idx="28">
                  <c:v>2048</c:v>
                </c:pt>
                <c:pt idx="29">
                  <c:v>2049</c:v>
                </c:pt>
                <c:pt idx="30">
                  <c:v>2050</c:v>
                </c:pt>
              </c:numCache>
            </c:numRef>
          </c:cat>
          <c:val>
            <c:numRef>
              <c:f>'D2'!$B$15:$B$45</c:f>
              <c:numCache>
                <c:formatCode>0.00</c:formatCode>
                <c:ptCount val="31"/>
                <c:pt idx="0">
                  <c:v>39.873187260643199</c:v>
                </c:pt>
                <c:pt idx="1">
                  <c:v>39.933823403050127</c:v>
                </c:pt>
                <c:pt idx="2">
                  <c:v>37.032746765507028</c:v>
                </c:pt>
                <c:pt idx="3">
                  <c:v>33.685912083668839</c:v>
                </c:pt>
                <c:pt idx="4">
                  <c:v>31.380056994413241</c:v>
                </c:pt>
                <c:pt idx="5">
                  <c:v>30.391997651785857</c:v>
                </c:pt>
                <c:pt idx="6">
                  <c:v>29.568065939130321</c:v>
                </c:pt>
                <c:pt idx="7">
                  <c:v>28.901024924004936</c:v>
                </c:pt>
                <c:pt idx="8">
                  <c:v>28.370897850162475</c:v>
                </c:pt>
                <c:pt idx="9">
                  <c:v>27.981151147906168</c:v>
                </c:pt>
                <c:pt idx="10">
                  <c:v>27.693582805629024</c:v>
                </c:pt>
                <c:pt idx="11">
                  <c:v>27.547290237419077</c:v>
                </c:pt>
                <c:pt idx="12">
                  <c:v>27.523630068321182</c:v>
                </c:pt>
                <c:pt idx="13">
                  <c:v>27.599619687025228</c:v>
                </c:pt>
                <c:pt idx="14">
                  <c:v>27.763928184007241</c:v>
                </c:pt>
                <c:pt idx="15">
                  <c:v>27.936023979374603</c:v>
                </c:pt>
                <c:pt idx="16">
                  <c:v>28.119918908221059</c:v>
                </c:pt>
                <c:pt idx="17">
                  <c:v>28.383617981441418</c:v>
                </c:pt>
                <c:pt idx="18">
                  <c:v>28.691847162967658</c:v>
                </c:pt>
                <c:pt idx="19">
                  <c:v>29.053505053172856</c:v>
                </c:pt>
                <c:pt idx="20">
                  <c:v>29.442318057181101</c:v>
                </c:pt>
                <c:pt idx="21">
                  <c:v>29.806248475975668</c:v>
                </c:pt>
                <c:pt idx="22">
                  <c:v>30.186413909385308</c:v>
                </c:pt>
                <c:pt idx="23">
                  <c:v>30.590707372216343</c:v>
                </c:pt>
                <c:pt idx="24">
                  <c:v>31.033984639362917</c:v>
                </c:pt>
                <c:pt idx="25">
                  <c:v>31.515692152437357</c:v>
                </c:pt>
                <c:pt idx="26">
                  <c:v>32.030039693490863</c:v>
                </c:pt>
                <c:pt idx="27">
                  <c:v>32.575081468677254</c:v>
                </c:pt>
                <c:pt idx="28">
                  <c:v>33.151379434000447</c:v>
                </c:pt>
                <c:pt idx="29">
                  <c:v>33.750439359741904</c:v>
                </c:pt>
                <c:pt idx="30">
                  <c:v>34.399008829172359</c:v>
                </c:pt>
              </c:numCache>
            </c:numRef>
          </c:val>
          <c:smooth val="0"/>
          <c:extLst>
            <c:ext xmlns:c16="http://schemas.microsoft.com/office/drawing/2014/chart" uri="{C3380CC4-5D6E-409C-BE32-E72D297353CC}">
              <c16:uniqueId val="{00000000-850C-4E02-B8CC-67775B658358}"/>
            </c:ext>
          </c:extLst>
        </c:ser>
        <c:dLbls>
          <c:showLegendKey val="0"/>
          <c:showVal val="0"/>
          <c:showCatName val="0"/>
          <c:showSerName val="0"/>
          <c:showPercent val="0"/>
          <c:showBubbleSize val="0"/>
        </c:dLbls>
        <c:marker val="1"/>
        <c:smooth val="0"/>
        <c:axId val="82487936"/>
        <c:axId val="82502016"/>
      </c:lineChart>
      <c:lineChart>
        <c:grouping val="standard"/>
        <c:varyColors val="0"/>
        <c:ser>
          <c:idx val="0"/>
          <c:order val="1"/>
          <c:tx>
            <c:strRef>
              <c:f>'D2'!$C$8</c:f>
              <c:strCache>
                <c:ptCount val="1"/>
                <c:pt idx="0">
                  <c:v>Primärt finansiellt sparande (höger axel)</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1-850C-4E02-B8CC-67775B658358}"/>
              </c:ext>
            </c:extLst>
          </c:dPt>
          <c:dPt>
            <c:idx val="1"/>
            <c:bubble3D val="0"/>
            <c:extLst>
              <c:ext xmlns:c16="http://schemas.microsoft.com/office/drawing/2014/chart" uri="{C3380CC4-5D6E-409C-BE32-E72D297353CC}">
                <c16:uniqueId val="{00000002-850C-4E02-B8CC-67775B658358}"/>
              </c:ext>
            </c:extLst>
          </c:dPt>
          <c:dPt>
            <c:idx val="2"/>
            <c:bubble3D val="0"/>
            <c:extLst>
              <c:ext xmlns:c16="http://schemas.microsoft.com/office/drawing/2014/chart" uri="{C3380CC4-5D6E-409C-BE32-E72D297353CC}">
                <c16:uniqueId val="{00000003-850C-4E02-B8CC-67775B658358}"/>
              </c:ext>
            </c:extLst>
          </c:dPt>
          <c:dPt>
            <c:idx val="3"/>
            <c:bubble3D val="0"/>
            <c:extLst>
              <c:ext xmlns:c16="http://schemas.microsoft.com/office/drawing/2014/chart" uri="{C3380CC4-5D6E-409C-BE32-E72D297353CC}">
                <c16:uniqueId val="{00000004-850C-4E02-B8CC-67775B658358}"/>
              </c:ext>
            </c:extLst>
          </c:dPt>
          <c:dPt>
            <c:idx val="4"/>
            <c:bubble3D val="0"/>
            <c:extLst>
              <c:ext xmlns:c16="http://schemas.microsoft.com/office/drawing/2014/chart" uri="{C3380CC4-5D6E-409C-BE32-E72D297353CC}">
                <c16:uniqueId val="{00000005-850C-4E02-B8CC-67775B658358}"/>
              </c:ext>
            </c:extLst>
          </c:dPt>
          <c:dPt>
            <c:idx val="5"/>
            <c:bubble3D val="0"/>
            <c:extLst>
              <c:ext xmlns:c16="http://schemas.microsoft.com/office/drawing/2014/chart" uri="{C3380CC4-5D6E-409C-BE32-E72D297353CC}">
                <c16:uniqueId val="{00000006-850C-4E02-B8CC-67775B658358}"/>
              </c:ext>
            </c:extLst>
          </c:dPt>
          <c:dPt>
            <c:idx val="6"/>
            <c:bubble3D val="0"/>
            <c:extLst>
              <c:ext xmlns:c16="http://schemas.microsoft.com/office/drawing/2014/chart" uri="{C3380CC4-5D6E-409C-BE32-E72D297353CC}">
                <c16:uniqueId val="{00000007-850C-4E02-B8CC-67775B658358}"/>
              </c:ext>
            </c:extLst>
          </c:dPt>
          <c:dPt>
            <c:idx val="7"/>
            <c:bubble3D val="0"/>
            <c:extLst>
              <c:ext xmlns:c16="http://schemas.microsoft.com/office/drawing/2014/chart" uri="{C3380CC4-5D6E-409C-BE32-E72D297353CC}">
                <c16:uniqueId val="{00000008-850C-4E02-B8CC-67775B658358}"/>
              </c:ext>
            </c:extLst>
          </c:dPt>
          <c:dPt>
            <c:idx val="8"/>
            <c:bubble3D val="0"/>
            <c:extLst>
              <c:ext xmlns:c16="http://schemas.microsoft.com/office/drawing/2014/chart" uri="{C3380CC4-5D6E-409C-BE32-E72D297353CC}">
                <c16:uniqueId val="{00000009-850C-4E02-B8CC-67775B658358}"/>
              </c:ext>
            </c:extLst>
          </c:dPt>
          <c:dPt>
            <c:idx val="9"/>
            <c:bubble3D val="0"/>
            <c:extLst>
              <c:ext xmlns:c16="http://schemas.microsoft.com/office/drawing/2014/chart" uri="{C3380CC4-5D6E-409C-BE32-E72D297353CC}">
                <c16:uniqueId val="{0000000A-850C-4E02-B8CC-67775B658358}"/>
              </c:ext>
            </c:extLst>
          </c:dPt>
          <c:dPt>
            <c:idx val="10"/>
            <c:bubble3D val="0"/>
            <c:extLst>
              <c:ext xmlns:c16="http://schemas.microsoft.com/office/drawing/2014/chart" uri="{C3380CC4-5D6E-409C-BE32-E72D297353CC}">
                <c16:uniqueId val="{0000000B-850C-4E02-B8CC-67775B658358}"/>
              </c:ext>
            </c:extLst>
          </c:dPt>
          <c:cat>
            <c:numRef>
              <c:f>'D2'!$A$15:$A$45</c:f>
              <c:numCache>
                <c:formatCode>General</c:formatCode>
                <c:ptCount val="31"/>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pt idx="17">
                  <c:v>2037</c:v>
                </c:pt>
                <c:pt idx="18">
                  <c:v>2038</c:v>
                </c:pt>
                <c:pt idx="19">
                  <c:v>2039</c:v>
                </c:pt>
                <c:pt idx="20">
                  <c:v>2040</c:v>
                </c:pt>
                <c:pt idx="21">
                  <c:v>2041</c:v>
                </c:pt>
                <c:pt idx="22">
                  <c:v>2042</c:v>
                </c:pt>
                <c:pt idx="23">
                  <c:v>2043</c:v>
                </c:pt>
                <c:pt idx="24">
                  <c:v>2044</c:v>
                </c:pt>
                <c:pt idx="25">
                  <c:v>2045</c:v>
                </c:pt>
                <c:pt idx="26">
                  <c:v>2046</c:v>
                </c:pt>
                <c:pt idx="27">
                  <c:v>2047</c:v>
                </c:pt>
                <c:pt idx="28">
                  <c:v>2048</c:v>
                </c:pt>
                <c:pt idx="29">
                  <c:v>2049</c:v>
                </c:pt>
                <c:pt idx="30">
                  <c:v>2050</c:v>
                </c:pt>
              </c:numCache>
            </c:numRef>
          </c:cat>
          <c:val>
            <c:numRef>
              <c:f>'D2'!$C$15:$C$45</c:f>
              <c:numCache>
                <c:formatCode>0.00</c:formatCode>
                <c:ptCount val="31"/>
                <c:pt idx="0">
                  <c:v>-3.98030678455829</c:v>
                </c:pt>
                <c:pt idx="1">
                  <c:v>-5.5153294498743426</c:v>
                </c:pt>
                <c:pt idx="2">
                  <c:v>-1.9464193977174422</c:v>
                </c:pt>
                <c:pt idx="3">
                  <c:v>-0.43591155143234567</c:v>
                </c:pt>
                <c:pt idx="4">
                  <c:v>3.9426752845373669E-2</c:v>
                </c:pt>
                <c:pt idx="5">
                  <c:v>4.4054792052633457E-3</c:v>
                </c:pt>
                <c:pt idx="6">
                  <c:v>9.9950456895939767E-3</c:v>
                </c:pt>
                <c:pt idx="7">
                  <c:v>3.1094859823371301E-2</c:v>
                </c:pt>
                <c:pt idx="8">
                  <c:v>1.7001395465698472E-2</c:v>
                </c:pt>
                <c:pt idx="9">
                  <c:v>-2.461506303724038E-2</c:v>
                </c:pt>
                <c:pt idx="10">
                  <c:v>-6.2888721531947342E-2</c:v>
                </c:pt>
                <c:pt idx="11">
                  <c:v>-0.14441412259485831</c:v>
                </c:pt>
                <c:pt idx="12">
                  <c:v>-0.22365294149330636</c:v>
                </c:pt>
                <c:pt idx="13">
                  <c:v>-0.27035782101326444</c:v>
                </c:pt>
                <c:pt idx="14">
                  <c:v>-0.2998270100757735</c:v>
                </c:pt>
                <c:pt idx="15">
                  <c:v>-0.20422393927733304</c:v>
                </c:pt>
                <c:pt idx="16">
                  <c:v>-0.12545155856210896</c:v>
                </c:pt>
                <c:pt idx="17">
                  <c:v>-0.15677897246140826</c:v>
                </c:pt>
                <c:pt idx="18">
                  <c:v>-0.19959292565561765</c:v>
                </c:pt>
                <c:pt idx="19">
                  <c:v>-0.2548499743278973</c:v>
                </c:pt>
                <c:pt idx="20">
                  <c:v>-0.29509435042799331</c:v>
                </c:pt>
                <c:pt idx="21">
                  <c:v>-0.29151588978765108</c:v>
                </c:pt>
                <c:pt idx="22">
                  <c:v>-0.29818912166915901</c:v>
                </c:pt>
                <c:pt idx="23">
                  <c:v>-0.30211861816822505</c:v>
                </c:pt>
                <c:pt idx="24">
                  <c:v>-0.31283005389594343</c:v>
                </c:pt>
                <c:pt idx="25">
                  <c:v>-0.32715374132493436</c:v>
                </c:pt>
                <c:pt idx="26">
                  <c:v>-0.34107266854784218</c:v>
                </c:pt>
                <c:pt idx="27">
                  <c:v>-0.36564536839853212</c:v>
                </c:pt>
                <c:pt idx="28">
                  <c:v>-0.39739296709607169</c:v>
                </c:pt>
                <c:pt idx="29">
                  <c:v>-0.42080984762467827</c:v>
                </c:pt>
                <c:pt idx="30">
                  <c:v>-0.4556254609833339</c:v>
                </c:pt>
              </c:numCache>
            </c:numRef>
          </c:val>
          <c:smooth val="0"/>
          <c:extLst>
            <c:ext xmlns:c16="http://schemas.microsoft.com/office/drawing/2014/chart" uri="{C3380CC4-5D6E-409C-BE32-E72D297353CC}">
              <c16:uniqueId val="{0000000C-850C-4E02-B8CC-67775B658358}"/>
            </c:ext>
          </c:extLst>
        </c:ser>
        <c:ser>
          <c:idx val="2"/>
          <c:order val="2"/>
          <c:tx>
            <c:strRef>
              <c:f>'D2'!$D$8</c:f>
              <c:strCache>
                <c:ptCount val="1"/>
                <c:pt idx="0">
                  <c:v>Finansiellt sparande (höger axel)</c:v>
                </c:pt>
              </c:strCache>
            </c:strRef>
          </c:tx>
          <c:marker>
            <c:symbol val="none"/>
          </c:marker>
          <c:val>
            <c:numRef>
              <c:f>'D2'!$D$15:$D$45</c:f>
              <c:numCache>
                <c:formatCode>0.00</c:formatCode>
                <c:ptCount val="31"/>
                <c:pt idx="0">
                  <c:v>-3.0684918448817902</c:v>
                </c:pt>
                <c:pt idx="1">
                  <c:v>-4.5122510397885938</c:v>
                </c:pt>
                <c:pt idx="2">
                  <c:v>-0.95828018362900735</c:v>
                </c:pt>
                <c:pt idx="3">
                  <c:v>0.54077385319193005</c:v>
                </c:pt>
                <c:pt idx="4">
                  <c:v>0.95882664559665265</c:v>
                </c:pt>
                <c:pt idx="5">
                  <c:v>0.9018126031131698</c:v>
                </c:pt>
                <c:pt idx="6">
                  <c:v>0.8710952256186405</c:v>
                </c:pt>
                <c:pt idx="7">
                  <c:v>0.85851457316674629</c:v>
                </c:pt>
                <c:pt idx="8">
                  <c:v>0.81470295367020817</c:v>
                </c:pt>
                <c:pt idx="9">
                  <c:v>0.74747964808684997</c:v>
                </c:pt>
                <c:pt idx="10">
                  <c:v>0.68478840546416275</c:v>
                </c:pt>
                <c:pt idx="11">
                  <c:v>0.5813661182238069</c:v>
                </c:pt>
                <c:pt idx="12">
                  <c:v>0.48173665282347833</c:v>
                </c:pt>
                <c:pt idx="13">
                  <c:v>0.41276466908052062</c:v>
                </c:pt>
                <c:pt idx="14">
                  <c:v>0.35931274627716708</c:v>
                </c:pt>
                <c:pt idx="15">
                  <c:v>0.42780775435095686</c:v>
                </c:pt>
                <c:pt idx="16">
                  <c:v>0.51327764838144296</c:v>
                </c:pt>
                <c:pt idx="17">
                  <c:v>0.48702913975744289</c:v>
                </c:pt>
                <c:pt idx="18">
                  <c:v>0.44481261360060453</c:v>
                </c:pt>
                <c:pt idx="19">
                  <c:v>0.38934712776647729</c:v>
                </c:pt>
                <c:pt idx="20">
                  <c:v>0.34745724212919082</c:v>
                </c:pt>
                <c:pt idx="21">
                  <c:v>0.35453898752860868</c:v>
                </c:pt>
                <c:pt idx="22">
                  <c:v>0.35007049162459186</c:v>
                </c:pt>
                <c:pt idx="23">
                  <c:v>0.34078186789711973</c:v>
                </c:pt>
                <c:pt idx="24">
                  <c:v>0.32390262920311819</c:v>
                </c:pt>
                <c:pt idx="25">
                  <c:v>0.30228713492371845</c:v>
                </c:pt>
                <c:pt idx="26">
                  <c:v>0.28125322876956765</c:v>
                </c:pt>
                <c:pt idx="27">
                  <c:v>0.2484615784902168</c:v>
                </c:pt>
                <c:pt idx="28">
                  <c:v>0.20673242375146092</c:v>
                </c:pt>
                <c:pt idx="29">
                  <c:v>0.17198594471280013</c:v>
                </c:pt>
                <c:pt idx="30">
                  <c:v>0.12466045667520342</c:v>
                </c:pt>
              </c:numCache>
            </c:numRef>
          </c:val>
          <c:smooth val="0"/>
          <c:extLst>
            <c:ext xmlns:c16="http://schemas.microsoft.com/office/drawing/2014/chart" uri="{C3380CC4-5D6E-409C-BE32-E72D297353CC}">
              <c16:uniqueId val="{0000000D-850C-4E02-B8CC-67775B658358}"/>
            </c:ext>
          </c:extLst>
        </c:ser>
        <c:dLbls>
          <c:showLegendKey val="0"/>
          <c:showVal val="0"/>
          <c:showCatName val="0"/>
          <c:showSerName val="0"/>
          <c:showPercent val="0"/>
          <c:showBubbleSize val="0"/>
        </c:dLbls>
        <c:marker val="1"/>
        <c:smooth val="0"/>
        <c:axId val="530686760"/>
        <c:axId val="530684792"/>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tickLblSkip val="5"/>
        <c:noMultiLvlLbl val="1"/>
      </c:catAx>
      <c:valAx>
        <c:axId val="82502016"/>
        <c:scaling>
          <c:orientation val="minMax"/>
          <c:min val="25"/>
        </c:scaling>
        <c:delete val="0"/>
        <c:axPos val="l"/>
        <c:numFmt formatCode="0;[Red]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 val="autoZero"/>
        <c:crossBetween val="between"/>
        <c:majorUnit val="5"/>
      </c:valAx>
      <c:valAx>
        <c:axId val="530684792"/>
        <c:scaling>
          <c:orientation val="minMax"/>
        </c:scaling>
        <c:delete val="0"/>
        <c:axPos val="r"/>
        <c:numFmt formatCode="0_ ;\-0\ " sourceLinked="0"/>
        <c:majorTickMark val="in"/>
        <c:minorTickMark val="none"/>
        <c:tickLblPos val="nextTo"/>
        <c:spPr>
          <a:ln w="3175">
            <a:solidFill>
              <a:sysClr val="windowText" lastClr="000000"/>
            </a:solidFill>
          </a:ln>
        </c:spPr>
        <c:crossAx val="530686760"/>
        <c:crosses val="max"/>
        <c:crossBetween val="between"/>
      </c:valAx>
      <c:catAx>
        <c:axId val="530686760"/>
        <c:scaling>
          <c:orientation val="minMax"/>
        </c:scaling>
        <c:delete val="1"/>
        <c:axPos val="b"/>
        <c:numFmt formatCode="General" sourceLinked="1"/>
        <c:majorTickMark val="out"/>
        <c:minorTickMark val="none"/>
        <c:tickLblPos val="nextTo"/>
        <c:crossAx val="530684792"/>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5.0390384615384635E-2"/>
          <c:y val="0.73386025641025643"/>
          <c:w val="0.89107820512820501"/>
          <c:h val="0.23357564102564102"/>
        </c:manualLayout>
      </c:layout>
      <c:overlay val="1"/>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budget/VÅP/VÅP.xsd">
  <departementsnamn>Finansdepartementet</departementsnamn>
  <logos>
    <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Hallengren, Hultqvist, Andersson, Damberg, Shekarabi, Ygeman, Linde, Ekström, Eneroth, Dahlgren, Nilsson, Ernkrans, Lindhagen, Lind, Hallberg, Nordmark, Micko,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årtal>2021</årtal>
  <dokumentnummer etikett="Prop.">2020/21:100</dokumentnummer>
  <prognosår>
    <år-10 xmlns:p3="http://rkdhs/mallar/budget/VÅP/VÅP/användarval.xsd" p3:kort="09">2009</år-10>
    <år-9 xmlns:p3="http://rkdhs/mallar/budget/VÅP/VÅP/användarval.xsd" p3:kort="10">2010</år-9>
    <år-8 xmlns:p3="http://rkdhs/mallar/budget/VÅP/VÅP/användarval.xsd" p3:kort="11">2011</år-8>
    <år-7 xmlns:p3="http://rkdhs/mallar/budget/VÅP/VÅP/användarval.xsd" p3:kort="12">2012</år-7>
    <år-6 xmlns:p3="http://rkdhs/mallar/budget/VÅP/VÅP/användarval.xsd" p3:kort="13">2013</år-6>
    <år-5 xmlns:p3="http://rkdhs/mallar/budget/VÅP/VÅP/användarval.xsd" p3:kort="14">2014</år-5>
    <år-4 xmlns:p3="http://rkdhs/mallar/budget/VÅP/VÅP/användarval.xsd" p3:kort="15">2015</år-4>
    <år-3 xmlns:p3="http://rkdhs/mallar/budget/VÅP/VÅP/användarval.xsd" p3:kort="16">2016</år-3>
    <år-2 xmlns:p3="http://rkdhs/mallar/budget/VÅP/VÅP/användarval.xsd" p3:kort="17">2017</år-2>
    <år-1 xmlns:p3="http://rkdhs/mallar/budget/VÅP/VÅP/användarval.xsd" p3:kort="18">2018</år-1>
    <år0 xmlns:p3="http://rkdhs/mallar/budget/VÅP/VÅP/användarval.xsd" p3:kort="19">2019</år0>
    <år1 xmlns:p3="http://rkdhs/mallar/budget/VÅP/VÅP/användarval.xsd" p3:kort="20">2020</år1>
    <år2 xmlns:p3="http://rkdhs/mallar/budget/VÅP/VÅP/användarval.xsd" p3:kort="21">2021</år2>
    <år3 xmlns:p3="http://rkdhs/mallar/budget/VÅP/VÅP/användarval.xsd" p3:kort="22">2022</år3>
    <år4 xmlns:p3="http://rkdhs/mallar/budget/VÅP/VÅP/användarval.xsd" p3:kort="23">2023</år4>
    <år5 xmlns:p3="http://rkdhs/mallar/budget/VÅP/VÅP/användarval.xsd" p3:kort="24">2024</år5>
    <år6 xmlns:p3="http://rkdhs/mallar/budget/VÅP/VÅP/användarval.xsd" p3:kort="25">2025</år6>
    <år7 xmlns:p3="http://rkdhs/mallar/budget/VÅP/VÅP/användarval.xsd" p3:kort="26">2026</år7>
    <år8 xmlns:p3="http://rkdhs/mallar/budget/VÅP/VÅP/användarval.xsd" p3:kort="27">2027</år8>
    <år9 xmlns:p3="http://rkdhs/mallar/budget/VÅP/VÅP/användarval.xsd" p3:kort="28">2028</år9>
    <år10 xmlns:p3="http://rkdhs/mallar/budget/VÅP/VÅP/användarval.xsd" p3:kort="29">2029</år10>
  </prognosår>
  <template id="47"/>
  <kapitel/>
  <avsnitt>
    <avsnitt avsnittsnummer="0" avsnittsrubrik=""/>
    <avsnitt avsnittsnummer="1" avsnittsrubrik=""/>
    <avsnitt avsnittsnummer="2" avsnittsrubrik="Riktlinjer för den ekonomiska politiken och budgetpolitiken"/>
    <avsnitt avsnittsnummer="3" avsnittsrubrik="Den makroekonomiska utvecklingen"/>
    <avsnitt avsnittsnummer="4" avsnittsrubrik="De budgetpolitiska målen"/>
    <avsnitt avsnittsnummer="5" avsnittsrubrik="Inkomster"/>
    <avsnitt avsnittsnummer="6" avsnittsrubrik="Utgifter"/>
    <avsnitt avsnittsnummer="7" avsnittsrubrik="Statens budgetsaldo och statsskulden"/>
    <avsnitt avsnittsnummer="8" avsnittsrubrik="Den offentliga sektorns finanser"/>
    <avsnitt avsnittsnummer="9" avsnittsrubrik="Bedömning av finanspolitikens långsiktiga hållbarhet"/>
    <avsnitt avsnittsnummer="10" avsnittsrubrik="Ändrad fördelning av ändamål och verksamheter på utgiftsområden"/>
  </avsnitt>
  <fastaavsnitt>
    <avsnitt id="lagförslag" avsnittsrubrik="Lagförslag"/>
    <avsnitt id="riksdagsbeslut" avsnittsrubrik="Förslag till riksdagsbeslut"/>
    <avsnitt id="sammanställning" avsnittsrubrik="Sammanställning av förslag till statens budget för ÅÅÅÅ"/>
    <avsnitt id="sammanfattning" avsnittsrubrik="Sammanfattning"/>
    <avsnitt id="årsredovisning" avsnittsrubrik="Årsredovisning för staten ÅÅÅÅ"/>
  </fastaavsnitt>
  <bilagor/>
</dokumentvärden>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6VV7YVCVAJZ7-373442560-9722</_dlc_DocId>
    <_dlc_DocIdUrl xmlns="4f5ca95d-8798-43a8-9b50-3b2f8b9416bf">
      <Url>https://dhs.sp.regeringskansliet.se/yta/sb-gransk/_layouts/15/DocIdRedir.aspx?ID=6VV7YVCVAJZ7-373442560-9722</Url>
      <Description>6VV7YVCVAJZ7-373442560-9722</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4A92E87-CD46-4139-BA79-F73ACCF787C5}">
  <ds:schemaRefs>
    <ds:schemaRef ds:uri="http://rkdhs/mallar/budget/VÅP/VÅP-avsnitt.xsd"/>
    <ds:schemaRef ds:uri="http://rkdhs/mallar/budget/VÅP/VÅP.xsd"/>
    <ds:schemaRef ds:uri="http://rkdhs/mallar/budget/VÅP/VÅP/användarval.xsd"/>
  </ds:schemaRefs>
</ds:datastoreItem>
</file>

<file path=customXml/itemProps2.xml><?xml version="1.0" encoding="utf-8"?>
<ds:datastoreItem xmlns:ds="http://schemas.openxmlformats.org/officeDocument/2006/customXml" ds:itemID="{C3A3033D-99D4-461C-9FF2-532B8D8C88D4}"/>
</file>

<file path=customXml/itemProps3.xml><?xml version="1.0" encoding="utf-8"?>
<ds:datastoreItem xmlns:ds="http://schemas.openxmlformats.org/officeDocument/2006/customXml" ds:itemID="{79D3DEB1-E941-48E0-B5E2-F5D07D80C1BA}"/>
</file>

<file path=customXml/itemProps4.xml><?xml version="1.0" encoding="utf-8"?>
<ds:datastoreItem xmlns:ds="http://schemas.openxmlformats.org/officeDocument/2006/customXml" ds:itemID="{A413C2D1-BB12-4A6F-AF86-B1FDA62F5EA3}">
  <ds:schemaRefs>
    <ds:schemaRef ds:uri="4e299e88-e5ca-4819-b20c-73fa08639097"/>
    <ds:schemaRef ds:uri="http://purl.org/dc/terms/"/>
    <ds:schemaRef ds:uri="http://schemas.openxmlformats.org/package/2006/metadata/core-properties"/>
    <ds:schemaRef ds:uri="http://schemas.microsoft.com/office/2006/documentManagement/types"/>
    <ds:schemaRef ds:uri="60bdd233-37e8-433b-a86b-4714bbaf5a90"/>
    <ds:schemaRef ds:uri="http://schemas.microsoft.com/office/infopath/2007/PartnerControls"/>
    <ds:schemaRef ds:uri="http://purl.org/dc/elements/1.1/"/>
    <ds:schemaRef ds:uri="http://schemas.microsoft.com/office/2006/metadata/properties"/>
    <ds:schemaRef ds:uri="cc625d36-bb37-4650-91b9-0c96159295ba"/>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DBF8E04E-A40F-4E82-BE54-DC37ADF309C6}">
  <ds:schemaRefs>
    <ds:schemaRef ds:uri="http://schemas.microsoft.com/office/2006/metadata/customXsn"/>
  </ds:schemaRefs>
</ds:datastoreItem>
</file>

<file path=customXml/itemProps6.xml><?xml version="1.0" encoding="utf-8"?>
<ds:datastoreItem xmlns:ds="http://schemas.openxmlformats.org/officeDocument/2006/customXml" ds:itemID="{F09435DF-D03F-4D2A-A2DA-7C9E4F7D92F3}">
  <ds:schemaRefs>
    <ds:schemaRef ds:uri="http://schemas.microsoft.com/sharepoint/v3/contenttype/forms"/>
  </ds:schemaRefs>
</ds:datastoreItem>
</file>

<file path=customXml/itemProps7.xml><?xml version="1.0" encoding="utf-8"?>
<ds:datastoreItem xmlns:ds="http://schemas.openxmlformats.org/officeDocument/2006/customXml" ds:itemID="{21D5986E-8950-414A-8669-06E16712DAE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VÅP-samling</Template>
  <TotalTime>0</TotalTime>
  <Pages>97</Pages>
  <Words>58498</Words>
  <Characters>310040</Characters>
  <Application>Microsoft Office Word</Application>
  <DocSecurity>0</DocSecurity>
  <Lines>2583</Lines>
  <Paragraphs>735</Paragraphs>
  <ScaleCrop>false</ScaleCrop>
  <HeadingPairs>
    <vt:vector size="2" baseType="variant">
      <vt:variant>
        <vt:lpstr>Rubrik</vt:lpstr>
      </vt:variant>
      <vt:variant>
        <vt:i4>1</vt:i4>
      </vt:variant>
    </vt:vector>
  </HeadingPairs>
  <TitlesOfParts>
    <vt:vector size="1" baseType="lpstr">
      <vt:lpstr>VÅP21 samling</vt:lpstr>
    </vt:vector>
  </TitlesOfParts>
  <Company/>
  <LinksUpToDate>false</LinksUpToDate>
  <CharactersWithSpaces>367803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VÅP21 samling</dc:title>
  <dc:subject/>
  <dc:creator>Amanda Hillström</dc:creator>
  <cp:keywords/>
  <dc:description/>
  <cp:lastModifiedBy>Amanda Hillström</cp:lastModifiedBy>
  <cp:revision>20</cp:revision>
  <cp:lastPrinted>2021-04-08T14:58:00Z</cp:lastPrinted>
  <dcterms:created xsi:type="dcterms:W3CDTF">2021-03-31T14:35:00Z</dcterms:created>
  <dcterms:modified xsi:type="dcterms:W3CDTF">2021-04-09T06:27:00Z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0d88e433-3a95-4033-92a3-1ccfb876b781</vt:lpwstr>
  </property>
  <property fmtid="{D5CDD505-2E9C-101B-9397-08002B2CF9AE}" pid="4" name="ActivityCategory0">
    <vt:lpwstr/>
  </property>
  <property fmtid="{D5CDD505-2E9C-101B-9397-08002B2CF9AE}" pid="5" name="TaxKeyword">
    <vt:lpwstr/>
  </property>
  <property fmtid="{D5CDD505-2E9C-101B-9397-08002B2CF9AE}" pid="6" name="Organisation">
    <vt:lpwstr>25;#Finansdepartementet|0b2f41b1-db50-472c-80a1-d21b0254fb2b</vt:lpwstr>
  </property>
  <property fmtid="{D5CDD505-2E9C-101B-9397-08002B2CF9AE}" pid="7" name="edbe0b5c82304c8e847ab7b8c02a77c3">
    <vt:lpwstr/>
  </property>
  <property fmtid="{D5CDD505-2E9C-101B-9397-08002B2CF9AE}" pid="8" name="ActivityCategory">
    <vt:lpwstr/>
  </property>
  <property fmtid="{D5CDD505-2E9C-101B-9397-08002B2CF9AE}" pid="9" name="TaxKeywordTaxHTField">
    <vt:lpwstr/>
  </property>
</Properties>
</file>