
<file path=[Content_Types].xml><?xml version="1.0" encoding="utf-8"?>
<Types xmlns="http://schemas.openxmlformats.org/package/2006/content-types">
  <Default Extension="emf" ContentType="image/x-emf"/>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header4.xml" ContentType="application/vnd.openxmlformats-officedocument.wordprocessingml.header+xml"/>
  <Override PartName="/word/header5.xml" ContentType="application/vnd.openxmlformats-officedocument.wordprocessingml.header+xml"/>
  <Override PartName="/word/footer4.xml" ContentType="application/vnd.openxmlformats-officedocument.wordprocessingml.footer+xml"/>
  <Override PartName="/word/footer5.xml" ContentType="application/vnd.openxmlformats-officedocument.wordprocessingml.footer+xml"/>
  <Override PartName="/word/header6.xml" ContentType="application/vnd.openxmlformats-officedocument.wordprocessingml.header+xml"/>
  <Override PartName="/word/footer6.xml" ContentType="application/vnd.openxmlformats-officedocument.wordprocessingml.footer+xml"/>
  <Override PartName="/word/header7.xml" ContentType="application/vnd.openxmlformats-officedocument.wordprocessingml.header+xml"/>
  <Override PartName="/word/header8.xml" ContentType="application/vnd.openxmlformats-officedocument.wordprocessingml.header+xml"/>
  <Override PartName="/word/footer7.xml" ContentType="application/vnd.openxmlformats-officedocument.wordprocessingml.footer+xml"/>
  <Override PartName="/word/footer8.xml" ContentType="application/vnd.openxmlformats-officedocument.wordprocessingml.footer+xml"/>
  <Override PartName="/word/footer9.xml" ContentType="application/vnd.openxmlformats-officedocument.wordprocessingml.footer+xml"/>
  <Override PartName="/word/header9.xml" ContentType="application/vnd.openxmlformats-officedocument.wordprocessingml.header+xml"/>
  <Override PartName="/word/header10.xml" ContentType="application/vnd.openxmlformats-officedocument.wordprocessingml.header+xml"/>
  <Override PartName="/word/footer10.xml" ContentType="application/vnd.openxmlformats-officedocument.wordprocessingml.footer+xml"/>
  <Override PartName="/word/footer11.xml" ContentType="application/vnd.openxmlformats-officedocument.wordprocessingml.footer+xml"/>
  <Override PartName="/word/footer12.xml" ContentType="application/vnd.openxmlformats-officedocument.wordprocessingml.footer+xml"/>
  <Override PartName="/word/header11.xml" ContentType="application/vnd.openxmlformats-officedocument.wordprocessingml.header+xml"/>
  <Override PartName="/word/header12.xml" ContentType="application/vnd.openxmlformats-officedocument.wordprocessingml.header+xml"/>
  <Override PartName="/word/footer13.xml" ContentType="application/vnd.openxmlformats-officedocument.wordprocessingml.footer+xml"/>
  <Override PartName="/word/footer14.xml" ContentType="application/vnd.openxmlformats-officedocument.wordprocessingml.footer+xml"/>
  <Override PartName="/word/footer15.xml" ContentType="application/vnd.openxmlformats-officedocument.wordprocessingml.footer+xml"/>
  <Override PartName="/word/header13.xml" ContentType="application/vnd.openxmlformats-officedocument.wordprocessingml.header+xml"/>
  <Override PartName="/word/header14.xml" ContentType="application/vnd.openxmlformats-officedocument.wordprocessingml.header+xml"/>
  <Override PartName="/word/footer16.xml" ContentType="application/vnd.openxmlformats-officedocument.wordprocessingml.footer+xml"/>
  <Override PartName="/word/footer17.xml" ContentType="application/vnd.openxmlformats-officedocument.wordprocessingml.footer+xml"/>
  <Override PartName="/word/footer18.xml" ContentType="application/vnd.openxmlformats-officedocument.wordprocessingml.footer+xml"/>
  <Override PartName="/word/header15.xml" ContentType="application/vnd.openxmlformats-officedocument.wordprocessingml.header+xml"/>
  <Override PartName="/word/header16.xml" ContentType="application/vnd.openxmlformats-officedocument.wordprocessingml.header+xml"/>
  <Override PartName="/word/footer19.xml" ContentType="application/vnd.openxmlformats-officedocument.wordprocessingml.footer+xml"/>
  <Override PartName="/word/footer20.xml" ContentType="application/vnd.openxmlformats-officedocument.wordprocessingml.footer+xml"/>
  <Override PartName="/word/footer21.xml" ContentType="application/vnd.openxmlformats-officedocument.wordprocessingml.footer+xml"/>
  <Override PartName="/word/header17.xml" ContentType="application/vnd.openxmlformats-officedocument.wordprocessingml.header+xml"/>
  <Override PartName="/word/header18.xml" ContentType="application/vnd.openxmlformats-officedocument.wordprocessingml.header+xml"/>
  <Override PartName="/word/footer22.xml" ContentType="application/vnd.openxmlformats-officedocument.wordprocessingml.footer+xml"/>
  <Override PartName="/word/footer23.xml" ContentType="application/vnd.openxmlformats-officedocument.wordprocessingml.footer+xml"/>
  <Override PartName="/word/footer24.xml" ContentType="application/vnd.openxmlformats-officedocument.wordprocessingml.footer+xml"/>
  <Override PartName="/word/header19.xml" ContentType="application/vnd.openxmlformats-officedocument.wordprocessingml.header+xml"/>
  <Override PartName="/word/header20.xml" ContentType="application/vnd.openxmlformats-officedocument.wordprocessingml.header+xml"/>
  <Override PartName="/word/footer25.xml" ContentType="application/vnd.openxmlformats-officedocument.wordprocessingml.footer+xml"/>
  <Override PartName="/word/footer26.xml" ContentType="application/vnd.openxmlformats-officedocument.wordprocessingml.footer+xml"/>
  <Override PartName="/word/footer27.xml" ContentType="application/vnd.openxmlformats-officedocument.wordprocessingml.footer+xml"/>
  <Override PartName="/word/header21.xml" ContentType="application/vnd.openxmlformats-officedocument.wordprocessingml.header+xml"/>
  <Override PartName="/word/header22.xml" ContentType="application/vnd.openxmlformats-officedocument.wordprocessingml.header+xml"/>
  <Override PartName="/word/footer28.xml" ContentType="application/vnd.openxmlformats-officedocument.wordprocessingml.footer+xml"/>
  <Override PartName="/word/footer29.xml" ContentType="application/vnd.openxmlformats-officedocument.wordprocessingml.footer+xml"/>
  <Override PartName="/word/footer30.xml" ContentType="application/vnd.openxmlformats-officedocument.wordprocessingml.footer+xml"/>
  <Override PartName="/word/header23.xml" ContentType="application/vnd.openxmlformats-officedocument.wordprocessingml.header+xml"/>
  <Override PartName="/word/header24.xml" ContentType="application/vnd.openxmlformats-officedocument.wordprocessingml.header+xml"/>
  <Override PartName="/word/footer31.xml" ContentType="application/vnd.openxmlformats-officedocument.wordprocessingml.footer+xml"/>
  <Override PartName="/word/footer32.xml" ContentType="application/vnd.openxmlformats-officedocument.wordprocessingml.footer+xml"/>
  <Override PartName="/word/footer33.xml" ContentType="application/vnd.openxmlformats-officedocument.wordprocessingml.footer+xml"/>
  <Override PartName="/word/header25.xml" ContentType="application/vnd.openxmlformats-officedocument.wordprocessingml.header+xml"/>
  <Override PartName="/word/header26.xml" ContentType="application/vnd.openxmlformats-officedocument.wordprocessingml.header+xml"/>
  <Override PartName="/word/footer34.xml" ContentType="application/vnd.openxmlformats-officedocument.wordprocessingml.footer+xml"/>
  <Override PartName="/word/footer35.xml" ContentType="application/vnd.openxmlformats-officedocument.wordprocessingml.footer+xml"/>
  <Override PartName="/word/footer36.xml" ContentType="application/vnd.openxmlformats-officedocument.wordprocessingml.footer+xml"/>
  <Override PartName="/word/header27.xml" ContentType="application/vnd.openxmlformats-officedocument.wordprocessingml.header+xml"/>
  <Override PartName="/word/header28.xml" ContentType="application/vnd.openxmlformats-officedocument.wordprocessingml.header+xml"/>
  <Override PartName="/word/footer37.xml" ContentType="application/vnd.openxmlformats-officedocument.wordprocessingml.footer+xml"/>
  <Override PartName="/word/footer38.xml" ContentType="application/vnd.openxmlformats-officedocument.wordprocessingml.footer+xml"/>
  <Override PartName="/word/footer39.xml" ContentType="application/vnd.openxmlformats-officedocument.wordprocessingml.footer+xml"/>
  <Override PartName="/word/header29.xml" ContentType="application/vnd.openxmlformats-officedocument.wordprocessingml.header+xml"/>
  <Override PartName="/word/header30.xml" ContentType="application/vnd.openxmlformats-officedocument.wordprocessingml.header+xml"/>
  <Override PartName="/word/footer40.xml" ContentType="application/vnd.openxmlformats-officedocument.wordprocessingml.footer+xml"/>
  <Override PartName="/word/footer41.xml" ContentType="application/vnd.openxmlformats-officedocument.wordprocessingml.footer+xml"/>
  <Override PartName="/word/footer42.xml" ContentType="application/vnd.openxmlformats-officedocument.wordprocessingml.footer+xml"/>
  <Override PartName="/word/header31.xml" ContentType="application/vnd.openxmlformats-officedocument.wordprocessingml.header+xml"/>
  <Override PartName="/word/header32.xml" ContentType="application/vnd.openxmlformats-officedocument.wordprocessingml.header+xml"/>
  <Override PartName="/word/footer43.xml" ContentType="application/vnd.openxmlformats-officedocument.wordprocessingml.footer+xml"/>
  <Override PartName="/word/footer44.xml" ContentType="application/vnd.openxmlformats-officedocument.wordprocessingml.footer+xml"/>
  <Override PartName="/word/footer45.xml" ContentType="application/vnd.openxmlformats-officedocument.wordprocessingml.footer+xml"/>
  <Override PartName="/word/header33.xml" ContentType="application/vnd.openxmlformats-officedocument.wordprocessingml.header+xml"/>
  <Override PartName="/word/header34.xml" ContentType="application/vnd.openxmlformats-officedocument.wordprocessingml.header+xml"/>
  <Override PartName="/word/footer46.xml" ContentType="application/vnd.openxmlformats-officedocument.wordprocessingml.footer+xml"/>
  <Override PartName="/word/footer47.xml" ContentType="application/vnd.openxmlformats-officedocument.wordprocessingml.footer+xml"/>
  <Override PartName="/word/footer48.xml" ContentType="application/vnd.openxmlformats-officedocument.wordprocessingml.footer+xml"/>
  <Override PartName="/word/header35.xml" ContentType="application/vnd.openxmlformats-officedocument.wordprocessingml.header+xml"/>
  <Override PartName="/word/header36.xml" ContentType="application/vnd.openxmlformats-officedocument.wordprocessingml.header+xml"/>
  <Override PartName="/word/footer49.xml" ContentType="application/vnd.openxmlformats-officedocument.wordprocessingml.footer+xml"/>
  <Override PartName="/word/footer50.xml" ContentType="application/vnd.openxmlformats-officedocument.wordprocessingml.footer+xml"/>
  <Override PartName="/word/footer51.xml" ContentType="application/vnd.openxmlformats-officedocument.wordprocessingml.footer+xml"/>
  <Override PartName="/word/header37.xml" ContentType="application/vnd.openxmlformats-officedocument.wordprocessingml.header+xml"/>
  <Override PartName="/word/header38.xml" ContentType="application/vnd.openxmlformats-officedocument.wordprocessingml.header+xml"/>
  <Override PartName="/word/footer52.xml" ContentType="application/vnd.openxmlformats-officedocument.wordprocessingml.footer+xml"/>
  <Override PartName="/word/footer53.xml" ContentType="application/vnd.openxmlformats-officedocument.wordprocessingml.footer+xml"/>
  <Override PartName="/word/footer54.xml" ContentType="application/vnd.openxmlformats-officedocument.wordprocessingml.footer+xml"/>
  <Override PartName="/word/header39.xml" ContentType="application/vnd.openxmlformats-officedocument.wordprocessingml.header+xml"/>
  <Override PartName="/word/header40.xml" ContentType="application/vnd.openxmlformats-officedocument.wordprocessingml.header+xml"/>
  <Override PartName="/word/footer55.xml" ContentType="application/vnd.openxmlformats-officedocument.wordprocessingml.footer+xml"/>
  <Override PartName="/word/footer56.xml" ContentType="application/vnd.openxmlformats-officedocument.wordprocessingml.footer+xml"/>
  <Override PartName="/word/footer57.xml" ContentType="application/vnd.openxmlformats-officedocument.wordprocessingml.footer+xml"/>
  <Override PartName="/word/header41.xml" ContentType="application/vnd.openxmlformats-officedocument.wordprocessingml.header+xml"/>
  <Override PartName="/word/header42.xml" ContentType="application/vnd.openxmlformats-officedocument.wordprocessingml.header+xml"/>
  <Override PartName="/word/footer58.xml" ContentType="application/vnd.openxmlformats-officedocument.wordprocessingml.footer+xml"/>
  <Override PartName="/word/footer59.xml" ContentType="application/vnd.openxmlformats-officedocument.wordprocessingml.footer+xml"/>
  <Override PartName="/word/footer60.xml" ContentType="application/vnd.openxmlformats-officedocument.wordprocessingml.footer+xml"/>
  <Override PartName="/word/header43.xml" ContentType="application/vnd.openxmlformats-officedocument.wordprocessingml.header+xml"/>
  <Override PartName="/word/header44.xml" ContentType="application/vnd.openxmlformats-officedocument.wordprocessingml.header+xml"/>
  <Override PartName="/word/footer61.xml" ContentType="application/vnd.openxmlformats-officedocument.wordprocessingml.footer+xml"/>
  <Override PartName="/word/footer62.xml" ContentType="application/vnd.openxmlformats-officedocument.wordprocessingml.footer+xml"/>
  <Override PartName="/word/footer63.xml" ContentType="application/vnd.openxmlformats-officedocument.wordprocessingml.footer+xml"/>
  <Override PartName="/word/header45.xml" ContentType="application/vnd.openxmlformats-officedocument.wordprocessingml.header+xml"/>
  <Override PartName="/word/header46.xml" ContentType="application/vnd.openxmlformats-officedocument.wordprocessingml.header+xml"/>
  <Override PartName="/word/footer64.xml" ContentType="application/vnd.openxmlformats-officedocument.wordprocessingml.footer+xml"/>
  <Override PartName="/word/footer65.xml" ContentType="application/vnd.openxmlformats-officedocument.wordprocessingml.footer+xml"/>
  <Override PartName="/word/header47.xml" ContentType="application/vnd.openxmlformats-officedocument.wordprocessingml.header+xml"/>
  <Override PartName="/word/footer66.xml" ContentType="application/vnd.openxmlformats-officedocument.wordprocessingml.footer+xml"/>
  <Override PartName="/word/header48.xml" ContentType="application/vnd.openxmlformats-officedocument.wordprocessingml.header+xml"/>
  <Override PartName="/word/header49.xml" ContentType="application/vnd.openxmlformats-officedocument.wordprocessingml.header+xml"/>
  <Override PartName="/word/footer67.xml" ContentType="application/vnd.openxmlformats-officedocument.wordprocessingml.footer+xml"/>
  <Override PartName="/word/footer68.xml" ContentType="application/vnd.openxmlformats-officedocument.wordprocessingml.footer+xml"/>
  <Override PartName="/word/header50.xml" ContentType="application/vnd.openxmlformats-officedocument.wordprocessingml.header+xml"/>
  <Override PartName="/word/footer69.xml" ContentType="application/vnd.openxmlformats-officedocument.wordprocessingml.footer+xml"/>
  <Override PartName="/word/header51.xml" ContentType="application/vnd.openxmlformats-officedocument.wordprocessingml.header+xml"/>
  <Override PartName="/word/header52.xml" ContentType="application/vnd.openxmlformats-officedocument.wordprocessingml.header+xml"/>
  <Override PartName="/word/footer70.xml" ContentType="application/vnd.openxmlformats-officedocument.wordprocessingml.footer+xml"/>
  <Override PartName="/word/footer71.xml" ContentType="application/vnd.openxmlformats-officedocument.wordprocessingml.footer+xml"/>
  <Override PartName="/word/footer72.xml" ContentType="application/vnd.openxmlformats-officedocument.wordprocessingml.footer+xml"/>
  <Override PartName="/word/header53.xml" ContentType="application/vnd.openxmlformats-officedocument.wordprocessingml.header+xml"/>
  <Override PartName="/word/header54.xml" ContentType="application/vnd.openxmlformats-officedocument.wordprocessingml.header+xml"/>
  <Override PartName="/word/footer73.xml" ContentType="application/vnd.openxmlformats-officedocument.wordprocessingml.footer+xml"/>
  <Override PartName="/word/footer74.xml" ContentType="application/vnd.openxmlformats-officedocument.wordprocessingml.footer+xml"/>
  <Override PartName="/word/footer75.xml" ContentType="application/vnd.openxmlformats-officedocument.wordprocessingml.footer+xml"/>
  <Override PartName="/word/header55.xml" ContentType="application/vnd.openxmlformats-officedocument.wordprocessingml.header+xml"/>
  <Override PartName="/word/header56.xml" ContentType="application/vnd.openxmlformats-officedocument.wordprocessingml.header+xml"/>
  <Override PartName="/word/footer76.xml" ContentType="application/vnd.openxmlformats-officedocument.wordprocessingml.footer+xml"/>
  <Override PartName="/word/footer77.xml" ContentType="application/vnd.openxmlformats-officedocument.wordprocessingml.footer+xml"/>
  <Override PartName="/word/footer78.xml" ContentType="application/vnd.openxmlformats-officedocument.wordprocessingml.footer+xml"/>
  <Override PartName="/word/header57.xml" ContentType="application/vnd.openxmlformats-officedocument.wordprocessingml.header+xml"/>
  <Override PartName="/word/header58.xml" ContentType="application/vnd.openxmlformats-officedocument.wordprocessingml.header+xml"/>
  <Override PartName="/word/footer79.xml" ContentType="application/vnd.openxmlformats-officedocument.wordprocessingml.footer+xml"/>
  <Override PartName="/word/footer80.xml" ContentType="application/vnd.openxmlformats-officedocument.wordprocessingml.footer+xml"/>
  <Override PartName="/word/footer81.xml" ContentType="application/vnd.openxmlformats-officedocument.wordprocessingml.footer+xml"/>
  <Override PartName="/word/header59.xml" ContentType="application/vnd.openxmlformats-officedocument.wordprocessingml.header+xml"/>
  <Override PartName="/word/header60.xml" ContentType="application/vnd.openxmlformats-officedocument.wordprocessingml.header+xml"/>
  <Override PartName="/word/footer82.xml" ContentType="application/vnd.openxmlformats-officedocument.wordprocessingml.footer+xml"/>
  <Override PartName="/word/footer83.xml" ContentType="application/vnd.openxmlformats-officedocument.wordprocessingml.footer+xml"/>
  <Override PartName="/word/header61.xml" ContentType="application/vnd.openxmlformats-officedocument.wordprocessingml.header+xml"/>
  <Override PartName="/word/footer84.xml" ContentType="application/vnd.openxmlformats-officedocument.wordprocessingml.footer+xml"/>
  <Override PartName="/word/header62.xml" ContentType="application/vnd.openxmlformats-officedocument.wordprocessingml.header+xml"/>
  <Override PartName="/word/header63.xml" ContentType="application/vnd.openxmlformats-officedocument.wordprocessingml.header+xml"/>
  <Override PartName="/word/footer85.xml" ContentType="application/vnd.openxmlformats-officedocument.wordprocessingml.footer+xml"/>
  <Override PartName="/word/footer86.xml" ContentType="application/vnd.openxmlformats-officedocument.wordprocessingml.footer+xml"/>
  <Override PartName="/word/header64.xml" ContentType="application/vnd.openxmlformats-officedocument.wordprocessingml.header+xml"/>
  <Override PartName="/word/footer87.xml" ContentType="application/vnd.openxmlformats-officedocument.wordprocessingml.footer+xml"/>
  <Override PartName="/word/header65.xml" ContentType="application/vnd.openxmlformats-officedocument.wordprocessingml.header+xml"/>
  <Override PartName="/word/header66.xml" ContentType="application/vnd.openxmlformats-officedocument.wordprocessingml.header+xml"/>
  <Override PartName="/word/footer88.xml" ContentType="application/vnd.openxmlformats-officedocument.wordprocessingml.footer+xml"/>
  <Override PartName="/word/footer89.xml" ContentType="application/vnd.openxmlformats-officedocument.wordprocessingml.footer+xml"/>
  <Override PartName="/word/footer90.xml" ContentType="application/vnd.openxmlformats-officedocument.wordprocessingml.footer+xml"/>
  <Override PartName="/word/header67.xml" ContentType="application/vnd.openxmlformats-officedocument.wordprocessingml.header+xml"/>
  <Override PartName="/word/header68.xml" ContentType="application/vnd.openxmlformats-officedocument.wordprocessingml.header+xml"/>
  <Override PartName="/word/footer91.xml" ContentType="application/vnd.openxmlformats-officedocument.wordprocessingml.footer+xml"/>
  <Override PartName="/word/footer92.xml" ContentType="application/vnd.openxmlformats-officedocument.wordprocessingml.footer+xml"/>
  <Override PartName="/word/footer93.xml" ContentType="application/vnd.openxmlformats-officedocument.wordprocessingml.footer+xml"/>
  <Override PartName="/word/header69.xml" ContentType="application/vnd.openxmlformats-officedocument.wordprocessingml.header+xml"/>
  <Override PartName="/word/header70.xml" ContentType="application/vnd.openxmlformats-officedocument.wordprocessingml.header+xml"/>
  <Override PartName="/word/footer94.xml" ContentType="application/vnd.openxmlformats-officedocument.wordprocessingml.footer+xml"/>
  <Override PartName="/word/footer95.xml" ContentType="application/vnd.openxmlformats-officedocument.wordprocessingml.footer+xml"/>
  <Override PartName="/word/footer96.xml" ContentType="application/vnd.openxmlformats-officedocument.wordprocessingml.footer+xml"/>
  <Override PartName="/word/header71.xml" ContentType="application/vnd.openxmlformats-officedocument.wordprocessingml.header+xml"/>
  <Override PartName="/word/header72.xml" ContentType="application/vnd.openxmlformats-officedocument.wordprocessingml.header+xml"/>
  <Override PartName="/word/footer97.xml" ContentType="application/vnd.openxmlformats-officedocument.wordprocessingml.footer+xml"/>
  <Override PartName="/word/footer98.xml" ContentType="application/vnd.openxmlformats-officedocument.wordprocessingml.footer+xml"/>
  <Override PartName="/word/footer99.xml" ContentType="application/vnd.openxmlformats-officedocument.wordprocessingml.footer+xml"/>
  <Override PartName="/word/header73.xml" ContentType="application/vnd.openxmlformats-officedocument.wordprocessingml.header+xml"/>
  <Override PartName="/word/header74.xml" ContentType="application/vnd.openxmlformats-officedocument.wordprocessingml.header+xml"/>
  <Override PartName="/word/footer100.xml" ContentType="application/vnd.openxmlformats-officedocument.wordprocessingml.footer+xml"/>
  <Override PartName="/word/footer101.xml" ContentType="application/vnd.openxmlformats-officedocument.wordprocessingml.footer+xml"/>
  <Override PartName="/word/footer102.xml" ContentType="application/vnd.openxmlformats-officedocument.wordprocessingml.footer+xml"/>
  <Override PartName="/word/header75.xml" ContentType="application/vnd.openxmlformats-officedocument.wordprocessingml.header+xml"/>
  <Override PartName="/word/header76.xml" ContentType="application/vnd.openxmlformats-officedocument.wordprocessingml.header+xml"/>
  <Override PartName="/word/footer103.xml" ContentType="application/vnd.openxmlformats-officedocument.wordprocessingml.footer+xml"/>
  <Override PartName="/word/footer104.xml" ContentType="application/vnd.openxmlformats-officedocument.wordprocessingml.footer+xml"/>
  <Override PartName="/word/footer105.xml" ContentType="application/vnd.openxmlformats-officedocument.wordprocessingml.footer+xml"/>
  <Override PartName="/word/header77.xml" ContentType="application/vnd.openxmlformats-officedocument.wordprocessingml.header+xml"/>
  <Override PartName="/word/header78.xml" ContentType="application/vnd.openxmlformats-officedocument.wordprocessingml.header+xml"/>
  <Override PartName="/word/footer106.xml" ContentType="application/vnd.openxmlformats-officedocument.wordprocessingml.footer+xml"/>
  <Override PartName="/word/footer107.xml" ContentType="application/vnd.openxmlformats-officedocument.wordprocessingml.footer+xml"/>
  <Override PartName="/word/header79.xml" ContentType="application/vnd.openxmlformats-officedocument.wordprocessingml.header+xml"/>
  <Override PartName="/word/footer108.xml" ContentType="application/vnd.openxmlformats-officedocument.wordprocessingml.footer+xml"/>
  <Override PartName="/word/header80.xml" ContentType="application/vnd.openxmlformats-officedocument.wordprocessingml.header+xml"/>
  <Override PartName="/word/header81.xml" ContentType="application/vnd.openxmlformats-officedocument.wordprocessingml.header+xml"/>
  <Override PartName="/word/footer109.xml" ContentType="application/vnd.openxmlformats-officedocument.wordprocessingml.footer+xml"/>
  <Override PartName="/word/footer110.xml" ContentType="application/vnd.openxmlformats-officedocument.wordprocessingml.footer+xml"/>
  <Override PartName="/word/header82.xml" ContentType="application/vnd.openxmlformats-officedocument.wordprocessingml.header+xml"/>
  <Override PartName="/word/footer111.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body>
    <w:bookmarkStart w:id="0" w:name="_GoBack"/>
    <w:bookmarkEnd w:id="0"/>
    <w:p w14:paraId="23C7BA0F" w14:textId="77777777" w:rsidR="00370477" w:rsidRDefault="00054449" w:rsidP="000E3A6B">
      <w:pPr>
        <w:pStyle w:val="Prophuvudrubrik"/>
      </w:pPr>
      <w:sdt>
        <w:sdtPr>
          <w:alias w:val="Publikation"/>
          <w:tag w:val="Publikation"/>
          <w:id w:val="-33422728"/>
          <w:lock w:val="sdtContentLocked"/>
          <w:text/>
        </w:sdtPr>
        <w:sdtEndPr/>
        <w:sdtContent>
          <w:r w:rsidR="00370477">
            <w:t>Regeringens proposition</w:t>
          </w:r>
        </w:sdtContent>
      </w:sdt>
      <w:r w:rsidR="00370477">
        <w:rPr>
          <w:noProof/>
          <w:lang w:eastAsia="sv-SE"/>
        </w:rPr>
        <mc:AlternateContent>
          <mc:Choice Requires="wps">
            <w:drawing>
              <wp:anchor distT="0" distB="0" distL="114300" distR="114300" simplePos="0" relativeHeight="251659264" behindDoc="1" locked="0" layoutInCell="1" allowOverlap="1" wp14:anchorId="49A6BCA1" wp14:editId="1C9F4CA0">
                <wp:simplePos x="0" y="0"/>
                <wp:positionH relativeFrom="column">
                  <wp:posOffset>3683000</wp:posOffset>
                </wp:positionH>
                <wp:positionV relativeFrom="paragraph">
                  <wp:posOffset>-277495</wp:posOffset>
                </wp:positionV>
                <wp:extent cx="716400" cy="1036800"/>
                <wp:effectExtent l="0" t="0" r="0" b="0"/>
                <wp:wrapNone/>
                <wp:docPr id="1" name="Textruta 10"/>
                <wp:cNvGraphicFramePr>
                  <a:graphicFrameLocks xmlns:a="http://schemas.openxmlformats.org/drawingml/2006/main" noChangeAspect="1"/>
                </wp:cNvGraphicFramePr>
                <a:graphic xmlns:a="http://schemas.openxmlformats.org/drawingml/2006/main">
                  <a:graphicData uri="http://schemas.microsoft.com/office/word/2010/wordprocessingShape">
                    <wps:wsp>
                      <wps:cNvSpPr txBox="1">
                        <a:spLocks noChangeAspect="1"/>
                      </wps:cNvSpPr>
                      <wps:spPr>
                        <a:xfrm>
                          <a:off x="0" y="0"/>
                          <a:ext cx="716400" cy="1036800"/>
                        </a:xfrm>
                        <a:prstGeom prst="rect">
                          <a:avLst/>
                        </a:prstGeom>
                        <a:noFill/>
                        <a:ln w="6350">
                          <a:noFill/>
                        </a:ln>
                        <a:effectLst/>
                      </wps:spPr>
                      <wps:txbx>
                        <w:txbxContent>
                          <w:sdt>
                            <w:sdtPr>
                              <w:alias w:val="PropLogo"/>
                              <w:tag w:val="PropLogo"/>
                              <w:id w:val="-838614461"/>
                              <w:lock w:val="sdtContentLocked"/>
                              <w:dataBinding w:prefixMappings="xmlns:ns0='http://rkdhs/mallar/lagstiftning/Prop/Prop.xsd'" w:xpath="/ns0:dokumentvärden[1]/ns0:logos[1]/ns0:logo[@id='26']" w:storeItemID="{068625C3-B546-44A5-B525-B7CC092E5AD6}"/>
                              <w:picture/>
                            </w:sdtPr>
                            <w:sdtEndPr/>
                            <w:sdtContent>
                              <w:p w14:paraId="1ABF07E3" w14:textId="77777777" w:rsidR="006D0327" w:rsidRPr="00811BB8" w:rsidRDefault="006D0327" w:rsidP="000E3A6B">
                                <w:pPr>
                                  <w:pStyle w:val="Brdtext"/>
                                </w:pPr>
                                <w:r>
                                  <w:rPr>
                                    <w:noProof/>
                                    <w:lang w:eastAsia="sv-SE"/>
                                  </w:rPr>
                                  <w:drawing>
                                    <wp:inline distT="0" distB="0" distL="0" distR="0" wp14:anchorId="295E0B71" wp14:editId="17E9A68D">
                                      <wp:extent cx="514155" cy="919017"/>
                                      <wp:effectExtent l="0" t="0" r="635" b="0"/>
                                      <wp:docPr id="2" name="Bild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a:picLocks noChangeAspect="1" noChangeArrowheads="1"/>
                                              </pic:cNvPicPr>
                                            </pic:nvPicPr>
                                            <pic:blipFill>
                                              <a:blip r:embed="rId14"/>
                                              <a:stretch>
                                                <a:fillRect/>
                                              </a:stretch>
                                            </pic:blipFill>
                                            <pic:spPr bwMode="auto">
                                              <a:xfrm>
                                                <a:off x="0" y="0"/>
                                                <a:ext cx="514155" cy="919017"/>
                                              </a:xfrm>
                                              <a:prstGeom prst="rect">
                                                <a:avLst/>
                                              </a:prstGeom>
                                              <a:noFill/>
                                              <a:ln>
                                                <a:noFill/>
                                              </a:ln>
                                            </pic:spPr>
                                          </pic:pic>
                                        </a:graphicData>
                                      </a:graphic>
                                    </wp:inline>
                                  </w:drawing>
                                </w:r>
                              </w:p>
                            </w:sdtContent>
                          </w:sdt>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type w14:anchorId="49A6BCA1" id="_x0000_t202" coordsize="21600,21600" o:spt="202" path="m,l,21600r21600,l21600,xe">
                <v:stroke joinstyle="miter"/>
                <v:path gradientshapeok="t" o:connecttype="rect"/>
              </v:shapetype>
              <v:shape id="Textruta 10" o:spid="_x0000_s1026" type="#_x0000_t202" style="position:absolute;margin-left:290pt;margin-top:-21.85pt;width:56.4pt;height:81.65pt;z-index:-25165721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xS4jIRQIAAIwEAAAOAAAAZHJzL2Uyb0RvYy54bWysVMtu2zAQvBfoPxC815ISx0mNyIGbwEUB&#10;IzHgFDnTFGUJlbgsSVtyv75D+om0p6IXeqkdzj5m1/cPfduwrbKuJp3zbJByprSkotbrnH9/nX26&#10;48x5oQvRkFY53ynHHyYfP9x3ZqyuqKKmUJaBRLtxZ3JeeW/GSeJkpVrhBmSUhrMk2wqPq10nhRUd&#10;2NsmuUrTUdKRLYwlqZzD16e9k08if1kq6V/K0inPmpwjNx9PG89VOJPJvRivrTBVLQ9piH/IohW1&#10;RtAT1ZPwgm1s/QdVW0tLjko/kNQmVJa1VLEGVJOl76pZVsKoWAua48ypTe7/0crn7cKyuoB2nGnR&#10;QqJX1Xu7Qf5ZbE9n3BiopQHO91+oD9BQqjNzkj8c0/RYCb1WU2fQ7uBFU5OLZ0EMB/jChmd9advw&#10;i9oZuCDK7iQEIjOJj7fZaJjCI+HK0uvRHS6B9PzaWOe/KmpZMHJuETkmJbZz5/fQIyQE0zSrmyaK&#10;3WjW5Xx0fZPGBycPyBsdsCqOzYHmnHmwfL/qQRLMFRU7dMTSfqSckbMaqcyF8wthMUNIH3vhX3CU&#10;DSEkHSzOKrK//vY94CEtvJx1mMmcu58bYRVnzTcN0T9nw2EY4ngZ3txe4WIvPatLj960j4Sxh7DI&#10;LpoB75ujWVpq37A+0xAVLqElYufcH81Hv98UrJ9U02kEYWyN8HO9NPI4CKHRr/2bsOaghoeOz3Sc&#10;XjF+J8oeu5dluvFU1lGxc1cP44ORj5of1jPs1OU9os5/IpPfAAAA//8DAFBLAwQUAAYACAAAACEA&#10;r4hP5+MAAAALAQAADwAAAGRycy9kb3ducmV2LnhtbEyPQU+DQBCF7yb+h82YeGuXokWKLE1D0pgY&#10;PbT24m1gt0BkZ5HdtuivdzzpcTIv731fvp5sL85m9J0jBYt5BMJQ7XRHjYLD23aWgvABSWPvyCj4&#10;Mh7WxfVVjpl2F9qZ8z40gkvIZ6igDWHIpPR1ayz6uRsM8e/oRouBz7GResQLl9texlGUSIsd8UKL&#10;gylbU3/sT1bBc7l9xV0V2/S7L59ejpvh8/C+VOr2Zto8gghmCn9h+MVndCiYqXIn0l70CpZpxC5B&#10;wez+7gEEJ5JVzDIVRxerBGSRy/8OxQ8AAAD//wMAUEsBAi0AFAAGAAgAAAAhALaDOJL+AAAA4QEA&#10;ABMAAAAAAAAAAAAAAAAAAAAAAFtDb250ZW50X1R5cGVzXS54bWxQSwECLQAUAAYACAAAACEAOP0h&#10;/9YAAACUAQAACwAAAAAAAAAAAAAAAAAvAQAAX3JlbHMvLnJlbHNQSwECLQAUAAYACAAAACEAsUuI&#10;yEUCAACMBAAADgAAAAAAAAAAAAAAAAAuAgAAZHJzL2Uyb0RvYy54bWxQSwECLQAUAAYACAAAACEA&#10;r4hP5+MAAAALAQAADwAAAAAAAAAAAAAAAACfBAAAZHJzL2Rvd25yZXYueG1sUEsFBgAAAAAEAAQA&#10;8wAAAK8FAAAAAA==&#10;" filled="f" stroked="f" strokeweight=".5pt">
                <o:lock v:ext="edit" aspectratio="t"/>
                <v:textbox>
                  <w:txbxContent>
                    <w:sdt>
                      <w:sdtPr>
                        <w:alias w:val="PropLogo"/>
                        <w:tag w:val="PropLogo"/>
                        <w:id w:val="-838614461"/>
                        <w:lock w:val="sdtContentLocked"/>
                        <w:dataBinding w:prefixMappings="xmlns:ns0='http://rkdhs/mallar/lagstiftning/Prop/Prop.xsd'" w:xpath="/ns0:dokumentvärden[1]/ns0:logos[1]/ns0:logo[@id='26']" w:storeItemID="{068625C3-B546-44A5-B525-B7CC092E5AD6}"/>
                        <w:picture/>
                      </w:sdtPr>
                      <w:sdtEndPr/>
                      <w:sdtContent>
                        <w:p w14:paraId="1ABF07E3" w14:textId="77777777" w:rsidR="006D0327" w:rsidRPr="00811BB8" w:rsidRDefault="006D0327" w:rsidP="000E3A6B">
                          <w:pPr>
                            <w:pStyle w:val="Brdtext"/>
                          </w:pPr>
                          <w:r>
                            <w:rPr>
                              <w:noProof/>
                              <w:lang w:eastAsia="sv-SE"/>
                            </w:rPr>
                            <w:drawing>
                              <wp:inline distT="0" distB="0" distL="0" distR="0" wp14:anchorId="295E0B71" wp14:editId="17E9A68D">
                                <wp:extent cx="514155" cy="919017"/>
                                <wp:effectExtent l="0" t="0" r="635" b="0"/>
                                <wp:docPr id="2" name="Bild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a:picLocks noChangeAspect="1" noChangeArrowheads="1"/>
                                        </pic:cNvPicPr>
                                      </pic:nvPicPr>
                                      <pic:blipFill>
                                        <a:blip r:embed="rId14"/>
                                        <a:stretch>
                                          <a:fillRect/>
                                        </a:stretch>
                                      </pic:blipFill>
                                      <pic:spPr bwMode="auto">
                                        <a:xfrm>
                                          <a:off x="0" y="0"/>
                                          <a:ext cx="514155" cy="919017"/>
                                        </a:xfrm>
                                        <a:prstGeom prst="rect">
                                          <a:avLst/>
                                        </a:prstGeom>
                                        <a:noFill/>
                                        <a:ln>
                                          <a:noFill/>
                                        </a:ln>
                                      </pic:spPr>
                                    </pic:pic>
                                  </a:graphicData>
                                </a:graphic>
                              </wp:inline>
                            </w:drawing>
                          </w:r>
                        </w:p>
                      </w:sdtContent>
                    </w:sdt>
                  </w:txbxContent>
                </v:textbox>
              </v:shape>
            </w:pict>
          </mc:Fallback>
        </mc:AlternateContent>
      </w:r>
    </w:p>
    <w:sdt>
      <w:sdtPr>
        <w:alias w:val="Nummer"/>
        <w:tag w:val="Nummer"/>
        <w:id w:val="-1816559108"/>
        <w:lock w:val="sdtContentLocked"/>
        <w:dataBinding w:prefixMappings="xmlns:ns0='http://rkdhs/mallar/lagstiftning/Prop/Prop.xsd'" w:xpath="/ns0:dokumentvärden[1]/ns0:dokumentnummer[1]" w:storeItemID="{068625C3-B546-44A5-B525-B7CC092E5AD6}"/>
        <w:text/>
      </w:sdtPr>
      <w:sdtEndPr/>
      <w:sdtContent>
        <w:p w14:paraId="4039A5F8" w14:textId="0742F9A7" w:rsidR="00370477" w:rsidRDefault="00F660F7" w:rsidP="000E3A6B">
          <w:pPr>
            <w:pStyle w:val="Prophuvudrubrik"/>
          </w:pPr>
          <w:r>
            <w:t>2018/19:163</w:t>
          </w:r>
        </w:p>
      </w:sdtContent>
    </w:sdt>
    <w:p w14:paraId="7EA0F0BC" w14:textId="77777777" w:rsidR="00370477" w:rsidRPr="005F407A" w:rsidRDefault="00370477" w:rsidP="000E3A6B">
      <w:pPr>
        <w:pStyle w:val="Brdtext"/>
        <w:spacing w:after="40"/>
        <w:jc w:val="left"/>
        <w:rPr>
          <w:sz w:val="18"/>
          <w:szCs w:val="18"/>
        </w:rPr>
      </w:pPr>
    </w:p>
    <w:tbl>
      <w:tblPr>
        <w:tblW w:w="7513" w:type="dxa"/>
        <w:tblInd w:w="28" w:type="dxa"/>
        <w:tblBorders>
          <w:bottom w:val="single" w:sz="4" w:space="0" w:color="auto"/>
        </w:tblBorders>
        <w:tblCellMar>
          <w:left w:w="28" w:type="dxa"/>
          <w:right w:w="28" w:type="dxa"/>
        </w:tblCellMar>
        <w:tblLook w:val="0000" w:firstRow="0" w:lastRow="0" w:firstColumn="0" w:lastColumn="0" w:noHBand="0" w:noVBand="0"/>
      </w:tblPr>
      <w:tblGrid>
        <w:gridCol w:w="5917"/>
        <w:gridCol w:w="1596"/>
      </w:tblGrid>
      <w:tr w:rsidR="00370477" w14:paraId="2B0905CF" w14:textId="77777777" w:rsidTr="006E345B">
        <w:sdt>
          <w:sdtPr>
            <w:alias w:val="Rubrik"/>
            <w:tag w:val="Rubrik"/>
            <w:id w:val="-283352459"/>
            <w:temporary/>
            <w:dataBinding w:prefixMappings="xmlns:ns0='http://rkdhs/mallar/lagstiftning/Prop/Prop.xsd'" w:xpath="/ns0:dokumentvärden[1]/ns0:titel[1]" w:storeItemID="{068625C3-B546-44A5-B525-B7CC092E5AD6}"/>
            <w:text w:multiLine="1"/>
          </w:sdtPr>
          <w:sdtEndPr/>
          <w:sdtContent>
            <w:tc>
              <w:tcPr>
                <w:tcW w:w="5834" w:type="dxa"/>
                <w:tcMar>
                  <w:left w:w="0" w:type="dxa"/>
                </w:tcMar>
              </w:tcPr>
              <w:p w14:paraId="7F404DBC" w14:textId="5825F4E1" w:rsidR="00370477" w:rsidRDefault="00F660F7" w:rsidP="00166139">
                <w:pPr>
                  <w:pStyle w:val="Proprubrik"/>
                  <w:spacing w:after="20"/>
                </w:pPr>
                <w:r>
                  <w:t>Ny lag om Säkerhetspolisens behandling av personuppgifter</w:t>
                </w:r>
              </w:p>
            </w:tc>
          </w:sdtContent>
        </w:sdt>
        <w:tc>
          <w:tcPr>
            <w:tcW w:w="1571" w:type="dxa"/>
          </w:tcPr>
          <w:sdt>
            <w:sdtPr>
              <w:alias w:val="NummerEtikett"/>
              <w:tag w:val="NummerEtikett"/>
              <w:id w:val="1988590602"/>
              <w:lock w:val="sdtContentLocked"/>
              <w:dataBinding w:prefixMappings="xmlns:ns0='http://rkdhs/mallar/lagstiftning/Prop/Prop.xsd'" w:xpath="/ns0:dokumentvärden[1]/ns0:dokumentnummer[1]/@etikett" w:storeItemID="{068625C3-B546-44A5-B525-B7CC092E5AD6}"/>
              <w:text/>
            </w:sdtPr>
            <w:sdtEndPr/>
            <w:sdtContent>
              <w:p w14:paraId="60F325CC" w14:textId="5A48F4DA" w:rsidR="00370477" w:rsidRDefault="00F660F7" w:rsidP="000E3A6B">
                <w:pPr>
                  <w:pStyle w:val="Proprubrik"/>
                </w:pPr>
                <w:r>
                  <w:t>Prop.</w:t>
                </w:r>
              </w:p>
            </w:sdtContent>
          </w:sdt>
          <w:sdt>
            <w:sdtPr>
              <w:rPr>
                <w:szCs w:val="26"/>
              </w:rPr>
              <w:alias w:val="Nummer"/>
              <w:tag w:val="Nummer"/>
              <w:id w:val="-348560707"/>
              <w:lock w:val="sdtContentLocked"/>
              <w:dataBinding w:prefixMappings="xmlns:ns0='http://rkdhs/mallar/lagstiftning/Prop/Prop.xsd'" w:xpath="/ns0:dokumentvärden[1]/ns0:dokumentnummer[1]" w:storeItemID="{068625C3-B546-44A5-B525-B7CC092E5AD6}"/>
              <w:text/>
            </w:sdtPr>
            <w:sdtEndPr/>
            <w:sdtContent>
              <w:p w14:paraId="6AFDF0BA" w14:textId="4BFD86AD" w:rsidR="00370477" w:rsidRPr="00141F91" w:rsidRDefault="00F660F7" w:rsidP="000E3A6B">
                <w:pPr>
                  <w:pStyle w:val="Proprubrik"/>
                  <w:rPr>
                    <w:szCs w:val="26"/>
                  </w:rPr>
                </w:pPr>
                <w:r>
                  <w:rPr>
                    <w:szCs w:val="26"/>
                  </w:rPr>
                  <w:t>2018/19:163</w:t>
                </w:r>
              </w:p>
            </w:sdtContent>
          </w:sdt>
        </w:tc>
      </w:tr>
    </w:tbl>
    <w:p w14:paraId="1430A1F4" w14:textId="77777777" w:rsidR="00370477" w:rsidRDefault="00370477" w:rsidP="00166139">
      <w:pPr>
        <w:pStyle w:val="Brdtext"/>
        <w:spacing w:before="60"/>
      </w:pPr>
    </w:p>
    <w:p w14:paraId="28C1D99F" w14:textId="77777777" w:rsidR="00370477" w:rsidRDefault="00370477" w:rsidP="000E3A6B">
      <w:pPr>
        <w:pStyle w:val="Brdtext"/>
      </w:pPr>
      <w:r>
        <w:t>Regeringen överlämnar denna proposition till riksdagen.</w:t>
      </w:r>
    </w:p>
    <w:p w14:paraId="2FC66348" w14:textId="77777777" w:rsidR="00370477" w:rsidRDefault="00370477" w:rsidP="000E3A6B">
      <w:pPr>
        <w:pStyle w:val="Brdtext"/>
      </w:pPr>
    </w:p>
    <w:p w14:paraId="68DB95AC" w14:textId="101E66D4" w:rsidR="00370477" w:rsidRDefault="00370477" w:rsidP="000E3A6B">
      <w:pPr>
        <w:pStyle w:val="Brdtext"/>
      </w:pPr>
      <w:r>
        <w:t xml:space="preserve">Stockholm </w:t>
      </w:r>
      <w:sdt>
        <w:sdtPr>
          <w:alias w:val="Datum"/>
          <w:tag w:val="Datum"/>
          <w:id w:val="-1894106154"/>
          <w:date w:fullDate="2019-09-05T00:00:00Z">
            <w:dateFormat w:val="'den' d MMMM yyyy"/>
            <w:lid w:val="sv-SE"/>
            <w:storeMappedDataAs w:val="dateTime"/>
            <w:calendar w:val="gregorian"/>
          </w:date>
        </w:sdtPr>
        <w:sdtEndPr/>
        <w:sdtContent>
          <w:r w:rsidR="009370AC">
            <w:t>den 5 september 2019</w:t>
          </w:r>
        </w:sdtContent>
      </w:sdt>
    </w:p>
    <w:p w14:paraId="4B09E37E" w14:textId="77777777" w:rsidR="00370477" w:rsidRDefault="00370477" w:rsidP="000E3A6B">
      <w:pPr>
        <w:pStyle w:val="Brdtextmedindrag"/>
      </w:pPr>
    </w:p>
    <w:p w14:paraId="556923DA" w14:textId="77777777" w:rsidR="00370477" w:rsidRDefault="008B45E3" w:rsidP="000E3A6B">
      <w:pPr>
        <w:pStyle w:val="Propnamnunderskrift1"/>
      </w:pPr>
      <w:r>
        <w:t>Stefan Löfven</w:t>
      </w:r>
    </w:p>
    <w:p w14:paraId="3D913C2F" w14:textId="77777777" w:rsidR="00370477" w:rsidRDefault="00370477" w:rsidP="000E3A6B">
      <w:pPr>
        <w:pStyle w:val="Propnamnunderskrift2"/>
        <w:tabs>
          <w:tab w:val="clear" w:pos="2693"/>
          <w:tab w:val="clear" w:pos="7474"/>
          <w:tab w:val="left" w:pos="2126"/>
        </w:tabs>
      </w:pPr>
      <w:r>
        <w:tab/>
      </w:r>
      <w:r w:rsidR="00B839AD">
        <w:t>Mikael Damberg</w:t>
      </w:r>
    </w:p>
    <w:p w14:paraId="07BEB6B0" w14:textId="36787758" w:rsidR="00370477" w:rsidRPr="008624B2" w:rsidRDefault="00370477" w:rsidP="000E3A6B">
      <w:pPr>
        <w:pStyle w:val="Propnamnunderskrift2"/>
        <w:tabs>
          <w:tab w:val="clear" w:pos="2693"/>
          <w:tab w:val="clear" w:pos="7474"/>
          <w:tab w:val="left" w:pos="2126"/>
        </w:tabs>
        <w:rPr>
          <w:i w:val="0"/>
        </w:rPr>
      </w:pPr>
      <w:r>
        <w:tab/>
      </w:r>
      <w:r w:rsidRPr="008624B2">
        <w:rPr>
          <w:i w:val="0"/>
        </w:rPr>
        <w:t>(</w:t>
      </w:r>
      <w:sdt>
        <w:sdtPr>
          <w:rPr>
            <w:i w:val="0"/>
          </w:rPr>
          <w:alias w:val="Departementsnamn"/>
          <w:tag w:val="Departementsnamn"/>
          <w:id w:val="-365759362"/>
          <w:lock w:val="sdtContentLocked"/>
          <w:dataBinding w:prefixMappings="xmlns:ns0='http://rkdhs/mallar/lagstiftning/Prop/Prop.xsd'" w:xpath="/ns0:dokumentvärden[1]/ns0:departementsnamn[1]" w:storeItemID="{068625C3-B546-44A5-B525-B7CC092E5AD6}"/>
          <w:text/>
        </w:sdtPr>
        <w:sdtEndPr/>
        <w:sdtContent>
          <w:r w:rsidR="00F660F7">
            <w:rPr>
              <w:i w:val="0"/>
            </w:rPr>
            <w:t>Justitiedepartementet</w:t>
          </w:r>
        </w:sdtContent>
      </w:sdt>
      <w:r w:rsidRPr="008624B2">
        <w:rPr>
          <w:i w:val="0"/>
        </w:rPr>
        <w:t>)</w:t>
      </w:r>
    </w:p>
    <w:p w14:paraId="3A7328B9" w14:textId="77777777" w:rsidR="00370477" w:rsidRDefault="00370477" w:rsidP="000E3A6B">
      <w:pPr>
        <w:pStyle w:val="Brdtextmedindrag"/>
      </w:pPr>
    </w:p>
    <w:p w14:paraId="6EEE102E" w14:textId="77777777" w:rsidR="00370477" w:rsidRDefault="00370477" w:rsidP="000E3A6B">
      <w:pPr>
        <w:pStyle w:val="Brdtextmedindrag"/>
      </w:pPr>
    </w:p>
    <w:p w14:paraId="3DEF9FC9" w14:textId="77777777" w:rsidR="00370477" w:rsidRDefault="00370477" w:rsidP="000E3A6B">
      <w:pPr>
        <w:pStyle w:val="Brdtextmedindrag"/>
      </w:pPr>
    </w:p>
    <w:p w14:paraId="2CD1AB3A" w14:textId="77777777" w:rsidR="00370477" w:rsidRDefault="00370477" w:rsidP="000E3A6B">
      <w:pPr>
        <w:pStyle w:val="Proprubrik"/>
        <w:spacing w:before="80" w:after="400"/>
      </w:pPr>
      <w:r>
        <w:t>Propositionens huvudsakliga innehåll</w:t>
      </w:r>
    </w:p>
    <w:p w14:paraId="02A2954F" w14:textId="77777777" w:rsidR="00B839AD" w:rsidRDefault="00B839AD" w:rsidP="00B839AD">
      <w:pPr>
        <w:pStyle w:val="Brdtext"/>
      </w:pPr>
      <w:r>
        <w:t>Regeringen föreslår att det införs en ny lag om Säkerhetspolisens behandling av person</w:t>
      </w:r>
      <w:r>
        <w:softHyphen/>
        <w:t>uppgifter som ersätter den tidigare regleringen i polisdatalagen. Den nya lagen föreslås innehålla bestämmelser om bl.a. grundläggande krav på personuppgiftsbehandling, den personuppgifts</w:t>
      </w:r>
      <w:r>
        <w:softHyphen/>
        <w:t>ansvariges skyldigheter, enskildas rättigheter, skadestånd, överklagande och överföring av personuppgifter till tredjeland</w:t>
      </w:r>
      <w:r w:rsidRPr="00C65E36">
        <w:t>.</w:t>
      </w:r>
      <w:r>
        <w:t xml:space="preserve"> Dessa </w:t>
      </w:r>
      <w:r w:rsidRPr="00C65E36">
        <w:t xml:space="preserve">överensstämmer </w:t>
      </w:r>
      <w:r>
        <w:t xml:space="preserve">i stort sett </w:t>
      </w:r>
      <w:r w:rsidRPr="00C65E36">
        <w:t>med brottsdatalagens bestämmelser.</w:t>
      </w:r>
    </w:p>
    <w:p w14:paraId="3246A4E2" w14:textId="77777777" w:rsidR="00B839AD" w:rsidRDefault="00B839AD" w:rsidP="00B839AD">
      <w:pPr>
        <w:pStyle w:val="Brdtextmedindrag"/>
      </w:pPr>
      <w:r>
        <w:t>Lagen ska gälla vid behandling av personuppgifter som rör nationell säkerhet i Säkerhetspolisens brottsbekämpande och lagförande verksam</w:t>
      </w:r>
      <w:r>
        <w:softHyphen/>
        <w:t>het. När Säkerhetspolisen behandlar personuppgifter som inte rör nationell säkerhet i syfte att bekämpa och lagföra brott, ska myndigheten tillämpa brottsdatalagen och polisens brottsdatalag. Vidare föreslås följdändringar i ett antal andra lagar.</w:t>
      </w:r>
    </w:p>
    <w:p w14:paraId="5B3039E2" w14:textId="77777777" w:rsidR="00370477" w:rsidRDefault="00B839AD" w:rsidP="00B839AD">
      <w:pPr>
        <w:pStyle w:val="Brdtextmedindrag"/>
      </w:pPr>
      <w:r>
        <w:t>Den nya lagen och övriga lagändringar föreslås träda i kraft den 1 januari 2020.</w:t>
      </w:r>
    </w:p>
    <w:sdt>
      <w:sdtPr>
        <w:rPr>
          <w:rFonts w:eastAsiaTheme="minorHAnsi" w:cstheme="minorBidi"/>
          <w:noProof/>
          <w:sz w:val="20"/>
          <w:szCs w:val="22"/>
        </w:rPr>
        <w:id w:val="-331837757"/>
        <w:docPartObj>
          <w:docPartGallery w:val="Table of Contents"/>
          <w:docPartUnique/>
        </w:docPartObj>
      </w:sdtPr>
      <w:sdtEndPr>
        <w:rPr>
          <w:szCs w:val="27"/>
        </w:rPr>
      </w:sdtEndPr>
      <w:sdtContent>
        <w:p w14:paraId="64298464" w14:textId="77777777" w:rsidR="00370477" w:rsidRPr="00773619" w:rsidRDefault="00370477" w:rsidP="000E3A6B">
          <w:pPr>
            <w:pStyle w:val="Innehllsfrteckning"/>
            <w:pageBreakBefore/>
            <w:rPr>
              <w:sz w:val="30"/>
              <w:szCs w:val="30"/>
            </w:rPr>
          </w:pPr>
          <w:r w:rsidRPr="00773619">
            <w:rPr>
              <w:rFonts w:eastAsiaTheme="minorHAnsi"/>
              <w:noProof/>
              <w:sz w:val="30"/>
              <w:szCs w:val="30"/>
            </w:rPr>
            <w:t>Innehållsförteckning</w:t>
          </w:r>
        </w:p>
        <w:p w14:paraId="6C5154BB" w14:textId="7D45B06C" w:rsidR="00B1684F" w:rsidRDefault="00370477">
          <w:pPr>
            <w:pStyle w:val="Innehll1"/>
            <w:rPr>
              <w:rFonts w:asciiTheme="minorHAnsi" w:eastAsiaTheme="minorEastAsia" w:hAnsiTheme="minorHAnsi"/>
              <w:sz w:val="22"/>
              <w:lang w:eastAsia="sv-SE"/>
            </w:rPr>
          </w:pPr>
          <w:r>
            <w:rPr>
              <w:b/>
              <w:sz w:val="25"/>
              <w:szCs w:val="25"/>
            </w:rPr>
            <w:fldChar w:fldCharType="begin"/>
          </w:r>
          <w:r>
            <w:rPr>
              <w:b/>
              <w:sz w:val="25"/>
              <w:szCs w:val="25"/>
            </w:rPr>
            <w:instrText xml:space="preserve"> TOC \o "1-3" \h \z \t "Bilaga rubrik;4;Prop. utdrag;5;Prop. rdatablad;6" </w:instrText>
          </w:r>
          <w:r>
            <w:rPr>
              <w:b/>
              <w:sz w:val="25"/>
              <w:szCs w:val="25"/>
            </w:rPr>
            <w:fldChar w:fldCharType="separate"/>
          </w:r>
          <w:hyperlink w:anchor="_Toc17451339" w:history="1">
            <w:r w:rsidR="00B1684F" w:rsidRPr="005B1464">
              <w:rPr>
                <w:rStyle w:val="Hyperlnk"/>
              </w:rPr>
              <w:t>1</w:t>
            </w:r>
            <w:r w:rsidR="00B1684F">
              <w:rPr>
                <w:rFonts w:asciiTheme="minorHAnsi" w:eastAsiaTheme="minorEastAsia" w:hAnsiTheme="minorHAnsi"/>
                <w:sz w:val="22"/>
                <w:lang w:eastAsia="sv-SE"/>
              </w:rPr>
              <w:tab/>
            </w:r>
            <w:r w:rsidR="00B1684F" w:rsidRPr="005B1464">
              <w:rPr>
                <w:rStyle w:val="Hyperlnk"/>
              </w:rPr>
              <w:t>Förslag till riksdagsbeslut</w:t>
            </w:r>
            <w:r w:rsidR="00B1684F">
              <w:rPr>
                <w:webHidden/>
              </w:rPr>
              <w:tab/>
            </w:r>
            <w:r w:rsidR="00B1684F">
              <w:rPr>
                <w:webHidden/>
              </w:rPr>
              <w:fldChar w:fldCharType="begin"/>
            </w:r>
            <w:r w:rsidR="00B1684F">
              <w:rPr>
                <w:webHidden/>
              </w:rPr>
              <w:instrText xml:space="preserve"> PAGEREF _Toc17451339 \h </w:instrText>
            </w:r>
            <w:r w:rsidR="00B1684F">
              <w:rPr>
                <w:webHidden/>
              </w:rPr>
            </w:r>
            <w:r w:rsidR="00B1684F">
              <w:rPr>
                <w:webHidden/>
              </w:rPr>
              <w:fldChar w:fldCharType="separate"/>
            </w:r>
            <w:r w:rsidR="00620B4E">
              <w:rPr>
                <w:webHidden/>
              </w:rPr>
              <w:t>8</w:t>
            </w:r>
            <w:r w:rsidR="00B1684F">
              <w:rPr>
                <w:webHidden/>
              </w:rPr>
              <w:fldChar w:fldCharType="end"/>
            </w:r>
          </w:hyperlink>
        </w:p>
        <w:p w14:paraId="072C6B0B" w14:textId="32A36361" w:rsidR="00B1684F" w:rsidRDefault="00054449">
          <w:pPr>
            <w:pStyle w:val="Innehll1"/>
            <w:rPr>
              <w:rFonts w:asciiTheme="minorHAnsi" w:eastAsiaTheme="minorEastAsia" w:hAnsiTheme="minorHAnsi"/>
              <w:sz w:val="22"/>
              <w:lang w:eastAsia="sv-SE"/>
            </w:rPr>
          </w:pPr>
          <w:hyperlink w:anchor="_Toc17451340" w:history="1">
            <w:r w:rsidR="00B1684F" w:rsidRPr="005B1464">
              <w:rPr>
                <w:rStyle w:val="Hyperlnk"/>
              </w:rPr>
              <w:t>2</w:t>
            </w:r>
            <w:r w:rsidR="00B1684F">
              <w:rPr>
                <w:rFonts w:asciiTheme="minorHAnsi" w:eastAsiaTheme="minorEastAsia" w:hAnsiTheme="minorHAnsi"/>
                <w:sz w:val="22"/>
                <w:lang w:eastAsia="sv-SE"/>
              </w:rPr>
              <w:tab/>
            </w:r>
            <w:r w:rsidR="00B1684F" w:rsidRPr="005B1464">
              <w:rPr>
                <w:rStyle w:val="Hyperlnk"/>
              </w:rPr>
              <w:t>Lagtext</w:t>
            </w:r>
            <w:r w:rsidR="00B1684F">
              <w:rPr>
                <w:webHidden/>
              </w:rPr>
              <w:tab/>
            </w:r>
            <w:r w:rsidR="00B1684F">
              <w:rPr>
                <w:webHidden/>
              </w:rPr>
              <w:fldChar w:fldCharType="begin"/>
            </w:r>
            <w:r w:rsidR="00B1684F">
              <w:rPr>
                <w:webHidden/>
              </w:rPr>
              <w:instrText xml:space="preserve"> PAGEREF _Toc17451340 \h </w:instrText>
            </w:r>
            <w:r w:rsidR="00B1684F">
              <w:rPr>
                <w:webHidden/>
              </w:rPr>
            </w:r>
            <w:r w:rsidR="00B1684F">
              <w:rPr>
                <w:webHidden/>
              </w:rPr>
              <w:fldChar w:fldCharType="separate"/>
            </w:r>
            <w:r w:rsidR="00620B4E">
              <w:rPr>
                <w:webHidden/>
              </w:rPr>
              <w:t>9</w:t>
            </w:r>
            <w:r w:rsidR="00B1684F">
              <w:rPr>
                <w:webHidden/>
              </w:rPr>
              <w:fldChar w:fldCharType="end"/>
            </w:r>
          </w:hyperlink>
        </w:p>
        <w:p w14:paraId="4E13480E" w14:textId="41B03E7C" w:rsidR="00B1684F" w:rsidRDefault="00054449">
          <w:pPr>
            <w:pStyle w:val="Innehll2"/>
            <w:rPr>
              <w:rFonts w:asciiTheme="minorHAnsi" w:eastAsiaTheme="minorEastAsia" w:hAnsiTheme="minorHAnsi" w:cstheme="minorBidi"/>
              <w:sz w:val="22"/>
              <w:szCs w:val="22"/>
              <w:lang w:eastAsia="sv-SE"/>
            </w:rPr>
          </w:pPr>
          <w:hyperlink w:anchor="_Toc17451341" w:history="1">
            <w:r w:rsidR="00B1684F" w:rsidRPr="005B1464">
              <w:rPr>
                <w:rStyle w:val="Hyperlnk"/>
                <w:rFonts w:eastAsiaTheme="majorEastAsia"/>
              </w:rPr>
              <w:t>2.1</w:t>
            </w:r>
            <w:r w:rsidR="00B1684F">
              <w:rPr>
                <w:rFonts w:asciiTheme="minorHAnsi" w:eastAsiaTheme="minorEastAsia" w:hAnsiTheme="minorHAnsi" w:cstheme="minorBidi"/>
                <w:sz w:val="22"/>
                <w:szCs w:val="22"/>
                <w:lang w:eastAsia="sv-SE"/>
              </w:rPr>
              <w:tab/>
            </w:r>
            <w:r w:rsidR="00B1684F" w:rsidRPr="005B1464">
              <w:rPr>
                <w:rStyle w:val="Hyperlnk"/>
                <w:rFonts w:eastAsiaTheme="majorEastAsia"/>
              </w:rPr>
              <w:t>Förslag till lag om Säkerhetspolisens behandling av personuppgifter</w:t>
            </w:r>
            <w:r w:rsidR="00B1684F">
              <w:rPr>
                <w:webHidden/>
              </w:rPr>
              <w:tab/>
            </w:r>
            <w:r w:rsidR="00B1684F">
              <w:rPr>
                <w:webHidden/>
              </w:rPr>
              <w:fldChar w:fldCharType="begin"/>
            </w:r>
            <w:r w:rsidR="00B1684F">
              <w:rPr>
                <w:webHidden/>
              </w:rPr>
              <w:instrText xml:space="preserve"> PAGEREF _Toc17451341 \h </w:instrText>
            </w:r>
            <w:r w:rsidR="00B1684F">
              <w:rPr>
                <w:webHidden/>
              </w:rPr>
            </w:r>
            <w:r w:rsidR="00B1684F">
              <w:rPr>
                <w:webHidden/>
              </w:rPr>
              <w:fldChar w:fldCharType="separate"/>
            </w:r>
            <w:r w:rsidR="00620B4E">
              <w:rPr>
                <w:webHidden/>
              </w:rPr>
              <w:t>9</w:t>
            </w:r>
            <w:r w:rsidR="00B1684F">
              <w:rPr>
                <w:webHidden/>
              </w:rPr>
              <w:fldChar w:fldCharType="end"/>
            </w:r>
          </w:hyperlink>
        </w:p>
        <w:p w14:paraId="54C030BA" w14:textId="1253E2CE" w:rsidR="00B1684F" w:rsidRDefault="00054449">
          <w:pPr>
            <w:pStyle w:val="Innehll2"/>
            <w:rPr>
              <w:rFonts w:asciiTheme="minorHAnsi" w:eastAsiaTheme="minorEastAsia" w:hAnsiTheme="minorHAnsi" w:cstheme="minorBidi"/>
              <w:sz w:val="22"/>
              <w:szCs w:val="22"/>
              <w:lang w:eastAsia="sv-SE"/>
            </w:rPr>
          </w:pPr>
          <w:hyperlink w:anchor="_Toc17451342" w:history="1">
            <w:r w:rsidR="00B1684F" w:rsidRPr="005B1464">
              <w:rPr>
                <w:rStyle w:val="Hyperlnk"/>
                <w:rFonts w:eastAsiaTheme="majorEastAsia"/>
              </w:rPr>
              <w:t>2.2</w:t>
            </w:r>
            <w:r w:rsidR="00B1684F">
              <w:rPr>
                <w:rFonts w:asciiTheme="minorHAnsi" w:eastAsiaTheme="minorEastAsia" w:hAnsiTheme="minorHAnsi" w:cstheme="minorBidi"/>
                <w:sz w:val="22"/>
                <w:szCs w:val="22"/>
                <w:lang w:eastAsia="sv-SE"/>
              </w:rPr>
              <w:tab/>
            </w:r>
            <w:r w:rsidR="00B1684F" w:rsidRPr="005B1464">
              <w:rPr>
                <w:rStyle w:val="Hyperlnk"/>
                <w:rFonts w:eastAsiaTheme="majorEastAsia"/>
              </w:rPr>
              <w:t>Förslag till lag om ändring i lagen (2007:980) om tillsyn över viss brottsbekämpande verksamhet</w:t>
            </w:r>
            <w:r w:rsidR="00B1684F">
              <w:rPr>
                <w:webHidden/>
              </w:rPr>
              <w:tab/>
            </w:r>
            <w:r w:rsidR="00B1684F">
              <w:rPr>
                <w:webHidden/>
              </w:rPr>
              <w:fldChar w:fldCharType="begin"/>
            </w:r>
            <w:r w:rsidR="00B1684F">
              <w:rPr>
                <w:webHidden/>
              </w:rPr>
              <w:instrText xml:space="preserve"> PAGEREF _Toc17451342 \h </w:instrText>
            </w:r>
            <w:r w:rsidR="00B1684F">
              <w:rPr>
                <w:webHidden/>
              </w:rPr>
            </w:r>
            <w:r w:rsidR="00B1684F">
              <w:rPr>
                <w:webHidden/>
              </w:rPr>
              <w:fldChar w:fldCharType="separate"/>
            </w:r>
            <w:r w:rsidR="00620B4E">
              <w:rPr>
                <w:webHidden/>
              </w:rPr>
              <w:t>27</w:t>
            </w:r>
            <w:r w:rsidR="00B1684F">
              <w:rPr>
                <w:webHidden/>
              </w:rPr>
              <w:fldChar w:fldCharType="end"/>
            </w:r>
          </w:hyperlink>
        </w:p>
        <w:p w14:paraId="6C1A4222" w14:textId="62605E72" w:rsidR="00B1684F" w:rsidRDefault="00054449">
          <w:pPr>
            <w:pStyle w:val="Innehll2"/>
            <w:rPr>
              <w:rFonts w:asciiTheme="minorHAnsi" w:eastAsiaTheme="minorEastAsia" w:hAnsiTheme="minorHAnsi" w:cstheme="minorBidi"/>
              <w:sz w:val="22"/>
              <w:szCs w:val="22"/>
              <w:lang w:eastAsia="sv-SE"/>
            </w:rPr>
          </w:pPr>
          <w:hyperlink w:anchor="_Toc17451343" w:history="1">
            <w:r w:rsidR="00B1684F" w:rsidRPr="005B1464">
              <w:rPr>
                <w:rStyle w:val="Hyperlnk"/>
                <w:rFonts w:eastAsiaTheme="majorEastAsia"/>
              </w:rPr>
              <w:t>2.3</w:t>
            </w:r>
            <w:r w:rsidR="00B1684F">
              <w:rPr>
                <w:rFonts w:asciiTheme="minorHAnsi" w:eastAsiaTheme="minorEastAsia" w:hAnsiTheme="minorHAnsi" w:cstheme="minorBidi"/>
                <w:sz w:val="22"/>
                <w:szCs w:val="22"/>
                <w:lang w:eastAsia="sv-SE"/>
              </w:rPr>
              <w:tab/>
            </w:r>
            <w:r w:rsidR="00B1684F" w:rsidRPr="005B1464">
              <w:rPr>
                <w:rStyle w:val="Hyperlnk"/>
                <w:rFonts w:eastAsiaTheme="majorEastAsia"/>
              </w:rPr>
              <w:t>Förslag till lag om ändring i offentlighets- och sekretesslagen (2009:400)</w:t>
            </w:r>
            <w:r w:rsidR="00B1684F">
              <w:rPr>
                <w:webHidden/>
              </w:rPr>
              <w:tab/>
            </w:r>
            <w:r w:rsidR="00B1684F">
              <w:rPr>
                <w:webHidden/>
              </w:rPr>
              <w:fldChar w:fldCharType="begin"/>
            </w:r>
            <w:r w:rsidR="00B1684F">
              <w:rPr>
                <w:webHidden/>
              </w:rPr>
              <w:instrText xml:space="preserve"> PAGEREF _Toc17451343 \h </w:instrText>
            </w:r>
            <w:r w:rsidR="00B1684F">
              <w:rPr>
                <w:webHidden/>
              </w:rPr>
            </w:r>
            <w:r w:rsidR="00B1684F">
              <w:rPr>
                <w:webHidden/>
              </w:rPr>
              <w:fldChar w:fldCharType="separate"/>
            </w:r>
            <w:r w:rsidR="00620B4E">
              <w:rPr>
                <w:webHidden/>
              </w:rPr>
              <w:t>28</w:t>
            </w:r>
            <w:r w:rsidR="00B1684F">
              <w:rPr>
                <w:webHidden/>
              </w:rPr>
              <w:fldChar w:fldCharType="end"/>
            </w:r>
          </w:hyperlink>
        </w:p>
        <w:p w14:paraId="46680824" w14:textId="7000DC6C" w:rsidR="00B1684F" w:rsidRDefault="00054449">
          <w:pPr>
            <w:pStyle w:val="Innehll2"/>
            <w:rPr>
              <w:rFonts w:asciiTheme="minorHAnsi" w:eastAsiaTheme="minorEastAsia" w:hAnsiTheme="minorHAnsi" w:cstheme="minorBidi"/>
              <w:sz w:val="22"/>
              <w:szCs w:val="22"/>
              <w:lang w:eastAsia="sv-SE"/>
            </w:rPr>
          </w:pPr>
          <w:hyperlink w:anchor="_Toc17451344" w:history="1">
            <w:r w:rsidR="00B1684F" w:rsidRPr="005B1464">
              <w:rPr>
                <w:rStyle w:val="Hyperlnk"/>
                <w:rFonts w:eastAsiaTheme="majorEastAsia"/>
              </w:rPr>
              <w:t>2.4</w:t>
            </w:r>
            <w:r w:rsidR="00B1684F">
              <w:rPr>
                <w:rFonts w:asciiTheme="minorHAnsi" w:eastAsiaTheme="minorEastAsia" w:hAnsiTheme="minorHAnsi" w:cstheme="minorBidi"/>
                <w:sz w:val="22"/>
                <w:szCs w:val="22"/>
                <w:lang w:eastAsia="sv-SE"/>
              </w:rPr>
              <w:tab/>
            </w:r>
            <w:r w:rsidR="00B1684F" w:rsidRPr="005B1464">
              <w:rPr>
                <w:rStyle w:val="Hyperlnk"/>
                <w:rFonts w:eastAsiaTheme="majorEastAsia"/>
              </w:rPr>
              <w:t>Förslag till lag om ändring i lagen (2017:496) om internationellt polisiärt samarbete</w:t>
            </w:r>
            <w:r w:rsidR="00B1684F">
              <w:rPr>
                <w:webHidden/>
              </w:rPr>
              <w:tab/>
            </w:r>
            <w:r w:rsidR="00B1684F">
              <w:rPr>
                <w:webHidden/>
              </w:rPr>
              <w:fldChar w:fldCharType="begin"/>
            </w:r>
            <w:r w:rsidR="00B1684F">
              <w:rPr>
                <w:webHidden/>
              </w:rPr>
              <w:instrText xml:space="preserve"> PAGEREF _Toc17451344 \h </w:instrText>
            </w:r>
            <w:r w:rsidR="00B1684F">
              <w:rPr>
                <w:webHidden/>
              </w:rPr>
            </w:r>
            <w:r w:rsidR="00B1684F">
              <w:rPr>
                <w:webHidden/>
              </w:rPr>
              <w:fldChar w:fldCharType="separate"/>
            </w:r>
            <w:r w:rsidR="00620B4E">
              <w:rPr>
                <w:webHidden/>
              </w:rPr>
              <w:t>31</w:t>
            </w:r>
            <w:r w:rsidR="00B1684F">
              <w:rPr>
                <w:webHidden/>
              </w:rPr>
              <w:fldChar w:fldCharType="end"/>
            </w:r>
          </w:hyperlink>
        </w:p>
        <w:p w14:paraId="200D153D" w14:textId="00490F55" w:rsidR="00B1684F" w:rsidRDefault="00054449">
          <w:pPr>
            <w:pStyle w:val="Innehll2"/>
            <w:rPr>
              <w:rFonts w:asciiTheme="minorHAnsi" w:eastAsiaTheme="minorEastAsia" w:hAnsiTheme="minorHAnsi" w:cstheme="minorBidi"/>
              <w:sz w:val="22"/>
              <w:szCs w:val="22"/>
              <w:lang w:eastAsia="sv-SE"/>
            </w:rPr>
          </w:pPr>
          <w:hyperlink w:anchor="_Toc17451345" w:history="1">
            <w:r w:rsidR="00B1684F" w:rsidRPr="005B1464">
              <w:rPr>
                <w:rStyle w:val="Hyperlnk"/>
                <w:rFonts w:eastAsiaTheme="majorEastAsia"/>
              </w:rPr>
              <w:t>2.5</w:t>
            </w:r>
            <w:r w:rsidR="00B1684F">
              <w:rPr>
                <w:rFonts w:asciiTheme="minorHAnsi" w:eastAsiaTheme="minorEastAsia" w:hAnsiTheme="minorHAnsi" w:cstheme="minorBidi"/>
                <w:sz w:val="22"/>
                <w:szCs w:val="22"/>
                <w:lang w:eastAsia="sv-SE"/>
              </w:rPr>
              <w:tab/>
            </w:r>
            <w:r w:rsidR="00B1684F" w:rsidRPr="005B1464">
              <w:rPr>
                <w:rStyle w:val="Hyperlnk"/>
                <w:rFonts w:eastAsiaTheme="majorEastAsia"/>
              </w:rPr>
              <w:t>Förslag till lag om ändring i lagen (2018:218) med kompletterande bestämmelser till EU:s dataskyddsförordning</w:t>
            </w:r>
            <w:r w:rsidR="00B1684F">
              <w:rPr>
                <w:webHidden/>
              </w:rPr>
              <w:tab/>
            </w:r>
            <w:r w:rsidR="00B1684F">
              <w:rPr>
                <w:webHidden/>
              </w:rPr>
              <w:fldChar w:fldCharType="begin"/>
            </w:r>
            <w:r w:rsidR="00B1684F">
              <w:rPr>
                <w:webHidden/>
              </w:rPr>
              <w:instrText xml:space="preserve"> PAGEREF _Toc17451345 \h </w:instrText>
            </w:r>
            <w:r w:rsidR="00B1684F">
              <w:rPr>
                <w:webHidden/>
              </w:rPr>
            </w:r>
            <w:r w:rsidR="00B1684F">
              <w:rPr>
                <w:webHidden/>
              </w:rPr>
              <w:fldChar w:fldCharType="separate"/>
            </w:r>
            <w:r w:rsidR="00620B4E">
              <w:rPr>
                <w:webHidden/>
              </w:rPr>
              <w:t>32</w:t>
            </w:r>
            <w:r w:rsidR="00B1684F">
              <w:rPr>
                <w:webHidden/>
              </w:rPr>
              <w:fldChar w:fldCharType="end"/>
            </w:r>
          </w:hyperlink>
        </w:p>
        <w:p w14:paraId="30F47591" w14:textId="157BDF52" w:rsidR="00B1684F" w:rsidRDefault="00054449">
          <w:pPr>
            <w:pStyle w:val="Innehll2"/>
            <w:rPr>
              <w:rFonts w:asciiTheme="minorHAnsi" w:eastAsiaTheme="minorEastAsia" w:hAnsiTheme="minorHAnsi" w:cstheme="minorBidi"/>
              <w:sz w:val="22"/>
              <w:szCs w:val="22"/>
              <w:lang w:eastAsia="sv-SE"/>
            </w:rPr>
          </w:pPr>
          <w:hyperlink w:anchor="_Toc17451346" w:history="1">
            <w:r w:rsidR="00B1684F" w:rsidRPr="005B1464">
              <w:rPr>
                <w:rStyle w:val="Hyperlnk"/>
                <w:rFonts w:eastAsiaTheme="majorEastAsia"/>
              </w:rPr>
              <w:t>2.6</w:t>
            </w:r>
            <w:r w:rsidR="00B1684F">
              <w:rPr>
                <w:rFonts w:asciiTheme="minorHAnsi" w:eastAsiaTheme="minorEastAsia" w:hAnsiTheme="minorHAnsi" w:cstheme="minorBidi"/>
                <w:sz w:val="22"/>
                <w:szCs w:val="22"/>
                <w:lang w:eastAsia="sv-SE"/>
              </w:rPr>
              <w:tab/>
            </w:r>
            <w:r w:rsidR="00B1684F" w:rsidRPr="005B1464">
              <w:rPr>
                <w:rStyle w:val="Hyperlnk"/>
                <w:rFonts w:eastAsiaTheme="majorEastAsia"/>
              </w:rPr>
              <w:t>Förslag till lag om ändring i säkerhetsskyddslagen (2018:585)</w:t>
            </w:r>
            <w:r w:rsidR="00B1684F">
              <w:rPr>
                <w:webHidden/>
              </w:rPr>
              <w:tab/>
            </w:r>
            <w:r w:rsidR="00B1684F">
              <w:rPr>
                <w:webHidden/>
              </w:rPr>
              <w:fldChar w:fldCharType="begin"/>
            </w:r>
            <w:r w:rsidR="00B1684F">
              <w:rPr>
                <w:webHidden/>
              </w:rPr>
              <w:instrText xml:space="preserve"> PAGEREF _Toc17451346 \h </w:instrText>
            </w:r>
            <w:r w:rsidR="00B1684F">
              <w:rPr>
                <w:webHidden/>
              </w:rPr>
            </w:r>
            <w:r w:rsidR="00B1684F">
              <w:rPr>
                <w:webHidden/>
              </w:rPr>
              <w:fldChar w:fldCharType="separate"/>
            </w:r>
            <w:r w:rsidR="00620B4E">
              <w:rPr>
                <w:webHidden/>
              </w:rPr>
              <w:t>33</w:t>
            </w:r>
            <w:r w:rsidR="00B1684F">
              <w:rPr>
                <w:webHidden/>
              </w:rPr>
              <w:fldChar w:fldCharType="end"/>
            </w:r>
          </w:hyperlink>
        </w:p>
        <w:p w14:paraId="2D4EFC31" w14:textId="5BE8070B" w:rsidR="00B1684F" w:rsidRDefault="00054449">
          <w:pPr>
            <w:pStyle w:val="Innehll2"/>
            <w:rPr>
              <w:rFonts w:asciiTheme="minorHAnsi" w:eastAsiaTheme="minorEastAsia" w:hAnsiTheme="minorHAnsi" w:cstheme="minorBidi"/>
              <w:sz w:val="22"/>
              <w:szCs w:val="22"/>
              <w:lang w:eastAsia="sv-SE"/>
            </w:rPr>
          </w:pPr>
          <w:hyperlink w:anchor="_Toc17451347" w:history="1">
            <w:r w:rsidR="00B1684F" w:rsidRPr="005B1464">
              <w:rPr>
                <w:rStyle w:val="Hyperlnk"/>
                <w:rFonts w:eastAsiaTheme="majorEastAsia"/>
              </w:rPr>
              <w:t>2.7</w:t>
            </w:r>
            <w:r w:rsidR="00B1684F">
              <w:rPr>
                <w:rFonts w:asciiTheme="minorHAnsi" w:eastAsiaTheme="minorEastAsia" w:hAnsiTheme="minorHAnsi" w:cstheme="minorBidi"/>
                <w:sz w:val="22"/>
                <w:szCs w:val="22"/>
                <w:lang w:eastAsia="sv-SE"/>
              </w:rPr>
              <w:tab/>
            </w:r>
            <w:r w:rsidR="00B1684F" w:rsidRPr="005B1464">
              <w:rPr>
                <w:rStyle w:val="Hyperlnk"/>
                <w:rFonts w:eastAsiaTheme="majorEastAsia"/>
              </w:rPr>
              <w:t>Förslag till lag om ändring i lagen (2018:1693) om polisens behandling av personuppgifter inom brottsdatalagens område</w:t>
            </w:r>
            <w:r w:rsidR="00B1684F">
              <w:rPr>
                <w:webHidden/>
              </w:rPr>
              <w:tab/>
            </w:r>
            <w:r w:rsidR="00B1684F">
              <w:rPr>
                <w:webHidden/>
              </w:rPr>
              <w:fldChar w:fldCharType="begin"/>
            </w:r>
            <w:r w:rsidR="00B1684F">
              <w:rPr>
                <w:webHidden/>
              </w:rPr>
              <w:instrText xml:space="preserve"> PAGEREF _Toc17451347 \h </w:instrText>
            </w:r>
            <w:r w:rsidR="00B1684F">
              <w:rPr>
                <w:webHidden/>
              </w:rPr>
            </w:r>
            <w:r w:rsidR="00B1684F">
              <w:rPr>
                <w:webHidden/>
              </w:rPr>
              <w:fldChar w:fldCharType="separate"/>
            </w:r>
            <w:r w:rsidR="00620B4E">
              <w:rPr>
                <w:webHidden/>
              </w:rPr>
              <w:t>35</w:t>
            </w:r>
            <w:r w:rsidR="00B1684F">
              <w:rPr>
                <w:webHidden/>
              </w:rPr>
              <w:fldChar w:fldCharType="end"/>
            </w:r>
          </w:hyperlink>
        </w:p>
        <w:p w14:paraId="4A2DA656" w14:textId="485B261E" w:rsidR="00B1684F" w:rsidRDefault="00054449">
          <w:pPr>
            <w:pStyle w:val="Innehll1"/>
            <w:rPr>
              <w:rFonts w:asciiTheme="minorHAnsi" w:eastAsiaTheme="minorEastAsia" w:hAnsiTheme="minorHAnsi"/>
              <w:sz w:val="22"/>
              <w:lang w:eastAsia="sv-SE"/>
            </w:rPr>
          </w:pPr>
          <w:hyperlink w:anchor="_Toc17451348" w:history="1">
            <w:r w:rsidR="00B1684F" w:rsidRPr="005B1464">
              <w:rPr>
                <w:rStyle w:val="Hyperlnk"/>
              </w:rPr>
              <w:t>3</w:t>
            </w:r>
            <w:r w:rsidR="00B1684F">
              <w:rPr>
                <w:rFonts w:asciiTheme="minorHAnsi" w:eastAsiaTheme="minorEastAsia" w:hAnsiTheme="minorHAnsi"/>
                <w:sz w:val="22"/>
                <w:lang w:eastAsia="sv-SE"/>
              </w:rPr>
              <w:tab/>
            </w:r>
            <w:r w:rsidR="00B1684F" w:rsidRPr="005B1464">
              <w:rPr>
                <w:rStyle w:val="Hyperlnk"/>
              </w:rPr>
              <w:t>Ärendet och dess beredning</w:t>
            </w:r>
            <w:r w:rsidR="00B1684F">
              <w:rPr>
                <w:webHidden/>
              </w:rPr>
              <w:tab/>
            </w:r>
            <w:r w:rsidR="00B1684F">
              <w:rPr>
                <w:webHidden/>
              </w:rPr>
              <w:fldChar w:fldCharType="begin"/>
            </w:r>
            <w:r w:rsidR="00B1684F">
              <w:rPr>
                <w:webHidden/>
              </w:rPr>
              <w:instrText xml:space="preserve"> PAGEREF _Toc17451348 \h </w:instrText>
            </w:r>
            <w:r w:rsidR="00B1684F">
              <w:rPr>
                <w:webHidden/>
              </w:rPr>
            </w:r>
            <w:r w:rsidR="00B1684F">
              <w:rPr>
                <w:webHidden/>
              </w:rPr>
              <w:fldChar w:fldCharType="separate"/>
            </w:r>
            <w:r w:rsidR="00620B4E">
              <w:rPr>
                <w:webHidden/>
              </w:rPr>
              <w:t>36</w:t>
            </w:r>
            <w:r w:rsidR="00B1684F">
              <w:rPr>
                <w:webHidden/>
              </w:rPr>
              <w:fldChar w:fldCharType="end"/>
            </w:r>
          </w:hyperlink>
        </w:p>
        <w:p w14:paraId="54531678" w14:textId="781972D9" w:rsidR="00B1684F" w:rsidRDefault="00054449">
          <w:pPr>
            <w:pStyle w:val="Innehll1"/>
            <w:rPr>
              <w:rFonts w:asciiTheme="minorHAnsi" w:eastAsiaTheme="minorEastAsia" w:hAnsiTheme="minorHAnsi"/>
              <w:sz w:val="22"/>
              <w:lang w:eastAsia="sv-SE"/>
            </w:rPr>
          </w:pPr>
          <w:hyperlink w:anchor="_Toc17451349" w:history="1">
            <w:r w:rsidR="00B1684F" w:rsidRPr="005B1464">
              <w:rPr>
                <w:rStyle w:val="Hyperlnk"/>
              </w:rPr>
              <w:t>4</w:t>
            </w:r>
            <w:r w:rsidR="00B1684F">
              <w:rPr>
                <w:rFonts w:asciiTheme="minorHAnsi" w:eastAsiaTheme="minorEastAsia" w:hAnsiTheme="minorHAnsi"/>
                <w:sz w:val="22"/>
                <w:lang w:eastAsia="sv-SE"/>
              </w:rPr>
              <w:tab/>
            </w:r>
            <w:r w:rsidR="00B1684F" w:rsidRPr="005B1464">
              <w:rPr>
                <w:rStyle w:val="Hyperlnk"/>
              </w:rPr>
              <w:t>Säkerhetspolisen</w:t>
            </w:r>
            <w:r w:rsidR="00B1684F">
              <w:rPr>
                <w:webHidden/>
              </w:rPr>
              <w:tab/>
            </w:r>
            <w:r w:rsidR="00B1684F">
              <w:rPr>
                <w:webHidden/>
              </w:rPr>
              <w:fldChar w:fldCharType="begin"/>
            </w:r>
            <w:r w:rsidR="00B1684F">
              <w:rPr>
                <w:webHidden/>
              </w:rPr>
              <w:instrText xml:space="preserve"> PAGEREF _Toc17451349 \h </w:instrText>
            </w:r>
            <w:r w:rsidR="00B1684F">
              <w:rPr>
                <w:webHidden/>
              </w:rPr>
            </w:r>
            <w:r w:rsidR="00B1684F">
              <w:rPr>
                <w:webHidden/>
              </w:rPr>
              <w:fldChar w:fldCharType="separate"/>
            </w:r>
            <w:r w:rsidR="00620B4E">
              <w:rPr>
                <w:webHidden/>
              </w:rPr>
              <w:t>37</w:t>
            </w:r>
            <w:r w:rsidR="00B1684F">
              <w:rPr>
                <w:webHidden/>
              </w:rPr>
              <w:fldChar w:fldCharType="end"/>
            </w:r>
          </w:hyperlink>
        </w:p>
        <w:p w14:paraId="1291E2A5" w14:textId="5C27244C" w:rsidR="00B1684F" w:rsidRDefault="00054449">
          <w:pPr>
            <w:pStyle w:val="Innehll2"/>
            <w:rPr>
              <w:rFonts w:asciiTheme="minorHAnsi" w:eastAsiaTheme="minorEastAsia" w:hAnsiTheme="minorHAnsi" w:cstheme="minorBidi"/>
              <w:sz w:val="22"/>
              <w:szCs w:val="22"/>
              <w:lang w:eastAsia="sv-SE"/>
            </w:rPr>
          </w:pPr>
          <w:hyperlink w:anchor="_Toc17451350" w:history="1">
            <w:r w:rsidR="00B1684F" w:rsidRPr="005B1464">
              <w:rPr>
                <w:rStyle w:val="Hyperlnk"/>
                <w:rFonts w:eastAsiaTheme="majorEastAsia"/>
              </w:rPr>
              <w:t>4.1</w:t>
            </w:r>
            <w:r w:rsidR="00B1684F">
              <w:rPr>
                <w:rFonts w:asciiTheme="minorHAnsi" w:eastAsiaTheme="minorEastAsia" w:hAnsiTheme="minorHAnsi" w:cstheme="minorBidi"/>
                <w:sz w:val="22"/>
                <w:szCs w:val="22"/>
                <w:lang w:eastAsia="sv-SE"/>
              </w:rPr>
              <w:tab/>
            </w:r>
            <w:r w:rsidR="00B1684F" w:rsidRPr="005B1464">
              <w:rPr>
                <w:rStyle w:val="Hyperlnk"/>
                <w:rFonts w:eastAsiaTheme="majorEastAsia"/>
              </w:rPr>
              <w:t>Säkerhetspolisens uppdrag och verksamhet</w:t>
            </w:r>
            <w:r w:rsidR="00B1684F">
              <w:rPr>
                <w:webHidden/>
              </w:rPr>
              <w:tab/>
            </w:r>
            <w:r w:rsidR="00B1684F">
              <w:rPr>
                <w:webHidden/>
              </w:rPr>
              <w:fldChar w:fldCharType="begin"/>
            </w:r>
            <w:r w:rsidR="00B1684F">
              <w:rPr>
                <w:webHidden/>
              </w:rPr>
              <w:instrText xml:space="preserve"> PAGEREF _Toc17451350 \h </w:instrText>
            </w:r>
            <w:r w:rsidR="00B1684F">
              <w:rPr>
                <w:webHidden/>
              </w:rPr>
            </w:r>
            <w:r w:rsidR="00B1684F">
              <w:rPr>
                <w:webHidden/>
              </w:rPr>
              <w:fldChar w:fldCharType="separate"/>
            </w:r>
            <w:r w:rsidR="00620B4E">
              <w:rPr>
                <w:webHidden/>
              </w:rPr>
              <w:t>37</w:t>
            </w:r>
            <w:r w:rsidR="00B1684F">
              <w:rPr>
                <w:webHidden/>
              </w:rPr>
              <w:fldChar w:fldCharType="end"/>
            </w:r>
          </w:hyperlink>
        </w:p>
        <w:p w14:paraId="01B0A0BF" w14:textId="28189CA6" w:rsidR="00B1684F" w:rsidRDefault="00054449">
          <w:pPr>
            <w:pStyle w:val="Innehll2"/>
            <w:rPr>
              <w:rFonts w:asciiTheme="minorHAnsi" w:eastAsiaTheme="minorEastAsia" w:hAnsiTheme="minorHAnsi" w:cstheme="minorBidi"/>
              <w:sz w:val="22"/>
              <w:szCs w:val="22"/>
              <w:lang w:eastAsia="sv-SE"/>
            </w:rPr>
          </w:pPr>
          <w:hyperlink w:anchor="_Toc17451351" w:history="1">
            <w:r w:rsidR="00B1684F" w:rsidRPr="005B1464">
              <w:rPr>
                <w:rStyle w:val="Hyperlnk"/>
                <w:rFonts w:eastAsiaTheme="majorEastAsia"/>
              </w:rPr>
              <w:t>4.2</w:t>
            </w:r>
            <w:r w:rsidR="00B1684F">
              <w:rPr>
                <w:rFonts w:asciiTheme="minorHAnsi" w:eastAsiaTheme="minorEastAsia" w:hAnsiTheme="minorHAnsi" w:cstheme="minorBidi"/>
                <w:sz w:val="22"/>
                <w:szCs w:val="22"/>
                <w:lang w:eastAsia="sv-SE"/>
              </w:rPr>
              <w:tab/>
            </w:r>
            <w:r w:rsidR="00B1684F" w:rsidRPr="005B1464">
              <w:rPr>
                <w:rStyle w:val="Hyperlnk"/>
                <w:rFonts w:eastAsiaTheme="majorEastAsia"/>
              </w:rPr>
              <w:t>Säkerhetspolisens organisation</w:t>
            </w:r>
            <w:r w:rsidR="00B1684F">
              <w:rPr>
                <w:webHidden/>
              </w:rPr>
              <w:tab/>
            </w:r>
            <w:r w:rsidR="00B1684F">
              <w:rPr>
                <w:webHidden/>
              </w:rPr>
              <w:fldChar w:fldCharType="begin"/>
            </w:r>
            <w:r w:rsidR="00B1684F">
              <w:rPr>
                <w:webHidden/>
              </w:rPr>
              <w:instrText xml:space="preserve"> PAGEREF _Toc17451351 \h </w:instrText>
            </w:r>
            <w:r w:rsidR="00B1684F">
              <w:rPr>
                <w:webHidden/>
              </w:rPr>
            </w:r>
            <w:r w:rsidR="00B1684F">
              <w:rPr>
                <w:webHidden/>
              </w:rPr>
              <w:fldChar w:fldCharType="separate"/>
            </w:r>
            <w:r w:rsidR="00620B4E">
              <w:rPr>
                <w:webHidden/>
              </w:rPr>
              <w:t>38</w:t>
            </w:r>
            <w:r w:rsidR="00B1684F">
              <w:rPr>
                <w:webHidden/>
              </w:rPr>
              <w:fldChar w:fldCharType="end"/>
            </w:r>
          </w:hyperlink>
        </w:p>
        <w:p w14:paraId="701379D4" w14:textId="1AD05767" w:rsidR="00B1684F" w:rsidRDefault="00054449">
          <w:pPr>
            <w:pStyle w:val="Innehll1"/>
            <w:rPr>
              <w:rFonts w:asciiTheme="minorHAnsi" w:eastAsiaTheme="minorEastAsia" w:hAnsiTheme="minorHAnsi"/>
              <w:sz w:val="22"/>
              <w:lang w:eastAsia="sv-SE"/>
            </w:rPr>
          </w:pPr>
          <w:hyperlink w:anchor="_Toc17451352" w:history="1">
            <w:r w:rsidR="00B1684F" w:rsidRPr="005B1464">
              <w:rPr>
                <w:rStyle w:val="Hyperlnk"/>
              </w:rPr>
              <w:t>5</w:t>
            </w:r>
            <w:r w:rsidR="00B1684F">
              <w:rPr>
                <w:rFonts w:asciiTheme="minorHAnsi" w:eastAsiaTheme="minorEastAsia" w:hAnsiTheme="minorHAnsi"/>
                <w:sz w:val="22"/>
                <w:lang w:eastAsia="sv-SE"/>
              </w:rPr>
              <w:tab/>
            </w:r>
            <w:r w:rsidR="00B1684F" w:rsidRPr="005B1464">
              <w:rPr>
                <w:rStyle w:val="Hyperlnk"/>
              </w:rPr>
              <w:t>Dagens reglering av behandling av personuppgifter</w:t>
            </w:r>
            <w:r w:rsidR="00B1684F">
              <w:rPr>
                <w:webHidden/>
              </w:rPr>
              <w:tab/>
            </w:r>
            <w:r w:rsidR="00B1684F">
              <w:rPr>
                <w:webHidden/>
              </w:rPr>
              <w:fldChar w:fldCharType="begin"/>
            </w:r>
            <w:r w:rsidR="00B1684F">
              <w:rPr>
                <w:webHidden/>
              </w:rPr>
              <w:instrText xml:space="preserve"> PAGEREF _Toc17451352 \h </w:instrText>
            </w:r>
            <w:r w:rsidR="00B1684F">
              <w:rPr>
                <w:webHidden/>
              </w:rPr>
            </w:r>
            <w:r w:rsidR="00B1684F">
              <w:rPr>
                <w:webHidden/>
              </w:rPr>
              <w:fldChar w:fldCharType="separate"/>
            </w:r>
            <w:r w:rsidR="00620B4E">
              <w:rPr>
                <w:webHidden/>
              </w:rPr>
              <w:t>39</w:t>
            </w:r>
            <w:r w:rsidR="00B1684F">
              <w:rPr>
                <w:webHidden/>
              </w:rPr>
              <w:fldChar w:fldCharType="end"/>
            </w:r>
          </w:hyperlink>
        </w:p>
        <w:p w14:paraId="3635ADEF" w14:textId="695F5F0F" w:rsidR="00B1684F" w:rsidRDefault="00054449">
          <w:pPr>
            <w:pStyle w:val="Innehll2"/>
            <w:rPr>
              <w:rFonts w:asciiTheme="minorHAnsi" w:eastAsiaTheme="minorEastAsia" w:hAnsiTheme="minorHAnsi" w:cstheme="minorBidi"/>
              <w:sz w:val="22"/>
              <w:szCs w:val="22"/>
              <w:lang w:eastAsia="sv-SE"/>
            </w:rPr>
          </w:pPr>
          <w:hyperlink w:anchor="_Toc17451353" w:history="1">
            <w:r w:rsidR="00B1684F" w:rsidRPr="005B1464">
              <w:rPr>
                <w:rStyle w:val="Hyperlnk"/>
                <w:rFonts w:eastAsiaTheme="majorEastAsia"/>
              </w:rPr>
              <w:t>5.1</w:t>
            </w:r>
            <w:r w:rsidR="00B1684F">
              <w:rPr>
                <w:rFonts w:asciiTheme="minorHAnsi" w:eastAsiaTheme="minorEastAsia" w:hAnsiTheme="minorHAnsi" w:cstheme="minorBidi"/>
                <w:sz w:val="22"/>
                <w:szCs w:val="22"/>
                <w:lang w:eastAsia="sv-SE"/>
              </w:rPr>
              <w:tab/>
            </w:r>
            <w:r w:rsidR="00B1684F" w:rsidRPr="005B1464">
              <w:rPr>
                <w:rStyle w:val="Hyperlnk"/>
                <w:rFonts w:eastAsiaTheme="majorEastAsia"/>
              </w:rPr>
              <w:t>Grundläggande reglering om skydd av den personliga integriteten</w:t>
            </w:r>
            <w:r w:rsidR="00B1684F">
              <w:rPr>
                <w:webHidden/>
              </w:rPr>
              <w:tab/>
            </w:r>
            <w:r w:rsidR="00B1684F">
              <w:rPr>
                <w:webHidden/>
              </w:rPr>
              <w:fldChar w:fldCharType="begin"/>
            </w:r>
            <w:r w:rsidR="00B1684F">
              <w:rPr>
                <w:webHidden/>
              </w:rPr>
              <w:instrText xml:space="preserve"> PAGEREF _Toc17451353 \h </w:instrText>
            </w:r>
            <w:r w:rsidR="00B1684F">
              <w:rPr>
                <w:webHidden/>
              </w:rPr>
            </w:r>
            <w:r w:rsidR="00B1684F">
              <w:rPr>
                <w:webHidden/>
              </w:rPr>
              <w:fldChar w:fldCharType="separate"/>
            </w:r>
            <w:r w:rsidR="00620B4E">
              <w:rPr>
                <w:webHidden/>
              </w:rPr>
              <w:t>39</w:t>
            </w:r>
            <w:r w:rsidR="00B1684F">
              <w:rPr>
                <w:webHidden/>
              </w:rPr>
              <w:fldChar w:fldCharType="end"/>
            </w:r>
          </w:hyperlink>
        </w:p>
        <w:p w14:paraId="445E743A" w14:textId="3556DD26" w:rsidR="00B1684F" w:rsidRDefault="00054449">
          <w:pPr>
            <w:pStyle w:val="Innehll2"/>
            <w:rPr>
              <w:rFonts w:asciiTheme="minorHAnsi" w:eastAsiaTheme="minorEastAsia" w:hAnsiTheme="minorHAnsi" w:cstheme="minorBidi"/>
              <w:sz w:val="22"/>
              <w:szCs w:val="22"/>
              <w:lang w:eastAsia="sv-SE"/>
            </w:rPr>
          </w:pPr>
          <w:hyperlink w:anchor="_Toc17451354" w:history="1">
            <w:r w:rsidR="00B1684F" w:rsidRPr="005B1464">
              <w:rPr>
                <w:rStyle w:val="Hyperlnk"/>
                <w:rFonts w:eastAsiaTheme="majorEastAsia"/>
              </w:rPr>
              <w:t>5.2</w:t>
            </w:r>
            <w:r w:rsidR="00B1684F">
              <w:rPr>
                <w:rFonts w:asciiTheme="minorHAnsi" w:eastAsiaTheme="minorEastAsia" w:hAnsiTheme="minorHAnsi" w:cstheme="minorBidi"/>
                <w:sz w:val="22"/>
                <w:szCs w:val="22"/>
                <w:lang w:eastAsia="sv-SE"/>
              </w:rPr>
              <w:tab/>
            </w:r>
            <w:r w:rsidR="00B1684F" w:rsidRPr="005B1464">
              <w:rPr>
                <w:rStyle w:val="Hyperlnk"/>
                <w:rFonts w:eastAsiaTheme="majorEastAsia"/>
              </w:rPr>
              <w:t>Regleringen av Säkerhetspolisens personuppgiftsbehandling</w:t>
            </w:r>
            <w:r w:rsidR="00B1684F">
              <w:rPr>
                <w:webHidden/>
              </w:rPr>
              <w:tab/>
            </w:r>
            <w:r w:rsidR="00B1684F">
              <w:rPr>
                <w:webHidden/>
              </w:rPr>
              <w:fldChar w:fldCharType="begin"/>
            </w:r>
            <w:r w:rsidR="00B1684F">
              <w:rPr>
                <w:webHidden/>
              </w:rPr>
              <w:instrText xml:space="preserve"> PAGEREF _Toc17451354 \h </w:instrText>
            </w:r>
            <w:r w:rsidR="00B1684F">
              <w:rPr>
                <w:webHidden/>
              </w:rPr>
            </w:r>
            <w:r w:rsidR="00B1684F">
              <w:rPr>
                <w:webHidden/>
              </w:rPr>
              <w:fldChar w:fldCharType="separate"/>
            </w:r>
            <w:r w:rsidR="00620B4E">
              <w:rPr>
                <w:webHidden/>
              </w:rPr>
              <w:t>40</w:t>
            </w:r>
            <w:r w:rsidR="00B1684F">
              <w:rPr>
                <w:webHidden/>
              </w:rPr>
              <w:fldChar w:fldCharType="end"/>
            </w:r>
          </w:hyperlink>
        </w:p>
        <w:p w14:paraId="769DBD11" w14:textId="1442CDC0" w:rsidR="00B1684F" w:rsidRDefault="00054449">
          <w:pPr>
            <w:pStyle w:val="Innehll1"/>
            <w:rPr>
              <w:rFonts w:asciiTheme="minorHAnsi" w:eastAsiaTheme="minorEastAsia" w:hAnsiTheme="minorHAnsi"/>
              <w:sz w:val="22"/>
              <w:lang w:eastAsia="sv-SE"/>
            </w:rPr>
          </w:pPr>
          <w:hyperlink w:anchor="_Toc17451355" w:history="1">
            <w:r w:rsidR="00B1684F" w:rsidRPr="005B1464">
              <w:rPr>
                <w:rStyle w:val="Hyperlnk"/>
              </w:rPr>
              <w:t>6</w:t>
            </w:r>
            <w:r w:rsidR="00B1684F">
              <w:rPr>
                <w:rFonts w:asciiTheme="minorHAnsi" w:eastAsiaTheme="minorEastAsia" w:hAnsiTheme="minorHAnsi"/>
                <w:sz w:val="22"/>
                <w:lang w:eastAsia="sv-SE"/>
              </w:rPr>
              <w:tab/>
            </w:r>
            <w:r w:rsidR="00B1684F" w:rsidRPr="005B1464">
              <w:rPr>
                <w:rStyle w:val="Hyperlnk"/>
              </w:rPr>
              <w:t>Europeiska unionens dataskyddsreform</w:t>
            </w:r>
            <w:r w:rsidR="00B1684F">
              <w:rPr>
                <w:webHidden/>
              </w:rPr>
              <w:tab/>
            </w:r>
            <w:r w:rsidR="00B1684F">
              <w:rPr>
                <w:webHidden/>
              </w:rPr>
              <w:fldChar w:fldCharType="begin"/>
            </w:r>
            <w:r w:rsidR="00B1684F">
              <w:rPr>
                <w:webHidden/>
              </w:rPr>
              <w:instrText xml:space="preserve"> PAGEREF _Toc17451355 \h </w:instrText>
            </w:r>
            <w:r w:rsidR="00B1684F">
              <w:rPr>
                <w:webHidden/>
              </w:rPr>
            </w:r>
            <w:r w:rsidR="00B1684F">
              <w:rPr>
                <w:webHidden/>
              </w:rPr>
              <w:fldChar w:fldCharType="separate"/>
            </w:r>
            <w:r w:rsidR="00620B4E">
              <w:rPr>
                <w:webHidden/>
              </w:rPr>
              <w:t>44</w:t>
            </w:r>
            <w:r w:rsidR="00B1684F">
              <w:rPr>
                <w:webHidden/>
              </w:rPr>
              <w:fldChar w:fldCharType="end"/>
            </w:r>
          </w:hyperlink>
        </w:p>
        <w:p w14:paraId="1C6B39E0" w14:textId="4E024B94" w:rsidR="00B1684F" w:rsidRDefault="00054449">
          <w:pPr>
            <w:pStyle w:val="Innehll2"/>
            <w:rPr>
              <w:rFonts w:asciiTheme="minorHAnsi" w:eastAsiaTheme="minorEastAsia" w:hAnsiTheme="minorHAnsi" w:cstheme="minorBidi"/>
              <w:sz w:val="22"/>
              <w:szCs w:val="22"/>
              <w:lang w:eastAsia="sv-SE"/>
            </w:rPr>
          </w:pPr>
          <w:hyperlink w:anchor="_Toc17451356" w:history="1">
            <w:r w:rsidR="00B1684F" w:rsidRPr="005B1464">
              <w:rPr>
                <w:rStyle w:val="Hyperlnk"/>
                <w:rFonts w:eastAsiaTheme="majorEastAsia"/>
              </w:rPr>
              <w:t>6.1</w:t>
            </w:r>
            <w:r w:rsidR="00B1684F">
              <w:rPr>
                <w:rFonts w:asciiTheme="minorHAnsi" w:eastAsiaTheme="minorEastAsia" w:hAnsiTheme="minorHAnsi" w:cstheme="minorBidi"/>
                <w:sz w:val="22"/>
                <w:szCs w:val="22"/>
                <w:lang w:eastAsia="sv-SE"/>
              </w:rPr>
              <w:tab/>
            </w:r>
            <w:r w:rsidR="00B1684F" w:rsidRPr="005B1464">
              <w:rPr>
                <w:rStyle w:val="Hyperlnk"/>
                <w:rFonts w:eastAsiaTheme="majorEastAsia"/>
              </w:rPr>
              <w:t>Två nya rättsliga instrument</w:t>
            </w:r>
            <w:r w:rsidR="00B1684F">
              <w:rPr>
                <w:webHidden/>
              </w:rPr>
              <w:tab/>
            </w:r>
            <w:r w:rsidR="00B1684F">
              <w:rPr>
                <w:webHidden/>
              </w:rPr>
              <w:fldChar w:fldCharType="begin"/>
            </w:r>
            <w:r w:rsidR="00B1684F">
              <w:rPr>
                <w:webHidden/>
              </w:rPr>
              <w:instrText xml:space="preserve"> PAGEREF _Toc17451356 \h </w:instrText>
            </w:r>
            <w:r w:rsidR="00B1684F">
              <w:rPr>
                <w:webHidden/>
              </w:rPr>
            </w:r>
            <w:r w:rsidR="00B1684F">
              <w:rPr>
                <w:webHidden/>
              </w:rPr>
              <w:fldChar w:fldCharType="separate"/>
            </w:r>
            <w:r w:rsidR="00620B4E">
              <w:rPr>
                <w:webHidden/>
              </w:rPr>
              <w:t>44</w:t>
            </w:r>
            <w:r w:rsidR="00B1684F">
              <w:rPr>
                <w:webHidden/>
              </w:rPr>
              <w:fldChar w:fldCharType="end"/>
            </w:r>
          </w:hyperlink>
        </w:p>
        <w:p w14:paraId="58981439" w14:textId="10331890" w:rsidR="00B1684F" w:rsidRDefault="00054449">
          <w:pPr>
            <w:pStyle w:val="Innehll2"/>
            <w:rPr>
              <w:rFonts w:asciiTheme="minorHAnsi" w:eastAsiaTheme="minorEastAsia" w:hAnsiTheme="minorHAnsi" w:cstheme="minorBidi"/>
              <w:sz w:val="22"/>
              <w:szCs w:val="22"/>
              <w:lang w:eastAsia="sv-SE"/>
            </w:rPr>
          </w:pPr>
          <w:hyperlink w:anchor="_Toc17451357" w:history="1">
            <w:r w:rsidR="00B1684F" w:rsidRPr="005B1464">
              <w:rPr>
                <w:rStyle w:val="Hyperlnk"/>
                <w:rFonts w:eastAsiaTheme="majorEastAsia"/>
              </w:rPr>
              <w:t>6.2</w:t>
            </w:r>
            <w:r w:rsidR="00B1684F">
              <w:rPr>
                <w:rFonts w:asciiTheme="minorHAnsi" w:eastAsiaTheme="minorEastAsia" w:hAnsiTheme="minorHAnsi" w:cstheme="minorBidi"/>
                <w:sz w:val="22"/>
                <w:szCs w:val="22"/>
                <w:lang w:eastAsia="sv-SE"/>
              </w:rPr>
              <w:tab/>
            </w:r>
            <w:r w:rsidR="00B1684F" w:rsidRPr="005B1464">
              <w:rPr>
                <w:rStyle w:val="Hyperlnk"/>
                <w:rFonts w:eastAsiaTheme="majorEastAsia"/>
              </w:rPr>
              <w:t>Dataskyddsförordningen och dataskyddslagen</w:t>
            </w:r>
            <w:r w:rsidR="00B1684F">
              <w:rPr>
                <w:webHidden/>
              </w:rPr>
              <w:tab/>
            </w:r>
            <w:r w:rsidR="00B1684F">
              <w:rPr>
                <w:webHidden/>
              </w:rPr>
              <w:fldChar w:fldCharType="begin"/>
            </w:r>
            <w:r w:rsidR="00B1684F">
              <w:rPr>
                <w:webHidden/>
              </w:rPr>
              <w:instrText xml:space="preserve"> PAGEREF _Toc17451357 \h </w:instrText>
            </w:r>
            <w:r w:rsidR="00B1684F">
              <w:rPr>
                <w:webHidden/>
              </w:rPr>
            </w:r>
            <w:r w:rsidR="00B1684F">
              <w:rPr>
                <w:webHidden/>
              </w:rPr>
              <w:fldChar w:fldCharType="separate"/>
            </w:r>
            <w:r w:rsidR="00620B4E">
              <w:rPr>
                <w:webHidden/>
              </w:rPr>
              <w:t>44</w:t>
            </w:r>
            <w:r w:rsidR="00B1684F">
              <w:rPr>
                <w:webHidden/>
              </w:rPr>
              <w:fldChar w:fldCharType="end"/>
            </w:r>
          </w:hyperlink>
        </w:p>
        <w:p w14:paraId="5D4CC458" w14:textId="64E226DB" w:rsidR="00B1684F" w:rsidRDefault="00054449">
          <w:pPr>
            <w:pStyle w:val="Innehll2"/>
            <w:rPr>
              <w:rFonts w:asciiTheme="minorHAnsi" w:eastAsiaTheme="minorEastAsia" w:hAnsiTheme="minorHAnsi" w:cstheme="minorBidi"/>
              <w:sz w:val="22"/>
              <w:szCs w:val="22"/>
              <w:lang w:eastAsia="sv-SE"/>
            </w:rPr>
          </w:pPr>
          <w:hyperlink w:anchor="_Toc17451358" w:history="1">
            <w:r w:rsidR="00B1684F" w:rsidRPr="005B1464">
              <w:rPr>
                <w:rStyle w:val="Hyperlnk"/>
                <w:rFonts w:eastAsiaTheme="majorEastAsia"/>
              </w:rPr>
              <w:t>6.3</w:t>
            </w:r>
            <w:r w:rsidR="00B1684F">
              <w:rPr>
                <w:rFonts w:asciiTheme="minorHAnsi" w:eastAsiaTheme="minorEastAsia" w:hAnsiTheme="minorHAnsi" w:cstheme="minorBidi"/>
                <w:sz w:val="22"/>
                <w:szCs w:val="22"/>
                <w:lang w:eastAsia="sv-SE"/>
              </w:rPr>
              <w:tab/>
            </w:r>
            <w:r w:rsidR="00B1684F" w:rsidRPr="005B1464">
              <w:rPr>
                <w:rStyle w:val="Hyperlnk"/>
                <w:rFonts w:eastAsiaTheme="majorEastAsia"/>
              </w:rPr>
              <w:t>Genomförandet av dataskyddsdirektivet</w:t>
            </w:r>
            <w:r w:rsidR="00B1684F">
              <w:rPr>
                <w:webHidden/>
              </w:rPr>
              <w:tab/>
            </w:r>
            <w:r w:rsidR="00B1684F">
              <w:rPr>
                <w:webHidden/>
              </w:rPr>
              <w:fldChar w:fldCharType="begin"/>
            </w:r>
            <w:r w:rsidR="00B1684F">
              <w:rPr>
                <w:webHidden/>
              </w:rPr>
              <w:instrText xml:space="preserve"> PAGEREF _Toc17451358 \h </w:instrText>
            </w:r>
            <w:r w:rsidR="00B1684F">
              <w:rPr>
                <w:webHidden/>
              </w:rPr>
            </w:r>
            <w:r w:rsidR="00B1684F">
              <w:rPr>
                <w:webHidden/>
              </w:rPr>
              <w:fldChar w:fldCharType="separate"/>
            </w:r>
            <w:r w:rsidR="00620B4E">
              <w:rPr>
                <w:webHidden/>
              </w:rPr>
              <w:t>45</w:t>
            </w:r>
            <w:r w:rsidR="00B1684F">
              <w:rPr>
                <w:webHidden/>
              </w:rPr>
              <w:fldChar w:fldCharType="end"/>
            </w:r>
          </w:hyperlink>
        </w:p>
        <w:p w14:paraId="6515448D" w14:textId="4B480679" w:rsidR="00B1684F" w:rsidRDefault="00054449">
          <w:pPr>
            <w:pStyle w:val="Innehll1"/>
            <w:rPr>
              <w:rFonts w:asciiTheme="minorHAnsi" w:eastAsiaTheme="minorEastAsia" w:hAnsiTheme="minorHAnsi"/>
              <w:sz w:val="22"/>
              <w:lang w:eastAsia="sv-SE"/>
            </w:rPr>
          </w:pPr>
          <w:hyperlink w:anchor="_Toc17451359" w:history="1">
            <w:r w:rsidR="00B1684F" w:rsidRPr="005B1464">
              <w:rPr>
                <w:rStyle w:val="Hyperlnk"/>
              </w:rPr>
              <w:t>7</w:t>
            </w:r>
            <w:r w:rsidR="00B1684F">
              <w:rPr>
                <w:rFonts w:asciiTheme="minorHAnsi" w:eastAsiaTheme="minorEastAsia" w:hAnsiTheme="minorHAnsi"/>
                <w:sz w:val="22"/>
                <w:lang w:eastAsia="sv-SE"/>
              </w:rPr>
              <w:tab/>
            </w:r>
            <w:r w:rsidR="00B1684F" w:rsidRPr="005B1464">
              <w:rPr>
                <w:rStyle w:val="Hyperlnk"/>
              </w:rPr>
              <w:t>En ny lag och dess tillämpningsområde</w:t>
            </w:r>
            <w:r w:rsidR="00B1684F">
              <w:rPr>
                <w:webHidden/>
              </w:rPr>
              <w:tab/>
            </w:r>
            <w:r w:rsidR="00B1684F">
              <w:rPr>
                <w:webHidden/>
              </w:rPr>
              <w:fldChar w:fldCharType="begin"/>
            </w:r>
            <w:r w:rsidR="00B1684F">
              <w:rPr>
                <w:webHidden/>
              </w:rPr>
              <w:instrText xml:space="preserve"> PAGEREF _Toc17451359 \h </w:instrText>
            </w:r>
            <w:r w:rsidR="00B1684F">
              <w:rPr>
                <w:webHidden/>
              </w:rPr>
            </w:r>
            <w:r w:rsidR="00B1684F">
              <w:rPr>
                <w:webHidden/>
              </w:rPr>
              <w:fldChar w:fldCharType="separate"/>
            </w:r>
            <w:r w:rsidR="00620B4E">
              <w:rPr>
                <w:webHidden/>
              </w:rPr>
              <w:t>46</w:t>
            </w:r>
            <w:r w:rsidR="00B1684F">
              <w:rPr>
                <w:webHidden/>
              </w:rPr>
              <w:fldChar w:fldCharType="end"/>
            </w:r>
          </w:hyperlink>
        </w:p>
        <w:p w14:paraId="7BF3B43A" w14:textId="4F0E3B46" w:rsidR="00B1684F" w:rsidRDefault="00054449">
          <w:pPr>
            <w:pStyle w:val="Innehll2"/>
            <w:rPr>
              <w:rFonts w:asciiTheme="minorHAnsi" w:eastAsiaTheme="minorEastAsia" w:hAnsiTheme="minorHAnsi" w:cstheme="minorBidi"/>
              <w:sz w:val="22"/>
              <w:szCs w:val="22"/>
              <w:lang w:eastAsia="sv-SE"/>
            </w:rPr>
          </w:pPr>
          <w:hyperlink w:anchor="_Toc17451360" w:history="1">
            <w:r w:rsidR="00B1684F" w:rsidRPr="005B1464">
              <w:rPr>
                <w:rStyle w:val="Hyperlnk"/>
                <w:rFonts w:eastAsiaTheme="majorEastAsia"/>
              </w:rPr>
              <w:t>7.1</w:t>
            </w:r>
            <w:r w:rsidR="00B1684F">
              <w:rPr>
                <w:rFonts w:asciiTheme="minorHAnsi" w:eastAsiaTheme="minorEastAsia" w:hAnsiTheme="minorHAnsi" w:cstheme="minorBidi"/>
                <w:sz w:val="22"/>
                <w:szCs w:val="22"/>
                <w:lang w:eastAsia="sv-SE"/>
              </w:rPr>
              <w:tab/>
            </w:r>
            <w:r w:rsidR="00B1684F" w:rsidRPr="005B1464">
              <w:rPr>
                <w:rStyle w:val="Hyperlnk"/>
                <w:rFonts w:eastAsiaTheme="majorEastAsia"/>
              </w:rPr>
              <w:t>En särskild lag för Säkerhetspolisens personuppgiftsbehandling</w:t>
            </w:r>
            <w:r w:rsidR="00B1684F">
              <w:rPr>
                <w:webHidden/>
              </w:rPr>
              <w:tab/>
            </w:r>
            <w:r w:rsidR="00B1684F">
              <w:rPr>
                <w:webHidden/>
              </w:rPr>
              <w:fldChar w:fldCharType="begin"/>
            </w:r>
            <w:r w:rsidR="00B1684F">
              <w:rPr>
                <w:webHidden/>
              </w:rPr>
              <w:instrText xml:space="preserve"> PAGEREF _Toc17451360 \h </w:instrText>
            </w:r>
            <w:r w:rsidR="00B1684F">
              <w:rPr>
                <w:webHidden/>
              </w:rPr>
            </w:r>
            <w:r w:rsidR="00B1684F">
              <w:rPr>
                <w:webHidden/>
              </w:rPr>
              <w:fldChar w:fldCharType="separate"/>
            </w:r>
            <w:r w:rsidR="00620B4E">
              <w:rPr>
                <w:webHidden/>
              </w:rPr>
              <w:t>46</w:t>
            </w:r>
            <w:r w:rsidR="00B1684F">
              <w:rPr>
                <w:webHidden/>
              </w:rPr>
              <w:fldChar w:fldCharType="end"/>
            </w:r>
          </w:hyperlink>
        </w:p>
        <w:p w14:paraId="4F56218F" w14:textId="04399F98" w:rsidR="00B1684F" w:rsidRDefault="00054449">
          <w:pPr>
            <w:pStyle w:val="Innehll2"/>
            <w:rPr>
              <w:rFonts w:asciiTheme="minorHAnsi" w:eastAsiaTheme="minorEastAsia" w:hAnsiTheme="minorHAnsi" w:cstheme="minorBidi"/>
              <w:sz w:val="22"/>
              <w:szCs w:val="22"/>
              <w:lang w:eastAsia="sv-SE"/>
            </w:rPr>
          </w:pPr>
          <w:hyperlink w:anchor="_Toc17451361" w:history="1">
            <w:r w:rsidR="00B1684F" w:rsidRPr="005B1464">
              <w:rPr>
                <w:rStyle w:val="Hyperlnk"/>
                <w:rFonts w:eastAsiaTheme="majorEastAsia"/>
              </w:rPr>
              <w:t>7.2</w:t>
            </w:r>
            <w:r w:rsidR="00B1684F">
              <w:rPr>
                <w:rFonts w:asciiTheme="minorHAnsi" w:eastAsiaTheme="minorEastAsia" w:hAnsiTheme="minorHAnsi" w:cstheme="minorBidi"/>
                <w:sz w:val="22"/>
                <w:szCs w:val="22"/>
                <w:lang w:eastAsia="sv-SE"/>
              </w:rPr>
              <w:tab/>
            </w:r>
            <w:r w:rsidR="00B1684F" w:rsidRPr="005B1464">
              <w:rPr>
                <w:rStyle w:val="Hyperlnk"/>
                <w:rFonts w:eastAsiaTheme="majorEastAsia"/>
              </w:rPr>
              <w:t>Lagens syfte</w:t>
            </w:r>
            <w:r w:rsidR="00B1684F">
              <w:rPr>
                <w:webHidden/>
              </w:rPr>
              <w:tab/>
            </w:r>
            <w:r w:rsidR="00B1684F">
              <w:rPr>
                <w:webHidden/>
              </w:rPr>
              <w:fldChar w:fldCharType="begin"/>
            </w:r>
            <w:r w:rsidR="00B1684F">
              <w:rPr>
                <w:webHidden/>
              </w:rPr>
              <w:instrText xml:space="preserve"> PAGEREF _Toc17451361 \h </w:instrText>
            </w:r>
            <w:r w:rsidR="00B1684F">
              <w:rPr>
                <w:webHidden/>
              </w:rPr>
            </w:r>
            <w:r w:rsidR="00B1684F">
              <w:rPr>
                <w:webHidden/>
              </w:rPr>
              <w:fldChar w:fldCharType="separate"/>
            </w:r>
            <w:r w:rsidR="00620B4E">
              <w:rPr>
                <w:webHidden/>
              </w:rPr>
              <w:t>50</w:t>
            </w:r>
            <w:r w:rsidR="00B1684F">
              <w:rPr>
                <w:webHidden/>
              </w:rPr>
              <w:fldChar w:fldCharType="end"/>
            </w:r>
          </w:hyperlink>
        </w:p>
        <w:p w14:paraId="36525AF8" w14:textId="3668F71D" w:rsidR="00B1684F" w:rsidRDefault="00054449">
          <w:pPr>
            <w:pStyle w:val="Innehll2"/>
            <w:rPr>
              <w:rFonts w:asciiTheme="minorHAnsi" w:eastAsiaTheme="minorEastAsia" w:hAnsiTheme="minorHAnsi" w:cstheme="minorBidi"/>
              <w:sz w:val="22"/>
              <w:szCs w:val="22"/>
              <w:lang w:eastAsia="sv-SE"/>
            </w:rPr>
          </w:pPr>
          <w:hyperlink w:anchor="_Toc17451362" w:history="1">
            <w:r w:rsidR="00B1684F" w:rsidRPr="005B1464">
              <w:rPr>
                <w:rStyle w:val="Hyperlnk"/>
                <w:rFonts w:eastAsiaTheme="majorEastAsia"/>
              </w:rPr>
              <w:t>7.3</w:t>
            </w:r>
            <w:r w:rsidR="00B1684F">
              <w:rPr>
                <w:rFonts w:asciiTheme="minorHAnsi" w:eastAsiaTheme="minorEastAsia" w:hAnsiTheme="minorHAnsi" w:cstheme="minorBidi"/>
                <w:sz w:val="22"/>
                <w:szCs w:val="22"/>
                <w:lang w:eastAsia="sv-SE"/>
              </w:rPr>
              <w:tab/>
            </w:r>
            <w:r w:rsidR="00B1684F" w:rsidRPr="005B1464">
              <w:rPr>
                <w:rStyle w:val="Hyperlnk"/>
                <w:rFonts w:eastAsiaTheme="majorEastAsia"/>
              </w:rPr>
              <w:t>Avgränsning av tillämpningsområdet</w:t>
            </w:r>
            <w:r w:rsidR="00B1684F">
              <w:rPr>
                <w:webHidden/>
              </w:rPr>
              <w:tab/>
            </w:r>
            <w:r w:rsidR="00B1684F">
              <w:rPr>
                <w:webHidden/>
              </w:rPr>
              <w:fldChar w:fldCharType="begin"/>
            </w:r>
            <w:r w:rsidR="00B1684F">
              <w:rPr>
                <w:webHidden/>
              </w:rPr>
              <w:instrText xml:space="preserve"> PAGEREF _Toc17451362 \h </w:instrText>
            </w:r>
            <w:r w:rsidR="00B1684F">
              <w:rPr>
                <w:webHidden/>
              </w:rPr>
            </w:r>
            <w:r w:rsidR="00B1684F">
              <w:rPr>
                <w:webHidden/>
              </w:rPr>
              <w:fldChar w:fldCharType="separate"/>
            </w:r>
            <w:r w:rsidR="00620B4E">
              <w:rPr>
                <w:webHidden/>
              </w:rPr>
              <w:t>51</w:t>
            </w:r>
            <w:r w:rsidR="00B1684F">
              <w:rPr>
                <w:webHidden/>
              </w:rPr>
              <w:fldChar w:fldCharType="end"/>
            </w:r>
          </w:hyperlink>
        </w:p>
        <w:p w14:paraId="1078A4C7" w14:textId="7E154756" w:rsidR="00B1684F" w:rsidRDefault="00054449">
          <w:pPr>
            <w:pStyle w:val="Innehll2"/>
            <w:rPr>
              <w:rFonts w:asciiTheme="minorHAnsi" w:eastAsiaTheme="minorEastAsia" w:hAnsiTheme="minorHAnsi" w:cstheme="minorBidi"/>
              <w:sz w:val="22"/>
              <w:szCs w:val="22"/>
              <w:lang w:eastAsia="sv-SE"/>
            </w:rPr>
          </w:pPr>
          <w:hyperlink w:anchor="_Toc17451363" w:history="1">
            <w:r w:rsidR="00B1684F" w:rsidRPr="005B1464">
              <w:rPr>
                <w:rStyle w:val="Hyperlnk"/>
                <w:rFonts w:eastAsiaTheme="majorEastAsia"/>
              </w:rPr>
              <w:t>7.4</w:t>
            </w:r>
            <w:r w:rsidR="00B1684F">
              <w:rPr>
                <w:rFonts w:asciiTheme="minorHAnsi" w:eastAsiaTheme="minorEastAsia" w:hAnsiTheme="minorHAnsi" w:cstheme="minorBidi"/>
                <w:sz w:val="22"/>
                <w:szCs w:val="22"/>
                <w:lang w:eastAsia="sv-SE"/>
              </w:rPr>
              <w:tab/>
            </w:r>
            <w:r w:rsidR="00B1684F" w:rsidRPr="005B1464">
              <w:rPr>
                <w:rStyle w:val="Hyperlnk"/>
                <w:rFonts w:eastAsiaTheme="majorEastAsia"/>
              </w:rPr>
              <w:t>Polismyndigheten ska tillämpa lagen i vissa fall</w:t>
            </w:r>
            <w:r w:rsidR="00B1684F">
              <w:rPr>
                <w:webHidden/>
              </w:rPr>
              <w:tab/>
            </w:r>
            <w:r w:rsidR="00B1684F">
              <w:rPr>
                <w:webHidden/>
              </w:rPr>
              <w:fldChar w:fldCharType="begin"/>
            </w:r>
            <w:r w:rsidR="00B1684F">
              <w:rPr>
                <w:webHidden/>
              </w:rPr>
              <w:instrText xml:space="preserve"> PAGEREF _Toc17451363 \h </w:instrText>
            </w:r>
            <w:r w:rsidR="00B1684F">
              <w:rPr>
                <w:webHidden/>
              </w:rPr>
            </w:r>
            <w:r w:rsidR="00B1684F">
              <w:rPr>
                <w:webHidden/>
              </w:rPr>
              <w:fldChar w:fldCharType="separate"/>
            </w:r>
            <w:r w:rsidR="00620B4E">
              <w:rPr>
                <w:webHidden/>
              </w:rPr>
              <w:t>54</w:t>
            </w:r>
            <w:r w:rsidR="00B1684F">
              <w:rPr>
                <w:webHidden/>
              </w:rPr>
              <w:fldChar w:fldCharType="end"/>
            </w:r>
          </w:hyperlink>
        </w:p>
        <w:p w14:paraId="7F56211C" w14:textId="7765A805" w:rsidR="00B1684F" w:rsidRDefault="00054449">
          <w:pPr>
            <w:pStyle w:val="Innehll2"/>
            <w:rPr>
              <w:rFonts w:asciiTheme="minorHAnsi" w:eastAsiaTheme="minorEastAsia" w:hAnsiTheme="minorHAnsi" w:cstheme="minorBidi"/>
              <w:sz w:val="22"/>
              <w:szCs w:val="22"/>
              <w:lang w:eastAsia="sv-SE"/>
            </w:rPr>
          </w:pPr>
          <w:hyperlink w:anchor="_Toc17451364" w:history="1">
            <w:r w:rsidR="00B1684F" w:rsidRPr="005B1464">
              <w:rPr>
                <w:rStyle w:val="Hyperlnk"/>
                <w:rFonts w:eastAsiaTheme="majorEastAsia"/>
              </w:rPr>
              <w:t>7.5</w:t>
            </w:r>
            <w:r w:rsidR="00B1684F">
              <w:rPr>
                <w:rFonts w:asciiTheme="minorHAnsi" w:eastAsiaTheme="minorEastAsia" w:hAnsiTheme="minorHAnsi" w:cstheme="minorBidi"/>
                <w:sz w:val="22"/>
                <w:szCs w:val="22"/>
                <w:lang w:eastAsia="sv-SE"/>
              </w:rPr>
              <w:tab/>
            </w:r>
            <w:r w:rsidR="00B1684F" w:rsidRPr="005B1464">
              <w:rPr>
                <w:rStyle w:val="Hyperlnk"/>
                <w:rFonts w:eastAsiaTheme="majorEastAsia"/>
              </w:rPr>
              <w:t>Säkerhetspolisen ska även tillämpa brottsdatalagen</w:t>
            </w:r>
            <w:r w:rsidR="00B1684F">
              <w:rPr>
                <w:webHidden/>
              </w:rPr>
              <w:tab/>
            </w:r>
            <w:r w:rsidR="00B1684F">
              <w:rPr>
                <w:webHidden/>
              </w:rPr>
              <w:fldChar w:fldCharType="begin"/>
            </w:r>
            <w:r w:rsidR="00B1684F">
              <w:rPr>
                <w:webHidden/>
              </w:rPr>
              <w:instrText xml:space="preserve"> PAGEREF _Toc17451364 \h </w:instrText>
            </w:r>
            <w:r w:rsidR="00B1684F">
              <w:rPr>
                <w:webHidden/>
              </w:rPr>
            </w:r>
            <w:r w:rsidR="00B1684F">
              <w:rPr>
                <w:webHidden/>
              </w:rPr>
              <w:fldChar w:fldCharType="separate"/>
            </w:r>
            <w:r w:rsidR="00620B4E">
              <w:rPr>
                <w:webHidden/>
              </w:rPr>
              <w:t>55</w:t>
            </w:r>
            <w:r w:rsidR="00B1684F">
              <w:rPr>
                <w:webHidden/>
              </w:rPr>
              <w:fldChar w:fldCharType="end"/>
            </w:r>
          </w:hyperlink>
        </w:p>
        <w:p w14:paraId="26411F91" w14:textId="1E81CCD6" w:rsidR="00B1684F" w:rsidRDefault="00054449">
          <w:pPr>
            <w:pStyle w:val="Innehll2"/>
            <w:rPr>
              <w:rFonts w:asciiTheme="minorHAnsi" w:eastAsiaTheme="minorEastAsia" w:hAnsiTheme="minorHAnsi" w:cstheme="minorBidi"/>
              <w:sz w:val="22"/>
              <w:szCs w:val="22"/>
              <w:lang w:eastAsia="sv-SE"/>
            </w:rPr>
          </w:pPr>
          <w:hyperlink w:anchor="_Toc17451365" w:history="1">
            <w:r w:rsidR="00B1684F" w:rsidRPr="005B1464">
              <w:rPr>
                <w:rStyle w:val="Hyperlnk"/>
                <w:rFonts w:eastAsiaTheme="majorEastAsia"/>
              </w:rPr>
              <w:t>7.6</w:t>
            </w:r>
            <w:r w:rsidR="00B1684F">
              <w:rPr>
                <w:rFonts w:asciiTheme="minorHAnsi" w:eastAsiaTheme="minorEastAsia" w:hAnsiTheme="minorHAnsi" w:cstheme="minorBidi"/>
                <w:sz w:val="22"/>
                <w:szCs w:val="22"/>
                <w:lang w:eastAsia="sv-SE"/>
              </w:rPr>
              <w:tab/>
            </w:r>
            <w:r w:rsidR="00B1684F" w:rsidRPr="005B1464">
              <w:rPr>
                <w:rStyle w:val="Hyperlnk"/>
                <w:rFonts w:eastAsiaTheme="majorEastAsia"/>
              </w:rPr>
              <w:t>Förhållandet till annan lagstiftning</w:t>
            </w:r>
            <w:r w:rsidR="00B1684F">
              <w:rPr>
                <w:webHidden/>
              </w:rPr>
              <w:tab/>
            </w:r>
            <w:r w:rsidR="00B1684F">
              <w:rPr>
                <w:webHidden/>
              </w:rPr>
              <w:fldChar w:fldCharType="begin"/>
            </w:r>
            <w:r w:rsidR="00B1684F">
              <w:rPr>
                <w:webHidden/>
              </w:rPr>
              <w:instrText xml:space="preserve"> PAGEREF _Toc17451365 \h </w:instrText>
            </w:r>
            <w:r w:rsidR="00B1684F">
              <w:rPr>
                <w:webHidden/>
              </w:rPr>
            </w:r>
            <w:r w:rsidR="00B1684F">
              <w:rPr>
                <w:webHidden/>
              </w:rPr>
              <w:fldChar w:fldCharType="separate"/>
            </w:r>
            <w:r w:rsidR="00620B4E">
              <w:rPr>
                <w:webHidden/>
              </w:rPr>
              <w:t>57</w:t>
            </w:r>
            <w:r w:rsidR="00B1684F">
              <w:rPr>
                <w:webHidden/>
              </w:rPr>
              <w:fldChar w:fldCharType="end"/>
            </w:r>
          </w:hyperlink>
        </w:p>
        <w:p w14:paraId="2B64C2D6" w14:textId="1F3AE38E" w:rsidR="00B1684F" w:rsidRDefault="00054449">
          <w:pPr>
            <w:pStyle w:val="Innehll2"/>
            <w:rPr>
              <w:rFonts w:asciiTheme="minorHAnsi" w:eastAsiaTheme="minorEastAsia" w:hAnsiTheme="minorHAnsi" w:cstheme="minorBidi"/>
              <w:sz w:val="22"/>
              <w:szCs w:val="22"/>
              <w:lang w:eastAsia="sv-SE"/>
            </w:rPr>
          </w:pPr>
          <w:hyperlink w:anchor="_Toc17451366" w:history="1">
            <w:r w:rsidR="00B1684F" w:rsidRPr="005B1464">
              <w:rPr>
                <w:rStyle w:val="Hyperlnk"/>
                <w:rFonts w:eastAsiaTheme="majorEastAsia"/>
              </w:rPr>
              <w:t>7.7</w:t>
            </w:r>
            <w:r w:rsidR="00B1684F">
              <w:rPr>
                <w:rFonts w:asciiTheme="minorHAnsi" w:eastAsiaTheme="minorEastAsia" w:hAnsiTheme="minorHAnsi" w:cstheme="minorBidi"/>
                <w:sz w:val="22"/>
                <w:szCs w:val="22"/>
                <w:lang w:eastAsia="sv-SE"/>
              </w:rPr>
              <w:tab/>
            </w:r>
            <w:r w:rsidR="00B1684F" w:rsidRPr="005B1464">
              <w:rPr>
                <w:rStyle w:val="Hyperlnk"/>
                <w:rFonts w:eastAsiaTheme="majorEastAsia"/>
              </w:rPr>
              <w:t>Uttryck i lagen</w:t>
            </w:r>
            <w:r w:rsidR="00B1684F">
              <w:rPr>
                <w:webHidden/>
              </w:rPr>
              <w:tab/>
            </w:r>
            <w:r w:rsidR="00B1684F">
              <w:rPr>
                <w:webHidden/>
              </w:rPr>
              <w:fldChar w:fldCharType="begin"/>
            </w:r>
            <w:r w:rsidR="00B1684F">
              <w:rPr>
                <w:webHidden/>
              </w:rPr>
              <w:instrText xml:space="preserve"> PAGEREF _Toc17451366 \h </w:instrText>
            </w:r>
            <w:r w:rsidR="00B1684F">
              <w:rPr>
                <w:webHidden/>
              </w:rPr>
            </w:r>
            <w:r w:rsidR="00B1684F">
              <w:rPr>
                <w:webHidden/>
              </w:rPr>
              <w:fldChar w:fldCharType="separate"/>
            </w:r>
            <w:r w:rsidR="00620B4E">
              <w:rPr>
                <w:webHidden/>
              </w:rPr>
              <w:t>57</w:t>
            </w:r>
            <w:r w:rsidR="00B1684F">
              <w:rPr>
                <w:webHidden/>
              </w:rPr>
              <w:fldChar w:fldCharType="end"/>
            </w:r>
          </w:hyperlink>
        </w:p>
        <w:p w14:paraId="53935851" w14:textId="60BE3BFA" w:rsidR="00B1684F" w:rsidRDefault="00054449">
          <w:pPr>
            <w:pStyle w:val="Innehll2"/>
            <w:rPr>
              <w:rFonts w:asciiTheme="minorHAnsi" w:eastAsiaTheme="minorEastAsia" w:hAnsiTheme="minorHAnsi" w:cstheme="minorBidi"/>
              <w:sz w:val="22"/>
              <w:szCs w:val="22"/>
              <w:lang w:eastAsia="sv-SE"/>
            </w:rPr>
          </w:pPr>
          <w:hyperlink w:anchor="_Toc17451367" w:history="1">
            <w:r w:rsidR="00B1684F" w:rsidRPr="005B1464">
              <w:rPr>
                <w:rStyle w:val="Hyperlnk"/>
                <w:rFonts w:eastAsiaTheme="majorEastAsia"/>
              </w:rPr>
              <w:t>7.8</w:t>
            </w:r>
            <w:r w:rsidR="00B1684F">
              <w:rPr>
                <w:rFonts w:asciiTheme="minorHAnsi" w:eastAsiaTheme="minorEastAsia" w:hAnsiTheme="minorHAnsi" w:cstheme="minorBidi"/>
                <w:sz w:val="22"/>
                <w:szCs w:val="22"/>
                <w:lang w:eastAsia="sv-SE"/>
              </w:rPr>
              <w:tab/>
            </w:r>
            <w:r w:rsidR="00B1684F" w:rsidRPr="005B1464">
              <w:rPr>
                <w:rStyle w:val="Hyperlnk"/>
                <w:rFonts w:eastAsiaTheme="majorEastAsia"/>
              </w:rPr>
              <w:t>Uppgifter om juridiska personer</w:t>
            </w:r>
            <w:r w:rsidR="00B1684F">
              <w:rPr>
                <w:webHidden/>
              </w:rPr>
              <w:tab/>
            </w:r>
            <w:r w:rsidR="00B1684F">
              <w:rPr>
                <w:webHidden/>
              </w:rPr>
              <w:fldChar w:fldCharType="begin"/>
            </w:r>
            <w:r w:rsidR="00B1684F">
              <w:rPr>
                <w:webHidden/>
              </w:rPr>
              <w:instrText xml:space="preserve"> PAGEREF _Toc17451367 \h </w:instrText>
            </w:r>
            <w:r w:rsidR="00B1684F">
              <w:rPr>
                <w:webHidden/>
              </w:rPr>
            </w:r>
            <w:r w:rsidR="00B1684F">
              <w:rPr>
                <w:webHidden/>
              </w:rPr>
              <w:fldChar w:fldCharType="separate"/>
            </w:r>
            <w:r w:rsidR="00620B4E">
              <w:rPr>
                <w:webHidden/>
              </w:rPr>
              <w:t>60</w:t>
            </w:r>
            <w:r w:rsidR="00B1684F">
              <w:rPr>
                <w:webHidden/>
              </w:rPr>
              <w:fldChar w:fldCharType="end"/>
            </w:r>
          </w:hyperlink>
        </w:p>
        <w:p w14:paraId="56B00DB1" w14:textId="6506D0B7" w:rsidR="00B1684F" w:rsidRDefault="00054449">
          <w:pPr>
            <w:pStyle w:val="Innehll1"/>
            <w:rPr>
              <w:rFonts w:asciiTheme="minorHAnsi" w:eastAsiaTheme="minorEastAsia" w:hAnsiTheme="minorHAnsi"/>
              <w:sz w:val="22"/>
              <w:lang w:eastAsia="sv-SE"/>
            </w:rPr>
          </w:pPr>
          <w:hyperlink w:anchor="_Toc17451368" w:history="1">
            <w:r w:rsidR="00B1684F" w:rsidRPr="005B1464">
              <w:rPr>
                <w:rStyle w:val="Hyperlnk"/>
              </w:rPr>
              <w:t>8</w:t>
            </w:r>
            <w:r w:rsidR="00B1684F">
              <w:rPr>
                <w:rFonts w:asciiTheme="minorHAnsi" w:eastAsiaTheme="minorEastAsia" w:hAnsiTheme="minorHAnsi"/>
                <w:sz w:val="22"/>
                <w:lang w:eastAsia="sv-SE"/>
              </w:rPr>
              <w:tab/>
            </w:r>
            <w:r w:rsidR="00B1684F" w:rsidRPr="005B1464">
              <w:rPr>
                <w:rStyle w:val="Hyperlnk"/>
              </w:rPr>
              <w:t>Rättslig grund och ändamål för behandlingen av personuppgifter</w:t>
            </w:r>
            <w:r w:rsidR="00B1684F">
              <w:rPr>
                <w:webHidden/>
              </w:rPr>
              <w:tab/>
            </w:r>
            <w:r w:rsidR="00B1684F">
              <w:rPr>
                <w:webHidden/>
              </w:rPr>
              <w:fldChar w:fldCharType="begin"/>
            </w:r>
            <w:r w:rsidR="00B1684F">
              <w:rPr>
                <w:webHidden/>
              </w:rPr>
              <w:instrText xml:space="preserve"> PAGEREF _Toc17451368 \h </w:instrText>
            </w:r>
            <w:r w:rsidR="00B1684F">
              <w:rPr>
                <w:webHidden/>
              </w:rPr>
            </w:r>
            <w:r w:rsidR="00B1684F">
              <w:rPr>
                <w:webHidden/>
              </w:rPr>
              <w:fldChar w:fldCharType="separate"/>
            </w:r>
            <w:r w:rsidR="00620B4E">
              <w:rPr>
                <w:webHidden/>
              </w:rPr>
              <w:t>61</w:t>
            </w:r>
            <w:r w:rsidR="00B1684F">
              <w:rPr>
                <w:webHidden/>
              </w:rPr>
              <w:fldChar w:fldCharType="end"/>
            </w:r>
          </w:hyperlink>
        </w:p>
        <w:p w14:paraId="3B0A1937" w14:textId="7D1ED86C" w:rsidR="00B1684F" w:rsidRDefault="00054449">
          <w:pPr>
            <w:pStyle w:val="Innehll2"/>
            <w:rPr>
              <w:rFonts w:asciiTheme="minorHAnsi" w:eastAsiaTheme="minorEastAsia" w:hAnsiTheme="minorHAnsi" w:cstheme="minorBidi"/>
              <w:sz w:val="22"/>
              <w:szCs w:val="22"/>
              <w:lang w:eastAsia="sv-SE"/>
            </w:rPr>
          </w:pPr>
          <w:hyperlink w:anchor="_Toc17451369" w:history="1">
            <w:r w:rsidR="00B1684F" w:rsidRPr="005B1464">
              <w:rPr>
                <w:rStyle w:val="Hyperlnk"/>
                <w:rFonts w:eastAsiaTheme="majorEastAsia"/>
              </w:rPr>
              <w:t>8.1</w:t>
            </w:r>
            <w:r w:rsidR="00B1684F">
              <w:rPr>
                <w:rFonts w:asciiTheme="minorHAnsi" w:eastAsiaTheme="minorEastAsia" w:hAnsiTheme="minorHAnsi" w:cstheme="minorBidi"/>
                <w:sz w:val="22"/>
                <w:szCs w:val="22"/>
                <w:lang w:eastAsia="sv-SE"/>
              </w:rPr>
              <w:tab/>
            </w:r>
            <w:r w:rsidR="00B1684F" w:rsidRPr="005B1464">
              <w:rPr>
                <w:rStyle w:val="Hyperlnk"/>
                <w:rFonts w:eastAsiaTheme="majorEastAsia"/>
              </w:rPr>
              <w:t>Skillnad mellan ändamålsbestämmelser och bestämmelser om rättslig grund</w:t>
            </w:r>
            <w:r w:rsidR="00B1684F">
              <w:rPr>
                <w:webHidden/>
              </w:rPr>
              <w:tab/>
            </w:r>
            <w:r w:rsidR="00B1684F">
              <w:rPr>
                <w:webHidden/>
              </w:rPr>
              <w:fldChar w:fldCharType="begin"/>
            </w:r>
            <w:r w:rsidR="00B1684F">
              <w:rPr>
                <w:webHidden/>
              </w:rPr>
              <w:instrText xml:space="preserve"> PAGEREF _Toc17451369 \h </w:instrText>
            </w:r>
            <w:r w:rsidR="00B1684F">
              <w:rPr>
                <w:webHidden/>
              </w:rPr>
            </w:r>
            <w:r w:rsidR="00B1684F">
              <w:rPr>
                <w:webHidden/>
              </w:rPr>
              <w:fldChar w:fldCharType="separate"/>
            </w:r>
            <w:r w:rsidR="00620B4E">
              <w:rPr>
                <w:webHidden/>
              </w:rPr>
              <w:t>61</w:t>
            </w:r>
            <w:r w:rsidR="00B1684F">
              <w:rPr>
                <w:webHidden/>
              </w:rPr>
              <w:fldChar w:fldCharType="end"/>
            </w:r>
          </w:hyperlink>
        </w:p>
        <w:p w14:paraId="0D762BA0" w14:textId="751EFCE5" w:rsidR="00B1684F" w:rsidRDefault="00054449">
          <w:pPr>
            <w:pStyle w:val="Innehll2"/>
            <w:rPr>
              <w:rFonts w:asciiTheme="minorHAnsi" w:eastAsiaTheme="minorEastAsia" w:hAnsiTheme="minorHAnsi" w:cstheme="minorBidi"/>
              <w:sz w:val="22"/>
              <w:szCs w:val="22"/>
              <w:lang w:eastAsia="sv-SE"/>
            </w:rPr>
          </w:pPr>
          <w:hyperlink w:anchor="_Toc17451370" w:history="1">
            <w:r w:rsidR="00B1684F" w:rsidRPr="005B1464">
              <w:rPr>
                <w:rStyle w:val="Hyperlnk"/>
                <w:rFonts w:eastAsiaTheme="majorEastAsia"/>
              </w:rPr>
              <w:t>8.2</w:t>
            </w:r>
            <w:r w:rsidR="00B1684F">
              <w:rPr>
                <w:rFonts w:asciiTheme="minorHAnsi" w:eastAsiaTheme="minorEastAsia" w:hAnsiTheme="minorHAnsi" w:cstheme="minorBidi"/>
                <w:sz w:val="22"/>
                <w:szCs w:val="22"/>
                <w:lang w:eastAsia="sv-SE"/>
              </w:rPr>
              <w:tab/>
            </w:r>
            <w:r w:rsidR="00B1684F" w:rsidRPr="005B1464">
              <w:rPr>
                <w:rStyle w:val="Hyperlnk"/>
                <w:rFonts w:eastAsiaTheme="majorEastAsia"/>
              </w:rPr>
              <w:t>Dagens primära ändamålsbestämmelser är bestämmelser om rättslig grund</w:t>
            </w:r>
            <w:r w:rsidR="00B1684F">
              <w:rPr>
                <w:webHidden/>
              </w:rPr>
              <w:tab/>
            </w:r>
            <w:r w:rsidR="00B1684F">
              <w:rPr>
                <w:webHidden/>
              </w:rPr>
              <w:fldChar w:fldCharType="begin"/>
            </w:r>
            <w:r w:rsidR="00B1684F">
              <w:rPr>
                <w:webHidden/>
              </w:rPr>
              <w:instrText xml:space="preserve"> PAGEREF _Toc17451370 \h </w:instrText>
            </w:r>
            <w:r w:rsidR="00B1684F">
              <w:rPr>
                <w:webHidden/>
              </w:rPr>
            </w:r>
            <w:r w:rsidR="00B1684F">
              <w:rPr>
                <w:webHidden/>
              </w:rPr>
              <w:fldChar w:fldCharType="separate"/>
            </w:r>
            <w:r w:rsidR="00620B4E">
              <w:rPr>
                <w:webHidden/>
              </w:rPr>
              <w:t>62</w:t>
            </w:r>
            <w:r w:rsidR="00B1684F">
              <w:rPr>
                <w:webHidden/>
              </w:rPr>
              <w:fldChar w:fldCharType="end"/>
            </w:r>
          </w:hyperlink>
        </w:p>
        <w:p w14:paraId="09744809" w14:textId="5B28180F" w:rsidR="00B1684F" w:rsidRDefault="00054449">
          <w:pPr>
            <w:pStyle w:val="Innehll2"/>
            <w:rPr>
              <w:rFonts w:asciiTheme="minorHAnsi" w:eastAsiaTheme="minorEastAsia" w:hAnsiTheme="minorHAnsi" w:cstheme="minorBidi"/>
              <w:sz w:val="22"/>
              <w:szCs w:val="22"/>
              <w:lang w:eastAsia="sv-SE"/>
            </w:rPr>
          </w:pPr>
          <w:hyperlink w:anchor="_Toc17451371" w:history="1">
            <w:r w:rsidR="00B1684F" w:rsidRPr="005B1464">
              <w:rPr>
                <w:rStyle w:val="Hyperlnk"/>
                <w:rFonts w:eastAsiaTheme="majorEastAsia"/>
              </w:rPr>
              <w:t>8.3</w:t>
            </w:r>
            <w:r w:rsidR="00B1684F">
              <w:rPr>
                <w:rFonts w:asciiTheme="minorHAnsi" w:eastAsiaTheme="minorEastAsia" w:hAnsiTheme="minorHAnsi" w:cstheme="minorBidi"/>
                <w:sz w:val="22"/>
                <w:szCs w:val="22"/>
                <w:lang w:eastAsia="sv-SE"/>
              </w:rPr>
              <w:tab/>
            </w:r>
            <w:r w:rsidR="00B1684F" w:rsidRPr="005B1464">
              <w:rPr>
                <w:rStyle w:val="Hyperlnk"/>
                <w:rFonts w:eastAsiaTheme="majorEastAsia"/>
              </w:rPr>
              <w:t>Rättslig grund för behandling</w:t>
            </w:r>
            <w:r w:rsidR="00B1684F">
              <w:rPr>
                <w:webHidden/>
              </w:rPr>
              <w:tab/>
            </w:r>
            <w:r w:rsidR="00B1684F">
              <w:rPr>
                <w:webHidden/>
              </w:rPr>
              <w:fldChar w:fldCharType="begin"/>
            </w:r>
            <w:r w:rsidR="00B1684F">
              <w:rPr>
                <w:webHidden/>
              </w:rPr>
              <w:instrText xml:space="preserve"> PAGEREF _Toc17451371 \h </w:instrText>
            </w:r>
            <w:r w:rsidR="00B1684F">
              <w:rPr>
                <w:webHidden/>
              </w:rPr>
            </w:r>
            <w:r w:rsidR="00B1684F">
              <w:rPr>
                <w:webHidden/>
              </w:rPr>
              <w:fldChar w:fldCharType="separate"/>
            </w:r>
            <w:r w:rsidR="00620B4E">
              <w:rPr>
                <w:webHidden/>
              </w:rPr>
              <w:t>64</w:t>
            </w:r>
            <w:r w:rsidR="00B1684F">
              <w:rPr>
                <w:webHidden/>
              </w:rPr>
              <w:fldChar w:fldCharType="end"/>
            </w:r>
          </w:hyperlink>
        </w:p>
        <w:p w14:paraId="4CFC2981" w14:textId="44D84EE3" w:rsidR="00B1684F" w:rsidRDefault="00054449">
          <w:pPr>
            <w:pStyle w:val="Innehll3"/>
            <w:tabs>
              <w:tab w:val="left" w:pos="1985"/>
            </w:tabs>
            <w:rPr>
              <w:rFonts w:asciiTheme="minorHAnsi" w:eastAsiaTheme="minorEastAsia" w:hAnsiTheme="minorHAnsi" w:cstheme="minorBidi"/>
              <w:sz w:val="22"/>
              <w:szCs w:val="22"/>
              <w:lang w:eastAsia="sv-SE"/>
            </w:rPr>
          </w:pPr>
          <w:hyperlink w:anchor="_Toc17451372" w:history="1">
            <w:r w:rsidR="00B1684F" w:rsidRPr="005B1464">
              <w:rPr>
                <w:rStyle w:val="Hyperlnk"/>
                <w:rFonts w:eastAsiaTheme="majorEastAsia"/>
              </w:rPr>
              <w:t>8.3.1</w:t>
            </w:r>
            <w:r w:rsidR="00B1684F">
              <w:rPr>
                <w:rFonts w:asciiTheme="minorHAnsi" w:eastAsiaTheme="minorEastAsia" w:hAnsiTheme="minorHAnsi" w:cstheme="minorBidi"/>
                <w:sz w:val="22"/>
                <w:szCs w:val="22"/>
                <w:lang w:eastAsia="sv-SE"/>
              </w:rPr>
              <w:tab/>
            </w:r>
            <w:r w:rsidR="00B1684F" w:rsidRPr="005B1464">
              <w:rPr>
                <w:rStyle w:val="Hyperlnk"/>
                <w:rFonts w:eastAsiaTheme="majorEastAsia"/>
              </w:rPr>
              <w:t>Rättslig grund för behandling – huvudregeln</w:t>
            </w:r>
            <w:r w:rsidR="00B1684F">
              <w:rPr>
                <w:webHidden/>
              </w:rPr>
              <w:tab/>
            </w:r>
            <w:r w:rsidR="00B1684F">
              <w:rPr>
                <w:webHidden/>
              </w:rPr>
              <w:fldChar w:fldCharType="begin"/>
            </w:r>
            <w:r w:rsidR="00B1684F">
              <w:rPr>
                <w:webHidden/>
              </w:rPr>
              <w:instrText xml:space="preserve"> PAGEREF _Toc17451372 \h </w:instrText>
            </w:r>
            <w:r w:rsidR="00B1684F">
              <w:rPr>
                <w:webHidden/>
              </w:rPr>
            </w:r>
            <w:r w:rsidR="00B1684F">
              <w:rPr>
                <w:webHidden/>
              </w:rPr>
              <w:fldChar w:fldCharType="separate"/>
            </w:r>
            <w:r w:rsidR="00620B4E">
              <w:rPr>
                <w:webHidden/>
              </w:rPr>
              <w:t>64</w:t>
            </w:r>
            <w:r w:rsidR="00B1684F">
              <w:rPr>
                <w:webHidden/>
              </w:rPr>
              <w:fldChar w:fldCharType="end"/>
            </w:r>
          </w:hyperlink>
        </w:p>
        <w:p w14:paraId="00D12876" w14:textId="60BDCEAC" w:rsidR="00B1684F" w:rsidRDefault="00054449">
          <w:pPr>
            <w:pStyle w:val="Innehll3"/>
            <w:tabs>
              <w:tab w:val="left" w:pos="1985"/>
            </w:tabs>
            <w:rPr>
              <w:rFonts w:asciiTheme="minorHAnsi" w:eastAsiaTheme="minorEastAsia" w:hAnsiTheme="minorHAnsi" w:cstheme="minorBidi"/>
              <w:sz w:val="22"/>
              <w:szCs w:val="22"/>
              <w:lang w:eastAsia="sv-SE"/>
            </w:rPr>
          </w:pPr>
          <w:hyperlink w:anchor="_Toc17451373" w:history="1">
            <w:r w:rsidR="00B1684F" w:rsidRPr="005B1464">
              <w:rPr>
                <w:rStyle w:val="Hyperlnk"/>
                <w:rFonts w:eastAsiaTheme="majorEastAsia"/>
              </w:rPr>
              <w:t>8.3.2</w:t>
            </w:r>
            <w:r w:rsidR="00B1684F">
              <w:rPr>
                <w:rFonts w:asciiTheme="minorHAnsi" w:eastAsiaTheme="minorEastAsia" w:hAnsiTheme="minorHAnsi" w:cstheme="minorBidi"/>
                <w:sz w:val="22"/>
                <w:szCs w:val="22"/>
                <w:lang w:eastAsia="sv-SE"/>
              </w:rPr>
              <w:tab/>
            </w:r>
            <w:r w:rsidR="00B1684F" w:rsidRPr="005B1464">
              <w:rPr>
                <w:rStyle w:val="Hyperlnk"/>
                <w:rFonts w:eastAsiaTheme="majorEastAsia"/>
              </w:rPr>
              <w:t>Rättslig grund i undantagsfall för diarieföring och handläggning</w:t>
            </w:r>
            <w:r w:rsidR="00B1684F">
              <w:rPr>
                <w:webHidden/>
              </w:rPr>
              <w:tab/>
            </w:r>
            <w:r w:rsidR="00B1684F">
              <w:rPr>
                <w:webHidden/>
              </w:rPr>
              <w:fldChar w:fldCharType="begin"/>
            </w:r>
            <w:r w:rsidR="00B1684F">
              <w:rPr>
                <w:webHidden/>
              </w:rPr>
              <w:instrText xml:space="preserve"> PAGEREF _Toc17451373 \h </w:instrText>
            </w:r>
            <w:r w:rsidR="00B1684F">
              <w:rPr>
                <w:webHidden/>
              </w:rPr>
            </w:r>
            <w:r w:rsidR="00B1684F">
              <w:rPr>
                <w:webHidden/>
              </w:rPr>
              <w:fldChar w:fldCharType="separate"/>
            </w:r>
            <w:r w:rsidR="00620B4E">
              <w:rPr>
                <w:webHidden/>
              </w:rPr>
              <w:t>66</w:t>
            </w:r>
            <w:r w:rsidR="00B1684F">
              <w:rPr>
                <w:webHidden/>
              </w:rPr>
              <w:fldChar w:fldCharType="end"/>
            </w:r>
          </w:hyperlink>
        </w:p>
        <w:p w14:paraId="7309EE3D" w14:textId="7D0F3389" w:rsidR="00B1684F" w:rsidRDefault="00054449">
          <w:pPr>
            <w:pStyle w:val="Innehll2"/>
            <w:rPr>
              <w:rFonts w:asciiTheme="minorHAnsi" w:eastAsiaTheme="minorEastAsia" w:hAnsiTheme="minorHAnsi" w:cstheme="minorBidi"/>
              <w:sz w:val="22"/>
              <w:szCs w:val="22"/>
              <w:lang w:eastAsia="sv-SE"/>
            </w:rPr>
          </w:pPr>
          <w:hyperlink w:anchor="_Toc17451374" w:history="1">
            <w:r w:rsidR="00B1684F" w:rsidRPr="005B1464">
              <w:rPr>
                <w:rStyle w:val="Hyperlnk"/>
                <w:rFonts w:eastAsiaTheme="majorEastAsia"/>
              </w:rPr>
              <w:t>8.4</w:t>
            </w:r>
            <w:r w:rsidR="00B1684F">
              <w:rPr>
                <w:rFonts w:asciiTheme="minorHAnsi" w:eastAsiaTheme="minorEastAsia" w:hAnsiTheme="minorHAnsi" w:cstheme="minorBidi"/>
                <w:sz w:val="22"/>
                <w:szCs w:val="22"/>
                <w:lang w:eastAsia="sv-SE"/>
              </w:rPr>
              <w:tab/>
            </w:r>
            <w:r w:rsidR="00B1684F" w:rsidRPr="005B1464">
              <w:rPr>
                <w:rStyle w:val="Hyperlnk"/>
                <w:rFonts w:eastAsiaTheme="majorEastAsia"/>
              </w:rPr>
              <w:t>Ändamål för behandling</w:t>
            </w:r>
            <w:r w:rsidR="00B1684F">
              <w:rPr>
                <w:webHidden/>
              </w:rPr>
              <w:tab/>
            </w:r>
            <w:r w:rsidR="00B1684F">
              <w:rPr>
                <w:webHidden/>
              </w:rPr>
              <w:fldChar w:fldCharType="begin"/>
            </w:r>
            <w:r w:rsidR="00B1684F">
              <w:rPr>
                <w:webHidden/>
              </w:rPr>
              <w:instrText xml:space="preserve"> PAGEREF _Toc17451374 \h </w:instrText>
            </w:r>
            <w:r w:rsidR="00B1684F">
              <w:rPr>
                <w:webHidden/>
              </w:rPr>
            </w:r>
            <w:r w:rsidR="00B1684F">
              <w:rPr>
                <w:webHidden/>
              </w:rPr>
              <w:fldChar w:fldCharType="separate"/>
            </w:r>
            <w:r w:rsidR="00620B4E">
              <w:rPr>
                <w:webHidden/>
              </w:rPr>
              <w:t>67</w:t>
            </w:r>
            <w:r w:rsidR="00B1684F">
              <w:rPr>
                <w:webHidden/>
              </w:rPr>
              <w:fldChar w:fldCharType="end"/>
            </w:r>
          </w:hyperlink>
        </w:p>
        <w:p w14:paraId="5F057CEA" w14:textId="65C4066D" w:rsidR="00B1684F" w:rsidRDefault="00054449">
          <w:pPr>
            <w:pStyle w:val="Innehll3"/>
            <w:tabs>
              <w:tab w:val="left" w:pos="1985"/>
            </w:tabs>
            <w:rPr>
              <w:rFonts w:asciiTheme="minorHAnsi" w:eastAsiaTheme="minorEastAsia" w:hAnsiTheme="minorHAnsi" w:cstheme="minorBidi"/>
              <w:sz w:val="22"/>
              <w:szCs w:val="22"/>
              <w:lang w:eastAsia="sv-SE"/>
            </w:rPr>
          </w:pPr>
          <w:hyperlink w:anchor="_Toc17451375" w:history="1">
            <w:r w:rsidR="00B1684F" w:rsidRPr="005B1464">
              <w:rPr>
                <w:rStyle w:val="Hyperlnk"/>
                <w:rFonts w:eastAsiaTheme="majorEastAsia"/>
              </w:rPr>
              <w:t>8.4.1</w:t>
            </w:r>
            <w:r w:rsidR="00B1684F">
              <w:rPr>
                <w:rFonts w:asciiTheme="minorHAnsi" w:eastAsiaTheme="minorEastAsia" w:hAnsiTheme="minorHAnsi" w:cstheme="minorBidi"/>
                <w:sz w:val="22"/>
                <w:szCs w:val="22"/>
                <w:lang w:eastAsia="sv-SE"/>
              </w:rPr>
              <w:tab/>
            </w:r>
            <w:r w:rsidR="00B1684F" w:rsidRPr="005B1464">
              <w:rPr>
                <w:rStyle w:val="Hyperlnk"/>
                <w:rFonts w:eastAsiaTheme="majorEastAsia"/>
              </w:rPr>
              <w:t>Behandling bara för särskilda, uttryckligt angivna och berättigade ändamål</w:t>
            </w:r>
            <w:r w:rsidR="00B1684F">
              <w:rPr>
                <w:webHidden/>
              </w:rPr>
              <w:tab/>
            </w:r>
            <w:r w:rsidR="00B1684F">
              <w:rPr>
                <w:webHidden/>
              </w:rPr>
              <w:fldChar w:fldCharType="begin"/>
            </w:r>
            <w:r w:rsidR="00B1684F">
              <w:rPr>
                <w:webHidden/>
              </w:rPr>
              <w:instrText xml:space="preserve"> PAGEREF _Toc17451375 \h </w:instrText>
            </w:r>
            <w:r w:rsidR="00B1684F">
              <w:rPr>
                <w:webHidden/>
              </w:rPr>
            </w:r>
            <w:r w:rsidR="00B1684F">
              <w:rPr>
                <w:webHidden/>
              </w:rPr>
              <w:fldChar w:fldCharType="separate"/>
            </w:r>
            <w:r w:rsidR="00620B4E">
              <w:rPr>
                <w:webHidden/>
              </w:rPr>
              <w:t>67</w:t>
            </w:r>
            <w:r w:rsidR="00B1684F">
              <w:rPr>
                <w:webHidden/>
              </w:rPr>
              <w:fldChar w:fldCharType="end"/>
            </w:r>
          </w:hyperlink>
        </w:p>
        <w:p w14:paraId="709611D2" w14:textId="68B4020C" w:rsidR="00B1684F" w:rsidRDefault="00054449">
          <w:pPr>
            <w:pStyle w:val="Innehll3"/>
            <w:tabs>
              <w:tab w:val="left" w:pos="1985"/>
            </w:tabs>
            <w:rPr>
              <w:rFonts w:asciiTheme="minorHAnsi" w:eastAsiaTheme="minorEastAsia" w:hAnsiTheme="minorHAnsi" w:cstheme="minorBidi"/>
              <w:sz w:val="22"/>
              <w:szCs w:val="22"/>
              <w:lang w:eastAsia="sv-SE"/>
            </w:rPr>
          </w:pPr>
          <w:hyperlink w:anchor="_Toc17451376" w:history="1">
            <w:r w:rsidR="00B1684F" w:rsidRPr="005B1464">
              <w:rPr>
                <w:rStyle w:val="Hyperlnk"/>
                <w:rFonts w:eastAsiaTheme="majorEastAsia"/>
              </w:rPr>
              <w:t>8.4.2</w:t>
            </w:r>
            <w:r w:rsidR="00B1684F">
              <w:rPr>
                <w:rFonts w:asciiTheme="minorHAnsi" w:eastAsiaTheme="minorEastAsia" w:hAnsiTheme="minorHAnsi" w:cstheme="minorBidi"/>
                <w:sz w:val="22"/>
                <w:szCs w:val="22"/>
                <w:lang w:eastAsia="sv-SE"/>
              </w:rPr>
              <w:tab/>
            </w:r>
            <w:r w:rsidR="00B1684F" w:rsidRPr="005B1464">
              <w:rPr>
                <w:rStyle w:val="Hyperlnk"/>
                <w:rFonts w:eastAsiaTheme="majorEastAsia"/>
              </w:rPr>
              <w:t>Allmänt om behandling för nya ändamål</w:t>
            </w:r>
            <w:r w:rsidR="00B1684F">
              <w:rPr>
                <w:webHidden/>
              </w:rPr>
              <w:tab/>
            </w:r>
            <w:r w:rsidR="00B1684F">
              <w:rPr>
                <w:webHidden/>
              </w:rPr>
              <w:fldChar w:fldCharType="begin"/>
            </w:r>
            <w:r w:rsidR="00B1684F">
              <w:rPr>
                <w:webHidden/>
              </w:rPr>
              <w:instrText xml:space="preserve"> PAGEREF _Toc17451376 \h </w:instrText>
            </w:r>
            <w:r w:rsidR="00B1684F">
              <w:rPr>
                <w:webHidden/>
              </w:rPr>
            </w:r>
            <w:r w:rsidR="00B1684F">
              <w:rPr>
                <w:webHidden/>
              </w:rPr>
              <w:fldChar w:fldCharType="separate"/>
            </w:r>
            <w:r w:rsidR="00620B4E">
              <w:rPr>
                <w:webHidden/>
              </w:rPr>
              <w:t>68</w:t>
            </w:r>
            <w:r w:rsidR="00B1684F">
              <w:rPr>
                <w:webHidden/>
              </w:rPr>
              <w:fldChar w:fldCharType="end"/>
            </w:r>
          </w:hyperlink>
        </w:p>
        <w:p w14:paraId="483685F2" w14:textId="391BC52F" w:rsidR="00B1684F" w:rsidRDefault="00054449">
          <w:pPr>
            <w:pStyle w:val="Innehll3"/>
            <w:tabs>
              <w:tab w:val="left" w:pos="1985"/>
            </w:tabs>
            <w:rPr>
              <w:rFonts w:asciiTheme="minorHAnsi" w:eastAsiaTheme="minorEastAsia" w:hAnsiTheme="minorHAnsi" w:cstheme="minorBidi"/>
              <w:sz w:val="22"/>
              <w:szCs w:val="22"/>
              <w:lang w:eastAsia="sv-SE"/>
            </w:rPr>
          </w:pPr>
          <w:hyperlink w:anchor="_Toc17451377" w:history="1">
            <w:r w:rsidR="00B1684F" w:rsidRPr="005B1464">
              <w:rPr>
                <w:rStyle w:val="Hyperlnk"/>
                <w:rFonts w:eastAsiaTheme="majorEastAsia"/>
              </w:rPr>
              <w:t>8.4.3</w:t>
            </w:r>
            <w:r w:rsidR="00B1684F">
              <w:rPr>
                <w:rFonts w:asciiTheme="minorHAnsi" w:eastAsiaTheme="minorEastAsia" w:hAnsiTheme="minorHAnsi" w:cstheme="minorBidi"/>
                <w:sz w:val="22"/>
                <w:szCs w:val="22"/>
                <w:lang w:eastAsia="sv-SE"/>
              </w:rPr>
              <w:tab/>
            </w:r>
            <w:r w:rsidR="00B1684F" w:rsidRPr="005B1464">
              <w:rPr>
                <w:rStyle w:val="Hyperlnk"/>
                <w:rFonts w:eastAsiaTheme="majorEastAsia"/>
              </w:rPr>
              <w:t>Behandling för ändamål i annan verksamhet</w:t>
            </w:r>
            <w:r w:rsidR="00B1684F">
              <w:rPr>
                <w:webHidden/>
              </w:rPr>
              <w:tab/>
            </w:r>
            <w:r w:rsidR="00B1684F">
              <w:rPr>
                <w:webHidden/>
              </w:rPr>
              <w:fldChar w:fldCharType="begin"/>
            </w:r>
            <w:r w:rsidR="00B1684F">
              <w:rPr>
                <w:webHidden/>
              </w:rPr>
              <w:instrText xml:space="preserve"> PAGEREF _Toc17451377 \h </w:instrText>
            </w:r>
            <w:r w:rsidR="00B1684F">
              <w:rPr>
                <w:webHidden/>
              </w:rPr>
            </w:r>
            <w:r w:rsidR="00B1684F">
              <w:rPr>
                <w:webHidden/>
              </w:rPr>
              <w:fldChar w:fldCharType="separate"/>
            </w:r>
            <w:r w:rsidR="00620B4E">
              <w:rPr>
                <w:webHidden/>
              </w:rPr>
              <w:t>69</w:t>
            </w:r>
            <w:r w:rsidR="00B1684F">
              <w:rPr>
                <w:webHidden/>
              </w:rPr>
              <w:fldChar w:fldCharType="end"/>
            </w:r>
          </w:hyperlink>
        </w:p>
        <w:p w14:paraId="6EBD7B0A" w14:textId="3915B172" w:rsidR="00B1684F" w:rsidRDefault="00054449">
          <w:pPr>
            <w:pStyle w:val="Innehll3"/>
            <w:tabs>
              <w:tab w:val="left" w:pos="1985"/>
            </w:tabs>
            <w:rPr>
              <w:rFonts w:asciiTheme="minorHAnsi" w:eastAsiaTheme="minorEastAsia" w:hAnsiTheme="minorHAnsi" w:cstheme="minorBidi"/>
              <w:sz w:val="22"/>
              <w:szCs w:val="22"/>
              <w:lang w:eastAsia="sv-SE"/>
            </w:rPr>
          </w:pPr>
          <w:hyperlink w:anchor="_Toc17451378" w:history="1">
            <w:r w:rsidR="00B1684F" w:rsidRPr="005B1464">
              <w:rPr>
                <w:rStyle w:val="Hyperlnk"/>
                <w:rFonts w:eastAsiaTheme="majorEastAsia"/>
              </w:rPr>
              <w:t>8.4.4</w:t>
            </w:r>
            <w:r w:rsidR="00B1684F">
              <w:rPr>
                <w:rFonts w:asciiTheme="minorHAnsi" w:eastAsiaTheme="minorEastAsia" w:hAnsiTheme="minorHAnsi" w:cstheme="minorBidi"/>
                <w:sz w:val="22"/>
                <w:szCs w:val="22"/>
                <w:lang w:eastAsia="sv-SE"/>
              </w:rPr>
              <w:tab/>
            </w:r>
            <w:r w:rsidR="00B1684F" w:rsidRPr="005B1464">
              <w:rPr>
                <w:rStyle w:val="Hyperlnk"/>
                <w:rFonts w:eastAsiaTheme="majorEastAsia"/>
              </w:rPr>
              <w:t>Behandling för vetenskapliga, statistiska och historiska ändamål</w:t>
            </w:r>
            <w:r w:rsidR="00B1684F">
              <w:rPr>
                <w:webHidden/>
              </w:rPr>
              <w:tab/>
            </w:r>
            <w:r w:rsidR="00B1684F">
              <w:rPr>
                <w:webHidden/>
              </w:rPr>
              <w:fldChar w:fldCharType="begin"/>
            </w:r>
            <w:r w:rsidR="00B1684F">
              <w:rPr>
                <w:webHidden/>
              </w:rPr>
              <w:instrText xml:space="preserve"> PAGEREF _Toc17451378 \h </w:instrText>
            </w:r>
            <w:r w:rsidR="00B1684F">
              <w:rPr>
                <w:webHidden/>
              </w:rPr>
            </w:r>
            <w:r w:rsidR="00B1684F">
              <w:rPr>
                <w:webHidden/>
              </w:rPr>
              <w:fldChar w:fldCharType="separate"/>
            </w:r>
            <w:r w:rsidR="00620B4E">
              <w:rPr>
                <w:webHidden/>
              </w:rPr>
              <w:t>71</w:t>
            </w:r>
            <w:r w:rsidR="00B1684F">
              <w:rPr>
                <w:webHidden/>
              </w:rPr>
              <w:fldChar w:fldCharType="end"/>
            </w:r>
          </w:hyperlink>
        </w:p>
        <w:p w14:paraId="76261E93" w14:textId="4A3F65A2" w:rsidR="00B1684F" w:rsidRDefault="00054449">
          <w:pPr>
            <w:pStyle w:val="Innehll1"/>
            <w:rPr>
              <w:rFonts w:asciiTheme="minorHAnsi" w:eastAsiaTheme="minorEastAsia" w:hAnsiTheme="minorHAnsi"/>
              <w:sz w:val="22"/>
              <w:lang w:eastAsia="sv-SE"/>
            </w:rPr>
          </w:pPr>
          <w:hyperlink w:anchor="_Toc17451379" w:history="1">
            <w:r w:rsidR="00B1684F" w:rsidRPr="005B1464">
              <w:rPr>
                <w:rStyle w:val="Hyperlnk"/>
              </w:rPr>
              <w:t>9</w:t>
            </w:r>
            <w:r w:rsidR="00B1684F">
              <w:rPr>
                <w:rFonts w:asciiTheme="minorHAnsi" w:eastAsiaTheme="minorEastAsia" w:hAnsiTheme="minorHAnsi"/>
                <w:sz w:val="22"/>
                <w:lang w:eastAsia="sv-SE"/>
              </w:rPr>
              <w:tab/>
            </w:r>
            <w:r w:rsidR="00B1684F" w:rsidRPr="005B1464">
              <w:rPr>
                <w:rStyle w:val="Hyperlnk"/>
              </w:rPr>
              <w:t>Behandling av personuppgifter</w:t>
            </w:r>
            <w:r w:rsidR="00B1684F">
              <w:rPr>
                <w:webHidden/>
              </w:rPr>
              <w:tab/>
            </w:r>
            <w:r w:rsidR="00B1684F">
              <w:rPr>
                <w:webHidden/>
              </w:rPr>
              <w:fldChar w:fldCharType="begin"/>
            </w:r>
            <w:r w:rsidR="00B1684F">
              <w:rPr>
                <w:webHidden/>
              </w:rPr>
              <w:instrText xml:space="preserve"> PAGEREF _Toc17451379 \h </w:instrText>
            </w:r>
            <w:r w:rsidR="00B1684F">
              <w:rPr>
                <w:webHidden/>
              </w:rPr>
            </w:r>
            <w:r w:rsidR="00B1684F">
              <w:rPr>
                <w:webHidden/>
              </w:rPr>
              <w:fldChar w:fldCharType="separate"/>
            </w:r>
            <w:r w:rsidR="00620B4E">
              <w:rPr>
                <w:webHidden/>
              </w:rPr>
              <w:t>72</w:t>
            </w:r>
            <w:r w:rsidR="00B1684F">
              <w:rPr>
                <w:webHidden/>
              </w:rPr>
              <w:fldChar w:fldCharType="end"/>
            </w:r>
          </w:hyperlink>
        </w:p>
        <w:p w14:paraId="2F6FD5A1" w14:textId="6C5420A5" w:rsidR="00B1684F" w:rsidRDefault="00054449">
          <w:pPr>
            <w:pStyle w:val="Innehll2"/>
            <w:rPr>
              <w:rFonts w:asciiTheme="minorHAnsi" w:eastAsiaTheme="minorEastAsia" w:hAnsiTheme="minorHAnsi" w:cstheme="minorBidi"/>
              <w:sz w:val="22"/>
              <w:szCs w:val="22"/>
              <w:lang w:eastAsia="sv-SE"/>
            </w:rPr>
          </w:pPr>
          <w:hyperlink w:anchor="_Toc17451380" w:history="1">
            <w:r w:rsidR="00B1684F" w:rsidRPr="005B1464">
              <w:rPr>
                <w:rStyle w:val="Hyperlnk"/>
                <w:rFonts w:eastAsiaTheme="majorEastAsia"/>
              </w:rPr>
              <w:t>9.1</w:t>
            </w:r>
            <w:r w:rsidR="00B1684F">
              <w:rPr>
                <w:rFonts w:asciiTheme="minorHAnsi" w:eastAsiaTheme="minorEastAsia" w:hAnsiTheme="minorHAnsi" w:cstheme="minorBidi"/>
                <w:sz w:val="22"/>
                <w:szCs w:val="22"/>
                <w:lang w:eastAsia="sv-SE"/>
              </w:rPr>
              <w:tab/>
            </w:r>
            <w:r w:rsidR="00B1684F" w:rsidRPr="005B1464">
              <w:rPr>
                <w:rStyle w:val="Hyperlnk"/>
                <w:rFonts w:eastAsiaTheme="majorEastAsia"/>
              </w:rPr>
              <w:t>Grundläggande krav på behandlingen</w:t>
            </w:r>
            <w:r w:rsidR="00B1684F">
              <w:rPr>
                <w:webHidden/>
              </w:rPr>
              <w:tab/>
            </w:r>
            <w:r w:rsidR="00B1684F">
              <w:rPr>
                <w:webHidden/>
              </w:rPr>
              <w:fldChar w:fldCharType="begin"/>
            </w:r>
            <w:r w:rsidR="00B1684F">
              <w:rPr>
                <w:webHidden/>
              </w:rPr>
              <w:instrText xml:space="preserve"> PAGEREF _Toc17451380 \h </w:instrText>
            </w:r>
            <w:r w:rsidR="00B1684F">
              <w:rPr>
                <w:webHidden/>
              </w:rPr>
            </w:r>
            <w:r w:rsidR="00B1684F">
              <w:rPr>
                <w:webHidden/>
              </w:rPr>
              <w:fldChar w:fldCharType="separate"/>
            </w:r>
            <w:r w:rsidR="00620B4E">
              <w:rPr>
                <w:webHidden/>
              </w:rPr>
              <w:t>72</w:t>
            </w:r>
            <w:r w:rsidR="00B1684F">
              <w:rPr>
                <w:webHidden/>
              </w:rPr>
              <w:fldChar w:fldCharType="end"/>
            </w:r>
          </w:hyperlink>
        </w:p>
        <w:p w14:paraId="70634E70" w14:textId="1AED90BE" w:rsidR="00B1684F" w:rsidRDefault="00054449">
          <w:pPr>
            <w:pStyle w:val="Innehll3"/>
            <w:tabs>
              <w:tab w:val="left" w:pos="1985"/>
            </w:tabs>
            <w:rPr>
              <w:rFonts w:asciiTheme="minorHAnsi" w:eastAsiaTheme="minorEastAsia" w:hAnsiTheme="minorHAnsi" w:cstheme="minorBidi"/>
              <w:sz w:val="22"/>
              <w:szCs w:val="22"/>
              <w:lang w:eastAsia="sv-SE"/>
            </w:rPr>
          </w:pPr>
          <w:hyperlink w:anchor="_Toc17451381" w:history="1">
            <w:r w:rsidR="00B1684F" w:rsidRPr="005B1464">
              <w:rPr>
                <w:rStyle w:val="Hyperlnk"/>
                <w:rFonts w:eastAsiaTheme="majorEastAsia"/>
              </w:rPr>
              <w:t>9.1.1</w:t>
            </w:r>
            <w:r w:rsidR="00B1684F">
              <w:rPr>
                <w:rFonts w:asciiTheme="minorHAnsi" w:eastAsiaTheme="minorEastAsia" w:hAnsiTheme="minorHAnsi" w:cstheme="minorBidi"/>
                <w:sz w:val="22"/>
                <w:szCs w:val="22"/>
                <w:lang w:eastAsia="sv-SE"/>
              </w:rPr>
              <w:tab/>
            </w:r>
            <w:r w:rsidR="00B1684F" w:rsidRPr="005B1464">
              <w:rPr>
                <w:rStyle w:val="Hyperlnk"/>
                <w:rFonts w:eastAsiaTheme="majorEastAsia"/>
              </w:rPr>
              <w:t>Krav på författningsenlig och korrekt behandling</w:t>
            </w:r>
            <w:r w:rsidR="00B1684F">
              <w:rPr>
                <w:webHidden/>
              </w:rPr>
              <w:tab/>
            </w:r>
            <w:r w:rsidR="00B1684F">
              <w:rPr>
                <w:webHidden/>
              </w:rPr>
              <w:fldChar w:fldCharType="begin"/>
            </w:r>
            <w:r w:rsidR="00B1684F">
              <w:rPr>
                <w:webHidden/>
              </w:rPr>
              <w:instrText xml:space="preserve"> PAGEREF _Toc17451381 \h </w:instrText>
            </w:r>
            <w:r w:rsidR="00B1684F">
              <w:rPr>
                <w:webHidden/>
              </w:rPr>
            </w:r>
            <w:r w:rsidR="00B1684F">
              <w:rPr>
                <w:webHidden/>
              </w:rPr>
              <w:fldChar w:fldCharType="separate"/>
            </w:r>
            <w:r w:rsidR="00620B4E">
              <w:rPr>
                <w:webHidden/>
              </w:rPr>
              <w:t>72</w:t>
            </w:r>
            <w:r w:rsidR="00B1684F">
              <w:rPr>
                <w:webHidden/>
              </w:rPr>
              <w:fldChar w:fldCharType="end"/>
            </w:r>
          </w:hyperlink>
        </w:p>
        <w:p w14:paraId="2CC50D6F" w14:textId="10196DA7" w:rsidR="00B1684F" w:rsidRDefault="00054449">
          <w:pPr>
            <w:pStyle w:val="Innehll3"/>
            <w:tabs>
              <w:tab w:val="left" w:pos="1985"/>
            </w:tabs>
            <w:rPr>
              <w:rFonts w:asciiTheme="minorHAnsi" w:eastAsiaTheme="minorEastAsia" w:hAnsiTheme="minorHAnsi" w:cstheme="minorBidi"/>
              <w:sz w:val="22"/>
              <w:szCs w:val="22"/>
              <w:lang w:eastAsia="sv-SE"/>
            </w:rPr>
          </w:pPr>
          <w:hyperlink w:anchor="_Toc17451382" w:history="1">
            <w:r w:rsidR="00B1684F" w:rsidRPr="005B1464">
              <w:rPr>
                <w:rStyle w:val="Hyperlnk"/>
                <w:rFonts w:eastAsiaTheme="majorEastAsia"/>
              </w:rPr>
              <w:t>9.1.2</w:t>
            </w:r>
            <w:r w:rsidR="00B1684F">
              <w:rPr>
                <w:rFonts w:asciiTheme="minorHAnsi" w:eastAsiaTheme="minorEastAsia" w:hAnsiTheme="minorHAnsi" w:cstheme="minorBidi"/>
                <w:sz w:val="22"/>
                <w:szCs w:val="22"/>
                <w:lang w:eastAsia="sv-SE"/>
              </w:rPr>
              <w:tab/>
            </w:r>
            <w:r w:rsidR="00B1684F" w:rsidRPr="005B1464">
              <w:rPr>
                <w:rStyle w:val="Hyperlnk"/>
                <w:rFonts w:eastAsiaTheme="majorEastAsia"/>
              </w:rPr>
              <w:t>Personuppgifter ska vara korrekta, adekvata och relevanta</w:t>
            </w:r>
            <w:r w:rsidR="00B1684F">
              <w:rPr>
                <w:webHidden/>
              </w:rPr>
              <w:tab/>
            </w:r>
            <w:r w:rsidR="00B1684F">
              <w:rPr>
                <w:webHidden/>
              </w:rPr>
              <w:fldChar w:fldCharType="begin"/>
            </w:r>
            <w:r w:rsidR="00B1684F">
              <w:rPr>
                <w:webHidden/>
              </w:rPr>
              <w:instrText xml:space="preserve"> PAGEREF _Toc17451382 \h </w:instrText>
            </w:r>
            <w:r w:rsidR="00B1684F">
              <w:rPr>
                <w:webHidden/>
              </w:rPr>
            </w:r>
            <w:r w:rsidR="00B1684F">
              <w:rPr>
                <w:webHidden/>
              </w:rPr>
              <w:fldChar w:fldCharType="separate"/>
            </w:r>
            <w:r w:rsidR="00620B4E">
              <w:rPr>
                <w:webHidden/>
              </w:rPr>
              <w:t>72</w:t>
            </w:r>
            <w:r w:rsidR="00B1684F">
              <w:rPr>
                <w:webHidden/>
              </w:rPr>
              <w:fldChar w:fldCharType="end"/>
            </w:r>
          </w:hyperlink>
        </w:p>
        <w:p w14:paraId="1EA120C9" w14:textId="517B99F4" w:rsidR="00B1684F" w:rsidRDefault="00054449">
          <w:pPr>
            <w:pStyle w:val="Innehll2"/>
            <w:rPr>
              <w:rFonts w:asciiTheme="minorHAnsi" w:eastAsiaTheme="minorEastAsia" w:hAnsiTheme="minorHAnsi" w:cstheme="minorBidi"/>
              <w:sz w:val="22"/>
              <w:szCs w:val="22"/>
              <w:lang w:eastAsia="sv-SE"/>
            </w:rPr>
          </w:pPr>
          <w:hyperlink w:anchor="_Toc17451383" w:history="1">
            <w:r w:rsidR="00B1684F" w:rsidRPr="005B1464">
              <w:rPr>
                <w:rStyle w:val="Hyperlnk"/>
                <w:rFonts w:eastAsiaTheme="majorEastAsia"/>
              </w:rPr>
              <w:t>9.2</w:t>
            </w:r>
            <w:r w:rsidR="00B1684F">
              <w:rPr>
                <w:rFonts w:asciiTheme="minorHAnsi" w:eastAsiaTheme="minorEastAsia" w:hAnsiTheme="minorHAnsi" w:cstheme="minorBidi"/>
                <w:sz w:val="22"/>
                <w:szCs w:val="22"/>
                <w:lang w:eastAsia="sv-SE"/>
              </w:rPr>
              <w:tab/>
            </w:r>
            <w:r w:rsidR="00B1684F" w:rsidRPr="005B1464">
              <w:rPr>
                <w:rStyle w:val="Hyperlnk"/>
                <w:rFonts w:eastAsiaTheme="majorEastAsia"/>
              </w:rPr>
              <w:t>Känsliga personuppgifter</w:t>
            </w:r>
            <w:r w:rsidR="00B1684F">
              <w:rPr>
                <w:webHidden/>
              </w:rPr>
              <w:tab/>
            </w:r>
            <w:r w:rsidR="00B1684F">
              <w:rPr>
                <w:webHidden/>
              </w:rPr>
              <w:fldChar w:fldCharType="begin"/>
            </w:r>
            <w:r w:rsidR="00B1684F">
              <w:rPr>
                <w:webHidden/>
              </w:rPr>
              <w:instrText xml:space="preserve"> PAGEREF _Toc17451383 \h </w:instrText>
            </w:r>
            <w:r w:rsidR="00B1684F">
              <w:rPr>
                <w:webHidden/>
              </w:rPr>
            </w:r>
            <w:r w:rsidR="00B1684F">
              <w:rPr>
                <w:webHidden/>
              </w:rPr>
              <w:fldChar w:fldCharType="separate"/>
            </w:r>
            <w:r w:rsidR="00620B4E">
              <w:rPr>
                <w:webHidden/>
              </w:rPr>
              <w:t>75</w:t>
            </w:r>
            <w:r w:rsidR="00B1684F">
              <w:rPr>
                <w:webHidden/>
              </w:rPr>
              <w:fldChar w:fldCharType="end"/>
            </w:r>
          </w:hyperlink>
        </w:p>
        <w:p w14:paraId="2673811C" w14:textId="32A0E56D" w:rsidR="00B1684F" w:rsidRDefault="00054449">
          <w:pPr>
            <w:pStyle w:val="Innehll3"/>
            <w:tabs>
              <w:tab w:val="left" w:pos="1985"/>
            </w:tabs>
            <w:rPr>
              <w:rFonts w:asciiTheme="minorHAnsi" w:eastAsiaTheme="minorEastAsia" w:hAnsiTheme="minorHAnsi" w:cstheme="minorBidi"/>
              <w:sz w:val="22"/>
              <w:szCs w:val="22"/>
              <w:lang w:eastAsia="sv-SE"/>
            </w:rPr>
          </w:pPr>
          <w:hyperlink w:anchor="_Toc17451384" w:history="1">
            <w:r w:rsidR="00B1684F" w:rsidRPr="005B1464">
              <w:rPr>
                <w:rStyle w:val="Hyperlnk"/>
                <w:rFonts w:eastAsiaTheme="majorEastAsia"/>
              </w:rPr>
              <w:t>9.2.1</w:t>
            </w:r>
            <w:r w:rsidR="00B1684F">
              <w:rPr>
                <w:rFonts w:asciiTheme="minorHAnsi" w:eastAsiaTheme="minorEastAsia" w:hAnsiTheme="minorHAnsi" w:cstheme="minorBidi"/>
                <w:sz w:val="22"/>
                <w:szCs w:val="22"/>
                <w:lang w:eastAsia="sv-SE"/>
              </w:rPr>
              <w:tab/>
            </w:r>
            <w:r w:rsidR="00B1684F" w:rsidRPr="005B1464">
              <w:rPr>
                <w:rStyle w:val="Hyperlnk"/>
                <w:rFonts w:eastAsiaTheme="majorEastAsia"/>
              </w:rPr>
              <w:t>Känsliga personuppgifter får behandlas i samma utsträckning som i dag</w:t>
            </w:r>
            <w:r w:rsidR="00B1684F">
              <w:rPr>
                <w:webHidden/>
              </w:rPr>
              <w:tab/>
            </w:r>
            <w:r w:rsidR="00B1684F">
              <w:rPr>
                <w:webHidden/>
              </w:rPr>
              <w:fldChar w:fldCharType="begin"/>
            </w:r>
            <w:r w:rsidR="00B1684F">
              <w:rPr>
                <w:webHidden/>
              </w:rPr>
              <w:instrText xml:space="preserve"> PAGEREF _Toc17451384 \h </w:instrText>
            </w:r>
            <w:r w:rsidR="00B1684F">
              <w:rPr>
                <w:webHidden/>
              </w:rPr>
            </w:r>
            <w:r w:rsidR="00B1684F">
              <w:rPr>
                <w:webHidden/>
              </w:rPr>
              <w:fldChar w:fldCharType="separate"/>
            </w:r>
            <w:r w:rsidR="00620B4E">
              <w:rPr>
                <w:webHidden/>
              </w:rPr>
              <w:t>75</w:t>
            </w:r>
            <w:r w:rsidR="00B1684F">
              <w:rPr>
                <w:webHidden/>
              </w:rPr>
              <w:fldChar w:fldCharType="end"/>
            </w:r>
          </w:hyperlink>
        </w:p>
        <w:p w14:paraId="382CCA97" w14:textId="2C674DC2" w:rsidR="00B1684F" w:rsidRDefault="00054449">
          <w:pPr>
            <w:pStyle w:val="Innehll3"/>
            <w:tabs>
              <w:tab w:val="left" w:pos="1985"/>
            </w:tabs>
            <w:rPr>
              <w:rFonts w:asciiTheme="minorHAnsi" w:eastAsiaTheme="minorEastAsia" w:hAnsiTheme="minorHAnsi" w:cstheme="minorBidi"/>
              <w:sz w:val="22"/>
              <w:szCs w:val="22"/>
              <w:lang w:eastAsia="sv-SE"/>
            </w:rPr>
          </w:pPr>
          <w:hyperlink w:anchor="_Toc17451385" w:history="1">
            <w:r w:rsidR="00B1684F" w:rsidRPr="005B1464">
              <w:rPr>
                <w:rStyle w:val="Hyperlnk"/>
                <w:rFonts w:eastAsiaTheme="majorEastAsia"/>
              </w:rPr>
              <w:t>9.2.2</w:t>
            </w:r>
            <w:r w:rsidR="00B1684F">
              <w:rPr>
                <w:rFonts w:asciiTheme="minorHAnsi" w:eastAsiaTheme="minorEastAsia" w:hAnsiTheme="minorHAnsi" w:cstheme="minorBidi"/>
                <w:sz w:val="22"/>
                <w:szCs w:val="22"/>
                <w:lang w:eastAsia="sv-SE"/>
              </w:rPr>
              <w:tab/>
            </w:r>
            <w:r w:rsidR="00B1684F" w:rsidRPr="005B1464">
              <w:rPr>
                <w:rStyle w:val="Hyperlnk"/>
                <w:rFonts w:eastAsiaTheme="majorEastAsia"/>
              </w:rPr>
              <w:t>Ett sökförbud med undantag</w:t>
            </w:r>
            <w:r w:rsidR="00B1684F">
              <w:rPr>
                <w:webHidden/>
              </w:rPr>
              <w:tab/>
            </w:r>
            <w:r w:rsidR="00B1684F">
              <w:rPr>
                <w:webHidden/>
              </w:rPr>
              <w:fldChar w:fldCharType="begin"/>
            </w:r>
            <w:r w:rsidR="00B1684F">
              <w:rPr>
                <w:webHidden/>
              </w:rPr>
              <w:instrText xml:space="preserve"> PAGEREF _Toc17451385 \h </w:instrText>
            </w:r>
            <w:r w:rsidR="00B1684F">
              <w:rPr>
                <w:webHidden/>
              </w:rPr>
            </w:r>
            <w:r w:rsidR="00B1684F">
              <w:rPr>
                <w:webHidden/>
              </w:rPr>
              <w:fldChar w:fldCharType="separate"/>
            </w:r>
            <w:r w:rsidR="00620B4E">
              <w:rPr>
                <w:webHidden/>
              </w:rPr>
              <w:t>78</w:t>
            </w:r>
            <w:r w:rsidR="00B1684F">
              <w:rPr>
                <w:webHidden/>
              </w:rPr>
              <w:fldChar w:fldCharType="end"/>
            </w:r>
          </w:hyperlink>
        </w:p>
        <w:p w14:paraId="2964DE45" w14:textId="46E59F5F" w:rsidR="00B1684F" w:rsidRDefault="00054449">
          <w:pPr>
            <w:pStyle w:val="Innehll2"/>
            <w:rPr>
              <w:rFonts w:asciiTheme="minorHAnsi" w:eastAsiaTheme="minorEastAsia" w:hAnsiTheme="minorHAnsi" w:cstheme="minorBidi"/>
              <w:sz w:val="22"/>
              <w:szCs w:val="22"/>
              <w:lang w:eastAsia="sv-SE"/>
            </w:rPr>
          </w:pPr>
          <w:hyperlink w:anchor="_Toc17451386" w:history="1">
            <w:r w:rsidR="00B1684F" w:rsidRPr="005B1464">
              <w:rPr>
                <w:rStyle w:val="Hyperlnk"/>
                <w:rFonts w:eastAsiaTheme="majorEastAsia"/>
              </w:rPr>
              <w:t>9.3</w:t>
            </w:r>
            <w:r w:rsidR="00B1684F">
              <w:rPr>
                <w:rFonts w:asciiTheme="minorHAnsi" w:eastAsiaTheme="minorEastAsia" w:hAnsiTheme="minorHAnsi" w:cstheme="minorBidi"/>
                <w:sz w:val="22"/>
                <w:szCs w:val="22"/>
                <w:lang w:eastAsia="sv-SE"/>
              </w:rPr>
              <w:tab/>
            </w:r>
            <w:r w:rsidR="00B1684F" w:rsidRPr="005B1464">
              <w:rPr>
                <w:rStyle w:val="Hyperlnk"/>
                <w:rFonts w:eastAsiaTheme="majorEastAsia"/>
              </w:rPr>
              <w:t>Åtgärder för att säkerställa personuppgifternas kvalitet</w:t>
            </w:r>
            <w:r w:rsidR="00B1684F">
              <w:rPr>
                <w:webHidden/>
              </w:rPr>
              <w:tab/>
            </w:r>
            <w:r w:rsidR="00B1684F">
              <w:rPr>
                <w:webHidden/>
              </w:rPr>
              <w:fldChar w:fldCharType="begin"/>
            </w:r>
            <w:r w:rsidR="00B1684F">
              <w:rPr>
                <w:webHidden/>
              </w:rPr>
              <w:instrText xml:space="preserve"> PAGEREF _Toc17451386 \h </w:instrText>
            </w:r>
            <w:r w:rsidR="00B1684F">
              <w:rPr>
                <w:webHidden/>
              </w:rPr>
            </w:r>
            <w:r w:rsidR="00B1684F">
              <w:rPr>
                <w:webHidden/>
              </w:rPr>
              <w:fldChar w:fldCharType="separate"/>
            </w:r>
            <w:r w:rsidR="00620B4E">
              <w:rPr>
                <w:webHidden/>
              </w:rPr>
              <w:t>82</w:t>
            </w:r>
            <w:r w:rsidR="00B1684F">
              <w:rPr>
                <w:webHidden/>
              </w:rPr>
              <w:fldChar w:fldCharType="end"/>
            </w:r>
          </w:hyperlink>
        </w:p>
        <w:p w14:paraId="1DAFC79F" w14:textId="4D3248BA" w:rsidR="00B1684F" w:rsidRDefault="00054449">
          <w:pPr>
            <w:pStyle w:val="Innehll2"/>
            <w:rPr>
              <w:rFonts w:asciiTheme="minorHAnsi" w:eastAsiaTheme="minorEastAsia" w:hAnsiTheme="minorHAnsi" w:cstheme="minorBidi"/>
              <w:sz w:val="22"/>
              <w:szCs w:val="22"/>
              <w:lang w:eastAsia="sv-SE"/>
            </w:rPr>
          </w:pPr>
          <w:hyperlink w:anchor="_Toc17451387" w:history="1">
            <w:r w:rsidR="00B1684F" w:rsidRPr="005B1464">
              <w:rPr>
                <w:rStyle w:val="Hyperlnk"/>
                <w:rFonts w:eastAsiaTheme="majorEastAsia"/>
              </w:rPr>
              <w:t>9.4</w:t>
            </w:r>
            <w:r w:rsidR="00B1684F">
              <w:rPr>
                <w:rFonts w:asciiTheme="minorHAnsi" w:eastAsiaTheme="minorEastAsia" w:hAnsiTheme="minorHAnsi" w:cstheme="minorBidi"/>
                <w:sz w:val="22"/>
                <w:szCs w:val="22"/>
                <w:lang w:eastAsia="sv-SE"/>
              </w:rPr>
              <w:tab/>
            </w:r>
            <w:r w:rsidR="00B1684F" w:rsidRPr="005B1464">
              <w:rPr>
                <w:rStyle w:val="Hyperlnk"/>
                <w:rFonts w:eastAsiaTheme="majorEastAsia"/>
              </w:rPr>
              <w:t>Personuppgifter från transportföretag</w:t>
            </w:r>
            <w:r w:rsidR="00B1684F">
              <w:rPr>
                <w:webHidden/>
              </w:rPr>
              <w:tab/>
            </w:r>
            <w:r w:rsidR="00B1684F">
              <w:rPr>
                <w:webHidden/>
              </w:rPr>
              <w:fldChar w:fldCharType="begin"/>
            </w:r>
            <w:r w:rsidR="00B1684F">
              <w:rPr>
                <w:webHidden/>
              </w:rPr>
              <w:instrText xml:space="preserve"> PAGEREF _Toc17451387 \h </w:instrText>
            </w:r>
            <w:r w:rsidR="00B1684F">
              <w:rPr>
                <w:webHidden/>
              </w:rPr>
            </w:r>
            <w:r w:rsidR="00B1684F">
              <w:rPr>
                <w:webHidden/>
              </w:rPr>
              <w:fldChar w:fldCharType="separate"/>
            </w:r>
            <w:r w:rsidR="00620B4E">
              <w:rPr>
                <w:webHidden/>
              </w:rPr>
              <w:t>83</w:t>
            </w:r>
            <w:r w:rsidR="00B1684F">
              <w:rPr>
                <w:webHidden/>
              </w:rPr>
              <w:fldChar w:fldCharType="end"/>
            </w:r>
          </w:hyperlink>
        </w:p>
        <w:p w14:paraId="7B89EE55" w14:textId="77315420" w:rsidR="00B1684F" w:rsidRDefault="00054449">
          <w:pPr>
            <w:pStyle w:val="Innehll1"/>
            <w:rPr>
              <w:rFonts w:asciiTheme="minorHAnsi" w:eastAsiaTheme="minorEastAsia" w:hAnsiTheme="minorHAnsi"/>
              <w:sz w:val="22"/>
              <w:lang w:eastAsia="sv-SE"/>
            </w:rPr>
          </w:pPr>
          <w:hyperlink w:anchor="_Toc17451388" w:history="1">
            <w:r w:rsidR="00B1684F" w:rsidRPr="005B1464">
              <w:rPr>
                <w:rStyle w:val="Hyperlnk"/>
              </w:rPr>
              <w:t>10</w:t>
            </w:r>
            <w:r w:rsidR="00B1684F">
              <w:rPr>
                <w:rFonts w:asciiTheme="minorHAnsi" w:eastAsiaTheme="minorEastAsia" w:hAnsiTheme="minorHAnsi"/>
                <w:sz w:val="22"/>
                <w:lang w:eastAsia="sv-SE"/>
              </w:rPr>
              <w:tab/>
            </w:r>
            <w:r w:rsidR="00B1684F" w:rsidRPr="005B1464">
              <w:rPr>
                <w:rStyle w:val="Hyperlnk"/>
              </w:rPr>
              <w:t>Gemensamt tillgängliga uppgifter</w:t>
            </w:r>
            <w:r w:rsidR="00B1684F">
              <w:rPr>
                <w:webHidden/>
              </w:rPr>
              <w:tab/>
            </w:r>
            <w:r w:rsidR="00B1684F">
              <w:rPr>
                <w:webHidden/>
              </w:rPr>
              <w:fldChar w:fldCharType="begin"/>
            </w:r>
            <w:r w:rsidR="00B1684F">
              <w:rPr>
                <w:webHidden/>
              </w:rPr>
              <w:instrText xml:space="preserve"> PAGEREF _Toc17451388 \h </w:instrText>
            </w:r>
            <w:r w:rsidR="00B1684F">
              <w:rPr>
                <w:webHidden/>
              </w:rPr>
            </w:r>
            <w:r w:rsidR="00B1684F">
              <w:rPr>
                <w:webHidden/>
              </w:rPr>
              <w:fldChar w:fldCharType="separate"/>
            </w:r>
            <w:r w:rsidR="00620B4E">
              <w:rPr>
                <w:webHidden/>
              </w:rPr>
              <w:t>86</w:t>
            </w:r>
            <w:r w:rsidR="00B1684F">
              <w:rPr>
                <w:webHidden/>
              </w:rPr>
              <w:fldChar w:fldCharType="end"/>
            </w:r>
          </w:hyperlink>
        </w:p>
        <w:p w14:paraId="75892F55" w14:textId="3FEC1C21" w:rsidR="00B1684F" w:rsidRDefault="00054449">
          <w:pPr>
            <w:pStyle w:val="Innehll2"/>
            <w:tabs>
              <w:tab w:val="left" w:pos="1134"/>
            </w:tabs>
            <w:rPr>
              <w:rFonts w:asciiTheme="minorHAnsi" w:eastAsiaTheme="minorEastAsia" w:hAnsiTheme="minorHAnsi" w:cstheme="minorBidi"/>
              <w:sz w:val="22"/>
              <w:szCs w:val="22"/>
              <w:lang w:eastAsia="sv-SE"/>
            </w:rPr>
          </w:pPr>
          <w:hyperlink w:anchor="_Toc17451389" w:history="1">
            <w:r w:rsidR="00B1684F" w:rsidRPr="005B1464">
              <w:rPr>
                <w:rStyle w:val="Hyperlnk"/>
                <w:rFonts w:eastAsiaTheme="majorEastAsia"/>
              </w:rPr>
              <w:t>10.1</w:t>
            </w:r>
            <w:r w:rsidR="00B1684F">
              <w:rPr>
                <w:rFonts w:asciiTheme="minorHAnsi" w:eastAsiaTheme="minorEastAsia" w:hAnsiTheme="minorHAnsi" w:cstheme="minorBidi"/>
                <w:sz w:val="22"/>
                <w:szCs w:val="22"/>
                <w:lang w:eastAsia="sv-SE"/>
              </w:rPr>
              <w:tab/>
            </w:r>
            <w:r w:rsidR="00B1684F" w:rsidRPr="005B1464">
              <w:rPr>
                <w:rStyle w:val="Hyperlnk"/>
                <w:rFonts w:eastAsiaTheme="majorEastAsia"/>
              </w:rPr>
              <w:t>Samma reglering av vad som får göras gemensamt tillgängligt</w:t>
            </w:r>
            <w:r w:rsidR="00B1684F">
              <w:rPr>
                <w:webHidden/>
              </w:rPr>
              <w:tab/>
            </w:r>
            <w:r w:rsidR="00B1684F">
              <w:rPr>
                <w:webHidden/>
              </w:rPr>
              <w:fldChar w:fldCharType="begin"/>
            </w:r>
            <w:r w:rsidR="00B1684F">
              <w:rPr>
                <w:webHidden/>
              </w:rPr>
              <w:instrText xml:space="preserve"> PAGEREF _Toc17451389 \h </w:instrText>
            </w:r>
            <w:r w:rsidR="00B1684F">
              <w:rPr>
                <w:webHidden/>
              </w:rPr>
            </w:r>
            <w:r w:rsidR="00B1684F">
              <w:rPr>
                <w:webHidden/>
              </w:rPr>
              <w:fldChar w:fldCharType="separate"/>
            </w:r>
            <w:r w:rsidR="00620B4E">
              <w:rPr>
                <w:webHidden/>
              </w:rPr>
              <w:t>86</w:t>
            </w:r>
            <w:r w:rsidR="00B1684F">
              <w:rPr>
                <w:webHidden/>
              </w:rPr>
              <w:fldChar w:fldCharType="end"/>
            </w:r>
          </w:hyperlink>
        </w:p>
        <w:p w14:paraId="2AE9C4D8" w14:textId="768357D6" w:rsidR="00B1684F" w:rsidRDefault="00054449">
          <w:pPr>
            <w:pStyle w:val="Innehll2"/>
            <w:tabs>
              <w:tab w:val="left" w:pos="1134"/>
            </w:tabs>
            <w:rPr>
              <w:rFonts w:asciiTheme="minorHAnsi" w:eastAsiaTheme="minorEastAsia" w:hAnsiTheme="minorHAnsi" w:cstheme="minorBidi"/>
              <w:sz w:val="22"/>
              <w:szCs w:val="22"/>
              <w:lang w:eastAsia="sv-SE"/>
            </w:rPr>
          </w:pPr>
          <w:hyperlink w:anchor="_Toc17451390" w:history="1">
            <w:r w:rsidR="00B1684F" w:rsidRPr="005B1464">
              <w:rPr>
                <w:rStyle w:val="Hyperlnk"/>
                <w:rFonts w:eastAsiaTheme="majorEastAsia"/>
              </w:rPr>
              <w:t>10.2</w:t>
            </w:r>
            <w:r w:rsidR="00B1684F">
              <w:rPr>
                <w:rFonts w:asciiTheme="minorHAnsi" w:eastAsiaTheme="minorEastAsia" w:hAnsiTheme="minorHAnsi" w:cstheme="minorBidi"/>
                <w:sz w:val="22"/>
                <w:szCs w:val="22"/>
                <w:lang w:eastAsia="sv-SE"/>
              </w:rPr>
              <w:tab/>
            </w:r>
            <w:r w:rsidR="00B1684F" w:rsidRPr="005B1464">
              <w:rPr>
                <w:rStyle w:val="Hyperlnk"/>
                <w:rFonts w:eastAsiaTheme="majorEastAsia"/>
              </w:rPr>
              <w:t>Särskilda upplysningar</w:t>
            </w:r>
            <w:r w:rsidR="00B1684F">
              <w:rPr>
                <w:webHidden/>
              </w:rPr>
              <w:tab/>
            </w:r>
            <w:r w:rsidR="00B1684F">
              <w:rPr>
                <w:webHidden/>
              </w:rPr>
              <w:fldChar w:fldCharType="begin"/>
            </w:r>
            <w:r w:rsidR="00B1684F">
              <w:rPr>
                <w:webHidden/>
              </w:rPr>
              <w:instrText xml:space="preserve"> PAGEREF _Toc17451390 \h </w:instrText>
            </w:r>
            <w:r w:rsidR="00B1684F">
              <w:rPr>
                <w:webHidden/>
              </w:rPr>
            </w:r>
            <w:r w:rsidR="00B1684F">
              <w:rPr>
                <w:webHidden/>
              </w:rPr>
              <w:fldChar w:fldCharType="separate"/>
            </w:r>
            <w:r w:rsidR="00620B4E">
              <w:rPr>
                <w:webHidden/>
              </w:rPr>
              <w:t>87</w:t>
            </w:r>
            <w:r w:rsidR="00B1684F">
              <w:rPr>
                <w:webHidden/>
              </w:rPr>
              <w:fldChar w:fldCharType="end"/>
            </w:r>
          </w:hyperlink>
        </w:p>
        <w:p w14:paraId="65315AC6" w14:textId="16964714" w:rsidR="00B1684F" w:rsidRDefault="00054449">
          <w:pPr>
            <w:pStyle w:val="Innehll2"/>
            <w:tabs>
              <w:tab w:val="left" w:pos="1134"/>
            </w:tabs>
            <w:rPr>
              <w:rFonts w:asciiTheme="minorHAnsi" w:eastAsiaTheme="minorEastAsia" w:hAnsiTheme="minorHAnsi" w:cstheme="minorBidi"/>
              <w:sz w:val="22"/>
              <w:szCs w:val="22"/>
              <w:lang w:eastAsia="sv-SE"/>
            </w:rPr>
          </w:pPr>
          <w:hyperlink w:anchor="_Toc17451391" w:history="1">
            <w:r w:rsidR="00B1684F" w:rsidRPr="005B1464">
              <w:rPr>
                <w:rStyle w:val="Hyperlnk"/>
                <w:rFonts w:eastAsiaTheme="majorEastAsia"/>
              </w:rPr>
              <w:t>10.3</w:t>
            </w:r>
            <w:r w:rsidR="00B1684F">
              <w:rPr>
                <w:rFonts w:asciiTheme="minorHAnsi" w:eastAsiaTheme="minorEastAsia" w:hAnsiTheme="minorHAnsi" w:cstheme="minorBidi"/>
                <w:sz w:val="22"/>
                <w:szCs w:val="22"/>
                <w:lang w:eastAsia="sv-SE"/>
              </w:rPr>
              <w:tab/>
            </w:r>
            <w:r w:rsidR="00B1684F" w:rsidRPr="005B1464">
              <w:rPr>
                <w:rStyle w:val="Hyperlnk"/>
                <w:rFonts w:eastAsiaTheme="majorEastAsia"/>
              </w:rPr>
              <w:t>Undantag från kravet på särskild upplysning</w:t>
            </w:r>
            <w:r w:rsidR="00B1684F">
              <w:rPr>
                <w:webHidden/>
              </w:rPr>
              <w:tab/>
            </w:r>
            <w:r w:rsidR="00B1684F">
              <w:rPr>
                <w:webHidden/>
              </w:rPr>
              <w:fldChar w:fldCharType="begin"/>
            </w:r>
            <w:r w:rsidR="00B1684F">
              <w:rPr>
                <w:webHidden/>
              </w:rPr>
              <w:instrText xml:space="preserve"> PAGEREF _Toc17451391 \h </w:instrText>
            </w:r>
            <w:r w:rsidR="00B1684F">
              <w:rPr>
                <w:webHidden/>
              </w:rPr>
            </w:r>
            <w:r w:rsidR="00B1684F">
              <w:rPr>
                <w:webHidden/>
              </w:rPr>
              <w:fldChar w:fldCharType="separate"/>
            </w:r>
            <w:r w:rsidR="00620B4E">
              <w:rPr>
                <w:webHidden/>
              </w:rPr>
              <w:t>91</w:t>
            </w:r>
            <w:r w:rsidR="00B1684F">
              <w:rPr>
                <w:webHidden/>
              </w:rPr>
              <w:fldChar w:fldCharType="end"/>
            </w:r>
          </w:hyperlink>
        </w:p>
        <w:p w14:paraId="317442A2" w14:textId="6C21CEA6" w:rsidR="00B1684F" w:rsidRDefault="00054449">
          <w:pPr>
            <w:pStyle w:val="Innehll3"/>
            <w:tabs>
              <w:tab w:val="left" w:pos="1985"/>
            </w:tabs>
            <w:rPr>
              <w:rFonts w:asciiTheme="minorHAnsi" w:eastAsiaTheme="minorEastAsia" w:hAnsiTheme="minorHAnsi" w:cstheme="minorBidi"/>
              <w:sz w:val="22"/>
              <w:szCs w:val="22"/>
              <w:lang w:eastAsia="sv-SE"/>
            </w:rPr>
          </w:pPr>
          <w:hyperlink w:anchor="_Toc17451392" w:history="1">
            <w:r w:rsidR="00B1684F" w:rsidRPr="005B1464">
              <w:rPr>
                <w:rStyle w:val="Hyperlnk"/>
                <w:rFonts w:eastAsiaTheme="majorEastAsia"/>
              </w:rPr>
              <w:t>10.3.1</w:t>
            </w:r>
            <w:r w:rsidR="00B1684F">
              <w:rPr>
                <w:rFonts w:asciiTheme="minorHAnsi" w:eastAsiaTheme="minorEastAsia" w:hAnsiTheme="minorHAnsi" w:cstheme="minorBidi"/>
                <w:sz w:val="22"/>
                <w:szCs w:val="22"/>
                <w:lang w:eastAsia="sv-SE"/>
              </w:rPr>
              <w:tab/>
            </w:r>
            <w:r w:rsidR="00B1684F" w:rsidRPr="005B1464">
              <w:rPr>
                <w:rStyle w:val="Hyperlnk"/>
                <w:rFonts w:eastAsiaTheme="majorEastAsia"/>
              </w:rPr>
              <w:t>Behandling av personuppgifter i ostrukturerad information</w:t>
            </w:r>
            <w:r w:rsidR="00B1684F">
              <w:rPr>
                <w:webHidden/>
              </w:rPr>
              <w:tab/>
            </w:r>
            <w:r w:rsidR="00B1684F">
              <w:rPr>
                <w:webHidden/>
              </w:rPr>
              <w:fldChar w:fldCharType="begin"/>
            </w:r>
            <w:r w:rsidR="00B1684F">
              <w:rPr>
                <w:webHidden/>
              </w:rPr>
              <w:instrText xml:space="preserve"> PAGEREF _Toc17451392 \h </w:instrText>
            </w:r>
            <w:r w:rsidR="00B1684F">
              <w:rPr>
                <w:webHidden/>
              </w:rPr>
            </w:r>
            <w:r w:rsidR="00B1684F">
              <w:rPr>
                <w:webHidden/>
              </w:rPr>
              <w:fldChar w:fldCharType="separate"/>
            </w:r>
            <w:r w:rsidR="00620B4E">
              <w:rPr>
                <w:webHidden/>
              </w:rPr>
              <w:t>91</w:t>
            </w:r>
            <w:r w:rsidR="00B1684F">
              <w:rPr>
                <w:webHidden/>
              </w:rPr>
              <w:fldChar w:fldCharType="end"/>
            </w:r>
          </w:hyperlink>
        </w:p>
        <w:p w14:paraId="542D1F7C" w14:textId="239B5839" w:rsidR="00B1684F" w:rsidRDefault="00054449">
          <w:pPr>
            <w:pStyle w:val="Innehll3"/>
            <w:tabs>
              <w:tab w:val="left" w:pos="1985"/>
            </w:tabs>
            <w:rPr>
              <w:rFonts w:asciiTheme="minorHAnsi" w:eastAsiaTheme="minorEastAsia" w:hAnsiTheme="minorHAnsi" w:cstheme="minorBidi"/>
              <w:sz w:val="22"/>
              <w:szCs w:val="22"/>
              <w:lang w:eastAsia="sv-SE"/>
            </w:rPr>
          </w:pPr>
          <w:hyperlink w:anchor="_Toc17451393" w:history="1">
            <w:r w:rsidR="00B1684F" w:rsidRPr="005B1464">
              <w:rPr>
                <w:rStyle w:val="Hyperlnk"/>
                <w:rFonts w:eastAsiaTheme="majorEastAsia"/>
              </w:rPr>
              <w:t>10.3.2</w:t>
            </w:r>
            <w:r w:rsidR="00B1684F">
              <w:rPr>
                <w:rFonts w:asciiTheme="minorHAnsi" w:eastAsiaTheme="minorEastAsia" w:hAnsiTheme="minorHAnsi" w:cstheme="minorBidi"/>
                <w:sz w:val="22"/>
                <w:szCs w:val="22"/>
                <w:lang w:eastAsia="sv-SE"/>
              </w:rPr>
              <w:tab/>
            </w:r>
            <w:r w:rsidR="00B1684F" w:rsidRPr="005B1464">
              <w:rPr>
                <w:rStyle w:val="Hyperlnk"/>
                <w:rFonts w:eastAsiaTheme="majorEastAsia"/>
              </w:rPr>
              <w:t>Det befintliga undantaget bör justeras</w:t>
            </w:r>
            <w:r w:rsidR="00B1684F">
              <w:rPr>
                <w:webHidden/>
              </w:rPr>
              <w:tab/>
            </w:r>
            <w:r w:rsidR="00B1684F">
              <w:rPr>
                <w:webHidden/>
              </w:rPr>
              <w:fldChar w:fldCharType="begin"/>
            </w:r>
            <w:r w:rsidR="00B1684F">
              <w:rPr>
                <w:webHidden/>
              </w:rPr>
              <w:instrText xml:space="preserve"> PAGEREF _Toc17451393 \h </w:instrText>
            </w:r>
            <w:r w:rsidR="00B1684F">
              <w:rPr>
                <w:webHidden/>
              </w:rPr>
            </w:r>
            <w:r w:rsidR="00B1684F">
              <w:rPr>
                <w:webHidden/>
              </w:rPr>
              <w:fldChar w:fldCharType="separate"/>
            </w:r>
            <w:r w:rsidR="00620B4E">
              <w:rPr>
                <w:webHidden/>
              </w:rPr>
              <w:t>92</w:t>
            </w:r>
            <w:r w:rsidR="00B1684F">
              <w:rPr>
                <w:webHidden/>
              </w:rPr>
              <w:fldChar w:fldCharType="end"/>
            </w:r>
          </w:hyperlink>
        </w:p>
        <w:p w14:paraId="621DC1B2" w14:textId="663D1741" w:rsidR="00B1684F" w:rsidRDefault="00054449">
          <w:pPr>
            <w:pStyle w:val="Innehll1"/>
            <w:rPr>
              <w:rFonts w:asciiTheme="minorHAnsi" w:eastAsiaTheme="minorEastAsia" w:hAnsiTheme="minorHAnsi"/>
              <w:sz w:val="22"/>
              <w:lang w:eastAsia="sv-SE"/>
            </w:rPr>
          </w:pPr>
          <w:hyperlink w:anchor="_Toc17451394" w:history="1">
            <w:r w:rsidR="00B1684F" w:rsidRPr="005B1464">
              <w:rPr>
                <w:rStyle w:val="Hyperlnk"/>
              </w:rPr>
              <w:t>11</w:t>
            </w:r>
            <w:r w:rsidR="00B1684F">
              <w:rPr>
                <w:rFonts w:asciiTheme="minorHAnsi" w:eastAsiaTheme="minorEastAsia" w:hAnsiTheme="minorHAnsi"/>
                <w:sz w:val="22"/>
                <w:lang w:eastAsia="sv-SE"/>
              </w:rPr>
              <w:tab/>
            </w:r>
            <w:r w:rsidR="00B1684F" w:rsidRPr="005B1464">
              <w:rPr>
                <w:rStyle w:val="Hyperlnk"/>
              </w:rPr>
              <w:t>Informationsutbyte</w:t>
            </w:r>
            <w:r w:rsidR="00B1684F">
              <w:rPr>
                <w:webHidden/>
              </w:rPr>
              <w:tab/>
            </w:r>
            <w:r w:rsidR="00B1684F">
              <w:rPr>
                <w:webHidden/>
              </w:rPr>
              <w:fldChar w:fldCharType="begin"/>
            </w:r>
            <w:r w:rsidR="00B1684F">
              <w:rPr>
                <w:webHidden/>
              </w:rPr>
              <w:instrText xml:space="preserve"> PAGEREF _Toc17451394 \h </w:instrText>
            </w:r>
            <w:r w:rsidR="00B1684F">
              <w:rPr>
                <w:webHidden/>
              </w:rPr>
            </w:r>
            <w:r w:rsidR="00B1684F">
              <w:rPr>
                <w:webHidden/>
              </w:rPr>
              <w:fldChar w:fldCharType="separate"/>
            </w:r>
            <w:r w:rsidR="00620B4E">
              <w:rPr>
                <w:webHidden/>
              </w:rPr>
              <w:t>94</w:t>
            </w:r>
            <w:r w:rsidR="00B1684F">
              <w:rPr>
                <w:webHidden/>
              </w:rPr>
              <w:fldChar w:fldCharType="end"/>
            </w:r>
          </w:hyperlink>
        </w:p>
        <w:p w14:paraId="2A9CA7DA" w14:textId="563077FE" w:rsidR="00B1684F" w:rsidRDefault="00054449">
          <w:pPr>
            <w:pStyle w:val="Innehll2"/>
            <w:tabs>
              <w:tab w:val="left" w:pos="1134"/>
            </w:tabs>
            <w:rPr>
              <w:rFonts w:asciiTheme="minorHAnsi" w:eastAsiaTheme="minorEastAsia" w:hAnsiTheme="minorHAnsi" w:cstheme="minorBidi"/>
              <w:sz w:val="22"/>
              <w:szCs w:val="22"/>
              <w:lang w:eastAsia="sv-SE"/>
            </w:rPr>
          </w:pPr>
          <w:hyperlink w:anchor="_Toc17451395" w:history="1">
            <w:r w:rsidR="00B1684F" w:rsidRPr="005B1464">
              <w:rPr>
                <w:rStyle w:val="Hyperlnk"/>
                <w:rFonts w:eastAsiaTheme="majorEastAsia"/>
              </w:rPr>
              <w:t>11.1</w:t>
            </w:r>
            <w:r w:rsidR="00B1684F">
              <w:rPr>
                <w:rFonts w:asciiTheme="minorHAnsi" w:eastAsiaTheme="minorEastAsia" w:hAnsiTheme="minorHAnsi" w:cstheme="minorBidi"/>
                <w:sz w:val="22"/>
                <w:szCs w:val="22"/>
                <w:lang w:eastAsia="sv-SE"/>
              </w:rPr>
              <w:tab/>
            </w:r>
            <w:r w:rsidR="00B1684F" w:rsidRPr="005B1464">
              <w:rPr>
                <w:rStyle w:val="Hyperlnk"/>
                <w:rFonts w:eastAsiaTheme="majorEastAsia"/>
              </w:rPr>
              <w:t>Behovet av att kommunicera elektroniskt har ökat</w:t>
            </w:r>
            <w:r w:rsidR="00B1684F">
              <w:rPr>
                <w:webHidden/>
              </w:rPr>
              <w:tab/>
            </w:r>
            <w:r w:rsidR="00B1684F">
              <w:rPr>
                <w:webHidden/>
              </w:rPr>
              <w:fldChar w:fldCharType="begin"/>
            </w:r>
            <w:r w:rsidR="00B1684F">
              <w:rPr>
                <w:webHidden/>
              </w:rPr>
              <w:instrText xml:space="preserve"> PAGEREF _Toc17451395 \h </w:instrText>
            </w:r>
            <w:r w:rsidR="00B1684F">
              <w:rPr>
                <w:webHidden/>
              </w:rPr>
            </w:r>
            <w:r w:rsidR="00B1684F">
              <w:rPr>
                <w:webHidden/>
              </w:rPr>
              <w:fldChar w:fldCharType="separate"/>
            </w:r>
            <w:r w:rsidR="00620B4E">
              <w:rPr>
                <w:webHidden/>
              </w:rPr>
              <w:t>94</w:t>
            </w:r>
            <w:r w:rsidR="00B1684F">
              <w:rPr>
                <w:webHidden/>
              </w:rPr>
              <w:fldChar w:fldCharType="end"/>
            </w:r>
          </w:hyperlink>
        </w:p>
        <w:p w14:paraId="56E01608" w14:textId="4917B0FD" w:rsidR="00B1684F" w:rsidRDefault="00054449">
          <w:pPr>
            <w:pStyle w:val="Innehll3"/>
            <w:tabs>
              <w:tab w:val="left" w:pos="1985"/>
            </w:tabs>
            <w:rPr>
              <w:rFonts w:asciiTheme="minorHAnsi" w:eastAsiaTheme="minorEastAsia" w:hAnsiTheme="minorHAnsi" w:cstheme="minorBidi"/>
              <w:sz w:val="22"/>
              <w:szCs w:val="22"/>
              <w:lang w:eastAsia="sv-SE"/>
            </w:rPr>
          </w:pPr>
          <w:hyperlink w:anchor="_Toc17451396" w:history="1">
            <w:r w:rsidR="00B1684F" w:rsidRPr="005B1464">
              <w:rPr>
                <w:rStyle w:val="Hyperlnk"/>
                <w:rFonts w:eastAsiaTheme="majorEastAsia"/>
              </w:rPr>
              <w:t>11.1.1</w:t>
            </w:r>
            <w:r w:rsidR="00B1684F">
              <w:rPr>
                <w:rFonts w:asciiTheme="minorHAnsi" w:eastAsiaTheme="minorEastAsia" w:hAnsiTheme="minorHAnsi" w:cstheme="minorBidi"/>
                <w:sz w:val="22"/>
                <w:szCs w:val="22"/>
                <w:lang w:eastAsia="sv-SE"/>
              </w:rPr>
              <w:tab/>
            </w:r>
            <w:r w:rsidR="00B1684F" w:rsidRPr="005B1464">
              <w:rPr>
                <w:rStyle w:val="Hyperlnk"/>
                <w:rFonts w:eastAsiaTheme="majorEastAsia"/>
              </w:rPr>
              <w:t>Olika former av elektroniskt utlämnande</w:t>
            </w:r>
            <w:r w:rsidR="00B1684F">
              <w:rPr>
                <w:webHidden/>
              </w:rPr>
              <w:tab/>
            </w:r>
            <w:r w:rsidR="00B1684F">
              <w:rPr>
                <w:webHidden/>
              </w:rPr>
              <w:fldChar w:fldCharType="begin"/>
            </w:r>
            <w:r w:rsidR="00B1684F">
              <w:rPr>
                <w:webHidden/>
              </w:rPr>
              <w:instrText xml:space="preserve"> PAGEREF _Toc17451396 \h </w:instrText>
            </w:r>
            <w:r w:rsidR="00B1684F">
              <w:rPr>
                <w:webHidden/>
              </w:rPr>
            </w:r>
            <w:r w:rsidR="00B1684F">
              <w:rPr>
                <w:webHidden/>
              </w:rPr>
              <w:fldChar w:fldCharType="separate"/>
            </w:r>
            <w:r w:rsidR="00620B4E">
              <w:rPr>
                <w:webHidden/>
              </w:rPr>
              <w:t>94</w:t>
            </w:r>
            <w:r w:rsidR="00B1684F">
              <w:rPr>
                <w:webHidden/>
              </w:rPr>
              <w:fldChar w:fldCharType="end"/>
            </w:r>
          </w:hyperlink>
        </w:p>
        <w:p w14:paraId="6DBA27D1" w14:textId="38F85D30" w:rsidR="00B1684F" w:rsidRDefault="00054449">
          <w:pPr>
            <w:pStyle w:val="Innehll3"/>
            <w:tabs>
              <w:tab w:val="left" w:pos="1985"/>
            </w:tabs>
            <w:rPr>
              <w:rFonts w:asciiTheme="minorHAnsi" w:eastAsiaTheme="minorEastAsia" w:hAnsiTheme="minorHAnsi" w:cstheme="minorBidi"/>
              <w:sz w:val="22"/>
              <w:szCs w:val="22"/>
              <w:lang w:eastAsia="sv-SE"/>
            </w:rPr>
          </w:pPr>
          <w:hyperlink w:anchor="_Toc17451397" w:history="1">
            <w:r w:rsidR="00B1684F" w:rsidRPr="005B1464">
              <w:rPr>
                <w:rStyle w:val="Hyperlnk"/>
                <w:rFonts w:eastAsiaTheme="majorEastAsia"/>
              </w:rPr>
              <w:t>11.1.2</w:t>
            </w:r>
            <w:r w:rsidR="00B1684F">
              <w:rPr>
                <w:rFonts w:asciiTheme="minorHAnsi" w:eastAsiaTheme="minorEastAsia" w:hAnsiTheme="minorHAnsi" w:cstheme="minorBidi"/>
                <w:sz w:val="22"/>
                <w:szCs w:val="22"/>
                <w:lang w:eastAsia="sv-SE"/>
              </w:rPr>
              <w:tab/>
            </w:r>
            <w:r w:rsidR="00B1684F" w:rsidRPr="005B1464">
              <w:rPr>
                <w:rStyle w:val="Hyperlnk"/>
                <w:rFonts w:eastAsiaTheme="majorEastAsia"/>
              </w:rPr>
              <w:t>Nuvarande möjligheter till elektroniskt utlämnande</w:t>
            </w:r>
            <w:r w:rsidR="00B1684F">
              <w:rPr>
                <w:webHidden/>
              </w:rPr>
              <w:tab/>
            </w:r>
            <w:r w:rsidR="00B1684F">
              <w:rPr>
                <w:webHidden/>
              </w:rPr>
              <w:fldChar w:fldCharType="begin"/>
            </w:r>
            <w:r w:rsidR="00B1684F">
              <w:rPr>
                <w:webHidden/>
              </w:rPr>
              <w:instrText xml:space="preserve"> PAGEREF _Toc17451397 \h </w:instrText>
            </w:r>
            <w:r w:rsidR="00B1684F">
              <w:rPr>
                <w:webHidden/>
              </w:rPr>
            </w:r>
            <w:r w:rsidR="00B1684F">
              <w:rPr>
                <w:webHidden/>
              </w:rPr>
              <w:fldChar w:fldCharType="separate"/>
            </w:r>
            <w:r w:rsidR="00620B4E">
              <w:rPr>
                <w:webHidden/>
              </w:rPr>
              <w:t>96</w:t>
            </w:r>
            <w:r w:rsidR="00B1684F">
              <w:rPr>
                <w:webHidden/>
              </w:rPr>
              <w:fldChar w:fldCharType="end"/>
            </w:r>
          </w:hyperlink>
        </w:p>
        <w:p w14:paraId="199660E2" w14:textId="621C4276" w:rsidR="00B1684F" w:rsidRDefault="00054449">
          <w:pPr>
            <w:pStyle w:val="Innehll3"/>
            <w:tabs>
              <w:tab w:val="left" w:pos="1985"/>
            </w:tabs>
            <w:rPr>
              <w:rFonts w:asciiTheme="minorHAnsi" w:eastAsiaTheme="minorEastAsia" w:hAnsiTheme="minorHAnsi" w:cstheme="minorBidi"/>
              <w:sz w:val="22"/>
              <w:szCs w:val="22"/>
              <w:lang w:eastAsia="sv-SE"/>
            </w:rPr>
          </w:pPr>
          <w:hyperlink w:anchor="_Toc17451398" w:history="1">
            <w:r w:rsidR="00B1684F" w:rsidRPr="005B1464">
              <w:rPr>
                <w:rStyle w:val="Hyperlnk"/>
                <w:rFonts w:eastAsiaTheme="majorEastAsia"/>
              </w:rPr>
              <w:t>11.1.3</w:t>
            </w:r>
            <w:r w:rsidR="00B1684F">
              <w:rPr>
                <w:rFonts w:asciiTheme="minorHAnsi" w:eastAsiaTheme="minorEastAsia" w:hAnsiTheme="minorHAnsi" w:cstheme="minorBidi"/>
                <w:sz w:val="22"/>
                <w:szCs w:val="22"/>
                <w:lang w:eastAsia="sv-SE"/>
              </w:rPr>
              <w:tab/>
            </w:r>
            <w:r w:rsidR="00B1684F" w:rsidRPr="005B1464">
              <w:rPr>
                <w:rStyle w:val="Hyperlnk"/>
                <w:rFonts w:eastAsiaTheme="majorEastAsia"/>
              </w:rPr>
              <w:t>Ett effektivare informationsutbyte är nödvändigt</w:t>
            </w:r>
            <w:r w:rsidR="00B1684F">
              <w:rPr>
                <w:webHidden/>
              </w:rPr>
              <w:tab/>
            </w:r>
            <w:r w:rsidR="00B1684F">
              <w:rPr>
                <w:webHidden/>
              </w:rPr>
              <w:fldChar w:fldCharType="begin"/>
            </w:r>
            <w:r w:rsidR="00B1684F">
              <w:rPr>
                <w:webHidden/>
              </w:rPr>
              <w:instrText xml:space="preserve"> PAGEREF _Toc17451398 \h </w:instrText>
            </w:r>
            <w:r w:rsidR="00B1684F">
              <w:rPr>
                <w:webHidden/>
              </w:rPr>
            </w:r>
            <w:r w:rsidR="00B1684F">
              <w:rPr>
                <w:webHidden/>
              </w:rPr>
              <w:fldChar w:fldCharType="separate"/>
            </w:r>
            <w:r w:rsidR="00620B4E">
              <w:rPr>
                <w:webHidden/>
              </w:rPr>
              <w:t>96</w:t>
            </w:r>
            <w:r w:rsidR="00B1684F">
              <w:rPr>
                <w:webHidden/>
              </w:rPr>
              <w:fldChar w:fldCharType="end"/>
            </w:r>
          </w:hyperlink>
        </w:p>
        <w:p w14:paraId="390F7D91" w14:textId="209588B6" w:rsidR="00B1684F" w:rsidRDefault="00054449">
          <w:pPr>
            <w:pStyle w:val="Innehll2"/>
            <w:tabs>
              <w:tab w:val="left" w:pos="1134"/>
            </w:tabs>
            <w:rPr>
              <w:rFonts w:asciiTheme="minorHAnsi" w:eastAsiaTheme="minorEastAsia" w:hAnsiTheme="minorHAnsi" w:cstheme="minorBidi"/>
              <w:sz w:val="22"/>
              <w:szCs w:val="22"/>
              <w:lang w:eastAsia="sv-SE"/>
            </w:rPr>
          </w:pPr>
          <w:hyperlink w:anchor="_Toc17451399" w:history="1">
            <w:r w:rsidR="00B1684F" w:rsidRPr="005B1464">
              <w:rPr>
                <w:rStyle w:val="Hyperlnk"/>
                <w:rFonts w:eastAsiaTheme="majorEastAsia"/>
              </w:rPr>
              <w:t>11.2</w:t>
            </w:r>
            <w:r w:rsidR="00B1684F">
              <w:rPr>
                <w:rFonts w:asciiTheme="minorHAnsi" w:eastAsiaTheme="minorEastAsia" w:hAnsiTheme="minorHAnsi" w:cstheme="minorBidi"/>
                <w:sz w:val="22"/>
                <w:szCs w:val="22"/>
                <w:lang w:eastAsia="sv-SE"/>
              </w:rPr>
              <w:tab/>
            </w:r>
            <w:r w:rsidR="00B1684F" w:rsidRPr="005B1464">
              <w:rPr>
                <w:rStyle w:val="Hyperlnk"/>
                <w:rFonts w:eastAsiaTheme="majorEastAsia"/>
              </w:rPr>
              <w:t>Elektroniskt utlämnande på annat sätt än genom direktåtkomst</w:t>
            </w:r>
            <w:r w:rsidR="00B1684F">
              <w:rPr>
                <w:webHidden/>
              </w:rPr>
              <w:tab/>
            </w:r>
            <w:r w:rsidR="00B1684F">
              <w:rPr>
                <w:webHidden/>
              </w:rPr>
              <w:fldChar w:fldCharType="begin"/>
            </w:r>
            <w:r w:rsidR="00B1684F">
              <w:rPr>
                <w:webHidden/>
              </w:rPr>
              <w:instrText xml:space="preserve"> PAGEREF _Toc17451399 \h </w:instrText>
            </w:r>
            <w:r w:rsidR="00B1684F">
              <w:rPr>
                <w:webHidden/>
              </w:rPr>
            </w:r>
            <w:r w:rsidR="00B1684F">
              <w:rPr>
                <w:webHidden/>
              </w:rPr>
              <w:fldChar w:fldCharType="separate"/>
            </w:r>
            <w:r w:rsidR="00620B4E">
              <w:rPr>
                <w:webHidden/>
              </w:rPr>
              <w:t>97</w:t>
            </w:r>
            <w:r w:rsidR="00B1684F">
              <w:rPr>
                <w:webHidden/>
              </w:rPr>
              <w:fldChar w:fldCharType="end"/>
            </w:r>
          </w:hyperlink>
        </w:p>
        <w:p w14:paraId="2250F7BF" w14:textId="5EA7A543" w:rsidR="00B1684F" w:rsidRDefault="00054449">
          <w:pPr>
            <w:pStyle w:val="Innehll2"/>
            <w:tabs>
              <w:tab w:val="left" w:pos="1134"/>
            </w:tabs>
            <w:rPr>
              <w:rFonts w:asciiTheme="minorHAnsi" w:eastAsiaTheme="minorEastAsia" w:hAnsiTheme="minorHAnsi" w:cstheme="minorBidi"/>
              <w:sz w:val="22"/>
              <w:szCs w:val="22"/>
              <w:lang w:eastAsia="sv-SE"/>
            </w:rPr>
          </w:pPr>
          <w:hyperlink w:anchor="_Toc17451400" w:history="1">
            <w:r w:rsidR="00B1684F" w:rsidRPr="005B1464">
              <w:rPr>
                <w:rStyle w:val="Hyperlnk"/>
                <w:rFonts w:eastAsiaTheme="majorEastAsia"/>
              </w:rPr>
              <w:t>11.3</w:t>
            </w:r>
            <w:r w:rsidR="00B1684F">
              <w:rPr>
                <w:rFonts w:asciiTheme="minorHAnsi" w:eastAsiaTheme="minorEastAsia" w:hAnsiTheme="minorHAnsi" w:cstheme="minorBidi"/>
                <w:sz w:val="22"/>
                <w:szCs w:val="22"/>
                <w:lang w:eastAsia="sv-SE"/>
              </w:rPr>
              <w:tab/>
            </w:r>
            <w:r w:rsidR="00B1684F" w:rsidRPr="005B1464">
              <w:rPr>
                <w:rStyle w:val="Hyperlnk"/>
                <w:rFonts w:eastAsiaTheme="majorEastAsia"/>
              </w:rPr>
              <w:t>Direktåtkomst</w:t>
            </w:r>
            <w:r w:rsidR="00B1684F">
              <w:rPr>
                <w:webHidden/>
              </w:rPr>
              <w:tab/>
            </w:r>
            <w:r w:rsidR="00B1684F">
              <w:rPr>
                <w:webHidden/>
              </w:rPr>
              <w:fldChar w:fldCharType="begin"/>
            </w:r>
            <w:r w:rsidR="00B1684F">
              <w:rPr>
                <w:webHidden/>
              </w:rPr>
              <w:instrText xml:space="preserve"> PAGEREF _Toc17451400 \h </w:instrText>
            </w:r>
            <w:r w:rsidR="00B1684F">
              <w:rPr>
                <w:webHidden/>
              </w:rPr>
            </w:r>
            <w:r w:rsidR="00B1684F">
              <w:rPr>
                <w:webHidden/>
              </w:rPr>
              <w:fldChar w:fldCharType="separate"/>
            </w:r>
            <w:r w:rsidR="00620B4E">
              <w:rPr>
                <w:webHidden/>
              </w:rPr>
              <w:t>98</w:t>
            </w:r>
            <w:r w:rsidR="00B1684F">
              <w:rPr>
                <w:webHidden/>
              </w:rPr>
              <w:fldChar w:fldCharType="end"/>
            </w:r>
          </w:hyperlink>
        </w:p>
        <w:p w14:paraId="173D2C96" w14:textId="0D1DAFD0" w:rsidR="00B1684F" w:rsidRDefault="00054449">
          <w:pPr>
            <w:pStyle w:val="Innehll3"/>
            <w:tabs>
              <w:tab w:val="left" w:pos="1985"/>
            </w:tabs>
            <w:rPr>
              <w:rFonts w:asciiTheme="minorHAnsi" w:eastAsiaTheme="minorEastAsia" w:hAnsiTheme="minorHAnsi" w:cstheme="minorBidi"/>
              <w:sz w:val="22"/>
              <w:szCs w:val="22"/>
              <w:lang w:eastAsia="sv-SE"/>
            </w:rPr>
          </w:pPr>
          <w:hyperlink w:anchor="_Toc17451401" w:history="1">
            <w:r w:rsidR="00B1684F" w:rsidRPr="005B1464">
              <w:rPr>
                <w:rStyle w:val="Hyperlnk"/>
                <w:rFonts w:eastAsiaTheme="majorEastAsia"/>
              </w:rPr>
              <w:t>11.3.1</w:t>
            </w:r>
            <w:r w:rsidR="00B1684F">
              <w:rPr>
                <w:rFonts w:asciiTheme="minorHAnsi" w:eastAsiaTheme="minorEastAsia" w:hAnsiTheme="minorHAnsi" w:cstheme="minorBidi"/>
                <w:sz w:val="22"/>
                <w:szCs w:val="22"/>
                <w:lang w:eastAsia="sv-SE"/>
              </w:rPr>
              <w:tab/>
            </w:r>
            <w:r w:rsidR="00B1684F" w:rsidRPr="005B1464">
              <w:rPr>
                <w:rStyle w:val="Hyperlnk"/>
                <w:rFonts w:eastAsiaTheme="majorEastAsia"/>
              </w:rPr>
              <w:t>Behovet av direktåtkomst</w:t>
            </w:r>
            <w:r w:rsidR="00B1684F">
              <w:rPr>
                <w:webHidden/>
              </w:rPr>
              <w:tab/>
            </w:r>
            <w:r w:rsidR="00B1684F">
              <w:rPr>
                <w:webHidden/>
              </w:rPr>
              <w:fldChar w:fldCharType="begin"/>
            </w:r>
            <w:r w:rsidR="00B1684F">
              <w:rPr>
                <w:webHidden/>
              </w:rPr>
              <w:instrText xml:space="preserve"> PAGEREF _Toc17451401 \h </w:instrText>
            </w:r>
            <w:r w:rsidR="00B1684F">
              <w:rPr>
                <w:webHidden/>
              </w:rPr>
            </w:r>
            <w:r w:rsidR="00B1684F">
              <w:rPr>
                <w:webHidden/>
              </w:rPr>
              <w:fldChar w:fldCharType="separate"/>
            </w:r>
            <w:r w:rsidR="00620B4E">
              <w:rPr>
                <w:webHidden/>
              </w:rPr>
              <w:t>98</w:t>
            </w:r>
            <w:r w:rsidR="00B1684F">
              <w:rPr>
                <w:webHidden/>
              </w:rPr>
              <w:fldChar w:fldCharType="end"/>
            </w:r>
          </w:hyperlink>
        </w:p>
        <w:p w14:paraId="20E433F0" w14:textId="4546338C" w:rsidR="00B1684F" w:rsidRDefault="00054449">
          <w:pPr>
            <w:pStyle w:val="Innehll3"/>
            <w:tabs>
              <w:tab w:val="left" w:pos="1985"/>
            </w:tabs>
            <w:rPr>
              <w:rFonts w:asciiTheme="minorHAnsi" w:eastAsiaTheme="minorEastAsia" w:hAnsiTheme="minorHAnsi" w:cstheme="minorBidi"/>
              <w:sz w:val="22"/>
              <w:szCs w:val="22"/>
              <w:lang w:eastAsia="sv-SE"/>
            </w:rPr>
          </w:pPr>
          <w:hyperlink w:anchor="_Toc17451402" w:history="1">
            <w:r w:rsidR="00B1684F" w:rsidRPr="005B1464">
              <w:rPr>
                <w:rStyle w:val="Hyperlnk"/>
                <w:rFonts w:eastAsiaTheme="majorEastAsia"/>
              </w:rPr>
              <w:t>11.3.2</w:t>
            </w:r>
            <w:r w:rsidR="00B1684F">
              <w:rPr>
                <w:rFonts w:asciiTheme="minorHAnsi" w:eastAsiaTheme="minorEastAsia" w:hAnsiTheme="minorHAnsi" w:cstheme="minorBidi"/>
                <w:sz w:val="22"/>
                <w:szCs w:val="22"/>
                <w:lang w:eastAsia="sv-SE"/>
              </w:rPr>
              <w:tab/>
            </w:r>
            <w:r w:rsidR="00B1684F" w:rsidRPr="005B1464">
              <w:rPr>
                <w:rStyle w:val="Hyperlnk"/>
                <w:rFonts w:eastAsiaTheme="majorEastAsia"/>
              </w:rPr>
              <w:t>Direktåtkomst för vissa svenska myndigheter</w:t>
            </w:r>
            <w:r w:rsidR="00B1684F">
              <w:rPr>
                <w:webHidden/>
              </w:rPr>
              <w:tab/>
            </w:r>
            <w:r w:rsidR="00B1684F">
              <w:rPr>
                <w:webHidden/>
              </w:rPr>
              <w:fldChar w:fldCharType="begin"/>
            </w:r>
            <w:r w:rsidR="00B1684F">
              <w:rPr>
                <w:webHidden/>
              </w:rPr>
              <w:instrText xml:space="preserve"> PAGEREF _Toc17451402 \h </w:instrText>
            </w:r>
            <w:r w:rsidR="00B1684F">
              <w:rPr>
                <w:webHidden/>
              </w:rPr>
            </w:r>
            <w:r w:rsidR="00B1684F">
              <w:rPr>
                <w:webHidden/>
              </w:rPr>
              <w:fldChar w:fldCharType="separate"/>
            </w:r>
            <w:r w:rsidR="00620B4E">
              <w:rPr>
                <w:webHidden/>
              </w:rPr>
              <w:t>100</w:t>
            </w:r>
            <w:r w:rsidR="00B1684F">
              <w:rPr>
                <w:webHidden/>
              </w:rPr>
              <w:fldChar w:fldCharType="end"/>
            </w:r>
          </w:hyperlink>
        </w:p>
        <w:p w14:paraId="6DA92F90" w14:textId="3E0E11F6" w:rsidR="00B1684F" w:rsidRDefault="00054449">
          <w:pPr>
            <w:pStyle w:val="Innehll3"/>
            <w:tabs>
              <w:tab w:val="left" w:pos="1985"/>
            </w:tabs>
            <w:rPr>
              <w:rFonts w:asciiTheme="minorHAnsi" w:eastAsiaTheme="minorEastAsia" w:hAnsiTheme="minorHAnsi" w:cstheme="minorBidi"/>
              <w:sz w:val="22"/>
              <w:szCs w:val="22"/>
              <w:lang w:eastAsia="sv-SE"/>
            </w:rPr>
          </w:pPr>
          <w:hyperlink w:anchor="_Toc17451403" w:history="1">
            <w:r w:rsidR="00B1684F" w:rsidRPr="005B1464">
              <w:rPr>
                <w:rStyle w:val="Hyperlnk"/>
                <w:rFonts w:eastAsiaTheme="majorEastAsia"/>
              </w:rPr>
              <w:t>11.3.3</w:t>
            </w:r>
            <w:r w:rsidR="00B1684F">
              <w:rPr>
                <w:rFonts w:asciiTheme="minorHAnsi" w:eastAsiaTheme="minorEastAsia" w:hAnsiTheme="minorHAnsi" w:cstheme="minorBidi"/>
                <w:sz w:val="22"/>
                <w:szCs w:val="22"/>
                <w:lang w:eastAsia="sv-SE"/>
              </w:rPr>
              <w:tab/>
            </w:r>
            <w:r w:rsidR="00B1684F" w:rsidRPr="005B1464">
              <w:rPr>
                <w:rStyle w:val="Hyperlnk"/>
                <w:rFonts w:eastAsiaTheme="majorEastAsia"/>
              </w:rPr>
              <w:t>Direktåtkomst för underrättelse- och säkerhetstjänster inom EU och EES</w:t>
            </w:r>
            <w:r w:rsidR="00B1684F">
              <w:rPr>
                <w:webHidden/>
              </w:rPr>
              <w:tab/>
            </w:r>
            <w:r w:rsidR="00B1684F">
              <w:rPr>
                <w:webHidden/>
              </w:rPr>
              <w:fldChar w:fldCharType="begin"/>
            </w:r>
            <w:r w:rsidR="00B1684F">
              <w:rPr>
                <w:webHidden/>
              </w:rPr>
              <w:instrText xml:space="preserve"> PAGEREF _Toc17451403 \h </w:instrText>
            </w:r>
            <w:r w:rsidR="00B1684F">
              <w:rPr>
                <w:webHidden/>
              </w:rPr>
            </w:r>
            <w:r w:rsidR="00B1684F">
              <w:rPr>
                <w:webHidden/>
              </w:rPr>
              <w:fldChar w:fldCharType="separate"/>
            </w:r>
            <w:r w:rsidR="00620B4E">
              <w:rPr>
                <w:webHidden/>
              </w:rPr>
              <w:t>106</w:t>
            </w:r>
            <w:r w:rsidR="00B1684F">
              <w:rPr>
                <w:webHidden/>
              </w:rPr>
              <w:fldChar w:fldCharType="end"/>
            </w:r>
          </w:hyperlink>
        </w:p>
        <w:p w14:paraId="0E929C0E" w14:textId="289E8EA7" w:rsidR="00B1684F" w:rsidRDefault="00054449">
          <w:pPr>
            <w:pStyle w:val="Innehll2"/>
            <w:tabs>
              <w:tab w:val="left" w:pos="1134"/>
            </w:tabs>
            <w:rPr>
              <w:rFonts w:asciiTheme="minorHAnsi" w:eastAsiaTheme="minorEastAsia" w:hAnsiTheme="minorHAnsi" w:cstheme="minorBidi"/>
              <w:sz w:val="22"/>
              <w:szCs w:val="22"/>
              <w:lang w:eastAsia="sv-SE"/>
            </w:rPr>
          </w:pPr>
          <w:hyperlink w:anchor="_Toc17451404" w:history="1">
            <w:r w:rsidR="00B1684F" w:rsidRPr="005B1464">
              <w:rPr>
                <w:rStyle w:val="Hyperlnk"/>
                <w:rFonts w:eastAsiaTheme="majorEastAsia"/>
              </w:rPr>
              <w:t>11.4</w:t>
            </w:r>
            <w:r w:rsidR="00B1684F">
              <w:rPr>
                <w:rFonts w:asciiTheme="minorHAnsi" w:eastAsiaTheme="minorEastAsia" w:hAnsiTheme="minorHAnsi" w:cstheme="minorBidi"/>
                <w:sz w:val="22"/>
                <w:szCs w:val="22"/>
                <w:lang w:eastAsia="sv-SE"/>
              </w:rPr>
              <w:tab/>
            </w:r>
            <w:r w:rsidR="00B1684F" w:rsidRPr="005B1464">
              <w:rPr>
                <w:rStyle w:val="Hyperlnk"/>
                <w:rFonts w:eastAsiaTheme="majorEastAsia"/>
              </w:rPr>
              <w:t>Sekretessbrytande bestämmelser</w:t>
            </w:r>
            <w:r w:rsidR="00B1684F">
              <w:rPr>
                <w:webHidden/>
              </w:rPr>
              <w:tab/>
            </w:r>
            <w:r w:rsidR="00B1684F">
              <w:rPr>
                <w:webHidden/>
              </w:rPr>
              <w:fldChar w:fldCharType="begin"/>
            </w:r>
            <w:r w:rsidR="00B1684F">
              <w:rPr>
                <w:webHidden/>
              </w:rPr>
              <w:instrText xml:space="preserve"> PAGEREF _Toc17451404 \h </w:instrText>
            </w:r>
            <w:r w:rsidR="00B1684F">
              <w:rPr>
                <w:webHidden/>
              </w:rPr>
            </w:r>
            <w:r w:rsidR="00B1684F">
              <w:rPr>
                <w:webHidden/>
              </w:rPr>
              <w:fldChar w:fldCharType="separate"/>
            </w:r>
            <w:r w:rsidR="00620B4E">
              <w:rPr>
                <w:webHidden/>
              </w:rPr>
              <w:t>109</w:t>
            </w:r>
            <w:r w:rsidR="00B1684F">
              <w:rPr>
                <w:webHidden/>
              </w:rPr>
              <w:fldChar w:fldCharType="end"/>
            </w:r>
          </w:hyperlink>
        </w:p>
        <w:p w14:paraId="29797890" w14:textId="775D259C" w:rsidR="00B1684F" w:rsidRDefault="00054449">
          <w:pPr>
            <w:pStyle w:val="Innehll3"/>
            <w:tabs>
              <w:tab w:val="left" w:pos="1985"/>
            </w:tabs>
            <w:rPr>
              <w:rFonts w:asciiTheme="minorHAnsi" w:eastAsiaTheme="minorEastAsia" w:hAnsiTheme="minorHAnsi" w:cstheme="minorBidi"/>
              <w:sz w:val="22"/>
              <w:szCs w:val="22"/>
              <w:lang w:eastAsia="sv-SE"/>
            </w:rPr>
          </w:pPr>
          <w:hyperlink w:anchor="_Toc17451405" w:history="1">
            <w:r w:rsidR="00B1684F" w:rsidRPr="005B1464">
              <w:rPr>
                <w:rStyle w:val="Hyperlnk"/>
                <w:rFonts w:eastAsiaTheme="majorEastAsia"/>
              </w:rPr>
              <w:t>11.4.1</w:t>
            </w:r>
            <w:r w:rsidR="00B1684F">
              <w:rPr>
                <w:rFonts w:asciiTheme="minorHAnsi" w:eastAsiaTheme="minorEastAsia" w:hAnsiTheme="minorHAnsi" w:cstheme="minorBidi"/>
                <w:sz w:val="22"/>
                <w:szCs w:val="22"/>
                <w:lang w:eastAsia="sv-SE"/>
              </w:rPr>
              <w:tab/>
            </w:r>
            <w:r w:rsidR="00B1684F" w:rsidRPr="005B1464">
              <w:rPr>
                <w:rStyle w:val="Hyperlnk"/>
                <w:rFonts w:eastAsiaTheme="majorEastAsia"/>
              </w:rPr>
              <w:t>Varför behövs sekretessbrytande bestämmelser?</w:t>
            </w:r>
            <w:r w:rsidR="00B1684F">
              <w:rPr>
                <w:webHidden/>
              </w:rPr>
              <w:tab/>
            </w:r>
            <w:r w:rsidR="00B1684F">
              <w:rPr>
                <w:webHidden/>
              </w:rPr>
              <w:fldChar w:fldCharType="begin"/>
            </w:r>
            <w:r w:rsidR="00B1684F">
              <w:rPr>
                <w:webHidden/>
              </w:rPr>
              <w:instrText xml:space="preserve"> PAGEREF _Toc17451405 \h </w:instrText>
            </w:r>
            <w:r w:rsidR="00B1684F">
              <w:rPr>
                <w:webHidden/>
              </w:rPr>
            </w:r>
            <w:r w:rsidR="00B1684F">
              <w:rPr>
                <w:webHidden/>
              </w:rPr>
              <w:fldChar w:fldCharType="separate"/>
            </w:r>
            <w:r w:rsidR="00620B4E">
              <w:rPr>
                <w:webHidden/>
              </w:rPr>
              <w:t>109</w:t>
            </w:r>
            <w:r w:rsidR="00B1684F">
              <w:rPr>
                <w:webHidden/>
              </w:rPr>
              <w:fldChar w:fldCharType="end"/>
            </w:r>
          </w:hyperlink>
        </w:p>
        <w:p w14:paraId="3412FDFC" w14:textId="73B3E028" w:rsidR="00B1684F" w:rsidRDefault="00054449">
          <w:pPr>
            <w:pStyle w:val="Innehll3"/>
            <w:tabs>
              <w:tab w:val="left" w:pos="1985"/>
            </w:tabs>
            <w:rPr>
              <w:rFonts w:asciiTheme="minorHAnsi" w:eastAsiaTheme="minorEastAsia" w:hAnsiTheme="minorHAnsi" w:cstheme="minorBidi"/>
              <w:sz w:val="22"/>
              <w:szCs w:val="22"/>
              <w:lang w:eastAsia="sv-SE"/>
            </w:rPr>
          </w:pPr>
          <w:hyperlink w:anchor="_Toc17451406" w:history="1">
            <w:r w:rsidR="00B1684F" w:rsidRPr="005B1464">
              <w:rPr>
                <w:rStyle w:val="Hyperlnk"/>
                <w:rFonts w:eastAsiaTheme="majorEastAsia"/>
              </w:rPr>
              <w:t>11.4.2</w:t>
            </w:r>
            <w:r w:rsidR="00B1684F">
              <w:rPr>
                <w:rFonts w:asciiTheme="minorHAnsi" w:eastAsiaTheme="minorEastAsia" w:hAnsiTheme="minorHAnsi" w:cstheme="minorBidi"/>
                <w:sz w:val="22"/>
                <w:szCs w:val="22"/>
                <w:lang w:eastAsia="sv-SE"/>
              </w:rPr>
              <w:tab/>
            </w:r>
            <w:r w:rsidR="00B1684F" w:rsidRPr="005B1464">
              <w:rPr>
                <w:rStyle w:val="Hyperlnk"/>
                <w:rFonts w:eastAsiaTheme="majorEastAsia"/>
              </w:rPr>
              <w:t>Sekretessbrytande bestämmelser gentemot svenska myndigheter</w:t>
            </w:r>
            <w:r w:rsidR="00B1684F">
              <w:rPr>
                <w:webHidden/>
              </w:rPr>
              <w:tab/>
            </w:r>
            <w:r w:rsidR="00B1684F">
              <w:rPr>
                <w:webHidden/>
              </w:rPr>
              <w:fldChar w:fldCharType="begin"/>
            </w:r>
            <w:r w:rsidR="00B1684F">
              <w:rPr>
                <w:webHidden/>
              </w:rPr>
              <w:instrText xml:space="preserve"> PAGEREF _Toc17451406 \h </w:instrText>
            </w:r>
            <w:r w:rsidR="00B1684F">
              <w:rPr>
                <w:webHidden/>
              </w:rPr>
            </w:r>
            <w:r w:rsidR="00B1684F">
              <w:rPr>
                <w:webHidden/>
              </w:rPr>
              <w:fldChar w:fldCharType="separate"/>
            </w:r>
            <w:r w:rsidR="00620B4E">
              <w:rPr>
                <w:webHidden/>
              </w:rPr>
              <w:t>111</w:t>
            </w:r>
            <w:r w:rsidR="00B1684F">
              <w:rPr>
                <w:webHidden/>
              </w:rPr>
              <w:fldChar w:fldCharType="end"/>
            </w:r>
          </w:hyperlink>
        </w:p>
        <w:p w14:paraId="57A685EF" w14:textId="046FE5E0" w:rsidR="00B1684F" w:rsidRDefault="00054449">
          <w:pPr>
            <w:pStyle w:val="Innehll3"/>
            <w:tabs>
              <w:tab w:val="left" w:pos="1985"/>
            </w:tabs>
            <w:rPr>
              <w:rFonts w:asciiTheme="minorHAnsi" w:eastAsiaTheme="minorEastAsia" w:hAnsiTheme="minorHAnsi" w:cstheme="minorBidi"/>
              <w:sz w:val="22"/>
              <w:szCs w:val="22"/>
              <w:lang w:eastAsia="sv-SE"/>
            </w:rPr>
          </w:pPr>
          <w:hyperlink w:anchor="_Toc17451407" w:history="1">
            <w:r w:rsidR="00B1684F" w:rsidRPr="005B1464">
              <w:rPr>
                <w:rStyle w:val="Hyperlnk"/>
                <w:rFonts w:eastAsiaTheme="majorEastAsia"/>
              </w:rPr>
              <w:t>11.4.3</w:t>
            </w:r>
            <w:r w:rsidR="00B1684F">
              <w:rPr>
                <w:rFonts w:asciiTheme="minorHAnsi" w:eastAsiaTheme="minorEastAsia" w:hAnsiTheme="minorHAnsi" w:cstheme="minorBidi"/>
                <w:sz w:val="22"/>
                <w:szCs w:val="22"/>
                <w:lang w:eastAsia="sv-SE"/>
              </w:rPr>
              <w:tab/>
            </w:r>
            <w:r w:rsidR="00B1684F" w:rsidRPr="005B1464">
              <w:rPr>
                <w:rStyle w:val="Hyperlnk"/>
                <w:rFonts w:eastAsiaTheme="majorEastAsia"/>
              </w:rPr>
              <w:t>Sekretessbrytande bestämmelser i övrigt</w:t>
            </w:r>
            <w:r w:rsidR="00B1684F">
              <w:rPr>
                <w:webHidden/>
              </w:rPr>
              <w:tab/>
            </w:r>
            <w:r w:rsidR="00B1684F">
              <w:rPr>
                <w:webHidden/>
              </w:rPr>
              <w:fldChar w:fldCharType="begin"/>
            </w:r>
            <w:r w:rsidR="00B1684F">
              <w:rPr>
                <w:webHidden/>
              </w:rPr>
              <w:instrText xml:space="preserve"> PAGEREF _Toc17451407 \h </w:instrText>
            </w:r>
            <w:r w:rsidR="00B1684F">
              <w:rPr>
                <w:webHidden/>
              </w:rPr>
            </w:r>
            <w:r w:rsidR="00B1684F">
              <w:rPr>
                <w:webHidden/>
              </w:rPr>
              <w:fldChar w:fldCharType="separate"/>
            </w:r>
            <w:r w:rsidR="00620B4E">
              <w:rPr>
                <w:webHidden/>
              </w:rPr>
              <w:t>114</w:t>
            </w:r>
            <w:r w:rsidR="00B1684F">
              <w:rPr>
                <w:webHidden/>
              </w:rPr>
              <w:fldChar w:fldCharType="end"/>
            </w:r>
          </w:hyperlink>
        </w:p>
        <w:p w14:paraId="2A6D166A" w14:textId="4E3C0421" w:rsidR="00B1684F" w:rsidRDefault="00054449">
          <w:pPr>
            <w:pStyle w:val="Innehll3"/>
            <w:tabs>
              <w:tab w:val="left" w:pos="1985"/>
            </w:tabs>
            <w:rPr>
              <w:rFonts w:asciiTheme="minorHAnsi" w:eastAsiaTheme="minorEastAsia" w:hAnsiTheme="minorHAnsi" w:cstheme="minorBidi"/>
              <w:sz w:val="22"/>
              <w:szCs w:val="22"/>
              <w:lang w:eastAsia="sv-SE"/>
            </w:rPr>
          </w:pPr>
          <w:hyperlink w:anchor="_Toc17451408" w:history="1">
            <w:r w:rsidR="00B1684F" w:rsidRPr="005B1464">
              <w:rPr>
                <w:rStyle w:val="Hyperlnk"/>
                <w:rFonts w:eastAsiaTheme="majorEastAsia"/>
              </w:rPr>
              <w:t>11.4.4</w:t>
            </w:r>
            <w:r w:rsidR="00B1684F">
              <w:rPr>
                <w:rFonts w:asciiTheme="minorHAnsi" w:eastAsiaTheme="minorEastAsia" w:hAnsiTheme="minorHAnsi" w:cstheme="minorBidi"/>
                <w:sz w:val="22"/>
                <w:szCs w:val="22"/>
                <w:lang w:eastAsia="sv-SE"/>
              </w:rPr>
              <w:tab/>
            </w:r>
            <w:r w:rsidR="00B1684F" w:rsidRPr="005B1464">
              <w:rPr>
                <w:rStyle w:val="Hyperlnk"/>
                <w:rFonts w:eastAsiaTheme="majorEastAsia"/>
              </w:rPr>
              <w:t>Uppgiftsskyldighet när det gäller rättsstatistik</w:t>
            </w:r>
            <w:r w:rsidR="00B1684F">
              <w:rPr>
                <w:webHidden/>
              </w:rPr>
              <w:tab/>
            </w:r>
            <w:r w:rsidR="00B1684F">
              <w:rPr>
                <w:webHidden/>
              </w:rPr>
              <w:fldChar w:fldCharType="begin"/>
            </w:r>
            <w:r w:rsidR="00B1684F">
              <w:rPr>
                <w:webHidden/>
              </w:rPr>
              <w:instrText xml:space="preserve"> PAGEREF _Toc17451408 \h </w:instrText>
            </w:r>
            <w:r w:rsidR="00B1684F">
              <w:rPr>
                <w:webHidden/>
              </w:rPr>
            </w:r>
            <w:r w:rsidR="00B1684F">
              <w:rPr>
                <w:webHidden/>
              </w:rPr>
              <w:fldChar w:fldCharType="separate"/>
            </w:r>
            <w:r w:rsidR="00620B4E">
              <w:rPr>
                <w:webHidden/>
              </w:rPr>
              <w:t>115</w:t>
            </w:r>
            <w:r w:rsidR="00B1684F">
              <w:rPr>
                <w:webHidden/>
              </w:rPr>
              <w:fldChar w:fldCharType="end"/>
            </w:r>
          </w:hyperlink>
        </w:p>
        <w:p w14:paraId="3601AC43" w14:textId="505C3135" w:rsidR="00B1684F" w:rsidRDefault="00054449">
          <w:pPr>
            <w:pStyle w:val="Innehll1"/>
            <w:rPr>
              <w:rFonts w:asciiTheme="minorHAnsi" w:eastAsiaTheme="minorEastAsia" w:hAnsiTheme="minorHAnsi"/>
              <w:sz w:val="22"/>
              <w:lang w:eastAsia="sv-SE"/>
            </w:rPr>
          </w:pPr>
          <w:hyperlink w:anchor="_Toc17451409" w:history="1">
            <w:r w:rsidR="00B1684F" w:rsidRPr="005B1464">
              <w:rPr>
                <w:rStyle w:val="Hyperlnk"/>
              </w:rPr>
              <w:t>12</w:t>
            </w:r>
            <w:r w:rsidR="00B1684F">
              <w:rPr>
                <w:rFonts w:asciiTheme="minorHAnsi" w:eastAsiaTheme="minorEastAsia" w:hAnsiTheme="minorHAnsi"/>
                <w:sz w:val="22"/>
                <w:lang w:eastAsia="sv-SE"/>
              </w:rPr>
              <w:tab/>
            </w:r>
            <w:r w:rsidR="00B1684F" w:rsidRPr="005B1464">
              <w:rPr>
                <w:rStyle w:val="Hyperlnk"/>
              </w:rPr>
              <w:t>Längsta tid som personuppgifter får behandlas</w:t>
            </w:r>
            <w:r w:rsidR="00B1684F">
              <w:rPr>
                <w:webHidden/>
              </w:rPr>
              <w:tab/>
            </w:r>
            <w:r w:rsidR="00B1684F">
              <w:rPr>
                <w:webHidden/>
              </w:rPr>
              <w:fldChar w:fldCharType="begin"/>
            </w:r>
            <w:r w:rsidR="00B1684F">
              <w:rPr>
                <w:webHidden/>
              </w:rPr>
              <w:instrText xml:space="preserve"> PAGEREF _Toc17451409 \h </w:instrText>
            </w:r>
            <w:r w:rsidR="00B1684F">
              <w:rPr>
                <w:webHidden/>
              </w:rPr>
            </w:r>
            <w:r w:rsidR="00B1684F">
              <w:rPr>
                <w:webHidden/>
              </w:rPr>
              <w:fldChar w:fldCharType="separate"/>
            </w:r>
            <w:r w:rsidR="00620B4E">
              <w:rPr>
                <w:webHidden/>
              </w:rPr>
              <w:t>116</w:t>
            </w:r>
            <w:r w:rsidR="00B1684F">
              <w:rPr>
                <w:webHidden/>
              </w:rPr>
              <w:fldChar w:fldCharType="end"/>
            </w:r>
          </w:hyperlink>
        </w:p>
        <w:p w14:paraId="793A5250" w14:textId="416C0A14" w:rsidR="00B1684F" w:rsidRDefault="00054449">
          <w:pPr>
            <w:pStyle w:val="Innehll2"/>
            <w:tabs>
              <w:tab w:val="left" w:pos="1134"/>
            </w:tabs>
            <w:rPr>
              <w:rFonts w:asciiTheme="minorHAnsi" w:eastAsiaTheme="minorEastAsia" w:hAnsiTheme="minorHAnsi" w:cstheme="minorBidi"/>
              <w:sz w:val="22"/>
              <w:szCs w:val="22"/>
              <w:lang w:eastAsia="sv-SE"/>
            </w:rPr>
          </w:pPr>
          <w:hyperlink w:anchor="_Toc17451410" w:history="1">
            <w:r w:rsidR="00B1684F" w:rsidRPr="005B1464">
              <w:rPr>
                <w:rStyle w:val="Hyperlnk"/>
                <w:rFonts w:eastAsiaTheme="majorEastAsia"/>
              </w:rPr>
              <w:t>12.1</w:t>
            </w:r>
            <w:r w:rsidR="00B1684F">
              <w:rPr>
                <w:rFonts w:asciiTheme="minorHAnsi" w:eastAsiaTheme="minorEastAsia" w:hAnsiTheme="minorHAnsi" w:cstheme="minorBidi"/>
                <w:sz w:val="22"/>
                <w:szCs w:val="22"/>
                <w:lang w:eastAsia="sv-SE"/>
              </w:rPr>
              <w:tab/>
            </w:r>
            <w:r w:rsidR="00B1684F" w:rsidRPr="005B1464">
              <w:rPr>
                <w:rStyle w:val="Hyperlnk"/>
                <w:rFonts w:eastAsiaTheme="majorEastAsia"/>
              </w:rPr>
              <w:t>Struktur och terminologi i den nya lagen</w:t>
            </w:r>
            <w:r w:rsidR="00B1684F">
              <w:rPr>
                <w:webHidden/>
              </w:rPr>
              <w:tab/>
            </w:r>
            <w:r w:rsidR="00B1684F">
              <w:rPr>
                <w:webHidden/>
              </w:rPr>
              <w:fldChar w:fldCharType="begin"/>
            </w:r>
            <w:r w:rsidR="00B1684F">
              <w:rPr>
                <w:webHidden/>
              </w:rPr>
              <w:instrText xml:space="preserve"> PAGEREF _Toc17451410 \h </w:instrText>
            </w:r>
            <w:r w:rsidR="00B1684F">
              <w:rPr>
                <w:webHidden/>
              </w:rPr>
            </w:r>
            <w:r w:rsidR="00B1684F">
              <w:rPr>
                <w:webHidden/>
              </w:rPr>
              <w:fldChar w:fldCharType="separate"/>
            </w:r>
            <w:r w:rsidR="00620B4E">
              <w:rPr>
                <w:webHidden/>
              </w:rPr>
              <w:t>116</w:t>
            </w:r>
            <w:r w:rsidR="00B1684F">
              <w:rPr>
                <w:webHidden/>
              </w:rPr>
              <w:fldChar w:fldCharType="end"/>
            </w:r>
          </w:hyperlink>
        </w:p>
        <w:p w14:paraId="4D74CE4F" w14:textId="601399EE" w:rsidR="00B1684F" w:rsidRDefault="00054449">
          <w:pPr>
            <w:pStyle w:val="Innehll2"/>
            <w:tabs>
              <w:tab w:val="left" w:pos="1134"/>
            </w:tabs>
            <w:rPr>
              <w:rFonts w:asciiTheme="minorHAnsi" w:eastAsiaTheme="minorEastAsia" w:hAnsiTheme="minorHAnsi" w:cstheme="minorBidi"/>
              <w:sz w:val="22"/>
              <w:szCs w:val="22"/>
              <w:lang w:eastAsia="sv-SE"/>
            </w:rPr>
          </w:pPr>
          <w:hyperlink w:anchor="_Toc17451411" w:history="1">
            <w:r w:rsidR="00B1684F" w:rsidRPr="005B1464">
              <w:rPr>
                <w:rStyle w:val="Hyperlnk"/>
                <w:rFonts w:eastAsiaTheme="majorEastAsia"/>
              </w:rPr>
              <w:t>12.2</w:t>
            </w:r>
            <w:r w:rsidR="00B1684F">
              <w:rPr>
                <w:rFonts w:asciiTheme="minorHAnsi" w:eastAsiaTheme="minorEastAsia" w:hAnsiTheme="minorHAnsi" w:cstheme="minorBidi"/>
                <w:sz w:val="22"/>
                <w:szCs w:val="22"/>
                <w:lang w:eastAsia="sv-SE"/>
              </w:rPr>
              <w:tab/>
            </w:r>
            <w:r w:rsidR="00B1684F" w:rsidRPr="005B1464">
              <w:rPr>
                <w:rStyle w:val="Hyperlnk"/>
                <w:rFonts w:eastAsiaTheme="majorEastAsia"/>
              </w:rPr>
              <w:t>Hur länge får personuppgifter behandlas?</w:t>
            </w:r>
            <w:r w:rsidR="00B1684F">
              <w:rPr>
                <w:webHidden/>
              </w:rPr>
              <w:tab/>
            </w:r>
            <w:r w:rsidR="00B1684F">
              <w:rPr>
                <w:webHidden/>
              </w:rPr>
              <w:fldChar w:fldCharType="begin"/>
            </w:r>
            <w:r w:rsidR="00B1684F">
              <w:rPr>
                <w:webHidden/>
              </w:rPr>
              <w:instrText xml:space="preserve"> PAGEREF _Toc17451411 \h </w:instrText>
            </w:r>
            <w:r w:rsidR="00B1684F">
              <w:rPr>
                <w:webHidden/>
              </w:rPr>
            </w:r>
            <w:r w:rsidR="00B1684F">
              <w:rPr>
                <w:webHidden/>
              </w:rPr>
              <w:fldChar w:fldCharType="separate"/>
            </w:r>
            <w:r w:rsidR="00620B4E">
              <w:rPr>
                <w:webHidden/>
              </w:rPr>
              <w:t>118</w:t>
            </w:r>
            <w:r w:rsidR="00B1684F">
              <w:rPr>
                <w:webHidden/>
              </w:rPr>
              <w:fldChar w:fldCharType="end"/>
            </w:r>
          </w:hyperlink>
        </w:p>
        <w:p w14:paraId="151B814C" w14:textId="3E94260A" w:rsidR="00B1684F" w:rsidRDefault="00054449">
          <w:pPr>
            <w:pStyle w:val="Innehll3"/>
            <w:tabs>
              <w:tab w:val="left" w:pos="1985"/>
            </w:tabs>
            <w:rPr>
              <w:rFonts w:asciiTheme="minorHAnsi" w:eastAsiaTheme="minorEastAsia" w:hAnsiTheme="minorHAnsi" w:cstheme="minorBidi"/>
              <w:sz w:val="22"/>
              <w:szCs w:val="22"/>
              <w:lang w:eastAsia="sv-SE"/>
            </w:rPr>
          </w:pPr>
          <w:hyperlink w:anchor="_Toc17451412" w:history="1">
            <w:r w:rsidR="00B1684F" w:rsidRPr="005B1464">
              <w:rPr>
                <w:rStyle w:val="Hyperlnk"/>
                <w:rFonts w:eastAsiaTheme="majorEastAsia"/>
              </w:rPr>
              <w:t>12.2.1</w:t>
            </w:r>
            <w:r w:rsidR="00B1684F">
              <w:rPr>
                <w:rFonts w:asciiTheme="minorHAnsi" w:eastAsiaTheme="minorEastAsia" w:hAnsiTheme="minorHAnsi" w:cstheme="minorBidi"/>
                <w:sz w:val="22"/>
                <w:szCs w:val="22"/>
                <w:lang w:eastAsia="sv-SE"/>
              </w:rPr>
              <w:tab/>
            </w:r>
            <w:r w:rsidR="00B1684F" w:rsidRPr="005B1464">
              <w:rPr>
                <w:rStyle w:val="Hyperlnk"/>
                <w:rFonts w:eastAsiaTheme="majorEastAsia"/>
              </w:rPr>
              <w:t>Den längsta tid som personuppgifter får behandlas</w:t>
            </w:r>
            <w:r w:rsidR="00B1684F">
              <w:rPr>
                <w:webHidden/>
              </w:rPr>
              <w:tab/>
            </w:r>
            <w:r w:rsidR="00B1684F">
              <w:rPr>
                <w:webHidden/>
              </w:rPr>
              <w:fldChar w:fldCharType="begin"/>
            </w:r>
            <w:r w:rsidR="00B1684F">
              <w:rPr>
                <w:webHidden/>
              </w:rPr>
              <w:instrText xml:space="preserve"> PAGEREF _Toc17451412 \h </w:instrText>
            </w:r>
            <w:r w:rsidR="00B1684F">
              <w:rPr>
                <w:webHidden/>
              </w:rPr>
            </w:r>
            <w:r w:rsidR="00B1684F">
              <w:rPr>
                <w:webHidden/>
              </w:rPr>
              <w:fldChar w:fldCharType="separate"/>
            </w:r>
            <w:r w:rsidR="00620B4E">
              <w:rPr>
                <w:webHidden/>
              </w:rPr>
              <w:t>118</w:t>
            </w:r>
            <w:r w:rsidR="00B1684F">
              <w:rPr>
                <w:webHidden/>
              </w:rPr>
              <w:fldChar w:fldCharType="end"/>
            </w:r>
          </w:hyperlink>
        </w:p>
        <w:p w14:paraId="5B3BF6DB" w14:textId="6DF392BA" w:rsidR="00B1684F" w:rsidRDefault="00054449">
          <w:pPr>
            <w:pStyle w:val="Innehll3"/>
            <w:tabs>
              <w:tab w:val="left" w:pos="1985"/>
            </w:tabs>
            <w:rPr>
              <w:rFonts w:asciiTheme="minorHAnsi" w:eastAsiaTheme="minorEastAsia" w:hAnsiTheme="minorHAnsi" w:cstheme="minorBidi"/>
              <w:sz w:val="22"/>
              <w:szCs w:val="22"/>
              <w:lang w:eastAsia="sv-SE"/>
            </w:rPr>
          </w:pPr>
          <w:hyperlink w:anchor="_Toc17451413" w:history="1">
            <w:r w:rsidR="00B1684F" w:rsidRPr="005B1464">
              <w:rPr>
                <w:rStyle w:val="Hyperlnk"/>
                <w:rFonts w:eastAsiaTheme="majorEastAsia"/>
              </w:rPr>
              <w:t>12.2.2</w:t>
            </w:r>
            <w:r w:rsidR="00B1684F">
              <w:rPr>
                <w:rFonts w:asciiTheme="minorHAnsi" w:eastAsiaTheme="minorEastAsia" w:hAnsiTheme="minorHAnsi" w:cstheme="minorBidi"/>
                <w:sz w:val="22"/>
                <w:szCs w:val="22"/>
                <w:lang w:eastAsia="sv-SE"/>
              </w:rPr>
              <w:tab/>
            </w:r>
            <w:r w:rsidR="00B1684F" w:rsidRPr="005B1464">
              <w:rPr>
                <w:rStyle w:val="Hyperlnk"/>
                <w:rFonts w:eastAsiaTheme="majorEastAsia"/>
              </w:rPr>
              <w:t>Personuppgifter som inte har gjorts gemensamt tillgängliga</w:t>
            </w:r>
            <w:r w:rsidR="00B1684F">
              <w:rPr>
                <w:webHidden/>
              </w:rPr>
              <w:tab/>
            </w:r>
            <w:r w:rsidR="00B1684F">
              <w:rPr>
                <w:webHidden/>
              </w:rPr>
              <w:fldChar w:fldCharType="begin"/>
            </w:r>
            <w:r w:rsidR="00B1684F">
              <w:rPr>
                <w:webHidden/>
              </w:rPr>
              <w:instrText xml:space="preserve"> PAGEREF _Toc17451413 \h </w:instrText>
            </w:r>
            <w:r w:rsidR="00B1684F">
              <w:rPr>
                <w:webHidden/>
              </w:rPr>
            </w:r>
            <w:r w:rsidR="00B1684F">
              <w:rPr>
                <w:webHidden/>
              </w:rPr>
              <w:fldChar w:fldCharType="separate"/>
            </w:r>
            <w:r w:rsidR="00620B4E">
              <w:rPr>
                <w:webHidden/>
              </w:rPr>
              <w:t>119</w:t>
            </w:r>
            <w:r w:rsidR="00B1684F">
              <w:rPr>
                <w:webHidden/>
              </w:rPr>
              <w:fldChar w:fldCharType="end"/>
            </w:r>
          </w:hyperlink>
        </w:p>
        <w:p w14:paraId="267A1CE1" w14:textId="1FC05BB2" w:rsidR="00B1684F" w:rsidRDefault="00054449">
          <w:pPr>
            <w:pStyle w:val="Innehll3"/>
            <w:tabs>
              <w:tab w:val="left" w:pos="1985"/>
            </w:tabs>
            <w:rPr>
              <w:rFonts w:asciiTheme="minorHAnsi" w:eastAsiaTheme="minorEastAsia" w:hAnsiTheme="minorHAnsi" w:cstheme="minorBidi"/>
              <w:sz w:val="22"/>
              <w:szCs w:val="22"/>
              <w:lang w:eastAsia="sv-SE"/>
            </w:rPr>
          </w:pPr>
          <w:hyperlink w:anchor="_Toc17451414" w:history="1">
            <w:r w:rsidR="00B1684F" w:rsidRPr="005B1464">
              <w:rPr>
                <w:rStyle w:val="Hyperlnk"/>
                <w:rFonts w:eastAsiaTheme="majorEastAsia"/>
              </w:rPr>
              <w:t>12.2.3</w:t>
            </w:r>
            <w:r w:rsidR="00B1684F">
              <w:rPr>
                <w:rFonts w:asciiTheme="minorHAnsi" w:eastAsiaTheme="minorEastAsia" w:hAnsiTheme="minorHAnsi" w:cstheme="minorBidi"/>
                <w:sz w:val="22"/>
                <w:szCs w:val="22"/>
                <w:lang w:eastAsia="sv-SE"/>
              </w:rPr>
              <w:tab/>
            </w:r>
            <w:r w:rsidR="00B1684F" w:rsidRPr="005B1464">
              <w:rPr>
                <w:rStyle w:val="Hyperlnk"/>
                <w:rFonts w:eastAsiaTheme="majorEastAsia"/>
              </w:rPr>
              <w:t>Personuppgifter som har gjorts gemensamt tillgängliga</w:t>
            </w:r>
            <w:r w:rsidR="00B1684F">
              <w:rPr>
                <w:webHidden/>
              </w:rPr>
              <w:tab/>
            </w:r>
            <w:r w:rsidR="00B1684F">
              <w:rPr>
                <w:webHidden/>
              </w:rPr>
              <w:fldChar w:fldCharType="begin"/>
            </w:r>
            <w:r w:rsidR="00B1684F">
              <w:rPr>
                <w:webHidden/>
              </w:rPr>
              <w:instrText xml:space="preserve"> PAGEREF _Toc17451414 \h </w:instrText>
            </w:r>
            <w:r w:rsidR="00B1684F">
              <w:rPr>
                <w:webHidden/>
              </w:rPr>
            </w:r>
            <w:r w:rsidR="00B1684F">
              <w:rPr>
                <w:webHidden/>
              </w:rPr>
              <w:fldChar w:fldCharType="separate"/>
            </w:r>
            <w:r w:rsidR="00620B4E">
              <w:rPr>
                <w:webHidden/>
              </w:rPr>
              <w:t>120</w:t>
            </w:r>
            <w:r w:rsidR="00B1684F">
              <w:rPr>
                <w:webHidden/>
              </w:rPr>
              <w:fldChar w:fldCharType="end"/>
            </w:r>
          </w:hyperlink>
        </w:p>
        <w:p w14:paraId="35B2BE1A" w14:textId="28F5D14F" w:rsidR="00B1684F" w:rsidRDefault="00054449">
          <w:pPr>
            <w:pStyle w:val="Innehll3"/>
            <w:tabs>
              <w:tab w:val="left" w:pos="1985"/>
            </w:tabs>
            <w:rPr>
              <w:rFonts w:asciiTheme="minorHAnsi" w:eastAsiaTheme="minorEastAsia" w:hAnsiTheme="minorHAnsi" w:cstheme="minorBidi"/>
              <w:sz w:val="22"/>
              <w:szCs w:val="22"/>
              <w:lang w:eastAsia="sv-SE"/>
            </w:rPr>
          </w:pPr>
          <w:hyperlink w:anchor="_Toc17451415" w:history="1">
            <w:r w:rsidR="00B1684F" w:rsidRPr="005B1464">
              <w:rPr>
                <w:rStyle w:val="Hyperlnk"/>
                <w:rFonts w:eastAsiaTheme="majorEastAsia"/>
              </w:rPr>
              <w:t>12.2.4</w:t>
            </w:r>
            <w:r w:rsidR="00B1684F">
              <w:rPr>
                <w:rFonts w:asciiTheme="minorHAnsi" w:eastAsiaTheme="minorEastAsia" w:hAnsiTheme="minorHAnsi" w:cstheme="minorBidi"/>
                <w:sz w:val="22"/>
                <w:szCs w:val="22"/>
                <w:lang w:eastAsia="sv-SE"/>
              </w:rPr>
              <w:tab/>
            </w:r>
            <w:r w:rsidR="00B1684F" w:rsidRPr="005B1464">
              <w:rPr>
                <w:rStyle w:val="Hyperlnk"/>
                <w:rFonts w:eastAsiaTheme="majorEastAsia"/>
              </w:rPr>
              <w:t>Personuppgifter som rör viss säkerhetshotande verksamhet</w:t>
            </w:r>
            <w:r w:rsidR="00B1684F">
              <w:rPr>
                <w:webHidden/>
              </w:rPr>
              <w:tab/>
            </w:r>
            <w:r w:rsidR="00B1684F">
              <w:rPr>
                <w:webHidden/>
              </w:rPr>
              <w:fldChar w:fldCharType="begin"/>
            </w:r>
            <w:r w:rsidR="00B1684F">
              <w:rPr>
                <w:webHidden/>
              </w:rPr>
              <w:instrText xml:space="preserve"> PAGEREF _Toc17451415 \h </w:instrText>
            </w:r>
            <w:r w:rsidR="00B1684F">
              <w:rPr>
                <w:webHidden/>
              </w:rPr>
            </w:r>
            <w:r w:rsidR="00B1684F">
              <w:rPr>
                <w:webHidden/>
              </w:rPr>
              <w:fldChar w:fldCharType="separate"/>
            </w:r>
            <w:r w:rsidR="00620B4E">
              <w:rPr>
                <w:webHidden/>
              </w:rPr>
              <w:t>122</w:t>
            </w:r>
            <w:r w:rsidR="00B1684F">
              <w:rPr>
                <w:webHidden/>
              </w:rPr>
              <w:fldChar w:fldCharType="end"/>
            </w:r>
          </w:hyperlink>
        </w:p>
        <w:p w14:paraId="2533C789" w14:textId="2EB8BDA1" w:rsidR="00B1684F" w:rsidRDefault="00054449">
          <w:pPr>
            <w:pStyle w:val="Innehll3"/>
            <w:tabs>
              <w:tab w:val="left" w:pos="1985"/>
            </w:tabs>
            <w:rPr>
              <w:rFonts w:asciiTheme="minorHAnsi" w:eastAsiaTheme="minorEastAsia" w:hAnsiTheme="minorHAnsi" w:cstheme="minorBidi"/>
              <w:sz w:val="22"/>
              <w:szCs w:val="22"/>
              <w:lang w:eastAsia="sv-SE"/>
            </w:rPr>
          </w:pPr>
          <w:hyperlink w:anchor="_Toc17451416" w:history="1">
            <w:r w:rsidR="00B1684F" w:rsidRPr="005B1464">
              <w:rPr>
                <w:rStyle w:val="Hyperlnk"/>
                <w:rFonts w:eastAsiaTheme="majorEastAsia"/>
              </w:rPr>
              <w:t>12.2.5</w:t>
            </w:r>
            <w:r w:rsidR="00B1684F">
              <w:rPr>
                <w:rFonts w:asciiTheme="minorHAnsi" w:eastAsiaTheme="minorEastAsia" w:hAnsiTheme="minorHAnsi" w:cstheme="minorBidi"/>
                <w:sz w:val="22"/>
                <w:szCs w:val="22"/>
                <w:lang w:eastAsia="sv-SE"/>
              </w:rPr>
              <w:tab/>
            </w:r>
            <w:r w:rsidR="00B1684F" w:rsidRPr="005B1464">
              <w:rPr>
                <w:rStyle w:val="Hyperlnk"/>
                <w:rFonts w:eastAsiaTheme="majorEastAsia"/>
              </w:rPr>
              <w:t>Ärenden om utredning av eller lagföring för brott</w:t>
            </w:r>
            <w:r w:rsidR="00B1684F">
              <w:rPr>
                <w:webHidden/>
              </w:rPr>
              <w:tab/>
            </w:r>
            <w:r w:rsidR="00B1684F">
              <w:rPr>
                <w:webHidden/>
              </w:rPr>
              <w:fldChar w:fldCharType="begin"/>
            </w:r>
            <w:r w:rsidR="00B1684F">
              <w:rPr>
                <w:webHidden/>
              </w:rPr>
              <w:instrText xml:space="preserve"> PAGEREF _Toc17451416 \h </w:instrText>
            </w:r>
            <w:r w:rsidR="00B1684F">
              <w:rPr>
                <w:webHidden/>
              </w:rPr>
            </w:r>
            <w:r w:rsidR="00B1684F">
              <w:rPr>
                <w:webHidden/>
              </w:rPr>
              <w:fldChar w:fldCharType="separate"/>
            </w:r>
            <w:r w:rsidR="00620B4E">
              <w:rPr>
                <w:webHidden/>
              </w:rPr>
              <w:t>125</w:t>
            </w:r>
            <w:r w:rsidR="00B1684F">
              <w:rPr>
                <w:webHidden/>
              </w:rPr>
              <w:fldChar w:fldCharType="end"/>
            </w:r>
          </w:hyperlink>
        </w:p>
        <w:p w14:paraId="4E7A8F50" w14:textId="061D8E86" w:rsidR="00B1684F" w:rsidRDefault="00054449">
          <w:pPr>
            <w:pStyle w:val="Innehll3"/>
            <w:tabs>
              <w:tab w:val="left" w:pos="1985"/>
            </w:tabs>
            <w:rPr>
              <w:rFonts w:asciiTheme="minorHAnsi" w:eastAsiaTheme="minorEastAsia" w:hAnsiTheme="minorHAnsi" w:cstheme="minorBidi"/>
              <w:sz w:val="22"/>
              <w:szCs w:val="22"/>
              <w:lang w:eastAsia="sv-SE"/>
            </w:rPr>
          </w:pPr>
          <w:hyperlink w:anchor="_Toc17451417" w:history="1">
            <w:r w:rsidR="00B1684F" w:rsidRPr="005B1464">
              <w:rPr>
                <w:rStyle w:val="Hyperlnk"/>
                <w:rFonts w:eastAsiaTheme="majorEastAsia"/>
              </w:rPr>
              <w:t>12.2.6</w:t>
            </w:r>
            <w:r w:rsidR="00B1684F">
              <w:rPr>
                <w:rFonts w:asciiTheme="minorHAnsi" w:eastAsiaTheme="minorEastAsia" w:hAnsiTheme="minorHAnsi" w:cstheme="minorBidi"/>
                <w:sz w:val="22"/>
                <w:szCs w:val="22"/>
                <w:lang w:eastAsia="sv-SE"/>
              </w:rPr>
              <w:tab/>
            </w:r>
            <w:r w:rsidR="00B1684F" w:rsidRPr="005B1464">
              <w:rPr>
                <w:rStyle w:val="Hyperlnk"/>
                <w:rFonts w:eastAsiaTheme="majorEastAsia"/>
              </w:rPr>
              <w:t>Möjlighet att förlänga tiden för behandling</w:t>
            </w:r>
            <w:r w:rsidR="00B1684F">
              <w:rPr>
                <w:webHidden/>
              </w:rPr>
              <w:tab/>
            </w:r>
            <w:r w:rsidR="00B1684F">
              <w:rPr>
                <w:webHidden/>
              </w:rPr>
              <w:fldChar w:fldCharType="begin"/>
            </w:r>
            <w:r w:rsidR="00B1684F">
              <w:rPr>
                <w:webHidden/>
              </w:rPr>
              <w:instrText xml:space="preserve"> PAGEREF _Toc17451417 \h </w:instrText>
            </w:r>
            <w:r w:rsidR="00B1684F">
              <w:rPr>
                <w:webHidden/>
              </w:rPr>
            </w:r>
            <w:r w:rsidR="00B1684F">
              <w:rPr>
                <w:webHidden/>
              </w:rPr>
              <w:fldChar w:fldCharType="separate"/>
            </w:r>
            <w:r w:rsidR="00620B4E">
              <w:rPr>
                <w:webHidden/>
              </w:rPr>
              <w:t>126</w:t>
            </w:r>
            <w:r w:rsidR="00B1684F">
              <w:rPr>
                <w:webHidden/>
              </w:rPr>
              <w:fldChar w:fldCharType="end"/>
            </w:r>
          </w:hyperlink>
        </w:p>
        <w:p w14:paraId="4ED8C0E9" w14:textId="66767066" w:rsidR="00B1684F" w:rsidRDefault="00054449">
          <w:pPr>
            <w:pStyle w:val="Innehll2"/>
            <w:tabs>
              <w:tab w:val="left" w:pos="1134"/>
            </w:tabs>
            <w:rPr>
              <w:rFonts w:asciiTheme="minorHAnsi" w:eastAsiaTheme="minorEastAsia" w:hAnsiTheme="minorHAnsi" w:cstheme="minorBidi"/>
              <w:sz w:val="22"/>
              <w:szCs w:val="22"/>
              <w:lang w:eastAsia="sv-SE"/>
            </w:rPr>
          </w:pPr>
          <w:hyperlink w:anchor="_Toc17451418" w:history="1">
            <w:r w:rsidR="00B1684F" w:rsidRPr="005B1464">
              <w:rPr>
                <w:rStyle w:val="Hyperlnk"/>
                <w:rFonts w:eastAsiaTheme="majorEastAsia"/>
              </w:rPr>
              <w:t>12.3</w:t>
            </w:r>
            <w:r w:rsidR="00B1684F">
              <w:rPr>
                <w:rFonts w:asciiTheme="minorHAnsi" w:eastAsiaTheme="minorEastAsia" w:hAnsiTheme="minorHAnsi" w:cstheme="minorBidi"/>
                <w:sz w:val="22"/>
                <w:szCs w:val="22"/>
                <w:lang w:eastAsia="sv-SE"/>
              </w:rPr>
              <w:tab/>
            </w:r>
            <w:r w:rsidR="00B1684F" w:rsidRPr="005B1464">
              <w:rPr>
                <w:rStyle w:val="Hyperlnk"/>
                <w:rFonts w:eastAsiaTheme="majorEastAsia"/>
              </w:rPr>
              <w:t>Rätt att meddela föreskrifter om längsta tid för behandling</w:t>
            </w:r>
            <w:r w:rsidR="00B1684F">
              <w:rPr>
                <w:webHidden/>
              </w:rPr>
              <w:tab/>
            </w:r>
            <w:r w:rsidR="00B1684F">
              <w:rPr>
                <w:webHidden/>
              </w:rPr>
              <w:fldChar w:fldCharType="begin"/>
            </w:r>
            <w:r w:rsidR="00B1684F">
              <w:rPr>
                <w:webHidden/>
              </w:rPr>
              <w:instrText xml:space="preserve"> PAGEREF _Toc17451418 \h </w:instrText>
            </w:r>
            <w:r w:rsidR="00B1684F">
              <w:rPr>
                <w:webHidden/>
              </w:rPr>
            </w:r>
            <w:r w:rsidR="00B1684F">
              <w:rPr>
                <w:webHidden/>
              </w:rPr>
              <w:fldChar w:fldCharType="separate"/>
            </w:r>
            <w:r w:rsidR="00620B4E">
              <w:rPr>
                <w:webHidden/>
              </w:rPr>
              <w:t>127</w:t>
            </w:r>
            <w:r w:rsidR="00B1684F">
              <w:rPr>
                <w:webHidden/>
              </w:rPr>
              <w:fldChar w:fldCharType="end"/>
            </w:r>
          </w:hyperlink>
        </w:p>
        <w:p w14:paraId="6C6D841B" w14:textId="180FAB1D" w:rsidR="00B1684F" w:rsidRDefault="00054449">
          <w:pPr>
            <w:pStyle w:val="Innehll1"/>
            <w:rPr>
              <w:rFonts w:asciiTheme="minorHAnsi" w:eastAsiaTheme="minorEastAsia" w:hAnsiTheme="minorHAnsi"/>
              <w:sz w:val="22"/>
              <w:lang w:eastAsia="sv-SE"/>
            </w:rPr>
          </w:pPr>
          <w:hyperlink w:anchor="_Toc17451419" w:history="1">
            <w:r w:rsidR="00B1684F" w:rsidRPr="005B1464">
              <w:rPr>
                <w:rStyle w:val="Hyperlnk"/>
              </w:rPr>
              <w:t>13</w:t>
            </w:r>
            <w:r w:rsidR="00B1684F">
              <w:rPr>
                <w:rFonts w:asciiTheme="minorHAnsi" w:eastAsiaTheme="minorEastAsia" w:hAnsiTheme="minorHAnsi"/>
                <w:sz w:val="22"/>
                <w:lang w:eastAsia="sv-SE"/>
              </w:rPr>
              <w:tab/>
            </w:r>
            <w:r w:rsidR="00B1684F" w:rsidRPr="005B1464">
              <w:rPr>
                <w:rStyle w:val="Hyperlnk"/>
              </w:rPr>
              <w:t>Personuppgiftsansvar</w:t>
            </w:r>
            <w:r w:rsidR="00B1684F">
              <w:rPr>
                <w:webHidden/>
              </w:rPr>
              <w:tab/>
            </w:r>
            <w:r w:rsidR="00B1684F">
              <w:rPr>
                <w:webHidden/>
              </w:rPr>
              <w:fldChar w:fldCharType="begin"/>
            </w:r>
            <w:r w:rsidR="00B1684F">
              <w:rPr>
                <w:webHidden/>
              </w:rPr>
              <w:instrText xml:space="preserve"> PAGEREF _Toc17451419 \h </w:instrText>
            </w:r>
            <w:r w:rsidR="00B1684F">
              <w:rPr>
                <w:webHidden/>
              </w:rPr>
            </w:r>
            <w:r w:rsidR="00B1684F">
              <w:rPr>
                <w:webHidden/>
              </w:rPr>
              <w:fldChar w:fldCharType="separate"/>
            </w:r>
            <w:r w:rsidR="00620B4E">
              <w:rPr>
                <w:webHidden/>
              </w:rPr>
              <w:t>129</w:t>
            </w:r>
            <w:r w:rsidR="00B1684F">
              <w:rPr>
                <w:webHidden/>
              </w:rPr>
              <w:fldChar w:fldCharType="end"/>
            </w:r>
          </w:hyperlink>
        </w:p>
        <w:p w14:paraId="4071FB5E" w14:textId="024B0700" w:rsidR="00B1684F" w:rsidRDefault="00054449">
          <w:pPr>
            <w:pStyle w:val="Innehll2"/>
            <w:tabs>
              <w:tab w:val="left" w:pos="1134"/>
            </w:tabs>
            <w:rPr>
              <w:rFonts w:asciiTheme="minorHAnsi" w:eastAsiaTheme="minorEastAsia" w:hAnsiTheme="minorHAnsi" w:cstheme="minorBidi"/>
              <w:sz w:val="22"/>
              <w:szCs w:val="22"/>
              <w:lang w:eastAsia="sv-SE"/>
            </w:rPr>
          </w:pPr>
          <w:hyperlink w:anchor="_Toc17451420" w:history="1">
            <w:r w:rsidR="00B1684F" w:rsidRPr="005B1464">
              <w:rPr>
                <w:rStyle w:val="Hyperlnk"/>
                <w:rFonts w:eastAsiaTheme="majorEastAsia"/>
              </w:rPr>
              <w:t>13.1</w:t>
            </w:r>
            <w:r w:rsidR="00B1684F">
              <w:rPr>
                <w:rFonts w:asciiTheme="minorHAnsi" w:eastAsiaTheme="minorEastAsia" w:hAnsiTheme="minorHAnsi" w:cstheme="minorBidi"/>
                <w:sz w:val="22"/>
                <w:szCs w:val="22"/>
                <w:lang w:eastAsia="sv-SE"/>
              </w:rPr>
              <w:tab/>
            </w:r>
            <w:r w:rsidR="00B1684F" w:rsidRPr="005B1464">
              <w:rPr>
                <w:rStyle w:val="Hyperlnk"/>
                <w:rFonts w:eastAsiaTheme="majorEastAsia"/>
              </w:rPr>
              <w:t>Vad innebär personuppgiftsansvar?</w:t>
            </w:r>
            <w:r w:rsidR="00B1684F">
              <w:rPr>
                <w:webHidden/>
              </w:rPr>
              <w:tab/>
            </w:r>
            <w:r w:rsidR="00B1684F">
              <w:rPr>
                <w:webHidden/>
              </w:rPr>
              <w:fldChar w:fldCharType="begin"/>
            </w:r>
            <w:r w:rsidR="00B1684F">
              <w:rPr>
                <w:webHidden/>
              </w:rPr>
              <w:instrText xml:space="preserve"> PAGEREF _Toc17451420 \h </w:instrText>
            </w:r>
            <w:r w:rsidR="00B1684F">
              <w:rPr>
                <w:webHidden/>
              </w:rPr>
            </w:r>
            <w:r w:rsidR="00B1684F">
              <w:rPr>
                <w:webHidden/>
              </w:rPr>
              <w:fldChar w:fldCharType="separate"/>
            </w:r>
            <w:r w:rsidR="00620B4E">
              <w:rPr>
                <w:webHidden/>
              </w:rPr>
              <w:t>129</w:t>
            </w:r>
            <w:r w:rsidR="00B1684F">
              <w:rPr>
                <w:webHidden/>
              </w:rPr>
              <w:fldChar w:fldCharType="end"/>
            </w:r>
          </w:hyperlink>
        </w:p>
        <w:p w14:paraId="6FC50CDA" w14:textId="39819598" w:rsidR="00B1684F" w:rsidRDefault="00054449">
          <w:pPr>
            <w:pStyle w:val="Innehll3"/>
            <w:tabs>
              <w:tab w:val="left" w:pos="1985"/>
            </w:tabs>
            <w:rPr>
              <w:rFonts w:asciiTheme="minorHAnsi" w:eastAsiaTheme="minorEastAsia" w:hAnsiTheme="minorHAnsi" w:cstheme="minorBidi"/>
              <w:sz w:val="22"/>
              <w:szCs w:val="22"/>
              <w:lang w:eastAsia="sv-SE"/>
            </w:rPr>
          </w:pPr>
          <w:hyperlink w:anchor="_Toc17451421" w:history="1">
            <w:r w:rsidR="00B1684F" w:rsidRPr="005B1464">
              <w:rPr>
                <w:rStyle w:val="Hyperlnk"/>
                <w:rFonts w:eastAsiaTheme="majorEastAsia"/>
              </w:rPr>
              <w:t>13.1.1</w:t>
            </w:r>
            <w:r w:rsidR="00B1684F">
              <w:rPr>
                <w:rFonts w:asciiTheme="minorHAnsi" w:eastAsiaTheme="minorEastAsia" w:hAnsiTheme="minorHAnsi" w:cstheme="minorBidi"/>
                <w:sz w:val="22"/>
                <w:szCs w:val="22"/>
                <w:lang w:eastAsia="sv-SE"/>
              </w:rPr>
              <w:tab/>
            </w:r>
            <w:r w:rsidR="00B1684F" w:rsidRPr="005B1464">
              <w:rPr>
                <w:rStyle w:val="Hyperlnk"/>
                <w:rFonts w:eastAsiaTheme="majorEastAsia"/>
              </w:rPr>
              <w:t>Vem är personuppgiftsansvarig?</w:t>
            </w:r>
            <w:r w:rsidR="00B1684F">
              <w:rPr>
                <w:webHidden/>
              </w:rPr>
              <w:tab/>
            </w:r>
            <w:r w:rsidR="00B1684F">
              <w:rPr>
                <w:webHidden/>
              </w:rPr>
              <w:fldChar w:fldCharType="begin"/>
            </w:r>
            <w:r w:rsidR="00B1684F">
              <w:rPr>
                <w:webHidden/>
              </w:rPr>
              <w:instrText xml:space="preserve"> PAGEREF _Toc17451421 \h </w:instrText>
            </w:r>
            <w:r w:rsidR="00B1684F">
              <w:rPr>
                <w:webHidden/>
              </w:rPr>
            </w:r>
            <w:r w:rsidR="00B1684F">
              <w:rPr>
                <w:webHidden/>
              </w:rPr>
              <w:fldChar w:fldCharType="separate"/>
            </w:r>
            <w:r w:rsidR="00620B4E">
              <w:rPr>
                <w:webHidden/>
              </w:rPr>
              <w:t>129</w:t>
            </w:r>
            <w:r w:rsidR="00B1684F">
              <w:rPr>
                <w:webHidden/>
              </w:rPr>
              <w:fldChar w:fldCharType="end"/>
            </w:r>
          </w:hyperlink>
        </w:p>
        <w:p w14:paraId="758B00E0" w14:textId="3AEDEA6B" w:rsidR="00B1684F" w:rsidRDefault="00054449">
          <w:pPr>
            <w:pStyle w:val="Innehll3"/>
            <w:tabs>
              <w:tab w:val="left" w:pos="1985"/>
            </w:tabs>
            <w:rPr>
              <w:rFonts w:asciiTheme="minorHAnsi" w:eastAsiaTheme="minorEastAsia" w:hAnsiTheme="minorHAnsi" w:cstheme="minorBidi"/>
              <w:sz w:val="22"/>
              <w:szCs w:val="22"/>
              <w:lang w:eastAsia="sv-SE"/>
            </w:rPr>
          </w:pPr>
          <w:hyperlink w:anchor="_Toc17451422" w:history="1">
            <w:r w:rsidR="00B1684F" w:rsidRPr="005B1464">
              <w:rPr>
                <w:rStyle w:val="Hyperlnk"/>
                <w:rFonts w:eastAsiaTheme="majorEastAsia"/>
              </w:rPr>
              <w:t>13.1.2</w:t>
            </w:r>
            <w:r w:rsidR="00B1684F">
              <w:rPr>
                <w:rFonts w:asciiTheme="minorHAnsi" w:eastAsiaTheme="minorEastAsia" w:hAnsiTheme="minorHAnsi" w:cstheme="minorBidi"/>
                <w:sz w:val="22"/>
                <w:szCs w:val="22"/>
                <w:lang w:eastAsia="sv-SE"/>
              </w:rPr>
              <w:tab/>
            </w:r>
            <w:r w:rsidR="00B1684F" w:rsidRPr="005B1464">
              <w:rPr>
                <w:rStyle w:val="Hyperlnk"/>
                <w:rFonts w:eastAsiaTheme="majorEastAsia"/>
              </w:rPr>
              <w:t>Personuppgiftsansvarets omfattning</w:t>
            </w:r>
            <w:r w:rsidR="00B1684F">
              <w:rPr>
                <w:webHidden/>
              </w:rPr>
              <w:tab/>
            </w:r>
            <w:r w:rsidR="00B1684F">
              <w:rPr>
                <w:webHidden/>
              </w:rPr>
              <w:fldChar w:fldCharType="begin"/>
            </w:r>
            <w:r w:rsidR="00B1684F">
              <w:rPr>
                <w:webHidden/>
              </w:rPr>
              <w:instrText xml:space="preserve"> PAGEREF _Toc17451422 \h </w:instrText>
            </w:r>
            <w:r w:rsidR="00B1684F">
              <w:rPr>
                <w:webHidden/>
              </w:rPr>
            </w:r>
            <w:r w:rsidR="00B1684F">
              <w:rPr>
                <w:webHidden/>
              </w:rPr>
              <w:fldChar w:fldCharType="separate"/>
            </w:r>
            <w:r w:rsidR="00620B4E">
              <w:rPr>
                <w:webHidden/>
              </w:rPr>
              <w:t>130</w:t>
            </w:r>
            <w:r w:rsidR="00B1684F">
              <w:rPr>
                <w:webHidden/>
              </w:rPr>
              <w:fldChar w:fldCharType="end"/>
            </w:r>
          </w:hyperlink>
        </w:p>
        <w:p w14:paraId="70AD90FA" w14:textId="3EA9ECD3" w:rsidR="00B1684F" w:rsidRDefault="00054449">
          <w:pPr>
            <w:pStyle w:val="Innehll3"/>
            <w:tabs>
              <w:tab w:val="left" w:pos="1985"/>
            </w:tabs>
            <w:rPr>
              <w:rFonts w:asciiTheme="minorHAnsi" w:eastAsiaTheme="minorEastAsia" w:hAnsiTheme="minorHAnsi" w:cstheme="minorBidi"/>
              <w:sz w:val="22"/>
              <w:szCs w:val="22"/>
              <w:lang w:eastAsia="sv-SE"/>
            </w:rPr>
          </w:pPr>
          <w:hyperlink w:anchor="_Toc17451423" w:history="1">
            <w:r w:rsidR="00B1684F" w:rsidRPr="005B1464">
              <w:rPr>
                <w:rStyle w:val="Hyperlnk"/>
                <w:rFonts w:eastAsiaTheme="majorEastAsia"/>
              </w:rPr>
              <w:t>13.1.3</w:t>
            </w:r>
            <w:r w:rsidR="00B1684F">
              <w:rPr>
                <w:rFonts w:asciiTheme="minorHAnsi" w:eastAsiaTheme="minorEastAsia" w:hAnsiTheme="minorHAnsi" w:cstheme="minorBidi"/>
                <w:sz w:val="22"/>
                <w:szCs w:val="22"/>
                <w:lang w:eastAsia="sv-SE"/>
              </w:rPr>
              <w:tab/>
            </w:r>
            <w:r w:rsidR="00B1684F" w:rsidRPr="005B1464">
              <w:rPr>
                <w:rStyle w:val="Hyperlnk"/>
                <w:rFonts w:eastAsiaTheme="majorEastAsia"/>
              </w:rPr>
              <w:t>Ingen reglering av gemensamt personuppgiftsansvar</w:t>
            </w:r>
            <w:r w:rsidR="00B1684F">
              <w:rPr>
                <w:webHidden/>
              </w:rPr>
              <w:tab/>
            </w:r>
            <w:r w:rsidR="00B1684F">
              <w:rPr>
                <w:webHidden/>
              </w:rPr>
              <w:fldChar w:fldCharType="begin"/>
            </w:r>
            <w:r w:rsidR="00B1684F">
              <w:rPr>
                <w:webHidden/>
              </w:rPr>
              <w:instrText xml:space="preserve"> PAGEREF _Toc17451423 \h </w:instrText>
            </w:r>
            <w:r w:rsidR="00B1684F">
              <w:rPr>
                <w:webHidden/>
              </w:rPr>
            </w:r>
            <w:r w:rsidR="00B1684F">
              <w:rPr>
                <w:webHidden/>
              </w:rPr>
              <w:fldChar w:fldCharType="separate"/>
            </w:r>
            <w:r w:rsidR="00620B4E">
              <w:rPr>
                <w:webHidden/>
              </w:rPr>
              <w:t>130</w:t>
            </w:r>
            <w:r w:rsidR="00B1684F">
              <w:rPr>
                <w:webHidden/>
              </w:rPr>
              <w:fldChar w:fldCharType="end"/>
            </w:r>
          </w:hyperlink>
        </w:p>
        <w:p w14:paraId="4D9FAD8C" w14:textId="4DDD6188" w:rsidR="00B1684F" w:rsidRDefault="00054449">
          <w:pPr>
            <w:pStyle w:val="Innehll2"/>
            <w:tabs>
              <w:tab w:val="left" w:pos="1134"/>
            </w:tabs>
            <w:rPr>
              <w:rFonts w:asciiTheme="minorHAnsi" w:eastAsiaTheme="minorEastAsia" w:hAnsiTheme="minorHAnsi" w:cstheme="minorBidi"/>
              <w:sz w:val="22"/>
              <w:szCs w:val="22"/>
              <w:lang w:eastAsia="sv-SE"/>
            </w:rPr>
          </w:pPr>
          <w:hyperlink w:anchor="_Toc17451424" w:history="1">
            <w:r w:rsidR="00B1684F" w:rsidRPr="005B1464">
              <w:rPr>
                <w:rStyle w:val="Hyperlnk"/>
                <w:rFonts w:eastAsiaTheme="majorEastAsia"/>
              </w:rPr>
              <w:t>13.2</w:t>
            </w:r>
            <w:r w:rsidR="00B1684F">
              <w:rPr>
                <w:rFonts w:asciiTheme="minorHAnsi" w:eastAsiaTheme="minorEastAsia" w:hAnsiTheme="minorHAnsi" w:cstheme="minorBidi"/>
                <w:sz w:val="22"/>
                <w:szCs w:val="22"/>
                <w:lang w:eastAsia="sv-SE"/>
              </w:rPr>
              <w:tab/>
            </w:r>
            <w:r w:rsidR="00B1684F" w:rsidRPr="005B1464">
              <w:rPr>
                <w:rStyle w:val="Hyperlnk"/>
                <w:rFonts w:eastAsiaTheme="majorEastAsia"/>
              </w:rPr>
              <w:t>Säkerhetspolisens skyldigheter som personuppgiftsansvarig</w:t>
            </w:r>
            <w:r w:rsidR="00B1684F">
              <w:rPr>
                <w:webHidden/>
              </w:rPr>
              <w:tab/>
            </w:r>
            <w:r w:rsidR="00B1684F">
              <w:rPr>
                <w:webHidden/>
              </w:rPr>
              <w:fldChar w:fldCharType="begin"/>
            </w:r>
            <w:r w:rsidR="00B1684F">
              <w:rPr>
                <w:webHidden/>
              </w:rPr>
              <w:instrText xml:space="preserve"> PAGEREF _Toc17451424 \h </w:instrText>
            </w:r>
            <w:r w:rsidR="00B1684F">
              <w:rPr>
                <w:webHidden/>
              </w:rPr>
            </w:r>
            <w:r w:rsidR="00B1684F">
              <w:rPr>
                <w:webHidden/>
              </w:rPr>
              <w:fldChar w:fldCharType="separate"/>
            </w:r>
            <w:r w:rsidR="00620B4E">
              <w:rPr>
                <w:webHidden/>
              </w:rPr>
              <w:t>132</w:t>
            </w:r>
            <w:r w:rsidR="00B1684F">
              <w:rPr>
                <w:webHidden/>
              </w:rPr>
              <w:fldChar w:fldCharType="end"/>
            </w:r>
          </w:hyperlink>
        </w:p>
        <w:p w14:paraId="01D1AEE7" w14:textId="5975423E" w:rsidR="00B1684F" w:rsidRDefault="00054449">
          <w:pPr>
            <w:pStyle w:val="Innehll3"/>
            <w:tabs>
              <w:tab w:val="left" w:pos="1985"/>
            </w:tabs>
            <w:rPr>
              <w:rFonts w:asciiTheme="minorHAnsi" w:eastAsiaTheme="minorEastAsia" w:hAnsiTheme="minorHAnsi" w:cstheme="minorBidi"/>
              <w:sz w:val="22"/>
              <w:szCs w:val="22"/>
              <w:lang w:eastAsia="sv-SE"/>
            </w:rPr>
          </w:pPr>
          <w:hyperlink w:anchor="_Toc17451425" w:history="1">
            <w:r w:rsidR="00B1684F" w:rsidRPr="005B1464">
              <w:rPr>
                <w:rStyle w:val="Hyperlnk"/>
                <w:rFonts w:eastAsiaTheme="majorEastAsia"/>
              </w:rPr>
              <w:t>13.2.1</w:t>
            </w:r>
            <w:r w:rsidR="00B1684F">
              <w:rPr>
                <w:rFonts w:asciiTheme="minorHAnsi" w:eastAsiaTheme="minorEastAsia" w:hAnsiTheme="minorHAnsi" w:cstheme="minorBidi"/>
                <w:sz w:val="22"/>
                <w:szCs w:val="22"/>
                <w:lang w:eastAsia="sv-SE"/>
              </w:rPr>
              <w:tab/>
            </w:r>
            <w:r w:rsidR="00B1684F" w:rsidRPr="005B1464">
              <w:rPr>
                <w:rStyle w:val="Hyperlnk"/>
                <w:rFonts w:eastAsiaTheme="majorEastAsia"/>
              </w:rPr>
              <w:t>Brottsdatalagens bestämmelser om personuppgiftsansvarigas skyldigheter bör tas in i den nya lagen</w:t>
            </w:r>
            <w:r w:rsidR="00B1684F">
              <w:rPr>
                <w:webHidden/>
              </w:rPr>
              <w:tab/>
            </w:r>
            <w:r w:rsidR="00B1684F">
              <w:rPr>
                <w:webHidden/>
              </w:rPr>
              <w:fldChar w:fldCharType="begin"/>
            </w:r>
            <w:r w:rsidR="00B1684F">
              <w:rPr>
                <w:webHidden/>
              </w:rPr>
              <w:instrText xml:space="preserve"> PAGEREF _Toc17451425 \h </w:instrText>
            </w:r>
            <w:r w:rsidR="00B1684F">
              <w:rPr>
                <w:webHidden/>
              </w:rPr>
            </w:r>
            <w:r w:rsidR="00B1684F">
              <w:rPr>
                <w:webHidden/>
              </w:rPr>
              <w:fldChar w:fldCharType="separate"/>
            </w:r>
            <w:r w:rsidR="00620B4E">
              <w:rPr>
                <w:webHidden/>
              </w:rPr>
              <w:t>132</w:t>
            </w:r>
            <w:r w:rsidR="00B1684F">
              <w:rPr>
                <w:webHidden/>
              </w:rPr>
              <w:fldChar w:fldCharType="end"/>
            </w:r>
          </w:hyperlink>
        </w:p>
        <w:p w14:paraId="642F7BA1" w14:textId="4CD7B2F3" w:rsidR="00B1684F" w:rsidRDefault="00054449">
          <w:pPr>
            <w:pStyle w:val="Innehll3"/>
            <w:tabs>
              <w:tab w:val="left" w:pos="1985"/>
            </w:tabs>
            <w:rPr>
              <w:rFonts w:asciiTheme="minorHAnsi" w:eastAsiaTheme="minorEastAsia" w:hAnsiTheme="minorHAnsi" w:cstheme="minorBidi"/>
              <w:sz w:val="22"/>
              <w:szCs w:val="22"/>
              <w:lang w:eastAsia="sv-SE"/>
            </w:rPr>
          </w:pPr>
          <w:hyperlink w:anchor="_Toc17451426" w:history="1">
            <w:r w:rsidR="00B1684F" w:rsidRPr="005B1464">
              <w:rPr>
                <w:rStyle w:val="Hyperlnk"/>
                <w:rFonts w:eastAsiaTheme="majorEastAsia"/>
              </w:rPr>
              <w:t>13.2.2</w:t>
            </w:r>
            <w:r w:rsidR="00B1684F">
              <w:rPr>
                <w:rFonts w:asciiTheme="minorHAnsi" w:eastAsiaTheme="minorEastAsia" w:hAnsiTheme="minorHAnsi" w:cstheme="minorBidi"/>
                <w:sz w:val="22"/>
                <w:szCs w:val="22"/>
                <w:lang w:eastAsia="sv-SE"/>
              </w:rPr>
              <w:tab/>
            </w:r>
            <w:r w:rsidR="00B1684F" w:rsidRPr="005B1464">
              <w:rPr>
                <w:rStyle w:val="Hyperlnk"/>
                <w:rFonts w:eastAsiaTheme="majorEastAsia"/>
              </w:rPr>
              <w:t>Tekniska och organisatoriska åtgärder</w:t>
            </w:r>
            <w:r w:rsidR="00B1684F">
              <w:rPr>
                <w:webHidden/>
              </w:rPr>
              <w:tab/>
            </w:r>
            <w:r w:rsidR="00B1684F">
              <w:rPr>
                <w:webHidden/>
              </w:rPr>
              <w:fldChar w:fldCharType="begin"/>
            </w:r>
            <w:r w:rsidR="00B1684F">
              <w:rPr>
                <w:webHidden/>
              </w:rPr>
              <w:instrText xml:space="preserve"> PAGEREF _Toc17451426 \h </w:instrText>
            </w:r>
            <w:r w:rsidR="00B1684F">
              <w:rPr>
                <w:webHidden/>
              </w:rPr>
            </w:r>
            <w:r w:rsidR="00B1684F">
              <w:rPr>
                <w:webHidden/>
              </w:rPr>
              <w:fldChar w:fldCharType="separate"/>
            </w:r>
            <w:r w:rsidR="00620B4E">
              <w:rPr>
                <w:webHidden/>
              </w:rPr>
              <w:t>133</w:t>
            </w:r>
            <w:r w:rsidR="00B1684F">
              <w:rPr>
                <w:webHidden/>
              </w:rPr>
              <w:fldChar w:fldCharType="end"/>
            </w:r>
          </w:hyperlink>
        </w:p>
        <w:p w14:paraId="0CA6B3AC" w14:textId="2FFBC4BE" w:rsidR="00B1684F" w:rsidRDefault="00054449">
          <w:pPr>
            <w:pStyle w:val="Innehll3"/>
            <w:tabs>
              <w:tab w:val="left" w:pos="1985"/>
            </w:tabs>
            <w:rPr>
              <w:rFonts w:asciiTheme="minorHAnsi" w:eastAsiaTheme="minorEastAsia" w:hAnsiTheme="minorHAnsi" w:cstheme="minorBidi"/>
              <w:sz w:val="22"/>
              <w:szCs w:val="22"/>
              <w:lang w:eastAsia="sv-SE"/>
            </w:rPr>
          </w:pPr>
          <w:hyperlink w:anchor="_Toc17451427" w:history="1">
            <w:r w:rsidR="00B1684F" w:rsidRPr="005B1464">
              <w:rPr>
                <w:rStyle w:val="Hyperlnk"/>
                <w:rFonts w:eastAsiaTheme="majorEastAsia"/>
              </w:rPr>
              <w:t>13.2.3</w:t>
            </w:r>
            <w:r w:rsidR="00B1684F">
              <w:rPr>
                <w:rFonts w:asciiTheme="minorHAnsi" w:eastAsiaTheme="minorEastAsia" w:hAnsiTheme="minorHAnsi" w:cstheme="minorBidi"/>
                <w:sz w:val="22"/>
                <w:szCs w:val="22"/>
                <w:lang w:eastAsia="sv-SE"/>
              </w:rPr>
              <w:tab/>
            </w:r>
            <w:r w:rsidR="00B1684F" w:rsidRPr="005B1464">
              <w:rPr>
                <w:rStyle w:val="Hyperlnk"/>
                <w:rFonts w:eastAsiaTheme="majorEastAsia"/>
              </w:rPr>
              <w:t>Loggning i automatiserade behandlingssystem</w:t>
            </w:r>
            <w:r w:rsidR="00B1684F">
              <w:rPr>
                <w:webHidden/>
              </w:rPr>
              <w:tab/>
            </w:r>
            <w:r w:rsidR="00B1684F">
              <w:rPr>
                <w:webHidden/>
              </w:rPr>
              <w:fldChar w:fldCharType="begin"/>
            </w:r>
            <w:r w:rsidR="00B1684F">
              <w:rPr>
                <w:webHidden/>
              </w:rPr>
              <w:instrText xml:space="preserve"> PAGEREF _Toc17451427 \h </w:instrText>
            </w:r>
            <w:r w:rsidR="00B1684F">
              <w:rPr>
                <w:webHidden/>
              </w:rPr>
            </w:r>
            <w:r w:rsidR="00B1684F">
              <w:rPr>
                <w:webHidden/>
              </w:rPr>
              <w:fldChar w:fldCharType="separate"/>
            </w:r>
            <w:r w:rsidR="00620B4E">
              <w:rPr>
                <w:webHidden/>
              </w:rPr>
              <w:t>135</w:t>
            </w:r>
            <w:r w:rsidR="00B1684F">
              <w:rPr>
                <w:webHidden/>
              </w:rPr>
              <w:fldChar w:fldCharType="end"/>
            </w:r>
          </w:hyperlink>
        </w:p>
        <w:p w14:paraId="72479257" w14:textId="6478758D" w:rsidR="00B1684F" w:rsidRDefault="00054449">
          <w:pPr>
            <w:pStyle w:val="Innehll3"/>
            <w:tabs>
              <w:tab w:val="left" w:pos="1985"/>
            </w:tabs>
            <w:rPr>
              <w:rFonts w:asciiTheme="minorHAnsi" w:eastAsiaTheme="minorEastAsia" w:hAnsiTheme="minorHAnsi" w:cstheme="minorBidi"/>
              <w:sz w:val="22"/>
              <w:szCs w:val="22"/>
              <w:lang w:eastAsia="sv-SE"/>
            </w:rPr>
          </w:pPr>
          <w:hyperlink w:anchor="_Toc17451428" w:history="1">
            <w:r w:rsidR="00B1684F" w:rsidRPr="005B1464">
              <w:rPr>
                <w:rStyle w:val="Hyperlnk"/>
                <w:rFonts w:eastAsiaTheme="majorEastAsia"/>
              </w:rPr>
              <w:t>13.2.4</w:t>
            </w:r>
            <w:r w:rsidR="00B1684F">
              <w:rPr>
                <w:rFonts w:asciiTheme="minorHAnsi" w:eastAsiaTheme="minorEastAsia" w:hAnsiTheme="minorHAnsi" w:cstheme="minorBidi"/>
                <w:sz w:val="22"/>
                <w:szCs w:val="22"/>
                <w:lang w:eastAsia="sv-SE"/>
              </w:rPr>
              <w:tab/>
            </w:r>
            <w:r w:rsidR="00B1684F" w:rsidRPr="005B1464">
              <w:rPr>
                <w:rStyle w:val="Hyperlnk"/>
                <w:rFonts w:eastAsiaTheme="majorEastAsia"/>
              </w:rPr>
              <w:t>Tillgången till personuppgifter ska begränsas</w:t>
            </w:r>
            <w:r w:rsidR="00B1684F">
              <w:rPr>
                <w:webHidden/>
              </w:rPr>
              <w:tab/>
            </w:r>
            <w:r w:rsidR="00B1684F">
              <w:rPr>
                <w:webHidden/>
              </w:rPr>
              <w:fldChar w:fldCharType="begin"/>
            </w:r>
            <w:r w:rsidR="00B1684F">
              <w:rPr>
                <w:webHidden/>
              </w:rPr>
              <w:instrText xml:space="preserve"> PAGEREF _Toc17451428 \h </w:instrText>
            </w:r>
            <w:r w:rsidR="00B1684F">
              <w:rPr>
                <w:webHidden/>
              </w:rPr>
            </w:r>
            <w:r w:rsidR="00B1684F">
              <w:rPr>
                <w:webHidden/>
              </w:rPr>
              <w:fldChar w:fldCharType="separate"/>
            </w:r>
            <w:r w:rsidR="00620B4E">
              <w:rPr>
                <w:webHidden/>
              </w:rPr>
              <w:t>139</w:t>
            </w:r>
            <w:r w:rsidR="00B1684F">
              <w:rPr>
                <w:webHidden/>
              </w:rPr>
              <w:fldChar w:fldCharType="end"/>
            </w:r>
          </w:hyperlink>
        </w:p>
        <w:p w14:paraId="3EC61109" w14:textId="1DA6E319" w:rsidR="00B1684F" w:rsidRDefault="00054449">
          <w:pPr>
            <w:pStyle w:val="Innehll3"/>
            <w:tabs>
              <w:tab w:val="left" w:pos="1985"/>
            </w:tabs>
            <w:rPr>
              <w:rFonts w:asciiTheme="minorHAnsi" w:eastAsiaTheme="minorEastAsia" w:hAnsiTheme="minorHAnsi" w:cstheme="minorBidi"/>
              <w:sz w:val="22"/>
              <w:szCs w:val="22"/>
              <w:lang w:eastAsia="sv-SE"/>
            </w:rPr>
          </w:pPr>
          <w:hyperlink w:anchor="_Toc17451429" w:history="1">
            <w:r w:rsidR="00B1684F" w:rsidRPr="005B1464">
              <w:rPr>
                <w:rStyle w:val="Hyperlnk"/>
                <w:rFonts w:eastAsiaTheme="majorEastAsia"/>
              </w:rPr>
              <w:t>13.2.5</w:t>
            </w:r>
            <w:r w:rsidR="00B1684F">
              <w:rPr>
                <w:rFonts w:asciiTheme="minorHAnsi" w:eastAsiaTheme="minorEastAsia" w:hAnsiTheme="minorHAnsi" w:cstheme="minorBidi"/>
                <w:sz w:val="22"/>
                <w:szCs w:val="22"/>
                <w:lang w:eastAsia="sv-SE"/>
              </w:rPr>
              <w:tab/>
            </w:r>
            <w:r w:rsidR="00B1684F" w:rsidRPr="005B1464">
              <w:rPr>
                <w:rStyle w:val="Hyperlnk"/>
                <w:rFonts w:eastAsiaTheme="majorEastAsia"/>
              </w:rPr>
              <w:t>Konsekvensbedömning och förhandssamråd med tillsynsmyndigheten</w:t>
            </w:r>
            <w:r w:rsidR="00B1684F">
              <w:rPr>
                <w:webHidden/>
              </w:rPr>
              <w:tab/>
            </w:r>
            <w:r w:rsidR="00B1684F">
              <w:rPr>
                <w:webHidden/>
              </w:rPr>
              <w:fldChar w:fldCharType="begin"/>
            </w:r>
            <w:r w:rsidR="00B1684F">
              <w:rPr>
                <w:webHidden/>
              </w:rPr>
              <w:instrText xml:space="preserve"> PAGEREF _Toc17451429 \h </w:instrText>
            </w:r>
            <w:r w:rsidR="00B1684F">
              <w:rPr>
                <w:webHidden/>
              </w:rPr>
            </w:r>
            <w:r w:rsidR="00B1684F">
              <w:rPr>
                <w:webHidden/>
              </w:rPr>
              <w:fldChar w:fldCharType="separate"/>
            </w:r>
            <w:r w:rsidR="00620B4E">
              <w:rPr>
                <w:webHidden/>
              </w:rPr>
              <w:t>140</w:t>
            </w:r>
            <w:r w:rsidR="00B1684F">
              <w:rPr>
                <w:webHidden/>
              </w:rPr>
              <w:fldChar w:fldCharType="end"/>
            </w:r>
          </w:hyperlink>
        </w:p>
        <w:p w14:paraId="4F8862CE" w14:textId="3F7DF864" w:rsidR="00B1684F" w:rsidRDefault="00054449">
          <w:pPr>
            <w:pStyle w:val="Innehll3"/>
            <w:tabs>
              <w:tab w:val="left" w:pos="1985"/>
            </w:tabs>
            <w:rPr>
              <w:rFonts w:asciiTheme="minorHAnsi" w:eastAsiaTheme="minorEastAsia" w:hAnsiTheme="minorHAnsi" w:cstheme="minorBidi"/>
              <w:sz w:val="22"/>
              <w:szCs w:val="22"/>
              <w:lang w:eastAsia="sv-SE"/>
            </w:rPr>
          </w:pPr>
          <w:hyperlink w:anchor="_Toc17451430" w:history="1">
            <w:r w:rsidR="00B1684F" w:rsidRPr="005B1464">
              <w:rPr>
                <w:rStyle w:val="Hyperlnk"/>
                <w:rFonts w:eastAsiaTheme="majorEastAsia"/>
              </w:rPr>
              <w:t>13.2.6</w:t>
            </w:r>
            <w:r w:rsidR="00B1684F">
              <w:rPr>
                <w:rFonts w:asciiTheme="minorHAnsi" w:eastAsiaTheme="minorEastAsia" w:hAnsiTheme="minorHAnsi" w:cstheme="minorBidi"/>
                <w:sz w:val="22"/>
                <w:szCs w:val="22"/>
                <w:lang w:eastAsia="sv-SE"/>
              </w:rPr>
              <w:tab/>
            </w:r>
            <w:r w:rsidR="00B1684F" w:rsidRPr="005B1464">
              <w:rPr>
                <w:rStyle w:val="Hyperlnk"/>
                <w:rFonts w:eastAsiaTheme="majorEastAsia"/>
              </w:rPr>
              <w:t>Samarbete med tillsynsmyndigheten</w:t>
            </w:r>
            <w:r w:rsidR="00B1684F">
              <w:rPr>
                <w:webHidden/>
              </w:rPr>
              <w:tab/>
            </w:r>
            <w:r w:rsidR="00B1684F">
              <w:rPr>
                <w:webHidden/>
              </w:rPr>
              <w:fldChar w:fldCharType="begin"/>
            </w:r>
            <w:r w:rsidR="00B1684F">
              <w:rPr>
                <w:webHidden/>
              </w:rPr>
              <w:instrText xml:space="preserve"> PAGEREF _Toc17451430 \h </w:instrText>
            </w:r>
            <w:r w:rsidR="00B1684F">
              <w:rPr>
                <w:webHidden/>
              </w:rPr>
            </w:r>
            <w:r w:rsidR="00B1684F">
              <w:rPr>
                <w:webHidden/>
              </w:rPr>
              <w:fldChar w:fldCharType="separate"/>
            </w:r>
            <w:r w:rsidR="00620B4E">
              <w:rPr>
                <w:webHidden/>
              </w:rPr>
              <w:t>142</w:t>
            </w:r>
            <w:r w:rsidR="00B1684F">
              <w:rPr>
                <w:webHidden/>
              </w:rPr>
              <w:fldChar w:fldCharType="end"/>
            </w:r>
          </w:hyperlink>
        </w:p>
        <w:p w14:paraId="3E435F30" w14:textId="7963A8BC" w:rsidR="00B1684F" w:rsidRDefault="00054449">
          <w:pPr>
            <w:pStyle w:val="Innehll3"/>
            <w:tabs>
              <w:tab w:val="left" w:pos="1985"/>
            </w:tabs>
            <w:rPr>
              <w:rFonts w:asciiTheme="minorHAnsi" w:eastAsiaTheme="minorEastAsia" w:hAnsiTheme="minorHAnsi" w:cstheme="minorBidi"/>
              <w:sz w:val="22"/>
              <w:szCs w:val="22"/>
              <w:lang w:eastAsia="sv-SE"/>
            </w:rPr>
          </w:pPr>
          <w:hyperlink w:anchor="_Toc17451431" w:history="1">
            <w:r w:rsidR="00B1684F" w:rsidRPr="005B1464">
              <w:rPr>
                <w:rStyle w:val="Hyperlnk"/>
                <w:rFonts w:eastAsiaTheme="majorEastAsia"/>
              </w:rPr>
              <w:t>13.2.7</w:t>
            </w:r>
            <w:r w:rsidR="00B1684F">
              <w:rPr>
                <w:rFonts w:asciiTheme="minorHAnsi" w:eastAsiaTheme="minorEastAsia" w:hAnsiTheme="minorHAnsi" w:cstheme="minorBidi"/>
                <w:sz w:val="22"/>
                <w:szCs w:val="22"/>
                <w:lang w:eastAsia="sv-SE"/>
              </w:rPr>
              <w:tab/>
            </w:r>
            <w:r w:rsidR="00B1684F" w:rsidRPr="005B1464">
              <w:rPr>
                <w:rStyle w:val="Hyperlnk"/>
                <w:rFonts w:eastAsiaTheme="majorEastAsia"/>
              </w:rPr>
              <w:t>Säkerheten för personuppgifter</w:t>
            </w:r>
            <w:r w:rsidR="00B1684F">
              <w:rPr>
                <w:webHidden/>
              </w:rPr>
              <w:tab/>
            </w:r>
            <w:r w:rsidR="00B1684F">
              <w:rPr>
                <w:webHidden/>
              </w:rPr>
              <w:fldChar w:fldCharType="begin"/>
            </w:r>
            <w:r w:rsidR="00B1684F">
              <w:rPr>
                <w:webHidden/>
              </w:rPr>
              <w:instrText xml:space="preserve"> PAGEREF _Toc17451431 \h </w:instrText>
            </w:r>
            <w:r w:rsidR="00B1684F">
              <w:rPr>
                <w:webHidden/>
              </w:rPr>
            </w:r>
            <w:r w:rsidR="00B1684F">
              <w:rPr>
                <w:webHidden/>
              </w:rPr>
              <w:fldChar w:fldCharType="separate"/>
            </w:r>
            <w:r w:rsidR="00620B4E">
              <w:rPr>
                <w:webHidden/>
              </w:rPr>
              <w:t>143</w:t>
            </w:r>
            <w:r w:rsidR="00B1684F">
              <w:rPr>
                <w:webHidden/>
              </w:rPr>
              <w:fldChar w:fldCharType="end"/>
            </w:r>
          </w:hyperlink>
        </w:p>
        <w:p w14:paraId="39A792EC" w14:textId="51429478" w:rsidR="00B1684F" w:rsidRDefault="00054449">
          <w:pPr>
            <w:pStyle w:val="Innehll3"/>
            <w:tabs>
              <w:tab w:val="left" w:pos="1985"/>
            </w:tabs>
            <w:rPr>
              <w:rFonts w:asciiTheme="minorHAnsi" w:eastAsiaTheme="minorEastAsia" w:hAnsiTheme="minorHAnsi" w:cstheme="minorBidi"/>
              <w:sz w:val="22"/>
              <w:szCs w:val="22"/>
              <w:lang w:eastAsia="sv-SE"/>
            </w:rPr>
          </w:pPr>
          <w:hyperlink w:anchor="_Toc17451432" w:history="1">
            <w:r w:rsidR="00B1684F" w:rsidRPr="005B1464">
              <w:rPr>
                <w:rStyle w:val="Hyperlnk"/>
                <w:rFonts w:eastAsiaTheme="majorEastAsia"/>
              </w:rPr>
              <w:t>13.2.8</w:t>
            </w:r>
            <w:r w:rsidR="00B1684F">
              <w:rPr>
                <w:rFonts w:asciiTheme="minorHAnsi" w:eastAsiaTheme="minorEastAsia" w:hAnsiTheme="minorHAnsi" w:cstheme="minorBidi"/>
                <w:sz w:val="22"/>
                <w:szCs w:val="22"/>
                <w:lang w:eastAsia="sv-SE"/>
              </w:rPr>
              <w:tab/>
            </w:r>
            <w:r w:rsidR="00B1684F" w:rsidRPr="005B1464">
              <w:rPr>
                <w:rStyle w:val="Hyperlnk"/>
                <w:rFonts w:eastAsiaTheme="majorEastAsia"/>
              </w:rPr>
              <w:t>Ingen skyldighet att anmäla personuppgiftsincidenter</w:t>
            </w:r>
            <w:r w:rsidR="00B1684F">
              <w:rPr>
                <w:webHidden/>
              </w:rPr>
              <w:tab/>
            </w:r>
            <w:r w:rsidR="00B1684F">
              <w:rPr>
                <w:webHidden/>
              </w:rPr>
              <w:fldChar w:fldCharType="begin"/>
            </w:r>
            <w:r w:rsidR="00B1684F">
              <w:rPr>
                <w:webHidden/>
              </w:rPr>
              <w:instrText xml:space="preserve"> PAGEREF _Toc17451432 \h </w:instrText>
            </w:r>
            <w:r w:rsidR="00B1684F">
              <w:rPr>
                <w:webHidden/>
              </w:rPr>
            </w:r>
            <w:r w:rsidR="00B1684F">
              <w:rPr>
                <w:webHidden/>
              </w:rPr>
              <w:fldChar w:fldCharType="separate"/>
            </w:r>
            <w:r w:rsidR="00620B4E">
              <w:rPr>
                <w:webHidden/>
              </w:rPr>
              <w:t>144</w:t>
            </w:r>
            <w:r w:rsidR="00B1684F">
              <w:rPr>
                <w:webHidden/>
              </w:rPr>
              <w:fldChar w:fldCharType="end"/>
            </w:r>
          </w:hyperlink>
        </w:p>
        <w:p w14:paraId="6CBC4372" w14:textId="69DAC499" w:rsidR="00B1684F" w:rsidRDefault="00054449">
          <w:pPr>
            <w:pStyle w:val="Innehll2"/>
            <w:tabs>
              <w:tab w:val="left" w:pos="1134"/>
            </w:tabs>
            <w:rPr>
              <w:rFonts w:asciiTheme="minorHAnsi" w:eastAsiaTheme="minorEastAsia" w:hAnsiTheme="minorHAnsi" w:cstheme="minorBidi"/>
              <w:sz w:val="22"/>
              <w:szCs w:val="22"/>
              <w:lang w:eastAsia="sv-SE"/>
            </w:rPr>
          </w:pPr>
          <w:hyperlink w:anchor="_Toc17451433" w:history="1">
            <w:r w:rsidR="00B1684F" w:rsidRPr="005B1464">
              <w:rPr>
                <w:rStyle w:val="Hyperlnk"/>
                <w:rFonts w:eastAsiaTheme="majorEastAsia"/>
              </w:rPr>
              <w:t>13.3</w:t>
            </w:r>
            <w:r w:rsidR="00B1684F">
              <w:rPr>
                <w:rFonts w:asciiTheme="minorHAnsi" w:eastAsiaTheme="minorEastAsia" w:hAnsiTheme="minorHAnsi" w:cstheme="minorBidi"/>
                <w:sz w:val="22"/>
                <w:szCs w:val="22"/>
                <w:lang w:eastAsia="sv-SE"/>
              </w:rPr>
              <w:tab/>
            </w:r>
            <w:r w:rsidR="00B1684F" w:rsidRPr="005B1464">
              <w:rPr>
                <w:rStyle w:val="Hyperlnk"/>
                <w:rFonts w:eastAsiaTheme="majorEastAsia"/>
              </w:rPr>
              <w:t>Dataskyddsombud</w:t>
            </w:r>
            <w:r w:rsidR="00B1684F">
              <w:rPr>
                <w:webHidden/>
              </w:rPr>
              <w:tab/>
            </w:r>
            <w:r w:rsidR="00B1684F">
              <w:rPr>
                <w:webHidden/>
              </w:rPr>
              <w:fldChar w:fldCharType="begin"/>
            </w:r>
            <w:r w:rsidR="00B1684F">
              <w:rPr>
                <w:webHidden/>
              </w:rPr>
              <w:instrText xml:space="preserve"> PAGEREF _Toc17451433 \h </w:instrText>
            </w:r>
            <w:r w:rsidR="00B1684F">
              <w:rPr>
                <w:webHidden/>
              </w:rPr>
            </w:r>
            <w:r w:rsidR="00B1684F">
              <w:rPr>
                <w:webHidden/>
              </w:rPr>
              <w:fldChar w:fldCharType="separate"/>
            </w:r>
            <w:r w:rsidR="00620B4E">
              <w:rPr>
                <w:webHidden/>
              </w:rPr>
              <w:t>144</w:t>
            </w:r>
            <w:r w:rsidR="00B1684F">
              <w:rPr>
                <w:webHidden/>
              </w:rPr>
              <w:fldChar w:fldCharType="end"/>
            </w:r>
          </w:hyperlink>
        </w:p>
        <w:p w14:paraId="0D7452D8" w14:textId="240CB0AB" w:rsidR="00B1684F" w:rsidRDefault="00054449">
          <w:pPr>
            <w:pStyle w:val="Innehll3"/>
            <w:tabs>
              <w:tab w:val="left" w:pos="1985"/>
            </w:tabs>
            <w:rPr>
              <w:rFonts w:asciiTheme="minorHAnsi" w:eastAsiaTheme="minorEastAsia" w:hAnsiTheme="minorHAnsi" w:cstheme="minorBidi"/>
              <w:sz w:val="22"/>
              <w:szCs w:val="22"/>
              <w:lang w:eastAsia="sv-SE"/>
            </w:rPr>
          </w:pPr>
          <w:hyperlink w:anchor="_Toc17451434" w:history="1">
            <w:r w:rsidR="00B1684F" w:rsidRPr="005B1464">
              <w:rPr>
                <w:rStyle w:val="Hyperlnk"/>
                <w:rFonts w:eastAsiaTheme="majorEastAsia"/>
              </w:rPr>
              <w:t>13.3.1</w:t>
            </w:r>
            <w:r w:rsidR="00B1684F">
              <w:rPr>
                <w:rFonts w:asciiTheme="minorHAnsi" w:eastAsiaTheme="minorEastAsia" w:hAnsiTheme="minorHAnsi" w:cstheme="minorBidi"/>
                <w:sz w:val="22"/>
                <w:szCs w:val="22"/>
                <w:lang w:eastAsia="sv-SE"/>
              </w:rPr>
              <w:tab/>
            </w:r>
            <w:r w:rsidR="00B1684F" w:rsidRPr="005B1464">
              <w:rPr>
                <w:rStyle w:val="Hyperlnk"/>
                <w:rFonts w:eastAsiaTheme="majorEastAsia"/>
              </w:rPr>
              <w:t>Definition av dataskyddsombud</w:t>
            </w:r>
            <w:r w:rsidR="00B1684F">
              <w:rPr>
                <w:webHidden/>
              </w:rPr>
              <w:tab/>
            </w:r>
            <w:r w:rsidR="00B1684F">
              <w:rPr>
                <w:webHidden/>
              </w:rPr>
              <w:fldChar w:fldCharType="begin"/>
            </w:r>
            <w:r w:rsidR="00B1684F">
              <w:rPr>
                <w:webHidden/>
              </w:rPr>
              <w:instrText xml:space="preserve"> PAGEREF _Toc17451434 \h </w:instrText>
            </w:r>
            <w:r w:rsidR="00B1684F">
              <w:rPr>
                <w:webHidden/>
              </w:rPr>
            </w:r>
            <w:r w:rsidR="00B1684F">
              <w:rPr>
                <w:webHidden/>
              </w:rPr>
              <w:fldChar w:fldCharType="separate"/>
            </w:r>
            <w:r w:rsidR="00620B4E">
              <w:rPr>
                <w:webHidden/>
              </w:rPr>
              <w:t>144</w:t>
            </w:r>
            <w:r w:rsidR="00B1684F">
              <w:rPr>
                <w:webHidden/>
              </w:rPr>
              <w:fldChar w:fldCharType="end"/>
            </w:r>
          </w:hyperlink>
        </w:p>
        <w:p w14:paraId="429AE7A2" w14:textId="25DD6405" w:rsidR="00B1684F" w:rsidRDefault="00054449">
          <w:pPr>
            <w:pStyle w:val="Innehll3"/>
            <w:tabs>
              <w:tab w:val="left" w:pos="1985"/>
            </w:tabs>
            <w:rPr>
              <w:rFonts w:asciiTheme="minorHAnsi" w:eastAsiaTheme="minorEastAsia" w:hAnsiTheme="minorHAnsi" w:cstheme="minorBidi"/>
              <w:sz w:val="22"/>
              <w:szCs w:val="22"/>
              <w:lang w:eastAsia="sv-SE"/>
            </w:rPr>
          </w:pPr>
          <w:hyperlink w:anchor="_Toc17451435" w:history="1">
            <w:r w:rsidR="00B1684F" w:rsidRPr="005B1464">
              <w:rPr>
                <w:rStyle w:val="Hyperlnk"/>
                <w:rFonts w:eastAsiaTheme="majorEastAsia"/>
              </w:rPr>
              <w:t>13.3.2</w:t>
            </w:r>
            <w:r w:rsidR="00B1684F">
              <w:rPr>
                <w:rFonts w:asciiTheme="minorHAnsi" w:eastAsiaTheme="minorEastAsia" w:hAnsiTheme="minorHAnsi" w:cstheme="minorBidi"/>
                <w:sz w:val="22"/>
                <w:szCs w:val="22"/>
                <w:lang w:eastAsia="sv-SE"/>
              </w:rPr>
              <w:tab/>
            </w:r>
            <w:r w:rsidR="00B1684F" w:rsidRPr="005B1464">
              <w:rPr>
                <w:rStyle w:val="Hyperlnk"/>
                <w:rFonts w:eastAsiaTheme="majorEastAsia"/>
              </w:rPr>
              <w:t>Krav att utse dataskyddsombud</w:t>
            </w:r>
            <w:r w:rsidR="00B1684F">
              <w:rPr>
                <w:webHidden/>
              </w:rPr>
              <w:tab/>
            </w:r>
            <w:r w:rsidR="00B1684F">
              <w:rPr>
                <w:webHidden/>
              </w:rPr>
              <w:fldChar w:fldCharType="begin"/>
            </w:r>
            <w:r w:rsidR="00B1684F">
              <w:rPr>
                <w:webHidden/>
              </w:rPr>
              <w:instrText xml:space="preserve"> PAGEREF _Toc17451435 \h </w:instrText>
            </w:r>
            <w:r w:rsidR="00B1684F">
              <w:rPr>
                <w:webHidden/>
              </w:rPr>
            </w:r>
            <w:r w:rsidR="00B1684F">
              <w:rPr>
                <w:webHidden/>
              </w:rPr>
              <w:fldChar w:fldCharType="separate"/>
            </w:r>
            <w:r w:rsidR="00620B4E">
              <w:rPr>
                <w:webHidden/>
              </w:rPr>
              <w:t>145</w:t>
            </w:r>
            <w:r w:rsidR="00B1684F">
              <w:rPr>
                <w:webHidden/>
              </w:rPr>
              <w:fldChar w:fldCharType="end"/>
            </w:r>
          </w:hyperlink>
        </w:p>
        <w:p w14:paraId="4BB51069" w14:textId="3C8B422E" w:rsidR="00B1684F" w:rsidRDefault="00054449">
          <w:pPr>
            <w:pStyle w:val="Innehll3"/>
            <w:tabs>
              <w:tab w:val="left" w:pos="1985"/>
            </w:tabs>
            <w:rPr>
              <w:rFonts w:asciiTheme="minorHAnsi" w:eastAsiaTheme="minorEastAsia" w:hAnsiTheme="minorHAnsi" w:cstheme="minorBidi"/>
              <w:sz w:val="22"/>
              <w:szCs w:val="22"/>
              <w:lang w:eastAsia="sv-SE"/>
            </w:rPr>
          </w:pPr>
          <w:hyperlink w:anchor="_Toc17451436" w:history="1">
            <w:r w:rsidR="00B1684F" w:rsidRPr="005B1464">
              <w:rPr>
                <w:rStyle w:val="Hyperlnk"/>
                <w:rFonts w:eastAsiaTheme="majorEastAsia"/>
              </w:rPr>
              <w:t>13.3.3</w:t>
            </w:r>
            <w:r w:rsidR="00B1684F">
              <w:rPr>
                <w:rFonts w:asciiTheme="minorHAnsi" w:eastAsiaTheme="minorEastAsia" w:hAnsiTheme="minorHAnsi" w:cstheme="minorBidi"/>
                <w:sz w:val="22"/>
                <w:szCs w:val="22"/>
                <w:lang w:eastAsia="sv-SE"/>
              </w:rPr>
              <w:tab/>
            </w:r>
            <w:r w:rsidR="00B1684F" w:rsidRPr="005B1464">
              <w:rPr>
                <w:rStyle w:val="Hyperlnk"/>
                <w:rFonts w:eastAsiaTheme="majorEastAsia"/>
              </w:rPr>
              <w:t>Dataskyddsombudens arbetsuppgifter</w:t>
            </w:r>
            <w:r w:rsidR="00B1684F">
              <w:rPr>
                <w:webHidden/>
              </w:rPr>
              <w:tab/>
            </w:r>
            <w:r w:rsidR="00B1684F">
              <w:rPr>
                <w:webHidden/>
              </w:rPr>
              <w:fldChar w:fldCharType="begin"/>
            </w:r>
            <w:r w:rsidR="00B1684F">
              <w:rPr>
                <w:webHidden/>
              </w:rPr>
              <w:instrText xml:space="preserve"> PAGEREF _Toc17451436 \h </w:instrText>
            </w:r>
            <w:r w:rsidR="00B1684F">
              <w:rPr>
                <w:webHidden/>
              </w:rPr>
            </w:r>
            <w:r w:rsidR="00B1684F">
              <w:rPr>
                <w:webHidden/>
              </w:rPr>
              <w:fldChar w:fldCharType="separate"/>
            </w:r>
            <w:r w:rsidR="00620B4E">
              <w:rPr>
                <w:webHidden/>
              </w:rPr>
              <w:t>146</w:t>
            </w:r>
            <w:r w:rsidR="00B1684F">
              <w:rPr>
                <w:webHidden/>
              </w:rPr>
              <w:fldChar w:fldCharType="end"/>
            </w:r>
          </w:hyperlink>
        </w:p>
        <w:p w14:paraId="7C436ED2" w14:textId="74C9BF74" w:rsidR="00B1684F" w:rsidRDefault="00054449">
          <w:pPr>
            <w:pStyle w:val="Innehll2"/>
            <w:tabs>
              <w:tab w:val="left" w:pos="1134"/>
            </w:tabs>
            <w:rPr>
              <w:rFonts w:asciiTheme="minorHAnsi" w:eastAsiaTheme="minorEastAsia" w:hAnsiTheme="minorHAnsi" w:cstheme="minorBidi"/>
              <w:sz w:val="22"/>
              <w:szCs w:val="22"/>
              <w:lang w:eastAsia="sv-SE"/>
            </w:rPr>
          </w:pPr>
          <w:hyperlink w:anchor="_Toc17451437" w:history="1">
            <w:r w:rsidR="00B1684F" w:rsidRPr="005B1464">
              <w:rPr>
                <w:rStyle w:val="Hyperlnk"/>
                <w:rFonts w:eastAsiaTheme="majorEastAsia"/>
              </w:rPr>
              <w:t>13.4</w:t>
            </w:r>
            <w:r w:rsidR="00B1684F">
              <w:rPr>
                <w:rFonts w:asciiTheme="minorHAnsi" w:eastAsiaTheme="minorEastAsia" w:hAnsiTheme="minorHAnsi" w:cstheme="minorBidi"/>
                <w:sz w:val="22"/>
                <w:szCs w:val="22"/>
                <w:lang w:eastAsia="sv-SE"/>
              </w:rPr>
              <w:tab/>
            </w:r>
            <w:r w:rsidR="00B1684F" w:rsidRPr="005B1464">
              <w:rPr>
                <w:rStyle w:val="Hyperlnk"/>
                <w:rFonts w:eastAsiaTheme="majorEastAsia"/>
              </w:rPr>
              <w:t>Personuppgiftsbiträden</w:t>
            </w:r>
            <w:r w:rsidR="00B1684F">
              <w:rPr>
                <w:webHidden/>
              </w:rPr>
              <w:tab/>
            </w:r>
            <w:r w:rsidR="00B1684F">
              <w:rPr>
                <w:webHidden/>
              </w:rPr>
              <w:fldChar w:fldCharType="begin"/>
            </w:r>
            <w:r w:rsidR="00B1684F">
              <w:rPr>
                <w:webHidden/>
              </w:rPr>
              <w:instrText xml:space="preserve"> PAGEREF _Toc17451437 \h </w:instrText>
            </w:r>
            <w:r w:rsidR="00B1684F">
              <w:rPr>
                <w:webHidden/>
              </w:rPr>
            </w:r>
            <w:r w:rsidR="00B1684F">
              <w:rPr>
                <w:webHidden/>
              </w:rPr>
              <w:fldChar w:fldCharType="separate"/>
            </w:r>
            <w:r w:rsidR="00620B4E">
              <w:rPr>
                <w:webHidden/>
              </w:rPr>
              <w:t>148</w:t>
            </w:r>
            <w:r w:rsidR="00B1684F">
              <w:rPr>
                <w:webHidden/>
              </w:rPr>
              <w:fldChar w:fldCharType="end"/>
            </w:r>
          </w:hyperlink>
        </w:p>
        <w:p w14:paraId="41FF76F5" w14:textId="1D7E2E44" w:rsidR="00B1684F" w:rsidRDefault="00054449">
          <w:pPr>
            <w:pStyle w:val="Innehll3"/>
            <w:tabs>
              <w:tab w:val="left" w:pos="1985"/>
            </w:tabs>
            <w:rPr>
              <w:rFonts w:asciiTheme="minorHAnsi" w:eastAsiaTheme="minorEastAsia" w:hAnsiTheme="minorHAnsi" w:cstheme="minorBidi"/>
              <w:sz w:val="22"/>
              <w:szCs w:val="22"/>
              <w:lang w:eastAsia="sv-SE"/>
            </w:rPr>
          </w:pPr>
          <w:hyperlink w:anchor="_Toc17451438" w:history="1">
            <w:r w:rsidR="00B1684F" w:rsidRPr="005B1464">
              <w:rPr>
                <w:rStyle w:val="Hyperlnk"/>
                <w:rFonts w:eastAsiaTheme="majorEastAsia"/>
              </w:rPr>
              <w:t>13.4.1</w:t>
            </w:r>
            <w:r w:rsidR="00B1684F">
              <w:rPr>
                <w:rFonts w:asciiTheme="minorHAnsi" w:eastAsiaTheme="minorEastAsia" w:hAnsiTheme="minorHAnsi" w:cstheme="minorBidi"/>
                <w:sz w:val="22"/>
                <w:szCs w:val="22"/>
                <w:lang w:eastAsia="sv-SE"/>
              </w:rPr>
              <w:tab/>
            </w:r>
            <w:r w:rsidR="00B1684F" w:rsidRPr="005B1464">
              <w:rPr>
                <w:rStyle w:val="Hyperlnk"/>
                <w:rFonts w:eastAsiaTheme="majorEastAsia"/>
              </w:rPr>
              <w:t>Definition av personuppgiftsbiträde</w:t>
            </w:r>
            <w:r w:rsidR="00B1684F">
              <w:rPr>
                <w:webHidden/>
              </w:rPr>
              <w:tab/>
            </w:r>
            <w:r w:rsidR="00B1684F">
              <w:rPr>
                <w:webHidden/>
              </w:rPr>
              <w:fldChar w:fldCharType="begin"/>
            </w:r>
            <w:r w:rsidR="00B1684F">
              <w:rPr>
                <w:webHidden/>
              </w:rPr>
              <w:instrText xml:space="preserve"> PAGEREF _Toc17451438 \h </w:instrText>
            </w:r>
            <w:r w:rsidR="00B1684F">
              <w:rPr>
                <w:webHidden/>
              </w:rPr>
            </w:r>
            <w:r w:rsidR="00B1684F">
              <w:rPr>
                <w:webHidden/>
              </w:rPr>
              <w:fldChar w:fldCharType="separate"/>
            </w:r>
            <w:r w:rsidR="00620B4E">
              <w:rPr>
                <w:webHidden/>
              </w:rPr>
              <w:t>148</w:t>
            </w:r>
            <w:r w:rsidR="00B1684F">
              <w:rPr>
                <w:webHidden/>
              </w:rPr>
              <w:fldChar w:fldCharType="end"/>
            </w:r>
          </w:hyperlink>
        </w:p>
        <w:p w14:paraId="00837AD6" w14:textId="7DAE8110" w:rsidR="00B1684F" w:rsidRDefault="00054449">
          <w:pPr>
            <w:pStyle w:val="Innehll3"/>
            <w:tabs>
              <w:tab w:val="left" w:pos="1985"/>
            </w:tabs>
            <w:rPr>
              <w:rFonts w:asciiTheme="minorHAnsi" w:eastAsiaTheme="minorEastAsia" w:hAnsiTheme="minorHAnsi" w:cstheme="minorBidi"/>
              <w:sz w:val="22"/>
              <w:szCs w:val="22"/>
              <w:lang w:eastAsia="sv-SE"/>
            </w:rPr>
          </w:pPr>
          <w:hyperlink w:anchor="_Toc17451439" w:history="1">
            <w:r w:rsidR="00B1684F" w:rsidRPr="005B1464">
              <w:rPr>
                <w:rStyle w:val="Hyperlnk"/>
                <w:rFonts w:eastAsiaTheme="majorEastAsia"/>
              </w:rPr>
              <w:t>13.4.2</w:t>
            </w:r>
            <w:r w:rsidR="00B1684F">
              <w:rPr>
                <w:rFonts w:asciiTheme="minorHAnsi" w:eastAsiaTheme="minorEastAsia" w:hAnsiTheme="minorHAnsi" w:cstheme="minorBidi"/>
                <w:sz w:val="22"/>
                <w:szCs w:val="22"/>
                <w:lang w:eastAsia="sv-SE"/>
              </w:rPr>
              <w:tab/>
            </w:r>
            <w:r w:rsidR="00B1684F" w:rsidRPr="005B1464">
              <w:rPr>
                <w:rStyle w:val="Hyperlnk"/>
                <w:rFonts w:eastAsiaTheme="majorEastAsia"/>
              </w:rPr>
              <w:t>Anlitande av personuppgiftsbiträden</w:t>
            </w:r>
            <w:r w:rsidR="00B1684F">
              <w:rPr>
                <w:webHidden/>
              </w:rPr>
              <w:tab/>
            </w:r>
            <w:r w:rsidR="00B1684F">
              <w:rPr>
                <w:webHidden/>
              </w:rPr>
              <w:fldChar w:fldCharType="begin"/>
            </w:r>
            <w:r w:rsidR="00B1684F">
              <w:rPr>
                <w:webHidden/>
              </w:rPr>
              <w:instrText xml:space="preserve"> PAGEREF _Toc17451439 \h </w:instrText>
            </w:r>
            <w:r w:rsidR="00B1684F">
              <w:rPr>
                <w:webHidden/>
              </w:rPr>
            </w:r>
            <w:r w:rsidR="00B1684F">
              <w:rPr>
                <w:webHidden/>
              </w:rPr>
              <w:fldChar w:fldCharType="separate"/>
            </w:r>
            <w:r w:rsidR="00620B4E">
              <w:rPr>
                <w:webHidden/>
              </w:rPr>
              <w:t>148</w:t>
            </w:r>
            <w:r w:rsidR="00B1684F">
              <w:rPr>
                <w:webHidden/>
              </w:rPr>
              <w:fldChar w:fldCharType="end"/>
            </w:r>
          </w:hyperlink>
        </w:p>
        <w:p w14:paraId="4F0C1173" w14:textId="7CF26C36" w:rsidR="00B1684F" w:rsidRDefault="00054449">
          <w:pPr>
            <w:pStyle w:val="Innehll3"/>
            <w:tabs>
              <w:tab w:val="left" w:pos="1985"/>
            </w:tabs>
            <w:rPr>
              <w:rFonts w:asciiTheme="minorHAnsi" w:eastAsiaTheme="minorEastAsia" w:hAnsiTheme="minorHAnsi" w:cstheme="minorBidi"/>
              <w:sz w:val="22"/>
              <w:szCs w:val="22"/>
              <w:lang w:eastAsia="sv-SE"/>
            </w:rPr>
          </w:pPr>
          <w:hyperlink w:anchor="_Toc17451440" w:history="1">
            <w:r w:rsidR="00B1684F" w:rsidRPr="005B1464">
              <w:rPr>
                <w:rStyle w:val="Hyperlnk"/>
                <w:rFonts w:eastAsiaTheme="majorEastAsia"/>
              </w:rPr>
              <w:t>13.4.3</w:t>
            </w:r>
            <w:r w:rsidR="00B1684F">
              <w:rPr>
                <w:rFonts w:asciiTheme="minorHAnsi" w:eastAsiaTheme="minorEastAsia" w:hAnsiTheme="minorHAnsi" w:cstheme="minorBidi"/>
                <w:sz w:val="22"/>
                <w:szCs w:val="22"/>
                <w:lang w:eastAsia="sv-SE"/>
              </w:rPr>
              <w:tab/>
            </w:r>
            <w:r w:rsidR="00B1684F" w:rsidRPr="005B1464">
              <w:rPr>
                <w:rStyle w:val="Hyperlnk"/>
                <w:rFonts w:eastAsiaTheme="majorEastAsia"/>
              </w:rPr>
              <w:t>Behandling enligt den personuppgiftsansvariges instruktioner</w:t>
            </w:r>
            <w:r w:rsidR="00B1684F">
              <w:rPr>
                <w:webHidden/>
              </w:rPr>
              <w:tab/>
            </w:r>
            <w:r w:rsidR="00B1684F">
              <w:rPr>
                <w:webHidden/>
              </w:rPr>
              <w:fldChar w:fldCharType="begin"/>
            </w:r>
            <w:r w:rsidR="00B1684F">
              <w:rPr>
                <w:webHidden/>
              </w:rPr>
              <w:instrText xml:space="preserve"> PAGEREF _Toc17451440 \h </w:instrText>
            </w:r>
            <w:r w:rsidR="00B1684F">
              <w:rPr>
                <w:webHidden/>
              </w:rPr>
            </w:r>
            <w:r w:rsidR="00B1684F">
              <w:rPr>
                <w:webHidden/>
              </w:rPr>
              <w:fldChar w:fldCharType="separate"/>
            </w:r>
            <w:r w:rsidR="00620B4E">
              <w:rPr>
                <w:webHidden/>
              </w:rPr>
              <w:t>150</w:t>
            </w:r>
            <w:r w:rsidR="00B1684F">
              <w:rPr>
                <w:webHidden/>
              </w:rPr>
              <w:fldChar w:fldCharType="end"/>
            </w:r>
          </w:hyperlink>
        </w:p>
        <w:p w14:paraId="1D063AFA" w14:textId="3ACB570A" w:rsidR="00B1684F" w:rsidRDefault="00054449">
          <w:pPr>
            <w:pStyle w:val="Innehll3"/>
            <w:tabs>
              <w:tab w:val="left" w:pos="1985"/>
            </w:tabs>
            <w:rPr>
              <w:rFonts w:asciiTheme="minorHAnsi" w:eastAsiaTheme="minorEastAsia" w:hAnsiTheme="minorHAnsi" w:cstheme="minorBidi"/>
              <w:sz w:val="22"/>
              <w:szCs w:val="22"/>
              <w:lang w:eastAsia="sv-SE"/>
            </w:rPr>
          </w:pPr>
          <w:hyperlink w:anchor="_Toc17451441" w:history="1">
            <w:r w:rsidR="00B1684F" w:rsidRPr="005B1464">
              <w:rPr>
                <w:rStyle w:val="Hyperlnk"/>
                <w:rFonts w:eastAsiaTheme="majorEastAsia"/>
              </w:rPr>
              <w:t>13.4.4</w:t>
            </w:r>
            <w:r w:rsidR="00B1684F">
              <w:rPr>
                <w:rFonts w:asciiTheme="minorHAnsi" w:eastAsiaTheme="minorEastAsia" w:hAnsiTheme="minorHAnsi" w:cstheme="minorBidi"/>
                <w:sz w:val="22"/>
                <w:szCs w:val="22"/>
                <w:lang w:eastAsia="sv-SE"/>
              </w:rPr>
              <w:tab/>
            </w:r>
            <w:r w:rsidR="00B1684F" w:rsidRPr="005B1464">
              <w:rPr>
                <w:rStyle w:val="Hyperlnk"/>
                <w:rFonts w:eastAsiaTheme="majorEastAsia"/>
              </w:rPr>
              <w:t>Övriga skyldigheter för personuppgiftsbiträden</w:t>
            </w:r>
            <w:r w:rsidR="00B1684F">
              <w:rPr>
                <w:webHidden/>
              </w:rPr>
              <w:tab/>
            </w:r>
            <w:r w:rsidR="00B1684F">
              <w:rPr>
                <w:webHidden/>
              </w:rPr>
              <w:fldChar w:fldCharType="begin"/>
            </w:r>
            <w:r w:rsidR="00B1684F">
              <w:rPr>
                <w:webHidden/>
              </w:rPr>
              <w:instrText xml:space="preserve"> PAGEREF _Toc17451441 \h </w:instrText>
            </w:r>
            <w:r w:rsidR="00B1684F">
              <w:rPr>
                <w:webHidden/>
              </w:rPr>
            </w:r>
            <w:r w:rsidR="00B1684F">
              <w:rPr>
                <w:webHidden/>
              </w:rPr>
              <w:fldChar w:fldCharType="separate"/>
            </w:r>
            <w:r w:rsidR="00620B4E">
              <w:rPr>
                <w:webHidden/>
              </w:rPr>
              <w:t>152</w:t>
            </w:r>
            <w:r w:rsidR="00B1684F">
              <w:rPr>
                <w:webHidden/>
              </w:rPr>
              <w:fldChar w:fldCharType="end"/>
            </w:r>
          </w:hyperlink>
        </w:p>
        <w:p w14:paraId="131151BB" w14:textId="42A7150B" w:rsidR="00B1684F" w:rsidRDefault="00054449">
          <w:pPr>
            <w:pStyle w:val="Innehll1"/>
            <w:rPr>
              <w:rFonts w:asciiTheme="minorHAnsi" w:eastAsiaTheme="minorEastAsia" w:hAnsiTheme="minorHAnsi"/>
              <w:sz w:val="22"/>
              <w:lang w:eastAsia="sv-SE"/>
            </w:rPr>
          </w:pPr>
          <w:hyperlink w:anchor="_Toc17451442" w:history="1">
            <w:r w:rsidR="00B1684F" w:rsidRPr="005B1464">
              <w:rPr>
                <w:rStyle w:val="Hyperlnk"/>
              </w:rPr>
              <w:t>14</w:t>
            </w:r>
            <w:r w:rsidR="00B1684F">
              <w:rPr>
                <w:rFonts w:asciiTheme="minorHAnsi" w:eastAsiaTheme="minorEastAsia" w:hAnsiTheme="minorHAnsi"/>
                <w:sz w:val="22"/>
                <w:lang w:eastAsia="sv-SE"/>
              </w:rPr>
              <w:tab/>
            </w:r>
            <w:r w:rsidR="00B1684F" w:rsidRPr="005B1464">
              <w:rPr>
                <w:rStyle w:val="Hyperlnk"/>
              </w:rPr>
              <w:t>Enskildas rättigheter</w:t>
            </w:r>
            <w:r w:rsidR="00B1684F">
              <w:rPr>
                <w:webHidden/>
              </w:rPr>
              <w:tab/>
            </w:r>
            <w:r w:rsidR="00B1684F">
              <w:rPr>
                <w:webHidden/>
              </w:rPr>
              <w:fldChar w:fldCharType="begin"/>
            </w:r>
            <w:r w:rsidR="00B1684F">
              <w:rPr>
                <w:webHidden/>
              </w:rPr>
              <w:instrText xml:space="preserve"> PAGEREF _Toc17451442 \h </w:instrText>
            </w:r>
            <w:r w:rsidR="00B1684F">
              <w:rPr>
                <w:webHidden/>
              </w:rPr>
            </w:r>
            <w:r w:rsidR="00B1684F">
              <w:rPr>
                <w:webHidden/>
              </w:rPr>
              <w:fldChar w:fldCharType="separate"/>
            </w:r>
            <w:r w:rsidR="00620B4E">
              <w:rPr>
                <w:webHidden/>
              </w:rPr>
              <w:t>153</w:t>
            </w:r>
            <w:r w:rsidR="00B1684F">
              <w:rPr>
                <w:webHidden/>
              </w:rPr>
              <w:fldChar w:fldCharType="end"/>
            </w:r>
          </w:hyperlink>
        </w:p>
        <w:p w14:paraId="1A791C4C" w14:textId="700FCE04" w:rsidR="00B1684F" w:rsidRDefault="00054449">
          <w:pPr>
            <w:pStyle w:val="Innehll2"/>
            <w:tabs>
              <w:tab w:val="left" w:pos="1134"/>
            </w:tabs>
            <w:rPr>
              <w:rFonts w:asciiTheme="minorHAnsi" w:eastAsiaTheme="minorEastAsia" w:hAnsiTheme="minorHAnsi" w:cstheme="minorBidi"/>
              <w:sz w:val="22"/>
              <w:szCs w:val="22"/>
              <w:lang w:eastAsia="sv-SE"/>
            </w:rPr>
          </w:pPr>
          <w:hyperlink w:anchor="_Toc17451443" w:history="1">
            <w:r w:rsidR="00B1684F" w:rsidRPr="005B1464">
              <w:rPr>
                <w:rStyle w:val="Hyperlnk"/>
                <w:rFonts w:eastAsiaTheme="majorEastAsia"/>
              </w:rPr>
              <w:t>14.1</w:t>
            </w:r>
            <w:r w:rsidR="00B1684F">
              <w:rPr>
                <w:rFonts w:asciiTheme="minorHAnsi" w:eastAsiaTheme="minorEastAsia" w:hAnsiTheme="minorHAnsi" w:cstheme="minorBidi"/>
                <w:sz w:val="22"/>
                <w:szCs w:val="22"/>
                <w:lang w:eastAsia="sv-SE"/>
              </w:rPr>
              <w:tab/>
            </w:r>
            <w:r w:rsidR="00B1684F" w:rsidRPr="005B1464">
              <w:rPr>
                <w:rStyle w:val="Hyperlnk"/>
                <w:rFonts w:eastAsiaTheme="majorEastAsia"/>
              </w:rPr>
              <w:t>Tydligare reglering av enskildas rättigheter</w:t>
            </w:r>
            <w:r w:rsidR="00B1684F">
              <w:rPr>
                <w:webHidden/>
              </w:rPr>
              <w:tab/>
            </w:r>
            <w:r w:rsidR="00B1684F">
              <w:rPr>
                <w:webHidden/>
              </w:rPr>
              <w:fldChar w:fldCharType="begin"/>
            </w:r>
            <w:r w:rsidR="00B1684F">
              <w:rPr>
                <w:webHidden/>
              </w:rPr>
              <w:instrText xml:space="preserve"> PAGEREF _Toc17451443 \h </w:instrText>
            </w:r>
            <w:r w:rsidR="00B1684F">
              <w:rPr>
                <w:webHidden/>
              </w:rPr>
            </w:r>
            <w:r w:rsidR="00B1684F">
              <w:rPr>
                <w:webHidden/>
              </w:rPr>
              <w:fldChar w:fldCharType="separate"/>
            </w:r>
            <w:r w:rsidR="00620B4E">
              <w:rPr>
                <w:webHidden/>
              </w:rPr>
              <w:t>153</w:t>
            </w:r>
            <w:r w:rsidR="00B1684F">
              <w:rPr>
                <w:webHidden/>
              </w:rPr>
              <w:fldChar w:fldCharType="end"/>
            </w:r>
          </w:hyperlink>
        </w:p>
        <w:p w14:paraId="333F4D47" w14:textId="4C205F3A" w:rsidR="00B1684F" w:rsidRDefault="00054449">
          <w:pPr>
            <w:pStyle w:val="Innehll3"/>
            <w:tabs>
              <w:tab w:val="left" w:pos="1985"/>
            </w:tabs>
            <w:rPr>
              <w:rFonts w:asciiTheme="minorHAnsi" w:eastAsiaTheme="minorEastAsia" w:hAnsiTheme="minorHAnsi" w:cstheme="minorBidi"/>
              <w:sz w:val="22"/>
              <w:szCs w:val="22"/>
              <w:lang w:eastAsia="sv-SE"/>
            </w:rPr>
          </w:pPr>
          <w:hyperlink w:anchor="_Toc17451444" w:history="1">
            <w:r w:rsidR="00B1684F" w:rsidRPr="005B1464">
              <w:rPr>
                <w:rStyle w:val="Hyperlnk"/>
                <w:rFonts w:eastAsiaTheme="majorEastAsia"/>
              </w:rPr>
              <w:t>14.1.1</w:t>
            </w:r>
            <w:r w:rsidR="00B1684F">
              <w:rPr>
                <w:rFonts w:asciiTheme="minorHAnsi" w:eastAsiaTheme="minorEastAsia" w:hAnsiTheme="minorHAnsi" w:cstheme="minorBidi"/>
                <w:sz w:val="22"/>
                <w:szCs w:val="22"/>
                <w:lang w:eastAsia="sv-SE"/>
              </w:rPr>
              <w:tab/>
            </w:r>
            <w:r w:rsidR="00B1684F" w:rsidRPr="005B1464">
              <w:rPr>
                <w:rStyle w:val="Hyperlnk"/>
                <w:rFonts w:eastAsiaTheme="majorEastAsia"/>
              </w:rPr>
              <w:t>Nuvarande reglering</w:t>
            </w:r>
            <w:r w:rsidR="00B1684F">
              <w:rPr>
                <w:webHidden/>
              </w:rPr>
              <w:tab/>
            </w:r>
            <w:r w:rsidR="00B1684F">
              <w:rPr>
                <w:webHidden/>
              </w:rPr>
              <w:fldChar w:fldCharType="begin"/>
            </w:r>
            <w:r w:rsidR="00B1684F">
              <w:rPr>
                <w:webHidden/>
              </w:rPr>
              <w:instrText xml:space="preserve"> PAGEREF _Toc17451444 \h </w:instrText>
            </w:r>
            <w:r w:rsidR="00B1684F">
              <w:rPr>
                <w:webHidden/>
              </w:rPr>
            </w:r>
            <w:r w:rsidR="00B1684F">
              <w:rPr>
                <w:webHidden/>
              </w:rPr>
              <w:fldChar w:fldCharType="separate"/>
            </w:r>
            <w:r w:rsidR="00620B4E">
              <w:rPr>
                <w:webHidden/>
              </w:rPr>
              <w:t>153</w:t>
            </w:r>
            <w:r w:rsidR="00B1684F">
              <w:rPr>
                <w:webHidden/>
              </w:rPr>
              <w:fldChar w:fldCharType="end"/>
            </w:r>
          </w:hyperlink>
        </w:p>
        <w:p w14:paraId="1E846314" w14:textId="33037EAF" w:rsidR="00B1684F" w:rsidRDefault="00054449">
          <w:pPr>
            <w:pStyle w:val="Innehll3"/>
            <w:tabs>
              <w:tab w:val="left" w:pos="1985"/>
            </w:tabs>
            <w:rPr>
              <w:rFonts w:asciiTheme="minorHAnsi" w:eastAsiaTheme="minorEastAsia" w:hAnsiTheme="minorHAnsi" w:cstheme="minorBidi"/>
              <w:sz w:val="22"/>
              <w:szCs w:val="22"/>
              <w:lang w:eastAsia="sv-SE"/>
            </w:rPr>
          </w:pPr>
          <w:hyperlink w:anchor="_Toc17451445" w:history="1">
            <w:r w:rsidR="00B1684F" w:rsidRPr="005B1464">
              <w:rPr>
                <w:rStyle w:val="Hyperlnk"/>
                <w:rFonts w:eastAsiaTheme="majorEastAsia"/>
              </w:rPr>
              <w:t>14.1.2</w:t>
            </w:r>
            <w:r w:rsidR="00B1684F">
              <w:rPr>
                <w:rFonts w:asciiTheme="minorHAnsi" w:eastAsiaTheme="minorEastAsia" w:hAnsiTheme="minorHAnsi" w:cstheme="minorBidi"/>
                <w:sz w:val="22"/>
                <w:szCs w:val="22"/>
                <w:lang w:eastAsia="sv-SE"/>
              </w:rPr>
              <w:tab/>
            </w:r>
            <w:r w:rsidR="00B1684F" w:rsidRPr="005B1464">
              <w:rPr>
                <w:rStyle w:val="Hyperlnk"/>
                <w:rFonts w:eastAsiaTheme="majorEastAsia"/>
              </w:rPr>
              <w:t>Merparten av bestämmelserna om enskildas rättigheter bör tillämpas av Säkerhetspolisen</w:t>
            </w:r>
            <w:r w:rsidR="00B1684F">
              <w:rPr>
                <w:webHidden/>
              </w:rPr>
              <w:tab/>
            </w:r>
            <w:r w:rsidR="00B1684F">
              <w:rPr>
                <w:webHidden/>
              </w:rPr>
              <w:fldChar w:fldCharType="begin"/>
            </w:r>
            <w:r w:rsidR="00B1684F">
              <w:rPr>
                <w:webHidden/>
              </w:rPr>
              <w:instrText xml:space="preserve"> PAGEREF _Toc17451445 \h </w:instrText>
            </w:r>
            <w:r w:rsidR="00B1684F">
              <w:rPr>
                <w:webHidden/>
              </w:rPr>
            </w:r>
            <w:r w:rsidR="00B1684F">
              <w:rPr>
                <w:webHidden/>
              </w:rPr>
              <w:fldChar w:fldCharType="separate"/>
            </w:r>
            <w:r w:rsidR="00620B4E">
              <w:rPr>
                <w:webHidden/>
              </w:rPr>
              <w:t>153</w:t>
            </w:r>
            <w:r w:rsidR="00B1684F">
              <w:rPr>
                <w:webHidden/>
              </w:rPr>
              <w:fldChar w:fldCharType="end"/>
            </w:r>
          </w:hyperlink>
        </w:p>
        <w:p w14:paraId="57D9B847" w14:textId="69FB5CA2" w:rsidR="00B1684F" w:rsidRDefault="00054449">
          <w:pPr>
            <w:pStyle w:val="Innehll2"/>
            <w:tabs>
              <w:tab w:val="left" w:pos="1134"/>
            </w:tabs>
            <w:rPr>
              <w:rFonts w:asciiTheme="minorHAnsi" w:eastAsiaTheme="minorEastAsia" w:hAnsiTheme="minorHAnsi" w:cstheme="minorBidi"/>
              <w:sz w:val="22"/>
              <w:szCs w:val="22"/>
              <w:lang w:eastAsia="sv-SE"/>
            </w:rPr>
          </w:pPr>
          <w:hyperlink w:anchor="_Toc17451446" w:history="1">
            <w:r w:rsidR="00B1684F" w:rsidRPr="005B1464">
              <w:rPr>
                <w:rStyle w:val="Hyperlnk"/>
                <w:rFonts w:eastAsiaTheme="majorEastAsia"/>
              </w:rPr>
              <w:t>14.2</w:t>
            </w:r>
            <w:r w:rsidR="00B1684F">
              <w:rPr>
                <w:rFonts w:asciiTheme="minorHAnsi" w:eastAsiaTheme="minorEastAsia" w:hAnsiTheme="minorHAnsi" w:cstheme="minorBidi"/>
                <w:sz w:val="22"/>
                <w:szCs w:val="22"/>
                <w:lang w:eastAsia="sv-SE"/>
              </w:rPr>
              <w:tab/>
            </w:r>
            <w:r w:rsidR="00B1684F" w:rsidRPr="005B1464">
              <w:rPr>
                <w:rStyle w:val="Hyperlnk"/>
                <w:rFonts w:eastAsiaTheme="majorEastAsia"/>
              </w:rPr>
              <w:t>Rätten till information</w:t>
            </w:r>
            <w:r w:rsidR="00B1684F">
              <w:rPr>
                <w:webHidden/>
              </w:rPr>
              <w:tab/>
            </w:r>
            <w:r w:rsidR="00B1684F">
              <w:rPr>
                <w:webHidden/>
              </w:rPr>
              <w:fldChar w:fldCharType="begin"/>
            </w:r>
            <w:r w:rsidR="00B1684F">
              <w:rPr>
                <w:webHidden/>
              </w:rPr>
              <w:instrText xml:space="preserve"> PAGEREF _Toc17451446 \h </w:instrText>
            </w:r>
            <w:r w:rsidR="00B1684F">
              <w:rPr>
                <w:webHidden/>
              </w:rPr>
            </w:r>
            <w:r w:rsidR="00B1684F">
              <w:rPr>
                <w:webHidden/>
              </w:rPr>
              <w:fldChar w:fldCharType="separate"/>
            </w:r>
            <w:r w:rsidR="00620B4E">
              <w:rPr>
                <w:webHidden/>
              </w:rPr>
              <w:t>154</w:t>
            </w:r>
            <w:r w:rsidR="00B1684F">
              <w:rPr>
                <w:webHidden/>
              </w:rPr>
              <w:fldChar w:fldCharType="end"/>
            </w:r>
          </w:hyperlink>
        </w:p>
        <w:p w14:paraId="567F569B" w14:textId="6AEFAE56" w:rsidR="00B1684F" w:rsidRDefault="00054449">
          <w:pPr>
            <w:pStyle w:val="Innehll3"/>
            <w:tabs>
              <w:tab w:val="left" w:pos="1985"/>
            </w:tabs>
            <w:rPr>
              <w:rFonts w:asciiTheme="minorHAnsi" w:eastAsiaTheme="minorEastAsia" w:hAnsiTheme="minorHAnsi" w:cstheme="minorBidi"/>
              <w:sz w:val="22"/>
              <w:szCs w:val="22"/>
              <w:lang w:eastAsia="sv-SE"/>
            </w:rPr>
          </w:pPr>
          <w:hyperlink w:anchor="_Toc17451447" w:history="1">
            <w:r w:rsidR="00B1684F" w:rsidRPr="005B1464">
              <w:rPr>
                <w:rStyle w:val="Hyperlnk"/>
                <w:rFonts w:eastAsiaTheme="majorEastAsia"/>
              </w:rPr>
              <w:t>14.2.1</w:t>
            </w:r>
            <w:r w:rsidR="00B1684F">
              <w:rPr>
                <w:rFonts w:asciiTheme="minorHAnsi" w:eastAsiaTheme="minorEastAsia" w:hAnsiTheme="minorHAnsi" w:cstheme="minorBidi"/>
                <w:sz w:val="22"/>
                <w:szCs w:val="22"/>
                <w:lang w:eastAsia="sv-SE"/>
              </w:rPr>
              <w:tab/>
            </w:r>
            <w:r w:rsidR="00B1684F" w:rsidRPr="005B1464">
              <w:rPr>
                <w:rStyle w:val="Hyperlnk"/>
                <w:rFonts w:eastAsiaTheme="majorEastAsia"/>
              </w:rPr>
              <w:t>Allmän information som ska göras tillgänglig</w:t>
            </w:r>
            <w:r w:rsidR="00B1684F">
              <w:rPr>
                <w:webHidden/>
              </w:rPr>
              <w:tab/>
            </w:r>
            <w:r w:rsidR="00B1684F">
              <w:rPr>
                <w:webHidden/>
              </w:rPr>
              <w:fldChar w:fldCharType="begin"/>
            </w:r>
            <w:r w:rsidR="00B1684F">
              <w:rPr>
                <w:webHidden/>
              </w:rPr>
              <w:instrText xml:space="preserve"> PAGEREF _Toc17451447 \h </w:instrText>
            </w:r>
            <w:r w:rsidR="00B1684F">
              <w:rPr>
                <w:webHidden/>
              </w:rPr>
            </w:r>
            <w:r w:rsidR="00B1684F">
              <w:rPr>
                <w:webHidden/>
              </w:rPr>
              <w:fldChar w:fldCharType="separate"/>
            </w:r>
            <w:r w:rsidR="00620B4E">
              <w:rPr>
                <w:webHidden/>
              </w:rPr>
              <w:t>154</w:t>
            </w:r>
            <w:r w:rsidR="00B1684F">
              <w:rPr>
                <w:webHidden/>
              </w:rPr>
              <w:fldChar w:fldCharType="end"/>
            </w:r>
          </w:hyperlink>
        </w:p>
        <w:p w14:paraId="6E2A57D7" w14:textId="05504E03" w:rsidR="00B1684F" w:rsidRDefault="00054449">
          <w:pPr>
            <w:pStyle w:val="Innehll3"/>
            <w:tabs>
              <w:tab w:val="left" w:pos="1985"/>
            </w:tabs>
            <w:rPr>
              <w:rFonts w:asciiTheme="minorHAnsi" w:eastAsiaTheme="minorEastAsia" w:hAnsiTheme="minorHAnsi" w:cstheme="minorBidi"/>
              <w:sz w:val="22"/>
              <w:szCs w:val="22"/>
              <w:lang w:eastAsia="sv-SE"/>
            </w:rPr>
          </w:pPr>
          <w:hyperlink w:anchor="_Toc17451448" w:history="1">
            <w:r w:rsidR="00B1684F" w:rsidRPr="005B1464">
              <w:rPr>
                <w:rStyle w:val="Hyperlnk"/>
                <w:rFonts w:eastAsiaTheme="majorEastAsia"/>
              </w:rPr>
              <w:t>14.2.2</w:t>
            </w:r>
            <w:r w:rsidR="00B1684F">
              <w:rPr>
                <w:rFonts w:asciiTheme="minorHAnsi" w:eastAsiaTheme="minorEastAsia" w:hAnsiTheme="minorHAnsi" w:cstheme="minorBidi"/>
                <w:sz w:val="22"/>
                <w:szCs w:val="22"/>
                <w:lang w:eastAsia="sv-SE"/>
              </w:rPr>
              <w:tab/>
            </w:r>
            <w:r w:rsidR="00B1684F" w:rsidRPr="005B1464">
              <w:rPr>
                <w:rStyle w:val="Hyperlnk"/>
                <w:rFonts w:eastAsiaTheme="majorEastAsia"/>
              </w:rPr>
              <w:t>Information som ska lämnas på begäran</w:t>
            </w:r>
            <w:r w:rsidR="00B1684F">
              <w:rPr>
                <w:webHidden/>
              </w:rPr>
              <w:tab/>
            </w:r>
            <w:r w:rsidR="00B1684F">
              <w:rPr>
                <w:webHidden/>
              </w:rPr>
              <w:fldChar w:fldCharType="begin"/>
            </w:r>
            <w:r w:rsidR="00B1684F">
              <w:rPr>
                <w:webHidden/>
              </w:rPr>
              <w:instrText xml:space="preserve"> PAGEREF _Toc17451448 \h </w:instrText>
            </w:r>
            <w:r w:rsidR="00B1684F">
              <w:rPr>
                <w:webHidden/>
              </w:rPr>
            </w:r>
            <w:r w:rsidR="00B1684F">
              <w:rPr>
                <w:webHidden/>
              </w:rPr>
              <w:fldChar w:fldCharType="separate"/>
            </w:r>
            <w:r w:rsidR="00620B4E">
              <w:rPr>
                <w:webHidden/>
              </w:rPr>
              <w:t>155</w:t>
            </w:r>
            <w:r w:rsidR="00B1684F">
              <w:rPr>
                <w:webHidden/>
              </w:rPr>
              <w:fldChar w:fldCharType="end"/>
            </w:r>
          </w:hyperlink>
        </w:p>
        <w:p w14:paraId="6978C3A5" w14:textId="0A27F8BD" w:rsidR="00B1684F" w:rsidRDefault="00054449">
          <w:pPr>
            <w:pStyle w:val="Innehll2"/>
            <w:tabs>
              <w:tab w:val="left" w:pos="1134"/>
            </w:tabs>
            <w:rPr>
              <w:rFonts w:asciiTheme="minorHAnsi" w:eastAsiaTheme="minorEastAsia" w:hAnsiTheme="minorHAnsi" w:cstheme="minorBidi"/>
              <w:sz w:val="22"/>
              <w:szCs w:val="22"/>
              <w:lang w:eastAsia="sv-SE"/>
            </w:rPr>
          </w:pPr>
          <w:hyperlink w:anchor="_Toc17451449" w:history="1">
            <w:r w:rsidR="00B1684F" w:rsidRPr="005B1464">
              <w:rPr>
                <w:rStyle w:val="Hyperlnk"/>
                <w:rFonts w:eastAsiaTheme="majorEastAsia"/>
              </w:rPr>
              <w:t>14.3</w:t>
            </w:r>
            <w:r w:rsidR="00B1684F">
              <w:rPr>
                <w:rFonts w:asciiTheme="minorHAnsi" w:eastAsiaTheme="minorEastAsia" w:hAnsiTheme="minorHAnsi" w:cstheme="minorBidi"/>
                <w:sz w:val="22"/>
                <w:szCs w:val="22"/>
                <w:lang w:eastAsia="sv-SE"/>
              </w:rPr>
              <w:tab/>
            </w:r>
            <w:r w:rsidR="00B1684F" w:rsidRPr="005B1464">
              <w:rPr>
                <w:rStyle w:val="Hyperlnk"/>
                <w:rFonts w:eastAsiaTheme="majorEastAsia"/>
              </w:rPr>
              <w:t>Begränsning av rätten till information</w:t>
            </w:r>
            <w:r w:rsidR="00B1684F">
              <w:rPr>
                <w:webHidden/>
              </w:rPr>
              <w:tab/>
            </w:r>
            <w:r w:rsidR="00B1684F">
              <w:rPr>
                <w:webHidden/>
              </w:rPr>
              <w:fldChar w:fldCharType="begin"/>
            </w:r>
            <w:r w:rsidR="00B1684F">
              <w:rPr>
                <w:webHidden/>
              </w:rPr>
              <w:instrText xml:space="preserve"> PAGEREF _Toc17451449 \h </w:instrText>
            </w:r>
            <w:r w:rsidR="00B1684F">
              <w:rPr>
                <w:webHidden/>
              </w:rPr>
            </w:r>
            <w:r w:rsidR="00B1684F">
              <w:rPr>
                <w:webHidden/>
              </w:rPr>
              <w:fldChar w:fldCharType="separate"/>
            </w:r>
            <w:r w:rsidR="00620B4E">
              <w:rPr>
                <w:webHidden/>
              </w:rPr>
              <w:t>156</w:t>
            </w:r>
            <w:r w:rsidR="00B1684F">
              <w:rPr>
                <w:webHidden/>
              </w:rPr>
              <w:fldChar w:fldCharType="end"/>
            </w:r>
          </w:hyperlink>
        </w:p>
        <w:p w14:paraId="58F68A8C" w14:textId="1522E1B3" w:rsidR="00B1684F" w:rsidRDefault="00054449">
          <w:pPr>
            <w:pStyle w:val="Innehll3"/>
            <w:tabs>
              <w:tab w:val="left" w:pos="1985"/>
            </w:tabs>
            <w:rPr>
              <w:rFonts w:asciiTheme="minorHAnsi" w:eastAsiaTheme="minorEastAsia" w:hAnsiTheme="minorHAnsi" w:cstheme="minorBidi"/>
              <w:sz w:val="22"/>
              <w:szCs w:val="22"/>
              <w:lang w:eastAsia="sv-SE"/>
            </w:rPr>
          </w:pPr>
          <w:hyperlink w:anchor="_Toc17451450" w:history="1">
            <w:r w:rsidR="00B1684F" w:rsidRPr="005B1464">
              <w:rPr>
                <w:rStyle w:val="Hyperlnk"/>
                <w:rFonts w:eastAsiaTheme="majorEastAsia"/>
              </w:rPr>
              <w:t>14.3.1</w:t>
            </w:r>
            <w:r w:rsidR="00B1684F">
              <w:rPr>
                <w:rFonts w:asciiTheme="minorHAnsi" w:eastAsiaTheme="minorEastAsia" w:hAnsiTheme="minorHAnsi" w:cstheme="minorBidi"/>
                <w:sz w:val="22"/>
                <w:szCs w:val="22"/>
                <w:lang w:eastAsia="sv-SE"/>
              </w:rPr>
              <w:tab/>
            </w:r>
            <w:r w:rsidR="00B1684F" w:rsidRPr="005B1464">
              <w:rPr>
                <w:rStyle w:val="Hyperlnk"/>
                <w:rFonts w:eastAsiaTheme="majorEastAsia"/>
              </w:rPr>
              <w:t>Rätten till information får begränsas</w:t>
            </w:r>
            <w:r w:rsidR="00B1684F">
              <w:rPr>
                <w:webHidden/>
              </w:rPr>
              <w:tab/>
            </w:r>
            <w:r w:rsidR="00B1684F">
              <w:rPr>
                <w:webHidden/>
              </w:rPr>
              <w:fldChar w:fldCharType="begin"/>
            </w:r>
            <w:r w:rsidR="00B1684F">
              <w:rPr>
                <w:webHidden/>
              </w:rPr>
              <w:instrText xml:space="preserve"> PAGEREF _Toc17451450 \h </w:instrText>
            </w:r>
            <w:r w:rsidR="00B1684F">
              <w:rPr>
                <w:webHidden/>
              </w:rPr>
            </w:r>
            <w:r w:rsidR="00B1684F">
              <w:rPr>
                <w:webHidden/>
              </w:rPr>
              <w:fldChar w:fldCharType="separate"/>
            </w:r>
            <w:r w:rsidR="00620B4E">
              <w:rPr>
                <w:webHidden/>
              </w:rPr>
              <w:t>156</w:t>
            </w:r>
            <w:r w:rsidR="00B1684F">
              <w:rPr>
                <w:webHidden/>
              </w:rPr>
              <w:fldChar w:fldCharType="end"/>
            </w:r>
          </w:hyperlink>
        </w:p>
        <w:p w14:paraId="052E157F" w14:textId="0CBA4ABB" w:rsidR="00B1684F" w:rsidRDefault="00054449">
          <w:pPr>
            <w:pStyle w:val="Innehll3"/>
            <w:tabs>
              <w:tab w:val="left" w:pos="1985"/>
            </w:tabs>
            <w:rPr>
              <w:rFonts w:asciiTheme="minorHAnsi" w:eastAsiaTheme="minorEastAsia" w:hAnsiTheme="minorHAnsi" w:cstheme="minorBidi"/>
              <w:sz w:val="22"/>
              <w:szCs w:val="22"/>
              <w:lang w:eastAsia="sv-SE"/>
            </w:rPr>
          </w:pPr>
          <w:hyperlink w:anchor="_Toc17451451" w:history="1">
            <w:r w:rsidR="00B1684F" w:rsidRPr="005B1464">
              <w:rPr>
                <w:rStyle w:val="Hyperlnk"/>
                <w:rFonts w:eastAsiaTheme="majorEastAsia"/>
              </w:rPr>
              <w:t>14.3.2</w:t>
            </w:r>
            <w:r w:rsidR="00B1684F">
              <w:rPr>
                <w:rFonts w:asciiTheme="minorHAnsi" w:eastAsiaTheme="minorEastAsia" w:hAnsiTheme="minorHAnsi" w:cstheme="minorBidi"/>
                <w:sz w:val="22"/>
                <w:szCs w:val="22"/>
                <w:lang w:eastAsia="sv-SE"/>
              </w:rPr>
              <w:tab/>
            </w:r>
            <w:r w:rsidR="00B1684F" w:rsidRPr="005B1464">
              <w:rPr>
                <w:rStyle w:val="Hyperlnk"/>
                <w:rFonts w:eastAsiaTheme="majorEastAsia"/>
              </w:rPr>
              <w:t>Ofärdig text och minnesanteckningar</w:t>
            </w:r>
            <w:r w:rsidR="00B1684F">
              <w:rPr>
                <w:webHidden/>
              </w:rPr>
              <w:tab/>
            </w:r>
            <w:r w:rsidR="00B1684F">
              <w:rPr>
                <w:webHidden/>
              </w:rPr>
              <w:fldChar w:fldCharType="begin"/>
            </w:r>
            <w:r w:rsidR="00B1684F">
              <w:rPr>
                <w:webHidden/>
              </w:rPr>
              <w:instrText xml:space="preserve"> PAGEREF _Toc17451451 \h </w:instrText>
            </w:r>
            <w:r w:rsidR="00B1684F">
              <w:rPr>
                <w:webHidden/>
              </w:rPr>
            </w:r>
            <w:r w:rsidR="00B1684F">
              <w:rPr>
                <w:webHidden/>
              </w:rPr>
              <w:fldChar w:fldCharType="separate"/>
            </w:r>
            <w:r w:rsidR="00620B4E">
              <w:rPr>
                <w:webHidden/>
              </w:rPr>
              <w:t>157</w:t>
            </w:r>
            <w:r w:rsidR="00B1684F">
              <w:rPr>
                <w:webHidden/>
              </w:rPr>
              <w:fldChar w:fldCharType="end"/>
            </w:r>
          </w:hyperlink>
        </w:p>
        <w:p w14:paraId="53FB6D8C" w14:textId="40F36070" w:rsidR="00B1684F" w:rsidRDefault="00054449">
          <w:pPr>
            <w:pStyle w:val="Innehll3"/>
            <w:tabs>
              <w:tab w:val="left" w:pos="1985"/>
            </w:tabs>
            <w:rPr>
              <w:rFonts w:asciiTheme="minorHAnsi" w:eastAsiaTheme="minorEastAsia" w:hAnsiTheme="minorHAnsi" w:cstheme="minorBidi"/>
              <w:sz w:val="22"/>
              <w:szCs w:val="22"/>
              <w:lang w:eastAsia="sv-SE"/>
            </w:rPr>
          </w:pPr>
          <w:hyperlink w:anchor="_Toc17451452" w:history="1">
            <w:r w:rsidR="00B1684F" w:rsidRPr="005B1464">
              <w:rPr>
                <w:rStyle w:val="Hyperlnk"/>
                <w:rFonts w:eastAsiaTheme="majorEastAsia"/>
              </w:rPr>
              <w:t>14.3.3</w:t>
            </w:r>
            <w:r w:rsidR="00B1684F">
              <w:rPr>
                <w:rFonts w:asciiTheme="minorHAnsi" w:eastAsiaTheme="minorEastAsia" w:hAnsiTheme="minorHAnsi" w:cstheme="minorBidi"/>
                <w:sz w:val="22"/>
                <w:szCs w:val="22"/>
                <w:lang w:eastAsia="sv-SE"/>
              </w:rPr>
              <w:tab/>
            </w:r>
            <w:r w:rsidR="00B1684F" w:rsidRPr="005B1464">
              <w:rPr>
                <w:rStyle w:val="Hyperlnk"/>
                <w:rFonts w:eastAsiaTheme="majorEastAsia"/>
              </w:rPr>
              <w:t>Orimliga eller uppenbart ogrundade framställningar</w:t>
            </w:r>
            <w:r w:rsidR="00B1684F">
              <w:rPr>
                <w:webHidden/>
              </w:rPr>
              <w:tab/>
            </w:r>
            <w:r w:rsidR="00B1684F">
              <w:rPr>
                <w:webHidden/>
              </w:rPr>
              <w:fldChar w:fldCharType="begin"/>
            </w:r>
            <w:r w:rsidR="00B1684F">
              <w:rPr>
                <w:webHidden/>
              </w:rPr>
              <w:instrText xml:space="preserve"> PAGEREF _Toc17451452 \h </w:instrText>
            </w:r>
            <w:r w:rsidR="00B1684F">
              <w:rPr>
                <w:webHidden/>
              </w:rPr>
            </w:r>
            <w:r w:rsidR="00B1684F">
              <w:rPr>
                <w:webHidden/>
              </w:rPr>
              <w:fldChar w:fldCharType="separate"/>
            </w:r>
            <w:r w:rsidR="00620B4E">
              <w:rPr>
                <w:webHidden/>
              </w:rPr>
              <w:t>159</w:t>
            </w:r>
            <w:r w:rsidR="00B1684F">
              <w:rPr>
                <w:webHidden/>
              </w:rPr>
              <w:fldChar w:fldCharType="end"/>
            </w:r>
          </w:hyperlink>
        </w:p>
        <w:p w14:paraId="6FA6677A" w14:textId="27E186FA" w:rsidR="00B1684F" w:rsidRDefault="00054449">
          <w:pPr>
            <w:pStyle w:val="Innehll2"/>
            <w:tabs>
              <w:tab w:val="left" w:pos="1134"/>
            </w:tabs>
            <w:rPr>
              <w:rFonts w:asciiTheme="minorHAnsi" w:eastAsiaTheme="minorEastAsia" w:hAnsiTheme="minorHAnsi" w:cstheme="minorBidi"/>
              <w:sz w:val="22"/>
              <w:szCs w:val="22"/>
              <w:lang w:eastAsia="sv-SE"/>
            </w:rPr>
          </w:pPr>
          <w:hyperlink w:anchor="_Toc17451453" w:history="1">
            <w:r w:rsidR="00B1684F" w:rsidRPr="005B1464">
              <w:rPr>
                <w:rStyle w:val="Hyperlnk"/>
                <w:rFonts w:eastAsiaTheme="majorEastAsia"/>
              </w:rPr>
              <w:t>14.4</w:t>
            </w:r>
            <w:r w:rsidR="00B1684F">
              <w:rPr>
                <w:rFonts w:asciiTheme="minorHAnsi" w:eastAsiaTheme="minorEastAsia" w:hAnsiTheme="minorHAnsi" w:cstheme="minorBidi"/>
                <w:sz w:val="22"/>
                <w:szCs w:val="22"/>
                <w:lang w:eastAsia="sv-SE"/>
              </w:rPr>
              <w:tab/>
            </w:r>
            <w:r w:rsidR="00B1684F" w:rsidRPr="005B1464">
              <w:rPr>
                <w:rStyle w:val="Hyperlnk"/>
                <w:rFonts w:eastAsiaTheme="majorEastAsia"/>
              </w:rPr>
              <w:t>Rättelse, radering och begränsning av behandlingen</w:t>
            </w:r>
            <w:r w:rsidR="00B1684F">
              <w:rPr>
                <w:webHidden/>
              </w:rPr>
              <w:tab/>
            </w:r>
            <w:r w:rsidR="00B1684F">
              <w:rPr>
                <w:webHidden/>
              </w:rPr>
              <w:fldChar w:fldCharType="begin"/>
            </w:r>
            <w:r w:rsidR="00B1684F">
              <w:rPr>
                <w:webHidden/>
              </w:rPr>
              <w:instrText xml:space="preserve"> PAGEREF _Toc17451453 \h </w:instrText>
            </w:r>
            <w:r w:rsidR="00B1684F">
              <w:rPr>
                <w:webHidden/>
              </w:rPr>
            </w:r>
            <w:r w:rsidR="00B1684F">
              <w:rPr>
                <w:webHidden/>
              </w:rPr>
              <w:fldChar w:fldCharType="separate"/>
            </w:r>
            <w:r w:rsidR="00620B4E">
              <w:rPr>
                <w:webHidden/>
              </w:rPr>
              <w:t>160</w:t>
            </w:r>
            <w:r w:rsidR="00B1684F">
              <w:rPr>
                <w:webHidden/>
              </w:rPr>
              <w:fldChar w:fldCharType="end"/>
            </w:r>
          </w:hyperlink>
        </w:p>
        <w:p w14:paraId="5DDCA86F" w14:textId="39B89FD5" w:rsidR="00B1684F" w:rsidRDefault="00054449">
          <w:pPr>
            <w:pStyle w:val="Innehll3"/>
            <w:tabs>
              <w:tab w:val="left" w:pos="1985"/>
            </w:tabs>
            <w:rPr>
              <w:rFonts w:asciiTheme="minorHAnsi" w:eastAsiaTheme="minorEastAsia" w:hAnsiTheme="minorHAnsi" w:cstheme="minorBidi"/>
              <w:sz w:val="22"/>
              <w:szCs w:val="22"/>
              <w:lang w:eastAsia="sv-SE"/>
            </w:rPr>
          </w:pPr>
          <w:hyperlink w:anchor="_Toc17451454" w:history="1">
            <w:r w:rsidR="00B1684F" w:rsidRPr="005B1464">
              <w:rPr>
                <w:rStyle w:val="Hyperlnk"/>
                <w:rFonts w:eastAsiaTheme="majorEastAsia"/>
              </w:rPr>
              <w:t>14.4.1</w:t>
            </w:r>
            <w:r w:rsidR="00B1684F">
              <w:rPr>
                <w:rFonts w:asciiTheme="minorHAnsi" w:eastAsiaTheme="minorEastAsia" w:hAnsiTheme="minorHAnsi" w:cstheme="minorBidi"/>
                <w:sz w:val="22"/>
                <w:szCs w:val="22"/>
                <w:lang w:eastAsia="sv-SE"/>
              </w:rPr>
              <w:tab/>
            </w:r>
            <w:r w:rsidR="00B1684F" w:rsidRPr="005B1464">
              <w:rPr>
                <w:rStyle w:val="Hyperlnk"/>
                <w:rFonts w:eastAsiaTheme="majorEastAsia"/>
              </w:rPr>
              <w:t>Rätten till rättelse och komplettering</w:t>
            </w:r>
            <w:r w:rsidR="00B1684F">
              <w:rPr>
                <w:webHidden/>
              </w:rPr>
              <w:tab/>
            </w:r>
            <w:r w:rsidR="00B1684F">
              <w:rPr>
                <w:webHidden/>
              </w:rPr>
              <w:fldChar w:fldCharType="begin"/>
            </w:r>
            <w:r w:rsidR="00B1684F">
              <w:rPr>
                <w:webHidden/>
              </w:rPr>
              <w:instrText xml:space="preserve"> PAGEREF _Toc17451454 \h </w:instrText>
            </w:r>
            <w:r w:rsidR="00B1684F">
              <w:rPr>
                <w:webHidden/>
              </w:rPr>
            </w:r>
            <w:r w:rsidR="00B1684F">
              <w:rPr>
                <w:webHidden/>
              </w:rPr>
              <w:fldChar w:fldCharType="separate"/>
            </w:r>
            <w:r w:rsidR="00620B4E">
              <w:rPr>
                <w:webHidden/>
              </w:rPr>
              <w:t>160</w:t>
            </w:r>
            <w:r w:rsidR="00B1684F">
              <w:rPr>
                <w:webHidden/>
              </w:rPr>
              <w:fldChar w:fldCharType="end"/>
            </w:r>
          </w:hyperlink>
        </w:p>
        <w:p w14:paraId="75368090" w14:textId="5EE06A2C" w:rsidR="00B1684F" w:rsidRDefault="00054449">
          <w:pPr>
            <w:pStyle w:val="Innehll3"/>
            <w:tabs>
              <w:tab w:val="left" w:pos="1985"/>
            </w:tabs>
            <w:rPr>
              <w:rFonts w:asciiTheme="minorHAnsi" w:eastAsiaTheme="minorEastAsia" w:hAnsiTheme="minorHAnsi" w:cstheme="minorBidi"/>
              <w:sz w:val="22"/>
              <w:szCs w:val="22"/>
              <w:lang w:eastAsia="sv-SE"/>
            </w:rPr>
          </w:pPr>
          <w:hyperlink w:anchor="_Toc17451455" w:history="1">
            <w:r w:rsidR="00B1684F" w:rsidRPr="005B1464">
              <w:rPr>
                <w:rStyle w:val="Hyperlnk"/>
                <w:rFonts w:eastAsiaTheme="majorEastAsia"/>
              </w:rPr>
              <w:t>14.4.2</w:t>
            </w:r>
            <w:r w:rsidR="00B1684F">
              <w:rPr>
                <w:rFonts w:asciiTheme="minorHAnsi" w:eastAsiaTheme="minorEastAsia" w:hAnsiTheme="minorHAnsi" w:cstheme="minorBidi"/>
                <w:sz w:val="22"/>
                <w:szCs w:val="22"/>
                <w:lang w:eastAsia="sv-SE"/>
              </w:rPr>
              <w:tab/>
            </w:r>
            <w:r w:rsidR="00B1684F" w:rsidRPr="005B1464">
              <w:rPr>
                <w:rStyle w:val="Hyperlnk"/>
                <w:rFonts w:eastAsiaTheme="majorEastAsia"/>
              </w:rPr>
              <w:t>Rätten till radering</w:t>
            </w:r>
            <w:r w:rsidR="00B1684F">
              <w:rPr>
                <w:webHidden/>
              </w:rPr>
              <w:tab/>
            </w:r>
            <w:r w:rsidR="00B1684F">
              <w:rPr>
                <w:webHidden/>
              </w:rPr>
              <w:fldChar w:fldCharType="begin"/>
            </w:r>
            <w:r w:rsidR="00B1684F">
              <w:rPr>
                <w:webHidden/>
              </w:rPr>
              <w:instrText xml:space="preserve"> PAGEREF _Toc17451455 \h </w:instrText>
            </w:r>
            <w:r w:rsidR="00B1684F">
              <w:rPr>
                <w:webHidden/>
              </w:rPr>
            </w:r>
            <w:r w:rsidR="00B1684F">
              <w:rPr>
                <w:webHidden/>
              </w:rPr>
              <w:fldChar w:fldCharType="separate"/>
            </w:r>
            <w:r w:rsidR="00620B4E">
              <w:rPr>
                <w:webHidden/>
              </w:rPr>
              <w:t>161</w:t>
            </w:r>
            <w:r w:rsidR="00B1684F">
              <w:rPr>
                <w:webHidden/>
              </w:rPr>
              <w:fldChar w:fldCharType="end"/>
            </w:r>
          </w:hyperlink>
        </w:p>
        <w:p w14:paraId="46EF1723" w14:textId="16F631A3" w:rsidR="00B1684F" w:rsidRDefault="00054449">
          <w:pPr>
            <w:pStyle w:val="Innehll3"/>
            <w:tabs>
              <w:tab w:val="left" w:pos="1985"/>
            </w:tabs>
            <w:rPr>
              <w:rFonts w:asciiTheme="minorHAnsi" w:eastAsiaTheme="minorEastAsia" w:hAnsiTheme="minorHAnsi" w:cstheme="minorBidi"/>
              <w:sz w:val="22"/>
              <w:szCs w:val="22"/>
              <w:lang w:eastAsia="sv-SE"/>
            </w:rPr>
          </w:pPr>
          <w:hyperlink w:anchor="_Toc17451456" w:history="1">
            <w:r w:rsidR="00B1684F" w:rsidRPr="005B1464">
              <w:rPr>
                <w:rStyle w:val="Hyperlnk"/>
                <w:rFonts w:eastAsiaTheme="majorEastAsia"/>
              </w:rPr>
              <w:t>14.4.3</w:t>
            </w:r>
            <w:r w:rsidR="00B1684F">
              <w:rPr>
                <w:rFonts w:asciiTheme="minorHAnsi" w:eastAsiaTheme="minorEastAsia" w:hAnsiTheme="minorHAnsi" w:cstheme="minorBidi"/>
                <w:sz w:val="22"/>
                <w:szCs w:val="22"/>
                <w:lang w:eastAsia="sv-SE"/>
              </w:rPr>
              <w:tab/>
            </w:r>
            <w:r w:rsidR="00B1684F" w:rsidRPr="005B1464">
              <w:rPr>
                <w:rStyle w:val="Hyperlnk"/>
                <w:rFonts w:eastAsiaTheme="majorEastAsia"/>
              </w:rPr>
              <w:t>Begränsning av behandlingen</w:t>
            </w:r>
            <w:r w:rsidR="00B1684F">
              <w:rPr>
                <w:webHidden/>
              </w:rPr>
              <w:tab/>
            </w:r>
            <w:r w:rsidR="00B1684F">
              <w:rPr>
                <w:webHidden/>
              </w:rPr>
              <w:fldChar w:fldCharType="begin"/>
            </w:r>
            <w:r w:rsidR="00B1684F">
              <w:rPr>
                <w:webHidden/>
              </w:rPr>
              <w:instrText xml:space="preserve"> PAGEREF _Toc17451456 \h </w:instrText>
            </w:r>
            <w:r w:rsidR="00B1684F">
              <w:rPr>
                <w:webHidden/>
              </w:rPr>
            </w:r>
            <w:r w:rsidR="00B1684F">
              <w:rPr>
                <w:webHidden/>
              </w:rPr>
              <w:fldChar w:fldCharType="separate"/>
            </w:r>
            <w:r w:rsidR="00620B4E">
              <w:rPr>
                <w:webHidden/>
              </w:rPr>
              <w:t>162</w:t>
            </w:r>
            <w:r w:rsidR="00B1684F">
              <w:rPr>
                <w:webHidden/>
              </w:rPr>
              <w:fldChar w:fldCharType="end"/>
            </w:r>
          </w:hyperlink>
        </w:p>
        <w:p w14:paraId="5D57793F" w14:textId="545E9FA4" w:rsidR="00B1684F" w:rsidRDefault="00054449">
          <w:pPr>
            <w:pStyle w:val="Innehll3"/>
            <w:tabs>
              <w:tab w:val="left" w:pos="1985"/>
            </w:tabs>
            <w:rPr>
              <w:rFonts w:asciiTheme="minorHAnsi" w:eastAsiaTheme="minorEastAsia" w:hAnsiTheme="minorHAnsi" w:cstheme="minorBidi"/>
              <w:sz w:val="22"/>
              <w:szCs w:val="22"/>
              <w:lang w:eastAsia="sv-SE"/>
            </w:rPr>
          </w:pPr>
          <w:hyperlink w:anchor="_Toc17451457" w:history="1">
            <w:r w:rsidR="00B1684F" w:rsidRPr="005B1464">
              <w:rPr>
                <w:rStyle w:val="Hyperlnk"/>
                <w:rFonts w:eastAsiaTheme="majorEastAsia"/>
              </w:rPr>
              <w:t>14.4.4</w:t>
            </w:r>
            <w:r w:rsidR="00B1684F">
              <w:rPr>
                <w:rFonts w:asciiTheme="minorHAnsi" w:eastAsiaTheme="minorEastAsia" w:hAnsiTheme="minorHAnsi" w:cstheme="minorBidi"/>
                <w:sz w:val="22"/>
                <w:szCs w:val="22"/>
                <w:lang w:eastAsia="sv-SE"/>
              </w:rPr>
              <w:tab/>
            </w:r>
            <w:r w:rsidR="00B1684F" w:rsidRPr="005B1464">
              <w:rPr>
                <w:rStyle w:val="Hyperlnk"/>
                <w:rFonts w:eastAsiaTheme="majorEastAsia"/>
              </w:rPr>
              <w:t>Val av åtgärd</w:t>
            </w:r>
            <w:r w:rsidR="00B1684F">
              <w:rPr>
                <w:webHidden/>
              </w:rPr>
              <w:tab/>
            </w:r>
            <w:r w:rsidR="00B1684F">
              <w:rPr>
                <w:webHidden/>
              </w:rPr>
              <w:fldChar w:fldCharType="begin"/>
            </w:r>
            <w:r w:rsidR="00B1684F">
              <w:rPr>
                <w:webHidden/>
              </w:rPr>
              <w:instrText xml:space="preserve"> PAGEREF _Toc17451457 \h </w:instrText>
            </w:r>
            <w:r w:rsidR="00B1684F">
              <w:rPr>
                <w:webHidden/>
              </w:rPr>
            </w:r>
            <w:r w:rsidR="00B1684F">
              <w:rPr>
                <w:webHidden/>
              </w:rPr>
              <w:fldChar w:fldCharType="separate"/>
            </w:r>
            <w:r w:rsidR="00620B4E">
              <w:rPr>
                <w:webHidden/>
              </w:rPr>
              <w:t>163</w:t>
            </w:r>
            <w:r w:rsidR="00B1684F">
              <w:rPr>
                <w:webHidden/>
              </w:rPr>
              <w:fldChar w:fldCharType="end"/>
            </w:r>
          </w:hyperlink>
        </w:p>
        <w:p w14:paraId="7FD3566D" w14:textId="43FB233A" w:rsidR="00B1684F" w:rsidRDefault="00054449">
          <w:pPr>
            <w:pStyle w:val="Innehll2"/>
            <w:tabs>
              <w:tab w:val="left" w:pos="1134"/>
            </w:tabs>
            <w:rPr>
              <w:rFonts w:asciiTheme="minorHAnsi" w:eastAsiaTheme="minorEastAsia" w:hAnsiTheme="minorHAnsi" w:cstheme="minorBidi"/>
              <w:sz w:val="22"/>
              <w:szCs w:val="22"/>
              <w:lang w:eastAsia="sv-SE"/>
            </w:rPr>
          </w:pPr>
          <w:hyperlink w:anchor="_Toc17451458" w:history="1">
            <w:r w:rsidR="00B1684F" w:rsidRPr="005B1464">
              <w:rPr>
                <w:rStyle w:val="Hyperlnk"/>
                <w:rFonts w:eastAsiaTheme="majorEastAsia"/>
              </w:rPr>
              <w:t>14.5</w:t>
            </w:r>
            <w:r w:rsidR="00B1684F">
              <w:rPr>
                <w:rFonts w:asciiTheme="minorHAnsi" w:eastAsiaTheme="minorEastAsia" w:hAnsiTheme="minorHAnsi" w:cstheme="minorBidi"/>
                <w:sz w:val="22"/>
                <w:szCs w:val="22"/>
                <w:lang w:eastAsia="sv-SE"/>
              </w:rPr>
              <w:tab/>
            </w:r>
            <w:r w:rsidR="00B1684F" w:rsidRPr="005B1464">
              <w:rPr>
                <w:rStyle w:val="Hyperlnk"/>
                <w:rFonts w:eastAsiaTheme="majorEastAsia"/>
              </w:rPr>
              <w:t>Information ska inte avgiftsbeläggas</w:t>
            </w:r>
            <w:r w:rsidR="00B1684F">
              <w:rPr>
                <w:webHidden/>
              </w:rPr>
              <w:tab/>
            </w:r>
            <w:r w:rsidR="00B1684F">
              <w:rPr>
                <w:webHidden/>
              </w:rPr>
              <w:fldChar w:fldCharType="begin"/>
            </w:r>
            <w:r w:rsidR="00B1684F">
              <w:rPr>
                <w:webHidden/>
              </w:rPr>
              <w:instrText xml:space="preserve"> PAGEREF _Toc17451458 \h </w:instrText>
            </w:r>
            <w:r w:rsidR="00B1684F">
              <w:rPr>
                <w:webHidden/>
              </w:rPr>
            </w:r>
            <w:r w:rsidR="00B1684F">
              <w:rPr>
                <w:webHidden/>
              </w:rPr>
              <w:fldChar w:fldCharType="separate"/>
            </w:r>
            <w:r w:rsidR="00620B4E">
              <w:rPr>
                <w:webHidden/>
              </w:rPr>
              <w:t>164</w:t>
            </w:r>
            <w:r w:rsidR="00B1684F">
              <w:rPr>
                <w:webHidden/>
              </w:rPr>
              <w:fldChar w:fldCharType="end"/>
            </w:r>
          </w:hyperlink>
        </w:p>
        <w:p w14:paraId="69A78D0E" w14:textId="0C6D0356" w:rsidR="00B1684F" w:rsidRDefault="00054449">
          <w:pPr>
            <w:pStyle w:val="Innehll1"/>
            <w:rPr>
              <w:rFonts w:asciiTheme="minorHAnsi" w:eastAsiaTheme="minorEastAsia" w:hAnsiTheme="minorHAnsi"/>
              <w:sz w:val="22"/>
              <w:lang w:eastAsia="sv-SE"/>
            </w:rPr>
          </w:pPr>
          <w:hyperlink w:anchor="_Toc17451459" w:history="1">
            <w:r w:rsidR="00B1684F" w:rsidRPr="005B1464">
              <w:rPr>
                <w:rStyle w:val="Hyperlnk"/>
              </w:rPr>
              <w:t>15</w:t>
            </w:r>
            <w:r w:rsidR="00B1684F">
              <w:rPr>
                <w:rFonts w:asciiTheme="minorHAnsi" w:eastAsiaTheme="minorEastAsia" w:hAnsiTheme="minorHAnsi"/>
                <w:sz w:val="22"/>
                <w:lang w:eastAsia="sv-SE"/>
              </w:rPr>
              <w:tab/>
            </w:r>
            <w:r w:rsidR="00B1684F" w:rsidRPr="005B1464">
              <w:rPr>
                <w:rStyle w:val="Hyperlnk"/>
              </w:rPr>
              <w:t>Tillsyn</w:t>
            </w:r>
            <w:r w:rsidR="00B1684F">
              <w:rPr>
                <w:webHidden/>
              </w:rPr>
              <w:tab/>
            </w:r>
            <w:r w:rsidR="00B1684F">
              <w:rPr>
                <w:webHidden/>
              </w:rPr>
              <w:fldChar w:fldCharType="begin"/>
            </w:r>
            <w:r w:rsidR="00B1684F">
              <w:rPr>
                <w:webHidden/>
              </w:rPr>
              <w:instrText xml:space="preserve"> PAGEREF _Toc17451459 \h </w:instrText>
            </w:r>
            <w:r w:rsidR="00B1684F">
              <w:rPr>
                <w:webHidden/>
              </w:rPr>
            </w:r>
            <w:r w:rsidR="00B1684F">
              <w:rPr>
                <w:webHidden/>
              </w:rPr>
              <w:fldChar w:fldCharType="separate"/>
            </w:r>
            <w:r w:rsidR="00620B4E">
              <w:rPr>
                <w:webHidden/>
              </w:rPr>
              <w:t>165</w:t>
            </w:r>
            <w:r w:rsidR="00B1684F">
              <w:rPr>
                <w:webHidden/>
              </w:rPr>
              <w:fldChar w:fldCharType="end"/>
            </w:r>
          </w:hyperlink>
        </w:p>
        <w:p w14:paraId="5BDB3CDB" w14:textId="37F3CF9F" w:rsidR="00B1684F" w:rsidRDefault="00054449">
          <w:pPr>
            <w:pStyle w:val="Innehll2"/>
            <w:tabs>
              <w:tab w:val="left" w:pos="1134"/>
            </w:tabs>
            <w:rPr>
              <w:rFonts w:asciiTheme="minorHAnsi" w:eastAsiaTheme="minorEastAsia" w:hAnsiTheme="minorHAnsi" w:cstheme="minorBidi"/>
              <w:sz w:val="22"/>
              <w:szCs w:val="22"/>
              <w:lang w:eastAsia="sv-SE"/>
            </w:rPr>
          </w:pPr>
          <w:hyperlink w:anchor="_Toc17451460" w:history="1">
            <w:r w:rsidR="00B1684F" w:rsidRPr="005B1464">
              <w:rPr>
                <w:rStyle w:val="Hyperlnk"/>
                <w:rFonts w:eastAsiaTheme="majorEastAsia"/>
              </w:rPr>
              <w:t>15.1</w:t>
            </w:r>
            <w:r w:rsidR="00B1684F">
              <w:rPr>
                <w:rFonts w:asciiTheme="minorHAnsi" w:eastAsiaTheme="minorEastAsia" w:hAnsiTheme="minorHAnsi" w:cstheme="minorBidi"/>
                <w:sz w:val="22"/>
                <w:szCs w:val="22"/>
                <w:lang w:eastAsia="sv-SE"/>
              </w:rPr>
              <w:tab/>
            </w:r>
            <w:r w:rsidR="00B1684F" w:rsidRPr="005B1464">
              <w:rPr>
                <w:rStyle w:val="Hyperlnk"/>
                <w:rFonts w:eastAsiaTheme="majorEastAsia"/>
              </w:rPr>
              <w:t>Det behövs en särskild reglering</w:t>
            </w:r>
            <w:r w:rsidR="00B1684F">
              <w:rPr>
                <w:webHidden/>
              </w:rPr>
              <w:tab/>
            </w:r>
            <w:r w:rsidR="00B1684F">
              <w:rPr>
                <w:webHidden/>
              </w:rPr>
              <w:fldChar w:fldCharType="begin"/>
            </w:r>
            <w:r w:rsidR="00B1684F">
              <w:rPr>
                <w:webHidden/>
              </w:rPr>
              <w:instrText xml:space="preserve"> PAGEREF _Toc17451460 \h </w:instrText>
            </w:r>
            <w:r w:rsidR="00B1684F">
              <w:rPr>
                <w:webHidden/>
              </w:rPr>
            </w:r>
            <w:r w:rsidR="00B1684F">
              <w:rPr>
                <w:webHidden/>
              </w:rPr>
              <w:fldChar w:fldCharType="separate"/>
            </w:r>
            <w:r w:rsidR="00620B4E">
              <w:rPr>
                <w:webHidden/>
              </w:rPr>
              <w:t>165</w:t>
            </w:r>
            <w:r w:rsidR="00B1684F">
              <w:rPr>
                <w:webHidden/>
              </w:rPr>
              <w:fldChar w:fldCharType="end"/>
            </w:r>
          </w:hyperlink>
        </w:p>
        <w:p w14:paraId="04BA978C" w14:textId="488D83CE" w:rsidR="00B1684F" w:rsidRDefault="00054449">
          <w:pPr>
            <w:pStyle w:val="Innehll3"/>
            <w:tabs>
              <w:tab w:val="left" w:pos="1985"/>
            </w:tabs>
            <w:rPr>
              <w:rFonts w:asciiTheme="minorHAnsi" w:eastAsiaTheme="minorEastAsia" w:hAnsiTheme="minorHAnsi" w:cstheme="minorBidi"/>
              <w:sz w:val="22"/>
              <w:szCs w:val="22"/>
              <w:lang w:eastAsia="sv-SE"/>
            </w:rPr>
          </w:pPr>
          <w:hyperlink w:anchor="_Toc17451461" w:history="1">
            <w:r w:rsidR="00B1684F" w:rsidRPr="005B1464">
              <w:rPr>
                <w:rStyle w:val="Hyperlnk"/>
                <w:rFonts w:eastAsiaTheme="majorEastAsia"/>
              </w:rPr>
              <w:t>15.1.1</w:t>
            </w:r>
            <w:r w:rsidR="00B1684F">
              <w:rPr>
                <w:rFonts w:asciiTheme="minorHAnsi" w:eastAsiaTheme="minorEastAsia" w:hAnsiTheme="minorHAnsi" w:cstheme="minorBidi"/>
                <w:sz w:val="22"/>
                <w:szCs w:val="22"/>
                <w:lang w:eastAsia="sv-SE"/>
              </w:rPr>
              <w:tab/>
            </w:r>
            <w:r w:rsidR="00B1684F" w:rsidRPr="005B1464">
              <w:rPr>
                <w:rStyle w:val="Hyperlnk"/>
                <w:rFonts w:eastAsiaTheme="majorEastAsia"/>
              </w:rPr>
              <w:t>Dagens tillsyn över Säkerhetspolisens personuppgiftsbehandling</w:t>
            </w:r>
            <w:r w:rsidR="00B1684F">
              <w:rPr>
                <w:webHidden/>
              </w:rPr>
              <w:tab/>
            </w:r>
            <w:r w:rsidR="00B1684F">
              <w:rPr>
                <w:webHidden/>
              </w:rPr>
              <w:fldChar w:fldCharType="begin"/>
            </w:r>
            <w:r w:rsidR="00B1684F">
              <w:rPr>
                <w:webHidden/>
              </w:rPr>
              <w:instrText xml:space="preserve"> PAGEREF _Toc17451461 \h </w:instrText>
            </w:r>
            <w:r w:rsidR="00B1684F">
              <w:rPr>
                <w:webHidden/>
              </w:rPr>
            </w:r>
            <w:r w:rsidR="00B1684F">
              <w:rPr>
                <w:webHidden/>
              </w:rPr>
              <w:fldChar w:fldCharType="separate"/>
            </w:r>
            <w:r w:rsidR="00620B4E">
              <w:rPr>
                <w:webHidden/>
              </w:rPr>
              <w:t>165</w:t>
            </w:r>
            <w:r w:rsidR="00B1684F">
              <w:rPr>
                <w:webHidden/>
              </w:rPr>
              <w:fldChar w:fldCharType="end"/>
            </w:r>
          </w:hyperlink>
        </w:p>
        <w:p w14:paraId="05547E40" w14:textId="27F45173" w:rsidR="00B1684F" w:rsidRDefault="00054449">
          <w:pPr>
            <w:pStyle w:val="Innehll3"/>
            <w:tabs>
              <w:tab w:val="left" w:pos="1985"/>
            </w:tabs>
            <w:rPr>
              <w:rFonts w:asciiTheme="minorHAnsi" w:eastAsiaTheme="minorEastAsia" w:hAnsiTheme="minorHAnsi" w:cstheme="minorBidi"/>
              <w:sz w:val="22"/>
              <w:szCs w:val="22"/>
              <w:lang w:eastAsia="sv-SE"/>
            </w:rPr>
          </w:pPr>
          <w:hyperlink w:anchor="_Toc17451462" w:history="1">
            <w:r w:rsidR="00B1684F" w:rsidRPr="005B1464">
              <w:rPr>
                <w:rStyle w:val="Hyperlnk"/>
                <w:rFonts w:eastAsiaTheme="majorEastAsia"/>
              </w:rPr>
              <w:t>15.1.2</w:t>
            </w:r>
            <w:r w:rsidR="00B1684F">
              <w:rPr>
                <w:rFonts w:asciiTheme="minorHAnsi" w:eastAsiaTheme="minorEastAsia" w:hAnsiTheme="minorHAnsi" w:cstheme="minorBidi"/>
                <w:sz w:val="22"/>
                <w:szCs w:val="22"/>
                <w:lang w:eastAsia="sv-SE"/>
              </w:rPr>
              <w:tab/>
            </w:r>
            <w:r w:rsidR="00B1684F" w:rsidRPr="005B1464">
              <w:rPr>
                <w:rStyle w:val="Hyperlnk"/>
                <w:rFonts w:eastAsiaTheme="majorEastAsia"/>
              </w:rPr>
              <w:t>Utgångspunkter för överväganden om tillsyn</w:t>
            </w:r>
            <w:r w:rsidR="00B1684F">
              <w:rPr>
                <w:webHidden/>
              </w:rPr>
              <w:tab/>
            </w:r>
            <w:r w:rsidR="00B1684F">
              <w:rPr>
                <w:webHidden/>
              </w:rPr>
              <w:fldChar w:fldCharType="begin"/>
            </w:r>
            <w:r w:rsidR="00B1684F">
              <w:rPr>
                <w:webHidden/>
              </w:rPr>
              <w:instrText xml:space="preserve"> PAGEREF _Toc17451462 \h </w:instrText>
            </w:r>
            <w:r w:rsidR="00B1684F">
              <w:rPr>
                <w:webHidden/>
              </w:rPr>
            </w:r>
            <w:r w:rsidR="00B1684F">
              <w:rPr>
                <w:webHidden/>
              </w:rPr>
              <w:fldChar w:fldCharType="separate"/>
            </w:r>
            <w:r w:rsidR="00620B4E">
              <w:rPr>
                <w:webHidden/>
              </w:rPr>
              <w:t>166</w:t>
            </w:r>
            <w:r w:rsidR="00B1684F">
              <w:rPr>
                <w:webHidden/>
              </w:rPr>
              <w:fldChar w:fldCharType="end"/>
            </w:r>
          </w:hyperlink>
        </w:p>
        <w:p w14:paraId="157C0D0F" w14:textId="16166402" w:rsidR="00B1684F" w:rsidRDefault="00054449">
          <w:pPr>
            <w:pStyle w:val="Innehll3"/>
            <w:tabs>
              <w:tab w:val="left" w:pos="1985"/>
            </w:tabs>
            <w:rPr>
              <w:rFonts w:asciiTheme="minorHAnsi" w:eastAsiaTheme="minorEastAsia" w:hAnsiTheme="minorHAnsi" w:cstheme="minorBidi"/>
              <w:sz w:val="22"/>
              <w:szCs w:val="22"/>
              <w:lang w:eastAsia="sv-SE"/>
            </w:rPr>
          </w:pPr>
          <w:hyperlink w:anchor="_Toc17451463" w:history="1">
            <w:r w:rsidR="00B1684F" w:rsidRPr="005B1464">
              <w:rPr>
                <w:rStyle w:val="Hyperlnk"/>
                <w:rFonts w:eastAsiaTheme="majorEastAsia"/>
              </w:rPr>
              <w:t>15.1.3</w:t>
            </w:r>
            <w:r w:rsidR="00B1684F">
              <w:rPr>
                <w:rFonts w:asciiTheme="minorHAnsi" w:eastAsiaTheme="minorEastAsia" w:hAnsiTheme="minorHAnsi" w:cstheme="minorBidi"/>
                <w:sz w:val="22"/>
                <w:szCs w:val="22"/>
                <w:lang w:eastAsia="sv-SE"/>
              </w:rPr>
              <w:tab/>
            </w:r>
            <w:r w:rsidR="00B1684F" w:rsidRPr="005B1464">
              <w:rPr>
                <w:rStyle w:val="Hyperlnk"/>
                <w:rFonts w:eastAsiaTheme="majorEastAsia"/>
              </w:rPr>
              <w:t>Tillsynen över Säkerhetspolisen bör regleras i den nya lagen</w:t>
            </w:r>
            <w:r w:rsidR="00B1684F">
              <w:rPr>
                <w:webHidden/>
              </w:rPr>
              <w:tab/>
            </w:r>
            <w:r w:rsidR="00B1684F">
              <w:rPr>
                <w:webHidden/>
              </w:rPr>
              <w:fldChar w:fldCharType="begin"/>
            </w:r>
            <w:r w:rsidR="00B1684F">
              <w:rPr>
                <w:webHidden/>
              </w:rPr>
              <w:instrText xml:space="preserve"> PAGEREF _Toc17451463 \h </w:instrText>
            </w:r>
            <w:r w:rsidR="00B1684F">
              <w:rPr>
                <w:webHidden/>
              </w:rPr>
            </w:r>
            <w:r w:rsidR="00B1684F">
              <w:rPr>
                <w:webHidden/>
              </w:rPr>
              <w:fldChar w:fldCharType="separate"/>
            </w:r>
            <w:r w:rsidR="00620B4E">
              <w:rPr>
                <w:webHidden/>
              </w:rPr>
              <w:t>167</w:t>
            </w:r>
            <w:r w:rsidR="00B1684F">
              <w:rPr>
                <w:webHidden/>
              </w:rPr>
              <w:fldChar w:fldCharType="end"/>
            </w:r>
          </w:hyperlink>
        </w:p>
        <w:p w14:paraId="530DA794" w14:textId="5BF6355E" w:rsidR="00B1684F" w:rsidRDefault="00054449">
          <w:pPr>
            <w:pStyle w:val="Innehll2"/>
            <w:tabs>
              <w:tab w:val="left" w:pos="1134"/>
            </w:tabs>
            <w:rPr>
              <w:rFonts w:asciiTheme="minorHAnsi" w:eastAsiaTheme="minorEastAsia" w:hAnsiTheme="minorHAnsi" w:cstheme="minorBidi"/>
              <w:sz w:val="22"/>
              <w:szCs w:val="22"/>
              <w:lang w:eastAsia="sv-SE"/>
            </w:rPr>
          </w:pPr>
          <w:hyperlink w:anchor="_Toc17451464" w:history="1">
            <w:r w:rsidR="00B1684F" w:rsidRPr="005B1464">
              <w:rPr>
                <w:rStyle w:val="Hyperlnk"/>
                <w:rFonts w:eastAsiaTheme="majorEastAsia"/>
              </w:rPr>
              <w:t>15.2</w:t>
            </w:r>
            <w:r w:rsidR="00B1684F">
              <w:rPr>
                <w:rFonts w:asciiTheme="minorHAnsi" w:eastAsiaTheme="minorEastAsia" w:hAnsiTheme="minorHAnsi" w:cstheme="minorBidi"/>
                <w:sz w:val="22"/>
                <w:szCs w:val="22"/>
                <w:lang w:eastAsia="sv-SE"/>
              </w:rPr>
              <w:tab/>
            </w:r>
            <w:r w:rsidR="00B1684F" w:rsidRPr="005B1464">
              <w:rPr>
                <w:rStyle w:val="Hyperlnk"/>
                <w:rFonts w:eastAsiaTheme="majorEastAsia"/>
              </w:rPr>
              <w:t>Vem ska utöva tillsyn över Säkerhetspolisen?</w:t>
            </w:r>
            <w:r w:rsidR="00B1684F">
              <w:rPr>
                <w:webHidden/>
              </w:rPr>
              <w:tab/>
            </w:r>
            <w:r w:rsidR="00B1684F">
              <w:rPr>
                <w:webHidden/>
              </w:rPr>
              <w:fldChar w:fldCharType="begin"/>
            </w:r>
            <w:r w:rsidR="00B1684F">
              <w:rPr>
                <w:webHidden/>
              </w:rPr>
              <w:instrText xml:space="preserve"> PAGEREF _Toc17451464 \h </w:instrText>
            </w:r>
            <w:r w:rsidR="00B1684F">
              <w:rPr>
                <w:webHidden/>
              </w:rPr>
            </w:r>
            <w:r w:rsidR="00B1684F">
              <w:rPr>
                <w:webHidden/>
              </w:rPr>
              <w:fldChar w:fldCharType="separate"/>
            </w:r>
            <w:r w:rsidR="00620B4E">
              <w:rPr>
                <w:webHidden/>
              </w:rPr>
              <w:t>168</w:t>
            </w:r>
            <w:r w:rsidR="00B1684F">
              <w:rPr>
                <w:webHidden/>
              </w:rPr>
              <w:fldChar w:fldCharType="end"/>
            </w:r>
          </w:hyperlink>
        </w:p>
        <w:p w14:paraId="4DE2BC45" w14:textId="78872456" w:rsidR="00B1684F" w:rsidRDefault="00054449">
          <w:pPr>
            <w:pStyle w:val="Innehll2"/>
            <w:tabs>
              <w:tab w:val="left" w:pos="1134"/>
            </w:tabs>
            <w:rPr>
              <w:rFonts w:asciiTheme="minorHAnsi" w:eastAsiaTheme="minorEastAsia" w:hAnsiTheme="minorHAnsi" w:cstheme="minorBidi"/>
              <w:sz w:val="22"/>
              <w:szCs w:val="22"/>
              <w:lang w:eastAsia="sv-SE"/>
            </w:rPr>
          </w:pPr>
          <w:hyperlink w:anchor="_Toc17451465" w:history="1">
            <w:r w:rsidR="00B1684F" w:rsidRPr="005B1464">
              <w:rPr>
                <w:rStyle w:val="Hyperlnk"/>
                <w:rFonts w:eastAsiaTheme="majorEastAsia"/>
              </w:rPr>
              <w:t>15.3</w:t>
            </w:r>
            <w:r w:rsidR="00B1684F">
              <w:rPr>
                <w:rFonts w:asciiTheme="minorHAnsi" w:eastAsiaTheme="minorEastAsia" w:hAnsiTheme="minorHAnsi" w:cstheme="minorBidi"/>
                <w:sz w:val="22"/>
                <w:szCs w:val="22"/>
                <w:lang w:eastAsia="sv-SE"/>
              </w:rPr>
              <w:tab/>
            </w:r>
            <w:r w:rsidR="00B1684F" w:rsidRPr="005B1464">
              <w:rPr>
                <w:rStyle w:val="Hyperlnk"/>
                <w:rFonts w:eastAsiaTheme="majorEastAsia"/>
              </w:rPr>
              <w:t>Det behövs inte någon definition av tillsynsmyndighet i lagen</w:t>
            </w:r>
            <w:r w:rsidR="00B1684F">
              <w:rPr>
                <w:webHidden/>
              </w:rPr>
              <w:tab/>
            </w:r>
            <w:r w:rsidR="00B1684F">
              <w:rPr>
                <w:webHidden/>
              </w:rPr>
              <w:fldChar w:fldCharType="begin"/>
            </w:r>
            <w:r w:rsidR="00B1684F">
              <w:rPr>
                <w:webHidden/>
              </w:rPr>
              <w:instrText xml:space="preserve"> PAGEREF _Toc17451465 \h </w:instrText>
            </w:r>
            <w:r w:rsidR="00B1684F">
              <w:rPr>
                <w:webHidden/>
              </w:rPr>
            </w:r>
            <w:r w:rsidR="00B1684F">
              <w:rPr>
                <w:webHidden/>
              </w:rPr>
              <w:fldChar w:fldCharType="separate"/>
            </w:r>
            <w:r w:rsidR="00620B4E">
              <w:rPr>
                <w:webHidden/>
              </w:rPr>
              <w:t>171</w:t>
            </w:r>
            <w:r w:rsidR="00B1684F">
              <w:rPr>
                <w:webHidden/>
              </w:rPr>
              <w:fldChar w:fldCharType="end"/>
            </w:r>
          </w:hyperlink>
        </w:p>
        <w:p w14:paraId="0E5D854D" w14:textId="0EBE63FA" w:rsidR="00B1684F" w:rsidRDefault="00054449">
          <w:pPr>
            <w:pStyle w:val="Innehll2"/>
            <w:tabs>
              <w:tab w:val="left" w:pos="1134"/>
            </w:tabs>
            <w:rPr>
              <w:rFonts w:asciiTheme="minorHAnsi" w:eastAsiaTheme="minorEastAsia" w:hAnsiTheme="minorHAnsi" w:cstheme="minorBidi"/>
              <w:sz w:val="22"/>
              <w:szCs w:val="22"/>
              <w:lang w:eastAsia="sv-SE"/>
            </w:rPr>
          </w:pPr>
          <w:hyperlink w:anchor="_Toc17451466" w:history="1">
            <w:r w:rsidR="00B1684F" w:rsidRPr="005B1464">
              <w:rPr>
                <w:rStyle w:val="Hyperlnk"/>
                <w:rFonts w:eastAsiaTheme="majorEastAsia"/>
              </w:rPr>
              <w:t>15.4</w:t>
            </w:r>
            <w:r w:rsidR="00B1684F">
              <w:rPr>
                <w:rFonts w:asciiTheme="minorHAnsi" w:eastAsiaTheme="minorEastAsia" w:hAnsiTheme="minorHAnsi" w:cstheme="minorBidi"/>
                <w:sz w:val="22"/>
                <w:szCs w:val="22"/>
                <w:lang w:eastAsia="sv-SE"/>
              </w:rPr>
              <w:tab/>
            </w:r>
            <w:r w:rsidR="00B1684F" w:rsidRPr="005B1464">
              <w:rPr>
                <w:rStyle w:val="Hyperlnk"/>
                <w:rFonts w:eastAsiaTheme="majorEastAsia"/>
              </w:rPr>
              <w:t>Tillsynsmyndighetens uppgifter</w:t>
            </w:r>
            <w:r w:rsidR="00B1684F">
              <w:rPr>
                <w:webHidden/>
              </w:rPr>
              <w:tab/>
            </w:r>
            <w:r w:rsidR="00B1684F">
              <w:rPr>
                <w:webHidden/>
              </w:rPr>
              <w:fldChar w:fldCharType="begin"/>
            </w:r>
            <w:r w:rsidR="00B1684F">
              <w:rPr>
                <w:webHidden/>
              </w:rPr>
              <w:instrText xml:space="preserve"> PAGEREF _Toc17451466 \h </w:instrText>
            </w:r>
            <w:r w:rsidR="00B1684F">
              <w:rPr>
                <w:webHidden/>
              </w:rPr>
            </w:r>
            <w:r w:rsidR="00B1684F">
              <w:rPr>
                <w:webHidden/>
              </w:rPr>
              <w:fldChar w:fldCharType="separate"/>
            </w:r>
            <w:r w:rsidR="00620B4E">
              <w:rPr>
                <w:webHidden/>
              </w:rPr>
              <w:t>171</w:t>
            </w:r>
            <w:r w:rsidR="00B1684F">
              <w:rPr>
                <w:webHidden/>
              </w:rPr>
              <w:fldChar w:fldCharType="end"/>
            </w:r>
          </w:hyperlink>
        </w:p>
        <w:p w14:paraId="34CF9378" w14:textId="6C4307BF" w:rsidR="00B1684F" w:rsidRDefault="00054449">
          <w:pPr>
            <w:pStyle w:val="Innehll3"/>
            <w:tabs>
              <w:tab w:val="left" w:pos="1985"/>
            </w:tabs>
            <w:rPr>
              <w:rFonts w:asciiTheme="minorHAnsi" w:eastAsiaTheme="minorEastAsia" w:hAnsiTheme="minorHAnsi" w:cstheme="minorBidi"/>
              <w:sz w:val="22"/>
              <w:szCs w:val="22"/>
              <w:lang w:eastAsia="sv-SE"/>
            </w:rPr>
          </w:pPr>
          <w:hyperlink w:anchor="_Toc17451467" w:history="1">
            <w:r w:rsidR="00B1684F" w:rsidRPr="005B1464">
              <w:rPr>
                <w:rStyle w:val="Hyperlnk"/>
                <w:rFonts w:eastAsiaTheme="majorEastAsia"/>
              </w:rPr>
              <w:t>15.4.1</w:t>
            </w:r>
            <w:r w:rsidR="00B1684F">
              <w:rPr>
                <w:rFonts w:asciiTheme="minorHAnsi" w:eastAsiaTheme="minorEastAsia" w:hAnsiTheme="minorHAnsi" w:cstheme="minorBidi"/>
                <w:sz w:val="22"/>
                <w:szCs w:val="22"/>
                <w:lang w:eastAsia="sv-SE"/>
              </w:rPr>
              <w:tab/>
            </w:r>
            <w:r w:rsidR="00B1684F" w:rsidRPr="005B1464">
              <w:rPr>
                <w:rStyle w:val="Hyperlnk"/>
                <w:rFonts w:eastAsiaTheme="majorEastAsia"/>
              </w:rPr>
              <w:t>Allmän tillsyn</w:t>
            </w:r>
            <w:r w:rsidR="00B1684F">
              <w:rPr>
                <w:webHidden/>
              </w:rPr>
              <w:tab/>
            </w:r>
            <w:r w:rsidR="00B1684F">
              <w:rPr>
                <w:webHidden/>
              </w:rPr>
              <w:fldChar w:fldCharType="begin"/>
            </w:r>
            <w:r w:rsidR="00B1684F">
              <w:rPr>
                <w:webHidden/>
              </w:rPr>
              <w:instrText xml:space="preserve"> PAGEREF _Toc17451467 \h </w:instrText>
            </w:r>
            <w:r w:rsidR="00B1684F">
              <w:rPr>
                <w:webHidden/>
              </w:rPr>
            </w:r>
            <w:r w:rsidR="00B1684F">
              <w:rPr>
                <w:webHidden/>
              </w:rPr>
              <w:fldChar w:fldCharType="separate"/>
            </w:r>
            <w:r w:rsidR="00620B4E">
              <w:rPr>
                <w:webHidden/>
              </w:rPr>
              <w:t>171</w:t>
            </w:r>
            <w:r w:rsidR="00B1684F">
              <w:rPr>
                <w:webHidden/>
              </w:rPr>
              <w:fldChar w:fldCharType="end"/>
            </w:r>
          </w:hyperlink>
        </w:p>
        <w:p w14:paraId="1A593AC9" w14:textId="5B9F4080" w:rsidR="00B1684F" w:rsidRDefault="00054449">
          <w:pPr>
            <w:pStyle w:val="Innehll3"/>
            <w:tabs>
              <w:tab w:val="left" w:pos="1985"/>
            </w:tabs>
            <w:rPr>
              <w:rFonts w:asciiTheme="minorHAnsi" w:eastAsiaTheme="minorEastAsia" w:hAnsiTheme="minorHAnsi" w:cstheme="minorBidi"/>
              <w:sz w:val="22"/>
              <w:szCs w:val="22"/>
              <w:lang w:eastAsia="sv-SE"/>
            </w:rPr>
          </w:pPr>
          <w:hyperlink w:anchor="_Toc17451468" w:history="1">
            <w:r w:rsidR="00B1684F" w:rsidRPr="005B1464">
              <w:rPr>
                <w:rStyle w:val="Hyperlnk"/>
                <w:rFonts w:eastAsiaTheme="majorEastAsia"/>
              </w:rPr>
              <w:t>15.4.2</w:t>
            </w:r>
            <w:r w:rsidR="00B1684F">
              <w:rPr>
                <w:rFonts w:asciiTheme="minorHAnsi" w:eastAsiaTheme="minorEastAsia" w:hAnsiTheme="minorHAnsi" w:cstheme="minorBidi"/>
                <w:sz w:val="22"/>
                <w:szCs w:val="22"/>
                <w:lang w:eastAsia="sv-SE"/>
              </w:rPr>
              <w:tab/>
            </w:r>
            <w:r w:rsidR="00B1684F" w:rsidRPr="005B1464">
              <w:rPr>
                <w:rStyle w:val="Hyperlnk"/>
                <w:rFonts w:eastAsiaTheme="majorEastAsia"/>
              </w:rPr>
              <w:t>Förhandssamråd och annat råd och stöd</w:t>
            </w:r>
            <w:r w:rsidR="00B1684F">
              <w:rPr>
                <w:webHidden/>
              </w:rPr>
              <w:tab/>
            </w:r>
            <w:r w:rsidR="00B1684F">
              <w:rPr>
                <w:webHidden/>
              </w:rPr>
              <w:fldChar w:fldCharType="begin"/>
            </w:r>
            <w:r w:rsidR="00B1684F">
              <w:rPr>
                <w:webHidden/>
              </w:rPr>
              <w:instrText xml:space="preserve"> PAGEREF _Toc17451468 \h </w:instrText>
            </w:r>
            <w:r w:rsidR="00B1684F">
              <w:rPr>
                <w:webHidden/>
              </w:rPr>
            </w:r>
            <w:r w:rsidR="00B1684F">
              <w:rPr>
                <w:webHidden/>
              </w:rPr>
              <w:fldChar w:fldCharType="separate"/>
            </w:r>
            <w:r w:rsidR="00620B4E">
              <w:rPr>
                <w:webHidden/>
              </w:rPr>
              <w:t>172</w:t>
            </w:r>
            <w:r w:rsidR="00B1684F">
              <w:rPr>
                <w:webHidden/>
              </w:rPr>
              <w:fldChar w:fldCharType="end"/>
            </w:r>
          </w:hyperlink>
        </w:p>
        <w:p w14:paraId="6C3102D7" w14:textId="79839FC8" w:rsidR="00B1684F" w:rsidRDefault="00054449">
          <w:pPr>
            <w:pStyle w:val="Innehll2"/>
            <w:tabs>
              <w:tab w:val="left" w:pos="1134"/>
            </w:tabs>
            <w:rPr>
              <w:rFonts w:asciiTheme="minorHAnsi" w:eastAsiaTheme="minorEastAsia" w:hAnsiTheme="minorHAnsi" w:cstheme="minorBidi"/>
              <w:sz w:val="22"/>
              <w:szCs w:val="22"/>
              <w:lang w:eastAsia="sv-SE"/>
            </w:rPr>
          </w:pPr>
          <w:hyperlink w:anchor="_Toc17451469" w:history="1">
            <w:r w:rsidR="00B1684F" w:rsidRPr="005B1464">
              <w:rPr>
                <w:rStyle w:val="Hyperlnk"/>
                <w:rFonts w:eastAsiaTheme="majorEastAsia"/>
              </w:rPr>
              <w:t>15.5</w:t>
            </w:r>
            <w:r w:rsidR="00B1684F">
              <w:rPr>
                <w:rFonts w:asciiTheme="minorHAnsi" w:eastAsiaTheme="minorEastAsia" w:hAnsiTheme="minorHAnsi" w:cstheme="minorBidi"/>
                <w:sz w:val="22"/>
                <w:szCs w:val="22"/>
                <w:lang w:eastAsia="sv-SE"/>
              </w:rPr>
              <w:tab/>
            </w:r>
            <w:r w:rsidR="00B1684F" w:rsidRPr="005B1464">
              <w:rPr>
                <w:rStyle w:val="Hyperlnk"/>
                <w:rFonts w:eastAsiaTheme="majorEastAsia"/>
              </w:rPr>
              <w:t>Tillsynsmyndighetens befogenheter</w:t>
            </w:r>
            <w:r w:rsidR="00B1684F">
              <w:rPr>
                <w:webHidden/>
              </w:rPr>
              <w:tab/>
            </w:r>
            <w:r w:rsidR="00B1684F">
              <w:rPr>
                <w:webHidden/>
              </w:rPr>
              <w:fldChar w:fldCharType="begin"/>
            </w:r>
            <w:r w:rsidR="00B1684F">
              <w:rPr>
                <w:webHidden/>
              </w:rPr>
              <w:instrText xml:space="preserve"> PAGEREF _Toc17451469 \h </w:instrText>
            </w:r>
            <w:r w:rsidR="00B1684F">
              <w:rPr>
                <w:webHidden/>
              </w:rPr>
            </w:r>
            <w:r w:rsidR="00B1684F">
              <w:rPr>
                <w:webHidden/>
              </w:rPr>
              <w:fldChar w:fldCharType="separate"/>
            </w:r>
            <w:r w:rsidR="00620B4E">
              <w:rPr>
                <w:webHidden/>
              </w:rPr>
              <w:t>174</w:t>
            </w:r>
            <w:r w:rsidR="00B1684F">
              <w:rPr>
                <w:webHidden/>
              </w:rPr>
              <w:fldChar w:fldCharType="end"/>
            </w:r>
          </w:hyperlink>
        </w:p>
        <w:p w14:paraId="2F46D96F" w14:textId="10D612C7" w:rsidR="00B1684F" w:rsidRDefault="00054449">
          <w:pPr>
            <w:pStyle w:val="Innehll3"/>
            <w:tabs>
              <w:tab w:val="left" w:pos="1985"/>
            </w:tabs>
            <w:rPr>
              <w:rFonts w:asciiTheme="minorHAnsi" w:eastAsiaTheme="minorEastAsia" w:hAnsiTheme="minorHAnsi" w:cstheme="minorBidi"/>
              <w:sz w:val="22"/>
              <w:szCs w:val="22"/>
              <w:lang w:eastAsia="sv-SE"/>
            </w:rPr>
          </w:pPr>
          <w:hyperlink w:anchor="_Toc17451470" w:history="1">
            <w:r w:rsidR="00B1684F" w:rsidRPr="005B1464">
              <w:rPr>
                <w:rStyle w:val="Hyperlnk"/>
                <w:rFonts w:eastAsiaTheme="majorEastAsia"/>
              </w:rPr>
              <w:t>15.5.1</w:t>
            </w:r>
            <w:r w:rsidR="00B1684F">
              <w:rPr>
                <w:rFonts w:asciiTheme="minorHAnsi" w:eastAsiaTheme="minorEastAsia" w:hAnsiTheme="minorHAnsi" w:cstheme="minorBidi"/>
                <w:sz w:val="22"/>
                <w:szCs w:val="22"/>
                <w:lang w:eastAsia="sv-SE"/>
              </w:rPr>
              <w:tab/>
            </w:r>
            <w:r w:rsidR="00B1684F" w:rsidRPr="005B1464">
              <w:rPr>
                <w:rStyle w:val="Hyperlnk"/>
                <w:rFonts w:eastAsiaTheme="majorEastAsia"/>
              </w:rPr>
              <w:t>Undersökningsbefogenheter</w:t>
            </w:r>
            <w:r w:rsidR="00B1684F">
              <w:rPr>
                <w:webHidden/>
              </w:rPr>
              <w:tab/>
            </w:r>
            <w:r w:rsidR="00B1684F">
              <w:rPr>
                <w:webHidden/>
              </w:rPr>
              <w:fldChar w:fldCharType="begin"/>
            </w:r>
            <w:r w:rsidR="00B1684F">
              <w:rPr>
                <w:webHidden/>
              </w:rPr>
              <w:instrText xml:space="preserve"> PAGEREF _Toc17451470 \h </w:instrText>
            </w:r>
            <w:r w:rsidR="00B1684F">
              <w:rPr>
                <w:webHidden/>
              </w:rPr>
            </w:r>
            <w:r w:rsidR="00B1684F">
              <w:rPr>
                <w:webHidden/>
              </w:rPr>
              <w:fldChar w:fldCharType="separate"/>
            </w:r>
            <w:r w:rsidR="00620B4E">
              <w:rPr>
                <w:webHidden/>
              </w:rPr>
              <w:t>174</w:t>
            </w:r>
            <w:r w:rsidR="00B1684F">
              <w:rPr>
                <w:webHidden/>
              </w:rPr>
              <w:fldChar w:fldCharType="end"/>
            </w:r>
          </w:hyperlink>
        </w:p>
        <w:p w14:paraId="4C103D62" w14:textId="7B9BE005" w:rsidR="00B1684F" w:rsidRDefault="00054449">
          <w:pPr>
            <w:pStyle w:val="Innehll3"/>
            <w:tabs>
              <w:tab w:val="left" w:pos="1985"/>
            </w:tabs>
            <w:rPr>
              <w:rFonts w:asciiTheme="minorHAnsi" w:eastAsiaTheme="minorEastAsia" w:hAnsiTheme="minorHAnsi" w:cstheme="minorBidi"/>
              <w:sz w:val="22"/>
              <w:szCs w:val="22"/>
              <w:lang w:eastAsia="sv-SE"/>
            </w:rPr>
          </w:pPr>
          <w:hyperlink w:anchor="_Toc17451471" w:history="1">
            <w:r w:rsidR="00B1684F" w:rsidRPr="005B1464">
              <w:rPr>
                <w:rStyle w:val="Hyperlnk"/>
                <w:rFonts w:eastAsiaTheme="majorEastAsia"/>
              </w:rPr>
              <w:t>15.5.2</w:t>
            </w:r>
            <w:r w:rsidR="00B1684F">
              <w:rPr>
                <w:rFonts w:asciiTheme="minorHAnsi" w:eastAsiaTheme="minorEastAsia" w:hAnsiTheme="minorHAnsi" w:cstheme="minorBidi"/>
                <w:sz w:val="22"/>
                <w:szCs w:val="22"/>
                <w:lang w:eastAsia="sv-SE"/>
              </w:rPr>
              <w:tab/>
            </w:r>
            <w:r w:rsidR="00B1684F" w:rsidRPr="005B1464">
              <w:rPr>
                <w:rStyle w:val="Hyperlnk"/>
                <w:rFonts w:eastAsiaTheme="majorEastAsia"/>
              </w:rPr>
              <w:t>Både förebyggande och korrigerande befogenheter behövs</w:t>
            </w:r>
            <w:r w:rsidR="00B1684F">
              <w:rPr>
                <w:webHidden/>
              </w:rPr>
              <w:tab/>
            </w:r>
            <w:r w:rsidR="00B1684F">
              <w:rPr>
                <w:webHidden/>
              </w:rPr>
              <w:fldChar w:fldCharType="begin"/>
            </w:r>
            <w:r w:rsidR="00B1684F">
              <w:rPr>
                <w:webHidden/>
              </w:rPr>
              <w:instrText xml:space="preserve"> PAGEREF _Toc17451471 \h </w:instrText>
            </w:r>
            <w:r w:rsidR="00B1684F">
              <w:rPr>
                <w:webHidden/>
              </w:rPr>
            </w:r>
            <w:r w:rsidR="00B1684F">
              <w:rPr>
                <w:webHidden/>
              </w:rPr>
              <w:fldChar w:fldCharType="separate"/>
            </w:r>
            <w:r w:rsidR="00620B4E">
              <w:rPr>
                <w:webHidden/>
              </w:rPr>
              <w:t>175</w:t>
            </w:r>
            <w:r w:rsidR="00B1684F">
              <w:rPr>
                <w:webHidden/>
              </w:rPr>
              <w:fldChar w:fldCharType="end"/>
            </w:r>
          </w:hyperlink>
        </w:p>
        <w:p w14:paraId="260FAC13" w14:textId="3875126A" w:rsidR="00B1684F" w:rsidRDefault="00054449">
          <w:pPr>
            <w:pStyle w:val="Innehll3"/>
            <w:tabs>
              <w:tab w:val="left" w:pos="1985"/>
            </w:tabs>
            <w:rPr>
              <w:rFonts w:asciiTheme="minorHAnsi" w:eastAsiaTheme="minorEastAsia" w:hAnsiTheme="minorHAnsi" w:cstheme="minorBidi"/>
              <w:sz w:val="22"/>
              <w:szCs w:val="22"/>
              <w:lang w:eastAsia="sv-SE"/>
            </w:rPr>
          </w:pPr>
          <w:hyperlink w:anchor="_Toc17451472" w:history="1">
            <w:r w:rsidR="00B1684F" w:rsidRPr="005B1464">
              <w:rPr>
                <w:rStyle w:val="Hyperlnk"/>
                <w:rFonts w:eastAsiaTheme="majorEastAsia"/>
              </w:rPr>
              <w:t>15.5.3</w:t>
            </w:r>
            <w:r w:rsidR="00B1684F">
              <w:rPr>
                <w:rFonts w:asciiTheme="minorHAnsi" w:eastAsiaTheme="minorEastAsia" w:hAnsiTheme="minorHAnsi" w:cstheme="minorBidi"/>
                <w:sz w:val="22"/>
                <w:szCs w:val="22"/>
                <w:lang w:eastAsia="sv-SE"/>
              </w:rPr>
              <w:tab/>
            </w:r>
            <w:r w:rsidR="00B1684F" w:rsidRPr="005B1464">
              <w:rPr>
                <w:rStyle w:val="Hyperlnk"/>
                <w:rFonts w:eastAsiaTheme="majorEastAsia"/>
              </w:rPr>
              <w:t>Förebyggande befogenheter</w:t>
            </w:r>
            <w:r w:rsidR="00B1684F">
              <w:rPr>
                <w:webHidden/>
              </w:rPr>
              <w:tab/>
            </w:r>
            <w:r w:rsidR="00B1684F">
              <w:rPr>
                <w:webHidden/>
              </w:rPr>
              <w:fldChar w:fldCharType="begin"/>
            </w:r>
            <w:r w:rsidR="00B1684F">
              <w:rPr>
                <w:webHidden/>
              </w:rPr>
              <w:instrText xml:space="preserve"> PAGEREF _Toc17451472 \h </w:instrText>
            </w:r>
            <w:r w:rsidR="00B1684F">
              <w:rPr>
                <w:webHidden/>
              </w:rPr>
            </w:r>
            <w:r w:rsidR="00B1684F">
              <w:rPr>
                <w:webHidden/>
              </w:rPr>
              <w:fldChar w:fldCharType="separate"/>
            </w:r>
            <w:r w:rsidR="00620B4E">
              <w:rPr>
                <w:webHidden/>
              </w:rPr>
              <w:t>176</w:t>
            </w:r>
            <w:r w:rsidR="00B1684F">
              <w:rPr>
                <w:webHidden/>
              </w:rPr>
              <w:fldChar w:fldCharType="end"/>
            </w:r>
          </w:hyperlink>
        </w:p>
        <w:p w14:paraId="424915B7" w14:textId="65859A15" w:rsidR="00B1684F" w:rsidRDefault="00054449">
          <w:pPr>
            <w:pStyle w:val="Innehll3"/>
            <w:tabs>
              <w:tab w:val="left" w:pos="1985"/>
            </w:tabs>
            <w:rPr>
              <w:rFonts w:asciiTheme="minorHAnsi" w:eastAsiaTheme="minorEastAsia" w:hAnsiTheme="minorHAnsi" w:cstheme="minorBidi"/>
              <w:sz w:val="22"/>
              <w:szCs w:val="22"/>
              <w:lang w:eastAsia="sv-SE"/>
            </w:rPr>
          </w:pPr>
          <w:hyperlink w:anchor="_Toc17451473" w:history="1">
            <w:r w:rsidR="00B1684F" w:rsidRPr="005B1464">
              <w:rPr>
                <w:rStyle w:val="Hyperlnk"/>
                <w:rFonts w:eastAsiaTheme="majorEastAsia"/>
              </w:rPr>
              <w:t>15.5.4</w:t>
            </w:r>
            <w:r w:rsidR="00B1684F">
              <w:rPr>
                <w:rFonts w:asciiTheme="minorHAnsi" w:eastAsiaTheme="minorEastAsia" w:hAnsiTheme="minorHAnsi" w:cstheme="minorBidi"/>
                <w:sz w:val="22"/>
                <w:szCs w:val="22"/>
                <w:lang w:eastAsia="sv-SE"/>
              </w:rPr>
              <w:tab/>
            </w:r>
            <w:r w:rsidR="00B1684F" w:rsidRPr="005B1464">
              <w:rPr>
                <w:rStyle w:val="Hyperlnk"/>
                <w:rFonts w:eastAsiaTheme="majorEastAsia"/>
              </w:rPr>
              <w:t>Korrigerande befogenheter</w:t>
            </w:r>
            <w:r w:rsidR="00B1684F">
              <w:rPr>
                <w:webHidden/>
              </w:rPr>
              <w:tab/>
            </w:r>
            <w:r w:rsidR="00B1684F">
              <w:rPr>
                <w:webHidden/>
              </w:rPr>
              <w:fldChar w:fldCharType="begin"/>
            </w:r>
            <w:r w:rsidR="00B1684F">
              <w:rPr>
                <w:webHidden/>
              </w:rPr>
              <w:instrText xml:space="preserve"> PAGEREF _Toc17451473 \h </w:instrText>
            </w:r>
            <w:r w:rsidR="00B1684F">
              <w:rPr>
                <w:webHidden/>
              </w:rPr>
            </w:r>
            <w:r w:rsidR="00B1684F">
              <w:rPr>
                <w:webHidden/>
              </w:rPr>
              <w:fldChar w:fldCharType="separate"/>
            </w:r>
            <w:r w:rsidR="00620B4E">
              <w:rPr>
                <w:webHidden/>
              </w:rPr>
              <w:t>177</w:t>
            </w:r>
            <w:r w:rsidR="00B1684F">
              <w:rPr>
                <w:webHidden/>
              </w:rPr>
              <w:fldChar w:fldCharType="end"/>
            </w:r>
          </w:hyperlink>
        </w:p>
        <w:p w14:paraId="08D2EBE5" w14:textId="13E69AA4" w:rsidR="00B1684F" w:rsidRDefault="00054449">
          <w:pPr>
            <w:pStyle w:val="Innehll2"/>
            <w:tabs>
              <w:tab w:val="left" w:pos="1134"/>
            </w:tabs>
            <w:rPr>
              <w:rFonts w:asciiTheme="minorHAnsi" w:eastAsiaTheme="minorEastAsia" w:hAnsiTheme="minorHAnsi" w:cstheme="minorBidi"/>
              <w:sz w:val="22"/>
              <w:szCs w:val="22"/>
              <w:lang w:eastAsia="sv-SE"/>
            </w:rPr>
          </w:pPr>
          <w:hyperlink w:anchor="_Toc17451474" w:history="1">
            <w:r w:rsidR="00B1684F" w:rsidRPr="005B1464">
              <w:rPr>
                <w:rStyle w:val="Hyperlnk"/>
                <w:rFonts w:eastAsiaTheme="majorEastAsia"/>
              </w:rPr>
              <w:t>15.6</w:t>
            </w:r>
            <w:r w:rsidR="00B1684F">
              <w:rPr>
                <w:rFonts w:asciiTheme="minorHAnsi" w:eastAsiaTheme="minorEastAsia" w:hAnsiTheme="minorHAnsi" w:cstheme="minorBidi"/>
                <w:sz w:val="22"/>
                <w:szCs w:val="22"/>
                <w:lang w:eastAsia="sv-SE"/>
              </w:rPr>
              <w:tab/>
            </w:r>
            <w:r w:rsidR="00B1684F" w:rsidRPr="005B1464">
              <w:rPr>
                <w:rStyle w:val="Hyperlnk"/>
                <w:rFonts w:eastAsiaTheme="majorEastAsia"/>
              </w:rPr>
              <w:t>Handläggningen av tillsynsfrågor</w:t>
            </w:r>
            <w:r w:rsidR="00B1684F">
              <w:rPr>
                <w:webHidden/>
              </w:rPr>
              <w:tab/>
            </w:r>
            <w:r w:rsidR="00B1684F">
              <w:rPr>
                <w:webHidden/>
              </w:rPr>
              <w:fldChar w:fldCharType="begin"/>
            </w:r>
            <w:r w:rsidR="00B1684F">
              <w:rPr>
                <w:webHidden/>
              </w:rPr>
              <w:instrText xml:space="preserve"> PAGEREF _Toc17451474 \h </w:instrText>
            </w:r>
            <w:r w:rsidR="00B1684F">
              <w:rPr>
                <w:webHidden/>
              </w:rPr>
            </w:r>
            <w:r w:rsidR="00B1684F">
              <w:rPr>
                <w:webHidden/>
              </w:rPr>
              <w:fldChar w:fldCharType="separate"/>
            </w:r>
            <w:r w:rsidR="00620B4E">
              <w:rPr>
                <w:webHidden/>
              </w:rPr>
              <w:t>179</w:t>
            </w:r>
            <w:r w:rsidR="00B1684F">
              <w:rPr>
                <w:webHidden/>
              </w:rPr>
              <w:fldChar w:fldCharType="end"/>
            </w:r>
          </w:hyperlink>
        </w:p>
        <w:p w14:paraId="1EB05E93" w14:textId="46ADD6B4" w:rsidR="00B1684F" w:rsidRDefault="00054449">
          <w:pPr>
            <w:pStyle w:val="Innehll3"/>
            <w:tabs>
              <w:tab w:val="left" w:pos="1985"/>
            </w:tabs>
            <w:rPr>
              <w:rFonts w:asciiTheme="minorHAnsi" w:eastAsiaTheme="minorEastAsia" w:hAnsiTheme="minorHAnsi" w:cstheme="minorBidi"/>
              <w:sz w:val="22"/>
              <w:szCs w:val="22"/>
              <w:lang w:eastAsia="sv-SE"/>
            </w:rPr>
          </w:pPr>
          <w:hyperlink w:anchor="_Toc17451475" w:history="1">
            <w:r w:rsidR="00B1684F" w:rsidRPr="005B1464">
              <w:rPr>
                <w:rStyle w:val="Hyperlnk"/>
                <w:rFonts w:eastAsiaTheme="majorEastAsia"/>
              </w:rPr>
              <w:t>15.6.1</w:t>
            </w:r>
            <w:r w:rsidR="00B1684F">
              <w:rPr>
                <w:rFonts w:asciiTheme="minorHAnsi" w:eastAsiaTheme="minorEastAsia" w:hAnsiTheme="minorHAnsi" w:cstheme="minorBidi"/>
                <w:sz w:val="22"/>
                <w:szCs w:val="22"/>
                <w:lang w:eastAsia="sv-SE"/>
              </w:rPr>
              <w:tab/>
            </w:r>
            <w:r w:rsidR="00B1684F" w:rsidRPr="005B1464">
              <w:rPr>
                <w:rStyle w:val="Hyperlnk"/>
                <w:rFonts w:eastAsiaTheme="majorEastAsia"/>
              </w:rPr>
              <w:t>Förvaltningslagens tillämplighet</w:t>
            </w:r>
            <w:r w:rsidR="00B1684F">
              <w:rPr>
                <w:webHidden/>
              </w:rPr>
              <w:tab/>
            </w:r>
            <w:r w:rsidR="00B1684F">
              <w:rPr>
                <w:webHidden/>
              </w:rPr>
              <w:fldChar w:fldCharType="begin"/>
            </w:r>
            <w:r w:rsidR="00B1684F">
              <w:rPr>
                <w:webHidden/>
              </w:rPr>
              <w:instrText xml:space="preserve"> PAGEREF _Toc17451475 \h </w:instrText>
            </w:r>
            <w:r w:rsidR="00B1684F">
              <w:rPr>
                <w:webHidden/>
              </w:rPr>
            </w:r>
            <w:r w:rsidR="00B1684F">
              <w:rPr>
                <w:webHidden/>
              </w:rPr>
              <w:fldChar w:fldCharType="separate"/>
            </w:r>
            <w:r w:rsidR="00620B4E">
              <w:rPr>
                <w:webHidden/>
              </w:rPr>
              <w:t>179</w:t>
            </w:r>
            <w:r w:rsidR="00B1684F">
              <w:rPr>
                <w:webHidden/>
              </w:rPr>
              <w:fldChar w:fldCharType="end"/>
            </w:r>
          </w:hyperlink>
        </w:p>
        <w:p w14:paraId="6F28F196" w14:textId="640C3711" w:rsidR="00B1684F" w:rsidRDefault="00054449">
          <w:pPr>
            <w:pStyle w:val="Innehll3"/>
            <w:tabs>
              <w:tab w:val="left" w:pos="1985"/>
            </w:tabs>
            <w:rPr>
              <w:rFonts w:asciiTheme="minorHAnsi" w:eastAsiaTheme="minorEastAsia" w:hAnsiTheme="minorHAnsi" w:cstheme="minorBidi"/>
              <w:sz w:val="22"/>
              <w:szCs w:val="22"/>
              <w:lang w:eastAsia="sv-SE"/>
            </w:rPr>
          </w:pPr>
          <w:hyperlink w:anchor="_Toc17451476" w:history="1">
            <w:r w:rsidR="00B1684F" w:rsidRPr="005B1464">
              <w:rPr>
                <w:rStyle w:val="Hyperlnk"/>
              </w:rPr>
              <w:t>15.6.2</w:t>
            </w:r>
            <w:r w:rsidR="00B1684F">
              <w:rPr>
                <w:rFonts w:asciiTheme="minorHAnsi" w:eastAsiaTheme="minorEastAsia" w:hAnsiTheme="minorHAnsi" w:cstheme="minorBidi"/>
                <w:sz w:val="22"/>
                <w:szCs w:val="22"/>
                <w:lang w:eastAsia="sv-SE"/>
              </w:rPr>
              <w:tab/>
            </w:r>
            <w:r w:rsidR="00B1684F" w:rsidRPr="005B1464">
              <w:rPr>
                <w:rStyle w:val="Hyperlnk"/>
                <w:rFonts w:eastAsiaTheme="majorEastAsia"/>
              </w:rPr>
              <w:t>Kommunikationsskyldighe</w:t>
            </w:r>
            <w:r w:rsidR="00B1684F" w:rsidRPr="005B1464">
              <w:rPr>
                <w:rStyle w:val="Hyperlnk"/>
              </w:rPr>
              <w:t>t</w:t>
            </w:r>
            <w:r w:rsidR="00B1684F">
              <w:rPr>
                <w:webHidden/>
              </w:rPr>
              <w:tab/>
            </w:r>
            <w:r w:rsidR="00B1684F">
              <w:rPr>
                <w:webHidden/>
              </w:rPr>
              <w:fldChar w:fldCharType="begin"/>
            </w:r>
            <w:r w:rsidR="00B1684F">
              <w:rPr>
                <w:webHidden/>
              </w:rPr>
              <w:instrText xml:space="preserve"> PAGEREF _Toc17451476 \h </w:instrText>
            </w:r>
            <w:r w:rsidR="00B1684F">
              <w:rPr>
                <w:webHidden/>
              </w:rPr>
            </w:r>
            <w:r w:rsidR="00B1684F">
              <w:rPr>
                <w:webHidden/>
              </w:rPr>
              <w:fldChar w:fldCharType="separate"/>
            </w:r>
            <w:r w:rsidR="00620B4E">
              <w:rPr>
                <w:webHidden/>
              </w:rPr>
              <w:t>179</w:t>
            </w:r>
            <w:r w:rsidR="00B1684F">
              <w:rPr>
                <w:webHidden/>
              </w:rPr>
              <w:fldChar w:fldCharType="end"/>
            </w:r>
          </w:hyperlink>
        </w:p>
        <w:p w14:paraId="10C8EC93" w14:textId="552C5A6A" w:rsidR="00B1684F" w:rsidRDefault="00054449">
          <w:pPr>
            <w:pStyle w:val="Innehll3"/>
            <w:tabs>
              <w:tab w:val="left" w:pos="1985"/>
            </w:tabs>
            <w:rPr>
              <w:rFonts w:asciiTheme="minorHAnsi" w:eastAsiaTheme="minorEastAsia" w:hAnsiTheme="minorHAnsi" w:cstheme="minorBidi"/>
              <w:sz w:val="22"/>
              <w:szCs w:val="22"/>
              <w:lang w:eastAsia="sv-SE"/>
            </w:rPr>
          </w:pPr>
          <w:hyperlink w:anchor="_Toc17451477" w:history="1">
            <w:r w:rsidR="00B1684F" w:rsidRPr="005B1464">
              <w:rPr>
                <w:rStyle w:val="Hyperlnk"/>
                <w:rFonts w:eastAsiaTheme="majorEastAsia"/>
              </w:rPr>
              <w:t>15.6.3</w:t>
            </w:r>
            <w:r w:rsidR="00B1684F">
              <w:rPr>
                <w:rFonts w:asciiTheme="minorHAnsi" w:eastAsiaTheme="minorEastAsia" w:hAnsiTheme="minorHAnsi" w:cstheme="minorBidi"/>
                <w:sz w:val="22"/>
                <w:szCs w:val="22"/>
                <w:lang w:eastAsia="sv-SE"/>
              </w:rPr>
              <w:tab/>
            </w:r>
            <w:r w:rsidR="00B1684F" w:rsidRPr="005B1464">
              <w:rPr>
                <w:rStyle w:val="Hyperlnk"/>
                <w:rFonts w:eastAsiaTheme="majorEastAsia"/>
              </w:rPr>
              <w:t>Beslut ska gälla när de fått laga kraft</w:t>
            </w:r>
            <w:r w:rsidR="00B1684F">
              <w:rPr>
                <w:webHidden/>
              </w:rPr>
              <w:tab/>
            </w:r>
            <w:r w:rsidR="00B1684F">
              <w:rPr>
                <w:webHidden/>
              </w:rPr>
              <w:fldChar w:fldCharType="begin"/>
            </w:r>
            <w:r w:rsidR="00B1684F">
              <w:rPr>
                <w:webHidden/>
              </w:rPr>
              <w:instrText xml:space="preserve"> PAGEREF _Toc17451477 \h </w:instrText>
            </w:r>
            <w:r w:rsidR="00B1684F">
              <w:rPr>
                <w:webHidden/>
              </w:rPr>
            </w:r>
            <w:r w:rsidR="00B1684F">
              <w:rPr>
                <w:webHidden/>
              </w:rPr>
              <w:fldChar w:fldCharType="separate"/>
            </w:r>
            <w:r w:rsidR="00620B4E">
              <w:rPr>
                <w:webHidden/>
              </w:rPr>
              <w:t>180</w:t>
            </w:r>
            <w:r w:rsidR="00B1684F">
              <w:rPr>
                <w:webHidden/>
              </w:rPr>
              <w:fldChar w:fldCharType="end"/>
            </w:r>
          </w:hyperlink>
        </w:p>
        <w:p w14:paraId="0728783B" w14:textId="002C762D" w:rsidR="00B1684F" w:rsidRDefault="00054449">
          <w:pPr>
            <w:pStyle w:val="Innehll2"/>
            <w:tabs>
              <w:tab w:val="left" w:pos="1134"/>
            </w:tabs>
            <w:rPr>
              <w:rFonts w:asciiTheme="minorHAnsi" w:eastAsiaTheme="minorEastAsia" w:hAnsiTheme="minorHAnsi" w:cstheme="minorBidi"/>
              <w:sz w:val="22"/>
              <w:szCs w:val="22"/>
              <w:lang w:eastAsia="sv-SE"/>
            </w:rPr>
          </w:pPr>
          <w:hyperlink w:anchor="_Toc17451478" w:history="1">
            <w:r w:rsidR="00B1684F" w:rsidRPr="005B1464">
              <w:rPr>
                <w:rStyle w:val="Hyperlnk"/>
                <w:rFonts w:eastAsiaTheme="majorEastAsia"/>
              </w:rPr>
              <w:t>15.7</w:t>
            </w:r>
            <w:r w:rsidR="00B1684F">
              <w:rPr>
                <w:rFonts w:asciiTheme="minorHAnsi" w:eastAsiaTheme="minorEastAsia" w:hAnsiTheme="minorHAnsi" w:cstheme="minorBidi"/>
                <w:sz w:val="22"/>
                <w:szCs w:val="22"/>
                <w:lang w:eastAsia="sv-SE"/>
              </w:rPr>
              <w:tab/>
            </w:r>
            <w:r w:rsidR="00B1684F" w:rsidRPr="005B1464">
              <w:rPr>
                <w:rStyle w:val="Hyperlnk"/>
                <w:rFonts w:eastAsiaTheme="majorEastAsia"/>
              </w:rPr>
              <w:t>Säkerhets- och integritetsskyddsnämndens tillsyn</w:t>
            </w:r>
            <w:r w:rsidR="00B1684F">
              <w:rPr>
                <w:webHidden/>
              </w:rPr>
              <w:tab/>
            </w:r>
            <w:r w:rsidR="00B1684F">
              <w:rPr>
                <w:webHidden/>
              </w:rPr>
              <w:fldChar w:fldCharType="begin"/>
            </w:r>
            <w:r w:rsidR="00B1684F">
              <w:rPr>
                <w:webHidden/>
              </w:rPr>
              <w:instrText xml:space="preserve"> PAGEREF _Toc17451478 \h </w:instrText>
            </w:r>
            <w:r w:rsidR="00B1684F">
              <w:rPr>
                <w:webHidden/>
              </w:rPr>
            </w:r>
            <w:r w:rsidR="00B1684F">
              <w:rPr>
                <w:webHidden/>
              </w:rPr>
              <w:fldChar w:fldCharType="separate"/>
            </w:r>
            <w:r w:rsidR="00620B4E">
              <w:rPr>
                <w:webHidden/>
              </w:rPr>
              <w:t>180</w:t>
            </w:r>
            <w:r w:rsidR="00B1684F">
              <w:rPr>
                <w:webHidden/>
              </w:rPr>
              <w:fldChar w:fldCharType="end"/>
            </w:r>
          </w:hyperlink>
        </w:p>
        <w:p w14:paraId="36992515" w14:textId="537969CB" w:rsidR="00B1684F" w:rsidRDefault="00054449">
          <w:pPr>
            <w:pStyle w:val="Innehll1"/>
            <w:rPr>
              <w:rFonts w:asciiTheme="minorHAnsi" w:eastAsiaTheme="minorEastAsia" w:hAnsiTheme="minorHAnsi"/>
              <w:sz w:val="22"/>
              <w:lang w:eastAsia="sv-SE"/>
            </w:rPr>
          </w:pPr>
          <w:hyperlink w:anchor="_Toc17451479" w:history="1">
            <w:r w:rsidR="00B1684F" w:rsidRPr="005B1464">
              <w:rPr>
                <w:rStyle w:val="Hyperlnk"/>
              </w:rPr>
              <w:t>16</w:t>
            </w:r>
            <w:r w:rsidR="00B1684F">
              <w:rPr>
                <w:rFonts w:asciiTheme="minorHAnsi" w:eastAsiaTheme="minorEastAsia" w:hAnsiTheme="minorHAnsi"/>
                <w:sz w:val="22"/>
                <w:lang w:eastAsia="sv-SE"/>
              </w:rPr>
              <w:tab/>
            </w:r>
            <w:r w:rsidR="00B1684F" w:rsidRPr="005B1464">
              <w:rPr>
                <w:rStyle w:val="Hyperlnk"/>
              </w:rPr>
              <w:t>Sanktioner, skadestånd och rättsmedel</w:t>
            </w:r>
            <w:r w:rsidR="00B1684F">
              <w:rPr>
                <w:webHidden/>
              </w:rPr>
              <w:tab/>
            </w:r>
            <w:r w:rsidR="00B1684F">
              <w:rPr>
                <w:webHidden/>
              </w:rPr>
              <w:fldChar w:fldCharType="begin"/>
            </w:r>
            <w:r w:rsidR="00B1684F">
              <w:rPr>
                <w:webHidden/>
              </w:rPr>
              <w:instrText xml:space="preserve"> PAGEREF _Toc17451479 \h </w:instrText>
            </w:r>
            <w:r w:rsidR="00B1684F">
              <w:rPr>
                <w:webHidden/>
              </w:rPr>
            </w:r>
            <w:r w:rsidR="00B1684F">
              <w:rPr>
                <w:webHidden/>
              </w:rPr>
              <w:fldChar w:fldCharType="separate"/>
            </w:r>
            <w:r w:rsidR="00620B4E">
              <w:rPr>
                <w:webHidden/>
              </w:rPr>
              <w:t>181</w:t>
            </w:r>
            <w:r w:rsidR="00B1684F">
              <w:rPr>
                <w:webHidden/>
              </w:rPr>
              <w:fldChar w:fldCharType="end"/>
            </w:r>
          </w:hyperlink>
        </w:p>
        <w:p w14:paraId="2C307291" w14:textId="686ADFC0" w:rsidR="00B1684F" w:rsidRDefault="00054449">
          <w:pPr>
            <w:pStyle w:val="Innehll2"/>
            <w:tabs>
              <w:tab w:val="left" w:pos="1134"/>
            </w:tabs>
            <w:rPr>
              <w:rFonts w:asciiTheme="minorHAnsi" w:eastAsiaTheme="minorEastAsia" w:hAnsiTheme="minorHAnsi" w:cstheme="minorBidi"/>
              <w:sz w:val="22"/>
              <w:szCs w:val="22"/>
              <w:lang w:eastAsia="sv-SE"/>
            </w:rPr>
          </w:pPr>
          <w:hyperlink w:anchor="_Toc17451480" w:history="1">
            <w:r w:rsidR="00B1684F" w:rsidRPr="005B1464">
              <w:rPr>
                <w:rStyle w:val="Hyperlnk"/>
                <w:rFonts w:eastAsiaTheme="majorEastAsia"/>
              </w:rPr>
              <w:t>16.1</w:t>
            </w:r>
            <w:r w:rsidR="00B1684F">
              <w:rPr>
                <w:rFonts w:asciiTheme="minorHAnsi" w:eastAsiaTheme="minorEastAsia" w:hAnsiTheme="minorHAnsi" w:cstheme="minorBidi"/>
                <w:sz w:val="22"/>
                <w:szCs w:val="22"/>
                <w:lang w:eastAsia="sv-SE"/>
              </w:rPr>
              <w:tab/>
            </w:r>
            <w:r w:rsidR="00B1684F" w:rsidRPr="005B1464">
              <w:rPr>
                <w:rStyle w:val="Hyperlnk"/>
                <w:rFonts w:eastAsiaTheme="majorEastAsia"/>
              </w:rPr>
              <w:t>Ingen straffbestämmelse i den nya lagen</w:t>
            </w:r>
            <w:r w:rsidR="00B1684F">
              <w:rPr>
                <w:webHidden/>
              </w:rPr>
              <w:tab/>
            </w:r>
            <w:r w:rsidR="00B1684F">
              <w:rPr>
                <w:webHidden/>
              </w:rPr>
              <w:fldChar w:fldCharType="begin"/>
            </w:r>
            <w:r w:rsidR="00B1684F">
              <w:rPr>
                <w:webHidden/>
              </w:rPr>
              <w:instrText xml:space="preserve"> PAGEREF _Toc17451480 \h </w:instrText>
            </w:r>
            <w:r w:rsidR="00B1684F">
              <w:rPr>
                <w:webHidden/>
              </w:rPr>
            </w:r>
            <w:r w:rsidR="00B1684F">
              <w:rPr>
                <w:webHidden/>
              </w:rPr>
              <w:fldChar w:fldCharType="separate"/>
            </w:r>
            <w:r w:rsidR="00620B4E">
              <w:rPr>
                <w:webHidden/>
              </w:rPr>
              <w:t>181</w:t>
            </w:r>
            <w:r w:rsidR="00B1684F">
              <w:rPr>
                <w:webHidden/>
              </w:rPr>
              <w:fldChar w:fldCharType="end"/>
            </w:r>
          </w:hyperlink>
        </w:p>
        <w:p w14:paraId="59A7F9A5" w14:textId="6DDDA4B1" w:rsidR="00B1684F" w:rsidRDefault="00054449">
          <w:pPr>
            <w:pStyle w:val="Innehll2"/>
            <w:tabs>
              <w:tab w:val="left" w:pos="1134"/>
            </w:tabs>
            <w:rPr>
              <w:rFonts w:asciiTheme="minorHAnsi" w:eastAsiaTheme="minorEastAsia" w:hAnsiTheme="minorHAnsi" w:cstheme="minorBidi"/>
              <w:sz w:val="22"/>
              <w:szCs w:val="22"/>
              <w:lang w:eastAsia="sv-SE"/>
            </w:rPr>
          </w:pPr>
          <w:hyperlink w:anchor="_Toc17451481" w:history="1">
            <w:r w:rsidR="00B1684F" w:rsidRPr="005B1464">
              <w:rPr>
                <w:rStyle w:val="Hyperlnk"/>
                <w:rFonts w:eastAsiaTheme="majorEastAsia"/>
              </w:rPr>
              <w:t>16.2</w:t>
            </w:r>
            <w:r w:rsidR="00B1684F">
              <w:rPr>
                <w:rFonts w:asciiTheme="minorHAnsi" w:eastAsiaTheme="minorEastAsia" w:hAnsiTheme="minorHAnsi" w:cstheme="minorBidi"/>
                <w:sz w:val="22"/>
                <w:szCs w:val="22"/>
                <w:lang w:eastAsia="sv-SE"/>
              </w:rPr>
              <w:tab/>
            </w:r>
            <w:r w:rsidR="00B1684F" w:rsidRPr="005B1464">
              <w:rPr>
                <w:rStyle w:val="Hyperlnk"/>
                <w:rFonts w:eastAsiaTheme="majorEastAsia"/>
              </w:rPr>
              <w:t>Sanktionsavgift bör inte få tas ut</w:t>
            </w:r>
            <w:r w:rsidR="00B1684F">
              <w:rPr>
                <w:webHidden/>
              </w:rPr>
              <w:tab/>
            </w:r>
            <w:r w:rsidR="00B1684F">
              <w:rPr>
                <w:webHidden/>
              </w:rPr>
              <w:fldChar w:fldCharType="begin"/>
            </w:r>
            <w:r w:rsidR="00B1684F">
              <w:rPr>
                <w:webHidden/>
              </w:rPr>
              <w:instrText xml:space="preserve"> PAGEREF _Toc17451481 \h </w:instrText>
            </w:r>
            <w:r w:rsidR="00B1684F">
              <w:rPr>
                <w:webHidden/>
              </w:rPr>
            </w:r>
            <w:r w:rsidR="00B1684F">
              <w:rPr>
                <w:webHidden/>
              </w:rPr>
              <w:fldChar w:fldCharType="separate"/>
            </w:r>
            <w:r w:rsidR="00620B4E">
              <w:rPr>
                <w:webHidden/>
              </w:rPr>
              <w:t>182</w:t>
            </w:r>
            <w:r w:rsidR="00B1684F">
              <w:rPr>
                <w:webHidden/>
              </w:rPr>
              <w:fldChar w:fldCharType="end"/>
            </w:r>
          </w:hyperlink>
        </w:p>
        <w:p w14:paraId="1C210809" w14:textId="16E9DF14" w:rsidR="00B1684F" w:rsidRDefault="00054449">
          <w:pPr>
            <w:pStyle w:val="Innehll2"/>
            <w:tabs>
              <w:tab w:val="left" w:pos="1134"/>
            </w:tabs>
            <w:rPr>
              <w:rFonts w:asciiTheme="minorHAnsi" w:eastAsiaTheme="minorEastAsia" w:hAnsiTheme="minorHAnsi" w:cstheme="minorBidi"/>
              <w:sz w:val="22"/>
              <w:szCs w:val="22"/>
              <w:lang w:eastAsia="sv-SE"/>
            </w:rPr>
          </w:pPr>
          <w:hyperlink w:anchor="_Toc17451482" w:history="1">
            <w:r w:rsidR="00B1684F" w:rsidRPr="005B1464">
              <w:rPr>
                <w:rStyle w:val="Hyperlnk"/>
                <w:rFonts w:eastAsiaTheme="majorEastAsia"/>
              </w:rPr>
              <w:t>16.3</w:t>
            </w:r>
            <w:r w:rsidR="00B1684F">
              <w:rPr>
                <w:rFonts w:asciiTheme="minorHAnsi" w:eastAsiaTheme="minorEastAsia" w:hAnsiTheme="minorHAnsi" w:cstheme="minorBidi"/>
                <w:sz w:val="22"/>
                <w:szCs w:val="22"/>
                <w:lang w:eastAsia="sv-SE"/>
              </w:rPr>
              <w:tab/>
            </w:r>
            <w:r w:rsidR="00B1684F" w:rsidRPr="005B1464">
              <w:rPr>
                <w:rStyle w:val="Hyperlnk"/>
                <w:rFonts w:eastAsiaTheme="majorEastAsia"/>
              </w:rPr>
              <w:t>Skadestånd</w:t>
            </w:r>
            <w:r w:rsidR="00B1684F">
              <w:rPr>
                <w:webHidden/>
              </w:rPr>
              <w:tab/>
            </w:r>
            <w:r w:rsidR="00B1684F">
              <w:rPr>
                <w:webHidden/>
              </w:rPr>
              <w:fldChar w:fldCharType="begin"/>
            </w:r>
            <w:r w:rsidR="00B1684F">
              <w:rPr>
                <w:webHidden/>
              </w:rPr>
              <w:instrText xml:space="preserve"> PAGEREF _Toc17451482 \h </w:instrText>
            </w:r>
            <w:r w:rsidR="00B1684F">
              <w:rPr>
                <w:webHidden/>
              </w:rPr>
            </w:r>
            <w:r w:rsidR="00B1684F">
              <w:rPr>
                <w:webHidden/>
              </w:rPr>
              <w:fldChar w:fldCharType="separate"/>
            </w:r>
            <w:r w:rsidR="00620B4E">
              <w:rPr>
                <w:webHidden/>
              </w:rPr>
              <w:t>184</w:t>
            </w:r>
            <w:r w:rsidR="00B1684F">
              <w:rPr>
                <w:webHidden/>
              </w:rPr>
              <w:fldChar w:fldCharType="end"/>
            </w:r>
          </w:hyperlink>
        </w:p>
        <w:p w14:paraId="3A3DF39F" w14:textId="4FAB27BE" w:rsidR="00B1684F" w:rsidRDefault="00054449">
          <w:pPr>
            <w:pStyle w:val="Innehll3"/>
            <w:tabs>
              <w:tab w:val="left" w:pos="1985"/>
            </w:tabs>
            <w:rPr>
              <w:rFonts w:asciiTheme="minorHAnsi" w:eastAsiaTheme="minorEastAsia" w:hAnsiTheme="minorHAnsi" w:cstheme="minorBidi"/>
              <w:sz w:val="22"/>
              <w:szCs w:val="22"/>
              <w:lang w:eastAsia="sv-SE"/>
            </w:rPr>
          </w:pPr>
          <w:hyperlink w:anchor="_Toc17451483" w:history="1">
            <w:r w:rsidR="00B1684F" w:rsidRPr="005B1464">
              <w:rPr>
                <w:rStyle w:val="Hyperlnk"/>
                <w:rFonts w:eastAsiaTheme="majorEastAsia"/>
              </w:rPr>
              <w:t>16.3.1</w:t>
            </w:r>
            <w:r w:rsidR="00B1684F">
              <w:rPr>
                <w:rFonts w:asciiTheme="minorHAnsi" w:eastAsiaTheme="minorEastAsia" w:hAnsiTheme="minorHAnsi" w:cstheme="minorBidi"/>
                <w:sz w:val="22"/>
                <w:szCs w:val="22"/>
                <w:lang w:eastAsia="sv-SE"/>
              </w:rPr>
              <w:tab/>
            </w:r>
            <w:r w:rsidR="00B1684F" w:rsidRPr="005B1464">
              <w:rPr>
                <w:rStyle w:val="Hyperlnk"/>
                <w:rFonts w:eastAsiaTheme="majorEastAsia"/>
              </w:rPr>
              <w:t>Det allmännas skadeståndsansvar</w:t>
            </w:r>
            <w:r w:rsidR="00B1684F">
              <w:rPr>
                <w:webHidden/>
              </w:rPr>
              <w:tab/>
            </w:r>
            <w:r w:rsidR="00B1684F">
              <w:rPr>
                <w:webHidden/>
              </w:rPr>
              <w:fldChar w:fldCharType="begin"/>
            </w:r>
            <w:r w:rsidR="00B1684F">
              <w:rPr>
                <w:webHidden/>
              </w:rPr>
              <w:instrText xml:space="preserve"> PAGEREF _Toc17451483 \h </w:instrText>
            </w:r>
            <w:r w:rsidR="00B1684F">
              <w:rPr>
                <w:webHidden/>
              </w:rPr>
            </w:r>
            <w:r w:rsidR="00B1684F">
              <w:rPr>
                <w:webHidden/>
              </w:rPr>
              <w:fldChar w:fldCharType="separate"/>
            </w:r>
            <w:r w:rsidR="00620B4E">
              <w:rPr>
                <w:webHidden/>
              </w:rPr>
              <w:t>184</w:t>
            </w:r>
            <w:r w:rsidR="00B1684F">
              <w:rPr>
                <w:webHidden/>
              </w:rPr>
              <w:fldChar w:fldCharType="end"/>
            </w:r>
          </w:hyperlink>
        </w:p>
        <w:p w14:paraId="75B7F6FF" w14:textId="1E4150AF" w:rsidR="00B1684F" w:rsidRDefault="00054449">
          <w:pPr>
            <w:pStyle w:val="Innehll3"/>
            <w:tabs>
              <w:tab w:val="left" w:pos="1985"/>
            </w:tabs>
            <w:rPr>
              <w:rFonts w:asciiTheme="minorHAnsi" w:eastAsiaTheme="minorEastAsia" w:hAnsiTheme="minorHAnsi" w:cstheme="minorBidi"/>
              <w:sz w:val="22"/>
              <w:szCs w:val="22"/>
              <w:lang w:eastAsia="sv-SE"/>
            </w:rPr>
          </w:pPr>
          <w:hyperlink w:anchor="_Toc17451484" w:history="1">
            <w:r w:rsidR="00B1684F" w:rsidRPr="005B1464">
              <w:rPr>
                <w:rStyle w:val="Hyperlnk"/>
                <w:rFonts w:eastAsiaTheme="majorEastAsia"/>
              </w:rPr>
              <w:t>16.3.2</w:t>
            </w:r>
            <w:r w:rsidR="00B1684F">
              <w:rPr>
                <w:rFonts w:asciiTheme="minorHAnsi" w:eastAsiaTheme="minorEastAsia" w:hAnsiTheme="minorHAnsi" w:cstheme="minorBidi"/>
                <w:sz w:val="22"/>
                <w:szCs w:val="22"/>
                <w:lang w:eastAsia="sv-SE"/>
              </w:rPr>
              <w:tab/>
            </w:r>
            <w:r w:rsidR="00B1684F" w:rsidRPr="005B1464">
              <w:rPr>
                <w:rStyle w:val="Hyperlnk"/>
                <w:rFonts w:eastAsiaTheme="majorEastAsia"/>
              </w:rPr>
              <w:t>Skadeståndsskyldighet för den personuppgiftsansvarige</w:t>
            </w:r>
            <w:r w:rsidR="00B1684F">
              <w:rPr>
                <w:webHidden/>
              </w:rPr>
              <w:tab/>
            </w:r>
            <w:r w:rsidR="00B1684F">
              <w:rPr>
                <w:webHidden/>
              </w:rPr>
              <w:fldChar w:fldCharType="begin"/>
            </w:r>
            <w:r w:rsidR="00B1684F">
              <w:rPr>
                <w:webHidden/>
              </w:rPr>
              <w:instrText xml:space="preserve"> PAGEREF _Toc17451484 \h </w:instrText>
            </w:r>
            <w:r w:rsidR="00B1684F">
              <w:rPr>
                <w:webHidden/>
              </w:rPr>
            </w:r>
            <w:r w:rsidR="00B1684F">
              <w:rPr>
                <w:webHidden/>
              </w:rPr>
              <w:fldChar w:fldCharType="separate"/>
            </w:r>
            <w:r w:rsidR="00620B4E">
              <w:rPr>
                <w:webHidden/>
              </w:rPr>
              <w:t>185</w:t>
            </w:r>
            <w:r w:rsidR="00B1684F">
              <w:rPr>
                <w:webHidden/>
              </w:rPr>
              <w:fldChar w:fldCharType="end"/>
            </w:r>
          </w:hyperlink>
        </w:p>
        <w:p w14:paraId="2D8B857B" w14:textId="696525A2" w:rsidR="00B1684F" w:rsidRDefault="00054449">
          <w:pPr>
            <w:pStyle w:val="Innehll2"/>
            <w:tabs>
              <w:tab w:val="left" w:pos="1134"/>
            </w:tabs>
            <w:rPr>
              <w:rFonts w:asciiTheme="minorHAnsi" w:eastAsiaTheme="minorEastAsia" w:hAnsiTheme="minorHAnsi" w:cstheme="minorBidi"/>
              <w:sz w:val="22"/>
              <w:szCs w:val="22"/>
              <w:lang w:eastAsia="sv-SE"/>
            </w:rPr>
          </w:pPr>
          <w:hyperlink w:anchor="_Toc17451485" w:history="1">
            <w:r w:rsidR="00B1684F" w:rsidRPr="005B1464">
              <w:rPr>
                <w:rStyle w:val="Hyperlnk"/>
                <w:rFonts w:eastAsiaTheme="majorEastAsia"/>
              </w:rPr>
              <w:t>16.4</w:t>
            </w:r>
            <w:r w:rsidR="00B1684F">
              <w:rPr>
                <w:rFonts w:asciiTheme="minorHAnsi" w:eastAsiaTheme="minorEastAsia" w:hAnsiTheme="minorHAnsi" w:cstheme="minorBidi"/>
                <w:sz w:val="22"/>
                <w:szCs w:val="22"/>
                <w:lang w:eastAsia="sv-SE"/>
              </w:rPr>
              <w:tab/>
            </w:r>
            <w:r w:rsidR="00B1684F" w:rsidRPr="005B1464">
              <w:rPr>
                <w:rStyle w:val="Hyperlnk"/>
                <w:rFonts w:eastAsiaTheme="majorEastAsia"/>
              </w:rPr>
              <w:t>Överklagande</w:t>
            </w:r>
            <w:r w:rsidR="00B1684F">
              <w:rPr>
                <w:webHidden/>
              </w:rPr>
              <w:tab/>
            </w:r>
            <w:r w:rsidR="00B1684F">
              <w:rPr>
                <w:webHidden/>
              </w:rPr>
              <w:fldChar w:fldCharType="begin"/>
            </w:r>
            <w:r w:rsidR="00B1684F">
              <w:rPr>
                <w:webHidden/>
              </w:rPr>
              <w:instrText xml:space="preserve"> PAGEREF _Toc17451485 \h </w:instrText>
            </w:r>
            <w:r w:rsidR="00B1684F">
              <w:rPr>
                <w:webHidden/>
              </w:rPr>
            </w:r>
            <w:r w:rsidR="00B1684F">
              <w:rPr>
                <w:webHidden/>
              </w:rPr>
              <w:fldChar w:fldCharType="separate"/>
            </w:r>
            <w:r w:rsidR="00620B4E">
              <w:rPr>
                <w:webHidden/>
              </w:rPr>
              <w:t>187</w:t>
            </w:r>
            <w:r w:rsidR="00B1684F">
              <w:rPr>
                <w:webHidden/>
              </w:rPr>
              <w:fldChar w:fldCharType="end"/>
            </w:r>
          </w:hyperlink>
        </w:p>
        <w:p w14:paraId="5C8C8870" w14:textId="053E2106" w:rsidR="00B1684F" w:rsidRDefault="00054449">
          <w:pPr>
            <w:pStyle w:val="Innehll3"/>
            <w:tabs>
              <w:tab w:val="left" w:pos="1985"/>
            </w:tabs>
            <w:rPr>
              <w:rFonts w:asciiTheme="minorHAnsi" w:eastAsiaTheme="minorEastAsia" w:hAnsiTheme="minorHAnsi" w:cstheme="minorBidi"/>
              <w:sz w:val="22"/>
              <w:szCs w:val="22"/>
              <w:lang w:eastAsia="sv-SE"/>
            </w:rPr>
          </w:pPr>
          <w:hyperlink w:anchor="_Toc17451486" w:history="1">
            <w:r w:rsidR="00B1684F" w:rsidRPr="005B1464">
              <w:rPr>
                <w:rStyle w:val="Hyperlnk"/>
                <w:rFonts w:eastAsiaTheme="majorEastAsia"/>
              </w:rPr>
              <w:t>16.4.1</w:t>
            </w:r>
            <w:r w:rsidR="00B1684F">
              <w:rPr>
                <w:rFonts w:asciiTheme="minorHAnsi" w:eastAsiaTheme="minorEastAsia" w:hAnsiTheme="minorHAnsi" w:cstheme="minorBidi"/>
                <w:sz w:val="22"/>
                <w:szCs w:val="22"/>
                <w:lang w:eastAsia="sv-SE"/>
              </w:rPr>
              <w:tab/>
            </w:r>
            <w:r w:rsidR="00B1684F" w:rsidRPr="005B1464">
              <w:rPr>
                <w:rStyle w:val="Hyperlnk"/>
                <w:rFonts w:eastAsiaTheme="majorEastAsia"/>
              </w:rPr>
              <w:t>Överklagande av den personuppgiftsansvariges beslut</w:t>
            </w:r>
            <w:r w:rsidR="00B1684F">
              <w:rPr>
                <w:webHidden/>
              </w:rPr>
              <w:tab/>
            </w:r>
            <w:r w:rsidR="00B1684F">
              <w:rPr>
                <w:webHidden/>
              </w:rPr>
              <w:fldChar w:fldCharType="begin"/>
            </w:r>
            <w:r w:rsidR="00B1684F">
              <w:rPr>
                <w:webHidden/>
              </w:rPr>
              <w:instrText xml:space="preserve"> PAGEREF _Toc17451486 \h </w:instrText>
            </w:r>
            <w:r w:rsidR="00B1684F">
              <w:rPr>
                <w:webHidden/>
              </w:rPr>
            </w:r>
            <w:r w:rsidR="00B1684F">
              <w:rPr>
                <w:webHidden/>
              </w:rPr>
              <w:fldChar w:fldCharType="separate"/>
            </w:r>
            <w:r w:rsidR="00620B4E">
              <w:rPr>
                <w:webHidden/>
              </w:rPr>
              <w:t>187</w:t>
            </w:r>
            <w:r w:rsidR="00B1684F">
              <w:rPr>
                <w:webHidden/>
              </w:rPr>
              <w:fldChar w:fldCharType="end"/>
            </w:r>
          </w:hyperlink>
        </w:p>
        <w:p w14:paraId="165B18D7" w14:textId="0FA9746E" w:rsidR="00B1684F" w:rsidRDefault="00054449">
          <w:pPr>
            <w:pStyle w:val="Innehll3"/>
            <w:tabs>
              <w:tab w:val="left" w:pos="1985"/>
            </w:tabs>
            <w:rPr>
              <w:rFonts w:asciiTheme="minorHAnsi" w:eastAsiaTheme="minorEastAsia" w:hAnsiTheme="minorHAnsi" w:cstheme="minorBidi"/>
              <w:sz w:val="22"/>
              <w:szCs w:val="22"/>
              <w:lang w:eastAsia="sv-SE"/>
            </w:rPr>
          </w:pPr>
          <w:hyperlink w:anchor="_Toc17451487" w:history="1">
            <w:r w:rsidR="00B1684F" w:rsidRPr="005B1464">
              <w:rPr>
                <w:rStyle w:val="Hyperlnk"/>
                <w:rFonts w:eastAsiaTheme="majorEastAsia"/>
              </w:rPr>
              <w:t>16.4.2</w:t>
            </w:r>
            <w:r w:rsidR="00B1684F">
              <w:rPr>
                <w:rFonts w:asciiTheme="minorHAnsi" w:eastAsiaTheme="minorEastAsia" w:hAnsiTheme="minorHAnsi" w:cstheme="minorBidi"/>
                <w:sz w:val="22"/>
                <w:szCs w:val="22"/>
                <w:lang w:eastAsia="sv-SE"/>
              </w:rPr>
              <w:tab/>
            </w:r>
            <w:r w:rsidR="00B1684F" w:rsidRPr="005B1464">
              <w:rPr>
                <w:rStyle w:val="Hyperlnk"/>
                <w:rFonts w:eastAsiaTheme="majorEastAsia"/>
              </w:rPr>
              <w:t>Överklagande av tillsynsmyndighetens beslut</w:t>
            </w:r>
            <w:r w:rsidR="00B1684F">
              <w:rPr>
                <w:webHidden/>
              </w:rPr>
              <w:tab/>
            </w:r>
            <w:r w:rsidR="00B1684F">
              <w:rPr>
                <w:webHidden/>
              </w:rPr>
              <w:fldChar w:fldCharType="begin"/>
            </w:r>
            <w:r w:rsidR="00B1684F">
              <w:rPr>
                <w:webHidden/>
              </w:rPr>
              <w:instrText xml:space="preserve"> PAGEREF _Toc17451487 \h </w:instrText>
            </w:r>
            <w:r w:rsidR="00B1684F">
              <w:rPr>
                <w:webHidden/>
              </w:rPr>
            </w:r>
            <w:r w:rsidR="00B1684F">
              <w:rPr>
                <w:webHidden/>
              </w:rPr>
              <w:fldChar w:fldCharType="separate"/>
            </w:r>
            <w:r w:rsidR="00620B4E">
              <w:rPr>
                <w:webHidden/>
              </w:rPr>
              <w:t>189</w:t>
            </w:r>
            <w:r w:rsidR="00B1684F">
              <w:rPr>
                <w:webHidden/>
              </w:rPr>
              <w:fldChar w:fldCharType="end"/>
            </w:r>
          </w:hyperlink>
        </w:p>
        <w:p w14:paraId="3FD4B604" w14:textId="3D0879DC" w:rsidR="00B1684F" w:rsidRDefault="00054449">
          <w:pPr>
            <w:pStyle w:val="Innehll1"/>
            <w:rPr>
              <w:rFonts w:asciiTheme="minorHAnsi" w:eastAsiaTheme="minorEastAsia" w:hAnsiTheme="minorHAnsi"/>
              <w:sz w:val="22"/>
              <w:lang w:eastAsia="sv-SE"/>
            </w:rPr>
          </w:pPr>
          <w:hyperlink w:anchor="_Toc17451488" w:history="1">
            <w:r w:rsidR="00B1684F" w:rsidRPr="005B1464">
              <w:rPr>
                <w:rStyle w:val="Hyperlnk"/>
              </w:rPr>
              <w:t>17</w:t>
            </w:r>
            <w:r w:rsidR="00B1684F">
              <w:rPr>
                <w:rFonts w:asciiTheme="minorHAnsi" w:eastAsiaTheme="minorEastAsia" w:hAnsiTheme="minorHAnsi"/>
                <w:sz w:val="22"/>
                <w:lang w:eastAsia="sv-SE"/>
              </w:rPr>
              <w:tab/>
            </w:r>
            <w:r w:rsidR="00B1684F" w:rsidRPr="005B1464">
              <w:rPr>
                <w:rStyle w:val="Hyperlnk"/>
              </w:rPr>
              <w:t>Överföring av personuppgifter till tredjeland och internationella organisationer</w:t>
            </w:r>
            <w:r w:rsidR="00B1684F">
              <w:rPr>
                <w:webHidden/>
              </w:rPr>
              <w:tab/>
            </w:r>
            <w:r w:rsidR="00B1684F">
              <w:rPr>
                <w:webHidden/>
              </w:rPr>
              <w:fldChar w:fldCharType="begin"/>
            </w:r>
            <w:r w:rsidR="00B1684F">
              <w:rPr>
                <w:webHidden/>
              </w:rPr>
              <w:instrText xml:space="preserve"> PAGEREF _Toc17451488 \h </w:instrText>
            </w:r>
            <w:r w:rsidR="00B1684F">
              <w:rPr>
                <w:webHidden/>
              </w:rPr>
            </w:r>
            <w:r w:rsidR="00B1684F">
              <w:rPr>
                <w:webHidden/>
              </w:rPr>
              <w:fldChar w:fldCharType="separate"/>
            </w:r>
            <w:r w:rsidR="00620B4E">
              <w:rPr>
                <w:webHidden/>
              </w:rPr>
              <w:t>191</w:t>
            </w:r>
            <w:r w:rsidR="00B1684F">
              <w:rPr>
                <w:webHidden/>
              </w:rPr>
              <w:fldChar w:fldCharType="end"/>
            </w:r>
          </w:hyperlink>
        </w:p>
        <w:p w14:paraId="5E577CFC" w14:textId="3A6C888C" w:rsidR="00B1684F" w:rsidRDefault="00054449">
          <w:pPr>
            <w:pStyle w:val="Innehll2"/>
            <w:tabs>
              <w:tab w:val="left" w:pos="1134"/>
            </w:tabs>
            <w:rPr>
              <w:rFonts w:asciiTheme="minorHAnsi" w:eastAsiaTheme="minorEastAsia" w:hAnsiTheme="minorHAnsi" w:cstheme="minorBidi"/>
              <w:sz w:val="22"/>
              <w:szCs w:val="22"/>
              <w:lang w:eastAsia="sv-SE"/>
            </w:rPr>
          </w:pPr>
          <w:hyperlink w:anchor="_Toc17451489" w:history="1">
            <w:r w:rsidR="00B1684F" w:rsidRPr="005B1464">
              <w:rPr>
                <w:rStyle w:val="Hyperlnk"/>
                <w:rFonts w:eastAsiaTheme="majorEastAsia"/>
              </w:rPr>
              <w:t>17.1</w:t>
            </w:r>
            <w:r w:rsidR="00B1684F">
              <w:rPr>
                <w:rFonts w:asciiTheme="minorHAnsi" w:eastAsiaTheme="minorEastAsia" w:hAnsiTheme="minorHAnsi" w:cstheme="minorBidi"/>
                <w:sz w:val="22"/>
                <w:szCs w:val="22"/>
                <w:lang w:eastAsia="sv-SE"/>
              </w:rPr>
              <w:tab/>
            </w:r>
            <w:r w:rsidR="00B1684F" w:rsidRPr="005B1464">
              <w:rPr>
                <w:rStyle w:val="Hyperlnk"/>
                <w:rFonts w:eastAsiaTheme="majorEastAsia"/>
              </w:rPr>
              <w:t>Utgångspunkter</w:t>
            </w:r>
            <w:r w:rsidR="00B1684F">
              <w:rPr>
                <w:webHidden/>
              </w:rPr>
              <w:tab/>
            </w:r>
            <w:r w:rsidR="00B1684F">
              <w:rPr>
                <w:webHidden/>
              </w:rPr>
              <w:fldChar w:fldCharType="begin"/>
            </w:r>
            <w:r w:rsidR="00B1684F">
              <w:rPr>
                <w:webHidden/>
              </w:rPr>
              <w:instrText xml:space="preserve"> PAGEREF _Toc17451489 \h </w:instrText>
            </w:r>
            <w:r w:rsidR="00B1684F">
              <w:rPr>
                <w:webHidden/>
              </w:rPr>
            </w:r>
            <w:r w:rsidR="00B1684F">
              <w:rPr>
                <w:webHidden/>
              </w:rPr>
              <w:fldChar w:fldCharType="separate"/>
            </w:r>
            <w:r w:rsidR="00620B4E">
              <w:rPr>
                <w:webHidden/>
              </w:rPr>
              <w:t>191</w:t>
            </w:r>
            <w:r w:rsidR="00B1684F">
              <w:rPr>
                <w:webHidden/>
              </w:rPr>
              <w:fldChar w:fldCharType="end"/>
            </w:r>
          </w:hyperlink>
        </w:p>
        <w:p w14:paraId="5D62BEF7" w14:textId="754E9C43" w:rsidR="00B1684F" w:rsidRDefault="00054449">
          <w:pPr>
            <w:pStyle w:val="Innehll2"/>
            <w:tabs>
              <w:tab w:val="left" w:pos="1134"/>
            </w:tabs>
            <w:rPr>
              <w:rFonts w:asciiTheme="minorHAnsi" w:eastAsiaTheme="minorEastAsia" w:hAnsiTheme="minorHAnsi" w:cstheme="minorBidi"/>
              <w:sz w:val="22"/>
              <w:szCs w:val="22"/>
              <w:lang w:eastAsia="sv-SE"/>
            </w:rPr>
          </w:pPr>
          <w:hyperlink w:anchor="_Toc17451490" w:history="1">
            <w:r w:rsidR="00B1684F" w:rsidRPr="005B1464">
              <w:rPr>
                <w:rStyle w:val="Hyperlnk"/>
                <w:rFonts w:eastAsiaTheme="majorEastAsia"/>
              </w:rPr>
              <w:t>17.2</w:t>
            </w:r>
            <w:r w:rsidR="00B1684F">
              <w:rPr>
                <w:rFonts w:asciiTheme="minorHAnsi" w:eastAsiaTheme="minorEastAsia" w:hAnsiTheme="minorHAnsi" w:cstheme="minorBidi"/>
                <w:sz w:val="22"/>
                <w:szCs w:val="22"/>
                <w:lang w:eastAsia="sv-SE"/>
              </w:rPr>
              <w:tab/>
            </w:r>
            <w:r w:rsidR="00B1684F" w:rsidRPr="005B1464">
              <w:rPr>
                <w:rStyle w:val="Hyperlnk"/>
                <w:rFonts w:eastAsiaTheme="majorEastAsia"/>
              </w:rPr>
              <w:t>Några grundläggande begrepp</w:t>
            </w:r>
            <w:r w:rsidR="00B1684F">
              <w:rPr>
                <w:webHidden/>
              </w:rPr>
              <w:tab/>
            </w:r>
            <w:r w:rsidR="00B1684F">
              <w:rPr>
                <w:webHidden/>
              </w:rPr>
              <w:fldChar w:fldCharType="begin"/>
            </w:r>
            <w:r w:rsidR="00B1684F">
              <w:rPr>
                <w:webHidden/>
              </w:rPr>
              <w:instrText xml:space="preserve"> PAGEREF _Toc17451490 \h </w:instrText>
            </w:r>
            <w:r w:rsidR="00B1684F">
              <w:rPr>
                <w:webHidden/>
              </w:rPr>
            </w:r>
            <w:r w:rsidR="00B1684F">
              <w:rPr>
                <w:webHidden/>
              </w:rPr>
              <w:fldChar w:fldCharType="separate"/>
            </w:r>
            <w:r w:rsidR="00620B4E">
              <w:rPr>
                <w:webHidden/>
              </w:rPr>
              <w:t>193</w:t>
            </w:r>
            <w:r w:rsidR="00B1684F">
              <w:rPr>
                <w:webHidden/>
              </w:rPr>
              <w:fldChar w:fldCharType="end"/>
            </w:r>
          </w:hyperlink>
        </w:p>
        <w:p w14:paraId="3044E764" w14:textId="65F7C335" w:rsidR="00B1684F" w:rsidRDefault="00054449">
          <w:pPr>
            <w:pStyle w:val="Innehll2"/>
            <w:tabs>
              <w:tab w:val="left" w:pos="1134"/>
            </w:tabs>
            <w:rPr>
              <w:rFonts w:asciiTheme="minorHAnsi" w:eastAsiaTheme="minorEastAsia" w:hAnsiTheme="minorHAnsi" w:cstheme="minorBidi"/>
              <w:sz w:val="22"/>
              <w:szCs w:val="22"/>
              <w:lang w:eastAsia="sv-SE"/>
            </w:rPr>
          </w:pPr>
          <w:hyperlink w:anchor="_Toc17451491" w:history="1">
            <w:r w:rsidR="00B1684F" w:rsidRPr="005B1464">
              <w:rPr>
                <w:rStyle w:val="Hyperlnk"/>
                <w:rFonts w:eastAsiaTheme="majorEastAsia"/>
              </w:rPr>
              <w:t>17.3</w:t>
            </w:r>
            <w:r w:rsidR="00B1684F">
              <w:rPr>
                <w:rFonts w:asciiTheme="minorHAnsi" w:eastAsiaTheme="minorEastAsia" w:hAnsiTheme="minorHAnsi" w:cstheme="minorBidi"/>
                <w:sz w:val="22"/>
                <w:szCs w:val="22"/>
                <w:lang w:eastAsia="sv-SE"/>
              </w:rPr>
              <w:tab/>
            </w:r>
            <w:r w:rsidR="00B1684F" w:rsidRPr="005B1464">
              <w:rPr>
                <w:rStyle w:val="Hyperlnk"/>
                <w:rFonts w:eastAsiaTheme="majorEastAsia"/>
              </w:rPr>
              <w:t>Förutsättningar för överföring</w:t>
            </w:r>
            <w:r w:rsidR="00B1684F">
              <w:rPr>
                <w:webHidden/>
              </w:rPr>
              <w:tab/>
            </w:r>
            <w:r w:rsidR="00B1684F">
              <w:rPr>
                <w:webHidden/>
              </w:rPr>
              <w:fldChar w:fldCharType="begin"/>
            </w:r>
            <w:r w:rsidR="00B1684F">
              <w:rPr>
                <w:webHidden/>
              </w:rPr>
              <w:instrText xml:space="preserve"> PAGEREF _Toc17451491 \h </w:instrText>
            </w:r>
            <w:r w:rsidR="00B1684F">
              <w:rPr>
                <w:webHidden/>
              </w:rPr>
            </w:r>
            <w:r w:rsidR="00B1684F">
              <w:rPr>
                <w:webHidden/>
              </w:rPr>
              <w:fldChar w:fldCharType="separate"/>
            </w:r>
            <w:r w:rsidR="00620B4E">
              <w:rPr>
                <w:webHidden/>
              </w:rPr>
              <w:t>193</w:t>
            </w:r>
            <w:r w:rsidR="00B1684F">
              <w:rPr>
                <w:webHidden/>
              </w:rPr>
              <w:fldChar w:fldCharType="end"/>
            </w:r>
          </w:hyperlink>
        </w:p>
        <w:p w14:paraId="5E6DC31D" w14:textId="01084FD5" w:rsidR="00B1684F" w:rsidRDefault="00054449">
          <w:pPr>
            <w:pStyle w:val="Innehll2"/>
            <w:tabs>
              <w:tab w:val="left" w:pos="1134"/>
            </w:tabs>
            <w:rPr>
              <w:rFonts w:asciiTheme="minorHAnsi" w:eastAsiaTheme="minorEastAsia" w:hAnsiTheme="minorHAnsi" w:cstheme="minorBidi"/>
              <w:sz w:val="22"/>
              <w:szCs w:val="22"/>
              <w:lang w:eastAsia="sv-SE"/>
            </w:rPr>
          </w:pPr>
          <w:hyperlink w:anchor="_Toc17451492" w:history="1">
            <w:r w:rsidR="00B1684F" w:rsidRPr="005B1464">
              <w:rPr>
                <w:rStyle w:val="Hyperlnk"/>
                <w:rFonts w:eastAsiaTheme="majorEastAsia"/>
              </w:rPr>
              <w:t>17.4</w:t>
            </w:r>
            <w:r w:rsidR="00B1684F">
              <w:rPr>
                <w:rFonts w:asciiTheme="minorHAnsi" w:eastAsiaTheme="minorEastAsia" w:hAnsiTheme="minorHAnsi" w:cstheme="minorBidi"/>
                <w:sz w:val="22"/>
                <w:szCs w:val="22"/>
                <w:lang w:eastAsia="sv-SE"/>
              </w:rPr>
              <w:tab/>
            </w:r>
            <w:r w:rsidR="00B1684F" w:rsidRPr="005B1464">
              <w:rPr>
                <w:rStyle w:val="Hyperlnk"/>
                <w:rFonts w:eastAsiaTheme="majorEastAsia"/>
              </w:rPr>
              <w:t>Viss skyddsnivå ska vara säkerställd</w:t>
            </w:r>
            <w:r w:rsidR="00B1684F">
              <w:rPr>
                <w:webHidden/>
              </w:rPr>
              <w:tab/>
            </w:r>
            <w:r w:rsidR="00B1684F">
              <w:rPr>
                <w:webHidden/>
              </w:rPr>
              <w:fldChar w:fldCharType="begin"/>
            </w:r>
            <w:r w:rsidR="00B1684F">
              <w:rPr>
                <w:webHidden/>
              </w:rPr>
              <w:instrText xml:space="preserve"> PAGEREF _Toc17451492 \h </w:instrText>
            </w:r>
            <w:r w:rsidR="00B1684F">
              <w:rPr>
                <w:webHidden/>
              </w:rPr>
            </w:r>
            <w:r w:rsidR="00B1684F">
              <w:rPr>
                <w:webHidden/>
              </w:rPr>
              <w:fldChar w:fldCharType="separate"/>
            </w:r>
            <w:r w:rsidR="00620B4E">
              <w:rPr>
                <w:webHidden/>
              </w:rPr>
              <w:t>196</w:t>
            </w:r>
            <w:r w:rsidR="00B1684F">
              <w:rPr>
                <w:webHidden/>
              </w:rPr>
              <w:fldChar w:fldCharType="end"/>
            </w:r>
          </w:hyperlink>
        </w:p>
        <w:p w14:paraId="33E31CEE" w14:textId="7C2BD62D" w:rsidR="00B1684F" w:rsidRDefault="00054449">
          <w:pPr>
            <w:pStyle w:val="Innehll3"/>
            <w:tabs>
              <w:tab w:val="left" w:pos="1985"/>
            </w:tabs>
            <w:rPr>
              <w:rFonts w:asciiTheme="minorHAnsi" w:eastAsiaTheme="minorEastAsia" w:hAnsiTheme="minorHAnsi" w:cstheme="minorBidi"/>
              <w:sz w:val="22"/>
              <w:szCs w:val="22"/>
              <w:lang w:eastAsia="sv-SE"/>
            </w:rPr>
          </w:pPr>
          <w:hyperlink w:anchor="_Toc17451493" w:history="1">
            <w:r w:rsidR="00B1684F" w:rsidRPr="005B1464">
              <w:rPr>
                <w:rStyle w:val="Hyperlnk"/>
                <w:rFonts w:eastAsiaTheme="majorEastAsia"/>
              </w:rPr>
              <w:t>17.4.1</w:t>
            </w:r>
            <w:r w:rsidR="00B1684F">
              <w:rPr>
                <w:rFonts w:asciiTheme="minorHAnsi" w:eastAsiaTheme="minorEastAsia" w:hAnsiTheme="minorHAnsi" w:cstheme="minorBidi"/>
                <w:sz w:val="22"/>
                <w:szCs w:val="22"/>
                <w:lang w:eastAsia="sv-SE"/>
              </w:rPr>
              <w:tab/>
            </w:r>
            <w:r w:rsidR="00B1684F" w:rsidRPr="005B1464">
              <w:rPr>
                <w:rStyle w:val="Hyperlnk"/>
                <w:rFonts w:eastAsiaTheme="majorEastAsia"/>
              </w:rPr>
              <w:t>Beslut om adekvat skyddsnivå</w:t>
            </w:r>
            <w:r w:rsidR="00B1684F">
              <w:rPr>
                <w:webHidden/>
              </w:rPr>
              <w:tab/>
            </w:r>
            <w:r w:rsidR="00B1684F">
              <w:rPr>
                <w:webHidden/>
              </w:rPr>
              <w:fldChar w:fldCharType="begin"/>
            </w:r>
            <w:r w:rsidR="00B1684F">
              <w:rPr>
                <w:webHidden/>
              </w:rPr>
              <w:instrText xml:space="preserve"> PAGEREF _Toc17451493 \h </w:instrText>
            </w:r>
            <w:r w:rsidR="00B1684F">
              <w:rPr>
                <w:webHidden/>
              </w:rPr>
            </w:r>
            <w:r w:rsidR="00B1684F">
              <w:rPr>
                <w:webHidden/>
              </w:rPr>
              <w:fldChar w:fldCharType="separate"/>
            </w:r>
            <w:r w:rsidR="00620B4E">
              <w:rPr>
                <w:webHidden/>
              </w:rPr>
              <w:t>196</w:t>
            </w:r>
            <w:r w:rsidR="00B1684F">
              <w:rPr>
                <w:webHidden/>
              </w:rPr>
              <w:fldChar w:fldCharType="end"/>
            </w:r>
          </w:hyperlink>
        </w:p>
        <w:p w14:paraId="2AD9B7CB" w14:textId="663B4FC3" w:rsidR="00B1684F" w:rsidRDefault="00054449">
          <w:pPr>
            <w:pStyle w:val="Innehll3"/>
            <w:tabs>
              <w:tab w:val="left" w:pos="1985"/>
            </w:tabs>
            <w:rPr>
              <w:rFonts w:asciiTheme="minorHAnsi" w:eastAsiaTheme="minorEastAsia" w:hAnsiTheme="minorHAnsi" w:cstheme="minorBidi"/>
              <w:sz w:val="22"/>
              <w:szCs w:val="22"/>
              <w:lang w:eastAsia="sv-SE"/>
            </w:rPr>
          </w:pPr>
          <w:hyperlink w:anchor="_Toc17451494" w:history="1">
            <w:r w:rsidR="00B1684F" w:rsidRPr="005B1464">
              <w:rPr>
                <w:rStyle w:val="Hyperlnk"/>
                <w:rFonts w:eastAsiaTheme="majorEastAsia"/>
              </w:rPr>
              <w:t>17.4.2</w:t>
            </w:r>
            <w:r w:rsidR="00B1684F">
              <w:rPr>
                <w:rFonts w:asciiTheme="minorHAnsi" w:eastAsiaTheme="minorEastAsia" w:hAnsiTheme="minorHAnsi" w:cstheme="minorBidi"/>
                <w:sz w:val="22"/>
                <w:szCs w:val="22"/>
                <w:lang w:eastAsia="sv-SE"/>
              </w:rPr>
              <w:tab/>
            </w:r>
            <w:r w:rsidR="00B1684F" w:rsidRPr="005B1464">
              <w:rPr>
                <w:rStyle w:val="Hyperlnk"/>
                <w:rFonts w:eastAsiaTheme="majorEastAsia"/>
              </w:rPr>
              <w:t>Tillräckliga skyddsåtgärder</w:t>
            </w:r>
            <w:r w:rsidR="00B1684F">
              <w:rPr>
                <w:webHidden/>
              </w:rPr>
              <w:tab/>
            </w:r>
            <w:r w:rsidR="00B1684F">
              <w:rPr>
                <w:webHidden/>
              </w:rPr>
              <w:fldChar w:fldCharType="begin"/>
            </w:r>
            <w:r w:rsidR="00B1684F">
              <w:rPr>
                <w:webHidden/>
              </w:rPr>
              <w:instrText xml:space="preserve"> PAGEREF _Toc17451494 \h </w:instrText>
            </w:r>
            <w:r w:rsidR="00B1684F">
              <w:rPr>
                <w:webHidden/>
              </w:rPr>
            </w:r>
            <w:r w:rsidR="00B1684F">
              <w:rPr>
                <w:webHidden/>
              </w:rPr>
              <w:fldChar w:fldCharType="separate"/>
            </w:r>
            <w:r w:rsidR="00620B4E">
              <w:rPr>
                <w:webHidden/>
              </w:rPr>
              <w:t>196</w:t>
            </w:r>
            <w:r w:rsidR="00B1684F">
              <w:rPr>
                <w:webHidden/>
              </w:rPr>
              <w:fldChar w:fldCharType="end"/>
            </w:r>
          </w:hyperlink>
        </w:p>
        <w:p w14:paraId="7D6CBEB5" w14:textId="39697A14" w:rsidR="00B1684F" w:rsidRDefault="00054449">
          <w:pPr>
            <w:pStyle w:val="Innehll3"/>
            <w:tabs>
              <w:tab w:val="left" w:pos="1985"/>
            </w:tabs>
            <w:rPr>
              <w:rFonts w:asciiTheme="minorHAnsi" w:eastAsiaTheme="minorEastAsia" w:hAnsiTheme="minorHAnsi" w:cstheme="minorBidi"/>
              <w:sz w:val="22"/>
              <w:szCs w:val="22"/>
              <w:lang w:eastAsia="sv-SE"/>
            </w:rPr>
          </w:pPr>
          <w:hyperlink w:anchor="_Toc17451495" w:history="1">
            <w:r w:rsidR="00B1684F" w:rsidRPr="005B1464">
              <w:rPr>
                <w:rStyle w:val="Hyperlnk"/>
                <w:rFonts w:eastAsiaTheme="majorEastAsia"/>
              </w:rPr>
              <w:t>17.4.3</w:t>
            </w:r>
            <w:r w:rsidR="00B1684F">
              <w:rPr>
                <w:rFonts w:asciiTheme="minorHAnsi" w:eastAsiaTheme="minorEastAsia" w:hAnsiTheme="minorHAnsi" w:cstheme="minorBidi"/>
                <w:sz w:val="22"/>
                <w:szCs w:val="22"/>
                <w:lang w:eastAsia="sv-SE"/>
              </w:rPr>
              <w:tab/>
            </w:r>
            <w:r w:rsidR="00B1684F" w:rsidRPr="005B1464">
              <w:rPr>
                <w:rStyle w:val="Hyperlnk"/>
                <w:rFonts w:eastAsiaTheme="majorEastAsia"/>
              </w:rPr>
              <w:t>Överföringen ska vara nödvändig i en särskild situation</w:t>
            </w:r>
            <w:r w:rsidR="00B1684F">
              <w:rPr>
                <w:webHidden/>
              </w:rPr>
              <w:tab/>
            </w:r>
            <w:r w:rsidR="00B1684F">
              <w:rPr>
                <w:webHidden/>
              </w:rPr>
              <w:fldChar w:fldCharType="begin"/>
            </w:r>
            <w:r w:rsidR="00B1684F">
              <w:rPr>
                <w:webHidden/>
              </w:rPr>
              <w:instrText xml:space="preserve"> PAGEREF _Toc17451495 \h </w:instrText>
            </w:r>
            <w:r w:rsidR="00B1684F">
              <w:rPr>
                <w:webHidden/>
              </w:rPr>
            </w:r>
            <w:r w:rsidR="00B1684F">
              <w:rPr>
                <w:webHidden/>
              </w:rPr>
              <w:fldChar w:fldCharType="separate"/>
            </w:r>
            <w:r w:rsidR="00620B4E">
              <w:rPr>
                <w:webHidden/>
              </w:rPr>
              <w:t>197</w:t>
            </w:r>
            <w:r w:rsidR="00B1684F">
              <w:rPr>
                <w:webHidden/>
              </w:rPr>
              <w:fldChar w:fldCharType="end"/>
            </w:r>
          </w:hyperlink>
        </w:p>
        <w:p w14:paraId="4FDD2F66" w14:textId="424D6398" w:rsidR="00B1684F" w:rsidRDefault="00054449">
          <w:pPr>
            <w:pStyle w:val="Innehll2"/>
            <w:tabs>
              <w:tab w:val="left" w:pos="1134"/>
            </w:tabs>
            <w:rPr>
              <w:rFonts w:asciiTheme="minorHAnsi" w:eastAsiaTheme="minorEastAsia" w:hAnsiTheme="minorHAnsi" w:cstheme="minorBidi"/>
              <w:sz w:val="22"/>
              <w:szCs w:val="22"/>
              <w:lang w:eastAsia="sv-SE"/>
            </w:rPr>
          </w:pPr>
          <w:hyperlink w:anchor="_Toc17451496" w:history="1">
            <w:r w:rsidR="00B1684F" w:rsidRPr="005B1464">
              <w:rPr>
                <w:rStyle w:val="Hyperlnk"/>
                <w:rFonts w:eastAsiaTheme="majorEastAsia"/>
              </w:rPr>
              <w:t>17.5</w:t>
            </w:r>
            <w:r w:rsidR="00B1684F">
              <w:rPr>
                <w:rFonts w:asciiTheme="minorHAnsi" w:eastAsiaTheme="minorEastAsia" w:hAnsiTheme="minorHAnsi" w:cstheme="minorBidi"/>
                <w:sz w:val="22"/>
                <w:szCs w:val="22"/>
                <w:lang w:eastAsia="sv-SE"/>
              </w:rPr>
              <w:tab/>
            </w:r>
            <w:r w:rsidR="00B1684F" w:rsidRPr="005B1464">
              <w:rPr>
                <w:rStyle w:val="Hyperlnk"/>
                <w:rFonts w:eastAsiaTheme="majorEastAsia"/>
              </w:rPr>
              <w:t>Överföring till andra mottagare</w:t>
            </w:r>
            <w:r w:rsidR="00B1684F">
              <w:rPr>
                <w:webHidden/>
              </w:rPr>
              <w:tab/>
            </w:r>
            <w:r w:rsidR="00B1684F">
              <w:rPr>
                <w:webHidden/>
              </w:rPr>
              <w:fldChar w:fldCharType="begin"/>
            </w:r>
            <w:r w:rsidR="00B1684F">
              <w:rPr>
                <w:webHidden/>
              </w:rPr>
              <w:instrText xml:space="preserve"> PAGEREF _Toc17451496 \h </w:instrText>
            </w:r>
            <w:r w:rsidR="00B1684F">
              <w:rPr>
                <w:webHidden/>
              </w:rPr>
            </w:r>
            <w:r w:rsidR="00B1684F">
              <w:rPr>
                <w:webHidden/>
              </w:rPr>
              <w:fldChar w:fldCharType="separate"/>
            </w:r>
            <w:r w:rsidR="00620B4E">
              <w:rPr>
                <w:webHidden/>
              </w:rPr>
              <w:t>200</w:t>
            </w:r>
            <w:r w:rsidR="00B1684F">
              <w:rPr>
                <w:webHidden/>
              </w:rPr>
              <w:fldChar w:fldCharType="end"/>
            </w:r>
          </w:hyperlink>
        </w:p>
        <w:p w14:paraId="73702974" w14:textId="4E27EFFA" w:rsidR="00B1684F" w:rsidRDefault="00054449">
          <w:pPr>
            <w:pStyle w:val="Innehll2"/>
            <w:tabs>
              <w:tab w:val="left" w:pos="1134"/>
            </w:tabs>
            <w:rPr>
              <w:rFonts w:asciiTheme="minorHAnsi" w:eastAsiaTheme="minorEastAsia" w:hAnsiTheme="minorHAnsi" w:cstheme="minorBidi"/>
              <w:sz w:val="22"/>
              <w:szCs w:val="22"/>
              <w:lang w:eastAsia="sv-SE"/>
            </w:rPr>
          </w:pPr>
          <w:hyperlink w:anchor="_Toc17451497" w:history="1">
            <w:r w:rsidR="00B1684F" w:rsidRPr="005B1464">
              <w:rPr>
                <w:rStyle w:val="Hyperlnk"/>
                <w:rFonts w:eastAsiaTheme="majorEastAsia"/>
              </w:rPr>
              <w:t>17.6</w:t>
            </w:r>
            <w:r w:rsidR="00B1684F">
              <w:rPr>
                <w:rFonts w:asciiTheme="minorHAnsi" w:eastAsiaTheme="minorEastAsia" w:hAnsiTheme="minorHAnsi" w:cstheme="minorBidi"/>
                <w:sz w:val="22"/>
                <w:szCs w:val="22"/>
                <w:lang w:eastAsia="sv-SE"/>
              </w:rPr>
              <w:tab/>
            </w:r>
            <w:r w:rsidR="00B1684F" w:rsidRPr="005B1464">
              <w:rPr>
                <w:rStyle w:val="Hyperlnk"/>
                <w:rFonts w:eastAsiaTheme="majorEastAsia"/>
              </w:rPr>
              <w:t>Villkor för användningen av personuppgifter</w:t>
            </w:r>
            <w:r w:rsidR="00B1684F">
              <w:rPr>
                <w:webHidden/>
              </w:rPr>
              <w:tab/>
            </w:r>
            <w:r w:rsidR="00B1684F">
              <w:rPr>
                <w:webHidden/>
              </w:rPr>
              <w:fldChar w:fldCharType="begin"/>
            </w:r>
            <w:r w:rsidR="00B1684F">
              <w:rPr>
                <w:webHidden/>
              </w:rPr>
              <w:instrText xml:space="preserve"> PAGEREF _Toc17451497 \h </w:instrText>
            </w:r>
            <w:r w:rsidR="00B1684F">
              <w:rPr>
                <w:webHidden/>
              </w:rPr>
            </w:r>
            <w:r w:rsidR="00B1684F">
              <w:rPr>
                <w:webHidden/>
              </w:rPr>
              <w:fldChar w:fldCharType="separate"/>
            </w:r>
            <w:r w:rsidR="00620B4E">
              <w:rPr>
                <w:webHidden/>
              </w:rPr>
              <w:t>202</w:t>
            </w:r>
            <w:r w:rsidR="00B1684F">
              <w:rPr>
                <w:webHidden/>
              </w:rPr>
              <w:fldChar w:fldCharType="end"/>
            </w:r>
          </w:hyperlink>
        </w:p>
        <w:p w14:paraId="30F33955" w14:textId="1C465126" w:rsidR="00B1684F" w:rsidRDefault="00054449">
          <w:pPr>
            <w:pStyle w:val="Innehll2"/>
            <w:tabs>
              <w:tab w:val="left" w:pos="1134"/>
            </w:tabs>
            <w:rPr>
              <w:rFonts w:asciiTheme="minorHAnsi" w:eastAsiaTheme="minorEastAsia" w:hAnsiTheme="minorHAnsi" w:cstheme="minorBidi"/>
              <w:sz w:val="22"/>
              <w:szCs w:val="22"/>
              <w:lang w:eastAsia="sv-SE"/>
            </w:rPr>
          </w:pPr>
          <w:hyperlink w:anchor="_Toc17451498" w:history="1">
            <w:r w:rsidR="00B1684F" w:rsidRPr="005B1464">
              <w:rPr>
                <w:rStyle w:val="Hyperlnk"/>
                <w:rFonts w:eastAsiaTheme="majorEastAsia"/>
              </w:rPr>
              <w:t>17.7</w:t>
            </w:r>
            <w:r w:rsidR="00B1684F">
              <w:rPr>
                <w:rFonts w:asciiTheme="minorHAnsi" w:eastAsiaTheme="minorEastAsia" w:hAnsiTheme="minorHAnsi" w:cstheme="minorBidi"/>
                <w:sz w:val="22"/>
                <w:szCs w:val="22"/>
                <w:lang w:eastAsia="sv-SE"/>
              </w:rPr>
              <w:tab/>
            </w:r>
            <w:r w:rsidR="00B1684F" w:rsidRPr="005B1464">
              <w:rPr>
                <w:rStyle w:val="Hyperlnk"/>
                <w:rFonts w:eastAsiaTheme="majorEastAsia"/>
              </w:rPr>
              <w:t>Dokumentationskrav och informationsskyldighet</w:t>
            </w:r>
            <w:r w:rsidR="00B1684F">
              <w:rPr>
                <w:webHidden/>
              </w:rPr>
              <w:tab/>
            </w:r>
            <w:r w:rsidR="00B1684F">
              <w:rPr>
                <w:webHidden/>
              </w:rPr>
              <w:fldChar w:fldCharType="begin"/>
            </w:r>
            <w:r w:rsidR="00B1684F">
              <w:rPr>
                <w:webHidden/>
              </w:rPr>
              <w:instrText xml:space="preserve"> PAGEREF _Toc17451498 \h </w:instrText>
            </w:r>
            <w:r w:rsidR="00B1684F">
              <w:rPr>
                <w:webHidden/>
              </w:rPr>
            </w:r>
            <w:r w:rsidR="00B1684F">
              <w:rPr>
                <w:webHidden/>
              </w:rPr>
              <w:fldChar w:fldCharType="separate"/>
            </w:r>
            <w:r w:rsidR="00620B4E">
              <w:rPr>
                <w:webHidden/>
              </w:rPr>
              <w:t>203</w:t>
            </w:r>
            <w:r w:rsidR="00B1684F">
              <w:rPr>
                <w:webHidden/>
              </w:rPr>
              <w:fldChar w:fldCharType="end"/>
            </w:r>
          </w:hyperlink>
        </w:p>
        <w:p w14:paraId="7DEB44D2" w14:textId="3AA6C4B9" w:rsidR="00B1684F" w:rsidRDefault="00054449">
          <w:pPr>
            <w:pStyle w:val="Innehll1"/>
            <w:rPr>
              <w:rFonts w:asciiTheme="minorHAnsi" w:eastAsiaTheme="minorEastAsia" w:hAnsiTheme="minorHAnsi"/>
              <w:sz w:val="22"/>
              <w:lang w:eastAsia="sv-SE"/>
            </w:rPr>
          </w:pPr>
          <w:hyperlink w:anchor="_Toc17451499" w:history="1">
            <w:r w:rsidR="00B1684F" w:rsidRPr="005B1464">
              <w:rPr>
                <w:rStyle w:val="Hyperlnk"/>
              </w:rPr>
              <w:t>18</w:t>
            </w:r>
            <w:r w:rsidR="00B1684F">
              <w:rPr>
                <w:rFonts w:asciiTheme="minorHAnsi" w:eastAsiaTheme="minorEastAsia" w:hAnsiTheme="minorHAnsi"/>
                <w:sz w:val="22"/>
                <w:lang w:eastAsia="sv-SE"/>
              </w:rPr>
              <w:tab/>
            </w:r>
            <w:r w:rsidR="00B1684F" w:rsidRPr="005B1464">
              <w:rPr>
                <w:rStyle w:val="Hyperlnk"/>
              </w:rPr>
              <w:t>Övriga författningsändringar</w:t>
            </w:r>
            <w:r w:rsidR="00B1684F">
              <w:rPr>
                <w:webHidden/>
              </w:rPr>
              <w:tab/>
            </w:r>
            <w:r w:rsidR="00B1684F">
              <w:rPr>
                <w:webHidden/>
              </w:rPr>
              <w:fldChar w:fldCharType="begin"/>
            </w:r>
            <w:r w:rsidR="00B1684F">
              <w:rPr>
                <w:webHidden/>
              </w:rPr>
              <w:instrText xml:space="preserve"> PAGEREF _Toc17451499 \h </w:instrText>
            </w:r>
            <w:r w:rsidR="00B1684F">
              <w:rPr>
                <w:webHidden/>
              </w:rPr>
            </w:r>
            <w:r w:rsidR="00B1684F">
              <w:rPr>
                <w:webHidden/>
              </w:rPr>
              <w:fldChar w:fldCharType="separate"/>
            </w:r>
            <w:r w:rsidR="00620B4E">
              <w:rPr>
                <w:webHidden/>
              </w:rPr>
              <w:t>204</w:t>
            </w:r>
            <w:r w:rsidR="00B1684F">
              <w:rPr>
                <w:webHidden/>
              </w:rPr>
              <w:fldChar w:fldCharType="end"/>
            </w:r>
          </w:hyperlink>
        </w:p>
        <w:p w14:paraId="45BC2F6A" w14:textId="6350CAEA" w:rsidR="00B1684F" w:rsidRDefault="00054449">
          <w:pPr>
            <w:pStyle w:val="Innehll1"/>
            <w:rPr>
              <w:rFonts w:asciiTheme="minorHAnsi" w:eastAsiaTheme="minorEastAsia" w:hAnsiTheme="minorHAnsi"/>
              <w:sz w:val="22"/>
              <w:lang w:eastAsia="sv-SE"/>
            </w:rPr>
          </w:pPr>
          <w:hyperlink w:anchor="_Toc17451500" w:history="1">
            <w:r w:rsidR="00B1684F" w:rsidRPr="005B1464">
              <w:rPr>
                <w:rStyle w:val="Hyperlnk"/>
              </w:rPr>
              <w:t>19</w:t>
            </w:r>
            <w:r w:rsidR="00B1684F">
              <w:rPr>
                <w:rFonts w:asciiTheme="minorHAnsi" w:eastAsiaTheme="minorEastAsia" w:hAnsiTheme="minorHAnsi"/>
                <w:sz w:val="22"/>
                <w:lang w:eastAsia="sv-SE"/>
              </w:rPr>
              <w:tab/>
            </w:r>
            <w:r w:rsidR="00B1684F" w:rsidRPr="005B1464">
              <w:rPr>
                <w:rStyle w:val="Hyperlnk"/>
              </w:rPr>
              <w:t>Ikraftträdande- och övergångsbestämmelser</w:t>
            </w:r>
            <w:r w:rsidR="00B1684F">
              <w:rPr>
                <w:webHidden/>
              </w:rPr>
              <w:tab/>
            </w:r>
            <w:r w:rsidR="00B1684F">
              <w:rPr>
                <w:webHidden/>
              </w:rPr>
              <w:fldChar w:fldCharType="begin"/>
            </w:r>
            <w:r w:rsidR="00B1684F">
              <w:rPr>
                <w:webHidden/>
              </w:rPr>
              <w:instrText xml:space="preserve"> PAGEREF _Toc17451500 \h </w:instrText>
            </w:r>
            <w:r w:rsidR="00B1684F">
              <w:rPr>
                <w:webHidden/>
              </w:rPr>
            </w:r>
            <w:r w:rsidR="00B1684F">
              <w:rPr>
                <w:webHidden/>
              </w:rPr>
              <w:fldChar w:fldCharType="separate"/>
            </w:r>
            <w:r w:rsidR="00620B4E">
              <w:rPr>
                <w:webHidden/>
              </w:rPr>
              <w:t>205</w:t>
            </w:r>
            <w:r w:rsidR="00B1684F">
              <w:rPr>
                <w:webHidden/>
              </w:rPr>
              <w:fldChar w:fldCharType="end"/>
            </w:r>
          </w:hyperlink>
        </w:p>
        <w:p w14:paraId="5F73CA8D" w14:textId="6EA569B5" w:rsidR="00B1684F" w:rsidRDefault="00054449">
          <w:pPr>
            <w:pStyle w:val="Innehll1"/>
            <w:rPr>
              <w:rFonts w:asciiTheme="minorHAnsi" w:eastAsiaTheme="minorEastAsia" w:hAnsiTheme="minorHAnsi"/>
              <w:sz w:val="22"/>
              <w:lang w:eastAsia="sv-SE"/>
            </w:rPr>
          </w:pPr>
          <w:hyperlink w:anchor="_Toc17451501" w:history="1">
            <w:r w:rsidR="00B1684F" w:rsidRPr="005B1464">
              <w:rPr>
                <w:rStyle w:val="Hyperlnk"/>
              </w:rPr>
              <w:t>20</w:t>
            </w:r>
            <w:r w:rsidR="00B1684F">
              <w:rPr>
                <w:rFonts w:asciiTheme="minorHAnsi" w:eastAsiaTheme="minorEastAsia" w:hAnsiTheme="minorHAnsi"/>
                <w:sz w:val="22"/>
                <w:lang w:eastAsia="sv-SE"/>
              </w:rPr>
              <w:tab/>
            </w:r>
            <w:r w:rsidR="00B1684F" w:rsidRPr="005B1464">
              <w:rPr>
                <w:rStyle w:val="Hyperlnk"/>
              </w:rPr>
              <w:t>Konsekvenser</w:t>
            </w:r>
            <w:r w:rsidR="00B1684F">
              <w:rPr>
                <w:webHidden/>
              </w:rPr>
              <w:tab/>
            </w:r>
            <w:r w:rsidR="00B1684F">
              <w:rPr>
                <w:webHidden/>
              </w:rPr>
              <w:fldChar w:fldCharType="begin"/>
            </w:r>
            <w:r w:rsidR="00B1684F">
              <w:rPr>
                <w:webHidden/>
              </w:rPr>
              <w:instrText xml:space="preserve"> PAGEREF _Toc17451501 \h </w:instrText>
            </w:r>
            <w:r w:rsidR="00B1684F">
              <w:rPr>
                <w:webHidden/>
              </w:rPr>
            </w:r>
            <w:r w:rsidR="00B1684F">
              <w:rPr>
                <w:webHidden/>
              </w:rPr>
              <w:fldChar w:fldCharType="separate"/>
            </w:r>
            <w:r w:rsidR="00620B4E">
              <w:rPr>
                <w:webHidden/>
              </w:rPr>
              <w:t>208</w:t>
            </w:r>
            <w:r w:rsidR="00B1684F">
              <w:rPr>
                <w:webHidden/>
              </w:rPr>
              <w:fldChar w:fldCharType="end"/>
            </w:r>
          </w:hyperlink>
        </w:p>
        <w:p w14:paraId="782E6347" w14:textId="40F191B4" w:rsidR="00B1684F" w:rsidRDefault="00054449">
          <w:pPr>
            <w:pStyle w:val="Innehll1"/>
            <w:rPr>
              <w:rFonts w:asciiTheme="minorHAnsi" w:eastAsiaTheme="minorEastAsia" w:hAnsiTheme="minorHAnsi"/>
              <w:sz w:val="22"/>
              <w:lang w:eastAsia="sv-SE"/>
            </w:rPr>
          </w:pPr>
          <w:hyperlink w:anchor="_Toc17451502" w:history="1">
            <w:r w:rsidR="00B1684F" w:rsidRPr="005B1464">
              <w:rPr>
                <w:rStyle w:val="Hyperlnk"/>
              </w:rPr>
              <w:t>21</w:t>
            </w:r>
            <w:r w:rsidR="00B1684F">
              <w:rPr>
                <w:rFonts w:asciiTheme="minorHAnsi" w:eastAsiaTheme="minorEastAsia" w:hAnsiTheme="minorHAnsi"/>
                <w:sz w:val="22"/>
                <w:lang w:eastAsia="sv-SE"/>
              </w:rPr>
              <w:tab/>
            </w:r>
            <w:r w:rsidR="00B1684F" w:rsidRPr="005B1464">
              <w:rPr>
                <w:rStyle w:val="Hyperlnk"/>
              </w:rPr>
              <w:t>Författningskommentar</w:t>
            </w:r>
            <w:r w:rsidR="00B1684F">
              <w:rPr>
                <w:webHidden/>
              </w:rPr>
              <w:tab/>
            </w:r>
            <w:r w:rsidR="00B1684F">
              <w:rPr>
                <w:webHidden/>
              </w:rPr>
              <w:fldChar w:fldCharType="begin"/>
            </w:r>
            <w:r w:rsidR="00B1684F">
              <w:rPr>
                <w:webHidden/>
              </w:rPr>
              <w:instrText xml:space="preserve"> PAGEREF _Toc17451502 \h </w:instrText>
            </w:r>
            <w:r w:rsidR="00B1684F">
              <w:rPr>
                <w:webHidden/>
              </w:rPr>
            </w:r>
            <w:r w:rsidR="00B1684F">
              <w:rPr>
                <w:webHidden/>
              </w:rPr>
              <w:fldChar w:fldCharType="separate"/>
            </w:r>
            <w:r w:rsidR="00620B4E">
              <w:rPr>
                <w:webHidden/>
              </w:rPr>
              <w:t>211</w:t>
            </w:r>
            <w:r w:rsidR="00B1684F">
              <w:rPr>
                <w:webHidden/>
              </w:rPr>
              <w:fldChar w:fldCharType="end"/>
            </w:r>
          </w:hyperlink>
        </w:p>
        <w:p w14:paraId="26A395C1" w14:textId="6421A56D" w:rsidR="00B1684F" w:rsidRDefault="00054449">
          <w:pPr>
            <w:pStyle w:val="Innehll2"/>
            <w:tabs>
              <w:tab w:val="left" w:pos="1134"/>
            </w:tabs>
            <w:rPr>
              <w:rFonts w:asciiTheme="minorHAnsi" w:eastAsiaTheme="minorEastAsia" w:hAnsiTheme="minorHAnsi" w:cstheme="minorBidi"/>
              <w:sz w:val="22"/>
              <w:szCs w:val="22"/>
              <w:lang w:eastAsia="sv-SE"/>
            </w:rPr>
          </w:pPr>
          <w:hyperlink w:anchor="_Toc17451503" w:history="1">
            <w:r w:rsidR="00B1684F" w:rsidRPr="005B1464">
              <w:rPr>
                <w:rStyle w:val="Hyperlnk"/>
                <w:rFonts w:eastAsiaTheme="majorEastAsia"/>
              </w:rPr>
              <w:t>21.1</w:t>
            </w:r>
            <w:r w:rsidR="00B1684F">
              <w:rPr>
                <w:rFonts w:asciiTheme="minorHAnsi" w:eastAsiaTheme="minorEastAsia" w:hAnsiTheme="minorHAnsi" w:cstheme="minorBidi"/>
                <w:sz w:val="22"/>
                <w:szCs w:val="22"/>
                <w:lang w:eastAsia="sv-SE"/>
              </w:rPr>
              <w:tab/>
            </w:r>
            <w:r w:rsidR="00B1684F" w:rsidRPr="005B1464">
              <w:rPr>
                <w:rStyle w:val="Hyperlnk"/>
                <w:rFonts w:eastAsiaTheme="majorEastAsia"/>
              </w:rPr>
              <w:t>Förslaget till lag om Säkerhetspolisens behandling av personuppgifter</w:t>
            </w:r>
            <w:r w:rsidR="00B1684F">
              <w:rPr>
                <w:webHidden/>
              </w:rPr>
              <w:tab/>
            </w:r>
            <w:r w:rsidR="00B1684F">
              <w:rPr>
                <w:webHidden/>
              </w:rPr>
              <w:fldChar w:fldCharType="begin"/>
            </w:r>
            <w:r w:rsidR="00B1684F">
              <w:rPr>
                <w:webHidden/>
              </w:rPr>
              <w:instrText xml:space="preserve"> PAGEREF _Toc17451503 \h </w:instrText>
            </w:r>
            <w:r w:rsidR="00B1684F">
              <w:rPr>
                <w:webHidden/>
              </w:rPr>
            </w:r>
            <w:r w:rsidR="00B1684F">
              <w:rPr>
                <w:webHidden/>
              </w:rPr>
              <w:fldChar w:fldCharType="separate"/>
            </w:r>
            <w:r w:rsidR="00620B4E">
              <w:rPr>
                <w:webHidden/>
              </w:rPr>
              <w:t>211</w:t>
            </w:r>
            <w:r w:rsidR="00B1684F">
              <w:rPr>
                <w:webHidden/>
              </w:rPr>
              <w:fldChar w:fldCharType="end"/>
            </w:r>
          </w:hyperlink>
        </w:p>
        <w:p w14:paraId="6CB4C36F" w14:textId="5CE13858" w:rsidR="00B1684F" w:rsidRDefault="00054449">
          <w:pPr>
            <w:pStyle w:val="Innehll2"/>
            <w:tabs>
              <w:tab w:val="left" w:pos="1134"/>
            </w:tabs>
            <w:rPr>
              <w:rFonts w:asciiTheme="minorHAnsi" w:eastAsiaTheme="minorEastAsia" w:hAnsiTheme="minorHAnsi" w:cstheme="minorBidi"/>
              <w:sz w:val="22"/>
              <w:szCs w:val="22"/>
              <w:lang w:eastAsia="sv-SE"/>
            </w:rPr>
          </w:pPr>
          <w:hyperlink w:anchor="_Toc17451504" w:history="1">
            <w:r w:rsidR="00B1684F" w:rsidRPr="005B1464">
              <w:rPr>
                <w:rStyle w:val="Hyperlnk"/>
                <w:rFonts w:eastAsiaTheme="majorEastAsia"/>
              </w:rPr>
              <w:t>21.2</w:t>
            </w:r>
            <w:r w:rsidR="00B1684F">
              <w:rPr>
                <w:rFonts w:asciiTheme="minorHAnsi" w:eastAsiaTheme="minorEastAsia" w:hAnsiTheme="minorHAnsi" w:cstheme="minorBidi"/>
                <w:sz w:val="22"/>
                <w:szCs w:val="22"/>
                <w:lang w:eastAsia="sv-SE"/>
              </w:rPr>
              <w:tab/>
            </w:r>
            <w:r w:rsidR="00B1684F" w:rsidRPr="005B1464">
              <w:rPr>
                <w:rStyle w:val="Hyperlnk"/>
                <w:rFonts w:eastAsiaTheme="majorEastAsia"/>
              </w:rPr>
              <w:t>Förslag till lag om ändring i lagen (2007:980) om tillsyn över viss brottsbekämpande verksamhet</w:t>
            </w:r>
            <w:r w:rsidR="00B1684F">
              <w:rPr>
                <w:webHidden/>
              </w:rPr>
              <w:tab/>
            </w:r>
            <w:r w:rsidR="00B1684F">
              <w:rPr>
                <w:webHidden/>
              </w:rPr>
              <w:fldChar w:fldCharType="begin"/>
            </w:r>
            <w:r w:rsidR="00B1684F">
              <w:rPr>
                <w:webHidden/>
              </w:rPr>
              <w:instrText xml:space="preserve"> PAGEREF _Toc17451504 \h </w:instrText>
            </w:r>
            <w:r w:rsidR="00B1684F">
              <w:rPr>
                <w:webHidden/>
              </w:rPr>
            </w:r>
            <w:r w:rsidR="00B1684F">
              <w:rPr>
                <w:webHidden/>
              </w:rPr>
              <w:fldChar w:fldCharType="separate"/>
            </w:r>
            <w:r w:rsidR="00620B4E">
              <w:rPr>
                <w:webHidden/>
              </w:rPr>
              <w:t>265</w:t>
            </w:r>
            <w:r w:rsidR="00B1684F">
              <w:rPr>
                <w:webHidden/>
              </w:rPr>
              <w:fldChar w:fldCharType="end"/>
            </w:r>
          </w:hyperlink>
        </w:p>
        <w:p w14:paraId="6DBA6D9C" w14:textId="5062A2FC" w:rsidR="00B1684F" w:rsidRDefault="00054449">
          <w:pPr>
            <w:pStyle w:val="Innehll2"/>
            <w:tabs>
              <w:tab w:val="left" w:pos="1134"/>
            </w:tabs>
            <w:rPr>
              <w:rFonts w:asciiTheme="minorHAnsi" w:eastAsiaTheme="minorEastAsia" w:hAnsiTheme="minorHAnsi" w:cstheme="minorBidi"/>
              <w:sz w:val="22"/>
              <w:szCs w:val="22"/>
              <w:lang w:eastAsia="sv-SE"/>
            </w:rPr>
          </w:pPr>
          <w:hyperlink w:anchor="_Toc17451505" w:history="1">
            <w:r w:rsidR="00B1684F" w:rsidRPr="005B1464">
              <w:rPr>
                <w:rStyle w:val="Hyperlnk"/>
                <w:rFonts w:eastAsiaTheme="majorEastAsia"/>
              </w:rPr>
              <w:t>21.3</w:t>
            </w:r>
            <w:r w:rsidR="00B1684F">
              <w:rPr>
                <w:rFonts w:asciiTheme="minorHAnsi" w:eastAsiaTheme="minorEastAsia" w:hAnsiTheme="minorHAnsi" w:cstheme="minorBidi"/>
                <w:sz w:val="22"/>
                <w:szCs w:val="22"/>
                <w:lang w:eastAsia="sv-SE"/>
              </w:rPr>
              <w:tab/>
            </w:r>
            <w:r w:rsidR="00B1684F" w:rsidRPr="005B1464">
              <w:rPr>
                <w:rStyle w:val="Hyperlnk"/>
                <w:rFonts w:eastAsiaTheme="majorEastAsia"/>
              </w:rPr>
              <w:t>Förslag till lag om ändring i offentlighets- och sekretesslagen (2009:400)</w:t>
            </w:r>
            <w:r w:rsidR="00B1684F">
              <w:rPr>
                <w:webHidden/>
              </w:rPr>
              <w:tab/>
            </w:r>
            <w:r w:rsidR="00B1684F">
              <w:rPr>
                <w:webHidden/>
              </w:rPr>
              <w:fldChar w:fldCharType="begin"/>
            </w:r>
            <w:r w:rsidR="00B1684F">
              <w:rPr>
                <w:webHidden/>
              </w:rPr>
              <w:instrText xml:space="preserve"> PAGEREF _Toc17451505 \h </w:instrText>
            </w:r>
            <w:r w:rsidR="00B1684F">
              <w:rPr>
                <w:webHidden/>
              </w:rPr>
            </w:r>
            <w:r w:rsidR="00B1684F">
              <w:rPr>
                <w:webHidden/>
              </w:rPr>
              <w:fldChar w:fldCharType="separate"/>
            </w:r>
            <w:r w:rsidR="00620B4E">
              <w:rPr>
                <w:webHidden/>
              </w:rPr>
              <w:t>265</w:t>
            </w:r>
            <w:r w:rsidR="00B1684F">
              <w:rPr>
                <w:webHidden/>
              </w:rPr>
              <w:fldChar w:fldCharType="end"/>
            </w:r>
          </w:hyperlink>
        </w:p>
        <w:p w14:paraId="240BF648" w14:textId="4F0B494A" w:rsidR="00B1684F" w:rsidRDefault="00054449">
          <w:pPr>
            <w:pStyle w:val="Innehll2"/>
            <w:tabs>
              <w:tab w:val="left" w:pos="1134"/>
            </w:tabs>
            <w:rPr>
              <w:rFonts w:asciiTheme="minorHAnsi" w:eastAsiaTheme="minorEastAsia" w:hAnsiTheme="minorHAnsi" w:cstheme="minorBidi"/>
              <w:sz w:val="22"/>
              <w:szCs w:val="22"/>
              <w:lang w:eastAsia="sv-SE"/>
            </w:rPr>
          </w:pPr>
          <w:hyperlink w:anchor="_Toc17451506" w:history="1">
            <w:r w:rsidR="00B1684F" w:rsidRPr="005B1464">
              <w:rPr>
                <w:rStyle w:val="Hyperlnk"/>
                <w:rFonts w:eastAsiaTheme="majorEastAsia"/>
              </w:rPr>
              <w:t>21.4</w:t>
            </w:r>
            <w:r w:rsidR="00B1684F">
              <w:rPr>
                <w:rFonts w:asciiTheme="minorHAnsi" w:eastAsiaTheme="minorEastAsia" w:hAnsiTheme="minorHAnsi" w:cstheme="minorBidi"/>
                <w:sz w:val="22"/>
                <w:szCs w:val="22"/>
                <w:lang w:eastAsia="sv-SE"/>
              </w:rPr>
              <w:tab/>
            </w:r>
            <w:r w:rsidR="00B1684F" w:rsidRPr="005B1464">
              <w:rPr>
                <w:rStyle w:val="Hyperlnk"/>
                <w:rFonts w:eastAsiaTheme="majorEastAsia"/>
              </w:rPr>
              <w:t>Förslag till lag om ändring i lagen (2017:496) om internationellt polisiärt samarbete</w:t>
            </w:r>
            <w:r w:rsidR="00B1684F">
              <w:rPr>
                <w:webHidden/>
              </w:rPr>
              <w:tab/>
            </w:r>
            <w:r w:rsidR="00B1684F">
              <w:rPr>
                <w:webHidden/>
              </w:rPr>
              <w:fldChar w:fldCharType="begin"/>
            </w:r>
            <w:r w:rsidR="00B1684F">
              <w:rPr>
                <w:webHidden/>
              </w:rPr>
              <w:instrText xml:space="preserve"> PAGEREF _Toc17451506 \h </w:instrText>
            </w:r>
            <w:r w:rsidR="00B1684F">
              <w:rPr>
                <w:webHidden/>
              </w:rPr>
            </w:r>
            <w:r w:rsidR="00B1684F">
              <w:rPr>
                <w:webHidden/>
              </w:rPr>
              <w:fldChar w:fldCharType="separate"/>
            </w:r>
            <w:r w:rsidR="00620B4E">
              <w:rPr>
                <w:webHidden/>
              </w:rPr>
              <w:t>266</w:t>
            </w:r>
            <w:r w:rsidR="00B1684F">
              <w:rPr>
                <w:webHidden/>
              </w:rPr>
              <w:fldChar w:fldCharType="end"/>
            </w:r>
          </w:hyperlink>
        </w:p>
        <w:p w14:paraId="79F3DE54" w14:textId="5BE01004" w:rsidR="00B1684F" w:rsidRDefault="00054449">
          <w:pPr>
            <w:pStyle w:val="Innehll2"/>
            <w:tabs>
              <w:tab w:val="left" w:pos="1134"/>
            </w:tabs>
            <w:rPr>
              <w:rFonts w:asciiTheme="minorHAnsi" w:eastAsiaTheme="minorEastAsia" w:hAnsiTheme="minorHAnsi" w:cstheme="minorBidi"/>
              <w:sz w:val="22"/>
              <w:szCs w:val="22"/>
              <w:lang w:eastAsia="sv-SE"/>
            </w:rPr>
          </w:pPr>
          <w:hyperlink w:anchor="_Toc17451507" w:history="1">
            <w:r w:rsidR="00B1684F" w:rsidRPr="005B1464">
              <w:rPr>
                <w:rStyle w:val="Hyperlnk"/>
                <w:rFonts w:eastAsiaTheme="majorEastAsia"/>
              </w:rPr>
              <w:t>21.5</w:t>
            </w:r>
            <w:r w:rsidR="00B1684F">
              <w:rPr>
                <w:rFonts w:asciiTheme="minorHAnsi" w:eastAsiaTheme="minorEastAsia" w:hAnsiTheme="minorHAnsi" w:cstheme="minorBidi"/>
                <w:sz w:val="22"/>
                <w:szCs w:val="22"/>
                <w:lang w:eastAsia="sv-SE"/>
              </w:rPr>
              <w:tab/>
            </w:r>
            <w:r w:rsidR="00B1684F" w:rsidRPr="005B1464">
              <w:rPr>
                <w:rStyle w:val="Hyperlnk"/>
                <w:rFonts w:eastAsiaTheme="majorEastAsia"/>
              </w:rPr>
              <w:t>Förslag till lag om ändring i lagen (2018:218) med kompletterande bestämmelser till EU:s dataskyddsförordning</w:t>
            </w:r>
            <w:r w:rsidR="00B1684F">
              <w:rPr>
                <w:webHidden/>
              </w:rPr>
              <w:tab/>
            </w:r>
            <w:r w:rsidR="00B1684F">
              <w:rPr>
                <w:webHidden/>
              </w:rPr>
              <w:fldChar w:fldCharType="begin"/>
            </w:r>
            <w:r w:rsidR="00B1684F">
              <w:rPr>
                <w:webHidden/>
              </w:rPr>
              <w:instrText xml:space="preserve"> PAGEREF _Toc17451507 \h </w:instrText>
            </w:r>
            <w:r w:rsidR="00B1684F">
              <w:rPr>
                <w:webHidden/>
              </w:rPr>
            </w:r>
            <w:r w:rsidR="00B1684F">
              <w:rPr>
                <w:webHidden/>
              </w:rPr>
              <w:fldChar w:fldCharType="separate"/>
            </w:r>
            <w:r w:rsidR="00620B4E">
              <w:rPr>
                <w:webHidden/>
              </w:rPr>
              <w:t>266</w:t>
            </w:r>
            <w:r w:rsidR="00B1684F">
              <w:rPr>
                <w:webHidden/>
              </w:rPr>
              <w:fldChar w:fldCharType="end"/>
            </w:r>
          </w:hyperlink>
        </w:p>
        <w:p w14:paraId="1BA522DF" w14:textId="6F41C977" w:rsidR="00B1684F" w:rsidRDefault="00054449">
          <w:pPr>
            <w:pStyle w:val="Innehll2"/>
            <w:tabs>
              <w:tab w:val="left" w:pos="1134"/>
            </w:tabs>
            <w:rPr>
              <w:rFonts w:asciiTheme="minorHAnsi" w:eastAsiaTheme="minorEastAsia" w:hAnsiTheme="minorHAnsi" w:cstheme="minorBidi"/>
              <w:sz w:val="22"/>
              <w:szCs w:val="22"/>
              <w:lang w:eastAsia="sv-SE"/>
            </w:rPr>
          </w:pPr>
          <w:hyperlink w:anchor="_Toc17451508" w:history="1">
            <w:r w:rsidR="00B1684F" w:rsidRPr="005B1464">
              <w:rPr>
                <w:rStyle w:val="Hyperlnk"/>
                <w:rFonts w:eastAsiaTheme="majorEastAsia"/>
              </w:rPr>
              <w:t>21.6</w:t>
            </w:r>
            <w:r w:rsidR="00B1684F">
              <w:rPr>
                <w:rFonts w:asciiTheme="minorHAnsi" w:eastAsiaTheme="minorEastAsia" w:hAnsiTheme="minorHAnsi" w:cstheme="minorBidi"/>
                <w:sz w:val="22"/>
                <w:szCs w:val="22"/>
                <w:lang w:eastAsia="sv-SE"/>
              </w:rPr>
              <w:tab/>
            </w:r>
            <w:r w:rsidR="00B1684F" w:rsidRPr="005B1464">
              <w:rPr>
                <w:rStyle w:val="Hyperlnk"/>
                <w:rFonts w:eastAsiaTheme="majorEastAsia"/>
              </w:rPr>
              <w:t>Förslag till lag om ändring i säkerhetsskyddslagen (2018:585)</w:t>
            </w:r>
            <w:r w:rsidR="00B1684F">
              <w:rPr>
                <w:webHidden/>
              </w:rPr>
              <w:tab/>
            </w:r>
            <w:r w:rsidR="00B1684F">
              <w:rPr>
                <w:webHidden/>
              </w:rPr>
              <w:fldChar w:fldCharType="begin"/>
            </w:r>
            <w:r w:rsidR="00B1684F">
              <w:rPr>
                <w:webHidden/>
              </w:rPr>
              <w:instrText xml:space="preserve"> PAGEREF _Toc17451508 \h </w:instrText>
            </w:r>
            <w:r w:rsidR="00B1684F">
              <w:rPr>
                <w:webHidden/>
              </w:rPr>
            </w:r>
            <w:r w:rsidR="00B1684F">
              <w:rPr>
                <w:webHidden/>
              </w:rPr>
              <w:fldChar w:fldCharType="separate"/>
            </w:r>
            <w:r w:rsidR="00620B4E">
              <w:rPr>
                <w:webHidden/>
              </w:rPr>
              <w:t>267</w:t>
            </w:r>
            <w:r w:rsidR="00B1684F">
              <w:rPr>
                <w:webHidden/>
              </w:rPr>
              <w:fldChar w:fldCharType="end"/>
            </w:r>
          </w:hyperlink>
        </w:p>
        <w:p w14:paraId="29377D49" w14:textId="684610BF" w:rsidR="00B1684F" w:rsidRDefault="00054449">
          <w:pPr>
            <w:pStyle w:val="Innehll2"/>
            <w:tabs>
              <w:tab w:val="left" w:pos="1134"/>
            </w:tabs>
            <w:rPr>
              <w:rFonts w:asciiTheme="minorHAnsi" w:eastAsiaTheme="minorEastAsia" w:hAnsiTheme="minorHAnsi" w:cstheme="minorBidi"/>
              <w:sz w:val="22"/>
              <w:szCs w:val="22"/>
              <w:lang w:eastAsia="sv-SE"/>
            </w:rPr>
          </w:pPr>
          <w:hyperlink w:anchor="_Toc17451509" w:history="1">
            <w:r w:rsidR="00B1684F" w:rsidRPr="005B1464">
              <w:rPr>
                <w:rStyle w:val="Hyperlnk"/>
                <w:rFonts w:eastAsiaTheme="majorEastAsia"/>
              </w:rPr>
              <w:t>21.7</w:t>
            </w:r>
            <w:r w:rsidR="00B1684F">
              <w:rPr>
                <w:rFonts w:asciiTheme="minorHAnsi" w:eastAsiaTheme="minorEastAsia" w:hAnsiTheme="minorHAnsi" w:cstheme="minorBidi"/>
                <w:sz w:val="22"/>
                <w:szCs w:val="22"/>
                <w:lang w:eastAsia="sv-SE"/>
              </w:rPr>
              <w:tab/>
            </w:r>
            <w:r w:rsidR="00B1684F" w:rsidRPr="005B1464">
              <w:rPr>
                <w:rStyle w:val="Hyperlnk"/>
                <w:rFonts w:eastAsiaTheme="majorEastAsia"/>
              </w:rPr>
              <w:t>Förslag till lag om ändring i lagen (2018:1693) om polisens behandling av personuppgifter inom brottsdatalagens område</w:t>
            </w:r>
            <w:r w:rsidR="00B1684F">
              <w:rPr>
                <w:webHidden/>
              </w:rPr>
              <w:tab/>
            </w:r>
            <w:r w:rsidR="00B1684F">
              <w:rPr>
                <w:webHidden/>
              </w:rPr>
              <w:fldChar w:fldCharType="begin"/>
            </w:r>
            <w:r w:rsidR="00B1684F">
              <w:rPr>
                <w:webHidden/>
              </w:rPr>
              <w:instrText xml:space="preserve"> PAGEREF _Toc17451509 \h </w:instrText>
            </w:r>
            <w:r w:rsidR="00B1684F">
              <w:rPr>
                <w:webHidden/>
              </w:rPr>
            </w:r>
            <w:r w:rsidR="00B1684F">
              <w:rPr>
                <w:webHidden/>
              </w:rPr>
              <w:fldChar w:fldCharType="separate"/>
            </w:r>
            <w:r w:rsidR="00620B4E">
              <w:rPr>
                <w:webHidden/>
              </w:rPr>
              <w:t>267</w:t>
            </w:r>
            <w:r w:rsidR="00B1684F">
              <w:rPr>
                <w:webHidden/>
              </w:rPr>
              <w:fldChar w:fldCharType="end"/>
            </w:r>
          </w:hyperlink>
        </w:p>
        <w:p w14:paraId="50CE1CCE" w14:textId="2D7E3EBF" w:rsidR="00B1684F" w:rsidRDefault="00054449">
          <w:pPr>
            <w:pStyle w:val="Innehll4"/>
            <w:rPr>
              <w:rFonts w:asciiTheme="minorHAnsi" w:eastAsiaTheme="minorEastAsia" w:hAnsiTheme="minorHAnsi"/>
              <w:noProof/>
              <w:sz w:val="22"/>
              <w:lang w:eastAsia="sv-SE"/>
            </w:rPr>
          </w:pPr>
          <w:hyperlink w:anchor="_Toc17451510" w:history="1">
            <w:r w:rsidR="00B1684F" w:rsidRPr="005B1464">
              <w:rPr>
                <w:rStyle w:val="Hyperlnk"/>
                <w:noProof/>
              </w:rPr>
              <w:t>Sammanfattning av betänkandet Brottsdatalag –kompletterande lagstiftning (SOU 2017:74)</w:t>
            </w:r>
            <w:r w:rsidR="00B1684F">
              <w:rPr>
                <w:noProof/>
                <w:webHidden/>
              </w:rPr>
              <w:tab/>
            </w:r>
            <w:r w:rsidR="00B1684F">
              <w:rPr>
                <w:noProof/>
                <w:webHidden/>
              </w:rPr>
              <w:fldChar w:fldCharType="begin"/>
            </w:r>
            <w:r w:rsidR="00B1684F">
              <w:rPr>
                <w:noProof/>
                <w:webHidden/>
              </w:rPr>
              <w:instrText xml:space="preserve"> PAGEREF _Toc17451510 \h </w:instrText>
            </w:r>
            <w:r w:rsidR="00B1684F">
              <w:rPr>
                <w:noProof/>
                <w:webHidden/>
              </w:rPr>
            </w:r>
            <w:r w:rsidR="00B1684F">
              <w:rPr>
                <w:noProof/>
                <w:webHidden/>
              </w:rPr>
              <w:fldChar w:fldCharType="separate"/>
            </w:r>
            <w:r w:rsidR="00620B4E">
              <w:rPr>
                <w:noProof/>
                <w:webHidden/>
              </w:rPr>
              <w:t>268</w:t>
            </w:r>
            <w:r w:rsidR="00B1684F">
              <w:rPr>
                <w:noProof/>
                <w:webHidden/>
              </w:rPr>
              <w:fldChar w:fldCharType="end"/>
            </w:r>
          </w:hyperlink>
        </w:p>
        <w:p w14:paraId="0E33E906" w14:textId="4EA24A02" w:rsidR="00B1684F" w:rsidRDefault="00054449">
          <w:pPr>
            <w:pStyle w:val="Innehll4"/>
            <w:rPr>
              <w:rFonts w:asciiTheme="minorHAnsi" w:eastAsiaTheme="minorEastAsia" w:hAnsiTheme="minorHAnsi"/>
              <w:noProof/>
              <w:sz w:val="22"/>
              <w:lang w:eastAsia="sv-SE"/>
            </w:rPr>
          </w:pPr>
          <w:hyperlink w:anchor="_Toc17451511" w:history="1">
            <w:r w:rsidR="00B1684F" w:rsidRPr="005B1464">
              <w:rPr>
                <w:rStyle w:val="Hyperlnk"/>
                <w:noProof/>
              </w:rPr>
              <w:t>Betänkandets lagförslag</w:t>
            </w:r>
            <w:r w:rsidR="00B1684F">
              <w:rPr>
                <w:noProof/>
                <w:webHidden/>
              </w:rPr>
              <w:tab/>
            </w:r>
            <w:r w:rsidR="00B1684F">
              <w:rPr>
                <w:noProof/>
                <w:webHidden/>
              </w:rPr>
              <w:fldChar w:fldCharType="begin"/>
            </w:r>
            <w:r w:rsidR="00B1684F">
              <w:rPr>
                <w:noProof/>
                <w:webHidden/>
              </w:rPr>
              <w:instrText xml:space="preserve"> PAGEREF _Toc17451511 \h </w:instrText>
            </w:r>
            <w:r w:rsidR="00B1684F">
              <w:rPr>
                <w:noProof/>
                <w:webHidden/>
              </w:rPr>
            </w:r>
            <w:r w:rsidR="00B1684F">
              <w:rPr>
                <w:noProof/>
                <w:webHidden/>
              </w:rPr>
              <w:fldChar w:fldCharType="separate"/>
            </w:r>
            <w:r w:rsidR="00620B4E">
              <w:rPr>
                <w:noProof/>
                <w:webHidden/>
              </w:rPr>
              <w:t>270</w:t>
            </w:r>
            <w:r w:rsidR="00B1684F">
              <w:rPr>
                <w:noProof/>
                <w:webHidden/>
              </w:rPr>
              <w:fldChar w:fldCharType="end"/>
            </w:r>
          </w:hyperlink>
        </w:p>
        <w:p w14:paraId="787F4B04" w14:textId="29AC310B" w:rsidR="00B1684F" w:rsidRDefault="00054449">
          <w:pPr>
            <w:pStyle w:val="Innehll4"/>
            <w:rPr>
              <w:rFonts w:asciiTheme="minorHAnsi" w:eastAsiaTheme="minorEastAsia" w:hAnsiTheme="minorHAnsi"/>
              <w:noProof/>
              <w:sz w:val="22"/>
              <w:lang w:eastAsia="sv-SE"/>
            </w:rPr>
          </w:pPr>
          <w:hyperlink w:anchor="_Toc17451512" w:history="1">
            <w:r w:rsidR="00B1684F" w:rsidRPr="005B1464">
              <w:rPr>
                <w:rStyle w:val="Hyperlnk"/>
                <w:noProof/>
              </w:rPr>
              <w:t>Förteckning över remissinstanserna</w:t>
            </w:r>
            <w:r w:rsidR="00B1684F">
              <w:rPr>
                <w:noProof/>
                <w:webHidden/>
              </w:rPr>
              <w:tab/>
            </w:r>
            <w:r w:rsidR="00B1684F">
              <w:rPr>
                <w:noProof/>
                <w:webHidden/>
              </w:rPr>
              <w:fldChar w:fldCharType="begin"/>
            </w:r>
            <w:r w:rsidR="00B1684F">
              <w:rPr>
                <w:noProof/>
                <w:webHidden/>
              </w:rPr>
              <w:instrText xml:space="preserve"> PAGEREF _Toc17451512 \h </w:instrText>
            </w:r>
            <w:r w:rsidR="00B1684F">
              <w:rPr>
                <w:noProof/>
                <w:webHidden/>
              </w:rPr>
            </w:r>
            <w:r w:rsidR="00B1684F">
              <w:rPr>
                <w:noProof/>
                <w:webHidden/>
              </w:rPr>
              <w:fldChar w:fldCharType="separate"/>
            </w:r>
            <w:r w:rsidR="00620B4E">
              <w:rPr>
                <w:noProof/>
                <w:webHidden/>
              </w:rPr>
              <w:t>297</w:t>
            </w:r>
            <w:r w:rsidR="00B1684F">
              <w:rPr>
                <w:noProof/>
                <w:webHidden/>
              </w:rPr>
              <w:fldChar w:fldCharType="end"/>
            </w:r>
          </w:hyperlink>
        </w:p>
        <w:p w14:paraId="466DCF5D" w14:textId="7BB935C9" w:rsidR="00B1684F" w:rsidRDefault="00054449">
          <w:pPr>
            <w:pStyle w:val="Innehll4"/>
            <w:rPr>
              <w:rFonts w:asciiTheme="minorHAnsi" w:eastAsiaTheme="minorEastAsia" w:hAnsiTheme="minorHAnsi"/>
              <w:noProof/>
              <w:sz w:val="22"/>
              <w:lang w:eastAsia="sv-SE"/>
            </w:rPr>
          </w:pPr>
          <w:hyperlink w:anchor="_Toc17451513" w:history="1">
            <w:r w:rsidR="00B1684F" w:rsidRPr="005B1464">
              <w:rPr>
                <w:rStyle w:val="Hyperlnk"/>
                <w:noProof/>
              </w:rPr>
              <w:t>Lagrådsremissens lagförslag</w:t>
            </w:r>
            <w:r w:rsidR="00B1684F">
              <w:rPr>
                <w:noProof/>
                <w:webHidden/>
              </w:rPr>
              <w:tab/>
            </w:r>
            <w:r w:rsidR="00B1684F">
              <w:rPr>
                <w:noProof/>
                <w:webHidden/>
              </w:rPr>
              <w:fldChar w:fldCharType="begin"/>
            </w:r>
            <w:r w:rsidR="00B1684F">
              <w:rPr>
                <w:noProof/>
                <w:webHidden/>
              </w:rPr>
              <w:instrText xml:space="preserve"> PAGEREF _Toc17451513 \h </w:instrText>
            </w:r>
            <w:r w:rsidR="00B1684F">
              <w:rPr>
                <w:noProof/>
                <w:webHidden/>
              </w:rPr>
            </w:r>
            <w:r w:rsidR="00B1684F">
              <w:rPr>
                <w:noProof/>
                <w:webHidden/>
              </w:rPr>
              <w:fldChar w:fldCharType="separate"/>
            </w:r>
            <w:r w:rsidR="00620B4E">
              <w:rPr>
                <w:noProof/>
                <w:webHidden/>
              </w:rPr>
              <w:t>298</w:t>
            </w:r>
            <w:r w:rsidR="00B1684F">
              <w:rPr>
                <w:noProof/>
                <w:webHidden/>
              </w:rPr>
              <w:fldChar w:fldCharType="end"/>
            </w:r>
          </w:hyperlink>
        </w:p>
        <w:p w14:paraId="7DB906D0" w14:textId="496FB8B3" w:rsidR="00B1684F" w:rsidRDefault="00054449">
          <w:pPr>
            <w:pStyle w:val="Innehll4"/>
            <w:rPr>
              <w:rFonts w:asciiTheme="minorHAnsi" w:eastAsiaTheme="minorEastAsia" w:hAnsiTheme="minorHAnsi"/>
              <w:noProof/>
              <w:sz w:val="22"/>
              <w:lang w:eastAsia="sv-SE"/>
            </w:rPr>
          </w:pPr>
          <w:hyperlink w:anchor="_Toc17451514" w:history="1">
            <w:r w:rsidR="00B1684F" w:rsidRPr="005B1464">
              <w:rPr>
                <w:rStyle w:val="Hyperlnk"/>
                <w:noProof/>
              </w:rPr>
              <w:t>Lagrådets yttrande</w:t>
            </w:r>
            <w:r w:rsidR="00B1684F">
              <w:rPr>
                <w:noProof/>
                <w:webHidden/>
              </w:rPr>
              <w:tab/>
            </w:r>
            <w:r w:rsidR="00B1684F">
              <w:rPr>
                <w:noProof/>
                <w:webHidden/>
              </w:rPr>
              <w:fldChar w:fldCharType="begin"/>
            </w:r>
            <w:r w:rsidR="00B1684F">
              <w:rPr>
                <w:noProof/>
                <w:webHidden/>
              </w:rPr>
              <w:instrText xml:space="preserve"> PAGEREF _Toc17451514 \h </w:instrText>
            </w:r>
            <w:r w:rsidR="00B1684F">
              <w:rPr>
                <w:noProof/>
                <w:webHidden/>
              </w:rPr>
            </w:r>
            <w:r w:rsidR="00B1684F">
              <w:rPr>
                <w:noProof/>
                <w:webHidden/>
              </w:rPr>
              <w:fldChar w:fldCharType="separate"/>
            </w:r>
            <w:r w:rsidR="00620B4E">
              <w:rPr>
                <w:noProof/>
                <w:webHidden/>
              </w:rPr>
              <w:t>325</w:t>
            </w:r>
            <w:r w:rsidR="00B1684F">
              <w:rPr>
                <w:noProof/>
                <w:webHidden/>
              </w:rPr>
              <w:fldChar w:fldCharType="end"/>
            </w:r>
          </w:hyperlink>
        </w:p>
        <w:p w14:paraId="3E474635" w14:textId="4AA3084F" w:rsidR="00B1684F" w:rsidRDefault="00054449">
          <w:pPr>
            <w:pStyle w:val="Innehll5"/>
            <w:rPr>
              <w:rFonts w:asciiTheme="minorHAnsi" w:eastAsiaTheme="minorEastAsia" w:hAnsiTheme="minorHAnsi"/>
              <w:noProof/>
              <w:sz w:val="22"/>
              <w:lang w:eastAsia="sv-SE"/>
            </w:rPr>
          </w:pPr>
          <w:hyperlink w:anchor="_Toc17451515" w:history="1">
            <w:r w:rsidR="00B1684F" w:rsidRPr="005B1464">
              <w:rPr>
                <w:rStyle w:val="Hyperlnk"/>
                <w:noProof/>
              </w:rPr>
              <w:t>Utdrag ur protokoll vid regeringssammanträde den 5 september 2019</w:t>
            </w:r>
            <w:r w:rsidR="00B1684F">
              <w:rPr>
                <w:noProof/>
                <w:webHidden/>
              </w:rPr>
              <w:tab/>
            </w:r>
            <w:r w:rsidR="00B1684F">
              <w:rPr>
                <w:noProof/>
                <w:webHidden/>
              </w:rPr>
              <w:fldChar w:fldCharType="begin"/>
            </w:r>
            <w:r w:rsidR="00B1684F">
              <w:rPr>
                <w:noProof/>
                <w:webHidden/>
              </w:rPr>
              <w:instrText xml:space="preserve"> PAGEREF _Toc17451515 \h </w:instrText>
            </w:r>
            <w:r w:rsidR="00B1684F">
              <w:rPr>
                <w:noProof/>
                <w:webHidden/>
              </w:rPr>
            </w:r>
            <w:r w:rsidR="00B1684F">
              <w:rPr>
                <w:noProof/>
                <w:webHidden/>
              </w:rPr>
              <w:fldChar w:fldCharType="separate"/>
            </w:r>
            <w:r w:rsidR="00620B4E">
              <w:rPr>
                <w:noProof/>
                <w:webHidden/>
              </w:rPr>
              <w:t>326</w:t>
            </w:r>
            <w:r w:rsidR="00B1684F">
              <w:rPr>
                <w:noProof/>
                <w:webHidden/>
              </w:rPr>
              <w:fldChar w:fldCharType="end"/>
            </w:r>
          </w:hyperlink>
        </w:p>
        <w:p w14:paraId="60AF7ADF" w14:textId="1EC45082" w:rsidR="00370477" w:rsidRPr="009A4FDE" w:rsidRDefault="00370477" w:rsidP="000E3A6B">
          <w:pPr>
            <w:pStyle w:val="Innehll1"/>
            <w:spacing w:after="280"/>
            <w:rPr>
              <w:sz w:val="27"/>
              <w:szCs w:val="27"/>
            </w:rPr>
          </w:pPr>
          <w:r>
            <w:rPr>
              <w:b/>
              <w:sz w:val="25"/>
              <w:szCs w:val="25"/>
            </w:rPr>
            <w:fldChar w:fldCharType="end"/>
          </w:r>
        </w:p>
      </w:sdtContent>
    </w:sdt>
    <w:p w14:paraId="4709B3C6" w14:textId="77777777" w:rsidR="00370477" w:rsidRPr="005A72C8" w:rsidRDefault="00370477" w:rsidP="00FD5004">
      <w:pPr>
        <w:pStyle w:val="Rubrik1"/>
      </w:pPr>
      <w:r>
        <w:br w:type="page"/>
      </w:r>
      <w:bookmarkStart w:id="1" w:name="_Toc337112318"/>
      <w:bookmarkStart w:id="2" w:name="_Toc17451339"/>
      <w:r w:rsidRPr="005A72C8">
        <w:lastRenderedPageBreak/>
        <w:t>Förslag till riksdagsbeslut</w:t>
      </w:r>
      <w:bookmarkEnd w:id="1"/>
      <w:bookmarkEnd w:id="2"/>
    </w:p>
    <w:p w14:paraId="5A4288F2" w14:textId="77777777" w:rsidR="00370477" w:rsidRDefault="00370477" w:rsidP="000E3A6B">
      <w:pPr>
        <w:pStyle w:val="Brdtext"/>
      </w:pPr>
      <w:r w:rsidRPr="009831A0">
        <w:t>Regeringens förslag:</w:t>
      </w:r>
    </w:p>
    <w:p w14:paraId="458C99D5" w14:textId="7BB221CE" w:rsidR="00B839AD" w:rsidRDefault="00B839AD" w:rsidP="00B839AD">
      <w:pPr>
        <w:pStyle w:val="Brdtext"/>
      </w:pPr>
      <w:r>
        <w:t>1. Riksdagen antar regeringens förslag till lag om Säkerhetspolisens behandling av personuppgifter</w:t>
      </w:r>
      <w:r w:rsidR="006D0327">
        <w:t>.</w:t>
      </w:r>
    </w:p>
    <w:p w14:paraId="3DF66C20" w14:textId="35F5522F" w:rsidR="00B839AD" w:rsidRDefault="00B839AD" w:rsidP="00B839AD">
      <w:pPr>
        <w:pStyle w:val="Brdtext"/>
      </w:pPr>
      <w:r>
        <w:t xml:space="preserve">2. Riksdagen antar regeringens förslag till </w:t>
      </w:r>
      <w:r w:rsidRPr="005E60D5">
        <w:t>lag om ändring i lagen (2007:980) om tillsyn över viss brotts</w:t>
      </w:r>
      <w:r>
        <w:t>b</w:t>
      </w:r>
      <w:r w:rsidRPr="005E60D5">
        <w:t>ekämp</w:t>
      </w:r>
      <w:r>
        <w:softHyphen/>
      </w:r>
      <w:r w:rsidRPr="005E60D5">
        <w:t>ande verksamhet</w:t>
      </w:r>
      <w:r w:rsidR="006D0327">
        <w:t>.</w:t>
      </w:r>
    </w:p>
    <w:p w14:paraId="319EE91C" w14:textId="3FED704B" w:rsidR="00B839AD" w:rsidRDefault="00B839AD" w:rsidP="00B839AD">
      <w:pPr>
        <w:pStyle w:val="Brdtextmedindrag"/>
        <w:ind w:firstLine="0"/>
      </w:pPr>
      <w:r>
        <w:t xml:space="preserve">3. Riksdagen antar regeringens förslag till </w:t>
      </w:r>
      <w:r w:rsidRPr="005E60D5">
        <w:t>lag om ändring i offentlighets- och sekretesslagen (2009:400)</w:t>
      </w:r>
      <w:r w:rsidR="00FD1BBC">
        <w:t>.</w:t>
      </w:r>
    </w:p>
    <w:p w14:paraId="386196B6" w14:textId="72611E70" w:rsidR="00B839AD" w:rsidRDefault="00B839AD" w:rsidP="00B839AD">
      <w:pPr>
        <w:pStyle w:val="Brdtextmedindrag"/>
        <w:ind w:firstLine="0"/>
      </w:pPr>
      <w:r>
        <w:t xml:space="preserve">4. Riksdagen antar regeringens förslag till </w:t>
      </w:r>
      <w:r w:rsidRPr="005E60D5">
        <w:t>lag om ändring i lagen (2017:496) om internationellt polisiärt samarbete</w:t>
      </w:r>
      <w:r w:rsidR="00FD1BBC">
        <w:t>.</w:t>
      </w:r>
    </w:p>
    <w:p w14:paraId="12DF9F28" w14:textId="44CB0C42" w:rsidR="00B839AD" w:rsidRDefault="00B839AD" w:rsidP="00B839AD">
      <w:pPr>
        <w:pStyle w:val="Brdtextmedindrag"/>
        <w:ind w:firstLine="0"/>
      </w:pPr>
      <w:r>
        <w:t xml:space="preserve">5. Riksdagen antar regeringens förslag till </w:t>
      </w:r>
      <w:r w:rsidRPr="005E60D5">
        <w:t>lag om ändring i lagen (2018:218) med kompletterande bestämmelser till EU:s dataskydds</w:t>
      </w:r>
      <w:r>
        <w:softHyphen/>
      </w:r>
      <w:r w:rsidRPr="005E60D5">
        <w:t>förordning</w:t>
      </w:r>
      <w:r w:rsidR="00FD1BBC">
        <w:t>.</w:t>
      </w:r>
    </w:p>
    <w:p w14:paraId="27E98F9C" w14:textId="6C5E0FFF" w:rsidR="00B839AD" w:rsidRDefault="00B839AD" w:rsidP="00B839AD">
      <w:pPr>
        <w:pStyle w:val="Brdtextmedindrag"/>
        <w:ind w:firstLine="0"/>
      </w:pPr>
      <w:r>
        <w:t xml:space="preserve">6. Riksdagen antar regeringens förslag till </w:t>
      </w:r>
      <w:r w:rsidRPr="00902745">
        <w:t>lag om ändring i säkerhets</w:t>
      </w:r>
      <w:r>
        <w:softHyphen/>
      </w:r>
      <w:r w:rsidRPr="00902745">
        <w:t>skyddslagen (2018:585)</w:t>
      </w:r>
      <w:r w:rsidR="00FD1BBC">
        <w:t>.</w:t>
      </w:r>
    </w:p>
    <w:p w14:paraId="47C80F57" w14:textId="77777777" w:rsidR="00110C85" w:rsidRDefault="00B839AD" w:rsidP="00B839AD">
      <w:pPr>
        <w:pStyle w:val="Brdtextmedindrag"/>
        <w:ind w:firstLine="0"/>
      </w:pPr>
      <w:r>
        <w:t xml:space="preserve">7. Riksdagen antar regeringens förslag till </w:t>
      </w:r>
      <w:r w:rsidRPr="00902745">
        <w:t xml:space="preserve">lag om ändring i lagen (2018:1693) om polisens behandling av personuppgifter </w:t>
      </w:r>
      <w:r>
        <w:t>inom</w:t>
      </w:r>
      <w:r w:rsidRPr="00902745">
        <w:t xml:space="preserve"> brottsdata</w:t>
      </w:r>
      <w:r>
        <w:softHyphen/>
      </w:r>
      <w:r w:rsidRPr="00902745">
        <w:t>lagens område</w:t>
      </w:r>
      <w:r>
        <w:t>.</w:t>
      </w:r>
    </w:p>
    <w:p w14:paraId="6C3DD0F3" w14:textId="77777777" w:rsidR="002211D5" w:rsidRDefault="002211D5" w:rsidP="00B839AD">
      <w:pPr>
        <w:pStyle w:val="Brdtextmedindrag"/>
        <w:ind w:firstLine="0"/>
      </w:pPr>
    </w:p>
    <w:p w14:paraId="217C8BB5" w14:textId="77777777" w:rsidR="002211D5" w:rsidRDefault="002211D5" w:rsidP="00B839AD">
      <w:pPr>
        <w:pStyle w:val="Brdtextmedindrag"/>
        <w:ind w:firstLine="0"/>
      </w:pPr>
    </w:p>
    <w:p w14:paraId="57A2EC70" w14:textId="77777777" w:rsidR="002211D5" w:rsidRDefault="002211D5" w:rsidP="00B839AD">
      <w:pPr>
        <w:pStyle w:val="Brdtextmedindrag"/>
        <w:ind w:firstLine="0"/>
      </w:pPr>
    </w:p>
    <w:p w14:paraId="05579B62" w14:textId="77777777" w:rsidR="002211D5" w:rsidRDefault="002211D5" w:rsidP="00B839AD">
      <w:pPr>
        <w:pStyle w:val="Brdtextmedindrag"/>
        <w:ind w:firstLine="0"/>
      </w:pPr>
    </w:p>
    <w:p w14:paraId="09FD8EA8" w14:textId="77777777" w:rsidR="002211D5" w:rsidRDefault="002211D5" w:rsidP="00B839AD">
      <w:pPr>
        <w:pStyle w:val="Brdtextmedindrag"/>
        <w:ind w:firstLine="0"/>
      </w:pPr>
    </w:p>
    <w:p w14:paraId="11CE1942" w14:textId="77777777" w:rsidR="002211D5" w:rsidRDefault="002211D5" w:rsidP="00B839AD">
      <w:pPr>
        <w:pStyle w:val="Brdtextmedindrag"/>
        <w:ind w:firstLine="0"/>
      </w:pPr>
    </w:p>
    <w:p w14:paraId="168255A3" w14:textId="77777777" w:rsidR="002211D5" w:rsidRDefault="002211D5" w:rsidP="00B839AD">
      <w:pPr>
        <w:pStyle w:val="Brdtextmedindrag"/>
        <w:ind w:firstLine="0"/>
      </w:pPr>
    </w:p>
    <w:p w14:paraId="497420BE" w14:textId="77777777" w:rsidR="002211D5" w:rsidRDefault="002211D5" w:rsidP="00B839AD">
      <w:pPr>
        <w:pStyle w:val="Brdtextmedindrag"/>
        <w:ind w:firstLine="0"/>
      </w:pPr>
    </w:p>
    <w:p w14:paraId="61CE099B" w14:textId="77777777" w:rsidR="002211D5" w:rsidRDefault="002211D5" w:rsidP="00B839AD">
      <w:pPr>
        <w:pStyle w:val="Brdtextmedindrag"/>
        <w:ind w:firstLine="0"/>
      </w:pPr>
    </w:p>
    <w:p w14:paraId="707BB961" w14:textId="77777777" w:rsidR="002211D5" w:rsidRDefault="002211D5" w:rsidP="00B839AD">
      <w:pPr>
        <w:pStyle w:val="Brdtextmedindrag"/>
        <w:ind w:firstLine="0"/>
      </w:pPr>
    </w:p>
    <w:p w14:paraId="38AF7813" w14:textId="77777777" w:rsidR="002211D5" w:rsidRDefault="002211D5" w:rsidP="00B839AD">
      <w:pPr>
        <w:pStyle w:val="Brdtextmedindrag"/>
        <w:ind w:firstLine="0"/>
      </w:pPr>
    </w:p>
    <w:p w14:paraId="5792649F" w14:textId="77777777" w:rsidR="002211D5" w:rsidRDefault="002211D5" w:rsidP="00B839AD">
      <w:pPr>
        <w:pStyle w:val="Brdtextmedindrag"/>
        <w:ind w:firstLine="0"/>
      </w:pPr>
    </w:p>
    <w:p w14:paraId="5A1D2BCC" w14:textId="77777777" w:rsidR="002211D5" w:rsidRDefault="002211D5" w:rsidP="00B839AD">
      <w:pPr>
        <w:pStyle w:val="Brdtextmedindrag"/>
        <w:ind w:firstLine="0"/>
      </w:pPr>
    </w:p>
    <w:p w14:paraId="4E085536" w14:textId="77777777" w:rsidR="002211D5" w:rsidRDefault="002211D5" w:rsidP="00B839AD">
      <w:pPr>
        <w:pStyle w:val="Brdtextmedindrag"/>
        <w:ind w:firstLine="0"/>
      </w:pPr>
    </w:p>
    <w:p w14:paraId="64A8FA37" w14:textId="77777777" w:rsidR="002211D5" w:rsidRDefault="002211D5" w:rsidP="00B839AD">
      <w:pPr>
        <w:pStyle w:val="Brdtextmedindrag"/>
        <w:ind w:firstLine="0"/>
      </w:pPr>
    </w:p>
    <w:p w14:paraId="669CDF7F" w14:textId="77777777" w:rsidR="002211D5" w:rsidRDefault="002211D5" w:rsidP="00B839AD">
      <w:pPr>
        <w:pStyle w:val="Brdtextmedindrag"/>
        <w:ind w:firstLine="0"/>
      </w:pPr>
    </w:p>
    <w:p w14:paraId="7739D71D" w14:textId="77777777" w:rsidR="002211D5" w:rsidRDefault="002211D5" w:rsidP="00B839AD">
      <w:pPr>
        <w:pStyle w:val="Brdtextmedindrag"/>
        <w:ind w:firstLine="0"/>
      </w:pPr>
    </w:p>
    <w:p w14:paraId="3C578F3C" w14:textId="77777777" w:rsidR="002211D5" w:rsidRDefault="002211D5" w:rsidP="00B839AD">
      <w:pPr>
        <w:pStyle w:val="Brdtextmedindrag"/>
        <w:ind w:firstLine="0"/>
      </w:pPr>
    </w:p>
    <w:p w14:paraId="633FEFA8" w14:textId="77777777" w:rsidR="002211D5" w:rsidRDefault="002211D5" w:rsidP="00B839AD">
      <w:pPr>
        <w:pStyle w:val="Brdtextmedindrag"/>
        <w:ind w:firstLine="0"/>
      </w:pPr>
    </w:p>
    <w:p w14:paraId="0F234AB4" w14:textId="77777777" w:rsidR="002211D5" w:rsidRDefault="002211D5" w:rsidP="00B839AD">
      <w:pPr>
        <w:pStyle w:val="Brdtextmedindrag"/>
        <w:ind w:firstLine="0"/>
      </w:pPr>
    </w:p>
    <w:p w14:paraId="038A9FE9" w14:textId="77777777" w:rsidR="002211D5" w:rsidRDefault="002211D5" w:rsidP="00B839AD">
      <w:pPr>
        <w:pStyle w:val="Brdtextmedindrag"/>
        <w:ind w:firstLine="0"/>
      </w:pPr>
    </w:p>
    <w:p w14:paraId="4B2E8967" w14:textId="77777777" w:rsidR="002211D5" w:rsidRDefault="002211D5" w:rsidP="00B839AD">
      <w:pPr>
        <w:pStyle w:val="Brdtextmedindrag"/>
        <w:ind w:firstLine="0"/>
      </w:pPr>
    </w:p>
    <w:p w14:paraId="3FD9578C" w14:textId="38ADB647" w:rsidR="002211D5" w:rsidRDefault="002211D5" w:rsidP="00B839AD">
      <w:pPr>
        <w:pStyle w:val="Brdtextmedindrag"/>
        <w:ind w:firstLine="0"/>
      </w:pPr>
    </w:p>
    <w:p w14:paraId="7B3683CD" w14:textId="77777777" w:rsidR="004B4EDE" w:rsidRDefault="004B4EDE" w:rsidP="00B839AD">
      <w:pPr>
        <w:pStyle w:val="Brdtextmedindrag"/>
        <w:ind w:firstLine="0"/>
      </w:pPr>
    </w:p>
    <w:p w14:paraId="7B0C403B" w14:textId="77777777" w:rsidR="002211D5" w:rsidRDefault="002211D5" w:rsidP="00B839AD">
      <w:pPr>
        <w:pStyle w:val="Brdtextmedindrag"/>
        <w:ind w:firstLine="0"/>
      </w:pPr>
    </w:p>
    <w:p w14:paraId="184F94CB" w14:textId="77777777" w:rsidR="002211D5" w:rsidRDefault="002211D5" w:rsidP="00B839AD">
      <w:pPr>
        <w:pStyle w:val="Brdtextmedindrag"/>
        <w:ind w:firstLine="0"/>
      </w:pPr>
    </w:p>
    <w:p w14:paraId="225DFBCA" w14:textId="77777777" w:rsidR="002211D5" w:rsidRDefault="002211D5" w:rsidP="00B839AD">
      <w:pPr>
        <w:pStyle w:val="Brdtextmedindrag"/>
        <w:ind w:firstLine="0"/>
      </w:pPr>
    </w:p>
    <w:p w14:paraId="7D87D688" w14:textId="77777777" w:rsidR="002211D5" w:rsidRDefault="002211D5" w:rsidP="00B839AD">
      <w:pPr>
        <w:pStyle w:val="Brdtextmedindrag"/>
        <w:ind w:firstLine="0"/>
      </w:pPr>
    </w:p>
    <w:p w14:paraId="4637117D" w14:textId="0A9126BD" w:rsidR="002211D5" w:rsidRPr="00025171" w:rsidRDefault="002211D5" w:rsidP="00B839AD">
      <w:pPr>
        <w:pStyle w:val="Brdtextmedindrag"/>
        <w:ind w:firstLine="0"/>
        <w:sectPr w:rsidR="002211D5" w:rsidRPr="00025171" w:rsidSect="00155500">
          <w:headerReference w:type="even" r:id="rId15"/>
          <w:headerReference w:type="default" r:id="rId16"/>
          <w:footerReference w:type="even" r:id="rId17"/>
          <w:footerReference w:type="default" r:id="rId18"/>
          <w:headerReference w:type="first" r:id="rId19"/>
          <w:footerReference w:type="first" r:id="rId20"/>
          <w:type w:val="continuous"/>
          <w:pgSz w:w="9356" w:h="13721" w:code="9"/>
          <w:pgMar w:top="794" w:right="2438" w:bottom="1191" w:left="1021" w:header="0" w:footer="709" w:gutter="0"/>
          <w:cols w:space="708"/>
          <w:titlePg/>
          <w:docGrid w:linePitch="360"/>
        </w:sectPr>
      </w:pPr>
    </w:p>
    <w:p w14:paraId="07571581" w14:textId="77777777" w:rsidR="000E3A6B" w:rsidRDefault="000E3A6B" w:rsidP="000E3A6B">
      <w:pPr>
        <w:pStyle w:val="Rubrik1"/>
        <w:spacing w:before="0"/>
      </w:pPr>
      <w:bookmarkStart w:id="3" w:name="_Toc9328270"/>
      <w:bookmarkStart w:id="4" w:name="_Toc17451340"/>
      <w:r>
        <w:lastRenderedPageBreak/>
        <w:t>Lagtext</w:t>
      </w:r>
      <w:bookmarkEnd w:id="3"/>
      <w:bookmarkEnd w:id="4"/>
    </w:p>
    <w:p w14:paraId="32E0BCD2" w14:textId="77777777" w:rsidR="000E3A6B" w:rsidRPr="00005D57" w:rsidRDefault="000E3A6B" w:rsidP="000E3A6B">
      <w:pPr>
        <w:pStyle w:val="Brdtext"/>
      </w:pPr>
      <w:r>
        <w:t>Regeringen har följande förslag till lagtext.</w:t>
      </w:r>
    </w:p>
    <w:p w14:paraId="72B89EA6" w14:textId="77777777" w:rsidR="000E3A6B" w:rsidRDefault="000E3A6B" w:rsidP="000E3A6B">
      <w:pPr>
        <w:pStyle w:val="Rubrik2"/>
      </w:pPr>
      <w:bookmarkStart w:id="5" w:name="_Toc17451341"/>
      <w:r>
        <w:t>Förslag till lag om Säkerhetspolisens behandling av personuppgifter</w:t>
      </w:r>
      <w:bookmarkEnd w:id="5"/>
    </w:p>
    <w:p w14:paraId="2FAB48C2" w14:textId="77777777" w:rsidR="000E3A6B" w:rsidRDefault="000E3A6B" w:rsidP="000E3A6B">
      <w:pPr>
        <w:pStyle w:val="Brdtextmedindrag"/>
      </w:pPr>
      <w:r>
        <w:t>Härigenom föreskrivs följande.</w:t>
      </w:r>
    </w:p>
    <w:p w14:paraId="5912F718" w14:textId="77777777" w:rsidR="000E3A6B" w:rsidRDefault="000E3A6B" w:rsidP="000E3A6B">
      <w:pPr>
        <w:pStyle w:val="Rubrik3utannumrering"/>
      </w:pPr>
      <w:r>
        <w:t>1 kap. Allmänna bestämmelser</w:t>
      </w:r>
    </w:p>
    <w:p w14:paraId="479E2B89" w14:textId="77777777" w:rsidR="000E3A6B" w:rsidRDefault="000E3A6B" w:rsidP="000E3A6B">
      <w:pPr>
        <w:pStyle w:val="Rubrik4utannumrering"/>
        <w:spacing w:before="0"/>
      </w:pPr>
      <w:r>
        <w:t>Syftet med lagen</w:t>
      </w:r>
    </w:p>
    <w:p w14:paraId="19F8FC1E" w14:textId="77777777" w:rsidR="000E3A6B" w:rsidRDefault="000E3A6B" w:rsidP="000E3A6B">
      <w:pPr>
        <w:pStyle w:val="Brdtext"/>
      </w:pPr>
      <w:r>
        <w:rPr>
          <w:b/>
        </w:rPr>
        <w:t>1</w:t>
      </w:r>
      <w:r w:rsidRPr="00640C08">
        <w:rPr>
          <w:b/>
        </w:rPr>
        <w:t> §</w:t>
      </w:r>
      <w:r w:rsidRPr="00640C08">
        <w:t>    </w:t>
      </w:r>
      <w:r w:rsidRPr="008F4BDE">
        <w:t xml:space="preserve">Syftet med </w:t>
      </w:r>
      <w:r>
        <w:t>lagen</w:t>
      </w:r>
      <w:r w:rsidRPr="008F4BDE">
        <w:t xml:space="preserve"> är att skydda fysiska personers grundläggande rättigheter</w:t>
      </w:r>
      <w:r>
        <w:t xml:space="preserve"> och</w:t>
      </w:r>
      <w:r w:rsidRPr="008F4BDE">
        <w:t xml:space="preserve"> </w:t>
      </w:r>
      <w:r>
        <w:t>friheter</w:t>
      </w:r>
      <w:r w:rsidRPr="008F4BDE">
        <w:t xml:space="preserve"> i samband med behandling av personuppgifter och att säkerställa att Säkerhetspolisen kan behandla och utbyta personuppgifter på ett ändamålsenligt sätt.</w:t>
      </w:r>
    </w:p>
    <w:p w14:paraId="7FECBA1A" w14:textId="77777777" w:rsidR="000E3A6B" w:rsidRDefault="000E3A6B" w:rsidP="000E3A6B">
      <w:pPr>
        <w:pStyle w:val="Rubrik4utannumrering"/>
      </w:pPr>
      <w:r w:rsidRPr="008F4BDE">
        <w:t>Lagens tillämpningsområde</w:t>
      </w:r>
    </w:p>
    <w:p w14:paraId="37AC61EB" w14:textId="77777777" w:rsidR="000E3A6B" w:rsidRDefault="000E3A6B" w:rsidP="000E3A6B">
      <w:pPr>
        <w:pStyle w:val="Brdtext"/>
      </w:pPr>
      <w:r>
        <w:rPr>
          <w:b/>
        </w:rPr>
        <w:t>2</w:t>
      </w:r>
      <w:r w:rsidRPr="00640C08">
        <w:rPr>
          <w:b/>
        </w:rPr>
        <w:t> §</w:t>
      </w:r>
      <w:r w:rsidRPr="00640C08">
        <w:t>    </w:t>
      </w:r>
      <w:r>
        <w:t>Denna lag gäller vid behandling av personuppgifter som rör natio</w:t>
      </w:r>
      <w:r>
        <w:softHyphen/>
        <w:t>nell säkerhet i Säkerhetspolisens brottsbekämpande och lagförande verk</w:t>
      </w:r>
      <w:r>
        <w:softHyphen/>
        <w:t>samhet.</w:t>
      </w:r>
    </w:p>
    <w:p w14:paraId="6B35528E" w14:textId="77777777" w:rsidR="000E3A6B" w:rsidRDefault="000E3A6B" w:rsidP="000E3A6B">
      <w:pPr>
        <w:pStyle w:val="Brdtextmedindrag"/>
      </w:pPr>
      <w:r>
        <w:t>Lagen gäller vid Polismyndighetens behandling av personuppgifter när myndigheten har övertagit en arbetsuppgift som rör nationell säkerhet från Säkerhetspolisen.</w:t>
      </w:r>
    </w:p>
    <w:p w14:paraId="77ACF7C9" w14:textId="77777777" w:rsidR="000E3A6B" w:rsidRDefault="000E3A6B" w:rsidP="000E3A6B">
      <w:pPr>
        <w:pStyle w:val="Brdtextmedindrag"/>
      </w:pPr>
    </w:p>
    <w:p w14:paraId="41AAD0EE" w14:textId="77777777" w:rsidR="000E3A6B" w:rsidRDefault="000E3A6B" w:rsidP="000E3A6B">
      <w:pPr>
        <w:pStyle w:val="Brdtext"/>
      </w:pPr>
      <w:r>
        <w:rPr>
          <w:b/>
        </w:rPr>
        <w:t>3</w:t>
      </w:r>
      <w:r w:rsidRPr="00640C08">
        <w:rPr>
          <w:b/>
        </w:rPr>
        <w:t> §</w:t>
      </w:r>
      <w:r w:rsidRPr="00640C08">
        <w:t>    </w:t>
      </w:r>
      <w:r>
        <w:t>Lagen gäller vid</w:t>
      </w:r>
      <w:r w:rsidRPr="00F40A4A">
        <w:t xml:space="preserve"> sådan behandling av personuppgifter som är helt eller delvis automatiserad och för annan behandling av personuppgifter som ingår i eller är avsedda att ingå i en strukturerad samling av person</w:t>
      </w:r>
      <w:r>
        <w:softHyphen/>
      </w:r>
      <w:r w:rsidRPr="00F40A4A">
        <w:t>uppgifter som är tillgängliga för sökning eller sammanställning enligt särskilda kriterier.</w:t>
      </w:r>
    </w:p>
    <w:p w14:paraId="511E1E7D" w14:textId="77777777" w:rsidR="000E3A6B" w:rsidRDefault="000E3A6B" w:rsidP="000E3A6B">
      <w:pPr>
        <w:pStyle w:val="Rubrik4utannumrering"/>
      </w:pPr>
      <w:r>
        <w:t>Avvikande bestämmelser i annan författning</w:t>
      </w:r>
    </w:p>
    <w:p w14:paraId="0B848E0F" w14:textId="77777777" w:rsidR="000E3A6B" w:rsidRPr="005767EA" w:rsidRDefault="000E3A6B" w:rsidP="000E3A6B">
      <w:pPr>
        <w:pStyle w:val="Brdtext"/>
      </w:pPr>
      <w:r>
        <w:rPr>
          <w:b/>
        </w:rPr>
        <w:t>4</w:t>
      </w:r>
      <w:r w:rsidRPr="00640C08">
        <w:rPr>
          <w:b/>
        </w:rPr>
        <w:t> §</w:t>
      </w:r>
      <w:r w:rsidRPr="00640C08">
        <w:t>    </w:t>
      </w:r>
      <w:r>
        <w:t>Om en annan lag eller en förordning innehåller någon bestämmelse som avviker från denna lag, tillämpas den bestämmelsen.</w:t>
      </w:r>
    </w:p>
    <w:p w14:paraId="4BDA8798" w14:textId="77777777" w:rsidR="000E3A6B" w:rsidRDefault="000E3A6B" w:rsidP="000E3A6B">
      <w:pPr>
        <w:pStyle w:val="Rubrik4utannumrering"/>
      </w:pPr>
      <w:r>
        <w:t>Definitioner</w:t>
      </w:r>
    </w:p>
    <w:p w14:paraId="1990B1D4" w14:textId="2ACDFF84" w:rsidR="000E3A6B" w:rsidRDefault="000E3A6B" w:rsidP="000E3A6B">
      <w:pPr>
        <w:pStyle w:val="Brdtext"/>
      </w:pPr>
      <w:r>
        <w:rPr>
          <w:b/>
        </w:rPr>
        <w:t>5</w:t>
      </w:r>
      <w:r w:rsidRPr="00640C08">
        <w:rPr>
          <w:b/>
        </w:rPr>
        <w:t> §</w:t>
      </w:r>
      <w:r w:rsidRPr="00640C08">
        <w:t>    </w:t>
      </w:r>
      <w:r w:rsidRPr="00D33EAF">
        <w:t>I denna lag används följande uttryck med nedan angiven betydelse.</w:t>
      </w:r>
    </w:p>
    <w:p w14:paraId="5F02E329" w14:textId="77777777" w:rsidR="000E3A6B" w:rsidRPr="00A34C23" w:rsidRDefault="000E3A6B" w:rsidP="000E3A6B">
      <w:pPr>
        <w:pStyle w:val="Brdtextmedindrag"/>
      </w:pPr>
    </w:p>
    <w:tbl>
      <w:tblPr>
        <w:tblW w:w="5183" w:type="pct"/>
        <w:tblInd w:w="-108" w:type="dxa"/>
        <w:tblCellMar>
          <w:left w:w="125" w:type="dxa"/>
          <w:right w:w="125" w:type="dxa"/>
        </w:tblCellMar>
        <w:tblLook w:val="0000" w:firstRow="0" w:lastRow="0" w:firstColumn="0" w:lastColumn="0" w:noHBand="0" w:noVBand="0"/>
      </w:tblPr>
      <w:tblGrid>
        <w:gridCol w:w="107"/>
        <w:gridCol w:w="2938"/>
        <w:gridCol w:w="10"/>
        <w:gridCol w:w="2949"/>
        <w:gridCol w:w="109"/>
      </w:tblGrid>
      <w:tr w:rsidR="000E3A6B" w14:paraId="246B975C" w14:textId="77777777" w:rsidTr="000E3A6B">
        <w:trPr>
          <w:gridBefore w:val="1"/>
          <w:gridAfter w:val="1"/>
          <w:wBefore w:w="88" w:type="pct"/>
          <w:wAfter w:w="89" w:type="pct"/>
        </w:trPr>
        <w:tc>
          <w:tcPr>
            <w:tcW w:w="2411" w:type="pct"/>
            <w:gridSpan w:val="2"/>
            <w:shd w:val="clear" w:color="auto" w:fill="auto"/>
            <w:tcMar>
              <w:left w:w="0" w:type="dxa"/>
            </w:tcMar>
          </w:tcPr>
          <w:p w14:paraId="0CD1913C" w14:textId="77777777" w:rsidR="000E3A6B" w:rsidRPr="00A34C23" w:rsidRDefault="000E3A6B" w:rsidP="000E3A6B">
            <w:pPr>
              <w:pStyle w:val="Brdtextmedindrag"/>
              <w:ind w:firstLine="0"/>
              <w:rPr>
                <w:i/>
              </w:rPr>
            </w:pPr>
            <w:r w:rsidRPr="00A34C23">
              <w:rPr>
                <w:i/>
              </w:rPr>
              <w:t xml:space="preserve">Uttryck </w:t>
            </w:r>
          </w:p>
        </w:tc>
        <w:tc>
          <w:tcPr>
            <w:tcW w:w="2412" w:type="pct"/>
            <w:shd w:val="clear" w:color="auto" w:fill="auto"/>
            <w:tcMar>
              <w:right w:w="0" w:type="dxa"/>
            </w:tcMar>
          </w:tcPr>
          <w:p w14:paraId="5EBD6F81" w14:textId="77777777" w:rsidR="000E3A6B" w:rsidRPr="00A34C23" w:rsidRDefault="000E3A6B" w:rsidP="000E3A6B">
            <w:pPr>
              <w:pStyle w:val="Brdtextmedindrag"/>
              <w:ind w:firstLine="0"/>
              <w:rPr>
                <w:i/>
              </w:rPr>
            </w:pPr>
            <w:r w:rsidRPr="00A34C23">
              <w:rPr>
                <w:i/>
              </w:rPr>
              <w:t>Betydelse</w:t>
            </w:r>
          </w:p>
        </w:tc>
      </w:tr>
      <w:tr w:rsidR="000E3A6B" w14:paraId="1A1DEEB8" w14:textId="77777777" w:rsidTr="000E3A6B">
        <w:tblPrEx>
          <w:tblCellMar>
            <w:left w:w="108" w:type="dxa"/>
            <w:right w:w="108" w:type="dxa"/>
          </w:tblCellMar>
          <w:tblLook w:val="06A0" w:firstRow="1" w:lastRow="0" w:firstColumn="1" w:lastColumn="0" w:noHBand="1" w:noVBand="1"/>
        </w:tblPrEx>
        <w:tc>
          <w:tcPr>
            <w:tcW w:w="2491" w:type="pct"/>
            <w:gridSpan w:val="2"/>
          </w:tcPr>
          <w:p w14:paraId="4E9A62B0" w14:textId="77777777" w:rsidR="000E3A6B" w:rsidRPr="00A34C23" w:rsidRDefault="000E3A6B" w:rsidP="000E3A6B">
            <w:pPr>
              <w:pStyle w:val="Brdtextmedindrag"/>
              <w:ind w:firstLine="0"/>
            </w:pPr>
            <w:r w:rsidRPr="00A34C23">
              <w:t>Behandling av personuppgifter</w:t>
            </w:r>
          </w:p>
        </w:tc>
        <w:tc>
          <w:tcPr>
            <w:tcW w:w="2509" w:type="pct"/>
            <w:gridSpan w:val="3"/>
          </w:tcPr>
          <w:p w14:paraId="13C8D19B" w14:textId="77777777" w:rsidR="000E3A6B" w:rsidRPr="00A34C23" w:rsidRDefault="000E3A6B" w:rsidP="000E3A6B">
            <w:pPr>
              <w:pStyle w:val="Brdtextmedindrag"/>
              <w:ind w:firstLine="0"/>
            </w:pPr>
            <w:r w:rsidRPr="00D3163D">
              <w:t>En åtgärd eller kombination av åtgärder som vidtas i fråga o</w:t>
            </w:r>
            <w:r>
              <w:t>m per</w:t>
            </w:r>
            <w:r>
              <w:softHyphen/>
              <w:t>sonuppgifter eller uppsätt</w:t>
            </w:r>
            <w:r w:rsidRPr="00D3163D">
              <w:t>ningar av personuppgifter, oavsett om det görs automatiserat eller inte, t.ex. insamling</w:t>
            </w:r>
            <w:r>
              <w:t xml:space="preserve">, </w:t>
            </w:r>
            <w:r w:rsidRPr="00D3163D">
              <w:t>registrering, o</w:t>
            </w:r>
            <w:r>
              <w:t>rganise</w:t>
            </w:r>
            <w:r>
              <w:softHyphen/>
            </w:r>
            <w:r>
              <w:lastRenderedPageBreak/>
              <w:t>ring, strukturering, lag</w:t>
            </w:r>
            <w:r w:rsidRPr="00D3163D">
              <w:t>ring, bear</w:t>
            </w:r>
            <w:r>
              <w:softHyphen/>
            </w:r>
            <w:r w:rsidRPr="00D3163D">
              <w:t>betning eller ändring, framtagning, läsning, användning, utlämnande, spridning eller tillhan</w:t>
            </w:r>
            <w:r>
              <w:t>dahållande på annat sätt, juste</w:t>
            </w:r>
            <w:r w:rsidRPr="00D3163D">
              <w:t>ring, sammanfö</w:t>
            </w:r>
            <w:r>
              <w:softHyphen/>
            </w:r>
            <w:r w:rsidRPr="00D3163D">
              <w:t>ring, begränsning, radering eller förstöring</w:t>
            </w:r>
            <w:r w:rsidRPr="00A34C23">
              <w:t>.</w:t>
            </w:r>
          </w:p>
        </w:tc>
      </w:tr>
      <w:tr w:rsidR="000E3A6B" w14:paraId="58A5DF76" w14:textId="77777777" w:rsidTr="000E3A6B">
        <w:tblPrEx>
          <w:tblCellMar>
            <w:left w:w="108" w:type="dxa"/>
            <w:right w:w="108" w:type="dxa"/>
          </w:tblCellMar>
          <w:tblLook w:val="06A0" w:firstRow="1" w:lastRow="0" w:firstColumn="1" w:lastColumn="0" w:noHBand="1" w:noVBand="1"/>
        </w:tblPrEx>
        <w:tc>
          <w:tcPr>
            <w:tcW w:w="2491" w:type="pct"/>
            <w:gridSpan w:val="2"/>
          </w:tcPr>
          <w:p w14:paraId="095BC04B" w14:textId="77777777" w:rsidR="000E3A6B" w:rsidRPr="00A34C23" w:rsidRDefault="000E3A6B" w:rsidP="000E3A6B">
            <w:pPr>
              <w:pStyle w:val="Brdtextmedindrag"/>
              <w:ind w:firstLine="0"/>
            </w:pPr>
            <w:r w:rsidRPr="00A34C23">
              <w:lastRenderedPageBreak/>
              <w:t>Biometriska uppgifter</w:t>
            </w:r>
          </w:p>
        </w:tc>
        <w:tc>
          <w:tcPr>
            <w:tcW w:w="2509" w:type="pct"/>
            <w:gridSpan w:val="3"/>
          </w:tcPr>
          <w:p w14:paraId="1FECC09C" w14:textId="77777777" w:rsidR="000E3A6B" w:rsidRPr="00A34C23" w:rsidRDefault="000E3A6B" w:rsidP="000E3A6B">
            <w:pPr>
              <w:pStyle w:val="Brdtextmedindrag"/>
              <w:ind w:firstLine="0"/>
            </w:pPr>
            <w:r w:rsidRPr="00A34C23">
              <w:t>Personuppgifter som rör en per</w:t>
            </w:r>
            <w:r>
              <w:softHyphen/>
            </w:r>
            <w:r w:rsidRPr="00A34C23">
              <w:t>sons fysiska, fysiologiska eller beteendemässiga kännetecken, som tagits fram genom särskild teknisk behandling och som möjliggör eller bekräftar unik identifiering av personen.</w:t>
            </w:r>
          </w:p>
        </w:tc>
      </w:tr>
      <w:tr w:rsidR="000E3A6B" w14:paraId="347D5EF6" w14:textId="77777777" w:rsidTr="000E3A6B">
        <w:tblPrEx>
          <w:tblCellMar>
            <w:left w:w="108" w:type="dxa"/>
            <w:right w:w="108" w:type="dxa"/>
          </w:tblCellMar>
          <w:tblLook w:val="06A0" w:firstRow="1" w:lastRow="0" w:firstColumn="1" w:lastColumn="0" w:noHBand="1" w:noVBand="1"/>
        </w:tblPrEx>
        <w:tc>
          <w:tcPr>
            <w:tcW w:w="2491" w:type="pct"/>
            <w:gridSpan w:val="2"/>
          </w:tcPr>
          <w:p w14:paraId="6E7A93F2" w14:textId="77777777" w:rsidR="000E3A6B" w:rsidRPr="00A34C23" w:rsidRDefault="000E3A6B" w:rsidP="000E3A6B">
            <w:pPr>
              <w:pStyle w:val="Brdtextmedindrag"/>
              <w:ind w:firstLine="0"/>
            </w:pPr>
            <w:r w:rsidRPr="00A34C23">
              <w:t>Dataskyddsombud</w:t>
            </w:r>
          </w:p>
        </w:tc>
        <w:tc>
          <w:tcPr>
            <w:tcW w:w="2509" w:type="pct"/>
            <w:gridSpan w:val="3"/>
          </w:tcPr>
          <w:p w14:paraId="6F8AA233" w14:textId="77777777" w:rsidR="000E3A6B" w:rsidRPr="00A34C23" w:rsidRDefault="000E3A6B" w:rsidP="000E3A6B">
            <w:pPr>
              <w:pStyle w:val="Brdtextmedindrag"/>
              <w:ind w:firstLine="0"/>
            </w:pPr>
            <w:r w:rsidRPr="00D3163D">
              <w:t xml:space="preserve">Den </w:t>
            </w:r>
            <w:r>
              <w:t xml:space="preserve">fysiska person </w:t>
            </w:r>
            <w:r w:rsidRPr="00D3163D">
              <w:t>som utses av den personuppgiftsansvarige för att självstän</w:t>
            </w:r>
            <w:r>
              <w:t>digt kontrollera att personupp</w:t>
            </w:r>
            <w:r w:rsidRPr="00D3163D">
              <w:t>gifter</w:t>
            </w:r>
            <w:r w:rsidRPr="00A34C23">
              <w:t xml:space="preserve"> </w:t>
            </w:r>
            <w:r w:rsidRPr="00D3163D">
              <w:t>behandlas för</w:t>
            </w:r>
            <w:r>
              <w:softHyphen/>
            </w:r>
            <w:r w:rsidRPr="00D3163D">
              <w:t>fattningsenligt och på ett korrekt sätt enligt vad som närmare anges i lagen</w:t>
            </w:r>
            <w:r w:rsidRPr="00A34C23">
              <w:t>.</w:t>
            </w:r>
          </w:p>
        </w:tc>
      </w:tr>
      <w:tr w:rsidR="000E3A6B" w14:paraId="17A5612C" w14:textId="77777777" w:rsidTr="000E3A6B">
        <w:tblPrEx>
          <w:tblCellMar>
            <w:left w:w="108" w:type="dxa"/>
            <w:right w:w="108" w:type="dxa"/>
          </w:tblCellMar>
          <w:tblLook w:val="06A0" w:firstRow="1" w:lastRow="0" w:firstColumn="1" w:lastColumn="0" w:noHBand="1" w:noVBand="1"/>
        </w:tblPrEx>
        <w:tc>
          <w:tcPr>
            <w:tcW w:w="2491" w:type="pct"/>
            <w:gridSpan w:val="2"/>
          </w:tcPr>
          <w:p w14:paraId="48B0D484" w14:textId="77777777" w:rsidR="000E3A6B" w:rsidRPr="00A34C23" w:rsidRDefault="000E3A6B" w:rsidP="000E3A6B">
            <w:pPr>
              <w:pStyle w:val="Brdtextmedindrag"/>
              <w:ind w:firstLine="0"/>
            </w:pPr>
            <w:r w:rsidRPr="00A34C23">
              <w:t>Genetiska uppgifter</w:t>
            </w:r>
          </w:p>
        </w:tc>
        <w:tc>
          <w:tcPr>
            <w:tcW w:w="2509" w:type="pct"/>
            <w:gridSpan w:val="3"/>
          </w:tcPr>
          <w:p w14:paraId="42D59AED" w14:textId="77777777" w:rsidR="000E3A6B" w:rsidRPr="00A34C23" w:rsidRDefault="000E3A6B" w:rsidP="000E3A6B">
            <w:pPr>
              <w:pStyle w:val="Brdtextmedindrag"/>
              <w:ind w:firstLine="0"/>
            </w:pPr>
            <w:r w:rsidRPr="00D3163D">
              <w:t>Personuppgifter som rör en per-sons nedärvda eller förvärvade genetiska kännetecken och som härrör från analys av ett spår av eller ett prov från personen</w:t>
            </w:r>
            <w:r w:rsidRPr="00A34C23">
              <w:t>.</w:t>
            </w:r>
          </w:p>
        </w:tc>
      </w:tr>
      <w:tr w:rsidR="000E3A6B" w14:paraId="0C3B59ED" w14:textId="77777777" w:rsidTr="000E3A6B">
        <w:tblPrEx>
          <w:tblCellMar>
            <w:left w:w="108" w:type="dxa"/>
            <w:right w:w="108" w:type="dxa"/>
          </w:tblCellMar>
          <w:tblLook w:val="06A0" w:firstRow="1" w:lastRow="0" w:firstColumn="1" w:lastColumn="0" w:noHBand="1" w:noVBand="1"/>
        </w:tblPrEx>
        <w:tc>
          <w:tcPr>
            <w:tcW w:w="2491" w:type="pct"/>
            <w:gridSpan w:val="2"/>
          </w:tcPr>
          <w:p w14:paraId="3E8D9E1D" w14:textId="77777777" w:rsidR="000E3A6B" w:rsidRPr="00A34C23" w:rsidRDefault="000E3A6B" w:rsidP="000E3A6B">
            <w:pPr>
              <w:pStyle w:val="Brdtextmedindrag"/>
              <w:ind w:firstLine="0"/>
            </w:pPr>
            <w:r w:rsidRPr="00A34C23">
              <w:t>Internationell organisation</w:t>
            </w:r>
          </w:p>
        </w:tc>
        <w:tc>
          <w:tcPr>
            <w:tcW w:w="2509" w:type="pct"/>
            <w:gridSpan w:val="3"/>
          </w:tcPr>
          <w:p w14:paraId="59F7A32A" w14:textId="77777777" w:rsidR="000E3A6B" w:rsidRPr="00A34C23" w:rsidRDefault="000E3A6B" w:rsidP="000E3A6B">
            <w:pPr>
              <w:pStyle w:val="Brdtextmedindrag"/>
              <w:ind w:firstLine="0"/>
            </w:pPr>
            <w:r w:rsidRPr="00D3163D">
              <w:t>En organisation och dess under-ställda organ som lyder under folk</w:t>
            </w:r>
            <w:r>
              <w:softHyphen/>
            </w:r>
            <w:r w:rsidRPr="00D3163D">
              <w:t>rätten eller ett annat organ som in</w:t>
            </w:r>
            <w:r>
              <w:softHyphen/>
            </w:r>
            <w:r w:rsidRPr="00D3163D">
              <w:t>rättats genom eller på grundval av en överenskommelse mellan två eller flera stater</w:t>
            </w:r>
            <w:r w:rsidRPr="00A34C23">
              <w:t>.</w:t>
            </w:r>
          </w:p>
        </w:tc>
      </w:tr>
      <w:tr w:rsidR="000E3A6B" w14:paraId="283F7A36" w14:textId="77777777" w:rsidTr="000E3A6B">
        <w:tblPrEx>
          <w:tblCellMar>
            <w:left w:w="108" w:type="dxa"/>
            <w:right w:w="108" w:type="dxa"/>
          </w:tblCellMar>
          <w:tblLook w:val="06A0" w:firstRow="1" w:lastRow="0" w:firstColumn="1" w:lastColumn="0" w:noHBand="1" w:noVBand="1"/>
        </w:tblPrEx>
        <w:tc>
          <w:tcPr>
            <w:tcW w:w="2491" w:type="pct"/>
            <w:gridSpan w:val="2"/>
          </w:tcPr>
          <w:p w14:paraId="5BF5A081" w14:textId="77777777" w:rsidR="000E3A6B" w:rsidRPr="00A34C23" w:rsidRDefault="000E3A6B" w:rsidP="000E3A6B">
            <w:pPr>
              <w:pStyle w:val="Brdtextmedindrag"/>
              <w:ind w:firstLine="0"/>
            </w:pPr>
            <w:r w:rsidRPr="00A34C23">
              <w:t>Mottagare</w:t>
            </w:r>
          </w:p>
        </w:tc>
        <w:tc>
          <w:tcPr>
            <w:tcW w:w="2509" w:type="pct"/>
            <w:gridSpan w:val="3"/>
          </w:tcPr>
          <w:p w14:paraId="791B52AC" w14:textId="77777777" w:rsidR="000E3A6B" w:rsidRPr="00A34C23" w:rsidRDefault="000E3A6B" w:rsidP="000E3A6B">
            <w:pPr>
              <w:pStyle w:val="Brdtextmedindrag"/>
              <w:ind w:firstLine="0"/>
            </w:pPr>
            <w:r w:rsidRPr="00D3163D">
              <w:t>Den till vilken personuppgifter lämnas ut, med undantag av en myndighet som med stöd av för-fattning utövar t</w:t>
            </w:r>
            <w:r>
              <w:t>illsyn, kontroll eller revision</w:t>
            </w:r>
            <w:r w:rsidRPr="00A34C23">
              <w:t>.</w:t>
            </w:r>
          </w:p>
        </w:tc>
      </w:tr>
      <w:tr w:rsidR="000E3A6B" w14:paraId="5A5CFC19" w14:textId="77777777" w:rsidTr="000E3A6B">
        <w:tblPrEx>
          <w:tblCellMar>
            <w:left w:w="108" w:type="dxa"/>
            <w:right w:w="108" w:type="dxa"/>
          </w:tblCellMar>
          <w:tblLook w:val="06A0" w:firstRow="1" w:lastRow="0" w:firstColumn="1" w:lastColumn="0" w:noHBand="1" w:noVBand="1"/>
        </w:tblPrEx>
        <w:tc>
          <w:tcPr>
            <w:tcW w:w="2491" w:type="pct"/>
            <w:gridSpan w:val="2"/>
          </w:tcPr>
          <w:p w14:paraId="2640287C" w14:textId="77777777" w:rsidR="000E3A6B" w:rsidRPr="00A34C23" w:rsidRDefault="000E3A6B" w:rsidP="000E3A6B">
            <w:pPr>
              <w:pStyle w:val="Brdtextmedindrag"/>
              <w:ind w:firstLine="0"/>
            </w:pPr>
            <w:r w:rsidRPr="00A34C23">
              <w:t>Personuppgift</w:t>
            </w:r>
          </w:p>
        </w:tc>
        <w:tc>
          <w:tcPr>
            <w:tcW w:w="2509" w:type="pct"/>
            <w:gridSpan w:val="3"/>
          </w:tcPr>
          <w:p w14:paraId="065DDFBD" w14:textId="77777777" w:rsidR="000E3A6B" w:rsidRPr="00A34C23" w:rsidRDefault="000E3A6B" w:rsidP="000E3A6B">
            <w:pPr>
              <w:pStyle w:val="Brdtextmedindrag"/>
              <w:ind w:firstLine="0"/>
            </w:pPr>
            <w:r w:rsidRPr="00D3163D">
              <w:t>Varje upplysning om en identi</w:t>
            </w:r>
            <w:r>
              <w:softHyphen/>
            </w:r>
            <w:r w:rsidRPr="00D3163D">
              <w:t>fierad eller identifierbar fysisk per</w:t>
            </w:r>
            <w:r>
              <w:softHyphen/>
            </w:r>
            <w:r w:rsidRPr="00D3163D">
              <w:t>son som är i livet</w:t>
            </w:r>
            <w:r w:rsidRPr="00A34C23">
              <w:t>.</w:t>
            </w:r>
          </w:p>
        </w:tc>
      </w:tr>
      <w:tr w:rsidR="000E3A6B" w14:paraId="371C3E01" w14:textId="77777777" w:rsidTr="000E3A6B">
        <w:tblPrEx>
          <w:tblCellMar>
            <w:left w:w="108" w:type="dxa"/>
            <w:right w:w="108" w:type="dxa"/>
          </w:tblCellMar>
          <w:tblLook w:val="06A0" w:firstRow="1" w:lastRow="0" w:firstColumn="1" w:lastColumn="0" w:noHBand="1" w:noVBand="1"/>
        </w:tblPrEx>
        <w:tc>
          <w:tcPr>
            <w:tcW w:w="2491" w:type="pct"/>
            <w:gridSpan w:val="2"/>
          </w:tcPr>
          <w:p w14:paraId="3C402BE4" w14:textId="77777777" w:rsidR="000E3A6B" w:rsidRPr="00A34C23" w:rsidRDefault="000E3A6B" w:rsidP="000E3A6B">
            <w:pPr>
              <w:pStyle w:val="Brdtextmedindrag"/>
              <w:ind w:firstLine="0"/>
            </w:pPr>
            <w:r w:rsidRPr="00A34C23">
              <w:t>Personuppgiftsansvarig</w:t>
            </w:r>
          </w:p>
        </w:tc>
        <w:tc>
          <w:tcPr>
            <w:tcW w:w="2509" w:type="pct"/>
            <w:gridSpan w:val="3"/>
          </w:tcPr>
          <w:p w14:paraId="04E09762" w14:textId="77777777" w:rsidR="000E3A6B" w:rsidRPr="00A34C23" w:rsidRDefault="000E3A6B" w:rsidP="000E3A6B">
            <w:pPr>
              <w:pStyle w:val="Brdtextmedindrag"/>
              <w:ind w:firstLine="0"/>
            </w:pPr>
            <w:r w:rsidRPr="00A34C23">
              <w:t>Den som ensam eller tillsam</w:t>
            </w:r>
            <w:r w:rsidRPr="00A34C23">
              <w:softHyphen/>
              <w:t>mans med andra bestämmer ända</w:t>
            </w:r>
            <w:r>
              <w:softHyphen/>
            </w:r>
            <w:r w:rsidRPr="00A34C23">
              <w:t>målen med och medlen för behand</w:t>
            </w:r>
            <w:r>
              <w:softHyphen/>
            </w:r>
            <w:r w:rsidRPr="00A34C23">
              <w:t>lingen av personuppgifter.</w:t>
            </w:r>
          </w:p>
        </w:tc>
      </w:tr>
      <w:tr w:rsidR="000E3A6B" w14:paraId="1169C1CB" w14:textId="77777777" w:rsidTr="000E3A6B">
        <w:tblPrEx>
          <w:tblCellMar>
            <w:left w:w="108" w:type="dxa"/>
            <w:right w:w="108" w:type="dxa"/>
          </w:tblCellMar>
          <w:tblLook w:val="06A0" w:firstRow="1" w:lastRow="0" w:firstColumn="1" w:lastColumn="0" w:noHBand="1" w:noVBand="1"/>
        </w:tblPrEx>
        <w:tc>
          <w:tcPr>
            <w:tcW w:w="2491" w:type="pct"/>
            <w:gridSpan w:val="2"/>
          </w:tcPr>
          <w:p w14:paraId="51837711" w14:textId="77777777" w:rsidR="000E3A6B" w:rsidRPr="00A34C23" w:rsidRDefault="000E3A6B" w:rsidP="000E3A6B">
            <w:pPr>
              <w:pStyle w:val="Brdtextmedindrag"/>
              <w:ind w:firstLine="0"/>
            </w:pPr>
            <w:r w:rsidRPr="00A34C23">
              <w:t>Personuppgiftsbiträde</w:t>
            </w:r>
          </w:p>
        </w:tc>
        <w:tc>
          <w:tcPr>
            <w:tcW w:w="2509" w:type="pct"/>
            <w:gridSpan w:val="3"/>
          </w:tcPr>
          <w:p w14:paraId="3B7BA4B0" w14:textId="77777777" w:rsidR="000E3A6B" w:rsidRPr="00A34C23" w:rsidRDefault="000E3A6B" w:rsidP="000E3A6B">
            <w:pPr>
              <w:pStyle w:val="Brdtextmedindrag"/>
              <w:ind w:firstLine="0"/>
            </w:pPr>
            <w:r w:rsidRPr="00AE2B3F">
              <w:t>Den som behandlar personupp-gifter för den personuppgiftsansva</w:t>
            </w:r>
            <w:r>
              <w:softHyphen/>
            </w:r>
            <w:r w:rsidRPr="00AE2B3F">
              <w:t>riges räkning</w:t>
            </w:r>
            <w:r w:rsidRPr="00A34C23">
              <w:t>.</w:t>
            </w:r>
          </w:p>
        </w:tc>
      </w:tr>
      <w:tr w:rsidR="000E3A6B" w14:paraId="3554980C" w14:textId="77777777" w:rsidTr="000E3A6B">
        <w:tblPrEx>
          <w:tblCellMar>
            <w:left w:w="108" w:type="dxa"/>
            <w:right w:w="108" w:type="dxa"/>
          </w:tblCellMar>
          <w:tblLook w:val="06A0" w:firstRow="1" w:lastRow="0" w:firstColumn="1" w:lastColumn="0" w:noHBand="1" w:noVBand="1"/>
        </w:tblPrEx>
        <w:tc>
          <w:tcPr>
            <w:tcW w:w="2491" w:type="pct"/>
            <w:gridSpan w:val="2"/>
          </w:tcPr>
          <w:p w14:paraId="213C31A9" w14:textId="77777777" w:rsidR="000E3A6B" w:rsidRPr="00A34C23" w:rsidRDefault="000E3A6B" w:rsidP="000E3A6B">
            <w:pPr>
              <w:pStyle w:val="Brdtextmedindrag"/>
              <w:ind w:firstLine="0"/>
            </w:pPr>
            <w:r w:rsidRPr="00A34C23">
              <w:t>Registrerad</w:t>
            </w:r>
          </w:p>
        </w:tc>
        <w:tc>
          <w:tcPr>
            <w:tcW w:w="2509" w:type="pct"/>
            <w:gridSpan w:val="3"/>
          </w:tcPr>
          <w:p w14:paraId="1D49DA9E" w14:textId="77777777" w:rsidR="000E3A6B" w:rsidRPr="00A34C23" w:rsidRDefault="000E3A6B" w:rsidP="000E3A6B">
            <w:pPr>
              <w:pStyle w:val="Brdtextmedindrag"/>
              <w:ind w:firstLine="0"/>
            </w:pPr>
            <w:r w:rsidRPr="00AE2B3F">
              <w:t>Den fysiska person som person-uppgiften gäller.</w:t>
            </w:r>
          </w:p>
        </w:tc>
      </w:tr>
      <w:tr w:rsidR="000E3A6B" w14:paraId="65C4B7F7" w14:textId="77777777" w:rsidTr="000E3A6B">
        <w:tblPrEx>
          <w:tblCellMar>
            <w:left w:w="108" w:type="dxa"/>
            <w:right w:w="108" w:type="dxa"/>
          </w:tblCellMar>
          <w:tblLook w:val="06A0" w:firstRow="1" w:lastRow="0" w:firstColumn="1" w:lastColumn="0" w:noHBand="1" w:noVBand="1"/>
        </w:tblPrEx>
        <w:tc>
          <w:tcPr>
            <w:tcW w:w="2491" w:type="pct"/>
            <w:gridSpan w:val="2"/>
          </w:tcPr>
          <w:p w14:paraId="0959C421" w14:textId="77777777" w:rsidR="000E3A6B" w:rsidRPr="00A34C23" w:rsidRDefault="000E3A6B" w:rsidP="000E3A6B">
            <w:pPr>
              <w:pStyle w:val="Brdtextmedindrag"/>
              <w:ind w:firstLine="0"/>
            </w:pPr>
            <w:r w:rsidRPr="00A34C23">
              <w:t>Tredjeland</w:t>
            </w:r>
          </w:p>
        </w:tc>
        <w:tc>
          <w:tcPr>
            <w:tcW w:w="2509" w:type="pct"/>
            <w:gridSpan w:val="3"/>
          </w:tcPr>
          <w:p w14:paraId="53C5C934" w14:textId="77777777" w:rsidR="000E3A6B" w:rsidRPr="00A34C23" w:rsidRDefault="000E3A6B" w:rsidP="000E3A6B">
            <w:pPr>
              <w:pStyle w:val="Brdtextmedindrag"/>
              <w:ind w:firstLine="0"/>
            </w:pPr>
            <w:r>
              <w:t>E</w:t>
            </w:r>
            <w:r w:rsidRPr="00112EA4">
              <w:t xml:space="preserve">n stat som inte är medlem i Europeiska unionen eller </w:t>
            </w:r>
            <w:r w:rsidRPr="00112EA4">
              <w:lastRenderedPageBreak/>
              <w:t>Europeiska ekonomiska samarbets</w:t>
            </w:r>
            <w:r>
              <w:softHyphen/>
            </w:r>
            <w:r w:rsidRPr="00112EA4">
              <w:t>området och som inte heller på grund av avtal med Europeiska unionen har en motsvarande ställning</w:t>
            </w:r>
            <w:r>
              <w:t>.</w:t>
            </w:r>
          </w:p>
        </w:tc>
      </w:tr>
      <w:tr w:rsidR="000E3A6B" w14:paraId="13632AC8" w14:textId="77777777" w:rsidTr="000E3A6B">
        <w:tblPrEx>
          <w:tblCellMar>
            <w:left w:w="108" w:type="dxa"/>
            <w:right w:w="108" w:type="dxa"/>
          </w:tblCellMar>
          <w:tblLook w:val="06A0" w:firstRow="1" w:lastRow="0" w:firstColumn="1" w:lastColumn="0" w:noHBand="1" w:noVBand="1"/>
        </w:tblPrEx>
        <w:tc>
          <w:tcPr>
            <w:tcW w:w="2491" w:type="pct"/>
            <w:gridSpan w:val="2"/>
          </w:tcPr>
          <w:p w14:paraId="46D26409" w14:textId="77777777" w:rsidR="000E3A6B" w:rsidRPr="00A34C23" w:rsidRDefault="000E3A6B" w:rsidP="000E3A6B">
            <w:pPr>
              <w:pStyle w:val="Brdtextmedindrag"/>
              <w:ind w:firstLine="0"/>
            </w:pPr>
            <w:r w:rsidRPr="00A34C23">
              <w:lastRenderedPageBreak/>
              <w:t>Tredje man</w:t>
            </w:r>
          </w:p>
        </w:tc>
        <w:tc>
          <w:tcPr>
            <w:tcW w:w="2509" w:type="pct"/>
            <w:gridSpan w:val="3"/>
          </w:tcPr>
          <w:p w14:paraId="105476ED" w14:textId="77777777" w:rsidR="000E3A6B" w:rsidRPr="00A34C23" w:rsidRDefault="000E3A6B" w:rsidP="000E3A6B">
            <w:pPr>
              <w:pStyle w:val="Brdtextmedindrag"/>
              <w:ind w:firstLine="0"/>
            </w:pPr>
            <w:r w:rsidRPr="00AE2B3F">
              <w:t>N</w:t>
            </w:r>
            <w:r>
              <w:t>ågon annan än den regist</w:t>
            </w:r>
            <w:r w:rsidRPr="00AE2B3F">
              <w:t>re</w:t>
            </w:r>
            <w:r>
              <w:t>rade, den personuppgiftsan</w:t>
            </w:r>
            <w:r w:rsidRPr="00AE2B3F">
              <w:t>svarige, data</w:t>
            </w:r>
            <w:r>
              <w:softHyphen/>
            </w:r>
            <w:r w:rsidRPr="00AE2B3F">
              <w:t>skyddsombudet, personuppgifts</w:t>
            </w:r>
            <w:r>
              <w:softHyphen/>
            </w:r>
            <w:r w:rsidRPr="00AE2B3F">
              <w:t>biträdet och sådana personer som under den personuppgiftsan</w:t>
            </w:r>
            <w:r>
              <w:softHyphen/>
            </w:r>
            <w:r w:rsidRPr="00AE2B3F">
              <w:t>svariges eller personuppgifts</w:t>
            </w:r>
            <w:r>
              <w:softHyphen/>
            </w:r>
            <w:r w:rsidRPr="00AE2B3F">
              <w:t>biträdets direkta ansvar har rätt att be</w:t>
            </w:r>
            <w:r>
              <w:t>handla per</w:t>
            </w:r>
            <w:r w:rsidRPr="00AE2B3F">
              <w:t>sonuppgifter</w:t>
            </w:r>
            <w:r w:rsidRPr="00A34C23">
              <w:t>.</w:t>
            </w:r>
          </w:p>
        </w:tc>
      </w:tr>
      <w:tr w:rsidR="000E3A6B" w14:paraId="717D28DA" w14:textId="77777777" w:rsidTr="000E3A6B">
        <w:tblPrEx>
          <w:tblCellMar>
            <w:left w:w="108" w:type="dxa"/>
            <w:right w:w="108" w:type="dxa"/>
          </w:tblCellMar>
          <w:tblLook w:val="06A0" w:firstRow="1" w:lastRow="0" w:firstColumn="1" w:lastColumn="0" w:noHBand="1" w:noVBand="1"/>
        </w:tblPrEx>
        <w:tc>
          <w:tcPr>
            <w:tcW w:w="2491" w:type="pct"/>
            <w:gridSpan w:val="2"/>
          </w:tcPr>
          <w:p w14:paraId="5E6CF579" w14:textId="77777777" w:rsidR="000E3A6B" w:rsidRPr="00A34C23" w:rsidRDefault="000E3A6B" w:rsidP="000E3A6B">
            <w:pPr>
              <w:pStyle w:val="Brdtextmedindrag"/>
              <w:ind w:firstLine="0"/>
            </w:pPr>
            <w:r w:rsidRPr="00A34C23">
              <w:t>Uppgift som rör hälsa</w:t>
            </w:r>
          </w:p>
        </w:tc>
        <w:tc>
          <w:tcPr>
            <w:tcW w:w="2509" w:type="pct"/>
            <w:gridSpan w:val="3"/>
            <w:shd w:val="clear" w:color="auto" w:fill="auto"/>
          </w:tcPr>
          <w:p w14:paraId="1512135A" w14:textId="2024883A" w:rsidR="000E3A6B" w:rsidRPr="00A34C23" w:rsidRDefault="000E3A6B" w:rsidP="000E3A6B">
            <w:pPr>
              <w:pStyle w:val="Brdtextmedindrag"/>
              <w:ind w:firstLine="0"/>
            </w:pPr>
            <w:r>
              <w:t>Personuppgift som rör en per</w:t>
            </w:r>
            <w:r w:rsidRPr="00AE2B3F">
              <w:t>sons fysiska eller psykiska hälsa, i</w:t>
            </w:r>
            <w:r>
              <w:t>nklusive information om tillhan</w:t>
            </w:r>
            <w:r w:rsidRPr="00AE2B3F">
              <w:t>da</w:t>
            </w:r>
            <w:r>
              <w:softHyphen/>
              <w:t>hållande av hälso- och sjuk</w:t>
            </w:r>
            <w:r>
              <w:softHyphen/>
            </w:r>
            <w:r w:rsidRPr="00AE2B3F">
              <w:t>vårdstjänster som ger upplysning om personens hälsostatus</w:t>
            </w:r>
            <w:r w:rsidRPr="00A34C23">
              <w:t>.</w:t>
            </w:r>
          </w:p>
        </w:tc>
      </w:tr>
    </w:tbl>
    <w:p w14:paraId="774A9775" w14:textId="77777777" w:rsidR="000E3A6B" w:rsidRPr="00D33EAF" w:rsidRDefault="000E3A6B" w:rsidP="000E3A6B">
      <w:pPr>
        <w:pStyle w:val="Rubrik4utannumrering"/>
      </w:pPr>
      <w:r w:rsidRPr="00D33EAF">
        <w:t>Personuppgiftsansvar</w:t>
      </w:r>
    </w:p>
    <w:p w14:paraId="03A164AF" w14:textId="25F6E540" w:rsidR="000E3A6B" w:rsidRDefault="000E3A6B" w:rsidP="000E3A6B">
      <w:pPr>
        <w:pStyle w:val="Brdtext"/>
      </w:pPr>
      <w:r>
        <w:rPr>
          <w:b/>
        </w:rPr>
        <w:t>6</w:t>
      </w:r>
      <w:r w:rsidRPr="00640C08">
        <w:rPr>
          <w:b/>
        </w:rPr>
        <w:t> §</w:t>
      </w:r>
      <w:r w:rsidRPr="00640C08">
        <w:t>    </w:t>
      </w:r>
      <w:r>
        <w:t>Säkerhetspolisen respektive Polismyndigheten är personuppgifts</w:t>
      </w:r>
      <w:r>
        <w:softHyphen/>
        <w:t xml:space="preserve">ansvarig för den behandling av personuppgifter som myndigheten utför. </w:t>
      </w:r>
    </w:p>
    <w:p w14:paraId="5CC6D790" w14:textId="4A94B98C" w:rsidR="000E3A6B" w:rsidRDefault="000E3A6B" w:rsidP="000E3A6B">
      <w:pPr>
        <w:pStyle w:val="Brdtextmedindrag"/>
      </w:pPr>
      <w:r>
        <w:t>Den personuppgiftsansvarige är ansvarig för all behandling av personuppgifter som utförs under dennes ledning eller på dennes vägnar.</w:t>
      </w:r>
    </w:p>
    <w:p w14:paraId="72B2FAD2" w14:textId="77777777" w:rsidR="000E3A6B" w:rsidRDefault="000E3A6B" w:rsidP="000E3A6B">
      <w:pPr>
        <w:pStyle w:val="Rubrik4utannumrering"/>
      </w:pPr>
      <w:r>
        <w:t>Behandling av uppgifter om juridiska personer</w:t>
      </w:r>
    </w:p>
    <w:p w14:paraId="574D34C3" w14:textId="77777777" w:rsidR="000E3A6B" w:rsidRDefault="000E3A6B" w:rsidP="000E3A6B">
      <w:pPr>
        <w:pStyle w:val="Brdtext"/>
      </w:pPr>
      <w:r>
        <w:rPr>
          <w:b/>
        </w:rPr>
        <w:t>7</w:t>
      </w:r>
      <w:r w:rsidRPr="00640C08">
        <w:rPr>
          <w:b/>
        </w:rPr>
        <w:t> §</w:t>
      </w:r>
      <w:r w:rsidRPr="00640C08">
        <w:t>    </w:t>
      </w:r>
      <w:r>
        <w:t>Bestämmelserna om personuppgifter i följande paragrafer gäller också vid behandling av uppgifter om juridiska personer:</w:t>
      </w:r>
    </w:p>
    <w:p w14:paraId="47EDFB06" w14:textId="5F96CA37" w:rsidR="000E3A6B" w:rsidRPr="00AB5B37" w:rsidRDefault="000E3A6B" w:rsidP="000E3A6B">
      <w:pPr>
        <w:pStyle w:val="Brdtextmedindrag"/>
      </w:pPr>
      <w:r w:rsidRPr="00AB5B37">
        <w:t>1.</w:t>
      </w:r>
      <w:r>
        <w:t> 6 </w:t>
      </w:r>
      <w:r w:rsidRPr="00AB5B37">
        <w:t>§ om personuppgiftsansvar,</w:t>
      </w:r>
    </w:p>
    <w:p w14:paraId="0FC3FB63" w14:textId="77777777" w:rsidR="000E3A6B" w:rsidRPr="00AB5B37" w:rsidRDefault="000E3A6B" w:rsidP="000E3A6B">
      <w:pPr>
        <w:pStyle w:val="Brdtextmedindrag"/>
      </w:pPr>
      <w:r w:rsidRPr="00AB5B37">
        <w:t>2.</w:t>
      </w:r>
      <w:r>
        <w:t> </w:t>
      </w:r>
      <w:r w:rsidRPr="00AB5B37">
        <w:t>2</w:t>
      </w:r>
      <w:r>
        <w:t> </w:t>
      </w:r>
      <w:r w:rsidRPr="00AB5B37">
        <w:t>kap. 1</w:t>
      </w:r>
      <w:r>
        <w:t xml:space="preserve"> och 2 </w:t>
      </w:r>
      <w:r w:rsidRPr="00AB5B37">
        <w:t>§§ om rättsliga grunder för behandling av person</w:t>
      </w:r>
      <w:r>
        <w:softHyphen/>
      </w:r>
      <w:r w:rsidRPr="00AB5B37">
        <w:t>uppgifter,</w:t>
      </w:r>
    </w:p>
    <w:p w14:paraId="6C8FAF26" w14:textId="77777777" w:rsidR="000E3A6B" w:rsidRPr="00AB5B37" w:rsidRDefault="000E3A6B" w:rsidP="000E3A6B">
      <w:pPr>
        <w:pStyle w:val="Brdtextmedindrag"/>
      </w:pPr>
      <w:r w:rsidRPr="00AB5B37">
        <w:t>3.</w:t>
      </w:r>
      <w:r>
        <w:t> </w:t>
      </w:r>
      <w:r w:rsidRPr="00AB5B37">
        <w:t>3 kap. 2 och 3</w:t>
      </w:r>
      <w:r>
        <w:t> </w:t>
      </w:r>
      <w:r w:rsidRPr="00AB5B37">
        <w:t>§§ om gemensamt tillgängliga uppgifter,</w:t>
      </w:r>
    </w:p>
    <w:p w14:paraId="5F3F28C2" w14:textId="77777777" w:rsidR="000E3A6B" w:rsidRPr="00AB5B37" w:rsidRDefault="000E3A6B" w:rsidP="000E3A6B">
      <w:pPr>
        <w:pStyle w:val="Brdtextmedindrag"/>
      </w:pPr>
      <w:r w:rsidRPr="00AB5B37">
        <w:t>4.</w:t>
      </w:r>
      <w:r>
        <w:t> </w:t>
      </w:r>
      <w:r w:rsidRPr="00AB5B37">
        <w:t>4</w:t>
      </w:r>
      <w:r>
        <w:t> </w:t>
      </w:r>
      <w:r w:rsidRPr="00AB5B37">
        <w:t>kap. 1–4 och 6–1</w:t>
      </w:r>
      <w:r>
        <w:t>0 </w:t>
      </w:r>
      <w:r w:rsidRPr="00AB5B37">
        <w:t xml:space="preserve">§§ om längsta tid som personuppgifter får behandlas, och </w:t>
      </w:r>
    </w:p>
    <w:p w14:paraId="150B804F" w14:textId="77777777" w:rsidR="000E3A6B" w:rsidRPr="00AB5B37" w:rsidRDefault="000E3A6B" w:rsidP="000E3A6B">
      <w:pPr>
        <w:pStyle w:val="Brdtextmedindrag"/>
      </w:pPr>
      <w:r w:rsidRPr="00AB5B37">
        <w:t>5.</w:t>
      </w:r>
      <w:r>
        <w:t> </w:t>
      </w:r>
      <w:r w:rsidRPr="00AB5B37">
        <w:t>5</w:t>
      </w:r>
      <w:r>
        <w:t> </w:t>
      </w:r>
      <w:r w:rsidRPr="00AB5B37">
        <w:t>kap. 5</w:t>
      </w:r>
      <w:r>
        <w:t> </w:t>
      </w:r>
      <w:r w:rsidRPr="00AB5B37">
        <w:t>§ om tillgången till personuppgifter.</w:t>
      </w:r>
    </w:p>
    <w:p w14:paraId="75460467" w14:textId="77777777" w:rsidR="000E3A6B" w:rsidRDefault="000E3A6B" w:rsidP="000E3A6B">
      <w:pPr>
        <w:pStyle w:val="Rubrik3utannumrering"/>
      </w:pPr>
      <w:r w:rsidRPr="00C02D08">
        <w:t>2 kap. Behandling av personuppgifter</w:t>
      </w:r>
    </w:p>
    <w:p w14:paraId="1A23DBFB" w14:textId="77777777" w:rsidR="000E3A6B" w:rsidRDefault="000E3A6B" w:rsidP="000E3A6B">
      <w:pPr>
        <w:pStyle w:val="Rubrik4utannumrering"/>
        <w:spacing w:before="0"/>
      </w:pPr>
      <w:r>
        <w:t>Grundläggande krav på behandlingen</w:t>
      </w:r>
    </w:p>
    <w:p w14:paraId="6CBAE9B3" w14:textId="77777777" w:rsidR="000E3A6B" w:rsidRPr="00F91625" w:rsidRDefault="000E3A6B" w:rsidP="000E3A6B">
      <w:pPr>
        <w:pStyle w:val="Rubrik5utannumrering"/>
        <w:spacing w:before="0"/>
      </w:pPr>
      <w:r>
        <w:t>Rättsliga grunder</w:t>
      </w:r>
    </w:p>
    <w:p w14:paraId="59A456BC" w14:textId="77777777" w:rsidR="000E3A6B" w:rsidRDefault="000E3A6B" w:rsidP="000E3A6B">
      <w:pPr>
        <w:pStyle w:val="Brdtext"/>
      </w:pPr>
      <w:r>
        <w:rPr>
          <w:b/>
        </w:rPr>
        <w:t>1</w:t>
      </w:r>
      <w:r w:rsidRPr="00640C08">
        <w:rPr>
          <w:b/>
        </w:rPr>
        <w:t> §</w:t>
      </w:r>
      <w:r w:rsidRPr="00640C08">
        <w:t>    </w:t>
      </w:r>
      <w:r>
        <w:t xml:space="preserve">Personuppgifter får behandlas om det är nödvändigt för att </w:t>
      </w:r>
    </w:p>
    <w:p w14:paraId="10A05AEB" w14:textId="77777777" w:rsidR="000E3A6B" w:rsidRDefault="000E3A6B" w:rsidP="000E3A6B">
      <w:pPr>
        <w:pStyle w:val="Brdtextmedindrag"/>
      </w:pPr>
      <w:r>
        <w:t>1. förebygga, förhindra eller upptäcka brottslig verksamhet som inne</w:t>
      </w:r>
      <w:r>
        <w:softHyphen/>
        <w:t>fattar</w:t>
      </w:r>
    </w:p>
    <w:p w14:paraId="72CC9D12" w14:textId="77777777" w:rsidR="000E3A6B" w:rsidRDefault="000E3A6B" w:rsidP="000E3A6B">
      <w:pPr>
        <w:pStyle w:val="Brdtextmedindrag"/>
      </w:pPr>
      <w:r>
        <w:t>a) brott mot Sveriges säkerhet,</w:t>
      </w:r>
    </w:p>
    <w:p w14:paraId="2EB2A21E" w14:textId="77777777" w:rsidR="000E3A6B" w:rsidRDefault="000E3A6B" w:rsidP="000E3A6B">
      <w:pPr>
        <w:pStyle w:val="Brdtextmedindrag"/>
      </w:pPr>
      <w:r>
        <w:t>b) terrorbrott, eller</w:t>
      </w:r>
    </w:p>
    <w:p w14:paraId="16022601" w14:textId="5516E6A1" w:rsidR="000E3A6B" w:rsidRDefault="000E3A6B" w:rsidP="000E3A6B">
      <w:pPr>
        <w:pStyle w:val="Brdtextmedindrag"/>
      </w:pPr>
      <w:r>
        <w:t>c) tryckfrihetsbrott och yttrandefrihetsbrott med rasistiska eller främ</w:t>
      </w:r>
      <w:r>
        <w:softHyphen/>
        <w:t>lingsfientliga motiv,</w:t>
      </w:r>
    </w:p>
    <w:p w14:paraId="6B78A451" w14:textId="77777777" w:rsidR="000E3A6B" w:rsidRDefault="000E3A6B" w:rsidP="000E3A6B">
      <w:pPr>
        <w:pStyle w:val="Brdtextmedindrag"/>
      </w:pPr>
      <w:r>
        <w:lastRenderedPageBreak/>
        <w:t>2. utreda eller lagföra sådana brott som avses i 1, eller, efter särskilt beslut, annat brott,</w:t>
      </w:r>
    </w:p>
    <w:p w14:paraId="0E449ADC" w14:textId="77777777" w:rsidR="000E3A6B" w:rsidRDefault="000E3A6B" w:rsidP="000E3A6B">
      <w:pPr>
        <w:pStyle w:val="Brdtextmedindrag"/>
      </w:pPr>
      <w:r>
        <w:t>3. fullgöra uppgifter</w:t>
      </w:r>
    </w:p>
    <w:p w14:paraId="78F59EE5" w14:textId="77777777" w:rsidR="000E3A6B" w:rsidRDefault="000E3A6B" w:rsidP="000E3A6B">
      <w:pPr>
        <w:pStyle w:val="Brdtextmedindrag"/>
      </w:pPr>
      <w:r>
        <w:t>a) i samband med personskydd av den centrala statsledningen och andra som regeringen eller Säkerhetspolisen bestämmer,</w:t>
      </w:r>
    </w:p>
    <w:p w14:paraId="01DDA125" w14:textId="77777777" w:rsidR="000E3A6B" w:rsidRDefault="000E3A6B" w:rsidP="000E3A6B">
      <w:pPr>
        <w:pStyle w:val="Brdtextmedindrag"/>
      </w:pPr>
      <w:r>
        <w:t xml:space="preserve">b) enligt </w:t>
      </w:r>
      <w:r w:rsidRPr="00130721">
        <w:t>säkerhetsskyddslagen (2018:585), eller</w:t>
      </w:r>
    </w:p>
    <w:p w14:paraId="2E7BB5ED" w14:textId="77777777" w:rsidR="000E3A6B" w:rsidRDefault="000E3A6B" w:rsidP="000E3A6B">
      <w:pPr>
        <w:pStyle w:val="Brdtextmedindrag"/>
      </w:pPr>
      <w:r>
        <w:t>c) enligt utlännings- och medborgarskapslagstiftningen,</w:t>
      </w:r>
    </w:p>
    <w:p w14:paraId="5AFF0264" w14:textId="77777777" w:rsidR="000E3A6B" w:rsidRDefault="000E3A6B" w:rsidP="000E3A6B">
      <w:pPr>
        <w:pStyle w:val="Brdtextmedindrag"/>
      </w:pPr>
      <w:r>
        <w:t>4. fullgöra någon annan uppgift som rör nationell säkerhet och som anges i lag eller förordning eller särskilt beslut av regeringen, eller</w:t>
      </w:r>
    </w:p>
    <w:p w14:paraId="040B9724" w14:textId="77777777" w:rsidR="000E3A6B" w:rsidRDefault="000E3A6B" w:rsidP="000E3A6B">
      <w:pPr>
        <w:pStyle w:val="Brdtextmedindrag"/>
      </w:pPr>
      <w:r>
        <w:t>5. fullgöra förpliktelser som följer av internationella åtaganden.</w:t>
      </w:r>
    </w:p>
    <w:p w14:paraId="4BB1E744" w14:textId="77777777" w:rsidR="000E3A6B" w:rsidRDefault="000E3A6B" w:rsidP="000E3A6B">
      <w:pPr>
        <w:pStyle w:val="Brdtext"/>
      </w:pPr>
    </w:p>
    <w:p w14:paraId="0301F579" w14:textId="77777777" w:rsidR="000E3A6B" w:rsidRDefault="000E3A6B" w:rsidP="000E3A6B">
      <w:pPr>
        <w:pStyle w:val="Brdtext"/>
      </w:pPr>
      <w:r>
        <w:rPr>
          <w:b/>
        </w:rPr>
        <w:t>2</w:t>
      </w:r>
      <w:r w:rsidRPr="00640C08">
        <w:rPr>
          <w:b/>
        </w:rPr>
        <w:t> §</w:t>
      </w:r>
      <w:r w:rsidRPr="00640C08">
        <w:t>    </w:t>
      </w:r>
      <w:r>
        <w:t>Utöver vad som sägs i 1 § får personuppgifter behandlas om</w:t>
      </w:r>
    </w:p>
    <w:p w14:paraId="7D32C74B" w14:textId="77777777" w:rsidR="000E3A6B" w:rsidRDefault="000E3A6B" w:rsidP="000E3A6B">
      <w:pPr>
        <w:pStyle w:val="Brdtextmedindrag"/>
      </w:pPr>
      <w:r>
        <w:t>1. det är nödvändigt för diarieföring, eller</w:t>
      </w:r>
    </w:p>
    <w:p w14:paraId="20148C20" w14:textId="77777777" w:rsidR="000E3A6B" w:rsidRDefault="000E3A6B" w:rsidP="000E3A6B">
      <w:pPr>
        <w:pStyle w:val="Brdtextmedindrag"/>
      </w:pPr>
      <w:r>
        <w:t>2. uppgifterna har lämnats till Säkerhetspolisen i en anmälan, ansökan eller liknande och behandlingen är nödvändig för handläggningen.</w:t>
      </w:r>
    </w:p>
    <w:p w14:paraId="4F506631" w14:textId="77777777" w:rsidR="000E3A6B" w:rsidRDefault="000E3A6B" w:rsidP="000E3A6B">
      <w:pPr>
        <w:pStyle w:val="Rubrik5utannumrering"/>
      </w:pPr>
      <w:r>
        <w:t>Ändamål</w:t>
      </w:r>
    </w:p>
    <w:p w14:paraId="5A6D32FA" w14:textId="77777777" w:rsidR="000E3A6B" w:rsidRDefault="000E3A6B" w:rsidP="000E3A6B">
      <w:pPr>
        <w:pStyle w:val="Brdtext"/>
      </w:pPr>
      <w:r>
        <w:rPr>
          <w:b/>
        </w:rPr>
        <w:t>3</w:t>
      </w:r>
      <w:r w:rsidRPr="00640C08">
        <w:rPr>
          <w:b/>
        </w:rPr>
        <w:t> §</w:t>
      </w:r>
      <w:r w:rsidRPr="00640C08">
        <w:t>    </w:t>
      </w:r>
      <w:r w:rsidRPr="00016662">
        <w:t>Personuppgifter får behandlas bara för särskilda, uttryckligt an</w:t>
      </w:r>
      <w:r>
        <w:softHyphen/>
      </w:r>
      <w:r w:rsidRPr="00016662">
        <w:t>givna och berättigade ändamål</w:t>
      </w:r>
      <w:r>
        <w:t>. De</w:t>
      </w:r>
      <w:r w:rsidRPr="00016662">
        <w:t xml:space="preserve"> får inte behandlas för något ändamål som är oförenligt med det ändamål </w:t>
      </w:r>
      <w:r>
        <w:t>de ursprung</w:t>
      </w:r>
      <w:r w:rsidRPr="00016662">
        <w:t>ligen behandlades</w:t>
      </w:r>
      <w:r>
        <w:t xml:space="preserve"> för</w:t>
      </w:r>
      <w:r w:rsidRPr="00016662">
        <w:t>.</w:t>
      </w:r>
    </w:p>
    <w:p w14:paraId="2A497E1C" w14:textId="77777777" w:rsidR="000E3A6B" w:rsidRPr="00F25BB6" w:rsidRDefault="000E3A6B" w:rsidP="000E3A6B">
      <w:pPr>
        <w:pStyle w:val="Brdtextmedindrag"/>
      </w:pPr>
    </w:p>
    <w:p w14:paraId="6077B11E" w14:textId="77777777" w:rsidR="000E3A6B" w:rsidRDefault="000E3A6B" w:rsidP="000E3A6B">
      <w:pPr>
        <w:pStyle w:val="Brdtext"/>
      </w:pPr>
      <w:r>
        <w:rPr>
          <w:b/>
        </w:rPr>
        <w:t>4</w:t>
      </w:r>
      <w:r w:rsidRPr="00640C08">
        <w:rPr>
          <w:b/>
        </w:rPr>
        <w:t> §</w:t>
      </w:r>
      <w:r w:rsidRPr="00640C08">
        <w:t>    </w:t>
      </w:r>
      <w:r>
        <w:t>Personuppgifter som behandlas med stöd av 1 § får även behandlas om det är nödvändigt för att tillhandahålla information som behövs</w:t>
      </w:r>
    </w:p>
    <w:p w14:paraId="6AD2A789" w14:textId="77777777" w:rsidR="000E3A6B" w:rsidRDefault="000E3A6B" w:rsidP="000E3A6B">
      <w:pPr>
        <w:pStyle w:val="Brdtextmedindrag"/>
      </w:pPr>
      <w:r>
        <w:t>1. för något av de syften som anges i 1 kap. 2 § brottsdatalagen (2018:1177) hos Polismyndigheten, Ekobrottsmyndigheten, Åklagarmyn</w:t>
      </w:r>
      <w:r>
        <w:softHyphen/>
        <w:t>digheten, Tullverket, Kustbevakningen eller Skatteverket,</w:t>
      </w:r>
    </w:p>
    <w:p w14:paraId="2E72123B" w14:textId="77777777" w:rsidR="000E3A6B" w:rsidRDefault="000E3A6B" w:rsidP="000E3A6B">
      <w:pPr>
        <w:pStyle w:val="Brdtextmedindrag"/>
      </w:pPr>
      <w:r>
        <w:t>2. i en myndighets verksamhet, om informationen tillhandahålls inom ramen för myndighetsöverskridande samverkan mot brott,</w:t>
      </w:r>
    </w:p>
    <w:p w14:paraId="693224CB" w14:textId="77777777" w:rsidR="000E3A6B" w:rsidRDefault="000E3A6B" w:rsidP="000E3A6B">
      <w:pPr>
        <w:pStyle w:val="Brdtextmedindrag"/>
      </w:pPr>
      <w:r>
        <w:t>3. i Försvarsmaktens försvarsunderrättelseverksamhet och militära säkerhetstjänst och i Försvarets radioanstalts försvarsunderrättelseverk</w:t>
      </w:r>
      <w:r>
        <w:softHyphen/>
        <w:t>samhet, om det finns särskilda skäl att tillhandahålla informationen,</w:t>
      </w:r>
    </w:p>
    <w:p w14:paraId="43BA64E6" w14:textId="77777777" w:rsidR="000E3A6B" w:rsidRDefault="000E3A6B" w:rsidP="000E3A6B">
      <w:pPr>
        <w:pStyle w:val="Brdtextmedindrag"/>
      </w:pPr>
      <w:r>
        <w:t>4. i en myndighets verksamhet om Säkerhetspolisen enligt lag eller för</w:t>
      </w:r>
      <w:r>
        <w:softHyphen/>
        <w:t>ordning ska bistå myndigheten med en viss uppgift,</w:t>
      </w:r>
    </w:p>
    <w:p w14:paraId="60BDADA2" w14:textId="77777777" w:rsidR="000E3A6B" w:rsidRDefault="000E3A6B" w:rsidP="000E3A6B">
      <w:pPr>
        <w:pStyle w:val="Brdtextmedindrag"/>
      </w:pPr>
      <w:r>
        <w:t>5. i brottsbekämpande verksamhet hos en utländsk myndighet eller mellanfolklig organisation, eller</w:t>
      </w:r>
    </w:p>
    <w:p w14:paraId="67BB1723" w14:textId="77777777" w:rsidR="000E3A6B" w:rsidRDefault="000E3A6B" w:rsidP="000E3A6B">
      <w:pPr>
        <w:pStyle w:val="Brdtextmedindrag"/>
      </w:pPr>
      <w:r>
        <w:t>6. i verksamhet hos utländsk underrättelse- eller säkerhetstjänst.</w:t>
      </w:r>
    </w:p>
    <w:p w14:paraId="0F737A27" w14:textId="77777777" w:rsidR="000E3A6B" w:rsidRDefault="000E3A6B" w:rsidP="000E3A6B">
      <w:pPr>
        <w:pStyle w:val="Brdtextmedindrag"/>
      </w:pPr>
      <w:r>
        <w:t>Personuppgifter som behandlas med stöd av 1 § får även behandlas om det är nödvändigt för att tillhandahålla information till riksdagen eller regeringen och, i den utsträckning skyldighet att lämna uppgifter följer av lag eller förordning, till andra.</w:t>
      </w:r>
    </w:p>
    <w:p w14:paraId="5C21D4E0" w14:textId="77777777" w:rsidR="000E3A6B" w:rsidRDefault="000E3A6B" w:rsidP="000E3A6B">
      <w:pPr>
        <w:pStyle w:val="Brdtextmedindrag"/>
      </w:pPr>
      <w:r>
        <w:t>I ett enskilt fall får personuppgifter som behandlas med stöd av 1 § även behandlas för att tillhandahålla information för något annat ändamål än de som anges i första och andra styckena, under förutsättning att ända</w:t>
      </w:r>
      <w:r>
        <w:softHyphen/>
        <w:t>målet inte är oförenligt med det ändamål som uppgifterna samlades in för.</w:t>
      </w:r>
    </w:p>
    <w:p w14:paraId="18F083BF" w14:textId="77777777" w:rsidR="000E3A6B" w:rsidRDefault="000E3A6B" w:rsidP="000E3A6B">
      <w:pPr>
        <w:pStyle w:val="Brdtext"/>
      </w:pPr>
    </w:p>
    <w:p w14:paraId="5DFAFF37" w14:textId="77777777" w:rsidR="000E3A6B" w:rsidRDefault="000E3A6B" w:rsidP="000E3A6B">
      <w:pPr>
        <w:pStyle w:val="Brdtext"/>
      </w:pPr>
      <w:r>
        <w:rPr>
          <w:b/>
        </w:rPr>
        <w:t>5</w:t>
      </w:r>
      <w:r w:rsidRPr="00640C08">
        <w:rPr>
          <w:b/>
        </w:rPr>
        <w:t> §</w:t>
      </w:r>
      <w:r w:rsidRPr="00640C08">
        <w:t>    </w:t>
      </w:r>
      <w:r>
        <w:t>Säkerhetspolisen får behandla personuppgifter för vetenskapliga, statistiska eller historiska ändamål inom denna lags tillämpningsområde.</w:t>
      </w:r>
    </w:p>
    <w:p w14:paraId="011DD01A" w14:textId="77777777" w:rsidR="000E3A6B" w:rsidRDefault="000E3A6B" w:rsidP="000E3A6B">
      <w:pPr>
        <w:pStyle w:val="Rubrik5utannumrering"/>
      </w:pPr>
      <w:r>
        <w:lastRenderedPageBreak/>
        <w:t>Författningsenlig och korrekt behandling</w:t>
      </w:r>
    </w:p>
    <w:p w14:paraId="6FC5373B" w14:textId="77777777" w:rsidR="000E3A6B" w:rsidRDefault="000E3A6B" w:rsidP="000E3A6B">
      <w:pPr>
        <w:pStyle w:val="Brdtext"/>
      </w:pPr>
      <w:r>
        <w:rPr>
          <w:b/>
        </w:rPr>
        <w:t>6</w:t>
      </w:r>
      <w:r w:rsidRPr="00640C08">
        <w:rPr>
          <w:b/>
        </w:rPr>
        <w:t> §</w:t>
      </w:r>
      <w:r w:rsidRPr="00640C08">
        <w:t>    </w:t>
      </w:r>
      <w:r>
        <w:t>Personuppgifter ska behandlas författningsenligt och på ett korrekt sätt.</w:t>
      </w:r>
    </w:p>
    <w:p w14:paraId="7BE4BEB4" w14:textId="77777777" w:rsidR="000E3A6B" w:rsidRDefault="000E3A6B" w:rsidP="000E3A6B">
      <w:pPr>
        <w:pStyle w:val="Rubrik5utannumrering"/>
      </w:pPr>
      <w:r>
        <w:t>Personuppgifternas kvalitet</w:t>
      </w:r>
    </w:p>
    <w:p w14:paraId="1174F6E8" w14:textId="77777777" w:rsidR="000E3A6B" w:rsidRDefault="000E3A6B" w:rsidP="000E3A6B">
      <w:pPr>
        <w:pStyle w:val="Brdtext"/>
      </w:pPr>
      <w:r>
        <w:rPr>
          <w:b/>
        </w:rPr>
        <w:t>7</w:t>
      </w:r>
      <w:r w:rsidRPr="00640C08">
        <w:rPr>
          <w:b/>
        </w:rPr>
        <w:t> §</w:t>
      </w:r>
      <w:r w:rsidRPr="00640C08">
        <w:t>    </w:t>
      </w:r>
      <w:r w:rsidRPr="00F91625">
        <w:t>Personuppgifter som behandlas ska vara korrekta och, om det är nödvändigt, uppdaterade.</w:t>
      </w:r>
    </w:p>
    <w:p w14:paraId="4F30CAF7" w14:textId="77777777" w:rsidR="000E3A6B" w:rsidRDefault="000E3A6B" w:rsidP="000E3A6B">
      <w:pPr>
        <w:pStyle w:val="Brdtextmedindrag"/>
      </w:pPr>
      <w:r w:rsidRPr="00F91625">
        <w:t>Uppgifter som beskriver en persons utseende ska utformas på ett objektivt sätt med respekt för människovärdet.</w:t>
      </w:r>
    </w:p>
    <w:p w14:paraId="1DE757C6" w14:textId="77777777" w:rsidR="000E3A6B" w:rsidRDefault="000E3A6B" w:rsidP="000E3A6B">
      <w:pPr>
        <w:pStyle w:val="Brdtext"/>
      </w:pPr>
    </w:p>
    <w:p w14:paraId="4F1F0BF0" w14:textId="77777777" w:rsidR="000E3A6B" w:rsidRDefault="000E3A6B" w:rsidP="000E3A6B">
      <w:pPr>
        <w:pStyle w:val="Brdtext"/>
      </w:pPr>
      <w:r>
        <w:rPr>
          <w:b/>
        </w:rPr>
        <w:t>8</w:t>
      </w:r>
      <w:r w:rsidRPr="00640C08">
        <w:rPr>
          <w:b/>
        </w:rPr>
        <w:t> §</w:t>
      </w:r>
      <w:r w:rsidRPr="00640C08">
        <w:t>    </w:t>
      </w:r>
      <w:r>
        <w:t>Personuppgifter som behandlas ska vara adekvata och relevanta i förhållande till ändamålen med behandlingen. Fler personuppgifter får inte behandlas än vad som är nödvändigt med hänsyn till ändamålen med behandlingen.</w:t>
      </w:r>
    </w:p>
    <w:p w14:paraId="7519DB30" w14:textId="77777777" w:rsidR="000E3A6B" w:rsidRDefault="000E3A6B" w:rsidP="000E3A6B">
      <w:pPr>
        <w:pStyle w:val="Rubrik5utannumrering"/>
      </w:pPr>
      <w:r>
        <w:t>Känsliga personuppgifter</w:t>
      </w:r>
    </w:p>
    <w:p w14:paraId="7BFABAF1" w14:textId="77777777" w:rsidR="000E3A6B" w:rsidRDefault="000E3A6B" w:rsidP="000E3A6B">
      <w:pPr>
        <w:pStyle w:val="Brdtext"/>
      </w:pPr>
      <w:r>
        <w:rPr>
          <w:b/>
        </w:rPr>
        <w:t>9</w:t>
      </w:r>
      <w:r w:rsidRPr="00640C08">
        <w:rPr>
          <w:b/>
        </w:rPr>
        <w:t> §</w:t>
      </w:r>
      <w:r w:rsidRPr="00640C08">
        <w:t>    </w:t>
      </w:r>
      <w:r w:rsidRPr="00F91625">
        <w:t>Personuppgifter som avslöjar ras, etniskt ursprung, politiska åsikter, religiös eller filosofisk över</w:t>
      </w:r>
      <w:r>
        <w:t>tygelse eller medlemskap i fack</w:t>
      </w:r>
      <w:r w:rsidRPr="00F91625">
        <w:t>förening eller som rör hälsa, sexualliv eller sexuell läggning får inte behandlas.</w:t>
      </w:r>
    </w:p>
    <w:p w14:paraId="5CE2AF27" w14:textId="77777777" w:rsidR="000E3A6B" w:rsidRDefault="000E3A6B" w:rsidP="000E3A6B">
      <w:pPr>
        <w:pStyle w:val="Brdtextmedindrag"/>
      </w:pPr>
      <w:r>
        <w:t>Om</w:t>
      </w:r>
      <w:r w:rsidRPr="00F91625">
        <w:t xml:space="preserve"> uppgifter om en person behandlas får de dock kompletteras med sådana uppgifter som anges i första stycket om det är absolut nödvändigt för ändamålet med behandlingen.</w:t>
      </w:r>
    </w:p>
    <w:p w14:paraId="7F6651E4" w14:textId="77777777" w:rsidR="000E3A6B" w:rsidRDefault="000E3A6B" w:rsidP="000E3A6B">
      <w:pPr>
        <w:pStyle w:val="Brdtextmedindrag"/>
      </w:pPr>
    </w:p>
    <w:p w14:paraId="13609928" w14:textId="77777777" w:rsidR="000E3A6B" w:rsidRDefault="000E3A6B" w:rsidP="000E3A6B">
      <w:pPr>
        <w:pStyle w:val="Brdtext"/>
      </w:pPr>
      <w:r>
        <w:rPr>
          <w:b/>
        </w:rPr>
        <w:t>10</w:t>
      </w:r>
      <w:r w:rsidRPr="00640C08">
        <w:rPr>
          <w:b/>
        </w:rPr>
        <w:t> §</w:t>
      </w:r>
      <w:r w:rsidRPr="00640C08">
        <w:t>    </w:t>
      </w:r>
      <w:r>
        <w:t>Säkerhetspolisen får behandla biometriska uppgifter om det är absolut nödvändigt för ändamålet med behandlingen. Genetiska upp</w:t>
      </w:r>
      <w:r>
        <w:softHyphen/>
        <w:t>gifter får inte behandlas.</w:t>
      </w:r>
    </w:p>
    <w:p w14:paraId="7BE05AC9" w14:textId="77777777" w:rsidR="000E3A6B" w:rsidRDefault="000E3A6B" w:rsidP="000E3A6B">
      <w:pPr>
        <w:pStyle w:val="Brdtextmedindrag"/>
      </w:pPr>
    </w:p>
    <w:p w14:paraId="6907C741" w14:textId="77777777" w:rsidR="000E3A6B" w:rsidRDefault="000E3A6B" w:rsidP="000E3A6B">
      <w:pPr>
        <w:pStyle w:val="Brdtext"/>
      </w:pPr>
      <w:r>
        <w:rPr>
          <w:b/>
        </w:rPr>
        <w:t>11</w:t>
      </w:r>
      <w:r w:rsidRPr="00640C08">
        <w:rPr>
          <w:b/>
        </w:rPr>
        <w:t> §</w:t>
      </w:r>
      <w:r w:rsidRPr="00640C08">
        <w:t>    </w:t>
      </w:r>
      <w:r>
        <w:t>Personuppgifter som avses i 9 och 10 §§ (känsliga personuppgif</w:t>
      </w:r>
      <w:r>
        <w:softHyphen/>
        <w:t>ter) får alltid behandlas med stöd av 2 §.</w:t>
      </w:r>
    </w:p>
    <w:p w14:paraId="6A73FABA" w14:textId="77777777" w:rsidR="000E3A6B" w:rsidRDefault="000E3A6B" w:rsidP="000E3A6B">
      <w:pPr>
        <w:pStyle w:val="Brdtextmedindrag"/>
      </w:pPr>
    </w:p>
    <w:p w14:paraId="7E66A3E8" w14:textId="77777777" w:rsidR="000E3A6B" w:rsidRDefault="000E3A6B" w:rsidP="000E3A6B">
      <w:pPr>
        <w:pStyle w:val="Brdtext"/>
      </w:pPr>
      <w:r>
        <w:rPr>
          <w:b/>
        </w:rPr>
        <w:t>12</w:t>
      </w:r>
      <w:r w:rsidRPr="00640C08">
        <w:rPr>
          <w:b/>
        </w:rPr>
        <w:t> §</w:t>
      </w:r>
      <w:r w:rsidRPr="00640C08">
        <w:t>    </w:t>
      </w:r>
      <w:r w:rsidRPr="00F91625">
        <w:t>Det är förbjudet att utföra sökning</w:t>
      </w:r>
      <w:r>
        <w:t>ar</w:t>
      </w:r>
      <w:r w:rsidRPr="00F91625">
        <w:t xml:space="preserve"> i syfte att få fram ett </w:t>
      </w:r>
      <w:r>
        <w:t>urval av personer</w:t>
      </w:r>
      <w:r w:rsidRPr="00F91625">
        <w:t xml:space="preserve"> grundat på känsliga personuppgifter.</w:t>
      </w:r>
    </w:p>
    <w:p w14:paraId="42AB0287" w14:textId="77777777" w:rsidR="000E3A6B" w:rsidRDefault="000E3A6B" w:rsidP="000E3A6B">
      <w:pPr>
        <w:pStyle w:val="Brdtextmedindrag"/>
      </w:pPr>
      <w:r w:rsidRPr="00F91625">
        <w:t>Första stycket hindrar inte att brottsrubriceringar, uppgifter om till</w:t>
      </w:r>
      <w:r>
        <w:softHyphen/>
      </w:r>
      <w:r w:rsidRPr="00F91625">
        <w:t xml:space="preserve">vägagångssätt vid brott eller uppgifter som beskriver en persons utseende används </w:t>
      </w:r>
      <w:r>
        <w:t>som sökbegrepp</w:t>
      </w:r>
      <w:r w:rsidRPr="00F91625">
        <w:t>.</w:t>
      </w:r>
    </w:p>
    <w:p w14:paraId="358CC9A3" w14:textId="77777777" w:rsidR="000E3A6B" w:rsidRDefault="000E3A6B" w:rsidP="000E3A6B">
      <w:pPr>
        <w:pStyle w:val="Brdtextmedindrag"/>
      </w:pPr>
      <w:r w:rsidRPr="00F91625">
        <w:t>Första stycket hindrar inte heller sökning</w:t>
      </w:r>
      <w:r>
        <w:t>ar</w:t>
      </w:r>
      <w:r w:rsidRPr="00F91625">
        <w:t xml:space="preserve"> i syfte att få fram ett </w:t>
      </w:r>
      <w:r>
        <w:t>urval av personer</w:t>
      </w:r>
      <w:r w:rsidRPr="00F91625">
        <w:t xml:space="preserve"> grundat på etniskt ursprung, politiska åsikter, religiös eller filo</w:t>
      </w:r>
      <w:r>
        <w:softHyphen/>
      </w:r>
      <w:r w:rsidRPr="00F91625">
        <w:t>so</w:t>
      </w:r>
      <w:r>
        <w:softHyphen/>
      </w:r>
      <w:r w:rsidRPr="00F91625">
        <w:t>fisk övertygelse eller uppgifter som rör hälsa, sexualliv eller sexuell lägg</w:t>
      </w:r>
      <w:r>
        <w:softHyphen/>
      </w:r>
      <w:r w:rsidRPr="00F91625">
        <w:t>ning, om sökningen är absolut nödvändig för något av de syften som anges i 1</w:t>
      </w:r>
      <w:r>
        <w:t> </w:t>
      </w:r>
      <w:r w:rsidRPr="00F91625">
        <w:t>§.</w:t>
      </w:r>
    </w:p>
    <w:p w14:paraId="75204ED3" w14:textId="77777777" w:rsidR="000E3A6B" w:rsidRDefault="000E3A6B" w:rsidP="000E3A6B">
      <w:pPr>
        <w:pStyle w:val="Rubrik5utannumrering"/>
      </w:pPr>
      <w:r>
        <w:t>Rättelse, uppdatering och radering</w:t>
      </w:r>
    </w:p>
    <w:p w14:paraId="737CE1F8" w14:textId="77777777" w:rsidR="000E3A6B" w:rsidRDefault="000E3A6B" w:rsidP="000E3A6B">
      <w:pPr>
        <w:pStyle w:val="Brdtext"/>
      </w:pPr>
      <w:r>
        <w:rPr>
          <w:b/>
        </w:rPr>
        <w:t>13</w:t>
      </w:r>
      <w:r w:rsidRPr="00640C08">
        <w:rPr>
          <w:b/>
        </w:rPr>
        <w:t> §</w:t>
      </w:r>
      <w:r w:rsidRPr="00640C08">
        <w:t>    </w:t>
      </w:r>
      <w:r>
        <w:t>Alla rimliga åtgärder ska vidtas för att personuppgifter som med hänsyn till ändamålet med behandlingen är felaktiga eller ofullständiga utan onödigt dröjsmål rättas och för att förhindra att sådana uppgifter lämnas ut eller görs tillgängliga. Personuppgifter som är inaktuella ska uppdateras om det är nödvändigt.</w:t>
      </w:r>
    </w:p>
    <w:p w14:paraId="18F5E7E6" w14:textId="77777777" w:rsidR="000E3A6B" w:rsidRDefault="000E3A6B" w:rsidP="000E3A6B">
      <w:pPr>
        <w:pStyle w:val="Brdtextmedindrag"/>
      </w:pPr>
    </w:p>
    <w:p w14:paraId="2CCE1F53" w14:textId="29800555" w:rsidR="000E3A6B" w:rsidRDefault="000E3A6B" w:rsidP="000E3A6B">
      <w:pPr>
        <w:pStyle w:val="Brdtext"/>
      </w:pPr>
      <w:r>
        <w:rPr>
          <w:b/>
        </w:rPr>
        <w:lastRenderedPageBreak/>
        <w:t>14</w:t>
      </w:r>
      <w:r w:rsidRPr="00640C08">
        <w:rPr>
          <w:b/>
        </w:rPr>
        <w:t> §</w:t>
      </w:r>
      <w:r w:rsidRPr="00640C08">
        <w:t>    </w:t>
      </w:r>
      <w:r w:rsidRPr="00584E46">
        <w:t>Alla rimliga åtgärder ska vidtas för att personuppgifter som be</w:t>
      </w:r>
      <w:r>
        <w:softHyphen/>
      </w:r>
      <w:r w:rsidRPr="00584E46">
        <w:t>handlas i strid med</w:t>
      </w:r>
      <w:r>
        <w:t xml:space="preserve"> någon av</w:t>
      </w:r>
      <w:r w:rsidRPr="00584E46">
        <w:t xml:space="preserve"> 1–6, 8–10 eller 12 </w:t>
      </w:r>
      <w:r>
        <w:t>§</w:t>
      </w:r>
      <w:r w:rsidRPr="00584E46">
        <w:t>§</w:t>
      </w:r>
      <w:r>
        <w:t>,</w:t>
      </w:r>
      <w:r w:rsidRPr="00584E46">
        <w:t xml:space="preserve"> 4 kap. 1 § första stycket</w:t>
      </w:r>
      <w:r>
        <w:t xml:space="preserve"> eller någon av</w:t>
      </w:r>
      <w:r w:rsidRPr="00584E46">
        <w:t xml:space="preserve"> 2–4 eller 7–1</w:t>
      </w:r>
      <w:r>
        <w:t>0 </w:t>
      </w:r>
      <w:r w:rsidRPr="00584E46">
        <w:t>§</w:t>
      </w:r>
      <w:r>
        <w:t>§</w:t>
      </w:r>
      <w:r w:rsidRPr="00584E46">
        <w:t xml:space="preserve"> utan onödigt dröjsmål raderas och för att förhindra att sådana uppgifter lämnas ut eller görs tillgängliga. </w:t>
      </w:r>
      <w:r>
        <w:t>Det</w:t>
      </w:r>
      <w:r w:rsidRPr="00584E46">
        <w:t>samma gäller om radering krävs för</w:t>
      </w:r>
      <w:r>
        <w:t xml:space="preserve"> att utföra en rättslig förplik</w:t>
      </w:r>
      <w:r w:rsidRPr="00584E46">
        <w:t>telse.</w:t>
      </w:r>
    </w:p>
    <w:p w14:paraId="7A94728A" w14:textId="77777777" w:rsidR="000E3A6B" w:rsidRDefault="000E3A6B" w:rsidP="000E3A6B">
      <w:pPr>
        <w:pStyle w:val="Brdtextmedindrag"/>
      </w:pPr>
      <w:r w:rsidRPr="00584E46">
        <w:t>Om förutsättningarna i första s</w:t>
      </w:r>
      <w:r>
        <w:t>tycket för att radera personupp</w:t>
      </w:r>
      <w:r w:rsidRPr="00584E46">
        <w:t xml:space="preserve">gifter är uppfyllda men </w:t>
      </w:r>
      <w:r>
        <w:t>uppgifterna</w:t>
      </w:r>
      <w:r w:rsidRPr="00584E46">
        <w:t xml:space="preserve"> behöver finnas kvar </w:t>
      </w:r>
      <w:r>
        <w:t>av bevisskäl</w:t>
      </w:r>
      <w:r w:rsidRPr="00584E46">
        <w:t xml:space="preserve">, ska </w:t>
      </w:r>
      <w:r>
        <w:t>behand</w:t>
      </w:r>
      <w:r>
        <w:softHyphen/>
        <w:t>l</w:t>
      </w:r>
      <w:r w:rsidRPr="00584E46">
        <w:t>ingen av uppgifterna i</w:t>
      </w:r>
      <w:r>
        <w:t> </w:t>
      </w:r>
      <w:r w:rsidRPr="00584E46">
        <w:t>stället utan onödigt dröjsmål begränsa</w:t>
      </w:r>
      <w:r>
        <w:t>s</w:t>
      </w:r>
      <w:r w:rsidRPr="00584E46">
        <w:t>.</w:t>
      </w:r>
    </w:p>
    <w:p w14:paraId="2BFB0B99" w14:textId="77777777" w:rsidR="000E3A6B" w:rsidRDefault="000E3A6B" w:rsidP="000E3A6B">
      <w:pPr>
        <w:pStyle w:val="Rubrik4utannumrering"/>
      </w:pPr>
      <w:r>
        <w:t>Utlämnande av personuppgifter</w:t>
      </w:r>
    </w:p>
    <w:p w14:paraId="58F8C2F9" w14:textId="77777777" w:rsidR="000E3A6B" w:rsidRDefault="000E3A6B" w:rsidP="000E3A6B">
      <w:pPr>
        <w:pStyle w:val="Brdtext"/>
      </w:pPr>
      <w:r>
        <w:rPr>
          <w:b/>
        </w:rPr>
        <w:t>15</w:t>
      </w:r>
      <w:r w:rsidRPr="00640C08">
        <w:rPr>
          <w:b/>
        </w:rPr>
        <w:t> §</w:t>
      </w:r>
      <w:r w:rsidRPr="00640C08">
        <w:t>    </w:t>
      </w:r>
      <w:r>
        <w:t>Personuppgifter som är nödvändiga för att framställa rättsstatistik ska lämnas till den myndighet som ansvarar för att framställa sådan sta</w:t>
      </w:r>
      <w:r>
        <w:softHyphen/>
        <w:t>tistik.</w:t>
      </w:r>
    </w:p>
    <w:p w14:paraId="5A5CB4DB" w14:textId="77777777" w:rsidR="000E3A6B" w:rsidRDefault="000E3A6B" w:rsidP="000E3A6B">
      <w:pPr>
        <w:pStyle w:val="Brdtextmedindrag"/>
      </w:pPr>
    </w:p>
    <w:p w14:paraId="31930CB4" w14:textId="77777777" w:rsidR="000E3A6B" w:rsidRDefault="000E3A6B" w:rsidP="000E3A6B">
      <w:pPr>
        <w:pStyle w:val="Brdtext"/>
      </w:pPr>
      <w:r>
        <w:rPr>
          <w:b/>
        </w:rPr>
        <w:t>16</w:t>
      </w:r>
      <w:r w:rsidRPr="00640C08">
        <w:rPr>
          <w:b/>
        </w:rPr>
        <w:t> §</w:t>
      </w:r>
      <w:r w:rsidRPr="00640C08">
        <w:t>    </w:t>
      </w:r>
      <w:r w:rsidRPr="00584E46">
        <w:t>Om det är förenligt med s</w:t>
      </w:r>
      <w:r>
        <w:t>venska intressen får personupp</w:t>
      </w:r>
      <w:r w:rsidRPr="00584E46">
        <w:t>gifter lämnas ut till</w:t>
      </w:r>
    </w:p>
    <w:p w14:paraId="715B1261" w14:textId="77777777" w:rsidR="000E3A6B" w:rsidRDefault="000E3A6B" w:rsidP="000E3A6B">
      <w:pPr>
        <w:pStyle w:val="Brdtextmedindrag"/>
      </w:pPr>
      <w:r w:rsidRPr="00584E46">
        <w:t>1.</w:t>
      </w:r>
      <w:r>
        <w:t> </w:t>
      </w:r>
      <w:r w:rsidRPr="00584E46">
        <w:t>Interpol eller Europol, eller ti</w:t>
      </w:r>
      <w:r>
        <w:t>ll en polismyndighet eller åkla</w:t>
      </w:r>
      <w:r w:rsidRPr="00584E46">
        <w:t>garmyn</w:t>
      </w:r>
      <w:r>
        <w:softHyphen/>
      </w:r>
      <w:r w:rsidRPr="00584E46">
        <w:t xml:space="preserve">dighet i en stat som är ansluten till Interpol, om det behövs för att </w:t>
      </w:r>
      <w:r>
        <w:t>mottagaren ska kunna förebygga, för</w:t>
      </w:r>
      <w:r w:rsidRPr="00584E46">
        <w:t>hindra</w:t>
      </w:r>
      <w:r>
        <w:t xml:space="preserve"> eller</w:t>
      </w:r>
      <w:r w:rsidRPr="00584E46">
        <w:t xml:space="preserve"> upptäcka</w:t>
      </w:r>
      <w:r>
        <w:t xml:space="preserve"> brottslig verksamhet eller</w:t>
      </w:r>
      <w:r w:rsidRPr="00584E46">
        <w:t xml:space="preserve"> utreda eller lagföra brott, eller</w:t>
      </w:r>
    </w:p>
    <w:p w14:paraId="4DDD0DE5" w14:textId="77777777" w:rsidR="000E3A6B" w:rsidRDefault="000E3A6B" w:rsidP="000E3A6B">
      <w:pPr>
        <w:pStyle w:val="Brdtextmedindrag"/>
      </w:pPr>
      <w:r w:rsidRPr="00584E46">
        <w:t>2.</w:t>
      </w:r>
      <w:r>
        <w:t xml:space="preserve">  en </w:t>
      </w:r>
      <w:r w:rsidRPr="00584E46">
        <w:t>utländsk underrättelse- eller säkerhetstjänst.</w:t>
      </w:r>
    </w:p>
    <w:p w14:paraId="346AF15E" w14:textId="77777777" w:rsidR="000E3A6B" w:rsidRDefault="000E3A6B" w:rsidP="000E3A6B">
      <w:pPr>
        <w:pStyle w:val="Brdtextmedindrag"/>
      </w:pPr>
      <w:r w:rsidRPr="00584E46">
        <w:t>Personuppgifter får vidare lämnas ut till en utländsk myndighet eller mellanfolklig organisation, om</w:t>
      </w:r>
      <w:r>
        <w:t xml:space="preserve"> utlämnandet följer av en inter</w:t>
      </w:r>
      <w:r w:rsidRPr="00584E46">
        <w:t>nationell överenskommelse som Sve</w:t>
      </w:r>
      <w:r>
        <w:t>rige har tillträtt efter riksda</w:t>
      </w:r>
      <w:r w:rsidRPr="00584E46">
        <w:t>gens godkännande.</w:t>
      </w:r>
    </w:p>
    <w:p w14:paraId="05BA8190" w14:textId="77777777" w:rsidR="000E3A6B" w:rsidRDefault="000E3A6B" w:rsidP="000E3A6B">
      <w:pPr>
        <w:pStyle w:val="Brdtextmedindrag"/>
      </w:pPr>
    </w:p>
    <w:p w14:paraId="5F091FB1" w14:textId="29DF9D13" w:rsidR="000E3A6B" w:rsidRDefault="000E3A6B" w:rsidP="000E3A6B">
      <w:pPr>
        <w:pStyle w:val="Brdtext"/>
      </w:pPr>
      <w:r>
        <w:rPr>
          <w:b/>
        </w:rPr>
        <w:t>17</w:t>
      </w:r>
      <w:r w:rsidRPr="00640C08">
        <w:rPr>
          <w:b/>
        </w:rPr>
        <w:t> §</w:t>
      </w:r>
      <w:r w:rsidRPr="00640C08">
        <w:t>    </w:t>
      </w:r>
      <w:r>
        <w:t xml:space="preserve">Polismyndigheten har, trots sekretess enligt 21 kap. 3 § första stycket, 35 kap. 1 § och 37 kap. 1 § offentlighets- och sekretesslagen (2009:400), rätt att ta del av personuppgifter som har gjorts gemensamt tillgängliga och som behandlas med stöd av 1 § 1–3 a och c, om myndigheten behöver uppgifterna för ett syfte som anges i 2 kap. 1 § 1 eller 2 lagen (2018:1693) om polisens behandling av personuppgifter inom brottsdatalagens område eller </w:t>
      </w:r>
      <w:r w:rsidRPr="00042030">
        <w:t xml:space="preserve">för att fullgöra </w:t>
      </w:r>
      <w:r>
        <w:t xml:space="preserve">uppgifter enligt </w:t>
      </w:r>
      <w:r w:rsidRPr="009A3924">
        <w:t>utlänningslagen (2005:716) eller lagen (1991:572) om särskild utlänningskontroll</w:t>
      </w:r>
      <w:r>
        <w:t>.</w:t>
      </w:r>
    </w:p>
    <w:p w14:paraId="7C11B3D8" w14:textId="77777777" w:rsidR="000E3A6B" w:rsidRDefault="000E3A6B" w:rsidP="000E3A6B">
      <w:pPr>
        <w:pStyle w:val="Brdtext"/>
      </w:pPr>
    </w:p>
    <w:p w14:paraId="4E2D70E9" w14:textId="6C08E5C7" w:rsidR="000E3A6B" w:rsidRDefault="000E3A6B" w:rsidP="000E3A6B">
      <w:pPr>
        <w:pStyle w:val="Brdtext"/>
      </w:pPr>
      <w:r>
        <w:rPr>
          <w:b/>
        </w:rPr>
        <w:t>18</w:t>
      </w:r>
      <w:r w:rsidRPr="00640C08">
        <w:rPr>
          <w:b/>
        </w:rPr>
        <w:t> §</w:t>
      </w:r>
      <w:r w:rsidRPr="00640C08">
        <w:t>    </w:t>
      </w:r>
      <w:r>
        <w:t>Försvarsmakten har, trots sekretess enligt 21 kap. 3 § första stycket, 35 kap. 1 § och 37 kap. 1 § offentlighets- och sekretesslagen (2009:400), rätt att ta del av personuppgifter som har gjorts gemensamt tillgängliga och som behandlas med stöd av 1 § 1 eller 2, om myndigheten behöver uppgifterna i sin försvarsunderrättelseverksam</w:t>
      </w:r>
      <w:r>
        <w:softHyphen/>
        <w:t>het eller militära säkerhetstjänst. Detsamma gäller Försvarets radioan</w:t>
      </w:r>
      <w:r>
        <w:softHyphen/>
        <w:t>stalt, om myndigheten behöver uppgifterna i sin försvarsunderrättelse</w:t>
      </w:r>
      <w:r>
        <w:softHyphen/>
        <w:t>verksamhet.</w:t>
      </w:r>
    </w:p>
    <w:p w14:paraId="405175D5" w14:textId="77777777" w:rsidR="000E3A6B" w:rsidRDefault="000E3A6B" w:rsidP="000E3A6B">
      <w:pPr>
        <w:pStyle w:val="Brdtext"/>
      </w:pPr>
    </w:p>
    <w:p w14:paraId="10224865" w14:textId="77777777" w:rsidR="000E3A6B" w:rsidRDefault="000E3A6B" w:rsidP="000E3A6B">
      <w:pPr>
        <w:pStyle w:val="Brdtext"/>
      </w:pPr>
      <w:r>
        <w:rPr>
          <w:b/>
        </w:rPr>
        <w:t>19</w:t>
      </w:r>
      <w:r w:rsidRPr="00640C08">
        <w:rPr>
          <w:b/>
        </w:rPr>
        <w:t> §</w:t>
      </w:r>
      <w:r w:rsidRPr="00640C08">
        <w:t>    </w:t>
      </w:r>
      <w:r w:rsidRPr="003D6814">
        <w:t>Personuppgifter får lämnas ut elektroniskt på annat sätt än genom direktåtkomst om det inte är olämpligt.</w:t>
      </w:r>
    </w:p>
    <w:p w14:paraId="0E400045" w14:textId="77777777" w:rsidR="000E3A6B" w:rsidRDefault="000E3A6B" w:rsidP="000E3A6B">
      <w:pPr>
        <w:pStyle w:val="Brdtextmedindrag"/>
      </w:pPr>
      <w:r w:rsidRPr="003D6814">
        <w:t>Elektroniskt utlämnande genom direktåtkomst är tillåtet bara i den ut</w:t>
      </w:r>
      <w:r>
        <w:softHyphen/>
      </w:r>
      <w:r w:rsidRPr="003D6814">
        <w:t>sträckning som anges i 3 kap. 5–7 §§.</w:t>
      </w:r>
    </w:p>
    <w:p w14:paraId="485705AC" w14:textId="77777777" w:rsidR="000E3A6B" w:rsidRDefault="000E3A6B" w:rsidP="000E3A6B">
      <w:pPr>
        <w:pStyle w:val="Rubrik4utannumrering"/>
      </w:pPr>
      <w:r>
        <w:lastRenderedPageBreak/>
        <w:t>Personuppgifter från transportföretag</w:t>
      </w:r>
    </w:p>
    <w:p w14:paraId="4D817093" w14:textId="77777777" w:rsidR="000E3A6B" w:rsidRDefault="000E3A6B" w:rsidP="000E3A6B">
      <w:pPr>
        <w:pStyle w:val="Brdtext"/>
      </w:pPr>
      <w:r>
        <w:rPr>
          <w:b/>
        </w:rPr>
        <w:t>20</w:t>
      </w:r>
      <w:r w:rsidRPr="00640C08">
        <w:rPr>
          <w:b/>
        </w:rPr>
        <w:t> §</w:t>
      </w:r>
      <w:r w:rsidRPr="00640C08">
        <w:t>    </w:t>
      </w:r>
      <w:r w:rsidRPr="00380A00">
        <w:t xml:space="preserve">Personuppgifter som tillhandahålls </w:t>
      </w:r>
      <w:r>
        <w:t xml:space="preserve">av transportföretag </w:t>
      </w:r>
      <w:r w:rsidRPr="00380A00">
        <w:t>enligt 25</w:t>
      </w:r>
      <w:r>
        <w:t> </w:t>
      </w:r>
      <w:r w:rsidRPr="00380A00">
        <w:t>§ polislagen (1984:387) får behandlas för</w:t>
      </w:r>
      <w:r>
        <w:t xml:space="preserve"> att utföra en uppgift som anges i </w:t>
      </w:r>
      <w:r w:rsidRPr="00380A00">
        <w:t>1</w:t>
      </w:r>
      <w:r>
        <w:t> §</w:t>
      </w:r>
      <w:r w:rsidRPr="00380A00">
        <w:t>.</w:t>
      </w:r>
    </w:p>
    <w:p w14:paraId="79C8901D" w14:textId="77777777" w:rsidR="000E3A6B" w:rsidRDefault="000E3A6B" w:rsidP="000E3A6B">
      <w:pPr>
        <w:pStyle w:val="Brdtextmedindrag"/>
      </w:pPr>
      <w:r w:rsidRPr="00380A00">
        <w:t>Personuppgifter som avses i för</w:t>
      </w:r>
      <w:r>
        <w:t>sta stycket får endast i ett en</w:t>
      </w:r>
      <w:r w:rsidRPr="00380A00">
        <w:t>skilt fall behandlas för nya ändamål.</w:t>
      </w:r>
    </w:p>
    <w:p w14:paraId="1E4DAB23" w14:textId="77777777" w:rsidR="000E3A6B" w:rsidRDefault="000E3A6B" w:rsidP="000E3A6B">
      <w:pPr>
        <w:pStyle w:val="Brdtext"/>
      </w:pPr>
    </w:p>
    <w:p w14:paraId="24AB2845" w14:textId="77777777" w:rsidR="000E3A6B" w:rsidRDefault="000E3A6B" w:rsidP="000E3A6B">
      <w:pPr>
        <w:pStyle w:val="Brdtext"/>
      </w:pPr>
      <w:r>
        <w:rPr>
          <w:b/>
        </w:rPr>
        <w:t>21</w:t>
      </w:r>
      <w:r w:rsidRPr="00640C08">
        <w:rPr>
          <w:b/>
        </w:rPr>
        <w:t> §</w:t>
      </w:r>
      <w:r w:rsidRPr="00640C08">
        <w:t>    </w:t>
      </w:r>
      <w:r>
        <w:t>Vid terminalåtkomst enligt 26 § polislagen (1984:387) får person</w:t>
      </w:r>
      <w:r>
        <w:softHyphen/>
        <w:t>uppgifterna inte ändras eller bearbetas</w:t>
      </w:r>
      <w:r w:rsidRPr="00444B3F">
        <w:t xml:space="preserve"> </w:t>
      </w:r>
      <w:r>
        <w:t>på annat sätt.</w:t>
      </w:r>
    </w:p>
    <w:p w14:paraId="5534AEA4" w14:textId="77777777" w:rsidR="000E3A6B" w:rsidRDefault="000E3A6B" w:rsidP="000E3A6B">
      <w:pPr>
        <w:pStyle w:val="Rubrik4utannumrering"/>
      </w:pPr>
      <w:r>
        <w:t>Rätt att meddela föreskrifter</w:t>
      </w:r>
    </w:p>
    <w:p w14:paraId="611C9FAB" w14:textId="77777777" w:rsidR="000E3A6B" w:rsidRDefault="000E3A6B" w:rsidP="000E3A6B">
      <w:pPr>
        <w:pStyle w:val="Brdtext"/>
      </w:pPr>
      <w:r>
        <w:rPr>
          <w:b/>
        </w:rPr>
        <w:t>22</w:t>
      </w:r>
      <w:r w:rsidRPr="00640C08">
        <w:rPr>
          <w:b/>
        </w:rPr>
        <w:t> §</w:t>
      </w:r>
      <w:r w:rsidRPr="00640C08">
        <w:t>    </w:t>
      </w:r>
      <w:r>
        <w:t>Regeringen kan med stöd av 8 kap. 7 § regeringsformen meddela föreskrifter om</w:t>
      </w:r>
    </w:p>
    <w:p w14:paraId="22265803" w14:textId="77777777" w:rsidR="000E3A6B" w:rsidRDefault="000E3A6B" w:rsidP="000E3A6B">
      <w:pPr>
        <w:pStyle w:val="Brdtextmedindrag"/>
      </w:pPr>
      <w:r>
        <w:t>1. att personuppgifter får lämnas ut i andra fall än som anges i 15–18 §§, och</w:t>
      </w:r>
    </w:p>
    <w:p w14:paraId="340B2C5A" w14:textId="77777777" w:rsidR="000E3A6B" w:rsidRDefault="000E3A6B" w:rsidP="000E3A6B">
      <w:pPr>
        <w:pStyle w:val="Brdtextmedindrag"/>
      </w:pPr>
      <w:r>
        <w:t>2. begränsning av möjligheten att lämna ut personuppgifter elektroniskt enligt 19 § första stycket.</w:t>
      </w:r>
    </w:p>
    <w:p w14:paraId="2BB15A8E" w14:textId="77777777" w:rsidR="000E3A6B" w:rsidRDefault="000E3A6B" w:rsidP="000E3A6B">
      <w:pPr>
        <w:pStyle w:val="Rubrik3utannumrering"/>
      </w:pPr>
      <w:r w:rsidRPr="00DC2880">
        <w:t>3 kap. Gemensamt tillgängliga uppgifter</w:t>
      </w:r>
    </w:p>
    <w:p w14:paraId="4DEBB59A" w14:textId="77777777" w:rsidR="000E3A6B" w:rsidRDefault="000E3A6B" w:rsidP="000E3A6B">
      <w:pPr>
        <w:pStyle w:val="Rubrik4utannumrering"/>
        <w:spacing w:before="0"/>
      </w:pPr>
      <w:r>
        <w:t>Allmän bestämmelse</w:t>
      </w:r>
    </w:p>
    <w:p w14:paraId="66A2C1BD" w14:textId="77777777" w:rsidR="000E3A6B" w:rsidRDefault="000E3A6B" w:rsidP="000E3A6B">
      <w:pPr>
        <w:pStyle w:val="Brdtext"/>
      </w:pPr>
      <w:r>
        <w:rPr>
          <w:b/>
        </w:rPr>
        <w:t>1</w:t>
      </w:r>
      <w:r w:rsidRPr="00640C08">
        <w:rPr>
          <w:b/>
        </w:rPr>
        <w:t> §</w:t>
      </w:r>
      <w:r w:rsidRPr="00640C08">
        <w:t>    </w:t>
      </w:r>
      <w:r w:rsidRPr="00444B3F">
        <w:t>Detta kapitel innehåller sä</w:t>
      </w:r>
      <w:r>
        <w:t>rskilda bestämmelser för behand</w:t>
      </w:r>
      <w:r w:rsidRPr="00444B3F">
        <w:t xml:space="preserve">ling av personuppgifter som görs </w:t>
      </w:r>
      <w:r>
        <w:t>eller har gjorts gemensamt till</w:t>
      </w:r>
      <w:r w:rsidRPr="00444B3F">
        <w:t>gängliga</w:t>
      </w:r>
      <w:r>
        <w:t xml:space="preserve"> med stöd av 2 §</w:t>
      </w:r>
      <w:r w:rsidRPr="00444B3F">
        <w:t xml:space="preserve">. </w:t>
      </w:r>
      <w:r>
        <w:t>U</w:t>
      </w:r>
      <w:r w:rsidRPr="00444B3F">
        <w:t>ppgifter som endast ett fåtal personer har rätt att ta del av anses inte som gemensamt tillgängliga.</w:t>
      </w:r>
    </w:p>
    <w:p w14:paraId="0CEF65FA" w14:textId="77777777" w:rsidR="000E3A6B" w:rsidRDefault="000E3A6B" w:rsidP="000E3A6B">
      <w:pPr>
        <w:pStyle w:val="Brdtextmedindrag"/>
      </w:pPr>
      <w:r w:rsidRPr="00444B3F">
        <w:t>Detta kapitel gäller inte när personuppgifter behandlas med stöd av 2</w:t>
      </w:r>
      <w:r>
        <w:t> </w:t>
      </w:r>
      <w:r w:rsidRPr="00444B3F">
        <w:t xml:space="preserve">kap. </w:t>
      </w:r>
      <w:r>
        <w:t>2 </w:t>
      </w:r>
      <w:r w:rsidRPr="00444B3F">
        <w:t>§.</w:t>
      </w:r>
    </w:p>
    <w:p w14:paraId="5727D407" w14:textId="77777777" w:rsidR="000E3A6B" w:rsidRDefault="000E3A6B" w:rsidP="000E3A6B">
      <w:pPr>
        <w:pStyle w:val="Rubrik4utannumrering"/>
      </w:pPr>
      <w:r>
        <w:t>Personuppgifter som får göras gemensamt tillgängliga</w:t>
      </w:r>
    </w:p>
    <w:p w14:paraId="2DFDF0D4" w14:textId="77777777" w:rsidR="000E3A6B" w:rsidRDefault="000E3A6B" w:rsidP="000E3A6B">
      <w:pPr>
        <w:pStyle w:val="Brdtext"/>
      </w:pPr>
      <w:r>
        <w:rPr>
          <w:b/>
        </w:rPr>
        <w:t>2</w:t>
      </w:r>
      <w:r w:rsidRPr="00640C08">
        <w:rPr>
          <w:b/>
        </w:rPr>
        <w:t> §</w:t>
      </w:r>
      <w:r w:rsidRPr="00640C08">
        <w:t>    </w:t>
      </w:r>
      <w:r>
        <w:t>Personuppgifter får göras gemensamt tillgängliga om det behövs för att utföra någon av de uppgifter som anges i 2 kap. 1 §.</w:t>
      </w:r>
    </w:p>
    <w:p w14:paraId="020CB828" w14:textId="77777777" w:rsidR="000E3A6B" w:rsidRDefault="000E3A6B" w:rsidP="000E3A6B">
      <w:pPr>
        <w:pStyle w:val="Rubrik4utannumrering"/>
      </w:pPr>
      <w:r>
        <w:t>Särskilda upplysningar</w:t>
      </w:r>
    </w:p>
    <w:p w14:paraId="3D01806B" w14:textId="77777777" w:rsidR="000E3A6B" w:rsidRDefault="000E3A6B" w:rsidP="000E3A6B">
      <w:pPr>
        <w:pStyle w:val="Brdtext"/>
      </w:pPr>
      <w:r>
        <w:rPr>
          <w:b/>
        </w:rPr>
        <w:t>3</w:t>
      </w:r>
      <w:r w:rsidRPr="00640C08">
        <w:rPr>
          <w:b/>
        </w:rPr>
        <w:t> §</w:t>
      </w:r>
      <w:r w:rsidRPr="00640C08">
        <w:t>    </w:t>
      </w:r>
      <w:r>
        <w:t>Om det ändamål som de gemensamt tillgängliga personuppgifterna behandlas för inte framgår av sammanhanget eller på något annat sätt, ska det tydliggöras genom en särskild upplysning.</w:t>
      </w:r>
    </w:p>
    <w:p w14:paraId="7DA850F3" w14:textId="77777777" w:rsidR="000E3A6B" w:rsidRDefault="000E3A6B" w:rsidP="000E3A6B">
      <w:pPr>
        <w:pStyle w:val="Brdtext"/>
      </w:pPr>
    </w:p>
    <w:p w14:paraId="3D368771" w14:textId="62A0C3E3" w:rsidR="000E3A6B" w:rsidRDefault="000E3A6B" w:rsidP="000E3A6B">
      <w:pPr>
        <w:pStyle w:val="Brdtext"/>
      </w:pPr>
      <w:r>
        <w:rPr>
          <w:b/>
        </w:rPr>
        <w:t>4</w:t>
      </w:r>
      <w:r w:rsidRPr="00640C08">
        <w:rPr>
          <w:b/>
        </w:rPr>
        <w:t> §</w:t>
      </w:r>
      <w:r w:rsidRPr="00640C08">
        <w:t>    </w:t>
      </w:r>
      <w:r w:rsidRPr="00444B3F">
        <w:t xml:space="preserve">Om uppgifter som </w:t>
      </w:r>
      <w:r>
        <w:t>har gjorts</w:t>
      </w:r>
      <w:r w:rsidRPr="00444B3F">
        <w:t xml:space="preserve"> gemensamt tillgängliga direkt</w:t>
      </w:r>
      <w:r>
        <w:t xml:space="preserve"> kan hän</w:t>
      </w:r>
      <w:r w:rsidRPr="00444B3F">
        <w:t>föras till en person som inte är misstänkt för</w:t>
      </w:r>
      <w:r>
        <w:t xml:space="preserve"> brott eller för</w:t>
      </w:r>
      <w:r w:rsidRPr="00444B3F">
        <w:t xml:space="preserve"> att ha utövat eller komma att utöva brottslig verksamhet</w:t>
      </w:r>
      <w:r w:rsidRPr="00130721">
        <w:t xml:space="preserve"> </w:t>
      </w:r>
      <w:r w:rsidRPr="00444B3F">
        <w:t xml:space="preserve">som </w:t>
      </w:r>
      <w:r w:rsidRPr="00444B3F" w:rsidDel="00AE0669">
        <w:t>avses i 2</w:t>
      </w:r>
      <w:r w:rsidDel="00AE0669">
        <w:t> </w:t>
      </w:r>
      <w:r w:rsidRPr="00444B3F" w:rsidDel="00AE0669">
        <w:t>kap. 1</w:t>
      </w:r>
      <w:r w:rsidDel="00AE0669">
        <w:t> </w:t>
      </w:r>
      <w:r w:rsidRPr="00444B3F" w:rsidDel="00AE0669">
        <w:t>§ 1 eller 2</w:t>
      </w:r>
      <w:r w:rsidRPr="00444B3F">
        <w:t>, ska det genom en särskild upplysning eller på något annat sätt framgå att personen inte är misstänkt</w:t>
      </w:r>
      <w:r w:rsidRPr="00444B3F" w:rsidDel="00AE0669">
        <w:t>.</w:t>
      </w:r>
    </w:p>
    <w:p w14:paraId="6FF6DBFB" w14:textId="65036C8F" w:rsidR="000E3A6B" w:rsidRDefault="000E3A6B" w:rsidP="000E3A6B">
      <w:pPr>
        <w:pStyle w:val="Brdtextmedindrag"/>
      </w:pPr>
      <w:r w:rsidRPr="00444B3F">
        <w:t>Uppgifter om en person som kan antas ha direkt samband med sådan brottslig verksamhet som avses i 2</w:t>
      </w:r>
      <w:r>
        <w:t> </w:t>
      </w:r>
      <w:r w:rsidRPr="00444B3F">
        <w:t>kap. 1</w:t>
      </w:r>
      <w:r>
        <w:t> </w:t>
      </w:r>
      <w:r w:rsidRPr="00444B3F">
        <w:t>§ 1 ska förses med en upplysning om uppgiftslämnarens trovärdighet och upp</w:t>
      </w:r>
      <w:r>
        <w:softHyphen/>
      </w:r>
      <w:r w:rsidRPr="00444B3F">
        <w:t>gifternas riktighet i sak</w:t>
      </w:r>
      <w:r>
        <w:t xml:space="preserve">, </w:t>
      </w:r>
      <w:r w:rsidRPr="00444B3F">
        <w:t xml:space="preserve">om det </w:t>
      </w:r>
      <w:r>
        <w:t xml:space="preserve">inte </w:t>
      </w:r>
      <w:r w:rsidRPr="00444B3F">
        <w:t>på grund av omständigheterna är onödigt.</w:t>
      </w:r>
      <w:r>
        <w:t xml:space="preserve"> </w:t>
      </w:r>
    </w:p>
    <w:p w14:paraId="6C621588" w14:textId="77777777" w:rsidR="000E3A6B" w:rsidRDefault="000E3A6B" w:rsidP="000E3A6B">
      <w:pPr>
        <w:pStyle w:val="Brdtextmedindrag"/>
      </w:pPr>
      <w:r w:rsidRPr="00444B3F">
        <w:t xml:space="preserve">Någon upplysning enligt andra </w:t>
      </w:r>
      <w:r>
        <w:t>stycket behöver inte heller läm</w:t>
      </w:r>
      <w:r w:rsidRPr="00444B3F">
        <w:t>nas om</w:t>
      </w:r>
    </w:p>
    <w:p w14:paraId="09E0EB3C" w14:textId="77777777" w:rsidR="000E3A6B" w:rsidRDefault="000E3A6B" w:rsidP="000E3A6B">
      <w:pPr>
        <w:pStyle w:val="Brdtextmedindrag"/>
      </w:pPr>
      <w:r w:rsidRPr="00444B3F">
        <w:lastRenderedPageBreak/>
        <w:t>1.</w:t>
      </w:r>
      <w:r>
        <w:t> </w:t>
      </w:r>
      <w:r w:rsidRPr="00444B3F">
        <w:t>uppgifterna ingår i en uppgiftssamling som har skapats för att be</w:t>
      </w:r>
      <w:r>
        <w:softHyphen/>
      </w:r>
      <w:r w:rsidRPr="00444B3F">
        <w:t>arbeta och analysera information och som enbart särskilt angivna tjänste</w:t>
      </w:r>
      <w:r>
        <w:softHyphen/>
      </w:r>
      <w:r w:rsidRPr="00444B3F">
        <w:t>män har åtkomst till</w:t>
      </w:r>
      <w:r>
        <w:t>,</w:t>
      </w:r>
      <w:r w:rsidRPr="00444B3F">
        <w:t xml:space="preserve"> och</w:t>
      </w:r>
    </w:p>
    <w:p w14:paraId="14AD14C5" w14:textId="77777777" w:rsidR="000E3A6B" w:rsidRDefault="000E3A6B" w:rsidP="000E3A6B">
      <w:pPr>
        <w:pStyle w:val="Brdtextmedindrag"/>
      </w:pPr>
      <w:r w:rsidRPr="00444B3F">
        <w:t>2.</w:t>
      </w:r>
      <w:r>
        <w:t> </w:t>
      </w:r>
      <w:r w:rsidRPr="00444B3F">
        <w:t>bearbetningen av uppgifterna inte har genomförts.</w:t>
      </w:r>
    </w:p>
    <w:p w14:paraId="4F029757" w14:textId="77777777" w:rsidR="000E3A6B" w:rsidRDefault="000E3A6B" w:rsidP="000E3A6B">
      <w:pPr>
        <w:pStyle w:val="Rubrik4utannumrering"/>
      </w:pPr>
      <w:r>
        <w:t>Direktåtkomst</w:t>
      </w:r>
    </w:p>
    <w:p w14:paraId="3174D347" w14:textId="246CE4D6" w:rsidR="000E3A6B" w:rsidRDefault="000E3A6B" w:rsidP="000E3A6B">
      <w:pPr>
        <w:pStyle w:val="Brdtext"/>
      </w:pPr>
      <w:r>
        <w:rPr>
          <w:b/>
        </w:rPr>
        <w:t>5</w:t>
      </w:r>
      <w:r w:rsidRPr="00640C08">
        <w:rPr>
          <w:b/>
        </w:rPr>
        <w:t> §</w:t>
      </w:r>
      <w:r w:rsidRPr="00640C08">
        <w:t>    </w:t>
      </w:r>
      <w:r>
        <w:t>Polismyndigheten får för något av de syften som anges i 2 kap. 1 § 1 eller 2 lagen (2018:1693) om polisens behandling av personuppgifter inom brottsdatalagens område eller för att fullgöra uppgifter enligt utlänningslagen (2005:716) eller lagen (1991:572) om särskild utlänningskontroll medges direktåtkomst till personuppgifter som behandlas med stöd av 2 kap. 1 § 1–3 a och c. Direktåtkomsten får endast avse personuppgifter som har gjorts gemensamt tillgängliga.</w:t>
      </w:r>
    </w:p>
    <w:p w14:paraId="69DA0922" w14:textId="77777777" w:rsidR="000E3A6B" w:rsidRDefault="000E3A6B" w:rsidP="000E3A6B">
      <w:pPr>
        <w:pStyle w:val="Brdtext"/>
      </w:pPr>
    </w:p>
    <w:p w14:paraId="6C9D3BFC" w14:textId="439DA54A" w:rsidR="000E3A6B" w:rsidRDefault="000E3A6B" w:rsidP="000E3A6B">
      <w:pPr>
        <w:pStyle w:val="Brdtext"/>
      </w:pPr>
      <w:r>
        <w:rPr>
          <w:b/>
        </w:rPr>
        <w:t>6</w:t>
      </w:r>
      <w:r w:rsidRPr="00640C08">
        <w:rPr>
          <w:b/>
        </w:rPr>
        <w:t> §</w:t>
      </w:r>
      <w:r w:rsidRPr="00640C08">
        <w:t>    </w:t>
      </w:r>
      <w:r>
        <w:t>Försvarsmakten får i försvarsunderrättelseverksamheten och den militära säkerhetstjänsten medges direktåtkomst till personuppgifter som behandlas med stöd av 2 kap. 1 § 1 eller 2. Detsamma gäl</w:t>
      </w:r>
      <w:r>
        <w:softHyphen/>
        <w:t>ler Försvarets radioanstalt i försvarsunderrättelseverksamheten. Direktåt</w:t>
      </w:r>
      <w:r>
        <w:softHyphen/>
        <w:t>komsten får endast avse personuppgifter som har gjorts gemensamt till</w:t>
      </w:r>
      <w:r>
        <w:softHyphen/>
        <w:t>gängliga.</w:t>
      </w:r>
    </w:p>
    <w:p w14:paraId="67131C32" w14:textId="77777777" w:rsidR="000E3A6B" w:rsidRDefault="000E3A6B" w:rsidP="000E3A6B">
      <w:pPr>
        <w:pStyle w:val="Brdtextmedindrag"/>
      </w:pPr>
    </w:p>
    <w:p w14:paraId="632D887F" w14:textId="267486AC" w:rsidR="000E3A6B" w:rsidRDefault="000E3A6B" w:rsidP="000E3A6B">
      <w:pPr>
        <w:pStyle w:val="Brdtext"/>
      </w:pPr>
      <w:r>
        <w:rPr>
          <w:b/>
        </w:rPr>
        <w:t>7</w:t>
      </w:r>
      <w:r w:rsidRPr="00640C08">
        <w:rPr>
          <w:b/>
        </w:rPr>
        <w:t> §</w:t>
      </w:r>
      <w:r w:rsidRPr="00640C08">
        <w:t>    </w:t>
      </w:r>
      <w:r w:rsidRPr="006A0CA6">
        <w:t>En underrättelse- eller säkerhetstjänst i en medlemsstat i Europeiska unionen eller Europeiska ekonomiska samarbetsområdet får medges direktåtkomst till personuppgifter som behandlas med stöd av 2</w:t>
      </w:r>
      <w:r>
        <w:t> kap. 1 § 1 </w:t>
      </w:r>
      <w:r w:rsidRPr="006A0CA6">
        <w:t>b om det behövs för samarbetet mot terrorism</w:t>
      </w:r>
      <w:r w:rsidRPr="00515795">
        <w:t>.</w:t>
      </w:r>
      <w:r w:rsidRPr="003337E2">
        <w:t xml:space="preserve"> </w:t>
      </w:r>
      <w:r>
        <w:t>Direktåt</w:t>
      </w:r>
      <w:r w:rsidRPr="003337E2">
        <w:t>komsten får endast avse personuppgifter som har gjorts gemens</w:t>
      </w:r>
      <w:r>
        <w:t>amt till</w:t>
      </w:r>
      <w:r w:rsidRPr="003337E2">
        <w:t>gängliga.</w:t>
      </w:r>
    </w:p>
    <w:p w14:paraId="64DA6446" w14:textId="77777777" w:rsidR="000E3A6B" w:rsidRDefault="000E3A6B" w:rsidP="000E3A6B">
      <w:pPr>
        <w:pStyle w:val="Brdtextmedindrag"/>
      </w:pPr>
      <w:r w:rsidRPr="00515795">
        <w:t>Innan direktåtkomst medges en utländsk underrättelse- eller säkerhets</w:t>
      </w:r>
      <w:r>
        <w:softHyphen/>
      </w:r>
      <w:r w:rsidRPr="00515795">
        <w:t xml:space="preserve">tjänst </w:t>
      </w:r>
      <w:r>
        <w:t>ska Säkerhetspolisen informera</w:t>
      </w:r>
      <w:r w:rsidRPr="00515795">
        <w:t xml:space="preserve"> regeringen.</w:t>
      </w:r>
    </w:p>
    <w:p w14:paraId="2945C01A" w14:textId="77777777" w:rsidR="000E3A6B" w:rsidRDefault="000E3A6B" w:rsidP="000E3A6B">
      <w:pPr>
        <w:pStyle w:val="Rubrik4utannumrering"/>
      </w:pPr>
      <w:r>
        <w:t xml:space="preserve">Rätt att meddela föreskrifter </w:t>
      </w:r>
    </w:p>
    <w:p w14:paraId="73E763C8" w14:textId="77777777" w:rsidR="000E3A6B" w:rsidRDefault="000E3A6B" w:rsidP="000E3A6B">
      <w:pPr>
        <w:pStyle w:val="Brdtext"/>
      </w:pPr>
      <w:r>
        <w:rPr>
          <w:b/>
        </w:rPr>
        <w:t>8</w:t>
      </w:r>
      <w:r w:rsidRPr="00640C08">
        <w:rPr>
          <w:b/>
        </w:rPr>
        <w:t> §</w:t>
      </w:r>
      <w:r w:rsidRPr="00640C08">
        <w:t>    </w:t>
      </w:r>
      <w:r>
        <w:t>Regeringen eller den myndighet som regeringen bestämmer kan med stöd av 8 kap. 7 § regeringsformen meddela föreskrifter om omfatt</w:t>
      </w:r>
      <w:r>
        <w:softHyphen/>
        <w:t>ningen av direktåtkomst enligt 5–7 §§ och om behörighet och säkerhet vid sådan åtkomst.</w:t>
      </w:r>
    </w:p>
    <w:p w14:paraId="0EEBF4A8" w14:textId="77777777" w:rsidR="000E3A6B" w:rsidRPr="0039527F" w:rsidRDefault="000E3A6B" w:rsidP="000E3A6B">
      <w:pPr>
        <w:pStyle w:val="Rubrik3utannumrering"/>
      </w:pPr>
      <w:r w:rsidRPr="00DC2880">
        <w:t>4 kap. Längsta tid som personuppgifter får behandlas</w:t>
      </w:r>
    </w:p>
    <w:p w14:paraId="0D159465" w14:textId="77777777" w:rsidR="000E3A6B" w:rsidRDefault="000E3A6B" w:rsidP="000E3A6B">
      <w:pPr>
        <w:pStyle w:val="Rubrik4utannumrering"/>
        <w:spacing w:before="0"/>
      </w:pPr>
      <w:r>
        <w:t>Allmän bestämmelse</w:t>
      </w:r>
    </w:p>
    <w:p w14:paraId="0FEAA57C" w14:textId="77777777" w:rsidR="000E3A6B" w:rsidRDefault="000E3A6B" w:rsidP="000E3A6B">
      <w:pPr>
        <w:pStyle w:val="Brdtext"/>
      </w:pPr>
      <w:r>
        <w:rPr>
          <w:b/>
        </w:rPr>
        <w:t>1</w:t>
      </w:r>
      <w:r w:rsidRPr="00640C08">
        <w:rPr>
          <w:b/>
        </w:rPr>
        <w:t> §</w:t>
      </w:r>
      <w:r w:rsidRPr="00640C08">
        <w:t>    </w:t>
      </w:r>
      <w:r w:rsidRPr="00515795">
        <w:t xml:space="preserve">Personuppgifter får inte behandlas under längre tid än vad som </w:t>
      </w:r>
      <w:r>
        <w:t>är nödvändigt med hänsyn till ändamålet med behandlingen.</w:t>
      </w:r>
    </w:p>
    <w:p w14:paraId="37DB41C4" w14:textId="77777777" w:rsidR="000E3A6B" w:rsidRDefault="000E3A6B" w:rsidP="000E3A6B">
      <w:pPr>
        <w:pStyle w:val="Brdtextmedindrag"/>
      </w:pPr>
      <w:r>
        <w:t>Bestämmelsen</w:t>
      </w:r>
      <w:r w:rsidRPr="00515795">
        <w:t xml:space="preserve"> i första stycket hindrar inte att Säkerhetspolisen arkive</w:t>
      </w:r>
      <w:r>
        <w:softHyphen/>
      </w:r>
      <w:r w:rsidRPr="00515795">
        <w:t>rar och bevarar allmänna handlingar eller att arkivmaterial lämnas till en arkivmyndighet.</w:t>
      </w:r>
    </w:p>
    <w:p w14:paraId="7176CD1F" w14:textId="75A63574" w:rsidR="000E3A6B" w:rsidRDefault="000E3A6B" w:rsidP="000E3A6B">
      <w:pPr>
        <w:pStyle w:val="Brdtextmedindrag"/>
      </w:pPr>
      <w:r w:rsidRPr="00515795">
        <w:t>Vid automatiserad behandling gäller också de begränsningar som följer av 2–1</w:t>
      </w:r>
      <w:r>
        <w:t>0 </w:t>
      </w:r>
      <w:r w:rsidRPr="00515795">
        <w:t>§§.</w:t>
      </w:r>
    </w:p>
    <w:p w14:paraId="75A8250E" w14:textId="77777777" w:rsidR="000E3A6B" w:rsidRDefault="000E3A6B" w:rsidP="000E3A6B">
      <w:pPr>
        <w:pStyle w:val="Rubrik4utannumrering"/>
      </w:pPr>
      <w:r>
        <w:t>Personuppgifter som inte har gjorts gemensamt tillgängliga</w:t>
      </w:r>
    </w:p>
    <w:p w14:paraId="4EA28199" w14:textId="77777777" w:rsidR="000E3A6B" w:rsidRDefault="000E3A6B" w:rsidP="000E3A6B">
      <w:pPr>
        <w:pStyle w:val="Brdtext"/>
      </w:pPr>
      <w:r>
        <w:rPr>
          <w:b/>
        </w:rPr>
        <w:t>2</w:t>
      </w:r>
      <w:r w:rsidRPr="00640C08">
        <w:rPr>
          <w:b/>
        </w:rPr>
        <w:t> §</w:t>
      </w:r>
      <w:r w:rsidRPr="00640C08">
        <w:t>    </w:t>
      </w:r>
      <w:r>
        <w:t>Personuppgifter som inte har gjorts gemensamt tillgängliga får inte behandlas längre än</w:t>
      </w:r>
    </w:p>
    <w:p w14:paraId="4B5299A2" w14:textId="77777777" w:rsidR="000E3A6B" w:rsidRDefault="000E3A6B" w:rsidP="000E3A6B">
      <w:pPr>
        <w:pStyle w:val="Brdtextmedindrag"/>
      </w:pPr>
      <w:r>
        <w:lastRenderedPageBreak/>
        <w:t>1. ett år efter det att ärendet avslutades, om de behandlas i ett ärende, eller</w:t>
      </w:r>
    </w:p>
    <w:p w14:paraId="3ADCA788" w14:textId="77777777" w:rsidR="000E3A6B" w:rsidRDefault="000E3A6B" w:rsidP="000E3A6B">
      <w:pPr>
        <w:pStyle w:val="Brdtextmedindrag"/>
      </w:pPr>
      <w:r>
        <w:t>2. ett år efter det att de behandlades automatiserat första gången, om de inte kan hänföras till ett ärende.</w:t>
      </w:r>
    </w:p>
    <w:p w14:paraId="3E13D16A" w14:textId="77777777" w:rsidR="000E3A6B" w:rsidRDefault="000E3A6B" w:rsidP="000E3A6B">
      <w:pPr>
        <w:pStyle w:val="Brdtextmedindrag"/>
      </w:pPr>
      <w:r>
        <w:t>Bestämmelsen i 1 § andra stycket gäller inte vid tillämpningen av denna paragraf.</w:t>
      </w:r>
    </w:p>
    <w:p w14:paraId="1955B484" w14:textId="77777777" w:rsidR="000E3A6B" w:rsidRDefault="000E3A6B" w:rsidP="000E3A6B">
      <w:pPr>
        <w:pStyle w:val="Brdtextmedindrag"/>
      </w:pPr>
      <w:r>
        <w:t>Första stycket gäller inte personuppgifter i ärenden om utredning av eller lagföring för brott.</w:t>
      </w:r>
    </w:p>
    <w:p w14:paraId="07FAD9BD" w14:textId="77777777" w:rsidR="000E3A6B" w:rsidRDefault="000E3A6B" w:rsidP="000E3A6B">
      <w:pPr>
        <w:pStyle w:val="Rubrik4utannumrering"/>
      </w:pPr>
      <w:r>
        <w:t>Gemensamt tillgängliga uppgifter i ärenden om utredning av eller lagföring för brott</w:t>
      </w:r>
    </w:p>
    <w:p w14:paraId="3D7FDA76" w14:textId="77777777" w:rsidR="000E3A6B" w:rsidRDefault="000E3A6B" w:rsidP="000E3A6B">
      <w:pPr>
        <w:pStyle w:val="Brdtext"/>
      </w:pPr>
      <w:r>
        <w:rPr>
          <w:b/>
        </w:rPr>
        <w:t>3</w:t>
      </w:r>
      <w:r w:rsidRPr="00640C08">
        <w:rPr>
          <w:b/>
        </w:rPr>
        <w:t> §</w:t>
      </w:r>
      <w:r w:rsidRPr="00640C08">
        <w:t>    </w:t>
      </w:r>
      <w:r>
        <w:t>Om en brottsanmälan avskrivs på grund av att den påstådda gär</w:t>
      </w:r>
      <w:r>
        <w:softHyphen/>
        <w:t>ningen inte utgör brott, får personuppgifter som finns i anmälan och som har gjorts gemensamt tillgängliga inte längre behandlas för ändamål inom denna lags tillämpningsområde. Om en brottsanmälan i annat fall inte har lett till förundersökning eller annan motsvarande utredning, får personuppgifter som har gjorts gemensamt tillgängliga inte behandlas för ändamål inom denna lags tillämpningsområde när åtal inte längre får väckas för brottet.</w:t>
      </w:r>
    </w:p>
    <w:p w14:paraId="6CECC08C" w14:textId="77777777" w:rsidR="000E3A6B" w:rsidRDefault="000E3A6B" w:rsidP="000E3A6B">
      <w:pPr>
        <w:pStyle w:val="Brdtext"/>
      </w:pPr>
    </w:p>
    <w:p w14:paraId="51A3B956" w14:textId="77777777" w:rsidR="000E3A6B" w:rsidRDefault="000E3A6B" w:rsidP="000E3A6B">
      <w:pPr>
        <w:pStyle w:val="Brdtext"/>
      </w:pPr>
      <w:r>
        <w:rPr>
          <w:b/>
        </w:rPr>
        <w:t>4</w:t>
      </w:r>
      <w:r w:rsidRPr="00640C08">
        <w:rPr>
          <w:b/>
        </w:rPr>
        <w:t> §</w:t>
      </w:r>
      <w:r w:rsidRPr="00640C08">
        <w:t>    </w:t>
      </w:r>
      <w:r w:rsidRPr="00C6014D">
        <w:t>Om en förundersökning har lett</w:t>
      </w:r>
      <w:r>
        <w:t xml:space="preserve"> till åtal eller annan domstols</w:t>
      </w:r>
      <w:r w:rsidRPr="00C6014D">
        <w:t>pröv</w:t>
      </w:r>
      <w:r>
        <w:softHyphen/>
      </w:r>
      <w:r w:rsidRPr="00C6014D">
        <w:t>ning, får personuppgifter</w:t>
      </w:r>
      <w:r>
        <w:t xml:space="preserve"> som finns</w:t>
      </w:r>
      <w:r w:rsidRPr="00C6014D">
        <w:t xml:space="preserve"> </w:t>
      </w:r>
      <w:r>
        <w:t>i förundersökningen och som har gjorts gemensamt tillgängliga inte behand</w:t>
      </w:r>
      <w:r w:rsidRPr="00C6014D">
        <w:t>las för ändamål inom denna lags tillämpningsområde längre än fem år efter utgången av det kalen</w:t>
      </w:r>
      <w:r>
        <w:softHyphen/>
      </w:r>
      <w:r w:rsidRPr="00C6014D">
        <w:t>derår då domstolens avgörande fick laga kraft.</w:t>
      </w:r>
    </w:p>
    <w:p w14:paraId="110A0976" w14:textId="77777777" w:rsidR="000E3A6B" w:rsidRDefault="000E3A6B" w:rsidP="000E3A6B">
      <w:pPr>
        <w:pStyle w:val="Brdtextmedindrag"/>
      </w:pPr>
      <w:r w:rsidRPr="00C6014D">
        <w:t>Om en förundersökning har lagts ner eller avslutats på annat sätt än genom åtal, får personuppgifter</w:t>
      </w:r>
      <w:r>
        <w:t xml:space="preserve"> i </w:t>
      </w:r>
      <w:r w:rsidRPr="00C6014D">
        <w:t>förundersökningen inte behandlas för ändamål inom denna lags tillämpningsområde längre än fem år efter utgången av det kal</w:t>
      </w:r>
      <w:r>
        <w:t>enderår då åklagarens eller för</w:t>
      </w:r>
      <w:r w:rsidRPr="00C6014D">
        <w:t>undersökningsledarens beslut meddelades.</w:t>
      </w:r>
    </w:p>
    <w:p w14:paraId="4919B8F3" w14:textId="77777777" w:rsidR="000E3A6B" w:rsidRDefault="000E3A6B" w:rsidP="000E3A6B">
      <w:pPr>
        <w:pStyle w:val="Brdtextmedindrag"/>
      </w:pPr>
      <w:r w:rsidRPr="00C6014D">
        <w:t>Första och andra styckena gäller även personuppgifter i andra utred</w:t>
      </w:r>
      <w:r>
        <w:softHyphen/>
      </w:r>
      <w:r w:rsidRPr="00C6014D">
        <w:t>ningar som handläggs enligt bestämmelser i 23</w:t>
      </w:r>
      <w:r>
        <w:t> kap. rätte</w:t>
      </w:r>
      <w:r w:rsidRPr="00C6014D">
        <w:t>gångsbalken.</w:t>
      </w:r>
    </w:p>
    <w:p w14:paraId="7AD92E3F" w14:textId="77777777" w:rsidR="000E3A6B" w:rsidRDefault="000E3A6B" w:rsidP="000E3A6B">
      <w:pPr>
        <w:pStyle w:val="Brdtext"/>
      </w:pPr>
    </w:p>
    <w:p w14:paraId="78D01D45" w14:textId="77777777" w:rsidR="000E3A6B" w:rsidRDefault="000E3A6B" w:rsidP="000E3A6B">
      <w:pPr>
        <w:pStyle w:val="Brdtext"/>
      </w:pPr>
      <w:r>
        <w:rPr>
          <w:b/>
        </w:rPr>
        <w:t>5</w:t>
      </w:r>
      <w:r w:rsidRPr="00640C08">
        <w:rPr>
          <w:b/>
        </w:rPr>
        <w:t> §</w:t>
      </w:r>
      <w:r w:rsidRPr="00640C08">
        <w:t>    </w:t>
      </w:r>
      <w:r>
        <w:t>Om en förundersökning mot en person har lagts ner, om ett åtal har lagts ner eller om en frikännande dom har fått laga kraft, får personen inte längre vara sökbar som misstänkt.</w:t>
      </w:r>
    </w:p>
    <w:p w14:paraId="62FFDFF8" w14:textId="77777777" w:rsidR="000E3A6B" w:rsidRDefault="000E3A6B" w:rsidP="000E3A6B">
      <w:pPr>
        <w:pStyle w:val="Rubrik4utannumrering"/>
      </w:pPr>
      <w:r>
        <w:t>Övriga gemensamt tillgängliga uppgifter</w:t>
      </w:r>
    </w:p>
    <w:p w14:paraId="0D400955" w14:textId="77777777" w:rsidR="000E3A6B" w:rsidRDefault="000E3A6B" w:rsidP="000E3A6B">
      <w:pPr>
        <w:pStyle w:val="Brdtext"/>
      </w:pPr>
      <w:r>
        <w:rPr>
          <w:b/>
        </w:rPr>
        <w:t>6</w:t>
      </w:r>
      <w:r w:rsidRPr="00640C08">
        <w:rPr>
          <w:b/>
        </w:rPr>
        <w:t> §</w:t>
      </w:r>
      <w:r w:rsidRPr="00640C08">
        <w:t>    </w:t>
      </w:r>
      <w:r>
        <w:t>Andra personuppgifter än de som anges i 3 eller 4 § och som har gjorts gemensamt tillgängliga får som längst behandlas under den tid som anges i 7–10 §§.</w:t>
      </w:r>
    </w:p>
    <w:p w14:paraId="6CB2CC5B" w14:textId="77777777" w:rsidR="000E3A6B" w:rsidRDefault="000E3A6B" w:rsidP="000E3A6B">
      <w:pPr>
        <w:pStyle w:val="Brdtextmedindrag"/>
      </w:pPr>
      <w:r>
        <w:t>Bestämmelsen i 1 § andra stycket gäller inte vid tillämpningen av 7–10 §§.</w:t>
      </w:r>
    </w:p>
    <w:p w14:paraId="2256AE08" w14:textId="77777777" w:rsidR="000E3A6B" w:rsidRDefault="000E3A6B" w:rsidP="000E3A6B">
      <w:pPr>
        <w:pStyle w:val="Brdtextmedindrag"/>
      </w:pPr>
    </w:p>
    <w:p w14:paraId="725F1CD4" w14:textId="77777777" w:rsidR="000E3A6B" w:rsidRDefault="000E3A6B" w:rsidP="000E3A6B">
      <w:pPr>
        <w:pStyle w:val="Brdtext"/>
      </w:pPr>
      <w:r>
        <w:rPr>
          <w:b/>
        </w:rPr>
        <w:t>7</w:t>
      </w:r>
      <w:r w:rsidRPr="00640C08">
        <w:rPr>
          <w:b/>
        </w:rPr>
        <w:t> §</w:t>
      </w:r>
      <w:r w:rsidRPr="00640C08">
        <w:t>    </w:t>
      </w:r>
      <w:r>
        <w:t xml:space="preserve">Personuppgifter får inte behandlas längre än tio år efter utgången av det kalenderår då den senaste registreringen gjordes </w:t>
      </w:r>
      <w:r w:rsidRPr="00DC2880">
        <w:t>avseende personen.</w:t>
      </w:r>
    </w:p>
    <w:p w14:paraId="45E1EC7F" w14:textId="1B691DCC" w:rsidR="000E3A6B" w:rsidRDefault="000E3A6B" w:rsidP="000E3A6B">
      <w:pPr>
        <w:pStyle w:val="Brdtextmedindrag"/>
      </w:pPr>
      <w:r>
        <w:t xml:space="preserve">Uppgifter om en person som vid tiden för registreringen inte fyllt 18 år får dock inte behandlas längre än fem år efter utgången av det kalenderår då den senaste registreringen gjordes avseende </w:t>
      </w:r>
      <w:r w:rsidRPr="004A4311">
        <w:t>den unge</w:t>
      </w:r>
      <w:r>
        <w:t>.</w:t>
      </w:r>
      <w:r w:rsidRPr="004A4311">
        <w:t xml:space="preserve"> </w:t>
      </w:r>
      <w:r>
        <w:t>O</w:t>
      </w:r>
      <w:r w:rsidRPr="004A4311">
        <w:t>m</w:t>
      </w:r>
      <w:r>
        <w:t xml:space="preserve"> en </w:t>
      </w:r>
      <w:r w:rsidRPr="004A4311">
        <w:t xml:space="preserve">ny </w:t>
      </w:r>
      <w:r w:rsidRPr="004A4311">
        <w:lastRenderedPageBreak/>
        <w:t>registrering</w:t>
      </w:r>
      <w:r>
        <w:t xml:space="preserve"> avseende personen görs</w:t>
      </w:r>
      <w:r w:rsidRPr="004A4311">
        <w:t xml:space="preserve"> efter det att han eller hon fyllt 18 år</w:t>
      </w:r>
      <w:r>
        <w:t>, gäller i stället den tidsfrist som anges i första stycket för samtliga personuppgifter.</w:t>
      </w:r>
    </w:p>
    <w:p w14:paraId="073AAB2B" w14:textId="77777777" w:rsidR="000E3A6B" w:rsidRDefault="000E3A6B" w:rsidP="000E3A6B">
      <w:pPr>
        <w:pStyle w:val="Brdtextmedindrag"/>
      </w:pPr>
      <w:r>
        <w:t>Första och andra styckena gäller inte sådana personuppgifter som avses i 8 och 9 §§.</w:t>
      </w:r>
    </w:p>
    <w:p w14:paraId="70C53ABA" w14:textId="77777777" w:rsidR="000E3A6B" w:rsidRDefault="000E3A6B" w:rsidP="000E3A6B">
      <w:pPr>
        <w:pStyle w:val="Brdtext"/>
      </w:pPr>
    </w:p>
    <w:p w14:paraId="596AF4EB" w14:textId="77777777" w:rsidR="000E3A6B" w:rsidRDefault="000E3A6B" w:rsidP="000E3A6B">
      <w:pPr>
        <w:pStyle w:val="Brdtextmedindrag"/>
        <w:ind w:firstLine="0"/>
      </w:pPr>
      <w:r>
        <w:rPr>
          <w:b/>
        </w:rPr>
        <w:t>8</w:t>
      </w:r>
      <w:r w:rsidRPr="00640C08">
        <w:rPr>
          <w:b/>
        </w:rPr>
        <w:t> §</w:t>
      </w:r>
      <w:r w:rsidRPr="00640C08">
        <w:t>    </w:t>
      </w:r>
      <w:r>
        <w:t>Personuppgifter som behandlas i en sådan uppgiftssamling som anges i 3 kap. 4 § tredje stycket får inte behandlas längre än tre år efter utgången av det kalenderår då den senaste registreringen gjordes av</w:t>
      </w:r>
      <w:r>
        <w:softHyphen/>
        <w:t>seende personen.</w:t>
      </w:r>
    </w:p>
    <w:p w14:paraId="7742C53E" w14:textId="77777777" w:rsidR="000E3A6B" w:rsidRDefault="000E3A6B" w:rsidP="000E3A6B">
      <w:pPr>
        <w:pStyle w:val="Brdtext"/>
      </w:pPr>
    </w:p>
    <w:p w14:paraId="5795CE9D" w14:textId="77777777" w:rsidR="000E3A6B" w:rsidRDefault="000E3A6B" w:rsidP="000E3A6B">
      <w:pPr>
        <w:pStyle w:val="Brdtext"/>
      </w:pPr>
      <w:r>
        <w:rPr>
          <w:b/>
        </w:rPr>
        <w:t>9</w:t>
      </w:r>
      <w:r w:rsidRPr="00640C08">
        <w:rPr>
          <w:b/>
        </w:rPr>
        <w:t> §</w:t>
      </w:r>
      <w:r w:rsidRPr="00640C08">
        <w:t>    </w:t>
      </w:r>
      <w:r>
        <w:t>Personuppgifter som hänför sig till sådan säkerhetshotande verk</w:t>
      </w:r>
      <w:r>
        <w:softHyphen/>
        <w:t>samhet som avses i 18 och 19 kap. brottsbalken och som utövas av främman</w:t>
      </w:r>
      <w:r>
        <w:softHyphen/>
        <w:t>de makt, får inte behandlas längre än 40 år efter utgången av det kalen</w:t>
      </w:r>
      <w:r>
        <w:softHyphen/>
        <w:t>derår då den senaste registreringen gjordes avseende personens anknyt</w:t>
      </w:r>
      <w:r>
        <w:softHyphen/>
        <w:t>ning till brott eller brottslig verksamhet. För personuppgifter som be</w:t>
      </w:r>
      <w:r>
        <w:softHyphen/>
        <w:t>handlas i en sådan uppgiftssamling som anges i 3 kap. 4 § tredje stycket gäller 8 §.</w:t>
      </w:r>
    </w:p>
    <w:p w14:paraId="292436E0" w14:textId="77777777" w:rsidR="000E3A6B" w:rsidRDefault="000E3A6B" w:rsidP="000E3A6B">
      <w:pPr>
        <w:pStyle w:val="Brdtextmedindrag"/>
      </w:pPr>
    </w:p>
    <w:p w14:paraId="6D5A010B" w14:textId="2731BF05" w:rsidR="000E3A6B" w:rsidRDefault="000E3A6B" w:rsidP="000E3A6B">
      <w:pPr>
        <w:pStyle w:val="Brdtext"/>
      </w:pPr>
      <w:r>
        <w:rPr>
          <w:b/>
        </w:rPr>
        <w:t>10</w:t>
      </w:r>
      <w:r w:rsidRPr="00640C08">
        <w:rPr>
          <w:b/>
        </w:rPr>
        <w:t> §</w:t>
      </w:r>
      <w:r w:rsidRPr="00640C08">
        <w:t>    </w:t>
      </w:r>
      <w:r>
        <w:t>Om det finns särskilda skäl får Säkerhetspolisen besluta att per</w:t>
      </w:r>
      <w:r>
        <w:softHyphen/>
        <w:t>sonuppgifter får behandlas under längre tid än vad som anges i 7–9 §§, om uppgifterna fortfarande behövs för det ändamål som de behandlas för. Om personuppgifter behandlas med stöd av ett sådant beslut ska frå</w:t>
      </w:r>
      <w:r>
        <w:softHyphen/>
        <w:t>gan om fortsatt behandling prövas på nytt senast vid utgången av det tionde kalenderåret efter beslutet eller, om det är fråga om uppgifter som avses i 8 §, senast vid utgången av det tredje kalenderåret efter beslutet. Tiden som personuppgifterna får behandlas får vid varje tillfälle för</w:t>
      </w:r>
      <w:r>
        <w:softHyphen/>
        <w:t>längas med längst tio år eller, om det är fråga om uppgifter som avses i 8 §, med längst tre år.</w:t>
      </w:r>
    </w:p>
    <w:p w14:paraId="30E702C0" w14:textId="77777777" w:rsidR="000E3A6B" w:rsidRDefault="000E3A6B" w:rsidP="000E3A6B">
      <w:pPr>
        <w:pStyle w:val="Rubrik4utannumrering"/>
      </w:pPr>
      <w:r>
        <w:t>Rätt att meddela föreskrifter</w:t>
      </w:r>
    </w:p>
    <w:p w14:paraId="29614E0D" w14:textId="77777777" w:rsidR="000E3A6B" w:rsidRDefault="000E3A6B" w:rsidP="000E3A6B">
      <w:pPr>
        <w:pStyle w:val="Brdtext"/>
      </w:pPr>
      <w:r>
        <w:rPr>
          <w:b/>
        </w:rPr>
        <w:t>11</w:t>
      </w:r>
      <w:r w:rsidRPr="00640C08">
        <w:rPr>
          <w:b/>
        </w:rPr>
        <w:t> §</w:t>
      </w:r>
      <w:r w:rsidRPr="00640C08">
        <w:t>    </w:t>
      </w:r>
      <w:r>
        <w:t>Regeringen kan med stöd av 8 kap. 7 § regeringsformen meddela föreskrifter om att vissa kategorier av personuppgifter får fortsätta att behandlas för ändamål inom denna lags tillämpningsområde under längre tid än vad som anges i 3 och 4 §§.</w:t>
      </w:r>
    </w:p>
    <w:p w14:paraId="14FC1B72" w14:textId="77777777" w:rsidR="000E3A6B" w:rsidRDefault="000E3A6B" w:rsidP="000E3A6B">
      <w:pPr>
        <w:pStyle w:val="Brdtextmedindrag"/>
      </w:pPr>
    </w:p>
    <w:p w14:paraId="26B5AC46" w14:textId="77777777" w:rsidR="000E3A6B" w:rsidRDefault="000E3A6B" w:rsidP="000E3A6B">
      <w:pPr>
        <w:pStyle w:val="Brdtext"/>
      </w:pPr>
      <w:r>
        <w:rPr>
          <w:b/>
        </w:rPr>
        <w:t>12</w:t>
      </w:r>
      <w:r w:rsidRPr="00640C08">
        <w:rPr>
          <w:b/>
        </w:rPr>
        <w:t> §</w:t>
      </w:r>
      <w:r w:rsidRPr="00640C08">
        <w:t>    </w:t>
      </w:r>
      <w:r>
        <w:t>Regeringen eller den myndighet som regeringen bestämmer kan med stöd av 8 kap. 7 § regeringsformen meddela föreskrifter om</w:t>
      </w:r>
    </w:p>
    <w:p w14:paraId="229EB453" w14:textId="3A399651" w:rsidR="000E3A6B" w:rsidRDefault="000E3A6B" w:rsidP="000E3A6B">
      <w:pPr>
        <w:pStyle w:val="Brdtextmedindrag"/>
      </w:pPr>
      <w:r>
        <w:t>1. att personuppgifter får behandlas för arkivändamål av allmänt intres</w:t>
      </w:r>
      <w:r>
        <w:softHyphen/>
        <w:t>se eller vetenskapliga, statistiska eller historiska ändamål under längre tid än vad som anges i 2 § första stycket eller någon av 7–10 §§, och</w:t>
      </w:r>
    </w:p>
    <w:p w14:paraId="3D78A526" w14:textId="77777777" w:rsidR="000E3A6B" w:rsidRDefault="000E3A6B" w:rsidP="000E3A6B">
      <w:pPr>
        <w:pStyle w:val="Brdtextmedindrag"/>
      </w:pPr>
      <w:r>
        <w:t>2. begränsning av behandlingen av personuppgifter för ändamål inom denna lags tillämpningsområde vid digital arkivering.</w:t>
      </w:r>
    </w:p>
    <w:p w14:paraId="58648A34" w14:textId="77777777" w:rsidR="000E3A6B" w:rsidRDefault="000E3A6B" w:rsidP="000E3A6B">
      <w:pPr>
        <w:pStyle w:val="Rubrik3utannumrering"/>
      </w:pPr>
      <w:r>
        <w:lastRenderedPageBreak/>
        <w:t>5 kap. Skyldigheter som personuppgiftsansvarig</w:t>
      </w:r>
    </w:p>
    <w:p w14:paraId="2416E035" w14:textId="77777777" w:rsidR="000E3A6B" w:rsidRDefault="000E3A6B" w:rsidP="000E3A6B">
      <w:pPr>
        <w:pStyle w:val="Rubrik4utannumrering"/>
        <w:spacing w:before="0"/>
      </w:pPr>
      <w:r>
        <w:t>Åtgärder för att säkerställa författningsenlig behandling</w:t>
      </w:r>
    </w:p>
    <w:p w14:paraId="1CA419A3" w14:textId="77777777" w:rsidR="000E3A6B" w:rsidRDefault="000E3A6B" w:rsidP="000E3A6B">
      <w:pPr>
        <w:pStyle w:val="Rubrik5utannumrering"/>
        <w:spacing w:before="0"/>
      </w:pPr>
      <w:r>
        <w:t>Tekniska och organisatoriska åtgärder</w:t>
      </w:r>
    </w:p>
    <w:p w14:paraId="5E784786" w14:textId="77777777" w:rsidR="000E3A6B" w:rsidRDefault="000E3A6B" w:rsidP="000E3A6B">
      <w:pPr>
        <w:pStyle w:val="Brdtext"/>
      </w:pPr>
      <w:r>
        <w:rPr>
          <w:b/>
        </w:rPr>
        <w:t>1</w:t>
      </w:r>
      <w:r w:rsidRPr="00640C08">
        <w:rPr>
          <w:b/>
        </w:rPr>
        <w:t> §</w:t>
      </w:r>
      <w:r w:rsidRPr="00640C08">
        <w:t>    </w:t>
      </w:r>
      <w:r>
        <w:t>Säkerhetspolisen ska, genom lämpliga tekniska och organisatoriska åtgärder, säkerställa och kunna visa att behandlingen av personuppgifter är författningsenlig och att registrerades rättigheter skyddas.</w:t>
      </w:r>
    </w:p>
    <w:p w14:paraId="475CBA31" w14:textId="77777777" w:rsidR="000E3A6B" w:rsidRDefault="000E3A6B" w:rsidP="000E3A6B">
      <w:pPr>
        <w:pStyle w:val="Brdtext"/>
      </w:pPr>
    </w:p>
    <w:p w14:paraId="4B5FD3D3" w14:textId="77777777" w:rsidR="000E3A6B" w:rsidRDefault="000E3A6B" w:rsidP="000E3A6B">
      <w:pPr>
        <w:pStyle w:val="Brdtext"/>
      </w:pPr>
      <w:r>
        <w:rPr>
          <w:b/>
        </w:rPr>
        <w:t>2</w:t>
      </w:r>
      <w:r w:rsidRPr="00640C08">
        <w:rPr>
          <w:b/>
        </w:rPr>
        <w:t> §</w:t>
      </w:r>
      <w:r w:rsidRPr="00640C08">
        <w:t>    </w:t>
      </w:r>
      <w:r>
        <w:t>Säkerhetspolisen ska när medlen för behandlingen bestäms och vid behandlingen, genom lämpliga tekniska och organisatoriska åtgärder, se till att nödvändiga skyddsåtgärder integreras i behandlingen (inbyggt dataskydd).</w:t>
      </w:r>
    </w:p>
    <w:p w14:paraId="364E2051" w14:textId="77777777" w:rsidR="000E3A6B" w:rsidRDefault="000E3A6B" w:rsidP="000E3A6B">
      <w:pPr>
        <w:pStyle w:val="Brdtextmedindrag"/>
      </w:pPr>
    </w:p>
    <w:p w14:paraId="6E3A9505" w14:textId="77777777" w:rsidR="000E3A6B" w:rsidRDefault="000E3A6B" w:rsidP="000E3A6B">
      <w:pPr>
        <w:pStyle w:val="Brdtext"/>
      </w:pPr>
      <w:r>
        <w:rPr>
          <w:b/>
        </w:rPr>
        <w:t>3</w:t>
      </w:r>
      <w:r w:rsidRPr="00640C08">
        <w:rPr>
          <w:b/>
        </w:rPr>
        <w:t> §</w:t>
      </w:r>
      <w:r w:rsidRPr="00640C08">
        <w:t>    </w:t>
      </w:r>
      <w:r>
        <w:t>Säkerhetspolisen ska se till att det i automatiserade behandlings</w:t>
      </w:r>
      <w:r>
        <w:softHyphen/>
        <w:t>system som regel inte är möjligt att behandla andra personuppgifter än de som är nödvändiga för varje särskilt angivet ändamål med behandlingen (dataskydd som standard).</w:t>
      </w:r>
    </w:p>
    <w:p w14:paraId="5873D99A" w14:textId="77777777" w:rsidR="000E3A6B" w:rsidRDefault="000E3A6B" w:rsidP="000E3A6B">
      <w:pPr>
        <w:pStyle w:val="Brdtextmedindrag"/>
      </w:pPr>
    </w:p>
    <w:p w14:paraId="6F6FBB4A" w14:textId="77777777" w:rsidR="000E3A6B" w:rsidRDefault="000E3A6B" w:rsidP="000E3A6B">
      <w:pPr>
        <w:pStyle w:val="Brdtext"/>
      </w:pPr>
      <w:r>
        <w:rPr>
          <w:b/>
        </w:rPr>
        <w:t>4</w:t>
      </w:r>
      <w:r w:rsidRPr="00640C08">
        <w:rPr>
          <w:b/>
        </w:rPr>
        <w:t> §</w:t>
      </w:r>
      <w:r w:rsidRPr="00640C08">
        <w:t>    </w:t>
      </w:r>
      <w:r>
        <w:t>Säkerhetspolisen ska säkerställa att det i automatiserade behand</w:t>
      </w:r>
      <w:r>
        <w:softHyphen/>
        <w:t>lingssystem förs loggar över personuppgiftsbehandling i den utsträckning det är särskilt föreskrivet.</w:t>
      </w:r>
    </w:p>
    <w:p w14:paraId="2C70F7A0" w14:textId="77777777" w:rsidR="000E3A6B" w:rsidRDefault="000E3A6B" w:rsidP="000E3A6B">
      <w:pPr>
        <w:pStyle w:val="Rubrik5utannumrering"/>
      </w:pPr>
      <w:r>
        <w:t>Tillgången till personuppgifter</w:t>
      </w:r>
    </w:p>
    <w:p w14:paraId="04D884C7" w14:textId="77777777" w:rsidR="000E3A6B" w:rsidRDefault="000E3A6B" w:rsidP="000E3A6B">
      <w:pPr>
        <w:pStyle w:val="Brdtext"/>
      </w:pPr>
      <w:r>
        <w:rPr>
          <w:b/>
        </w:rPr>
        <w:t>5</w:t>
      </w:r>
      <w:r w:rsidRPr="00640C08">
        <w:rPr>
          <w:b/>
        </w:rPr>
        <w:t> §</w:t>
      </w:r>
      <w:r w:rsidRPr="00640C08">
        <w:t>    </w:t>
      </w:r>
      <w:r>
        <w:t>Säkerhetspolisen ska se till att tillgången till personuppgifter be</w:t>
      </w:r>
      <w:r>
        <w:softHyphen/>
        <w:t>gränsas till vad var och en behöver för att kunna fullgöra sina arbetsupp</w:t>
      </w:r>
      <w:r>
        <w:softHyphen/>
        <w:t>gifter.</w:t>
      </w:r>
    </w:p>
    <w:p w14:paraId="016A7CFF" w14:textId="77777777" w:rsidR="000E3A6B" w:rsidRDefault="000E3A6B" w:rsidP="000E3A6B">
      <w:pPr>
        <w:pStyle w:val="Rubrik5utannumrering"/>
      </w:pPr>
      <w:r>
        <w:t>Konsekvensbedömning och förhandssamråd</w:t>
      </w:r>
    </w:p>
    <w:p w14:paraId="6D49E6AD" w14:textId="46D69FAE" w:rsidR="000E3A6B" w:rsidRDefault="000E3A6B" w:rsidP="000E3A6B">
      <w:pPr>
        <w:pStyle w:val="Brdtext"/>
      </w:pPr>
      <w:r>
        <w:rPr>
          <w:b/>
        </w:rPr>
        <w:t>6</w:t>
      </w:r>
      <w:r w:rsidRPr="00640C08">
        <w:rPr>
          <w:b/>
        </w:rPr>
        <w:t> §</w:t>
      </w:r>
      <w:r w:rsidRPr="00640C08">
        <w:t>    </w:t>
      </w:r>
      <w:r>
        <w:t>Om</w:t>
      </w:r>
      <w:r w:rsidRPr="0023319F">
        <w:t xml:space="preserve"> en </w:t>
      </w:r>
      <w:r>
        <w:t xml:space="preserve">ny </w:t>
      </w:r>
      <w:r w:rsidRPr="0023319F">
        <w:t xml:space="preserve">typ av behandling, </w:t>
      </w:r>
      <w:r>
        <w:t>eller betydande förändringar av</w:t>
      </w:r>
      <w:r w:rsidRPr="0023319F">
        <w:t xml:space="preserve"> redan pågående behandling, </w:t>
      </w:r>
      <w:r>
        <w:t xml:space="preserve">kan </w:t>
      </w:r>
      <w:r w:rsidRPr="0023319F">
        <w:t xml:space="preserve">antas medföra särskild risk för intrång i </w:t>
      </w:r>
      <w:r>
        <w:t xml:space="preserve">den </w:t>
      </w:r>
      <w:r w:rsidRPr="0023319F">
        <w:t>registrerades personliga integritet, ska Säkerhetspolisen innan behand</w:t>
      </w:r>
      <w:r>
        <w:softHyphen/>
      </w:r>
      <w:r w:rsidRPr="0023319F">
        <w:t>lingen påbörjas eller förändringen genomförs bedöma konsekvenserna för skyddet av personuppgifter.</w:t>
      </w:r>
    </w:p>
    <w:p w14:paraId="472362D9" w14:textId="77777777" w:rsidR="000E3A6B" w:rsidRDefault="000E3A6B" w:rsidP="000E3A6B">
      <w:pPr>
        <w:pStyle w:val="Brdtextmedindrag"/>
      </w:pPr>
      <w:r w:rsidRPr="0023319F">
        <w:t xml:space="preserve">Om konsekvensbedömningen visar att det finns särskild risk för intrång i registrerades personliga </w:t>
      </w:r>
      <w:r>
        <w:t>integritet eller om typen av be</w:t>
      </w:r>
      <w:r w:rsidRPr="0023319F">
        <w:t>handling innebär särskild risk för intrång, ska Säkerhetspolisen samråda med tillsynsmyn</w:t>
      </w:r>
      <w:r>
        <w:softHyphen/>
      </w:r>
      <w:r w:rsidRPr="0023319F">
        <w:t xml:space="preserve">digheten </w:t>
      </w:r>
      <w:r>
        <w:t>i god tid innan behandlingen på</w:t>
      </w:r>
      <w:r w:rsidRPr="0023319F">
        <w:t>börjas eller betydande föränd</w:t>
      </w:r>
      <w:r>
        <w:softHyphen/>
      </w:r>
      <w:r w:rsidRPr="0023319F">
        <w:t>ringar genomförs</w:t>
      </w:r>
      <w:r>
        <w:t xml:space="preserve"> (förhandssamråd)</w:t>
      </w:r>
      <w:r w:rsidRPr="0023319F">
        <w:t>.</w:t>
      </w:r>
    </w:p>
    <w:p w14:paraId="339408B5" w14:textId="77777777" w:rsidR="000E3A6B" w:rsidRDefault="000E3A6B" w:rsidP="000E3A6B">
      <w:pPr>
        <w:pStyle w:val="Rubrik4utannumrering"/>
      </w:pPr>
      <w:r>
        <w:t>Säkerhetsåtgärder</w:t>
      </w:r>
    </w:p>
    <w:p w14:paraId="511ED47B" w14:textId="77777777" w:rsidR="000E3A6B" w:rsidRDefault="000E3A6B" w:rsidP="000E3A6B">
      <w:pPr>
        <w:pStyle w:val="Brdtext"/>
      </w:pPr>
      <w:r>
        <w:rPr>
          <w:b/>
        </w:rPr>
        <w:t>7</w:t>
      </w:r>
      <w:r w:rsidRPr="00640C08">
        <w:rPr>
          <w:b/>
        </w:rPr>
        <w:t> §</w:t>
      </w:r>
      <w:r w:rsidRPr="00640C08">
        <w:t>    </w:t>
      </w:r>
      <w:r>
        <w:t>Säkerhetspolisen ska vidta lämpliga tekniska och organisatoriska åtgärder för att skydda de personuppgifter som behandlas, särskilt mot obehörig eller otillåten behandling och mot förlust, förstöring eller annan oavsiktlig skada.</w:t>
      </w:r>
    </w:p>
    <w:p w14:paraId="26CA4C86" w14:textId="77777777" w:rsidR="000E3A6B" w:rsidRDefault="000E3A6B" w:rsidP="000E3A6B">
      <w:pPr>
        <w:pStyle w:val="Rubrik4utannumrering"/>
      </w:pPr>
      <w:r>
        <w:lastRenderedPageBreak/>
        <w:t>Samarbete med tillsynsmyndigheten</w:t>
      </w:r>
    </w:p>
    <w:p w14:paraId="39E6825A" w14:textId="77777777" w:rsidR="000E3A6B" w:rsidRDefault="000E3A6B" w:rsidP="000E3A6B">
      <w:pPr>
        <w:pStyle w:val="Brdtext"/>
      </w:pPr>
      <w:r>
        <w:rPr>
          <w:b/>
        </w:rPr>
        <w:t>8</w:t>
      </w:r>
      <w:r w:rsidRPr="00640C08">
        <w:rPr>
          <w:b/>
        </w:rPr>
        <w:t> §</w:t>
      </w:r>
      <w:r w:rsidRPr="00640C08">
        <w:t>    </w:t>
      </w:r>
      <w:r>
        <w:t>Säkerhetspolisen ska samarbeta med tillsynsmyndigheten när den utför uppgifter enligt denna lag och föreskrifter som har meddelats i anslutning till lagen.</w:t>
      </w:r>
    </w:p>
    <w:p w14:paraId="5B239015" w14:textId="77777777" w:rsidR="000E3A6B" w:rsidRDefault="000E3A6B" w:rsidP="000E3A6B">
      <w:pPr>
        <w:pStyle w:val="Rubrik4utannumrering"/>
      </w:pPr>
      <w:r>
        <w:t>Dataskyddsombud</w:t>
      </w:r>
    </w:p>
    <w:p w14:paraId="7E5B6A37" w14:textId="77777777" w:rsidR="000E3A6B" w:rsidRDefault="000E3A6B" w:rsidP="000E3A6B">
      <w:pPr>
        <w:pStyle w:val="Brdtext"/>
      </w:pPr>
      <w:r>
        <w:rPr>
          <w:b/>
        </w:rPr>
        <w:t>9</w:t>
      </w:r>
      <w:r w:rsidRPr="00640C08">
        <w:rPr>
          <w:b/>
        </w:rPr>
        <w:t> §</w:t>
      </w:r>
      <w:r w:rsidRPr="00640C08">
        <w:t>    </w:t>
      </w:r>
      <w:r>
        <w:t>Säkerhetspolisen ska inom myndigheten utse ett eller flera data</w:t>
      </w:r>
      <w:r>
        <w:softHyphen/>
        <w:t>skyddsombud och anmäla till tillsynsmyndigheten när dataskyddsombud utses och entledigas.</w:t>
      </w:r>
    </w:p>
    <w:p w14:paraId="1406B219" w14:textId="77777777" w:rsidR="000E3A6B" w:rsidRDefault="000E3A6B" w:rsidP="000E3A6B">
      <w:pPr>
        <w:pStyle w:val="Brdtextmedindrag"/>
      </w:pPr>
    </w:p>
    <w:p w14:paraId="5FEB3522" w14:textId="77777777" w:rsidR="000E3A6B" w:rsidRDefault="000E3A6B" w:rsidP="000E3A6B">
      <w:pPr>
        <w:pStyle w:val="Brdtext"/>
      </w:pPr>
      <w:r>
        <w:rPr>
          <w:b/>
        </w:rPr>
        <w:t>10</w:t>
      </w:r>
      <w:r w:rsidRPr="00640C08">
        <w:rPr>
          <w:b/>
        </w:rPr>
        <w:t> §</w:t>
      </w:r>
      <w:r w:rsidRPr="00640C08">
        <w:t>    </w:t>
      </w:r>
      <w:r w:rsidRPr="0023319F">
        <w:t>Dataskyddsombud ska</w:t>
      </w:r>
    </w:p>
    <w:p w14:paraId="5D624133" w14:textId="77777777" w:rsidR="000E3A6B" w:rsidRDefault="000E3A6B" w:rsidP="000E3A6B">
      <w:pPr>
        <w:pStyle w:val="Brdtextmedindrag"/>
      </w:pPr>
      <w:r w:rsidRPr="0023319F">
        <w:t>1.</w:t>
      </w:r>
      <w:r>
        <w:t> </w:t>
      </w:r>
      <w:r w:rsidRPr="0023319F">
        <w:t>självständigt kontrollera att</w:t>
      </w:r>
      <w:r>
        <w:t xml:space="preserve"> Säkerhetspolisen behandlar per</w:t>
      </w:r>
      <w:r w:rsidRPr="0023319F">
        <w:t>sonupp</w:t>
      </w:r>
      <w:r>
        <w:softHyphen/>
      </w:r>
      <w:r w:rsidRPr="0023319F">
        <w:t>gifter författningsenligt och på ett korrekt sätt och i övrigt fullgör sina skyldigheter,</w:t>
      </w:r>
    </w:p>
    <w:p w14:paraId="1D6C384B" w14:textId="77777777" w:rsidR="000E3A6B" w:rsidRDefault="000E3A6B" w:rsidP="000E3A6B">
      <w:pPr>
        <w:pStyle w:val="Brdtextmedindrag"/>
      </w:pPr>
      <w:r w:rsidRPr="0023319F">
        <w:t>2.</w:t>
      </w:r>
      <w:r>
        <w:t> </w:t>
      </w:r>
      <w:r w:rsidRPr="0023319F">
        <w:t>informera och ge råd till</w:t>
      </w:r>
      <w:r>
        <w:t xml:space="preserve"> Säkerhetspolisen och de som be</w:t>
      </w:r>
      <w:r w:rsidRPr="0023319F">
        <w:t>handlar per</w:t>
      </w:r>
      <w:r>
        <w:softHyphen/>
      </w:r>
      <w:r w:rsidRPr="0023319F">
        <w:t>sonuppgifter under myndighetens ledning om deras skyldigheter vid be</w:t>
      </w:r>
      <w:r>
        <w:softHyphen/>
      </w:r>
      <w:r w:rsidRPr="0023319F">
        <w:t>handling av personuppgifter,</w:t>
      </w:r>
    </w:p>
    <w:p w14:paraId="5BB844E6" w14:textId="77777777" w:rsidR="000E3A6B" w:rsidRDefault="000E3A6B" w:rsidP="000E3A6B">
      <w:pPr>
        <w:pStyle w:val="Brdtextmedindrag"/>
      </w:pPr>
      <w:r w:rsidRPr="0023319F">
        <w:t>3.</w:t>
      </w:r>
      <w:r>
        <w:t> </w:t>
      </w:r>
      <w:r w:rsidRPr="0023319F">
        <w:t>på begäran ge Säkerhetspol</w:t>
      </w:r>
      <w:r>
        <w:t>isen råd vid en konsekvensbedöm</w:t>
      </w:r>
      <w:r w:rsidRPr="0023319F">
        <w:t>ning och kontrollera att den genomförs på korrekt sätt,</w:t>
      </w:r>
    </w:p>
    <w:p w14:paraId="47381979" w14:textId="77777777" w:rsidR="000E3A6B" w:rsidRDefault="000E3A6B" w:rsidP="000E3A6B">
      <w:pPr>
        <w:pStyle w:val="Brdtextmedindrag"/>
      </w:pPr>
      <w:r w:rsidRPr="0023319F">
        <w:t>4.</w:t>
      </w:r>
      <w:r>
        <w:t> </w:t>
      </w:r>
      <w:r w:rsidRPr="0023319F">
        <w:t>vara kontaktpunkt för enskilda i frågor som rör behandling av per</w:t>
      </w:r>
      <w:r>
        <w:softHyphen/>
      </w:r>
      <w:r w:rsidRPr="0023319F">
        <w:t>sonuppgifter, och</w:t>
      </w:r>
    </w:p>
    <w:p w14:paraId="4E3622B4" w14:textId="77777777" w:rsidR="000E3A6B" w:rsidRDefault="000E3A6B" w:rsidP="000E3A6B">
      <w:pPr>
        <w:pStyle w:val="Brdtextmedindrag"/>
      </w:pPr>
      <w:r w:rsidRPr="0023319F">
        <w:t>5.</w:t>
      </w:r>
      <w:r>
        <w:t> </w:t>
      </w:r>
      <w:r w:rsidRPr="0023319F">
        <w:t>samarbeta med tillsynsmyndigheten och vara kontaktpunkt för den vid förhandssamråd och andra frågor som rör behandling av personupp</w:t>
      </w:r>
      <w:r>
        <w:softHyphen/>
      </w:r>
      <w:r w:rsidRPr="0023319F">
        <w:t>gifter.</w:t>
      </w:r>
    </w:p>
    <w:p w14:paraId="0DDE34E0" w14:textId="77777777" w:rsidR="000E3A6B" w:rsidRDefault="000E3A6B" w:rsidP="000E3A6B">
      <w:pPr>
        <w:pStyle w:val="Rubrik4utannumrering"/>
      </w:pPr>
      <w:r>
        <w:t>Personuppgiftsbiträden</w:t>
      </w:r>
    </w:p>
    <w:p w14:paraId="209F34EB" w14:textId="77777777" w:rsidR="000E3A6B" w:rsidRDefault="000E3A6B" w:rsidP="000E3A6B">
      <w:pPr>
        <w:pStyle w:val="Brdtext"/>
      </w:pPr>
      <w:r>
        <w:rPr>
          <w:b/>
        </w:rPr>
        <w:t>11</w:t>
      </w:r>
      <w:r w:rsidRPr="00640C08">
        <w:rPr>
          <w:b/>
        </w:rPr>
        <w:t> §</w:t>
      </w:r>
      <w:r w:rsidRPr="00640C08">
        <w:t>    </w:t>
      </w:r>
      <w:r>
        <w:t>Säkerhetspolisen får, om det är lämpligt, anlita personuppgiftsbi</w:t>
      </w:r>
      <w:r>
        <w:softHyphen/>
        <w:t>träden för behandling av personuppgifter på myndighetens vägnar. Innan ett personuppgiftsbiträde anlitas ska Säkerhetspolisen försäkra sig om att biträdet kommer att vidta de lämpliga tekniska och organisatoriska åtgär</w:t>
      </w:r>
      <w:r>
        <w:softHyphen/>
        <w:t>der som krävs för att behandlingen av personuppgifter ska vara författ</w:t>
      </w:r>
      <w:r>
        <w:softHyphen/>
        <w:t>ningsenlig och för att skydda registrerades rättigheter.</w:t>
      </w:r>
    </w:p>
    <w:p w14:paraId="16BDD00C" w14:textId="77777777" w:rsidR="000E3A6B" w:rsidRPr="00866A5C" w:rsidRDefault="000E3A6B" w:rsidP="000E3A6B">
      <w:pPr>
        <w:pStyle w:val="Brdtextmedindrag"/>
      </w:pPr>
      <w:r>
        <w:t>P</w:t>
      </w:r>
      <w:r w:rsidRPr="00866A5C">
        <w:t xml:space="preserve">ersonuppgiftsbiträdets behandling av personuppgifter </w:t>
      </w:r>
      <w:r>
        <w:t>ska regleras i</w:t>
      </w:r>
      <w:r w:rsidRPr="00866A5C">
        <w:t xml:space="preserve"> ett skriftligt a</w:t>
      </w:r>
      <w:r>
        <w:t>vtal eller annan skriftlig över</w:t>
      </w:r>
      <w:r w:rsidRPr="00866A5C">
        <w:t>enskommelse.</w:t>
      </w:r>
    </w:p>
    <w:p w14:paraId="0AE32A70" w14:textId="77777777" w:rsidR="000E3A6B" w:rsidRDefault="000E3A6B" w:rsidP="000E3A6B">
      <w:pPr>
        <w:pStyle w:val="Brdtextmedindrag"/>
      </w:pPr>
    </w:p>
    <w:p w14:paraId="47DFC881" w14:textId="77777777" w:rsidR="000E3A6B" w:rsidRDefault="000E3A6B" w:rsidP="000E3A6B">
      <w:pPr>
        <w:pStyle w:val="Brdtext"/>
      </w:pPr>
      <w:r>
        <w:rPr>
          <w:b/>
        </w:rPr>
        <w:t>12</w:t>
      </w:r>
      <w:r w:rsidRPr="00640C08">
        <w:rPr>
          <w:b/>
        </w:rPr>
        <w:t> §</w:t>
      </w:r>
      <w:r w:rsidRPr="00640C08">
        <w:t>    </w:t>
      </w:r>
      <w:r w:rsidRPr="00866A5C">
        <w:t>Ett personuppgiftsbiträde får inte anlita ett annat personuppgifts</w:t>
      </w:r>
      <w:r>
        <w:softHyphen/>
      </w:r>
      <w:r w:rsidRPr="00866A5C">
        <w:t xml:space="preserve">biträde utan skriftligt tillstånd </w:t>
      </w:r>
      <w:r>
        <w:t>från</w:t>
      </w:r>
      <w:r w:rsidRPr="00866A5C">
        <w:t xml:space="preserve"> Säkerhetspolisen.</w:t>
      </w:r>
    </w:p>
    <w:p w14:paraId="6F1BD115" w14:textId="77777777" w:rsidR="000E3A6B" w:rsidRDefault="000E3A6B" w:rsidP="000E3A6B">
      <w:pPr>
        <w:pStyle w:val="Brdtextmedindrag"/>
      </w:pPr>
    </w:p>
    <w:p w14:paraId="1930F2C4" w14:textId="77777777" w:rsidR="000E3A6B" w:rsidRDefault="000E3A6B" w:rsidP="000E3A6B">
      <w:pPr>
        <w:pStyle w:val="Brdtext"/>
      </w:pPr>
      <w:r>
        <w:rPr>
          <w:b/>
        </w:rPr>
        <w:t>13</w:t>
      </w:r>
      <w:r w:rsidRPr="00640C08">
        <w:rPr>
          <w:b/>
        </w:rPr>
        <w:t> §</w:t>
      </w:r>
      <w:r w:rsidRPr="00640C08">
        <w:t>    </w:t>
      </w:r>
      <w:r w:rsidRPr="00866A5C">
        <w:t>Ett personuppgiftsbiträde och de som arbetar under bit</w:t>
      </w:r>
      <w:r>
        <w:t>rä</w:t>
      </w:r>
      <w:r w:rsidRPr="00866A5C">
        <w:t>dets led</w:t>
      </w:r>
      <w:r>
        <w:softHyphen/>
      </w:r>
      <w:r w:rsidRPr="00866A5C">
        <w:t xml:space="preserve">ning </w:t>
      </w:r>
      <w:r>
        <w:t>ska</w:t>
      </w:r>
      <w:r w:rsidRPr="00866A5C">
        <w:t xml:space="preserve"> behandla personuppgifter </w:t>
      </w:r>
      <w:r>
        <w:t>i enlighet med in</w:t>
      </w:r>
      <w:r w:rsidRPr="00866A5C">
        <w:t>struktioner från Säkerhetspolisen.</w:t>
      </w:r>
    </w:p>
    <w:p w14:paraId="05DDFE7B" w14:textId="77777777" w:rsidR="000E3A6B" w:rsidRDefault="000E3A6B" w:rsidP="000E3A6B">
      <w:pPr>
        <w:pStyle w:val="Brdtextmedindrag"/>
      </w:pPr>
      <w:r w:rsidRPr="00866A5C">
        <w:t xml:space="preserve">Om ett personuppgiftsbiträde </w:t>
      </w:r>
      <w:r>
        <w:t>bestämmer</w:t>
      </w:r>
      <w:r w:rsidRPr="00866A5C">
        <w:t xml:space="preserve"> ända</w:t>
      </w:r>
      <w:r>
        <w:t>målen med och medlen för behand</w:t>
      </w:r>
      <w:r w:rsidRPr="00866A5C">
        <w:t>lingen, ska biträdet anses vara pe</w:t>
      </w:r>
      <w:r>
        <w:t>rsonuppgiftsansvarig för den be</w:t>
      </w:r>
      <w:r w:rsidRPr="00866A5C">
        <w:t>handlingen.</w:t>
      </w:r>
    </w:p>
    <w:p w14:paraId="30786DC8" w14:textId="77777777" w:rsidR="000E3A6B" w:rsidRDefault="000E3A6B" w:rsidP="000E3A6B">
      <w:pPr>
        <w:pStyle w:val="Brdtextmedindrag"/>
      </w:pPr>
    </w:p>
    <w:p w14:paraId="171854DF" w14:textId="77777777" w:rsidR="000E3A6B" w:rsidRDefault="000E3A6B" w:rsidP="000E3A6B">
      <w:pPr>
        <w:pStyle w:val="Brdtext"/>
      </w:pPr>
      <w:r>
        <w:rPr>
          <w:b/>
        </w:rPr>
        <w:t>14</w:t>
      </w:r>
      <w:r w:rsidRPr="00640C08">
        <w:rPr>
          <w:b/>
        </w:rPr>
        <w:t> §</w:t>
      </w:r>
      <w:r w:rsidRPr="00640C08">
        <w:t>    </w:t>
      </w:r>
      <w:r>
        <w:t>Det som sägs om Säkerhetspolisens skyldigheter i 4, 5, 7 och 8 §§ gäller även för personuppgiftsbiträden.</w:t>
      </w:r>
    </w:p>
    <w:p w14:paraId="1B7C9FDE" w14:textId="77777777" w:rsidR="000E3A6B" w:rsidRPr="00701F1A" w:rsidRDefault="000E3A6B" w:rsidP="000E3A6B">
      <w:pPr>
        <w:pStyle w:val="Rubrik3utannumrering"/>
      </w:pPr>
      <w:r w:rsidRPr="00701F1A">
        <w:lastRenderedPageBreak/>
        <w:t>6 kap. Enskildas rättigheter</w:t>
      </w:r>
    </w:p>
    <w:p w14:paraId="170DCB9C" w14:textId="77777777" w:rsidR="000E3A6B" w:rsidRDefault="000E3A6B" w:rsidP="000E3A6B">
      <w:pPr>
        <w:pStyle w:val="Rubrik4utannumrering"/>
        <w:spacing w:before="0"/>
      </w:pPr>
      <w:r>
        <w:t>Rätten till information</w:t>
      </w:r>
    </w:p>
    <w:p w14:paraId="0748EFD9" w14:textId="77777777" w:rsidR="000E3A6B" w:rsidRDefault="000E3A6B" w:rsidP="000E3A6B">
      <w:pPr>
        <w:pStyle w:val="Rubrik5utannumrering"/>
        <w:spacing w:before="0"/>
      </w:pPr>
      <w:r>
        <w:t>Allmän information</w:t>
      </w:r>
    </w:p>
    <w:p w14:paraId="142618F3" w14:textId="77777777" w:rsidR="000E3A6B" w:rsidRDefault="000E3A6B" w:rsidP="000E3A6B">
      <w:pPr>
        <w:pStyle w:val="Brdtext"/>
      </w:pPr>
      <w:r>
        <w:rPr>
          <w:b/>
        </w:rPr>
        <w:t>1</w:t>
      </w:r>
      <w:r w:rsidRPr="00640C08">
        <w:rPr>
          <w:b/>
        </w:rPr>
        <w:t> §</w:t>
      </w:r>
      <w:r w:rsidRPr="00640C08">
        <w:t>    </w:t>
      </w:r>
      <w:r>
        <w:t>Säkerhetspolisen ska göra följande allmänna information tillgänglig för den registrerade:</w:t>
      </w:r>
    </w:p>
    <w:p w14:paraId="1497CFD6" w14:textId="77777777" w:rsidR="000E3A6B" w:rsidRDefault="000E3A6B" w:rsidP="000E3A6B">
      <w:pPr>
        <w:pStyle w:val="Brdtextmedindrag"/>
      </w:pPr>
      <w:r>
        <w:t>1. myndighetens identitet och kontaktuppgifter,</w:t>
      </w:r>
    </w:p>
    <w:p w14:paraId="1F0D0901" w14:textId="77777777" w:rsidR="000E3A6B" w:rsidRDefault="000E3A6B" w:rsidP="000E3A6B">
      <w:pPr>
        <w:pStyle w:val="Brdtextmedindrag"/>
      </w:pPr>
      <w:r>
        <w:t>2. dataskyddsombudets kontaktuppgifter,</w:t>
      </w:r>
    </w:p>
    <w:p w14:paraId="521F310C" w14:textId="77777777" w:rsidR="000E3A6B" w:rsidRDefault="000E3A6B" w:rsidP="000E3A6B">
      <w:pPr>
        <w:pStyle w:val="Brdtextmedindrag"/>
      </w:pPr>
      <w:r>
        <w:t>3. kategorier av ändamål för behandlingen,</w:t>
      </w:r>
    </w:p>
    <w:p w14:paraId="11A9705B" w14:textId="77777777" w:rsidR="000E3A6B" w:rsidRDefault="000E3A6B" w:rsidP="000E3A6B">
      <w:pPr>
        <w:pStyle w:val="Brdtextmedindrag"/>
      </w:pPr>
      <w:r>
        <w:t>4. rätten enligt 2 § att begära att få information om behandling av per</w:t>
      </w:r>
      <w:r>
        <w:softHyphen/>
        <w:t>sonuppgifter och att få del av uppgifterna, och</w:t>
      </w:r>
    </w:p>
    <w:p w14:paraId="2C48021D" w14:textId="77777777" w:rsidR="000E3A6B" w:rsidRDefault="000E3A6B" w:rsidP="000E3A6B">
      <w:pPr>
        <w:pStyle w:val="Brdtextmedindrag"/>
      </w:pPr>
      <w:r>
        <w:t>5. rätten att begära rättelse, radering eller begränsning av behandlingen enligt 6 och 7 §§.</w:t>
      </w:r>
    </w:p>
    <w:p w14:paraId="6185EF12" w14:textId="77777777" w:rsidR="000E3A6B" w:rsidRDefault="000E3A6B" w:rsidP="000E3A6B">
      <w:pPr>
        <w:pStyle w:val="Rubrik5utannumrering"/>
      </w:pPr>
      <w:r>
        <w:t>Personrelaterad information</w:t>
      </w:r>
    </w:p>
    <w:p w14:paraId="6A316BE4" w14:textId="77777777" w:rsidR="000E3A6B" w:rsidRDefault="000E3A6B" w:rsidP="000E3A6B">
      <w:pPr>
        <w:pStyle w:val="Brdtext"/>
      </w:pPr>
      <w:r>
        <w:rPr>
          <w:b/>
        </w:rPr>
        <w:t>2</w:t>
      </w:r>
      <w:r w:rsidRPr="00640C08">
        <w:rPr>
          <w:b/>
        </w:rPr>
        <w:t> §</w:t>
      </w:r>
      <w:r w:rsidRPr="00640C08">
        <w:t>    </w:t>
      </w:r>
      <w:r>
        <w:t>Säkerhetspolisen ska till den som begär det utan onödigt dröjsmål lämna skriftligt besked om huruvida personuppgifter som rör honom eller henne behandlas. Om sådana uppgifter behandlas, ska sökanden få del av dem och få följande skriftliga information:</w:t>
      </w:r>
    </w:p>
    <w:p w14:paraId="0504E851" w14:textId="77777777" w:rsidR="000E3A6B" w:rsidRDefault="000E3A6B" w:rsidP="000E3A6B">
      <w:pPr>
        <w:pStyle w:val="Brdtextmedindrag"/>
      </w:pPr>
      <w:r>
        <w:t>1. vilka personuppgifter om sökanden som behandlas,</w:t>
      </w:r>
    </w:p>
    <w:p w14:paraId="285120C7" w14:textId="77777777" w:rsidR="000E3A6B" w:rsidRDefault="000E3A6B" w:rsidP="000E3A6B">
      <w:pPr>
        <w:pStyle w:val="Brdtextmedindrag"/>
      </w:pPr>
      <w:r>
        <w:t>2. varifrån personuppgifterna kommer,</w:t>
      </w:r>
    </w:p>
    <w:p w14:paraId="4B63325B" w14:textId="77777777" w:rsidR="000E3A6B" w:rsidRDefault="000E3A6B" w:rsidP="000E3A6B">
      <w:pPr>
        <w:pStyle w:val="Brdtextmedindrag"/>
      </w:pPr>
      <w:r>
        <w:t>3. den rättsliga grunden för behandlingen,</w:t>
      </w:r>
    </w:p>
    <w:p w14:paraId="378FB283" w14:textId="77777777" w:rsidR="000E3A6B" w:rsidRDefault="000E3A6B" w:rsidP="000E3A6B">
      <w:pPr>
        <w:pStyle w:val="Brdtextmedindrag"/>
      </w:pPr>
      <w:r>
        <w:t>4. ändamålen med behandlingen,</w:t>
      </w:r>
    </w:p>
    <w:p w14:paraId="1EC0232F" w14:textId="77777777" w:rsidR="000E3A6B" w:rsidRDefault="000E3A6B" w:rsidP="000E3A6B">
      <w:pPr>
        <w:pStyle w:val="Brdtextmedindrag"/>
      </w:pPr>
      <w:r>
        <w:t>5. mottagare eller kategorier av mottagare av personuppgifterna, även i tredjeland eller internationella organisationer,</w:t>
      </w:r>
    </w:p>
    <w:p w14:paraId="4C128283" w14:textId="77777777" w:rsidR="000E3A6B" w:rsidRDefault="000E3A6B" w:rsidP="000E3A6B">
      <w:pPr>
        <w:pStyle w:val="Brdtextmedindrag"/>
      </w:pPr>
      <w:r>
        <w:t>6. hur länge personuppgifterna får behandlas eller, om det inte är möj</w:t>
      </w:r>
      <w:r>
        <w:softHyphen/>
        <w:t>ligt att ange, kriterierna för att fastställa det, och</w:t>
      </w:r>
    </w:p>
    <w:p w14:paraId="7D25BD85" w14:textId="77777777" w:rsidR="000E3A6B" w:rsidRDefault="000E3A6B" w:rsidP="000E3A6B">
      <w:pPr>
        <w:pStyle w:val="Brdtextmedindrag"/>
      </w:pPr>
      <w:r>
        <w:t>7. rätten att begära rättelse, radering eller begränsning av behandlingen enligt 6 och 7 §§.</w:t>
      </w:r>
    </w:p>
    <w:p w14:paraId="2BE480AB" w14:textId="77777777" w:rsidR="000E3A6B" w:rsidRDefault="000E3A6B" w:rsidP="000E3A6B">
      <w:pPr>
        <w:pStyle w:val="Brdtextmedindrag"/>
      </w:pPr>
      <w:r>
        <w:t>Utlämnande av personuppgifter enligt första stycket behöver inte om</w:t>
      </w:r>
      <w:r>
        <w:softHyphen/>
        <w:t>fatta sådana personuppgifter som sökanden har tagit del av, om inte han eller hon begär det. Det ska dock framgå av informationen att personupp</w:t>
      </w:r>
      <w:r>
        <w:softHyphen/>
        <w:t>gifterna i fråga behandlas.</w:t>
      </w:r>
    </w:p>
    <w:p w14:paraId="7828E294" w14:textId="77777777" w:rsidR="000E3A6B" w:rsidRDefault="000E3A6B" w:rsidP="000E3A6B">
      <w:pPr>
        <w:pStyle w:val="Rubrik4utannumrering"/>
      </w:pPr>
      <w:r>
        <w:t>Begränsning av rätten till information</w:t>
      </w:r>
    </w:p>
    <w:p w14:paraId="53894C63" w14:textId="77777777" w:rsidR="000E3A6B" w:rsidRDefault="000E3A6B" w:rsidP="000E3A6B">
      <w:pPr>
        <w:pStyle w:val="Brdtext"/>
      </w:pPr>
      <w:r>
        <w:rPr>
          <w:b/>
        </w:rPr>
        <w:t>3</w:t>
      </w:r>
      <w:r w:rsidRPr="00640C08">
        <w:rPr>
          <w:b/>
        </w:rPr>
        <w:t> §</w:t>
      </w:r>
      <w:r w:rsidRPr="00640C08">
        <w:t>    </w:t>
      </w:r>
      <w:r>
        <w:t>Informationsskyldigheten i 2 § gäller inte i den utsträckning det är särskilt föreskrivet i lag eller annan författning eller annars framgår av beslut som har meddelats med stöd av författning att uppgifter inte får lämnas ut till den registrerade.</w:t>
      </w:r>
    </w:p>
    <w:p w14:paraId="55445F49" w14:textId="77777777" w:rsidR="000E3A6B" w:rsidRDefault="000E3A6B" w:rsidP="000E3A6B">
      <w:pPr>
        <w:pStyle w:val="Brdtextmedindrag"/>
      </w:pPr>
      <w:r>
        <w:t>Om förutsättningarna i första stycket är uppfyllda, är Säkerhetspolisen inte skyldig att lämna ut skälen för beslut enligt första stycket eller beslut i fråga om rättelse, radering eller begränsning av behandlingen enligt 6 eller 7 §.</w:t>
      </w:r>
    </w:p>
    <w:p w14:paraId="3B084DE2" w14:textId="77777777" w:rsidR="000E3A6B" w:rsidRDefault="000E3A6B" w:rsidP="000E3A6B">
      <w:pPr>
        <w:pStyle w:val="Brdtext"/>
      </w:pPr>
    </w:p>
    <w:p w14:paraId="48A0B330" w14:textId="77777777" w:rsidR="000E3A6B" w:rsidRDefault="000E3A6B" w:rsidP="000E3A6B">
      <w:pPr>
        <w:pStyle w:val="Brdtext"/>
      </w:pPr>
      <w:r>
        <w:rPr>
          <w:b/>
        </w:rPr>
        <w:t>4</w:t>
      </w:r>
      <w:r w:rsidRPr="00640C08">
        <w:rPr>
          <w:b/>
        </w:rPr>
        <w:t> §</w:t>
      </w:r>
      <w:r w:rsidRPr="00640C08">
        <w:t>    </w:t>
      </w:r>
      <w:r>
        <w:t>Informationsskyldigheten i 2 § gäller inte personuppgifter i löpande text som inte fått sin slutliga utformning när begäran gjordes eller som utgör minnesanteckning eller liknande.</w:t>
      </w:r>
    </w:p>
    <w:p w14:paraId="58071B57" w14:textId="77777777" w:rsidR="000E3A6B" w:rsidRDefault="000E3A6B" w:rsidP="000E3A6B">
      <w:pPr>
        <w:pStyle w:val="Brdtextmedindrag"/>
      </w:pPr>
      <w:r>
        <w:t xml:space="preserve">Informationsskyldigheten gäller dock om uppgifterna </w:t>
      </w:r>
    </w:p>
    <w:p w14:paraId="23B0CFD2" w14:textId="77777777" w:rsidR="000E3A6B" w:rsidRDefault="000E3A6B" w:rsidP="000E3A6B">
      <w:pPr>
        <w:pStyle w:val="Brdtextmedindrag"/>
      </w:pPr>
      <w:r>
        <w:lastRenderedPageBreak/>
        <w:t>1. har lämnats ut till tredje man, med undantag för en myndighet som med stöd av författning utövar tillsyn, kontroll eller revision,</w:t>
      </w:r>
    </w:p>
    <w:p w14:paraId="51215E64" w14:textId="77777777" w:rsidR="000E3A6B" w:rsidRDefault="000E3A6B" w:rsidP="000E3A6B">
      <w:pPr>
        <w:pStyle w:val="Brdtextmedindrag"/>
      </w:pPr>
      <w:r>
        <w:t>2. behandlas enbart för vetenskapliga, statistiska eller historiska ända</w:t>
      </w:r>
      <w:r>
        <w:softHyphen/>
        <w:t xml:space="preserve">mål, eller </w:t>
      </w:r>
    </w:p>
    <w:p w14:paraId="082EF786" w14:textId="77777777" w:rsidR="000E3A6B" w:rsidRDefault="000E3A6B" w:rsidP="000E3A6B">
      <w:pPr>
        <w:pStyle w:val="Brdtextmedindrag"/>
      </w:pPr>
      <w:r>
        <w:t>3. har behandlats under längre tid än ett år i löpande text som inte har fått sin slutliga utformning.</w:t>
      </w:r>
    </w:p>
    <w:p w14:paraId="0CDA9751" w14:textId="77777777" w:rsidR="000E3A6B" w:rsidRDefault="000E3A6B" w:rsidP="000E3A6B">
      <w:pPr>
        <w:pStyle w:val="Brdtext"/>
      </w:pPr>
    </w:p>
    <w:p w14:paraId="38EBA46A" w14:textId="77777777" w:rsidR="000E3A6B" w:rsidRDefault="000E3A6B" w:rsidP="000E3A6B">
      <w:pPr>
        <w:pStyle w:val="Brdtext"/>
      </w:pPr>
      <w:r>
        <w:rPr>
          <w:b/>
        </w:rPr>
        <w:t>5</w:t>
      </w:r>
      <w:r w:rsidRPr="00640C08">
        <w:rPr>
          <w:b/>
        </w:rPr>
        <w:t> §</w:t>
      </w:r>
      <w:r w:rsidRPr="00640C08">
        <w:t>    </w:t>
      </w:r>
      <w:r>
        <w:t>Om en begäran enligt 2 § är orimlig eller uppenbart ogrundad får Säkerhetspolisen avslå den.</w:t>
      </w:r>
    </w:p>
    <w:p w14:paraId="430F53DE" w14:textId="77777777" w:rsidR="000E3A6B" w:rsidRDefault="000E3A6B" w:rsidP="000E3A6B">
      <w:pPr>
        <w:pStyle w:val="Brdtextmedindrag"/>
      </w:pPr>
      <w:r>
        <w:t>Av 9 § andra stycket framgår att Säkerhetspolisen i vissa fall får ta ut avgift i stället för att avslå begäran.</w:t>
      </w:r>
    </w:p>
    <w:p w14:paraId="3E1151ED" w14:textId="77777777" w:rsidR="000E3A6B" w:rsidRDefault="000E3A6B" w:rsidP="000E3A6B">
      <w:pPr>
        <w:pStyle w:val="Rubrik4utannumrering"/>
      </w:pPr>
      <w:r>
        <w:t>Rätten till rättelse, radering och begränsning av behandlingen</w:t>
      </w:r>
    </w:p>
    <w:p w14:paraId="3980C89D" w14:textId="77777777" w:rsidR="000E3A6B" w:rsidRDefault="000E3A6B" w:rsidP="000E3A6B">
      <w:pPr>
        <w:pStyle w:val="Brdtext"/>
      </w:pPr>
      <w:r>
        <w:rPr>
          <w:b/>
        </w:rPr>
        <w:t>6</w:t>
      </w:r>
      <w:r w:rsidRPr="00640C08">
        <w:rPr>
          <w:b/>
        </w:rPr>
        <w:t> §</w:t>
      </w:r>
      <w:r w:rsidRPr="00640C08">
        <w:t>    </w:t>
      </w:r>
      <w:r>
        <w:t>Säkerhetspolisen ska på begäran av den registrerade utan onödigt dröjsmål rätta eller komplettera personuppgifter som rör honom eller henne, om de är felaktiga eller ofullständiga med hänsyn till ändamålet med behandlingen.</w:t>
      </w:r>
    </w:p>
    <w:p w14:paraId="1C9D0EDF" w14:textId="77777777" w:rsidR="000E3A6B" w:rsidRDefault="000E3A6B" w:rsidP="000E3A6B">
      <w:pPr>
        <w:pStyle w:val="Brdtextmedindrag"/>
      </w:pPr>
      <w:r>
        <w:t>Om Säkerhetspolisen inte kan fastställa att personuppgifterna är kor</w:t>
      </w:r>
      <w:r>
        <w:softHyphen/>
        <w:t>rekta, ska behandlingen av uppgifterna i stället utan onödigt dröjsmål begränsas.</w:t>
      </w:r>
    </w:p>
    <w:p w14:paraId="505040B3" w14:textId="77777777" w:rsidR="000E3A6B" w:rsidRDefault="000E3A6B" w:rsidP="000E3A6B">
      <w:pPr>
        <w:pStyle w:val="Brdtext"/>
      </w:pPr>
    </w:p>
    <w:p w14:paraId="31CEFC01" w14:textId="3955C7EF" w:rsidR="000E3A6B" w:rsidRDefault="000E3A6B" w:rsidP="000E3A6B">
      <w:pPr>
        <w:pStyle w:val="Brdtext"/>
      </w:pPr>
      <w:r>
        <w:rPr>
          <w:b/>
        </w:rPr>
        <w:t>7</w:t>
      </w:r>
      <w:r w:rsidRPr="00640C08">
        <w:rPr>
          <w:b/>
        </w:rPr>
        <w:t> §</w:t>
      </w:r>
      <w:r w:rsidRPr="00640C08">
        <w:t>    </w:t>
      </w:r>
      <w:r w:rsidRPr="00230BCE">
        <w:t>Säkerhetspolisen ska på begär</w:t>
      </w:r>
      <w:r>
        <w:t>an av den registrerade utan onö</w:t>
      </w:r>
      <w:r w:rsidRPr="00230BCE">
        <w:t>digt dröjsmål radera personuppgifter som rör honom eller henne</w:t>
      </w:r>
      <w:r>
        <w:t>,</w:t>
      </w:r>
      <w:r w:rsidRPr="00230BCE">
        <w:t xml:space="preserve"> om de behandlas i strid med</w:t>
      </w:r>
      <w:r>
        <w:t xml:space="preserve"> någon av</w:t>
      </w:r>
      <w:r w:rsidRPr="00230BCE">
        <w:t xml:space="preserve"> 2</w:t>
      </w:r>
      <w:r>
        <w:t> </w:t>
      </w:r>
      <w:r w:rsidRPr="00230BCE">
        <w:t>kap. 1–6, 8–10 eller 12</w:t>
      </w:r>
      <w:r>
        <w:t> </w:t>
      </w:r>
      <w:r w:rsidRPr="00230BCE">
        <w:t>§</w:t>
      </w:r>
      <w:r>
        <w:t>§,</w:t>
      </w:r>
      <w:r w:rsidRPr="00230BCE">
        <w:t xml:space="preserve"> 4</w:t>
      </w:r>
      <w:r>
        <w:t> </w:t>
      </w:r>
      <w:r w:rsidRPr="00230BCE">
        <w:t>kap. 1</w:t>
      </w:r>
      <w:r>
        <w:t> § första stycket eller någon av 2–4 eller 7–10 </w:t>
      </w:r>
      <w:r w:rsidRPr="00230BCE">
        <w:t>§</w:t>
      </w:r>
      <w:r>
        <w:t>§</w:t>
      </w:r>
      <w:r w:rsidRPr="00230BCE">
        <w:t xml:space="preserve">. Detsamma gäller om </w:t>
      </w:r>
      <w:r>
        <w:t xml:space="preserve">det krävs </w:t>
      </w:r>
      <w:r w:rsidRPr="00230BCE">
        <w:t>radering för att Säkerhetspolisen ska utföra en rättslig förpliktelse.</w:t>
      </w:r>
    </w:p>
    <w:p w14:paraId="6CA67832" w14:textId="77777777" w:rsidR="000E3A6B" w:rsidRDefault="000E3A6B" w:rsidP="000E3A6B">
      <w:pPr>
        <w:pStyle w:val="Brdtextmedindrag"/>
      </w:pPr>
      <w:r w:rsidRPr="00230BCE">
        <w:t>Om förutsättningarna i första stycket för att rad</w:t>
      </w:r>
      <w:r>
        <w:t>era personupp</w:t>
      </w:r>
      <w:r w:rsidRPr="00230BCE">
        <w:t xml:space="preserve">gifter är uppfyllda men </w:t>
      </w:r>
      <w:r>
        <w:t>uppgifterna</w:t>
      </w:r>
      <w:r w:rsidRPr="00230BCE">
        <w:t xml:space="preserve"> behöver finnas kvar </w:t>
      </w:r>
      <w:r>
        <w:t>av</w:t>
      </w:r>
      <w:r w:rsidRPr="00230BCE">
        <w:t xml:space="preserve"> bevis</w:t>
      </w:r>
      <w:r>
        <w:t>skäl</w:t>
      </w:r>
      <w:r w:rsidRPr="00230BCE">
        <w:t>, ska Säkerhetspolisen på begäran av den registrerade i</w:t>
      </w:r>
      <w:r>
        <w:t> </w:t>
      </w:r>
      <w:r w:rsidRPr="00230BCE">
        <w:t>stället utan onödigt dröjsmål begränsa behandlingen av uppgifterna.</w:t>
      </w:r>
    </w:p>
    <w:p w14:paraId="495DFB18" w14:textId="77777777" w:rsidR="000E3A6B" w:rsidRDefault="000E3A6B" w:rsidP="000E3A6B">
      <w:pPr>
        <w:pStyle w:val="Brdtext"/>
      </w:pPr>
    </w:p>
    <w:p w14:paraId="357694F9" w14:textId="77777777" w:rsidR="000E3A6B" w:rsidRDefault="000E3A6B" w:rsidP="000E3A6B">
      <w:pPr>
        <w:pStyle w:val="Brdtext"/>
      </w:pPr>
      <w:r>
        <w:rPr>
          <w:b/>
        </w:rPr>
        <w:t>8</w:t>
      </w:r>
      <w:r w:rsidRPr="00640C08">
        <w:rPr>
          <w:b/>
        </w:rPr>
        <w:t> §</w:t>
      </w:r>
      <w:r w:rsidRPr="00640C08">
        <w:t>    </w:t>
      </w:r>
      <w:r>
        <w:t>Säkerhetspolisen avgör vilken åtgärd som ska vidtas med anledning av en begäran om rättelse, radering eller begränsning av behandlingen.</w:t>
      </w:r>
    </w:p>
    <w:p w14:paraId="213DD25A" w14:textId="77777777" w:rsidR="000E3A6B" w:rsidRDefault="000E3A6B" w:rsidP="000E3A6B">
      <w:pPr>
        <w:pStyle w:val="Rubrik4utannumrering"/>
      </w:pPr>
      <w:r>
        <w:t>Avgiftsfri information</w:t>
      </w:r>
    </w:p>
    <w:p w14:paraId="5BBB7B85" w14:textId="77777777" w:rsidR="000E3A6B" w:rsidRDefault="000E3A6B" w:rsidP="000E3A6B">
      <w:pPr>
        <w:pStyle w:val="Brdtext"/>
      </w:pPr>
      <w:r>
        <w:rPr>
          <w:b/>
        </w:rPr>
        <w:t>9</w:t>
      </w:r>
      <w:r w:rsidRPr="00640C08">
        <w:rPr>
          <w:b/>
        </w:rPr>
        <w:t> §</w:t>
      </w:r>
      <w:r w:rsidRPr="00640C08">
        <w:t>    </w:t>
      </w:r>
      <w:r>
        <w:t>Information enligt 1 § ska lämnas utan avgift. Information och uppgifter enligt 2 § ska lämnas utan avgift en gång per år.</w:t>
      </w:r>
    </w:p>
    <w:p w14:paraId="427E7954" w14:textId="77777777" w:rsidR="000E3A6B" w:rsidRDefault="000E3A6B" w:rsidP="000E3A6B">
      <w:pPr>
        <w:pStyle w:val="Brdtextmedindrag"/>
      </w:pPr>
      <w:r>
        <w:t>Om någon begär information och uppgifter enligt 2 § oftare än en gång per år, får Säkerhetspolisen ta ut en rimlig avgift eller avslå begäran en</w:t>
      </w:r>
      <w:r>
        <w:softHyphen/>
        <w:t>ligt 5 § första stycket.</w:t>
      </w:r>
    </w:p>
    <w:p w14:paraId="09016775" w14:textId="77777777" w:rsidR="000E3A6B" w:rsidRDefault="000E3A6B" w:rsidP="000E3A6B">
      <w:pPr>
        <w:pStyle w:val="Rubrik3utannumrering"/>
      </w:pPr>
      <w:r w:rsidRPr="00AE7D4A">
        <w:t>7 kap. Tillsyn</w:t>
      </w:r>
    </w:p>
    <w:p w14:paraId="15EAA21D" w14:textId="77777777" w:rsidR="000E3A6B" w:rsidRDefault="000E3A6B" w:rsidP="000E3A6B">
      <w:pPr>
        <w:pStyle w:val="Rubrik4utannumrering"/>
        <w:spacing w:before="0"/>
      </w:pPr>
      <w:r>
        <w:t>Tillsynsmyndighetens uppgifter</w:t>
      </w:r>
    </w:p>
    <w:p w14:paraId="6559E542" w14:textId="77777777" w:rsidR="000E3A6B" w:rsidRDefault="000E3A6B" w:rsidP="000E3A6B">
      <w:pPr>
        <w:pStyle w:val="Brdtext"/>
      </w:pPr>
      <w:r>
        <w:rPr>
          <w:b/>
        </w:rPr>
        <w:t>1</w:t>
      </w:r>
      <w:r w:rsidRPr="00640C08">
        <w:rPr>
          <w:b/>
        </w:rPr>
        <w:t> §</w:t>
      </w:r>
      <w:r w:rsidRPr="00640C08">
        <w:t>    </w:t>
      </w:r>
      <w:r>
        <w:t>Tillsynsmyndigheten ska</w:t>
      </w:r>
    </w:p>
    <w:p w14:paraId="44BD140E" w14:textId="77777777" w:rsidR="000E3A6B" w:rsidRDefault="000E3A6B" w:rsidP="000E3A6B">
      <w:pPr>
        <w:pStyle w:val="Brdtextmedindrag"/>
      </w:pPr>
      <w:r>
        <w:t>1. utöva allmän tillsyn över personuppgiftsbehandling, och</w:t>
      </w:r>
    </w:p>
    <w:p w14:paraId="24B73953" w14:textId="77777777" w:rsidR="000E3A6B" w:rsidRDefault="000E3A6B" w:rsidP="000E3A6B">
      <w:pPr>
        <w:pStyle w:val="Brdtextmedindrag"/>
      </w:pPr>
      <w:r>
        <w:t>2. vid förhandssamråd enligt 5 kap. 6 § och när det i övrigt är påkallat ge råd och stöd till Säkerhetspolisen och personuppgiftsbiträden om deras skyldigheter enligt lag eller annan författning.</w:t>
      </w:r>
    </w:p>
    <w:p w14:paraId="241EEFA2" w14:textId="77777777" w:rsidR="000E3A6B" w:rsidRDefault="000E3A6B" w:rsidP="000E3A6B">
      <w:pPr>
        <w:pStyle w:val="Brdtext"/>
      </w:pPr>
    </w:p>
    <w:p w14:paraId="51DBE275" w14:textId="77777777" w:rsidR="000E3A6B" w:rsidRDefault="000E3A6B" w:rsidP="000E3A6B">
      <w:pPr>
        <w:pStyle w:val="Brdtext"/>
      </w:pPr>
      <w:r>
        <w:rPr>
          <w:b/>
        </w:rPr>
        <w:t>2</w:t>
      </w:r>
      <w:r w:rsidRPr="00640C08">
        <w:rPr>
          <w:b/>
        </w:rPr>
        <w:t> §</w:t>
      </w:r>
      <w:r w:rsidRPr="00640C08">
        <w:t>    </w:t>
      </w:r>
      <w:r>
        <w:t>Bestämmelser om tillsyn över Säkerhetspolisens behandling av per</w:t>
      </w:r>
      <w:r>
        <w:softHyphen/>
        <w:t>sonuppgifter finns även i lagen (2007:980) om tillsyn över viss brottsbe</w:t>
      </w:r>
      <w:r>
        <w:softHyphen/>
        <w:t>kämpande verksamhet.</w:t>
      </w:r>
    </w:p>
    <w:p w14:paraId="7B8B7CB7" w14:textId="77777777" w:rsidR="000E3A6B" w:rsidRDefault="000E3A6B" w:rsidP="000E3A6B">
      <w:pPr>
        <w:pStyle w:val="Rubrik4utannumrering"/>
      </w:pPr>
      <w:r>
        <w:t>Tillsynsmyndighetens befogenheter</w:t>
      </w:r>
    </w:p>
    <w:p w14:paraId="313C6CFF" w14:textId="77777777" w:rsidR="000E3A6B" w:rsidRDefault="000E3A6B" w:rsidP="000E3A6B">
      <w:pPr>
        <w:pStyle w:val="Rubrik5utannumrering"/>
        <w:spacing w:before="0"/>
      </w:pPr>
      <w:r>
        <w:t>Undersökningsbefogenheter</w:t>
      </w:r>
    </w:p>
    <w:p w14:paraId="762E377E" w14:textId="77777777" w:rsidR="000E3A6B" w:rsidRDefault="000E3A6B" w:rsidP="000E3A6B">
      <w:pPr>
        <w:pStyle w:val="Brdtext"/>
      </w:pPr>
      <w:r>
        <w:rPr>
          <w:b/>
        </w:rPr>
        <w:t>3</w:t>
      </w:r>
      <w:r w:rsidRPr="00640C08">
        <w:rPr>
          <w:b/>
        </w:rPr>
        <w:t> §</w:t>
      </w:r>
      <w:r w:rsidRPr="00640C08">
        <w:t>    </w:t>
      </w:r>
      <w:r>
        <w:t>Tillsynsmyndigheten har rätt att av Säkerhetspolisen och person</w:t>
      </w:r>
      <w:r>
        <w:softHyphen/>
        <w:t>uppgiftsbiträdet på begäran få</w:t>
      </w:r>
    </w:p>
    <w:p w14:paraId="6613DA34" w14:textId="77777777" w:rsidR="000E3A6B" w:rsidRDefault="000E3A6B" w:rsidP="000E3A6B">
      <w:pPr>
        <w:pStyle w:val="Brdtextmedindrag"/>
      </w:pPr>
      <w:r>
        <w:t>1. tillgång till alla personuppgifter som behandlas,</w:t>
      </w:r>
    </w:p>
    <w:p w14:paraId="22A6D96E" w14:textId="77777777" w:rsidR="000E3A6B" w:rsidRDefault="000E3A6B" w:rsidP="000E3A6B">
      <w:pPr>
        <w:pStyle w:val="Brdtextmedindrag"/>
      </w:pPr>
      <w:r>
        <w:t>2. upplysningar om och dokumentation av behandlingen av personupp</w:t>
      </w:r>
      <w:r>
        <w:softHyphen/>
        <w:t>gifter och säkerhets- och skyddsåtgärder,</w:t>
      </w:r>
    </w:p>
    <w:p w14:paraId="75F010F2" w14:textId="77777777" w:rsidR="000E3A6B" w:rsidRDefault="000E3A6B" w:rsidP="000E3A6B">
      <w:pPr>
        <w:pStyle w:val="Brdtextmedindrag"/>
      </w:pPr>
      <w:r>
        <w:t>3. tillträde till lokaler som Säkerhetspolisen eller personuppgiftsbiträ</w:t>
      </w:r>
      <w:r>
        <w:softHyphen/>
        <w:t>det disponerar samt tillgång till utrustning och andra medel för behandling av personuppgifter, och</w:t>
      </w:r>
    </w:p>
    <w:p w14:paraId="15C718C4" w14:textId="77777777" w:rsidR="000E3A6B" w:rsidRDefault="000E3A6B" w:rsidP="000E3A6B">
      <w:pPr>
        <w:pStyle w:val="Brdtextmedindrag"/>
      </w:pPr>
      <w:r>
        <w:t>4. den hjälp och den information som behövs för tillsynen.</w:t>
      </w:r>
    </w:p>
    <w:p w14:paraId="120DCCA1" w14:textId="77777777" w:rsidR="000E3A6B" w:rsidRDefault="000E3A6B" w:rsidP="000E3A6B">
      <w:pPr>
        <w:pStyle w:val="Rubrik5utannumrering"/>
      </w:pPr>
      <w:r>
        <w:t>Förebyggande befogenheter</w:t>
      </w:r>
    </w:p>
    <w:p w14:paraId="36700385" w14:textId="77777777" w:rsidR="000E3A6B" w:rsidRDefault="000E3A6B" w:rsidP="000E3A6B">
      <w:pPr>
        <w:pStyle w:val="Brdtext"/>
      </w:pPr>
      <w:r>
        <w:rPr>
          <w:b/>
        </w:rPr>
        <w:t>4</w:t>
      </w:r>
      <w:r w:rsidRPr="00640C08">
        <w:rPr>
          <w:b/>
        </w:rPr>
        <w:t> §</w:t>
      </w:r>
      <w:r w:rsidRPr="00640C08">
        <w:t>    </w:t>
      </w:r>
      <w:r>
        <w:t>Om tillsynsmyndigheten bedömer att det finns risk för att person</w:t>
      </w:r>
      <w:r>
        <w:softHyphen/>
        <w:t>uppgifter kan komma att behandlas i strid med lag eller annan författ</w:t>
      </w:r>
      <w:r>
        <w:softHyphen/>
        <w:t>ning, ska myndigheten genom råd, rekommendationer eller påpekanden försöka förmå Säkerhetspolisen eller personuppgiftsbiträdet att vidta åt</w:t>
      </w:r>
      <w:r>
        <w:softHyphen/>
        <w:t>gärder för att motverka den risken.</w:t>
      </w:r>
    </w:p>
    <w:p w14:paraId="0243E6A7" w14:textId="77777777" w:rsidR="000E3A6B" w:rsidRDefault="000E3A6B" w:rsidP="000E3A6B">
      <w:pPr>
        <w:pStyle w:val="Brdtextmedindrag"/>
      </w:pPr>
      <w:r>
        <w:t>Tillsynsmyndigheten får utfärda en skriftlig varning för att planerad behandling av personuppgifter riskerar att stå i strid med lag eller annan författning. Detsamma gäller om pågående behandling riskerar att stå i strid med lag eller annan författning.</w:t>
      </w:r>
    </w:p>
    <w:p w14:paraId="01F44646" w14:textId="77777777" w:rsidR="000E3A6B" w:rsidRDefault="000E3A6B" w:rsidP="000E3A6B">
      <w:pPr>
        <w:pStyle w:val="Rubrik5utannumrering"/>
      </w:pPr>
      <w:r>
        <w:t>Korrigerande befogenheter</w:t>
      </w:r>
    </w:p>
    <w:p w14:paraId="1338A85A" w14:textId="77777777" w:rsidR="000E3A6B" w:rsidRDefault="000E3A6B" w:rsidP="000E3A6B">
      <w:pPr>
        <w:pStyle w:val="Brdtext"/>
      </w:pPr>
      <w:r>
        <w:rPr>
          <w:b/>
        </w:rPr>
        <w:t>5</w:t>
      </w:r>
      <w:r w:rsidRPr="00640C08">
        <w:rPr>
          <w:b/>
        </w:rPr>
        <w:t> §</w:t>
      </w:r>
      <w:r w:rsidRPr="00640C08">
        <w:t>    </w:t>
      </w:r>
      <w:r>
        <w:t>Om tillsynsmyndigheten konstaterar att personuppgifter behandlas i strid med lag eller annan författning eller att Säkerhetspolisen eller per</w:t>
      </w:r>
      <w:r>
        <w:softHyphen/>
        <w:t>sonuppgiftsbiträdet på något annat sätt inte fullgör sina skyldigheter, får tillsynsmyndigheten</w:t>
      </w:r>
    </w:p>
    <w:p w14:paraId="7F9F42A7" w14:textId="77777777" w:rsidR="000E3A6B" w:rsidRDefault="000E3A6B" w:rsidP="000E3A6B">
      <w:pPr>
        <w:pStyle w:val="Brdtextmedindrag"/>
      </w:pPr>
      <w:r>
        <w:t>1. genom sådana åtgärder som anges i 4 § första stycket försöka förmå Säkerhetspolisen eller personuppgiftsbiträdet att vidta åtgärder för att be</w:t>
      </w:r>
      <w:r>
        <w:softHyphen/>
        <w:t>handlingen ska bli författningsenlig, eller att uppfylla andra skyldigheter,</w:t>
      </w:r>
    </w:p>
    <w:p w14:paraId="1BCD0191" w14:textId="77777777" w:rsidR="000E3A6B" w:rsidRDefault="000E3A6B" w:rsidP="000E3A6B">
      <w:pPr>
        <w:pStyle w:val="Brdtextmedindrag"/>
      </w:pPr>
      <w:r>
        <w:t>2. förelägga Säkerhetspolisen eller personuppgiftsbiträdet att vidta åt</w:t>
      </w:r>
      <w:r>
        <w:softHyphen/>
        <w:t>gärder för att behandlingen ska bli författningsenlig eller att uppfylla andra skyldigheter, eller</w:t>
      </w:r>
    </w:p>
    <w:p w14:paraId="22C1D38C" w14:textId="77777777" w:rsidR="000E3A6B" w:rsidRDefault="000E3A6B" w:rsidP="000E3A6B">
      <w:pPr>
        <w:pStyle w:val="Brdtextmedindrag"/>
      </w:pPr>
      <w:r>
        <w:t>3. förbjuda fortsatt behandling om bristen är allvarlig.</w:t>
      </w:r>
    </w:p>
    <w:p w14:paraId="00DD5A5C" w14:textId="77777777" w:rsidR="000E3A6B" w:rsidRDefault="000E3A6B" w:rsidP="000E3A6B">
      <w:pPr>
        <w:pStyle w:val="Brdtextmedindrag"/>
      </w:pPr>
      <w:r>
        <w:t>Om ett föreläggande utfärdas ska det av föreläggandet framgå när åt</w:t>
      </w:r>
      <w:r>
        <w:softHyphen/>
        <w:t>gärderna senast ska vara genomförda och, om det är lämpligt, vilka åtgär</w:t>
      </w:r>
      <w:r>
        <w:softHyphen/>
        <w:t>der som ska vidtas.</w:t>
      </w:r>
    </w:p>
    <w:p w14:paraId="46E02D40" w14:textId="77777777" w:rsidR="000E3A6B" w:rsidRDefault="000E3A6B" w:rsidP="000E3A6B">
      <w:pPr>
        <w:pStyle w:val="Rubrik5utannumrering"/>
      </w:pPr>
      <w:r w:rsidRPr="009C4001">
        <w:t>Verkställighet av beslut</w:t>
      </w:r>
    </w:p>
    <w:p w14:paraId="2134C213" w14:textId="77777777" w:rsidR="000E3A6B" w:rsidRDefault="000E3A6B" w:rsidP="000E3A6B">
      <w:pPr>
        <w:pStyle w:val="Brdtext"/>
      </w:pPr>
      <w:r>
        <w:rPr>
          <w:b/>
        </w:rPr>
        <w:t>6</w:t>
      </w:r>
      <w:r w:rsidRPr="00640C08">
        <w:rPr>
          <w:b/>
        </w:rPr>
        <w:t> §</w:t>
      </w:r>
      <w:r w:rsidRPr="00640C08">
        <w:t>    </w:t>
      </w:r>
      <w:r>
        <w:t>Tillsynsmyndighetens beslut får inte verkställas omedelbart.</w:t>
      </w:r>
    </w:p>
    <w:p w14:paraId="00061F55" w14:textId="77777777" w:rsidR="000E3A6B" w:rsidRDefault="000E3A6B" w:rsidP="000E3A6B">
      <w:pPr>
        <w:pStyle w:val="Rubrik3utannumrering"/>
      </w:pPr>
      <w:r>
        <w:lastRenderedPageBreak/>
        <w:t>8 kap. Skadestånd och överklagande</w:t>
      </w:r>
    </w:p>
    <w:p w14:paraId="05ECBDD9" w14:textId="77777777" w:rsidR="000E3A6B" w:rsidRDefault="000E3A6B" w:rsidP="000E3A6B">
      <w:pPr>
        <w:pStyle w:val="Rubrik4utannumrering"/>
        <w:spacing w:before="0"/>
      </w:pPr>
      <w:r>
        <w:t>Skadestånd</w:t>
      </w:r>
    </w:p>
    <w:p w14:paraId="663BE9A0" w14:textId="49CDC241" w:rsidR="000E3A6B" w:rsidRDefault="000E3A6B" w:rsidP="000E3A6B">
      <w:pPr>
        <w:pStyle w:val="Brdtext"/>
      </w:pPr>
      <w:r>
        <w:rPr>
          <w:b/>
        </w:rPr>
        <w:t>1</w:t>
      </w:r>
      <w:r w:rsidRPr="00640C08">
        <w:rPr>
          <w:b/>
        </w:rPr>
        <w:t> §</w:t>
      </w:r>
      <w:r w:rsidRPr="00640C08">
        <w:t>    </w:t>
      </w:r>
      <w:r>
        <w:t>Den personuppgiftsansvarige ska ersätta den registrerade för den skada och kränkning av den personliga integriteten som orsakats av behandling av personuppgifter i strid med denna lag, eller föreskrifter som har meddelats i anslutning till den.</w:t>
      </w:r>
    </w:p>
    <w:p w14:paraId="237E84AC" w14:textId="77777777" w:rsidR="000E3A6B" w:rsidRDefault="000E3A6B" w:rsidP="000E3A6B">
      <w:pPr>
        <w:pStyle w:val="Rubrik4utannumrering"/>
      </w:pPr>
      <w:r>
        <w:t>Överklagande</w:t>
      </w:r>
    </w:p>
    <w:p w14:paraId="47B4912D" w14:textId="77777777" w:rsidR="000E3A6B" w:rsidRDefault="000E3A6B" w:rsidP="000E3A6B">
      <w:pPr>
        <w:pStyle w:val="Rubrik5utannumrering"/>
        <w:spacing w:before="0"/>
      </w:pPr>
      <w:r>
        <w:t>Överklagande av den personuppgiftsansvariges beslut</w:t>
      </w:r>
    </w:p>
    <w:p w14:paraId="75324B41" w14:textId="77777777" w:rsidR="000E3A6B" w:rsidRDefault="000E3A6B" w:rsidP="000E3A6B">
      <w:pPr>
        <w:pStyle w:val="Brdtext"/>
      </w:pPr>
      <w:r>
        <w:rPr>
          <w:b/>
        </w:rPr>
        <w:t>2</w:t>
      </w:r>
      <w:r w:rsidRPr="00640C08">
        <w:rPr>
          <w:b/>
        </w:rPr>
        <w:t> §</w:t>
      </w:r>
      <w:r w:rsidRPr="00640C08">
        <w:t>    </w:t>
      </w:r>
      <w:r w:rsidRPr="0045065C">
        <w:t>Beslut i fråga om rättelse eller komplettering enligt 6</w:t>
      </w:r>
      <w:r>
        <w:t> </w:t>
      </w:r>
      <w:r w:rsidRPr="0045065C">
        <w:t>kap. 6</w:t>
      </w:r>
      <w:r>
        <w:t> </w:t>
      </w:r>
      <w:r w:rsidRPr="0045065C">
        <w:t>§ första stycket, radering enligt 6</w:t>
      </w:r>
      <w:r>
        <w:t> </w:t>
      </w:r>
      <w:r w:rsidRPr="0045065C">
        <w:t>kap. 7</w:t>
      </w:r>
      <w:r>
        <w:t> </w:t>
      </w:r>
      <w:r w:rsidRPr="0045065C">
        <w:t>§ första stycket</w:t>
      </w:r>
      <w:r>
        <w:t>,</w:t>
      </w:r>
      <w:r w:rsidRPr="0045065C">
        <w:t xml:space="preserve"> eller begränsning</w:t>
      </w:r>
      <w:r>
        <w:t xml:space="preserve"> </w:t>
      </w:r>
      <w:r w:rsidRPr="0045065C">
        <w:t>av be</w:t>
      </w:r>
      <w:r>
        <w:softHyphen/>
      </w:r>
      <w:r w:rsidRPr="0045065C">
        <w:t>handlingen enligt 6</w:t>
      </w:r>
      <w:r>
        <w:t> </w:t>
      </w:r>
      <w:r w:rsidRPr="0045065C">
        <w:t>kap. 6</w:t>
      </w:r>
      <w:r>
        <w:t> </w:t>
      </w:r>
      <w:r w:rsidRPr="0045065C">
        <w:t>§ andra stycket eller 6</w:t>
      </w:r>
      <w:r>
        <w:t> </w:t>
      </w:r>
      <w:r w:rsidRPr="0045065C">
        <w:t>kap. 7</w:t>
      </w:r>
      <w:r>
        <w:t> </w:t>
      </w:r>
      <w:r w:rsidRPr="0045065C">
        <w:t xml:space="preserve">§ andra stycket, som har meddelats av </w:t>
      </w:r>
      <w:r>
        <w:t>den</w:t>
      </w:r>
      <w:r w:rsidRPr="0045065C">
        <w:t xml:space="preserve"> personuppgiftsan</w:t>
      </w:r>
      <w:r>
        <w:softHyphen/>
      </w:r>
      <w:r w:rsidRPr="0045065C">
        <w:t>svarig</w:t>
      </w:r>
      <w:r>
        <w:t>e</w:t>
      </w:r>
      <w:r w:rsidRPr="0045065C">
        <w:t>,</w:t>
      </w:r>
      <w:r>
        <w:t xml:space="preserve"> får överklagas till allmän för</w:t>
      </w:r>
      <w:r w:rsidRPr="0045065C">
        <w:t>valtningsdomstol. Detsamma gälle</w:t>
      </w:r>
      <w:r>
        <w:t>r beslut att inte lämna informa</w:t>
      </w:r>
      <w:r w:rsidRPr="0045065C">
        <w:t>tion enligt 6</w:t>
      </w:r>
      <w:r>
        <w:t> </w:t>
      </w:r>
      <w:r w:rsidRPr="0045065C">
        <w:t>kap. 2</w:t>
      </w:r>
      <w:r>
        <w:t> </w:t>
      </w:r>
      <w:r w:rsidRPr="0045065C">
        <w:t>§ eller att ta ut avgift enligt 6</w:t>
      </w:r>
      <w:r>
        <w:t> </w:t>
      </w:r>
      <w:r w:rsidRPr="0045065C">
        <w:t>kap. 9</w:t>
      </w:r>
      <w:r>
        <w:t> </w:t>
      </w:r>
      <w:r w:rsidRPr="0045065C">
        <w:t>§ andra stycket.</w:t>
      </w:r>
    </w:p>
    <w:p w14:paraId="257DE9A3" w14:textId="77777777" w:rsidR="000E3A6B" w:rsidRDefault="000E3A6B" w:rsidP="000E3A6B">
      <w:pPr>
        <w:pStyle w:val="Brdtextmedindrag"/>
      </w:pPr>
      <w:r w:rsidRPr="0045065C">
        <w:t>Prövningstillstånd krävs vid överklagande till kammarrätten.</w:t>
      </w:r>
    </w:p>
    <w:p w14:paraId="6A78D0C7" w14:textId="77777777" w:rsidR="000E3A6B" w:rsidRDefault="000E3A6B" w:rsidP="000E3A6B">
      <w:pPr>
        <w:pStyle w:val="Rubrik5utannumrering"/>
      </w:pPr>
      <w:r>
        <w:t>Överklagande av tillsynsmyndighetens beslut</w:t>
      </w:r>
    </w:p>
    <w:p w14:paraId="37EE55D5" w14:textId="77777777" w:rsidR="000E3A6B" w:rsidRDefault="000E3A6B" w:rsidP="000E3A6B">
      <w:pPr>
        <w:pStyle w:val="Brdtext"/>
      </w:pPr>
      <w:r>
        <w:rPr>
          <w:b/>
        </w:rPr>
        <w:t>3</w:t>
      </w:r>
      <w:r w:rsidRPr="00640C08">
        <w:rPr>
          <w:b/>
        </w:rPr>
        <w:t> §</w:t>
      </w:r>
      <w:r w:rsidRPr="00640C08">
        <w:t>    </w:t>
      </w:r>
      <w:r w:rsidRPr="0045065C">
        <w:t>Tillsynsmyndighetens beslut enl</w:t>
      </w:r>
      <w:r>
        <w:t xml:space="preserve">igt denna lag </w:t>
      </w:r>
      <w:r w:rsidRPr="0045065C">
        <w:t>får överklagas till allmän förvaltningsdomstol.</w:t>
      </w:r>
      <w:r>
        <w:t xml:space="preserve"> När ett beslut överklagas är tillsynsmyndig</w:t>
      </w:r>
      <w:r>
        <w:softHyphen/>
        <w:t>heten motpart i domstolen.</w:t>
      </w:r>
    </w:p>
    <w:p w14:paraId="4D5FA9AA" w14:textId="77777777" w:rsidR="000E3A6B" w:rsidRDefault="000E3A6B" w:rsidP="000E3A6B">
      <w:pPr>
        <w:pStyle w:val="Brdtextmedindrag"/>
      </w:pPr>
      <w:r w:rsidRPr="0045065C">
        <w:t>Prövningstillstånd krävs vid överklagande till kammarrätten.</w:t>
      </w:r>
    </w:p>
    <w:p w14:paraId="69FCBE10" w14:textId="77777777" w:rsidR="000E3A6B" w:rsidRDefault="000E3A6B" w:rsidP="000E3A6B">
      <w:pPr>
        <w:pStyle w:val="Rubrik5utannumrering"/>
      </w:pPr>
      <w:r>
        <w:t>Överklagandeförbud</w:t>
      </w:r>
    </w:p>
    <w:p w14:paraId="20146DD1" w14:textId="77777777" w:rsidR="000E3A6B" w:rsidRDefault="000E3A6B" w:rsidP="000E3A6B">
      <w:pPr>
        <w:pStyle w:val="Brdtext"/>
      </w:pPr>
      <w:r>
        <w:rPr>
          <w:b/>
        </w:rPr>
        <w:t>4</w:t>
      </w:r>
      <w:r w:rsidRPr="00640C08">
        <w:rPr>
          <w:b/>
        </w:rPr>
        <w:t> §</w:t>
      </w:r>
      <w:r w:rsidRPr="00640C08">
        <w:t>    </w:t>
      </w:r>
      <w:r>
        <w:t>Andra beslut enligt denna lag än de som anges i 2 och 3 §§ får inte överklagas.</w:t>
      </w:r>
    </w:p>
    <w:p w14:paraId="4AC5A405" w14:textId="77777777" w:rsidR="000E3A6B" w:rsidRDefault="000E3A6B" w:rsidP="000E3A6B">
      <w:pPr>
        <w:pStyle w:val="Rubrik3utannumrering"/>
      </w:pPr>
      <w:r w:rsidRPr="005F2D64">
        <w:t>9 kap. Överföring av personuppgifter till tredjeland och internationella organisationer</w:t>
      </w:r>
    </w:p>
    <w:p w14:paraId="1B323D65" w14:textId="77777777" w:rsidR="000E3A6B" w:rsidRDefault="000E3A6B" w:rsidP="000E3A6B">
      <w:pPr>
        <w:pStyle w:val="Rubrik4utannumrering"/>
        <w:spacing w:before="0"/>
      </w:pPr>
      <w:r>
        <w:t>Förutsättningar för överföring</w:t>
      </w:r>
    </w:p>
    <w:p w14:paraId="7169FC8B" w14:textId="77777777" w:rsidR="000E3A6B" w:rsidRDefault="000E3A6B" w:rsidP="000E3A6B">
      <w:pPr>
        <w:pStyle w:val="Brdtext"/>
      </w:pPr>
      <w:r>
        <w:rPr>
          <w:b/>
        </w:rPr>
        <w:t>1</w:t>
      </w:r>
      <w:r w:rsidRPr="00640C08">
        <w:rPr>
          <w:b/>
        </w:rPr>
        <w:t> §</w:t>
      </w:r>
      <w:r w:rsidRPr="00640C08">
        <w:t>    </w:t>
      </w:r>
      <w:r>
        <w:t>Säkerhetspolisen får överföra personuppgifter till ett tredjeland eller en internationell organisation, om personuppgifterna behandlas i Sverige eller är avsedda att behandlas i ett tredjeland eller av en inter</w:t>
      </w:r>
      <w:r>
        <w:softHyphen/>
        <w:t>nationell organisation. Personuppgifterna får dock endast överföras om överföringen</w:t>
      </w:r>
    </w:p>
    <w:p w14:paraId="0A0A4AD3" w14:textId="77777777" w:rsidR="000E3A6B" w:rsidRDefault="000E3A6B" w:rsidP="000E3A6B">
      <w:pPr>
        <w:pStyle w:val="Brdtextmedindrag"/>
      </w:pPr>
      <w:r>
        <w:t>1. riktas till en brottsbekämpande myndighet eller en underrättelse- eller säkerhetstjänst i ett tredjeland eller en internationell organisation med brottsbekämpande uppdrag och</w:t>
      </w:r>
    </w:p>
    <w:p w14:paraId="47E52A89" w14:textId="77777777" w:rsidR="000E3A6B" w:rsidRDefault="000E3A6B" w:rsidP="000E3A6B">
      <w:pPr>
        <w:pStyle w:val="Brdtextmedindrag"/>
      </w:pPr>
      <w:r>
        <w:t>2. omfattas av</w:t>
      </w:r>
    </w:p>
    <w:p w14:paraId="3D9DB837" w14:textId="77777777" w:rsidR="000E3A6B" w:rsidRDefault="000E3A6B" w:rsidP="000E3A6B">
      <w:pPr>
        <w:pStyle w:val="Brdtextmedindrag"/>
      </w:pPr>
      <w:r>
        <w:t xml:space="preserve">a) ett beslut om adekvat skyddsnivå enligt 2 §, </w:t>
      </w:r>
    </w:p>
    <w:p w14:paraId="66B0E5C7" w14:textId="77777777" w:rsidR="000E3A6B" w:rsidRDefault="000E3A6B" w:rsidP="000E3A6B">
      <w:pPr>
        <w:pStyle w:val="Brdtextmedindrag"/>
      </w:pPr>
      <w:r>
        <w:t>b) tillräckliga skyddsåtgärder enligt 3 §, eller</w:t>
      </w:r>
    </w:p>
    <w:p w14:paraId="2B6BEE4B" w14:textId="77777777" w:rsidR="000E3A6B" w:rsidRDefault="000E3A6B" w:rsidP="000E3A6B">
      <w:pPr>
        <w:pStyle w:val="Brdtextmedindrag"/>
      </w:pPr>
      <w:r>
        <w:t>c) ett undantag för särskilda situationer enligt 4 §.</w:t>
      </w:r>
    </w:p>
    <w:p w14:paraId="66A17568" w14:textId="77777777" w:rsidR="000E3A6B" w:rsidRDefault="000E3A6B" w:rsidP="000E3A6B">
      <w:pPr>
        <w:pStyle w:val="Rubrik5utannumrering"/>
      </w:pPr>
      <w:r>
        <w:lastRenderedPageBreak/>
        <w:t>Beslut om adekvat skyddsnivå</w:t>
      </w:r>
    </w:p>
    <w:p w14:paraId="5B21FF88" w14:textId="77777777" w:rsidR="000E3A6B" w:rsidRDefault="000E3A6B" w:rsidP="000E3A6B">
      <w:pPr>
        <w:pStyle w:val="Brdtext"/>
      </w:pPr>
      <w:r>
        <w:rPr>
          <w:b/>
        </w:rPr>
        <w:t>2</w:t>
      </w:r>
      <w:r w:rsidRPr="00640C08">
        <w:rPr>
          <w:b/>
        </w:rPr>
        <w:t> §</w:t>
      </w:r>
      <w:r w:rsidRPr="00640C08">
        <w:t>    </w:t>
      </w:r>
      <w:r>
        <w:t>Om Europeiska kommissionen har beslutat att det finns en adekvat nivå för skyddet av personuppgifter i ett tredjeland, eller en viss geogra</w:t>
      </w:r>
      <w:r>
        <w:softHyphen/>
        <w:t>fisk eller på annat sätt angiven del av det, får personuppgifter överföras dit under de förutsättningar som anges i 1 §. Detsamma gäller om det finns ett sådant beslut avseende en internationell organisation.</w:t>
      </w:r>
    </w:p>
    <w:p w14:paraId="4254DBB3" w14:textId="77777777" w:rsidR="000E3A6B" w:rsidRDefault="000E3A6B" w:rsidP="000E3A6B">
      <w:pPr>
        <w:pStyle w:val="Rubrik5utannumrering"/>
      </w:pPr>
      <w:r>
        <w:t>Tillräckliga skyddsåtgärder</w:t>
      </w:r>
    </w:p>
    <w:p w14:paraId="4C7D2CF5" w14:textId="77777777" w:rsidR="000E3A6B" w:rsidRDefault="000E3A6B" w:rsidP="000E3A6B">
      <w:pPr>
        <w:pStyle w:val="Brdtext"/>
      </w:pPr>
      <w:r>
        <w:rPr>
          <w:b/>
        </w:rPr>
        <w:t>3</w:t>
      </w:r>
      <w:r w:rsidRPr="00640C08">
        <w:rPr>
          <w:b/>
        </w:rPr>
        <w:t> §</w:t>
      </w:r>
      <w:r w:rsidRPr="00640C08">
        <w:t>    </w:t>
      </w:r>
      <w:r>
        <w:t>Om det inte finns något beslut om adekvat skyddsnivå enligt 2 §, får personuppgifter, under de förutsättningar som anges i 1 §, ändå över</w:t>
      </w:r>
      <w:r>
        <w:softHyphen/>
        <w:t>föras till ett tredjeland eller en internationell organisation om</w:t>
      </w:r>
    </w:p>
    <w:p w14:paraId="79327F0E" w14:textId="77777777" w:rsidR="000E3A6B" w:rsidRDefault="000E3A6B" w:rsidP="000E3A6B">
      <w:pPr>
        <w:pStyle w:val="Brdtextmedindrag"/>
      </w:pPr>
      <w:r>
        <w:t xml:space="preserve">1. skyddsåtgärder för personuppgifter har fastställts i ett avtal som ger tillräckliga garantier till skydd för den registrerade, eller </w:t>
      </w:r>
    </w:p>
    <w:p w14:paraId="214123F0" w14:textId="77777777" w:rsidR="000E3A6B" w:rsidRDefault="000E3A6B" w:rsidP="000E3A6B">
      <w:pPr>
        <w:pStyle w:val="Brdtextmedindrag"/>
      </w:pPr>
      <w:r>
        <w:t>2. mottagaren på annat sätt garanterar tillräckligt skydd för personuppgifterna.</w:t>
      </w:r>
    </w:p>
    <w:p w14:paraId="5B0C7EBC" w14:textId="77777777" w:rsidR="000E3A6B" w:rsidRDefault="000E3A6B" w:rsidP="000E3A6B">
      <w:pPr>
        <w:pStyle w:val="Rubrik5utannumrering"/>
      </w:pPr>
      <w:r>
        <w:t>Överföring i särskilda situationer</w:t>
      </w:r>
    </w:p>
    <w:p w14:paraId="0966D641" w14:textId="77777777" w:rsidR="000E3A6B" w:rsidRDefault="000E3A6B" w:rsidP="000E3A6B">
      <w:pPr>
        <w:pStyle w:val="Brdtext"/>
      </w:pPr>
      <w:r>
        <w:rPr>
          <w:b/>
        </w:rPr>
        <w:t>4</w:t>
      </w:r>
      <w:r w:rsidRPr="00640C08">
        <w:rPr>
          <w:b/>
        </w:rPr>
        <w:t> §</w:t>
      </w:r>
      <w:r w:rsidRPr="00640C08">
        <w:t>    </w:t>
      </w:r>
      <w:r>
        <w:t>Om det inte finns något beslut om adekvat skyddsnivå enligt 2 § eller tillräckliga skyddsåtgärder enligt 3 §, får en överföring eller en samling av överföringar av personuppgifter, under de förutsättningar som anges i 1 §, göras till ett tredjeland eller en internationell organisa</w:t>
      </w:r>
      <w:r>
        <w:softHyphen/>
        <w:t>tion endast om överföringen är nödvändig för att</w:t>
      </w:r>
    </w:p>
    <w:p w14:paraId="49363AED" w14:textId="77777777" w:rsidR="000E3A6B" w:rsidRDefault="000E3A6B" w:rsidP="000E3A6B">
      <w:pPr>
        <w:pStyle w:val="Brdtextmedindrag"/>
      </w:pPr>
      <w:r>
        <w:t>1. värna den registrerades eller någon annan fysisk persons vitala in</w:t>
      </w:r>
      <w:r>
        <w:softHyphen/>
        <w:t>tressen eller andra berättigade intressen som den registrerade har,</w:t>
      </w:r>
    </w:p>
    <w:p w14:paraId="407F8298" w14:textId="77777777" w:rsidR="000E3A6B" w:rsidRDefault="000E3A6B" w:rsidP="000E3A6B">
      <w:pPr>
        <w:pStyle w:val="Brdtextmedindrag"/>
      </w:pPr>
      <w:r>
        <w:t>2. i ett enskilt fall förebygga, förhindra eller upptäcka brottslig verk</w:t>
      </w:r>
      <w:r>
        <w:softHyphen/>
        <w:t>samhet eller utreda eller lagföra brott,</w:t>
      </w:r>
    </w:p>
    <w:p w14:paraId="76C1DBA7" w14:textId="77777777" w:rsidR="000E3A6B" w:rsidRDefault="000E3A6B" w:rsidP="000E3A6B">
      <w:pPr>
        <w:pStyle w:val="Brdtextmedindrag"/>
      </w:pPr>
      <w:r>
        <w:t>3. i ett enskilt fall kunna fastställa, göra gällande eller försvara ett rätts</w:t>
      </w:r>
      <w:r>
        <w:softHyphen/>
        <w:t>ligt anspråk som hänför sig till ett sådant syfte som anges i 2, eller</w:t>
      </w:r>
    </w:p>
    <w:p w14:paraId="06149F17" w14:textId="77777777" w:rsidR="000E3A6B" w:rsidRDefault="000E3A6B" w:rsidP="000E3A6B">
      <w:pPr>
        <w:pStyle w:val="Brdtextmedindrag"/>
      </w:pPr>
      <w:r>
        <w:t>4. avvärja en omedelbar och allvarlig fara för allmän säkerhet.</w:t>
      </w:r>
    </w:p>
    <w:p w14:paraId="6027EDED" w14:textId="77777777" w:rsidR="000E3A6B" w:rsidRDefault="000E3A6B" w:rsidP="000E3A6B">
      <w:pPr>
        <w:pStyle w:val="Brdtextmedindrag"/>
      </w:pPr>
      <w:r>
        <w:t>Personuppgifter får inte överföras till ett tredjeland eller en internatio</w:t>
      </w:r>
      <w:r>
        <w:softHyphen/>
        <w:t>nell organisation om den registrerades intresse av skydd mot kränkning av rättigheter och friheter väger tyngre än det allmännas intresse av en sådan överföring som avses i första stycket 2 eller 3.</w:t>
      </w:r>
    </w:p>
    <w:p w14:paraId="76DF7C41" w14:textId="77777777" w:rsidR="000E3A6B" w:rsidRDefault="000E3A6B" w:rsidP="000E3A6B">
      <w:pPr>
        <w:pStyle w:val="Rubrik4utannumrering"/>
      </w:pPr>
      <w:r>
        <w:t>Överföring till andra mottagare</w:t>
      </w:r>
    </w:p>
    <w:p w14:paraId="76AEBDAD" w14:textId="08613199" w:rsidR="000E3A6B" w:rsidRDefault="000E3A6B" w:rsidP="000E3A6B">
      <w:pPr>
        <w:pStyle w:val="Brdtext"/>
      </w:pPr>
      <w:r>
        <w:rPr>
          <w:b/>
        </w:rPr>
        <w:t>5</w:t>
      </w:r>
      <w:r w:rsidRPr="00640C08">
        <w:rPr>
          <w:b/>
        </w:rPr>
        <w:t> §</w:t>
      </w:r>
      <w:r w:rsidRPr="00640C08">
        <w:t>    </w:t>
      </w:r>
      <w:r>
        <w:t>Säkerhetspolisen får i ett enskilt fall överföra personuppgifter till en annan mottagare i ett tredjeland än som anges i 1 § 1. Personuppgifterna får överföras endast om de övriga förutsättningarna i 1 § är uppfyllda och om</w:t>
      </w:r>
    </w:p>
    <w:p w14:paraId="28AF7DA0" w14:textId="77777777" w:rsidR="000E3A6B" w:rsidRDefault="000E3A6B" w:rsidP="000E3A6B">
      <w:pPr>
        <w:pStyle w:val="Brdtextmedindrag"/>
      </w:pPr>
      <w:r>
        <w:t>1. det är absolut nödvändigt för att Säkerhetspolisen ska kunna utföra en uppgift enligt 2 kap. 1 §, och</w:t>
      </w:r>
    </w:p>
    <w:p w14:paraId="6F732CA1" w14:textId="03D8A34E" w:rsidR="000E3A6B" w:rsidRDefault="000E3A6B" w:rsidP="000E3A6B">
      <w:pPr>
        <w:pStyle w:val="Brdtextmedindrag"/>
      </w:pPr>
      <w:r>
        <w:t>2. det skulle vara ineffektivt eller olämpligt att överföra dem till en mottagare som anges i 1 § 1 i det tredjelandet.</w:t>
      </w:r>
    </w:p>
    <w:p w14:paraId="3083FD99" w14:textId="77777777" w:rsidR="000E3A6B" w:rsidRDefault="000E3A6B" w:rsidP="000E3A6B">
      <w:pPr>
        <w:pStyle w:val="Brdtextmedindrag"/>
      </w:pPr>
      <w:r>
        <w:t>Personuppgifter får inte överföras enligt första stycket om den registre</w:t>
      </w:r>
      <w:r>
        <w:softHyphen/>
        <w:t>rades intresse av skydd mot kränkning av rättigheter och friheter väger tyngre än det allmännas intresse av att överföringen görs.</w:t>
      </w:r>
    </w:p>
    <w:p w14:paraId="52A499A4" w14:textId="77777777" w:rsidR="000E3A6B" w:rsidRPr="00811E52" w:rsidRDefault="000E3A6B" w:rsidP="000E3A6B">
      <w:pPr>
        <w:pStyle w:val="Slutstreck"/>
      </w:pPr>
      <w:r w:rsidRPr="00811E52">
        <w:t>                      </w:t>
      </w:r>
    </w:p>
    <w:p w14:paraId="0FA71839" w14:textId="77777777" w:rsidR="000E3A6B" w:rsidRDefault="000E3A6B" w:rsidP="000E3A6B">
      <w:pPr>
        <w:pStyle w:val="Brdtextmedindrag"/>
      </w:pPr>
      <w:r>
        <w:t>1. Denna lag träder i kraft den 1 januari 2020.</w:t>
      </w:r>
    </w:p>
    <w:p w14:paraId="18590EE9" w14:textId="77777777" w:rsidR="000E3A6B" w:rsidRPr="0039527F" w:rsidRDefault="000E3A6B" w:rsidP="000E3A6B">
      <w:pPr>
        <w:pStyle w:val="Brdtextmedindrag"/>
      </w:pPr>
      <w:r>
        <w:lastRenderedPageBreak/>
        <w:t>2. Bestämmelsen i 5 kap. 4 § om loggning tillämpas från och med den 1 oktober 2024 i fråga om automatiserade behandlingssystem som inrättats före ikraftträdandet.</w:t>
      </w:r>
    </w:p>
    <w:p w14:paraId="2B9DD012" w14:textId="77777777" w:rsidR="000E3A6B" w:rsidRDefault="000E3A6B" w:rsidP="000E3A6B">
      <w:pPr>
        <w:pStyle w:val="Brdtextmedindrag"/>
      </w:pPr>
      <w:r>
        <w:t>3. Äldre föreskrifter gäller fortfarande för överklagande av beslut som har meddelats före ikraftträdandet.</w:t>
      </w:r>
    </w:p>
    <w:p w14:paraId="60440AB2" w14:textId="77777777" w:rsidR="000E3A6B" w:rsidRDefault="000E3A6B" w:rsidP="000E3A6B">
      <w:pPr>
        <w:pStyle w:val="Brdtextmedindrag"/>
      </w:pPr>
    </w:p>
    <w:p w14:paraId="2D5B256F" w14:textId="77777777" w:rsidR="000E3A6B" w:rsidRDefault="000E3A6B" w:rsidP="000E3A6B">
      <w:pPr>
        <w:spacing w:line="2" w:lineRule="auto"/>
        <w:rPr>
          <w:rFonts w:ascii="Times New Roman" w:hAnsi="Times New Roman"/>
          <w:sz w:val="20"/>
        </w:rPr>
      </w:pPr>
      <w:r>
        <w:br w:type="page"/>
      </w:r>
    </w:p>
    <w:p w14:paraId="1CB7D3D7" w14:textId="77777777" w:rsidR="000E3A6B" w:rsidRDefault="000E3A6B" w:rsidP="000E3A6B">
      <w:pPr>
        <w:pStyle w:val="Rubrik2"/>
      </w:pPr>
      <w:bookmarkStart w:id="6" w:name="_Toc17451342"/>
      <w:r>
        <w:lastRenderedPageBreak/>
        <w:t>Förslag till lag om ändring i lagen (2007:980) om tillsyn över viss brottsbekämpande verksamhet</w:t>
      </w:r>
      <w:bookmarkEnd w:id="6"/>
    </w:p>
    <w:p w14:paraId="5346A1A4" w14:textId="77777777" w:rsidR="000E3A6B" w:rsidRDefault="000E3A6B" w:rsidP="000E3A6B">
      <w:pPr>
        <w:pStyle w:val="Brdtextmedindrag"/>
      </w:pPr>
      <w:r>
        <w:t>Härigenom föreskrivs att 1 § lagen (2007:980) om tillsyn över viss brottsbekämpande verksamhet ska ha följande lydelse.</w:t>
      </w:r>
    </w:p>
    <w:p w14:paraId="57B3F5CE" w14:textId="77777777" w:rsidR="000E3A6B" w:rsidRDefault="000E3A6B" w:rsidP="000E3A6B">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0E3A6B" w14:paraId="4B550683" w14:textId="77777777" w:rsidTr="000E3A6B">
        <w:tc>
          <w:tcPr>
            <w:tcW w:w="2500" w:type="pct"/>
            <w:shd w:val="clear" w:color="auto" w:fill="auto"/>
            <w:tcMar>
              <w:left w:w="0" w:type="dxa"/>
            </w:tcMar>
          </w:tcPr>
          <w:p w14:paraId="2DE9C8E3" w14:textId="5F6D3A2C" w:rsidR="000E3A6B" w:rsidRPr="005B0E77" w:rsidRDefault="000E3A6B" w:rsidP="000E3A6B">
            <w:pPr>
              <w:pStyle w:val="Brdtext"/>
              <w:rPr>
                <w:i/>
              </w:rPr>
            </w:pPr>
            <w:r>
              <w:rPr>
                <w:i/>
              </w:rPr>
              <w:t>Nuvarande lydelse</w:t>
            </w:r>
          </w:p>
        </w:tc>
        <w:tc>
          <w:tcPr>
            <w:tcW w:w="2500" w:type="pct"/>
            <w:shd w:val="clear" w:color="auto" w:fill="auto"/>
            <w:tcMar>
              <w:right w:w="0" w:type="dxa"/>
            </w:tcMar>
          </w:tcPr>
          <w:p w14:paraId="7CCC7943" w14:textId="77777777" w:rsidR="000E3A6B" w:rsidRPr="005B0E77" w:rsidRDefault="000E3A6B" w:rsidP="000E3A6B">
            <w:pPr>
              <w:pStyle w:val="Brdtext"/>
              <w:rPr>
                <w:i/>
              </w:rPr>
            </w:pPr>
            <w:r>
              <w:rPr>
                <w:i/>
              </w:rPr>
              <w:t>Föreslagen lydelse</w:t>
            </w:r>
          </w:p>
        </w:tc>
      </w:tr>
    </w:tbl>
    <w:p w14:paraId="17E79D25" w14:textId="77777777" w:rsidR="000E3A6B" w:rsidRDefault="000E3A6B" w:rsidP="000E3A6B">
      <w:pPr>
        <w:pStyle w:val="Brdtext"/>
        <w:jc w:val="center"/>
      </w:pPr>
    </w:p>
    <w:p w14:paraId="2B8447D8" w14:textId="4D24CBFF" w:rsidR="000E3A6B" w:rsidRDefault="000E3A6B" w:rsidP="000E3A6B">
      <w:pPr>
        <w:pStyle w:val="Brdtext"/>
        <w:jc w:val="center"/>
      </w:pPr>
      <w:r>
        <w:t>1 §</w:t>
      </w:r>
      <w:r>
        <w:rPr>
          <w:rStyle w:val="Fotnotsreferens"/>
        </w:rPr>
        <w:footnoteReference w:id="2"/>
      </w:r>
    </w:p>
    <w:p w14:paraId="0CC4F42D" w14:textId="77777777" w:rsidR="000E3A6B" w:rsidRPr="00B00ACD" w:rsidRDefault="000E3A6B" w:rsidP="000E3A6B">
      <w:pPr>
        <w:pStyle w:val="Brdtextmedindrag"/>
      </w:pPr>
      <w:r w:rsidRPr="005E240C">
        <w:t>Säkerhets- och integritetsskyddsnämnden (nämnden) ska utöva tillsyn över brottsbekämpande myndigheters användning av hemliga tvångsme</w:t>
      </w:r>
      <w:r>
        <w:softHyphen/>
      </w:r>
      <w:r w:rsidRPr="005E240C">
        <w:t>del och kvalificerade skyddsidentiteter och därmed sammanhängande verksamhet.</w:t>
      </w:r>
    </w:p>
    <w:tbl>
      <w:tblPr>
        <w:tblW w:w="4928" w:type="pct"/>
        <w:tblCellMar>
          <w:left w:w="125" w:type="dxa"/>
          <w:right w:w="125" w:type="dxa"/>
        </w:tblCellMar>
        <w:tblLook w:val="0000" w:firstRow="0" w:lastRow="0" w:firstColumn="0" w:lastColumn="0" w:noHBand="0" w:noVBand="0"/>
      </w:tblPr>
      <w:tblGrid>
        <w:gridCol w:w="2948"/>
        <w:gridCol w:w="2864"/>
      </w:tblGrid>
      <w:tr w:rsidR="000E3A6B" w14:paraId="5481BB42" w14:textId="77777777" w:rsidTr="000E3A6B">
        <w:tc>
          <w:tcPr>
            <w:tcW w:w="2536" w:type="pct"/>
            <w:shd w:val="clear" w:color="auto" w:fill="auto"/>
            <w:tcMar>
              <w:left w:w="0" w:type="dxa"/>
            </w:tcMar>
          </w:tcPr>
          <w:p w14:paraId="7AD8197E" w14:textId="77777777" w:rsidR="000E3A6B" w:rsidRPr="002F11E6" w:rsidRDefault="000E3A6B" w:rsidP="000E3A6B">
            <w:pPr>
              <w:pStyle w:val="Brdtextmedindrag"/>
              <w:rPr>
                <w:i/>
              </w:rPr>
            </w:pPr>
            <w:r w:rsidRPr="00B00ACD">
              <w:t>Nämnden ska</w:t>
            </w:r>
            <w:r>
              <w:t xml:space="preserve"> även utöva tillsyn över den be</w:t>
            </w:r>
            <w:r w:rsidRPr="00B00ACD">
              <w:t>handling av person-upp</w:t>
            </w:r>
            <w:r>
              <w:t xml:space="preserve">gifter som utförs av </w:t>
            </w:r>
            <w:r w:rsidRPr="001E0675">
              <w:t>Polis</w:t>
            </w:r>
            <w:r>
              <w:softHyphen/>
            </w:r>
            <w:r w:rsidRPr="001E0675">
              <w:t>myndigheten, Säkerhetspolisen och Ekobrottsmyndigheten enligt brotts</w:t>
            </w:r>
            <w:r>
              <w:softHyphen/>
            </w:r>
            <w:r w:rsidRPr="001E0675">
              <w:t>datalagen (2018:1177) och lagen (2018:1693) om polisens be-handling av personuppgifter inom brottsdatalagens område för de syften som anges i 1 kap. 1 § i den sistnämnda lagen.</w:t>
            </w:r>
            <w:r w:rsidRPr="006B7C3B">
              <w:rPr>
                <w:i/>
              </w:rPr>
              <w:t xml:space="preserve"> Tillsynen ska särskilt avse sådan behandling som avses i 2 kap. 11 § brottsdata</w:t>
            </w:r>
            <w:r w:rsidRPr="006B7C3B">
              <w:rPr>
                <w:i/>
              </w:rPr>
              <w:softHyphen/>
              <w:t>lagen.</w:t>
            </w:r>
          </w:p>
        </w:tc>
        <w:tc>
          <w:tcPr>
            <w:tcW w:w="2464" w:type="pct"/>
            <w:shd w:val="clear" w:color="auto" w:fill="auto"/>
            <w:tcMar>
              <w:right w:w="0" w:type="dxa"/>
            </w:tcMar>
          </w:tcPr>
          <w:p w14:paraId="4F56EAFD" w14:textId="77777777" w:rsidR="000E3A6B" w:rsidRPr="00F46C08" w:rsidRDefault="000E3A6B" w:rsidP="000E3A6B">
            <w:pPr>
              <w:pStyle w:val="Brdtextmedindrag"/>
              <w:rPr>
                <w:i/>
              </w:rPr>
            </w:pPr>
            <w:r w:rsidRPr="00B00ACD">
              <w:t>Nämnden ska</w:t>
            </w:r>
            <w:r>
              <w:t xml:space="preserve"> även utöva tillsyn över den be</w:t>
            </w:r>
            <w:r w:rsidRPr="00B00ACD">
              <w:t>handling av person-upp</w:t>
            </w:r>
            <w:r>
              <w:t xml:space="preserve">gifter som utförs av </w:t>
            </w:r>
            <w:r w:rsidRPr="001E0675">
              <w:t>Polis</w:t>
            </w:r>
            <w:r w:rsidRPr="001E0675">
              <w:softHyphen/>
              <w:t>myndigheten, Säkerhets</w:t>
            </w:r>
            <w:r w:rsidRPr="001E0675">
              <w:softHyphen/>
              <w:t>polisen och Ekobrottsmyndigheten enligt brottsdatalagen (2018:1177) och lagen (2018:1693) om polisens behandling av personuppgifter inom brottsdatalagens område för de syften som anges i 1 kap. 1 § i den sistnämnda lagen</w:t>
            </w:r>
            <w:r w:rsidRPr="005B5FC5">
              <w:rPr>
                <w:i/>
              </w:rPr>
              <w:t>, och</w:t>
            </w:r>
            <w:r>
              <w:rPr>
                <w:i/>
              </w:rPr>
              <w:t xml:space="preserve"> </w:t>
            </w:r>
            <w:r w:rsidRPr="000D0713">
              <w:rPr>
                <w:i/>
              </w:rPr>
              <w:t>lagen (2019:000) om Säkerhetspolisens behandling av personuppgifter</w:t>
            </w:r>
            <w:r>
              <w:rPr>
                <w:i/>
              </w:rPr>
              <w:t xml:space="preserve">. </w:t>
            </w:r>
            <w:r w:rsidRPr="000C77F8">
              <w:rPr>
                <w:i/>
              </w:rPr>
              <w:t>Tillsynen</w:t>
            </w:r>
            <w:r>
              <w:rPr>
                <w:i/>
              </w:rPr>
              <w:t xml:space="preserve"> </w:t>
            </w:r>
            <w:r w:rsidRPr="000C77F8">
              <w:rPr>
                <w:i/>
              </w:rPr>
              <w:t>ska sä</w:t>
            </w:r>
            <w:r>
              <w:rPr>
                <w:i/>
              </w:rPr>
              <w:t>rskilt avse behandling enligt 2 </w:t>
            </w:r>
            <w:r w:rsidRPr="000C77F8">
              <w:rPr>
                <w:i/>
              </w:rPr>
              <w:t>ka</w:t>
            </w:r>
            <w:r>
              <w:rPr>
                <w:i/>
              </w:rPr>
              <w:t>p. 11 </w:t>
            </w:r>
            <w:r w:rsidRPr="000C77F8">
              <w:rPr>
                <w:i/>
              </w:rPr>
              <w:t>§ br</w:t>
            </w:r>
            <w:r>
              <w:rPr>
                <w:i/>
              </w:rPr>
              <w:t>ottsdatalagen och 2 kap. 9 </w:t>
            </w:r>
            <w:r w:rsidRPr="000C77F8">
              <w:rPr>
                <w:i/>
              </w:rPr>
              <w:t>§ lagen om Säkerhetspolisens behandling av personuppgifter</w:t>
            </w:r>
            <w:r w:rsidRPr="000D0713">
              <w:rPr>
                <w:i/>
              </w:rPr>
              <w:t>.</w:t>
            </w:r>
          </w:p>
        </w:tc>
      </w:tr>
    </w:tbl>
    <w:p w14:paraId="0FF9BA88" w14:textId="53270D6F" w:rsidR="000E3A6B" w:rsidRPr="00BC45E1" w:rsidRDefault="000E3A6B" w:rsidP="000E3A6B">
      <w:pPr>
        <w:pStyle w:val="Brdtextmedindrag"/>
      </w:pPr>
      <w:r w:rsidRPr="00BC45E1">
        <w:t>Nämnden ska också utöva tillsyn över Polismyndighetens och Säkerhetspolisens tillämpning av lagen (2019:</w:t>
      </w:r>
      <w:r>
        <w:t>547</w:t>
      </w:r>
      <w:r w:rsidRPr="00BC45E1">
        <w:t>) om förbud mot användning av vissa uppgifter för att utreda brott.</w:t>
      </w:r>
    </w:p>
    <w:p w14:paraId="7A75A7EE" w14:textId="5B6BA006" w:rsidR="000E3A6B" w:rsidRDefault="000E3A6B" w:rsidP="000E3A6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BC45E1">
        <w:rPr>
          <w:rFonts w:ascii="Times New Roman" w:hAnsi="Times New Roman"/>
          <w:sz w:val="20"/>
        </w:rPr>
        <w:t>Tillsynen ska särskilt syfta till att säkerställa att verksamhet enligt första, andra och tredje styckena bedrivs i enlighet med lag eller annan författning</w:t>
      </w:r>
      <w:r>
        <w:rPr>
          <w:rFonts w:ascii="Times New Roman" w:hAnsi="Times New Roman"/>
          <w:sz w:val="20"/>
        </w:rPr>
        <w:t>.</w:t>
      </w:r>
    </w:p>
    <w:p w14:paraId="0EB83BF7" w14:textId="77777777" w:rsidR="000E3A6B" w:rsidRDefault="000E3A6B" w:rsidP="000E3A6B">
      <w:pPr>
        <w:pStyle w:val="Brdtext"/>
        <w:spacing w:after="120"/>
        <w:rPr>
          <w:sz w:val="19"/>
          <w:u w:val="single"/>
        </w:rPr>
      </w:pPr>
      <w:r w:rsidRPr="00BC45E1">
        <w:rPr>
          <w:sz w:val="19"/>
          <w:u w:val="single"/>
        </w:rPr>
        <w:t>                      </w:t>
      </w:r>
    </w:p>
    <w:p w14:paraId="4CE138CA" w14:textId="77777777" w:rsidR="000E3A6B" w:rsidRDefault="000E3A6B" w:rsidP="000E3A6B">
      <w:pPr>
        <w:pStyle w:val="Brdtextmedindrag"/>
      </w:pPr>
      <w:r>
        <w:t>1. </w:t>
      </w:r>
      <w:r w:rsidRPr="00911848">
        <w:t>Denna lag träd</w:t>
      </w:r>
      <w:r>
        <w:t>er i </w:t>
      </w:r>
      <w:r w:rsidRPr="00911848">
        <w:t>kraft den 1 januari 2020.</w:t>
      </w:r>
    </w:p>
    <w:p w14:paraId="774C70DA" w14:textId="77777777" w:rsidR="000E3A6B" w:rsidRDefault="000E3A6B" w:rsidP="000E3A6B">
      <w:pPr>
        <w:pStyle w:val="Brdtextmedindrag"/>
      </w:pPr>
      <w:r>
        <w:t>2. Äldre föreskrifter gäller fortfarande för nämndens tillsyn över personuppgiftsbehandling som utförts före ikraftträdandet.</w:t>
      </w:r>
    </w:p>
    <w:p w14:paraId="4A92425F" w14:textId="77777777" w:rsidR="000E3A6B" w:rsidRDefault="000E3A6B" w:rsidP="000E3A6B">
      <w:pPr>
        <w:pStyle w:val="Brdtextmedindrag"/>
        <w:rPr>
          <w:highlight w:val="yellow"/>
        </w:rPr>
      </w:pPr>
    </w:p>
    <w:p w14:paraId="680914FF" w14:textId="77777777" w:rsidR="000E3A6B" w:rsidRDefault="000E3A6B" w:rsidP="000E3A6B">
      <w:pPr>
        <w:pStyle w:val="Brdtextmedindrag"/>
        <w:rPr>
          <w:highlight w:val="yellow"/>
        </w:rPr>
      </w:pPr>
    </w:p>
    <w:p w14:paraId="3F775659" w14:textId="77777777" w:rsidR="000E3A6B" w:rsidRDefault="000E3A6B" w:rsidP="000E3A6B">
      <w:pPr>
        <w:pStyle w:val="Brdtextmedindrag"/>
        <w:ind w:firstLine="0"/>
      </w:pPr>
    </w:p>
    <w:p w14:paraId="60387AC2" w14:textId="77777777" w:rsidR="000E3A6B" w:rsidRDefault="000E3A6B" w:rsidP="000E3A6B">
      <w:pPr>
        <w:pStyle w:val="Brdtextmedindrag"/>
        <w:sectPr w:rsidR="000E3A6B" w:rsidSect="00155500">
          <w:headerReference w:type="even" r:id="rId21"/>
          <w:headerReference w:type="default" r:id="rId22"/>
          <w:footerReference w:type="even" r:id="rId23"/>
          <w:footerReference w:type="default" r:id="rId24"/>
          <w:headerReference w:type="first" r:id="rId25"/>
          <w:footerReference w:type="first" r:id="rId26"/>
          <w:footnotePr>
            <w:numRestart w:val="eachSect"/>
          </w:footnotePr>
          <w:type w:val="continuous"/>
          <w:pgSz w:w="9356" w:h="13721" w:code="9"/>
          <w:pgMar w:top="794" w:right="2438" w:bottom="1191" w:left="1021" w:header="0" w:footer="709" w:gutter="0"/>
          <w:cols w:space="708"/>
          <w:docGrid w:linePitch="360"/>
        </w:sectPr>
      </w:pPr>
    </w:p>
    <w:p w14:paraId="71CA49ED" w14:textId="77777777" w:rsidR="000E3A6B" w:rsidRDefault="000E3A6B" w:rsidP="000E3A6B">
      <w:pPr>
        <w:spacing w:line="2" w:lineRule="auto"/>
      </w:pPr>
    </w:p>
    <w:p w14:paraId="7883070D" w14:textId="77777777" w:rsidR="000E3A6B" w:rsidRDefault="000E3A6B" w:rsidP="000E3A6B">
      <w:pPr>
        <w:spacing w:line="2" w:lineRule="auto"/>
        <w:rPr>
          <w:rFonts w:ascii="Times New Roman" w:hAnsi="Times New Roman"/>
          <w:sz w:val="20"/>
        </w:rPr>
      </w:pPr>
    </w:p>
    <w:p w14:paraId="55B26499" w14:textId="77777777" w:rsidR="000E3A6B" w:rsidRDefault="000E3A6B" w:rsidP="000E3A6B">
      <w:pPr>
        <w:pStyle w:val="Rubrik2"/>
      </w:pPr>
      <w:bookmarkStart w:id="7" w:name="_Toc17451343"/>
      <w:r>
        <w:lastRenderedPageBreak/>
        <w:t>Förslag till lag om ändring i offentlighets- och sekretesslagen (2009:400)</w:t>
      </w:r>
      <w:bookmarkEnd w:id="7"/>
    </w:p>
    <w:p w14:paraId="37CA2A8F" w14:textId="77777777" w:rsidR="000E3A6B" w:rsidRDefault="000E3A6B" w:rsidP="000E3A6B">
      <w:pPr>
        <w:pStyle w:val="Brdtextmedindrag"/>
      </w:pPr>
      <w:r w:rsidRPr="00706C56">
        <w:t>Härigen</w:t>
      </w:r>
      <w:r>
        <w:t>om föreskrivs i fråga om offentlighets- och sekretesslagen (2009:400)</w:t>
      </w:r>
    </w:p>
    <w:p w14:paraId="61CF75C8" w14:textId="77777777" w:rsidR="000E3A6B" w:rsidRDefault="000E3A6B" w:rsidP="000E3A6B">
      <w:pPr>
        <w:pStyle w:val="Brdtextmedindrag"/>
      </w:pPr>
      <w:r w:rsidRPr="005339E2">
        <w:rPr>
          <w:i/>
        </w:rPr>
        <w:t>dels</w:t>
      </w:r>
      <w:r>
        <w:t xml:space="preserve"> att punkt 2 i ikraftträdande- och övergångsbestämmelserna till lagen (2018</w:t>
      </w:r>
      <w:r w:rsidRPr="00704114">
        <w:t>:1708</w:t>
      </w:r>
      <w:r>
        <w:t>) om ändring i den lagen ska upphöra att gälla,</w:t>
      </w:r>
    </w:p>
    <w:p w14:paraId="6EE65E95" w14:textId="77777777" w:rsidR="000E3A6B" w:rsidRDefault="000E3A6B" w:rsidP="000E3A6B">
      <w:pPr>
        <w:pStyle w:val="Brdtextmedindrag"/>
      </w:pPr>
      <w:r w:rsidRPr="005339E2">
        <w:rPr>
          <w:i/>
        </w:rPr>
        <w:t>dels</w:t>
      </w:r>
      <w:r>
        <w:t xml:space="preserve"> att 18 kap. 2 § och 35 kap. 1 och</w:t>
      </w:r>
      <w:r w:rsidRPr="00706C56">
        <w:t xml:space="preserve"> 10 §§ ska ha följande lydelse.</w:t>
      </w:r>
    </w:p>
    <w:p w14:paraId="16C76DAC" w14:textId="77777777" w:rsidR="000E3A6B" w:rsidRDefault="000E3A6B" w:rsidP="000E3A6B">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0E3A6B" w14:paraId="1EDFE8ED" w14:textId="77777777" w:rsidTr="000E3A6B">
        <w:tc>
          <w:tcPr>
            <w:tcW w:w="2500" w:type="pct"/>
            <w:shd w:val="clear" w:color="auto" w:fill="auto"/>
            <w:tcMar>
              <w:left w:w="0" w:type="dxa"/>
            </w:tcMar>
          </w:tcPr>
          <w:p w14:paraId="7BC7168E" w14:textId="77777777" w:rsidR="000E3A6B" w:rsidRPr="005B0E77" w:rsidRDefault="000E3A6B" w:rsidP="000E3A6B">
            <w:pPr>
              <w:pStyle w:val="Brdtext"/>
              <w:rPr>
                <w:i/>
              </w:rPr>
            </w:pPr>
            <w:r w:rsidRPr="005B0E77">
              <w:rPr>
                <w:i/>
              </w:rPr>
              <w:t>Nuvarande lydelse</w:t>
            </w:r>
          </w:p>
        </w:tc>
        <w:tc>
          <w:tcPr>
            <w:tcW w:w="2500" w:type="pct"/>
            <w:shd w:val="clear" w:color="auto" w:fill="auto"/>
            <w:tcMar>
              <w:right w:w="0" w:type="dxa"/>
            </w:tcMar>
          </w:tcPr>
          <w:p w14:paraId="1FB932D5" w14:textId="77777777" w:rsidR="000E3A6B" w:rsidRPr="005B0E77" w:rsidRDefault="000E3A6B" w:rsidP="000E3A6B">
            <w:pPr>
              <w:pStyle w:val="Brdtext"/>
              <w:rPr>
                <w:i/>
              </w:rPr>
            </w:pPr>
            <w:r w:rsidRPr="005B0E77">
              <w:rPr>
                <w:i/>
              </w:rPr>
              <w:t>Föreslagen lydelse</w:t>
            </w:r>
          </w:p>
        </w:tc>
      </w:tr>
    </w:tbl>
    <w:p w14:paraId="0EF793E2" w14:textId="77777777" w:rsidR="000E3A6B" w:rsidRDefault="000E3A6B" w:rsidP="000E3A6B">
      <w:pPr>
        <w:pStyle w:val="Brdtext"/>
        <w:spacing w:before="230"/>
        <w:jc w:val="center"/>
        <w:rPr>
          <w:b/>
        </w:rPr>
      </w:pPr>
      <w:r>
        <w:rPr>
          <w:b/>
        </w:rPr>
        <w:t>18 kap.</w:t>
      </w:r>
    </w:p>
    <w:p w14:paraId="4AF0F907" w14:textId="77777777" w:rsidR="000E3A6B" w:rsidRDefault="000E3A6B" w:rsidP="000E3A6B">
      <w:pPr>
        <w:pStyle w:val="Brdtext"/>
        <w:jc w:val="center"/>
      </w:pPr>
      <w:r>
        <w:t>2 §</w:t>
      </w:r>
      <w:r>
        <w:rPr>
          <w:rStyle w:val="Fotnotsreferens"/>
        </w:rPr>
        <w:footnoteReference w:id="3"/>
      </w:r>
    </w:p>
    <w:p w14:paraId="198E56AA" w14:textId="77777777" w:rsidR="000E3A6B" w:rsidRDefault="000E3A6B" w:rsidP="000E3A6B">
      <w:pPr>
        <w:pStyle w:val="Brdtextmedindrag"/>
      </w:pPr>
      <w:r w:rsidRPr="00A0625C">
        <w:t>Sekretess gäller för uppgift som hänför sig till</w:t>
      </w:r>
      <w:r>
        <w:t xml:space="preserve"> sådan verksamhet som avses i 2 kap. 1 § 1 </w:t>
      </w:r>
      <w:r w:rsidRPr="00A0625C">
        <w:t>lagen (2018:1693) om polisens behandling av personuppgifter inom brottsdatalagens område, om det inte står klart att uppgiften kan röjas utan att syftet med beslutade eller förutsedda åtgärder mo</w:t>
      </w:r>
      <w:r>
        <w:t>tverkas eller den framtida verk</w:t>
      </w:r>
      <w:r w:rsidRPr="00A0625C">
        <w:t>samheten skadas</w:t>
      </w:r>
      <w:r>
        <w:t>.</w:t>
      </w:r>
    </w:p>
    <w:p w14:paraId="049F786D" w14:textId="77777777" w:rsidR="000E3A6B" w:rsidRDefault="000E3A6B" w:rsidP="000E3A6B">
      <w:pPr>
        <w:pStyle w:val="Brdtextmedindrag"/>
      </w:pPr>
      <w:r w:rsidRPr="00BA331F">
        <w:t>Sekretess gäller, under motsvarande förutsättningar som anges i första stycket, för uppgift som hänför sig till sådan verksamhet som avses i</w:t>
      </w:r>
    </w:p>
    <w:p w14:paraId="74DB97B4" w14:textId="198B986C" w:rsidR="000E3A6B" w:rsidRDefault="000E3A6B" w:rsidP="000E3A6B">
      <w:pPr>
        <w:pStyle w:val="Brdtextmedindrag"/>
      </w:pPr>
      <w:r>
        <w:t>1. 2 kap. 1 § 1 lagen (2018:1694) om Tullverkets behandling av personuppgifter inom brottsdatalagens område,</w:t>
      </w:r>
    </w:p>
    <w:tbl>
      <w:tblPr>
        <w:tblW w:w="5000" w:type="pct"/>
        <w:tblCellMar>
          <w:left w:w="125" w:type="dxa"/>
          <w:right w:w="125" w:type="dxa"/>
        </w:tblCellMar>
        <w:tblLook w:val="0000" w:firstRow="0" w:lastRow="0" w:firstColumn="0" w:lastColumn="0" w:noHBand="0" w:noVBand="0"/>
      </w:tblPr>
      <w:tblGrid>
        <w:gridCol w:w="2948"/>
        <w:gridCol w:w="2949"/>
      </w:tblGrid>
      <w:tr w:rsidR="000E3A6B" w14:paraId="4883372A" w14:textId="77777777" w:rsidTr="002211D5">
        <w:tc>
          <w:tcPr>
            <w:tcW w:w="2500" w:type="pct"/>
            <w:shd w:val="clear" w:color="auto" w:fill="auto"/>
            <w:tcMar>
              <w:left w:w="0" w:type="dxa"/>
            </w:tcMar>
          </w:tcPr>
          <w:p w14:paraId="2757D7BE" w14:textId="5EC745EB" w:rsidR="000E3A6B" w:rsidRPr="005447FA" w:rsidRDefault="000E3A6B" w:rsidP="000E3A6B">
            <w:pPr>
              <w:pStyle w:val="Brdtextmedindrag"/>
              <w:rPr>
                <w:i/>
              </w:rPr>
            </w:pPr>
            <w:r>
              <w:t>2. 2 kap. 1 § 1 lagen (2018:1695) om Kustbevakningens behandling av personuppgifter inom brotts-data</w:t>
            </w:r>
            <w:r>
              <w:softHyphen/>
              <w:t xml:space="preserve">lagens område, </w:t>
            </w:r>
            <w:r w:rsidRPr="005447FA">
              <w:rPr>
                <w:i/>
              </w:rPr>
              <w:t>eller</w:t>
            </w:r>
          </w:p>
          <w:p w14:paraId="6FFC5788" w14:textId="2A26E882" w:rsidR="000E3A6B" w:rsidRDefault="000E3A6B" w:rsidP="000E3A6B">
            <w:pPr>
              <w:pStyle w:val="Brdtextmedindrag"/>
            </w:pPr>
            <w:r>
              <w:t>3. 2 kap. 1 § 1 lagen (2018:1696) om Skatteverkets behandling av personuppgifter inom brottsdata</w:t>
            </w:r>
            <w:r w:rsidR="00651A40">
              <w:softHyphen/>
            </w:r>
            <w:r>
              <w:t xml:space="preserve">lagens </w:t>
            </w:r>
            <w:r w:rsidRPr="003B1E16">
              <w:t>område.</w:t>
            </w:r>
            <w:r>
              <w:t xml:space="preserve"> </w:t>
            </w:r>
          </w:p>
        </w:tc>
        <w:tc>
          <w:tcPr>
            <w:tcW w:w="2500" w:type="pct"/>
            <w:shd w:val="clear" w:color="auto" w:fill="auto"/>
            <w:tcMar>
              <w:right w:w="0" w:type="dxa"/>
            </w:tcMar>
          </w:tcPr>
          <w:p w14:paraId="3EB6EF7F" w14:textId="56E76FB2" w:rsidR="000E3A6B" w:rsidRPr="00F54390" w:rsidRDefault="000E3A6B" w:rsidP="000E3A6B">
            <w:pPr>
              <w:pStyle w:val="Brdtextmedindrag"/>
              <w:rPr>
                <w:i/>
              </w:rPr>
            </w:pPr>
            <w:r>
              <w:t>2. 2 kap. 1 § 1 lagen (2018:1695) om Kustbevakningens behandling av personuppgifter inom brotts-data</w:t>
            </w:r>
            <w:r>
              <w:softHyphen/>
              <w:t xml:space="preserve">lagens </w:t>
            </w:r>
            <w:r w:rsidRPr="002F6A99">
              <w:t>område,</w:t>
            </w:r>
            <w:r w:rsidRPr="00F54390">
              <w:rPr>
                <w:i/>
              </w:rPr>
              <w:t xml:space="preserve"> </w:t>
            </w:r>
          </w:p>
          <w:p w14:paraId="0B0EB4FB" w14:textId="7B395A58" w:rsidR="000E3A6B" w:rsidRPr="005447FA" w:rsidRDefault="000E3A6B" w:rsidP="000E3A6B">
            <w:pPr>
              <w:pStyle w:val="Brdtextmedindrag"/>
              <w:rPr>
                <w:i/>
              </w:rPr>
            </w:pPr>
            <w:r>
              <w:t>3. 2 kap. 1 § 1 lagen (2018:1696) om Skatteverkets behandling av personuppgifter inom brottsdata</w:t>
            </w:r>
            <w:r w:rsidR="00651A40">
              <w:softHyphen/>
            </w:r>
            <w:r>
              <w:t>lagens område</w:t>
            </w:r>
            <w:r w:rsidRPr="005447FA">
              <w:rPr>
                <w:i/>
              </w:rPr>
              <w:t>,</w:t>
            </w:r>
            <w:r>
              <w:t xml:space="preserve"> </w:t>
            </w:r>
            <w:r w:rsidRPr="005447FA">
              <w:rPr>
                <w:i/>
              </w:rPr>
              <w:t>eller</w:t>
            </w:r>
          </w:p>
          <w:p w14:paraId="4E41AC7E" w14:textId="74CE777E" w:rsidR="000E3A6B" w:rsidRDefault="000E3A6B" w:rsidP="000E3A6B">
            <w:pPr>
              <w:pStyle w:val="Brdtextmedindrag"/>
            </w:pPr>
            <w:r w:rsidRPr="005447FA">
              <w:rPr>
                <w:i/>
              </w:rPr>
              <w:t>4. 2 kap. 1 § 1 lagen (20</w:t>
            </w:r>
            <w:r>
              <w:rPr>
                <w:i/>
              </w:rPr>
              <w:t>1</w:t>
            </w:r>
            <w:r w:rsidRPr="005447FA">
              <w:rPr>
                <w:i/>
              </w:rPr>
              <w:t>9:000) om Säkerhets</w:t>
            </w:r>
            <w:r>
              <w:rPr>
                <w:i/>
              </w:rPr>
              <w:softHyphen/>
            </w:r>
            <w:r w:rsidRPr="005447FA">
              <w:rPr>
                <w:i/>
              </w:rPr>
              <w:t>polisens behandling av person</w:t>
            </w:r>
            <w:r>
              <w:rPr>
                <w:i/>
              </w:rPr>
              <w:softHyphen/>
            </w:r>
            <w:r w:rsidRPr="005447FA">
              <w:rPr>
                <w:i/>
              </w:rPr>
              <w:t>uppgifter.</w:t>
            </w:r>
          </w:p>
        </w:tc>
      </w:tr>
    </w:tbl>
    <w:p w14:paraId="6CE8147B" w14:textId="77777777" w:rsidR="000E3A6B" w:rsidRDefault="000E3A6B" w:rsidP="000E3A6B">
      <w:pPr>
        <w:pStyle w:val="Brdtextmedindrag"/>
      </w:pPr>
      <w:r w:rsidRPr="00BA331F">
        <w:t>Sekretess enligt första stycket gäller inte för uppgift som hänför sig till verksamhet hos Säkerhetspolisen och som har förts in i en allmän handling före år 1949.</w:t>
      </w:r>
    </w:p>
    <w:p w14:paraId="1E66A4CD" w14:textId="77777777" w:rsidR="000E3A6B" w:rsidRDefault="000E3A6B" w:rsidP="000E3A6B">
      <w:pPr>
        <w:pStyle w:val="Brdtextmedindrag"/>
      </w:pPr>
      <w:r w:rsidRPr="00BA331F">
        <w:t>För uppgift i en allmän handling gäller sekretessen i högst sjuttio år.</w:t>
      </w:r>
    </w:p>
    <w:tbl>
      <w:tblPr>
        <w:tblW w:w="5000" w:type="pct"/>
        <w:tblCellMar>
          <w:left w:w="125" w:type="dxa"/>
          <w:right w:w="125" w:type="dxa"/>
        </w:tblCellMar>
        <w:tblLook w:val="0000" w:firstRow="0" w:lastRow="0" w:firstColumn="0" w:lastColumn="0" w:noHBand="0" w:noVBand="0"/>
      </w:tblPr>
      <w:tblGrid>
        <w:gridCol w:w="2948"/>
        <w:gridCol w:w="2949"/>
      </w:tblGrid>
      <w:tr w:rsidR="000E3A6B" w:rsidRPr="000E6F0B" w14:paraId="7F33D5ED" w14:textId="77777777" w:rsidTr="000E3A6B">
        <w:tc>
          <w:tcPr>
            <w:tcW w:w="2500" w:type="pct"/>
            <w:shd w:val="clear" w:color="auto" w:fill="auto"/>
            <w:tcMar>
              <w:left w:w="0" w:type="dxa"/>
            </w:tcMar>
          </w:tcPr>
          <w:p w14:paraId="7132B487" w14:textId="0184FA94" w:rsidR="000E3A6B" w:rsidRPr="000E6F0B" w:rsidRDefault="000E3A6B" w:rsidP="000E3A6B">
            <w:pPr>
              <w:pStyle w:val="Brdtext"/>
              <w:rPr>
                <w:i/>
              </w:rPr>
            </w:pPr>
          </w:p>
        </w:tc>
        <w:tc>
          <w:tcPr>
            <w:tcW w:w="2500" w:type="pct"/>
            <w:shd w:val="clear" w:color="auto" w:fill="auto"/>
            <w:tcMar>
              <w:right w:w="0" w:type="dxa"/>
            </w:tcMar>
          </w:tcPr>
          <w:p w14:paraId="414495CE" w14:textId="4970D678" w:rsidR="000E3A6B" w:rsidRPr="000E6F0B" w:rsidRDefault="000E3A6B" w:rsidP="000E3A6B">
            <w:pPr>
              <w:pStyle w:val="Brdtext"/>
              <w:rPr>
                <w:i/>
              </w:rPr>
            </w:pPr>
          </w:p>
        </w:tc>
      </w:tr>
    </w:tbl>
    <w:p w14:paraId="02A2D9FD" w14:textId="77777777" w:rsidR="000E3A6B" w:rsidRDefault="000E3A6B" w:rsidP="000E3A6B">
      <w:pPr>
        <w:pStyle w:val="Brdtext"/>
        <w:spacing w:before="230"/>
        <w:jc w:val="center"/>
        <w:rPr>
          <w:b/>
        </w:rPr>
      </w:pPr>
      <w:r>
        <w:rPr>
          <w:b/>
        </w:rPr>
        <w:t>35 kap.</w:t>
      </w:r>
    </w:p>
    <w:p w14:paraId="3C91802C" w14:textId="1B15CAEA" w:rsidR="000E3A6B" w:rsidRDefault="000E3A6B" w:rsidP="000E3A6B">
      <w:pPr>
        <w:pStyle w:val="Brdtext"/>
        <w:jc w:val="center"/>
      </w:pPr>
      <w:r>
        <w:t>1 §</w:t>
      </w:r>
      <w:r>
        <w:rPr>
          <w:rStyle w:val="Fotnotsreferens"/>
        </w:rPr>
        <w:footnoteReference w:id="4"/>
      </w:r>
    </w:p>
    <w:p w14:paraId="34EEF9D8" w14:textId="77777777" w:rsidR="000E3A6B" w:rsidRDefault="000E3A6B" w:rsidP="000E3A6B">
      <w:pPr>
        <w:pStyle w:val="Brdtextmedindrag"/>
      </w:pPr>
      <w:r>
        <w:t>Sekretess gäller för uppgift om en enskilds personliga och ekonomiska förhållanden, om det inte står klart att uppgiften kan röjas utan att den enskilde eller någon närstående till honom eller henne lider skada eller men och uppgiften förekommer i</w:t>
      </w:r>
    </w:p>
    <w:p w14:paraId="4EF3A67D" w14:textId="77777777" w:rsidR="000E3A6B" w:rsidRDefault="000E3A6B" w:rsidP="000E3A6B">
      <w:pPr>
        <w:pStyle w:val="Brdtextmedindrag"/>
      </w:pPr>
      <w:r>
        <w:t>1. utredning enligt bestämmelserna om förundersökning i brottmål,</w:t>
      </w:r>
    </w:p>
    <w:p w14:paraId="7446ED23" w14:textId="77777777" w:rsidR="000E3A6B" w:rsidRDefault="000E3A6B" w:rsidP="000E3A6B">
      <w:pPr>
        <w:pStyle w:val="Brdtextmedindrag"/>
      </w:pPr>
      <w:r>
        <w:lastRenderedPageBreak/>
        <w:t>2. angelägenhet som avser användning av tvångsmedel i brottmål eller i annan verksamhet för att förebygga brott,</w:t>
      </w:r>
    </w:p>
    <w:p w14:paraId="60044ED9" w14:textId="77777777" w:rsidR="000E3A6B" w:rsidRDefault="000E3A6B" w:rsidP="000E3A6B">
      <w:pPr>
        <w:pStyle w:val="Brdtextmedindrag"/>
      </w:pPr>
      <w:r>
        <w:t>3. angelägenhet som avser säkerhetsprövning enligt säkerhetsskydds</w:t>
      </w:r>
      <w:r>
        <w:softHyphen/>
        <w:t>lagen (2018:585),</w:t>
      </w:r>
    </w:p>
    <w:p w14:paraId="2051D3D8" w14:textId="77777777" w:rsidR="000E3A6B" w:rsidRDefault="000E3A6B" w:rsidP="000E3A6B">
      <w:pPr>
        <w:pStyle w:val="Brdtextmedindrag"/>
      </w:pPr>
      <w:r>
        <w:t>4. annan verksamhet som syftar till att förebygga, uppdaga, utreda eller beivra brott eller verkställa uppbörd och som bedrivs av en åklagarmyndighet, Polismyndigheten, Säkerhetspolisen, Skatteverket, Tullverket eller Kustbevakningen,</w:t>
      </w:r>
    </w:p>
    <w:tbl>
      <w:tblPr>
        <w:tblW w:w="5000" w:type="pct"/>
        <w:tblCellMar>
          <w:left w:w="125" w:type="dxa"/>
          <w:right w:w="125" w:type="dxa"/>
        </w:tblCellMar>
        <w:tblLook w:val="0000" w:firstRow="0" w:lastRow="0" w:firstColumn="0" w:lastColumn="0" w:noHBand="0" w:noVBand="0"/>
      </w:tblPr>
      <w:tblGrid>
        <w:gridCol w:w="2948"/>
        <w:gridCol w:w="2949"/>
      </w:tblGrid>
      <w:tr w:rsidR="000E3A6B" w14:paraId="22B27763" w14:textId="77777777" w:rsidTr="000E3A6B">
        <w:tc>
          <w:tcPr>
            <w:tcW w:w="2500" w:type="pct"/>
            <w:shd w:val="clear" w:color="auto" w:fill="auto"/>
            <w:tcMar>
              <w:left w:w="0" w:type="dxa"/>
            </w:tcMar>
          </w:tcPr>
          <w:p w14:paraId="7E38C65A" w14:textId="77777777" w:rsidR="000E3A6B" w:rsidRDefault="000E3A6B" w:rsidP="000E3A6B">
            <w:pPr>
              <w:pStyle w:val="Brdtextmedindrag"/>
            </w:pPr>
            <w:r w:rsidRPr="00BB7DD6">
              <w:t>5. register som förs av Polis-myndigheten enligt 5 kap. lagen (2018:</w:t>
            </w:r>
            <w:r>
              <w:t>1693</w:t>
            </w:r>
            <w:r w:rsidRPr="00BB7DD6">
              <w:t>) om polisens be</w:t>
            </w:r>
            <w:r>
              <w:softHyphen/>
            </w:r>
            <w:r w:rsidRPr="00BB7DD6">
              <w:t xml:space="preserve">handling av personuppgifter inom brottsdatalagens område eller som annars behandlas med stöd av de </w:t>
            </w:r>
            <w:r w:rsidRPr="003B1E16">
              <w:t>bestämmelserna</w:t>
            </w:r>
            <w:r w:rsidRPr="005D556E">
              <w:rPr>
                <w:i/>
              </w:rPr>
              <w:t>,</w:t>
            </w:r>
          </w:p>
        </w:tc>
        <w:tc>
          <w:tcPr>
            <w:tcW w:w="2500" w:type="pct"/>
            <w:shd w:val="clear" w:color="auto" w:fill="auto"/>
            <w:tcMar>
              <w:right w:w="0" w:type="dxa"/>
            </w:tcMar>
          </w:tcPr>
          <w:p w14:paraId="631E766F" w14:textId="77777777" w:rsidR="000E3A6B" w:rsidRPr="00BB7DD6" w:rsidRDefault="000E3A6B" w:rsidP="000E3A6B">
            <w:pPr>
              <w:pStyle w:val="Brdtextmedindrag"/>
              <w:rPr>
                <w:i/>
              </w:rPr>
            </w:pPr>
            <w:r w:rsidRPr="00BB7DD6">
              <w:t>5. register som förs av Polis-myndigheten enligt 5 kap. lagen (2018:</w:t>
            </w:r>
            <w:r>
              <w:t>1693</w:t>
            </w:r>
            <w:r w:rsidRPr="00BB7DD6">
              <w:t>) om polisens be</w:t>
            </w:r>
            <w:r>
              <w:softHyphen/>
            </w:r>
            <w:r w:rsidRPr="00BB7DD6">
              <w:t>handling av personuppgifter inom brottsdatalagens område eller som annars behandlas med stöd av de bestämmelserna,</w:t>
            </w:r>
            <w:r>
              <w:t xml:space="preserve"> </w:t>
            </w:r>
            <w:r>
              <w:rPr>
                <w:i/>
              </w:rPr>
              <w:t xml:space="preserve">eller uppgifter som behandlas av Säkerhetspolisen eller Polismyndigheten med stöd av </w:t>
            </w:r>
            <w:r w:rsidRPr="00A34EEE">
              <w:rPr>
                <w:i/>
              </w:rPr>
              <w:t xml:space="preserve">lagen </w:t>
            </w:r>
            <w:r w:rsidRPr="00131B79">
              <w:rPr>
                <w:i/>
              </w:rPr>
              <w:t>(2019:000)</w:t>
            </w:r>
            <w:r w:rsidRPr="00A34EEE">
              <w:rPr>
                <w:i/>
              </w:rPr>
              <w:t xml:space="preserve"> om Säkerhets</w:t>
            </w:r>
            <w:r>
              <w:rPr>
                <w:i/>
              </w:rPr>
              <w:softHyphen/>
            </w:r>
            <w:r w:rsidRPr="00A34EEE">
              <w:rPr>
                <w:i/>
              </w:rPr>
              <w:t>polisens behandling av person</w:t>
            </w:r>
            <w:r>
              <w:rPr>
                <w:i/>
              </w:rPr>
              <w:softHyphen/>
            </w:r>
            <w:r w:rsidRPr="00A34EEE">
              <w:rPr>
                <w:i/>
              </w:rPr>
              <w:t>uppgifter</w:t>
            </w:r>
            <w:r>
              <w:rPr>
                <w:i/>
              </w:rPr>
              <w:t>,</w:t>
            </w:r>
          </w:p>
        </w:tc>
      </w:tr>
    </w:tbl>
    <w:p w14:paraId="339ADC7E" w14:textId="77777777" w:rsidR="000E3A6B" w:rsidRDefault="000E3A6B" w:rsidP="000E3A6B">
      <w:pPr>
        <w:pStyle w:val="Brdtextmedindrag"/>
      </w:pPr>
      <w:r w:rsidRPr="00BB7DD6">
        <w:t>6. register som förs enligt lagen (1998:621) om misstankeregister,</w:t>
      </w:r>
    </w:p>
    <w:p w14:paraId="5709AB35" w14:textId="77777777" w:rsidR="000E3A6B" w:rsidRDefault="000E3A6B" w:rsidP="000E3A6B">
      <w:pPr>
        <w:pStyle w:val="Brdtextmedindrag"/>
      </w:pPr>
      <w:r w:rsidRPr="00BB7DD6">
        <w:t>7. register som förs av Skatteverket enligt lagen (2018:</w:t>
      </w:r>
      <w:r>
        <w:t>1696</w:t>
      </w:r>
      <w:r w:rsidRPr="00BB7DD6">
        <w:t>) om Skatteverkets behandling av personuppgifter inom brottsdatalagens område eller som annars behandlas där med stöd av samma lag,</w:t>
      </w:r>
    </w:p>
    <w:p w14:paraId="28F9FD80" w14:textId="77777777" w:rsidR="000E3A6B" w:rsidRDefault="000E3A6B" w:rsidP="000E3A6B">
      <w:pPr>
        <w:pStyle w:val="Brdtextmedindrag"/>
      </w:pPr>
      <w:r w:rsidRPr="00BB7DD6">
        <w:t>8. särskilt ärenderegister öv</w:t>
      </w:r>
      <w:r>
        <w:t>er brottmål som förs av åklagar</w:t>
      </w:r>
      <w:r w:rsidRPr="00BB7DD6">
        <w:t>myndighet, om uppgiften inte hänför sig till registrering som avses i 5 kap. 1 §, eller</w:t>
      </w:r>
    </w:p>
    <w:p w14:paraId="197EEAE6" w14:textId="77777777" w:rsidR="000E3A6B" w:rsidRDefault="000E3A6B" w:rsidP="000E3A6B">
      <w:pPr>
        <w:pStyle w:val="Brdtextmedindrag"/>
      </w:pPr>
      <w:r w:rsidRPr="00BB7DD6">
        <w:t>9. register som förs av Tullverket enligt lagen (2018:</w:t>
      </w:r>
      <w:r>
        <w:t>1694</w:t>
      </w:r>
      <w:r w:rsidRPr="00BB7DD6">
        <w:t>) om Tull-verkets behandling av personuppgifter inom brottsdatalagens område eller som annars behandlas där med stöd av samma lag.</w:t>
      </w:r>
    </w:p>
    <w:p w14:paraId="35063366" w14:textId="77777777" w:rsidR="000E3A6B" w:rsidRDefault="000E3A6B" w:rsidP="000E3A6B">
      <w:pPr>
        <w:pStyle w:val="Brdtextmedindrag"/>
      </w:pPr>
      <w:r w:rsidRPr="00BB7DD6">
        <w:t>Sekretessen enligt första stycket 2</w:t>
      </w:r>
      <w:r>
        <w:t xml:space="preserve"> gäller hos domstol i dess rätt</w:t>
      </w:r>
      <w:r w:rsidRPr="00BB7DD6">
        <w:t>skipande eller rättsvårdande verksamhet endast om det kan antas att den enskilde eller någon närstående till honom eller henne lider skada eller men om uppgiften röjs. Vid förhandling om användning av tvångsmedel gäller sekretess för uppgift om vem som är misstänkt endast om det kan antas att fara uppkommer för att den misstänkte eller någon närstående till honom eller henne utsätts för våld eller lider annat allvarligt men om uppgiften röjs.</w:t>
      </w:r>
    </w:p>
    <w:p w14:paraId="49EEB296" w14:textId="77777777" w:rsidR="000E3A6B" w:rsidRDefault="000E3A6B" w:rsidP="000E3A6B">
      <w:pPr>
        <w:pStyle w:val="Brdtextmedindrag"/>
      </w:pPr>
      <w:r>
        <w:t>F</w:t>
      </w:r>
      <w:r w:rsidRPr="00BB7DD6">
        <w:t>örsta stycket gäller inte om annat följer av 2, 6 eller 7 §.</w:t>
      </w:r>
    </w:p>
    <w:p w14:paraId="6545F8DC" w14:textId="77777777" w:rsidR="000E3A6B" w:rsidRDefault="000E3A6B" w:rsidP="000E3A6B">
      <w:pPr>
        <w:pStyle w:val="Brdtextmedindrag"/>
      </w:pPr>
      <w:r w:rsidRPr="00BB7DD6">
        <w:t>För uppgift i en allmän handling gäller sekretessen i högst sjuttio år.</w:t>
      </w:r>
    </w:p>
    <w:tbl>
      <w:tblPr>
        <w:tblW w:w="5000" w:type="pct"/>
        <w:tblCellMar>
          <w:left w:w="125" w:type="dxa"/>
          <w:right w:w="125" w:type="dxa"/>
        </w:tblCellMar>
        <w:tblLook w:val="0000" w:firstRow="0" w:lastRow="0" w:firstColumn="0" w:lastColumn="0" w:noHBand="0" w:noVBand="0"/>
      </w:tblPr>
      <w:tblGrid>
        <w:gridCol w:w="2948"/>
        <w:gridCol w:w="2949"/>
      </w:tblGrid>
      <w:tr w:rsidR="000E3A6B" w:rsidRPr="000E6F0B" w14:paraId="010FBB3C" w14:textId="77777777" w:rsidTr="000E3A6B">
        <w:tc>
          <w:tcPr>
            <w:tcW w:w="2500" w:type="pct"/>
            <w:shd w:val="clear" w:color="auto" w:fill="auto"/>
            <w:tcMar>
              <w:left w:w="0" w:type="dxa"/>
            </w:tcMar>
          </w:tcPr>
          <w:p w14:paraId="7EE4CC97" w14:textId="6F220580" w:rsidR="000E3A6B" w:rsidRPr="000E6F0B" w:rsidRDefault="000E3A6B" w:rsidP="000E3A6B">
            <w:pPr>
              <w:pStyle w:val="Brdtext"/>
              <w:rPr>
                <w:i/>
              </w:rPr>
            </w:pPr>
          </w:p>
        </w:tc>
        <w:tc>
          <w:tcPr>
            <w:tcW w:w="2500" w:type="pct"/>
            <w:shd w:val="clear" w:color="auto" w:fill="auto"/>
            <w:tcMar>
              <w:right w:w="0" w:type="dxa"/>
            </w:tcMar>
          </w:tcPr>
          <w:p w14:paraId="2A89BC76" w14:textId="3C79044D" w:rsidR="000E3A6B" w:rsidRPr="000E6F0B" w:rsidRDefault="000E3A6B" w:rsidP="000E3A6B">
            <w:pPr>
              <w:pStyle w:val="Brdtext"/>
              <w:rPr>
                <w:i/>
              </w:rPr>
            </w:pPr>
          </w:p>
        </w:tc>
      </w:tr>
    </w:tbl>
    <w:p w14:paraId="21D28D2A" w14:textId="77777777" w:rsidR="000E3A6B" w:rsidRDefault="000E3A6B" w:rsidP="000E3A6B">
      <w:pPr>
        <w:pStyle w:val="Brdtext"/>
        <w:jc w:val="center"/>
      </w:pPr>
      <w:r>
        <w:t>10 §</w:t>
      </w:r>
      <w:r>
        <w:rPr>
          <w:rStyle w:val="Fotnotsreferens"/>
        </w:rPr>
        <w:footnoteReference w:id="5"/>
      </w:r>
    </w:p>
    <w:p w14:paraId="257E51A9" w14:textId="77777777" w:rsidR="000E3A6B" w:rsidRDefault="000E3A6B" w:rsidP="000E3A6B">
      <w:pPr>
        <w:pStyle w:val="Brdtextmedindrag"/>
      </w:pPr>
      <w:r>
        <w:t>Sekretessen enligt 1 § hindrar inte att en uppgift lämnas ut</w:t>
      </w:r>
    </w:p>
    <w:p w14:paraId="7A0F8C38" w14:textId="77777777" w:rsidR="000E3A6B" w:rsidRDefault="000E3A6B" w:rsidP="000E3A6B">
      <w:pPr>
        <w:pStyle w:val="Brdtextmedindrag"/>
      </w:pPr>
      <w:r>
        <w:t>1. till en enskild enligt vad som föreskrivs i lagen (1964:167) med sär-skilda bestämmelser om unga lagöverträdare,</w:t>
      </w:r>
    </w:p>
    <w:p w14:paraId="418339A7" w14:textId="77777777" w:rsidR="000E3A6B" w:rsidRDefault="000E3A6B" w:rsidP="000E3A6B">
      <w:pPr>
        <w:pStyle w:val="Brdtextmedindrag"/>
      </w:pPr>
      <w:r w:rsidRPr="006B6BD8">
        <w:t>2. till en enskild enligt vad som föreskrivs i säkerhetsskyddslagen (</w:t>
      </w:r>
      <w:r>
        <w:t>2018:585</w:t>
      </w:r>
      <w:r w:rsidRPr="006B6BD8">
        <w:t>) och i förordning som har meddelats med stöd i den lagen,</w:t>
      </w:r>
    </w:p>
    <w:p w14:paraId="62479881" w14:textId="77777777" w:rsidR="000E3A6B" w:rsidRDefault="000E3A6B" w:rsidP="000E3A6B">
      <w:pPr>
        <w:pStyle w:val="Brdtextmedindrag"/>
      </w:pPr>
      <w:r w:rsidRPr="006B6BD8">
        <w:t>3. till en enskild enligt vad som föreskrivs i 27 kap. 8 § rättegångsbalken</w:t>
      </w:r>
      <w:r>
        <w:t>,</w:t>
      </w:r>
    </w:p>
    <w:p w14:paraId="6FB268B9" w14:textId="77777777" w:rsidR="000E3A6B" w:rsidRDefault="000E3A6B" w:rsidP="000E3A6B">
      <w:pPr>
        <w:pStyle w:val="Brdtextmedindrag"/>
      </w:pPr>
      <w:r w:rsidRPr="006B6BD8">
        <w:t>4. enligt vad som föreskrivs i</w:t>
      </w:r>
    </w:p>
    <w:p w14:paraId="2A687593" w14:textId="77777777" w:rsidR="000E3A6B" w:rsidRDefault="000E3A6B" w:rsidP="000E3A6B">
      <w:pPr>
        <w:pStyle w:val="Brdtextmedindrag"/>
      </w:pPr>
      <w:r w:rsidRPr="006B6BD8">
        <w:lastRenderedPageBreak/>
        <w:t>– lagen (1998:621) om misstankeregister,</w:t>
      </w:r>
    </w:p>
    <w:p w14:paraId="04733F54" w14:textId="77777777" w:rsidR="000E3A6B" w:rsidRDefault="000E3A6B" w:rsidP="000E3A6B">
      <w:pPr>
        <w:pStyle w:val="Brdtextmedindrag"/>
      </w:pPr>
      <w:r w:rsidRPr="006B6BD8">
        <w:t>– lagen (2018:</w:t>
      </w:r>
      <w:r>
        <w:t>1693</w:t>
      </w:r>
      <w:r w:rsidRPr="006B6BD8">
        <w:t>) om polisens behandling av personuppgifter inom brottsdatalagens område</w:t>
      </w:r>
      <w:r>
        <w:t>,</w:t>
      </w:r>
    </w:p>
    <w:p w14:paraId="54513276" w14:textId="77777777" w:rsidR="000E3A6B" w:rsidRDefault="000E3A6B" w:rsidP="000E3A6B">
      <w:pPr>
        <w:pStyle w:val="Brdtextmedindrag"/>
      </w:pPr>
      <w:r w:rsidRPr="00A171A8">
        <w:t>– lagen (2018:</w:t>
      </w:r>
      <w:r>
        <w:t>1694</w:t>
      </w:r>
      <w:r w:rsidRPr="00A171A8">
        <w:t xml:space="preserve">) om </w:t>
      </w:r>
      <w:r>
        <w:t>Tullverkets</w:t>
      </w:r>
      <w:r w:rsidRPr="00A171A8">
        <w:t xml:space="preserve"> behandling av personuppgifter inom brottsdatalagens område</w:t>
      </w:r>
      <w:r>
        <w:t>,</w:t>
      </w:r>
    </w:p>
    <w:p w14:paraId="4A09B481" w14:textId="20AF1EA6" w:rsidR="000E3A6B" w:rsidRDefault="000E3A6B" w:rsidP="000E3A6B">
      <w:pPr>
        <w:pStyle w:val="Brdtextmedindrag"/>
      </w:pPr>
      <w:r w:rsidRPr="00A171A8">
        <w:t>– lagen (2018:</w:t>
      </w:r>
      <w:r>
        <w:t>1695</w:t>
      </w:r>
      <w:r w:rsidRPr="00A171A8">
        <w:t xml:space="preserve">) om </w:t>
      </w:r>
      <w:r>
        <w:t>Kustbevakningens</w:t>
      </w:r>
      <w:r w:rsidRPr="00A171A8">
        <w:t xml:space="preserve"> behandling av person-uppgifter inom brottsdatalagens område</w:t>
      </w:r>
      <w:r>
        <w:t>,</w:t>
      </w:r>
    </w:p>
    <w:p w14:paraId="715E9852" w14:textId="77777777" w:rsidR="000E3A6B" w:rsidRDefault="000E3A6B" w:rsidP="000E3A6B">
      <w:pPr>
        <w:pStyle w:val="Brdtextmedindrag"/>
      </w:pPr>
      <w:r>
        <w:t>– lagen (2018:1696</w:t>
      </w:r>
      <w:r w:rsidRPr="00A171A8">
        <w:t xml:space="preserve">) om </w:t>
      </w:r>
      <w:r>
        <w:t>Skatteverkets</w:t>
      </w:r>
      <w:r w:rsidRPr="00A171A8">
        <w:t xml:space="preserve"> behandling av personuppgifter inom brottsdatalagens område</w:t>
      </w:r>
      <w:r>
        <w:t>,</w:t>
      </w:r>
    </w:p>
    <w:tbl>
      <w:tblPr>
        <w:tblW w:w="5000" w:type="pct"/>
        <w:tblCellMar>
          <w:left w:w="125" w:type="dxa"/>
          <w:right w:w="125" w:type="dxa"/>
        </w:tblCellMar>
        <w:tblLook w:val="0000" w:firstRow="0" w:lastRow="0" w:firstColumn="0" w:lastColumn="0" w:noHBand="0" w:noVBand="0"/>
      </w:tblPr>
      <w:tblGrid>
        <w:gridCol w:w="2948"/>
        <w:gridCol w:w="2949"/>
      </w:tblGrid>
      <w:tr w:rsidR="000E3A6B" w14:paraId="2B760238" w14:textId="77777777" w:rsidTr="000E3A6B">
        <w:tc>
          <w:tcPr>
            <w:tcW w:w="2500" w:type="pct"/>
            <w:shd w:val="clear" w:color="auto" w:fill="auto"/>
            <w:tcMar>
              <w:left w:w="0" w:type="dxa"/>
            </w:tcMar>
          </w:tcPr>
          <w:p w14:paraId="55066B5D" w14:textId="77777777" w:rsidR="000E3A6B" w:rsidRDefault="000E3A6B" w:rsidP="000E3A6B">
            <w:pPr>
              <w:pStyle w:val="Brdtextmedindrag"/>
            </w:pPr>
            <w:r w:rsidRPr="00A171A8">
              <w:t>– lagen (2018:</w:t>
            </w:r>
            <w:r>
              <w:t>1697</w:t>
            </w:r>
            <w:r w:rsidRPr="00A171A8">
              <w:t xml:space="preserve">) om </w:t>
            </w:r>
            <w:r>
              <w:t>åklagarväsendets</w:t>
            </w:r>
            <w:r w:rsidRPr="00A171A8">
              <w:t xml:space="preserve"> behandling av personuppgifter inom brottsdata</w:t>
            </w:r>
            <w:r>
              <w:softHyphen/>
            </w:r>
            <w:r w:rsidRPr="00A171A8">
              <w:t>lagens område</w:t>
            </w:r>
            <w:r>
              <w:t xml:space="preserve">, </w:t>
            </w:r>
            <w:r w:rsidRPr="00896D3D">
              <w:rPr>
                <w:i/>
              </w:rPr>
              <w:t>eller</w:t>
            </w:r>
          </w:p>
        </w:tc>
        <w:tc>
          <w:tcPr>
            <w:tcW w:w="2500" w:type="pct"/>
            <w:shd w:val="clear" w:color="auto" w:fill="auto"/>
            <w:tcMar>
              <w:right w:w="0" w:type="dxa"/>
            </w:tcMar>
          </w:tcPr>
          <w:p w14:paraId="7251A613" w14:textId="77777777" w:rsidR="000E3A6B" w:rsidRDefault="000E3A6B" w:rsidP="000E3A6B">
            <w:pPr>
              <w:pStyle w:val="Brdtextmedindrag"/>
            </w:pPr>
            <w:r w:rsidRPr="00A171A8">
              <w:t>– lagen (2018:</w:t>
            </w:r>
            <w:r>
              <w:t>1697</w:t>
            </w:r>
            <w:r w:rsidRPr="00A171A8">
              <w:t>) om åklagarväsendets behandling av personuppgifter inom brottsdata</w:t>
            </w:r>
            <w:r>
              <w:softHyphen/>
            </w:r>
            <w:r w:rsidRPr="00A171A8">
              <w:t xml:space="preserve">lagens </w:t>
            </w:r>
            <w:r w:rsidRPr="00896D3D">
              <w:rPr>
                <w:i/>
              </w:rPr>
              <w:t>område,</w:t>
            </w:r>
          </w:p>
          <w:p w14:paraId="415D1832" w14:textId="77777777" w:rsidR="000E3A6B" w:rsidRDefault="000E3A6B" w:rsidP="000E3A6B">
            <w:pPr>
              <w:pStyle w:val="Brdtextmedindrag"/>
            </w:pPr>
            <w:r w:rsidRPr="00A171A8">
              <w:t xml:space="preserve">– </w:t>
            </w:r>
            <w:r w:rsidRPr="00A171A8">
              <w:rPr>
                <w:i/>
              </w:rPr>
              <w:t>lagen (201</w:t>
            </w:r>
            <w:r>
              <w:rPr>
                <w:i/>
              </w:rPr>
              <w:t>9</w:t>
            </w:r>
            <w:r w:rsidRPr="00A171A8">
              <w:rPr>
                <w:i/>
              </w:rPr>
              <w:t>:000) om Säkerhetspolisens behandling av personuppgifter, eller</w:t>
            </w:r>
          </w:p>
        </w:tc>
      </w:tr>
    </w:tbl>
    <w:p w14:paraId="693FDFD4" w14:textId="77777777" w:rsidR="000E3A6B" w:rsidRDefault="000E3A6B" w:rsidP="000E3A6B">
      <w:pPr>
        <w:pStyle w:val="Brdtextmedindrag"/>
      </w:pPr>
      <w:r w:rsidRPr="00D867D6">
        <w:t>– förordningar som har stöd i dessa lagar</w:t>
      </w:r>
      <w:r>
        <w:t>.</w:t>
      </w:r>
    </w:p>
    <w:p w14:paraId="527ABEC7" w14:textId="77777777" w:rsidR="000E3A6B" w:rsidRPr="00811E52" w:rsidRDefault="000E3A6B" w:rsidP="000E3A6B">
      <w:pPr>
        <w:pStyle w:val="Slutstreck"/>
      </w:pPr>
      <w:r w:rsidRPr="00811E52">
        <w:t>                      </w:t>
      </w:r>
    </w:p>
    <w:p w14:paraId="49F5AE4F" w14:textId="77777777" w:rsidR="000E3A6B" w:rsidRDefault="000E3A6B" w:rsidP="000E3A6B">
      <w:pPr>
        <w:pStyle w:val="Brdtextmedindrag"/>
      </w:pPr>
      <w:r>
        <w:t>Denna lag träder i </w:t>
      </w:r>
      <w:r w:rsidRPr="00D867D6">
        <w:t xml:space="preserve">kraft den 1 </w:t>
      </w:r>
      <w:r>
        <w:t>januari 2020</w:t>
      </w:r>
      <w:r w:rsidRPr="00D867D6">
        <w:t>.</w:t>
      </w:r>
    </w:p>
    <w:p w14:paraId="712CFA9E" w14:textId="77777777" w:rsidR="000E3A6B" w:rsidRDefault="000E3A6B" w:rsidP="000E3A6B">
      <w:pPr>
        <w:pStyle w:val="Brdtextmedindrag"/>
      </w:pPr>
    </w:p>
    <w:p w14:paraId="65976B25" w14:textId="77777777" w:rsidR="000E3A6B" w:rsidRDefault="000E3A6B" w:rsidP="000E3A6B">
      <w:pPr>
        <w:pStyle w:val="Brdtextmedindrag"/>
      </w:pPr>
    </w:p>
    <w:p w14:paraId="7CF64C12" w14:textId="77777777" w:rsidR="000E3A6B" w:rsidRDefault="000E3A6B" w:rsidP="000E3A6B">
      <w:pPr>
        <w:pStyle w:val="Brdtextmedindrag"/>
      </w:pPr>
    </w:p>
    <w:p w14:paraId="0FD14262" w14:textId="3C522C38" w:rsidR="000E3A6B" w:rsidRDefault="000E3A6B" w:rsidP="000E3A6B">
      <w:pPr>
        <w:pStyle w:val="Brdtextmedindrag"/>
      </w:pPr>
    </w:p>
    <w:p w14:paraId="3777261A" w14:textId="63A1B57B" w:rsidR="00117469" w:rsidRDefault="00117469" w:rsidP="000E3A6B">
      <w:pPr>
        <w:pStyle w:val="Brdtextmedindrag"/>
      </w:pPr>
    </w:p>
    <w:p w14:paraId="4DBC0DA5" w14:textId="1921565F" w:rsidR="00117469" w:rsidRDefault="00117469" w:rsidP="000E3A6B">
      <w:pPr>
        <w:pStyle w:val="Brdtextmedindrag"/>
      </w:pPr>
    </w:p>
    <w:p w14:paraId="2EFB4464" w14:textId="60117940" w:rsidR="00117469" w:rsidRDefault="00117469" w:rsidP="000E3A6B">
      <w:pPr>
        <w:pStyle w:val="Brdtextmedindrag"/>
      </w:pPr>
    </w:p>
    <w:p w14:paraId="19658423" w14:textId="7A0809B9" w:rsidR="00117469" w:rsidRDefault="00117469" w:rsidP="000E3A6B">
      <w:pPr>
        <w:pStyle w:val="Brdtextmedindrag"/>
      </w:pPr>
    </w:p>
    <w:p w14:paraId="2169F832" w14:textId="77777777" w:rsidR="00117469" w:rsidRDefault="00117469" w:rsidP="000E3A6B">
      <w:pPr>
        <w:pStyle w:val="Brdtextmedindrag"/>
      </w:pPr>
    </w:p>
    <w:p w14:paraId="69EC562F" w14:textId="77777777" w:rsidR="000E3A6B" w:rsidRDefault="000E3A6B" w:rsidP="000E3A6B">
      <w:pPr>
        <w:pStyle w:val="Brdtextmedindrag"/>
      </w:pPr>
    </w:p>
    <w:p w14:paraId="2AB325D6" w14:textId="77777777" w:rsidR="000E3A6B" w:rsidRDefault="000E3A6B" w:rsidP="000E3A6B">
      <w:pPr>
        <w:pStyle w:val="Brdtextmedindrag"/>
      </w:pPr>
    </w:p>
    <w:p w14:paraId="35BF57A3" w14:textId="77777777" w:rsidR="000E3A6B" w:rsidRDefault="000E3A6B" w:rsidP="000E3A6B">
      <w:pPr>
        <w:pStyle w:val="Brdtextmedindrag"/>
      </w:pPr>
    </w:p>
    <w:p w14:paraId="0891DA57" w14:textId="77777777" w:rsidR="000E3A6B" w:rsidRDefault="000E3A6B" w:rsidP="000E3A6B">
      <w:pPr>
        <w:pStyle w:val="Brdtextmedindrag"/>
      </w:pPr>
    </w:p>
    <w:p w14:paraId="5E71F214" w14:textId="77777777" w:rsidR="000E3A6B" w:rsidRDefault="000E3A6B" w:rsidP="000E3A6B">
      <w:pPr>
        <w:pStyle w:val="Brdtextmedindrag"/>
      </w:pPr>
    </w:p>
    <w:p w14:paraId="5460C520" w14:textId="77777777" w:rsidR="000E3A6B" w:rsidRDefault="000E3A6B" w:rsidP="000E3A6B">
      <w:pPr>
        <w:pStyle w:val="Brdtextmedindrag"/>
      </w:pPr>
    </w:p>
    <w:p w14:paraId="1F7750FE" w14:textId="77777777" w:rsidR="000E3A6B" w:rsidRDefault="000E3A6B" w:rsidP="000E3A6B">
      <w:pPr>
        <w:pStyle w:val="Brdtextmedindrag"/>
      </w:pPr>
    </w:p>
    <w:p w14:paraId="3F6AD71F" w14:textId="77777777" w:rsidR="000E3A6B" w:rsidRDefault="000E3A6B" w:rsidP="000E3A6B">
      <w:pPr>
        <w:pStyle w:val="Brdtextmedindrag"/>
      </w:pPr>
    </w:p>
    <w:p w14:paraId="00CB989B" w14:textId="77777777" w:rsidR="000E3A6B" w:rsidRDefault="000E3A6B" w:rsidP="000E3A6B">
      <w:pPr>
        <w:pStyle w:val="Brdtextmedindrag"/>
      </w:pPr>
    </w:p>
    <w:p w14:paraId="1DAA2BB5" w14:textId="77777777" w:rsidR="000E3A6B" w:rsidRDefault="000E3A6B" w:rsidP="000E3A6B">
      <w:pPr>
        <w:pStyle w:val="Brdtextmedindrag"/>
      </w:pPr>
    </w:p>
    <w:p w14:paraId="245B777A" w14:textId="339E066F" w:rsidR="000E3A6B" w:rsidRDefault="000E3A6B" w:rsidP="000E3A6B">
      <w:pPr>
        <w:pStyle w:val="Brdtextmedindrag"/>
      </w:pPr>
    </w:p>
    <w:p w14:paraId="5069AE82" w14:textId="77777777" w:rsidR="000E3A6B" w:rsidRDefault="000E3A6B" w:rsidP="000E3A6B">
      <w:pPr>
        <w:pStyle w:val="Brdtextmedindrag"/>
      </w:pPr>
    </w:p>
    <w:p w14:paraId="6403558D" w14:textId="77777777" w:rsidR="000E3A6B" w:rsidRDefault="000E3A6B" w:rsidP="000E3A6B">
      <w:pPr>
        <w:pStyle w:val="Brdtextmedindrag"/>
      </w:pPr>
    </w:p>
    <w:p w14:paraId="63021725" w14:textId="77777777" w:rsidR="000E3A6B" w:rsidRDefault="000E3A6B" w:rsidP="000E3A6B">
      <w:pPr>
        <w:pStyle w:val="Brdtextmedindrag"/>
      </w:pPr>
    </w:p>
    <w:p w14:paraId="623EDABA" w14:textId="77777777" w:rsidR="000E3A6B" w:rsidRDefault="000E3A6B" w:rsidP="000E3A6B">
      <w:pPr>
        <w:pStyle w:val="Brdtextmedindrag"/>
      </w:pPr>
    </w:p>
    <w:p w14:paraId="205A0E2E" w14:textId="77777777" w:rsidR="000E3A6B" w:rsidRDefault="000E3A6B" w:rsidP="000E3A6B">
      <w:pPr>
        <w:pStyle w:val="Brdtextmedindrag"/>
      </w:pPr>
    </w:p>
    <w:p w14:paraId="39DEB0CF" w14:textId="77777777" w:rsidR="000E3A6B" w:rsidRDefault="000E3A6B" w:rsidP="000E3A6B">
      <w:pPr>
        <w:pStyle w:val="Brdtextmedindrag"/>
        <w:sectPr w:rsidR="000E3A6B" w:rsidSect="00155500">
          <w:headerReference w:type="even" r:id="rId27"/>
          <w:headerReference w:type="default" r:id="rId28"/>
          <w:footerReference w:type="even" r:id="rId29"/>
          <w:footerReference w:type="default" r:id="rId30"/>
          <w:footerReference w:type="first" r:id="rId31"/>
          <w:footnotePr>
            <w:numRestart w:val="eachSect"/>
          </w:footnotePr>
          <w:type w:val="continuous"/>
          <w:pgSz w:w="9356" w:h="13721" w:code="9"/>
          <w:pgMar w:top="794" w:right="2438" w:bottom="1191" w:left="1021" w:header="0" w:footer="709" w:gutter="0"/>
          <w:cols w:space="708"/>
          <w:docGrid w:linePitch="360"/>
        </w:sectPr>
      </w:pPr>
    </w:p>
    <w:p w14:paraId="2F31D496" w14:textId="77777777" w:rsidR="000E3A6B" w:rsidRDefault="000E3A6B" w:rsidP="000E3A6B">
      <w:pPr>
        <w:spacing w:line="2" w:lineRule="auto"/>
        <w:rPr>
          <w:rFonts w:ascii="Times New Roman" w:hAnsi="Times New Roman"/>
          <w:sz w:val="20"/>
        </w:rPr>
      </w:pPr>
    </w:p>
    <w:p w14:paraId="25B53ABD" w14:textId="77777777" w:rsidR="000E3A6B" w:rsidRDefault="000E3A6B" w:rsidP="000E3A6B">
      <w:pPr>
        <w:pStyle w:val="Rubrik2"/>
      </w:pPr>
      <w:bookmarkStart w:id="8" w:name="_Toc17451344"/>
      <w:r>
        <w:lastRenderedPageBreak/>
        <w:t>Förslag till lag om ändring i lagen (2017:496) om internationellt polisiärt samarbete</w:t>
      </w:r>
      <w:bookmarkEnd w:id="8"/>
    </w:p>
    <w:p w14:paraId="349B19A3" w14:textId="77777777" w:rsidR="000E3A6B" w:rsidRDefault="000E3A6B" w:rsidP="000E3A6B">
      <w:pPr>
        <w:pStyle w:val="Brdtextmedindrag"/>
      </w:pPr>
      <w:r>
        <w:t>Härigenom föreskrivs att 6 kap. 1 § lagen (2017:496) om internationellt polisiärt samarbete ska ha följande lydelse.</w:t>
      </w:r>
    </w:p>
    <w:p w14:paraId="3D3345CD" w14:textId="77777777" w:rsidR="000E3A6B" w:rsidRDefault="000E3A6B" w:rsidP="000E3A6B">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0E3A6B" w14:paraId="5C19EBA7" w14:textId="77777777" w:rsidTr="000E3A6B">
        <w:tc>
          <w:tcPr>
            <w:tcW w:w="2500" w:type="pct"/>
            <w:shd w:val="clear" w:color="auto" w:fill="auto"/>
            <w:tcMar>
              <w:left w:w="0" w:type="dxa"/>
            </w:tcMar>
          </w:tcPr>
          <w:p w14:paraId="73099D2A" w14:textId="77777777" w:rsidR="000E3A6B" w:rsidRPr="005B0E77" w:rsidRDefault="000E3A6B" w:rsidP="000E3A6B">
            <w:pPr>
              <w:pStyle w:val="Brdtext"/>
              <w:rPr>
                <w:i/>
              </w:rPr>
            </w:pPr>
            <w:r w:rsidRPr="005B0E77">
              <w:rPr>
                <w:i/>
              </w:rPr>
              <w:t>Nuvarande lydelse</w:t>
            </w:r>
          </w:p>
        </w:tc>
        <w:tc>
          <w:tcPr>
            <w:tcW w:w="2500" w:type="pct"/>
            <w:shd w:val="clear" w:color="auto" w:fill="auto"/>
            <w:tcMar>
              <w:right w:w="0" w:type="dxa"/>
            </w:tcMar>
          </w:tcPr>
          <w:p w14:paraId="52DF5057" w14:textId="77777777" w:rsidR="000E3A6B" w:rsidRPr="005B0E77" w:rsidRDefault="000E3A6B" w:rsidP="000E3A6B">
            <w:pPr>
              <w:pStyle w:val="Brdtext"/>
              <w:rPr>
                <w:i/>
              </w:rPr>
            </w:pPr>
            <w:r w:rsidRPr="005B0E77">
              <w:rPr>
                <w:i/>
              </w:rPr>
              <w:t>Föreslagen lydelse</w:t>
            </w:r>
          </w:p>
        </w:tc>
      </w:tr>
    </w:tbl>
    <w:p w14:paraId="69723B89" w14:textId="77777777" w:rsidR="000E3A6B" w:rsidRDefault="000E3A6B" w:rsidP="000E3A6B">
      <w:pPr>
        <w:pStyle w:val="Brdtext"/>
        <w:spacing w:before="230"/>
        <w:jc w:val="center"/>
        <w:rPr>
          <w:b/>
        </w:rPr>
      </w:pPr>
      <w:r>
        <w:rPr>
          <w:b/>
        </w:rPr>
        <w:t>6 kap.</w:t>
      </w:r>
    </w:p>
    <w:p w14:paraId="5E62D6C0" w14:textId="77777777" w:rsidR="000E3A6B" w:rsidRDefault="000E3A6B" w:rsidP="000E3A6B">
      <w:pPr>
        <w:pStyle w:val="Brdtext"/>
        <w:jc w:val="center"/>
      </w:pPr>
      <w:r>
        <w:t>1 §</w:t>
      </w:r>
      <w:r>
        <w:rPr>
          <w:rStyle w:val="Fotnotsreferens"/>
        </w:rPr>
        <w:footnoteReference w:id="6"/>
      </w:r>
    </w:p>
    <w:tbl>
      <w:tblPr>
        <w:tblW w:w="5000" w:type="pct"/>
        <w:tblCellMar>
          <w:left w:w="125" w:type="dxa"/>
          <w:right w:w="125" w:type="dxa"/>
        </w:tblCellMar>
        <w:tblLook w:val="0000" w:firstRow="0" w:lastRow="0" w:firstColumn="0" w:lastColumn="0" w:noHBand="0" w:noVBand="0"/>
      </w:tblPr>
      <w:tblGrid>
        <w:gridCol w:w="2948"/>
        <w:gridCol w:w="2949"/>
      </w:tblGrid>
      <w:tr w:rsidR="000E3A6B" w14:paraId="4E445132" w14:textId="77777777" w:rsidTr="000E3A6B">
        <w:tc>
          <w:tcPr>
            <w:tcW w:w="2500" w:type="pct"/>
            <w:shd w:val="clear" w:color="auto" w:fill="auto"/>
            <w:tcMar>
              <w:left w:w="0" w:type="dxa"/>
            </w:tcMar>
          </w:tcPr>
          <w:p w14:paraId="10D577BE" w14:textId="77777777" w:rsidR="000E3A6B" w:rsidRDefault="000E3A6B" w:rsidP="000E3A6B">
            <w:pPr>
              <w:pStyle w:val="Brdtextmedindrag"/>
            </w:pPr>
            <w:r>
              <w:t>Om inte annat följer av denna lag eller föreskrifter som regeringen har meddelat i anslutning till lagen gäller brottsdatalagen (2018:1177) och följande författningar för respektive myndighet för be</w:t>
            </w:r>
            <w:r>
              <w:softHyphen/>
              <w:t>handling av personuppgifter vid internationellt polisiärt samarbete:</w:t>
            </w:r>
          </w:p>
          <w:p w14:paraId="685F6E64" w14:textId="77777777" w:rsidR="000E3A6B" w:rsidRDefault="000E3A6B" w:rsidP="000E3A6B">
            <w:pPr>
              <w:pStyle w:val="Brdtextmedindrag"/>
            </w:pPr>
            <w:r>
              <w:t>– lagen (2018:1693) om polisens behandling av personuppgifter inom brottsdatalagens område,</w:t>
            </w:r>
          </w:p>
          <w:p w14:paraId="301ADF46" w14:textId="77777777" w:rsidR="000E3A6B" w:rsidRPr="00D627A7" w:rsidRDefault="000E3A6B" w:rsidP="000E3A6B">
            <w:pPr>
              <w:pStyle w:val="Brdtextmedindrag"/>
              <w:rPr>
                <w:i/>
              </w:rPr>
            </w:pPr>
            <w:r>
              <w:t>– lagen (2018:1694) om Tull</w:t>
            </w:r>
            <w:r>
              <w:softHyphen/>
              <w:t>verkets behandling av person</w:t>
            </w:r>
            <w:r>
              <w:softHyphen/>
              <w:t>uppgifter inom brottsdata</w:t>
            </w:r>
            <w:r>
              <w:softHyphen/>
              <w:t>lagens område</w:t>
            </w:r>
            <w:r w:rsidRPr="00323418">
              <w:t>,</w:t>
            </w:r>
            <w:r w:rsidRPr="00D627A7">
              <w:rPr>
                <w:i/>
              </w:rPr>
              <w:t xml:space="preserve"> eller</w:t>
            </w:r>
          </w:p>
          <w:p w14:paraId="11F45E51" w14:textId="77777777" w:rsidR="000E3A6B" w:rsidRDefault="000E3A6B" w:rsidP="000E3A6B">
            <w:pPr>
              <w:pStyle w:val="Brdtextmedindrag"/>
            </w:pPr>
            <w:r w:rsidRPr="0055354A">
              <w:t>– lagen (2018:1695) om Kustbevakningens behandling av personuppgifter inom brottsdata</w:t>
            </w:r>
            <w:r>
              <w:softHyphen/>
            </w:r>
            <w:r w:rsidRPr="0055354A">
              <w:t>lagens</w:t>
            </w:r>
            <w:r w:rsidRPr="00D627A7">
              <w:rPr>
                <w:i/>
              </w:rPr>
              <w:t xml:space="preserve"> </w:t>
            </w:r>
            <w:r w:rsidRPr="003B1E16">
              <w:t>område.</w:t>
            </w:r>
          </w:p>
        </w:tc>
        <w:tc>
          <w:tcPr>
            <w:tcW w:w="2500" w:type="pct"/>
            <w:shd w:val="clear" w:color="auto" w:fill="auto"/>
            <w:tcMar>
              <w:right w:w="0" w:type="dxa"/>
            </w:tcMar>
          </w:tcPr>
          <w:p w14:paraId="66D313C1" w14:textId="77777777" w:rsidR="000E3A6B" w:rsidRDefault="000E3A6B" w:rsidP="000E3A6B">
            <w:pPr>
              <w:pStyle w:val="Brdtextmedindrag"/>
            </w:pPr>
            <w:r>
              <w:t>Om inte annat följer av denna lag eller föreskrifter som regeringen har meddelat i anslutning till lagen gäller brottsdatalagen (2018:1177) och följande författningar för respektive myndighet för be</w:t>
            </w:r>
            <w:r>
              <w:softHyphen/>
              <w:t>handling av personuppgifter vid internationellt polisiärt samarbete:</w:t>
            </w:r>
          </w:p>
          <w:p w14:paraId="4AA9B425" w14:textId="77777777" w:rsidR="000E3A6B" w:rsidRDefault="000E3A6B" w:rsidP="000E3A6B">
            <w:pPr>
              <w:pStyle w:val="Brdtextmedindrag"/>
            </w:pPr>
            <w:r>
              <w:t>– lagen (2018:1693) om polisens behandling av personuppgifter inom brottsdatalagens område,</w:t>
            </w:r>
          </w:p>
          <w:p w14:paraId="6B70D1E5" w14:textId="77777777" w:rsidR="000E3A6B" w:rsidRPr="00D627A7" w:rsidRDefault="000E3A6B" w:rsidP="000E3A6B">
            <w:pPr>
              <w:pStyle w:val="Brdtextmedindrag"/>
              <w:rPr>
                <w:i/>
              </w:rPr>
            </w:pPr>
            <w:r>
              <w:t>– lagen (2018:1694) om Tull</w:t>
            </w:r>
            <w:r>
              <w:softHyphen/>
              <w:t>verkets behandling av person</w:t>
            </w:r>
            <w:r>
              <w:softHyphen/>
              <w:t>uppgifter inom brottsdatalagens område</w:t>
            </w:r>
            <w:r w:rsidRPr="00323418">
              <w:t>,</w:t>
            </w:r>
          </w:p>
          <w:p w14:paraId="623131F4" w14:textId="77777777" w:rsidR="000E3A6B" w:rsidRDefault="000E3A6B" w:rsidP="000E3A6B">
            <w:pPr>
              <w:pStyle w:val="Brdtextmedindrag"/>
              <w:rPr>
                <w:i/>
              </w:rPr>
            </w:pPr>
            <w:r w:rsidRPr="0055354A">
              <w:t>– lagen (2018:1695) om Kustbevakningens behandling av personuppgifter inom brottsdata</w:t>
            </w:r>
            <w:r>
              <w:softHyphen/>
            </w:r>
            <w:r w:rsidRPr="0055354A">
              <w:t>lagens område</w:t>
            </w:r>
            <w:r w:rsidRPr="005B5FC5">
              <w:rPr>
                <w:i/>
              </w:rPr>
              <w:t>,</w:t>
            </w:r>
            <w:r w:rsidRPr="00D627A7">
              <w:rPr>
                <w:i/>
              </w:rPr>
              <w:t xml:space="preserve"> eller</w:t>
            </w:r>
          </w:p>
          <w:p w14:paraId="14564FE9" w14:textId="77777777" w:rsidR="000E3A6B" w:rsidRDefault="000E3A6B" w:rsidP="000E3A6B">
            <w:pPr>
              <w:pStyle w:val="Brdtextmedindrag"/>
            </w:pPr>
            <w:r w:rsidRPr="00323418">
              <w:rPr>
                <w:i/>
              </w:rPr>
              <w:t>– lagen (2019:000) om Säkerhetspolisens behandling av personuppgifter.</w:t>
            </w:r>
          </w:p>
        </w:tc>
      </w:tr>
    </w:tbl>
    <w:p w14:paraId="2DEBC3CE" w14:textId="77777777" w:rsidR="000E3A6B" w:rsidRPr="00811E52" w:rsidRDefault="000E3A6B" w:rsidP="000E3A6B">
      <w:pPr>
        <w:pStyle w:val="Slutstreck"/>
      </w:pPr>
      <w:r w:rsidRPr="00811E52">
        <w:t>                      </w:t>
      </w:r>
    </w:p>
    <w:p w14:paraId="48C38B1B" w14:textId="77777777" w:rsidR="000E3A6B" w:rsidRPr="00D436CD" w:rsidRDefault="000E3A6B" w:rsidP="000E3A6B">
      <w:pPr>
        <w:pStyle w:val="Brdtextmedindrag"/>
      </w:pPr>
      <w:r>
        <w:t>Denna lag träder i kraft den 1 januari 2020.</w:t>
      </w:r>
    </w:p>
    <w:p w14:paraId="10BC5969" w14:textId="77777777" w:rsidR="000E3A6B" w:rsidRDefault="000E3A6B" w:rsidP="000E3A6B">
      <w:pPr>
        <w:pStyle w:val="Brdtextmedindrag"/>
      </w:pPr>
    </w:p>
    <w:p w14:paraId="24BED961" w14:textId="77777777" w:rsidR="000E3A6B" w:rsidRDefault="000E3A6B" w:rsidP="000E3A6B">
      <w:pPr>
        <w:pStyle w:val="Brdtextmedindrag"/>
      </w:pPr>
    </w:p>
    <w:p w14:paraId="48A6159C" w14:textId="77777777" w:rsidR="000E3A6B" w:rsidRDefault="000E3A6B" w:rsidP="000E3A6B">
      <w:pPr>
        <w:spacing w:line="2" w:lineRule="auto"/>
        <w:rPr>
          <w:rFonts w:ascii="Times New Roman" w:hAnsi="Times New Roman"/>
          <w:sz w:val="20"/>
        </w:rPr>
      </w:pPr>
      <w:r>
        <w:br w:type="page"/>
      </w:r>
    </w:p>
    <w:p w14:paraId="2697E46E" w14:textId="77777777" w:rsidR="000E3A6B" w:rsidRDefault="000E3A6B" w:rsidP="000E3A6B">
      <w:pPr>
        <w:pStyle w:val="Rubrik2"/>
      </w:pPr>
      <w:bookmarkStart w:id="9" w:name="_Toc17451345"/>
      <w:r>
        <w:lastRenderedPageBreak/>
        <w:t>Förslag till lag om ändring i lagen (2018:218) med kompletterande bestämmelser till EU:s dataskyddsförordning</w:t>
      </w:r>
      <w:bookmarkEnd w:id="9"/>
    </w:p>
    <w:p w14:paraId="2C2312E0" w14:textId="77777777" w:rsidR="000E3A6B" w:rsidRDefault="000E3A6B" w:rsidP="000E3A6B">
      <w:pPr>
        <w:pStyle w:val="Brdtextmedindrag"/>
      </w:pPr>
      <w:r>
        <w:t>Härigenom föreskrivs att 1 kap. 3 § lagen (2018:218) med komplet</w:t>
      </w:r>
      <w:r>
        <w:softHyphen/>
        <w:t>terande bestämmelser till EU:s dataskyddsförordning ska ha följande lydelse.</w:t>
      </w:r>
    </w:p>
    <w:p w14:paraId="5897D6B8" w14:textId="77777777" w:rsidR="000E3A6B" w:rsidRDefault="000E3A6B" w:rsidP="000E3A6B">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0E3A6B" w14:paraId="3AB97B26" w14:textId="77777777" w:rsidTr="000E3A6B">
        <w:tc>
          <w:tcPr>
            <w:tcW w:w="2500" w:type="pct"/>
            <w:shd w:val="clear" w:color="auto" w:fill="auto"/>
            <w:tcMar>
              <w:left w:w="0" w:type="dxa"/>
            </w:tcMar>
          </w:tcPr>
          <w:p w14:paraId="54152549" w14:textId="77777777" w:rsidR="000E3A6B" w:rsidRPr="005B0E77" w:rsidRDefault="000E3A6B" w:rsidP="000E3A6B">
            <w:pPr>
              <w:pStyle w:val="Brdtext"/>
              <w:rPr>
                <w:i/>
              </w:rPr>
            </w:pPr>
            <w:r w:rsidRPr="005B0E77">
              <w:rPr>
                <w:i/>
              </w:rPr>
              <w:t>Nuvarande lydelse</w:t>
            </w:r>
          </w:p>
        </w:tc>
        <w:tc>
          <w:tcPr>
            <w:tcW w:w="2500" w:type="pct"/>
            <w:shd w:val="clear" w:color="auto" w:fill="auto"/>
            <w:tcMar>
              <w:right w:w="0" w:type="dxa"/>
            </w:tcMar>
          </w:tcPr>
          <w:p w14:paraId="4A44568F" w14:textId="77777777" w:rsidR="000E3A6B" w:rsidRPr="005B0E77" w:rsidRDefault="000E3A6B" w:rsidP="000E3A6B">
            <w:pPr>
              <w:pStyle w:val="Brdtext"/>
              <w:rPr>
                <w:i/>
              </w:rPr>
            </w:pPr>
            <w:r w:rsidRPr="005B0E77">
              <w:rPr>
                <w:i/>
              </w:rPr>
              <w:t>Föreslagen lydelse</w:t>
            </w:r>
          </w:p>
        </w:tc>
      </w:tr>
    </w:tbl>
    <w:p w14:paraId="78B63A6A" w14:textId="77777777" w:rsidR="000E3A6B" w:rsidRDefault="000E3A6B" w:rsidP="000E3A6B">
      <w:pPr>
        <w:pStyle w:val="Brdtext"/>
        <w:spacing w:before="230"/>
        <w:jc w:val="center"/>
        <w:rPr>
          <w:b/>
        </w:rPr>
      </w:pPr>
      <w:r>
        <w:rPr>
          <w:b/>
        </w:rPr>
        <w:t>1 kap.</w:t>
      </w:r>
    </w:p>
    <w:p w14:paraId="01EBFE01" w14:textId="77777777" w:rsidR="000E3A6B" w:rsidRDefault="000E3A6B" w:rsidP="000E3A6B">
      <w:pPr>
        <w:pStyle w:val="Brdtext"/>
        <w:jc w:val="center"/>
      </w:pPr>
      <w:r>
        <w:t>3 §</w:t>
      </w:r>
    </w:p>
    <w:p w14:paraId="557C2BD4" w14:textId="77777777" w:rsidR="000E3A6B" w:rsidRDefault="000E3A6B" w:rsidP="000E3A6B">
      <w:pPr>
        <w:pStyle w:val="Brdtextmedindrag"/>
      </w:pPr>
      <w:r>
        <w:t>Bestämmelserna i 2 § gäller inte i verksamhet som omfattas av</w:t>
      </w:r>
    </w:p>
    <w:p w14:paraId="17AA3817" w14:textId="77777777" w:rsidR="000E3A6B" w:rsidRDefault="000E3A6B" w:rsidP="000E3A6B">
      <w:pPr>
        <w:pStyle w:val="Brdtextmedindrag"/>
      </w:pPr>
      <w:r>
        <w:t>1. lagen (2007:258) om behandling av personuppgifter i Försvars</w:t>
      </w:r>
      <w:r>
        <w:softHyphen/>
        <w:t>maktens försvarsunderrättelseverksamhet och militära säkerhetstjänst,</w:t>
      </w:r>
    </w:p>
    <w:p w14:paraId="78368D30" w14:textId="77777777" w:rsidR="000E3A6B" w:rsidRPr="00005D57" w:rsidRDefault="000E3A6B" w:rsidP="000E3A6B">
      <w:pPr>
        <w:pStyle w:val="Brdtextmedindrag"/>
      </w:pPr>
      <w:r>
        <w:t>2. lagen (2007:259) om behandling av personuppgifter i Försvarets radioanstalts försvarsunderrättelse- och utvecklingsverksamhet, eller</w:t>
      </w:r>
    </w:p>
    <w:tbl>
      <w:tblPr>
        <w:tblW w:w="5000" w:type="pct"/>
        <w:tblCellMar>
          <w:left w:w="125" w:type="dxa"/>
          <w:right w:w="125" w:type="dxa"/>
        </w:tblCellMar>
        <w:tblLook w:val="0000" w:firstRow="0" w:lastRow="0" w:firstColumn="0" w:lastColumn="0" w:noHBand="0" w:noVBand="0"/>
      </w:tblPr>
      <w:tblGrid>
        <w:gridCol w:w="2948"/>
        <w:gridCol w:w="2949"/>
      </w:tblGrid>
      <w:tr w:rsidR="000E3A6B" w14:paraId="183A3233" w14:textId="77777777" w:rsidTr="000E3A6B">
        <w:tc>
          <w:tcPr>
            <w:tcW w:w="2500" w:type="pct"/>
            <w:shd w:val="clear" w:color="auto" w:fill="auto"/>
            <w:tcMar>
              <w:left w:w="0" w:type="dxa"/>
            </w:tcMar>
          </w:tcPr>
          <w:p w14:paraId="5FD36B8A" w14:textId="77777777" w:rsidR="000E3A6B" w:rsidRDefault="000E3A6B" w:rsidP="000E3A6B">
            <w:pPr>
              <w:pStyle w:val="Brdtextmedindrag"/>
            </w:pPr>
            <w:r>
              <w:t>3. </w:t>
            </w:r>
            <w:r w:rsidRPr="00005D57">
              <w:rPr>
                <w:i/>
              </w:rPr>
              <w:t>6 kap. polisdatalagen (2010:361).</w:t>
            </w:r>
          </w:p>
        </w:tc>
        <w:tc>
          <w:tcPr>
            <w:tcW w:w="2500" w:type="pct"/>
            <w:shd w:val="clear" w:color="auto" w:fill="auto"/>
            <w:tcMar>
              <w:right w:w="0" w:type="dxa"/>
            </w:tcMar>
          </w:tcPr>
          <w:p w14:paraId="4CD165C6" w14:textId="77777777" w:rsidR="000E3A6B" w:rsidRPr="00BA783F" w:rsidRDefault="000E3A6B" w:rsidP="000E3A6B">
            <w:pPr>
              <w:pStyle w:val="Brdtextmedindrag"/>
              <w:rPr>
                <w:highlight w:val="yellow"/>
              </w:rPr>
            </w:pPr>
            <w:r w:rsidRPr="000A55FE">
              <w:t>3. </w:t>
            </w:r>
            <w:r w:rsidRPr="000A55FE">
              <w:rPr>
                <w:i/>
              </w:rPr>
              <w:t>lagen (2019:000) om Säkerhetspolisens behandling av personuppgifter.</w:t>
            </w:r>
          </w:p>
        </w:tc>
      </w:tr>
    </w:tbl>
    <w:p w14:paraId="0BA49D21" w14:textId="77777777" w:rsidR="000E3A6B" w:rsidRPr="00811E52" w:rsidRDefault="000E3A6B" w:rsidP="000E3A6B">
      <w:pPr>
        <w:pStyle w:val="Slutstreck"/>
      </w:pPr>
      <w:r w:rsidRPr="00811E52">
        <w:t>                      </w:t>
      </w:r>
    </w:p>
    <w:p w14:paraId="452CC338" w14:textId="77777777" w:rsidR="000E3A6B" w:rsidRDefault="000E3A6B" w:rsidP="000E3A6B">
      <w:pPr>
        <w:pStyle w:val="Brdtextmedindrag"/>
      </w:pPr>
      <w:r>
        <w:t>Denna lag träder i kraft den 1 januari 2020.</w:t>
      </w:r>
    </w:p>
    <w:p w14:paraId="614A1914" w14:textId="77777777" w:rsidR="000E3A6B" w:rsidRDefault="000E3A6B" w:rsidP="000E3A6B">
      <w:pPr>
        <w:pStyle w:val="Brdtextmedindrag"/>
      </w:pPr>
    </w:p>
    <w:p w14:paraId="72B0F705" w14:textId="77777777" w:rsidR="000E3A6B" w:rsidRDefault="000E3A6B" w:rsidP="000E3A6B">
      <w:pPr>
        <w:pStyle w:val="Brdtextmedindrag"/>
        <w:sectPr w:rsidR="000E3A6B" w:rsidSect="00155500">
          <w:headerReference w:type="even" r:id="rId32"/>
          <w:headerReference w:type="default" r:id="rId33"/>
          <w:footerReference w:type="even" r:id="rId34"/>
          <w:footerReference w:type="default" r:id="rId35"/>
          <w:footerReference w:type="first" r:id="rId36"/>
          <w:footnotePr>
            <w:numRestart w:val="eachSect"/>
          </w:footnotePr>
          <w:type w:val="continuous"/>
          <w:pgSz w:w="9356" w:h="13721" w:code="9"/>
          <w:pgMar w:top="794" w:right="2438" w:bottom="1191" w:left="1021" w:header="0" w:footer="709" w:gutter="0"/>
          <w:cols w:space="708"/>
          <w:docGrid w:linePitch="360"/>
        </w:sectPr>
      </w:pPr>
    </w:p>
    <w:p w14:paraId="0A016418" w14:textId="77777777" w:rsidR="000E3A6B" w:rsidRPr="00830602" w:rsidRDefault="000E3A6B" w:rsidP="000E3A6B">
      <w:pPr>
        <w:pStyle w:val="Brdtextmedindrag"/>
      </w:pPr>
    </w:p>
    <w:p w14:paraId="7269A822" w14:textId="77777777" w:rsidR="000E3A6B" w:rsidRDefault="000E3A6B" w:rsidP="000E3A6B">
      <w:pPr>
        <w:pStyle w:val="Brdtextmedindrag"/>
      </w:pPr>
    </w:p>
    <w:p w14:paraId="5A642220" w14:textId="77777777" w:rsidR="000E3A6B" w:rsidRDefault="000E3A6B" w:rsidP="000E3A6B">
      <w:pPr>
        <w:spacing w:line="2" w:lineRule="auto"/>
        <w:rPr>
          <w:rFonts w:ascii="Times New Roman" w:hAnsi="Times New Roman"/>
          <w:sz w:val="20"/>
        </w:rPr>
      </w:pPr>
      <w:r>
        <w:br w:type="page"/>
      </w:r>
    </w:p>
    <w:p w14:paraId="4E7E168B" w14:textId="77777777" w:rsidR="000E3A6B" w:rsidRDefault="000E3A6B" w:rsidP="000E3A6B">
      <w:pPr>
        <w:pStyle w:val="Rubrik2"/>
      </w:pPr>
      <w:bookmarkStart w:id="10" w:name="_Toc17451346"/>
      <w:r>
        <w:lastRenderedPageBreak/>
        <w:t>Förslag till lag om ändring i säkerhetsskyddslagen (</w:t>
      </w:r>
      <w:r w:rsidRPr="009117DD">
        <w:t>2018:585</w:t>
      </w:r>
      <w:r>
        <w:t>)</w:t>
      </w:r>
      <w:bookmarkEnd w:id="10"/>
    </w:p>
    <w:p w14:paraId="5633A212" w14:textId="77777777" w:rsidR="000E3A6B" w:rsidRDefault="000E3A6B" w:rsidP="000E3A6B">
      <w:pPr>
        <w:pStyle w:val="Brdtextmedindrag"/>
      </w:pPr>
      <w:r>
        <w:t xml:space="preserve">Härigenom föreskrivs att </w:t>
      </w:r>
      <w:r w:rsidRPr="00F37C4B">
        <w:t>3</w:t>
      </w:r>
      <w:r>
        <w:t> </w:t>
      </w:r>
      <w:r w:rsidRPr="00F37C4B">
        <w:t>kap. 1</w:t>
      </w:r>
      <w:r>
        <w:t>3 och 14 </w:t>
      </w:r>
      <w:r w:rsidRPr="00F37C4B">
        <w:t xml:space="preserve">§§ </w:t>
      </w:r>
      <w:r>
        <w:t xml:space="preserve">säkerhetsskyddslagen (2018:585) </w:t>
      </w:r>
      <w:r w:rsidRPr="00F37C4B">
        <w:t>ska ha följande lydelse</w:t>
      </w:r>
      <w:r>
        <w:t>.</w:t>
      </w:r>
    </w:p>
    <w:p w14:paraId="15DD62A2" w14:textId="77777777" w:rsidR="000E3A6B" w:rsidRDefault="000E3A6B" w:rsidP="000E3A6B">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0E3A6B" w14:paraId="0487595C" w14:textId="77777777" w:rsidTr="000E3A6B">
        <w:tc>
          <w:tcPr>
            <w:tcW w:w="2500" w:type="pct"/>
            <w:shd w:val="clear" w:color="auto" w:fill="auto"/>
            <w:tcMar>
              <w:left w:w="0" w:type="dxa"/>
            </w:tcMar>
          </w:tcPr>
          <w:p w14:paraId="691DAF60" w14:textId="77777777" w:rsidR="000E3A6B" w:rsidRPr="005B0E77" w:rsidRDefault="000E3A6B" w:rsidP="000E3A6B">
            <w:pPr>
              <w:pStyle w:val="Brdtext"/>
              <w:rPr>
                <w:i/>
              </w:rPr>
            </w:pPr>
            <w:r w:rsidRPr="005B0E77">
              <w:rPr>
                <w:i/>
              </w:rPr>
              <w:t>Nuvarande lydelse</w:t>
            </w:r>
          </w:p>
        </w:tc>
        <w:tc>
          <w:tcPr>
            <w:tcW w:w="2500" w:type="pct"/>
            <w:shd w:val="clear" w:color="auto" w:fill="auto"/>
            <w:tcMar>
              <w:right w:w="0" w:type="dxa"/>
            </w:tcMar>
          </w:tcPr>
          <w:p w14:paraId="32DDDD81" w14:textId="77777777" w:rsidR="000E3A6B" w:rsidRPr="005B0E77" w:rsidRDefault="000E3A6B" w:rsidP="000E3A6B">
            <w:pPr>
              <w:pStyle w:val="Brdtext"/>
              <w:rPr>
                <w:i/>
              </w:rPr>
            </w:pPr>
            <w:r w:rsidRPr="005B0E77">
              <w:rPr>
                <w:i/>
              </w:rPr>
              <w:t>Föreslagen lydelse</w:t>
            </w:r>
          </w:p>
        </w:tc>
      </w:tr>
    </w:tbl>
    <w:p w14:paraId="577BDA70" w14:textId="77777777" w:rsidR="000E3A6B" w:rsidRDefault="000E3A6B" w:rsidP="000E3A6B">
      <w:pPr>
        <w:pStyle w:val="Brdtext"/>
        <w:spacing w:before="230"/>
        <w:jc w:val="center"/>
        <w:rPr>
          <w:b/>
        </w:rPr>
      </w:pPr>
      <w:r>
        <w:rPr>
          <w:b/>
        </w:rPr>
        <w:t>3 kap.</w:t>
      </w:r>
    </w:p>
    <w:p w14:paraId="4577E77C" w14:textId="77777777" w:rsidR="000E3A6B" w:rsidRDefault="000E3A6B" w:rsidP="000E3A6B">
      <w:pPr>
        <w:pStyle w:val="Brdtext"/>
        <w:jc w:val="center"/>
      </w:pPr>
      <w:r>
        <w:t>13 §</w:t>
      </w:r>
      <w:r>
        <w:rPr>
          <w:rStyle w:val="Fotnotsreferens"/>
        </w:rPr>
        <w:footnoteReference w:id="7"/>
      </w:r>
    </w:p>
    <w:tbl>
      <w:tblPr>
        <w:tblW w:w="5000" w:type="pct"/>
        <w:tblCellMar>
          <w:left w:w="125" w:type="dxa"/>
          <w:right w:w="125" w:type="dxa"/>
        </w:tblCellMar>
        <w:tblLook w:val="0000" w:firstRow="0" w:lastRow="0" w:firstColumn="0" w:lastColumn="0" w:noHBand="0" w:noVBand="0"/>
      </w:tblPr>
      <w:tblGrid>
        <w:gridCol w:w="2948"/>
        <w:gridCol w:w="2949"/>
      </w:tblGrid>
      <w:tr w:rsidR="000E3A6B" w14:paraId="7530F950" w14:textId="77777777" w:rsidTr="000E3A6B">
        <w:tc>
          <w:tcPr>
            <w:tcW w:w="2500" w:type="pct"/>
            <w:shd w:val="clear" w:color="auto" w:fill="auto"/>
            <w:tcMar>
              <w:left w:w="0" w:type="dxa"/>
            </w:tcMar>
          </w:tcPr>
          <w:p w14:paraId="23F84FFF" w14:textId="77777777" w:rsidR="000E3A6B" w:rsidRDefault="000E3A6B" w:rsidP="000E3A6B">
            <w:pPr>
              <w:pStyle w:val="Brdtextmedindrag"/>
            </w:pPr>
            <w:r w:rsidRPr="00F37C4B">
              <w:t>Med registerkontroll avses att uppgifter hämtas från ett register som omfattas av lage</w:t>
            </w:r>
            <w:r>
              <w:t>n (1998:620) om belastningsregi</w:t>
            </w:r>
            <w:r w:rsidRPr="00F37C4B">
              <w:t>ster elle</w:t>
            </w:r>
            <w:r>
              <w:t>r lagen (1998:621) om misstankeregister. Med register</w:t>
            </w:r>
            <w:r w:rsidRPr="00F37C4B">
              <w:t>kontroll avses också att upp</w:t>
            </w:r>
            <w:r>
              <w:t>gif</w:t>
            </w:r>
            <w:r w:rsidRPr="00F37C4B">
              <w:t>ter som behandlas med stöd av lagen (2018:</w:t>
            </w:r>
            <w:r>
              <w:t>1693</w:t>
            </w:r>
            <w:r w:rsidRPr="00F37C4B">
              <w:t>) om p</w:t>
            </w:r>
            <w:r>
              <w:t>olisens behandling av person</w:t>
            </w:r>
            <w:r>
              <w:softHyphen/>
              <w:t>upp</w:t>
            </w:r>
            <w:r w:rsidRPr="00F37C4B">
              <w:t>g</w:t>
            </w:r>
            <w:r>
              <w:t xml:space="preserve">ifter inom brottsdatalagens </w:t>
            </w:r>
            <w:r w:rsidRPr="00F37C4B">
              <w:rPr>
                <w:i/>
              </w:rPr>
              <w:t xml:space="preserve">område </w:t>
            </w:r>
            <w:r w:rsidRPr="00245A50">
              <w:t>hämtas</w:t>
            </w:r>
            <w:r w:rsidRPr="00F37C4B">
              <w:rPr>
                <w:i/>
              </w:rPr>
              <w:t>.</w:t>
            </w:r>
          </w:p>
        </w:tc>
        <w:tc>
          <w:tcPr>
            <w:tcW w:w="2500" w:type="pct"/>
            <w:shd w:val="clear" w:color="auto" w:fill="auto"/>
            <w:tcMar>
              <w:right w:w="0" w:type="dxa"/>
            </w:tcMar>
          </w:tcPr>
          <w:p w14:paraId="0821BC36" w14:textId="77777777" w:rsidR="000E3A6B" w:rsidRDefault="000E3A6B" w:rsidP="000E3A6B">
            <w:pPr>
              <w:pStyle w:val="Brdtextmedindrag"/>
            </w:pPr>
            <w:r w:rsidRPr="00F37C4B">
              <w:t>Med registerkontroll avses att uppgifter hämtas från ett register som omfattas av lage</w:t>
            </w:r>
            <w:r>
              <w:t>n (1998:620) om belastningsregi</w:t>
            </w:r>
            <w:r w:rsidRPr="00F37C4B">
              <w:t>ster elle</w:t>
            </w:r>
            <w:r>
              <w:t>r lagen (1998:621) om misstanke</w:t>
            </w:r>
            <w:r w:rsidRPr="00F37C4B">
              <w:t>registe</w:t>
            </w:r>
            <w:r>
              <w:t>r. Med registerkontroll avses också att uppgif</w:t>
            </w:r>
            <w:r w:rsidRPr="00F37C4B">
              <w:t>ter</w:t>
            </w:r>
            <w:r>
              <w:t xml:space="preserve"> hämtas</w:t>
            </w:r>
            <w:r w:rsidRPr="00F37C4B">
              <w:t xml:space="preserve"> som behandlas med stöd av </w:t>
            </w:r>
          </w:p>
          <w:p w14:paraId="113E1D8A" w14:textId="77777777" w:rsidR="000E3A6B" w:rsidRDefault="000E3A6B" w:rsidP="000E3A6B">
            <w:pPr>
              <w:pStyle w:val="Brdtextmedindrag"/>
              <w:rPr>
                <w:i/>
              </w:rPr>
            </w:pPr>
            <w:r>
              <w:t>1. </w:t>
            </w:r>
            <w:r w:rsidRPr="00F37C4B">
              <w:t>lagen (2018:</w:t>
            </w:r>
            <w:r>
              <w:t>1693</w:t>
            </w:r>
            <w:r w:rsidRPr="00F37C4B">
              <w:t>) om p</w:t>
            </w:r>
            <w:r>
              <w:t>olisens behandling av personupp</w:t>
            </w:r>
            <w:r w:rsidRPr="00F37C4B">
              <w:t>gi</w:t>
            </w:r>
            <w:r>
              <w:t xml:space="preserve">fter inom brottsdatalagens </w:t>
            </w:r>
            <w:r w:rsidRPr="00F37C4B">
              <w:rPr>
                <w:i/>
              </w:rPr>
              <w:t>område</w:t>
            </w:r>
            <w:r>
              <w:rPr>
                <w:i/>
              </w:rPr>
              <w:t>,</w:t>
            </w:r>
            <w:r>
              <w:t xml:space="preserve"> </w:t>
            </w:r>
            <w:r w:rsidRPr="00F37C4B">
              <w:rPr>
                <w:i/>
              </w:rPr>
              <w:t xml:space="preserve">eller </w:t>
            </w:r>
          </w:p>
          <w:p w14:paraId="16FFFA45" w14:textId="77777777" w:rsidR="000E3A6B" w:rsidRDefault="000E3A6B" w:rsidP="000E3A6B">
            <w:pPr>
              <w:pStyle w:val="Brdtextmedindrag"/>
            </w:pPr>
            <w:r>
              <w:t>2. </w:t>
            </w:r>
            <w:r>
              <w:rPr>
                <w:i/>
              </w:rPr>
              <w:t xml:space="preserve">lagen </w:t>
            </w:r>
            <w:r w:rsidRPr="000A55FE">
              <w:rPr>
                <w:i/>
              </w:rPr>
              <w:t>(2019:000)</w:t>
            </w:r>
            <w:r>
              <w:rPr>
                <w:i/>
              </w:rPr>
              <w:t xml:space="preserve"> om Säker</w:t>
            </w:r>
            <w:r>
              <w:rPr>
                <w:i/>
              </w:rPr>
              <w:softHyphen/>
              <w:t>hetspolisens behandling av person</w:t>
            </w:r>
            <w:r>
              <w:rPr>
                <w:i/>
              </w:rPr>
              <w:softHyphen/>
              <w:t>uppgifter</w:t>
            </w:r>
            <w:r w:rsidRPr="00F37C4B">
              <w:rPr>
                <w:i/>
              </w:rPr>
              <w:t>.</w:t>
            </w:r>
          </w:p>
        </w:tc>
      </w:tr>
    </w:tbl>
    <w:p w14:paraId="72D96081" w14:textId="77777777" w:rsidR="000E3A6B" w:rsidRDefault="000E3A6B" w:rsidP="000E3A6B">
      <w:pPr>
        <w:pStyle w:val="Brdtextmedindrag"/>
      </w:pPr>
    </w:p>
    <w:p w14:paraId="18582B2E" w14:textId="77777777" w:rsidR="000E3A6B" w:rsidRDefault="000E3A6B" w:rsidP="000E3A6B">
      <w:pPr>
        <w:pStyle w:val="Brdtext"/>
        <w:jc w:val="center"/>
      </w:pPr>
      <w:r>
        <w:t>14 §</w:t>
      </w:r>
      <w:r>
        <w:rPr>
          <w:rStyle w:val="Fotnotsreferens"/>
        </w:rPr>
        <w:footnoteReference w:id="8"/>
      </w:r>
    </w:p>
    <w:p w14:paraId="097D2FFF" w14:textId="77777777" w:rsidR="000E3A6B" w:rsidRPr="00CC6A38" w:rsidRDefault="000E3A6B" w:rsidP="000E3A6B">
      <w:pPr>
        <w:pStyle w:val="Brdtextmedindrag"/>
      </w:pPr>
      <w:r w:rsidRPr="00CC6A38">
        <w:t>Registerkontroll ska göras om anställningen eller deltagandet i verk-samheten har placerats i säkerhetsklass. Uppgifter ska löpande hämtas under den tid deltagandet i den säkerhetskänsliga verksamheten pågår.</w:t>
      </w:r>
    </w:p>
    <w:tbl>
      <w:tblPr>
        <w:tblW w:w="5000" w:type="pct"/>
        <w:tblCellMar>
          <w:left w:w="125" w:type="dxa"/>
          <w:right w:w="125" w:type="dxa"/>
        </w:tblCellMar>
        <w:tblLook w:val="0000" w:firstRow="0" w:lastRow="0" w:firstColumn="0" w:lastColumn="0" w:noHBand="0" w:noVBand="0"/>
      </w:tblPr>
      <w:tblGrid>
        <w:gridCol w:w="2948"/>
        <w:gridCol w:w="2949"/>
      </w:tblGrid>
      <w:tr w:rsidR="000E3A6B" w14:paraId="58AEBC12" w14:textId="77777777" w:rsidTr="000E3A6B">
        <w:tc>
          <w:tcPr>
            <w:tcW w:w="2500" w:type="pct"/>
            <w:shd w:val="clear" w:color="auto" w:fill="auto"/>
            <w:tcMar>
              <w:left w:w="0" w:type="dxa"/>
            </w:tcMar>
          </w:tcPr>
          <w:p w14:paraId="22A70A87" w14:textId="77777777" w:rsidR="000E3A6B" w:rsidRDefault="000E3A6B" w:rsidP="000E3A6B">
            <w:pPr>
              <w:pStyle w:val="Brdtextmedindrag"/>
            </w:pPr>
            <w:r w:rsidRPr="00CC6A38">
              <w:t>För säkerhetsklass 1 eller 2 får uppgifter om den kontrollerade som finns i belastningsregistret eller misstankeregistret eller som behandlas med stöd av lagen (2018:</w:t>
            </w:r>
            <w:r>
              <w:t>1693</w:t>
            </w:r>
            <w:r w:rsidRPr="00CC6A38">
              <w:t>) om polisens be</w:t>
            </w:r>
            <w:r>
              <w:softHyphen/>
            </w:r>
            <w:r w:rsidRPr="00CC6A38">
              <w:t>handling av personuppgifter inom b</w:t>
            </w:r>
            <w:r>
              <w:t xml:space="preserve">rottsdatalagens </w:t>
            </w:r>
            <w:r w:rsidRPr="00CC6A38">
              <w:rPr>
                <w:i/>
              </w:rPr>
              <w:t xml:space="preserve">område </w:t>
            </w:r>
            <w:r w:rsidRPr="00245A50">
              <w:t>hämtas</w:t>
            </w:r>
            <w:r w:rsidRPr="00CC6A38">
              <w:rPr>
                <w:i/>
              </w:rPr>
              <w:t>.</w:t>
            </w:r>
            <w:r>
              <w:t xml:space="preserve"> Motsva</w:t>
            </w:r>
            <w:r w:rsidRPr="00CC6A38">
              <w:t>rande uppgifter får även hämtas om den kontrollerades make eller sambo.</w:t>
            </w:r>
          </w:p>
        </w:tc>
        <w:tc>
          <w:tcPr>
            <w:tcW w:w="2500" w:type="pct"/>
            <w:shd w:val="clear" w:color="auto" w:fill="auto"/>
            <w:tcMar>
              <w:right w:w="0" w:type="dxa"/>
            </w:tcMar>
          </w:tcPr>
          <w:p w14:paraId="7D4B9C0E" w14:textId="77777777" w:rsidR="000E3A6B" w:rsidRDefault="000E3A6B" w:rsidP="000E3A6B">
            <w:pPr>
              <w:pStyle w:val="Brdtextmedindrag"/>
            </w:pPr>
            <w:r w:rsidRPr="00CC6A38">
              <w:t>För säkerhetsklass 1 eller 2 får uppgifter om den kontrollerade som finns i belastningsregistret eller misstankeregistret eller som behandlas med stöd av lagen (2018:1693) om polisens be</w:t>
            </w:r>
            <w:r>
              <w:softHyphen/>
            </w:r>
            <w:r w:rsidRPr="00CC6A38">
              <w:t xml:space="preserve">handling av personuppgifter inom brottsdatalagens </w:t>
            </w:r>
            <w:r>
              <w:t>område</w:t>
            </w:r>
            <w:r w:rsidRPr="00CC6A38">
              <w:rPr>
                <w:i/>
              </w:rPr>
              <w:t xml:space="preserve"> eller </w:t>
            </w:r>
            <w:r w:rsidRPr="00245A50">
              <w:rPr>
                <w:i/>
              </w:rPr>
              <w:t xml:space="preserve">lagen </w:t>
            </w:r>
            <w:r w:rsidRPr="000A55FE">
              <w:rPr>
                <w:i/>
              </w:rPr>
              <w:t>(2019:000)</w:t>
            </w:r>
            <w:r w:rsidRPr="00245A50">
              <w:rPr>
                <w:i/>
              </w:rPr>
              <w:t xml:space="preserve"> om Säkerhetspolisens behandling av personuppgifter</w:t>
            </w:r>
            <w:r w:rsidRPr="00CC6A38">
              <w:rPr>
                <w:i/>
              </w:rPr>
              <w:t xml:space="preserve"> </w:t>
            </w:r>
            <w:r w:rsidRPr="00245A50">
              <w:t>hämtas</w:t>
            </w:r>
            <w:r w:rsidRPr="00CC6A38">
              <w:rPr>
                <w:i/>
              </w:rPr>
              <w:t>.</w:t>
            </w:r>
            <w:r w:rsidRPr="00CC6A38">
              <w:t xml:space="preserve"> Motsvarande uppgifter får även hämtas om den kontrollerades make eller sambo.</w:t>
            </w:r>
          </w:p>
        </w:tc>
      </w:tr>
      <w:tr w:rsidR="000E3A6B" w14:paraId="1A0C5D1C" w14:textId="77777777" w:rsidTr="000E3A6B">
        <w:tc>
          <w:tcPr>
            <w:tcW w:w="2500" w:type="pct"/>
            <w:shd w:val="clear" w:color="auto" w:fill="auto"/>
            <w:tcMar>
              <w:left w:w="0" w:type="dxa"/>
            </w:tcMar>
          </w:tcPr>
          <w:p w14:paraId="4271E976" w14:textId="77777777" w:rsidR="000E3A6B" w:rsidRDefault="000E3A6B" w:rsidP="000E3A6B">
            <w:pPr>
              <w:pStyle w:val="Brdtextmedindrag"/>
            </w:pPr>
            <w:r w:rsidRPr="00CC6A38">
              <w:t xml:space="preserve">För säkerhetsklass 3 får sådana uppgifter om den kontrollerade som finns i belastningsregistret eller misstankeregistret eller som </w:t>
            </w:r>
            <w:r w:rsidRPr="00CC6A38">
              <w:lastRenderedPageBreak/>
              <w:t xml:space="preserve">behandlas hos Säkerhetspolisen med stöd av lagen om polisens behandling av personuppgifter inom brottsdatalagens </w:t>
            </w:r>
            <w:r w:rsidRPr="00CC6A38">
              <w:rPr>
                <w:i/>
              </w:rPr>
              <w:t xml:space="preserve">område </w:t>
            </w:r>
            <w:r w:rsidRPr="00245A50">
              <w:t>hämtas</w:t>
            </w:r>
            <w:r w:rsidRPr="00CC6A38">
              <w:rPr>
                <w:i/>
              </w:rPr>
              <w:t>.</w:t>
            </w:r>
          </w:p>
        </w:tc>
        <w:tc>
          <w:tcPr>
            <w:tcW w:w="2500" w:type="pct"/>
            <w:shd w:val="clear" w:color="auto" w:fill="auto"/>
            <w:tcMar>
              <w:right w:w="0" w:type="dxa"/>
            </w:tcMar>
          </w:tcPr>
          <w:p w14:paraId="2716356D" w14:textId="77777777" w:rsidR="000E3A6B" w:rsidRDefault="000E3A6B" w:rsidP="000E3A6B">
            <w:pPr>
              <w:pStyle w:val="Brdtextmedindrag"/>
            </w:pPr>
            <w:r w:rsidRPr="00CC6A38">
              <w:lastRenderedPageBreak/>
              <w:t xml:space="preserve">För säkerhetsklass 3 får sådana uppgifter om den kontrollerade som finns i belastningsregistret eller misstankeregistret eller som </w:t>
            </w:r>
            <w:r w:rsidRPr="00CC6A38">
              <w:lastRenderedPageBreak/>
              <w:t xml:space="preserve">behandlas hos Säkerhetspolisen med stöd av lagen om polisens behandling av personuppgifter inom brottsdatalagens </w:t>
            </w:r>
            <w:r w:rsidRPr="00C01745">
              <w:t>område</w:t>
            </w:r>
            <w:r w:rsidRPr="00CC6A38">
              <w:rPr>
                <w:i/>
              </w:rPr>
              <w:t xml:space="preserve"> eller </w:t>
            </w:r>
            <w:r w:rsidRPr="00245A50">
              <w:rPr>
                <w:i/>
              </w:rPr>
              <w:t>lagen om Säkerhetspolisens behandling av personuppgifter</w:t>
            </w:r>
            <w:r w:rsidRPr="00CC6A38">
              <w:rPr>
                <w:i/>
              </w:rPr>
              <w:t xml:space="preserve"> </w:t>
            </w:r>
            <w:r w:rsidRPr="00245A50">
              <w:t>hämtas</w:t>
            </w:r>
            <w:r w:rsidRPr="00CC6A38">
              <w:rPr>
                <w:i/>
              </w:rPr>
              <w:t>.</w:t>
            </w:r>
          </w:p>
        </w:tc>
      </w:tr>
    </w:tbl>
    <w:p w14:paraId="675CABB9" w14:textId="77777777" w:rsidR="000E3A6B" w:rsidRDefault="000E3A6B" w:rsidP="000E3A6B">
      <w:pPr>
        <w:pStyle w:val="Brdtextmedindrag"/>
      </w:pPr>
      <w:r w:rsidRPr="00CC6A38">
        <w:lastRenderedPageBreak/>
        <w:t>Om det finns synnerliga skäl får även andra uppgifter än sådana som anges i andra och tredje styckena hämtas.</w:t>
      </w:r>
    </w:p>
    <w:p w14:paraId="6934CD05" w14:textId="77777777" w:rsidR="000E3A6B" w:rsidRPr="00811E52" w:rsidRDefault="000E3A6B" w:rsidP="000E3A6B">
      <w:pPr>
        <w:pStyle w:val="Slutstreck"/>
      </w:pPr>
      <w:r w:rsidRPr="00811E52">
        <w:t>                      </w:t>
      </w:r>
    </w:p>
    <w:p w14:paraId="29AA197A" w14:textId="77777777" w:rsidR="000E3A6B" w:rsidRPr="00830602" w:rsidRDefault="000E3A6B" w:rsidP="000E3A6B">
      <w:pPr>
        <w:pStyle w:val="Brdtextmedindrag"/>
      </w:pPr>
      <w:r>
        <w:t>Denna lag träder i kraft den 1 januari 2020.</w:t>
      </w:r>
    </w:p>
    <w:p w14:paraId="7DA01CEE" w14:textId="77777777" w:rsidR="000E3A6B" w:rsidRDefault="000E3A6B" w:rsidP="000E3A6B">
      <w:pPr>
        <w:pStyle w:val="Brdtextmedindrag"/>
      </w:pPr>
    </w:p>
    <w:p w14:paraId="0282DED6" w14:textId="77777777" w:rsidR="000E3A6B" w:rsidRDefault="000E3A6B" w:rsidP="000E3A6B">
      <w:pPr>
        <w:pStyle w:val="Brdtextmedindrag"/>
      </w:pPr>
    </w:p>
    <w:p w14:paraId="71AB5B55" w14:textId="77777777" w:rsidR="000E3A6B" w:rsidRDefault="000E3A6B" w:rsidP="000E3A6B">
      <w:pPr>
        <w:pStyle w:val="Brdtextmedindrag"/>
      </w:pPr>
    </w:p>
    <w:p w14:paraId="55DBB06F" w14:textId="77777777" w:rsidR="000E3A6B" w:rsidRDefault="000E3A6B" w:rsidP="000E3A6B">
      <w:pPr>
        <w:pStyle w:val="Brdtextmedindrag"/>
      </w:pPr>
    </w:p>
    <w:p w14:paraId="680C7A19" w14:textId="77777777" w:rsidR="000E3A6B" w:rsidRDefault="000E3A6B" w:rsidP="000E3A6B">
      <w:pPr>
        <w:spacing w:line="2" w:lineRule="auto"/>
        <w:rPr>
          <w:rFonts w:ascii="Times New Roman" w:hAnsi="Times New Roman"/>
          <w:sz w:val="20"/>
        </w:rPr>
      </w:pPr>
      <w:r>
        <w:br w:type="page"/>
      </w:r>
    </w:p>
    <w:p w14:paraId="41B500E0" w14:textId="77777777" w:rsidR="000E3A6B" w:rsidRDefault="000E3A6B" w:rsidP="000E3A6B">
      <w:pPr>
        <w:pStyle w:val="Rubrik2"/>
      </w:pPr>
      <w:bookmarkStart w:id="11" w:name="_Toc17451347"/>
      <w:r>
        <w:lastRenderedPageBreak/>
        <w:t>Förslag till lag om ändring i lagen (2018:1693) om polisens behandling av personuppgifter inom brottsdatalagens område</w:t>
      </w:r>
      <w:bookmarkEnd w:id="11"/>
    </w:p>
    <w:p w14:paraId="57EF6B83" w14:textId="77777777" w:rsidR="000E3A6B" w:rsidRDefault="000E3A6B" w:rsidP="000E3A6B">
      <w:pPr>
        <w:pStyle w:val="Brdtextmedindrag"/>
      </w:pPr>
      <w:r>
        <w:t>Härigenom föreskrivs att punkt 4 i ikraftträdande- och övergångs</w:t>
      </w:r>
      <w:r>
        <w:softHyphen/>
        <w:t>bestämmelserna till l</w:t>
      </w:r>
      <w:r w:rsidRPr="0099039D">
        <w:t>ag</w:t>
      </w:r>
      <w:r>
        <w:t>en</w:t>
      </w:r>
      <w:r w:rsidRPr="0099039D">
        <w:t xml:space="preserve"> (2018:1693) om polisens behandling av personuppgifter inom brottsdatalagens område </w:t>
      </w:r>
      <w:r>
        <w:t>ska upphöra att gälla vid utgången av december 2019.</w:t>
      </w:r>
    </w:p>
    <w:p w14:paraId="16FC6E23" w14:textId="77777777" w:rsidR="000E3A6B" w:rsidRPr="00272C9D" w:rsidRDefault="000E3A6B" w:rsidP="000E3A6B">
      <w:pPr>
        <w:pStyle w:val="Brdtextmedindrag"/>
        <w:sectPr w:rsidR="000E3A6B" w:rsidRPr="00272C9D" w:rsidSect="00155500">
          <w:headerReference w:type="even" r:id="rId37"/>
          <w:headerReference w:type="default" r:id="rId38"/>
          <w:footerReference w:type="even" r:id="rId39"/>
          <w:footerReference w:type="default" r:id="rId40"/>
          <w:footerReference w:type="first" r:id="rId41"/>
          <w:footnotePr>
            <w:numRestart w:val="eachSect"/>
          </w:footnotePr>
          <w:type w:val="continuous"/>
          <w:pgSz w:w="9356" w:h="13721" w:code="9"/>
          <w:pgMar w:top="794" w:right="2438" w:bottom="1191" w:left="1021" w:header="0" w:footer="709" w:gutter="0"/>
          <w:cols w:space="708"/>
          <w:docGrid w:linePitch="360"/>
        </w:sectPr>
      </w:pPr>
      <w:r>
        <w:br w:type="page"/>
      </w:r>
    </w:p>
    <w:p w14:paraId="6D19FD9E" w14:textId="77777777" w:rsidR="000E3A6B" w:rsidRDefault="000E3A6B" w:rsidP="000E3A6B">
      <w:pPr>
        <w:pStyle w:val="Rubrik1"/>
        <w:spacing w:before="0"/>
      </w:pPr>
      <w:bookmarkStart w:id="12" w:name="_Toc9328278"/>
      <w:bookmarkStart w:id="13" w:name="_Toc17451348"/>
      <w:r>
        <w:lastRenderedPageBreak/>
        <w:t>Ärendet och dess beredning</w:t>
      </w:r>
      <w:bookmarkEnd w:id="12"/>
      <w:bookmarkEnd w:id="13"/>
    </w:p>
    <w:p w14:paraId="19238C7D" w14:textId="77777777" w:rsidR="000E3A6B" w:rsidRDefault="000E3A6B" w:rsidP="000E3A6B">
      <w:pPr>
        <w:pStyle w:val="Brdtext"/>
      </w:pPr>
      <w:r>
        <w:t>Europeiska unionens genomgripande dataskyddsreform omfattar dels Europaparlamentets och rådets förordning (EU) 2016/679 av den 27 april 2016 om skydd för fysiska personer med avseende på behandling av per</w:t>
      </w:r>
      <w:r>
        <w:softHyphen/>
        <w:t>sonuppgifter och om det fria flödet av sådana uppgifter och om upphä</w:t>
      </w:r>
      <w:r>
        <w:softHyphen/>
        <w:t xml:space="preserve">vande av direktiv 95/46/EG (allmän dataskyddsförordning), i det följande dataskyddsförordningen, dels Europaparlamentets och rådets direktiv (EU) 2016/680 av den 27 april 2016 om skydd för fysiska personer med avseende på behöriga myndigheters behandling av personuppgifter för att förebygga, förhindra, utreda, avslöja eller lagföra brott eller verkställa straffrättsliga påföljder, och det fria flödet av sådana uppgifter och om upphävande av rådets rambeslut 2008/977/RIF, i det följande dataskyddsdirektivet. </w:t>
      </w:r>
    </w:p>
    <w:p w14:paraId="03D15515" w14:textId="77777777" w:rsidR="000E3A6B" w:rsidRDefault="000E3A6B" w:rsidP="000E3A6B">
      <w:pPr>
        <w:pStyle w:val="Brdtextmedindrag"/>
      </w:pPr>
      <w:r>
        <w:t>Regeringen beslutade den 17 mars 2016 kommittédirektiv om genom</w:t>
      </w:r>
      <w:r>
        <w:softHyphen/>
        <w:t>förande av dataskyddsdirektivet (dir. 2016:21). I utredningens uppdrag ingick, förutom att föreslå hur direktivet ska genomföras i svensk rätt, att bedöma om det fanns anledning att reglera Säkerhetspolisens personuppgiftsbehandling separat från den lagstiftning som gäller för Polismyndigheten och vid behov lämna författningsförslag. Utredningen om 2016 års dataskyddsdirektiv redovisade den 5 april 2017 delbetän</w:t>
      </w:r>
      <w:r>
        <w:softHyphen/>
        <w:t>kandet Brottsdatalag (SOU 2017:29), i vilket utredningen föreslog att direktivet i huvudsak skulle genomföras genom en ny ramlag, brottsdata</w:t>
      </w:r>
      <w:r>
        <w:softHyphen/>
        <w:t xml:space="preserve">lagen. Regeringen beslutade </w:t>
      </w:r>
      <w:r w:rsidRPr="00DF2F5D">
        <w:t>den 19 april 2018 propositionen Brottsdatalag</w:t>
      </w:r>
      <w:r>
        <w:t xml:space="preserve"> (prop. 2017/18:232). Lagändringarna trädde i kraft den 1 augusti 2018. </w:t>
      </w:r>
    </w:p>
    <w:p w14:paraId="10B9A68D" w14:textId="1F3BF76A" w:rsidR="000E3A6B" w:rsidRDefault="000E3A6B" w:rsidP="000E3A6B">
      <w:pPr>
        <w:pStyle w:val="Brdtextmedindrag"/>
      </w:pPr>
      <w:r>
        <w:t>Utredningen redovisade den 4 oktober 2017 slutbetänkandet Brottsdatalag – kompletterande lagstiftning (SOU 2017:74</w:t>
      </w:r>
      <w:r w:rsidRPr="00DF2F5D">
        <w:t xml:space="preserve">). Den 14 juni 2018 beslutades propositionen Brottsdatalag – </w:t>
      </w:r>
      <w:r>
        <w:t>k</w:t>
      </w:r>
      <w:r w:rsidRPr="00DF2F5D">
        <w:t>ompletterande lagstiftning (prop. 2017/18:</w:t>
      </w:r>
      <w:r>
        <w:t xml:space="preserve">269), som behandlar slutbetänkandets förslag till anpassningar och ändringar i de brottsbekämpande myndigheternas registerförfattningar. </w:t>
      </w:r>
      <w:r w:rsidRPr="00DF2F5D">
        <w:t xml:space="preserve">Lagändringarna </w:t>
      </w:r>
      <w:r>
        <w:t>trädde</w:t>
      </w:r>
      <w:r w:rsidRPr="00DF2F5D">
        <w:t xml:space="preserve"> i kraft den 1 januari 2019.</w:t>
      </w:r>
      <w:r>
        <w:t xml:space="preserve"> I denna proposition behandlas slutbetänkandets lagförslag om Säkerhetspolisens behandling av personuppgifter. </w:t>
      </w:r>
    </w:p>
    <w:p w14:paraId="7AD08327" w14:textId="77777777" w:rsidR="000E3A6B" w:rsidRDefault="000E3A6B" w:rsidP="000E3A6B">
      <w:pPr>
        <w:pStyle w:val="Brdtextmedindrag"/>
      </w:pPr>
      <w:r>
        <w:t>En sammanfattning av betänkandet i den del som gäller Säkerhets</w:t>
      </w:r>
      <w:r>
        <w:softHyphen/>
        <w:t xml:space="preserve">polisens behandling av personuppgifter finns i </w:t>
      </w:r>
      <w:r w:rsidRPr="002D3831">
        <w:rPr>
          <w:i/>
        </w:rPr>
        <w:t>bilag</w:t>
      </w:r>
      <w:r>
        <w:rPr>
          <w:i/>
        </w:rPr>
        <w:t>a</w:t>
      </w:r>
      <w:r w:rsidRPr="002D3831">
        <w:rPr>
          <w:i/>
        </w:rPr>
        <w:t xml:space="preserve"> </w:t>
      </w:r>
      <w:r>
        <w:rPr>
          <w:i/>
        </w:rPr>
        <w:t>1</w:t>
      </w:r>
      <w:r>
        <w:t xml:space="preserve">. Utredningens förslag till en ny lag för Säkerhetspolisens personuppgiftsbehandling finns i </w:t>
      </w:r>
      <w:r w:rsidRPr="00BA092F">
        <w:rPr>
          <w:i/>
        </w:rPr>
        <w:t>bilaga</w:t>
      </w:r>
      <w:r>
        <w:rPr>
          <w:i/>
        </w:rPr>
        <w:t> 2</w:t>
      </w:r>
      <w:r>
        <w:t xml:space="preserve">. Betänkandet har remissbehandlats. En förteckning över remissinstanserna finns i </w:t>
      </w:r>
      <w:r w:rsidRPr="002D3831">
        <w:rPr>
          <w:i/>
        </w:rPr>
        <w:t>bilaga</w:t>
      </w:r>
      <w:r>
        <w:rPr>
          <w:i/>
        </w:rPr>
        <w:t> 3</w:t>
      </w:r>
      <w:r>
        <w:t>. Remissvaren finns tillgängliga i Justitiedepartementet (Ju2017/07698/L4).</w:t>
      </w:r>
    </w:p>
    <w:p w14:paraId="5F80FFB1" w14:textId="77777777" w:rsidR="000E3A6B" w:rsidRDefault="000E3A6B" w:rsidP="000E3A6B">
      <w:pPr>
        <w:pStyle w:val="Rubrik5utannumrering"/>
      </w:pPr>
      <w:r>
        <w:t>Lagrådet</w:t>
      </w:r>
    </w:p>
    <w:p w14:paraId="3D37313C" w14:textId="20CE636A" w:rsidR="000E3A6B" w:rsidRPr="00F05ACA" w:rsidRDefault="000E3A6B" w:rsidP="000E3A6B">
      <w:pPr>
        <w:pStyle w:val="Brdtext"/>
        <w:sectPr w:rsidR="000E3A6B" w:rsidRPr="00F05ACA" w:rsidSect="00155500">
          <w:headerReference w:type="even" r:id="rId42"/>
          <w:headerReference w:type="default" r:id="rId43"/>
          <w:footerReference w:type="even" r:id="rId44"/>
          <w:footerReference w:type="default" r:id="rId45"/>
          <w:footerReference w:type="first" r:id="rId46"/>
          <w:type w:val="continuous"/>
          <w:pgSz w:w="9356" w:h="13721" w:code="9"/>
          <w:pgMar w:top="794" w:right="2438" w:bottom="1191" w:left="1021" w:header="0" w:footer="709" w:gutter="0"/>
          <w:cols w:space="708"/>
          <w:docGrid w:linePitch="360"/>
        </w:sectPr>
      </w:pPr>
      <w:r>
        <w:t xml:space="preserve">Regeringen beslutade den 29 maj 2019 att inhämta Lagrådets yttrande över de lagförslag som finns i </w:t>
      </w:r>
      <w:r>
        <w:rPr>
          <w:i/>
        </w:rPr>
        <w:t>bilaga 4</w:t>
      </w:r>
      <w:r>
        <w:t xml:space="preserve">. Lagrådets yttrande finns i </w:t>
      </w:r>
      <w:r>
        <w:rPr>
          <w:i/>
        </w:rPr>
        <w:t>bilaga 5</w:t>
      </w:r>
      <w:r>
        <w:t>. Lag</w:t>
      </w:r>
      <w:r>
        <w:softHyphen/>
      </w:r>
      <w:r>
        <w:softHyphen/>
      </w:r>
      <w:r>
        <w:softHyphen/>
        <w:t>rådet lämnade förslagen utan erinran. I förhållande till lagrådsremissen har vissa språkliga och redaktionella ändringar gjorts.</w:t>
      </w:r>
    </w:p>
    <w:p w14:paraId="0968A59D" w14:textId="77777777" w:rsidR="000E3A6B" w:rsidRPr="00236344" w:rsidRDefault="000E3A6B" w:rsidP="00973CF1">
      <w:pPr>
        <w:pStyle w:val="Rubrik1"/>
        <w:spacing w:before="0"/>
      </w:pPr>
      <w:bookmarkStart w:id="14" w:name="_Toc9328279"/>
      <w:bookmarkStart w:id="15" w:name="_Toc17451349"/>
      <w:r w:rsidRPr="00236344">
        <w:lastRenderedPageBreak/>
        <w:t>Säkerhetspolisen</w:t>
      </w:r>
      <w:bookmarkEnd w:id="14"/>
      <w:bookmarkEnd w:id="15"/>
    </w:p>
    <w:p w14:paraId="0EA63135" w14:textId="77777777" w:rsidR="000E3A6B" w:rsidRPr="00673E54" w:rsidRDefault="000E3A6B" w:rsidP="000E3A6B">
      <w:pPr>
        <w:pStyle w:val="Rubrik2"/>
        <w:spacing w:before="0"/>
      </w:pPr>
      <w:bookmarkStart w:id="16" w:name="_Toc9328280"/>
      <w:bookmarkStart w:id="17" w:name="_Toc17451350"/>
      <w:r w:rsidRPr="00673E54">
        <w:t>Säkerhetspolisens uppdrag och verksamhet</w:t>
      </w:r>
      <w:bookmarkEnd w:id="16"/>
      <w:bookmarkEnd w:id="17"/>
    </w:p>
    <w:p w14:paraId="18BA8870" w14:textId="77777777" w:rsidR="000E3A6B" w:rsidRDefault="000E3A6B" w:rsidP="000E3A6B">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673E54">
        <w:rPr>
          <w:rFonts w:ascii="Times New Roman" w:hAnsi="Times New Roman"/>
          <w:sz w:val="20"/>
        </w:rPr>
        <w:t>Enligt 1 § andra stycket polislagen (1984:387) bedrivs polisverksamhet av Polismyndigheten och Säkerhetspolisen. Säkerhetspolisens huvudsak</w:t>
      </w:r>
      <w:r>
        <w:rPr>
          <w:rFonts w:ascii="Times New Roman" w:hAnsi="Times New Roman"/>
          <w:sz w:val="20"/>
        </w:rPr>
        <w:softHyphen/>
      </w:r>
      <w:r w:rsidRPr="00673E54">
        <w:rPr>
          <w:rFonts w:ascii="Times New Roman" w:hAnsi="Times New Roman"/>
          <w:sz w:val="20"/>
        </w:rPr>
        <w:t>liga uppgifter och ansvar framgår av 3 §. Säkerhetspolisen ska före</w:t>
      </w:r>
      <w:r>
        <w:rPr>
          <w:rFonts w:ascii="Times New Roman" w:hAnsi="Times New Roman"/>
          <w:sz w:val="20"/>
        </w:rPr>
        <w:softHyphen/>
      </w:r>
      <w:r w:rsidRPr="00673E54">
        <w:rPr>
          <w:rFonts w:ascii="Times New Roman" w:hAnsi="Times New Roman"/>
          <w:sz w:val="20"/>
        </w:rPr>
        <w:t>bygga, förhindra och upptäcka brottslig verksamhet som innefattar brott mot rikets säkerhet eller terrorbrott och utreda och beivra sådana brott, fullgöra uppgifter i samband med personskydd av den centrala statsled</w:t>
      </w:r>
      <w:r>
        <w:rPr>
          <w:rFonts w:ascii="Times New Roman" w:hAnsi="Times New Roman"/>
          <w:sz w:val="20"/>
        </w:rPr>
        <w:softHyphen/>
      </w:r>
      <w:r w:rsidRPr="00673E54">
        <w:rPr>
          <w:rFonts w:ascii="Times New Roman" w:hAnsi="Times New Roman"/>
          <w:sz w:val="20"/>
        </w:rPr>
        <w:t>ningen och andra som regeringen eller Säkerhetspolisen bestämmer, full</w:t>
      </w:r>
      <w:r>
        <w:rPr>
          <w:rFonts w:ascii="Times New Roman" w:hAnsi="Times New Roman"/>
          <w:sz w:val="20"/>
        </w:rPr>
        <w:softHyphen/>
      </w:r>
      <w:r w:rsidRPr="00673E54">
        <w:rPr>
          <w:rFonts w:ascii="Times New Roman" w:hAnsi="Times New Roman"/>
          <w:sz w:val="20"/>
        </w:rPr>
        <w:t>göra uppgifter enligt säkerhetsskyddslagen, leda annan polisverksamhet om regeringen föreskriver det och i övrigt bedriva sådan verksamhet som framgår av lag eller förordning eller som regeringen uppdragit åt Säker</w:t>
      </w:r>
      <w:r>
        <w:rPr>
          <w:rFonts w:ascii="Times New Roman" w:hAnsi="Times New Roman"/>
          <w:sz w:val="20"/>
        </w:rPr>
        <w:softHyphen/>
      </w:r>
      <w:r w:rsidRPr="00673E54">
        <w:rPr>
          <w:rFonts w:ascii="Times New Roman" w:hAnsi="Times New Roman"/>
          <w:sz w:val="20"/>
        </w:rPr>
        <w:t>hetspolisen att i särskilda hänseenden ansvara för. I förordningen (</w:t>
      </w:r>
      <w:r>
        <w:rPr>
          <w:rFonts w:ascii="Times New Roman" w:hAnsi="Times New Roman"/>
          <w:sz w:val="20"/>
        </w:rPr>
        <w:t>2014:1103</w:t>
      </w:r>
      <w:r w:rsidRPr="00673E54">
        <w:rPr>
          <w:rFonts w:ascii="Times New Roman" w:hAnsi="Times New Roman"/>
          <w:sz w:val="20"/>
        </w:rPr>
        <w:t>) med instruktion för Säkerhetspolisen preciseras myndighe</w:t>
      </w:r>
      <w:r>
        <w:rPr>
          <w:rFonts w:ascii="Times New Roman" w:hAnsi="Times New Roman"/>
          <w:sz w:val="20"/>
        </w:rPr>
        <w:softHyphen/>
      </w:r>
      <w:r w:rsidRPr="00673E54">
        <w:rPr>
          <w:rFonts w:ascii="Times New Roman" w:hAnsi="Times New Roman"/>
          <w:sz w:val="20"/>
        </w:rPr>
        <w:t xml:space="preserve">tens uppdrag. </w:t>
      </w:r>
    </w:p>
    <w:p w14:paraId="4710DD6B" w14:textId="77777777" w:rsidR="000E3A6B" w:rsidRPr="00673E54" w:rsidRDefault="000E3A6B" w:rsidP="000E3A6B">
      <w:pPr>
        <w:pStyle w:val="Brdtextmedindrag"/>
      </w:pPr>
      <w:r>
        <w:t>Säkerhetspolisen är också nationell säkerhetstjänst. En säkerhetstjänst arbetar för att höja säkerhetsnivån i den egna staten. Det görs dels genom att avslöja och reducera säkerhetshot som riktas mot staten, dels genom att reducera sårbarheter. I egenskap av säkerhetstjänst bedriver Säker</w:t>
      </w:r>
      <w:r>
        <w:softHyphen/>
        <w:t>hetspolisen underrättelse- och säkerhetsarbete. Myndigheten bedriver omfattande säkerhetsunderrättelseverksamhet för att ta fram hot- och sår</w:t>
      </w:r>
      <w:r>
        <w:softHyphen/>
        <w:t>barhetsbedömningar. Verksamheten är inriktad på att avslöja om viss brottslighet kan komma att begås. Bedömningarna tjänar som underlag för beslut om vilka åtgärder Säkerhetspolisen ska vidta i sitt förebyg</w:t>
      </w:r>
      <w:r>
        <w:softHyphen/>
        <w:t>gande arbete. De ligger också till grund för beslut om t.ex. personskydd eller säkerhetsskyddsåtgärder. Ett övergripande mål med säkerhetsunder</w:t>
      </w:r>
      <w:r>
        <w:softHyphen/>
        <w:t>rättelseverksamheten är att hämta in kunskap som kan omsättas i operativ verksamhet (En tydligare organisation för Säkerhetspolisen, SOU 2012:77, s. 56 f.).</w:t>
      </w:r>
    </w:p>
    <w:p w14:paraId="6D0B3C91" w14:textId="77777777" w:rsidR="000E3A6B" w:rsidRPr="00673E54" w:rsidRDefault="000E3A6B" w:rsidP="000E3A6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73E54">
        <w:rPr>
          <w:rFonts w:ascii="Times New Roman" w:hAnsi="Times New Roman"/>
          <w:sz w:val="20"/>
        </w:rPr>
        <w:t>Säkerhetspolisens verksamhet är indelad i fem huvudområden. Kontra</w:t>
      </w:r>
      <w:r w:rsidRPr="00673E54">
        <w:rPr>
          <w:rFonts w:ascii="Times New Roman" w:hAnsi="Times New Roman"/>
          <w:sz w:val="20"/>
        </w:rPr>
        <w:softHyphen/>
        <w:t>spionageverksamheten ska förebygga och avslöja spioneri och annan olovlig underrättelseverksamhet som kan rikta sig mot Sverige och sven</w:t>
      </w:r>
      <w:r w:rsidRPr="00673E54">
        <w:rPr>
          <w:rFonts w:ascii="Times New Roman" w:hAnsi="Times New Roman"/>
          <w:sz w:val="20"/>
        </w:rPr>
        <w:softHyphen/>
        <w:t>ska intressen utomlands, mot utländska intressen i Sverige och mot flyk</w:t>
      </w:r>
      <w:r w:rsidRPr="00673E54">
        <w:rPr>
          <w:rFonts w:ascii="Times New Roman" w:hAnsi="Times New Roman"/>
          <w:sz w:val="20"/>
        </w:rPr>
        <w:softHyphen/>
        <w:t>tingar. Kontraterrorismverksamheten syftar till att förebygga och avslöja bl.a. terrorism som riktas mot Sverige, svenska intressen utomlands och utländska intressen i Sverige, internationella terroristnätverks förgre</w:t>
      </w:r>
      <w:r w:rsidRPr="00673E54">
        <w:rPr>
          <w:rFonts w:ascii="Times New Roman" w:hAnsi="Times New Roman"/>
          <w:sz w:val="20"/>
        </w:rPr>
        <w:softHyphen/>
        <w:t>ningar i Sverige och stöd och finansiering av terroristverksamhet. Den författningsskyddande verksamheten har till uppgift att motverka verk</w:t>
      </w:r>
      <w:r w:rsidRPr="00673E54">
        <w:rPr>
          <w:rFonts w:ascii="Times New Roman" w:hAnsi="Times New Roman"/>
          <w:sz w:val="20"/>
        </w:rPr>
        <w:softHyphen/>
        <w:t>samhet som genom trakasserier, hot, våld, tvång eller korruption syftar till att påverka det demokratiska statsskickets funktioner. Säkerhetspoli</w:t>
      </w:r>
      <w:r w:rsidRPr="00673E54">
        <w:rPr>
          <w:rFonts w:ascii="Times New Roman" w:hAnsi="Times New Roman"/>
          <w:sz w:val="20"/>
        </w:rPr>
        <w:softHyphen/>
        <w:t>sen ansvarar även för personskyddet av den centrala statsledningen och främmande statsbeskickningsmedlemmar och vid statsbesök och liknan</w:t>
      </w:r>
      <w:r w:rsidRPr="00673E54">
        <w:rPr>
          <w:rFonts w:ascii="Times New Roman" w:hAnsi="Times New Roman"/>
          <w:sz w:val="20"/>
        </w:rPr>
        <w:softHyphen/>
        <w:t>de händelser. Säkerhetspolisen bedriver också säkerhetsskyddsverksam</w:t>
      </w:r>
      <w:r w:rsidRPr="00673E54">
        <w:rPr>
          <w:rFonts w:ascii="Times New Roman" w:hAnsi="Times New Roman"/>
          <w:sz w:val="20"/>
        </w:rPr>
        <w:softHyphen/>
        <w:t xml:space="preserve">het, som syftar till att höja säkerhetsnivån i samhället genom analyser, registerkontroller, tillsyn och rekommendationer till myndigheter vilkas verksamhet har betydelse för </w:t>
      </w:r>
      <w:r>
        <w:rPr>
          <w:rFonts w:ascii="Times New Roman" w:hAnsi="Times New Roman"/>
          <w:sz w:val="20"/>
        </w:rPr>
        <w:t>Sveriges</w:t>
      </w:r>
      <w:r w:rsidRPr="00673E54">
        <w:rPr>
          <w:rFonts w:ascii="Times New Roman" w:hAnsi="Times New Roman"/>
          <w:sz w:val="20"/>
        </w:rPr>
        <w:t xml:space="preserve"> säkerhet.</w:t>
      </w:r>
    </w:p>
    <w:p w14:paraId="631F79B0" w14:textId="77777777" w:rsidR="000E3A6B" w:rsidRPr="00673E54" w:rsidRDefault="000E3A6B" w:rsidP="000E3A6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73E54">
        <w:rPr>
          <w:rFonts w:ascii="Times New Roman" w:hAnsi="Times New Roman"/>
          <w:sz w:val="20"/>
        </w:rPr>
        <w:t>Säkerhetspolisen har också vissa uppgifter enligt utlännings- och med</w:t>
      </w:r>
      <w:r w:rsidRPr="00673E54">
        <w:rPr>
          <w:rFonts w:ascii="Times New Roman" w:hAnsi="Times New Roman"/>
          <w:sz w:val="20"/>
        </w:rPr>
        <w:softHyphen/>
        <w:t>borgarskapslagstiftningen. Enligt 1 kap. 7 § utlänningslagen</w:t>
      </w:r>
      <w:r>
        <w:rPr>
          <w:rFonts w:ascii="Times New Roman" w:hAnsi="Times New Roman"/>
          <w:sz w:val="20"/>
        </w:rPr>
        <w:t xml:space="preserve"> (2005:716)</w:t>
      </w:r>
      <w:r w:rsidRPr="00673E54">
        <w:rPr>
          <w:rFonts w:ascii="Times New Roman" w:hAnsi="Times New Roman"/>
          <w:sz w:val="20"/>
        </w:rPr>
        <w:t xml:space="preserve"> är </w:t>
      </w:r>
      <w:r w:rsidRPr="00673E54">
        <w:rPr>
          <w:rFonts w:ascii="Times New Roman" w:hAnsi="Times New Roman"/>
          <w:sz w:val="20"/>
        </w:rPr>
        <w:lastRenderedPageBreak/>
        <w:t>säkerhetsärenden ärenden där Säkerhetspolisen av skäl som rör rikets säkerhet eller som annars har betydelse för allmän</w:t>
      </w:r>
      <w:r>
        <w:rPr>
          <w:rFonts w:ascii="Times New Roman" w:hAnsi="Times New Roman"/>
          <w:sz w:val="20"/>
        </w:rPr>
        <w:t xml:space="preserve"> säkerhet förordar att vissa be</w:t>
      </w:r>
      <w:r w:rsidRPr="00673E54">
        <w:rPr>
          <w:rFonts w:ascii="Times New Roman" w:hAnsi="Times New Roman"/>
          <w:sz w:val="20"/>
        </w:rPr>
        <w:t>slut ska meddelas, exempelvis att en utlänning ska avvisas eller utvisas eller att en utlännings ansökan om uppeh</w:t>
      </w:r>
      <w:r>
        <w:rPr>
          <w:rFonts w:ascii="Times New Roman" w:hAnsi="Times New Roman"/>
          <w:sz w:val="20"/>
        </w:rPr>
        <w:t>ållstillstånd ska avslås. Säker</w:t>
      </w:r>
      <w:r w:rsidRPr="00673E54">
        <w:rPr>
          <w:rFonts w:ascii="Times New Roman" w:hAnsi="Times New Roman"/>
          <w:sz w:val="20"/>
        </w:rPr>
        <w:t>hetspolisen har rätt att överklaga Migrati</w:t>
      </w:r>
      <w:r>
        <w:rPr>
          <w:rFonts w:ascii="Times New Roman" w:hAnsi="Times New Roman"/>
          <w:sz w:val="20"/>
        </w:rPr>
        <w:t>onsverkets beslut i sådana ären</w:t>
      </w:r>
      <w:r w:rsidRPr="00673E54">
        <w:rPr>
          <w:rFonts w:ascii="Times New Roman" w:hAnsi="Times New Roman"/>
          <w:sz w:val="20"/>
        </w:rPr>
        <w:t>den. Säkerhetspolisen är också verkstäl</w:t>
      </w:r>
      <w:r>
        <w:rPr>
          <w:rFonts w:ascii="Times New Roman" w:hAnsi="Times New Roman"/>
          <w:sz w:val="20"/>
        </w:rPr>
        <w:t>lande myndighet i säkerhets</w:t>
      </w:r>
      <w:r>
        <w:rPr>
          <w:rFonts w:ascii="Times New Roman" w:hAnsi="Times New Roman"/>
          <w:sz w:val="20"/>
        </w:rPr>
        <w:softHyphen/>
        <w:t>ären</w:t>
      </w:r>
      <w:r w:rsidRPr="00673E54">
        <w:rPr>
          <w:rFonts w:ascii="Times New Roman" w:hAnsi="Times New Roman"/>
          <w:sz w:val="20"/>
        </w:rPr>
        <w:t xml:space="preserve">den, vilket ger myndigheten rätt att fatta beslut i frågor om förvar och uppsikt. Säkerhetspolisen </w:t>
      </w:r>
      <w:r>
        <w:rPr>
          <w:rFonts w:ascii="Times New Roman" w:hAnsi="Times New Roman"/>
          <w:sz w:val="20"/>
        </w:rPr>
        <w:t>har</w:t>
      </w:r>
      <w:r w:rsidRPr="00673E54">
        <w:rPr>
          <w:rFonts w:ascii="Times New Roman" w:hAnsi="Times New Roman"/>
          <w:sz w:val="20"/>
        </w:rPr>
        <w:t xml:space="preserve"> även uppgifter enligt lagen (1991:572) om särskild utlänningskontroll. Med stöd av den lagen kan myndigheten ansöka om att en utlänning ska utvisas ur landet. Säkerhetspolisen ansvarar för att beslut om utvisning enligt lagen verkställs. Enligt lagen (2001:82) om svenskt medborgarskap kan Säkerhetspolisen förorda att en ansökan om svenskt medborgarskap ska avslås av skäl som rör rikets säkerhet eller allmän säkerhet. Myndigheten har även rätt att överklaga sådana beslut.</w:t>
      </w:r>
    </w:p>
    <w:p w14:paraId="498C4E3F" w14:textId="77777777" w:rsidR="000E3A6B" w:rsidRPr="00673E54" w:rsidRDefault="000E3A6B" w:rsidP="000E3A6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73E54">
        <w:rPr>
          <w:rFonts w:ascii="Times New Roman" w:hAnsi="Times New Roman"/>
          <w:sz w:val="20"/>
        </w:rPr>
        <w:t>Säkerhetspolisen arbetar även med frågor som rör ickespridning. Den verksamheten syftar till att förhindra spridning och anskaffning av pro</w:t>
      </w:r>
      <w:r w:rsidRPr="00673E54">
        <w:rPr>
          <w:rFonts w:ascii="Times New Roman" w:hAnsi="Times New Roman"/>
          <w:sz w:val="20"/>
        </w:rPr>
        <w:softHyphen/>
        <w:t>dukter som kan användas för att producera massförstörelsevapen. Arbetet går främst ut på att förhindra att kunskaper, produkter, ämnen eller mikroorganismer förs från eller via Sverige till aktörer som har ambi</w:t>
      </w:r>
      <w:r w:rsidRPr="00673E54">
        <w:rPr>
          <w:rFonts w:ascii="Times New Roman" w:hAnsi="Times New Roman"/>
          <w:sz w:val="20"/>
        </w:rPr>
        <w:softHyphen/>
        <w:t>tioner att anskaffa eller vidareutveckla massförstörelsevapen.</w:t>
      </w:r>
    </w:p>
    <w:p w14:paraId="26A2A3A6" w14:textId="77777777" w:rsidR="000E3A6B" w:rsidRPr="00673E54" w:rsidRDefault="000E3A6B" w:rsidP="000E3A6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73E54">
        <w:rPr>
          <w:rFonts w:ascii="Times New Roman" w:hAnsi="Times New Roman"/>
          <w:sz w:val="20"/>
        </w:rPr>
        <w:t>Säkerhetspolisen samverkar med Polismyndigheten inom vissa områ</w:t>
      </w:r>
      <w:r>
        <w:rPr>
          <w:rFonts w:ascii="Times New Roman" w:hAnsi="Times New Roman"/>
          <w:sz w:val="20"/>
        </w:rPr>
        <w:softHyphen/>
      </w:r>
      <w:r w:rsidRPr="00673E54">
        <w:rPr>
          <w:rFonts w:ascii="Times New Roman" w:hAnsi="Times New Roman"/>
          <w:sz w:val="20"/>
        </w:rPr>
        <w:t>den, exempelvis verkställighet a</w:t>
      </w:r>
      <w:r>
        <w:rPr>
          <w:rFonts w:ascii="Times New Roman" w:hAnsi="Times New Roman"/>
          <w:sz w:val="20"/>
        </w:rPr>
        <w:t>v hemlig rumsavlyssning och hem</w:t>
      </w:r>
      <w:r w:rsidRPr="00673E54">
        <w:rPr>
          <w:rFonts w:ascii="Times New Roman" w:hAnsi="Times New Roman"/>
          <w:sz w:val="20"/>
        </w:rPr>
        <w:t>liga tvångsmedel på teleområdet.</w:t>
      </w:r>
    </w:p>
    <w:p w14:paraId="486CEC33" w14:textId="77777777" w:rsidR="000E3A6B" w:rsidRPr="00673E54" w:rsidRDefault="000E3A6B" w:rsidP="000E3A6B">
      <w:pPr>
        <w:pStyle w:val="Rubrik2"/>
      </w:pPr>
      <w:bookmarkStart w:id="18" w:name="_Toc9328281"/>
      <w:bookmarkStart w:id="19" w:name="_Toc17451351"/>
      <w:r w:rsidRPr="00673E54">
        <w:t>Säkerhetspolisens organisation</w:t>
      </w:r>
      <w:bookmarkEnd w:id="18"/>
      <w:bookmarkEnd w:id="19"/>
    </w:p>
    <w:p w14:paraId="15AE32A7" w14:textId="77777777" w:rsidR="000E3A6B" w:rsidRPr="00673E54" w:rsidRDefault="000E3A6B" w:rsidP="000E3A6B">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673E54">
        <w:rPr>
          <w:rFonts w:ascii="Times New Roman" w:hAnsi="Times New Roman"/>
          <w:sz w:val="20"/>
        </w:rPr>
        <w:t xml:space="preserve">Säkerhetspolisen blev den 1 januari 2015 en </w:t>
      </w:r>
      <w:r>
        <w:rPr>
          <w:rFonts w:ascii="Times New Roman" w:hAnsi="Times New Roman"/>
          <w:sz w:val="20"/>
        </w:rPr>
        <w:t>fristående</w:t>
      </w:r>
      <w:r w:rsidRPr="00673E54">
        <w:rPr>
          <w:rFonts w:ascii="Times New Roman" w:hAnsi="Times New Roman"/>
          <w:sz w:val="20"/>
        </w:rPr>
        <w:t xml:space="preserve"> myndighet. Myn</w:t>
      </w:r>
      <w:r>
        <w:rPr>
          <w:rFonts w:ascii="Times New Roman" w:hAnsi="Times New Roman"/>
          <w:sz w:val="20"/>
        </w:rPr>
        <w:softHyphen/>
      </w:r>
      <w:r w:rsidRPr="00673E54">
        <w:rPr>
          <w:rFonts w:ascii="Times New Roman" w:hAnsi="Times New Roman"/>
          <w:sz w:val="20"/>
        </w:rPr>
        <w:t>digheten leds av en säkerhetspolischef, som är generaldirektör, och en biträdande säkerhetspolischef. De biträds av generaldirektörens stab.</w:t>
      </w:r>
    </w:p>
    <w:p w14:paraId="56D9E724" w14:textId="77777777" w:rsidR="000E3A6B" w:rsidRPr="00673E54" w:rsidRDefault="000E3A6B" w:rsidP="000E3A6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73E54">
        <w:rPr>
          <w:rFonts w:ascii="Times New Roman" w:hAnsi="Times New Roman"/>
          <w:sz w:val="20"/>
        </w:rPr>
        <w:t>Sedan den 1 oktober 2016 är Säkerhetspolisens kärnverksamhet upp</w:t>
      </w:r>
      <w:r w:rsidRPr="00673E54">
        <w:rPr>
          <w:rFonts w:ascii="Times New Roman" w:hAnsi="Times New Roman"/>
          <w:sz w:val="20"/>
        </w:rPr>
        <w:softHyphen/>
        <w:t>delad i två avdelningar; säkerhetsunderrättelseavdelningen och säkerhets</w:t>
      </w:r>
      <w:r w:rsidRPr="00673E54">
        <w:rPr>
          <w:rFonts w:ascii="Times New Roman" w:hAnsi="Times New Roman"/>
          <w:sz w:val="20"/>
        </w:rPr>
        <w:softHyphen/>
        <w:t>avdelningen. Den förstnämnda ansvarar för myndighetens säkerhets</w:t>
      </w:r>
      <w:r w:rsidRPr="00673E54">
        <w:rPr>
          <w:rFonts w:ascii="Times New Roman" w:hAnsi="Times New Roman"/>
          <w:sz w:val="20"/>
        </w:rPr>
        <w:softHyphen/>
        <w:t>underrättelseverksamhet, dvs. arbetet med att bedöma och reducera hot</w:t>
      </w:r>
      <w:r w:rsidRPr="00673E54">
        <w:rPr>
          <w:rFonts w:ascii="Times New Roman" w:hAnsi="Times New Roman"/>
          <w:sz w:val="20"/>
        </w:rPr>
        <w:softHyphen/>
        <w:t>aktörers avsikt och förmåga att bedriva säkerhetshotande verksamhet. Avdelningen ansvarar även för brottsutredningar och ärenden enligt ut</w:t>
      </w:r>
      <w:r w:rsidRPr="00673E54">
        <w:rPr>
          <w:rFonts w:ascii="Times New Roman" w:hAnsi="Times New Roman"/>
          <w:sz w:val="20"/>
        </w:rPr>
        <w:softHyphen/>
        <w:t>lännings- och medborgarskapslagstiftningen. Där bedrivs också underrät</w:t>
      </w:r>
      <w:r w:rsidRPr="00673E54">
        <w:rPr>
          <w:rFonts w:ascii="Times New Roman" w:hAnsi="Times New Roman"/>
          <w:sz w:val="20"/>
        </w:rPr>
        <w:softHyphen/>
        <w:t>telsearbete med främsta syfte att förse myndigheten med beslutsunderlag för säkerhetsåtgärder. Säkerhetsavdelningen ansvarar för verksamhet inom områdena säkerhetsskydd och personskydd och för det interna säkerhetsarbetet och den interna riskhanteringen.</w:t>
      </w:r>
    </w:p>
    <w:p w14:paraId="00852BF2" w14:textId="77777777" w:rsidR="000E3A6B" w:rsidRDefault="000E3A6B" w:rsidP="000E3A6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73E54">
        <w:rPr>
          <w:rFonts w:ascii="Times New Roman" w:hAnsi="Times New Roman"/>
          <w:sz w:val="20"/>
        </w:rPr>
        <w:t>Det finns också en inhämtningsavdelning, en informations- och utveck</w:t>
      </w:r>
      <w:r w:rsidRPr="00673E54">
        <w:rPr>
          <w:rFonts w:ascii="Times New Roman" w:hAnsi="Times New Roman"/>
          <w:sz w:val="20"/>
        </w:rPr>
        <w:softHyphen/>
        <w:t>lingsavdelning och en avdelning för verksamhetsstöd. Inhämtningsavdel</w:t>
      </w:r>
      <w:r w:rsidRPr="00673E54">
        <w:rPr>
          <w:rFonts w:ascii="Times New Roman" w:hAnsi="Times New Roman"/>
          <w:sz w:val="20"/>
        </w:rPr>
        <w:softHyphen/>
        <w:t>ningen utför på uppdrag av säkerhets- eller säkerhetsunderrättelseav</w:t>
      </w:r>
      <w:r w:rsidRPr="00673E54">
        <w:rPr>
          <w:rFonts w:ascii="Times New Roman" w:hAnsi="Times New Roman"/>
          <w:sz w:val="20"/>
        </w:rPr>
        <w:softHyphen/>
        <w:t>delningen inhämtnings- eller åtgärdsuppdrag. Avdelningen ansvarar för operativ stödverksamhet avseende bl.a. hemliga tvångsmedel. Vid avdel</w:t>
      </w:r>
      <w:r w:rsidRPr="00673E54">
        <w:rPr>
          <w:rFonts w:ascii="Times New Roman" w:hAnsi="Times New Roman"/>
          <w:sz w:val="20"/>
        </w:rPr>
        <w:softHyphen/>
        <w:t xml:space="preserve">ningen finns också myndighetens funktion för finansiella underrättelser och Säkerhetspolisens </w:t>
      </w:r>
      <w:r>
        <w:rPr>
          <w:rFonts w:ascii="Times New Roman" w:hAnsi="Times New Roman"/>
          <w:sz w:val="20"/>
        </w:rPr>
        <w:t>ledning</w:t>
      </w:r>
      <w:r w:rsidRPr="00673E54">
        <w:rPr>
          <w:rFonts w:ascii="Times New Roman" w:hAnsi="Times New Roman"/>
          <w:sz w:val="20"/>
        </w:rPr>
        <w:t>scentral. Informations- och ut</w:t>
      </w:r>
      <w:r w:rsidRPr="00673E54">
        <w:rPr>
          <w:rFonts w:ascii="Times New Roman" w:hAnsi="Times New Roman"/>
          <w:sz w:val="20"/>
        </w:rPr>
        <w:softHyphen/>
        <w:t>vecklingsavdelningen ansvarar för myndighetens samlade informations</w:t>
      </w:r>
      <w:r w:rsidRPr="00673E54">
        <w:rPr>
          <w:rFonts w:ascii="Times New Roman" w:hAnsi="Times New Roman"/>
          <w:sz w:val="20"/>
        </w:rPr>
        <w:softHyphen/>
        <w:t xml:space="preserve">försörjning genom att registrera och grundbearbeta den information som </w:t>
      </w:r>
      <w:r w:rsidRPr="00673E54">
        <w:rPr>
          <w:rFonts w:ascii="Times New Roman" w:hAnsi="Times New Roman"/>
          <w:sz w:val="20"/>
        </w:rPr>
        <w:lastRenderedPageBreak/>
        <w:t>kommer in till myndigheten och göra den tillgänglig för övriga delar av myndigheten. Avdelningen samordnar utvecklingsarbetet avseende bl.a. systemförvaltning. Avdelningen för verksamhetsstöd ansvarar för Säker</w:t>
      </w:r>
      <w:r w:rsidRPr="00673E54">
        <w:rPr>
          <w:rFonts w:ascii="Times New Roman" w:hAnsi="Times New Roman"/>
          <w:sz w:val="20"/>
        </w:rPr>
        <w:softHyphen/>
        <w:t>hetspolisens administrativa verksamhet som rör bl.a. personal och eko</w:t>
      </w:r>
      <w:r>
        <w:rPr>
          <w:rFonts w:ascii="Times New Roman" w:hAnsi="Times New Roman"/>
          <w:sz w:val="20"/>
        </w:rPr>
        <w:softHyphen/>
      </w:r>
      <w:r w:rsidRPr="00673E54">
        <w:rPr>
          <w:rFonts w:ascii="Times New Roman" w:hAnsi="Times New Roman"/>
          <w:sz w:val="20"/>
        </w:rPr>
        <w:t>nomi.</w:t>
      </w:r>
    </w:p>
    <w:p w14:paraId="0FF38A8E" w14:textId="77777777" w:rsidR="000E3A6B" w:rsidRPr="00584F1A" w:rsidRDefault="000E3A6B" w:rsidP="000E3A6B">
      <w:pPr>
        <w:pStyle w:val="Rubrik1"/>
      </w:pPr>
      <w:bookmarkStart w:id="20" w:name="_Toc9328282"/>
      <w:bookmarkStart w:id="21" w:name="_Toc17451352"/>
      <w:r w:rsidRPr="00584F1A">
        <w:t xml:space="preserve">Dagens reglering </w:t>
      </w:r>
      <w:r>
        <w:t>av behandling av personuppgifter</w:t>
      </w:r>
      <w:bookmarkEnd w:id="20"/>
      <w:bookmarkEnd w:id="21"/>
    </w:p>
    <w:p w14:paraId="0D172070" w14:textId="77777777" w:rsidR="000E3A6B" w:rsidRDefault="000E3A6B" w:rsidP="000E3A6B">
      <w:pPr>
        <w:pStyle w:val="Rubrik2"/>
        <w:spacing w:before="0"/>
      </w:pPr>
      <w:bookmarkStart w:id="22" w:name="_Toc9328283"/>
      <w:bookmarkStart w:id="23" w:name="_Toc17451353"/>
      <w:bookmarkStart w:id="24" w:name="_Toc478114805"/>
      <w:r w:rsidRPr="00A43AA1">
        <w:t>Grundläggande</w:t>
      </w:r>
      <w:r>
        <w:t xml:space="preserve"> reglering om skydd av den personliga integriteten</w:t>
      </w:r>
      <w:bookmarkEnd w:id="22"/>
      <w:bookmarkEnd w:id="23"/>
    </w:p>
    <w:p w14:paraId="4B44262A" w14:textId="77777777" w:rsidR="000E3A6B" w:rsidRDefault="000E3A6B" w:rsidP="000E3A6B">
      <w:pPr>
        <w:pStyle w:val="Rubrik3utannumrering"/>
        <w:spacing w:before="0"/>
      </w:pPr>
      <w:r>
        <w:t>Regeringsformen och Europakonventionen</w:t>
      </w:r>
      <w:bookmarkEnd w:id="24"/>
    </w:p>
    <w:p w14:paraId="107907AB" w14:textId="77777777" w:rsidR="000E3A6B" w:rsidRDefault="000E3A6B" w:rsidP="000E3A6B">
      <w:pPr>
        <w:pStyle w:val="Brdtext"/>
      </w:pPr>
      <w:r>
        <w:t>Enligt 2 kap. 6 § andra stycket regeringsformen är var och en – utöver vad som anges i första stycket i paragrafen – skyddad gentemot det all</w:t>
      </w:r>
      <w:r>
        <w:softHyphen/>
        <w:t>männa mot betydande intrång i den personliga integriteten, om det sker utan samtycke och innebär övervakning eller kartläggning av den enskil</w:t>
      </w:r>
      <w:r>
        <w:softHyphen/>
        <w:t>des personliga förhållanden. Inskränkningar i detta skydd får enligt 2 kap. 20 och 21 §§ regeringsformen enbart göras genom lag och bara för att tillgodose ändamål som är godtagbara i ett demokratiskt samhälle.</w:t>
      </w:r>
    </w:p>
    <w:p w14:paraId="0E27E438" w14:textId="77777777" w:rsidR="000E3A6B" w:rsidRDefault="000E3A6B" w:rsidP="000E3A6B">
      <w:pPr>
        <w:pStyle w:val="Brdtextmedindrag"/>
      </w:pPr>
      <w:r>
        <w:t>Grundlagsskyddet omfattar enbart betydande intrång. I förarbetena till ändringen framhålls att det är naturligt att det läggs stor vikt vid uppgif</w:t>
      </w:r>
      <w:r>
        <w:softHyphen/>
        <w:t>ternas karaktär vid bedömningen av hur ingripande intrånget i den per</w:t>
      </w:r>
      <w:r>
        <w:softHyphen/>
        <w:t>sonliga integriteten kan anses vara i samband med insamling, lagring och bearbetning eller utlämnande av uppgifter om enskildas personliga för</w:t>
      </w:r>
      <w:r>
        <w:softHyphen/>
        <w:t xml:space="preserve">hållanden. Ju känsligare uppgifterna är, desto mer ingripande anses det allmännas hantering av uppgifterna normalt vara. Även hantering av ett fåtal uppgifter kan med andra ord innebära ett betydande intrång i den personliga integriteten om uppgifterna är av mycket känslig karaktär. Vid bedömningen av intrångets karaktär är det också naturligt att stor vikt läggs vid ändamålet med behandlingen. En hantering som syftar till att utreda brott kan enligt förarbetena normalt anses vara mer känslig än t.ex. en hantering som uteslutande sker för att ge en myndighet underlag för förbättringar av kvaliteten i handläggningen. Mängden uppgifter kan också vara en betydelsefull faktor i sammanhanget (En reformerad grundlag, </w:t>
      </w:r>
      <w:r w:rsidRPr="00B528FF">
        <w:t>prop.</w:t>
      </w:r>
      <w:r>
        <w:t xml:space="preserve"> 2009/10:80, </w:t>
      </w:r>
      <w:r w:rsidRPr="00B528FF">
        <w:t>s. 183</w:t>
      </w:r>
      <w:r>
        <w:t>). Konstitutionsutskottet har i flera lag</w:t>
      </w:r>
      <w:r>
        <w:softHyphen/>
        <w:t>stiftningsärenden som rört myndigheters personuppgiftsbehandling fram</w:t>
      </w:r>
      <w:r>
        <w:softHyphen/>
        <w:t>hållit att målsättningen bör vara att myndighetsregister med ett stort antal registrerade och särskilt känsligt innehåll ska regleras särskilt i lag (se bl.a. bet. 1990/91:KU11 s. 11 och 1997/98:KU18 s. 43).</w:t>
      </w:r>
    </w:p>
    <w:p w14:paraId="2B6AFB8E" w14:textId="77777777" w:rsidR="000E3A6B" w:rsidRDefault="000E3A6B" w:rsidP="000E3A6B">
      <w:pPr>
        <w:pStyle w:val="Brdtextmedindrag"/>
      </w:pPr>
      <w:r>
        <w:t>Den europeiska konventionen angående skydd för de mänskliga rättig</w:t>
      </w:r>
      <w:r>
        <w:softHyphen/>
        <w:t xml:space="preserve">heterna och de grundläggande friheterna (Europakonventionen) gäller som svensk lag (SFS 1994:1219). Enligt artikel 8 har var och en rätt till respekt för sitt privat- och familjeliv, sitt hem och sin korrespondens. Inskränkningar i dessa rättigheter får endast göras med stöd av lag och för vissa i artikeln uppräknade ändamål, bl.a. hänsyn till den allmänna </w:t>
      </w:r>
      <w:r>
        <w:lastRenderedPageBreak/>
        <w:t>säkerheten och förebyggande av oordning och brott. Artikel 8 skyddar bl.a. mot felaktig behandling av personuppgifter (se Segerstedt-Wiberg m.fl. mot Sverige, Ansökan 62332/00, dom den 6 juni 2006).</w:t>
      </w:r>
    </w:p>
    <w:p w14:paraId="42414DCD" w14:textId="77777777" w:rsidR="000E3A6B" w:rsidRDefault="000E3A6B" w:rsidP="000E3A6B">
      <w:pPr>
        <w:pStyle w:val="Brdtextmedindrag"/>
      </w:pPr>
      <w:r>
        <w:t>Även Europeiska unionens (EU) stadga om de grundläggande rättig</w:t>
      </w:r>
      <w:r>
        <w:softHyphen/>
        <w:t>heterna (rättighetsstadgan) innehåller bestämmelser om behandling av personuppgifter.</w:t>
      </w:r>
    </w:p>
    <w:p w14:paraId="5E529BCB" w14:textId="77777777" w:rsidR="000E3A6B" w:rsidRPr="00F81CB5" w:rsidRDefault="000E3A6B" w:rsidP="000E3A6B">
      <w:pPr>
        <w:pStyle w:val="Rubrik3utannumrering"/>
      </w:pPr>
      <w:bookmarkStart w:id="25" w:name="_Toc478114842"/>
      <w:bookmarkStart w:id="26" w:name="_Hlk6922695"/>
      <w:r w:rsidRPr="00F81CB5">
        <w:t>Dataskyddskonventionen</w:t>
      </w:r>
      <w:bookmarkEnd w:id="25"/>
    </w:p>
    <w:p w14:paraId="222FB149" w14:textId="77777777" w:rsidR="000E3A6B" w:rsidRPr="00F81CB5" w:rsidRDefault="000E3A6B" w:rsidP="000E3A6B">
      <w:pPr>
        <w:pStyle w:val="Brdtext"/>
      </w:pPr>
      <w:r w:rsidRPr="00F81CB5">
        <w:t>Europarådets ministerkommitté antog 1981 en konvention till skydd för enskilda vid automat</w:t>
      </w:r>
      <w:r>
        <w:t>isk databehandling av personupp</w:t>
      </w:r>
      <w:r w:rsidRPr="00F81CB5">
        <w:t>gifter, den s.k. data</w:t>
      </w:r>
      <w:r>
        <w:softHyphen/>
      </w:r>
      <w:r w:rsidRPr="00F81CB5">
        <w:t xml:space="preserve">skyddskonventionen (nr 108). Konventionen trädde i kraft den 1 oktober 1985. </w:t>
      </w:r>
      <w:r w:rsidRPr="001106E5">
        <w:t>I syfte att modernisera konventionen har en översyn av den pågått inom Europarådet. Förhandlingarna resulterade i maj 2018 i att ett ändringsprotokoll antogs och Sverige tillhörde de första konventionsstaterna att underteckna protokollet. Processen för att ändringsprotokollet ska träda i kraft har därmed inletts.</w:t>
      </w:r>
      <w:r>
        <w:t xml:space="preserve"> Konventionens syfte är att säkerställa re</w:t>
      </w:r>
      <w:r w:rsidRPr="00F81CB5">
        <w:t>spekten för grundläggande fri- och r</w:t>
      </w:r>
      <w:r>
        <w:t>ättigheter, särskilt den enskil</w:t>
      </w:r>
      <w:r w:rsidRPr="00F81CB5">
        <w:t>des rätt till personlig integrite</w:t>
      </w:r>
      <w:r>
        <w:t>t i sam</w:t>
      </w:r>
      <w:r>
        <w:softHyphen/>
        <w:t>band med automatisk data</w:t>
      </w:r>
      <w:r w:rsidRPr="00F81CB5">
        <w:t>behandling av personuppgifter. Utgångspunk</w:t>
      </w:r>
      <w:r>
        <w:softHyphen/>
      </w:r>
      <w:r w:rsidRPr="00F81CB5">
        <w:t>ten är att vissa av den enskildes rättigheter kan behöva skyddas i förhål</w:t>
      </w:r>
      <w:r>
        <w:softHyphen/>
      </w:r>
      <w:r w:rsidRPr="00F81CB5">
        <w:t>lande till den princip om fritt flöde av information, oberoende av gränser, som finns inskriven i internationella övere</w:t>
      </w:r>
      <w:r>
        <w:t>nskommelser om mänskliga rättig</w:t>
      </w:r>
      <w:r w:rsidRPr="00F81CB5">
        <w:t>heter. Konventionens tillämpningsområde är enligt huvudregeln automatiserade personregister och automatisk databehandling av person</w:t>
      </w:r>
      <w:r>
        <w:softHyphen/>
      </w:r>
      <w:r w:rsidRPr="00F81CB5">
        <w:t>uppgifter i allmän och enskild verksamhet.</w:t>
      </w:r>
    </w:p>
    <w:p w14:paraId="1AB0FEA3" w14:textId="77777777" w:rsidR="000E3A6B" w:rsidRPr="00F81CB5" w:rsidRDefault="000E3A6B" w:rsidP="000E3A6B">
      <w:pPr>
        <w:pStyle w:val="Brdtextmedindrag"/>
      </w:pPr>
      <w:r w:rsidRPr="00F81CB5">
        <w:t xml:space="preserve">I konventionen anges krav på de personuppgifter som </w:t>
      </w:r>
      <w:r>
        <w:t xml:space="preserve">är föremål för </w:t>
      </w:r>
      <w:r w:rsidRPr="00F81CB5">
        <w:t>automatisk databehandling, bl.a. krav på att uppgifterna ska hämtas in och behandlas på ett korrekt sätt och vara relevanta med hänsyn till ända</w:t>
      </w:r>
      <w:r>
        <w:softHyphen/>
      </w:r>
      <w:r w:rsidRPr="00F81CB5">
        <w:t>målet, att vissa typer av uppgifter inte får behandlas automatiserat om inte nationell lagstiftning ger ett ändamålsenligt skydd och att lämpliga säkerhetsåtgärder ska vidtas för att skydda personuppgifter gentemot oavsiktlig eller otillåten förstörelse.</w:t>
      </w:r>
    </w:p>
    <w:p w14:paraId="132560C6" w14:textId="77777777" w:rsidR="000E3A6B" w:rsidRPr="00F81CB5" w:rsidRDefault="000E3A6B" w:rsidP="000E3A6B">
      <w:pPr>
        <w:pStyle w:val="Brdtextmedindrag"/>
      </w:pPr>
      <w:r w:rsidRPr="00F81CB5">
        <w:t>Konventionen kompletteras av ett antal av ministerkommittén antagna rekommendationer om hur personuppgifter bör behandlas inom olika områden. En sådan rekommendation rör polisen.</w:t>
      </w:r>
    </w:p>
    <w:p w14:paraId="1BFE5031" w14:textId="77777777" w:rsidR="000E3A6B" w:rsidRPr="00F81CB5" w:rsidRDefault="000E3A6B" w:rsidP="000E3A6B">
      <w:pPr>
        <w:pStyle w:val="Brdtextmedindrag"/>
      </w:pPr>
      <w:r w:rsidRPr="00F81CB5">
        <w:t>Sverige har, i likhet med övriga medlemsstater i EU, anslutit sig till konventionen.</w:t>
      </w:r>
    </w:p>
    <w:p w14:paraId="06572D7D" w14:textId="77777777" w:rsidR="000E3A6B" w:rsidRPr="004853FD" w:rsidRDefault="000E3A6B" w:rsidP="000E3A6B">
      <w:pPr>
        <w:pStyle w:val="Rubrik2"/>
      </w:pPr>
      <w:bookmarkStart w:id="27" w:name="_Toc9328284"/>
      <w:bookmarkStart w:id="28" w:name="_Toc17451354"/>
      <w:bookmarkEnd w:id="26"/>
      <w:r w:rsidRPr="004853FD">
        <w:t>Regleringen av Säkerhetspolisens personuppgiftsbehandling</w:t>
      </w:r>
      <w:bookmarkEnd w:id="27"/>
      <w:bookmarkEnd w:id="28"/>
      <w:r w:rsidRPr="004853FD">
        <w:t xml:space="preserve"> </w:t>
      </w:r>
    </w:p>
    <w:p w14:paraId="5978C50A" w14:textId="77777777" w:rsidR="000E3A6B" w:rsidRDefault="000E3A6B" w:rsidP="000E3A6B">
      <w:pPr>
        <w:pStyle w:val="Rubrik3utannumrering"/>
        <w:spacing w:before="0"/>
      </w:pPr>
      <w:r>
        <w:t>Polisdatalagen</w:t>
      </w:r>
    </w:p>
    <w:p w14:paraId="092BE60E" w14:textId="77777777" w:rsidR="000E3A6B" w:rsidRDefault="000E3A6B" w:rsidP="000E3A6B">
      <w:pPr>
        <w:pStyle w:val="Brdtext"/>
      </w:pPr>
      <w:r>
        <w:t xml:space="preserve">Säkerhetspolisens personuppgiftsbehandling regleras i </w:t>
      </w:r>
      <w:r w:rsidRPr="00510863">
        <w:t>6</w:t>
      </w:r>
      <w:r>
        <w:t xml:space="preserve"> kap. </w:t>
      </w:r>
      <w:r w:rsidRPr="00510863">
        <w:t>polisdatalagen</w:t>
      </w:r>
      <w:r>
        <w:t xml:space="preserve"> (2010:361). Lagen upphörde att gälla den 1 januari 2019, men gäller </w:t>
      </w:r>
      <w:r w:rsidRPr="00510863">
        <w:t xml:space="preserve">för Säkerhetspolisens </w:t>
      </w:r>
      <w:r>
        <w:t>behandling av personuppgifter i </w:t>
      </w:r>
      <w:r w:rsidRPr="00510863">
        <w:t>frågor som rör nationell</w:t>
      </w:r>
      <w:r>
        <w:t xml:space="preserve"> säkerhet</w:t>
      </w:r>
      <w:r w:rsidRPr="00510863">
        <w:t xml:space="preserve"> </w:t>
      </w:r>
      <w:r>
        <w:t xml:space="preserve">genom en övergångsreglering (avsnitt 6.3). I </w:t>
      </w:r>
      <w:r>
        <w:lastRenderedPageBreak/>
        <w:t>kapitlet anges ändamålen för Säkerhetspolisens personuppgiftsbe</w:t>
      </w:r>
      <w:r>
        <w:softHyphen/>
        <w:t>handling. Det finns även särskilda bestämmelser om behandling av känsliga personuppgifter och om bevarande och gallring. I 6 kap. 4 § hänvisas till ett flertal bestämmelser i 2 kap. som ska tillämpas av Säkerhetspolisen. Bland dem 2 kap. 2 § som i sin tur hänvisar till ett antal bestämmelser i personuppgiftslagen (1998:204) som gäller vid Säkerhetspolisens behandling av personuppgifter enligt polisdatalagen. Det gäller bl.a. definitioner, vissa grundläggande bestämmelser om behandlingen av personuppgifter, information till den registrerade, tillsyn och skadestånd. Även personuppgiftlagen har upphört att gälla, men kan tillämpas av Säkerhetspolisen genom en övergångsreglering (avsnitt 6.3).</w:t>
      </w:r>
    </w:p>
    <w:p w14:paraId="74255D42" w14:textId="77777777" w:rsidR="000E3A6B" w:rsidRDefault="000E3A6B" w:rsidP="000E3A6B">
      <w:pPr>
        <w:pStyle w:val="Brdtextmedindrag"/>
      </w:pPr>
      <w:r>
        <w:t xml:space="preserve">I polisdataförordningen (2010:1155), som övergångsvis fortfarande gäller för Säkerhetspolisen, finns ytterligare bestämmelser om bl.a. behörighetstilldelning, ändamål, elektroniskt utlämnande och bevarande och gallring. </w:t>
      </w:r>
    </w:p>
    <w:p w14:paraId="58779354" w14:textId="77777777" w:rsidR="000E3A6B" w:rsidRPr="0000065D" w:rsidRDefault="000E3A6B" w:rsidP="000E3A6B">
      <w:pPr>
        <w:pStyle w:val="Rubrik5utannumrering"/>
      </w:pPr>
      <w:r w:rsidRPr="0000065D">
        <w:t>Ändamål för behandling</w:t>
      </w:r>
    </w:p>
    <w:p w14:paraId="7E5BDC26" w14:textId="77777777" w:rsidR="000E3A6B" w:rsidRDefault="000E3A6B" w:rsidP="000E3A6B">
      <w:pPr>
        <w:pStyle w:val="Brdtext"/>
        <w:rPr>
          <w:rFonts w:eastAsiaTheme="minorHAnsi"/>
        </w:rPr>
      </w:pPr>
      <w:r w:rsidRPr="0000065D">
        <w:rPr>
          <w:rFonts w:eastAsiaTheme="minorHAnsi"/>
        </w:rPr>
        <w:t>I 6</w:t>
      </w:r>
      <w:r>
        <w:rPr>
          <w:rFonts w:eastAsiaTheme="minorHAnsi"/>
        </w:rPr>
        <w:t> </w:t>
      </w:r>
      <w:r w:rsidRPr="0000065D">
        <w:rPr>
          <w:rFonts w:eastAsiaTheme="minorHAnsi"/>
        </w:rPr>
        <w:t>kap. 1–3</w:t>
      </w:r>
      <w:r>
        <w:rPr>
          <w:rFonts w:eastAsiaTheme="minorHAnsi"/>
        </w:rPr>
        <w:t> </w:t>
      </w:r>
      <w:r w:rsidRPr="0000065D">
        <w:rPr>
          <w:rFonts w:eastAsiaTheme="minorHAnsi"/>
        </w:rPr>
        <w:t>§§ polisdatalagen anges för vilka ändamål Säkerhetsp</w:t>
      </w:r>
      <w:r>
        <w:rPr>
          <w:rFonts w:eastAsiaTheme="minorHAnsi"/>
        </w:rPr>
        <w:t>o</w:t>
      </w:r>
      <w:r w:rsidRPr="0000065D">
        <w:rPr>
          <w:rFonts w:eastAsiaTheme="minorHAnsi"/>
        </w:rPr>
        <w:t>lisen får behandla personuppgifter. Ändamålen delas in i primära och sekun</w:t>
      </w:r>
      <w:r>
        <w:rPr>
          <w:rFonts w:eastAsiaTheme="minorHAnsi"/>
        </w:rPr>
        <w:softHyphen/>
      </w:r>
      <w:r w:rsidRPr="0000065D">
        <w:rPr>
          <w:rFonts w:eastAsiaTheme="minorHAnsi"/>
        </w:rPr>
        <w:t xml:space="preserve">dära. </w:t>
      </w:r>
    </w:p>
    <w:p w14:paraId="25198775" w14:textId="77777777" w:rsidR="000E3A6B" w:rsidRDefault="000E3A6B" w:rsidP="000E3A6B">
      <w:pPr>
        <w:pStyle w:val="Brdtextmedindrag"/>
        <w:rPr>
          <w:rFonts w:eastAsiaTheme="minorHAnsi"/>
        </w:rPr>
      </w:pPr>
      <w:r w:rsidRPr="0000065D">
        <w:rPr>
          <w:rFonts w:eastAsiaTheme="minorHAnsi"/>
        </w:rPr>
        <w:t>De primära ändamålen, som avser behandling av personuppgifter för behoven i S</w:t>
      </w:r>
      <w:r>
        <w:rPr>
          <w:rFonts w:eastAsiaTheme="minorHAnsi"/>
        </w:rPr>
        <w:t>äkerhetspolisens brottsbekämpan</w:t>
      </w:r>
      <w:r w:rsidRPr="0000065D">
        <w:rPr>
          <w:rFonts w:eastAsiaTheme="minorHAnsi"/>
        </w:rPr>
        <w:t>de verksamhet, anges ut</w:t>
      </w:r>
      <w:r>
        <w:rPr>
          <w:rFonts w:eastAsiaTheme="minorHAnsi"/>
        </w:rPr>
        <w:softHyphen/>
      </w:r>
      <w:r w:rsidRPr="0000065D">
        <w:rPr>
          <w:rFonts w:eastAsiaTheme="minorHAnsi"/>
        </w:rPr>
        <w:t>tömmande i</w:t>
      </w:r>
      <w:r>
        <w:rPr>
          <w:rFonts w:eastAsiaTheme="minorHAnsi"/>
        </w:rPr>
        <w:t xml:space="preserve"> 6 kap. 1 § polisdatalagen. Per</w:t>
      </w:r>
      <w:r w:rsidRPr="0000065D">
        <w:rPr>
          <w:rFonts w:eastAsiaTheme="minorHAnsi"/>
        </w:rPr>
        <w:t>sonuppgifter får behandlas om de</w:t>
      </w:r>
      <w:r>
        <w:rPr>
          <w:rFonts w:eastAsiaTheme="minorHAnsi"/>
        </w:rPr>
        <w:t>t behövs för att förebygga, för</w:t>
      </w:r>
      <w:r w:rsidRPr="0000065D">
        <w:rPr>
          <w:rFonts w:eastAsiaTheme="minorHAnsi"/>
        </w:rPr>
        <w:t>hindra eller upptäcka brottslig verksam</w:t>
      </w:r>
      <w:r>
        <w:rPr>
          <w:rFonts w:eastAsiaTheme="minorHAnsi"/>
        </w:rPr>
        <w:softHyphen/>
      </w:r>
      <w:r w:rsidRPr="0000065D">
        <w:rPr>
          <w:rFonts w:eastAsiaTheme="minorHAnsi"/>
        </w:rPr>
        <w:t>het som innefattar brott mot rikets säkerhet, terrorbrott ell</w:t>
      </w:r>
      <w:r>
        <w:rPr>
          <w:rFonts w:eastAsiaTheme="minorHAnsi"/>
        </w:rPr>
        <w:t>er tryck- eller yttrandefrihets</w:t>
      </w:r>
      <w:r w:rsidRPr="0000065D">
        <w:rPr>
          <w:rFonts w:eastAsiaTheme="minorHAnsi"/>
        </w:rPr>
        <w:t>brott med rasistiska eller främlingsfientliga motiv. Person</w:t>
      </w:r>
      <w:r>
        <w:rPr>
          <w:rFonts w:eastAsiaTheme="minorHAnsi"/>
        </w:rPr>
        <w:softHyphen/>
      </w:r>
      <w:r w:rsidRPr="0000065D">
        <w:rPr>
          <w:rFonts w:eastAsiaTheme="minorHAnsi"/>
        </w:rPr>
        <w:t>uppgifter får även behandlas för att utreda eller beivra sådana brott eller, efter särskilt beslut, annat brott. Säkerhetspolisen får också behandla per</w:t>
      </w:r>
      <w:r>
        <w:rPr>
          <w:rFonts w:eastAsiaTheme="minorHAnsi"/>
        </w:rPr>
        <w:softHyphen/>
      </w:r>
      <w:r w:rsidRPr="0000065D">
        <w:rPr>
          <w:rFonts w:eastAsiaTheme="minorHAnsi"/>
        </w:rPr>
        <w:t>sonuppgifter om det behövs för att fullgöra uppgifter i samband med per</w:t>
      </w:r>
      <w:r>
        <w:rPr>
          <w:rFonts w:eastAsiaTheme="minorHAnsi"/>
        </w:rPr>
        <w:softHyphen/>
      </w:r>
      <w:r w:rsidRPr="0000065D">
        <w:rPr>
          <w:rFonts w:eastAsiaTheme="minorHAnsi"/>
        </w:rPr>
        <w:t>sonskydd av den centrala statsledningen och andra som regeringen eller Säkerhetspolisen b</w:t>
      </w:r>
      <w:r>
        <w:rPr>
          <w:rFonts w:eastAsiaTheme="minorHAnsi"/>
        </w:rPr>
        <w:t>estämmer, fullgöra uppgifter en</w:t>
      </w:r>
      <w:r w:rsidRPr="0000065D">
        <w:rPr>
          <w:rFonts w:eastAsiaTheme="minorHAnsi"/>
        </w:rPr>
        <w:t>ligt säkerhetsskydds</w:t>
      </w:r>
      <w:r>
        <w:rPr>
          <w:rFonts w:eastAsiaTheme="minorHAnsi"/>
        </w:rPr>
        <w:softHyphen/>
      </w:r>
      <w:r w:rsidRPr="0000065D">
        <w:rPr>
          <w:rFonts w:eastAsiaTheme="minorHAnsi"/>
        </w:rPr>
        <w:t>lagen, fullgöra fö</w:t>
      </w:r>
      <w:r>
        <w:rPr>
          <w:rFonts w:eastAsiaTheme="minorHAnsi"/>
        </w:rPr>
        <w:t>rpliktelser som följer av inter</w:t>
      </w:r>
      <w:r w:rsidRPr="0000065D">
        <w:rPr>
          <w:rFonts w:eastAsiaTheme="minorHAnsi"/>
        </w:rPr>
        <w:t>nationella åtaganden, lämna tekniskt biträde till Polismyndigheten, Ekobrottsmyndigheten, Åklagarmyndigheten eller Tullverket eller fullgöra annan verksamhet som anges i lag eller förordning eller särskilt beslut av regeringen.</w:t>
      </w:r>
    </w:p>
    <w:p w14:paraId="5F6E4B79" w14:textId="77777777" w:rsidR="000E3A6B" w:rsidRPr="0000065D" w:rsidRDefault="000E3A6B" w:rsidP="000E3A6B">
      <w:pPr>
        <w:pStyle w:val="Brdtextmedindrag"/>
        <w:rPr>
          <w:rFonts w:eastAsiaTheme="minorHAnsi"/>
        </w:rPr>
      </w:pPr>
      <w:r w:rsidRPr="0000065D">
        <w:rPr>
          <w:rFonts w:eastAsiaTheme="minorHAnsi"/>
        </w:rPr>
        <w:t>De sekundära ändamålen aktualiseras när personuppgifter som redan behandlas i Säkerhetspolisens brottsbekämpande verksamhet lämnas ut till andra myndigheter el</w:t>
      </w:r>
      <w:r>
        <w:rPr>
          <w:rFonts w:eastAsiaTheme="minorHAnsi"/>
        </w:rPr>
        <w:t>ler organisationer för deras be</w:t>
      </w:r>
      <w:r w:rsidRPr="0000065D">
        <w:rPr>
          <w:rFonts w:eastAsiaTheme="minorHAnsi"/>
        </w:rPr>
        <w:t>hov. Enligt de sekundära ändamålen, som anges i 6</w:t>
      </w:r>
      <w:r>
        <w:rPr>
          <w:rFonts w:eastAsiaTheme="minorHAnsi"/>
        </w:rPr>
        <w:t> </w:t>
      </w:r>
      <w:r w:rsidRPr="0000065D">
        <w:rPr>
          <w:rFonts w:eastAsiaTheme="minorHAnsi"/>
        </w:rPr>
        <w:t>kap. 2</w:t>
      </w:r>
      <w:r>
        <w:rPr>
          <w:rFonts w:eastAsiaTheme="minorHAnsi"/>
        </w:rPr>
        <w:t> </w:t>
      </w:r>
      <w:r w:rsidRPr="0000065D">
        <w:rPr>
          <w:rFonts w:eastAsiaTheme="minorHAnsi"/>
        </w:rPr>
        <w:t>§ polisdatalagen, får person</w:t>
      </w:r>
      <w:r>
        <w:rPr>
          <w:rFonts w:eastAsiaTheme="minorHAnsi"/>
        </w:rPr>
        <w:softHyphen/>
      </w:r>
      <w:r w:rsidRPr="0000065D">
        <w:rPr>
          <w:rFonts w:eastAsiaTheme="minorHAnsi"/>
        </w:rPr>
        <w:t>uppgifter behandlas när det är nödvändigt för att tillhandahålla informa</w:t>
      </w:r>
      <w:r>
        <w:rPr>
          <w:rFonts w:eastAsiaTheme="minorHAnsi"/>
        </w:rPr>
        <w:softHyphen/>
      </w:r>
      <w:r w:rsidRPr="0000065D">
        <w:rPr>
          <w:rFonts w:eastAsiaTheme="minorHAnsi"/>
        </w:rPr>
        <w:t>tion som behövs i brottsbekämpande verksamhet hos Polismyndigheten, Ekobrottsmyndigheten, Åklagarmyndigheten, Tullverket, Kustbevak</w:t>
      </w:r>
      <w:r>
        <w:rPr>
          <w:rFonts w:eastAsiaTheme="minorHAnsi"/>
        </w:rPr>
        <w:softHyphen/>
      </w:r>
      <w:r w:rsidRPr="0000065D">
        <w:rPr>
          <w:rFonts w:eastAsiaTheme="minorHAnsi"/>
        </w:rPr>
        <w:t>ningen och Skatteverket eller hos en utländsk myndighet eller mellan</w:t>
      </w:r>
      <w:r>
        <w:rPr>
          <w:rFonts w:eastAsiaTheme="minorHAnsi"/>
        </w:rPr>
        <w:softHyphen/>
      </w:r>
      <w:r w:rsidRPr="0000065D">
        <w:rPr>
          <w:rFonts w:eastAsiaTheme="minorHAnsi"/>
        </w:rPr>
        <w:t>folklig organisation. Utlämnande är vidare tillåtet om behandlingen är nödvändig för att tillhandahålla information som behövs i en myndighets verksamhet, om informationen tillhandahålls inom ramen för myndig</w:t>
      </w:r>
      <w:r>
        <w:rPr>
          <w:rFonts w:eastAsiaTheme="minorHAnsi"/>
        </w:rPr>
        <w:softHyphen/>
      </w:r>
      <w:r w:rsidRPr="0000065D">
        <w:rPr>
          <w:rFonts w:eastAsiaTheme="minorHAnsi"/>
        </w:rPr>
        <w:t>hetsöverskridande samverkan mot br</w:t>
      </w:r>
      <w:r>
        <w:rPr>
          <w:rFonts w:eastAsiaTheme="minorHAnsi"/>
        </w:rPr>
        <w:t>ott eller i Försvarsmaktens för</w:t>
      </w:r>
      <w:r w:rsidRPr="0000065D">
        <w:rPr>
          <w:rFonts w:eastAsiaTheme="minorHAnsi"/>
        </w:rPr>
        <w:t>svars</w:t>
      </w:r>
      <w:r>
        <w:rPr>
          <w:rFonts w:eastAsiaTheme="minorHAnsi"/>
        </w:rPr>
        <w:softHyphen/>
      </w:r>
      <w:r w:rsidRPr="0000065D">
        <w:rPr>
          <w:rFonts w:eastAsiaTheme="minorHAnsi"/>
        </w:rPr>
        <w:t>underrättelseverksamhet och militära säkerhetstjänst om det finns sär</w:t>
      </w:r>
      <w:r>
        <w:rPr>
          <w:rFonts w:eastAsiaTheme="minorHAnsi"/>
        </w:rPr>
        <w:softHyphen/>
      </w:r>
      <w:r w:rsidRPr="0000065D">
        <w:rPr>
          <w:rFonts w:eastAsiaTheme="minorHAnsi"/>
        </w:rPr>
        <w:t>skilda skäl att tillhandahålla informationen. Detsamma gäller om Säker</w:t>
      </w:r>
      <w:r>
        <w:rPr>
          <w:rFonts w:eastAsiaTheme="minorHAnsi"/>
        </w:rPr>
        <w:softHyphen/>
      </w:r>
      <w:r w:rsidRPr="0000065D">
        <w:rPr>
          <w:rFonts w:eastAsiaTheme="minorHAnsi"/>
        </w:rPr>
        <w:t xml:space="preserve">hetspolisen enligt lag eller förordning ska bistå en myndighet med viss </w:t>
      </w:r>
      <w:r w:rsidRPr="0000065D">
        <w:rPr>
          <w:rFonts w:eastAsiaTheme="minorHAnsi"/>
        </w:rPr>
        <w:lastRenderedPageBreak/>
        <w:t>uppgift. Säkerhetspolisen får även behandla personuppgifter om det är nödvändigt för att tillhandahålla information till bl.a. riksdagen och rege</w:t>
      </w:r>
      <w:r>
        <w:rPr>
          <w:rFonts w:eastAsiaTheme="minorHAnsi"/>
        </w:rPr>
        <w:softHyphen/>
      </w:r>
      <w:r w:rsidRPr="0000065D">
        <w:rPr>
          <w:rFonts w:eastAsiaTheme="minorHAnsi"/>
        </w:rPr>
        <w:t>ringen. Personuppgifter får dessutom behandlas för att tillhandahålla information för något annat ändamål, under förutsättning att ändamålet inte är oförenligt med det ändamål för vilket uppgifterna samlades in (finalitetsprincipen). I 12</w:t>
      </w:r>
      <w:r>
        <w:rPr>
          <w:rFonts w:eastAsiaTheme="minorHAnsi"/>
        </w:rPr>
        <w:t> </w:t>
      </w:r>
      <w:r w:rsidRPr="0000065D">
        <w:rPr>
          <w:rFonts w:eastAsiaTheme="minorHAnsi"/>
        </w:rPr>
        <w:t>§ polisdataförordningen finns ytterligare be</w:t>
      </w:r>
      <w:r>
        <w:rPr>
          <w:rFonts w:eastAsiaTheme="minorHAnsi"/>
        </w:rPr>
        <w:softHyphen/>
      </w:r>
      <w:r w:rsidRPr="0000065D">
        <w:rPr>
          <w:rFonts w:eastAsiaTheme="minorHAnsi"/>
        </w:rPr>
        <w:t>stämmelser om ändamål för utlämnande av personuppgifter.</w:t>
      </w:r>
    </w:p>
    <w:p w14:paraId="25525519" w14:textId="77777777" w:rsidR="000E3A6B" w:rsidRPr="0000065D" w:rsidRDefault="000E3A6B" w:rsidP="000E3A6B">
      <w:pPr>
        <w:pStyle w:val="Brdtextmedindrag"/>
        <w:rPr>
          <w:rFonts w:eastAsiaTheme="minorHAnsi"/>
        </w:rPr>
      </w:pPr>
      <w:r w:rsidRPr="0000065D">
        <w:rPr>
          <w:rFonts w:eastAsiaTheme="minorHAnsi"/>
        </w:rPr>
        <w:t>Personuppgifter får enligt 6</w:t>
      </w:r>
      <w:r>
        <w:rPr>
          <w:rFonts w:eastAsiaTheme="minorHAnsi"/>
        </w:rPr>
        <w:t> </w:t>
      </w:r>
      <w:r w:rsidRPr="0000065D">
        <w:rPr>
          <w:rFonts w:eastAsiaTheme="minorHAnsi"/>
        </w:rPr>
        <w:t>kap. 3</w:t>
      </w:r>
      <w:r>
        <w:rPr>
          <w:rFonts w:eastAsiaTheme="minorHAnsi"/>
        </w:rPr>
        <w:t> </w:t>
      </w:r>
      <w:r w:rsidRPr="0000065D">
        <w:rPr>
          <w:rFonts w:eastAsiaTheme="minorHAnsi"/>
        </w:rPr>
        <w:t>§ polisdatalagen också behandlas om det är nödvändigt för diarieföring eller om uppgifterna har lämnats till Säkerhetspolisen i en anmälan eller liknande och behandlingen är nödvändig för handläggningen.</w:t>
      </w:r>
    </w:p>
    <w:p w14:paraId="62976863" w14:textId="77777777" w:rsidR="000E3A6B" w:rsidRPr="0000065D" w:rsidRDefault="000E3A6B" w:rsidP="000E3A6B">
      <w:pPr>
        <w:pStyle w:val="Rubrik5utannumrering"/>
      </w:pPr>
      <w:r w:rsidRPr="0000065D">
        <w:t>Utlämnande av personuppgifter</w:t>
      </w:r>
    </w:p>
    <w:p w14:paraId="658C82AB" w14:textId="77777777" w:rsidR="000E3A6B" w:rsidRPr="0000065D" w:rsidRDefault="000E3A6B" w:rsidP="000E3A6B">
      <w:pPr>
        <w:pStyle w:val="Brdtext"/>
        <w:rPr>
          <w:rFonts w:eastAsiaTheme="minorHAnsi"/>
        </w:rPr>
      </w:pPr>
      <w:r w:rsidRPr="0000065D">
        <w:rPr>
          <w:rFonts w:eastAsiaTheme="minorHAnsi"/>
        </w:rPr>
        <w:t>När det gäller utlämnande av personuppgifter och uppgiftsskyldighet gäl</w:t>
      </w:r>
      <w:r>
        <w:rPr>
          <w:rFonts w:eastAsiaTheme="minorHAnsi"/>
        </w:rPr>
        <w:softHyphen/>
      </w:r>
      <w:r w:rsidRPr="0000065D">
        <w:rPr>
          <w:rFonts w:eastAsiaTheme="minorHAnsi"/>
        </w:rPr>
        <w:t xml:space="preserve">ler </w:t>
      </w:r>
      <w:r>
        <w:rPr>
          <w:rFonts w:eastAsiaTheme="minorHAnsi"/>
        </w:rPr>
        <w:t>b</w:t>
      </w:r>
      <w:r w:rsidRPr="0000065D">
        <w:rPr>
          <w:rFonts w:eastAsiaTheme="minorHAnsi"/>
        </w:rPr>
        <w:t>estämmelserna i 2</w:t>
      </w:r>
      <w:r>
        <w:rPr>
          <w:rFonts w:eastAsiaTheme="minorHAnsi"/>
        </w:rPr>
        <w:t> </w:t>
      </w:r>
      <w:r w:rsidRPr="0000065D">
        <w:rPr>
          <w:rFonts w:eastAsiaTheme="minorHAnsi"/>
        </w:rPr>
        <w:t>kap. 14 och 15</w:t>
      </w:r>
      <w:r>
        <w:rPr>
          <w:rFonts w:eastAsiaTheme="minorHAnsi"/>
        </w:rPr>
        <w:t> </w:t>
      </w:r>
      <w:r w:rsidRPr="0000065D">
        <w:rPr>
          <w:rFonts w:eastAsiaTheme="minorHAnsi"/>
        </w:rPr>
        <w:t>§§ polisdatalagen för Säkerhets</w:t>
      </w:r>
      <w:r>
        <w:rPr>
          <w:rFonts w:eastAsiaTheme="minorHAnsi"/>
        </w:rPr>
        <w:softHyphen/>
      </w:r>
      <w:r w:rsidRPr="0000065D">
        <w:rPr>
          <w:rFonts w:eastAsiaTheme="minorHAnsi"/>
        </w:rPr>
        <w:t>polisen. I 14</w:t>
      </w:r>
      <w:r>
        <w:rPr>
          <w:rFonts w:eastAsiaTheme="minorHAnsi"/>
        </w:rPr>
        <w:t> </w:t>
      </w:r>
      <w:r w:rsidRPr="0000065D">
        <w:rPr>
          <w:rFonts w:eastAsiaTheme="minorHAnsi"/>
        </w:rPr>
        <w:t>§ föreskrivs att personuppgifter får lämnas ut för att fram</w:t>
      </w:r>
      <w:r>
        <w:rPr>
          <w:rFonts w:eastAsiaTheme="minorHAnsi"/>
        </w:rPr>
        <w:softHyphen/>
      </w:r>
      <w:r w:rsidRPr="0000065D">
        <w:rPr>
          <w:rFonts w:eastAsiaTheme="minorHAnsi"/>
        </w:rPr>
        <w:t>ställa rättsstatistik. I 15</w:t>
      </w:r>
      <w:r>
        <w:rPr>
          <w:rFonts w:eastAsiaTheme="minorHAnsi"/>
        </w:rPr>
        <w:t> </w:t>
      </w:r>
      <w:r w:rsidRPr="0000065D">
        <w:rPr>
          <w:rFonts w:eastAsiaTheme="minorHAnsi"/>
        </w:rPr>
        <w:t>§ finns sekretessbrytande bestämmelser som anger i vilken utsträckning personuppgifter får lämnas ut t</w:t>
      </w:r>
      <w:r>
        <w:rPr>
          <w:rFonts w:eastAsiaTheme="minorHAnsi"/>
        </w:rPr>
        <w:t>ill bl.a. Inter</w:t>
      </w:r>
      <w:r>
        <w:rPr>
          <w:rFonts w:eastAsiaTheme="minorHAnsi"/>
        </w:rPr>
        <w:softHyphen/>
        <w:t>pol, Europol, ut</w:t>
      </w:r>
      <w:r w:rsidRPr="0000065D">
        <w:rPr>
          <w:rFonts w:eastAsiaTheme="minorHAnsi"/>
        </w:rPr>
        <w:t>ländsk underrättelse- eller säkerhetstj</w:t>
      </w:r>
      <w:r>
        <w:rPr>
          <w:rFonts w:eastAsiaTheme="minorHAnsi"/>
        </w:rPr>
        <w:t>änst och annan utländsk myn</w:t>
      </w:r>
      <w:r w:rsidRPr="0000065D">
        <w:rPr>
          <w:rFonts w:eastAsiaTheme="minorHAnsi"/>
        </w:rPr>
        <w:t>dighet eller mellanfolklig organisation.</w:t>
      </w:r>
    </w:p>
    <w:p w14:paraId="5A7DB8C1" w14:textId="77777777" w:rsidR="000E3A6B" w:rsidRPr="0000065D" w:rsidRDefault="000E3A6B" w:rsidP="000E3A6B">
      <w:pPr>
        <w:pStyle w:val="Brdtextmedindrag"/>
        <w:rPr>
          <w:rFonts w:eastAsiaTheme="minorHAnsi"/>
        </w:rPr>
      </w:pPr>
      <w:r w:rsidRPr="0000065D">
        <w:rPr>
          <w:rFonts w:eastAsiaTheme="minorHAnsi"/>
        </w:rPr>
        <w:t>Även bestämmelserna om elektroniskt utlämnande i 2</w:t>
      </w:r>
      <w:r>
        <w:rPr>
          <w:rFonts w:eastAsiaTheme="minorHAnsi"/>
        </w:rPr>
        <w:t> </w:t>
      </w:r>
      <w:r w:rsidRPr="0000065D">
        <w:rPr>
          <w:rFonts w:eastAsiaTheme="minorHAnsi"/>
        </w:rPr>
        <w:t>kap. 20 och 21</w:t>
      </w:r>
      <w:r>
        <w:rPr>
          <w:rFonts w:eastAsiaTheme="minorHAnsi"/>
        </w:rPr>
        <w:t> </w:t>
      </w:r>
      <w:r w:rsidRPr="0000065D">
        <w:rPr>
          <w:rFonts w:eastAsiaTheme="minorHAnsi"/>
        </w:rPr>
        <w:t>§§ polisdatalagen gäller för Säkerhetspolisen. Där föreskrivs att en</w:t>
      </w:r>
      <w:r>
        <w:rPr>
          <w:rFonts w:eastAsiaTheme="minorHAnsi"/>
        </w:rPr>
        <w:softHyphen/>
      </w:r>
      <w:r w:rsidRPr="0000065D">
        <w:rPr>
          <w:rFonts w:eastAsiaTheme="minorHAnsi"/>
        </w:rPr>
        <w:t>staka personuppgifter får lämnas ut på medium för automatiserad be</w:t>
      </w:r>
      <w:r>
        <w:rPr>
          <w:rFonts w:eastAsiaTheme="minorHAnsi"/>
        </w:rPr>
        <w:softHyphen/>
      </w:r>
      <w:r w:rsidRPr="0000065D">
        <w:rPr>
          <w:rFonts w:eastAsiaTheme="minorHAnsi"/>
        </w:rPr>
        <w:t>handling och att utlämna</w:t>
      </w:r>
      <w:r>
        <w:rPr>
          <w:rFonts w:eastAsiaTheme="minorHAnsi"/>
        </w:rPr>
        <w:t>nde genom direktåtkomst är till</w:t>
      </w:r>
      <w:r w:rsidRPr="0000065D">
        <w:rPr>
          <w:rFonts w:eastAsiaTheme="minorHAnsi"/>
        </w:rPr>
        <w:t>åtet bara i den utsträckning som följer av lagen. Säkerhetspolisen har inte getts någon möjlighet att lämna ut personuppgifter genom direktåtkomst. I polisdata</w:t>
      </w:r>
      <w:r>
        <w:rPr>
          <w:rFonts w:eastAsiaTheme="minorHAnsi"/>
        </w:rPr>
        <w:softHyphen/>
      </w:r>
      <w:r w:rsidRPr="0000065D">
        <w:rPr>
          <w:rFonts w:eastAsiaTheme="minorHAnsi"/>
        </w:rPr>
        <w:t>förordningen finns komplet</w:t>
      </w:r>
      <w:r>
        <w:rPr>
          <w:rFonts w:eastAsiaTheme="minorHAnsi"/>
        </w:rPr>
        <w:t>terande be</w:t>
      </w:r>
      <w:r w:rsidRPr="0000065D">
        <w:rPr>
          <w:rFonts w:eastAsiaTheme="minorHAnsi"/>
        </w:rPr>
        <w:t>stämmelser om elektroniskt utläm</w:t>
      </w:r>
      <w:r>
        <w:rPr>
          <w:rFonts w:eastAsiaTheme="minorHAnsi"/>
        </w:rPr>
        <w:softHyphen/>
      </w:r>
      <w:r w:rsidRPr="0000065D">
        <w:rPr>
          <w:rFonts w:eastAsiaTheme="minorHAnsi"/>
        </w:rPr>
        <w:t>nande. Där föreskrivs bl.a. att fler än enstaka personuppgifter unde</w:t>
      </w:r>
      <w:r>
        <w:rPr>
          <w:rFonts w:eastAsiaTheme="minorHAnsi"/>
        </w:rPr>
        <w:t>r vissa förutsättningar får läm</w:t>
      </w:r>
      <w:r w:rsidRPr="0000065D">
        <w:rPr>
          <w:rFonts w:eastAsiaTheme="minorHAnsi"/>
        </w:rPr>
        <w:t>nas ut på medium för automatiser</w:t>
      </w:r>
      <w:r>
        <w:rPr>
          <w:rFonts w:eastAsiaTheme="minorHAnsi"/>
        </w:rPr>
        <w:t>ad behandling till ett antal an</w:t>
      </w:r>
      <w:r w:rsidRPr="0000065D">
        <w:rPr>
          <w:rFonts w:eastAsiaTheme="minorHAnsi"/>
        </w:rPr>
        <w:t>givna myndigheter.</w:t>
      </w:r>
    </w:p>
    <w:p w14:paraId="2425ADC4" w14:textId="77777777" w:rsidR="000E3A6B" w:rsidRPr="0000065D" w:rsidRDefault="000E3A6B" w:rsidP="000E3A6B">
      <w:pPr>
        <w:pStyle w:val="Rubrik5utannumrering"/>
      </w:pPr>
      <w:r w:rsidRPr="0000065D">
        <w:t>Behandling av känsliga personuppgifter</w:t>
      </w:r>
    </w:p>
    <w:p w14:paraId="5487F006" w14:textId="77777777" w:rsidR="000E3A6B" w:rsidRPr="0000065D" w:rsidRDefault="000E3A6B" w:rsidP="000E3A6B">
      <w:pPr>
        <w:pStyle w:val="Brdtext"/>
        <w:rPr>
          <w:rFonts w:eastAsiaTheme="minorHAnsi"/>
        </w:rPr>
      </w:pPr>
      <w:r w:rsidRPr="0000065D">
        <w:rPr>
          <w:rFonts w:eastAsiaTheme="minorHAnsi"/>
        </w:rPr>
        <w:t>Bestämmelserna om behandling av känsliga personuppgifter i 2</w:t>
      </w:r>
      <w:r>
        <w:rPr>
          <w:rFonts w:eastAsiaTheme="minorHAnsi"/>
        </w:rPr>
        <w:t> </w:t>
      </w:r>
      <w:r w:rsidRPr="0000065D">
        <w:rPr>
          <w:rFonts w:eastAsiaTheme="minorHAnsi"/>
        </w:rPr>
        <w:t>kap. 10</w:t>
      </w:r>
      <w:r>
        <w:rPr>
          <w:rFonts w:eastAsiaTheme="minorHAnsi"/>
        </w:rPr>
        <w:t> </w:t>
      </w:r>
      <w:r w:rsidRPr="0000065D">
        <w:rPr>
          <w:rFonts w:eastAsiaTheme="minorHAnsi"/>
        </w:rPr>
        <w:t>§ polisdatalagen gäller för Säkerhetspolisen. Uppgifter om en person får inte behandlas enbart på grund av vad som är känt om personens ras eller etniska ursprung, politiska åsikter, religiösa eller filosofiska övertygelse, medlemskap i</w:t>
      </w:r>
      <w:r>
        <w:rPr>
          <w:rFonts w:eastAsiaTheme="minorHAnsi"/>
        </w:rPr>
        <w:t xml:space="preserve"> fackförening, hälsa eller sexu</w:t>
      </w:r>
      <w:r w:rsidRPr="0000065D">
        <w:rPr>
          <w:rFonts w:eastAsiaTheme="minorHAnsi"/>
        </w:rPr>
        <w:t>alliv. Om uppgifter om en person behandlas på annan grund får de kompletteras med sådana uppgif</w:t>
      </w:r>
      <w:r>
        <w:rPr>
          <w:rFonts w:eastAsiaTheme="minorHAnsi"/>
        </w:rPr>
        <w:softHyphen/>
      </w:r>
      <w:r w:rsidRPr="0000065D">
        <w:rPr>
          <w:rFonts w:eastAsiaTheme="minorHAnsi"/>
        </w:rPr>
        <w:t>ter om det är absolut nödvändigt för syftet med behandlingen.</w:t>
      </w:r>
    </w:p>
    <w:p w14:paraId="7E0FFC61" w14:textId="77777777" w:rsidR="000E3A6B" w:rsidRPr="0000065D" w:rsidRDefault="000E3A6B" w:rsidP="000E3A6B">
      <w:pPr>
        <w:pStyle w:val="Rubrik5utannumrering"/>
      </w:pPr>
      <w:r w:rsidRPr="0000065D">
        <w:t>Behandling av gemensamt tillgängliga uppgifter</w:t>
      </w:r>
    </w:p>
    <w:p w14:paraId="46520C26" w14:textId="77777777" w:rsidR="000E3A6B" w:rsidRPr="0000065D" w:rsidRDefault="000E3A6B" w:rsidP="000E3A6B">
      <w:pPr>
        <w:pStyle w:val="Brdtext"/>
        <w:rPr>
          <w:rFonts w:eastAsiaTheme="minorHAnsi"/>
        </w:rPr>
      </w:pPr>
      <w:r w:rsidRPr="0000065D">
        <w:rPr>
          <w:rFonts w:eastAsiaTheme="minorHAnsi"/>
        </w:rPr>
        <w:t>I 6</w:t>
      </w:r>
      <w:r>
        <w:rPr>
          <w:rFonts w:eastAsiaTheme="minorHAnsi"/>
        </w:rPr>
        <w:t> </w:t>
      </w:r>
      <w:r w:rsidRPr="0000065D">
        <w:rPr>
          <w:rFonts w:eastAsiaTheme="minorHAnsi"/>
        </w:rPr>
        <w:t>kap. 8</w:t>
      </w:r>
      <w:r>
        <w:rPr>
          <w:rFonts w:eastAsiaTheme="minorHAnsi"/>
        </w:rPr>
        <w:t> </w:t>
      </w:r>
      <w:r w:rsidRPr="0000065D">
        <w:rPr>
          <w:rFonts w:eastAsiaTheme="minorHAnsi"/>
        </w:rPr>
        <w:t>§ polisdatalagen föreskrivs att personuppgifter får göras gemensamt tillgängliga i Säkerh</w:t>
      </w:r>
      <w:r>
        <w:rPr>
          <w:rFonts w:eastAsiaTheme="minorHAnsi"/>
        </w:rPr>
        <w:t>etspolisen verksamhet om det be</w:t>
      </w:r>
      <w:r w:rsidRPr="0000065D">
        <w:rPr>
          <w:rFonts w:eastAsiaTheme="minorHAnsi"/>
        </w:rPr>
        <w:t>hövs för de ändamål för vilka Säker</w:t>
      </w:r>
      <w:r>
        <w:rPr>
          <w:rFonts w:eastAsiaTheme="minorHAnsi"/>
        </w:rPr>
        <w:t>hetspolisen får behandla person</w:t>
      </w:r>
      <w:r w:rsidRPr="0000065D">
        <w:rPr>
          <w:rFonts w:eastAsiaTheme="minorHAnsi"/>
        </w:rPr>
        <w:t>uppgifter.</w:t>
      </w:r>
    </w:p>
    <w:p w14:paraId="54A8F1D5" w14:textId="77777777" w:rsidR="000E3A6B" w:rsidRPr="0000065D" w:rsidRDefault="000E3A6B" w:rsidP="000E3A6B">
      <w:pPr>
        <w:pStyle w:val="Brdtextmedindrag"/>
        <w:rPr>
          <w:rFonts w:eastAsiaTheme="minorHAnsi"/>
        </w:rPr>
      </w:pPr>
      <w:r w:rsidRPr="0000065D">
        <w:rPr>
          <w:rFonts w:eastAsiaTheme="minorHAnsi"/>
        </w:rPr>
        <w:t>När personuppgifter görs gemensamt tillgängliga ska det, enligt 6</w:t>
      </w:r>
      <w:r>
        <w:rPr>
          <w:rFonts w:eastAsiaTheme="minorHAnsi"/>
        </w:rPr>
        <w:t> </w:t>
      </w:r>
      <w:r w:rsidRPr="0000065D">
        <w:rPr>
          <w:rFonts w:eastAsiaTheme="minorHAnsi"/>
        </w:rPr>
        <w:t>kap. 9</w:t>
      </w:r>
      <w:r>
        <w:rPr>
          <w:rFonts w:eastAsiaTheme="minorHAnsi"/>
        </w:rPr>
        <w:t> </w:t>
      </w:r>
      <w:r w:rsidRPr="0000065D">
        <w:rPr>
          <w:rFonts w:eastAsiaTheme="minorHAnsi"/>
        </w:rPr>
        <w:t>§, genom en särskild upplysning eller på något annat sätt framgå för vilket närmare ändamål personuppgifterna behandlas. Om uppgifterna direkt kan hänföras till en person som inte är misstänkt för brott eller för att ha utövat eller komma att utöva brottslig verksamhet ska det enligt 6</w:t>
      </w:r>
      <w:r>
        <w:rPr>
          <w:rFonts w:eastAsiaTheme="minorHAnsi"/>
        </w:rPr>
        <w:t> </w:t>
      </w:r>
      <w:r w:rsidRPr="0000065D">
        <w:rPr>
          <w:rFonts w:eastAsiaTheme="minorHAnsi"/>
        </w:rPr>
        <w:t>kap. 10</w:t>
      </w:r>
      <w:r>
        <w:rPr>
          <w:rFonts w:eastAsiaTheme="minorHAnsi"/>
        </w:rPr>
        <w:t> </w:t>
      </w:r>
      <w:r w:rsidRPr="0000065D">
        <w:rPr>
          <w:rFonts w:eastAsiaTheme="minorHAnsi"/>
        </w:rPr>
        <w:t>§ framgå att personen inte är misstänkt. Uppgifter om</w:t>
      </w:r>
      <w:r>
        <w:rPr>
          <w:rFonts w:eastAsiaTheme="minorHAnsi"/>
        </w:rPr>
        <w:t xml:space="preserve"> en per</w:t>
      </w:r>
      <w:r>
        <w:rPr>
          <w:rFonts w:eastAsiaTheme="minorHAnsi"/>
        </w:rPr>
        <w:softHyphen/>
        <w:t xml:space="preserve">son </w:t>
      </w:r>
      <w:r>
        <w:rPr>
          <w:rFonts w:eastAsiaTheme="minorHAnsi"/>
        </w:rPr>
        <w:lastRenderedPageBreak/>
        <w:t>som kan antas ha sam</w:t>
      </w:r>
      <w:r w:rsidRPr="0000065D">
        <w:rPr>
          <w:rFonts w:eastAsiaTheme="minorHAnsi"/>
        </w:rPr>
        <w:t>band med misstänkt brottslig v</w:t>
      </w:r>
      <w:r>
        <w:rPr>
          <w:rFonts w:eastAsiaTheme="minorHAnsi"/>
        </w:rPr>
        <w:t>erksamhet ska förses med upplys</w:t>
      </w:r>
      <w:r w:rsidRPr="0000065D">
        <w:rPr>
          <w:rFonts w:eastAsiaTheme="minorHAnsi"/>
        </w:rPr>
        <w:t>ning om uppgiftslämnarens trovärdighet och uppgifter</w:t>
      </w:r>
      <w:r>
        <w:rPr>
          <w:rFonts w:eastAsiaTheme="minorHAnsi"/>
        </w:rPr>
        <w:softHyphen/>
      </w:r>
      <w:r w:rsidRPr="0000065D">
        <w:rPr>
          <w:rFonts w:eastAsiaTheme="minorHAnsi"/>
        </w:rPr>
        <w:t>nas riktighet i sak. Sådana upplysningar behöver dock inte lämnas om det på grund av särskilda omständigheter är onödigt eller om uppgifterna ingår i en uppgiftssamling som har s</w:t>
      </w:r>
      <w:r>
        <w:rPr>
          <w:rFonts w:eastAsiaTheme="minorHAnsi"/>
        </w:rPr>
        <w:t>kapats för att bearbeta och ana</w:t>
      </w:r>
      <w:r w:rsidRPr="0000065D">
        <w:rPr>
          <w:rFonts w:eastAsiaTheme="minorHAnsi"/>
        </w:rPr>
        <w:t>lysera information och bearbetningen och analysen befinner sig i ett inledande skede.</w:t>
      </w:r>
    </w:p>
    <w:p w14:paraId="70526506" w14:textId="77777777" w:rsidR="000E3A6B" w:rsidRPr="0000065D" w:rsidRDefault="000E3A6B" w:rsidP="000E3A6B">
      <w:pPr>
        <w:pStyle w:val="Brdtextmedindrag"/>
        <w:rPr>
          <w:rFonts w:eastAsiaTheme="minorHAnsi"/>
        </w:rPr>
      </w:pPr>
      <w:r w:rsidRPr="0000065D">
        <w:rPr>
          <w:rFonts w:eastAsiaTheme="minorHAnsi"/>
        </w:rPr>
        <w:t>Vid sökning i gemensamt tillgängliga</w:t>
      </w:r>
      <w:r>
        <w:rPr>
          <w:rFonts w:eastAsiaTheme="minorHAnsi"/>
        </w:rPr>
        <w:t xml:space="preserve"> uppgifter får Säkerhetspo</w:t>
      </w:r>
      <w:r w:rsidRPr="0000065D">
        <w:rPr>
          <w:rFonts w:eastAsiaTheme="minorHAnsi"/>
        </w:rPr>
        <w:t>lisen enligt 6</w:t>
      </w:r>
      <w:r>
        <w:rPr>
          <w:rFonts w:eastAsiaTheme="minorHAnsi"/>
        </w:rPr>
        <w:t> </w:t>
      </w:r>
      <w:r w:rsidRPr="0000065D">
        <w:rPr>
          <w:rFonts w:eastAsiaTheme="minorHAnsi"/>
        </w:rPr>
        <w:t>kap. 11</w:t>
      </w:r>
      <w:r>
        <w:rPr>
          <w:rFonts w:eastAsiaTheme="minorHAnsi"/>
        </w:rPr>
        <w:t> </w:t>
      </w:r>
      <w:r w:rsidRPr="0000065D">
        <w:rPr>
          <w:rFonts w:eastAsiaTheme="minorHAnsi"/>
        </w:rPr>
        <w:t>§ polisdatal</w:t>
      </w:r>
      <w:r>
        <w:rPr>
          <w:rFonts w:eastAsiaTheme="minorHAnsi"/>
        </w:rPr>
        <w:t>agen använda känsliga personupp</w:t>
      </w:r>
      <w:r w:rsidRPr="0000065D">
        <w:rPr>
          <w:rFonts w:eastAsiaTheme="minorHAnsi"/>
        </w:rPr>
        <w:t>gifter som sökbegrepp endast om det är absolut nödvändigt.</w:t>
      </w:r>
    </w:p>
    <w:p w14:paraId="23FA7F8F" w14:textId="77777777" w:rsidR="000E3A6B" w:rsidRPr="0000065D" w:rsidRDefault="000E3A6B" w:rsidP="000E3A6B">
      <w:pPr>
        <w:pStyle w:val="Rubrik5utannumrering"/>
      </w:pPr>
      <w:r w:rsidRPr="0000065D">
        <w:t>Bevarande och gallring</w:t>
      </w:r>
    </w:p>
    <w:p w14:paraId="5BFC4579" w14:textId="77777777" w:rsidR="000E3A6B" w:rsidRPr="0000065D" w:rsidRDefault="000E3A6B" w:rsidP="000E3A6B">
      <w:pPr>
        <w:pStyle w:val="Brdtext"/>
        <w:rPr>
          <w:rFonts w:eastAsiaTheme="minorHAnsi"/>
        </w:rPr>
      </w:pPr>
      <w:r w:rsidRPr="0000065D">
        <w:rPr>
          <w:rFonts w:eastAsiaTheme="minorHAnsi"/>
        </w:rPr>
        <w:t>I 6</w:t>
      </w:r>
      <w:r>
        <w:rPr>
          <w:rFonts w:eastAsiaTheme="minorHAnsi"/>
        </w:rPr>
        <w:t> </w:t>
      </w:r>
      <w:r w:rsidRPr="0000065D">
        <w:rPr>
          <w:rFonts w:eastAsiaTheme="minorHAnsi"/>
        </w:rPr>
        <w:t>kap. 6</w:t>
      </w:r>
      <w:r>
        <w:rPr>
          <w:rFonts w:eastAsiaTheme="minorHAnsi"/>
        </w:rPr>
        <w:t> </w:t>
      </w:r>
      <w:r w:rsidRPr="0000065D">
        <w:rPr>
          <w:rFonts w:eastAsiaTheme="minorHAnsi"/>
        </w:rPr>
        <w:t>§ polisdatalagen föreskrivs att Säkerhetspolisen inte får bevara personuppgifter under längre tid än vad som behövs för något eller några av de ändamål som anges i lagen. I 6</w:t>
      </w:r>
      <w:r>
        <w:rPr>
          <w:rFonts w:eastAsiaTheme="minorHAnsi"/>
        </w:rPr>
        <w:t> </w:t>
      </w:r>
      <w:r w:rsidRPr="0000065D">
        <w:rPr>
          <w:rFonts w:eastAsiaTheme="minorHAnsi"/>
        </w:rPr>
        <w:t>kap. 7 och 12–14</w:t>
      </w:r>
      <w:r>
        <w:rPr>
          <w:rFonts w:eastAsiaTheme="minorHAnsi"/>
        </w:rPr>
        <w:t> </w:t>
      </w:r>
      <w:r w:rsidRPr="0000065D">
        <w:rPr>
          <w:rFonts w:eastAsiaTheme="minorHAnsi"/>
        </w:rPr>
        <w:t>§§ regleras hur länge uppgifter längst får bevaras.</w:t>
      </w:r>
    </w:p>
    <w:p w14:paraId="78021975" w14:textId="77777777" w:rsidR="000E3A6B" w:rsidRPr="0000065D" w:rsidRDefault="000E3A6B" w:rsidP="000E3A6B">
      <w:pPr>
        <w:pStyle w:val="Brdtextmedindrag"/>
        <w:rPr>
          <w:rFonts w:eastAsiaTheme="minorHAnsi"/>
        </w:rPr>
      </w:pPr>
      <w:r w:rsidRPr="0000065D">
        <w:rPr>
          <w:rFonts w:eastAsiaTheme="minorHAnsi"/>
        </w:rPr>
        <w:t>Personuppgifter som inte har gjorts gemensamt tillgängliga ska, om de behandlas i ett ärende, gallras senast ett år efter att ärendet avslutats. Om uppgifterna inte kan hänföras till ett ärende ska de gallras senast ett år efter att de behandlades automatiserat första gången.</w:t>
      </w:r>
    </w:p>
    <w:p w14:paraId="039789EE" w14:textId="77777777" w:rsidR="000E3A6B" w:rsidRPr="0000065D" w:rsidRDefault="000E3A6B" w:rsidP="000E3A6B">
      <w:pPr>
        <w:pStyle w:val="Brdtextmedindrag"/>
        <w:rPr>
          <w:rFonts w:eastAsiaTheme="minorHAnsi"/>
        </w:rPr>
      </w:pPr>
      <w:r w:rsidRPr="0000065D">
        <w:rPr>
          <w:rFonts w:eastAsiaTheme="minorHAnsi"/>
        </w:rPr>
        <w:t>Personuppgifter som har gjorts gemensamt tillgängliga ska gallras senast tio år efter utgången av det kalenderår då den senaste registrering</w:t>
      </w:r>
      <w:r>
        <w:rPr>
          <w:rFonts w:eastAsiaTheme="minorHAnsi"/>
        </w:rPr>
        <w:softHyphen/>
      </w:r>
      <w:r w:rsidRPr="0000065D">
        <w:rPr>
          <w:rFonts w:eastAsiaTheme="minorHAnsi"/>
        </w:rPr>
        <w:t>en avseende personen gjordes. Särskilda regler gäller för personuppgifter som behandlas i en uppgiftssamling som har skapats för att bearbeta och analysera information och som enbart särskilt angivna tjänstemän har tillgång till. Sådana personuppgifter ska gallras senast tre år efter ut</w:t>
      </w:r>
      <w:r>
        <w:rPr>
          <w:rFonts w:eastAsiaTheme="minorHAnsi"/>
        </w:rPr>
        <w:softHyphen/>
      </w:r>
      <w:r w:rsidRPr="0000065D">
        <w:rPr>
          <w:rFonts w:eastAsiaTheme="minorHAnsi"/>
        </w:rPr>
        <w:t>gången av det kalenderår då den senaste registreringen avseende perso</w:t>
      </w:r>
      <w:r>
        <w:rPr>
          <w:rFonts w:eastAsiaTheme="minorHAnsi"/>
        </w:rPr>
        <w:softHyphen/>
      </w:r>
      <w:r w:rsidRPr="0000065D">
        <w:rPr>
          <w:rFonts w:eastAsiaTheme="minorHAnsi"/>
        </w:rPr>
        <w:t>nen gjordes. Om det finns särskilda skäl får Säkerhetspolisen besluta att personuppgifter får bevaras längre tid om uppgifterna fortfarande behövs för det ändamål för vilket de behandlas.</w:t>
      </w:r>
    </w:p>
    <w:p w14:paraId="67931CA4" w14:textId="77777777" w:rsidR="000E3A6B" w:rsidRPr="0000065D" w:rsidRDefault="000E3A6B" w:rsidP="000E3A6B">
      <w:pPr>
        <w:pStyle w:val="Rubrik3utannumrering"/>
      </w:pPr>
      <w:r w:rsidRPr="0000065D">
        <w:t>Annan tillämplig lagstiftning</w:t>
      </w:r>
    </w:p>
    <w:p w14:paraId="11BEADBA" w14:textId="77777777" w:rsidR="000E3A6B" w:rsidRPr="0000065D" w:rsidRDefault="000E3A6B" w:rsidP="000E3A6B">
      <w:pPr>
        <w:pStyle w:val="Brdtext"/>
        <w:rPr>
          <w:rFonts w:eastAsiaTheme="minorHAnsi"/>
        </w:rPr>
      </w:pPr>
      <w:r w:rsidRPr="0000065D">
        <w:rPr>
          <w:rFonts w:eastAsiaTheme="minorHAnsi"/>
        </w:rPr>
        <w:t>Säkerhetspolisen tillämpar också lagen</w:t>
      </w:r>
      <w:r>
        <w:rPr>
          <w:rFonts w:eastAsiaTheme="minorHAnsi"/>
        </w:rPr>
        <w:t xml:space="preserve"> (2017:496)</w:t>
      </w:r>
      <w:r w:rsidRPr="0000065D">
        <w:rPr>
          <w:rFonts w:eastAsiaTheme="minorHAnsi"/>
        </w:rPr>
        <w:t xml:space="preserve"> om internationellt polisiärt samarbete och föreskrifter som har meddelats i anslutning till den lagen. Lagen tillämpas på polisiärt samarbete mellan Sverige och andra stater i den utsträckning som Sverige i en internationell överens</w:t>
      </w:r>
      <w:r>
        <w:rPr>
          <w:rFonts w:eastAsiaTheme="minorHAnsi"/>
        </w:rPr>
        <w:softHyphen/>
      </w:r>
      <w:r w:rsidRPr="0000065D">
        <w:rPr>
          <w:rFonts w:eastAsiaTheme="minorHAnsi"/>
        </w:rPr>
        <w:t xml:space="preserve">kommelse har gjort sådana åtaganden som avses i lagen. </w:t>
      </w:r>
      <w:r>
        <w:rPr>
          <w:rFonts w:eastAsiaTheme="minorHAnsi"/>
        </w:rPr>
        <w:t xml:space="preserve">För Säkerhetspolisen </w:t>
      </w:r>
      <w:r w:rsidRPr="0000065D">
        <w:rPr>
          <w:rFonts w:eastAsiaTheme="minorHAnsi"/>
        </w:rPr>
        <w:t>behandling av personuppgifter vid internationellt polisiärt samarbete</w:t>
      </w:r>
      <w:r w:rsidRPr="0000065D" w:rsidDel="0078527C">
        <w:rPr>
          <w:rFonts w:eastAsiaTheme="minorHAnsi"/>
        </w:rPr>
        <w:t xml:space="preserve"> </w:t>
      </w:r>
      <w:r>
        <w:rPr>
          <w:rFonts w:eastAsiaTheme="minorHAnsi"/>
        </w:rPr>
        <w:t>gäller</w:t>
      </w:r>
      <w:r w:rsidRPr="0000065D" w:rsidDel="0078527C">
        <w:rPr>
          <w:rFonts w:eastAsiaTheme="minorHAnsi"/>
        </w:rPr>
        <w:t xml:space="preserve"> </w:t>
      </w:r>
      <w:r>
        <w:rPr>
          <w:rFonts w:eastAsiaTheme="minorHAnsi"/>
        </w:rPr>
        <w:t>polisdatalagen</w:t>
      </w:r>
      <w:r w:rsidRPr="0000065D">
        <w:rPr>
          <w:rFonts w:eastAsiaTheme="minorHAnsi"/>
        </w:rPr>
        <w:t>, om inte</w:t>
      </w:r>
      <w:r>
        <w:rPr>
          <w:rFonts w:eastAsiaTheme="minorHAnsi"/>
        </w:rPr>
        <w:t xml:space="preserve"> annat följer av lagen om inter</w:t>
      </w:r>
      <w:r w:rsidRPr="0000065D">
        <w:rPr>
          <w:rFonts w:eastAsiaTheme="minorHAnsi"/>
        </w:rPr>
        <w:t>nationellt polisiärt samar</w:t>
      </w:r>
      <w:r>
        <w:rPr>
          <w:rFonts w:eastAsiaTheme="minorHAnsi"/>
        </w:rPr>
        <w:softHyphen/>
      </w:r>
      <w:r w:rsidRPr="0000065D">
        <w:rPr>
          <w:rFonts w:eastAsiaTheme="minorHAnsi"/>
        </w:rPr>
        <w:t>bete eller förskrifter som regeringen har meddelat i anslutning till den lagen.</w:t>
      </w:r>
    </w:p>
    <w:p w14:paraId="5B1B6C7F" w14:textId="77777777" w:rsidR="000E3A6B" w:rsidRPr="0000065D" w:rsidRDefault="000E3A6B" w:rsidP="000E3A6B">
      <w:pPr>
        <w:pStyle w:val="Brdtextmedindrag"/>
        <w:rPr>
          <w:rFonts w:eastAsiaTheme="minorHAnsi"/>
        </w:rPr>
      </w:pPr>
      <w:r w:rsidRPr="0000065D">
        <w:rPr>
          <w:rFonts w:eastAsiaTheme="minorHAnsi"/>
        </w:rPr>
        <w:t>I 7–9</w:t>
      </w:r>
      <w:r>
        <w:rPr>
          <w:rFonts w:eastAsiaTheme="minorHAnsi"/>
        </w:rPr>
        <w:t> </w:t>
      </w:r>
      <w:r w:rsidRPr="0000065D">
        <w:rPr>
          <w:rFonts w:eastAsiaTheme="minorHAnsi"/>
        </w:rPr>
        <w:t>kap. lagen om internationellt polisiärt samarbete regleras infor</w:t>
      </w:r>
      <w:r>
        <w:rPr>
          <w:rFonts w:eastAsiaTheme="minorHAnsi"/>
        </w:rPr>
        <w:softHyphen/>
      </w:r>
      <w:r w:rsidRPr="0000065D">
        <w:rPr>
          <w:rFonts w:eastAsiaTheme="minorHAnsi"/>
        </w:rPr>
        <w:t>mationsutbyte enligt vissa EU-rättsakter; Prümrådsbeslutet, CBE-direk</w:t>
      </w:r>
      <w:r>
        <w:rPr>
          <w:rFonts w:eastAsiaTheme="minorHAnsi"/>
        </w:rPr>
        <w:softHyphen/>
      </w:r>
      <w:r w:rsidRPr="0000065D">
        <w:rPr>
          <w:rFonts w:eastAsiaTheme="minorHAnsi"/>
        </w:rPr>
        <w:t>tivet och VIS-rådsbeslutet.</w:t>
      </w:r>
      <w:r>
        <w:rPr>
          <w:rFonts w:eastAsiaTheme="minorHAnsi"/>
        </w:rPr>
        <w:t xml:space="preserve"> I 10 kap. regleras uppgiftsutbyte enligt avtalet med USA.</w:t>
      </w:r>
    </w:p>
    <w:p w14:paraId="461E1941" w14:textId="77777777" w:rsidR="000E3A6B" w:rsidRDefault="000E3A6B" w:rsidP="000E3A6B">
      <w:pPr>
        <w:pStyle w:val="Rubrik1"/>
      </w:pPr>
      <w:bookmarkStart w:id="29" w:name="_Toc9328285"/>
      <w:bookmarkStart w:id="30" w:name="_Toc17451355"/>
      <w:r w:rsidRPr="00B528FF">
        <w:lastRenderedPageBreak/>
        <w:t>Europeiska unionens dataskyddsreform</w:t>
      </w:r>
      <w:bookmarkEnd w:id="29"/>
      <w:bookmarkEnd w:id="30"/>
      <w:r>
        <w:t xml:space="preserve"> </w:t>
      </w:r>
    </w:p>
    <w:p w14:paraId="0BBBB9A5" w14:textId="77777777" w:rsidR="000E3A6B" w:rsidRPr="008B440C" w:rsidRDefault="000E3A6B" w:rsidP="000E3A6B">
      <w:pPr>
        <w:pStyle w:val="Rubrik2"/>
        <w:spacing w:before="0"/>
      </w:pPr>
      <w:bookmarkStart w:id="31" w:name="_Toc9328286"/>
      <w:bookmarkStart w:id="32" w:name="_Toc17451356"/>
      <w:r>
        <w:t>Två nya rättsliga instrument</w:t>
      </w:r>
      <w:bookmarkEnd w:id="31"/>
      <w:bookmarkEnd w:id="32"/>
    </w:p>
    <w:p w14:paraId="3BCD990D" w14:textId="77777777" w:rsidR="000E3A6B" w:rsidRDefault="000E3A6B" w:rsidP="000E3A6B">
      <w:pPr>
        <w:pStyle w:val="Brdtext"/>
      </w:pPr>
      <w:r>
        <w:t xml:space="preserve">Den allmänna regleringen av behandling av personuppgifter inom EU har sedan länge funnits i 1995 års dataskyddsdirektiv, vilket genomfördes genom personuppgiftslagen (1998:204). </w:t>
      </w:r>
      <w:r w:rsidRPr="00EA3041">
        <w:t>Efter flera års förhandlingar enades Europaparlamentet och rådet den 27</w:t>
      </w:r>
      <w:r>
        <w:t> </w:t>
      </w:r>
      <w:r w:rsidRPr="00EA3041">
        <w:t>april 2016 om en ny regle</w:t>
      </w:r>
      <w:r>
        <w:softHyphen/>
      </w:r>
      <w:r w:rsidRPr="00EA3041">
        <w:t>ring av skyddet för enskilda vid behandling av personuppgifter. Den be</w:t>
      </w:r>
      <w:r>
        <w:softHyphen/>
      </w:r>
      <w:r w:rsidRPr="00EA3041">
        <w:t>står av två rättslig</w:t>
      </w:r>
      <w:r>
        <w:t xml:space="preserve">a instrument. </w:t>
      </w:r>
      <w:r w:rsidRPr="004C698D">
        <w:t>Det ena är dataskyddsförordningen</w:t>
      </w:r>
      <w:r>
        <w:t xml:space="preserve"> och d</w:t>
      </w:r>
      <w:r w:rsidRPr="004C698D">
        <w:t xml:space="preserve">et </w:t>
      </w:r>
      <w:r>
        <w:t>andra är dataskyddsdirektivet</w:t>
      </w:r>
      <w:r w:rsidRPr="004C698D">
        <w:t xml:space="preserve">. </w:t>
      </w:r>
      <w:r w:rsidRPr="00E32E76">
        <w:t>Viss behandling av personuppgifte</w:t>
      </w:r>
      <w:r>
        <w:t xml:space="preserve">r undantas från både dataskyddsförordningens och </w:t>
      </w:r>
      <w:r w:rsidRPr="00E32E76">
        <w:t>dataskyddsdirektivets tillämpnings</w:t>
      </w:r>
      <w:r>
        <w:softHyphen/>
      </w:r>
      <w:r w:rsidRPr="00E32E76">
        <w:t>områden. Det gäller personuppgiftsbehandling i verksamhet</w:t>
      </w:r>
      <w:r>
        <w:t xml:space="preserve"> som inte omfattas av unionsrät</w:t>
      </w:r>
      <w:r w:rsidRPr="00E32E76">
        <w:t>ten, däribland området nationell säkerhet.</w:t>
      </w:r>
    </w:p>
    <w:p w14:paraId="597564B5" w14:textId="77777777" w:rsidR="000E3A6B" w:rsidRDefault="000E3A6B" w:rsidP="000E3A6B">
      <w:pPr>
        <w:pStyle w:val="Rubrik2"/>
      </w:pPr>
      <w:bookmarkStart w:id="33" w:name="_Toc9328287"/>
      <w:bookmarkStart w:id="34" w:name="_Toc17451357"/>
      <w:r>
        <w:t>Dataskyddsförordningen och dataskyddslagen</w:t>
      </w:r>
      <w:bookmarkEnd w:id="33"/>
      <w:bookmarkEnd w:id="34"/>
    </w:p>
    <w:p w14:paraId="07A55D8E" w14:textId="77777777" w:rsidR="000E3A6B" w:rsidRDefault="000E3A6B" w:rsidP="000E3A6B">
      <w:pPr>
        <w:pStyle w:val="Brdtext"/>
      </w:pPr>
      <w:r w:rsidRPr="004C698D">
        <w:t xml:space="preserve">Dataskyddsförordningen </w:t>
      </w:r>
      <w:r>
        <w:t>utgör sedan den 25 maj 2018 den generella reg</w:t>
      </w:r>
      <w:r>
        <w:softHyphen/>
        <w:t>leringen av personuppgiftsbehandling inom EU. Förordningen ersätter 1995 års dataskyddsdirektiv och baseras till stor del på den struktur och reglering som finns i det direktivet. I förordningen regleras bl.a. grund</w:t>
      </w:r>
      <w:r>
        <w:softHyphen/>
        <w:t>läggande principer för behandling av personuppgifter, den registrerades rättigheter, personuppgiftsansvar, tillsyn över personuppgiftsbehandling och rätten för enskilda att få tillgång till rättsmedel. Genom dataskydds</w:t>
      </w:r>
      <w:r>
        <w:softHyphen/>
        <w:t xml:space="preserve">förordningen införs ett nytt system med administrativa sanktionsavgifter som ska tas ut vid överträdelser av förordningen. </w:t>
      </w:r>
    </w:p>
    <w:p w14:paraId="6E02D657" w14:textId="77777777" w:rsidR="000E3A6B" w:rsidRDefault="000E3A6B" w:rsidP="000E3A6B">
      <w:pPr>
        <w:pStyle w:val="Brdtextmedindrag"/>
      </w:pPr>
      <w:r>
        <w:t>Från dataskyddsförordningens tillämpningsområde undantas bl.a. per</w:t>
      </w:r>
      <w:r>
        <w:softHyphen/>
        <w:t>sonuppgiftsbehandling som utgör ett led i en verksamhet som inte omfat</w:t>
      </w:r>
      <w:r>
        <w:softHyphen/>
        <w:t>tas av unionsrätten eller som utförs av medlemsstaterna när de bedriver verksamhet som omfattas av den gemensamma utrikes- och säkerhetspo</w:t>
      </w:r>
      <w:r>
        <w:softHyphen/>
        <w:t>litiken. Vidare gäller förordningen inte för sådan behandling av person</w:t>
      </w:r>
      <w:r>
        <w:softHyphen/>
        <w:t>uppgifter som utförs av behöriga myndigheter för ändamålen att före</w:t>
      </w:r>
      <w:r>
        <w:softHyphen/>
        <w:t>bygga, utreda, upptäcka eller lagföra brott eller verkställa straff. Sådan personuppgiftsbehandling omfattas i stället av dataskyddsdirektivets till</w:t>
      </w:r>
      <w:r>
        <w:softHyphen/>
        <w:t xml:space="preserve">lämpningsområde. </w:t>
      </w:r>
    </w:p>
    <w:p w14:paraId="7DE5CBED" w14:textId="77777777" w:rsidR="000E3A6B" w:rsidRDefault="000E3A6B" w:rsidP="000E3A6B">
      <w:pPr>
        <w:pStyle w:val="Brdtextmedindrag"/>
      </w:pPr>
      <w:r>
        <w:t>När</w:t>
      </w:r>
      <w:r w:rsidRPr="004C698D">
        <w:t xml:space="preserve"> dataskyddsföro</w:t>
      </w:r>
      <w:r>
        <w:t>r</w:t>
      </w:r>
      <w:r w:rsidRPr="004C698D">
        <w:t>dningen började tillämpas</w:t>
      </w:r>
      <w:r>
        <w:t xml:space="preserve"> upphörde</w:t>
      </w:r>
      <w:r w:rsidRPr="004C698D">
        <w:t xml:space="preserve"> </w:t>
      </w:r>
      <w:r>
        <w:t>p</w:t>
      </w:r>
      <w:r w:rsidRPr="004C698D">
        <w:t>erson</w:t>
      </w:r>
      <w:r>
        <w:softHyphen/>
      </w:r>
      <w:r w:rsidRPr="004C698D">
        <w:t>upp</w:t>
      </w:r>
      <w:r>
        <w:softHyphen/>
      </w:r>
      <w:r w:rsidRPr="004C698D">
        <w:t>gift</w:t>
      </w:r>
      <w:r>
        <w:t>s</w:t>
      </w:r>
      <w:r w:rsidRPr="004C698D">
        <w:t>lagen (1998:204) att gälla</w:t>
      </w:r>
      <w:r>
        <w:t>.</w:t>
      </w:r>
      <w:r w:rsidRPr="004C698D">
        <w:t xml:space="preserve"> </w:t>
      </w:r>
      <w:r>
        <w:t>S</w:t>
      </w:r>
      <w:r w:rsidRPr="004C698D">
        <w:t xml:space="preserve">amtidigt trädde </w:t>
      </w:r>
      <w:bookmarkStart w:id="35" w:name="_Hlk507918447"/>
      <w:r w:rsidRPr="002D11B9">
        <w:t>lagen (</w:t>
      </w:r>
      <w:r w:rsidRPr="008B0598">
        <w:t>2018:</w:t>
      </w:r>
      <w:r>
        <w:t>218</w:t>
      </w:r>
      <w:r w:rsidRPr="002D11B9">
        <w:t>) med kompletterande bestämmelser till EU:s dataskyddsförordning</w:t>
      </w:r>
      <w:bookmarkEnd w:id="35"/>
      <w:r>
        <w:t xml:space="preserve"> (i det föl</w:t>
      </w:r>
      <w:r>
        <w:softHyphen/>
        <w:t>jande dataskyddslagen)</w:t>
      </w:r>
      <w:r w:rsidRPr="004C698D">
        <w:t xml:space="preserve"> i</w:t>
      </w:r>
      <w:r>
        <w:t> </w:t>
      </w:r>
      <w:r w:rsidRPr="004C698D">
        <w:t>kraft.</w:t>
      </w:r>
      <w:r>
        <w:t xml:space="preserve"> Enligt 1 kap. 2 § ska bestämmelserna i dataskyddsförordningen och dataskyddslagen gälla även utanför sitt egentliga tillämpningsområde, t.ex. i verksamhet som rör nationell säker</w:t>
      </w:r>
      <w:r>
        <w:softHyphen/>
        <w:t>het. Det gäller dock enligt 1 kap. 3 § 3 inte Säkerhetspolisens brottsbe</w:t>
      </w:r>
      <w:r>
        <w:softHyphen/>
        <w:t>kämpande verksamhet. Dataskyddslagen är subsidiär i förhållande till annan lag eller förordning, vilket möjliggör avvikande bestämmelser i registerförfattningar. Dataskyddslagen</w:t>
      </w:r>
      <w:r w:rsidRPr="004C698D">
        <w:t xml:space="preserve"> gäller </w:t>
      </w:r>
      <w:r>
        <w:t>på samma sätt som data</w:t>
      </w:r>
      <w:r>
        <w:softHyphen/>
        <w:t xml:space="preserve">skyddsförordningen </w:t>
      </w:r>
      <w:r w:rsidRPr="004C698D">
        <w:t xml:space="preserve">inte när </w:t>
      </w:r>
      <w:r>
        <w:t>dataskydds</w:t>
      </w:r>
      <w:r w:rsidRPr="004C698D">
        <w:t>direktivet är tillämpligt.</w:t>
      </w:r>
    </w:p>
    <w:p w14:paraId="73CD3AE8" w14:textId="77777777" w:rsidR="000E3A6B" w:rsidRDefault="000E3A6B" w:rsidP="000E3A6B">
      <w:pPr>
        <w:pStyle w:val="Rubrik2"/>
      </w:pPr>
      <w:bookmarkStart w:id="36" w:name="_Toc9328288"/>
      <w:bookmarkStart w:id="37" w:name="_Toc17451358"/>
      <w:r>
        <w:lastRenderedPageBreak/>
        <w:t>Genomförandet av</w:t>
      </w:r>
      <w:r w:rsidRPr="001C3F3D">
        <w:t xml:space="preserve"> dataskyddsdirektiv</w:t>
      </w:r>
      <w:r>
        <w:t>et</w:t>
      </w:r>
      <w:bookmarkEnd w:id="36"/>
      <w:bookmarkEnd w:id="37"/>
    </w:p>
    <w:p w14:paraId="2359C135" w14:textId="77777777" w:rsidR="000E3A6B" w:rsidRPr="008B440C" w:rsidRDefault="000E3A6B" w:rsidP="000E3A6B">
      <w:pPr>
        <w:pStyle w:val="Rubrik3utannumrering"/>
        <w:spacing w:before="0"/>
      </w:pPr>
      <w:r>
        <w:t>Brottsdatalagen</w:t>
      </w:r>
    </w:p>
    <w:p w14:paraId="4555C986" w14:textId="77777777" w:rsidR="000E3A6B" w:rsidRDefault="000E3A6B" w:rsidP="000E3A6B">
      <w:pPr>
        <w:pStyle w:val="Brdtext"/>
      </w:pPr>
      <w:r w:rsidRPr="001C3F3D">
        <w:t>D</w:t>
      </w:r>
      <w:r>
        <w:t>ataskyddsd</w:t>
      </w:r>
      <w:r w:rsidRPr="001C3F3D">
        <w:t>irektivet ska dels skydda fysiska personers grundläggande rättigheter</w:t>
      </w:r>
      <w:r>
        <w:t xml:space="preserve"> och friheter</w:t>
      </w:r>
      <w:r w:rsidRPr="001C3F3D">
        <w:t xml:space="preserve">, särskilt deras rätt till skydd av personuppgifter, dels underlätta det informationsutbyte mellan behöriga myndigheter som är nödvändigt enligt unionsrätt eller nationell rätt. Direktivet ersätter </w:t>
      </w:r>
      <w:r w:rsidRPr="00037808">
        <w:t>rådets rambeslut 2008/977/RIF av den 27</w:t>
      </w:r>
      <w:r>
        <w:t> </w:t>
      </w:r>
      <w:r w:rsidRPr="00037808">
        <w:t>november 2008 om skydd av personuppgifter som behandlas inom ramen för polissamarbete och straffrättsligt samarbete</w:t>
      </w:r>
      <w:r w:rsidRPr="004C698D">
        <w:t xml:space="preserve">. </w:t>
      </w:r>
      <w:r>
        <w:t xml:space="preserve">Direktivet har </w:t>
      </w:r>
      <w:r w:rsidRPr="004C698D">
        <w:t xml:space="preserve">i huvudsak </w:t>
      </w:r>
      <w:r>
        <w:t>genomförts</w:t>
      </w:r>
      <w:r w:rsidRPr="004C698D">
        <w:t xml:space="preserve"> genom en ny</w:t>
      </w:r>
      <w:r>
        <w:t xml:space="preserve"> ramlag,</w:t>
      </w:r>
      <w:r w:rsidRPr="004C698D">
        <w:t xml:space="preserve"> brottsdatalag</w:t>
      </w:r>
      <w:r>
        <w:t xml:space="preserve">en (2018:1177), </w:t>
      </w:r>
      <w:r w:rsidRPr="009670A8">
        <w:t>som trädde i kraft den 1 augusti 2018.</w:t>
      </w:r>
      <w:r w:rsidRPr="004C698D">
        <w:t xml:space="preserve"> </w:t>
      </w:r>
    </w:p>
    <w:p w14:paraId="0720E729" w14:textId="77777777" w:rsidR="000E3A6B" w:rsidRDefault="000E3A6B" w:rsidP="000E3A6B">
      <w:pPr>
        <w:pStyle w:val="Brdtextmedindrag"/>
      </w:pPr>
      <w:r>
        <w:t>Brottsdatalagen drar upp gränsen mellan å ena sidan den särskilda reg</w:t>
      </w:r>
      <w:r>
        <w:softHyphen/>
        <w:t>leringen av behandling av personuppgifter vid brottsbekämpning, lag</w:t>
      </w:r>
      <w:r>
        <w:softHyphen/>
        <w:t>föring, straffverkställighet och upprätthållande av allmän ordning och säkerhet och å andra sidan dataskyddsförordningens tillämpningsområde. Lagen ska tillämpas av dem som är behöriga myndigheter enligt lagen, om syftet med personuppgiftsbehandlingen är att förebygga, förhindra eller upptäcka brottslig verksamhet, utreda eller lagföra brott, verkställa straffrättsliga påföljder eller upprätthålla allmän ordning och säkerhet. Det är alltså syftet med behandlingen av personuppgifter i det enskilda fallet som blir avgörande för när lagen ska tillämpas, inte i vilken verk</w:t>
      </w:r>
      <w:r>
        <w:softHyphen/>
        <w:t>samhet behandlingen utförs.</w:t>
      </w:r>
    </w:p>
    <w:p w14:paraId="1450BC54" w14:textId="77777777" w:rsidR="000E3A6B" w:rsidRDefault="000E3A6B" w:rsidP="000E3A6B">
      <w:pPr>
        <w:pStyle w:val="Brdtextmedindrag"/>
      </w:pPr>
      <w:r>
        <w:t>Lagen gäller enbart för sådan behandling av personuppgifter som är helt eller delvis automatiserad och för annan behandling som ingår i eller är avsedd att ingå i en strukturerad samling av personuppgifter som är tillgänglig för sökning eller sammanställning enligt särskilda kriterier.</w:t>
      </w:r>
    </w:p>
    <w:p w14:paraId="7855B156" w14:textId="77777777" w:rsidR="000E3A6B" w:rsidRDefault="000E3A6B" w:rsidP="000E3A6B">
      <w:pPr>
        <w:pStyle w:val="Brdtextmedindrag"/>
      </w:pPr>
      <w:r>
        <w:t>I brottsdatalagen regleras frågor som är gemensamma för alla behöriga myndigheter. Där finns de grundläggande bestämmelserna om hur per</w:t>
      </w:r>
      <w:r>
        <w:softHyphen/>
        <w:t>sonuppgifter får behandlas. Där regleras även personuppgiftsansvarigas skyldigheter, enskildas rättigheter och tillsynen över personuppgiftsbe</w:t>
      </w:r>
      <w:r>
        <w:softHyphen/>
        <w:t>handling. Brottsdatalagen innehåller vidare bestämmelser om administra</w:t>
      </w:r>
      <w:r>
        <w:softHyphen/>
        <w:t>tiva sanktionsavgifter, skadestånd och rättsmedel. Brottsdatalagen fyller inom sitt tillämpningsområde i stort sett samma funktion som personupp</w:t>
      </w:r>
      <w:r>
        <w:softHyphen/>
        <w:t>giftslagen tidigare gjort. Det finns, precis som tidigare, sär</w:t>
      </w:r>
      <w:r>
        <w:softHyphen/>
        <w:t>skilda registerförfattningar för flertalet av de myndigheter som tillämpar brottsdatalagen. Där finns de bestämmelser som är specifika för res</w:t>
      </w:r>
      <w:r>
        <w:softHyphen/>
        <w:t xml:space="preserve">pektive myndighet. </w:t>
      </w:r>
    </w:p>
    <w:p w14:paraId="0A8133BF" w14:textId="77777777" w:rsidR="000E3A6B" w:rsidRDefault="000E3A6B" w:rsidP="000E3A6B">
      <w:pPr>
        <w:pStyle w:val="Rubrik3utannumrering"/>
      </w:pPr>
      <w:r>
        <w:t>Ändringar i myndigheternas registerförfattningar</w:t>
      </w:r>
    </w:p>
    <w:p w14:paraId="19AAD179" w14:textId="77777777" w:rsidR="000E3A6B" w:rsidRPr="001923CD" w:rsidRDefault="000E3A6B" w:rsidP="000E3A6B">
      <w:pPr>
        <w:pStyle w:val="Rubrik5utannumrering"/>
        <w:spacing w:before="0"/>
      </w:pPr>
      <w:r>
        <w:t>Tillämpningsområdet för registerförfattningarna</w:t>
      </w:r>
    </w:p>
    <w:p w14:paraId="4932D371" w14:textId="77777777" w:rsidR="000E3A6B" w:rsidRDefault="000E3A6B" w:rsidP="000E3A6B">
      <w:pPr>
        <w:pStyle w:val="Brdtext"/>
      </w:pPr>
      <w:r>
        <w:t>Registerförfattningarna för myndigheterna i rättskedjan utgick tidigare från personuppgiftslagen, antingen genom att registerförfattningen gällde i stället för personuppgiftslagen, men hänvisade till bestämmelser i den eller genom att registerförfattningen gällde utöver personuppgiftslagen. Regeringen föreslog i propositionen Brottsdatalag – kompletterande lag</w:t>
      </w:r>
      <w:r>
        <w:softHyphen/>
        <w:t>stiftning (</w:t>
      </w:r>
      <w:r w:rsidRPr="008B0598">
        <w:t>prop. 2017/18:</w:t>
      </w:r>
      <w:r>
        <w:t xml:space="preserve">269) de ändringar i registerförfattningarna som föranleds av införandet av brottsdatalagen. Lagändringarna trädde i kraft </w:t>
      </w:r>
      <w:r>
        <w:lastRenderedPageBreak/>
        <w:t>den 1 januari 2019. Registerförfattningarna bytte då också namn.</w:t>
      </w:r>
      <w:r w:rsidDel="00786051">
        <w:t xml:space="preserve"> </w:t>
      </w:r>
      <w:r>
        <w:t>Registerförfattningarna gäller utöver brottsdatalagen och innehåller bestämmelser som innebär preciseringar, undantag eller avvikelser från bestämmelserna i den lagen.</w:t>
      </w:r>
    </w:p>
    <w:p w14:paraId="3DE670A4" w14:textId="77777777" w:rsidR="000E3A6B" w:rsidRDefault="000E3A6B" w:rsidP="000E3A6B">
      <w:pPr>
        <w:pStyle w:val="Brdtextmedindrag"/>
      </w:pPr>
      <w:r>
        <w:t xml:space="preserve">Som nyss nämnts är det syftet med personuppgiftsbehandlingen som avgör om brottsdatalagen är tillämplig. Detsamma gäller registerförfattningarnas tillämpningsområde. Tidigare reglerade registerförfattningarna personuppgiftsbehandling såväl i myndigheternas kärnverksamhet som för att lämna uppgifter till andra – oavsett för vilket ändamål det gjordes. I dag reglerar registerförfattningarna enbart den personuppgiftsbehandling som ligger inom brottsdatalagens tillämpningsområde. Det är en direkt effekt av att olika regelverk gäller för personuppgiftsbehandling inom brottsdatalagens respektive dataskyddsförordningens tillämpningsområden. </w:t>
      </w:r>
    </w:p>
    <w:p w14:paraId="4C7C0E35" w14:textId="77777777" w:rsidR="000E3A6B" w:rsidRDefault="000E3A6B" w:rsidP="000E3A6B">
      <w:pPr>
        <w:pStyle w:val="Rubrik5utannumrering"/>
      </w:pPr>
      <w:r>
        <w:t>Övergångsreglering styr Säkerhetspolisens personuppgiftsbehandling</w:t>
      </w:r>
    </w:p>
    <w:p w14:paraId="4E39DDCC" w14:textId="77777777" w:rsidR="000E3A6B" w:rsidRPr="001923CD" w:rsidRDefault="000E3A6B" w:rsidP="000E3A6B">
      <w:pPr>
        <w:pStyle w:val="Brdtext"/>
        <w:sectPr w:rsidR="000E3A6B" w:rsidRPr="001923CD" w:rsidSect="00155500">
          <w:headerReference w:type="even" r:id="rId47"/>
          <w:headerReference w:type="default" r:id="rId48"/>
          <w:footerReference w:type="even" r:id="rId49"/>
          <w:footerReference w:type="default" r:id="rId50"/>
          <w:footerReference w:type="first" r:id="rId51"/>
          <w:type w:val="continuous"/>
          <w:pgSz w:w="9356" w:h="13721" w:code="9"/>
          <w:pgMar w:top="794" w:right="2438" w:bottom="1191" w:left="1021" w:header="0" w:footer="709" w:gutter="0"/>
          <w:cols w:space="708"/>
          <w:docGrid w:linePitch="360"/>
        </w:sectPr>
      </w:pPr>
      <w:r>
        <w:t xml:space="preserve">Den 1 januari 2019 upphävdes polisdatalagen samtidigt som lagen (2018:1693) om polisens behandling av personuppgifter inom brottsdatalagens område, hädanefter polisens brottsdatalag, trädde i kraft. </w:t>
      </w:r>
      <w:r w:rsidRPr="00920376">
        <w:t xml:space="preserve">I </w:t>
      </w:r>
      <w:r>
        <w:t>förarbetena till polisens brottsdatalag ansåg regeringen att Säkerhetspolisens behandling av personuppgifter på området för nationell säkerhet inte skulle regleras i den lagen</w:t>
      </w:r>
      <w:r w:rsidRPr="00920376">
        <w:t xml:space="preserve"> </w:t>
      </w:r>
      <w:r>
        <w:t>utan</w:t>
      </w:r>
      <w:r w:rsidRPr="00920376">
        <w:t xml:space="preserve"> </w:t>
      </w:r>
      <w:r>
        <w:t>regleras på annat sätt (prop. </w:t>
      </w:r>
      <w:r w:rsidRPr="00920376">
        <w:t xml:space="preserve">2017/18:269 s. 285). I avvaktan på </w:t>
      </w:r>
      <w:r>
        <w:t>ett</w:t>
      </w:r>
      <w:r w:rsidRPr="00920376">
        <w:t xml:space="preserve"> </w:t>
      </w:r>
      <w:r>
        <w:t>sådant regelverk, gäller</w:t>
      </w:r>
      <w:r w:rsidRPr="00920376">
        <w:t xml:space="preserve"> polisdatalagen i dess äldre lydelse </w:t>
      </w:r>
      <w:r>
        <w:t>för Säkerhets</w:t>
      </w:r>
      <w:r w:rsidRPr="00920376">
        <w:t>polisens behandling av personuppgifter i</w:t>
      </w:r>
      <w:r>
        <w:t xml:space="preserve"> frågor som rör nationell säker</w:t>
      </w:r>
      <w:r w:rsidRPr="00920376">
        <w:t>het</w:t>
      </w:r>
      <w:r>
        <w:t>. I de delar polisdatalagen hänvisar till personuppgiftslagen fortsätter även den lagen att gälla för Säkerhetspolisen. Även vissa äldre bestämmelser i offentlighets- och sekretesslagen (2009:400), säkerhetsskyddslagen (2018:585) och lagen (2017:496) om internationellt polisiärt samarbete fortsätter övergångsvis att gälla för Säkerhetspolisen (prop. 2017/18:269 s. 285).</w:t>
      </w:r>
    </w:p>
    <w:p w14:paraId="1CFEAD15" w14:textId="77777777" w:rsidR="000E3A6B" w:rsidRDefault="000E3A6B" w:rsidP="000E3A6B">
      <w:pPr>
        <w:pStyle w:val="Rubrik1"/>
      </w:pPr>
      <w:bookmarkStart w:id="38" w:name="_Toc9328289"/>
      <w:bookmarkStart w:id="39" w:name="_Toc17451359"/>
      <w:r>
        <w:t>En ny lag och dess tillämpningsområde</w:t>
      </w:r>
      <w:bookmarkEnd w:id="38"/>
      <w:bookmarkEnd w:id="39"/>
    </w:p>
    <w:p w14:paraId="7142CD87" w14:textId="77777777" w:rsidR="000E3A6B" w:rsidRDefault="000E3A6B" w:rsidP="000E3A6B">
      <w:pPr>
        <w:pStyle w:val="Rubrik2"/>
        <w:spacing w:before="0"/>
      </w:pPr>
      <w:bookmarkStart w:id="40" w:name="_Toc9328290"/>
      <w:bookmarkStart w:id="41" w:name="_Toc17451360"/>
      <w:r w:rsidRPr="00B509C2">
        <w:t>En särskild lag för Säkerhetspolisens personuppgiftsbehandling</w:t>
      </w:r>
      <w:bookmarkEnd w:id="40"/>
      <w:bookmarkEnd w:id="41"/>
    </w:p>
    <w:p w14:paraId="2AD39826" w14:textId="77777777" w:rsidR="000E3A6B" w:rsidRPr="00A76360" w:rsidRDefault="000E3A6B" w:rsidP="000E3A6B">
      <w:pPr>
        <w:pStyle w:val="Brdtextram"/>
      </w:pPr>
      <w:r w:rsidRPr="00420062">
        <w:rPr>
          <w:b/>
        </w:rPr>
        <w:t>Regeringens förslag:</w:t>
      </w:r>
      <w:r>
        <w:t xml:space="preserve"> </w:t>
      </w:r>
      <w:r w:rsidRPr="00997450">
        <w:t>Det ska införas en ny lag om Säkerhetspolisens behandling av personuppgifter</w:t>
      </w:r>
      <w:r>
        <w:t>.</w:t>
      </w:r>
      <w:r w:rsidRPr="00997450">
        <w:t xml:space="preserve"> När personuppgifter behandlas enligt den nya lagen ska lagen</w:t>
      </w:r>
      <w:r>
        <w:t xml:space="preserve"> </w:t>
      </w:r>
      <w:r w:rsidRPr="00997450">
        <w:t>med kompletterande bestäm</w:t>
      </w:r>
      <w:r>
        <w:softHyphen/>
      </w:r>
      <w:r w:rsidRPr="00997450">
        <w:t>melser till EU:s dataskyddsförordning inte gälla.</w:t>
      </w:r>
    </w:p>
    <w:p w14:paraId="1280B70F" w14:textId="77777777" w:rsidR="000E3A6B" w:rsidRPr="00A76360" w:rsidRDefault="000E3A6B" w:rsidP="000E3A6B">
      <w:pPr>
        <w:pStyle w:val="Brdtextmedindrag"/>
        <w:rPr>
          <w:sz w:val="8"/>
          <w:szCs w:val="8"/>
        </w:rPr>
      </w:pPr>
    </w:p>
    <w:p w14:paraId="6EFB7856" w14:textId="77777777" w:rsidR="000E3A6B" w:rsidRDefault="000E3A6B" w:rsidP="000E3A6B">
      <w:pPr>
        <w:pStyle w:val="Brdtextmedindrag"/>
      </w:pPr>
      <w:r w:rsidRPr="0006285B">
        <w:rPr>
          <w:b/>
        </w:rPr>
        <w:t>Utredningens förslag</w:t>
      </w:r>
      <w:r>
        <w:t xml:space="preserve"> överensstämmer i huvudsak med regeringens förslag</w:t>
      </w:r>
      <w:r w:rsidRPr="00F10F7A">
        <w:t>.</w:t>
      </w:r>
      <w:r>
        <w:t xml:space="preserve"> Utredningen föreslår att den nya lagen ska benämnas Säkerhets</w:t>
      </w:r>
      <w:r>
        <w:softHyphen/>
        <w:t>polisens datalag och att den nya lagen ska innehålla en bestämmelse om förhållandet till dataskyddförordningen och dataskyddslagen.</w:t>
      </w:r>
    </w:p>
    <w:p w14:paraId="40447CCB" w14:textId="77777777" w:rsidR="000E3A6B" w:rsidRPr="0033409D" w:rsidRDefault="000E3A6B" w:rsidP="000E3A6B">
      <w:pPr>
        <w:pStyle w:val="Brdtextmedindrag"/>
      </w:pPr>
      <w:r w:rsidRPr="00B509C2">
        <w:rPr>
          <w:b/>
        </w:rPr>
        <w:lastRenderedPageBreak/>
        <w:t>Remissinstanserna</w:t>
      </w:r>
      <w:r>
        <w:rPr>
          <w:b/>
        </w:rPr>
        <w:t xml:space="preserve">: </w:t>
      </w:r>
      <w:r w:rsidRPr="00803381">
        <w:t>De</w:t>
      </w:r>
      <w:r>
        <w:rPr>
          <w:b/>
        </w:rPr>
        <w:t xml:space="preserve"> </w:t>
      </w:r>
      <w:r>
        <w:t xml:space="preserve">flesta remissinstanser tillstyrker förslaget eller har inget att invända mot det. </w:t>
      </w:r>
    </w:p>
    <w:p w14:paraId="1E7453D6" w14:textId="77777777" w:rsidR="000E3A6B" w:rsidRPr="0009475A" w:rsidRDefault="000E3A6B" w:rsidP="000E3A6B">
      <w:pPr>
        <w:pStyle w:val="Rubrik4utannumrering"/>
      </w:pPr>
      <w:r>
        <w:t>Skälen för regeringens förslag</w:t>
      </w:r>
    </w:p>
    <w:p w14:paraId="6FC0F548" w14:textId="77777777" w:rsidR="000E3A6B" w:rsidRDefault="000E3A6B" w:rsidP="000E3A6B">
      <w:pPr>
        <w:pStyle w:val="Rubrik5utannumrering"/>
        <w:spacing w:before="0"/>
      </w:pPr>
      <w:r>
        <w:t>Säkerhetspolisen är en fristående myndighet</w:t>
      </w:r>
    </w:p>
    <w:p w14:paraId="588EC25E" w14:textId="77777777" w:rsidR="000E3A6B" w:rsidRDefault="000E3A6B" w:rsidP="000E3A6B">
      <w:pPr>
        <w:pStyle w:val="Brdtext"/>
      </w:pPr>
      <w:r>
        <w:t>Vid polisdatalagens tillkomst var Säkerhetspolisen en avdelning vid Rikspolisstyrelsen. Den tidigare gällande polisdatalagen (1998:622) gäll</w:t>
      </w:r>
      <w:r>
        <w:softHyphen/>
        <w:t>de vid behandling av personuppgifter i polisens brottsbekämpande verk</w:t>
      </w:r>
      <w:r>
        <w:softHyphen/>
        <w:t>samhet vid Rikspolisstyrelsen, polismyndigheterna och Ekobrottsmyn</w:t>
      </w:r>
      <w:r>
        <w:softHyphen/>
        <w:t>digheten. Vid den numera upphävda polisdatalagens tillkomst ansåg regeringen att detsamma borde gälla för den lagen (Integritet och effektivitet i poli</w:t>
      </w:r>
      <w:r>
        <w:softHyphen/>
        <w:t>sens brottsbekämpande verksamhet, prop. 2009/10:85, s. 71). Regeringen framhöll att Säkerhetspolisens verksamhet i stor utsträckning bedrivs på liknande sätt som annan polisverksamhet och att den reglering som före</w:t>
      </w:r>
      <w:r>
        <w:softHyphen/>
        <w:t>slogs för polisen i övrigt därför i många avseenden borde tillämpas även av Säkerhetspolisen. I förarbetena konstaterades dock att särdragen i Säkerhetspolisens verksamhet motiverade att vissa bestämmelser utfor</w:t>
      </w:r>
      <w:r>
        <w:softHyphen/>
        <w:t xml:space="preserve">mades på ett sätt som var mer anpassat till den verksamheten (prop. 2009/10:85 s. 250 f.). Säkerhetspolisens behandling av personuppgifter i den brottsbekämpande verksamheten regleras därför i dag i ett särskilt kapitel i </w:t>
      </w:r>
      <w:r w:rsidRPr="0043522E">
        <w:t>polisdatalagen (avsnitt </w:t>
      </w:r>
      <w:r>
        <w:t>5.2).</w:t>
      </w:r>
    </w:p>
    <w:p w14:paraId="77C369AF" w14:textId="77777777" w:rsidR="000E3A6B" w:rsidRDefault="000E3A6B" w:rsidP="000E3A6B">
      <w:pPr>
        <w:pStyle w:val="Brdtextmedindrag"/>
      </w:pPr>
      <w:r>
        <w:t>När Säkerhetspolisen blev en fristående myndighet gjordes det vissa ändringar i polisdatalagen (Den nya polisorganisationen – några frågor om personuppgiftbehandling m.m., prop. 2014/15:94, s. 82 f.). Eftersom Säkerhetspolisens personuppgiftsbehandling var föremål för grundlig översyn när polisdatalagen infördes ansåg regeringen emellertid att det inte fanns något behov av att se över den materiella regleringen (En ny organisation för polisen, prop. 2013/14:110, s. 480 f.). Säkerhetspolisens personuppgiftsbehandling i den brottsbekämpande verksamheten regleras därför även efter omorganisationen i polisdatalagen.</w:t>
      </w:r>
    </w:p>
    <w:p w14:paraId="1EBA611A" w14:textId="77777777" w:rsidR="000E3A6B" w:rsidRDefault="000E3A6B" w:rsidP="000E3A6B">
      <w:pPr>
        <w:pStyle w:val="Rubrik5utannumrering"/>
      </w:pPr>
      <w:r>
        <w:t>Säkerhetspolisens verksamhet skiljer sig från Polismyndighetens</w:t>
      </w:r>
    </w:p>
    <w:p w14:paraId="6F2BE61A" w14:textId="77777777" w:rsidR="000E3A6B" w:rsidRDefault="000E3A6B" w:rsidP="000E3A6B">
      <w:pPr>
        <w:pStyle w:val="Brdtext"/>
      </w:pPr>
      <w:r>
        <w:t>Även om Säkerhetspolisens och Polismyndighetens verksamhet i stor ut</w:t>
      </w:r>
      <w:r>
        <w:softHyphen/>
        <w:t>sträckning bedrivs på liknande sätt, skiljer sig Säkerhetspolisens uppdrag från Polismyndighetens. Säkerhetspolisen har en betydligt mer begränsad verksamhet, inriktad på några få områden. Tyngdpunkten ligger på att förebygga och förhindra brott. Säkerhetspolisen har i uppdrag att skydda Sveriges demokratiska system, medborgarnas fri- och rättigheter och den nationella säkerheten. Säkerhetspolisens verksamhet rör därmed i princip uteslutande nationell säkerhet.</w:t>
      </w:r>
    </w:p>
    <w:p w14:paraId="0227747A" w14:textId="77777777" w:rsidR="000E3A6B" w:rsidRDefault="000E3A6B" w:rsidP="000E3A6B">
      <w:pPr>
        <w:pStyle w:val="Brdtextmedindrag"/>
      </w:pPr>
      <w:r>
        <w:t>Säkerhetspolisens uppdrag är att förebygga, förhindra och upptäcka brottslig verksamhet som innefattar brott mot Sveriges säkerhet och terror</w:t>
      </w:r>
      <w:r>
        <w:softHyphen/>
        <w:t xml:space="preserve">brott och att utreda och beivra sådana brott och vissa andra brott. Arbetet förutsätter att myndigheten har förmåga att identifiera och kartlägga sådan brottslig verksamhet. Säkerhetspolisen behöver kunna behandla personuppgifter på ett tidigt stadium, innan en person eller en gruppering har konkreta brottsplaner eller har vidtagit åtgärder för att begå brott. Säkerhetspolisens arbete är alltså främst inriktat mot att identifiera planer </w:t>
      </w:r>
      <w:r>
        <w:lastRenderedPageBreak/>
        <w:t>på och förstadier av brottslig verksamhet. När Säkerhetspolisen identifie</w:t>
      </w:r>
      <w:r>
        <w:softHyphen/>
        <w:t>rar brottslig verksamhet i ett så tidigt skede kan brottsligheten normalt förhindras. Då kan konkreta brottsliga gärningar vara svåra att urskilja. Säkerhetspolisens polisiära verksamhet fokuserar alltså på att förebygga och förhindra brott. Det innebär att det finns avgörande skillnader i Säkerhetspolisens verksamhet och arbetsmetoder jämfört med Polismyn</w:t>
      </w:r>
      <w:r>
        <w:softHyphen/>
        <w:t>dighetens.</w:t>
      </w:r>
    </w:p>
    <w:p w14:paraId="3EAC17B4" w14:textId="77777777" w:rsidR="000E3A6B" w:rsidRDefault="000E3A6B" w:rsidP="000E3A6B">
      <w:pPr>
        <w:pStyle w:val="Brdtextmedindrag"/>
      </w:pPr>
      <w:r>
        <w:t>I motsats till vad som gäller för Polismyndigheten är Säkerhetspolisens brottsutredande verksamhet mycket liten och initieras endast undantags</w:t>
      </w:r>
      <w:r>
        <w:softHyphen/>
        <w:t>vis genom anmälningar om brott. Vid misstanke om brott inleds för</w:t>
      </w:r>
      <w:r>
        <w:softHyphen/>
        <w:t>undersökning, som bedrivs enligt samma regler som gäller för Polismyn</w:t>
      </w:r>
      <w:r>
        <w:softHyphen/>
        <w:t>digheten. Vid misstanke om vissa brott ska utredningen alltid skötas av Säkerhetspolisen. Det gäller bl.a. spioneri, grovt spioneri, obehörig be</w:t>
      </w:r>
      <w:r>
        <w:softHyphen/>
        <w:t>fattning med hemlig uppgift, grov obehörig befattning med hemlig upp</w:t>
      </w:r>
      <w:r>
        <w:softHyphen/>
        <w:t>gift, olovlig underrättelseverksamhet och vissa tryckfrihets- och yttrande</w:t>
      </w:r>
      <w:r>
        <w:softHyphen/>
        <w:t>frihetsbrott. Förundersökningen leds alltid av åklagare. Säkerhetspolisen får även utreda vissa andra brott, men kan avstå från det och överlämna frågan till Polismyndigheten. Under en förundersökning har Säkerhets</w:t>
      </w:r>
      <w:r>
        <w:softHyphen/>
        <w:t>polisen samma befogenheter som Polismyndigheten och kan genomföra exempelvis husrannsakan och förhör i syfte att få fram ett tillräckligt beslutsunderlag för åklagaren.</w:t>
      </w:r>
    </w:p>
    <w:p w14:paraId="6B1634C0" w14:textId="77777777" w:rsidR="000E3A6B" w:rsidRDefault="000E3A6B" w:rsidP="000E3A6B">
      <w:pPr>
        <w:pStyle w:val="Rubrik5utannumrering"/>
      </w:pPr>
      <w:r>
        <w:t>Brottsdatalagen gäller inte Säkerhetspolisens behandling av personuppgifter som rör nationell säkerhet</w:t>
      </w:r>
    </w:p>
    <w:p w14:paraId="4DF28ADB" w14:textId="77777777" w:rsidR="000E3A6B" w:rsidRDefault="000E3A6B" w:rsidP="000E3A6B">
      <w:pPr>
        <w:pStyle w:val="Brdtext"/>
      </w:pPr>
      <w:r>
        <w:t>Brottsdatalagen ska enligt 1 kap. 2 § gälla vid behandling av personupp</w:t>
      </w:r>
      <w:r>
        <w:softHyphen/>
        <w:t>gifter som utförs i syfte att förebygga, förhindra eller upptäcka brottslig verksamhet, utreda eller lagföra brott, verkställa straffrättsliga påföljder eller upprätthålla allmän ordning och säkerhet. Enligt 1 kap. 4 § gäller lagen dock inte vid Säkerhetspolisens behandling av personuppgifter som rör nationell säkerhet eller om Polismyndigheten har övertagit en arbets</w:t>
      </w:r>
      <w:r>
        <w:softHyphen/>
        <w:t>uppgift som rör nationell säkerhet från Säkerhetspolisen.</w:t>
      </w:r>
    </w:p>
    <w:p w14:paraId="6CC5DCFB" w14:textId="52C6A664" w:rsidR="000E3A6B" w:rsidRDefault="000E3A6B" w:rsidP="000E3A6B">
      <w:pPr>
        <w:pStyle w:val="Brdtextmedindrag"/>
      </w:pPr>
      <w:r>
        <w:t>Till Säkerhetspolisens huvuduppgifter hör som nyss nämnts att före</w:t>
      </w:r>
      <w:r>
        <w:softHyphen/>
        <w:t>bygga, förhindra och upptäcka brottslig verksamhet som innefattar brott mot Sveriges säkerhet och terrorbrott och att utreda och beivra sådana brott. Säkerhetspolisen ansvarar vidare för personskyddet av den centrala stats</w:t>
      </w:r>
      <w:r>
        <w:softHyphen/>
        <w:t xml:space="preserve">ledningen. De uppgifterna avser nationell säkerhet. Säkerhetspolisen har även andra uppgifter som avser nationell säkerhet eller som har mycket nära samband med sådan verksamhet. Den absoluta merparten av Säkerhetspolisens behandling av personuppgifter ligger härigenom utanför brottsdatalagens tillämpningsområde (jfr </w:t>
      </w:r>
      <w:r w:rsidRPr="00A26311">
        <w:t>Brottsdatalag, prop. 2017/18:232 s. 103</w:t>
      </w:r>
      <w:r>
        <w:t>).</w:t>
      </w:r>
    </w:p>
    <w:p w14:paraId="7DBB78D3" w14:textId="77777777" w:rsidR="000E3A6B" w:rsidRDefault="000E3A6B" w:rsidP="000E3A6B">
      <w:pPr>
        <w:pStyle w:val="Rubrik5utannumrering"/>
      </w:pPr>
      <w:r>
        <w:t>En ny lag bör införas</w:t>
      </w:r>
    </w:p>
    <w:p w14:paraId="1C17295F" w14:textId="654A8840" w:rsidR="000E3A6B" w:rsidRDefault="000E3A6B" w:rsidP="000E3A6B">
      <w:pPr>
        <w:pStyle w:val="Brdtext"/>
      </w:pPr>
      <w:bookmarkStart w:id="42" w:name="_Hlk535572654"/>
      <w:r w:rsidRPr="00D92038">
        <w:t>Det nationella regelverket för personuppgiftsbehandling har förändrat</w:t>
      </w:r>
      <w:r>
        <w:t>s</w:t>
      </w:r>
      <w:r w:rsidRPr="00D92038">
        <w:t>. Brott</w:t>
      </w:r>
      <w:r>
        <w:t>s</w:t>
      </w:r>
      <w:r w:rsidRPr="00D92038">
        <w:t>datalagen har införts och myndigheternas registerförfattningar ha</w:t>
      </w:r>
      <w:r>
        <w:t xml:space="preserve">r anpassats till denna. Vidare har </w:t>
      </w:r>
      <w:r w:rsidRPr="00D92038">
        <w:t xml:space="preserve">polisdatalagen upphävts. </w:t>
      </w:r>
      <w:r>
        <w:t xml:space="preserve"> </w:t>
      </w:r>
      <w:r w:rsidRPr="00D92038">
        <w:t>Säkerhetspolisen tillämpar</w:t>
      </w:r>
      <w:r>
        <w:t xml:space="preserve"> därför</w:t>
      </w:r>
      <w:r w:rsidRPr="00D92038">
        <w:t xml:space="preserve"> i dag en övergångsreglering för behandling av personuppgifter som rör nationell säkerhet (avsnitt 6.3).</w:t>
      </w:r>
      <w:r>
        <w:t xml:space="preserve"> Varken b</w:t>
      </w:r>
      <w:r w:rsidRPr="00D92038">
        <w:t>rottsdatalagen</w:t>
      </w:r>
      <w:r>
        <w:t xml:space="preserve"> eller polisens brottsdatalag gäller </w:t>
      </w:r>
      <w:r w:rsidRPr="00D92038">
        <w:t>för Säkerhetspolisen</w:t>
      </w:r>
      <w:r w:rsidR="00EC05C1">
        <w:t>s</w:t>
      </w:r>
      <w:r w:rsidRPr="00D92038">
        <w:t xml:space="preserve"> </w:t>
      </w:r>
      <w:r w:rsidRPr="00D92038">
        <w:lastRenderedPageBreak/>
        <w:t>behandling av personuppgifter som rör nationell säkerhet.</w:t>
      </w:r>
      <w:r w:rsidRPr="00B77F5B">
        <w:t xml:space="preserve"> </w:t>
      </w:r>
      <w:r w:rsidRPr="00D92038">
        <w:t>Säkerhets</w:t>
      </w:r>
      <w:r w:rsidR="00EC05C1">
        <w:softHyphen/>
      </w:r>
      <w:r w:rsidRPr="00D92038">
        <w:t xml:space="preserve">polisen har </w:t>
      </w:r>
      <w:r>
        <w:t xml:space="preserve">enligt regeringens bedömning </w:t>
      </w:r>
      <w:r w:rsidRPr="00D92038">
        <w:t>ett lika stort behov av särregler för sin personuppgiftsbehandling i dag som tidigare</w:t>
      </w:r>
      <w:r>
        <w:t>. Med hänsyn till detta</w:t>
      </w:r>
      <w:r w:rsidRPr="00D92038">
        <w:t xml:space="preserve"> och till</w:t>
      </w:r>
      <w:r>
        <w:t xml:space="preserve"> att</w:t>
      </w:r>
      <w:r w:rsidRPr="00D92038">
        <w:t xml:space="preserve"> Säkerhetspolisen numera är en fristående myndighet, anser regeringen att det bör införas en ny lag som reglerar Säkerhetspolisens personuppgiftsbehandling.</w:t>
      </w:r>
      <w:r>
        <w:t xml:space="preserve"> </w:t>
      </w:r>
      <w:bookmarkEnd w:id="42"/>
    </w:p>
    <w:p w14:paraId="3F9AD896" w14:textId="77777777" w:rsidR="000E3A6B" w:rsidRDefault="000E3A6B" w:rsidP="000E3A6B">
      <w:pPr>
        <w:pStyle w:val="Rubrik5utannumrering"/>
      </w:pPr>
      <w:r>
        <w:t>Lagens benämning</w:t>
      </w:r>
    </w:p>
    <w:p w14:paraId="3273B960" w14:textId="77777777" w:rsidR="000E3A6B" w:rsidRDefault="000E3A6B" w:rsidP="000E3A6B">
      <w:pPr>
        <w:pStyle w:val="Brdtext"/>
      </w:pPr>
      <w:r>
        <w:t>Utredningen föreslår att den nya lagen ska benämnas Säkerhetspolisens datalag. När det gäller d</w:t>
      </w:r>
      <w:r w:rsidRPr="006A3710">
        <w:t xml:space="preserve">e registerförfattningar som ska gälla utöver brottsdatalagen </w:t>
      </w:r>
      <w:r>
        <w:t>föreslog utredningen att de skulle</w:t>
      </w:r>
      <w:r w:rsidRPr="006A3710">
        <w:t xml:space="preserve"> </w:t>
      </w:r>
      <w:bookmarkStart w:id="43" w:name="_Hlk509240048"/>
      <w:r>
        <w:t>ges enhetliga benäm</w:t>
      </w:r>
      <w:r>
        <w:softHyphen/>
        <w:t>ningar som kn</w:t>
      </w:r>
      <w:bookmarkEnd w:id="43"/>
      <w:r>
        <w:t>öt an till brottsdatalagen, exempelvis polisens brottsdatalag och Tullverkets brottsdatalag. Lagrådet anslöt sig till utredningens för</w:t>
      </w:r>
      <w:r>
        <w:softHyphen/>
        <w:t xml:space="preserve">slag. Regeringen konstaterade dock att de föreslagna namnen avvek från hur svenska författningar normalt benämns och följaktligen skulle bryta mot den systematik som gäller för författningars rubriker (Ds 2014:1 s. 17 f.). Regeringen ansåg därför att lagarna skulle ges namn som anger för vem författningen gäller och vad den handlar om, exempelvis lagen om polisens </w:t>
      </w:r>
      <w:r w:rsidRPr="00894E2F">
        <w:t>behandling av personuppgifter inom brottsdatalagens om</w:t>
      </w:r>
      <w:r>
        <w:softHyphen/>
      </w:r>
      <w:r w:rsidRPr="00894E2F">
        <w:t>råde</w:t>
      </w:r>
      <w:r>
        <w:t xml:space="preserve"> och lagen om Tullverkets behandling av personuppgifter inom brottsdatalagens område </w:t>
      </w:r>
      <w:r w:rsidRPr="00905C94">
        <w:t>(prop. 2017/18:269 s. 143 f. och 173 f.)</w:t>
      </w:r>
      <w:r>
        <w:t>. På samma sätt som i förarbetena till de lagarna används här namnet polisens brottsdatalag i löptexten.</w:t>
      </w:r>
    </w:p>
    <w:p w14:paraId="1C9B6B46" w14:textId="77777777" w:rsidR="000E3A6B" w:rsidRDefault="000E3A6B" w:rsidP="000E3A6B">
      <w:pPr>
        <w:pStyle w:val="Brdtextmedindrag"/>
      </w:pPr>
      <w:r>
        <w:t>Mot den bakgrunden bör den nya lagen inte ges det namn som utred</w:t>
      </w:r>
      <w:r>
        <w:softHyphen/>
        <w:t xml:space="preserve">ningen föreslår. Eftersom </w:t>
      </w:r>
      <w:r w:rsidRPr="006A3710">
        <w:t>Säkerhetspolisens personuppgiftsbehand</w:t>
      </w:r>
      <w:r>
        <w:t>l</w:t>
      </w:r>
      <w:r w:rsidRPr="006A3710">
        <w:t>ing som rör nationell säkerhet undantas från brottsdatalagens tillämpnings</w:t>
      </w:r>
      <w:r>
        <w:softHyphen/>
      </w:r>
      <w:r w:rsidRPr="006A3710">
        <w:t xml:space="preserve">område kan namnet </w:t>
      </w:r>
      <w:r>
        <w:t>inte på samma sätt som övriga brottsbekämpande myndigheters registerförfattningar kopplas till brottsdatalagen. Namnet bör vara så enkelt och tydligt som möjligt. Samtidigt bör det återspegla lagens innehåll. Den bör därför benämnas lagen om Säkerhetspolisens behandling av personuppgifter, i det följande Säkerhetspolisens datalag.</w:t>
      </w:r>
    </w:p>
    <w:p w14:paraId="116F1647" w14:textId="77777777" w:rsidR="000E3A6B" w:rsidRDefault="000E3A6B" w:rsidP="000E3A6B">
      <w:pPr>
        <w:pStyle w:val="Rubrik5utannumrering"/>
      </w:pPr>
      <w:r>
        <w:t>Regleringen ska utgå från regleringen i polisdatalagen och brottsdatalagen</w:t>
      </w:r>
    </w:p>
    <w:p w14:paraId="6DB65DF5" w14:textId="77777777" w:rsidR="000E3A6B" w:rsidRDefault="000E3A6B" w:rsidP="000E3A6B">
      <w:pPr>
        <w:pStyle w:val="Brdtext"/>
      </w:pPr>
      <w:r>
        <w:t>Regleringen i polisdatalagen av Säkerhetspolisens personuppgiftsbehand</w:t>
      </w:r>
      <w:r>
        <w:softHyphen/>
        <w:t>ling är relativt ny och har i allt väsentligt fungerat som avsetts. Bestäm</w:t>
      </w:r>
      <w:r>
        <w:softHyphen/>
        <w:t>melserna i polisdatalagen bör därför till stor del kunna bilda mönster för bestämmelserna i den nya lagen. Då den nya lagen ska vara heltäckande kommer den dock att bli betydligt mer omfattande än den nuvarande reg</w:t>
      </w:r>
      <w:r>
        <w:softHyphen/>
        <w:t>leringen för Säkerhetspolisen. Lagen bör därför indelas i kapitel. Det kan också finnas skäl att överväga om några av de nya bestämmelserna i polisens brottsdatalag</w:t>
      </w:r>
      <w:r w:rsidRPr="00322359">
        <w:t xml:space="preserve"> </w:t>
      </w:r>
      <w:r>
        <w:t>även bör tas in i den nya lagen.</w:t>
      </w:r>
    </w:p>
    <w:p w14:paraId="083F7ABD" w14:textId="77777777" w:rsidR="000E3A6B" w:rsidRDefault="000E3A6B" w:rsidP="000E3A6B">
      <w:pPr>
        <w:pStyle w:val="Brdtextmedindrag"/>
      </w:pPr>
      <w:r>
        <w:t>Eftersom varken dataskyddsdirektivet eller dataskyddsförordningen omfattar behandling av personuppgifter som utförs i verksamhet som rör nationell säkerhet finns det ur EU-rättslig synvinkel inte något som hind</w:t>
      </w:r>
      <w:r>
        <w:softHyphen/>
        <w:t xml:space="preserve">rar att den nya lagen utformas på annat sätt än brottsdatalagen. Enligt regeringens mening bör ändå särregleringen för Säkerhetspolisen följa brottsdatalagens systematik och innehåll om det inte finns skäl att välja en annan lösning med hänsyn till särdragen i Säkerhetspolisens verksamhet. </w:t>
      </w:r>
      <w:r>
        <w:lastRenderedPageBreak/>
        <w:t xml:space="preserve">Att reglerna så långt möjligt stämmer överens underlättar tillämpningen både för Säkerhetspolisen och </w:t>
      </w:r>
      <w:r w:rsidRPr="00092070">
        <w:t xml:space="preserve">för </w:t>
      </w:r>
      <w:r>
        <w:t>tillsynsmyndigheten</w:t>
      </w:r>
      <w:r w:rsidRPr="00092070">
        <w:t>.</w:t>
      </w:r>
      <w:r>
        <w:t xml:space="preserve"> </w:t>
      </w:r>
    </w:p>
    <w:p w14:paraId="06546C85" w14:textId="77777777" w:rsidR="000E3A6B" w:rsidRDefault="000E3A6B" w:rsidP="000E3A6B">
      <w:pPr>
        <w:pStyle w:val="Brdtextmedindrag"/>
      </w:pPr>
      <w:r>
        <w:t>Den EU-rättsliga regleringen, som brottsdatalagen och polisdatalagen härrör från, bygger också på och vidareutvecklar data</w:t>
      </w:r>
      <w:r>
        <w:softHyphen/>
        <w:t>skyddskonventionen. Konventionen gäller även i verksamhet som rör nationell säkerhet och Sverige är folkrättsligt bundet av konventionen med dess tilläggsprotokoll. En särreglering av Säkerhetspolisens person</w:t>
      </w:r>
      <w:r>
        <w:softHyphen/>
        <w:t>uppgiftsbehandling får således inte strida mot bestämmelserna i data</w:t>
      </w:r>
      <w:r>
        <w:softHyphen/>
        <w:t>skyddskonventionen. Genom att den nya lagen utgår från polisdatalagen och brottsdatalagen bedöms regleringen vara förenlig med dataskyddskonventionen och dess tilläggsprotokoll.</w:t>
      </w:r>
    </w:p>
    <w:p w14:paraId="6FD3E535" w14:textId="77777777" w:rsidR="000E3A6B" w:rsidRDefault="000E3A6B" w:rsidP="000E3A6B">
      <w:pPr>
        <w:pStyle w:val="Rubrik5utannumrering"/>
      </w:pPr>
      <w:r>
        <w:t xml:space="preserve">Förhållandet till dataskyddsförordningen </w:t>
      </w:r>
    </w:p>
    <w:p w14:paraId="2F0D199E" w14:textId="77777777" w:rsidR="000E3A6B" w:rsidRDefault="000E3A6B" w:rsidP="000E3A6B">
      <w:pPr>
        <w:pStyle w:val="Brdtext"/>
      </w:pPr>
      <w:r>
        <w:t>Dataskyddsförordningen ska enligt artikel 2.2 a inte tillämpas på behand</w:t>
      </w:r>
      <w:r>
        <w:softHyphen/>
        <w:t>ling av personuppgifter som utgör ett led i en verksamhet som inte om</w:t>
      </w:r>
      <w:r>
        <w:softHyphen/>
        <w:t>fattas av unionsrätten. I skäl 16 anges verksamhet rörande nationell säkerhet som exempel på sådan verksamhet. Enligt 1 kap. 2 § data</w:t>
      </w:r>
      <w:r>
        <w:softHyphen/>
        <w:t>skyddslagen utsträcks emellertid tillämpningen av dataskyddsförordning</w:t>
      </w:r>
      <w:r>
        <w:softHyphen/>
        <w:t>en och dataskyddslagen till att gälla även i verksamhet som inte omfattas av unionsrätten. I förarbe</w:t>
      </w:r>
      <w:r>
        <w:softHyphen/>
        <w:t>tena till bestämmelsen anges det dock att det med hänsyn till rikets säker</w:t>
      </w:r>
      <w:r>
        <w:softHyphen/>
        <w:t>het inte är lämpligt att låta dataskyddsförordningen bli tillämplig även inom de mest känsliga verksamhetsområdena innan den pågående över</w:t>
      </w:r>
      <w:r>
        <w:softHyphen/>
        <w:t>synen av författningarna på försvarsområdet och beredningen av försla</w:t>
      </w:r>
      <w:r>
        <w:softHyphen/>
        <w:t>gen rörande Säkerhetspolisens personuppgiftsbehandling har avslutats (Ny dataskyddslag, prop. 2017/18:105, s. 31 f.). Mot den bakgrunden undantas enligt 1 kap. 3 § dataskyddslagen bl.a. verksamhet som omfat</w:t>
      </w:r>
      <w:r>
        <w:softHyphen/>
        <w:t>tas av 6 kap. polisdatalagen från det utsträckta tillämpningsområdet.</w:t>
      </w:r>
    </w:p>
    <w:p w14:paraId="249C8383" w14:textId="77777777" w:rsidR="000E3A6B" w:rsidRDefault="000E3A6B" w:rsidP="000E3A6B">
      <w:pPr>
        <w:pStyle w:val="Brdtextmedindrag"/>
      </w:pPr>
      <w:r>
        <w:t>Säkerhetspolisens verksamhet är sådan att myndighetens personupp</w:t>
      </w:r>
      <w:r>
        <w:softHyphen/>
        <w:t>giftsbehandling bör regleras särskilt i en ny lag. Undantaget i dataskydds</w:t>
      </w:r>
      <w:r>
        <w:softHyphen/>
        <w:t>lagen bör därför hänvisa till verksamhet som omfattas av den nya lagen. Med hänsyn till att förhållandet mellan den nya lagen och dataskyddsför</w:t>
      </w:r>
      <w:r>
        <w:softHyphen/>
        <w:t>ordningen och dataskyddslagen tydliggörs i dataskyddslagen finns det inte behov av att, som utredningen föreslår, i den nya lagen ange hur den förhåller sig till dataskyddsförordningen och dataskyddslagen.</w:t>
      </w:r>
    </w:p>
    <w:p w14:paraId="236E0C83" w14:textId="77777777" w:rsidR="000E3A6B" w:rsidRDefault="000E3A6B" w:rsidP="000E3A6B">
      <w:pPr>
        <w:pStyle w:val="Rubrik2"/>
      </w:pPr>
      <w:bookmarkStart w:id="44" w:name="_Toc9328291"/>
      <w:bookmarkStart w:id="45" w:name="_Toc17451361"/>
      <w:r w:rsidRPr="0033409D">
        <w:t>Lagens syfte</w:t>
      </w:r>
      <w:bookmarkEnd w:id="44"/>
      <w:bookmarkEnd w:id="45"/>
    </w:p>
    <w:p w14:paraId="4FE2C1D9" w14:textId="77777777" w:rsidR="000E3A6B" w:rsidRPr="00A76360" w:rsidRDefault="000E3A6B" w:rsidP="000E3A6B">
      <w:pPr>
        <w:pStyle w:val="Brdtextram"/>
      </w:pPr>
      <w:r w:rsidRPr="00420062">
        <w:rPr>
          <w:b/>
        </w:rPr>
        <w:t>Regeringens förslag:</w:t>
      </w:r>
      <w:r>
        <w:t xml:space="preserve"> </w:t>
      </w:r>
      <w:r w:rsidRPr="00137292">
        <w:t>Syftet med lagen ska vara att skydda fysiska personers grundläggande rättigheter</w:t>
      </w:r>
      <w:r>
        <w:t xml:space="preserve"> </w:t>
      </w:r>
      <w:r w:rsidRPr="00CE6546">
        <w:t>och friheter</w:t>
      </w:r>
      <w:r w:rsidRPr="00137292">
        <w:t xml:space="preserve"> i samband med be</w:t>
      </w:r>
      <w:r>
        <w:softHyphen/>
      </w:r>
      <w:r w:rsidRPr="00137292">
        <w:t>handling av personuppgifter och att säkerställa att Säkerhetspolisen kan behandla och utbyta personuppgifter på ett ändamålsenligt sätt</w:t>
      </w:r>
      <w:r>
        <w:t>.</w:t>
      </w:r>
    </w:p>
    <w:p w14:paraId="49338DE1" w14:textId="77777777" w:rsidR="000E3A6B" w:rsidRPr="00A76360" w:rsidRDefault="000E3A6B" w:rsidP="000E3A6B">
      <w:pPr>
        <w:pStyle w:val="Brdtextmedindrag"/>
        <w:rPr>
          <w:sz w:val="8"/>
          <w:szCs w:val="8"/>
        </w:rPr>
      </w:pPr>
    </w:p>
    <w:p w14:paraId="59D6C7BB" w14:textId="77777777" w:rsidR="000E3A6B" w:rsidRDefault="000E3A6B" w:rsidP="000E3A6B">
      <w:pPr>
        <w:pStyle w:val="Brdtextmedindrag"/>
      </w:pPr>
      <w:r w:rsidRPr="0006285B">
        <w:rPr>
          <w:b/>
        </w:rPr>
        <w:t>Utredningens förslag</w:t>
      </w:r>
      <w:r>
        <w:rPr>
          <w:b/>
        </w:rPr>
        <w:t xml:space="preserve"> </w:t>
      </w:r>
      <w:r w:rsidRPr="006F7934">
        <w:t>ö</w:t>
      </w:r>
      <w:r>
        <w:t xml:space="preserve">verensstämmer i huvudsak med regeringens. Utredningen föreslår att ett syfte med lagen ska vara ”att skydda fysiska personer grundläggande </w:t>
      </w:r>
      <w:r w:rsidRPr="00BC40A5">
        <w:t>fri- och rättigheter</w:t>
      </w:r>
      <w:r>
        <w:t xml:space="preserve"> i samband med behandling av personuppgifter”. </w:t>
      </w:r>
    </w:p>
    <w:p w14:paraId="1FB9265B" w14:textId="77777777" w:rsidR="000E3A6B" w:rsidRPr="00401C74" w:rsidRDefault="000E3A6B" w:rsidP="000E3A6B">
      <w:pPr>
        <w:pStyle w:val="Brdtextmedindrag"/>
      </w:pPr>
      <w:r w:rsidRPr="0033409D">
        <w:rPr>
          <w:b/>
        </w:rPr>
        <w:lastRenderedPageBreak/>
        <w:t>Remissinstanserna:</w:t>
      </w:r>
      <w:r>
        <w:rPr>
          <w:b/>
        </w:rPr>
        <w:t xml:space="preserve"> </w:t>
      </w:r>
      <w:r>
        <w:t xml:space="preserve">Endast </w:t>
      </w:r>
      <w:r w:rsidRPr="00401C74">
        <w:rPr>
          <w:i/>
        </w:rPr>
        <w:t>Datainspektionen</w:t>
      </w:r>
      <w:r>
        <w:t xml:space="preserve"> yttrar sig i denna del och</w:t>
      </w:r>
      <w:r w:rsidRPr="00401C74">
        <w:t xml:space="preserve"> anser att det bör tydliggöras att ett syfte särskilt ska vara att skydda fysiska personers personliga integritet vid behandling av personuppgifter.</w:t>
      </w:r>
    </w:p>
    <w:p w14:paraId="1D01273C" w14:textId="77777777" w:rsidR="000E3A6B" w:rsidRDefault="000E3A6B" w:rsidP="000E3A6B">
      <w:pPr>
        <w:pStyle w:val="Brdtextmedindrag"/>
      </w:pPr>
      <w:r w:rsidRPr="0033409D">
        <w:rPr>
          <w:b/>
        </w:rPr>
        <w:t xml:space="preserve">Skälen för </w:t>
      </w:r>
      <w:r>
        <w:rPr>
          <w:b/>
        </w:rPr>
        <w:t>regeringen</w:t>
      </w:r>
      <w:r w:rsidRPr="0033409D">
        <w:rPr>
          <w:b/>
        </w:rPr>
        <w:t>s förslag:</w:t>
      </w:r>
      <w:r>
        <w:t xml:space="preserve"> </w:t>
      </w:r>
      <w:r w:rsidRPr="00025B70">
        <w:t xml:space="preserve">I registerförfattningar förekommer ibland bestämmelser som anger lagens övergripande syfte. </w:t>
      </w:r>
      <w:r>
        <w:t>Enligt 1 kap. 1 § brottsdatalagen är syftet med lagen att skydda fysiska per</w:t>
      </w:r>
      <w:r>
        <w:softHyphen/>
        <w:t>soners grundläggande rättigheter och friheter i samband med behandling av personuppgifter och att säkerställa att behöriga myndigheter kan be</w:t>
      </w:r>
      <w:r>
        <w:softHyphen/>
        <w:t>handla och utbyta personuppgifter med varandra på ett ändamålsenligt sätt.</w:t>
      </w:r>
    </w:p>
    <w:p w14:paraId="504AE8C9" w14:textId="77777777" w:rsidR="000E3A6B" w:rsidRDefault="000E3A6B" w:rsidP="000E3A6B">
      <w:pPr>
        <w:pStyle w:val="Brdtextmedindrag"/>
      </w:pPr>
      <w:r>
        <w:t>Bestäm</w:t>
      </w:r>
      <w:r w:rsidRPr="00025B70">
        <w:t>melser om syftet med en reglerin</w:t>
      </w:r>
      <w:r>
        <w:t>g saknar normalt egentligt mate</w:t>
      </w:r>
      <w:r w:rsidRPr="00025B70">
        <w:t xml:space="preserve">riellt innehåll. </w:t>
      </w:r>
      <w:r>
        <w:t>Det har dock inte enbart en symbolisk eller informa</w:t>
      </w:r>
      <w:r>
        <w:softHyphen/>
        <w:t>tiv betydelse att uttryck</w:t>
      </w:r>
      <w:r>
        <w:softHyphen/>
        <w:t>ligen slå fast en lags syfte. Att en lags syfte ut</w:t>
      </w:r>
      <w:r>
        <w:softHyphen/>
        <w:t xml:space="preserve">tryckligen anges kan få relevans i rättstillämpningen genom att det ger vägledning för tolkningen av de materiella bestämmelserna i lagen </w:t>
      </w:r>
      <w:r w:rsidRPr="00510DDC">
        <w:t>(prop. 2017/18:</w:t>
      </w:r>
      <w:r>
        <w:t xml:space="preserve">232 s. 73 f.). Regeringen delar därför utredningens bedömning att det finns skäl att i den nya lagen ta in en bestämmelse om lagens syfte </w:t>
      </w:r>
      <w:r w:rsidRPr="00533785">
        <w:t>så att det tyd</w:t>
      </w:r>
      <w:r>
        <w:softHyphen/>
      </w:r>
      <w:r w:rsidRPr="00533785">
        <w:t>ligt framgår att regleringen har dubbla syften</w:t>
      </w:r>
      <w:r>
        <w:t xml:space="preserve">. </w:t>
      </w:r>
    </w:p>
    <w:p w14:paraId="64D14581" w14:textId="77777777" w:rsidR="000E3A6B" w:rsidRDefault="000E3A6B" w:rsidP="000E3A6B">
      <w:pPr>
        <w:pStyle w:val="Brdtextmedindrag"/>
      </w:pPr>
      <w:r w:rsidRPr="00C75C90">
        <w:t>Att fysiska personers grundläggande rättigheter</w:t>
      </w:r>
      <w:r>
        <w:t xml:space="preserve"> och friheter</w:t>
      </w:r>
      <w:r w:rsidRPr="00C75C90">
        <w:t xml:space="preserve"> ska skyd</w:t>
      </w:r>
      <w:r>
        <w:softHyphen/>
      </w:r>
      <w:r w:rsidRPr="00C75C90">
        <w:t>das vid behandling av personuppgifter är en central målsättning för regle</w:t>
      </w:r>
      <w:r>
        <w:softHyphen/>
      </w:r>
      <w:r w:rsidRPr="00C75C90">
        <w:t>ringen. Samtidigt är vissa intrång i den personliga integriteten nödvän</w:t>
      </w:r>
      <w:r>
        <w:softHyphen/>
      </w:r>
      <w:r w:rsidRPr="00C75C90">
        <w:t xml:space="preserve">diga för att </w:t>
      </w:r>
      <w:r>
        <w:t>Säkerhetspolisen</w:t>
      </w:r>
      <w:r w:rsidRPr="00C75C90">
        <w:t xml:space="preserve"> ska kunna utföra</w:t>
      </w:r>
      <w:r>
        <w:t xml:space="preserve"> sitt uppdrag och sina upp</w:t>
      </w:r>
      <w:r>
        <w:softHyphen/>
        <w:t>gifter</w:t>
      </w:r>
      <w:r w:rsidRPr="00C75C90">
        <w:t xml:space="preserve">. Regleringen bör därför ge uttryck för en väl avvägd balans mellan, å ena sidan, skyddet för den personliga integriteten, och, å andra sidan, samhällets behov av att </w:t>
      </w:r>
      <w:r>
        <w:t>Säkerhetspolisen kan behandla person</w:t>
      </w:r>
      <w:r w:rsidRPr="00C75C90">
        <w:t xml:space="preserve">uppgifter i den verksamhet som omfattas av </w:t>
      </w:r>
      <w:r>
        <w:t>lagens tillämp</w:t>
      </w:r>
      <w:r w:rsidRPr="00C75C90">
        <w:t xml:space="preserve">ningsområde. Regeringen </w:t>
      </w:r>
      <w:r>
        <w:t>anser därför,</w:t>
      </w:r>
      <w:r w:rsidRPr="00C75C90">
        <w:t xml:space="preserve"> till skillnad från </w:t>
      </w:r>
      <w:r w:rsidRPr="000D3E5B">
        <w:rPr>
          <w:i/>
        </w:rPr>
        <w:t>Datainspektionen</w:t>
      </w:r>
      <w:r>
        <w:rPr>
          <w:i/>
        </w:rPr>
        <w:t>,</w:t>
      </w:r>
      <w:r w:rsidRPr="000D3E5B">
        <w:rPr>
          <w:i/>
        </w:rPr>
        <w:t xml:space="preserve"> </w:t>
      </w:r>
      <w:r w:rsidRPr="00C75C90">
        <w:t>att den dubbla målsätt</w:t>
      </w:r>
      <w:r>
        <w:softHyphen/>
      </w:r>
      <w:r w:rsidRPr="00C75C90">
        <w:t>ningen och balansen mellan de olika intressena bäst tillgodoses och ut</w:t>
      </w:r>
      <w:r>
        <w:softHyphen/>
      </w:r>
      <w:r w:rsidRPr="00C75C90">
        <w:t>trycks genom en bestämmelse som föreskriver att lagens syfte är att skydda fysiska personers grundläggande rättigheter</w:t>
      </w:r>
      <w:r w:rsidRPr="007C2D71">
        <w:t xml:space="preserve"> och friheter</w:t>
      </w:r>
      <w:r>
        <w:t xml:space="preserve"> </w:t>
      </w:r>
      <w:r w:rsidRPr="00C75C90">
        <w:t>vid be</w:t>
      </w:r>
      <w:r>
        <w:softHyphen/>
      </w:r>
      <w:r w:rsidRPr="00C75C90">
        <w:t xml:space="preserve">handling av personuppgifter och att samtidigt säkerställa att </w:t>
      </w:r>
      <w:r>
        <w:t>Säkerhetspolisen</w:t>
      </w:r>
      <w:r w:rsidRPr="00C75C90">
        <w:t xml:space="preserve"> kan behandla och utbyta personuppgifter.</w:t>
      </w:r>
    </w:p>
    <w:p w14:paraId="4B644193" w14:textId="77777777" w:rsidR="000E3A6B" w:rsidRDefault="000E3A6B" w:rsidP="000E3A6B">
      <w:pPr>
        <w:pStyle w:val="Rubrik2"/>
      </w:pPr>
      <w:bookmarkStart w:id="46" w:name="_Toc9328292"/>
      <w:bookmarkStart w:id="47" w:name="_Toc17451362"/>
      <w:r>
        <w:t>Avgränsning</w:t>
      </w:r>
      <w:r w:rsidRPr="007F0168">
        <w:t xml:space="preserve"> av </w:t>
      </w:r>
      <w:r w:rsidRPr="00B35F14">
        <w:t>tillämpningsområdet</w:t>
      </w:r>
      <w:bookmarkEnd w:id="46"/>
      <w:bookmarkEnd w:id="47"/>
    </w:p>
    <w:p w14:paraId="60348AD4" w14:textId="77777777" w:rsidR="000E3A6B" w:rsidRDefault="000E3A6B" w:rsidP="000E3A6B">
      <w:pPr>
        <w:pStyle w:val="Brdtextram"/>
      </w:pPr>
      <w:r w:rsidRPr="00420062">
        <w:rPr>
          <w:b/>
        </w:rPr>
        <w:t>Regeringens förslag:</w:t>
      </w:r>
      <w:r>
        <w:t xml:space="preserve"> </w:t>
      </w:r>
      <w:r w:rsidRPr="007F0168">
        <w:t xml:space="preserve">Lagen </w:t>
      </w:r>
      <w:r>
        <w:t>ska gälla vid behandling av per</w:t>
      </w:r>
      <w:r w:rsidRPr="007F0168">
        <w:t>sonupp</w:t>
      </w:r>
      <w:r>
        <w:softHyphen/>
      </w:r>
      <w:r w:rsidRPr="007F0168">
        <w:t>gifter som rör nationell säkerhet i Säkerhetspolisens brottsbekämpande och lagförande verksamhet.</w:t>
      </w:r>
      <w:r>
        <w:t xml:space="preserve"> </w:t>
      </w:r>
    </w:p>
    <w:p w14:paraId="5ABECC78" w14:textId="77777777" w:rsidR="000E3A6B" w:rsidRPr="00A76360" w:rsidRDefault="000E3A6B" w:rsidP="000E3A6B">
      <w:pPr>
        <w:pStyle w:val="Brdtextmedindragram"/>
      </w:pPr>
      <w:r w:rsidRPr="007F0168">
        <w:t>Lagen ska gälla för sådan behandling av personuppgifter som är helt eller delvis automatiserad och för annan behandling av personuppgif</w:t>
      </w:r>
      <w:r>
        <w:softHyphen/>
      </w:r>
      <w:r w:rsidRPr="007F0168">
        <w:t>ter som ingår i eller är avsedda att ingå i en strukturerad samling av personuppgifter som är tillgängliga för sökning eller sammanställning enligt särskilda kriterier.</w:t>
      </w:r>
    </w:p>
    <w:p w14:paraId="64B6EF2F" w14:textId="77777777" w:rsidR="000E3A6B" w:rsidRPr="00A76360" w:rsidRDefault="000E3A6B" w:rsidP="000E3A6B">
      <w:pPr>
        <w:pStyle w:val="Brdtextmedindrag"/>
        <w:rPr>
          <w:sz w:val="8"/>
          <w:szCs w:val="8"/>
        </w:rPr>
      </w:pPr>
    </w:p>
    <w:p w14:paraId="5902C4E0" w14:textId="77777777" w:rsidR="000E3A6B" w:rsidRDefault="000E3A6B" w:rsidP="000E3A6B">
      <w:pPr>
        <w:pStyle w:val="Brdtextmedindrag"/>
      </w:pPr>
      <w:r w:rsidRPr="0006285B">
        <w:rPr>
          <w:b/>
        </w:rPr>
        <w:t>Utredningens förslag</w:t>
      </w:r>
      <w:r>
        <w:rPr>
          <w:b/>
        </w:rPr>
        <w:t xml:space="preserve"> </w:t>
      </w:r>
      <w:r>
        <w:t>överensstämmer med regeringens</w:t>
      </w:r>
      <w:r w:rsidRPr="00F10F7A">
        <w:t>.</w:t>
      </w:r>
    </w:p>
    <w:p w14:paraId="5A47A74E" w14:textId="77777777" w:rsidR="000E3A6B" w:rsidRPr="005B300E" w:rsidRDefault="000E3A6B" w:rsidP="000E3A6B">
      <w:pPr>
        <w:pStyle w:val="Brdtextmedindrag"/>
      </w:pPr>
      <w:r w:rsidRPr="007F0168">
        <w:rPr>
          <w:b/>
        </w:rPr>
        <w:t>Remissinstanserna:</w:t>
      </w:r>
      <w:r w:rsidRPr="00866A62">
        <w:t xml:space="preserve"> </w:t>
      </w:r>
      <w:r w:rsidRPr="005B300E">
        <w:rPr>
          <w:i/>
        </w:rPr>
        <w:t>Polismyndigheten</w:t>
      </w:r>
      <w:r w:rsidRPr="005B300E">
        <w:t xml:space="preserve"> efterfrågar en definition av </w:t>
      </w:r>
      <w:r>
        <w:t>ut</w:t>
      </w:r>
      <w:r>
        <w:softHyphen/>
        <w:t>trycket</w:t>
      </w:r>
      <w:r w:rsidRPr="005B300E">
        <w:t xml:space="preserve"> nationell säkerhet</w:t>
      </w:r>
      <w:r>
        <w:t xml:space="preserve">. </w:t>
      </w:r>
      <w:r>
        <w:rPr>
          <w:i/>
        </w:rPr>
        <w:t xml:space="preserve">Datainspektionen </w:t>
      </w:r>
      <w:r>
        <w:t>anser att begreppet nationell säkerhet bör ersättas med ett tydligare begrepp av vilket framgår att det rör Sveriges säkerhet såväl direkt som indirekt.</w:t>
      </w:r>
      <w:r w:rsidRPr="0030000A">
        <w:rPr>
          <w:i/>
        </w:rPr>
        <w:t xml:space="preserve"> </w:t>
      </w:r>
      <w:r>
        <w:rPr>
          <w:i/>
        </w:rPr>
        <w:t>D</w:t>
      </w:r>
      <w:r w:rsidRPr="005B300E">
        <w:rPr>
          <w:i/>
        </w:rPr>
        <w:t>ataskydd.net</w:t>
      </w:r>
      <w:r w:rsidRPr="005B300E">
        <w:t xml:space="preserve"> </w:t>
      </w:r>
      <w:r>
        <w:t>anser</w:t>
      </w:r>
      <w:r w:rsidRPr="005B300E">
        <w:t xml:space="preserve"> att</w:t>
      </w:r>
      <w:r>
        <w:t xml:space="preserve"> begreppet nationell säkerhet bör snävas in</w:t>
      </w:r>
      <w:r w:rsidRPr="005B300E">
        <w:t>.</w:t>
      </w:r>
      <w:r>
        <w:t xml:space="preserve"> </w:t>
      </w:r>
    </w:p>
    <w:p w14:paraId="09EA44B0" w14:textId="77777777" w:rsidR="000E3A6B" w:rsidRDefault="000E3A6B" w:rsidP="000E3A6B">
      <w:pPr>
        <w:pStyle w:val="Rubrik4utannumrering"/>
      </w:pPr>
      <w:r w:rsidRPr="007F0168">
        <w:lastRenderedPageBreak/>
        <w:t>Skäl</w:t>
      </w:r>
      <w:r>
        <w:t>en</w:t>
      </w:r>
      <w:r w:rsidRPr="007F0168">
        <w:t xml:space="preserve"> för regeringens förslag</w:t>
      </w:r>
    </w:p>
    <w:p w14:paraId="7B59D63F" w14:textId="77777777" w:rsidR="000E3A6B" w:rsidRDefault="000E3A6B" w:rsidP="000E3A6B">
      <w:pPr>
        <w:pStyle w:val="Rubrik5utannumrering"/>
        <w:spacing w:before="0"/>
      </w:pPr>
      <w:r>
        <w:t>Lagen ska gälla för behandling av personuppgifter som rör nationell säkerhet</w:t>
      </w:r>
    </w:p>
    <w:p w14:paraId="407D2593" w14:textId="77777777" w:rsidR="000E3A6B" w:rsidRDefault="000E3A6B" w:rsidP="000E3A6B">
      <w:pPr>
        <w:pStyle w:val="Brdtext"/>
      </w:pPr>
      <w:r>
        <w:t>I 1 kap. 4 § brottsdatalagen undantas Säkerhetspolisens personuppgifts</w:t>
      </w:r>
      <w:r>
        <w:softHyphen/>
        <w:t>behandling som rör nationell säkerhet från brottsdatalagens tillämpnings</w:t>
      </w:r>
      <w:r>
        <w:softHyphen/>
        <w:t xml:space="preserve">område. Frågan är om begreppet nationell säkerhet bör användas för att avgränsa tillämpningsområdet för den nya lagen eller om det finns skäl att, som </w:t>
      </w:r>
      <w:r w:rsidRPr="00FA1414">
        <w:rPr>
          <w:i/>
        </w:rPr>
        <w:t>Datainspektionen</w:t>
      </w:r>
      <w:r>
        <w:t xml:space="preserve"> anser, välja ett annat begrepp.</w:t>
      </w:r>
    </w:p>
    <w:p w14:paraId="1C174774" w14:textId="77777777" w:rsidR="000E3A6B" w:rsidRPr="00B35C13" w:rsidRDefault="000E3A6B" w:rsidP="000E3A6B">
      <w:pPr>
        <w:pStyle w:val="Brdtextmedindrag"/>
      </w:pPr>
      <w:r>
        <w:t>I 19 kap. brottsbalken används numera begreppet Sveriges säkerhet, vilket ersatte det äldre begreppet rikets säkerhet. När begreppet byttes ut konstaterade regeringen att innebörden av vad som betraktas som rikets säkerhet hade förändrats och fått ett vidare tillämpningsområde (För</w:t>
      </w:r>
      <w:r>
        <w:softHyphen/>
        <w:t xml:space="preserve">stärkt skydd mot främmande makts underrättelseverksamhet, prop. 2013/14:51, s. 20 och 36). I den nya säkerhetsskyddslagen används också begreppet Sveriges </w:t>
      </w:r>
      <w:r w:rsidRPr="00B35C13">
        <w:t>säkerhet (En ny säkerhetsskyddslag</w:t>
      </w:r>
      <w:r>
        <w:t>, prop. 2017/18:</w:t>
      </w:r>
      <w:r w:rsidRPr="00B35C13">
        <w:t>89, s. 41</w:t>
      </w:r>
      <w:r>
        <w:t> </w:t>
      </w:r>
      <w:r w:rsidRPr="00B35C13">
        <w:t>f.). Ett alternativ skulle därför vara att använda det be</w:t>
      </w:r>
      <w:r w:rsidRPr="00B35C13">
        <w:softHyphen/>
        <w:t>greppet även i den nya lagen.</w:t>
      </w:r>
    </w:p>
    <w:p w14:paraId="441CF8D1" w14:textId="77777777" w:rsidR="000E3A6B" w:rsidRDefault="000E3A6B" w:rsidP="000E3A6B">
      <w:pPr>
        <w:pStyle w:val="Brdtextmedindrag"/>
      </w:pPr>
      <w:r>
        <w:t>Uttrycket Sveriges säkerhet kan dock vara snävare än nationell säker</w:t>
      </w:r>
      <w:r>
        <w:softHyphen/>
        <w:t>het. En fråga som rör nationell säkerhet i något av våra grannländer kan t.ex. vara av den karaktären att den även indirekt kan komma att påverka Sveriges säkerhet. När det gäller gränsöverskridande terrorism är det av stor betydelse att Säkerhetspolisen både kan ta emot och lämna informa</w:t>
      </w:r>
      <w:r>
        <w:softHyphen/>
        <w:t>tion som kan bidra till att förhindra terrorbrott oavsett vilken stats natio</w:t>
      </w:r>
      <w:r>
        <w:softHyphen/>
        <w:t>nella säkerhet som hotas. Om uttrycket Sveriges säkerhet skulle använ</w:t>
      </w:r>
      <w:r>
        <w:softHyphen/>
        <w:t>das i den nya lagen medan nationell säkerhet används i brottsdatalagen finns det därför risk för att viss personuppgiftsbehandling i Säkerhets</w:t>
      </w:r>
      <w:r>
        <w:softHyphen/>
        <w:t>polisens brottsbekämpande verksamhet skulle falla utanför båda regel</w:t>
      </w:r>
      <w:r>
        <w:softHyphen/>
        <w:t>verken och i stället omfattas av dataskyddsförordningens tillämpnings</w:t>
      </w:r>
      <w:r>
        <w:softHyphen/>
        <w:t>område. För att undvika det bör därför samma uttryck som i brottsdata</w:t>
      </w:r>
      <w:r>
        <w:softHyphen/>
        <w:t xml:space="preserve">lagen användas för att avgränsa tillämpningsområdet i den nya lagen. </w:t>
      </w:r>
    </w:p>
    <w:p w14:paraId="2682554D" w14:textId="77777777" w:rsidR="000E3A6B" w:rsidRDefault="000E3A6B" w:rsidP="000E3A6B">
      <w:pPr>
        <w:pStyle w:val="Brdtextmedindrag"/>
      </w:pPr>
      <w:r w:rsidRPr="00B53802">
        <w:rPr>
          <w:i/>
        </w:rPr>
        <w:t>Polismyndigheten</w:t>
      </w:r>
      <w:r>
        <w:t xml:space="preserve"> efterfrågar en definition av vad som avses med ut</w:t>
      </w:r>
      <w:r>
        <w:softHyphen/>
        <w:t xml:space="preserve">trycket nationell säkerhet. </w:t>
      </w:r>
      <w:r w:rsidRPr="000435AB">
        <w:t xml:space="preserve">En definition skulle kunna underlätta </w:t>
      </w:r>
      <w:r>
        <w:t>be</w:t>
      </w:r>
      <w:r>
        <w:softHyphen/>
        <w:t>dömningen av</w:t>
      </w:r>
      <w:r w:rsidRPr="000435AB">
        <w:t xml:space="preserve"> </w:t>
      </w:r>
      <w:r>
        <w:t>när</w:t>
      </w:r>
      <w:r w:rsidRPr="000435AB">
        <w:t xml:space="preserve"> </w:t>
      </w:r>
      <w:r>
        <w:t>lagen</w:t>
      </w:r>
      <w:r w:rsidRPr="000435AB">
        <w:t xml:space="preserve"> är tillämplig.</w:t>
      </w:r>
      <w:r>
        <w:t xml:space="preserve"> I förarbetena till brottsdatalagen framgår att det rör sig om ett EU-rättsligt begrepp</w:t>
      </w:r>
      <w:r w:rsidRPr="000435AB">
        <w:t xml:space="preserve"> som avgränsar EU:s kom</w:t>
      </w:r>
      <w:r>
        <w:t>petens gentemot medlemsstaterna och att det i</w:t>
      </w:r>
      <w:r w:rsidRPr="000435AB">
        <w:t xml:space="preserve"> förlängningen är upp till EU-domstolen att avgöra </w:t>
      </w:r>
      <w:r w:rsidRPr="00B35C13">
        <w:t>begreppets närmare innebörd (prop. 2017/18:232 s. 10</w:t>
      </w:r>
      <w:r>
        <w:t>4</w:t>
      </w:r>
      <w:r w:rsidRPr="00B35C13">
        <w:t>). Mot den bakgrunden ansågs det inte lämpligt att definiera uttrycket nationell säkerhet</w:t>
      </w:r>
      <w:r>
        <w:t xml:space="preserve"> inom ramen för det lagstiftnings</w:t>
      </w:r>
      <w:r>
        <w:softHyphen/>
        <w:t>ärendet. Det finns inte skäl att nu göra någon annan bedömning.</w:t>
      </w:r>
    </w:p>
    <w:p w14:paraId="710F299C" w14:textId="77777777" w:rsidR="000E3A6B" w:rsidRDefault="000E3A6B" w:rsidP="000E3A6B">
      <w:pPr>
        <w:pStyle w:val="Rubrik5utannumrering"/>
      </w:pPr>
      <w:r>
        <w:t>Lagen ska gälla vid behandling av personuppgifter i den brottsbekämpande och lagförande verksamheten</w:t>
      </w:r>
    </w:p>
    <w:p w14:paraId="6DBC402D" w14:textId="77777777" w:rsidR="000E3A6B" w:rsidRDefault="000E3A6B" w:rsidP="000E3A6B">
      <w:pPr>
        <w:pStyle w:val="Brdtext"/>
      </w:pPr>
      <w:r>
        <w:t>Brottsdatalagens tillämpningsområde avgränsas framför allt genom syftet med behandlingen. Det beror på att dataskyddsdirektivets tillämpnings</w:t>
      </w:r>
      <w:r>
        <w:softHyphen/>
        <w:t>område är avgränsat på det sättet (</w:t>
      </w:r>
      <w:r w:rsidRPr="006836A9">
        <w:t>prop. 2017/18:232 s. 82.).</w:t>
      </w:r>
      <w:r>
        <w:t xml:space="preserve"> I direktivet och dataskyddsförordningen anges att de inte ska tillämpas på behandling som utgör ett led i en verksamhet som inte omfattas av unionsrätten, vilket bl.a. syftar på nationell säkerhet </w:t>
      </w:r>
      <w:r w:rsidRPr="00E346F4">
        <w:t>(</w:t>
      </w:r>
      <w:r w:rsidRPr="00F00E6A">
        <w:t>avsnitt 6.2</w:t>
      </w:r>
      <w:r>
        <w:t xml:space="preserve">). Säkerhetspolisens verksamhet ligger därmed som nämnts till allra största delen utanför både </w:t>
      </w:r>
      <w:r>
        <w:lastRenderedPageBreak/>
        <w:t>direktivets och förordningens tillämpningsområde. Syftet med behand</w:t>
      </w:r>
      <w:r>
        <w:softHyphen/>
        <w:t>lingen behöver därför inte användas för att avgränsa tillämpningsområdet för den nya lagen. Tillämpningsområdet bör i stället, på samma sätt som i dag, kopplas till Säkerhetspolisens verksamhet.</w:t>
      </w:r>
    </w:p>
    <w:p w14:paraId="69F6FDF3" w14:textId="77777777" w:rsidR="000E3A6B" w:rsidRDefault="000E3A6B" w:rsidP="000E3A6B">
      <w:pPr>
        <w:pStyle w:val="Brdtextmedindrag"/>
      </w:pPr>
      <w:r>
        <w:t>Frågan är om tillämpningsområdet i den nya lagen bör avgränsas på samma sätt som i polisdatalagen, dvs. genom en hänvisning till brottsbe</w:t>
      </w:r>
      <w:r>
        <w:softHyphen/>
        <w:t>kämpande verksamhet, eller genom någon annan formulering, t.ex. ope</w:t>
      </w:r>
      <w:r>
        <w:softHyphen/>
        <w:t>rativ verksamhet.</w:t>
      </w:r>
    </w:p>
    <w:p w14:paraId="43793A01" w14:textId="77777777" w:rsidR="000E3A6B" w:rsidRDefault="000E3A6B" w:rsidP="000E3A6B">
      <w:pPr>
        <w:pStyle w:val="Brdtextmedindrag"/>
      </w:pPr>
      <w:r>
        <w:t>I förarbetena till polisdatalagen konstaterar regeringen att arbetet inom Säkerhetspolisens olika verksamhetsområden är förebyggande och ytterst syftar till att förhindra att brott begås och att det därför får anses utgöra en del av Säkerhetspolisens brottsbekämpande verksamhet (prop. 2009/10:85 s. 255 f.). Därför räknas samtliga områden där myndigheten bedriver verksamhet upp i 6 kap. 1 § polisdatalagen. Även i senare för</w:t>
      </w:r>
      <w:r>
        <w:softHyphen/>
        <w:t>arbeten har det uttalats att all verksamhet vid Säkerhetspolisen i någon mån är brottsbekämpande (En ny organisation för polisen, prop. 2013/14:110, s. 480 f.). Det talar för att uttrycket brottsbekämpande verksamhet bör användas även i den nya lagen.</w:t>
      </w:r>
    </w:p>
    <w:p w14:paraId="1CB31354" w14:textId="77777777" w:rsidR="000E3A6B" w:rsidRDefault="000E3A6B" w:rsidP="000E3A6B">
      <w:pPr>
        <w:pStyle w:val="Brdtextmedindrag"/>
      </w:pPr>
      <w:r>
        <w:t>Även om all Säkerhetspolisens verksamhet har ansetts vara i viss utsträckning brottsbekämpande finns det delar av verksamheten som inte har ett lika tydligt brottsbekämpande syfte som övrig verksamhet. Det beror på att Säkerhetspolisen också är en säkerhetstjänst. I den rollen arbetar Säkerhetspolisen för att höja nivån på säkerheten i Sverige. Verksamhe</w:t>
      </w:r>
      <w:r>
        <w:softHyphen/>
        <w:t>ten är främst inriktad på att bedöma om viss säkerhetshotande brottslig</w:t>
      </w:r>
      <w:r>
        <w:softHyphen/>
        <w:t>het kan antas komma att begås. Bedömningarna tjänar som underlag för beslut om vilka åtgärder Säkerhetspolisen vidtar i sitt förebyggande arbete. De ligger också till grund för beslut om t.ex. personskydd för den centrala statsledningen eller säkerhetsskyddsåtgärder. Eftersom verksamheten och åtgärderna är inriktade på att förebygga att säkerhets</w:t>
      </w:r>
      <w:r>
        <w:softHyphen/>
        <w:t>hot skapas och kan förverkligas kan de indirekt sägas ha brottsbekäm</w:t>
      </w:r>
      <w:r>
        <w:softHyphen/>
        <w:t>pande syfte.</w:t>
      </w:r>
    </w:p>
    <w:p w14:paraId="1CF944A0" w14:textId="77777777" w:rsidR="000E3A6B" w:rsidRDefault="000E3A6B" w:rsidP="000E3A6B">
      <w:pPr>
        <w:pStyle w:val="Brdtextmedindrag"/>
      </w:pPr>
      <w:r>
        <w:t>Det kan diskuteras om Säkerhetspolisens roll som säkerhetstjänst gör det lämpligare att använda ett annat uttryck än brottsbekämpning</w:t>
      </w:r>
      <w:r w:rsidRPr="003D265F">
        <w:t xml:space="preserve"> </w:t>
      </w:r>
      <w:r>
        <w:t>för att avgränsa tillämpningsområdet, t.ex. operativ verksamhet. Ett alternativ skulle kunna vara att låta lagen omfatta brottsbekämpande och annan operativ verksamhet. Inarbetade begrepp bör dock inte ändras om inte starka skäl talar för det. Det har inte framförts några skäl mot att använda uttrycket brottsbekämpande verksamhet. Även om det skulle finnas för</w:t>
      </w:r>
      <w:r>
        <w:softHyphen/>
        <w:t>delar med ett annat uttryck anser regeringen, i likhet med utredningen, att övervägande skäl talar för att behålla samma formulering som i dag.</w:t>
      </w:r>
    </w:p>
    <w:p w14:paraId="21CA7010" w14:textId="77777777" w:rsidR="000E3A6B" w:rsidRDefault="000E3A6B" w:rsidP="000E3A6B">
      <w:pPr>
        <w:pStyle w:val="Brdtextmedindrag"/>
      </w:pPr>
      <w:r>
        <w:t>Med brottsbekämpning avses i dag såväl arbetsuppgifterna att före</w:t>
      </w:r>
      <w:r>
        <w:softHyphen/>
        <w:t>bygga, förhindra och upptäcka brottslig verksamhet som att utreda och beivra brott. I brottsdatalagen görs det emellertid skillnad mellan brotts</w:t>
      </w:r>
      <w:r>
        <w:softHyphen/>
        <w:t>bekämpning och lagföring. Det beror på att dataskyddsdirektivet är utfor</w:t>
      </w:r>
      <w:r>
        <w:softHyphen/>
        <w:t>mat på det sättet. Uppgiften att beivra brott hänförs till lagföring. Brotts</w:t>
      </w:r>
      <w:r>
        <w:softHyphen/>
        <w:t>bekämpning har därmed i brottsdatalagen fått en snävare innebörd än i </w:t>
      </w:r>
      <w:r w:rsidRPr="00B35C13">
        <w:t>dag (prop.</w:t>
      </w:r>
      <w:r>
        <w:t> </w:t>
      </w:r>
      <w:r w:rsidRPr="00B35C13">
        <w:t>2017/18:232 s. 93 f.). Brottsbekämpning</w:t>
      </w:r>
      <w:r>
        <w:t xml:space="preserve"> bör ha samma inne</w:t>
      </w:r>
      <w:r>
        <w:softHyphen/>
        <w:t>börd i den nya lagen. Säkerhetspolisen har enligt sin instruktion i uppgift att även utreda och beivra, dvs. lagföra, vissa typer av brott. Den nuva</w:t>
      </w:r>
      <w:r>
        <w:softHyphen/>
        <w:t xml:space="preserve">rande regleringen omfattar således även lagföring. Den nya lagen bör därför </w:t>
      </w:r>
      <w:r>
        <w:lastRenderedPageBreak/>
        <w:t>gälla personuppgiftsbehandling som rör nationell säkerhet i Säker</w:t>
      </w:r>
      <w:r>
        <w:softHyphen/>
        <w:t>hetspolisens brottsbekämpande och lagförande verksamhet.</w:t>
      </w:r>
    </w:p>
    <w:p w14:paraId="6E39E9A8" w14:textId="77777777" w:rsidR="000E3A6B" w:rsidRDefault="000E3A6B" w:rsidP="000E3A6B">
      <w:pPr>
        <w:pStyle w:val="Rubrik5utannumrering"/>
      </w:pPr>
      <w:r>
        <w:t>Intern och administrativ verksamhet bör inte omfattas</w:t>
      </w:r>
    </w:p>
    <w:p w14:paraId="3EC5B5B0" w14:textId="77777777" w:rsidR="000E3A6B" w:rsidRDefault="000E3A6B" w:rsidP="000E3A6B">
      <w:pPr>
        <w:pStyle w:val="Brdtextmedindrag"/>
        <w:ind w:firstLine="0"/>
      </w:pPr>
      <w:r w:rsidRPr="009F4D22">
        <w:t>Säkerhetspolisen har tidigare tillämpat personuppgiftslagen i sin interna och administrativa verksamhet. Som exempel på interna åtgärder är framtagande av interna föreskrifter, handböcker och policydokument Exempel på administrativ verksamhet kan nämnas personalfrågor och ekonomihantering.</w:t>
      </w:r>
      <w:r>
        <w:t xml:space="preserve"> </w:t>
      </w:r>
      <w:r w:rsidRPr="009F4D22">
        <w:t>I</w:t>
      </w:r>
      <w:r>
        <w:t> </w:t>
      </w:r>
      <w:r w:rsidRPr="009F4D22">
        <w:t>dag ska Säkerhetspolisen tillämpa dataskydds</w:t>
      </w:r>
      <w:r>
        <w:softHyphen/>
      </w:r>
      <w:r w:rsidRPr="009F4D22">
        <w:t>förordningen och dataskyddslagen vid personuppgiftsbehandling i den interna och administrativa verksamheten. Detta eftersom endast personuppgiftsbehandling i verksamhet som omfattas av 6 kap. polisdatalagen undantas från dataskyddsförordningen och dataskyddslagen utvidgade tillämpningsområde (1 kap. 3 § dataskyddslagen). Frågan är om det finns skäl att låta den nya lagen omfatta personuppgiftsbehandling i intern och administrativ verksamhet om behandlingen rör nationell säkerhet? Viss behandling av personuppgifter som utförs i Säkerhetspolisens interna eller administrativa verksamhet kan nämligen vara av sådan karaktär att den gäller nationell säkerhet</w:t>
      </w:r>
      <w:r>
        <w:t>. Eftersom det inte ska vara möjligt</w:t>
      </w:r>
      <w:r w:rsidRPr="009F4D22">
        <w:t xml:space="preserve"> </w:t>
      </w:r>
      <w:r>
        <w:t>för en annan stat att med hjälp av offentliga uppgifter kunna kart</w:t>
      </w:r>
      <w:r>
        <w:softHyphen/>
        <w:t xml:space="preserve">lägga Säkerhetspolisens organisation </w:t>
      </w:r>
      <w:r w:rsidRPr="009F4D22">
        <w:t>gälle</w:t>
      </w:r>
      <w:r>
        <w:t>r</w:t>
      </w:r>
      <w:r w:rsidRPr="009F4D22">
        <w:t xml:space="preserve"> </w:t>
      </w:r>
      <w:r>
        <w:t>dock s</w:t>
      </w:r>
      <w:r w:rsidRPr="009F4D22">
        <w:t xml:space="preserve">ekretess i större utsträckning än normalt för uppgifter som rör Säkerhetspolisens personal (se t.ex. 15 kap. 2 § och 18 kap. 2 och 5 §§ offentlighets- och sekretesslagen). </w:t>
      </w:r>
    </w:p>
    <w:p w14:paraId="41D7EAE4" w14:textId="77777777" w:rsidR="000E3A6B" w:rsidRDefault="000E3A6B" w:rsidP="000E3A6B">
      <w:pPr>
        <w:pStyle w:val="Brdtextmedindrag"/>
      </w:pPr>
      <w:r>
        <w:t xml:space="preserve">Merparten av </w:t>
      </w:r>
      <w:r w:rsidRPr="009F4D22">
        <w:t>den personuppgiftsbehandling som sker i intern och administrativ verksamhet</w:t>
      </w:r>
      <w:r>
        <w:t xml:space="preserve"> hos Säkerhetspolisens</w:t>
      </w:r>
      <w:r w:rsidRPr="009F4D22">
        <w:t xml:space="preserve"> </w:t>
      </w:r>
      <w:r>
        <w:t>får dock antas inte vara av sådan karaktär att den rör</w:t>
      </w:r>
      <w:r w:rsidRPr="009F4D22">
        <w:t xml:space="preserve"> </w:t>
      </w:r>
      <w:r>
        <w:t xml:space="preserve">nationell säkerhet. Med beaktande av detta och med hänsyn till den sekretessreglering som finns, föreligger inte skäl att låta den nya lagen omfatta </w:t>
      </w:r>
      <w:r w:rsidRPr="009F4D22">
        <w:t>personuppgiftsbehandling i intern och administrativ verksamhet ens om b</w:t>
      </w:r>
      <w:r>
        <w:t>ehandlingen rör nationell säker</w:t>
      </w:r>
      <w:r w:rsidRPr="009F4D22">
        <w:t>het.</w:t>
      </w:r>
    </w:p>
    <w:p w14:paraId="135B1163" w14:textId="77777777" w:rsidR="000E3A6B" w:rsidRDefault="000E3A6B" w:rsidP="000E3A6B">
      <w:pPr>
        <w:pStyle w:val="Rubrik5utannumrering"/>
      </w:pPr>
      <w:r>
        <w:t>Helt eller delvis automatiserad behandling</w:t>
      </w:r>
    </w:p>
    <w:p w14:paraId="27B6AD4D" w14:textId="77777777" w:rsidR="000E3A6B" w:rsidRPr="00AC6F6B" w:rsidRDefault="000E3A6B" w:rsidP="000E3A6B">
      <w:pPr>
        <w:pStyle w:val="Brdtext"/>
      </w:pPr>
      <w:r>
        <w:t>Den nya lagen bör på samma sätt som i dag gälla för behandling av per</w:t>
      </w:r>
      <w:r>
        <w:softHyphen/>
        <w:t>sonuppgifter som är helt eller delvis automatiserad och för annan be</w:t>
      </w:r>
      <w:r>
        <w:softHyphen/>
        <w:t>handling av personuppgifter som ingår i eller är avsedda att ingå i en strukturerad samling av personuppgifter som är tillgängliga för sökning eller sammanställning enligt särskilda kriterier.</w:t>
      </w:r>
    </w:p>
    <w:p w14:paraId="26232E81" w14:textId="77777777" w:rsidR="000E3A6B" w:rsidRDefault="000E3A6B" w:rsidP="000E3A6B">
      <w:pPr>
        <w:pStyle w:val="Rubrik2"/>
      </w:pPr>
      <w:bookmarkStart w:id="48" w:name="_Toc9328293"/>
      <w:bookmarkStart w:id="49" w:name="_Toc17451363"/>
      <w:r>
        <w:t>Polismyndigheten ska tillämpa lagen i vissa fall</w:t>
      </w:r>
      <w:bookmarkEnd w:id="48"/>
      <w:bookmarkEnd w:id="49"/>
      <w:r>
        <w:t xml:space="preserve"> </w:t>
      </w:r>
    </w:p>
    <w:p w14:paraId="2EBBC1F0" w14:textId="77777777" w:rsidR="000E3A6B" w:rsidRPr="00A76360" w:rsidRDefault="000E3A6B" w:rsidP="000E3A6B">
      <w:pPr>
        <w:pStyle w:val="Brdtextram"/>
      </w:pPr>
      <w:r w:rsidRPr="00420062">
        <w:rPr>
          <w:b/>
        </w:rPr>
        <w:t>Regeringens förslag:</w:t>
      </w:r>
      <w:r>
        <w:t xml:space="preserve"> </w:t>
      </w:r>
      <w:r w:rsidRPr="00356804">
        <w:t>Polismyndigheten ska tillämpa den nya lagen när myndigheten har övertagit en arbetsuppgift som rör nationell säkerhet från Säkerhetspolisen.</w:t>
      </w:r>
    </w:p>
    <w:p w14:paraId="740BDB11" w14:textId="77777777" w:rsidR="000E3A6B" w:rsidRPr="00A76360" w:rsidRDefault="000E3A6B" w:rsidP="000E3A6B">
      <w:pPr>
        <w:pStyle w:val="Brdtextmedindrag"/>
        <w:rPr>
          <w:sz w:val="8"/>
          <w:szCs w:val="8"/>
        </w:rPr>
      </w:pPr>
    </w:p>
    <w:p w14:paraId="05E014F0" w14:textId="77777777" w:rsidR="000E3A6B" w:rsidRDefault="000E3A6B" w:rsidP="000E3A6B">
      <w:pPr>
        <w:pStyle w:val="Brdtextmedindrag"/>
      </w:pPr>
      <w:r w:rsidRPr="0006285B">
        <w:rPr>
          <w:b/>
        </w:rPr>
        <w:t>Utredningens förslag</w:t>
      </w:r>
      <w:r>
        <w:t xml:space="preserve"> överensstämmer med regeringens.</w:t>
      </w:r>
    </w:p>
    <w:p w14:paraId="008FF51C" w14:textId="77777777" w:rsidR="000E3A6B" w:rsidRDefault="000E3A6B" w:rsidP="000E3A6B">
      <w:pPr>
        <w:pStyle w:val="Brdtextmedindrag"/>
        <w:rPr>
          <w:b/>
        </w:rPr>
      </w:pPr>
      <w:r w:rsidRPr="00356804">
        <w:rPr>
          <w:b/>
        </w:rPr>
        <w:t>Remissinstanserna:</w:t>
      </w:r>
      <w:r>
        <w:rPr>
          <w:b/>
        </w:rPr>
        <w:t xml:space="preserve"> </w:t>
      </w:r>
      <w:r>
        <w:t xml:space="preserve">Endast </w:t>
      </w:r>
      <w:r w:rsidRPr="00E00D66">
        <w:rPr>
          <w:i/>
        </w:rPr>
        <w:t>Polismyndigheten</w:t>
      </w:r>
      <w:r>
        <w:rPr>
          <w:i/>
        </w:rPr>
        <w:t xml:space="preserve"> </w:t>
      </w:r>
      <w:r>
        <w:t>yttrar sig i denna del och</w:t>
      </w:r>
      <w:r w:rsidRPr="0030000A">
        <w:t xml:space="preserve"> </w:t>
      </w:r>
      <w:r>
        <w:t>ser behov av att tydliggöra när myndigheten ska tillämpa den nya lagen</w:t>
      </w:r>
      <w:r w:rsidRPr="005B300E">
        <w:t>.</w:t>
      </w:r>
    </w:p>
    <w:p w14:paraId="2DBAF64F" w14:textId="77777777" w:rsidR="000E3A6B" w:rsidRDefault="000E3A6B" w:rsidP="000E3A6B">
      <w:pPr>
        <w:pStyle w:val="Brdtextmedindrag"/>
      </w:pPr>
      <w:r w:rsidRPr="006118B7">
        <w:rPr>
          <w:b/>
        </w:rPr>
        <w:lastRenderedPageBreak/>
        <w:t>Skälen för regeringens förslag:</w:t>
      </w:r>
      <w:r>
        <w:t xml:space="preserve"> Enligt 28 § förordningen (2014:1102) med instruktion för Polismyndigheten ska myndigheten bistå vid polis</w:t>
      </w:r>
      <w:r>
        <w:softHyphen/>
        <w:t>verksamhet som leds av Säkerhetspolisen om Säkerhetspolisen i ett en</w:t>
      </w:r>
      <w:r>
        <w:softHyphen/>
        <w:t>skilt fall begär det och det inte finns särskilda skäl mot det. Polismyndig</w:t>
      </w:r>
      <w:r>
        <w:softHyphen/>
        <w:t>heten ska vidare, i den utsträckning som myndigheterna kommer överens om, lämna tekniskt biträde och annan hjälp till Säkerhetspolisen. Enligt 15 § instruktionen (</w:t>
      </w:r>
      <w:r w:rsidRPr="00486637">
        <w:t>2014:1103</w:t>
      </w:r>
      <w:r>
        <w:t>) för Säkerhetspolisen får biträdande säkerhetspolischefen i samråd med chefen för Nationella operativa av</w:t>
      </w:r>
      <w:r>
        <w:softHyphen/>
        <w:t>delningen, trots den ansvarsfördelning som annars gäller mellan myndig</w:t>
      </w:r>
      <w:r>
        <w:softHyphen/>
        <w:t>heterna, i ett enskilt fall bestämma att en förundersökning eller annan uppgift i den brottsbekämpande verksamheten ska lämnas över till Polis</w:t>
      </w:r>
      <w:r>
        <w:softHyphen/>
        <w:t>myndigheten för fortsatt handläggning.</w:t>
      </w:r>
    </w:p>
    <w:p w14:paraId="788804F2" w14:textId="77777777" w:rsidR="000E3A6B" w:rsidRDefault="000E3A6B" w:rsidP="000E3A6B">
      <w:pPr>
        <w:pStyle w:val="Brdtextmedindrag"/>
      </w:pPr>
      <w:r>
        <w:t>Eftersom det är fråga om en arbetsuppgift som rör nationell säkerhet när Säkerhetspolisen begär biträde av Polismyndigheten eller överlämnar en arbetsuppgift till myndigheten med stöd av 15 § instruktionen för Säkerhetspolisen, har regeringen ansett att Polismyndigheten inte ska tillämpa brottsdatalagen i vidare utsträckning än vad Säkerhetspolisen skulle ha gjort om uppgiften legat kvar där (prop</w:t>
      </w:r>
      <w:r w:rsidRPr="00B35C13">
        <w:t>. 2017/18:232 s. 105</w:t>
      </w:r>
      <w:r>
        <w:t xml:space="preserve"> f.). I dessa fall bör Polismyndigheten i stället tillämpa den särreglering som gäller för Säkerhetspolisen. Det bör därför framgå av den nya lagen att den gäl</w:t>
      </w:r>
      <w:r>
        <w:softHyphen/>
        <w:t xml:space="preserve">ler för Polismyndigheten när myndigheten har övertagit en uppgift som rör nationell säkerhet från Säkerhetspolisen. </w:t>
      </w:r>
      <w:r w:rsidRPr="006A0A8E">
        <w:rPr>
          <w:i/>
        </w:rPr>
        <w:t>Polismyndigheten</w:t>
      </w:r>
      <w:r>
        <w:t xml:space="preserve"> har efter</w:t>
      </w:r>
      <w:r>
        <w:softHyphen/>
        <w:t>frågat ett klargörande av när myndigheten ska tillämpa lagen. Med hän</w:t>
      </w:r>
      <w:r>
        <w:softHyphen/>
        <w:t>syn till att det enbart kan bli fråga om att tillämpa lagen i situationer där Säkerhetspolisen begär bistånd av Polismyndigheten eller annars kom</w:t>
      </w:r>
      <w:r>
        <w:softHyphen/>
        <w:t xml:space="preserve">mer överens med Polismyndigheten om att den myndigheten ska överta en uppgift från Säkerhetspolisen bör det inte råda någon tvekan om när Polismyndigheten ska tillämpa lagen. Något tydliggörande behöver därför inte göras. </w:t>
      </w:r>
    </w:p>
    <w:p w14:paraId="1532B1DD" w14:textId="77777777" w:rsidR="000E3A6B" w:rsidRDefault="000E3A6B" w:rsidP="000E3A6B">
      <w:pPr>
        <w:pStyle w:val="Rubrik2"/>
      </w:pPr>
      <w:bookmarkStart w:id="50" w:name="_Toc9328294"/>
      <w:bookmarkStart w:id="51" w:name="_Toc17451364"/>
      <w:r w:rsidRPr="00DA0D32">
        <w:t>Säkerhetspolisen ska även tillämpa brottsdatalagen</w:t>
      </w:r>
      <w:bookmarkEnd w:id="50"/>
      <w:bookmarkEnd w:id="51"/>
    </w:p>
    <w:p w14:paraId="54DE2368" w14:textId="77777777" w:rsidR="000E3A6B" w:rsidRPr="00A76360" w:rsidRDefault="000E3A6B" w:rsidP="000E3A6B">
      <w:pPr>
        <w:pStyle w:val="Brdtextram"/>
      </w:pPr>
      <w:r w:rsidRPr="00420062">
        <w:rPr>
          <w:b/>
        </w:rPr>
        <w:t xml:space="preserve">Regeringens </w:t>
      </w:r>
      <w:r>
        <w:rPr>
          <w:b/>
        </w:rPr>
        <w:t>bedömning</w:t>
      </w:r>
      <w:r w:rsidRPr="00420062">
        <w:rPr>
          <w:b/>
        </w:rPr>
        <w:t>:</w:t>
      </w:r>
      <w:r>
        <w:rPr>
          <w:b/>
        </w:rPr>
        <w:t xml:space="preserve"> </w:t>
      </w:r>
      <w:r>
        <w:t>Det behöver inte framgå av den nya lagen att Säkerhetspolisen i vissa fall ska tillämpa brottsdatalagen med kom</w:t>
      </w:r>
      <w:r>
        <w:softHyphen/>
        <w:t>pletterande lagstiftning.</w:t>
      </w:r>
      <w:r w:rsidRPr="00DA0D32">
        <w:t xml:space="preserve"> </w:t>
      </w:r>
    </w:p>
    <w:p w14:paraId="6901287E" w14:textId="77777777" w:rsidR="000E3A6B" w:rsidRPr="00A76360" w:rsidRDefault="000E3A6B" w:rsidP="000E3A6B">
      <w:pPr>
        <w:pStyle w:val="Brdtextmedindrag"/>
        <w:rPr>
          <w:sz w:val="8"/>
          <w:szCs w:val="8"/>
        </w:rPr>
      </w:pPr>
    </w:p>
    <w:p w14:paraId="6C7B5033" w14:textId="77777777" w:rsidR="000E3A6B" w:rsidRDefault="000E3A6B" w:rsidP="000E3A6B">
      <w:pPr>
        <w:pStyle w:val="Brdtextmedindrag"/>
      </w:pPr>
      <w:r w:rsidRPr="0006285B">
        <w:rPr>
          <w:b/>
        </w:rPr>
        <w:t>Utredningens förslag</w:t>
      </w:r>
      <w:r>
        <w:t xml:space="preserve"> överensstämmer inte med regeringens bedöm</w:t>
      </w:r>
      <w:r>
        <w:softHyphen/>
        <w:t>ning. Utredningen föreslår att den nya lagen ska innehålla en upplysning om att det i brottsdatalagen och polisens brottsdatalag finns bestämmelser om Säker</w:t>
      </w:r>
      <w:r>
        <w:softHyphen/>
        <w:t>hetspolisens personuppgiftsbehandling</w:t>
      </w:r>
      <w:r w:rsidRPr="001F6424">
        <w:t xml:space="preserve"> i frågor som inte rör nationell säkerhet</w:t>
      </w:r>
      <w:r>
        <w:t xml:space="preserve">. </w:t>
      </w:r>
    </w:p>
    <w:p w14:paraId="51C099FB" w14:textId="77777777" w:rsidR="000E3A6B" w:rsidRPr="00BC78AE" w:rsidRDefault="000E3A6B" w:rsidP="000E3A6B">
      <w:pPr>
        <w:pStyle w:val="Brdtextmedindrag"/>
        <w:rPr>
          <w:b/>
        </w:rPr>
      </w:pPr>
      <w:r w:rsidRPr="00BC78AE">
        <w:rPr>
          <w:b/>
        </w:rPr>
        <w:t>Remissinstanserna:</w:t>
      </w:r>
      <w:r>
        <w:rPr>
          <w:b/>
        </w:rPr>
        <w:t xml:space="preserve"> </w:t>
      </w:r>
      <w:r w:rsidRPr="007400B3">
        <w:t>Endast</w:t>
      </w:r>
      <w:r>
        <w:rPr>
          <w:b/>
        </w:rPr>
        <w:t xml:space="preserve"> </w:t>
      </w:r>
      <w:r w:rsidRPr="00993B25">
        <w:rPr>
          <w:i/>
        </w:rPr>
        <w:t>Säkerhetspolisen</w:t>
      </w:r>
      <w:r>
        <w:rPr>
          <w:i/>
        </w:rPr>
        <w:t xml:space="preserve"> </w:t>
      </w:r>
      <w:r>
        <w:t>yttrar sig i denna del och</w:t>
      </w:r>
      <w:r w:rsidRPr="00993B25">
        <w:t xml:space="preserve"> anser att det finns skäl att överväga om inte hela deras brottsbekämpande verksamhet borde undantas från brottsdatalagen.</w:t>
      </w:r>
    </w:p>
    <w:p w14:paraId="64E009EC" w14:textId="77777777" w:rsidR="000E3A6B" w:rsidRDefault="000E3A6B" w:rsidP="000E3A6B">
      <w:pPr>
        <w:pStyle w:val="Rubrik4utannumrering"/>
      </w:pPr>
      <w:r w:rsidRPr="00BC78AE">
        <w:lastRenderedPageBreak/>
        <w:t xml:space="preserve">Skälen för </w:t>
      </w:r>
      <w:r>
        <w:t>regeringens bedömning</w:t>
      </w:r>
    </w:p>
    <w:p w14:paraId="01E9977A" w14:textId="77777777" w:rsidR="000E3A6B" w:rsidRDefault="000E3A6B" w:rsidP="000E3A6B">
      <w:pPr>
        <w:pStyle w:val="Brdtext"/>
      </w:pPr>
      <w:bookmarkStart w:id="52" w:name="_Hlk509927534"/>
      <w:r>
        <w:t>Även om merparten av Säkerhetspolisens personuppgiftsbehandling undantas från brottsdatalagens tillämpningsområde, finns det viss be</w:t>
      </w:r>
      <w:r>
        <w:softHyphen/>
        <w:t xml:space="preserve">handling i myndighetens operativa verksamhet som inte rör nationell säkerhet och därför omfattas av den lagen. Som regeringen konstaterar i förarbetena till brottsdatalagen kan därför inte, som </w:t>
      </w:r>
      <w:r w:rsidRPr="00475535">
        <w:rPr>
          <w:i/>
        </w:rPr>
        <w:t>Säkerhetspolisen</w:t>
      </w:r>
      <w:r>
        <w:t xml:space="preserve"> vill, myndighetens</w:t>
      </w:r>
      <w:r w:rsidRPr="00A64232">
        <w:t xml:space="preserve"> personuppgiftsbehandling generellt undantas från brotts</w:t>
      </w:r>
      <w:r>
        <w:softHyphen/>
      </w:r>
      <w:r w:rsidRPr="00A64232">
        <w:t>datalagens tillämpningsområde</w:t>
      </w:r>
      <w:r>
        <w:t xml:space="preserve"> (</w:t>
      </w:r>
      <w:r w:rsidRPr="00853818">
        <w:t>prop. 2017/18:</w:t>
      </w:r>
      <w:r>
        <w:t xml:space="preserve">232 s. 105). </w:t>
      </w:r>
    </w:p>
    <w:p w14:paraId="7964D6A5" w14:textId="77777777" w:rsidR="000E3A6B" w:rsidRDefault="000E3A6B" w:rsidP="000E3A6B">
      <w:pPr>
        <w:pStyle w:val="Brdtextmedindrag"/>
      </w:pPr>
      <w:r>
        <w:t>Säkerhetspolisen ska enligt 13 § förordningen med instruktion för Säkerhetspolisen bistå vid polisverksamhet som leds av Polismyndig</w:t>
      </w:r>
      <w:r>
        <w:softHyphen/>
        <w:t>heten om myndigheten i ett enskilt fall begär det och det inte finns sär</w:t>
      </w:r>
      <w:r>
        <w:softHyphen/>
        <w:t>skilda skäl mot det. Säkerhetspolisen ska också lämna tekniskt biträde och annan hjälp till Polismyndigheten i den utsträckning som myndighe</w:t>
      </w:r>
      <w:r>
        <w:softHyphen/>
        <w:t>terna kommer överens om. När Säkerhetspolisen lämnar sådan hjälp om</w:t>
      </w:r>
      <w:r>
        <w:softHyphen/>
        <w:t>fattas personuppgiftsbehandlingen av brottsdatalagens tillämpningsom</w:t>
      </w:r>
      <w:r>
        <w:softHyphen/>
        <w:t>råde om den avser brottsbekämpning, lagföring eller verksamhet för att upprätthålla allmän ordning och säkerhet. Säkerhetspolisen bör följakt</w:t>
      </w:r>
      <w:r>
        <w:softHyphen/>
        <w:t>ligen tillämpa brottsdatalagen när den bistår Polismyndigheten i sådan verksamhet. Detsamma gäller om Säkerhetspolisen bistår andra myndig</w:t>
      </w:r>
      <w:r>
        <w:softHyphen/>
        <w:t>heter i deras brottsbekämpning, t.ex. vid verkställighet av hemliga tvångsmedel. Som exempel kan nämnas att Säkerhetspolisen bistår Polis</w:t>
      </w:r>
      <w:r>
        <w:softHyphen/>
        <w:t>myndigheten vid verkställighet av hemlig rumsavlyssning.</w:t>
      </w:r>
    </w:p>
    <w:p w14:paraId="2C8B620B" w14:textId="77777777" w:rsidR="000E3A6B" w:rsidRDefault="000E3A6B" w:rsidP="000E3A6B">
      <w:pPr>
        <w:pStyle w:val="Brdtextmedindrag"/>
      </w:pPr>
      <w:r>
        <w:t>Enligt 30 § förordningen med instruktion för Polismyndigheten får chefen för Nationella operativa avdelningen i samråd med biträdande säkerhetspolischefen i ett enskilt fall bestämma att en förundersökning eller annan liknande uppgift i den brottsbekämpande verksamheten ska lämnas över till Säkerhetspolisen för fortsatt handläggning. Syftet med bestämmelsen är bl.a. att jävssituationer ska kunna undvikas (prop. 2013/14:110 s. 400). När Säkerhetspolisen med stöd av ett beslut enligt den paragrafen genomför en förundersökning eller utför någon annan uppgift som normalt skulle utföras av Polismyndigheten och som omfat</w:t>
      </w:r>
      <w:r>
        <w:softHyphen/>
        <w:t>tas av brottsdatalagens tillämpningsområde, bör Säkerhetspolisen tillämpa den lagen.</w:t>
      </w:r>
    </w:p>
    <w:p w14:paraId="7A3D1257" w14:textId="77777777" w:rsidR="000E3A6B" w:rsidRDefault="000E3A6B" w:rsidP="000E3A6B">
      <w:pPr>
        <w:pStyle w:val="Brdtextmedindrag"/>
      </w:pPr>
      <w:r>
        <w:t>B</w:t>
      </w:r>
      <w:r w:rsidRPr="002204D5">
        <w:t>rottsdatalagen</w:t>
      </w:r>
      <w:r>
        <w:t xml:space="preserve"> kompletteras</w:t>
      </w:r>
      <w:r w:rsidRPr="002204D5">
        <w:t xml:space="preserve"> </w:t>
      </w:r>
      <w:r>
        <w:t>f</w:t>
      </w:r>
      <w:r w:rsidRPr="002204D5">
        <w:t xml:space="preserve">ör Polismyndighetens del av </w:t>
      </w:r>
      <w:r>
        <w:t>polisens brottsdatalag</w:t>
      </w:r>
      <w:r w:rsidRPr="00F00E6A">
        <w:t>.</w:t>
      </w:r>
      <w:r>
        <w:t xml:space="preserve"> </w:t>
      </w:r>
      <w:r w:rsidRPr="002204D5">
        <w:t xml:space="preserve">När Säkerhetspolisen biträder eller övertar en arbetsuppgift från Polismyndigheten </w:t>
      </w:r>
      <w:r>
        <w:t>ska</w:t>
      </w:r>
      <w:r w:rsidRPr="002204D5">
        <w:t xml:space="preserve"> Säkerhetspolisen tillämpa samma reglering. </w:t>
      </w:r>
      <w:r w:rsidRPr="007B4F9F">
        <w:t xml:space="preserve">Säkerhetspolisen </w:t>
      </w:r>
      <w:r>
        <w:t>ska</w:t>
      </w:r>
      <w:r w:rsidRPr="007B4F9F">
        <w:t xml:space="preserve"> således</w:t>
      </w:r>
      <w:r>
        <w:t xml:space="preserve"> enligt</w:t>
      </w:r>
      <w:r w:rsidRPr="007B4F9F">
        <w:t xml:space="preserve"> </w:t>
      </w:r>
      <w:r>
        <w:t xml:space="preserve">1 kap 1 § 3 polisens brottsdatalag </w:t>
      </w:r>
      <w:r w:rsidRPr="007B4F9F">
        <w:t xml:space="preserve">tillämpa </w:t>
      </w:r>
      <w:r>
        <w:t xml:space="preserve">den lagen </w:t>
      </w:r>
      <w:r w:rsidRPr="007B4F9F">
        <w:t xml:space="preserve">i frågor som inte rör nationell säkerhet, om personuppgifter behandlas i syfte att </w:t>
      </w:r>
      <w:r>
        <w:t>förebygga, förhindra eller upptäcka brottslig verksamhet</w:t>
      </w:r>
      <w:r w:rsidRPr="007B4F9F">
        <w:t xml:space="preserve"> eller lagföra brott.</w:t>
      </w:r>
      <w:r>
        <w:t xml:space="preserve"> </w:t>
      </w:r>
    </w:p>
    <w:p w14:paraId="13F5855A" w14:textId="77777777" w:rsidR="000E3A6B" w:rsidRDefault="000E3A6B" w:rsidP="000E3A6B">
      <w:pPr>
        <w:pStyle w:val="Brdtextmedindrag"/>
      </w:pPr>
      <w:r>
        <w:t>Utredningen föreslår att det i den nya lagen ska tas in en</w:t>
      </w:r>
      <w:r w:rsidRPr="00BC78AE">
        <w:t xml:space="preserve"> bestämme</w:t>
      </w:r>
      <w:r>
        <w:t>lse som upplyser om att brottsdatalagen och polisens brottsdatalag</w:t>
      </w:r>
      <w:r w:rsidRPr="00B73116" w:rsidDel="00B73116">
        <w:t xml:space="preserve"> </w:t>
      </w:r>
      <w:r w:rsidRPr="00BC78AE">
        <w:t>i vissa fall är tillämp</w:t>
      </w:r>
      <w:r>
        <w:softHyphen/>
      </w:r>
      <w:r w:rsidRPr="00BC78AE">
        <w:t>liga</w:t>
      </w:r>
      <w:r>
        <w:t xml:space="preserve"> för Säkerhetspolisen</w:t>
      </w:r>
      <w:r w:rsidRPr="00BC78AE">
        <w:t>.</w:t>
      </w:r>
      <w:r>
        <w:t xml:space="preserve"> Med hänsyn till att det inte bara är dessa författningar som kan vara tillämpliga när personuppgiftsbehandlingen inte rör nationell säkerhet anser regeringen att en sådan bestämmelse inte bidrar till ökad tydlighet. Någon sådan upplysningsbestämmelse bör därför inte tas in i den nya lagen.</w:t>
      </w:r>
    </w:p>
    <w:p w14:paraId="4D0976FB" w14:textId="77777777" w:rsidR="000E3A6B" w:rsidRPr="00A4180D" w:rsidRDefault="000E3A6B" w:rsidP="000E3A6B">
      <w:pPr>
        <w:pStyle w:val="Rubrik2"/>
      </w:pPr>
      <w:bookmarkStart w:id="53" w:name="_Toc9328295"/>
      <w:bookmarkStart w:id="54" w:name="_Toc17451365"/>
      <w:r w:rsidRPr="00A4180D">
        <w:lastRenderedPageBreak/>
        <w:t>Förhållandet till annan lagstiftning</w:t>
      </w:r>
      <w:bookmarkEnd w:id="53"/>
      <w:bookmarkEnd w:id="54"/>
    </w:p>
    <w:p w14:paraId="7F26583E" w14:textId="77777777" w:rsidR="000E3A6B" w:rsidRPr="00A4180D" w:rsidRDefault="000E3A6B" w:rsidP="000E3A6B">
      <w:pPr>
        <w:pBdr>
          <w:top w:val="single" w:sz="4" w:space="2" w:color="auto"/>
          <w:left w:val="single" w:sz="4" w:space="4" w:color="auto"/>
          <w:bottom w:val="single" w:sz="4" w:space="3" w:color="auto"/>
          <w:right w:val="single" w:sz="4" w:space="4" w:color="auto"/>
        </w:pBdr>
        <w:tabs>
          <w:tab w:val="left" w:pos="2268"/>
        </w:tabs>
        <w:overflowPunct w:val="0"/>
        <w:autoSpaceDE w:val="0"/>
        <w:autoSpaceDN w:val="0"/>
        <w:adjustRightInd w:val="0"/>
        <w:spacing w:after="0" w:line="240" w:lineRule="auto"/>
        <w:ind w:left="113" w:right="113"/>
        <w:jc w:val="both"/>
        <w:textAlignment w:val="baseline"/>
      </w:pPr>
      <w:r w:rsidRPr="00A4180D">
        <w:rPr>
          <w:rFonts w:ascii="Times New Roman" w:hAnsi="Times New Roman"/>
          <w:b/>
          <w:sz w:val="20"/>
        </w:rPr>
        <w:t>Regeringens förslag:</w:t>
      </w:r>
      <w:r w:rsidRPr="00A4180D">
        <w:rPr>
          <w:rFonts w:ascii="Times New Roman" w:hAnsi="Times New Roman"/>
          <w:sz w:val="20"/>
        </w:rPr>
        <w:t xml:space="preserve"> </w:t>
      </w:r>
      <w:r>
        <w:rPr>
          <w:rFonts w:ascii="Times New Roman" w:hAnsi="Times New Roman"/>
          <w:sz w:val="20"/>
        </w:rPr>
        <w:t>Om en annan lag eller en förordning innehåller någon bestämmelse som avviker från den nya lagen, ska den bestäm</w:t>
      </w:r>
      <w:r>
        <w:rPr>
          <w:rFonts w:ascii="Times New Roman" w:hAnsi="Times New Roman"/>
          <w:sz w:val="20"/>
        </w:rPr>
        <w:softHyphen/>
        <w:t>melsen tillämpas.</w:t>
      </w:r>
      <w:r w:rsidRPr="004A10C9">
        <w:rPr>
          <w:rFonts w:ascii="Times New Roman" w:hAnsi="Times New Roman"/>
          <w:sz w:val="20"/>
        </w:rPr>
        <w:t xml:space="preserve"> </w:t>
      </w:r>
    </w:p>
    <w:p w14:paraId="7D14334A" w14:textId="77777777" w:rsidR="000E3A6B" w:rsidRPr="00A4180D" w:rsidRDefault="000E3A6B" w:rsidP="000E3A6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8"/>
          <w:szCs w:val="8"/>
        </w:rPr>
      </w:pPr>
    </w:p>
    <w:p w14:paraId="0B0085F6" w14:textId="77777777" w:rsidR="000E3A6B" w:rsidRPr="00A4180D" w:rsidRDefault="000E3A6B" w:rsidP="000E3A6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A4180D">
        <w:rPr>
          <w:rFonts w:ascii="Times New Roman" w:hAnsi="Times New Roman"/>
          <w:b/>
          <w:sz w:val="20"/>
        </w:rPr>
        <w:t>Utredningens förslag</w:t>
      </w:r>
      <w:r w:rsidRPr="00A4180D">
        <w:rPr>
          <w:rFonts w:ascii="Times New Roman" w:hAnsi="Times New Roman"/>
          <w:sz w:val="20"/>
        </w:rPr>
        <w:t xml:space="preserve"> överensstämmer </w:t>
      </w:r>
      <w:r>
        <w:rPr>
          <w:rFonts w:ascii="Times New Roman" w:hAnsi="Times New Roman"/>
          <w:sz w:val="20"/>
        </w:rPr>
        <w:t xml:space="preserve">inte </w:t>
      </w:r>
      <w:r w:rsidRPr="00A4180D">
        <w:rPr>
          <w:rFonts w:ascii="Times New Roman" w:hAnsi="Times New Roman"/>
          <w:sz w:val="20"/>
        </w:rPr>
        <w:t>med regeringens.</w:t>
      </w:r>
      <w:r>
        <w:rPr>
          <w:rFonts w:ascii="Times New Roman" w:hAnsi="Times New Roman"/>
          <w:sz w:val="20"/>
        </w:rPr>
        <w:t xml:space="preserve"> Utred</w:t>
      </w:r>
      <w:r>
        <w:rPr>
          <w:rFonts w:ascii="Times New Roman" w:hAnsi="Times New Roman"/>
          <w:sz w:val="20"/>
        </w:rPr>
        <w:softHyphen/>
        <w:t>ningen lämnar inget förslag till generell subsidiaritetsbestämmelse men föreslår en bestämmelse om att den nya lagen inte ska tillämpas om det skulle inskränka skyldigheten enligt 2 kap. tryckfrihetsförordningen och en bestämmelse om hur lagen förhåller sig till lagen om internationellt polisiärt samarbete.</w:t>
      </w:r>
    </w:p>
    <w:p w14:paraId="2E1FED62" w14:textId="77777777" w:rsidR="000E3A6B" w:rsidRPr="00A4180D" w:rsidRDefault="000E3A6B" w:rsidP="000E3A6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A4180D">
        <w:rPr>
          <w:rFonts w:ascii="Times New Roman" w:hAnsi="Times New Roman"/>
          <w:b/>
          <w:sz w:val="20"/>
        </w:rPr>
        <w:t xml:space="preserve">Remissinstanserna: </w:t>
      </w:r>
      <w:r w:rsidRPr="00A4180D">
        <w:rPr>
          <w:rFonts w:ascii="Times New Roman" w:hAnsi="Times New Roman"/>
          <w:sz w:val="20"/>
        </w:rPr>
        <w:t>Ingen av remissinstanserna</w:t>
      </w:r>
      <w:r w:rsidRPr="00A4180D">
        <w:rPr>
          <w:rFonts w:ascii="Times New Roman" w:hAnsi="Times New Roman"/>
          <w:b/>
          <w:sz w:val="20"/>
        </w:rPr>
        <w:t xml:space="preserve"> </w:t>
      </w:r>
      <w:r w:rsidRPr="00A4180D">
        <w:rPr>
          <w:rFonts w:ascii="Times New Roman" w:hAnsi="Times New Roman"/>
          <w:sz w:val="20"/>
        </w:rPr>
        <w:t>yttrar sig särskilt i denna del.</w:t>
      </w:r>
    </w:p>
    <w:p w14:paraId="19E2993A" w14:textId="77777777" w:rsidR="000E3A6B" w:rsidRPr="00BE70AF" w:rsidRDefault="000E3A6B" w:rsidP="000E3A6B">
      <w:pPr>
        <w:pStyle w:val="Brdtextmedindrag"/>
      </w:pPr>
      <w:r w:rsidRPr="00A4180D">
        <w:rPr>
          <w:b/>
          <w:szCs w:val="22"/>
        </w:rPr>
        <w:t>Skälen för regeringens förslag</w:t>
      </w:r>
      <w:r>
        <w:rPr>
          <w:b/>
          <w:szCs w:val="22"/>
        </w:rPr>
        <w:t>:</w:t>
      </w:r>
      <w:r w:rsidRPr="00A4180D">
        <w:rPr>
          <w:b/>
          <w:szCs w:val="22"/>
        </w:rPr>
        <w:t xml:space="preserve"> </w:t>
      </w:r>
      <w:bookmarkStart w:id="55" w:name="_Hlk509473238"/>
      <w:r>
        <w:t>I det straffprocessuella regelverket finns det åtskilliga bestämmelser om enskildas rätt till insyn i brottsutredningar och straffrättsliga förfaran</w:t>
      </w:r>
      <w:r>
        <w:softHyphen/>
        <w:t>den. Av särskild betydelse är 23 kap. rättegångsbalken som reglerar den misstänktes insyn under en förundersökning, 20 kap. rättegångsbalken som rör målsäganden och förundersökningskungörelsen (1947:948) som framför allt reglerar underrättelseskyldigheter till misstänkt, målsägande och andra som berörs av en förundersökning. Brottsförebyggande arbete, underrättelse</w:t>
      </w:r>
      <w:r>
        <w:softHyphen/>
        <w:t>verksamhet, förundersökningar och brottmålsprocesser kan i dag genomföras på ett ändamåls</w:t>
      </w:r>
      <w:r>
        <w:softHyphen/>
        <w:t>enligt sätt, eftersom dessa regler till</w:t>
      </w:r>
      <w:r>
        <w:softHyphen/>
        <w:t>sammans med bestämmelser om sekretess och tystnadsplikt – när det finns skäl för det – begränsar enskildas rätt till information. Dessa regler kan dock komma i konflikt med reglerna om enskildas rätt till informa</w:t>
      </w:r>
      <w:r>
        <w:softHyphen/>
        <w:t>tion (</w:t>
      </w:r>
      <w:r w:rsidRPr="00507DAC">
        <w:t>avsnitt </w:t>
      </w:r>
      <w:r>
        <w:t>14.2). För att det ska vara tydligt att de straffprocessuella reglerna har företräde i en sådan situation bör det tas in en bestämmelse i den nya lagen om att den är subsidiär i förhållande till bestämmelser i en annan lag eller en förordning (jfr prop. 2017/18:232 s. 220). Bestämmel</w:t>
      </w:r>
      <w:r>
        <w:softHyphen/>
        <w:t>sen bör vara generell och inte begränsad enbart till förhållandet till straff</w:t>
      </w:r>
      <w:r>
        <w:softHyphen/>
        <w:t>processuella regler. Mot den bakgrunden saknas det behov av en särskild bestämmelse om hur den nya lagen förhåller sig till lagen och förord</w:t>
      </w:r>
      <w:r>
        <w:softHyphen/>
        <w:t>ningen om internationellt polisiärt samarbete. Eftersom bestämmelser i grundlag alltid har företräde framför bestämmelser på lägre normgiv</w:t>
      </w:r>
      <w:r>
        <w:softHyphen/>
        <w:t xml:space="preserve">ningsnivå behövs det inte heller någon bestämmelse om förhållandet till 2 kap. tryckfrihetsförordningen. Hur lagen förhåller sig till annan dataskyddsreglering utvecklas i avsnitt 7.1. </w:t>
      </w:r>
    </w:p>
    <w:p w14:paraId="251D0AA2" w14:textId="77777777" w:rsidR="000E3A6B" w:rsidRPr="00C309C7" w:rsidRDefault="000E3A6B" w:rsidP="000E3A6B">
      <w:pPr>
        <w:pStyle w:val="Rubrik2"/>
      </w:pPr>
      <w:bookmarkStart w:id="56" w:name="_Toc9328296"/>
      <w:bookmarkStart w:id="57" w:name="_Toc17451366"/>
      <w:bookmarkEnd w:id="55"/>
      <w:r w:rsidRPr="00C309C7">
        <w:t>Uttryck i lagen</w:t>
      </w:r>
      <w:bookmarkEnd w:id="56"/>
      <w:bookmarkEnd w:id="57"/>
    </w:p>
    <w:p w14:paraId="662DA40B" w14:textId="77777777" w:rsidR="000E3A6B" w:rsidRPr="00C309C7" w:rsidRDefault="000E3A6B" w:rsidP="000E3A6B">
      <w:pPr>
        <w:pBdr>
          <w:top w:val="single" w:sz="4" w:space="2" w:color="auto"/>
          <w:left w:val="single" w:sz="4" w:space="4" w:color="auto"/>
          <w:bottom w:val="single" w:sz="4" w:space="3" w:color="auto"/>
          <w:right w:val="single" w:sz="4" w:space="4" w:color="auto"/>
        </w:pBdr>
        <w:tabs>
          <w:tab w:val="left" w:pos="2268"/>
        </w:tabs>
        <w:overflowPunct w:val="0"/>
        <w:autoSpaceDE w:val="0"/>
        <w:autoSpaceDN w:val="0"/>
        <w:adjustRightInd w:val="0"/>
        <w:spacing w:after="0" w:line="240" w:lineRule="auto"/>
        <w:ind w:left="113" w:right="113"/>
        <w:jc w:val="both"/>
        <w:textAlignment w:val="baseline"/>
        <w:rPr>
          <w:rFonts w:ascii="Times New Roman" w:hAnsi="Times New Roman"/>
          <w:sz w:val="20"/>
        </w:rPr>
      </w:pPr>
      <w:r w:rsidRPr="00C309C7">
        <w:rPr>
          <w:rFonts w:ascii="Times New Roman" w:hAnsi="Times New Roman"/>
          <w:b/>
          <w:sz w:val="20"/>
        </w:rPr>
        <w:t>Regeringens förslag:</w:t>
      </w:r>
      <w:r w:rsidRPr="00C309C7">
        <w:rPr>
          <w:rFonts w:ascii="Times New Roman" w:hAnsi="Times New Roman"/>
          <w:sz w:val="20"/>
        </w:rPr>
        <w:t xml:space="preserve"> Vissa av de uttryck som används i den nya lagen ska definieras. </w:t>
      </w:r>
    </w:p>
    <w:p w14:paraId="7FFB26DD" w14:textId="77777777" w:rsidR="000E3A6B" w:rsidRPr="00C309C7" w:rsidRDefault="000E3A6B" w:rsidP="000E3A6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8"/>
          <w:szCs w:val="8"/>
        </w:rPr>
      </w:pPr>
    </w:p>
    <w:p w14:paraId="610EE990" w14:textId="77777777" w:rsidR="000E3A6B" w:rsidRPr="00C309C7" w:rsidRDefault="000E3A6B" w:rsidP="000E3A6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C309C7">
        <w:rPr>
          <w:rFonts w:ascii="Times New Roman" w:hAnsi="Times New Roman"/>
          <w:b/>
          <w:sz w:val="20"/>
        </w:rPr>
        <w:t>Utredningens förslag</w:t>
      </w:r>
      <w:r w:rsidRPr="00C309C7">
        <w:rPr>
          <w:rFonts w:ascii="Times New Roman" w:hAnsi="Times New Roman"/>
          <w:sz w:val="20"/>
        </w:rPr>
        <w:t xml:space="preserve"> överensstämmer med regeringens.</w:t>
      </w:r>
    </w:p>
    <w:p w14:paraId="14232E21" w14:textId="77777777" w:rsidR="000E3A6B" w:rsidRPr="00C309C7" w:rsidRDefault="000E3A6B" w:rsidP="000E3A6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C309C7">
        <w:rPr>
          <w:rFonts w:ascii="Times New Roman" w:hAnsi="Times New Roman"/>
          <w:b/>
          <w:sz w:val="20"/>
        </w:rPr>
        <w:t>Remissinstanserna:</w:t>
      </w:r>
      <w:r w:rsidRPr="00C309C7">
        <w:rPr>
          <w:rFonts w:ascii="Times New Roman" w:hAnsi="Times New Roman"/>
          <w:sz w:val="20"/>
        </w:rPr>
        <w:t xml:space="preserve"> Ingen av remissinstanserna yttrar sig särskilt i denna del.</w:t>
      </w:r>
    </w:p>
    <w:p w14:paraId="24AD6249" w14:textId="77777777" w:rsidR="000E3A6B" w:rsidRPr="00C309C7" w:rsidRDefault="000E3A6B" w:rsidP="000E3A6B">
      <w:pPr>
        <w:keepNext/>
        <w:tabs>
          <w:tab w:val="left" w:pos="907"/>
        </w:tabs>
        <w:spacing w:before="320" w:after="80" w:line="210" w:lineRule="exact"/>
        <w:rPr>
          <w:rFonts w:ascii="Times New Roman" w:hAnsi="Times New Roman"/>
          <w:b/>
          <w:sz w:val="20"/>
          <w:szCs w:val="22"/>
        </w:rPr>
      </w:pPr>
      <w:r w:rsidRPr="00C309C7">
        <w:rPr>
          <w:rFonts w:ascii="Times New Roman" w:hAnsi="Times New Roman"/>
          <w:b/>
          <w:sz w:val="20"/>
          <w:szCs w:val="22"/>
        </w:rPr>
        <w:lastRenderedPageBreak/>
        <w:t>Skälen för regeringens förslag</w:t>
      </w:r>
    </w:p>
    <w:p w14:paraId="2AA04A23" w14:textId="77777777" w:rsidR="000E3A6B" w:rsidRPr="00C309C7" w:rsidRDefault="000E3A6B" w:rsidP="000E3A6B">
      <w:pPr>
        <w:keepNext/>
        <w:tabs>
          <w:tab w:val="left" w:pos="907"/>
        </w:tabs>
        <w:spacing w:after="80" w:line="210" w:lineRule="exact"/>
        <w:rPr>
          <w:rFonts w:ascii="Times New Roman" w:hAnsi="Times New Roman"/>
          <w:i/>
          <w:sz w:val="20"/>
          <w:szCs w:val="22"/>
        </w:rPr>
      </w:pPr>
      <w:r w:rsidRPr="00C309C7">
        <w:rPr>
          <w:rFonts w:ascii="Times New Roman" w:hAnsi="Times New Roman"/>
          <w:i/>
          <w:sz w:val="20"/>
          <w:szCs w:val="22"/>
        </w:rPr>
        <w:t>Definitionerna</w:t>
      </w:r>
      <w:r>
        <w:rPr>
          <w:rFonts w:ascii="Times New Roman" w:hAnsi="Times New Roman"/>
          <w:i/>
          <w:sz w:val="20"/>
          <w:szCs w:val="22"/>
        </w:rPr>
        <w:t xml:space="preserve"> i den nya lagen</w:t>
      </w:r>
      <w:r w:rsidRPr="00C309C7">
        <w:rPr>
          <w:rFonts w:ascii="Times New Roman" w:hAnsi="Times New Roman"/>
          <w:i/>
          <w:sz w:val="20"/>
          <w:szCs w:val="22"/>
        </w:rPr>
        <w:t xml:space="preserve"> bör så långt möjligt överensstämma med brottsdatalagens definitioner</w:t>
      </w:r>
    </w:p>
    <w:p w14:paraId="6248DC5B" w14:textId="77777777" w:rsidR="000E3A6B" w:rsidRPr="00C309C7" w:rsidRDefault="000E3A6B" w:rsidP="000E3A6B">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Pr>
          <w:rFonts w:ascii="Times New Roman" w:hAnsi="Times New Roman"/>
          <w:sz w:val="20"/>
        </w:rPr>
        <w:t>G</w:t>
      </w:r>
      <w:r w:rsidRPr="00C309C7">
        <w:rPr>
          <w:rFonts w:ascii="Times New Roman" w:hAnsi="Times New Roman"/>
          <w:sz w:val="20"/>
        </w:rPr>
        <w:t>enom hänvisningar i 2 kap. 2 §</w:t>
      </w:r>
      <w:r>
        <w:rPr>
          <w:rFonts w:ascii="Times New Roman" w:hAnsi="Times New Roman"/>
          <w:sz w:val="20"/>
        </w:rPr>
        <w:t xml:space="preserve"> 1 </w:t>
      </w:r>
      <w:r w:rsidRPr="00C309C7">
        <w:rPr>
          <w:rFonts w:ascii="Times New Roman" w:hAnsi="Times New Roman"/>
          <w:sz w:val="20"/>
        </w:rPr>
        <w:t>och 6 kap. 4 §</w:t>
      </w:r>
      <w:r>
        <w:rPr>
          <w:rFonts w:ascii="Times New Roman" w:hAnsi="Times New Roman"/>
          <w:sz w:val="20"/>
        </w:rPr>
        <w:t xml:space="preserve"> 1 </w:t>
      </w:r>
      <w:r w:rsidRPr="00C309C7">
        <w:rPr>
          <w:rFonts w:ascii="Times New Roman" w:hAnsi="Times New Roman"/>
          <w:sz w:val="20"/>
        </w:rPr>
        <w:t xml:space="preserve">polisdatalagen </w:t>
      </w:r>
      <w:r>
        <w:rPr>
          <w:rFonts w:ascii="Times New Roman" w:hAnsi="Times New Roman"/>
          <w:sz w:val="20"/>
        </w:rPr>
        <w:t xml:space="preserve">gäller definitionerna i </w:t>
      </w:r>
      <w:r w:rsidRPr="00C309C7">
        <w:rPr>
          <w:rFonts w:ascii="Times New Roman" w:hAnsi="Times New Roman"/>
          <w:sz w:val="20"/>
        </w:rPr>
        <w:t xml:space="preserve">3 § personuppgiftslagen </w:t>
      </w:r>
      <w:r>
        <w:rPr>
          <w:rFonts w:ascii="Times New Roman" w:hAnsi="Times New Roman"/>
          <w:sz w:val="20"/>
        </w:rPr>
        <w:t>av</w:t>
      </w:r>
      <w:r w:rsidRPr="00C309C7">
        <w:rPr>
          <w:rFonts w:ascii="Times New Roman" w:hAnsi="Times New Roman"/>
          <w:sz w:val="20"/>
        </w:rPr>
        <w:t xml:space="preserve"> vissa uttryck som är centrala vid behandling av personuppgifter</w:t>
      </w:r>
      <w:r>
        <w:rPr>
          <w:rFonts w:ascii="Times New Roman" w:hAnsi="Times New Roman"/>
          <w:sz w:val="20"/>
        </w:rPr>
        <w:t xml:space="preserve"> </w:t>
      </w:r>
      <w:r w:rsidRPr="00C309C7">
        <w:rPr>
          <w:rFonts w:ascii="Times New Roman" w:hAnsi="Times New Roman"/>
          <w:sz w:val="20"/>
        </w:rPr>
        <w:t>för Säkerhetspolisen. Även i den nya lagen bör vissa centrala uttryck definieras.</w:t>
      </w:r>
    </w:p>
    <w:p w14:paraId="203A7F61" w14:textId="77777777" w:rsidR="000E3A6B" w:rsidRPr="00C309C7" w:rsidRDefault="000E3A6B" w:rsidP="000E3A6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C309C7">
        <w:rPr>
          <w:rFonts w:ascii="Times New Roman" w:hAnsi="Times New Roman"/>
          <w:sz w:val="20"/>
        </w:rPr>
        <w:t>I 1 kap. 6 § brottsdatalagen definieras vissa uttryck som används i den lagen. Definitionerna överensstämmer i allt väsentligt med definitionerna i dataskyddsförordningen. Säkerhetspolisen kommer att tillämpa både dataskyddsförordningen och brottsdatalagen i delar av sin verksamhet. För att underlätta tillämpningen bör definitionerna i den nya lagen därför så långt möjligt överensstämma med de definitioner som används i brottsdatalagen. Det innebär att motsvarande definitioner</w:t>
      </w:r>
      <w:r>
        <w:rPr>
          <w:rFonts w:ascii="Times New Roman" w:hAnsi="Times New Roman"/>
          <w:sz w:val="20"/>
        </w:rPr>
        <w:t xml:space="preserve"> som tidigare använts</w:t>
      </w:r>
      <w:r w:rsidRPr="00C309C7">
        <w:rPr>
          <w:rFonts w:ascii="Times New Roman" w:hAnsi="Times New Roman"/>
          <w:sz w:val="20"/>
        </w:rPr>
        <w:t xml:space="preserve"> i personupp</w:t>
      </w:r>
      <w:r>
        <w:rPr>
          <w:rFonts w:ascii="Times New Roman" w:hAnsi="Times New Roman"/>
          <w:sz w:val="20"/>
        </w:rPr>
        <w:softHyphen/>
      </w:r>
      <w:r w:rsidRPr="00C309C7">
        <w:rPr>
          <w:rFonts w:ascii="Times New Roman" w:hAnsi="Times New Roman"/>
          <w:sz w:val="20"/>
        </w:rPr>
        <w:t>giftslagen inte bör användas i den mån de avviker från brottsdatalagens terminologi, trots att de har tillämpats under lång tid och stämmer bättre överens med terminologin i svensk lagstiftning (prop.</w:t>
      </w:r>
      <w:r>
        <w:rPr>
          <w:rFonts w:ascii="Times New Roman" w:hAnsi="Times New Roman"/>
          <w:sz w:val="20"/>
        </w:rPr>
        <w:t> </w:t>
      </w:r>
      <w:r w:rsidRPr="00C309C7">
        <w:rPr>
          <w:rFonts w:ascii="Times New Roman" w:hAnsi="Times New Roman"/>
          <w:sz w:val="20"/>
        </w:rPr>
        <w:t>2017/18:</w:t>
      </w:r>
      <w:r>
        <w:rPr>
          <w:rFonts w:ascii="Times New Roman" w:hAnsi="Times New Roman"/>
          <w:sz w:val="20"/>
        </w:rPr>
        <w:t>232</w:t>
      </w:r>
      <w:r w:rsidRPr="00C309C7">
        <w:rPr>
          <w:rFonts w:ascii="Times New Roman" w:hAnsi="Times New Roman"/>
          <w:sz w:val="20"/>
        </w:rPr>
        <w:t xml:space="preserve"> s. </w:t>
      </w:r>
      <w:r>
        <w:rPr>
          <w:rFonts w:ascii="Times New Roman" w:hAnsi="Times New Roman"/>
          <w:sz w:val="20"/>
        </w:rPr>
        <w:t>84</w:t>
      </w:r>
      <w:r w:rsidRPr="00C309C7">
        <w:rPr>
          <w:rFonts w:ascii="Times New Roman" w:hAnsi="Times New Roman"/>
          <w:sz w:val="20"/>
        </w:rPr>
        <w:t>).</w:t>
      </w:r>
    </w:p>
    <w:p w14:paraId="7F356A6D" w14:textId="77777777" w:rsidR="000E3A6B" w:rsidRPr="00C309C7" w:rsidRDefault="000E3A6B" w:rsidP="000E3A6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bookmarkStart w:id="58" w:name="_Hlk5199173"/>
      <w:r w:rsidRPr="00C309C7">
        <w:rPr>
          <w:rFonts w:ascii="Times New Roman" w:hAnsi="Times New Roman"/>
          <w:sz w:val="20"/>
        </w:rPr>
        <w:t xml:space="preserve">Nedan följer en redogörelse för ett antal centrala definitioner som bör finnas i den nya lagen. Regeringen återkommer till definitionerna av dataskyddsombud </w:t>
      </w:r>
      <w:r w:rsidRPr="00507DAC">
        <w:rPr>
          <w:rFonts w:ascii="Times New Roman" w:hAnsi="Times New Roman"/>
          <w:sz w:val="20"/>
        </w:rPr>
        <w:t>(avsnitt </w:t>
      </w:r>
      <w:r>
        <w:rPr>
          <w:rFonts w:ascii="Times New Roman" w:hAnsi="Times New Roman"/>
          <w:sz w:val="20"/>
        </w:rPr>
        <w:t>13.3.1</w:t>
      </w:r>
      <w:r w:rsidRPr="00C309C7">
        <w:rPr>
          <w:rFonts w:ascii="Times New Roman" w:hAnsi="Times New Roman"/>
          <w:sz w:val="20"/>
        </w:rPr>
        <w:t xml:space="preserve">), </w:t>
      </w:r>
      <w:r>
        <w:rPr>
          <w:rFonts w:ascii="Times New Roman" w:hAnsi="Times New Roman"/>
          <w:sz w:val="20"/>
        </w:rPr>
        <w:t>internationell organisation (</w:t>
      </w:r>
      <w:r w:rsidRPr="00507DAC">
        <w:rPr>
          <w:rFonts w:ascii="Times New Roman" w:hAnsi="Times New Roman"/>
          <w:sz w:val="20"/>
        </w:rPr>
        <w:t>av</w:t>
      </w:r>
      <w:r w:rsidRPr="00507DAC">
        <w:rPr>
          <w:rFonts w:ascii="Times New Roman" w:hAnsi="Times New Roman"/>
          <w:sz w:val="20"/>
        </w:rPr>
        <w:softHyphen/>
        <w:t>snitt </w:t>
      </w:r>
      <w:r>
        <w:rPr>
          <w:rFonts w:ascii="Times New Roman" w:hAnsi="Times New Roman"/>
          <w:sz w:val="20"/>
        </w:rPr>
        <w:t>17.2</w:t>
      </w:r>
      <w:r w:rsidRPr="00C309C7">
        <w:rPr>
          <w:rFonts w:ascii="Times New Roman" w:hAnsi="Times New Roman"/>
          <w:sz w:val="20"/>
        </w:rPr>
        <w:t xml:space="preserve">), </w:t>
      </w:r>
      <w:r>
        <w:rPr>
          <w:rFonts w:ascii="Times New Roman" w:hAnsi="Times New Roman"/>
          <w:sz w:val="20"/>
        </w:rPr>
        <w:t>per</w:t>
      </w:r>
      <w:r>
        <w:rPr>
          <w:rFonts w:ascii="Times New Roman" w:hAnsi="Times New Roman"/>
          <w:sz w:val="20"/>
        </w:rPr>
        <w:softHyphen/>
        <w:t>sonuppgiftsansvarig (avsnitt 13.1.1), personuppgiftsbiträde (avsnitt 13.4.1), tredjeland (</w:t>
      </w:r>
      <w:r w:rsidRPr="00507DAC">
        <w:rPr>
          <w:rFonts w:ascii="Times New Roman" w:hAnsi="Times New Roman"/>
          <w:sz w:val="20"/>
        </w:rPr>
        <w:t>avsnitt </w:t>
      </w:r>
      <w:r>
        <w:rPr>
          <w:rFonts w:ascii="Times New Roman" w:hAnsi="Times New Roman"/>
          <w:sz w:val="20"/>
        </w:rPr>
        <w:t xml:space="preserve">17.2) och tredje man </w:t>
      </w:r>
      <w:r w:rsidRPr="00507DAC">
        <w:rPr>
          <w:rFonts w:ascii="Times New Roman" w:hAnsi="Times New Roman"/>
          <w:sz w:val="20"/>
        </w:rPr>
        <w:t>(av</w:t>
      </w:r>
      <w:r w:rsidRPr="00507DAC">
        <w:rPr>
          <w:rFonts w:ascii="Times New Roman" w:hAnsi="Times New Roman"/>
          <w:sz w:val="20"/>
        </w:rPr>
        <w:softHyphen/>
        <w:t>snitt </w:t>
      </w:r>
      <w:r>
        <w:rPr>
          <w:rFonts w:ascii="Times New Roman" w:hAnsi="Times New Roman"/>
          <w:sz w:val="20"/>
        </w:rPr>
        <w:t>14.3.2</w:t>
      </w:r>
      <w:r w:rsidRPr="00C309C7">
        <w:rPr>
          <w:rFonts w:ascii="Times New Roman" w:hAnsi="Times New Roman"/>
          <w:sz w:val="20"/>
        </w:rPr>
        <w:t>).</w:t>
      </w:r>
    </w:p>
    <w:bookmarkEnd w:id="58"/>
    <w:p w14:paraId="3F40CEA9" w14:textId="77777777" w:rsidR="000E3A6B" w:rsidRPr="00C309C7" w:rsidRDefault="000E3A6B" w:rsidP="000E3A6B">
      <w:pPr>
        <w:keepNext/>
        <w:tabs>
          <w:tab w:val="left" w:pos="907"/>
        </w:tabs>
        <w:spacing w:before="240" w:after="80" w:line="210" w:lineRule="exact"/>
        <w:rPr>
          <w:rFonts w:ascii="Times New Roman" w:hAnsi="Times New Roman"/>
          <w:i/>
          <w:sz w:val="20"/>
          <w:szCs w:val="22"/>
        </w:rPr>
      </w:pPr>
      <w:r w:rsidRPr="00C309C7">
        <w:rPr>
          <w:rFonts w:ascii="Times New Roman" w:hAnsi="Times New Roman"/>
          <w:i/>
          <w:sz w:val="20"/>
          <w:szCs w:val="22"/>
        </w:rPr>
        <w:t>Behandling av personuppgifter</w:t>
      </w:r>
    </w:p>
    <w:p w14:paraId="3444F500" w14:textId="77777777" w:rsidR="000E3A6B" w:rsidRPr="00C309C7" w:rsidRDefault="000E3A6B" w:rsidP="000E3A6B">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C309C7">
        <w:rPr>
          <w:rFonts w:ascii="Times New Roman" w:hAnsi="Times New Roman"/>
          <w:sz w:val="20"/>
        </w:rPr>
        <w:t>I brottsdatalagen avses med behandling av personuppgifter en åtgärd eller kombination av åtgärder som vidtas i fråga om personuppgifter eller uppsättningar av personuppgifter, oavsett om det görs automatiserat eller inte, t.ex. insamling, registrering, organisering, strukturering, lagring, be</w:t>
      </w:r>
      <w:r>
        <w:rPr>
          <w:rFonts w:ascii="Times New Roman" w:hAnsi="Times New Roman"/>
          <w:sz w:val="20"/>
        </w:rPr>
        <w:softHyphen/>
      </w:r>
      <w:r w:rsidRPr="00C309C7">
        <w:rPr>
          <w:rFonts w:ascii="Times New Roman" w:hAnsi="Times New Roman"/>
          <w:sz w:val="20"/>
        </w:rPr>
        <w:t>arbetning eller ändring, framtagning, läsning, användning, utlämnande, spridning eller tillhandahållande på annat sätt, justering, sammanföring, begränsning, radering eller förstöring. Uttrycket omfattar alla åtgärder som vidtas med personuppgifter. Uttrycket är centralt och definitionen bör var densamma som i brottsdatalagen.</w:t>
      </w:r>
    </w:p>
    <w:p w14:paraId="5477BF0A" w14:textId="77777777" w:rsidR="000E3A6B" w:rsidRPr="00C309C7" w:rsidRDefault="000E3A6B" w:rsidP="000E3A6B">
      <w:pPr>
        <w:keepNext/>
        <w:tabs>
          <w:tab w:val="left" w:pos="907"/>
        </w:tabs>
        <w:spacing w:before="240" w:after="80" w:line="210" w:lineRule="exact"/>
        <w:rPr>
          <w:rFonts w:ascii="Times New Roman" w:hAnsi="Times New Roman"/>
          <w:i/>
          <w:sz w:val="20"/>
          <w:szCs w:val="22"/>
        </w:rPr>
      </w:pPr>
      <w:r w:rsidRPr="00C309C7">
        <w:rPr>
          <w:rFonts w:ascii="Times New Roman" w:hAnsi="Times New Roman"/>
          <w:i/>
          <w:sz w:val="20"/>
          <w:szCs w:val="22"/>
        </w:rPr>
        <w:t>Biometriska uppgifter</w:t>
      </w:r>
    </w:p>
    <w:p w14:paraId="10E8CBC3" w14:textId="77777777" w:rsidR="000E3A6B" w:rsidRPr="00C309C7" w:rsidRDefault="000E3A6B" w:rsidP="000E3A6B">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C309C7">
        <w:rPr>
          <w:rFonts w:ascii="Times New Roman" w:hAnsi="Times New Roman"/>
          <w:sz w:val="20"/>
        </w:rPr>
        <w:t>Varken 1995 års dataskyddsdirektiv eller personuppgiftslagen innehåller någon definition av biometriska uppgifter. Inte heller i andra författ</w:t>
      </w:r>
      <w:r w:rsidRPr="00C309C7">
        <w:rPr>
          <w:rFonts w:ascii="Times New Roman" w:hAnsi="Times New Roman"/>
          <w:sz w:val="20"/>
        </w:rPr>
        <w:softHyphen/>
        <w:t>ningar finns det någon sådan definition, men uttrycket biometriska data används i bl.a. passlagen (1978:302).</w:t>
      </w:r>
    </w:p>
    <w:p w14:paraId="4DDDA53F" w14:textId="77777777" w:rsidR="000E3A6B" w:rsidRPr="00C309C7" w:rsidRDefault="000E3A6B" w:rsidP="000E3A6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C309C7">
        <w:rPr>
          <w:rFonts w:ascii="Times New Roman" w:hAnsi="Times New Roman"/>
          <w:sz w:val="20"/>
        </w:rPr>
        <w:t>Biometri är ett samlingsnamn för sådan automatiserad teknik som syf</w:t>
      </w:r>
      <w:r>
        <w:rPr>
          <w:rFonts w:ascii="Times New Roman" w:hAnsi="Times New Roman"/>
          <w:sz w:val="20"/>
        </w:rPr>
        <w:softHyphen/>
      </w:r>
      <w:r w:rsidRPr="00C309C7">
        <w:rPr>
          <w:rFonts w:ascii="Times New Roman" w:hAnsi="Times New Roman"/>
          <w:sz w:val="20"/>
        </w:rPr>
        <w:t xml:space="preserve">tar till att identifiera en person eller avgöra om en påstådd identitet är riktig. Den baseras på mätning av fysiska karaktärsdrag hos den som ska identifieras (jfr </w:t>
      </w:r>
      <w:r>
        <w:rPr>
          <w:rFonts w:ascii="Times New Roman" w:hAnsi="Times New Roman"/>
          <w:sz w:val="20"/>
        </w:rPr>
        <w:t xml:space="preserve">propositionen </w:t>
      </w:r>
      <w:r w:rsidRPr="00C309C7">
        <w:rPr>
          <w:rFonts w:ascii="Times New Roman" w:hAnsi="Times New Roman"/>
          <w:sz w:val="20"/>
        </w:rPr>
        <w:t>Fingeravtryck i pass, prop. 2008/09:132, s. 6 f.). När det gäller pass är det framför allt mönster av fingeravtryck, ansiktsgeometri och ögats iris som används, men även regnbågshinna, näthinna, röst, hand, blodkärl, dna eller gång går att använda. Gemensamt för teknikerna är att kroppen mäts elektroniskt. Biometriska uppgifter är den informa</w:t>
      </w:r>
      <w:r>
        <w:rPr>
          <w:rFonts w:ascii="Times New Roman" w:hAnsi="Times New Roman"/>
          <w:sz w:val="20"/>
        </w:rPr>
        <w:softHyphen/>
      </w:r>
      <w:r w:rsidRPr="00C309C7">
        <w:rPr>
          <w:rFonts w:ascii="Times New Roman" w:hAnsi="Times New Roman"/>
          <w:sz w:val="20"/>
        </w:rPr>
        <w:t xml:space="preserve">tion som kan tas fram ur ett biometriskt underlag. Dessa </w:t>
      </w:r>
      <w:r w:rsidRPr="00C309C7">
        <w:rPr>
          <w:rFonts w:ascii="Times New Roman" w:hAnsi="Times New Roman"/>
          <w:sz w:val="20"/>
        </w:rPr>
        <w:lastRenderedPageBreak/>
        <w:t xml:space="preserve">uppgifter kan användas för att skapa en referensmall eller för att jämföra med tidigare lagrade referensmallar i syfte att kontrollera en persons identitet. </w:t>
      </w:r>
    </w:p>
    <w:p w14:paraId="4B193E93" w14:textId="77777777" w:rsidR="000E3A6B" w:rsidRPr="00C309C7" w:rsidRDefault="000E3A6B" w:rsidP="000E3A6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C309C7">
        <w:rPr>
          <w:rFonts w:ascii="Times New Roman" w:hAnsi="Times New Roman"/>
          <w:sz w:val="20"/>
        </w:rPr>
        <w:t>Biometriska uppgifter definieras i brottsdatalagen som personuppgifter som rör en persons fysiska, fysiologiska eller beteendemässiga känne</w:t>
      </w:r>
      <w:r>
        <w:rPr>
          <w:rFonts w:ascii="Times New Roman" w:hAnsi="Times New Roman"/>
          <w:sz w:val="20"/>
        </w:rPr>
        <w:softHyphen/>
      </w:r>
      <w:r w:rsidRPr="00C309C7">
        <w:rPr>
          <w:rFonts w:ascii="Times New Roman" w:hAnsi="Times New Roman"/>
          <w:sz w:val="20"/>
        </w:rPr>
        <w:t>tecken, som tagits fram genom särskild teknisk behandling och som möj</w:t>
      </w:r>
      <w:r>
        <w:rPr>
          <w:rFonts w:ascii="Times New Roman" w:hAnsi="Times New Roman"/>
          <w:sz w:val="20"/>
        </w:rPr>
        <w:softHyphen/>
      </w:r>
      <w:r w:rsidRPr="00C309C7">
        <w:rPr>
          <w:rFonts w:ascii="Times New Roman" w:hAnsi="Times New Roman"/>
          <w:sz w:val="20"/>
        </w:rPr>
        <w:t>liggör eller bekräftar unik identifiering av personen i fråga. Definitionen bör användas även i den nya lagen.</w:t>
      </w:r>
    </w:p>
    <w:p w14:paraId="22825B54" w14:textId="77777777" w:rsidR="000E3A6B" w:rsidRDefault="000E3A6B" w:rsidP="000E3A6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C309C7">
        <w:rPr>
          <w:rFonts w:ascii="Times New Roman" w:hAnsi="Times New Roman"/>
          <w:sz w:val="20"/>
        </w:rPr>
        <w:t>Fotografier och filmer som inte bearbetas tekniskt i syfte att åstad</w:t>
      </w:r>
      <w:r>
        <w:rPr>
          <w:rFonts w:ascii="Times New Roman" w:hAnsi="Times New Roman"/>
          <w:sz w:val="20"/>
        </w:rPr>
        <w:softHyphen/>
      </w:r>
      <w:r w:rsidRPr="00C309C7">
        <w:rPr>
          <w:rFonts w:ascii="Times New Roman" w:hAnsi="Times New Roman"/>
          <w:sz w:val="20"/>
        </w:rPr>
        <w:t>komma unik identifiering faller utanför definitionen. Bearbetning av bil</w:t>
      </w:r>
      <w:r>
        <w:rPr>
          <w:rFonts w:ascii="Times New Roman" w:hAnsi="Times New Roman"/>
          <w:sz w:val="20"/>
        </w:rPr>
        <w:softHyphen/>
      </w:r>
      <w:r w:rsidRPr="00C309C7">
        <w:rPr>
          <w:rFonts w:ascii="Times New Roman" w:hAnsi="Times New Roman"/>
          <w:sz w:val="20"/>
        </w:rPr>
        <w:t>der av personer för att förbättra bildkvaliteten, förstärka detaljer och lik</w:t>
      </w:r>
      <w:r>
        <w:rPr>
          <w:rFonts w:ascii="Times New Roman" w:hAnsi="Times New Roman"/>
          <w:sz w:val="20"/>
        </w:rPr>
        <w:softHyphen/>
      </w:r>
      <w:r w:rsidRPr="00C309C7">
        <w:rPr>
          <w:rFonts w:ascii="Times New Roman" w:hAnsi="Times New Roman"/>
          <w:sz w:val="20"/>
        </w:rPr>
        <w:t>nande omfattas alltså inte. Om bilder däremot bearbetas i exempelvis ett ansiktsigenkänningsprogram i syfte att identifiera personer omfattas de av definitionen. Det kan även anmärkas att sådana personuppgifter, t.ex. fingeravtryck, som förekommer i ett utlåtande som baseras på en teknisk bearbetning av biometriska uppgifter däremot inte i sig utgör biometriska uppgifter.</w:t>
      </w:r>
    </w:p>
    <w:p w14:paraId="7DF67BC1" w14:textId="77777777" w:rsidR="000E3A6B" w:rsidRPr="00C309C7" w:rsidRDefault="000E3A6B" w:rsidP="000E3A6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Pr>
          <w:rFonts w:ascii="Times New Roman" w:hAnsi="Times New Roman"/>
          <w:sz w:val="20"/>
        </w:rPr>
        <w:t>Definitionen omfattar Säkerhetspolisens hantering av fingeravtryck. Fingeravtryck som har tagits med stöd av rättegångsbalken eller lagen (1991:572) om särskild utlänningskontroll får behandlas i de fingerav</w:t>
      </w:r>
      <w:r>
        <w:rPr>
          <w:rFonts w:ascii="Times New Roman" w:hAnsi="Times New Roman"/>
          <w:sz w:val="20"/>
        </w:rPr>
        <w:softHyphen/>
        <w:t xml:space="preserve">trycks- och signalementsregister som Polismyndigheten för enligt </w:t>
      </w:r>
      <w:r w:rsidRPr="00C17CEA">
        <w:rPr>
          <w:rFonts w:ascii="Times New Roman" w:hAnsi="Times New Roman"/>
          <w:sz w:val="20"/>
        </w:rPr>
        <w:t>5 kap. 11 § polisens brottsdatalag</w:t>
      </w:r>
      <w:r>
        <w:rPr>
          <w:rFonts w:ascii="Times New Roman" w:hAnsi="Times New Roman"/>
          <w:sz w:val="20"/>
        </w:rPr>
        <w:t xml:space="preserve">. Uppgifter om fingeravtryck som inte kan hänföras till en identifierbar person får också behandlas om uppgiften kommit fram vid utredning om brott. Även oidentifierade fingeravtryck omfattas således av definitionen av biometriska uppgifter, eftersom det är möjligt att med hjälp av dem identifiera personen som har avsatt dem. </w:t>
      </w:r>
    </w:p>
    <w:p w14:paraId="73F69DEF" w14:textId="77777777" w:rsidR="000E3A6B" w:rsidRPr="00C309C7" w:rsidRDefault="000E3A6B" w:rsidP="000E3A6B">
      <w:pPr>
        <w:keepNext/>
        <w:tabs>
          <w:tab w:val="left" w:pos="907"/>
        </w:tabs>
        <w:spacing w:before="240" w:after="80" w:line="210" w:lineRule="exact"/>
        <w:rPr>
          <w:rFonts w:ascii="Times New Roman" w:hAnsi="Times New Roman"/>
          <w:i/>
          <w:sz w:val="20"/>
          <w:szCs w:val="22"/>
        </w:rPr>
      </w:pPr>
      <w:r w:rsidRPr="00C309C7">
        <w:rPr>
          <w:rFonts w:ascii="Times New Roman" w:hAnsi="Times New Roman"/>
          <w:i/>
          <w:sz w:val="20"/>
          <w:szCs w:val="22"/>
        </w:rPr>
        <w:t>Genetiska uppgifter</w:t>
      </w:r>
    </w:p>
    <w:p w14:paraId="5715DFB8" w14:textId="77777777" w:rsidR="000E3A6B" w:rsidRPr="00C309C7" w:rsidRDefault="000E3A6B" w:rsidP="000E3A6B">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C309C7">
        <w:rPr>
          <w:rFonts w:ascii="Times New Roman" w:hAnsi="Times New Roman"/>
          <w:sz w:val="20"/>
        </w:rPr>
        <w:t>Genetiska uppgifter definieras inte i 1995 års dataskyddsdirektiv eller i personuppgiftslagen. Med genetiska uppgifter avses i brottsdatalagen personuppgifter som rör en persons nedärvda eller förvärvade genetiska kännetecken och som härrör från analys av ett spår av eller ett prov från personen i fråga. All information som rör en persons nedärvda eller för</w:t>
      </w:r>
      <w:r>
        <w:rPr>
          <w:rFonts w:ascii="Times New Roman" w:hAnsi="Times New Roman"/>
          <w:sz w:val="20"/>
        </w:rPr>
        <w:softHyphen/>
      </w:r>
      <w:r w:rsidRPr="00C309C7">
        <w:rPr>
          <w:rFonts w:ascii="Times New Roman" w:hAnsi="Times New Roman"/>
          <w:sz w:val="20"/>
        </w:rPr>
        <w:t>värvade genetiska kännetecken och som kan tas fram ur ett spår från t.ex. en brottsplats eller ett prov från människokroppen omfattas av definitio</w:t>
      </w:r>
      <w:r>
        <w:rPr>
          <w:rFonts w:ascii="Times New Roman" w:hAnsi="Times New Roman"/>
          <w:sz w:val="20"/>
        </w:rPr>
        <w:softHyphen/>
      </w:r>
      <w:r w:rsidRPr="00C309C7">
        <w:rPr>
          <w:rFonts w:ascii="Times New Roman" w:hAnsi="Times New Roman"/>
          <w:sz w:val="20"/>
        </w:rPr>
        <w:t>nen. En motsvarande definition bör tas in i den nya lagen.</w:t>
      </w:r>
    </w:p>
    <w:p w14:paraId="7D348675" w14:textId="77777777" w:rsidR="000E3A6B" w:rsidRPr="00C309C7" w:rsidRDefault="000E3A6B" w:rsidP="000E3A6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C309C7">
        <w:rPr>
          <w:rFonts w:ascii="Times New Roman" w:hAnsi="Times New Roman"/>
          <w:sz w:val="20"/>
        </w:rPr>
        <w:t>Genetiska uppgifter behandlas vid dna-analyser i forensisk verksamhet för att ta fram dna-profiler eller forensiska uppslag. Behandlingen kan avse genetiska uppgifter från såväl identifierade som oidentifierade per</w:t>
      </w:r>
      <w:r>
        <w:rPr>
          <w:rFonts w:ascii="Times New Roman" w:hAnsi="Times New Roman"/>
          <w:sz w:val="20"/>
        </w:rPr>
        <w:softHyphen/>
      </w:r>
      <w:r w:rsidRPr="00C309C7">
        <w:rPr>
          <w:rFonts w:ascii="Times New Roman" w:hAnsi="Times New Roman"/>
          <w:sz w:val="20"/>
        </w:rPr>
        <w:t>soner. Eftersom nedärvda eller förvärvade genetiska kännetecken för en person kan framgå av ett spår som påträffas vid utredning av ett brott, omfattas även analys av spåren av definitionen, trots att de vid den tid</w:t>
      </w:r>
      <w:r>
        <w:rPr>
          <w:rFonts w:ascii="Times New Roman" w:hAnsi="Times New Roman"/>
          <w:sz w:val="20"/>
        </w:rPr>
        <w:softHyphen/>
      </w:r>
      <w:r w:rsidRPr="00C309C7">
        <w:rPr>
          <w:rFonts w:ascii="Times New Roman" w:hAnsi="Times New Roman"/>
          <w:sz w:val="20"/>
        </w:rPr>
        <w:t xml:space="preserve">punkten inte går att härleda till en identifierad person. </w:t>
      </w:r>
      <w:r>
        <w:rPr>
          <w:rFonts w:ascii="Times New Roman" w:hAnsi="Times New Roman"/>
          <w:sz w:val="20"/>
        </w:rPr>
        <w:t>Själva dna-profilen, som behandlas i framför allt Polismyndighetens dna-register, är endast en sifferkombination och därmed ingen genetisk uppgift. Den är däremot en biometrisk uppgift, eftersom det är möjligt att med hjälp av den unikt identifiera en person.</w:t>
      </w:r>
    </w:p>
    <w:p w14:paraId="631736EE" w14:textId="77777777" w:rsidR="000E3A6B" w:rsidRPr="00C309C7" w:rsidRDefault="000E3A6B" w:rsidP="000E3A6B">
      <w:pPr>
        <w:keepNext/>
        <w:tabs>
          <w:tab w:val="left" w:pos="907"/>
        </w:tabs>
        <w:spacing w:before="240" w:after="80" w:line="210" w:lineRule="exact"/>
        <w:rPr>
          <w:rFonts w:ascii="Times New Roman" w:hAnsi="Times New Roman"/>
          <w:i/>
          <w:sz w:val="20"/>
          <w:szCs w:val="22"/>
        </w:rPr>
      </w:pPr>
      <w:r w:rsidRPr="00C309C7">
        <w:rPr>
          <w:rFonts w:ascii="Times New Roman" w:hAnsi="Times New Roman"/>
          <w:i/>
          <w:sz w:val="20"/>
          <w:szCs w:val="22"/>
        </w:rPr>
        <w:lastRenderedPageBreak/>
        <w:t>Mottagare</w:t>
      </w:r>
    </w:p>
    <w:p w14:paraId="0CA32F31" w14:textId="77777777" w:rsidR="000E3A6B" w:rsidRPr="00C309C7" w:rsidRDefault="000E3A6B" w:rsidP="000E3A6B">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C309C7">
        <w:rPr>
          <w:rFonts w:ascii="Times New Roman" w:hAnsi="Times New Roman"/>
          <w:sz w:val="20"/>
        </w:rPr>
        <w:t>I 3 § personuppgiftslagen, som genomför</w:t>
      </w:r>
      <w:r>
        <w:rPr>
          <w:rFonts w:ascii="Times New Roman" w:hAnsi="Times New Roman"/>
          <w:sz w:val="20"/>
        </w:rPr>
        <w:t>de</w:t>
      </w:r>
      <w:r w:rsidRPr="00C309C7">
        <w:rPr>
          <w:rFonts w:ascii="Times New Roman" w:hAnsi="Times New Roman"/>
          <w:sz w:val="20"/>
        </w:rPr>
        <w:t xml:space="preserve"> artikel 2 g i 1995 års data</w:t>
      </w:r>
      <w:r>
        <w:rPr>
          <w:rFonts w:ascii="Times New Roman" w:hAnsi="Times New Roman"/>
          <w:sz w:val="20"/>
        </w:rPr>
        <w:softHyphen/>
      </w:r>
      <w:r w:rsidRPr="00C309C7">
        <w:rPr>
          <w:rFonts w:ascii="Times New Roman" w:hAnsi="Times New Roman"/>
          <w:sz w:val="20"/>
        </w:rPr>
        <w:t>skyddsdirektiv, anges att en myndighet inte ska anses som mottagare när personuppgifter lämnas ut till myndigheten för att den ska kunna utföra sådan tillsyn, kontroll eller revision som den är skyldig att sköta. Vilka myndighetsuppdrag som avses kommenteras inte i förarbetena, utan där anges endast att definitionen av mottagare är avsedd att ha samma inne</w:t>
      </w:r>
      <w:r>
        <w:rPr>
          <w:rFonts w:ascii="Times New Roman" w:hAnsi="Times New Roman"/>
          <w:sz w:val="20"/>
        </w:rPr>
        <w:softHyphen/>
      </w:r>
      <w:r w:rsidRPr="00C309C7">
        <w:rPr>
          <w:rFonts w:ascii="Times New Roman" w:hAnsi="Times New Roman"/>
          <w:sz w:val="20"/>
        </w:rPr>
        <w:t>börd som motsvarande uttryck i direktivet (</w:t>
      </w:r>
      <w:r>
        <w:rPr>
          <w:rFonts w:ascii="Times New Roman" w:hAnsi="Times New Roman"/>
          <w:sz w:val="20"/>
        </w:rPr>
        <w:t xml:space="preserve">Personuppgiftslag, </w:t>
      </w:r>
      <w:r w:rsidRPr="00C309C7">
        <w:rPr>
          <w:rFonts w:ascii="Times New Roman" w:hAnsi="Times New Roman"/>
          <w:sz w:val="20"/>
        </w:rPr>
        <w:t>prop. 1997/98:44, s. 116). Ett motsvarande undantag har ansetts behövas i brotts</w:t>
      </w:r>
      <w:r>
        <w:rPr>
          <w:rFonts w:ascii="Times New Roman" w:hAnsi="Times New Roman"/>
          <w:sz w:val="20"/>
        </w:rPr>
        <w:softHyphen/>
      </w:r>
      <w:r w:rsidRPr="00C309C7">
        <w:rPr>
          <w:rFonts w:ascii="Times New Roman" w:hAnsi="Times New Roman"/>
          <w:sz w:val="20"/>
        </w:rPr>
        <w:t>datalagen (prop. 2017/18:232 s. 89). Mottagare definieras därför i brotts</w:t>
      </w:r>
      <w:r>
        <w:rPr>
          <w:rFonts w:ascii="Times New Roman" w:hAnsi="Times New Roman"/>
          <w:sz w:val="20"/>
        </w:rPr>
        <w:softHyphen/>
      </w:r>
      <w:r w:rsidRPr="00C309C7">
        <w:rPr>
          <w:rFonts w:ascii="Times New Roman" w:hAnsi="Times New Roman"/>
          <w:sz w:val="20"/>
        </w:rPr>
        <w:t>datalagen som den till vilken personuppgifter lämnas ut, med undantag av en myndighet som med stöd av författning utövar tillsyn, kontroll eller revision. Definitionen bör använ</w:t>
      </w:r>
      <w:r>
        <w:rPr>
          <w:rFonts w:ascii="Times New Roman" w:hAnsi="Times New Roman"/>
          <w:sz w:val="20"/>
        </w:rPr>
        <w:softHyphen/>
      </w:r>
      <w:r w:rsidRPr="00C309C7">
        <w:rPr>
          <w:rFonts w:ascii="Times New Roman" w:hAnsi="Times New Roman"/>
          <w:sz w:val="20"/>
        </w:rPr>
        <w:t xml:space="preserve">das även i den nya lagen. </w:t>
      </w:r>
    </w:p>
    <w:p w14:paraId="6B561F66" w14:textId="77777777" w:rsidR="000E3A6B" w:rsidRPr="00C309C7" w:rsidRDefault="000E3A6B" w:rsidP="000E3A6B">
      <w:pPr>
        <w:keepNext/>
        <w:tabs>
          <w:tab w:val="left" w:pos="907"/>
        </w:tabs>
        <w:spacing w:before="240" w:after="80" w:line="210" w:lineRule="exact"/>
        <w:rPr>
          <w:rFonts w:ascii="Times New Roman" w:hAnsi="Times New Roman"/>
          <w:i/>
          <w:sz w:val="20"/>
          <w:szCs w:val="22"/>
        </w:rPr>
      </w:pPr>
      <w:r w:rsidRPr="00C309C7">
        <w:rPr>
          <w:rFonts w:ascii="Times New Roman" w:hAnsi="Times New Roman"/>
          <w:i/>
          <w:sz w:val="20"/>
          <w:szCs w:val="22"/>
        </w:rPr>
        <w:t>Personuppgift</w:t>
      </w:r>
    </w:p>
    <w:p w14:paraId="61FF7986" w14:textId="77777777" w:rsidR="000E3A6B" w:rsidRPr="00C309C7" w:rsidRDefault="000E3A6B" w:rsidP="000E3A6B">
      <w:pPr>
        <w:pStyle w:val="Brdtext"/>
      </w:pPr>
      <w:r w:rsidRPr="00C309C7">
        <w:t>Personuppgifter är enligt brottsdatalagen varje upplysning om en identi</w:t>
      </w:r>
      <w:r>
        <w:softHyphen/>
      </w:r>
      <w:r w:rsidRPr="00C309C7">
        <w:t>fierad eller identifierbar fysisk person som är i livet. En motsvarande definition bör tas in i den nya lagen.</w:t>
      </w:r>
    </w:p>
    <w:p w14:paraId="20E5F20F" w14:textId="77777777" w:rsidR="000E3A6B" w:rsidRPr="00C309C7" w:rsidRDefault="000E3A6B" w:rsidP="000E3A6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C309C7">
        <w:rPr>
          <w:rFonts w:ascii="Times New Roman" w:hAnsi="Times New Roman"/>
          <w:sz w:val="20"/>
        </w:rPr>
        <w:t>All information som kan hänföras till en fysisk person är en person</w:t>
      </w:r>
      <w:r>
        <w:rPr>
          <w:rFonts w:ascii="Times New Roman" w:hAnsi="Times New Roman"/>
          <w:sz w:val="20"/>
        </w:rPr>
        <w:softHyphen/>
      </w:r>
      <w:r w:rsidRPr="00C309C7">
        <w:rPr>
          <w:rFonts w:ascii="Times New Roman" w:hAnsi="Times New Roman"/>
          <w:sz w:val="20"/>
        </w:rPr>
        <w:t>uppgift. Det gäller även information som kan hänföras till en individ om en fysisk person kan identifieras med hjälp av informationen. Det krävs inte att den personuppgiftsansvarige ska förfoga över samtliga uppgifter som gör identifieringen möjlig. Det innebär att t.ex. oidentifierade finger</w:t>
      </w:r>
      <w:r>
        <w:rPr>
          <w:rFonts w:ascii="Times New Roman" w:hAnsi="Times New Roman"/>
          <w:sz w:val="20"/>
        </w:rPr>
        <w:softHyphen/>
      </w:r>
      <w:r w:rsidRPr="00C309C7">
        <w:rPr>
          <w:rFonts w:ascii="Times New Roman" w:hAnsi="Times New Roman"/>
          <w:sz w:val="20"/>
        </w:rPr>
        <w:t>avtryck och dna-profiler är personuppgifter, eftersom det är möjligt att identifiera en person med hjälp av dem. Även bild- eller ljudupptag</w:t>
      </w:r>
      <w:r>
        <w:rPr>
          <w:rFonts w:ascii="Times New Roman" w:hAnsi="Times New Roman"/>
          <w:sz w:val="20"/>
        </w:rPr>
        <w:softHyphen/>
      </w:r>
      <w:r w:rsidRPr="00C309C7">
        <w:rPr>
          <w:rFonts w:ascii="Times New Roman" w:hAnsi="Times New Roman"/>
          <w:sz w:val="20"/>
        </w:rPr>
        <w:t>ningar kan utgöra personuppgifter, om man direkt eller indirekt kan av</w:t>
      </w:r>
      <w:r>
        <w:rPr>
          <w:rFonts w:ascii="Times New Roman" w:hAnsi="Times New Roman"/>
          <w:sz w:val="20"/>
        </w:rPr>
        <w:softHyphen/>
      </w:r>
      <w:r w:rsidRPr="00C309C7">
        <w:rPr>
          <w:rFonts w:ascii="Times New Roman" w:hAnsi="Times New Roman"/>
          <w:sz w:val="20"/>
        </w:rPr>
        <w:t>göra vilken individ som upptagningen avser. Uppgifter om avlidna per</w:t>
      </w:r>
      <w:r>
        <w:rPr>
          <w:rFonts w:ascii="Times New Roman" w:hAnsi="Times New Roman"/>
          <w:sz w:val="20"/>
        </w:rPr>
        <w:softHyphen/>
      </w:r>
      <w:r w:rsidRPr="00C309C7">
        <w:rPr>
          <w:rFonts w:ascii="Times New Roman" w:hAnsi="Times New Roman"/>
          <w:sz w:val="20"/>
        </w:rPr>
        <w:t xml:space="preserve">soner omfattas inte av definitionen. </w:t>
      </w:r>
    </w:p>
    <w:p w14:paraId="3083DDE6" w14:textId="77777777" w:rsidR="000E3A6B" w:rsidRPr="00C309C7" w:rsidRDefault="000E3A6B" w:rsidP="000E3A6B">
      <w:pPr>
        <w:keepNext/>
        <w:tabs>
          <w:tab w:val="left" w:pos="907"/>
        </w:tabs>
        <w:spacing w:before="240" w:after="80" w:line="210" w:lineRule="exact"/>
        <w:rPr>
          <w:rFonts w:ascii="Times New Roman" w:hAnsi="Times New Roman"/>
          <w:i/>
          <w:sz w:val="20"/>
          <w:szCs w:val="22"/>
        </w:rPr>
      </w:pPr>
      <w:r w:rsidRPr="00C309C7">
        <w:rPr>
          <w:rFonts w:ascii="Times New Roman" w:hAnsi="Times New Roman"/>
          <w:i/>
          <w:sz w:val="20"/>
          <w:szCs w:val="22"/>
        </w:rPr>
        <w:t>Registrerad</w:t>
      </w:r>
    </w:p>
    <w:p w14:paraId="4DE4A016" w14:textId="77777777" w:rsidR="000E3A6B" w:rsidRPr="00C309C7" w:rsidRDefault="000E3A6B" w:rsidP="000E3A6B">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C309C7">
        <w:rPr>
          <w:rFonts w:ascii="Times New Roman" w:hAnsi="Times New Roman"/>
          <w:sz w:val="20"/>
        </w:rPr>
        <w:t>I brottsdatalagen avses med registrerad den fysiska person som person</w:t>
      </w:r>
      <w:r>
        <w:rPr>
          <w:rFonts w:ascii="Times New Roman" w:hAnsi="Times New Roman"/>
          <w:sz w:val="20"/>
        </w:rPr>
        <w:softHyphen/>
      </w:r>
      <w:r w:rsidRPr="00C309C7">
        <w:rPr>
          <w:rFonts w:ascii="Times New Roman" w:hAnsi="Times New Roman"/>
          <w:sz w:val="20"/>
        </w:rPr>
        <w:t xml:space="preserve">uppgiften </w:t>
      </w:r>
      <w:r>
        <w:rPr>
          <w:rFonts w:ascii="Times New Roman" w:hAnsi="Times New Roman"/>
          <w:sz w:val="20"/>
        </w:rPr>
        <w:t>gäller</w:t>
      </w:r>
      <w:r w:rsidRPr="00C309C7">
        <w:rPr>
          <w:rFonts w:ascii="Times New Roman" w:hAnsi="Times New Roman"/>
          <w:sz w:val="20"/>
        </w:rPr>
        <w:t>. En motsvarande definition bör tas in i den nya lagen.</w:t>
      </w:r>
    </w:p>
    <w:p w14:paraId="56DE5C89" w14:textId="77777777" w:rsidR="000E3A6B" w:rsidRPr="00C309C7" w:rsidRDefault="000E3A6B" w:rsidP="000E3A6B">
      <w:pPr>
        <w:keepNext/>
        <w:tabs>
          <w:tab w:val="left" w:pos="907"/>
        </w:tabs>
        <w:spacing w:before="240" w:after="80" w:line="210" w:lineRule="exact"/>
        <w:rPr>
          <w:rFonts w:ascii="Times New Roman" w:hAnsi="Times New Roman"/>
          <w:i/>
          <w:sz w:val="20"/>
          <w:szCs w:val="22"/>
        </w:rPr>
      </w:pPr>
      <w:r w:rsidRPr="00C309C7">
        <w:rPr>
          <w:rFonts w:ascii="Times New Roman" w:hAnsi="Times New Roman"/>
          <w:i/>
          <w:sz w:val="20"/>
          <w:szCs w:val="22"/>
        </w:rPr>
        <w:t>Uppgift som rör hälsa</w:t>
      </w:r>
    </w:p>
    <w:p w14:paraId="2B90C6DE" w14:textId="77777777" w:rsidR="000E3A6B" w:rsidRPr="00C309C7" w:rsidRDefault="000E3A6B" w:rsidP="000E3A6B">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C309C7">
        <w:rPr>
          <w:rFonts w:ascii="Times New Roman" w:hAnsi="Times New Roman"/>
          <w:sz w:val="20"/>
        </w:rPr>
        <w:t>Varken 1995 års dataskyddsdirektiv elle</w:t>
      </w:r>
      <w:r>
        <w:rPr>
          <w:rFonts w:ascii="Times New Roman" w:hAnsi="Times New Roman"/>
          <w:sz w:val="20"/>
        </w:rPr>
        <w:t>r personuppgiftslagen definierade</w:t>
      </w:r>
      <w:r w:rsidRPr="00C309C7">
        <w:rPr>
          <w:rFonts w:ascii="Times New Roman" w:hAnsi="Times New Roman"/>
          <w:sz w:val="20"/>
        </w:rPr>
        <w:t xml:space="preserve"> vad som avses med uppgift om hälsa. I brottsdatalagen definieras ut</w:t>
      </w:r>
      <w:r>
        <w:rPr>
          <w:rFonts w:ascii="Times New Roman" w:hAnsi="Times New Roman"/>
          <w:sz w:val="20"/>
        </w:rPr>
        <w:softHyphen/>
      </w:r>
      <w:r w:rsidRPr="00C309C7">
        <w:rPr>
          <w:rFonts w:ascii="Times New Roman" w:hAnsi="Times New Roman"/>
          <w:sz w:val="20"/>
        </w:rPr>
        <w:t>trycket som en personuppgift som rör en persons fysiska eller psykiska hälsa, inklusive information om tillhandahållande av hälso- och sjuk</w:t>
      </w:r>
      <w:r>
        <w:rPr>
          <w:rFonts w:ascii="Times New Roman" w:hAnsi="Times New Roman"/>
          <w:sz w:val="20"/>
        </w:rPr>
        <w:softHyphen/>
      </w:r>
      <w:r w:rsidRPr="00C309C7">
        <w:rPr>
          <w:rFonts w:ascii="Times New Roman" w:hAnsi="Times New Roman"/>
          <w:sz w:val="20"/>
        </w:rPr>
        <w:t>vårdstjänster som ger upplysning om personens hälsostatus. En motsva</w:t>
      </w:r>
      <w:r>
        <w:rPr>
          <w:rFonts w:ascii="Times New Roman" w:hAnsi="Times New Roman"/>
          <w:sz w:val="20"/>
        </w:rPr>
        <w:softHyphen/>
      </w:r>
      <w:r w:rsidRPr="00C309C7">
        <w:rPr>
          <w:rFonts w:ascii="Times New Roman" w:hAnsi="Times New Roman"/>
          <w:sz w:val="20"/>
        </w:rPr>
        <w:t>rande definition bör tas in i den nya lagen.</w:t>
      </w:r>
    </w:p>
    <w:p w14:paraId="6C29F6FB" w14:textId="77777777" w:rsidR="000E3A6B" w:rsidRPr="00C309C7" w:rsidRDefault="000E3A6B" w:rsidP="000E3A6B">
      <w:pPr>
        <w:pStyle w:val="Rubrik2"/>
      </w:pPr>
      <w:bookmarkStart w:id="59" w:name="_Toc9328297"/>
      <w:bookmarkStart w:id="60" w:name="_Toc17451367"/>
      <w:r w:rsidRPr="00C309C7">
        <w:t>Uppgifter om juridiska personer</w:t>
      </w:r>
      <w:bookmarkEnd w:id="59"/>
      <w:bookmarkEnd w:id="60"/>
    </w:p>
    <w:p w14:paraId="20F4EE33" w14:textId="77777777" w:rsidR="000E3A6B" w:rsidRPr="00C309C7" w:rsidRDefault="000E3A6B" w:rsidP="000E3A6B">
      <w:pPr>
        <w:pBdr>
          <w:top w:val="single" w:sz="4" w:space="2" w:color="auto"/>
          <w:left w:val="single" w:sz="4" w:space="4" w:color="auto"/>
          <w:bottom w:val="single" w:sz="4" w:space="3" w:color="auto"/>
          <w:right w:val="single" w:sz="4" w:space="4" w:color="auto"/>
        </w:pBdr>
        <w:tabs>
          <w:tab w:val="left" w:pos="2268"/>
        </w:tabs>
        <w:overflowPunct w:val="0"/>
        <w:autoSpaceDE w:val="0"/>
        <w:autoSpaceDN w:val="0"/>
        <w:adjustRightInd w:val="0"/>
        <w:spacing w:after="0" w:line="240" w:lineRule="auto"/>
        <w:ind w:left="113" w:right="113"/>
        <w:jc w:val="both"/>
        <w:textAlignment w:val="baseline"/>
        <w:rPr>
          <w:rFonts w:ascii="Times New Roman" w:hAnsi="Times New Roman"/>
          <w:sz w:val="20"/>
        </w:rPr>
      </w:pPr>
      <w:r w:rsidRPr="00C309C7">
        <w:rPr>
          <w:rFonts w:ascii="Times New Roman" w:hAnsi="Times New Roman"/>
          <w:b/>
          <w:sz w:val="20"/>
        </w:rPr>
        <w:t>Regeringens förslag:</w:t>
      </w:r>
      <w:r w:rsidRPr="00C309C7">
        <w:rPr>
          <w:rFonts w:ascii="Times New Roman" w:hAnsi="Times New Roman"/>
          <w:sz w:val="20"/>
        </w:rPr>
        <w:t xml:space="preserve"> Lagen ska i viss utsträckning tillämpas vid be</w:t>
      </w:r>
      <w:r w:rsidRPr="00C309C7">
        <w:rPr>
          <w:rFonts w:ascii="Times New Roman" w:hAnsi="Times New Roman"/>
          <w:sz w:val="20"/>
        </w:rPr>
        <w:softHyphen/>
        <w:t>handling av uppgifter om juridiska personer.</w:t>
      </w:r>
    </w:p>
    <w:p w14:paraId="6F62ED78" w14:textId="77777777" w:rsidR="000E3A6B" w:rsidRPr="00C309C7" w:rsidRDefault="000E3A6B" w:rsidP="000E3A6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8"/>
          <w:szCs w:val="8"/>
        </w:rPr>
      </w:pPr>
    </w:p>
    <w:p w14:paraId="413D17B8" w14:textId="77777777" w:rsidR="000E3A6B" w:rsidRPr="00C309C7" w:rsidRDefault="000E3A6B" w:rsidP="000E3A6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C309C7">
        <w:rPr>
          <w:rFonts w:ascii="Times New Roman" w:hAnsi="Times New Roman"/>
          <w:b/>
          <w:sz w:val="20"/>
        </w:rPr>
        <w:t>Utredningens förslag</w:t>
      </w:r>
      <w:r w:rsidRPr="00C309C7">
        <w:rPr>
          <w:rFonts w:ascii="Times New Roman" w:hAnsi="Times New Roman"/>
          <w:sz w:val="20"/>
        </w:rPr>
        <w:t xml:space="preserve"> överensstämmer med regeringens.</w:t>
      </w:r>
    </w:p>
    <w:p w14:paraId="5FC3C2E3" w14:textId="77777777" w:rsidR="000E3A6B" w:rsidRPr="00C309C7" w:rsidRDefault="000E3A6B" w:rsidP="000E3A6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C309C7">
        <w:rPr>
          <w:rFonts w:ascii="Times New Roman" w:hAnsi="Times New Roman"/>
          <w:b/>
          <w:sz w:val="20"/>
        </w:rPr>
        <w:lastRenderedPageBreak/>
        <w:t xml:space="preserve">Remissinstanserna: </w:t>
      </w:r>
      <w:r w:rsidRPr="00C309C7">
        <w:rPr>
          <w:rFonts w:ascii="Times New Roman" w:hAnsi="Times New Roman"/>
          <w:sz w:val="20"/>
        </w:rPr>
        <w:t>Ingen av remissinstanserna</w:t>
      </w:r>
      <w:r w:rsidRPr="00C309C7">
        <w:rPr>
          <w:rFonts w:ascii="Times New Roman" w:hAnsi="Times New Roman"/>
          <w:b/>
          <w:sz w:val="20"/>
        </w:rPr>
        <w:t xml:space="preserve"> </w:t>
      </w:r>
      <w:r w:rsidRPr="00C309C7">
        <w:rPr>
          <w:rFonts w:ascii="Times New Roman" w:hAnsi="Times New Roman"/>
          <w:sz w:val="20"/>
        </w:rPr>
        <w:t>yttrar sig särskilt i denna del.</w:t>
      </w:r>
    </w:p>
    <w:p w14:paraId="74185E85" w14:textId="77777777" w:rsidR="000E3A6B" w:rsidRPr="00C309C7" w:rsidRDefault="000E3A6B" w:rsidP="000E3A6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sectPr w:rsidR="000E3A6B" w:rsidRPr="00C309C7" w:rsidSect="00155500">
          <w:headerReference w:type="even" r:id="rId52"/>
          <w:headerReference w:type="default" r:id="rId53"/>
          <w:footerReference w:type="even" r:id="rId54"/>
          <w:footerReference w:type="default" r:id="rId55"/>
          <w:footerReference w:type="first" r:id="rId56"/>
          <w:type w:val="continuous"/>
          <w:pgSz w:w="9356" w:h="13721" w:code="9"/>
          <w:pgMar w:top="794" w:right="2438" w:bottom="1191" w:left="1021" w:header="0" w:footer="709" w:gutter="0"/>
          <w:cols w:space="708"/>
          <w:docGrid w:linePitch="360"/>
        </w:sectPr>
      </w:pPr>
      <w:r w:rsidRPr="00C309C7">
        <w:rPr>
          <w:rFonts w:ascii="Times New Roman" w:hAnsi="Times New Roman"/>
          <w:b/>
          <w:sz w:val="20"/>
        </w:rPr>
        <w:t>Skälen för regeringens förslag:</w:t>
      </w:r>
      <w:r w:rsidRPr="00C309C7">
        <w:rPr>
          <w:rFonts w:ascii="Times New Roman" w:hAnsi="Times New Roman"/>
          <w:sz w:val="20"/>
        </w:rPr>
        <w:t xml:space="preserve"> I 1 kap. 6 § polisdatalagen föreskrivs att vissa bestämmelser i lagen även ska tillämpas på uppgifter om juridi</w:t>
      </w:r>
      <w:r w:rsidRPr="00C309C7">
        <w:rPr>
          <w:rFonts w:ascii="Times New Roman" w:hAnsi="Times New Roman"/>
          <w:sz w:val="20"/>
        </w:rPr>
        <w:softHyphen/>
        <w:t xml:space="preserve">ska personer. För Säkerhetspolisens del gäller det bestämmelserna om ändamålen med behandlingen, tillgången till personuppgifter, bevarande och gallring och gemensamt tillgängliga uppgifter. Vid den översyn av registerförfattningarna som </w:t>
      </w:r>
      <w:r>
        <w:rPr>
          <w:rFonts w:ascii="Times New Roman" w:hAnsi="Times New Roman"/>
          <w:sz w:val="20"/>
        </w:rPr>
        <w:t>gjorts</w:t>
      </w:r>
      <w:r w:rsidRPr="00C309C7">
        <w:rPr>
          <w:rFonts w:ascii="Times New Roman" w:hAnsi="Times New Roman"/>
          <w:sz w:val="20"/>
        </w:rPr>
        <w:t xml:space="preserve"> med anledning av införandet av brotts</w:t>
      </w:r>
      <w:r>
        <w:rPr>
          <w:rFonts w:ascii="Times New Roman" w:hAnsi="Times New Roman"/>
          <w:sz w:val="20"/>
        </w:rPr>
        <w:softHyphen/>
      </w:r>
      <w:r w:rsidRPr="00C309C7">
        <w:rPr>
          <w:rFonts w:ascii="Times New Roman" w:hAnsi="Times New Roman"/>
          <w:sz w:val="20"/>
        </w:rPr>
        <w:t xml:space="preserve">datalagen </w:t>
      </w:r>
      <w:r>
        <w:rPr>
          <w:rFonts w:ascii="Times New Roman" w:hAnsi="Times New Roman"/>
          <w:sz w:val="20"/>
        </w:rPr>
        <w:t>har</w:t>
      </w:r>
      <w:r w:rsidRPr="00C309C7">
        <w:rPr>
          <w:rFonts w:ascii="Times New Roman" w:hAnsi="Times New Roman"/>
          <w:sz w:val="20"/>
        </w:rPr>
        <w:t xml:space="preserve"> bestämmelser om skydd för uppgifter om juridiska personer </w:t>
      </w:r>
      <w:r>
        <w:rPr>
          <w:rFonts w:ascii="Times New Roman" w:hAnsi="Times New Roman"/>
          <w:sz w:val="20"/>
        </w:rPr>
        <w:t>behållits</w:t>
      </w:r>
      <w:r w:rsidRPr="00C309C7">
        <w:rPr>
          <w:rFonts w:ascii="Times New Roman" w:hAnsi="Times New Roman"/>
          <w:sz w:val="20"/>
        </w:rPr>
        <w:t xml:space="preserve"> (</w:t>
      </w:r>
      <w:r>
        <w:rPr>
          <w:rFonts w:ascii="Times New Roman" w:hAnsi="Times New Roman"/>
          <w:sz w:val="20"/>
        </w:rPr>
        <w:t>prop. </w:t>
      </w:r>
      <w:r w:rsidRPr="00383563">
        <w:rPr>
          <w:rFonts w:ascii="Times New Roman" w:hAnsi="Times New Roman"/>
          <w:sz w:val="20"/>
        </w:rPr>
        <w:t>2017/18:269 s. 11</w:t>
      </w:r>
      <w:r>
        <w:rPr>
          <w:rFonts w:ascii="Times New Roman" w:hAnsi="Times New Roman"/>
          <w:sz w:val="20"/>
        </w:rPr>
        <w:t>2</w:t>
      </w:r>
      <w:r w:rsidRPr="00383563">
        <w:rPr>
          <w:rFonts w:ascii="Times New Roman" w:hAnsi="Times New Roman"/>
          <w:sz w:val="20"/>
        </w:rPr>
        <w:t> f</w:t>
      </w:r>
      <w:r w:rsidRPr="00B35C13">
        <w:rPr>
          <w:rFonts w:ascii="Times New Roman" w:hAnsi="Times New Roman"/>
          <w:sz w:val="20"/>
        </w:rPr>
        <w:t>.).</w:t>
      </w:r>
      <w:r w:rsidRPr="00C309C7">
        <w:rPr>
          <w:rFonts w:ascii="Times New Roman" w:hAnsi="Times New Roman"/>
          <w:sz w:val="20"/>
        </w:rPr>
        <w:t xml:space="preserve"> Rege</w:t>
      </w:r>
      <w:r>
        <w:rPr>
          <w:rFonts w:ascii="Times New Roman" w:hAnsi="Times New Roman"/>
          <w:sz w:val="20"/>
        </w:rPr>
        <w:softHyphen/>
      </w:r>
      <w:r w:rsidRPr="00C309C7">
        <w:rPr>
          <w:rFonts w:ascii="Times New Roman" w:hAnsi="Times New Roman"/>
          <w:sz w:val="20"/>
        </w:rPr>
        <w:t>ringen anser att det bör gälla även för Säkerhetspolisen och en mot</w:t>
      </w:r>
      <w:r>
        <w:rPr>
          <w:rFonts w:ascii="Times New Roman" w:hAnsi="Times New Roman"/>
          <w:sz w:val="20"/>
        </w:rPr>
        <w:softHyphen/>
      </w:r>
      <w:r w:rsidRPr="00C309C7">
        <w:rPr>
          <w:rFonts w:ascii="Times New Roman" w:hAnsi="Times New Roman"/>
          <w:sz w:val="20"/>
        </w:rPr>
        <w:t>svarande reglering bör därför tas in i den nya lagen.</w:t>
      </w:r>
      <w:bookmarkEnd w:id="52"/>
    </w:p>
    <w:p w14:paraId="65EF0F46" w14:textId="77777777" w:rsidR="000E3A6B" w:rsidRDefault="000E3A6B" w:rsidP="000E3A6B">
      <w:pPr>
        <w:pStyle w:val="Rubrik1"/>
      </w:pPr>
      <w:bookmarkStart w:id="61" w:name="_Toc9328298"/>
      <w:bookmarkStart w:id="62" w:name="_Toc17451368"/>
      <w:r>
        <w:t>R</w:t>
      </w:r>
      <w:r w:rsidRPr="007D2445">
        <w:t>ättslig</w:t>
      </w:r>
      <w:r>
        <w:t xml:space="preserve"> </w:t>
      </w:r>
      <w:r w:rsidRPr="007D2445">
        <w:t>grund</w:t>
      </w:r>
      <w:r>
        <w:t xml:space="preserve"> och ä</w:t>
      </w:r>
      <w:r w:rsidRPr="007D2445">
        <w:t>ndamål</w:t>
      </w:r>
      <w:r>
        <w:t xml:space="preserve"> </w:t>
      </w:r>
      <w:r w:rsidRPr="007D2445">
        <w:t>för behandlingen</w:t>
      </w:r>
      <w:r>
        <w:t xml:space="preserve"> av personuppgifter</w:t>
      </w:r>
      <w:bookmarkEnd w:id="61"/>
      <w:bookmarkEnd w:id="62"/>
    </w:p>
    <w:p w14:paraId="1F29CD1E" w14:textId="77777777" w:rsidR="000E3A6B" w:rsidRPr="002F61D5" w:rsidRDefault="000E3A6B" w:rsidP="000E3A6B">
      <w:pPr>
        <w:pStyle w:val="Rubrik2"/>
        <w:spacing w:before="0"/>
      </w:pPr>
      <w:bookmarkStart w:id="63" w:name="_Toc9328299"/>
      <w:bookmarkStart w:id="64" w:name="_Toc17451369"/>
      <w:r>
        <w:t>Skillnad mellan ändamålsbestämmelser och bestämmelser om rättslig grund</w:t>
      </w:r>
      <w:bookmarkEnd w:id="63"/>
      <w:bookmarkEnd w:id="64"/>
    </w:p>
    <w:p w14:paraId="21AEC5D3" w14:textId="77777777" w:rsidR="000E3A6B" w:rsidRDefault="000E3A6B" w:rsidP="000E3A6B">
      <w:pPr>
        <w:pStyle w:val="Brdtext"/>
      </w:pPr>
      <w:r>
        <w:t xml:space="preserve">En grundläggande princip för all personuppgiftsbehandling är att </w:t>
      </w:r>
      <w:r w:rsidRPr="0012719C">
        <w:t>person</w:t>
      </w:r>
      <w:r>
        <w:softHyphen/>
      </w:r>
      <w:r w:rsidRPr="0012719C">
        <w:t xml:space="preserve">uppgifter </w:t>
      </w:r>
      <w:r>
        <w:t xml:space="preserve">får </w:t>
      </w:r>
      <w:r w:rsidRPr="0012719C">
        <w:t>samlas in bara för särskilda, uttryckligt angivna och berätti</w:t>
      </w:r>
      <w:r>
        <w:softHyphen/>
        <w:t>gade ändamål. Principen</w:t>
      </w:r>
      <w:r w:rsidRPr="00A14CC4">
        <w:t xml:space="preserve"> kommer i</w:t>
      </w:r>
      <w:r>
        <w:t xml:space="preserve"> dag </w:t>
      </w:r>
      <w:r w:rsidRPr="00A14CC4">
        <w:t xml:space="preserve">till uttryck i </w:t>
      </w:r>
      <w:r>
        <w:t>både dataskydds</w:t>
      </w:r>
      <w:r>
        <w:softHyphen/>
        <w:t xml:space="preserve">förordningen och </w:t>
      </w:r>
      <w:r w:rsidRPr="00A14CC4">
        <w:t>brottsdatalagen (2018:1177).</w:t>
      </w:r>
      <w:r>
        <w:t xml:space="preserve"> </w:t>
      </w:r>
      <w:r w:rsidRPr="004070EC">
        <w:t xml:space="preserve">Både förordningen </w:t>
      </w:r>
      <w:r>
        <w:t xml:space="preserve">och lagen </w:t>
      </w:r>
      <w:r w:rsidRPr="004070EC">
        <w:t xml:space="preserve">utgår </w:t>
      </w:r>
      <w:r>
        <w:t xml:space="preserve">också </w:t>
      </w:r>
      <w:r w:rsidRPr="004070EC">
        <w:t xml:space="preserve">från att varje behandling av personuppgifter måste vila på en rättslig grund för att vara laglig. Det är alltså endast om det finns </w:t>
      </w:r>
      <w:r>
        <w:t>en rättslig grund som personupp</w:t>
      </w:r>
      <w:r w:rsidRPr="004070EC">
        <w:t>gifter överhuvudtaget får behandlas.</w:t>
      </w:r>
      <w:r>
        <w:t xml:space="preserve"> Kravet är inte nytt utan framgår av artikel 7 i 1995 års dataskyddsdirektiv och kom till uttryck i bl.a. 10 § personuppgiftslagen (1998:204). Det fördes dock inga resonemang kring kravet på rättslig grund i förarbetena till de registerförfattningar som tidigare gällde för de brottsbekämpande myndigheterna. I förarbetena till brottsdatalagen tog regeringen därför upp frågan om hur kravet på rättslig grund förhöll sig till de s.k. primära och sekundära ändamåls</w:t>
      </w:r>
      <w:r>
        <w:softHyphen/>
        <w:t>bestämmelserna i registerförfattningarna.</w:t>
      </w:r>
    </w:p>
    <w:p w14:paraId="48E805E5" w14:textId="77777777" w:rsidR="000E3A6B" w:rsidRPr="00F21817" w:rsidRDefault="000E3A6B" w:rsidP="000E3A6B">
      <w:pPr>
        <w:pStyle w:val="Brdtextmedindrag"/>
      </w:pPr>
      <w:r w:rsidRPr="00F21817">
        <w:t xml:space="preserve">Regeringen </w:t>
      </w:r>
      <w:r>
        <w:t>konstaterade</w:t>
      </w:r>
      <w:r w:rsidRPr="00F21817">
        <w:t xml:space="preserve"> </w:t>
      </w:r>
      <w:r>
        <w:t>med hänvisning till Informationshanterings</w:t>
      </w:r>
      <w:r>
        <w:softHyphen/>
        <w:t xml:space="preserve">utredningen </w:t>
      </w:r>
      <w:r w:rsidRPr="00F21817">
        <w:t xml:space="preserve">att </w:t>
      </w:r>
      <w:r>
        <w:t>vad som i dataskydds</w:t>
      </w:r>
      <w:r w:rsidRPr="00F21817">
        <w:t xml:space="preserve">rättslig mening är tillåtna rättsliga grunder för </w:t>
      </w:r>
      <w:r>
        <w:t>behandling och vad som är renod</w:t>
      </w:r>
      <w:r w:rsidRPr="00F21817">
        <w:t>lade ändamålsbestämmelser ibland har blandats samman</w:t>
      </w:r>
      <w:r>
        <w:t xml:space="preserve"> (SOU 2015:39 s. 277 f.)</w:t>
      </w:r>
      <w:r w:rsidRPr="00F21817">
        <w:t>. Det kan leda till att tillämparen förväxlar ändamål med rätt</w:t>
      </w:r>
      <w:r>
        <w:t>slig grund och godtar ett i för</w:t>
      </w:r>
      <w:r w:rsidRPr="00F21817">
        <w:t>fattning angivet allmänt ändamål som ett särskilt och tillräckligt preciserat ändamål i det enskilda fallet</w:t>
      </w:r>
      <w:r>
        <w:t>. Det borde därför göras tydligare skillnad mellan bestämmelser om rättslig grund och ändamåls</w:t>
      </w:r>
      <w:r>
        <w:softHyphen/>
        <w:t xml:space="preserve">bestämmelser </w:t>
      </w:r>
      <w:r w:rsidRPr="00F21817">
        <w:t>(</w:t>
      </w:r>
      <w:r>
        <w:t>Brottsdatalag, prop. 2017/18:2</w:t>
      </w:r>
      <w:r w:rsidRPr="00F21817">
        <w:t>32</w:t>
      </w:r>
      <w:r>
        <w:t>,</w:t>
      </w:r>
      <w:r w:rsidRPr="00F21817">
        <w:t xml:space="preserve"> s. 115)</w:t>
      </w:r>
      <w:r>
        <w:t>. I myndigheter</w:t>
      </w:r>
      <w:r>
        <w:softHyphen/>
        <w:t>nas registerförfattningar på brottsdatalagens område ersattes därefter de primära ändamålsbestämmelserna med bestämmelser om rättslig grund, se t.ex. 2 kap. 1 § polisens brottsdatalag, som ersatte 2 kap. 7 § polisdata</w:t>
      </w:r>
      <w:r>
        <w:softHyphen/>
        <w:t>lagen (2010:361).</w:t>
      </w:r>
    </w:p>
    <w:p w14:paraId="0836FEA8" w14:textId="77777777" w:rsidR="000E3A6B" w:rsidRDefault="000E3A6B" w:rsidP="000E3A6B">
      <w:pPr>
        <w:pStyle w:val="Brdtextmedindrag"/>
      </w:pPr>
      <w:r>
        <w:lastRenderedPageBreak/>
        <w:t>I detta kapitel diskuteras först hur man bör se på ändamålsbe</w:t>
      </w:r>
      <w:r>
        <w:softHyphen/>
        <w:t>stämmelser</w:t>
      </w:r>
      <w:r>
        <w:softHyphen/>
        <w:t>na i 6 kap. 1 och 2 §§ polisdatalagen (</w:t>
      </w:r>
      <w:r w:rsidRPr="0067765C">
        <w:t>avsnitt 8.</w:t>
      </w:r>
      <w:r>
        <w:t>2).</w:t>
      </w:r>
      <w:r w:rsidRPr="00671A26">
        <w:t xml:space="preserve"> </w:t>
      </w:r>
      <w:r>
        <w:t xml:space="preserve">Hur regleringen bör utformas diskuteras i </w:t>
      </w:r>
      <w:r w:rsidRPr="0067765C">
        <w:t>avsnitt </w:t>
      </w:r>
      <w:r>
        <w:t xml:space="preserve">8.3 och hur ändamålen för behandling av personuppgifter ska bestämmas finns i </w:t>
      </w:r>
      <w:r w:rsidRPr="0067765C">
        <w:t>avsnitt </w:t>
      </w:r>
      <w:r>
        <w:t xml:space="preserve">8.4. </w:t>
      </w:r>
    </w:p>
    <w:p w14:paraId="26AAD155" w14:textId="77777777" w:rsidR="000E3A6B" w:rsidRPr="00721BAC" w:rsidRDefault="000E3A6B" w:rsidP="000E3A6B">
      <w:pPr>
        <w:pStyle w:val="Rubrik2"/>
      </w:pPr>
      <w:bookmarkStart w:id="65" w:name="_Toc9328300"/>
      <w:bookmarkStart w:id="66" w:name="_Toc17451370"/>
      <w:r>
        <w:t>Dagens primära ändamålsbestämmelser är bestämmelser om rättslig grund</w:t>
      </w:r>
      <w:bookmarkEnd w:id="65"/>
      <w:bookmarkEnd w:id="66"/>
    </w:p>
    <w:p w14:paraId="022D5EDB" w14:textId="77777777" w:rsidR="000E3A6B" w:rsidRDefault="000E3A6B" w:rsidP="000E3A6B">
      <w:pPr>
        <w:pStyle w:val="Brdtextram"/>
      </w:pPr>
      <w:r w:rsidRPr="00420062">
        <w:rPr>
          <w:b/>
        </w:rPr>
        <w:t xml:space="preserve">Regeringens </w:t>
      </w:r>
      <w:r>
        <w:rPr>
          <w:b/>
        </w:rPr>
        <w:t>bedömning</w:t>
      </w:r>
      <w:r w:rsidRPr="00420062">
        <w:rPr>
          <w:b/>
        </w:rPr>
        <w:t>:</w:t>
      </w:r>
      <w:r>
        <w:t xml:space="preserve"> Det</w:t>
      </w:r>
      <w:r w:rsidRPr="003174EC">
        <w:t xml:space="preserve"> som i dag kallas primära ändamåls</w:t>
      </w:r>
      <w:r>
        <w:t>–</w:t>
      </w:r>
      <w:r w:rsidRPr="003174EC">
        <w:t>bestämmelser är en del av den rättsliga grunden för behan</w:t>
      </w:r>
      <w:r>
        <w:t>dling av personuppgifter. Det som kallas sekundära ändamålsbestämmelser bör dock fortfarande anses vara ändamålsbestämmelser. Regle</w:t>
      </w:r>
      <w:r w:rsidRPr="003174EC">
        <w:t>ringen bör ha i huvudsak samma innehåll som i dag.</w:t>
      </w:r>
    </w:p>
    <w:p w14:paraId="219CBB25" w14:textId="77777777" w:rsidR="000E3A6B" w:rsidRPr="00A76360" w:rsidRDefault="000E3A6B" w:rsidP="000E3A6B">
      <w:pPr>
        <w:pStyle w:val="Brdtextmedindrag"/>
        <w:rPr>
          <w:sz w:val="8"/>
          <w:szCs w:val="8"/>
        </w:rPr>
      </w:pPr>
    </w:p>
    <w:p w14:paraId="14C44E24" w14:textId="77777777" w:rsidR="000E3A6B" w:rsidRDefault="000E3A6B" w:rsidP="000E3A6B">
      <w:pPr>
        <w:pStyle w:val="Brdtextmedindrag"/>
      </w:pPr>
      <w:r w:rsidRPr="0006285B">
        <w:rPr>
          <w:b/>
        </w:rPr>
        <w:t xml:space="preserve">Utredningens </w:t>
      </w:r>
      <w:r>
        <w:rPr>
          <w:b/>
        </w:rPr>
        <w:t xml:space="preserve">bedömning </w:t>
      </w:r>
      <w:r>
        <w:t>överensstämmer delvis med regeringens. Utredningen föreslår att även det som i dag kallas sekundära ändamålsbestämmelser ska vara en del av den rättsliga grunden för behandlingen av personuppgifter.</w:t>
      </w:r>
    </w:p>
    <w:p w14:paraId="49F6816F" w14:textId="77777777" w:rsidR="000E3A6B" w:rsidRDefault="000E3A6B" w:rsidP="000E3A6B">
      <w:pPr>
        <w:pStyle w:val="Brdtextmedindrag"/>
      </w:pPr>
      <w:r w:rsidRPr="00721BAC">
        <w:rPr>
          <w:b/>
        </w:rPr>
        <w:t>Remissinstanserna</w:t>
      </w:r>
      <w:r>
        <w:rPr>
          <w:b/>
        </w:rPr>
        <w:t xml:space="preserve">: </w:t>
      </w:r>
      <w:r>
        <w:t xml:space="preserve">Endast </w:t>
      </w:r>
      <w:r>
        <w:rPr>
          <w:i/>
        </w:rPr>
        <w:t xml:space="preserve">Säkerhetspolisen </w:t>
      </w:r>
      <w:r w:rsidRPr="00721BAC">
        <w:t>yttrar sig i denna del och anser att 6 kap. 1 polisdatalagen är tillräckligt preciserad för att utgöra en ändamålsbestämmelse och att det därför saknas skäl att ändra den gällande ordningen.</w:t>
      </w:r>
      <w:r>
        <w:t xml:space="preserve"> </w:t>
      </w:r>
    </w:p>
    <w:p w14:paraId="10D06EAC" w14:textId="77777777" w:rsidR="000E3A6B" w:rsidRPr="00721BAC" w:rsidRDefault="000E3A6B" w:rsidP="000E3A6B">
      <w:pPr>
        <w:pStyle w:val="Rubrik4utannumrering"/>
      </w:pPr>
      <w:r>
        <w:t>Skälen för regeringens bedömning</w:t>
      </w:r>
    </w:p>
    <w:p w14:paraId="27326CD1" w14:textId="77777777" w:rsidR="000E3A6B" w:rsidRDefault="000E3A6B" w:rsidP="000E3A6B">
      <w:pPr>
        <w:pStyle w:val="Rubrik5utannumrering"/>
        <w:spacing w:before="0"/>
      </w:pPr>
      <w:r>
        <w:t>Dagens reglering</w:t>
      </w:r>
    </w:p>
    <w:p w14:paraId="54854778" w14:textId="77777777" w:rsidR="000E3A6B" w:rsidRDefault="000E3A6B" w:rsidP="000E3A6B">
      <w:pPr>
        <w:pStyle w:val="Brdtext"/>
      </w:pPr>
      <w:r>
        <w:t>I 6 kap. 1 och 2 </w:t>
      </w:r>
      <w:r w:rsidRPr="00461EC5">
        <w:t xml:space="preserve">§§ polisdatalagen </w:t>
      </w:r>
      <w:r>
        <w:t>föreskrivs</w:t>
      </w:r>
      <w:r w:rsidRPr="00461EC5">
        <w:t xml:space="preserve"> för vilka ändamål Säker-hetspolisen får behandla personuppgifter i sin brottsbekämpande verk</w:t>
      </w:r>
      <w:r>
        <w:softHyphen/>
      </w:r>
      <w:r w:rsidRPr="00461EC5">
        <w:t>samhet. Ändamålen delas upp i primära och sekundära</w:t>
      </w:r>
      <w:r>
        <w:t xml:space="preserve">. </w:t>
      </w:r>
      <w:r w:rsidRPr="00D5218F">
        <w:t>De primära ända</w:t>
      </w:r>
      <w:r>
        <w:softHyphen/>
      </w:r>
      <w:r w:rsidRPr="00D5218F">
        <w:t>målen regler</w:t>
      </w:r>
      <w:r>
        <w:t>ar behandlingen av de personupp</w:t>
      </w:r>
      <w:r w:rsidRPr="00D5218F">
        <w:t xml:space="preserve">gifter som behövs i </w:t>
      </w:r>
      <w:r>
        <w:t>Säker</w:t>
      </w:r>
      <w:r>
        <w:softHyphen/>
        <w:t>hetspolisens</w:t>
      </w:r>
      <w:r w:rsidRPr="00D5218F">
        <w:t xml:space="preserve"> egen brottsbekämpande verksamhet.</w:t>
      </w:r>
      <w:r>
        <w:t xml:space="preserve"> Myndigheten får t.ex. behandla personuppgifter om det behövs för att </w:t>
      </w:r>
      <w:r w:rsidRPr="0012719C">
        <w:t>förebygga, förhindra eller upptäcka brottslig verksamhet</w:t>
      </w:r>
      <w:r>
        <w:t xml:space="preserve"> som innefattar bl.a. brott mot rikets säkerhet och terroristbrott. De sekundära ända</w:t>
      </w:r>
      <w:r w:rsidRPr="00D5218F">
        <w:t>målen reglerar i vilken utsträckning personuppgifter so</w:t>
      </w:r>
      <w:r>
        <w:t>m behandlas för något av de pri</w:t>
      </w:r>
      <w:r w:rsidRPr="00D5218F">
        <w:t>mära ändamålen får behandlas för att lämnas ut till andra för a</w:t>
      </w:r>
      <w:r>
        <w:t>tt tillgodose deras behov. Säkerhetspolisen</w:t>
      </w:r>
      <w:r w:rsidRPr="00D5218F">
        <w:t xml:space="preserve"> får t.ex</w:t>
      </w:r>
      <w:r>
        <w:t>. behandla redan in</w:t>
      </w:r>
      <w:r w:rsidRPr="00D5218F">
        <w:t>samlade uppgifter när det är nödvändigt för att tillhandahålla infor</w:t>
      </w:r>
      <w:r>
        <w:t>mation som behövs i brotts</w:t>
      </w:r>
      <w:r>
        <w:softHyphen/>
        <w:t>bekäm</w:t>
      </w:r>
      <w:r w:rsidRPr="00D5218F">
        <w:t>pande verk</w:t>
      </w:r>
      <w:r>
        <w:t>samhet hos vissa andra myndighe</w:t>
      </w:r>
      <w:r w:rsidRPr="00D5218F">
        <w:t>ter.</w:t>
      </w:r>
    </w:p>
    <w:p w14:paraId="1813B39E" w14:textId="77777777" w:rsidR="000E3A6B" w:rsidRDefault="000E3A6B" w:rsidP="000E3A6B">
      <w:pPr>
        <w:pStyle w:val="Rubrik5utannumrering"/>
      </w:pPr>
      <w:r>
        <w:t>Primära ändamålsbestämmelser är bestämmelser om rättslig grund</w:t>
      </w:r>
    </w:p>
    <w:p w14:paraId="46DE72E3" w14:textId="77777777" w:rsidR="000E3A6B" w:rsidRDefault="000E3A6B" w:rsidP="000E3A6B">
      <w:pPr>
        <w:pStyle w:val="Brdtext"/>
      </w:pPr>
      <w:bookmarkStart w:id="67" w:name="_Hlk512512370"/>
      <w:r>
        <w:t xml:space="preserve">Som framgår i </w:t>
      </w:r>
      <w:r w:rsidRPr="000F37CD">
        <w:t>avsnitt 8.</w:t>
      </w:r>
      <w:r>
        <w:t>1 anser regeringen att vad som i dataskydds</w:t>
      </w:r>
      <w:r w:rsidRPr="00F21817">
        <w:t>rättslig mening är tillåtna rättsliga grunder för behandling och vad som är renodlade ändamålsbestämmelser ibland har blandats samman. Det kan leda till att tillämparen förväxlar ändamål med rättslig grund och godtar ett i författning angivet allmänt ändamål som ett särskilt och tillräckligt preciserat ändamål i det enskilda fallet</w:t>
      </w:r>
      <w:r>
        <w:t>. Det bör därför göras tydligare skillnad mellan bestämmelser om rättslig grund och ändamålsbestäm</w:t>
      </w:r>
      <w:r>
        <w:softHyphen/>
        <w:t>melser</w:t>
      </w:r>
      <w:r w:rsidRPr="00707A4A">
        <w:t>.</w:t>
      </w:r>
      <w:r>
        <w:t xml:space="preserve"> </w:t>
      </w:r>
      <w:bookmarkEnd w:id="67"/>
    </w:p>
    <w:p w14:paraId="5EEA5B09" w14:textId="77777777" w:rsidR="000E3A6B" w:rsidRDefault="000E3A6B" w:rsidP="000E3A6B">
      <w:pPr>
        <w:pStyle w:val="Brdtextmedindrag"/>
      </w:pPr>
      <w:r>
        <w:lastRenderedPageBreak/>
        <w:t xml:space="preserve">I </w:t>
      </w:r>
      <w:r w:rsidRPr="000F37CD">
        <w:t>avsnitt </w:t>
      </w:r>
      <w:r>
        <w:t>8.4</w:t>
      </w:r>
      <w:r w:rsidRPr="000F37CD">
        <w:t>.1</w:t>
      </w:r>
      <w:r>
        <w:t xml:space="preserve"> föreslås att all behandling av person</w:t>
      </w:r>
      <w:r w:rsidRPr="003C386D">
        <w:t>uppgifter</w:t>
      </w:r>
      <w:r>
        <w:t xml:space="preserve"> även i fortsättningen ska</w:t>
      </w:r>
      <w:r w:rsidRPr="003C386D">
        <w:t xml:space="preserve"> utföras för särskilda, uttryckligt angivna och berätti</w:t>
      </w:r>
      <w:r>
        <w:t>g</w:t>
      </w:r>
      <w:r w:rsidRPr="003C386D">
        <w:t xml:space="preserve">ade ändamål. </w:t>
      </w:r>
      <w:r>
        <w:t xml:space="preserve">Det är </w:t>
      </w:r>
      <w:r w:rsidRPr="003C386D">
        <w:t>i förhållande till ändamålen som det ska prövas vilka personuppgifter som</w:t>
      </w:r>
      <w:r w:rsidRPr="003769E2">
        <w:t xml:space="preserve"> ä</w:t>
      </w:r>
      <w:r>
        <w:t>r adekvata och relevanta för be</w:t>
      </w:r>
      <w:r w:rsidRPr="003769E2">
        <w:t>hand</w:t>
      </w:r>
      <w:r>
        <w:t>lingen och</w:t>
      </w:r>
      <w:r w:rsidRPr="003769E2">
        <w:t xml:space="preserve"> att inte för många personuppgifter behandlas</w:t>
      </w:r>
      <w:r>
        <w:t>.</w:t>
      </w:r>
      <w:r w:rsidRPr="003769E2">
        <w:t xml:space="preserve"> </w:t>
      </w:r>
      <w:r>
        <w:t xml:space="preserve">Prövningen av </w:t>
      </w:r>
      <w:r w:rsidRPr="003769E2">
        <w:t xml:space="preserve">att </w:t>
      </w:r>
      <w:r>
        <w:t>per</w:t>
      </w:r>
      <w:r>
        <w:softHyphen/>
        <w:t>sonuppgifter</w:t>
      </w:r>
      <w:r w:rsidRPr="003769E2">
        <w:t xml:space="preserve"> inte behandlas under längre tid än nödvändigt</w:t>
      </w:r>
      <w:r>
        <w:t xml:space="preserve"> ska också ske i förhållande till ändamålen (</w:t>
      </w:r>
      <w:r w:rsidRPr="0080528E">
        <w:t>avsnitt </w:t>
      </w:r>
      <w:r>
        <w:t>12.2.1)</w:t>
      </w:r>
      <w:r w:rsidRPr="003769E2">
        <w:t>. Ändamålen måste därmed vara tillräckligt specifika f</w:t>
      </w:r>
      <w:r>
        <w:t>ör att ge ledning för dessa bedöm</w:t>
      </w:r>
      <w:r w:rsidRPr="003769E2">
        <w:t>ning</w:t>
      </w:r>
      <w:r>
        <w:t>ar</w:t>
      </w:r>
      <w:r w:rsidRPr="003B5D69">
        <w:t>.</w:t>
      </w:r>
      <w:r>
        <w:t xml:space="preserve"> Mot den bakgrunden ansåg regeringen i förarbetena till brottsdatalagen att </w:t>
      </w:r>
      <w:r w:rsidRPr="003D0EF1">
        <w:t>de pri</w:t>
      </w:r>
      <w:r>
        <w:softHyphen/>
      </w:r>
      <w:r w:rsidRPr="003D0EF1">
        <w:t xml:space="preserve">mära ändamålsbestämmelserna i </w:t>
      </w:r>
      <w:r>
        <w:t>de brottsbekämpande myndigheter</w:t>
      </w:r>
      <w:r w:rsidRPr="003D0EF1">
        <w:t xml:space="preserve">nas registerförfattningar </w:t>
      </w:r>
      <w:r>
        <w:t>borde</w:t>
      </w:r>
      <w:r w:rsidRPr="003D0EF1">
        <w:t xml:space="preserve"> ses som bestämmelser om rättslig grund</w:t>
      </w:r>
      <w:r>
        <w:t>. Be</w:t>
      </w:r>
      <w:r>
        <w:softHyphen/>
        <w:t>stämmelserna tydliggör att personuppgiftsbehandling är tillåten när upp</w:t>
      </w:r>
      <w:r>
        <w:softHyphen/>
        <w:t>gifterna fullgörs (prop</w:t>
      </w:r>
      <w:r w:rsidRPr="003D0EF1">
        <w:t>.</w:t>
      </w:r>
      <w:r>
        <w:t> 2017/18:232 s. 123 f.). Frågan är om samma be</w:t>
      </w:r>
      <w:r>
        <w:softHyphen/>
        <w:t>dömning bör göras beträffande de primära och sekundära ändamåls</w:t>
      </w:r>
      <w:r w:rsidRPr="00553BA1">
        <w:t>be</w:t>
      </w:r>
      <w:r>
        <w:softHyphen/>
      </w:r>
      <w:r w:rsidRPr="00553BA1">
        <w:t>stämmelser</w:t>
      </w:r>
      <w:r>
        <w:t xml:space="preserve">na i 6 kap. 1 och 2 §§ polisdatalagen. </w:t>
      </w:r>
      <w:r w:rsidRPr="00D974F4">
        <w:rPr>
          <w:i/>
        </w:rPr>
        <w:t>Säkerhetspolisen</w:t>
      </w:r>
      <w:r w:rsidRPr="008676A7">
        <w:t xml:space="preserve"> har invänt att 6</w:t>
      </w:r>
      <w:r>
        <w:t> kap. 1 </w:t>
      </w:r>
      <w:r w:rsidRPr="008676A7">
        <w:t xml:space="preserve">§ polisdatalagen är tillräckligt preciserad för att utgöra en ändamålsbestämmelse och att det därför saknas skäl att ändra gällande ordning. </w:t>
      </w:r>
    </w:p>
    <w:p w14:paraId="5FB349AD" w14:textId="77777777" w:rsidR="000E3A6B" w:rsidRDefault="000E3A6B" w:rsidP="000E3A6B">
      <w:pPr>
        <w:pStyle w:val="Brdtextmedindrag"/>
      </w:pPr>
      <w:r>
        <w:t>R</w:t>
      </w:r>
      <w:r w:rsidRPr="00D62D98">
        <w:t xml:space="preserve">egleringen i 6 kap. 1 § polisdatalagen </w:t>
      </w:r>
      <w:r>
        <w:t>är delvis annorlunda ut</w:t>
      </w:r>
      <w:r w:rsidRPr="00D62D98">
        <w:t xml:space="preserve">formad än </w:t>
      </w:r>
      <w:r>
        <w:t xml:space="preserve">de tidigare </w:t>
      </w:r>
      <w:r w:rsidRPr="00D62D98">
        <w:t xml:space="preserve">primära ändamålsbestämmelserna i </w:t>
      </w:r>
      <w:r>
        <w:t>t.ex. 2 kap. 7 § polisdatalagen. P</w:t>
      </w:r>
      <w:r w:rsidRPr="00D62D98">
        <w:t xml:space="preserve">aragrafen är mer detaljerad. </w:t>
      </w:r>
      <w:r>
        <w:t>Det beror framför allt på att Säkerhetspolisen har ett betydligt mer begränsat uppdrag än exempelvis Polismyndigheten. Som utredningen framhåller</w:t>
      </w:r>
      <w:r w:rsidRPr="00D62D98">
        <w:t xml:space="preserve"> </w:t>
      </w:r>
      <w:r>
        <w:t xml:space="preserve">ger dock paragrafen </w:t>
      </w:r>
      <w:r w:rsidRPr="00D62D98">
        <w:t>inte någon egentlig ledning för prövningen av vilka personuppgifter som får behandlas. Det anges endast att Säkerhetspolisen får behandla personuppgifter för att utföra vissa av sina arbetsuppgifter.</w:t>
      </w:r>
      <w:r w:rsidRPr="003224D5">
        <w:t xml:space="preserve"> </w:t>
      </w:r>
      <w:r w:rsidRPr="00D62D98">
        <w:t>Syftet är</w:t>
      </w:r>
      <w:r>
        <w:t xml:space="preserve"> </w:t>
      </w:r>
      <w:r w:rsidRPr="00D62D98">
        <w:t>att precisera när personuppgifter alls får behandlas i Säkerhetspo</w:t>
      </w:r>
      <w:r>
        <w:t>lisens brottsbekämpande verksam</w:t>
      </w:r>
      <w:r w:rsidRPr="00D62D98">
        <w:t>het. Paragrafen utgör</w:t>
      </w:r>
      <w:r>
        <w:t xml:space="preserve"> därmed</w:t>
      </w:r>
      <w:r w:rsidRPr="00D62D98">
        <w:t xml:space="preserve"> den yttre r</w:t>
      </w:r>
      <w:r>
        <w:t>am inom vilken de särskilda, ut</w:t>
      </w:r>
      <w:r w:rsidRPr="00D62D98">
        <w:t>tryckligt angivna och berättigade ändamålen med behandlingen i enskilda fall ska bestämmas.</w:t>
      </w:r>
      <w:r>
        <w:t xml:space="preserve"> Regeringen delar mot den bakgrunden utredningens bedömning att d</w:t>
      </w:r>
      <w:r w:rsidRPr="003B5D69">
        <w:t>e</w:t>
      </w:r>
      <w:r>
        <w:t xml:space="preserve"> primära ändamåls</w:t>
      </w:r>
      <w:r>
        <w:softHyphen/>
        <w:t xml:space="preserve">bestämmelserna i 6 kap. 1 § polisdatalagen </w:t>
      </w:r>
      <w:r w:rsidRPr="00D62D98">
        <w:t>inte</w:t>
      </w:r>
      <w:r>
        <w:t xml:space="preserve"> är</w:t>
      </w:r>
      <w:r w:rsidRPr="00D62D98">
        <w:t xml:space="preserve"> ändamåls</w:t>
      </w:r>
      <w:r>
        <w:softHyphen/>
      </w:r>
      <w:r w:rsidRPr="00D62D98">
        <w:t>bestämmelse</w:t>
      </w:r>
      <w:r>
        <w:t>r</w:t>
      </w:r>
      <w:r w:rsidRPr="00D62D98">
        <w:t xml:space="preserve"> i egentlig mening, utan en del av den rättsliga</w:t>
      </w:r>
      <w:r>
        <w:t xml:space="preserve"> grunden. Vad </w:t>
      </w:r>
      <w:r w:rsidRPr="00A40FE3">
        <w:rPr>
          <w:i/>
        </w:rPr>
        <w:t>Säkerhetspolisen</w:t>
      </w:r>
      <w:r>
        <w:t xml:space="preserve"> anfört i denna del föranleder ingen annan bedömning.</w:t>
      </w:r>
    </w:p>
    <w:p w14:paraId="7C1E50C7" w14:textId="77777777" w:rsidR="000E3A6B" w:rsidRPr="00656EF2" w:rsidRDefault="000E3A6B" w:rsidP="000E3A6B">
      <w:pPr>
        <w:pStyle w:val="Brdtextmedindrag"/>
      </w:pPr>
      <w:r>
        <w:t>När det gäller de sekundära ändamålsbestämmelserna i 6 kap. 2 § polisdatalagen är situationen en annan än för de primära ändamåls</w:t>
      </w:r>
      <w:r>
        <w:softHyphen/>
        <w:t>bestämmelserna i 6 kap. 1 §. De sekundära ändamåls</w:t>
      </w:r>
      <w:r>
        <w:softHyphen/>
        <w:t>bestämmelserna anger endast i vilken utsträckning som Säkerhetspolisen får lämna person</w:t>
      </w:r>
      <w:r>
        <w:softHyphen/>
        <w:t xml:space="preserve">uppgifter till andra och förutsätter att det redan finns stöd för behandlingen enligt 1 §. Det är alltså inte tillåtet att samla in personuppgifter enbart i syfte att behandla dem med stöd av 2 §. Vidare innehåller paragrafen en uppräkning av flera förhållandevis specifika situationer. Mot den bakgrunden anser regeringen, till skillnad från utredningen, att de nuvarande sekundära ändamålsbestämmelserna inte kan ses som en del av den rättsliga grunden för behandling av personuppgifter. Den rättsliga grunden finns även i dessa situationer angiven i 1 §. Systematiken i lagen kommer då också att i högre grad motsvara systematiken på brottsdatalagens område, där det endast finns mer allmänt hållna bestämmelser om rättslig grund (se t.ex. 2 kap. 1 § brottsdatalagen och 2 kap. 1 § polisens brottsdatalag). Regeringen instämmer dock i </w:t>
      </w:r>
      <w:r>
        <w:lastRenderedPageBreak/>
        <w:t>utredningens bedömning att r</w:t>
      </w:r>
      <w:r w:rsidRPr="00D62D98" w:rsidDel="0014054A">
        <w:t xml:space="preserve">egleringen bör i huvudsak ha samma </w:t>
      </w:r>
      <w:r>
        <w:t xml:space="preserve">sakliga </w:t>
      </w:r>
      <w:r w:rsidRPr="00D62D98" w:rsidDel="0014054A">
        <w:t>innehåll som i dag</w:t>
      </w:r>
      <w:r>
        <w:t xml:space="preserve">, vilket </w:t>
      </w:r>
      <w:r w:rsidRPr="00B359CF" w:rsidDel="0014054A">
        <w:t>utveckla</w:t>
      </w:r>
      <w:r w:rsidRPr="00B359CF">
        <w:t>s</w:t>
      </w:r>
      <w:r w:rsidRPr="00B359CF" w:rsidDel="0014054A">
        <w:t xml:space="preserve"> </w:t>
      </w:r>
      <w:r w:rsidRPr="00302452" w:rsidDel="0014054A">
        <w:t xml:space="preserve">i </w:t>
      </w:r>
      <w:r w:rsidRPr="00302452">
        <w:t>av</w:t>
      </w:r>
      <w:r w:rsidRPr="00302452" w:rsidDel="0014054A">
        <w:t>snitt </w:t>
      </w:r>
      <w:r w:rsidRPr="00302452">
        <w:t>8.4.3</w:t>
      </w:r>
      <w:r>
        <w:t>.</w:t>
      </w:r>
    </w:p>
    <w:p w14:paraId="320DE7D1" w14:textId="77777777" w:rsidR="000E3A6B" w:rsidRDefault="000E3A6B" w:rsidP="000E3A6B">
      <w:pPr>
        <w:pStyle w:val="Rubrik2"/>
      </w:pPr>
      <w:bookmarkStart w:id="68" w:name="_Toc9328301"/>
      <w:bookmarkStart w:id="69" w:name="_Toc17451371"/>
      <w:r w:rsidRPr="009946D0">
        <w:t>Rättslig grund för behandling</w:t>
      </w:r>
      <w:bookmarkEnd w:id="68"/>
      <w:bookmarkEnd w:id="69"/>
      <w:r w:rsidRPr="009946D0">
        <w:t xml:space="preserve"> </w:t>
      </w:r>
    </w:p>
    <w:p w14:paraId="5A830AC6" w14:textId="77777777" w:rsidR="000E3A6B" w:rsidRPr="000C4D95" w:rsidRDefault="000E3A6B" w:rsidP="000E3A6B">
      <w:pPr>
        <w:pStyle w:val="Rubrik3"/>
        <w:spacing w:before="0"/>
      </w:pPr>
      <w:bookmarkStart w:id="70" w:name="_Toc9328302"/>
      <w:bookmarkStart w:id="71" w:name="_Toc17451372"/>
      <w:r>
        <w:t>Rättslig grund för behandling – huvudregeln</w:t>
      </w:r>
      <w:bookmarkEnd w:id="70"/>
      <w:bookmarkEnd w:id="71"/>
    </w:p>
    <w:p w14:paraId="70414391" w14:textId="77777777" w:rsidR="000E3A6B" w:rsidRDefault="000E3A6B" w:rsidP="000E3A6B">
      <w:pPr>
        <w:pStyle w:val="Brdtextram"/>
      </w:pPr>
      <w:r w:rsidRPr="00420062">
        <w:rPr>
          <w:b/>
        </w:rPr>
        <w:t>Regeringens förslag:</w:t>
      </w:r>
      <w:r>
        <w:t xml:space="preserve"> Personuppgifter ska få behandlas om det är nödvändigt för att Säkerhetspolisen ska kunna </w:t>
      </w:r>
    </w:p>
    <w:p w14:paraId="12C9F243" w14:textId="77777777" w:rsidR="000E3A6B" w:rsidRDefault="000E3A6B" w:rsidP="000E3A6B">
      <w:pPr>
        <w:pStyle w:val="Brdtextmedindragram"/>
      </w:pPr>
      <w:r>
        <w:t>1. förebygga, förhindra eller upptäcka brottslig verksamhet som innefattar</w:t>
      </w:r>
    </w:p>
    <w:p w14:paraId="685FAD0F" w14:textId="77777777" w:rsidR="000E3A6B" w:rsidRDefault="000E3A6B" w:rsidP="000E3A6B">
      <w:pPr>
        <w:pStyle w:val="Brdtextmedindragram"/>
      </w:pPr>
      <w:r>
        <w:t>a) brott mot Sveriges säkerhet,</w:t>
      </w:r>
    </w:p>
    <w:p w14:paraId="397F058C" w14:textId="77777777" w:rsidR="000E3A6B" w:rsidRDefault="000E3A6B" w:rsidP="000E3A6B">
      <w:pPr>
        <w:pStyle w:val="Brdtextmedindragram"/>
      </w:pPr>
      <w:r>
        <w:t>b) terrorbrott, eller</w:t>
      </w:r>
    </w:p>
    <w:p w14:paraId="59049151" w14:textId="2411A88C" w:rsidR="000E3A6B" w:rsidRDefault="000E3A6B" w:rsidP="000E3A6B">
      <w:pPr>
        <w:pStyle w:val="Brdtextmedindragram"/>
      </w:pPr>
      <w:r>
        <w:t>c) tryckfrihetsbrott och yttrandefrihetsbrott med rasistiska eller främlingsfientliga motiv,</w:t>
      </w:r>
    </w:p>
    <w:p w14:paraId="1F47B8E1" w14:textId="77777777" w:rsidR="000E3A6B" w:rsidRPr="003C5FE0" w:rsidRDefault="000E3A6B" w:rsidP="000E3A6B">
      <w:pPr>
        <w:pStyle w:val="Brdtextmedindragram"/>
      </w:pPr>
      <w:r>
        <w:t>2. </w:t>
      </w:r>
      <w:r w:rsidRPr="003C5FE0">
        <w:t xml:space="preserve">utreda eller lagföra sådana brott som avses i 1, eller, efter särskilt beslut, annat brott, </w:t>
      </w:r>
    </w:p>
    <w:p w14:paraId="1D8C4B29" w14:textId="77777777" w:rsidR="000E3A6B" w:rsidRPr="003C5FE0" w:rsidRDefault="000E3A6B" w:rsidP="000E3A6B">
      <w:pPr>
        <w:pStyle w:val="Brdtextmedindragram"/>
      </w:pPr>
      <w:r>
        <w:t>3. </w:t>
      </w:r>
      <w:r w:rsidRPr="003C5FE0">
        <w:t>fullgöra uppgifter</w:t>
      </w:r>
    </w:p>
    <w:p w14:paraId="2A2C18F2" w14:textId="77777777" w:rsidR="000E3A6B" w:rsidRDefault="000E3A6B" w:rsidP="000E3A6B">
      <w:pPr>
        <w:pStyle w:val="Brdtextmedindragram"/>
      </w:pPr>
      <w:r>
        <w:t>a) i samband med personskydd av den centrala statsledningen och andra som regeringen eller Säkerhetspolisen bestämmer,</w:t>
      </w:r>
    </w:p>
    <w:p w14:paraId="78C5C677" w14:textId="77777777" w:rsidR="000E3A6B" w:rsidRDefault="000E3A6B" w:rsidP="000E3A6B">
      <w:pPr>
        <w:pStyle w:val="Brdtextmedindragram"/>
      </w:pPr>
      <w:r>
        <w:t>b) enligt säkerhetsskyddslagen (2018:585), eller</w:t>
      </w:r>
    </w:p>
    <w:p w14:paraId="565BB92B" w14:textId="77777777" w:rsidR="000E3A6B" w:rsidRDefault="000E3A6B" w:rsidP="000E3A6B">
      <w:pPr>
        <w:pStyle w:val="Brdtextmedindragram"/>
      </w:pPr>
      <w:r>
        <w:t>c) enligt utlännings- och medborgarskapslagstiftningen,</w:t>
      </w:r>
    </w:p>
    <w:p w14:paraId="17DB7CDE" w14:textId="77777777" w:rsidR="000E3A6B" w:rsidRDefault="000E3A6B" w:rsidP="000E3A6B">
      <w:pPr>
        <w:pStyle w:val="Brdtextmedindragram"/>
      </w:pPr>
      <w:r>
        <w:t>4. fullgöra annan uppgift som rör nationell säkerhet och som anges i lag eller förordning eller särskilt beslut av regeringen, eller</w:t>
      </w:r>
    </w:p>
    <w:p w14:paraId="5A5206BF" w14:textId="77777777" w:rsidR="000E3A6B" w:rsidRDefault="000E3A6B" w:rsidP="000E3A6B">
      <w:pPr>
        <w:pStyle w:val="Brdtextmedindragram"/>
      </w:pPr>
      <w:r>
        <w:t>5. fullgöra förpliktelser som följer av internationella åtaganden.</w:t>
      </w:r>
    </w:p>
    <w:p w14:paraId="17D9ACC6" w14:textId="77777777" w:rsidR="000E3A6B" w:rsidRPr="00A76360" w:rsidRDefault="000E3A6B" w:rsidP="000E3A6B">
      <w:pPr>
        <w:pStyle w:val="Brdtextmedindrag"/>
        <w:rPr>
          <w:sz w:val="8"/>
          <w:szCs w:val="8"/>
        </w:rPr>
      </w:pPr>
    </w:p>
    <w:p w14:paraId="14C5E42D" w14:textId="77777777" w:rsidR="000E3A6B" w:rsidRPr="00FF4ED8" w:rsidRDefault="000E3A6B" w:rsidP="000E3A6B">
      <w:pPr>
        <w:pStyle w:val="Brdtextmedindrag"/>
      </w:pPr>
      <w:r w:rsidRPr="0006285B">
        <w:rPr>
          <w:b/>
        </w:rPr>
        <w:t>Utredningens förslag</w:t>
      </w:r>
      <w:r>
        <w:rPr>
          <w:b/>
        </w:rPr>
        <w:t xml:space="preserve"> </w:t>
      </w:r>
      <w:r>
        <w:t>överensstämmer i huvudsak med regeringens. Utredningen föreslår också att det i lagen uttryckligen ska anges att u</w:t>
      </w:r>
      <w:r w:rsidRPr="00C64C46">
        <w:t xml:space="preserve">ppgiften ska framgå av lag, förordning eller </w:t>
      </w:r>
      <w:r>
        <w:t xml:space="preserve">av </w:t>
      </w:r>
      <w:r w:rsidRPr="00C64C46">
        <w:t>ett särskilt beslut i vilket regeringen uppdragit åt myndigheten att utföra uppgiften.</w:t>
      </w:r>
    </w:p>
    <w:p w14:paraId="06CF4753" w14:textId="77777777" w:rsidR="000E3A6B" w:rsidRDefault="000E3A6B" w:rsidP="000E3A6B">
      <w:pPr>
        <w:pStyle w:val="Brdtextmedindrag"/>
      </w:pPr>
      <w:r w:rsidRPr="009F20CD">
        <w:rPr>
          <w:b/>
        </w:rPr>
        <w:t>Remissinstanserna:</w:t>
      </w:r>
      <w:r>
        <w:rPr>
          <w:b/>
        </w:rPr>
        <w:t xml:space="preserve"> </w:t>
      </w:r>
      <w:r>
        <w:t xml:space="preserve">Endast </w:t>
      </w:r>
      <w:r w:rsidRPr="009F20CD">
        <w:rPr>
          <w:i/>
        </w:rPr>
        <w:t>Säkerhetspolisen</w:t>
      </w:r>
      <w:r>
        <w:t xml:space="preserve"> uttalar sig i denna del och anser att rekvisitet nödvändigt ska ersättas med behövs som i 6 kap. 1 § polisdatalagen.</w:t>
      </w:r>
    </w:p>
    <w:p w14:paraId="58EFFEBD" w14:textId="77777777" w:rsidR="000E3A6B" w:rsidRDefault="000E3A6B" w:rsidP="000E3A6B">
      <w:pPr>
        <w:pStyle w:val="Rubrik4utannumrering"/>
      </w:pPr>
      <w:r>
        <w:t>Skälen för regeringens förslag</w:t>
      </w:r>
    </w:p>
    <w:p w14:paraId="0A0C6C5C" w14:textId="77777777" w:rsidR="000E3A6B" w:rsidRDefault="000E3A6B" w:rsidP="000E3A6B">
      <w:pPr>
        <w:pStyle w:val="Rubrik5utannumrering"/>
        <w:spacing w:before="0"/>
      </w:pPr>
      <w:r>
        <w:t>En bestämmelse om rättsliga grunder behövs</w:t>
      </w:r>
    </w:p>
    <w:p w14:paraId="19A5B4C7" w14:textId="77777777" w:rsidR="000E3A6B" w:rsidRDefault="000E3A6B" w:rsidP="0023246F">
      <w:pPr>
        <w:pStyle w:val="Brdtextefternr-listaram"/>
        <w:numPr>
          <w:ilvl w:val="0"/>
          <w:numId w:val="0"/>
        </w:numPr>
        <w:spacing w:before="0"/>
      </w:pPr>
      <w:r>
        <w:t xml:space="preserve">Som framgår av </w:t>
      </w:r>
      <w:r w:rsidRPr="00613BED">
        <w:t>avsnitt 8.</w:t>
      </w:r>
      <w:r>
        <w:t>1 utgår både dataskyddsdirektivet och data</w:t>
      </w:r>
      <w:r>
        <w:softHyphen/>
        <w:t>skyddsförordningen från att varje behandling måste vila på en rättslig grund för att vara laglig. I artikel 6.1 i förordningen finns det en uttöm</w:t>
      </w:r>
      <w:r>
        <w:softHyphen/>
        <w:t>mande uppräkning av de rättsliga grunderna för behandling av person</w:t>
      </w:r>
      <w:r>
        <w:softHyphen/>
        <w:t xml:space="preserve">uppgifter enligt förordningen. Någon motsvarande uppräkning finns inte i direktivet. Däremot anges förutsättningarna för att en behandling ska vara laglig i artikel 8.1. </w:t>
      </w:r>
    </w:p>
    <w:p w14:paraId="05150858" w14:textId="77777777" w:rsidR="000E3A6B" w:rsidRDefault="000E3A6B" w:rsidP="000E3A6B">
      <w:pPr>
        <w:pStyle w:val="Brdtextmedindrag"/>
      </w:pPr>
      <w:r w:rsidRPr="00A805BF">
        <w:t>Brottsdatalagen innehåller bestämmelser om rättsliga grunder. Enligt 2 kap. 1 § får personuppgifter behandlas om det är nödvändigt för att en behörig myndighet ska kunna utföra sin uppgift att förebygga, förhindra eller upptäcka brottslig verksamhet, utreda eller lagföra brott, verkställa straffrättslig</w:t>
      </w:r>
      <w:r>
        <w:t>a</w:t>
      </w:r>
      <w:r w:rsidRPr="00A805BF">
        <w:t xml:space="preserve"> påföljd</w:t>
      </w:r>
      <w:r>
        <w:t>er</w:t>
      </w:r>
      <w:r w:rsidRPr="00A805BF">
        <w:t xml:space="preserve"> eller upprätthålla allmän ordning och säkerhet. Uppgiften ska framgå av lag, förordning eller ett särskilt beslut i vilket </w:t>
      </w:r>
      <w:r w:rsidRPr="00A805BF">
        <w:lastRenderedPageBreak/>
        <w:t>regeringen uppdragit åt myndigheten att utföra uppgiften</w:t>
      </w:r>
      <w:r>
        <w:t xml:space="preserve"> (prop. 2017/18:232 s. 116–118).</w:t>
      </w:r>
      <w:r w:rsidRPr="00A805BF">
        <w:t xml:space="preserve"> </w:t>
      </w:r>
      <w:r w:rsidRPr="004E109C">
        <w:t>För att personuppgiftsbehandling ska vara tillåten enligt brottsdatalagen krävs det således både en reglerad arbetsuppgift och bestämmelser om att personuppgifter får behandlas för att utföra uppgiften.</w:t>
      </w:r>
      <w:r w:rsidRPr="00A805BF">
        <w:t xml:space="preserve"> Detsamma bör gälla för Säkerhetspolisen. Regeringen delar därför utredningens bedömning att det bör finnas en bestämmelse i den nya lagen som anger de rättsliga grunderna för personuppgifts</w:t>
      </w:r>
      <w:r>
        <w:softHyphen/>
      </w:r>
      <w:r w:rsidRPr="00A805BF">
        <w:t>behandlingen.</w:t>
      </w:r>
    </w:p>
    <w:p w14:paraId="12EDC77A" w14:textId="77777777" w:rsidR="000E3A6B" w:rsidRDefault="000E3A6B" w:rsidP="000E3A6B">
      <w:pPr>
        <w:pStyle w:val="Rubrik5utannumrering"/>
      </w:pPr>
      <w:r>
        <w:t>Utformningen av bestämmelsen</w:t>
      </w:r>
    </w:p>
    <w:p w14:paraId="470A4CF1" w14:textId="77777777" w:rsidR="000E3A6B" w:rsidRDefault="000E3A6B" w:rsidP="000E3A6B">
      <w:pPr>
        <w:pStyle w:val="Brdtext"/>
      </w:pPr>
      <w:r>
        <w:t>Regleringen i 6 kap. 1 § polisdatalagen korresponderar i princip med 3 § polislagen (1984:387) som anger Säkerhetspolisens huvudsakliga uppgif</w:t>
      </w:r>
      <w:r>
        <w:softHyphen/>
        <w:t>ter. Bestämmelsen har endast förändrats marginellt sedan polisdatalagens tillkomst. Den bedömning av Säkerhetspolisens behov av att behandla personuppgifter som gjordes då gör sig fortfarande gällande (</w:t>
      </w:r>
      <w:r w:rsidRPr="00A40FE3">
        <w:t>Integritet och effektivitet i polisens brottsbekämpande verksamhet</w:t>
      </w:r>
      <w:r>
        <w:t>,</w:t>
      </w:r>
      <w:r w:rsidRPr="00A40FE3">
        <w:t xml:space="preserve"> </w:t>
      </w:r>
      <w:r>
        <w:t xml:space="preserve">prop. 2009/10:85, s. 255 f.). Den nya lagen bör i huvudsak innehålla samma reglering. </w:t>
      </w:r>
    </w:p>
    <w:p w14:paraId="7136872C" w14:textId="77777777" w:rsidR="000E3A6B" w:rsidRDefault="000E3A6B" w:rsidP="000E3A6B">
      <w:pPr>
        <w:pStyle w:val="Brdtextmedindrag"/>
      </w:pPr>
      <w:r>
        <w:t xml:space="preserve">Utredningen föreslår att det särskilt ska </w:t>
      </w:r>
      <w:r w:rsidRPr="00087FD4">
        <w:t>anges att uppgifterna ska framgå av lag, förordning eller ett särskilt beslut i vilket regeringen uppdragit åt myndigheten att utföra uppgiften. Att ett sådant krav infördes i brottsdatalagen var en följd av regleringen i dataskyddsdirektivet. En förutsättning för att Säkerhetspolisen ska få behandla personuppgifter är att Säkerhetspolisens har ålagts att utföra en viss arbetsuppgift. Vilka arbetsuppgifter Säkerhetspolisen har framgår av lag, förordning eller ett särskilt beslut i vilket regeringen uppdragit åt myndigheten att utföra uppgiften. Ett motsvarande krav behöver därför inte särskilt anges i förevarande paragraf.</w:t>
      </w:r>
    </w:p>
    <w:p w14:paraId="53ECAA14" w14:textId="77777777" w:rsidR="000E3A6B" w:rsidRDefault="000E3A6B" w:rsidP="000E3A6B">
      <w:pPr>
        <w:pStyle w:val="Brdtextmedindrag"/>
      </w:pPr>
      <w:r w:rsidRPr="000E17FE">
        <w:rPr>
          <w:i/>
        </w:rPr>
        <w:t>Säkerhetspolisen</w:t>
      </w:r>
      <w:r w:rsidRPr="000E17FE">
        <w:t xml:space="preserve"> förespråkar att </w:t>
      </w:r>
      <w:r>
        <w:t>ordet</w:t>
      </w:r>
      <w:r w:rsidRPr="000E17FE">
        <w:t xml:space="preserve"> </w:t>
      </w:r>
      <w:r>
        <w:t>”</w:t>
      </w:r>
      <w:r w:rsidRPr="000E17FE">
        <w:t>behövs</w:t>
      </w:r>
      <w:r>
        <w:t>”</w:t>
      </w:r>
      <w:r w:rsidRPr="000E17FE">
        <w:t xml:space="preserve"> används i lagtexten </w:t>
      </w:r>
      <w:r>
        <w:t xml:space="preserve">för att det inte ska framstå som att </w:t>
      </w:r>
      <w:r w:rsidRPr="000E17FE">
        <w:t xml:space="preserve">kravet för att få behandla personuppgifter </w:t>
      </w:r>
      <w:r>
        <w:t>har höjts. Eftersom ”nödvändigt” är det ord som finns i artikeln om rättslig grund i dataskyddsförordningen valdes det ordet även i brottsdatalagens bestämmelse om rättslig grund. Även om det inte</w:t>
      </w:r>
      <w:r w:rsidRPr="008915FC">
        <w:t xml:space="preserve"> </w:t>
      </w:r>
      <w:r>
        <w:t xml:space="preserve">finns </w:t>
      </w:r>
      <w:r w:rsidRPr="008915FC">
        <w:t>något som hindrar att den nya lagen</w:t>
      </w:r>
      <w:r>
        <w:t xml:space="preserve"> i detta avseende</w:t>
      </w:r>
      <w:r w:rsidRPr="008915FC">
        <w:t xml:space="preserve"> utformas på annat sätt än brottsdatalagen</w:t>
      </w:r>
      <w:r>
        <w:t xml:space="preserve"> anser regeringen att skälen för en enhetlig terminologi överväger. Samma uttryckssätt som i brottsdatalagen bör därför användas i den nya lagen. Som anges i förarbetena till brottsdatalagen bör ordet ”nödvändigt” i detta sammanhang tolkas som att det är fråga om något som behövs för att på ett effektivt sätt kunna utföra uppgiften (prop. 2017/18:232 s. 117). Trots att terminologin ändras blir det därför inte fråga om någon ändring i förhållande till vad som krävs enligt dagens reglering.</w:t>
      </w:r>
    </w:p>
    <w:p w14:paraId="3945AE49" w14:textId="77777777" w:rsidR="000E3A6B" w:rsidRDefault="000E3A6B" w:rsidP="000E3A6B">
      <w:pPr>
        <w:pStyle w:val="Brdtextmedindrag"/>
      </w:pPr>
      <w:r>
        <w:t>Enligt 6 kap. 1 § 5 polisdatalagen får Säkerhetspolisen behandla per</w:t>
      </w:r>
      <w:r>
        <w:softHyphen/>
        <w:t>sonuppgifter om det behövs för att lämna tekniskt biträde till vissa andra brottsbekämpande myndigheter. Den uppgiften omfattas i dag av brottsdatalagens tillämpningsområde (</w:t>
      </w:r>
      <w:r w:rsidRPr="00A40FE3">
        <w:t>prop. 2017/18:232 s.</w:t>
      </w:r>
      <w:r w:rsidRPr="00536688">
        <w:t> </w:t>
      </w:r>
      <w:r>
        <w:t>105). Person</w:t>
      </w:r>
      <w:r>
        <w:softHyphen/>
        <w:t>uppgiftsbehandling för sådant biträde bör därför inte regleras i den nya lagen.</w:t>
      </w:r>
    </w:p>
    <w:p w14:paraId="413C0B60" w14:textId="77777777" w:rsidR="000E3A6B" w:rsidRDefault="000E3A6B" w:rsidP="000E3A6B">
      <w:pPr>
        <w:pStyle w:val="Rubrik5utannumrering"/>
      </w:pPr>
      <w:r>
        <w:lastRenderedPageBreak/>
        <w:t>Uppgifter enligt utlännings- och medborgarskapslagstiftningen</w:t>
      </w:r>
    </w:p>
    <w:p w14:paraId="378D2815" w14:textId="77777777" w:rsidR="000E3A6B" w:rsidRDefault="000E3A6B" w:rsidP="000E3A6B">
      <w:pPr>
        <w:pStyle w:val="Brdtext"/>
      </w:pPr>
      <w:r>
        <w:t>Säkerhetspolisen har vissa uppgifter enligt utlännings- och medborgar</w:t>
      </w:r>
      <w:r>
        <w:softHyphen/>
        <w:t xml:space="preserve">skapslagstiftningen </w:t>
      </w:r>
      <w:r w:rsidRPr="000E3A43">
        <w:t>(avsnitt </w:t>
      </w:r>
      <w:r>
        <w:t>4.1). Det framgår inte av förarbetena till polis</w:t>
      </w:r>
      <w:r>
        <w:softHyphen/>
        <w:t>datalagen hur lagstiftaren ser på personuppgiftsbehandling för sådana ändamål.</w:t>
      </w:r>
    </w:p>
    <w:p w14:paraId="3D478F09" w14:textId="77777777" w:rsidR="000E3A6B" w:rsidRDefault="000E3A6B" w:rsidP="000E3A6B">
      <w:pPr>
        <w:pStyle w:val="Brdtextmedindrag"/>
      </w:pPr>
      <w:r>
        <w:t>I förarbetena till utlänningsdatalagen (2016:27) konstaterar regeringen att all verksamhet hos Säkerhetspolisen i någon mening är brottsbekäm</w:t>
      </w:r>
      <w:r>
        <w:softHyphen/>
        <w:t>pande. Mot den bakgrunden och då Säkerhetspolisens uppgifter på utlän</w:t>
      </w:r>
      <w:r>
        <w:softHyphen/>
        <w:t>nings- och medborgarskapsområdet är förhållandevis begränsade ansågs det inte vara ändamålsenligt att låta Säkerhetspolisen omfattas av utlän</w:t>
      </w:r>
      <w:r>
        <w:softHyphen/>
        <w:t>ningsdatalagens reglering. Konsekvensen blev att Säkerhetspolisen i stäl</w:t>
      </w:r>
      <w:r>
        <w:softHyphen/>
        <w:t>let antingen ska tillämpa de särskilda regler om personuppgiftsbehandling som gäller för myndigheten enligt polisdatalagen eller personupp</w:t>
      </w:r>
      <w:r>
        <w:softHyphen/>
        <w:t>giftslagen (Utlänningsdatalag, prop. 2015/16:65, s. 40). Mot bakgrund av förarbetsuttalandena och att personuppgiftslagen har upphävts är det nöd</w:t>
      </w:r>
      <w:r>
        <w:softHyphen/>
        <w:t>vändigt att reglera myndighetens personuppgiftsbehandling på området.</w:t>
      </w:r>
    </w:p>
    <w:p w14:paraId="7D472B33" w14:textId="77777777" w:rsidR="000E3A6B" w:rsidRDefault="000E3A6B" w:rsidP="000E3A6B">
      <w:pPr>
        <w:pStyle w:val="Brdtextmedindrag"/>
      </w:pPr>
      <w:r>
        <w:t>Säkerhetspolisens arbetsuppgifter enligt utlännings- och medborgar</w:t>
      </w:r>
      <w:r>
        <w:softHyphen/>
        <w:t>skapslagstiftningen syftar till att förhindra att individer som är eller kan bli ett säkerhetshot mot Sverige etablerar sig i landet. Utifrån vad som är känt om personens bakgrund, kontakter eller egna aktiviteter gör Säker</w:t>
      </w:r>
      <w:r>
        <w:softHyphen/>
        <w:t>hetspolisen en bedömning av om han eller hon kan komma att ägna sig åt säkerhetshotande verksamhet. Säkerhetsskälen kan exempelvis bestå av kopplingar till personer som antas syssla med olovlig underrättelseverk</w:t>
      </w:r>
      <w:r>
        <w:softHyphen/>
        <w:t>samhet eller terrorism. Mot den bakgrunden anser regeringen, i likhet med utredningen, att Säkerhetspolisens uppgifter enligt utlännings- och medborgarskapslagstiftningen är ett led i uppgifterna som rör nationell säkerhet och därför bör anges som en tillåten rättslig grund för behandling av personuppgifter i den nya lagen.</w:t>
      </w:r>
    </w:p>
    <w:p w14:paraId="2E51490D" w14:textId="77777777" w:rsidR="000E3A6B" w:rsidRDefault="000E3A6B" w:rsidP="000E3A6B">
      <w:pPr>
        <w:pStyle w:val="Rubrik3"/>
      </w:pPr>
      <w:bookmarkStart w:id="72" w:name="_Toc9328303"/>
      <w:bookmarkStart w:id="73" w:name="_Toc17451373"/>
      <w:r w:rsidRPr="00F83F35">
        <w:t>Rättslig grund i undantagsfall för diarieföring och handläggning</w:t>
      </w:r>
      <w:bookmarkEnd w:id="72"/>
      <w:bookmarkEnd w:id="73"/>
    </w:p>
    <w:p w14:paraId="7F6C4592" w14:textId="77777777" w:rsidR="000E3A6B" w:rsidRPr="00A76360" w:rsidRDefault="000E3A6B" w:rsidP="000E3A6B">
      <w:pPr>
        <w:pStyle w:val="Brdtextram"/>
      </w:pPr>
      <w:r w:rsidRPr="00420062">
        <w:rPr>
          <w:b/>
        </w:rPr>
        <w:t>Regeringens förslag:</w:t>
      </w:r>
      <w:r>
        <w:t xml:space="preserve"> </w:t>
      </w:r>
      <w:r w:rsidRPr="002007AF">
        <w:t>Personuppgifter ska få behandlas om det är nödvändigt för diarieföring eller om uppgifterna har lämnats till Säkerhetspolisen i en anmälan, ansökan eller liknande och behand</w:t>
      </w:r>
      <w:r>
        <w:softHyphen/>
      </w:r>
      <w:r w:rsidRPr="002007AF">
        <w:t>lingen är nödvändi</w:t>
      </w:r>
      <w:r>
        <w:t>g för myndighetens handläggning.</w:t>
      </w:r>
    </w:p>
    <w:p w14:paraId="77B5E7AC" w14:textId="77777777" w:rsidR="000E3A6B" w:rsidRPr="00A76360" w:rsidRDefault="000E3A6B" w:rsidP="000E3A6B">
      <w:pPr>
        <w:pStyle w:val="Brdtextmedindrag"/>
        <w:rPr>
          <w:sz w:val="8"/>
          <w:szCs w:val="8"/>
        </w:rPr>
      </w:pPr>
    </w:p>
    <w:p w14:paraId="1885B895" w14:textId="77777777" w:rsidR="000E3A6B" w:rsidRDefault="000E3A6B" w:rsidP="000E3A6B">
      <w:pPr>
        <w:pStyle w:val="Brdtextmedindrag"/>
      </w:pPr>
      <w:r w:rsidRPr="0006285B">
        <w:rPr>
          <w:b/>
        </w:rPr>
        <w:t>Utredningens förslag</w:t>
      </w:r>
      <w:r>
        <w:t xml:space="preserve"> överensstämmer med regeringens</w:t>
      </w:r>
      <w:r w:rsidRPr="00F10F7A">
        <w:t>.</w:t>
      </w:r>
    </w:p>
    <w:p w14:paraId="5D06F2C9" w14:textId="77777777" w:rsidR="000E3A6B" w:rsidRDefault="000E3A6B" w:rsidP="000E3A6B">
      <w:pPr>
        <w:pStyle w:val="Brdtextmedindrag"/>
      </w:pPr>
      <w:r w:rsidRPr="002007AF">
        <w:rPr>
          <w:b/>
        </w:rPr>
        <w:t>Remissinstanserna</w:t>
      </w:r>
      <w:r>
        <w:rPr>
          <w:b/>
        </w:rPr>
        <w:t xml:space="preserve"> </w:t>
      </w:r>
      <w:r>
        <w:t>yttrar sig inte särskilt i denna del.</w:t>
      </w:r>
    </w:p>
    <w:p w14:paraId="6E9CEDDF" w14:textId="77777777" w:rsidR="000E3A6B" w:rsidRPr="002007AF" w:rsidRDefault="000E3A6B" w:rsidP="000E3A6B">
      <w:pPr>
        <w:pStyle w:val="Brdtextmedindrag"/>
      </w:pPr>
      <w:r w:rsidRPr="002007AF">
        <w:rPr>
          <w:b/>
        </w:rPr>
        <w:t>Skälen för regeringens förslag:</w:t>
      </w:r>
      <w:r w:rsidRPr="002007AF">
        <w:t xml:space="preserve"> Säkerhetspolisen tar dagligen emot stora mängder information, ofta i elektronisk form. De inkommande upp</w:t>
      </w:r>
      <w:r>
        <w:softHyphen/>
      </w:r>
      <w:r w:rsidRPr="002007AF">
        <w:t>gifterna kan vara en del av en allmän handling i tryckfrihetsförordningen</w:t>
      </w:r>
      <w:r>
        <w:t>s mening. Enligt 5 kap. 1 </w:t>
      </w:r>
      <w:r w:rsidRPr="002007AF">
        <w:t xml:space="preserve">§ offentlighets- och sekretesslagen </w:t>
      </w:r>
      <w:r>
        <w:t xml:space="preserve">(2009:400) </w:t>
      </w:r>
      <w:r w:rsidRPr="002007AF">
        <w:t>ska som huvudregel allmänna handlingar som kommit in till en myndighet registreras, dvs. diarieföras, så snart som möjligt. En myndighet måste därför alltid ha möjlighet att behandla personuppgifter för att di</w:t>
      </w:r>
      <w:r>
        <w:t>arieföra och handlägga inkomman</w:t>
      </w:r>
      <w:r w:rsidRPr="002007AF">
        <w:t xml:space="preserve">de handlingar. Det gäller även i de fall där myndigheten inte behöver behandla personuppgifterna för att </w:t>
      </w:r>
      <w:r>
        <w:t>utföra sina uppgifter (prop. 2009/10:85 s.  112 f.) I 6 kap. 3 </w:t>
      </w:r>
      <w:r w:rsidRPr="002007AF">
        <w:t xml:space="preserve">§ polisdatalagen föreskrivs att Säkerhetspolisen får behandla personuppgifter om det är </w:t>
      </w:r>
      <w:r w:rsidRPr="002007AF">
        <w:lastRenderedPageBreak/>
        <w:t>nödvändigt för diarieföring eller om uppgifterna har lämnats i en anmälan eller liknande och behandlingen är nödvändig för handläggningen. Det bör tas in en motsvarande bestämmelse i den nya lagen som tydliggör att det är en tillåten rättslig grund för behandling.</w:t>
      </w:r>
      <w:r>
        <w:t xml:space="preserve"> </w:t>
      </w:r>
    </w:p>
    <w:p w14:paraId="155E7096" w14:textId="77777777" w:rsidR="000E3A6B" w:rsidRDefault="000E3A6B" w:rsidP="000E3A6B">
      <w:pPr>
        <w:pStyle w:val="Rubrik2"/>
      </w:pPr>
      <w:bookmarkStart w:id="74" w:name="_Toc9328304"/>
      <w:bookmarkStart w:id="75" w:name="_Toc17451374"/>
      <w:r>
        <w:t>Ändamål för behandling</w:t>
      </w:r>
      <w:bookmarkEnd w:id="74"/>
      <w:bookmarkEnd w:id="75"/>
    </w:p>
    <w:p w14:paraId="6311E59C" w14:textId="77777777" w:rsidR="000E3A6B" w:rsidRPr="00FF4ED8" w:rsidRDefault="000E3A6B" w:rsidP="000E3A6B">
      <w:pPr>
        <w:pStyle w:val="Rubrik3"/>
        <w:spacing w:before="0"/>
      </w:pPr>
      <w:bookmarkStart w:id="76" w:name="_Toc9328305"/>
      <w:bookmarkStart w:id="77" w:name="_Toc17451375"/>
      <w:r w:rsidRPr="00FF4ED8">
        <w:t>Behandling bara för särskilda, uttryckligt angivna och berättigade ändamål</w:t>
      </w:r>
      <w:bookmarkEnd w:id="76"/>
      <w:bookmarkEnd w:id="77"/>
    </w:p>
    <w:p w14:paraId="40A27793" w14:textId="77777777" w:rsidR="000E3A6B" w:rsidRPr="00A76360" w:rsidRDefault="000E3A6B" w:rsidP="000E3A6B">
      <w:pPr>
        <w:pStyle w:val="Brdtextram"/>
      </w:pPr>
      <w:r w:rsidRPr="00420062">
        <w:rPr>
          <w:b/>
        </w:rPr>
        <w:t>Regeringens förslag:</w:t>
      </w:r>
      <w:r>
        <w:t xml:space="preserve"> </w:t>
      </w:r>
      <w:r w:rsidRPr="00715FEB">
        <w:t>Säkerhet</w:t>
      </w:r>
      <w:r>
        <w:t>spolisen ska få behandla person</w:t>
      </w:r>
      <w:r w:rsidRPr="00715FEB">
        <w:t>uppgif</w:t>
      </w:r>
      <w:r>
        <w:softHyphen/>
      </w:r>
      <w:r w:rsidRPr="00715FEB">
        <w:t>ter bara för särskilda, uttryckligt angivna och berättigade ändamål</w:t>
      </w:r>
      <w:r>
        <w:t>.</w:t>
      </w:r>
    </w:p>
    <w:p w14:paraId="33D21D71" w14:textId="77777777" w:rsidR="000E3A6B" w:rsidRPr="00A76360" w:rsidRDefault="000E3A6B" w:rsidP="000E3A6B">
      <w:pPr>
        <w:pStyle w:val="Brdtextmedindrag"/>
        <w:rPr>
          <w:sz w:val="8"/>
          <w:szCs w:val="8"/>
        </w:rPr>
      </w:pPr>
    </w:p>
    <w:p w14:paraId="1EC04621" w14:textId="77777777" w:rsidR="000E3A6B" w:rsidRDefault="000E3A6B" w:rsidP="000E3A6B">
      <w:pPr>
        <w:pStyle w:val="Brdtextmedindrag"/>
      </w:pPr>
      <w:r w:rsidRPr="0006285B">
        <w:rPr>
          <w:b/>
        </w:rPr>
        <w:t>Utredningens förslag</w:t>
      </w:r>
      <w:r>
        <w:rPr>
          <w:b/>
        </w:rPr>
        <w:t xml:space="preserve"> </w:t>
      </w:r>
      <w:r w:rsidRPr="00715FEB">
        <w:t>överensstämmer med regeringens.</w:t>
      </w:r>
    </w:p>
    <w:p w14:paraId="514F1DCE" w14:textId="77777777" w:rsidR="000E3A6B" w:rsidRDefault="000E3A6B" w:rsidP="000E3A6B">
      <w:pPr>
        <w:pStyle w:val="Brdtextmedindrag"/>
      </w:pPr>
      <w:r>
        <w:rPr>
          <w:b/>
        </w:rPr>
        <w:t xml:space="preserve">Remissinstanserna </w:t>
      </w:r>
      <w:r>
        <w:t xml:space="preserve">Endast </w:t>
      </w:r>
      <w:r w:rsidRPr="00311E03">
        <w:rPr>
          <w:i/>
        </w:rPr>
        <w:t>Säkerhetspolisen</w:t>
      </w:r>
      <w:r w:rsidRPr="00150A36">
        <w:t xml:space="preserve"> </w:t>
      </w:r>
      <w:r>
        <w:t>yttrar sig i denna del och anför</w:t>
      </w:r>
      <w:r w:rsidRPr="00150A36">
        <w:t xml:space="preserve"> att</w:t>
      </w:r>
      <w:r>
        <w:t xml:space="preserve"> om 6 kap. 1 § polisdatalagen är att anse som en bestämmelse om rättslig grund och inte en ändamålsbestämmelse, måste</w:t>
      </w:r>
      <w:r w:rsidRPr="00150A36">
        <w:t xml:space="preserve"> det i det fortsatta lagstiftningsarbetet klarläggas hur ändamålen ska utformas</w:t>
      </w:r>
      <w:r>
        <w:t>.</w:t>
      </w:r>
    </w:p>
    <w:p w14:paraId="63373C0E" w14:textId="77777777" w:rsidR="000E3A6B" w:rsidRDefault="000E3A6B" w:rsidP="000E3A6B">
      <w:pPr>
        <w:pStyle w:val="Brdtextmedindrag"/>
      </w:pPr>
      <w:r w:rsidRPr="00715FEB">
        <w:rPr>
          <w:b/>
        </w:rPr>
        <w:t>Skälen för regeringens förslag</w:t>
      </w:r>
      <w:r>
        <w:rPr>
          <w:b/>
        </w:rPr>
        <w:t xml:space="preserve">: </w:t>
      </w:r>
      <w:r>
        <w:t>I 9 § första stycket c personuppgifts</w:t>
      </w:r>
      <w:r>
        <w:softHyphen/>
        <w:t>lagen finns det grundläggande kravet på att personuppgifter bara får sam</w:t>
      </w:r>
      <w:r>
        <w:softHyphen/>
        <w:t xml:space="preserve">las in för </w:t>
      </w:r>
      <w:r w:rsidRPr="00E72DA7">
        <w:t>särskilda, uttryckligt angivna och berättigade ändamål</w:t>
      </w:r>
      <w:r>
        <w:t>.</w:t>
      </w:r>
      <w:r w:rsidRPr="006A3C0D">
        <w:t xml:space="preserve"> </w:t>
      </w:r>
      <w:r>
        <w:t>Kravet gäller för Säkerhetspolisen genom hänvisningar i 2 kap. 2 § första stycket 3 och 6 kap. 4 § 1 polisdatalagen. Det är dock inte bara när per</w:t>
      </w:r>
      <w:r>
        <w:softHyphen/>
        <w:t>sonuppgifter samlas in som det ska finnas ett särskilt, uttryckligt angivet och berättigat ändamål för behandlingen. I brottsdatalagen har det tydlig</w:t>
      </w:r>
      <w:r>
        <w:softHyphen/>
        <w:t>gjorts genom att det i 2 kap. 3 § föreskrivs att all behandling ska utföras för särskilda, uttryckligt angivna och berättigade ändamål (prop. 2017/18:</w:t>
      </w:r>
      <w:r w:rsidRPr="00B26D52">
        <w:t>232 s. 120</w:t>
      </w:r>
      <w:r>
        <w:t>–122). En motsvarande bestämmelse bör tas in i den nya lagen.</w:t>
      </w:r>
    </w:p>
    <w:p w14:paraId="5907C538" w14:textId="77777777" w:rsidR="000E3A6B" w:rsidRDefault="000E3A6B" w:rsidP="000E3A6B">
      <w:pPr>
        <w:pStyle w:val="Brdtextmedindrag"/>
      </w:pPr>
      <w:r w:rsidRPr="006A3C0D">
        <w:t>Att ändamålen ska vara särskilda innebär att de måste vara tillräckligt specificerade för att ge ledning för bedömningen av vilka uppgifter som är adekvata och relevanta för den aktuella behandlingen och för att det ska kunna avgöras att inte fö</w:t>
      </w:r>
      <w:r>
        <w:t xml:space="preserve">r många uppgifter behandlas </w:t>
      </w:r>
      <w:r w:rsidRPr="008074F2">
        <w:t>(avsnitt 9.1.4).</w:t>
      </w:r>
      <w:r w:rsidRPr="006A3C0D">
        <w:t xml:space="preserve"> Något hinder mot att ange </w:t>
      </w:r>
      <w:r>
        <w:t>flera parallella ändamål för be</w:t>
      </w:r>
      <w:r w:rsidRPr="006A3C0D">
        <w:t>handlingen finns inte. Ändamålen ska a</w:t>
      </w:r>
      <w:r>
        <w:t>nges uttryckligen redan när personuppgifterna sam</w:t>
      </w:r>
      <w:r w:rsidRPr="006A3C0D">
        <w:t>las in.</w:t>
      </w:r>
    </w:p>
    <w:p w14:paraId="1A25D0E9" w14:textId="77777777" w:rsidR="000E3A6B" w:rsidRDefault="000E3A6B" w:rsidP="000E3A6B">
      <w:pPr>
        <w:pStyle w:val="Brdtextmedindrag"/>
      </w:pPr>
      <w:r w:rsidRPr="00E863C9">
        <w:t>Att ändamålen ska vara berättigade innebär en koppling till den rättsliga grunden. Pers</w:t>
      </w:r>
      <w:r>
        <w:t>onuppgifter får således inte be</w:t>
      </w:r>
      <w:r w:rsidRPr="00E863C9">
        <w:t>handlas för ett ändamål som inte är berättigat i</w:t>
      </w:r>
      <w:r>
        <w:t xml:space="preserve"> förhållande till den tillämp</w:t>
      </w:r>
      <w:r w:rsidRPr="00E863C9">
        <w:t>liga rättsliga grunden. Kravet på att ändamålet för behandlingen ska vara berättigat kan också sägas innebära ett krav på att behandlingen ska vara förenlig med kon</w:t>
      </w:r>
      <w:r>
        <w:softHyphen/>
      </w:r>
      <w:r w:rsidRPr="00E863C9">
        <w:t>stitutionella och andra rättsliga principer.</w:t>
      </w:r>
    </w:p>
    <w:p w14:paraId="37CC2CC6" w14:textId="77777777" w:rsidR="000E3A6B" w:rsidRDefault="000E3A6B" w:rsidP="000E3A6B">
      <w:pPr>
        <w:pStyle w:val="Brdtextmedindrag"/>
      </w:pPr>
      <w:r>
        <w:t>En särskild fråga är vad som avses med att ändamålen ska vara uttryck</w:t>
      </w:r>
      <w:r>
        <w:softHyphen/>
        <w:t xml:space="preserve">ligt angivna. Regeringen återkommer till den frågan i samband med att frågan </w:t>
      </w:r>
      <w:r w:rsidRPr="004A647D">
        <w:t>om att ändamålen i vissa fall ska framgå genom en särskild upp</w:t>
      </w:r>
      <w:r>
        <w:softHyphen/>
      </w:r>
      <w:r w:rsidRPr="004A647D">
        <w:t>lysning</w:t>
      </w:r>
      <w:r>
        <w:t xml:space="preserve"> behandlas (</w:t>
      </w:r>
      <w:r w:rsidRPr="0067117D">
        <w:t>avsnitt </w:t>
      </w:r>
      <w:r>
        <w:t>10</w:t>
      </w:r>
      <w:r w:rsidRPr="0067117D">
        <w:t>.2)</w:t>
      </w:r>
      <w:r>
        <w:t>.</w:t>
      </w:r>
      <w:r w:rsidRPr="00202093">
        <w:t xml:space="preserve"> </w:t>
      </w:r>
    </w:p>
    <w:p w14:paraId="2EDE6F43" w14:textId="77777777" w:rsidR="000E3A6B" w:rsidRDefault="000E3A6B" w:rsidP="000E3A6B">
      <w:pPr>
        <w:pStyle w:val="Brdtextmedindrag"/>
      </w:pPr>
      <w:r w:rsidRPr="0048075C">
        <w:rPr>
          <w:i/>
        </w:rPr>
        <w:t>Säkerhetspolisen</w:t>
      </w:r>
      <w:r w:rsidRPr="00520423">
        <w:t xml:space="preserve"> </w:t>
      </w:r>
      <w:r>
        <w:t>anför</w:t>
      </w:r>
      <w:r w:rsidRPr="00520423">
        <w:t xml:space="preserve"> att det måste klarläggas hur ändamålen ska utformas</w:t>
      </w:r>
      <w:r>
        <w:t xml:space="preserve"> om de primära ändamålsbestämmelserna är att anse som bestämmelser om rättslig grund (jfr avsnitt 8.2)</w:t>
      </w:r>
      <w:r w:rsidRPr="00520423">
        <w:t>.</w:t>
      </w:r>
      <w:r>
        <w:t xml:space="preserve"> En mycket stor del av den information som Säkerhetspolisen behandlar är underrättelseinformation. </w:t>
      </w:r>
      <w:r>
        <w:lastRenderedPageBreak/>
        <w:t xml:space="preserve">I underrättelseverksamhet, där personuppgifter behandlas på ett tidigt stadium i processen, är det långtifrån alltid möjligt att ange ändamålen för behandlingen lika tydligt och detaljerat som i annan brottsbekämpande verksamhet. I Säkerhetspolisens verksamhet går det exempelvis inte att urskilja lika tydliga kopplingar till konkreta brott eller till brottslig verksamhet som i annan brottsbekämpande verksamhet. </w:t>
      </w:r>
      <w:r w:rsidRPr="00520423">
        <w:t>Det innebär att ändamålet kanske till en början inte kan anges mer preciserat än till vilken verksamhetsområde en viss uppgift hör, exempelvis kontraterrorism.</w:t>
      </w:r>
      <w:r>
        <w:t xml:space="preserve"> Å andra sidan är Säkerhetspolisens verksamhet inriktad mot ett fåtal väl avgränsade företeelser som är av särskilt samhällsfarlig karaktär (prop. 2009/10:85 s. 256). Det får därför accepteras att beskrivningen av ändamålen inte alltid kan ha samma precision som i annan brottsbekämpande verksamhet. Det finns vidare</w:t>
      </w:r>
      <w:r w:rsidRPr="00520423">
        <w:t xml:space="preserve"> inget som</w:t>
      </w:r>
      <w:r>
        <w:t xml:space="preserve"> hindrar att det när</w:t>
      </w:r>
      <w:r w:rsidRPr="00520423">
        <w:t>ma</w:t>
      </w:r>
      <w:r>
        <w:t>re ändamålet med behandlingen inledningsvis är detsamma som anges i bestäm</w:t>
      </w:r>
      <w:r w:rsidRPr="00520423">
        <w:t>melsen om rättslig grund. Ändamålet får sedan preciseras mer när det blir möjligt. Att det som i dag kallas primära ändamålsbestämmelser i stället ses som bestämmelser om rättslig grund</w:t>
      </w:r>
      <w:r>
        <w:t xml:space="preserve"> </w:t>
      </w:r>
      <w:r w:rsidRPr="00520423">
        <w:t>ska alltså inte påverka hur Säkerhetspolisen bestämmer ändamåle</w:t>
      </w:r>
      <w:r>
        <w:t>n för behandlingen av personupp</w:t>
      </w:r>
      <w:r w:rsidRPr="00520423">
        <w:t>gifter.</w:t>
      </w:r>
    </w:p>
    <w:p w14:paraId="265F342F" w14:textId="77777777" w:rsidR="000E3A6B" w:rsidRPr="00FF4ED8" w:rsidRDefault="000E3A6B" w:rsidP="000E3A6B">
      <w:pPr>
        <w:pStyle w:val="Rubrik3"/>
      </w:pPr>
      <w:bookmarkStart w:id="78" w:name="_Toc9328306"/>
      <w:bookmarkStart w:id="79" w:name="_Toc17451376"/>
      <w:r>
        <w:t>Allmänt om b</w:t>
      </w:r>
      <w:r w:rsidRPr="00FF4ED8">
        <w:t>ehandling för nya ändamål</w:t>
      </w:r>
      <w:bookmarkEnd w:id="78"/>
      <w:bookmarkEnd w:id="79"/>
    </w:p>
    <w:p w14:paraId="2D61B68F" w14:textId="77777777" w:rsidR="000E3A6B" w:rsidRPr="00A76360" w:rsidRDefault="000E3A6B" w:rsidP="000E3A6B">
      <w:pPr>
        <w:pStyle w:val="Brdtextram"/>
      </w:pPr>
      <w:r w:rsidRPr="00420062">
        <w:rPr>
          <w:b/>
        </w:rPr>
        <w:t>Regeringens förslag:</w:t>
      </w:r>
      <w:r>
        <w:t xml:space="preserve"> </w:t>
      </w:r>
      <w:bookmarkStart w:id="80" w:name="_Hlk1562196"/>
      <w:r w:rsidRPr="00C264B5">
        <w:t>Personuppgifter ska inte få behandlas för något ändamål som är ofören</w:t>
      </w:r>
      <w:r>
        <w:t xml:space="preserve">ligt med det ändamål </w:t>
      </w:r>
      <w:r w:rsidRPr="00C264B5">
        <w:t>personupp</w:t>
      </w:r>
      <w:r>
        <w:softHyphen/>
      </w:r>
      <w:r w:rsidRPr="00C264B5">
        <w:t>gifterna ursprungligen behandlades</w:t>
      </w:r>
      <w:r>
        <w:t xml:space="preserve"> för</w:t>
      </w:r>
      <w:r w:rsidRPr="00C264B5">
        <w:t>.</w:t>
      </w:r>
      <w:bookmarkEnd w:id="80"/>
    </w:p>
    <w:p w14:paraId="18A54A5E" w14:textId="77777777" w:rsidR="000E3A6B" w:rsidRPr="00A76360" w:rsidRDefault="000E3A6B" w:rsidP="000E3A6B">
      <w:pPr>
        <w:pStyle w:val="Brdtextmedindrag"/>
        <w:rPr>
          <w:sz w:val="8"/>
          <w:szCs w:val="8"/>
        </w:rPr>
      </w:pPr>
    </w:p>
    <w:p w14:paraId="1822B764" w14:textId="77777777" w:rsidR="000E3A6B" w:rsidRDefault="000E3A6B" w:rsidP="000E3A6B">
      <w:pPr>
        <w:pStyle w:val="Brdtextmedindrag"/>
      </w:pPr>
      <w:r w:rsidRPr="0006285B">
        <w:rPr>
          <w:b/>
        </w:rPr>
        <w:t>Utredningens förslag</w:t>
      </w:r>
      <w:r>
        <w:rPr>
          <w:b/>
        </w:rPr>
        <w:t xml:space="preserve"> </w:t>
      </w:r>
      <w:r w:rsidRPr="00C264B5">
        <w:t>överensstämmer med regeringens.</w:t>
      </w:r>
    </w:p>
    <w:p w14:paraId="06E2367F" w14:textId="77777777" w:rsidR="000E3A6B" w:rsidRDefault="000E3A6B" w:rsidP="000E3A6B">
      <w:pPr>
        <w:pStyle w:val="Brdtextmedindrag"/>
      </w:pPr>
      <w:r w:rsidRPr="00C264B5">
        <w:rPr>
          <w:b/>
        </w:rPr>
        <w:t>Remissinstanserna</w:t>
      </w:r>
      <w:r>
        <w:t xml:space="preserve"> yttrar sig inte särskilt i denna del.</w:t>
      </w:r>
    </w:p>
    <w:p w14:paraId="2F515E56" w14:textId="77777777" w:rsidR="000E3A6B" w:rsidRPr="00C264B5" w:rsidRDefault="000E3A6B" w:rsidP="000E3A6B">
      <w:pPr>
        <w:pStyle w:val="Brdtextmedindrag"/>
        <w:rPr>
          <w:b/>
        </w:rPr>
      </w:pPr>
      <w:r w:rsidRPr="00C264B5">
        <w:rPr>
          <w:b/>
        </w:rPr>
        <w:t>Skälen för regeringens förslag:</w:t>
      </w:r>
      <w:r w:rsidRPr="00C264B5">
        <w:t xml:space="preserve"> </w:t>
      </w:r>
      <w:r w:rsidRPr="0012719C">
        <w:t>I 9 § första stycket d personuppgift</w:t>
      </w:r>
      <w:r>
        <w:t>s</w:t>
      </w:r>
      <w:r>
        <w:softHyphen/>
        <w:t>lagen finns en generell bestäm</w:t>
      </w:r>
      <w:r w:rsidRPr="0012719C">
        <w:t>melse om behandling</w:t>
      </w:r>
      <w:r>
        <w:t xml:space="preserve"> för nya ändamål</w:t>
      </w:r>
      <w:r w:rsidRPr="0012719C">
        <w:t>. Där regleras finalitetsprincipen, enligt vilken personuppgifter inte får behandlas för något ändamål som är oförenligt med det ändamål för vilket uppgifterna samlades in. Bestämmelsen gäller för</w:t>
      </w:r>
      <w:r>
        <w:t xml:space="preserve"> Säkerhetspolisen genom hänvisningar i 2 kap. 2 § första stycket 3 och 6 kap. 4 § 1 polisdatalagen.</w:t>
      </w:r>
    </w:p>
    <w:p w14:paraId="5F9CC58F" w14:textId="77777777" w:rsidR="000E3A6B" w:rsidRDefault="000E3A6B" w:rsidP="000E3A6B">
      <w:pPr>
        <w:pStyle w:val="Brdtextmedindrag"/>
      </w:pPr>
      <w:r>
        <w:t xml:space="preserve">I 2 kap. 4 § brottsdatalagen föreskrivs att det, innan personuppgifter får behandlas för ett nytt ändamål inom lagens tillämpningsområde, ska säkerställas att det finns en tillåten rättslig grund för den nya behandlingen och att behandlingen är nödvändig och proportionerlig för det nya ändamålet. Att en sådan bedömning ska göras vid behandling för nya ändamål inom brottsdatalagens tillämpningsområde framgår av artikel 4.2 i dataskyddsdirektivet. Finalitetsprincipen regleras emellertid också i direktivet. I artikel 4.1 b anges att personuppgifter inte får behandlas på ett sätt som står i strid med de ändamål som uppgifterna samlades in för. I förarbetena till brottsdatalagen görs bedömningen att all behandling för ändamål inom direktivets tillämpningsområde ska anses vara förenlig med insamlingsändamålen, under förutsättning att behandlingen är nödvändig och står i proportion till det nya ändamålet. Någon prövning mot det ursprungliga ändamålet behöver således inte göras vid behandling för nya ändamål inom brottsdatalagens tillämpningsområde. Eftersom bestämmelserna i dataskyddsförordningen ska tillämpas vid behandling </w:t>
      </w:r>
      <w:r>
        <w:lastRenderedPageBreak/>
        <w:t>för ändamål utanför brottsdatalagens tillämpningsområde ska någon prövning mot det ursprungliga ändamålet inte göras då heller. Det beror på att den behandlingen blir den första behandlingen enligt förordningen och att det därför inte är fråga om någon behandling för nya ändamål där finalitetsprincipen ska tillämpas (prop. 2017/18:232 s. 126 och 132). Finalitetsprincipen regleras därför inte i brottsdatalagen.</w:t>
      </w:r>
    </w:p>
    <w:p w14:paraId="1C53E142" w14:textId="77777777" w:rsidR="000E3A6B" w:rsidRDefault="000E3A6B" w:rsidP="000E3A6B">
      <w:pPr>
        <w:pStyle w:val="Brdtextmedindrag"/>
      </w:pPr>
      <w:r>
        <w:t>Säkerhetspolisen behöver i likhet med andra brottsbekämpande myn</w:t>
      </w:r>
      <w:r>
        <w:softHyphen/>
        <w:t>digheter kunna behandla personuppgifter för nya ändamål, t.ex. använda information från en förundersökning för att förebygga nya brott. Frågan är om prövningen enligt finalitetsprincipen bör ersättas av samma prövning av nödvändighet och proportionalitet som för övriga brottsbekämpande myndigheter.</w:t>
      </w:r>
    </w:p>
    <w:p w14:paraId="58F56071" w14:textId="77777777" w:rsidR="000E3A6B" w:rsidRDefault="000E3A6B" w:rsidP="000E3A6B">
      <w:pPr>
        <w:pStyle w:val="Brdtextmedindrag"/>
      </w:pPr>
      <w:r>
        <w:t>Kraven på nödvändighet och proportionalitet i brottsdatalagen har sin grund i direktivet. Direktivets krav gäller dock inte på den nya lagens område eftersom behandling av personuppgifter som rör nationell säkerhet undantas från direktivets tillämpningsområde. Det finns därför inget som hindrar att en reglering som bygger på finalitetsprincipen väljs för Säkerhetspolisen. Regeringen anser i likhet med utredningen att det med tanke på Säker</w:t>
      </w:r>
      <w:r>
        <w:softHyphen/>
        <w:t>hetspolisens uppdrag finns fördelar med att behålla den inarbetade ord</w:t>
      </w:r>
      <w:r>
        <w:softHyphen/>
        <w:t>ningen. Finalitetsprincipen bör därför fortsätta att gälla för Säkerhetspoli</w:t>
      </w:r>
      <w:r>
        <w:softHyphen/>
        <w:t>sens behandling av personuppgifter för nya ändamål.</w:t>
      </w:r>
    </w:p>
    <w:p w14:paraId="5881A31F" w14:textId="77777777" w:rsidR="000E3A6B" w:rsidRDefault="000E3A6B" w:rsidP="000E3A6B">
      <w:pPr>
        <w:pStyle w:val="Brdtextmedindrag"/>
      </w:pPr>
      <w:r>
        <w:t>När Säkerhetspolisen ska behandla personuppgifter för nya ändamål bör myndigheten alltid pröva om det nya ändamålet är förenligt med det ändamål som personuppgifterna samlades in för. Eftersom verksamheten är inriktad på att bekämpa brott som är systemhotande kan Säkerhetspo</w:t>
      </w:r>
      <w:r>
        <w:softHyphen/>
        <w:t>lisens behandling av personuppgifter för nya ändamål för den egna verk</w:t>
      </w:r>
      <w:r>
        <w:softHyphen/>
        <w:t xml:space="preserve">samheten i de allra flesta fall anses förenlig med ursprungsändamålet. Vad som bör gälla när myndigheten behandlar personuppgifter för att tillhandahålla information som behövs i annan verksamhet tas upp i </w:t>
      </w:r>
      <w:r w:rsidRPr="008074F2">
        <w:t>av</w:t>
      </w:r>
      <w:r w:rsidRPr="008074F2">
        <w:softHyphen/>
        <w:t>snitt 8.</w:t>
      </w:r>
      <w:r>
        <w:t>4</w:t>
      </w:r>
      <w:r w:rsidRPr="008074F2">
        <w:t>.3.</w:t>
      </w:r>
    </w:p>
    <w:p w14:paraId="005BAE76" w14:textId="77777777" w:rsidR="000E3A6B" w:rsidRDefault="000E3A6B" w:rsidP="000E3A6B">
      <w:pPr>
        <w:pStyle w:val="Rubrik3"/>
      </w:pPr>
      <w:bookmarkStart w:id="81" w:name="_Toc9328307"/>
      <w:bookmarkStart w:id="82" w:name="_Toc17451377"/>
      <w:r w:rsidRPr="00C03442">
        <w:t>Behandling för ändamål i annan verksamhet</w:t>
      </w:r>
      <w:bookmarkEnd w:id="81"/>
      <w:bookmarkEnd w:id="82"/>
    </w:p>
    <w:p w14:paraId="5840A24F" w14:textId="77777777" w:rsidR="000E3A6B" w:rsidRDefault="000E3A6B" w:rsidP="000E3A6B">
      <w:pPr>
        <w:pStyle w:val="Brdtextram"/>
      </w:pPr>
      <w:r w:rsidRPr="00420062">
        <w:rPr>
          <w:b/>
        </w:rPr>
        <w:t>Regeringens förslag:</w:t>
      </w:r>
      <w:r>
        <w:t xml:space="preserve"> Personuppgifter som Säkerhetspolisen behandlar ska även få behandlas om det är nödvändigt för att tillhandahålla information som behövs</w:t>
      </w:r>
    </w:p>
    <w:p w14:paraId="429F8871" w14:textId="77777777" w:rsidR="000E3A6B" w:rsidRDefault="000E3A6B" w:rsidP="000E3A6B">
      <w:pPr>
        <w:pStyle w:val="Brdtextmedindragram"/>
      </w:pPr>
      <w:r>
        <w:t>1. för brottsbekämpning, lagföring, straffverkställighet eller upprätt-hållande av allmän ordning och säkerhet hos Polismyndigheten, Ekobrottsmyndigheten, Åklagarmyndigheten, Tullverket, Kust</w:t>
      </w:r>
      <w:r>
        <w:softHyphen/>
        <w:t>bevakningen och Skatteverket,</w:t>
      </w:r>
    </w:p>
    <w:p w14:paraId="7D4233CF" w14:textId="77777777" w:rsidR="000E3A6B" w:rsidRDefault="000E3A6B" w:rsidP="000E3A6B">
      <w:pPr>
        <w:pStyle w:val="Brdtextmedindragram"/>
      </w:pPr>
      <w:r>
        <w:t>2. i en myndighets verksamhet, om informationen tillhandahålls inom ramen för myndighetsöverskridande samverkan mot brott,</w:t>
      </w:r>
    </w:p>
    <w:p w14:paraId="6FCA8774" w14:textId="77777777" w:rsidR="000E3A6B" w:rsidRDefault="000E3A6B" w:rsidP="000E3A6B">
      <w:pPr>
        <w:pStyle w:val="Brdtextmedindragram"/>
      </w:pPr>
      <w:r>
        <w:t>3. i Försvarsmaktens försvarsunderrättelseverksamhet och militära säkerhetstjänst och i Försvarets radioanstalts försvarsunderrättelse</w:t>
      </w:r>
      <w:r>
        <w:softHyphen/>
        <w:t>verksamhet, om det finns särskilda skäl att tillhandahålla informationen,</w:t>
      </w:r>
    </w:p>
    <w:p w14:paraId="47BB65B3" w14:textId="77777777" w:rsidR="000E3A6B" w:rsidRDefault="000E3A6B" w:rsidP="000E3A6B">
      <w:pPr>
        <w:pStyle w:val="Brdtextmedindragram"/>
      </w:pPr>
      <w:r>
        <w:t>4. i en myndighets verksamhet om Säkerhetspolisen enligt lag eller förordning ska bistå myndigheten med en viss uppgift,</w:t>
      </w:r>
    </w:p>
    <w:p w14:paraId="7B3967E7" w14:textId="77777777" w:rsidR="000E3A6B" w:rsidRDefault="000E3A6B" w:rsidP="000E3A6B">
      <w:pPr>
        <w:pStyle w:val="Brdtextmedindragram"/>
      </w:pPr>
      <w:r>
        <w:t>5. i brottsbekämpande verksamhet hos en utländsk myndighet eller mellanfolklig organisation, eller</w:t>
      </w:r>
    </w:p>
    <w:p w14:paraId="64540DFD" w14:textId="77777777" w:rsidR="000E3A6B" w:rsidRDefault="000E3A6B" w:rsidP="000E3A6B">
      <w:pPr>
        <w:pStyle w:val="Brdtextmedindragram"/>
      </w:pPr>
      <w:r>
        <w:lastRenderedPageBreak/>
        <w:t>6. i verksamhet hos en utländsk underrättelse- eller säkerhetstjänst.</w:t>
      </w:r>
    </w:p>
    <w:p w14:paraId="07A99388" w14:textId="77777777" w:rsidR="000E3A6B" w:rsidRDefault="000E3A6B" w:rsidP="000E3A6B">
      <w:pPr>
        <w:pStyle w:val="Brdtextmedindragram"/>
      </w:pPr>
      <w:r>
        <w:t>Personuppgifter ska även få behandlas om det är nödvändigt för att tillhandahålla information till riksdagen och regeringen och till andra, om skyldighet att lämna uppgifter följer av lag eller förordning.</w:t>
      </w:r>
    </w:p>
    <w:p w14:paraId="0F8D7C1C" w14:textId="77777777" w:rsidR="000E3A6B" w:rsidRPr="00A76360" w:rsidRDefault="000E3A6B" w:rsidP="000E3A6B">
      <w:pPr>
        <w:pStyle w:val="Brdtextmedindragram"/>
      </w:pPr>
      <w:r>
        <w:t>I ett enskilt fall ska personuppgifter få behandlas för att tillhanda-hålla information för något annat ändamål än de ovan uppräknade, om det nya ändamålet inte är oförenligt med det ändamål som uppgifterna samlades in för.</w:t>
      </w:r>
    </w:p>
    <w:p w14:paraId="41DEFE63" w14:textId="77777777" w:rsidR="000E3A6B" w:rsidRPr="00A76360" w:rsidRDefault="000E3A6B" w:rsidP="000E3A6B">
      <w:pPr>
        <w:pStyle w:val="Brdtextmedindrag"/>
        <w:rPr>
          <w:sz w:val="8"/>
          <w:szCs w:val="8"/>
        </w:rPr>
      </w:pPr>
    </w:p>
    <w:p w14:paraId="22D1E8FE" w14:textId="77777777" w:rsidR="000E3A6B" w:rsidRDefault="000E3A6B" w:rsidP="000E3A6B">
      <w:pPr>
        <w:pStyle w:val="Brdtextmedindrag"/>
      </w:pPr>
      <w:r w:rsidRPr="0006285B">
        <w:rPr>
          <w:b/>
        </w:rPr>
        <w:t>Utredningens förslag</w:t>
      </w:r>
      <w:r>
        <w:rPr>
          <w:b/>
        </w:rPr>
        <w:t xml:space="preserve"> </w:t>
      </w:r>
      <w:r>
        <w:t>överensstämmer i sak med regeringens</w:t>
      </w:r>
      <w:r w:rsidRPr="00F10F7A">
        <w:t>.</w:t>
      </w:r>
      <w:r>
        <w:t xml:space="preserve"> Utredningen anser dock att de aktuella bestämmelserna är bestämmelser om rättslig grund och inte ändamålsbestämmelser. </w:t>
      </w:r>
    </w:p>
    <w:p w14:paraId="69E4279F" w14:textId="77777777" w:rsidR="000E3A6B" w:rsidRDefault="000E3A6B" w:rsidP="000E3A6B">
      <w:pPr>
        <w:pStyle w:val="Brdtextmedindrag"/>
      </w:pPr>
      <w:r w:rsidRPr="002007AF">
        <w:rPr>
          <w:b/>
        </w:rPr>
        <w:t>Remissinstanserna:</w:t>
      </w:r>
      <w:r>
        <w:rPr>
          <w:b/>
        </w:rPr>
        <w:t xml:space="preserve"> </w:t>
      </w:r>
      <w:r w:rsidRPr="00684A03">
        <w:rPr>
          <w:i/>
        </w:rPr>
        <w:t>Datainspektionen</w:t>
      </w:r>
      <w:r>
        <w:t xml:space="preserve"> avstyrker utredningens förslag att ge Säkerhetspolisen möjlighet att tillhandahålla information till Försvarets radioanstalt då inspektionen anser att det inte konstaterats om det finns ett behov av informationsutbytet. Övriga remissinstanser uttalar sig inte i denna del. </w:t>
      </w:r>
    </w:p>
    <w:p w14:paraId="70D0E64F" w14:textId="77777777" w:rsidR="000E3A6B" w:rsidRDefault="000E3A6B" w:rsidP="000E3A6B">
      <w:pPr>
        <w:pStyle w:val="Brdtextmedindrag"/>
      </w:pPr>
      <w:r w:rsidRPr="00684A03">
        <w:rPr>
          <w:b/>
        </w:rPr>
        <w:t>Skälen för regeringens förslag:</w:t>
      </w:r>
      <w:r>
        <w:t xml:space="preserve"> Regeringen bedömer att bestämmelserna i 6 kap 2 § polisdatalagen återspeglar Säkerhetspolisens behov av att behandla personuppgifter för att tillgodose andras informationsbehov. De skäl som anfördes när regleringen infördes gör sig fortfarande gällande (prop. 2009/10:85, s. 260 f. och Den nya polisorganisationen – </w:t>
      </w:r>
      <w:r w:rsidRPr="0080528E">
        <w:t>några frågor om personuppgiftsbehandling m.m.</w:t>
      </w:r>
      <w:r>
        <w:t xml:space="preserve">, prop. 2014/15:94 s. 83 f.). Den nya lagen bör därför i huvudsak ha samma innehåll. Av de skäl som anges i </w:t>
      </w:r>
      <w:r w:rsidRPr="00513602">
        <w:t>avsnitt 8.</w:t>
      </w:r>
      <w:r>
        <w:t xml:space="preserve">2 anser regeringen, till skillnad från utredningen, att bestämmelserna är ändamålsbestämmelser och inte bestämmelser om rättslig grund.  </w:t>
      </w:r>
    </w:p>
    <w:p w14:paraId="192065F4" w14:textId="37D214E5" w:rsidR="000E3A6B" w:rsidRDefault="000E3A6B" w:rsidP="000E3A6B">
      <w:pPr>
        <w:pStyle w:val="Brdtextmedindrag"/>
      </w:pPr>
      <w:r>
        <w:t xml:space="preserve">Säkerhetspolisen, </w:t>
      </w:r>
      <w:r w:rsidRPr="005A2D41">
        <w:t>Försvarsmakten och För</w:t>
      </w:r>
      <w:r>
        <w:t>svarets radioanstalt har angrän</w:t>
      </w:r>
      <w:r w:rsidRPr="005A2D41">
        <w:t>s</w:t>
      </w:r>
      <w:r w:rsidR="003B5A59">
        <w:softHyphen/>
      </w:r>
      <w:r w:rsidRPr="005A2D41">
        <w:t>ande uppdrag beträffande Sveriges säkerhet</w:t>
      </w:r>
      <w:r>
        <w:t xml:space="preserve"> som förutsätter nära sam</w:t>
      </w:r>
      <w:r w:rsidR="003B5A59">
        <w:softHyphen/>
      </w:r>
      <w:r>
        <w:t>arbete och kontinuerligt informa</w:t>
      </w:r>
      <w:r>
        <w:softHyphen/>
        <w:t>tionsutbyte. På samma sätt som brotts</w:t>
      </w:r>
      <w:r w:rsidR="003B5A59">
        <w:softHyphen/>
      </w:r>
      <w:r>
        <w:t>bekämpning i vissa avseenden är en för flera myndigheter gemensam ange</w:t>
      </w:r>
      <w:r w:rsidR="003B5A59">
        <w:softHyphen/>
      </w:r>
      <w:r>
        <w:t>lägenhet är också underrättelse</w:t>
      </w:r>
      <w:r>
        <w:softHyphen/>
        <w:t>verksamhet som rör Sveriges säkerhet en för Säkerhetspolisen,</w:t>
      </w:r>
      <w:r w:rsidRPr="005A2D41">
        <w:t xml:space="preserve"> Försvarsmakten och Försvarets radioanstalt</w:t>
      </w:r>
      <w:r>
        <w:t xml:space="preserve"> gemen</w:t>
      </w:r>
      <w:r w:rsidR="003B5A59">
        <w:softHyphen/>
      </w:r>
      <w:r>
        <w:t>sam angelägenhet, även om myndigheterna har olika uppdrag i för</w:t>
      </w:r>
      <w:r w:rsidR="003B5A59">
        <w:softHyphen/>
      </w:r>
      <w:r>
        <w:t>hållande till Sveriges säkerhet. Det måste därför, som föreslås av utred</w:t>
      </w:r>
      <w:r w:rsidR="003B5A59">
        <w:softHyphen/>
      </w:r>
      <w:r>
        <w:t>ningen, finnas ett utrymme för att utbyta information mellan myndig</w:t>
      </w:r>
      <w:r w:rsidR="003B5A59">
        <w:softHyphen/>
      </w:r>
      <w:r>
        <w:t>heterna. Även om Säkerhetspolisen i de flesta fall lämnar information till För</w:t>
      </w:r>
      <w:r w:rsidR="003B5A59">
        <w:softHyphen/>
      </w:r>
      <w:r>
        <w:t>svarets radioanstalt för den egna verksamhetens behov, kan Försvarets radio</w:t>
      </w:r>
      <w:r w:rsidR="003B5A59">
        <w:softHyphen/>
      </w:r>
      <w:r>
        <w:t>anstalt behöva sådan information för sin egen verksamhet. Rege</w:t>
      </w:r>
      <w:r w:rsidR="003B5A59">
        <w:softHyphen/>
      </w:r>
      <w:r>
        <w:t xml:space="preserve">ringen anser därför i likhet med utredningen, men till skillnad från </w:t>
      </w:r>
      <w:r w:rsidRPr="000C4D95">
        <w:rPr>
          <w:i/>
        </w:rPr>
        <w:t>Datainspektionen</w:t>
      </w:r>
      <w:r>
        <w:t>, att det bör finnas rättsligt stöd även för ett sådant utlämnande. Av samma anledning som när det gäller information till Försvars</w:t>
      </w:r>
      <w:r w:rsidR="003B5A59">
        <w:softHyphen/>
      </w:r>
      <w:r w:rsidR="003B5A59">
        <w:softHyphen/>
      </w:r>
      <w:r>
        <w:t>makten bör det krävas särskilda skäl för att Säkerhetspolisen ska få lämna ut uppgifterna (prop. 2009/10:85 s. 262). Härigenom markeras att bestämm</w:t>
      </w:r>
      <w:r w:rsidR="003B5A59">
        <w:softHyphen/>
      </w:r>
      <w:r>
        <w:t>elsen ska tillämpas restriktivt. Försvarets radioanstalt bör därför läggas till i bestämmelsen som reglerar utlämnande till Försvarsmakten.</w:t>
      </w:r>
    </w:p>
    <w:p w14:paraId="0AF401DC" w14:textId="77777777" w:rsidR="000E3A6B" w:rsidRDefault="000E3A6B" w:rsidP="000E3A6B">
      <w:pPr>
        <w:pStyle w:val="Brdtextmedindrag"/>
      </w:pPr>
      <w:r>
        <w:t>Enligt 16 § f</w:t>
      </w:r>
      <w:r w:rsidRPr="00E43795">
        <w:t>örordning</w:t>
      </w:r>
      <w:r>
        <w:t>en</w:t>
      </w:r>
      <w:r w:rsidRPr="00E43795">
        <w:t xml:space="preserve"> (2014:1103) med instruktion för Säkerhetspo</w:t>
      </w:r>
      <w:r>
        <w:softHyphen/>
      </w:r>
      <w:r w:rsidRPr="00E43795">
        <w:t xml:space="preserve">lisen </w:t>
      </w:r>
      <w:r>
        <w:t xml:space="preserve">ska myndigheten samarbeta med utländska myndigheter och organ i den utsträckning som behövs för myndighetens verksamhet och som regeringen närmare bestämmer. Säkerhetspolisen har flera utländska </w:t>
      </w:r>
      <w:r>
        <w:lastRenderedPageBreak/>
        <w:t xml:space="preserve">samarbetspartner och utbyter kontinuerligt information med dem. I </w:t>
      </w:r>
      <w:r w:rsidRPr="0080528E">
        <w:t>av</w:t>
      </w:r>
      <w:r w:rsidRPr="0080528E">
        <w:softHyphen/>
        <w:t>snitt </w:t>
      </w:r>
      <w:r>
        <w:t>11.3.3 föreslås att Säkerhetspolisen ska kunna medge underrättelse- och säkerhetstjänster i EU och EES direktåtkomst till vissa uppgifter. Även om Säkerhetspolisen i de flesta fall lämnar informationen till dem för den egna verksamhetens behov, kan det inte uteslutas att Säkerhetspolisen även kan behöva lämna information för att tillgodose de utländska tjänsternas behov. Det kan t.ex. gälla misstanke om ett förestående attentat som uteslutande berör en annan stat. I 6 kap. 2 § polisdatalagen anges endast brottsbekämpande verksamhet hos utländsk myndighet eller mellanfolklig organisation som mottagare. Utländska underrättelse- och säkerhetstjänster har inte alltid den uppgiften. För att det ska vara tydligt att Säkerhetspolisen får lämna information om det behövs för sådana tjänsters behov bör det införas rättsligt stöd för det.</w:t>
      </w:r>
    </w:p>
    <w:p w14:paraId="4DF7FB96" w14:textId="77777777" w:rsidR="000E3A6B" w:rsidRPr="00FF4ED8" w:rsidRDefault="000E3A6B" w:rsidP="000E3A6B">
      <w:pPr>
        <w:pStyle w:val="Rubrik3"/>
      </w:pPr>
      <w:bookmarkStart w:id="83" w:name="_Toc9328308"/>
      <w:bookmarkStart w:id="84" w:name="_Toc17451378"/>
      <w:r w:rsidRPr="00FF4ED8">
        <w:t>Behandling för vetenskapliga, statistiska och historiska ändamål</w:t>
      </w:r>
      <w:bookmarkEnd w:id="83"/>
      <w:bookmarkEnd w:id="84"/>
    </w:p>
    <w:p w14:paraId="3D7B78D7" w14:textId="77777777" w:rsidR="000E3A6B" w:rsidRPr="00A76360" w:rsidRDefault="000E3A6B" w:rsidP="000E3A6B">
      <w:pPr>
        <w:pStyle w:val="Brdtextram"/>
      </w:pPr>
      <w:r w:rsidRPr="00420062">
        <w:rPr>
          <w:b/>
        </w:rPr>
        <w:t>Regeringens förslag:</w:t>
      </w:r>
      <w:r>
        <w:t xml:space="preserve"> Säkerhetspolisen ska få behandla personuppgif</w:t>
      </w:r>
      <w:r>
        <w:softHyphen/>
        <w:t xml:space="preserve">ter för vetenskapliga, statistiska eller historiska ändamål </w:t>
      </w:r>
      <w:r w:rsidRPr="008C42E1">
        <w:t>inom den n</w:t>
      </w:r>
      <w:r>
        <w:t>ya lagens tillämpningsområde.</w:t>
      </w:r>
    </w:p>
    <w:p w14:paraId="44D7B7A8" w14:textId="77777777" w:rsidR="000E3A6B" w:rsidRPr="00A76360" w:rsidRDefault="000E3A6B" w:rsidP="000E3A6B">
      <w:pPr>
        <w:pStyle w:val="Brdtextmedindrag"/>
        <w:rPr>
          <w:sz w:val="8"/>
          <w:szCs w:val="8"/>
        </w:rPr>
      </w:pPr>
    </w:p>
    <w:p w14:paraId="22AD82EC" w14:textId="77777777" w:rsidR="000E3A6B" w:rsidRDefault="000E3A6B" w:rsidP="000E3A6B">
      <w:pPr>
        <w:pStyle w:val="Brdtextmedindrag"/>
      </w:pPr>
      <w:r w:rsidRPr="0006285B">
        <w:rPr>
          <w:b/>
        </w:rPr>
        <w:t>Utredningens förslag</w:t>
      </w:r>
      <w:r>
        <w:rPr>
          <w:b/>
        </w:rPr>
        <w:t xml:space="preserve"> </w:t>
      </w:r>
      <w:r>
        <w:t>överensstämmer med regeringens</w:t>
      </w:r>
      <w:r w:rsidRPr="00F10F7A">
        <w:t>.</w:t>
      </w:r>
    </w:p>
    <w:p w14:paraId="758457DF" w14:textId="77777777" w:rsidR="000E3A6B" w:rsidRDefault="000E3A6B" w:rsidP="000E3A6B">
      <w:pPr>
        <w:pStyle w:val="Brdtextmedindrag"/>
      </w:pPr>
      <w:r w:rsidRPr="008C42E1">
        <w:rPr>
          <w:b/>
        </w:rPr>
        <w:t>Remissinstanserna</w:t>
      </w:r>
      <w:r>
        <w:t xml:space="preserve"> yttrar sig inte särskilt i denna del.</w:t>
      </w:r>
    </w:p>
    <w:p w14:paraId="712BF26E" w14:textId="1412B520" w:rsidR="000E3A6B" w:rsidRPr="008C42E1" w:rsidRDefault="000E3A6B" w:rsidP="000E3A6B">
      <w:pPr>
        <w:pStyle w:val="Brdtextmedindrag"/>
        <w:rPr>
          <w:b/>
        </w:rPr>
      </w:pPr>
      <w:r w:rsidRPr="008C42E1">
        <w:rPr>
          <w:b/>
        </w:rPr>
        <w:t>Skälen för regeringens förslag:</w:t>
      </w:r>
      <w:r>
        <w:rPr>
          <w:b/>
        </w:rPr>
        <w:t xml:space="preserve"> </w:t>
      </w:r>
      <w:r>
        <w:t>Enligt 9 § andra stycket person</w:t>
      </w:r>
      <w:r>
        <w:softHyphen/>
        <w:t>uppgifts</w:t>
      </w:r>
      <w:r w:rsidR="003B5A59">
        <w:softHyphen/>
      </w:r>
      <w:r>
        <w:t>lagen ska behandling av personuppgifter för historiska, statistiska eller vetenskapliga ändamål inte anses oförenlig med de ändamål för vilka person</w:t>
      </w:r>
      <w:r w:rsidR="003B5A59">
        <w:softHyphen/>
      </w:r>
      <w:r w:rsidR="003B5A59">
        <w:softHyphen/>
      </w:r>
      <w:r>
        <w:t>uppgifterna samlades in. Bestämmelsen gäller för Säkerhetspolisen genom hänvisningar i 2 kap. 2 § första stycket 3 och 6 kap. 4 § 1 polisdata</w:t>
      </w:r>
      <w:r w:rsidR="003B5A59">
        <w:softHyphen/>
      </w:r>
      <w:r>
        <w:t>lagen och innebär att personuppgifter som regel får behandlas för sådana ändamål.</w:t>
      </w:r>
    </w:p>
    <w:p w14:paraId="5FE5B877" w14:textId="77777777" w:rsidR="000E3A6B" w:rsidRDefault="000E3A6B" w:rsidP="000E3A6B">
      <w:pPr>
        <w:pStyle w:val="Brdtextmedindrag"/>
      </w:pPr>
      <w:r>
        <w:t>I 2 kap. 5 § brottsdatalagen föreskrivs att en behörig myndighet får be</w:t>
      </w:r>
      <w:r>
        <w:softHyphen/>
        <w:t>handla personuppgifter för vetenskapliga, statistiska eller historiska ändamål inom lagens tillämpningsområde. Genom att det lyfts fram att behandling av personuppgifter kan inbegripa vetenskaplig, statistisk eller historisk användning blir det tydligt att lagens övriga bestämmelser ska tillämpas även vid behandling för sådana ändamål (prop. 2017/18:232 s. 139). Behandling för vetenskapliga, statistiska och historiska ändamål bör vara tillåten även enligt den nya lagen. Bestämmelsen bör formuleras på samma sätt som motsvarande bestämmelse i brottsdatalagen.</w:t>
      </w:r>
    </w:p>
    <w:p w14:paraId="5424C506" w14:textId="77777777" w:rsidR="003B5A59" w:rsidRDefault="003B5A59" w:rsidP="000E3A6B">
      <w:pPr>
        <w:pStyle w:val="Brdtextmedindrag"/>
      </w:pPr>
    </w:p>
    <w:p w14:paraId="0E9CDDF9" w14:textId="77777777" w:rsidR="003B5A59" w:rsidRDefault="003B5A59" w:rsidP="000E3A6B">
      <w:pPr>
        <w:pStyle w:val="Brdtextmedindrag"/>
      </w:pPr>
    </w:p>
    <w:p w14:paraId="3B334071" w14:textId="77777777" w:rsidR="003B5A59" w:rsidRDefault="003B5A59" w:rsidP="000E3A6B">
      <w:pPr>
        <w:pStyle w:val="Brdtextmedindrag"/>
      </w:pPr>
    </w:p>
    <w:p w14:paraId="2F6AB5DF" w14:textId="2C75B87C" w:rsidR="000D085B" w:rsidRDefault="000D085B" w:rsidP="000E3A6B">
      <w:pPr>
        <w:pStyle w:val="Brdtextmedindrag"/>
        <w:sectPr w:rsidR="000D085B" w:rsidSect="000E3A6B">
          <w:headerReference w:type="even" r:id="rId57"/>
          <w:headerReference w:type="default" r:id="rId58"/>
          <w:footerReference w:type="even" r:id="rId59"/>
          <w:footerReference w:type="default" r:id="rId60"/>
          <w:footerReference w:type="first" r:id="rId61"/>
          <w:type w:val="continuous"/>
          <w:pgSz w:w="9356" w:h="13721" w:code="9"/>
          <w:pgMar w:top="794" w:right="2438" w:bottom="1191" w:left="1021" w:header="0" w:footer="709" w:gutter="0"/>
          <w:cols w:space="708"/>
          <w:docGrid w:linePitch="360"/>
        </w:sectPr>
      </w:pPr>
    </w:p>
    <w:p w14:paraId="2BCFE6E8" w14:textId="77777777" w:rsidR="000E3A6B" w:rsidRDefault="000E3A6B" w:rsidP="003B5A59">
      <w:pPr>
        <w:pStyle w:val="Rubrik1"/>
        <w:spacing w:before="0"/>
      </w:pPr>
      <w:bookmarkStart w:id="85" w:name="_Toc9328309"/>
      <w:bookmarkStart w:id="86" w:name="_Toc17451379"/>
      <w:r>
        <w:lastRenderedPageBreak/>
        <w:t>Behandling av personuppgifter</w:t>
      </w:r>
      <w:bookmarkEnd w:id="85"/>
      <w:bookmarkEnd w:id="86"/>
    </w:p>
    <w:p w14:paraId="61DA2347" w14:textId="77777777" w:rsidR="000E3A6B" w:rsidRDefault="000E3A6B" w:rsidP="000E3A6B">
      <w:pPr>
        <w:pStyle w:val="Rubrik2"/>
        <w:spacing w:before="0"/>
      </w:pPr>
      <w:bookmarkStart w:id="87" w:name="_Toc9328310"/>
      <w:bookmarkStart w:id="88" w:name="_Toc17451380"/>
      <w:r>
        <w:t>Grundläggande krav på behandlingen</w:t>
      </w:r>
      <w:bookmarkEnd w:id="87"/>
      <w:bookmarkEnd w:id="88"/>
    </w:p>
    <w:p w14:paraId="08884233" w14:textId="77777777" w:rsidR="000E3A6B" w:rsidRPr="00010C30" w:rsidRDefault="000E3A6B" w:rsidP="000E3A6B">
      <w:pPr>
        <w:pStyle w:val="Rubrik3"/>
        <w:spacing w:before="0"/>
      </w:pPr>
      <w:bookmarkStart w:id="89" w:name="_Toc9328311"/>
      <w:bookmarkStart w:id="90" w:name="_Toc17451381"/>
      <w:r>
        <w:t>Krav på författningsenlig och korrekt behandling</w:t>
      </w:r>
      <w:bookmarkEnd w:id="89"/>
      <w:bookmarkEnd w:id="90"/>
    </w:p>
    <w:p w14:paraId="6E60451D" w14:textId="77777777" w:rsidR="000E3A6B" w:rsidRPr="00A76360" w:rsidRDefault="000E3A6B" w:rsidP="000E3A6B">
      <w:pPr>
        <w:pStyle w:val="Brdtextram"/>
      </w:pPr>
      <w:r w:rsidRPr="00420062">
        <w:rPr>
          <w:b/>
        </w:rPr>
        <w:t>Regeringens förslag:</w:t>
      </w:r>
      <w:r>
        <w:t xml:space="preserve"> </w:t>
      </w:r>
      <w:r w:rsidRPr="005063DE">
        <w:t>Personuppgifter ska behandlas författnings</w:t>
      </w:r>
      <w:r>
        <w:softHyphen/>
      </w:r>
      <w:r w:rsidRPr="005063DE">
        <w:t>enligt och på ett korrekt sätt.</w:t>
      </w:r>
    </w:p>
    <w:p w14:paraId="7E485847" w14:textId="77777777" w:rsidR="000E3A6B" w:rsidRPr="00A76360" w:rsidRDefault="000E3A6B" w:rsidP="000E3A6B">
      <w:pPr>
        <w:pStyle w:val="Brdtextmedindrag"/>
        <w:rPr>
          <w:sz w:val="8"/>
          <w:szCs w:val="8"/>
        </w:rPr>
      </w:pPr>
    </w:p>
    <w:p w14:paraId="386F879E" w14:textId="77777777" w:rsidR="000E3A6B" w:rsidRDefault="000E3A6B" w:rsidP="000E3A6B">
      <w:pPr>
        <w:pStyle w:val="Brdtextmedindrag"/>
      </w:pPr>
      <w:r w:rsidRPr="0006285B">
        <w:rPr>
          <w:b/>
        </w:rPr>
        <w:t>Utredningens förslag</w:t>
      </w:r>
      <w:r>
        <w:t xml:space="preserve"> överensstämmer med regeringens.</w:t>
      </w:r>
    </w:p>
    <w:p w14:paraId="29B27A90" w14:textId="77777777" w:rsidR="000E3A6B" w:rsidRDefault="000E3A6B" w:rsidP="000E3A6B">
      <w:pPr>
        <w:pStyle w:val="Brdtextmedindrag"/>
      </w:pPr>
      <w:r w:rsidRPr="005063DE">
        <w:rPr>
          <w:b/>
        </w:rPr>
        <w:t>Remissinstanserna</w:t>
      </w:r>
      <w:r>
        <w:rPr>
          <w:b/>
        </w:rPr>
        <w:t xml:space="preserve"> </w:t>
      </w:r>
      <w:r>
        <w:t>yttrar sig inte särskilt i denna del.</w:t>
      </w:r>
    </w:p>
    <w:p w14:paraId="3F14A8B3" w14:textId="77777777" w:rsidR="000E3A6B" w:rsidRDefault="000E3A6B" w:rsidP="000E3A6B">
      <w:pPr>
        <w:pStyle w:val="Brdtextmedindrag"/>
      </w:pPr>
      <w:r w:rsidRPr="005063DE">
        <w:rPr>
          <w:b/>
        </w:rPr>
        <w:t>Skälen för utredningens förslag:</w:t>
      </w:r>
      <w:r w:rsidRPr="005063DE">
        <w:t xml:space="preserve"> </w:t>
      </w:r>
      <w:bookmarkStart w:id="91" w:name="_Hlk8117348"/>
      <w:r>
        <w:t>I 9 § personuppgiftslagen regleras de grundläggande principerna för personuppgiftsbehandling. I brottsdata</w:t>
      </w:r>
      <w:r>
        <w:softHyphen/>
        <w:t xml:space="preserve">lagen </w:t>
      </w:r>
      <w:r w:rsidRPr="0031627A">
        <w:t>(2018:</w:t>
      </w:r>
      <w:r>
        <w:t>1177</w:t>
      </w:r>
      <w:r w:rsidRPr="0031627A">
        <w:t>)</w:t>
      </w:r>
      <w:r>
        <w:t xml:space="preserve"> har de grundläggande principerna i stället delats upp och behandlas tillsammans med regleringen av de frågor som respektive princip tar sikte på (Brottsdatalag, prop. 2017/18:232, s. 141 f.). Samma lösning bör väljas i den nya lagen.</w:t>
      </w:r>
    </w:p>
    <w:p w14:paraId="1698B252" w14:textId="1DA3D452" w:rsidR="000E3A6B" w:rsidRDefault="000E3A6B" w:rsidP="000E3A6B">
      <w:pPr>
        <w:pStyle w:val="Brdtextmedindrag"/>
      </w:pPr>
      <w:r w:rsidRPr="005063DE">
        <w:t>Enligt 9 § första stycket a och b personuppgiftslagen</w:t>
      </w:r>
      <w:r>
        <w:t xml:space="preserve"> (1998:204)</w:t>
      </w:r>
      <w:r w:rsidRPr="005063DE">
        <w:t xml:space="preserve"> får person</w:t>
      </w:r>
      <w:r w:rsidR="003B5A59">
        <w:softHyphen/>
      </w:r>
      <w:r w:rsidRPr="005063DE">
        <w:t>uppgifter behandlas bara om det är lagligt. Personuppgifterna ska vidare behandlas på ett korrekt sätt och i enlighet med god sed. Bestäm</w:t>
      </w:r>
      <w:r>
        <w:softHyphen/>
      </w:r>
      <w:r w:rsidRPr="005063DE">
        <w:t>melserna gäller genom hänvisningar i 2 kap. 2 §</w:t>
      </w:r>
      <w:r>
        <w:t xml:space="preserve"> första stycket 3</w:t>
      </w:r>
      <w:r w:rsidRPr="005063DE">
        <w:t xml:space="preserve"> och 6 kap. 4 §</w:t>
      </w:r>
      <w:r>
        <w:t> 1</w:t>
      </w:r>
      <w:r w:rsidRPr="005063DE">
        <w:t xml:space="preserve"> polisdatalagen</w:t>
      </w:r>
      <w:r>
        <w:t xml:space="preserve"> (2010:361)</w:t>
      </w:r>
      <w:r w:rsidRPr="005063DE">
        <w:t xml:space="preserve"> för Säkerhetspolisen.</w:t>
      </w:r>
      <w:r>
        <w:t xml:space="preserve"> Att en myn</w:t>
      </w:r>
      <w:r>
        <w:softHyphen/>
        <w:t>dighet ska agera i enlighet med lag framstår som en självklarhet och är djupt för</w:t>
      </w:r>
      <w:r w:rsidR="003B5A59">
        <w:softHyphen/>
      </w:r>
      <w:r>
        <w:t>ankrat i den svenska förvaltningstraditionen. Det gäller också att handlägg</w:t>
      </w:r>
      <w:r w:rsidR="003B5A59">
        <w:softHyphen/>
      </w:r>
      <w:r>
        <w:t>ningen ska ske på ett korrekt sätt. Det bör emellertid tydliggöras i den nya lagen att personuppgifter alltid ska behandlas lagligt och på ett korrekt sätt.</w:t>
      </w:r>
    </w:p>
    <w:p w14:paraId="7AFDBEB7" w14:textId="77777777" w:rsidR="000E3A6B" w:rsidRDefault="000E3A6B" w:rsidP="000E3A6B">
      <w:pPr>
        <w:pStyle w:val="Brdtextmedindrag"/>
      </w:pPr>
      <w:r>
        <w:t xml:space="preserve">I 2 kap. 6 § brottsdatalagen föreskrivs att </w:t>
      </w:r>
      <w:r w:rsidRPr="005063DE">
        <w:t>personuppgifter ska behand</w:t>
      </w:r>
      <w:r>
        <w:softHyphen/>
      </w:r>
      <w:r w:rsidRPr="005063DE">
        <w:t>las författningsenligt och på ett korrekt sätt</w:t>
      </w:r>
      <w:r>
        <w:t>. Skälet till att ordet författ</w:t>
      </w:r>
      <w:r>
        <w:softHyphen/>
        <w:t>ningsenlig används i stället för laglig är enligt förarbetena att ordet laglig lätt kan leda till motsatsslut och att det i andra bestämmelser i lagen regleras att behandlingen ska stå i överensstämmelse inte bara med lag utan även med föreskrifter på lägre nivåer</w:t>
      </w:r>
      <w:r w:rsidDel="007647FC">
        <w:t xml:space="preserve"> (prop. 2017/18:232 s. 14</w:t>
      </w:r>
      <w:r>
        <w:t>2 f.</w:t>
      </w:r>
      <w:r w:rsidDel="007647FC">
        <w:t>)</w:t>
      </w:r>
      <w:r>
        <w:t>.  Samma överväganden gör sig gällande i förhållande till Säkerhetspolisen och en motsvarande bestämmelse bör tas in även i den nya lagen.</w:t>
      </w:r>
    </w:p>
    <w:p w14:paraId="738A64E5" w14:textId="77777777" w:rsidR="000E3A6B" w:rsidRDefault="000E3A6B" w:rsidP="000E3A6B">
      <w:pPr>
        <w:pStyle w:val="Brdtextmedindrag"/>
      </w:pPr>
      <w:r>
        <w:t xml:space="preserve">Att personuppgifter ska behandlas författningsenligt innebär att det ska finnas en rättslig grund för behandlingen </w:t>
      </w:r>
      <w:r w:rsidRPr="00507DAC">
        <w:t>(avsnitt </w:t>
      </w:r>
      <w:r>
        <w:t>8.3.1). Att personuppgif</w:t>
      </w:r>
      <w:r>
        <w:softHyphen/>
        <w:t xml:space="preserve">terna ska behandlas korrekt innefattar att behandlingen inte bara formellt ska vara i enlighet med regleringen utan också spegla intentionerna med </w:t>
      </w:r>
      <w:bookmarkEnd w:id="91"/>
      <w:r>
        <w:t>lagstiftningen.</w:t>
      </w:r>
    </w:p>
    <w:p w14:paraId="1F4D8D1F" w14:textId="77777777" w:rsidR="000E3A6B" w:rsidRDefault="000E3A6B" w:rsidP="000E3A6B">
      <w:pPr>
        <w:pStyle w:val="Rubrik3"/>
      </w:pPr>
      <w:bookmarkStart w:id="92" w:name="_Toc9328312"/>
      <w:bookmarkStart w:id="93" w:name="_Toc17451382"/>
      <w:r w:rsidRPr="005063DE">
        <w:t>Personuppgifter ska vara korrekta, adekvata och relevanta</w:t>
      </w:r>
      <w:bookmarkEnd w:id="92"/>
      <w:bookmarkEnd w:id="93"/>
    </w:p>
    <w:p w14:paraId="7D2B8F56" w14:textId="77777777" w:rsidR="000E3A6B" w:rsidRDefault="000E3A6B" w:rsidP="000E3A6B">
      <w:pPr>
        <w:pStyle w:val="Brdtextram"/>
      </w:pPr>
      <w:r w:rsidRPr="00420062">
        <w:rPr>
          <w:b/>
        </w:rPr>
        <w:t>Regeringens förslag:</w:t>
      </w:r>
      <w:r>
        <w:t xml:space="preserve"> De personuppgifter som behandlas ska vara korrekta och, om det är nödvändigt, uppdaterade.</w:t>
      </w:r>
    </w:p>
    <w:p w14:paraId="0B26D579" w14:textId="77777777" w:rsidR="000E3A6B" w:rsidRDefault="000E3A6B" w:rsidP="000E3A6B">
      <w:pPr>
        <w:pStyle w:val="Brdtextmedindragram"/>
      </w:pPr>
      <w:r>
        <w:t>Uppgifter som beskriver en persons utseende ska utformas på ett objektivt sätt med respekt för människovärdet.</w:t>
      </w:r>
    </w:p>
    <w:p w14:paraId="6BD846EA" w14:textId="77777777" w:rsidR="000E3A6B" w:rsidRPr="00A76360" w:rsidRDefault="000E3A6B" w:rsidP="000E3A6B">
      <w:pPr>
        <w:pStyle w:val="Brdtextmedindragram"/>
      </w:pPr>
      <w:r>
        <w:t xml:space="preserve">De personuppgifter som behandlas ska vara adekvata och relevanta i förhållande till ändamålen med behandlingen. Fler personuppgifter får </w:t>
      </w:r>
      <w:r>
        <w:lastRenderedPageBreak/>
        <w:t>inte behandlas än vad som är nödvändigt med hänsyn till ändamålen med behandlingen.</w:t>
      </w:r>
    </w:p>
    <w:p w14:paraId="6325758B" w14:textId="77777777" w:rsidR="000E3A6B" w:rsidRPr="00A76360" w:rsidRDefault="000E3A6B" w:rsidP="000E3A6B">
      <w:pPr>
        <w:pStyle w:val="Brdtextmedindrag"/>
        <w:rPr>
          <w:sz w:val="8"/>
          <w:szCs w:val="8"/>
        </w:rPr>
      </w:pPr>
    </w:p>
    <w:p w14:paraId="2F1B3D20" w14:textId="77777777" w:rsidR="000E3A6B" w:rsidRDefault="000E3A6B" w:rsidP="000E3A6B">
      <w:pPr>
        <w:pStyle w:val="Brdtextmedindrag"/>
      </w:pPr>
      <w:r w:rsidRPr="0006285B">
        <w:rPr>
          <w:b/>
        </w:rPr>
        <w:t>Utredningens förslag</w:t>
      </w:r>
      <w:r>
        <w:t xml:space="preserve"> överensstämmer med regeringens förslag.</w:t>
      </w:r>
    </w:p>
    <w:p w14:paraId="4304B01E" w14:textId="77777777" w:rsidR="000E3A6B" w:rsidRPr="003537CE" w:rsidRDefault="000E3A6B" w:rsidP="000E3A6B">
      <w:pPr>
        <w:pStyle w:val="Brdtextmedindrag"/>
      </w:pPr>
      <w:r w:rsidRPr="003537CE">
        <w:rPr>
          <w:b/>
        </w:rPr>
        <w:t>Remissinstanserna:</w:t>
      </w:r>
      <w:r>
        <w:rPr>
          <w:b/>
        </w:rPr>
        <w:t xml:space="preserve"> </w:t>
      </w:r>
      <w:r w:rsidRPr="00E704A3">
        <w:t xml:space="preserve">Endast </w:t>
      </w:r>
      <w:r w:rsidRPr="00E704A3">
        <w:rPr>
          <w:i/>
        </w:rPr>
        <w:t>Datainspektionen</w:t>
      </w:r>
      <w:r w:rsidRPr="00E704A3">
        <w:t xml:space="preserve"> yttrar sig i denna del</w:t>
      </w:r>
      <w:r>
        <w:t>. Inspektionen ifrågasätter inte att det kan finnas ett mycket kortvarigt behov för Säkerhetspolisen att vid informationsinhämtning behandla uppgifter om andra än den misstänkte för att inte avslöja vem misstanken riktas mot och anser att de uppgifter som behandlas då kan anses både adekvata och relevanta under insamlingsfasen.</w:t>
      </w:r>
      <w:r w:rsidRPr="00E704A3">
        <w:t xml:space="preserve"> </w:t>
      </w:r>
      <w:r>
        <w:t>D</w:t>
      </w:r>
      <w:r w:rsidRPr="00E704A3">
        <w:t xml:space="preserve">et måste </w:t>
      </w:r>
      <w:r>
        <w:t xml:space="preserve">dock </w:t>
      </w:r>
      <w:r w:rsidRPr="00E704A3">
        <w:t>ställas högre krav på insamlingen av uppgifter om andra än den misstänkte</w:t>
      </w:r>
      <w:r>
        <w:t xml:space="preserve"> och de bör skyddas av särskilda skyddsåtgärder</w:t>
      </w:r>
      <w:r w:rsidRPr="00E704A3">
        <w:t>, t.ex. genom krav på särskil</w:t>
      </w:r>
      <w:r>
        <w:softHyphen/>
      </w:r>
      <w:r w:rsidRPr="00E704A3">
        <w:t>da beslutsfattare och att det garanteras att informationen raderas omgå</w:t>
      </w:r>
      <w:r>
        <w:softHyphen/>
      </w:r>
      <w:r w:rsidRPr="00E704A3">
        <w:t>ende efter att Säkerhetspolisen samlat in den.</w:t>
      </w:r>
    </w:p>
    <w:p w14:paraId="25E55148" w14:textId="77777777" w:rsidR="000E3A6B" w:rsidRPr="001D1F1D" w:rsidRDefault="000E3A6B" w:rsidP="000E3A6B">
      <w:pPr>
        <w:pStyle w:val="Rubrik4utannumrering"/>
      </w:pPr>
      <w:r w:rsidRPr="001D1F1D">
        <w:t xml:space="preserve">Skälen för </w:t>
      </w:r>
      <w:r>
        <w:t>regeringens</w:t>
      </w:r>
      <w:r w:rsidRPr="001D1F1D">
        <w:t xml:space="preserve"> förslag</w:t>
      </w:r>
    </w:p>
    <w:p w14:paraId="696BFD96" w14:textId="77777777" w:rsidR="000E3A6B" w:rsidRPr="001D1F1D" w:rsidRDefault="000E3A6B" w:rsidP="000E3A6B">
      <w:pPr>
        <w:pStyle w:val="Rubrik5utannumrering"/>
        <w:spacing w:before="0"/>
      </w:pPr>
      <w:r w:rsidRPr="001D1F1D">
        <w:t>Personuppgifter ska vara korrekta och uppdaterade</w:t>
      </w:r>
    </w:p>
    <w:p w14:paraId="6EEC59CD" w14:textId="77777777" w:rsidR="000E3A6B" w:rsidRDefault="000E3A6B" w:rsidP="000E3A6B">
      <w:pPr>
        <w:pStyle w:val="Brdtext"/>
      </w:pPr>
      <w:bookmarkStart w:id="94" w:name="_Hlk8117997"/>
      <w:r w:rsidRPr="001D1F1D">
        <w:t>Enligt 9 § första stycket g personuppgiftslagen ska personuppgifter som behandlas vara riktiga och, om nödvändigt, aktuella. Bestämmelsen gäl</w:t>
      </w:r>
      <w:r>
        <w:softHyphen/>
      </w:r>
      <w:r w:rsidRPr="001D1F1D">
        <w:t>ler för Säkerhetspolisen genom hänvisningar i 2 kap. 2 §</w:t>
      </w:r>
      <w:r>
        <w:t xml:space="preserve"> första stycket 3</w:t>
      </w:r>
      <w:r w:rsidRPr="001D1F1D">
        <w:t xml:space="preserve"> och 6 kap. 4 §</w:t>
      </w:r>
      <w:r>
        <w:t> 1</w:t>
      </w:r>
      <w:r w:rsidRPr="001D1F1D">
        <w:t xml:space="preserve"> polisdatalagen.</w:t>
      </w:r>
      <w:r>
        <w:t xml:space="preserve"> I </w:t>
      </w:r>
      <w:r w:rsidRPr="001D1F1D">
        <w:t xml:space="preserve">2 kap. 7 § första stycket brottsdatalagen </w:t>
      </w:r>
      <w:r>
        <w:t>finns en bestämmelse med motsvarande innehåll, men den har formule</w:t>
      </w:r>
      <w:r>
        <w:softHyphen/>
        <w:t xml:space="preserve">rats något annorlunda. </w:t>
      </w:r>
      <w:bookmarkEnd w:id="94"/>
      <w:r>
        <w:t>P</w:t>
      </w:r>
      <w:r w:rsidRPr="001D1F1D">
        <w:t>ersonuppgifter</w:t>
      </w:r>
      <w:r>
        <w:t xml:space="preserve"> som behandlas</w:t>
      </w:r>
      <w:r w:rsidRPr="001D1F1D">
        <w:t xml:space="preserve"> ska </w:t>
      </w:r>
      <w:r>
        <w:t>enligt bestäm</w:t>
      </w:r>
      <w:r>
        <w:softHyphen/>
        <w:t xml:space="preserve">melsen </w:t>
      </w:r>
      <w:r w:rsidRPr="001D1F1D">
        <w:t>vara korrekta och, om</w:t>
      </w:r>
      <w:r>
        <w:t xml:space="preserve"> det är nödvändigt, uppdaterade. En mot</w:t>
      </w:r>
      <w:r>
        <w:softHyphen/>
        <w:t xml:space="preserve">svarande bestämmelse bör tas in i den nya lagen. </w:t>
      </w:r>
    </w:p>
    <w:p w14:paraId="7C3E0667" w14:textId="77777777" w:rsidR="000E3A6B" w:rsidRDefault="000E3A6B" w:rsidP="000E3A6B">
      <w:pPr>
        <w:pStyle w:val="Brdtextmedindrag"/>
      </w:pPr>
      <w:r>
        <w:t>En uppgift är korrekt om den stämmer överens med de verkliga för-hållandena. För att bestämma vilka de verkliga förhållandena är som per</w:t>
      </w:r>
      <w:r>
        <w:softHyphen/>
        <w:t>sonuppgifterna ska spegla får man söka ledning i ändamålen med be</w:t>
      </w:r>
      <w:r>
        <w:softHyphen/>
        <w:t>handlingen. I vissa fall är avsikten med behandlingen bara att registrera uppgifter som kommit in, t.ex. i en brottsanmälan. De behandlade per</w:t>
      </w:r>
      <w:r>
        <w:softHyphen/>
        <w:t>sonuppgifterna får då betraktas som korrekta om de stämmer överens med de inkomna uppgifterna, oavsett hur de förhåller sig till de verkliga förhållandena (jfr Sören Öman och Hans-Olof Lindblom, Personupp</w:t>
      </w:r>
      <w:r>
        <w:softHyphen/>
        <w:t>giftslagen, En kommentar, 4:e uppl. 2011, i fortsättningen Öman m.fl., s. 206).</w:t>
      </w:r>
    </w:p>
    <w:p w14:paraId="7288A436" w14:textId="77777777" w:rsidR="000E3A6B" w:rsidRDefault="000E3A6B" w:rsidP="000E3A6B">
      <w:pPr>
        <w:pStyle w:val="Brdtextmedindrag"/>
      </w:pPr>
      <w:r>
        <w:t>Bedömningen av om en personuppgift är korrekt ska inte bara utgå från ändamålen för behandlingen. Att uppgifter som förekommer i bl.a. brottsbekämpande verksamhet och vid annan behandling av uppgifter om lagöverträdelser har en särskild karaktär måste också beaktas. Frågan om en uppgift är korrekt måste därför även ses mot bakgrund av vad uppgif</w:t>
      </w:r>
      <w:r>
        <w:softHyphen/>
        <w:t>ten rör, när den lämnas och vem som lämnar den. Om t.ex. en person anmäler en annan för brott är uppgifterna i anmälan korrekta om de åter</w:t>
      </w:r>
      <w:r>
        <w:softHyphen/>
        <w:t>speglar vad anmälaren har uppgett. Det förhållandet att det senare hålls ett förhör vid vilket vissa uppgifter tas tillbaka eller ändras innebär inte att de först nedtecknade uppgifterna i anmälan är felaktiga. Om det sedan vid en rättegång visar sig att personen i fråga lämnar nya uppgifter eller ändrar tidigare påståenden återspeglar ändå en uppteckning av tidigare förhör vad som sades vid det tillfället och är därigenom korrekt. Bedöm</w:t>
      </w:r>
      <w:r>
        <w:softHyphen/>
        <w:t xml:space="preserve">ningen blir densamma i underrättelseverksamheten, där en uppgift måste anses </w:t>
      </w:r>
      <w:r>
        <w:lastRenderedPageBreak/>
        <w:t xml:space="preserve">korrekt om den återger vad som inkommit i underrättelseflödet även om det senare visar sig att uppgiften inte stämmer överens med verkligheten. </w:t>
      </w:r>
    </w:p>
    <w:p w14:paraId="7F10A320" w14:textId="77777777" w:rsidR="000E3A6B" w:rsidRDefault="000E3A6B" w:rsidP="000E3A6B">
      <w:pPr>
        <w:pStyle w:val="Brdtextmedindrag"/>
      </w:pPr>
      <w:r>
        <w:t>De behandlade uppgifterna behöver bara vara uppdaterade om det är nödvändigt. Frågan om det är nödvändigt att uppgifterna är uppdaterade får avgöras med hänsyn till ändamålen med behandlingen (jfr Öman m.fl. s. 206). Exempelvis kan adressuppgifter ändras under handläggningen av ett ärende och därmed behöva uppdateras. När ärendet har avslutats är det dock inte nödvändigt att uppdatera en adressuppgift.</w:t>
      </w:r>
    </w:p>
    <w:p w14:paraId="3C4EF80A" w14:textId="77777777" w:rsidR="000E3A6B" w:rsidRDefault="000E3A6B" w:rsidP="000E3A6B">
      <w:pPr>
        <w:pStyle w:val="Rubrik5utannumrering"/>
      </w:pPr>
      <w:r>
        <w:t>U</w:t>
      </w:r>
      <w:r w:rsidRPr="004F6AB8">
        <w:t>ppgifter som beskriver en persons utseende ska utformas på ett objektivt sätt</w:t>
      </w:r>
    </w:p>
    <w:p w14:paraId="3C8E6363" w14:textId="77777777" w:rsidR="000E3A6B" w:rsidRDefault="000E3A6B" w:rsidP="000E3A6B">
      <w:pPr>
        <w:pStyle w:val="Brdtext"/>
      </w:pPr>
      <w:bookmarkStart w:id="95" w:name="_Hlk8118301"/>
      <w:r w:rsidRPr="001D1F1D">
        <w:t>I 2 kap. 10 § tredje stycket polis</w:t>
      </w:r>
      <w:r>
        <w:t>datalagen, som gäller för Säker</w:t>
      </w:r>
      <w:r w:rsidRPr="001D1F1D">
        <w:t>hetspoli</w:t>
      </w:r>
      <w:r>
        <w:softHyphen/>
      </w:r>
      <w:r w:rsidRPr="001D1F1D">
        <w:t>sen</w:t>
      </w:r>
      <w:r>
        <w:t xml:space="preserve"> genom en hänvisning i 6 kap. 4 § 4</w:t>
      </w:r>
      <w:r w:rsidRPr="001D1F1D">
        <w:t xml:space="preserve">, föreskrivs att </w:t>
      </w:r>
      <w:bookmarkStart w:id="96" w:name="_Hlk508196272"/>
      <w:r w:rsidRPr="001D1F1D">
        <w:t>uppgifter som be</w:t>
      </w:r>
      <w:r>
        <w:softHyphen/>
      </w:r>
      <w:r w:rsidRPr="001D1F1D">
        <w:t>skriver en persons utseende ska utformas på ett objektivt sätt</w:t>
      </w:r>
      <w:bookmarkEnd w:id="96"/>
      <w:r w:rsidRPr="001D1F1D">
        <w:t xml:space="preserve"> och med respekt för människovärdet.</w:t>
      </w:r>
      <w:bookmarkEnd w:id="95"/>
      <w:r w:rsidRPr="001D1F1D">
        <w:t xml:space="preserve"> </w:t>
      </w:r>
      <w:r>
        <w:t xml:space="preserve">En motsvarande bestämmelse bör tas in i den nya lagen. </w:t>
      </w:r>
    </w:p>
    <w:p w14:paraId="3D8798F1" w14:textId="77777777" w:rsidR="000E3A6B" w:rsidRDefault="000E3A6B" w:rsidP="000E3A6B">
      <w:pPr>
        <w:pStyle w:val="Brdtextmedindrag"/>
      </w:pPr>
      <w:bookmarkStart w:id="97" w:name="_Hlk8118347"/>
      <w:r w:rsidRPr="003C787D">
        <w:t>Bestämmelse</w:t>
      </w:r>
      <w:r>
        <w:t>n</w:t>
      </w:r>
      <w:r w:rsidRPr="003C787D">
        <w:t xml:space="preserve"> finns i</w:t>
      </w:r>
      <w:r>
        <w:t> </w:t>
      </w:r>
      <w:r w:rsidRPr="003C787D">
        <w:t>dag i de</w:t>
      </w:r>
      <w:r>
        <w:t>n</w:t>
      </w:r>
      <w:r w:rsidRPr="003C787D">
        <w:t xml:space="preserve"> paragraf som reglerar användningen a</w:t>
      </w:r>
      <w:r>
        <w:t xml:space="preserve">v känsliga personuppgifter. </w:t>
      </w:r>
      <w:r w:rsidRPr="003C787D">
        <w:t>Regleringen har lett till</w:t>
      </w:r>
      <w:r>
        <w:t xml:space="preserve"> viss osäkerhet om signalementsuppgifter är känsliga person</w:t>
      </w:r>
      <w:r w:rsidRPr="003C787D">
        <w:t xml:space="preserve">uppgifter. </w:t>
      </w:r>
      <w:r>
        <w:t xml:space="preserve">I </w:t>
      </w:r>
      <w:r w:rsidRPr="001D1F1D">
        <w:t>2 kap. 7 § andra stycket</w:t>
      </w:r>
      <w:r>
        <w:t xml:space="preserve"> brottsdatalagen har bestämmelsen därför placerats tillsam</w:t>
      </w:r>
      <w:r w:rsidRPr="003C787D">
        <w:t xml:space="preserve">mans med reglerna om personuppgifters kvalitet för att tydliggöra att uppgifter om utseende inte i sig ska betraktas som känsliga personuppgifter. </w:t>
      </w:r>
      <w:bookmarkEnd w:id="97"/>
      <w:r>
        <w:t>Den lösningen bör väljas</w:t>
      </w:r>
      <w:r w:rsidRPr="001D1F1D">
        <w:t xml:space="preserve"> </w:t>
      </w:r>
      <w:r>
        <w:t xml:space="preserve">även </w:t>
      </w:r>
      <w:r w:rsidRPr="001D1F1D">
        <w:t xml:space="preserve">i den nya lagen. </w:t>
      </w:r>
      <w:bookmarkStart w:id="98" w:name="_Hlk8118379"/>
      <w:r w:rsidRPr="003C787D">
        <w:t>Ett signalement kan dock inne</w:t>
      </w:r>
      <w:r>
        <w:softHyphen/>
      </w:r>
      <w:r w:rsidRPr="003C787D">
        <w:t>hålla uppgifter ur vilka man kan utläsa uppgifter om t.ex. hälsa eller etniskt ursprung. Sådana uppgifter ska hanteras enlig</w:t>
      </w:r>
      <w:r>
        <w:t>t reglerna om kän</w:t>
      </w:r>
      <w:r>
        <w:softHyphen/>
        <w:t xml:space="preserve">sliga personuppgifter </w:t>
      </w:r>
      <w:bookmarkEnd w:id="98"/>
      <w:r>
        <w:t>(</w:t>
      </w:r>
      <w:r w:rsidRPr="0027746E">
        <w:t>avsnitt 9.1.2).</w:t>
      </w:r>
    </w:p>
    <w:p w14:paraId="16033670" w14:textId="77777777" w:rsidR="000E3A6B" w:rsidRPr="001D1F1D" w:rsidRDefault="000E3A6B" w:rsidP="000E3A6B">
      <w:pPr>
        <w:pStyle w:val="Rubrik5utannumrering"/>
      </w:pPr>
      <w:r w:rsidRPr="001D1F1D">
        <w:t>Personuppgifter ska vara adekvata och relevanta</w:t>
      </w:r>
    </w:p>
    <w:p w14:paraId="144C14D9" w14:textId="77777777" w:rsidR="000E3A6B" w:rsidRPr="001D1F1D" w:rsidRDefault="000E3A6B" w:rsidP="000E3A6B">
      <w:pPr>
        <w:pStyle w:val="Brdtext"/>
      </w:pPr>
      <w:bookmarkStart w:id="99" w:name="_Hlk8118939"/>
      <w:r>
        <w:t>Enligt 9 § första stycket e och f </w:t>
      </w:r>
      <w:r w:rsidRPr="001D1F1D">
        <w:t>personuppgiftslagen ska de person</w:t>
      </w:r>
      <w:r w:rsidRPr="001D1F1D">
        <w:softHyphen/>
        <w:t>upp</w:t>
      </w:r>
      <w:r>
        <w:softHyphen/>
      </w:r>
      <w:r w:rsidRPr="001D1F1D">
        <w:t>gifter som behandlas vara adekvata och relevanta i förhållande till ända</w:t>
      </w:r>
      <w:r>
        <w:softHyphen/>
      </w:r>
      <w:r w:rsidRPr="001D1F1D">
        <w:t>målen med behandlingen. Fler personuppgifter får inte behandlas än vad som är nödvändigt med hänsyn till ändamålen. Bestämmelsen gäller för Säkerhetspolisen genom hänvisningar i 2 kap. 2 §</w:t>
      </w:r>
      <w:r>
        <w:t xml:space="preserve"> första stycket 3</w:t>
      </w:r>
      <w:r w:rsidRPr="001D1F1D">
        <w:t xml:space="preserve"> och 6 kap. 4 §</w:t>
      </w:r>
      <w:r>
        <w:t> 1</w:t>
      </w:r>
      <w:r w:rsidRPr="001D1F1D">
        <w:t xml:space="preserve"> polisdatalagen. Motsvarande </w:t>
      </w:r>
      <w:r>
        <w:t>reglering</w:t>
      </w:r>
      <w:r w:rsidRPr="001D1F1D">
        <w:t xml:space="preserve"> finns i 2 kap. 8 § brottsdatalagen. </w:t>
      </w:r>
      <w:bookmarkEnd w:id="99"/>
      <w:r w:rsidRPr="001D1F1D">
        <w:t>En likadan bestämmelse bör tas in i den nya lagen.</w:t>
      </w:r>
    </w:p>
    <w:p w14:paraId="45C8781D" w14:textId="77777777" w:rsidR="000E3A6B" w:rsidRPr="001D1F1D" w:rsidRDefault="000E3A6B" w:rsidP="000E3A6B">
      <w:pPr>
        <w:pStyle w:val="Brdtextmedindrag"/>
      </w:pPr>
      <w:r w:rsidRPr="001D1F1D">
        <w:t>Vilka uppgifter som är adekvata och relevanta ska bedömas i förhål</w:t>
      </w:r>
      <w:r>
        <w:softHyphen/>
      </w:r>
      <w:r w:rsidRPr="001D1F1D">
        <w:t xml:space="preserve">lande till ändamålen med behandlingen. Detsamma gäller hur många personuppgifter det finns behov av att behandla. Det kan emellertid vara svårare att bedöma </w:t>
      </w:r>
      <w:r>
        <w:t>om</w:t>
      </w:r>
      <w:r w:rsidRPr="001D1F1D">
        <w:t xml:space="preserve"> uppgifterna är adekvata och relevanta i Säkerhets</w:t>
      </w:r>
      <w:r>
        <w:softHyphen/>
      </w:r>
      <w:r w:rsidRPr="001D1F1D">
        <w:t>polisens verksamhet än i annan polisverksamhet, eftersom det som regel inte är lika tydligt vari den brottsliga verksamheten eller säkerhetshotet består.</w:t>
      </w:r>
    </w:p>
    <w:p w14:paraId="36B4BB9D" w14:textId="77777777" w:rsidR="000E3A6B" w:rsidRDefault="000E3A6B" w:rsidP="000E3A6B">
      <w:pPr>
        <w:pStyle w:val="Brdtextmedindrag"/>
      </w:pPr>
      <w:r w:rsidRPr="001D1F1D">
        <w:t>Att det krävs att uppgifterna ska vara adekvata och relevanta får be</w:t>
      </w:r>
      <w:r>
        <w:softHyphen/>
      </w:r>
      <w:r w:rsidRPr="001D1F1D">
        <w:t>tydelse för hur s.k. överskottsinformation ska hanteras, dvs. uppgifter som samlas in och som visar sig inte vara adekvata eller relevanta för det bestämda ändamålet. Om uppgifterna inte behövs för något annat tillåtet ändamål får de inte lagras för framtida behov. Det finns särskilda regler om i vilken utsträckning överskottsinformation överhuvudtaget får b</w:t>
      </w:r>
      <w:r>
        <w:t>e</w:t>
      </w:r>
      <w:r>
        <w:softHyphen/>
        <w:t>handlas i vissa sammanhang (</w:t>
      </w:r>
      <w:r w:rsidRPr="001D1F1D">
        <w:t>t.ex. 27 kap. 23 a § rättegångsbalken).</w:t>
      </w:r>
      <w:r>
        <w:t xml:space="preserve"> </w:t>
      </w:r>
    </w:p>
    <w:p w14:paraId="4E8E5006" w14:textId="77777777" w:rsidR="000E3A6B" w:rsidRPr="00D63697" w:rsidRDefault="000E3A6B" w:rsidP="000E3A6B">
      <w:pPr>
        <w:pStyle w:val="Brdtextmedindrag"/>
        <w:rPr>
          <w:i/>
        </w:rPr>
      </w:pPr>
      <w:r w:rsidRPr="001D1F1D">
        <w:t xml:space="preserve">Med hänsyn till Säkerhetspolisens känsliga verksamhet kan det, bl.a. vid bedömningen av hur många personuppgifter som behöver behandlas i </w:t>
      </w:r>
      <w:r w:rsidRPr="001D1F1D">
        <w:lastRenderedPageBreak/>
        <w:t>förhållande till ändamålet, vara nödvändigt att utöver behoven i det kon</w:t>
      </w:r>
      <w:r>
        <w:softHyphen/>
      </w:r>
      <w:r w:rsidRPr="001D1F1D">
        <w:t>kreta ärende</w:t>
      </w:r>
      <w:r>
        <w:t>t ta hänsyn till andra aspekter, framför allt hur säkra de sys</w:t>
      </w:r>
      <w:r>
        <w:softHyphen/>
        <w:t>tem som Säkerhetspolisen har direktåtkomst till är.</w:t>
      </w:r>
      <w:r w:rsidRPr="001D1F1D">
        <w:t xml:space="preserve"> Säkerhetspolisen kan t.ex. i vissa situationer behöva begära uppgifter om fler personer än den som är misstänkt för att inte avslöja vem eller vilka personer som myn</w:t>
      </w:r>
      <w:r>
        <w:softHyphen/>
      </w:r>
      <w:r w:rsidRPr="001D1F1D">
        <w:t xml:space="preserve">digheten intresserar sig för i </w:t>
      </w:r>
      <w:r>
        <w:t xml:space="preserve">sitt </w:t>
      </w:r>
      <w:r w:rsidRPr="001D1F1D">
        <w:t xml:space="preserve">underrättelsearbete eller </w:t>
      </w:r>
      <w:r>
        <w:t xml:space="preserve">i </w:t>
      </w:r>
      <w:r w:rsidRPr="001D1F1D">
        <w:t>en brottsutred</w:t>
      </w:r>
      <w:r>
        <w:softHyphen/>
      </w:r>
      <w:r w:rsidRPr="001D1F1D">
        <w:t>ning.</w:t>
      </w:r>
      <w:r>
        <w:t xml:space="preserve"> Regeringen delar utredningens bedömning att k</w:t>
      </w:r>
      <w:r w:rsidRPr="001D1F1D">
        <w:t>ravet på att uppgif</w:t>
      </w:r>
      <w:r>
        <w:softHyphen/>
      </w:r>
      <w:r w:rsidRPr="001D1F1D">
        <w:t xml:space="preserve">terna ska vara adekvata och relevanta och inte för många i förhållande till ändamålet med behandlingen ändå </w:t>
      </w:r>
      <w:r>
        <w:t xml:space="preserve">bör </w:t>
      </w:r>
      <w:r w:rsidRPr="001D1F1D">
        <w:t>anses vara uppfyllt</w:t>
      </w:r>
      <w:r>
        <w:t xml:space="preserve"> vid själva sök</w:t>
      </w:r>
      <w:r>
        <w:softHyphen/>
        <w:t>ningen</w:t>
      </w:r>
      <w:r w:rsidRPr="001D1F1D">
        <w:t>.</w:t>
      </w:r>
      <w:r>
        <w:t xml:space="preserve"> </w:t>
      </w:r>
      <w:bookmarkStart w:id="100" w:name="_Hlk8118979"/>
      <w:r w:rsidDel="00E00F91">
        <w:t xml:space="preserve">Behovet av att behandla sådana uppgifter är mycket kortvarigt och </w:t>
      </w:r>
      <w:r w:rsidRPr="001D1F1D" w:rsidDel="00E00F91">
        <w:t xml:space="preserve">ska givetvis upphöra så snart syftet </w:t>
      </w:r>
      <w:r>
        <w:t xml:space="preserve">med sökningen </w:t>
      </w:r>
      <w:r w:rsidRPr="001D1F1D" w:rsidDel="00E00F91">
        <w:t>är uppnått.</w:t>
      </w:r>
      <w:bookmarkEnd w:id="100"/>
      <w:r>
        <w:t xml:space="preserve"> Rege</w:t>
      </w:r>
      <w:r>
        <w:softHyphen/>
        <w:t xml:space="preserve">ringen anser därför, till skillnad från </w:t>
      </w:r>
      <w:r>
        <w:rPr>
          <w:i/>
        </w:rPr>
        <w:t>Datainspektionen</w:t>
      </w:r>
      <w:r>
        <w:t xml:space="preserve">, att det inte finns skäl att förena den här typen av sökningar med några särskilda krav på skyddsåtgärder. </w:t>
      </w:r>
    </w:p>
    <w:p w14:paraId="44A0D5CA" w14:textId="77777777" w:rsidR="000E3A6B" w:rsidRPr="001D1F1D" w:rsidRDefault="000E3A6B" w:rsidP="000E3A6B">
      <w:pPr>
        <w:pStyle w:val="Rubrik5utannumrering"/>
      </w:pPr>
      <w:r w:rsidRPr="001D1F1D">
        <w:t>Särskilt om material från användning av hemliga tvångsmedel</w:t>
      </w:r>
    </w:p>
    <w:p w14:paraId="69367787" w14:textId="77777777" w:rsidR="000E3A6B" w:rsidRDefault="000E3A6B" w:rsidP="000E3A6B">
      <w:pPr>
        <w:pStyle w:val="Brdtext"/>
      </w:pPr>
      <w:r w:rsidRPr="001D1F1D">
        <w:t xml:space="preserve">Säkerhetspolisen behandlar i stor utsträckning material </w:t>
      </w:r>
      <w:r>
        <w:t>som inhämtats genom</w:t>
      </w:r>
      <w:r w:rsidRPr="001D1F1D">
        <w:t xml:space="preserve"> hemliga tvångsmedel. Det beror dels på att Säkerhetspolisen biträder andra brotts</w:t>
      </w:r>
      <w:r>
        <w:softHyphen/>
      </w:r>
      <w:r w:rsidRPr="001D1F1D">
        <w:t>bekämpande myndigheter med tekniska åtgärder, dels på att sådana tvångsmedel förekommer i Säkerhetspolisens egen verksamhet. För be</w:t>
      </w:r>
      <w:r>
        <w:softHyphen/>
      </w:r>
      <w:r w:rsidRPr="001D1F1D">
        <w:t>handling av uppgifter som inhämtas genom hemliga tvångsmedel gäller dels reglerna i rättegångsbalken eller motsvarande lagstiftning, dels myn</w:t>
      </w:r>
      <w:r>
        <w:softHyphen/>
      </w:r>
      <w:r w:rsidRPr="001D1F1D">
        <w:t>dig</w:t>
      </w:r>
      <w:r>
        <w:t>hetens registerlagstiftning (Integritet och effektivitet i polisen brotts</w:t>
      </w:r>
      <w:r>
        <w:softHyphen/>
        <w:t xml:space="preserve">bekämpande verksamhet, </w:t>
      </w:r>
      <w:r w:rsidRPr="001D1F1D">
        <w:t>prop. 2009/10:85</w:t>
      </w:r>
      <w:r>
        <w:t>,</w:t>
      </w:r>
      <w:r w:rsidRPr="001D1F1D">
        <w:t xml:space="preserve"> s. 78). Material av nu aktu</w:t>
      </w:r>
      <w:r>
        <w:softHyphen/>
      </w:r>
      <w:r w:rsidRPr="001D1F1D">
        <w:t>ellt slag kan både behöva bearbetas tekniskt eller på annat sätt, och i vissa fall även tolkas eller översättas, innan det kan granskas på det sätt som förutsätts i rättegångsbalken och annan motsvarande lagstiftning. Det ligger i sakens natur att kravet på granskning av det materiella inne</w:t>
      </w:r>
      <w:r>
        <w:softHyphen/>
      </w:r>
      <w:r w:rsidRPr="001D1F1D">
        <w:t>hållet inte kan uppfyllas innan det har gjorts tillgängligt på sådant sätt att en åklagare eller den utredningspersonal som biträder honom eller henne kan ta del av det. Det innebär att personuppgifter måste kunna behandlas för att den granskningen ska kunna komma till stånd. Kravet på att sådant material som härrör från hemliga tvångsmedel och som är ovidkomman</w:t>
      </w:r>
      <w:r>
        <w:softHyphen/>
      </w:r>
      <w:r w:rsidRPr="001D1F1D">
        <w:t>de ska tas bort så snabbt som möjligt måste därför ses i ljuset av möjlig</w:t>
      </w:r>
      <w:r>
        <w:softHyphen/>
      </w:r>
      <w:r w:rsidRPr="001D1F1D">
        <w:t>heterna att på ett tidigt stadium kunna bedöma värdet av informationen.</w:t>
      </w:r>
    </w:p>
    <w:p w14:paraId="69946B61" w14:textId="77777777" w:rsidR="000E3A6B" w:rsidRDefault="000E3A6B" w:rsidP="000E3A6B">
      <w:pPr>
        <w:pStyle w:val="Rubrik2"/>
      </w:pPr>
      <w:bookmarkStart w:id="101" w:name="_Toc9328313"/>
      <w:bookmarkStart w:id="102" w:name="_Toc17451383"/>
      <w:r w:rsidRPr="00C15C3E">
        <w:t>Känsliga personuppgifter</w:t>
      </w:r>
      <w:bookmarkEnd w:id="101"/>
      <w:bookmarkEnd w:id="102"/>
    </w:p>
    <w:p w14:paraId="7DE8534F" w14:textId="77777777" w:rsidR="000E3A6B" w:rsidRPr="00095E7C" w:rsidRDefault="000E3A6B" w:rsidP="000E3A6B">
      <w:pPr>
        <w:pStyle w:val="Rubrik3"/>
        <w:spacing w:before="0"/>
      </w:pPr>
      <w:bookmarkStart w:id="103" w:name="_Toc9328314"/>
      <w:bookmarkStart w:id="104" w:name="_Toc17451384"/>
      <w:r>
        <w:t>Känsliga personuppgifter får behandlas i samma utsträckning som i dag</w:t>
      </w:r>
      <w:bookmarkEnd w:id="103"/>
      <w:bookmarkEnd w:id="104"/>
    </w:p>
    <w:p w14:paraId="54D0ED31" w14:textId="77777777" w:rsidR="000E3A6B" w:rsidRDefault="000E3A6B" w:rsidP="000E3A6B">
      <w:pPr>
        <w:pStyle w:val="Brdtextram"/>
      </w:pPr>
      <w:r w:rsidRPr="00420062">
        <w:rPr>
          <w:b/>
        </w:rPr>
        <w:t>Regeringens förslag:</w:t>
      </w:r>
      <w:r>
        <w:t xml:space="preserve"> Säkerhetspolisen ska inte få behandla person</w:t>
      </w:r>
      <w:r>
        <w:softHyphen/>
        <w:t>uppgifter som avslöjar ras, etniskt ursprung, politiska åsikter, religiös eller filosofisk övertygelse, medlemskap i fackförening eller som rör hälsa, sexualliv eller sexuell läggning. Om uppgifter om en person be</w:t>
      </w:r>
      <w:r>
        <w:softHyphen/>
        <w:t>handlas ska de dock få kompletteras med sådana uppgifter när det är absolut nödvändigt för ändamålet med behandlingen.</w:t>
      </w:r>
    </w:p>
    <w:p w14:paraId="6E28556D" w14:textId="77777777" w:rsidR="000E3A6B" w:rsidRDefault="000E3A6B" w:rsidP="000E3A6B">
      <w:pPr>
        <w:pStyle w:val="Brdtextmedindragram"/>
      </w:pPr>
      <w:r>
        <w:lastRenderedPageBreak/>
        <w:t>Säkerhetspolisen ska få behandla biometriska uppgifter endast om det är absolut nödvändigt för ändamålet med behandlingen, men ska inte få behandla genetiska uppgifter.</w:t>
      </w:r>
    </w:p>
    <w:p w14:paraId="1C6234A1" w14:textId="77777777" w:rsidR="000E3A6B" w:rsidRDefault="000E3A6B" w:rsidP="000E3A6B">
      <w:pPr>
        <w:pStyle w:val="Brdtextmedindragram"/>
      </w:pPr>
      <w:r>
        <w:t>Känsliga personuppgifter får alltid behandlas om det är nödvändigt för diarieföring eller om uppgifterna har lämnats till Säkerhetspolisen i en anmälan, ansökan eller liknande och behandlingen är nödvändig för myndighetens handläggning.</w:t>
      </w:r>
    </w:p>
    <w:p w14:paraId="7E89CC0B" w14:textId="77777777" w:rsidR="000E3A6B" w:rsidRPr="00A76360" w:rsidRDefault="000E3A6B" w:rsidP="000E3A6B">
      <w:pPr>
        <w:pStyle w:val="Brdtextmedindrag"/>
        <w:rPr>
          <w:sz w:val="8"/>
          <w:szCs w:val="8"/>
        </w:rPr>
      </w:pPr>
    </w:p>
    <w:p w14:paraId="0765ADBF" w14:textId="77777777" w:rsidR="000E3A6B" w:rsidRDefault="000E3A6B" w:rsidP="000E3A6B">
      <w:pPr>
        <w:pStyle w:val="Brdtextmedindrag"/>
      </w:pPr>
      <w:r w:rsidRPr="0006285B">
        <w:rPr>
          <w:b/>
        </w:rPr>
        <w:t>Utredningens förslag</w:t>
      </w:r>
      <w:r>
        <w:t xml:space="preserve"> </w:t>
      </w:r>
      <w:r w:rsidRPr="001E3264">
        <w:t xml:space="preserve">överensstämmer med regeringens. </w:t>
      </w:r>
    </w:p>
    <w:p w14:paraId="62C733A7" w14:textId="77777777" w:rsidR="000E3A6B" w:rsidRPr="006B3B82" w:rsidRDefault="000E3A6B" w:rsidP="000E3A6B">
      <w:pPr>
        <w:pStyle w:val="Brdtextmedindrag"/>
      </w:pPr>
      <w:r w:rsidRPr="00940FFC">
        <w:rPr>
          <w:b/>
        </w:rPr>
        <w:t>Remissinstanserna:</w:t>
      </w:r>
      <w:r>
        <w:rPr>
          <w:b/>
        </w:rPr>
        <w:t xml:space="preserve"> </w:t>
      </w:r>
      <w:r w:rsidRPr="00785DC6">
        <w:rPr>
          <w:i/>
        </w:rPr>
        <w:t xml:space="preserve">Säkerhets- och </w:t>
      </w:r>
      <w:r>
        <w:rPr>
          <w:i/>
        </w:rPr>
        <w:t>i</w:t>
      </w:r>
      <w:r w:rsidRPr="00785DC6">
        <w:rPr>
          <w:i/>
        </w:rPr>
        <w:t>ntegritetsskyddsnämnden</w:t>
      </w:r>
      <w:r>
        <w:t xml:space="preserve"> påpekar att 2 kap. 10 § i den nya lagen inte helt överensstämmer med motsvaran</w:t>
      </w:r>
      <w:r>
        <w:softHyphen/>
        <w:t xml:space="preserve">de bestämmelse i förslaget till brottsdatalag. </w:t>
      </w:r>
      <w:r>
        <w:rPr>
          <w:i/>
        </w:rPr>
        <w:t>Säkerhetspolisen</w:t>
      </w:r>
      <w:r>
        <w:t xml:space="preserve"> framhåller</w:t>
      </w:r>
      <w:r w:rsidRPr="00CD7AAD">
        <w:t xml:space="preserve"> att myndigheten har ett faktiskt behov av att kunna samla in dna-spår </w:t>
      </w:r>
      <w:r>
        <w:t>och</w:t>
      </w:r>
      <w:r w:rsidRPr="00CD7AAD">
        <w:t xml:space="preserve"> att kunna ta emot genetiska uppgifter som ges in till </w:t>
      </w:r>
      <w:r>
        <w:t>myndigheten</w:t>
      </w:r>
      <w:r w:rsidRPr="00CD7AAD">
        <w:t xml:space="preserve">, exempelvis från </w:t>
      </w:r>
      <w:r>
        <w:t xml:space="preserve">samarbetspartner. Övriga remissinstanser yttrar sig inte särskilt i denna del. </w:t>
      </w:r>
    </w:p>
    <w:p w14:paraId="0F158183" w14:textId="77777777" w:rsidR="000E3A6B" w:rsidRPr="00C15C3E" w:rsidRDefault="000E3A6B" w:rsidP="000E3A6B">
      <w:pPr>
        <w:pStyle w:val="Rubrik4utannumrering"/>
      </w:pPr>
      <w:r w:rsidRPr="00C15C3E">
        <w:t xml:space="preserve">Skälen för </w:t>
      </w:r>
      <w:r>
        <w:t>regeringens</w:t>
      </w:r>
      <w:r w:rsidRPr="00C15C3E">
        <w:t xml:space="preserve"> förslag</w:t>
      </w:r>
      <w:r>
        <w:t xml:space="preserve"> </w:t>
      </w:r>
    </w:p>
    <w:p w14:paraId="47162B06" w14:textId="77777777" w:rsidR="000E3A6B" w:rsidRPr="00C15C3E" w:rsidRDefault="000E3A6B" w:rsidP="000E3A6B">
      <w:pPr>
        <w:pStyle w:val="Rubrik5utannumrering"/>
        <w:spacing w:before="0"/>
      </w:pPr>
      <w:r>
        <w:t>Fler kategorier av uppgifter blir känsliga personuppgifter</w:t>
      </w:r>
    </w:p>
    <w:p w14:paraId="387D5401" w14:textId="77777777" w:rsidR="000E3A6B" w:rsidRPr="00C15C3E" w:rsidRDefault="000E3A6B" w:rsidP="000E3A6B">
      <w:pPr>
        <w:pStyle w:val="Brdtext"/>
      </w:pPr>
      <w:r w:rsidRPr="00C15C3E">
        <w:t>Enligt 2 kap. 10 § polisdatalagen, som genom en hänvisning i 6 kap. 4 §</w:t>
      </w:r>
      <w:r>
        <w:t> 4</w:t>
      </w:r>
      <w:r w:rsidRPr="00C15C3E">
        <w:t xml:space="preserve"> gäller för Säkerhetspolisen, får uppgifter om en person inte behand</w:t>
      </w:r>
      <w:r>
        <w:softHyphen/>
      </w:r>
      <w:r w:rsidRPr="00C15C3E">
        <w:t>las enbart på grund av vad som är känt om personens ras eller etniska ursprung, politiska åsikter, religiösa eller filosofiska övertygelse, med</w:t>
      </w:r>
      <w:r>
        <w:softHyphen/>
      </w:r>
      <w:r w:rsidRPr="00C15C3E">
        <w:t xml:space="preserve">lemskap i fackförening, hälsa eller sexualliv. Om uppgifter om en person redan behandlas på någon annan grund, får de dock kompletteras med känsliga personuppgifter, om det är absolut nödvändigt för syftet med behandlingen. Innebörden är att det t.ex. inte är tillåtet att föra särskilda register över personer baserat på deras politiska åsikter. Om </w:t>
      </w:r>
      <w:r>
        <w:t>uppgifter om en person redan be</w:t>
      </w:r>
      <w:r w:rsidRPr="00C15C3E">
        <w:t>handlas får dock uppgifter om politiska åsikter be</w:t>
      </w:r>
      <w:r>
        <w:softHyphen/>
      </w:r>
      <w:r w:rsidRPr="00C15C3E">
        <w:t>handlas, om det bedöms vara absolut nödvändigt för ändamålet med be</w:t>
      </w:r>
      <w:r>
        <w:softHyphen/>
      </w:r>
      <w:r w:rsidRPr="00C15C3E">
        <w:t>handlingen. Det kan t.ex. vara fallet om motivet för ett brott är politiskt.</w:t>
      </w:r>
    </w:p>
    <w:p w14:paraId="3B0C8780" w14:textId="77777777" w:rsidR="000E3A6B" w:rsidRPr="00C15C3E" w:rsidRDefault="000E3A6B" w:rsidP="000E3A6B">
      <w:pPr>
        <w:pStyle w:val="Brdtextmedindrag"/>
      </w:pPr>
      <w:r w:rsidRPr="00C15C3E">
        <w:t>I brottsdatalagen utökas uppräkningen av vad som betecknas som käns</w:t>
      </w:r>
      <w:r>
        <w:softHyphen/>
      </w:r>
      <w:r w:rsidRPr="00C15C3E">
        <w:t xml:space="preserve">liga personuppgifter. Dit hör enligt 2 kap. 11 § även uppgifter som rör sexuell läggning och enligt 2 kap. 12 § biometriska </w:t>
      </w:r>
      <w:r>
        <w:t>och gene</w:t>
      </w:r>
      <w:r w:rsidRPr="00C15C3E">
        <w:t>tiska upp</w:t>
      </w:r>
      <w:r>
        <w:softHyphen/>
      </w:r>
      <w:r w:rsidRPr="00C15C3E">
        <w:t>gifter.</w:t>
      </w:r>
    </w:p>
    <w:p w14:paraId="6AB70ADF" w14:textId="77777777" w:rsidR="000E3A6B" w:rsidRDefault="000E3A6B" w:rsidP="000E3A6B">
      <w:pPr>
        <w:pStyle w:val="Brdtextmedindrag"/>
      </w:pPr>
      <w:r w:rsidRPr="00C15C3E">
        <w:t>För att den nya regleringen så långt möjligt ska stämma överens med övriga registerförfattningar b</w:t>
      </w:r>
      <w:r>
        <w:t>ör uppräkningen av känsliga pers</w:t>
      </w:r>
      <w:r w:rsidRPr="00C15C3E">
        <w:t>onuppgif</w:t>
      </w:r>
      <w:r>
        <w:softHyphen/>
      </w:r>
      <w:r w:rsidRPr="00C15C3E">
        <w:t>ter i den nya lagen omfatta både uppgifter som rör sexualliv och sexuell läggning. Även biometriska och genetiska uppgifter bör i den nya lagen betecknas som känsliga personuppgifter.</w:t>
      </w:r>
      <w:r>
        <w:t xml:space="preserve"> Vad som avses med genetiska och biometriska uppgifter redovisas </w:t>
      </w:r>
      <w:r w:rsidRPr="00FB7C22">
        <w:t>i avsnitt </w:t>
      </w:r>
      <w:r>
        <w:t>7.7. I förarbetena till brotts</w:t>
      </w:r>
      <w:r>
        <w:softHyphen/>
        <w:t xml:space="preserve">datalagen utvecklas varför ordet ”ras” även fortsättningsvis används (prop. 2017/18:232 s. 151 f.). </w:t>
      </w:r>
    </w:p>
    <w:p w14:paraId="0B28F0E5" w14:textId="77777777" w:rsidR="000E3A6B" w:rsidRPr="00C15C3E" w:rsidRDefault="000E3A6B" w:rsidP="000E3A6B">
      <w:pPr>
        <w:pStyle w:val="Rubrik5utannumrering"/>
      </w:pPr>
      <w:r>
        <w:t>Känsliga personuppgifter bör få behandlas i samma utsträckning som i dag</w:t>
      </w:r>
    </w:p>
    <w:p w14:paraId="3CAE398A" w14:textId="77777777" w:rsidR="000E3A6B" w:rsidRDefault="000E3A6B" w:rsidP="000E3A6B">
      <w:pPr>
        <w:pStyle w:val="Brdtext"/>
      </w:pPr>
      <w:r w:rsidRPr="00C15C3E">
        <w:t xml:space="preserve">På samma sätt som i dag bör Säkerhetspolisen bara få behandla känsliga personuppgifter om uppgifter om personen redan behandlas på någon annan grund och behandlingen av känsliga personuppgifter är absolut nödvändig för ändamålet med behandlingen. Bestämmelserna om känsliga </w:t>
      </w:r>
      <w:r w:rsidRPr="00C15C3E">
        <w:lastRenderedPageBreak/>
        <w:t>personuppgifter i den nya lagen bör formuleras på samma sätt som i brottsdatalagen. Det blir då tydligare vilka uppgifter som utgör känsliga personuppgifter och när de får behandlas. Någon förändring av synen på vad som är absolut nödvändigt vid behandling av känsliga personupp</w:t>
      </w:r>
      <w:r>
        <w:softHyphen/>
      </w:r>
      <w:r w:rsidRPr="00C15C3E">
        <w:t>gif</w:t>
      </w:r>
      <w:r>
        <w:softHyphen/>
      </w:r>
      <w:r w:rsidRPr="00C15C3E">
        <w:t xml:space="preserve">ter är inte avsedd. Sådana uppgifter ska alltjämt användas restriktivt och behovet av att komplettera med sådana uppgifter ska prövas </w:t>
      </w:r>
      <w:r>
        <w:t>noga i det enskilda ärendet (</w:t>
      </w:r>
      <w:r w:rsidRPr="00C15C3E">
        <w:t>prop. 2009/10:85 s. 325).</w:t>
      </w:r>
      <w:r>
        <w:t xml:space="preserve"> </w:t>
      </w:r>
      <w:r w:rsidRPr="002A0CB2">
        <w:t>Säkerhetspolisens möjlighe</w:t>
      </w:r>
      <w:r>
        <w:softHyphen/>
      </w:r>
      <w:r w:rsidRPr="002A0CB2">
        <w:t>t</w:t>
      </w:r>
      <w:r>
        <w:t>er</w:t>
      </w:r>
      <w:r w:rsidRPr="002A0CB2">
        <w:t xml:space="preserve"> att behandla </w:t>
      </w:r>
      <w:r>
        <w:t xml:space="preserve">sådana uppgifter som redan i dag betecknas som </w:t>
      </w:r>
      <w:r w:rsidRPr="002A0CB2">
        <w:t xml:space="preserve">känsliga personuppgifter </w:t>
      </w:r>
      <w:r>
        <w:t>förändras därmed inte</w:t>
      </w:r>
      <w:r w:rsidRPr="002A0CB2">
        <w:t>.</w:t>
      </w:r>
    </w:p>
    <w:p w14:paraId="02E22D64" w14:textId="77777777" w:rsidR="000E3A6B" w:rsidRPr="00C15C3E" w:rsidRDefault="000E3A6B" w:rsidP="000E3A6B">
      <w:pPr>
        <w:pStyle w:val="Rubrik5utannumrering"/>
      </w:pPr>
      <w:r w:rsidRPr="00C15C3E">
        <w:t>Behandling av biometriska och genetiska uppgifter</w:t>
      </w:r>
    </w:p>
    <w:p w14:paraId="39F40908" w14:textId="77777777" w:rsidR="000E3A6B" w:rsidRDefault="000E3A6B" w:rsidP="000E3A6B">
      <w:pPr>
        <w:pStyle w:val="Brdtext"/>
      </w:pPr>
      <w:r>
        <w:t>Fingeravtryck eller dna-spår från personer som inte förekommer i finger</w:t>
      </w:r>
      <w:r>
        <w:softHyphen/>
        <w:t>avtrycks- eller dna-registren är vanligt förekommande i brottsbekäm</w:t>
      </w:r>
      <w:r>
        <w:softHyphen/>
        <w:t>pande verksamhet. Sådana oidentifierade fingeravtryck eller dna-spår som genomgår särskild teknisk behandling för att möjliggöra unik identi</w:t>
      </w:r>
      <w:r>
        <w:softHyphen/>
        <w:t>fiering utgör som framgår av avsnitt 7.7 biometriska uppgifter. Regeln om att känsliga personuppgifter endast får behandlas om någon annan uppgift om personen i fråga samtidigt behandlas fungerar därmed inte när det gäller oidentifierade avtryck eller spår. Behandlingen av biomet</w:t>
      </w:r>
      <w:r>
        <w:softHyphen/>
        <w:t>riska och genetiska uppgifter regleras därför särskilt i brottsdatalagen (prop. 2017/18:232 s. 154). Enligt 2 kap. 12 § brottsdatalagen får bio</w:t>
      </w:r>
      <w:r>
        <w:softHyphen/>
        <w:t>metriska och genetiska uppgifter behandlas om det är särskilt föreskrivet och det är absolut nödvändigt för ändamålet med behandlingen.</w:t>
      </w:r>
    </w:p>
    <w:p w14:paraId="620B381F" w14:textId="77777777" w:rsidR="000E3A6B" w:rsidRDefault="000E3A6B" w:rsidP="000E3A6B">
      <w:pPr>
        <w:pStyle w:val="Brdtextmedindrag"/>
      </w:pPr>
      <w:r>
        <w:t>I förarbetena till de brottsbekämpande myndigheternas registerförfatt</w:t>
      </w:r>
      <w:r>
        <w:softHyphen/>
        <w:t>ningar konstaterar regeringen att Polismyndigheten och Säkerhetspolisen har behov av att behandla biometriska uppgifter (prop</w:t>
      </w:r>
      <w:r w:rsidRPr="0031627A">
        <w:t>. 2017/18:</w:t>
      </w:r>
      <w:r>
        <w:t xml:space="preserve">269 s. 150 f.). Regeringen delar utredningens bedömning att detta gäller även </w:t>
      </w:r>
      <w:r w:rsidRPr="00C15C3E">
        <w:t>när behandlingen rör nation</w:t>
      </w:r>
      <w:r>
        <w:t>ell säkerhet. En be</w:t>
      </w:r>
      <w:r w:rsidRPr="00C15C3E">
        <w:t>stämmelse</w:t>
      </w:r>
      <w:r>
        <w:t xml:space="preserve"> motsvarande 2 kap. 12 § brottsdatalagen för biometriska uppgifter bör därför</w:t>
      </w:r>
      <w:r w:rsidRPr="00C15C3E">
        <w:t xml:space="preserve"> tas </w:t>
      </w:r>
      <w:r>
        <w:t>in i den nya lagen.</w:t>
      </w:r>
    </w:p>
    <w:p w14:paraId="6374E14A" w14:textId="77777777" w:rsidR="000E3A6B" w:rsidRDefault="000E3A6B" w:rsidP="000E3A6B">
      <w:pPr>
        <w:pStyle w:val="Brdtextmedindrag"/>
      </w:pPr>
      <w:r>
        <w:t>Genetiska</w:t>
      </w:r>
      <w:r w:rsidRPr="00C15C3E">
        <w:t xml:space="preserve"> uppgifter </w:t>
      </w:r>
      <w:r>
        <w:t xml:space="preserve">föreslogs </w:t>
      </w:r>
      <w:r w:rsidRPr="00C15C3E">
        <w:t>enbart få behandlas i Polismyndighetens forensiska verksamhet</w:t>
      </w:r>
      <w:r>
        <w:t xml:space="preserve"> </w:t>
      </w:r>
      <w:r w:rsidRPr="0031627A">
        <w:t>(prop. 2017:18:269 s. 151</w:t>
      </w:r>
      <w:r>
        <w:t xml:space="preserve"> och 6 kap. 4 § polisens brottsdatalag)</w:t>
      </w:r>
      <w:r w:rsidRPr="00C15C3E">
        <w:t xml:space="preserve">. </w:t>
      </w:r>
      <w:r>
        <w:t>Utredningen föreslår att</w:t>
      </w:r>
      <w:r w:rsidRPr="00DB3E17">
        <w:t xml:space="preserve"> </w:t>
      </w:r>
      <w:r w:rsidRPr="00C15C3E">
        <w:t xml:space="preserve">Säkerhetspolisen inte </w:t>
      </w:r>
      <w:r>
        <w:t xml:space="preserve">ska </w:t>
      </w:r>
      <w:r w:rsidRPr="00C15C3E">
        <w:t>får behandla</w:t>
      </w:r>
      <w:r w:rsidRPr="00DB3E17">
        <w:t xml:space="preserve"> </w:t>
      </w:r>
      <w:r w:rsidRPr="00C15C3E">
        <w:t>genetiska uppgifter</w:t>
      </w:r>
      <w:r>
        <w:t>, eftersom myndigheten</w:t>
      </w:r>
      <w:r w:rsidRPr="00DB3E17">
        <w:t xml:space="preserve"> </w:t>
      </w:r>
      <w:r w:rsidRPr="00C15C3E">
        <w:t>inte</w:t>
      </w:r>
      <w:r>
        <w:t xml:space="preserve"> </w:t>
      </w:r>
      <w:r w:rsidRPr="00C15C3E">
        <w:t xml:space="preserve">behandlar </w:t>
      </w:r>
      <w:r>
        <w:t xml:space="preserve">sådana uppgifter </w:t>
      </w:r>
      <w:r w:rsidRPr="00C15C3E">
        <w:t>i dag</w:t>
      </w:r>
      <w:r w:rsidRPr="00DB3E17">
        <w:t xml:space="preserve"> </w:t>
      </w:r>
      <w:r w:rsidRPr="00C15C3E">
        <w:t xml:space="preserve">och </w:t>
      </w:r>
      <w:r>
        <w:t>det</w:t>
      </w:r>
      <w:r w:rsidRPr="00C15C3E">
        <w:t xml:space="preserve"> inte heller kan förutses något framtida behov av det. </w:t>
      </w:r>
      <w:r w:rsidRPr="00DB3E17">
        <w:rPr>
          <w:i/>
        </w:rPr>
        <w:t>Säkerhetspolisen</w:t>
      </w:r>
      <w:r w:rsidRPr="00DB3E17">
        <w:t xml:space="preserve"> </w:t>
      </w:r>
      <w:r>
        <w:t>har invänt</w:t>
      </w:r>
      <w:r w:rsidRPr="00DB3E17">
        <w:t xml:space="preserve"> att myndigheten har ett faktiskt behov av att kunna samla in dna-spår </w:t>
      </w:r>
      <w:r>
        <w:t>och</w:t>
      </w:r>
      <w:r w:rsidRPr="00DB3E17">
        <w:t xml:space="preserve"> att kunna ta emot genetiska uppgifter som ges in till Säkerhetspolisen, exempelvis från myndighetens samarbetspartner.</w:t>
      </w:r>
      <w:r w:rsidRPr="00A558FD">
        <w:t xml:space="preserve"> </w:t>
      </w:r>
      <w:r>
        <w:t>Med genetiska uppgif</w:t>
      </w:r>
      <w:r>
        <w:softHyphen/>
        <w:t xml:space="preserve">ter avses enligt den definition som föreslås i </w:t>
      </w:r>
      <w:r w:rsidRPr="004A6395">
        <w:t>avsnitt 7.</w:t>
      </w:r>
      <w:r>
        <w:t>7 personuppgifter som rör en persons nedärvda eller förvärvade kännetecken som härrör från en analys av ett spår eller ett prov från personen. Det innebär att ett dna-spår eller ett dna-prov inte utgör genetiska uppgifter, utan det är enbart den information som kan tas fram ur spåret eller provet som utgör sådana uppgifter. Genetiska uppgifter behandlas vid dna-analyser i den forensiska verksamheten för att ta fram dna-profiler eller forensiska upp</w:t>
      </w:r>
      <w:r>
        <w:softHyphen/>
        <w:t>slag (</w:t>
      </w:r>
      <w:r w:rsidRPr="001E2211">
        <w:t>prop. 2017/18:232 s. </w:t>
      </w:r>
      <w:r>
        <w:t>435 f.). Säkerhetspolisen kan alltså säkra dna-spår och skicka eller ta emot dna-spår eller dna-profiler utan att myndig</w:t>
      </w:r>
      <w:r>
        <w:softHyphen/>
        <w:t>heten behandlar genetiska uppgifter. Själva dna-profilen är endast en sif</w:t>
      </w:r>
      <w:r>
        <w:softHyphen/>
        <w:t xml:space="preserve">ferkombination och därmed ingen </w:t>
      </w:r>
      <w:r>
        <w:lastRenderedPageBreak/>
        <w:t>genetisk uppgift. Den är däremot en biometrisk uppgift som Säkerhets</w:t>
      </w:r>
      <w:r>
        <w:softHyphen/>
        <w:t>polisen föreslås få rätt att behandla om det är absolut nödvändigt. Det har således inte framkommit att Säkerhets</w:t>
      </w:r>
      <w:r>
        <w:softHyphen/>
        <w:t>polisen har något konkret behov av att behandla genetiska uppgifter. Regeringen delar därför utredningens bedömning att Säkerhetspolisen inte bör ges rätt att behandla genetiska uppgifter.</w:t>
      </w:r>
    </w:p>
    <w:p w14:paraId="15F3C088" w14:textId="77777777" w:rsidR="000E3A6B" w:rsidRPr="00C15C3E" w:rsidRDefault="000E3A6B" w:rsidP="000E3A6B">
      <w:pPr>
        <w:pStyle w:val="Brdtextmedindrag"/>
      </w:pPr>
      <w:r>
        <w:t>Att biometriska uppgifter behandlas särskilt är en lagteknisk fråga och innebär inte att de ska betraktas på något annat sätt än övriga kategorier av känsliga personuppgifter.</w:t>
      </w:r>
    </w:p>
    <w:p w14:paraId="432DE36B" w14:textId="77777777" w:rsidR="000E3A6B" w:rsidRPr="00C15C3E" w:rsidRDefault="000E3A6B" w:rsidP="000E3A6B">
      <w:pPr>
        <w:pStyle w:val="Rubrik5utannumrering"/>
      </w:pPr>
      <w:r w:rsidRPr="00C15C3E">
        <w:t>Behandling för diarieföring eller liknande</w:t>
      </w:r>
    </w:p>
    <w:p w14:paraId="527A5AAF" w14:textId="77777777" w:rsidR="000E3A6B" w:rsidRPr="00C15C3E" w:rsidRDefault="000E3A6B" w:rsidP="000E3A6B">
      <w:pPr>
        <w:pStyle w:val="Brdtext"/>
      </w:pPr>
      <w:r w:rsidRPr="00C15C3E">
        <w:t>Enligt 2 kap. 10 § andra stycket</w:t>
      </w:r>
      <w:r>
        <w:t xml:space="preserve"> och 6 kap. 4 § 4</w:t>
      </w:r>
      <w:r w:rsidRPr="00C15C3E">
        <w:t xml:space="preserve"> polisdatalagen får Säkerhetspolisen behandla känsliga personuppgifter om det är nödvän</w:t>
      </w:r>
      <w:r>
        <w:softHyphen/>
      </w:r>
      <w:r w:rsidRPr="00C15C3E">
        <w:t>digt för diarieföring eller om uppgifterna har lämnats till myndigheten i en anmälan eller liknande och behandlingen är nödvändig för handlägg</w:t>
      </w:r>
      <w:r>
        <w:softHyphen/>
      </w:r>
      <w:r w:rsidRPr="00C15C3E">
        <w:t xml:space="preserve">ningen. Som framgår av </w:t>
      </w:r>
      <w:r w:rsidRPr="00204635">
        <w:t>avsnitt </w:t>
      </w:r>
      <w:r>
        <w:t>8.3.2</w:t>
      </w:r>
      <w:r w:rsidRPr="00C15C3E">
        <w:t xml:space="preserve"> måste Säkerhetspolisen alltid ha möj</w:t>
      </w:r>
      <w:r>
        <w:softHyphen/>
      </w:r>
      <w:r w:rsidRPr="00C15C3E">
        <w:t>lighet att behandla personuppgifter för att diarieföra och handlägga in</w:t>
      </w:r>
      <w:r>
        <w:softHyphen/>
      </w:r>
      <w:r w:rsidRPr="00C15C3E">
        <w:t>kommande anmälningar, ansökningar och andra liknande handlingar. Det bör gälla även i de fall där sådana handlingar innehåller känsliga per</w:t>
      </w:r>
      <w:r>
        <w:softHyphen/>
      </w:r>
      <w:r w:rsidRPr="00C15C3E">
        <w:t xml:space="preserve">sonuppgifter, eftersom det ligger utanför Säkerhetspolisens kontroll om sådana uppgifter finns i handlingarna. Det bör därför framgå </w:t>
      </w:r>
      <w:r>
        <w:t xml:space="preserve">av den nya lagen </w:t>
      </w:r>
      <w:r w:rsidRPr="00C15C3E">
        <w:t>att sådan behandling är tillåten.</w:t>
      </w:r>
      <w:r>
        <w:t xml:space="preserve"> Bestämmelsen bör formuleras på motsvarande sätt som 2 kap. 13 § brottsdatalagen.</w:t>
      </w:r>
    </w:p>
    <w:p w14:paraId="3AF5CB1C" w14:textId="77777777" w:rsidR="000E3A6B" w:rsidRDefault="000E3A6B" w:rsidP="000E3A6B">
      <w:pPr>
        <w:pStyle w:val="Rubrik3"/>
      </w:pPr>
      <w:bookmarkStart w:id="105" w:name="_Toc9328315"/>
      <w:bookmarkStart w:id="106" w:name="_Toc17451385"/>
      <w:r w:rsidRPr="00C15C3E">
        <w:t>Ett sökförbud med undantag</w:t>
      </w:r>
      <w:bookmarkEnd w:id="105"/>
      <w:bookmarkEnd w:id="106"/>
    </w:p>
    <w:p w14:paraId="027DBB5B" w14:textId="77777777" w:rsidR="000E3A6B" w:rsidRDefault="000E3A6B" w:rsidP="000E3A6B">
      <w:pPr>
        <w:pStyle w:val="Brdtextram"/>
      </w:pPr>
      <w:r w:rsidRPr="00420062">
        <w:rPr>
          <w:b/>
        </w:rPr>
        <w:t>Regeringens förslag:</w:t>
      </w:r>
      <w:r>
        <w:t xml:space="preserve"> Det ska vara förbjudet att utföra sökningar i syfte att få fram ett urval av personer grundat på känsliga personuppgifter. Sökförbudet ska inte hindra att brottsrubriceringar, uppgifter om till</w:t>
      </w:r>
      <w:r>
        <w:softHyphen/>
        <w:t>vägagångssätt vid brott eller uppgifter som beskriver en persons utseende används vid sökning. Det ska inte heller hindra sökning i syfte att få fram ett personurval grundat på etniskt ursprung, politiska åsikter, religiös eller filosofisk övertygelse eller uppgifter som rör hälsa, sexualliv eller sexuell läggning, om sökningen är absolut nöd</w:t>
      </w:r>
      <w:r>
        <w:softHyphen/>
        <w:t>vändig för något av de syften som Säkerhetspolisen får behandla per</w:t>
      </w:r>
      <w:r>
        <w:softHyphen/>
        <w:t>sonuppgifter för.</w:t>
      </w:r>
    </w:p>
    <w:p w14:paraId="2C893ECB" w14:textId="77777777" w:rsidR="000E3A6B" w:rsidRPr="00A76360" w:rsidRDefault="000E3A6B" w:rsidP="000E3A6B">
      <w:pPr>
        <w:pStyle w:val="Brdtextmedindragram"/>
      </w:pPr>
      <w:r w:rsidRPr="00CC1048">
        <w:rPr>
          <w:b/>
        </w:rPr>
        <w:t>Regeringens bedömning</w:t>
      </w:r>
      <w:r>
        <w:rPr>
          <w:b/>
        </w:rPr>
        <w:t xml:space="preserve">: </w:t>
      </w:r>
      <w:r>
        <w:t>Någon förändring av den sekretessregle</w:t>
      </w:r>
      <w:r>
        <w:softHyphen/>
        <w:t xml:space="preserve">ring som är tillämplig i Säkerhetspolisens verksamhet behövs inte när det gäller uppgifter </w:t>
      </w:r>
      <w:r w:rsidRPr="00CC1048">
        <w:t>i sammanställningar av känsliga personuppgifter</w:t>
      </w:r>
      <w:r>
        <w:t>.</w:t>
      </w:r>
    </w:p>
    <w:p w14:paraId="283AB616" w14:textId="77777777" w:rsidR="000E3A6B" w:rsidRPr="00A76360" w:rsidRDefault="000E3A6B" w:rsidP="000E3A6B">
      <w:pPr>
        <w:pStyle w:val="Brdtextmedindrag"/>
        <w:rPr>
          <w:sz w:val="8"/>
          <w:szCs w:val="8"/>
        </w:rPr>
      </w:pPr>
    </w:p>
    <w:p w14:paraId="6F682748" w14:textId="77777777" w:rsidR="000E3A6B" w:rsidRDefault="000E3A6B" w:rsidP="000E3A6B">
      <w:pPr>
        <w:pStyle w:val="Brdtextmedindrag"/>
      </w:pPr>
      <w:r w:rsidRPr="0006285B">
        <w:rPr>
          <w:b/>
        </w:rPr>
        <w:t>Utredningens förslag</w:t>
      </w:r>
      <w:r>
        <w:rPr>
          <w:b/>
        </w:rPr>
        <w:t xml:space="preserve"> </w:t>
      </w:r>
      <w:r w:rsidRPr="00195A68">
        <w:t>överensstämmer delvis med regeringens förslag och bedömning</w:t>
      </w:r>
      <w:r>
        <w:rPr>
          <w:b/>
        </w:rPr>
        <w:t>.</w:t>
      </w:r>
      <w:r>
        <w:t xml:space="preserve"> </w:t>
      </w:r>
      <w:r w:rsidRPr="001E3264">
        <w:t>Utredningen föreslår att det införs en regel om absolut sekretess till skydd för enskilda i offentlighets- och sekretesslagen</w:t>
      </w:r>
      <w:r>
        <w:t xml:space="preserve"> (2009:400)</w:t>
      </w:r>
      <w:r w:rsidRPr="001E3264">
        <w:t xml:space="preserve">. Den absoluta sekretessen föreslås gälla hos </w:t>
      </w:r>
      <w:r>
        <w:t>Säkerhetspolisen</w:t>
      </w:r>
      <w:r w:rsidRPr="001E3264">
        <w:t xml:space="preserve"> för uppgift i en sammanställning av känsliga personuppgifter. Enligt för</w:t>
      </w:r>
      <w:r>
        <w:softHyphen/>
      </w:r>
      <w:r w:rsidRPr="001E3264">
        <w:t>slaget ska sekretessen gälla i högst 70 år</w:t>
      </w:r>
      <w:r>
        <w:t>.</w:t>
      </w:r>
      <w:r w:rsidRPr="001E3264">
        <w:t xml:space="preserve"> </w:t>
      </w:r>
    </w:p>
    <w:p w14:paraId="09B7E554" w14:textId="77777777" w:rsidR="000E3A6B" w:rsidRDefault="000E3A6B" w:rsidP="000E3A6B">
      <w:pPr>
        <w:pStyle w:val="Brdtextmedindrag"/>
      </w:pPr>
      <w:r w:rsidRPr="00195A68">
        <w:rPr>
          <w:b/>
        </w:rPr>
        <w:t>Remissinstanserna:</w:t>
      </w:r>
      <w:r>
        <w:t xml:space="preserve"> </w:t>
      </w:r>
      <w:r w:rsidRPr="00CC7EB8">
        <w:rPr>
          <w:i/>
        </w:rPr>
        <w:t>Säkerhetspolisen</w:t>
      </w:r>
      <w:r w:rsidRPr="00704385">
        <w:rPr>
          <w:i/>
        </w:rPr>
        <w:t xml:space="preserve"> </w:t>
      </w:r>
      <w:r w:rsidRPr="00453BED">
        <w:t>förordar</w:t>
      </w:r>
      <w:r>
        <w:t xml:space="preserve"> </w:t>
      </w:r>
      <w:r w:rsidRPr="00453BED">
        <w:t>att bestämmelsen om sökning i syfte att få fram ett personurval grundat på känsliga personupp</w:t>
      </w:r>
      <w:r>
        <w:softHyphen/>
      </w:r>
      <w:r w:rsidRPr="00453BED">
        <w:t>gifter ut</w:t>
      </w:r>
      <w:r>
        <w:t>formas på motsvarande sätt som i 6 kap. 11 </w:t>
      </w:r>
      <w:r w:rsidRPr="00453BED">
        <w:t>§ första stycket polisdatalagen.</w:t>
      </w:r>
      <w:r>
        <w:t xml:space="preserve"> </w:t>
      </w:r>
      <w:r w:rsidRPr="00285F5D">
        <w:rPr>
          <w:i/>
        </w:rPr>
        <w:t>Journalistförbundet</w:t>
      </w:r>
      <w:r w:rsidRPr="00DF2D6A">
        <w:t xml:space="preserve"> anser att undantaget i den föreslagna </w:t>
      </w:r>
      <w:r w:rsidRPr="00DF2D6A">
        <w:lastRenderedPageBreak/>
        <w:t>2 kap. 12 § tredje stycket</w:t>
      </w:r>
      <w:r>
        <w:t xml:space="preserve"> om att sökning på känsliga per</w:t>
      </w:r>
      <w:r w:rsidRPr="00DF2D6A">
        <w:t xml:space="preserve">sonuppgifter får göras om sökningen är absolut nödvändig för något av de syften som anges i 1 §, är för brett. </w:t>
      </w:r>
      <w:r w:rsidRPr="00285F5D">
        <w:t>Journalistförbundet</w:t>
      </w:r>
      <w:r>
        <w:t xml:space="preserve"> avstyrker vidare förslaget om absolut sekre</w:t>
      </w:r>
      <w:r>
        <w:softHyphen/>
        <w:t>tess och föreslår i stället att bestämmelsen förses med ett omvänt skade</w:t>
      </w:r>
      <w:r>
        <w:softHyphen/>
        <w:t xml:space="preserve">rekvisit. Även </w:t>
      </w:r>
      <w:r w:rsidRPr="00B8681D">
        <w:rPr>
          <w:i/>
        </w:rPr>
        <w:t>Tidningsutgivarn</w:t>
      </w:r>
      <w:r>
        <w:rPr>
          <w:i/>
        </w:rPr>
        <w:t xml:space="preserve">a </w:t>
      </w:r>
      <w:r>
        <w:t>avstyrker förslaget om absolut sekre</w:t>
      </w:r>
      <w:r>
        <w:softHyphen/>
        <w:t>tess och förordar att bestämmelsen utformas med ett rakt skaderekvisit.</w:t>
      </w:r>
    </w:p>
    <w:p w14:paraId="6EE577D8" w14:textId="77777777" w:rsidR="000E3A6B" w:rsidRDefault="000E3A6B" w:rsidP="000E3A6B">
      <w:pPr>
        <w:pStyle w:val="Rubrik4utannumrering"/>
      </w:pPr>
      <w:r>
        <w:t>Skälen för utredningens förslag och bedömning</w:t>
      </w:r>
    </w:p>
    <w:p w14:paraId="74337960" w14:textId="77777777" w:rsidR="000E3A6B" w:rsidRPr="00195A68" w:rsidRDefault="000E3A6B" w:rsidP="000E3A6B">
      <w:pPr>
        <w:pStyle w:val="Rubrik5utannumrering"/>
        <w:spacing w:before="0"/>
      </w:pPr>
      <w:r>
        <w:t>Ny utformning av sökförbudet</w:t>
      </w:r>
    </w:p>
    <w:p w14:paraId="75C444E5" w14:textId="77777777" w:rsidR="000E3A6B" w:rsidRPr="00C15C3E" w:rsidRDefault="000E3A6B" w:rsidP="000E3A6B">
      <w:pPr>
        <w:pStyle w:val="Brdtext"/>
      </w:pPr>
      <w:r w:rsidRPr="00C15C3E">
        <w:t>Enligt 6 kap. 11 § polisdatalagen får Säkerhetspolisen använda känsliga personuppgifter som sökbegrepp vid sökning i personuppgifter som har gjorts gemensamt tillgängliga endast om det är absolut nödvändigt för de ändamål som myndigheten får behandla personuppgifter för. Brottsrubri</w:t>
      </w:r>
      <w:r>
        <w:softHyphen/>
      </w:r>
      <w:r w:rsidRPr="00C15C3E">
        <w:t>ceringar och uppgifter som beskriver en persons utseende får dock an</w:t>
      </w:r>
      <w:r>
        <w:softHyphen/>
      </w:r>
      <w:r w:rsidRPr="00C15C3E">
        <w:t>vändas som sökbegrepp utan några begränsningar. Några begränsningar gäller inte heller vid sökning i personuppgifter som endast ett fåtal har tillgång till.</w:t>
      </w:r>
    </w:p>
    <w:p w14:paraId="0593EA20" w14:textId="77777777" w:rsidR="000E3A6B" w:rsidRPr="00C15C3E" w:rsidRDefault="000E3A6B" w:rsidP="000E3A6B">
      <w:pPr>
        <w:pStyle w:val="Brdtextmedindrag"/>
      </w:pPr>
      <w:r w:rsidRPr="00C15C3E">
        <w:t>I 2 kap. 14 § brottsdatalagen finns ett generellt sökförbud som förbju</w:t>
      </w:r>
      <w:r>
        <w:softHyphen/>
      </w:r>
      <w:r w:rsidRPr="00C15C3E">
        <w:t>der sökningar i syfte att få fram ett personurval grundat på känsliga per</w:t>
      </w:r>
      <w:r>
        <w:softHyphen/>
      </w:r>
      <w:r w:rsidRPr="00C15C3E">
        <w:t xml:space="preserve">sonuppgifter. </w:t>
      </w:r>
      <w:r>
        <w:t>Regeringen</w:t>
      </w:r>
      <w:r w:rsidRPr="00C15C3E">
        <w:t xml:space="preserve"> </w:t>
      </w:r>
      <w:r>
        <w:t>föreslog</w:t>
      </w:r>
      <w:r w:rsidRPr="00C15C3E">
        <w:t xml:space="preserve"> att det i övriga registerförfattningar </w:t>
      </w:r>
      <w:r>
        <w:t>skulle</w:t>
      </w:r>
      <w:r w:rsidRPr="00C15C3E">
        <w:t xml:space="preserve"> föreskrivas undantag från sökförbudet som är anpassade till de behov som respektive myndighet har (</w:t>
      </w:r>
      <w:r>
        <w:t xml:space="preserve">prop. 2017/18:232 s. 155–157 och t.ex. </w:t>
      </w:r>
      <w:r w:rsidRPr="00C61E2B">
        <w:t>prop. 2017/18:269 s. </w:t>
      </w:r>
      <w:r>
        <w:t>154–157</w:t>
      </w:r>
      <w:r w:rsidRPr="00C15C3E">
        <w:t>). Frågan är om samma systematik bör väljas även f</w:t>
      </w:r>
      <w:r>
        <w:t>ör Säker</w:t>
      </w:r>
      <w:r w:rsidRPr="00C15C3E">
        <w:t>hetspolisen.</w:t>
      </w:r>
    </w:p>
    <w:p w14:paraId="16897484" w14:textId="77777777" w:rsidR="000E3A6B" w:rsidRPr="00C15C3E" w:rsidRDefault="000E3A6B" w:rsidP="000E3A6B">
      <w:pPr>
        <w:pStyle w:val="Brdtextmedindrag"/>
      </w:pPr>
      <w:r w:rsidRPr="00C15C3E">
        <w:t>Vid polisdatalagens tillkomst ansåg regeringen att verksamhetsskäl talade för att Säkerhetspolisen inte borde förbjudas att använda känsliga personuppgifter som sökbegrepp, eftersom uppgifter av det slaget kan ha stor betydelse i myndighetens verksamhet. Regeringen framhöll samti</w:t>
      </w:r>
      <w:r>
        <w:softHyphen/>
      </w:r>
      <w:r w:rsidRPr="00C15C3E">
        <w:t>digt att verksamhetsintresset måste vägas mot intresset av att skydda de personer vilkas uppgifter behandlas mot intrång i den personliga integri</w:t>
      </w:r>
      <w:r>
        <w:softHyphen/>
      </w:r>
      <w:r w:rsidRPr="00C15C3E">
        <w:t>teten. Vidare framhölls att utformningen av bestämmelsen om sökning gör att känsliga personuppgifter inte rutinmässigt kan användas som sök</w:t>
      </w:r>
      <w:r>
        <w:softHyphen/>
      </w:r>
      <w:r w:rsidRPr="00C15C3E">
        <w:t>begrepp utan först sedan det vid en prövning av behovet i det enskilda fallet konstaterats att de</w:t>
      </w:r>
      <w:r>
        <w:t>t finns ett påtagligt behov (</w:t>
      </w:r>
      <w:r w:rsidRPr="00C15C3E">
        <w:t>prop. 2009/10:85 s. 266).</w:t>
      </w:r>
    </w:p>
    <w:p w14:paraId="3247A9D8" w14:textId="77777777" w:rsidR="000E3A6B" w:rsidRPr="00C15C3E" w:rsidRDefault="000E3A6B" w:rsidP="000E3A6B">
      <w:pPr>
        <w:pStyle w:val="Brdtextmedindrag"/>
      </w:pPr>
      <w:r w:rsidRPr="00C15C3E">
        <w:t>Säkerhetspolisen har alltjämt behov av att kunna använda känsliga personuppgifter vid sökning. I arbetet med att förebygga och upptäcka terroristbrott kan t.ex. uppgifter om en persons politiska åsikt</w:t>
      </w:r>
      <w:r>
        <w:t>er</w:t>
      </w:r>
      <w:r w:rsidRPr="00C15C3E">
        <w:t xml:space="preserve"> eller reli</w:t>
      </w:r>
      <w:r>
        <w:softHyphen/>
      </w:r>
      <w:r w:rsidRPr="00C15C3E">
        <w:t xml:space="preserve">giösa övertygelse vara viktiga. Vid brott mot </w:t>
      </w:r>
      <w:r>
        <w:t>Sveriges</w:t>
      </w:r>
      <w:r w:rsidRPr="00C15C3E">
        <w:t xml:space="preserve"> säkerhet kan upp</w:t>
      </w:r>
      <w:r>
        <w:softHyphen/>
      </w:r>
      <w:r w:rsidRPr="00C15C3E">
        <w:t>gifter av det slaget bidra till att fastställa motivet för gärningen. Säker</w:t>
      </w:r>
      <w:r>
        <w:softHyphen/>
      </w:r>
      <w:r w:rsidRPr="00C15C3E">
        <w:t>hetspolisen bör därför ges i huvudsak samma möjligheter som i dag att använda känsliga personuppgifter vid sökning.</w:t>
      </w:r>
    </w:p>
    <w:p w14:paraId="024B9EA9" w14:textId="77777777" w:rsidR="000E3A6B" w:rsidRDefault="000E3A6B" w:rsidP="000E3A6B">
      <w:pPr>
        <w:pStyle w:val="Brdtextmedindrag"/>
      </w:pPr>
      <w:r>
        <w:t>D</w:t>
      </w:r>
      <w:r w:rsidRPr="00C15C3E">
        <w:t>et skulle kunna hävdas att ett gene</w:t>
      </w:r>
      <w:r>
        <w:softHyphen/>
      </w:r>
      <w:r w:rsidRPr="00C15C3E">
        <w:t xml:space="preserve">rellt sökförbud skulle bli innehållslöst då det skulle behöva förses med så många undantag. </w:t>
      </w:r>
      <w:r>
        <w:t>Regeringen</w:t>
      </w:r>
      <w:r w:rsidRPr="00C15C3E">
        <w:t xml:space="preserve"> anser dock att en reglering som bygger på ett generellt förbud med undantag som är anpassade för verksamheten ger en tydligare signal om att känsliga personuppgifter ska användas res</w:t>
      </w:r>
      <w:r>
        <w:softHyphen/>
      </w:r>
      <w:r w:rsidRPr="00C15C3E">
        <w:t>triktivt. Det finns också fördelar med att regleringen för alla brottsbe</w:t>
      </w:r>
      <w:r>
        <w:softHyphen/>
      </w:r>
      <w:r w:rsidRPr="00C15C3E">
        <w:t xml:space="preserve">kämpande myndigheter överensstämmer i den delen. </w:t>
      </w:r>
      <w:r>
        <w:t>Regeringen anser</w:t>
      </w:r>
      <w:r w:rsidRPr="00727CC9">
        <w:t xml:space="preserve"> </w:t>
      </w:r>
      <w:r w:rsidRPr="00C15C3E">
        <w:t>därför</w:t>
      </w:r>
      <w:r>
        <w:t xml:space="preserve">, till skillnad mot </w:t>
      </w:r>
      <w:r w:rsidRPr="00727CC9">
        <w:rPr>
          <w:i/>
        </w:rPr>
        <w:lastRenderedPageBreak/>
        <w:t>Säkerhetspolisen</w:t>
      </w:r>
      <w:r>
        <w:t>, att r</w:t>
      </w:r>
      <w:r w:rsidRPr="00C15C3E">
        <w:t>egleringen i den nya lagen bör bygga på ett generellt förbud som utgår från syftet med sökningen</w:t>
      </w:r>
      <w:r>
        <w:t xml:space="preserve"> liksom i brottsdatalagen</w:t>
      </w:r>
      <w:r w:rsidRPr="00C15C3E">
        <w:t>. Förbudet bör på samma sätt som för övriga brottsbekämpande myndigheter gälla vid sökning i alla slags uppgifter, dvs. även i uppgifter som bara behandlas av ett fåtal. Från förbudet bör det göras undantag som tillgodoser Säkerhetspolisens behov av att kunna använda känsliga personuppgifter.</w:t>
      </w:r>
    </w:p>
    <w:p w14:paraId="2A126F0B" w14:textId="77777777" w:rsidR="000E3A6B" w:rsidRPr="00C15C3E" w:rsidRDefault="000E3A6B" w:rsidP="000E3A6B">
      <w:pPr>
        <w:pStyle w:val="Brdtextmedindrag"/>
      </w:pPr>
      <w:r w:rsidRPr="00C15C3E">
        <w:t>Genom att sökförbudet utgår från syftet med sökningen är sökning som inte görs i syfte att få fram ett personurval grundat på känsliga person</w:t>
      </w:r>
      <w:r>
        <w:softHyphen/>
      </w:r>
      <w:r w:rsidRPr="00C15C3E">
        <w:t>uppgifter tillåten, även om känsliga personuppgifter används vid sök</w:t>
      </w:r>
      <w:r>
        <w:softHyphen/>
      </w:r>
      <w:r w:rsidRPr="00C15C3E">
        <w:t xml:space="preserve">ningen (jfr </w:t>
      </w:r>
      <w:r>
        <w:t>prop. 2017/18:232 s. 156</w:t>
      </w:r>
      <w:r w:rsidRPr="00C15C3E">
        <w:t>.). Även tillåtna sökningar kan såle</w:t>
      </w:r>
      <w:r>
        <w:softHyphen/>
      </w:r>
      <w:r w:rsidRPr="00C15C3E">
        <w:t>des resultera i ett personurval grundat på känsliga personuppgifter. I vil</w:t>
      </w:r>
      <w:r>
        <w:softHyphen/>
      </w:r>
      <w:r w:rsidRPr="00C15C3E">
        <w:t>ken utsträckning det är tillåtet att behandla personuppgifterna i en sådan sammanställning får prövas mot huvudregeln om behandling av känsliga personuppgifter.</w:t>
      </w:r>
    </w:p>
    <w:p w14:paraId="203AD4F0" w14:textId="77777777" w:rsidR="000E3A6B" w:rsidRPr="00C15C3E" w:rsidRDefault="000E3A6B" w:rsidP="000E3A6B">
      <w:pPr>
        <w:pStyle w:val="Rubrik5utannumrering"/>
      </w:pPr>
      <w:r w:rsidRPr="00C15C3E">
        <w:t>Vilka undantag bör göras från sökförbudet?</w:t>
      </w:r>
    </w:p>
    <w:p w14:paraId="0C07C0CD" w14:textId="77777777" w:rsidR="000E3A6B" w:rsidRPr="00C15C3E" w:rsidRDefault="000E3A6B" w:rsidP="000E3A6B">
      <w:pPr>
        <w:pStyle w:val="Brdtext"/>
      </w:pPr>
      <w:r w:rsidRPr="00C15C3E">
        <w:t>Enligt 6 kap. 11 § andra stycket polisdatalagen är det tillåtet att använda brottsrubriceringar och uppgifter som beskriver en persons utseende som sökbegrepp. Säkerhetspolisen har också i fortsättningen behov av att kunna använda sådana uppgifter vid sökning, även om det leder till att man får fram ett personurval grundat på känsliga personuppgifter. I</w:t>
      </w:r>
      <w:r>
        <w:t xml:space="preserve"> likhet med Polismyndigheten beh</w:t>
      </w:r>
      <w:r w:rsidRPr="00C15C3E">
        <w:t>över Säkerhetspolisen också kunna söka på tillvägagångssätt vid brott, även om det skulle avslöja känsliga person</w:t>
      </w:r>
      <w:r>
        <w:softHyphen/>
      </w:r>
      <w:r w:rsidRPr="00C15C3E">
        <w:t xml:space="preserve">uppgifter </w:t>
      </w:r>
      <w:r>
        <w:t xml:space="preserve">som t.ex. politiska åsikter (jfr </w:t>
      </w:r>
      <w:r w:rsidRPr="0031627A">
        <w:t>prop. </w:t>
      </w:r>
      <w:r>
        <w:t>2017/18:269 s. 154</w:t>
      </w:r>
      <w:r w:rsidRPr="0031627A">
        <w:t> f.).</w:t>
      </w:r>
      <w:r w:rsidRPr="00C15C3E">
        <w:t xml:space="preserve"> Det bör därför göras undantag från sökförbudet för sådana sökningar.</w:t>
      </w:r>
    </w:p>
    <w:p w14:paraId="207C2223" w14:textId="77777777" w:rsidR="000E3A6B" w:rsidRPr="00C15C3E" w:rsidRDefault="000E3A6B" w:rsidP="000E3A6B">
      <w:pPr>
        <w:pStyle w:val="Brdtextmedindrag"/>
      </w:pPr>
      <w:r>
        <w:t>Regeringen</w:t>
      </w:r>
      <w:r w:rsidRPr="00C15C3E">
        <w:t xml:space="preserve"> föresl</w:t>
      </w:r>
      <w:r>
        <w:t>og</w:t>
      </w:r>
      <w:r w:rsidRPr="00C15C3E">
        <w:t xml:space="preserve"> att övriga brottsbekämpande m</w:t>
      </w:r>
      <w:r>
        <w:t>yndigheter tillå</w:t>
      </w:r>
      <w:r w:rsidRPr="00C15C3E">
        <w:t>ts göra sökningar i syfte att få fram personurval grundade på vissa känsliga personuppgifter, under förutsättning att sökningen görs i personuppgifter som inte har gjorts gemensamt tillgängliga</w:t>
      </w:r>
      <w:r>
        <w:t xml:space="preserve"> (prop. 2017/18: 269 s. 155–157).</w:t>
      </w:r>
      <w:r w:rsidRPr="00C15C3E">
        <w:t xml:space="preserve"> För att Säkerhetspolisens sökmöjligheter ska vara desamma som i dag bör myndigheten </w:t>
      </w:r>
      <w:r>
        <w:t xml:space="preserve">även fortsättningsvis </w:t>
      </w:r>
      <w:r w:rsidRPr="00C15C3E">
        <w:t>tillåtas att göra sökningar i syfte att få fram personurval grundade på i princip alla typer av känsliga personupp</w:t>
      </w:r>
      <w:r>
        <w:softHyphen/>
      </w:r>
      <w:r w:rsidRPr="00C15C3E">
        <w:t>gifter. Även om det i dag inte finns någon begränsning när det gäller vilka uppgifter som får användas som sökbegrepp bör det emellertid inte vara tillåtet att ta fram personurval grundat på uppgifter som kan avslöja ras</w:t>
      </w:r>
      <w:r>
        <w:t>,</w:t>
      </w:r>
      <w:r w:rsidRPr="00A5527C">
        <w:t xml:space="preserve"> eftersom det inte finns någon vetenskaplig grund för att dela in män</w:t>
      </w:r>
      <w:r>
        <w:softHyphen/>
      </w:r>
      <w:r w:rsidRPr="00A5527C">
        <w:t>niskor i skilda raser</w:t>
      </w:r>
      <w:r>
        <w:t xml:space="preserve"> (jfr prop. 2017/18:232 </w:t>
      </w:r>
      <w:r w:rsidRPr="00A5527C">
        <w:t>s.</w:t>
      </w:r>
      <w:r>
        <w:t> 154</w:t>
      </w:r>
      <w:r w:rsidRPr="00A5527C">
        <w:t xml:space="preserve">). </w:t>
      </w:r>
      <w:r w:rsidRPr="00C15C3E">
        <w:t>Säkerhetspolisen har enligt uppgift inte heller något behov av att göra sökningar på medlem</w:t>
      </w:r>
      <w:r>
        <w:softHyphen/>
      </w:r>
      <w:r w:rsidRPr="00C15C3E">
        <w:t>skap i fackförening</w:t>
      </w:r>
      <w:r>
        <w:t>.</w:t>
      </w:r>
      <w:r w:rsidRPr="00C15C3E">
        <w:t xml:space="preserve"> Det bör därför inte vara tillåtet att ta fram personurval grundade på sådana uppgifter.</w:t>
      </w:r>
      <w:r>
        <w:t xml:space="preserve"> </w:t>
      </w:r>
    </w:p>
    <w:p w14:paraId="55364BE4" w14:textId="77777777" w:rsidR="000E3A6B" w:rsidRPr="00C15C3E" w:rsidRDefault="000E3A6B" w:rsidP="000E3A6B">
      <w:pPr>
        <w:pStyle w:val="Brdtextmedindrag"/>
      </w:pPr>
      <w:r w:rsidRPr="00C15C3E">
        <w:t>Teknik för ansiktsigenkänning an</w:t>
      </w:r>
      <w:r>
        <w:t>vänds i dag bl.a. för att under</w:t>
      </w:r>
      <w:r w:rsidRPr="00C15C3E">
        <w:t>lätta identifiering när endast en del av ett ansikte är synligt på en bild eller en film eller om bildkvaliteten är dålig. Behandlingen i ett ansiktsigenkän</w:t>
      </w:r>
      <w:r>
        <w:softHyphen/>
      </w:r>
      <w:r w:rsidRPr="00C15C3E">
        <w:t>ningsprogram kan i sådana fall resultera i en träfflista med flera möjliga kandidater. Det skulle kunna hävdas att resultatet blir ett personurval grundat på biometriska uppgifter. Det är dock i dessa fall inte fråga om sökning i syf</w:t>
      </w:r>
      <w:r>
        <w:t>te att få fram ett visst person</w:t>
      </w:r>
      <w:r w:rsidRPr="00C15C3E">
        <w:t>urval, utan om normal behand</w:t>
      </w:r>
      <w:r>
        <w:softHyphen/>
      </w:r>
      <w:r w:rsidRPr="00C15C3E">
        <w:t xml:space="preserve">ling av biometriska uppgifter. Sådan behandling föreslås vara tillåten om den är absolut nödvändig för ändamålet med behandlingen. Det finns därför </w:t>
      </w:r>
      <w:r w:rsidRPr="00C15C3E">
        <w:lastRenderedPageBreak/>
        <w:t xml:space="preserve">enligt </w:t>
      </w:r>
      <w:r>
        <w:t>regeringens</w:t>
      </w:r>
      <w:r w:rsidRPr="00C15C3E">
        <w:t xml:space="preserve"> mening inte något behov av att göra undantag från sökförbudet för att sådan behandling ska vara tillåten.</w:t>
      </w:r>
    </w:p>
    <w:p w14:paraId="1F0A45FE" w14:textId="77777777" w:rsidR="000E3A6B" w:rsidRDefault="000E3A6B" w:rsidP="000E3A6B">
      <w:pPr>
        <w:pStyle w:val="Brdtextmedindrag"/>
      </w:pPr>
      <w:r w:rsidRPr="00C15C3E">
        <w:t>Säkerhetspolisen får i dag använda känsliga personuppgifter som sök</w:t>
      </w:r>
      <w:r>
        <w:softHyphen/>
      </w:r>
      <w:r w:rsidRPr="00C15C3E">
        <w:t>begrepp vid sökning i alla slags uppgifter, dvs. oavsett om de har gjorts gemensamt tillgängliga eller inte. Eftersom Säkerhetspolisen även i fort</w:t>
      </w:r>
      <w:r>
        <w:softHyphen/>
      </w:r>
      <w:r w:rsidRPr="00C15C3E">
        <w:t>sättningen bör tillåtas att göra sökningar i alla slags personuppgifter, går det inte att utforma undantaget på samma sätt som i övriga registerf</w:t>
      </w:r>
      <w:r>
        <w:t>ör</w:t>
      </w:r>
      <w:r>
        <w:softHyphen/>
        <w:t>fattningar. För att sökmöjlig</w:t>
      </w:r>
      <w:r w:rsidRPr="00C15C3E">
        <w:t>heterna inte ska bli alltför vida bör det på samma sätt som i dag krävas att det är absolut nödvändigt att göra sök</w:t>
      </w:r>
      <w:r>
        <w:softHyphen/>
      </w:r>
      <w:r w:rsidRPr="00C15C3E">
        <w:t>ningen.</w:t>
      </w:r>
      <w:r>
        <w:t xml:space="preserve"> Kravet innebär att utrymmet för att göra sådana sökningar är be</w:t>
      </w:r>
      <w:r>
        <w:softHyphen/>
        <w:t xml:space="preserve">gränsat och att rutinmässiga sökningar på känsliga personuppgifter inte är tillåtna.  </w:t>
      </w:r>
    </w:p>
    <w:p w14:paraId="682BE4C8" w14:textId="77777777" w:rsidR="000E3A6B" w:rsidRDefault="000E3A6B" w:rsidP="000E3A6B">
      <w:pPr>
        <w:pStyle w:val="Brdtextmedindrag"/>
        <w:rPr>
          <w:i/>
        </w:rPr>
      </w:pPr>
      <w:r>
        <w:t>Den</w:t>
      </w:r>
      <w:r w:rsidRPr="00AC6C15">
        <w:t xml:space="preserve"> nuvarande </w:t>
      </w:r>
      <w:r>
        <w:t>begränsningen</w:t>
      </w:r>
      <w:r w:rsidRPr="00AC6C15">
        <w:t xml:space="preserve"> </w:t>
      </w:r>
      <w:r>
        <w:t xml:space="preserve">i polisdatalagen mot </w:t>
      </w:r>
      <w:r w:rsidRPr="00AC6C15">
        <w:t>att använda käns</w:t>
      </w:r>
      <w:r>
        <w:softHyphen/>
      </w:r>
      <w:r w:rsidRPr="00AC6C15">
        <w:t xml:space="preserve">liga personuppgifter som sökbegrepp </w:t>
      </w:r>
      <w:r>
        <w:t xml:space="preserve">gäller </w:t>
      </w:r>
      <w:r w:rsidRPr="00AC6C15">
        <w:t>endast vid sökning i upp</w:t>
      </w:r>
      <w:r>
        <w:softHyphen/>
      </w:r>
      <w:r w:rsidRPr="00AC6C15">
        <w:t xml:space="preserve">gifter som har gjorts gemensamt tillgängliga. Det innebär att känsliga personuppgifter </w:t>
      </w:r>
      <w:r>
        <w:t>får</w:t>
      </w:r>
      <w:r w:rsidRPr="00AC6C15">
        <w:t xml:space="preserve"> användas vid sökning i uppgifter som enbart ett fåtal har tillgång till. </w:t>
      </w:r>
      <w:r>
        <w:t>Enligt 2 kap. 10 § polisdatalagen, som genom hänvisning i 6 kap. 4 § 4 gäller för Säkerhetspolisen, får känsliga personuppgifter dock bara behandlas om det är absolut nödvändigt för syftet med behand</w:t>
      </w:r>
      <w:r>
        <w:softHyphen/>
        <w:t>lingen och uppgifter om personen behandlas på annan grund. Den be</w:t>
      </w:r>
      <w:r>
        <w:softHyphen/>
        <w:t>gränsningen gäller även vid sökning i uppgifter som inte har gjorts gemensamt tillgängliga. Att det föreslagna sökförbudet och undantagen från det kommer att gälla vid sökningar i alla slags personuppgifter bör därför inte innebära några större förändringar när det gäller Säkerhets</w:t>
      </w:r>
      <w:r>
        <w:softHyphen/>
        <w:t xml:space="preserve">polisens möjligheter att använda känsliga personuppgifter vid sökning. Vad </w:t>
      </w:r>
      <w:r>
        <w:rPr>
          <w:i/>
        </w:rPr>
        <w:t xml:space="preserve">Journalistförbundet </w:t>
      </w:r>
      <w:r w:rsidRPr="00BE0E32">
        <w:t>anför</w:t>
      </w:r>
      <w:r>
        <w:t xml:space="preserve"> i denna del</w:t>
      </w:r>
      <w:r>
        <w:rPr>
          <w:i/>
        </w:rPr>
        <w:t xml:space="preserve"> </w:t>
      </w:r>
      <w:r>
        <w:t>föranleder därför ingen annan bedömning.</w:t>
      </w:r>
    </w:p>
    <w:p w14:paraId="76F4BFBE" w14:textId="77777777" w:rsidR="000E3A6B" w:rsidRDefault="000E3A6B" w:rsidP="000E3A6B">
      <w:pPr>
        <w:pStyle w:val="Rubrik5utannumrering"/>
      </w:pPr>
      <w:r>
        <w:t>Ingen förändring av sekretessregleringen för sammanställningar av känsliga personuppgifter</w:t>
      </w:r>
    </w:p>
    <w:p w14:paraId="266CDC3A" w14:textId="77777777" w:rsidR="000E3A6B" w:rsidRDefault="000E3A6B" w:rsidP="000E3A6B">
      <w:pPr>
        <w:pStyle w:val="Brdtextmedindrag"/>
        <w:ind w:firstLine="0"/>
      </w:pPr>
      <w:r>
        <w:t>Regeringen föreslår att det ska</w:t>
      </w:r>
      <w:r w:rsidRPr="004E28C1">
        <w:t xml:space="preserve"> vara förbjudet att utföra sökningar i syfte att få fram ett urval av personer grundat på känsliga personuppgifter. Enligt utredningen bör det införas en sekretessregel som knyts till regeln om sökförbud i </w:t>
      </w:r>
      <w:r>
        <w:t>den nya lagen</w:t>
      </w:r>
      <w:r w:rsidRPr="004E28C1">
        <w:t>. Utredningens skäl för att införa en sådan sekretessregel är att allmänheten inte med stöd av offentlighetsprincipen ska kunna få ut uppgifter i sammanställningar som utgör resultatet av sådana sökningar som sökförbudet är avsett att förhindra. Enligt utred</w:t>
      </w:r>
      <w:r>
        <w:softHyphen/>
      </w:r>
      <w:r w:rsidRPr="004E28C1">
        <w:t xml:space="preserve">ningens förslag ska sekretessen vara absolut så att </w:t>
      </w:r>
      <w:r>
        <w:t>Säkerhetspolisen</w:t>
      </w:r>
      <w:r w:rsidRPr="004E28C1">
        <w:t xml:space="preserve"> inte ska behöva göra en otillåten sökning för att kunna bedöma sekretess</w:t>
      </w:r>
      <w:r>
        <w:softHyphen/>
      </w:r>
      <w:r w:rsidRPr="004E28C1">
        <w:t>frågan om uppgifter begärs ut (jfr prop.</w:t>
      </w:r>
      <w:r>
        <w:t> </w:t>
      </w:r>
      <w:r w:rsidRPr="004E28C1">
        <w:t>2011/12:157 s.</w:t>
      </w:r>
      <w:r>
        <w:t> </w:t>
      </w:r>
      <w:r w:rsidRPr="004E28C1">
        <w:t xml:space="preserve">17). </w:t>
      </w:r>
    </w:p>
    <w:p w14:paraId="39496ED1" w14:textId="77777777" w:rsidR="000E3A6B" w:rsidRPr="00BE0E32" w:rsidRDefault="000E3A6B" w:rsidP="000E3A6B">
      <w:pPr>
        <w:pStyle w:val="Brdtextmedindrag"/>
      </w:pPr>
      <w:r>
        <w:t>I likhet med utredningen anser regeringen att det är av stor vikt att enskildas integritet skyddas. Det rör sig om personuppgifter som omgär</w:t>
      </w:r>
      <w:r>
        <w:softHyphen/>
        <w:t xml:space="preserve">das av starka dataskyddsregler. Redan i dag finns sekretessreglering som skulle aktualiseras om allmänheten begär ut känsliga personuppgifter som sammanställts av Säkerhetspolisen genom sökning. Som exempel kan nämnas att det i 18 kap. 1 och 2 §§ offentlighets- och sekretesslagen finns sekretessregler till skydd för det allmännas brottsförebyggande och brottsbeivrande verksamhet. I 35 kap. 1 § samma lag finns en regel om sekretess till skydd för enskildas intressen i förundersökning och annan </w:t>
      </w:r>
      <w:r>
        <w:lastRenderedPageBreak/>
        <w:t>brottsbekämpande verksamhet. Enligt 21 kap. 7 § offentlighets- och sek</w:t>
      </w:r>
      <w:r>
        <w:softHyphen/>
        <w:t>retesslagen gäller vidare sekretess för personuppgifter om det kan antas att uppgifterna efter ett utlämnande kommer att behandlas i strid med regleringen om hur personuppgifter får behandlas. Den befintliga sekre</w:t>
      </w:r>
      <w:r>
        <w:softHyphen/>
        <w:t>tessregleringen ger enligt regeringens bedömning ett väl avvägt skydd för både enskilda och allmänna intressen i nu aktuellt avseende. Till skillnad från utredningen ansåg regeringen därför att sökförbudet i brottsdata</w:t>
      </w:r>
      <w:r>
        <w:softHyphen/>
        <w:t>lagen inte behövde kompletteras av en regel om absolut sekretess för uppgifter i sammanställningar av känsliga personuppgifter (prop. 2017/18:232 s. 416 f.) Regeringen gör samma bedömning vad gäller sek</w:t>
      </w:r>
      <w:r>
        <w:softHyphen/>
        <w:t>retess för sammanställningar av känsliga personuppgifter hos Säkerhets</w:t>
      </w:r>
      <w:r>
        <w:softHyphen/>
        <w:t>polisen. Någon ändring av den sekretessreglering som är tillämplig i Säkerhetspolisens verksamhet när det gäller uppgifter i sådana samman</w:t>
      </w:r>
      <w:r>
        <w:softHyphen/>
        <w:t>ställningar behövs därför inte.</w:t>
      </w:r>
    </w:p>
    <w:p w14:paraId="512D2848" w14:textId="77777777" w:rsidR="000E3A6B" w:rsidRDefault="000E3A6B" w:rsidP="000E3A6B">
      <w:pPr>
        <w:pStyle w:val="Rubrik2"/>
      </w:pPr>
      <w:bookmarkStart w:id="107" w:name="_Toc9328316"/>
      <w:bookmarkStart w:id="108" w:name="_Toc17451386"/>
      <w:r w:rsidRPr="00E55C5B">
        <w:t>Åtgärder för att säkerställa personuppgifternas kvalitet</w:t>
      </w:r>
      <w:bookmarkEnd w:id="107"/>
      <w:bookmarkEnd w:id="108"/>
    </w:p>
    <w:p w14:paraId="4C6F42A0" w14:textId="77777777" w:rsidR="000E3A6B" w:rsidRPr="00E55C5B" w:rsidRDefault="000E3A6B" w:rsidP="000E3A6B">
      <w:pPr>
        <w:pStyle w:val="Brdtextram"/>
      </w:pPr>
      <w:r w:rsidRPr="00420062">
        <w:rPr>
          <w:b/>
        </w:rPr>
        <w:t>Regeringens förslag:</w:t>
      </w:r>
      <w:r>
        <w:t xml:space="preserve"> A</w:t>
      </w:r>
      <w:r w:rsidRPr="00E55C5B">
        <w:t xml:space="preserve">lla rimliga åtgärder </w:t>
      </w:r>
      <w:r>
        <w:t xml:space="preserve">ska vidtas </w:t>
      </w:r>
      <w:r w:rsidRPr="00E55C5B">
        <w:t>för att person</w:t>
      </w:r>
      <w:r>
        <w:softHyphen/>
      </w:r>
      <w:r w:rsidRPr="00E55C5B">
        <w:t>uppgifter som med hänsyn till ändamålet med behandlingen är felak</w:t>
      </w:r>
      <w:r>
        <w:softHyphen/>
      </w:r>
      <w:r w:rsidRPr="00E55C5B">
        <w:t>tiga eller ofullständiga rättas utan onödigt dröjsmål. Detsamma gäller för att förhindra att sådana uppgifter lämnas ut eller görs tillgängliga. Personuppgifter som är inaktuella ska uppdateras om det är nödvän</w:t>
      </w:r>
      <w:r>
        <w:softHyphen/>
      </w:r>
      <w:r w:rsidRPr="00E55C5B">
        <w:t>digt.</w:t>
      </w:r>
    </w:p>
    <w:p w14:paraId="635BC040" w14:textId="77777777" w:rsidR="000E3A6B" w:rsidRPr="00E55C5B" w:rsidRDefault="000E3A6B" w:rsidP="000E3A6B">
      <w:pPr>
        <w:pStyle w:val="Brdtextmedindragram"/>
      </w:pPr>
      <w:r w:rsidRPr="00E55C5B">
        <w:t>Alla rimliga åtgärder ska vidtas för att personuppgifter som behand</w:t>
      </w:r>
      <w:r>
        <w:softHyphen/>
      </w:r>
      <w:r w:rsidRPr="00E55C5B">
        <w:t xml:space="preserve">las på </w:t>
      </w:r>
      <w:r>
        <w:t xml:space="preserve">ett </w:t>
      </w:r>
      <w:r w:rsidRPr="00E55C5B">
        <w:t>otillåtet sätt utan onödigt dröjsmål raderas och för att för</w:t>
      </w:r>
      <w:r>
        <w:softHyphen/>
      </w:r>
      <w:r w:rsidRPr="00E55C5B">
        <w:t>hindra att sådana uppgifter lämnas ut eller görs tillgängliga. Det</w:t>
      </w:r>
      <w:r>
        <w:softHyphen/>
      </w:r>
      <w:r w:rsidRPr="00E55C5B">
        <w:t xml:space="preserve">samma </w:t>
      </w:r>
      <w:r>
        <w:t>gäller</w:t>
      </w:r>
      <w:r w:rsidRPr="00E55C5B">
        <w:t xml:space="preserve"> om radering krävs för att utföra en rättslig förpliktelse.</w:t>
      </w:r>
    </w:p>
    <w:p w14:paraId="51EB4611" w14:textId="77777777" w:rsidR="000E3A6B" w:rsidRPr="00A76360" w:rsidRDefault="000E3A6B" w:rsidP="000E3A6B">
      <w:pPr>
        <w:pStyle w:val="Brdtextmedindragram"/>
      </w:pPr>
      <w:r w:rsidRPr="00E55C5B">
        <w:t>I stället för att personuppgifterna radera</w:t>
      </w:r>
      <w:r>
        <w:t>s,</w:t>
      </w:r>
      <w:r w:rsidRPr="00E55C5B">
        <w:t xml:space="preserve"> ska behandlingen </w:t>
      </w:r>
      <w:r>
        <w:t>av upp</w:t>
      </w:r>
      <w:r>
        <w:softHyphen/>
        <w:t xml:space="preserve">gifterna </w:t>
      </w:r>
      <w:r w:rsidRPr="00E55C5B">
        <w:t>begränsa</w:t>
      </w:r>
      <w:r>
        <w:t>s</w:t>
      </w:r>
      <w:r w:rsidRPr="00E55C5B">
        <w:t xml:space="preserve"> utan onödigt dröjsmål om </w:t>
      </w:r>
      <w:r>
        <w:t xml:space="preserve">uppgifterna behöver finnas kvar av bevisskäl. </w:t>
      </w:r>
    </w:p>
    <w:p w14:paraId="49EBECD1" w14:textId="77777777" w:rsidR="000E3A6B" w:rsidRPr="00A76360" w:rsidRDefault="000E3A6B" w:rsidP="000E3A6B">
      <w:pPr>
        <w:pStyle w:val="Brdtextmedindrag"/>
        <w:rPr>
          <w:sz w:val="8"/>
          <w:szCs w:val="8"/>
        </w:rPr>
      </w:pPr>
    </w:p>
    <w:p w14:paraId="7AE8E451" w14:textId="77777777" w:rsidR="000E3A6B" w:rsidRDefault="000E3A6B" w:rsidP="000E3A6B">
      <w:pPr>
        <w:pStyle w:val="Brdtextmedindrag"/>
      </w:pPr>
      <w:r w:rsidRPr="0006285B">
        <w:rPr>
          <w:b/>
        </w:rPr>
        <w:t>Utredningens förslag</w:t>
      </w:r>
      <w:r>
        <w:t xml:space="preserve"> överensstämmer med regeringens</w:t>
      </w:r>
      <w:r w:rsidRPr="00F10F7A">
        <w:t>.</w:t>
      </w:r>
    </w:p>
    <w:p w14:paraId="538BE1D3" w14:textId="77777777" w:rsidR="000E3A6B" w:rsidRDefault="000E3A6B" w:rsidP="000E3A6B">
      <w:pPr>
        <w:pStyle w:val="Brdtextmedindrag"/>
      </w:pPr>
      <w:r>
        <w:rPr>
          <w:b/>
        </w:rPr>
        <w:t xml:space="preserve">Remissinstanserna </w:t>
      </w:r>
      <w:r w:rsidRPr="00F32F1F">
        <w:t>yttrar sig</w:t>
      </w:r>
      <w:r>
        <w:t xml:space="preserve"> inte</w:t>
      </w:r>
      <w:r w:rsidRPr="00F32F1F">
        <w:t xml:space="preserve"> särskilt </w:t>
      </w:r>
      <w:r>
        <w:t>i denna del</w:t>
      </w:r>
      <w:r w:rsidRPr="00F32F1F">
        <w:t>.</w:t>
      </w:r>
    </w:p>
    <w:p w14:paraId="386332CB" w14:textId="77777777" w:rsidR="000E3A6B" w:rsidRPr="00F32F1F" w:rsidRDefault="000E3A6B" w:rsidP="000E3A6B">
      <w:pPr>
        <w:pStyle w:val="Rubrik4utannumrering"/>
      </w:pPr>
      <w:r w:rsidRPr="00F32F1F">
        <w:t xml:space="preserve">Skälen för </w:t>
      </w:r>
      <w:r>
        <w:t>regeringens</w:t>
      </w:r>
      <w:r w:rsidRPr="00F32F1F">
        <w:t xml:space="preserve"> förslag</w:t>
      </w:r>
    </w:p>
    <w:p w14:paraId="50A0791A" w14:textId="77777777" w:rsidR="000E3A6B" w:rsidRPr="00F32F1F" w:rsidRDefault="000E3A6B" w:rsidP="000E3A6B">
      <w:pPr>
        <w:pStyle w:val="Rubrik5utannumrering"/>
        <w:spacing w:before="0"/>
      </w:pPr>
      <w:r w:rsidRPr="00F32F1F">
        <w:t>Nuvarande reglering och bestämmelserna i brottsdatalagen</w:t>
      </w:r>
    </w:p>
    <w:p w14:paraId="3752AEBE" w14:textId="77777777" w:rsidR="000E3A6B" w:rsidRPr="00F32F1F" w:rsidRDefault="000E3A6B" w:rsidP="000E3A6B">
      <w:pPr>
        <w:pStyle w:val="Brdtext"/>
      </w:pPr>
      <w:r w:rsidRPr="00F32F1F">
        <w:t>Enligt 9 § första stycket h personuppgiftslagen ska alla rimliga åtgärder vidtas för att rätta, blockera eller utplåna sådana personuppgifter som är felaktiga eller ofullständiga med hänsyn till ändamålen med behand</w:t>
      </w:r>
      <w:r>
        <w:softHyphen/>
      </w:r>
      <w:r w:rsidRPr="00F32F1F">
        <w:t xml:space="preserve">lingen. </w:t>
      </w:r>
      <w:r>
        <w:t>Bestämmelsen</w:t>
      </w:r>
      <w:r w:rsidRPr="00F32F1F">
        <w:t xml:space="preserve"> gäller för Säkerhetspolisen genom hänvisningar i 2 kap. 2 §</w:t>
      </w:r>
      <w:r>
        <w:t xml:space="preserve"> första stycket 3</w:t>
      </w:r>
      <w:r w:rsidRPr="00F32F1F">
        <w:t xml:space="preserve"> och 6 kap. 4 §</w:t>
      </w:r>
      <w:r>
        <w:t> 1</w:t>
      </w:r>
      <w:r w:rsidRPr="00F32F1F">
        <w:t xml:space="preserve"> polisdatalagen.</w:t>
      </w:r>
    </w:p>
    <w:p w14:paraId="7A066FC2" w14:textId="77777777" w:rsidR="000E3A6B" w:rsidRPr="00F32F1F" w:rsidRDefault="000E3A6B" w:rsidP="000E3A6B">
      <w:pPr>
        <w:pStyle w:val="Brdtextmedindrag"/>
      </w:pPr>
      <w:r w:rsidRPr="00F32F1F">
        <w:t>Bestämmelserna i brottsdatala</w:t>
      </w:r>
      <w:r>
        <w:t>gen, som reglerar den personupp</w:t>
      </w:r>
      <w:r w:rsidRPr="00F32F1F">
        <w:t>giftsan</w:t>
      </w:r>
      <w:r>
        <w:softHyphen/>
      </w:r>
      <w:r w:rsidRPr="00F32F1F">
        <w:t>svariges skyldighet att på eget initiativ rätta, radera eller begränsa be</w:t>
      </w:r>
      <w:r>
        <w:softHyphen/>
      </w:r>
      <w:r w:rsidRPr="00F32F1F">
        <w:t>handlingen av personuppgifter, är mer detaljerade och anger på ett tyd</w:t>
      </w:r>
      <w:r>
        <w:softHyphen/>
      </w:r>
      <w:r w:rsidRPr="00F32F1F">
        <w:t xml:space="preserve">ligare sätt </w:t>
      </w:r>
      <w:r>
        <w:t>när de olika</w:t>
      </w:r>
      <w:r w:rsidRPr="00F32F1F">
        <w:t xml:space="preserve"> åtgärd</w:t>
      </w:r>
      <w:r>
        <w:t>erna</w:t>
      </w:r>
      <w:r w:rsidRPr="00F32F1F">
        <w:t xml:space="preserve"> ska vidtas. Enligt 2 kap. 15 § första stycket brottsdatalagen ska alla rimliga åtgärder vidtas för att person</w:t>
      </w:r>
      <w:r>
        <w:softHyphen/>
      </w:r>
      <w:r w:rsidRPr="00F32F1F">
        <w:t xml:space="preserve">uppgifter som med hänsyn till ändamålet med behandlingen är felaktiga eller ofullständiga utan onödigt dröjsmål rättas och för att förhindra att </w:t>
      </w:r>
      <w:r w:rsidRPr="00F32F1F">
        <w:lastRenderedPageBreak/>
        <w:t>sådana uppgifter lämnas ut eller görs tillgängliga. Personuppgifter som är inaktuella ska uppdateras om det är nödvändigt. När personuppgifter lämnas ut till en behörig myndighet, ska mottagaren så långt det är möj</w:t>
      </w:r>
      <w:r>
        <w:softHyphen/>
      </w:r>
      <w:r w:rsidRPr="00F32F1F">
        <w:t>ligt ges information som gör det möjligt att bedöma i vilken utsträckning uppgifterna är korrekta, fullständiga, uppdaterade och tillförlitliga. Enligt 2 kap. 16 § ska alla rimliga åtgärder vidtas för att personuppgifter som behandlas på ett otillåtet sätt utan onödigt dröjsmål raderas och för att förhindra att sådana uppg</w:t>
      </w:r>
      <w:r>
        <w:t>ifter lämnas ut eller görs till</w:t>
      </w:r>
      <w:r w:rsidRPr="00F32F1F">
        <w:t>gängliga. Detsam</w:t>
      </w:r>
      <w:r>
        <w:softHyphen/>
      </w:r>
      <w:r w:rsidRPr="00F32F1F">
        <w:t xml:space="preserve">ma gäller om radering krävs för att utföra en rättslig förpliktelse. I stället för att radera personuppgifterna ska den personuppgiftsansvarige utan onödigt dröjsmål begränsa behandlingen av dem, om de behöver finnas kvar </w:t>
      </w:r>
      <w:r>
        <w:t>av bevisskäl</w:t>
      </w:r>
      <w:r w:rsidRPr="00F32F1F">
        <w:t>. Regleringen i brottsdatalagen utgår alltså från att fel</w:t>
      </w:r>
      <w:r>
        <w:softHyphen/>
      </w:r>
      <w:r w:rsidRPr="00F32F1F">
        <w:t>aktiga personuppgifter ska rättas och att personuppg</w:t>
      </w:r>
      <w:r>
        <w:t>ifter som behandlas på ett otil</w:t>
      </w:r>
      <w:r w:rsidRPr="00F32F1F">
        <w:t>låtet sätt ska raderas.</w:t>
      </w:r>
    </w:p>
    <w:p w14:paraId="63FA6348" w14:textId="77777777" w:rsidR="000E3A6B" w:rsidRPr="00F32F1F" w:rsidRDefault="000E3A6B" w:rsidP="000E3A6B">
      <w:pPr>
        <w:pStyle w:val="Rubrik5utannumrering"/>
      </w:pPr>
      <w:r w:rsidRPr="00F32F1F">
        <w:t>Regleringen ska i huvudsak motsvara regleringen i brottsdatalagen</w:t>
      </w:r>
    </w:p>
    <w:p w14:paraId="17BF9A19" w14:textId="77777777" w:rsidR="000E3A6B" w:rsidRPr="00F32F1F" w:rsidRDefault="000E3A6B" w:rsidP="000E3A6B">
      <w:pPr>
        <w:pStyle w:val="Brdtext"/>
      </w:pPr>
      <w:r w:rsidRPr="00F32F1F">
        <w:t>När det gäller skyldigheten att på eget initiativ rätta, radera eller begränsa behandlingen av felaktiga eller ofullständiga personuppgifter eller per</w:t>
      </w:r>
      <w:r>
        <w:softHyphen/>
      </w:r>
      <w:r w:rsidRPr="00F32F1F">
        <w:t>sonuppgifter s</w:t>
      </w:r>
      <w:r>
        <w:t>om behandlats på ett otillåtet sätt</w:t>
      </w:r>
      <w:r w:rsidRPr="00F32F1F">
        <w:t xml:space="preserve"> anser </w:t>
      </w:r>
      <w:r>
        <w:t>regeringen, i likhet med utredningen,</w:t>
      </w:r>
      <w:r w:rsidRPr="00F32F1F">
        <w:t xml:space="preserve"> att i princip samma krav bör ställas på Säkerhetspoli</w:t>
      </w:r>
      <w:r>
        <w:softHyphen/>
      </w:r>
      <w:r w:rsidRPr="00F32F1F">
        <w:t>sen som på övriga brottsbekämpande myndigheter. Det gäller även an</w:t>
      </w:r>
      <w:r>
        <w:softHyphen/>
      </w:r>
      <w:r w:rsidRPr="00F32F1F">
        <w:t>svaret att se till att felaktiga eller ofullständiga uppgifter inte lämnas ut eller görs tillgängliga. Det bör därför i den nya lagen tas in bestämmelser m</w:t>
      </w:r>
      <w:r>
        <w:t xml:space="preserve">ed samma innebörd som 2 kap. 15 </w:t>
      </w:r>
      <w:r w:rsidRPr="00F32F1F">
        <w:t>och 16 §§ brottsdatalagen.</w:t>
      </w:r>
      <w:r>
        <w:t xml:space="preserve"> </w:t>
      </w:r>
    </w:p>
    <w:p w14:paraId="2C877BDD" w14:textId="77777777" w:rsidR="000E3A6B" w:rsidRPr="00F32F1F" w:rsidRDefault="000E3A6B" w:rsidP="000E3A6B">
      <w:pPr>
        <w:pStyle w:val="Brdtextmedindrag"/>
      </w:pPr>
      <w:r w:rsidRPr="00F32F1F">
        <w:t>Kravet på information i samban</w:t>
      </w:r>
      <w:r>
        <w:t>d med utlämnande eller tillgäng</w:t>
      </w:r>
      <w:r w:rsidRPr="00F32F1F">
        <w:t>liggö</w:t>
      </w:r>
      <w:r>
        <w:softHyphen/>
      </w:r>
      <w:r w:rsidRPr="00F32F1F">
        <w:t>rande av personuppgifter som regleras i 2 kap. 15 § andra stycket brotts</w:t>
      </w:r>
      <w:r>
        <w:softHyphen/>
      </w:r>
      <w:r w:rsidRPr="00F32F1F">
        <w:t xml:space="preserve">datalagen har sin grund i </w:t>
      </w:r>
      <w:r>
        <w:t>dataskydds</w:t>
      </w:r>
      <w:r w:rsidRPr="00F32F1F">
        <w:t>direktivet. Något sådant krav ställs inte på Säkerhetspolisen i dag. Det ligger i sakens natur att Säkerhetspo</w:t>
      </w:r>
      <w:r>
        <w:softHyphen/>
      </w:r>
      <w:r w:rsidRPr="00F32F1F">
        <w:t>lisen inte i samma utsträckning som andra brottsbekämpande myndighe</w:t>
      </w:r>
      <w:r>
        <w:softHyphen/>
      </w:r>
      <w:r w:rsidRPr="00F32F1F">
        <w:t>ter kan avslöja vilken information som ligger till grund för t.ex. en miss</w:t>
      </w:r>
      <w:r>
        <w:softHyphen/>
      </w:r>
      <w:r w:rsidRPr="00F32F1F">
        <w:t>tanke om någons delaktighet i brottslig verksamhet. Någon motsvarande bestämmelse bör därför inte tas in i den nya lagen.</w:t>
      </w:r>
    </w:p>
    <w:p w14:paraId="64A78B66" w14:textId="77777777" w:rsidR="000E3A6B" w:rsidRDefault="000E3A6B" w:rsidP="000E3A6B">
      <w:pPr>
        <w:pStyle w:val="Brdtextmedindrag"/>
      </w:pPr>
      <w:r>
        <w:t>Om</w:t>
      </w:r>
      <w:r w:rsidRPr="00F32F1F">
        <w:t xml:space="preserve"> det upptäcks att felaktiga </w:t>
      </w:r>
      <w:r>
        <w:t>personuppgifter eller personupp</w:t>
      </w:r>
      <w:r w:rsidRPr="00F32F1F">
        <w:t xml:space="preserve">gifter som behandlas på </w:t>
      </w:r>
      <w:r>
        <w:t xml:space="preserve">ett </w:t>
      </w:r>
      <w:r w:rsidRPr="00F32F1F">
        <w:t>otillåtet sätt har lämnats ut</w:t>
      </w:r>
      <w:r>
        <w:t xml:space="preserve"> är det naturligt att </w:t>
      </w:r>
      <w:r w:rsidRPr="00F32F1F">
        <w:t>den som har fått uppgifterna underrättas</w:t>
      </w:r>
      <w:r>
        <w:t>,</w:t>
      </w:r>
      <w:r w:rsidRPr="00F32F1F">
        <w:t xml:space="preserve"> så att uppgifterna kan rättas eller raderas eller beha</w:t>
      </w:r>
      <w:r>
        <w:t>ndlingen av dem begränsas (prop. 2017/18:232 s. 162). Under</w:t>
      </w:r>
      <w:r>
        <w:softHyphen/>
        <w:t>rättelse</w:t>
      </w:r>
      <w:r>
        <w:softHyphen/>
        <w:t>skyldigheten</w:t>
      </w:r>
      <w:r w:rsidRPr="00F32F1F">
        <w:t xml:space="preserve"> </w:t>
      </w:r>
      <w:r>
        <w:t xml:space="preserve">kan </w:t>
      </w:r>
      <w:r w:rsidRPr="00F32F1F">
        <w:t>regleras i förordning.</w:t>
      </w:r>
    </w:p>
    <w:p w14:paraId="0A9BB827" w14:textId="77777777" w:rsidR="000E3A6B" w:rsidRDefault="000E3A6B" w:rsidP="000E3A6B">
      <w:pPr>
        <w:pStyle w:val="Rubrik2"/>
      </w:pPr>
      <w:bookmarkStart w:id="109" w:name="_Toc9328317"/>
      <w:bookmarkStart w:id="110" w:name="_Toc17451387"/>
      <w:r>
        <w:t>Personuppgifter från transportföretag</w:t>
      </w:r>
      <w:bookmarkEnd w:id="109"/>
      <w:bookmarkEnd w:id="110"/>
    </w:p>
    <w:p w14:paraId="12F45975" w14:textId="77777777" w:rsidR="000E3A6B" w:rsidRPr="00A76360" w:rsidRDefault="000E3A6B" w:rsidP="000E3A6B">
      <w:pPr>
        <w:pStyle w:val="Brdtextram"/>
      </w:pPr>
      <w:r w:rsidRPr="00420062">
        <w:rPr>
          <w:b/>
        </w:rPr>
        <w:t>Regeringens förslag:</w:t>
      </w:r>
      <w:r>
        <w:t xml:space="preserve"> Bestämmelserna om behandling av personupp</w:t>
      </w:r>
      <w:r>
        <w:softHyphen/>
        <w:t>gifter som tillhandahålls av transportföretag enligt polislagen ska tas in i den nya lagen. Sådana personuppgifter ska endast i enskilda fall få behandlas för nya ändamål.</w:t>
      </w:r>
    </w:p>
    <w:p w14:paraId="43189434" w14:textId="77777777" w:rsidR="000E3A6B" w:rsidRPr="00A76360" w:rsidRDefault="000E3A6B" w:rsidP="000E3A6B">
      <w:pPr>
        <w:pStyle w:val="Brdtextmedindrag"/>
        <w:rPr>
          <w:sz w:val="8"/>
          <w:szCs w:val="8"/>
        </w:rPr>
      </w:pPr>
    </w:p>
    <w:p w14:paraId="20FA594C" w14:textId="77777777" w:rsidR="000E3A6B" w:rsidRDefault="000E3A6B" w:rsidP="000E3A6B">
      <w:pPr>
        <w:pStyle w:val="Brdtextmedindrag"/>
      </w:pPr>
      <w:r w:rsidRPr="0006285B">
        <w:rPr>
          <w:b/>
        </w:rPr>
        <w:t>Utredningens förslag</w:t>
      </w:r>
      <w:r>
        <w:rPr>
          <w:b/>
        </w:rPr>
        <w:t xml:space="preserve"> </w:t>
      </w:r>
      <w:r>
        <w:t>överensstämmer i huvudsak med regeringens förslag. Utredningen föreslår dock att personuppgifter från transportföre</w:t>
      </w:r>
      <w:r>
        <w:softHyphen/>
        <w:t xml:space="preserve">tag endast ska få behandlas för vissa syften. </w:t>
      </w:r>
    </w:p>
    <w:p w14:paraId="3F407A3F" w14:textId="77777777" w:rsidR="000E3A6B" w:rsidRPr="00215E9A" w:rsidRDefault="000E3A6B" w:rsidP="000E3A6B">
      <w:pPr>
        <w:pStyle w:val="Brdtextmedindrag"/>
      </w:pPr>
      <w:r w:rsidRPr="00215E9A">
        <w:rPr>
          <w:b/>
        </w:rPr>
        <w:lastRenderedPageBreak/>
        <w:t>Remissinstanserna:</w:t>
      </w:r>
      <w:r>
        <w:rPr>
          <w:b/>
        </w:rPr>
        <w:t xml:space="preserve"> </w:t>
      </w:r>
      <w:r>
        <w:t>E</w:t>
      </w:r>
      <w:r w:rsidRPr="00953097">
        <w:t>ndast</w:t>
      </w:r>
      <w:r>
        <w:rPr>
          <w:b/>
        </w:rPr>
        <w:t xml:space="preserve"> </w:t>
      </w:r>
      <w:r w:rsidRPr="00215E9A">
        <w:rPr>
          <w:i/>
        </w:rPr>
        <w:t>Säkerhetspolisen</w:t>
      </w:r>
      <w:r>
        <w:rPr>
          <w:i/>
        </w:rPr>
        <w:t xml:space="preserve"> </w:t>
      </w:r>
      <w:r>
        <w:t xml:space="preserve">yttrar sig i denna del och avstyrker bestämmelsen om att </w:t>
      </w:r>
      <w:r w:rsidRPr="00215E9A">
        <w:t>uppgifter från transportföretag</w:t>
      </w:r>
      <w:r>
        <w:t xml:space="preserve"> </w:t>
      </w:r>
      <w:r w:rsidRPr="00215E9A">
        <w:t>endast får behandlas för vissa syften</w:t>
      </w:r>
      <w:r>
        <w:t xml:space="preserve"> eftersom det </w:t>
      </w:r>
      <w:r w:rsidRPr="00215E9A">
        <w:t>innebär en begränsning i förhål</w:t>
      </w:r>
      <w:r>
        <w:softHyphen/>
      </w:r>
      <w:r w:rsidRPr="00215E9A">
        <w:t>lande till vad som gäller i</w:t>
      </w:r>
      <w:r>
        <w:t> </w:t>
      </w:r>
      <w:r w:rsidRPr="00215E9A">
        <w:t>dag</w:t>
      </w:r>
      <w:r>
        <w:t xml:space="preserve">. </w:t>
      </w:r>
    </w:p>
    <w:p w14:paraId="279EA139" w14:textId="77777777" w:rsidR="000E3A6B" w:rsidRDefault="000E3A6B" w:rsidP="000E3A6B">
      <w:pPr>
        <w:pStyle w:val="Rubrik4utannumrering"/>
      </w:pPr>
      <w:r>
        <w:t>Skäl för regeringens förslag</w:t>
      </w:r>
    </w:p>
    <w:p w14:paraId="0B9BD57C" w14:textId="77777777" w:rsidR="000E3A6B" w:rsidRPr="000701B7" w:rsidRDefault="000E3A6B" w:rsidP="000E3A6B">
      <w:pPr>
        <w:pStyle w:val="Rubrik5utannumrering"/>
        <w:spacing w:before="0"/>
        <w:rPr>
          <w:b/>
        </w:rPr>
      </w:pPr>
      <w:r w:rsidRPr="000701B7">
        <w:rPr>
          <w:rStyle w:val="Rubrik4utannumreringChar"/>
          <w:b w:val="0"/>
        </w:rPr>
        <w:t>Nuvarande reglering</w:t>
      </w:r>
    </w:p>
    <w:p w14:paraId="7459BE5A" w14:textId="77777777" w:rsidR="000E3A6B" w:rsidRDefault="000E3A6B" w:rsidP="000E3A6B">
      <w:pPr>
        <w:pStyle w:val="Brdtext"/>
      </w:pPr>
      <w:r w:rsidRPr="00B84169">
        <w:t>Enligt 25 § polislagen</w:t>
      </w:r>
      <w:r>
        <w:t xml:space="preserve"> (1984:387)</w:t>
      </w:r>
      <w:r w:rsidRPr="00B84169">
        <w:t xml:space="preserve"> är transportföretag skyldiga att på be</w:t>
      </w:r>
      <w:r>
        <w:softHyphen/>
      </w:r>
      <w:r w:rsidRPr="00B84169">
        <w:t>gäran skyndsamt lämna vissa personuppgifter</w:t>
      </w:r>
      <w:r>
        <w:t xml:space="preserve"> till Polismyndigheten och Säkerhetspolisen. Det rör sig bl.a. om uppgifter om resenärers namn, medresenärers namn och transportmedel. </w:t>
      </w:r>
    </w:p>
    <w:p w14:paraId="31E86766" w14:textId="77777777" w:rsidR="000E3A6B" w:rsidRDefault="000E3A6B" w:rsidP="000E3A6B">
      <w:pPr>
        <w:pStyle w:val="Brdtextmedindrag"/>
      </w:pPr>
      <w:r>
        <w:t>Personuppgifterna får tillhandahållas genom terminalåtkomst till tran</w:t>
      </w:r>
      <w:r>
        <w:softHyphen/>
        <w:t xml:space="preserve">sportföretagens bokningssystem där polisen får läsa uppgifterna. Terminalåtkomst tillåts </w:t>
      </w:r>
      <w:r w:rsidRPr="00B84169">
        <w:t>enligt 26 §</w:t>
      </w:r>
      <w:r>
        <w:t xml:space="preserve"> polis</w:t>
      </w:r>
      <w:r>
        <w:softHyphen/>
        <w:t>lagen</w:t>
      </w:r>
      <w:r w:rsidRPr="00B84169">
        <w:t xml:space="preserve"> bara</w:t>
      </w:r>
      <w:r>
        <w:t xml:space="preserve"> i den omfattning och under den tid som behövs för att kontrol</w:t>
      </w:r>
      <w:r>
        <w:softHyphen/>
        <w:t>lera aktuella transporter. Uppgifterna får även lämnas på annat sätt om transportföretaget anser att det är bättre. Uppgifterna lämnas ofta elektro</w:t>
      </w:r>
      <w:r>
        <w:softHyphen/>
        <w:t xml:space="preserve">niskt, men det förekommer även att de tillhandahålls på papper. </w:t>
      </w:r>
    </w:p>
    <w:p w14:paraId="3BD392B1" w14:textId="77777777" w:rsidR="000E3A6B" w:rsidRPr="00C44640" w:rsidRDefault="000E3A6B" w:rsidP="000E3A6B">
      <w:pPr>
        <w:pStyle w:val="Rubrik5utannumrering"/>
      </w:pPr>
      <w:r w:rsidRPr="00C44640">
        <w:t xml:space="preserve">Personuppgiftsbehandlingen bör regleras i </w:t>
      </w:r>
      <w:r>
        <w:t>den nya lagen</w:t>
      </w:r>
    </w:p>
    <w:p w14:paraId="3EAF5396" w14:textId="77777777" w:rsidR="000E3A6B" w:rsidRDefault="000E3A6B" w:rsidP="000E3A6B">
      <w:pPr>
        <w:pStyle w:val="Brdtextmedindrag"/>
        <w:ind w:firstLine="0"/>
      </w:pPr>
      <w:r>
        <w:t>I polislagen reglerades tidigare inte bara transportföretagens uppgifts</w:t>
      </w:r>
      <w:r>
        <w:softHyphen/>
        <w:t xml:space="preserve">skyldighet utan även på vilket sätt och hur länge polisen fick behandla personuppgifterna. </w:t>
      </w:r>
      <w:r w:rsidRPr="007F24D2">
        <w:t xml:space="preserve">Regeringen </w:t>
      </w:r>
      <w:r>
        <w:t>föreslog i propositionen Brottsdatalag – kompletterande lagstiftning</w:t>
      </w:r>
      <w:r w:rsidRPr="007F24D2">
        <w:t xml:space="preserve"> att bestämmelserna om hur personuppgifter från transport</w:t>
      </w:r>
      <w:r>
        <w:softHyphen/>
      </w:r>
      <w:r w:rsidRPr="007F24D2">
        <w:t xml:space="preserve">företag </w:t>
      </w:r>
      <w:r>
        <w:t>får behandlas skulle</w:t>
      </w:r>
      <w:r w:rsidRPr="007F24D2">
        <w:t xml:space="preserve"> föras över till polisens brottsdatalag. Bakgrun</w:t>
      </w:r>
      <w:r>
        <w:softHyphen/>
      </w:r>
      <w:r w:rsidRPr="007F24D2">
        <w:t xml:space="preserve">den till det </w:t>
      </w:r>
      <w:r>
        <w:t>var</w:t>
      </w:r>
      <w:r w:rsidRPr="007F24D2">
        <w:t xml:space="preserve"> att det inte f</w:t>
      </w:r>
      <w:r>
        <w:t>a</w:t>
      </w:r>
      <w:r w:rsidRPr="007F24D2">
        <w:t>nns någon reglering av behandling av personuppgifter från transportföretag i polisdatalagen. Inom brottsdata</w:t>
      </w:r>
      <w:r>
        <w:softHyphen/>
      </w:r>
      <w:r w:rsidRPr="007F24D2">
        <w:t xml:space="preserve">lagens tillämpningsområde är dock utgångspunkten att myndigheternas personuppgiftsbehandling i så stor utsträckning som möjligt ska regleras i respektive </w:t>
      </w:r>
      <w:r>
        <w:t xml:space="preserve">myndighets </w:t>
      </w:r>
      <w:r w:rsidRPr="007F24D2">
        <w:t>registerförfattning. En annan ordning, med en</w:t>
      </w:r>
      <w:r>
        <w:softHyphen/>
      </w:r>
      <w:r w:rsidRPr="007F24D2">
        <w:t>staka bestämmelser om personuppgiftsbehandling i andra lagar, skulle innebära att regleringen blir mer svåröverskådlig för enskilda</w:t>
      </w:r>
      <w:r>
        <w:t xml:space="preserve"> </w:t>
      </w:r>
      <w:r w:rsidRPr="007F24D2">
        <w:t>(prop.</w:t>
      </w:r>
      <w:r>
        <w:t xml:space="preserve"> </w:t>
      </w:r>
      <w:r w:rsidRPr="001E136D">
        <w:t>2017/18:</w:t>
      </w:r>
      <w:r>
        <w:t>232</w:t>
      </w:r>
      <w:r w:rsidRPr="007F24D2">
        <w:t xml:space="preserve"> </w:t>
      </w:r>
      <w:r w:rsidRPr="0090357A">
        <w:t>s. </w:t>
      </w:r>
      <w:r>
        <w:t>158</w:t>
      </w:r>
      <w:r w:rsidRPr="007F24D2">
        <w:t xml:space="preserve">). Dessa skäl har även giltighet för Säkerhetspolisen. Regleringen av hur Säkerhetspolisen får behandla personuppgifter som transportföretag på begäran tillhandahåller myndigheten enligt polislagen bör därför tas in i den nya lagen. Transportföretagens skyldigheter </w:t>
      </w:r>
      <w:r>
        <w:t>bör</w:t>
      </w:r>
      <w:r w:rsidRPr="007F24D2">
        <w:t xml:space="preserve"> dock, </w:t>
      </w:r>
      <w:r>
        <w:t>på samma sätt</w:t>
      </w:r>
      <w:r w:rsidRPr="007F24D2">
        <w:t xml:space="preserve"> som för Polismyndighetens del, fortfarande regleras i polis</w:t>
      </w:r>
      <w:r>
        <w:softHyphen/>
      </w:r>
      <w:r w:rsidRPr="007F24D2">
        <w:t>lagen.</w:t>
      </w:r>
    </w:p>
    <w:p w14:paraId="67267FAD" w14:textId="77777777" w:rsidR="000E3A6B" w:rsidRDefault="000E3A6B" w:rsidP="000E3A6B">
      <w:pPr>
        <w:pStyle w:val="Rubrik5utannumrering"/>
      </w:pPr>
      <w:r>
        <w:t>Hur får uppgifterna behandlas?</w:t>
      </w:r>
    </w:p>
    <w:p w14:paraId="4AFCF60D" w14:textId="77777777" w:rsidR="000E3A6B" w:rsidRDefault="000E3A6B" w:rsidP="000E3A6B">
      <w:pPr>
        <w:pStyle w:val="Brdtext"/>
      </w:pPr>
      <w:r w:rsidRPr="007F24D2">
        <w:t xml:space="preserve">Utredningen </w:t>
      </w:r>
      <w:r>
        <w:t>föreslår</w:t>
      </w:r>
      <w:r w:rsidRPr="007F24D2">
        <w:t xml:space="preserve"> att Säkerhetspolisen </w:t>
      </w:r>
      <w:r>
        <w:t>på samma sätt som Polis</w:t>
      </w:r>
      <w:r>
        <w:softHyphen/>
        <w:t xml:space="preserve">myndigheten ska </w:t>
      </w:r>
      <w:r w:rsidRPr="007F24D2">
        <w:t xml:space="preserve">få behandla personuppgifter från transportföretag endast för vissa syften. </w:t>
      </w:r>
      <w:r w:rsidRPr="00DA2F9C">
        <w:rPr>
          <w:i/>
        </w:rPr>
        <w:t>Säkerhetspolisen</w:t>
      </w:r>
      <w:r w:rsidRPr="007F24D2">
        <w:t xml:space="preserve"> har </w:t>
      </w:r>
      <w:r>
        <w:t>invänt att det</w:t>
      </w:r>
      <w:r w:rsidRPr="007F24D2">
        <w:t xml:space="preserve"> innebär en be</w:t>
      </w:r>
      <w:r>
        <w:softHyphen/>
      </w:r>
      <w:r w:rsidRPr="007F24D2">
        <w:t>grä</w:t>
      </w:r>
      <w:r>
        <w:t>n</w:t>
      </w:r>
      <w:r w:rsidRPr="007F24D2">
        <w:t>sning i förhållande till vad som gäller i</w:t>
      </w:r>
      <w:r>
        <w:t> </w:t>
      </w:r>
      <w:r w:rsidRPr="007F24D2">
        <w:t>dag och att behovet av upp</w:t>
      </w:r>
      <w:r>
        <w:softHyphen/>
      </w:r>
      <w:r w:rsidRPr="007F24D2">
        <w:t>gifter från transportföretag kan förekomma i hela myndighetens verk</w:t>
      </w:r>
      <w:r>
        <w:softHyphen/>
      </w:r>
      <w:r w:rsidRPr="007F24D2">
        <w:t xml:space="preserve">samhet. </w:t>
      </w:r>
      <w:r w:rsidRPr="007D3A6B">
        <w:t>Enligt 25</w:t>
      </w:r>
      <w:r>
        <w:t> </w:t>
      </w:r>
      <w:r w:rsidRPr="007D3A6B">
        <w:t xml:space="preserve">§ andra stycket polislagen </w:t>
      </w:r>
      <w:r>
        <w:t>är</w:t>
      </w:r>
      <w:r w:rsidRPr="007D3A6B">
        <w:t xml:space="preserve"> Polismyndigheten</w:t>
      </w:r>
      <w:r>
        <w:t>s möj</w:t>
      </w:r>
      <w:r>
        <w:softHyphen/>
        <w:t>ligheter att</w:t>
      </w:r>
      <w:r w:rsidRPr="007D3A6B">
        <w:t xml:space="preserve"> begära uppgifter från transportföretag </w:t>
      </w:r>
      <w:r>
        <w:t>begränsade till</w:t>
      </w:r>
      <w:r w:rsidRPr="007D3A6B">
        <w:t xml:space="preserve"> upp</w:t>
      </w:r>
      <w:r>
        <w:softHyphen/>
      </w:r>
      <w:r w:rsidRPr="007D3A6B">
        <w:t>gifter</w:t>
      </w:r>
      <w:r>
        <w:t xml:space="preserve"> som</w:t>
      </w:r>
      <w:r w:rsidRPr="007D3A6B">
        <w:t xml:space="preserve"> kan antas ha betydelse för den brottsbekämpande verksam</w:t>
      </w:r>
      <w:r>
        <w:softHyphen/>
      </w:r>
      <w:r w:rsidRPr="007D3A6B">
        <w:t xml:space="preserve">heten. </w:t>
      </w:r>
      <w:r>
        <w:t xml:space="preserve">Av förarbetena till den </w:t>
      </w:r>
      <w:r>
        <w:lastRenderedPageBreak/>
        <w:t>ändring av bestämmelsen som gjordes i samband med polis</w:t>
      </w:r>
      <w:r>
        <w:softHyphen/>
        <w:t>omorganisationen framgår att</w:t>
      </w:r>
      <w:r w:rsidRPr="007D3A6B">
        <w:t xml:space="preserve"> Säkerhetspolisen </w:t>
      </w:r>
      <w:r>
        <w:t xml:space="preserve">inte behöver anges i bestämmelsen eftersom myndigheten </w:t>
      </w:r>
      <w:r w:rsidRPr="007D3A6B">
        <w:t>enbart bedriver brottsbekämpande verksamhet (En ny organisation för polisen, del</w:t>
      </w:r>
      <w:r>
        <w:t> </w:t>
      </w:r>
      <w:r w:rsidRPr="007D3A6B">
        <w:t>1, prop.</w:t>
      </w:r>
      <w:r>
        <w:t> </w:t>
      </w:r>
      <w:r w:rsidRPr="007D3A6B">
        <w:t>2013/14:110, s.</w:t>
      </w:r>
      <w:r>
        <w:t> </w:t>
      </w:r>
      <w:r w:rsidRPr="007D3A6B">
        <w:t xml:space="preserve">581). </w:t>
      </w:r>
      <w:r>
        <w:t>Som framgår av avsnitt 7.3 anses all Säker</w:t>
      </w:r>
      <w:r>
        <w:softHyphen/>
        <w:t>hetspolisens verksamhet vara brottsbekämpande och lagförande. Det är inte någon förändring i sak jämfört med tidigare ställningstaganden utan hänger samman med att uttrycket brottsbekämpande verksamhet har fått en snävare innebörd genom brottsdatalagens införande. D</w:t>
      </w:r>
      <w:r w:rsidRPr="007D3A6B">
        <w:t>en begräns</w:t>
      </w:r>
      <w:r>
        <w:softHyphen/>
      </w:r>
      <w:r w:rsidRPr="007D3A6B">
        <w:t xml:space="preserve">ning som utredningen föreslår </w:t>
      </w:r>
      <w:r>
        <w:t xml:space="preserve">finns alltså </w:t>
      </w:r>
      <w:r w:rsidRPr="007D3A6B">
        <w:t xml:space="preserve">inte i dagens reglering. Mot den bakgrunden och </w:t>
      </w:r>
      <w:r>
        <w:t>eftersom</w:t>
      </w:r>
      <w:r w:rsidRPr="007D3A6B">
        <w:t xml:space="preserve"> behovet av uppgifter från transportföretag kan förekomma i Säkerhetspolisens hela verksamhet anser regeringen att </w:t>
      </w:r>
      <w:r>
        <w:t>myndighetens möjligheter att begära uppgifter från transportföretag inte bör begränsas till om uppgifterna behövs för vissa syften.</w:t>
      </w:r>
    </w:p>
    <w:p w14:paraId="65782145" w14:textId="77777777" w:rsidR="000E3A6B" w:rsidRDefault="000E3A6B" w:rsidP="000E3A6B">
      <w:pPr>
        <w:pStyle w:val="Brdtextmedindrag"/>
      </w:pPr>
      <w:r>
        <w:t>Transportföretagen får, som framgår av 26 § polislagen, tillhandahålla Polismyndigheten och Säkerhetspolisen passageraruppgifter genom att göra dem läsbara via terminalåtkomst. Tidigare föreskrevs också att uppgifter som hålls tillgängliga på det sättet inte fick ändras eller på annat sätt bearbetas eller lagras av myndigheterna. Bestämmelsen kunde uppfattas på det sättet att myndig</w:t>
      </w:r>
      <w:r>
        <w:softHyphen/>
        <w:t>heterna inte fick hantera personuppgifterna på annat sätt än att läsa dem på en terminal. Det kunde dock inte ha varit avsikten att regleringen skulle tolkas så snävt, eftersom tillgången till sådana uppgifter skulle vara meningslös om uppgifter av betydelse för brottsbekämpningen inte skulle få tillföras den brottsbekämpande verksamheten. I förarbetena till polisens brotts</w:t>
      </w:r>
      <w:r>
        <w:softHyphen/>
        <w:t>datalag ansåg regeringen därför att det borde förtydligas att bestämmelsen endast hindrar ändring eller bearbetning av uppgifterna i transport</w:t>
      </w:r>
      <w:r>
        <w:softHyphen/>
        <w:t>bolagens it-system (</w:t>
      </w:r>
      <w:r w:rsidRPr="001E136D">
        <w:t>prop. 2017/18:</w:t>
      </w:r>
      <w:r>
        <w:t xml:space="preserve">269 </w:t>
      </w:r>
      <w:r w:rsidRPr="00565A73">
        <w:t>s. 158 f</w:t>
      </w:r>
      <w:r>
        <w:t>.). Ett motsvarande förtydli</w:t>
      </w:r>
      <w:r>
        <w:softHyphen/>
        <w:t xml:space="preserve">gande bör tas in i den nya lagen. </w:t>
      </w:r>
    </w:p>
    <w:p w14:paraId="4CA13805" w14:textId="77777777" w:rsidR="000E3A6B" w:rsidRPr="009137B1" w:rsidRDefault="000E3A6B" w:rsidP="000E3A6B">
      <w:pPr>
        <w:pStyle w:val="Brdtextmedindrag"/>
      </w:pPr>
      <w:r>
        <w:t>Uppgifterna från transportföretagen är till allra största delen informa</w:t>
      </w:r>
      <w:r>
        <w:softHyphen/>
        <w:t>tion om personer som inte är intressanta ur ett brottsbekämpningsper</w:t>
      </w:r>
      <w:r>
        <w:softHyphen/>
        <w:t>spektiv. Utgångspunkten är därför att uppgifterna ska ges så liten sprid</w:t>
      </w:r>
      <w:r>
        <w:softHyphen/>
        <w:t>ning som möjligt. Säkerhetspolisen bör liksom Tullverket och Polismyn</w:t>
      </w:r>
      <w:r>
        <w:softHyphen/>
        <w:t xml:space="preserve">digheten få göra uppgifter från transportföretag gemensamt tillgängliga vid behov (jfr </w:t>
      </w:r>
      <w:r w:rsidRPr="00610FA0">
        <w:t xml:space="preserve">prop. 2017/18:269 s. </w:t>
      </w:r>
      <w:r>
        <w:t>161). Det kan vara uppgifter om någon eller några personer eller transporter som är av betydelse i underrättelse</w:t>
      </w:r>
      <w:r>
        <w:softHyphen/>
        <w:t>verksamheten eller i en brottsutredning som görs gemensamt tillgängliga. Säkerhetspolisen får göra personuppgifter gemensamt tillgängliga om det behövs för några av de uppgifter för vilka Säkerhetspolisen får behandla personuppgifter (</w:t>
      </w:r>
      <w:r w:rsidRPr="00507DAC">
        <w:t>avsnitt </w:t>
      </w:r>
      <w:r>
        <w:t>8.3.1). Någon särskild reglering behövs därför inte.</w:t>
      </w:r>
    </w:p>
    <w:p w14:paraId="5FEEFD7E" w14:textId="77777777" w:rsidR="000E3A6B" w:rsidRDefault="000E3A6B" w:rsidP="000E3A6B">
      <w:pPr>
        <w:pStyle w:val="Brdtextmedindrag"/>
      </w:pPr>
      <w:r>
        <w:t>Tidigare angavs i 26 § tredje stycket polislagen att uppgifter om enskilda per</w:t>
      </w:r>
      <w:r>
        <w:softHyphen/>
        <w:t>so</w:t>
      </w:r>
      <w:r>
        <w:softHyphen/>
        <w:t>ner som ett transportföretag lämnat på annat sätt än genom terminalåt</w:t>
      </w:r>
      <w:r>
        <w:softHyphen/>
        <w:t>komst omedelbart skulle förstöras om de visade sig sakna betydelse för utredning av eller lagföring för brott. Bestämmelsen upphävdes i samband med in</w:t>
      </w:r>
      <w:r>
        <w:softHyphen/>
        <w:t>förandet av polisens brottsdatalag, eftersom uppgifterna får tillräckligt skydd genom bestämmelsen i 2 kap. 17 § första stycket brottsdatalagen om att personuppgifter inte får behandlas under längre tid än som är nöd</w:t>
      </w:r>
      <w:r>
        <w:softHyphen/>
        <w:t xml:space="preserve">vändigt med hänsyn till ändamålet med behandlingen (prop. </w:t>
      </w:r>
      <w:r w:rsidRPr="00610FA0">
        <w:t>2017/18:269 s. </w:t>
      </w:r>
      <w:r>
        <w:t>161 f.). En motsvarande bestämmelse föreslås tas in i den nya lagen (</w:t>
      </w:r>
      <w:r w:rsidRPr="00483ECC">
        <w:t>av</w:t>
      </w:r>
      <w:r w:rsidRPr="00483ECC">
        <w:softHyphen/>
        <w:t>snitt </w:t>
      </w:r>
      <w:r>
        <w:t xml:space="preserve">12.2.1), och någon särskild reglering </w:t>
      </w:r>
      <w:r>
        <w:lastRenderedPageBreak/>
        <w:t>om hur länge personuppgifter från transportföretag får behandlas behövs därför inte.</w:t>
      </w:r>
    </w:p>
    <w:p w14:paraId="6E7FB744" w14:textId="77777777" w:rsidR="000E3A6B" w:rsidRDefault="000E3A6B" w:rsidP="000E3A6B">
      <w:pPr>
        <w:pStyle w:val="Rubrik5utannumrering"/>
      </w:pPr>
      <w:r w:rsidRPr="00961A95">
        <w:t>Behandling</w:t>
      </w:r>
      <w:r>
        <w:t xml:space="preserve"> för nya ändamål</w:t>
      </w:r>
    </w:p>
    <w:p w14:paraId="34A6AC82" w14:textId="77777777" w:rsidR="000E3A6B" w:rsidRPr="00F40521" w:rsidRDefault="000E3A6B" w:rsidP="000E3A6B">
      <w:pPr>
        <w:pStyle w:val="Brdtext"/>
      </w:pPr>
      <w:r>
        <w:t>I dag finns det ingen bestämmelse om vidarebehandling av personupp</w:t>
      </w:r>
      <w:r>
        <w:softHyphen/>
        <w:t>gifter som transportföretag tillhandahåller. Regeringen konstaterar i för</w:t>
      </w:r>
      <w:r>
        <w:softHyphen/>
        <w:t>arbetena till polisens brottsdatalag att riksdagen nyligen har ställt sig bakom att Tullverket ska få behandla personuppgifter av nu aktuellt slag för nya ändamål</w:t>
      </w:r>
      <w:r w:rsidRPr="00543DF3">
        <w:t xml:space="preserve"> </w:t>
      </w:r>
      <w:r>
        <w:t xml:space="preserve">endast om det behövs i enskilda </w:t>
      </w:r>
      <w:r w:rsidRPr="005A04CF">
        <w:t>fall.</w:t>
      </w:r>
      <w:r w:rsidRPr="006D6F50">
        <w:t xml:space="preserve"> Mot</w:t>
      </w:r>
      <w:r>
        <w:t xml:space="preserve"> den bakgrun</w:t>
      </w:r>
      <w:r>
        <w:softHyphen/>
        <w:t>den ansåg regeringen att polisens rätt att behandla personuppgifter som tillhandahålls av transportföretag för nya ändamål bör begränsas på mot</w:t>
      </w:r>
      <w:r>
        <w:softHyphen/>
        <w:t>svarande sätt (</w:t>
      </w:r>
      <w:r w:rsidRPr="00055B14">
        <w:t>prop. </w:t>
      </w:r>
      <w:r w:rsidRPr="00610FA0">
        <w:t>2017/18:</w:t>
      </w:r>
      <w:r>
        <w:t>269</w:t>
      </w:r>
      <w:r w:rsidRPr="00055B14">
        <w:t xml:space="preserve"> </w:t>
      </w:r>
      <w:r>
        <w:t>s. 160 f.). Det bör gälla även för Säkerhets</w:t>
      </w:r>
      <w:r>
        <w:softHyphen/>
        <w:t>polisen.</w:t>
      </w:r>
    </w:p>
    <w:p w14:paraId="7934B3FE" w14:textId="77777777" w:rsidR="000E3A6B" w:rsidRDefault="000E3A6B" w:rsidP="000E3A6B">
      <w:pPr>
        <w:pStyle w:val="Rubrik5utannumrering"/>
      </w:pPr>
      <w:r>
        <w:t>Det bör inte regleras vilka sökbegrepp som får användas</w:t>
      </w:r>
    </w:p>
    <w:p w14:paraId="75E9FD06" w14:textId="77777777" w:rsidR="000E3A6B" w:rsidRDefault="000E3A6B" w:rsidP="000E3A6B">
      <w:pPr>
        <w:pStyle w:val="Brdtextmedindrag"/>
        <w:ind w:firstLine="0"/>
      </w:pPr>
      <w:r>
        <w:t>I dag gäller inga begränsningar i polisens möjligheter att söka i uppgifter från transportföretag. Utredningen föreslog att sådana begränsningar skulle införas för Polismyndigheten men inte för Säkerhetspolisen. I för</w:t>
      </w:r>
      <w:r>
        <w:softHyphen/>
        <w:t>arbetena till polisens brottsdatalag konstaterade regeringen att den före</w:t>
      </w:r>
      <w:r>
        <w:softHyphen/>
        <w:t>slagna sökbegränsningen kunde riskera att försämra Polismyndighetens möjligheter att bekämpa den organiserade gränsöverskridande brottslig</w:t>
      </w:r>
      <w:r>
        <w:softHyphen/>
        <w:t>heten och någon sökbegränsning infördes därför inte (</w:t>
      </w:r>
      <w:r w:rsidRPr="00610FA0">
        <w:t>prop. 2017/18:269 s.</w:t>
      </w:r>
      <w:r w:rsidRPr="00565A73">
        <w:t> </w:t>
      </w:r>
      <w:r>
        <w:t>159 f.). Säkerhetspolisens användning av direkta personuppgifter vid sök</w:t>
      </w:r>
      <w:r>
        <w:softHyphen/>
        <w:t xml:space="preserve">ning i uppgifter från transportföretag bör därför inte heller begränsas. </w:t>
      </w:r>
    </w:p>
    <w:p w14:paraId="2C9CC2CC" w14:textId="77777777" w:rsidR="000E3A6B" w:rsidRDefault="000E3A6B" w:rsidP="000E3A6B">
      <w:pPr>
        <w:pStyle w:val="Rubrik5utannumrering"/>
      </w:pPr>
      <w:r>
        <w:t>Lagen om flygpassageraruppgifter i brottsbekämpningen har företräde</w:t>
      </w:r>
    </w:p>
    <w:p w14:paraId="14E9CA14" w14:textId="77777777" w:rsidR="000E3A6B" w:rsidRPr="00E55C5B" w:rsidRDefault="000E3A6B" w:rsidP="000E3A6B">
      <w:pPr>
        <w:pStyle w:val="Brdtext"/>
        <w:sectPr w:rsidR="000E3A6B" w:rsidRPr="00E55C5B" w:rsidSect="00155500">
          <w:headerReference w:type="even" r:id="rId62"/>
          <w:headerReference w:type="default" r:id="rId63"/>
          <w:footerReference w:type="even" r:id="rId64"/>
          <w:footerReference w:type="default" r:id="rId65"/>
          <w:footerReference w:type="first" r:id="rId66"/>
          <w:type w:val="continuous"/>
          <w:pgSz w:w="9356" w:h="13721" w:code="9"/>
          <w:pgMar w:top="794" w:right="2438" w:bottom="1191" w:left="1021" w:header="0" w:footer="709" w:gutter="0"/>
          <w:cols w:space="708"/>
          <w:docGrid w:linePitch="360"/>
        </w:sectPr>
      </w:pPr>
      <w:r>
        <w:t>Lagen (</w:t>
      </w:r>
      <w:r w:rsidRPr="00565A73">
        <w:t>2018:</w:t>
      </w:r>
      <w:r>
        <w:t xml:space="preserve">1180) om flygpassageraruppgifter i brottsbekämpningen innehåller bl.a. bestämmelser om personuppgiftsbehandling i enlighet med kraven i det s.k. PNR-direktivet. Där </w:t>
      </w:r>
      <w:r w:rsidRPr="00B84169">
        <w:t>reglera</w:t>
      </w:r>
      <w:r>
        <w:t>s</w:t>
      </w:r>
      <w:r w:rsidRPr="00B84169">
        <w:t xml:space="preserve"> skyldigheten för flyg</w:t>
      </w:r>
      <w:r>
        <w:softHyphen/>
      </w:r>
      <w:r w:rsidRPr="00B84169">
        <w:t>bolag att överföra passageraruppgiftssamlingar till särskilda enheter för passagerarinformation i medlemsstaterna, för vilka ändamål personupp</w:t>
      </w:r>
      <w:r>
        <w:softHyphen/>
      </w:r>
      <w:r w:rsidRPr="00B84169">
        <w:t>gifterna får behandlas, hur länge de får lagras och under vilka förutsätt</w:t>
      </w:r>
      <w:r>
        <w:softHyphen/>
      </w:r>
      <w:r w:rsidRPr="00B84169">
        <w:t xml:space="preserve">ningar de får lämnas ut. </w:t>
      </w:r>
      <w:r>
        <w:t>Lagen om flygpassageraruppgifter i brottsbe</w:t>
      </w:r>
      <w:r>
        <w:softHyphen/>
        <w:t>kämpningen kommer att</w:t>
      </w:r>
      <w:r w:rsidRPr="00AB0C94">
        <w:t xml:space="preserve"> ha företräde framför bestämmels</w:t>
      </w:r>
      <w:r>
        <w:t>erna i den nya lagen (</w:t>
      </w:r>
      <w:r w:rsidRPr="00605DCA">
        <w:t>avsnitt 7</w:t>
      </w:r>
      <w:r>
        <w:t>.6).</w:t>
      </w:r>
    </w:p>
    <w:p w14:paraId="67FA1D0E" w14:textId="77777777" w:rsidR="000E3A6B" w:rsidRDefault="000E3A6B" w:rsidP="000E3A6B">
      <w:pPr>
        <w:pStyle w:val="Rubrik1"/>
      </w:pPr>
      <w:bookmarkStart w:id="111" w:name="_Toc9328318"/>
      <w:bookmarkStart w:id="112" w:name="_Toc17451388"/>
      <w:r>
        <w:t>Gemensamt tillgängliga uppgifter</w:t>
      </w:r>
      <w:bookmarkEnd w:id="111"/>
      <w:bookmarkEnd w:id="112"/>
    </w:p>
    <w:p w14:paraId="0139A058" w14:textId="77777777" w:rsidR="000E3A6B" w:rsidRDefault="000E3A6B" w:rsidP="000E3A6B">
      <w:pPr>
        <w:pStyle w:val="Rubrik2"/>
        <w:spacing w:before="0"/>
      </w:pPr>
      <w:bookmarkStart w:id="113" w:name="_Toc9328319"/>
      <w:bookmarkStart w:id="114" w:name="_Toc17451389"/>
      <w:r>
        <w:t>Samma reglering av vad som får göras gemensamt tillgängligt</w:t>
      </w:r>
      <w:bookmarkEnd w:id="113"/>
      <w:bookmarkEnd w:id="114"/>
    </w:p>
    <w:p w14:paraId="1AC905EB" w14:textId="77777777" w:rsidR="000E3A6B" w:rsidRDefault="000E3A6B" w:rsidP="000E3A6B">
      <w:pPr>
        <w:pStyle w:val="Brdtextram"/>
      </w:pPr>
      <w:r>
        <w:rPr>
          <w:b/>
        </w:rPr>
        <w:t>R</w:t>
      </w:r>
      <w:r w:rsidRPr="00420062">
        <w:rPr>
          <w:b/>
        </w:rPr>
        <w:t>egeringens förslag:</w:t>
      </w:r>
      <w:r>
        <w:t xml:space="preserve"> Särskilda bestämmelser ska gälla för behand</w:t>
      </w:r>
      <w:r>
        <w:softHyphen/>
        <w:t>ling av personuppgifter som görs eller har gjorts gemensamt tillgäng</w:t>
      </w:r>
      <w:r>
        <w:softHyphen/>
        <w:t>liga.</w:t>
      </w:r>
    </w:p>
    <w:p w14:paraId="2CF4D9D2" w14:textId="77777777" w:rsidR="000E3A6B" w:rsidRDefault="000E3A6B" w:rsidP="000E3A6B">
      <w:pPr>
        <w:pStyle w:val="Brdtextmedindragram"/>
      </w:pPr>
      <w:r>
        <w:t>Personuppgifter ska få göras gemensamt tillgängliga om det behövs för någon av de uppgifter som Säkerhetspolisen får behandla person</w:t>
      </w:r>
      <w:r>
        <w:softHyphen/>
        <w:t>uppgifter för.</w:t>
      </w:r>
    </w:p>
    <w:p w14:paraId="48551D46" w14:textId="77777777" w:rsidR="000E3A6B" w:rsidRPr="00A76360" w:rsidRDefault="000E3A6B" w:rsidP="000E3A6B">
      <w:pPr>
        <w:pStyle w:val="Brdtextmedindragram"/>
      </w:pPr>
      <w:r>
        <w:lastRenderedPageBreak/>
        <w:t>Bestämmelserna om gemensamt tillgängliga uppgifter ska inte gälla när personuppgifter behandlas med stöd av bestämmelsen om behand</w:t>
      </w:r>
      <w:r>
        <w:softHyphen/>
        <w:t>ling av personuppgifter för diarieföring eller för att utföra andra nöd</w:t>
      </w:r>
      <w:r>
        <w:softHyphen/>
        <w:t>vändiga handläggningsuppgifter.</w:t>
      </w:r>
    </w:p>
    <w:p w14:paraId="0450EFAC" w14:textId="77777777" w:rsidR="000E3A6B" w:rsidRPr="00A76360" w:rsidRDefault="000E3A6B" w:rsidP="000E3A6B">
      <w:pPr>
        <w:pStyle w:val="Brdtextmedindrag"/>
        <w:rPr>
          <w:sz w:val="8"/>
          <w:szCs w:val="8"/>
        </w:rPr>
      </w:pPr>
    </w:p>
    <w:p w14:paraId="30073E33" w14:textId="77777777" w:rsidR="000E3A6B" w:rsidRPr="00B838FA" w:rsidRDefault="000E3A6B" w:rsidP="000E3A6B">
      <w:pPr>
        <w:pStyle w:val="Brdtextmedindrag"/>
      </w:pPr>
      <w:r w:rsidRPr="0006285B">
        <w:rPr>
          <w:b/>
        </w:rPr>
        <w:t>Utredningens förslag</w:t>
      </w:r>
      <w:r>
        <w:rPr>
          <w:b/>
        </w:rPr>
        <w:t xml:space="preserve"> </w:t>
      </w:r>
      <w:r>
        <w:t>överensstämmer i huvudsak med regeringens.</w:t>
      </w:r>
    </w:p>
    <w:p w14:paraId="20EA0485" w14:textId="77777777" w:rsidR="000E3A6B" w:rsidRPr="00B838FA" w:rsidRDefault="000E3A6B" w:rsidP="000E3A6B">
      <w:pPr>
        <w:pStyle w:val="Brdtextmedindrag"/>
      </w:pPr>
      <w:r w:rsidRPr="00616034">
        <w:rPr>
          <w:b/>
        </w:rPr>
        <w:t>Remissinstanserna</w:t>
      </w:r>
      <w:r>
        <w:rPr>
          <w:b/>
        </w:rPr>
        <w:t xml:space="preserve"> </w:t>
      </w:r>
      <w:r>
        <w:t>yttrar sig inte särskilt i denna del.</w:t>
      </w:r>
    </w:p>
    <w:p w14:paraId="4CBC1B90" w14:textId="77777777" w:rsidR="000E3A6B" w:rsidRDefault="000E3A6B" w:rsidP="000E3A6B">
      <w:pPr>
        <w:pStyle w:val="Brdtextmedindrag"/>
      </w:pPr>
      <w:r w:rsidRPr="00616034">
        <w:rPr>
          <w:b/>
        </w:rPr>
        <w:t xml:space="preserve">Skälen för </w:t>
      </w:r>
      <w:r>
        <w:rPr>
          <w:b/>
        </w:rPr>
        <w:t>regeringens</w:t>
      </w:r>
      <w:r w:rsidRPr="00616034">
        <w:rPr>
          <w:b/>
        </w:rPr>
        <w:t xml:space="preserve"> förslag:</w:t>
      </w:r>
      <w:r>
        <w:t xml:space="preserve"> I 6 kap. polisdatalagen (2010:361) finns särskilda bestämmelser som gäller vid behandling av person</w:t>
      </w:r>
      <w:r>
        <w:softHyphen/>
        <w:t>uppgifter som görs eller har gjorts gemensamt tillgängliga. Med gemensamt tillgängliga uppgifter avses uppgifter som inte enbart ett fåtal har tillgång till. För behandling av sådana uppgifter ställs det t.ex. krav på särskilda upplysningar och vidare begränsas möjligheten till sökning. Sådana be</w:t>
      </w:r>
      <w:r>
        <w:softHyphen/>
        <w:t>stämmelser bör finnas även i den nya lagen. För att få en enhetlig syste</w:t>
      </w:r>
      <w:r>
        <w:softHyphen/>
        <w:t>matik bör regleringen</w:t>
      </w:r>
      <w:r w:rsidRPr="00E94E23">
        <w:t xml:space="preserve"> </w:t>
      </w:r>
      <w:r>
        <w:t>om gemensamt tillgängliga uppgifter finnas i ett särskilt kapitel.</w:t>
      </w:r>
    </w:p>
    <w:p w14:paraId="677A3475" w14:textId="77777777" w:rsidR="000E3A6B" w:rsidRDefault="000E3A6B" w:rsidP="000E3A6B">
      <w:pPr>
        <w:pStyle w:val="Brdtextmedindrag"/>
      </w:pPr>
      <w:r>
        <w:t xml:space="preserve">Av 6 kap. 8 § polisdatalagen framgår att personuppgifter får göras gemensamt tillgängliga i Säkerhetspolisens verksamhet om det behövs för något av de ändamål för vilka personuppgifter får behandlas. </w:t>
      </w:r>
      <w:bookmarkStart w:id="115" w:name="_Hlk8045249"/>
      <w:r>
        <w:t>I förarbetena till polisdatalagen konstaterar regeringen att de intressen som Säkerhetspolisen har till uppgift att skydda motiverar att myndigheten ges större handlingsfrihet i fråga om vilka uppgifter som får göras gemensamt tillgängliga. Skälet till det är bl.a. att Säkerhetspolisens verksamhet är inriktad mot brottslighet som till sin natur är svår att upptäcka och att tyngdpunkten i dess brottsbe</w:t>
      </w:r>
      <w:r>
        <w:softHyphen/>
        <w:t>kämpande arbete ligger på underrättelsearbete och renodlat förebyggande arbete. Det konstateras vidare att det är svårt att förutse och i lag uttrycka de olika kategorier av personuppgifter som bör få göras gemensamt till</w:t>
      </w:r>
      <w:r>
        <w:softHyphen/>
        <w:t>gängliga hos Säkerhetspolisen och att myndighetens verksamhet till sin natur är sådan att informationen sprids i mindre utsträckning än inom polisen i övrigt (Integritet och effektivitet i polisens brottsbekämpande verksamhet, prop. 2009/10:85, s. 264).</w:t>
      </w:r>
    </w:p>
    <w:p w14:paraId="563B61D7" w14:textId="77777777" w:rsidR="000E3A6B" w:rsidRDefault="000E3A6B" w:rsidP="000E3A6B">
      <w:pPr>
        <w:pStyle w:val="Brdtextmedindrag"/>
      </w:pPr>
      <w:r>
        <w:t>Enligt regeringens mening är de skäl som anges i förarbetena till polis</w:t>
      </w:r>
      <w:r>
        <w:softHyphen/>
        <w:t>datalagen fortfarande aktuella. Regleringen av när personuppgifter får göras gemensamt tillgängliga bör därför i princip tas in oförändrad i den nya lagen. Den bör dock knytas till bestämmelsen om rättslig grund och de uppgifter för vilka Säkerhetspolisen får behandla personuppgifter, i stället för till ändamålen med behandlingen.</w:t>
      </w:r>
    </w:p>
    <w:bookmarkEnd w:id="115"/>
    <w:p w14:paraId="3F25602E" w14:textId="77777777" w:rsidR="000E3A6B" w:rsidRDefault="000E3A6B" w:rsidP="000E3A6B">
      <w:pPr>
        <w:pStyle w:val="Brdtextmedindrag"/>
      </w:pPr>
      <w:r>
        <w:t>I 6 kap. 8 § andra stycket polisdatalagen föreskrivs att bestämmelserna om gemensamt tillgängliga uppgifter inte gäller när personuppgifter be</w:t>
      </w:r>
      <w:r>
        <w:softHyphen/>
        <w:t>handlas med stöd av den särskilda bestämmelsen om behandling av per</w:t>
      </w:r>
      <w:r>
        <w:softHyphen/>
        <w:t>sonuppgifter för diarieföring eller för att utföra andra nödvändiga hand</w:t>
      </w:r>
      <w:r>
        <w:softHyphen/>
        <w:t>läggningsuppgifter. En motsvarande bestämmelse bör tas in i den nya lagen.</w:t>
      </w:r>
    </w:p>
    <w:p w14:paraId="17E78DD8" w14:textId="77777777" w:rsidR="000E3A6B" w:rsidRDefault="000E3A6B" w:rsidP="000E3A6B">
      <w:pPr>
        <w:pStyle w:val="Rubrik2"/>
      </w:pPr>
      <w:bookmarkStart w:id="116" w:name="_Toc9328320"/>
      <w:bookmarkStart w:id="117" w:name="_Toc17451390"/>
      <w:r w:rsidRPr="00616034">
        <w:t>Särskilda upplysningar</w:t>
      </w:r>
      <w:bookmarkEnd w:id="116"/>
      <w:bookmarkEnd w:id="117"/>
    </w:p>
    <w:p w14:paraId="293955BC" w14:textId="77777777" w:rsidR="000E3A6B" w:rsidRDefault="000E3A6B" w:rsidP="000E3A6B">
      <w:pPr>
        <w:pStyle w:val="Brdtextram"/>
      </w:pPr>
      <w:r w:rsidRPr="00420062">
        <w:rPr>
          <w:b/>
        </w:rPr>
        <w:t>Regeringens förslag:</w:t>
      </w:r>
      <w:r>
        <w:t xml:space="preserve"> Om det ändamål som gemensamt tillgängliga personuppgifter behandlas för inte framgår av sammanhanget eller på något annat sätt, ska det tydliggöras genom en särskild upplysning.</w:t>
      </w:r>
    </w:p>
    <w:p w14:paraId="179AE4F7" w14:textId="77777777" w:rsidR="000E3A6B" w:rsidRDefault="000E3A6B" w:rsidP="000E3A6B">
      <w:pPr>
        <w:pStyle w:val="Brdtextmedindragram"/>
      </w:pPr>
      <w:r>
        <w:lastRenderedPageBreak/>
        <w:t>Om uppgifter som är gemensamt tillgängliga direkt kan hänföras till en person som inte är misstänkt för brott eller för att ha utövat eller komma att utöva brottslig verksamhet</w:t>
      </w:r>
      <w:r w:rsidRPr="00404603">
        <w:t xml:space="preserve"> </w:t>
      </w:r>
      <w:r>
        <w:t>som omfattas av lagens tillämpningsområde, ska det genom en särskild upplysning eller på något annat sätt framgå att personen inte är misstänkt.</w:t>
      </w:r>
    </w:p>
    <w:p w14:paraId="2C4E9F23" w14:textId="77777777" w:rsidR="000E3A6B" w:rsidRPr="00A76360" w:rsidRDefault="000E3A6B" w:rsidP="000E3A6B">
      <w:pPr>
        <w:pStyle w:val="Brdtextmedindragram"/>
      </w:pPr>
      <w:r>
        <w:t>Uppgifter om en person som kan antas ha direkt samband med brottslig verksamhet ska som regel förses med en upplysning om uppgiftslämnarens trovärdighet och uppgifternas riktighet i sak, om det inte på grund av omständigheterna är onödigt.</w:t>
      </w:r>
    </w:p>
    <w:p w14:paraId="5F3BDF86" w14:textId="77777777" w:rsidR="000E3A6B" w:rsidRPr="00A76360" w:rsidRDefault="000E3A6B" w:rsidP="000E3A6B">
      <w:pPr>
        <w:pStyle w:val="Brdtextmedindrag"/>
        <w:rPr>
          <w:sz w:val="8"/>
          <w:szCs w:val="8"/>
        </w:rPr>
      </w:pPr>
    </w:p>
    <w:p w14:paraId="16FB0168" w14:textId="77777777" w:rsidR="000E3A6B" w:rsidRPr="004101F0" w:rsidRDefault="000E3A6B" w:rsidP="000E3A6B">
      <w:pPr>
        <w:pStyle w:val="Brdtextmedindrag"/>
      </w:pPr>
      <w:r w:rsidRPr="0006285B">
        <w:rPr>
          <w:b/>
        </w:rPr>
        <w:t>Utredningens förslag</w:t>
      </w:r>
      <w:r>
        <w:rPr>
          <w:b/>
        </w:rPr>
        <w:t xml:space="preserve"> </w:t>
      </w:r>
      <w:r>
        <w:t xml:space="preserve">överensstämmer i huvudsak med regeringens. </w:t>
      </w:r>
    </w:p>
    <w:p w14:paraId="3671B192" w14:textId="77777777" w:rsidR="000E3A6B" w:rsidRPr="004101F0" w:rsidRDefault="000E3A6B" w:rsidP="000E3A6B">
      <w:pPr>
        <w:pStyle w:val="Brdtextmedindrag"/>
      </w:pPr>
      <w:r w:rsidRPr="00616034">
        <w:rPr>
          <w:b/>
        </w:rPr>
        <w:t>Remissinstanserna:</w:t>
      </w:r>
      <w:r>
        <w:rPr>
          <w:b/>
        </w:rPr>
        <w:t xml:space="preserve"> </w:t>
      </w:r>
      <w:r w:rsidRPr="002C6FF1">
        <w:rPr>
          <w:i/>
        </w:rPr>
        <w:t>Datainspektionen</w:t>
      </w:r>
      <w:r w:rsidRPr="002C6FF1">
        <w:t xml:space="preserve"> avstyrker utredningens förslag att kravet på särskilda upplysningar enbart ska gälla om personuppgifter</w:t>
      </w:r>
      <w:r>
        <w:softHyphen/>
      </w:r>
      <w:r w:rsidRPr="002C6FF1">
        <w:t>na har gjorts gemensamt tillgängliga.</w:t>
      </w:r>
      <w:r>
        <w:t xml:space="preserve"> Behoven av undantag kan regleras på motsvarande sätt som i 2 kap. 9 § brottsdatalagen genom att det anges att kravet gäller ”så långt det är möjligt”. Inspektionen anser vidare att det i stället för en upplysning om att någon inte är misstänkt bör föreskri</w:t>
      </w:r>
      <w:r>
        <w:softHyphen/>
        <w:t>vas att olika kategorier av registrerade, t.ex. misstänkta, brottsoffer och vittnen, ska särskiljas</w:t>
      </w:r>
      <w:r w:rsidRPr="00033EF8">
        <w:t>.</w:t>
      </w:r>
      <w:r>
        <w:t xml:space="preserve"> Datai</w:t>
      </w:r>
      <w:r w:rsidRPr="00A0246B">
        <w:t xml:space="preserve">nspektionen anser </w:t>
      </w:r>
      <w:r>
        <w:t xml:space="preserve">också </w:t>
      </w:r>
      <w:r w:rsidRPr="00A0246B">
        <w:t>att kravet på sär</w:t>
      </w:r>
      <w:r>
        <w:softHyphen/>
      </w:r>
      <w:r w:rsidRPr="00A0246B">
        <w:t>skilda upplysningar ska gälla när uppgifter såväl</w:t>
      </w:r>
      <w:r>
        <w:t xml:space="preserve"> ”</w:t>
      </w:r>
      <w:r w:rsidRPr="00A0246B">
        <w:t>direkt som indirekt kan hänföras till en person som inte är misstänkt</w:t>
      </w:r>
      <w:r>
        <w:t>”</w:t>
      </w:r>
      <w:r w:rsidRPr="00A0246B">
        <w:t>.</w:t>
      </w:r>
      <w:r>
        <w:t xml:space="preserve"> </w:t>
      </w:r>
      <w:r w:rsidRPr="009D08EB">
        <w:rPr>
          <w:i/>
        </w:rPr>
        <w:t>Säkerhets- och integritets</w:t>
      </w:r>
      <w:r>
        <w:rPr>
          <w:i/>
        </w:rPr>
        <w:softHyphen/>
      </w:r>
      <w:r w:rsidRPr="009D08EB">
        <w:rPr>
          <w:i/>
        </w:rPr>
        <w:t>skyddsnämnden</w:t>
      </w:r>
      <w:r>
        <w:t xml:space="preserve"> föreslår att bestämmelsen om särskilda upplysningar om misstanke ska formuleras på ett annat sätt för att det ska bli tydligare när kravet gäller.</w:t>
      </w:r>
    </w:p>
    <w:p w14:paraId="42B6101F" w14:textId="77777777" w:rsidR="000E3A6B" w:rsidRDefault="000E3A6B" w:rsidP="000E3A6B">
      <w:pPr>
        <w:pStyle w:val="Rubrik4utannumrering"/>
      </w:pPr>
      <w:r w:rsidRPr="00616034">
        <w:t>Skälen för regeringens förslag</w:t>
      </w:r>
    </w:p>
    <w:p w14:paraId="5D95462F" w14:textId="77777777" w:rsidR="000E3A6B" w:rsidRDefault="000E3A6B" w:rsidP="000E3A6B">
      <w:pPr>
        <w:pStyle w:val="Rubrik5utannumrering"/>
        <w:spacing w:before="0"/>
      </w:pPr>
      <w:r>
        <w:t>Särskild upplysning om ändamålet med behandlingen</w:t>
      </w:r>
    </w:p>
    <w:p w14:paraId="42B25982" w14:textId="77777777" w:rsidR="000E3A6B" w:rsidRPr="00B132F9" w:rsidRDefault="000E3A6B" w:rsidP="000E3A6B">
      <w:pPr>
        <w:pStyle w:val="Brdtext"/>
      </w:pPr>
      <w:r w:rsidDel="00253EFF">
        <w:t>Enligt 6 kap. 9 § polisdatalagen ska det genom en särskild upplysning eller på något annat sätt framgå för vilket närmare ändamål personupp</w:t>
      </w:r>
      <w:r w:rsidDel="00253EFF">
        <w:softHyphen/>
        <w:t xml:space="preserve">gifter som har gjorts gemensamt tillgängliga behandlas. </w:t>
      </w:r>
      <w:r>
        <w:t xml:space="preserve">Både av hänsyn till verksamheten och till den personliga integriteten är det viktigt att det framgår för vilket ändamål en personuppgift behandlas. </w:t>
      </w:r>
      <w:bookmarkStart w:id="118" w:name="_Hlk8045828"/>
      <w:r>
        <w:t>Från integritets</w:t>
      </w:r>
      <w:r>
        <w:softHyphen/>
        <w:t>synpunkt har det betydelse bl.a. för möjligheterna att genom tekniska för</w:t>
      </w:r>
      <w:r>
        <w:softHyphen/>
        <w:t>faranden eller administrativa bestämmelser kunna styra åtkomsten till vissa uppgifter. Att ändamålet med behandlingen framgår kan vidare vara en förutsättning för att en tillsynsmyndighet ska kunna kontrollera om viss behandling är berättigad och utförs i enlighet med lagens be</w:t>
      </w:r>
      <w:r>
        <w:softHyphen/>
        <w:t>stämmelser. Information om ändamålet med behandlingen behövs också för att de tjänstemän som får tillgång till personuppgifter ska kunna värdera uppgifterna korrekt och använda sig av dem på ett effektivt och lagenligt sätt. Informationen behövs bl.a. för att kunna ta ställning till om uppgiften får och bör behandlas för ett nytt ändamål.</w:t>
      </w:r>
      <w:bookmarkEnd w:id="118"/>
      <w:r>
        <w:t xml:space="preserve"> En bestämmelse som föreskriver att det ska framgå för vilket ändamål personuppgifter be</w:t>
      </w:r>
      <w:r>
        <w:softHyphen/>
        <w:t>handlas bör därför tas in i den nya lagen. På samma sätt som i dag bör dock särskilda upplysningar krävas endast om ändamålet inte framgår av sammanhanget eller på något annat sätt. Bestämmelsen bör formuleras på samma sätt som 2 kap. 3 § andra stycket brottsdatalagen.</w:t>
      </w:r>
    </w:p>
    <w:p w14:paraId="4F20A14C" w14:textId="77777777" w:rsidR="000E3A6B" w:rsidRPr="00616034" w:rsidRDefault="000E3A6B" w:rsidP="000E3A6B">
      <w:pPr>
        <w:pStyle w:val="Rubrik5utannumrering"/>
      </w:pPr>
      <w:r w:rsidRPr="00616034">
        <w:lastRenderedPageBreak/>
        <w:t>Upplysning om att den registrerade inte är misstänkt</w:t>
      </w:r>
    </w:p>
    <w:p w14:paraId="31D8CEFB" w14:textId="77777777" w:rsidR="000E3A6B" w:rsidRDefault="000E3A6B" w:rsidP="000E3A6B">
      <w:pPr>
        <w:pStyle w:val="Brdtext"/>
      </w:pPr>
      <w:r w:rsidDel="00253EFF">
        <w:t>Om uppgifter direkt kan hänföras till en person som inte är misstänkt för brott eller för att ha utövat eller komma att utöva brottslig verksamhet, ska det enligt 6 kap. 10 § första stycket polisdatalagen genom en särskild upplysning eller på något annat sätt framgå att personen inte är miss</w:t>
      </w:r>
      <w:r>
        <w:softHyphen/>
      </w:r>
      <w:r w:rsidDel="00253EFF">
        <w:t xml:space="preserve">tänkt. </w:t>
      </w:r>
    </w:p>
    <w:p w14:paraId="65893C03" w14:textId="77777777" w:rsidR="000E3A6B" w:rsidRDefault="000E3A6B" w:rsidP="000E3A6B">
      <w:pPr>
        <w:pStyle w:val="Brdtextmedindrag"/>
      </w:pPr>
      <w:bookmarkStart w:id="119" w:name="_Hlk8046731"/>
      <w:r>
        <w:t>Det är av stor betydelse för skyddet av den personliga integriteten vid brottsbekämpning att personuppgifter behandlas på ett sådant sätt att det framgår om en person är misstänkt eller inte. Ofta framgår det av om</w:t>
      </w:r>
      <w:r>
        <w:softHyphen/>
        <w:t>ständigheterna eller sammanhanget i vilket personuppgifterna behandlas att en uppgift avser en person som inte är misstänkt. Det är främst i det inledande skedet av en förundersökning och i underrättelseverksamhet som det kan vara otydligt vilken roll en person har och det är framför allt när uppgifter behandlas utanför sitt ursprungliga sammanhang som sär</w:t>
      </w:r>
      <w:r>
        <w:softHyphen/>
        <w:t xml:space="preserve">skilda upplysningar kan behövas. </w:t>
      </w:r>
      <w:bookmarkEnd w:id="119"/>
      <w:r>
        <w:t xml:space="preserve">Det bör därför tas in en bestämmelse i den nya lagen om att det ska framgå om personuppgifter direkt hänför sig till en person som inte är misstänkt för att ha utövat brottslig verksamhet. Det bör tydliggöras att upplysningen ska avse brott eller brottslig verksamhet som Säkerhetspolisen har till uppgift att bekämpa. Bestämmelsen bör formuleras på det sätt </w:t>
      </w:r>
      <w:r w:rsidRPr="009D08EB">
        <w:rPr>
          <w:i/>
        </w:rPr>
        <w:t>Säkerhets- och integritets</w:t>
      </w:r>
      <w:r>
        <w:rPr>
          <w:i/>
        </w:rPr>
        <w:softHyphen/>
      </w:r>
      <w:r w:rsidRPr="009D08EB">
        <w:rPr>
          <w:i/>
        </w:rPr>
        <w:t>skyddsnämnden</w:t>
      </w:r>
      <w:r>
        <w:t xml:space="preserve"> föreslår för att det ska bli tydligt när kravet på särskild upplysning gäller. </w:t>
      </w:r>
    </w:p>
    <w:p w14:paraId="5CD02E35" w14:textId="77777777" w:rsidR="000E3A6B" w:rsidRDefault="000E3A6B" w:rsidP="000E3A6B">
      <w:pPr>
        <w:pStyle w:val="Brdtextmedindrag"/>
      </w:pPr>
      <w:r>
        <w:t>I 2 kap. 9 § brottsdatalagen (</w:t>
      </w:r>
      <w:r w:rsidRPr="009C6D35">
        <w:t>2018:</w:t>
      </w:r>
      <w:r>
        <w:t>1177) föreskrivs att så långt det är möjligt ska personuppgifter som rör olika kategorier av registrerade, som personer som är misstänkta eller dömda för brott, brottsoffer eller andra som berörs av ett brott, särskiljas. Om det inte framgår av sammanhanget eller på något annat sätt vilken kategori personen tillhör, ska det tydlig</w:t>
      </w:r>
      <w:r>
        <w:softHyphen/>
        <w:t xml:space="preserve">göras genom en särskild upplysning. </w:t>
      </w:r>
      <w:r w:rsidRPr="00AA0D62">
        <w:rPr>
          <w:i/>
        </w:rPr>
        <w:t>Datainspektionen</w:t>
      </w:r>
      <w:r>
        <w:t xml:space="preserve"> anser att den modellen bör användas även i den nya lagen i stället för att det bara ska framgå att någon inte är misstänkt. </w:t>
      </w:r>
      <w:bookmarkStart w:id="120" w:name="_Hlk8046989"/>
      <w:r>
        <w:t>Kravet på att olika kategorier av regi</w:t>
      </w:r>
      <w:r>
        <w:softHyphen/>
        <w:t>strerade ska särskiljas har sin grund i dataskyddsdirektivet. Med hänsyn till att Säkerhetspolisen ofta behandlar personuppgifter i ett tidigt skede i sin underrättelseverksamhet, då det normalt inte går att urskilja lika tyd</w:t>
      </w:r>
      <w:r>
        <w:softHyphen/>
        <w:t>liga kopplingar till konkreta brott eller brottslig verksamhet som inom Polismyndigheten, och det då är svårt att veta vilken roll olika personer har, är det inte rimligt att fler kategorier av personer ska särskiljas</w:t>
      </w:r>
      <w:bookmarkEnd w:id="120"/>
      <w:r>
        <w:t>. Det bör därför inte krävas mer än att det framgår om en person inte är misstänkt.</w:t>
      </w:r>
    </w:p>
    <w:p w14:paraId="39898F68" w14:textId="77777777" w:rsidR="000E3A6B" w:rsidRDefault="000E3A6B" w:rsidP="000E3A6B">
      <w:pPr>
        <w:pStyle w:val="Brdtextmedindrag"/>
      </w:pPr>
      <w:r w:rsidRPr="0026622B">
        <w:rPr>
          <w:i/>
        </w:rPr>
        <w:t xml:space="preserve">Datainspektionen </w:t>
      </w:r>
      <w:r>
        <w:t xml:space="preserve">har vidare ansett </w:t>
      </w:r>
      <w:r w:rsidRPr="00A0246B">
        <w:t>att kravet på särskilda upplysningar ska gälla när uppgifter såväl</w:t>
      </w:r>
      <w:r>
        <w:t xml:space="preserve"> ”</w:t>
      </w:r>
      <w:r w:rsidRPr="00A0246B">
        <w:t>direkt som indirekt kan hänföras till en per</w:t>
      </w:r>
      <w:r>
        <w:softHyphen/>
      </w:r>
      <w:r w:rsidRPr="00A0246B">
        <w:t>son som inte är misstänkt</w:t>
      </w:r>
      <w:r>
        <w:t>”</w:t>
      </w:r>
      <w:r w:rsidRPr="00A0246B">
        <w:t>.</w:t>
      </w:r>
      <w:r>
        <w:t xml:space="preserve"> Uttrycket ”uppgifter som direkt kan hänföras till en person” finns redan i dag</w:t>
      </w:r>
      <w:r w:rsidRPr="00B7736F">
        <w:t xml:space="preserve"> </w:t>
      </w:r>
      <w:r>
        <w:t xml:space="preserve">i 6 kap. 10 § första stycket polisdatalagen. Motsvarande skrivning finns också i 3 kap. 4 § polisens brottsdatalag. Utredningen föreslår inte någon ändring. Regeringen anser inte heller att det finns skäl att ändra lagtexten i denna del utifrån vad </w:t>
      </w:r>
      <w:r w:rsidRPr="00B80E51">
        <w:rPr>
          <w:i/>
        </w:rPr>
        <w:t>Datainspektionen</w:t>
      </w:r>
      <w:r>
        <w:t xml:space="preserve"> anfört.</w:t>
      </w:r>
    </w:p>
    <w:p w14:paraId="6D4F4EB0" w14:textId="77777777" w:rsidR="000E3A6B" w:rsidRPr="00616034" w:rsidRDefault="000E3A6B" w:rsidP="000E3A6B">
      <w:pPr>
        <w:pStyle w:val="Rubrik5utannumrering"/>
      </w:pPr>
      <w:r w:rsidRPr="00616034">
        <w:t>Upplysning om uppgiftslämnarens trovärdighet och uppgifternas riktighet i sak</w:t>
      </w:r>
    </w:p>
    <w:p w14:paraId="168AA1D6" w14:textId="77777777" w:rsidR="000E3A6B" w:rsidRPr="00616034" w:rsidRDefault="000E3A6B" w:rsidP="000E3A6B">
      <w:pPr>
        <w:overflowPunct w:val="0"/>
        <w:autoSpaceDE w:val="0"/>
        <w:autoSpaceDN w:val="0"/>
        <w:adjustRightInd w:val="0"/>
        <w:spacing w:after="0" w:line="240" w:lineRule="auto"/>
        <w:jc w:val="both"/>
        <w:textAlignment w:val="baseline"/>
        <w:rPr>
          <w:rFonts w:ascii="Times New Roman" w:hAnsi="Times New Roman"/>
          <w:sz w:val="20"/>
        </w:rPr>
      </w:pPr>
      <w:r w:rsidRPr="00616034" w:rsidDel="00253EFF">
        <w:rPr>
          <w:rFonts w:ascii="Times New Roman" w:hAnsi="Times New Roman"/>
          <w:sz w:val="20"/>
        </w:rPr>
        <w:t>I 6 kap. 10 § andra stycket polisdatalagen ställs det krav på att uppgifter om en person som kan antas ha samband med misstänkt brottslig verk</w:t>
      </w:r>
      <w:r>
        <w:rPr>
          <w:rFonts w:ascii="Times New Roman" w:hAnsi="Times New Roman"/>
          <w:sz w:val="20"/>
        </w:rPr>
        <w:softHyphen/>
      </w:r>
      <w:r w:rsidRPr="00616034" w:rsidDel="00253EFF">
        <w:rPr>
          <w:rFonts w:ascii="Times New Roman" w:hAnsi="Times New Roman"/>
          <w:sz w:val="20"/>
        </w:rPr>
        <w:t xml:space="preserve">samhet ska förses med en upplysning om uppgiftslämnarens trovärdighet </w:t>
      </w:r>
      <w:r w:rsidRPr="00616034" w:rsidDel="00253EFF">
        <w:rPr>
          <w:rFonts w:ascii="Times New Roman" w:hAnsi="Times New Roman"/>
          <w:sz w:val="20"/>
        </w:rPr>
        <w:lastRenderedPageBreak/>
        <w:t>och uppgifternas riktighet i sak. Någon upplysning krävs dock inte om det på grund av särskilda omständigheter är onödigt eller om uppgifterna ingår i en uppgiftssamling som har skapats för att bearbeta och analysera information och bearbetningen och analysen befinner sig i ett inledande skede.</w:t>
      </w:r>
    </w:p>
    <w:p w14:paraId="5F6F57CC" w14:textId="77777777" w:rsidR="000E3A6B" w:rsidRDefault="000E3A6B" w:rsidP="000E3A6B">
      <w:pPr>
        <w:pStyle w:val="Brdtextmedindrag"/>
      </w:pPr>
      <w:r w:rsidRPr="00616034">
        <w:t xml:space="preserve">På samma sätt som det är viktigt att det framgår om en uppgift rör en icke misstänkt person, är det viktigt att det framgår hur tillförlitlig en underrättelseuppgift bedöms vara. </w:t>
      </w:r>
      <w:bookmarkStart w:id="121" w:name="_Hlk8047715"/>
      <w:r w:rsidRPr="00616034">
        <w:t xml:space="preserve">Syftet med en sådan bestämmelse är dels att stärka skyddet för den enskildes integritet, dels att förhindra att uppgifter, vilkas tillförlitlighet och trovärdighet är begränsad, läggs till grund för bedömningar och åtgärder som inte är sakligt motiverade </w:t>
      </w:r>
      <w:bookmarkEnd w:id="121"/>
      <w:r w:rsidRPr="00616034">
        <w:t>(</w:t>
      </w:r>
      <w:r>
        <w:t xml:space="preserve">Integritet och effektivitet i polisens brottsbekämpande verksamhet, </w:t>
      </w:r>
      <w:r w:rsidRPr="00616034">
        <w:t>prop. 2009/10:85</w:t>
      </w:r>
      <w:r>
        <w:t>,</w:t>
      </w:r>
      <w:r w:rsidRPr="00616034">
        <w:t xml:space="preserve"> s. 265). En motsvarande bestämmelse bör därför tas in i den nya lagen.</w:t>
      </w:r>
      <w:r>
        <w:t xml:space="preserve"> </w:t>
      </w:r>
    </w:p>
    <w:p w14:paraId="4D880AC5" w14:textId="77777777" w:rsidR="000E3A6B" w:rsidRDefault="000E3A6B" w:rsidP="000E3A6B">
      <w:pPr>
        <w:pStyle w:val="Brdtextmedindrag"/>
      </w:pPr>
      <w:r>
        <w:t>Kravet på upplysning om uppgiftslämnarens trovärdighet och upp</w:t>
      </w:r>
      <w:r>
        <w:softHyphen/>
        <w:t>gif</w:t>
      </w:r>
      <w:r>
        <w:softHyphen/>
        <w:t>ternas riktighet i sak bör endast avse uppgifter om den som kan antas utöva eller komma att utöva den brottsliga verksamheten. Eftersom det krav som gäller för anknytningen till den brottsliga verksamheten således är mycket lågt ställt träffar regleringen en relativt vid personkrets. Så snart det finns något som stöder ett antagande om att en person har direkt samband med brottslig verksamhet och det är fråga om uppgifter som görs gemensamt tillgängliga bör således uppgifterna om personen förses med särskild upplysning. Det är vidare endast sådana uppgifter som be</w:t>
      </w:r>
      <w:r>
        <w:softHyphen/>
        <w:t>lyser på vilket sätt personen är knuten till brottsligheten som bör förses med upplysning om uppgiftslämnarens trovärdighet och uppgifternas rik</w:t>
      </w:r>
      <w:r>
        <w:softHyphen/>
        <w:t>tighet i sak. Det kan, förutom anknytningen till den brottsliga verksam</w:t>
      </w:r>
      <w:r>
        <w:softHyphen/>
        <w:t>heten, t.ex. röra sig om uppgifter om brottslighetens art och omfattning. Uppgifter av det slaget kan behöva förses med särskilda upplysningar för att personens anknytning till brottsligheten ska kunna bedömas (</w:t>
      </w:r>
      <w:r w:rsidRPr="00557607">
        <w:t xml:space="preserve">jfr </w:t>
      </w:r>
      <w:r w:rsidRPr="006C6687">
        <w:t>Brottsdatala</w:t>
      </w:r>
      <w:r>
        <w:t xml:space="preserve">g – kompletterande lagstiftning, </w:t>
      </w:r>
      <w:r w:rsidRPr="00557607">
        <w:t>prop. 2017/18:269</w:t>
      </w:r>
      <w:r>
        <w:t>,</w:t>
      </w:r>
      <w:r w:rsidRPr="00557607">
        <w:t xml:space="preserve"> s. 111).</w:t>
      </w:r>
    </w:p>
    <w:p w14:paraId="7712035A" w14:textId="77777777" w:rsidR="000E3A6B" w:rsidRDefault="000E3A6B" w:rsidP="000E3A6B">
      <w:pPr>
        <w:pStyle w:val="Brdtextmedindrag"/>
      </w:pPr>
      <w:r>
        <w:t>På samma sätt som i dag bör det göras undantag från kravet på särskild upplysning om det inte finns något behov av en sådan därför att det framgår av sammanhanget vem som är uppgiftslämnare och hur tro</w:t>
      </w:r>
      <w:r>
        <w:softHyphen/>
        <w:t>värdig uppgiften är eller det av annat skäl är onödigt med en sådan upp</w:t>
      </w:r>
      <w:r>
        <w:softHyphen/>
        <w:t xml:space="preserve">lysning. </w:t>
      </w:r>
      <w:bookmarkStart w:id="122" w:name="_Hlk8047790"/>
      <w:r w:rsidRPr="000E57D1">
        <w:t>Den nuvarande formuleringen av bestämmelse</w:t>
      </w:r>
      <w:r>
        <w:t>n</w:t>
      </w:r>
      <w:r w:rsidRPr="000E57D1">
        <w:t xml:space="preserve"> innebär att det krävs särskild upplysning om det inte på grund av särskilda </w:t>
      </w:r>
      <w:r>
        <w:t>omständig</w:t>
      </w:r>
      <w:r>
        <w:softHyphen/>
      </w:r>
      <w:r w:rsidRPr="000E57D1">
        <w:t xml:space="preserve">heter är onödigt. Det har framkommit att det anses vara oklart vilka särskilda omständigheter som kan föranleda avsteg från huvudregeln och att det har lett till en omotiverat restriktiv tillämpning. </w:t>
      </w:r>
      <w:r>
        <w:t>Regeringen har därför i propositionen Brottsdatalag – kompletterande lagstiftning före</w:t>
      </w:r>
      <w:r>
        <w:softHyphen/>
        <w:t>slagit att r</w:t>
      </w:r>
      <w:r w:rsidRPr="000E57D1">
        <w:t xml:space="preserve">egleringen </w:t>
      </w:r>
      <w:r>
        <w:t>ska</w:t>
      </w:r>
      <w:r w:rsidRPr="000E57D1">
        <w:t xml:space="preserve"> ändras så att det ställs krav på särskilda upp</w:t>
      </w:r>
      <w:r>
        <w:softHyphen/>
      </w:r>
      <w:r w:rsidRPr="000E57D1">
        <w:t>lysningar om det inte på grund av omständigheterna är onödigt.</w:t>
      </w:r>
      <w:bookmarkEnd w:id="122"/>
      <w:r w:rsidRPr="000E57D1">
        <w:t xml:space="preserve"> Med en sådan formulering undviker man den osäkerhet som kan finnas om vilken typ av omständigheter som kan göra behovet av särskilda upplysningar överflödigt. </w:t>
      </w:r>
      <w:bookmarkStart w:id="123" w:name="_Hlk9434391"/>
      <w:r w:rsidRPr="000E57D1">
        <w:t>Om de samlade omständigheterna gör att trovärdigheten och riktigheten kan bedömas bör det vara tillräckligt</w:t>
      </w:r>
      <w:bookmarkEnd w:id="123"/>
      <w:r>
        <w:t xml:space="preserve"> (</w:t>
      </w:r>
      <w:r w:rsidRPr="00557607">
        <w:t>prop. 2017/18:</w:t>
      </w:r>
      <w:r>
        <w:t>269 s. 111 f.)</w:t>
      </w:r>
      <w:r w:rsidRPr="000E57D1">
        <w:t>.</w:t>
      </w:r>
      <w:r>
        <w:t xml:space="preserve"> Samma formulering bör användas i den nya lagen. Regeringen</w:t>
      </w:r>
      <w:r w:rsidRPr="00616034">
        <w:t xml:space="preserve"> återkommer</w:t>
      </w:r>
      <w:r>
        <w:t xml:space="preserve"> </w:t>
      </w:r>
      <w:r w:rsidRPr="00B70B16">
        <w:t>i avsnitt 10.3</w:t>
      </w:r>
      <w:r w:rsidRPr="00616034">
        <w:t xml:space="preserve"> till undantaget för ostrukturerad underrättelse</w:t>
      </w:r>
      <w:r>
        <w:softHyphen/>
      </w:r>
      <w:r w:rsidRPr="00616034">
        <w:t>information.</w:t>
      </w:r>
    </w:p>
    <w:p w14:paraId="09178118" w14:textId="77777777" w:rsidR="000E3A6B" w:rsidRPr="00E71534" w:rsidDel="00253EFF" w:rsidRDefault="000E3A6B" w:rsidP="000E3A6B">
      <w:pPr>
        <w:keepNext/>
        <w:tabs>
          <w:tab w:val="left" w:pos="907"/>
        </w:tabs>
        <w:spacing w:before="240" w:after="80" w:line="210" w:lineRule="exact"/>
        <w:rPr>
          <w:rFonts w:ascii="Times New Roman" w:eastAsia="Calibri" w:hAnsi="Times New Roman"/>
          <w:i/>
          <w:sz w:val="20"/>
          <w:szCs w:val="22"/>
        </w:rPr>
      </w:pPr>
      <w:r w:rsidRPr="00E71534" w:rsidDel="00253EFF">
        <w:rPr>
          <w:rFonts w:ascii="Times New Roman" w:eastAsia="Calibri" w:hAnsi="Times New Roman"/>
          <w:i/>
          <w:sz w:val="20"/>
          <w:szCs w:val="22"/>
        </w:rPr>
        <w:lastRenderedPageBreak/>
        <w:t>Särskilda upplysningar bara om uppgifterna är gemensamt tillgängliga</w:t>
      </w:r>
    </w:p>
    <w:p w14:paraId="65C030AF" w14:textId="77777777" w:rsidR="000E3A6B" w:rsidRPr="00616034" w:rsidRDefault="000E3A6B" w:rsidP="000E3A6B">
      <w:pPr>
        <w:pStyle w:val="Brdtextmedindrag"/>
        <w:ind w:firstLine="0"/>
      </w:pPr>
      <w:r w:rsidRPr="002C6FF1" w:rsidDel="00253EFF">
        <w:t xml:space="preserve">Kraven på särskilda upplysningar </w:t>
      </w:r>
      <w:r w:rsidDel="00253EFF">
        <w:t xml:space="preserve">i </w:t>
      </w:r>
      <w:r w:rsidRPr="00601271" w:rsidDel="00253EFF">
        <w:t>6</w:t>
      </w:r>
      <w:r w:rsidDel="00253EFF">
        <w:t xml:space="preserve"> kap. 9 och 10 §§ </w:t>
      </w:r>
      <w:r w:rsidRPr="00601271" w:rsidDel="00253EFF">
        <w:t>gäller</w:t>
      </w:r>
      <w:r w:rsidRPr="002C6FF1" w:rsidDel="00253EFF">
        <w:t xml:space="preserve"> enligt nuva</w:t>
      </w:r>
      <w:r>
        <w:softHyphen/>
      </w:r>
      <w:r w:rsidRPr="002C6FF1" w:rsidDel="00253EFF">
        <w:t>rande reglering endast upp</w:t>
      </w:r>
      <w:r w:rsidDel="00253EFF">
        <w:softHyphen/>
      </w:r>
      <w:r w:rsidRPr="002C6FF1" w:rsidDel="00253EFF">
        <w:t>gifter som har gjorts gemensamt tillgängliga.</w:t>
      </w:r>
      <w:r w:rsidRPr="00136CFC" w:rsidDel="00253EFF">
        <w:t xml:space="preserve"> I förarbetena till polisdatalagen diskuteras ingående skälen för att ha sådana bestämmelser och när särskilda upplysningar inte behövs (</w:t>
      </w:r>
      <w:r w:rsidDel="00253EFF">
        <w:t>prop.</w:t>
      </w:r>
      <w:r>
        <w:t xml:space="preserve"> </w:t>
      </w:r>
      <w:r w:rsidDel="00253EFF">
        <w:t>2009/10:85 s. </w:t>
      </w:r>
      <w:r w:rsidRPr="00136CFC" w:rsidDel="00253EFF">
        <w:t>145</w:t>
      </w:r>
      <w:r>
        <w:t> </w:t>
      </w:r>
      <w:r w:rsidRPr="00136CFC" w:rsidDel="00253EFF">
        <w:t xml:space="preserve">f.). </w:t>
      </w:r>
      <w:bookmarkStart w:id="124" w:name="_Hlk8048372"/>
      <w:r w:rsidRPr="00136CFC" w:rsidDel="00253EFF">
        <w:t>När ett fåtal personer behandlar uppgifterna och är införstådda med varför det görs finns det in</w:t>
      </w:r>
      <w:r w:rsidDel="00253EFF">
        <w:t>get behov av särskilda upp</w:t>
      </w:r>
      <w:r>
        <w:softHyphen/>
      </w:r>
      <w:r w:rsidRPr="00136CFC" w:rsidDel="00253EFF">
        <w:t>lysningar. I dessa fall tillgodoses integritetsskyddet som de särskilda upplysningarna syftar till att skapa på a</w:t>
      </w:r>
      <w:r w:rsidDel="00253EFF">
        <w:t xml:space="preserve">nnat sätt. </w:t>
      </w:r>
      <w:r w:rsidRPr="00136CFC" w:rsidDel="00253EFF">
        <w:t>Behovet av särskilda upplysningar gör sig</w:t>
      </w:r>
      <w:r w:rsidDel="00253EFF">
        <w:t xml:space="preserve"> således</w:t>
      </w:r>
      <w:r w:rsidRPr="00136CFC" w:rsidDel="00253EFF">
        <w:t xml:space="preserve"> framför allt gällande om personuppgifter be</w:t>
      </w:r>
      <w:r>
        <w:softHyphen/>
      </w:r>
      <w:r w:rsidRPr="00136CFC" w:rsidDel="00253EFF">
        <w:t>handlas u</w:t>
      </w:r>
      <w:r w:rsidDel="00253EFF">
        <w:t>tanför sitt ursprungliga samman</w:t>
      </w:r>
      <w:r w:rsidRPr="00136CFC" w:rsidDel="00253EFF">
        <w:t>hang</w:t>
      </w:r>
      <w:bookmarkEnd w:id="124"/>
      <w:r>
        <w:t>.</w:t>
      </w:r>
      <w:r w:rsidDel="00253EFF">
        <w:t xml:space="preserve"> Regeringen anser där</w:t>
      </w:r>
      <w:r w:rsidRPr="00136CFC" w:rsidDel="00253EFF">
        <w:t xml:space="preserve">för, till skillnad från </w:t>
      </w:r>
      <w:r w:rsidRPr="00136CFC" w:rsidDel="00253EFF">
        <w:rPr>
          <w:i/>
        </w:rPr>
        <w:t>Datainspektionen</w:t>
      </w:r>
      <w:r w:rsidDel="00253EFF">
        <w:t>, att kravet på särskilda upp</w:t>
      </w:r>
      <w:r w:rsidRPr="00136CFC" w:rsidDel="00253EFF">
        <w:t>lysningar på samma sätt som i</w:t>
      </w:r>
      <w:r>
        <w:t> </w:t>
      </w:r>
      <w:r w:rsidRPr="00136CFC" w:rsidDel="00253EFF">
        <w:t>dag enbart ska gälla vid behandling av personupp</w:t>
      </w:r>
      <w:r>
        <w:softHyphen/>
      </w:r>
      <w:r w:rsidRPr="00136CFC" w:rsidDel="00253EFF">
        <w:t>gifter som har gjorts gemensamt tillgängliga.</w:t>
      </w:r>
    </w:p>
    <w:p w14:paraId="1918A7E8" w14:textId="77777777" w:rsidR="000E3A6B" w:rsidRDefault="000E3A6B" w:rsidP="000E3A6B">
      <w:pPr>
        <w:pStyle w:val="Rubrik2"/>
      </w:pPr>
      <w:bookmarkStart w:id="125" w:name="_Toc9328321"/>
      <w:bookmarkStart w:id="126" w:name="_Toc17451391"/>
      <w:r>
        <w:t>Undantag från kravet på särskild upplysning</w:t>
      </w:r>
      <w:bookmarkEnd w:id="125"/>
      <w:bookmarkEnd w:id="126"/>
      <w:r>
        <w:t xml:space="preserve"> </w:t>
      </w:r>
    </w:p>
    <w:p w14:paraId="61EE2C32" w14:textId="77777777" w:rsidR="000E3A6B" w:rsidRPr="000D7749" w:rsidRDefault="000E3A6B" w:rsidP="000E3A6B">
      <w:pPr>
        <w:pStyle w:val="Rubrik3"/>
        <w:spacing w:before="0"/>
      </w:pPr>
      <w:bookmarkStart w:id="127" w:name="_Toc9328322"/>
      <w:bookmarkStart w:id="128" w:name="_Toc17451392"/>
      <w:r w:rsidRPr="000D7749">
        <w:t>Behandling av personuppgifter i ostrukturerad information</w:t>
      </w:r>
      <w:bookmarkEnd w:id="127"/>
      <w:bookmarkEnd w:id="128"/>
    </w:p>
    <w:p w14:paraId="09226DDB" w14:textId="77777777" w:rsidR="000E3A6B" w:rsidRPr="000D7749" w:rsidRDefault="000E3A6B" w:rsidP="000E3A6B">
      <w:pPr>
        <w:pStyle w:val="Rubrik5utannumrering"/>
        <w:spacing w:before="0"/>
      </w:pPr>
      <w:r w:rsidRPr="000D7749">
        <w:t>Informationsmängden ökar ständigt</w:t>
      </w:r>
    </w:p>
    <w:p w14:paraId="08DD2F6C" w14:textId="77777777" w:rsidR="000E3A6B" w:rsidRPr="000D7749" w:rsidRDefault="000E3A6B" w:rsidP="000E3A6B">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0D7749">
        <w:rPr>
          <w:rFonts w:ascii="Times New Roman" w:hAnsi="Times New Roman"/>
          <w:sz w:val="20"/>
        </w:rPr>
        <w:t xml:space="preserve">Säkerhetspolisen tar varje dag emot stora mängder information i olika former och från olika källor. Informationsflödet påverkas av vad som händer i omvärlden och är av naturliga skäl som mest intensivt i samband med särskilda händelser. Som exempel kan nämnas när media </w:t>
      </w:r>
      <w:r>
        <w:rPr>
          <w:rFonts w:ascii="Times New Roman" w:hAnsi="Times New Roman"/>
          <w:sz w:val="20"/>
        </w:rPr>
        <w:t>publice</w:t>
      </w:r>
      <w:r>
        <w:rPr>
          <w:rFonts w:ascii="Times New Roman" w:hAnsi="Times New Roman"/>
          <w:sz w:val="20"/>
        </w:rPr>
        <w:softHyphen/>
        <w:t xml:space="preserve">rade information </w:t>
      </w:r>
      <w:r w:rsidRPr="000D7749">
        <w:rPr>
          <w:rFonts w:ascii="Times New Roman" w:hAnsi="Times New Roman"/>
          <w:sz w:val="20"/>
        </w:rPr>
        <w:t>om en person som vistades i Sverige och som befarade</w:t>
      </w:r>
      <w:r>
        <w:rPr>
          <w:rFonts w:ascii="Times New Roman" w:hAnsi="Times New Roman"/>
          <w:sz w:val="20"/>
        </w:rPr>
        <w:t>s</w:t>
      </w:r>
      <w:r w:rsidRPr="000D7749">
        <w:rPr>
          <w:rFonts w:ascii="Times New Roman" w:hAnsi="Times New Roman"/>
          <w:sz w:val="20"/>
        </w:rPr>
        <w:t xml:space="preserve"> inom kort skulle utföra ett terroristattentat. Det resulterade i en oerhört stor mängd tips från allmänheten. Samtidigt var informationsutbytet intensivt både nationellt och internationellt. Motsvarande kraftiga informations</w:t>
      </w:r>
      <w:r>
        <w:rPr>
          <w:rFonts w:ascii="Times New Roman" w:hAnsi="Times New Roman"/>
          <w:sz w:val="20"/>
        </w:rPr>
        <w:softHyphen/>
      </w:r>
      <w:r w:rsidRPr="000D7749">
        <w:rPr>
          <w:rFonts w:ascii="Times New Roman" w:hAnsi="Times New Roman"/>
          <w:sz w:val="20"/>
        </w:rPr>
        <w:t>flöde uppkom vid attentatet på Drottninggatan i Stockholm i april</w:t>
      </w:r>
      <w:r>
        <w:rPr>
          <w:rFonts w:ascii="Times New Roman" w:hAnsi="Times New Roman"/>
          <w:sz w:val="20"/>
        </w:rPr>
        <w:t xml:space="preserve"> </w:t>
      </w:r>
      <w:r w:rsidRPr="000D7749">
        <w:rPr>
          <w:rFonts w:ascii="Times New Roman" w:hAnsi="Times New Roman"/>
          <w:sz w:val="20"/>
        </w:rPr>
        <w:t>2017. Även händelser utomlands kan periodvis generera stora mängder information. Säkerhetspolisen kan också förväntas få ta emot allt större informationsmängder generellt.</w:t>
      </w:r>
    </w:p>
    <w:p w14:paraId="2870F2F1" w14:textId="77777777" w:rsidR="000E3A6B" w:rsidRPr="000D7749" w:rsidRDefault="000E3A6B" w:rsidP="000E3A6B">
      <w:pPr>
        <w:keepNext/>
        <w:tabs>
          <w:tab w:val="left" w:pos="907"/>
        </w:tabs>
        <w:spacing w:before="240" w:after="80" w:line="210" w:lineRule="exact"/>
        <w:rPr>
          <w:rFonts w:ascii="Times New Roman" w:eastAsiaTheme="minorHAnsi" w:hAnsi="Times New Roman" w:cstheme="minorBidi"/>
          <w:i/>
          <w:sz w:val="20"/>
          <w:szCs w:val="22"/>
        </w:rPr>
      </w:pPr>
      <w:r w:rsidRPr="000D7749">
        <w:rPr>
          <w:rFonts w:ascii="Times New Roman" w:eastAsiaTheme="minorHAnsi" w:hAnsi="Times New Roman" w:cstheme="minorBidi"/>
          <w:i/>
          <w:sz w:val="20"/>
          <w:szCs w:val="22"/>
        </w:rPr>
        <w:t>Bearbetning och analys av underrättelseinformation</w:t>
      </w:r>
    </w:p>
    <w:p w14:paraId="1024BD94" w14:textId="77777777" w:rsidR="000E3A6B" w:rsidRPr="000D7749" w:rsidRDefault="000E3A6B" w:rsidP="000E3A6B">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0D7749">
        <w:rPr>
          <w:rFonts w:ascii="Times New Roman" w:hAnsi="Times New Roman"/>
          <w:sz w:val="20"/>
        </w:rPr>
        <w:t>Alla handlingar som kommer in till eller upprättas vid Säkerhetspolisen diarieförs i myndighetens dokument- och ärendehanteringssystem. Den första bedömningen av uppgifterna görs så snart som möjligt av ansvarig handläggare i det systemet. Om uppgifterna behöver behandlas i Säker</w:t>
      </w:r>
      <w:r>
        <w:rPr>
          <w:rFonts w:ascii="Times New Roman" w:hAnsi="Times New Roman"/>
          <w:sz w:val="20"/>
        </w:rPr>
        <w:softHyphen/>
      </w:r>
      <w:r w:rsidRPr="000D7749">
        <w:rPr>
          <w:rFonts w:ascii="Times New Roman" w:hAnsi="Times New Roman"/>
          <w:sz w:val="20"/>
        </w:rPr>
        <w:t>hetspolisens underrättelseverksamhet förs de därefter som regel över till it-systemet för bearbetning och analys. Det systemet innehåller två delar. Den ena delen är en uppgiftssamling med uppgifter för bearbetning och analys och den andra en uppgiftssamling med bedömd information.</w:t>
      </w:r>
    </w:p>
    <w:p w14:paraId="6C8988D1" w14:textId="77777777" w:rsidR="000E3A6B" w:rsidRPr="000D7749" w:rsidRDefault="000E3A6B" w:rsidP="000E3A6B">
      <w:pPr>
        <w:pStyle w:val="Brdtextmedindrag"/>
      </w:pPr>
      <w:r w:rsidRPr="000D7749">
        <w:t>När en handling har tillförts uppgiftssamlingen för bearbetning och analys bedöms den även av en särskild granskningsfunktion. Granskning</w:t>
      </w:r>
      <w:r>
        <w:softHyphen/>
      </w:r>
      <w:r w:rsidRPr="000D7749">
        <w:t>en syftar bl.a. till att säkerställa att Säkerhetspolisen överhuvudtaget får behandla uppgifterna. Behovet av att behandla känsliga personuppgifter prövas särskilt. Känsliga personuppgifter som inte får behandlas tas bort genom maskning. Därefter bearbetas informationen genom att uppgif</w:t>
      </w:r>
      <w:r>
        <w:softHyphen/>
      </w:r>
      <w:r w:rsidRPr="000D7749">
        <w:t xml:space="preserve">terna </w:t>
      </w:r>
      <w:r w:rsidRPr="000D7749">
        <w:lastRenderedPageBreak/>
        <w:t>bryts ut och kopplas samman med annan information, tematiseras och tillförs särskilda upplysningar om det krävs.</w:t>
      </w:r>
    </w:p>
    <w:p w14:paraId="7352A0A6" w14:textId="77777777" w:rsidR="000E3A6B" w:rsidRDefault="000E3A6B" w:rsidP="000E3A6B">
      <w:pPr>
        <w:pStyle w:val="Brdtextmedindrag"/>
      </w:pPr>
      <w:r w:rsidRPr="000D7749">
        <w:t>När bearbetningen är klar kan uppgifterna föras över till uppgiftssam</w:t>
      </w:r>
      <w:r>
        <w:softHyphen/>
      </w:r>
      <w:r w:rsidRPr="000D7749">
        <w:t xml:space="preserve">lingen med bedömd information eller tas bort. Det förekommer dock att uppgifterna ligger kvar i uppgiftssamlingen med </w:t>
      </w:r>
      <w:bookmarkStart w:id="129" w:name="_Hlk515366035"/>
      <w:r w:rsidRPr="000D7749">
        <w:t>uppgifter under bearbet</w:t>
      </w:r>
      <w:r>
        <w:softHyphen/>
      </w:r>
      <w:r w:rsidRPr="000D7749">
        <w:t xml:space="preserve">ning och analys </w:t>
      </w:r>
      <w:bookmarkEnd w:id="129"/>
      <w:r w:rsidRPr="000D7749">
        <w:t>även en tid efter det att bearbetningen är färdig.</w:t>
      </w:r>
      <w:r>
        <w:t xml:space="preserve"> Det framgår dock att bearbetningen av uppgifterna är klar.</w:t>
      </w:r>
    </w:p>
    <w:p w14:paraId="43EA01B5" w14:textId="77777777" w:rsidR="000E3A6B" w:rsidRPr="002579C3" w:rsidRDefault="000E3A6B" w:rsidP="000E3A6B">
      <w:pPr>
        <w:pStyle w:val="Rubrik5utannumrering"/>
      </w:pPr>
      <w:r w:rsidRPr="002579C3">
        <w:t>Särskilda bestämmelser för gemensamt tillgängliga uppgifter</w:t>
      </w:r>
    </w:p>
    <w:p w14:paraId="03504AE8" w14:textId="77777777" w:rsidR="000E3A6B" w:rsidRPr="002579C3" w:rsidRDefault="000E3A6B" w:rsidP="000E3A6B">
      <w:pPr>
        <w:pStyle w:val="Brdtext"/>
      </w:pPr>
      <w:bookmarkStart w:id="130" w:name="_Hlk8049363"/>
      <w:r w:rsidRPr="002579C3">
        <w:t>När det gäller ostrukturerad information</w:t>
      </w:r>
      <w:r>
        <w:t xml:space="preserve"> dvs.</w:t>
      </w:r>
      <w:r w:rsidRPr="008326EE">
        <w:t xml:space="preserve"> uppgifter som är under bearbetning och analy</w:t>
      </w:r>
      <w:r>
        <w:t xml:space="preserve">s, </w:t>
      </w:r>
      <w:r w:rsidRPr="002579C3">
        <w:t>kan det vara svårt för Säkerhetspolisen att upp</w:t>
      </w:r>
      <w:r>
        <w:softHyphen/>
      </w:r>
      <w:r w:rsidRPr="002579C3">
        <w:t>fylla vissa av de krav som ställs på gemensamt tillgängliga uppgifter. Svårigheten gäller främst kravet i 6 kap. 10 § andra stycket polisdata</w:t>
      </w:r>
      <w:r>
        <w:softHyphen/>
      </w:r>
      <w:r w:rsidRPr="002579C3">
        <w:t>lagen på upplysningar om uppgiftslämnarens trovärdighet och uppgifter</w:t>
      </w:r>
      <w:r>
        <w:softHyphen/>
      </w:r>
      <w:r w:rsidRPr="002579C3">
        <w:t>nas rik</w:t>
      </w:r>
      <w:r>
        <w:t>tighet i sak (</w:t>
      </w:r>
      <w:r w:rsidRPr="00263FA9">
        <w:t>avsnitt </w:t>
      </w:r>
      <w:r>
        <w:t>10.2</w:t>
      </w:r>
      <w:r w:rsidRPr="002579C3">
        <w:t>). Uppgifterna kan normalt inte förses med sådana upplysningar förrän de har bearbetats. Därför görs det i 6 kap. 10 § andra stycket undantag från kravet på sådan upplysnin</w:t>
      </w:r>
      <w:bookmarkEnd w:id="130"/>
      <w:r w:rsidRPr="002579C3">
        <w:t>g, om person</w:t>
      </w:r>
      <w:r>
        <w:softHyphen/>
      </w:r>
      <w:r w:rsidRPr="002579C3">
        <w:t>uppgifterna ingår i en uppgiftssamling som har skapats för att bearbeta och analysera information och bearbetningen och analysen befinner sig i ett inledande skede. Enligt förarbetena ska det vara fråga om en kortare period (</w:t>
      </w:r>
      <w:r>
        <w:t>prop. </w:t>
      </w:r>
      <w:r w:rsidRPr="002579C3">
        <w:t>2009/10:85 s. 370 f.).</w:t>
      </w:r>
    </w:p>
    <w:p w14:paraId="3A566B11" w14:textId="77777777" w:rsidR="000E3A6B" w:rsidRDefault="000E3A6B" w:rsidP="000E3A6B">
      <w:pPr>
        <w:pStyle w:val="Rubrik3"/>
      </w:pPr>
      <w:bookmarkStart w:id="131" w:name="_Toc9328323"/>
      <w:bookmarkStart w:id="132" w:name="_Toc17451393"/>
      <w:r>
        <w:t>Det befintliga undantaget bör justeras</w:t>
      </w:r>
      <w:bookmarkEnd w:id="131"/>
      <w:bookmarkEnd w:id="132"/>
    </w:p>
    <w:p w14:paraId="20563B47" w14:textId="77777777" w:rsidR="000E3A6B" w:rsidRDefault="000E3A6B" w:rsidP="000E3A6B">
      <w:pPr>
        <w:pStyle w:val="Brdtextram"/>
      </w:pPr>
      <w:r w:rsidRPr="002579C3">
        <w:rPr>
          <w:b/>
        </w:rPr>
        <w:t>Regeringens förslag:</w:t>
      </w:r>
      <w:r w:rsidRPr="002579C3">
        <w:t xml:space="preserve"> Gemensamt tillgängliga personuppgifter </w:t>
      </w:r>
      <w:r>
        <w:t xml:space="preserve">ska inte </w:t>
      </w:r>
      <w:r w:rsidRPr="002579C3">
        <w:t>behö</w:t>
      </w:r>
      <w:r>
        <w:softHyphen/>
      </w:r>
      <w:r w:rsidRPr="002579C3">
        <w:t>v</w:t>
      </w:r>
      <w:r>
        <w:t>a</w:t>
      </w:r>
      <w:r w:rsidRPr="002579C3">
        <w:t xml:space="preserve"> förses med en upplysning om uppgiftslämnarens trovärdighet och uppgifternas riktighet i sak om</w:t>
      </w:r>
    </w:p>
    <w:p w14:paraId="272CE3F1" w14:textId="77777777" w:rsidR="000E3A6B" w:rsidRDefault="000E3A6B" w:rsidP="000E3A6B">
      <w:pPr>
        <w:pStyle w:val="Brdtextmedindragram"/>
      </w:pPr>
      <w:r>
        <w:t>1. </w:t>
      </w:r>
      <w:r w:rsidRPr="00380C08">
        <w:t>uppgifterna ingår i en uppgiftssamling som har skapats för att bearbeta och analysera information och som enbart särskilt angivna tjänstemän har åtkomst till</w:t>
      </w:r>
      <w:r>
        <w:t>,</w:t>
      </w:r>
      <w:r w:rsidRPr="00380C08">
        <w:t xml:space="preserve"> och</w:t>
      </w:r>
    </w:p>
    <w:p w14:paraId="00316388" w14:textId="77777777" w:rsidR="000E3A6B" w:rsidRPr="00380C08" w:rsidRDefault="000E3A6B" w:rsidP="000E3A6B">
      <w:pPr>
        <w:pStyle w:val="Brdtextmedindragram"/>
      </w:pPr>
      <w:r>
        <w:t>2. </w:t>
      </w:r>
      <w:r w:rsidRPr="00380C08">
        <w:t>bearbetningen av uppgifterna inte har genomförts.</w:t>
      </w:r>
    </w:p>
    <w:p w14:paraId="01C3F6C2" w14:textId="77777777" w:rsidR="000E3A6B" w:rsidRPr="002579C3" w:rsidRDefault="000E3A6B" w:rsidP="000E3A6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8"/>
          <w:szCs w:val="8"/>
        </w:rPr>
      </w:pPr>
    </w:p>
    <w:p w14:paraId="55DE133E" w14:textId="77777777" w:rsidR="000E3A6B" w:rsidRPr="002579C3" w:rsidRDefault="000E3A6B" w:rsidP="000E3A6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Pr>
          <w:rFonts w:ascii="Times New Roman" w:hAnsi="Times New Roman"/>
          <w:b/>
          <w:sz w:val="20"/>
        </w:rPr>
        <w:t xml:space="preserve">Utredningens förslag </w:t>
      </w:r>
      <w:r>
        <w:rPr>
          <w:rFonts w:ascii="Times New Roman" w:hAnsi="Times New Roman"/>
          <w:sz w:val="20"/>
        </w:rPr>
        <w:t>överensstämmer i huvudsak med regeringens.</w:t>
      </w:r>
      <w:r>
        <w:rPr>
          <w:rFonts w:ascii="Times New Roman" w:hAnsi="Times New Roman"/>
          <w:b/>
          <w:sz w:val="20"/>
        </w:rPr>
        <w:t xml:space="preserve"> </w:t>
      </w:r>
    </w:p>
    <w:p w14:paraId="43952487" w14:textId="77777777" w:rsidR="000E3A6B" w:rsidRPr="002579C3" w:rsidRDefault="000E3A6B" w:rsidP="000E3A6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579C3">
        <w:rPr>
          <w:rFonts w:ascii="Times New Roman" w:hAnsi="Times New Roman"/>
          <w:b/>
          <w:sz w:val="20"/>
        </w:rPr>
        <w:t xml:space="preserve">Remissinstanserna: </w:t>
      </w:r>
      <w:r w:rsidRPr="005C105F">
        <w:rPr>
          <w:rFonts w:ascii="Times New Roman" w:hAnsi="Times New Roman"/>
          <w:sz w:val="20"/>
        </w:rPr>
        <w:t>Endast</w:t>
      </w:r>
      <w:r>
        <w:rPr>
          <w:rFonts w:ascii="Times New Roman" w:hAnsi="Times New Roman"/>
          <w:b/>
          <w:sz w:val="20"/>
        </w:rPr>
        <w:t xml:space="preserve"> </w:t>
      </w:r>
      <w:r w:rsidRPr="002579C3">
        <w:rPr>
          <w:rFonts w:ascii="Times New Roman" w:hAnsi="Times New Roman"/>
          <w:i/>
          <w:sz w:val="20"/>
        </w:rPr>
        <w:t>Säkerhets- och integritetsskyddsnämnden</w:t>
      </w:r>
      <w:r>
        <w:rPr>
          <w:rFonts w:ascii="Times New Roman" w:hAnsi="Times New Roman"/>
          <w:i/>
          <w:sz w:val="20"/>
        </w:rPr>
        <w:t xml:space="preserve"> </w:t>
      </w:r>
      <w:r>
        <w:rPr>
          <w:rFonts w:ascii="Times New Roman" w:hAnsi="Times New Roman"/>
          <w:sz w:val="20"/>
        </w:rPr>
        <w:t>yttrar sig i denna del och</w:t>
      </w:r>
      <w:r w:rsidRPr="002579C3">
        <w:rPr>
          <w:rFonts w:ascii="Times New Roman" w:hAnsi="Times New Roman"/>
          <w:i/>
          <w:sz w:val="20"/>
        </w:rPr>
        <w:t xml:space="preserve"> </w:t>
      </w:r>
      <w:r w:rsidRPr="002579C3">
        <w:rPr>
          <w:rFonts w:ascii="Times New Roman" w:hAnsi="Times New Roman"/>
          <w:sz w:val="20"/>
        </w:rPr>
        <w:t>anför att det inte av betänkandet går att läsa ut när bearbetningen av uppgifterna kan anses genomförd. Som undan</w:t>
      </w:r>
      <w:r>
        <w:rPr>
          <w:rFonts w:ascii="Times New Roman" w:hAnsi="Times New Roman"/>
          <w:sz w:val="20"/>
        </w:rPr>
        <w:softHyphen/>
      </w:r>
      <w:r w:rsidRPr="002579C3">
        <w:rPr>
          <w:rFonts w:ascii="Times New Roman" w:hAnsi="Times New Roman"/>
          <w:sz w:val="20"/>
        </w:rPr>
        <w:t>tag</w:t>
      </w:r>
      <w:r>
        <w:rPr>
          <w:rFonts w:ascii="Times New Roman" w:hAnsi="Times New Roman"/>
          <w:sz w:val="20"/>
        </w:rPr>
        <w:t>et</w:t>
      </w:r>
      <w:r w:rsidRPr="002579C3">
        <w:rPr>
          <w:rFonts w:ascii="Times New Roman" w:hAnsi="Times New Roman"/>
          <w:sz w:val="20"/>
        </w:rPr>
        <w:t xml:space="preserve"> är formulerat finns det</w:t>
      </w:r>
      <w:r>
        <w:rPr>
          <w:rFonts w:ascii="Times New Roman" w:hAnsi="Times New Roman"/>
          <w:sz w:val="20"/>
        </w:rPr>
        <w:t xml:space="preserve"> därför</w:t>
      </w:r>
      <w:r w:rsidRPr="002579C3">
        <w:rPr>
          <w:rFonts w:ascii="Times New Roman" w:hAnsi="Times New Roman"/>
          <w:sz w:val="20"/>
        </w:rPr>
        <w:t xml:space="preserve"> en risk att kravet på särskild upplysning inte kommer att uppfyllas i uppgiftssamling</w:t>
      </w:r>
      <w:r>
        <w:rPr>
          <w:rFonts w:ascii="Times New Roman" w:hAnsi="Times New Roman"/>
          <w:sz w:val="20"/>
        </w:rPr>
        <w:t>ar för bearbetning och analys.</w:t>
      </w:r>
    </w:p>
    <w:p w14:paraId="4BA721FD" w14:textId="77777777" w:rsidR="000E3A6B" w:rsidRPr="002579C3" w:rsidRDefault="000E3A6B" w:rsidP="000E3A6B">
      <w:pPr>
        <w:keepNext/>
        <w:tabs>
          <w:tab w:val="left" w:pos="907"/>
        </w:tabs>
        <w:spacing w:before="320" w:after="80" w:line="210" w:lineRule="exact"/>
        <w:rPr>
          <w:rFonts w:ascii="Times New Roman" w:eastAsiaTheme="minorHAnsi" w:hAnsi="Times New Roman" w:cstheme="minorBidi"/>
          <w:b/>
          <w:sz w:val="20"/>
          <w:szCs w:val="22"/>
        </w:rPr>
      </w:pPr>
      <w:r w:rsidRPr="002579C3">
        <w:rPr>
          <w:rFonts w:ascii="Times New Roman" w:eastAsiaTheme="minorHAnsi" w:hAnsi="Times New Roman" w:cstheme="minorBidi"/>
          <w:b/>
          <w:sz w:val="20"/>
          <w:szCs w:val="22"/>
        </w:rPr>
        <w:t>Skälen för regeringens förslag</w:t>
      </w:r>
    </w:p>
    <w:p w14:paraId="65CFC3AB" w14:textId="77777777" w:rsidR="000E3A6B" w:rsidRPr="003420B7" w:rsidRDefault="000E3A6B" w:rsidP="000E3A6B">
      <w:pPr>
        <w:keepNext/>
        <w:tabs>
          <w:tab w:val="left" w:pos="907"/>
        </w:tabs>
        <w:spacing w:after="80" w:line="210" w:lineRule="exact"/>
        <w:rPr>
          <w:rFonts w:ascii="Times New Roman" w:eastAsiaTheme="minorHAnsi" w:hAnsi="Times New Roman" w:cstheme="minorBidi"/>
          <w:i/>
          <w:sz w:val="20"/>
          <w:szCs w:val="22"/>
        </w:rPr>
      </w:pPr>
      <w:r>
        <w:rPr>
          <w:rFonts w:ascii="Times New Roman" w:eastAsiaTheme="minorHAnsi" w:hAnsi="Times New Roman" w:cstheme="minorBidi"/>
          <w:i/>
          <w:sz w:val="20"/>
          <w:szCs w:val="22"/>
        </w:rPr>
        <w:t>Bör undantaget justeras?</w:t>
      </w:r>
    </w:p>
    <w:p w14:paraId="6E927260" w14:textId="77777777" w:rsidR="000E3A6B" w:rsidRPr="003420B7" w:rsidRDefault="000E3A6B" w:rsidP="000E3A6B">
      <w:pPr>
        <w:pStyle w:val="Brdtext"/>
      </w:pPr>
      <w:r w:rsidRPr="003420B7">
        <w:t xml:space="preserve">Som framgår av </w:t>
      </w:r>
      <w:r>
        <w:t>avsnitt 10.3.1</w:t>
      </w:r>
      <w:r w:rsidRPr="003420B7">
        <w:t xml:space="preserve"> är det inte meningen att ostrukturerad underrättelseinformation ska behandlas i en upp</w:t>
      </w:r>
      <w:r w:rsidRPr="003420B7">
        <w:softHyphen/>
        <w:t>giftssamling för bearbet</w:t>
      </w:r>
      <w:r>
        <w:softHyphen/>
      </w:r>
      <w:r w:rsidRPr="003420B7">
        <w:t>ning och analys någon längre tid utan att den bearbetas. Utgångspunkten är att analysen av den ostrukturerade informationen ska genomföra</w:t>
      </w:r>
      <w:r>
        <w:t>s</w:t>
      </w:r>
      <w:r w:rsidRPr="003420B7">
        <w:t xml:space="preserve"> så snabbt som möjligt. På grund av den omfattande mängd information som periodvis kan komma in till Säkerhetspolisen har myndigheten dock inte alltid möjlighet att strukturera de uppgifter som förs in i uppgiftssam</w:t>
      </w:r>
      <w:r>
        <w:softHyphen/>
      </w:r>
      <w:r w:rsidRPr="003420B7">
        <w:t xml:space="preserve">lingen för bearbetning och analys så snabbt som förutsätts i 6 kap. 10 § andra </w:t>
      </w:r>
      <w:r w:rsidRPr="003420B7">
        <w:lastRenderedPageBreak/>
        <w:t>stycket polisdatalagen. Konsekvensen blir att uppgifterna inte kan göras gemensamt tillgängliga, eftersom de inte helt uppfyller de krav som ställs på sådana uppgifter.</w:t>
      </w:r>
    </w:p>
    <w:p w14:paraId="033AC55D" w14:textId="77777777" w:rsidR="000E3A6B" w:rsidRPr="003420B7" w:rsidRDefault="000E3A6B" w:rsidP="000E3A6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3420B7">
        <w:rPr>
          <w:rFonts w:ascii="Times New Roman" w:hAnsi="Times New Roman"/>
          <w:sz w:val="20"/>
        </w:rPr>
        <w:t xml:space="preserve">Säkerhetspolisen behöver emellertid kunna tillgängliggöra sådan ostrukturerad information till fler än </w:t>
      </w:r>
      <w:r>
        <w:rPr>
          <w:rFonts w:ascii="Times New Roman" w:hAnsi="Times New Roman"/>
          <w:sz w:val="20"/>
        </w:rPr>
        <w:t>det</w:t>
      </w:r>
      <w:r w:rsidRPr="003420B7">
        <w:rPr>
          <w:rFonts w:ascii="Times New Roman" w:hAnsi="Times New Roman"/>
          <w:sz w:val="20"/>
        </w:rPr>
        <w:t xml:space="preserve"> fåtal tjänstemän som arbetar med bearbetning och analys och i vissa fall under längre tid än under ett inledande skede. Det finns risk för att relevant information inte kom</w:t>
      </w:r>
      <w:r>
        <w:rPr>
          <w:rFonts w:ascii="Times New Roman" w:hAnsi="Times New Roman"/>
          <w:sz w:val="20"/>
        </w:rPr>
        <w:softHyphen/>
      </w:r>
      <w:r w:rsidRPr="003420B7">
        <w:rPr>
          <w:rFonts w:ascii="Times New Roman" w:hAnsi="Times New Roman"/>
          <w:sz w:val="20"/>
        </w:rPr>
        <w:t>mer den operativa verksamheten till del om den inte kan göras gemensamt tillgänglig. En konsekvens kan bli att viktig information om t.ex. nära förestående attentat inte upptäcks i tid. Om sådan information inte till</w:t>
      </w:r>
      <w:r>
        <w:rPr>
          <w:rFonts w:ascii="Times New Roman" w:hAnsi="Times New Roman"/>
          <w:sz w:val="20"/>
        </w:rPr>
        <w:softHyphen/>
      </w:r>
      <w:r w:rsidRPr="003420B7">
        <w:rPr>
          <w:rFonts w:ascii="Times New Roman" w:hAnsi="Times New Roman"/>
          <w:sz w:val="20"/>
        </w:rPr>
        <w:t>gängliggörs förrän den är färdigbearbetad kan det också leda till att Säkerhetspolisens förmåga att identifiera, bedöma och reducera hot och sårbarheter minskar. Tillgång till ostrukturerad information är enligt upp</w:t>
      </w:r>
      <w:r>
        <w:rPr>
          <w:rFonts w:ascii="Times New Roman" w:hAnsi="Times New Roman"/>
          <w:sz w:val="20"/>
        </w:rPr>
        <w:softHyphen/>
      </w:r>
      <w:r w:rsidRPr="003420B7">
        <w:rPr>
          <w:rFonts w:ascii="Times New Roman" w:hAnsi="Times New Roman"/>
          <w:sz w:val="20"/>
        </w:rPr>
        <w:t>gift särskilt viktig för att kunna identifiera aktörer som agerar ensamma.</w:t>
      </w:r>
    </w:p>
    <w:p w14:paraId="00B23743" w14:textId="77777777" w:rsidR="000E3A6B" w:rsidRPr="003420B7" w:rsidRDefault="000E3A6B" w:rsidP="000E3A6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3420B7">
        <w:rPr>
          <w:rFonts w:ascii="Times New Roman" w:hAnsi="Times New Roman"/>
          <w:sz w:val="20"/>
        </w:rPr>
        <w:t>Säkerhetspolisen har till uppgi</w:t>
      </w:r>
      <w:r>
        <w:rPr>
          <w:rFonts w:ascii="Times New Roman" w:hAnsi="Times New Roman"/>
          <w:sz w:val="20"/>
        </w:rPr>
        <w:t>ft att skydda grundläggande sam</w:t>
      </w:r>
      <w:r w:rsidRPr="003420B7">
        <w:rPr>
          <w:rFonts w:ascii="Times New Roman" w:hAnsi="Times New Roman"/>
          <w:sz w:val="20"/>
        </w:rPr>
        <w:t>hälls</w:t>
      </w:r>
      <w:r>
        <w:rPr>
          <w:rFonts w:ascii="Times New Roman" w:hAnsi="Times New Roman"/>
          <w:sz w:val="20"/>
        </w:rPr>
        <w:softHyphen/>
      </w:r>
      <w:r w:rsidRPr="003420B7">
        <w:rPr>
          <w:rFonts w:ascii="Times New Roman" w:hAnsi="Times New Roman"/>
          <w:sz w:val="20"/>
        </w:rPr>
        <w:t>funktioner och att bekämpa terrorism. Vid en intresseavvägning mellan verksamhetens behov och enskildas integritet väger därför verksamhets</w:t>
      </w:r>
      <w:r>
        <w:rPr>
          <w:rFonts w:ascii="Times New Roman" w:hAnsi="Times New Roman"/>
          <w:sz w:val="20"/>
        </w:rPr>
        <w:softHyphen/>
      </w:r>
      <w:r w:rsidRPr="003420B7">
        <w:rPr>
          <w:rFonts w:ascii="Times New Roman" w:hAnsi="Times New Roman"/>
          <w:sz w:val="20"/>
        </w:rPr>
        <w:t>intresset tyngre än annars. Att tillåta att information tillgängliggörs i något större utsträckning än i dag trots att den inte hunnit struktureras och, där det krävs, förses med särskilda upplysningar får mot den bak</w:t>
      </w:r>
      <w:r>
        <w:rPr>
          <w:rFonts w:ascii="Times New Roman" w:hAnsi="Times New Roman"/>
          <w:sz w:val="20"/>
        </w:rPr>
        <w:softHyphen/>
      </w:r>
      <w:r w:rsidRPr="003420B7">
        <w:rPr>
          <w:rFonts w:ascii="Times New Roman" w:hAnsi="Times New Roman"/>
          <w:sz w:val="20"/>
        </w:rPr>
        <w:t>grunden accepteras.</w:t>
      </w:r>
      <w:r>
        <w:rPr>
          <w:rFonts w:ascii="Times New Roman" w:hAnsi="Times New Roman"/>
          <w:sz w:val="20"/>
        </w:rPr>
        <w:t xml:space="preserve"> </w:t>
      </w:r>
      <w:r w:rsidRPr="003420B7">
        <w:rPr>
          <w:rFonts w:ascii="Times New Roman" w:hAnsi="Times New Roman"/>
          <w:sz w:val="20"/>
        </w:rPr>
        <w:t>Det befintliga undantaget f</w:t>
      </w:r>
      <w:r>
        <w:rPr>
          <w:rFonts w:ascii="Times New Roman" w:hAnsi="Times New Roman"/>
          <w:sz w:val="20"/>
        </w:rPr>
        <w:t>rån kravet på upplysning om upp</w:t>
      </w:r>
      <w:r w:rsidRPr="003420B7">
        <w:rPr>
          <w:rFonts w:ascii="Times New Roman" w:hAnsi="Times New Roman"/>
          <w:sz w:val="20"/>
        </w:rPr>
        <w:t xml:space="preserve">giftslämnarens trovärdighet och uppgifternas riktighet i sak </w:t>
      </w:r>
      <w:r>
        <w:rPr>
          <w:rFonts w:ascii="Times New Roman" w:hAnsi="Times New Roman"/>
          <w:sz w:val="20"/>
        </w:rPr>
        <w:t>bör</w:t>
      </w:r>
      <w:r w:rsidRPr="003420B7">
        <w:rPr>
          <w:rFonts w:ascii="Times New Roman" w:hAnsi="Times New Roman"/>
          <w:sz w:val="20"/>
        </w:rPr>
        <w:t xml:space="preserve"> därför justeras.</w:t>
      </w:r>
    </w:p>
    <w:p w14:paraId="4FFEBAD7" w14:textId="77777777" w:rsidR="000E3A6B" w:rsidRPr="003420B7" w:rsidRDefault="000E3A6B" w:rsidP="000E3A6B">
      <w:pPr>
        <w:keepNext/>
        <w:tabs>
          <w:tab w:val="left" w:pos="907"/>
        </w:tabs>
        <w:spacing w:before="240" w:after="80" w:line="210" w:lineRule="exact"/>
        <w:rPr>
          <w:rFonts w:ascii="Times New Roman" w:eastAsiaTheme="minorHAnsi" w:hAnsi="Times New Roman" w:cstheme="minorBidi"/>
          <w:i/>
          <w:sz w:val="20"/>
          <w:szCs w:val="22"/>
        </w:rPr>
      </w:pPr>
      <w:r w:rsidRPr="003420B7">
        <w:rPr>
          <w:rFonts w:ascii="Times New Roman" w:eastAsiaTheme="minorHAnsi" w:hAnsi="Times New Roman" w:cstheme="minorBidi"/>
          <w:i/>
          <w:sz w:val="20"/>
          <w:szCs w:val="22"/>
        </w:rPr>
        <w:t>Utformningen av undantaget</w:t>
      </w:r>
    </w:p>
    <w:p w14:paraId="7A52AF1A" w14:textId="77777777" w:rsidR="000E3A6B" w:rsidRPr="003420B7" w:rsidRDefault="000E3A6B" w:rsidP="000E3A6B">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3420B7">
        <w:rPr>
          <w:rFonts w:ascii="Times New Roman" w:hAnsi="Times New Roman"/>
          <w:sz w:val="20"/>
        </w:rPr>
        <w:t>I Säkerhetspolisens underrättelsearbete är utgångspunkten att uppgifter som inte har bedömts och tillförts en upplysning om uppgiftslämnarens trovärdighet och uppgifternas riktighet i sak varken kan läggas till grund för beslut, bedömningar eller åtgärder. Personalen är således van vid att hantera svårbedömd information och det finns, enligt myndigheten, tyd</w:t>
      </w:r>
      <w:r>
        <w:rPr>
          <w:rFonts w:ascii="Times New Roman" w:hAnsi="Times New Roman"/>
          <w:sz w:val="20"/>
        </w:rPr>
        <w:softHyphen/>
      </w:r>
      <w:r w:rsidRPr="003420B7">
        <w:rPr>
          <w:rFonts w:ascii="Times New Roman" w:hAnsi="Times New Roman"/>
          <w:sz w:val="20"/>
        </w:rPr>
        <w:t>liga rutiner för hur ostrukturerad information ska behandlas. Risken för att sådan information leder till felbedömningar och åtgärder som inte är sakligt motiverade anses mot den bakgrunden vara liten.</w:t>
      </w:r>
    </w:p>
    <w:p w14:paraId="51145FD8" w14:textId="77777777" w:rsidR="000E3A6B" w:rsidRPr="003420B7" w:rsidRDefault="000E3A6B" w:rsidP="000E3A6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3420B7">
        <w:rPr>
          <w:rFonts w:ascii="Times New Roman" w:hAnsi="Times New Roman"/>
          <w:sz w:val="20"/>
        </w:rPr>
        <w:t>De skäl som har fört</w:t>
      </w:r>
      <w:r>
        <w:rPr>
          <w:rFonts w:ascii="Times New Roman" w:hAnsi="Times New Roman"/>
          <w:sz w:val="20"/>
        </w:rPr>
        <w:t>s</w:t>
      </w:r>
      <w:r w:rsidRPr="003420B7">
        <w:rPr>
          <w:rFonts w:ascii="Times New Roman" w:hAnsi="Times New Roman"/>
          <w:sz w:val="20"/>
        </w:rPr>
        <w:t xml:space="preserve"> </w:t>
      </w:r>
      <w:r>
        <w:rPr>
          <w:rFonts w:ascii="Times New Roman" w:hAnsi="Times New Roman"/>
          <w:sz w:val="20"/>
        </w:rPr>
        <w:t>fram för att till</w:t>
      </w:r>
      <w:r w:rsidRPr="003420B7">
        <w:rPr>
          <w:rFonts w:ascii="Times New Roman" w:hAnsi="Times New Roman"/>
          <w:sz w:val="20"/>
        </w:rPr>
        <w:t>åta att ostrukturerad information får tillgängliggöras i större utsträckning än i dag gör att undantaget bör omformuleras. Det är först när bearbet</w:t>
      </w:r>
      <w:r>
        <w:rPr>
          <w:rFonts w:ascii="Times New Roman" w:hAnsi="Times New Roman"/>
          <w:sz w:val="20"/>
        </w:rPr>
        <w:softHyphen/>
      </w:r>
      <w:r w:rsidRPr="003420B7">
        <w:rPr>
          <w:rFonts w:ascii="Times New Roman" w:hAnsi="Times New Roman"/>
          <w:sz w:val="20"/>
        </w:rPr>
        <w:t>ningen är genomförd som det är möjligt att påföra de särskilda upplys</w:t>
      </w:r>
      <w:r>
        <w:rPr>
          <w:rFonts w:ascii="Times New Roman" w:hAnsi="Times New Roman"/>
          <w:sz w:val="20"/>
        </w:rPr>
        <w:softHyphen/>
      </w:r>
      <w:r w:rsidRPr="003420B7">
        <w:rPr>
          <w:rFonts w:ascii="Times New Roman" w:hAnsi="Times New Roman"/>
          <w:sz w:val="20"/>
        </w:rPr>
        <w:t>ningar om uppgiftslämnarens trovärdighet och uppgifternas riktighet i sak som krävs i vissa fall. Undantaget bör därför gälla fram till dess att bearbetningen av uppgifterna är genomförd. Viktig underrättelseinforma</w:t>
      </w:r>
      <w:r>
        <w:rPr>
          <w:rFonts w:ascii="Times New Roman" w:hAnsi="Times New Roman"/>
          <w:sz w:val="20"/>
        </w:rPr>
        <w:softHyphen/>
      </w:r>
      <w:r w:rsidRPr="003420B7">
        <w:rPr>
          <w:rFonts w:ascii="Times New Roman" w:hAnsi="Times New Roman"/>
          <w:sz w:val="20"/>
        </w:rPr>
        <w:t xml:space="preserve">tion kan då vid behov göras gemensamt tillgänglig på ett sätt som bättre svarar mot Säkerhetspolisens behov. </w:t>
      </w:r>
      <w:r w:rsidRPr="009D08EB">
        <w:rPr>
          <w:rFonts w:ascii="Times New Roman" w:hAnsi="Times New Roman"/>
          <w:i/>
          <w:sz w:val="20"/>
        </w:rPr>
        <w:t>Säkerhets- och integritetsskydds</w:t>
      </w:r>
      <w:r>
        <w:rPr>
          <w:rFonts w:ascii="Times New Roman" w:hAnsi="Times New Roman"/>
          <w:i/>
          <w:sz w:val="20"/>
        </w:rPr>
        <w:softHyphen/>
      </w:r>
      <w:r w:rsidRPr="009D08EB">
        <w:rPr>
          <w:rFonts w:ascii="Times New Roman" w:hAnsi="Times New Roman"/>
          <w:i/>
          <w:sz w:val="20"/>
        </w:rPr>
        <w:t>nämnden</w:t>
      </w:r>
      <w:r>
        <w:rPr>
          <w:rFonts w:ascii="Times New Roman" w:hAnsi="Times New Roman"/>
          <w:sz w:val="20"/>
        </w:rPr>
        <w:t xml:space="preserve"> anser att formuleringen inte gör det tydligt hur länge undan</w:t>
      </w:r>
      <w:r>
        <w:rPr>
          <w:rFonts w:ascii="Times New Roman" w:hAnsi="Times New Roman"/>
          <w:sz w:val="20"/>
        </w:rPr>
        <w:softHyphen/>
        <w:t>taget gäller, eftersom det inte framgår när bearbetningen är genomförd. Enligt uppgift från Säkerhetspolisen framgår det tydligt i systemet när bearbetningen är genomförd och kravet på särskilda upplysningar be</w:t>
      </w:r>
      <w:r>
        <w:rPr>
          <w:rFonts w:ascii="Times New Roman" w:hAnsi="Times New Roman"/>
          <w:sz w:val="20"/>
        </w:rPr>
        <w:softHyphen/>
        <w:t>dömt. Det framstår också som naturligt att det är så, eftersom verksam</w:t>
      </w:r>
      <w:r>
        <w:rPr>
          <w:rFonts w:ascii="Times New Roman" w:hAnsi="Times New Roman"/>
          <w:sz w:val="20"/>
        </w:rPr>
        <w:softHyphen/>
        <w:t xml:space="preserve">heten är beroende av att det klargörs när informationen är bedömd så att den kan läggas till grund för eventuella åtgärder och beslut. Regeringen anser därför att undantaget både är tillräckligt tydligt och på ett tillfredställande sätt tillgodoser </w:t>
      </w:r>
      <w:r>
        <w:rPr>
          <w:rFonts w:ascii="Times New Roman" w:hAnsi="Times New Roman"/>
          <w:sz w:val="20"/>
        </w:rPr>
        <w:lastRenderedPageBreak/>
        <w:t xml:space="preserve">Säkerhetspolisens behov av ett något generösare undantag från kravet på särskilda upplysningar. </w:t>
      </w:r>
      <w:r w:rsidRPr="003420B7">
        <w:rPr>
          <w:rFonts w:ascii="Times New Roman" w:hAnsi="Times New Roman"/>
          <w:sz w:val="20"/>
        </w:rPr>
        <w:t>Utgångspunkten är dock fortfa</w:t>
      </w:r>
      <w:r>
        <w:rPr>
          <w:rFonts w:ascii="Times New Roman" w:hAnsi="Times New Roman"/>
          <w:sz w:val="20"/>
        </w:rPr>
        <w:softHyphen/>
      </w:r>
      <w:r w:rsidRPr="003420B7">
        <w:rPr>
          <w:rFonts w:ascii="Times New Roman" w:hAnsi="Times New Roman"/>
          <w:sz w:val="20"/>
        </w:rPr>
        <w:t>rande att Säkerhetspolisen ska genomföra bearbetningen och analysen av den ostrukturerade informationen så snart som möjligt.</w:t>
      </w:r>
    </w:p>
    <w:p w14:paraId="15ADD4C9" w14:textId="77777777" w:rsidR="000E3A6B" w:rsidRPr="003420B7" w:rsidRDefault="000E3A6B" w:rsidP="000E3A6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3420B7">
        <w:rPr>
          <w:rFonts w:ascii="Times New Roman" w:hAnsi="Times New Roman"/>
          <w:sz w:val="20"/>
        </w:rPr>
        <w:t>Det är viktigt att understryka att hela uppgiftssamlingen för bearbet</w:t>
      </w:r>
      <w:r>
        <w:rPr>
          <w:rFonts w:ascii="Times New Roman" w:hAnsi="Times New Roman"/>
          <w:sz w:val="20"/>
        </w:rPr>
        <w:softHyphen/>
      </w:r>
      <w:r w:rsidRPr="003420B7">
        <w:rPr>
          <w:rFonts w:ascii="Times New Roman" w:hAnsi="Times New Roman"/>
          <w:sz w:val="20"/>
        </w:rPr>
        <w:t>ning och analys inte undant</w:t>
      </w:r>
      <w:r>
        <w:rPr>
          <w:rFonts w:ascii="Times New Roman" w:hAnsi="Times New Roman"/>
          <w:sz w:val="20"/>
        </w:rPr>
        <w:t>as från kravet på särskilda upp</w:t>
      </w:r>
      <w:r w:rsidRPr="003420B7">
        <w:rPr>
          <w:rFonts w:ascii="Times New Roman" w:hAnsi="Times New Roman"/>
          <w:sz w:val="20"/>
        </w:rPr>
        <w:t>lysningar. Undantaget omfattar end</w:t>
      </w:r>
      <w:r>
        <w:rPr>
          <w:rFonts w:ascii="Times New Roman" w:hAnsi="Times New Roman"/>
          <w:sz w:val="20"/>
        </w:rPr>
        <w:t>ast sådana uppgifter i uppgifts</w:t>
      </w:r>
      <w:r w:rsidRPr="003420B7">
        <w:rPr>
          <w:rFonts w:ascii="Times New Roman" w:hAnsi="Times New Roman"/>
          <w:sz w:val="20"/>
        </w:rPr>
        <w:t>samlingen som inte har hunnit bearbetas. Så snart bearbetningen är genomförd och infor</w:t>
      </w:r>
      <w:r>
        <w:rPr>
          <w:rFonts w:ascii="Times New Roman" w:hAnsi="Times New Roman"/>
          <w:sz w:val="20"/>
        </w:rPr>
        <w:softHyphen/>
      </w:r>
      <w:r w:rsidRPr="003420B7">
        <w:rPr>
          <w:rFonts w:ascii="Times New Roman" w:hAnsi="Times New Roman"/>
          <w:sz w:val="20"/>
        </w:rPr>
        <w:t>mationen strukturerad är undantaget inte längre tillämpligt. Personupp</w:t>
      </w:r>
      <w:r>
        <w:rPr>
          <w:rFonts w:ascii="Times New Roman" w:hAnsi="Times New Roman"/>
          <w:sz w:val="20"/>
        </w:rPr>
        <w:softHyphen/>
      </w:r>
      <w:r w:rsidRPr="003420B7">
        <w:rPr>
          <w:rFonts w:ascii="Times New Roman" w:hAnsi="Times New Roman"/>
          <w:sz w:val="20"/>
        </w:rPr>
        <w:t>gifterna ska då förses med särskilda upplysningar om det behövs.</w:t>
      </w:r>
    </w:p>
    <w:p w14:paraId="48C8EB66" w14:textId="77777777" w:rsidR="000E3A6B" w:rsidRPr="003420B7" w:rsidRDefault="000E3A6B" w:rsidP="000E3A6B">
      <w:pPr>
        <w:keepNext/>
        <w:tabs>
          <w:tab w:val="left" w:pos="907"/>
        </w:tabs>
        <w:spacing w:before="240" w:after="80" w:line="210" w:lineRule="exact"/>
        <w:rPr>
          <w:rFonts w:ascii="Times New Roman" w:eastAsiaTheme="minorHAnsi" w:hAnsi="Times New Roman" w:cstheme="minorBidi"/>
          <w:i/>
          <w:sz w:val="20"/>
          <w:szCs w:val="22"/>
        </w:rPr>
      </w:pPr>
      <w:r w:rsidRPr="003420B7">
        <w:rPr>
          <w:rFonts w:ascii="Times New Roman" w:eastAsiaTheme="minorHAnsi" w:hAnsi="Times New Roman" w:cstheme="minorBidi"/>
          <w:i/>
          <w:sz w:val="20"/>
          <w:szCs w:val="22"/>
        </w:rPr>
        <w:t>När ska behandlingen senast upphöra?</w:t>
      </w:r>
    </w:p>
    <w:p w14:paraId="5EFB93BA" w14:textId="77777777" w:rsidR="000E3A6B" w:rsidRPr="003420B7" w:rsidRDefault="000E3A6B" w:rsidP="000E3A6B">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Pr>
          <w:rFonts w:ascii="Times New Roman" w:hAnsi="Times New Roman"/>
          <w:sz w:val="20"/>
        </w:rPr>
        <w:t>I avsnitt 12.2.3</w:t>
      </w:r>
      <w:r w:rsidRPr="003420B7">
        <w:rPr>
          <w:rFonts w:ascii="Times New Roman" w:hAnsi="Times New Roman"/>
          <w:sz w:val="20"/>
        </w:rPr>
        <w:t xml:space="preserve"> </w:t>
      </w:r>
      <w:r>
        <w:rPr>
          <w:rFonts w:ascii="Times New Roman" w:hAnsi="Times New Roman"/>
          <w:sz w:val="20"/>
        </w:rPr>
        <w:t xml:space="preserve">föreslås att </w:t>
      </w:r>
      <w:r w:rsidRPr="003420B7">
        <w:rPr>
          <w:rFonts w:ascii="Times New Roman" w:hAnsi="Times New Roman"/>
          <w:sz w:val="20"/>
        </w:rPr>
        <w:t xml:space="preserve">personuppgifter i en uppgiftssamling för bearbetning och analys </w:t>
      </w:r>
      <w:r>
        <w:rPr>
          <w:rFonts w:ascii="Times New Roman" w:hAnsi="Times New Roman"/>
          <w:sz w:val="20"/>
        </w:rPr>
        <w:t>som längst ska få behandlas</w:t>
      </w:r>
      <w:r w:rsidRPr="003420B7">
        <w:rPr>
          <w:rFonts w:ascii="Times New Roman" w:hAnsi="Times New Roman"/>
          <w:sz w:val="20"/>
        </w:rPr>
        <w:t xml:space="preserve"> tre år efter utgången av det kalenderår då den senaste registreringen avseende personen gjor</w:t>
      </w:r>
      <w:r>
        <w:rPr>
          <w:rFonts w:ascii="Times New Roman" w:hAnsi="Times New Roman"/>
          <w:sz w:val="20"/>
        </w:rPr>
        <w:softHyphen/>
      </w:r>
      <w:r w:rsidRPr="003420B7">
        <w:rPr>
          <w:rFonts w:ascii="Times New Roman" w:hAnsi="Times New Roman"/>
          <w:sz w:val="20"/>
        </w:rPr>
        <w:t xml:space="preserve">des. </w:t>
      </w:r>
      <w:r>
        <w:rPr>
          <w:rFonts w:ascii="Times New Roman" w:hAnsi="Times New Roman"/>
          <w:sz w:val="20"/>
        </w:rPr>
        <w:t>Som framgår av avsnitt 12.2.1 får personuppgifter</w:t>
      </w:r>
      <w:r w:rsidRPr="003420B7">
        <w:rPr>
          <w:rFonts w:ascii="Times New Roman" w:hAnsi="Times New Roman"/>
          <w:sz w:val="20"/>
        </w:rPr>
        <w:t xml:space="preserve"> </w:t>
      </w:r>
      <w:r>
        <w:rPr>
          <w:rFonts w:ascii="Times New Roman" w:hAnsi="Times New Roman"/>
          <w:sz w:val="20"/>
        </w:rPr>
        <w:t>dock aldrig be</w:t>
      </w:r>
      <w:r>
        <w:rPr>
          <w:rFonts w:ascii="Times New Roman" w:hAnsi="Times New Roman"/>
          <w:sz w:val="20"/>
        </w:rPr>
        <w:softHyphen/>
        <w:t>handlas under längre än vad som är nödvändigt med hänsyn till ända</w:t>
      </w:r>
      <w:r>
        <w:rPr>
          <w:rFonts w:ascii="Times New Roman" w:hAnsi="Times New Roman"/>
          <w:sz w:val="20"/>
        </w:rPr>
        <w:softHyphen/>
        <w:t>målet med behandlingen</w:t>
      </w:r>
      <w:r w:rsidRPr="003420B7">
        <w:rPr>
          <w:rFonts w:ascii="Times New Roman" w:hAnsi="Times New Roman"/>
          <w:sz w:val="20"/>
        </w:rPr>
        <w:t>. Behandlingen ska således upphöra även om tidsfri</w:t>
      </w:r>
      <w:r>
        <w:rPr>
          <w:rFonts w:ascii="Times New Roman" w:hAnsi="Times New Roman"/>
          <w:sz w:val="20"/>
        </w:rPr>
        <w:t>sten om tre år inte har löpt ut om uppgiften inte längre behövs för ändamålet med behandlingen.</w:t>
      </w:r>
      <w:r w:rsidRPr="003420B7">
        <w:rPr>
          <w:rFonts w:ascii="Times New Roman" w:hAnsi="Times New Roman"/>
          <w:sz w:val="20"/>
        </w:rPr>
        <w:t xml:space="preserve"> Det förutsätter dock att det går att bedöma om </w:t>
      </w:r>
      <w:r>
        <w:rPr>
          <w:rFonts w:ascii="Times New Roman" w:hAnsi="Times New Roman"/>
          <w:sz w:val="20"/>
        </w:rPr>
        <w:t>behandlingen är nödvändig för ändamålet</w:t>
      </w:r>
      <w:r w:rsidRPr="003420B7">
        <w:rPr>
          <w:rFonts w:ascii="Times New Roman" w:hAnsi="Times New Roman"/>
          <w:sz w:val="20"/>
        </w:rPr>
        <w:t xml:space="preserve">. </w:t>
      </w:r>
      <w:r>
        <w:rPr>
          <w:rFonts w:ascii="Times New Roman" w:hAnsi="Times New Roman"/>
          <w:sz w:val="20"/>
        </w:rPr>
        <w:t>Huvudregeln</w:t>
      </w:r>
      <w:r w:rsidRPr="003420B7">
        <w:rPr>
          <w:rFonts w:ascii="Times New Roman" w:hAnsi="Times New Roman"/>
          <w:sz w:val="20"/>
        </w:rPr>
        <w:t xml:space="preserve"> ger </w:t>
      </w:r>
      <w:r>
        <w:rPr>
          <w:rFonts w:ascii="Times New Roman" w:hAnsi="Times New Roman"/>
          <w:sz w:val="20"/>
        </w:rPr>
        <w:t xml:space="preserve">således </w:t>
      </w:r>
      <w:r w:rsidRPr="003420B7">
        <w:rPr>
          <w:rFonts w:ascii="Times New Roman" w:hAnsi="Times New Roman"/>
          <w:sz w:val="20"/>
        </w:rPr>
        <w:t xml:space="preserve">stöd för fortsatt behandling så länge uppgifterna behövs för något av de </w:t>
      </w:r>
      <w:r>
        <w:rPr>
          <w:rFonts w:ascii="Times New Roman" w:hAnsi="Times New Roman"/>
          <w:sz w:val="20"/>
        </w:rPr>
        <w:t>tillåtna ändamålen</w:t>
      </w:r>
      <w:r w:rsidRPr="003420B7">
        <w:rPr>
          <w:rFonts w:ascii="Times New Roman" w:hAnsi="Times New Roman"/>
          <w:sz w:val="20"/>
        </w:rPr>
        <w:t xml:space="preserve">. Det finns </w:t>
      </w:r>
      <w:r>
        <w:rPr>
          <w:rFonts w:ascii="Times New Roman" w:hAnsi="Times New Roman"/>
          <w:sz w:val="20"/>
        </w:rPr>
        <w:t>därför</w:t>
      </w:r>
      <w:r w:rsidRPr="003420B7">
        <w:rPr>
          <w:rFonts w:ascii="Times New Roman" w:hAnsi="Times New Roman"/>
          <w:sz w:val="20"/>
        </w:rPr>
        <w:t xml:space="preserve"> stöd för fortsatt behandling om Säkerhetspolisen t.ex. bedömer att uppgifterna allmänt är värdefulla för att förebygga, förhindra och upptä</w:t>
      </w:r>
      <w:r>
        <w:rPr>
          <w:rFonts w:ascii="Times New Roman" w:hAnsi="Times New Roman"/>
          <w:sz w:val="20"/>
        </w:rPr>
        <w:t xml:space="preserve">cka brottslig verksamhet (prop. </w:t>
      </w:r>
      <w:r w:rsidRPr="003420B7">
        <w:rPr>
          <w:rFonts w:ascii="Times New Roman" w:hAnsi="Times New Roman"/>
          <w:sz w:val="20"/>
        </w:rPr>
        <w:t>2009/10:85 s. 327 och 367 f.).</w:t>
      </w:r>
    </w:p>
    <w:p w14:paraId="745F2115" w14:textId="77777777" w:rsidR="000E3A6B" w:rsidRDefault="000E3A6B" w:rsidP="000E3A6B">
      <w:pPr>
        <w:tabs>
          <w:tab w:val="left" w:pos="2268"/>
        </w:tabs>
        <w:overflowPunct w:val="0"/>
        <w:autoSpaceDE w:val="0"/>
        <w:autoSpaceDN w:val="0"/>
        <w:adjustRightInd w:val="0"/>
        <w:spacing w:after="0" w:line="240" w:lineRule="auto"/>
        <w:ind w:firstLine="170"/>
        <w:jc w:val="both"/>
        <w:textAlignment w:val="baseline"/>
        <w:sectPr w:rsidR="000E3A6B" w:rsidSect="00155500">
          <w:headerReference w:type="even" r:id="rId67"/>
          <w:headerReference w:type="default" r:id="rId68"/>
          <w:footerReference w:type="even" r:id="rId69"/>
          <w:footerReference w:type="default" r:id="rId70"/>
          <w:footerReference w:type="first" r:id="rId71"/>
          <w:type w:val="continuous"/>
          <w:pgSz w:w="9356" w:h="13721" w:code="9"/>
          <w:pgMar w:top="794" w:right="2438" w:bottom="1191" w:left="1021" w:header="0" w:footer="709" w:gutter="0"/>
          <w:cols w:space="708"/>
          <w:docGrid w:linePitch="360"/>
        </w:sectPr>
      </w:pPr>
      <w:r w:rsidRPr="003420B7">
        <w:rPr>
          <w:rFonts w:ascii="Times New Roman" w:hAnsi="Times New Roman"/>
          <w:sz w:val="20"/>
        </w:rPr>
        <w:t>När det gäller ostrukturerad underrättelseinformation ligger det i sakens natur att det är svårt att bedöma det fortsatta behovet av be</w:t>
      </w:r>
      <w:r>
        <w:rPr>
          <w:rFonts w:ascii="Times New Roman" w:hAnsi="Times New Roman"/>
          <w:sz w:val="20"/>
        </w:rPr>
        <w:softHyphen/>
      </w:r>
      <w:r w:rsidRPr="003420B7">
        <w:rPr>
          <w:rFonts w:ascii="Times New Roman" w:hAnsi="Times New Roman"/>
          <w:sz w:val="20"/>
        </w:rPr>
        <w:t>hand</w:t>
      </w:r>
      <w:r>
        <w:rPr>
          <w:rFonts w:ascii="Times New Roman" w:hAnsi="Times New Roman"/>
          <w:sz w:val="20"/>
        </w:rPr>
        <w:softHyphen/>
      </w:r>
      <w:r w:rsidRPr="003420B7">
        <w:rPr>
          <w:rFonts w:ascii="Times New Roman" w:hAnsi="Times New Roman"/>
          <w:sz w:val="20"/>
        </w:rPr>
        <w:t>ling. Bedömningen måste innan bearbetningen och analysen är klar göras på ett mer övergripande plan och i större utsträckning utgå från sannolikheten att uppgifterna kan komma att behövas i verksamheten än en reell bedömning av den enskilda uppgiften. Enligt regeringens mening kan det vid en sådan övergripande bedömning ofta finnas behov av fort</w:t>
      </w:r>
      <w:r>
        <w:rPr>
          <w:rFonts w:ascii="Times New Roman" w:hAnsi="Times New Roman"/>
          <w:sz w:val="20"/>
        </w:rPr>
        <w:softHyphen/>
      </w:r>
      <w:r w:rsidRPr="003420B7">
        <w:rPr>
          <w:rFonts w:ascii="Times New Roman" w:hAnsi="Times New Roman"/>
          <w:sz w:val="20"/>
        </w:rPr>
        <w:t xml:space="preserve">satt behandling av den ostrukturerade informationen för något av de </w:t>
      </w:r>
      <w:r>
        <w:rPr>
          <w:rFonts w:ascii="Times New Roman" w:hAnsi="Times New Roman"/>
          <w:sz w:val="20"/>
        </w:rPr>
        <w:t>ändamål</w:t>
      </w:r>
      <w:r w:rsidRPr="003420B7">
        <w:rPr>
          <w:rFonts w:ascii="Times New Roman" w:hAnsi="Times New Roman"/>
          <w:sz w:val="20"/>
        </w:rPr>
        <w:t xml:space="preserve"> som </w:t>
      </w:r>
      <w:r>
        <w:rPr>
          <w:rFonts w:ascii="Times New Roman" w:hAnsi="Times New Roman"/>
          <w:sz w:val="20"/>
        </w:rPr>
        <w:t>är tillåtna enligt</w:t>
      </w:r>
      <w:r w:rsidRPr="003420B7">
        <w:rPr>
          <w:rFonts w:ascii="Times New Roman" w:hAnsi="Times New Roman"/>
          <w:sz w:val="20"/>
        </w:rPr>
        <w:t xml:space="preserve"> lagen.</w:t>
      </w:r>
    </w:p>
    <w:p w14:paraId="00850CA8" w14:textId="77777777" w:rsidR="000E3A6B" w:rsidRDefault="000E3A6B" w:rsidP="000E3A6B">
      <w:pPr>
        <w:pStyle w:val="Rubrik1"/>
      </w:pPr>
      <w:bookmarkStart w:id="133" w:name="_Toc9328324"/>
      <w:bookmarkStart w:id="134" w:name="_Toc17451394"/>
      <w:r>
        <w:t>Informationsutbyte</w:t>
      </w:r>
      <w:bookmarkEnd w:id="133"/>
      <w:bookmarkEnd w:id="134"/>
      <w:r w:rsidRPr="00481B88">
        <w:t xml:space="preserve"> </w:t>
      </w:r>
    </w:p>
    <w:p w14:paraId="0B433D69" w14:textId="77777777" w:rsidR="000E3A6B" w:rsidRDefault="000E3A6B" w:rsidP="000E3A6B">
      <w:pPr>
        <w:pStyle w:val="Rubrik2"/>
        <w:spacing w:before="0"/>
      </w:pPr>
      <w:bookmarkStart w:id="135" w:name="_Toc9328325"/>
      <w:bookmarkStart w:id="136" w:name="_Toc17451395"/>
      <w:r>
        <w:t>Behovet av att kommunicera elektroniskt har ökat</w:t>
      </w:r>
      <w:bookmarkEnd w:id="135"/>
      <w:bookmarkEnd w:id="136"/>
    </w:p>
    <w:p w14:paraId="2D979759" w14:textId="77777777" w:rsidR="000E3A6B" w:rsidRDefault="000E3A6B" w:rsidP="000E3A6B">
      <w:pPr>
        <w:pStyle w:val="Rubrik3"/>
        <w:spacing w:before="0"/>
      </w:pPr>
      <w:bookmarkStart w:id="137" w:name="_Toc9328326"/>
      <w:bookmarkStart w:id="138" w:name="_Toc17451396"/>
      <w:r>
        <w:t xml:space="preserve">Olika </w:t>
      </w:r>
      <w:r w:rsidRPr="00176ABD">
        <w:t>former</w:t>
      </w:r>
      <w:r>
        <w:t xml:space="preserve"> av elektroniskt utlämnande</w:t>
      </w:r>
      <w:bookmarkEnd w:id="137"/>
      <w:bookmarkEnd w:id="138"/>
    </w:p>
    <w:p w14:paraId="2B960B23" w14:textId="77777777" w:rsidR="000E3A6B" w:rsidRPr="002C6FF1" w:rsidRDefault="000E3A6B" w:rsidP="000E3A6B">
      <w:pPr>
        <w:pStyle w:val="Rubrik5utannumrering"/>
        <w:spacing w:before="0"/>
      </w:pPr>
      <w:r w:rsidRPr="002C6FF1">
        <w:t>Direktåtkomst</w:t>
      </w:r>
    </w:p>
    <w:p w14:paraId="3635F8B9" w14:textId="77777777" w:rsidR="000E3A6B" w:rsidRPr="002C6FF1" w:rsidRDefault="000E3A6B" w:rsidP="000E3A6B">
      <w:pPr>
        <w:pStyle w:val="Brdtext"/>
      </w:pPr>
      <w:r w:rsidRPr="002C6FF1">
        <w:t xml:space="preserve">Det finns inte någon legaldefinition av uttrycket direktåtkomst. Det som vanligtvis avses med direktåtkomst är att någon har direkt tillgång till någon annans register eller databas och på egen hand kan söka efter </w:t>
      </w:r>
      <w:r w:rsidRPr="002C6FF1">
        <w:lastRenderedPageBreak/>
        <w:t>information, dock utan att kunna påverka innehållet i registret eller data</w:t>
      </w:r>
      <w:r>
        <w:softHyphen/>
      </w:r>
      <w:r w:rsidRPr="002C6FF1">
        <w:t>basen. Enl</w:t>
      </w:r>
      <w:r>
        <w:t>igt Informationshanteringsutred</w:t>
      </w:r>
      <w:r w:rsidRPr="002C6FF1">
        <w:t>ningen bör direktåtkomst anses föreligga om en myndighet hos en annan myndighet har sådan teknisk tillgång till upptagningar som avses i 2 kap. 3 § andra stycket tryckfri</w:t>
      </w:r>
      <w:r>
        <w:softHyphen/>
      </w:r>
      <w:r w:rsidRPr="002C6FF1">
        <w:t>hetsförordningen, dvs. om upptagningen är tillgänglig för myn</w:t>
      </w:r>
      <w:r>
        <w:t>digheten med tekniskt hjälp</w:t>
      </w:r>
      <w:r w:rsidRPr="002C6FF1">
        <w:t>medel som myndigheten själv utnyttjar för överföring i sådan form att den kan läsas, avlyssnas eller på annat sätt uppfattas (Myndighetsdatalag, SOU 2015:39, s. 390 f.). Högsta förvaltningsdom</w:t>
      </w:r>
      <w:r w:rsidRPr="002C6FF1">
        <w:softHyphen/>
        <w:t xml:space="preserve">stolen </w:t>
      </w:r>
      <w:r>
        <w:t xml:space="preserve">har </w:t>
      </w:r>
      <w:r w:rsidRPr="002C6FF1">
        <w:t>använ</w:t>
      </w:r>
      <w:r>
        <w:t>t</w:t>
      </w:r>
      <w:r w:rsidRPr="002C6FF1">
        <w:t xml:space="preserve"> samma definition av direktåtkomst</w:t>
      </w:r>
      <w:r w:rsidRPr="007F057D">
        <w:t xml:space="preserve"> </w:t>
      </w:r>
      <w:r>
        <w:t>(</w:t>
      </w:r>
      <w:r w:rsidRPr="002C6FF1">
        <w:t>HFD 2015 ref. 61</w:t>
      </w:r>
      <w:r>
        <w:t>)</w:t>
      </w:r>
      <w:r w:rsidRPr="002C6FF1">
        <w:t>. I begreppet direktåtkomst ligger också att den som är personuppgiftsan</w:t>
      </w:r>
      <w:r>
        <w:softHyphen/>
      </w:r>
      <w:r w:rsidRPr="002C6FF1">
        <w:t>svarig för regis</w:t>
      </w:r>
      <w:r>
        <w:t>tret eller databasen saknar kon</w:t>
      </w:r>
      <w:r w:rsidRPr="002C6FF1">
        <w:t>troll över vilka uppgifter som den som har direktåtkomst vid ett visst tillfälle tar del av. Från inte</w:t>
      </w:r>
      <w:r>
        <w:softHyphen/>
      </w:r>
      <w:r w:rsidRPr="002C6FF1">
        <w:t>gri</w:t>
      </w:r>
      <w:r>
        <w:t>tetssynpunkt har det därför an</w:t>
      </w:r>
      <w:r w:rsidRPr="002C6FF1">
        <w:t>setts viktigt att frågor om tillgång till upp</w:t>
      </w:r>
      <w:r>
        <w:t>gifter genom direktåt</w:t>
      </w:r>
      <w:r w:rsidRPr="002C6FF1">
        <w:t>komst regleras särskilt i register</w:t>
      </w:r>
      <w:r>
        <w:t>lagstiftningarna (Ökat informa</w:t>
      </w:r>
      <w:r w:rsidRPr="002C6FF1">
        <w:t>tionsutbyte mellan arbetslöshetsförsäkringen, socialförsäk</w:t>
      </w:r>
      <w:r>
        <w:softHyphen/>
      </w:r>
      <w:r w:rsidRPr="002C6FF1">
        <w:t>ringen och studiestödet, prop. 2000/01:129, s. 74, Lag om behandling av personuppgifter i den arbetsmarknadspolitiska verksamheten, prop. 2001/02:144, s. 35 f. och Elektronisk informationsöverföring hos arbets</w:t>
      </w:r>
      <w:r>
        <w:softHyphen/>
      </w:r>
      <w:r w:rsidRPr="002C6FF1">
        <w:t>löshetskassorna och inom Arbetsmarknadsverket, prop. 2005/06:52, s. 8).</w:t>
      </w:r>
    </w:p>
    <w:p w14:paraId="4F93997A" w14:textId="77777777" w:rsidR="000E3A6B" w:rsidRDefault="000E3A6B" w:rsidP="000E3A6B">
      <w:pPr>
        <w:pStyle w:val="Brdtextmedindrag"/>
      </w:pPr>
      <w:r w:rsidRPr="002C6FF1">
        <w:t>Vid direktåtkomst fattas beslutet om överföring i varje enskilt fall av mottagaren. Den faktiska begränsningen av direktåtkomsten görs med hjälp av olika teknisk</w:t>
      </w:r>
      <w:r>
        <w:t>a lösningar, beroende på hur om</w:t>
      </w:r>
      <w:r w:rsidRPr="002C6FF1">
        <w:t xml:space="preserve">fattningen av direktåtkomsten har begränsats i det enskilda fallet. </w:t>
      </w:r>
    </w:p>
    <w:p w14:paraId="6C73AB65" w14:textId="77777777" w:rsidR="000E3A6B" w:rsidRPr="002C6FF1" w:rsidRDefault="000E3A6B" w:rsidP="000E3A6B">
      <w:pPr>
        <w:pStyle w:val="Rubrik5utannumrering"/>
      </w:pPr>
      <w:r w:rsidRPr="002C6FF1">
        <w:t>Utlämnande på medium för automatiserad behandling</w:t>
      </w:r>
    </w:p>
    <w:p w14:paraId="2C8325DF" w14:textId="77777777" w:rsidR="000E3A6B" w:rsidRDefault="000E3A6B" w:rsidP="000E3A6B">
      <w:pPr>
        <w:pStyle w:val="Brdtext"/>
      </w:pPr>
      <w:r w:rsidRPr="002C6FF1">
        <w:t xml:space="preserve">I princip anses allt elektroniskt utlämnande som inte </w:t>
      </w:r>
      <w:r>
        <w:t>görs</w:t>
      </w:r>
      <w:r w:rsidRPr="002C6FF1">
        <w:t xml:space="preserve"> genom direkt</w:t>
      </w:r>
      <w:r>
        <w:softHyphen/>
      </w:r>
      <w:r w:rsidRPr="002C6FF1">
        <w:t xml:space="preserve">åtkomst </w:t>
      </w:r>
      <w:r>
        <w:t>göras</w:t>
      </w:r>
      <w:r w:rsidRPr="002C6FF1">
        <w:t xml:space="preserve"> genom utlä</w:t>
      </w:r>
      <w:r>
        <w:t>mnande på medium för automatise</w:t>
      </w:r>
      <w:r w:rsidRPr="002C6FF1">
        <w:t>rad behand</w:t>
      </w:r>
      <w:r>
        <w:softHyphen/>
      </w:r>
      <w:r w:rsidRPr="002C6FF1">
        <w:t xml:space="preserve">ling. </w:t>
      </w:r>
      <w:r w:rsidRPr="00301BC1">
        <w:t xml:space="preserve">Högsta förvaltningsdomstolen </w:t>
      </w:r>
      <w:r>
        <w:t xml:space="preserve">har ansett </w:t>
      </w:r>
      <w:r w:rsidRPr="00301BC1">
        <w:t>att gränsdragningen mellan vad som är direktåtkomst och annat utlämnande på medium för automa</w:t>
      </w:r>
      <w:r>
        <w:softHyphen/>
      </w:r>
      <w:r w:rsidRPr="00301BC1">
        <w:t>ti</w:t>
      </w:r>
      <w:r>
        <w:softHyphen/>
      </w:r>
      <w:r w:rsidRPr="00301BC1">
        <w:t>serad behandling beror på om den aktuella uppgiften kan anses förvarad hos den mottagande myndigheten enligt 2</w:t>
      </w:r>
      <w:r>
        <w:t> </w:t>
      </w:r>
      <w:r w:rsidRPr="00301BC1">
        <w:t>kap. 3</w:t>
      </w:r>
      <w:r>
        <w:t> </w:t>
      </w:r>
      <w:r w:rsidRPr="00301BC1">
        <w:t>§ andra stycket tryckfri</w:t>
      </w:r>
      <w:r>
        <w:softHyphen/>
      </w:r>
      <w:r w:rsidRPr="00301BC1">
        <w:t>hetsförordningen</w:t>
      </w:r>
      <w:r>
        <w:t xml:space="preserve"> (HFD 2015 ref. 61)</w:t>
      </w:r>
      <w:r w:rsidRPr="00301BC1">
        <w:t xml:space="preserve">. </w:t>
      </w:r>
    </w:p>
    <w:p w14:paraId="3E50B04E" w14:textId="77777777" w:rsidR="000E3A6B" w:rsidRDefault="000E3A6B" w:rsidP="000E3A6B">
      <w:pPr>
        <w:pStyle w:val="Brdtextmedindrag"/>
      </w:pPr>
      <w:r>
        <w:t>U</w:t>
      </w:r>
      <w:r w:rsidRPr="002C6FF1">
        <w:t xml:space="preserve">tlämnande </w:t>
      </w:r>
      <w:r>
        <w:t>av personuppgifter på medium för automatiserad behand</w:t>
      </w:r>
      <w:r>
        <w:softHyphen/>
        <w:t xml:space="preserve">ling </w:t>
      </w:r>
      <w:r w:rsidRPr="002C6FF1">
        <w:t xml:space="preserve">kan </w:t>
      </w:r>
      <w:r>
        <w:t xml:space="preserve">alltså </w:t>
      </w:r>
      <w:r w:rsidRPr="002C6FF1">
        <w:t>göras på många olika sätt. Det kan vara fråga om att per</w:t>
      </w:r>
      <w:r>
        <w:softHyphen/>
      </w:r>
      <w:r w:rsidRPr="002C6FF1">
        <w:t xml:space="preserve">sonuppgifter lämnas t.ex. via e-post eller </w:t>
      </w:r>
      <w:r>
        <w:t>usb</w:t>
      </w:r>
      <w:r w:rsidRPr="002C6FF1">
        <w:t>-minne. Begreppet anses omfatta överlämnande av elektroniskt lagrade uppgifter via alla slags medium för lag</w:t>
      </w:r>
      <w:r>
        <w:t>ring och överföring (Över</w:t>
      </w:r>
      <w:r>
        <w:softHyphen/>
        <w:t>skotts</w:t>
      </w:r>
      <w:r w:rsidRPr="002C6FF1">
        <w:t>information vid direktåtkomst, SOU 2012:90, s. 198).</w:t>
      </w:r>
    </w:p>
    <w:p w14:paraId="38888770" w14:textId="77777777" w:rsidR="000E3A6B" w:rsidRDefault="000E3A6B" w:rsidP="000E3A6B">
      <w:pPr>
        <w:pStyle w:val="Rubrik5utannumrering"/>
      </w:pPr>
      <w:r>
        <w:t>Risker med elektroniskt utlämnande</w:t>
      </w:r>
    </w:p>
    <w:p w14:paraId="68C0AB20" w14:textId="77777777" w:rsidR="000E3A6B" w:rsidRPr="002C6FF1" w:rsidRDefault="000E3A6B" w:rsidP="000E3A6B">
      <w:pPr>
        <w:pStyle w:val="Brdtext"/>
      </w:pPr>
      <w:r>
        <w:t>Elektroniskt utlämnande av personuppgifter kan anses medföra ris</w:t>
      </w:r>
      <w:r w:rsidRPr="002C6FF1">
        <w:t>ker från integritetssynpunkt. Sådant utlämnan</w:t>
      </w:r>
      <w:r>
        <w:softHyphen/>
      </w:r>
      <w:r w:rsidRPr="002C6FF1">
        <w:t>de innebär nämligen som regel att mottagaren kan bearbeta informatio</w:t>
      </w:r>
      <w:r>
        <w:softHyphen/>
      </w:r>
      <w:r w:rsidRPr="002C6FF1">
        <w:t>nen, t.ex. genom att samköra den mot elektroniska uppgifter som har hämtats från andra informationskällor. Det öka</w:t>
      </w:r>
      <w:r>
        <w:t>r risken för att uppgifterna be</w:t>
      </w:r>
      <w:r w:rsidRPr="002C6FF1">
        <w:t>handlas i strid med de grundläggande kraven på dataskydd.</w:t>
      </w:r>
      <w:r>
        <w:t xml:space="preserve"> U</w:t>
      </w:r>
      <w:r w:rsidRPr="002C6FF1">
        <w:t>tlämnande genom direkt</w:t>
      </w:r>
      <w:r>
        <w:softHyphen/>
      </w:r>
      <w:r w:rsidRPr="002C6FF1">
        <w:t>åtkomst</w:t>
      </w:r>
      <w:r>
        <w:t xml:space="preserve"> brukar</w:t>
      </w:r>
      <w:r w:rsidRPr="002C6FF1">
        <w:t xml:space="preserve"> förknippas med särskilda risker för den personliga integriteten</w:t>
      </w:r>
      <w:r>
        <w:t>. En sådan risk är att uppgifterna sprids som en följd av att de upptag</w:t>
      </w:r>
      <w:r>
        <w:softHyphen/>
        <w:t>ningar som direktåtkomsten avser blir allmänna handlingar hos den mot</w:t>
      </w:r>
      <w:r>
        <w:softHyphen/>
        <w:t>tagande myndigheten (</w:t>
      </w:r>
      <w:r w:rsidRPr="00BE71D9">
        <w:t>prop. 2017/18:269 s. </w:t>
      </w:r>
      <w:r>
        <w:t xml:space="preserve">131). Direktåtkomst </w:t>
      </w:r>
      <w:r w:rsidRPr="003D6D91">
        <w:t>innebär</w:t>
      </w:r>
      <w:r>
        <w:t xml:space="preserve"> också att </w:t>
      </w:r>
      <w:r w:rsidRPr="003D6D91">
        <w:lastRenderedPageBreak/>
        <w:t xml:space="preserve">uppgifter </w:t>
      </w:r>
      <w:r>
        <w:t xml:space="preserve">typiskt sett </w:t>
      </w:r>
      <w:r w:rsidRPr="003D6D91">
        <w:t>blir tillgängliga för fler personer i de verk</w:t>
      </w:r>
      <w:r>
        <w:softHyphen/>
      </w:r>
      <w:r w:rsidRPr="003D6D91">
        <w:t>samheter som har åtkomst och att den utlämnande myndighetens möjlig</w:t>
      </w:r>
      <w:r>
        <w:softHyphen/>
      </w:r>
      <w:r w:rsidRPr="003D6D91">
        <w:t>heter att kontrollera användningen av uppgifterna minskar (Utlännings</w:t>
      </w:r>
      <w:r>
        <w:softHyphen/>
      </w:r>
      <w:r w:rsidRPr="003D6D91">
        <w:t>datalag, prop. 2015/16:65, s.</w:t>
      </w:r>
      <w:r>
        <w:t> </w:t>
      </w:r>
      <w:r w:rsidRPr="003D6D91">
        <w:t>89</w:t>
      </w:r>
      <w:r>
        <w:t> </w:t>
      </w:r>
      <w:r w:rsidRPr="003D6D91">
        <w:t>f.).</w:t>
      </w:r>
    </w:p>
    <w:p w14:paraId="4271E9DA" w14:textId="77777777" w:rsidR="000E3A6B" w:rsidRDefault="000E3A6B" w:rsidP="000E3A6B">
      <w:pPr>
        <w:pStyle w:val="Brdtextmedindrag"/>
      </w:pPr>
      <w:r w:rsidRPr="002C6FF1">
        <w:t>Viss sekretessreglering har införts för att minska de risker som ökat elektroniskt utlämnande medför</w:t>
      </w:r>
      <w:r>
        <w:t>.</w:t>
      </w:r>
      <w:r w:rsidRPr="002C6FF1">
        <w:t xml:space="preserve"> Enligt 11</w:t>
      </w:r>
      <w:r>
        <w:t> </w:t>
      </w:r>
      <w:r w:rsidRPr="002C6FF1">
        <w:t>kap. 4</w:t>
      </w:r>
      <w:r>
        <w:t> </w:t>
      </w:r>
      <w:r w:rsidRPr="002C6FF1">
        <w:t xml:space="preserve">§ offentlighets- och sekretesslagen </w:t>
      </w:r>
      <w:r>
        <w:t xml:space="preserve">(2009:400) </w:t>
      </w:r>
      <w:r w:rsidRPr="002C6FF1">
        <w:t>gäller att om en myndighet har elektronisk till</w:t>
      </w:r>
      <w:r>
        <w:softHyphen/>
      </w:r>
      <w:r w:rsidRPr="002C6FF1">
        <w:t>gång till en upptagning för automatiserad behandling hos en annan myn</w:t>
      </w:r>
      <w:r>
        <w:softHyphen/>
      </w:r>
      <w:r w:rsidRPr="002C6FF1">
        <w:t>dighet och en uppgift i denna upptagning är sekretessreglerad</w:t>
      </w:r>
      <w:r>
        <w:t>,</w:t>
      </w:r>
      <w:r w:rsidRPr="002C6FF1">
        <w:t xml:space="preserve"> blir sekre</w:t>
      </w:r>
      <w:r>
        <w:softHyphen/>
      </w:r>
      <w:r w:rsidRPr="002C6FF1">
        <w:t>tessbestämmelsen tillämplig även hos den mottagande myndigheten.</w:t>
      </w:r>
    </w:p>
    <w:p w14:paraId="27253A5F" w14:textId="77777777" w:rsidR="000E3A6B" w:rsidRDefault="000E3A6B" w:rsidP="000E3A6B">
      <w:pPr>
        <w:pStyle w:val="Rubrik3"/>
      </w:pPr>
      <w:bookmarkStart w:id="139" w:name="_Toc9328327"/>
      <w:bookmarkStart w:id="140" w:name="_Toc17451397"/>
      <w:r>
        <w:t>Nuvarande möjligheter till elektroniskt utlämnande</w:t>
      </w:r>
      <w:bookmarkEnd w:id="139"/>
      <w:bookmarkEnd w:id="140"/>
    </w:p>
    <w:p w14:paraId="5A3D10BF" w14:textId="77777777" w:rsidR="000E3A6B" w:rsidRDefault="000E3A6B" w:rsidP="000E3A6B">
      <w:pPr>
        <w:pStyle w:val="Brdtext"/>
      </w:pPr>
      <w:r>
        <w:t xml:space="preserve">I 2 kap. 20 § </w:t>
      </w:r>
      <w:r w:rsidRPr="000D4EB8">
        <w:t>polisdatalagen</w:t>
      </w:r>
      <w:r>
        <w:t xml:space="preserve"> (2010:361) föreskrivs att</w:t>
      </w:r>
      <w:r w:rsidRPr="000D4EB8">
        <w:t xml:space="preserve"> enstaka personupp</w:t>
      </w:r>
      <w:r>
        <w:softHyphen/>
      </w:r>
      <w:r w:rsidRPr="000D4EB8">
        <w:t>gifter</w:t>
      </w:r>
      <w:r>
        <w:t xml:space="preserve"> får</w:t>
      </w:r>
      <w:r w:rsidRPr="000D4EB8">
        <w:t xml:space="preserve"> läm</w:t>
      </w:r>
      <w:r>
        <w:t>nas ut på medium för automatise</w:t>
      </w:r>
      <w:r w:rsidRPr="000D4EB8">
        <w:t xml:space="preserve">rad behandling. </w:t>
      </w:r>
      <w:r>
        <w:t>Bestäm</w:t>
      </w:r>
      <w:r>
        <w:softHyphen/>
        <w:t>melsen gäller för Säkerhetspolisen genom hänvisning i 6 kap. 4 </w:t>
      </w:r>
      <w:r w:rsidRPr="000D4EB8">
        <w:t>§</w:t>
      </w:r>
      <w:r>
        <w:t> 7 polis</w:t>
      </w:r>
      <w:r>
        <w:softHyphen/>
        <w:t>datalagen</w:t>
      </w:r>
      <w:r w:rsidRPr="000D4EB8">
        <w:t>. Regeringen kan meddela före</w:t>
      </w:r>
      <w:r>
        <w:t>skrif</w:t>
      </w:r>
      <w:r w:rsidRPr="000D4EB8">
        <w:t>ter om att uppgifter får läm</w:t>
      </w:r>
      <w:r>
        <w:softHyphen/>
      </w:r>
      <w:r w:rsidRPr="000D4EB8">
        <w:t>nas ut på sådant medium även i andra fall. Sådana föresk</w:t>
      </w:r>
      <w:r>
        <w:t>rifter finns i bl.a. 18 § polis</w:t>
      </w:r>
      <w:r w:rsidRPr="000D4EB8">
        <w:t>dataförordningen</w:t>
      </w:r>
      <w:r>
        <w:t xml:space="preserve"> (2010:1155)</w:t>
      </w:r>
      <w:r w:rsidRPr="000D4EB8">
        <w:t>.</w:t>
      </w:r>
    </w:p>
    <w:p w14:paraId="73B85F1A" w14:textId="77777777" w:rsidR="000E3A6B" w:rsidRDefault="000E3A6B" w:rsidP="000E3A6B">
      <w:pPr>
        <w:pStyle w:val="Brdtextmedindrag"/>
      </w:pPr>
      <w:r>
        <w:t>I förarbetena till polisdatalagen konstaterar regeringen att en ordning som innebär informationsutbyte enbart genom manuell behandling ska</w:t>
      </w:r>
      <w:r>
        <w:softHyphen/>
        <w:t>par praktiska problem, eftersom brottsbekämpningen bedrivs dygnet runt. Uppgifter som en tjänsteman behöver omedelbart för att kunna utföra en tjänsteåtgärd måste vara lätt tillgängliga även utanför vanlig kontorstid. Därför infördes regler om direktåtkomst</w:t>
      </w:r>
      <w:r w:rsidRPr="00DB352C">
        <w:t xml:space="preserve"> </w:t>
      </w:r>
      <w:r>
        <w:t>i polisdatalagen. Regeringen an</w:t>
      </w:r>
      <w:r>
        <w:softHyphen/>
        <w:t>såg dock att det inte borde vara möjligt att medge direktåtkomst till per</w:t>
      </w:r>
      <w:r>
        <w:softHyphen/>
        <w:t>sonuppgifter som behandlas av Säkerhetspolisen, eftersom myndigheten behandlar särskilt känsliga uppgifter. Några skäl för att ge möjlighet till direktåtkomst till sådana personuppgifter framkom varken under det ut</w:t>
      </w:r>
      <w:r>
        <w:softHyphen/>
        <w:t>redningsarbete som låg till grund för lagstiftningen eller under remissbe</w:t>
      </w:r>
      <w:r>
        <w:softHyphen/>
        <w:t>handlingen (Integritet och effektivitet i polisens brottsbekämpande verk</w:t>
      </w:r>
      <w:r>
        <w:softHyphen/>
        <w:t>samhet, prop. </w:t>
      </w:r>
      <w:r w:rsidRPr="00432125">
        <w:t>2009/10:85</w:t>
      </w:r>
      <w:r>
        <w:t>,</w:t>
      </w:r>
      <w:r w:rsidRPr="00432125">
        <w:t xml:space="preserve"> s. 178 f.). </w:t>
      </w:r>
      <w:r w:rsidRPr="0006173E">
        <w:t xml:space="preserve">Säkerhetspolisen </w:t>
      </w:r>
      <w:r>
        <w:t>fick</w:t>
      </w:r>
      <w:r w:rsidRPr="0006173E">
        <w:t xml:space="preserve"> därför inte någon möjlighet att </w:t>
      </w:r>
      <w:r>
        <w:t>tillhandahålla</w:t>
      </w:r>
      <w:r w:rsidRPr="0006173E">
        <w:t xml:space="preserve"> personuppgifter genom direktåtkomst</w:t>
      </w:r>
      <w:r>
        <w:t xml:space="preserve"> vid polisdatalagens tillkomst</w:t>
      </w:r>
      <w:r w:rsidRPr="0006173E">
        <w:t>.</w:t>
      </w:r>
    </w:p>
    <w:p w14:paraId="032561FC" w14:textId="77777777" w:rsidR="000E3A6B" w:rsidRDefault="000E3A6B" w:rsidP="000E3A6B">
      <w:pPr>
        <w:pStyle w:val="Brdtextmedindrag"/>
      </w:pPr>
      <w:r>
        <w:t>Sedan den 1 mars 2018 har Säkerhetspolisen dock enligt 6 kap. 11 a § polisdatalagen möjlighet att medge Försvarets radioanstalt och Försvars</w:t>
      </w:r>
      <w:r>
        <w:softHyphen/>
        <w:t>makten direktåtkomst till personuppgifter som gjorts gemensamt till</w:t>
      </w:r>
      <w:r>
        <w:softHyphen/>
        <w:t>gängliga i Säkerhetspolisens brottsbekämpande verksamhet och som be</w:t>
      </w:r>
      <w:r>
        <w:softHyphen/>
        <w:t>hövs för att dessa myndigheter, inom ramen för myndighetsöverskri</w:t>
      </w:r>
      <w:r>
        <w:softHyphen/>
        <w:t>dande samverkan, ska kunna göra bedömningar på strategisk nivå av ter</w:t>
      </w:r>
      <w:r>
        <w:softHyphen/>
        <w:t>rorhotet mot Sverige och svenska intressen. Bestämmelsen tillkom för att effektivisera informationsutbytet inom ramen för Nationellt centrum för terrorhotbedömningar (Ett effektivare informationsutbyte vid Nationellt centrum för terrorhotbedömningar, prop. 2017/18:36).</w:t>
      </w:r>
    </w:p>
    <w:p w14:paraId="4C2CA5A3" w14:textId="77777777" w:rsidR="000E3A6B" w:rsidRPr="00E03E05" w:rsidRDefault="000E3A6B" w:rsidP="000E3A6B">
      <w:pPr>
        <w:pStyle w:val="Rubrik3"/>
      </w:pPr>
      <w:bookmarkStart w:id="141" w:name="_Toc9328328"/>
      <w:bookmarkStart w:id="142" w:name="_Toc17451398"/>
      <w:r>
        <w:t>Ett effektivare informationsutbyte är nödvändigt</w:t>
      </w:r>
      <w:bookmarkEnd w:id="141"/>
      <w:bookmarkEnd w:id="142"/>
    </w:p>
    <w:p w14:paraId="67DB34AF" w14:textId="77777777" w:rsidR="000E3A6B" w:rsidRDefault="000E3A6B" w:rsidP="000E3A6B">
      <w:pPr>
        <w:pStyle w:val="Brdtext"/>
      </w:pPr>
      <w:r>
        <w:t xml:space="preserve">Det största terrorhotet mot Sverige kommer enligt Säkerhetspolisen från våldsbejakande islamistiska grupper. Flera hundra personer har rest från </w:t>
      </w:r>
      <w:r>
        <w:lastRenderedPageBreak/>
        <w:t xml:space="preserve">Sverige till konfliktområden för att ansluta sig till al-Qaidainspirerade grupper eller till Daesh. De som rest till ett konfliktområde utomlands och tränat eller stridit för våldsfrämjande grupper har förvärvat förmågor och skapat kontakter med individer som kan hjälpa dem att begå terroristattentat eller radikalisera eller rekrytera andra efter hemkomsten. Sammantaget bedöms hotet från våldsbejakande islamister mot Sverige vara förhöjt. </w:t>
      </w:r>
    </w:p>
    <w:p w14:paraId="5F80FF94" w14:textId="77777777" w:rsidR="000E3A6B" w:rsidRPr="009F60F3" w:rsidRDefault="000E3A6B" w:rsidP="000E3A6B">
      <w:pPr>
        <w:pStyle w:val="Brdtextmedindrag"/>
      </w:pPr>
      <w:r>
        <w:t>Säkerhetspolisen har stora behov av att utbyta information med såväl andra myndigheter som utländska samarbetspartners. Utbytet sker i dag huvudsakligen manuellt, både i förhållande till svenska och utländska myndigheter. Begränsningarna när det gäller elektroniskt utlämnande medför att myndigheten måste delge operativ information antingen i pap</w:t>
      </w:r>
      <w:r>
        <w:softHyphen/>
        <w:t>persform eller elektroniskt i enskilda handlingar. Eftersom Säkerhetspo</w:t>
      </w:r>
      <w:r>
        <w:softHyphen/>
        <w:t>lisen dagligen utbyter mellan 50 och 100 meddelanden med enbart andra staters underrättelse- och säkerhetstjänster innebär det en avsevärd be</w:t>
      </w:r>
      <w:r>
        <w:softHyphen/>
        <w:t>gränsning. Information som andra myndigheter har behov av kommer enligt Säkerhetspolisen inte myndigheterna till del i den utsträckning som är önskvärd på grund av att sätten för utlämnande är ineffektiva och resurskrävande. Det finns därför risk att viktig och brådskande informa</w:t>
      </w:r>
      <w:r>
        <w:softHyphen/>
        <w:t>tion inte når fram i tid.</w:t>
      </w:r>
    </w:p>
    <w:p w14:paraId="72D9C115" w14:textId="77777777" w:rsidR="000E3A6B" w:rsidRDefault="000E3A6B" w:rsidP="000E3A6B">
      <w:pPr>
        <w:pStyle w:val="Brdtextmedindrag"/>
      </w:pPr>
      <w:r>
        <w:t>Säkerhetspolisens behov av effektivare informationsutbyte har ökat markant under de senaste åren. Det politiska läget i Sverige och i omvärl</w:t>
      </w:r>
      <w:r>
        <w:softHyphen/>
        <w:t>den, med bl.a. omfattande flyktingströmmar och ett ständigt terrorhot, ställer nya krav på samarbete och effektivt informationsutbyte med både svenska och utländska myndigheter. Mot den bakgrunden finns det skäl att se över Säkerhetspolisens möjligheter till elektroniskt utlämnande av uppgifter.</w:t>
      </w:r>
    </w:p>
    <w:p w14:paraId="26D1272F" w14:textId="77777777" w:rsidR="000E3A6B" w:rsidRDefault="000E3A6B" w:rsidP="000E3A6B">
      <w:pPr>
        <w:pStyle w:val="Rubrik2"/>
      </w:pPr>
      <w:bookmarkStart w:id="143" w:name="_Toc493597824"/>
      <w:bookmarkStart w:id="144" w:name="_Toc510685969"/>
      <w:bookmarkStart w:id="145" w:name="_Toc510687997"/>
      <w:bookmarkStart w:id="146" w:name="_Toc510696602"/>
      <w:bookmarkStart w:id="147" w:name="_Toc9328329"/>
      <w:bookmarkStart w:id="148" w:name="_Toc17451399"/>
      <w:r>
        <w:t>E</w:t>
      </w:r>
      <w:r w:rsidRPr="002C6FF1">
        <w:t>lektroniskt utlämnande</w:t>
      </w:r>
      <w:r>
        <w:t xml:space="preserve"> på annat sätt än genom direktåtkomst</w:t>
      </w:r>
      <w:bookmarkEnd w:id="143"/>
      <w:bookmarkEnd w:id="144"/>
      <w:bookmarkEnd w:id="145"/>
      <w:bookmarkEnd w:id="146"/>
      <w:bookmarkEnd w:id="147"/>
      <w:bookmarkEnd w:id="148"/>
    </w:p>
    <w:p w14:paraId="40D906EC" w14:textId="77777777" w:rsidR="000E3A6B" w:rsidRDefault="000E3A6B" w:rsidP="000E3A6B">
      <w:pPr>
        <w:pStyle w:val="Brdtextram"/>
      </w:pPr>
      <w:r w:rsidRPr="00420062">
        <w:rPr>
          <w:b/>
        </w:rPr>
        <w:t>Regeringens förslag:</w:t>
      </w:r>
      <w:r>
        <w:t xml:space="preserve"> Säkerhetspolisen ska få lämna ut personuppgif</w:t>
      </w:r>
      <w:r>
        <w:softHyphen/>
        <w:t>ter elektroniskt på annat sätt än genom direktåtkomst om det inte är olämpligt.</w:t>
      </w:r>
    </w:p>
    <w:p w14:paraId="60EB6532" w14:textId="77777777" w:rsidR="000E3A6B" w:rsidRPr="00A76360" w:rsidRDefault="000E3A6B" w:rsidP="000E3A6B">
      <w:pPr>
        <w:pStyle w:val="Brdtextmedindrag"/>
        <w:rPr>
          <w:sz w:val="8"/>
          <w:szCs w:val="8"/>
        </w:rPr>
      </w:pPr>
    </w:p>
    <w:p w14:paraId="41962AB9" w14:textId="77777777" w:rsidR="000E3A6B" w:rsidRPr="002C6FF1" w:rsidRDefault="000E3A6B" w:rsidP="000E3A6B">
      <w:pPr>
        <w:pStyle w:val="Brdtextmedindrag"/>
        <w:rPr>
          <w:b/>
        </w:rPr>
      </w:pPr>
      <w:r w:rsidRPr="0006285B">
        <w:rPr>
          <w:b/>
        </w:rPr>
        <w:t>Utredningens förslag</w:t>
      </w:r>
      <w:r w:rsidRPr="000D4EB8">
        <w:t xml:space="preserve"> </w:t>
      </w:r>
      <w:r w:rsidRPr="002C6FF1">
        <w:t>överensstämmer med regeringens.</w:t>
      </w:r>
    </w:p>
    <w:p w14:paraId="38F1C2D7" w14:textId="77777777" w:rsidR="000E3A6B" w:rsidRDefault="000E3A6B" w:rsidP="000E3A6B">
      <w:pPr>
        <w:pStyle w:val="Brdtextmedindrag"/>
      </w:pPr>
      <w:r w:rsidRPr="002C6FF1">
        <w:rPr>
          <w:b/>
        </w:rPr>
        <w:t xml:space="preserve">Remissinstanserna: </w:t>
      </w:r>
      <w:r w:rsidRPr="000D4EB8">
        <w:t xml:space="preserve">Endast </w:t>
      </w:r>
      <w:r w:rsidRPr="002C6FF1">
        <w:rPr>
          <w:i/>
        </w:rPr>
        <w:t>Datainspektionen</w:t>
      </w:r>
      <w:r>
        <w:rPr>
          <w:i/>
        </w:rPr>
        <w:t xml:space="preserve"> </w:t>
      </w:r>
      <w:r w:rsidRPr="000D4EB8">
        <w:t>yttrar sig i denna del och</w:t>
      </w:r>
      <w:r w:rsidRPr="002C6FF1">
        <w:t xml:space="preserve"> avstyrker förslaget</w:t>
      </w:r>
      <w:r>
        <w:t>. U</w:t>
      </w:r>
      <w:r w:rsidRPr="002C6FF1">
        <w:t xml:space="preserve">tan </w:t>
      </w:r>
      <w:r>
        <w:t xml:space="preserve">en </w:t>
      </w:r>
      <w:r w:rsidRPr="002C6FF1">
        <w:t xml:space="preserve">närmare analys </w:t>
      </w:r>
      <w:r>
        <w:t>av</w:t>
      </w:r>
      <w:r w:rsidRPr="002C6FF1">
        <w:t xml:space="preserve"> vilka effekter på den personliga integriteten som utvidgningen får eller kan få</w:t>
      </w:r>
      <w:r>
        <w:t xml:space="preserve"> går det inte </w:t>
      </w:r>
      <w:r w:rsidRPr="002C6FF1">
        <w:t>att avgöra om utvidgningen kan anses proportionerlig i förhållande till en</w:t>
      </w:r>
      <w:r>
        <w:softHyphen/>
      </w:r>
      <w:r w:rsidRPr="002C6FF1">
        <w:t>skildas personliga integritet.</w:t>
      </w:r>
    </w:p>
    <w:p w14:paraId="2DCC7E75" w14:textId="77777777" w:rsidR="000E3A6B" w:rsidRDefault="000E3A6B" w:rsidP="000E3A6B">
      <w:pPr>
        <w:pStyle w:val="Brdtextmedindrag"/>
      </w:pPr>
      <w:r w:rsidRPr="004A239E">
        <w:rPr>
          <w:b/>
        </w:rPr>
        <w:t xml:space="preserve">Skälen för regeringens förslag: </w:t>
      </w:r>
      <w:bookmarkStart w:id="149" w:name="_Hlk1564312"/>
      <w:r>
        <w:t>Bestämmelsen i 2 kap. 20 </w:t>
      </w:r>
      <w:r w:rsidRPr="00F02F23">
        <w:t>§ polisdatalagen om att bara enstaka personuppgifter får lämnas ut på medium för automatiserad behandling har kritiserats då den ansetts otidsenlig och i alltför hög grad begränsade möjlighet</w:t>
      </w:r>
      <w:r>
        <w:t>en</w:t>
      </w:r>
      <w:r w:rsidRPr="00F02F23">
        <w:t xml:space="preserve"> att utnyttja de fördelar som elektronisk kommunikation k</w:t>
      </w:r>
      <w:r>
        <w:t>an</w:t>
      </w:r>
      <w:r w:rsidRPr="00F02F23">
        <w:t xml:space="preserve"> ge. Mot bl.a. den bakgrunden föreslog regeringen i propositionen Brottsdatalag – kom</w:t>
      </w:r>
      <w:r>
        <w:t>pletterande lagstiftning att be</w:t>
      </w:r>
      <w:r w:rsidRPr="00F02F23">
        <w:t>gränsningen till enstaka personuppgifter sk</w:t>
      </w:r>
      <w:r>
        <w:t>ulle tas bort och att personupp</w:t>
      </w:r>
      <w:r w:rsidRPr="00F02F23">
        <w:t xml:space="preserve">gifter ska få lämnas ut elektroniskt på </w:t>
      </w:r>
      <w:r w:rsidRPr="00F02F23">
        <w:lastRenderedPageBreak/>
        <w:t>annat sätt än genom direktåtkomst om det inte är olämpligt</w:t>
      </w:r>
      <w:r>
        <w:t xml:space="preserve"> (prop. 2017/18:269 s. </w:t>
      </w:r>
      <w:r w:rsidRPr="00F02F23">
        <w:t>134–136).</w:t>
      </w:r>
      <w:r>
        <w:t xml:space="preserve"> Bestämmelsen finns i dag i 2 kap. 12 § polisens brottsdatalag.</w:t>
      </w:r>
      <w:r w:rsidRPr="00F02F23">
        <w:t xml:space="preserve"> Det finns skäl att på liknande sätt överväga om Säkerhetspolisen bör ges större utrymm</w:t>
      </w:r>
      <w:r>
        <w:t xml:space="preserve">e för elektroniskt utlämnande. </w:t>
      </w:r>
      <w:bookmarkEnd w:id="149"/>
      <w:r w:rsidRPr="002C6FF1">
        <w:t xml:space="preserve">Även om det i relativt stor utsträckning förekommer integritetskänsliga personuppgifter </w:t>
      </w:r>
      <w:r>
        <w:t>i Säkerhetspolisens</w:t>
      </w:r>
      <w:r w:rsidRPr="002C6FF1">
        <w:t xml:space="preserve"> verksamhet måste riskerna med att överföra sådana uppgifter elektroniskt vägas mot behovet av snabb och effektiv</w:t>
      </w:r>
      <w:r>
        <w:t xml:space="preserve"> kommunikation. Sekretessbestäm</w:t>
      </w:r>
      <w:r w:rsidRPr="002C6FF1">
        <w:t>melserna tillsammans med reg</w:t>
      </w:r>
      <w:r>
        <w:softHyphen/>
      </w:r>
      <w:r w:rsidRPr="002C6FF1">
        <w:t>le</w:t>
      </w:r>
      <w:r>
        <w:t>ringen av personuppgiftsbehand</w:t>
      </w:r>
      <w:r w:rsidRPr="002C6FF1">
        <w:t>ling skyddar vidare enskilda mot att möj</w:t>
      </w:r>
      <w:r>
        <w:t>ligheten att lämna ut personupp</w:t>
      </w:r>
      <w:r w:rsidRPr="002C6FF1">
        <w:t>gifter elektroniskt missbrukas. Den som överväger att lämna ut personuppgifter, oavsett i vilken f</w:t>
      </w:r>
      <w:r>
        <w:t>orm det görs, måste alltid bedöma</w:t>
      </w:r>
      <w:r w:rsidRPr="002C6FF1">
        <w:t xml:space="preserve"> om sekretessregleringen lägger hinder i vägen och, om så inte är fallet, om regelverket för person</w:t>
      </w:r>
      <w:r>
        <w:t>uppgiftsbehandling gör det möj</w:t>
      </w:r>
      <w:r w:rsidRPr="002C6FF1">
        <w:t>ligt att lämna uppgifterna i elektronisk form. Mottagaren måste dessutom alltid ha rättslig grund för behandlingen och är även i övrigt skyldig att leva upp till de krav som finns i reglerna om person</w:t>
      </w:r>
      <w:r>
        <w:softHyphen/>
      </w:r>
      <w:r w:rsidRPr="002C6FF1">
        <w:t>uppgiftsbehandling. Regeringen anser att regleringen, med dess krav för utlämnande och mottagande, är utformad på ett sätt som ger ett gott skydd för den personliga integriteten. Det finns inte skäl att vidare ana</w:t>
      </w:r>
      <w:r>
        <w:softHyphen/>
      </w:r>
      <w:r w:rsidRPr="002C6FF1">
        <w:t xml:space="preserve">lysera utvidgningens effekter på </w:t>
      </w:r>
      <w:r>
        <w:t xml:space="preserve">det </w:t>
      </w:r>
      <w:r w:rsidRPr="002C6FF1">
        <w:t xml:space="preserve">sätt som </w:t>
      </w:r>
      <w:r w:rsidRPr="002C6FF1">
        <w:rPr>
          <w:i/>
        </w:rPr>
        <w:t>Datainspektionen</w:t>
      </w:r>
      <w:r w:rsidRPr="002C6FF1">
        <w:t xml:space="preserve"> efterfrå</w:t>
      </w:r>
      <w:r>
        <w:softHyphen/>
      </w:r>
      <w:r w:rsidRPr="002C6FF1">
        <w:t xml:space="preserve">gar. </w:t>
      </w:r>
      <w:r>
        <w:t>I den nya lagen bör det därför tas in en bestämmelse som ger Säker</w:t>
      </w:r>
      <w:r>
        <w:softHyphen/>
        <w:t>hetspolisen möjlighet att lämna ut uppgifter elektroniskt på annat sätt än genom direkt</w:t>
      </w:r>
      <w:r w:rsidRPr="00E1571A">
        <w:t>å</w:t>
      </w:r>
      <w:r>
        <w:t>tkomst om det inte är olämpligt</w:t>
      </w:r>
      <w:r w:rsidRPr="002C6FF1">
        <w:t>.</w:t>
      </w:r>
      <w:r>
        <w:t xml:space="preserve"> Samma uttryck som i polisens brottsdatalag bör användas.</w:t>
      </w:r>
    </w:p>
    <w:p w14:paraId="191C2BDE" w14:textId="77777777" w:rsidR="000E3A6B" w:rsidRPr="002C6FF1" w:rsidRDefault="000E3A6B" w:rsidP="000E3A6B">
      <w:pPr>
        <w:pStyle w:val="Brdtextmedindrag"/>
      </w:pPr>
      <w:r>
        <w:t>Eftersom det i vissa fall kan vara svårare att göra en generell bedöm</w:t>
      </w:r>
      <w:r>
        <w:softHyphen/>
        <w:t>ning av om elektroniskt utlämnande kan vara lämpligt, bör det finnas ut</w:t>
      </w:r>
      <w:r>
        <w:softHyphen/>
        <w:t xml:space="preserve">rymme för regeringen att meddela föreskrifter </w:t>
      </w:r>
      <w:r w:rsidRPr="002C6FF1">
        <w:t>som begränsar möjlig</w:t>
      </w:r>
      <w:r>
        <w:softHyphen/>
      </w:r>
      <w:r w:rsidRPr="002C6FF1">
        <w:t>heten att lämna ut personuppgifter elektroniskt på an</w:t>
      </w:r>
      <w:r>
        <w:t xml:space="preserve">nat sätt än genom direktåtkomst. </w:t>
      </w:r>
      <w:r w:rsidRPr="002C6FF1">
        <w:t>Den närmare innebörden av vad som ska anses vara ett olämpligt utlämnande får dock utvecklas genom tillsynsmyndighetens arbete och i domstolspraxis</w:t>
      </w:r>
      <w:r>
        <w:t xml:space="preserve"> (jfr </w:t>
      </w:r>
      <w:r w:rsidRPr="00BE71D9">
        <w:t>prop. 20</w:t>
      </w:r>
      <w:r>
        <w:t>1</w:t>
      </w:r>
      <w:r w:rsidRPr="00BE71D9">
        <w:t>7/18:269 s. </w:t>
      </w:r>
      <w:r>
        <w:t>136)</w:t>
      </w:r>
      <w:r w:rsidRPr="002C6FF1">
        <w:t>.</w:t>
      </w:r>
    </w:p>
    <w:p w14:paraId="68CBA38F" w14:textId="77777777" w:rsidR="000E3A6B" w:rsidRDefault="000E3A6B" w:rsidP="000E3A6B">
      <w:pPr>
        <w:pStyle w:val="Rubrik2"/>
      </w:pPr>
      <w:bookmarkStart w:id="150" w:name="_Toc9328330"/>
      <w:bookmarkStart w:id="151" w:name="_Toc17451400"/>
      <w:bookmarkStart w:id="152" w:name="_Toc493598024"/>
      <w:r>
        <w:t>Direktåtkomst</w:t>
      </w:r>
      <w:bookmarkEnd w:id="150"/>
      <w:bookmarkEnd w:id="151"/>
    </w:p>
    <w:p w14:paraId="674EA2D4" w14:textId="77777777" w:rsidR="000E3A6B" w:rsidRDefault="000E3A6B" w:rsidP="000E3A6B">
      <w:pPr>
        <w:pStyle w:val="Rubrik3"/>
        <w:spacing w:before="0"/>
      </w:pPr>
      <w:bookmarkStart w:id="153" w:name="_Toc9328331"/>
      <w:bookmarkStart w:id="154" w:name="_Toc17451401"/>
      <w:r w:rsidRPr="006F12C1">
        <w:t>Behovet av direktåtkomst</w:t>
      </w:r>
      <w:bookmarkEnd w:id="152"/>
      <w:bookmarkEnd w:id="153"/>
      <w:bookmarkEnd w:id="154"/>
    </w:p>
    <w:p w14:paraId="4EC97ED9" w14:textId="77777777" w:rsidR="000E3A6B" w:rsidRDefault="000E3A6B" w:rsidP="000E3A6B">
      <w:pPr>
        <w:pStyle w:val="Brdtextram"/>
      </w:pPr>
      <w:r w:rsidRPr="00420062">
        <w:rPr>
          <w:b/>
        </w:rPr>
        <w:t>Regeringens förslag:</w:t>
      </w:r>
      <w:r>
        <w:t xml:space="preserve"> </w:t>
      </w:r>
      <w:r w:rsidRPr="00E1571A">
        <w:t>Elekt</w:t>
      </w:r>
      <w:r>
        <w:t>roniskt utlämnande genom direkt</w:t>
      </w:r>
      <w:r w:rsidRPr="00E1571A">
        <w:t>åtkomst ska vara tillåtet enbart i den utsträckning som anges i den nya lagen.</w:t>
      </w:r>
    </w:p>
    <w:p w14:paraId="231430E3" w14:textId="77777777" w:rsidR="000E3A6B" w:rsidRPr="00A76360" w:rsidRDefault="000E3A6B" w:rsidP="000E3A6B">
      <w:pPr>
        <w:pStyle w:val="Brdtextmedindrag"/>
        <w:rPr>
          <w:sz w:val="8"/>
          <w:szCs w:val="8"/>
        </w:rPr>
      </w:pPr>
    </w:p>
    <w:p w14:paraId="58A43713" w14:textId="77777777" w:rsidR="000E3A6B" w:rsidRDefault="000E3A6B" w:rsidP="000E3A6B">
      <w:pPr>
        <w:pStyle w:val="Brdtextmedindrag"/>
      </w:pPr>
      <w:r w:rsidRPr="0006285B">
        <w:rPr>
          <w:b/>
        </w:rPr>
        <w:t>Utredningens förslag</w:t>
      </w:r>
      <w:r>
        <w:rPr>
          <w:b/>
        </w:rPr>
        <w:t xml:space="preserve"> </w:t>
      </w:r>
      <w:r>
        <w:t>överensstämmer med regeringens.</w:t>
      </w:r>
    </w:p>
    <w:p w14:paraId="2EE1C01A" w14:textId="77777777" w:rsidR="000E3A6B" w:rsidRPr="0042630E" w:rsidRDefault="000E3A6B" w:rsidP="000E3A6B">
      <w:pPr>
        <w:pStyle w:val="Brdtextmedindrag"/>
      </w:pPr>
      <w:r w:rsidRPr="00BF0DC7">
        <w:rPr>
          <w:b/>
        </w:rPr>
        <w:t>Remissinstanserna</w:t>
      </w:r>
      <w:r>
        <w:rPr>
          <w:b/>
        </w:rPr>
        <w:t xml:space="preserve">: </w:t>
      </w:r>
      <w:r>
        <w:t>Ingen av remissinstanserna har yttrat sig särskilt över behovet av direktåtkomst.</w:t>
      </w:r>
    </w:p>
    <w:p w14:paraId="25936403" w14:textId="77777777" w:rsidR="000E3A6B" w:rsidRPr="00BF0DC7" w:rsidRDefault="000E3A6B" w:rsidP="000E3A6B">
      <w:pPr>
        <w:pStyle w:val="Rubrik4utannumrering"/>
      </w:pPr>
      <w:r>
        <w:t>Skälen för regeringens förslag</w:t>
      </w:r>
    </w:p>
    <w:p w14:paraId="22709445" w14:textId="77777777" w:rsidR="000E3A6B" w:rsidRPr="00E1571A" w:rsidRDefault="000E3A6B" w:rsidP="000E3A6B">
      <w:pPr>
        <w:pStyle w:val="Brdtext"/>
      </w:pPr>
      <w:r>
        <w:t xml:space="preserve">Som framgår av </w:t>
      </w:r>
      <w:r w:rsidRPr="00692E4D">
        <w:t>avsnitt 11.1.2</w:t>
      </w:r>
      <w:r>
        <w:t xml:space="preserve"> såg l</w:t>
      </w:r>
      <w:r w:rsidRPr="000269A0">
        <w:t xml:space="preserve">agstiftaren </w:t>
      </w:r>
      <w:r>
        <w:t>v</w:t>
      </w:r>
      <w:r w:rsidRPr="00E1571A">
        <w:t>id polisdatalagens till</w:t>
      </w:r>
      <w:r>
        <w:softHyphen/>
      </w:r>
      <w:r w:rsidRPr="00E1571A">
        <w:t>komst</w:t>
      </w:r>
      <w:r w:rsidRPr="000269A0" w:rsidDel="004E0CCC">
        <w:t xml:space="preserve"> </w:t>
      </w:r>
      <w:r w:rsidRPr="000269A0">
        <w:t xml:space="preserve">inte något behov av att reglera direktåtkomst till </w:t>
      </w:r>
      <w:r>
        <w:t>personuppgifter som Säkerhetspolisen behandlar</w:t>
      </w:r>
      <w:r w:rsidRPr="000269A0">
        <w:t xml:space="preserve">. Någon egentlig analys av </w:t>
      </w:r>
      <w:r>
        <w:t xml:space="preserve">det </w:t>
      </w:r>
      <w:r w:rsidRPr="000269A0">
        <w:t>lämplig</w:t>
      </w:r>
      <w:r>
        <w:t>a</w:t>
      </w:r>
      <w:r w:rsidRPr="000269A0">
        <w:t xml:space="preserve"> i att </w:t>
      </w:r>
      <w:r>
        <w:t>tillåta</w:t>
      </w:r>
      <w:r w:rsidRPr="000269A0">
        <w:t xml:space="preserve"> direktåtkomst gjordes</w:t>
      </w:r>
      <w:r>
        <w:t xml:space="preserve"> inte (</w:t>
      </w:r>
      <w:r w:rsidRPr="00E1571A">
        <w:t>prop.</w:t>
      </w:r>
      <w:r>
        <w:t> </w:t>
      </w:r>
      <w:r w:rsidRPr="00E1571A">
        <w:t xml:space="preserve">2009/10:85 s. 178 f.). </w:t>
      </w:r>
      <w:r w:rsidRPr="007C6D25">
        <w:t xml:space="preserve">Det är den tekniska utformningen av systemet som avgörande för om </w:t>
      </w:r>
      <w:r w:rsidRPr="007C6D25">
        <w:lastRenderedPageBreak/>
        <w:t>utlämnandet ska anses som direktåtkomst eller som annat utlämnande på medium för automatiserad behandling</w:t>
      </w:r>
      <w:r>
        <w:t>. Med hänsyn till</w:t>
      </w:r>
      <w:r w:rsidRPr="00E1571A">
        <w:t xml:space="preserve"> att viss direktåtkomst till Säkerhetspolisens information</w:t>
      </w:r>
      <w:r>
        <w:t xml:space="preserve"> har tillåtits inom ramen för samarbetet vid Nationellt centrum för terrorhot</w:t>
      </w:r>
      <w:r>
        <w:softHyphen/>
        <w:t>bedömning</w:t>
      </w:r>
      <w:r w:rsidRPr="00E1571A">
        <w:t xml:space="preserve"> </w:t>
      </w:r>
      <w:r>
        <w:t xml:space="preserve">och att det har framkommit att </w:t>
      </w:r>
      <w:r w:rsidRPr="00E1571A">
        <w:t>Säkerhetspolisen har behov av att kunna dela information på ett helt annat sätt än tidigare</w:t>
      </w:r>
      <w:r>
        <w:t xml:space="preserve"> har</w:t>
      </w:r>
      <w:r w:rsidRPr="00E1571A">
        <w:t xml:space="preserve"> </w:t>
      </w:r>
      <w:r>
        <w:t>s</w:t>
      </w:r>
      <w:r w:rsidRPr="00E1571A">
        <w:t xml:space="preserve">aken kommit i ett annat ljus. </w:t>
      </w:r>
      <w:r>
        <w:t>De tidigare</w:t>
      </w:r>
      <w:r w:rsidRPr="00E1571A">
        <w:t xml:space="preserve"> </w:t>
      </w:r>
      <w:r>
        <w:t>förarbets</w:t>
      </w:r>
      <w:r w:rsidRPr="00E1571A">
        <w:t>uttalanden</w:t>
      </w:r>
      <w:r>
        <w:t>a</w:t>
      </w:r>
      <w:r w:rsidRPr="00E1571A">
        <w:t xml:space="preserve"> hindrar </w:t>
      </w:r>
      <w:r>
        <w:t xml:space="preserve">därför </w:t>
      </w:r>
      <w:r w:rsidRPr="00E1571A">
        <w:t>inte att en annan bedömning görs</w:t>
      </w:r>
      <w:r>
        <w:t xml:space="preserve"> nu</w:t>
      </w:r>
      <w:r w:rsidRPr="0033282B">
        <w:t>.</w:t>
      </w:r>
      <w:r w:rsidRPr="007C6D25">
        <w:t xml:space="preserve"> </w:t>
      </w:r>
    </w:p>
    <w:p w14:paraId="53F4D1FD" w14:textId="77777777" w:rsidR="000E3A6B" w:rsidRPr="00E1571A" w:rsidRDefault="000E3A6B" w:rsidP="000E3A6B">
      <w:pPr>
        <w:pStyle w:val="Brdtextmedindrag"/>
      </w:pPr>
      <w:r>
        <w:t>Eftersom brottsbekämpning bedrivs dygnet runt är en ordning med i huvudsak manuellt utlämnande begränsande. Uppgifter som en tjänste</w:t>
      </w:r>
      <w:r>
        <w:softHyphen/>
        <w:t xml:space="preserve">man behöver omedelbart för att kunna genomföra en tjänsteåtgärd måste vara tillgängliga även utanför kontorstid. </w:t>
      </w:r>
      <w:r w:rsidRPr="00E1571A">
        <w:t>Om så inte är fallet fördröjs informationsöverföringen, vilket kan få allvarliga konsekvenser för brottsbekämpningen. Det kan</w:t>
      </w:r>
      <w:r>
        <w:t xml:space="preserve"> vidare</w:t>
      </w:r>
      <w:r w:rsidRPr="00E1571A">
        <w:t xml:space="preserve"> ofta vara bråttom att hantera den information som kommer in till Säkerhetspolisen. </w:t>
      </w:r>
      <w:r>
        <w:t>Det kan t.ex. röra sig om infor</w:t>
      </w:r>
      <w:r w:rsidRPr="00E1571A">
        <w:t>mation om ett plane</w:t>
      </w:r>
      <w:r>
        <w:softHyphen/>
      </w:r>
      <w:r w:rsidRPr="00E1571A">
        <w:t>rat attentat mot mål i Sverige eller mot svenska intressen. Det är då vik</w:t>
      </w:r>
      <w:r>
        <w:softHyphen/>
      </w:r>
      <w:r w:rsidRPr="00E1571A">
        <w:t xml:space="preserve">tigt att </w:t>
      </w:r>
      <w:r>
        <w:t xml:space="preserve">Säkerhetspolisen kan </w:t>
      </w:r>
      <w:r w:rsidRPr="00E1571A">
        <w:t>dela med sig av informationen till andra be</w:t>
      </w:r>
      <w:r>
        <w:softHyphen/>
      </w:r>
      <w:r w:rsidRPr="00E1571A">
        <w:t>rörda myndigheter så fort som möjligt.</w:t>
      </w:r>
    </w:p>
    <w:p w14:paraId="7228B637" w14:textId="77777777" w:rsidR="000E3A6B" w:rsidRDefault="000E3A6B" w:rsidP="000E3A6B">
      <w:pPr>
        <w:pStyle w:val="Brdtextmedindrag"/>
      </w:pPr>
      <w:r>
        <w:t>Genom direktåtkomst behöver den mottagande myndigheten inte vända sig till den utlämnande myndigheten med en särskild begäran utan tjänstemännen kan i stället eftersöka och hämta den information som direktåtkomsten ger tillgång till. Direktåtkomst medför dock att uppgifter blir tillgängliga för fler personer och att den utlämnande myndighetens möjligheter att kontrollera användning</w:t>
      </w:r>
      <w:r>
        <w:softHyphen/>
        <w:t xml:space="preserve">en av uppgifterna minskar. En möjlighet till direktåtkomst anses därför, som framgår av </w:t>
      </w:r>
      <w:r w:rsidRPr="00692E4D">
        <w:t>avsnitt </w:t>
      </w:r>
      <w:r>
        <w:t xml:space="preserve">11.1.1, generellt sett medföra ökad risk för intrång i den personliga integriteten. Säkerhetspolisen behandlar stora mängder personuppgifter i sina uppgiftssamlingar och många av dem är av känslig karaktär. Ju fler personer som har tillgång till sådana uppgiftssamlingar desto mer påtaglig är risken för intrång. Även om det är möjligt att genom särskilda åtgärder motverka eventuella risker är det viktigt att mottagarnas behov av direktåtkomst övervägs noga och att behoven vägs mot integritetsriskerna. Verksamhetsbehoven måste därför vägas mot hänsynen till den enskildes integritet. </w:t>
      </w:r>
    </w:p>
    <w:p w14:paraId="1EE35DFC" w14:textId="77777777" w:rsidR="000E3A6B" w:rsidRDefault="000E3A6B" w:rsidP="000E3A6B">
      <w:pPr>
        <w:pStyle w:val="Brdtextmedindrag"/>
      </w:pPr>
      <w:r>
        <w:t>Säkerhetspolisen utbyter redan en stor mängd information med både nationella och utländska myndigheter. En möjlighet att medge direktåt</w:t>
      </w:r>
      <w:r>
        <w:softHyphen/>
        <w:t>komst innebär inte att Säkerhetspolisen får behandla eller lämna ut fler eller andra personuppgifter än i dag. Det ligger också i sakens natur att Säkerhetspolisen lägger särskild vikt vid att pröva om information ska delas med andra. Myndig</w:t>
      </w:r>
      <w:r>
        <w:softHyphen/>
        <w:t>heten har ett starkt intresse av att se till att inte fler uppgifter än nödvän</w:t>
      </w:r>
      <w:r>
        <w:softHyphen/>
        <w:t>digt tillgängliggörs för andra. En möjlighet att medge direktåtkomst för</w:t>
      </w:r>
      <w:r>
        <w:softHyphen/>
        <w:t>ändrar ingenting i det avseendet. Myndigheten har också redan i dag möjlighet att lämna ut uppgifter genom direktåtkomst till Försvarets radioanstalt och Försvarsmakten inom ramen för samarbetet vid Natio</w:t>
      </w:r>
      <w:r>
        <w:softHyphen/>
        <w:t>nellt centrum för terrorhotbedömning. Mot denna bakgrund och då d</w:t>
      </w:r>
      <w:r w:rsidRPr="00920EAD">
        <w:t>en utökade möjlighet att lämna ut personuppgifter elektroniskt som föreslås i avsnitt 11.2 i vissa fall</w:t>
      </w:r>
      <w:r>
        <w:t xml:space="preserve"> inte </w:t>
      </w:r>
      <w:r w:rsidRPr="00920EAD">
        <w:t xml:space="preserve">bedöms </w:t>
      </w:r>
      <w:r>
        <w:t>räcka för Säkerhetspolisens informationslämnande, bör</w:t>
      </w:r>
      <w:r w:rsidRPr="00920EAD">
        <w:t xml:space="preserve"> </w:t>
      </w:r>
      <w:r>
        <w:t xml:space="preserve">den nya lagen tillåta utlämnande genom direktåtkomst. </w:t>
      </w:r>
    </w:p>
    <w:p w14:paraId="139945B8" w14:textId="77777777" w:rsidR="000E3A6B" w:rsidRDefault="000E3A6B" w:rsidP="000E3A6B">
      <w:pPr>
        <w:pStyle w:val="Brdtextmedindrag"/>
      </w:pPr>
      <w:r>
        <w:t xml:space="preserve">Enligt 2 kap. 21 § första stycket polisdatalagen, som genom en hänvisning i 6 kap. 4 § 7 gäller för Säkerhetspolisen, är utlämnande genom </w:t>
      </w:r>
      <w:r>
        <w:lastRenderedPageBreak/>
        <w:t>direktåtkomst tillåtet bara i den utsträckning som följer av lagen. I för</w:t>
      </w:r>
      <w:r>
        <w:softHyphen/>
        <w:t>arbetena till polisdatalagen framhålls att det från integritetssynpunkt finns fördelar med en lösning där det i lagen framgår i vilken utsträck</w:t>
      </w:r>
      <w:r>
        <w:softHyphen/>
        <w:t>ning direktåtkomst får medges. Det underlättar för tillämparen om det anges i vilken utsträckning direktåtkomst får förekomma (prop. 2009/10:85 s. 172). En motsvarande bestämmelse bör därför införas i den nya lagen. Genom det säkerställs att riksdagen beslutar om i vilken ut</w:t>
      </w:r>
      <w:r>
        <w:softHyphen/>
        <w:t>sträckning det är tillåtet att medge direktåtkomst.</w:t>
      </w:r>
    </w:p>
    <w:p w14:paraId="7A146E05" w14:textId="77777777" w:rsidR="000E3A6B" w:rsidRPr="00BF0DC7" w:rsidRDefault="000E3A6B" w:rsidP="000E3A6B">
      <w:pPr>
        <w:pStyle w:val="Rubrik3"/>
      </w:pPr>
      <w:bookmarkStart w:id="155" w:name="_Toc9328332"/>
      <w:bookmarkStart w:id="156" w:name="_Toc17451402"/>
      <w:r w:rsidRPr="008E4C99">
        <w:t>Direktåtkomst</w:t>
      </w:r>
      <w:r w:rsidRPr="001D02D6">
        <w:t xml:space="preserve"> för vissa svenska myndigheter</w:t>
      </w:r>
      <w:bookmarkEnd w:id="155"/>
      <w:bookmarkEnd w:id="156"/>
    </w:p>
    <w:p w14:paraId="7CCDAF46" w14:textId="77777777" w:rsidR="000E3A6B" w:rsidRDefault="000E3A6B" w:rsidP="000E3A6B">
      <w:pPr>
        <w:pStyle w:val="Brdtextram"/>
      </w:pPr>
      <w:r w:rsidRPr="00420062">
        <w:rPr>
          <w:b/>
        </w:rPr>
        <w:t>Regeringens förslag:</w:t>
      </w:r>
      <w:r>
        <w:t xml:space="preserve"> Polismyndigheten ska för att kunna förebygga, förhindra eller upptäcka brottslig verksamhet eller utreda eller lagföra brott eller för att kunna </w:t>
      </w:r>
      <w:r w:rsidRPr="007B1312">
        <w:t>fullgöra sina uppgifter en</w:t>
      </w:r>
      <w:r>
        <w:t xml:space="preserve">ligt utlänningslagen eller lagen </w:t>
      </w:r>
      <w:r w:rsidRPr="007B1312">
        <w:t>om särskild utlänningskontroll</w:t>
      </w:r>
      <w:r>
        <w:t xml:space="preserve"> få medges direktåtkomst till personuppgifter som Säkerhetspoli</w:t>
      </w:r>
      <w:r>
        <w:softHyphen/>
        <w:t>sen behandlar för vissa syften.</w:t>
      </w:r>
    </w:p>
    <w:p w14:paraId="79C9FB33" w14:textId="77777777" w:rsidR="000E3A6B" w:rsidRDefault="000E3A6B" w:rsidP="000E3A6B">
      <w:pPr>
        <w:pStyle w:val="Brdtextmedindragram"/>
      </w:pPr>
      <w:r>
        <w:t>Försvarets radioanstalt ska i sin för</w:t>
      </w:r>
      <w:r w:rsidRPr="00394185">
        <w:t>svarsunderrättelseverksamhet</w:t>
      </w:r>
      <w:r w:rsidRPr="006456E1">
        <w:t xml:space="preserve"> </w:t>
      </w:r>
      <w:r>
        <w:t>få medges direktåtkomst till personuppgifter som Säkerhetspolisen be</w:t>
      </w:r>
      <w:r>
        <w:softHyphen/>
        <w:t xml:space="preserve">handlar för vissa syften. Detsamma ska gälla Försvarsmakten i dess försvarsunderrättelseverksamhet och militära säkerhetstjänst. </w:t>
      </w:r>
    </w:p>
    <w:p w14:paraId="54B6CD96" w14:textId="77777777" w:rsidR="000E3A6B" w:rsidRPr="00A76360" w:rsidRDefault="000E3A6B" w:rsidP="000E3A6B">
      <w:pPr>
        <w:pStyle w:val="Brdtextmedindragram"/>
      </w:pPr>
      <w:r>
        <w:t>Direktåtkomsten ska endast få avse personuppgifter som har gjorts gemensamt tillgängliga.</w:t>
      </w:r>
    </w:p>
    <w:p w14:paraId="03F9C94A" w14:textId="77777777" w:rsidR="000E3A6B" w:rsidRPr="00A76360" w:rsidRDefault="000E3A6B" w:rsidP="000E3A6B">
      <w:pPr>
        <w:pStyle w:val="Brdtextmedindrag"/>
        <w:rPr>
          <w:sz w:val="8"/>
          <w:szCs w:val="8"/>
        </w:rPr>
      </w:pPr>
    </w:p>
    <w:p w14:paraId="20ABCE89" w14:textId="77777777" w:rsidR="000E3A6B" w:rsidRPr="006F5F2B" w:rsidRDefault="000E3A6B" w:rsidP="000E3A6B">
      <w:pPr>
        <w:pStyle w:val="Brdtextmedindrag"/>
      </w:pPr>
      <w:r w:rsidRPr="0006285B">
        <w:rPr>
          <w:b/>
        </w:rPr>
        <w:t>Utredningens förslag</w:t>
      </w:r>
      <w:r>
        <w:rPr>
          <w:b/>
        </w:rPr>
        <w:t xml:space="preserve"> </w:t>
      </w:r>
      <w:r>
        <w:t>överensstämmer i huvudsak med regeringens. Utredningens förslag till direktåtkomst för Polismyndigheten omfattar inte personuppgifter som behandlas för att fullgöra uppgifter enligt utlän</w:t>
      </w:r>
      <w:r>
        <w:softHyphen/>
        <w:t>nings- och medborgarskapslagstiftningen. Enligt förslaget får direktåt</w:t>
      </w:r>
      <w:r>
        <w:softHyphen/>
        <w:t>komst medges i försvarsunderrättelseverksamheten och den militära säkerhetstjänsten hos både Försvarsmakten och Försvarets radioanstalt.</w:t>
      </w:r>
    </w:p>
    <w:p w14:paraId="7A1F2F83" w14:textId="77777777" w:rsidR="000E3A6B" w:rsidRDefault="000E3A6B" w:rsidP="000E3A6B">
      <w:pPr>
        <w:pStyle w:val="Brdtextmedindrag"/>
      </w:pPr>
      <w:r>
        <w:rPr>
          <w:b/>
        </w:rPr>
        <w:t xml:space="preserve">Remissinstanserna: </w:t>
      </w:r>
      <w:r w:rsidRPr="004403CD">
        <w:rPr>
          <w:i/>
        </w:rPr>
        <w:t>Datainspektionen</w:t>
      </w:r>
      <w:r>
        <w:t xml:space="preserve"> anser att riskerna och effekter</w:t>
      </w:r>
      <w:r>
        <w:softHyphen/>
        <w:t>na av att medge de aktuella myndigheterna direktåtkomst behöver utre</w:t>
      </w:r>
      <w:r>
        <w:softHyphen/>
        <w:t xml:space="preserve">das ytterligare och avstyrker därför förslaget. </w:t>
      </w:r>
      <w:r>
        <w:rPr>
          <w:i/>
        </w:rPr>
        <w:t xml:space="preserve">Justitiekanslern </w:t>
      </w:r>
      <w:r>
        <w:t>anser att det i betänkandet redovisas utförliga analyser både av behovet av att in</w:t>
      </w:r>
      <w:r>
        <w:softHyphen/>
        <w:t>föra en möjlighet till direktåtkomst och det integritetsintrång det kan för</w:t>
      </w:r>
      <w:r>
        <w:softHyphen/>
        <w:t>väntas medföra. Det görs också tydliga överväganden kring säkerhetsåt</w:t>
      </w:r>
      <w:r>
        <w:softHyphen/>
        <w:t>gärder som minskar riskerna för den personliga integriteten och det finns inte skäl att invända mot den huvudsakliga intresseavvägningen som be</w:t>
      </w:r>
      <w:r>
        <w:softHyphen/>
        <w:t xml:space="preserve">tänkandet presenterat. </w:t>
      </w:r>
      <w:r w:rsidRPr="004403CD">
        <w:rPr>
          <w:i/>
        </w:rPr>
        <w:t>Säkerhetspolisen</w:t>
      </w:r>
      <w:r>
        <w:t xml:space="preserve"> anser att möjligheten att medge Polismyndigheten direktåtkomst även bör omfatta personuppgifter enligt utlännings- och medborgarskaps</w:t>
      </w:r>
      <w:r>
        <w:softHyphen/>
        <w:t>lagstiftningen. Myndigheten anser vidare att det bör tydliggöras om den föreslagna möjligheten att medge För</w:t>
      </w:r>
      <w:r>
        <w:softHyphen/>
        <w:t xml:space="preserve">svarsmakten och Försvarets radioanstalt direktåtkomst även omfattar sådana uppgifter som regleras i 6 kap. 11 a § polisdatalagen. </w:t>
      </w:r>
      <w:r w:rsidRPr="004403CD">
        <w:rPr>
          <w:i/>
        </w:rPr>
        <w:t xml:space="preserve">Försvarets </w:t>
      </w:r>
      <w:r>
        <w:rPr>
          <w:i/>
        </w:rPr>
        <w:t>r</w:t>
      </w:r>
      <w:r w:rsidRPr="004403CD">
        <w:rPr>
          <w:i/>
        </w:rPr>
        <w:t>adioanstalt</w:t>
      </w:r>
      <w:r>
        <w:t xml:space="preserve"> påpekar att det bör tydliggöras att direktåtkomsten för myn</w:t>
      </w:r>
      <w:r>
        <w:softHyphen/>
        <w:t>digheten endast avser dess försvarsunderrättelseverksamhet.</w:t>
      </w:r>
    </w:p>
    <w:p w14:paraId="196EBB50" w14:textId="77777777" w:rsidR="000E3A6B" w:rsidRDefault="000E3A6B" w:rsidP="000E3A6B">
      <w:pPr>
        <w:pStyle w:val="Rubrik4utannumrering"/>
      </w:pPr>
      <w:r>
        <w:lastRenderedPageBreak/>
        <w:t>Skälen för regeringens förslag</w:t>
      </w:r>
    </w:p>
    <w:p w14:paraId="4814B651" w14:textId="77777777" w:rsidR="000E3A6B" w:rsidRDefault="000E3A6B" w:rsidP="000E3A6B">
      <w:pPr>
        <w:pStyle w:val="Rubrik5utannumrering"/>
        <w:spacing w:before="0"/>
      </w:pPr>
      <w:r>
        <w:t xml:space="preserve">Direktåtkomst bara för </w:t>
      </w:r>
      <w:r w:rsidRPr="000B09F4">
        <w:t>några</w:t>
      </w:r>
      <w:r>
        <w:t xml:space="preserve"> få myndigheter</w:t>
      </w:r>
    </w:p>
    <w:p w14:paraId="5DA31B7D" w14:textId="77777777" w:rsidR="000E3A6B" w:rsidRDefault="000E3A6B" w:rsidP="000E3A6B">
      <w:pPr>
        <w:pStyle w:val="Brdtext"/>
      </w:pPr>
      <w:r>
        <w:t>D</w:t>
      </w:r>
      <w:r w:rsidRPr="007813D0">
        <w:t xml:space="preserve">e brottsbekämpande myndigheterna </w:t>
      </w:r>
      <w:r>
        <w:t xml:space="preserve">behöver </w:t>
      </w:r>
      <w:r w:rsidRPr="007813D0">
        <w:t>samarbeta</w:t>
      </w:r>
      <w:r>
        <w:t xml:space="preserve"> för att bekämpa brottslighet. </w:t>
      </w:r>
      <w:r w:rsidRPr="007813D0">
        <w:t>Av samma skäl som det är viktigt att man inom Säkerhets</w:t>
      </w:r>
      <w:r>
        <w:softHyphen/>
      </w:r>
      <w:r w:rsidRPr="007813D0">
        <w:t>polisen på ett effektivt sätt kan tillgodogöra sig den information som</w:t>
      </w:r>
      <w:r>
        <w:t xml:space="preserve"> samlats inom myndigheten</w:t>
      </w:r>
      <w:r w:rsidRPr="007813D0">
        <w:t xml:space="preserve"> är det viktigt att nyttiggöra informationen i samarbetet med andra brottsbekämpande </w:t>
      </w:r>
      <w:r>
        <w:t xml:space="preserve">myndigheter </w:t>
      </w:r>
      <w:r w:rsidRPr="007813D0">
        <w:t>(</w:t>
      </w:r>
      <w:r>
        <w:t>jfr prop. </w:t>
      </w:r>
      <w:r w:rsidRPr="00633F07">
        <w:t xml:space="preserve">2009/10:85 s. 166 f.). </w:t>
      </w:r>
      <w:r>
        <w:t>Bland de brottsbekämpande myndigheterna är det dock enligt regeringens mening bara Polismyndigheten som har sådana arbetsuppgifter att det bör övervägas om Säkerhetspolisen ska kunna till</w:t>
      </w:r>
      <w:r>
        <w:softHyphen/>
        <w:t>handahålla information genom direktåtkomst.</w:t>
      </w:r>
    </w:p>
    <w:p w14:paraId="556270FC" w14:textId="77777777" w:rsidR="000E3A6B" w:rsidRPr="00171F51" w:rsidRDefault="000E3A6B" w:rsidP="000E3A6B">
      <w:pPr>
        <w:pStyle w:val="Brdtextmedindrag"/>
      </w:pPr>
      <w:r>
        <w:t>Säkerhetspolisen samarbetar också nära med Försvarsmakten och Försvarets radioanstalt. Samarbetet är av stor betydelse för att Säkerhetspolisen ska kunna fullgöra sina uppgifter som säkerhetstjänst. Även i förhållande till dessa myndigheter bör det därför övervägas om Säkerhetspolisen, utöver det utbyte som redan sker inom ramen för Nationellt centrum för terror</w:t>
      </w:r>
      <w:r>
        <w:softHyphen/>
        <w:t>hotbedömningar, ska kunna tillhandahålla information genom direktåt</w:t>
      </w:r>
      <w:r>
        <w:softHyphen/>
        <w:t>komst.</w:t>
      </w:r>
    </w:p>
    <w:p w14:paraId="3C9566F0" w14:textId="77777777" w:rsidR="000E3A6B" w:rsidRDefault="000E3A6B" w:rsidP="000E3A6B">
      <w:pPr>
        <w:pStyle w:val="Brdtextmedindrag"/>
      </w:pPr>
      <w:r w:rsidRPr="007813D0">
        <w:t xml:space="preserve">För att </w:t>
      </w:r>
      <w:r>
        <w:t xml:space="preserve">Säkerhetspolisen </w:t>
      </w:r>
      <w:r w:rsidRPr="007813D0">
        <w:t xml:space="preserve">på ett effektivt sätt </w:t>
      </w:r>
      <w:r>
        <w:t xml:space="preserve">ska </w:t>
      </w:r>
      <w:r w:rsidRPr="007813D0">
        <w:t>kunna förebygga, för</w:t>
      </w:r>
      <w:r>
        <w:softHyphen/>
      </w:r>
      <w:r w:rsidRPr="007813D0">
        <w:t xml:space="preserve">hindra och upptäcka brottslig verksamhet och utreda och lagföra brott krävs </w:t>
      </w:r>
      <w:r>
        <w:t>det ett utvecklat samarbete även</w:t>
      </w:r>
      <w:r w:rsidRPr="007813D0">
        <w:t xml:space="preserve"> med andra </w:t>
      </w:r>
      <w:r>
        <w:t>myndigheter</w:t>
      </w:r>
      <w:r w:rsidRPr="000269A0">
        <w:t>. Säker</w:t>
      </w:r>
      <w:r>
        <w:softHyphen/>
      </w:r>
      <w:r w:rsidRPr="000269A0">
        <w:t xml:space="preserve">hetspolisen är initiativtagare och sammankallande i Samverkansrådet mot terrorism där 13 andra myndigheter ingår. Samarbetet syftar till att </w:t>
      </w:r>
      <w:r>
        <w:t>stärka Sveriges förmåga att mot</w:t>
      </w:r>
      <w:r w:rsidRPr="000269A0">
        <w:t>verka och hantera terrorism. Ett</w:t>
      </w:r>
      <w:r>
        <w:t xml:space="preserve"> annat exempel är Säkerhetspoli</w:t>
      </w:r>
      <w:r w:rsidRPr="000269A0">
        <w:t>sens samarbete med Migrationsverket i syfte att identi</w:t>
      </w:r>
      <w:r>
        <w:softHyphen/>
        <w:t>fiera säker</w:t>
      </w:r>
      <w:r w:rsidRPr="000269A0">
        <w:t xml:space="preserve">hetshot i migrationsströmmarna till Sverige. </w:t>
      </w:r>
      <w:r>
        <w:t>Liksom u</w:t>
      </w:r>
      <w:r w:rsidRPr="000269A0">
        <w:t>tred</w:t>
      </w:r>
      <w:r>
        <w:softHyphen/>
      </w:r>
      <w:r w:rsidRPr="000269A0">
        <w:t>ningen anser</w:t>
      </w:r>
      <w:r>
        <w:t xml:space="preserve"> regeringen</w:t>
      </w:r>
      <w:r w:rsidRPr="000269A0">
        <w:t xml:space="preserve"> att det i dag inte finns något behov</w:t>
      </w:r>
      <w:r>
        <w:t xml:space="preserve"> av att kunna medge någon av dessa myndigheter direktåtkomst.</w:t>
      </w:r>
    </w:p>
    <w:p w14:paraId="4A9AD489" w14:textId="77777777" w:rsidR="000E3A6B" w:rsidRDefault="000E3A6B" w:rsidP="000E3A6B">
      <w:pPr>
        <w:pStyle w:val="Rubrik5utannumrering"/>
      </w:pPr>
      <w:r>
        <w:t>Direktåtkomst för Polismyndigheten</w:t>
      </w:r>
    </w:p>
    <w:p w14:paraId="30D87352" w14:textId="77777777" w:rsidR="000E3A6B" w:rsidRDefault="000E3A6B" w:rsidP="000E3A6B">
      <w:pPr>
        <w:pStyle w:val="Brdtext"/>
      </w:pPr>
      <w:r>
        <w:t>Säkerhetspolisen och Polismyndigheten har ett väl utvecklat samarbete. Säkerhetspolisen ska enligt 11 § förordningen (2014:1103) med instruk</w:t>
      </w:r>
      <w:r>
        <w:softHyphen/>
        <w:t>tion för Säkerhetspolisen samarbeta med Polismyndigheten i den ut</w:t>
      </w:r>
      <w:r>
        <w:softHyphen/>
        <w:t>sträckning som behövs för att polisverksamheten ska kunna bedrivas effektivt. Ett effektivt samarbete kräver ett omfattande utbyte av infor</w:t>
      </w:r>
      <w:r>
        <w:softHyphen/>
        <w:t xml:space="preserve">mation. </w:t>
      </w:r>
      <w:r w:rsidRPr="000269A0">
        <w:t>Ett stort antal av de personer som Säkerhetspolisen har ögonen på är samtidigt föremål för underrättelseverksamhet eller brottsutredning hos Polismyndigheten på grund av</w:t>
      </w:r>
      <w:r>
        <w:t xml:space="preserve"> att de misstänks för annan </w:t>
      </w:r>
      <w:r w:rsidRPr="000F5023">
        <w:t>brottslig</w:t>
      </w:r>
      <w:r>
        <w:softHyphen/>
      </w:r>
      <w:r w:rsidRPr="000F5023">
        <w:t>het. I Säkerhetspolisens brottsbekämpning kan inte sällan andra brott avslöjas. Information som rör allvarliga brott som har b</w:t>
      </w:r>
      <w:r>
        <w:t>egåtts eller plane</w:t>
      </w:r>
      <w:r>
        <w:softHyphen/>
        <w:t>ras bör natur</w:t>
      </w:r>
      <w:r w:rsidRPr="000F5023">
        <w:t xml:space="preserve">ligtvis kunna delas. Ett effektivt informationsutbyte </w:t>
      </w:r>
      <w:r>
        <w:t xml:space="preserve">mellan Säkerhetspolisen och Polismyndigheten </w:t>
      </w:r>
      <w:r w:rsidRPr="000F5023">
        <w:t>är därför en förutsättning för att kunna förebygga och förhindra såväl terrorism som organiserad brottslig</w:t>
      </w:r>
      <w:r>
        <w:softHyphen/>
      </w:r>
      <w:r w:rsidRPr="000F5023">
        <w:t>het. Myndigheterna</w:t>
      </w:r>
      <w:r>
        <w:t xml:space="preserve"> kan vidare ha ett ömsesidigt intresse av att känna till om den andra myndigheten vill ha hjälp med iakttagelser rörande vissa personer. Likaså finns det ibland intresse av att se till att den andra myn</w:t>
      </w:r>
      <w:r>
        <w:softHyphen/>
        <w:t>digheten inte ingriper mot en viss person om ett obetydligt brott skulle begås, eftersom det skulle kunna skada pågående brottsspaning eller brottsutredning som rör allvarligare brott.</w:t>
      </w:r>
    </w:p>
    <w:p w14:paraId="7ACCEBAC" w14:textId="77777777" w:rsidR="000E3A6B" w:rsidRDefault="000E3A6B" w:rsidP="000E3A6B">
      <w:pPr>
        <w:pStyle w:val="Brdtextmedindrag"/>
      </w:pPr>
      <w:r>
        <w:lastRenderedPageBreak/>
        <w:t xml:space="preserve">Informationsutbyte </w:t>
      </w:r>
      <w:r w:rsidRPr="002272F8">
        <w:t xml:space="preserve">kan </w:t>
      </w:r>
      <w:r>
        <w:t xml:space="preserve">också </w:t>
      </w:r>
      <w:r w:rsidRPr="002272F8">
        <w:t>vara helt avgörande för att kunna bedöma och reducera hot. I operativa ärenden är behovet av infor</w:t>
      </w:r>
      <w:r>
        <w:t>mation dessutom tidskritiskt. Som exempel kan nämnas attentatet på Drottning</w:t>
      </w:r>
      <w:r>
        <w:softHyphen/>
        <w:t xml:space="preserve">gatan i Stockholm den 7 april 2017 och mordet på statsminister Olof Palme. </w:t>
      </w:r>
    </w:p>
    <w:p w14:paraId="227A325A" w14:textId="77777777" w:rsidR="000E3A6B" w:rsidRDefault="000E3A6B" w:rsidP="000E3A6B">
      <w:pPr>
        <w:pStyle w:val="Brdtextmedindrag"/>
      </w:pPr>
      <w:r>
        <w:t xml:space="preserve">Regeringen delar utredningens bedömning att övervägande skäl </w:t>
      </w:r>
      <w:r w:rsidRPr="004771C8">
        <w:t xml:space="preserve">talar för </w:t>
      </w:r>
      <w:r>
        <w:t xml:space="preserve">att Säkerhetspolisen bör ges möjlighet att medge Polismyndigheten </w:t>
      </w:r>
      <w:r w:rsidRPr="004771C8">
        <w:t xml:space="preserve">direktåtkomst till personuppgifter som behandlas </w:t>
      </w:r>
      <w:r>
        <w:t>hos</w:t>
      </w:r>
      <w:r w:rsidRPr="004771C8">
        <w:t xml:space="preserve"> </w:t>
      </w:r>
      <w:r>
        <w:t>Säkerhetspolisen.</w:t>
      </w:r>
    </w:p>
    <w:p w14:paraId="44EA6CC1" w14:textId="77777777" w:rsidR="000E3A6B" w:rsidRDefault="000E3A6B" w:rsidP="000E3A6B">
      <w:pPr>
        <w:pStyle w:val="Rubrik5utannumrering"/>
      </w:pPr>
      <w:r>
        <w:t>Direktåtkomst för Försvarets radioanstalt och Försvarsmakten</w:t>
      </w:r>
    </w:p>
    <w:p w14:paraId="705AFB95" w14:textId="77777777" w:rsidR="000E3A6B" w:rsidRDefault="000E3A6B" w:rsidP="000E3A6B">
      <w:pPr>
        <w:pStyle w:val="Brdtext"/>
      </w:pPr>
      <w:r w:rsidRPr="007813D0">
        <w:t>Säkerhetspolisen</w:t>
      </w:r>
      <w:r>
        <w:t>,</w:t>
      </w:r>
      <w:r w:rsidRPr="007813D0">
        <w:t xml:space="preserve"> Försvarsmakten och </w:t>
      </w:r>
      <w:r>
        <w:t>Försvarets radioanstalt har upp</w:t>
      </w:r>
      <w:r>
        <w:softHyphen/>
        <w:t xml:space="preserve">drag som </w:t>
      </w:r>
      <w:r w:rsidRPr="00B92AE4">
        <w:t>rör skyddet av Sveriges säkerhet</w:t>
      </w:r>
      <w:r>
        <w:t xml:space="preserve"> och som för</w:t>
      </w:r>
      <w:r>
        <w:softHyphen/>
        <w:t xml:space="preserve">utsätter ett nära samarbete och kontinuerligt informationsutbyte. </w:t>
      </w:r>
      <w:r w:rsidRPr="009D14BC">
        <w:t>För</w:t>
      </w:r>
      <w:r>
        <w:softHyphen/>
      </w:r>
      <w:r w:rsidRPr="009D14BC">
        <w:t>svarsmakten och Försvaret</w:t>
      </w:r>
      <w:r>
        <w:t>s radioanstalt har möjlig</w:t>
      </w:r>
      <w:r w:rsidRPr="009D14BC">
        <w:t>het att medge Säker</w:t>
      </w:r>
      <w:r>
        <w:softHyphen/>
      </w:r>
      <w:r w:rsidRPr="009D14BC">
        <w:t>hetspolisen di</w:t>
      </w:r>
      <w:r>
        <w:t>rektåtkomst till vissa uppgifts</w:t>
      </w:r>
      <w:r w:rsidRPr="009D14BC">
        <w:t xml:space="preserve">samlingar hos respektive myndighet. Vidare är </w:t>
      </w:r>
      <w:r>
        <w:t>Säkerhetspolisen en av de myndigheter som enligt 4 § lagen (2008:717) om signalspaning i försvarsunderrättelseverksamhet får ange inriktning för Försvarets radioanstalts signalspaning.</w:t>
      </w:r>
    </w:p>
    <w:p w14:paraId="6D726A4D" w14:textId="77777777" w:rsidR="000E3A6B" w:rsidRDefault="000E3A6B" w:rsidP="000E3A6B">
      <w:pPr>
        <w:pStyle w:val="Brdtextmedindrag"/>
      </w:pPr>
      <w:r>
        <w:t>Ett exempel på ett mer formaliserat samarbete mellan myndigheterna är samarbetet inom ramen för Nationellt centrum för ter</w:t>
      </w:r>
      <w:r w:rsidRPr="00C24BE7">
        <w:t>rorhotbedöm</w:t>
      </w:r>
      <w:r>
        <w:softHyphen/>
      </w:r>
      <w:r w:rsidRPr="00C24BE7">
        <w:t>ning.</w:t>
      </w:r>
      <w:r>
        <w:t xml:space="preserve"> Där arbetar myndigheterna tillsammans i gemensamma lokaler och tar gemensamt fram rapporter om terrorhotet mot Sverige och svenska intressen. Syftet är att stärka den samlade förmågan hos Säkerhetspoli</w:t>
      </w:r>
      <w:r>
        <w:softHyphen/>
        <w:t>sen, Försvarsmakten och Försvarets radioanstalt och att ta tillvara myn</w:t>
      </w:r>
      <w:r>
        <w:softHyphen/>
        <w:t>digheternas samlade kompetens. Samarbetet kräver ett omfattande infor</w:t>
      </w:r>
      <w:r>
        <w:softHyphen/>
        <w:t>mationsutbyte. Sedan i mars 2018 har Säkerhetspolisen möjlighet att medge</w:t>
      </w:r>
      <w:r w:rsidRPr="008228EC">
        <w:t xml:space="preserve"> </w:t>
      </w:r>
      <w:r w:rsidRPr="00DC57DB">
        <w:t>dessa myndigheter direktåtkomst till vissa uppgifter inom ramen för det samarbetet</w:t>
      </w:r>
      <w:r>
        <w:t>.</w:t>
      </w:r>
    </w:p>
    <w:p w14:paraId="596510D2" w14:textId="77777777" w:rsidR="000E3A6B" w:rsidRDefault="000E3A6B" w:rsidP="000E3A6B">
      <w:pPr>
        <w:pStyle w:val="Brdtextmedindrag"/>
      </w:pPr>
      <w:r>
        <w:t>Myndigheternas b</w:t>
      </w:r>
      <w:r w:rsidRPr="009D14BC">
        <w:t>ehov</w:t>
      </w:r>
      <w:r>
        <w:t xml:space="preserve"> av att utbyta information</w:t>
      </w:r>
      <w:r w:rsidRPr="009D14BC">
        <w:t xml:space="preserve"> är emellertid inte be</w:t>
      </w:r>
      <w:r>
        <w:softHyphen/>
      </w:r>
      <w:r w:rsidRPr="009D14BC">
        <w:t>gränsat till arbete</w:t>
      </w:r>
      <w:r>
        <w:t>t vid</w:t>
      </w:r>
      <w:r w:rsidRPr="009D14BC">
        <w:t xml:space="preserve"> Nationellt centrum för terrorhot</w:t>
      </w:r>
      <w:r>
        <w:t>be</w:t>
      </w:r>
      <w:r w:rsidRPr="009D14BC">
        <w:t>dömning. Upp</w:t>
      </w:r>
      <w:r>
        <w:softHyphen/>
      </w:r>
      <w:r w:rsidRPr="009D14BC">
        <w:t xml:space="preserve">gifter som behandlas av en </w:t>
      </w:r>
      <w:r>
        <w:t xml:space="preserve">av </w:t>
      </w:r>
      <w:r w:rsidRPr="009D14BC">
        <w:t>myndighet</w:t>
      </w:r>
      <w:r>
        <w:t>erna</w:t>
      </w:r>
      <w:r w:rsidRPr="009D14BC">
        <w:t xml:space="preserve"> kan tillsammans med upp</w:t>
      </w:r>
      <w:r>
        <w:softHyphen/>
      </w:r>
      <w:r w:rsidRPr="009D14BC">
        <w:t xml:space="preserve">gifter som behandlas av en annan ge en helhetsbild som inte framträder om bara den ena delen analyseras. </w:t>
      </w:r>
      <w:r>
        <w:t>Ett effektivt i</w:t>
      </w:r>
      <w:r w:rsidRPr="009D14BC">
        <w:t xml:space="preserve">nformationsutbyte </w:t>
      </w:r>
      <w:r>
        <w:t>kan alltså vara</w:t>
      </w:r>
      <w:r w:rsidRPr="009D14BC">
        <w:t xml:space="preserve"> en förutsättning för att myndigheterna ska kunna fullgöra sina respektive uppdrag.</w:t>
      </w:r>
    </w:p>
    <w:p w14:paraId="15432414" w14:textId="77777777" w:rsidR="000E3A6B" w:rsidRDefault="000E3A6B" w:rsidP="000E3A6B">
      <w:pPr>
        <w:pStyle w:val="Brdtextmedindrag"/>
      </w:pPr>
      <w:r>
        <w:t>Mot den bakgrunden anser regeringen, liksom utredningen, att övervä</w:t>
      </w:r>
      <w:r>
        <w:softHyphen/>
        <w:t xml:space="preserve">gande skäl </w:t>
      </w:r>
      <w:r w:rsidRPr="004771C8">
        <w:t xml:space="preserve">talar för </w:t>
      </w:r>
      <w:r>
        <w:t xml:space="preserve">att Säkerhetspolisen bör ges möjlighet att medge Försvarets radioanstalt och Försvarsmakten </w:t>
      </w:r>
      <w:r w:rsidRPr="004771C8">
        <w:t>direktåtkomst till personupp</w:t>
      </w:r>
      <w:r>
        <w:softHyphen/>
      </w:r>
      <w:r w:rsidRPr="004771C8">
        <w:t xml:space="preserve">gifter som behandlas </w:t>
      </w:r>
      <w:r>
        <w:t>hos</w:t>
      </w:r>
      <w:r w:rsidRPr="004771C8">
        <w:t xml:space="preserve"> </w:t>
      </w:r>
      <w:r>
        <w:t>Säkerhetspolisen.</w:t>
      </w:r>
    </w:p>
    <w:p w14:paraId="4BCBDA4C" w14:textId="77777777" w:rsidR="000E3A6B" w:rsidRDefault="000E3A6B" w:rsidP="000E3A6B">
      <w:pPr>
        <w:pStyle w:val="Rubrik5utannumrering"/>
      </w:pPr>
      <w:r>
        <w:t>Hur bör direktåtkomsten avgränsas?</w:t>
      </w:r>
    </w:p>
    <w:p w14:paraId="668276F0" w14:textId="77777777" w:rsidR="000E3A6B" w:rsidRDefault="000E3A6B" w:rsidP="000E3A6B">
      <w:pPr>
        <w:pStyle w:val="Brdtext"/>
      </w:pPr>
      <w:r>
        <w:t>Direktåtkomst</w:t>
      </w:r>
      <w:r w:rsidRPr="006725A9">
        <w:t xml:space="preserve"> </w:t>
      </w:r>
      <w:r>
        <w:t xml:space="preserve">innebär </w:t>
      </w:r>
      <w:r w:rsidRPr="006725A9">
        <w:t xml:space="preserve">att uppgifter som behandlas av </w:t>
      </w:r>
      <w:r>
        <w:t>Säkerhetspolisen blir tillgäng</w:t>
      </w:r>
      <w:r w:rsidRPr="006725A9">
        <w:t>liga utanför det sammanhang där de ursprungligen behand</w:t>
      </w:r>
      <w:r>
        <w:softHyphen/>
      </w:r>
      <w:r w:rsidRPr="006725A9">
        <w:t>la</w:t>
      </w:r>
      <w:r>
        <w:t>de</w:t>
      </w:r>
      <w:r w:rsidRPr="006725A9">
        <w:t>s. Det är då ur ett integritetsperspektiv rimligt att de särskilda, mer begränsande, reglerna om gemensamt tillgängliga uppgi</w:t>
      </w:r>
      <w:r>
        <w:t>fter alltid tilläm</w:t>
      </w:r>
      <w:r>
        <w:softHyphen/>
        <w:t>pas. Direktåt</w:t>
      </w:r>
      <w:r w:rsidRPr="006725A9">
        <w:t xml:space="preserve">komst bör </w:t>
      </w:r>
      <w:r>
        <w:t>därför</w:t>
      </w:r>
      <w:r w:rsidRPr="006725A9">
        <w:t xml:space="preserve"> endast </w:t>
      </w:r>
      <w:r>
        <w:t xml:space="preserve">kunna </w:t>
      </w:r>
      <w:r w:rsidRPr="006725A9">
        <w:t xml:space="preserve">medges </w:t>
      </w:r>
      <w:r>
        <w:t>till</w:t>
      </w:r>
      <w:r w:rsidRPr="006725A9">
        <w:t xml:space="preserve"> </w:t>
      </w:r>
      <w:r>
        <w:t>uppgifter som är gemensamt tillgängliga i Säkerhetspolisens verksamhet.</w:t>
      </w:r>
    </w:p>
    <w:p w14:paraId="3619D384" w14:textId="77777777" w:rsidR="000E3A6B" w:rsidRDefault="000E3A6B" w:rsidP="000E3A6B">
      <w:pPr>
        <w:pStyle w:val="Brdtextmedindrag"/>
      </w:pPr>
      <w:r>
        <w:t>Från ett integritetsperspektiv är det en fördel om det tydligt framgår av författningstexten vilka uppgifter som får lämnas ut genom direktåt</w:t>
      </w:r>
      <w:r>
        <w:softHyphen/>
        <w:t xml:space="preserve">komst. Några begränsningar av det slaget har emellertid inte ansetts möjliga att utforma inom annan brottsbekämpande verksamhet. De enda undantagen </w:t>
      </w:r>
      <w:r>
        <w:lastRenderedPageBreak/>
        <w:t>är direktåtkomsten till dna-register och fingeravtrycksregis</w:t>
      </w:r>
      <w:r>
        <w:softHyphen/>
        <w:t>ter, där de myndigheter som har direktåtkomst endast får veta om en per</w:t>
      </w:r>
      <w:r>
        <w:softHyphen/>
        <w:t>son förekommer i registren. Det är, som utredningen framhåller, varken möjligt eller lämpligt att i den nya lagen begränsa vilken typ av uppgifter som direktåtkomsten får avse. Åtkomsten bör i stället begränsas till per</w:t>
      </w:r>
      <w:r>
        <w:softHyphen/>
        <w:t>sonuppgifter som Säkerhetspolisen behandlar med stöd av vissa rättsliga grunder</w:t>
      </w:r>
      <w:r w:rsidRPr="00FD28B5">
        <w:t>.</w:t>
      </w:r>
    </w:p>
    <w:p w14:paraId="17D4523C" w14:textId="77777777" w:rsidR="000E3A6B" w:rsidRDefault="000E3A6B" w:rsidP="000E3A6B">
      <w:pPr>
        <w:pStyle w:val="Brdtextmedindrag"/>
      </w:pPr>
      <w:r w:rsidRPr="00FD28B5">
        <w:t xml:space="preserve">När det gäller </w:t>
      </w:r>
      <w:r w:rsidRPr="002475C3">
        <w:t>Försvarsmakten och Försvarets radioanstalt</w:t>
      </w:r>
      <w:r>
        <w:t xml:space="preserve"> </w:t>
      </w:r>
      <w:r w:rsidRPr="00FD28B5">
        <w:t>har Säkerhetspoli</w:t>
      </w:r>
      <w:r>
        <w:softHyphen/>
      </w:r>
      <w:r w:rsidRPr="00FD28B5">
        <w:t xml:space="preserve">sen främst behov av att </w:t>
      </w:r>
      <w:r>
        <w:t>dela</w:t>
      </w:r>
      <w:r w:rsidRPr="00FD28B5">
        <w:t xml:space="preserve"> information som behandlas inom områdena</w:t>
      </w:r>
      <w:r>
        <w:t xml:space="preserve"> kontraterrorism, kontra</w:t>
      </w:r>
      <w:r w:rsidRPr="000F5023">
        <w:t>spionage och författningsskydd</w:t>
      </w:r>
      <w:r>
        <w:t>. För Polismyndig</w:t>
      </w:r>
      <w:r>
        <w:softHyphen/>
        <w:t xml:space="preserve">heten </w:t>
      </w:r>
      <w:r w:rsidRPr="000F5023">
        <w:t xml:space="preserve">är </w:t>
      </w:r>
      <w:r>
        <w:t>d</w:t>
      </w:r>
      <w:r w:rsidRPr="000F5023">
        <w:t xml:space="preserve">et främst uppgifter </w:t>
      </w:r>
      <w:r>
        <w:t>som rör kon</w:t>
      </w:r>
      <w:r w:rsidRPr="000F5023">
        <w:t>traterrorism, kontraspionage, författningsskydd och personskydd</w:t>
      </w:r>
      <w:r>
        <w:t xml:space="preserve"> som är av intresse</w:t>
      </w:r>
      <w:r w:rsidRPr="000F5023">
        <w:t xml:space="preserve">. Sådana uppgifter kan ha betydelse för </w:t>
      </w:r>
      <w:r>
        <w:t>Polismyndighetens brottsbe</w:t>
      </w:r>
      <w:r w:rsidRPr="000F5023">
        <w:t xml:space="preserve">kämpande verksamhet, särskilt när </w:t>
      </w:r>
      <w:r>
        <w:t>det gäller underrättelseverksam</w:t>
      </w:r>
      <w:r w:rsidRPr="000F5023">
        <w:t>heten och det brottsförebyg</w:t>
      </w:r>
      <w:r>
        <w:softHyphen/>
      </w:r>
      <w:r w:rsidRPr="000F5023">
        <w:t>gande</w:t>
      </w:r>
      <w:r>
        <w:t xml:space="preserve"> arbetet, men även för brottsut</w:t>
      </w:r>
      <w:r w:rsidRPr="000F5023">
        <w:t>redningar i enskilda fall.</w:t>
      </w:r>
      <w:r>
        <w:t xml:space="preserve"> </w:t>
      </w:r>
      <w:r w:rsidRPr="000F5023">
        <w:t>Direktåt</w:t>
      </w:r>
      <w:r>
        <w:softHyphen/>
      </w:r>
      <w:r w:rsidRPr="000F5023">
        <w:t xml:space="preserve">komst bör därför </w:t>
      </w:r>
      <w:r>
        <w:t>kunna medges till sådana uppgifter.</w:t>
      </w:r>
    </w:p>
    <w:p w14:paraId="4763951F" w14:textId="77777777" w:rsidR="000E3A6B" w:rsidRDefault="000E3A6B" w:rsidP="000E3A6B">
      <w:pPr>
        <w:pStyle w:val="Brdtextmedindrag"/>
      </w:pPr>
      <w:r>
        <w:rPr>
          <w:i/>
        </w:rPr>
        <w:t xml:space="preserve">Säkerhetspolisen </w:t>
      </w:r>
      <w:r>
        <w:t>har påpekat att möjligheten att medge Polismyndig</w:t>
      </w:r>
      <w:r>
        <w:softHyphen/>
        <w:t>heten direktåtkomst även bör omfatta personuppgifter som behandlas för att fullgöra uppgifter enligt utlännings- och medborgarskapslagstift</w:t>
      </w:r>
      <w:r>
        <w:softHyphen/>
        <w:t>ningen.</w:t>
      </w:r>
      <w:r w:rsidRPr="00C2555D">
        <w:t xml:space="preserve"> Säkerhetspolisen ska enligt 12</w:t>
      </w:r>
      <w:r>
        <w:t> </w:t>
      </w:r>
      <w:r w:rsidRPr="00C2555D">
        <w:t>kap. 14 § andra stycket utlän</w:t>
      </w:r>
      <w:r>
        <w:softHyphen/>
      </w:r>
      <w:r w:rsidRPr="00C2555D">
        <w:t>ningslagen (2005:716) verkställa beslut om avvisning eller utvisning i säkerhetsärenden. Migrationsverket eller den domstol som avgör ärendet får dock i beslutet om avvisning eller utvisning bestämma att en annan myndighet ska ombesörja verkställigheten. Den myndighet som i prakti</w:t>
      </w:r>
      <w:r>
        <w:softHyphen/>
      </w:r>
      <w:r w:rsidRPr="00C2555D">
        <w:t>ken oftast kan komma i</w:t>
      </w:r>
      <w:r>
        <w:t xml:space="preserve"> </w:t>
      </w:r>
      <w:r w:rsidRPr="00C2555D">
        <w:t>fråga i detta avseende är Polismyndigheten. Säkerhetspolisen kan därför ha behov av att utbyta information med Polismyndigheten angående verkställigheten av säkerhetsärenden. Även vid åtgärder enligt lagen (1991:572) om särskild utlänningskontroll kan behov uppstå av informationsutbyte med Polismyndigheten.</w:t>
      </w:r>
      <w:r>
        <w:t xml:space="preserve"> Direktåt</w:t>
      </w:r>
      <w:r>
        <w:softHyphen/>
        <w:t>komst bör därför även omfatta uppgifter som behandlas för att fullgöra uppgifter enligt utlännings- och medborgarskapslagstiftningen.</w:t>
      </w:r>
    </w:p>
    <w:p w14:paraId="525CB17C" w14:textId="77777777" w:rsidR="000E3A6B" w:rsidRDefault="000E3A6B" w:rsidP="000E3A6B">
      <w:pPr>
        <w:pStyle w:val="Brdtextmedindrag"/>
      </w:pPr>
      <w:r>
        <w:t>De mottagande myndighe</w:t>
      </w:r>
      <w:r w:rsidRPr="00874452">
        <w:t>terna</w:t>
      </w:r>
      <w:r>
        <w:t xml:space="preserve"> har vidare bara behov av att</w:t>
      </w:r>
      <w:r w:rsidRPr="00874452">
        <w:t xml:space="preserve"> ta del av uppgifter från Säkerhetspolisen inom vissa delar av sin verksamhet.</w:t>
      </w:r>
      <w:r>
        <w:t xml:space="preserve"> Polismyndighetens behov </w:t>
      </w:r>
      <w:r w:rsidRPr="002E1770">
        <w:t xml:space="preserve">gör sig främst gällande </w:t>
      </w:r>
      <w:r>
        <w:t>i den brottsbekäm</w:t>
      </w:r>
      <w:r>
        <w:softHyphen/>
        <w:t xml:space="preserve">pande verksamheten. Som </w:t>
      </w:r>
      <w:r>
        <w:rPr>
          <w:i/>
        </w:rPr>
        <w:t xml:space="preserve">Säkerhetspolisen </w:t>
      </w:r>
      <w:r>
        <w:t>påpekat har Polismyndigheten även behov av att ta del av uppgifter när myndigheten fullgöra uppgifter enligt utlänningslagen och lagen om särskild utlänningskontroll.</w:t>
      </w:r>
      <w:r w:rsidRPr="002E1770">
        <w:t xml:space="preserve"> </w:t>
      </w:r>
    </w:p>
    <w:p w14:paraId="4911B91D" w14:textId="77777777" w:rsidR="000E3A6B" w:rsidRPr="000F5023" w:rsidRDefault="000E3A6B" w:rsidP="000E3A6B">
      <w:pPr>
        <w:pStyle w:val="Brdtextmedindrag"/>
      </w:pPr>
      <w:r w:rsidRPr="005E5102">
        <w:rPr>
          <w:i/>
        </w:rPr>
        <w:t>Försvarets radioanstalt</w:t>
      </w:r>
      <w:r w:rsidRPr="002E1770">
        <w:t xml:space="preserve"> </w:t>
      </w:r>
      <w:r>
        <w:t xml:space="preserve">framhåller att myndigheten </w:t>
      </w:r>
      <w:r w:rsidRPr="002E1770">
        <w:t>enbart</w:t>
      </w:r>
      <w:r>
        <w:t xml:space="preserve"> har</w:t>
      </w:r>
      <w:r w:rsidRPr="002E1770">
        <w:t xml:space="preserve"> behov av att ta del av information från Säkerhetspolisen genom direktåtko</w:t>
      </w:r>
      <w:r>
        <w:t>mst i sin försvarsunderrättelse</w:t>
      </w:r>
      <w:r w:rsidRPr="002E1770">
        <w:t xml:space="preserve">verksamhet. Försvarsmakten har </w:t>
      </w:r>
      <w:r>
        <w:t xml:space="preserve">däremot </w:t>
      </w:r>
      <w:r w:rsidRPr="002E1770">
        <w:t>behov av att ta del av information genom direktåtkomst i både försvars</w:t>
      </w:r>
      <w:r>
        <w:softHyphen/>
      </w:r>
      <w:r w:rsidRPr="002E1770">
        <w:t>underrättelseverksamheten och den militära säkerhetstjänsten.</w:t>
      </w:r>
      <w:r w:rsidRPr="00874452">
        <w:t xml:space="preserve"> Det bör framg</w:t>
      </w:r>
      <w:r>
        <w:t>å av bestämmelserna om direktåt</w:t>
      </w:r>
      <w:r w:rsidRPr="00874452">
        <w:t xml:space="preserve">komst att </w:t>
      </w:r>
      <w:r>
        <w:t>direktåtkomst</w:t>
      </w:r>
      <w:r w:rsidRPr="00874452">
        <w:t xml:space="preserve"> endast får medges för </w:t>
      </w:r>
      <w:r>
        <w:t>att vissa uppgifter</w:t>
      </w:r>
      <w:r w:rsidRPr="00874452">
        <w:t xml:space="preserve"> </w:t>
      </w:r>
      <w:r>
        <w:t>ska kunna utföras</w:t>
      </w:r>
      <w:r w:rsidRPr="00874452">
        <w:t xml:space="preserve"> eller </w:t>
      </w:r>
      <w:r>
        <w:t>för att användas i vissa verksam</w:t>
      </w:r>
      <w:r w:rsidRPr="00874452">
        <w:t>het</w:t>
      </w:r>
      <w:r>
        <w:t>er</w:t>
      </w:r>
      <w:r w:rsidRPr="00874452">
        <w:t>. På så sätt kan åtkomsten begränsas. Finns det behov av att begränsa omfattningen av direktåtkomsten ytterligare bör det göras i förordning eller i myndighetsinterna regler.</w:t>
      </w:r>
      <w:r>
        <w:t xml:space="preserve"> </w:t>
      </w:r>
    </w:p>
    <w:p w14:paraId="47F769EC" w14:textId="77777777" w:rsidR="000E3A6B" w:rsidRPr="000F5023" w:rsidRDefault="000E3A6B" w:rsidP="000E3A6B">
      <w:pPr>
        <w:pStyle w:val="Brdtextmedindrag"/>
      </w:pPr>
      <w:r w:rsidRPr="000F5023">
        <w:t>En annan fråga är hur direktå</w:t>
      </w:r>
      <w:r>
        <w:t>t</w:t>
      </w:r>
      <w:r w:rsidRPr="000F5023">
        <w:t>komsten bör avgränsas tekniskt. Ett alternativ är att direktåtkomst</w:t>
      </w:r>
      <w:r>
        <w:t xml:space="preserve"> endast ges till en avskild upp</w:t>
      </w:r>
      <w:r w:rsidRPr="000F5023">
        <w:t xml:space="preserve">giftssamling som upprättats i syfte att dela </w:t>
      </w:r>
      <w:r w:rsidRPr="00777DB1">
        <w:t xml:space="preserve">information. </w:t>
      </w:r>
      <w:r w:rsidRPr="000F5023">
        <w:t xml:space="preserve">Nackdelen med den lösningen </w:t>
      </w:r>
      <w:r w:rsidRPr="000F5023">
        <w:lastRenderedPageBreak/>
        <w:t>är att det</w:t>
      </w:r>
      <w:r>
        <w:t xml:space="preserve"> finns</w:t>
      </w:r>
      <w:r w:rsidRPr="000F5023">
        <w:t xml:space="preserve"> risk att de uppgifter som Säkerhetspolisen överför till uppgiftssamlingen inte uppdateras när uppgifterna uppdateras i verksamheten. Det kan därför vara lämpligare att medge direktåtkomst till viss information i Säkerhetspolisens it-sys</w:t>
      </w:r>
      <w:r>
        <w:softHyphen/>
      </w:r>
      <w:r w:rsidRPr="000F5023">
        <w:t>tem och i stället begränsa tillgången till informationen genom tilldelning av behörighet eller på annat sätt. Möjligheten att begränsa tillgången är i stort sett densamma oavsett vilken teknisk lösning som väljs. Be</w:t>
      </w:r>
      <w:r>
        <w:softHyphen/>
      </w:r>
      <w:r w:rsidRPr="000F5023">
        <w:t>stäm</w:t>
      </w:r>
      <w:r>
        <w:softHyphen/>
      </w:r>
      <w:r w:rsidRPr="000F5023">
        <w:t>melserna om direktå</w:t>
      </w:r>
      <w:r>
        <w:t>t</w:t>
      </w:r>
      <w:r w:rsidRPr="000F5023">
        <w:t>komst i den nya lagen bör mot den bakgrunden inte begränsa</w:t>
      </w:r>
      <w:r>
        <w:t>s</w:t>
      </w:r>
      <w:r w:rsidRPr="000F5023">
        <w:t xml:space="preserve"> till en uppgiftssamling eller någon liknande teknisk lösning.</w:t>
      </w:r>
    </w:p>
    <w:p w14:paraId="79A75B26" w14:textId="77777777" w:rsidR="000E3A6B" w:rsidRPr="000F5023" w:rsidRDefault="000E3A6B" w:rsidP="000E3A6B">
      <w:pPr>
        <w:pStyle w:val="Brdtextmedindrag"/>
      </w:pPr>
      <w:r w:rsidRPr="000F5023">
        <w:t>Det bör framgå av lagen att regeringen eller den myndighet som rege</w:t>
      </w:r>
      <w:r>
        <w:softHyphen/>
      </w:r>
      <w:r w:rsidRPr="000F5023">
        <w:t>ringen bestämmer kan meddela föreskrifter om omfattningen av direktåt</w:t>
      </w:r>
      <w:r>
        <w:softHyphen/>
      </w:r>
      <w:r w:rsidRPr="000F5023">
        <w:t>komsten och om behörighet och säkerhet vid sådan åtkomst.</w:t>
      </w:r>
    </w:p>
    <w:p w14:paraId="2460A789" w14:textId="77777777" w:rsidR="000E3A6B" w:rsidRDefault="000E3A6B" w:rsidP="000E3A6B">
      <w:pPr>
        <w:pStyle w:val="Rubrik5utannumrering"/>
      </w:pPr>
      <w:r>
        <w:t>Direktåtkomst inom ramen för samarbetet vid Nationellt centrum för terrorhotbedömning behöver inte regleras särskilt</w:t>
      </w:r>
    </w:p>
    <w:p w14:paraId="2B07E772" w14:textId="77777777" w:rsidR="000E3A6B" w:rsidRDefault="000E3A6B" w:rsidP="000E3A6B">
      <w:pPr>
        <w:pStyle w:val="Brdtextmedindrag"/>
        <w:ind w:firstLine="0"/>
      </w:pPr>
      <w:r>
        <w:t>Enligt 6 kap. 11 a § första stycket polisdatalagen har Säkerhetspolisen möjlighet att medge Försvarets radioanstalt och Försvarsmakten direkt</w:t>
      </w:r>
      <w:r>
        <w:softHyphen/>
        <w:t>åtkomst inom ramen för samarbetet vid Nationellt centrum för terror</w:t>
      </w:r>
      <w:r>
        <w:softHyphen/>
        <w:t>hotbedömning.</w:t>
      </w:r>
      <w:r w:rsidRPr="00445712">
        <w:t xml:space="preserve"> </w:t>
      </w:r>
      <w:r>
        <w:t>Den</w:t>
      </w:r>
      <w:r w:rsidRPr="000F5023">
        <w:t xml:space="preserve"> möjlighet att medge </w:t>
      </w:r>
      <w:r>
        <w:t>Försvarets radioanstalt och För</w:t>
      </w:r>
      <w:r>
        <w:softHyphen/>
        <w:t>svarsmakten direktåtkomst till uppgifter som behandlas inom bl.a. områ</w:t>
      </w:r>
      <w:r>
        <w:softHyphen/>
        <w:t>det kontraterrorism som nu föreslås omfattar uppgiftsutbytet inom ramen för samarbetet vid Nationellt centrum för terrorhotbedömning. Någon bestämmelse som motsvarar 6 kap. 11 a § första stycket polisdatalagen behövs därför inte i den nya lagen.</w:t>
      </w:r>
    </w:p>
    <w:p w14:paraId="6946CE7D" w14:textId="77777777" w:rsidR="000E3A6B" w:rsidRDefault="000E3A6B" w:rsidP="000E3A6B">
      <w:pPr>
        <w:pStyle w:val="Brdtextmedindrag"/>
      </w:pPr>
      <w:r>
        <w:t>Enligt 6 kap. 11 a § andra stycket ansvarar en myndighet som har medgetts direktåtkomst för att tillgången till personuppgifter begränsas till vad varje tjänsteman behöver för att kunna fullgöra sin arbetsuppgift. I 1 kap. 16 </w:t>
      </w:r>
      <w:r w:rsidRPr="00A04479">
        <w:t>§ lagen (2007:258) om behandling av personuppgifter i Försvarsmaktens försvarsunderrättelseverksamhet och</w:t>
      </w:r>
      <w:r>
        <w:t xml:space="preserve"> militära säkerhets</w:t>
      </w:r>
      <w:r>
        <w:softHyphen/>
        <w:t>tjänst och 1 kap. 16 </w:t>
      </w:r>
      <w:r w:rsidRPr="00A04479">
        <w:t>§ lagen (2007:259) om behandling av person</w:t>
      </w:r>
      <w:r>
        <w:softHyphen/>
      </w:r>
      <w:r w:rsidRPr="00A04479">
        <w:t>uppgif</w:t>
      </w:r>
      <w:r>
        <w:softHyphen/>
      </w:r>
      <w:r w:rsidRPr="00A04479">
        <w:t>ter i Försvarets radioanstalts försvarsunderrättelse- och utvecklingsverk</w:t>
      </w:r>
      <w:r>
        <w:softHyphen/>
      </w:r>
      <w:r w:rsidRPr="00A04479">
        <w:t>samhet</w:t>
      </w:r>
      <w:r>
        <w:t xml:space="preserve">, föreskrivs motsvarande begränsning. Även i brottsdatalagen har det införts en generell </w:t>
      </w:r>
      <w:r w:rsidRPr="00A04479">
        <w:t>bestämmelse om att tillgången till personuppgifter ska begränsas</w:t>
      </w:r>
      <w:r>
        <w:t xml:space="preserve"> till vad var och en behöver för att kunna fullgöra sina arbetsuppgifter. Bestämmelsen är tillämplig för Polismyndigheten. Att aktuella myndigheter är skyldiga att vid direktåtkomst begränsa </w:t>
      </w:r>
      <w:r w:rsidRPr="00595297">
        <w:t>till</w:t>
      </w:r>
      <w:r>
        <w:softHyphen/>
      </w:r>
      <w:r w:rsidRPr="00595297">
        <w:t>gången till uppgifter</w:t>
      </w:r>
      <w:r>
        <w:t xml:space="preserve"> är således redan reglerat. En bestämmelse som mot</w:t>
      </w:r>
      <w:r>
        <w:softHyphen/>
        <w:t xml:space="preserve">svarar 6 kap. 11 a § andra stycket behövs därför inte i den nya lagen. </w:t>
      </w:r>
    </w:p>
    <w:p w14:paraId="5C6C7596" w14:textId="77777777" w:rsidR="000E3A6B" w:rsidRDefault="000E3A6B" w:rsidP="000E3A6B">
      <w:pPr>
        <w:pStyle w:val="Rubrik5utannumrering"/>
      </w:pPr>
      <w:r>
        <w:t>Risken för integritetsintrång ska minimeras</w:t>
      </w:r>
    </w:p>
    <w:p w14:paraId="47E7F613" w14:textId="77777777" w:rsidR="000E3A6B" w:rsidRPr="000F5023" w:rsidRDefault="000E3A6B" w:rsidP="000E3A6B">
      <w:pPr>
        <w:pStyle w:val="Brdtext"/>
      </w:pPr>
      <w:r>
        <w:t>D</w:t>
      </w:r>
      <w:r w:rsidRPr="000F5023">
        <w:t>irektåtkomst innebär som nyss nämnts inte att fler eller andra person</w:t>
      </w:r>
      <w:r>
        <w:softHyphen/>
      </w:r>
      <w:r w:rsidRPr="000F5023">
        <w:t xml:space="preserve">uppgifter får behandlas eller </w:t>
      </w:r>
      <w:r>
        <w:t>tillhandahållas</w:t>
      </w:r>
      <w:r w:rsidRPr="000F5023">
        <w:t xml:space="preserve">. För att </w:t>
      </w:r>
      <w:r>
        <w:t xml:space="preserve">det </w:t>
      </w:r>
      <w:r w:rsidRPr="000F5023">
        <w:t>ska vara accepta</w:t>
      </w:r>
      <w:r>
        <w:softHyphen/>
      </w:r>
      <w:r w:rsidRPr="000F5023">
        <w:t>bel</w:t>
      </w:r>
      <w:r>
        <w:t>t</w:t>
      </w:r>
      <w:r w:rsidRPr="000F5023">
        <w:t xml:space="preserve"> </w:t>
      </w:r>
      <w:r>
        <w:t xml:space="preserve">att tillåta </w:t>
      </w:r>
      <w:r w:rsidRPr="000F5023">
        <w:t>direktåtkomst måste det emellertid säkerställas att det finns ett tillfredsställande skydd för den personliga integriteten.</w:t>
      </w:r>
    </w:p>
    <w:p w14:paraId="28D81709" w14:textId="77777777" w:rsidR="000E3A6B" w:rsidRDefault="000E3A6B" w:rsidP="000E3A6B">
      <w:pPr>
        <w:pStyle w:val="Brdtextmedindrag"/>
      </w:pPr>
      <w:r w:rsidRPr="000F5023">
        <w:t>En första viktig aspekt är vi</w:t>
      </w:r>
      <w:r>
        <w:t>lket sekretesskydd personuppgif</w:t>
      </w:r>
      <w:r w:rsidRPr="000F5023">
        <w:t xml:space="preserve">terna har hos den mottagande myndigheten. </w:t>
      </w:r>
      <w:r>
        <w:t>S</w:t>
      </w:r>
      <w:r w:rsidRPr="000F5023">
        <w:t xml:space="preserve">ekretessregleringen </w:t>
      </w:r>
      <w:r>
        <w:t xml:space="preserve">ger </w:t>
      </w:r>
      <w:r w:rsidRPr="000F5023">
        <w:t>i princip</w:t>
      </w:r>
      <w:r>
        <w:t xml:space="preserve"> samma skydd för uppgifter i den brottsbekämpande verksamheten och i försvarsunderrättelseverksamheten. Uppgifter hos Säkerhetspolisen om</w:t>
      </w:r>
      <w:r>
        <w:softHyphen/>
        <w:t xml:space="preserve">fattas som regel av sekretess enligt 15 kap. 1 och 2 §§ och 18 kap. 1 och </w:t>
      </w:r>
      <w:r>
        <w:lastRenderedPageBreak/>
        <w:t>2 §§ offentlighets- och sekretesslagen, dvs. utrikessekretess, försvarssek</w:t>
      </w:r>
      <w:r>
        <w:softHyphen/>
        <w:t>retess och sekretess till skydd för brottsbekämpning</w:t>
      </w:r>
      <w:r w:rsidRPr="00196263">
        <w:t xml:space="preserve">. </w:t>
      </w:r>
      <w:r>
        <w:t>Dessa sekretessbe</w:t>
      </w:r>
      <w:r>
        <w:softHyphen/>
        <w:t>stämmelser gäller även hos Polismyndigheten</w:t>
      </w:r>
      <w:r w:rsidRPr="004B5344">
        <w:t xml:space="preserve">, Försvarsmakten och Försvarets radioanstalt. </w:t>
      </w:r>
      <w:r w:rsidRPr="004B5344">
        <w:rPr>
          <w:spacing w:val="-2"/>
        </w:rPr>
        <w:t xml:space="preserve">Skyddet för enskildas personliga och ekonomiska </w:t>
      </w:r>
      <w:r>
        <w:rPr>
          <w:spacing w:val="-2"/>
        </w:rPr>
        <w:t>förhållanden reg</w:t>
      </w:r>
      <w:r w:rsidRPr="001324B9">
        <w:rPr>
          <w:spacing w:val="-2"/>
        </w:rPr>
        <w:t>leras i olika kapitel i offentlighets- och sekretesslagen för</w:t>
      </w:r>
      <w:r w:rsidRPr="004B5344">
        <w:rPr>
          <w:spacing w:val="-2"/>
        </w:rPr>
        <w:t xml:space="preserve"> myndigheterna i fråga. För Säkerhetspolisen och Polismyndigheten finns reglerna i</w:t>
      </w:r>
      <w:r w:rsidRPr="004B5344">
        <w:t xml:space="preserve"> 35 kap. och 37 kap. offentlighets- och sekretesslagen, medan de för </w:t>
      </w:r>
      <w:r w:rsidRPr="0067082D">
        <w:t>Försvarsmakten och Försvarets radioanstalt</w:t>
      </w:r>
      <w:r w:rsidRPr="004B5344">
        <w:t xml:space="preserve"> finns i 38 kap. Regleringen ger dock i princip samma</w:t>
      </w:r>
      <w:r>
        <w:t xml:space="preserve"> skydd.</w:t>
      </w:r>
    </w:p>
    <w:p w14:paraId="04F88FD6" w14:textId="77777777" w:rsidR="000E3A6B" w:rsidRDefault="000E3A6B" w:rsidP="000E3A6B">
      <w:pPr>
        <w:pStyle w:val="Brdtextmedindrag"/>
      </w:pPr>
      <w:r>
        <w:t>En annan viktig fråga är hur uppgifterna kommer att användas hos den mottagande myndigheten. Om kretsen av personer som får tillgång till uppgifterna kan begränsas är risken för integritetsintrång generellt sett mindre. Av respektive myndighets registerförfattning framgår att till</w:t>
      </w:r>
      <w:r>
        <w:softHyphen/>
        <w:t>gången till personuppgifter ska begränsas till vad varje tjänsteman behö</w:t>
      </w:r>
      <w:r>
        <w:softHyphen/>
        <w:t>ver för att kunna fullgöra sina arbetsuppgifter. Det är således endast de tjänstemän som har behov av uppgifterna som får ges tillgång till dem.</w:t>
      </w:r>
    </w:p>
    <w:p w14:paraId="4EB2B6DE" w14:textId="77777777" w:rsidR="000E3A6B" w:rsidRDefault="000E3A6B" w:rsidP="000E3A6B">
      <w:pPr>
        <w:pStyle w:val="Brdtextmedindrag"/>
      </w:pPr>
      <w:r>
        <w:t>In</w:t>
      </w:r>
      <w:r w:rsidRPr="00C74761">
        <w:t>formationssäkerhet</w:t>
      </w:r>
      <w:r>
        <w:t>en</w:t>
      </w:r>
      <w:r w:rsidRPr="00C74761">
        <w:t xml:space="preserve"> hos den mottagande myndigheten</w:t>
      </w:r>
      <w:r>
        <w:t xml:space="preserve"> är också en viktig fråga</w:t>
      </w:r>
      <w:r w:rsidRPr="00C74761">
        <w:t xml:space="preserve">. </w:t>
      </w:r>
      <w:r>
        <w:t>Ä</w:t>
      </w:r>
      <w:r w:rsidRPr="00C74761">
        <w:t>r</w:t>
      </w:r>
      <w:r>
        <w:t xml:space="preserve"> den säkerheten</w:t>
      </w:r>
      <w:r w:rsidRPr="00C74761">
        <w:t xml:space="preserve"> hög, så att det kan garanteras att infor</w:t>
      </w:r>
      <w:r>
        <w:softHyphen/>
      </w:r>
      <w:r w:rsidRPr="00C74761">
        <w:t>ma</w:t>
      </w:r>
      <w:r>
        <w:softHyphen/>
      </w:r>
      <w:r w:rsidRPr="00C74761">
        <w:t>tionen endast når dem som har rätt till den, inger möjlighet till direktåt</w:t>
      </w:r>
      <w:r>
        <w:softHyphen/>
      </w:r>
      <w:r w:rsidRPr="00C74761">
        <w:t>komst mindre betänkligheter från integritetssynpunkt än vad som annars hade varit fallet (</w:t>
      </w:r>
      <w:r>
        <w:t xml:space="preserve">jfr </w:t>
      </w:r>
      <w:r w:rsidRPr="00633F07">
        <w:t>prop. 2009/10:85 s. 176</w:t>
      </w:r>
      <w:r w:rsidRPr="00C74761">
        <w:t xml:space="preserve">). </w:t>
      </w:r>
      <w:r>
        <w:t>Polismyndigheten, Försva</w:t>
      </w:r>
      <w:r>
        <w:softHyphen/>
        <w:t xml:space="preserve">rets radioanstalt och Försvarsmakten har </w:t>
      </w:r>
      <w:r w:rsidRPr="00C74761">
        <w:t>generellt en mycket hög säker</w:t>
      </w:r>
      <w:r>
        <w:softHyphen/>
      </w:r>
      <w:r w:rsidRPr="00C74761">
        <w:t>het när det g</w:t>
      </w:r>
      <w:r>
        <w:t>äller hante</w:t>
      </w:r>
      <w:r w:rsidRPr="001324B9">
        <w:t>ring av information.</w:t>
      </w:r>
    </w:p>
    <w:p w14:paraId="391E5058" w14:textId="77777777" w:rsidR="000E3A6B" w:rsidRDefault="000E3A6B" w:rsidP="000E3A6B">
      <w:pPr>
        <w:pStyle w:val="Brdtextmedindrag"/>
      </w:pPr>
      <w:r>
        <w:t>I förarbetena till polisdatalagen framhålls att det i fråga om direktåt</w:t>
      </w:r>
      <w:r>
        <w:softHyphen/>
        <w:t xml:space="preserve">komst bör </w:t>
      </w:r>
      <w:r w:rsidRPr="0077284F">
        <w:t>vara den myndighet som ansvarar för datasystemen som avgör i vilken utsträckning en annan myndighet kan anses tillg</w:t>
      </w:r>
      <w:r>
        <w:t xml:space="preserve">odose kraven på tillräcklig </w:t>
      </w:r>
      <w:r w:rsidRPr="0077284F">
        <w:t xml:space="preserve">säkerhet. Den som medger direktåtkomst ska kunna ha kontroll över att det egna datasystemet </w:t>
      </w:r>
      <w:r>
        <w:t>alltjämt har tillräcklig sä</w:t>
      </w:r>
      <w:r w:rsidRPr="0077284F">
        <w:t>kerhet även efter det att andra mynd</w:t>
      </w:r>
      <w:r>
        <w:t>igheter fått tillgång till det (</w:t>
      </w:r>
      <w:r w:rsidRPr="00633F07">
        <w:t>prop. 2009/10:85 s. 178</w:t>
      </w:r>
      <w:r>
        <w:t>).</w:t>
      </w:r>
      <w:r w:rsidRPr="0077284F">
        <w:t xml:space="preserve"> Den närmare bedömningen av tekniska och and</w:t>
      </w:r>
      <w:r>
        <w:t>ra förutsättningar för direktåt</w:t>
      </w:r>
      <w:r w:rsidRPr="0077284F">
        <w:t xml:space="preserve">komst </w:t>
      </w:r>
      <w:r>
        <w:t>bör</w:t>
      </w:r>
      <w:r w:rsidRPr="0077284F">
        <w:t xml:space="preserve"> därför göras av </w:t>
      </w:r>
      <w:r>
        <w:t>Säkerhets</w:t>
      </w:r>
      <w:r w:rsidRPr="0077284F">
        <w:t>polisen.</w:t>
      </w:r>
      <w:r>
        <w:t xml:space="preserve"> </w:t>
      </w:r>
      <w:r w:rsidRPr="00C74761">
        <w:t>In</w:t>
      </w:r>
      <w:r>
        <w:t>nan</w:t>
      </w:r>
      <w:r w:rsidRPr="00C74761">
        <w:t xml:space="preserve"> </w:t>
      </w:r>
      <w:r>
        <w:t>Säkerhetspoli</w:t>
      </w:r>
      <w:r>
        <w:softHyphen/>
        <w:t>sen</w:t>
      </w:r>
      <w:r w:rsidRPr="00C74761">
        <w:t xml:space="preserve"> </w:t>
      </w:r>
      <w:r>
        <w:t xml:space="preserve">medger direktåtkomst bör myndigheten således </w:t>
      </w:r>
      <w:r w:rsidRPr="00C74761">
        <w:t>försäkra sig om att den mottagande myndigheten har en acceptabel säkerhetsnivå</w:t>
      </w:r>
      <w:r>
        <w:t>. Det kan</w:t>
      </w:r>
      <w:r w:rsidRPr="00C74761">
        <w:t xml:space="preserve"> exempelvis </w:t>
      </w:r>
      <w:r>
        <w:t>vara fråga om</w:t>
      </w:r>
      <w:r w:rsidRPr="00C74761">
        <w:t xml:space="preserve"> system för utlämnande av behörighet</w:t>
      </w:r>
      <w:r>
        <w:t>,</w:t>
      </w:r>
      <w:r w:rsidRPr="00C74761">
        <w:t xml:space="preserve"> logg</w:t>
      </w:r>
      <w:r>
        <w:softHyphen/>
      </w:r>
      <w:r w:rsidRPr="00C74761">
        <w:t>ning a</w:t>
      </w:r>
      <w:r>
        <w:t>v transaktioner och annan intern kontroll. Säkerhetspolisen bör kunna ställa upp villkor som rör sådana frågor</w:t>
      </w:r>
      <w:r w:rsidRPr="00C74761">
        <w:t>.</w:t>
      </w:r>
      <w:r>
        <w:t xml:space="preserve"> Det kan regleras i förord</w:t>
      </w:r>
      <w:r>
        <w:softHyphen/>
        <w:t>ning.</w:t>
      </w:r>
    </w:p>
    <w:p w14:paraId="5AFD16CF" w14:textId="77777777" w:rsidR="000E3A6B" w:rsidRDefault="000E3A6B" w:rsidP="000E3A6B">
      <w:pPr>
        <w:pStyle w:val="Brdtextmedindrag"/>
      </w:pPr>
      <w:r>
        <w:rPr>
          <w:i/>
        </w:rPr>
        <w:t xml:space="preserve">Datainspektionen </w:t>
      </w:r>
      <w:r>
        <w:t>anser att riskerna och effekterna av att ge aktu</w:t>
      </w:r>
      <w:r>
        <w:softHyphen/>
        <w:t xml:space="preserve">ella myndigheter direktåtkomst behöver utredas ytterligare. Regeringen anser dock, i likhet med </w:t>
      </w:r>
      <w:r w:rsidRPr="007C648B">
        <w:rPr>
          <w:i/>
        </w:rPr>
        <w:t>Justitiekanslern</w:t>
      </w:r>
      <w:r>
        <w:rPr>
          <w:i/>
        </w:rPr>
        <w:t>,</w:t>
      </w:r>
      <w:r>
        <w:t xml:space="preserve"> att utredningen ingående analyserar både behovet av direktåtkomst och de ökade integritetsrisker som en möjlighet till direktåtkomst kan medföra och hur dessa kan </w:t>
      </w:r>
      <w:r w:rsidRPr="000F5023">
        <w:t>mot</w:t>
      </w:r>
      <w:r>
        <w:softHyphen/>
      </w:r>
      <w:r w:rsidRPr="000F5023">
        <w:t xml:space="preserve">verkas genom reglering av annat slag, </w:t>
      </w:r>
      <w:r>
        <w:t>som</w:t>
      </w:r>
      <w:r w:rsidRPr="000F5023">
        <w:t xml:space="preserve"> bestämmelser om sekretess, tillgång till uppgifter, informationssäkerhet och en effektiv tillsyn. Mot den bakgrunden anser </w:t>
      </w:r>
      <w:r>
        <w:t>regeringen</w:t>
      </w:r>
      <w:r w:rsidRPr="000F5023">
        <w:t xml:space="preserve"> att</w:t>
      </w:r>
      <w:r>
        <w:t xml:space="preserve"> </w:t>
      </w:r>
      <w:r w:rsidRPr="000F5023">
        <w:t xml:space="preserve">Säkerhetspolisen </w:t>
      </w:r>
      <w:r>
        <w:t>bör få</w:t>
      </w:r>
      <w:r w:rsidRPr="000F5023">
        <w:t xml:space="preserve"> möjlighet att medge vissa </w:t>
      </w:r>
      <w:r>
        <w:t xml:space="preserve">svenska </w:t>
      </w:r>
      <w:r w:rsidRPr="000F5023">
        <w:t>myndigheter direktåtkomst</w:t>
      </w:r>
      <w:r>
        <w:t xml:space="preserve">. </w:t>
      </w:r>
    </w:p>
    <w:p w14:paraId="3A60F10B" w14:textId="77777777" w:rsidR="000E3A6B" w:rsidRDefault="000E3A6B" w:rsidP="000E3A6B">
      <w:pPr>
        <w:pStyle w:val="Brdtextmedindrag"/>
      </w:pPr>
      <w:r w:rsidRPr="00560EC6">
        <w:t>I avsnitt 11.4</w:t>
      </w:r>
      <w:r w:rsidRPr="00F849C2">
        <w:t xml:space="preserve"> behandlas frågan om hur sekretessregleringen förhåller sig till de föreslagna bestämmelserna om direktåtkomst.</w:t>
      </w:r>
    </w:p>
    <w:p w14:paraId="340C17C7" w14:textId="77777777" w:rsidR="000E3A6B" w:rsidRDefault="000E3A6B" w:rsidP="000E3A6B">
      <w:pPr>
        <w:pStyle w:val="Rubrik3"/>
      </w:pPr>
      <w:bookmarkStart w:id="157" w:name="_Toc9328333"/>
      <w:bookmarkStart w:id="158" w:name="_Toc17451403"/>
      <w:r w:rsidRPr="00453C9E">
        <w:lastRenderedPageBreak/>
        <w:t>Direktåtkomst för underrättelse- och säkerhetstjänster inom EU och EES</w:t>
      </w:r>
      <w:bookmarkEnd w:id="157"/>
      <w:bookmarkEnd w:id="158"/>
    </w:p>
    <w:p w14:paraId="4EF8EC88" w14:textId="77777777" w:rsidR="000E3A6B" w:rsidRDefault="000E3A6B" w:rsidP="000E3A6B">
      <w:pPr>
        <w:pStyle w:val="Brdtextram"/>
      </w:pPr>
      <w:r w:rsidRPr="00420062">
        <w:rPr>
          <w:b/>
        </w:rPr>
        <w:t>Regeringens förslag:</w:t>
      </w:r>
      <w:r>
        <w:t xml:space="preserve"> Om det behövs för samarbetet mot terrorism ska Säkerhetspolisen få medge en underrättelse- eller säkerhetstjänst i en medlemsstat i Europeiska unionen eller Europeiska ekonomiska samarbetsområdet direktåtkomst till personuppgifter som har gjorts gemensamt tillgängliga och som behandlas i syfte att förebygga, för</w:t>
      </w:r>
      <w:r>
        <w:softHyphen/>
        <w:t>hindra eller upptäcka brottslig verksamhet som innefattar terrorbrott.</w:t>
      </w:r>
    </w:p>
    <w:p w14:paraId="3E9702EF" w14:textId="77777777" w:rsidR="000E3A6B" w:rsidRPr="00A76360" w:rsidRDefault="000E3A6B" w:rsidP="000E3A6B">
      <w:pPr>
        <w:pStyle w:val="Brdtextmedindragram"/>
      </w:pPr>
      <w:r>
        <w:t>Innan direktåtkomst medges en utländsk underrättelse- eller säker</w:t>
      </w:r>
      <w:r>
        <w:softHyphen/>
        <w:t>hetstjänst ska Säkerhetspolisen underrätta regeringen.</w:t>
      </w:r>
    </w:p>
    <w:p w14:paraId="42586962" w14:textId="77777777" w:rsidR="000E3A6B" w:rsidRPr="00A76360" w:rsidRDefault="000E3A6B" w:rsidP="000E3A6B">
      <w:pPr>
        <w:pStyle w:val="Brdtextmedindrag"/>
        <w:rPr>
          <w:sz w:val="8"/>
          <w:szCs w:val="8"/>
        </w:rPr>
      </w:pPr>
    </w:p>
    <w:p w14:paraId="54CFB748" w14:textId="77777777" w:rsidR="000E3A6B" w:rsidRDefault="000E3A6B" w:rsidP="000E3A6B">
      <w:pPr>
        <w:pStyle w:val="Brdtextmedindrag"/>
      </w:pPr>
      <w:r w:rsidRPr="0006285B">
        <w:rPr>
          <w:b/>
        </w:rPr>
        <w:t>Utredningens förslag</w:t>
      </w:r>
      <w:r>
        <w:rPr>
          <w:b/>
        </w:rPr>
        <w:t xml:space="preserve"> </w:t>
      </w:r>
      <w:r>
        <w:t>överensstämmer i huvudsak med regeringens</w:t>
      </w:r>
      <w:r w:rsidRPr="00F10F7A">
        <w:t>.</w:t>
      </w:r>
      <w:r>
        <w:t xml:space="preserve"> Utredningen föreslår att direktåtkomst ska ges till en avskild uppgifts</w:t>
      </w:r>
      <w:r>
        <w:softHyphen/>
        <w:t>samling som upprättats i syfte att dela information med utländska mot</w:t>
      </w:r>
      <w:r>
        <w:softHyphen/>
        <w:t>tagare.</w:t>
      </w:r>
    </w:p>
    <w:p w14:paraId="3FB72776" w14:textId="77777777" w:rsidR="000E3A6B" w:rsidRPr="00453C9E" w:rsidRDefault="000E3A6B" w:rsidP="000E3A6B">
      <w:pPr>
        <w:pStyle w:val="Brdtextmedindrag"/>
      </w:pPr>
      <w:r w:rsidRPr="00453C9E">
        <w:rPr>
          <w:b/>
        </w:rPr>
        <w:t>Remissinstanserna:</w:t>
      </w:r>
      <w:r>
        <w:rPr>
          <w:b/>
        </w:rPr>
        <w:t xml:space="preserve"> </w:t>
      </w:r>
      <w:r w:rsidRPr="00BE38C5">
        <w:rPr>
          <w:i/>
        </w:rPr>
        <w:t>Datainspektionen</w:t>
      </w:r>
      <w:r>
        <w:t xml:space="preserve"> avstyrker utredningens förslag av samma skäl som när det gäller möjligheten till direktåtkomst för sven</w:t>
      </w:r>
      <w:r>
        <w:softHyphen/>
        <w:t xml:space="preserve">ska myndigheter. </w:t>
      </w:r>
      <w:r w:rsidRPr="003E7AFF">
        <w:rPr>
          <w:i/>
        </w:rPr>
        <w:t>Justitiekanslern</w:t>
      </w:r>
      <w:r>
        <w:t xml:space="preserve"> anser, som redovisas under direktåt</w:t>
      </w:r>
      <w:r>
        <w:softHyphen/>
        <w:t xml:space="preserve">komst för svenska myndigheter, att det inte finns skäl att invända mot den intresseavvägning som gjorts i betänkandet. </w:t>
      </w:r>
      <w:r w:rsidRPr="00F50B05">
        <w:rPr>
          <w:i/>
        </w:rPr>
        <w:t>Säkerhets- och integritets</w:t>
      </w:r>
      <w:r>
        <w:rPr>
          <w:i/>
        </w:rPr>
        <w:softHyphen/>
      </w:r>
      <w:r w:rsidRPr="00F50B05">
        <w:rPr>
          <w:i/>
        </w:rPr>
        <w:t xml:space="preserve">skyddsnämnden </w:t>
      </w:r>
      <w:r>
        <w:t>anför att man har</w:t>
      </w:r>
      <w:r>
        <w:rPr>
          <w:i/>
        </w:rPr>
        <w:t xml:space="preserve"> </w:t>
      </w:r>
      <w:r w:rsidRPr="00320D58">
        <w:t>förståelse för Säkerhetspolisens behov av att kunna effektivisera i</w:t>
      </w:r>
      <w:r>
        <w:t>n</w:t>
      </w:r>
      <w:r w:rsidRPr="00320D58">
        <w:t>formationsutbytet</w:t>
      </w:r>
      <w:r>
        <w:t xml:space="preserve"> genom direktåtkomst, men anser att det finns anledning att ytterligare analysera frågan hur de per</w:t>
      </w:r>
      <w:r>
        <w:softHyphen/>
        <w:t xml:space="preserve">sonuppgifter som genom direktåtkomst sprids till utländska mottagare skyddas. Enligt nämnden bör i vart fall en liknande reglering beträffande villkor som föreslås gentemot svenska myndigheter övervägas även för utländska mottagare. </w:t>
      </w:r>
      <w:bookmarkStart w:id="159" w:name="_Hlk513537840"/>
      <w:r w:rsidRPr="00C57FBC">
        <w:rPr>
          <w:i/>
        </w:rPr>
        <w:t>Sveriges advokatsamfund</w:t>
      </w:r>
      <w:r>
        <w:t xml:space="preserve"> </w:t>
      </w:r>
      <w:bookmarkEnd w:id="159"/>
      <w:r>
        <w:t>anser att svenska myndig</w:t>
      </w:r>
      <w:r>
        <w:softHyphen/>
        <w:t xml:space="preserve">heters möjlighet att utbyta </w:t>
      </w:r>
      <w:r w:rsidRPr="004B15AB">
        <w:rPr>
          <w:szCs w:val="25"/>
        </w:rPr>
        <w:t xml:space="preserve">underrättelseinformation </w:t>
      </w:r>
      <w:r>
        <w:rPr>
          <w:szCs w:val="25"/>
        </w:rPr>
        <w:t>och samarbeta med andra länders myndigheter</w:t>
      </w:r>
      <w:r w:rsidRPr="004B15AB">
        <w:rPr>
          <w:szCs w:val="25"/>
        </w:rPr>
        <w:t xml:space="preserve"> i många fall </w:t>
      </w:r>
      <w:r>
        <w:rPr>
          <w:szCs w:val="25"/>
        </w:rPr>
        <w:t xml:space="preserve">är </w:t>
      </w:r>
      <w:r w:rsidRPr="004B15AB">
        <w:rPr>
          <w:szCs w:val="25"/>
        </w:rPr>
        <w:t>ett angeläget och berättigat intresse</w:t>
      </w:r>
      <w:r>
        <w:rPr>
          <w:szCs w:val="25"/>
        </w:rPr>
        <w:t>, men att</w:t>
      </w:r>
      <w:r w:rsidRPr="00C57FBC">
        <w:t xml:space="preserve"> </w:t>
      </w:r>
      <w:r w:rsidRPr="00320D58">
        <w:t>de svenska myndigheterna</w:t>
      </w:r>
      <w:r>
        <w:t xml:space="preserve"> i sådana situationer</w:t>
      </w:r>
      <w:r w:rsidRPr="00320D58">
        <w:t xml:space="preserve"> inte </w:t>
      </w:r>
      <w:r>
        <w:t>kom</w:t>
      </w:r>
      <w:r>
        <w:softHyphen/>
        <w:t>mer att</w:t>
      </w:r>
      <w:r w:rsidRPr="00320D58">
        <w:t xml:space="preserve"> ha någon insyn i eller kontroll över hur de personuppgifter be</w:t>
      </w:r>
      <w:r>
        <w:softHyphen/>
      </w:r>
      <w:r w:rsidRPr="00320D58">
        <w:t>handlas hos de utländska myndigheterna och för vilka ändamål behand</w:t>
      </w:r>
      <w:r>
        <w:softHyphen/>
      </w:r>
      <w:r w:rsidRPr="00320D58">
        <w:t>lingen egentligen sker.</w:t>
      </w:r>
      <w:r>
        <w:t xml:space="preserve"> </w:t>
      </w:r>
      <w:r w:rsidRPr="00BE38C5">
        <w:rPr>
          <w:i/>
        </w:rPr>
        <w:t>Säkerhetspolisen</w:t>
      </w:r>
      <w:r>
        <w:t xml:space="preserve"> förordar att möjligheten till direktåtkomst görs utan villkoret att personuppgifterna ska behandlas i en avskild uppgiftssamling. </w:t>
      </w:r>
    </w:p>
    <w:p w14:paraId="7071BFB1" w14:textId="77777777" w:rsidR="000E3A6B" w:rsidRDefault="000E3A6B" w:rsidP="000E3A6B">
      <w:pPr>
        <w:pStyle w:val="Rubrik4utannumrering"/>
      </w:pPr>
      <w:r>
        <w:t>Skälen för utredningens förslag</w:t>
      </w:r>
    </w:p>
    <w:p w14:paraId="56D3E3BC" w14:textId="77777777" w:rsidR="000E3A6B" w:rsidRDefault="000E3A6B" w:rsidP="000E3A6B">
      <w:pPr>
        <w:pStyle w:val="Rubrik5utannumrering"/>
        <w:spacing w:before="0"/>
      </w:pPr>
      <w:r>
        <w:t>Viss reglering av direktåtkomst för utländska myndigheter finns</w:t>
      </w:r>
    </w:p>
    <w:p w14:paraId="19D475A5" w14:textId="77777777" w:rsidR="000E3A6B" w:rsidRDefault="000E3A6B" w:rsidP="000E3A6B">
      <w:pPr>
        <w:pStyle w:val="Brdtext"/>
      </w:pPr>
      <w:r>
        <w:t>Inom ramen för EU-samarbetet har olika lösningar skapats som ger möjligheter att överföra personuppgifter elektroniskt. Ett exempel är Schengen Information System (SIS), som regleras i lagen (2000:344) om Schengens informationssystem. Varje stat ansvarar för sin del av syste</w:t>
      </w:r>
      <w:r>
        <w:softHyphen/>
        <w:t>met och registrerar uppgifter som genom EU:s försorg är åtkomliga genom direktåtkomst i varje stat som är medlem i Schengensamarbetet. Inom ramen för samarbetet enligt Prümrådsbeslutet får medlemsstaterna medge varandra direktåtkomst till uppgifter i dna- och fingeravtrycks</w:t>
      </w:r>
      <w:r>
        <w:softHyphen/>
        <w:t>register. Ett annat exempel är samarbetet med Europol. Europol</w:t>
      </w:r>
      <w:r w:rsidRPr="00536855">
        <w:t xml:space="preserve"> </w:t>
      </w:r>
      <w:r>
        <w:t>ansvarar för olika databaser och uppgiftssamlingar och ger myndigheter i med</w:t>
      </w:r>
      <w:r>
        <w:softHyphen/>
        <w:t>lemsstaterna till</w:t>
      </w:r>
      <w:r>
        <w:softHyphen/>
        <w:t>gång</w:t>
      </w:r>
      <w:r w:rsidDel="000D3409">
        <w:t xml:space="preserve"> </w:t>
      </w:r>
      <w:r>
        <w:t>till vissa uppgiftssamlingar</w:t>
      </w:r>
      <w:r w:rsidRPr="000D3409">
        <w:t xml:space="preserve"> </w:t>
      </w:r>
      <w:r>
        <w:t xml:space="preserve">genom direktåtkomst. Införlivandet av </w:t>
      </w:r>
      <w:r>
        <w:lastRenderedPageBreak/>
        <w:t>CBE-direktivet ger brottsbekämpande myndigheter direktåtkomst till uppgifter i andra staters fordonsregister. Även brottsbe</w:t>
      </w:r>
      <w:r>
        <w:softHyphen/>
        <w:t>kämpande myn</w:t>
      </w:r>
      <w:r>
        <w:softHyphen/>
        <w:t>digheters tillgång till uppgifter i EU:s viseringsdatabas (VIS) är exempel på direktåtkomst över gränserna.</w:t>
      </w:r>
    </w:p>
    <w:p w14:paraId="06B20653" w14:textId="77777777" w:rsidR="000E3A6B" w:rsidRDefault="000E3A6B" w:rsidP="000E3A6B">
      <w:pPr>
        <w:pStyle w:val="Brdtextmedindrag"/>
      </w:pPr>
      <w:r>
        <w:t>Eftersom nationell säkerhet ligger utanför EU-samarbetet kan det inte förväntas att liknande lösningar kommer att finnas inom Säkerhetspo</w:t>
      </w:r>
      <w:r>
        <w:softHyphen/>
        <w:t>lisens verksamhetsområde. För att möjliggöra direktåtkomst krävs därför en annan reglering</w:t>
      </w:r>
      <w:r w:rsidRPr="00777DB1">
        <w:t xml:space="preserve">. I </w:t>
      </w:r>
      <w:r w:rsidRPr="00D20A6F">
        <w:t>avsnitt 11.3</w:t>
      </w:r>
      <w:r w:rsidRPr="00777DB1">
        <w:t xml:space="preserve"> konstaterar </w:t>
      </w:r>
      <w:r>
        <w:t xml:space="preserve">regeringen </w:t>
      </w:r>
      <w:r w:rsidRPr="00777DB1">
        <w:t>att den utökade möjligheten att lämna ut uppgifter elektroniskt som föreslås</w:t>
      </w:r>
      <w:r>
        <w:t xml:space="preserve"> </w:t>
      </w:r>
      <w:r w:rsidRPr="00777DB1">
        <w:t>inte</w:t>
      </w:r>
      <w:r>
        <w:t xml:space="preserve"> är till</w:t>
      </w:r>
      <w:r>
        <w:softHyphen/>
        <w:t>räcklig för att tillgodose Säkerhetspolisens nuvarande behov. Säkerhets</w:t>
      </w:r>
      <w:r>
        <w:softHyphen/>
        <w:t>polisen bör därför ges möjlighet att medge även utländska mottagare direktåtkomst.</w:t>
      </w:r>
    </w:p>
    <w:p w14:paraId="76A94749" w14:textId="77777777" w:rsidR="000E3A6B" w:rsidRDefault="000E3A6B" w:rsidP="000E3A6B">
      <w:pPr>
        <w:pStyle w:val="Rubrik5utannumrering"/>
      </w:pPr>
      <w:r>
        <w:t>Vem bör kunna medges</w:t>
      </w:r>
      <w:r w:rsidRPr="008C5C45">
        <w:t xml:space="preserve"> direktåtkomst?</w:t>
      </w:r>
    </w:p>
    <w:p w14:paraId="5720B102" w14:textId="77777777" w:rsidR="000E3A6B" w:rsidRDefault="000E3A6B" w:rsidP="000E3A6B">
      <w:pPr>
        <w:pStyle w:val="Brdtext"/>
      </w:pPr>
      <w:r>
        <w:rPr>
          <w:spacing w:val="-2"/>
        </w:rPr>
        <w:t xml:space="preserve">Den internationella </w:t>
      </w:r>
      <w:r w:rsidRPr="000045EA">
        <w:rPr>
          <w:spacing w:val="-2"/>
        </w:rPr>
        <w:t>utve</w:t>
      </w:r>
      <w:r>
        <w:rPr>
          <w:spacing w:val="-2"/>
        </w:rPr>
        <w:t>cklingen på terrorområdet</w:t>
      </w:r>
      <w:r w:rsidRPr="000045EA">
        <w:rPr>
          <w:spacing w:val="-2"/>
        </w:rPr>
        <w:t xml:space="preserve">, den våldsbejakande islamismens </w:t>
      </w:r>
      <w:r>
        <w:rPr>
          <w:spacing w:val="-2"/>
        </w:rPr>
        <w:t>alltmer globala karak</w:t>
      </w:r>
      <w:r w:rsidRPr="000045EA">
        <w:rPr>
          <w:spacing w:val="-2"/>
        </w:rPr>
        <w:t xml:space="preserve">tär och ambitioner </w:t>
      </w:r>
      <w:r>
        <w:rPr>
          <w:spacing w:val="-2"/>
        </w:rPr>
        <w:t>och</w:t>
      </w:r>
      <w:r w:rsidRPr="000045EA">
        <w:rPr>
          <w:spacing w:val="-2"/>
        </w:rPr>
        <w:t xml:space="preserve"> utvecklingen </w:t>
      </w:r>
      <w:r>
        <w:t>i Sverige har enligt Säkerhetspolisen sammantaget ökat behovet av nära samverkan med säkerhets- och underrättelsetjänster i andra stater på både strategisk, taktisk och operativ nivå (</w:t>
      </w:r>
      <w:r w:rsidRPr="00633F07">
        <w:t>Ds</w:t>
      </w:r>
      <w:r>
        <w:t> </w:t>
      </w:r>
      <w:r w:rsidRPr="00633F07">
        <w:t>2016:31 s. 158</w:t>
      </w:r>
      <w:r>
        <w:t>). Att Säkerhets</w:t>
      </w:r>
      <w:r>
        <w:softHyphen/>
        <w:t>polisen, utöver att motverka terrorism i Sverige, även ska bidra till att förhindra terrorism utomlands ligger inte bara i svenskt</w:t>
      </w:r>
      <w:r w:rsidRPr="001324B9">
        <w:t xml:space="preserve"> intresse utan följer också av internationella åtaganden. Et</w:t>
      </w:r>
      <w:r>
        <w:t>t väl fungerande samarbete med andra underrättelse- och säkerhetstjänster är därför en förutsättning för att Säkerhetspolisen ska kunna fullgöra sina arbetsuppgifter.</w:t>
      </w:r>
    </w:p>
    <w:p w14:paraId="1C336C60" w14:textId="77777777" w:rsidR="000E3A6B" w:rsidRDefault="000E3A6B" w:rsidP="000E3A6B">
      <w:pPr>
        <w:pStyle w:val="Brdtextmedindrag"/>
      </w:pPr>
      <w:r>
        <w:t>Vid risk för terroristattentat är snabbhet i informationsutbytet av avgö</w:t>
      </w:r>
      <w:r>
        <w:softHyphen/>
        <w:t>rande betydelse för att undvika skador. På samma sätt som när det gäller informationsutbyte med svenska myndigheter finns det därför behov av att kunna dela viss information genom direktåtkomst med utländska myndigheter. Det gäller framför allt andra staters underrättelse- och säkerhetstjänster.</w:t>
      </w:r>
    </w:p>
    <w:p w14:paraId="7BD15FC2" w14:textId="77777777" w:rsidR="000E3A6B" w:rsidRDefault="000E3A6B" w:rsidP="000E3A6B">
      <w:pPr>
        <w:pStyle w:val="Brdtextmedindrag"/>
      </w:pPr>
      <w:r>
        <w:t>Det ligger närmast till hands att tillåta informationsutbyte av nu aktu</w:t>
      </w:r>
      <w:r>
        <w:softHyphen/>
        <w:t>ellt slag med de andra nordiska länderna. Även underrättelse- och säkerhetstjänster inom EU är viktiga samarbetsparter. Utöver de bilate</w:t>
      </w:r>
      <w:r>
        <w:softHyphen/>
        <w:t>rala kontakterna deltar Säkerhetspolisen i flera arbetsgrupper inom ramen för EU-samarbetet, i arbetet vid Europol och i det europeiska forumet Counterterrorism Group (CTG). Det nära samarbete som förekommer inom EU när det gäller bekämpning av terrorism och de kopplingar till Sverige som man har kunnat konstatera vid några av terroristattentaten i Europa under senare år gör därför enligt regeringens mening att en be</w:t>
      </w:r>
      <w:r>
        <w:softHyphen/>
        <w:t>gränsning till enbart de nordiska länderna blir för snäv. Mot den bak</w:t>
      </w:r>
      <w:r>
        <w:softHyphen/>
        <w:t>grunden bör möjligheten till direktåtkomst omfatta medlemsstater i EU och EES.</w:t>
      </w:r>
    </w:p>
    <w:p w14:paraId="2A53A138" w14:textId="77777777" w:rsidR="000E3A6B" w:rsidRDefault="000E3A6B" w:rsidP="000E3A6B">
      <w:pPr>
        <w:pStyle w:val="Brdtextmedindrag"/>
      </w:pPr>
      <w:r w:rsidRPr="009E2170">
        <w:t>Regeringen anser alltså i likhet med utredningen att det i</w:t>
      </w:r>
      <w:r>
        <w:t xml:space="preserve"> den nya lagen bör tas in en be</w:t>
      </w:r>
      <w:r w:rsidRPr="009E2170">
        <w:t>stämmelse som möjliggör utlämnande genom direktåt</w:t>
      </w:r>
      <w:r>
        <w:softHyphen/>
      </w:r>
      <w:r w:rsidRPr="009E2170">
        <w:t xml:space="preserve">komst till underrättelse- och säkerhetstjänster inom EU och EES. </w:t>
      </w:r>
    </w:p>
    <w:p w14:paraId="655CB20A" w14:textId="77777777" w:rsidR="000E3A6B" w:rsidRDefault="000E3A6B" w:rsidP="000E3A6B">
      <w:pPr>
        <w:pStyle w:val="Rubrik5utannumrering"/>
      </w:pPr>
      <w:r>
        <w:t>Hur bör direktåtkomsten avgränsas?</w:t>
      </w:r>
    </w:p>
    <w:p w14:paraId="30271B86" w14:textId="77777777" w:rsidR="000E3A6B" w:rsidRDefault="000E3A6B" w:rsidP="000E3A6B">
      <w:pPr>
        <w:pStyle w:val="Brdtext"/>
      </w:pPr>
      <w:r>
        <w:t>Direktåtkomst innebär att uppgifter som behandlas av Säkerhetspolisen blir tillgängliga utanför det sammanhang där de ursprungligen behandla</w:t>
      </w:r>
      <w:r>
        <w:softHyphen/>
      </w:r>
      <w:r>
        <w:lastRenderedPageBreak/>
        <w:t>des. Det är då ur ett integritetsperspektiv rimligt att de särskilda, mer be</w:t>
      </w:r>
      <w:r>
        <w:softHyphen/>
        <w:t xml:space="preserve">gränsande reglerna om gemensamt tillgängliga uppgifter alltid tillämpas. </w:t>
      </w:r>
      <w:r w:rsidRPr="00DF0F32">
        <w:t>På samma sätt som när det gäller direktåtkomst för Polism</w:t>
      </w:r>
      <w:r>
        <w:t xml:space="preserve">yndigheten, Försvarsmakten och Försvarets radioanstalt </w:t>
      </w:r>
      <w:r w:rsidRPr="00DF0F32">
        <w:t>bör direktåtkomst</w:t>
      </w:r>
      <w:r>
        <w:t xml:space="preserve"> därför </w:t>
      </w:r>
      <w:r w:rsidRPr="00DF0F32">
        <w:t>bara kunna ges till uppgifter som ha</w:t>
      </w:r>
      <w:r>
        <w:t>r gjorts gemensamt tillgängliga.</w:t>
      </w:r>
    </w:p>
    <w:p w14:paraId="6757C11D" w14:textId="77777777" w:rsidR="000E3A6B" w:rsidRDefault="000E3A6B" w:rsidP="000E3A6B">
      <w:pPr>
        <w:pStyle w:val="Brdtextmedindrag"/>
      </w:pPr>
      <w:r>
        <w:t xml:space="preserve">Det är framför allt i samarbetet mot terrorism som det finns behov av att tillhandahålla information genom direktåtkomst. Direktåtkomsten för utländska underrättelse- och säkerhetstjänster bör därför begränsas till personuppgifter som Säkerhetspolisen behandlar i syfte att förebygga, förhindra eller upptäcka terrorbrott eller utreda sådana brott och som </w:t>
      </w:r>
      <w:r w:rsidRPr="00C5745C">
        <w:t>behövs för samarbetet mot terrorism</w:t>
      </w:r>
      <w:r>
        <w:t xml:space="preserve">. </w:t>
      </w:r>
    </w:p>
    <w:p w14:paraId="2C9862C8" w14:textId="77777777" w:rsidR="000E3A6B" w:rsidRDefault="000E3A6B" w:rsidP="000E3A6B">
      <w:pPr>
        <w:pStyle w:val="Brdtextmedindrag"/>
      </w:pPr>
      <w:r>
        <w:t>För att förhindra att utländska myndigheter får del av fler uppgifter än vad de behöver har utredningen föreslagit att direktåtkomsten för underrättelse- och säkerhetstjänster inom EU eller EES endast ska få ges till uppgifter i en avskild uppgiftssamling som Säkerhetspolisen har upp</w:t>
      </w:r>
      <w:r>
        <w:softHyphen/>
        <w:t>rättat i direkt syfte att dela information med sina utländska motsvarig</w:t>
      </w:r>
      <w:r>
        <w:softHyphen/>
        <w:t xml:space="preserve">heter. </w:t>
      </w:r>
      <w:r>
        <w:rPr>
          <w:i/>
        </w:rPr>
        <w:t xml:space="preserve">Säkerhetspolisen </w:t>
      </w:r>
      <w:r>
        <w:t>anser att det sätter upp onödiga och arbetskrä</w:t>
      </w:r>
      <w:r>
        <w:softHyphen/>
        <w:t xml:space="preserve">vande begränsningar som inte kan motiveras av integritetsskäl. </w:t>
      </w:r>
    </w:p>
    <w:p w14:paraId="6D12660D" w14:textId="77777777" w:rsidR="000E3A6B" w:rsidRDefault="000E3A6B" w:rsidP="000E3A6B">
      <w:pPr>
        <w:pStyle w:val="Brdtextmedindrag"/>
      </w:pPr>
      <w:r>
        <w:t>Innan Säkerhetspolisen tillhandahåller personuppgifter till utländska myndigheter är Säkerhetspolisen skyldig att pröva dels om det finns sakliga skäl att låta en utländsk underrättelse- eller säkerhetstjänst få del av uppgifterna, dels de rättsliga förutsättningarna för att lämna ut dem. I det ingår att en sekretessprövning görs, om det inte finns någon sekre</w:t>
      </w:r>
      <w:r>
        <w:softHyphen/>
        <w:t>tessbrytande bestämmelse som är tillämplig. Det gäller oavsett på vilket sätt uppgifterna tillhandahålls. När det konstaterats att uppgifterna kan lämnas ut kan de göras tillgängliga för direktåtkomst. Den faktiska till</w:t>
      </w:r>
      <w:r>
        <w:softHyphen/>
        <w:t>gången till dem kan sedan begränsas genom tilldelning av behörigheter eller på annat sätt. Mot den bakgrunden anser regeringen att det inte bör krävas att direktåtkomsten för utländska mottagare begränsas till person</w:t>
      </w:r>
      <w:r>
        <w:softHyphen/>
        <w:t>uppgifter som behandlas i en avskild uppgiftssamling</w:t>
      </w:r>
    </w:p>
    <w:p w14:paraId="75E1E0ED" w14:textId="77777777" w:rsidR="000E3A6B" w:rsidRDefault="000E3A6B" w:rsidP="000E3A6B">
      <w:pPr>
        <w:pStyle w:val="Brdtextmedindrag"/>
      </w:pPr>
      <w:r>
        <w:t xml:space="preserve">I </w:t>
      </w:r>
      <w:r w:rsidRPr="00D20A6F">
        <w:t>avsnitt 11.4</w:t>
      </w:r>
      <w:r>
        <w:t xml:space="preserve"> behandlas frågan om hur sekretessregleringen förhåller sig till den föreslagna bestämmelsen om direktåtkomst.</w:t>
      </w:r>
    </w:p>
    <w:p w14:paraId="757EECFD" w14:textId="77777777" w:rsidR="000E3A6B" w:rsidRDefault="000E3A6B" w:rsidP="000E3A6B">
      <w:pPr>
        <w:pStyle w:val="Rubrik5utannumrering"/>
      </w:pPr>
      <w:r>
        <w:t>Risken för integritetsintrång ska minimeras</w:t>
      </w:r>
    </w:p>
    <w:p w14:paraId="2156A0B8" w14:textId="77777777" w:rsidR="000E3A6B" w:rsidRDefault="000E3A6B" w:rsidP="000E3A6B">
      <w:pPr>
        <w:pStyle w:val="Brdtext"/>
      </w:pPr>
      <w:bookmarkStart w:id="160" w:name="_Hlk6912223"/>
      <w:r>
        <w:t>En bestämmelse om direktåtkomst anger endast i vilken form uppgifterna får lämnas ut och innebär inte att andra uppgifter än de som i dag får lämnas ut kommer att lämnas ut. Det är viktigt att komma ihåg att det är fråga om en möjlighet för Säkerhetspolisen att medge en utländsk myn</w:t>
      </w:r>
      <w:r>
        <w:softHyphen/>
        <w:t>dighet direktåtkomst, inte någon rätt för mottagaren att få sådan åtkomst. På samma sätt som vid annat utlämnande är det Säkerhetspolisen som avgör vilka uppgifter som ska tillgängliggöras för direktåtkomst.</w:t>
      </w:r>
    </w:p>
    <w:bookmarkEnd w:id="160"/>
    <w:p w14:paraId="13608199" w14:textId="77777777" w:rsidR="000E3A6B" w:rsidRDefault="000E3A6B" w:rsidP="000E3A6B">
      <w:pPr>
        <w:pStyle w:val="Brdtextmedindrag"/>
      </w:pPr>
      <w:r>
        <w:t xml:space="preserve">Både </w:t>
      </w:r>
      <w:r w:rsidRPr="00F50B05">
        <w:rPr>
          <w:i/>
        </w:rPr>
        <w:t>Säkerhets- och integritetsskyddsnämnden</w:t>
      </w:r>
      <w:r>
        <w:t xml:space="preserve"> och </w:t>
      </w:r>
      <w:r w:rsidRPr="002B7C72">
        <w:rPr>
          <w:i/>
        </w:rPr>
        <w:t>Sveriges advokat</w:t>
      </w:r>
      <w:r>
        <w:rPr>
          <w:i/>
        </w:rPr>
        <w:softHyphen/>
      </w:r>
      <w:r w:rsidRPr="002B7C72">
        <w:rPr>
          <w:i/>
        </w:rPr>
        <w:t>samfund</w:t>
      </w:r>
      <w:r>
        <w:t xml:space="preserve"> har haft synpunkter på hur de personuppgifter som genom direktåtkomst tillgängliggörs för utländska myndigheter ska skyddas. När personuppgifter lämnas ut till utländska myndigheter för behandling där kan det inte sällan vara svårt att avgöra vilket skydd uppgifterna får. </w:t>
      </w:r>
      <w:bookmarkStart w:id="161" w:name="_Hlk6912424"/>
      <w:r>
        <w:t>Det gäller emellertid inte om utlämnandet begränsas till underrättelse- och säkerhetstjänster inom EU och EES. Där är regleringen av personupp</w:t>
      </w:r>
      <w:r>
        <w:softHyphen/>
        <w:t>giftsbehandling och skyddet för personuppgifter, som utredningen fram</w:t>
      </w:r>
      <w:r>
        <w:softHyphen/>
      </w:r>
      <w:r>
        <w:lastRenderedPageBreak/>
        <w:t>håller, till stor del detsamma, eftersom alla stater är bundna av data</w:t>
      </w:r>
      <w:r>
        <w:softHyphen/>
        <w:t>skyddskonventionen. För EU:s medlemsstater gäller även andra rätts</w:t>
      </w:r>
      <w:r>
        <w:softHyphen/>
        <w:t xml:space="preserve">akter som skapar en enhetlig reglering. Som </w:t>
      </w:r>
      <w:r w:rsidRPr="00F50B05">
        <w:rPr>
          <w:i/>
        </w:rPr>
        <w:t>Säkerhets- och integritets</w:t>
      </w:r>
      <w:r>
        <w:rPr>
          <w:i/>
        </w:rPr>
        <w:softHyphen/>
      </w:r>
      <w:r w:rsidRPr="00F50B05">
        <w:rPr>
          <w:i/>
        </w:rPr>
        <w:t>skyddsnämnden</w:t>
      </w:r>
      <w:r>
        <w:t xml:space="preserve"> framhåller bör Säkerhetspolisen också, på samma sätt som när det gäller möjlighet till direktåtkomst för svenska myndigheter, försäkra sig om att den utländska mottagaren har en acceptabel säkerhetsnivå innan direktåtkomst medges. Säkerhetspolisen bör även kunna ställa upp villkor som rör sådana frågor. </w:t>
      </w:r>
      <w:bookmarkEnd w:id="161"/>
      <w:r>
        <w:t xml:space="preserve">Det kan regleras i förordning. </w:t>
      </w:r>
    </w:p>
    <w:p w14:paraId="78587A62" w14:textId="77777777" w:rsidR="000E3A6B" w:rsidRDefault="000E3A6B" w:rsidP="000E3A6B">
      <w:pPr>
        <w:pStyle w:val="Brdtextmedindrag"/>
      </w:pPr>
      <w:r w:rsidRPr="00AD14FD">
        <w:t>Det</w:t>
      </w:r>
      <w:r>
        <w:t xml:space="preserve"> är särskilt viktigt att ett beslut att medge en utländsk myndighet direktåtkomst föregås av noggranna överväganden. För att säkerställa att sådana överväganden görs och att det lämpliga i att en annan stats myn</w:t>
      </w:r>
      <w:r>
        <w:softHyphen/>
        <w:t>dighet genom direktåtkomst får del av vissa uppgifter noga övervägs, bör det i den nya lagen tas in en bestämmelse som föreskriver att Säkerhets</w:t>
      </w:r>
      <w:r>
        <w:softHyphen/>
        <w:t>polisen, innan direktåtkomst medges första gången, ska underrätta rege</w:t>
      </w:r>
      <w:r>
        <w:softHyphen/>
        <w:t>ringen. En sådan underrättelse ger regeringen möjlighet att, om det skulle visa sig vara nödvändigt, kunna utfärda närmare föreskrifter om direktåt</w:t>
      </w:r>
      <w:r>
        <w:softHyphen/>
        <w:t>komsten.</w:t>
      </w:r>
    </w:p>
    <w:p w14:paraId="755BFD75" w14:textId="77777777" w:rsidR="000E3A6B" w:rsidRDefault="000E3A6B" w:rsidP="000E3A6B">
      <w:pPr>
        <w:pStyle w:val="Brdtextmedindrag"/>
      </w:pPr>
      <w:r>
        <w:rPr>
          <w:i/>
        </w:rPr>
        <w:t xml:space="preserve">Datainspektionen </w:t>
      </w:r>
      <w:r>
        <w:t xml:space="preserve">anser även när det gäller direktåtkomst för utländska mottagare att riskerna och effekterna av att medge direktåtkomst behöver utredas ytterligare. Regeringen anser dock i likhet med </w:t>
      </w:r>
      <w:r w:rsidRPr="007C648B">
        <w:rPr>
          <w:i/>
        </w:rPr>
        <w:t>Justitiekanslern</w:t>
      </w:r>
      <w:r>
        <w:t xml:space="preserve"> att utredningen ingående analyserar både behovet av direktåtkomst och de ökade integritetsrisker som en möjlighet till direktåtkomst kan medföra och hur dessa kan </w:t>
      </w:r>
      <w:r w:rsidRPr="000F5023">
        <w:t xml:space="preserve">motverkas genom reglering av annat slag, </w:t>
      </w:r>
      <w:r>
        <w:t>som bestämmelser om underrättelseskyldighet och informationssäkerhet</w:t>
      </w:r>
      <w:r w:rsidRPr="000F5023">
        <w:t xml:space="preserve">. Mot den bakgrunden anser </w:t>
      </w:r>
      <w:r>
        <w:t>regeringen</w:t>
      </w:r>
      <w:r w:rsidRPr="000F5023">
        <w:t xml:space="preserve"> att</w:t>
      </w:r>
      <w:r>
        <w:t xml:space="preserve"> </w:t>
      </w:r>
      <w:r w:rsidRPr="000F5023">
        <w:t xml:space="preserve">Säkerhetspolisen </w:t>
      </w:r>
      <w:r>
        <w:t>bör få</w:t>
      </w:r>
      <w:r w:rsidRPr="000F5023">
        <w:t xml:space="preserve"> möj</w:t>
      </w:r>
      <w:r>
        <w:softHyphen/>
      </w:r>
      <w:r w:rsidRPr="000F5023">
        <w:t xml:space="preserve">lighet att medge </w:t>
      </w:r>
      <w:r>
        <w:t>utländska underrättelse- och säkerhetstjänster</w:t>
      </w:r>
      <w:r w:rsidRPr="000F5023">
        <w:t xml:space="preserve"> direktåt</w:t>
      </w:r>
      <w:r>
        <w:softHyphen/>
      </w:r>
      <w:r w:rsidRPr="000F5023">
        <w:t>komst</w:t>
      </w:r>
      <w:r>
        <w:t>.</w:t>
      </w:r>
    </w:p>
    <w:p w14:paraId="65175515" w14:textId="77777777" w:rsidR="000E3A6B" w:rsidRDefault="000E3A6B" w:rsidP="000E3A6B">
      <w:pPr>
        <w:pStyle w:val="Rubrik2"/>
      </w:pPr>
      <w:bookmarkStart w:id="162" w:name="_Toc9328334"/>
      <w:bookmarkStart w:id="163" w:name="_Toc17451404"/>
      <w:r>
        <w:t>Sekretessbrytande bestämmelser</w:t>
      </w:r>
      <w:bookmarkEnd w:id="162"/>
      <w:bookmarkEnd w:id="163"/>
    </w:p>
    <w:p w14:paraId="4B27EFE7" w14:textId="77777777" w:rsidR="000E3A6B" w:rsidRDefault="000E3A6B" w:rsidP="000E3A6B">
      <w:pPr>
        <w:pStyle w:val="Rubrik3"/>
        <w:spacing w:before="0"/>
      </w:pPr>
      <w:bookmarkStart w:id="164" w:name="_Toc9328335"/>
      <w:bookmarkStart w:id="165" w:name="_Toc17451405"/>
      <w:r>
        <w:t>Varför behövs sekretessbrytande bestämmelser?</w:t>
      </w:r>
      <w:bookmarkEnd w:id="164"/>
      <w:bookmarkEnd w:id="165"/>
    </w:p>
    <w:p w14:paraId="562B52A0" w14:textId="77777777" w:rsidR="000E3A6B" w:rsidRPr="00F512DD" w:rsidRDefault="000E3A6B" w:rsidP="000E3A6B">
      <w:pPr>
        <w:pStyle w:val="Rubrik5utannumrering"/>
        <w:spacing w:before="0"/>
      </w:pPr>
      <w:r w:rsidRPr="00F512DD">
        <w:t>Sekretess hos Säkerhetspolisen</w:t>
      </w:r>
    </w:p>
    <w:p w14:paraId="570D9891" w14:textId="77777777" w:rsidR="000E3A6B" w:rsidRDefault="000E3A6B" w:rsidP="000E3A6B">
      <w:pPr>
        <w:pStyle w:val="Brdtext"/>
      </w:pPr>
      <w:r>
        <w:t>De personuppgifter som Säkerhetspolisen behandlar omfattas som regel av sekretess enligt 15 kap. 1 och 2 §§ och 18 kap. 1 och 2 §§ offentlig</w:t>
      </w:r>
      <w:r>
        <w:softHyphen/>
        <w:t>hets- och sekretesslagen (2009:400). Där regleras utrikes- och försvars</w:t>
      </w:r>
      <w:r>
        <w:softHyphen/>
        <w:t>sekretessen och sekretessen till skydd för brottsbekämpningen. Bestäm</w:t>
      </w:r>
      <w:r>
        <w:softHyphen/>
        <w:t>melserna är tillämpliga på uppgifter som hänför sig till eller rör viss verksamhet. Det innebär att de gäller i all verksamhet där sådana upp</w:t>
      </w:r>
      <w:r>
        <w:softHyphen/>
        <w:t>gifter förekommer.</w:t>
      </w:r>
    </w:p>
    <w:p w14:paraId="3FA2E7B7" w14:textId="77777777" w:rsidR="000E3A6B" w:rsidRDefault="000E3A6B" w:rsidP="000E3A6B">
      <w:pPr>
        <w:pStyle w:val="Brdtextmedindrag"/>
      </w:pPr>
      <w:r>
        <w:t>Uppgifter om enskilda i Säkerhetspolisens verksamhet omfattas som regel av sekretess enligt 35 kap. 1 § offentlighets- och sekretesslagen. Enligt paragrafen gäller sekretess för uppgifter som rör enskildas person</w:t>
      </w:r>
      <w:r>
        <w:softHyphen/>
        <w:t>liga och ekonomiska förhållanden och som förekommer i verksamhet för att bl.a. förebygga brott. Uppgifter om enskilda kan även omfattas av sekretess enligt 37 kap. 1 § och 21 kap. 3 och 5 §§. Enligt 37 kap. 1 § gäller sekretess i verksamhet för kontroll över utlänningar och i ärenden om svenskt medborgarskap. Enligt 21 kap. 3 § gäller sekretess för en</w:t>
      </w:r>
      <w:r>
        <w:softHyphen/>
        <w:t>skildas kontaktuppgifter i vissa situationer och enligt 5 § gäller sekretess till skydd för utlännings säkerhet i vissa fall.</w:t>
      </w:r>
    </w:p>
    <w:p w14:paraId="67A026AD" w14:textId="77777777" w:rsidR="000E3A6B" w:rsidRDefault="000E3A6B" w:rsidP="000E3A6B">
      <w:pPr>
        <w:pStyle w:val="Rubrik5utannumrering"/>
      </w:pPr>
      <w:r>
        <w:lastRenderedPageBreak/>
        <w:t>Sekretess mellan myndigheter</w:t>
      </w:r>
    </w:p>
    <w:p w14:paraId="05F8BAD4" w14:textId="77777777" w:rsidR="000E3A6B" w:rsidRDefault="000E3A6B" w:rsidP="000E3A6B">
      <w:pPr>
        <w:pStyle w:val="Brdtext"/>
      </w:pPr>
      <w:r>
        <w:t>Ansvaret för brottsbekämpningen är uppdelat mellan flera myndigheter. Säkerhetspolisen har också uppdrag som angränsar till Försvarsmaktens och Försvarets radioanstalt när det gäller Sveriges säkerhet. Sekretess gäller i större eller mindre ut</w:t>
      </w:r>
      <w:r>
        <w:softHyphen/>
        <w:t xml:space="preserve">sträckning för åtskilliga av de personuppgifter som behandlas inom dessa verksamheter. </w:t>
      </w:r>
      <w:r w:rsidRPr="002E67D3">
        <w:t>Enligt 8 kap. 1 § offentlighets- och sekretesslagen får upp</w:t>
      </w:r>
      <w:r>
        <w:softHyphen/>
      </w:r>
      <w:r w:rsidRPr="002E67D3">
        <w:t>gifter för vilka sekretess gäller inte röjas för andra myndigheter, om inte annat framgår av lagen eller lag eller förordning till vilken lagen hänvi</w:t>
      </w:r>
      <w:r>
        <w:softHyphen/>
      </w:r>
      <w:r w:rsidRPr="002E67D3">
        <w:t>sar. När uppgifter ska lämnas mellan myndigheter måste därför hänsyn tas</w:t>
      </w:r>
      <w:r>
        <w:t xml:space="preserve"> till sekretesslagstiftningen. </w:t>
      </w:r>
      <w:r w:rsidRPr="002E67D3">
        <w:t>Motsvarande begränsning gäller vid upp</w:t>
      </w:r>
      <w:r>
        <w:softHyphen/>
      </w:r>
      <w:r w:rsidRPr="002E67D3">
        <w:t>giftslämnande mellan olika verksamhetsgrenar inom en myndighet, när dessa är att betrakta som självständiga i förhållande till varandra.</w:t>
      </w:r>
    </w:p>
    <w:p w14:paraId="322413C9" w14:textId="77777777" w:rsidR="000E3A6B" w:rsidRDefault="000E3A6B" w:rsidP="000E3A6B">
      <w:pPr>
        <w:pStyle w:val="Brdtextmedindrag"/>
      </w:pPr>
      <w:r w:rsidRPr="00834A78">
        <w:t>Offentlighets- och sekretesslagen innehåller bestämmelser som möjlig</w:t>
      </w:r>
      <w:r>
        <w:softHyphen/>
      </w:r>
      <w:r w:rsidRPr="00834A78">
        <w:t>gör utbyte av uppgifter mellan myndigheter utan hinder av sekretess. Av 10 kap. 2 § of</w:t>
      </w:r>
      <w:r>
        <w:t>fentlighets- och sekretesslagen</w:t>
      </w:r>
      <w:r w:rsidRPr="00834A78">
        <w:t xml:space="preserve"> framgår att sekretessbelagda uppgifter får lämnas från en myndighet till en annan om det är nöd</w:t>
      </w:r>
      <w:r>
        <w:softHyphen/>
      </w:r>
      <w:r w:rsidRPr="00834A78">
        <w:t>vän</w:t>
      </w:r>
      <w:r>
        <w:softHyphen/>
      </w:r>
      <w:r w:rsidRPr="00834A78">
        <w:t>digt för att den utlämnande myndigheten ska kunna fullgöra sin verksam</w:t>
      </w:r>
      <w:r>
        <w:softHyphen/>
      </w:r>
      <w:r w:rsidRPr="00834A78">
        <w:t>het. Bestämmelsen, som är avsedd att tillämpas restriktivt, medger inte sekretessgenombrott på den grunden att den mottagande myndigheten behöver uppgifte</w:t>
      </w:r>
      <w:r>
        <w:t>rna i sin verksamhet. Enligt 10 kap. 28 </w:t>
      </w:r>
      <w:r w:rsidRPr="00834A78">
        <w:t>§ första stycket hindrar sekretess inte att uppgifter lämnas till en annan myndighet om uppgiftsskyldighet följer av lag eller förordning</w:t>
      </w:r>
      <w:r>
        <w:t>.</w:t>
      </w:r>
      <w:r w:rsidRPr="00712A98">
        <w:t xml:space="preserve"> </w:t>
      </w:r>
      <w:r>
        <w:t xml:space="preserve">Vidare kan uppgifter, </w:t>
      </w:r>
      <w:r w:rsidRPr="00712A98">
        <w:t>med vissa undantag, lämna</w:t>
      </w:r>
      <w:r>
        <w:t>s ut med stöd av 10 </w:t>
      </w:r>
      <w:r w:rsidRPr="00712A98">
        <w:t>kap. 19–26</w:t>
      </w:r>
      <w:r>
        <w:t> </w:t>
      </w:r>
      <w:r w:rsidRPr="00712A98">
        <w:t>§§, när upp</w:t>
      </w:r>
      <w:r>
        <w:softHyphen/>
      </w:r>
      <w:r w:rsidRPr="00712A98">
        <w:t>gifterna behövs för olika i paragraferna angivna ändamål inom brotts</w:t>
      </w:r>
      <w:r>
        <w:softHyphen/>
      </w:r>
      <w:r w:rsidRPr="00712A98">
        <w:t>be</w:t>
      </w:r>
      <w:r>
        <w:softHyphen/>
      </w:r>
      <w:r w:rsidRPr="00712A98">
        <w:t xml:space="preserve">kämpningen, bl.a. förundersökning. </w:t>
      </w:r>
      <w:r>
        <w:t>Enligt den</w:t>
      </w:r>
      <w:r w:rsidRPr="00712A98">
        <w:t xml:space="preserve"> s.k. generalklausulen</w:t>
      </w:r>
      <w:r>
        <w:t xml:space="preserve"> i 10 kap. 27 </w:t>
      </w:r>
      <w:r w:rsidRPr="00712A98">
        <w:t>§</w:t>
      </w:r>
      <w:r>
        <w:t xml:space="preserve"> gäller som huvudregel att en uppgift får lämnas ut till en annan myndighet, om det är uppenbart att intresset av att uppgiften lämnas ut har företräde framför det intresse som sekretessen ska skydda. </w:t>
      </w:r>
    </w:p>
    <w:p w14:paraId="2D17C569" w14:textId="77777777" w:rsidR="000E3A6B" w:rsidRDefault="000E3A6B" w:rsidP="000E3A6B">
      <w:pPr>
        <w:pStyle w:val="Brdtextmedindrag"/>
      </w:pPr>
      <w:r>
        <w:t>I 35 kap. 10 § offentlighets- och sekretesslagen föreskrivs att en upp</w:t>
      </w:r>
      <w:r>
        <w:softHyphen/>
        <w:t>gift, utan hinder av sekretessen i 35 kap. 1 §, får lämnas ut enligt vad som föreskrivs i bl.a. polisens brottsdatalag. I 2 kap. 7–11 §§ polisens brottsdatalag finns bestämmelser om att uppgifter får lämnas ut.</w:t>
      </w:r>
    </w:p>
    <w:p w14:paraId="03FD1A40" w14:textId="77777777" w:rsidR="000E3A6B" w:rsidRDefault="000E3A6B" w:rsidP="000E3A6B">
      <w:pPr>
        <w:pStyle w:val="Rubrik5utannumrering"/>
      </w:pPr>
      <w:r w:rsidRPr="007C50E9">
        <w:t>Förhållandet mell</w:t>
      </w:r>
      <w:r>
        <w:t xml:space="preserve">an direktåtkomst och sekretess </w:t>
      </w:r>
    </w:p>
    <w:p w14:paraId="1FE4B935" w14:textId="39C8999A" w:rsidR="000E3A6B" w:rsidRDefault="000E3A6B" w:rsidP="000E3A6B">
      <w:pPr>
        <w:pStyle w:val="Brdtextmedindrag"/>
        <w:ind w:firstLine="0"/>
      </w:pPr>
      <w:r w:rsidRPr="007C50E9">
        <w:t xml:space="preserve">En bestämmelse om direktåtkomst reglerar endast tillåtligheten av ett visst tillvägagångssätt för att lämna ut uppgifter. En sådan bestämmelse har alltså inte någon självständig sekretessbrytande effekt; den är inte att se som en uppgiftsskyldighet enligt </w:t>
      </w:r>
      <w:r>
        <w:t>10 kap. 28 </w:t>
      </w:r>
      <w:r w:rsidRPr="007C50E9">
        <w:t>§ första stycket offentlig</w:t>
      </w:r>
      <w:r>
        <w:softHyphen/>
      </w:r>
      <w:r w:rsidRPr="007C50E9">
        <w:t>hets- och sekretesslagen (</w:t>
      </w:r>
      <w:r>
        <w:t>Tullverkets brottsbekämpning – Effektivare uppgiftsbehandling, prop. 2004/05:164, s. </w:t>
      </w:r>
      <w:r w:rsidRPr="007C50E9">
        <w:t>83 och</w:t>
      </w:r>
      <w:r>
        <w:t xml:space="preserve"> Personuppgiftsbehand</w:t>
      </w:r>
      <w:r>
        <w:softHyphen/>
        <w:t>ling hos Försvarsmakten och Försvarets radioanstalt, prop. </w:t>
      </w:r>
      <w:r w:rsidRPr="007C50E9">
        <w:t>2006/07:46</w:t>
      </w:r>
      <w:r>
        <w:t>, s. </w:t>
      </w:r>
      <w:r w:rsidRPr="007C50E9">
        <w:t>80). Möjligheterna för t.ex. en myndighet att vid informationsutbyte med en annan myndighet överföra uppgif</w:t>
      </w:r>
      <w:r>
        <w:t xml:space="preserve">ter genom att medge den senare </w:t>
      </w:r>
      <w:r w:rsidRPr="007C50E9">
        <w:t>direktåtkomst till uppgifter som behandlas automatiserat begränsas därför inte sällan av sekretess. Eftersom direktåtkomst innebär att den motta</w:t>
      </w:r>
      <w:r>
        <w:softHyphen/>
      </w:r>
      <w:r w:rsidRPr="007C50E9">
        <w:t xml:space="preserve">gande myndigheten fritt kan avgöra vilka uppgifter – inom ramen för den beviljade direktåtkomsten – den vill ta del av, blir uppgifterna att anse som utlämnade i och med att direktåtkomst medges. Det spelar ingen roll om den mottagande myndigheten faktiskt tar del av en viss uppgift eller inte. </w:t>
      </w:r>
      <w:r w:rsidRPr="007C50E9">
        <w:lastRenderedPageBreak/>
        <w:t>En myndighet kan därför inte tillåta en annan myndighet direktåt</w:t>
      </w:r>
      <w:r>
        <w:softHyphen/>
      </w:r>
      <w:r w:rsidRPr="007C50E9">
        <w:t>komst till uppgifter som, vid en sekretessprövning, den senare myndig</w:t>
      </w:r>
      <w:r>
        <w:softHyphen/>
      </w:r>
      <w:r w:rsidRPr="007C50E9">
        <w:t>heten inte med säkerhet skulle ha rätt att ta del av (</w:t>
      </w:r>
      <w:r>
        <w:t>Utökat elektroniskt informationsutbyte, prop. 2007/08:160, s. </w:t>
      </w:r>
      <w:r w:rsidRPr="007C50E9">
        <w:t xml:space="preserve">73). </w:t>
      </w:r>
      <w:r>
        <w:t>Direktåtkomst förutsätter därför att det är fråga om offentliga uppgifter, uppgifter som omfattas av en bestämmelse om uppgiftsskyldighet eller att det finns en annan sekretess</w:t>
      </w:r>
      <w:r>
        <w:softHyphen/>
        <w:t>brytande bestämmelse som gör att uppgiften kan lämnas ut (prop. 2009/10:85 s. 189 f.) I flera av de brottsbekämpande myndigheternas registerför–fattningar finns det därför sekretessbrytande bestämmel</w:t>
      </w:r>
      <w:r>
        <w:softHyphen/>
        <w:t>ser vid direktåtkomst.</w:t>
      </w:r>
    </w:p>
    <w:p w14:paraId="24A1E353" w14:textId="77777777" w:rsidR="000E3A6B" w:rsidRPr="00127C91" w:rsidRDefault="000E3A6B" w:rsidP="000E3A6B">
      <w:pPr>
        <w:pStyle w:val="Rubrik3"/>
      </w:pPr>
      <w:bookmarkStart w:id="166" w:name="_Toc9328336"/>
      <w:bookmarkStart w:id="167" w:name="_Toc17451406"/>
      <w:r w:rsidRPr="00127C91">
        <w:t>Sekretess</w:t>
      </w:r>
      <w:r>
        <w:t>brytande bestämmelser</w:t>
      </w:r>
      <w:r w:rsidRPr="00127C91">
        <w:t xml:space="preserve"> gentemot svenska myndigheter</w:t>
      </w:r>
      <w:bookmarkEnd w:id="166"/>
      <w:bookmarkEnd w:id="167"/>
    </w:p>
    <w:p w14:paraId="719A9C0D" w14:textId="77777777" w:rsidR="000E3A6B" w:rsidRDefault="000E3A6B" w:rsidP="000E3A6B">
      <w:pPr>
        <w:pStyle w:val="Brdtextram"/>
      </w:pPr>
      <w:r w:rsidRPr="00420062">
        <w:rPr>
          <w:b/>
        </w:rPr>
        <w:t>Regeringens förslag:</w:t>
      </w:r>
      <w:r>
        <w:t xml:space="preserve"> Polismyndigheten ska, trots viss sekretess enligt offentlighets- och sekretesslagen, ha rätt att ta del av personuppgifter som har gjorts gemensamt tillgängliga och som Säkerhetspolisen behandlar för vissa syften, om Polismyndigheten behöver uppgifterna för brottsbekämp</w:t>
      </w:r>
      <w:r>
        <w:softHyphen/>
        <w:t>ning eller lagföring eller för att fullgöra uppgifter enligt utlänningslagen eller lagen om särskild utlänningskontroll.</w:t>
      </w:r>
    </w:p>
    <w:p w14:paraId="536181B4" w14:textId="77777777" w:rsidR="000E3A6B" w:rsidRPr="00A76360" w:rsidRDefault="000E3A6B" w:rsidP="000E3A6B">
      <w:pPr>
        <w:pStyle w:val="Brdtextmedindragram"/>
      </w:pPr>
      <w:r>
        <w:t>Försvarsmakten ska, trots viss sekretess enligt offentlighets- och sekretesslagen, ha rätt att ta del av personuppgifter som har gjorts gemensamt tillgängliga och som Säkerhetspolisen behandlar för vissa syften, om myndigheten behöver uppgifterna i sin försvars</w:t>
      </w:r>
      <w:r>
        <w:softHyphen/>
        <w:t>underrättelseverksamhet eller mili</w:t>
      </w:r>
      <w:r>
        <w:softHyphen/>
        <w:t>tära säkerhetstjänst. Detsamma gäller för Försvarets radioanstalt om myndigheten behöver uppgifterna i sin försvarsunderrättelse</w:t>
      </w:r>
      <w:r>
        <w:softHyphen/>
        <w:t>verk</w:t>
      </w:r>
      <w:r>
        <w:softHyphen/>
        <w:t>samhet.</w:t>
      </w:r>
    </w:p>
    <w:p w14:paraId="5EB9AE48" w14:textId="77777777" w:rsidR="000E3A6B" w:rsidRPr="00A76360" w:rsidRDefault="000E3A6B" w:rsidP="000E3A6B">
      <w:pPr>
        <w:pStyle w:val="Brdtextmedindrag"/>
        <w:rPr>
          <w:sz w:val="8"/>
          <w:szCs w:val="8"/>
        </w:rPr>
      </w:pPr>
    </w:p>
    <w:p w14:paraId="145FDC79" w14:textId="77777777" w:rsidR="000E3A6B" w:rsidRDefault="000E3A6B" w:rsidP="000E3A6B">
      <w:pPr>
        <w:pStyle w:val="Brdtextmedindrag"/>
      </w:pPr>
      <w:r>
        <w:rPr>
          <w:b/>
        </w:rPr>
        <w:t xml:space="preserve">Utredningens förslag </w:t>
      </w:r>
      <w:r w:rsidRPr="00711DAF">
        <w:t xml:space="preserve">överensstämmer </w:t>
      </w:r>
      <w:r>
        <w:t xml:space="preserve">i huvudsak </w:t>
      </w:r>
      <w:r w:rsidRPr="00711DAF">
        <w:t>med regeringens.</w:t>
      </w:r>
      <w:r>
        <w:t xml:space="preserve"> Då utredningen inte föreslår att direktåtkomsten för Polismyndigheten ska omfatta personuppgifter som behandlas för att fullgöra uppgifter enligt utlännings- och medborgarskapslagstiftningen finns det inte med i den sekretessbrytande bestämmelsen för Polismyndigheten.</w:t>
      </w:r>
    </w:p>
    <w:p w14:paraId="3C99B90B" w14:textId="77777777" w:rsidR="000E3A6B" w:rsidRDefault="000E3A6B" w:rsidP="000E3A6B">
      <w:pPr>
        <w:pStyle w:val="Brdtextmedindrag"/>
        <w:rPr>
          <w:b/>
        </w:rPr>
      </w:pPr>
      <w:r w:rsidRPr="00BE646C">
        <w:rPr>
          <w:b/>
        </w:rPr>
        <w:t>Remissinstanserna:</w:t>
      </w:r>
      <w:r w:rsidRPr="00435DB0">
        <w:rPr>
          <w:i/>
        </w:rPr>
        <w:t xml:space="preserve"> </w:t>
      </w:r>
      <w:r w:rsidRPr="002415D6">
        <w:rPr>
          <w:i/>
        </w:rPr>
        <w:t>Datainspektionen</w:t>
      </w:r>
      <w:r>
        <w:rPr>
          <w:i/>
        </w:rPr>
        <w:t xml:space="preserve"> </w:t>
      </w:r>
      <w:r w:rsidRPr="002415D6">
        <w:t xml:space="preserve">avstyrker </w:t>
      </w:r>
      <w:r>
        <w:t>förslaget då myndig</w:t>
      </w:r>
      <w:r>
        <w:softHyphen/>
        <w:t>heten anser att Polismyndigheten, Försvarets radioanstalt och Försvars</w:t>
      </w:r>
      <w:r>
        <w:softHyphen/>
        <w:t>makten inte ska medges direktåtkomst till uppgifter som Säkerhets</w:t>
      </w:r>
      <w:r>
        <w:softHyphen/>
        <w:t>polisen behandlar. Det finns därmed inte skäl att utöka rätten för myn</w:t>
      </w:r>
      <w:r>
        <w:softHyphen/>
        <w:t xml:space="preserve">digheterna att ta del av uppgifter via föreslaget sekretessgenombrott. </w:t>
      </w:r>
      <w:r w:rsidRPr="002415D6">
        <w:rPr>
          <w:i/>
        </w:rPr>
        <w:t>Säkerhetspolisen</w:t>
      </w:r>
      <w:r>
        <w:t xml:space="preserve"> påpekar att den sekretessbrytande bestämmelsen för Polismyndigheten bör justeras så att den även omfattar personuppgifter som behandlas för att fullgöra uppgifter enligt utlännings- och medbor</w:t>
      </w:r>
      <w:r>
        <w:softHyphen/>
        <w:t xml:space="preserve">garskapslagstiftningen. </w:t>
      </w:r>
    </w:p>
    <w:p w14:paraId="705C9F7A" w14:textId="77777777" w:rsidR="000E3A6B" w:rsidRDefault="000E3A6B" w:rsidP="000E3A6B">
      <w:pPr>
        <w:pStyle w:val="Rubrik4utannumrering"/>
      </w:pPr>
      <w:r>
        <w:t>Skälen för utredningens förslag</w:t>
      </w:r>
    </w:p>
    <w:p w14:paraId="2C5F0C46" w14:textId="77777777" w:rsidR="000E3A6B" w:rsidRDefault="000E3A6B" w:rsidP="000E3A6B">
      <w:pPr>
        <w:pStyle w:val="Rubrik5utannumrering"/>
        <w:spacing w:before="0"/>
      </w:pPr>
      <w:r>
        <w:t>Sekretessen måste brytas</w:t>
      </w:r>
    </w:p>
    <w:p w14:paraId="5566A422" w14:textId="77777777" w:rsidR="000E3A6B" w:rsidRDefault="000E3A6B" w:rsidP="000E3A6B">
      <w:pPr>
        <w:pStyle w:val="Brdtext"/>
      </w:pPr>
      <w:r>
        <w:t xml:space="preserve">I </w:t>
      </w:r>
      <w:r w:rsidRPr="00D317BF">
        <w:t>avsnitt 11.3.2</w:t>
      </w:r>
      <w:r>
        <w:t xml:space="preserve"> föreslås att Säkerhetspolisen ska ges möjlighet att lämna ut personuppgifter till Polismyndigheten, Försvarets radioanstalt och För</w:t>
      </w:r>
      <w:r>
        <w:softHyphen/>
        <w:t>svarsmakten genom direktåtkomst. Eftersom de uppgifter som Säkerhets</w:t>
      </w:r>
      <w:r>
        <w:softHyphen/>
        <w:t xml:space="preserve">polisen behandlar i sin brottsbekämpande verksamhet som regel omfattas av sekretess behövs det bestämmelser som bryter sekretessen för att </w:t>
      </w:r>
      <w:r>
        <w:lastRenderedPageBreak/>
        <w:t xml:space="preserve">utlämnandet genom direktåtkomst ska bli effektivt. I annat fall måste det göras en sekretessprövning i varje enskilt fall innan uppgifterna görs tillgängliga för direktåtkomst. </w:t>
      </w:r>
    </w:p>
    <w:p w14:paraId="5DB389DC" w14:textId="77777777" w:rsidR="000E3A6B" w:rsidRDefault="000E3A6B" w:rsidP="000E3A6B">
      <w:pPr>
        <w:pStyle w:val="Brdtextmedindrag"/>
      </w:pPr>
      <w:r>
        <w:t xml:space="preserve">Offentlighets- och sekretesslagen innehåller flera sekretessbrytande bestämmelser. Som framgår av </w:t>
      </w:r>
      <w:r w:rsidRPr="00D317BF">
        <w:t>avsnitt 11.4.1</w:t>
      </w:r>
      <w:r>
        <w:t xml:space="preserve"> reglerar en bestämmelse om direktåtkomst endast själva formen för utlämnandet, dvs. på vilket sätt uppgifterna får lämnas ut, och är inte en sådan uppgiftsskyldighet som har sekretessbrytande verkan enligt 10 kap. 28 §. Bestämmelser om direktåtkomst brukar därför ofta kompletteras med sekretessbrytande be</w:t>
      </w:r>
      <w:r>
        <w:softHyphen/>
        <w:t>stämmelser som är utformade som uppgiftsskyldigheter på det sätt som avses i 10 kap. 28 §. Det bör därför tas in sådana bestämmelser i den nya lagen för att utlämnandet genom direktåtkomst ska bli effektivt</w:t>
      </w:r>
    </w:p>
    <w:p w14:paraId="4BBCB123" w14:textId="77777777" w:rsidR="000E3A6B" w:rsidRDefault="000E3A6B" w:rsidP="000E3A6B">
      <w:pPr>
        <w:pStyle w:val="Brdtextmedindrag"/>
      </w:pPr>
      <w:r>
        <w:t>I dag finns i 6 kap. 11 b § polisdatalagen en sekretessbrytande bestäm</w:t>
      </w:r>
      <w:r>
        <w:softHyphen/>
        <w:t>melse som ger Försvarets radioanstalt och Försvarsmakten rätt att ta del av uppgifter som gjorts gemensamt tillgängliga i Säkerhetspolisens brottsbekämpande verksamhet och som behövs inom ramen för samarbe</w:t>
      </w:r>
      <w:r>
        <w:softHyphen/>
        <w:t>tet vid Nationellt centrum för terrorhotbedömning. Uppgiftsskyldigheten gäller dock bara inom ramen för det samarbetet. En motsvarande bestäm</w:t>
      </w:r>
      <w:r>
        <w:softHyphen/>
        <w:t xml:space="preserve">melse bör därför inte införas i den nya lagen. </w:t>
      </w:r>
    </w:p>
    <w:p w14:paraId="20E45AFE" w14:textId="77777777" w:rsidR="000E3A6B" w:rsidRDefault="000E3A6B" w:rsidP="000E3A6B">
      <w:pPr>
        <w:pStyle w:val="Rubrik5utannumrering"/>
      </w:pPr>
      <w:r>
        <w:t>Bestämmelser om uppgiftsskyldighet</w:t>
      </w:r>
    </w:p>
    <w:p w14:paraId="73837C7D" w14:textId="77777777" w:rsidR="000E3A6B" w:rsidRDefault="000E3A6B" w:rsidP="000E3A6B">
      <w:pPr>
        <w:pStyle w:val="Brdtext"/>
      </w:pPr>
      <w:r>
        <w:t>Sekretessbrytande bestämmelser i form av uppgiftsskyldighet brukar for</w:t>
      </w:r>
      <w:r>
        <w:softHyphen/>
        <w:t>muleras som en rätt för mottagaren att ta del av vissa uppgifter. Så har bestämmelserna om uppgiftsskyldighet formulerats i övriga register</w:t>
      </w:r>
      <w:r>
        <w:softHyphen/>
        <w:t>författningar. Den formuleringen bör därför användas i den nya lagen.</w:t>
      </w:r>
    </w:p>
    <w:p w14:paraId="164BCCC9" w14:textId="77777777" w:rsidR="000E3A6B" w:rsidRDefault="000E3A6B" w:rsidP="000E3A6B">
      <w:pPr>
        <w:pStyle w:val="Brdtextmedindrag"/>
      </w:pPr>
      <w:r>
        <w:t>Uppgiftsskyldigheten bör omfatta sådana uppgifter som de mottagande myndigheterna får ta del av genom direktåtkomst (</w:t>
      </w:r>
      <w:r w:rsidRPr="00D317BF">
        <w:t>avsnitt 11.3.2</w:t>
      </w:r>
      <w:r>
        <w:t xml:space="preserve">). Det innebär som </w:t>
      </w:r>
      <w:r w:rsidRPr="006D4D4A">
        <w:rPr>
          <w:i/>
        </w:rPr>
        <w:t>Säkerhetspolisen</w:t>
      </w:r>
      <w:r>
        <w:t xml:space="preserve"> påpekar att även uppgifter som behandlas för att fullgöra uppgifter enligt utlännings- och medborgarskaps</w:t>
      </w:r>
      <w:r>
        <w:softHyphen/>
        <w:t>lagstiftningen bör omfattas. De mottagande myndigheterna bör dessutom bara få till</w:t>
      </w:r>
      <w:r>
        <w:softHyphen/>
        <w:t>gång till de aktuella uppgifterna när de behöver det för att kunna utföra vissa av sina arbetsuppgifter. För Polismyndigheten gäller det uppgifter som behövs för brottsbekämpning, lagföring eller för att fullgöra uppgifter som myndigheten har enligt utlänningslagen eller lagen om särskild utlänningskontroll. För Försvarsmakten är det uppgifter som myndigheten behöver i sin försvarsunderrättelseverk</w:t>
      </w:r>
      <w:r>
        <w:softHyphen/>
        <w:t>samhet eller militära säkerhetstjänst och för Försvarets radioanstalt upp</w:t>
      </w:r>
      <w:r>
        <w:softHyphen/>
        <w:t xml:space="preserve">gifter som myndigheten behöver i sin försvarsunderrättelseverksamhet. Det bör framgå av bestämmelserna. </w:t>
      </w:r>
    </w:p>
    <w:p w14:paraId="74FBFAC8" w14:textId="77777777" w:rsidR="000E3A6B" w:rsidRDefault="000E3A6B" w:rsidP="000E3A6B">
      <w:pPr>
        <w:pStyle w:val="Rubrik5utannumrering"/>
      </w:pPr>
      <w:r>
        <w:t>Vilka sekretessbestämmelser ska den nya regleringen avse?</w:t>
      </w:r>
    </w:p>
    <w:p w14:paraId="01D0BA9A" w14:textId="77777777" w:rsidR="000E3A6B" w:rsidRDefault="000E3A6B" w:rsidP="000E3A6B">
      <w:pPr>
        <w:pStyle w:val="Brdtext"/>
      </w:pPr>
      <w:r>
        <w:t>Frågan är vilken slags sekretess som behöver brytas för att Säkerhetspo</w:t>
      </w:r>
      <w:r>
        <w:softHyphen/>
        <w:t>lisen ska kunna lämna ut uppgifter genom direktåtkomst. Bestämmelser</w:t>
      </w:r>
      <w:r>
        <w:softHyphen/>
        <w:t xml:space="preserve">na i </w:t>
      </w:r>
      <w:r w:rsidRPr="00FD5F92">
        <w:t>15</w:t>
      </w:r>
      <w:r>
        <w:t> </w:t>
      </w:r>
      <w:r w:rsidRPr="00FD5F92">
        <w:t>kap</w:t>
      </w:r>
      <w:r>
        <w:t>. 1 och 2 §§ och 18 kap. 1 och 2 §§ offentlighets- och sekre</w:t>
      </w:r>
      <w:r>
        <w:softHyphen/>
        <w:t>tesslagen avser att skydda nationens intressen och den verksamhet som Säkerhetspolisen bedriver. Enligt regeringens mening bör det inte med</w:t>
      </w:r>
      <w:r>
        <w:softHyphen/>
        <w:t>föra någon fara för rikets säkerhet eller innebära någon skada för Säker</w:t>
      </w:r>
      <w:r>
        <w:softHyphen/>
        <w:t>hetspolisens verksamhet eller för nationen att sådana uppgifter som Säkerhetspolisen anser bör göras tillgängliga för Polismyndigheten</w:t>
      </w:r>
      <w:r w:rsidRPr="0067082D">
        <w:t>, Försvarsmakten och Försvarets radioanstalt</w:t>
      </w:r>
      <w:r>
        <w:t xml:space="preserve"> lämnas ut till dessa </w:t>
      </w:r>
      <w:r>
        <w:lastRenderedPageBreak/>
        <w:t>myndigheter. Skaderekvisitet är då inte uppfyllt och något generellt behov av att bryta sekretessen enligt dessa bestämmelser kan inte anses föreligga. I de fall där utlämnandet av en uppgift till någon av de aktuella myndigheterna skulle innebära att Säkerhetspolisens egen verksamhet riskerar att skadas, bör direktåtkomst givetvis inte komma ifråga.</w:t>
      </w:r>
    </w:p>
    <w:p w14:paraId="3F9367CF" w14:textId="77777777" w:rsidR="000E3A6B" w:rsidRDefault="000E3A6B" w:rsidP="000E3A6B">
      <w:pPr>
        <w:pStyle w:val="Brdtextmedindrag"/>
      </w:pPr>
      <w:r>
        <w:t>Regeringen gör samma bedömning i fråga om uppgifter som omfattas av sekretess enligt 21 kap. 5 § offentlighets- och sekretesslagen. Den sekretessen gäller till skydd för utlännings säkerhet i vissa fall. Sekretess gäller om det kan antas att röjande av uppgiften skulle medföra fara för att någon utsätts för övergrepp eller lider annat allvarligt men som för</w:t>
      </w:r>
      <w:r>
        <w:softHyphen/>
        <w:t>anleds av förhållandet mellan utlänningen och en utländsk stat eller myn</w:t>
      </w:r>
      <w:r>
        <w:softHyphen/>
        <w:t>dighet eller organisation av utlänningar. Uppgiftslämnande till de angiv</w:t>
      </w:r>
      <w:r>
        <w:softHyphen/>
        <w:t>na myndigheterna bör inte medföra någon sådan fara för enskilda. Bestämmelsen är dessutom tillämplig hos de mottagande myndigheterna. Det finns därför inget behov av att bryta sekretessen enligt den para</w:t>
      </w:r>
      <w:r>
        <w:softHyphen/>
        <w:t>grafen.</w:t>
      </w:r>
    </w:p>
    <w:p w14:paraId="15023D15" w14:textId="77777777" w:rsidR="000E3A6B" w:rsidRDefault="000E3A6B" w:rsidP="000E3A6B">
      <w:pPr>
        <w:pStyle w:val="Brdtextmedindrag"/>
      </w:pPr>
      <w:r>
        <w:t>Uppgifter om enskildas personliga och ekonomiska förhållanden om</w:t>
      </w:r>
      <w:r>
        <w:softHyphen/>
        <w:t>fattas hos Säkerhetspolisen av sekretess enligt 21 kap. 3 §, 35 kap. 1 § och 37 kap. 1 § offentlighets- och sekretesslagen. Utlämnande av sådana uppgifter torde nästan alltid anses vara till skada eller men för den enskil</w:t>
      </w:r>
      <w:r>
        <w:softHyphen/>
        <w:t>de. När sådana uppgifter ska lämnas ut måste dessutom en sekretess</w:t>
      </w:r>
      <w:r>
        <w:softHyphen/>
        <w:t>prövning göras i varje enskilt fall. Det är inte möjligt att på förhand göra en generell intresseavvägning beträffande sådana uppgifter. För att Säkerhetspolisen ska kunna lämna ut den typen av uppgifter till Polis</w:t>
      </w:r>
      <w:r>
        <w:softHyphen/>
        <w:t xml:space="preserve">myndigheten, </w:t>
      </w:r>
      <w:r w:rsidRPr="003200E7">
        <w:t>Försvarsmakten och Försvarets radioanstalt</w:t>
      </w:r>
      <w:r>
        <w:t xml:space="preserve"> genom direktåt</w:t>
      </w:r>
      <w:r>
        <w:softHyphen/>
        <w:t>komst krävs det därför att sekretessen bryts.</w:t>
      </w:r>
    </w:p>
    <w:p w14:paraId="11EE00AF" w14:textId="77777777" w:rsidR="000E3A6B" w:rsidRDefault="000E3A6B" w:rsidP="000E3A6B">
      <w:pPr>
        <w:pStyle w:val="Brdtextmedindrag"/>
      </w:pPr>
      <w:r>
        <w:t>Bestämmelserna om sekretess till skydd för enskilda i 35 kap. 1 § och 37 kap. 1 § offentlighets- och sekretesslagen gäller även i Polismyndig</w:t>
      </w:r>
      <w:r>
        <w:softHyphen/>
        <w:t xml:space="preserve">hetens verksamhet. För </w:t>
      </w:r>
      <w:r w:rsidRPr="003200E7">
        <w:t>Försvarsmakten och Försvarets radioanstalt</w:t>
      </w:r>
      <w:r w:rsidRPr="003200E7" w:rsidDel="003200E7">
        <w:t xml:space="preserve"> </w:t>
      </w:r>
      <w:r>
        <w:t>finns en motsvarande bestämmelse om sekretess till skydd för enskilda i 38 kap. 4 §. Samtliga nu angivna bestämmelser gäller för uppgift om en enskilds personliga och ekonomiska förhållanden, om det inte står klart att upp</w:t>
      </w:r>
      <w:r>
        <w:softHyphen/>
        <w:t>giften kan röjas utan att den enskilde eller någon närstående till honom eller henne lider skada eller men. Sekretesskyddet för uppgifter om enskilda ser således i princip likadant ut för de aktuella myndigheterna. Bestämmelsen i 21 kap. 3 § är tillämplig i hela den statliga förvaltningen och gäller således hos alla myndigheter.</w:t>
      </w:r>
    </w:p>
    <w:p w14:paraId="729CF9EF" w14:textId="77777777" w:rsidR="000E3A6B" w:rsidRDefault="000E3A6B" w:rsidP="000E3A6B">
      <w:pPr>
        <w:pStyle w:val="Brdtextmedindrag"/>
      </w:pPr>
      <w:r>
        <w:t>Bestämmelserna om uppgiftsskyldighet gentemot Polismyndigheten, Försvarets radioanstalt och Försvarsmakten bör således bryta den sekre</w:t>
      </w:r>
      <w:r>
        <w:softHyphen/>
        <w:t>tess som gäller enligt 21 kap. 3 § första stycket, 35 kap. 1 § och 37 kap. 1 § offentlighets- och sekretesslagen. I den mån andra sekretessbestäm</w:t>
      </w:r>
      <w:r>
        <w:softHyphen/>
        <w:t>melser är tillämpliga får det, på samma sätt som nu, göras en bedömning i det enskilda fallet av om sekretessen hindrar att uppgifterna lämnas ut.</w:t>
      </w:r>
    </w:p>
    <w:p w14:paraId="0B2D4727" w14:textId="77777777" w:rsidR="000E3A6B" w:rsidRDefault="000E3A6B" w:rsidP="000E3A6B">
      <w:pPr>
        <w:pStyle w:val="Brdtextmedindrag"/>
      </w:pPr>
      <w:r w:rsidRPr="00CD5036">
        <w:t>Den nu föreslagna regleringen innebär alltså att ett sekretessgenom</w:t>
      </w:r>
      <w:r>
        <w:softHyphen/>
      </w:r>
      <w:r w:rsidRPr="00CD5036">
        <w:t>brott ska tillåtas i vissa fall. Bestämmelsen om utlämnande måste emel</w:t>
      </w:r>
      <w:r>
        <w:softHyphen/>
      </w:r>
      <w:r w:rsidRPr="00CD5036">
        <w:t xml:space="preserve">lertid ses tillsammans med hur regelsystemet i övrigt har byggts upp. För det första </w:t>
      </w:r>
      <w:r>
        <w:t>bör</w:t>
      </w:r>
      <w:r w:rsidRPr="00CD5036">
        <w:t xml:space="preserve"> utlämnande</w:t>
      </w:r>
      <w:r>
        <w:t>t</w:t>
      </w:r>
      <w:r w:rsidRPr="00CD5036">
        <w:t xml:space="preserve"> bara</w:t>
      </w:r>
      <w:r>
        <w:t xml:space="preserve">, som utredningen föreslår, få </w:t>
      </w:r>
      <w:r w:rsidRPr="00CD5036">
        <w:t>avse upp</w:t>
      </w:r>
      <w:r>
        <w:softHyphen/>
      </w:r>
      <w:r w:rsidRPr="00CD5036">
        <w:t>gifter som har gjorts gemensamt tillgängliga. Detta innebär i sig en be</w:t>
      </w:r>
      <w:r>
        <w:softHyphen/>
      </w:r>
      <w:r w:rsidRPr="00CD5036">
        <w:t xml:space="preserve">gränsning, eftersom en del av de uppgifter som </w:t>
      </w:r>
      <w:r>
        <w:t>Säkerhets</w:t>
      </w:r>
      <w:r w:rsidRPr="00CD5036">
        <w:t>polisen behand</w:t>
      </w:r>
      <w:r>
        <w:softHyphen/>
      </w:r>
      <w:r w:rsidRPr="00CD5036">
        <w:t>lar aldrig kommer att göras gemensamt tillgängliga. För behand</w:t>
      </w:r>
      <w:r>
        <w:softHyphen/>
      </w:r>
      <w:r w:rsidRPr="00CD5036">
        <w:t>lingen av gemensamt tillgängliga uppgif</w:t>
      </w:r>
      <w:r>
        <w:t xml:space="preserve">ter ska, som framgår av </w:t>
      </w:r>
      <w:r w:rsidRPr="00DB56E7">
        <w:t>av</w:t>
      </w:r>
      <w:r w:rsidRPr="00DB56E7">
        <w:softHyphen/>
        <w:t>snitt </w:t>
      </w:r>
      <w:r>
        <w:t>10.1,</w:t>
      </w:r>
      <w:r w:rsidRPr="00CD5036">
        <w:t xml:space="preserve"> gälla särskilda begränsningar, vilket bl.a. innebär att enligt huvudregeln bara </w:t>
      </w:r>
      <w:r w:rsidRPr="00CD5036">
        <w:lastRenderedPageBreak/>
        <w:t>vissa typer av uppgifter ska vara åtkomliga vid sökning. Om direktåt</w:t>
      </w:r>
      <w:r>
        <w:softHyphen/>
      </w:r>
      <w:r w:rsidRPr="00CD5036">
        <w:t xml:space="preserve">komst beviljas, kommer dessutom tillgången till olika typer av uppgifter att begränsas genom behörighetsregler. När en uppgift blir åtkomlig för en tjänsteman vid en annan myndighet kommer den myndighetens registerförfattning – som i likhet med </w:t>
      </w:r>
      <w:r>
        <w:t>Säkerhets</w:t>
      </w:r>
      <w:r w:rsidRPr="00CD5036">
        <w:t>poli</w:t>
      </w:r>
      <w:r>
        <w:softHyphen/>
      </w:r>
      <w:r w:rsidRPr="00CD5036">
        <w:t>sens innehåller regler som syftar till att minska risken för integritets</w:t>
      </w:r>
      <w:r>
        <w:softHyphen/>
      </w:r>
      <w:r w:rsidRPr="00CD5036">
        <w:t>intrång – att bli tillämpliga. Den sekretessbrytande regeln måste också ses tillsammans med bestäm</w:t>
      </w:r>
      <w:r>
        <w:softHyphen/>
      </w:r>
      <w:r w:rsidRPr="00CD5036">
        <w:t xml:space="preserve">melserna om att tillgången </w:t>
      </w:r>
      <w:r>
        <w:t>till</w:t>
      </w:r>
      <w:r w:rsidRPr="00CD5036">
        <w:t xml:space="preserve"> personuppgifter ska begränsas till vad den enskilde tjänstemannen behöver för att fullgöra sina arbetsuppgifter. </w:t>
      </w:r>
      <w:r>
        <w:t xml:space="preserve">Till skillnad från </w:t>
      </w:r>
      <w:r w:rsidRPr="00504603">
        <w:rPr>
          <w:i/>
        </w:rPr>
        <w:t>Datainspektionen</w:t>
      </w:r>
      <w:r>
        <w:t xml:space="preserve"> anser regeringen att</w:t>
      </w:r>
      <w:r w:rsidRPr="00CD5036">
        <w:t xml:space="preserve"> förslaget skapar för</w:t>
      </w:r>
      <w:r>
        <w:softHyphen/>
      </w:r>
      <w:r w:rsidRPr="00CD5036">
        <w:t>utsättningar för bättre informationsutbyte mellan de aktuella myndighe</w:t>
      </w:r>
      <w:r>
        <w:softHyphen/>
      </w:r>
      <w:r w:rsidRPr="00CD5036">
        <w:t>terna, samtidigt som risken f</w:t>
      </w:r>
      <w:r>
        <w:t xml:space="preserve">ör integritetsintrång beaktas. </w:t>
      </w:r>
    </w:p>
    <w:p w14:paraId="630F6A6C" w14:textId="77777777" w:rsidR="000E3A6B" w:rsidRDefault="000E3A6B" w:rsidP="000E3A6B">
      <w:pPr>
        <w:pStyle w:val="Brdtextmedindrag"/>
      </w:pPr>
      <w:r>
        <w:t>Det bör tydliggöras i lagen att regeringen, på motsvarande sätt som enligt lagen om poli</w:t>
      </w:r>
      <w:r>
        <w:softHyphen/>
        <w:t>sens behandling av personuppgifter inom brottsdatalagens område, ska ha möjlighet att meddela föreskrifter om att uppgifter får lämnas ut även i andra fall än de som redovisats ovan.</w:t>
      </w:r>
    </w:p>
    <w:p w14:paraId="6172A778" w14:textId="77777777" w:rsidR="000E3A6B" w:rsidRDefault="000E3A6B" w:rsidP="000E3A6B">
      <w:pPr>
        <w:pStyle w:val="Rubrik3"/>
      </w:pPr>
      <w:bookmarkStart w:id="168" w:name="_Toc9328337"/>
      <w:bookmarkStart w:id="169" w:name="_Toc17451407"/>
      <w:r w:rsidRPr="00871022">
        <w:t>Sekretess</w:t>
      </w:r>
      <w:r>
        <w:t>brytande bestämmelser</w:t>
      </w:r>
      <w:r w:rsidRPr="00607CD9">
        <w:t xml:space="preserve"> i övrigt</w:t>
      </w:r>
      <w:bookmarkEnd w:id="168"/>
      <w:bookmarkEnd w:id="169"/>
    </w:p>
    <w:p w14:paraId="068F9890" w14:textId="77777777" w:rsidR="000E3A6B" w:rsidRDefault="000E3A6B" w:rsidP="000E3A6B">
      <w:pPr>
        <w:pStyle w:val="Brdtextram"/>
      </w:pPr>
      <w:r w:rsidRPr="00420062">
        <w:rPr>
          <w:b/>
        </w:rPr>
        <w:t>Regeringens förslag:</w:t>
      </w:r>
      <w:r>
        <w:t xml:space="preserve"> Om det är förenligt med svenska intressen, ska personuppgifter få lämnas ut till Interpol eller Europol, eller till en polismyndighet eller åklagarmyndighet i en stat som är ansluten till Interpol, om det behövs för att myndigheten eller organisationen ska kunna förebygga, förhindra, upptäcka, utreda eller lagföra brott. Om det är förenligt med svenska intressen ska personuppgifter också få lämnas ut till en utländsk underrättelse- eller säkerhetstjänst.</w:t>
      </w:r>
    </w:p>
    <w:p w14:paraId="4DDC8A5A" w14:textId="77777777" w:rsidR="000E3A6B" w:rsidRPr="00A76360" w:rsidRDefault="000E3A6B" w:rsidP="000E3A6B">
      <w:pPr>
        <w:pStyle w:val="Brdtextmedindragram"/>
      </w:pPr>
      <w:r>
        <w:t>Personuppgifter ska vidare få lämnas ut till en utländsk myndighet eller mellanfolklig organisation, om utlämnandet följer av en interna</w:t>
      </w:r>
      <w:r>
        <w:softHyphen/>
        <w:t>tionell överenskommelse som Sverige har tillträtt efter riksdagens godkännande.</w:t>
      </w:r>
    </w:p>
    <w:p w14:paraId="20B487D2" w14:textId="77777777" w:rsidR="000E3A6B" w:rsidRPr="00A76360" w:rsidRDefault="000E3A6B" w:rsidP="000E3A6B">
      <w:pPr>
        <w:pStyle w:val="Brdtextmedindrag"/>
        <w:rPr>
          <w:sz w:val="8"/>
          <w:szCs w:val="8"/>
        </w:rPr>
      </w:pPr>
    </w:p>
    <w:p w14:paraId="48CB570F" w14:textId="77777777" w:rsidR="000E3A6B" w:rsidRDefault="000E3A6B" w:rsidP="000E3A6B">
      <w:pPr>
        <w:pStyle w:val="Brdtextmedindrag"/>
      </w:pPr>
      <w:r w:rsidRPr="0006285B">
        <w:rPr>
          <w:b/>
        </w:rPr>
        <w:t>Utredningens förslag</w:t>
      </w:r>
      <w:r>
        <w:t xml:space="preserve"> överensstämmer med regeringens.</w:t>
      </w:r>
    </w:p>
    <w:p w14:paraId="3BD7B723" w14:textId="77777777" w:rsidR="000E3A6B" w:rsidRDefault="000E3A6B" w:rsidP="000E3A6B">
      <w:pPr>
        <w:pStyle w:val="Brdtextmedindrag"/>
      </w:pPr>
      <w:r w:rsidRPr="002C7BC0">
        <w:rPr>
          <w:b/>
        </w:rPr>
        <w:t>Remissinstanserna</w:t>
      </w:r>
      <w:r>
        <w:rPr>
          <w:b/>
        </w:rPr>
        <w:t xml:space="preserve"> </w:t>
      </w:r>
      <w:r>
        <w:t>yttrar sig inte särskilt över förslaget.</w:t>
      </w:r>
    </w:p>
    <w:p w14:paraId="5D9987A4" w14:textId="77777777" w:rsidR="000E3A6B" w:rsidRPr="00C93E8D" w:rsidRDefault="000E3A6B" w:rsidP="000E3A6B">
      <w:pPr>
        <w:pStyle w:val="Brdtextmedindrag"/>
      </w:pPr>
      <w:r w:rsidRPr="00C93E8D">
        <w:rPr>
          <w:b/>
        </w:rPr>
        <w:t>Skälen för regeringens förslag:</w:t>
      </w:r>
      <w:r>
        <w:rPr>
          <w:b/>
        </w:rPr>
        <w:t xml:space="preserve"> </w:t>
      </w:r>
      <w:r w:rsidRPr="00C93E8D">
        <w:t>Uppgifter som omfattas av sekretess får inte röjas för en utländsk myndighet. Lagstiftaren har dock föreskrivit undantag från denna huvudregel bl.a. om utlämnandet görs i enlighet med särskild föreskrift i lag eller förordning. Det framgår av 8</w:t>
      </w:r>
      <w:r>
        <w:t> </w:t>
      </w:r>
      <w:r w:rsidRPr="00C93E8D">
        <w:t>kap. 3</w:t>
      </w:r>
      <w:r>
        <w:t> </w:t>
      </w:r>
      <w:r w:rsidRPr="00C93E8D">
        <w:t>§</w:t>
      </w:r>
      <w:r>
        <w:t> </w:t>
      </w:r>
      <w:r w:rsidRPr="00C93E8D">
        <w:t>1</w:t>
      </w:r>
      <w:r>
        <w:t> </w:t>
      </w:r>
      <w:r w:rsidRPr="00C93E8D">
        <w:t>offentlighets- och sekretesslagen. En sådan föreskrift finns i 2</w:t>
      </w:r>
      <w:r>
        <w:t> kap. 15 </w:t>
      </w:r>
      <w:r w:rsidRPr="00C93E8D">
        <w:t>§ polisdatalagen. Där regleras utlämnande av personuppgifter till ut</w:t>
      </w:r>
      <w:r>
        <w:softHyphen/>
      </w:r>
      <w:r w:rsidRPr="00C93E8D">
        <w:t>ländska myndigheter och organ. Bestämmelsen gäller genom hänvis</w:t>
      </w:r>
      <w:r>
        <w:softHyphen/>
      </w:r>
      <w:r w:rsidRPr="00C93E8D">
        <w:t>ning i 6</w:t>
      </w:r>
      <w:r>
        <w:t> </w:t>
      </w:r>
      <w:r w:rsidRPr="00C93E8D">
        <w:t>kap. 4</w:t>
      </w:r>
      <w:r>
        <w:t> </w:t>
      </w:r>
      <w:r w:rsidRPr="00C93E8D">
        <w:t>§</w:t>
      </w:r>
      <w:r>
        <w:t xml:space="preserve"> 6</w:t>
      </w:r>
      <w:r w:rsidRPr="00C93E8D">
        <w:t xml:space="preserve"> i Säkerhetspolisens verksamhet. Om det är förenligt med svenska intressen får personuppgifter lämnas ut till Interpol eller Euro</w:t>
      </w:r>
      <w:r>
        <w:softHyphen/>
      </w:r>
      <w:r w:rsidRPr="00C93E8D">
        <w:t>pol, eller till en polismyndighet eller åklagarmyndighet i en stat som är ansluten till Interpol, om det behövs för att myndigheten eller orga</w:t>
      </w:r>
      <w:r>
        <w:softHyphen/>
      </w:r>
      <w:r w:rsidRPr="00C93E8D">
        <w:t xml:space="preserve">nisationen ska kunna förebygga, förhindra, upptäcka, utreda eller </w:t>
      </w:r>
      <w:r>
        <w:t>beivra</w:t>
      </w:r>
      <w:r w:rsidRPr="00C93E8D">
        <w:t xml:space="preserve"> brott. Om det är förenligt med svenska intressen får personuppgifter ock</w:t>
      </w:r>
      <w:r>
        <w:softHyphen/>
      </w:r>
      <w:r w:rsidRPr="00C93E8D">
        <w:t>så lämnas ut till utländsk underrättelse- eller säkerhetstjänst. Personupp</w:t>
      </w:r>
      <w:r>
        <w:softHyphen/>
      </w:r>
      <w:r w:rsidRPr="00C93E8D">
        <w:t>gifter får dessutom lämnas ut till en utländsk myndighet eller mellanfolk</w:t>
      </w:r>
      <w:r>
        <w:softHyphen/>
      </w:r>
      <w:r w:rsidRPr="00C93E8D">
        <w:t>lig organisation, om utlämnandet följer av en internationell överenskom</w:t>
      </w:r>
      <w:r>
        <w:softHyphen/>
      </w:r>
      <w:r w:rsidRPr="00C93E8D">
        <w:t>melse som Sverige har tillträtt efter riksdagens godkännande.</w:t>
      </w:r>
    </w:p>
    <w:p w14:paraId="65F574D2" w14:textId="77777777" w:rsidR="000E3A6B" w:rsidRPr="00C93E8D" w:rsidRDefault="000E3A6B" w:rsidP="000E3A6B">
      <w:pPr>
        <w:pStyle w:val="Brdtextmedindrag"/>
      </w:pPr>
      <w:r w:rsidRPr="00C93E8D">
        <w:lastRenderedPageBreak/>
        <w:t>Säkerhets- och integritetsskyddsnämnden har vid en granskning uttalat sig om den bedömning som ska göras vid utlämnande med stöd av 2</w:t>
      </w:r>
      <w:r>
        <w:t> </w:t>
      </w:r>
      <w:r w:rsidRPr="00C93E8D">
        <w:t>kap. 15</w:t>
      </w:r>
      <w:r>
        <w:t> </w:t>
      </w:r>
      <w:r w:rsidRPr="00C93E8D">
        <w:t>§ polisdatalagen. Nämnden hänvisar till förarbetena till den tidigare gällande sekretesslagen (1980:100), där det anges att det intresse som sekretessen ska skydda ska tas med i bedömningen av om ett utlämnande kan anses förenligt med svenska intressen. Nämnden konstaterar att Säkerhetspolisens behov av att lämna uppgifter alltid måste vägas mot sekretessintresset, t.ex. det integritetsintrång och de konsekvenser som det kan innebära för den enskilde, vid bedömningen av om känslig underrättelseinformation kan lämnas till utlandet (se uttalande den 22</w:t>
      </w:r>
      <w:r>
        <w:t> </w:t>
      </w:r>
      <w:r w:rsidRPr="00C93E8D">
        <w:t>maj 2013, dnr 205–2012 s.</w:t>
      </w:r>
      <w:r>
        <w:t> </w:t>
      </w:r>
      <w:r w:rsidRPr="00C93E8D">
        <w:t>3).</w:t>
      </w:r>
    </w:p>
    <w:p w14:paraId="148F78C1" w14:textId="77777777" w:rsidR="000E3A6B" w:rsidRDefault="000E3A6B" w:rsidP="000E3A6B">
      <w:pPr>
        <w:pStyle w:val="Brdtextmedindrag"/>
      </w:pPr>
      <w:r w:rsidRPr="00C93E8D">
        <w:t>Säkerhetspolisen bör kunna lämna ut uppgifter till en utländsk myn</w:t>
      </w:r>
      <w:r>
        <w:softHyphen/>
      </w:r>
      <w:r w:rsidRPr="00C93E8D">
        <w:t>dighet eller mellanfolklig organisation i samma utsträckning som i</w:t>
      </w:r>
      <w:r>
        <w:t> </w:t>
      </w:r>
      <w:r w:rsidRPr="00C93E8D">
        <w:t>dag. En bestämmelse om det bör därför tas in i den nya lagen.</w:t>
      </w:r>
      <w:r>
        <w:t xml:space="preserve"> Det innebär att Säkerhetspolisen, innan uppgifter görs tillgängliga för direktåtkomst, måste pröva om utlämnandet är förenligt med svenska intressen.</w:t>
      </w:r>
    </w:p>
    <w:p w14:paraId="5F183D22" w14:textId="77777777" w:rsidR="000E3A6B" w:rsidRPr="00C93E8D" w:rsidRDefault="000E3A6B" w:rsidP="000E3A6B">
      <w:pPr>
        <w:pStyle w:val="Brdtextmedindrag"/>
      </w:pPr>
      <w:r w:rsidRPr="00C93E8D">
        <w:t>Det bör påpekas att när Säkerhetspolisen lämnar personuppgifter till mottagare i tredjeland eller till internationella organisationer måste myn</w:t>
      </w:r>
      <w:r>
        <w:softHyphen/>
      </w:r>
      <w:r w:rsidRPr="00C93E8D">
        <w:t>digheten se till att utlämnandet är förenligt med bestämmelserna om överf</w:t>
      </w:r>
      <w:r>
        <w:t>öring till sådana mottagare (</w:t>
      </w:r>
      <w:r w:rsidRPr="00605DCA">
        <w:t>avsnitt </w:t>
      </w:r>
      <w:r>
        <w:t>17.3 och 17.4</w:t>
      </w:r>
      <w:r w:rsidRPr="00C93E8D">
        <w:t>).</w:t>
      </w:r>
    </w:p>
    <w:p w14:paraId="3FEE23F5" w14:textId="77777777" w:rsidR="000E3A6B" w:rsidRDefault="000E3A6B" w:rsidP="000E3A6B">
      <w:pPr>
        <w:pStyle w:val="Rubrik3"/>
      </w:pPr>
      <w:bookmarkStart w:id="170" w:name="_Toc9328338"/>
      <w:bookmarkStart w:id="171" w:name="_Toc17451408"/>
      <w:r w:rsidRPr="00830920">
        <w:t xml:space="preserve">Uppgiftsskyldighet </w:t>
      </w:r>
      <w:r>
        <w:t>när det gäller</w:t>
      </w:r>
      <w:r w:rsidRPr="00830920">
        <w:t xml:space="preserve"> rättsstatistik</w:t>
      </w:r>
      <w:bookmarkEnd w:id="170"/>
      <w:bookmarkEnd w:id="171"/>
    </w:p>
    <w:p w14:paraId="2DE64958" w14:textId="77777777" w:rsidR="000E3A6B" w:rsidRPr="00A76360" w:rsidRDefault="000E3A6B" w:rsidP="000E3A6B">
      <w:pPr>
        <w:pStyle w:val="Brdtextram"/>
      </w:pPr>
      <w:r w:rsidRPr="00420062">
        <w:rPr>
          <w:b/>
        </w:rPr>
        <w:t>Regeringens förslag:</w:t>
      </w:r>
      <w:r>
        <w:t xml:space="preserve"> </w:t>
      </w:r>
      <w:r w:rsidRPr="00B475E6">
        <w:t>Personuppgifter som är nödvändiga för att framställa rättsstatistik ska lämnas till den myndighet som ansvarar för</w:t>
      </w:r>
      <w:r>
        <w:t xml:space="preserve"> att framställa sådan statistik.</w:t>
      </w:r>
    </w:p>
    <w:p w14:paraId="7698788D" w14:textId="77777777" w:rsidR="000E3A6B" w:rsidRPr="00A76360" w:rsidRDefault="000E3A6B" w:rsidP="000E3A6B">
      <w:pPr>
        <w:pStyle w:val="Brdtextmedindrag"/>
        <w:rPr>
          <w:sz w:val="8"/>
          <w:szCs w:val="8"/>
        </w:rPr>
      </w:pPr>
    </w:p>
    <w:p w14:paraId="5255B348" w14:textId="77777777" w:rsidR="000E3A6B" w:rsidRPr="002C6FF1" w:rsidRDefault="000E3A6B" w:rsidP="000E3A6B">
      <w:pPr>
        <w:pStyle w:val="Brdtextmedindrag"/>
        <w:rPr>
          <w:b/>
        </w:rPr>
      </w:pPr>
      <w:r w:rsidRPr="0006285B">
        <w:rPr>
          <w:b/>
        </w:rPr>
        <w:t>Utredningens förslag</w:t>
      </w:r>
      <w:r w:rsidRPr="008F0505">
        <w:t xml:space="preserve"> </w:t>
      </w:r>
      <w:r w:rsidRPr="002C6FF1">
        <w:t>överensstämmer med regeringens.</w:t>
      </w:r>
    </w:p>
    <w:p w14:paraId="3CCBA6F3" w14:textId="77777777" w:rsidR="000E3A6B" w:rsidRPr="002C6FF1" w:rsidRDefault="000E3A6B" w:rsidP="000E3A6B">
      <w:pPr>
        <w:pStyle w:val="Brdtextmedindrag"/>
        <w:rPr>
          <w:b/>
        </w:rPr>
      </w:pPr>
      <w:r w:rsidRPr="002C6FF1">
        <w:rPr>
          <w:b/>
        </w:rPr>
        <w:t>Remissinstanserna</w:t>
      </w:r>
      <w:r w:rsidRPr="002C6FF1">
        <w:t xml:space="preserve"> yttrar sig inte särskilt över förslaget.</w:t>
      </w:r>
    </w:p>
    <w:p w14:paraId="6BD0914A" w14:textId="77777777" w:rsidR="000E3A6B" w:rsidRDefault="000E3A6B" w:rsidP="000E3A6B">
      <w:pPr>
        <w:pStyle w:val="Brdtextmedindrag"/>
      </w:pPr>
      <w:r w:rsidRPr="002C6FF1">
        <w:rPr>
          <w:b/>
        </w:rPr>
        <w:t xml:space="preserve">Skälen för regeringens </w:t>
      </w:r>
      <w:r>
        <w:rPr>
          <w:b/>
        </w:rPr>
        <w:t>förslag</w:t>
      </w:r>
      <w:r w:rsidRPr="002C6FF1">
        <w:rPr>
          <w:b/>
        </w:rPr>
        <w:t>:</w:t>
      </w:r>
      <w:r>
        <w:rPr>
          <w:b/>
        </w:rPr>
        <w:t xml:space="preserve"> </w:t>
      </w:r>
      <w:r w:rsidRPr="008F0505">
        <w:t>Enligt 2</w:t>
      </w:r>
      <w:r>
        <w:t> kap. 14 </w:t>
      </w:r>
      <w:r w:rsidRPr="008F0505">
        <w:t>§ polisdatalagen ska personuppgifter som är nödvändiga för att framställa rättsstatistik lämnas till den myndighet som ansvarar för att framställa sådan statistik. Be</w:t>
      </w:r>
      <w:r>
        <w:softHyphen/>
      </w:r>
      <w:r w:rsidRPr="008F0505">
        <w:t>stämmelsen gäller för Säkerhetspolisen</w:t>
      </w:r>
      <w:r>
        <w:t xml:space="preserve"> genom en hänvisning i 6 kap. 4 § 6 polisdatalagen. Enligt 2 </w:t>
      </w:r>
      <w:r w:rsidRPr="008F0505">
        <w:t>§ förordningen (2016:1201) med instruk</w:t>
      </w:r>
      <w:r>
        <w:softHyphen/>
      </w:r>
      <w:r w:rsidRPr="008F0505">
        <w:t>tion för Brottsförebyggande rådet är rådet statist</w:t>
      </w:r>
      <w:r>
        <w:t>ikansvarig myndighet. Av 24 kap. 8 </w:t>
      </w:r>
      <w:r w:rsidRPr="008F0505">
        <w:t>§ första stycket offentlighets- och sekretesslagen</w:t>
      </w:r>
      <w:r>
        <w:t xml:space="preserve"> </w:t>
      </w:r>
      <w:r w:rsidRPr="008F0505">
        <w:t>gäller absolut sekretess för uppgifter om en enskilds pers</w:t>
      </w:r>
      <w:r>
        <w:t>onliga och ekono</w:t>
      </w:r>
      <w:r>
        <w:softHyphen/>
        <w:t>miska förhållan</w:t>
      </w:r>
      <w:r w:rsidRPr="008F0505">
        <w:t xml:space="preserve">den i sådan särskild verksamhet </w:t>
      </w:r>
      <w:r>
        <w:t xml:space="preserve">hos en myndighet som avser framställning av statistik. </w:t>
      </w:r>
    </w:p>
    <w:p w14:paraId="6B45F909" w14:textId="77777777" w:rsidR="000E3A6B" w:rsidRDefault="000E3A6B" w:rsidP="000E3A6B">
      <w:pPr>
        <w:pStyle w:val="Brdtextmedindrag"/>
      </w:pPr>
      <w:r>
        <w:t>Skyldigheten att lämna uppgifter till rättsstatistiken regleras numera i 2 kap. 21 § brottsdatalagen</w:t>
      </w:r>
      <w:r w:rsidRPr="00814C98">
        <w:t>.</w:t>
      </w:r>
      <w:r>
        <w:t xml:space="preserve"> </w:t>
      </w:r>
      <w:r w:rsidRPr="008F0505">
        <w:t>En motsvarande bestämmelse bör finnas i den nya lagen.</w:t>
      </w:r>
    </w:p>
    <w:p w14:paraId="64A05618" w14:textId="77777777" w:rsidR="00973CF1" w:rsidRDefault="00973CF1" w:rsidP="000E3A6B">
      <w:pPr>
        <w:pStyle w:val="Brdtextmedindrag"/>
      </w:pPr>
    </w:p>
    <w:p w14:paraId="3B62BBFE" w14:textId="059FF5AB" w:rsidR="00EC7039" w:rsidRDefault="00EC7039" w:rsidP="000E3A6B">
      <w:pPr>
        <w:pStyle w:val="Brdtextmedindrag"/>
        <w:sectPr w:rsidR="00EC7039" w:rsidSect="000E3A6B">
          <w:headerReference w:type="even" r:id="rId72"/>
          <w:headerReference w:type="default" r:id="rId73"/>
          <w:footerReference w:type="even" r:id="rId74"/>
          <w:footerReference w:type="default" r:id="rId75"/>
          <w:footerReference w:type="first" r:id="rId76"/>
          <w:type w:val="continuous"/>
          <w:pgSz w:w="9356" w:h="13721" w:code="9"/>
          <w:pgMar w:top="794" w:right="2438" w:bottom="1191" w:left="1021" w:header="0" w:footer="709" w:gutter="0"/>
          <w:cols w:space="708"/>
          <w:docGrid w:linePitch="360"/>
        </w:sectPr>
      </w:pPr>
    </w:p>
    <w:p w14:paraId="55D2DFB5" w14:textId="77777777" w:rsidR="000E3A6B" w:rsidRDefault="000E3A6B" w:rsidP="00973CF1">
      <w:pPr>
        <w:pStyle w:val="Rubrik1"/>
        <w:spacing w:before="0"/>
      </w:pPr>
      <w:bookmarkStart w:id="172" w:name="_Toc9328339"/>
      <w:bookmarkStart w:id="173" w:name="_Toc17451409"/>
      <w:r w:rsidRPr="00DB71CD">
        <w:lastRenderedPageBreak/>
        <w:t>Längsta tid som personuppgifter får behandlas</w:t>
      </w:r>
      <w:bookmarkEnd w:id="172"/>
      <w:bookmarkEnd w:id="173"/>
    </w:p>
    <w:p w14:paraId="15DCF3D4" w14:textId="77777777" w:rsidR="000E3A6B" w:rsidRDefault="000E3A6B" w:rsidP="000E3A6B">
      <w:pPr>
        <w:pStyle w:val="Rubrik2"/>
        <w:spacing w:before="0"/>
      </w:pPr>
      <w:bookmarkStart w:id="174" w:name="_Toc9328340"/>
      <w:bookmarkStart w:id="175" w:name="_Toc17451410"/>
      <w:r>
        <w:t>Struktur och terminologi i den nya lagen</w:t>
      </w:r>
      <w:bookmarkEnd w:id="174"/>
      <w:bookmarkEnd w:id="175"/>
    </w:p>
    <w:p w14:paraId="5882D405" w14:textId="77777777" w:rsidR="000E3A6B" w:rsidRDefault="000E3A6B" w:rsidP="000E3A6B">
      <w:pPr>
        <w:pStyle w:val="Brdtextram"/>
      </w:pPr>
      <w:r w:rsidRPr="00420062">
        <w:rPr>
          <w:b/>
        </w:rPr>
        <w:t xml:space="preserve">Regeringens </w:t>
      </w:r>
      <w:r>
        <w:rPr>
          <w:b/>
        </w:rPr>
        <w:t>förslag</w:t>
      </w:r>
      <w:r w:rsidRPr="00420062">
        <w:rPr>
          <w:b/>
        </w:rPr>
        <w:t>:</w:t>
      </w:r>
      <w:r>
        <w:t xml:space="preserve"> </w:t>
      </w:r>
      <w:r w:rsidRPr="00DB71CD">
        <w:t>Bestämmelser som motsvarar befintliga be</w:t>
      </w:r>
      <w:r>
        <w:softHyphen/>
      </w:r>
      <w:r w:rsidRPr="00DB71CD">
        <w:t>stämmelser</w:t>
      </w:r>
      <w:r>
        <w:t xml:space="preserve"> i polisdatalagen</w:t>
      </w:r>
      <w:r w:rsidRPr="00DB71CD">
        <w:t xml:space="preserve"> om bevarande och gallring </w:t>
      </w:r>
      <w:r>
        <w:t>ska tas in</w:t>
      </w:r>
      <w:r w:rsidRPr="00DB71CD">
        <w:t xml:space="preserve"> i </w:t>
      </w:r>
      <w:r>
        <w:t>den nya lagen. D</w:t>
      </w:r>
      <w:r w:rsidRPr="00DB71CD">
        <w:t xml:space="preserve">e </w:t>
      </w:r>
      <w:r>
        <w:t>ska</w:t>
      </w:r>
      <w:r w:rsidRPr="00DB71CD">
        <w:t xml:space="preserve"> formuleras så att det tydligt framgår att det är fråga om dataskyddsbestämmelser. </w:t>
      </w:r>
    </w:p>
    <w:p w14:paraId="2E0CB303" w14:textId="77777777" w:rsidR="000E3A6B" w:rsidRPr="00A76360" w:rsidRDefault="000E3A6B" w:rsidP="000E3A6B">
      <w:pPr>
        <w:pStyle w:val="Brdtextmedindrag"/>
        <w:rPr>
          <w:sz w:val="8"/>
          <w:szCs w:val="8"/>
        </w:rPr>
      </w:pPr>
    </w:p>
    <w:p w14:paraId="383C42D9" w14:textId="77777777" w:rsidR="000E3A6B" w:rsidRDefault="000E3A6B" w:rsidP="000E3A6B">
      <w:pPr>
        <w:pStyle w:val="Brdtextmedindrag"/>
      </w:pPr>
      <w:r w:rsidRPr="0006285B">
        <w:rPr>
          <w:b/>
        </w:rPr>
        <w:t>Utredningens förslag</w:t>
      </w:r>
      <w:r>
        <w:rPr>
          <w:b/>
        </w:rPr>
        <w:t xml:space="preserve"> </w:t>
      </w:r>
      <w:r>
        <w:t>överensstämmer med regeringens.</w:t>
      </w:r>
    </w:p>
    <w:p w14:paraId="7ADD409E" w14:textId="77777777" w:rsidR="000E3A6B" w:rsidRPr="003072AA" w:rsidRDefault="000E3A6B" w:rsidP="000E3A6B">
      <w:pPr>
        <w:pStyle w:val="Brdtextmedindrag"/>
      </w:pPr>
      <w:r w:rsidRPr="00AA1DC4">
        <w:rPr>
          <w:b/>
        </w:rPr>
        <w:t>Remissinstanserna:</w:t>
      </w:r>
      <w:r w:rsidRPr="003072AA">
        <w:t xml:space="preserve"> </w:t>
      </w:r>
      <w:r w:rsidRPr="003072AA">
        <w:rPr>
          <w:i/>
        </w:rPr>
        <w:t>Kammarrätten i Stockholm</w:t>
      </w:r>
      <w:r w:rsidRPr="003072AA">
        <w:rPr>
          <w:b/>
        </w:rPr>
        <w:t xml:space="preserve"> </w:t>
      </w:r>
      <w:r w:rsidRPr="003072AA">
        <w:t>påpekar att de olika tidsfristerna för hur länge personuppgift</w:t>
      </w:r>
      <w:r>
        <w:t>er får behandlas är mycket svår</w:t>
      </w:r>
      <w:r>
        <w:softHyphen/>
      </w:r>
      <w:r w:rsidRPr="003072AA">
        <w:t>överskådliga och att det skulle vara bra o</w:t>
      </w:r>
      <w:r>
        <w:t>m det gick att hitta ett mer en</w:t>
      </w:r>
      <w:r>
        <w:softHyphen/>
      </w:r>
      <w:r w:rsidRPr="003072AA">
        <w:t>hetligt system.</w:t>
      </w:r>
      <w:r w:rsidRPr="00017512">
        <w:rPr>
          <w:i/>
        </w:rPr>
        <w:t xml:space="preserve"> Riksarkivet </w:t>
      </w:r>
      <w:r w:rsidRPr="00017512">
        <w:t>ser positivt på att terminologin på området renodlas så att begreppen beva</w:t>
      </w:r>
      <w:r w:rsidRPr="00017512">
        <w:softHyphen/>
        <w:t>rande och gallring endast används i arkiv</w:t>
      </w:r>
      <w:r>
        <w:softHyphen/>
      </w:r>
      <w:r w:rsidRPr="00017512">
        <w:t>lagens (1990:782) mening.</w:t>
      </w:r>
      <w:r w:rsidRPr="00017512">
        <w:rPr>
          <w:i/>
        </w:rPr>
        <w:t xml:space="preserve"> </w:t>
      </w:r>
      <w:r w:rsidRPr="00017512">
        <w:t>Riksarkivet välkomnar att det slås fast att reg</w:t>
      </w:r>
      <w:r>
        <w:softHyphen/>
      </w:r>
      <w:r w:rsidRPr="00017512">
        <w:t xml:space="preserve">leringen inte hindrar att en myndighet arkiverar och bevarar allmänna handlingar. </w:t>
      </w:r>
    </w:p>
    <w:p w14:paraId="1504D9AC" w14:textId="77777777" w:rsidR="000E3A6B" w:rsidRDefault="000E3A6B" w:rsidP="000E3A6B">
      <w:pPr>
        <w:pStyle w:val="Rubrik4utannumrering"/>
      </w:pPr>
      <w:r>
        <w:t>Skälen för regeringens förslag</w:t>
      </w:r>
    </w:p>
    <w:p w14:paraId="761F6117" w14:textId="77777777" w:rsidR="000E3A6B" w:rsidRDefault="000E3A6B" w:rsidP="000E3A6B">
      <w:pPr>
        <w:pStyle w:val="Rubrik5utannumrering"/>
        <w:spacing w:before="0"/>
      </w:pPr>
      <w:r>
        <w:t>Olika typer av bestämmelser</w:t>
      </w:r>
    </w:p>
    <w:p w14:paraId="2CDCA5BE" w14:textId="77777777" w:rsidR="000E3A6B" w:rsidRDefault="000E3A6B" w:rsidP="000E3A6B">
      <w:pPr>
        <w:pStyle w:val="Brdtext"/>
      </w:pPr>
      <w:r>
        <w:t>Enligt huvudregeln i 6 kap. 6 </w:t>
      </w:r>
      <w:r w:rsidRPr="00AA1DC4">
        <w:t>§ första</w:t>
      </w:r>
      <w:r>
        <w:t xml:space="preserve"> stycket polisdatalagen (2010:361) får per</w:t>
      </w:r>
      <w:r w:rsidRPr="00AA1DC4">
        <w:t>sonuppgifter som Säkerhetspolisen behandlar inte bevaras under längre tid än vad som behövs för något eller några av de än</w:t>
      </w:r>
      <w:r>
        <w:t>damål som anges i kapitlet. Därutöver finns det i 6 </w:t>
      </w:r>
      <w:r w:rsidRPr="00AA1DC4">
        <w:t>kap. polisdatalagen ytterligare två typer av bestämmelser om bevaran</w:t>
      </w:r>
      <w:r>
        <w:t>de och gallring av personuppgif</w:t>
      </w:r>
      <w:r w:rsidRPr="00AA1DC4">
        <w:t>ter. De gäller enbart personuppgifter som behandlas automatiserat.</w:t>
      </w:r>
    </w:p>
    <w:p w14:paraId="27CF4391" w14:textId="77777777" w:rsidR="000E3A6B" w:rsidRDefault="000E3A6B" w:rsidP="000E3A6B">
      <w:pPr>
        <w:pStyle w:val="Brdtextmedindrag"/>
      </w:pPr>
      <w:r w:rsidRPr="00AA1DC4">
        <w:t>Den ena typen är bestämm</w:t>
      </w:r>
      <w:r>
        <w:t>elser om gallring och finns i 6 </w:t>
      </w:r>
      <w:r w:rsidRPr="00AA1DC4">
        <w:t>kap. 7 och 12</w:t>
      </w:r>
      <w:r>
        <w:t> </w:t>
      </w:r>
      <w:r w:rsidRPr="00AA1DC4">
        <w:t>§§. De gäller för personuppgifter som inte förekommer i ärenden om utredning av eller lagföring för brott. Regleringen innebär att personupp</w:t>
      </w:r>
      <w:r>
        <w:softHyphen/>
      </w:r>
      <w:r w:rsidRPr="00AA1DC4">
        <w:t>gifterna inte får behandlas automatiserat efter vissa i lagen angivna tids</w:t>
      </w:r>
      <w:r>
        <w:softHyphen/>
      </w:r>
      <w:r w:rsidRPr="00AA1DC4">
        <w:t xml:space="preserve">frister. De får alltså inte heller </w:t>
      </w:r>
      <w:r>
        <w:t xml:space="preserve">som utgångspunkt </w:t>
      </w:r>
      <w:r w:rsidRPr="00AA1DC4">
        <w:t>arkiveras digi</w:t>
      </w:r>
      <w:r>
        <w:t>talt. Det följer av att det i 2 kap. 2 § andra stycket polisdatalagen görs undantag från 8 </w:t>
      </w:r>
      <w:r w:rsidRPr="00AA1DC4">
        <w:t>§ andra stycket personuppgiftslage</w:t>
      </w:r>
      <w:r>
        <w:t>n (1998:204), som föreskriver att arkivlag</w:t>
      </w:r>
      <w:r w:rsidRPr="00AA1DC4">
        <w:t>stiftningen har företräde framför personuppgiftslagstiftningen.</w:t>
      </w:r>
      <w:r>
        <w:t xml:space="preserve"> Bestämmelsen gäller för Säkerhetspolisen genom en hänvisning i 6 kap. 4 § 1. Be</w:t>
      </w:r>
      <w:r w:rsidRPr="00AA1DC4">
        <w:t>handling för arkivändamål är doc</w:t>
      </w:r>
      <w:r>
        <w:t>k tillåten om det med stöd av 6 kap. 7 § tredje stycket eller 6 kap. 14 </w:t>
      </w:r>
      <w:r w:rsidRPr="00AA1DC4">
        <w:t>§ har meddelats föreskrif</w:t>
      </w:r>
      <w:r>
        <w:softHyphen/>
      </w:r>
      <w:r w:rsidRPr="00AA1DC4">
        <w:t>ter om att personuppgifterna får bevaras för historiska, statistiska eller vetenskapliga ändamål.</w:t>
      </w:r>
    </w:p>
    <w:p w14:paraId="555FC779" w14:textId="77777777" w:rsidR="000E3A6B" w:rsidRDefault="000E3A6B" w:rsidP="000E3A6B">
      <w:pPr>
        <w:pStyle w:val="Brdtextmedindrag"/>
      </w:pPr>
      <w:r w:rsidRPr="001404A3">
        <w:t xml:space="preserve">Den andra </w:t>
      </w:r>
      <w:r>
        <w:t xml:space="preserve">typen av bestämmelser </w:t>
      </w:r>
      <w:r w:rsidRPr="001404A3">
        <w:t>begränsar möjligheten att behandla personuppgifter i myndighetens brottsbekämpande verksamhet.</w:t>
      </w:r>
      <w:r>
        <w:t xml:space="preserve"> De finns i 6 kap. 13 </w:t>
      </w:r>
      <w:r w:rsidRPr="001404A3">
        <w:t>§ polisdatalagen, som hänvisar till 3</w:t>
      </w:r>
      <w:r>
        <w:t> </w:t>
      </w:r>
      <w:r w:rsidRPr="001404A3">
        <w:t xml:space="preserve">kap. </w:t>
      </w:r>
      <w:r>
        <w:t>9–13 </w:t>
      </w:r>
      <w:r w:rsidRPr="001404A3">
        <w:t>§§ samma lag. Bestämmelserna gäller för personuppgifter som har gjorts gemensamt tillgängliga i ärenden om utredning av eller lagföring för brott. De för</w:t>
      </w:r>
      <w:r>
        <w:t>e</w:t>
      </w:r>
      <w:r>
        <w:softHyphen/>
        <w:t>skriver hur länge personuppgif</w:t>
      </w:r>
      <w:r w:rsidRPr="001404A3">
        <w:t>terna får behandlas i den brottsbekäm</w:t>
      </w:r>
      <w:r>
        <w:softHyphen/>
      </w:r>
      <w:r w:rsidRPr="001404A3">
        <w:t>pande verksamheten men det hindrar inte</w:t>
      </w:r>
      <w:r>
        <w:t>, till skillnad från bestämmel</w:t>
      </w:r>
      <w:r>
        <w:softHyphen/>
        <w:t>serna om gallring,</w:t>
      </w:r>
      <w:r w:rsidRPr="001404A3">
        <w:t xml:space="preserve"> att </w:t>
      </w:r>
      <w:r>
        <w:t xml:space="preserve">handlingarna arkiveras digitalt enligt arkivlagens </w:t>
      </w:r>
      <w:r>
        <w:lastRenderedPageBreak/>
        <w:t>bestämmelser. När behandling inte längre är tillåten för brottsbekäm</w:t>
      </w:r>
      <w:r>
        <w:softHyphen/>
        <w:t>pande ändamål kan bevarande således ske för arkivändamål utan att det krävs särskilda föreskrifter om det.</w:t>
      </w:r>
    </w:p>
    <w:p w14:paraId="567456D4" w14:textId="77777777" w:rsidR="000E3A6B" w:rsidRDefault="000E3A6B" w:rsidP="000E3A6B">
      <w:pPr>
        <w:pStyle w:val="Brdtextmedindrag"/>
      </w:pPr>
      <w:r>
        <w:t>I 6 kap. 6 </w:t>
      </w:r>
      <w:r w:rsidRPr="001404A3">
        <w:t xml:space="preserve">§ tredje stycket </w:t>
      </w:r>
      <w:r>
        <w:t>upplyses om att regeringen eller den myn</w:t>
      </w:r>
      <w:r>
        <w:softHyphen/>
        <w:t xml:space="preserve">dighet som regeringen bestämmer kan </w:t>
      </w:r>
      <w:r w:rsidRPr="001404A3">
        <w:t>meddela föreskrifter om digital arkivering</w:t>
      </w:r>
      <w:r>
        <w:t xml:space="preserve"> och om att vissa kategorier av personuppgifter får behandlas i den brottsbekämpande verksamheten under längre tid än vad som annars är föreskrivet</w:t>
      </w:r>
      <w:r w:rsidRPr="001404A3">
        <w:t>.</w:t>
      </w:r>
      <w:r>
        <w:t xml:space="preserve"> Sådana föreskrifter finns i </w:t>
      </w:r>
      <w:r w:rsidRPr="006F4363">
        <w:t>20–26 §§</w:t>
      </w:r>
      <w:r>
        <w:t xml:space="preserve"> polisdataförordningen (2010:1155). Av </w:t>
      </w:r>
      <w:r w:rsidRPr="006F4363">
        <w:t>19 §</w:t>
      </w:r>
      <w:r>
        <w:t xml:space="preserve"> framgår att personuppgifter som arkiveras digitalt ska avskiljas från den brottsbekämpande verksamheten och att åtkomst till uppgifterna ska begränsas på visst sätt.</w:t>
      </w:r>
    </w:p>
    <w:p w14:paraId="4833F61B" w14:textId="77777777" w:rsidR="000E3A6B" w:rsidRDefault="000E3A6B" w:rsidP="000E3A6B">
      <w:pPr>
        <w:pStyle w:val="Rubrik5utannumrering"/>
      </w:pPr>
      <w:bookmarkStart w:id="176" w:name="_Hlk7525379"/>
      <w:r>
        <w:t>Regleringen bör samlas i ett särskilt kapitel</w:t>
      </w:r>
      <w:bookmarkEnd w:id="176"/>
    </w:p>
    <w:p w14:paraId="0C7543A7" w14:textId="77777777" w:rsidR="000E3A6B" w:rsidRPr="007602EB" w:rsidRDefault="000E3A6B" w:rsidP="000E3A6B">
      <w:pPr>
        <w:pStyle w:val="Brdtext"/>
      </w:pPr>
      <w:r w:rsidRPr="00071153">
        <w:t>Bestämmelser som reglerar hur länge personuppgifter får behandlas är viktiga för att skydda den personliga integriteten. Det bör därför tas in bestämmelser i den nya lagen som motsvarar regleringen i polisdatalagen om hur länge olika type</w:t>
      </w:r>
      <w:r>
        <w:t>r av personuppgifter får be</w:t>
      </w:r>
      <w:r w:rsidRPr="00071153">
        <w:t xml:space="preserve">handlas. De </w:t>
      </w:r>
      <w:r>
        <w:t>bör</w:t>
      </w:r>
      <w:r w:rsidRPr="00071153">
        <w:t xml:space="preserve"> samlas i ett särskilt kapitel </w:t>
      </w:r>
      <w:r>
        <w:t>för att ge tillämparen bättre överblick över hur länge personuppgifter får behandlas enligt lagen. Samma lösning har valts i övriga registerförfattningar (Brottsdatalag – kompletterande lagstiftning</w:t>
      </w:r>
      <w:r w:rsidRPr="001766AA">
        <w:t>,</w:t>
      </w:r>
      <w:r w:rsidRPr="00071153">
        <w:rPr>
          <w:highlight w:val="yellow"/>
        </w:rPr>
        <w:t xml:space="preserve"> </w:t>
      </w:r>
      <w:r w:rsidRPr="004908AB">
        <w:t>prop. 2017/18:</w:t>
      </w:r>
      <w:r>
        <w:t>269, s. 121)</w:t>
      </w:r>
      <w:r w:rsidRPr="00071153">
        <w:t>.</w:t>
      </w:r>
    </w:p>
    <w:p w14:paraId="09B108FB" w14:textId="77777777" w:rsidR="000E3A6B" w:rsidRDefault="000E3A6B" w:rsidP="000E3A6B">
      <w:pPr>
        <w:pStyle w:val="Rubrik5utannumrering"/>
      </w:pPr>
      <w:r>
        <w:t xml:space="preserve">Bestämmelserna om bevarande och gallring är dataskyddsbestämmelser </w:t>
      </w:r>
    </w:p>
    <w:p w14:paraId="67B23835" w14:textId="77777777" w:rsidR="000E3A6B" w:rsidRDefault="000E3A6B" w:rsidP="000E3A6B">
      <w:pPr>
        <w:pStyle w:val="Brdtext"/>
      </w:pPr>
      <w:r>
        <w:t>Utgångspunkten i det arkivrättsliga regelverket är att uppgifter ska beva</w:t>
      </w:r>
      <w:r>
        <w:softHyphen/>
        <w:t>ras, medan presumtionen i regelverk som skyddar personuppgifter är den omvända. Gallring enligt det arkivrättsliga regelverket syftar till att be</w:t>
      </w:r>
      <w:r>
        <w:softHyphen/>
        <w:t>gränsa arkivens omfattning bland annat för att därmed öka deras tillgäng</w:t>
      </w:r>
      <w:r>
        <w:softHyphen/>
        <w:t>lighet, medan gallring enligt registerförfattningarna syftar till att skydda enskildas personliga integritet (se exempelvis Integritet och effektivitet i polisens brottsbekämpande verksamhet, prop. 2009/10:85, s. 207 f. och Tullbrottsdatalagen, prop. 2016/17:91, s. 169). I de brottsbekämpande myndigheternas registerförfattningar har terminologin renodlats för att så långt möjligt skilja mellan arkivrättsliga regler och regler om dataskydd. Orden bevarande och gallring används där enbart i den betydelse de har i arkivlagstiftningen. När syftet med bestämmelserna är att skydda den personliga integriteten anges i stället den yttersta gränsen för hur länge personuppgifterna får behandlas. Det gäller både i bestämmelser som motsvarar de nuvarande gallringsbestämmelserna och i bestämmelser som begränsar möjligheten att behandla personuppgifter i den brottsbe</w:t>
      </w:r>
      <w:r>
        <w:softHyphen/>
        <w:t xml:space="preserve">kämpande verksamheten </w:t>
      </w:r>
      <w:r w:rsidRPr="004908AB">
        <w:t>(prop. 2017/18:</w:t>
      </w:r>
      <w:r>
        <w:t xml:space="preserve">269 s. 120 f.). Regeringen har där även bemött </w:t>
      </w:r>
      <w:r w:rsidRPr="000920FF">
        <w:rPr>
          <w:i/>
        </w:rPr>
        <w:t>Kammarrätten i Stockholms</w:t>
      </w:r>
      <w:r>
        <w:t xml:space="preserve"> synpunkter på att regleringen är svåröverskådlig.</w:t>
      </w:r>
    </w:p>
    <w:p w14:paraId="3B233DD8" w14:textId="77777777" w:rsidR="000E3A6B" w:rsidRDefault="000E3A6B" w:rsidP="000E3A6B">
      <w:pPr>
        <w:pStyle w:val="Brdtextmedindrag"/>
      </w:pPr>
      <w:r>
        <w:t>Regleringen i den nya lagen bör utformas på motsvarande sätt och bestämmelserna formuleras så att de genomgående anger den längsta tid uppgifterna får behandlas. Avsikten är dock inte att den ändrade termino</w:t>
      </w:r>
      <w:r>
        <w:softHyphen/>
        <w:t xml:space="preserve">login ska föranleda några ändringar i sak. </w:t>
      </w:r>
    </w:p>
    <w:p w14:paraId="52085338" w14:textId="77777777" w:rsidR="000E3A6B" w:rsidRDefault="000E3A6B" w:rsidP="000E3A6B">
      <w:pPr>
        <w:pStyle w:val="Rubrik2"/>
      </w:pPr>
      <w:bookmarkStart w:id="177" w:name="_Toc9328341"/>
      <w:bookmarkStart w:id="178" w:name="_Toc17451411"/>
      <w:r w:rsidRPr="007E28B2">
        <w:lastRenderedPageBreak/>
        <w:t>Hur länge får personuppgifter behandlas?</w:t>
      </w:r>
      <w:bookmarkEnd w:id="177"/>
      <w:bookmarkEnd w:id="178"/>
    </w:p>
    <w:p w14:paraId="246D7DB0" w14:textId="77777777" w:rsidR="000E3A6B" w:rsidRPr="00386CC1" w:rsidRDefault="000E3A6B" w:rsidP="000E3A6B">
      <w:pPr>
        <w:pStyle w:val="Rubrik3"/>
        <w:spacing w:before="0"/>
      </w:pPr>
      <w:bookmarkStart w:id="179" w:name="_Toc9328342"/>
      <w:bookmarkStart w:id="180" w:name="_Toc17451412"/>
      <w:r>
        <w:t>Den längsta tid som personuppgifter får behandlas</w:t>
      </w:r>
      <w:bookmarkEnd w:id="179"/>
      <w:bookmarkEnd w:id="180"/>
    </w:p>
    <w:p w14:paraId="177B8376" w14:textId="77777777" w:rsidR="000E3A6B" w:rsidRPr="00A76360" w:rsidRDefault="000E3A6B" w:rsidP="000E3A6B">
      <w:pPr>
        <w:pStyle w:val="Brdtextram"/>
      </w:pPr>
      <w:r w:rsidRPr="00420062">
        <w:rPr>
          <w:b/>
        </w:rPr>
        <w:t>Regeringens förslag:</w:t>
      </w:r>
      <w:r>
        <w:t xml:space="preserve"> </w:t>
      </w:r>
      <w:r w:rsidRPr="007813D0">
        <w:t xml:space="preserve">Personuppgifter </w:t>
      </w:r>
      <w:r>
        <w:t>får inte</w:t>
      </w:r>
      <w:r w:rsidRPr="007813D0">
        <w:t xml:space="preserve"> behandlas under längre tid än vad </w:t>
      </w:r>
      <w:r w:rsidRPr="005D4B27">
        <w:t xml:space="preserve">som </w:t>
      </w:r>
      <w:r>
        <w:t>är nödvändigt med hänsyn till ändamålet med behand</w:t>
      </w:r>
      <w:r>
        <w:softHyphen/>
        <w:t xml:space="preserve">lingen. </w:t>
      </w:r>
      <w:r w:rsidRPr="007813D0">
        <w:t>Det hindrar inte att Säkerhetspolisen arkiverar och bevarar all</w:t>
      </w:r>
      <w:r>
        <w:softHyphen/>
      </w:r>
      <w:r w:rsidRPr="007813D0">
        <w:t>männa handlingar eller att arkivmaterial lämnas till en arkivmyn</w:t>
      </w:r>
      <w:r>
        <w:softHyphen/>
      </w:r>
      <w:r w:rsidRPr="007813D0">
        <w:t>dighet.</w:t>
      </w:r>
    </w:p>
    <w:p w14:paraId="786EF405" w14:textId="77777777" w:rsidR="000E3A6B" w:rsidRPr="00A76360" w:rsidRDefault="000E3A6B" w:rsidP="000E3A6B">
      <w:pPr>
        <w:pStyle w:val="Brdtextmedindrag"/>
        <w:rPr>
          <w:sz w:val="8"/>
          <w:szCs w:val="8"/>
        </w:rPr>
      </w:pPr>
    </w:p>
    <w:p w14:paraId="53945FD2" w14:textId="77777777" w:rsidR="000E3A6B" w:rsidRDefault="000E3A6B" w:rsidP="000E3A6B">
      <w:pPr>
        <w:pStyle w:val="Brdtextmedindrag"/>
      </w:pPr>
      <w:r w:rsidRPr="0006285B">
        <w:rPr>
          <w:b/>
        </w:rPr>
        <w:t>Utredningens förslag:</w:t>
      </w:r>
      <w:r>
        <w:t xml:space="preserve"> överensstämmer i huvudsak med regeringens.</w:t>
      </w:r>
    </w:p>
    <w:p w14:paraId="7E2CECCD" w14:textId="77777777" w:rsidR="000E3A6B" w:rsidRPr="00EB6594" w:rsidRDefault="000E3A6B" w:rsidP="000E3A6B">
      <w:pPr>
        <w:pStyle w:val="Brdtextmedindrag"/>
        <w:rPr>
          <w:b/>
        </w:rPr>
      </w:pPr>
      <w:r w:rsidRPr="00EB6594">
        <w:rPr>
          <w:b/>
        </w:rPr>
        <w:t>Remissinstanserna:</w:t>
      </w:r>
      <w:r>
        <w:rPr>
          <w:b/>
        </w:rPr>
        <w:t xml:space="preserve"> </w:t>
      </w:r>
      <w:r>
        <w:rPr>
          <w:i/>
        </w:rPr>
        <w:t xml:space="preserve">Säkerhetspolisen </w:t>
      </w:r>
      <w:r>
        <w:t>anför att prövningen hur länge personuppgifterna får behandlas bör göras mot de ändamål för vilka upp</w:t>
      </w:r>
      <w:r>
        <w:softHyphen/>
        <w:t>gifterna behandlas, inte mot syftena som utredningen föreslår. Myndig</w:t>
      </w:r>
      <w:r>
        <w:softHyphen/>
        <w:t>heten anser vidare</w:t>
      </w:r>
      <w:r w:rsidRPr="00FF19C8">
        <w:t xml:space="preserve"> att rekvisitet nödvändigt ska ersättas med behövs</w:t>
      </w:r>
      <w:r>
        <w:t>.</w:t>
      </w:r>
      <w:r w:rsidRPr="001D7097">
        <w:rPr>
          <w:rFonts w:asciiTheme="minorHAnsi" w:hAnsiTheme="minorHAnsi"/>
          <w:i/>
          <w:sz w:val="22"/>
        </w:rPr>
        <w:t xml:space="preserve"> </w:t>
      </w:r>
      <w:r>
        <w:rPr>
          <w:i/>
        </w:rPr>
        <w:t>Riksarki</w:t>
      </w:r>
      <w:r w:rsidRPr="001D7097">
        <w:rPr>
          <w:i/>
        </w:rPr>
        <w:t xml:space="preserve">vet </w:t>
      </w:r>
      <w:r>
        <w:t>anser</w:t>
      </w:r>
      <w:r w:rsidRPr="001D7097">
        <w:t xml:space="preserve"> att det i fråga om lämplig skyddsåtgärd för att skydda den enskildes integritet vid arkivering in</w:t>
      </w:r>
      <w:r>
        <w:t>te alltid är säkrare med arkive</w:t>
      </w:r>
      <w:r>
        <w:softHyphen/>
      </w:r>
      <w:r w:rsidRPr="001D7097">
        <w:t>ring på papper än elektronisk sådan. Riksarkivet bedömer också att inte</w:t>
      </w:r>
      <w:r w:rsidRPr="001D7097">
        <w:softHyphen/>
        <w:t>gritetskänsliga personuppgifter som huvudregel inte bör gallras och att sådana uppgifter i stället bör skyddas genom bestämmelser om sekretess och informationssäker behandling av uppgifterna.</w:t>
      </w:r>
    </w:p>
    <w:p w14:paraId="1C857BCC" w14:textId="77777777" w:rsidR="000E3A6B" w:rsidRDefault="000E3A6B" w:rsidP="000E3A6B">
      <w:pPr>
        <w:pStyle w:val="Rubrik4utannumrering"/>
      </w:pPr>
      <w:r>
        <w:t>Skälen för regeringens förslag</w:t>
      </w:r>
    </w:p>
    <w:p w14:paraId="47EAF662" w14:textId="77777777" w:rsidR="000E3A6B" w:rsidRPr="005F0B29" w:rsidRDefault="000E3A6B" w:rsidP="000E3A6B">
      <w:pPr>
        <w:pStyle w:val="Rubrik5utannumrering"/>
        <w:spacing w:before="0"/>
      </w:pPr>
      <w:r w:rsidRPr="00930EA4">
        <w:t xml:space="preserve">Personuppgifter får bara behandlas så länge de behövs för ändamål inom </w:t>
      </w:r>
      <w:r>
        <w:t>lagens</w:t>
      </w:r>
      <w:r w:rsidRPr="00930EA4">
        <w:t xml:space="preserve"> tillämpningsområde.</w:t>
      </w:r>
    </w:p>
    <w:p w14:paraId="1BFAED10" w14:textId="77777777" w:rsidR="000E3A6B" w:rsidRPr="002D23E7" w:rsidRDefault="000E3A6B" w:rsidP="000E3A6B">
      <w:pPr>
        <w:pStyle w:val="Brdtext"/>
      </w:pPr>
      <w:r>
        <w:t>Enligt huvudregeln i 6 kap. 6 </w:t>
      </w:r>
      <w:r w:rsidRPr="005F0B29">
        <w:t>§ första</w:t>
      </w:r>
      <w:r>
        <w:t xml:space="preserve"> stycket polisdatalagen får per</w:t>
      </w:r>
      <w:r w:rsidRPr="005F0B29">
        <w:t>son</w:t>
      </w:r>
      <w:r>
        <w:softHyphen/>
      </w:r>
      <w:r w:rsidRPr="005F0B29">
        <w:t xml:space="preserve">uppgifter inte bevaras under längre tid än vad som behövs för något eller några av de ändamål som anges i kapitlet. </w:t>
      </w:r>
      <w:r>
        <w:t xml:space="preserve">En motsvarande bestämmelse </w:t>
      </w:r>
      <w:r w:rsidRPr="005F0B29">
        <w:t>bör tas in i den nya lagen. För att tydliggöra att det inte är fråga om bevarande i arkivlagens mening bör ordet behandlas användas i</w:t>
      </w:r>
      <w:r>
        <w:t> </w:t>
      </w:r>
      <w:r w:rsidRPr="005F0B29">
        <w:t xml:space="preserve">stället för bevaras. </w:t>
      </w:r>
      <w:r>
        <w:t xml:space="preserve">Som </w:t>
      </w:r>
      <w:r w:rsidRPr="00AF6F32">
        <w:rPr>
          <w:i/>
        </w:rPr>
        <w:t>Säkerhetspolisen</w:t>
      </w:r>
      <w:r>
        <w:t xml:space="preserve"> anser bör bestämmelsen utformas på samma sätt som bestämmelsen i 2 kap. 17 § brottsdatalagen och utgå från ändamålet med behandlingen i stället för syftena. Av de skäl som anges i avsnitt 8.3.1 bör ordet nödvändigt användas i stället för behövs. Säkerhetspolisen bör alltså inte få behandla personuppgifter under längre tid än vad som är nödvändigt med hänsyn till ändamålet med behand</w:t>
      </w:r>
      <w:r>
        <w:softHyphen/>
        <w:t>lingen. Om Säkerhetspolisen behandlar en personuppgift för flera ända</w:t>
      </w:r>
      <w:r>
        <w:softHyphen/>
        <w:t>mål samtidigt varierar tiden för hur länge uppgiften behöver behandlas. Att det inte längre finns behov av att behandla personuppgiften för ett visst ändamål medför inte att behandlingen av den måste upphöra för alla andra ändamål samtidigt. Å andra sidan innebär det förhållandet att per</w:t>
      </w:r>
      <w:r>
        <w:softHyphen/>
        <w:t>sonuppgiften fortfarande behövs för ett visst ändamål inte att den får fortsätta att behandlas för alla ändamål lika länge.</w:t>
      </w:r>
    </w:p>
    <w:p w14:paraId="04654207" w14:textId="77777777" w:rsidR="000E3A6B" w:rsidRDefault="000E3A6B" w:rsidP="000E3A6B">
      <w:pPr>
        <w:pStyle w:val="Brdtextmedindrag"/>
      </w:pPr>
      <w:r w:rsidRPr="005F0B29">
        <w:t>Liksom i polisdatalagen bör bestämmelsen kompletteras med mer detaljerade bestämmelser om hur länge vissa kategorier av personupp</w:t>
      </w:r>
      <w:r>
        <w:softHyphen/>
      </w:r>
      <w:r w:rsidRPr="005F0B29">
        <w:t xml:space="preserve">gifter får behandlas. </w:t>
      </w:r>
      <w:r>
        <w:t>Regeringen</w:t>
      </w:r>
      <w:r w:rsidRPr="005F0B29">
        <w:t xml:space="preserve"> återkommer till det.</w:t>
      </w:r>
    </w:p>
    <w:p w14:paraId="3BA2B766" w14:textId="77777777" w:rsidR="000E3A6B" w:rsidRDefault="000E3A6B" w:rsidP="000E3A6B">
      <w:pPr>
        <w:pStyle w:val="Rubrik5utannumrering"/>
      </w:pPr>
      <w:r>
        <w:t>Behandling för arkivändamål</w:t>
      </w:r>
    </w:p>
    <w:p w14:paraId="6C628803" w14:textId="77777777" w:rsidR="000E3A6B" w:rsidRDefault="000E3A6B" w:rsidP="000E3A6B">
      <w:pPr>
        <w:pStyle w:val="Brdtext"/>
      </w:pPr>
      <w:r>
        <w:t xml:space="preserve">Enligt 8 § andra stycket personuppgiftslagen hindrar bestämmelserna i lagen inte att en myndighet arkiverar och bevarar allmänna handlingar </w:t>
      </w:r>
      <w:r>
        <w:lastRenderedPageBreak/>
        <w:t>eller att arkivmaterial tas om hand av en arkivmyndighet. Arkivlag</w:t>
      </w:r>
      <w:r>
        <w:softHyphen/>
        <w:t>stift</w:t>
      </w:r>
      <w:r>
        <w:softHyphen/>
        <w:t>ningen har alltså i fråga om allmänna handlingar företräde framför per</w:t>
      </w:r>
      <w:r>
        <w:softHyphen/>
        <w:t>sonuppgiftslagens bestämmelser om längsta bevarandetid. För att tydlig</w:t>
      </w:r>
      <w:r>
        <w:softHyphen/>
        <w:t>göra att personuppgifter får arkiveras när de inte längre behövs för något av de tillåtna ändamålen bör det tas in en bestämmelse i den nya lagen som motsvarar 8 § andra stycket personuppgiftslagen. I vilken utsträck</w:t>
      </w:r>
      <w:r>
        <w:softHyphen/>
        <w:t>ning personuppgifterna ska gallras regleras i det arkivrättsliga regel</w:t>
      </w:r>
      <w:r>
        <w:softHyphen/>
        <w:t>verket.</w:t>
      </w:r>
    </w:p>
    <w:p w14:paraId="1B08D1A1" w14:textId="77777777" w:rsidR="000E3A6B" w:rsidRDefault="000E3A6B" w:rsidP="000E3A6B">
      <w:pPr>
        <w:pStyle w:val="Brdtextmedindrag"/>
      </w:pPr>
      <w:r>
        <w:t>För Säkerhetspolisens del görs i polisdatalagen undantag från 8 § andra stycket personuppgiftslagen när det gäller personuppgifter som ska gall</w:t>
      </w:r>
      <w:r>
        <w:softHyphen/>
        <w:t>ras enligt polisdatalagen.</w:t>
      </w:r>
      <w:r w:rsidRPr="006A7437">
        <w:t xml:space="preserve"> </w:t>
      </w:r>
      <w:r w:rsidRPr="00D34C37">
        <w:t>Syftet med regleringen är som nyss nämnts att förtydliga att personupp</w:t>
      </w:r>
      <w:r>
        <w:t>gifter i dessa fall inte får be</w:t>
      </w:r>
      <w:r w:rsidRPr="00D34C37">
        <w:t>handlas automa</w:t>
      </w:r>
      <w:r>
        <w:softHyphen/>
      </w:r>
      <w:r w:rsidRPr="00D34C37">
        <w:t>ti</w:t>
      </w:r>
      <w:r>
        <w:softHyphen/>
      </w:r>
      <w:r w:rsidRPr="00D34C37">
        <w:t>serat för arkivändamål, det vill säga att uppgifterna inte får arkiveras digitalt. Uppgifterna får dock behandlas för arkivändamål om de överförs till pap</w:t>
      </w:r>
      <w:r>
        <w:softHyphen/>
      </w:r>
      <w:r w:rsidRPr="00D34C37">
        <w:t xml:space="preserve">persform. För att tydliggöra att ingen förändring i det avseendet är </w:t>
      </w:r>
      <w:r>
        <w:t>av</w:t>
      </w:r>
      <w:r>
        <w:softHyphen/>
        <w:t>sedd, trots den ändrade termino</w:t>
      </w:r>
      <w:r w:rsidRPr="00D34C37">
        <w:t xml:space="preserve">login, bör </w:t>
      </w:r>
      <w:r>
        <w:t xml:space="preserve">ett motsvarande undantag som i polisdatalagen göras i den nya lagen. Vad gäller </w:t>
      </w:r>
      <w:r w:rsidRPr="004F39FD">
        <w:rPr>
          <w:i/>
        </w:rPr>
        <w:t>Riksarkivets</w:t>
      </w:r>
      <w:r>
        <w:t xml:space="preserve"> framförda synpunkter om arkivering på papper och fördelarna med elektronisk sådan hänvisas till vad regeringen anfört i förarbetena till de brottsbe</w:t>
      </w:r>
      <w:r>
        <w:softHyphen/>
        <w:t>kämpande myndigheternas registerförfattningar (prop</w:t>
      </w:r>
      <w:r w:rsidRPr="004908AB">
        <w:t>. 2017/18:269</w:t>
      </w:r>
      <w:r>
        <w:t xml:space="preserve"> s. 124).</w:t>
      </w:r>
    </w:p>
    <w:p w14:paraId="3C5ECEC0" w14:textId="77777777" w:rsidR="000E3A6B" w:rsidRPr="00071153" w:rsidRDefault="000E3A6B" w:rsidP="000E3A6B">
      <w:pPr>
        <w:pStyle w:val="Brdtextmedindrag"/>
      </w:pPr>
      <w:r w:rsidRPr="006A7437">
        <w:t>Det bör anmärkas att behandling för arkivändamål omfattas av data</w:t>
      </w:r>
      <w:r>
        <w:softHyphen/>
      </w:r>
      <w:r w:rsidRPr="006A7437">
        <w:t>skyddsförordningens tillämpningsområde, oavsett om det är Säkerhets</w:t>
      </w:r>
      <w:r>
        <w:softHyphen/>
      </w:r>
      <w:r w:rsidRPr="006A7437">
        <w:t>polisen som arkiverar personuppgifterna eller om de överlämnas till en arkivmyndighet (</w:t>
      </w:r>
      <w:r>
        <w:t>Brottsdatalag, prop. 2017/18:232, s. 167</w:t>
      </w:r>
      <w:r w:rsidRPr="006A7437">
        <w:t>).</w:t>
      </w:r>
      <w:r>
        <w:t xml:space="preserve"> </w:t>
      </w:r>
    </w:p>
    <w:p w14:paraId="1C2E7D9C" w14:textId="77777777" w:rsidR="000E3A6B" w:rsidRDefault="000E3A6B" w:rsidP="000E3A6B">
      <w:pPr>
        <w:pStyle w:val="Rubrik3"/>
      </w:pPr>
      <w:bookmarkStart w:id="181" w:name="_Toc9328343"/>
      <w:bookmarkStart w:id="182" w:name="_Toc17451413"/>
      <w:r w:rsidRPr="003C0545">
        <w:t>Personuppgifter som inte har gjorts gemensamt tillgängliga</w:t>
      </w:r>
      <w:bookmarkEnd w:id="181"/>
      <w:bookmarkEnd w:id="182"/>
    </w:p>
    <w:p w14:paraId="3E9585B1" w14:textId="77777777" w:rsidR="000E3A6B" w:rsidRPr="00A76360" w:rsidRDefault="000E3A6B" w:rsidP="000E3A6B">
      <w:pPr>
        <w:pStyle w:val="Brdtextram"/>
      </w:pPr>
      <w:r w:rsidRPr="00420062">
        <w:rPr>
          <w:b/>
        </w:rPr>
        <w:t>Regeringens förslag:</w:t>
      </w:r>
      <w:r>
        <w:t xml:space="preserve"> </w:t>
      </w:r>
      <w:r w:rsidRPr="000F5023">
        <w:t>Personuppgifter som inte har gjorts gemensamt tillgängliga ska inte få behandlas längre än ett år efter det att ärendet avslutades, om de behandlas i ett ärende, och inte längre än ett år efter det att de behandlades automatiserat första gången, om de in</w:t>
      </w:r>
      <w:r>
        <w:t>te kan hänföras till ett ärende.</w:t>
      </w:r>
    </w:p>
    <w:p w14:paraId="09369DBD" w14:textId="77777777" w:rsidR="000E3A6B" w:rsidRPr="00A76360" w:rsidRDefault="000E3A6B" w:rsidP="000E3A6B">
      <w:pPr>
        <w:pStyle w:val="Brdtextmedindrag"/>
        <w:rPr>
          <w:sz w:val="8"/>
          <w:szCs w:val="8"/>
        </w:rPr>
      </w:pPr>
    </w:p>
    <w:p w14:paraId="0F4E0540" w14:textId="77777777" w:rsidR="000E3A6B" w:rsidRDefault="000E3A6B" w:rsidP="000E3A6B">
      <w:pPr>
        <w:pStyle w:val="Brdtextmedindrag"/>
      </w:pPr>
      <w:r w:rsidRPr="0006285B">
        <w:rPr>
          <w:b/>
        </w:rPr>
        <w:t>Utredningens förslag</w:t>
      </w:r>
      <w:r>
        <w:rPr>
          <w:b/>
        </w:rPr>
        <w:t xml:space="preserve"> </w:t>
      </w:r>
      <w:r>
        <w:t>överensstämmer med regeringens.</w:t>
      </w:r>
    </w:p>
    <w:p w14:paraId="3F2C1475" w14:textId="77777777" w:rsidR="000E3A6B" w:rsidRDefault="000E3A6B" w:rsidP="000E3A6B">
      <w:pPr>
        <w:pStyle w:val="Brdtextmedindrag"/>
      </w:pPr>
      <w:r>
        <w:rPr>
          <w:b/>
        </w:rPr>
        <w:t>Remissinstanserna</w:t>
      </w:r>
      <w:r>
        <w:t xml:space="preserve"> yttrar sig inte särskilt i denna del.</w:t>
      </w:r>
    </w:p>
    <w:p w14:paraId="1919ACCA" w14:textId="77777777" w:rsidR="000E3A6B" w:rsidRPr="003B688A" w:rsidRDefault="000E3A6B" w:rsidP="000E3A6B">
      <w:pPr>
        <w:pStyle w:val="Brdtextmedindrag"/>
        <w:rPr>
          <w:b/>
        </w:rPr>
      </w:pPr>
      <w:r w:rsidRPr="003B688A">
        <w:rPr>
          <w:b/>
        </w:rPr>
        <w:t>Skälen för regeringens förslag</w:t>
      </w:r>
      <w:r>
        <w:rPr>
          <w:b/>
        </w:rPr>
        <w:t xml:space="preserve">: </w:t>
      </w:r>
      <w:r>
        <w:t>I 6 kap 7 § första stycket polis</w:t>
      </w:r>
      <w:r w:rsidRPr="003B688A">
        <w:t>data</w:t>
      </w:r>
      <w:r>
        <w:softHyphen/>
      </w:r>
      <w:r w:rsidRPr="003B688A">
        <w:t xml:space="preserve">lagen föreskrivs att personuppgifter som behandlas </w:t>
      </w:r>
      <w:r>
        <w:t>automa</w:t>
      </w:r>
      <w:r w:rsidRPr="003B688A">
        <w:t>tiserat av Säkerhetspolisen och som</w:t>
      </w:r>
      <w:r>
        <w:t xml:space="preserve"> inte har gjorts gemensamt till</w:t>
      </w:r>
      <w:r w:rsidRPr="003B688A">
        <w:t>gängliga ska gall</w:t>
      </w:r>
      <w:r>
        <w:softHyphen/>
      </w:r>
      <w:r w:rsidRPr="003B688A">
        <w:t>ras senast ett år efter det att ärendet avslutades, om de behandlas i ett ärende. Om de inte kan hänföras till ett ärende ska uppgifterna gallras senast ett år efter det att de behandlades automatiserat första gången.</w:t>
      </w:r>
      <w:r w:rsidRPr="003B688A">
        <w:rPr>
          <w:b/>
        </w:rPr>
        <w:t xml:space="preserve"> </w:t>
      </w:r>
      <w:r w:rsidRPr="003B688A">
        <w:t>Regeringen delar utredningens uppfattning att det inte finns skäl att ändra på hur länge sådana uppgifter får behandlas. En motsvarande bestämmel</w:t>
      </w:r>
      <w:r>
        <w:softHyphen/>
      </w:r>
      <w:r w:rsidRPr="003B688A">
        <w:t>se bör därför tas in i den nya lagen, men den bör reglera hur länge per</w:t>
      </w:r>
      <w:r>
        <w:softHyphen/>
      </w:r>
      <w:r w:rsidRPr="003B688A">
        <w:t>sonuppgifterna får behandlas</w:t>
      </w:r>
      <w:r w:rsidRPr="007F0D37">
        <w:t>.</w:t>
      </w:r>
    </w:p>
    <w:p w14:paraId="09068486" w14:textId="77777777" w:rsidR="000E3A6B" w:rsidRPr="003B688A" w:rsidRDefault="000E3A6B" w:rsidP="000E3A6B">
      <w:pPr>
        <w:pStyle w:val="Brdtextmedindrag"/>
      </w:pPr>
      <w:r>
        <w:t>Av 2 kap. 2 </w:t>
      </w:r>
      <w:r w:rsidRPr="003B688A">
        <w:t>§ andra stycket pol</w:t>
      </w:r>
      <w:r>
        <w:t>isdatalagen följer att arkivlag</w:t>
      </w:r>
      <w:r w:rsidRPr="003B688A">
        <w:t>stiftni</w:t>
      </w:r>
      <w:r>
        <w:t>ngen inte ska ha företräde om 6 kap. 7 </w:t>
      </w:r>
      <w:r w:rsidRPr="003B688A">
        <w:t>§ är tillämplig. Syftet med regleringen är att förtydliga att personuppgifter i dessa fall inte får behandlas automa</w:t>
      </w:r>
      <w:r>
        <w:softHyphen/>
      </w:r>
      <w:r w:rsidRPr="003B688A">
        <w:t xml:space="preserve">tiserat för arkivändamål. Det bör gälla även enligt den nya lagen. Det bör </w:t>
      </w:r>
      <w:r w:rsidRPr="003B688A">
        <w:lastRenderedPageBreak/>
        <w:t>således göras undantag från bestämmelsen om att arkivlags</w:t>
      </w:r>
      <w:r>
        <w:t>tiftningen ska ha företräde (</w:t>
      </w:r>
      <w:r w:rsidRPr="00E0345E">
        <w:t>avsnitt </w:t>
      </w:r>
      <w:r>
        <w:t>12.2.1</w:t>
      </w:r>
      <w:r w:rsidRPr="003B688A">
        <w:t>).</w:t>
      </w:r>
    </w:p>
    <w:p w14:paraId="5A16B290" w14:textId="77777777" w:rsidR="000E3A6B" w:rsidRPr="003B688A" w:rsidRDefault="000E3A6B" w:rsidP="000E3A6B">
      <w:pPr>
        <w:pStyle w:val="Brdtextmedindrag"/>
      </w:pPr>
      <w:r w:rsidRPr="003B688A">
        <w:t>Den nu föreslagna regleringen bör inte gälla personuppgifter i ärenden om utredning av eller lag</w:t>
      </w:r>
      <w:r>
        <w:t>föring för brott. Den frågan be</w:t>
      </w:r>
      <w:r w:rsidRPr="003B688A">
        <w:t xml:space="preserve">handlas i </w:t>
      </w:r>
      <w:r w:rsidRPr="00570575">
        <w:t>av</w:t>
      </w:r>
      <w:r w:rsidRPr="00570575">
        <w:softHyphen/>
        <w:t>snitt </w:t>
      </w:r>
      <w:r>
        <w:t>12.2.5</w:t>
      </w:r>
      <w:r w:rsidRPr="003B688A">
        <w:t>.</w:t>
      </w:r>
    </w:p>
    <w:p w14:paraId="33CD2CC2" w14:textId="77777777" w:rsidR="000E3A6B" w:rsidRDefault="000E3A6B" w:rsidP="000E3A6B">
      <w:pPr>
        <w:pStyle w:val="Rubrik3"/>
      </w:pPr>
      <w:bookmarkStart w:id="183" w:name="_Toc9328344"/>
      <w:bookmarkStart w:id="184" w:name="_Toc17451414"/>
      <w:r w:rsidRPr="00DB267D">
        <w:t>Personuppgifter som har gjorts gemensamt tillgängliga</w:t>
      </w:r>
      <w:bookmarkEnd w:id="183"/>
      <w:bookmarkEnd w:id="184"/>
    </w:p>
    <w:p w14:paraId="613ADE46" w14:textId="77777777" w:rsidR="000E3A6B" w:rsidRDefault="000E3A6B" w:rsidP="000E3A6B">
      <w:pPr>
        <w:pStyle w:val="Brdtextram"/>
      </w:pPr>
      <w:r w:rsidRPr="00420062">
        <w:rPr>
          <w:b/>
        </w:rPr>
        <w:t>Regeringens förslag:</w:t>
      </w:r>
      <w:r>
        <w:t xml:space="preserve"> Personuppgifter som har gjorts gemensamt till</w:t>
      </w:r>
      <w:r>
        <w:softHyphen/>
        <w:t>gängliga ska som huvudregel inte få behandlas längre än tio år efter utgången av det kalenderår då den senaste registreringen avseende personen gjordes. Uppgifter om en person som vid tiden för registre</w:t>
      </w:r>
      <w:r>
        <w:softHyphen/>
        <w:t>ringen inte fyllt 18 år ska dock inte få behandlas längre än fem år efter utgången av det kalenderår då den senaste registreringen gjordes av</w:t>
      </w:r>
      <w:r>
        <w:softHyphen/>
        <w:t>seende den unge. Det förutsätter att någon ny registrering inte har gjorts efter det att han eller hon fyllt 18 år.</w:t>
      </w:r>
    </w:p>
    <w:p w14:paraId="2A6E0E6E" w14:textId="77777777" w:rsidR="000E3A6B" w:rsidRDefault="000E3A6B" w:rsidP="000E3A6B">
      <w:pPr>
        <w:pStyle w:val="Brdtextmedindragram"/>
      </w:pPr>
      <w:r>
        <w:t>Personuppgifter som behandlas i en uppgiftssamling som har ska</w:t>
      </w:r>
      <w:r>
        <w:softHyphen/>
        <w:t>pats för att bearbeta och analysera information ska inte få behandlas längre än tre år efter utgången av det kalenderår då den senaste regi</w:t>
      </w:r>
      <w:r>
        <w:softHyphen/>
        <w:t>streringen gjordes avseende personen.</w:t>
      </w:r>
    </w:p>
    <w:p w14:paraId="5B2C541F" w14:textId="77777777" w:rsidR="000E3A6B" w:rsidRPr="00A76360" w:rsidRDefault="000E3A6B" w:rsidP="000E3A6B">
      <w:pPr>
        <w:pStyle w:val="Brdtextmedindrag"/>
        <w:rPr>
          <w:sz w:val="8"/>
          <w:szCs w:val="8"/>
        </w:rPr>
      </w:pPr>
    </w:p>
    <w:p w14:paraId="4EA41203" w14:textId="77777777" w:rsidR="000E3A6B" w:rsidRDefault="000E3A6B" w:rsidP="000E3A6B">
      <w:pPr>
        <w:pStyle w:val="Brdtextmedindrag"/>
      </w:pPr>
      <w:r w:rsidRPr="00135D7C">
        <w:rPr>
          <w:b/>
        </w:rPr>
        <w:t>Utredningens förslag</w:t>
      </w:r>
      <w:r>
        <w:rPr>
          <w:b/>
        </w:rPr>
        <w:t xml:space="preserve"> </w:t>
      </w:r>
      <w:r>
        <w:t>överensstämmer delvis med regeringens. Utred</w:t>
      </w:r>
      <w:r>
        <w:softHyphen/>
        <w:t xml:space="preserve">ningen föreslår att endast sådana omständigheter som har betydelse för personens anknytning till brottslig verksamhet bör kunna påverka </w:t>
      </w:r>
      <w:r w:rsidRPr="00872E59">
        <w:t>längsta tid för behandling av personuppgifter i underrättelseverksamhet</w:t>
      </w:r>
      <w:r>
        <w:t>.</w:t>
      </w:r>
    </w:p>
    <w:p w14:paraId="0753D463" w14:textId="77777777" w:rsidR="000E3A6B" w:rsidRPr="005D3DCD" w:rsidRDefault="000E3A6B" w:rsidP="000E3A6B">
      <w:pPr>
        <w:pStyle w:val="Brdtextmedindrag"/>
        <w:rPr>
          <w:i/>
        </w:rPr>
      </w:pPr>
      <w:r w:rsidRPr="004C7A61">
        <w:rPr>
          <w:b/>
        </w:rPr>
        <w:t>Remissinstanserna:</w:t>
      </w:r>
      <w:r>
        <w:rPr>
          <w:b/>
        </w:rPr>
        <w:t xml:space="preserve"> </w:t>
      </w:r>
      <w:r>
        <w:rPr>
          <w:i/>
        </w:rPr>
        <w:t xml:space="preserve">Datainspektionen </w:t>
      </w:r>
      <w:r>
        <w:t xml:space="preserve">tillstyrker förslaget att införa begränsande regler för hur länge uppgifter om personer under 18 år får behandlas. </w:t>
      </w:r>
      <w:r w:rsidRPr="0020326C">
        <w:t>Datainspektionen tillstyrker</w:t>
      </w:r>
      <w:r>
        <w:t xml:space="preserve"> vidare</w:t>
      </w:r>
      <w:r w:rsidRPr="0020326C">
        <w:t xml:space="preserve"> utredningens förslag att endast uppgifter om en persons anknytning till brottslig verksamhet ska påverka längsta tid för behandling av </w:t>
      </w:r>
      <w:r>
        <w:t>personuppgifter i underrättelse</w:t>
      </w:r>
      <w:r>
        <w:softHyphen/>
      </w:r>
      <w:r w:rsidRPr="0020326C">
        <w:t>verksamhet</w:t>
      </w:r>
      <w:r>
        <w:t xml:space="preserve">. </w:t>
      </w:r>
      <w:r w:rsidRPr="00F20890">
        <w:rPr>
          <w:i/>
        </w:rPr>
        <w:t>Säkerhetspolisen</w:t>
      </w:r>
      <w:r>
        <w:rPr>
          <w:i/>
        </w:rPr>
        <w:t xml:space="preserve"> </w:t>
      </w:r>
      <w:r>
        <w:t>anser däremot att bestämmelsen inte är ändamålsenlig vid personuppgiftsbehandling i myndighetens underrät</w:t>
      </w:r>
      <w:r>
        <w:softHyphen/>
        <w:t xml:space="preserve">telseverksamhet. </w:t>
      </w:r>
      <w:r w:rsidRPr="0020326C">
        <w:rPr>
          <w:i/>
        </w:rPr>
        <w:t>Säkerhets- och integritetsskyddsnämnden</w:t>
      </w:r>
      <w:r w:rsidRPr="0020326C">
        <w:t xml:space="preserve"> </w:t>
      </w:r>
      <w:r>
        <w:t>anser</w:t>
      </w:r>
      <w:r w:rsidRPr="0020326C">
        <w:t xml:space="preserve"> att det är angeläget att det tydliggörs om en ny registrering avseende en person förlänger tiden för behandling enbart avseende den personen, eller om registreringen även påverkar tiden för behandling avseende personer som har anknytning till samma brottsliga verksamhet.</w:t>
      </w:r>
    </w:p>
    <w:p w14:paraId="36077E88" w14:textId="77777777" w:rsidR="000E3A6B" w:rsidRDefault="000E3A6B" w:rsidP="000E3A6B">
      <w:pPr>
        <w:pStyle w:val="Rubrik4utannumrering"/>
      </w:pPr>
      <w:r>
        <w:t xml:space="preserve">Skälen för regeringens förslag </w:t>
      </w:r>
    </w:p>
    <w:p w14:paraId="588DF375" w14:textId="77777777" w:rsidR="000E3A6B" w:rsidRPr="004C7A61" w:rsidRDefault="000E3A6B" w:rsidP="000E3A6B">
      <w:pPr>
        <w:pStyle w:val="Rubrik5utannumrering"/>
        <w:spacing w:before="0"/>
      </w:pPr>
      <w:r w:rsidRPr="004C7A61">
        <w:t>Gemensamt tillgängliga personuppgifter ska som huvudrege</w:t>
      </w:r>
      <w:r>
        <w:t>l få behandlas lika länge som i </w:t>
      </w:r>
      <w:r w:rsidRPr="004C7A61">
        <w:t>dag</w:t>
      </w:r>
    </w:p>
    <w:p w14:paraId="58C1B75A" w14:textId="77777777" w:rsidR="000E3A6B" w:rsidRPr="004C7A61" w:rsidRDefault="000E3A6B" w:rsidP="000E3A6B">
      <w:pPr>
        <w:pStyle w:val="Brdtext"/>
      </w:pPr>
      <w:r>
        <w:t>Enligt 6 kap. 12 </w:t>
      </w:r>
      <w:r w:rsidRPr="004C7A61">
        <w:t>§ polisdatalagen ska gemensamt tillgängliga personupp</w:t>
      </w:r>
      <w:r>
        <w:softHyphen/>
      </w:r>
      <w:r w:rsidRPr="004C7A61">
        <w:t>gifter gallras senast tio år efter utgången av det kalenderår då den senaste registreringen avseende personen gjordes. Personuppgifter som behand</w:t>
      </w:r>
      <w:r>
        <w:softHyphen/>
      </w:r>
      <w:r w:rsidRPr="004C7A61">
        <w:t>las i en uppgiftssamling som har skapats för att bearbeta och analysera information ska dock gallras senast tre år efter utgången av det kalender</w:t>
      </w:r>
      <w:r>
        <w:softHyphen/>
      </w:r>
      <w:r w:rsidRPr="004C7A61">
        <w:t>år då den senaste registreringen avseende personen gjordes.</w:t>
      </w:r>
    </w:p>
    <w:p w14:paraId="1AA3EE76" w14:textId="77777777" w:rsidR="000E3A6B" w:rsidRPr="004C7A61" w:rsidRDefault="000E3A6B" w:rsidP="000E3A6B">
      <w:pPr>
        <w:pStyle w:val="Brdtextmedindrag"/>
      </w:pPr>
      <w:r w:rsidRPr="004C7A61">
        <w:lastRenderedPageBreak/>
        <w:t xml:space="preserve">I förarbetena till polisdatalagen </w:t>
      </w:r>
      <w:r>
        <w:t>gjordes</w:t>
      </w:r>
      <w:r w:rsidRPr="004C7A61">
        <w:t xml:space="preserve"> bedömningen att en allmän gallringsfrist om tio år utgjorde en</w:t>
      </w:r>
      <w:r>
        <w:t xml:space="preserve"> lämplig avvägning mellan Säker</w:t>
      </w:r>
      <w:r w:rsidRPr="004C7A61">
        <w:t>hets</w:t>
      </w:r>
      <w:r>
        <w:softHyphen/>
      </w:r>
      <w:r w:rsidRPr="004C7A61">
        <w:t>polisens behov och den enskildes krav på att uppgifter inte bevaras alltför lång tid. I fråga om personuppgifter som fö</w:t>
      </w:r>
      <w:r>
        <w:t>rekom</w:t>
      </w:r>
      <w:r w:rsidRPr="004C7A61">
        <w:t>mer i en uppgiftssam</w:t>
      </w:r>
      <w:r>
        <w:softHyphen/>
      </w:r>
      <w:r w:rsidRPr="004C7A61">
        <w:t>ling som skapats för att bearbeta och analysera information gjordes dock bedömningen att en kortare gallringsfrist borde gälla (prop.</w:t>
      </w:r>
      <w:r>
        <w:t> </w:t>
      </w:r>
      <w:r w:rsidRPr="004C7A61">
        <w:t>2009/10:85 s.</w:t>
      </w:r>
      <w:r>
        <w:t> 269). Den bedömning som gjor</w:t>
      </w:r>
      <w:r w:rsidRPr="004C7A61">
        <w:t>des då av hur länge personuppgifter bör få behandl</w:t>
      </w:r>
      <w:r>
        <w:t>as har enligt regeringens</w:t>
      </w:r>
      <w:r w:rsidRPr="004C7A61">
        <w:t xml:space="preserve"> mening fortfarande fog för sig. Be</w:t>
      </w:r>
      <w:r>
        <w:softHyphen/>
      </w:r>
      <w:r w:rsidRPr="004C7A61">
        <w:t xml:space="preserve">stämmelserna bör av de </w:t>
      </w:r>
      <w:r>
        <w:t xml:space="preserve">skäl som anges i </w:t>
      </w:r>
      <w:r w:rsidRPr="00BC27A0">
        <w:t>avsnitt </w:t>
      </w:r>
      <w:r>
        <w:t>12.1.1</w:t>
      </w:r>
      <w:r w:rsidRPr="004C7A61">
        <w:t xml:space="preserve"> formuleras så att de anger hur länge uppgifterna får behandlas. </w:t>
      </w:r>
      <w:r>
        <w:t>Regeringen</w:t>
      </w:r>
      <w:r w:rsidRPr="004C7A61">
        <w:t xml:space="preserve"> återkommer till behovet av att beträffande några kategorier av personuppgifter ha en mer differentierad reglering.</w:t>
      </w:r>
    </w:p>
    <w:p w14:paraId="1DFFD486" w14:textId="77777777" w:rsidR="000E3A6B" w:rsidRDefault="000E3A6B" w:rsidP="000E3A6B">
      <w:pPr>
        <w:pStyle w:val="Brdtextmedindrag"/>
      </w:pPr>
      <w:r>
        <w:t>Av 2 kap. 2 </w:t>
      </w:r>
      <w:r w:rsidRPr="004C7A61">
        <w:t>§ andra stycket pol</w:t>
      </w:r>
      <w:r>
        <w:t>isdatalagen följer att arkivlag</w:t>
      </w:r>
      <w:r w:rsidRPr="004C7A61">
        <w:t>stiftni</w:t>
      </w:r>
      <w:r>
        <w:t>ngen inte ska ha företräde om 6 kap. 12 § är tillämplig. Det</w:t>
      </w:r>
      <w:r w:rsidRPr="004C7A61">
        <w:t>samma bör gälla enligt den nya la</w:t>
      </w:r>
      <w:r>
        <w:t>gen. Det bör därför göras undan</w:t>
      </w:r>
      <w:r w:rsidRPr="004C7A61">
        <w:t>tag från den föreslagna regeln om att arkivlagstiftningen ska ha företräde för nu aktuella person</w:t>
      </w:r>
      <w:r>
        <w:softHyphen/>
      </w:r>
      <w:r w:rsidRPr="004C7A61">
        <w:t>uppgifter.</w:t>
      </w:r>
    </w:p>
    <w:p w14:paraId="7A88E03C" w14:textId="77777777" w:rsidR="000E3A6B" w:rsidRDefault="000E3A6B" w:rsidP="000E3A6B">
      <w:pPr>
        <w:pStyle w:val="Rubrik5utannumrering"/>
      </w:pPr>
      <w:r>
        <w:t>En särskild bestämmelse för personuppgifter som rör barn</w:t>
      </w:r>
    </w:p>
    <w:p w14:paraId="700F498B" w14:textId="77777777" w:rsidR="000E3A6B" w:rsidRDefault="000E3A6B" w:rsidP="000E3A6B">
      <w:pPr>
        <w:pStyle w:val="Brdtext"/>
      </w:pPr>
      <w:r>
        <w:t>Polisdatalagen innehåller inte några särskilda bestämmelser om behand</w:t>
      </w:r>
      <w:r>
        <w:softHyphen/>
        <w:t>ling av personuppgifter som avser barn. Samma bestämmelser gäller så</w:t>
      </w:r>
      <w:r>
        <w:softHyphen/>
        <w:t>ledes vid personuppgiftsbehandlingen oavsett den registrerades ålder. Säkerhetspolisen har i sina interna styrdokument reglerat gallringsfristen i myndighetens centralregister för personer som vid tiden för registre</w:t>
      </w:r>
      <w:r>
        <w:softHyphen/>
        <w:t>ringen inte fyllt 18 år. Sådana uppgifter gallras senast fem år efter det att en uppgift om personen senast infördes. Säkerhets- och integritetsskydds</w:t>
      </w:r>
      <w:r>
        <w:softHyphen/>
        <w:t>nämnden har särskilt granskat hur brottsbekämpande myndigheter be</w:t>
      </w:r>
      <w:r>
        <w:softHyphen/>
        <w:t>handlar personuppgifter om barn. Nämnden har uttalat att integritets</w:t>
      </w:r>
      <w:r>
        <w:softHyphen/>
        <w:t>skyddande regler i polisdatalagen gör sig gällande i särskilt hög grad vid behandling av uppgifter om barn. Nämnden är också positiv till Säker</w:t>
      </w:r>
      <w:r>
        <w:softHyphen/>
        <w:t>hetspolisens interna bestämmelser om kortare gallringsfrist för sådana uppgifter (uttalande den 17 februari 2016, dnr 50–2015 s. 5 och 8). Mot den bakgrunden anser regeringen i likhet med utredningen att det i den nya lagen bör föreskrivas kortare tid för behandling av uppgifter om personer som vid registreringen inte hade fyllt 18 år. Sådana uppgifter bör inte få behandlas längre än fem år efter utgången av det kalenderår då den senaste registreringen avseende den unge gjordes.</w:t>
      </w:r>
    </w:p>
    <w:p w14:paraId="15853B21" w14:textId="77777777" w:rsidR="000E3A6B" w:rsidRPr="000F5023" w:rsidRDefault="000E3A6B" w:rsidP="000E3A6B">
      <w:pPr>
        <w:pStyle w:val="Rubrik5utannumrering"/>
      </w:pPr>
      <w:r w:rsidRPr="000F5023">
        <w:t>Omständigheter som kan påverka längsta tid för behandling</w:t>
      </w:r>
      <w:r>
        <w:t xml:space="preserve"> i underrättelseverksamhet</w:t>
      </w:r>
    </w:p>
    <w:p w14:paraId="333A2E8A" w14:textId="77777777" w:rsidR="000E3A6B" w:rsidRDefault="000E3A6B" w:rsidP="000E3A6B">
      <w:pPr>
        <w:pStyle w:val="Brdtext"/>
      </w:pPr>
      <w:r w:rsidRPr="008F6B4A">
        <w:t>I</w:t>
      </w:r>
      <w:r>
        <w:t> </w:t>
      </w:r>
      <w:r w:rsidRPr="008F6B4A">
        <w:t>dag framgår det av 6 kap. 12 §</w:t>
      </w:r>
      <w:r>
        <w:t xml:space="preserve"> polisdatalagen</w:t>
      </w:r>
      <w:r w:rsidRPr="008F6B4A">
        <w:t xml:space="preserve"> att den tid som person</w:t>
      </w:r>
      <w:r>
        <w:softHyphen/>
      </w:r>
      <w:r w:rsidRPr="008F6B4A">
        <w:t>uppgifter får behandlas i underrättelseverksamhet kan förlängas om en ny registrering avseende personen i</w:t>
      </w:r>
      <w:r>
        <w:t> </w:t>
      </w:r>
      <w:r w:rsidRPr="008F6B4A">
        <w:t>fråga görs. Det framgår emellertid inte av bestämmelsen vad den registrering som kan föranleda att personupp</w:t>
      </w:r>
      <w:r>
        <w:softHyphen/>
      </w:r>
      <w:r w:rsidRPr="008F6B4A">
        <w:t xml:space="preserve">gifter får fortsätta att behandlas ska avse. </w:t>
      </w:r>
      <w:r>
        <w:t>Tiden för hur länge personupp</w:t>
      </w:r>
      <w:r>
        <w:softHyphen/>
        <w:t>gifter får behandlas ska naturligtvis inte kunna påverkas av</w:t>
      </w:r>
      <w:r w:rsidRPr="00E86BDF">
        <w:t xml:space="preserve"> vilka uppgif</w:t>
      </w:r>
      <w:r>
        <w:softHyphen/>
      </w:r>
      <w:r w:rsidRPr="00E86BDF">
        <w:t xml:space="preserve">ter som helst. </w:t>
      </w:r>
      <w:r>
        <w:t>I de brottsbekämpande myndigheternas registerförfatt</w:t>
      </w:r>
      <w:r>
        <w:softHyphen/>
        <w:t>ningar har motsvarande bestämmelser om hur länge personuppgifter får behandlas i underrättelseverksamhet därför förtydligats på så sätt att det endast är sådana omständigheter som har betydelse för personens anknyt</w:t>
      </w:r>
      <w:r>
        <w:softHyphen/>
        <w:t xml:space="preserve">ning till </w:t>
      </w:r>
      <w:r>
        <w:lastRenderedPageBreak/>
        <w:t>brottslig verksamhet som ska påverka hur länge personuppgif</w:t>
      </w:r>
      <w:r>
        <w:softHyphen/>
        <w:t xml:space="preserve">terna får behandlas (prop. </w:t>
      </w:r>
      <w:r w:rsidRPr="004908AB">
        <w:t>2017/18:</w:t>
      </w:r>
      <w:r>
        <w:t>269 s. 128 f.). U</w:t>
      </w:r>
      <w:r w:rsidRPr="008F6B4A">
        <w:t xml:space="preserve">tredningen </w:t>
      </w:r>
      <w:r>
        <w:t xml:space="preserve">föreslår att samma förtydligande ska göras i den nya lagen. </w:t>
      </w:r>
    </w:p>
    <w:p w14:paraId="5A183DE5" w14:textId="77777777" w:rsidR="000E3A6B" w:rsidRDefault="000E3A6B" w:rsidP="000E3A6B">
      <w:pPr>
        <w:pStyle w:val="Brdtextmedindrag"/>
      </w:pPr>
      <w:r w:rsidRPr="00E86BDF">
        <w:t xml:space="preserve">Det är </w:t>
      </w:r>
      <w:r>
        <w:t>självfallet</w:t>
      </w:r>
      <w:r w:rsidRPr="00E86BDF">
        <w:t xml:space="preserve"> viktigt att vilka uppgifter som helst inte ska </w:t>
      </w:r>
      <w:r>
        <w:t>påverka hur länge personuppgifter får behandlas</w:t>
      </w:r>
      <w:r w:rsidRPr="00E86BDF">
        <w:t xml:space="preserve">. Ett förtydligande i denna del hade därför varit önskvärt. När det gäller </w:t>
      </w:r>
      <w:r>
        <w:t xml:space="preserve">Säkerhetspolisens </w:t>
      </w:r>
      <w:r w:rsidRPr="00E86BDF">
        <w:t>underrät</w:t>
      </w:r>
      <w:r>
        <w:softHyphen/>
      </w:r>
      <w:r w:rsidRPr="00E86BDF">
        <w:t>telseverksamhet är det</w:t>
      </w:r>
      <w:r>
        <w:t xml:space="preserve"> dock</w:t>
      </w:r>
      <w:r w:rsidRPr="00E86BDF">
        <w:t xml:space="preserve"> </w:t>
      </w:r>
      <w:r>
        <w:t>ofta</w:t>
      </w:r>
      <w:r w:rsidRPr="00E86BDF">
        <w:t xml:space="preserve"> svårt att veta vilken brottslig verksamhet en viss uppgift kan hänföras till</w:t>
      </w:r>
      <w:r>
        <w:t xml:space="preserve"> eftersom myndigheten agerar i ett så tidigt skede</w:t>
      </w:r>
      <w:r w:rsidRPr="00E86BDF">
        <w:t>.</w:t>
      </w:r>
      <w:r>
        <w:t xml:space="preserve"> Om möjligheterna att fortsätta behandla personuppgifter knyts till omständigheter som har betydelse för personens anknytning till brottslig verksamhet kan det </w:t>
      </w:r>
      <w:r w:rsidRPr="00E86BDF">
        <w:t>leda till att färre uppgifter än i</w:t>
      </w:r>
      <w:r>
        <w:t> </w:t>
      </w:r>
      <w:r w:rsidRPr="00E86BDF">
        <w:t xml:space="preserve">dag </w:t>
      </w:r>
      <w:r>
        <w:t>påverkar hur länge personuppgifter får behandlas</w:t>
      </w:r>
      <w:r w:rsidRPr="00E86BDF">
        <w:t xml:space="preserve">, vilket </w:t>
      </w:r>
      <w:r>
        <w:t>skulle</w:t>
      </w:r>
      <w:r w:rsidRPr="00E86BDF">
        <w:t xml:space="preserve"> vara negativt för Säkerhetspolisens underrättelseverksamhet. </w:t>
      </w:r>
      <w:r>
        <w:t>Det är heller inte möjligt att,</w:t>
      </w:r>
      <w:r w:rsidRPr="00E86BDF">
        <w:t xml:space="preserve"> inom ramen för detta lagstiftningsärende</w:t>
      </w:r>
      <w:r>
        <w:t>,</w:t>
      </w:r>
      <w:r w:rsidRPr="00E86BDF">
        <w:t xml:space="preserve"> finna en annan lösning </w:t>
      </w:r>
      <w:r>
        <w:t>som kan förtydliga vilka uppgifter som ska</w:t>
      </w:r>
      <w:r w:rsidRPr="00E86BDF">
        <w:t xml:space="preserve"> påverka längsta tid för behandling av uppgif</w:t>
      </w:r>
      <w:r>
        <w:t>ter i underrättelseverksamheten</w:t>
      </w:r>
      <w:r w:rsidRPr="00E86BDF">
        <w:t xml:space="preserve">. </w:t>
      </w:r>
      <w:r>
        <w:t>Mot den bakgrunden anser rege</w:t>
      </w:r>
      <w:r>
        <w:softHyphen/>
        <w:t xml:space="preserve">ringen, till skillnad från </w:t>
      </w:r>
      <w:r w:rsidRPr="00135D7C">
        <w:rPr>
          <w:i/>
        </w:rPr>
        <w:t>Datainspektionen</w:t>
      </w:r>
      <w:r>
        <w:t xml:space="preserve"> men i likhet med </w:t>
      </w:r>
      <w:r w:rsidRPr="00135D7C">
        <w:rPr>
          <w:i/>
        </w:rPr>
        <w:t>Säkerhets</w:t>
      </w:r>
      <w:r>
        <w:rPr>
          <w:i/>
        </w:rPr>
        <w:softHyphen/>
      </w:r>
      <w:r w:rsidRPr="00135D7C">
        <w:rPr>
          <w:i/>
        </w:rPr>
        <w:t>polisen</w:t>
      </w:r>
      <w:r w:rsidRPr="00E86BDF">
        <w:t xml:space="preserve">, </w:t>
      </w:r>
      <w:r>
        <w:t xml:space="preserve">att regleringen </w:t>
      </w:r>
      <w:r w:rsidRPr="00E86BDF">
        <w:t>på samma sätt som i</w:t>
      </w:r>
      <w:r>
        <w:t> </w:t>
      </w:r>
      <w:r w:rsidRPr="00E86BDF">
        <w:t xml:space="preserve">dag </w:t>
      </w:r>
      <w:r>
        <w:t xml:space="preserve">bör </w:t>
      </w:r>
      <w:r w:rsidRPr="00E86BDF">
        <w:t>utgå från när den senaste registreringen avseende per</w:t>
      </w:r>
      <w:r>
        <w:t>sonen gjordes.</w:t>
      </w:r>
    </w:p>
    <w:p w14:paraId="6F0B6B41" w14:textId="77777777" w:rsidR="000E3A6B" w:rsidRPr="002C6FF1" w:rsidRDefault="000E3A6B" w:rsidP="000E3A6B">
      <w:pPr>
        <w:pStyle w:val="Brdtextmedindrag"/>
      </w:pPr>
      <w:r w:rsidRPr="002C6FF1">
        <w:rPr>
          <w:i/>
        </w:rPr>
        <w:t xml:space="preserve">Säkerhets- och integritetsskyddsnämnden </w:t>
      </w:r>
      <w:r w:rsidRPr="002C6FF1">
        <w:t>efter</w:t>
      </w:r>
      <w:r>
        <w:softHyphen/>
      </w:r>
      <w:r w:rsidRPr="002C6FF1">
        <w:t xml:space="preserve">frågar ett tydliggörande av om en ny registrering avseende en person kan förlänga tiden för behandling även för andra personer med anknytning till samma brottsliga verksamhet. </w:t>
      </w:r>
      <w:r>
        <w:t xml:space="preserve">Frågan är relevant trots att vilka uppgifter som kan förlänga registrering inte knyts till brottslig verksamhet. Det är inte uteslutet att en registrering avseende </w:t>
      </w:r>
      <w:r w:rsidRPr="0079440F">
        <w:t>en person kan förlänga tiden för behandling även för andra pe</w:t>
      </w:r>
      <w:r>
        <w:t xml:space="preserve">rsoner med anknytning till den personen. </w:t>
      </w:r>
      <w:r w:rsidRPr="002C6FF1">
        <w:t xml:space="preserve">Till exempel kan </w:t>
      </w:r>
      <w:r>
        <w:t>misstankar mot</w:t>
      </w:r>
      <w:r w:rsidRPr="002C6FF1">
        <w:t xml:space="preserve"> en person innebära att miss</w:t>
      </w:r>
      <w:r>
        <w:softHyphen/>
      </w:r>
      <w:r w:rsidRPr="002C6FF1">
        <w:t>tankarna mot en annan person stärks</w:t>
      </w:r>
      <w:r>
        <w:t>,</w:t>
      </w:r>
      <w:r w:rsidRPr="002C6FF1">
        <w:t xml:space="preserve"> eftersom det tydliggör att båda har starka kopplingar till en viss plats, en viss annan person eller en viss företeelse. I vilka fall en ny regi</w:t>
      </w:r>
      <w:r>
        <w:softHyphen/>
      </w:r>
      <w:r w:rsidRPr="002C6FF1">
        <w:t xml:space="preserve">strering avseende en person ska påverka tiden för behandling avseende </w:t>
      </w:r>
      <w:r>
        <w:t>en annan person</w:t>
      </w:r>
      <w:r w:rsidRPr="002C6FF1">
        <w:t xml:space="preserve"> måste dock avgöras från fall till fall</w:t>
      </w:r>
      <w:r>
        <w:t xml:space="preserve"> (jfr prop. </w:t>
      </w:r>
      <w:r w:rsidRPr="004908AB">
        <w:t>2017/18:</w:t>
      </w:r>
      <w:r>
        <w:t>269 s. 129)</w:t>
      </w:r>
      <w:r w:rsidRPr="002C6FF1">
        <w:t>.</w:t>
      </w:r>
    </w:p>
    <w:p w14:paraId="241EA07D" w14:textId="77777777" w:rsidR="000E3A6B" w:rsidRDefault="000E3A6B" w:rsidP="000E3A6B">
      <w:pPr>
        <w:pStyle w:val="Rubrik3"/>
      </w:pPr>
      <w:bookmarkStart w:id="185" w:name="_Toc9328345"/>
      <w:bookmarkStart w:id="186" w:name="_Toc17451415"/>
      <w:r w:rsidRPr="00497A47">
        <w:t>Personuppgifter som rör viss säkerhetshotande verksamhet</w:t>
      </w:r>
      <w:bookmarkEnd w:id="185"/>
      <w:bookmarkEnd w:id="186"/>
    </w:p>
    <w:p w14:paraId="45FFA943" w14:textId="77777777" w:rsidR="000E3A6B" w:rsidRPr="00A76360" w:rsidRDefault="000E3A6B" w:rsidP="000E3A6B">
      <w:pPr>
        <w:pStyle w:val="Brdtextram"/>
      </w:pPr>
      <w:r w:rsidRPr="00420062">
        <w:rPr>
          <w:b/>
        </w:rPr>
        <w:t>Regeringens förslag:</w:t>
      </w:r>
      <w:r>
        <w:t xml:space="preserve"> </w:t>
      </w:r>
      <w:r w:rsidRPr="00FF4E95">
        <w:t>Personuppgifter som hänför sig till sådan säker</w:t>
      </w:r>
      <w:r>
        <w:softHyphen/>
      </w:r>
      <w:r w:rsidRPr="00FF4E95">
        <w:t>hetshotande v</w:t>
      </w:r>
      <w:r>
        <w:t>erksamhet som avses i 18 och 19 </w:t>
      </w:r>
      <w:r w:rsidRPr="00FF4E95">
        <w:t xml:space="preserve">kap. brottsbalken </w:t>
      </w:r>
      <w:r>
        <w:t xml:space="preserve">och </w:t>
      </w:r>
      <w:r w:rsidRPr="00FF4E95">
        <w:t>som utövas av fr</w:t>
      </w:r>
      <w:r>
        <w:t>ämmande makt ska inte få behand</w:t>
      </w:r>
      <w:r w:rsidRPr="00FF4E95">
        <w:t>las längre än 40</w:t>
      </w:r>
      <w:r>
        <w:t> </w:t>
      </w:r>
      <w:r w:rsidRPr="00FF4E95">
        <w:t>år efter utgången av det kalenderår då den senaste registreringen gjordes av</w:t>
      </w:r>
      <w:r>
        <w:softHyphen/>
      </w:r>
      <w:r w:rsidRPr="00FF4E95">
        <w:t>seende personens anknytning till brott eller brottslig verksamhet</w:t>
      </w:r>
      <w:r>
        <w:t>.</w:t>
      </w:r>
    </w:p>
    <w:p w14:paraId="7C0D3E9C" w14:textId="77777777" w:rsidR="000E3A6B" w:rsidRPr="00A76360" w:rsidRDefault="000E3A6B" w:rsidP="000E3A6B">
      <w:pPr>
        <w:pStyle w:val="Brdtextmedindrag"/>
        <w:rPr>
          <w:sz w:val="8"/>
          <w:szCs w:val="8"/>
        </w:rPr>
      </w:pPr>
    </w:p>
    <w:p w14:paraId="2327ED9F" w14:textId="77777777" w:rsidR="000E3A6B" w:rsidRDefault="000E3A6B" w:rsidP="000E3A6B">
      <w:pPr>
        <w:pStyle w:val="Brdtextmedindrag"/>
      </w:pPr>
      <w:r w:rsidRPr="0006285B">
        <w:rPr>
          <w:b/>
        </w:rPr>
        <w:t>Utredningens förslag</w:t>
      </w:r>
      <w:r>
        <w:rPr>
          <w:b/>
        </w:rPr>
        <w:t xml:space="preserve"> </w:t>
      </w:r>
      <w:r>
        <w:t>överensstämmer med regeringens.</w:t>
      </w:r>
    </w:p>
    <w:p w14:paraId="4DD3A57B" w14:textId="77777777" w:rsidR="000E3A6B" w:rsidRDefault="000E3A6B" w:rsidP="000E3A6B">
      <w:pPr>
        <w:pStyle w:val="Brdtextmedindrag"/>
        <w:rPr>
          <w:b/>
        </w:rPr>
      </w:pPr>
      <w:r w:rsidRPr="00FF4E95">
        <w:rPr>
          <w:b/>
        </w:rPr>
        <w:t>Remissinstanserna:</w:t>
      </w:r>
      <w:r>
        <w:rPr>
          <w:b/>
        </w:rPr>
        <w:t xml:space="preserve"> </w:t>
      </w:r>
      <w:r>
        <w:rPr>
          <w:i/>
        </w:rPr>
        <w:t xml:space="preserve">Säkerhetspolisen </w:t>
      </w:r>
      <w:r>
        <w:t xml:space="preserve">anser att personuppgifter som rör säkerhetshotande verksamhet ska kunna behandlas som längst i 70 år på grund av den långsiktighet som präglar kontraspionageverksamheten. </w:t>
      </w:r>
      <w:r>
        <w:rPr>
          <w:i/>
        </w:rPr>
        <w:t xml:space="preserve">Datainspektionen </w:t>
      </w:r>
      <w:r>
        <w:t>avstyrker förslaget då utredningen inte visat att det finns ett behov av att spara uppgifterna under så lång tid.</w:t>
      </w:r>
    </w:p>
    <w:p w14:paraId="4B804CC7" w14:textId="77777777" w:rsidR="000E3A6B" w:rsidRDefault="000E3A6B" w:rsidP="000E3A6B">
      <w:pPr>
        <w:pStyle w:val="Rubrik4utannumrering"/>
      </w:pPr>
      <w:r>
        <w:lastRenderedPageBreak/>
        <w:t>Skälen för regeringens förslag</w:t>
      </w:r>
    </w:p>
    <w:p w14:paraId="140E5A1E" w14:textId="77777777" w:rsidR="000E3A6B" w:rsidRPr="00FF4E95" w:rsidRDefault="000E3A6B" w:rsidP="000E3A6B">
      <w:pPr>
        <w:pStyle w:val="Rubrik5utannumrering"/>
        <w:spacing w:before="0"/>
      </w:pPr>
      <w:r w:rsidRPr="00FF4E95">
        <w:t>Vad är kontraspionage?</w:t>
      </w:r>
    </w:p>
    <w:p w14:paraId="05A3F2FD" w14:textId="77777777" w:rsidR="000E3A6B" w:rsidRPr="00FF4E95" w:rsidRDefault="000E3A6B" w:rsidP="000E3A6B">
      <w:pPr>
        <w:pStyle w:val="Brdtext"/>
      </w:pPr>
      <w:r w:rsidRPr="00FF4E95">
        <w:t>Säkerhetspolisens kontraspionageverksamhet har till uppgift att före</w:t>
      </w:r>
      <w:r>
        <w:softHyphen/>
      </w:r>
      <w:r w:rsidRPr="00FF4E95">
        <w:t xml:space="preserve">bygga, förhindra och upptäcka spioneri, olaglig underrättelseverksamhet och andra brott mot </w:t>
      </w:r>
      <w:r>
        <w:t>Sveriges</w:t>
      </w:r>
      <w:r w:rsidRPr="00FF4E95">
        <w:t xml:space="preserve"> säkerhet. Kontraspionage omfattar inhämtning av underrättelser om och bedömning av andra staters spionage mot Sverige. Sådant underrättelsearbete skapar underlag för olika typer av åtgärder mot andra staters säkerhetshotande underrättelseverksamhet och är en del av Sveriges försvar.</w:t>
      </w:r>
    </w:p>
    <w:p w14:paraId="7DAD8F53" w14:textId="77777777" w:rsidR="000E3A6B" w:rsidRPr="00FF4E95" w:rsidRDefault="000E3A6B" w:rsidP="000E3A6B">
      <w:pPr>
        <w:pStyle w:val="Brdtextmedindrag"/>
      </w:pPr>
      <w:r w:rsidRPr="00FF4E95">
        <w:t>Spioneribrott utövas ofta av två aktörer i förening. Den ena är en underrättelseofficer som tillhör en utländsk underrättelsetjänst. Den andra är spionen som t.ex. kan ha tillgång till information och miljöer där information kan inhämtas på uppdrag av underrättelseofficeren. Under</w:t>
      </w:r>
      <w:r>
        <w:softHyphen/>
      </w:r>
      <w:r w:rsidRPr="00FF4E95">
        <w:t xml:space="preserve">rättelseofficerare arbetar långsiktigt </w:t>
      </w:r>
      <w:r>
        <w:t>med att leta efter lämpliga mål och</w:t>
      </w:r>
      <w:r w:rsidRPr="00FF4E95">
        <w:t xml:space="preserve"> att närma sig och odla kontakter med personer som har information om målet, för att i senare skeden eventuellt kunna rekrytera dem som spioner och handleda dem. Andra stater söker alltså fortlöpande efter lämpliga personer att rekrytera. Själva processen fram till värvningstillfället kan ta några år och i vissa fall ännu längre tid. I den efterföljande handlednings</w:t>
      </w:r>
      <w:r>
        <w:softHyphen/>
      </w:r>
      <w:r w:rsidRPr="00FF4E95">
        <w:t>fasen kan den värvade personen handledas så länge han eller hon har till</w:t>
      </w:r>
      <w:r>
        <w:softHyphen/>
      </w:r>
      <w:r w:rsidRPr="00FF4E95">
        <w:t>gång eller kan få tillgång till den information som den andra statens underrättelsetjänst är intresserad av. Det kan pågå i flera decennier. En underrättelseofficer är däremot som regel bara stationerad i Sverige några år och förflyttas sedan till et</w:t>
      </w:r>
      <w:r>
        <w:t>t annat land. Eftersom statione</w:t>
      </w:r>
      <w:r w:rsidRPr="00FF4E95">
        <w:t>ringstiden är begränsad måste värvning och handledning av spioner lämnas över mel</w:t>
      </w:r>
      <w:r>
        <w:softHyphen/>
      </w:r>
      <w:r w:rsidRPr="00FF4E95">
        <w:t>lan underrättelseofficerare.</w:t>
      </w:r>
    </w:p>
    <w:p w14:paraId="066064EF" w14:textId="77777777" w:rsidR="000E3A6B" w:rsidRPr="00FF4E95" w:rsidRDefault="000E3A6B" w:rsidP="000E3A6B">
      <w:pPr>
        <w:pStyle w:val="Brdtextmedindrag"/>
      </w:pPr>
      <w:r w:rsidRPr="00FF4E95">
        <w:t>Säkerhetspolisen arbetar med t</w:t>
      </w:r>
      <w:r>
        <w:t>vå olika metoder för att identi</w:t>
      </w:r>
      <w:r w:rsidRPr="00FF4E95">
        <w:t>fiera spio</w:t>
      </w:r>
      <w:r>
        <w:softHyphen/>
      </w:r>
      <w:r w:rsidRPr="00FF4E95">
        <w:t>ner. En metod är att leta direkt efter dem. En annan är att kartlägga och följa utländska underrättelseofficerares aktiviteter för att kunna identi</w:t>
      </w:r>
      <w:r>
        <w:softHyphen/>
      </w:r>
      <w:r w:rsidRPr="00FF4E95">
        <w:t>fiera misstänkta</w:t>
      </w:r>
      <w:r>
        <w:t xml:space="preserve"> spioner. Genom att underrättel</w:t>
      </w:r>
      <w:r w:rsidRPr="00FF4E95">
        <w:t>seofficerare lämnar hand</w:t>
      </w:r>
      <w:r>
        <w:softHyphen/>
      </w:r>
      <w:r w:rsidRPr="00FF4E95">
        <w:t>ledningen vid</w:t>
      </w:r>
      <w:r>
        <w:t>are till sina efterträdare inne</w:t>
      </w:r>
      <w:r w:rsidRPr="00FF4E95">
        <w:t>bär byte av underrättelseoffi</w:t>
      </w:r>
      <w:r>
        <w:softHyphen/>
      </w:r>
      <w:r w:rsidRPr="00FF4E95">
        <w:t>cerare</w:t>
      </w:r>
      <w:r>
        <w:t xml:space="preserve"> en möjlighet för Säkerhetspoli</w:t>
      </w:r>
      <w:r w:rsidRPr="00FF4E95">
        <w:t>sen att kunna identifiera misstänkta spioner. Det är emellertid svårt, eftersom underrättelseofficerar</w:t>
      </w:r>
      <w:r>
        <w:t>e är trä</w:t>
      </w:r>
      <w:r>
        <w:softHyphen/>
        <w:t>nade i att undvika värd</w:t>
      </w:r>
      <w:r w:rsidRPr="00FF4E95">
        <w:t>landets säkerhetstjänst. Det inneb</w:t>
      </w:r>
      <w:r>
        <w:t>är att iakttagelser som görs be</w:t>
      </w:r>
      <w:r w:rsidRPr="00FF4E95">
        <w:t>träffande en underrättelseofficer kanske inte byggs på med nya iakttagelser förrän efter flera byten på posten. Under tiden behöver informationen från kartläggningen behållas.</w:t>
      </w:r>
    </w:p>
    <w:p w14:paraId="3B0CC904" w14:textId="77777777" w:rsidR="000E3A6B" w:rsidRPr="00FF4E95" w:rsidRDefault="000E3A6B" w:rsidP="000E3A6B">
      <w:pPr>
        <w:pStyle w:val="Brdtextmedindrag"/>
      </w:pPr>
      <w:r w:rsidRPr="00FF4E95">
        <w:t xml:space="preserve">Andra staters underrättelseverksamhet i Sverige bygger således på långsiktigt arbete. En anledning till det är att det är relativt svårt att värva spioner. </w:t>
      </w:r>
      <w:r>
        <w:t>Det</w:t>
      </w:r>
      <w:r w:rsidRPr="00FF4E95">
        <w:t xml:space="preserve"> strävar därför efter att använda dem så länge som möjligt. Spioneri är oftast en livslång sysselsättning. Det finns också exempel både i Sverige och utomlands på att spioner rekryterar sina barn som spioner. Säkerhetspolisens kontraspionageverksamhet måste därför anpassas till det långsiktiga tidsperspektivet.</w:t>
      </w:r>
      <w:r>
        <w:t xml:space="preserve"> </w:t>
      </w:r>
    </w:p>
    <w:p w14:paraId="74886E06" w14:textId="77777777" w:rsidR="000E3A6B" w:rsidRDefault="000E3A6B" w:rsidP="000E3A6B">
      <w:pPr>
        <w:pStyle w:val="Brdtextmedindrag"/>
      </w:pPr>
      <w:r w:rsidRPr="00FF4E95">
        <w:t>Oavsett vilken metod Säkerhetspolisen använder kräver kontraspio</w:t>
      </w:r>
      <w:r>
        <w:softHyphen/>
      </w:r>
      <w:r w:rsidRPr="00FF4E95">
        <w:t>nage lagring av information i</w:t>
      </w:r>
      <w:r>
        <w:t xml:space="preserve"> flera decennier. Exempelvis an</w:t>
      </w:r>
      <w:r w:rsidRPr="00FF4E95">
        <w:t>vänder Säkerhetspolisen i</w:t>
      </w:r>
      <w:r>
        <w:t> </w:t>
      </w:r>
      <w:r w:rsidRPr="00FF4E95">
        <w:t>dag regelmässigt up</w:t>
      </w:r>
      <w:r>
        <w:t>pgifter som inhäm</w:t>
      </w:r>
      <w:r w:rsidRPr="00FF4E95">
        <w:t>tades på 1980- och 90-talen. Erfarenheter från både Sverige och andra länder visar att det ofta tar my</w:t>
      </w:r>
      <w:r>
        <w:t>cket lång tid innan en spion av</w:t>
      </w:r>
      <w:r w:rsidRPr="00FF4E95">
        <w:t>slöjas. Spionerna Stig Wen</w:t>
      </w:r>
      <w:r>
        <w:softHyphen/>
      </w:r>
      <w:r w:rsidRPr="00FF4E95">
        <w:t>nerström och Arne Treholt kan nämnas som exempel på det.</w:t>
      </w:r>
    </w:p>
    <w:p w14:paraId="30F1D8A3" w14:textId="77777777" w:rsidR="000E3A6B" w:rsidRDefault="000E3A6B" w:rsidP="000E3A6B">
      <w:pPr>
        <w:pStyle w:val="Rubrik5utannumrering"/>
      </w:pPr>
      <w:r>
        <w:lastRenderedPageBreak/>
        <w:t>Nuvarande bestämmelser är inte ändamålsenliga</w:t>
      </w:r>
    </w:p>
    <w:p w14:paraId="4910B3D0" w14:textId="77777777" w:rsidR="000E3A6B" w:rsidRDefault="000E3A6B" w:rsidP="000E3A6B">
      <w:pPr>
        <w:pStyle w:val="Brdtext"/>
      </w:pPr>
      <w:r>
        <w:t>Säkerhetspolisen har i dag möjlighet att behandla personuppgifter i sin brottsbekämpande verksamhet under relativt lång tid. Enligt 6 kap. 12 § första stycket polisdatalagen ska personuppgifter som gjorts gemensamt tillgängliga gallras senast tio år efter utgången av det kalenderår då den senaste registreringen avseende personen gjordes. Om det finns särskilda skäl får Säkerhetspolisen dock besluta att personuppgifter får bevaras längre, om uppgifterna fortfarande behövs för det ändamål för vilket de behandlas. Säkerhetspolisen kan således under vissa förutsättningar be</w:t>
      </w:r>
      <w:r>
        <w:softHyphen/>
        <w:t>sluta att förlänga gallringsfristen för personuppgifter inom kontraspiona</w:t>
      </w:r>
      <w:r>
        <w:softHyphen/>
        <w:t>get med ytterligare tio år.</w:t>
      </w:r>
    </w:p>
    <w:p w14:paraId="20CF2129" w14:textId="77777777" w:rsidR="000E3A6B" w:rsidRDefault="000E3A6B" w:rsidP="000E3A6B">
      <w:pPr>
        <w:pStyle w:val="Brdtextmedindrag"/>
      </w:pPr>
      <w:r>
        <w:t>Säkerhetspolisen förlänger regelmässigt gallringsfristen för person</w:t>
      </w:r>
      <w:r>
        <w:softHyphen/>
        <w:t>uppgifter i kontraspionaget. Från den 1 januari 2017 till den 23 mars 2017 fattades enligt Säkerhetspolisen drygt 400 enskilda beslut om att förlänga gallringsfristen för personuppgifter som behandlas inom kontra</w:t>
      </w:r>
      <w:r>
        <w:softHyphen/>
        <w:t>spionaget. Det rör sig således om fler än tusen enskilda förlängnings</w:t>
      </w:r>
      <w:r>
        <w:softHyphen/>
        <w:t>beslut per år. Hanteringen medför omfattande administrativt arbete för personal med särskild sakkunskap på området, eftersom lagstiftningen kräver att det fattas beslut om bevarande i varje enskilt fall.</w:t>
      </w:r>
    </w:p>
    <w:p w14:paraId="4537D944" w14:textId="77777777" w:rsidR="000E3A6B" w:rsidRDefault="000E3A6B" w:rsidP="000E3A6B">
      <w:pPr>
        <w:pStyle w:val="Brdtextmedindrag"/>
      </w:pPr>
      <w:r>
        <w:t>Det finns risk för att personuppgifter, som borde bevaras, tas bort på grund av att Säkerhetspolisen i vissa fall måste prioritera operativa insat</w:t>
      </w:r>
      <w:r>
        <w:softHyphen/>
        <w:t>ser före förlängningsbeslut. Inom kontraspionaget är det dessutom ofta svårt att vid tidpunkten för beslut om förlängning veta exakt vilka upp</w:t>
      </w:r>
      <w:r>
        <w:softHyphen/>
        <w:t>gifter som kommer att behövas i framtiden. Förlängning av fristen kan inte beslutas retroaktivt. Säkerhetspolisen har uppgett att myndigheten i ett flertal fall har gallrat personuppgifter där det i efterhand har visat sig att informationen varit relevant och därför borde ha behandlats längre.</w:t>
      </w:r>
    </w:p>
    <w:p w14:paraId="0A96E876" w14:textId="77777777" w:rsidR="000E3A6B" w:rsidRDefault="000E3A6B" w:rsidP="000E3A6B">
      <w:pPr>
        <w:pStyle w:val="Rubrik5utannumrering"/>
      </w:pPr>
      <w:r>
        <w:t>Uppgifter inom kontraspionaget ska få behandlas längre</w:t>
      </w:r>
    </w:p>
    <w:p w14:paraId="5A60B9C7" w14:textId="77777777" w:rsidR="000E3A6B" w:rsidRPr="0057398C" w:rsidRDefault="000E3A6B" w:rsidP="000E3A6B">
      <w:pPr>
        <w:pStyle w:val="Brdtext"/>
      </w:pPr>
      <w:r>
        <w:t>På grund av kontraspionagets särdrag finns det alltså enligt regeringens mening behov av att behandla personuppgifter hänförliga till sådan verk</w:t>
      </w:r>
      <w:r>
        <w:softHyphen/>
        <w:t>samhet under betydligt längre tid än vad huvudregeln i polisdata</w:t>
      </w:r>
      <w:r>
        <w:softHyphen/>
        <w:t>lagen medger. Säkerhetspolisen har visserligen möjlighet att genom särskilda beslut förlänga tiden för behandling. Det är emellertid inte rimligt att lägga betydande resurser på att regelbundet fatta beslut om sådan för</w:t>
      </w:r>
      <w:r>
        <w:softHyphen/>
        <w:t>längning när det ofta på förhand kan förutses att förlängning av fristen är nödvändig. Risken för att behandlingen av uppgifter upphör på grund av tidsbrist eller felaktiga beslut bör också vägas in. Mot den bakgrunden anser regeringen att Säkerhetspolisen bör få behandla personuppgifter hänförliga till området kontraspionage under längre tid än vad som är tillåtet i dag. Det gäller framför allt uppgifter där grunden för registre</w:t>
      </w:r>
      <w:r>
        <w:softHyphen/>
        <w:t>ringen är att personen är en misstänkt utländsk underrättelseofficer och uppgifter om hans eller hennes närmaste anhöriga. Det gäller också upp</w:t>
      </w:r>
      <w:r>
        <w:softHyphen/>
        <w:t>gifter om misstänkta spioner och deras närmaste anhöriga och händelser kopplade till dessa personer. Om sådana personuppgifter får behandlas under längre tid skulle det ge Säkerhetspolisen större möjligheter att inte bara identifiera misstänkta spioner och underrättelseofficerare, utan ock</w:t>
      </w:r>
      <w:r>
        <w:softHyphen/>
        <w:t>så att avföra eventuella felaktiga misstankar. På så sätt kan en förlängd tidsfrist i det här fallet också till viss del stärka integritetsskyddet.</w:t>
      </w:r>
      <w:r>
        <w:rPr>
          <w:i/>
        </w:rPr>
        <w:t xml:space="preserve"> </w:t>
      </w:r>
    </w:p>
    <w:p w14:paraId="4BC3E900" w14:textId="77777777" w:rsidR="000E3A6B" w:rsidRDefault="000E3A6B" w:rsidP="000E3A6B">
      <w:pPr>
        <w:pStyle w:val="Brdtextmedindrag"/>
      </w:pPr>
      <w:r>
        <w:lastRenderedPageBreak/>
        <w:t>Frågan är hur tidsfristen för behandling av aktuella uppgifter bör be</w:t>
      </w:r>
      <w:r>
        <w:softHyphen/>
        <w:t>stämmas. Från integritetssynpunkt är det viktigt att personuppgifter inte behandlas för länge. Samtidigt måste tidsfristen bestämmas på ett sätt som är ändamålsenligt och tillgodoser de behov som finns.</w:t>
      </w:r>
    </w:p>
    <w:p w14:paraId="35CE7972" w14:textId="77777777" w:rsidR="000E3A6B" w:rsidRDefault="000E3A6B" w:rsidP="000E3A6B">
      <w:pPr>
        <w:pStyle w:val="Brdtextmedindrag"/>
      </w:pPr>
      <w:r>
        <w:t>Försvarssekretessen, som regleras i 15 kap. 2 § offentlighets- och sek</w:t>
      </w:r>
      <w:r>
        <w:softHyphen/>
        <w:t>retesslagen (2009:400), gäller enligt 4 § offentlighets- och sekretessför</w:t>
      </w:r>
      <w:r>
        <w:softHyphen/>
        <w:t>ordningen (2009:641) i 95 år om uppgifterna rör underrättelseverksam</w:t>
      </w:r>
      <w:r>
        <w:softHyphen/>
        <w:t>heten inom underrättelse- och säkerhetstjänsten. Den svenska militära underrättelsetjänstens arbete och källor skyddas således under lång tid och man skulle kunna argumentera för att Säkerhetspolisens uppgifter som rör kontraspionage borde kunna behandlas lika länge. En annan möjlighet är att utgå från hur länge sekretess gäller för uppgifter i brotts</w:t>
      </w:r>
      <w:r>
        <w:softHyphen/>
        <w:t xml:space="preserve">bekämpande verksamhet, vilket är 70 år. En så lång tidsfrist som någon av de nu nämnda skulle dock innebära betydligt större integritetsintrång än i dag och markant förlänga tiden för hur länge personuppgifter för denna typ av verksamhet får behandlas. Att bestämma tidsfristen till 70 år som </w:t>
      </w:r>
      <w:r w:rsidRPr="009211AD">
        <w:rPr>
          <w:i/>
        </w:rPr>
        <w:t>Säkerhetspolisen</w:t>
      </w:r>
      <w:r>
        <w:t xml:space="preserve"> föreslår är därför inte aktuellt. </w:t>
      </w:r>
    </w:p>
    <w:p w14:paraId="4D15D917" w14:textId="77777777" w:rsidR="000E3A6B" w:rsidRDefault="000E3A6B" w:rsidP="000E3A6B">
      <w:pPr>
        <w:pStyle w:val="Brdtextmedindrag"/>
      </w:pPr>
      <w:r>
        <w:t>Erfarenheterna har visat att spioneri under 30–40 år inte är ovanligt. Med beaktande av det anser regeringen att fristen för hur länge person</w:t>
      </w:r>
      <w:r>
        <w:softHyphen/>
        <w:t>uppgifter i kontraspionageverksamheten ska få behandlas inte bör vara kortare än 40 år. Behandlingen av personuppgifterna kan då fortgå under en tid som motsvarar en spions yrkesverksamma liv. Med hänsyn till att det är fråga om mycket allvarliga brott anser regeringen att den före</w:t>
      </w:r>
      <w:r>
        <w:softHyphen/>
        <w:t xml:space="preserve">slagna tidsfristen är en rimlig avvägning mellan samhällsintressena och enskildas integritet. </w:t>
      </w:r>
    </w:p>
    <w:p w14:paraId="5A36168E" w14:textId="77777777" w:rsidR="000E3A6B" w:rsidRDefault="000E3A6B" w:rsidP="000E3A6B">
      <w:pPr>
        <w:pStyle w:val="Brdtextmedindrag"/>
      </w:pPr>
      <w:r w:rsidRPr="009211AD">
        <w:rPr>
          <w:i/>
        </w:rPr>
        <w:t>Datainspektionen</w:t>
      </w:r>
      <w:r>
        <w:t xml:space="preserve"> anser att utredningen inte har visat att det finns ett behov av att spara uppgifter under så lång tid som nu föreslås. Inspek</w:t>
      </w:r>
      <w:r>
        <w:softHyphen/>
        <w:t xml:space="preserve">tionen anser också att </w:t>
      </w:r>
      <w:bookmarkStart w:id="187" w:name="_Hlk515971629"/>
      <w:r>
        <w:t>riskerna för den enskildes personliga integritet</w:t>
      </w:r>
      <w:bookmarkEnd w:id="187"/>
      <w:r>
        <w:t xml:space="preserve"> inte har analyserats i tillräcklig utsträckning. Tiden för behandling av upp</w:t>
      </w:r>
      <w:r>
        <w:softHyphen/>
        <w:t>gifter i kontraspionageverksamheten förlängs som nyss nämnts regelmäs</w:t>
      </w:r>
      <w:r>
        <w:softHyphen/>
        <w:t>sigt. Förslaget innebär därför inte någon större skillnad mot den ordning som redan i dag gäller. Regeringen anser vidare att utredningen gör en tillräcklig analys av riskerna för enskildas personliga integritet. Det bör således i den nya lagen tas in en bestämmelse som föreskriver att personuppgifter som hänför sig till sådan säkerhetshotande verksamhet som avses i 18 och 19 kap. brottsbalken och som utövas av främmande makt inte får behandlas längre än 40 år efter utgången av det kalenderår då den senaste registreringen gjordes avseende personens anknytning till brott eller brottslig verksamhet. Undantag bör göras för uppgifter som behand</w:t>
      </w:r>
      <w:r>
        <w:softHyphen/>
        <w:t>las i en uppgiftssamling för bearbetning och analys. För sådana uppgifter bör tidsfristen om tre år gälla (avsnitt 12.2.3).</w:t>
      </w:r>
    </w:p>
    <w:p w14:paraId="680C1F33" w14:textId="77777777" w:rsidR="000E3A6B" w:rsidRDefault="000E3A6B" w:rsidP="000E3A6B">
      <w:pPr>
        <w:pStyle w:val="Rubrik3"/>
      </w:pPr>
      <w:bookmarkStart w:id="188" w:name="_Toc9328346"/>
      <w:bookmarkStart w:id="189" w:name="_Toc17451416"/>
      <w:r w:rsidRPr="003B5351">
        <w:t>Ärenden om utredning av eller lagföring för brott</w:t>
      </w:r>
      <w:bookmarkEnd w:id="188"/>
      <w:bookmarkEnd w:id="189"/>
    </w:p>
    <w:p w14:paraId="3415CAA9" w14:textId="77777777" w:rsidR="000E3A6B" w:rsidRPr="00A76360" w:rsidRDefault="000E3A6B" w:rsidP="000E3A6B">
      <w:pPr>
        <w:pStyle w:val="Brdtextram"/>
      </w:pPr>
      <w:r w:rsidRPr="00420062">
        <w:rPr>
          <w:b/>
        </w:rPr>
        <w:t>Regeringens förslag:</w:t>
      </w:r>
      <w:r>
        <w:t xml:space="preserve"> </w:t>
      </w:r>
      <w:r w:rsidRPr="0062728B">
        <w:t>Bestämmelser om begränsningar i möjligheten att behandla gemensamt tillgängliga uppgifter i brottsanmälningar, av</w:t>
      </w:r>
      <w:r>
        <w:softHyphen/>
      </w:r>
      <w:r w:rsidRPr="0062728B">
        <w:t>slutade förundersökningar och andra liknande utredningar ska tas in i den nya lagen. Det ska framgå av bestämmelserna att de endast be</w:t>
      </w:r>
      <w:r>
        <w:softHyphen/>
      </w:r>
      <w:r w:rsidRPr="0062728B">
        <w:t>gränsar behandling för ändamål</w:t>
      </w:r>
      <w:r>
        <w:t xml:space="preserve"> inom lagens tillämpningsområde.</w:t>
      </w:r>
    </w:p>
    <w:p w14:paraId="430C74C9" w14:textId="77777777" w:rsidR="000E3A6B" w:rsidRPr="00A76360" w:rsidRDefault="000E3A6B" w:rsidP="000E3A6B">
      <w:pPr>
        <w:pStyle w:val="Brdtextmedindrag"/>
        <w:rPr>
          <w:sz w:val="8"/>
          <w:szCs w:val="8"/>
        </w:rPr>
      </w:pPr>
    </w:p>
    <w:p w14:paraId="4FE9101F" w14:textId="77777777" w:rsidR="000E3A6B" w:rsidRDefault="000E3A6B" w:rsidP="000E3A6B">
      <w:pPr>
        <w:pStyle w:val="Brdtextmedindrag"/>
      </w:pPr>
      <w:r w:rsidRPr="0006285B">
        <w:rPr>
          <w:b/>
        </w:rPr>
        <w:lastRenderedPageBreak/>
        <w:t>Utredningens förslag</w:t>
      </w:r>
      <w:r>
        <w:rPr>
          <w:b/>
        </w:rPr>
        <w:t xml:space="preserve"> </w:t>
      </w:r>
      <w:r>
        <w:t>överensstämmer med regeringens.</w:t>
      </w:r>
    </w:p>
    <w:p w14:paraId="3B1C4B94" w14:textId="77777777" w:rsidR="000E3A6B" w:rsidRDefault="000E3A6B" w:rsidP="000E3A6B">
      <w:pPr>
        <w:pStyle w:val="Brdtextmedindrag"/>
      </w:pPr>
      <w:r w:rsidRPr="003B5351">
        <w:rPr>
          <w:b/>
        </w:rPr>
        <w:t>Remissinstanserna</w:t>
      </w:r>
      <w:r>
        <w:rPr>
          <w:b/>
        </w:rPr>
        <w:t xml:space="preserve"> </w:t>
      </w:r>
      <w:r>
        <w:t>yttrar sig inte särskilt i denna del.</w:t>
      </w:r>
    </w:p>
    <w:p w14:paraId="478C5032" w14:textId="77777777" w:rsidR="000E3A6B" w:rsidRPr="003B5351" w:rsidRDefault="000E3A6B" w:rsidP="000E3A6B">
      <w:pPr>
        <w:pStyle w:val="Rubrik4utannumrering"/>
      </w:pPr>
      <w:r>
        <w:t>Skälen för regeringens förslag</w:t>
      </w:r>
    </w:p>
    <w:p w14:paraId="6CED696D" w14:textId="77777777" w:rsidR="000E3A6B" w:rsidRPr="003B5351" w:rsidRDefault="000E3A6B" w:rsidP="000E3A6B">
      <w:pPr>
        <w:pStyle w:val="Rubrik5utannumrering"/>
        <w:spacing w:before="0"/>
      </w:pPr>
      <w:r w:rsidRPr="003B5351">
        <w:t>Nuvarande reglering</w:t>
      </w:r>
    </w:p>
    <w:p w14:paraId="6AF25D93" w14:textId="77777777" w:rsidR="000E3A6B" w:rsidRDefault="000E3A6B" w:rsidP="000E3A6B">
      <w:pPr>
        <w:pStyle w:val="Brdtext"/>
      </w:pPr>
      <w:r>
        <w:t>I 3 kap. 10–12 </w:t>
      </w:r>
      <w:r w:rsidRPr="003B5351">
        <w:t>§§ polisdatalagen regleras hur länge personuppgifter som har gjorts gemensamt tillgängliga i ärenden om utredning av eller lag</w:t>
      </w:r>
      <w:r>
        <w:softHyphen/>
      </w:r>
      <w:r w:rsidRPr="003B5351">
        <w:t>föring för brott längst får behandlas automatiserat i den brottsbekäm</w:t>
      </w:r>
      <w:r>
        <w:softHyphen/>
      </w:r>
      <w:r w:rsidRPr="003B5351">
        <w:t>pande verksamheten. Där föreskrivs bl.a. att om en brottsanmälan av</w:t>
      </w:r>
      <w:r>
        <w:softHyphen/>
      </w:r>
      <w:r w:rsidRPr="003B5351">
        <w:t>skrivs på grund av att den påstådda gärningen inte utgör brott, får person</w:t>
      </w:r>
      <w:r>
        <w:softHyphen/>
      </w:r>
      <w:r w:rsidRPr="003B5351">
        <w:t>uppgifterna i anmälan inte längre behandlas i den brottsbekämpande verksamhe</w:t>
      </w:r>
      <w:r>
        <w:t>ten. När det gäller förundersök</w:t>
      </w:r>
      <w:r w:rsidRPr="003B5351">
        <w:t>ningar och andra liknande ut</w:t>
      </w:r>
      <w:r>
        <w:softHyphen/>
      </w:r>
      <w:r w:rsidRPr="003B5351">
        <w:t>red</w:t>
      </w:r>
      <w:r>
        <w:t>ningar föreskrivs att personupp</w:t>
      </w:r>
      <w:r w:rsidRPr="003B5351">
        <w:t>gifter inte får behandlas i den brottsbe</w:t>
      </w:r>
      <w:r>
        <w:softHyphen/>
      </w:r>
      <w:r w:rsidRPr="003B5351">
        <w:t>kämpande verksamheten när det har förflutit fem år efter utgången av det kalenderår då en dom, eller ett beslut med anledning av domstolspröv</w:t>
      </w:r>
      <w:r>
        <w:softHyphen/>
      </w:r>
      <w:r w:rsidRPr="003B5351">
        <w:t>ning, vann laga kraft eller sedan fem år förflutit från utgången av det kalenderår då förundersökningen lades ned elle</w:t>
      </w:r>
      <w:r>
        <w:t>r avslutades på annat sätt. I 3 kap. 13 </w:t>
      </w:r>
      <w:r w:rsidRPr="003B5351">
        <w:t xml:space="preserve">§ föreskrivs att om en förundersökning har lagts ned, om åtal har lagts ned eller om frikännande dom som har vunnit laga kraft har meddelats, får personen inte vara sökbar som misstänkt. </w:t>
      </w:r>
      <w:r>
        <w:t>B</w:t>
      </w:r>
      <w:r w:rsidRPr="003B5351">
        <w:t>estämmelserna</w:t>
      </w:r>
      <w:r>
        <w:t xml:space="preserve"> gäller g</w:t>
      </w:r>
      <w:r w:rsidRPr="003B5351">
        <w:t xml:space="preserve">enom </w:t>
      </w:r>
      <w:r>
        <w:t>en hänvisning i 6 kap. 13 </w:t>
      </w:r>
      <w:r w:rsidRPr="003B5351">
        <w:t>§ polisdatalagen i Säkerhets</w:t>
      </w:r>
      <w:r>
        <w:softHyphen/>
      </w:r>
      <w:r w:rsidRPr="003B5351">
        <w:t>polisens verksamhet.</w:t>
      </w:r>
    </w:p>
    <w:p w14:paraId="6EFCCEA7" w14:textId="77777777" w:rsidR="000E3A6B" w:rsidRDefault="000E3A6B" w:rsidP="000E3A6B">
      <w:pPr>
        <w:pStyle w:val="Rubrik5utannumrering"/>
      </w:pPr>
      <w:r>
        <w:t>Samma reglering</w:t>
      </w:r>
      <w:r w:rsidRPr="00AA2A55">
        <w:t xml:space="preserve"> om längsta tid för behandling av personuppgifter</w:t>
      </w:r>
      <w:r>
        <w:t xml:space="preserve"> som i dag </w:t>
      </w:r>
    </w:p>
    <w:p w14:paraId="7390DF6A" w14:textId="77777777" w:rsidR="000E3A6B" w:rsidRDefault="000E3A6B" w:rsidP="000E3A6B">
      <w:pPr>
        <w:pStyle w:val="Brdtext"/>
      </w:pPr>
      <w:r>
        <w:t>Bestämmelserna om längsta tid för behandling av personuppgifter i ärenden om utredning av och lagföring för brott är utförligt motiverade i förarbetena till polisdatalagen (prop. 2009/10:85 s. 223 f.). Skälen bakom den nuvarande ordningen gör sig fortfarande gällande. Det har inte heller framkommit skäl att ändra regelverket. Därför bör bestämmelser med motsvarande innehåll tas in i den nya lagen.</w:t>
      </w:r>
    </w:p>
    <w:p w14:paraId="17D7E45D" w14:textId="77777777" w:rsidR="000E3A6B" w:rsidRPr="003B5351" w:rsidRDefault="000E3A6B" w:rsidP="000E3A6B">
      <w:pPr>
        <w:pStyle w:val="Brdtextmedindrag"/>
      </w:pPr>
      <w:r>
        <w:t>Bestämmelserna i 3 kap. 10 och 11 §§ polisdatalagen hindrar inte att personuppgifter som behandlas automatiserat i den brottsbekämpande verksamheten fortsätter att behandlas automatiserat för ändamål utanför lagens tillämpningsområde under längre tid än vad som anges i bestäm</w:t>
      </w:r>
      <w:r>
        <w:softHyphen/>
        <w:t>melserna. De inskränker alltså enbart behandling i den brottsbekämpande verksamheten, vilket innebär att personuppgifterna t.ex. får behandlas automatiserat för arkivändamål. För att tydliggöra det bör det framgå av bestämmelserna i den nya lagen att de enbart reglerar hur länge person</w:t>
      </w:r>
      <w:r>
        <w:softHyphen/>
        <w:t>uppgifter får behandlas för ändamål inom lagens tillämpningsområde.</w:t>
      </w:r>
    </w:p>
    <w:p w14:paraId="50608B31" w14:textId="77777777" w:rsidR="000E3A6B" w:rsidRDefault="000E3A6B" w:rsidP="000E3A6B">
      <w:pPr>
        <w:pStyle w:val="Rubrik3"/>
      </w:pPr>
      <w:bookmarkStart w:id="190" w:name="_Toc9328347"/>
      <w:bookmarkStart w:id="191" w:name="_Toc17451417"/>
      <w:r w:rsidRPr="00B00E12">
        <w:t>Möjlighet att förlänga tiden för behandling</w:t>
      </w:r>
      <w:bookmarkEnd w:id="190"/>
      <w:bookmarkEnd w:id="191"/>
    </w:p>
    <w:p w14:paraId="22C8B49D" w14:textId="78354EB6" w:rsidR="000E3A6B" w:rsidRPr="00A76360" w:rsidRDefault="000E3A6B" w:rsidP="000E3A6B">
      <w:pPr>
        <w:pStyle w:val="Brdtextram"/>
      </w:pPr>
      <w:r w:rsidRPr="00420062">
        <w:rPr>
          <w:b/>
        </w:rPr>
        <w:t>Regeringens förslag:</w:t>
      </w:r>
      <w:r>
        <w:t xml:space="preserve"> </w:t>
      </w:r>
      <w:r w:rsidRPr="009B7CB0">
        <w:t>Om det finns särskilda skäl</w:t>
      </w:r>
      <w:r>
        <w:t xml:space="preserve"> </w:t>
      </w:r>
      <w:r w:rsidRPr="009B7CB0">
        <w:t>ska Säkerhetspoli</w:t>
      </w:r>
      <w:r>
        <w:softHyphen/>
      </w:r>
      <w:r w:rsidRPr="009B7CB0">
        <w:t>sen få besluta att personuppgifter får behandlas under längre tid än vad som anges för en viss kategori av uppgifter</w:t>
      </w:r>
      <w:r>
        <w:t>, om uppgifterna fortfarande behövs för det ändamål som de behandlas för</w:t>
      </w:r>
      <w:r w:rsidRPr="009B7CB0">
        <w:t>. Om personuppgifter behand</w:t>
      </w:r>
      <w:r>
        <w:softHyphen/>
      </w:r>
      <w:r w:rsidRPr="009B7CB0">
        <w:t xml:space="preserve">las med stöd av ett sådant beslut ska frågan om fortsatt behandling prövas på nytt senast vid utgången av det tionde kalenderåret efter beslutet eller, om det är fråga om uppgifter i en </w:t>
      </w:r>
      <w:r w:rsidRPr="009B7CB0">
        <w:lastRenderedPageBreak/>
        <w:t>uppgiftssamling som har skapats för att bearbeta och analysera information, senast vid ut</w:t>
      </w:r>
      <w:r>
        <w:softHyphen/>
      </w:r>
      <w:r w:rsidRPr="009B7CB0">
        <w:t>gången av det tredje kalenderåret efter beslutet. Tiden för behandling får vid varje tillfälle förlängas med lä</w:t>
      </w:r>
      <w:r>
        <w:t>ngst samma tid som den ur</w:t>
      </w:r>
      <w:r>
        <w:softHyphen/>
        <w:t>sprung</w:t>
      </w:r>
      <w:r w:rsidRPr="009B7CB0">
        <w:t>liga eller, om uppgifterna rör säkerhetshotande verksamhet eller avser någon som är under 18 år, längst tio år</w:t>
      </w:r>
      <w:r>
        <w:t>.</w:t>
      </w:r>
    </w:p>
    <w:p w14:paraId="08C5AE66" w14:textId="77777777" w:rsidR="000E3A6B" w:rsidRPr="00A76360" w:rsidRDefault="000E3A6B" w:rsidP="000E3A6B">
      <w:pPr>
        <w:pStyle w:val="Brdtextmedindrag"/>
        <w:rPr>
          <w:sz w:val="8"/>
          <w:szCs w:val="8"/>
        </w:rPr>
      </w:pPr>
    </w:p>
    <w:p w14:paraId="22C03DD9" w14:textId="77777777" w:rsidR="000E3A6B" w:rsidRDefault="000E3A6B" w:rsidP="000E3A6B">
      <w:pPr>
        <w:pStyle w:val="Brdtextmedindrag"/>
      </w:pPr>
      <w:r w:rsidRPr="0006285B">
        <w:rPr>
          <w:b/>
        </w:rPr>
        <w:t>Utredningens förslag</w:t>
      </w:r>
      <w:r>
        <w:rPr>
          <w:b/>
        </w:rPr>
        <w:t xml:space="preserve"> </w:t>
      </w:r>
      <w:r>
        <w:t>överensstämmer med regeringens.</w:t>
      </w:r>
    </w:p>
    <w:p w14:paraId="4411698D" w14:textId="77777777" w:rsidR="000E3A6B" w:rsidRDefault="000E3A6B" w:rsidP="000E3A6B">
      <w:pPr>
        <w:pStyle w:val="Brdtextmedindrag"/>
      </w:pPr>
      <w:r w:rsidRPr="009B7CB0">
        <w:rPr>
          <w:b/>
        </w:rPr>
        <w:t>Remissinstanserna</w:t>
      </w:r>
      <w:r>
        <w:rPr>
          <w:b/>
        </w:rPr>
        <w:t xml:space="preserve"> </w:t>
      </w:r>
      <w:r w:rsidRPr="009B7CB0">
        <w:t>yttrar sig inte särskilt i denna del.</w:t>
      </w:r>
    </w:p>
    <w:p w14:paraId="6B0B1725" w14:textId="77777777" w:rsidR="000E3A6B" w:rsidRDefault="000E3A6B" w:rsidP="000E3A6B">
      <w:pPr>
        <w:pStyle w:val="Brdtextmedindrag"/>
      </w:pPr>
      <w:r w:rsidRPr="009B7CB0">
        <w:rPr>
          <w:b/>
        </w:rPr>
        <w:t>Skälen för regeringens förslag</w:t>
      </w:r>
      <w:r>
        <w:rPr>
          <w:b/>
        </w:rPr>
        <w:t xml:space="preserve">: </w:t>
      </w:r>
      <w:r>
        <w:t>Säkerhetspolisen har enligt 6 </w:t>
      </w:r>
      <w:r w:rsidRPr="009B7CB0">
        <w:t>kap. 12</w:t>
      </w:r>
      <w:r>
        <w:t> </w:t>
      </w:r>
      <w:r w:rsidRPr="009B7CB0">
        <w:t>§ tredje stycket polisdatalagen möjlighet att besluta att personuppgif</w:t>
      </w:r>
      <w:r>
        <w:softHyphen/>
      </w:r>
      <w:r w:rsidRPr="009B7CB0">
        <w:t>ter får bevaras längre än vad som anges i paragrafen, om det finns sär</w:t>
      </w:r>
      <w:r>
        <w:softHyphen/>
      </w:r>
      <w:r w:rsidRPr="009B7CB0">
        <w:t>skilda skäl och uppgifterna fortfarande behövs för det ändamål för vilket de behandlas. För uppgifter som får bevaras längst tio</w:t>
      </w:r>
      <w:r>
        <w:t> </w:t>
      </w:r>
      <w:r w:rsidRPr="009B7CB0">
        <w:t>år får tiden för</w:t>
      </w:r>
      <w:r>
        <w:softHyphen/>
      </w:r>
      <w:r w:rsidRPr="009B7CB0">
        <w:t>längas med tio år och för uppgifter som får bevaras längst tre</w:t>
      </w:r>
      <w:r>
        <w:t> </w:t>
      </w:r>
      <w:r w:rsidRPr="009B7CB0">
        <w:t>år får tiden förlängas med tre år.</w:t>
      </w:r>
    </w:p>
    <w:p w14:paraId="2383C6E0" w14:textId="77777777" w:rsidR="000E3A6B" w:rsidRDefault="000E3A6B" w:rsidP="000E3A6B">
      <w:pPr>
        <w:pStyle w:val="Brdtextmedindrag"/>
      </w:pPr>
      <w:r w:rsidRPr="00001F45">
        <w:t>Säkerhetspolisen</w:t>
      </w:r>
      <w:r w:rsidRPr="009B7CB0">
        <w:t xml:space="preserve"> bör även fortsättningsvis ha möjlighet att i vissa fall besluta om förlängd tid för behandling. En motsvarande bestämmelse bör därför tas in i d</w:t>
      </w:r>
      <w:r>
        <w:t>en nya lagen, men den bör formu</w:t>
      </w:r>
      <w:r w:rsidRPr="009B7CB0">
        <w:t>leras så att den anger hur länge uppgifterna får behandlas</w:t>
      </w:r>
      <w:r>
        <w:t xml:space="preserve"> i stället för hur länge de får bevaras</w:t>
      </w:r>
      <w:r w:rsidRPr="009B7CB0">
        <w:t>.</w:t>
      </w:r>
      <w:r>
        <w:t xml:space="preserve"> </w:t>
      </w:r>
    </w:p>
    <w:p w14:paraId="11715087" w14:textId="77777777" w:rsidR="000E3A6B" w:rsidRDefault="000E3A6B" w:rsidP="000E3A6B">
      <w:pPr>
        <w:pStyle w:val="Brdtextmedindrag"/>
      </w:pPr>
      <w:r w:rsidRPr="00F97E07">
        <w:t>P</w:t>
      </w:r>
      <w:r>
        <w:t>å samma sätt som i </w:t>
      </w:r>
      <w:r w:rsidRPr="00F97E07">
        <w:t>dag bör Säkerhetspolisen, om det finns särskilda skäl, få förlänga fristen för behandling av uppgifter om personer som vid tiden för registreringen inte har fyllt 18 år med som längst tio år.</w:t>
      </w:r>
    </w:p>
    <w:p w14:paraId="432AF3A7" w14:textId="77777777" w:rsidR="000E3A6B" w:rsidRDefault="000E3A6B" w:rsidP="000E3A6B">
      <w:pPr>
        <w:pStyle w:val="Brdtextmedindrag"/>
      </w:pPr>
      <w:r w:rsidRPr="00552A00">
        <w:t xml:space="preserve">Regeringen instämmer </w:t>
      </w:r>
      <w:r>
        <w:t xml:space="preserve">vidare </w:t>
      </w:r>
      <w:r w:rsidRPr="00552A00">
        <w:t>i utredningen</w:t>
      </w:r>
      <w:r>
        <w:t>s</w:t>
      </w:r>
      <w:r w:rsidRPr="00552A00">
        <w:t xml:space="preserve"> bedömning att Säkerhetspolisen bör ges möjlighet att förlänga tidsfristen även för behandling av personuppgifter som rör viss säkerhetshotande verksamhet och som får behandlas längst 40 år. En förlängning motsvarande den tid som personuppgifterna ursprungligen får behandlas skulle dock i dessa fall leda till att uppgifterna får behandlas alltför länge. I likhet med vad som gäller för gemensamt tillgängliga uppgifter i övrigt bör uppgifterna få behandlas som längst tio år efter beslutet, om inte ett nytt beslut om förlängning fattas inom den fristen.</w:t>
      </w:r>
    </w:p>
    <w:p w14:paraId="61D238BD" w14:textId="77777777" w:rsidR="000E3A6B" w:rsidRDefault="000E3A6B" w:rsidP="000E3A6B">
      <w:pPr>
        <w:pStyle w:val="Rubrik2"/>
      </w:pPr>
      <w:bookmarkStart w:id="192" w:name="_Toc9328348"/>
      <w:bookmarkStart w:id="193" w:name="_Toc17451418"/>
      <w:r>
        <w:t>Rätt att meddela f</w:t>
      </w:r>
      <w:r w:rsidRPr="00EC0D51">
        <w:t>öreskrift</w:t>
      </w:r>
      <w:r>
        <w:t>er om längsta tid för behandling</w:t>
      </w:r>
      <w:bookmarkEnd w:id="192"/>
      <w:bookmarkEnd w:id="193"/>
    </w:p>
    <w:p w14:paraId="58D79A27" w14:textId="77777777" w:rsidR="000E3A6B" w:rsidRDefault="000E3A6B" w:rsidP="000E3A6B">
      <w:pPr>
        <w:pStyle w:val="Brdtextram"/>
      </w:pPr>
      <w:r w:rsidRPr="00420062">
        <w:rPr>
          <w:b/>
        </w:rPr>
        <w:t>Regeringens förslag:</w:t>
      </w:r>
      <w:r>
        <w:t xml:space="preserve"> </w:t>
      </w:r>
      <w:r w:rsidRPr="0062728B">
        <w:t xml:space="preserve">En </w:t>
      </w:r>
      <w:r>
        <w:t>upplysnings</w:t>
      </w:r>
      <w:r w:rsidRPr="0062728B">
        <w:t>bestämmelse som motsvarar</w:t>
      </w:r>
      <w:r>
        <w:t xml:space="preserve"> den</w:t>
      </w:r>
      <w:r w:rsidRPr="0062728B">
        <w:t xml:space="preserve"> befintlig</w:t>
      </w:r>
      <w:r>
        <w:t>a</w:t>
      </w:r>
      <w:r w:rsidRPr="0062728B">
        <w:t xml:space="preserve"> bestämmelse</w:t>
      </w:r>
      <w:r>
        <w:t>n</w:t>
      </w:r>
      <w:r w:rsidRPr="0062728B">
        <w:t xml:space="preserve"> om </w:t>
      </w:r>
      <w:r>
        <w:t>rätt att meddela föreskrifter</w:t>
      </w:r>
      <w:r w:rsidRPr="0062728B">
        <w:t xml:space="preserve"> avseende fortsatt behandling av vissa kategorier av personuppgifter ska </w:t>
      </w:r>
      <w:r>
        <w:t xml:space="preserve">tas in </w:t>
      </w:r>
      <w:r w:rsidRPr="0062728B">
        <w:t>i de</w:t>
      </w:r>
      <w:r>
        <w:t>n</w:t>
      </w:r>
      <w:r w:rsidRPr="0062728B">
        <w:t xml:space="preserve"> nya lagen, men det ska förtydligas att den endast omfattar behandling av personuppgifter för ändamål inom tillämpningsområdet</w:t>
      </w:r>
      <w:r>
        <w:t>.</w:t>
      </w:r>
    </w:p>
    <w:p w14:paraId="6241AECB" w14:textId="77777777" w:rsidR="000E3A6B" w:rsidRDefault="000E3A6B" w:rsidP="000E3A6B">
      <w:pPr>
        <w:pStyle w:val="Brdtextmedindragram"/>
      </w:pPr>
      <w:r w:rsidRPr="0062728B">
        <w:t xml:space="preserve">Det ska även i den nya lagen finnas en </w:t>
      </w:r>
      <w:r>
        <w:t>upplysnings</w:t>
      </w:r>
      <w:r w:rsidRPr="0062728B">
        <w:t xml:space="preserve">bestämmelse om </w:t>
      </w:r>
      <w:r>
        <w:t>rätt att meddela föreskrifter</w:t>
      </w:r>
      <w:r w:rsidRPr="0062728B">
        <w:t xml:space="preserve"> avseende behandling av personuppgifter för vetenskapliga, statis</w:t>
      </w:r>
      <w:r>
        <w:softHyphen/>
      </w:r>
      <w:r w:rsidRPr="0062728B">
        <w:t>tiska eller historiska ändamål. Bestämmelsen ska formuleras så att det framgår att föreskriftsrätten även omfattar behandling för arkivända</w:t>
      </w:r>
      <w:r>
        <w:softHyphen/>
      </w:r>
      <w:r w:rsidRPr="0062728B">
        <w:t>mål av allmänt intresse</w:t>
      </w:r>
      <w:r>
        <w:t xml:space="preserve">. </w:t>
      </w:r>
    </w:p>
    <w:p w14:paraId="0CDB9FC7" w14:textId="77777777" w:rsidR="000E3A6B" w:rsidRPr="00A76360" w:rsidRDefault="000E3A6B" w:rsidP="000E3A6B">
      <w:pPr>
        <w:pStyle w:val="Brdtextmedindragram"/>
      </w:pPr>
      <w:r w:rsidRPr="0062728B">
        <w:t xml:space="preserve">En </w:t>
      </w:r>
      <w:r>
        <w:t>upplysnings</w:t>
      </w:r>
      <w:r w:rsidRPr="0062728B">
        <w:t xml:space="preserve">bestämmelse som motsvarar befintlig bestämmelse om </w:t>
      </w:r>
      <w:r>
        <w:t>rätt att meddela föreskrifter</w:t>
      </w:r>
      <w:r w:rsidRPr="0062728B">
        <w:t xml:space="preserve"> avseende digitalt arkiverade uppgifter ska </w:t>
      </w:r>
      <w:r>
        <w:t>tas in</w:t>
      </w:r>
      <w:r w:rsidRPr="0062728B">
        <w:t xml:space="preserve"> även i de</w:t>
      </w:r>
      <w:r>
        <w:t>n</w:t>
      </w:r>
      <w:r w:rsidRPr="0062728B">
        <w:t xml:space="preserve"> nya </w:t>
      </w:r>
      <w:r>
        <w:t>lagen</w:t>
      </w:r>
      <w:r w:rsidRPr="0062728B">
        <w:t>. Det ska dock förtydligas att bestämmelsen endast omfattar behandling av personuppgifter för ändamål inom tillämpningsområdet och att föreskriftsrätten avser begränsning av behan</w:t>
      </w:r>
      <w:r>
        <w:t>dlingen av arkiverade uppgifter.</w:t>
      </w:r>
    </w:p>
    <w:p w14:paraId="608D5CB3" w14:textId="77777777" w:rsidR="000E3A6B" w:rsidRPr="00A76360" w:rsidRDefault="000E3A6B" w:rsidP="000E3A6B">
      <w:pPr>
        <w:pStyle w:val="Brdtextmedindrag"/>
        <w:rPr>
          <w:sz w:val="8"/>
          <w:szCs w:val="8"/>
        </w:rPr>
      </w:pPr>
    </w:p>
    <w:p w14:paraId="2A2A1CD7" w14:textId="77777777" w:rsidR="000E3A6B" w:rsidRDefault="000E3A6B" w:rsidP="000E3A6B">
      <w:pPr>
        <w:pStyle w:val="Brdtextmedindrag"/>
      </w:pPr>
      <w:r w:rsidRPr="0006285B">
        <w:rPr>
          <w:b/>
        </w:rPr>
        <w:t>Utredningens förslag</w:t>
      </w:r>
      <w:r>
        <w:rPr>
          <w:b/>
        </w:rPr>
        <w:t xml:space="preserve"> </w:t>
      </w:r>
      <w:r w:rsidRPr="00EC0D51">
        <w:t xml:space="preserve">överensstämmer </w:t>
      </w:r>
      <w:r>
        <w:t xml:space="preserve">i huvudsak </w:t>
      </w:r>
      <w:r w:rsidRPr="00EC0D51">
        <w:t>med regeringens.</w:t>
      </w:r>
    </w:p>
    <w:p w14:paraId="2CA12778" w14:textId="77777777" w:rsidR="000E3A6B" w:rsidRDefault="000E3A6B" w:rsidP="000E3A6B">
      <w:pPr>
        <w:pStyle w:val="Brdtextmedindrag"/>
      </w:pPr>
      <w:r>
        <w:rPr>
          <w:b/>
        </w:rPr>
        <w:t xml:space="preserve">Remissinstanserna </w:t>
      </w:r>
      <w:r>
        <w:t>yttrar sig inte särskilt i denna del.</w:t>
      </w:r>
    </w:p>
    <w:p w14:paraId="3D73E562" w14:textId="77777777" w:rsidR="000E3A6B" w:rsidRDefault="000E3A6B" w:rsidP="000E3A6B">
      <w:pPr>
        <w:pStyle w:val="Rubrik4utannumrering"/>
      </w:pPr>
      <w:r>
        <w:t>Skälen för regeringens förslag</w:t>
      </w:r>
    </w:p>
    <w:p w14:paraId="2233C2AF" w14:textId="77777777" w:rsidR="000E3A6B" w:rsidRDefault="000E3A6B" w:rsidP="000E3A6B">
      <w:pPr>
        <w:pStyle w:val="Rubrik5utannumrering"/>
        <w:spacing w:before="0"/>
      </w:pPr>
      <w:r>
        <w:t>Föreskrifter om fortsatt behandling av vissa kategorier av personuppgifter</w:t>
      </w:r>
    </w:p>
    <w:p w14:paraId="36C0847F" w14:textId="77777777" w:rsidR="000E3A6B" w:rsidRDefault="000E3A6B" w:rsidP="000E3A6B">
      <w:pPr>
        <w:pStyle w:val="Brdtext"/>
      </w:pPr>
      <w:r>
        <w:t>Enligt 3 kap. 12 § polisdatalagen, som genom en hänvisning i 6 kap. 13 § även gäller för Säkerhetspolisen, upplyses om att regeringen har möjlighet att meddela föreskrifter om att vissa kategorier av personuppgifter i en brottsanmä</w:t>
      </w:r>
      <w:r>
        <w:softHyphen/>
        <w:t>lan, förundersökning eller annan utredning som handläggs enligt bestäm</w:t>
      </w:r>
      <w:r>
        <w:softHyphen/>
        <w:t>melserna i 23 kap. rättegångsbalken får behandlas i den brottsbekäm</w:t>
      </w:r>
      <w:r>
        <w:softHyphen/>
        <w:t>pande verksamheten under längre tid än vad som anges i 3 kap. 10 och 11 §§. Skälen för regleringen är utförligt redovisade i förarbetena till polisdatalagen (prop. 2009/10:85 s. 226 f.). De gör sig alltjämt gällande och en motsvarande bestämmelse som upplyser om rätt att meddela föreskrifter bör därför tas in i den nya lagen.</w:t>
      </w:r>
    </w:p>
    <w:p w14:paraId="12A7DC93" w14:textId="77777777" w:rsidR="000E3A6B" w:rsidRPr="00DD0EF6" w:rsidRDefault="000E3A6B" w:rsidP="000E3A6B">
      <w:pPr>
        <w:pStyle w:val="Rubrik5utannumrering"/>
      </w:pPr>
      <w:r w:rsidRPr="00DD0EF6">
        <w:t xml:space="preserve">Föreskrifter om fortsatt behandling </w:t>
      </w:r>
      <w:r w:rsidRPr="00DA34BF">
        <w:t>av uppgifter för historiska, statistiska eller vetenskapliga ändamål</w:t>
      </w:r>
    </w:p>
    <w:p w14:paraId="4CC59E1C" w14:textId="77777777" w:rsidR="000E3A6B" w:rsidRDefault="000E3A6B" w:rsidP="000E3A6B">
      <w:pPr>
        <w:pStyle w:val="Brdtext"/>
      </w:pPr>
      <w:r w:rsidRPr="00DD0EF6">
        <w:t>Regeringen eller den myndighet som regeringen bestämmer har enligt 6 kap. 7 § tredje stycket och 14 § polisdatalagen möjlighet att meddela föreskrifter om att personuppgifter får bevaras för historiska, statistiska eller vetenskapliga ändamål.</w:t>
      </w:r>
      <w:r>
        <w:rPr>
          <w:b/>
        </w:rPr>
        <w:t xml:space="preserve"> </w:t>
      </w:r>
      <w:r w:rsidRPr="00DD0EF6">
        <w:t xml:space="preserve">Motsvarande </w:t>
      </w:r>
      <w:r>
        <w:t>bestämmelse som upplyser om att regeringen kan meddela föreskrifter</w:t>
      </w:r>
      <w:r w:rsidRPr="00DD0EF6">
        <w:t xml:space="preserve"> bör finnas i den nya lagen.</w:t>
      </w:r>
      <w:r w:rsidRPr="000F1B4A">
        <w:t xml:space="preserve"> </w:t>
      </w:r>
      <w:r>
        <w:t>Be</w:t>
      </w:r>
      <w:r w:rsidRPr="000F1B4A">
        <w:t>stämmelse</w:t>
      </w:r>
      <w:r>
        <w:t>n</w:t>
      </w:r>
      <w:r w:rsidRPr="000F1B4A">
        <w:t xml:space="preserve"> bör dock formuleras om så att föreskrif</w:t>
      </w:r>
      <w:r>
        <w:t>tsrätten avser hur länge person</w:t>
      </w:r>
      <w:r w:rsidRPr="000F1B4A">
        <w:t>uppgifterna får behandlas. För att terminologin ska motsvara dataskyddsförordningens och registerförfattningar</w:t>
      </w:r>
      <w:r>
        <w:t>na</w:t>
      </w:r>
      <w:r w:rsidRPr="000F1B4A">
        <w:t xml:space="preserve"> inom brottsdatalagens tillämpningsområde bör det vidare </w:t>
      </w:r>
      <w:r>
        <w:t>framgå att före</w:t>
      </w:r>
      <w:r>
        <w:softHyphen/>
        <w:t>skriftsrätten även omfat</w:t>
      </w:r>
      <w:r w:rsidRPr="000F1B4A">
        <w:t>tar behandling för a</w:t>
      </w:r>
      <w:r>
        <w:t>rkivändamål av allmänt in</w:t>
      </w:r>
      <w:r>
        <w:softHyphen/>
        <w:t>tresse (jfr prop. </w:t>
      </w:r>
      <w:r w:rsidRPr="00382F9F">
        <w:t>2017/18:</w:t>
      </w:r>
      <w:r>
        <w:t>269 s. 124 f.).</w:t>
      </w:r>
    </w:p>
    <w:p w14:paraId="544F868A" w14:textId="77777777" w:rsidR="000E3A6B" w:rsidRPr="002C6FF1" w:rsidRDefault="000E3A6B" w:rsidP="000E3A6B">
      <w:pPr>
        <w:pStyle w:val="Rubrik5utannumrering"/>
      </w:pPr>
      <w:r>
        <w:t xml:space="preserve">Föreskrifter om </w:t>
      </w:r>
      <w:r w:rsidRPr="002C6FF1">
        <w:t xml:space="preserve">användning av digitalt arkiverade uppgifter </w:t>
      </w:r>
    </w:p>
    <w:p w14:paraId="09E94B54" w14:textId="77777777" w:rsidR="000E3A6B" w:rsidRDefault="000E3A6B" w:rsidP="000E3A6B">
      <w:pPr>
        <w:pStyle w:val="Brdtextmedindrag"/>
        <w:ind w:firstLine="0"/>
      </w:pPr>
      <w:r w:rsidRPr="00074123">
        <w:t>Regeringen eller den myndighet som regeringen bestämmer har enligt 6</w:t>
      </w:r>
      <w:r>
        <w:t> </w:t>
      </w:r>
      <w:r w:rsidRPr="00074123">
        <w:t>kap. 6</w:t>
      </w:r>
      <w:r>
        <w:t> </w:t>
      </w:r>
      <w:r w:rsidRPr="00074123">
        <w:t>§ tredje stycket polisdatalagen möjlighet att meddela föreskrifter om digital arkivering.</w:t>
      </w:r>
      <w:r>
        <w:t xml:space="preserve"> </w:t>
      </w:r>
      <w:r w:rsidRPr="000970B8">
        <w:t>I 19</w:t>
      </w:r>
      <w:r>
        <w:t> </w:t>
      </w:r>
      <w:r w:rsidRPr="000970B8">
        <w:t>§ polisdataförordningen föreskrivs att per</w:t>
      </w:r>
      <w:r>
        <w:softHyphen/>
      </w:r>
      <w:r w:rsidRPr="000970B8">
        <w:t>son</w:t>
      </w:r>
      <w:r>
        <w:softHyphen/>
      </w:r>
      <w:r w:rsidRPr="000970B8">
        <w:t xml:space="preserve">uppgifterna ska avskiljas från myndighetens brottsbekämpande </w:t>
      </w:r>
      <w:r>
        <w:t>verksam</w:t>
      </w:r>
      <w:r>
        <w:softHyphen/>
        <w:t>het vid digital arkivering.</w:t>
      </w:r>
      <w:r w:rsidRPr="000970B8">
        <w:t xml:space="preserve"> Syftet är att uppgifterna inte ska vara digitalt åtkomliga i den verksamheten. Det ska alltså inte vara möjligt för vem som helst att enkelt söka fram de digitalt arkiverade personuppgifterna. Normalt bör det bara vara arkivarier som förfogar över uppgifterna och kan göra sökningar i dem.</w:t>
      </w:r>
      <w:r>
        <w:t xml:space="preserve"> Brottsanmälningar, förundersök</w:t>
      </w:r>
      <w:r w:rsidRPr="00074123">
        <w:t>ningar och andra brottsutredningar</w:t>
      </w:r>
      <w:r>
        <w:t xml:space="preserve"> bör få behandlas för arkivända</w:t>
      </w:r>
      <w:r w:rsidRPr="00074123">
        <w:t>mål med stöd av arkivlagen trots att de inte längre får behandlas i den brottsbekämpande verksamheten.</w:t>
      </w:r>
    </w:p>
    <w:p w14:paraId="55FB9E45" w14:textId="77777777" w:rsidR="000E3A6B" w:rsidRDefault="000E3A6B" w:rsidP="000E3A6B">
      <w:pPr>
        <w:pStyle w:val="Brdtextmedindrag"/>
      </w:pPr>
      <w:r w:rsidRPr="000970B8">
        <w:t>Med hänsyn till att arkivlagen inte hindrar eller ställer upp några be-gränsningar för fortsatt automatiserad behandling av arkiverade uppgifter finns det även i fortsä</w:t>
      </w:r>
      <w:r>
        <w:t>ttningen behov av att kunna med</w:t>
      </w:r>
      <w:r w:rsidRPr="000970B8">
        <w:t xml:space="preserve">dela föreskrifter till skydd för den personliga integriteten vid digital arkivering. </w:t>
      </w:r>
      <w:r>
        <w:t>En be</w:t>
      </w:r>
      <w:r>
        <w:softHyphen/>
        <w:t>stämmelse motsvarande den i 6 kap 6 § tredje stycket polisdatalagen bör därför tas in i den nya lagen. Det bör dock tydliggöras att föreskrifts</w:t>
      </w:r>
      <w:r>
        <w:softHyphen/>
        <w:t xml:space="preserve">rätten avser begränsningar av den behandling som sker av arkiverade uppgifter inom lagens tillämpningsområde (jfr prop. </w:t>
      </w:r>
      <w:r w:rsidRPr="00382F9F">
        <w:t>2017/18:269 s. </w:t>
      </w:r>
      <w:r>
        <w:t>127 f.).</w:t>
      </w:r>
    </w:p>
    <w:p w14:paraId="30F3A538" w14:textId="77777777" w:rsidR="000E3A6B" w:rsidRPr="00AD20B2" w:rsidRDefault="000E3A6B" w:rsidP="000E3A6B">
      <w:pPr>
        <w:pStyle w:val="Brdtextmedindrag"/>
        <w:sectPr w:rsidR="000E3A6B" w:rsidRPr="00AD20B2" w:rsidSect="00155500">
          <w:headerReference w:type="even" r:id="rId77"/>
          <w:headerReference w:type="default" r:id="rId78"/>
          <w:footerReference w:type="even" r:id="rId79"/>
          <w:footerReference w:type="default" r:id="rId80"/>
          <w:footerReference w:type="first" r:id="rId81"/>
          <w:type w:val="continuous"/>
          <w:pgSz w:w="9356" w:h="13721" w:code="9"/>
          <w:pgMar w:top="794" w:right="2438" w:bottom="1191" w:left="1021" w:header="0" w:footer="709" w:gutter="0"/>
          <w:cols w:space="708"/>
          <w:docGrid w:linePitch="360"/>
        </w:sectPr>
      </w:pPr>
    </w:p>
    <w:p w14:paraId="0E161B41" w14:textId="77777777" w:rsidR="000E3A6B" w:rsidRDefault="000E3A6B" w:rsidP="000E3A6B">
      <w:pPr>
        <w:pStyle w:val="Rubrik1"/>
      </w:pPr>
      <w:bookmarkStart w:id="194" w:name="_Toc9328349"/>
      <w:bookmarkStart w:id="195" w:name="_Toc17451419"/>
      <w:r>
        <w:t>Personuppgiftsansvar</w:t>
      </w:r>
      <w:bookmarkEnd w:id="194"/>
      <w:bookmarkEnd w:id="195"/>
    </w:p>
    <w:p w14:paraId="01205227" w14:textId="77777777" w:rsidR="000E3A6B" w:rsidRDefault="000E3A6B" w:rsidP="000E3A6B">
      <w:pPr>
        <w:pStyle w:val="Rubrik2"/>
        <w:spacing w:before="0"/>
      </w:pPr>
      <w:bookmarkStart w:id="196" w:name="_Toc9328350"/>
      <w:bookmarkStart w:id="197" w:name="_Toc17451420"/>
      <w:r>
        <w:t>Vad innebär personuppgiftsansvar?</w:t>
      </w:r>
      <w:bookmarkEnd w:id="196"/>
      <w:bookmarkEnd w:id="197"/>
    </w:p>
    <w:p w14:paraId="4FFC44DC" w14:textId="77777777" w:rsidR="000E3A6B" w:rsidRPr="00A321C5" w:rsidRDefault="000E3A6B" w:rsidP="000E3A6B">
      <w:pPr>
        <w:pStyle w:val="Rubrik3"/>
        <w:spacing w:before="0"/>
      </w:pPr>
      <w:bookmarkStart w:id="198" w:name="_Toc9328351"/>
      <w:bookmarkStart w:id="199" w:name="_Toc17451421"/>
      <w:r>
        <w:t>Vem är p</w:t>
      </w:r>
      <w:r w:rsidRPr="00586F8F">
        <w:t>ersonuppgiftsansvarig</w:t>
      </w:r>
      <w:r>
        <w:t>?</w:t>
      </w:r>
      <w:bookmarkEnd w:id="198"/>
      <w:bookmarkEnd w:id="199"/>
      <w:r>
        <w:t xml:space="preserve"> </w:t>
      </w:r>
    </w:p>
    <w:p w14:paraId="1BEA8996" w14:textId="77777777" w:rsidR="000E3A6B" w:rsidRDefault="000E3A6B" w:rsidP="000E3A6B">
      <w:pPr>
        <w:pStyle w:val="Brdtextram"/>
      </w:pPr>
      <w:r w:rsidRPr="00420062">
        <w:rPr>
          <w:b/>
        </w:rPr>
        <w:t>Regeringens förslag:</w:t>
      </w:r>
      <w:r>
        <w:t xml:space="preserve"> Personuppgifts</w:t>
      </w:r>
      <w:r w:rsidRPr="00A51C68">
        <w:t>ansvarig</w:t>
      </w:r>
      <w:r>
        <w:t xml:space="preserve"> ska i den nya lagen</w:t>
      </w:r>
      <w:r w:rsidRPr="00A51C68">
        <w:t xml:space="preserve"> </w:t>
      </w:r>
      <w:r>
        <w:t>vara</w:t>
      </w:r>
      <w:r w:rsidRPr="00A51C68">
        <w:t xml:space="preserve"> den som ensam eller tillsammans med andra bestämmer ändamålen med eller</w:t>
      </w:r>
      <w:r>
        <w:t xml:space="preserve"> medlen för behandlingen av per</w:t>
      </w:r>
      <w:r w:rsidRPr="00A51C68">
        <w:t>sonuppgifter.</w:t>
      </w:r>
      <w:r w:rsidRPr="00F931F7">
        <w:t xml:space="preserve"> </w:t>
      </w:r>
    </w:p>
    <w:p w14:paraId="0FAD0062" w14:textId="77777777" w:rsidR="000E3A6B" w:rsidRDefault="000E3A6B" w:rsidP="000E3A6B">
      <w:pPr>
        <w:pStyle w:val="Brdtextmedindragram"/>
      </w:pPr>
      <w:r w:rsidRPr="00E607D4">
        <w:t>Säkerhets</w:t>
      </w:r>
      <w:r>
        <w:t>polisen ska vara person</w:t>
      </w:r>
      <w:r>
        <w:softHyphen/>
        <w:t>uppgifts</w:t>
      </w:r>
      <w:r w:rsidRPr="00E607D4">
        <w:t>ansvarig för den person</w:t>
      </w:r>
      <w:r>
        <w:softHyphen/>
      </w:r>
      <w:r w:rsidRPr="00E607D4">
        <w:t>uppgiftsbehandling som myndigheten utför. Polismyndigheten ska vara personuppgiftsansvarig för den behandling som myndigheten utför.</w:t>
      </w:r>
    </w:p>
    <w:p w14:paraId="7AF46E9D" w14:textId="77777777" w:rsidR="000E3A6B" w:rsidRPr="00A76360" w:rsidRDefault="000E3A6B" w:rsidP="000E3A6B">
      <w:pPr>
        <w:pStyle w:val="Brdtextmedindrag"/>
        <w:rPr>
          <w:sz w:val="8"/>
          <w:szCs w:val="8"/>
        </w:rPr>
      </w:pPr>
    </w:p>
    <w:p w14:paraId="0E447406" w14:textId="77777777" w:rsidR="000E3A6B" w:rsidRDefault="000E3A6B" w:rsidP="000E3A6B">
      <w:pPr>
        <w:pStyle w:val="Brdtextmedindrag"/>
      </w:pPr>
      <w:r w:rsidRPr="0006285B">
        <w:rPr>
          <w:b/>
        </w:rPr>
        <w:t>Utredningens förslag</w:t>
      </w:r>
      <w:r>
        <w:rPr>
          <w:b/>
        </w:rPr>
        <w:t xml:space="preserve"> </w:t>
      </w:r>
      <w:bookmarkStart w:id="200" w:name="_Hlk511649548"/>
      <w:r>
        <w:t>överensstämmer med regeringens</w:t>
      </w:r>
      <w:bookmarkEnd w:id="200"/>
      <w:r>
        <w:t>.</w:t>
      </w:r>
    </w:p>
    <w:p w14:paraId="7323CEBC" w14:textId="77777777" w:rsidR="000E3A6B" w:rsidRDefault="000E3A6B" w:rsidP="000E3A6B">
      <w:pPr>
        <w:pStyle w:val="Brdtextmedindrag"/>
      </w:pPr>
      <w:r w:rsidRPr="00816D4C">
        <w:rPr>
          <w:b/>
        </w:rPr>
        <w:t>Remissinstanserna</w:t>
      </w:r>
      <w:r>
        <w:rPr>
          <w:b/>
        </w:rPr>
        <w:t xml:space="preserve"> </w:t>
      </w:r>
      <w:r>
        <w:t>yttrar sig inte särskilt över förslaget.</w:t>
      </w:r>
    </w:p>
    <w:p w14:paraId="3FBF0A38" w14:textId="77777777" w:rsidR="000E3A6B" w:rsidRDefault="000E3A6B" w:rsidP="000E3A6B">
      <w:pPr>
        <w:pStyle w:val="Brdtextmedindrag"/>
      </w:pPr>
      <w:r w:rsidRPr="00540994">
        <w:rPr>
          <w:b/>
        </w:rPr>
        <w:t>Skälen för regeringens förslag:</w:t>
      </w:r>
      <w:r>
        <w:rPr>
          <w:b/>
        </w:rPr>
        <w:t xml:space="preserve"> </w:t>
      </w:r>
      <w:r w:rsidRPr="00755CA2">
        <w:t xml:space="preserve">Personuppgiftsansvar är ett centralt begrepp i dataskyddslagstiftningen. </w:t>
      </w:r>
      <w:r w:rsidRPr="00A14B24">
        <w:t>Utgångspunkten är att det alltid ska finnas någon som bär</w:t>
      </w:r>
      <w:r>
        <w:t xml:space="preserve"> ansvaret för att dataskyddsreg</w:t>
      </w:r>
      <w:r w:rsidRPr="00A14B24">
        <w:t>lerna följs vid be</w:t>
      </w:r>
      <w:r>
        <w:softHyphen/>
      </w:r>
      <w:r w:rsidRPr="00A14B24">
        <w:t>handling av personuppgifter och som den enskilde kan vända sig till för att göra sina r</w:t>
      </w:r>
      <w:r>
        <w:t>ättigheter gällande. Den person</w:t>
      </w:r>
      <w:r w:rsidRPr="00A14B24">
        <w:t>uppgiftsansvarige har det ansvaret</w:t>
      </w:r>
      <w:r>
        <w:t>. Det bör därför definieras vad som avses med personuppgifts</w:t>
      </w:r>
      <w:r>
        <w:softHyphen/>
        <w:t xml:space="preserve">ansvarig. </w:t>
      </w:r>
    </w:p>
    <w:p w14:paraId="1EF7CD01" w14:textId="77777777" w:rsidR="000E3A6B" w:rsidRDefault="000E3A6B" w:rsidP="000E3A6B">
      <w:pPr>
        <w:pStyle w:val="Brdtextmedindrag"/>
      </w:pPr>
      <w:r w:rsidRPr="00A51C68">
        <w:t>I brottsdatalagen definieras personuppgiftsansvarig som den behöriga myndighet som ensam eller tillsam</w:t>
      </w:r>
      <w:r>
        <w:t>mans med andra bestämmer ändamå</w:t>
      </w:r>
      <w:r>
        <w:softHyphen/>
      </w:r>
      <w:r w:rsidRPr="00A51C68">
        <w:t xml:space="preserve">len med och medlen för behandlingen av personuppgifter. Med hänsyn till att definitionen innehåller uttrycket behörig myndighet </w:t>
      </w:r>
      <w:r>
        <w:t>bör i </w:t>
      </w:r>
      <w:r w:rsidRPr="00A51C68">
        <w:t xml:space="preserve">stället </w:t>
      </w:r>
      <w:r>
        <w:t>den definition som finns i 3 </w:t>
      </w:r>
      <w:r w:rsidRPr="00A51C68">
        <w:t>§ personuppgiftslagen</w:t>
      </w:r>
      <w:r>
        <w:t xml:space="preserve"> (1998:204) och som genom hänvisningar i 2 kap. 2 </w:t>
      </w:r>
      <w:r w:rsidRPr="00A51C68">
        <w:t>§ och 6</w:t>
      </w:r>
      <w:r>
        <w:t> kap. 4 </w:t>
      </w:r>
      <w:r w:rsidRPr="00A51C68">
        <w:t>§ polisdatalagen</w:t>
      </w:r>
      <w:r>
        <w:t xml:space="preserve"> (2010:361)</w:t>
      </w:r>
      <w:r w:rsidRPr="00A51C68">
        <w:t xml:space="preserve"> gäller för Säkerhetsp</w:t>
      </w:r>
      <w:r>
        <w:t>olisen användas. Person</w:t>
      </w:r>
      <w:r>
        <w:softHyphen/>
        <w:t>uppgifts</w:t>
      </w:r>
      <w:r w:rsidRPr="00A51C68">
        <w:t>ansvarig bör därför definieras som den som ensam eller tillsammans med andra bestämmer ändamålen med eller</w:t>
      </w:r>
      <w:r>
        <w:t xml:space="preserve"> medlen för behandlingen av per</w:t>
      </w:r>
      <w:r w:rsidRPr="00A51C68">
        <w:t>sonuppgifter.</w:t>
      </w:r>
    </w:p>
    <w:p w14:paraId="23805DDB" w14:textId="77777777" w:rsidR="000E3A6B" w:rsidRDefault="000E3A6B" w:rsidP="000E3A6B">
      <w:pPr>
        <w:pStyle w:val="Brdtextmedindrag"/>
      </w:pPr>
      <w:r>
        <w:t>Även om det definieras vad som avses med personuppgiftsansvarig bör det av den nya lagen tydligt framgå vem som är personuppgiftsansvarig. I 6 kap. 5 § första stycket polisdatalagen anges att Säkerhetspolisen är personuppgiftsansvarig för den behandling av personuppgifter som myn</w:t>
      </w:r>
      <w:r>
        <w:softHyphen/>
        <w:t>digheten utför. Det bör även gälla enligt den nya lagen. Eftersom Polis</w:t>
      </w:r>
      <w:r>
        <w:softHyphen/>
        <w:t>myndigheten i vissa fall ska tillämpa lagen bör den myndigheten vara personuppgiftsansvarig för den behandling som myndigheten utför enligt lagen.</w:t>
      </w:r>
    </w:p>
    <w:p w14:paraId="0E9D60C5" w14:textId="77777777" w:rsidR="000E3A6B" w:rsidRDefault="000E3A6B" w:rsidP="000E3A6B">
      <w:pPr>
        <w:pStyle w:val="Rubrik3"/>
      </w:pPr>
      <w:bookmarkStart w:id="201" w:name="_Toc9328352"/>
      <w:bookmarkStart w:id="202" w:name="_Toc17451422"/>
      <w:r>
        <w:t>Personuppgiftsansvarets omfattning</w:t>
      </w:r>
      <w:bookmarkEnd w:id="201"/>
      <w:bookmarkEnd w:id="202"/>
    </w:p>
    <w:p w14:paraId="4696209C" w14:textId="77777777" w:rsidR="000E3A6B" w:rsidRPr="00E607D4" w:rsidRDefault="000E3A6B" w:rsidP="000E3A6B">
      <w:pPr>
        <w:pStyle w:val="Brdtextram"/>
      </w:pPr>
      <w:r w:rsidRPr="00420062">
        <w:rPr>
          <w:b/>
        </w:rPr>
        <w:t>Regeringens förslag:</w:t>
      </w:r>
      <w:r>
        <w:t xml:space="preserve"> </w:t>
      </w:r>
      <w:r w:rsidRPr="00E607D4">
        <w:t>Personuppgiftsansvaret ska omfatta all behand</w:t>
      </w:r>
      <w:r>
        <w:softHyphen/>
      </w:r>
      <w:r w:rsidRPr="00E607D4">
        <w:t>ling av personuppgifter som utförs under respektive myndighets led</w:t>
      </w:r>
      <w:r>
        <w:softHyphen/>
      </w:r>
      <w:r w:rsidRPr="00E607D4">
        <w:t>ning eller på dess vägnar.</w:t>
      </w:r>
    </w:p>
    <w:p w14:paraId="086DDF9C" w14:textId="77777777" w:rsidR="000E3A6B" w:rsidRPr="00A76360" w:rsidRDefault="000E3A6B" w:rsidP="000E3A6B">
      <w:pPr>
        <w:pStyle w:val="Brdtextmedindrag"/>
        <w:rPr>
          <w:sz w:val="8"/>
          <w:szCs w:val="8"/>
        </w:rPr>
      </w:pPr>
    </w:p>
    <w:p w14:paraId="7A281C77" w14:textId="77777777" w:rsidR="000E3A6B" w:rsidRDefault="000E3A6B" w:rsidP="000E3A6B">
      <w:pPr>
        <w:pStyle w:val="Brdtextmedindrag"/>
      </w:pPr>
      <w:r w:rsidRPr="0006285B">
        <w:rPr>
          <w:b/>
        </w:rPr>
        <w:t>Utredningens förslag</w:t>
      </w:r>
      <w:r>
        <w:t xml:space="preserve"> överensstämmer med regeringens</w:t>
      </w:r>
      <w:r w:rsidRPr="00F10F7A">
        <w:t>.</w:t>
      </w:r>
    </w:p>
    <w:p w14:paraId="6FD8F54B" w14:textId="77777777" w:rsidR="000E3A6B" w:rsidRDefault="000E3A6B" w:rsidP="000E3A6B">
      <w:pPr>
        <w:pStyle w:val="Brdtextmedindrag"/>
      </w:pPr>
      <w:r w:rsidRPr="00816D4C">
        <w:rPr>
          <w:b/>
        </w:rPr>
        <w:t>Remissinstanserna</w:t>
      </w:r>
      <w:r>
        <w:rPr>
          <w:b/>
        </w:rPr>
        <w:t xml:space="preserve"> </w:t>
      </w:r>
      <w:r>
        <w:t>yttrar sig inte särskilt över förslaget.</w:t>
      </w:r>
    </w:p>
    <w:p w14:paraId="71472605" w14:textId="77777777" w:rsidR="000E3A6B" w:rsidRPr="00FE0323" w:rsidRDefault="000E3A6B" w:rsidP="000E3A6B">
      <w:pPr>
        <w:pStyle w:val="Brdtextmedindrag"/>
      </w:pPr>
      <w:r w:rsidRPr="00FE0323">
        <w:rPr>
          <w:b/>
        </w:rPr>
        <w:t xml:space="preserve">Skälen för regeringens förslag: </w:t>
      </w:r>
      <w:r w:rsidRPr="002558F5">
        <w:t>Av den nya lagen ska det framgå vad Säkerhetspolisen</w:t>
      </w:r>
      <w:r>
        <w:t xml:space="preserve"> respektive Polismyndigheten</w:t>
      </w:r>
      <w:r w:rsidRPr="00FE0323">
        <w:t xml:space="preserve"> i egenskap av personupp</w:t>
      </w:r>
      <w:r>
        <w:softHyphen/>
      </w:r>
      <w:r w:rsidRPr="00FE0323">
        <w:t>giftsansvarig är skyldig att göra i</w:t>
      </w:r>
      <w:r>
        <w:t xml:space="preserve"> olika situationer, t.ex. samar</w:t>
      </w:r>
      <w:r w:rsidRPr="00FE0323">
        <w:t>beta med tillsynsmyndigheten, vidta säkerhetsåtgärder och utse d</w:t>
      </w:r>
      <w:r>
        <w:t>ata</w:t>
      </w:r>
      <w:r w:rsidRPr="00FE0323">
        <w:t xml:space="preserve">skyddsombud. Detta bör regleras i ett särskilt kapitel i lagen </w:t>
      </w:r>
      <w:r>
        <w:t>som</w:t>
      </w:r>
      <w:r w:rsidRPr="00FE0323">
        <w:t xml:space="preserve"> även omfatta</w:t>
      </w:r>
      <w:r>
        <w:t>r</w:t>
      </w:r>
      <w:r w:rsidRPr="00FE0323">
        <w:t xml:space="preserve"> person</w:t>
      </w:r>
      <w:r>
        <w:softHyphen/>
      </w:r>
      <w:r w:rsidRPr="00FE0323">
        <w:t>uppgiftsbiträden och deras skyldigheter</w:t>
      </w:r>
      <w:r w:rsidRPr="001265D2">
        <w:t>.</w:t>
      </w:r>
      <w:r w:rsidRPr="00FE0323">
        <w:t xml:space="preserve"> </w:t>
      </w:r>
    </w:p>
    <w:p w14:paraId="518A7DAF" w14:textId="77777777" w:rsidR="000E3A6B" w:rsidRDefault="000E3A6B" w:rsidP="000E3A6B">
      <w:pPr>
        <w:pStyle w:val="Brdtextmedindrag"/>
      </w:pPr>
      <w:r>
        <w:t>I 3 kap. 1 § brottsdatalagen (2018:1177) föreskrivs att den personupp</w:t>
      </w:r>
      <w:r>
        <w:softHyphen/>
        <w:t>giftsansvarige är ansvarig för all behandling av personuppgifter som utförs under den</w:t>
      </w:r>
      <w:r>
        <w:softHyphen/>
        <w:t>nes ledning eller på dennes vägnar. Det bör även i den nya lagen klargö</w:t>
      </w:r>
      <w:r>
        <w:softHyphen/>
        <w:t>ras hur långt personuppgiftsansvaret sträcker sig. På så sätt tydliggörs att den personuppgiftsansvarige har ett helhetsansvar genom att personupp</w:t>
      </w:r>
      <w:r>
        <w:softHyphen/>
        <w:t>giftsansvaret omfattar dels den personuppgiftsbehandling som förekom</w:t>
      </w:r>
      <w:r>
        <w:softHyphen/>
        <w:t>mer vid myndigheten, dels den personuppgifts</w:t>
      </w:r>
      <w:r>
        <w:softHyphen/>
        <w:t>behandling som ett personuppgiftsbiträde utför på myndighetens vägnar. Den personuppgifts</w:t>
      </w:r>
      <w:r>
        <w:softHyphen/>
        <w:t>an</w:t>
      </w:r>
      <w:r>
        <w:softHyphen/>
      </w:r>
      <w:r>
        <w:softHyphen/>
        <w:t>sva</w:t>
      </w:r>
      <w:r>
        <w:softHyphen/>
        <w:t>riges helhetsansvar får också betydelse för det skadeståndsrättsliga an</w:t>
      </w:r>
      <w:r>
        <w:softHyphen/>
        <w:t>svaret (</w:t>
      </w:r>
      <w:r w:rsidRPr="0037628C">
        <w:t>avsnitt </w:t>
      </w:r>
      <w:r>
        <w:t>16.3).</w:t>
      </w:r>
    </w:p>
    <w:p w14:paraId="490483C2" w14:textId="77777777" w:rsidR="000E3A6B" w:rsidRDefault="000E3A6B" w:rsidP="000E3A6B">
      <w:pPr>
        <w:pStyle w:val="Brdtextmedindrag"/>
      </w:pPr>
      <w:r>
        <w:t>Det är myndigheten som är personuppgiftsansvarig, inte chefen eller någon anställd. Ytterst är det dock respektive myndighetschef som bär ansvaret för hur personuppgifter behandlas. Den omständigheten att det har utsetts ett dataskyddsombud påverkar inte personuppgiftsansvaret, eftersom dataskyddsombud inte har något ansvar för personuppgiftsbe</w:t>
      </w:r>
      <w:r>
        <w:softHyphen/>
        <w:t>handlingen (</w:t>
      </w:r>
      <w:r w:rsidRPr="005F47FB">
        <w:t>avsnitt </w:t>
      </w:r>
      <w:r>
        <w:t>13.3).</w:t>
      </w:r>
    </w:p>
    <w:p w14:paraId="4D3F7381" w14:textId="77777777" w:rsidR="000E3A6B" w:rsidRDefault="000E3A6B" w:rsidP="000E3A6B">
      <w:pPr>
        <w:pStyle w:val="Rubrik3"/>
      </w:pPr>
      <w:bookmarkStart w:id="203" w:name="_Toc9328353"/>
      <w:bookmarkStart w:id="204" w:name="_Toc17451423"/>
      <w:r>
        <w:t>Ingen reglering av gemensamt personuppgiftsansvar</w:t>
      </w:r>
      <w:bookmarkEnd w:id="203"/>
      <w:bookmarkEnd w:id="204"/>
    </w:p>
    <w:p w14:paraId="163F0763" w14:textId="77777777" w:rsidR="000E3A6B" w:rsidRPr="00A76360" w:rsidRDefault="000E3A6B" w:rsidP="000E3A6B">
      <w:pPr>
        <w:pStyle w:val="Brdtextram"/>
      </w:pPr>
      <w:r w:rsidRPr="00420062">
        <w:rPr>
          <w:b/>
        </w:rPr>
        <w:t xml:space="preserve">Regeringens </w:t>
      </w:r>
      <w:r>
        <w:rPr>
          <w:b/>
        </w:rPr>
        <w:t>bedömning</w:t>
      </w:r>
      <w:r w:rsidRPr="00420062">
        <w:rPr>
          <w:b/>
        </w:rPr>
        <w:t>:</w:t>
      </w:r>
      <w:r>
        <w:t xml:space="preserve"> </w:t>
      </w:r>
      <w:r w:rsidRPr="00525AA6">
        <w:t xml:space="preserve">Den nya lagen bör inte innehålla någon </w:t>
      </w:r>
      <w:r>
        <w:t xml:space="preserve">särskild </w:t>
      </w:r>
      <w:r w:rsidRPr="00525AA6">
        <w:t>bestämmelse om gemensamt personuppgiftsansvar</w:t>
      </w:r>
      <w:r>
        <w:t>.</w:t>
      </w:r>
    </w:p>
    <w:p w14:paraId="0B0B2D8C" w14:textId="77777777" w:rsidR="000E3A6B" w:rsidRPr="00A76360" w:rsidRDefault="000E3A6B" w:rsidP="000E3A6B">
      <w:pPr>
        <w:pStyle w:val="Brdtextmedindrag"/>
        <w:rPr>
          <w:sz w:val="8"/>
          <w:szCs w:val="8"/>
        </w:rPr>
      </w:pPr>
    </w:p>
    <w:p w14:paraId="46DEF966" w14:textId="77777777" w:rsidR="000E3A6B" w:rsidRDefault="000E3A6B" w:rsidP="000E3A6B">
      <w:pPr>
        <w:pStyle w:val="Brdtextmedindrag"/>
      </w:pPr>
      <w:r w:rsidRPr="0006285B">
        <w:rPr>
          <w:b/>
        </w:rPr>
        <w:t>Utredningens förslag</w:t>
      </w:r>
      <w:r>
        <w:t xml:space="preserve"> </w:t>
      </w:r>
      <w:r w:rsidRPr="0075298A">
        <w:t xml:space="preserve">överensstämmer </w:t>
      </w:r>
      <w:r>
        <w:t>inte</w:t>
      </w:r>
      <w:r w:rsidRPr="0075298A">
        <w:t xml:space="preserve"> med regeringens</w:t>
      </w:r>
      <w:r>
        <w:t xml:space="preserve"> bedöm</w:t>
      </w:r>
      <w:r>
        <w:softHyphen/>
        <w:t>ning</w:t>
      </w:r>
      <w:r w:rsidRPr="0075298A">
        <w:t>. Utredningen föreslår a</w:t>
      </w:r>
      <w:r>
        <w:t>tt Säkerhetspolisen ska få vara</w:t>
      </w:r>
      <w:r w:rsidRPr="0075298A">
        <w:t xml:space="preserve"> gemensamt personuppgiftsansvarig</w:t>
      </w:r>
      <w:r>
        <w:t xml:space="preserve"> med annan</w:t>
      </w:r>
      <w:r w:rsidRPr="0075298A">
        <w:t xml:space="preserve"> endast i den utsträckning det följer av lag eller förordning eller om regeringen i ett enskilt fall beslutar om det.</w:t>
      </w:r>
    </w:p>
    <w:p w14:paraId="731297F7" w14:textId="77777777" w:rsidR="000E3A6B" w:rsidRDefault="000E3A6B" w:rsidP="000E3A6B">
      <w:pPr>
        <w:pStyle w:val="Brdtextmedindrag"/>
      </w:pPr>
      <w:r w:rsidRPr="00A65CCF">
        <w:rPr>
          <w:b/>
        </w:rPr>
        <w:t>Remissinstanserna:</w:t>
      </w:r>
      <w:r>
        <w:t xml:space="preserve"> Ingen av remissinstanserna har yttrat sig särskilt över förslaget.</w:t>
      </w:r>
    </w:p>
    <w:p w14:paraId="2B5CDDBC" w14:textId="77777777" w:rsidR="000E3A6B" w:rsidRPr="00525AA6" w:rsidRDefault="000E3A6B" w:rsidP="000E3A6B">
      <w:pPr>
        <w:pStyle w:val="Rubrik4utannumrering"/>
      </w:pPr>
      <w:r>
        <w:t>Skälen för regeringens bedömning</w:t>
      </w:r>
    </w:p>
    <w:p w14:paraId="24B34AA4" w14:textId="77777777" w:rsidR="000E3A6B" w:rsidRDefault="000E3A6B" w:rsidP="000E3A6B">
      <w:pPr>
        <w:pStyle w:val="Brdtext"/>
      </w:pPr>
      <w:r>
        <w:t>Personuppgiftsansvarig definieras sedan länge som den som ensam eller tillsammans med andra bestämmer ändamålen med och medlen för be</w:t>
      </w:r>
      <w:r>
        <w:softHyphen/>
        <w:t>handlingen. En sådan definition föreslås som nyss nämnts även i den nya lagen. Två eller flera personuppgiftsansvariga kan därför vara gemensamt personuppgiftsansvariga för viss behandling.</w:t>
      </w:r>
    </w:p>
    <w:p w14:paraId="0D434B26" w14:textId="77777777" w:rsidR="000E3A6B" w:rsidRDefault="000E3A6B" w:rsidP="000E3A6B">
      <w:pPr>
        <w:pStyle w:val="Brdtextmedindrag"/>
      </w:pPr>
      <w:r w:rsidRPr="00120695">
        <w:t>Ett samarbete mellan två eller flera myndigheter medför inte automa</w:t>
      </w:r>
      <w:r>
        <w:softHyphen/>
      </w:r>
      <w:r w:rsidRPr="00120695">
        <w:t>tiskt ett gemensamt ansvar för behandlingen av personuppgifter. Det av</w:t>
      </w:r>
      <w:r>
        <w:softHyphen/>
      </w:r>
      <w:r w:rsidRPr="00120695">
        <w:t>görande är i</w:t>
      </w:r>
      <w:r>
        <w:t> </w:t>
      </w:r>
      <w:r w:rsidRPr="00120695">
        <w:t>stället om de deltagande myndigheterna i någon mån tillsam</w:t>
      </w:r>
      <w:r>
        <w:softHyphen/>
      </w:r>
      <w:r w:rsidRPr="00120695">
        <w:t>mans bestämmer ändamålen med och medlen för behandlingen. I många fall då myndigheter samarbeta</w:t>
      </w:r>
      <w:r>
        <w:t>r framgår det av de faktiska omständig</w:t>
      </w:r>
      <w:r>
        <w:softHyphen/>
      </w:r>
      <w:r w:rsidRPr="00120695">
        <w:t>heterna vem som är ansvarig för vilken personuppgiftsbehandling, t.ex. genom att det endast är en myndighet som har tillgång till personuppgif</w:t>
      </w:r>
      <w:r>
        <w:softHyphen/>
      </w:r>
      <w:r w:rsidRPr="00120695">
        <w:t>terna eller it-systemet, eller om myndigheterna agerar i olika skeden av en process. Det förhållandet att två myndigheter använder samma data</w:t>
      </w:r>
      <w:r>
        <w:softHyphen/>
      </w:r>
      <w:r w:rsidRPr="00120695">
        <w:t xml:space="preserve">system eller att en myndighet ger en annan myndighet direktåtkomst till ett visst datasystem innebär inte heller per automatik att det uppstår ett </w:t>
      </w:r>
      <w:r>
        <w:t>gemensamt personuppgiftsansvar.</w:t>
      </w:r>
    </w:p>
    <w:p w14:paraId="69A6B4EA" w14:textId="77777777" w:rsidR="000E3A6B" w:rsidRPr="00120695" w:rsidRDefault="000E3A6B" w:rsidP="000E3A6B">
      <w:pPr>
        <w:pStyle w:val="Brdtextmedindrag"/>
      </w:pPr>
      <w:r>
        <w:t>Även om gemensamt personuppgiftsansvar mellan myndigheter är till</w:t>
      </w:r>
      <w:r>
        <w:softHyphen/>
        <w:t>låtet, torde det i praktiken vara ovanligt. I de allra flesta fall är den per</w:t>
      </w:r>
      <w:r>
        <w:softHyphen/>
        <w:t>sonuppgiftsbehandling som förekommer väl avgränsad och går att här</w:t>
      </w:r>
      <w:r>
        <w:softHyphen/>
        <w:t>leda till en viss myndighet. Ibland förekommer det dock att flera myn</w:t>
      </w:r>
      <w:r>
        <w:softHyphen/>
        <w:t>digheter är ansvariga för samma behandling, om samarbetet innebär att de deltagande myndigheterna tillsammans bestämmer exempelvis vilka uppgifter som ska samlas in, lagras eller tas bort. Gemensamt personupp</w:t>
      </w:r>
      <w:r>
        <w:softHyphen/>
        <w:t>giftsansvar kan också de facto uppstå vid behandling av personuppgifter i en viss situation eller på ett visst sätt</w:t>
      </w:r>
      <w:r w:rsidRPr="00C60B17">
        <w:t>. Det finns omständigheter som talar för att ett gemensam</w:t>
      </w:r>
      <w:r w:rsidRPr="007C5F8E">
        <w:t>t personuppgiftsansvar skulle kunna finnas för delar av den behandling av personuppgifter som sker inom ramen för arbetet vid Nationellt centrum för terrorhotbedömningar där Säkerhetspolisens deltar. Regeringen konstatera i förarbetena till den aktuella lagstiftningen att de deltagande myndigheter är väl medvetna om vad som innefattas i deras respektive personuppgiftsansvar och hur detta ansvar i praktiken ska utövas och avgränsas mellan myndigheterna. Det konstateras också att det är i rättstillämpningen som frågan om personuppgiftsansvarets fördelning slutligen avgörs (Ett effektivare informationsutbyte vid Nationellt centrum för terrorhotbedömningar, prop. 2017/18:36, s. 16–19).</w:t>
      </w:r>
    </w:p>
    <w:p w14:paraId="3B77531E" w14:textId="77777777" w:rsidR="000E3A6B" w:rsidRDefault="000E3A6B" w:rsidP="000E3A6B">
      <w:pPr>
        <w:pStyle w:val="Brdtextmedindrag"/>
      </w:pPr>
      <w:r w:rsidRPr="0075298A">
        <w:t xml:space="preserve">Utredningen föreslår att det i </w:t>
      </w:r>
      <w:r>
        <w:t>den nya lagen</w:t>
      </w:r>
      <w:r w:rsidRPr="0075298A">
        <w:t xml:space="preserve"> ska tas in en bestämmelse som föreskriver att två eller flera behöriga myndigheter får vara gemen</w:t>
      </w:r>
      <w:r>
        <w:softHyphen/>
      </w:r>
      <w:r w:rsidRPr="0075298A">
        <w:t xml:space="preserve">samt personuppgiftsansvariga endast i den utsträckning det följer av lag eller förordning, eller om regeringen i enskilda fall beslutar om det. </w:t>
      </w:r>
      <w:r>
        <w:t>Ord</w:t>
      </w:r>
      <w:r>
        <w:softHyphen/>
      </w:r>
      <w:r w:rsidRPr="0075298A">
        <w:t>ningen för när gemensamt personuppgiftsansvar uppkommer skulle där</w:t>
      </w:r>
      <w:r>
        <w:softHyphen/>
      </w:r>
      <w:r w:rsidRPr="0075298A">
        <w:t>med</w:t>
      </w:r>
      <w:r>
        <w:t>, enligt utredningen,</w:t>
      </w:r>
      <w:r w:rsidRPr="0075298A">
        <w:t xml:space="preserve"> bli tydligare</w:t>
      </w:r>
      <w:r>
        <w:t xml:space="preserve"> eftersom s</w:t>
      </w:r>
      <w:r w:rsidRPr="0075298A">
        <w:t>ådant ansvar då inte kan uppstå de facto i en viss situation, utan endast i den utsträckning som riksdagen eller rege</w:t>
      </w:r>
      <w:r>
        <w:t>ringen har beslutat om det. Ett motsvarande förslag lämnade utredningen i sitt delbetänkande Brottsdatalag (SOU 2017:29).</w:t>
      </w:r>
    </w:p>
    <w:p w14:paraId="6BBC8521" w14:textId="77777777" w:rsidR="000E3A6B" w:rsidRDefault="000E3A6B" w:rsidP="000E3A6B">
      <w:pPr>
        <w:pStyle w:val="Brdtextmedindrag"/>
      </w:pPr>
      <w:r>
        <w:t>I förarbetena till brottsdatalagen konstaterar regeringen dock att det i dataskyddsdirektivet föreskrivs att två eller flera personuppgiftsansvariga som gemensamt fastställer ändamålen med och medlen för behandlingen är gemensamt personuppgiftsansvariga. Någon motsvarighet till utred</w:t>
      </w:r>
      <w:r>
        <w:softHyphen/>
        <w:t>ningens förslag finns inte i direktivet. Inte heller i dataskyddsförordningen finns något motsvarande formkrav för att ett gemensamt person</w:t>
      </w:r>
      <w:r>
        <w:softHyphen/>
        <w:t>uppgiftsansvar ska uppstå. Skillnaden mellan lydelsen i direktivet och lydelsen i utredningens förslag skulle därför kunna medföra att ett gemensamt personuppgiftsansvar i vissa fall föreligger enligt direktivet men inte enligt brottsdatalagen, vilket kan leda till oklarheter vid rättstillämpningen. Trots fördelarna med utredningens förslag, ansåg regeringen att bestämmelsen i brottsdatalagen skulle motsvara direktivets lydelse (</w:t>
      </w:r>
      <w:r w:rsidRPr="0037628C">
        <w:t>prop. 2017/18:232 s. </w:t>
      </w:r>
      <w:r>
        <w:t>215). I 3 kap. 20 § brottsdatalagen föreskrivs därför att två eller flera myndigheter är gemensamt personuppgifts</w:t>
      </w:r>
      <w:r>
        <w:softHyphen/>
        <w:t>ansvariga om de gemensamt fastställer ändamålen med och medlen för personuppgifts</w:t>
      </w:r>
      <w:r>
        <w:softHyphen/>
        <w:t>behandlingen. Den registrerade får utöva sina rättigheter enligt lagen mot var och en av de gemensamt personuppgiftsansvariga. Motsvarande ordning gäller vid gemensamt personuppgiftsansvar enligt dataskyddsförordningen.</w:t>
      </w:r>
    </w:p>
    <w:p w14:paraId="3A4C3E05" w14:textId="77777777" w:rsidR="000E3A6B" w:rsidRDefault="000E3A6B" w:rsidP="000E3A6B">
      <w:pPr>
        <w:pStyle w:val="Brdtextmedindrag"/>
      </w:pPr>
      <w:r w:rsidRPr="00BC5C70">
        <w:t>Eftersom det redan av definitionen av personuppgiftsansvarig följer att två eller flera kan vara gemensamt personuppgiftsansvariga, kan varken dataskyddsförordningen eller brottsdatalagen sägas innehåller något direkt förtydligande i denna del. Mot den bakgrunden finns det inte skäl att i den nya lagen göra ett sådant förtydligande. Gemensamt personuppgiftsansvar kan uppkomma utan en sådan bestämmelse. Gemensamt personuppgifts</w:t>
      </w:r>
      <w:r>
        <w:softHyphen/>
      </w:r>
      <w:r w:rsidRPr="00BC5C70">
        <w:t>ansvar torde dessutom förekomma väldigt sällan i Säkerhetspolisens verksamhet. Det finns därför inte behov av att i den nya lagen införa någon bestämmelse motsvarande 3 kap. 20 § brottsdatalagen.</w:t>
      </w:r>
    </w:p>
    <w:p w14:paraId="19F4298C" w14:textId="77777777" w:rsidR="000E3A6B" w:rsidRDefault="000E3A6B" w:rsidP="000E3A6B">
      <w:pPr>
        <w:pStyle w:val="Rubrik2"/>
      </w:pPr>
      <w:bookmarkStart w:id="205" w:name="_Toc9328354"/>
      <w:bookmarkStart w:id="206" w:name="_Toc17451424"/>
      <w:r>
        <w:t>Säkerhetspolisens skyldigheter som personuppgiftsansvarig</w:t>
      </w:r>
      <w:bookmarkEnd w:id="205"/>
      <w:bookmarkEnd w:id="206"/>
    </w:p>
    <w:p w14:paraId="46EAB0A2" w14:textId="77777777" w:rsidR="000E3A6B" w:rsidRPr="000F4E38" w:rsidRDefault="000E3A6B" w:rsidP="000E3A6B">
      <w:pPr>
        <w:pStyle w:val="Rubrik3"/>
        <w:spacing w:before="0"/>
      </w:pPr>
      <w:bookmarkStart w:id="207" w:name="_Toc9328355"/>
      <w:bookmarkStart w:id="208" w:name="_Toc17451425"/>
      <w:r w:rsidRPr="000F4E38">
        <w:t>Br</w:t>
      </w:r>
      <w:r>
        <w:t>ottsdatalagens bestämmelser om p</w:t>
      </w:r>
      <w:r w:rsidRPr="000F4E38">
        <w:t>ersonuppgiftsansvarigas skyldigheter bör tas in i den nya lagen</w:t>
      </w:r>
      <w:bookmarkEnd w:id="207"/>
      <w:bookmarkEnd w:id="208"/>
    </w:p>
    <w:p w14:paraId="34870959" w14:textId="77777777" w:rsidR="000E3A6B" w:rsidRDefault="000E3A6B" w:rsidP="000E3A6B">
      <w:pPr>
        <w:pStyle w:val="Brdtextram"/>
      </w:pPr>
      <w:r w:rsidRPr="00420062">
        <w:rPr>
          <w:b/>
        </w:rPr>
        <w:t xml:space="preserve">Regeringens </w:t>
      </w:r>
      <w:r>
        <w:rPr>
          <w:b/>
        </w:rPr>
        <w:t>förslag</w:t>
      </w:r>
      <w:r w:rsidRPr="00420062">
        <w:rPr>
          <w:b/>
        </w:rPr>
        <w:t>:</w:t>
      </w:r>
      <w:r>
        <w:t xml:space="preserve"> I den nya lagen ska det tas in bestämmelser som i huvudsak motsvarar dem som finns i brottsdatalagen om den person</w:t>
      </w:r>
      <w:r>
        <w:softHyphen/>
        <w:t>uppgiftsansvariges skyldigheter.</w:t>
      </w:r>
    </w:p>
    <w:p w14:paraId="3B7E74A6" w14:textId="77777777" w:rsidR="000E3A6B" w:rsidRPr="00A76360" w:rsidRDefault="000E3A6B" w:rsidP="000E3A6B">
      <w:pPr>
        <w:pStyle w:val="Brdtextmedindrag"/>
        <w:rPr>
          <w:sz w:val="8"/>
          <w:szCs w:val="8"/>
        </w:rPr>
      </w:pPr>
    </w:p>
    <w:p w14:paraId="7D4DCB8F" w14:textId="77777777" w:rsidR="000E3A6B" w:rsidRDefault="000E3A6B" w:rsidP="000E3A6B">
      <w:pPr>
        <w:pStyle w:val="Brdtextmedindrag"/>
      </w:pPr>
      <w:r w:rsidRPr="0006285B">
        <w:rPr>
          <w:b/>
        </w:rPr>
        <w:t>Utredningens förslag</w:t>
      </w:r>
      <w:r>
        <w:rPr>
          <w:b/>
        </w:rPr>
        <w:t xml:space="preserve"> </w:t>
      </w:r>
      <w:r>
        <w:t>överensstämmer med regeringens bedömning</w:t>
      </w:r>
      <w:r w:rsidRPr="00F10F7A">
        <w:t>.</w:t>
      </w:r>
    </w:p>
    <w:p w14:paraId="2C872330" w14:textId="77777777" w:rsidR="000E3A6B" w:rsidRDefault="000E3A6B" w:rsidP="000E3A6B">
      <w:pPr>
        <w:pStyle w:val="Brdtextmedindrag"/>
      </w:pPr>
      <w:r>
        <w:rPr>
          <w:b/>
        </w:rPr>
        <w:t>Remissinstanserna</w:t>
      </w:r>
      <w:r>
        <w:t xml:space="preserve"> yttrar sig inte särskilt i denna del.</w:t>
      </w:r>
    </w:p>
    <w:p w14:paraId="575DB430" w14:textId="77777777" w:rsidR="000E3A6B" w:rsidRDefault="000E3A6B" w:rsidP="000E3A6B">
      <w:pPr>
        <w:pStyle w:val="Rubrik4utannumrering"/>
      </w:pPr>
      <w:r w:rsidRPr="00BD314F">
        <w:t xml:space="preserve">Skälen för regeringens </w:t>
      </w:r>
      <w:r>
        <w:t>förslag</w:t>
      </w:r>
    </w:p>
    <w:p w14:paraId="40D687C7" w14:textId="77777777" w:rsidR="000E3A6B" w:rsidRDefault="000E3A6B" w:rsidP="000E3A6B">
      <w:pPr>
        <w:pStyle w:val="Rubrik5utannumrering"/>
        <w:spacing w:before="0"/>
      </w:pPr>
      <w:r>
        <w:t>Nuvarande reglering</w:t>
      </w:r>
    </w:p>
    <w:p w14:paraId="0123BE2E" w14:textId="77777777" w:rsidR="000E3A6B" w:rsidRDefault="000E3A6B" w:rsidP="000E3A6B">
      <w:pPr>
        <w:pStyle w:val="Brdtext"/>
      </w:pPr>
      <w:r>
        <w:t>Som personuppgiftsansvarig är Säkerhetspolisen skyldig att vidta en mängd åtgärder för att bl.a. säkerställa att personuppgiftsbehandlingen utförs författningsenligt och skydda personuppgifterna. Skyldighe</w:t>
      </w:r>
      <w:r>
        <w:softHyphen/>
        <w:t>terna regleras dels i personuppgiftslagen, dels i polisdatalagen.</w:t>
      </w:r>
    </w:p>
    <w:p w14:paraId="534398DE" w14:textId="77777777" w:rsidR="000E3A6B" w:rsidRPr="00511744" w:rsidRDefault="000E3A6B" w:rsidP="000E3A6B">
      <w:pPr>
        <w:pStyle w:val="Brdtextmedindrag"/>
      </w:pPr>
      <w:r>
        <w:t>I 30 och 31 §§ personuppgiftslagen finns det bestämmelser om säker</w:t>
      </w:r>
      <w:r>
        <w:softHyphen/>
        <w:t>hetsåtgärder och krav vid anlitande av personuppgiftsbiträden och i 38–40 §§ regleras personuppgiftsombudens uppgifter. I 2 kap. 11 § polis</w:t>
      </w:r>
      <w:r>
        <w:softHyphen/>
        <w:t>datalagen föreskrivs att tillgången till personuppgifter ska begränsas till vad varje tjänsteman behöver för att kunna fullgöra sina arbetsuppgifter och i 6 kap. 5 § andra stycket föreskrivs att Säkerhetspolisen ska utse ett eller flera personuppgiftsombud. Vidare ska Säkerhetspolisen enligt 2 § polisdataförordningen (2010:1155) i vissa situationer samråda med Data</w:t>
      </w:r>
      <w:r>
        <w:softHyphen/>
        <w:t>inspektionen och Säkerhets- och integritetsskyddsnämnden.</w:t>
      </w:r>
    </w:p>
    <w:p w14:paraId="634C524A" w14:textId="77777777" w:rsidR="000E3A6B" w:rsidRDefault="000E3A6B" w:rsidP="000E3A6B">
      <w:pPr>
        <w:pStyle w:val="Rubrik5utannumrering"/>
      </w:pPr>
      <w:r>
        <w:t>Regleringen i brottsdatalagen</w:t>
      </w:r>
    </w:p>
    <w:p w14:paraId="01FDDDCB" w14:textId="77777777" w:rsidR="000E3A6B" w:rsidRDefault="000E3A6B" w:rsidP="000E3A6B">
      <w:pPr>
        <w:pStyle w:val="Brdtext"/>
      </w:pPr>
      <w:r w:rsidRPr="009A3547">
        <w:t>I 3 kap. brottsdatalagen regleras de personu</w:t>
      </w:r>
      <w:r>
        <w:t>ppgiftsansvarigas skyldighe</w:t>
      </w:r>
      <w:r>
        <w:softHyphen/>
        <w:t>ter. Där ställs krav på olika åtgärder för att säkerställa författningsenlig personuppgiftsbehandling och lämplig säkerhetsnivå. Det föreskrivs ock</w:t>
      </w:r>
      <w:r>
        <w:softHyphen/>
        <w:t>så att ett eller flera dataskyddsombud ska utses och det regleras utförligt vilka arbetsuppgifter ombuden ska ha. Det finns även bestämmelser om vad som gäller vid anlitande av personuppgiftsbiträden och vilka skyldig</w:t>
      </w:r>
      <w:r>
        <w:softHyphen/>
        <w:t>heter sådana biträden har. Vidare ställs det krav på samarbete med till</w:t>
      </w:r>
      <w:r>
        <w:softHyphen/>
        <w:t>synsmyndigheten. Regeringen kan meddela föreskrifter om skyldigheter att föra register över behandlingar och skyldigheten att införa interna rutiner för anmälan av överträdelser.</w:t>
      </w:r>
    </w:p>
    <w:p w14:paraId="0332605C" w14:textId="77777777" w:rsidR="000E3A6B" w:rsidRPr="002558F5" w:rsidRDefault="000E3A6B" w:rsidP="000E3A6B">
      <w:pPr>
        <w:pStyle w:val="Rubrik5utannumrering"/>
      </w:pPr>
      <w:r>
        <w:t>Regleringen bör vara densamma som i brottsdatalagen</w:t>
      </w:r>
    </w:p>
    <w:p w14:paraId="3EA751F6" w14:textId="77777777" w:rsidR="000E3A6B" w:rsidRPr="00BD314F" w:rsidRDefault="000E3A6B" w:rsidP="000E3A6B">
      <w:pPr>
        <w:pStyle w:val="Brdtext"/>
        <w:rPr>
          <w:b/>
        </w:rPr>
      </w:pPr>
      <w:r w:rsidRPr="009A3547">
        <w:t>Flertalet av de skyldigheter som behöriga myndigheter har i egenskap av personuppgiftsansvariga enligt brottsdatalagen gäller redan för Säker</w:t>
      </w:r>
      <w:r>
        <w:softHyphen/>
      </w:r>
      <w:r w:rsidRPr="009A3547">
        <w:t>hetspolisen. Vissa bestämmelser har motsvarigheter i Säkerhetspolisens nuvarande reglering, men är mer detaljerade eller har en något annor</w:t>
      </w:r>
      <w:r>
        <w:softHyphen/>
      </w:r>
      <w:r w:rsidRPr="009A3547">
        <w:t>lunda utformning i brottsdatalagen. En del be</w:t>
      </w:r>
      <w:r w:rsidRPr="009A3547">
        <w:softHyphen/>
        <w:t>stämmelser har emellertid ingen motsvarighet i dagens reglering</w:t>
      </w:r>
      <w:r>
        <w:t xml:space="preserve"> och innebär således nya skyldig</w:t>
      </w:r>
      <w:r>
        <w:softHyphen/>
        <w:t>heter</w:t>
      </w:r>
      <w:r w:rsidRPr="009A3547">
        <w:t>.</w:t>
      </w:r>
    </w:p>
    <w:p w14:paraId="34001F1C" w14:textId="77777777" w:rsidR="000E3A6B" w:rsidRPr="008703F1" w:rsidRDefault="000E3A6B" w:rsidP="000E3A6B">
      <w:pPr>
        <w:pStyle w:val="Brdtextmedindrag"/>
      </w:pPr>
      <w:r>
        <w:t>Regeringen delar utredningens uppfattning att</w:t>
      </w:r>
      <w:r w:rsidRPr="009A3547">
        <w:t xml:space="preserve"> huvuddelen av bestäm</w:t>
      </w:r>
      <w:r>
        <w:softHyphen/>
      </w:r>
      <w:r w:rsidRPr="009A3547">
        <w:t xml:space="preserve">melserna om personuppgiftsansvarigas skyldigheter i brottsdatalagen </w:t>
      </w:r>
      <w:r>
        <w:t>är av så</w:t>
      </w:r>
      <w:r w:rsidRPr="009A3547">
        <w:t>dan karaktär att de</w:t>
      </w:r>
      <w:r>
        <w:t xml:space="preserve"> även</w:t>
      </w:r>
      <w:r w:rsidRPr="009A3547">
        <w:t xml:space="preserve"> bör tillämpas av Säkerhetspolisen. </w:t>
      </w:r>
      <w:r>
        <w:t>M</w:t>
      </w:r>
      <w:r w:rsidRPr="009A3547">
        <w:t>erpar</w:t>
      </w:r>
      <w:r>
        <w:softHyphen/>
      </w:r>
      <w:r w:rsidRPr="009A3547">
        <w:t>ten av bestämmelserna i 3 kap. brottsdatalagen bör</w:t>
      </w:r>
      <w:r>
        <w:t xml:space="preserve"> därför</w:t>
      </w:r>
      <w:r w:rsidRPr="009A3547">
        <w:t xml:space="preserve"> ha sin motsva</w:t>
      </w:r>
      <w:r>
        <w:softHyphen/>
      </w:r>
      <w:r w:rsidRPr="009A3547">
        <w:t>righet i den nya lagen.</w:t>
      </w:r>
      <w:r>
        <w:t xml:space="preserve"> Nedan följer en redogörelse för vilka skyldigheter Säkerhetspolisen bör ha som personuppgiftsansvarig och vad de innebär.</w:t>
      </w:r>
    </w:p>
    <w:p w14:paraId="03B631B8" w14:textId="77777777" w:rsidR="000E3A6B" w:rsidRDefault="000E3A6B" w:rsidP="000E3A6B">
      <w:pPr>
        <w:pStyle w:val="Rubrik3"/>
      </w:pPr>
      <w:bookmarkStart w:id="209" w:name="_Toc478114927"/>
      <w:bookmarkStart w:id="210" w:name="_Toc507082862"/>
      <w:bookmarkStart w:id="211" w:name="_Toc507088276"/>
      <w:bookmarkStart w:id="212" w:name="_Toc511035566"/>
      <w:bookmarkStart w:id="213" w:name="_Toc9328356"/>
      <w:bookmarkStart w:id="214" w:name="_Toc17451426"/>
      <w:r w:rsidRPr="000D33E4">
        <w:t>Tekniska och organisatoriska åtgärder</w:t>
      </w:r>
      <w:bookmarkEnd w:id="209"/>
      <w:bookmarkEnd w:id="210"/>
      <w:bookmarkEnd w:id="211"/>
      <w:bookmarkEnd w:id="212"/>
      <w:bookmarkEnd w:id="213"/>
      <w:bookmarkEnd w:id="214"/>
    </w:p>
    <w:p w14:paraId="7F9E0A53" w14:textId="77777777" w:rsidR="000E3A6B" w:rsidRDefault="000E3A6B" w:rsidP="000E3A6B">
      <w:pPr>
        <w:pStyle w:val="Brdtextram"/>
      </w:pPr>
      <w:r w:rsidRPr="00420062">
        <w:rPr>
          <w:b/>
        </w:rPr>
        <w:t>Regeringens förslag:</w:t>
      </w:r>
      <w:r>
        <w:t xml:space="preserve"> </w:t>
      </w:r>
      <w:r w:rsidRPr="001265D2">
        <w:t>Säkerhetspolisen ska genom lämpliga tekniska och organisatoriska åtgärder säkers</w:t>
      </w:r>
      <w:r>
        <w:t>tälla och kunna visa att behand</w:t>
      </w:r>
      <w:r>
        <w:softHyphen/>
      </w:r>
      <w:r w:rsidRPr="001265D2">
        <w:t>lingen av personuppgifter är författningsenlig och att den registrerades rättigheter skyddas.</w:t>
      </w:r>
    </w:p>
    <w:p w14:paraId="6CFF11FA" w14:textId="77777777" w:rsidR="000E3A6B" w:rsidRPr="00A76360" w:rsidRDefault="000E3A6B" w:rsidP="000E3A6B">
      <w:pPr>
        <w:pStyle w:val="Brdtextmedindragram"/>
      </w:pPr>
      <w:r w:rsidRPr="001265D2">
        <w:t>Säkerhetspolisen ska också genom lämpliga tekniska och organisa</w:t>
      </w:r>
      <w:r>
        <w:softHyphen/>
      </w:r>
      <w:r w:rsidRPr="001265D2">
        <w:t xml:space="preserve">toriska åtgärder se till att nödvändiga skyddsåtgärder integreras i be-handlingen (inbyggt dataskydd). I automatiserade behandlingssystem ska det som regel inte vara möjligt att behandla andra personuppgifter än dem som är nödvändiga för varje </w:t>
      </w:r>
      <w:r>
        <w:t>särskilt angivet ändamål med be</w:t>
      </w:r>
      <w:r>
        <w:softHyphen/>
      </w:r>
      <w:r w:rsidRPr="001265D2">
        <w:t>handlingen (dataskydd som standard)</w:t>
      </w:r>
      <w:r>
        <w:t>.</w:t>
      </w:r>
    </w:p>
    <w:p w14:paraId="10619F88" w14:textId="77777777" w:rsidR="000E3A6B" w:rsidRPr="00A76360" w:rsidRDefault="000E3A6B" w:rsidP="000E3A6B">
      <w:pPr>
        <w:pStyle w:val="Brdtextmedindrag"/>
        <w:rPr>
          <w:sz w:val="8"/>
          <w:szCs w:val="8"/>
        </w:rPr>
      </w:pPr>
    </w:p>
    <w:p w14:paraId="0C31D3B1" w14:textId="77777777" w:rsidR="000E3A6B" w:rsidRDefault="000E3A6B" w:rsidP="000E3A6B">
      <w:pPr>
        <w:pStyle w:val="Brdtextmedindrag"/>
      </w:pPr>
      <w:r w:rsidRPr="0006285B">
        <w:rPr>
          <w:b/>
        </w:rPr>
        <w:t>Utredningens förslag</w:t>
      </w:r>
      <w:r>
        <w:rPr>
          <w:b/>
        </w:rPr>
        <w:t xml:space="preserve"> </w:t>
      </w:r>
      <w:r w:rsidRPr="001D4BC4">
        <w:t xml:space="preserve">överensstämmer </w:t>
      </w:r>
      <w:r>
        <w:t xml:space="preserve">i sak </w:t>
      </w:r>
      <w:r w:rsidRPr="001D4BC4">
        <w:t>med regeringens.</w:t>
      </w:r>
    </w:p>
    <w:p w14:paraId="6E92D203" w14:textId="77777777" w:rsidR="000E3A6B" w:rsidRPr="00C17F4B" w:rsidRDefault="000E3A6B" w:rsidP="000E3A6B">
      <w:pPr>
        <w:pStyle w:val="Brdtextmedindrag"/>
      </w:pPr>
      <w:r w:rsidRPr="001D4BC4">
        <w:rPr>
          <w:b/>
        </w:rPr>
        <w:t>Remissinstanserna:</w:t>
      </w:r>
      <w:r>
        <w:rPr>
          <w:b/>
        </w:rPr>
        <w:t xml:space="preserve"> </w:t>
      </w:r>
      <w:r w:rsidRPr="00C17F4B">
        <w:rPr>
          <w:i/>
        </w:rPr>
        <w:t>Datainspektionen</w:t>
      </w:r>
      <w:r w:rsidRPr="00A70767">
        <w:t xml:space="preserve"> </w:t>
      </w:r>
      <w:r>
        <w:t>invänd</w:t>
      </w:r>
      <w:r w:rsidRPr="00A70767">
        <w:t xml:space="preserve">er att </w:t>
      </w:r>
      <w:r>
        <w:t>dataskydds</w:t>
      </w:r>
      <w:r w:rsidRPr="00A70767">
        <w:t>direk</w:t>
      </w:r>
      <w:r>
        <w:softHyphen/>
      </w:r>
      <w:r w:rsidRPr="00A70767">
        <w:t xml:space="preserve">tivet </w:t>
      </w:r>
      <w:r>
        <w:t xml:space="preserve">inte </w:t>
      </w:r>
      <w:r w:rsidRPr="00A70767">
        <w:t xml:space="preserve">medger </w:t>
      </w:r>
      <w:r>
        <w:t xml:space="preserve">att </w:t>
      </w:r>
      <w:r w:rsidRPr="00A70767">
        <w:t>kravet på dataskydd som standard begränsas till au</w:t>
      </w:r>
      <w:r>
        <w:t>tomatiserade behandlingssystem.</w:t>
      </w:r>
      <w:r w:rsidRPr="00A70767">
        <w:t xml:space="preserve"> Vidare anser inspektionen</w:t>
      </w:r>
      <w:r>
        <w:t xml:space="preserve"> </w:t>
      </w:r>
      <w:r w:rsidRPr="00A70767">
        <w:t>att uppräk</w:t>
      </w:r>
      <w:r>
        <w:softHyphen/>
      </w:r>
      <w:r w:rsidRPr="00A70767">
        <w:t>ningen i artikel</w:t>
      </w:r>
      <w:r>
        <w:t> </w:t>
      </w:r>
      <w:r w:rsidRPr="00A70767">
        <w:t>20.2</w:t>
      </w:r>
      <w:r>
        <w:t xml:space="preserve"> dataskyddsdirektivet</w:t>
      </w:r>
      <w:r w:rsidRPr="00A70767">
        <w:t xml:space="preserve"> bör tas in i lagen</w:t>
      </w:r>
      <w:r>
        <w:t xml:space="preserve">. Övriga remissinstanser yttrar sig inte särskilt i denna del. </w:t>
      </w:r>
    </w:p>
    <w:p w14:paraId="118FBD72" w14:textId="77777777" w:rsidR="000E3A6B" w:rsidRPr="00A14B24" w:rsidRDefault="000E3A6B" w:rsidP="000E3A6B">
      <w:pPr>
        <w:pStyle w:val="Rubrik4utannumrering"/>
      </w:pPr>
      <w:r>
        <w:t>Skälen för reger</w:t>
      </w:r>
      <w:r w:rsidRPr="00A14B24">
        <w:t>ingens förslag</w:t>
      </w:r>
    </w:p>
    <w:p w14:paraId="526377BC" w14:textId="77777777" w:rsidR="000E3A6B" w:rsidRPr="00A14B24" w:rsidRDefault="000E3A6B" w:rsidP="000E3A6B">
      <w:pPr>
        <w:pStyle w:val="Rubrik5utannumrering"/>
        <w:spacing w:before="0"/>
      </w:pPr>
      <w:r w:rsidRPr="00A14B24">
        <w:t>Lämpliga tekniska och organisatoriska åtgärder ska vidtas</w:t>
      </w:r>
    </w:p>
    <w:p w14:paraId="4CF53F69" w14:textId="77777777" w:rsidR="000E3A6B" w:rsidRDefault="000E3A6B" w:rsidP="000E3A6B">
      <w:pPr>
        <w:pStyle w:val="Brdtext"/>
      </w:pPr>
      <w:r>
        <w:t xml:space="preserve">I 3 kap. 2 § brottsdatalagen föreskrivs att den </w:t>
      </w:r>
      <w:r w:rsidRPr="00FF3DDA">
        <w:t xml:space="preserve">personuppgiftsansvarige, genom lämpliga tekniska och organisatoriska åtgärder, ska säkerställa och kunna visa att behandlingen av personuppgifter är författningsenlig och att </w:t>
      </w:r>
      <w:r>
        <w:t>den registrerades rättig</w:t>
      </w:r>
      <w:r w:rsidRPr="00FF3DDA">
        <w:t>heter skyddas.</w:t>
      </w:r>
      <w:r>
        <w:t xml:space="preserve"> </w:t>
      </w:r>
      <w:r w:rsidRPr="00D531E7">
        <w:t>Bestämmelserna om tek</w:t>
      </w:r>
      <w:r>
        <w:softHyphen/>
      </w:r>
      <w:r w:rsidRPr="00D531E7">
        <w:t>niska och orga</w:t>
      </w:r>
      <w:r>
        <w:t>nisatoriska åtgärder saknar mot</w:t>
      </w:r>
      <w:r w:rsidRPr="00D531E7">
        <w:t>svarighet</w:t>
      </w:r>
      <w:r w:rsidRPr="00D531E7" w:rsidDel="00A61183">
        <w:t xml:space="preserve"> </w:t>
      </w:r>
      <w:r w:rsidRPr="00D531E7">
        <w:t>i 1995 års data</w:t>
      </w:r>
      <w:r>
        <w:softHyphen/>
      </w:r>
      <w:r w:rsidRPr="00D531E7">
        <w:t>skyddsdirektiv och i personuppgiftslagen. I 31 § personuppgiftslagen finns dock bestämmelser om säkerhetsåtgärder.</w:t>
      </w:r>
    </w:p>
    <w:p w14:paraId="778E905C" w14:textId="77777777" w:rsidR="000E3A6B" w:rsidRPr="00A14B24" w:rsidRDefault="000E3A6B" w:rsidP="000E3A6B">
      <w:pPr>
        <w:pStyle w:val="Brdtextmedindrag"/>
      </w:pPr>
      <w:r>
        <w:t xml:space="preserve">Regeringen delar utredningens uppfattning att det bör ställas samma krav på Säkerhetspolisen som på övriga brottsbekämpande myndigheter. Det bör därför tas in en bestämmelse med samma innehåll som 3 kap. 2 § brottsdatalagen i den nya lagen. På samma sätt som när det gäller brottsdatalagen är det inte möjligt att i lagen ange vilka tekniska och organisatoriska åtgärder som bör vidtas. Det får avgöras i varje enskilt fall. </w:t>
      </w:r>
      <w:r w:rsidRPr="00A14B24">
        <w:t xml:space="preserve">Vilka omständigheter som </w:t>
      </w:r>
      <w:r>
        <w:t>Säkerhetspolisen ska be</w:t>
      </w:r>
      <w:r w:rsidRPr="00A14B24">
        <w:t xml:space="preserve">akta vid beslut om åtgärder kan regleras i förordning. </w:t>
      </w:r>
      <w:r>
        <w:t xml:space="preserve">Vid den bedömningen har det betydelse bl.a. vilka personuppgifter som ska behandlas, mängden uppgifter och hur integritetskänsliga de är. Även grunden för behandlingen och riskerna med den ska beaktas. </w:t>
      </w:r>
    </w:p>
    <w:p w14:paraId="334504DF" w14:textId="77777777" w:rsidR="000E3A6B" w:rsidRPr="00A14B24" w:rsidRDefault="000E3A6B" w:rsidP="000E3A6B">
      <w:pPr>
        <w:pStyle w:val="Rubrik5utannumrering"/>
      </w:pPr>
      <w:r w:rsidRPr="00A14B24">
        <w:t>Inbyggt dataskydd</w:t>
      </w:r>
    </w:p>
    <w:p w14:paraId="79D8A4C4" w14:textId="77777777" w:rsidR="000E3A6B" w:rsidRPr="00A14B24" w:rsidRDefault="000E3A6B" w:rsidP="000E3A6B">
      <w:pPr>
        <w:pStyle w:val="Brdtext"/>
      </w:pPr>
      <w:r>
        <w:t>Enligt 3 kap. 3 § brottsdatalagen ska d</w:t>
      </w:r>
      <w:r w:rsidRPr="00A53B4B">
        <w:t>en personuppgiftsansvarige när medlen för behandlingen bestäms och vid behandlingen, genom lämpliga tekniska och organisatoriska åtgärder, se till att nödvändiga skyddsåtgär</w:t>
      </w:r>
      <w:r>
        <w:softHyphen/>
      </w:r>
      <w:r w:rsidRPr="00A53B4B">
        <w:t>der integreras i behandlingen (inbyggt dataskydd).</w:t>
      </w:r>
      <w:r>
        <w:t xml:space="preserve"> Begreppet i</w:t>
      </w:r>
      <w:r w:rsidRPr="00A14B24">
        <w:t xml:space="preserve">nbyggt dataskydd </w:t>
      </w:r>
      <w:r>
        <w:t xml:space="preserve">innebär att </w:t>
      </w:r>
      <w:r w:rsidRPr="00A14B24">
        <w:t xml:space="preserve">integritetsfrågor </w:t>
      </w:r>
      <w:r>
        <w:t xml:space="preserve">ska </w:t>
      </w:r>
      <w:r w:rsidRPr="00A14B24">
        <w:t>påverka it-systemen från för</w:t>
      </w:r>
      <w:r>
        <w:softHyphen/>
      </w:r>
      <w:r w:rsidRPr="00A14B24">
        <w:t xml:space="preserve">studie och kravställning via design och utveckling till användning och avveckling. Genom krav på att integritetsfrågor ska beaktas under hela </w:t>
      </w:r>
      <w:r>
        <w:t>tidsperioden</w:t>
      </w:r>
      <w:r w:rsidRPr="00A14B24">
        <w:t xml:space="preserve"> kan säkerheten </w:t>
      </w:r>
      <w:r>
        <w:t xml:space="preserve">i systemen </w:t>
      </w:r>
      <w:r w:rsidRPr="00A14B24">
        <w:t>höjas och författ</w:t>
      </w:r>
      <w:r>
        <w:t>nings</w:t>
      </w:r>
      <w:r w:rsidRPr="00A14B24">
        <w:t xml:space="preserve">enlig och korrekt behandling underlättas. </w:t>
      </w:r>
      <w:r>
        <w:t>En motsvarande bestämmelse bör tas in i den nya lagen.</w:t>
      </w:r>
    </w:p>
    <w:p w14:paraId="0735F788" w14:textId="77777777" w:rsidR="000E3A6B" w:rsidRDefault="000E3A6B" w:rsidP="000E3A6B">
      <w:pPr>
        <w:pStyle w:val="Brdtextmedindrag"/>
      </w:pPr>
      <w:r>
        <w:t>Det är det inte</w:t>
      </w:r>
      <w:r w:rsidRPr="00A14B24">
        <w:t xml:space="preserve"> möjligt att </w:t>
      </w:r>
      <w:r>
        <w:t>föreskriva</w:t>
      </w:r>
      <w:r w:rsidRPr="00A14B24">
        <w:t xml:space="preserve"> vilka tekniska och organisatoriska åtgärder som </w:t>
      </w:r>
      <w:r>
        <w:t>Säkerhetspolisen</w:t>
      </w:r>
      <w:r w:rsidRPr="00A14B24">
        <w:t xml:space="preserve"> bör vidta för att leva upp till principen om inbyggt dataskydd. Det får avgöras i varje </w:t>
      </w:r>
      <w:r>
        <w:t xml:space="preserve">enskilt fall beroende på vilken del av verksamheten det rör sig om och </w:t>
      </w:r>
      <w:r w:rsidRPr="00A14B24">
        <w:t>vilka personuppgifter som ska behandlas. Det handlar främst om åtgärder för att minimera mängden personuppgifter, begränsa åtkomsten till uppgifterna och på olika sätt skydda dem</w:t>
      </w:r>
      <w:r>
        <w:t xml:space="preserve"> (jfr prop. 2017/18:232 s. 177 f.)</w:t>
      </w:r>
      <w:r w:rsidRPr="00A14B24">
        <w:t xml:space="preserve">. Vilka </w:t>
      </w:r>
      <w:r>
        <w:t>omständig</w:t>
      </w:r>
      <w:r w:rsidRPr="00A14B24">
        <w:t>heter som ska beaktas vid beslut om s</w:t>
      </w:r>
      <w:r>
        <w:t>ådana åt</w:t>
      </w:r>
      <w:r w:rsidRPr="00A14B24">
        <w:t>gärder kan regleras i för</w:t>
      </w:r>
      <w:r>
        <w:t>ordning.</w:t>
      </w:r>
    </w:p>
    <w:p w14:paraId="3C65C77E" w14:textId="77777777" w:rsidR="000E3A6B" w:rsidRPr="00A14B24" w:rsidRDefault="000E3A6B" w:rsidP="000E3A6B">
      <w:pPr>
        <w:pStyle w:val="Rubrik5utannumrering"/>
      </w:pPr>
      <w:r w:rsidRPr="00A14B24">
        <w:t>Dataskydd som standard</w:t>
      </w:r>
    </w:p>
    <w:p w14:paraId="27A2F142" w14:textId="77777777" w:rsidR="000E3A6B" w:rsidRDefault="000E3A6B" w:rsidP="000E3A6B">
      <w:pPr>
        <w:pStyle w:val="Brdtext"/>
      </w:pPr>
      <w:r>
        <w:t xml:space="preserve">Enligt </w:t>
      </w:r>
      <w:r w:rsidRPr="00E70157">
        <w:t>3</w:t>
      </w:r>
      <w:r>
        <w:t xml:space="preserve"> kap. </w:t>
      </w:r>
      <w:r w:rsidRPr="00E70157">
        <w:t>4</w:t>
      </w:r>
      <w:r>
        <w:t> § brottsdatalagen ska den personuppgiftsansvarige se till att det i automatiserade behandlingssystem som regel inte är möjligt att behandla andra personuppgifter än de som är nödvändiga för varje sär</w:t>
      </w:r>
      <w:r>
        <w:softHyphen/>
        <w:t xml:space="preserve">skilt angivet ändamål med behandlingen (dataskydd som standard). </w:t>
      </w:r>
    </w:p>
    <w:p w14:paraId="310E4B91" w14:textId="77777777" w:rsidR="000E3A6B" w:rsidRDefault="000E3A6B" w:rsidP="000E3A6B">
      <w:pPr>
        <w:pStyle w:val="Brdtextmedindrag"/>
      </w:pPr>
      <w:r>
        <w:t xml:space="preserve">Dataskydd som </w:t>
      </w:r>
      <w:r w:rsidRPr="000A0211">
        <w:t>standard</w:t>
      </w:r>
      <w:r>
        <w:t xml:space="preserve"> </w:t>
      </w:r>
      <w:r w:rsidRPr="00A14B24">
        <w:t>innebär att arbetsflödena i ett system automa</w:t>
      </w:r>
      <w:r>
        <w:softHyphen/>
      </w:r>
      <w:r w:rsidRPr="00A14B24">
        <w:t xml:space="preserve">tiskt ska styra användaren mot ett integritetssäkert arbetssätt och att grundinställningarna </w:t>
      </w:r>
      <w:r>
        <w:t>ska vara satta så att inte mer in</w:t>
      </w:r>
      <w:r w:rsidRPr="00A14B24">
        <w:t>formation än nöd</w:t>
      </w:r>
      <w:r>
        <w:softHyphen/>
      </w:r>
      <w:r w:rsidRPr="00A14B24">
        <w:t>vändigt samlas in e</w:t>
      </w:r>
      <w:r>
        <w:t>ller visas. Den p</w:t>
      </w:r>
      <w:r w:rsidRPr="00A14B24">
        <w:t>ersonuppgiftsansvarig</w:t>
      </w:r>
      <w:r>
        <w:t>e</w:t>
      </w:r>
      <w:r w:rsidRPr="00A14B24">
        <w:t xml:space="preserve"> ska vidta lämpliga åtgärder för att </w:t>
      </w:r>
      <w:r>
        <w:t>i standardfallet säkerställa att så sker</w:t>
      </w:r>
      <w:r w:rsidRPr="00A14B24">
        <w:t xml:space="preserve">. </w:t>
      </w:r>
      <w:r w:rsidRPr="006D35A5">
        <w:t xml:space="preserve">Det bör i </w:t>
      </w:r>
      <w:r>
        <w:t>detta avse</w:t>
      </w:r>
      <w:r w:rsidRPr="006D35A5">
        <w:t>ende ställas samma krav på Säkerh</w:t>
      </w:r>
      <w:r>
        <w:t>etspolisen som på övriga brotts</w:t>
      </w:r>
      <w:r w:rsidRPr="006D35A5">
        <w:t xml:space="preserve">bekämpande myndigheter. </w:t>
      </w:r>
      <w:r>
        <w:t>En motsvarande bestämmelse</w:t>
      </w:r>
      <w:r w:rsidRPr="006D35A5">
        <w:t xml:space="preserve"> bör därför tas in i den nya lagen.</w:t>
      </w:r>
    </w:p>
    <w:p w14:paraId="0C75C44F" w14:textId="77777777" w:rsidR="000E3A6B" w:rsidRDefault="000E3A6B" w:rsidP="000E3A6B">
      <w:pPr>
        <w:pStyle w:val="Brdtextmedindrag"/>
      </w:pPr>
      <w:r w:rsidRPr="002065BE">
        <w:t>Säkerhetspolisen</w:t>
      </w:r>
      <w:r w:rsidRPr="00A14B24">
        <w:t xml:space="preserve"> ska säkerställa </w:t>
      </w:r>
      <w:r>
        <w:t xml:space="preserve">dataskydd som standard </w:t>
      </w:r>
      <w:r w:rsidRPr="00A14B24">
        <w:t xml:space="preserve">oavsett vilken behandling eller vilka personuppgifter det rör sig om och </w:t>
      </w:r>
      <w:r>
        <w:t>utan hänsyn till vad</w:t>
      </w:r>
      <w:r w:rsidRPr="00A14B24">
        <w:t xml:space="preserve"> åtgärderna kostar. </w:t>
      </w:r>
      <w:r>
        <w:t>D</w:t>
      </w:r>
      <w:r w:rsidRPr="00A14B24">
        <w:t>ataskydd som standard gäll</w:t>
      </w:r>
      <w:r>
        <w:t>er</w:t>
      </w:r>
      <w:r w:rsidRPr="00A14B24">
        <w:t xml:space="preserve"> i princip i alla system där personuppgifter behandlas</w:t>
      </w:r>
      <w:r>
        <w:t>, men d</w:t>
      </w:r>
      <w:r w:rsidRPr="00A14B24">
        <w:t xml:space="preserve">et </w:t>
      </w:r>
      <w:r>
        <w:t xml:space="preserve">måste </w:t>
      </w:r>
      <w:r w:rsidRPr="00A14B24">
        <w:t>finnas visst ut</w:t>
      </w:r>
      <w:r>
        <w:softHyphen/>
      </w:r>
      <w:r w:rsidRPr="00A14B24">
        <w:t xml:space="preserve">rymme för avsteg från huvudregeln i de fall där </w:t>
      </w:r>
      <w:r>
        <w:t>myndigheten</w:t>
      </w:r>
      <w:r w:rsidRPr="00A14B24">
        <w:t xml:space="preserve"> inte har rätt att införa sådana åtgärder</w:t>
      </w:r>
      <w:r>
        <w:t>. Som exempel kan nämnas</w:t>
      </w:r>
      <w:r w:rsidRPr="00A14B24">
        <w:t xml:space="preserve"> standardprogram som Word och Outlook</w:t>
      </w:r>
      <w:r>
        <w:t>,</w:t>
      </w:r>
      <w:r w:rsidRPr="00A14B24">
        <w:t xml:space="preserve"> där användaren inte råder över de tekniska lös</w:t>
      </w:r>
      <w:r>
        <w:softHyphen/>
      </w:r>
      <w:r w:rsidRPr="00A14B24">
        <w:t>ning</w:t>
      </w:r>
      <w:r>
        <w:t xml:space="preserve">arna. I förarbetena till brottsdatalagen konstaterar regeringen att de behöriga myndigheterna även måste </w:t>
      </w:r>
      <w:r w:rsidRPr="00A14B24">
        <w:t>ku</w:t>
      </w:r>
      <w:r>
        <w:t>nna använda sådana system. Mot den bakgrunden gäller</w:t>
      </w:r>
      <w:r w:rsidRPr="00A14B24">
        <w:t xml:space="preserve"> kravet på dataskydd som standard </w:t>
      </w:r>
      <w:r>
        <w:t>i brottsdata</w:t>
      </w:r>
      <w:r>
        <w:softHyphen/>
        <w:t xml:space="preserve">lagen </w:t>
      </w:r>
      <w:r w:rsidRPr="00A14B24">
        <w:t>endast i automatiserade behandlingssystem</w:t>
      </w:r>
      <w:r>
        <w:t xml:space="preserve">, vilket till skillnad från vad </w:t>
      </w:r>
      <w:r w:rsidRPr="000A0211">
        <w:t>Datainspektionen</w:t>
      </w:r>
      <w:r>
        <w:t xml:space="preserve"> anfört, inte ansågs oförenligt med direktivet (prop. 2017/18:232 s. 179)</w:t>
      </w:r>
      <w:r w:rsidRPr="00A14B24">
        <w:t>.</w:t>
      </w:r>
      <w:r>
        <w:t xml:space="preserve"> Denna ordning bör gälla även i den nya lagen. Vad som avses med auto</w:t>
      </w:r>
      <w:r w:rsidRPr="00A14B24">
        <w:t xml:space="preserve">matiserade behandlingssystem </w:t>
      </w:r>
      <w:r>
        <w:t xml:space="preserve">behandlas i </w:t>
      </w:r>
      <w:r w:rsidRPr="00605DCA">
        <w:t>avsnitt </w:t>
      </w:r>
      <w:r>
        <w:t>7.3.</w:t>
      </w:r>
    </w:p>
    <w:p w14:paraId="1CF8BAE1" w14:textId="77777777" w:rsidR="000E3A6B" w:rsidRDefault="000E3A6B" w:rsidP="000E3A6B">
      <w:pPr>
        <w:pStyle w:val="Brdtextmedindrag"/>
      </w:pPr>
      <w:r>
        <w:t>Dataskydd som standard innebär att det som regel inte ska vara möjligt att behandla andra personuppgifter än de som är nödvändiga för varje särskilt angivet ändamål med behandlingen. Som framgår av avsnitt 8.3 är det långtifrån alltid möjligt att i underrättelseverksamhet ange ändamå</w:t>
      </w:r>
      <w:r>
        <w:softHyphen/>
        <w:t>len för behandlingen lika tydligt och detaljerat som i annan brottsbekäm</w:t>
      </w:r>
      <w:r>
        <w:softHyphen/>
        <w:t>pande verksamhet. Det innebär att ändamålet kanske till en början inte kan anges mer preciserat än till vilken verksamhetsområde en viss upp</w:t>
      </w:r>
      <w:r>
        <w:softHyphen/>
        <w:t>gift hör, exempelvis kontraterrorism. Ändamålet får sedan preciseras mer när det blir möjligt. Vilka krav på dataskydd som standard blir är på mot</w:t>
      </w:r>
      <w:r>
        <w:softHyphen/>
        <w:t>svarande sätt beroende av i vilket skede i en process som personuppgifter behandlas och i vilka system uppgifterna behandlas.</w:t>
      </w:r>
    </w:p>
    <w:p w14:paraId="0D261BB7" w14:textId="77777777" w:rsidR="000E3A6B" w:rsidRPr="00A14B24" w:rsidRDefault="000E3A6B" w:rsidP="000E3A6B">
      <w:pPr>
        <w:pStyle w:val="Brdtextmedindrag"/>
      </w:pPr>
      <w:r w:rsidRPr="00A14B24">
        <w:t>Även om kravet på dataskydd som standard endast gäll</w:t>
      </w:r>
      <w:r>
        <w:t>er</w:t>
      </w:r>
      <w:r w:rsidRPr="00A14B24">
        <w:t xml:space="preserve"> i auto</w:t>
      </w:r>
      <w:r>
        <w:t>matise</w:t>
      </w:r>
      <w:r>
        <w:softHyphen/>
        <w:t>rade behandlingssystem måste</w:t>
      </w:r>
      <w:r w:rsidRPr="00A14B24">
        <w:t xml:space="preserve"> </w:t>
      </w:r>
      <w:r>
        <w:t>Säkerhetspolisen</w:t>
      </w:r>
      <w:r w:rsidRPr="00A14B24">
        <w:t xml:space="preserve"> säkerställa att även </w:t>
      </w:r>
      <w:r>
        <w:t>be</w:t>
      </w:r>
      <w:r>
        <w:softHyphen/>
        <w:t xml:space="preserve">handling i </w:t>
      </w:r>
      <w:r w:rsidRPr="00A14B24">
        <w:t>de standardprogram som används lever upp till de grundläg</w:t>
      </w:r>
      <w:r>
        <w:softHyphen/>
      </w:r>
      <w:r w:rsidRPr="00A14B24">
        <w:t xml:space="preserve">gande kraven på behandling av personuppgifter. </w:t>
      </w:r>
    </w:p>
    <w:p w14:paraId="0A01E405" w14:textId="77777777" w:rsidR="000E3A6B" w:rsidRPr="00B66F51" w:rsidRDefault="000E3A6B" w:rsidP="000E3A6B">
      <w:pPr>
        <w:pStyle w:val="Brdtextmedindrag"/>
      </w:pPr>
      <w:r w:rsidRPr="00AF2646">
        <w:rPr>
          <w:i/>
        </w:rPr>
        <w:t>Datainspektionen</w:t>
      </w:r>
      <w:r>
        <w:t xml:space="preserve"> har hänvisat till den synpunkt som myndigheten lämnat i sitt remissvar över del</w:t>
      </w:r>
      <w:r>
        <w:softHyphen/>
        <w:t>betänkandet Brottsdatalag (SOU 2017:29) om att u</w:t>
      </w:r>
      <w:r w:rsidRPr="00A14B24">
        <w:t xml:space="preserve">ppräkningen i artikel 20.2 </w:t>
      </w:r>
      <w:r>
        <w:t>i dataskyddsdirektivet borde</w:t>
      </w:r>
      <w:r w:rsidRPr="00A14B24">
        <w:t xml:space="preserve"> </w:t>
      </w:r>
      <w:r>
        <w:t>tas in i brottsdatalagen. Som anges i förarbe</w:t>
      </w:r>
      <w:r>
        <w:softHyphen/>
        <w:t>tena till brottsdatalagen skulle en sådan uppräkning i lagen kunde r</w:t>
      </w:r>
      <w:r w:rsidRPr="00A14B24">
        <w:t>iskera att låsa myndighetern</w:t>
      </w:r>
      <w:r>
        <w:t>a vid viss utform</w:t>
      </w:r>
      <w:r w:rsidRPr="006D5417">
        <w:t>ning av automatiserade behandlingssystem</w:t>
      </w:r>
      <w:r>
        <w:t xml:space="preserve"> och direktivets uppräkning togs därför inte in i lagen (prop. 2017/18:232 s. 179). </w:t>
      </w:r>
      <w:r w:rsidRPr="00B66F51">
        <w:t>Det finns inte skäl att nu göra någon annan bedömning.</w:t>
      </w:r>
    </w:p>
    <w:p w14:paraId="05955190" w14:textId="77777777" w:rsidR="000E3A6B" w:rsidRDefault="000E3A6B" w:rsidP="000E3A6B">
      <w:pPr>
        <w:pStyle w:val="Rubrik3"/>
      </w:pPr>
      <w:bookmarkStart w:id="215" w:name="_Toc9328357"/>
      <w:bookmarkStart w:id="216" w:name="_Toc17451427"/>
      <w:r w:rsidRPr="001C379F">
        <w:t>Loggning</w:t>
      </w:r>
      <w:r>
        <w:t xml:space="preserve"> i automatiserade behandlingssystem</w:t>
      </w:r>
      <w:bookmarkEnd w:id="215"/>
      <w:bookmarkEnd w:id="216"/>
    </w:p>
    <w:p w14:paraId="4C66A833" w14:textId="77777777" w:rsidR="000E3A6B" w:rsidRPr="00A76360" w:rsidRDefault="000E3A6B" w:rsidP="000E3A6B">
      <w:pPr>
        <w:pStyle w:val="Brdtextram"/>
      </w:pPr>
      <w:r w:rsidRPr="00420062">
        <w:rPr>
          <w:b/>
        </w:rPr>
        <w:t>Regeringens förslag:</w:t>
      </w:r>
      <w:r>
        <w:t xml:space="preserve"> Säkerhetspolisen</w:t>
      </w:r>
      <w:r w:rsidRPr="0074507B">
        <w:t xml:space="preserve"> ska säkerställa att det i auto</w:t>
      </w:r>
      <w:r>
        <w:softHyphen/>
      </w:r>
      <w:r w:rsidRPr="0074507B">
        <w:t>matiserade behandlingssy</w:t>
      </w:r>
      <w:r>
        <w:t>stem förs loggar över personupp</w:t>
      </w:r>
      <w:r w:rsidRPr="0074507B">
        <w:t>giftsbehand</w:t>
      </w:r>
      <w:r>
        <w:softHyphen/>
      </w:r>
      <w:r w:rsidRPr="0074507B">
        <w:t xml:space="preserve">ling i den utsträckning </w:t>
      </w:r>
      <w:r>
        <w:t>som det är särskilt föreskrivet.</w:t>
      </w:r>
    </w:p>
    <w:p w14:paraId="194F90C9" w14:textId="77777777" w:rsidR="000E3A6B" w:rsidRPr="00A76360" w:rsidRDefault="000E3A6B" w:rsidP="000E3A6B">
      <w:pPr>
        <w:pStyle w:val="Brdtextmedindrag"/>
        <w:rPr>
          <w:sz w:val="8"/>
          <w:szCs w:val="8"/>
        </w:rPr>
      </w:pPr>
    </w:p>
    <w:p w14:paraId="1C7223D9" w14:textId="77777777" w:rsidR="000E3A6B" w:rsidRPr="00957C61" w:rsidRDefault="000E3A6B" w:rsidP="000E3A6B">
      <w:pPr>
        <w:pStyle w:val="Brdtextmedindrag"/>
      </w:pPr>
      <w:r w:rsidRPr="0006285B">
        <w:rPr>
          <w:b/>
        </w:rPr>
        <w:t>Utredningens förslag</w:t>
      </w:r>
      <w:r>
        <w:rPr>
          <w:b/>
        </w:rPr>
        <w:t xml:space="preserve"> </w:t>
      </w:r>
      <w:r>
        <w:t>överensstämmer med regeringens.</w:t>
      </w:r>
    </w:p>
    <w:p w14:paraId="61D5F17B" w14:textId="77777777" w:rsidR="000E3A6B" w:rsidRDefault="000E3A6B" w:rsidP="000E3A6B">
      <w:pPr>
        <w:pStyle w:val="Brdtextmedindrag"/>
      </w:pPr>
      <w:r w:rsidRPr="0074507B">
        <w:rPr>
          <w:b/>
        </w:rPr>
        <w:t>Remissinstanserna:</w:t>
      </w:r>
      <w:r w:rsidRPr="00957C61">
        <w:rPr>
          <w:i/>
        </w:rPr>
        <w:t xml:space="preserve"> Datainspektionen</w:t>
      </w:r>
      <w:r w:rsidRPr="00957C61">
        <w:t xml:space="preserve"> avstyrker förslaget om att kra</w:t>
      </w:r>
      <w:r>
        <w:softHyphen/>
      </w:r>
      <w:r w:rsidRPr="00957C61">
        <w:t>vet på loggning ska begränsas till automati</w:t>
      </w:r>
      <w:r>
        <w:t>serade behandlingssystem och an</w:t>
      </w:r>
      <w:r w:rsidRPr="00957C61">
        <w:t>för att begränsningen riskerar att försämr</w:t>
      </w:r>
      <w:r>
        <w:t>a skyddet för den enskildes per</w:t>
      </w:r>
      <w:r w:rsidRPr="00957C61">
        <w:t>sonliga integritet i förhållande till nuvarande regelverk.</w:t>
      </w:r>
      <w:r w:rsidRPr="00957C61">
        <w:rPr>
          <w:i/>
        </w:rPr>
        <w:t xml:space="preserve"> </w:t>
      </w:r>
      <w:r w:rsidRPr="00957C61">
        <w:t>Övriga remissinstanser</w:t>
      </w:r>
      <w:r w:rsidRPr="00957C61">
        <w:rPr>
          <w:i/>
        </w:rPr>
        <w:t xml:space="preserve"> </w:t>
      </w:r>
      <w:r w:rsidRPr="00957C61">
        <w:t>yttrar sig inte särskilt över förslaget</w:t>
      </w:r>
      <w:r>
        <w:t>.</w:t>
      </w:r>
    </w:p>
    <w:p w14:paraId="679DD79E" w14:textId="77777777" w:rsidR="000E3A6B" w:rsidRPr="0074507B" w:rsidRDefault="000E3A6B" w:rsidP="000E3A6B">
      <w:pPr>
        <w:pStyle w:val="Rubrik4utannumrering"/>
      </w:pPr>
      <w:r>
        <w:t>Skälen för regeringens förslag</w:t>
      </w:r>
    </w:p>
    <w:p w14:paraId="2D65C3BB" w14:textId="77777777" w:rsidR="000E3A6B" w:rsidRPr="00622FD0" w:rsidRDefault="000E3A6B" w:rsidP="000E3A6B">
      <w:pPr>
        <w:pStyle w:val="Rubrik5utannumrering"/>
        <w:spacing w:before="0"/>
      </w:pPr>
      <w:r>
        <w:t>N</w:t>
      </w:r>
      <w:r w:rsidRPr="00622FD0">
        <w:t>uvarande reglering</w:t>
      </w:r>
    </w:p>
    <w:p w14:paraId="3412B606" w14:textId="77777777" w:rsidR="000E3A6B" w:rsidRDefault="000E3A6B" w:rsidP="000E3A6B">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622FD0">
        <w:rPr>
          <w:rFonts w:ascii="Times New Roman" w:hAnsi="Times New Roman"/>
          <w:sz w:val="20"/>
        </w:rPr>
        <w:t>Som tidigare nämnts ställs krav på säkerhetsåtgärder i 31 § personupp</w:t>
      </w:r>
      <w:r w:rsidRPr="00622FD0">
        <w:rPr>
          <w:rFonts w:ascii="Times New Roman" w:hAnsi="Times New Roman"/>
          <w:sz w:val="20"/>
        </w:rPr>
        <w:softHyphen/>
        <w:t>giftslagen. De anses även omfatta loggning och liknande åtgärder.</w:t>
      </w:r>
      <w:r>
        <w:rPr>
          <w:rFonts w:ascii="Times New Roman" w:hAnsi="Times New Roman"/>
          <w:sz w:val="20"/>
        </w:rPr>
        <w:t xml:space="preserve"> Be</w:t>
      </w:r>
      <w:r>
        <w:rPr>
          <w:rFonts w:ascii="Times New Roman" w:hAnsi="Times New Roman"/>
          <w:sz w:val="20"/>
        </w:rPr>
        <w:softHyphen/>
        <w:t xml:space="preserve">stämmelsen gäller för Säkerhetspolisen (2 kap. 2 § första stycket 7 och 6 kap. 4 § 1 polisdatalagen). </w:t>
      </w:r>
      <w:r w:rsidRPr="00622FD0">
        <w:rPr>
          <w:rFonts w:ascii="Times New Roman" w:hAnsi="Times New Roman"/>
          <w:sz w:val="20"/>
        </w:rPr>
        <w:t>Av Datainspektionens allmänna råd om säkerhet för personuppgifter framgår att det, beroende på känsligheten hos pers</w:t>
      </w:r>
      <w:r>
        <w:rPr>
          <w:rFonts w:ascii="Times New Roman" w:hAnsi="Times New Roman"/>
          <w:sz w:val="20"/>
        </w:rPr>
        <w:t>onuppgifterna, bör finnas en be</w:t>
      </w:r>
      <w:r w:rsidRPr="00622FD0">
        <w:rPr>
          <w:rFonts w:ascii="Times New Roman" w:hAnsi="Times New Roman"/>
          <w:sz w:val="20"/>
        </w:rPr>
        <w:t>handlingshistorik (logg) som spa</w:t>
      </w:r>
      <w:r>
        <w:rPr>
          <w:rFonts w:ascii="Times New Roman" w:hAnsi="Times New Roman"/>
          <w:sz w:val="20"/>
        </w:rPr>
        <w:softHyphen/>
      </w:r>
      <w:r w:rsidRPr="00622FD0">
        <w:rPr>
          <w:rFonts w:ascii="Times New Roman" w:hAnsi="Times New Roman"/>
          <w:sz w:val="20"/>
        </w:rPr>
        <w:t>ras viss t</w:t>
      </w:r>
      <w:r>
        <w:rPr>
          <w:rFonts w:ascii="Times New Roman" w:hAnsi="Times New Roman"/>
          <w:sz w:val="20"/>
        </w:rPr>
        <w:t>id så att åtkomsten till uppgif</w:t>
      </w:r>
      <w:r w:rsidRPr="00622FD0">
        <w:rPr>
          <w:rFonts w:ascii="Times New Roman" w:hAnsi="Times New Roman"/>
          <w:sz w:val="20"/>
        </w:rPr>
        <w:t>terna kan kontrolleras. Enligt råden bör en behandlingshistorik normalt vara så detaljerad att den kan använ</w:t>
      </w:r>
      <w:r>
        <w:rPr>
          <w:rFonts w:ascii="Times New Roman" w:hAnsi="Times New Roman"/>
          <w:sz w:val="20"/>
        </w:rPr>
        <w:softHyphen/>
      </w:r>
      <w:r w:rsidRPr="00622FD0">
        <w:rPr>
          <w:rFonts w:ascii="Times New Roman" w:hAnsi="Times New Roman"/>
          <w:sz w:val="20"/>
        </w:rPr>
        <w:t xml:space="preserve">das för att utreda felaktig eller obehörig användning av personuppgifter. Historiken bör, beroende på hur känsliga personuppgifterna är, ange t.ex. läsning, ändring, utplåning eller kopiering av personuppgifter (Säkerhet </w:t>
      </w:r>
      <w:r>
        <w:rPr>
          <w:rFonts w:ascii="Times New Roman" w:hAnsi="Times New Roman"/>
          <w:sz w:val="20"/>
        </w:rPr>
        <w:t>för personuppgifter, Datainspek</w:t>
      </w:r>
      <w:r w:rsidRPr="00622FD0">
        <w:rPr>
          <w:rFonts w:ascii="Times New Roman" w:hAnsi="Times New Roman"/>
          <w:sz w:val="20"/>
        </w:rPr>
        <w:t xml:space="preserve">tionens allmänna råd, november 2008, s. 22). </w:t>
      </w:r>
    </w:p>
    <w:p w14:paraId="4CDDDCE5" w14:textId="77777777" w:rsidR="000E3A6B" w:rsidRPr="00622FD0" w:rsidRDefault="000E3A6B" w:rsidP="000E3A6B">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7670196D" w14:textId="77777777" w:rsidR="000E3A6B" w:rsidRPr="005B26EB" w:rsidRDefault="000E3A6B" w:rsidP="000E3A6B">
      <w:pPr>
        <w:keepNext/>
        <w:tabs>
          <w:tab w:val="left" w:pos="907"/>
        </w:tabs>
        <w:spacing w:after="80" w:line="210" w:lineRule="exact"/>
        <w:rPr>
          <w:rFonts w:ascii="Times New Roman" w:eastAsiaTheme="minorHAnsi" w:hAnsi="Times New Roman" w:cstheme="minorBidi"/>
          <w:i/>
          <w:sz w:val="20"/>
          <w:szCs w:val="22"/>
        </w:rPr>
      </w:pPr>
      <w:r w:rsidRPr="005B26EB">
        <w:rPr>
          <w:rFonts w:ascii="Times New Roman" w:eastAsiaTheme="minorHAnsi" w:hAnsi="Times New Roman" w:cstheme="minorBidi"/>
          <w:i/>
          <w:sz w:val="20"/>
          <w:szCs w:val="22"/>
        </w:rPr>
        <w:t>Loggning</w:t>
      </w:r>
      <w:r>
        <w:rPr>
          <w:rFonts w:ascii="Times New Roman" w:eastAsiaTheme="minorHAnsi" w:hAnsi="Times New Roman" w:cstheme="minorBidi"/>
          <w:i/>
          <w:sz w:val="20"/>
          <w:szCs w:val="22"/>
        </w:rPr>
        <w:t xml:space="preserve"> ska ske</w:t>
      </w:r>
      <w:r w:rsidRPr="005B26EB">
        <w:rPr>
          <w:rFonts w:ascii="Times New Roman" w:eastAsiaTheme="minorHAnsi" w:hAnsi="Times New Roman" w:cstheme="minorBidi"/>
          <w:i/>
          <w:sz w:val="20"/>
          <w:szCs w:val="22"/>
        </w:rPr>
        <w:t xml:space="preserve"> i automatiserade behandlingssystem</w:t>
      </w:r>
    </w:p>
    <w:p w14:paraId="458C5B71" w14:textId="77777777" w:rsidR="000E3A6B" w:rsidRDefault="000E3A6B" w:rsidP="000E3A6B">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5B26EB">
        <w:rPr>
          <w:rFonts w:ascii="Times New Roman" w:hAnsi="Times New Roman"/>
          <w:sz w:val="20"/>
        </w:rPr>
        <w:t>Loggning är en säkerhetsåtgärd som innebär att behandlingshistorik spa</w:t>
      </w:r>
      <w:r>
        <w:rPr>
          <w:rFonts w:ascii="Times New Roman" w:hAnsi="Times New Roman"/>
          <w:sz w:val="20"/>
        </w:rPr>
        <w:softHyphen/>
      </w:r>
      <w:r w:rsidRPr="005B26EB">
        <w:rPr>
          <w:rFonts w:ascii="Times New Roman" w:hAnsi="Times New Roman"/>
          <w:sz w:val="20"/>
        </w:rPr>
        <w:t>ras under en viss tid. Det är en teknisk funktion i systemet som fungerar automatiskt och som inte går att ändra eller påverka på annat sätt. Logg</w:t>
      </w:r>
      <w:r>
        <w:rPr>
          <w:rFonts w:ascii="Times New Roman" w:hAnsi="Times New Roman"/>
          <w:sz w:val="20"/>
        </w:rPr>
        <w:softHyphen/>
      </w:r>
      <w:r w:rsidRPr="005B26EB">
        <w:rPr>
          <w:rFonts w:ascii="Times New Roman" w:hAnsi="Times New Roman"/>
          <w:sz w:val="20"/>
        </w:rPr>
        <w:t>ning fyller flera olika funktioner. Den ger den personuppgifts</w:t>
      </w:r>
      <w:r>
        <w:rPr>
          <w:rFonts w:ascii="Times New Roman" w:hAnsi="Times New Roman"/>
          <w:sz w:val="20"/>
        </w:rPr>
        <w:t>ansvarige infor</w:t>
      </w:r>
      <w:r w:rsidRPr="005B26EB">
        <w:rPr>
          <w:rFonts w:ascii="Times New Roman" w:hAnsi="Times New Roman"/>
          <w:sz w:val="20"/>
        </w:rPr>
        <w:t>mation både om hur behandlingssystemen används och om externa och interna angrepp mot systemen. Loggning är således mycket viktig för det interna säkerhetsarbetet. Den ger också tillsynsmyndigheten nödvän</w:t>
      </w:r>
      <w:r>
        <w:rPr>
          <w:rFonts w:ascii="Times New Roman" w:hAnsi="Times New Roman"/>
          <w:sz w:val="20"/>
        </w:rPr>
        <w:softHyphen/>
      </w:r>
      <w:r w:rsidRPr="005B26EB">
        <w:rPr>
          <w:rFonts w:ascii="Times New Roman" w:hAnsi="Times New Roman"/>
          <w:sz w:val="20"/>
        </w:rPr>
        <w:t>dig information för granskning i efterhand av</w:t>
      </w:r>
      <w:r>
        <w:rPr>
          <w:rFonts w:ascii="Times New Roman" w:hAnsi="Times New Roman"/>
          <w:sz w:val="20"/>
        </w:rPr>
        <w:t xml:space="preserve"> hur personuppgifter har behand</w:t>
      </w:r>
      <w:r w:rsidRPr="005B26EB">
        <w:rPr>
          <w:rFonts w:ascii="Times New Roman" w:hAnsi="Times New Roman"/>
          <w:sz w:val="20"/>
        </w:rPr>
        <w:t xml:space="preserve">lats. </w:t>
      </w:r>
      <w:r>
        <w:rPr>
          <w:rFonts w:ascii="Times New Roman" w:hAnsi="Times New Roman"/>
          <w:sz w:val="20"/>
        </w:rPr>
        <w:t xml:space="preserve">I 3 kap. 5 § brottsdatalagen finns därför en bestämmelse som </w:t>
      </w:r>
      <w:r w:rsidRPr="005B26EB">
        <w:rPr>
          <w:rFonts w:ascii="Times New Roman" w:hAnsi="Times New Roman"/>
          <w:sz w:val="20"/>
        </w:rPr>
        <w:t>slår fast att det krävs loggning.</w:t>
      </w:r>
      <w:r>
        <w:rPr>
          <w:rFonts w:ascii="Times New Roman" w:hAnsi="Times New Roman"/>
          <w:sz w:val="20"/>
        </w:rPr>
        <w:t xml:space="preserve"> En motsvarande bestämmelse bör tas in i Säkerhetspolisens nya lag.</w:t>
      </w:r>
      <w:r w:rsidRPr="005B26EB">
        <w:rPr>
          <w:rFonts w:ascii="Times New Roman" w:hAnsi="Times New Roman"/>
          <w:sz w:val="20"/>
        </w:rPr>
        <w:t xml:space="preserve"> I vilken utsträckning loggning bör göras kan regleras i förordning.</w:t>
      </w:r>
    </w:p>
    <w:p w14:paraId="349CC6CF" w14:textId="77777777" w:rsidR="000E3A6B" w:rsidRDefault="000E3A6B" w:rsidP="000E3A6B">
      <w:pPr>
        <w:pStyle w:val="Brdtextmedindrag"/>
      </w:pPr>
      <w:r>
        <w:t>I brottsdatalagen begränsas kravet på loggning till behandling i auto</w:t>
      </w:r>
      <w:r>
        <w:softHyphen/>
        <w:t xml:space="preserve">matiserade behandlingssystem. Skälet för det är att dataskyddsdirektivet föreskriver denna begränsning (prop. 207/18:232 s. 181 f.). Trots </w:t>
      </w:r>
      <w:r w:rsidRPr="00792550">
        <w:rPr>
          <w:i/>
        </w:rPr>
        <w:t>Datain</w:t>
      </w:r>
      <w:r>
        <w:rPr>
          <w:i/>
        </w:rPr>
        <w:softHyphen/>
      </w:r>
      <w:r w:rsidRPr="00792550">
        <w:rPr>
          <w:i/>
        </w:rPr>
        <w:t>spektionen</w:t>
      </w:r>
      <w:r>
        <w:t xml:space="preserve"> avstyrkande i denna del föreligger inte skäl att i den nya lagen avvika från den begränsning som gjorts i brottsdatalagen gällande loggar. Säkerhetspolisens skyldighet att föra l</w:t>
      </w:r>
      <w:r w:rsidRPr="005B26EB">
        <w:t>oggar bör</w:t>
      </w:r>
      <w:r>
        <w:t xml:space="preserve"> alltså</w:t>
      </w:r>
      <w:r w:rsidRPr="005B26EB">
        <w:t xml:space="preserve"> </w:t>
      </w:r>
      <w:r>
        <w:t>gälla behandling</w:t>
      </w:r>
      <w:r w:rsidRPr="005B26EB">
        <w:t xml:space="preserve"> i automatiserade behandlingssystem. </w:t>
      </w:r>
    </w:p>
    <w:p w14:paraId="7D83B4FC" w14:textId="77777777" w:rsidR="000E3A6B" w:rsidRPr="005B26EB" w:rsidRDefault="000E3A6B" w:rsidP="000E3A6B">
      <w:pPr>
        <w:pStyle w:val="Brdtextmedindrag"/>
      </w:pPr>
      <w:r>
        <w:t>Med</w:t>
      </w:r>
      <w:r w:rsidRPr="005B26EB">
        <w:t xml:space="preserve"> automatiserade behandlingssystem </w:t>
      </w:r>
      <w:r>
        <w:t xml:space="preserve">avses </w:t>
      </w:r>
      <w:r w:rsidRPr="005B26EB">
        <w:t>för verksamheten sär</w:t>
      </w:r>
      <w:r>
        <w:softHyphen/>
      </w:r>
      <w:r w:rsidRPr="005B26EB">
        <w:t>skilt utformade eller anpassade behandlingssystem där personuppgifter behandlas mer eller mindre strukturerat, t.ex. verksamhetsst</w:t>
      </w:r>
      <w:r>
        <w:t>öd i form av dokument- och ären</w:t>
      </w:r>
      <w:r w:rsidRPr="005B26EB">
        <w:t>dehanteringssystem och olika typer av register och databaser. Däremot bör standardprogram som Word, Outlook och Excel, av samma skäl som anges när det gäller dataskydd som standard, inte omfattas av kraven på loggning. Olika lagringsytor, som t.ex. usb-minnen och anställdas personliga mappar på den egna datorn, bör också undantas från de kraven. Personuppgiftsregleringen i övrigt gäller där</w:t>
      </w:r>
      <w:r>
        <w:softHyphen/>
      </w:r>
      <w:r w:rsidRPr="005B26EB">
        <w:t>e</w:t>
      </w:r>
      <w:r>
        <w:t>mot för behand</w:t>
      </w:r>
      <w:r w:rsidRPr="005B26EB">
        <w:t>ling som utförs i sådan programvara och på sådana lag</w:t>
      </w:r>
      <w:r>
        <w:softHyphen/>
      </w:r>
      <w:r w:rsidRPr="005B26EB">
        <w:t>ringsytor även om de inte omfattas av de preciserade kraven på loggning. De närmare d</w:t>
      </w:r>
      <w:r>
        <w:t>etal</w:t>
      </w:r>
      <w:r w:rsidRPr="005B26EB">
        <w:t>jerna kan regleras på lägre normgivningsnivå</w:t>
      </w:r>
      <w:r>
        <w:t xml:space="preserve"> (jfr prop. 2017/18:232 </w:t>
      </w:r>
      <w:r w:rsidRPr="002D44E5">
        <w:t>s. </w:t>
      </w:r>
      <w:r>
        <w:t>177)</w:t>
      </w:r>
      <w:r w:rsidRPr="005B26EB">
        <w:t>.</w:t>
      </w:r>
    </w:p>
    <w:p w14:paraId="40C313D2" w14:textId="77777777" w:rsidR="000E3A6B" w:rsidRPr="005B26EB" w:rsidRDefault="000E3A6B" w:rsidP="000E3A6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5B26EB">
        <w:rPr>
          <w:rFonts w:ascii="Times New Roman" w:hAnsi="Times New Roman"/>
          <w:sz w:val="20"/>
        </w:rPr>
        <w:t xml:space="preserve">Förslaget att de mer preciserade kraven på loggning ska begränsas till automatiserade behandlingssystem ska inte uppfattas som att kraven på annan behandling av personuppgifter i sådana system är lägre än vad som gäller för behandling i andra system. </w:t>
      </w:r>
    </w:p>
    <w:p w14:paraId="16DC24E6" w14:textId="77777777" w:rsidR="000E3A6B" w:rsidRDefault="000E3A6B" w:rsidP="000E3A6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5B26EB">
        <w:rPr>
          <w:rFonts w:ascii="Times New Roman" w:hAnsi="Times New Roman"/>
          <w:sz w:val="20"/>
        </w:rPr>
        <w:t>Loggning är ett viktigt inslag i det övergripande kravet på att person</w:t>
      </w:r>
      <w:r>
        <w:rPr>
          <w:rFonts w:ascii="Times New Roman" w:hAnsi="Times New Roman"/>
          <w:sz w:val="20"/>
        </w:rPr>
        <w:softHyphen/>
        <w:t>upp</w:t>
      </w:r>
      <w:r w:rsidRPr="005B26EB">
        <w:rPr>
          <w:rFonts w:ascii="Times New Roman" w:hAnsi="Times New Roman"/>
          <w:sz w:val="20"/>
        </w:rPr>
        <w:t>giftsansvariga ska vidta lämpliga tekniska och organisatoriska åtgär</w:t>
      </w:r>
      <w:r>
        <w:rPr>
          <w:rFonts w:ascii="Times New Roman" w:hAnsi="Times New Roman"/>
          <w:sz w:val="20"/>
        </w:rPr>
        <w:softHyphen/>
      </w:r>
      <w:r w:rsidRPr="005B26EB">
        <w:rPr>
          <w:rFonts w:ascii="Times New Roman" w:hAnsi="Times New Roman"/>
          <w:sz w:val="20"/>
        </w:rPr>
        <w:t xml:space="preserve">der för att skydda personuppgifterna, vilket innebär att loggning kan krävas även i andra fall. Vilka uppgifter som kan behöva loggas kan dock variera. Det kan t.ex. vara viktigare med loggning i system som ett flertal personer använder än i system som enbart ett fåtal har tillgång till. </w:t>
      </w:r>
    </w:p>
    <w:p w14:paraId="16805B95" w14:textId="77777777" w:rsidR="000E3A6B" w:rsidRPr="005B26EB" w:rsidRDefault="000E3A6B" w:rsidP="000E3A6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5B26EB">
        <w:rPr>
          <w:rFonts w:ascii="Times New Roman" w:hAnsi="Times New Roman"/>
          <w:sz w:val="20"/>
        </w:rPr>
        <w:t>Även om lagens krav på loggning inte gäller i andra system än auto</w:t>
      </w:r>
      <w:r w:rsidRPr="005B26EB">
        <w:rPr>
          <w:rFonts w:ascii="Times New Roman" w:hAnsi="Times New Roman"/>
          <w:sz w:val="20"/>
        </w:rPr>
        <w:softHyphen/>
        <w:t xml:space="preserve">matiserade behandlingssystem bör </w:t>
      </w:r>
      <w:r>
        <w:rPr>
          <w:rFonts w:ascii="Times New Roman" w:hAnsi="Times New Roman"/>
          <w:sz w:val="20"/>
        </w:rPr>
        <w:t>Säkerhetspolisen</w:t>
      </w:r>
      <w:r w:rsidRPr="005B26EB">
        <w:rPr>
          <w:rFonts w:ascii="Times New Roman" w:hAnsi="Times New Roman"/>
          <w:sz w:val="20"/>
        </w:rPr>
        <w:t xml:space="preserve"> när det är tekniskt möjligt ha loggning även i så</w:t>
      </w:r>
      <w:r>
        <w:rPr>
          <w:rFonts w:ascii="Times New Roman" w:hAnsi="Times New Roman"/>
          <w:sz w:val="20"/>
        </w:rPr>
        <w:t>dana system som inte omfattas av kravet. Loggning krävs nor</w:t>
      </w:r>
      <w:r w:rsidRPr="005B26EB">
        <w:rPr>
          <w:rFonts w:ascii="Times New Roman" w:hAnsi="Times New Roman"/>
          <w:sz w:val="20"/>
        </w:rPr>
        <w:t xml:space="preserve">malt även där för att ge tillräckligt underlag för intern kontroll. Dessutom måste </w:t>
      </w:r>
      <w:r>
        <w:rPr>
          <w:rFonts w:ascii="Times New Roman" w:hAnsi="Times New Roman"/>
          <w:sz w:val="20"/>
        </w:rPr>
        <w:t>Säkerhetspolisen</w:t>
      </w:r>
      <w:r w:rsidRPr="005B26EB">
        <w:rPr>
          <w:rFonts w:ascii="Times New Roman" w:hAnsi="Times New Roman"/>
          <w:sz w:val="20"/>
        </w:rPr>
        <w:t xml:space="preserve"> se till att behandling av integritetskänsliga personupp</w:t>
      </w:r>
      <w:r>
        <w:rPr>
          <w:rFonts w:ascii="Times New Roman" w:hAnsi="Times New Roman"/>
          <w:sz w:val="20"/>
        </w:rPr>
        <w:softHyphen/>
      </w:r>
      <w:r w:rsidRPr="005B26EB">
        <w:rPr>
          <w:rFonts w:ascii="Times New Roman" w:hAnsi="Times New Roman"/>
          <w:sz w:val="20"/>
        </w:rPr>
        <w:t>gifter inte utförs vid sidan av automatiserade behandlingssystem i syfte att kringgå lagens krav. Til</w:t>
      </w:r>
      <w:r>
        <w:rPr>
          <w:rFonts w:ascii="Times New Roman" w:hAnsi="Times New Roman"/>
          <w:sz w:val="20"/>
        </w:rPr>
        <w:t>lsynsmyndigheten bör också i en</w:t>
      </w:r>
      <w:r w:rsidRPr="005B26EB">
        <w:rPr>
          <w:rFonts w:ascii="Times New Roman" w:hAnsi="Times New Roman"/>
          <w:sz w:val="20"/>
        </w:rPr>
        <w:t>skilda fall kunna ställa krav på loggning o</w:t>
      </w:r>
      <w:r>
        <w:rPr>
          <w:rFonts w:ascii="Times New Roman" w:hAnsi="Times New Roman"/>
          <w:sz w:val="20"/>
        </w:rPr>
        <w:t>m det är en skydds- eller säker</w:t>
      </w:r>
      <w:r w:rsidRPr="005B26EB">
        <w:rPr>
          <w:rFonts w:ascii="Times New Roman" w:hAnsi="Times New Roman"/>
          <w:sz w:val="20"/>
        </w:rPr>
        <w:t>hetsåtgärd som är nödvändig för att beh</w:t>
      </w:r>
      <w:r>
        <w:rPr>
          <w:rFonts w:ascii="Times New Roman" w:hAnsi="Times New Roman"/>
          <w:sz w:val="20"/>
        </w:rPr>
        <w:t>andlingen ska omgärdas med till</w:t>
      </w:r>
      <w:r w:rsidRPr="005B26EB">
        <w:rPr>
          <w:rFonts w:ascii="Times New Roman" w:hAnsi="Times New Roman"/>
          <w:sz w:val="20"/>
        </w:rPr>
        <w:t>räckligt skydd.</w:t>
      </w:r>
    </w:p>
    <w:p w14:paraId="5546164E" w14:textId="77777777" w:rsidR="000E3A6B" w:rsidRPr="005B26EB" w:rsidRDefault="000E3A6B" w:rsidP="000E3A6B">
      <w:pPr>
        <w:keepNext/>
        <w:tabs>
          <w:tab w:val="left" w:pos="907"/>
        </w:tabs>
        <w:spacing w:before="240" w:after="80" w:line="210" w:lineRule="exact"/>
        <w:rPr>
          <w:rFonts w:ascii="Times New Roman" w:eastAsiaTheme="minorHAnsi" w:hAnsi="Times New Roman" w:cstheme="minorBidi"/>
          <w:i/>
          <w:sz w:val="20"/>
          <w:szCs w:val="22"/>
        </w:rPr>
      </w:pPr>
      <w:r w:rsidRPr="005B26EB">
        <w:rPr>
          <w:rFonts w:ascii="Times New Roman" w:eastAsiaTheme="minorHAnsi" w:hAnsi="Times New Roman" w:cstheme="minorBidi"/>
          <w:i/>
          <w:sz w:val="20"/>
          <w:szCs w:val="22"/>
        </w:rPr>
        <w:t>Vad ska loggas?</w:t>
      </w:r>
    </w:p>
    <w:p w14:paraId="7CD28A7F" w14:textId="77777777" w:rsidR="000E3A6B" w:rsidRPr="005B26EB" w:rsidRDefault="000E3A6B" w:rsidP="000E3A6B">
      <w:pPr>
        <w:pStyle w:val="Brdtext"/>
      </w:pPr>
      <w:r>
        <w:t>Enligt förarbetena till brottsdatalagen är utgångspunkten att l</w:t>
      </w:r>
      <w:r w:rsidRPr="005B26EB">
        <w:t>oggar bör föras över de typer av behandlingar som anges i artikel 25.1</w:t>
      </w:r>
      <w:r>
        <w:t xml:space="preserve"> i data</w:t>
      </w:r>
      <w:r>
        <w:softHyphen/>
        <w:t>skyddsdirektivet, dvs. insamling, ändring, läsning, utlämning (inklusive överföringar), sammanförande och radering</w:t>
      </w:r>
      <w:r w:rsidRPr="005B26EB">
        <w:t>.</w:t>
      </w:r>
      <w:r w:rsidRPr="0030689D">
        <w:t xml:space="preserve"> </w:t>
      </w:r>
      <w:r w:rsidRPr="005B26EB">
        <w:t>Därutöver bör även överfö</w:t>
      </w:r>
      <w:r>
        <w:softHyphen/>
      </w:r>
      <w:r w:rsidRPr="005B26EB">
        <w:t>ringar till tredjeland eller internationella orga</w:t>
      </w:r>
      <w:r w:rsidRPr="005B26EB">
        <w:softHyphen/>
        <w:t>nisationer loggas</w:t>
      </w:r>
      <w:r>
        <w:t xml:space="preserve"> (prop. 2017/18:232 s. 176–178)</w:t>
      </w:r>
      <w:r w:rsidRPr="005B26EB">
        <w:t>.</w:t>
      </w:r>
      <w:r>
        <w:t xml:space="preserve"> </w:t>
      </w:r>
      <w:r w:rsidDel="00F601F4">
        <w:t xml:space="preserve">Motsvarande bör gälla för Säkerhetspolisen. Det kan dock regleras i förordning eller i </w:t>
      </w:r>
      <w:r w:rsidRPr="005B26EB" w:rsidDel="00F601F4">
        <w:t>föreskrifter på lägre normgiv</w:t>
      </w:r>
      <w:r>
        <w:softHyphen/>
      </w:r>
      <w:r w:rsidRPr="005B26EB" w:rsidDel="00F601F4">
        <w:t>ningsnivå.</w:t>
      </w:r>
    </w:p>
    <w:p w14:paraId="34181403" w14:textId="77777777" w:rsidR="000E3A6B" w:rsidRPr="005B26EB" w:rsidRDefault="000E3A6B" w:rsidP="000E3A6B">
      <w:pPr>
        <w:tabs>
          <w:tab w:val="left" w:pos="2268"/>
        </w:tabs>
        <w:overflowPunct w:val="0"/>
        <w:autoSpaceDE w:val="0"/>
        <w:autoSpaceDN w:val="0"/>
        <w:adjustRightInd w:val="0"/>
        <w:spacing w:after="0" w:line="240" w:lineRule="auto"/>
        <w:ind w:firstLine="170"/>
        <w:jc w:val="both"/>
        <w:textAlignment w:val="baseline"/>
      </w:pPr>
      <w:r w:rsidRPr="005B26EB">
        <w:rPr>
          <w:rFonts w:ascii="Times New Roman" w:hAnsi="Times New Roman"/>
          <w:sz w:val="20"/>
        </w:rPr>
        <w:t>En behandlingshistorik bör normalt vara utformad så att den avslöjar felaktig eller obehörig användning av personuppgifter. När det gäller läs</w:t>
      </w:r>
      <w:r w:rsidRPr="005B26EB">
        <w:rPr>
          <w:rFonts w:ascii="Times New Roman" w:hAnsi="Times New Roman"/>
          <w:sz w:val="20"/>
        </w:rPr>
        <w:softHyphen/>
        <w:t xml:space="preserve">ning och utlämning av personuppgifter ska loggarna göra det möjligt att få fram viss typ av information. Eftersom loggning är ett automatiskt förfarande kan endast viss information om behandlingen dokumenteras. Det rör sig främst om datum och tidpunkt för behandlingen. Information om vem som har behandlat personuppgiften går också att få fram om de anställda har tilldelats behörigheter och det krävs inloggning i systemen. När det gäller utlämnande av uppgifter kan identiteten på den som har lämnat ut uppgifterna endast fastställas om </w:t>
      </w:r>
      <w:r>
        <w:rPr>
          <w:rFonts w:ascii="Times New Roman" w:hAnsi="Times New Roman"/>
          <w:sz w:val="20"/>
        </w:rPr>
        <w:t>de lämnats ut elektro</w:t>
      </w:r>
      <w:r w:rsidRPr="005B26EB">
        <w:rPr>
          <w:rFonts w:ascii="Times New Roman" w:hAnsi="Times New Roman"/>
          <w:sz w:val="20"/>
        </w:rPr>
        <w:t>niskt via systemet. Detsamma gäller överföringar til</w:t>
      </w:r>
      <w:r>
        <w:rPr>
          <w:rFonts w:ascii="Times New Roman" w:hAnsi="Times New Roman"/>
          <w:sz w:val="20"/>
        </w:rPr>
        <w:t>l tredjeland eller inter</w:t>
      </w:r>
      <w:r w:rsidRPr="005B26EB">
        <w:rPr>
          <w:rFonts w:ascii="Times New Roman" w:hAnsi="Times New Roman"/>
          <w:sz w:val="20"/>
        </w:rPr>
        <w:t>natio</w:t>
      </w:r>
      <w:r>
        <w:rPr>
          <w:rFonts w:ascii="Times New Roman" w:hAnsi="Times New Roman"/>
          <w:sz w:val="20"/>
        </w:rPr>
        <w:softHyphen/>
      </w:r>
      <w:r w:rsidRPr="005B26EB">
        <w:rPr>
          <w:rFonts w:ascii="Times New Roman" w:hAnsi="Times New Roman"/>
          <w:sz w:val="20"/>
        </w:rPr>
        <w:t>nella organisationer. Det bör dock v</w:t>
      </w:r>
      <w:r>
        <w:rPr>
          <w:rFonts w:ascii="Times New Roman" w:hAnsi="Times New Roman"/>
          <w:sz w:val="20"/>
        </w:rPr>
        <w:t>ara möjligt att logga om en med</w:t>
      </w:r>
      <w:r w:rsidRPr="005B26EB">
        <w:rPr>
          <w:rFonts w:ascii="Times New Roman" w:hAnsi="Times New Roman"/>
          <w:sz w:val="20"/>
        </w:rPr>
        <w:t>arbe</w:t>
      </w:r>
      <w:r>
        <w:rPr>
          <w:rFonts w:ascii="Times New Roman" w:hAnsi="Times New Roman"/>
          <w:sz w:val="20"/>
        </w:rPr>
        <w:softHyphen/>
      </w:r>
      <w:r w:rsidRPr="005B26EB">
        <w:rPr>
          <w:rFonts w:ascii="Times New Roman" w:hAnsi="Times New Roman"/>
          <w:sz w:val="20"/>
        </w:rPr>
        <w:t>tare har överfört, laddat ner eller skrivit ut uppgifter. Det är däremot inte möjligt att logga om uppgifterna sedan lämnas ut på annat sätt än elektro</w:t>
      </w:r>
      <w:r>
        <w:rPr>
          <w:rFonts w:ascii="Times New Roman" w:hAnsi="Times New Roman"/>
          <w:sz w:val="20"/>
        </w:rPr>
        <w:softHyphen/>
      </w:r>
      <w:r w:rsidRPr="005B26EB">
        <w:rPr>
          <w:rFonts w:ascii="Times New Roman" w:hAnsi="Times New Roman"/>
          <w:sz w:val="20"/>
        </w:rPr>
        <w:t>niskt, t.ex. muntligen eller på papper. Det kan också vara svårt att logga om uppgifterna lämnas ut via e-post.</w:t>
      </w:r>
    </w:p>
    <w:p w14:paraId="1AC483E5" w14:textId="77777777" w:rsidR="000E3A6B" w:rsidRPr="005B26EB" w:rsidRDefault="000E3A6B" w:rsidP="000E3A6B">
      <w:pPr>
        <w:keepNext/>
        <w:tabs>
          <w:tab w:val="left" w:pos="907"/>
        </w:tabs>
        <w:spacing w:before="240" w:after="80" w:line="210" w:lineRule="exact"/>
        <w:rPr>
          <w:rFonts w:ascii="Times New Roman" w:eastAsiaTheme="minorHAnsi" w:hAnsi="Times New Roman" w:cstheme="minorBidi"/>
          <w:i/>
          <w:sz w:val="20"/>
          <w:szCs w:val="22"/>
        </w:rPr>
      </w:pPr>
      <w:r w:rsidRPr="005B26EB">
        <w:rPr>
          <w:rFonts w:ascii="Times New Roman" w:eastAsiaTheme="minorHAnsi" w:hAnsi="Times New Roman" w:cstheme="minorBidi"/>
          <w:i/>
          <w:sz w:val="20"/>
          <w:szCs w:val="22"/>
        </w:rPr>
        <w:t>Hur ska loggarna användas?</w:t>
      </w:r>
    </w:p>
    <w:p w14:paraId="0004A2A4" w14:textId="77777777" w:rsidR="000E3A6B" w:rsidRPr="005B26EB" w:rsidRDefault="000E3A6B" w:rsidP="000E3A6B">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Pr>
          <w:rFonts w:ascii="Times New Roman" w:hAnsi="Times New Roman"/>
          <w:sz w:val="20"/>
        </w:rPr>
        <w:t>Säkerhetspolisen</w:t>
      </w:r>
      <w:r w:rsidRPr="005B26EB">
        <w:rPr>
          <w:rFonts w:ascii="Times New Roman" w:hAnsi="Times New Roman"/>
          <w:sz w:val="20"/>
        </w:rPr>
        <w:t xml:space="preserve"> för redan i dag loggar </w:t>
      </w:r>
      <w:r>
        <w:rPr>
          <w:rFonts w:ascii="Times New Roman" w:hAnsi="Times New Roman"/>
          <w:sz w:val="20"/>
        </w:rPr>
        <w:t>för att uppfylla kraven i 31 § personuppgiftslagen</w:t>
      </w:r>
      <w:r w:rsidRPr="005B26EB">
        <w:rPr>
          <w:rFonts w:ascii="Times New Roman" w:hAnsi="Times New Roman"/>
          <w:sz w:val="20"/>
        </w:rPr>
        <w:t xml:space="preserve">. Tanken är inte att </w:t>
      </w:r>
      <w:r>
        <w:rPr>
          <w:rFonts w:ascii="Times New Roman" w:hAnsi="Times New Roman"/>
          <w:sz w:val="20"/>
        </w:rPr>
        <w:t>myndigheten</w:t>
      </w:r>
      <w:r w:rsidRPr="005B26EB">
        <w:rPr>
          <w:rFonts w:ascii="Times New Roman" w:hAnsi="Times New Roman"/>
          <w:sz w:val="20"/>
        </w:rPr>
        <w:t xml:space="preserve"> ska åläggas att föra ytterli</w:t>
      </w:r>
      <w:r>
        <w:rPr>
          <w:rFonts w:ascii="Times New Roman" w:hAnsi="Times New Roman"/>
          <w:sz w:val="20"/>
        </w:rPr>
        <w:softHyphen/>
      </w:r>
      <w:r w:rsidRPr="005B26EB">
        <w:rPr>
          <w:rFonts w:ascii="Times New Roman" w:hAnsi="Times New Roman"/>
          <w:sz w:val="20"/>
        </w:rPr>
        <w:t>gare en logg enbart för personuppgiftsbehandlingen. De system för logg</w:t>
      </w:r>
      <w:r>
        <w:rPr>
          <w:rFonts w:ascii="Times New Roman" w:hAnsi="Times New Roman"/>
          <w:sz w:val="20"/>
        </w:rPr>
        <w:softHyphen/>
      </w:r>
      <w:r w:rsidRPr="005B26EB">
        <w:rPr>
          <w:rFonts w:ascii="Times New Roman" w:hAnsi="Times New Roman"/>
          <w:sz w:val="20"/>
        </w:rPr>
        <w:t>ning som i dag anv</w:t>
      </w:r>
      <w:r>
        <w:rPr>
          <w:rFonts w:ascii="Times New Roman" w:hAnsi="Times New Roman"/>
          <w:sz w:val="20"/>
        </w:rPr>
        <w:t>änds främst i informationssäker</w:t>
      </w:r>
      <w:r w:rsidRPr="005B26EB">
        <w:rPr>
          <w:rFonts w:ascii="Times New Roman" w:hAnsi="Times New Roman"/>
          <w:sz w:val="20"/>
        </w:rPr>
        <w:t xml:space="preserve">hetssyfte bör normalt kunna användas även </w:t>
      </w:r>
      <w:r>
        <w:rPr>
          <w:rFonts w:ascii="Times New Roman" w:hAnsi="Times New Roman"/>
          <w:sz w:val="20"/>
        </w:rPr>
        <w:t>för kontroll ur ett integritets</w:t>
      </w:r>
      <w:r w:rsidRPr="005B26EB">
        <w:rPr>
          <w:rFonts w:ascii="Times New Roman" w:hAnsi="Times New Roman"/>
          <w:sz w:val="20"/>
        </w:rPr>
        <w:t>skydds</w:t>
      </w:r>
      <w:r>
        <w:rPr>
          <w:rFonts w:ascii="Times New Roman" w:hAnsi="Times New Roman"/>
          <w:sz w:val="20"/>
        </w:rPr>
        <w:softHyphen/>
      </w:r>
      <w:r w:rsidRPr="005B26EB">
        <w:rPr>
          <w:rFonts w:ascii="Times New Roman" w:hAnsi="Times New Roman"/>
          <w:sz w:val="20"/>
        </w:rPr>
        <w:t xml:space="preserve">perspektiv. </w:t>
      </w:r>
    </w:p>
    <w:p w14:paraId="4CE014C4" w14:textId="77777777" w:rsidR="000E3A6B" w:rsidRPr="005B26EB" w:rsidRDefault="000E3A6B" w:rsidP="000E3A6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5B26EB">
        <w:rPr>
          <w:rFonts w:ascii="Times New Roman" w:hAnsi="Times New Roman"/>
          <w:sz w:val="20"/>
        </w:rPr>
        <w:t>Syftet med loggning är att åtkomsten till personuppgifterna ska kunna kontrolleras, bl.a. för att göra det möjligt att utreda felaktig eller obehörig användning av uppgifterna. För att det ska kunna göras måste loggarna sparas en viss tid. Loggning kan också ha en förebyggande funktion. Det förutsätter att användarna informeras om att det förs loggar och att de kontrolleras. Loggningen bör alltså följas upp och loggarna skyddas mot otillåtna ändringar.</w:t>
      </w:r>
    </w:p>
    <w:p w14:paraId="4B897CF8" w14:textId="77777777" w:rsidR="000E3A6B" w:rsidRPr="005B26EB" w:rsidRDefault="000E3A6B" w:rsidP="000E3A6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5B26EB">
        <w:rPr>
          <w:rFonts w:ascii="Times New Roman" w:hAnsi="Times New Roman"/>
          <w:sz w:val="20"/>
        </w:rPr>
        <w:t>Det är viktigt att skilja mellan själva loggningen och uppföljning av loggningen. Logguppföljning bör göras systematiskt och återkommande i syfte att upptäcka och motverka obehörig åtkomst. Uppföljning bör också göras vid misstanke om att någon obehörigen tagit del av person</w:t>
      </w:r>
      <w:r>
        <w:rPr>
          <w:rFonts w:ascii="Times New Roman" w:hAnsi="Times New Roman"/>
          <w:sz w:val="20"/>
        </w:rPr>
        <w:softHyphen/>
      </w:r>
      <w:r w:rsidRPr="005B26EB">
        <w:rPr>
          <w:rFonts w:ascii="Times New Roman" w:hAnsi="Times New Roman"/>
          <w:sz w:val="20"/>
        </w:rPr>
        <w:t>uppgifter. Det kan vidare finnas anledning att följa upp behandlingshisto</w:t>
      </w:r>
      <w:r>
        <w:rPr>
          <w:rFonts w:ascii="Times New Roman" w:hAnsi="Times New Roman"/>
          <w:sz w:val="20"/>
        </w:rPr>
        <w:softHyphen/>
      </w:r>
      <w:r w:rsidRPr="005B26EB">
        <w:rPr>
          <w:rFonts w:ascii="Times New Roman" w:hAnsi="Times New Roman"/>
          <w:sz w:val="20"/>
        </w:rPr>
        <w:t>riken t.ex. på områden där det finns särskilt integritetskänsliga person</w:t>
      </w:r>
      <w:r>
        <w:rPr>
          <w:rFonts w:ascii="Times New Roman" w:hAnsi="Times New Roman"/>
          <w:sz w:val="20"/>
        </w:rPr>
        <w:softHyphen/>
      </w:r>
      <w:r w:rsidRPr="005B26EB">
        <w:rPr>
          <w:rFonts w:ascii="Times New Roman" w:hAnsi="Times New Roman"/>
          <w:sz w:val="20"/>
        </w:rPr>
        <w:t xml:space="preserve">uppgifter eller behörigheter som ger stora möjligheter till åtkomst. Det kan också finnas skäl att kontrollera vissa inloggningsmönster. </w:t>
      </w:r>
      <w:r>
        <w:rPr>
          <w:rFonts w:ascii="Times New Roman" w:hAnsi="Times New Roman"/>
          <w:sz w:val="20"/>
        </w:rPr>
        <w:t>Säker</w:t>
      </w:r>
      <w:r>
        <w:rPr>
          <w:rFonts w:ascii="Times New Roman" w:hAnsi="Times New Roman"/>
          <w:sz w:val="20"/>
        </w:rPr>
        <w:softHyphen/>
        <w:t>hetspolisen</w:t>
      </w:r>
      <w:r w:rsidRPr="005B26EB">
        <w:rPr>
          <w:rFonts w:ascii="Times New Roman" w:hAnsi="Times New Roman"/>
          <w:sz w:val="20"/>
        </w:rPr>
        <w:t xml:space="preserve"> bör ha ruti</w:t>
      </w:r>
      <w:r w:rsidRPr="005B26EB">
        <w:rPr>
          <w:rFonts w:ascii="Times New Roman" w:hAnsi="Times New Roman"/>
          <w:sz w:val="20"/>
        </w:rPr>
        <w:softHyphen/>
        <w:t xml:space="preserve">ner för logguppföljningen. </w:t>
      </w:r>
      <w:r>
        <w:rPr>
          <w:rFonts w:ascii="Times New Roman" w:hAnsi="Times New Roman"/>
          <w:sz w:val="20"/>
        </w:rPr>
        <w:t>Myndigheten</w:t>
      </w:r>
      <w:r w:rsidRPr="005B26EB">
        <w:rPr>
          <w:rFonts w:ascii="Times New Roman" w:hAnsi="Times New Roman"/>
          <w:sz w:val="20"/>
        </w:rPr>
        <w:t xml:space="preserve"> bör exem</w:t>
      </w:r>
      <w:r>
        <w:rPr>
          <w:rFonts w:ascii="Times New Roman" w:hAnsi="Times New Roman"/>
          <w:sz w:val="20"/>
        </w:rPr>
        <w:softHyphen/>
      </w:r>
      <w:r w:rsidRPr="005B26EB">
        <w:rPr>
          <w:rFonts w:ascii="Times New Roman" w:hAnsi="Times New Roman"/>
          <w:sz w:val="20"/>
        </w:rPr>
        <w:t xml:space="preserve">pelvis ge riktlinjer och vägledning till den som kontrollerar loggarna beträffande vad som kan vara obehörig åtkomst. </w:t>
      </w:r>
      <w:r>
        <w:rPr>
          <w:rFonts w:ascii="Times New Roman" w:hAnsi="Times New Roman"/>
          <w:sz w:val="20"/>
        </w:rPr>
        <w:t>Vid loggupp</w:t>
      </w:r>
      <w:r w:rsidRPr="00BF2347">
        <w:rPr>
          <w:rFonts w:ascii="Times New Roman" w:hAnsi="Times New Roman"/>
          <w:sz w:val="20"/>
        </w:rPr>
        <w:t>följning måste också reglerna om meddel</w:t>
      </w:r>
      <w:r>
        <w:rPr>
          <w:rFonts w:ascii="Times New Roman" w:hAnsi="Times New Roman"/>
          <w:sz w:val="20"/>
        </w:rPr>
        <w:t>arfrihet och efterforskningsför</w:t>
      </w:r>
      <w:r w:rsidRPr="00BF2347">
        <w:rPr>
          <w:rFonts w:ascii="Times New Roman" w:hAnsi="Times New Roman"/>
          <w:sz w:val="20"/>
        </w:rPr>
        <w:t>bud i tryck</w:t>
      </w:r>
      <w:r>
        <w:rPr>
          <w:rFonts w:ascii="Times New Roman" w:hAnsi="Times New Roman"/>
          <w:sz w:val="20"/>
        </w:rPr>
        <w:t>frihetsförord</w:t>
      </w:r>
      <w:r w:rsidRPr="00BF2347">
        <w:rPr>
          <w:rFonts w:ascii="Times New Roman" w:hAnsi="Times New Roman"/>
          <w:sz w:val="20"/>
        </w:rPr>
        <w:t>ningen och yttrandefrihetsgrundlagen beaktas, vilket inne</w:t>
      </w:r>
      <w:r>
        <w:rPr>
          <w:rFonts w:ascii="Times New Roman" w:hAnsi="Times New Roman"/>
          <w:sz w:val="20"/>
        </w:rPr>
        <w:t>bär att möjlig</w:t>
      </w:r>
      <w:r w:rsidRPr="00BF2347">
        <w:rPr>
          <w:rFonts w:ascii="Times New Roman" w:hAnsi="Times New Roman"/>
          <w:sz w:val="20"/>
        </w:rPr>
        <w:t>heten till uppföljning i vissa fall begränsas eller kan vara otillåten.</w:t>
      </w:r>
    </w:p>
    <w:p w14:paraId="748C0EA8" w14:textId="77777777" w:rsidR="000E3A6B" w:rsidRPr="005B26EB" w:rsidRDefault="000E3A6B" w:rsidP="000E3A6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5B26EB">
        <w:rPr>
          <w:rFonts w:ascii="Times New Roman" w:hAnsi="Times New Roman"/>
          <w:sz w:val="20"/>
        </w:rPr>
        <w:t xml:space="preserve">Det är av största vikt att loggningssystem inte missbrukas eller används för andra syften än som varit avsett. I </w:t>
      </w:r>
      <w:r>
        <w:rPr>
          <w:rFonts w:ascii="Times New Roman" w:hAnsi="Times New Roman"/>
          <w:sz w:val="20"/>
        </w:rPr>
        <w:t xml:space="preserve">förarbetena till brottsdatalagen anges att </w:t>
      </w:r>
      <w:r w:rsidRPr="005B26EB">
        <w:rPr>
          <w:rFonts w:ascii="Times New Roman" w:hAnsi="Times New Roman"/>
          <w:sz w:val="20"/>
        </w:rPr>
        <w:t xml:space="preserve">det inte </w:t>
      </w:r>
      <w:r>
        <w:rPr>
          <w:rFonts w:ascii="Times New Roman" w:hAnsi="Times New Roman"/>
          <w:sz w:val="20"/>
        </w:rPr>
        <w:t>bör</w:t>
      </w:r>
      <w:r w:rsidDel="00BF2347">
        <w:rPr>
          <w:rFonts w:ascii="Times New Roman" w:hAnsi="Times New Roman"/>
          <w:sz w:val="20"/>
        </w:rPr>
        <w:t xml:space="preserve"> </w:t>
      </w:r>
      <w:r w:rsidRPr="005B26EB">
        <w:rPr>
          <w:rFonts w:ascii="Times New Roman" w:hAnsi="Times New Roman"/>
          <w:sz w:val="20"/>
        </w:rPr>
        <w:t>författningsregleras hur loggarna får användas, eftersom det skulle riskera att låsa fast myndigheterna vid ett visst arbets</w:t>
      </w:r>
      <w:r w:rsidRPr="005B26EB">
        <w:rPr>
          <w:rFonts w:ascii="Times New Roman" w:hAnsi="Times New Roman"/>
          <w:sz w:val="20"/>
        </w:rPr>
        <w:softHyphen/>
        <w:t xml:space="preserve">sätt eller omöjliggöra användning som kan visa sig vara nödvändig. </w:t>
      </w:r>
      <w:r>
        <w:rPr>
          <w:rFonts w:ascii="Times New Roman" w:hAnsi="Times New Roman"/>
          <w:sz w:val="20"/>
        </w:rPr>
        <w:t xml:space="preserve">Det innebär dock </w:t>
      </w:r>
      <w:r w:rsidRPr="005B26EB">
        <w:rPr>
          <w:rFonts w:ascii="Times New Roman" w:hAnsi="Times New Roman"/>
          <w:sz w:val="20"/>
        </w:rPr>
        <w:t>inte</w:t>
      </w:r>
      <w:r>
        <w:rPr>
          <w:rFonts w:ascii="Times New Roman" w:hAnsi="Times New Roman"/>
          <w:sz w:val="20"/>
        </w:rPr>
        <w:t xml:space="preserve"> att </w:t>
      </w:r>
      <w:r w:rsidRPr="005B26EB">
        <w:rPr>
          <w:rFonts w:ascii="Times New Roman" w:hAnsi="Times New Roman"/>
          <w:sz w:val="20"/>
        </w:rPr>
        <w:t>användningen av loggar bör vara helt oreglerad. Utöver myndigheternas interna föreskrifter och riktlinjer får tillsynsmyn</w:t>
      </w:r>
      <w:r>
        <w:rPr>
          <w:rFonts w:ascii="Times New Roman" w:hAnsi="Times New Roman"/>
          <w:sz w:val="20"/>
        </w:rPr>
        <w:softHyphen/>
        <w:t>digheten ge vägledning för an</w:t>
      </w:r>
      <w:r w:rsidRPr="005B26EB">
        <w:rPr>
          <w:rFonts w:ascii="Times New Roman" w:hAnsi="Times New Roman"/>
          <w:sz w:val="20"/>
        </w:rPr>
        <w:t>vändningen av loggar, t.ex. genom all</w:t>
      </w:r>
      <w:r>
        <w:rPr>
          <w:rFonts w:ascii="Times New Roman" w:hAnsi="Times New Roman"/>
          <w:sz w:val="20"/>
        </w:rPr>
        <w:softHyphen/>
      </w:r>
      <w:r w:rsidRPr="005B26EB">
        <w:rPr>
          <w:rFonts w:ascii="Times New Roman" w:hAnsi="Times New Roman"/>
          <w:sz w:val="20"/>
        </w:rPr>
        <w:t>männa råd och riktlinjer</w:t>
      </w:r>
      <w:r w:rsidRPr="00BF2347">
        <w:rPr>
          <w:rFonts w:ascii="Times New Roman" w:hAnsi="Times New Roman"/>
          <w:sz w:val="20"/>
        </w:rPr>
        <w:t xml:space="preserve"> </w:t>
      </w:r>
      <w:r>
        <w:rPr>
          <w:rFonts w:ascii="Times New Roman" w:hAnsi="Times New Roman"/>
          <w:sz w:val="20"/>
        </w:rPr>
        <w:t>(prop. 2017/18:232 s. 180)</w:t>
      </w:r>
      <w:r w:rsidRPr="005B26EB">
        <w:rPr>
          <w:rFonts w:ascii="Times New Roman" w:hAnsi="Times New Roman"/>
          <w:sz w:val="20"/>
        </w:rPr>
        <w:t>.</w:t>
      </w:r>
      <w:r>
        <w:rPr>
          <w:rFonts w:ascii="Times New Roman" w:hAnsi="Times New Roman"/>
          <w:sz w:val="20"/>
        </w:rPr>
        <w:t xml:space="preserve"> Motsvarande bör gälla även för Säkerhetspolisen.</w:t>
      </w:r>
      <w:r w:rsidRPr="005B26EB">
        <w:rPr>
          <w:rFonts w:ascii="Times New Roman" w:hAnsi="Times New Roman"/>
          <w:sz w:val="20"/>
        </w:rPr>
        <w:t xml:space="preserve"> </w:t>
      </w:r>
    </w:p>
    <w:p w14:paraId="3C1B37B2" w14:textId="77777777" w:rsidR="000E3A6B" w:rsidRPr="005B26EB" w:rsidRDefault="000E3A6B" w:rsidP="000E3A6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5B26EB">
        <w:rPr>
          <w:rFonts w:ascii="Times New Roman" w:hAnsi="Times New Roman"/>
          <w:sz w:val="20"/>
        </w:rPr>
        <w:t>Loggarna utgör sådan dokumentation som tillsynsmyndigheten har rätt att på begäran få del av</w:t>
      </w:r>
      <w:r>
        <w:rPr>
          <w:rFonts w:ascii="Times New Roman" w:hAnsi="Times New Roman"/>
          <w:sz w:val="20"/>
        </w:rPr>
        <w:t xml:space="preserve"> (</w:t>
      </w:r>
      <w:r w:rsidRPr="00605DCA">
        <w:rPr>
          <w:rFonts w:ascii="Times New Roman" w:hAnsi="Times New Roman"/>
          <w:sz w:val="20"/>
        </w:rPr>
        <w:t>avsnitt </w:t>
      </w:r>
      <w:r>
        <w:rPr>
          <w:rFonts w:ascii="Times New Roman" w:hAnsi="Times New Roman"/>
          <w:sz w:val="20"/>
        </w:rPr>
        <w:t>15.5)</w:t>
      </w:r>
      <w:r w:rsidRPr="005B26EB">
        <w:rPr>
          <w:rFonts w:ascii="Times New Roman" w:hAnsi="Times New Roman"/>
          <w:sz w:val="20"/>
        </w:rPr>
        <w:t>. Någon särskild bestämmelse som föreskriver att loggarna ska göras tillgängliga för tillsynsmyndigheten behövs därför inte.</w:t>
      </w:r>
    </w:p>
    <w:p w14:paraId="7B347A75" w14:textId="77777777" w:rsidR="000E3A6B" w:rsidRDefault="000E3A6B" w:rsidP="000E3A6B">
      <w:pPr>
        <w:pStyle w:val="Rubrik3"/>
      </w:pPr>
      <w:bookmarkStart w:id="217" w:name="_Toc478114929"/>
      <w:bookmarkStart w:id="218" w:name="_Toc507082864"/>
      <w:bookmarkStart w:id="219" w:name="_Toc507088278"/>
      <w:bookmarkStart w:id="220" w:name="_Toc511035568"/>
      <w:bookmarkStart w:id="221" w:name="_Toc9328358"/>
      <w:bookmarkStart w:id="222" w:name="_Toc17451428"/>
      <w:r w:rsidRPr="00A14B24">
        <w:t xml:space="preserve">Tillgången till </w:t>
      </w:r>
      <w:r w:rsidRPr="003668B6">
        <w:t>personuppgifter</w:t>
      </w:r>
      <w:bookmarkEnd w:id="217"/>
      <w:bookmarkEnd w:id="218"/>
      <w:bookmarkEnd w:id="219"/>
      <w:bookmarkEnd w:id="220"/>
      <w:r>
        <w:t xml:space="preserve"> </w:t>
      </w:r>
      <w:r w:rsidRPr="00A14B24">
        <w:t>ska begränsas</w:t>
      </w:r>
      <w:bookmarkEnd w:id="221"/>
      <w:bookmarkEnd w:id="222"/>
    </w:p>
    <w:p w14:paraId="274ACFB2" w14:textId="77777777" w:rsidR="000E3A6B" w:rsidRPr="00A76360" w:rsidRDefault="000E3A6B" w:rsidP="000E3A6B">
      <w:pPr>
        <w:pStyle w:val="Brdtextram"/>
      </w:pPr>
      <w:r w:rsidRPr="00420062">
        <w:rPr>
          <w:b/>
        </w:rPr>
        <w:t>Regeringens förslag:</w:t>
      </w:r>
      <w:r>
        <w:t xml:space="preserve"> Säkerhetspolisen</w:t>
      </w:r>
      <w:r w:rsidRPr="00A14B24">
        <w:t xml:space="preserve"> ska se till att tillgången till personuppgifter b</w:t>
      </w:r>
      <w:r>
        <w:t>egränsas till vad var och en</w:t>
      </w:r>
      <w:r w:rsidRPr="00A14B24">
        <w:t xml:space="preserve"> behöver för att kunna fullgöra sina arbetsuppgifter.</w:t>
      </w:r>
    </w:p>
    <w:p w14:paraId="7C0E966F" w14:textId="77777777" w:rsidR="000E3A6B" w:rsidRPr="00A76360" w:rsidRDefault="000E3A6B" w:rsidP="000E3A6B">
      <w:pPr>
        <w:pStyle w:val="Brdtextmedindrag"/>
        <w:rPr>
          <w:sz w:val="8"/>
          <w:szCs w:val="8"/>
        </w:rPr>
      </w:pPr>
    </w:p>
    <w:p w14:paraId="56AE180F" w14:textId="77777777" w:rsidR="000E3A6B" w:rsidRDefault="000E3A6B" w:rsidP="000E3A6B">
      <w:pPr>
        <w:pStyle w:val="Brdtextmedindrag"/>
      </w:pPr>
      <w:r w:rsidRPr="0006285B">
        <w:rPr>
          <w:b/>
        </w:rPr>
        <w:t>Utredningens förslag</w:t>
      </w:r>
      <w:r>
        <w:rPr>
          <w:b/>
        </w:rPr>
        <w:t xml:space="preserve"> </w:t>
      </w:r>
      <w:r>
        <w:t>överensstämmer i sak med regeringens.</w:t>
      </w:r>
    </w:p>
    <w:p w14:paraId="6FDDDB7A" w14:textId="77777777" w:rsidR="000E3A6B" w:rsidRPr="003668B6" w:rsidRDefault="000E3A6B" w:rsidP="000E3A6B">
      <w:pPr>
        <w:pStyle w:val="Brdtextmedindrag"/>
      </w:pPr>
      <w:r w:rsidRPr="003668B6">
        <w:rPr>
          <w:b/>
        </w:rPr>
        <w:t xml:space="preserve">Remissinstanserna </w:t>
      </w:r>
      <w:r>
        <w:t>yttrar sig inte särskilt över förslaget.</w:t>
      </w:r>
    </w:p>
    <w:p w14:paraId="2D39C3F8" w14:textId="77777777" w:rsidR="000E3A6B" w:rsidRPr="00A14B24" w:rsidRDefault="000E3A6B" w:rsidP="000E3A6B">
      <w:pPr>
        <w:pStyle w:val="Brdtextmedindrag"/>
      </w:pPr>
      <w:r w:rsidRPr="00407A6A">
        <w:rPr>
          <w:b/>
        </w:rPr>
        <w:t>Skälen för regeringens förslag</w:t>
      </w:r>
      <w:r>
        <w:rPr>
          <w:b/>
        </w:rPr>
        <w:t xml:space="preserve">: </w:t>
      </w:r>
      <w:r>
        <w:t xml:space="preserve">Av </w:t>
      </w:r>
      <w:bookmarkStart w:id="223" w:name="_Hlk511230387"/>
      <w:r w:rsidRPr="00A14B24">
        <w:t xml:space="preserve">2 kap. 11 § </w:t>
      </w:r>
      <w:bookmarkEnd w:id="223"/>
      <w:r>
        <w:t>polisdatalagen</w:t>
      </w:r>
      <w:r w:rsidRPr="007D2E82">
        <w:t xml:space="preserve"> </w:t>
      </w:r>
      <w:r w:rsidRPr="00A14B24">
        <w:t>fram</w:t>
      </w:r>
      <w:r>
        <w:softHyphen/>
      </w:r>
      <w:r w:rsidRPr="00A14B24">
        <w:t>går att tillgången till personuppgifter ska begränsas till vad varje tjänste</w:t>
      </w:r>
      <w:r>
        <w:softHyphen/>
      </w:r>
      <w:r w:rsidRPr="00A14B24">
        <w:t>man behöver för att kunna fullgöra sina arbetsupp</w:t>
      </w:r>
      <w:r>
        <w:softHyphen/>
      </w:r>
      <w:r w:rsidRPr="00A14B24">
        <w:t>g</w:t>
      </w:r>
      <w:r>
        <w:t>ifter. Bestämmelsen gäller för Säkerhetspolisen genom en hänvisning i 6 kap. 4 § 5 polisdatalagen.</w:t>
      </w:r>
      <w:r w:rsidRPr="00BF2347">
        <w:t xml:space="preserve"> </w:t>
      </w:r>
      <w:r>
        <w:t xml:space="preserve">En motsvarande bestämmelse finns i </w:t>
      </w:r>
      <w:r w:rsidRPr="00032F9B">
        <w:t>3</w:t>
      </w:r>
      <w:r>
        <w:t> kap. 6 § brotts</w:t>
      </w:r>
      <w:r>
        <w:softHyphen/>
        <w:t>datalagen.</w:t>
      </w:r>
    </w:p>
    <w:p w14:paraId="1C1FC342" w14:textId="77777777" w:rsidR="000E3A6B" w:rsidRPr="00A14B24" w:rsidRDefault="000E3A6B" w:rsidP="000E3A6B">
      <w:pPr>
        <w:pStyle w:val="Brdtextmedindrag"/>
      </w:pPr>
      <w:r>
        <w:t>När s</w:t>
      </w:r>
      <w:r w:rsidRPr="00A14B24">
        <w:t>tora informationsmängder</w:t>
      </w:r>
      <w:r>
        <w:t xml:space="preserve"> </w:t>
      </w:r>
      <w:r w:rsidRPr="00A14B24">
        <w:t xml:space="preserve">är samlade </w:t>
      </w:r>
      <w:r>
        <w:t xml:space="preserve">på ett sådant sätt </w:t>
      </w:r>
      <w:r w:rsidRPr="00A14B24">
        <w:t xml:space="preserve">att </w:t>
      </w:r>
      <w:r>
        <w:t>integri</w:t>
      </w:r>
      <w:r>
        <w:softHyphen/>
        <w:t>tetskänsliga personupp</w:t>
      </w:r>
      <w:r w:rsidRPr="00A14B24">
        <w:t xml:space="preserve">gifter är enkelt sökbara på elektronisk väg </w:t>
      </w:r>
      <w:r>
        <w:t xml:space="preserve">finns det uppenbara </w:t>
      </w:r>
      <w:r w:rsidRPr="00A14B24">
        <w:t>risk</w:t>
      </w:r>
      <w:r>
        <w:t>er</w:t>
      </w:r>
      <w:r w:rsidRPr="00A14B24">
        <w:t xml:space="preserve"> för intrång i den personliga integriteten. I förarbe</w:t>
      </w:r>
      <w:r>
        <w:softHyphen/>
      </w:r>
      <w:r w:rsidRPr="00A14B24">
        <w:t xml:space="preserve">tena till </w:t>
      </w:r>
      <w:r>
        <w:t>polisdatalagen</w:t>
      </w:r>
      <w:r w:rsidRPr="00A14B24">
        <w:t xml:space="preserve"> påtalas vikten av att det</w:t>
      </w:r>
      <w:r>
        <w:t xml:space="preserve"> säkerställs att in</w:t>
      </w:r>
      <w:r w:rsidRPr="00A14B24">
        <w:t>tegritets</w:t>
      </w:r>
      <w:r>
        <w:softHyphen/>
      </w:r>
      <w:r w:rsidRPr="00A14B24">
        <w:t xml:space="preserve">känsliga personuppgifter görs tillgängliga bara för dem som behöver uppgifterna för sitt </w:t>
      </w:r>
      <w:r>
        <w:t>arbete. Vem som har rätt att an</w:t>
      </w:r>
      <w:r w:rsidRPr="00A14B24">
        <w:t>vända personuppgif</w:t>
      </w:r>
      <w:r>
        <w:softHyphen/>
      </w:r>
      <w:r w:rsidRPr="00A14B24">
        <w:t>terna och hur uppgifterna sprids är omständigheter som påverkar risken för intrång i den personliga integriteten (</w:t>
      </w:r>
      <w:bookmarkStart w:id="224" w:name="_Hlk511662451"/>
      <w:r>
        <w:t xml:space="preserve">Integritet och effektivitet i polisens brottsbekämpande verksamhet, </w:t>
      </w:r>
      <w:r w:rsidRPr="00A14B24">
        <w:t>prop. 2009/10:85</w:t>
      </w:r>
      <w:r>
        <w:t>,</w:t>
      </w:r>
      <w:r w:rsidRPr="00A14B24">
        <w:t xml:space="preserve"> s. 94</w:t>
      </w:r>
      <w:bookmarkEnd w:id="224"/>
      <w:r w:rsidRPr="00A14B24">
        <w:t>). I för</w:t>
      </w:r>
      <w:r>
        <w:softHyphen/>
      </w:r>
      <w:r w:rsidRPr="00A14B24">
        <w:t>arbetena till</w:t>
      </w:r>
      <w:r>
        <w:t xml:space="preserve"> den nu upphävda </w:t>
      </w:r>
      <w:r w:rsidRPr="00A14B24">
        <w:t>åklagardatalagen konstateras att det är en hörnsten i skyddet av enskildas integritet att åtkomst endast medges till de person</w:t>
      </w:r>
      <w:r>
        <w:softHyphen/>
      </w:r>
      <w:r w:rsidRPr="00A14B24">
        <w:t xml:space="preserve">uppgifter som den enskilde tjänstemannen behöver för att kunna </w:t>
      </w:r>
      <w:r>
        <w:t>utföra</w:t>
      </w:r>
      <w:r w:rsidRPr="00A14B24">
        <w:t xml:space="preserve"> sina arbets</w:t>
      </w:r>
      <w:r>
        <w:softHyphen/>
      </w:r>
      <w:r w:rsidRPr="00A14B24">
        <w:t>uppgifter (prop. 2014/15:63 s. 59).</w:t>
      </w:r>
    </w:p>
    <w:p w14:paraId="09927D5E" w14:textId="77777777" w:rsidR="000E3A6B" w:rsidRPr="00A14B24" w:rsidRDefault="000E3A6B" w:rsidP="000E3A6B">
      <w:pPr>
        <w:pStyle w:val="Brdtextmedindrag"/>
      </w:pPr>
      <w:r w:rsidRPr="00A14B24">
        <w:t>Ju fler personer i</w:t>
      </w:r>
      <w:r>
        <w:t xml:space="preserve"> en myndighet</w:t>
      </w:r>
      <w:r w:rsidRPr="00A14B24">
        <w:t xml:space="preserve"> som har tillgång till personuppgifter, desto större är riske</w:t>
      </w:r>
      <w:r>
        <w:t>n</w:t>
      </w:r>
      <w:r w:rsidRPr="00A14B24">
        <w:t xml:space="preserve"> för </w:t>
      </w:r>
      <w:r>
        <w:t>obehörig</w:t>
      </w:r>
      <w:r w:rsidRPr="00A14B24">
        <w:t xml:space="preserve"> åtkomst eller spridning av uppgifterna. Att utbilda användarna i informationssäkerhets- och dataskyddsfrågor är en viktig organisatorisk säkerhetsåtgärd, men </w:t>
      </w:r>
      <w:r>
        <w:t xml:space="preserve">det </w:t>
      </w:r>
      <w:r w:rsidRPr="00A14B24">
        <w:t>är ofta inte tillräckligt. Att tillgången till personuppgifter i så stor utsträckning som möjligt fak</w:t>
      </w:r>
      <w:r>
        <w:softHyphen/>
      </w:r>
      <w:r w:rsidRPr="00A14B24">
        <w:t>tiskt begränsas till</w:t>
      </w:r>
      <w:r>
        <w:t xml:space="preserve"> vad var och en behöver för att utföra </w:t>
      </w:r>
      <w:r w:rsidRPr="00A14B24">
        <w:t>sitt arbete är viktigt för att skapa ett tillfredsställande internt skydd för personuppgifter vid myn</w:t>
      </w:r>
      <w:r>
        <w:t>digheters informationshantering.</w:t>
      </w:r>
    </w:p>
    <w:p w14:paraId="53E03013" w14:textId="77777777" w:rsidR="000E3A6B" w:rsidRPr="00A14B24" w:rsidRDefault="000E3A6B" w:rsidP="000E3A6B">
      <w:pPr>
        <w:pStyle w:val="Brdtextmedindrag"/>
      </w:pPr>
      <w:r>
        <w:t>Mot den bakgrunden finns det</w:t>
      </w:r>
      <w:r w:rsidRPr="00A14B24">
        <w:t xml:space="preserve"> ett generellt behov av </w:t>
      </w:r>
      <w:r>
        <w:t>att begränsa</w:t>
      </w:r>
      <w:r w:rsidRPr="00A14B24">
        <w:t xml:space="preserve"> till</w:t>
      </w:r>
      <w:r>
        <w:softHyphen/>
      </w:r>
      <w:r w:rsidRPr="00A14B24">
        <w:t xml:space="preserve">gången till personuppgifter. </w:t>
      </w:r>
      <w:r>
        <w:t>En bestämmelse som motsvarar 3 kap. 6 § brottsdatalagen bör därför tas in i den nya lagen. Säkerhetspolisen</w:t>
      </w:r>
      <w:r w:rsidRPr="00A14B24">
        <w:t xml:space="preserve"> </w:t>
      </w:r>
      <w:r>
        <w:t xml:space="preserve">ska </w:t>
      </w:r>
      <w:r w:rsidRPr="00A14B24">
        <w:t xml:space="preserve">alltid </w:t>
      </w:r>
      <w:r>
        <w:t xml:space="preserve">vara </w:t>
      </w:r>
      <w:r w:rsidRPr="00A14B24">
        <w:t>skyldig att pröva anställdas behov av tillgång till personupp</w:t>
      </w:r>
      <w:r>
        <w:softHyphen/>
      </w:r>
      <w:r w:rsidRPr="00A14B24">
        <w:t>gifter uti</w:t>
      </w:r>
      <w:r>
        <w:softHyphen/>
      </w:r>
      <w:r w:rsidRPr="00A14B24">
        <w:t>från vad arbetsuppgifterna kräver och begränsa tillgången i en</w:t>
      </w:r>
      <w:r>
        <w:softHyphen/>
      </w:r>
      <w:r w:rsidRPr="00A14B24">
        <w:t xml:space="preserve">lighet med det. </w:t>
      </w:r>
      <w:r>
        <w:t>Bestämmelsen</w:t>
      </w:r>
      <w:r w:rsidRPr="00A14B24">
        <w:t xml:space="preserve"> bör gälla personuppgifter </w:t>
      </w:r>
      <w:r>
        <w:t>både i Säker</w:t>
      </w:r>
      <w:r>
        <w:softHyphen/>
        <w:t>hetspolisens</w:t>
      </w:r>
      <w:r w:rsidRPr="00A14B24">
        <w:t xml:space="preserve"> egna system och </w:t>
      </w:r>
      <w:r>
        <w:t xml:space="preserve">i </w:t>
      </w:r>
      <w:r w:rsidRPr="00A14B24">
        <w:t xml:space="preserve">system som myndigheten får tillgång till genom </w:t>
      </w:r>
      <w:r w:rsidRPr="00BF2347">
        <w:t>direktåtkomst e</w:t>
      </w:r>
      <w:r w:rsidRPr="00A14B24">
        <w:t>ller andra former av informationsutbyte.</w:t>
      </w:r>
    </w:p>
    <w:p w14:paraId="5AA13A31" w14:textId="77777777" w:rsidR="000E3A6B" w:rsidRDefault="000E3A6B" w:rsidP="000E3A6B">
      <w:pPr>
        <w:pStyle w:val="Brdtextmedindrag"/>
      </w:pPr>
      <w:r w:rsidRPr="00A14B24">
        <w:t>Eftersom bestämmelsen bör vara generell kan det finnas behov av när</w:t>
      </w:r>
      <w:r>
        <w:softHyphen/>
      </w:r>
      <w:r w:rsidRPr="00A14B24">
        <w:t>mare riktlinjer för hur tillgången till personuppgifter bör avgränsas för de enskilda tjänstemä</w:t>
      </w:r>
      <w:r>
        <w:t>nnen. Det kan regleras i föreskrifter på myndighets</w:t>
      </w:r>
      <w:r>
        <w:softHyphen/>
      </w:r>
      <w:r w:rsidRPr="00A14B24">
        <w:t>nivå</w:t>
      </w:r>
      <w:r>
        <w:t xml:space="preserve"> eller</w:t>
      </w:r>
      <w:r w:rsidRPr="00A14B24">
        <w:t xml:space="preserve"> i interna styrdokument hos myndigheten.</w:t>
      </w:r>
    </w:p>
    <w:p w14:paraId="76425C37" w14:textId="77777777" w:rsidR="000E3A6B" w:rsidRPr="00A14B24" w:rsidRDefault="000E3A6B" w:rsidP="000E3A6B">
      <w:pPr>
        <w:pStyle w:val="Rubrik3"/>
      </w:pPr>
      <w:bookmarkStart w:id="225" w:name="_Toc478114930"/>
      <w:bookmarkStart w:id="226" w:name="_Toc507082865"/>
      <w:bookmarkStart w:id="227" w:name="_Toc507088279"/>
      <w:bookmarkStart w:id="228" w:name="_Toc511035569"/>
      <w:bookmarkStart w:id="229" w:name="_Toc9328359"/>
      <w:bookmarkStart w:id="230" w:name="_Toc17451429"/>
      <w:bookmarkStart w:id="231" w:name="_Hlk511233542"/>
      <w:r w:rsidRPr="00DF246E">
        <w:t>Konsekvensbedömning</w:t>
      </w:r>
      <w:bookmarkEnd w:id="225"/>
      <w:bookmarkEnd w:id="226"/>
      <w:bookmarkEnd w:id="227"/>
      <w:bookmarkEnd w:id="228"/>
      <w:r>
        <w:t xml:space="preserve"> och förhandssamråd med tillsynsmyndigheten</w:t>
      </w:r>
      <w:bookmarkEnd w:id="229"/>
      <w:bookmarkEnd w:id="230"/>
    </w:p>
    <w:p w14:paraId="6AD891D4" w14:textId="77777777" w:rsidR="000E3A6B" w:rsidRDefault="000E3A6B" w:rsidP="000E3A6B">
      <w:pPr>
        <w:pStyle w:val="Brdtextram"/>
      </w:pPr>
      <w:r w:rsidRPr="00420062">
        <w:rPr>
          <w:b/>
        </w:rPr>
        <w:t>Regeringens förslag:</w:t>
      </w:r>
      <w:r>
        <w:t xml:space="preserve"> Om en ny typ av behandling, eller bety</w:t>
      </w:r>
      <w:r w:rsidRPr="00CC17CA">
        <w:t xml:space="preserve">dande förändringar av redan pågående behandling, </w:t>
      </w:r>
      <w:r>
        <w:t xml:space="preserve">kan </w:t>
      </w:r>
      <w:r w:rsidRPr="00CC17CA">
        <w:t>antas medföra sär</w:t>
      </w:r>
      <w:r>
        <w:softHyphen/>
      </w:r>
      <w:r w:rsidRPr="00CC17CA">
        <w:t>skild risk för intrån</w:t>
      </w:r>
      <w:r>
        <w:t>g i den registrerades personliga in</w:t>
      </w:r>
      <w:r w:rsidRPr="00CC17CA">
        <w:t xml:space="preserve">tegritet, ska </w:t>
      </w:r>
      <w:r>
        <w:t>Säkerhetspolisen</w:t>
      </w:r>
      <w:r w:rsidRPr="00CC17CA">
        <w:t xml:space="preserve"> innan behandlingen påbörjas eller förändringen genomförs bedöma konsekvenserna för skyddet av personuppgifter.</w:t>
      </w:r>
    </w:p>
    <w:p w14:paraId="115F68EE" w14:textId="77777777" w:rsidR="000E3A6B" w:rsidRPr="00740C96" w:rsidRDefault="000E3A6B" w:rsidP="000E3A6B">
      <w:pPr>
        <w:pStyle w:val="Brdtextmedindragram"/>
      </w:pPr>
      <w:r w:rsidRPr="00740C96">
        <w:t>Om konsekvensbedömningen visar att det finns särskild risk för in</w:t>
      </w:r>
      <w:r>
        <w:softHyphen/>
      </w:r>
      <w:r w:rsidRPr="00740C96">
        <w:t>trång i registrerades personliga integritet eller om typen av behandling innebär särskild risk för intrång, ska Säkerhetspolisen samråda med tillsyn</w:t>
      </w:r>
      <w:r>
        <w:t>smyndigheten i god tid innan be</w:t>
      </w:r>
      <w:r w:rsidRPr="00740C96">
        <w:t>handlingen påbörjas eller bety</w:t>
      </w:r>
      <w:r>
        <w:softHyphen/>
      </w:r>
      <w:r w:rsidRPr="00740C96">
        <w:t>dande f</w:t>
      </w:r>
      <w:r>
        <w:t>örändringar genomförs (förhands</w:t>
      </w:r>
      <w:r w:rsidRPr="00740C96">
        <w:t>samråd)</w:t>
      </w:r>
      <w:r>
        <w:t>.</w:t>
      </w:r>
    </w:p>
    <w:p w14:paraId="14493021" w14:textId="77777777" w:rsidR="000E3A6B" w:rsidRPr="00A76360" w:rsidRDefault="000E3A6B" w:rsidP="000E3A6B">
      <w:pPr>
        <w:pStyle w:val="Brdtextmedindrag"/>
        <w:rPr>
          <w:sz w:val="8"/>
          <w:szCs w:val="8"/>
        </w:rPr>
      </w:pPr>
    </w:p>
    <w:p w14:paraId="56C82845" w14:textId="77777777" w:rsidR="000E3A6B" w:rsidRDefault="000E3A6B" w:rsidP="000E3A6B">
      <w:pPr>
        <w:pStyle w:val="Brdtextmedindrag"/>
      </w:pPr>
      <w:r w:rsidRPr="0006285B">
        <w:rPr>
          <w:b/>
        </w:rPr>
        <w:t>Utredningens förslag</w:t>
      </w:r>
      <w:r>
        <w:rPr>
          <w:b/>
        </w:rPr>
        <w:t xml:space="preserve"> </w:t>
      </w:r>
      <w:r>
        <w:t>överens</w:t>
      </w:r>
      <w:r w:rsidRPr="00DF246E">
        <w:t>stämmer med regeringens.</w:t>
      </w:r>
    </w:p>
    <w:p w14:paraId="57BDC771" w14:textId="77777777" w:rsidR="000E3A6B" w:rsidRPr="00AB424A" w:rsidRDefault="000E3A6B" w:rsidP="000E3A6B">
      <w:pPr>
        <w:pStyle w:val="Brdtextmedindrag"/>
      </w:pPr>
      <w:r w:rsidRPr="003668B6">
        <w:rPr>
          <w:b/>
        </w:rPr>
        <w:t>Remissinstanserna</w:t>
      </w:r>
      <w:r>
        <w:rPr>
          <w:b/>
        </w:rPr>
        <w:t xml:space="preserve">: </w:t>
      </w:r>
      <w:r w:rsidRPr="00835FE3">
        <w:rPr>
          <w:i/>
        </w:rPr>
        <w:t>Datainspektionen</w:t>
      </w:r>
      <w:r w:rsidRPr="00AB424A">
        <w:t xml:space="preserve"> </w:t>
      </w:r>
      <w:r>
        <w:t>anser, med hänvisning till utta</w:t>
      </w:r>
      <w:r>
        <w:softHyphen/>
      </w:r>
      <w:r w:rsidRPr="00AB424A">
        <w:t>landen på dataskyddsförordningens område från den s.k. artikel 29-g</w:t>
      </w:r>
      <w:r>
        <w:t>rup</w:t>
      </w:r>
      <w:r>
        <w:softHyphen/>
        <w:t>pen, att den personuppgifts</w:t>
      </w:r>
      <w:r w:rsidRPr="00AB424A">
        <w:t>ansvarige inte bör vara skyldig att samråda med tillsynsmyndigheten om åtgärder har vidtagits för att minska risken för intrång i den registrerades personliga integritet i tillräcklig omfatt</w:t>
      </w:r>
      <w:r>
        <w:softHyphen/>
      </w:r>
      <w:r w:rsidRPr="00AB424A">
        <w:t xml:space="preserve">ning. </w:t>
      </w:r>
      <w:r>
        <w:t xml:space="preserve">Övriga remissinstanser yttrar sig inte särskilt i denna del. </w:t>
      </w:r>
    </w:p>
    <w:p w14:paraId="269914DE" w14:textId="77777777" w:rsidR="000E3A6B" w:rsidRDefault="000E3A6B" w:rsidP="000E3A6B">
      <w:pPr>
        <w:pStyle w:val="Rubrik4utannumrering"/>
      </w:pPr>
      <w:r w:rsidRPr="00A14B24">
        <w:t xml:space="preserve">Skälen för </w:t>
      </w:r>
      <w:r>
        <w:t>regeringens</w:t>
      </w:r>
      <w:r w:rsidRPr="00A14B24">
        <w:t xml:space="preserve"> förslag</w:t>
      </w:r>
    </w:p>
    <w:p w14:paraId="59C241D1" w14:textId="77777777" w:rsidR="000E3A6B" w:rsidRDefault="000E3A6B" w:rsidP="000E3A6B">
      <w:pPr>
        <w:pStyle w:val="Rubrik5utannumrering"/>
        <w:spacing w:before="0"/>
      </w:pPr>
      <w:r>
        <w:t>Regleringen i brottsdatalagen</w:t>
      </w:r>
    </w:p>
    <w:p w14:paraId="0C63DF79" w14:textId="77777777" w:rsidR="000E3A6B" w:rsidRDefault="000E3A6B" w:rsidP="000E3A6B">
      <w:pPr>
        <w:pStyle w:val="Brdtextmedindrag"/>
        <w:ind w:firstLine="0"/>
      </w:pPr>
      <w:r>
        <w:t>Enligt</w:t>
      </w:r>
      <w:r w:rsidRPr="00AB424A">
        <w:t xml:space="preserve"> 3</w:t>
      </w:r>
      <w:r>
        <w:t> </w:t>
      </w:r>
      <w:r w:rsidRPr="00AB424A">
        <w:t>kap. 7</w:t>
      </w:r>
      <w:r>
        <w:t> </w:t>
      </w:r>
      <w:r w:rsidRPr="00AB424A">
        <w:t xml:space="preserve">§ första stycket brottsdatalagen </w:t>
      </w:r>
      <w:r>
        <w:t>är</w:t>
      </w:r>
      <w:r w:rsidRPr="00AB424A">
        <w:t xml:space="preserve"> den personuppgifts</w:t>
      </w:r>
      <w:r>
        <w:softHyphen/>
      </w:r>
      <w:r w:rsidRPr="00AB424A">
        <w:t>ansvarige skyldig att göra konsekvensbedömningar. En konsekvensbe</w:t>
      </w:r>
      <w:r>
        <w:softHyphen/>
      </w:r>
      <w:r w:rsidRPr="00AB424A">
        <w:t xml:space="preserve">dömning </w:t>
      </w:r>
      <w:r>
        <w:t>ska</w:t>
      </w:r>
      <w:r w:rsidRPr="00AB424A">
        <w:t xml:space="preserve"> göras om det kan antas att en ny typ av behandling kommer att medföra särskild risk för intrång i registrerades personliga integritet. </w:t>
      </w:r>
      <w:r>
        <w:t>Detsamma gäller</w:t>
      </w:r>
      <w:r w:rsidRPr="00AB424A">
        <w:t xml:space="preserve"> om betydande förändringar av redan pågående behand</w:t>
      </w:r>
      <w:r>
        <w:softHyphen/>
      </w:r>
      <w:r w:rsidRPr="00AB424A">
        <w:t xml:space="preserve">lingar förväntas leda till sådan risk. Vid riskbedömningen </w:t>
      </w:r>
      <w:r>
        <w:t>ska</w:t>
      </w:r>
      <w:r w:rsidRPr="00AB424A">
        <w:t xml:space="preserve"> bl.a. användningen av ny teknik och behandlingens art, omfattning, samman</w:t>
      </w:r>
      <w:r>
        <w:softHyphen/>
      </w:r>
      <w:r w:rsidRPr="00AB424A">
        <w:t>hang och ändamål beaktas. En konsekvensbedömning ska omfatta rele</w:t>
      </w:r>
      <w:r>
        <w:softHyphen/>
      </w:r>
      <w:r w:rsidRPr="00AB424A">
        <w:t>vanta system och processer för behandlingen, men inte behandlingen i enskilda fall</w:t>
      </w:r>
      <w:r>
        <w:t xml:space="preserve"> (se prop. 2017/18:232 </w:t>
      </w:r>
      <w:r w:rsidRPr="00D7609F">
        <w:t>s. </w:t>
      </w:r>
      <w:r>
        <w:t>181 f.)</w:t>
      </w:r>
      <w:r w:rsidRPr="00AB424A">
        <w:t xml:space="preserve">. </w:t>
      </w:r>
    </w:p>
    <w:p w14:paraId="6E80D1B0" w14:textId="77777777" w:rsidR="000E3A6B" w:rsidRPr="00AB424A" w:rsidRDefault="000E3A6B" w:rsidP="000E3A6B">
      <w:pPr>
        <w:pStyle w:val="Brdtextmedindrag"/>
      </w:pPr>
      <w:r w:rsidRPr="00AB424A">
        <w:t>I 3</w:t>
      </w:r>
      <w:r>
        <w:t> </w:t>
      </w:r>
      <w:r w:rsidRPr="00AB424A">
        <w:t>kap. 7</w:t>
      </w:r>
      <w:r>
        <w:t> </w:t>
      </w:r>
      <w:r w:rsidRPr="00AB424A">
        <w:t>§ andra stycket regleras fö</w:t>
      </w:r>
      <w:r>
        <w:t>rhandssamråd. När en konsekvens</w:t>
      </w:r>
      <w:r>
        <w:softHyphen/>
        <w:t>bedöm</w:t>
      </w:r>
      <w:r w:rsidRPr="00AB424A">
        <w:t>ning visar att det finns särskild risk för intrång i registrerades per</w:t>
      </w:r>
      <w:r>
        <w:softHyphen/>
      </w:r>
      <w:r w:rsidRPr="00AB424A">
        <w:t>sonliga integritet ska den personupp</w:t>
      </w:r>
      <w:r>
        <w:t>giftsansvarige samråda med tillsyns</w:t>
      </w:r>
      <w:r>
        <w:softHyphen/>
        <w:t xml:space="preserve">myndigheten. </w:t>
      </w:r>
      <w:r w:rsidRPr="00AB424A">
        <w:t>Samråd aktualiseras också om typen a</w:t>
      </w:r>
      <w:r>
        <w:t>v behandling, sär</w:t>
      </w:r>
      <w:r>
        <w:softHyphen/>
        <w:t>skilt med beak</w:t>
      </w:r>
      <w:r w:rsidRPr="00AB424A">
        <w:t>tande av ny teknik, nya rutiner eller nya förfaranden, i sig innebär särskild risk för intrång i registrerades personliga</w:t>
      </w:r>
      <w:r>
        <w:t xml:space="preserve"> integritet och en konsekvensbe</w:t>
      </w:r>
      <w:r w:rsidRPr="00AB424A">
        <w:t>dömning med anledning av det har gjorts. I s</w:t>
      </w:r>
      <w:r>
        <w:t>ådana fall är resultatet av kon</w:t>
      </w:r>
      <w:r w:rsidRPr="00AB424A">
        <w:t>sekvensbedömningen inte avgörande f</w:t>
      </w:r>
      <w:r>
        <w:t>ör om sam</w:t>
      </w:r>
      <w:r>
        <w:softHyphen/>
        <w:t>råd med tillsynsmyndig</w:t>
      </w:r>
      <w:r w:rsidRPr="00AB424A">
        <w:t>heten ska äga rum.</w:t>
      </w:r>
      <w:r>
        <w:t xml:space="preserve"> </w:t>
      </w:r>
      <w:r w:rsidRPr="00AB424A">
        <w:t>För att underlätta för den person</w:t>
      </w:r>
      <w:r>
        <w:softHyphen/>
      </w:r>
      <w:r w:rsidRPr="00AB424A">
        <w:t>uppg</w:t>
      </w:r>
      <w:r>
        <w:t>iftsansvarige och för att säker</w:t>
      </w:r>
      <w:r w:rsidRPr="00AB424A">
        <w:t>ställa att förhandssamrådet träffar rätt situationer kan tillsynsmyndigheten genom föreskrifter ange vilka t</w:t>
      </w:r>
      <w:r>
        <w:t>yper av behandlingar som ska omfattas av förhandssamråd.</w:t>
      </w:r>
    </w:p>
    <w:p w14:paraId="5EF937A2" w14:textId="77777777" w:rsidR="000E3A6B" w:rsidRPr="00050411" w:rsidRDefault="000E3A6B" w:rsidP="000E3A6B">
      <w:pPr>
        <w:pStyle w:val="Rubrik5utannumrering"/>
      </w:pPr>
      <w:r>
        <w:t>Säkerhetspolisen bör göra konsekvensbedömningar och genomföra förhandssamråd</w:t>
      </w:r>
    </w:p>
    <w:p w14:paraId="19D834DF" w14:textId="77777777" w:rsidR="000E3A6B" w:rsidRDefault="000E3A6B" w:rsidP="000E3A6B">
      <w:pPr>
        <w:pStyle w:val="Brdtextmedindrag"/>
        <w:ind w:firstLine="0"/>
      </w:pPr>
      <w:r w:rsidRPr="00050411">
        <w:t>I 2</w:t>
      </w:r>
      <w:r>
        <w:t> </w:t>
      </w:r>
      <w:r w:rsidRPr="00050411">
        <w:t>§ polisdataförordningen (2010:1155) regleras när Säkerhetspolisen ska samråda med Datainspektionen. Sådant samråd ska äga rum när myn</w:t>
      </w:r>
      <w:r>
        <w:softHyphen/>
      </w:r>
      <w:r w:rsidRPr="00050411">
        <w:t>dighete</w:t>
      </w:r>
      <w:r>
        <w:t>n</w:t>
      </w:r>
      <w:r w:rsidRPr="00050411">
        <w:t xml:space="preserve"> planerar nya it-system av större omfattning eller nya it-system som kan innebära särskilda risker f</w:t>
      </w:r>
      <w:r>
        <w:t>ör intrång i den per</w:t>
      </w:r>
      <w:r w:rsidRPr="00050411">
        <w:t xml:space="preserve">sonliga integriteten och när det genomförs betydande förändringar i sådana system. Samråd ska äga rum i god tid innan </w:t>
      </w:r>
      <w:r>
        <w:t>beslut i frågan fattas. Paragra</w:t>
      </w:r>
      <w:r w:rsidRPr="00050411">
        <w:t>fen föreskriver även samråd med Säke</w:t>
      </w:r>
      <w:r>
        <w:t>rhets- och integritetsskyddsnämn</w:t>
      </w:r>
      <w:r w:rsidRPr="00050411">
        <w:t>den i vissa frå</w:t>
      </w:r>
      <w:r>
        <w:softHyphen/>
      </w:r>
      <w:r w:rsidRPr="00050411">
        <w:t xml:space="preserve">gor. Polismyndigheten </w:t>
      </w:r>
      <w:r>
        <w:t>hade tidigare</w:t>
      </w:r>
      <w:r w:rsidRPr="00050411">
        <w:t xml:space="preserve"> motsvarande samrådsskyldighet och Kustbevakningen </w:t>
      </w:r>
      <w:r>
        <w:t xml:space="preserve">skulle </w:t>
      </w:r>
      <w:r w:rsidRPr="00050411">
        <w:t>i liknande</w:t>
      </w:r>
      <w:r>
        <w:t xml:space="preserve"> situationer samråda med Data</w:t>
      </w:r>
      <w:r>
        <w:softHyphen/>
        <w:t>in</w:t>
      </w:r>
      <w:r w:rsidRPr="00050411">
        <w:t xml:space="preserve">spektionen. </w:t>
      </w:r>
    </w:p>
    <w:p w14:paraId="1670FB86" w14:textId="77777777" w:rsidR="000E3A6B" w:rsidRDefault="000E3A6B" w:rsidP="000E3A6B">
      <w:pPr>
        <w:pStyle w:val="Brdtextmedindrag"/>
      </w:pPr>
      <w:r w:rsidRPr="00050411">
        <w:t xml:space="preserve">För Polismyndigheten och Kustbevakningen </w:t>
      </w:r>
      <w:r>
        <w:t>har</w:t>
      </w:r>
      <w:r w:rsidRPr="00050411">
        <w:t xml:space="preserve"> samrådsskyldigheten ers</w:t>
      </w:r>
      <w:r>
        <w:t>a</w:t>
      </w:r>
      <w:r w:rsidRPr="00050411">
        <w:t>tts av r</w:t>
      </w:r>
      <w:r>
        <w:t>egleringen i 3 kap. 7 § brottsd</w:t>
      </w:r>
      <w:r w:rsidRPr="00050411">
        <w:t xml:space="preserve">atalagen. För att uppnå enhetlighet för tillsynsmyndigheten bör enligt </w:t>
      </w:r>
      <w:r>
        <w:t>regeringens</w:t>
      </w:r>
      <w:r w:rsidRPr="00050411">
        <w:t xml:space="preserve"> mening samr</w:t>
      </w:r>
      <w:r>
        <w:t>ådsskyldig</w:t>
      </w:r>
      <w:r>
        <w:softHyphen/>
        <w:t>heten för Säkerhetspo</w:t>
      </w:r>
      <w:r w:rsidRPr="00050411">
        <w:t>lisen formuleras på samma sätt som i brottsdatalagen. Regeringen återkommer till frågan om vilken tillsyns</w:t>
      </w:r>
      <w:r>
        <w:softHyphen/>
      </w:r>
      <w:r w:rsidRPr="00050411">
        <w:t xml:space="preserve">myndighet som Säkerhetspolisen ska samråda med i </w:t>
      </w:r>
      <w:r w:rsidRPr="00FE6BC8">
        <w:t>avsnitt 15.</w:t>
      </w:r>
    </w:p>
    <w:p w14:paraId="076DF31D" w14:textId="77777777" w:rsidR="000E3A6B" w:rsidRDefault="000E3A6B" w:rsidP="000E3A6B">
      <w:pPr>
        <w:pStyle w:val="Brdtextmedindrag"/>
      </w:pPr>
      <w:r w:rsidRPr="00AB424A">
        <w:t xml:space="preserve">Det är viktigt att samrådet äger rum så tidigt i utvecklingsprocessen som möjligt. Då kan frågor om integritetsskydd </w:t>
      </w:r>
      <w:r>
        <w:t>beaktas på ett bättre sätt. Sam</w:t>
      </w:r>
      <w:r w:rsidRPr="00AB424A">
        <w:t>tidigt bör förhandssamrådet inte äga rum så tidigt att det inte finns något konkret förslag på teknisk lösning för tillsynsmyndigheten att ta ställning till. Samrådet bör äga rum i god tid innan behandlingen påbör</w:t>
      </w:r>
      <w:r>
        <w:softHyphen/>
      </w:r>
      <w:r w:rsidRPr="00AB424A">
        <w:t>jas eller större förändringar av redan pågående behandlingar genomförs.</w:t>
      </w:r>
    </w:p>
    <w:p w14:paraId="20145230" w14:textId="77777777" w:rsidR="000E3A6B" w:rsidRPr="00A14B24" w:rsidRDefault="000E3A6B" w:rsidP="000E3A6B">
      <w:pPr>
        <w:pStyle w:val="Brdtextmedindrag"/>
      </w:pPr>
      <w:r w:rsidRPr="00685254">
        <w:rPr>
          <w:i/>
        </w:rPr>
        <w:t>Datainspektionen</w:t>
      </w:r>
      <w:r>
        <w:t xml:space="preserve"> anser att samråd inte ska behöva hållas när de</w:t>
      </w:r>
      <w:r w:rsidRPr="00557E4B">
        <w:t>n per</w:t>
      </w:r>
      <w:r>
        <w:softHyphen/>
      </w:r>
      <w:r w:rsidRPr="00557E4B">
        <w:t xml:space="preserve">sonuppgiftsansvarige </w:t>
      </w:r>
      <w:r>
        <w:t xml:space="preserve">har </w:t>
      </w:r>
      <w:r w:rsidRPr="00557E4B">
        <w:t xml:space="preserve">vidtagit </w:t>
      </w:r>
      <w:r>
        <w:t xml:space="preserve">tillräckliga </w:t>
      </w:r>
      <w:r w:rsidRPr="00557E4B">
        <w:t>åtgärder för att minska ris</w:t>
      </w:r>
      <w:r>
        <w:softHyphen/>
      </w:r>
      <w:r w:rsidRPr="00557E4B">
        <w:t xml:space="preserve">ken </w:t>
      </w:r>
      <w:r>
        <w:t>för intrång. Som anges i förarbetena till brottsdatalagen kan det vara svårt för den personuppgiftsansvarige att på egen hand avgöra vilka åtgärder som är till</w:t>
      </w:r>
      <w:r>
        <w:softHyphen/>
        <w:t>räckliga. Det är dock inte uteslutet att vidtagna åtgär</w:t>
      </w:r>
      <w:r>
        <w:softHyphen/>
        <w:t>der från den per</w:t>
      </w:r>
      <w:r>
        <w:softHyphen/>
        <w:t>sonuppgiftsansvariges sida kan befria f</w:t>
      </w:r>
      <w:r w:rsidRPr="00557E4B">
        <w:t xml:space="preserve">rån </w:t>
      </w:r>
      <w:r>
        <w:t>samråds</w:t>
      </w:r>
      <w:r w:rsidRPr="00557E4B">
        <w:t>skyl</w:t>
      </w:r>
      <w:r>
        <w:softHyphen/>
      </w:r>
      <w:r w:rsidRPr="00557E4B">
        <w:t>digheten</w:t>
      </w:r>
      <w:r>
        <w:t>. Regeringen har i förarbetena till brottsdatalagen bedömt att frågan om i vilken utsträckning samråd inte borde krävas för att den per</w:t>
      </w:r>
      <w:r>
        <w:softHyphen/>
        <w:t xml:space="preserve">sonuppgiftsansvarige har vidtagit åtgärder som minskat risken för intrång till en godtagbar nivå får överlämnas åt rättstillämpningen (prop. 2017/18:232 s. 188). </w:t>
      </w:r>
      <w:r w:rsidRPr="0046159F">
        <w:t>Det finns inte skäl att nu göra någon annan bedömning.</w:t>
      </w:r>
    </w:p>
    <w:p w14:paraId="46A1CD2F" w14:textId="77777777" w:rsidR="000E3A6B" w:rsidRPr="00050411" w:rsidRDefault="000E3A6B" w:rsidP="000E3A6B">
      <w:pPr>
        <w:pStyle w:val="Brdtextmedindrag"/>
      </w:pPr>
      <w:r w:rsidRPr="00050411">
        <w:t>Eftersom samrådsskyldigheten i brottsdatalagen är knuten till skyldig</w:t>
      </w:r>
      <w:r>
        <w:softHyphen/>
      </w:r>
      <w:r w:rsidRPr="00050411">
        <w:t xml:space="preserve">heten att göra konsekvensbedömningar bör även </w:t>
      </w:r>
      <w:r>
        <w:t>Säkerhetspolisen ha motsvarande skyldighet att göra konsekvensbedömningar som behöriga myndigheter har enligt brottsdatalagen. Säkerhetspoli</w:t>
      </w:r>
      <w:r w:rsidRPr="00050411">
        <w:t xml:space="preserve">sens skyldighet att samråda med </w:t>
      </w:r>
      <w:r>
        <w:t>tillsynsmyndigheten kommer häri</w:t>
      </w:r>
      <w:r w:rsidRPr="00050411">
        <w:t xml:space="preserve">genom att förändras något, men </w:t>
      </w:r>
      <w:r>
        <w:t xml:space="preserve">regeringen anser i likhet med utredningen </w:t>
      </w:r>
      <w:r w:rsidRPr="00050411">
        <w:t>att kravet på kon</w:t>
      </w:r>
      <w:r>
        <w:softHyphen/>
      </w:r>
      <w:r w:rsidRPr="00050411">
        <w:t>sekvensbedömning fyller en vik</w:t>
      </w:r>
      <w:r>
        <w:t>tig funktion ur ett integritets</w:t>
      </w:r>
      <w:r w:rsidRPr="00050411">
        <w:t>perspektiv. Det bör regleras vilken information konsekvensbedömningen ska inne</w:t>
      </w:r>
      <w:r>
        <w:softHyphen/>
      </w:r>
      <w:r w:rsidRPr="00050411">
        <w:t>hålla och att den ska dokumenteras, men detta kan göras i förordning.</w:t>
      </w:r>
    </w:p>
    <w:p w14:paraId="4849646F" w14:textId="77777777" w:rsidR="000E3A6B" w:rsidRPr="00050411" w:rsidRDefault="000E3A6B" w:rsidP="000E3A6B">
      <w:pPr>
        <w:pStyle w:val="Brdtextmedindrag"/>
      </w:pPr>
      <w:r w:rsidRPr="00AB424A">
        <w:t xml:space="preserve">Vid förhandssamråd bör </w:t>
      </w:r>
      <w:r>
        <w:t>Säkerhetspolisen lämna in konse</w:t>
      </w:r>
      <w:r w:rsidRPr="00AB424A">
        <w:t>kvens</w:t>
      </w:r>
      <w:r>
        <w:softHyphen/>
      </w:r>
      <w:r w:rsidRPr="00AB424A">
        <w:t>bedömningen och eventuell annan information som</w:t>
      </w:r>
      <w:r w:rsidRPr="00AB424A">
        <w:rPr>
          <w:b/>
        </w:rPr>
        <w:t xml:space="preserve"> </w:t>
      </w:r>
      <w:r>
        <w:t>tillsynsmyn</w:t>
      </w:r>
      <w:r>
        <w:softHyphen/>
        <w:t>dig</w:t>
      </w:r>
      <w:r w:rsidRPr="00050411">
        <w:t>heten kan behöva för sin prövning.</w:t>
      </w:r>
    </w:p>
    <w:p w14:paraId="429EC06E" w14:textId="77777777" w:rsidR="000E3A6B" w:rsidRPr="00A14B24" w:rsidRDefault="000E3A6B" w:rsidP="000E3A6B">
      <w:pPr>
        <w:pStyle w:val="Rubrik5utannumrering"/>
      </w:pPr>
      <w:r w:rsidRPr="0048631F">
        <w:t>Tillsynsmyndighetens</w:t>
      </w:r>
      <w:r w:rsidRPr="00A14B24">
        <w:t xml:space="preserve"> befogenheter</w:t>
      </w:r>
    </w:p>
    <w:p w14:paraId="5F490816" w14:textId="77777777" w:rsidR="000E3A6B" w:rsidRPr="00A14B24" w:rsidRDefault="000E3A6B" w:rsidP="000E3A6B">
      <w:pPr>
        <w:pStyle w:val="Brdtext"/>
      </w:pPr>
      <w:r>
        <w:t>T</w:t>
      </w:r>
      <w:r w:rsidRPr="00A14B24">
        <w:t>illsyn</w:t>
      </w:r>
      <w:r>
        <w:t>smyndigheten ska inom ramen för för</w:t>
      </w:r>
      <w:r w:rsidRPr="00A14B24">
        <w:t xml:space="preserve">handssamrådet </w:t>
      </w:r>
      <w:r>
        <w:t>använda sina befogenheter</w:t>
      </w:r>
      <w:r w:rsidRPr="00A14B24">
        <w:t>, om</w:t>
      </w:r>
      <w:r>
        <w:t xml:space="preserve"> den anser att den planerade be</w:t>
      </w:r>
      <w:r w:rsidRPr="00A14B24">
        <w:t xml:space="preserve">handlingen inte </w:t>
      </w:r>
      <w:r>
        <w:t>kommer att vara</w:t>
      </w:r>
      <w:r w:rsidRPr="00A14B24">
        <w:t xml:space="preserve"> författningsenlig. </w:t>
      </w:r>
      <w:r>
        <w:t>T</w:t>
      </w:r>
      <w:r w:rsidRPr="00A14B24">
        <w:t xml:space="preserve">illsynsmyndigheten </w:t>
      </w:r>
      <w:r>
        <w:t xml:space="preserve">bör </w:t>
      </w:r>
      <w:r w:rsidRPr="00A14B24">
        <w:t>i dessa situationer ha möjlighet att använda sina förebyggande befo</w:t>
      </w:r>
      <w:r>
        <w:t>genheter gentemot Säker</w:t>
      </w:r>
      <w:r>
        <w:softHyphen/>
        <w:t>hetspolisen</w:t>
      </w:r>
      <w:r w:rsidRPr="00A14B24">
        <w:t xml:space="preserve">. </w:t>
      </w:r>
      <w:r>
        <w:t>Tillsynsm</w:t>
      </w:r>
      <w:r w:rsidRPr="00A14B24">
        <w:t>yndighet</w:t>
      </w:r>
      <w:r>
        <w:t>en ska inom ramen för förhandssamrådet</w:t>
      </w:r>
      <w:r w:rsidRPr="00A14B24">
        <w:t xml:space="preserve"> ge </w:t>
      </w:r>
      <w:r>
        <w:t>Säkerhetspolisen skriftliga råd</w:t>
      </w:r>
      <w:r w:rsidRPr="00A14B24">
        <w:t xml:space="preserve">. </w:t>
      </w:r>
      <w:r>
        <w:t>Tillsynsm</w:t>
      </w:r>
      <w:r w:rsidRPr="00A14B24">
        <w:t>yndigheten har också möj</w:t>
      </w:r>
      <w:r>
        <w:softHyphen/>
      </w:r>
      <w:r w:rsidRPr="00A14B24">
        <w:t>lighet att utfärda varning för att behandla personuppgifterna på det plane</w:t>
      </w:r>
      <w:r>
        <w:softHyphen/>
      </w:r>
      <w:r w:rsidRPr="00A14B24">
        <w:t>rade sättet (</w:t>
      </w:r>
      <w:r w:rsidRPr="0074376B">
        <w:t>avsnitt </w:t>
      </w:r>
      <w:r>
        <w:t>15.5.3</w:t>
      </w:r>
      <w:r w:rsidRPr="00A4303F">
        <w:t>).</w:t>
      </w:r>
      <w:r w:rsidRPr="00A14B24">
        <w:t xml:space="preserve"> </w:t>
      </w:r>
      <w:r w:rsidRPr="00A14B24">
        <w:rPr>
          <w:rStyle w:val="BrdtextmedindragChar"/>
          <w:rFonts w:eastAsiaTheme="minorHAnsi"/>
        </w:rPr>
        <w:t xml:space="preserve">Om </w:t>
      </w:r>
      <w:r>
        <w:rPr>
          <w:rStyle w:val="BrdtextmedindragChar"/>
          <w:rFonts w:eastAsiaTheme="minorHAnsi"/>
        </w:rPr>
        <w:t>Säkerhetspolisen</w:t>
      </w:r>
      <w:r w:rsidRPr="00A14B24">
        <w:rPr>
          <w:rStyle w:val="BrdtextmedindragChar"/>
          <w:rFonts w:eastAsiaTheme="minorHAnsi"/>
        </w:rPr>
        <w:t xml:space="preserve"> ignorerar råden och var</w:t>
      </w:r>
      <w:r>
        <w:rPr>
          <w:rStyle w:val="BrdtextmedindragChar"/>
          <w:rFonts w:eastAsiaTheme="minorHAnsi"/>
        </w:rPr>
        <w:softHyphen/>
      </w:r>
      <w:r w:rsidRPr="00A14B24">
        <w:rPr>
          <w:rStyle w:val="BrdtextmedindragChar"/>
          <w:rFonts w:eastAsiaTheme="minorHAnsi"/>
        </w:rPr>
        <w:t xml:space="preserve">ningen och påbörjar behandlingen </w:t>
      </w:r>
      <w:r>
        <w:rPr>
          <w:rStyle w:val="BrdtextmedindragChar"/>
          <w:rFonts w:eastAsiaTheme="minorHAnsi"/>
        </w:rPr>
        <w:t xml:space="preserve">kan </w:t>
      </w:r>
      <w:r w:rsidRPr="00A14B24">
        <w:rPr>
          <w:rStyle w:val="BrdtextmedindragChar"/>
          <w:rFonts w:eastAsiaTheme="minorHAnsi"/>
        </w:rPr>
        <w:t xml:space="preserve">tillsynsmyndigheten vidta andra åtgärder, t.ex. utfärda ett föreläggande </w:t>
      </w:r>
      <w:r w:rsidRPr="00A14B24">
        <w:t>(</w:t>
      </w:r>
      <w:r w:rsidRPr="0074376B">
        <w:t>avsnitt </w:t>
      </w:r>
      <w:r>
        <w:t>15.5.4</w:t>
      </w:r>
      <w:r w:rsidRPr="00A4303F">
        <w:t>).</w:t>
      </w:r>
      <w:r>
        <w:t xml:space="preserve"> Kor</w:t>
      </w:r>
      <w:r w:rsidRPr="00A14B24">
        <w:t xml:space="preserve">rigerande åtgärder </w:t>
      </w:r>
      <w:r>
        <w:t>ska</w:t>
      </w:r>
      <w:r w:rsidRPr="00A14B24">
        <w:t xml:space="preserve"> dock </w:t>
      </w:r>
      <w:r>
        <w:t>inte vidtas inom ramen för förhandssam</w:t>
      </w:r>
      <w:r w:rsidRPr="00A14B24">
        <w:t>rådet utan är i stället ett led i ti</w:t>
      </w:r>
      <w:r>
        <w:t>llsynsmyndighetens allmänna tillsynsupp</w:t>
      </w:r>
      <w:r w:rsidRPr="00A14B24">
        <w:t>gifter enligt lagen.</w:t>
      </w:r>
    </w:p>
    <w:p w14:paraId="0FC822D0" w14:textId="77777777" w:rsidR="000E3A6B" w:rsidRPr="00A14B24" w:rsidRDefault="000E3A6B" w:rsidP="000E3A6B">
      <w:pPr>
        <w:pStyle w:val="Brdtextmedindrag"/>
      </w:pPr>
      <w:r>
        <w:t>D</w:t>
      </w:r>
      <w:r w:rsidRPr="00A14B24">
        <w:t>e</w:t>
      </w:r>
      <w:r>
        <w:t>taljbestämmelser om tillsynsmyn</w:t>
      </w:r>
      <w:r w:rsidRPr="00A14B24">
        <w:t>dighetens roll vid</w:t>
      </w:r>
      <w:r>
        <w:t xml:space="preserve"> förhandssamråd motsvarande dem som finns i </w:t>
      </w:r>
      <w:r w:rsidRPr="00A16414">
        <w:t>brottsdataförordningen</w:t>
      </w:r>
      <w:r>
        <w:t xml:space="preserve"> (2018:1202) kan</w:t>
      </w:r>
      <w:r w:rsidRPr="00A14B24">
        <w:t xml:space="preserve"> </w:t>
      </w:r>
      <w:r>
        <w:t>även för Säkerhetspolisens del finnas</w:t>
      </w:r>
      <w:r w:rsidRPr="00A14B24">
        <w:t xml:space="preserve"> i </w:t>
      </w:r>
      <w:r w:rsidRPr="003B6B8C">
        <w:t>förordning.</w:t>
      </w:r>
    </w:p>
    <w:p w14:paraId="0BEC51D8" w14:textId="77777777" w:rsidR="000E3A6B" w:rsidRPr="00085072" w:rsidRDefault="000E3A6B" w:rsidP="000E3A6B">
      <w:pPr>
        <w:pStyle w:val="Rubrik3"/>
      </w:pPr>
      <w:bookmarkStart w:id="232" w:name="_Toc478114932"/>
      <w:bookmarkStart w:id="233" w:name="_Toc507082867"/>
      <w:bookmarkStart w:id="234" w:name="_Toc507088281"/>
      <w:bookmarkStart w:id="235" w:name="_Toc511035571"/>
      <w:bookmarkStart w:id="236" w:name="_Toc9328360"/>
      <w:bookmarkStart w:id="237" w:name="_Toc17451430"/>
      <w:bookmarkEnd w:id="231"/>
      <w:r w:rsidRPr="00085072">
        <w:t>Samarbete med tillsynsmyndigheten</w:t>
      </w:r>
      <w:bookmarkEnd w:id="232"/>
      <w:bookmarkEnd w:id="233"/>
      <w:bookmarkEnd w:id="234"/>
      <w:bookmarkEnd w:id="235"/>
      <w:bookmarkEnd w:id="236"/>
      <w:bookmarkEnd w:id="237"/>
    </w:p>
    <w:p w14:paraId="040C7B80" w14:textId="77777777" w:rsidR="000E3A6B" w:rsidRPr="00085072" w:rsidRDefault="000E3A6B" w:rsidP="000E3A6B">
      <w:pPr>
        <w:pBdr>
          <w:top w:val="single" w:sz="4" w:space="2" w:color="auto"/>
          <w:left w:val="single" w:sz="4" w:space="4" w:color="auto"/>
          <w:bottom w:val="single" w:sz="4" w:space="3" w:color="auto"/>
          <w:right w:val="single" w:sz="4" w:space="4" w:color="auto"/>
        </w:pBdr>
        <w:tabs>
          <w:tab w:val="left" w:pos="2268"/>
        </w:tabs>
        <w:overflowPunct w:val="0"/>
        <w:autoSpaceDE w:val="0"/>
        <w:autoSpaceDN w:val="0"/>
        <w:adjustRightInd w:val="0"/>
        <w:spacing w:after="0" w:line="240" w:lineRule="auto"/>
        <w:ind w:left="113" w:right="113"/>
        <w:jc w:val="both"/>
        <w:textAlignment w:val="baseline"/>
        <w:rPr>
          <w:rFonts w:ascii="Times New Roman" w:hAnsi="Times New Roman"/>
          <w:sz w:val="20"/>
        </w:rPr>
      </w:pPr>
      <w:r w:rsidRPr="00085072">
        <w:rPr>
          <w:rFonts w:ascii="Times New Roman" w:hAnsi="Times New Roman"/>
          <w:b/>
          <w:sz w:val="20"/>
        </w:rPr>
        <w:t>Regeringens förslag:</w:t>
      </w:r>
      <w:r w:rsidRPr="00085072">
        <w:rPr>
          <w:rFonts w:ascii="Times New Roman" w:hAnsi="Times New Roman"/>
          <w:sz w:val="20"/>
        </w:rPr>
        <w:t xml:space="preserve"> </w:t>
      </w:r>
      <w:r>
        <w:rPr>
          <w:rFonts w:ascii="Times New Roman" w:hAnsi="Times New Roman"/>
          <w:sz w:val="20"/>
        </w:rPr>
        <w:t>Säkerhetspolisen</w:t>
      </w:r>
      <w:r w:rsidRPr="00085072">
        <w:rPr>
          <w:rFonts w:ascii="Times New Roman" w:hAnsi="Times New Roman"/>
          <w:sz w:val="20"/>
        </w:rPr>
        <w:t xml:space="preserve"> ska samarbeta med tillsyns</w:t>
      </w:r>
      <w:r>
        <w:rPr>
          <w:rFonts w:ascii="Times New Roman" w:hAnsi="Times New Roman"/>
          <w:sz w:val="20"/>
        </w:rPr>
        <w:softHyphen/>
      </w:r>
      <w:r w:rsidRPr="00085072">
        <w:rPr>
          <w:rFonts w:ascii="Times New Roman" w:hAnsi="Times New Roman"/>
          <w:sz w:val="20"/>
        </w:rPr>
        <w:t>myndigheten när den utför sina uppgifter enligt lagen och föreskrifter som har meddelats i anslutning till lagen.</w:t>
      </w:r>
    </w:p>
    <w:p w14:paraId="6DEAA188" w14:textId="77777777" w:rsidR="000E3A6B" w:rsidRPr="00085072" w:rsidRDefault="000E3A6B" w:rsidP="000E3A6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8"/>
          <w:szCs w:val="8"/>
        </w:rPr>
      </w:pPr>
    </w:p>
    <w:p w14:paraId="5D43DBE9" w14:textId="77777777" w:rsidR="000E3A6B" w:rsidRPr="00085072" w:rsidRDefault="000E3A6B" w:rsidP="000E3A6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85072">
        <w:rPr>
          <w:rFonts w:ascii="Times New Roman" w:hAnsi="Times New Roman"/>
          <w:b/>
          <w:sz w:val="20"/>
        </w:rPr>
        <w:t xml:space="preserve">Utredningens förslag </w:t>
      </w:r>
      <w:r w:rsidRPr="00085072">
        <w:rPr>
          <w:rFonts w:ascii="Times New Roman" w:hAnsi="Times New Roman"/>
          <w:sz w:val="20"/>
        </w:rPr>
        <w:t>överensstämmer med regeringens.</w:t>
      </w:r>
    </w:p>
    <w:p w14:paraId="0F585D14" w14:textId="77777777" w:rsidR="000E3A6B" w:rsidRPr="00085072" w:rsidRDefault="000E3A6B" w:rsidP="000E3A6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85072">
        <w:rPr>
          <w:rFonts w:ascii="Times New Roman" w:hAnsi="Times New Roman"/>
          <w:b/>
          <w:sz w:val="20"/>
        </w:rPr>
        <w:t xml:space="preserve">Remissinstanserna </w:t>
      </w:r>
      <w:r w:rsidRPr="00085072">
        <w:rPr>
          <w:rFonts w:ascii="Times New Roman" w:hAnsi="Times New Roman"/>
          <w:sz w:val="20"/>
        </w:rPr>
        <w:t>har inte något att invända mot förslaget.</w:t>
      </w:r>
    </w:p>
    <w:p w14:paraId="4BF77D2A" w14:textId="77777777" w:rsidR="000E3A6B" w:rsidRDefault="000E3A6B" w:rsidP="000E3A6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85072">
        <w:rPr>
          <w:rFonts w:ascii="Times New Roman" w:hAnsi="Times New Roman"/>
          <w:b/>
          <w:sz w:val="20"/>
        </w:rPr>
        <w:t>Skälen för regeringens förslag:</w:t>
      </w:r>
      <w:r w:rsidRPr="00085072">
        <w:rPr>
          <w:rFonts w:ascii="Times New Roman" w:hAnsi="Times New Roman"/>
          <w:sz w:val="20"/>
        </w:rPr>
        <w:t xml:space="preserve"> </w:t>
      </w:r>
      <w:r>
        <w:rPr>
          <w:rFonts w:ascii="Times New Roman" w:hAnsi="Times New Roman"/>
          <w:sz w:val="20"/>
        </w:rPr>
        <w:t>I 3 kap. 12 § brottsdatalagen före</w:t>
      </w:r>
      <w:r>
        <w:rPr>
          <w:rFonts w:ascii="Times New Roman" w:hAnsi="Times New Roman"/>
          <w:sz w:val="20"/>
        </w:rPr>
        <w:softHyphen/>
        <w:t>skrivs att den personuppgiftsansvarige ska samarbeta med tillsynsmyn</w:t>
      </w:r>
      <w:r>
        <w:rPr>
          <w:rFonts w:ascii="Times New Roman" w:hAnsi="Times New Roman"/>
          <w:sz w:val="20"/>
        </w:rPr>
        <w:softHyphen/>
        <w:t xml:space="preserve">digheten när den utför uppgifter enligt lagen eller föreskrifter som har meddelats i anslutning till den. Någon sådan uttrycklig skyldighet har inte funnits tidigare. </w:t>
      </w:r>
      <w:r w:rsidRPr="00085072">
        <w:rPr>
          <w:rFonts w:ascii="Times New Roman" w:hAnsi="Times New Roman"/>
          <w:sz w:val="20"/>
        </w:rPr>
        <w:t>Samarbetsskyldigheten inne</w:t>
      </w:r>
      <w:r>
        <w:rPr>
          <w:rFonts w:ascii="Times New Roman" w:hAnsi="Times New Roman"/>
          <w:sz w:val="20"/>
        </w:rPr>
        <w:t>bär inte bara att den personupp</w:t>
      </w:r>
      <w:r w:rsidRPr="00085072">
        <w:rPr>
          <w:rFonts w:ascii="Times New Roman" w:hAnsi="Times New Roman"/>
          <w:sz w:val="20"/>
        </w:rPr>
        <w:t>gifts</w:t>
      </w:r>
      <w:r>
        <w:rPr>
          <w:rFonts w:ascii="Times New Roman" w:hAnsi="Times New Roman"/>
          <w:sz w:val="20"/>
        </w:rPr>
        <w:softHyphen/>
      </w:r>
      <w:r w:rsidRPr="00085072">
        <w:rPr>
          <w:rFonts w:ascii="Times New Roman" w:hAnsi="Times New Roman"/>
          <w:sz w:val="20"/>
        </w:rPr>
        <w:t xml:space="preserve">ansvarige ska ge tillsynsmyndigheten tillgång till det material och de resurser som den har rätt till. Bestämmelsen </w:t>
      </w:r>
      <w:r>
        <w:rPr>
          <w:rFonts w:ascii="Times New Roman" w:hAnsi="Times New Roman"/>
          <w:sz w:val="20"/>
        </w:rPr>
        <w:t>innebär även att den person</w:t>
      </w:r>
      <w:r w:rsidRPr="00085072">
        <w:rPr>
          <w:rFonts w:ascii="Times New Roman" w:hAnsi="Times New Roman"/>
          <w:sz w:val="20"/>
        </w:rPr>
        <w:t>uppgiftsansvarige ska underlätta för tillsynsmyndigheten att utöva sina tillsynsbefogenheter på ett effektivt sätt.</w:t>
      </w:r>
      <w:r>
        <w:rPr>
          <w:rFonts w:ascii="Times New Roman" w:hAnsi="Times New Roman"/>
          <w:sz w:val="20"/>
        </w:rPr>
        <w:t xml:space="preserve"> Även om </w:t>
      </w:r>
      <w:r w:rsidRPr="00085072">
        <w:rPr>
          <w:rFonts w:ascii="Times New Roman" w:hAnsi="Times New Roman"/>
          <w:sz w:val="20"/>
        </w:rPr>
        <w:t>tillsynsmyndig</w:t>
      </w:r>
      <w:r>
        <w:rPr>
          <w:rFonts w:ascii="Times New Roman" w:hAnsi="Times New Roman"/>
          <w:sz w:val="20"/>
        </w:rPr>
        <w:softHyphen/>
      </w:r>
      <w:r w:rsidRPr="00085072">
        <w:rPr>
          <w:rFonts w:ascii="Times New Roman" w:hAnsi="Times New Roman"/>
          <w:sz w:val="20"/>
        </w:rPr>
        <w:t>heten inte</w:t>
      </w:r>
      <w:r>
        <w:rPr>
          <w:rFonts w:ascii="Times New Roman" w:hAnsi="Times New Roman"/>
          <w:sz w:val="20"/>
        </w:rPr>
        <w:t xml:space="preserve"> får</w:t>
      </w:r>
      <w:r w:rsidRPr="00085072">
        <w:rPr>
          <w:rFonts w:ascii="Times New Roman" w:hAnsi="Times New Roman"/>
          <w:sz w:val="20"/>
        </w:rPr>
        <w:t xml:space="preserve"> använda tvång mot den personupp</w:t>
      </w:r>
      <w:r>
        <w:rPr>
          <w:rFonts w:ascii="Times New Roman" w:hAnsi="Times New Roman"/>
          <w:sz w:val="20"/>
        </w:rPr>
        <w:softHyphen/>
      </w:r>
      <w:r w:rsidRPr="00085072">
        <w:rPr>
          <w:rFonts w:ascii="Times New Roman" w:hAnsi="Times New Roman"/>
          <w:sz w:val="20"/>
        </w:rPr>
        <w:t>giftsansvarige för att</w:t>
      </w:r>
      <w:r>
        <w:rPr>
          <w:rFonts w:ascii="Times New Roman" w:hAnsi="Times New Roman"/>
          <w:sz w:val="20"/>
        </w:rPr>
        <w:t xml:space="preserve"> kunna utöva sin tillsyn är det</w:t>
      </w:r>
      <w:r w:rsidRPr="00085072">
        <w:rPr>
          <w:rFonts w:ascii="Times New Roman" w:hAnsi="Times New Roman"/>
          <w:sz w:val="20"/>
        </w:rPr>
        <w:t xml:space="preserve"> viktigt att den person</w:t>
      </w:r>
      <w:r>
        <w:rPr>
          <w:rFonts w:ascii="Times New Roman" w:hAnsi="Times New Roman"/>
          <w:sz w:val="20"/>
        </w:rPr>
        <w:softHyphen/>
      </w:r>
      <w:r w:rsidRPr="00085072">
        <w:rPr>
          <w:rFonts w:ascii="Times New Roman" w:hAnsi="Times New Roman"/>
          <w:sz w:val="20"/>
        </w:rPr>
        <w:t>uppgiftsansvarige ges en uttrycklig skyldighet att samarbeta med till</w:t>
      </w:r>
      <w:r>
        <w:rPr>
          <w:rFonts w:ascii="Times New Roman" w:hAnsi="Times New Roman"/>
          <w:sz w:val="20"/>
        </w:rPr>
        <w:softHyphen/>
      </w:r>
      <w:r w:rsidRPr="00085072">
        <w:rPr>
          <w:rFonts w:ascii="Times New Roman" w:hAnsi="Times New Roman"/>
          <w:sz w:val="20"/>
        </w:rPr>
        <w:t>synsmyndigheten</w:t>
      </w:r>
      <w:r>
        <w:rPr>
          <w:rFonts w:ascii="Times New Roman" w:hAnsi="Times New Roman"/>
          <w:sz w:val="20"/>
        </w:rPr>
        <w:t xml:space="preserve"> (prop. 2017/18:232 s. 189 f.)</w:t>
      </w:r>
      <w:r w:rsidRPr="00085072">
        <w:rPr>
          <w:rFonts w:ascii="Times New Roman" w:hAnsi="Times New Roman"/>
          <w:sz w:val="20"/>
        </w:rPr>
        <w:t xml:space="preserve">. Samarbetsskyldigheten aktualiseras när tillsynsmyndigheten utför sina uppgifter enligt </w:t>
      </w:r>
      <w:r>
        <w:rPr>
          <w:rFonts w:ascii="Times New Roman" w:hAnsi="Times New Roman"/>
          <w:sz w:val="20"/>
        </w:rPr>
        <w:t>brottsdatalagen</w:t>
      </w:r>
      <w:r w:rsidRPr="00085072">
        <w:rPr>
          <w:rFonts w:ascii="Times New Roman" w:hAnsi="Times New Roman"/>
          <w:sz w:val="20"/>
        </w:rPr>
        <w:t xml:space="preserve"> och de föreskrifter som utfärdas i anslutning till den. Den personuppgifts</w:t>
      </w:r>
      <w:r>
        <w:rPr>
          <w:rFonts w:ascii="Times New Roman" w:hAnsi="Times New Roman"/>
          <w:sz w:val="20"/>
        </w:rPr>
        <w:softHyphen/>
      </w:r>
      <w:r w:rsidRPr="00085072">
        <w:rPr>
          <w:rFonts w:ascii="Times New Roman" w:hAnsi="Times New Roman"/>
          <w:sz w:val="20"/>
        </w:rPr>
        <w:t xml:space="preserve">ansvarige </w:t>
      </w:r>
      <w:r>
        <w:rPr>
          <w:rFonts w:ascii="Times New Roman" w:hAnsi="Times New Roman"/>
          <w:sz w:val="20"/>
        </w:rPr>
        <w:t>är således</w:t>
      </w:r>
      <w:r w:rsidRPr="00085072">
        <w:rPr>
          <w:rFonts w:ascii="Times New Roman" w:hAnsi="Times New Roman"/>
          <w:sz w:val="20"/>
        </w:rPr>
        <w:t xml:space="preserve"> skyldig att</w:t>
      </w:r>
      <w:r w:rsidRPr="00085072" w:rsidDel="00C6129D">
        <w:rPr>
          <w:rFonts w:ascii="Times New Roman" w:hAnsi="Times New Roman"/>
          <w:sz w:val="20"/>
        </w:rPr>
        <w:t xml:space="preserve"> </w:t>
      </w:r>
      <w:r>
        <w:rPr>
          <w:rFonts w:ascii="Times New Roman" w:hAnsi="Times New Roman"/>
          <w:sz w:val="20"/>
        </w:rPr>
        <w:t>samar</w:t>
      </w:r>
      <w:r w:rsidRPr="00085072">
        <w:rPr>
          <w:rFonts w:ascii="Times New Roman" w:hAnsi="Times New Roman"/>
          <w:sz w:val="20"/>
        </w:rPr>
        <w:t xml:space="preserve">beta med tillsynsmyndigheten när den </w:t>
      </w:r>
      <w:r>
        <w:rPr>
          <w:rFonts w:ascii="Times New Roman" w:hAnsi="Times New Roman"/>
          <w:sz w:val="20"/>
        </w:rPr>
        <w:t xml:space="preserve">bl.a. </w:t>
      </w:r>
      <w:r w:rsidRPr="00085072">
        <w:rPr>
          <w:rFonts w:ascii="Times New Roman" w:hAnsi="Times New Roman"/>
          <w:sz w:val="20"/>
        </w:rPr>
        <w:t>utövar allmän tillsyn över person</w:t>
      </w:r>
      <w:r>
        <w:rPr>
          <w:rFonts w:ascii="Times New Roman" w:hAnsi="Times New Roman"/>
          <w:sz w:val="20"/>
        </w:rPr>
        <w:t>upp</w:t>
      </w:r>
      <w:r w:rsidRPr="00085072">
        <w:rPr>
          <w:rFonts w:ascii="Times New Roman" w:hAnsi="Times New Roman"/>
          <w:sz w:val="20"/>
        </w:rPr>
        <w:t>giftsbehandling.</w:t>
      </w:r>
    </w:p>
    <w:p w14:paraId="7089973C" w14:textId="77777777" w:rsidR="000E3A6B" w:rsidRPr="00085072" w:rsidRDefault="000E3A6B" w:rsidP="000E3A6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17F09">
        <w:rPr>
          <w:rFonts w:ascii="Times New Roman" w:hAnsi="Times New Roman"/>
          <w:sz w:val="20"/>
        </w:rPr>
        <w:t xml:space="preserve">Det är </w:t>
      </w:r>
      <w:r>
        <w:rPr>
          <w:rFonts w:ascii="Times New Roman" w:hAnsi="Times New Roman"/>
          <w:sz w:val="20"/>
        </w:rPr>
        <w:t>rimligt att kräva att Säker</w:t>
      </w:r>
      <w:r w:rsidRPr="00717F09">
        <w:rPr>
          <w:rFonts w:ascii="Times New Roman" w:hAnsi="Times New Roman"/>
          <w:sz w:val="20"/>
        </w:rPr>
        <w:t>hetspolisen i samma utsträckning som andra brottsbekämpande myndigheter ska samarbeta med den myndighet</w:t>
      </w:r>
      <w:r>
        <w:rPr>
          <w:rFonts w:ascii="Times New Roman" w:hAnsi="Times New Roman"/>
          <w:sz w:val="20"/>
        </w:rPr>
        <w:t xml:space="preserve"> som enligt lagen</w:t>
      </w:r>
      <w:r w:rsidRPr="00717F09">
        <w:rPr>
          <w:rFonts w:ascii="Times New Roman" w:hAnsi="Times New Roman"/>
          <w:sz w:val="20"/>
        </w:rPr>
        <w:t xml:space="preserve"> utövar tillsyn över myndighetens personuppgifts</w:t>
      </w:r>
      <w:r>
        <w:rPr>
          <w:rFonts w:ascii="Times New Roman" w:hAnsi="Times New Roman"/>
          <w:sz w:val="20"/>
        </w:rPr>
        <w:softHyphen/>
      </w:r>
      <w:r w:rsidRPr="00717F09">
        <w:rPr>
          <w:rFonts w:ascii="Times New Roman" w:hAnsi="Times New Roman"/>
          <w:sz w:val="20"/>
        </w:rPr>
        <w:t>behandling. En bestämmelse motsvarande 3</w:t>
      </w:r>
      <w:r>
        <w:rPr>
          <w:rFonts w:ascii="Times New Roman" w:hAnsi="Times New Roman"/>
          <w:sz w:val="20"/>
        </w:rPr>
        <w:t> </w:t>
      </w:r>
      <w:r w:rsidRPr="00717F09">
        <w:rPr>
          <w:rFonts w:ascii="Times New Roman" w:hAnsi="Times New Roman"/>
          <w:sz w:val="20"/>
        </w:rPr>
        <w:t>kap. 12</w:t>
      </w:r>
      <w:r>
        <w:rPr>
          <w:rFonts w:ascii="Times New Roman" w:hAnsi="Times New Roman"/>
          <w:sz w:val="20"/>
        </w:rPr>
        <w:t> </w:t>
      </w:r>
      <w:r w:rsidRPr="00717F09">
        <w:rPr>
          <w:rFonts w:ascii="Times New Roman" w:hAnsi="Times New Roman"/>
          <w:sz w:val="20"/>
        </w:rPr>
        <w:t>§ brottsda</w:t>
      </w:r>
      <w:r>
        <w:rPr>
          <w:rFonts w:ascii="Times New Roman" w:hAnsi="Times New Roman"/>
          <w:sz w:val="20"/>
        </w:rPr>
        <w:t>talagen om skyldigheten att sam</w:t>
      </w:r>
      <w:r w:rsidRPr="00717F09">
        <w:rPr>
          <w:rFonts w:ascii="Times New Roman" w:hAnsi="Times New Roman"/>
          <w:sz w:val="20"/>
        </w:rPr>
        <w:t>arbeta med tillsynsmyndigheten bör därför tas in i den nya lagen.</w:t>
      </w:r>
    </w:p>
    <w:p w14:paraId="697BD6F9" w14:textId="77777777" w:rsidR="000E3A6B" w:rsidRDefault="000E3A6B" w:rsidP="000E3A6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85072">
        <w:rPr>
          <w:rFonts w:ascii="Times New Roman" w:hAnsi="Times New Roman"/>
          <w:sz w:val="20"/>
        </w:rPr>
        <w:t xml:space="preserve">Vad samarbetsskyldigheten mer konkret kommer att innebära för </w:t>
      </w:r>
      <w:r>
        <w:rPr>
          <w:rFonts w:ascii="Times New Roman" w:hAnsi="Times New Roman"/>
          <w:sz w:val="20"/>
        </w:rPr>
        <w:t>Säkerhetspolisen</w:t>
      </w:r>
      <w:r w:rsidRPr="00085072">
        <w:rPr>
          <w:rFonts w:ascii="Times New Roman" w:hAnsi="Times New Roman"/>
          <w:sz w:val="20"/>
        </w:rPr>
        <w:t xml:space="preserve"> hör samman med vilka befogenheter som</w:t>
      </w:r>
      <w:r>
        <w:rPr>
          <w:rFonts w:ascii="Times New Roman" w:hAnsi="Times New Roman"/>
          <w:sz w:val="20"/>
        </w:rPr>
        <w:t xml:space="preserve"> till</w:t>
      </w:r>
      <w:r w:rsidRPr="00085072">
        <w:rPr>
          <w:rFonts w:ascii="Times New Roman" w:hAnsi="Times New Roman"/>
          <w:sz w:val="20"/>
        </w:rPr>
        <w:t>synsmyn</w:t>
      </w:r>
      <w:r>
        <w:rPr>
          <w:rFonts w:ascii="Times New Roman" w:hAnsi="Times New Roman"/>
          <w:sz w:val="20"/>
        </w:rPr>
        <w:softHyphen/>
      </w:r>
      <w:r w:rsidRPr="00085072">
        <w:rPr>
          <w:rFonts w:ascii="Times New Roman" w:hAnsi="Times New Roman"/>
          <w:sz w:val="20"/>
        </w:rPr>
        <w:t xml:space="preserve">digheten ges. Den frågan behandlas i </w:t>
      </w:r>
      <w:r w:rsidRPr="00FE6BC8">
        <w:rPr>
          <w:rFonts w:ascii="Times New Roman" w:hAnsi="Times New Roman"/>
          <w:sz w:val="20"/>
        </w:rPr>
        <w:t>avsnitt </w:t>
      </w:r>
      <w:r>
        <w:rPr>
          <w:rFonts w:ascii="Times New Roman" w:hAnsi="Times New Roman"/>
          <w:sz w:val="20"/>
        </w:rPr>
        <w:t>15</w:t>
      </w:r>
      <w:r w:rsidRPr="00085072">
        <w:rPr>
          <w:rFonts w:ascii="Times New Roman" w:hAnsi="Times New Roman"/>
          <w:sz w:val="20"/>
        </w:rPr>
        <w:t>.</w:t>
      </w:r>
    </w:p>
    <w:p w14:paraId="4EF30A2A" w14:textId="77777777" w:rsidR="000E3A6B" w:rsidRPr="00A14B24" w:rsidRDefault="000E3A6B" w:rsidP="000E3A6B">
      <w:pPr>
        <w:pStyle w:val="Rubrik3"/>
      </w:pPr>
      <w:bookmarkStart w:id="238" w:name="_Toc478114935"/>
      <w:bookmarkStart w:id="239" w:name="_Toc507082870"/>
      <w:bookmarkStart w:id="240" w:name="_Toc507088284"/>
      <w:bookmarkStart w:id="241" w:name="_Toc511035574"/>
      <w:bookmarkStart w:id="242" w:name="_Toc9328361"/>
      <w:bookmarkStart w:id="243" w:name="_Toc17451431"/>
      <w:r w:rsidRPr="00A14B24">
        <w:t>Säkerheten för personuppgifter</w:t>
      </w:r>
      <w:bookmarkEnd w:id="238"/>
      <w:bookmarkEnd w:id="239"/>
      <w:bookmarkEnd w:id="240"/>
      <w:bookmarkEnd w:id="241"/>
      <w:bookmarkEnd w:id="242"/>
      <w:bookmarkEnd w:id="243"/>
    </w:p>
    <w:p w14:paraId="5CD9C2D3" w14:textId="77777777" w:rsidR="000E3A6B" w:rsidRDefault="000E3A6B" w:rsidP="000E3A6B">
      <w:pPr>
        <w:pStyle w:val="Brdtextram"/>
      </w:pPr>
      <w:r w:rsidRPr="00420062">
        <w:rPr>
          <w:b/>
        </w:rPr>
        <w:t>Regeringens förslag:</w:t>
      </w:r>
      <w:r>
        <w:t xml:space="preserve"> Säkerhetspolisen</w:t>
      </w:r>
      <w:r w:rsidRPr="00A14B24">
        <w:t xml:space="preserve"> ska vidta lämpliga tekniska och organisatoriska åtgärder för att skydda de personuppgifter som behandlas, sär</w:t>
      </w:r>
      <w:r>
        <w:t>skilt mot obehörig eller otill</w:t>
      </w:r>
      <w:r w:rsidRPr="00A14B24">
        <w:t>åten behandling och mot förlust, förstöring eller an</w:t>
      </w:r>
      <w:r>
        <w:t>nan oavsikt</w:t>
      </w:r>
      <w:r w:rsidRPr="00A14B24">
        <w:t>lig skada.</w:t>
      </w:r>
    </w:p>
    <w:p w14:paraId="29140321" w14:textId="77777777" w:rsidR="000E3A6B" w:rsidRPr="00A76360" w:rsidRDefault="000E3A6B" w:rsidP="000E3A6B">
      <w:pPr>
        <w:pStyle w:val="Brdtextmedindrag"/>
        <w:rPr>
          <w:sz w:val="8"/>
          <w:szCs w:val="8"/>
        </w:rPr>
      </w:pPr>
    </w:p>
    <w:p w14:paraId="7FC8C0BB" w14:textId="77777777" w:rsidR="000E3A6B" w:rsidRDefault="000E3A6B" w:rsidP="000E3A6B">
      <w:pPr>
        <w:pStyle w:val="Brdtextmedindrag"/>
      </w:pPr>
      <w:r w:rsidRPr="0006285B">
        <w:rPr>
          <w:b/>
        </w:rPr>
        <w:t>Utredningens förslag</w:t>
      </w:r>
      <w:r>
        <w:rPr>
          <w:b/>
        </w:rPr>
        <w:t xml:space="preserve"> </w:t>
      </w:r>
      <w:r>
        <w:t>överensstämmer med regeringens.</w:t>
      </w:r>
    </w:p>
    <w:p w14:paraId="5396CB88" w14:textId="77777777" w:rsidR="000E3A6B" w:rsidRDefault="000E3A6B" w:rsidP="000E3A6B">
      <w:pPr>
        <w:pStyle w:val="Brdtextmedindrag"/>
      </w:pPr>
      <w:r w:rsidRPr="003668B6">
        <w:rPr>
          <w:b/>
        </w:rPr>
        <w:t>Remissinstanserna</w:t>
      </w:r>
      <w:r>
        <w:rPr>
          <w:b/>
        </w:rPr>
        <w:t>:</w:t>
      </w:r>
      <w:r>
        <w:t xml:space="preserve"> </w:t>
      </w:r>
      <w:r>
        <w:rPr>
          <w:i/>
        </w:rPr>
        <w:t xml:space="preserve">Datainspektionen </w:t>
      </w:r>
      <w:r>
        <w:t xml:space="preserve">anser att de faktorer som anges i artikel 29.1 i dataskyddsdirektivet bör komma till uttryck i lagen i stället för i förordning. Övriga remissinstanser yttrat sig inte särskilt i denna del. </w:t>
      </w:r>
    </w:p>
    <w:p w14:paraId="5B0AF526" w14:textId="77777777" w:rsidR="000E3A6B" w:rsidRDefault="000E3A6B" w:rsidP="000E3A6B">
      <w:pPr>
        <w:pStyle w:val="Rubrik4utannumrering"/>
      </w:pPr>
      <w:r>
        <w:t>Skälen för regeringens förslag</w:t>
      </w:r>
    </w:p>
    <w:p w14:paraId="4E6B9D5A" w14:textId="77777777" w:rsidR="000E3A6B" w:rsidRDefault="000E3A6B" w:rsidP="000E3A6B">
      <w:pPr>
        <w:pStyle w:val="Brdtext"/>
      </w:pPr>
      <w:r>
        <w:t xml:space="preserve">I </w:t>
      </w:r>
      <w:r w:rsidRPr="00A14B24">
        <w:t>31 § första stycket personuppgiftslagen</w:t>
      </w:r>
      <w:r>
        <w:t xml:space="preserve"> föreskrivs att den person</w:t>
      </w:r>
      <w:r w:rsidRPr="00A14B24">
        <w:t>upp</w:t>
      </w:r>
      <w:r>
        <w:softHyphen/>
      </w:r>
      <w:r w:rsidRPr="00A14B24">
        <w:t>giftsansvarige ska vidta lämpliga tekniska och organisatoriska åtgärder för att skydda de personuppgifter som behandlas och att åtgärderna ska åstadkomma en säkerhetsnivå som är lämplig med beaktande av de tekni</w:t>
      </w:r>
      <w:r>
        <w:softHyphen/>
      </w:r>
      <w:r w:rsidRPr="00A14B24">
        <w:t xml:space="preserve">ska möjligheter som finns, vad det skulle kosta att genomföra åtgärderna, de särskilda risker som finns med behandlingen av personuppgifterna och hur känsliga de </w:t>
      </w:r>
      <w:r>
        <w:t xml:space="preserve">behandlade personuppgifterna är. </w:t>
      </w:r>
      <w:r w:rsidRPr="00A14B24">
        <w:t>Vidare föreskrivs i 32 § personuppgiftslagen att till</w:t>
      </w:r>
      <w:r>
        <w:softHyphen/>
      </w:r>
      <w:r w:rsidRPr="00A14B24">
        <w:t xml:space="preserve">synsmyndigheten i enskilda </w:t>
      </w:r>
      <w:r>
        <w:t>fall får besluta om säkerhetsåt</w:t>
      </w:r>
      <w:r w:rsidRPr="00A14B24">
        <w:t>gärder enligt 31 §.</w:t>
      </w:r>
      <w:r>
        <w:t xml:space="preserve"> Bestämmelserna gäller för Säkerhetspoli</w:t>
      </w:r>
      <w:r>
        <w:softHyphen/>
        <w:t xml:space="preserve">sen genom hänvisningar i 2 kap. 2 § första stycket 7 och 6 kap. 4 § 1 polisdatalagen. </w:t>
      </w:r>
      <w:r w:rsidRPr="00A14B24">
        <w:t>Bestämmelser om informations</w:t>
      </w:r>
      <w:r>
        <w:t>säkerhet finns även i andra för</w:t>
      </w:r>
      <w:r w:rsidRPr="00A14B24">
        <w:t>fattningar, t.ex. i arkivlagen</w:t>
      </w:r>
      <w:r>
        <w:t xml:space="preserve"> </w:t>
      </w:r>
      <w:r w:rsidRPr="00A14B24">
        <w:t>(1990:782) och säkerhetsskydds</w:t>
      </w:r>
      <w:r>
        <w:softHyphen/>
      </w:r>
      <w:r w:rsidRPr="00A14B24">
        <w:t>lagen</w:t>
      </w:r>
      <w:r>
        <w:t> </w:t>
      </w:r>
      <w:r w:rsidRPr="00A14B24">
        <w:t>(</w:t>
      </w:r>
      <w:r>
        <w:t>2018:585</w:t>
      </w:r>
      <w:r w:rsidRPr="00A14B24">
        <w:t>) med tillhörande förord</w:t>
      </w:r>
      <w:r>
        <w:softHyphen/>
        <w:t>ningar och föreskrifter samt i föreskrifter medde</w:t>
      </w:r>
      <w:r w:rsidRPr="00A14B24">
        <w:t>lade av Myndigheten för samhällsskydd och beredskap (</w:t>
      </w:r>
      <w:r>
        <w:t>exempelvis</w:t>
      </w:r>
      <w:r w:rsidRPr="00A14B24">
        <w:t xml:space="preserve"> MSBFS 2016:1 Föreskrifter och </w:t>
      </w:r>
      <w:r>
        <w:t>allmänna råd om statliga myndig</w:t>
      </w:r>
      <w:r w:rsidRPr="00A14B24">
        <w:t>heters informationssäkerhet).</w:t>
      </w:r>
    </w:p>
    <w:p w14:paraId="11806AC7" w14:textId="77777777" w:rsidR="000E3A6B" w:rsidRPr="006C2342" w:rsidRDefault="000E3A6B" w:rsidP="000E3A6B">
      <w:pPr>
        <w:pStyle w:val="Brdtextmedindrag"/>
      </w:pPr>
      <w:r w:rsidRPr="00D67FF7">
        <w:t>I 3 kap. 8 § brottsdatalagen regleras vilka skyddsåtgärder den person</w:t>
      </w:r>
      <w:r>
        <w:softHyphen/>
      </w:r>
      <w:r w:rsidRPr="00D67FF7">
        <w:t>uppgiftsansvarige ska vidta.</w:t>
      </w:r>
      <w:r>
        <w:t xml:space="preserve"> Regleringen motsvarar 31 § per</w:t>
      </w:r>
      <w:r w:rsidRPr="00D67FF7">
        <w:t>sonuppgifts</w:t>
      </w:r>
      <w:r>
        <w:softHyphen/>
      </w:r>
      <w:r w:rsidRPr="00D67FF7">
        <w:t xml:space="preserve">lagen och gäller således för Säkerhetspolisen i dag. </w:t>
      </w:r>
      <w:r>
        <w:t xml:space="preserve">En bestämmelse med motsvarande innehåll bör tas in i den nya lagen. </w:t>
      </w:r>
      <w:r w:rsidRPr="00D67FF7">
        <w:t xml:space="preserve">I brottsdatalagen har skyldigheten preciserats genom att det anges </w:t>
      </w:r>
      <w:r>
        <w:t>att</w:t>
      </w:r>
      <w:r w:rsidRPr="00D67FF7">
        <w:t xml:space="preserve"> personuppgifterna sär</w:t>
      </w:r>
      <w:r>
        <w:softHyphen/>
      </w:r>
      <w:r w:rsidRPr="00D67FF7">
        <w:t>skilt ska skyddas mot</w:t>
      </w:r>
      <w:r>
        <w:t xml:space="preserve"> </w:t>
      </w:r>
      <w:r w:rsidRPr="00550C17">
        <w:t>obehörig eller otillåten behandling och mot för</w:t>
      </w:r>
      <w:r w:rsidRPr="00550C17">
        <w:softHyphen/>
        <w:t>lust, förstöring eller skada genom oavsiktliga händelser.</w:t>
      </w:r>
      <w:r>
        <w:t xml:space="preserve"> Motsvarande precisering bör göras i den nya lagen.</w:t>
      </w:r>
    </w:p>
    <w:p w14:paraId="068D090C" w14:textId="77777777" w:rsidR="000E3A6B" w:rsidRDefault="000E3A6B" w:rsidP="000E3A6B">
      <w:pPr>
        <w:pStyle w:val="Brdtextmedindrag"/>
      </w:pPr>
      <w:r>
        <w:t xml:space="preserve">Regeringen anser i likhet med utredningen, men till skillnad från </w:t>
      </w:r>
      <w:r w:rsidRPr="00DF1C75">
        <w:rPr>
          <w:i/>
        </w:rPr>
        <w:t>Data</w:t>
      </w:r>
      <w:r>
        <w:rPr>
          <w:i/>
        </w:rPr>
        <w:softHyphen/>
      </w:r>
      <w:r w:rsidRPr="00DF1C75">
        <w:rPr>
          <w:i/>
        </w:rPr>
        <w:t>inspektionen</w:t>
      </w:r>
      <w:r>
        <w:t>, att v</w:t>
      </w:r>
      <w:r w:rsidRPr="00A14B24">
        <w:t xml:space="preserve">ilka omständigheter som bör beaktas för att uppnå en lämplig </w:t>
      </w:r>
      <w:r w:rsidRPr="00905600">
        <w:t>skyddsnivå</w:t>
      </w:r>
      <w:r w:rsidRPr="00A14B24">
        <w:t xml:space="preserve"> kan regleras i förordning. Utöver de </w:t>
      </w:r>
      <w:r>
        <w:t>omständig</w:t>
      </w:r>
      <w:r w:rsidRPr="00A14B24">
        <w:t>heter som anges i 31 § personuppgiftslagen bör</w:t>
      </w:r>
      <w:r w:rsidRPr="00A14B24" w:rsidDel="001F7C80">
        <w:t xml:space="preserve"> </w:t>
      </w:r>
      <w:r>
        <w:t>behandlingens art, om</w:t>
      </w:r>
      <w:r w:rsidRPr="00A14B24">
        <w:t>fattning, sammanhang och ändamål</w:t>
      </w:r>
      <w:r w:rsidRPr="00A14B24" w:rsidDel="001F7C80">
        <w:t xml:space="preserve"> </w:t>
      </w:r>
      <w:r w:rsidRPr="00A14B24">
        <w:t xml:space="preserve">beaktas. </w:t>
      </w:r>
      <w:r w:rsidRPr="00557E4B">
        <w:t>Särskild hänsyn bör tas till i vilken utsträckning känsliga personuppgifter behandlas och hur integritetskäns</w:t>
      </w:r>
      <w:r>
        <w:softHyphen/>
      </w:r>
      <w:r w:rsidRPr="00557E4B">
        <w:t>liga övriga personuppgifter som behandlas är</w:t>
      </w:r>
      <w:r w:rsidRPr="00550C17">
        <w:t xml:space="preserve">. </w:t>
      </w:r>
      <w:r>
        <w:t>(jfr prop. 2017/18:232 s. 196)</w:t>
      </w:r>
      <w:r w:rsidRPr="00557E4B">
        <w:t>.</w:t>
      </w:r>
    </w:p>
    <w:p w14:paraId="6BA0C00A" w14:textId="77777777" w:rsidR="000E3A6B" w:rsidRDefault="000E3A6B" w:rsidP="000E3A6B">
      <w:pPr>
        <w:pStyle w:val="Rubrik3"/>
      </w:pPr>
      <w:bookmarkStart w:id="244" w:name="_Toc9328362"/>
      <w:bookmarkStart w:id="245" w:name="_Toc17451432"/>
      <w:r>
        <w:t xml:space="preserve">Ingen </w:t>
      </w:r>
      <w:r w:rsidRPr="000355FB">
        <w:t>skyldighet att anmäla personuppgiftsincidenter</w:t>
      </w:r>
      <w:bookmarkEnd w:id="244"/>
      <w:bookmarkEnd w:id="245"/>
    </w:p>
    <w:p w14:paraId="10F41FB2" w14:textId="77777777" w:rsidR="000E3A6B" w:rsidRPr="00A76360" w:rsidRDefault="000E3A6B" w:rsidP="000E3A6B">
      <w:pPr>
        <w:pStyle w:val="Brdtextram"/>
      </w:pPr>
      <w:r w:rsidRPr="00420062">
        <w:rPr>
          <w:b/>
        </w:rPr>
        <w:t xml:space="preserve">Regeringens </w:t>
      </w:r>
      <w:r>
        <w:rPr>
          <w:b/>
        </w:rPr>
        <w:t>bedömning</w:t>
      </w:r>
      <w:r w:rsidRPr="00420062">
        <w:rPr>
          <w:b/>
        </w:rPr>
        <w:t>:</w:t>
      </w:r>
      <w:r>
        <w:t xml:space="preserve"> Säkerhetspolisen bör inte vara skyldig att</w:t>
      </w:r>
      <w:r w:rsidRPr="000355FB">
        <w:t xml:space="preserve"> anmäla personuppgiftsincidenter till tillsynsmyndigheten</w:t>
      </w:r>
      <w:r>
        <w:t>.</w:t>
      </w:r>
    </w:p>
    <w:p w14:paraId="00709E0D" w14:textId="77777777" w:rsidR="000E3A6B" w:rsidRPr="00A76360" w:rsidRDefault="000E3A6B" w:rsidP="000E3A6B">
      <w:pPr>
        <w:pStyle w:val="Brdtextmedindrag"/>
        <w:rPr>
          <w:sz w:val="8"/>
          <w:szCs w:val="8"/>
        </w:rPr>
      </w:pPr>
    </w:p>
    <w:p w14:paraId="7B6BF68A" w14:textId="77777777" w:rsidR="000E3A6B" w:rsidRDefault="000E3A6B" w:rsidP="000E3A6B">
      <w:pPr>
        <w:pStyle w:val="Brdtextmedindrag"/>
      </w:pPr>
      <w:r w:rsidRPr="0006285B">
        <w:rPr>
          <w:b/>
        </w:rPr>
        <w:t xml:space="preserve">Utredningens </w:t>
      </w:r>
      <w:r>
        <w:rPr>
          <w:b/>
        </w:rPr>
        <w:t>bedömning</w:t>
      </w:r>
      <w:r>
        <w:t xml:space="preserve"> överensstämmer med regeringens.</w:t>
      </w:r>
    </w:p>
    <w:p w14:paraId="77DE1793" w14:textId="77777777" w:rsidR="000E3A6B" w:rsidRPr="000355FB" w:rsidRDefault="000E3A6B" w:rsidP="000E3A6B">
      <w:pPr>
        <w:pStyle w:val="Brdtextmedindrag"/>
      </w:pPr>
      <w:r>
        <w:rPr>
          <w:b/>
        </w:rPr>
        <w:t>Remissinstanserna</w:t>
      </w:r>
      <w:r>
        <w:t xml:space="preserve">: </w:t>
      </w:r>
      <w:r>
        <w:rPr>
          <w:i/>
        </w:rPr>
        <w:t xml:space="preserve">Försvarets radioanstalt </w:t>
      </w:r>
      <w:r>
        <w:t xml:space="preserve">instämmer i utredningens bedömning. Övriga remissinstanser yttrar sig inte särskilt i denna del. </w:t>
      </w:r>
    </w:p>
    <w:p w14:paraId="1E3B4922" w14:textId="77777777" w:rsidR="000E3A6B" w:rsidRPr="000355FB" w:rsidRDefault="000E3A6B" w:rsidP="000E3A6B">
      <w:pPr>
        <w:pStyle w:val="Brdtextmedindrag"/>
        <w:rPr>
          <w:b/>
        </w:rPr>
      </w:pPr>
      <w:r>
        <w:rPr>
          <w:b/>
        </w:rPr>
        <w:t xml:space="preserve">Skälen för regeringens bedömning: </w:t>
      </w:r>
      <w:r w:rsidRPr="000355FB">
        <w:t>I 3 kap. 9–11 §§ brottsdatalagen regleras den personuppgiftsansva</w:t>
      </w:r>
      <w:r w:rsidRPr="000355FB">
        <w:softHyphen/>
        <w:t>riges skyldigheter vid en person</w:t>
      </w:r>
      <w:r>
        <w:softHyphen/>
      </w:r>
      <w:r w:rsidRPr="000355FB">
        <w:t>uppgiftsincident. Där föreskrivs bl.a. att sådana incidenter ska anmälas till tillsynsmyndigheten inom viss tid och att den registrerade i vissa fall ska underrättas om incidenten. Enligt 3 kap. 9 § först</w:t>
      </w:r>
      <w:r>
        <w:t>a stycket gäller anmälningsskyl</w:t>
      </w:r>
      <w:r w:rsidRPr="000355FB">
        <w:t>digheten inte om personuppgiftsincidenten rör nationell säkerhet.</w:t>
      </w:r>
    </w:p>
    <w:p w14:paraId="63715206" w14:textId="77777777" w:rsidR="000E3A6B" w:rsidRPr="000355FB" w:rsidRDefault="000E3A6B" w:rsidP="000E3A6B">
      <w:pPr>
        <w:pStyle w:val="Brdtextmedindrag"/>
      </w:pPr>
      <w:r w:rsidRPr="000355FB">
        <w:t>It-incidenter ska som huvudregel anmälas till Myndigheten för sam</w:t>
      </w:r>
      <w:r>
        <w:softHyphen/>
      </w:r>
      <w:r w:rsidRPr="000355FB">
        <w:t>hällsskydd och beredskap. Det framgår av 20 § första stycket förordning</w:t>
      </w:r>
      <w:r>
        <w:softHyphen/>
      </w:r>
      <w:r w:rsidRPr="000355FB">
        <w:t>en (2015:1052) om krisberedskap och bevakningsansva</w:t>
      </w:r>
      <w:r w:rsidRPr="000355FB">
        <w:softHyphen/>
        <w:t>riga myndighe</w:t>
      </w:r>
      <w:r>
        <w:softHyphen/>
      </w:r>
      <w:r w:rsidRPr="000355FB">
        <w:t xml:space="preserve">ters åtgärder vid höjd beredskap. Det gäller dock inte sådana it-incidenter som enligt </w:t>
      </w:r>
      <w:r>
        <w:t>2 kap. 10 </w:t>
      </w:r>
      <w:r w:rsidRPr="004B4FA2">
        <w:t>§ första stycket 2 säkerhetsskyddsförordningen</w:t>
      </w:r>
      <w:r>
        <w:t xml:space="preserve"> (2018:658)</w:t>
      </w:r>
      <w:r w:rsidRPr="000355FB">
        <w:t xml:space="preserve"> ska rapporte</w:t>
      </w:r>
      <w:r>
        <w:softHyphen/>
      </w:r>
      <w:r w:rsidRPr="000355FB">
        <w:t>ras till Säkerhetspolisen eller Försvarsmak</w:t>
      </w:r>
      <w:r w:rsidRPr="000355FB">
        <w:softHyphen/>
        <w:t>ten. Exempel på sådana inci</w:t>
      </w:r>
      <w:r>
        <w:softHyphen/>
      </w:r>
      <w:r w:rsidRPr="000355FB">
        <w:t>denter är incidenter i informationssys</w:t>
      </w:r>
      <w:r w:rsidRPr="000355FB">
        <w:softHyphen/>
        <w:t>tem där uppgifter som gäl</w:t>
      </w:r>
      <w:r>
        <w:t xml:space="preserve">ler Sveriges säkerhet behandlas. </w:t>
      </w:r>
      <w:r w:rsidRPr="000355FB">
        <w:t>Behovet av att skydda sådan infor</w:t>
      </w:r>
      <w:r>
        <w:softHyphen/>
      </w:r>
      <w:r w:rsidRPr="000355FB">
        <w:t xml:space="preserve">mation anses vara så </w:t>
      </w:r>
      <w:r>
        <w:t>stort</w:t>
      </w:r>
      <w:r w:rsidRPr="000355FB">
        <w:t xml:space="preserve"> att endast den myndighet som utövar tillsyn över säkerhetsskyddet ska få ta del av den. Mot bakgrund av det, och då nationell säkerhet ligger utanför direktivets tillämpningsområde, har per</w:t>
      </w:r>
      <w:r>
        <w:softHyphen/>
      </w:r>
      <w:r w:rsidRPr="000355FB">
        <w:t>sonuppgiftsincidenter som rör nationell säker</w:t>
      </w:r>
      <w:r>
        <w:t>het undantagits från anmäl</w:t>
      </w:r>
      <w:r>
        <w:softHyphen/>
        <w:t>nings</w:t>
      </w:r>
      <w:r w:rsidRPr="000355FB">
        <w:t>skyldigheten i brottsdatalagen</w:t>
      </w:r>
      <w:r>
        <w:t xml:space="preserve">. </w:t>
      </w:r>
      <w:r w:rsidRPr="005546EF">
        <w:t xml:space="preserve">Motsvarande undantag </w:t>
      </w:r>
      <w:r>
        <w:t>gäller</w:t>
      </w:r>
      <w:r w:rsidRPr="005546EF">
        <w:t xml:space="preserve"> enligt </w:t>
      </w:r>
      <w:r>
        <w:t>1 kap. 4 § dataskyddslagen</w:t>
      </w:r>
      <w:r w:rsidRPr="000355FB">
        <w:t>.</w:t>
      </w:r>
    </w:p>
    <w:p w14:paraId="0D64A49F" w14:textId="77777777" w:rsidR="000E3A6B" w:rsidRDefault="000E3A6B" w:rsidP="000E3A6B">
      <w:pPr>
        <w:pStyle w:val="Brdtextmedindrag"/>
      </w:pPr>
      <w:r w:rsidRPr="000355FB">
        <w:t>Den nya lagen ska tillämpas vid behandling av personuppgifter som rör nationell säkerhet i Säkerhetspolisens brottsbekämpande och lagförande verksamhet. Personuppgiftsincidenter som inträffar i myndighetens infor</w:t>
      </w:r>
      <w:r>
        <w:softHyphen/>
      </w:r>
      <w:r w:rsidRPr="000355FB">
        <w:t>mationssystem och som drabbar personupp</w:t>
      </w:r>
      <w:r w:rsidRPr="000355FB">
        <w:softHyphen/>
        <w:t>gifter som behandlas med stöd av den nya lagen kommer alltid att röra nationell säkerhet och därmed, enligt brottsdatalagens reg</w:t>
      </w:r>
      <w:r w:rsidRPr="000355FB">
        <w:softHyphen/>
        <w:t>lering, vara undantagna från anmäl</w:t>
      </w:r>
      <w:r>
        <w:softHyphen/>
      </w:r>
      <w:r w:rsidRPr="000355FB">
        <w:t>nings</w:t>
      </w:r>
      <w:r>
        <w:softHyphen/>
      </w:r>
      <w:r w:rsidRPr="000355FB">
        <w:t>skyldighet. Det finns där</w:t>
      </w:r>
      <w:r w:rsidRPr="000355FB">
        <w:softHyphen/>
        <w:t xml:space="preserve">för </w:t>
      </w:r>
      <w:bookmarkStart w:id="246" w:name="_Hlk511290421"/>
      <w:r w:rsidRPr="000355FB">
        <w:t>inte skäl att i den nya lagen ta in be</w:t>
      </w:r>
      <w:r>
        <w:softHyphen/>
      </w:r>
      <w:r w:rsidRPr="000355FB">
        <w:t>stäm</w:t>
      </w:r>
      <w:r>
        <w:softHyphen/>
      </w:r>
      <w:r w:rsidRPr="000355FB">
        <w:t>mel</w:t>
      </w:r>
      <w:r>
        <w:softHyphen/>
      </w:r>
      <w:r w:rsidRPr="000355FB">
        <w:t>ser som reglerar anmälan av personuppgiftsincidenter till tillsynsmyndig</w:t>
      </w:r>
      <w:r>
        <w:softHyphen/>
      </w:r>
      <w:r w:rsidRPr="000355FB">
        <w:t>heten</w:t>
      </w:r>
      <w:bookmarkEnd w:id="246"/>
      <w:r>
        <w:t>.</w:t>
      </w:r>
    </w:p>
    <w:p w14:paraId="690C2593" w14:textId="77777777" w:rsidR="000E3A6B" w:rsidRPr="00A14B24" w:rsidRDefault="000E3A6B" w:rsidP="000E3A6B">
      <w:pPr>
        <w:pStyle w:val="Rubrik2"/>
      </w:pPr>
      <w:bookmarkStart w:id="247" w:name="_Toc478114941"/>
      <w:bookmarkStart w:id="248" w:name="_Toc507082876"/>
      <w:bookmarkStart w:id="249" w:name="_Toc507088290"/>
      <w:bookmarkStart w:id="250" w:name="_Toc511035580"/>
      <w:bookmarkStart w:id="251" w:name="_Toc9328363"/>
      <w:bookmarkStart w:id="252" w:name="_Toc17451433"/>
      <w:r w:rsidRPr="009E0D52">
        <w:t>Dataskyddsombud</w:t>
      </w:r>
      <w:bookmarkEnd w:id="247"/>
      <w:bookmarkEnd w:id="248"/>
      <w:bookmarkEnd w:id="249"/>
      <w:bookmarkEnd w:id="250"/>
      <w:bookmarkEnd w:id="251"/>
      <w:bookmarkEnd w:id="252"/>
    </w:p>
    <w:p w14:paraId="120A72FD" w14:textId="77777777" w:rsidR="000E3A6B" w:rsidRPr="00A14B24" w:rsidRDefault="000E3A6B" w:rsidP="000E3A6B">
      <w:pPr>
        <w:pStyle w:val="Rubrik3"/>
        <w:spacing w:before="0"/>
      </w:pPr>
      <w:bookmarkStart w:id="253" w:name="_Toc478114942"/>
      <w:bookmarkStart w:id="254" w:name="_Toc507082877"/>
      <w:bookmarkStart w:id="255" w:name="_Toc507088291"/>
      <w:bookmarkStart w:id="256" w:name="_Toc511035581"/>
      <w:bookmarkStart w:id="257" w:name="_Toc9328364"/>
      <w:bookmarkStart w:id="258" w:name="_Toc17451434"/>
      <w:r>
        <w:t>Definition av</w:t>
      </w:r>
      <w:r w:rsidRPr="00A14B24">
        <w:t xml:space="preserve"> </w:t>
      </w:r>
      <w:r w:rsidRPr="009E0D52">
        <w:t>dataskyddsombud</w:t>
      </w:r>
      <w:bookmarkEnd w:id="253"/>
      <w:bookmarkEnd w:id="254"/>
      <w:bookmarkEnd w:id="255"/>
      <w:bookmarkEnd w:id="256"/>
      <w:bookmarkEnd w:id="257"/>
      <w:bookmarkEnd w:id="258"/>
    </w:p>
    <w:p w14:paraId="35EA0DAE" w14:textId="77777777" w:rsidR="000E3A6B" w:rsidRPr="00A76360" w:rsidRDefault="000E3A6B" w:rsidP="000E3A6B">
      <w:pPr>
        <w:pStyle w:val="Brdtextram"/>
      </w:pPr>
      <w:r w:rsidRPr="00420062">
        <w:rPr>
          <w:b/>
        </w:rPr>
        <w:t>Regeringens förslag:</w:t>
      </w:r>
      <w:r>
        <w:t xml:space="preserve"> </w:t>
      </w:r>
      <w:r w:rsidRPr="00A14B24">
        <w:t>Data</w:t>
      </w:r>
      <w:r>
        <w:t>skyddsombud ska i lagen defi</w:t>
      </w:r>
      <w:r w:rsidRPr="00A14B24">
        <w:t xml:space="preserve">nieras som </w:t>
      </w:r>
      <w:r>
        <w:t xml:space="preserve">den fysiska person </w:t>
      </w:r>
      <w:r w:rsidRPr="00A14B24">
        <w:t>so</w:t>
      </w:r>
      <w:r>
        <w:t>m utses av den personuppgiftsan</w:t>
      </w:r>
      <w:r w:rsidRPr="00A14B24">
        <w:t xml:space="preserve">svarige för att självständigt </w:t>
      </w:r>
      <w:r>
        <w:t>kon</w:t>
      </w:r>
      <w:r>
        <w:softHyphen/>
        <w:t>trollera</w:t>
      </w:r>
      <w:r w:rsidRPr="00A14B24">
        <w:t xml:space="preserve"> att personuppgifter behandlas författnings</w:t>
      </w:r>
      <w:r>
        <w:softHyphen/>
      </w:r>
      <w:r w:rsidRPr="00A14B24">
        <w:t>enligt och på ett kor</w:t>
      </w:r>
      <w:r>
        <w:softHyphen/>
      </w:r>
      <w:r w:rsidRPr="00A14B24">
        <w:t>rekt sätt</w:t>
      </w:r>
      <w:r>
        <w:t xml:space="preserve"> enligt vad som närmare anges i lagen</w:t>
      </w:r>
      <w:r w:rsidRPr="00A14B24">
        <w:t>.</w:t>
      </w:r>
    </w:p>
    <w:p w14:paraId="6F1BA7C5" w14:textId="77777777" w:rsidR="000E3A6B" w:rsidRPr="00A76360" w:rsidRDefault="000E3A6B" w:rsidP="000E3A6B">
      <w:pPr>
        <w:pStyle w:val="Brdtextmedindrag"/>
        <w:rPr>
          <w:sz w:val="8"/>
          <w:szCs w:val="8"/>
        </w:rPr>
      </w:pPr>
    </w:p>
    <w:p w14:paraId="13002F6C" w14:textId="77777777" w:rsidR="000E3A6B" w:rsidRDefault="000E3A6B" w:rsidP="000E3A6B">
      <w:pPr>
        <w:pStyle w:val="Brdtextmedindrag"/>
      </w:pPr>
      <w:r w:rsidRPr="0006285B">
        <w:rPr>
          <w:b/>
        </w:rPr>
        <w:t>Utredningens förslag</w:t>
      </w:r>
      <w:r>
        <w:rPr>
          <w:b/>
        </w:rPr>
        <w:t xml:space="preserve"> </w:t>
      </w:r>
      <w:r>
        <w:t xml:space="preserve">överensstämmer i huvudsak med regeringens. </w:t>
      </w:r>
    </w:p>
    <w:p w14:paraId="092809A5" w14:textId="77777777" w:rsidR="000E3A6B" w:rsidRDefault="000E3A6B" w:rsidP="000E3A6B">
      <w:pPr>
        <w:pStyle w:val="Brdtextmedindrag"/>
      </w:pPr>
      <w:r w:rsidRPr="009E0D52">
        <w:rPr>
          <w:b/>
        </w:rPr>
        <w:t>Remissinstanserna:</w:t>
      </w:r>
      <w:r>
        <w:t xml:space="preserve"> </w:t>
      </w:r>
      <w:r w:rsidRPr="009E0D52">
        <w:rPr>
          <w:i/>
        </w:rPr>
        <w:t xml:space="preserve">Datainspektionen </w:t>
      </w:r>
      <w:r>
        <w:t>anser</w:t>
      </w:r>
      <w:r w:rsidRPr="005178ED">
        <w:t xml:space="preserve"> att definitionen </w:t>
      </w:r>
      <w:r>
        <w:t>av data</w:t>
      </w:r>
      <w:r>
        <w:softHyphen/>
        <w:t xml:space="preserve">skyddsombud </w:t>
      </w:r>
      <w:r w:rsidRPr="005178ED">
        <w:t>bör inkludera juridiska personer.</w:t>
      </w:r>
      <w:r>
        <w:t xml:space="preserve"> Övriga remissinstanser yttrar sig inte särskilt i denna del.</w:t>
      </w:r>
    </w:p>
    <w:p w14:paraId="6006B663" w14:textId="77777777" w:rsidR="000E3A6B" w:rsidRPr="00A14B24" w:rsidRDefault="000E3A6B" w:rsidP="000E3A6B">
      <w:pPr>
        <w:pStyle w:val="Brdtextmedindrag"/>
      </w:pPr>
      <w:r>
        <w:rPr>
          <w:b/>
        </w:rPr>
        <w:t xml:space="preserve">Skälen för regeringens </w:t>
      </w:r>
      <w:r w:rsidRPr="00A14B24">
        <w:rPr>
          <w:b/>
        </w:rPr>
        <w:t>förslag</w:t>
      </w:r>
      <w:r>
        <w:rPr>
          <w:b/>
        </w:rPr>
        <w:t>:</w:t>
      </w:r>
      <w:r w:rsidRPr="00A14B24">
        <w:t xml:space="preserve"> I 3 § personuppgifts</w:t>
      </w:r>
      <w:r>
        <w:t>lagen definieras personuppgifts</w:t>
      </w:r>
      <w:r w:rsidRPr="00A14B24">
        <w:t>ombud, som motsvarar det som i</w:t>
      </w:r>
      <w:r>
        <w:t xml:space="preserve"> dataskyddsdirektivet kal</w:t>
      </w:r>
      <w:r>
        <w:softHyphen/>
        <w:t>las dataskyddsom</w:t>
      </w:r>
      <w:r w:rsidRPr="00A14B24">
        <w:t>bud. Där anges att ett personuppgiftsombud är den fysi</w:t>
      </w:r>
      <w:r>
        <w:softHyphen/>
      </w:r>
      <w:r w:rsidRPr="00A14B24">
        <w:t>ska person som, efter förordnande av den per</w:t>
      </w:r>
      <w:r>
        <w:t>sonuppgiftsansvarige, själv</w:t>
      </w:r>
      <w:r>
        <w:softHyphen/>
        <w:t>stän</w:t>
      </w:r>
      <w:r w:rsidRPr="00A14B24">
        <w:t>digt ska se till att personuppgifter b</w:t>
      </w:r>
      <w:r>
        <w:t>ehandlas på ett korrekt och lag</w:t>
      </w:r>
      <w:r w:rsidRPr="00A14B24">
        <w:t>ligt sätt.</w:t>
      </w:r>
    </w:p>
    <w:p w14:paraId="7C8FDDAF" w14:textId="77777777" w:rsidR="000E3A6B" w:rsidRPr="00A14B24" w:rsidRDefault="000E3A6B" w:rsidP="000E3A6B">
      <w:pPr>
        <w:pStyle w:val="Brdtextmedindrag"/>
      </w:pPr>
      <w:r w:rsidRPr="00A14B24">
        <w:t xml:space="preserve">Personuppgiftsombud är </w:t>
      </w:r>
      <w:r>
        <w:t>visserligen ett inarbetat begrepp, men d</w:t>
      </w:r>
      <w:r w:rsidRPr="00A14B24">
        <w:t>ata</w:t>
      </w:r>
      <w:r>
        <w:softHyphen/>
        <w:t>skyddsom</w:t>
      </w:r>
      <w:r w:rsidRPr="00A14B24">
        <w:t xml:space="preserve">bud är den term som används både i </w:t>
      </w:r>
      <w:r>
        <w:t>brottsdatalagen</w:t>
      </w:r>
      <w:r w:rsidRPr="00A14B24">
        <w:t xml:space="preserve"> och i data</w:t>
      </w:r>
      <w:r>
        <w:softHyphen/>
      </w:r>
      <w:r w:rsidRPr="00A14B24">
        <w:t>skydds</w:t>
      </w:r>
      <w:r>
        <w:softHyphen/>
      </w:r>
      <w:r w:rsidRPr="00A14B24">
        <w:t xml:space="preserve">förordningen. </w:t>
      </w:r>
      <w:r>
        <w:t>Den</w:t>
      </w:r>
      <w:r w:rsidRPr="00A14B24">
        <w:t xml:space="preserve"> termen bör</w:t>
      </w:r>
      <w:r>
        <w:t xml:space="preserve"> därför</w:t>
      </w:r>
      <w:r w:rsidRPr="00A14B24">
        <w:t xml:space="preserve"> användas </w:t>
      </w:r>
      <w:r>
        <w:t xml:space="preserve">även </w:t>
      </w:r>
      <w:r w:rsidRPr="00A14B24">
        <w:t xml:space="preserve">i </w:t>
      </w:r>
      <w:r>
        <w:t>den nya lagen</w:t>
      </w:r>
      <w:r w:rsidRPr="00A14B24">
        <w:t>.</w:t>
      </w:r>
    </w:p>
    <w:p w14:paraId="36388E17" w14:textId="77777777" w:rsidR="000E3A6B" w:rsidRDefault="000E3A6B" w:rsidP="000E3A6B">
      <w:pPr>
        <w:pStyle w:val="Brdtextmedindrag"/>
      </w:pPr>
      <w:r w:rsidRPr="00A14B24">
        <w:t xml:space="preserve">Dataskyddsombud bör definieras i </w:t>
      </w:r>
      <w:r>
        <w:t xml:space="preserve">lagen. Eftersom dataskyddsombudet föreslås vara en anställd hos Säkerhetspolisen (avsnitt 13.3.2) kan definitionen inte, till skillnad från vad </w:t>
      </w:r>
      <w:r w:rsidRPr="00433B3A">
        <w:rPr>
          <w:i/>
        </w:rPr>
        <w:t>Datainspektionen</w:t>
      </w:r>
      <w:r>
        <w:t xml:space="preserve"> anfört, inkludera juridiska personer. Det bör i stället framgå av definitionen att dataskydds</w:t>
      </w:r>
      <w:r>
        <w:softHyphen/>
        <w:t>ombudet ska vara en fysisk person. I övrigt bör definitionen överens</w:t>
      </w:r>
      <w:r>
        <w:softHyphen/>
        <w:t xml:space="preserve">stämma med motsvarande definition i brottsdatalagen. </w:t>
      </w:r>
      <w:r w:rsidRPr="00A14B24">
        <w:t xml:space="preserve">Dataskyddsombud </w:t>
      </w:r>
      <w:r>
        <w:t>är således</w:t>
      </w:r>
      <w:r w:rsidRPr="00A14B24">
        <w:t xml:space="preserve"> </w:t>
      </w:r>
      <w:r>
        <w:t>d</w:t>
      </w:r>
      <w:r w:rsidRPr="00A14B24">
        <w:t>en</w:t>
      </w:r>
      <w:r>
        <w:t xml:space="preserve"> fysiska person </w:t>
      </w:r>
      <w:r w:rsidRPr="00A14B24">
        <w:t>som utses av den personuppgiftsansva</w:t>
      </w:r>
      <w:r>
        <w:softHyphen/>
      </w:r>
      <w:r w:rsidRPr="00A14B24">
        <w:t xml:space="preserve">rige för att självständigt </w:t>
      </w:r>
      <w:r>
        <w:t xml:space="preserve">kontrollera </w:t>
      </w:r>
      <w:r w:rsidRPr="00A14B24">
        <w:t>att pe</w:t>
      </w:r>
      <w:r>
        <w:t>rsonuppgifter behandlas författ</w:t>
      </w:r>
      <w:r>
        <w:softHyphen/>
      </w:r>
      <w:r w:rsidRPr="00A14B24">
        <w:t>ningsenligt och på ett korrekt sätt</w:t>
      </w:r>
      <w:r>
        <w:t xml:space="preserve"> enligt vad som närmare anges i lagen</w:t>
      </w:r>
      <w:r w:rsidRPr="00A14B24">
        <w:t>.</w:t>
      </w:r>
    </w:p>
    <w:p w14:paraId="32AFEA96" w14:textId="77777777" w:rsidR="000E3A6B" w:rsidRPr="00A14B24" w:rsidRDefault="000E3A6B" w:rsidP="000E3A6B">
      <w:pPr>
        <w:pStyle w:val="Rubrik3"/>
      </w:pPr>
      <w:bookmarkStart w:id="259" w:name="_Toc478114943"/>
      <w:bookmarkStart w:id="260" w:name="_Toc507082878"/>
      <w:bookmarkStart w:id="261" w:name="_Toc507088292"/>
      <w:bookmarkStart w:id="262" w:name="_Toc511035582"/>
      <w:bookmarkStart w:id="263" w:name="_Toc9328365"/>
      <w:bookmarkStart w:id="264" w:name="_Toc17451435"/>
      <w:r w:rsidRPr="00A14B24">
        <w:t xml:space="preserve">Krav </w:t>
      </w:r>
      <w:r>
        <w:t>att utse</w:t>
      </w:r>
      <w:r w:rsidRPr="00A14B24">
        <w:t xml:space="preserve"> </w:t>
      </w:r>
      <w:r w:rsidRPr="00433E33">
        <w:t>dataskyddsombud</w:t>
      </w:r>
      <w:bookmarkEnd w:id="259"/>
      <w:bookmarkEnd w:id="260"/>
      <w:bookmarkEnd w:id="261"/>
      <w:bookmarkEnd w:id="262"/>
      <w:bookmarkEnd w:id="263"/>
      <w:bookmarkEnd w:id="264"/>
    </w:p>
    <w:p w14:paraId="21C75B5B" w14:textId="77777777" w:rsidR="000E3A6B" w:rsidRPr="00A76360" w:rsidRDefault="000E3A6B" w:rsidP="000E3A6B">
      <w:pPr>
        <w:pStyle w:val="Brdtextram"/>
      </w:pPr>
      <w:r w:rsidRPr="00420062">
        <w:rPr>
          <w:b/>
        </w:rPr>
        <w:t>Regeringens förslag:</w:t>
      </w:r>
      <w:r>
        <w:t xml:space="preserve"> Säkerhetspolisen</w:t>
      </w:r>
      <w:r w:rsidRPr="00433E33">
        <w:t xml:space="preserve"> ska</w:t>
      </w:r>
      <w:r>
        <w:t xml:space="preserve"> inom myndigheten</w:t>
      </w:r>
      <w:r w:rsidRPr="00433E33">
        <w:t xml:space="preserve"> utse ett eller flera data</w:t>
      </w:r>
      <w:r>
        <w:softHyphen/>
      </w:r>
      <w:r w:rsidRPr="00433E33">
        <w:t>skyddsombud och anmäla till tillsynsmyndigheten när dataskydds</w:t>
      </w:r>
      <w:r>
        <w:softHyphen/>
      </w:r>
      <w:r w:rsidRPr="00433E33">
        <w:t>ombud utses och entledigas</w:t>
      </w:r>
      <w:r>
        <w:t>.</w:t>
      </w:r>
    </w:p>
    <w:p w14:paraId="780863E2" w14:textId="77777777" w:rsidR="000E3A6B" w:rsidRPr="00A76360" w:rsidRDefault="000E3A6B" w:rsidP="000E3A6B">
      <w:pPr>
        <w:pStyle w:val="Brdtextmedindrag"/>
        <w:rPr>
          <w:sz w:val="8"/>
          <w:szCs w:val="8"/>
        </w:rPr>
      </w:pPr>
    </w:p>
    <w:p w14:paraId="74ECCD49" w14:textId="77777777" w:rsidR="000E3A6B" w:rsidRDefault="000E3A6B" w:rsidP="000E3A6B">
      <w:pPr>
        <w:pStyle w:val="Brdtextmedindrag"/>
      </w:pPr>
      <w:r>
        <w:rPr>
          <w:b/>
        </w:rPr>
        <w:t>Utredn</w:t>
      </w:r>
      <w:r w:rsidRPr="0006285B">
        <w:rPr>
          <w:b/>
        </w:rPr>
        <w:t>ingens förslag</w:t>
      </w:r>
      <w:r>
        <w:rPr>
          <w:b/>
        </w:rPr>
        <w:t xml:space="preserve"> </w:t>
      </w:r>
      <w:r>
        <w:t>överensstämmer med regeringens.</w:t>
      </w:r>
    </w:p>
    <w:p w14:paraId="3B8C50D9" w14:textId="77777777" w:rsidR="000E3A6B" w:rsidRPr="00797EA7" w:rsidRDefault="000E3A6B" w:rsidP="000E3A6B">
      <w:pPr>
        <w:pStyle w:val="Brdtextmedindrag"/>
      </w:pPr>
      <w:r w:rsidRPr="008F5092">
        <w:rPr>
          <w:b/>
        </w:rPr>
        <w:t>Remissinstanserna</w:t>
      </w:r>
      <w:r>
        <w:rPr>
          <w:b/>
        </w:rPr>
        <w:t xml:space="preserve">: </w:t>
      </w:r>
      <w:r>
        <w:rPr>
          <w:i/>
        </w:rPr>
        <w:t xml:space="preserve">Datainspektionen </w:t>
      </w:r>
      <w:r w:rsidRPr="00AB5B99">
        <w:t>välkomnar förslaget att Säker</w:t>
      </w:r>
      <w:r>
        <w:softHyphen/>
      </w:r>
      <w:r w:rsidRPr="00AB5B99">
        <w:t>hetspolisen ska vara skyldig att utse dataskyddsombud</w:t>
      </w:r>
      <w:r>
        <w:rPr>
          <w:i/>
        </w:rPr>
        <w:t xml:space="preserve">. </w:t>
      </w:r>
      <w:r w:rsidRPr="00797EA7">
        <w:t>Övriga remissinstanser yttrar sig inte särskilt i denna del.</w:t>
      </w:r>
    </w:p>
    <w:p w14:paraId="11065AE5" w14:textId="77777777" w:rsidR="000E3A6B" w:rsidRDefault="000E3A6B" w:rsidP="000E3A6B">
      <w:pPr>
        <w:pStyle w:val="Brdtextmedindrag"/>
      </w:pPr>
      <w:r w:rsidRPr="00F11288">
        <w:rPr>
          <w:b/>
        </w:rPr>
        <w:t>Skäl</w:t>
      </w:r>
      <w:r>
        <w:rPr>
          <w:b/>
        </w:rPr>
        <w:t>en</w:t>
      </w:r>
      <w:r w:rsidRPr="00F11288">
        <w:rPr>
          <w:b/>
        </w:rPr>
        <w:t xml:space="preserve"> för regeringens förslag:</w:t>
      </w:r>
      <w:r>
        <w:rPr>
          <w:b/>
        </w:rPr>
        <w:t xml:space="preserve"> </w:t>
      </w:r>
      <w:r>
        <w:t>Enligt 3 kap. 13 § brottsdatalagen ska den personuppgiftsansvarige utse ett eller flera dataskyddsombud och anmäla till tillsynsmyndigheten när dataskyddsombud utses och entledi</w:t>
      </w:r>
      <w:r>
        <w:softHyphen/>
        <w:t>gas. Säkerhetspolisen har i dag enligt 6 kap. 5 § andra stycket polisdatalagen en skyldighet att utse personuppgiftsombud och bör liksom övriga brottsbekämpande myndigheter även fortsättningsvis vara skyldig att utse ett eller flera dataskyddsombud. En bestämmelse om skyldighet att utse dataskyddsombud bör därför tas in i den nya lagen.</w:t>
      </w:r>
    </w:p>
    <w:p w14:paraId="3BD9B04C" w14:textId="77777777" w:rsidR="000E3A6B" w:rsidRDefault="000E3A6B" w:rsidP="000E3A6B">
      <w:pPr>
        <w:pStyle w:val="Brdtextmedindrag"/>
      </w:pPr>
      <w:r>
        <w:t>Dataskyddsombud bör vara en anställd hos Säkerhetspolisen. Kraven på dataskyddsombudets kvalifikationer kan anges i förordning.</w:t>
      </w:r>
    </w:p>
    <w:p w14:paraId="294D3ACA" w14:textId="77777777" w:rsidR="000E3A6B" w:rsidRDefault="000E3A6B" w:rsidP="000E3A6B">
      <w:pPr>
        <w:pStyle w:val="Brdtextmedindrag"/>
      </w:pPr>
      <w:r>
        <w:t xml:space="preserve">Säkerhetspolisen bör </w:t>
      </w:r>
      <w:r w:rsidRPr="00A14B24">
        <w:t>anmäla till tillsynsmyndigheten vem som har ut</w:t>
      </w:r>
      <w:r>
        <w:softHyphen/>
      </w:r>
      <w:r w:rsidRPr="00A14B24">
        <w:t>setts till datask</w:t>
      </w:r>
      <w:r>
        <w:t>yddsombud och när ombudet entle</w:t>
      </w:r>
      <w:r w:rsidRPr="00A14B24">
        <w:t xml:space="preserve">digas. Det är viktigt att tillsynsmyndigheten får information om det, eftersom ombuden bl.a. ska ha till uppgift att samarbeta med tillsynsmyndigheten och fungera som kontaktpunkt för den i vissa </w:t>
      </w:r>
      <w:r>
        <w:t>fall (</w:t>
      </w:r>
      <w:r w:rsidRPr="0074376B">
        <w:t>avsnitt </w:t>
      </w:r>
      <w:r>
        <w:t>13.3.3</w:t>
      </w:r>
      <w:r w:rsidRPr="00A4303F">
        <w:t>).</w:t>
      </w:r>
    </w:p>
    <w:p w14:paraId="12D50F6F" w14:textId="77777777" w:rsidR="000E3A6B" w:rsidRPr="00A14B24" w:rsidRDefault="000E3A6B" w:rsidP="000E3A6B">
      <w:pPr>
        <w:pStyle w:val="Rubrik3"/>
      </w:pPr>
      <w:bookmarkStart w:id="265" w:name="_Toc478114944"/>
      <w:bookmarkStart w:id="266" w:name="_Toc507082879"/>
      <w:bookmarkStart w:id="267" w:name="_Toc507088293"/>
      <w:bookmarkStart w:id="268" w:name="_Toc511035583"/>
      <w:bookmarkStart w:id="269" w:name="_Toc9328366"/>
      <w:bookmarkStart w:id="270" w:name="_Toc17451436"/>
      <w:r w:rsidRPr="00A14B24">
        <w:t>Dataskyddsombudens arbetsuppgifter</w:t>
      </w:r>
      <w:bookmarkEnd w:id="265"/>
      <w:bookmarkEnd w:id="266"/>
      <w:bookmarkEnd w:id="267"/>
      <w:bookmarkEnd w:id="268"/>
      <w:bookmarkEnd w:id="269"/>
      <w:bookmarkEnd w:id="270"/>
    </w:p>
    <w:p w14:paraId="12BDC3B5" w14:textId="77777777" w:rsidR="000E3A6B" w:rsidRDefault="000E3A6B" w:rsidP="000E3A6B">
      <w:pPr>
        <w:pStyle w:val="Brdtextram"/>
      </w:pPr>
      <w:r w:rsidRPr="00420062">
        <w:rPr>
          <w:b/>
        </w:rPr>
        <w:t>Regeringens förslag:</w:t>
      </w:r>
      <w:r>
        <w:t xml:space="preserve"> </w:t>
      </w:r>
      <w:r w:rsidRPr="00A14B24">
        <w:t>Dataskyddsombud ska ha vissa i lagen angivna arbetsuppgifter.</w:t>
      </w:r>
    </w:p>
    <w:p w14:paraId="1509BAF1" w14:textId="77777777" w:rsidR="000E3A6B" w:rsidRPr="00A76360" w:rsidRDefault="000E3A6B" w:rsidP="000E3A6B">
      <w:pPr>
        <w:pStyle w:val="Brdtextmedindrag"/>
        <w:rPr>
          <w:sz w:val="8"/>
          <w:szCs w:val="8"/>
        </w:rPr>
      </w:pPr>
    </w:p>
    <w:p w14:paraId="31556E44" w14:textId="77777777" w:rsidR="000E3A6B" w:rsidRDefault="000E3A6B" w:rsidP="000E3A6B">
      <w:pPr>
        <w:pStyle w:val="Brdtextmedindrag"/>
      </w:pPr>
      <w:r w:rsidRPr="0006285B">
        <w:rPr>
          <w:b/>
        </w:rPr>
        <w:t>Utredningens förslag</w:t>
      </w:r>
      <w:r>
        <w:rPr>
          <w:b/>
        </w:rPr>
        <w:t xml:space="preserve"> </w:t>
      </w:r>
      <w:r>
        <w:t>överensstämmer i huvudsak med regeringens. Enligt utredningens förslag ska dataskyddsombud vara skyldiga att an</w:t>
      </w:r>
      <w:r>
        <w:softHyphen/>
        <w:t xml:space="preserve">mäla till tillsynsmyndigheten om Säkerhetspolisen bryter mot bestämmelser för behandling av personuppgifter och rättelse inte vidtas. </w:t>
      </w:r>
    </w:p>
    <w:p w14:paraId="357401D1" w14:textId="77777777" w:rsidR="000E3A6B" w:rsidRDefault="000E3A6B" w:rsidP="000E3A6B">
      <w:pPr>
        <w:pStyle w:val="Brdtextmedindrag"/>
      </w:pPr>
      <w:r w:rsidRPr="008F5092">
        <w:rPr>
          <w:b/>
        </w:rPr>
        <w:t>Remissinstanserna</w:t>
      </w:r>
      <w:r>
        <w:rPr>
          <w:b/>
        </w:rPr>
        <w:t xml:space="preserve"> </w:t>
      </w:r>
      <w:r>
        <w:t>yttrar sig inte särskilt i denna del.</w:t>
      </w:r>
    </w:p>
    <w:p w14:paraId="3E7683F8" w14:textId="77777777" w:rsidR="000E3A6B" w:rsidRDefault="000E3A6B" w:rsidP="000E3A6B">
      <w:pPr>
        <w:pStyle w:val="Rubrik4utannumrering"/>
      </w:pPr>
      <w:r w:rsidRPr="006F1064">
        <w:t xml:space="preserve">Skälen för regeringens förslag </w:t>
      </w:r>
    </w:p>
    <w:p w14:paraId="63B1A126" w14:textId="77777777" w:rsidR="000E3A6B" w:rsidRPr="006F1064" w:rsidRDefault="000E3A6B" w:rsidP="000E3A6B">
      <w:pPr>
        <w:pStyle w:val="Rubrik5utannumrering"/>
        <w:spacing w:before="0"/>
      </w:pPr>
      <w:r w:rsidRPr="006F1064">
        <w:t>Nuvarande reglering</w:t>
      </w:r>
    </w:p>
    <w:p w14:paraId="308029C3" w14:textId="77777777" w:rsidR="000E3A6B" w:rsidRDefault="000E3A6B" w:rsidP="000E3A6B">
      <w:pPr>
        <w:pStyle w:val="Brdtext"/>
      </w:pPr>
      <w:r w:rsidRPr="006F1064">
        <w:t>Enligt 38–40 §§ personuppgiftslagen ska personuppgiftsombud självstän</w:t>
      </w:r>
      <w:r w:rsidRPr="006F1064">
        <w:softHyphen/>
        <w:t>digt se till att den personuppgiftsansvarige behandlar personuppgifter på ett lagligt och korrekt sätt och i enlighet med god sed och påpeka eventu</w:t>
      </w:r>
      <w:r w:rsidRPr="006F1064">
        <w:softHyphen/>
        <w:t>ella brister. Har personuppgiftsombudet anledning att misstänka att den personuppgiftsansvarige bryter mot de bestämmelser som gäller för be</w:t>
      </w:r>
      <w:r w:rsidRPr="006F1064">
        <w:softHyphen/>
        <w:t>handlingen av personuppgifter, och vidtas inte rättelse efter påpekande, ska ombudet anmäla det till tillsynsmyndigheten. Personuppgiftsombud ska även i övrigt samråda med tillsynsmyndigheten. Personuppgifts</w:t>
      </w:r>
      <w:r>
        <w:softHyphen/>
        <w:t>ombu</w:t>
      </w:r>
      <w:r w:rsidRPr="006F1064">
        <w:t>den ska också föra förteckning över de behandlingar som den per</w:t>
      </w:r>
      <w:r>
        <w:softHyphen/>
      </w:r>
      <w:r w:rsidRPr="006F1064">
        <w:t>sonupp</w:t>
      </w:r>
      <w:r w:rsidRPr="006F1064">
        <w:softHyphen/>
        <w:t>giftsansvarige utför och som skulle ha omfattats av anmälnings</w:t>
      </w:r>
      <w:r>
        <w:softHyphen/>
      </w:r>
      <w:r w:rsidRPr="006F1064">
        <w:t>skyldighet om inte ombudet hade funnits. Personuppgifts</w:t>
      </w:r>
      <w:r>
        <w:softHyphen/>
      </w:r>
      <w:r w:rsidRPr="006F1064">
        <w:t>ombud ska dessutom hjälpa registrerade att få rättelse när det finns anledning att misstänka att behand</w:t>
      </w:r>
      <w:r w:rsidRPr="006F1064">
        <w:softHyphen/>
        <w:t>lade personuppgifter är felaktiga eller ofullständiga.</w:t>
      </w:r>
      <w:r>
        <w:t xml:space="preserve"> Dessa bestämmelser gäller för Säkerhetspolisen genom hänvis</w:t>
      </w:r>
      <w:r>
        <w:softHyphen/>
        <w:t>ningar i 2 kap. 2 § första stycket 9 och 6 kap. 4 § 1 polisdatalagen.</w:t>
      </w:r>
    </w:p>
    <w:p w14:paraId="3FCEFA74" w14:textId="77777777" w:rsidR="000E3A6B" w:rsidRDefault="000E3A6B" w:rsidP="000E3A6B">
      <w:pPr>
        <w:pStyle w:val="Rubrik5utannumrering"/>
      </w:pPr>
      <w:r>
        <w:t>Ombudens arbetsuppgifter bör vara desamma som enligt brottsdatalagen</w:t>
      </w:r>
    </w:p>
    <w:p w14:paraId="026AFB1A" w14:textId="77777777" w:rsidR="000E3A6B" w:rsidRDefault="000E3A6B" w:rsidP="000E3A6B">
      <w:pPr>
        <w:pStyle w:val="Brdtext"/>
      </w:pPr>
      <w:r w:rsidRPr="006F1064">
        <w:t>Dataskyddsombudens roll påminner i stora delar om personuppgifts</w:t>
      </w:r>
      <w:r>
        <w:softHyphen/>
        <w:t>om</w:t>
      </w:r>
      <w:r>
        <w:softHyphen/>
        <w:t>bu</w:t>
      </w:r>
      <w:r w:rsidRPr="006F1064">
        <w:t xml:space="preserve">dens. Dataskyddsombuden har dock genom </w:t>
      </w:r>
      <w:r>
        <w:t>brottsdatalagen</w:t>
      </w:r>
      <w:r w:rsidRPr="006F1064">
        <w:t xml:space="preserve"> fått delvis nya arbetsuppgifter och en något förändrad roll. Flertalet av de arbets</w:t>
      </w:r>
      <w:r>
        <w:softHyphen/>
      </w:r>
      <w:r w:rsidRPr="006F1064">
        <w:t>uppgifter som ska anförtros dataskyddsombud har t.ex.</w:t>
      </w:r>
      <w:r w:rsidRPr="006F1064" w:rsidDel="00B3072D">
        <w:t xml:space="preserve"> </w:t>
      </w:r>
      <w:r w:rsidRPr="006F1064">
        <w:t>karaktären av intern rådgiv</w:t>
      </w:r>
      <w:r w:rsidRPr="006F1064">
        <w:softHyphen/>
        <w:t>ning, vilket inte är fallet i dag. Dataskyddsombuden har också</w:t>
      </w:r>
      <w:r w:rsidRPr="006F1064" w:rsidDel="004949AE">
        <w:t xml:space="preserve"> </w:t>
      </w:r>
      <w:r w:rsidRPr="006F1064">
        <w:t>fått ett tyd</w:t>
      </w:r>
      <w:r w:rsidRPr="006F1064">
        <w:softHyphen/>
        <w:t>ligare uppdrag att bistå tillsynsmyndigheten.</w:t>
      </w:r>
      <w:r>
        <w:t xml:space="preserve"> </w:t>
      </w:r>
      <w:r w:rsidRPr="005F5AA1">
        <w:t>Eftersom dataskyddsombudens arbetsuppgifter bör vara enhetliga bör bestämmel</w:t>
      </w:r>
      <w:r>
        <w:softHyphen/>
      </w:r>
      <w:r w:rsidRPr="005F5AA1">
        <w:t>ser motsvarande 3 kap. 14 §</w:t>
      </w:r>
      <w:r>
        <w:t xml:space="preserve"> </w:t>
      </w:r>
      <w:r w:rsidRPr="005F5AA1">
        <w:t>brottsdatalagen tas in i den nya lagen.</w:t>
      </w:r>
      <w:r>
        <w:t xml:space="preserve"> </w:t>
      </w:r>
      <w:r w:rsidRPr="005F5AA1">
        <w:t>Säker</w:t>
      </w:r>
      <w:r>
        <w:softHyphen/>
      </w:r>
      <w:r w:rsidRPr="005F5AA1">
        <w:t>hetspolisens data</w:t>
      </w:r>
      <w:r w:rsidRPr="005F5AA1">
        <w:softHyphen/>
        <w:t>skyddsombud kommer därmed att få en något förändrad roll och några fler arbetsuppgifter</w:t>
      </w:r>
      <w:r>
        <w:t>.</w:t>
      </w:r>
    </w:p>
    <w:p w14:paraId="5D2FC872" w14:textId="77777777" w:rsidR="000E3A6B" w:rsidRDefault="000E3A6B" w:rsidP="000E3A6B">
      <w:pPr>
        <w:pStyle w:val="Brdtextmedindrag"/>
      </w:pPr>
      <w:r>
        <w:t xml:space="preserve">I den nya lagen bör det således föreskrivas </w:t>
      </w:r>
      <w:r w:rsidRPr="005F5AA1">
        <w:t>att dataskyddsombud själv</w:t>
      </w:r>
      <w:r>
        <w:softHyphen/>
      </w:r>
      <w:r w:rsidRPr="005F5AA1">
        <w:t xml:space="preserve">ständigt ska kontrollera att </w:t>
      </w:r>
      <w:r>
        <w:t>Säkerhetspolisen</w:t>
      </w:r>
      <w:r w:rsidRPr="005F5AA1">
        <w:t xml:space="preserve"> behandlar person</w:t>
      </w:r>
      <w:r>
        <w:softHyphen/>
        <w:t>uppgifter för</w:t>
      </w:r>
      <w:r w:rsidRPr="005F5AA1">
        <w:t>fattningsenligt och på ett korrekt sätt</w:t>
      </w:r>
      <w:r w:rsidRPr="005F5AA1" w:rsidDel="001E7232">
        <w:t xml:space="preserve"> </w:t>
      </w:r>
      <w:r w:rsidRPr="005F5AA1">
        <w:t xml:space="preserve">och i övrigt fullgör de skyldigheter som åligger </w:t>
      </w:r>
      <w:r>
        <w:t xml:space="preserve">myndigheten som </w:t>
      </w:r>
      <w:r w:rsidRPr="005F5AA1">
        <w:t>personuppgiftsansvarig</w:t>
      </w:r>
      <w:r>
        <w:t xml:space="preserve">. </w:t>
      </w:r>
      <w:r w:rsidRPr="005F5AA1">
        <w:t>Självständighets</w:t>
      </w:r>
      <w:r>
        <w:softHyphen/>
      </w:r>
      <w:r w:rsidRPr="005F5AA1">
        <w:t xml:space="preserve">kravet innebär att </w:t>
      </w:r>
      <w:r>
        <w:t>Säkerhetspolisen</w:t>
      </w:r>
      <w:r w:rsidRPr="005F5AA1">
        <w:t xml:space="preserve"> inte bör utse ett ombud som har en alltför underordnad ställning i organisationen. För att ombude</w:t>
      </w:r>
      <w:r>
        <w:t>t</w:t>
      </w:r>
      <w:r w:rsidRPr="005F5AA1">
        <w:t xml:space="preserve"> </w:t>
      </w:r>
      <w:r>
        <w:t>ska vara obero</w:t>
      </w:r>
      <w:r w:rsidRPr="005F5AA1">
        <w:t>ende måste han eller hon också ha tillräckliga kvalifikationer och kunskaper f</w:t>
      </w:r>
      <w:r>
        <w:t>ör att kunna utföra sina arbets</w:t>
      </w:r>
      <w:r w:rsidRPr="005F5AA1">
        <w:t>uppgifter på ett självstän</w:t>
      </w:r>
      <w:r>
        <w:softHyphen/>
      </w:r>
      <w:r w:rsidRPr="005F5AA1">
        <w:t>digt sätt.</w:t>
      </w:r>
    </w:p>
    <w:p w14:paraId="0D299982" w14:textId="77777777" w:rsidR="000E3A6B" w:rsidRDefault="000E3A6B" w:rsidP="000E3A6B">
      <w:pPr>
        <w:pStyle w:val="Brdtextmedindrag"/>
      </w:pPr>
      <w:r w:rsidRPr="005F5AA1">
        <w:t xml:space="preserve">Dataskyddsombud bör </w:t>
      </w:r>
      <w:r>
        <w:t xml:space="preserve">vidare </w:t>
      </w:r>
      <w:r w:rsidRPr="005F5AA1">
        <w:t xml:space="preserve">informera och ge råd till </w:t>
      </w:r>
      <w:r>
        <w:t>Säkerhetspoli</w:t>
      </w:r>
      <w:r>
        <w:softHyphen/>
        <w:t>sen</w:t>
      </w:r>
      <w:r w:rsidRPr="005F5AA1">
        <w:t xml:space="preserve"> och de som behandlar personuppgifter under </w:t>
      </w:r>
      <w:r>
        <w:t>myndighetens</w:t>
      </w:r>
      <w:r w:rsidRPr="005F5AA1">
        <w:t xml:space="preserve"> ledning om deras skyldigheter enligt lagen och andra författningar som rör per</w:t>
      </w:r>
      <w:r>
        <w:softHyphen/>
      </w:r>
      <w:r w:rsidRPr="005F5AA1">
        <w:t>sonupp</w:t>
      </w:r>
      <w:r w:rsidRPr="005F5AA1">
        <w:softHyphen/>
        <w:t xml:space="preserve">giftsbehandling. Det handlar främst om att göra </w:t>
      </w:r>
      <w:r>
        <w:t>Säkerhetspolisen</w:t>
      </w:r>
      <w:r w:rsidRPr="005F5AA1">
        <w:t xml:space="preserve"> och medarbetarna medvetna om vad de i olika situationer är skyldiga att göra, t.ex. att informera registrerade, att ha säkerhetsrutiner och att doku</w:t>
      </w:r>
      <w:r>
        <w:softHyphen/>
      </w:r>
      <w:r w:rsidRPr="005F5AA1">
        <w:t xml:space="preserve">mentera personuppgiftsbehandlingen. Om </w:t>
      </w:r>
      <w:r>
        <w:t>Säkerhetspolisen</w:t>
      </w:r>
      <w:r w:rsidRPr="005F5AA1">
        <w:t xml:space="preserve"> begär det ska ombudet ge råd vid</w:t>
      </w:r>
      <w:r>
        <w:t xml:space="preserve"> en konsekvensbedömning och kon</w:t>
      </w:r>
      <w:r w:rsidRPr="005F5AA1">
        <w:t>trollera att bedöm</w:t>
      </w:r>
      <w:r>
        <w:softHyphen/>
      </w:r>
      <w:r w:rsidRPr="005F5AA1">
        <w:t>ningen genomförs på rätt sätt.</w:t>
      </w:r>
      <w:r w:rsidRPr="00433B3A">
        <w:t xml:space="preserve"> </w:t>
      </w:r>
    </w:p>
    <w:p w14:paraId="0FF2BD69" w14:textId="77777777" w:rsidR="000E3A6B" w:rsidRDefault="000E3A6B" w:rsidP="000E3A6B">
      <w:pPr>
        <w:pStyle w:val="Brdtextmedindrag"/>
      </w:pPr>
      <w:r w:rsidRPr="00AE1EC4">
        <w:t xml:space="preserve">Dataskyddsombudens roll påminner </w:t>
      </w:r>
      <w:r>
        <w:t xml:space="preserve">i dessa delar </w:t>
      </w:r>
      <w:r w:rsidRPr="00AE1EC4">
        <w:t>om internrevisorers. För att omb</w:t>
      </w:r>
      <w:r>
        <w:t>u</w:t>
      </w:r>
      <w:r w:rsidRPr="00AE1EC4">
        <w:t>den ska kunna utöva intern kontroll bör de inte ges arbets</w:t>
      </w:r>
      <w:r>
        <w:softHyphen/>
      </w:r>
      <w:r w:rsidRPr="00AE1EC4">
        <w:t xml:space="preserve">uppgifter som kan komma i konflikt med kontrolluppgiften. Det kan t.ex. vara olämpligt att låta dataskyddsombud utbilda personalen eller ansvara för att den får annan information, eftersom det är åtgärder som omfattas av den interna granskningen. Det är </w:t>
      </w:r>
      <w:r>
        <w:t>v</w:t>
      </w:r>
      <w:r w:rsidRPr="00AE1EC4">
        <w:t>iktigt att dataskyddsombudet trots sin dubbla roll kan utöva kontrollen på ett oberoende sätt.</w:t>
      </w:r>
    </w:p>
    <w:p w14:paraId="6E592CEC" w14:textId="77777777" w:rsidR="000E3A6B" w:rsidRPr="005F5AA1" w:rsidRDefault="000E3A6B" w:rsidP="000E3A6B">
      <w:pPr>
        <w:pStyle w:val="Brdtextmedindrag"/>
      </w:pPr>
      <w:r w:rsidRPr="004442A7">
        <w:t>Enligt personuppgiftslagen ska ett personuppgi</w:t>
      </w:r>
      <w:r>
        <w:t>ftsombud anmäla till till</w:t>
      </w:r>
      <w:r w:rsidRPr="004442A7">
        <w:t>synsmyndigheten om han eller hon misstänker att den personuppgifts</w:t>
      </w:r>
      <w:r>
        <w:softHyphen/>
        <w:t>an</w:t>
      </w:r>
      <w:r w:rsidRPr="004442A7">
        <w:t xml:space="preserve">svarige bryter mot gällande bestämmelser och inte vidtar rättelse. Som utredningen påpekar är det viktigt att dataskyddsombud uppmärksammar tillsynsmyndigheten på eventuella problem och brister, särskilt om den personuppgiftsansvarige inte rättar sig efter ombudets påpekanden. </w:t>
      </w:r>
      <w:r>
        <w:t>Med hänsyn till att</w:t>
      </w:r>
      <w:r w:rsidRPr="004442A7">
        <w:t xml:space="preserve"> motsvarande anmälningsskyldighet </w:t>
      </w:r>
      <w:r>
        <w:t xml:space="preserve">inte </w:t>
      </w:r>
      <w:r w:rsidRPr="004442A7">
        <w:t>gäller på data</w:t>
      </w:r>
      <w:r>
        <w:softHyphen/>
      </w:r>
      <w:r w:rsidRPr="004442A7">
        <w:t xml:space="preserve">skyddsförordningens område </w:t>
      </w:r>
      <w:r>
        <w:t>var det</w:t>
      </w:r>
      <w:r w:rsidRPr="004442A7">
        <w:t xml:space="preserve"> enligt regeringen inte motiverat att införa en sådan skyldighet </w:t>
      </w:r>
      <w:r>
        <w:t>i</w:t>
      </w:r>
      <w:r w:rsidRPr="004442A7">
        <w:t xml:space="preserve"> </w:t>
      </w:r>
      <w:r>
        <w:t>brottsdatalagen (prop. 2017/18:232</w:t>
      </w:r>
      <w:r w:rsidRPr="004442A7">
        <w:t xml:space="preserve"> </w:t>
      </w:r>
      <w:r>
        <w:t>s. 210)</w:t>
      </w:r>
      <w:r w:rsidRPr="004442A7">
        <w:t xml:space="preserve">. </w:t>
      </w:r>
      <w:r>
        <w:t xml:space="preserve">Någon sådan anmälningsskyldighet bör därför inte heller införas i den nya lagen. </w:t>
      </w:r>
    </w:p>
    <w:p w14:paraId="6E1D5A62" w14:textId="77777777" w:rsidR="000E3A6B" w:rsidRDefault="000E3A6B" w:rsidP="000E3A6B">
      <w:pPr>
        <w:pStyle w:val="Brdtextmedindrag"/>
      </w:pPr>
      <w:r w:rsidRPr="00AE1EC4">
        <w:t xml:space="preserve">Dataskyddsombud </w:t>
      </w:r>
      <w:r>
        <w:t>bör</w:t>
      </w:r>
      <w:r w:rsidRPr="00AE1EC4">
        <w:t xml:space="preserve"> även</w:t>
      </w:r>
      <w:r w:rsidRPr="00AE1EC4" w:rsidDel="00FB5174">
        <w:t xml:space="preserve"> </w:t>
      </w:r>
      <w:r w:rsidRPr="00AE1EC4">
        <w:t>samarbeta med</w:t>
      </w:r>
      <w:r w:rsidRPr="00AE1EC4" w:rsidDel="00FB5174">
        <w:t xml:space="preserve"> </w:t>
      </w:r>
      <w:r w:rsidRPr="00AE1EC4">
        <w:t>och fungera som kontakt</w:t>
      </w:r>
      <w:r w:rsidRPr="00AE1EC4">
        <w:softHyphen/>
        <w:t>punkt för tillsynsmyndigheten i frågor som rör behandling av personupp</w:t>
      </w:r>
      <w:r w:rsidRPr="00AE1EC4">
        <w:softHyphen/>
        <w:t xml:space="preserve">gifter. Det gäller särskilt vid sådant förhandssamråd som avses i </w:t>
      </w:r>
      <w:r w:rsidRPr="00DA4515">
        <w:t>av</w:t>
      </w:r>
      <w:r w:rsidRPr="00DA4515">
        <w:softHyphen/>
        <w:t>snitt </w:t>
      </w:r>
      <w:r w:rsidRPr="00DA4515" w:rsidDel="00DA4515">
        <w:t>13.</w:t>
      </w:r>
      <w:r>
        <w:t>2.5.</w:t>
      </w:r>
      <w:r w:rsidRPr="00AE1EC4">
        <w:t xml:space="preserve"> Samarbetet innebär också att ombude</w:t>
      </w:r>
      <w:r>
        <w:t>t</w:t>
      </w:r>
      <w:r w:rsidRPr="00AE1EC4">
        <w:t>, när det är lämp</w:t>
      </w:r>
      <w:r w:rsidRPr="00AE1EC4">
        <w:softHyphen/>
        <w:t>ligt, ska samråda med tillsynsmyndigheten även i andra frågor som rör person</w:t>
      </w:r>
      <w:r>
        <w:softHyphen/>
      </w:r>
      <w:r w:rsidRPr="00AE1EC4">
        <w:t>uppgiftsbehandling.</w:t>
      </w:r>
    </w:p>
    <w:p w14:paraId="77215D28" w14:textId="77777777" w:rsidR="000E3A6B" w:rsidRPr="00AE1EC4" w:rsidRDefault="000E3A6B" w:rsidP="000E3A6B">
      <w:pPr>
        <w:pStyle w:val="Brdtextmedindrag"/>
      </w:pPr>
      <w:r>
        <w:t>D</w:t>
      </w:r>
      <w:r w:rsidRPr="004442A7" w:rsidDel="008E6BC0">
        <w:t>ataskyddsombud</w:t>
      </w:r>
      <w:r>
        <w:t xml:space="preserve"> bör också</w:t>
      </w:r>
      <w:r w:rsidRPr="004442A7" w:rsidDel="008E6BC0">
        <w:t xml:space="preserve"> ha samma roll i förhållande till enskilda som personuppgiftsombud har i dag. </w:t>
      </w:r>
      <w:r>
        <w:t>De bör därför</w:t>
      </w:r>
      <w:r w:rsidDel="008E6BC0">
        <w:t xml:space="preserve"> vara kontaktpunkt för enskilda i frågor som rör behandling av personuppgifter.</w:t>
      </w:r>
    </w:p>
    <w:p w14:paraId="55FFB59A" w14:textId="77777777" w:rsidR="000E3A6B" w:rsidRPr="00B56C1A" w:rsidRDefault="000E3A6B" w:rsidP="000E3A6B">
      <w:pPr>
        <w:pStyle w:val="Rubrik5utannumrering"/>
      </w:pPr>
      <w:r w:rsidRPr="00B56C1A">
        <w:t>Dataskyddsombudens verksamhet ska underlättas</w:t>
      </w:r>
    </w:p>
    <w:p w14:paraId="4DE6A857" w14:textId="77777777" w:rsidR="000E3A6B" w:rsidRPr="00B56C1A" w:rsidRDefault="000E3A6B" w:rsidP="000E3A6B">
      <w:pPr>
        <w:pStyle w:val="Brdtext"/>
      </w:pPr>
      <w:r w:rsidRPr="00B56C1A">
        <w:t xml:space="preserve">För att dataskyddsombuden ska kunna utföra sina arbetsuppgifter krävs det att </w:t>
      </w:r>
      <w:r>
        <w:t>Säkerhetspolisen</w:t>
      </w:r>
      <w:r w:rsidRPr="00B56C1A">
        <w:t xml:space="preserve"> gör det möjligt och tillhandahåller de resurser som</w:t>
      </w:r>
      <w:r>
        <w:t xml:space="preserve"> ombuden behöver, genom att </w:t>
      </w:r>
      <w:r w:rsidRPr="00B56C1A">
        <w:t>t.ex. göra ombudet delaktig i frågor och besl</w:t>
      </w:r>
      <w:r>
        <w:t>ut som rör behandling av person</w:t>
      </w:r>
      <w:r w:rsidRPr="00B56C1A">
        <w:t xml:space="preserve">uppgifter. Ombuden bör också få tillgång till all dokumentation gällande personuppgiftsbehandlingen och, i den utsträckning det behövs, tillgång till </w:t>
      </w:r>
      <w:r w:rsidRPr="00B56C1A" w:rsidDel="00256F07">
        <w:t>de</w:t>
      </w:r>
      <w:r w:rsidRPr="00B56C1A">
        <w:t xml:space="preserve"> personuppgifter som behandlas. </w:t>
      </w:r>
      <w:r>
        <w:t>Säkerhetspolisen</w:t>
      </w:r>
      <w:r w:rsidRPr="00B56C1A">
        <w:t xml:space="preserve"> bör även se till att ombudet ges utrymme för vidareut</w:t>
      </w:r>
      <w:r>
        <w:softHyphen/>
      </w:r>
      <w:r w:rsidRPr="00B56C1A">
        <w:t>bildning och annan kun</w:t>
      </w:r>
      <w:r w:rsidRPr="00B56C1A">
        <w:softHyphen/>
        <w:t>skapsinhämtning. Bestämmelser om det</w:t>
      </w:r>
      <w:r>
        <w:t>ta</w:t>
      </w:r>
      <w:r w:rsidRPr="00B56C1A">
        <w:t xml:space="preserve"> kan tas in i för</w:t>
      </w:r>
      <w:r w:rsidRPr="00B56C1A">
        <w:softHyphen/>
        <w:t>ordning.</w:t>
      </w:r>
    </w:p>
    <w:p w14:paraId="24D4F1D1" w14:textId="77777777" w:rsidR="000E3A6B" w:rsidRPr="00A14B24" w:rsidRDefault="000E3A6B" w:rsidP="000E3A6B">
      <w:pPr>
        <w:pStyle w:val="Rubrik2"/>
      </w:pPr>
      <w:bookmarkStart w:id="271" w:name="_Toc478114945"/>
      <w:bookmarkStart w:id="272" w:name="_Toc507082880"/>
      <w:bookmarkStart w:id="273" w:name="_Toc507088294"/>
      <w:bookmarkStart w:id="274" w:name="_Toc511035584"/>
      <w:bookmarkStart w:id="275" w:name="_Toc9328367"/>
      <w:bookmarkStart w:id="276" w:name="_Toc17451437"/>
      <w:r w:rsidRPr="00343DCD">
        <w:t>Personuppgiftsbiträden</w:t>
      </w:r>
      <w:bookmarkEnd w:id="271"/>
      <w:bookmarkEnd w:id="272"/>
      <w:bookmarkEnd w:id="273"/>
      <w:bookmarkEnd w:id="274"/>
      <w:bookmarkEnd w:id="275"/>
      <w:bookmarkEnd w:id="276"/>
    </w:p>
    <w:p w14:paraId="184D9B19" w14:textId="77777777" w:rsidR="000E3A6B" w:rsidRPr="00A14B24" w:rsidRDefault="000E3A6B" w:rsidP="000E3A6B">
      <w:pPr>
        <w:pStyle w:val="Rubrik3"/>
        <w:spacing w:before="0"/>
      </w:pPr>
      <w:bookmarkStart w:id="277" w:name="_Toc478114946"/>
      <w:bookmarkStart w:id="278" w:name="_Toc507082881"/>
      <w:bookmarkStart w:id="279" w:name="_Toc507088295"/>
      <w:bookmarkStart w:id="280" w:name="_Toc511035585"/>
      <w:bookmarkStart w:id="281" w:name="_Toc9328368"/>
      <w:bookmarkStart w:id="282" w:name="_Toc17451438"/>
      <w:r>
        <w:t>D</w:t>
      </w:r>
      <w:r w:rsidRPr="00A14B24">
        <w:t xml:space="preserve">efinition av </w:t>
      </w:r>
      <w:r w:rsidRPr="00343DCD">
        <w:t>personuppgiftsbiträde</w:t>
      </w:r>
      <w:bookmarkEnd w:id="277"/>
      <w:bookmarkEnd w:id="278"/>
      <w:bookmarkEnd w:id="279"/>
      <w:bookmarkEnd w:id="280"/>
      <w:bookmarkEnd w:id="281"/>
      <w:bookmarkEnd w:id="282"/>
    </w:p>
    <w:p w14:paraId="7443BC16" w14:textId="77777777" w:rsidR="000E3A6B" w:rsidRPr="00A76360" w:rsidRDefault="000E3A6B" w:rsidP="000E3A6B">
      <w:pPr>
        <w:pStyle w:val="Brdtextram"/>
      </w:pPr>
      <w:r w:rsidRPr="00420062">
        <w:rPr>
          <w:b/>
        </w:rPr>
        <w:t>Regeringens förslag:</w:t>
      </w:r>
      <w:r>
        <w:t xml:space="preserve"> </w:t>
      </w:r>
      <w:r w:rsidRPr="00A14B24">
        <w:t>Personuppgiftsbiträde ska i lagen definieras som den som behandlar personuppgifter för den personuppgiftsansva</w:t>
      </w:r>
      <w:r>
        <w:softHyphen/>
      </w:r>
      <w:r w:rsidRPr="00A14B24">
        <w:t>riges räkning.</w:t>
      </w:r>
    </w:p>
    <w:p w14:paraId="6593860F" w14:textId="77777777" w:rsidR="000E3A6B" w:rsidRPr="00A76360" w:rsidRDefault="000E3A6B" w:rsidP="000E3A6B">
      <w:pPr>
        <w:pStyle w:val="Brdtextmedindrag"/>
        <w:rPr>
          <w:sz w:val="8"/>
          <w:szCs w:val="8"/>
        </w:rPr>
      </w:pPr>
    </w:p>
    <w:p w14:paraId="678AE735" w14:textId="77777777" w:rsidR="000E3A6B" w:rsidRDefault="000E3A6B" w:rsidP="000E3A6B">
      <w:pPr>
        <w:pStyle w:val="Brdtextmedindrag"/>
      </w:pPr>
      <w:r w:rsidRPr="0006285B">
        <w:rPr>
          <w:b/>
        </w:rPr>
        <w:t>Utredningens förslag</w:t>
      </w:r>
      <w:r>
        <w:rPr>
          <w:b/>
        </w:rPr>
        <w:t xml:space="preserve"> </w:t>
      </w:r>
      <w:r w:rsidRPr="00343DCD">
        <w:t xml:space="preserve">överensstämmer </w:t>
      </w:r>
      <w:r>
        <w:t xml:space="preserve">delvis </w:t>
      </w:r>
      <w:r w:rsidRPr="00343DCD">
        <w:t>med regeringens.</w:t>
      </w:r>
      <w:r>
        <w:t xml:space="preserve"> Enligt utredningens förslag ska personuppgiftsbiträde definieras som den som, med stöd av ett skriftligt avtal eller annan skriftlig överenskommelse, be</w:t>
      </w:r>
      <w:r>
        <w:softHyphen/>
        <w:t xml:space="preserve">handlar personuppgifter för den personuppgiftsansvariges räkning. </w:t>
      </w:r>
    </w:p>
    <w:p w14:paraId="56D4BC76" w14:textId="77777777" w:rsidR="000E3A6B" w:rsidRPr="00C54260" w:rsidRDefault="000E3A6B" w:rsidP="000E3A6B">
      <w:pPr>
        <w:pStyle w:val="Brdtextmedindrag"/>
      </w:pPr>
      <w:r w:rsidRPr="00343DCD">
        <w:rPr>
          <w:b/>
        </w:rPr>
        <w:t>Remissinstansern</w:t>
      </w:r>
      <w:r>
        <w:rPr>
          <w:b/>
        </w:rPr>
        <w:t xml:space="preserve">a </w:t>
      </w:r>
      <w:r>
        <w:t>yttrar sig inte särskilt i denna del.</w:t>
      </w:r>
    </w:p>
    <w:p w14:paraId="3A4EDD66" w14:textId="77777777" w:rsidR="000E3A6B" w:rsidRPr="00A14B24" w:rsidRDefault="000E3A6B" w:rsidP="000E3A6B">
      <w:pPr>
        <w:pStyle w:val="Brdtextmedindrag"/>
      </w:pPr>
      <w:r w:rsidRPr="00A14B24">
        <w:rPr>
          <w:b/>
        </w:rPr>
        <w:t xml:space="preserve">Skälen för </w:t>
      </w:r>
      <w:r>
        <w:rPr>
          <w:b/>
        </w:rPr>
        <w:t>regerin</w:t>
      </w:r>
      <w:r w:rsidRPr="00A14B24">
        <w:rPr>
          <w:b/>
        </w:rPr>
        <w:t>gens förslag:</w:t>
      </w:r>
      <w:r w:rsidRPr="00A14B24">
        <w:t xml:space="preserve"> </w:t>
      </w:r>
      <w:r>
        <w:t>I 1 kap. 6 § brottsdatalagen definieras p</w:t>
      </w:r>
      <w:r w:rsidRPr="00A14B24">
        <w:t xml:space="preserve">ersonuppgiftsbiträde </w:t>
      </w:r>
      <w:r>
        <w:t>som den som</w:t>
      </w:r>
      <w:r w:rsidRPr="00C54260">
        <w:t xml:space="preserve"> behandlar personuppgif</w:t>
      </w:r>
      <w:r>
        <w:t>ter för den personuppgiftsansva</w:t>
      </w:r>
      <w:r w:rsidRPr="00C54260">
        <w:t>riges räkning.</w:t>
      </w:r>
      <w:r>
        <w:t xml:space="preserve"> Definitionen</w:t>
      </w:r>
      <w:r w:rsidRPr="00A14B24">
        <w:t xml:space="preserve"> motsvar</w:t>
      </w:r>
      <w:r>
        <w:t>ar 3 § person</w:t>
      </w:r>
      <w:r>
        <w:softHyphen/>
        <w:t>uppgiftslagen. Utredningen anser att det ska framgå av definitionen att det ska finnas ett skriftligt avtal eller annan skriftlig överenskommelse mellan personuppgiftsbiträdet och den personuppgiftsansvarige. I förar</w:t>
      </w:r>
      <w:r>
        <w:softHyphen/>
        <w:t xml:space="preserve">betena till brottsdatalagen konstateras att dataskyddsdirektivet inte ställer något sådant krav och regeringen valde därför att inte låta brottsdatalagens definition innehålla något sådant krav (prop. 2017/18:232 </w:t>
      </w:r>
      <w:r w:rsidRPr="00D61198">
        <w:t>s. </w:t>
      </w:r>
      <w:r>
        <w:t xml:space="preserve">206). </w:t>
      </w:r>
      <w:r w:rsidRPr="00DD5FDE">
        <w:t>För att underlätta tillämpningen bör defini</w:t>
      </w:r>
      <w:r>
        <w:softHyphen/>
      </w:r>
      <w:r w:rsidRPr="00DD5FDE">
        <w:t>tio</w:t>
      </w:r>
      <w:r>
        <w:softHyphen/>
      </w:r>
      <w:r w:rsidRPr="00DD5FDE">
        <w:t>ne</w:t>
      </w:r>
      <w:r>
        <w:t>n av personuppgiftsbiträde</w:t>
      </w:r>
      <w:r w:rsidRPr="00DD5FDE">
        <w:t xml:space="preserve"> i den nya lagen stämma överens</w:t>
      </w:r>
      <w:r>
        <w:t xml:space="preserve"> </w:t>
      </w:r>
      <w:r w:rsidRPr="00DD5FDE">
        <w:t>med brottsdatalagen</w:t>
      </w:r>
      <w:r>
        <w:t>s</w:t>
      </w:r>
      <w:r w:rsidRPr="00DD5FDE">
        <w:t xml:space="preserve"> definition</w:t>
      </w:r>
      <w:r>
        <w:t xml:space="preserve">. </w:t>
      </w:r>
      <w:r w:rsidRPr="00A14B24">
        <w:t xml:space="preserve">Personuppgiftsbiträde bör </w:t>
      </w:r>
      <w:r>
        <w:t>mot den bak</w:t>
      </w:r>
      <w:r>
        <w:softHyphen/>
        <w:t>grunden</w:t>
      </w:r>
      <w:r w:rsidRPr="00A14B24">
        <w:t xml:space="preserve"> definieras som den som</w:t>
      </w:r>
      <w:r>
        <w:t xml:space="preserve"> </w:t>
      </w:r>
      <w:r w:rsidRPr="00A14B24">
        <w:t>behandlar personuppgifter för den per</w:t>
      </w:r>
      <w:r>
        <w:softHyphen/>
      </w:r>
      <w:r w:rsidRPr="00A14B24">
        <w:t>sonuppgiftsansvariges räkning.</w:t>
      </w:r>
      <w:r w:rsidRPr="00E210A3">
        <w:t xml:space="preserve"> </w:t>
      </w:r>
      <w:r>
        <w:t>Därmed kommer definitionen också att överensstämma med den som finns i dataskyddsförordningen.</w:t>
      </w:r>
    </w:p>
    <w:p w14:paraId="7E90666C" w14:textId="77777777" w:rsidR="000E3A6B" w:rsidRPr="00A14B24" w:rsidRDefault="000E3A6B" w:rsidP="000E3A6B">
      <w:pPr>
        <w:pStyle w:val="Brdtextmedindrag"/>
      </w:pPr>
      <w:r w:rsidRPr="00A14B24">
        <w:t xml:space="preserve">Ett personuppgiftsbiträde </w:t>
      </w:r>
      <w:r>
        <w:t xml:space="preserve">måste </w:t>
      </w:r>
      <w:r w:rsidRPr="00A14B24">
        <w:t xml:space="preserve">alltid </w:t>
      </w:r>
      <w:r>
        <w:t xml:space="preserve">finnas </w:t>
      </w:r>
      <w:r w:rsidRPr="00A14B24">
        <w:t>utanför den personupp</w:t>
      </w:r>
      <w:r w:rsidRPr="00A14B24">
        <w:softHyphen/>
        <w:t>giftsansvariges organisation. En an</w:t>
      </w:r>
      <w:r>
        <w:t>ställd eller någon annan som be</w:t>
      </w:r>
      <w:r w:rsidRPr="00A14B24">
        <w:t>hand</w:t>
      </w:r>
      <w:r>
        <w:softHyphen/>
      </w:r>
      <w:r w:rsidRPr="00A14B24">
        <w:t>lar personuppgifter under den</w:t>
      </w:r>
      <w:r>
        <w:t xml:space="preserve"> personuppgiftsansvariges direk</w:t>
      </w:r>
      <w:r w:rsidRPr="00A14B24">
        <w:t>ta ansvar kan inte vara personuppgiftsbiträde.</w:t>
      </w:r>
    </w:p>
    <w:p w14:paraId="04B62B4F" w14:textId="77777777" w:rsidR="000E3A6B" w:rsidRPr="00A14B24" w:rsidRDefault="000E3A6B" w:rsidP="000E3A6B">
      <w:pPr>
        <w:pStyle w:val="Rubrik3"/>
      </w:pPr>
      <w:bookmarkStart w:id="283" w:name="_Toc478114947"/>
      <w:bookmarkStart w:id="284" w:name="_Toc507082882"/>
      <w:bookmarkStart w:id="285" w:name="_Toc507088296"/>
      <w:bookmarkStart w:id="286" w:name="_Toc511035586"/>
      <w:bookmarkStart w:id="287" w:name="_Toc9328369"/>
      <w:bookmarkStart w:id="288" w:name="_Toc17451439"/>
      <w:r w:rsidRPr="00A14B24">
        <w:t>Anlitande av personuppgiftsbiträden</w:t>
      </w:r>
      <w:bookmarkEnd w:id="283"/>
      <w:bookmarkEnd w:id="284"/>
      <w:bookmarkEnd w:id="285"/>
      <w:bookmarkEnd w:id="286"/>
      <w:bookmarkEnd w:id="287"/>
      <w:bookmarkEnd w:id="288"/>
    </w:p>
    <w:p w14:paraId="5BA822BB" w14:textId="77777777" w:rsidR="000E3A6B" w:rsidRPr="00A14B24" w:rsidRDefault="000E3A6B" w:rsidP="000E3A6B">
      <w:pPr>
        <w:pStyle w:val="Brdtextram"/>
      </w:pPr>
      <w:r w:rsidRPr="00420062">
        <w:rPr>
          <w:b/>
        </w:rPr>
        <w:t>Regeringens förslag:</w:t>
      </w:r>
      <w:r>
        <w:t xml:space="preserve"> Säkerhetspolisen</w:t>
      </w:r>
      <w:r w:rsidRPr="008E2386">
        <w:t xml:space="preserve"> ska, om det är lämpligt, få anlita personuppgiftsbiträ</w:t>
      </w:r>
      <w:r>
        <w:t xml:space="preserve">den. Innan ett personuppgiftsbiträde anlitas ska Säkerhetspolisen </w:t>
      </w:r>
      <w:r w:rsidRPr="00A14B24">
        <w:t>försäkra sig om att biträdet</w:t>
      </w:r>
      <w:r>
        <w:t xml:space="preserve"> kommer att vidta de</w:t>
      </w:r>
      <w:r w:rsidRPr="00A14B24">
        <w:t xml:space="preserve"> lämpliga tekniska och organisatoriska åtgärder</w:t>
      </w:r>
      <w:r>
        <w:t xml:space="preserve"> som krävs</w:t>
      </w:r>
      <w:r w:rsidRPr="00A14B24">
        <w:t xml:space="preserve"> för att be</w:t>
      </w:r>
      <w:r>
        <w:softHyphen/>
      </w:r>
      <w:r w:rsidRPr="00A14B24">
        <w:t>hand</w:t>
      </w:r>
      <w:r>
        <w:softHyphen/>
      </w:r>
      <w:r w:rsidRPr="00A14B24">
        <w:t xml:space="preserve">lingen </w:t>
      </w:r>
      <w:r>
        <w:t xml:space="preserve">av personuppgifter </w:t>
      </w:r>
      <w:r w:rsidRPr="00A14B24">
        <w:t>ska vara författningsenlig och för att skydda</w:t>
      </w:r>
      <w:r>
        <w:t xml:space="preserve"> </w:t>
      </w:r>
      <w:r w:rsidRPr="00A14B24">
        <w:t>registrerades rättigheter.</w:t>
      </w:r>
    </w:p>
    <w:p w14:paraId="5C494024" w14:textId="77777777" w:rsidR="000E3A6B" w:rsidRPr="00A14B24" w:rsidRDefault="000E3A6B" w:rsidP="000E3A6B">
      <w:pPr>
        <w:pStyle w:val="Brdtextmedindragram"/>
      </w:pPr>
      <w:r w:rsidRPr="00A14B24">
        <w:t>Det ska finnas ett skriftligt avtal eller annan skriftli</w:t>
      </w:r>
      <w:r>
        <w:t>g över</w:t>
      </w:r>
      <w:r w:rsidRPr="00A14B24">
        <w:t>enskom</w:t>
      </w:r>
      <w:r>
        <w:softHyphen/>
      </w:r>
      <w:r w:rsidRPr="00A14B24">
        <w:t xml:space="preserve">melse </w:t>
      </w:r>
      <w:r>
        <w:t>om</w:t>
      </w:r>
      <w:r w:rsidRPr="00A14B24">
        <w:t xml:space="preserve"> personuppgiftsbiträdets behandling av personuppgifter för </w:t>
      </w:r>
      <w:r>
        <w:t>Säkerhetspolisens</w:t>
      </w:r>
      <w:r w:rsidRPr="00A14B24">
        <w:t xml:space="preserve"> räkning. </w:t>
      </w:r>
    </w:p>
    <w:p w14:paraId="012E879D" w14:textId="77777777" w:rsidR="000E3A6B" w:rsidRDefault="000E3A6B" w:rsidP="000E3A6B">
      <w:pPr>
        <w:pStyle w:val="Brdtextmedindragram"/>
      </w:pPr>
      <w:r w:rsidRPr="00A14B24">
        <w:t>Ett personuppgiftsbiträde ska i</w:t>
      </w:r>
      <w:r>
        <w:t>nte få anlita ett annat personu</w:t>
      </w:r>
      <w:r w:rsidRPr="00A14B24">
        <w:t>ppgifts</w:t>
      </w:r>
      <w:r>
        <w:softHyphen/>
      </w:r>
      <w:r w:rsidRPr="00A14B24">
        <w:t xml:space="preserve">biträde utan skriftligt tillstånd </w:t>
      </w:r>
      <w:r>
        <w:t>från Säkerhetspolisen.</w:t>
      </w:r>
    </w:p>
    <w:p w14:paraId="7115400A" w14:textId="77777777" w:rsidR="000E3A6B" w:rsidRPr="00A76360" w:rsidRDefault="000E3A6B" w:rsidP="000E3A6B">
      <w:pPr>
        <w:pStyle w:val="Brdtextmedindrag"/>
        <w:rPr>
          <w:sz w:val="8"/>
          <w:szCs w:val="8"/>
        </w:rPr>
      </w:pPr>
    </w:p>
    <w:p w14:paraId="5746ADB4" w14:textId="77777777" w:rsidR="000E3A6B" w:rsidRDefault="000E3A6B" w:rsidP="000E3A6B">
      <w:pPr>
        <w:pStyle w:val="Brdtextmedindrag"/>
      </w:pPr>
      <w:r w:rsidRPr="0006285B">
        <w:rPr>
          <w:b/>
        </w:rPr>
        <w:t>Utredningens förslag</w:t>
      </w:r>
      <w:r w:rsidRPr="006829E7">
        <w:rPr>
          <w:b/>
        </w:rPr>
        <w:t xml:space="preserve"> </w:t>
      </w:r>
      <w:r w:rsidRPr="00343DCD">
        <w:t xml:space="preserve">överensstämmer </w:t>
      </w:r>
      <w:r>
        <w:t xml:space="preserve">i sak </w:t>
      </w:r>
      <w:r w:rsidRPr="00343DCD">
        <w:t>med regeringens.</w:t>
      </w:r>
    </w:p>
    <w:p w14:paraId="4D82B153" w14:textId="77777777" w:rsidR="000E3A6B" w:rsidRDefault="000E3A6B" w:rsidP="000E3A6B">
      <w:pPr>
        <w:pStyle w:val="Brdtextmedindrag"/>
      </w:pPr>
      <w:r w:rsidRPr="00343DCD">
        <w:rPr>
          <w:b/>
        </w:rPr>
        <w:t>Remissinstansern</w:t>
      </w:r>
      <w:r>
        <w:rPr>
          <w:b/>
        </w:rPr>
        <w:t xml:space="preserve">a: </w:t>
      </w:r>
      <w:r>
        <w:rPr>
          <w:i/>
        </w:rPr>
        <w:t>Umeå universitet</w:t>
      </w:r>
      <w:r>
        <w:t xml:space="preserve"> och </w:t>
      </w:r>
      <w:r w:rsidRPr="00343DCD">
        <w:rPr>
          <w:i/>
        </w:rPr>
        <w:t>Sveriges advokatsamfund</w:t>
      </w:r>
      <w:r w:rsidRPr="00343DCD">
        <w:t xml:space="preserve"> </w:t>
      </w:r>
      <w:r>
        <w:t>efterfrågar en analys av hur reglerna om möjligheten för Säkerhetspoli</w:t>
      </w:r>
      <w:r>
        <w:softHyphen/>
        <w:t>sen att anlita personuppgiftsbiträden förhåller sig till olika sekretessbe</w:t>
      </w:r>
      <w:r>
        <w:softHyphen/>
        <w:t xml:space="preserve">stämmelser och säkerhetskrav. </w:t>
      </w:r>
      <w:r w:rsidRPr="00797EA7">
        <w:t>Övriga remissinstanser yttrar sig inte särskilt i denna del.</w:t>
      </w:r>
    </w:p>
    <w:p w14:paraId="29D99C50" w14:textId="77777777" w:rsidR="000E3A6B" w:rsidRDefault="000E3A6B" w:rsidP="000E3A6B">
      <w:pPr>
        <w:pStyle w:val="Rubrik4utannumrering"/>
      </w:pPr>
      <w:r>
        <w:t>Skälen för regeringens förslag</w:t>
      </w:r>
    </w:p>
    <w:p w14:paraId="1C4E76C4" w14:textId="77777777" w:rsidR="000E3A6B" w:rsidRDefault="000E3A6B" w:rsidP="000E3A6B">
      <w:pPr>
        <w:pStyle w:val="Rubrik5utannumrering"/>
        <w:spacing w:before="0"/>
      </w:pPr>
      <w:r>
        <w:t>Nuvarande reglering</w:t>
      </w:r>
    </w:p>
    <w:p w14:paraId="092EFE8B" w14:textId="77777777" w:rsidR="000E3A6B" w:rsidRDefault="000E3A6B" w:rsidP="000E3A6B">
      <w:pPr>
        <w:pStyle w:val="Brdtext"/>
      </w:pPr>
      <w:r>
        <w:t>Regler om personuppgiftsbiträden finns i 30 och 31 §§ personuppgifts-lagen. Bestämmelserna gäller för Säkerhetspolisen genom en hänvisning i 2 kap. 2 § första stycket 7 och 6 kap. 4 § 1 polisdatalagen. Enligt 31 § andra stycket ska den personuppgiftsansvarige, när denne anlitar ett per</w:t>
      </w:r>
      <w:r>
        <w:softHyphen/>
        <w:t>sonuppgiftsbiträde, förvissa sig om att biträdet kan vidta de säkerhetsåt</w:t>
      </w:r>
      <w:r>
        <w:softHyphen/>
        <w:t>gärder som krävs och se till att biträdet gör det. Det är dock den person</w:t>
      </w:r>
      <w:r>
        <w:softHyphen/>
        <w:t>uppgiftsansvarige som har ansvaret gentemot den registrerade även när ett personuppgiftsbiträde anlitas (Personuppgiftslagen</w:t>
      </w:r>
      <w:r w:rsidRPr="006D42E1">
        <w:t xml:space="preserve">, </w:t>
      </w:r>
      <w:r>
        <w:t>prop. 1997/98:44, s. 93). Det ska enligt 30 § andra stycket personuppgiftslagen finnas ett skriftligt avtal om personuppgiftsbiträdets behandling av personuppgifter för den personuppgiftsansvariges räkning. I avtalet ska det särskilt före</w:t>
      </w:r>
      <w:r>
        <w:softHyphen/>
        <w:t>skrivas att personuppgiftsbiträdet bara får behandla personuppgifter i enlighet med instruktioner från den personuppgiftsansvarige och att per</w:t>
      </w:r>
      <w:r>
        <w:softHyphen/>
        <w:t>sonuppgiftsbiträdet ska vidta de säkerhetsåtgärder som avses i 31 § första stycket för att skydda personuppgifterna.</w:t>
      </w:r>
    </w:p>
    <w:p w14:paraId="6AE7DCF5" w14:textId="77777777" w:rsidR="000E3A6B" w:rsidRDefault="000E3A6B" w:rsidP="000E3A6B">
      <w:pPr>
        <w:pStyle w:val="Rubrik5utannumrering"/>
      </w:pPr>
      <w:r>
        <w:t>Personuppgiftsbiträden ska kunna anlitas</w:t>
      </w:r>
    </w:p>
    <w:p w14:paraId="5C148143" w14:textId="77777777" w:rsidR="000E3A6B" w:rsidRDefault="000E3A6B" w:rsidP="000E3A6B">
      <w:pPr>
        <w:pStyle w:val="Brdtext"/>
      </w:pPr>
      <w:r>
        <w:t>I 3 kap. 16 § brottsdatalagen föreskrivs att d</w:t>
      </w:r>
      <w:r w:rsidRPr="002968F9">
        <w:t xml:space="preserve">en personuppgiftsansvarige, om det är lämpligt, får anlita personuppgiftsbiträden för behandling av personuppgifter på den personuppgiftsansvariges vägnar. </w:t>
      </w:r>
    </w:p>
    <w:p w14:paraId="19AFD4AA" w14:textId="77777777" w:rsidR="000E3A6B" w:rsidRDefault="000E3A6B" w:rsidP="000E3A6B">
      <w:pPr>
        <w:pStyle w:val="Brdtextmedindrag"/>
      </w:pPr>
      <w:r>
        <w:t>Säkerhetspolisen får i dag anlita personuppgiftsbiträden.</w:t>
      </w:r>
      <w:r w:rsidRPr="0009516E">
        <w:t xml:space="preserve"> </w:t>
      </w:r>
      <w:r>
        <w:t>Utrymmet att anlita personuppgiftsbiträden är dock begränsat med hänsyn till den verk</w:t>
      </w:r>
      <w:r>
        <w:softHyphen/>
        <w:t>samhet som myndigheten bedriver. Myndigheten bör dock även fortsättnings</w:t>
      </w:r>
      <w:r>
        <w:softHyphen/>
        <w:t>vis ha möjlighet att anlita personuppgiftsbiträden om det är lämpligt och en bestämmelse som motsvarar 3 kap. 16 § brottsdatalagen bör därför tas in i den nya lagen. Om det är lämplig får avgöras med hänsyn bl.a. till vilka personuppgifter som ska behandlas och om det gäller sekretess för personuppgifterna. Någon mer djuplodande analys av sekretessbestäm</w:t>
      </w:r>
      <w:r>
        <w:softHyphen/>
        <w:t>melsernas betydelse för Säkerhetspolisens möjlighet att anlita personupp</w:t>
      </w:r>
      <w:r>
        <w:softHyphen/>
        <w:t xml:space="preserve">giftsbiträden, som </w:t>
      </w:r>
      <w:r w:rsidRPr="00E24DA4">
        <w:rPr>
          <w:i/>
        </w:rPr>
        <w:t>Umeå universitet</w:t>
      </w:r>
      <w:r>
        <w:t xml:space="preserve"> och </w:t>
      </w:r>
      <w:r w:rsidRPr="00E24DA4">
        <w:rPr>
          <w:i/>
        </w:rPr>
        <w:t xml:space="preserve">Sveriges </w:t>
      </w:r>
      <w:r>
        <w:rPr>
          <w:i/>
        </w:rPr>
        <w:t>a</w:t>
      </w:r>
      <w:r w:rsidRPr="00E24DA4">
        <w:rPr>
          <w:i/>
        </w:rPr>
        <w:t>dvokatsamfund</w:t>
      </w:r>
      <w:r>
        <w:t xml:space="preserve"> efter</w:t>
      </w:r>
      <w:r>
        <w:softHyphen/>
        <w:t>frågar, är mot den bakgrunden inte nödvändig.</w:t>
      </w:r>
    </w:p>
    <w:p w14:paraId="097E31C3" w14:textId="77777777" w:rsidR="000E3A6B" w:rsidRDefault="000E3A6B" w:rsidP="000E3A6B">
      <w:pPr>
        <w:pStyle w:val="Brdtextmedindrag"/>
      </w:pPr>
      <w:r>
        <w:t>Säkerhetspolisen bör i</w:t>
      </w:r>
      <w:r w:rsidRPr="002968F9">
        <w:t>nnan ett personuppgift</w:t>
      </w:r>
      <w:r>
        <w:t xml:space="preserve">sbiträde anlitas </w:t>
      </w:r>
      <w:r w:rsidRPr="002968F9">
        <w:t>försäkra sig om att bi</w:t>
      </w:r>
      <w:r>
        <w:t>trädet kommer att vidta de lämp</w:t>
      </w:r>
      <w:r w:rsidRPr="002968F9">
        <w:t>liga tekniska och organisa</w:t>
      </w:r>
      <w:r>
        <w:softHyphen/>
      </w:r>
      <w:r w:rsidRPr="002968F9">
        <w:t>to</w:t>
      </w:r>
      <w:r>
        <w:softHyphen/>
      </w:r>
      <w:r w:rsidRPr="002968F9">
        <w:t>riska åtgärder som krävs för att behandlingen av personuppgifter ska vara författningsen</w:t>
      </w:r>
      <w:r>
        <w:t>lig och för att skydda registre</w:t>
      </w:r>
      <w:r w:rsidRPr="002968F9">
        <w:t>rades rättigheter.</w:t>
      </w:r>
      <w:r>
        <w:t xml:space="preserve"> Skyldighe</w:t>
      </w:r>
      <w:r>
        <w:softHyphen/>
        <w:t>ten innebär att myndigheten innan ett personuppgiftsbiträde anlitas bl.a. bör förhöra sig om hur biträdet kommer att behandla uppgifterna tek</w:t>
      </w:r>
      <w:r>
        <w:softHyphen/>
        <w:t xml:space="preserve">niskt, hur arbetet är organiserat och vilket skydd personuppgifterna har hos biträdet. Bestämmelsen går något längre än de nu gällande kraven på personuppgiftsansvariga. </w:t>
      </w:r>
    </w:p>
    <w:p w14:paraId="4947BB90" w14:textId="77777777" w:rsidR="000E3A6B" w:rsidRPr="00A14B24" w:rsidRDefault="000E3A6B" w:rsidP="000E3A6B">
      <w:pPr>
        <w:pStyle w:val="Rubrik5utannumrering"/>
      </w:pPr>
      <w:r w:rsidRPr="00A14B24">
        <w:t>Ansvarsför</w:t>
      </w:r>
      <w:r>
        <w:t>delningen</w:t>
      </w:r>
      <w:r w:rsidRPr="00A14B24">
        <w:t xml:space="preserve"> mellan </w:t>
      </w:r>
      <w:r>
        <w:t xml:space="preserve">den </w:t>
      </w:r>
      <w:r w:rsidRPr="00A14B24">
        <w:t>personuppgiftsansvarig</w:t>
      </w:r>
      <w:r>
        <w:t>e</w:t>
      </w:r>
      <w:r w:rsidRPr="00A14B24">
        <w:t xml:space="preserve"> och personuppgiftsbiträde</w:t>
      </w:r>
      <w:r>
        <w:t>t</w:t>
      </w:r>
    </w:p>
    <w:p w14:paraId="5FF36637" w14:textId="77777777" w:rsidR="000E3A6B" w:rsidRPr="00A14B24" w:rsidRDefault="000E3A6B" w:rsidP="000E3A6B">
      <w:pPr>
        <w:pStyle w:val="Brdtext"/>
      </w:pPr>
      <w:r>
        <w:t>Säkerhetspolisen</w:t>
      </w:r>
      <w:r w:rsidRPr="00A14B24">
        <w:t xml:space="preserve"> är ans</w:t>
      </w:r>
      <w:r>
        <w:t>varig för all behandling av per</w:t>
      </w:r>
      <w:r w:rsidRPr="00A14B24">
        <w:t>sonuppgifter som utförs på denn</w:t>
      </w:r>
      <w:r>
        <w:t>es vägnar. Myndigheten</w:t>
      </w:r>
      <w:r w:rsidRPr="00A14B24">
        <w:t xml:space="preserve"> ansvarar således både i förhål</w:t>
      </w:r>
      <w:r>
        <w:softHyphen/>
      </w:r>
      <w:r w:rsidRPr="00A14B24">
        <w:t>lande till tillsynsmyndigheten och i förhållande till registrerade för att reglerna i lagen och andra tillämpliga författningar följs vid personupp</w:t>
      </w:r>
      <w:r>
        <w:softHyphen/>
      </w:r>
      <w:r w:rsidRPr="00A14B24">
        <w:t xml:space="preserve">giftsbehandling hos ett personuppgiftsbiträde. </w:t>
      </w:r>
      <w:r>
        <w:t>Säkerhetspolisen</w:t>
      </w:r>
      <w:r w:rsidRPr="00A14B24">
        <w:t xml:space="preserve"> kan upp</w:t>
      </w:r>
      <w:r>
        <w:softHyphen/>
      </w:r>
      <w:r w:rsidRPr="00A14B24">
        <w:t>dra</w:t>
      </w:r>
      <w:r w:rsidRPr="00A14B24" w:rsidDel="009916C2">
        <w:t xml:space="preserve"> </w:t>
      </w:r>
      <w:r w:rsidRPr="00A14B24">
        <w:t xml:space="preserve">åt biträdet att utföra viss behandling av personuppgifter, men kan inte avsäga sig personuppgiftsansvaret och de skyldigheter som följer </w:t>
      </w:r>
      <w:r>
        <w:t>med</w:t>
      </w:r>
      <w:r w:rsidRPr="00A14B24">
        <w:t xml:space="preserve"> det. </w:t>
      </w:r>
      <w:r>
        <w:t>Myndigheten är också skade</w:t>
      </w:r>
      <w:r w:rsidRPr="00A14B24">
        <w:t>ståndsskyldig gentemot enskilda vid fel</w:t>
      </w:r>
      <w:r>
        <w:softHyphen/>
        <w:t>aktig behandling av person</w:t>
      </w:r>
      <w:r w:rsidRPr="00A14B24">
        <w:t xml:space="preserve">uppgifter hos personuppgiftsbiträdet. </w:t>
      </w:r>
      <w:r>
        <w:t>A</w:t>
      </w:r>
      <w:r w:rsidRPr="00A14B24">
        <w:t xml:space="preserve">tt </w:t>
      </w:r>
      <w:r>
        <w:t>bi</w:t>
      </w:r>
      <w:r>
        <w:softHyphen/>
        <w:t>trädet kan bli skadeståndsskyl</w:t>
      </w:r>
      <w:r w:rsidRPr="00A14B24">
        <w:t>digt gentemot den personuppgiftsansvarige</w:t>
      </w:r>
      <w:r>
        <w:t xml:space="preserve"> är en annan sak</w:t>
      </w:r>
      <w:r w:rsidRPr="00A14B24">
        <w:t>.</w:t>
      </w:r>
    </w:p>
    <w:p w14:paraId="17A54332" w14:textId="77777777" w:rsidR="000E3A6B" w:rsidRDefault="000E3A6B" w:rsidP="000E3A6B">
      <w:pPr>
        <w:pStyle w:val="Brdtextmedindrag"/>
      </w:pPr>
      <w:r w:rsidRPr="00A14B24">
        <w:t>Tillsynsm</w:t>
      </w:r>
      <w:r>
        <w:t>yndighe</w:t>
      </w:r>
      <w:r w:rsidRPr="00A14B24">
        <w:t>ten får i vissa fall utkräva ansvar även av person</w:t>
      </w:r>
      <w:r>
        <w:softHyphen/>
      </w:r>
      <w:r w:rsidRPr="00A14B24">
        <w:t>upp</w:t>
      </w:r>
      <w:r>
        <w:softHyphen/>
      </w:r>
      <w:r w:rsidRPr="00A14B24">
        <w:t>giftsbiträde</w:t>
      </w:r>
      <w:r>
        <w:t>n</w:t>
      </w:r>
      <w:r w:rsidRPr="00A14B24">
        <w:t xml:space="preserve">. Om </w:t>
      </w:r>
      <w:r>
        <w:t>ett personuppgiftsbiträde</w:t>
      </w:r>
      <w:r w:rsidRPr="00A14B24">
        <w:t xml:space="preserve"> </w:t>
      </w:r>
      <w:r>
        <w:t>t.ex.</w:t>
      </w:r>
      <w:r w:rsidRPr="00A14B24">
        <w:t xml:space="preserve"> inte vidtar nödvändiga säkerhetsåtgärder kan tillsynsmyndigheten vidta åtgärder mot både biträ</w:t>
      </w:r>
      <w:r>
        <w:softHyphen/>
      </w:r>
      <w:r w:rsidRPr="00A14B24">
        <w:t xml:space="preserve">det och den personuppgiftsansvarige. </w:t>
      </w:r>
    </w:p>
    <w:p w14:paraId="3A0F8844" w14:textId="77777777" w:rsidR="000E3A6B" w:rsidRPr="00A14B24" w:rsidRDefault="000E3A6B" w:rsidP="000E3A6B">
      <w:pPr>
        <w:pStyle w:val="Rubrik5utannumrering"/>
      </w:pPr>
      <w:r w:rsidRPr="00A14B24">
        <w:t>Personuppgiftsbiträdets roll ska regleras i en överenskommelse</w:t>
      </w:r>
    </w:p>
    <w:p w14:paraId="00EB6DE7" w14:textId="77777777" w:rsidR="000E3A6B" w:rsidRPr="00A14B24" w:rsidRDefault="000E3A6B" w:rsidP="000E3A6B">
      <w:pPr>
        <w:pStyle w:val="Brdtext"/>
      </w:pPr>
      <w:r w:rsidRPr="00A14B24">
        <w:t>På samma sätt som i dag bör det krävas ett skriftligt avtal eller någon annan skriftlig överensk</w:t>
      </w:r>
      <w:r>
        <w:t>ommelse mellan personuppgiftsbi</w:t>
      </w:r>
      <w:r w:rsidRPr="00A14B24">
        <w:t xml:space="preserve">trädet och </w:t>
      </w:r>
      <w:r>
        <w:t>Säkerhetspolisen</w:t>
      </w:r>
      <w:r w:rsidRPr="00A14B24">
        <w:t>.</w:t>
      </w:r>
      <w:r>
        <w:t xml:space="preserve"> Regleringen av vad ett sådant avtal ska innehålla </w:t>
      </w:r>
      <w:r w:rsidRPr="000946EC">
        <w:t xml:space="preserve">bör motsvara de krav som ställs på dessa avtal enligt </w:t>
      </w:r>
      <w:r w:rsidRPr="00033B9C">
        <w:t>3 kap. 17 § brottsdataförordningen</w:t>
      </w:r>
      <w:r>
        <w:t xml:space="preserve">. </w:t>
      </w:r>
      <w:r w:rsidRPr="00A14B24">
        <w:t xml:space="preserve">Även </w:t>
      </w:r>
      <w:r>
        <w:t>för Säkerhetspolisens del kan det regleras</w:t>
      </w:r>
      <w:r w:rsidRPr="00A14B24">
        <w:t xml:space="preserve"> i förordning</w:t>
      </w:r>
      <w:r>
        <w:t>.</w:t>
      </w:r>
    </w:p>
    <w:p w14:paraId="62E3D82F" w14:textId="77777777" w:rsidR="000E3A6B" w:rsidRPr="00A14B24" w:rsidRDefault="000E3A6B" w:rsidP="000E3A6B">
      <w:pPr>
        <w:pStyle w:val="Rubrik5utannumrering"/>
      </w:pPr>
      <w:r w:rsidRPr="00A14B24">
        <w:t>Anlitande av underbiträden</w:t>
      </w:r>
    </w:p>
    <w:p w14:paraId="59E975CA" w14:textId="77777777" w:rsidR="000E3A6B" w:rsidRPr="00A14B24" w:rsidRDefault="000E3A6B" w:rsidP="000E3A6B">
      <w:pPr>
        <w:pStyle w:val="Brdtext"/>
      </w:pPr>
      <w:r>
        <w:t>Personuppgifts</w:t>
      </w:r>
      <w:r w:rsidRPr="00A14B24">
        <w:t>lagen reglerar</w:t>
      </w:r>
      <w:r>
        <w:t xml:space="preserve"> inte</w:t>
      </w:r>
      <w:r w:rsidRPr="00A14B24">
        <w:t xml:space="preserve"> förutsättningarna för när ett personupp</w:t>
      </w:r>
      <w:r>
        <w:softHyphen/>
      </w:r>
      <w:r w:rsidRPr="00A14B24">
        <w:t>giftsbiträde får anlita ett annat person</w:t>
      </w:r>
      <w:r>
        <w:softHyphen/>
      </w:r>
      <w:r w:rsidRPr="00A14B24">
        <w:t>uppgiftsbiträde, ett underbiträde.</w:t>
      </w:r>
    </w:p>
    <w:p w14:paraId="6C58AF35" w14:textId="77777777" w:rsidR="000E3A6B" w:rsidRDefault="000E3A6B" w:rsidP="000E3A6B">
      <w:pPr>
        <w:pStyle w:val="Brdtextmedindrag"/>
      </w:pPr>
      <w:r>
        <w:t>Det</w:t>
      </w:r>
      <w:r w:rsidRPr="00A14B24">
        <w:t xml:space="preserve"> är av grundläggande betydelse att den personuppgiftsansvarige känner till vilka personuppgiftsbiträden som behandlar personuppgifter för dennes räkning. </w:t>
      </w:r>
      <w:r>
        <w:t>I 3 kap. 17 § brottsdatalagen föreskrivs det därför</w:t>
      </w:r>
      <w:r w:rsidRPr="00A14B24">
        <w:t xml:space="preserve"> att ett personuppgifts</w:t>
      </w:r>
      <w:r>
        <w:softHyphen/>
      </w:r>
      <w:r w:rsidRPr="00A14B24">
        <w:t xml:space="preserve">biträde inte får anlita ett annat </w:t>
      </w:r>
      <w:r w:rsidRPr="00A14B24" w:rsidDel="00C22143">
        <w:t>personuppgiftsbiträde</w:t>
      </w:r>
      <w:r w:rsidRPr="00A14B24">
        <w:t xml:space="preserve"> utan att den person</w:t>
      </w:r>
      <w:r>
        <w:softHyphen/>
        <w:t>uppgiftsan</w:t>
      </w:r>
      <w:r w:rsidRPr="00A14B24">
        <w:t>svarige har lämnat</w:t>
      </w:r>
      <w:r w:rsidRPr="00A14B24" w:rsidDel="00B62BAE">
        <w:t xml:space="preserve"> </w:t>
      </w:r>
      <w:r w:rsidRPr="00A14B24">
        <w:t xml:space="preserve">skriftligt tillstånd till det. </w:t>
      </w:r>
      <w:r>
        <w:t xml:space="preserve">En motsvarande bestämmelse bör tas in i den nya lagen. </w:t>
      </w:r>
      <w:r w:rsidRPr="00A14B24">
        <w:t xml:space="preserve">Att </w:t>
      </w:r>
      <w:r>
        <w:t>personupp</w:t>
      </w:r>
      <w:r>
        <w:softHyphen/>
        <w:t>gifts</w:t>
      </w:r>
      <w:r>
        <w:softHyphen/>
      </w:r>
      <w:r w:rsidRPr="00A14B24">
        <w:t>biträden som har fått ett generellt tillstånd att anlita underbiträ</w:t>
      </w:r>
      <w:r>
        <w:t>d</w:t>
      </w:r>
      <w:r w:rsidRPr="00A14B24">
        <w:t xml:space="preserve">en ska vara skyldiga att informera </w:t>
      </w:r>
      <w:r>
        <w:t>Säkerhetspolisen</w:t>
      </w:r>
      <w:r w:rsidRPr="00A14B24">
        <w:t xml:space="preserve"> </w:t>
      </w:r>
      <w:r>
        <w:t>när underbiträden an</w:t>
      </w:r>
      <w:r>
        <w:softHyphen/>
      </w:r>
      <w:r w:rsidRPr="00A14B24">
        <w:t xml:space="preserve">litas kan regleras i förordning. Syftet med informationen är att </w:t>
      </w:r>
      <w:r>
        <w:t>Säker</w:t>
      </w:r>
      <w:r>
        <w:softHyphen/>
        <w:t>hetspolisen</w:t>
      </w:r>
      <w:r w:rsidRPr="00A14B24">
        <w:t xml:space="preserve"> ska ha möjlighet att invända mot anlitandet av nya biträden.</w:t>
      </w:r>
      <w:r>
        <w:t xml:space="preserve"> </w:t>
      </w:r>
    </w:p>
    <w:p w14:paraId="21466284" w14:textId="77777777" w:rsidR="000E3A6B" w:rsidRPr="00A14B24" w:rsidRDefault="000E3A6B" w:rsidP="000E3A6B">
      <w:pPr>
        <w:pStyle w:val="Rubrik3"/>
      </w:pPr>
      <w:bookmarkStart w:id="289" w:name="_Toc478114948"/>
      <w:bookmarkStart w:id="290" w:name="_Toc507082883"/>
      <w:bookmarkStart w:id="291" w:name="_Toc507088297"/>
      <w:bookmarkStart w:id="292" w:name="_Toc511035587"/>
      <w:bookmarkStart w:id="293" w:name="_Toc9328370"/>
      <w:bookmarkStart w:id="294" w:name="_Toc17451440"/>
      <w:r w:rsidRPr="00A14B24">
        <w:t>Behandling enligt den personuppgiftsansvariges instruktioner</w:t>
      </w:r>
      <w:bookmarkEnd w:id="289"/>
      <w:bookmarkEnd w:id="290"/>
      <w:bookmarkEnd w:id="291"/>
      <w:bookmarkEnd w:id="292"/>
      <w:bookmarkEnd w:id="293"/>
      <w:bookmarkEnd w:id="294"/>
    </w:p>
    <w:p w14:paraId="243E28EA" w14:textId="77777777" w:rsidR="000E3A6B" w:rsidRPr="00A14B24" w:rsidRDefault="000E3A6B" w:rsidP="000E3A6B">
      <w:pPr>
        <w:pStyle w:val="Brdtextram"/>
      </w:pPr>
      <w:r w:rsidRPr="00420062">
        <w:rPr>
          <w:b/>
        </w:rPr>
        <w:t>Regeringens förslag:</w:t>
      </w:r>
      <w:r>
        <w:t xml:space="preserve"> </w:t>
      </w:r>
      <w:r w:rsidRPr="00A14B24">
        <w:t xml:space="preserve">Ett personuppgiftsbiträde och de som arbetar under biträdets ledning ska behandla </w:t>
      </w:r>
      <w:r>
        <w:t>person</w:t>
      </w:r>
      <w:r w:rsidRPr="00800307">
        <w:t xml:space="preserve">uppgifter i enlighet med instruktioner från </w:t>
      </w:r>
      <w:r>
        <w:t>Säkerhetspolisen</w:t>
      </w:r>
      <w:r w:rsidRPr="00A14B24">
        <w:t>.</w:t>
      </w:r>
    </w:p>
    <w:p w14:paraId="7FB44D01" w14:textId="77777777" w:rsidR="000E3A6B" w:rsidRPr="00A76360" w:rsidRDefault="000E3A6B" w:rsidP="000E3A6B">
      <w:pPr>
        <w:pStyle w:val="Brdtextmedindragram"/>
      </w:pPr>
      <w:r w:rsidRPr="00A14B24">
        <w:t xml:space="preserve">Om ett personuppgiftsbiträde </w:t>
      </w:r>
      <w:r>
        <w:t>bestämmer</w:t>
      </w:r>
      <w:r w:rsidRPr="00A14B24">
        <w:t xml:space="preserve"> ändamålen med och med</w:t>
      </w:r>
      <w:r>
        <w:softHyphen/>
      </w:r>
      <w:r w:rsidRPr="00A14B24">
        <w:t>len för behandlingen ska biträdet a</w:t>
      </w:r>
      <w:r>
        <w:t>nses vara personuppgifts</w:t>
      </w:r>
      <w:r>
        <w:softHyphen/>
      </w:r>
      <w:r w:rsidRPr="00A14B24">
        <w:t xml:space="preserve">ansvarig för den behandlingen. </w:t>
      </w:r>
    </w:p>
    <w:p w14:paraId="42FB21D0" w14:textId="77777777" w:rsidR="000E3A6B" w:rsidRPr="00A76360" w:rsidRDefault="000E3A6B" w:rsidP="000E3A6B">
      <w:pPr>
        <w:pStyle w:val="Brdtextmedindrag"/>
        <w:rPr>
          <w:sz w:val="8"/>
          <w:szCs w:val="8"/>
        </w:rPr>
      </w:pPr>
    </w:p>
    <w:p w14:paraId="374D0B8B" w14:textId="77777777" w:rsidR="000E3A6B" w:rsidRDefault="000E3A6B" w:rsidP="000E3A6B">
      <w:pPr>
        <w:pStyle w:val="Brdtextmedindrag"/>
      </w:pPr>
      <w:r w:rsidRPr="0006285B">
        <w:rPr>
          <w:b/>
        </w:rPr>
        <w:t>Utredningens förslag</w:t>
      </w:r>
      <w:r>
        <w:t xml:space="preserve"> </w:t>
      </w:r>
      <w:r w:rsidRPr="00343DCD">
        <w:t xml:space="preserve">överensstämmer </w:t>
      </w:r>
      <w:r>
        <w:t xml:space="preserve">i sak </w:t>
      </w:r>
      <w:r w:rsidRPr="00343DCD">
        <w:t>med regeringens.</w:t>
      </w:r>
    </w:p>
    <w:p w14:paraId="21C0AB50" w14:textId="77777777" w:rsidR="000E3A6B" w:rsidRPr="00A72DAC" w:rsidRDefault="000E3A6B" w:rsidP="000E3A6B">
      <w:pPr>
        <w:pStyle w:val="Brdtextmedindrag"/>
      </w:pPr>
      <w:r w:rsidRPr="00343DCD">
        <w:rPr>
          <w:b/>
        </w:rPr>
        <w:t>Remissinstansern</w:t>
      </w:r>
      <w:r>
        <w:rPr>
          <w:b/>
        </w:rPr>
        <w:t xml:space="preserve">a </w:t>
      </w:r>
      <w:r>
        <w:t>yttrar sig inte särskilt över förslaget.</w:t>
      </w:r>
    </w:p>
    <w:p w14:paraId="7778F167" w14:textId="77777777" w:rsidR="000E3A6B" w:rsidRDefault="000E3A6B" w:rsidP="000E3A6B">
      <w:pPr>
        <w:pStyle w:val="Brdtextmedindrag"/>
      </w:pPr>
      <w:r w:rsidRPr="003B2E95">
        <w:rPr>
          <w:b/>
        </w:rPr>
        <w:t>Skälen för regeringens förslag</w:t>
      </w:r>
      <w:r>
        <w:rPr>
          <w:b/>
        </w:rPr>
        <w:t xml:space="preserve">: </w:t>
      </w:r>
      <w:r>
        <w:t>I 30 § första stycket person</w:t>
      </w:r>
      <w:r w:rsidRPr="00A14B24">
        <w:t>uppgifts</w:t>
      </w:r>
      <w:r>
        <w:softHyphen/>
      </w:r>
      <w:r w:rsidRPr="00A14B24">
        <w:t>lagen</w:t>
      </w:r>
      <w:r>
        <w:t>, som gäller för Säkerhetspolisen genom hänvisningar i 2 kap. 2 § första stycket 7 och 6 kap. 4 § 1</w:t>
      </w:r>
      <w:r w:rsidRPr="001468CB">
        <w:t xml:space="preserve"> </w:t>
      </w:r>
      <w:r>
        <w:t>polisdatalagen,</w:t>
      </w:r>
      <w:r w:rsidRPr="00A14B24">
        <w:t xml:space="preserve"> föreskrivs att ett personuppgiftsbiträde och den eller de personer som arbetar under biträ</w:t>
      </w:r>
      <w:r>
        <w:softHyphen/>
      </w:r>
      <w:r w:rsidRPr="00A14B24">
        <w:t>dets eller den personupp</w:t>
      </w:r>
      <w:r w:rsidRPr="00A14B24">
        <w:softHyphen/>
        <w:t>giftsansvariges ledning får behandla personupp</w:t>
      </w:r>
      <w:r>
        <w:softHyphen/>
      </w:r>
      <w:r w:rsidRPr="00A14B24">
        <w:t>gifter bara i enlighet med instruktioner från den personuppgiftsansvarige. Om det i lag eller annan författning finns särskilda bestämmel</w:t>
      </w:r>
      <w:r>
        <w:t>ser om behand</w:t>
      </w:r>
      <w:r w:rsidRPr="00A14B24">
        <w:t>lingen av personuppgifter i det allmännas verksamhet i sådana frå</w:t>
      </w:r>
      <w:r w:rsidRPr="00A14B24">
        <w:softHyphen/>
        <w:t>gor, gäller emellertid de bestämmelserna i stället för 30 § första styck</w:t>
      </w:r>
      <w:r>
        <w:softHyphen/>
      </w:r>
      <w:r w:rsidRPr="00A14B24">
        <w:t>et. Det som främst avses är bestämmelser om tystnadsplikt och se</w:t>
      </w:r>
      <w:r>
        <w:t>kretess (prop. 1997/98:44 s. 134</w:t>
      </w:r>
      <w:r w:rsidRPr="00A14B24">
        <w:t>).</w:t>
      </w:r>
      <w:r>
        <w:t xml:space="preserve"> En motsvarande bestämmelse finns i artikel 23 dataskyddsdirektivet som har genomförts i 3 kap. 18 § första stycket brottsdatalagen. Även i den nya lagen bör det tas in en bestämmelse av vilken det framgår att ett personuppgiftsbiträde och de som arbetar under biträdets ledning ska behandla personuppgifter i enlighet med instruk</w:t>
      </w:r>
      <w:r>
        <w:softHyphen/>
        <w:t>tioner från Säkerhetspolisen.</w:t>
      </w:r>
    </w:p>
    <w:p w14:paraId="75D1F859" w14:textId="77777777" w:rsidR="000E3A6B" w:rsidRDefault="000E3A6B" w:rsidP="000E3A6B">
      <w:pPr>
        <w:pStyle w:val="Brdtextmedindrag"/>
      </w:pPr>
      <w:r w:rsidRPr="00A14B24">
        <w:t>Instruktionerna bör vara så tydliga att otillåten be</w:t>
      </w:r>
      <w:r>
        <w:softHyphen/>
      </w:r>
      <w:r w:rsidRPr="00A14B24">
        <w:t xml:space="preserve">handling inte utförs (jfr </w:t>
      </w:r>
      <w:r>
        <w:t xml:space="preserve">Integritet, Offentlighet, Informationsteknik, </w:t>
      </w:r>
      <w:r w:rsidRPr="00A14B24">
        <w:t>SOU 1997:39 s. 335). Den överenskommelse som styr personuppgiftsbiträdets uppdrag ska innehålla viss information som ger instruktioner till biträdet, bl.a. om behandlingens varaktighet, art och ändamål. Instruktionerna kan också gälla exempelvis hur tillgången till personuppgifter hos biträdet ska be</w:t>
      </w:r>
      <w:r>
        <w:softHyphen/>
      </w:r>
      <w:r w:rsidRPr="00A14B24">
        <w:t>gränsas, om</w:t>
      </w:r>
      <w:r w:rsidRPr="00A14B24" w:rsidDel="003C2735">
        <w:t xml:space="preserve"> </w:t>
      </w:r>
      <w:r w:rsidRPr="00A14B24">
        <w:t>biträdet ska använda kryp</w:t>
      </w:r>
      <w:r>
        <w:softHyphen/>
      </w:r>
      <w:r w:rsidRPr="00A14B24">
        <w:t>tering vid kommunikation och andra åtgärder som krävs för dataskydd.</w:t>
      </w:r>
      <w:r w:rsidRPr="00A14B24" w:rsidDel="00E3123D">
        <w:t xml:space="preserve"> </w:t>
      </w:r>
      <w:r>
        <w:t>E</w:t>
      </w:r>
      <w:r w:rsidRPr="00A14B24">
        <w:t>tt personuppgiftsbiträde</w:t>
      </w:r>
      <w:r>
        <w:t xml:space="preserve"> bör</w:t>
      </w:r>
      <w:r w:rsidRPr="00A14B24">
        <w:t xml:space="preserve"> endast över</w:t>
      </w:r>
      <w:r>
        <w:t>föra person</w:t>
      </w:r>
      <w:r w:rsidRPr="00A14B24">
        <w:t>uppgif</w:t>
      </w:r>
      <w:r>
        <w:softHyphen/>
      </w:r>
      <w:r w:rsidRPr="00A14B24">
        <w:t>ter till ett tredjeland eller en internationell organisation om biträdet fått i uppdrag att göra det. Sådana uppdrag bör</w:t>
      </w:r>
      <w:r w:rsidRPr="00A14B24" w:rsidDel="00E3123D">
        <w:t xml:space="preserve"> </w:t>
      </w:r>
      <w:r>
        <w:t>också fram</w:t>
      </w:r>
      <w:r w:rsidRPr="00A14B24">
        <w:t>gå av de instruktioner som den personuppgiftsansvarige läm</w:t>
      </w:r>
      <w:r>
        <w:softHyphen/>
      </w:r>
      <w:r w:rsidRPr="00A14B24">
        <w:t>nar till biträdet.</w:t>
      </w:r>
    </w:p>
    <w:p w14:paraId="133158F5" w14:textId="77777777" w:rsidR="000E3A6B" w:rsidRDefault="000E3A6B" w:rsidP="000E3A6B">
      <w:pPr>
        <w:pStyle w:val="Brdtextmedindrag"/>
      </w:pPr>
      <w:r>
        <w:t>Eftersom den nya lagen är subsidiär kommer avvikande bestämmelser i annan författning att gälla framför bestämmelser i den nya lagen, vilket framgår av den föreslagna bestämmelsen i 1 kap. 4 §. Om det finns av</w:t>
      </w:r>
      <w:r>
        <w:softHyphen/>
        <w:t>vikande bestämmelser i annan författning som anger att någon är skyldig att utföra en viss behandling, exempelvis att lämna ut allmänna hand</w:t>
      </w:r>
      <w:r>
        <w:softHyphen/>
        <w:t>lingar, innebär det att behandlingen får utföras utan särskilda instruktio</w:t>
      </w:r>
      <w:r>
        <w:softHyphen/>
        <w:t>ner.</w:t>
      </w:r>
    </w:p>
    <w:p w14:paraId="672E74C3" w14:textId="77777777" w:rsidR="000E3A6B" w:rsidRDefault="000E3A6B" w:rsidP="000E3A6B">
      <w:pPr>
        <w:pStyle w:val="Brdtextmedindrag"/>
      </w:pPr>
      <w:r>
        <w:t>Att den som bestämmer ändamålen med och medlen för behandlingen är att anse som personuppgiftsansvarig framgår av definitionen av per</w:t>
      </w:r>
      <w:r>
        <w:softHyphen/>
        <w:t xml:space="preserve">sonuppgiftsansvarig. På samma sätt som i brottsdatalagen bör det i den nya lagen tydliggöras att </w:t>
      </w:r>
      <w:r w:rsidRPr="00A14B24">
        <w:t>ett</w:t>
      </w:r>
      <w:r w:rsidRPr="00A14B24" w:rsidDel="00E3123D">
        <w:t xml:space="preserve"> personuppgiftsbiträde </w:t>
      </w:r>
      <w:r w:rsidRPr="00A14B24">
        <w:t>som går utanför sin befogenhet och behandlar personuppgifter för något annat ändamål än enligt sina in</w:t>
      </w:r>
      <w:r w:rsidRPr="00A14B24">
        <w:softHyphen/>
        <w:t>struktioner är personuppgiftsansv</w:t>
      </w:r>
      <w:r>
        <w:t>arig för den behandlingen. I så</w:t>
      </w:r>
      <w:r w:rsidRPr="00A14B24">
        <w:t>dana fall kan biträdet bli skades</w:t>
      </w:r>
      <w:r>
        <w:t xml:space="preserve">tåndsskyldig </w:t>
      </w:r>
      <w:r w:rsidRPr="00A14B24">
        <w:t>på grund av den behandlingen</w:t>
      </w:r>
      <w:r>
        <w:t>.</w:t>
      </w:r>
    </w:p>
    <w:p w14:paraId="7C423ACC" w14:textId="77777777" w:rsidR="000E3A6B" w:rsidRPr="00A14B24" w:rsidRDefault="000E3A6B" w:rsidP="000E3A6B">
      <w:pPr>
        <w:pStyle w:val="Rubrik3"/>
      </w:pPr>
      <w:bookmarkStart w:id="295" w:name="_Toc478114950"/>
      <w:bookmarkStart w:id="296" w:name="_Toc507082885"/>
      <w:bookmarkStart w:id="297" w:name="_Toc507088299"/>
      <w:bookmarkStart w:id="298" w:name="_Toc511035589"/>
      <w:bookmarkStart w:id="299" w:name="_Toc9328371"/>
      <w:bookmarkStart w:id="300" w:name="_Toc17451441"/>
      <w:r w:rsidRPr="00A14B24">
        <w:t>Övriga skyldigheter för personuppgiftsbiträden</w:t>
      </w:r>
      <w:bookmarkEnd w:id="295"/>
      <w:bookmarkEnd w:id="296"/>
      <w:bookmarkEnd w:id="297"/>
      <w:bookmarkEnd w:id="298"/>
      <w:bookmarkEnd w:id="299"/>
      <w:bookmarkEnd w:id="300"/>
    </w:p>
    <w:p w14:paraId="13D69BC6" w14:textId="77777777" w:rsidR="000E3A6B" w:rsidRDefault="000E3A6B" w:rsidP="000E3A6B">
      <w:pPr>
        <w:pStyle w:val="Brdtextram"/>
      </w:pPr>
      <w:r w:rsidRPr="00420062">
        <w:rPr>
          <w:b/>
        </w:rPr>
        <w:t>Regeringens förslag:</w:t>
      </w:r>
      <w:r>
        <w:t xml:space="preserve"> </w:t>
      </w:r>
      <w:r w:rsidRPr="00FB70BD">
        <w:t>Ett personuppgiftsbiträde ska ha samma skyl</w:t>
      </w:r>
      <w:r>
        <w:softHyphen/>
      </w:r>
      <w:r w:rsidRPr="00FB70BD">
        <w:t>digheter som en personuppgiftsansvarig att logga vissa typer av be</w:t>
      </w:r>
      <w:r>
        <w:softHyphen/>
      </w:r>
      <w:r w:rsidRPr="00FB70BD">
        <w:t>handlingar, begränsa tillgången till personuppgifter, vidta s</w:t>
      </w:r>
      <w:r>
        <w:t>äkerhet</w:t>
      </w:r>
      <w:r w:rsidRPr="00FB70BD">
        <w:t>såt</w:t>
      </w:r>
      <w:r>
        <w:softHyphen/>
      </w:r>
      <w:r w:rsidRPr="00FB70BD">
        <w:t>gärder och samarbeta med tillsynsmyndigheten.</w:t>
      </w:r>
    </w:p>
    <w:p w14:paraId="2B22B18E" w14:textId="77777777" w:rsidR="000E3A6B" w:rsidRPr="00A76360" w:rsidRDefault="000E3A6B" w:rsidP="000E3A6B">
      <w:pPr>
        <w:pStyle w:val="Brdtextmedindrag"/>
        <w:rPr>
          <w:sz w:val="8"/>
          <w:szCs w:val="8"/>
        </w:rPr>
      </w:pPr>
    </w:p>
    <w:p w14:paraId="6D025805" w14:textId="77777777" w:rsidR="000E3A6B" w:rsidRDefault="000E3A6B" w:rsidP="000E3A6B">
      <w:pPr>
        <w:pStyle w:val="Brdtextmedindrag"/>
      </w:pPr>
      <w:r>
        <w:rPr>
          <w:b/>
        </w:rPr>
        <w:t>Utredningens förslag</w:t>
      </w:r>
      <w:r>
        <w:t xml:space="preserve"> </w:t>
      </w:r>
      <w:r w:rsidRPr="00343DCD">
        <w:t>överensstämmer med regeringens.</w:t>
      </w:r>
    </w:p>
    <w:p w14:paraId="0DF7A3F1" w14:textId="77777777" w:rsidR="000E3A6B" w:rsidRDefault="000E3A6B" w:rsidP="000E3A6B">
      <w:pPr>
        <w:pStyle w:val="Brdtextmedindrag"/>
      </w:pPr>
      <w:r w:rsidRPr="00343DCD">
        <w:rPr>
          <w:b/>
        </w:rPr>
        <w:t>Remissinstansern</w:t>
      </w:r>
      <w:r>
        <w:rPr>
          <w:b/>
        </w:rPr>
        <w:t xml:space="preserve">a </w:t>
      </w:r>
      <w:r>
        <w:t>yttrar sig inte särskilt över förslaget.</w:t>
      </w:r>
    </w:p>
    <w:p w14:paraId="70590C38" w14:textId="77777777" w:rsidR="000E3A6B" w:rsidRDefault="000E3A6B" w:rsidP="000E3A6B">
      <w:pPr>
        <w:pStyle w:val="Brdtextmedindrag"/>
      </w:pPr>
      <w:r w:rsidRPr="009B12B7">
        <w:rPr>
          <w:b/>
        </w:rPr>
        <w:t>Skälen</w:t>
      </w:r>
      <w:r w:rsidRPr="00A14B24">
        <w:rPr>
          <w:b/>
        </w:rPr>
        <w:t xml:space="preserve"> för </w:t>
      </w:r>
      <w:r>
        <w:rPr>
          <w:b/>
        </w:rPr>
        <w:t>regeringens</w:t>
      </w:r>
      <w:r w:rsidRPr="00A14B24">
        <w:rPr>
          <w:b/>
        </w:rPr>
        <w:t xml:space="preserve"> förslag:</w:t>
      </w:r>
      <w:r w:rsidRPr="00A14B24">
        <w:t xml:space="preserve"> Flera av skyldigheterna för per</w:t>
      </w:r>
      <w:r w:rsidRPr="00A14B24">
        <w:softHyphen/>
        <w:t xml:space="preserve">sonuppgiftsansvariga </w:t>
      </w:r>
      <w:r>
        <w:t>enligt brottsdatalagen</w:t>
      </w:r>
      <w:r w:rsidRPr="00A14B24">
        <w:t xml:space="preserve"> gäller även</w:t>
      </w:r>
      <w:r>
        <w:t xml:space="preserve"> </w:t>
      </w:r>
      <w:r w:rsidRPr="00A14B24">
        <w:t>för personupp</w:t>
      </w:r>
      <w:r>
        <w:softHyphen/>
      </w:r>
      <w:r w:rsidRPr="00A14B24">
        <w:t>giftsbiträden.</w:t>
      </w:r>
      <w:r>
        <w:t xml:space="preserve"> Som framgår av 3 kap. 19 § brottsdatalagen gäller bestäm</w:t>
      </w:r>
      <w:r>
        <w:softHyphen/>
        <w:t xml:space="preserve">melserna om </w:t>
      </w:r>
      <w:r w:rsidRPr="00FB70BD">
        <w:t>skyldighet att logga vissa typer av behandlingar, samarbeta med til</w:t>
      </w:r>
      <w:r>
        <w:t>lsynsmyndigheten och vidta lämp</w:t>
      </w:r>
      <w:r w:rsidRPr="00FB70BD">
        <w:t>liga åtgärder för att skydda per</w:t>
      </w:r>
      <w:r>
        <w:softHyphen/>
      </w:r>
      <w:r w:rsidRPr="00FB70BD">
        <w:t>sonuppgifterna även</w:t>
      </w:r>
      <w:r w:rsidRPr="00A14B24">
        <w:t xml:space="preserve"> för personuppgiftsbiträden.</w:t>
      </w:r>
      <w:r>
        <w:t xml:space="preserve"> </w:t>
      </w:r>
      <w:r w:rsidRPr="00A14B24">
        <w:t>Skyldigheten att be</w:t>
      </w:r>
      <w:r>
        <w:softHyphen/>
      </w:r>
      <w:r w:rsidRPr="00A14B24">
        <w:t xml:space="preserve">gränsa tillgången till personuppgifter till vad </w:t>
      </w:r>
      <w:r>
        <w:t>var och en</w:t>
      </w:r>
      <w:r w:rsidRPr="00A14B24">
        <w:t xml:space="preserve"> behöver för att full</w:t>
      </w:r>
      <w:r>
        <w:softHyphen/>
      </w:r>
      <w:r w:rsidRPr="00A14B24">
        <w:t>göra sina arbetsuppgifter gäll</w:t>
      </w:r>
      <w:r>
        <w:t>er</w:t>
      </w:r>
      <w:r w:rsidRPr="00A14B24">
        <w:t xml:space="preserve"> </w:t>
      </w:r>
      <w:r>
        <w:t>även för personuppgiftsbiträden</w:t>
      </w:r>
      <w:r w:rsidRPr="00A14B24">
        <w:t xml:space="preserve">. </w:t>
      </w:r>
      <w:r>
        <w:t>F</w:t>
      </w:r>
      <w:r w:rsidRPr="00A14B24">
        <w:t>örhands</w:t>
      </w:r>
      <w:r>
        <w:softHyphen/>
      </w:r>
      <w:r w:rsidRPr="00A14B24">
        <w:t xml:space="preserve">samråd med tillsynsmyndigheten </w:t>
      </w:r>
      <w:r>
        <w:t xml:space="preserve">är dock bara </w:t>
      </w:r>
      <w:r w:rsidRPr="00A14B24">
        <w:t>en skyldighet</w:t>
      </w:r>
      <w:r>
        <w:t xml:space="preserve"> </w:t>
      </w:r>
      <w:r w:rsidRPr="00A14B24">
        <w:t>f</w:t>
      </w:r>
      <w:r>
        <w:t>ör den person</w:t>
      </w:r>
      <w:r>
        <w:softHyphen/>
        <w:t>uppgiftsansvarige,</w:t>
      </w:r>
      <w:r w:rsidRPr="00A14B24">
        <w:t xml:space="preserve"> eftersom den</w:t>
      </w:r>
      <w:r>
        <w:t>ne är ansva</w:t>
      </w:r>
      <w:r w:rsidRPr="00A14B24">
        <w:t>rig även för den behandling som personuppgiftsbiträdet utför. Ett person</w:t>
      </w:r>
      <w:r>
        <w:softHyphen/>
      </w:r>
      <w:r w:rsidRPr="00A14B24">
        <w:t xml:space="preserve">uppgiftsbiträde kan </w:t>
      </w:r>
      <w:r>
        <w:t>emellertid</w:t>
      </w:r>
      <w:r w:rsidRPr="00A14B24">
        <w:t xml:space="preserve"> behöva bistå den personuppgiftsansvarige under förhands</w:t>
      </w:r>
      <w:r>
        <w:softHyphen/>
      </w:r>
      <w:r w:rsidRPr="00A14B24">
        <w:t xml:space="preserve">samrådet om samrådet </w:t>
      </w:r>
      <w:r>
        <w:t>t.</w:t>
      </w:r>
      <w:r w:rsidRPr="00FB70BD">
        <w:t>ex. rör förändringar avseende redan på</w:t>
      </w:r>
      <w:r>
        <w:softHyphen/>
        <w:t>gående person</w:t>
      </w:r>
      <w:r w:rsidRPr="00FB70BD">
        <w:t>uppgiftsbehandling som utförs av biträdet. Skyldigheten</w:t>
      </w:r>
      <w:r w:rsidRPr="00A14B24">
        <w:t xml:space="preserve"> att sam</w:t>
      </w:r>
      <w:r>
        <w:softHyphen/>
      </w:r>
      <w:r w:rsidRPr="00A14B24">
        <w:t xml:space="preserve">arbeta med tillsynsmyndigheten </w:t>
      </w:r>
      <w:r>
        <w:t>gäller</w:t>
      </w:r>
      <w:r w:rsidRPr="00A14B24">
        <w:t xml:space="preserve"> även för personupp</w:t>
      </w:r>
      <w:r>
        <w:softHyphen/>
      </w:r>
      <w:r w:rsidRPr="00A14B24">
        <w:t>giftsbiträden. Samarbetsskyldigheten gäller generellt och omfattar därige</w:t>
      </w:r>
      <w:r>
        <w:softHyphen/>
      </w:r>
      <w:r w:rsidRPr="00A14B24">
        <w:t>nom även samarbete från biträdets sida vid förhandssamråd om det blir aktuellt.</w:t>
      </w:r>
      <w:r>
        <w:t xml:space="preserve"> En motsvarande reglering bör tas in i den nya lagen.</w:t>
      </w:r>
    </w:p>
    <w:p w14:paraId="2336BEFA" w14:textId="77777777" w:rsidR="000E3A6B" w:rsidRDefault="000E3A6B" w:rsidP="000E3A6B">
      <w:pPr>
        <w:pStyle w:val="Brdtextmedindrag"/>
      </w:pPr>
      <w:r w:rsidRPr="00A14B24">
        <w:t>Regleringen av personuppgiftsbiträdens skyldigheter medför inga större skillnader i förhållande till dagens reglering. Enligt 30 § andra stycket personuppgiftslagen är ett personupp</w:t>
      </w:r>
      <w:r w:rsidRPr="00A14B24">
        <w:softHyphen/>
        <w:t>giftsbiträde skyldigt att vidta sådana säkerhetsåtgärder som avses i 31 § första stycket. Det ska också föreskrivas i biträdesavtalet.</w:t>
      </w:r>
      <w:r>
        <w:t xml:space="preserve"> </w:t>
      </w:r>
      <w:r w:rsidRPr="00A14B24">
        <w:t xml:space="preserve">Personuppgiftsbiträden </w:t>
      </w:r>
      <w:r>
        <w:t xml:space="preserve">är alltså </w:t>
      </w:r>
      <w:r w:rsidRPr="00A14B24">
        <w:t>redan i dag skyldiga att vidta lämpliga åtgärder för att s</w:t>
      </w:r>
      <w:r>
        <w:t>kydda de personuppgifter som be</w:t>
      </w:r>
      <w:r w:rsidRPr="00A14B24">
        <w:t>handlas. Det innebär ett indirekt krav på att begränsa tillgången till personuppgifter genom exempelvis behörighetstilldelning och att logga behandlingar för att kunna ko</w:t>
      </w:r>
      <w:r>
        <w:t>ntrollera åtkomsten till person</w:t>
      </w:r>
      <w:r w:rsidRPr="00A14B24">
        <w:t>upp</w:t>
      </w:r>
      <w:r>
        <w:softHyphen/>
      </w:r>
      <w:r w:rsidRPr="00A14B24">
        <w:t>gif</w:t>
      </w:r>
      <w:r>
        <w:softHyphen/>
      </w:r>
      <w:r w:rsidRPr="00A14B24">
        <w:t xml:space="preserve">terna. Den enda nyheten är att tillsynsmyndigheten kan vidta åtgärder mot både </w:t>
      </w:r>
      <w:r>
        <w:t>Säkerhetspolisen och personupp</w:t>
      </w:r>
      <w:r w:rsidRPr="00A14B24">
        <w:t>giftsbiträden om de brister i sina skyldig</w:t>
      </w:r>
      <w:r>
        <w:t>heter. Eftersom Säkerhetspolisen</w:t>
      </w:r>
      <w:r w:rsidRPr="00A14B24">
        <w:t xml:space="preserve"> </w:t>
      </w:r>
      <w:r>
        <w:t xml:space="preserve">fortfarande </w:t>
      </w:r>
      <w:r w:rsidRPr="00A14B24">
        <w:t>är ansvarig för den behandling som personuppgiftsbiträdet utför torde</w:t>
      </w:r>
      <w:r>
        <w:t xml:space="preserve"> det sällan bli aktu</w:t>
      </w:r>
      <w:r>
        <w:softHyphen/>
        <w:t>ellt att ut</w:t>
      </w:r>
      <w:r w:rsidRPr="00A14B24">
        <w:t>nyttja den möjligheten.</w:t>
      </w:r>
    </w:p>
    <w:p w14:paraId="72B8BCE0" w14:textId="77777777" w:rsidR="000E3A6B" w:rsidRDefault="000E3A6B" w:rsidP="000E3A6B">
      <w:pPr>
        <w:pStyle w:val="Brdtextmedindrag"/>
      </w:pPr>
    </w:p>
    <w:p w14:paraId="0CE936BE" w14:textId="77777777" w:rsidR="008F3357" w:rsidRDefault="008F3357" w:rsidP="000E3A6B">
      <w:pPr>
        <w:pStyle w:val="Brdtextmedindrag"/>
      </w:pPr>
    </w:p>
    <w:p w14:paraId="5BF6D081" w14:textId="77777777" w:rsidR="008F3357" w:rsidRDefault="008F3357" w:rsidP="000E3A6B">
      <w:pPr>
        <w:pStyle w:val="Brdtextmedindrag"/>
      </w:pPr>
    </w:p>
    <w:p w14:paraId="4966A3C0" w14:textId="77777777" w:rsidR="008F3357" w:rsidRDefault="008F3357" w:rsidP="000E3A6B">
      <w:pPr>
        <w:pStyle w:val="Brdtextmedindrag"/>
      </w:pPr>
    </w:p>
    <w:p w14:paraId="06492F67" w14:textId="62754F0D" w:rsidR="008F3357" w:rsidRPr="00A14B24" w:rsidRDefault="008F3357" w:rsidP="000E3A6B">
      <w:pPr>
        <w:pStyle w:val="Brdtextmedindrag"/>
        <w:sectPr w:rsidR="008F3357" w:rsidRPr="00A14B24" w:rsidSect="00155500">
          <w:headerReference w:type="even" r:id="rId82"/>
          <w:headerReference w:type="default" r:id="rId83"/>
          <w:footerReference w:type="even" r:id="rId84"/>
          <w:footerReference w:type="default" r:id="rId85"/>
          <w:footerReference w:type="first" r:id="rId86"/>
          <w:type w:val="continuous"/>
          <w:pgSz w:w="9356" w:h="13721" w:code="9"/>
          <w:pgMar w:top="794" w:right="2438" w:bottom="1191" w:left="1021" w:header="0" w:footer="709" w:gutter="0"/>
          <w:cols w:space="708"/>
          <w:docGrid w:linePitch="360"/>
        </w:sectPr>
      </w:pPr>
    </w:p>
    <w:p w14:paraId="40AC26D5" w14:textId="77777777" w:rsidR="000E3A6B" w:rsidRDefault="000E3A6B" w:rsidP="008F3357">
      <w:pPr>
        <w:pStyle w:val="Rubrik1"/>
        <w:spacing w:before="0"/>
      </w:pPr>
      <w:bookmarkStart w:id="301" w:name="_Toc9328372"/>
      <w:bookmarkStart w:id="302" w:name="_Toc17451442"/>
      <w:r>
        <w:t>Enskildas rättigheter</w:t>
      </w:r>
      <w:bookmarkEnd w:id="301"/>
      <w:bookmarkEnd w:id="302"/>
    </w:p>
    <w:p w14:paraId="275A9DDC" w14:textId="77777777" w:rsidR="000E3A6B" w:rsidRPr="00EE11DE" w:rsidRDefault="000E3A6B" w:rsidP="000E3A6B">
      <w:pPr>
        <w:pStyle w:val="Rubrik2"/>
        <w:spacing w:before="0"/>
      </w:pPr>
      <w:bookmarkStart w:id="303" w:name="_Toc9328373"/>
      <w:bookmarkStart w:id="304" w:name="_Toc17451443"/>
      <w:r>
        <w:t>Tydligare reglering av enskildas rättigheter</w:t>
      </w:r>
      <w:bookmarkEnd w:id="303"/>
      <w:bookmarkEnd w:id="304"/>
    </w:p>
    <w:p w14:paraId="5A66CAA6" w14:textId="77777777" w:rsidR="000E3A6B" w:rsidRDefault="000E3A6B" w:rsidP="000E3A6B">
      <w:pPr>
        <w:pStyle w:val="Rubrik3"/>
        <w:spacing w:before="0"/>
      </w:pPr>
      <w:bookmarkStart w:id="305" w:name="_Toc9328374"/>
      <w:bookmarkStart w:id="306" w:name="_Toc17451444"/>
      <w:r w:rsidRPr="00C167E7">
        <w:t>Nuvarande reglering</w:t>
      </w:r>
      <w:bookmarkEnd w:id="305"/>
      <w:bookmarkEnd w:id="306"/>
    </w:p>
    <w:p w14:paraId="34793851" w14:textId="77777777" w:rsidR="000E3A6B" w:rsidRDefault="000E3A6B" w:rsidP="000E3A6B">
      <w:pPr>
        <w:pStyle w:val="Brdtext"/>
      </w:pPr>
      <w:r w:rsidRPr="00261DC1">
        <w:t>I 23 och 25–27 §§ personuppgiftslagen</w:t>
      </w:r>
      <w:r>
        <w:t xml:space="preserve"> (1998:204)</w:t>
      </w:r>
      <w:r w:rsidRPr="00261DC1">
        <w:t>, som genom hänvisningar i 2 kap. 2 §</w:t>
      </w:r>
      <w:r>
        <w:t xml:space="preserve"> första stycket 5</w:t>
      </w:r>
      <w:r w:rsidRPr="00261DC1">
        <w:t xml:space="preserve"> och 6 kap. 4 §</w:t>
      </w:r>
      <w:r>
        <w:t xml:space="preserve"> 1</w:t>
      </w:r>
      <w:r w:rsidRPr="00261DC1">
        <w:t xml:space="preserve"> polisdatal</w:t>
      </w:r>
      <w:r>
        <w:t>agen (2010:361) ska tillämpas av Säkerhets</w:t>
      </w:r>
      <w:r w:rsidRPr="00261DC1">
        <w:t>polisen, regleras vilken information</w:t>
      </w:r>
      <w:r>
        <w:t xml:space="preserve"> som ska lämnas till den regist</w:t>
      </w:r>
      <w:r w:rsidRPr="00261DC1">
        <w:t xml:space="preserve">rerade och när informationsskyldigheten inte gäller. I 23 </w:t>
      </w:r>
      <w:r>
        <w:t xml:space="preserve">§ personuppgiftslagen </w:t>
      </w:r>
      <w:r w:rsidRPr="00261DC1">
        <w:t>regleras vad som gäller om uppgifte</w:t>
      </w:r>
      <w:r>
        <w:t>rna har lämnats av den registre</w:t>
      </w:r>
      <w:r w:rsidRPr="00261DC1">
        <w:t>rade själv. För Säkerhetspolisen görs undantag från informationsskyldigheten i 23 § dels vid insamling av personuppgifter genom bilder eller ljud, dels om uppgifterna samlas in i samband med larm och det med hänsyn till omständigheterna inte</w:t>
      </w:r>
      <w:r>
        <w:t xml:space="preserve"> finns tid att lämna informatio</w:t>
      </w:r>
      <w:r w:rsidRPr="00261DC1">
        <w:t>nen</w:t>
      </w:r>
      <w:r>
        <w:t xml:space="preserve"> (2 kap. 2 § tredje stycket och 6 kap. 4 § 1 polisdatalagen)</w:t>
      </w:r>
      <w:r w:rsidRPr="00261DC1">
        <w:t>.</w:t>
      </w:r>
      <w:r>
        <w:t xml:space="preserve"> </w:t>
      </w:r>
    </w:p>
    <w:p w14:paraId="2972587D" w14:textId="77777777" w:rsidR="000E3A6B" w:rsidRDefault="000E3A6B" w:rsidP="000E3A6B">
      <w:pPr>
        <w:pStyle w:val="Brdtextmedindrag"/>
      </w:pPr>
      <w:r>
        <w:t>I 25 § första stycket personuppgiftlagen regleras vilken information som Säkerhetspolisen ska lämna självmant. Uppgift om myndighetens identitet ska alltid lämnas och uppgift om ändamålen med behandlingen. All annan information som behövs för att den registrerade ska kunna ta till vara sina rättigheter i samband med behandlingen ska också lämnas, t.ex. information om mottagarna av uppgifterna, skyldigheten att lämna uppgifter och rätten att ansöka om information och att få rättelse. Enligt 25 § andra stycket behöver information inte lämnas om sådant som den registrerade redan känner till.</w:t>
      </w:r>
      <w:r w:rsidRPr="00261DC1">
        <w:t xml:space="preserve"> </w:t>
      </w:r>
    </w:p>
    <w:p w14:paraId="22B97DD1" w14:textId="77777777" w:rsidR="000E3A6B" w:rsidRDefault="000E3A6B" w:rsidP="000E3A6B">
      <w:pPr>
        <w:pStyle w:val="Brdtextmedindrag"/>
      </w:pPr>
      <w:r w:rsidRPr="00C07987">
        <w:t xml:space="preserve">Enligt 26 § personuppgiftslagen är </w:t>
      </w:r>
      <w:r w:rsidRPr="0091547C">
        <w:t xml:space="preserve">Säkerhetspolisen </w:t>
      </w:r>
      <w:r w:rsidRPr="00C07987">
        <w:t>skyldig att till var och en som ansöker om det en gång per kalenderår gratis lämna besked om personuppgifter som rör den sökande behandlas eller inte. Om sådana uppgifter behandlas ska också skriftlig information lämnas om vilka uppgifter om den sökande som behandlas, varifrån dessa uppgifter har hämtats, ändamålen med behandlingen och till vilka mottagare eller kategorier av mottagare som uppgifterna lämnas ut.</w:t>
      </w:r>
      <w:r w:rsidRPr="00261DC1">
        <w:t xml:space="preserve"> A</w:t>
      </w:r>
      <w:r>
        <w:t>v 27 </w:t>
      </w:r>
      <w:r w:rsidRPr="00261DC1">
        <w:t>§ framgår att undantag från informationsskyldigheten gäller vid sekretess och tystnadsplikt.</w:t>
      </w:r>
    </w:p>
    <w:p w14:paraId="411C7C90" w14:textId="77777777" w:rsidR="000E3A6B" w:rsidRDefault="000E3A6B" w:rsidP="000E3A6B">
      <w:pPr>
        <w:pStyle w:val="Brdtextmedindrag"/>
      </w:pPr>
      <w:r w:rsidRPr="00C07987">
        <w:t>I 28 §</w:t>
      </w:r>
      <w:r>
        <w:t xml:space="preserve"> </w:t>
      </w:r>
      <w:r w:rsidRPr="00C07987">
        <w:t>personuppgiftslagen</w:t>
      </w:r>
      <w:r>
        <w:t>, som</w:t>
      </w:r>
      <w:r w:rsidRPr="00C07987">
        <w:t xml:space="preserve"> </w:t>
      </w:r>
      <w:r>
        <w:t>genom hänvisningar i 2 kap. 2 § första stycket 6 och 6 kap. 4 § 1 polisdatalagen gäller för Säkerhetspolisen,</w:t>
      </w:r>
      <w:r w:rsidRPr="00C07987">
        <w:t xml:space="preserve"> reg</w:t>
      </w:r>
      <w:r>
        <w:t>leras Säkerhetspolisens</w:t>
      </w:r>
      <w:r w:rsidRPr="00C07987">
        <w:t xml:space="preserve"> skyldighet att på begäran av den registrerade rätta, blockera eller utplåna sådana personuppgifter som inte har behandlats på det sätt som föreskrivs i lagen eller föreskrifter som har utfärdats med </w:t>
      </w:r>
      <w:r>
        <w:t>stöd av den.</w:t>
      </w:r>
    </w:p>
    <w:p w14:paraId="7CE37EA5" w14:textId="77777777" w:rsidR="000E3A6B" w:rsidRDefault="000E3A6B" w:rsidP="000E3A6B">
      <w:pPr>
        <w:pStyle w:val="Rubrik3"/>
      </w:pPr>
      <w:bookmarkStart w:id="307" w:name="_Toc9328375"/>
      <w:bookmarkStart w:id="308" w:name="_Toc17451445"/>
      <w:r>
        <w:t>Merparten av bestämmelserna om enskildas rättigheter bör tillämpas av Säkerhetspolisen</w:t>
      </w:r>
      <w:bookmarkEnd w:id="307"/>
      <w:bookmarkEnd w:id="308"/>
    </w:p>
    <w:p w14:paraId="3E7E7415" w14:textId="77777777" w:rsidR="000E3A6B" w:rsidRDefault="000E3A6B" w:rsidP="000E3A6B">
      <w:pPr>
        <w:pStyle w:val="Brdtext"/>
      </w:pPr>
      <w:r w:rsidRPr="00F07776">
        <w:t xml:space="preserve">En del i personuppgiftsskyddet är enskildas rätt att få veta hur deras personuppgifter behandlas. Information om den personuppgiftsbehandling som pågår är en förutsättning för att enskilda ska kunna kontrollera om behandlingen är författningsenlig och i övrigt kunna bevaka sina intressen. </w:t>
      </w:r>
      <w:r>
        <w:t>Dataskyddsd</w:t>
      </w:r>
      <w:r w:rsidRPr="00F07776">
        <w:t xml:space="preserve">irektivet </w:t>
      </w:r>
      <w:r>
        <w:t>medför att rättigheterna för enskilda tyd</w:t>
      </w:r>
      <w:r w:rsidRPr="00F07776">
        <w:t>liggörs.</w:t>
      </w:r>
      <w:r>
        <w:t xml:space="preserve"> Artiklarna om enskildas rättigheter har genomförts i 4 kap. brottsdatalagen (2018:1177). Regeringen instämmer i utredningens bedömning att det </w:t>
      </w:r>
      <w:r w:rsidRPr="00B22BB1">
        <w:t>i princip bör ställas samma krav på Säkerhetspolisen som på andra myndigheter när det gäller enskildas rättigheter. På så sätt blir det lättare för den enskilde att ta tillvara s</w:t>
      </w:r>
      <w:r>
        <w:t>ina rättigheter. Regle</w:t>
      </w:r>
      <w:r w:rsidRPr="00B22BB1">
        <w:t>ringen i brottsdatalagen skiljer sig inte</w:t>
      </w:r>
      <w:r>
        <w:t xml:space="preserve"> heller</w:t>
      </w:r>
      <w:r w:rsidRPr="00B22BB1">
        <w:t xml:space="preserve"> i någon större utsträckning från vad som </w:t>
      </w:r>
      <w:r>
        <w:t>tidigare gällt</w:t>
      </w:r>
      <w:r w:rsidRPr="00B22BB1">
        <w:t xml:space="preserve"> enligt personuppgiftslagen. Enligt </w:t>
      </w:r>
      <w:r>
        <w:t>regeringens</w:t>
      </w:r>
      <w:r w:rsidRPr="00B22BB1">
        <w:t xml:space="preserve"> bedömning kan merparten av bestämmelserna i 4 kap. brottsdatalagen</w:t>
      </w:r>
      <w:r>
        <w:t xml:space="preserve"> också</w:t>
      </w:r>
      <w:r w:rsidRPr="00B22BB1">
        <w:t xml:space="preserve"> tillämpas av Sä</w:t>
      </w:r>
      <w:r>
        <w:t>kerhetspolisen. Mot den bakgrun</w:t>
      </w:r>
      <w:r w:rsidRPr="00B22BB1">
        <w:t>den bör</w:t>
      </w:r>
      <w:r>
        <w:t xml:space="preserve"> därför</w:t>
      </w:r>
      <w:r w:rsidRPr="00B22BB1">
        <w:t xml:space="preserve"> huvuddelen av bestämmel</w:t>
      </w:r>
      <w:r>
        <w:t>serna i brottsdatalagen som reg</w:t>
      </w:r>
      <w:r w:rsidRPr="00B22BB1">
        <w:t>lerar enskildas rättigheter ha sin motsvarighet i den nya lagen.</w:t>
      </w:r>
      <w:r>
        <w:t xml:space="preserve"> </w:t>
      </w:r>
    </w:p>
    <w:p w14:paraId="14381216" w14:textId="77777777" w:rsidR="000E3A6B" w:rsidRPr="00CF5234" w:rsidRDefault="000E3A6B" w:rsidP="000E3A6B">
      <w:pPr>
        <w:pStyle w:val="Rubrik2"/>
      </w:pPr>
      <w:bookmarkStart w:id="309" w:name="_Toc9328376"/>
      <w:bookmarkStart w:id="310" w:name="_Toc17451446"/>
      <w:r>
        <w:t>Rätten till information</w:t>
      </w:r>
      <w:bookmarkEnd w:id="309"/>
      <w:bookmarkEnd w:id="310"/>
    </w:p>
    <w:p w14:paraId="461AA245" w14:textId="77777777" w:rsidR="000E3A6B" w:rsidRDefault="000E3A6B" w:rsidP="000E3A6B">
      <w:pPr>
        <w:pStyle w:val="Rubrik3"/>
        <w:spacing w:before="0"/>
      </w:pPr>
      <w:bookmarkStart w:id="311" w:name="_Toc9328377"/>
      <w:bookmarkStart w:id="312" w:name="_Toc17451447"/>
      <w:r w:rsidRPr="00CA7ED7">
        <w:t>Allmän information som ska göras tillgänglig</w:t>
      </w:r>
      <w:bookmarkEnd w:id="311"/>
      <w:bookmarkEnd w:id="312"/>
    </w:p>
    <w:p w14:paraId="06D00776" w14:textId="77777777" w:rsidR="000E3A6B" w:rsidRPr="00A76360" w:rsidRDefault="000E3A6B" w:rsidP="000E3A6B">
      <w:pPr>
        <w:pStyle w:val="Brdtextram"/>
      </w:pPr>
      <w:bookmarkStart w:id="313" w:name="tmp"/>
      <w:bookmarkEnd w:id="313"/>
      <w:r w:rsidRPr="00420062">
        <w:rPr>
          <w:b/>
        </w:rPr>
        <w:t>Regeringens förslag:</w:t>
      </w:r>
      <w:r>
        <w:t xml:space="preserve"> Säkerhetspolisen ska göra viss all</w:t>
      </w:r>
      <w:r w:rsidRPr="00C71D87">
        <w:t>män information tillgänglig för den reg</w:t>
      </w:r>
      <w:r>
        <w:t>istrerade. Bland annat ska kate</w:t>
      </w:r>
      <w:r w:rsidRPr="00C71D87">
        <w:t>gorier av ändamål för behandlingen göras tillgänglig</w:t>
      </w:r>
      <w:r>
        <w:t>.</w:t>
      </w:r>
    </w:p>
    <w:p w14:paraId="75BAFDE6" w14:textId="77777777" w:rsidR="000E3A6B" w:rsidRPr="00A76360" w:rsidRDefault="000E3A6B" w:rsidP="000E3A6B">
      <w:pPr>
        <w:pStyle w:val="Brdtextmedindrag"/>
        <w:rPr>
          <w:sz w:val="8"/>
          <w:szCs w:val="8"/>
        </w:rPr>
      </w:pPr>
    </w:p>
    <w:p w14:paraId="21AB5E10" w14:textId="77777777" w:rsidR="000E3A6B" w:rsidRDefault="000E3A6B" w:rsidP="000E3A6B">
      <w:pPr>
        <w:pStyle w:val="Brdtextmedindrag"/>
      </w:pPr>
      <w:r w:rsidRPr="0006285B">
        <w:rPr>
          <w:b/>
        </w:rPr>
        <w:t>Utredningens förslag</w:t>
      </w:r>
      <w:r>
        <w:t xml:space="preserve"> </w:t>
      </w:r>
      <w:r w:rsidRPr="0063311C">
        <w:t>överensstämmer i huvudsak med regeringens. Enligt utredningens förslag ska bl.a. ändamålen med behandlingen göras tillgänglig.</w:t>
      </w:r>
    </w:p>
    <w:p w14:paraId="464448E1" w14:textId="77777777" w:rsidR="000E3A6B" w:rsidRPr="0063311C" w:rsidRDefault="000E3A6B" w:rsidP="000E3A6B">
      <w:pPr>
        <w:pStyle w:val="Brdtextmedindrag"/>
      </w:pPr>
      <w:r w:rsidRPr="00C71D87">
        <w:rPr>
          <w:b/>
        </w:rPr>
        <w:t>Remissinstanserna</w:t>
      </w:r>
      <w:r w:rsidRPr="0063311C">
        <w:t xml:space="preserve"> yttrar sig</w:t>
      </w:r>
      <w:r>
        <w:t xml:space="preserve"> inte</w:t>
      </w:r>
      <w:r w:rsidRPr="0063311C">
        <w:t xml:space="preserve"> särskilt </w:t>
      </w:r>
      <w:r>
        <w:t>i denna del</w:t>
      </w:r>
      <w:r w:rsidRPr="0063311C">
        <w:t>.</w:t>
      </w:r>
    </w:p>
    <w:p w14:paraId="44ACBB00" w14:textId="77777777" w:rsidR="000E3A6B" w:rsidRDefault="000E3A6B" w:rsidP="000E3A6B">
      <w:pPr>
        <w:pStyle w:val="Brdtextmedindrag"/>
      </w:pPr>
      <w:r w:rsidRPr="00C71D87">
        <w:rPr>
          <w:b/>
        </w:rPr>
        <w:t>Skälen för regeringens förslag:</w:t>
      </w:r>
      <w:r>
        <w:rPr>
          <w:b/>
        </w:rPr>
        <w:t xml:space="preserve"> </w:t>
      </w:r>
      <w:r>
        <w:t xml:space="preserve">I 4 kap. 1 § brottsdatalagen anges vilken information den personuppgiftsansvarige på eget initiativ ska göra tillgänglig för den registrerade. </w:t>
      </w:r>
      <w:r w:rsidRPr="00050B3E">
        <w:t>Det</w:t>
      </w:r>
      <w:r>
        <w:t xml:space="preserve"> är information om den person</w:t>
      </w:r>
      <w:r>
        <w:softHyphen/>
        <w:t>uppgifts</w:t>
      </w:r>
      <w:r w:rsidRPr="00050B3E">
        <w:t xml:space="preserve">ansvariges identitet och kontaktuppgifter, dataskyddsombudets </w:t>
      </w:r>
      <w:r>
        <w:t>kontakt</w:t>
      </w:r>
      <w:r w:rsidRPr="00050B3E">
        <w:t xml:space="preserve">uppgifter och </w:t>
      </w:r>
      <w:r>
        <w:t>kategorier av ändamål för</w:t>
      </w:r>
      <w:r w:rsidRPr="00050B3E">
        <w:t xml:space="preserve"> behandlingen. Även information om rätten att begära tillgång till personuppgifter och att begära rättelse, radering och begränsning av behandlingen och möjligheten att lämna in klagomål till en tillsynsmyndighet och dess kontaktuppgifter</w:t>
      </w:r>
      <w:r>
        <w:t>,</w:t>
      </w:r>
      <w:r w:rsidRPr="00050B3E">
        <w:t xml:space="preserve"> ska göras tillgänglig. I kravet på att information ska vara tillgänglig ligger att de registrerade i princip ska ha möjlighet att ta del av informationen när de önskar. Informatio</w:t>
      </w:r>
      <w:r>
        <w:t>nen kan t.ex. publiceras på myn</w:t>
      </w:r>
      <w:r w:rsidRPr="00050B3E">
        <w:t xml:space="preserve">dighetens webbplats </w:t>
      </w:r>
      <w:r>
        <w:t>eller finnas i en bro</w:t>
      </w:r>
      <w:r w:rsidRPr="00050B3E">
        <w:t>schyr, folder eller annan informationsskrift.</w:t>
      </w:r>
      <w:r>
        <w:t xml:space="preserve"> </w:t>
      </w:r>
    </w:p>
    <w:p w14:paraId="318ED1FB" w14:textId="77777777" w:rsidR="000E3A6B" w:rsidRDefault="000E3A6B" w:rsidP="000E3A6B">
      <w:pPr>
        <w:pStyle w:val="Brdtextmedindrag"/>
      </w:pPr>
      <w:r>
        <w:t>Att kategorier av ändamål ska göras tillgänglig innebär att det är fråga om upplysningar av generell karaktär som gäller den behöriga myndighetens personuppgiftsbehandling i allmänhet.</w:t>
      </w:r>
      <w:r w:rsidRPr="00E379C5">
        <w:t xml:space="preserve"> Det innebär att det inte är fråga om ändamålen för behandling i varje enskilt fall som avses utan för vil</w:t>
      </w:r>
      <w:r>
        <w:t>ka kategorier av ändamål person</w:t>
      </w:r>
      <w:r w:rsidRPr="00E379C5">
        <w:t>uppgifter får behandlas t.ex.</w:t>
      </w:r>
      <w:r>
        <w:t xml:space="preserve"> för</w:t>
      </w:r>
      <w:r w:rsidRPr="00E379C5">
        <w:t xml:space="preserve"> förundersökningar</w:t>
      </w:r>
      <w:r>
        <w:t xml:space="preserve">. </w:t>
      </w:r>
      <w:r w:rsidRPr="00374DB4">
        <w:t xml:space="preserve">Det </w:t>
      </w:r>
      <w:r>
        <w:t>är</w:t>
      </w:r>
      <w:r w:rsidRPr="00374DB4">
        <w:t xml:space="preserve"> tillräckligt att enskilda genom uppräkningen får en god bil</w:t>
      </w:r>
      <w:r>
        <w:t>d av den personuppgiftsbe</w:t>
      </w:r>
      <w:r w:rsidRPr="00374DB4">
        <w:t>h</w:t>
      </w:r>
      <w:r>
        <w:t>andling som den behöriga myndigh</w:t>
      </w:r>
      <w:r w:rsidRPr="00374DB4">
        <w:t>eten utför</w:t>
      </w:r>
      <w:r>
        <w:t xml:space="preserve"> (Brottsdatalagen, prop. 2017/18:232, s. 232)</w:t>
      </w:r>
      <w:r w:rsidRPr="00374DB4">
        <w:t>.</w:t>
      </w:r>
      <w:r>
        <w:t xml:space="preserve"> </w:t>
      </w:r>
    </w:p>
    <w:p w14:paraId="4F1A6200" w14:textId="77777777" w:rsidR="000E3A6B" w:rsidRDefault="000E3A6B" w:rsidP="000E3A6B">
      <w:pPr>
        <w:pStyle w:val="Brdtextmedindrag"/>
      </w:pPr>
      <w:r>
        <w:t>I Säkerhetspolisen nya lag bör det finnas en bestämmelse som reglerar myndighetens skyldighet att självmant göra allmän information om myndighetens personuppgiftbehandling tillgänglig. Bestämmelsen bör i huvudsak utformas på samma sätt som i brottsdatalagen. I b</w:t>
      </w:r>
      <w:r w:rsidRPr="00A4359C">
        <w:t>rottsdatalagen</w:t>
      </w:r>
      <w:r>
        <w:t xml:space="preserve"> föreskrivs dock att behöriga myndigheter också ska informera om möjligheten att lämna in klagomål till tillsynsmyndigheten och kontaktuppgifter till den. Det beror på att direktivet kräver det och innehåller en särskild reglering för handläggning av klagomål. Utredningen föreslår ingen motsvarande reglering för Säkerhetspolisen. Ingen remissinstans har heller ansett att det behövs. Säkerhetspolisens informationsskyldighet bör därför inte omfatta sådana uppgifter.</w:t>
      </w:r>
    </w:p>
    <w:p w14:paraId="422E6F58" w14:textId="77777777" w:rsidR="000E3A6B" w:rsidRDefault="000E3A6B" w:rsidP="000E3A6B">
      <w:pPr>
        <w:pStyle w:val="Brdtextmedindrag"/>
      </w:pPr>
      <w:r>
        <w:t>Vilka krav som ska ställas på utformningen av informationen till enskilda kan regleras i förordning.</w:t>
      </w:r>
    </w:p>
    <w:p w14:paraId="0A72588A" w14:textId="77777777" w:rsidR="000E3A6B" w:rsidRDefault="000E3A6B" w:rsidP="000E3A6B">
      <w:pPr>
        <w:pStyle w:val="Rubrik3"/>
      </w:pPr>
      <w:bookmarkStart w:id="314" w:name="_Toc9328378"/>
      <w:bookmarkStart w:id="315" w:name="_Toc17451448"/>
      <w:r>
        <w:t>Information som ska lämnas på begäran</w:t>
      </w:r>
      <w:bookmarkEnd w:id="314"/>
      <w:bookmarkEnd w:id="315"/>
    </w:p>
    <w:p w14:paraId="5FBB6A3E" w14:textId="77777777" w:rsidR="000E3A6B" w:rsidRDefault="000E3A6B" w:rsidP="000E3A6B">
      <w:pPr>
        <w:pStyle w:val="Brdtextram"/>
      </w:pPr>
      <w:r w:rsidRPr="00420062">
        <w:rPr>
          <w:b/>
        </w:rPr>
        <w:t>Regeringens förslag:</w:t>
      </w:r>
      <w:r>
        <w:t xml:space="preserve"> Säkerhetspolisen ska till den som begär det utan onödigt dröjsmål lämna skriftligt besked om huruvida personuppgifter som rör honom eller henne behandlas. Om sådana uppgifter behandlas, ska sökanden få del av uppgifterna och få viss skriftlig information om behandlingen.</w:t>
      </w:r>
    </w:p>
    <w:p w14:paraId="33E7AAA2" w14:textId="77777777" w:rsidR="000E3A6B" w:rsidRPr="00A76360" w:rsidRDefault="000E3A6B" w:rsidP="000E3A6B">
      <w:pPr>
        <w:pStyle w:val="Brdtextmedindragram"/>
      </w:pPr>
      <w:r>
        <w:t>Sökanden behöver inte få del av personuppgifter som han eller hon redan har tagit del av, om det inte begärs. Det ska dock framgå av informationen att personuppgifterna i fråga behandlas.</w:t>
      </w:r>
    </w:p>
    <w:p w14:paraId="5989E816" w14:textId="77777777" w:rsidR="000E3A6B" w:rsidRPr="00A76360" w:rsidRDefault="000E3A6B" w:rsidP="000E3A6B">
      <w:pPr>
        <w:pStyle w:val="Brdtextmedindrag"/>
        <w:rPr>
          <w:sz w:val="8"/>
          <w:szCs w:val="8"/>
        </w:rPr>
      </w:pPr>
    </w:p>
    <w:p w14:paraId="1A9968AA" w14:textId="77777777" w:rsidR="000E3A6B" w:rsidRPr="009E4F53" w:rsidRDefault="000E3A6B" w:rsidP="000E3A6B">
      <w:pPr>
        <w:pStyle w:val="Brdtextmedindrag"/>
      </w:pPr>
      <w:r w:rsidRPr="0006285B">
        <w:rPr>
          <w:b/>
        </w:rPr>
        <w:t>Utredningens förslag</w:t>
      </w:r>
      <w:r>
        <w:rPr>
          <w:b/>
        </w:rPr>
        <w:t xml:space="preserve"> </w:t>
      </w:r>
      <w:r w:rsidRPr="009E4F53">
        <w:t>överensstämmer med regeringens.</w:t>
      </w:r>
    </w:p>
    <w:p w14:paraId="0A50FEFA" w14:textId="77777777" w:rsidR="000E3A6B" w:rsidRDefault="000E3A6B" w:rsidP="000E3A6B">
      <w:pPr>
        <w:pStyle w:val="Brdtextmedindrag"/>
        <w:rPr>
          <w:b/>
        </w:rPr>
      </w:pPr>
      <w:r>
        <w:rPr>
          <w:b/>
        </w:rPr>
        <w:t xml:space="preserve">Remissinstanserna </w:t>
      </w:r>
      <w:r>
        <w:t>yttrar sig inte särskilt i denna del.</w:t>
      </w:r>
    </w:p>
    <w:p w14:paraId="60527FA8" w14:textId="77777777" w:rsidR="000E3A6B" w:rsidRPr="00951CF5" w:rsidRDefault="000E3A6B" w:rsidP="000E3A6B">
      <w:pPr>
        <w:pStyle w:val="Brdtextmedindrag"/>
        <w:rPr>
          <w:b/>
        </w:rPr>
      </w:pPr>
      <w:r>
        <w:rPr>
          <w:b/>
        </w:rPr>
        <w:t xml:space="preserve">Skälen för regeringens förslag: </w:t>
      </w:r>
      <w:r>
        <w:t xml:space="preserve">Enligt 4 kap 3 § första stycket brottsdatalagen ska den personuppgiftsansvarige till den som begär det utan onödigt dröjsmål lämna skriftligt besked om huruvida personuppgifter som rör honom eller henne behandlas. Om den personuppgiftsansvarige behandlar personuppgifter om en sökande ska alltså han eller hon få del av uppgifterna när det efterfrågas. Det rör dock endast uppgifter som behandlas vid tiden för utlämnandet. </w:t>
      </w:r>
    </w:p>
    <w:p w14:paraId="57F82AC5" w14:textId="77777777" w:rsidR="000E3A6B" w:rsidRPr="00761EB6" w:rsidRDefault="000E3A6B" w:rsidP="000E3A6B">
      <w:pPr>
        <w:pStyle w:val="Brdtextmedindrag"/>
      </w:pPr>
      <w:r w:rsidRPr="00761EB6">
        <w:t>Utgångspunkten är att sökanden s</w:t>
      </w:r>
      <w:r>
        <w:t>ka få tillgång till all informa</w:t>
      </w:r>
      <w:r w:rsidRPr="00761EB6">
        <w:t>tion som den personuppgiftsansvarige själv kan få fram om honom eller henne. Det förutsätter att det finns uppgifter som direkt kan hänföras till den person som begär informationen. Sökanden måste</w:t>
      </w:r>
      <w:r>
        <w:t xml:space="preserve"> därför</w:t>
      </w:r>
      <w:r w:rsidRPr="00761EB6">
        <w:t xml:space="preserve"> lämna sådana uppgifter om sin identitet att det blir möjligt att söka efter informationen. Det kan </w:t>
      </w:r>
      <w:r>
        <w:t xml:space="preserve">t.ex. </w:t>
      </w:r>
      <w:r w:rsidRPr="00761EB6">
        <w:t>vara fullständigt namn eller person- eller samordningsnummer.</w:t>
      </w:r>
    </w:p>
    <w:p w14:paraId="668DA021" w14:textId="77777777" w:rsidR="000E3A6B" w:rsidRDefault="000E3A6B" w:rsidP="000E3A6B">
      <w:pPr>
        <w:pStyle w:val="Brdtextmedindrag"/>
      </w:pPr>
      <w:r>
        <w:t>Om personuppgifter som rör sökanden behandlas ska sökanden få del av dem samt få skriftlig information om</w:t>
      </w:r>
      <w:r w:rsidRPr="004D48C7">
        <w:t xml:space="preserve"> vilka</w:t>
      </w:r>
      <w:r>
        <w:t xml:space="preserve"> uppgifter som be</w:t>
      </w:r>
      <w:r w:rsidRPr="004D48C7">
        <w:t>handlas och varifrån dessa kommer. In</w:t>
      </w:r>
      <w:r>
        <w:t>formation om varifrån personupp</w:t>
      </w:r>
      <w:r w:rsidRPr="004D48C7">
        <w:t>gifterna kommer behöver bara avse den</w:t>
      </w:r>
      <w:r>
        <w:t xml:space="preserve"> information som finns tillgäng</w:t>
      </w:r>
      <w:r w:rsidRPr="004D48C7">
        <w:t>lig</w:t>
      </w:r>
      <w:r>
        <w:t>. Vidare ska sökanden informeras om de katego</w:t>
      </w:r>
      <w:r w:rsidRPr="004D48C7">
        <w:t>rier av personuppgifter som behandlinge</w:t>
      </w:r>
      <w:r>
        <w:t>n gäller. Kategorier av per</w:t>
      </w:r>
      <w:r w:rsidRPr="004D48C7">
        <w:t>sonuppgifter kan t.ex. vara adressuppgifter eller fordonsuppgifter.</w:t>
      </w:r>
      <w:r w:rsidRPr="00C81DBA">
        <w:t xml:space="preserve"> Även behandlingens rättsliga grund </w:t>
      </w:r>
      <w:r>
        <w:t>ska</w:t>
      </w:r>
      <w:r w:rsidRPr="00C81DBA">
        <w:t xml:space="preserve"> framgå. Den personuppgiftsansvarige</w:t>
      </w:r>
      <w:r>
        <w:t xml:space="preserve"> ska vidare informera om ändamå</w:t>
      </w:r>
      <w:r w:rsidRPr="00C81DBA">
        <w:t>len med behandlingen. Det som avses är ändamålen med b</w:t>
      </w:r>
      <w:r>
        <w:t>ehand</w:t>
      </w:r>
      <w:r w:rsidRPr="00C81DBA">
        <w:t>lingen i det enskilda fallet.</w:t>
      </w:r>
    </w:p>
    <w:p w14:paraId="624506A6" w14:textId="77777777" w:rsidR="000E3A6B" w:rsidRDefault="000E3A6B" w:rsidP="000E3A6B">
      <w:pPr>
        <w:pStyle w:val="Brdtextmedindrag"/>
      </w:pPr>
      <w:r w:rsidRPr="00C81DBA">
        <w:t>Information om mottagare eller kateg</w:t>
      </w:r>
      <w:r>
        <w:t>orier av mottagare av personupp</w:t>
      </w:r>
      <w:r w:rsidRPr="00C81DBA">
        <w:t xml:space="preserve">gifterna </w:t>
      </w:r>
      <w:r>
        <w:t>ska</w:t>
      </w:r>
      <w:r w:rsidRPr="00C81DBA">
        <w:t xml:space="preserve"> också lämnas. Med mottagare avses i </w:t>
      </w:r>
      <w:r>
        <w:t>brottsdata</w:t>
      </w:r>
      <w:r w:rsidRPr="00C81DBA">
        <w:t xml:space="preserve">lagen den till </w:t>
      </w:r>
      <w:r>
        <w:t>vil</w:t>
      </w:r>
      <w:r w:rsidRPr="00C81DBA">
        <w:t>ken personuppgifter lä</w:t>
      </w:r>
      <w:r>
        <w:t>mnas ut, med undantag av en myn</w:t>
      </w:r>
      <w:r w:rsidRPr="00C81DBA">
        <w:t>dighet som med stöd av författning utövar tillsyn, kontroll eller revision (</w:t>
      </w:r>
      <w:r w:rsidRPr="008D6A33">
        <w:t>avsnitt </w:t>
      </w:r>
      <w:r>
        <w:t>7.7</w:t>
      </w:r>
      <w:r w:rsidRPr="00C81DBA">
        <w:t>). Den per</w:t>
      </w:r>
      <w:r>
        <w:t>sonuppgiftsansvarige behöver så</w:t>
      </w:r>
      <w:r w:rsidRPr="00C81DBA">
        <w:t>ledes inte informera sökanden om att uppgifter har lämnats ut till myndighete</w:t>
      </w:r>
      <w:r>
        <w:t>r för tillsyn, t.ex. till Justitiekans</w:t>
      </w:r>
      <w:r w:rsidRPr="00C81DBA">
        <w:t>lern eller Säkerhets- och integritets-skydd</w:t>
      </w:r>
      <w:r>
        <w:t>snämnden. Eftersom en myndighet enligt 2 kap. 14 </w:t>
      </w:r>
      <w:r w:rsidRPr="00C81DBA">
        <w:t>§ tryckfrihe</w:t>
      </w:r>
      <w:r>
        <w:t>tsförordningen varken får efter</w:t>
      </w:r>
      <w:r w:rsidRPr="00C81DBA">
        <w:t>fråga eller dokumentera vilka som tar del av allmä</w:t>
      </w:r>
      <w:r>
        <w:t>nna handlingar med personuppgif</w:t>
      </w:r>
      <w:r w:rsidRPr="00C81DBA">
        <w:t>ter behöver inte heller up</w:t>
      </w:r>
      <w:r>
        <w:t>pgifter om sådana mottagare läm</w:t>
      </w:r>
      <w:r w:rsidRPr="00C81DBA">
        <w:t>nas ut (</w:t>
      </w:r>
      <w:r>
        <w:t xml:space="preserve">Myndighetsdatalagen, </w:t>
      </w:r>
      <w:r w:rsidRPr="00C81DBA">
        <w:t>SOU 2015:39</w:t>
      </w:r>
      <w:r>
        <w:t>, s. </w:t>
      </w:r>
      <w:r w:rsidRPr="00C81DBA">
        <w:t>500).</w:t>
      </w:r>
      <w:r>
        <w:t xml:space="preserve"> Exempel på kategorier av mottagare kan vara åklagare eller domstol. Om mottagaren finns i ett tredjeland eller är en internationell organisation ska det anges. Vidare ska det framgå hur länge personuppgifterna får behandlas. Om det inte är möjligt att ange hur länge de får behandlas i det enskilda fallet ska i stället kriterierna för att fastställa det anges. Det kan exempelvis vara den föreskrivna tidpunkten i en myndighets registerlagstiftning när de personuppgifter som saken gäller inte längre får behandlas. Den personuppgiftsansvarige ska även underrätta den registrerade om rätten att begära rättelse, radering eller begränsning av behandlingen. Informationen till den enskilde behöver inte omfatta personuppgifter som den sökanden redan tagit del av. Detta följer av 4 kap. 3 § andra stycket brottsdatalagen (Brottsdatalag, 2017/18:232, s.229–234). </w:t>
      </w:r>
    </w:p>
    <w:p w14:paraId="0D1D0764" w14:textId="77777777" w:rsidR="000E3A6B" w:rsidRDefault="000E3A6B" w:rsidP="000E3A6B">
      <w:pPr>
        <w:pStyle w:val="Brdtextmedindrag"/>
      </w:pPr>
      <w:r w:rsidRPr="00335894">
        <w:t>För att den enskilde ska kunna hålla sig underrättad om hans eller hennes personuppgifter behand</w:t>
      </w:r>
      <w:r>
        <w:t>las och kunna kontrollera om be</w:t>
      </w:r>
      <w:r w:rsidRPr="00335894">
        <w:t xml:space="preserve">handlingen utförs författningsenligt bör </w:t>
      </w:r>
      <w:r>
        <w:t>Säkerhetspolisens nya lag innehålla en be</w:t>
      </w:r>
      <w:r w:rsidRPr="00335894">
        <w:t xml:space="preserve">stämmelse som </w:t>
      </w:r>
      <w:r>
        <w:t xml:space="preserve">i huvudsak </w:t>
      </w:r>
      <w:r w:rsidRPr="00335894">
        <w:t xml:space="preserve">motsvarar </w:t>
      </w:r>
      <w:r>
        <w:t xml:space="preserve">4 kap. 3 § brottsdatalagen. </w:t>
      </w:r>
      <w:r w:rsidRPr="00C81DBA">
        <w:t>Att en registrerads rätt till information om vilka personuppgifter om honom eller henne som behan</w:t>
      </w:r>
      <w:r>
        <w:t>dlas inte gäller i den utsträckning person</w:t>
      </w:r>
      <w:r w:rsidRPr="00C81DBA">
        <w:t xml:space="preserve">uppgifterna inte får lämnas ut behandlas i </w:t>
      </w:r>
      <w:r>
        <w:t>avsnitt 14.3.1</w:t>
      </w:r>
      <w:r w:rsidRPr="00C81DBA">
        <w:t>. Personuppgifter i ofärdig text eller som utgör minnesanteckninga</w:t>
      </w:r>
      <w:r>
        <w:t xml:space="preserve">r behandlas i </w:t>
      </w:r>
      <w:r w:rsidRPr="00D55EEC">
        <w:t>av</w:t>
      </w:r>
      <w:r>
        <w:t>snitt 14.3.2</w:t>
      </w:r>
      <w:r w:rsidRPr="00C81DBA">
        <w:t>.</w:t>
      </w:r>
      <w:r>
        <w:t xml:space="preserve"> </w:t>
      </w:r>
      <w:r w:rsidRPr="00F57BA2">
        <w:t>Vilka närmare krav som bör ställas på en begäran om information kan regleras i förordning.</w:t>
      </w:r>
    </w:p>
    <w:p w14:paraId="2DB14F30" w14:textId="77777777" w:rsidR="000E3A6B" w:rsidRDefault="000E3A6B" w:rsidP="000E3A6B">
      <w:pPr>
        <w:pStyle w:val="Rubrik2"/>
      </w:pPr>
      <w:bookmarkStart w:id="316" w:name="_Toc9328379"/>
      <w:bookmarkStart w:id="317" w:name="_Toc17451449"/>
      <w:r>
        <w:t>Begränsning av rätten till information</w:t>
      </w:r>
      <w:bookmarkEnd w:id="316"/>
      <w:bookmarkEnd w:id="317"/>
    </w:p>
    <w:p w14:paraId="06379F56" w14:textId="77777777" w:rsidR="000E3A6B" w:rsidRPr="001F5B4F" w:rsidRDefault="000E3A6B" w:rsidP="000E3A6B">
      <w:pPr>
        <w:pStyle w:val="Rubrik3"/>
        <w:spacing w:before="0"/>
      </w:pPr>
      <w:bookmarkStart w:id="318" w:name="_Toc9328380"/>
      <w:bookmarkStart w:id="319" w:name="_Toc17451450"/>
      <w:r>
        <w:t>Rätten till information får begränsas</w:t>
      </w:r>
      <w:bookmarkEnd w:id="318"/>
      <w:bookmarkEnd w:id="319"/>
    </w:p>
    <w:p w14:paraId="1EE850E1" w14:textId="77777777" w:rsidR="000E3A6B" w:rsidRDefault="000E3A6B" w:rsidP="000E3A6B">
      <w:pPr>
        <w:pStyle w:val="Brdtextram"/>
      </w:pPr>
      <w:r w:rsidRPr="00420062">
        <w:rPr>
          <w:b/>
        </w:rPr>
        <w:t>Regeringens förslag:</w:t>
      </w:r>
      <w:r>
        <w:t xml:space="preserve"> </w:t>
      </w:r>
      <w:r w:rsidRPr="007951CF">
        <w:t xml:space="preserve">Skyldigheten </w:t>
      </w:r>
      <w:r>
        <w:t>att lämna personrelaterad infor</w:t>
      </w:r>
      <w:r w:rsidRPr="007951CF">
        <w:t xml:space="preserve">mation ska inte gälla i den utsträckning det är särskilt föreskrivet i lag eller annan författning eller annars </w:t>
      </w:r>
      <w:r>
        <w:t>framgår av beslut som har medde</w:t>
      </w:r>
      <w:r w:rsidRPr="007951CF">
        <w:t>lats med stöd av författning, att uppgifter inte får lämnas ut</w:t>
      </w:r>
      <w:r>
        <w:t xml:space="preserve"> till den registrerade.</w:t>
      </w:r>
    </w:p>
    <w:p w14:paraId="517388C6" w14:textId="77777777" w:rsidR="000E3A6B" w:rsidRPr="00A76360" w:rsidRDefault="000E3A6B" w:rsidP="000E3A6B">
      <w:pPr>
        <w:pStyle w:val="Brdtextmedindragram"/>
      </w:pPr>
      <w:r w:rsidRPr="007951CF">
        <w:t xml:space="preserve">Om det finns grund för att begränsa informationen ska </w:t>
      </w:r>
      <w:r>
        <w:t>Säkerhetspolisen</w:t>
      </w:r>
      <w:r w:rsidRPr="007951CF">
        <w:t xml:space="preserve"> inte heller vara sky</w:t>
      </w:r>
      <w:r>
        <w:t>ldig att lämna ut skälen för be</w:t>
      </w:r>
      <w:r w:rsidRPr="007951CF">
        <w:t>slut att begränsa informationen eller för b</w:t>
      </w:r>
      <w:r>
        <w:t>eslut i fråga om begäran om rät</w:t>
      </w:r>
      <w:r w:rsidRPr="007951CF">
        <w:t>telse, radering eller begränsning av behandlingen</w:t>
      </w:r>
      <w:r>
        <w:t>.</w:t>
      </w:r>
    </w:p>
    <w:p w14:paraId="5853073E" w14:textId="77777777" w:rsidR="000E3A6B" w:rsidRPr="00A76360" w:rsidRDefault="000E3A6B" w:rsidP="000E3A6B">
      <w:pPr>
        <w:pStyle w:val="Brdtextmedindrag"/>
        <w:rPr>
          <w:sz w:val="8"/>
          <w:szCs w:val="8"/>
        </w:rPr>
      </w:pPr>
    </w:p>
    <w:p w14:paraId="0449C445" w14:textId="77777777" w:rsidR="000E3A6B" w:rsidRDefault="000E3A6B" w:rsidP="000E3A6B">
      <w:pPr>
        <w:pStyle w:val="Brdtextmedindrag"/>
      </w:pPr>
      <w:r w:rsidRPr="0006285B">
        <w:rPr>
          <w:b/>
        </w:rPr>
        <w:t>Utredningens förslag</w:t>
      </w:r>
      <w:r>
        <w:rPr>
          <w:b/>
        </w:rPr>
        <w:t xml:space="preserve"> </w:t>
      </w:r>
      <w:r w:rsidRPr="00E05E4A">
        <w:t>överensstämmer med regeringens.</w:t>
      </w:r>
    </w:p>
    <w:p w14:paraId="1CFB5061" w14:textId="77777777" w:rsidR="000E3A6B" w:rsidRPr="00065037" w:rsidRDefault="000E3A6B" w:rsidP="000E3A6B">
      <w:pPr>
        <w:pStyle w:val="Brdtextmedindrag"/>
        <w:rPr>
          <w:b/>
        </w:rPr>
      </w:pPr>
      <w:r>
        <w:rPr>
          <w:b/>
        </w:rPr>
        <w:t xml:space="preserve">Remissinstanserna </w:t>
      </w:r>
      <w:r>
        <w:t>yttrar sig inte särskilt i denna del.</w:t>
      </w:r>
    </w:p>
    <w:p w14:paraId="70474D63" w14:textId="77777777" w:rsidR="000E3A6B" w:rsidRDefault="000E3A6B" w:rsidP="000E3A6B">
      <w:pPr>
        <w:pStyle w:val="Brdtextmedindrag"/>
      </w:pPr>
      <w:r w:rsidRPr="00065037">
        <w:rPr>
          <w:b/>
        </w:rPr>
        <w:t>Skälen för regeringens förslag</w:t>
      </w:r>
      <w:r>
        <w:rPr>
          <w:b/>
        </w:rPr>
        <w:t xml:space="preserve">: </w:t>
      </w:r>
      <w:r>
        <w:t xml:space="preserve">I 4 kap. 5 § första stycket brottsdatalagen finns en bestämmelse som begränsar rätten till information. Sådana begränsningar får göras enbart med hänsyn till vissa angivna intressen. Bestämmelser som begränsar rätten till information är nödvändiga för att de behöriga myndigheterna ska kunna utföra sina uppdrag på ett effektivt sätt (prop. 2017/18:232 s. 237). Säkerhetspolisen bör också ha möjlighet att begränsa rätten till information och detta bör därför regleras i den nya lagen. Till skillnad mot vad som gäller enligt brottsdatalagen bör sådana begränsningar inte enbart få göras med hänvisning till vissa angivna intressen. Det kravet ställs upp i direktivet, men bör inte gälla för Säkerhetspolisen. Regleringen bör i stället utformas med 27 § personuppgiftslagen som mönster. Rätten att begränsa eller inte lämna ut personrelaterad information gäller både information som lämnas självmant och på begäran. </w:t>
      </w:r>
    </w:p>
    <w:p w14:paraId="7A70B8FC" w14:textId="77777777" w:rsidR="000E3A6B" w:rsidRDefault="000E3A6B" w:rsidP="000E3A6B">
      <w:pPr>
        <w:pStyle w:val="Brdtextmedindrag"/>
      </w:pPr>
      <w:r>
        <w:t xml:space="preserve">I förarbetena till brottsdatalagen konstaterade regeringen att det finns behov av att även kunna begränsa underrättelser om skälen för beslut </w:t>
      </w:r>
      <w:bookmarkStart w:id="320" w:name="_Hlk523390778"/>
      <w:r>
        <w:t>i fråga om rättelse, radering eller begränsning av behandlingen</w:t>
      </w:r>
      <w:bookmarkEnd w:id="320"/>
      <w:r>
        <w:t xml:space="preserve">. Om skälen skulle riskera att röja information som hänför sig till något av </w:t>
      </w:r>
      <w:r w:rsidRPr="002752FA">
        <w:t>de angivna intressena</w:t>
      </w:r>
      <w:r>
        <w:t xml:space="preserve">, t.ex. att hemlig avlyssning av elektronisk kommunikation pågår, bör underrättelsen till den registrerade kunna begränsas. Om så inte var fallet skulle enskilda kunna begära rättelse och därigenom få del av information som annars inte skulle lämnas ut (prop. 2017/18:232 s. 240). Även Säkerhetspolisen har behov av att kunna begränsa skälen för besluten </w:t>
      </w:r>
      <w:r w:rsidRPr="00D55C79">
        <w:t>i fråga</w:t>
      </w:r>
      <w:r>
        <w:t xml:space="preserve"> om rättelse, radering eller be</w:t>
      </w:r>
      <w:r w:rsidRPr="00D55C79">
        <w:t>gränsning av behandlingen</w:t>
      </w:r>
      <w:r>
        <w:t>. En bestämmelse om detta bör därför tas in i den nya lagen. Att sökanden ska underrättas om sådana beslut kan regleras i förordning.</w:t>
      </w:r>
    </w:p>
    <w:p w14:paraId="51759CA6" w14:textId="49DAC3F1" w:rsidR="000E3A6B" w:rsidRDefault="000E3A6B" w:rsidP="000E3A6B">
      <w:pPr>
        <w:pStyle w:val="Rubrik3"/>
      </w:pPr>
      <w:bookmarkStart w:id="321" w:name="_Toc9328381"/>
      <w:bookmarkStart w:id="322" w:name="_Toc17451451"/>
      <w:r w:rsidRPr="003E37E7">
        <w:t>Ofärdig text och minnesanteckningar</w:t>
      </w:r>
      <w:bookmarkEnd w:id="321"/>
      <w:bookmarkEnd w:id="322"/>
    </w:p>
    <w:p w14:paraId="0A1A180D" w14:textId="1C2B9F85" w:rsidR="004469F3" w:rsidRDefault="000E3A6B" w:rsidP="004469F3">
      <w:pPr>
        <w:pStyle w:val="Brdtextram"/>
      </w:pPr>
      <w:r w:rsidRPr="00420062">
        <w:rPr>
          <w:b/>
        </w:rPr>
        <w:t>Regeringens förslag:</w:t>
      </w:r>
      <w:r>
        <w:t xml:space="preserve"> Rätten </w:t>
      </w:r>
      <w:r w:rsidRPr="00761EB6">
        <w:t xml:space="preserve">att få del av </w:t>
      </w:r>
      <w:r>
        <w:t xml:space="preserve">personrelaterad information ska inte gälla </w:t>
      </w:r>
      <w:r w:rsidRPr="00761EB6">
        <w:t xml:space="preserve">personuppgifter i löpande text som inte </w:t>
      </w:r>
      <w:r>
        <w:t xml:space="preserve">har </w:t>
      </w:r>
      <w:r w:rsidRPr="00761EB6">
        <w:t>fått sin slut</w:t>
      </w:r>
      <w:r>
        <w:softHyphen/>
      </w:r>
      <w:r w:rsidRPr="00761EB6">
        <w:t xml:space="preserve">liga utformning när begäran </w:t>
      </w:r>
      <w:r w:rsidRPr="00335DBC">
        <w:t>gjordes eller som utgör min</w:t>
      </w:r>
      <w:r>
        <w:t>nesanteckning eller liknande.</w:t>
      </w:r>
    </w:p>
    <w:p w14:paraId="509368C3" w14:textId="566DDD56" w:rsidR="00B354CB" w:rsidRPr="00B354CB" w:rsidRDefault="00B354CB" w:rsidP="00B354CB">
      <w:pPr>
        <w:pStyle w:val="Brdtextmedindragram"/>
      </w:pPr>
      <w:r>
        <w:t xml:space="preserve">Informationsskyldigheten ska dock gälla om uppgifterna </w:t>
      </w:r>
    </w:p>
    <w:p w14:paraId="26195728" w14:textId="33F97645" w:rsidR="004469F3" w:rsidRDefault="004469F3" w:rsidP="004469F3">
      <w:pPr>
        <w:pStyle w:val="Brdtextmedindragram"/>
      </w:pPr>
      <w:r>
        <w:t>1. </w:t>
      </w:r>
      <w:r w:rsidR="00B354CB" w:rsidRPr="00761EB6">
        <w:t>har lämnats ut till tredje man</w:t>
      </w:r>
      <w:r w:rsidR="00B354CB">
        <w:t>, med undantag för en myndighet som med stöd av författning utövar tillsyn, kontroll eller revision</w:t>
      </w:r>
      <w:r>
        <w:t>,</w:t>
      </w:r>
    </w:p>
    <w:p w14:paraId="043B1474" w14:textId="792DEC14" w:rsidR="00B354CB" w:rsidRDefault="00B354CB" w:rsidP="004469F3">
      <w:pPr>
        <w:pStyle w:val="Brdtextmedindragram"/>
      </w:pPr>
      <w:r>
        <w:t xml:space="preserve">2. </w:t>
      </w:r>
      <w:r w:rsidRPr="00761EB6">
        <w:t>behandlas enbart för vetenskapliga, statistiska eller historiska ända</w:t>
      </w:r>
      <w:r>
        <w:softHyphen/>
      </w:r>
      <w:r w:rsidRPr="00761EB6">
        <w:t>mål</w:t>
      </w:r>
      <w:r>
        <w:t>,</w:t>
      </w:r>
      <w:r w:rsidRPr="00761EB6">
        <w:t xml:space="preserve"> eller</w:t>
      </w:r>
    </w:p>
    <w:p w14:paraId="0FE2BF2F" w14:textId="154CD055" w:rsidR="00B354CB" w:rsidRDefault="00B354CB" w:rsidP="00B354CB">
      <w:pPr>
        <w:pStyle w:val="Brdtextmedindragram"/>
      </w:pPr>
      <w:r>
        <w:t>3. har behandlats under längre tid än ett år i</w:t>
      </w:r>
      <w:r w:rsidRPr="00761EB6">
        <w:t xml:space="preserve"> löpande text som inte </w:t>
      </w:r>
      <w:r>
        <w:t xml:space="preserve">har </w:t>
      </w:r>
      <w:r w:rsidRPr="00761EB6">
        <w:t>fått sin slutliga utformning.</w:t>
      </w:r>
    </w:p>
    <w:p w14:paraId="3EB86D2F" w14:textId="67C54733" w:rsidR="000E3A6B" w:rsidRDefault="00F3344C" w:rsidP="000E3A6B">
      <w:pPr>
        <w:pStyle w:val="Brdtextmedindragram"/>
      </w:pPr>
      <w:r w:rsidRPr="00335DBC">
        <w:t>Tredje man ska definieras som någon annan än den registrerade, den personuppgiftsansvarige, dataskyddsombudet, personuppgiftsbiträdet och sådan</w:t>
      </w:r>
      <w:r>
        <w:t>a personer som under den person</w:t>
      </w:r>
      <w:r w:rsidRPr="00335DBC">
        <w:t>uppgiftsansvariges eller per</w:t>
      </w:r>
      <w:r>
        <w:softHyphen/>
      </w:r>
      <w:r w:rsidRPr="00335DBC">
        <w:t>sonuppgiftsbiträdets direkta ansvar har rätt att behandla personupp</w:t>
      </w:r>
      <w:r>
        <w:softHyphen/>
      </w:r>
      <w:r w:rsidRPr="00335DBC">
        <w:t>gifter</w:t>
      </w:r>
      <w:r>
        <w:t>.</w:t>
      </w:r>
    </w:p>
    <w:p w14:paraId="73770F62" w14:textId="77777777" w:rsidR="000E3A6B" w:rsidRPr="00A76360" w:rsidRDefault="000E3A6B" w:rsidP="000E3A6B">
      <w:pPr>
        <w:pStyle w:val="Brdtextmedindrag"/>
        <w:rPr>
          <w:sz w:val="8"/>
          <w:szCs w:val="8"/>
        </w:rPr>
      </w:pPr>
    </w:p>
    <w:p w14:paraId="39962AAC" w14:textId="77777777" w:rsidR="000E3A6B" w:rsidRDefault="000E3A6B" w:rsidP="000E3A6B">
      <w:pPr>
        <w:pStyle w:val="Brdtextmedindrag"/>
      </w:pPr>
      <w:r w:rsidRPr="0006285B">
        <w:rPr>
          <w:b/>
        </w:rPr>
        <w:t>Utredningens förslag</w:t>
      </w:r>
      <w:r>
        <w:t xml:space="preserve"> </w:t>
      </w:r>
      <w:r w:rsidRPr="003E37E7">
        <w:t>stämmer i huvudsak överens med regeringens. Utredningen föreslår att informationssk</w:t>
      </w:r>
      <w:r>
        <w:t>yldigheten ska gälla när uppgif</w:t>
      </w:r>
      <w:r w:rsidRPr="003E37E7">
        <w:t xml:space="preserve">terna har lämnats ut till myndighet som med stöd av författning </w:t>
      </w:r>
      <w:r>
        <w:t>utövar till</w:t>
      </w:r>
      <w:r w:rsidRPr="003E37E7">
        <w:t>syn, kontroll eller revision. Enligt utredningens förslag ska det även följa av bestämmelsen att informatio</w:t>
      </w:r>
      <w:r>
        <w:t>nsskyldigheten gäller om uppgifterna be</w:t>
      </w:r>
      <w:r w:rsidRPr="003E37E7">
        <w:t>handlas enbart för a</w:t>
      </w:r>
      <w:r>
        <w:t>rkivändamål av allmänt intresse</w:t>
      </w:r>
      <w:r w:rsidRPr="00F10F7A">
        <w:t>.</w:t>
      </w:r>
    </w:p>
    <w:p w14:paraId="50EFDCEE" w14:textId="77777777" w:rsidR="000E3A6B" w:rsidRDefault="000E3A6B" w:rsidP="000E3A6B">
      <w:pPr>
        <w:pStyle w:val="Brdtextmedindrag"/>
      </w:pPr>
      <w:r w:rsidRPr="003E37E7">
        <w:rPr>
          <w:b/>
        </w:rPr>
        <w:t>Remissinstanserna</w:t>
      </w:r>
      <w:r>
        <w:rPr>
          <w:b/>
        </w:rPr>
        <w:t xml:space="preserve">: </w:t>
      </w:r>
      <w:r w:rsidRPr="00166F9B">
        <w:rPr>
          <w:i/>
        </w:rPr>
        <w:t>Säkerhets- och integritetsskyddsnämnden</w:t>
      </w:r>
      <w:r>
        <w:t xml:space="preserve"> påpekar att definitionen av tredje man inte undantar myndigheter som utövar som utövar tillsyn, kontroll eller revision. Övriga remissinstanser yttrar sig inte särskilt i denna del.</w:t>
      </w:r>
    </w:p>
    <w:p w14:paraId="1CFB6523" w14:textId="77777777" w:rsidR="000E3A6B" w:rsidRDefault="000E3A6B" w:rsidP="000E3A6B">
      <w:pPr>
        <w:pStyle w:val="Brdtextmedindrag"/>
      </w:pPr>
      <w:r w:rsidRPr="003E37E7">
        <w:rPr>
          <w:b/>
        </w:rPr>
        <w:t>Skälen för regeringens förslag</w:t>
      </w:r>
      <w:r>
        <w:rPr>
          <w:b/>
        </w:rPr>
        <w:t xml:space="preserve">: </w:t>
      </w:r>
      <w:r>
        <w:t>I 26 § tredje stycket personuppgifts</w:t>
      </w:r>
      <w:r>
        <w:softHyphen/>
        <w:t xml:space="preserve">lagen begränsas informationsskyldigheten. </w:t>
      </w:r>
      <w:r w:rsidRPr="006E0575">
        <w:t>Undantaget gäller för personuppgifter i löpande text som inte fått sin slutliga utformning när begäran om information gjordes eller som utgör minnesanteckning eller liknande. Om uppgifterna redan har lämnats ut till tredje man eller om uppgifterna i den löpande texten ännu inte fått sin slutliga utformning efter ett års behandling, gäller inte undantaget. Det gäller inte heller om uppgi</w:t>
      </w:r>
      <w:r>
        <w:t>fterna behandlas enbart för his</w:t>
      </w:r>
      <w:r w:rsidRPr="006E0575">
        <w:t>toriska, statistiska eller vetenskapliga ändamål.</w:t>
      </w:r>
    </w:p>
    <w:p w14:paraId="7363BEE9" w14:textId="77777777" w:rsidR="000E3A6B" w:rsidRDefault="000E3A6B" w:rsidP="000E3A6B">
      <w:pPr>
        <w:pStyle w:val="Brdtextmedindrag"/>
      </w:pPr>
      <w:r>
        <w:t xml:space="preserve">Att enskilda inte har någon rätt till insyn i utkast och koncept till skrivelser, beslut och domar under den tid som arbetet pågår värnar myndigheternas verksamhet och skyddar andra enskilda. Av samma skäl är minnesanteckningar eller liknande, t.ex. promemorior eller andra anteckningar som används under handläggningen, fredade från insyn så länge handläggningen pågår. </w:t>
      </w:r>
    </w:p>
    <w:p w14:paraId="549FF09F" w14:textId="77777777" w:rsidR="000E3A6B" w:rsidRDefault="000E3A6B" w:rsidP="000E3A6B">
      <w:pPr>
        <w:pStyle w:val="Brdtextmedindrag"/>
      </w:pPr>
      <w:r>
        <w:t>Utkast under arbete eller minnesanteckningar som inte ska bevaras för framtiden är inte allmänna handlingar enligt 2 kap. tryckfrihetsför</w:t>
      </w:r>
      <w:r>
        <w:softHyphen/>
        <w:t xml:space="preserve">ordningen och lämnas därmed inte ut enligt offentlighetsprincipen. Det finns därför goda skäl att inte ge en sökande rätt till information om hur hans eller hennes personuppgifter behandlas i ofärdiga texter och minnesanteckningar. Ett undantag för sådan text bör därför tas in i den nya lagen. En motsvarande bestämmelse finns i 4 kap. 6 § brottsdatalagen. </w:t>
      </w:r>
    </w:p>
    <w:p w14:paraId="16DEE6E5" w14:textId="77777777" w:rsidR="000E3A6B" w:rsidRDefault="000E3A6B" w:rsidP="000E3A6B">
      <w:pPr>
        <w:pStyle w:val="Brdtextmedindrag"/>
      </w:pPr>
      <w:r>
        <w:t>Om personuppgifterna i utkasten har behandlats under längre tid än ett år utan att texten färdigställts väger den registrerades intresse av att kunna ta del av hur personuppgifterna behandlas tyngre än den personuppgifts</w:t>
      </w:r>
      <w:r>
        <w:softHyphen/>
        <w:t>ansvariges intresse av att fortsätta att behandla person</w:t>
      </w:r>
      <w:r>
        <w:softHyphen/>
        <w:t xml:space="preserve">uppgifterna utan insyn. Information om personuppgifterna bör därför lämnas till den registrerade, om inte den personuppgiftsansvarige väljer att i stället radera personuppgifterna i den ofärdiga texten (jfr Personuppgiftslag, prop. 1997/98:44, s. 83 f.). </w:t>
      </w:r>
    </w:p>
    <w:p w14:paraId="004C9E96" w14:textId="77777777" w:rsidR="000E3A6B" w:rsidRDefault="000E3A6B" w:rsidP="000E3A6B">
      <w:pPr>
        <w:pStyle w:val="Brdtextmedindrag"/>
      </w:pPr>
      <w:r>
        <w:t>Om ett utkast eller en minnesanteckning endast används vid statistik</w:t>
      </w:r>
      <w:r>
        <w:softHyphen/>
        <w:t xml:space="preserve">produktion eller för vetenskapliga eller historiska ändamål inom lagens tillämpningsområde bör information om personuppgiftsbehandlingen kunna lämnas. Undantaget bör därför inte gälla för personuppgifter i ofärdiga texter eller minnesanteckningar som enbart behandlas för vetenskapliga, statistiska eller historiska ändamål för de syften som om-fattas av lagen. Som utredningen föreslår bör undantaget inte heller gälla för personuppgifter i utkast eller minnesanteckningar som enbart behandlas för arkivändamål av allmänt intresse. Till skillnad från utredningen anser regeringen dock inte att det behöver framgå av bestämmelsen i lagen. Som anges i </w:t>
      </w:r>
      <w:r w:rsidRPr="00D75E83">
        <w:t>avsnitt </w:t>
      </w:r>
      <w:r>
        <w:t>12.2.1 faller behandling av personuppgifter för arkivändamål in under dataskyddsförordningen. Att personuppgifter i arkiverade utkast eller minnesanteckningar bör kunna lämnas ut följer av 5 kap. 2 § dataskyddslagen.</w:t>
      </w:r>
    </w:p>
    <w:p w14:paraId="166C873C" w14:textId="77777777" w:rsidR="000E3A6B" w:rsidRDefault="000E3A6B" w:rsidP="000E3A6B">
      <w:pPr>
        <w:pStyle w:val="Brdtextmedindrag"/>
      </w:pPr>
      <w:r>
        <w:t>Information bör också lämnas om uppgifterna i den ofärdiga texten eller minnesanteckningen har lämnats ut till tredje man. Information bör dock få lämnas till dataskyddsombud, personuppgiftsbiträden och andra personer som under den personuppgiftsansvariges eller personuppgifts</w:t>
      </w:r>
      <w:r>
        <w:softHyphen/>
        <w:t xml:space="preserve">biträdets direkta ansvar behandlar personuppgifter, utan att undantaget upphör att gälla (jfr 26 § tredje stycket andra meningen jämfört med 3 § personuppgiftslagen). För att det ska bli tydligt bör tredje man definieras i lagen som någon annan än den registrerade, den personuppgiftsansvarige, dataskyddsombudet, personuppgiftsbiträdet och sådana personer som under den personuppgiftsansvariges eller personuppgiftsbiträdets direkta ansvar har rätt att behandla personuppgifter. Definitionen överensstämmer därmed med den definition som finns i brottsdatalagen av tredje man. Som </w:t>
      </w:r>
      <w:r w:rsidRPr="00166F9B">
        <w:rPr>
          <w:i/>
        </w:rPr>
        <w:t>Säkerhets- och integritets</w:t>
      </w:r>
      <w:r>
        <w:rPr>
          <w:i/>
        </w:rPr>
        <w:t>skydds</w:t>
      </w:r>
      <w:r w:rsidRPr="00166F9B">
        <w:rPr>
          <w:i/>
        </w:rPr>
        <w:t>nämnden</w:t>
      </w:r>
      <w:r>
        <w:t xml:space="preserve"> påpekar bör information även få lämnas till myndigheter som utövar tillsyn, kontroll eller revision utan att undantaget upphör att gälla. Detta bör, på motsvarande sätt som i brottsdatalagen, framgå tydligt av lagtexten.</w:t>
      </w:r>
    </w:p>
    <w:p w14:paraId="5C8CB8C0" w14:textId="77777777" w:rsidR="000E3A6B" w:rsidRDefault="000E3A6B" w:rsidP="000E3A6B">
      <w:pPr>
        <w:pStyle w:val="Brdtextmedindrag"/>
      </w:pPr>
      <w:r>
        <w:t>Det bör alltså i lagen tas in en regel om att information bör lämnas om uppgifter i ofärdig text eller minnesanteckningar har lämnats ut till tredje man, med undantag för myndighet som med stöd av författning utövar tillsyn, kontroll eller revision, om uppgifterna behandlas enbart för vetenskapliga, statistiska eller historiska ändamål eller om uppgifterna har behandlats under längre tid än ett år i löpande text som inte har fått sin slutliga utformning.</w:t>
      </w:r>
    </w:p>
    <w:p w14:paraId="1D988F8D" w14:textId="77777777" w:rsidR="000E3A6B" w:rsidRPr="006E0575" w:rsidRDefault="000E3A6B" w:rsidP="000E3A6B">
      <w:pPr>
        <w:pStyle w:val="Brdtextmedindrag"/>
      </w:pPr>
      <w:r>
        <w:t>Ett beslut om att begränsa tillgången till denna typ av information får enligt regeringens förslag överklagas till allmän förvaltningsdomstol (</w:t>
      </w:r>
      <w:r w:rsidRPr="0074376B">
        <w:t>avsnitt </w:t>
      </w:r>
      <w:r>
        <w:t>16.4.1).</w:t>
      </w:r>
    </w:p>
    <w:p w14:paraId="00C7CC33" w14:textId="77777777" w:rsidR="000E3A6B" w:rsidRDefault="000E3A6B" w:rsidP="000E3A6B">
      <w:pPr>
        <w:pStyle w:val="Rubrik3"/>
      </w:pPr>
      <w:bookmarkStart w:id="323" w:name="_Toc9328382"/>
      <w:bookmarkStart w:id="324" w:name="_Toc17451452"/>
      <w:r w:rsidRPr="00D375A4">
        <w:t>Orimliga eller uppenbart ogrundade framställningar</w:t>
      </w:r>
      <w:bookmarkEnd w:id="323"/>
      <w:bookmarkEnd w:id="324"/>
    </w:p>
    <w:p w14:paraId="0BF167F1" w14:textId="77777777" w:rsidR="000E3A6B" w:rsidRDefault="000E3A6B" w:rsidP="000E3A6B">
      <w:pPr>
        <w:pStyle w:val="Brdtextram"/>
      </w:pPr>
      <w:r w:rsidRPr="00420062">
        <w:rPr>
          <w:b/>
        </w:rPr>
        <w:t>Regeringens förslag:</w:t>
      </w:r>
      <w:r>
        <w:t xml:space="preserve"> Om en begäran om personrelaterad information är orimlig eller uppenbart ogrundad får Säkerhetspolisen avslå den.</w:t>
      </w:r>
    </w:p>
    <w:p w14:paraId="472D50DC" w14:textId="77777777" w:rsidR="000E3A6B" w:rsidRPr="00A76360" w:rsidRDefault="000E3A6B" w:rsidP="000E3A6B">
      <w:pPr>
        <w:pStyle w:val="Brdtextmedindragram"/>
      </w:pPr>
      <w:r>
        <w:t>Om någon begär sådan information eller sådana uppgifter oftare än en gång per år, får Säkerhetspolisen ta ut en rimlig avgift eller avslå begäran.</w:t>
      </w:r>
    </w:p>
    <w:p w14:paraId="3083D1C4" w14:textId="77777777" w:rsidR="000E3A6B" w:rsidRPr="00A76360" w:rsidRDefault="000E3A6B" w:rsidP="000E3A6B">
      <w:pPr>
        <w:pStyle w:val="Brdtextmedindrag"/>
        <w:rPr>
          <w:sz w:val="8"/>
          <w:szCs w:val="8"/>
        </w:rPr>
      </w:pPr>
    </w:p>
    <w:p w14:paraId="4C131316" w14:textId="77777777" w:rsidR="000E3A6B" w:rsidRDefault="000E3A6B" w:rsidP="000E3A6B">
      <w:pPr>
        <w:pStyle w:val="Brdtextmedindrag"/>
      </w:pPr>
      <w:r w:rsidRPr="0006285B">
        <w:rPr>
          <w:b/>
        </w:rPr>
        <w:t>Utredningens förslag</w:t>
      </w:r>
      <w:r>
        <w:t xml:space="preserve"> överensstämmer med regeringens.</w:t>
      </w:r>
    </w:p>
    <w:p w14:paraId="12D00664" w14:textId="77777777" w:rsidR="000E3A6B" w:rsidRDefault="000E3A6B" w:rsidP="000E3A6B">
      <w:pPr>
        <w:pStyle w:val="Brdtextmedindrag"/>
      </w:pPr>
      <w:r w:rsidRPr="00D375A4">
        <w:rPr>
          <w:b/>
        </w:rPr>
        <w:t>Remissinstanserna</w:t>
      </w:r>
      <w:r>
        <w:rPr>
          <w:b/>
        </w:rPr>
        <w:t xml:space="preserve"> </w:t>
      </w:r>
      <w:r>
        <w:t>yttrar sig inte särskilt i denna del.</w:t>
      </w:r>
    </w:p>
    <w:p w14:paraId="5191E42C" w14:textId="77777777" w:rsidR="000E3A6B" w:rsidRDefault="000E3A6B" w:rsidP="000E3A6B">
      <w:pPr>
        <w:pStyle w:val="Rubrik4utannumrering"/>
      </w:pPr>
      <w:r w:rsidRPr="00D375A4">
        <w:t>Skälen för regeringens förslag</w:t>
      </w:r>
    </w:p>
    <w:p w14:paraId="64EB4E83" w14:textId="77777777" w:rsidR="000E3A6B" w:rsidRPr="00761EB6" w:rsidRDefault="000E3A6B" w:rsidP="000E3A6B">
      <w:pPr>
        <w:pStyle w:val="Rubrik5utannumrering"/>
        <w:spacing w:before="0"/>
      </w:pPr>
      <w:r w:rsidRPr="00761EB6">
        <w:t>En begäran som är orimlig eller uppenbart ogrundad ska avslås</w:t>
      </w:r>
    </w:p>
    <w:p w14:paraId="322FF253" w14:textId="77777777" w:rsidR="000E3A6B" w:rsidRDefault="000E3A6B" w:rsidP="000E3A6B">
      <w:pPr>
        <w:pStyle w:val="Brdtext"/>
      </w:pPr>
      <w:r>
        <w:t xml:space="preserve">I 4 kap. 7 § första stycket brottsdatalagen föreskrivs att om en begäran om personrelaterad information är orimlig eller uppenbart ogrundad får den personuppgiftsansvarige avslå den. Regeringen uttalar i förarbetena till brottsdatalagen att en begäran om information är uppenbart ogrundad om en sökande missbrukar sin rätt till information genom att exempelvis lämna felaktiga eller missvisande uppgifter i sin begäran och orimlig om en sökande utan skäl och vid upprepade tillfällen begär uppgifter. En begäran kan också vara orimlig om sökanden inte lämnar sådana uppgifter om sin identitet att det blir möjligt att söka efter informationen utan ytterligare efterforskningar. Andra omständigheter som kan göra att en begäran anses vara orimlig är att den är så oprecis att det skulle vara närmast omöjligt att besvara den (prop. 2017/18:232 s. 244 f.). </w:t>
      </w:r>
      <w:r w:rsidRPr="000E677D">
        <w:t xml:space="preserve">Avslagskriterierna </w:t>
      </w:r>
      <w:r>
        <w:t>i brottsdatalagen</w:t>
      </w:r>
      <w:r w:rsidRPr="000E677D">
        <w:t xml:space="preserve"> överen</w:t>
      </w:r>
      <w:r>
        <w:t>sstämmer med de som anges i arti</w:t>
      </w:r>
      <w:r w:rsidRPr="000E677D">
        <w:t>kel 12.5 i dataskyddsförordningen.</w:t>
      </w:r>
    </w:p>
    <w:p w14:paraId="747021DB" w14:textId="77777777" w:rsidR="000E3A6B" w:rsidRDefault="000E3A6B" w:rsidP="000E3A6B">
      <w:pPr>
        <w:pStyle w:val="Brdtextmedindrag"/>
      </w:pPr>
      <w:r w:rsidRPr="000E677D">
        <w:t xml:space="preserve">Det är av stor praktisk betydelse att </w:t>
      </w:r>
      <w:r>
        <w:t>Säkerhetspolisen</w:t>
      </w:r>
      <w:r w:rsidRPr="000E677D">
        <w:t xml:space="preserve"> in</w:t>
      </w:r>
      <w:r>
        <w:t>te åläggs att besvara framställ</w:t>
      </w:r>
      <w:r w:rsidRPr="000E677D">
        <w:t>ningar som är så obegränsade att det i princip är omöjligt att besvara dem.</w:t>
      </w:r>
      <w:r>
        <w:t xml:space="preserve"> Säkerhetspolisen bör därför, i likhet med vad som gäller för övriga brottsbekämpande myndigheter, inte vara </w:t>
      </w:r>
      <w:r w:rsidRPr="000E677D">
        <w:t>skyldig att tillgodose en begä</w:t>
      </w:r>
      <w:r>
        <w:t xml:space="preserve">ran om information som är </w:t>
      </w:r>
      <w:r w:rsidRPr="000E677D">
        <w:t>orimlig</w:t>
      </w:r>
      <w:r>
        <w:t xml:space="preserve"> eller uppen</w:t>
      </w:r>
      <w:r w:rsidRPr="000E677D">
        <w:t xml:space="preserve">bart ogrundad. </w:t>
      </w:r>
      <w:r>
        <w:t xml:space="preserve">En sådan bestämmelse bör därför tas in i den nya lagen. </w:t>
      </w:r>
    </w:p>
    <w:p w14:paraId="0CCFC83F" w14:textId="77777777" w:rsidR="000E3A6B" w:rsidRDefault="000E3A6B" w:rsidP="000E3A6B">
      <w:pPr>
        <w:pStyle w:val="Rubrik5utannumrering"/>
      </w:pPr>
      <w:r>
        <w:t>En upprepad begäran kan besvaras mot avgift eller avslås</w:t>
      </w:r>
    </w:p>
    <w:p w14:paraId="1A41CBC4" w14:textId="77777777" w:rsidR="000E3A6B" w:rsidRDefault="000E3A6B" w:rsidP="000E3A6B">
      <w:pPr>
        <w:pStyle w:val="Brdtext"/>
      </w:pPr>
      <w:r>
        <w:t xml:space="preserve">Av 4 kap. 7 § brottsdatalagen följer också att en begäran om information som är orimlig på grund av att den återupprepas antingen kan besvaras mot avgift eller avslås. I förarbetena till brottsdatalagen uttalar regeringen att en ordning med avgiftsfri information </w:t>
      </w:r>
      <w:r w:rsidRPr="00AD31DF">
        <w:t>en gång per år tillgodoser den enskildes rätt att med rimliga intervall hålla sig underrättad om</w:t>
      </w:r>
      <w:r>
        <w:t xml:space="preserve"> hans eller hennes personuppgif</w:t>
      </w:r>
      <w:r w:rsidRPr="00AD31DF">
        <w:t>ter behandlas och om behandlingen är författningsenlig. Tidsintervallet är samtidigt anpassat så att den pe</w:t>
      </w:r>
      <w:r>
        <w:t>rsonuppgiftsansvariges arbetsin</w:t>
      </w:r>
      <w:r w:rsidRPr="00AD31DF">
        <w:t xml:space="preserve">sats inte blir orimligt betungande. Om information begärs oftare än en gång per år kan det däremot anses som orimligt på </w:t>
      </w:r>
      <w:r>
        <w:t>grund av att begäran är återkom</w:t>
      </w:r>
      <w:r w:rsidRPr="00AD31DF">
        <w:t>mande</w:t>
      </w:r>
      <w:r>
        <w:t xml:space="preserve">. </w:t>
      </w:r>
      <w:r w:rsidRPr="00AD31DF">
        <w:t>Det ger den enskilde möjlighet att begära information så ofta han eller hon önskar, men tving</w:t>
      </w:r>
      <w:r>
        <w:t>ar inte den personuppgiftsansva</w:t>
      </w:r>
      <w:r w:rsidRPr="00AD31DF">
        <w:t>rige att behandla alla framställningar på samma sätt. Den pers</w:t>
      </w:r>
      <w:r>
        <w:t>onuppgiftsansvarige får med ut</w:t>
      </w:r>
      <w:r w:rsidRPr="00AD31DF">
        <w:t>gångspunkt i begäran avgöra om den ska besvaras mot avgift eller avslås</w:t>
      </w:r>
      <w:r>
        <w:t xml:space="preserve"> (prop. 2017/18:232 s. 245).</w:t>
      </w:r>
    </w:p>
    <w:p w14:paraId="6932DE7D" w14:textId="77777777" w:rsidR="000E3A6B" w:rsidRDefault="000E3A6B" w:rsidP="000E3A6B">
      <w:pPr>
        <w:pStyle w:val="Brdtextmedindrag"/>
      </w:pPr>
      <w:r>
        <w:t xml:space="preserve">Även Säkerhetspolisen bör ha möjlighet att ta ut en avgift eller avslå en upprepad begäran om information. En sådan bestämmelse bör därför tas in i den nya lagen och formuleras på motsvarande sätt som i brottsdatalagen. Utgångspunkten bör vara att Säkerhetspolisen i första hand tar ut en rimlig avgift för de kostnader som begäran förorsakar och i andra hand avslå begäran att lämna den informationen. Om myndigheten avser att ta ut avgift för informationen bör den först underrätta sökanden om det och förhöra sig om han eller hon vidhåller sin begäran (jfr. prop. 2017/18:232 s. 245). </w:t>
      </w:r>
    </w:p>
    <w:p w14:paraId="5F8E5BC4" w14:textId="77777777" w:rsidR="000E3A6B" w:rsidRDefault="000E3A6B" w:rsidP="000E3A6B">
      <w:pPr>
        <w:pStyle w:val="Brdtextmedindrag"/>
      </w:pPr>
      <w:r w:rsidRPr="0065570B">
        <w:t>Närmare anvisningar för vad som gäller i fråga om avgifter bör kunna meddelas av regeringen eller den myndighet som regeringen bestämmer. Vad som kan vara en rimlig avgift för att lämna information kan regleras t.ex. i avgiftsförordningen (1992:191).</w:t>
      </w:r>
    </w:p>
    <w:p w14:paraId="73635FCB" w14:textId="77777777" w:rsidR="000E3A6B" w:rsidRDefault="000E3A6B" w:rsidP="000E3A6B">
      <w:pPr>
        <w:pStyle w:val="Rubrik2"/>
      </w:pPr>
      <w:bookmarkStart w:id="325" w:name="_Toc9328383"/>
      <w:bookmarkStart w:id="326" w:name="_Toc17451453"/>
      <w:r>
        <w:t>Rättelse, radering och begränsning av behandlingen</w:t>
      </w:r>
      <w:bookmarkEnd w:id="325"/>
      <w:bookmarkEnd w:id="326"/>
    </w:p>
    <w:p w14:paraId="465ED6AC" w14:textId="77777777" w:rsidR="000E3A6B" w:rsidRPr="00E810DD" w:rsidRDefault="000E3A6B" w:rsidP="000E3A6B">
      <w:pPr>
        <w:pStyle w:val="Rubrik3"/>
        <w:spacing w:before="0"/>
      </w:pPr>
      <w:bookmarkStart w:id="327" w:name="_Toc9328384"/>
      <w:bookmarkStart w:id="328" w:name="_Toc17451454"/>
      <w:r>
        <w:t>Rätten till rättelse och komplettering</w:t>
      </w:r>
      <w:bookmarkEnd w:id="327"/>
      <w:bookmarkEnd w:id="328"/>
    </w:p>
    <w:p w14:paraId="3F5E5BED" w14:textId="77777777" w:rsidR="000E3A6B" w:rsidRPr="00A76360" w:rsidRDefault="000E3A6B" w:rsidP="000E3A6B">
      <w:pPr>
        <w:pStyle w:val="Brdtextram"/>
      </w:pPr>
      <w:r w:rsidRPr="00420062">
        <w:rPr>
          <w:b/>
        </w:rPr>
        <w:t>Regeringens förslag:</w:t>
      </w:r>
      <w:r>
        <w:t xml:space="preserve"> Säkerhetspolisen</w:t>
      </w:r>
      <w:r w:rsidRPr="00214FF8">
        <w:t xml:space="preserve"> ska på begäran av den registrerade utan onödigt dröjsmål</w:t>
      </w:r>
      <w:r>
        <w:t xml:space="preserve"> rätta eller komplettera person</w:t>
      </w:r>
      <w:r>
        <w:softHyphen/>
      </w:r>
      <w:r w:rsidRPr="00214FF8">
        <w:t>uppgifter som rör honom eller henne om de är felaktiga eller ofull</w:t>
      </w:r>
      <w:r>
        <w:t>stän</w:t>
      </w:r>
      <w:r w:rsidRPr="00214FF8">
        <w:t>diga med hänsyn till ändamålet med behandlingen</w:t>
      </w:r>
      <w:r>
        <w:t>.</w:t>
      </w:r>
    </w:p>
    <w:p w14:paraId="21F96BF7" w14:textId="77777777" w:rsidR="000E3A6B" w:rsidRPr="00A76360" w:rsidRDefault="000E3A6B" w:rsidP="000E3A6B">
      <w:pPr>
        <w:pStyle w:val="Brdtextmedindrag"/>
        <w:rPr>
          <w:sz w:val="8"/>
          <w:szCs w:val="8"/>
        </w:rPr>
      </w:pPr>
    </w:p>
    <w:p w14:paraId="78AFA68A" w14:textId="77777777" w:rsidR="000E3A6B" w:rsidRDefault="000E3A6B" w:rsidP="000E3A6B">
      <w:pPr>
        <w:pStyle w:val="Brdtextmedindrag"/>
      </w:pPr>
      <w:r w:rsidRPr="0006285B">
        <w:rPr>
          <w:b/>
        </w:rPr>
        <w:t>Utredningens förslag</w:t>
      </w:r>
      <w:r>
        <w:rPr>
          <w:b/>
        </w:rPr>
        <w:t xml:space="preserve"> </w:t>
      </w:r>
      <w:r>
        <w:t>överensstämmer med regeringens.</w:t>
      </w:r>
    </w:p>
    <w:p w14:paraId="0594E4BD" w14:textId="77777777" w:rsidR="000E3A6B" w:rsidRPr="00596A21" w:rsidRDefault="000E3A6B" w:rsidP="000E3A6B">
      <w:pPr>
        <w:pStyle w:val="Brdtextmedindrag"/>
        <w:rPr>
          <w:b/>
        </w:rPr>
      </w:pPr>
      <w:r w:rsidRPr="00596A21">
        <w:rPr>
          <w:b/>
        </w:rPr>
        <w:t>Remissinstanserna</w:t>
      </w:r>
      <w:r>
        <w:rPr>
          <w:b/>
        </w:rPr>
        <w:t xml:space="preserve"> </w:t>
      </w:r>
      <w:r>
        <w:t>yttrar sig inte särskilt i denna del.</w:t>
      </w:r>
    </w:p>
    <w:p w14:paraId="3C17C9A7" w14:textId="77777777" w:rsidR="000E3A6B" w:rsidRDefault="000E3A6B" w:rsidP="000E3A6B">
      <w:pPr>
        <w:pStyle w:val="Brdtextmedindrag"/>
      </w:pPr>
      <w:r w:rsidRPr="006D7E80">
        <w:rPr>
          <w:b/>
        </w:rPr>
        <w:t>Skälen för regeringens förslag:</w:t>
      </w:r>
      <w:r>
        <w:t xml:space="preserve"> Enligt 4 kap. 9 § brottsdatalagen ska </w:t>
      </w:r>
      <w:r w:rsidRPr="0075272E">
        <w:t>den personuppgiftsansvarige på begäran rätta eller komplettera personuppgifter som rör den registrerade om de är felaktiga eller ofullständiga med h</w:t>
      </w:r>
      <w:r>
        <w:t>änsyn till ändamålet med behand</w:t>
      </w:r>
      <w:r w:rsidRPr="0075272E">
        <w:t>lingen.</w:t>
      </w:r>
      <w:r>
        <w:t xml:space="preserve"> En motsvarande skyldighet finns i dag för Säkerhetspolisen i 28 § personuppgiftslagen. Eftersom det är av grundläggande betydelse </w:t>
      </w:r>
      <w:r w:rsidRPr="0075272E">
        <w:t xml:space="preserve">både för </w:t>
      </w:r>
      <w:r>
        <w:t>Säkerhetspolisens verksamhet och för en</w:t>
      </w:r>
      <w:r w:rsidRPr="0075272E">
        <w:t>skilda</w:t>
      </w:r>
      <w:r>
        <w:t xml:space="preserve"> a</w:t>
      </w:r>
      <w:r w:rsidRPr="0075272E">
        <w:t>tt de personuppgifter som behan</w:t>
      </w:r>
      <w:r>
        <w:t>dlas är korrekta bör en motsvarande bestämmelse införas i Säkerhetspolisens nya lag. Den bör utformas som i brottsdatalagen. Skyldigheten för Säkerhetspolisen att självmant vidta åtgärder när det upptäcks att per</w:t>
      </w:r>
      <w:r w:rsidRPr="006D7E80">
        <w:t xml:space="preserve">sonuppgifter är felaktiga, ofullständiga eller inaktuella behandlas i </w:t>
      </w:r>
      <w:r w:rsidRPr="009434B2">
        <w:t>avsnitt </w:t>
      </w:r>
      <w:r>
        <w:t>9.3</w:t>
      </w:r>
      <w:r w:rsidRPr="006D7E80">
        <w:t xml:space="preserve">. </w:t>
      </w:r>
    </w:p>
    <w:p w14:paraId="779FDED6" w14:textId="77777777" w:rsidR="000E3A6B" w:rsidRDefault="000E3A6B" w:rsidP="000E3A6B">
      <w:pPr>
        <w:pStyle w:val="Brdtextmedindrag"/>
      </w:pPr>
      <w:r w:rsidRPr="006D7E80">
        <w:t>Att en felaktig eller ofullständig per</w:t>
      </w:r>
      <w:r>
        <w:t>sonuppgift rättas eller komplet</w:t>
      </w:r>
      <w:r w:rsidRPr="006D7E80">
        <w:t>teras kan innebära att den ersätts av en annan uppgift som är korrekt ur ett objektivt perspektiv eller kompletteras me</w:t>
      </w:r>
      <w:r>
        <w:t>d en uppgift om de rätta förhål</w:t>
      </w:r>
      <w:r w:rsidRPr="006D7E80">
        <w:t>landena så a</w:t>
      </w:r>
      <w:r>
        <w:t>tt den blir fullständig i objek</w:t>
      </w:r>
      <w:r w:rsidRPr="006D7E80">
        <w:t>tiv mening. Det kan vara fråga om t.ex. ett felaktigt namn eller att endast delar av ett namn har återgetts i en handling. Det kan även vara fråga om något fel som up</w:t>
      </w:r>
      <w:r>
        <w:t>p</w:t>
      </w:r>
      <w:r w:rsidRPr="006D7E80">
        <w:t>stått på grund av ett tekniskt förfarande. Det ska alltså rör</w:t>
      </w:r>
      <w:r>
        <w:t>a sig om ett fel eller en ofull</w:t>
      </w:r>
      <w:r w:rsidRPr="006D7E80">
        <w:t>ständighet på grund av något som inte bygger på en bedömning.</w:t>
      </w:r>
      <w:r w:rsidRPr="003501E1">
        <w:t xml:space="preserve"> </w:t>
      </w:r>
      <w:r>
        <w:t xml:space="preserve">En felaktig uppgift kan också rättas på det sättet att den tas bort utan att ersättas. </w:t>
      </w:r>
    </w:p>
    <w:p w14:paraId="4B34A968" w14:textId="77777777" w:rsidR="000E3A6B" w:rsidRDefault="000E3A6B" w:rsidP="000E3A6B">
      <w:pPr>
        <w:pStyle w:val="Rubrik3"/>
      </w:pPr>
      <w:bookmarkStart w:id="329" w:name="_Toc9328385"/>
      <w:bookmarkStart w:id="330" w:name="_Toc17451455"/>
      <w:r w:rsidRPr="0023402F">
        <w:t>Rätten till radering</w:t>
      </w:r>
      <w:bookmarkEnd w:id="329"/>
      <w:bookmarkEnd w:id="330"/>
    </w:p>
    <w:p w14:paraId="3E53E9C0" w14:textId="77777777" w:rsidR="000E3A6B" w:rsidRPr="00A76360" w:rsidRDefault="000E3A6B" w:rsidP="000E3A6B">
      <w:pPr>
        <w:pStyle w:val="Brdtextram"/>
      </w:pPr>
      <w:r w:rsidRPr="00420062">
        <w:rPr>
          <w:b/>
        </w:rPr>
        <w:t>Regeringens förslag:</w:t>
      </w:r>
      <w:r>
        <w:t xml:space="preserve"> </w:t>
      </w:r>
      <w:r w:rsidRPr="00D84FA9">
        <w:t xml:space="preserve">På begäran av den registrerade ska </w:t>
      </w:r>
      <w:r>
        <w:t>Säkerhetspolisen</w:t>
      </w:r>
      <w:r w:rsidRPr="00D84FA9">
        <w:t xml:space="preserve"> utan onödigt dröjsmål radera personuppgifter som rör honom eller henne om de behandlas </w:t>
      </w:r>
      <w:r>
        <w:t>på otillåtet sätt. Detsamma gäl</w:t>
      </w:r>
      <w:r w:rsidRPr="00D84FA9">
        <w:t xml:space="preserve">ler om det krävs radering för att </w:t>
      </w:r>
      <w:r>
        <w:t>Säkerhetspolisen</w:t>
      </w:r>
      <w:r w:rsidRPr="00D84FA9">
        <w:t xml:space="preserve"> ska utföra en rättslig förpliktelse</w:t>
      </w:r>
      <w:r>
        <w:t>.</w:t>
      </w:r>
    </w:p>
    <w:p w14:paraId="343B44F7" w14:textId="77777777" w:rsidR="000E3A6B" w:rsidRPr="00A76360" w:rsidRDefault="000E3A6B" w:rsidP="000E3A6B">
      <w:pPr>
        <w:pStyle w:val="Brdtextmedindrag"/>
        <w:rPr>
          <w:sz w:val="8"/>
          <w:szCs w:val="8"/>
        </w:rPr>
      </w:pPr>
    </w:p>
    <w:p w14:paraId="60D185E1" w14:textId="77777777" w:rsidR="000E3A6B" w:rsidRDefault="000E3A6B" w:rsidP="000E3A6B">
      <w:pPr>
        <w:pStyle w:val="Brdtextmedindrag"/>
      </w:pPr>
      <w:r>
        <w:rPr>
          <w:b/>
        </w:rPr>
        <w:t>Utredningens förslag</w:t>
      </w:r>
      <w:r>
        <w:t xml:space="preserve"> överensstämmer med regeringens.</w:t>
      </w:r>
    </w:p>
    <w:p w14:paraId="6109F3E2" w14:textId="77777777" w:rsidR="000E3A6B" w:rsidRDefault="000E3A6B" w:rsidP="000E3A6B">
      <w:pPr>
        <w:pStyle w:val="Brdtextmedindrag"/>
      </w:pPr>
      <w:r w:rsidRPr="00D84FA9">
        <w:rPr>
          <w:b/>
        </w:rPr>
        <w:t>Remissinstanserna</w:t>
      </w:r>
      <w:r>
        <w:t xml:space="preserve"> yttrar sig inte särskilt i denna del.</w:t>
      </w:r>
    </w:p>
    <w:p w14:paraId="55DE1B90" w14:textId="77777777" w:rsidR="000E3A6B" w:rsidRDefault="000E3A6B" w:rsidP="000E3A6B">
      <w:pPr>
        <w:pStyle w:val="Brdtextmedindrag"/>
      </w:pPr>
      <w:r w:rsidRPr="00D84FA9">
        <w:rPr>
          <w:b/>
        </w:rPr>
        <w:t>Skälen för regeringens förslag</w:t>
      </w:r>
      <w:r>
        <w:rPr>
          <w:b/>
        </w:rPr>
        <w:t xml:space="preserve">: </w:t>
      </w:r>
      <w:r>
        <w:t>I brottsdatalagen finns, förutom en möjlighet för den registrerade att begära rättelse, även en möjlighet att begära radering om personuppgifterna behandlas i strid med lagen. Detta regleras i 4 kap. 10 §. I dag är Säkerhetspolisen skyldig att på begä</w:t>
      </w:r>
      <w:r w:rsidRPr="007C5820">
        <w:t xml:space="preserve">ran av den registrerade </w:t>
      </w:r>
      <w:r>
        <w:t>bl.a. utplåna sådana personupp</w:t>
      </w:r>
      <w:r w:rsidRPr="007C5820">
        <w:t>gifter som inte har behandlats i enlighet med personuppgiftslagen eller föreskrifter som har utfärdats med stöd av lagen</w:t>
      </w:r>
      <w:r>
        <w:t>. Detta följer av 28 § personuppgiftslagen</w:t>
      </w:r>
      <w:r w:rsidRPr="007C5820">
        <w:t>.</w:t>
      </w:r>
      <w:r>
        <w:t xml:space="preserve"> En motsvarande bestämmelse bör införas i Säkerhetspolisens nya lag. Den bör utformas som i brottsdatalagen.</w:t>
      </w:r>
    </w:p>
    <w:p w14:paraId="44D443D2" w14:textId="77777777" w:rsidR="000E3A6B" w:rsidRDefault="000E3A6B" w:rsidP="000E3A6B">
      <w:pPr>
        <w:pStyle w:val="Brdtextmedindrag"/>
      </w:pPr>
      <w:r w:rsidRPr="00D84FA9">
        <w:t xml:space="preserve">Hur personuppgifter ska behandlas diskuteras i </w:t>
      </w:r>
      <w:r>
        <w:t>avsnitt 8 och 9. Där före</w:t>
      </w:r>
      <w:r w:rsidRPr="00D84FA9">
        <w:t>slås att det i lagen ska ta</w:t>
      </w:r>
      <w:r>
        <w:t>s in bestämmelser om att person</w:t>
      </w:r>
      <w:r w:rsidRPr="00D84FA9">
        <w:t>uppgifter ska vara adekvata och relevanta, att inte fler person</w:t>
      </w:r>
      <w:r>
        <w:t>uppgifter än nöd</w:t>
      </w:r>
      <w:r w:rsidRPr="00D84FA9">
        <w:t>vändigt får behandlas</w:t>
      </w:r>
      <w:r>
        <w:t>,</w:t>
      </w:r>
      <w:r w:rsidRPr="00D84FA9">
        <w:t xml:space="preserve"> att de bara får</w:t>
      </w:r>
      <w:r>
        <w:t xml:space="preserve"> behandlas om det finns en rätt</w:t>
      </w:r>
      <w:r w:rsidRPr="00D84FA9">
        <w:t>slig grund och för särskilt angivna ändamål. Vidare föreslås att det ska regleras i vilk</w:t>
      </w:r>
      <w:r>
        <w:t>en utsträckning känsliga person</w:t>
      </w:r>
      <w:r w:rsidRPr="00D84FA9">
        <w:t>uppgifter får</w:t>
      </w:r>
      <w:r>
        <w:t xml:space="preserve"> behandlas och hur länge personuppgifter får behand</w:t>
      </w:r>
      <w:r w:rsidRPr="00D84FA9">
        <w:t>las. Frågan om en per</w:t>
      </w:r>
      <w:r>
        <w:t>sonuppgift bör raderas får bedömas mot bak</w:t>
      </w:r>
      <w:r w:rsidRPr="00D84FA9">
        <w:t>grund a</w:t>
      </w:r>
      <w:r>
        <w:t>v dessa bestämmelser. Vid bedömn</w:t>
      </w:r>
      <w:r w:rsidRPr="00D84FA9">
        <w:t>ingen ska även 2 kap. tryckfrihetsförordningen och det arkivrättsliga regelverket beaktas.</w:t>
      </w:r>
    </w:p>
    <w:p w14:paraId="1E3AA755" w14:textId="77777777" w:rsidR="000E3A6B" w:rsidRPr="00D84FA9" w:rsidRDefault="000E3A6B" w:rsidP="000E3A6B">
      <w:pPr>
        <w:pStyle w:val="Brdtextmedindrag"/>
      </w:pPr>
      <w:r>
        <w:t>Enligt brottsdatalagen får den registrerade även begära att en personuppgift ska raderas om det krävs för att utföra en rättslig förpliktelse. Motsvarande bör gälla även i Säkerhetspolisens nya lag. En rättslig förpliktelse kan t.ex. vara ett föreläggande från tillsyns</w:t>
      </w:r>
      <w:r w:rsidRPr="00E000A9">
        <w:t>myndig</w:t>
      </w:r>
      <w:r>
        <w:softHyphen/>
      </w:r>
      <w:r w:rsidRPr="00E000A9">
        <w:t>heten om att uppgifter ska raderas</w:t>
      </w:r>
      <w:r>
        <w:t>.</w:t>
      </w:r>
    </w:p>
    <w:p w14:paraId="4B322BC3" w14:textId="77777777" w:rsidR="000E3A6B" w:rsidRDefault="000E3A6B" w:rsidP="000E3A6B">
      <w:pPr>
        <w:pStyle w:val="Rubrik3"/>
      </w:pPr>
      <w:bookmarkStart w:id="331" w:name="_Toc9328386"/>
      <w:bookmarkStart w:id="332" w:name="_Toc17451456"/>
      <w:r w:rsidRPr="00B56937">
        <w:t>Begränsning av behandlingen</w:t>
      </w:r>
      <w:bookmarkEnd w:id="331"/>
      <w:bookmarkEnd w:id="332"/>
    </w:p>
    <w:p w14:paraId="5EC5C768" w14:textId="77777777" w:rsidR="000E3A6B" w:rsidRDefault="000E3A6B" w:rsidP="000E3A6B">
      <w:pPr>
        <w:pStyle w:val="Brdtextram"/>
      </w:pPr>
      <w:r w:rsidRPr="00420062">
        <w:rPr>
          <w:b/>
        </w:rPr>
        <w:t>Regeringens förslag:</w:t>
      </w:r>
      <w:r>
        <w:t xml:space="preserve"> Om förutsättningarna för att radera personuppgifter är uppfyllda, men uppgifterna behöver finnas kvar av bevisskäl, ska Säkerhetspolisen på begäran av den registrerade i stället utan onödigt dröjsmål begränsa behandlingen av dem.</w:t>
      </w:r>
    </w:p>
    <w:p w14:paraId="647FCC60" w14:textId="77777777" w:rsidR="000E3A6B" w:rsidRPr="00A76360" w:rsidRDefault="000E3A6B" w:rsidP="000E3A6B">
      <w:pPr>
        <w:pStyle w:val="Brdtextmedindragram"/>
      </w:pPr>
      <w:r w:rsidRPr="009B2552">
        <w:t>O</w:t>
      </w:r>
      <w:r>
        <w:t>m den registrerade bestrider att personuppgifter som rör honom eller henne är korrekta och det inte kan fastställas, ska Säkerhetspolisen utan onödigt dröjsmål begränsa behandlingen av uppgifterna.</w:t>
      </w:r>
    </w:p>
    <w:p w14:paraId="15D078C9" w14:textId="77777777" w:rsidR="000E3A6B" w:rsidRPr="00A76360" w:rsidRDefault="000E3A6B" w:rsidP="000E3A6B">
      <w:pPr>
        <w:pStyle w:val="Brdtextmedindrag"/>
        <w:rPr>
          <w:sz w:val="8"/>
          <w:szCs w:val="8"/>
        </w:rPr>
      </w:pPr>
    </w:p>
    <w:p w14:paraId="79B67ECC" w14:textId="77777777" w:rsidR="000E3A6B" w:rsidRDefault="000E3A6B" w:rsidP="000E3A6B">
      <w:pPr>
        <w:pStyle w:val="Brdtextmedindrag"/>
      </w:pPr>
      <w:r w:rsidRPr="0006285B">
        <w:rPr>
          <w:b/>
        </w:rPr>
        <w:t>Utredningens förslag</w:t>
      </w:r>
      <w:r>
        <w:t xml:space="preserve"> överensstämmer med regeringens.</w:t>
      </w:r>
    </w:p>
    <w:p w14:paraId="692B58C2" w14:textId="77777777" w:rsidR="000E3A6B" w:rsidRDefault="000E3A6B" w:rsidP="000E3A6B">
      <w:pPr>
        <w:pStyle w:val="Brdtextmedindrag"/>
      </w:pPr>
      <w:r w:rsidRPr="009B2552">
        <w:rPr>
          <w:b/>
        </w:rPr>
        <w:t>Remissinstanserna:</w:t>
      </w:r>
      <w:r>
        <w:t xml:space="preserve"> Ingen remissinstans yttrar sig särskilt om för-slaget.</w:t>
      </w:r>
    </w:p>
    <w:p w14:paraId="3EF90609" w14:textId="77777777" w:rsidR="000E3A6B" w:rsidRDefault="000E3A6B" w:rsidP="000E3A6B">
      <w:pPr>
        <w:pStyle w:val="Rubrik4utannumrering"/>
      </w:pPr>
      <w:r w:rsidRPr="009B2552">
        <w:t>Skälen för regeringens förslag</w:t>
      </w:r>
    </w:p>
    <w:p w14:paraId="72694EE6" w14:textId="77777777" w:rsidR="000E3A6B" w:rsidRPr="00B91A29" w:rsidRDefault="000E3A6B" w:rsidP="000E3A6B">
      <w:pPr>
        <w:pStyle w:val="Rubrik5utannumrering"/>
        <w:spacing w:before="0"/>
      </w:pPr>
      <w:r w:rsidRPr="00B91A29">
        <w:t>Begränsning när personuppgifterna behöver finnas kvar av bevisskäl</w:t>
      </w:r>
    </w:p>
    <w:p w14:paraId="4D04C045" w14:textId="77777777" w:rsidR="000E3A6B" w:rsidRPr="00FA25E7" w:rsidRDefault="000E3A6B" w:rsidP="000E3A6B">
      <w:pPr>
        <w:pStyle w:val="Brdtext"/>
      </w:pPr>
      <w:r>
        <w:t>I 4 kap. 10 § andra stycket brottsdatalagen föreskrivs att o</w:t>
      </w:r>
      <w:r w:rsidRPr="00FA25E7">
        <w:t>m förutsät</w:t>
      </w:r>
      <w:r>
        <w:softHyphen/>
      </w:r>
      <w:r w:rsidRPr="00FA25E7">
        <w:t>tni</w:t>
      </w:r>
      <w:r>
        <w:t>ngarna för att radera personupp</w:t>
      </w:r>
      <w:r w:rsidRPr="00FA25E7">
        <w:t>gifter är uppfyllda, men uppgifterna behöver finnas kvar av bevisskäl, ska den personuppgiftsansvarige på begäran av den registrerade i stället utan onödigt dröjsmål begränsa behandlingen av dem</w:t>
      </w:r>
      <w:r>
        <w:t xml:space="preserve">. </w:t>
      </w:r>
      <w:r w:rsidRPr="00FA25E7">
        <w:t xml:space="preserve">Det kan då ligga både i den registrerades och i det allmännas intresse att personuppgifter </w:t>
      </w:r>
      <w:r>
        <w:t>s</w:t>
      </w:r>
      <w:r w:rsidRPr="00FA25E7">
        <w:t>paras</w:t>
      </w:r>
      <w:r>
        <w:t xml:space="preserve"> en tid som bevisning om hur de har be</w:t>
      </w:r>
      <w:r w:rsidRPr="00FA25E7">
        <w:t>handlats</w:t>
      </w:r>
      <w:r>
        <w:t xml:space="preserve"> </w:t>
      </w:r>
      <w:r w:rsidRPr="00FA25E7">
        <w:t>i stället för att raderas.</w:t>
      </w:r>
      <w:r>
        <w:t xml:space="preserve"> En motsvarande bestämmelse bör även införas i Säkerhetspolisens nya lag.</w:t>
      </w:r>
    </w:p>
    <w:p w14:paraId="4A50F480" w14:textId="77777777" w:rsidR="000E3A6B" w:rsidRPr="00FA25E7" w:rsidRDefault="000E3A6B" w:rsidP="000E3A6B">
      <w:pPr>
        <w:pStyle w:val="Brdtextmedindrag"/>
      </w:pPr>
      <w:r w:rsidRPr="00FA25E7">
        <w:t>Ett exempel på att personuppgifter har sparats av bevisskäl är det s.k. kringresanderegistret där uppgifter enligt Säkerhets- och integritets-skyddsnämnden (uttalande den 15 november 2013, dnr 173–2013) behand</w:t>
      </w:r>
      <w:r>
        <w:t>lades i strid med polisdata</w:t>
      </w:r>
      <w:r w:rsidRPr="00FA25E7">
        <w:t xml:space="preserve">lagen och där uppgifterna därför togs bort. Två kopior sparades dock för att </w:t>
      </w:r>
      <w:r>
        <w:t>Polismyndigheten skulle kunna besvara frå</w:t>
      </w:r>
      <w:r w:rsidRPr="00FA25E7">
        <w:t>gor om vilka som förekom i registret och för att uppgifterna eventuellt skulle kunna an</w:t>
      </w:r>
      <w:r>
        <w:t>vändas som bevis (se bl.a. SOU 2015:39 s. </w:t>
      </w:r>
      <w:r w:rsidRPr="00FA25E7">
        <w:t>574 och 645</w:t>
      </w:r>
      <w:r>
        <w:t> </w:t>
      </w:r>
      <w:r w:rsidRPr="00FA25E7">
        <w:t>f.).</w:t>
      </w:r>
    </w:p>
    <w:p w14:paraId="1EC0BFBF" w14:textId="77777777" w:rsidR="000E3A6B" w:rsidRPr="00B91A29" w:rsidRDefault="000E3A6B" w:rsidP="000E3A6B">
      <w:pPr>
        <w:pStyle w:val="Rubrik5utannumrering"/>
      </w:pPr>
      <w:r w:rsidRPr="00B91A29">
        <w:t>Begränsning när personuppgifternas korrekthet bestrids</w:t>
      </w:r>
    </w:p>
    <w:p w14:paraId="6388D5C8" w14:textId="77777777" w:rsidR="000E3A6B" w:rsidRDefault="000E3A6B" w:rsidP="000E3A6B">
      <w:pPr>
        <w:pStyle w:val="Brdtext"/>
      </w:pPr>
      <w:r w:rsidRPr="00B91A29">
        <w:t>Begränsning av behandlingen kan också</w:t>
      </w:r>
      <w:r>
        <w:t>, enligt 4 kap. 9 § andra stycket brottsdatalagen,</w:t>
      </w:r>
      <w:r w:rsidRPr="00B91A29">
        <w:t xml:space="preserve"> komma i</w:t>
      </w:r>
      <w:r>
        <w:t> </w:t>
      </w:r>
      <w:r w:rsidRPr="00B91A29">
        <w:t>fråga om den registrerade bestrider att personuppgifterna är korrekta, men det inte är möjligt att fastställa om så ä</w:t>
      </w:r>
      <w:r>
        <w:t>r fallet. En felaktig personuppgift ska</w:t>
      </w:r>
      <w:r w:rsidRPr="00B91A29">
        <w:t xml:space="preserve"> utan onödigt dr</w:t>
      </w:r>
      <w:r>
        <w:t>öjsmål</w:t>
      </w:r>
      <w:r w:rsidRPr="00B91A29">
        <w:t xml:space="preserve"> rättas</w:t>
      </w:r>
      <w:r w:rsidRPr="00C365B8">
        <w:t xml:space="preserve"> </w:t>
      </w:r>
      <w:r>
        <w:t>enligt brottsdatalagen. Om den personuppgiftsan</w:t>
      </w:r>
      <w:r w:rsidRPr="00B91A29">
        <w:t xml:space="preserve">svariges utredning om den omstridda personuppgiften inte kan slutföras tillräckligt snabbt </w:t>
      </w:r>
      <w:r>
        <w:t>ska</w:t>
      </w:r>
      <w:r w:rsidRPr="00B91A29">
        <w:t xml:space="preserve"> behandlingen begränsas under utredningstiden. Uppgifterna får då inte behandlas av den personuppgiftsansvarige eller personuppgiftsbiträden annat än för det ändamål som föranledde begränsningen. Om det efter utredning visar sig att personuppgifterna är korrekta kan behandlingen av dem fortsätta som tidigare. Begränsningen </w:t>
      </w:r>
      <w:r>
        <w:t>ska</w:t>
      </w:r>
      <w:r w:rsidRPr="00B91A29">
        <w:t xml:space="preserve"> då upphäva</w:t>
      </w:r>
      <w:r>
        <w:t>s. Innan dess ska dock den regi</w:t>
      </w:r>
      <w:r w:rsidRPr="00B91A29">
        <w:t>strerade under</w:t>
      </w:r>
      <w:r>
        <w:t>rättas om att begränsningen upp</w:t>
      </w:r>
      <w:r w:rsidRPr="00B91A29">
        <w:t>hör. Skulle det visa sig att personuppgifterna är felaktiga ska den personuppgifts</w:t>
      </w:r>
      <w:r>
        <w:softHyphen/>
      </w:r>
      <w:r w:rsidRPr="00B91A29">
        <w:t>ansvarige rätta dem, varefter begränsningen kan upphöra.</w:t>
      </w:r>
      <w:r>
        <w:t xml:space="preserve"> </w:t>
      </w:r>
      <w:r w:rsidRPr="00B77640">
        <w:t>Åtgärden kan inte vara ett alternativ till radering, eftersom den ska användas när uppgifters korrekthet bestrids och därför knyter an till rättelseförfarandet</w:t>
      </w:r>
      <w:r>
        <w:t xml:space="preserve"> (prop. 2017/18:232 s. 252)</w:t>
      </w:r>
      <w:r w:rsidRPr="00B77640">
        <w:t>.</w:t>
      </w:r>
      <w:r>
        <w:t xml:space="preserve"> Även denna typ av begränsning bör införas i Säkerhetspolisens nya datalag. Bestämmelsen bör utformas som i brottsdatalagen.</w:t>
      </w:r>
    </w:p>
    <w:p w14:paraId="137E39DE" w14:textId="77777777" w:rsidR="000E3A6B" w:rsidRPr="00B91A29" w:rsidRDefault="000E3A6B" w:rsidP="000E3A6B">
      <w:pPr>
        <w:pStyle w:val="Rubrik5utannumrering"/>
      </w:pPr>
      <w:r w:rsidRPr="00B91A29">
        <w:t>Åtgärd som visar att behandlingen har begränsats</w:t>
      </w:r>
    </w:p>
    <w:p w14:paraId="6C7EB5D0" w14:textId="77777777" w:rsidR="000E3A6B" w:rsidRPr="00B91A29" w:rsidRDefault="000E3A6B" w:rsidP="000E3A6B">
      <w:pPr>
        <w:pStyle w:val="Brdtext"/>
      </w:pPr>
      <w:r>
        <w:t>Säkerhetspolisen</w:t>
      </w:r>
      <w:r w:rsidRPr="00B91A29">
        <w:t xml:space="preserve"> ska vidta en åtgärd med personuppgifterna som visar att behandlingen har begränsats. Hur </w:t>
      </w:r>
      <w:r>
        <w:t xml:space="preserve">själva </w:t>
      </w:r>
      <w:r w:rsidRPr="00B91A29">
        <w:t>begränsningen bör göras</w:t>
      </w:r>
      <w:r>
        <w:t xml:space="preserve"> </w:t>
      </w:r>
      <w:r w:rsidRPr="00B91A29">
        <w:t>får</w:t>
      </w:r>
      <w:r>
        <w:t xml:space="preserve"> dock</w:t>
      </w:r>
      <w:r w:rsidRPr="00B91A29">
        <w:t xml:space="preserve"> bedömas med utgångspunkt i vad som är lämpligt i det enskilda fallet. En naturlig åtgärd kan vara att avskilja uppgifterna från det datasystem där de behandlas. Begränsningen kan också </w:t>
      </w:r>
      <w:r>
        <w:t>ha formen av en teknisk begräns</w:t>
      </w:r>
      <w:r w:rsidRPr="00B91A29">
        <w:t>ning, vilket kan vara en lämplig åtgärd m</w:t>
      </w:r>
      <w:r>
        <w:t>edan personuppgifternas korrekt</w:t>
      </w:r>
      <w:r w:rsidRPr="00B91A29">
        <w:t>het utreds. En tredje möjlighet att begränsa beh</w:t>
      </w:r>
      <w:r>
        <w:t>andlingen är att inskränka till</w:t>
      </w:r>
      <w:r w:rsidRPr="00B91A29">
        <w:t>gången till uppgifterna.</w:t>
      </w:r>
    </w:p>
    <w:p w14:paraId="5411E74B" w14:textId="77777777" w:rsidR="000E3A6B" w:rsidRPr="0015768E" w:rsidRDefault="000E3A6B" w:rsidP="000E3A6B">
      <w:pPr>
        <w:pStyle w:val="Brdtextmedindrag"/>
      </w:pPr>
      <w:r w:rsidRPr="00496B84">
        <w:t xml:space="preserve">Har behandlingen av en personuppgift </w:t>
      </w:r>
      <w:r>
        <w:t>begränsats får uppgiften som ut</w:t>
      </w:r>
      <w:r w:rsidRPr="00496B84">
        <w:t>gångspunkt inte längre behandlas av vare sig den personuppgifts</w:t>
      </w:r>
      <w:r>
        <w:softHyphen/>
      </w:r>
      <w:r w:rsidRPr="00496B84">
        <w:t>an</w:t>
      </w:r>
      <w:r>
        <w:t>sva</w:t>
      </w:r>
      <w:r w:rsidRPr="00496B84">
        <w:t>rige eller ett personuppgiftsbiträde utom för</w:t>
      </w:r>
      <w:r>
        <w:t xml:space="preserve"> det syfte som har föranlett be</w:t>
      </w:r>
      <w:r w:rsidRPr="00496B84">
        <w:t>gränsningen. Har en personuppgift behandlats på otillåtet sätt måste den ändå kunna behandlas inom ramen för en utredning av om brott har begåtts i samband med behandlingen eller om någon tjänsteman vid behandlingen gjort sig skyldig till fel som kan föranleda disciplinansvar eller skadestånd. Det beror på felets ka</w:t>
      </w:r>
      <w:r>
        <w:t>raktär om all behandling av personuppgiften måste upp</w:t>
      </w:r>
      <w:r w:rsidRPr="00496B84">
        <w:t>höra eller om det bara gäller behandlingen i viss verksamhet.</w:t>
      </w:r>
      <w:r w:rsidRPr="00B91A29">
        <w:rPr>
          <w:b/>
        </w:rPr>
        <w:t xml:space="preserve"> </w:t>
      </w:r>
      <w:r w:rsidRPr="0015768E">
        <w:t>Vidare bö</w:t>
      </w:r>
      <w:r>
        <w:t>r beaktas att nationella bestäm</w:t>
      </w:r>
      <w:r w:rsidRPr="0015768E">
        <w:t>melser om straffrättsliga förfaranden kan påverka rätten</w:t>
      </w:r>
      <w:r>
        <w:t xml:space="preserve"> till begränsning av behandling (prop. 2017/18:232 s. 252 f.).</w:t>
      </w:r>
    </w:p>
    <w:p w14:paraId="4DE31677" w14:textId="77777777" w:rsidR="000E3A6B" w:rsidRPr="0015768E" w:rsidRDefault="000E3A6B" w:rsidP="000E3A6B">
      <w:pPr>
        <w:pStyle w:val="Brdtextmedindrag"/>
      </w:pPr>
      <w:r w:rsidRPr="0015768E">
        <w:t>Oavsett vilken åtgärd som vidtas för att begränsa behandlingen är den inte avsedd att vara permanent. När personuppgifterna inte längre behöver finnas kvar som bevisning ska de radera</w:t>
      </w:r>
      <w:r>
        <w:t>s och när utredningen om person</w:t>
      </w:r>
      <w:r w:rsidRPr="0015768E">
        <w:t>uppgifternas korrekthet är avslu</w:t>
      </w:r>
      <w:r>
        <w:t>tad ska begränsningen av behand</w:t>
      </w:r>
      <w:r w:rsidRPr="0015768E">
        <w:t>lingen upphöra och uppgifterna antingen fortsätta att behandlas eller rättas.</w:t>
      </w:r>
      <w:r>
        <w:t xml:space="preserve"> </w:t>
      </w:r>
      <w:r w:rsidRPr="0015768E">
        <w:t>Begränsning av behandlingen bö</w:t>
      </w:r>
      <w:r>
        <w:t>r i likhet med de andra korrigerande åt</w:t>
      </w:r>
      <w:r w:rsidRPr="0015768E">
        <w:t>gärderna genomföras utan onödigt dröjsmål.</w:t>
      </w:r>
    </w:p>
    <w:p w14:paraId="1BE1B47D" w14:textId="77777777" w:rsidR="000E3A6B" w:rsidRDefault="000E3A6B" w:rsidP="000E3A6B">
      <w:pPr>
        <w:pStyle w:val="Rubrik3"/>
      </w:pPr>
      <w:bookmarkStart w:id="333" w:name="_Toc9328387"/>
      <w:bookmarkStart w:id="334" w:name="_Toc17451457"/>
      <w:r w:rsidRPr="00E000A9">
        <w:t>Val av åtgärd</w:t>
      </w:r>
      <w:bookmarkEnd w:id="333"/>
      <w:bookmarkEnd w:id="334"/>
    </w:p>
    <w:p w14:paraId="3CD5F068" w14:textId="77777777" w:rsidR="000E3A6B" w:rsidRPr="00A76360" w:rsidRDefault="000E3A6B" w:rsidP="000E3A6B">
      <w:pPr>
        <w:pStyle w:val="Brdtextram"/>
      </w:pPr>
      <w:r w:rsidRPr="00420062">
        <w:rPr>
          <w:b/>
        </w:rPr>
        <w:t>Regeringens förslag:</w:t>
      </w:r>
      <w:r>
        <w:t xml:space="preserve"> Säkerhetspolisen avgör vilken åt</w:t>
      </w:r>
      <w:r w:rsidRPr="00E000A9">
        <w:t xml:space="preserve">gärd som ska vidtas med anledning </w:t>
      </w:r>
      <w:r>
        <w:t>av en begäran om rättelse, rade</w:t>
      </w:r>
      <w:r w:rsidRPr="00E000A9">
        <w:t>ring eller begränsning av behandlingen</w:t>
      </w:r>
      <w:r>
        <w:t>.</w:t>
      </w:r>
    </w:p>
    <w:p w14:paraId="7674AD2E" w14:textId="77777777" w:rsidR="000E3A6B" w:rsidRPr="00A76360" w:rsidRDefault="000E3A6B" w:rsidP="000E3A6B">
      <w:pPr>
        <w:pStyle w:val="Brdtextmedindrag"/>
        <w:rPr>
          <w:sz w:val="8"/>
          <w:szCs w:val="8"/>
        </w:rPr>
      </w:pPr>
    </w:p>
    <w:p w14:paraId="7524B106" w14:textId="77777777" w:rsidR="000E3A6B" w:rsidRDefault="000E3A6B" w:rsidP="000E3A6B">
      <w:pPr>
        <w:pStyle w:val="Brdtextmedindrag"/>
      </w:pPr>
      <w:r w:rsidRPr="0006285B">
        <w:rPr>
          <w:b/>
        </w:rPr>
        <w:t>Utredningens förslag</w:t>
      </w:r>
      <w:r>
        <w:t xml:space="preserve"> överensstämmer med regeringens.</w:t>
      </w:r>
    </w:p>
    <w:p w14:paraId="1BA82200" w14:textId="77777777" w:rsidR="000E3A6B" w:rsidRDefault="000E3A6B" w:rsidP="000E3A6B">
      <w:pPr>
        <w:pStyle w:val="Brdtextmedindrag"/>
      </w:pPr>
      <w:r w:rsidRPr="00E000A9">
        <w:rPr>
          <w:b/>
        </w:rPr>
        <w:t>Remissinstanserna</w:t>
      </w:r>
      <w:r>
        <w:t xml:space="preserve"> yttrar sig inte särskilt i denna del.</w:t>
      </w:r>
    </w:p>
    <w:p w14:paraId="1C2D265B" w14:textId="77777777" w:rsidR="000E3A6B" w:rsidRDefault="000E3A6B" w:rsidP="000E3A6B">
      <w:pPr>
        <w:pStyle w:val="Brdtextmedindrag"/>
      </w:pPr>
      <w:r w:rsidRPr="00E000A9">
        <w:rPr>
          <w:b/>
        </w:rPr>
        <w:t>Skälen för regeringens förslag:</w:t>
      </w:r>
      <w:r>
        <w:t xml:space="preserve"> Enligt förarbetena till personuppgifts-lagen väljer den personuppgiftsansvarige själv vilket alternativ som ska användas av rättelse, utplånande eller blockering (prop. 1997/98:44 s. 87). Den ordningen gäller även i fråga om rättelse, radering eller begränsning av behandlingen enligt brottsdatalagen (4 kap. 11 §). Den personuppgifts</w:t>
      </w:r>
      <w:r>
        <w:softHyphen/>
        <w:t>ansvarige ska därför enligt brottsdatalagen inte endast pröva om den åtgärd som begärs av den registrerade ska vidtas eller inte, utan är fri att välja en annan åtgärd om den är lämpligare. Det följer av att den personuppgifts</w:t>
      </w:r>
      <w:r>
        <w:softHyphen/>
        <w:t xml:space="preserve">ansvarige är skyldig att vidta alla rimliga åtgärder för att rätta personuppgifter som är felaktiga eller ofullständiga och för att radera eller begränsa behandlingen av personuppgifter som har behandlats otillåtet. Den personuppgiftsansvarige ska alltså se till att den lämpligaste åtgärden vidtas oavsett vad som begärs. En åtgärd kan emellertid inte vidtas om den strider mot annan lagstiftning. Det innebär t.ex. att en myndighet inte kan radera uppgifter i en allmän handling utan författningsstöd för gallring (prop. 2017/18:232 s. 253 f.). </w:t>
      </w:r>
    </w:p>
    <w:p w14:paraId="0B25280F" w14:textId="77777777" w:rsidR="000E3A6B" w:rsidRPr="00E000A9" w:rsidRDefault="000E3A6B" w:rsidP="000E3A6B">
      <w:pPr>
        <w:pStyle w:val="Brdtextmedindrag"/>
      </w:pPr>
      <w:r>
        <w:t>Även Säkerhetspolisen bör få avgöra vilken åtgärd som ska vidtas med anledning av en begäran om rättelse, radering eller begränsning av behandlingen. En bestämmelse som motsvarar 4 kap. 11 § brottsdatalagen bör därför tas in i Säkerhetspolisen nya lag.</w:t>
      </w:r>
    </w:p>
    <w:p w14:paraId="2B7E875D" w14:textId="77777777" w:rsidR="000E3A6B" w:rsidRDefault="000E3A6B" w:rsidP="000E3A6B">
      <w:pPr>
        <w:pStyle w:val="Rubrik2"/>
      </w:pPr>
      <w:bookmarkStart w:id="335" w:name="_Toc9328388"/>
      <w:bookmarkStart w:id="336" w:name="_Toc17451458"/>
      <w:r w:rsidRPr="00D14B9F">
        <w:t>Information ska inte avgiftsbeläggas</w:t>
      </w:r>
      <w:bookmarkEnd w:id="335"/>
      <w:bookmarkEnd w:id="336"/>
    </w:p>
    <w:p w14:paraId="301BD24D" w14:textId="77777777" w:rsidR="000E3A6B" w:rsidRPr="00A76360" w:rsidRDefault="000E3A6B" w:rsidP="000E3A6B">
      <w:pPr>
        <w:pStyle w:val="Brdtextram"/>
      </w:pPr>
      <w:r w:rsidRPr="00420062">
        <w:rPr>
          <w:b/>
        </w:rPr>
        <w:t>Regeringens förslag:</w:t>
      </w:r>
      <w:r>
        <w:t xml:space="preserve"> </w:t>
      </w:r>
      <w:r w:rsidRPr="000975B1">
        <w:t>Information</w:t>
      </w:r>
      <w:r>
        <w:t xml:space="preserve"> om behandlingen av personupp</w:t>
      </w:r>
      <w:r>
        <w:softHyphen/>
        <w:t>gif</w:t>
      </w:r>
      <w:r w:rsidRPr="000975B1">
        <w:t xml:space="preserve">ter som </w:t>
      </w:r>
      <w:r>
        <w:t>Säkerhetspolisen</w:t>
      </w:r>
      <w:r w:rsidRPr="000975B1">
        <w:t xml:space="preserve"> ska lämna på eget initiativ </w:t>
      </w:r>
      <w:r>
        <w:t>ska lämnas utan avgift. Infor</w:t>
      </w:r>
      <w:r w:rsidRPr="000975B1">
        <w:t>mation som ska lämnas på begäran är avgiftsfri en gång per år</w:t>
      </w:r>
      <w:r>
        <w:t>.</w:t>
      </w:r>
    </w:p>
    <w:p w14:paraId="365FB3CF" w14:textId="77777777" w:rsidR="000E3A6B" w:rsidRPr="00A76360" w:rsidRDefault="000E3A6B" w:rsidP="000E3A6B">
      <w:pPr>
        <w:pStyle w:val="Brdtextmedindrag"/>
        <w:rPr>
          <w:sz w:val="8"/>
          <w:szCs w:val="8"/>
        </w:rPr>
      </w:pPr>
    </w:p>
    <w:p w14:paraId="1081CBE4" w14:textId="77777777" w:rsidR="000E3A6B" w:rsidRPr="000975B1" w:rsidRDefault="000E3A6B" w:rsidP="000E3A6B">
      <w:pPr>
        <w:pStyle w:val="Brdtextmedindrag"/>
        <w:rPr>
          <w:b/>
        </w:rPr>
      </w:pPr>
      <w:r w:rsidRPr="000975B1">
        <w:rPr>
          <w:b/>
        </w:rPr>
        <w:t xml:space="preserve">Utredningens förslag </w:t>
      </w:r>
      <w:r w:rsidRPr="000975B1">
        <w:t>överensstämmer med regeringens.</w:t>
      </w:r>
    </w:p>
    <w:p w14:paraId="5E77AC70" w14:textId="77777777" w:rsidR="000E3A6B" w:rsidRPr="000975B1" w:rsidRDefault="000E3A6B" w:rsidP="000E3A6B">
      <w:pPr>
        <w:pStyle w:val="Brdtextmedindrag"/>
        <w:rPr>
          <w:b/>
        </w:rPr>
      </w:pPr>
      <w:r w:rsidRPr="000975B1">
        <w:rPr>
          <w:b/>
        </w:rPr>
        <w:t xml:space="preserve">Remissinstanserna: </w:t>
      </w:r>
      <w:r w:rsidRPr="000975B1">
        <w:t>Ingen remissinstans yttrar sig om förslaget.</w:t>
      </w:r>
    </w:p>
    <w:p w14:paraId="6A168088" w14:textId="77777777" w:rsidR="000E3A6B" w:rsidRDefault="000E3A6B" w:rsidP="000E3A6B">
      <w:pPr>
        <w:pStyle w:val="Brdtextmedindrag"/>
      </w:pPr>
      <w:r w:rsidRPr="000975B1">
        <w:rPr>
          <w:b/>
        </w:rPr>
        <w:t>Skälen för regeringens förslag:</w:t>
      </w:r>
      <w:r>
        <w:rPr>
          <w:b/>
        </w:rPr>
        <w:t xml:space="preserve"> </w:t>
      </w:r>
      <w:r w:rsidRPr="000975B1">
        <w:t xml:space="preserve">På samma sätt som för övriga </w:t>
      </w:r>
      <w:r>
        <w:t xml:space="preserve">brottsbekämpande </w:t>
      </w:r>
      <w:r w:rsidRPr="000975B1">
        <w:t>myndigheter bör den information som Säkerhetspolisen lämnar som huvudregel vara kostnadsfri. En bestämmelse som anger det bör</w:t>
      </w:r>
      <w:r>
        <w:t xml:space="preserve"> därför, som utredningen föreslår,</w:t>
      </w:r>
      <w:r w:rsidRPr="000975B1">
        <w:t xml:space="preserve"> tas in i den nya lagen. Den bör formuleras på samma sätt som 4 kap. 12 § brottsdatala</w:t>
      </w:r>
      <w:r>
        <w:t>gen. Säker</w:t>
      </w:r>
      <w:r w:rsidRPr="000975B1">
        <w:t>hetspolisen ges då möjlighet att ta ut avgift för personrelaterad information om sådan begärs oftare än en gång per år.</w:t>
      </w:r>
    </w:p>
    <w:p w14:paraId="5A0338EB" w14:textId="77777777" w:rsidR="00604DC9" w:rsidRDefault="00604DC9" w:rsidP="000E3A6B">
      <w:pPr>
        <w:pStyle w:val="Brdtextmedindrag"/>
      </w:pPr>
    </w:p>
    <w:p w14:paraId="73ED02E8" w14:textId="77777777" w:rsidR="00604DC9" w:rsidRDefault="00604DC9" w:rsidP="000E3A6B">
      <w:pPr>
        <w:pStyle w:val="Brdtextmedindrag"/>
      </w:pPr>
    </w:p>
    <w:p w14:paraId="7E47EEDA" w14:textId="77777777" w:rsidR="00604DC9" w:rsidRDefault="00604DC9" w:rsidP="000E3A6B">
      <w:pPr>
        <w:pStyle w:val="Brdtextmedindrag"/>
      </w:pPr>
    </w:p>
    <w:p w14:paraId="301F30E3" w14:textId="20FF540B" w:rsidR="002A4B3D" w:rsidRPr="000975B1" w:rsidRDefault="002A4B3D" w:rsidP="000E3A6B">
      <w:pPr>
        <w:pStyle w:val="Brdtextmedindrag"/>
        <w:sectPr w:rsidR="002A4B3D" w:rsidRPr="000975B1" w:rsidSect="00155500">
          <w:headerReference w:type="even" r:id="rId87"/>
          <w:headerReference w:type="default" r:id="rId88"/>
          <w:footerReference w:type="even" r:id="rId89"/>
          <w:footerReference w:type="default" r:id="rId90"/>
          <w:footerReference w:type="first" r:id="rId91"/>
          <w:type w:val="continuous"/>
          <w:pgSz w:w="9356" w:h="13721" w:code="9"/>
          <w:pgMar w:top="794" w:right="2438" w:bottom="1191" w:left="1021" w:header="0" w:footer="709" w:gutter="0"/>
          <w:cols w:space="708"/>
          <w:docGrid w:linePitch="360"/>
        </w:sectPr>
      </w:pPr>
    </w:p>
    <w:p w14:paraId="37A33308" w14:textId="77777777" w:rsidR="000E3A6B" w:rsidRPr="007E2939" w:rsidRDefault="000E3A6B" w:rsidP="00604DC9">
      <w:pPr>
        <w:pStyle w:val="Rubrik1"/>
        <w:spacing w:before="0"/>
      </w:pPr>
      <w:bookmarkStart w:id="337" w:name="_Toc9328389"/>
      <w:bookmarkStart w:id="338" w:name="_Toc17451459"/>
      <w:bookmarkStart w:id="339" w:name="_Hlk524414801"/>
      <w:r>
        <w:t>Tillsyn</w:t>
      </w:r>
      <w:bookmarkEnd w:id="337"/>
      <w:bookmarkEnd w:id="338"/>
    </w:p>
    <w:p w14:paraId="0AE98716" w14:textId="77777777" w:rsidR="000E3A6B" w:rsidRDefault="000E3A6B" w:rsidP="000E3A6B">
      <w:pPr>
        <w:pStyle w:val="Rubrik2"/>
        <w:spacing w:before="0"/>
      </w:pPr>
      <w:bookmarkStart w:id="340" w:name="_Toc9328390"/>
      <w:bookmarkStart w:id="341" w:name="_Toc17451460"/>
      <w:r w:rsidRPr="007E2939">
        <w:t>Det behövs en särskild reglering</w:t>
      </w:r>
      <w:bookmarkEnd w:id="340"/>
      <w:bookmarkEnd w:id="341"/>
    </w:p>
    <w:p w14:paraId="3BF00DEA" w14:textId="77777777" w:rsidR="000E3A6B" w:rsidRDefault="000E3A6B" w:rsidP="000E3A6B">
      <w:pPr>
        <w:pStyle w:val="Rubrik3"/>
        <w:spacing w:before="0"/>
      </w:pPr>
      <w:bookmarkStart w:id="342" w:name="_Toc9328391"/>
      <w:bookmarkStart w:id="343" w:name="_Toc17451461"/>
      <w:r>
        <w:t>Dagens tillsyn över Säkerhetspolisens personuppgiftsbehandling</w:t>
      </w:r>
      <w:bookmarkEnd w:id="342"/>
      <w:bookmarkEnd w:id="343"/>
    </w:p>
    <w:p w14:paraId="0352A952" w14:textId="77777777" w:rsidR="000E3A6B" w:rsidRPr="00DB64BD" w:rsidRDefault="000E3A6B" w:rsidP="000E3A6B">
      <w:pPr>
        <w:pStyle w:val="Brdtext"/>
      </w:pPr>
      <w:r>
        <w:t>I </w:t>
      </w:r>
      <w:r w:rsidRPr="00E96DC9">
        <w:t>dag utövas tillsynen över Säkerhetspolisens behandling av personuppgifter i den brottsbekämpa</w:t>
      </w:r>
      <w:r>
        <w:t>nde verksamheten både av Data</w:t>
      </w:r>
      <w:r>
        <w:softHyphen/>
        <w:t>in</w:t>
      </w:r>
      <w:r w:rsidRPr="00E96DC9">
        <w:t>spektionen och Säkerhets- och i</w:t>
      </w:r>
      <w:r>
        <w:t>ntegritetsskyddsnämnden (i fort</w:t>
      </w:r>
      <w:r w:rsidRPr="00E96DC9">
        <w:t>sätt</w:t>
      </w:r>
      <w:r>
        <w:softHyphen/>
      </w:r>
      <w:r w:rsidRPr="00E96DC9">
        <w:t>ningen nämnden).</w:t>
      </w:r>
      <w:r>
        <w:t xml:space="preserve"> Datainspektionen utövar också tillsyn över Polis</w:t>
      </w:r>
      <w:r>
        <w:softHyphen/>
        <w:t>myndighetens och övriga brottsbekämpande myndigheters behand</w:t>
      </w:r>
      <w:r>
        <w:softHyphen/>
        <w:t>ling av personuppgifter, medan nämnden även utövar tillsyn över Polis</w:t>
      </w:r>
      <w:r>
        <w:softHyphen/>
        <w:t>myndighetens och Ekobrottsmyndighetens behandling av personupp</w:t>
      </w:r>
      <w:r>
        <w:softHyphen/>
        <w:t>gifter.</w:t>
      </w:r>
      <w:r w:rsidRPr="00E96DC9">
        <w:t xml:space="preserve"> </w:t>
      </w:r>
      <w:r w:rsidRPr="00DB64BD">
        <w:t>Enligt övergångsbestämmelserna till dataskyddslagen och polisens brottsdatalag gäller fortfarande regleringen i personuppgiftslagen</w:t>
      </w:r>
      <w:r>
        <w:t xml:space="preserve"> (1998:204)</w:t>
      </w:r>
      <w:r w:rsidRPr="00DB64BD">
        <w:t xml:space="preserve"> för Datainspektionens tillsyn över Säkerhetspolisens person</w:t>
      </w:r>
      <w:r>
        <w:softHyphen/>
      </w:r>
      <w:r w:rsidRPr="00DB64BD">
        <w:t>upp</w:t>
      </w:r>
      <w:r>
        <w:softHyphen/>
      </w:r>
      <w:r w:rsidRPr="00DB64BD">
        <w:t>gifts</w:t>
      </w:r>
      <w:r>
        <w:softHyphen/>
      </w:r>
      <w:r>
        <w:softHyphen/>
      </w:r>
      <w:r>
        <w:softHyphen/>
      </w:r>
      <w:r w:rsidRPr="00DB64BD">
        <w:t>behandling på området för nationell säkerhet. För nämndens motsvarande tillsyn över Säkerhetspolisen gäller övergångsvis äldre föreskrifter i lagen</w:t>
      </w:r>
      <w:r>
        <w:t xml:space="preserve"> (2007:980)</w:t>
      </w:r>
      <w:r w:rsidRPr="00DB64BD">
        <w:t xml:space="preserve"> om tillsyn över viss brottsbekämp</w:t>
      </w:r>
      <w:r>
        <w:softHyphen/>
      </w:r>
      <w:r w:rsidRPr="00DB64BD">
        <w:t>ande verksamhet</w:t>
      </w:r>
      <w:r>
        <w:t>.</w:t>
      </w:r>
    </w:p>
    <w:p w14:paraId="15366411" w14:textId="0B54D735" w:rsidR="000E3A6B" w:rsidRPr="00E96DC9" w:rsidRDefault="000E3A6B" w:rsidP="000E3A6B">
      <w:pPr>
        <w:pStyle w:val="Brdtextmedindrag"/>
      </w:pPr>
      <w:r w:rsidRPr="00360B0F">
        <w:t>Datainspektionens uppgift är att bl.a. arbeta för att människors grundläggande fri- och rättigheter skyddas i samband med behandling av personuppgifter</w:t>
      </w:r>
      <w:r>
        <w:t>. Av hänvisningarna i 2 kap. 2 </w:t>
      </w:r>
      <w:r w:rsidRPr="00E96DC9">
        <w:t>§ första</w:t>
      </w:r>
      <w:r>
        <w:t xml:space="preserve"> stycket 11 och 13 och 6 kap. 4 § </w:t>
      </w:r>
      <w:r w:rsidRPr="00E96DC9">
        <w:t>1 polisdatalagen</w:t>
      </w:r>
      <w:r>
        <w:t xml:space="preserve"> (2010:361)</w:t>
      </w:r>
      <w:r w:rsidRPr="00E96DC9">
        <w:t xml:space="preserve"> följer att</w:t>
      </w:r>
      <w:r>
        <w:t xml:space="preserve"> </w:t>
      </w:r>
      <w:r w:rsidRPr="00E96DC9">
        <w:t>personuppgifts</w:t>
      </w:r>
      <w:r>
        <w:softHyphen/>
      </w:r>
      <w:r>
        <w:softHyphen/>
      </w:r>
      <w:r w:rsidRPr="00E96DC9">
        <w:t>lagens bestämmelser om tillsyn är tillämp</w:t>
      </w:r>
      <w:r>
        <w:t>liga i Säkerhetspolisens brotts</w:t>
      </w:r>
      <w:r w:rsidRPr="00E96DC9">
        <w:t>bekämp</w:t>
      </w:r>
      <w:r>
        <w:softHyphen/>
      </w:r>
      <w:r w:rsidRPr="00E96DC9">
        <w:t>ande verksamhet.</w:t>
      </w:r>
      <w:r>
        <w:t xml:space="preserve"> Detta innebär att i</w:t>
      </w:r>
      <w:r w:rsidRPr="00360B0F">
        <w:t>nspektionen har rätt att för sin tillsyn få tillgång till personuppgifter, upplysningar och dokument och tillträde till lokaler som används för beha</w:t>
      </w:r>
      <w:r>
        <w:t xml:space="preserve">ndling av personuppgifter (43 § </w:t>
      </w:r>
      <w:r w:rsidRPr="00360B0F">
        <w:t>personuppgiftslagen). Genom påpekanden och liknande förfaranden ska</w:t>
      </w:r>
      <w:r>
        <w:t xml:space="preserve"> inspektionen i första hand för</w:t>
      </w:r>
      <w:r w:rsidRPr="00360B0F">
        <w:t>söka åstadkomma rättelse och i andra hand besluta om förbud mot annan behandling än lagring (45</w:t>
      </w:r>
      <w:r>
        <w:t> </w:t>
      </w:r>
      <w:r w:rsidRPr="00360B0F">
        <w:t>§ person</w:t>
      </w:r>
      <w:r>
        <w:softHyphen/>
      </w:r>
      <w:r w:rsidRPr="00360B0F">
        <w:t>uppgiftslagen) eller vid domstol ansöka om utplåning av personuppgifter som behandlats på ett olagli</w:t>
      </w:r>
      <w:r>
        <w:t>gt sätt (47 </w:t>
      </w:r>
      <w:r w:rsidRPr="00360B0F">
        <w:t>§ personuppgifts</w:t>
      </w:r>
      <w:r>
        <w:softHyphen/>
      </w:r>
      <w:r w:rsidRPr="00360B0F">
        <w:t xml:space="preserve">lagen). I vissa fall kan inspektionen förena </w:t>
      </w:r>
      <w:r>
        <w:t>sina förelägganden med vite (44 </w:t>
      </w:r>
      <w:r w:rsidRPr="00360B0F">
        <w:t>§ personupp</w:t>
      </w:r>
      <w:r>
        <w:t>–</w:t>
      </w:r>
      <w:r w:rsidRPr="00360B0F">
        <w:t xml:space="preserve">giftslagen). </w:t>
      </w:r>
      <w:r w:rsidRPr="00E96DC9">
        <w:t>Om en annan myndighet har behörighet att utöva tillsyn avstår Datainspektionen normalt från att utöva tillsyn på det området (Ett samlat ansvar för tillsyn över den personliga integriteten, SOU 2016:65, s. 79).</w:t>
      </w:r>
    </w:p>
    <w:p w14:paraId="62A99946" w14:textId="77777777" w:rsidR="000E3A6B" w:rsidRPr="00E96DC9" w:rsidRDefault="000E3A6B" w:rsidP="000E3A6B">
      <w:pPr>
        <w:pStyle w:val="Brdtextmedindrag"/>
      </w:pPr>
      <w:r w:rsidRPr="00E96DC9">
        <w:t>Enligt lagen om tillsyn över viss brottsbekämpande verksamhet utövar nämnden tillsyn över den behandling av personuppgifter enligt pol</w:t>
      </w:r>
      <w:r>
        <w:t>isdatalagen som utförs av</w:t>
      </w:r>
      <w:r w:rsidRPr="00E96DC9">
        <w:t xml:space="preserve"> Säkerhetspolisen. Tillsynen ska särskilt avse behandling av känsliga personuppgifter. Tillsynen över Säkerhetspolisen omfattar även behandling enligt den tidigare gällande polisdatalagen (1998:622). Nämnden utövar också tillsyn över de brottsb</w:t>
      </w:r>
      <w:r>
        <w:t>ekämpande myndigheternas använd</w:t>
      </w:r>
      <w:r w:rsidRPr="00E96DC9">
        <w:t>ning av hemliga tvångsmedel och kvalificerade skyddsidentiteter och därmed sammanhängande verksamhet.</w:t>
      </w:r>
    </w:p>
    <w:p w14:paraId="1F69ECA5" w14:textId="77777777" w:rsidR="000E3A6B" w:rsidRDefault="000E3A6B" w:rsidP="000E3A6B">
      <w:pPr>
        <w:pStyle w:val="Brdtextmedindrag"/>
      </w:pPr>
      <w:r>
        <w:t>Nämnden utövar sin tillsyn genom inspektioner och andra under</w:t>
      </w:r>
      <w:r>
        <w:softHyphen/>
        <w:t>sökningar, som kan vara både föranmälda och oanmälda. Nämnden ska också på begäran av enskilda kontrollera om de har varit föremål för behandling av personuppgifter inom nämndens tillsynsområde och underrätta dem om att kontrollen genomförts. Nämnden har för sin tillsyn rätt att få tillgång till de uppgifter och den hjälp som den begär av den myndighet som tillsynen avser. Om nämnden finner något att anmärka på får den lämna synpunkter på hur bristerna bör avhjälpas. Nämndens rekommendationer är inte bindande och kan inte överklagas.</w:t>
      </w:r>
    </w:p>
    <w:p w14:paraId="3DA84418" w14:textId="77777777" w:rsidR="000E3A6B" w:rsidRDefault="000E3A6B" w:rsidP="000E3A6B">
      <w:pPr>
        <w:pStyle w:val="Brdtextmedindrag"/>
      </w:pPr>
      <w:r>
        <w:t>Om nämnden upptäcker brott ska det enligt 20 § nämndens instruktion anmälas till Åklagarmyndigheten och om den finner något som kan leda till skadeståndsansvar för staten ska det anmälas till Justitiekanslern. Finner nämnden omständigheter som Datainspektionen bör uppmärk</w:t>
      </w:r>
      <w:r>
        <w:softHyphen/>
        <w:t>sammas på, ska det anmälas till inspektionen.</w:t>
      </w:r>
    </w:p>
    <w:p w14:paraId="7B491180" w14:textId="77777777" w:rsidR="000E3A6B" w:rsidRDefault="000E3A6B" w:rsidP="000E3A6B">
      <w:pPr>
        <w:pStyle w:val="Brdtextmedindrag"/>
      </w:pPr>
      <w:r w:rsidRPr="009B0D89">
        <w:t>Riksdagens ombudsmän (JO) och Justitiekanslern utövar tillsyn över hur lagar och andra föreskrifter tillämpas i offentlig verksamhet. Deras tillsyn omfattar därmed även behandlingen av personuppgifter och skyddet av enskildas personliga integritet vid sådan behandling. Både JO och Justitiekanslern är extraordinära tillsynsorgan.</w:t>
      </w:r>
    </w:p>
    <w:p w14:paraId="3D3151F6" w14:textId="77777777" w:rsidR="000E3A6B" w:rsidRPr="00A1798D" w:rsidRDefault="000E3A6B" w:rsidP="000E3A6B">
      <w:pPr>
        <w:pStyle w:val="Rubrik3"/>
      </w:pPr>
      <w:bookmarkStart w:id="344" w:name="_Toc9328392"/>
      <w:bookmarkStart w:id="345" w:name="_Toc17451462"/>
      <w:r w:rsidRPr="00A1798D">
        <w:t>Utgångspunkter för överväganden om tillsyn</w:t>
      </w:r>
      <w:bookmarkEnd w:id="344"/>
      <w:bookmarkEnd w:id="345"/>
    </w:p>
    <w:p w14:paraId="28222AF4" w14:textId="77777777" w:rsidR="000E3A6B" w:rsidRDefault="000E3A6B" w:rsidP="000E3A6B">
      <w:pPr>
        <w:pStyle w:val="Rubrik5utannumrering"/>
        <w:spacing w:before="0"/>
      </w:pPr>
      <w:r>
        <w:t>Frågor om tillsyn har fått ökat fokus</w:t>
      </w:r>
    </w:p>
    <w:p w14:paraId="41D68B49" w14:textId="77777777" w:rsidR="000E3A6B" w:rsidRDefault="000E3A6B" w:rsidP="000E3A6B">
      <w:pPr>
        <w:pStyle w:val="Brdtext"/>
      </w:pPr>
      <w:r w:rsidRPr="00AB4489">
        <w:t>Frågor om tillsyn, t.ex. hur den ska bedrivas och vem som ska utöva till-syn, har diskuterats inom många olika områden under senare år och lösningarna varierar. Regeringen har i skrivelsen En tydlig, rättssäker och effektiv tillsyn (skr. 2009/10:79, i det följande tillsynsskrivelsen) utvecklat sin syn på tillsynsfrågor. I skrivelsen framhålls att den offentliga tillsynen är viktig för att stärka efterlevnaden av de föreskrifter som riksdagen och regeringen har beslutat. Tillsynen bidrar till att upprätthålla grundläggande värden i samhället som bl.a. rättssäkerhet. Medborgarna ska genom tillsynen vara tillförsäkrade att deras intressen tas till vara.</w:t>
      </w:r>
    </w:p>
    <w:p w14:paraId="5EAA55A5" w14:textId="77777777" w:rsidR="000E3A6B" w:rsidRDefault="000E3A6B" w:rsidP="000E3A6B">
      <w:pPr>
        <w:pStyle w:val="Brdtextmedindrag"/>
      </w:pPr>
      <w:r>
        <w:t>Utgångspunkten i skrivelsen är att det krävs större enhetlighet i fråga om tillsyn. I skrivelsen framhålls bl.a. att den offentliga tillsynen bör präglas av tydlighet och enhetlighet. Ett sätt att uppnå det är att tillsynsmyndig</w:t>
      </w:r>
      <w:r>
        <w:softHyphen/>
        <w:t>heternas uppdrag preciseras i form av tillsynsuppgifter, regler och, i förekommande fall, mål och prioriteringar. I skrivelsen pekas också på behovet av enhetliga begrepp.</w:t>
      </w:r>
    </w:p>
    <w:p w14:paraId="47A48AE2" w14:textId="77777777" w:rsidR="000E3A6B" w:rsidRPr="00AB4489" w:rsidRDefault="000E3A6B" w:rsidP="000E3A6B">
      <w:pPr>
        <w:pStyle w:val="Brdtextmedindrag"/>
      </w:pPr>
      <w:r>
        <w:t>Vidare understryks att avsteg från de generella bedömningarna i skrivelsen kan leda till minskad tydlighet och enhetlighet, men att det inom vissa områden ändå kan finnas skäl att göra avsteg om det leder till en mer ändamålsenlig tillsyn inom det specifika området (skr. 2009/10:79 s. 13).</w:t>
      </w:r>
    </w:p>
    <w:p w14:paraId="0E70E82E" w14:textId="77777777" w:rsidR="000E3A6B" w:rsidRDefault="000E3A6B" w:rsidP="000E3A6B">
      <w:pPr>
        <w:pStyle w:val="Rubrik5utannumrering"/>
      </w:pPr>
      <w:r>
        <w:t>En fri och oberoende tillsyn måste värnas</w:t>
      </w:r>
    </w:p>
    <w:p w14:paraId="1C87EBA7" w14:textId="77777777" w:rsidR="000E3A6B" w:rsidRDefault="000E3A6B" w:rsidP="000E3A6B">
      <w:pPr>
        <w:pStyle w:val="Brdtext"/>
      </w:pPr>
      <w:r w:rsidRPr="00C45A86">
        <w:t xml:space="preserve">Ett led i en effektivare tillsyn är, som framhålls i tillsynsskrivelsen, att skapa tydliga regler för verksamheten så att </w:t>
      </w:r>
      <w:r>
        <w:t xml:space="preserve">såväl tillsynsmyndigheten och </w:t>
      </w:r>
      <w:r w:rsidRPr="00C45A86">
        <w:t xml:space="preserve">tillsynsobjekten </w:t>
      </w:r>
      <w:r>
        <w:t>som</w:t>
      </w:r>
      <w:r w:rsidRPr="00C45A86">
        <w:t xml:space="preserve"> enskilda som befarar att deras personuppgifter kan ha behandlats på ett otillåtet sätt vet vilka</w:t>
      </w:r>
      <w:r>
        <w:t xml:space="preserve"> skyldigheter respektive rättig</w:t>
      </w:r>
      <w:r w:rsidRPr="00C45A86">
        <w:t>heter de har och vilka resultat som kan förväntas av tillsynen. Samtidigt är det lika viktigt att inte skapa detaljregler som riskerar att begränsa tillsynsmyndighetens möjligheter att arbeta oberoende och att prioritera bland sina arbetsuppgifter på det sätt som den anser bäst gagnar tillsyns</w:t>
      </w:r>
      <w:r>
        <w:softHyphen/>
      </w:r>
      <w:r w:rsidRPr="00C45A86">
        <w:t>verksamheten som helhet. Det är alltså en balansgång mellan att skapa tydliga regler och att inte åstadkomma ett regelsystem som riskerar att hämma tillsynsmyndighetens oberoende. Regeringens utgångspunkt är att en effektiv tillsyn bäst gagnas av att den som utövar tillsynen får så stor frihet att välja arbetsformer som möjligt</w:t>
      </w:r>
      <w:r>
        <w:t>, utan att avkall görs på rätts</w:t>
      </w:r>
      <w:r w:rsidRPr="00C45A86">
        <w:t>säkerheten. Den flexibilitet som den nuvarande</w:t>
      </w:r>
      <w:r>
        <w:t xml:space="preserve"> </w:t>
      </w:r>
      <w:r w:rsidRPr="00C45A86">
        <w:t>tillsynsverksamheten ger bör därför så långt möjligt värnas.</w:t>
      </w:r>
    </w:p>
    <w:p w14:paraId="25682F53" w14:textId="77777777" w:rsidR="000E3A6B" w:rsidRDefault="000E3A6B" w:rsidP="000E3A6B">
      <w:pPr>
        <w:pStyle w:val="Rubrik5utannumrering"/>
      </w:pPr>
      <w:r w:rsidRPr="008F3736">
        <w:t xml:space="preserve">Utredningen om tillsynen över den personliga integriteten </w:t>
      </w:r>
    </w:p>
    <w:p w14:paraId="28EC4BD6" w14:textId="77777777" w:rsidR="000E3A6B" w:rsidRDefault="000E3A6B" w:rsidP="000E3A6B">
      <w:pPr>
        <w:pStyle w:val="Brdtext"/>
      </w:pPr>
      <w:r w:rsidRPr="00E621E3">
        <w:t>Utredningen om tillsynen över den personliga integriteten har</w:t>
      </w:r>
      <w:r>
        <w:t xml:space="preserve"> bl.a. haft i uppdrag att kart</w:t>
      </w:r>
      <w:r w:rsidRPr="00E621E3">
        <w:t>lägga vilken tillsyn över behandling av personupp</w:t>
      </w:r>
      <w:r>
        <w:t>gifter som bedrivs i </w:t>
      </w:r>
      <w:r w:rsidRPr="00E621E3">
        <w:t>dag och överväga om den i större uts</w:t>
      </w:r>
      <w:r>
        <w:t>träckning kan samlas hos en myn</w:t>
      </w:r>
      <w:r w:rsidRPr="00E621E3">
        <w:t>dighet.</w:t>
      </w:r>
      <w:r>
        <w:t xml:space="preserve"> (dir. 2014:164). Utredningen föreslog i sitt betänkande</w:t>
      </w:r>
      <w:r w:rsidRPr="00D95E34">
        <w:t xml:space="preserve"> </w:t>
      </w:r>
      <w:r>
        <w:t xml:space="preserve">att </w:t>
      </w:r>
      <w:r w:rsidRPr="00D95E34">
        <w:t>tillsynen över S</w:t>
      </w:r>
      <w:r>
        <w:t>äkerhetspolisens personuppgifts</w:t>
      </w:r>
      <w:r w:rsidRPr="00D95E34">
        <w:t>behandling i den brottsbekämp</w:t>
      </w:r>
      <w:r>
        <w:t>ande verksamheten även fortsätt</w:t>
      </w:r>
      <w:r w:rsidRPr="00D95E34">
        <w:t xml:space="preserve">ningsvis </w:t>
      </w:r>
      <w:r>
        <w:t xml:space="preserve">skulle </w:t>
      </w:r>
      <w:r w:rsidRPr="00D95E34">
        <w:t>utövas av både Dat</w:t>
      </w:r>
      <w:r>
        <w:t xml:space="preserve">ainspektionen och nämnden (Ett samlat ansvar för tillsyn över den personliga integriteten, </w:t>
      </w:r>
      <w:r w:rsidRPr="00D95E34">
        <w:t>SOU 2016:65</w:t>
      </w:r>
      <w:r>
        <w:t>, s. 175 </w:t>
      </w:r>
      <w:r w:rsidRPr="00D95E34">
        <w:t xml:space="preserve">f. och 189). </w:t>
      </w:r>
      <w:r>
        <w:t>Utredningen föreslog</w:t>
      </w:r>
      <w:r w:rsidRPr="00D95E34">
        <w:t xml:space="preserve"> o</w:t>
      </w:r>
      <w:r>
        <w:t>ckså att nämnden inte längre skulle</w:t>
      </w:r>
      <w:r w:rsidRPr="00D95E34">
        <w:t xml:space="preserve"> utöva tillsyn över Polismyndighetens personuppgiftsbehandling.</w:t>
      </w:r>
      <w:r>
        <w:t xml:space="preserve"> </w:t>
      </w:r>
      <w:r w:rsidRPr="00754B30">
        <w:t xml:space="preserve">I </w:t>
      </w:r>
      <w:r>
        <w:t>förarbetena till b</w:t>
      </w:r>
      <w:r w:rsidRPr="00754B30">
        <w:t>rotts</w:t>
      </w:r>
      <w:r>
        <w:softHyphen/>
      </w:r>
      <w:r w:rsidRPr="00754B30">
        <w:t>datalag</w:t>
      </w:r>
      <w:r>
        <w:t>en</w:t>
      </w:r>
      <w:r w:rsidRPr="00754B30">
        <w:t xml:space="preserve"> </w:t>
      </w:r>
      <w:r>
        <w:t>tog</w:t>
      </w:r>
      <w:r w:rsidRPr="00754B30">
        <w:t xml:space="preserve"> </w:t>
      </w:r>
      <w:r>
        <w:t xml:space="preserve">dock </w:t>
      </w:r>
      <w:r w:rsidRPr="00754B30">
        <w:t xml:space="preserve">regeringen ställning för att nämnden </w:t>
      </w:r>
      <w:r>
        <w:t>även fortsättningsvis ska</w:t>
      </w:r>
      <w:r w:rsidRPr="00754B30">
        <w:t xml:space="preserve"> utöva tillsyn över </w:t>
      </w:r>
      <w:r>
        <w:t>Polismyndighetens</w:t>
      </w:r>
      <w:r w:rsidRPr="00754B30">
        <w:t xml:space="preserve"> personuppgifts</w:t>
      </w:r>
      <w:r>
        <w:softHyphen/>
      </w:r>
      <w:r w:rsidRPr="00754B30">
        <w:t>behandling på samma sätt som i dag och inte enbart utöva tillsyn över Säkerhetspolisens personuppgiftsbehandling (</w:t>
      </w:r>
      <w:r>
        <w:t xml:space="preserve">Brottsdatalag, </w:t>
      </w:r>
      <w:r w:rsidRPr="00754B30">
        <w:t>prop.</w:t>
      </w:r>
      <w:r>
        <w:t> </w:t>
      </w:r>
      <w:r w:rsidRPr="00754B30">
        <w:t>2017/18:232</w:t>
      </w:r>
      <w:r>
        <w:t>, s. </w:t>
      </w:r>
      <w:r w:rsidRPr="00754B30">
        <w:t xml:space="preserve">271). </w:t>
      </w:r>
    </w:p>
    <w:p w14:paraId="0C260B90" w14:textId="77777777" w:rsidR="000E3A6B" w:rsidRDefault="000E3A6B" w:rsidP="000E3A6B">
      <w:pPr>
        <w:pStyle w:val="Brdtextmedindrag"/>
      </w:pPr>
      <w:r>
        <w:t xml:space="preserve">I 5 kap. brottsdatalagen (2018:1177) regleras i dag vilka uppgifter och befogenheter tillsynsmyndigheten har och hur tillsynen ska bedrivas över de brottsbekämpande myndigheterna. </w:t>
      </w:r>
    </w:p>
    <w:p w14:paraId="2A965D58" w14:textId="77777777" w:rsidR="000E3A6B" w:rsidRDefault="000E3A6B" w:rsidP="000E3A6B">
      <w:pPr>
        <w:pStyle w:val="Rubrik5utannumrering"/>
      </w:pPr>
      <w:r>
        <w:t>Tillsynsverksamhet över Säkerhetspolisen fyller en viktig kontrollfunktion</w:t>
      </w:r>
    </w:p>
    <w:p w14:paraId="6587BE20" w14:textId="77777777" w:rsidR="000E3A6B" w:rsidRDefault="000E3A6B" w:rsidP="000E3A6B">
      <w:pPr>
        <w:pStyle w:val="Brdtext"/>
      </w:pPr>
      <w:r>
        <w:t>För verksamheten vid Säkerhetspolisen gäller i stor utsträckning sekretess och allmänheten och enskilda har begränsad insyn i den. Det innebär bl.a. att enskilda inte på samma sätt som i annan verksamhet kan reagera över felaktigheter eller komma med allmänna klagomål över hur verksamheten bedrivs. Den kontroll som allmänhetens tillgång till allmänna handlingar normalt innebär för offentlig verksamhet ger, på grund av den omfattande sekretessen, därmed inte samma effekt som i annan verksamhet. Tillsynsverksamheten fyller därför en viktig kontrollfunktion.</w:t>
      </w:r>
    </w:p>
    <w:p w14:paraId="2395C491" w14:textId="77777777" w:rsidR="000E3A6B" w:rsidRDefault="000E3A6B" w:rsidP="000E3A6B">
      <w:pPr>
        <w:pStyle w:val="Brdtextmedindrag"/>
      </w:pPr>
      <w:r w:rsidRPr="001F3649">
        <w:t>På samma sätt som i dag bör</w:t>
      </w:r>
      <w:r>
        <w:t xml:space="preserve"> </w:t>
      </w:r>
      <w:r w:rsidRPr="001F3649">
        <w:t>personuppgiftsbehandling som rör nationell säkerhet stå under tillsyn och en utgångspunkt bör vara att tillsynen inte ska försämras.</w:t>
      </w:r>
      <w:r>
        <w:t xml:space="preserve"> Eftersom all Säkerhetspolisens operativa verksamhet anses vara i någon mening brottsbekämpande talar det för att regleringen bör efterlikna brottsdatalagens bestämmelser om tillsyn.</w:t>
      </w:r>
    </w:p>
    <w:p w14:paraId="43A2BA94" w14:textId="77777777" w:rsidR="000E3A6B" w:rsidRDefault="000E3A6B" w:rsidP="000E3A6B">
      <w:pPr>
        <w:pStyle w:val="Rubrik3"/>
      </w:pPr>
      <w:bookmarkStart w:id="346" w:name="_Toc9328393"/>
      <w:bookmarkStart w:id="347" w:name="_Toc17451463"/>
      <w:r>
        <w:t>Tillsynen över Säkerhetspolisen bör regleras i den nya lagen</w:t>
      </w:r>
      <w:bookmarkEnd w:id="346"/>
      <w:bookmarkEnd w:id="347"/>
    </w:p>
    <w:p w14:paraId="54DC99AE" w14:textId="77777777" w:rsidR="000E3A6B" w:rsidRPr="00A76360" w:rsidRDefault="000E3A6B" w:rsidP="000E3A6B">
      <w:pPr>
        <w:pStyle w:val="Brdtextram"/>
      </w:pPr>
      <w:r w:rsidRPr="00420062">
        <w:rPr>
          <w:b/>
        </w:rPr>
        <w:t>Regeringens förslag:</w:t>
      </w:r>
      <w:r>
        <w:t xml:space="preserve"> </w:t>
      </w:r>
      <w:r w:rsidRPr="007E2939">
        <w:t xml:space="preserve">Tillsynen över Säkerhetspolisens behandling av personuppgifter som rör nationell säkerhet </w:t>
      </w:r>
      <w:r>
        <w:t>ska</w:t>
      </w:r>
      <w:r w:rsidRPr="007E2939">
        <w:t xml:space="preserve"> regleras i Säkerhets</w:t>
      </w:r>
      <w:r>
        <w:softHyphen/>
      </w:r>
      <w:r w:rsidRPr="007E2939">
        <w:t>polisens datalag</w:t>
      </w:r>
      <w:r>
        <w:t>.</w:t>
      </w:r>
    </w:p>
    <w:p w14:paraId="2E0080DA" w14:textId="77777777" w:rsidR="000E3A6B" w:rsidRPr="00A76360" w:rsidRDefault="000E3A6B" w:rsidP="000E3A6B">
      <w:pPr>
        <w:pStyle w:val="Brdtextmedindrag"/>
        <w:rPr>
          <w:sz w:val="8"/>
          <w:szCs w:val="8"/>
        </w:rPr>
      </w:pPr>
    </w:p>
    <w:p w14:paraId="645C0076" w14:textId="77777777" w:rsidR="000E3A6B" w:rsidRDefault="000E3A6B" w:rsidP="000E3A6B">
      <w:pPr>
        <w:pStyle w:val="Brdtextmedindrag"/>
      </w:pPr>
      <w:r w:rsidRPr="0006285B">
        <w:rPr>
          <w:b/>
        </w:rPr>
        <w:t xml:space="preserve">Utredningens </w:t>
      </w:r>
      <w:r>
        <w:rPr>
          <w:b/>
        </w:rPr>
        <w:t xml:space="preserve">förslag </w:t>
      </w:r>
      <w:r>
        <w:t xml:space="preserve">överensstämmer med regeringens förslag. </w:t>
      </w:r>
    </w:p>
    <w:p w14:paraId="388AA3D5" w14:textId="77777777" w:rsidR="000E3A6B" w:rsidRPr="00D07F0F" w:rsidRDefault="000E3A6B" w:rsidP="000E3A6B">
      <w:pPr>
        <w:pStyle w:val="Brdtextmedindrag"/>
      </w:pPr>
      <w:r>
        <w:rPr>
          <w:b/>
        </w:rPr>
        <w:t xml:space="preserve">Remissinstanserna </w:t>
      </w:r>
      <w:r>
        <w:t>yttrar sig inte särskilt i denna del.</w:t>
      </w:r>
    </w:p>
    <w:p w14:paraId="39BBEA9C" w14:textId="77777777" w:rsidR="000E3A6B" w:rsidRDefault="000E3A6B" w:rsidP="000E3A6B">
      <w:pPr>
        <w:pStyle w:val="Brdtextmedindrag"/>
      </w:pPr>
      <w:r w:rsidRPr="005E7B39">
        <w:rPr>
          <w:b/>
        </w:rPr>
        <w:t>Skälen för regeringens förslag</w:t>
      </w:r>
      <w:r>
        <w:rPr>
          <w:b/>
        </w:rPr>
        <w:t xml:space="preserve">: </w:t>
      </w:r>
      <w:r>
        <w:t>Enligt 1 kap. 4 § brottsdatalagen gäller lagen inte vid Säkerhetspolisens behandling av personuppgifter som rör nationell säkerhet. Den gäller inte heller för Polismyndigheten när myndigheten övertagit en arbetsuppgift från Säkerhetspolisen som rör nationell säkerhet. Nationell säkerhet har också undantagits från dataskyddsförordningens tillämpningsområde (avsnitt 7.1). Förordningens bestämmelser om tillsyn är därför inte anpassade till sådan verksamhet. Det är därmed nödvändigt att särreglera tillsynen över Säkerhetspolisens personuppgiftsbehandling som rör nationell säkerhet. Det bör därför i den nya lagen regleras vilken tillsyn som ska utövas över den personuppgifts</w:t>
      </w:r>
      <w:r>
        <w:softHyphen/>
        <w:t xml:space="preserve">behandling som förekommer enligt lagen. </w:t>
      </w:r>
    </w:p>
    <w:p w14:paraId="79244067" w14:textId="77777777" w:rsidR="000E3A6B" w:rsidRDefault="000E3A6B" w:rsidP="000E3A6B">
      <w:pPr>
        <w:pStyle w:val="Rubrik2"/>
      </w:pPr>
      <w:bookmarkStart w:id="348" w:name="_Toc9328394"/>
      <w:bookmarkStart w:id="349" w:name="_Toc17451464"/>
      <w:r w:rsidRPr="001B3F75">
        <w:t>Vem ska utöva tillsyn över Säkerhetspolisen?</w:t>
      </w:r>
      <w:bookmarkEnd w:id="348"/>
      <w:bookmarkEnd w:id="349"/>
    </w:p>
    <w:p w14:paraId="7EC7B889" w14:textId="19680CE4" w:rsidR="000E3A6B" w:rsidRPr="00A76360" w:rsidRDefault="000E3A6B" w:rsidP="000E3A6B">
      <w:pPr>
        <w:pStyle w:val="Brdtextram"/>
      </w:pPr>
      <w:r w:rsidRPr="00420062">
        <w:rPr>
          <w:b/>
        </w:rPr>
        <w:t xml:space="preserve">Regeringens </w:t>
      </w:r>
      <w:r>
        <w:rPr>
          <w:b/>
        </w:rPr>
        <w:t>bedömning</w:t>
      </w:r>
      <w:r w:rsidRPr="00420062">
        <w:rPr>
          <w:b/>
        </w:rPr>
        <w:t>:</w:t>
      </w:r>
      <w:r>
        <w:t xml:space="preserve"> </w:t>
      </w:r>
      <w:r w:rsidRPr="00280560">
        <w:t>Tillsynen över Säkerhetspolisens be</w:t>
      </w:r>
      <w:r>
        <w:t>–</w:t>
      </w:r>
      <w:r w:rsidRPr="00280560">
        <w:t>handling av personuppgifter bör utövas av både Datainspektionen och Säkerhets- och integ</w:t>
      </w:r>
      <w:r>
        <w:t>ritetsskyddsnämnden. Deras till</w:t>
      </w:r>
      <w:r w:rsidRPr="00280560">
        <w:t>syn bör i huvudsak vara densamma som i dag.</w:t>
      </w:r>
    </w:p>
    <w:p w14:paraId="4EFF4931" w14:textId="77777777" w:rsidR="000E3A6B" w:rsidRPr="00A76360" w:rsidRDefault="000E3A6B" w:rsidP="000E3A6B">
      <w:pPr>
        <w:pStyle w:val="Brdtextmedindrag"/>
        <w:rPr>
          <w:sz w:val="8"/>
          <w:szCs w:val="8"/>
        </w:rPr>
      </w:pPr>
    </w:p>
    <w:p w14:paraId="32A7CC85" w14:textId="77777777" w:rsidR="000E3A6B" w:rsidRDefault="000E3A6B" w:rsidP="000E3A6B">
      <w:pPr>
        <w:pStyle w:val="Brdtextmedindrag"/>
      </w:pPr>
      <w:r w:rsidRPr="0006285B">
        <w:rPr>
          <w:b/>
        </w:rPr>
        <w:t xml:space="preserve">Utredningens </w:t>
      </w:r>
      <w:r>
        <w:rPr>
          <w:b/>
        </w:rPr>
        <w:t>bedömning</w:t>
      </w:r>
      <w:r w:rsidRPr="00280560">
        <w:t xml:space="preserve"> </w:t>
      </w:r>
      <w:r>
        <w:t>överensstämmer med regeringens be</w:t>
      </w:r>
      <w:r>
        <w:softHyphen/>
        <w:t>dömning.</w:t>
      </w:r>
    </w:p>
    <w:p w14:paraId="6A5DDD7C" w14:textId="77777777" w:rsidR="000E3A6B" w:rsidRPr="00D07F0F" w:rsidRDefault="000E3A6B" w:rsidP="000E3A6B">
      <w:pPr>
        <w:pStyle w:val="Brdtextmedindrag"/>
      </w:pPr>
      <w:r w:rsidRPr="00280560">
        <w:rPr>
          <w:b/>
        </w:rPr>
        <w:t>Remissinstanserna:</w:t>
      </w:r>
      <w:r>
        <w:rPr>
          <w:b/>
        </w:rPr>
        <w:t xml:space="preserve"> </w:t>
      </w:r>
      <w:r w:rsidRPr="00B9363C">
        <w:rPr>
          <w:i/>
        </w:rPr>
        <w:t xml:space="preserve">Datainspektionen </w:t>
      </w:r>
      <w:r w:rsidRPr="00B9363C">
        <w:t>tillstyrker utredningen</w:t>
      </w:r>
      <w:r>
        <w:t>s</w:t>
      </w:r>
      <w:r w:rsidRPr="00B9363C">
        <w:t xml:space="preserve"> förslag att tillsynen över Säkerhetspolisen bör utövas av både inspektionen och nämnden.</w:t>
      </w:r>
      <w:r>
        <w:t xml:space="preserve"> </w:t>
      </w:r>
      <w:r w:rsidRPr="007343D1">
        <w:rPr>
          <w:i/>
        </w:rPr>
        <w:t>Säkerhetspolisen</w:t>
      </w:r>
      <w:r w:rsidRPr="007343D1">
        <w:t xml:space="preserve"> anser att frågan om parallell tillsyn och hur den kan lösas bör behandlas i särskild ordning eftersom den kräver en djupare analys än vad tiden för den nu aktuella utredningen har medgett. </w:t>
      </w:r>
    </w:p>
    <w:p w14:paraId="2E06CFB7" w14:textId="77777777" w:rsidR="000E3A6B" w:rsidRDefault="000E3A6B" w:rsidP="000E3A6B">
      <w:pPr>
        <w:pStyle w:val="Rubrik4utannumrering"/>
      </w:pPr>
      <w:r>
        <w:t>Skälen för regeringens bedömning</w:t>
      </w:r>
    </w:p>
    <w:p w14:paraId="565B6803" w14:textId="77777777" w:rsidR="000E3A6B" w:rsidRDefault="000E3A6B" w:rsidP="000E3A6B">
      <w:pPr>
        <w:pStyle w:val="Rubrik5utannumrering"/>
        <w:spacing w:before="0"/>
      </w:pPr>
      <w:r w:rsidRPr="0056100D">
        <w:t>För- och nackdelar med parallell tillsyn</w:t>
      </w:r>
    </w:p>
    <w:p w14:paraId="0BB20E57" w14:textId="77777777" w:rsidR="000E3A6B" w:rsidRDefault="000E3A6B" w:rsidP="000E3A6B">
      <w:pPr>
        <w:pStyle w:val="Brdtext"/>
      </w:pPr>
      <w:r>
        <w:t xml:space="preserve">En första fråga att ta ställning till är om dagens parallella tillsyn över Säkerhetspolisens personuppgiftsbehandling bör bestå eller om tillsynen bör utföras av en tillsynsmyndighet. </w:t>
      </w:r>
    </w:p>
    <w:p w14:paraId="48DCCB83" w14:textId="77777777" w:rsidR="000E3A6B" w:rsidRPr="0056100D" w:rsidRDefault="000E3A6B" w:rsidP="000E3A6B">
      <w:pPr>
        <w:pStyle w:val="Brdtextmedindrag"/>
      </w:pPr>
      <w:r w:rsidRPr="0056100D">
        <w:t>En fördel med parallell tillsyn är att myndigheterna kan inrikta sin granskning på olika områden, vilket kan bidra till en mer omfattande och allsidig tillsyn. Två tillsynsmyndigheter med olika uppdrag och fokus kan på så sätt komplettera varandra. En sådan förstärkt tillsyn har ansetts vara särskilt värdefull i verksamhet som omfattas av stark sekretess och där allmänheten och e</w:t>
      </w:r>
      <w:r>
        <w:t>nskilda har begränsad insyn (</w:t>
      </w:r>
      <w:r w:rsidRPr="0056100D">
        <w:t>Ytterligare rä</w:t>
      </w:r>
      <w:r>
        <w:t>ttssäkerhetsgarantier vid använ</w:t>
      </w:r>
      <w:r w:rsidRPr="0056100D">
        <w:t>dandet av h</w:t>
      </w:r>
      <w:r>
        <w:t>emliga tvångsmedel, m.m., prop. 2006/07:133, s. 30 </w:t>
      </w:r>
      <w:r w:rsidRPr="0056100D">
        <w:t>f.,</w:t>
      </w:r>
      <w:r>
        <w:t xml:space="preserve"> Integritet och effektivitet i polisens brottsbekämpande verksamhet, prop. 2009/10:85, s. 273 f. och SOU 2016:65 s. 175 </w:t>
      </w:r>
      <w:r w:rsidRPr="0056100D">
        <w:t>f.).</w:t>
      </w:r>
    </w:p>
    <w:p w14:paraId="59784B5D" w14:textId="77777777" w:rsidR="000E3A6B" w:rsidRDefault="000E3A6B" w:rsidP="000E3A6B">
      <w:pPr>
        <w:pStyle w:val="Brdtextmedindrag"/>
      </w:pPr>
      <w:r w:rsidRPr="0056100D">
        <w:t>Nackdelarna med parallell tillsyn är att det kan leda till oklar ansvarsfördelning mellan tillsynsmyndigheterna. Det finns då risk för att vissa frågor aldrig blir föremål för tillsyn eller att samma fråga granskas gång på gång. Även om myndigheterna har olika fokus och inriktning på sin tillsyn kan parallell tillsyn vidare leda till motstridig praxis. Ett överlappande ansvar riskerar också att medföra dubbelarbete och skapa samordningsbehov och därmed inte vara resurseffektivt (Riksrevisionens rapport om Säkerhets- och integritetsskyddsnämndens tillsyn över bro</w:t>
      </w:r>
      <w:r>
        <w:t>ttsbekämpande myndigheter, skr. 2015/16:188, s. </w:t>
      </w:r>
      <w:r w:rsidRPr="0056100D">
        <w:t>31 f.).</w:t>
      </w:r>
      <w:r>
        <w:t xml:space="preserve"> </w:t>
      </w:r>
      <w:r w:rsidRPr="0056100D">
        <w:t>En särskild nackdel med parallell tillsyn är att den kan leda till att fler personer får insyn i speciellt känslig verksamhet där hemliga uppgifter hanteras i stor omfattning.</w:t>
      </w:r>
    </w:p>
    <w:p w14:paraId="76F00267" w14:textId="77777777" w:rsidR="000E3A6B" w:rsidRDefault="000E3A6B" w:rsidP="000E3A6B">
      <w:pPr>
        <w:pStyle w:val="Brdtextmedindrag"/>
      </w:pPr>
      <w:r>
        <w:t>Det finns således både för- och nackdelar med parallell tillsyn. För att kunna besvara frågan om den parallella tillsynen bör bestå eller om tillsynen bör utövas av en myndighet måste för- respektive nackdelarna med de myndigheter som är aktuella för tillsynsuppdraget, dvs. Datainspektionen och nämnden, belysas närmare.</w:t>
      </w:r>
    </w:p>
    <w:p w14:paraId="70991E87" w14:textId="77777777" w:rsidR="000E3A6B" w:rsidRDefault="000E3A6B" w:rsidP="000E3A6B">
      <w:pPr>
        <w:pStyle w:val="Rubrik5utannumrering"/>
      </w:pPr>
      <w:r w:rsidRPr="009E1418">
        <w:t xml:space="preserve">För- och nackdelar med </w:t>
      </w:r>
      <w:r>
        <w:t>nämnden</w:t>
      </w:r>
      <w:r w:rsidRPr="009E1418">
        <w:t xml:space="preserve"> som tillsynsmyndighet</w:t>
      </w:r>
    </w:p>
    <w:p w14:paraId="3D351DA6" w14:textId="77777777" w:rsidR="000E3A6B" w:rsidRDefault="000E3A6B" w:rsidP="000E3A6B">
      <w:pPr>
        <w:pStyle w:val="Brdtext"/>
      </w:pPr>
      <w:bookmarkStart w:id="350" w:name="_Hlk8385641"/>
      <w:r>
        <w:t xml:space="preserve">Nämnden inrättades bl.a. för att förstärka tillsynen över Säkerhetspolisen. </w:t>
      </w:r>
      <w:bookmarkEnd w:id="350"/>
      <w:r>
        <w:t>Nämndens särskilda beslutsform, med parlamentarisk förankring, har ansetts utgöra dess styrka och vara särskilt viktig för att tillgodose allmänhetens insyn i verksamhet som omfattas av stark sekretess (prop. 2006/07:133 s. 65 och prop. 2009/10:85 s. 272 f.). Bestämmelserna i 42 kap. offentlighets- och sekretesslagen (2009:400) om sekretess hos nämnden har också anpassats till behovet av att kunna hantera hemliga uppgifter i tillsynen. Regeringen har framhållit att nämnden har särskild insikt i och erfarenhet av sådan verksamhet som nu är i fråga. Det ökar, enligt förarbetena till polisdatalagen, förutsättningarna för att tillsynen inriktas på de områden där det finns särskilda risker för intrång i enskildas integritet (prop. 2009/10:85 s. 273 f.).</w:t>
      </w:r>
    </w:p>
    <w:p w14:paraId="39BF45D8" w14:textId="77777777" w:rsidR="000E3A6B" w:rsidRDefault="000E3A6B" w:rsidP="000E3A6B">
      <w:pPr>
        <w:pStyle w:val="Brdtextmedindrag"/>
      </w:pPr>
      <w:r>
        <w:t xml:space="preserve">Det som särskilt talar för att välja nämnden som tillsynsmyndighet är därför dess </w:t>
      </w:r>
      <w:bookmarkStart w:id="351" w:name="_Hlk8385667"/>
      <w:r>
        <w:t>särskilda kompetens, erfarenhet och vana att utöva tillsyn över personuppgiftsbehandling i känslig verksamhet där sekretessen är mycket omfattande.</w:t>
      </w:r>
      <w:bookmarkEnd w:id="351"/>
      <w:r>
        <w:t xml:space="preserve"> Förutom att ha god kännedom om den verksamhet som tillsynen avser är nämnden också väl förtrogen med den personuppgiftsbehandling som utförs och vilka personuppgiftssamlingar som förs av Säkerhetspolisen. </w:t>
      </w:r>
      <w:bookmarkStart w:id="352" w:name="_Hlk8385704"/>
      <w:r>
        <w:t>En annan fördel är att nämnden har ett begränsat tillsynsuppdrag, vilket ger den goda förutsättningar att säkerställa att tillsyn över Säkerhetspolisen bedrivs på ett aktivt och kontinuerligt sätt. En ytterligare omständighet som talar för nämnden som tillsynsmyndighet är att det endast är nämnden som har till uppdrag att utföra en kontroll på begäran av en enskild avseende Säkerhetspolisens personuppgiftsbehandling.</w:t>
      </w:r>
      <w:bookmarkEnd w:id="352"/>
      <w:r>
        <w:t xml:space="preserve"> Nämnden utövade i praktiken länge ensam tillsynen över Säkerhetspolisen. Riksrevisionen har granskat verksam</w:t>
      </w:r>
      <w:r>
        <w:softHyphen/>
        <w:t xml:space="preserve">heten och funnit att nämnden utför sina uppgifter på ett ändamålsenligt sätt (skr. 2015/16:188 s. 3). </w:t>
      </w:r>
      <w:bookmarkStart w:id="353" w:name="_Hlk8385741"/>
      <w:r>
        <w:t>Sekretessregleringen är också särskilt anpassad för tillsynen över Säkerhetspolisen.</w:t>
      </w:r>
    </w:p>
    <w:bookmarkEnd w:id="353"/>
    <w:p w14:paraId="79E72F74" w14:textId="77777777" w:rsidR="000E3A6B" w:rsidRDefault="000E3A6B" w:rsidP="000E3A6B">
      <w:pPr>
        <w:pStyle w:val="Brdtextmedindrag"/>
      </w:pPr>
      <w:r>
        <w:t xml:space="preserve">Det som kan tala mot att nämnden ensam utses till tillsynsmyndighet är </w:t>
      </w:r>
      <w:bookmarkStart w:id="354" w:name="_Hlk8385787"/>
      <w:r>
        <w:t>att den är liten och därmed sårbar för personalförändringar, vilket kan leda till att värdefull erfarenhet går förlorad</w:t>
      </w:r>
      <w:bookmarkEnd w:id="354"/>
      <w:r>
        <w:t>. Ur ett säkerhetsperspektiv kan det samtidigt vara en fördel att nämnden är liten, eftersom det innebär att färre personer blir involverade i tillsynen.</w:t>
      </w:r>
    </w:p>
    <w:p w14:paraId="351479FD" w14:textId="77777777" w:rsidR="000E3A6B" w:rsidRDefault="000E3A6B" w:rsidP="000E3A6B">
      <w:pPr>
        <w:pStyle w:val="Brdtextmedindrag"/>
      </w:pPr>
      <w:r>
        <w:t xml:space="preserve">Det som vidare talar mot att välja nämnden som enda tillsynsmyndighet är att den i dag </w:t>
      </w:r>
      <w:bookmarkStart w:id="355" w:name="_Hlk8385818"/>
      <w:r>
        <w:t>inte har de befogenheter som krävs för att utöva tillsynen på egen hand, Det är också tveksamt om det är lämpligt att ge nämnden sådana befogenheter med hänsyn till hur nämnden är organiserad. Vidare får nämndens avgöranden inte överklagas.</w:t>
      </w:r>
      <w:bookmarkEnd w:id="355"/>
      <w:r>
        <w:t xml:space="preserve"> Samtidigt talar starka skäl för att det bör finnas möjlighet att klaga på vissa av tillsynsmyndighetens beslut eftersom de kan få långtgående konsekvenser för tillsynsobjektet.</w:t>
      </w:r>
    </w:p>
    <w:p w14:paraId="6D98BAB2" w14:textId="77777777" w:rsidR="000E3A6B" w:rsidRDefault="000E3A6B" w:rsidP="000E3A6B">
      <w:pPr>
        <w:pStyle w:val="Rubrik5utannumrering"/>
      </w:pPr>
      <w:r>
        <w:t>För- och nackdelar med Datainspektionen som tillsynsmyndighet</w:t>
      </w:r>
    </w:p>
    <w:p w14:paraId="173F2C10" w14:textId="77777777" w:rsidR="000E3A6B" w:rsidRDefault="000E3A6B" w:rsidP="000E3A6B">
      <w:pPr>
        <w:pStyle w:val="Brdtext"/>
      </w:pPr>
      <w:r>
        <w:t xml:space="preserve">Det som särskilt talar för att välja Datainspektionen som tillsyns-myndighet är att den har </w:t>
      </w:r>
      <w:bookmarkStart w:id="356" w:name="_Hlk8385331"/>
      <w:r>
        <w:t>bred kompetens och lång erfarenhet av tillsyn över hur personuppgifts- och integritetsskyddslagstiftning tillämpas</w:t>
      </w:r>
      <w:bookmarkEnd w:id="356"/>
      <w:r>
        <w:t xml:space="preserve">. Inspektionen har därför goda förutsättningar att utöva tillsyn över tillämpningen av allmänna principer för behandling av personuppgifter. </w:t>
      </w:r>
      <w:bookmarkStart w:id="357" w:name="_Hlk8385367"/>
      <w:r>
        <w:t>Eftersom inspektionen utövar tillsyn över övriga brottsbekämpande myndigheter får den också en allmän överblick som nämnden saknar.</w:t>
      </w:r>
    </w:p>
    <w:p w14:paraId="6D8A1CC7" w14:textId="77777777" w:rsidR="000E3A6B" w:rsidRDefault="000E3A6B" w:rsidP="000E3A6B">
      <w:pPr>
        <w:pStyle w:val="Brdtextmedindrag"/>
      </w:pPr>
      <w:r>
        <w:t>Datainspektionen har ett generellt uppdrag att följa den tekniska utvecklingen på personuppgiftsområdet.</w:t>
      </w:r>
      <w:bookmarkEnd w:id="357"/>
      <w:r>
        <w:t xml:space="preserve"> Inspektionen genomför också förhandssamråd med de flesta myndigheter och andra personuppgifts</w:t>
      </w:r>
      <w:r>
        <w:softHyphen/>
        <w:t>ansvariga. Genom samarbetet inom EU kommer inspektionen att få en överblick över den tekniska utvecklingen även i andra stater. Det skapar goda förutsättningar för rådgivning i frågor som gäller uppbyggnad av it-system.</w:t>
      </w:r>
    </w:p>
    <w:p w14:paraId="667EFC9F" w14:textId="77777777" w:rsidR="000E3A6B" w:rsidRDefault="000E3A6B" w:rsidP="000E3A6B">
      <w:pPr>
        <w:pStyle w:val="Brdtextmedindrag"/>
      </w:pPr>
      <w:r>
        <w:t xml:space="preserve">Det som främst talar mot att välja Datainspektionen som enda tillsynsmyndighet är att </w:t>
      </w:r>
      <w:bookmarkStart w:id="358" w:name="_Hlk8385421"/>
      <w:r>
        <w:t>inspektionen har ett mycket omfattande tillsynsuppdrag och att tillsynen över en viss myndighet därför av naturliga skäl bara kan ägnas begränsade resurser</w:t>
      </w:r>
      <w:bookmarkEnd w:id="358"/>
      <w:r>
        <w:t xml:space="preserve">. </w:t>
      </w:r>
      <w:bookmarkStart w:id="359" w:name="_Hlk8385483"/>
      <w:r>
        <w:t>Inspektionen utövade i praktiken länge inte någon tillsyn över Säkerhetspolisen och har därför inte samma kunskap som nämnden om Säkerhetspolisens verksamhet och personuppgiftsbehandling.</w:t>
      </w:r>
      <w:bookmarkEnd w:id="359"/>
      <w:r>
        <w:t xml:space="preserve"> Genom EU:s dataskyddsreform har inspektionen dessutom fått ett utökat uppdrag som kan medföra att utrymmet att bedriva tillsyn över enskilda myndigheter i praktiken begränsas ytterligare.</w:t>
      </w:r>
    </w:p>
    <w:p w14:paraId="30AE4331" w14:textId="77777777" w:rsidR="000E3A6B" w:rsidRDefault="000E3A6B" w:rsidP="000E3A6B">
      <w:pPr>
        <w:pStyle w:val="Rubrik5utannumrering"/>
      </w:pPr>
      <w:r>
        <w:t>Den parallella tillsynen bör bestå</w:t>
      </w:r>
    </w:p>
    <w:p w14:paraId="28548A11" w14:textId="53D0D077" w:rsidR="000E3A6B" w:rsidRDefault="000E3A6B" w:rsidP="000E3A6B">
      <w:pPr>
        <w:pStyle w:val="Brdtext"/>
      </w:pPr>
      <w:r>
        <w:t xml:space="preserve">Vilken myndighet bör då utöva tillsyn över Säkerhetspolisens personuppgiftsbehandling? Som konstaterats finns det både för- och nackdelar med ett parallellt tillsynssystem och det finns både för- och nackdelar med att välja Datainspektionen respektive nämnden som ensam tillsynsmyndighet. Som utredningen konstaterar </w:t>
      </w:r>
      <w:bookmarkStart w:id="360" w:name="_Hlk8385883"/>
      <w:r>
        <w:t>kompletterar myndig–heternas styrkor varandra.</w:t>
      </w:r>
      <w:bookmarkEnd w:id="360"/>
      <w:r>
        <w:t xml:space="preserve"> Detta lyfts också som argument av Utredningen om tillsyn över den personliga integriteten för att nämnden, vid sidan av Datainspektionen, ska fortsätta att ha tillsyn över Säkerhetspolisens personuppgiftsbehandling (SOU 2016:65 s. 179). En sådan ordning överensstämmer också med den tillsyn som i dag utövas över Polismyndighetens personuppgiftsbehandling. </w:t>
      </w:r>
      <w:bookmarkStart w:id="361" w:name="_Hlk8385916"/>
      <w:r>
        <w:t xml:space="preserve">Tillsynen </w:t>
      </w:r>
      <w:r w:rsidRPr="00FE49FF">
        <w:t>över Säkerhets</w:t>
      </w:r>
      <w:r>
        <w:t>–</w:t>
      </w:r>
      <w:r w:rsidRPr="00FE49FF">
        <w:t>polisens personuppgiftsbehandling skulle</w:t>
      </w:r>
      <w:r>
        <w:t xml:space="preserve"> vidare</w:t>
      </w:r>
      <w:r w:rsidRPr="00FE49FF">
        <w:t xml:space="preserve"> minska betydligt i omfattning om den parallella tillsynen skulle upphöra, eftersom det inte är realistiskt att förvänta sig att Datainspektionens tillsyn skulle kunna ersätta den omfattande tillsyn som i dag utövas av nämnden.</w:t>
      </w:r>
      <w:r>
        <w:t xml:space="preserve"> </w:t>
      </w:r>
      <w:bookmarkEnd w:id="361"/>
      <w:r>
        <w:t>Tillsynen över Säker</w:t>
      </w:r>
      <w:r w:rsidRPr="00FE49FF">
        <w:t xml:space="preserve">hetspolisens personuppgiftsbehandling bör mot den bakgrunden </w:t>
      </w:r>
      <w:r>
        <w:t>fortsätta att vara parallell och utövas av både Data</w:t>
      </w:r>
      <w:r>
        <w:softHyphen/>
        <w:t>inspektionen och nämnden</w:t>
      </w:r>
      <w:r w:rsidRPr="00FE49FF">
        <w:t>.</w:t>
      </w:r>
      <w:r>
        <w:t xml:space="preserve"> </w:t>
      </w:r>
      <w:r w:rsidRPr="00264C27">
        <w:t xml:space="preserve">Vad </w:t>
      </w:r>
      <w:r w:rsidRPr="00264C27">
        <w:rPr>
          <w:i/>
        </w:rPr>
        <w:t>Säkerhetspolisen</w:t>
      </w:r>
      <w:r w:rsidRPr="00264C27">
        <w:t xml:space="preserve"> anfört i denna del föranleder ingen annan bedömning.</w:t>
      </w:r>
    </w:p>
    <w:p w14:paraId="4E416ACB" w14:textId="77777777" w:rsidR="000E3A6B" w:rsidRPr="00D4410C" w:rsidRDefault="000E3A6B" w:rsidP="000E3A6B">
      <w:pPr>
        <w:pStyle w:val="Rubrik2"/>
      </w:pPr>
      <w:bookmarkStart w:id="362" w:name="_Toc9328395"/>
      <w:bookmarkStart w:id="363" w:name="_Toc17451465"/>
      <w:r>
        <w:t>Det behövs inte någon</w:t>
      </w:r>
      <w:r w:rsidRPr="00D4410C">
        <w:t xml:space="preserve"> definition av tillsynsmyndighet i lagen</w:t>
      </w:r>
      <w:bookmarkEnd w:id="362"/>
      <w:bookmarkEnd w:id="363"/>
    </w:p>
    <w:p w14:paraId="3EAAC590" w14:textId="77777777" w:rsidR="000E3A6B" w:rsidRDefault="000E3A6B" w:rsidP="000E3A6B">
      <w:pPr>
        <w:pStyle w:val="Brdtextram"/>
        <w:rPr>
          <w:b/>
        </w:rPr>
      </w:pPr>
      <w:r>
        <w:rPr>
          <w:b/>
        </w:rPr>
        <w:t xml:space="preserve">Regeringens förslag: </w:t>
      </w:r>
      <w:r>
        <w:t>Det ska införas en bestämmelse i lagen som upplyser om att regler om Säkerhets- och integritetsskyddsnämndens tillsyn över Säkerhetspolisens personuppgiftbehandling finns i lagen om tillsyn över viss brottsbekämpande verksamhet.</w:t>
      </w:r>
    </w:p>
    <w:p w14:paraId="3869FAA8" w14:textId="77777777" w:rsidR="000E3A6B" w:rsidRPr="00A76360" w:rsidRDefault="000E3A6B" w:rsidP="000E3A6B">
      <w:pPr>
        <w:pStyle w:val="Brdtextmedindragram"/>
      </w:pPr>
      <w:r w:rsidRPr="00420062">
        <w:rPr>
          <w:b/>
        </w:rPr>
        <w:t xml:space="preserve">Regeringens </w:t>
      </w:r>
      <w:r>
        <w:rPr>
          <w:b/>
        </w:rPr>
        <w:t>bedömning</w:t>
      </w:r>
      <w:r w:rsidRPr="00420062">
        <w:rPr>
          <w:b/>
        </w:rPr>
        <w:t>:</w:t>
      </w:r>
      <w:r>
        <w:t xml:space="preserve"> Det behöver inte införas en definition av tillsynsmyndighet i lagen.</w:t>
      </w:r>
      <w:r w:rsidRPr="00D95D19">
        <w:t xml:space="preserve"> </w:t>
      </w:r>
    </w:p>
    <w:p w14:paraId="54C1D499" w14:textId="77777777" w:rsidR="000E3A6B" w:rsidRPr="00A76360" w:rsidRDefault="000E3A6B" w:rsidP="000E3A6B">
      <w:pPr>
        <w:pStyle w:val="Brdtextmedindrag"/>
        <w:rPr>
          <w:sz w:val="8"/>
          <w:szCs w:val="8"/>
        </w:rPr>
      </w:pPr>
    </w:p>
    <w:p w14:paraId="2B05DC0F" w14:textId="77777777" w:rsidR="000E3A6B" w:rsidRDefault="000E3A6B" w:rsidP="000E3A6B">
      <w:pPr>
        <w:pStyle w:val="Brdtextmedindrag"/>
      </w:pPr>
      <w:r w:rsidRPr="0006285B">
        <w:rPr>
          <w:b/>
        </w:rPr>
        <w:t>Utredningens förslag</w:t>
      </w:r>
      <w:r>
        <w:rPr>
          <w:b/>
        </w:rPr>
        <w:t xml:space="preserve"> </w:t>
      </w:r>
      <w:r w:rsidRPr="00D95D19">
        <w:t>överensstämmer</w:t>
      </w:r>
      <w:r>
        <w:t xml:space="preserve"> delvis med regeringens.</w:t>
      </w:r>
      <w:r w:rsidRPr="00D95D19">
        <w:t xml:space="preserve"> </w:t>
      </w:r>
      <w:r>
        <w:t>Utredningen föreslår att det ska införas en definition av tillsynsmyndighet.</w:t>
      </w:r>
    </w:p>
    <w:p w14:paraId="1AD7E333" w14:textId="77777777" w:rsidR="000E3A6B" w:rsidRDefault="000E3A6B" w:rsidP="000E3A6B">
      <w:pPr>
        <w:pStyle w:val="Brdtextmedindrag"/>
      </w:pPr>
      <w:r w:rsidRPr="00D95D19">
        <w:rPr>
          <w:b/>
        </w:rPr>
        <w:t>Remissinstanser</w:t>
      </w:r>
      <w:r>
        <w:rPr>
          <w:b/>
        </w:rPr>
        <w:t>na</w:t>
      </w:r>
      <w:r w:rsidRPr="00D95D19">
        <w:rPr>
          <w:b/>
        </w:rPr>
        <w:t xml:space="preserve"> </w:t>
      </w:r>
      <w:r w:rsidRPr="002E071F">
        <w:t>yttrar</w:t>
      </w:r>
      <w:r>
        <w:t xml:space="preserve"> sig inte särskilt i denna del.</w:t>
      </w:r>
    </w:p>
    <w:p w14:paraId="6733D465" w14:textId="77777777" w:rsidR="000E3A6B" w:rsidRPr="005C209D" w:rsidRDefault="000E3A6B" w:rsidP="000E3A6B">
      <w:pPr>
        <w:pStyle w:val="Brdtextmedindrag"/>
      </w:pPr>
      <w:r w:rsidRPr="00D95D19">
        <w:rPr>
          <w:b/>
        </w:rPr>
        <w:t xml:space="preserve">Skälen för regeringens </w:t>
      </w:r>
      <w:r>
        <w:rPr>
          <w:b/>
        </w:rPr>
        <w:t xml:space="preserve">förslag och bedömning: </w:t>
      </w:r>
      <w:r>
        <w:t>Att det infördes en definition av tillsynsmyndighet i brottsdatalagen var för att det krävdes enligt dataskyddsdirektivet. Motsvarande behov finns inte i Säkerhetspolisens nya datalag och en sådan definition behöver därför inte införas i lagen. Däremot bör Datainspektionen pekas ut som tillsyns</w:t>
      </w:r>
      <w:r>
        <w:softHyphen/>
        <w:t>myndighet över Säkerhetspolisens personuppgiftsbehandling enligt lagen. Detta kan göras på förordningsnivå. Att även nämnden är tillsyns</w:t>
      </w:r>
      <w:r>
        <w:softHyphen/>
        <w:t>myndighet kommer att framgå av lagen om tillsyn över viss brotts</w:t>
      </w:r>
      <w:r>
        <w:softHyphen/>
        <w:t>bekämpande verksamhet (avsnitt 15.7). En bestämmelse som upplyser om att regler om nämndens tillsyn över Säkerhetspolisens personuppgifts</w:t>
      </w:r>
      <w:r>
        <w:softHyphen/>
        <w:t xml:space="preserve">behandling finns i lagen om tillsyn över viss brottsbekämpande verksamhet bör, av tydlighetsskäl, tas in i lagen. </w:t>
      </w:r>
    </w:p>
    <w:p w14:paraId="4A6821B9" w14:textId="77777777" w:rsidR="000E3A6B" w:rsidRDefault="000E3A6B" w:rsidP="000E3A6B">
      <w:pPr>
        <w:pStyle w:val="Rubrik2"/>
      </w:pPr>
      <w:bookmarkStart w:id="364" w:name="_Toc9328396"/>
      <w:bookmarkStart w:id="365" w:name="_Toc17451466"/>
      <w:r>
        <w:t>Tillsynsmyndighetens uppgifter</w:t>
      </w:r>
      <w:bookmarkEnd w:id="364"/>
      <w:bookmarkEnd w:id="365"/>
    </w:p>
    <w:p w14:paraId="17E299CA" w14:textId="77777777" w:rsidR="000E3A6B" w:rsidRPr="00171C88" w:rsidRDefault="000E3A6B" w:rsidP="000E3A6B">
      <w:pPr>
        <w:pStyle w:val="Rubrik3"/>
        <w:spacing w:before="0"/>
      </w:pPr>
      <w:bookmarkStart w:id="366" w:name="_Toc9328397"/>
      <w:bookmarkStart w:id="367" w:name="_Toc17451467"/>
      <w:r>
        <w:t>Allmän tillsyn</w:t>
      </w:r>
      <w:bookmarkEnd w:id="366"/>
      <w:bookmarkEnd w:id="367"/>
    </w:p>
    <w:p w14:paraId="6B329D37" w14:textId="77777777" w:rsidR="000E3A6B" w:rsidRPr="00A76360" w:rsidRDefault="000E3A6B" w:rsidP="000E3A6B">
      <w:pPr>
        <w:pStyle w:val="Brdtextram"/>
      </w:pPr>
      <w:r w:rsidRPr="00420062">
        <w:rPr>
          <w:b/>
        </w:rPr>
        <w:t>Regeringens förslag:</w:t>
      </w:r>
      <w:r>
        <w:t xml:space="preserve"> </w:t>
      </w:r>
      <w:r w:rsidRPr="00C70210">
        <w:t>Tillsynsmyndigheten ska utöva allmän tillsyn över Säkerhetspolisens personuppgiftsbehandling</w:t>
      </w:r>
      <w:r>
        <w:t>.</w:t>
      </w:r>
    </w:p>
    <w:p w14:paraId="0FC64816" w14:textId="77777777" w:rsidR="000E3A6B" w:rsidRPr="00A76360" w:rsidRDefault="000E3A6B" w:rsidP="000E3A6B">
      <w:pPr>
        <w:pStyle w:val="Brdtextmedindrag"/>
        <w:rPr>
          <w:sz w:val="8"/>
          <w:szCs w:val="8"/>
        </w:rPr>
      </w:pPr>
    </w:p>
    <w:p w14:paraId="44C82645" w14:textId="77777777" w:rsidR="000E3A6B" w:rsidRDefault="000E3A6B" w:rsidP="000E3A6B">
      <w:pPr>
        <w:pStyle w:val="Brdtextmedindrag"/>
      </w:pPr>
      <w:r w:rsidRPr="0006285B">
        <w:rPr>
          <w:b/>
        </w:rPr>
        <w:t>Utredningens förslag</w:t>
      </w:r>
      <w:r>
        <w:rPr>
          <w:b/>
        </w:rPr>
        <w:t xml:space="preserve"> </w:t>
      </w:r>
      <w:r>
        <w:t>överensstämmer med regeringens.</w:t>
      </w:r>
    </w:p>
    <w:p w14:paraId="4D70FA56" w14:textId="77777777" w:rsidR="000E3A6B" w:rsidRDefault="000E3A6B" w:rsidP="000E3A6B">
      <w:pPr>
        <w:pStyle w:val="Brdtextmedindrag"/>
        <w:rPr>
          <w:b/>
        </w:rPr>
      </w:pPr>
      <w:r w:rsidRPr="009F4C66">
        <w:rPr>
          <w:b/>
        </w:rPr>
        <w:t>Remissinstanserna</w:t>
      </w:r>
      <w:r>
        <w:rPr>
          <w:b/>
        </w:rPr>
        <w:t xml:space="preserve">: </w:t>
      </w:r>
      <w:r w:rsidRPr="00BB67F9">
        <w:rPr>
          <w:i/>
        </w:rPr>
        <w:t xml:space="preserve">Datainspektionen </w:t>
      </w:r>
      <w:r w:rsidRPr="00BB67F9">
        <w:t xml:space="preserve">välkomnar förslaget i denna del. </w:t>
      </w:r>
      <w:r w:rsidRPr="00B00745">
        <w:rPr>
          <w:i/>
        </w:rPr>
        <w:t>Säkerhetspolisen</w:t>
      </w:r>
      <w:r>
        <w:t xml:space="preserve"> anser att det bör införas en bestämmelse i den nya lagen som motsvarar 5 kap. 1 § brottsdatalagen om tillsynsmyndighetens uppdrag. Övriga remissinstanser yttrar sig inte särskilt i denna del.</w:t>
      </w:r>
    </w:p>
    <w:p w14:paraId="024083D9" w14:textId="77777777" w:rsidR="000E3A6B" w:rsidRDefault="000E3A6B" w:rsidP="000E3A6B">
      <w:pPr>
        <w:pStyle w:val="Brdtextmedindrag"/>
      </w:pPr>
      <w:r>
        <w:rPr>
          <w:b/>
        </w:rPr>
        <w:t xml:space="preserve">Skälen för regeringens förslag: </w:t>
      </w:r>
      <w:r>
        <w:t>Enligt 5 kap. 2 § 1 brottsdatalagen ska tillsynsmyndigheten utöva allmän tillsyn över personuppgiftsbehandling.</w:t>
      </w:r>
      <w:r>
        <w:rPr>
          <w:b/>
        </w:rPr>
        <w:t xml:space="preserve"> </w:t>
      </w:r>
      <w:r>
        <w:t>På motsvarande sätt</w:t>
      </w:r>
      <w:r w:rsidRPr="00360573">
        <w:t xml:space="preserve"> som i brottsdatalagen bör det av Säkerhetspolisens nya lag framgå att tillsynsmyndigheten ska utöva allmän tillsyn.</w:t>
      </w:r>
      <w:r>
        <w:rPr>
          <w:b/>
        </w:rPr>
        <w:t xml:space="preserve"> </w:t>
      </w:r>
      <w:r w:rsidRPr="002E071F">
        <w:t>Med detta</w:t>
      </w:r>
      <w:r w:rsidRPr="005A0D4A">
        <w:t xml:space="preserve"> avses rättslig tillsyn över hur Säkerhetspolisen följer regelverket för behandling av personuppgifter. Sådan tillsyn har av naturliga skäl främst ett tillbakablickande perspektiv. Den inriktas i första hand på att kontrollera om behandlingen av personuppgifter är författningsenlig</w:t>
      </w:r>
      <w:r>
        <w:t xml:space="preserve"> och</w:t>
      </w:r>
      <w:r w:rsidRPr="005A0D4A">
        <w:t xml:space="preserve"> utförs normalt genom granskning av dokumentation och inspektioner på plats</w:t>
      </w:r>
      <w:r>
        <w:t xml:space="preserve">. </w:t>
      </w:r>
    </w:p>
    <w:p w14:paraId="000EBDB4" w14:textId="77777777" w:rsidR="000E3A6B" w:rsidRDefault="000E3A6B" w:rsidP="000E3A6B">
      <w:pPr>
        <w:pStyle w:val="Brdtextmedindrag"/>
      </w:pPr>
      <w:r>
        <w:t>Uppgiften att bedriva allmän tillsyn över Säkerhetspolisens person</w:t>
      </w:r>
      <w:r>
        <w:softHyphen/>
        <w:t xml:space="preserve">uppgiftsbehandling </w:t>
      </w:r>
      <w:r w:rsidRPr="005E7876">
        <w:t>kräver delvis andra överväganden</w:t>
      </w:r>
      <w:r>
        <w:t xml:space="preserve"> än tillsynen över andra brottsbekämpande myndigheters personuppgiftsbehandling</w:t>
      </w:r>
      <w:r w:rsidRPr="005E7876">
        <w:t>.</w:t>
      </w:r>
      <w:r>
        <w:t xml:space="preserve"> Det beror på att tillsynen, som beskrivs i </w:t>
      </w:r>
      <w:r w:rsidRPr="00B10332">
        <w:t>avsnitt 15.1.2</w:t>
      </w:r>
      <w:r>
        <w:t>, inte i samma utsträckning som annars kan bygga på klagomål från allmänheten och mediegranskning.</w:t>
      </w:r>
      <w:r w:rsidRPr="000318B6">
        <w:t xml:space="preserve"> </w:t>
      </w:r>
      <w:r>
        <w:t>Den all</w:t>
      </w:r>
      <w:r w:rsidRPr="005E7876">
        <w:t>männa tillsynen måste i stället bygga på att de som utövar tillsyn har goda kunskaper om både verksamheten och de risker för den personliga integriteten som personuppgiftsbehandlingen kan föra med sig.</w:t>
      </w:r>
    </w:p>
    <w:p w14:paraId="509059C4" w14:textId="5EC2C172" w:rsidR="000E3A6B" w:rsidRDefault="000E3A6B" w:rsidP="000E3A6B">
      <w:pPr>
        <w:pStyle w:val="Brdtextmedindrag"/>
      </w:pPr>
      <w:r w:rsidRPr="00A308B1">
        <w:t xml:space="preserve">En särskild fråga är om tillsynen bör omfatta både </w:t>
      </w:r>
      <w:r>
        <w:t>Säkerhetspolisen</w:t>
      </w:r>
      <w:r w:rsidRPr="00A308B1">
        <w:t xml:space="preserve"> och eventuella personuppgiftsbiträden som </w:t>
      </w:r>
      <w:r>
        <w:t>myndigheten</w:t>
      </w:r>
      <w:r w:rsidRPr="00A308B1">
        <w:t xml:space="preserve"> anlitar. När det gäller Säkerhetspolisens verksamhet är de faktiska möjligheterna att låta personuppgiftsbiträden hantera personuppgifter i den operativa verksam</w:t>
      </w:r>
      <w:r>
        <w:t>–</w:t>
      </w:r>
      <w:r w:rsidRPr="00A308B1">
        <w:t>heten betydligt mer begränsade än i annan brottsbekämpande verksamhet på grund av sekretessen</w:t>
      </w:r>
      <w:r>
        <w:t>s omfattning</w:t>
      </w:r>
      <w:r w:rsidRPr="00A308B1">
        <w:t>. Behovet av att låta tillsynen omfatta personuppgiftsbiträden är därmed begränsat. Det finns emellertid inte skäl att ha en annan lösning för tillsynen enligt Säkerhetspolisens datalag än den som gäller för andra brottsbekämpande myndigheter. Tillsynen bör således även omfatta personuppgifts</w:t>
      </w:r>
      <w:r>
        <w:softHyphen/>
      </w:r>
      <w:r w:rsidRPr="00A308B1">
        <w:t>behandling som personuppgifts</w:t>
      </w:r>
      <w:r>
        <w:t>–</w:t>
      </w:r>
      <w:r w:rsidRPr="00A308B1">
        <w:t>biträden utför enligt lagen.</w:t>
      </w:r>
    </w:p>
    <w:p w14:paraId="4CD08798" w14:textId="77777777" w:rsidR="000E3A6B" w:rsidRPr="005A0D4A" w:rsidRDefault="000E3A6B" w:rsidP="000E3A6B">
      <w:pPr>
        <w:pStyle w:val="Brdtextmedindrag"/>
      </w:pPr>
      <w:r>
        <w:rPr>
          <w:i/>
        </w:rPr>
        <w:t xml:space="preserve">Säkerhetspolisen </w:t>
      </w:r>
      <w:r>
        <w:t>anser att det i den nya lagen bör införas en bestämmelse som motsvarar 5 kap. 1 § brottsdatalagen om tillsyns</w:t>
      </w:r>
      <w:r>
        <w:softHyphen/>
        <w:t>myndighetens uppdrag. I paragrafen föreskrivs att tillsynsmyndigheten ska verka för att både fysiska personers grundläggande rättigheter och friheter skyddas i samband med personuppgiftsbehandling och för att underlätta det fria flödet av personuppgifter inom ramlagens område. Att bestämmelsen infördes i brottsdatalagen berodde på att dataskydds</w:t>
      </w:r>
      <w:r>
        <w:softHyphen/>
        <w:t xml:space="preserve">direktivet krävde det. Något motsvarande krav finns inte här. Vidare kan de dubbla syften som anges i brottsdatalagens bestämmelse komma att strida mot varandra i vissa fall. Mot den bakgrunden och då utredningen inte har föreslagit att det införs en sådan bestämmelse, ser inte heller regeringen skäl för att det tas in en motsvarande bestämmelse i den nya lagen.  </w:t>
      </w:r>
    </w:p>
    <w:p w14:paraId="76EEA17D" w14:textId="77777777" w:rsidR="000E3A6B" w:rsidRDefault="000E3A6B" w:rsidP="000E3A6B">
      <w:pPr>
        <w:pStyle w:val="Rubrik3"/>
      </w:pPr>
      <w:bookmarkStart w:id="368" w:name="_Toc9328398"/>
      <w:bookmarkStart w:id="369" w:name="_Toc17451468"/>
      <w:r w:rsidRPr="00571A51">
        <w:t>Förhandssamråd och annat råd och stöd</w:t>
      </w:r>
      <w:bookmarkEnd w:id="368"/>
      <w:bookmarkEnd w:id="369"/>
    </w:p>
    <w:p w14:paraId="3BB63F5B" w14:textId="77777777" w:rsidR="000E3A6B" w:rsidRDefault="000E3A6B" w:rsidP="000E3A6B">
      <w:pPr>
        <w:pStyle w:val="Brdtextram"/>
      </w:pPr>
      <w:r w:rsidRPr="00420062">
        <w:rPr>
          <w:b/>
        </w:rPr>
        <w:t>Regeringens förslag:</w:t>
      </w:r>
      <w:r>
        <w:t xml:space="preserve"> Tillsynsmyndigheten ska vid förhandssamråd och när det i övrigt är påkallat ge råd och stöd till Säkerhetspolisen och personuppgiftsbiträden om deras skyldigheter enligt lag eller annan författning. </w:t>
      </w:r>
    </w:p>
    <w:p w14:paraId="59A96524" w14:textId="77777777" w:rsidR="000E3A6B" w:rsidRPr="00A76360" w:rsidRDefault="000E3A6B" w:rsidP="000E3A6B">
      <w:pPr>
        <w:pStyle w:val="Brdtextmedindrag"/>
        <w:rPr>
          <w:sz w:val="8"/>
          <w:szCs w:val="8"/>
        </w:rPr>
      </w:pPr>
    </w:p>
    <w:p w14:paraId="529A032C" w14:textId="77777777" w:rsidR="000E3A6B" w:rsidRDefault="000E3A6B" w:rsidP="000E3A6B">
      <w:pPr>
        <w:pStyle w:val="Brdtextmedindrag"/>
      </w:pPr>
      <w:r w:rsidRPr="0006285B">
        <w:rPr>
          <w:b/>
        </w:rPr>
        <w:t>Utredningens förslag</w:t>
      </w:r>
      <w:r>
        <w:rPr>
          <w:b/>
        </w:rPr>
        <w:t xml:space="preserve"> </w:t>
      </w:r>
      <w:r>
        <w:t xml:space="preserve">överensstämmer i sak med regeringen. </w:t>
      </w:r>
    </w:p>
    <w:p w14:paraId="79789ACE" w14:textId="77777777" w:rsidR="000E3A6B" w:rsidRDefault="000E3A6B" w:rsidP="000E3A6B">
      <w:pPr>
        <w:pStyle w:val="Brdtextmedindrag"/>
        <w:rPr>
          <w:b/>
        </w:rPr>
      </w:pPr>
      <w:r w:rsidRPr="003972F2">
        <w:rPr>
          <w:b/>
        </w:rPr>
        <w:t>Remissinstanserna</w:t>
      </w:r>
      <w:r>
        <w:rPr>
          <w:b/>
        </w:rPr>
        <w:t xml:space="preserve">: </w:t>
      </w:r>
      <w:r w:rsidRPr="00C3238B">
        <w:rPr>
          <w:i/>
        </w:rPr>
        <w:t>Datainspektionen</w:t>
      </w:r>
      <w:r>
        <w:t xml:space="preserve"> tillstyrker utredningens förslag att Säkerhetspolisen endast ska samråda med inspektionen, men att Datainspektionen inom ramen för samrådet ska låta nämnden yttra sig om det är lämpligt. Övriga remissinstanser yttrar sig inte särskilt i denna del.</w:t>
      </w:r>
    </w:p>
    <w:p w14:paraId="22D7B94A" w14:textId="77777777" w:rsidR="000E3A6B" w:rsidRDefault="000E3A6B" w:rsidP="000E3A6B">
      <w:pPr>
        <w:pStyle w:val="Rubrik4utannumrering"/>
      </w:pPr>
      <w:r>
        <w:t>Skälen för regeringens förslag</w:t>
      </w:r>
    </w:p>
    <w:p w14:paraId="48EC0773" w14:textId="77777777" w:rsidR="000E3A6B" w:rsidRDefault="000E3A6B" w:rsidP="000E3A6B">
      <w:pPr>
        <w:pStyle w:val="Rubrik5utannumrering"/>
        <w:spacing w:before="0"/>
      </w:pPr>
      <w:r>
        <w:t>Dagens samrådsskyldighet</w:t>
      </w:r>
    </w:p>
    <w:p w14:paraId="21E6B021" w14:textId="77777777" w:rsidR="000E3A6B" w:rsidRDefault="000E3A6B" w:rsidP="000E3A6B">
      <w:pPr>
        <w:pStyle w:val="Brdtext"/>
      </w:pPr>
      <w:r>
        <w:t>Enligt 2 § polisdataförordningen ska Säkerhetspolisen samråda med Datainspektionen i god tid innan beslut fattas om nya it-system av större omfattning eller betydande förändringar genomförs i befintliga it-system om de kan innebära särskilda risker för intrång i den personliga integriteten. Om det krävs ska Säkerhetspolisen även samråda med nämnden.</w:t>
      </w:r>
    </w:p>
    <w:p w14:paraId="29FFA44D" w14:textId="77777777" w:rsidR="000E3A6B" w:rsidRPr="003972F2" w:rsidRDefault="000E3A6B" w:rsidP="000E3A6B">
      <w:pPr>
        <w:pStyle w:val="Brdtextmedindrag"/>
      </w:pPr>
      <w:r>
        <w:t>Säkerhetspolisen samråder normalt med båda myndigheterna. Deras rådgivning skiljer sig åt på så sätt att Datainspektionen lämnar mer omfattande och generella synpunkter, medan nämndens uttalanden oftast är kortare och riktar in sig mer på konkreta frågor om person</w:t>
      </w:r>
      <w:r>
        <w:softHyphen/>
        <w:t xml:space="preserve">uppgiftsbehandlingen. Den dubbla samrådsskyldigheten har kritiserats eftersom det finns risk att tillsynsmyndigheterna lämnar motstridiga råd (jfr skr. 2015/16:188 s. 31 f.). </w:t>
      </w:r>
    </w:p>
    <w:p w14:paraId="4F4EEE4C" w14:textId="77777777" w:rsidR="000E3A6B" w:rsidRDefault="000E3A6B" w:rsidP="000E3A6B">
      <w:pPr>
        <w:pStyle w:val="Rubrik5utannumrering"/>
      </w:pPr>
      <w:r>
        <w:t>Tillsynsmyndighetens skyldigheter vid förhandssamråd</w:t>
      </w:r>
    </w:p>
    <w:p w14:paraId="2218A8A9" w14:textId="77777777" w:rsidR="000E3A6B" w:rsidRDefault="000E3A6B" w:rsidP="000E3A6B">
      <w:pPr>
        <w:pStyle w:val="Brdtext"/>
      </w:pPr>
      <w:r>
        <w:t xml:space="preserve">I </w:t>
      </w:r>
      <w:r w:rsidRPr="0024646E">
        <w:t>avsnitt 1</w:t>
      </w:r>
      <w:r>
        <w:t>3.2.5 föreslås att Säkerhetspolisen ska samråda med tillsynsmyndigheten om en konsekvensbedömning visar särskild risk för intrång i registrerades personliga integritet eller om typen av behandling innebär särskild risk för intrång. Förhandssamrådet motsvarar i stort det samråd som regleras i 2 § polisdataförordningen.</w:t>
      </w:r>
    </w:p>
    <w:p w14:paraId="270B2713" w14:textId="77777777" w:rsidR="000E3A6B" w:rsidRDefault="000E3A6B" w:rsidP="000E3A6B">
      <w:pPr>
        <w:pStyle w:val="Brdtextmedindrag"/>
      </w:pPr>
      <w:r>
        <w:t xml:space="preserve">Tillsynsmyndighetens skyldigheter vid samråd är i dag inte närmare reglerade. Som framgår av </w:t>
      </w:r>
      <w:r w:rsidRPr="0024646E">
        <w:t>avsnitt </w:t>
      </w:r>
      <w:r>
        <w:t>13.2.5 bör Säkerhetspolisens skyldigheter vid förhandssamråd regleras på samma sätt som i brottsdata</w:t>
      </w:r>
      <w:r>
        <w:softHyphen/>
        <w:t>lagen. Tillsynsmyndigheten bör då också ha i huvudsak motsvarande skyldigheter. Det innebär att tillsynsmyndigheten bör vara skyldig att lämna skriftliga råd i vissa fall. Den närmare utformningen av tillsynsmyndighetens skyldigheter vid förhandssamråd kan dock regleras på lägre författningsnivå.</w:t>
      </w:r>
    </w:p>
    <w:p w14:paraId="71E6C8E9" w14:textId="77777777" w:rsidR="000E3A6B" w:rsidRDefault="000E3A6B" w:rsidP="000E3A6B">
      <w:pPr>
        <w:pStyle w:val="Rubrik5utannumrering"/>
      </w:pPr>
      <w:r>
        <w:t>Nämndens roll vid förhandssamråd</w:t>
      </w:r>
    </w:p>
    <w:p w14:paraId="3DB677A6" w14:textId="77777777" w:rsidR="000E3A6B" w:rsidRDefault="000E3A6B" w:rsidP="000E3A6B">
      <w:pPr>
        <w:pStyle w:val="Brdtext"/>
      </w:pPr>
      <w:r>
        <w:t>Frågan är om Säkerhetspolisen även i fortsättningen bör ha samma skyldighet att samråda med nämnden som i dag.</w:t>
      </w:r>
    </w:p>
    <w:p w14:paraId="1C18EF74" w14:textId="77777777" w:rsidR="000E3A6B" w:rsidRDefault="000E3A6B" w:rsidP="000E3A6B">
      <w:pPr>
        <w:pStyle w:val="Brdtextmedindrag"/>
      </w:pPr>
      <w:r>
        <w:t>Nämndens tillsynsuppdrag avser rättslig granskning i efterhand och uttalanden om behov av förändringar i verksamheten eller i lagstiftningen. I förarbetena framhålls att planerade åtgärder inte kan bli föremål för granskning och att nämndens verksamhet således inte kan uppfattas som ett godkännande av framtida åtgärder (prop. 2006/07:133 s. 63). Även om tyngdpunkten i nämndens tillsyn alltjämt kommer att vara tillsyn i efterhand bör nämnden inte stängas ute vid överväganden som kan komma att påverka den framtida personuppgiftsbehandlingen. Eftersom Datainspektionens och nämndens kompetens och erfarenheter kompletterar varandra anser regeringen, i likhet med utredningen, att nämnden även i fortsättningen bör ha en roll vid förhandssamråd.</w:t>
      </w:r>
    </w:p>
    <w:p w14:paraId="03A6E7F2" w14:textId="77777777" w:rsidR="000E3A6B" w:rsidRDefault="000E3A6B" w:rsidP="000E3A6B">
      <w:pPr>
        <w:pStyle w:val="Brdtextmedindrag"/>
      </w:pPr>
      <w:r>
        <w:t>Det är dock inte lämpligt att behålla den dubbla samrådsskyldigheten som den är utformad i dag. I stället bör inspektionen, om det är lämpligt, ge nämnden tillfälle att yttra sig inom ramen för förhandssamrådet. Nämnden bör då också ha rätt att ta del av underlaget för förhandssamrådet. Nämnden får på det sättet möjlighet att lämna synpunkter utan att det uppfattas som ett godkännande av viss behandling på förhand. Den lösningen innebär att risken för att Säkerhetspolisen får motstridiga råd kan undvikas. Skulle Säkerhetspolisen föreslå att Datainspektionen låter nämnden yttra sig bör inspektionen givetvis beakta det. Detta kan regleras på förordningsnivå.</w:t>
      </w:r>
    </w:p>
    <w:p w14:paraId="351CE83C" w14:textId="77777777" w:rsidR="000E3A6B" w:rsidRDefault="000E3A6B" w:rsidP="000E3A6B">
      <w:pPr>
        <w:pStyle w:val="Rubrik5utannumrering"/>
      </w:pPr>
      <w:r>
        <w:t>Annat råd och stöd</w:t>
      </w:r>
    </w:p>
    <w:p w14:paraId="31061DEA" w14:textId="77777777" w:rsidR="000E3A6B" w:rsidRDefault="000E3A6B" w:rsidP="000E3A6B">
      <w:pPr>
        <w:pStyle w:val="Brdtext"/>
      </w:pPr>
      <w:r>
        <w:t>En viktig uppgift vid tillsyn är att tillsynsmyndigheten även i andra fall än vid förhandssamråd lämnar råd och stöd till personuppgiftsansvariga och personuppgiftsbiträden om deras skyldigheter enligt lagstiftningen. Att tillsynsmyndigheten har en sådan uppgift framgår därför i dag av 5 kap. 4 § brottsdatalagen. Eftersom Säkerhetspolisen har samma behov som andra brottsbekämpande myndigheter av att rådgöra med tillsyns</w:t>
      </w:r>
      <w:r>
        <w:softHyphen/>
        <w:t>myndigheten, bör tillsynsmyndigheten ha samma rådgivande uppgifter som anges i brottsdatalagen. Av hänsyn till tillsyns</w:t>
      </w:r>
      <w:r>
        <w:softHyphen/>
        <w:t>myndighetens oberoende bör bestämmelsen utformas så att det, förutom vid förhands</w:t>
      </w:r>
      <w:r>
        <w:softHyphen/>
        <w:t>samråd, tydligt framgår att myndigheten själv avgör när råd och stöd kan vara påkallat.</w:t>
      </w:r>
    </w:p>
    <w:p w14:paraId="52B664DC" w14:textId="77777777" w:rsidR="000E3A6B" w:rsidRDefault="000E3A6B" w:rsidP="000E3A6B">
      <w:pPr>
        <w:pStyle w:val="Rubrik2"/>
      </w:pPr>
      <w:bookmarkStart w:id="370" w:name="_Toc9328399"/>
      <w:bookmarkStart w:id="371" w:name="_Toc17451469"/>
      <w:r>
        <w:t>Tillsynsmyndighetens befogenheter</w:t>
      </w:r>
      <w:bookmarkEnd w:id="370"/>
      <w:bookmarkEnd w:id="371"/>
    </w:p>
    <w:p w14:paraId="3A48375F" w14:textId="77777777" w:rsidR="000E3A6B" w:rsidRDefault="000E3A6B" w:rsidP="000E3A6B">
      <w:pPr>
        <w:pStyle w:val="Rubrik3"/>
        <w:spacing w:before="0"/>
      </w:pPr>
      <w:bookmarkStart w:id="372" w:name="_Toc9328400"/>
      <w:bookmarkStart w:id="373" w:name="_Toc17451470"/>
      <w:r>
        <w:t>Undersökningsbefogenheter</w:t>
      </w:r>
      <w:bookmarkEnd w:id="372"/>
      <w:bookmarkEnd w:id="373"/>
    </w:p>
    <w:p w14:paraId="7F80FD1E" w14:textId="77777777" w:rsidR="000E3A6B" w:rsidRDefault="000E3A6B" w:rsidP="000E3A6B">
      <w:pPr>
        <w:pStyle w:val="Brdtextram"/>
      </w:pPr>
      <w:r w:rsidRPr="00420062">
        <w:rPr>
          <w:b/>
        </w:rPr>
        <w:t>Regeringens förslag:</w:t>
      </w:r>
      <w:r>
        <w:t xml:space="preserve"> </w:t>
      </w:r>
      <w:r w:rsidRPr="004D72EA">
        <w:t xml:space="preserve">Tillsynsmyndigheten ska ha rätt att av </w:t>
      </w:r>
      <w:r>
        <w:t>Säkerhets</w:t>
      </w:r>
      <w:r>
        <w:softHyphen/>
        <w:t>polisen</w:t>
      </w:r>
      <w:r w:rsidRPr="004D72EA">
        <w:t xml:space="preserve"> och personuppgiftsbiträden på begäran få</w:t>
      </w:r>
    </w:p>
    <w:p w14:paraId="127B5E4A" w14:textId="77777777" w:rsidR="000E3A6B" w:rsidRDefault="000E3A6B" w:rsidP="000E3A6B">
      <w:pPr>
        <w:pStyle w:val="Brdtextmedindragram"/>
      </w:pPr>
      <w:r>
        <w:t>1. </w:t>
      </w:r>
      <w:r w:rsidRPr="004D72EA">
        <w:t>tillgång till alla personuppgifter som behandlas,</w:t>
      </w:r>
    </w:p>
    <w:p w14:paraId="21DCF010" w14:textId="77777777" w:rsidR="000E3A6B" w:rsidRDefault="000E3A6B" w:rsidP="000E3A6B">
      <w:pPr>
        <w:pStyle w:val="Brdtextmedindragram"/>
      </w:pPr>
      <w:r>
        <w:t>2. </w:t>
      </w:r>
      <w:r w:rsidRPr="004D72EA">
        <w:t>upplysningar om och dokumentation av behandlingen av person</w:t>
      </w:r>
      <w:r>
        <w:softHyphen/>
      </w:r>
      <w:r w:rsidRPr="004D72EA">
        <w:t>uppgifter och säkerhets- och skyddsåtgärder,</w:t>
      </w:r>
    </w:p>
    <w:p w14:paraId="33F24B9D" w14:textId="77777777" w:rsidR="000E3A6B" w:rsidRDefault="000E3A6B" w:rsidP="000E3A6B">
      <w:pPr>
        <w:pStyle w:val="Brdtextmedindragram"/>
      </w:pPr>
      <w:r>
        <w:t>3. </w:t>
      </w:r>
      <w:r w:rsidRPr="004D72EA">
        <w:t xml:space="preserve">tillträde till lokaler som </w:t>
      </w:r>
      <w:r>
        <w:t>Säkerhetspolisen eller person</w:t>
      </w:r>
      <w:r w:rsidRPr="004D72EA">
        <w:t>uppgifts</w:t>
      </w:r>
      <w:r>
        <w:softHyphen/>
      </w:r>
      <w:r w:rsidRPr="004D72EA">
        <w:t>biträdet disponerar samt tillgång till utrustning och andra medel för behandling av personuppgifter, och</w:t>
      </w:r>
    </w:p>
    <w:p w14:paraId="714B898B" w14:textId="77777777" w:rsidR="000E3A6B" w:rsidRPr="00A76360" w:rsidRDefault="000E3A6B" w:rsidP="000E3A6B">
      <w:pPr>
        <w:pStyle w:val="Brdtextmedindragram"/>
      </w:pPr>
      <w:r>
        <w:t>4. </w:t>
      </w:r>
      <w:r w:rsidRPr="004D72EA">
        <w:t>den hjälp och den information som behövs för tillsynen</w:t>
      </w:r>
      <w:r>
        <w:t>.</w:t>
      </w:r>
    </w:p>
    <w:p w14:paraId="79E88C95" w14:textId="77777777" w:rsidR="000E3A6B" w:rsidRPr="00A76360" w:rsidRDefault="000E3A6B" w:rsidP="000E3A6B">
      <w:pPr>
        <w:pStyle w:val="Brdtextmedindrag"/>
        <w:rPr>
          <w:sz w:val="8"/>
          <w:szCs w:val="8"/>
        </w:rPr>
      </w:pPr>
    </w:p>
    <w:p w14:paraId="69663054" w14:textId="77777777" w:rsidR="000E3A6B" w:rsidRPr="004D72EA" w:rsidRDefault="000E3A6B" w:rsidP="000E3A6B">
      <w:pPr>
        <w:pStyle w:val="Brdtextmedindrag"/>
        <w:rPr>
          <w:b/>
        </w:rPr>
      </w:pPr>
      <w:r w:rsidRPr="0006285B">
        <w:rPr>
          <w:b/>
        </w:rPr>
        <w:t>Utredningens förslag</w:t>
      </w:r>
      <w:r w:rsidRPr="004D72EA">
        <w:t xml:space="preserve"> överensstämmer i sak med regeringens.</w:t>
      </w:r>
    </w:p>
    <w:p w14:paraId="1058FEA1" w14:textId="77777777" w:rsidR="000E3A6B" w:rsidRPr="004D72EA" w:rsidRDefault="000E3A6B" w:rsidP="000E3A6B">
      <w:pPr>
        <w:pStyle w:val="Brdtextmedindrag"/>
      </w:pPr>
      <w:r w:rsidRPr="004D72EA">
        <w:rPr>
          <w:b/>
        </w:rPr>
        <w:t xml:space="preserve">Remissinstanserna: </w:t>
      </w:r>
      <w:r w:rsidRPr="004D72EA">
        <w:t>Ingen remissinstans yttrar sig i denna del.</w:t>
      </w:r>
    </w:p>
    <w:p w14:paraId="412D207C" w14:textId="41F37CEC" w:rsidR="000E3A6B" w:rsidRDefault="000E3A6B" w:rsidP="000E3A6B">
      <w:pPr>
        <w:pStyle w:val="Brdtextmedindrag"/>
      </w:pPr>
      <w:r w:rsidRPr="004D72EA">
        <w:rPr>
          <w:b/>
        </w:rPr>
        <w:t>Skälen för regeringens förslag</w:t>
      </w:r>
      <w:r>
        <w:rPr>
          <w:b/>
        </w:rPr>
        <w:t>:</w:t>
      </w:r>
      <w:r w:rsidRPr="00316EE2">
        <w:t xml:space="preserve"> </w:t>
      </w:r>
      <w:bookmarkEnd w:id="339"/>
      <w:r>
        <w:t>R</w:t>
      </w:r>
      <w:r w:rsidRPr="00D37073">
        <w:t>ättslig tillsyn består till stor del av granskning av dokumentation</w:t>
      </w:r>
      <w:r>
        <w:t>.</w:t>
      </w:r>
      <w:r w:rsidRPr="00D37073">
        <w:t xml:space="preserve"> Tillsynsmyndigheten behöver </w:t>
      </w:r>
      <w:r>
        <w:t>därför tillgång till de personupp</w:t>
      </w:r>
      <w:r w:rsidRPr="00D37073">
        <w:t>gifter som behandlas. Tillsyns</w:t>
      </w:r>
      <w:r>
        <w:t>myndigheten be–höver även upplys</w:t>
      </w:r>
      <w:r w:rsidRPr="00D37073">
        <w:t>ningar och dokumentation om pågåe</w:t>
      </w:r>
      <w:r>
        <w:t>nde behandlingar</w:t>
      </w:r>
      <w:r w:rsidRPr="00D37073">
        <w:t>. Därutöver bör tillsynsmyndigheten ha rätt till annan inf</w:t>
      </w:r>
      <w:r>
        <w:t>ormation, bl.a. doku</w:t>
      </w:r>
      <w:r w:rsidRPr="00D37073">
        <w:t>mentation av säkerhets- och skyddsåtgä</w:t>
      </w:r>
      <w:r>
        <w:t xml:space="preserve">rder samt </w:t>
      </w:r>
      <w:r w:rsidRPr="00D37073">
        <w:t xml:space="preserve">dokumentation som inte är direkt kopplad till den behandling som granskas, men som tillsynsmyndigheten ändå behöver för att genomföra sin tillsyn. </w:t>
      </w:r>
      <w:r>
        <w:t xml:space="preserve">I </w:t>
      </w:r>
      <w:r w:rsidRPr="00D37073">
        <w:t>5</w:t>
      </w:r>
      <w:r>
        <w:t xml:space="preserve"> kap. 5 § brottsdatalagen föreskrivs därför </w:t>
      </w:r>
      <w:r w:rsidRPr="00D37073">
        <w:t>att tillsyns</w:t>
      </w:r>
      <w:r>
        <w:softHyphen/>
      </w:r>
      <w:r w:rsidRPr="00D37073">
        <w:t>myndigheten ska ges tillgång till de personuppgifter so</w:t>
      </w:r>
      <w:r>
        <w:t>m behandlas, tillgång till doku</w:t>
      </w:r>
      <w:r w:rsidRPr="00D37073">
        <w:t>mentation om behandlingen av dem och övrig doku</w:t>
      </w:r>
      <w:r>
        <w:t>mentation som behövs för tillsy</w:t>
      </w:r>
      <w:r w:rsidRPr="00D37073">
        <w:t>nen.</w:t>
      </w:r>
      <w:r>
        <w:t xml:space="preserve"> Motsvarande reglering bör även tas in i Säkerhetspolisens nya lag. </w:t>
      </w:r>
    </w:p>
    <w:p w14:paraId="7B43FF26" w14:textId="77777777" w:rsidR="000E3A6B" w:rsidRDefault="000E3A6B" w:rsidP="000E3A6B">
      <w:pPr>
        <w:pStyle w:val="Brdtextmedindrag"/>
      </w:pPr>
      <w:r w:rsidRPr="00E265D4">
        <w:t>Regeringen uttalar i förarbetena till brottsdatalagen att det normala förfarandet bör vara att tillsynsmyndigheten tar hjälp av personal vid den granskade myndigheten för att få tillgång till behandlade personuppgifter. Tillgång på det sättet ska inte betraktas som en rätt till direktåtkomst. I vissa fall skulle det dock kunna underlätta om tillsynsmyndigheten själv i samband med en inspektion på plats får använda datorer och andra medel som tillsynsobjektet använder. En sådan möjlighet torde dock förutsätta att tillsynsmyndigheten ges direktåtkomst till de behöriga myndigheternas information</w:t>
      </w:r>
      <w:r>
        <w:t>.</w:t>
      </w:r>
      <w:r w:rsidRPr="00E265D4">
        <w:t xml:space="preserve"> Tillsynsmyndigheten bör därför ges tillgång till utrustning och andra medel som har anknytning till behandlingen av personuppgifter enbart med hjälp av tillsynsobjektets personal (prop. 2017/18:232 s. 291). Motsvarande bör gälla vid tillsynen över Säkerhetshetspolisen</w:t>
      </w:r>
      <w:r>
        <w:t>s</w:t>
      </w:r>
      <w:r w:rsidRPr="00E265D4">
        <w:t xml:space="preserve"> person</w:t>
      </w:r>
      <w:r>
        <w:softHyphen/>
      </w:r>
      <w:r w:rsidRPr="00E265D4">
        <w:t>uppgiftsbehandling.</w:t>
      </w:r>
    </w:p>
    <w:p w14:paraId="7AA0474B" w14:textId="77777777" w:rsidR="000E3A6B" w:rsidRDefault="000E3A6B" w:rsidP="000E3A6B">
      <w:pPr>
        <w:pStyle w:val="Brdtextmedindrag"/>
      </w:pPr>
      <w:r w:rsidRPr="007A3FD2">
        <w:t>Tillsynsmyndigheten kan även behöva tillgång till lokaler, utrustning och andra medel som används för att behandla personuppgifter.</w:t>
      </w:r>
      <w:r>
        <w:t xml:space="preserve"> En sådan bestämmelse finns i brottsdatalagen och bör vara densamma vid tillsynen över Säkerhetspolisens personuppgiftbehandling.</w:t>
      </w:r>
      <w:r w:rsidRPr="007A3FD2">
        <w:t xml:space="preserve"> Tillsynsmyndigheten bör inte ha rätt att med tvång skaffa sig tillgång till lokaler (jfr</w:t>
      </w:r>
      <w:r w:rsidRPr="00BB723C">
        <w:t xml:space="preserve"> </w:t>
      </w:r>
      <w:r>
        <w:t xml:space="preserve">Integritet, Offentlighet, </w:t>
      </w:r>
      <w:r w:rsidRPr="00BB723C">
        <w:t>Informationsteknik</w:t>
      </w:r>
      <w:r>
        <w:t>, SOU </w:t>
      </w:r>
      <w:r w:rsidRPr="007A3FD2">
        <w:t>1997:39</w:t>
      </w:r>
      <w:r>
        <w:t xml:space="preserve">, s. 443 och </w:t>
      </w:r>
      <w:r w:rsidRPr="00BB723C">
        <w:t>Person</w:t>
      </w:r>
      <w:r>
        <w:softHyphen/>
      </w:r>
      <w:r w:rsidRPr="00BB723C">
        <w:t>uppgiftslag</w:t>
      </w:r>
      <w:r>
        <w:t>, prop. 1997/98:44, s. </w:t>
      </w:r>
      <w:r w:rsidRPr="007A3FD2">
        <w:t>102). Att göra lokaler tillgängliga ingår dock i den personuppgiftsansvariges samarbetsskyldighet</w:t>
      </w:r>
      <w:r>
        <w:t xml:space="preserve"> i förhållande till tillsynsmyn</w:t>
      </w:r>
      <w:r w:rsidRPr="007A3FD2">
        <w:t>digheten (</w:t>
      </w:r>
      <w:r w:rsidRPr="0024646E">
        <w:t>avsnitt </w:t>
      </w:r>
      <w:r>
        <w:t>13.2.6</w:t>
      </w:r>
      <w:r w:rsidRPr="007A3FD2">
        <w:t>).</w:t>
      </w:r>
    </w:p>
    <w:p w14:paraId="71DBF710" w14:textId="644B8AB0" w:rsidR="000E3A6B" w:rsidRDefault="000E3A6B" w:rsidP="000E3A6B">
      <w:pPr>
        <w:pStyle w:val="Brdtextmedindrag"/>
      </w:pPr>
      <w:r>
        <w:t xml:space="preserve">I 5 kap. 5 § 4 brottsdatalagen föreskrivs att tillsynsmyndigheten har rätt att av den personuppgiftsansvariga på begäran få den hjälp och information som behövs för tillsynen. </w:t>
      </w:r>
      <w:r w:rsidRPr="00D83027">
        <w:t>Sådant biträde ka</w:t>
      </w:r>
      <w:r>
        <w:t>n bestå i att den granskade myn</w:t>
      </w:r>
      <w:r w:rsidRPr="00D83027">
        <w:t>digheten gör lo</w:t>
      </w:r>
      <w:r>
        <w:t>kaler, arkiv och databaser till</w:t>
      </w:r>
      <w:r w:rsidRPr="00D83027">
        <w:t xml:space="preserve">gängliga för </w:t>
      </w:r>
      <w:r>
        <w:t>tillsynsmyndigheten</w:t>
      </w:r>
      <w:r w:rsidRPr="00D83027">
        <w:t xml:space="preserve">. En förutsättning </w:t>
      </w:r>
      <w:r>
        <w:t>för att få tillgång till de person–uppgifter som be</w:t>
      </w:r>
      <w:r w:rsidRPr="00D83027">
        <w:t xml:space="preserve">handlas är att personal från </w:t>
      </w:r>
      <w:r>
        <w:t>Säkerhetspolisen</w:t>
      </w:r>
      <w:r w:rsidRPr="00D83027">
        <w:t xml:space="preserve"> bistår vid tillsynen genom att utföra de sökningar som behövs. Enligt regeringens uppfattning har tillsynsmyndigheten</w:t>
      </w:r>
      <w:r>
        <w:t>, på motsvarande sätt som i brottsdatalagen,</w:t>
      </w:r>
      <w:r w:rsidRPr="00D83027">
        <w:t xml:space="preserve"> behov av den typen av </w:t>
      </w:r>
      <w:r>
        <w:t>hjälp</w:t>
      </w:r>
      <w:r w:rsidRPr="00D83027">
        <w:t xml:space="preserve"> och en bestämmelse om det bör tas in i </w:t>
      </w:r>
      <w:r>
        <w:t>den nya lagen</w:t>
      </w:r>
      <w:r w:rsidRPr="00D83027">
        <w:t>.</w:t>
      </w:r>
      <w:r>
        <w:t xml:space="preserve"> Bestämmelsen bör utformas som motsvarande bestämmelse i brottsdatalagen.</w:t>
      </w:r>
      <w:r w:rsidRPr="00D83027">
        <w:t xml:space="preserve"> Vid sökningar som görs på direkt begäran av tillsynsmyndigheten </w:t>
      </w:r>
      <w:r>
        <w:t>bör</w:t>
      </w:r>
      <w:r w:rsidRPr="00D83027">
        <w:t xml:space="preserve"> </w:t>
      </w:r>
      <w:r>
        <w:t>Säkerhetspolisen inte vara bunden av de begränsningar i fråga om behandlingen av personuppgifter som annars gäl</w:t>
      </w:r>
      <w:r w:rsidRPr="00D83027">
        <w:t>ler i verksamheten. Det kan t.ex. gälla ändamålen för behandlingen eller hur känsliga personuppgifter får behandlas.</w:t>
      </w:r>
    </w:p>
    <w:p w14:paraId="1EA21388" w14:textId="77777777" w:rsidR="000E3A6B" w:rsidRDefault="000E3A6B" w:rsidP="000E3A6B">
      <w:pPr>
        <w:pStyle w:val="Brdtextmedindrag"/>
      </w:pPr>
      <w:r>
        <w:t xml:space="preserve">Regeringen återkommer till frågan om vad tillsynsmyndigheten kan göra om Säkerhetspolisen eller personuppgiftsbiträdet inte uppfyller sina skyldigheter </w:t>
      </w:r>
      <w:r w:rsidRPr="006765DA">
        <w:t>(avsnitt 15.5.4</w:t>
      </w:r>
      <w:r>
        <w:t xml:space="preserve">). </w:t>
      </w:r>
    </w:p>
    <w:p w14:paraId="4AD3FF7A" w14:textId="77777777" w:rsidR="000E3A6B" w:rsidRDefault="000E3A6B" w:rsidP="000E3A6B">
      <w:pPr>
        <w:pStyle w:val="Rubrik3"/>
      </w:pPr>
      <w:bookmarkStart w:id="374" w:name="_Toc9328401"/>
      <w:bookmarkStart w:id="375" w:name="_Toc17451471"/>
      <w:r w:rsidRPr="002C0F00">
        <w:t>Både förebyggande och korrigerande befogenheter behövs</w:t>
      </w:r>
      <w:bookmarkEnd w:id="374"/>
      <w:bookmarkEnd w:id="375"/>
    </w:p>
    <w:p w14:paraId="41FCD891" w14:textId="77777777" w:rsidR="000E3A6B" w:rsidRPr="00A76360" w:rsidRDefault="000E3A6B" w:rsidP="000E3A6B">
      <w:pPr>
        <w:pStyle w:val="Brdtextram"/>
      </w:pPr>
      <w:r w:rsidRPr="00420062">
        <w:rPr>
          <w:b/>
        </w:rPr>
        <w:t xml:space="preserve">Regeringens </w:t>
      </w:r>
      <w:r>
        <w:rPr>
          <w:b/>
        </w:rPr>
        <w:t>bedömning</w:t>
      </w:r>
      <w:r w:rsidRPr="00420062">
        <w:rPr>
          <w:b/>
        </w:rPr>
        <w:t>:</w:t>
      </w:r>
      <w:r>
        <w:t xml:space="preserve"> Tillsynsmyndigheten bör ha både före</w:t>
      </w:r>
      <w:r>
        <w:softHyphen/>
        <w:t>byggande och korrigerande befogenheter.</w:t>
      </w:r>
    </w:p>
    <w:p w14:paraId="1C0D0613" w14:textId="77777777" w:rsidR="000E3A6B" w:rsidRPr="00A76360" w:rsidRDefault="000E3A6B" w:rsidP="000E3A6B">
      <w:pPr>
        <w:pStyle w:val="Brdtextmedindrag"/>
        <w:rPr>
          <w:sz w:val="8"/>
          <w:szCs w:val="8"/>
        </w:rPr>
      </w:pPr>
    </w:p>
    <w:p w14:paraId="3AAEC0BF" w14:textId="77777777" w:rsidR="000E3A6B" w:rsidRDefault="000E3A6B" w:rsidP="000E3A6B">
      <w:pPr>
        <w:pStyle w:val="Brdtextmedindrag"/>
      </w:pPr>
      <w:r w:rsidRPr="0006285B">
        <w:rPr>
          <w:b/>
        </w:rPr>
        <w:t xml:space="preserve">Utredningens </w:t>
      </w:r>
      <w:r>
        <w:rPr>
          <w:b/>
        </w:rPr>
        <w:t xml:space="preserve">bedömning </w:t>
      </w:r>
      <w:r>
        <w:t>överensstämmer med regeringens</w:t>
      </w:r>
      <w:r w:rsidRPr="00F10F7A">
        <w:t>.</w:t>
      </w:r>
    </w:p>
    <w:p w14:paraId="5D2541EA" w14:textId="77777777" w:rsidR="000E3A6B" w:rsidRDefault="000E3A6B" w:rsidP="000E3A6B">
      <w:pPr>
        <w:pStyle w:val="Brdtextmedindrag"/>
      </w:pPr>
      <w:r w:rsidRPr="00257E0D">
        <w:rPr>
          <w:b/>
        </w:rPr>
        <w:t>Remissinstanserna</w:t>
      </w:r>
      <w:r>
        <w:t xml:space="preserve"> yttrar sig inte särskilt i denna del.</w:t>
      </w:r>
    </w:p>
    <w:p w14:paraId="795EA8BD" w14:textId="77777777" w:rsidR="000E3A6B" w:rsidRDefault="000E3A6B" w:rsidP="000E3A6B">
      <w:pPr>
        <w:pStyle w:val="Rubrik4utannumrering"/>
      </w:pPr>
      <w:r>
        <w:t>Skälen för regeringens bedömning</w:t>
      </w:r>
    </w:p>
    <w:p w14:paraId="3F7C48BB" w14:textId="77777777" w:rsidR="000E3A6B" w:rsidRDefault="000E3A6B" w:rsidP="000E3A6B">
      <w:pPr>
        <w:pStyle w:val="Rubrik5utannumrering"/>
        <w:spacing w:before="0"/>
      </w:pPr>
      <w:r w:rsidRPr="00F011D4">
        <w:t>Tydligare reglering av tillsynsmyndighetens befogenheter</w:t>
      </w:r>
    </w:p>
    <w:p w14:paraId="1DFF0155" w14:textId="542FC23B" w:rsidR="000E3A6B" w:rsidRDefault="000E3A6B" w:rsidP="000E3A6B">
      <w:pPr>
        <w:pStyle w:val="Brdtext"/>
      </w:pPr>
      <w:r w:rsidRPr="00F011D4">
        <w:t>I artikel 47.2</w:t>
      </w:r>
      <w:r>
        <w:t xml:space="preserve"> dataskyddsdirektivet</w:t>
      </w:r>
      <w:r w:rsidRPr="00F011D4">
        <w:t xml:space="preserve"> görs tydlig skillnad mellan före</w:t>
      </w:r>
      <w:r>
        <w:t>–</w:t>
      </w:r>
      <w:r w:rsidRPr="00F011D4">
        <w:t>byggande och korrigera</w:t>
      </w:r>
      <w:r>
        <w:t>n</w:t>
      </w:r>
      <w:r w:rsidRPr="00F011D4">
        <w:t>de befogenheter</w:t>
      </w:r>
      <w:r>
        <w:t>. Detta återspeglas i regleringen i brottsdatalagen genom att</w:t>
      </w:r>
      <w:r w:rsidRPr="00F011D4">
        <w:t xml:space="preserve"> tillsynsmyndighetens befogen</w:t>
      </w:r>
      <w:r>
        <w:softHyphen/>
      </w:r>
      <w:r w:rsidRPr="00F011D4">
        <w:t>heter i förebyg</w:t>
      </w:r>
      <w:r>
        <w:t>gande respektive korri</w:t>
      </w:r>
      <w:r w:rsidRPr="00F011D4">
        <w:t xml:space="preserve">gerande syfte </w:t>
      </w:r>
      <w:r>
        <w:t xml:space="preserve">regleras i olika paragrafer som </w:t>
      </w:r>
      <w:r w:rsidRPr="00F011D4">
        <w:t>också spegla</w:t>
      </w:r>
      <w:r>
        <w:t>r</w:t>
      </w:r>
      <w:r w:rsidRPr="00F011D4">
        <w:t xml:space="preserve"> i vilken ordning befogenheterna </w:t>
      </w:r>
      <w:r>
        <w:t>ska</w:t>
      </w:r>
      <w:r w:rsidRPr="00F011D4">
        <w:t xml:space="preserve"> användas.</w:t>
      </w:r>
      <w:r>
        <w:t xml:space="preserve"> Det finns inga motsvarande krav när det gäller tillsyn över personuppgifts–behandling som rör nationell säkerhet. Enligt utredningen är det dock lämpligt att tillsynsmyndigheten får befogenheter som ger möjlighet att successivt använda kraftfullare medel och därigenom stegra påtryckningarna om Säkerhetspolisen inte självmant rättar sig efter tillsynsmyndighetens anvisningar. Regeringen delar den bedömningen. Det innebär att tillsynsmyndigheten bör ha både förebyggande och korrigerande befogenheter. Det bör vidare göras tydlig skillnad mellan de förebyggande och de korrigerande befogenheterna på samma sätt som i brottsdatalagen. Mot bakgrund av Säkerhetspolisens speciella verksamhet är det dock inte självklart att tillsynsmyndigheten bör ha alla de befogenheter som regleras i brottsdatalagen.</w:t>
      </w:r>
    </w:p>
    <w:p w14:paraId="5AE2D3B9" w14:textId="77777777" w:rsidR="000E3A6B" w:rsidRDefault="000E3A6B" w:rsidP="000E3A6B">
      <w:pPr>
        <w:pStyle w:val="Rubrik3"/>
      </w:pPr>
      <w:bookmarkStart w:id="376" w:name="_Toc9328402"/>
      <w:bookmarkStart w:id="377" w:name="_Toc17451472"/>
      <w:r w:rsidRPr="00660335">
        <w:t>Förebyggande befogenheter</w:t>
      </w:r>
      <w:bookmarkEnd w:id="376"/>
      <w:bookmarkEnd w:id="377"/>
    </w:p>
    <w:p w14:paraId="4AE142BD" w14:textId="77777777" w:rsidR="000E3A6B" w:rsidRDefault="000E3A6B" w:rsidP="000E3A6B">
      <w:pPr>
        <w:pStyle w:val="Brdtextram"/>
      </w:pPr>
      <w:r w:rsidRPr="00420062">
        <w:rPr>
          <w:b/>
        </w:rPr>
        <w:t>Regeringens förslag:</w:t>
      </w:r>
      <w:r>
        <w:t xml:space="preserve"> Om tillsynsmyndigheten bedömer att det finns risk för att personuppgifter kan komma att behandlas i strid med lag eller annan författning ska myndigheten genom råd, rekommendationer eller påpekanden försöka förmå Säkerhetspolisen eller personuppgifts</w:t>
      </w:r>
      <w:r>
        <w:softHyphen/>
        <w:t>biträdet att vidta åtgärder för att motverka den risken.</w:t>
      </w:r>
    </w:p>
    <w:p w14:paraId="3ECA2108" w14:textId="77777777" w:rsidR="000E3A6B" w:rsidRPr="00A76360" w:rsidRDefault="000E3A6B" w:rsidP="000E3A6B">
      <w:pPr>
        <w:pStyle w:val="Brdtextmedindragram"/>
      </w:pPr>
      <w:r>
        <w:t>Tillsynsmyndigheten ska få utfärda en skriftlig varning för att planerad behandling av personuppgifter riskerar att stå i strid med lag eller annan författning. Detsamma gäller om pågående behandling riskerar att stå i strid med lag eller annan författning.</w:t>
      </w:r>
    </w:p>
    <w:p w14:paraId="6B61F79C" w14:textId="77777777" w:rsidR="000E3A6B" w:rsidRPr="00A76360" w:rsidRDefault="000E3A6B" w:rsidP="000E3A6B">
      <w:pPr>
        <w:pStyle w:val="Brdtextmedindrag"/>
        <w:rPr>
          <w:sz w:val="8"/>
          <w:szCs w:val="8"/>
        </w:rPr>
      </w:pPr>
    </w:p>
    <w:p w14:paraId="2865155B" w14:textId="77777777" w:rsidR="000E3A6B" w:rsidRDefault="000E3A6B" w:rsidP="000E3A6B">
      <w:pPr>
        <w:pStyle w:val="Brdtextmedindrag"/>
      </w:pPr>
      <w:r w:rsidRPr="0006285B">
        <w:rPr>
          <w:b/>
        </w:rPr>
        <w:t>Utredningens förslag</w:t>
      </w:r>
      <w:r>
        <w:rPr>
          <w:b/>
        </w:rPr>
        <w:t xml:space="preserve"> </w:t>
      </w:r>
      <w:r>
        <w:t>överensstämmer med regeringens.</w:t>
      </w:r>
    </w:p>
    <w:p w14:paraId="48F11D4C" w14:textId="77777777" w:rsidR="000E3A6B" w:rsidRPr="006F5EA1" w:rsidRDefault="000E3A6B" w:rsidP="000E3A6B">
      <w:pPr>
        <w:pStyle w:val="Brdtextmedindrag"/>
      </w:pPr>
      <w:r w:rsidRPr="00660335">
        <w:rPr>
          <w:b/>
        </w:rPr>
        <w:t>Remissinstanserna</w:t>
      </w:r>
      <w:r>
        <w:rPr>
          <w:b/>
        </w:rPr>
        <w:t xml:space="preserve">: </w:t>
      </w:r>
      <w:r w:rsidRPr="006F5EA1">
        <w:rPr>
          <w:i/>
        </w:rPr>
        <w:t>Datainspektionen</w:t>
      </w:r>
      <w:r w:rsidRPr="006F5EA1">
        <w:t xml:space="preserve"> anser att varningar bör vara rät</w:t>
      </w:r>
      <w:r>
        <w:t>tsligt bindande</w:t>
      </w:r>
      <w:r w:rsidRPr="006F5EA1">
        <w:t>.</w:t>
      </w:r>
      <w:r>
        <w:t xml:space="preserve"> Övriga remissinstanser yttrar sig inte i denna del. </w:t>
      </w:r>
    </w:p>
    <w:p w14:paraId="64FDD342" w14:textId="77777777" w:rsidR="000E3A6B" w:rsidRDefault="000E3A6B" w:rsidP="000E3A6B">
      <w:pPr>
        <w:pStyle w:val="Rubrik4utannumrering"/>
      </w:pPr>
      <w:r>
        <w:t>Skälen för regeringens förslag</w:t>
      </w:r>
    </w:p>
    <w:p w14:paraId="789E8555" w14:textId="77777777" w:rsidR="000E3A6B" w:rsidRDefault="000E3A6B" w:rsidP="000E3A6B">
      <w:pPr>
        <w:pStyle w:val="Rubrik5utannumrering"/>
        <w:spacing w:before="0"/>
      </w:pPr>
      <w:r>
        <w:t>Råd och stöd</w:t>
      </w:r>
    </w:p>
    <w:p w14:paraId="746DFF78" w14:textId="77777777" w:rsidR="000E3A6B" w:rsidRDefault="000E3A6B" w:rsidP="000E3A6B">
      <w:pPr>
        <w:pStyle w:val="Brdtext"/>
      </w:pPr>
      <w:r w:rsidRPr="009B20C0">
        <w:t>Om tillsynsmyndigheten bedömer att det finns risk för a</w:t>
      </w:r>
      <w:r>
        <w:t>tt personupp</w:t>
      </w:r>
      <w:r w:rsidRPr="009B20C0">
        <w:t>gifter kan komma att behandlas i strid med lag eller annan förf</w:t>
      </w:r>
      <w:r>
        <w:t>attning ska den enligt 5 kap. 6 </w:t>
      </w:r>
      <w:r w:rsidRPr="009B20C0">
        <w:t>§ första stycket brottsdatalagen genom råd, rekommenda</w:t>
      </w:r>
      <w:r>
        <w:softHyphen/>
      </w:r>
      <w:r w:rsidRPr="009B20C0">
        <w:t>tioner eller påpekanden f</w:t>
      </w:r>
      <w:r>
        <w:t>örsöka förmå den personuppgifts</w:t>
      </w:r>
      <w:r w:rsidRPr="009B20C0">
        <w:t>ansvarige eller personuppgiftsbiträdet att vidta åtgärder för att minska den risken.</w:t>
      </w:r>
      <w:r>
        <w:t xml:space="preserve"> </w:t>
      </w:r>
      <w:r w:rsidRPr="009B20C0">
        <w:t xml:space="preserve">Som nyss </w:t>
      </w:r>
      <w:r>
        <w:t>sagts</w:t>
      </w:r>
      <w:r w:rsidRPr="009B20C0">
        <w:t xml:space="preserve"> bör tillsyn</w:t>
      </w:r>
      <w:r>
        <w:t>smyndigheten ha förebyggande be</w:t>
      </w:r>
      <w:r w:rsidRPr="009B20C0">
        <w:t>fogenheter.</w:t>
      </w:r>
      <w:r>
        <w:t xml:space="preserve"> En bestämmelse som motsvarar 5 kap. 6 </w:t>
      </w:r>
      <w:r w:rsidRPr="009B20C0">
        <w:t xml:space="preserve">§ första stycket brottsdatalagen bör därför </w:t>
      </w:r>
      <w:r>
        <w:t>tas in i Säkerhetspolisens data</w:t>
      </w:r>
      <w:r w:rsidRPr="009B20C0">
        <w:t xml:space="preserve">lag. </w:t>
      </w:r>
    </w:p>
    <w:p w14:paraId="3AEE8685" w14:textId="77777777" w:rsidR="000E3A6B" w:rsidRDefault="000E3A6B" w:rsidP="000E3A6B">
      <w:pPr>
        <w:pStyle w:val="Brdtextmedindrag"/>
      </w:pPr>
      <w:r w:rsidRPr="009B20C0">
        <w:t xml:space="preserve">På vilket sätt förändringen ska åstadkommas bör i första hand lämnas åt </w:t>
      </w:r>
      <w:r>
        <w:t>Säkerhetspolisen</w:t>
      </w:r>
      <w:r w:rsidRPr="009B20C0">
        <w:t xml:space="preserve"> eller personuppgiftsbiträdet att avgöra. I många fall torde det vara tillräckligt att tillsynsmyndigheten upplyser om på vilket sätt personuppgiftsbehandlingen r</w:t>
      </w:r>
      <w:r>
        <w:t>iskerar att strida mot regelver</w:t>
      </w:r>
      <w:r w:rsidRPr="009B20C0">
        <w:t>ket. Tillsynsmyndigheten är skyldig att lä</w:t>
      </w:r>
      <w:r>
        <w:t>mna skriftliga råd vid förhandssam</w:t>
      </w:r>
      <w:r>
        <w:softHyphen/>
        <w:t>råd (</w:t>
      </w:r>
      <w:r w:rsidRPr="0024646E">
        <w:t>avsnitt 13.2.5 och 15.4.2</w:t>
      </w:r>
      <w:r w:rsidRPr="009B20C0">
        <w:t>).</w:t>
      </w:r>
    </w:p>
    <w:p w14:paraId="6BAB73C1" w14:textId="77777777" w:rsidR="000E3A6B" w:rsidRDefault="000E3A6B" w:rsidP="000E3A6B">
      <w:pPr>
        <w:pStyle w:val="Rubrik5utannumrering"/>
      </w:pPr>
      <w:r>
        <w:t xml:space="preserve">Varning </w:t>
      </w:r>
    </w:p>
    <w:p w14:paraId="2B84B258" w14:textId="77777777" w:rsidR="000E3A6B" w:rsidRDefault="000E3A6B" w:rsidP="000E3A6B">
      <w:pPr>
        <w:pStyle w:val="Brdtext"/>
      </w:pPr>
      <w:r>
        <w:t>Enligt 5 kap. 6 § andra stycket brottsdatalagen får tillsynsmyndigheten utfärda varning i vissa fall. En varning är inte bindande utan är tänkt att kunna användas som ett påtryckningsmedel innan bindande föreläggande att vidta viss åtgärd utfärdas för att i ett enskilt fall markera allvaret.</w:t>
      </w:r>
      <w:r w:rsidRPr="0010560F">
        <w:t xml:space="preserve"> </w:t>
      </w:r>
      <w:r>
        <w:t>Därigenom kan det före</w:t>
      </w:r>
      <w:r w:rsidRPr="0010560F">
        <w:t>byggas</w:t>
      </w:r>
      <w:r>
        <w:t xml:space="preserve"> att behandling som inte är för</w:t>
      </w:r>
      <w:r w:rsidRPr="0010560F">
        <w:t>enlig med regelverket påbörjas.</w:t>
      </w:r>
      <w:r>
        <w:t xml:space="preserve"> Varning får även användas om en pågående behandling riskerar att strida mot lag eller annan författning.</w:t>
      </w:r>
      <w:r w:rsidRPr="0043215A">
        <w:t xml:space="preserve"> </w:t>
      </w:r>
    </w:p>
    <w:p w14:paraId="1CBA9DEE" w14:textId="77777777" w:rsidR="000E3A6B" w:rsidRDefault="000E3A6B" w:rsidP="000E3A6B">
      <w:pPr>
        <w:pStyle w:val="Brdtextmedindrag"/>
      </w:pPr>
      <w:r>
        <w:t xml:space="preserve">En varning ska vara skriftlig och tydligt ange på vilket sätt behandlingen riskerar att strida mot regelverket. En varning kan avse vilken form av förändring som helst i behandlingen, t.ex. vilka personuppgifter som får behandlas, hur ett behandlingsystem bör utformas, vilka säkerhetsåtgärder som krävs eller något annat som har betydelse för behandlingen. I förarbetena till brottsdatalagen ansåg regeringen </w:t>
      </w:r>
      <w:r w:rsidRPr="006F5EA1">
        <w:t>att en</w:t>
      </w:r>
      <w:r>
        <w:t xml:space="preserve"> varning inte ska vara bindande (prop. 2017/18:232 s. 295). Regeringen gör ingen annan bedömning nu.</w:t>
      </w:r>
    </w:p>
    <w:p w14:paraId="3E4983A2" w14:textId="77777777" w:rsidR="000E3A6B" w:rsidRDefault="000E3A6B" w:rsidP="000E3A6B">
      <w:pPr>
        <w:pStyle w:val="Brdtextmedindrag"/>
      </w:pPr>
      <w:r w:rsidRPr="000A0C8C">
        <w:t>Möjligheten att utfärda varning är ny</w:t>
      </w:r>
      <w:r>
        <w:t>. En varning är</w:t>
      </w:r>
      <w:r w:rsidRPr="000A0C8C">
        <w:t xml:space="preserve"> ett </w:t>
      </w:r>
      <w:r>
        <w:t>lämp</w:t>
      </w:r>
      <w:r w:rsidRPr="000A0C8C">
        <w:t>ligt komplement till de fö</w:t>
      </w:r>
      <w:r>
        <w:t>rebyggande åtgärder som finns i </w:t>
      </w:r>
      <w:r w:rsidRPr="000A0C8C">
        <w:t>dag.</w:t>
      </w:r>
      <w:r>
        <w:t xml:space="preserve"> En bestämmelse som motsvarar 5 kap. 6 § andra stycket brottsdatalagen bör därför tas in i Säkerhetspolisens datalag. </w:t>
      </w:r>
    </w:p>
    <w:p w14:paraId="254BC554" w14:textId="77777777" w:rsidR="000E3A6B" w:rsidRDefault="000E3A6B" w:rsidP="000E3A6B">
      <w:pPr>
        <w:pStyle w:val="Rubrik3"/>
      </w:pPr>
      <w:bookmarkStart w:id="378" w:name="_Toc9328403"/>
      <w:bookmarkStart w:id="379" w:name="_Toc17451473"/>
      <w:r>
        <w:t>Korrigerande befogenheter</w:t>
      </w:r>
      <w:bookmarkEnd w:id="378"/>
      <w:bookmarkEnd w:id="379"/>
    </w:p>
    <w:p w14:paraId="66DDFB6F" w14:textId="77777777" w:rsidR="000E3A6B" w:rsidRDefault="000E3A6B" w:rsidP="000E3A6B">
      <w:pPr>
        <w:pStyle w:val="Brdtextram"/>
      </w:pPr>
      <w:r w:rsidRPr="00420062">
        <w:rPr>
          <w:b/>
        </w:rPr>
        <w:t>Regeringens förslag:</w:t>
      </w:r>
      <w:r>
        <w:t xml:space="preserve"> </w:t>
      </w:r>
      <w:bookmarkStart w:id="380" w:name="_Hlk2157580"/>
      <w:r>
        <w:t xml:space="preserve">Om tillsynsmyndigheten konstaterar att personuppgifter behandlas i strid med lag eller annan författning eller att Säkerhetspolisen eller personuppgiftsbiträdet på något annat sätt inte fullgör sina skyldigheter, får tillsynsmyndigheten </w:t>
      </w:r>
      <w:bookmarkEnd w:id="380"/>
    </w:p>
    <w:p w14:paraId="6D03BBF2" w14:textId="77777777" w:rsidR="000E3A6B" w:rsidRDefault="000E3A6B" w:rsidP="000E3A6B">
      <w:pPr>
        <w:pStyle w:val="Brdtextmedindragram"/>
      </w:pPr>
      <w:r>
        <w:t>1. </w:t>
      </w:r>
      <w:r w:rsidRPr="002B0D20">
        <w:t>genom förebyggande åtgärder försöka förmå Säkerhetspolisen eller personuppgiftsbiträdet att vidta åtgärder för att behandlingen ska bli författningsenlig eller att uppfylla andra skyldigheter,</w:t>
      </w:r>
    </w:p>
    <w:p w14:paraId="434E1EF6" w14:textId="77777777" w:rsidR="000E3A6B" w:rsidRDefault="000E3A6B" w:rsidP="000E3A6B">
      <w:pPr>
        <w:pStyle w:val="Brdtextmedindragram"/>
      </w:pPr>
      <w:r>
        <w:t>2. </w:t>
      </w:r>
      <w:r w:rsidRPr="002B0D20">
        <w:t>förelägga Säkerhetspolisen eller personuppgiftsbiträdet att vidta åtgärder för att behandlingen ska bli författningsenlig eller att uppfylla andra skyldigheter, eller</w:t>
      </w:r>
    </w:p>
    <w:p w14:paraId="27069A83" w14:textId="77777777" w:rsidR="000E3A6B" w:rsidRDefault="000E3A6B" w:rsidP="000E3A6B">
      <w:pPr>
        <w:pStyle w:val="Brdtextmedindragram"/>
      </w:pPr>
      <w:r>
        <w:t>3. </w:t>
      </w:r>
      <w:r w:rsidRPr="002B0D20">
        <w:t>förbjuda fortsatt behandling om bristen är allvarlig</w:t>
      </w:r>
      <w:r>
        <w:t>.</w:t>
      </w:r>
    </w:p>
    <w:p w14:paraId="43625095" w14:textId="77777777" w:rsidR="000E3A6B" w:rsidRPr="00A76360" w:rsidRDefault="000E3A6B" w:rsidP="000E3A6B">
      <w:pPr>
        <w:pStyle w:val="Brdtextmedindragram"/>
      </w:pPr>
      <w:r>
        <w:t>O</w:t>
      </w:r>
      <w:r w:rsidRPr="0016753B">
        <w:t>m tillsynsmyndigheten utfärdar ett föreläggande ska det av föreläggandet framgå när åtgärderna senast ska vara genomförda och, om det är lämpligt, vilka åtgärder som ska vidtas</w:t>
      </w:r>
      <w:r>
        <w:t>.</w:t>
      </w:r>
    </w:p>
    <w:p w14:paraId="2DBA386D" w14:textId="77777777" w:rsidR="000E3A6B" w:rsidRPr="00A76360" w:rsidRDefault="000E3A6B" w:rsidP="000E3A6B">
      <w:pPr>
        <w:pStyle w:val="Brdtextmedindrag"/>
        <w:rPr>
          <w:sz w:val="8"/>
          <w:szCs w:val="8"/>
        </w:rPr>
      </w:pPr>
    </w:p>
    <w:p w14:paraId="5C136E56" w14:textId="77777777" w:rsidR="000E3A6B" w:rsidRDefault="000E3A6B" w:rsidP="000E3A6B">
      <w:pPr>
        <w:pStyle w:val="Brdtextmedindrag"/>
      </w:pPr>
      <w:r w:rsidRPr="0006285B">
        <w:rPr>
          <w:b/>
        </w:rPr>
        <w:t>Utredningens förslag</w:t>
      </w:r>
      <w:r>
        <w:rPr>
          <w:b/>
        </w:rPr>
        <w:t xml:space="preserve"> </w:t>
      </w:r>
      <w:r w:rsidRPr="00C179FD">
        <w:t>överens</w:t>
      </w:r>
      <w:r>
        <w:t xml:space="preserve">stämmer med regeringens. </w:t>
      </w:r>
    </w:p>
    <w:p w14:paraId="707CB0AE" w14:textId="77777777" w:rsidR="000E3A6B" w:rsidRDefault="000E3A6B" w:rsidP="000E3A6B">
      <w:pPr>
        <w:pStyle w:val="Brdtextmedindrag"/>
      </w:pPr>
      <w:r w:rsidRPr="00C179FD">
        <w:rPr>
          <w:b/>
        </w:rPr>
        <w:t>Remissinstanserna</w:t>
      </w:r>
      <w:r>
        <w:t xml:space="preserve"> yttrar sig inte särskilt i denna del.</w:t>
      </w:r>
    </w:p>
    <w:p w14:paraId="7A930270" w14:textId="77777777" w:rsidR="000E3A6B" w:rsidRDefault="000E3A6B" w:rsidP="000E3A6B">
      <w:pPr>
        <w:pStyle w:val="Rubrik4utannumrering"/>
      </w:pPr>
      <w:r>
        <w:t>Skälen för regeringens förslag</w:t>
      </w:r>
    </w:p>
    <w:p w14:paraId="74D16D02" w14:textId="77777777" w:rsidR="000E3A6B" w:rsidRDefault="000E3A6B" w:rsidP="000E3A6B">
      <w:pPr>
        <w:pStyle w:val="Rubrik5utannumrering"/>
        <w:spacing w:before="0"/>
      </w:pPr>
      <w:r>
        <w:t>Vilka åtgärder kan komma i fråga?</w:t>
      </w:r>
    </w:p>
    <w:p w14:paraId="214FDC57" w14:textId="443DD78B" w:rsidR="000E3A6B" w:rsidRDefault="000E3A6B" w:rsidP="000E3A6B">
      <w:pPr>
        <w:pStyle w:val="Brdtext"/>
      </w:pPr>
      <w:r w:rsidRPr="00A92235">
        <w:t xml:space="preserve">Om tillsynsmyndigheten konstaterar att </w:t>
      </w:r>
      <w:r>
        <w:t xml:space="preserve">Säkerhetspolisen </w:t>
      </w:r>
      <w:r w:rsidRPr="00A92235">
        <w:t>eller person</w:t>
      </w:r>
      <w:r>
        <w:t>–</w:t>
      </w:r>
      <w:r w:rsidRPr="00A92235">
        <w:t>uppgiftsbiträdet inte uppfyller kra</w:t>
      </w:r>
      <w:r>
        <w:t>ven på författningsenlig person</w:t>
      </w:r>
      <w:r w:rsidRPr="00A92235">
        <w:t>uppgifts</w:t>
      </w:r>
      <w:r>
        <w:t>–</w:t>
      </w:r>
      <w:r w:rsidRPr="00A92235">
        <w:t xml:space="preserve">behandling bör det finnas möjlighet för myndigheten att uppmana </w:t>
      </w:r>
      <w:r>
        <w:t>Säkerhetspolisen</w:t>
      </w:r>
      <w:r w:rsidRPr="00A92235">
        <w:t xml:space="preserve"> och biträdet att uppfylla sina skyldigheter. Det kan göras genom vissa av de åtgärder som normalt används i det förebyggande arbetet, nämligen råd, rekommendationer eller påpekanden. Om </w:t>
      </w:r>
      <w:r>
        <w:t>Säkerhetspolisen</w:t>
      </w:r>
      <w:r w:rsidRPr="00A92235">
        <w:t xml:space="preserve"> eller personuppgiftsbiträdet vidtar de åtgärder som krävs så snart tillsynsmyndigheten väcker en </w:t>
      </w:r>
      <w:r>
        <w:t xml:space="preserve">sådan </w:t>
      </w:r>
      <w:r w:rsidRPr="00A92235">
        <w:t>fråga</w:t>
      </w:r>
      <w:r>
        <w:t>,</w:t>
      </w:r>
      <w:r w:rsidRPr="00A92235">
        <w:t xml:space="preserve"> torde det räcka med fortsatt dialog. Tillsynsmyndigheten behöver emellertid också kunna tvinga </w:t>
      </w:r>
      <w:r>
        <w:t>myndigheten</w:t>
      </w:r>
      <w:r w:rsidRPr="00A92235">
        <w:t xml:space="preserve"> eller personuppgiftsbiträdet att fullgöra sina skyldigheter. Medlen för det </w:t>
      </w:r>
      <w:r>
        <w:t xml:space="preserve">är i brottsdatalagen </w:t>
      </w:r>
      <w:r w:rsidRPr="00A92235">
        <w:t>bindande förelägganden, förbud mot fortsatt beh</w:t>
      </w:r>
      <w:r>
        <w:t>andling och beslut om sanktions</w:t>
      </w:r>
      <w:r w:rsidRPr="00A92235">
        <w:t>avgift</w:t>
      </w:r>
      <w:r>
        <w:t>.</w:t>
      </w:r>
    </w:p>
    <w:p w14:paraId="0FC4BDC4" w14:textId="77777777" w:rsidR="000E3A6B" w:rsidRDefault="000E3A6B" w:rsidP="000E3A6B">
      <w:pPr>
        <w:pStyle w:val="Brdtextmedindrag"/>
      </w:pPr>
      <w:r>
        <w:t xml:space="preserve">Som framgår av </w:t>
      </w:r>
      <w:r w:rsidRPr="0027700A">
        <w:t>avsnitt </w:t>
      </w:r>
      <w:r>
        <w:t xml:space="preserve">16.2 </w:t>
      </w:r>
      <w:r w:rsidRPr="00A92235">
        <w:t xml:space="preserve">bör sanktionsavgift inte kunna tas ut av Säkerhetspolisen. </w:t>
      </w:r>
      <w:r>
        <w:t>I</w:t>
      </w:r>
      <w:r w:rsidRPr="00A92235">
        <w:t xml:space="preserve"> övrigt </w:t>
      </w:r>
      <w:r>
        <w:t xml:space="preserve">bör </w:t>
      </w:r>
      <w:r w:rsidRPr="00A92235">
        <w:t>tillsynsmy</w:t>
      </w:r>
      <w:r>
        <w:t>ndighe</w:t>
      </w:r>
      <w:r w:rsidRPr="00A92235">
        <w:t xml:space="preserve">ten </w:t>
      </w:r>
      <w:r>
        <w:t>få</w:t>
      </w:r>
      <w:r w:rsidRPr="00A92235">
        <w:t xml:space="preserve"> samma korrigerande befogenheter som enligt brottsdatalagen.</w:t>
      </w:r>
    </w:p>
    <w:p w14:paraId="09B0B89C" w14:textId="77777777" w:rsidR="000E3A6B" w:rsidRDefault="000E3A6B" w:rsidP="000E3A6B">
      <w:pPr>
        <w:pStyle w:val="Brdtextmedindrag"/>
      </w:pPr>
      <w:r w:rsidRPr="00B554BE">
        <w:t>Regleringen bör byggas</w:t>
      </w:r>
      <w:r>
        <w:t xml:space="preserve"> upp </w:t>
      </w:r>
      <w:r w:rsidRPr="00B554BE">
        <w:t>p</w:t>
      </w:r>
      <w:r>
        <w:t>å samma sätt som i brottsdatala</w:t>
      </w:r>
      <w:r w:rsidRPr="00B554BE">
        <w:t>gen, vilket innebär att åtgärderna i princip ska prövas i den ordning de anges i bestämmelsen. Det bör dock i</w:t>
      </w:r>
      <w:r>
        <w:t xml:space="preserve">nte krävas att alla lindrigare </w:t>
      </w:r>
      <w:r w:rsidRPr="00B554BE">
        <w:t xml:space="preserve">åtgärder har </w:t>
      </w:r>
      <w:r>
        <w:t>beslutats</w:t>
      </w:r>
      <w:r w:rsidRPr="00B554BE">
        <w:t xml:space="preserve">. Om omständigheterna är sådana att det redan från början står klart att fortsatt behandling </w:t>
      </w:r>
      <w:r>
        <w:t>ska</w:t>
      </w:r>
      <w:r w:rsidRPr="00B554BE">
        <w:t xml:space="preserve"> förbjudas, bör tillsynsmyndigheten kunna besluta om det utan att ha prövat någon annan åtgärd först.</w:t>
      </w:r>
    </w:p>
    <w:p w14:paraId="5BA6F92F" w14:textId="77777777" w:rsidR="000E3A6B" w:rsidRDefault="000E3A6B" w:rsidP="000E3A6B">
      <w:pPr>
        <w:pStyle w:val="Rubrik5utannumrering"/>
      </w:pPr>
      <w:r>
        <w:t>Bindande förelägganden</w:t>
      </w:r>
    </w:p>
    <w:p w14:paraId="2FB268FA" w14:textId="0BE4BE43" w:rsidR="000E3A6B" w:rsidRDefault="000E3A6B" w:rsidP="000E3A6B">
      <w:pPr>
        <w:pStyle w:val="Brdtext"/>
      </w:pPr>
      <w:r>
        <w:t>I 5 kap. 7 § brottsdatalagen föreskrivs att tillsynsmyndigheten får förelägga den personuppgiftsansvarige eller personuppgiftsbiträdet att</w:t>
      </w:r>
      <w:r w:rsidRPr="00C14B3B">
        <w:t xml:space="preserve"> vidta åtgärder för att behandl</w:t>
      </w:r>
      <w:r>
        <w:t>ingen ska bli författningsenlig. Regleringen innebär att tillsynsmyndigheten kan utfärda bindande beslut som uppmanar tillsynsobjektet att vidta vissa åtgärder för att göra person–uppgiftsbehandlingen författningsenlig. Rättelse, radering och be–gränsning av behandlingen är exempel på åtgärder som tillsyns</w:t>
      </w:r>
      <w:r>
        <w:softHyphen/>
        <w:t xml:space="preserve">myndigheten kan förelägga den personuppgiftsansvarige eller person–uppgiftsbiträdet att vidta. En motsvarande möjlighet att anta bindande förelägganden bör även gälla för tillsynsmyndigheten i den nya lagen. </w:t>
      </w:r>
    </w:p>
    <w:p w14:paraId="6A71FDAF" w14:textId="77777777" w:rsidR="000E3A6B" w:rsidRDefault="000E3A6B" w:rsidP="000E3A6B">
      <w:pPr>
        <w:pStyle w:val="Brdtextmedindrag"/>
      </w:pPr>
      <w:r>
        <w:t>När det gäller åtgärder för att göra personuppgiftsbehandlingen författningsenlig kan det i vissa fall vara lämpligt att tillsynsmyndigheten i föreläggandet anger vilken åtgärd som ska vidtas. I många andra fall är dock Säkerhetspolisen bättre lämpad att avgöra vad som bör göras för att behandlingen ska bli författningsenlig. Det kan t.ex. vara fråga om vilka tekniska åtgärder som bör vidtas eller vilka säkerhetslösningar som bör väljas. Tillsynsmyndigheten bör därför endast om det är lämpligt ange vilken åtgärd som ska vidtas. Däremot ska det alltid framgå när åtgärden ska vara genomförd.</w:t>
      </w:r>
    </w:p>
    <w:p w14:paraId="321E0BA0" w14:textId="77777777" w:rsidR="000E3A6B" w:rsidRPr="007D612F" w:rsidRDefault="000E3A6B" w:rsidP="000E3A6B">
      <w:pPr>
        <w:pStyle w:val="Brdtextmedindrag"/>
      </w:pPr>
      <w:r>
        <w:t xml:space="preserve">Tillsynsmyndigheten bör även kunna förelägga Säkerhetspolisen att radera uppgiften (jfr prop. 2017/18:232 s. 297). Som framgår av </w:t>
      </w:r>
      <w:r w:rsidRPr="007F70AA">
        <w:t>avsnitt </w:t>
      </w:r>
      <w:r>
        <w:t xml:space="preserve">14.4.2 </w:t>
      </w:r>
      <w:r w:rsidRPr="007D612F">
        <w:t>kan radering sällan komma i fråga med hänsyn till re</w:t>
      </w:r>
      <w:r>
        <w:t>glerna i 2 kap. tryckfrihetsför</w:t>
      </w:r>
      <w:r w:rsidRPr="007D612F">
        <w:t>ordningen</w:t>
      </w:r>
      <w:r>
        <w:t xml:space="preserve">. Om tillsynsmyndigheten överväger att förelägga tillsynsobjektet att radera uppgiften måste myndigheten </w:t>
      </w:r>
      <w:r w:rsidRPr="007D612F">
        <w:t>beakta att åtgärden inte får stå i strid med annan lagstiftning.</w:t>
      </w:r>
    </w:p>
    <w:p w14:paraId="45B0C5ED" w14:textId="7814E247" w:rsidR="000E3A6B" w:rsidRDefault="000E3A6B" w:rsidP="000E3A6B">
      <w:pPr>
        <w:pStyle w:val="Brdtextmedindrag"/>
      </w:pPr>
      <w:r w:rsidRPr="007D612F">
        <w:t xml:space="preserve">Förelägganden bör inte bara kunna utfärdas </w:t>
      </w:r>
      <w:r>
        <w:t>för att säkerställa att person</w:t>
      </w:r>
      <w:r w:rsidRPr="007D612F">
        <w:t>uppgiftsbehandling ska vara författningsenlig. För att tillsyns</w:t>
      </w:r>
      <w:r>
        <w:t>–</w:t>
      </w:r>
      <w:r w:rsidRPr="007D612F">
        <w:t xml:space="preserve">myndigheten ska ha effektiva befogenheter behöver den även kunna utfärda bindande förelägganden som tar sikte på att </w:t>
      </w:r>
      <w:r>
        <w:t>Säkerhetspolisen och person</w:t>
      </w:r>
      <w:r w:rsidRPr="007D612F">
        <w:t>uppgiftsbiträden ska uppfylla andra skyldigheter. Det kan t.ex. vara att införa bättre säkerhetslösningar, fullgöra dokumentationsskyldighet ell</w:t>
      </w:r>
      <w:r>
        <w:t>er att överlämna viss dokumenta</w:t>
      </w:r>
      <w:r w:rsidRPr="007D612F">
        <w:t>tion eller ge tillträde till lokaler.</w:t>
      </w:r>
      <w:r>
        <w:t xml:space="preserve"> Motsvarande möjlighet för tillsyns</w:t>
      </w:r>
      <w:r>
        <w:softHyphen/>
        <w:t>myndigheten finns i brottsdatalagen.</w:t>
      </w:r>
    </w:p>
    <w:p w14:paraId="29A5F5E8" w14:textId="77777777" w:rsidR="000E3A6B" w:rsidRDefault="000E3A6B" w:rsidP="000E3A6B">
      <w:pPr>
        <w:pStyle w:val="Rubrik5utannumrering"/>
      </w:pPr>
      <w:r>
        <w:t>Förbud mot fortsatt behandling</w:t>
      </w:r>
    </w:p>
    <w:p w14:paraId="5ED792D5" w14:textId="77777777" w:rsidR="000E3A6B" w:rsidRDefault="000E3A6B" w:rsidP="000E3A6B">
      <w:pPr>
        <w:pStyle w:val="Brdtext"/>
      </w:pPr>
      <w:r>
        <w:t>Med förbud mot fortsatt behandling avses att någon behandling inte längre får förekomma. Personuppgifter får dock alltid behandlas om det är nödvändigt med hänsyn till reglerna i 2 kap. tryckfrihetsförordningen.</w:t>
      </w:r>
    </w:p>
    <w:p w14:paraId="0F28CF25" w14:textId="77777777" w:rsidR="000E3A6B" w:rsidRDefault="000E3A6B" w:rsidP="000E3A6B">
      <w:pPr>
        <w:pStyle w:val="Brdtextmedindrag"/>
      </w:pPr>
      <w:r>
        <w:t>I 5 kap. 7 § brottsdatalagen finns en bestämmelse om förbud mot fortsatt behandling. En motsvarande bestämmelse bör tas in i Säkerhetspolisens nya datalag. I flera lagstiftningsärenden har det ansetts naturligt att förbud mot fortsatt behandling även bör kunna riktas mot myndigheter (prop. 2009/10:85 s. 275 och Domstolsdatalag, prop. 2014/15:148, s. 89). Åtgärden bör dock på samma sätt som i dag användas restriktivt (jfr prop. 1997/98:44 s. 103). Förbud mot fortsatt behandling bör bara kunna meddelas om en myndighet på ett allvarligt sätt har åsidosatt sina skyldigheter och bristerna är sådana att de inte kan åtgärdas på annat sätt än att behandlingen upphör (jfr Myndighetsdatalag, SOU 2015:39, s. 626 f.).</w:t>
      </w:r>
    </w:p>
    <w:p w14:paraId="2B9F8926" w14:textId="77777777" w:rsidR="000E3A6B" w:rsidRDefault="000E3A6B" w:rsidP="000E3A6B">
      <w:pPr>
        <w:pStyle w:val="Brdtextmedindrag"/>
      </w:pPr>
      <w:r>
        <w:t xml:space="preserve">Att en personuppgift har behandlats på ett sådant sätt att förbud mot fortsatt behandling aktualiseras behöver inte innebära att all behandling av uppgiften måste upphöra. Förbudet måste kopplas till vad som föranledde åtgärden (jfr </w:t>
      </w:r>
      <w:r w:rsidRPr="007F70AA">
        <w:t>avsnitt </w:t>
      </w:r>
      <w:r>
        <w:t>14.4.3). Hur omfattande förbudet blir beror på vilken typ av personuppgift det är och hur den har behandlats.</w:t>
      </w:r>
    </w:p>
    <w:p w14:paraId="225D2DF4" w14:textId="77777777" w:rsidR="000E3A6B" w:rsidRDefault="000E3A6B" w:rsidP="000E3A6B">
      <w:pPr>
        <w:pStyle w:val="Brdtextmedindrag"/>
      </w:pPr>
      <w:r>
        <w:t xml:space="preserve">Ett förbud mot fortsatt behandling bör normalt vara permanent. I vissa fall kan dock ett tillfälligt förbud vara en lämplig åtgärd, t.ex. om Säkerhetspolisen trots påpekande eller varning från tillsynsmyndigheten har påbörjat otillåten personuppgiftsbehandling och myndigheten bedömer att bristerna kan rättas till. </w:t>
      </w:r>
    </w:p>
    <w:p w14:paraId="6BB8B77D" w14:textId="77777777" w:rsidR="000E3A6B" w:rsidRDefault="000E3A6B" w:rsidP="000E3A6B">
      <w:pPr>
        <w:pStyle w:val="Rubrik2"/>
      </w:pPr>
      <w:bookmarkStart w:id="381" w:name="_Toc9328404"/>
      <w:bookmarkStart w:id="382" w:name="_Toc17451474"/>
      <w:r w:rsidRPr="00D611F6">
        <w:t>Handläggningen av tillsynsfrågor</w:t>
      </w:r>
      <w:bookmarkEnd w:id="381"/>
      <w:bookmarkEnd w:id="382"/>
    </w:p>
    <w:p w14:paraId="28642C0D" w14:textId="77777777" w:rsidR="000E3A6B" w:rsidRPr="00A243F0" w:rsidRDefault="000E3A6B" w:rsidP="000E3A6B">
      <w:pPr>
        <w:pStyle w:val="Rubrik3"/>
        <w:spacing w:before="0"/>
      </w:pPr>
      <w:bookmarkStart w:id="383" w:name="_Toc9328405"/>
      <w:bookmarkStart w:id="384" w:name="_Toc17451475"/>
      <w:r w:rsidRPr="00A243F0">
        <w:t>Förvaltningslagens tillämplighet</w:t>
      </w:r>
      <w:bookmarkEnd w:id="383"/>
      <w:bookmarkEnd w:id="384"/>
    </w:p>
    <w:p w14:paraId="25FAA918" w14:textId="43A9848C" w:rsidR="000E3A6B" w:rsidRPr="00A32817" w:rsidRDefault="000E3A6B" w:rsidP="000E3A6B">
      <w:pPr>
        <w:pStyle w:val="Brdtext"/>
      </w:pPr>
      <w:r>
        <w:t>På samma sätt som i </w:t>
      </w:r>
      <w:r w:rsidRPr="00A243F0">
        <w:t>dag ska förvaltningslagen</w:t>
      </w:r>
      <w:r>
        <w:t xml:space="preserve"> (2017:900)</w:t>
      </w:r>
      <w:r w:rsidRPr="00A243F0">
        <w:t xml:space="preserve"> tillämpas i tillsynsmyndighetens verksamhet. Lagen innehåller grundläggande regler om handläggning av ärenden hos förvaltningsmyndigheterna</w:t>
      </w:r>
      <w:r>
        <w:t>,</w:t>
      </w:r>
      <w:r w:rsidRPr="00A243F0">
        <w:t xml:space="preserve"> men gäller bara i den utsträckning det inte finns avvikande regler </w:t>
      </w:r>
      <w:r>
        <w:t>i andra författningar. Som tidig</w:t>
      </w:r>
      <w:r w:rsidRPr="00A243F0">
        <w:t>are nämnts saknas generell fö</w:t>
      </w:r>
      <w:r>
        <w:t>rfattningsreglering av tillsyns–verksam</w:t>
      </w:r>
      <w:r w:rsidRPr="00A243F0">
        <w:t xml:space="preserve">het. Det är i huvudsak inte heller fråga om </w:t>
      </w:r>
      <w:r>
        <w:t>ärendehantering utan en arbets</w:t>
      </w:r>
      <w:r w:rsidRPr="00A243F0">
        <w:t>uppgift som kan lösas på olika sätt. I vissa fall lägger</w:t>
      </w:r>
      <w:r>
        <w:t xml:space="preserve"> dock tillsyns</w:t>
      </w:r>
      <w:r w:rsidRPr="00A243F0">
        <w:t>myndigheten upp ett tillsynsärende för att kunn</w:t>
      </w:r>
      <w:r>
        <w:t>a hantera inkommande handlingar</w:t>
      </w:r>
      <w:r w:rsidRPr="00A243F0">
        <w:t>.</w:t>
      </w:r>
    </w:p>
    <w:p w14:paraId="1C35C44E" w14:textId="77777777" w:rsidR="000E3A6B" w:rsidRDefault="000E3A6B" w:rsidP="000E3A6B">
      <w:pPr>
        <w:pStyle w:val="Rubrik3"/>
        <w:rPr>
          <w:rFonts w:eastAsia="Times New Roman" w:cs="Times New Roman"/>
          <w:sz w:val="20"/>
          <w:szCs w:val="20"/>
        </w:rPr>
      </w:pPr>
      <w:bookmarkStart w:id="385" w:name="_Toc9328406"/>
      <w:bookmarkStart w:id="386" w:name="_Toc17451476"/>
      <w:r w:rsidRPr="00D611F6">
        <w:t>Kommunikationsskyldighe</w:t>
      </w:r>
      <w:r>
        <w:rPr>
          <w:rFonts w:eastAsia="Times New Roman" w:cs="Times New Roman"/>
          <w:sz w:val="20"/>
          <w:szCs w:val="20"/>
        </w:rPr>
        <w:t>t</w:t>
      </w:r>
      <w:bookmarkEnd w:id="385"/>
      <w:bookmarkEnd w:id="386"/>
    </w:p>
    <w:p w14:paraId="55B89BDB" w14:textId="77777777" w:rsidR="000E3A6B" w:rsidRPr="00A76360" w:rsidRDefault="000E3A6B" w:rsidP="000E3A6B">
      <w:pPr>
        <w:pStyle w:val="Brdtextram"/>
      </w:pPr>
      <w:r>
        <w:rPr>
          <w:b/>
        </w:rPr>
        <w:t>Regeringens bedömning</w:t>
      </w:r>
      <w:r w:rsidRPr="00420062">
        <w:rPr>
          <w:b/>
        </w:rPr>
        <w:t>:</w:t>
      </w:r>
      <w:r>
        <w:t xml:space="preserve"> </w:t>
      </w:r>
      <w:r w:rsidRPr="00D611F6">
        <w:t xml:space="preserve">Det </w:t>
      </w:r>
      <w:r>
        <w:t>bör inte införas en bestämmelse om kommunikationsskyldighet i lagen.</w:t>
      </w:r>
    </w:p>
    <w:p w14:paraId="26401141" w14:textId="77777777" w:rsidR="000E3A6B" w:rsidRPr="00A76360" w:rsidRDefault="000E3A6B" w:rsidP="000E3A6B">
      <w:pPr>
        <w:pStyle w:val="Brdtextmedindrag"/>
        <w:rPr>
          <w:sz w:val="8"/>
          <w:szCs w:val="8"/>
        </w:rPr>
      </w:pPr>
    </w:p>
    <w:p w14:paraId="02E2A549" w14:textId="77777777" w:rsidR="000E3A6B" w:rsidRPr="003142B9" w:rsidRDefault="000E3A6B" w:rsidP="000E3A6B">
      <w:pPr>
        <w:pStyle w:val="Brdtextmedindrag"/>
      </w:pPr>
      <w:r w:rsidRPr="0006285B">
        <w:rPr>
          <w:b/>
        </w:rPr>
        <w:t>Utredningens</w:t>
      </w:r>
      <w:r>
        <w:rPr>
          <w:b/>
        </w:rPr>
        <w:t xml:space="preserve"> förslag: </w:t>
      </w:r>
      <w:r>
        <w:t>Utredningen</w:t>
      </w:r>
      <w:r w:rsidRPr="0006285B">
        <w:rPr>
          <w:b/>
        </w:rPr>
        <w:t xml:space="preserve"> </w:t>
      </w:r>
      <w:r w:rsidRPr="00E3242F">
        <w:t>föreslår</w:t>
      </w:r>
      <w:r w:rsidRPr="003142B9">
        <w:t xml:space="preserve"> att </w:t>
      </w:r>
      <w:r>
        <w:t>en särskild bestäm</w:t>
      </w:r>
      <w:r>
        <w:softHyphen/>
        <w:t>melse</w:t>
      </w:r>
      <w:r w:rsidRPr="003142B9">
        <w:t xml:space="preserve"> om kommunikation införs.</w:t>
      </w:r>
    </w:p>
    <w:p w14:paraId="4BEB9D9D" w14:textId="77777777" w:rsidR="000E3A6B" w:rsidRPr="003142B9" w:rsidRDefault="000E3A6B" w:rsidP="000E3A6B">
      <w:pPr>
        <w:pStyle w:val="Brdtextmedindrag"/>
      </w:pPr>
      <w:r w:rsidRPr="003142B9">
        <w:rPr>
          <w:b/>
        </w:rPr>
        <w:t xml:space="preserve">Remissinstanserna: </w:t>
      </w:r>
      <w:r w:rsidRPr="003142B9">
        <w:t>Ingen remissinstans yttrar sig i denna del.</w:t>
      </w:r>
    </w:p>
    <w:p w14:paraId="290A5D71" w14:textId="77777777" w:rsidR="000E3A6B" w:rsidRDefault="000E3A6B" w:rsidP="000E3A6B">
      <w:pPr>
        <w:pStyle w:val="Brdtextmedindrag"/>
      </w:pPr>
      <w:r w:rsidRPr="003142B9">
        <w:rPr>
          <w:b/>
        </w:rPr>
        <w:t xml:space="preserve">Skälen för regeringens bedömning: </w:t>
      </w:r>
      <w:r w:rsidRPr="00A23B74">
        <w:t xml:space="preserve">Utredningen föreslår att det i </w:t>
      </w:r>
      <w:r>
        <w:t>Säkerhetspolisens nya lag</w:t>
      </w:r>
      <w:r w:rsidRPr="00A23B74">
        <w:t xml:space="preserve"> ska införas en </w:t>
      </w:r>
      <w:r>
        <w:t>bestäm</w:t>
      </w:r>
      <w:r w:rsidRPr="00A23B74">
        <w:t>melse om kommunikation inför beslut som tillsynsmyndigheten avser att fatta med stöd av sina korrigera</w:t>
      </w:r>
      <w:r>
        <w:t>nde tillsynsbefogenheter. Av 25 § förvaltnings</w:t>
      </w:r>
      <w:r w:rsidRPr="00A23B74">
        <w:t>lagen framgår dock att innan en myndighet fattar ett beslut i ett ärende ska den, om det inte</w:t>
      </w:r>
      <w:r>
        <w:t xml:space="preserve"> är uppenbart obehövligt, under</w:t>
      </w:r>
      <w:r w:rsidRPr="00A23B74">
        <w:t>rätta den som är part om allt material av betydelse för beslutet och ge parten tillfälle att inom en bestämd tid yttra si</w:t>
      </w:r>
      <w:r>
        <w:t>g över materialet. Denna bestäm</w:t>
      </w:r>
      <w:r w:rsidRPr="00A23B74">
        <w:t>melse fyller samma funkti</w:t>
      </w:r>
      <w:r>
        <w:t>on som utredningens förslag (jfr prop. 2017/18:232 s. 298).</w:t>
      </w:r>
      <w:r w:rsidRPr="00A23B74">
        <w:t xml:space="preserve"> Mot denna bakgrund bedömer regeringen att det inte finns något behov av</w:t>
      </w:r>
      <w:r>
        <w:t xml:space="preserve"> en bestämmelse</w:t>
      </w:r>
      <w:r w:rsidRPr="00A23B74">
        <w:t xml:space="preserve"> om kommunikation.</w:t>
      </w:r>
    </w:p>
    <w:p w14:paraId="0DAF7485" w14:textId="77777777" w:rsidR="000E3A6B" w:rsidRDefault="000E3A6B" w:rsidP="000E3A6B">
      <w:pPr>
        <w:pStyle w:val="Rubrik3"/>
      </w:pPr>
      <w:bookmarkStart w:id="387" w:name="_Toc9328407"/>
      <w:bookmarkStart w:id="388" w:name="_Toc17451477"/>
      <w:r w:rsidRPr="00907967">
        <w:t>Beslut ska gälla när de fått laga kraft</w:t>
      </w:r>
      <w:bookmarkEnd w:id="387"/>
      <w:bookmarkEnd w:id="388"/>
    </w:p>
    <w:p w14:paraId="1F15DC33" w14:textId="77777777" w:rsidR="000E3A6B" w:rsidRPr="00A76360" w:rsidRDefault="000E3A6B" w:rsidP="000E3A6B">
      <w:pPr>
        <w:pStyle w:val="Brdtextram"/>
      </w:pPr>
      <w:r w:rsidRPr="00420062">
        <w:rPr>
          <w:b/>
        </w:rPr>
        <w:t>Regeringens förslag:</w:t>
      </w:r>
      <w:r w:rsidRPr="004D057B">
        <w:t xml:space="preserve"> </w:t>
      </w:r>
      <w:r w:rsidRPr="00943750">
        <w:t>Tillsynsmyndigheten</w:t>
      </w:r>
      <w:r>
        <w:t>s beslut ska inte få verkställas omedelbart.</w:t>
      </w:r>
    </w:p>
    <w:p w14:paraId="24AD47C0" w14:textId="77777777" w:rsidR="000E3A6B" w:rsidRPr="00A76360" w:rsidRDefault="000E3A6B" w:rsidP="000E3A6B">
      <w:pPr>
        <w:pStyle w:val="Brdtextmedindrag"/>
        <w:rPr>
          <w:sz w:val="8"/>
          <w:szCs w:val="8"/>
        </w:rPr>
      </w:pPr>
    </w:p>
    <w:p w14:paraId="26A66592" w14:textId="77777777" w:rsidR="000E3A6B" w:rsidRDefault="000E3A6B" w:rsidP="000E3A6B">
      <w:pPr>
        <w:pStyle w:val="Brdtextmedindrag"/>
      </w:pPr>
      <w:r w:rsidRPr="0006285B">
        <w:rPr>
          <w:b/>
        </w:rPr>
        <w:t>Utredningen</w:t>
      </w:r>
      <w:r>
        <w:rPr>
          <w:b/>
        </w:rPr>
        <w:t xml:space="preserve">s förslag: </w:t>
      </w:r>
      <w:r>
        <w:t>Utredningen</w:t>
      </w:r>
      <w:r>
        <w:rPr>
          <w:b/>
        </w:rPr>
        <w:t xml:space="preserve"> </w:t>
      </w:r>
      <w:r w:rsidRPr="004D057B">
        <w:t>lämna</w:t>
      </w:r>
      <w:r>
        <w:t xml:space="preserve">r inte </w:t>
      </w:r>
      <w:r w:rsidRPr="004D057B">
        <w:t>något förslag i denna del</w:t>
      </w:r>
      <w:r>
        <w:t>.</w:t>
      </w:r>
    </w:p>
    <w:p w14:paraId="58935D31" w14:textId="77777777" w:rsidR="000E3A6B" w:rsidRDefault="000E3A6B" w:rsidP="000E3A6B">
      <w:pPr>
        <w:pStyle w:val="Brdtextmedindrag"/>
      </w:pPr>
      <w:r w:rsidRPr="004D057B">
        <w:rPr>
          <w:b/>
        </w:rPr>
        <w:t>Remissinstanserna</w:t>
      </w:r>
      <w:r>
        <w:t xml:space="preserve"> yttrar sig inte särskilt om detta.</w:t>
      </w:r>
    </w:p>
    <w:p w14:paraId="286B01C2" w14:textId="77777777" w:rsidR="000E3A6B" w:rsidRDefault="000E3A6B" w:rsidP="000E3A6B">
      <w:pPr>
        <w:pStyle w:val="Brdtextmedindrag"/>
      </w:pPr>
      <w:r w:rsidRPr="004D057B">
        <w:rPr>
          <w:b/>
        </w:rPr>
        <w:t xml:space="preserve">Skälen för regeringens förslag: </w:t>
      </w:r>
      <w:r>
        <w:t>Enligt 51 </w:t>
      </w:r>
      <w:r w:rsidRPr="004D057B">
        <w:t>§ andra stycket person</w:t>
      </w:r>
      <w:r>
        <w:softHyphen/>
      </w:r>
      <w:r w:rsidRPr="004D057B">
        <w:t>uppgiftslagen</w:t>
      </w:r>
      <w:r>
        <w:t xml:space="preserve"> </w:t>
      </w:r>
      <w:r w:rsidRPr="004D057B">
        <w:t>får tillsynsmyn</w:t>
      </w:r>
      <w:r>
        <w:t>digheten besluta att ett av myndigheten medde</w:t>
      </w:r>
      <w:r w:rsidRPr="004D057B">
        <w:t xml:space="preserve">lat beslut ska gälla även om det överklagas. </w:t>
      </w:r>
      <w:r>
        <w:t xml:space="preserve">I polisdatalagen </w:t>
      </w:r>
      <w:r w:rsidRPr="004D057B">
        <w:t>finns dock ingen hänvisning til</w:t>
      </w:r>
      <w:r>
        <w:t>l den bestämmelsen, varför tillsynsmyndigheten i </w:t>
      </w:r>
      <w:r w:rsidRPr="004D057B">
        <w:t xml:space="preserve">dag inte har möjlighet att fatta </w:t>
      </w:r>
      <w:r>
        <w:t>interimistiska beslut i förhållande till Säkerhetspolisen</w:t>
      </w:r>
      <w:r w:rsidRPr="004D057B">
        <w:t>.</w:t>
      </w:r>
    </w:p>
    <w:p w14:paraId="2C2F4AF7" w14:textId="77777777" w:rsidR="000E3A6B" w:rsidRDefault="000E3A6B" w:rsidP="000E3A6B">
      <w:pPr>
        <w:pStyle w:val="Brdtextmedindrag"/>
      </w:pPr>
      <w:r w:rsidRPr="00ED2D2B">
        <w:t xml:space="preserve">Som konstaterats </w:t>
      </w:r>
      <w:r>
        <w:t>i avsnitt 15.6.1</w:t>
      </w:r>
      <w:r w:rsidRPr="00ED2D2B">
        <w:t xml:space="preserve"> ska tillsynsmyndigheten tillämpa förv</w:t>
      </w:r>
      <w:r>
        <w:t>altningslagen i sin verksamhet</w:t>
      </w:r>
      <w:r w:rsidRPr="00ED2D2B">
        <w:t xml:space="preserve">. </w:t>
      </w:r>
      <w:r>
        <w:t xml:space="preserve">I 35 § </w:t>
      </w:r>
      <w:r w:rsidRPr="00F610BC">
        <w:t xml:space="preserve">förvaltningslagen föreskrivs när beslut får verkställas. Att ett beslut </w:t>
      </w:r>
      <w:r>
        <w:t xml:space="preserve">har fått </w:t>
      </w:r>
      <w:r w:rsidRPr="00F610BC">
        <w:t>laga kraft är som huvudregel förutsättning för verkställighet. Bestämmelsen innehåller emellertid i andra och tredje styckena vissa undantagssituationer då beslut får verkställas omedelbart.</w:t>
      </w:r>
      <w:r>
        <w:t xml:space="preserve"> </w:t>
      </w:r>
      <w:r w:rsidRPr="00ED2D2B">
        <w:t xml:space="preserve">För att tillsynsmyndigheten inte ska kunna besluta att myndighetens beslut ska gälla </w:t>
      </w:r>
      <w:r>
        <w:t>direkt</w:t>
      </w:r>
      <w:r w:rsidRPr="00ED2D2B">
        <w:t xml:space="preserve">, behöver detta regleras. Det finns därför </w:t>
      </w:r>
      <w:r>
        <w:t>anledning att</w:t>
      </w:r>
      <w:r w:rsidRPr="00ED2D2B">
        <w:t xml:space="preserve"> ta in en bestämmelse i den nya lagen om att tillsynsmyndighetens beslut</w:t>
      </w:r>
      <w:r>
        <w:t>, på samma sätt som i dag,</w:t>
      </w:r>
      <w:r w:rsidRPr="00ED2D2B">
        <w:t xml:space="preserve"> inte ska få verkställas omedelbart.</w:t>
      </w:r>
      <w:r>
        <w:t xml:space="preserve"> Bestämmelsen bör utformas som motsvarande bestämmelse i brottsdatalagen.</w:t>
      </w:r>
    </w:p>
    <w:p w14:paraId="2D5BB741" w14:textId="77777777" w:rsidR="000E3A6B" w:rsidRDefault="000E3A6B" w:rsidP="000E3A6B">
      <w:pPr>
        <w:pStyle w:val="Rubrik2"/>
      </w:pPr>
      <w:bookmarkStart w:id="389" w:name="_Toc9328408"/>
      <w:bookmarkStart w:id="390" w:name="_Toc17451478"/>
      <w:r w:rsidRPr="006D719B">
        <w:t>Säkerhets- och integritetsskyddsnämndens tillsyn</w:t>
      </w:r>
      <w:bookmarkEnd w:id="389"/>
      <w:bookmarkEnd w:id="390"/>
    </w:p>
    <w:p w14:paraId="32920411" w14:textId="77777777" w:rsidR="000E3A6B" w:rsidRPr="00A76360" w:rsidRDefault="000E3A6B" w:rsidP="000E3A6B">
      <w:pPr>
        <w:pStyle w:val="Brdtextram"/>
      </w:pPr>
      <w:r w:rsidRPr="00420062">
        <w:rPr>
          <w:b/>
        </w:rPr>
        <w:t>Regeringens förslag:</w:t>
      </w:r>
      <w:r>
        <w:t xml:space="preserve"> Av lagen om tillsyn över viss brottsbekämpande verksamhet ska det framgå att n</w:t>
      </w:r>
      <w:r w:rsidRPr="006D719B">
        <w:t>ämnde</w:t>
      </w:r>
      <w:r>
        <w:t>n ska utöva tillsyn över den person</w:t>
      </w:r>
      <w:r w:rsidRPr="006D719B">
        <w:t>uppgiftsbehandling</w:t>
      </w:r>
      <w:r>
        <w:t xml:space="preserve"> som Säkerhetspolisen utför.</w:t>
      </w:r>
    </w:p>
    <w:p w14:paraId="26B2D6A5" w14:textId="77777777" w:rsidR="000E3A6B" w:rsidRPr="00A76360" w:rsidRDefault="000E3A6B" w:rsidP="000E3A6B">
      <w:pPr>
        <w:pStyle w:val="Brdtextmedindrag"/>
        <w:rPr>
          <w:sz w:val="8"/>
          <w:szCs w:val="8"/>
        </w:rPr>
      </w:pPr>
    </w:p>
    <w:p w14:paraId="35E142F2" w14:textId="77777777" w:rsidR="000E3A6B" w:rsidRDefault="000E3A6B" w:rsidP="000E3A6B">
      <w:pPr>
        <w:pStyle w:val="Brdtextmedindrag"/>
      </w:pPr>
      <w:r w:rsidRPr="0006285B">
        <w:rPr>
          <w:b/>
        </w:rPr>
        <w:t>Utredningens förslag</w:t>
      </w:r>
      <w:r>
        <w:t xml:space="preserve"> överensstämmer delvis med regeringens. Utredningen föreslår att till</w:t>
      </w:r>
      <w:r w:rsidRPr="009A650F">
        <w:t>synsområdet</w:t>
      </w:r>
      <w:r>
        <w:t xml:space="preserve"> inte knyt</w:t>
      </w:r>
      <w:r w:rsidRPr="009A650F">
        <w:t xml:space="preserve">s till en uppräkning av författningar. </w:t>
      </w:r>
      <w:r>
        <w:t xml:space="preserve">Utredningen lämnar vidare förslag om att </w:t>
      </w:r>
      <w:r w:rsidRPr="009A650F">
        <w:t xml:space="preserve">nämnden </w:t>
      </w:r>
      <w:r>
        <w:t>ska ha</w:t>
      </w:r>
      <w:r w:rsidRPr="009A650F">
        <w:t xml:space="preserve"> rätt till de uppgifter, upplysning</w:t>
      </w:r>
      <w:r>
        <w:t>ar och information som den behö</w:t>
      </w:r>
      <w:r w:rsidRPr="009A650F">
        <w:t>ver för sin tillsyn</w:t>
      </w:r>
      <w:r>
        <w:t xml:space="preserve"> och att nämnden </w:t>
      </w:r>
      <w:r w:rsidRPr="009A650F">
        <w:t>ska kunna vägra att utföra kontroll på begäran av enskild om begäran är orimlig eller uppenbart ogrundad</w:t>
      </w:r>
      <w:r>
        <w:t>.</w:t>
      </w:r>
    </w:p>
    <w:p w14:paraId="1DD210F0" w14:textId="77777777" w:rsidR="000E3A6B" w:rsidRPr="00B75FF3" w:rsidRDefault="000E3A6B" w:rsidP="000E3A6B">
      <w:pPr>
        <w:pStyle w:val="Brdtextmedindrag"/>
      </w:pPr>
      <w:r w:rsidRPr="00384444">
        <w:rPr>
          <w:b/>
        </w:rPr>
        <w:t>Remissinstanserna</w:t>
      </w:r>
      <w:r>
        <w:t xml:space="preserve">: Både </w:t>
      </w:r>
      <w:r>
        <w:rPr>
          <w:i/>
        </w:rPr>
        <w:t>Säkerhets- och Integritetsskyddsnämnden</w:t>
      </w:r>
      <w:r>
        <w:t xml:space="preserve"> och </w:t>
      </w:r>
      <w:r>
        <w:rPr>
          <w:i/>
        </w:rPr>
        <w:t xml:space="preserve">Datainspektionen </w:t>
      </w:r>
      <w:r>
        <w:t>anför att det bör klargöras om det är nämnden eller inspektionen som ska utföra en kontroll på begäran av en enskild i de fall där Polismyndigheten har övertagit en uppgift som rör nationell säkerhet från Säkerhetspolisen.</w:t>
      </w:r>
    </w:p>
    <w:p w14:paraId="1EE0848E" w14:textId="77777777" w:rsidR="000E3A6B" w:rsidRDefault="000E3A6B" w:rsidP="000E3A6B">
      <w:pPr>
        <w:pStyle w:val="Brdtextmedindrag"/>
      </w:pPr>
      <w:r w:rsidRPr="00384444">
        <w:rPr>
          <w:b/>
        </w:rPr>
        <w:t>Skälen för regeringens förslag</w:t>
      </w:r>
      <w:r>
        <w:rPr>
          <w:b/>
        </w:rPr>
        <w:t xml:space="preserve">: </w:t>
      </w:r>
      <w:r w:rsidRPr="0087146A">
        <w:t xml:space="preserve">Som framgår av </w:t>
      </w:r>
      <w:r w:rsidRPr="00F80384">
        <w:t>avsnitt 15.1.1</w:t>
      </w:r>
      <w:r>
        <w:t xml:space="preserve"> utövar nämnden i dag tillsyn över den behandling av personuppgifter som utförs av Säkerhetspolisen enligt polisdatalagen. Regeringen har också beslutat att nämnden ska fortsätta att utöva tillsyn över Polismyndighetens personuppgiftsbehandling (</w:t>
      </w:r>
      <w:r w:rsidRPr="00A07B8A">
        <w:t>avsnitt 15.1.2</w:t>
      </w:r>
      <w:r>
        <w:t>). Lagen om tillsyn över viss brottsbekämpande verksamhet har därför ändrats för att anpassas till brottsdatalagen och polisens brottsdatalag</w:t>
      </w:r>
      <w:r w:rsidRPr="00C40CC8">
        <w:t xml:space="preserve"> </w:t>
      </w:r>
      <w:r>
        <w:t xml:space="preserve">(prop. 2017/18:269 s. 280 f.). Eftersom nämnden även fortsättningsvis ska utöva tillsyn över Säkerhetspolisen (avsnitt 15.2) måste den aktuella lagen ändras när Säkerhetspolisens datalag träder i kraft. Ändringen bör utformas på motsvarande sätt som den ändring som gjordes när brottsdatalagen och polisens brottsdatalag trädde i kraft (prop. 2017/18:269 s. 281). Övriga författningsändringar som utredningen föreslår har omhändertagits i nämnda proposition (prop. 2017/18:269 s. 280–282). </w:t>
      </w:r>
    </w:p>
    <w:p w14:paraId="264A0C5C" w14:textId="77777777" w:rsidR="000E3A6B" w:rsidRDefault="000E3A6B" w:rsidP="000E3A6B">
      <w:pPr>
        <w:pStyle w:val="Brdtextmedindrag"/>
      </w:pPr>
      <w:r>
        <w:t xml:space="preserve">Nämnden har i september 2018 inkommit med en framställning om vissa ändringar i lagen om tillsyn över viss brottsbekämpande verksamhet (Ju2018/04361/Å). Det finns inte möjlighet att inom ramen för detta lagstiftningsprojekt behandla framställan. </w:t>
      </w:r>
    </w:p>
    <w:p w14:paraId="01C8F7EC" w14:textId="77777777" w:rsidR="000E3A6B" w:rsidRDefault="000E3A6B" w:rsidP="000E3A6B">
      <w:pPr>
        <w:pStyle w:val="Brdtextmedindrag"/>
      </w:pPr>
      <w:r>
        <w:t>Eftersom det inte föreslås att det införs bestämmelser om kontroll på begäran av enskild i Säkerhetspolisens nya datalag och då en sådan bestämmelse endast finns i lagen om tillsyn över viss brottsbekämpande verksamhet, bör nämnden vara den myndighet som</w:t>
      </w:r>
      <w:r w:rsidRPr="003B5D93">
        <w:t xml:space="preserve"> </w:t>
      </w:r>
      <w:r>
        <w:t xml:space="preserve">utför en kontroll </w:t>
      </w:r>
      <w:r w:rsidRPr="003B5D93">
        <w:t>på begäran av en enskild i de fall</w:t>
      </w:r>
      <w:r>
        <w:t xml:space="preserve"> där</w:t>
      </w:r>
      <w:r w:rsidRPr="003B5D93">
        <w:t xml:space="preserve"> Polismyndigheten har övertagit en </w:t>
      </w:r>
      <w:r>
        <w:t>arbets</w:t>
      </w:r>
      <w:r w:rsidRPr="003B5D93">
        <w:t>uppgift som rör nationell säkerhet från Säkerhetspolisen.</w:t>
      </w:r>
      <w:r>
        <w:t xml:space="preserve"> </w:t>
      </w:r>
    </w:p>
    <w:p w14:paraId="15DBCBB0" w14:textId="77777777" w:rsidR="000E3A6B" w:rsidRPr="006D719B" w:rsidRDefault="000E3A6B" w:rsidP="000E3A6B">
      <w:pPr>
        <w:pStyle w:val="Brdtextmedindrag"/>
        <w:sectPr w:rsidR="000E3A6B" w:rsidRPr="006D719B" w:rsidSect="00155500">
          <w:headerReference w:type="even" r:id="rId92"/>
          <w:headerReference w:type="default" r:id="rId93"/>
          <w:footerReference w:type="even" r:id="rId94"/>
          <w:footerReference w:type="default" r:id="rId95"/>
          <w:footerReference w:type="first" r:id="rId96"/>
          <w:type w:val="continuous"/>
          <w:pgSz w:w="9356" w:h="13721" w:code="9"/>
          <w:pgMar w:top="794" w:right="2438" w:bottom="1191" w:left="1021" w:header="0" w:footer="709" w:gutter="0"/>
          <w:cols w:space="708"/>
          <w:docGrid w:linePitch="360"/>
        </w:sectPr>
      </w:pPr>
    </w:p>
    <w:p w14:paraId="2C21E633" w14:textId="77777777" w:rsidR="000E3A6B" w:rsidRDefault="000E3A6B" w:rsidP="000E3A6B">
      <w:pPr>
        <w:pStyle w:val="Rubrik1"/>
      </w:pPr>
      <w:bookmarkStart w:id="391" w:name="_Toc9328409"/>
      <w:bookmarkStart w:id="392" w:name="_Toc17451479"/>
      <w:r w:rsidRPr="006D5D7F">
        <w:t>Sanktioner, skadestånd och rättsmedel</w:t>
      </w:r>
      <w:bookmarkEnd w:id="391"/>
      <w:bookmarkEnd w:id="392"/>
    </w:p>
    <w:p w14:paraId="2B88F30B" w14:textId="77777777" w:rsidR="000E3A6B" w:rsidRDefault="000E3A6B" w:rsidP="000E3A6B">
      <w:pPr>
        <w:pStyle w:val="Rubrik2"/>
        <w:spacing w:before="0"/>
      </w:pPr>
      <w:bookmarkStart w:id="393" w:name="_Toc9328410"/>
      <w:bookmarkStart w:id="394" w:name="_Toc17451480"/>
      <w:r>
        <w:t>Ingen straffbestämmelse i den nya lagen</w:t>
      </w:r>
      <w:bookmarkEnd w:id="393"/>
      <w:bookmarkEnd w:id="394"/>
    </w:p>
    <w:p w14:paraId="3FE0AF88" w14:textId="77777777" w:rsidR="000E3A6B" w:rsidRPr="00A76360" w:rsidRDefault="000E3A6B" w:rsidP="000E3A6B">
      <w:pPr>
        <w:pStyle w:val="Brdtextram"/>
      </w:pPr>
      <w:r w:rsidRPr="00420062">
        <w:rPr>
          <w:b/>
        </w:rPr>
        <w:t xml:space="preserve">Regeringens </w:t>
      </w:r>
      <w:r>
        <w:rPr>
          <w:b/>
        </w:rPr>
        <w:t>bedömning</w:t>
      </w:r>
      <w:r w:rsidRPr="00420062">
        <w:rPr>
          <w:b/>
        </w:rPr>
        <w:t>:</w:t>
      </w:r>
      <w:r>
        <w:t xml:space="preserve"> </w:t>
      </w:r>
      <w:r w:rsidRPr="006D5D7F">
        <w:t>Överträdel</w:t>
      </w:r>
      <w:r>
        <w:t>ser av bestämmelserna om per</w:t>
      </w:r>
      <w:r>
        <w:softHyphen/>
        <w:t>sonuppgifts</w:t>
      </w:r>
      <w:r w:rsidRPr="006D5D7F">
        <w:t xml:space="preserve">behandling bör inte vara </w:t>
      </w:r>
      <w:r>
        <w:t>straffsanktionerade</w:t>
      </w:r>
      <w:r w:rsidRPr="006D5D7F">
        <w:t xml:space="preserve"> utöver vad som gäller enligt brottsbalken.</w:t>
      </w:r>
    </w:p>
    <w:p w14:paraId="29BAD9A3" w14:textId="77777777" w:rsidR="000E3A6B" w:rsidRPr="00A76360" w:rsidRDefault="000E3A6B" w:rsidP="000E3A6B">
      <w:pPr>
        <w:pStyle w:val="Brdtextmedindrag"/>
        <w:rPr>
          <w:sz w:val="8"/>
          <w:szCs w:val="8"/>
        </w:rPr>
      </w:pPr>
    </w:p>
    <w:p w14:paraId="003C04E8" w14:textId="77777777" w:rsidR="000E3A6B" w:rsidRDefault="000E3A6B" w:rsidP="000E3A6B">
      <w:pPr>
        <w:pStyle w:val="Brdtextmedindrag"/>
      </w:pPr>
      <w:r w:rsidRPr="0006285B">
        <w:rPr>
          <w:b/>
        </w:rPr>
        <w:t xml:space="preserve">Utredningens </w:t>
      </w:r>
      <w:r>
        <w:rPr>
          <w:b/>
        </w:rPr>
        <w:t>bedömning</w:t>
      </w:r>
      <w:r>
        <w:t xml:space="preserve"> överensstämmer med regeringens.</w:t>
      </w:r>
    </w:p>
    <w:p w14:paraId="1994DEB9" w14:textId="77777777" w:rsidR="000E3A6B" w:rsidRDefault="000E3A6B" w:rsidP="000E3A6B">
      <w:pPr>
        <w:pStyle w:val="Brdtextmedindrag"/>
      </w:pPr>
      <w:r w:rsidRPr="00B27B6F">
        <w:rPr>
          <w:b/>
        </w:rPr>
        <w:t>Remissinstanserna</w:t>
      </w:r>
      <w:r>
        <w:rPr>
          <w:b/>
        </w:rPr>
        <w:t xml:space="preserve"> </w:t>
      </w:r>
      <w:r>
        <w:t>yttrar sig inte särskilt i denna del.</w:t>
      </w:r>
    </w:p>
    <w:p w14:paraId="7F3119A6" w14:textId="77777777" w:rsidR="000E3A6B" w:rsidRDefault="000E3A6B" w:rsidP="000E3A6B">
      <w:pPr>
        <w:pStyle w:val="Brdtextmedindrag"/>
      </w:pPr>
      <w:r w:rsidRPr="001F121D">
        <w:rPr>
          <w:b/>
        </w:rPr>
        <w:t xml:space="preserve">Skälen för regeringens bedömning: </w:t>
      </w:r>
      <w:r w:rsidRPr="001F121D">
        <w:t>Straffrättsligt ansvar enligt brottsbalken kan utkrävas för vissa gärningar som innefattar otillåten hantering av personuppgifter, t.ex. olaga integritetsintrång enligt 4 kap. 6 § c, dataintrång enligt 4 kap. 9 c § och tjänstefel enligt 20 kap. 1 </w:t>
      </w:r>
      <w:r>
        <w:t>§</w:t>
      </w:r>
      <w:r w:rsidRPr="001F121D">
        <w:t xml:space="preserve">. </w:t>
      </w:r>
      <w:r>
        <w:t>Mot den bakgrunden gällde den bestämmelse om straffansvar vid felaktig per</w:t>
      </w:r>
      <w:r>
        <w:softHyphen/>
        <w:t xml:space="preserve">sonuppgiftsbehandling som fanns i 49 § </w:t>
      </w:r>
      <w:r w:rsidRPr="0061693F">
        <w:t>personuppgiftslagen</w:t>
      </w:r>
      <w:r>
        <w:t xml:space="preserve"> (1998:204)</w:t>
      </w:r>
      <w:r w:rsidRPr="0061693F">
        <w:t xml:space="preserve"> </w:t>
      </w:r>
      <w:r>
        <w:t>inte i Säkerhetspolisens verksamhet (Integritet och effektivitet i polisens brottsbe</w:t>
      </w:r>
      <w:r>
        <w:softHyphen/>
        <w:t xml:space="preserve">kämpande verksamhet, </w:t>
      </w:r>
      <w:r w:rsidRPr="009C14BE">
        <w:t>prop. 2009/10:85</w:t>
      </w:r>
      <w:r>
        <w:t>,</w:t>
      </w:r>
      <w:r w:rsidRPr="009C14BE">
        <w:t xml:space="preserve"> s.</w:t>
      </w:r>
      <w:r>
        <w:t> </w:t>
      </w:r>
      <w:r w:rsidRPr="009C14BE">
        <w:t>91).</w:t>
      </w:r>
      <w:r>
        <w:t xml:space="preserve"> </w:t>
      </w:r>
    </w:p>
    <w:p w14:paraId="19B1F797" w14:textId="77777777" w:rsidR="000E3A6B" w:rsidRPr="001F121D" w:rsidRDefault="000E3A6B" w:rsidP="000E3A6B">
      <w:pPr>
        <w:pStyle w:val="Brdtextmedindrag"/>
      </w:pPr>
      <w:r w:rsidRPr="001F121D">
        <w:t>I lagen (1994:260) om offent</w:t>
      </w:r>
      <w:r w:rsidRPr="001F121D">
        <w:softHyphen/>
        <w:t>lig anställning finns bestämmelser om disciplinansvar som kan aktualiseras om någon bryter mot be</w:t>
      </w:r>
      <w:r w:rsidRPr="001F121D">
        <w:softHyphen/>
        <w:t>stämmel</w:t>
      </w:r>
      <w:r>
        <w:softHyphen/>
      </w:r>
      <w:r w:rsidRPr="001F121D">
        <w:t>serna om personuppgiftsbehandling. Disciplinansvar förutsätter att den misstänkta gärningen inte ska anmälas till åtal eller, om den redan prö</w:t>
      </w:r>
      <w:r>
        <w:softHyphen/>
      </w:r>
      <w:r w:rsidRPr="001F121D">
        <w:t xml:space="preserve">vats straffrättsligt, att den inte har ansetts vara något brott av annat skäl än bristande bevisning. </w:t>
      </w:r>
    </w:p>
    <w:p w14:paraId="5B741254" w14:textId="77777777" w:rsidR="000E3A6B" w:rsidRDefault="000E3A6B" w:rsidP="000E3A6B">
      <w:pPr>
        <w:pStyle w:val="Brdtextmedindrag"/>
      </w:pPr>
      <w:r>
        <w:t>Varken i brottsdatalagen (</w:t>
      </w:r>
      <w:r w:rsidRPr="001569B6">
        <w:t>2018:</w:t>
      </w:r>
      <w:r>
        <w:t>1177) eller i dataskyddslagen finns det någon straffbestämmelse. I förarbetena till brotts</w:t>
      </w:r>
      <w:r>
        <w:softHyphen/>
        <w:t xml:space="preserve">datalagen uttalas att en kriminalisering motsvarande den som tidigare fanns i 49 § personuppgiftslagen inte skulle vara en lämplig sanktion, </w:t>
      </w:r>
      <w:r w:rsidRPr="00DB0EF7">
        <w:t>eftersom den i huvudsak skulle träffa andra än personuppgiftsansvariga och personuppgiftsbiträden</w:t>
      </w:r>
      <w:r>
        <w:t>. Straffansvaret skulle i första hand träffa den som faktiskt felbehandlat personuppgifterna, vilket i de flesta fall torde vara en person i underordnad ställning som kanske av oförstånd eller okunskap inte följt reglerna om personuppgifts</w:t>
      </w:r>
      <w:r>
        <w:softHyphen/>
        <w:t>behandling. Överträdelser kan dessutom vara resultatet av flera personers agerande och underlåten</w:t>
      </w:r>
      <w:r>
        <w:softHyphen/>
        <w:t>het. Enligt regeringen blir det då svårt att visa var skulden ligger och vad som lett till överträdelsen. Man valde därför en annan sanktionsform som skulle träffa den personuppgiftsansvarige (Brottsdatalag, prop. 2017/18:232, s. 312).</w:t>
      </w:r>
    </w:p>
    <w:p w14:paraId="0EEFFC62" w14:textId="77777777" w:rsidR="000E3A6B" w:rsidRDefault="000E3A6B" w:rsidP="000E3A6B">
      <w:pPr>
        <w:pStyle w:val="Brdtextmedindrag"/>
      </w:pPr>
      <w:r>
        <w:t>De skäl mot en straffbestämmelse som framförs i förarbetena till brottsdatalagen gör sig gällande även för Säkerhetspolisen. Mot den bak</w:t>
      </w:r>
      <w:r>
        <w:softHyphen/>
        <w:t>grunden och då Säkerhetspolisens behandling av personuppgifter enligt polisdatalagen inte är straffsanktionerad och det inte heller finns någon straffbestämmelse i dataskyddslagen, bör någon sådan bestämmelse inte tas in i den nya lagen.</w:t>
      </w:r>
    </w:p>
    <w:p w14:paraId="27B1E33E" w14:textId="77777777" w:rsidR="000E3A6B" w:rsidRDefault="000E3A6B" w:rsidP="000E3A6B">
      <w:pPr>
        <w:pStyle w:val="Rubrik2"/>
      </w:pPr>
      <w:bookmarkStart w:id="395" w:name="_Toc9328411"/>
      <w:bookmarkStart w:id="396" w:name="_Toc17451481"/>
      <w:r>
        <w:t>Sanktionsavgift bör inte få tas ut</w:t>
      </w:r>
      <w:bookmarkEnd w:id="395"/>
      <w:bookmarkEnd w:id="396"/>
    </w:p>
    <w:p w14:paraId="6E67785E" w14:textId="77777777" w:rsidR="000E3A6B" w:rsidRPr="00A76360" w:rsidRDefault="000E3A6B" w:rsidP="000E3A6B">
      <w:pPr>
        <w:pStyle w:val="Brdtextram"/>
      </w:pPr>
      <w:r w:rsidRPr="00420062">
        <w:rPr>
          <w:b/>
        </w:rPr>
        <w:t xml:space="preserve">Regeringens </w:t>
      </w:r>
      <w:r>
        <w:rPr>
          <w:b/>
        </w:rPr>
        <w:t>bedömning</w:t>
      </w:r>
      <w:r w:rsidRPr="00420062">
        <w:rPr>
          <w:b/>
        </w:rPr>
        <w:t>:</w:t>
      </w:r>
      <w:r>
        <w:rPr>
          <w:b/>
        </w:rPr>
        <w:t xml:space="preserve"> </w:t>
      </w:r>
      <w:r w:rsidRPr="00FF0312">
        <w:t>Det bör inte tas in bestämmelser om sank</w:t>
      </w:r>
      <w:r>
        <w:softHyphen/>
      </w:r>
      <w:r w:rsidRPr="00FF0312">
        <w:t>tionsavgift i den nya lagen.</w:t>
      </w:r>
    </w:p>
    <w:p w14:paraId="1281ACDB" w14:textId="77777777" w:rsidR="000E3A6B" w:rsidRPr="00A76360" w:rsidRDefault="000E3A6B" w:rsidP="000E3A6B">
      <w:pPr>
        <w:pStyle w:val="Brdtextmedindrag"/>
        <w:rPr>
          <w:sz w:val="8"/>
          <w:szCs w:val="8"/>
        </w:rPr>
      </w:pPr>
    </w:p>
    <w:p w14:paraId="13D10708" w14:textId="77777777" w:rsidR="000E3A6B" w:rsidRDefault="000E3A6B" w:rsidP="000E3A6B">
      <w:pPr>
        <w:pStyle w:val="Brdtextmedindrag"/>
      </w:pPr>
      <w:r w:rsidRPr="0006285B">
        <w:rPr>
          <w:b/>
        </w:rPr>
        <w:t>Utredningens förslag</w:t>
      </w:r>
      <w:r>
        <w:rPr>
          <w:b/>
        </w:rPr>
        <w:t xml:space="preserve"> </w:t>
      </w:r>
      <w:r>
        <w:t>överensstämmer med regeringens.</w:t>
      </w:r>
    </w:p>
    <w:p w14:paraId="55077D98" w14:textId="77777777" w:rsidR="000E3A6B" w:rsidRDefault="000E3A6B" w:rsidP="000E3A6B">
      <w:pPr>
        <w:pStyle w:val="Brdtextmedindrag"/>
      </w:pPr>
      <w:r w:rsidRPr="00430FF4">
        <w:rPr>
          <w:b/>
        </w:rPr>
        <w:t>Remissinstanserna:</w:t>
      </w:r>
      <w:r>
        <w:rPr>
          <w:b/>
        </w:rPr>
        <w:t xml:space="preserve"> </w:t>
      </w:r>
      <w:r>
        <w:t xml:space="preserve">Endast </w:t>
      </w:r>
      <w:r>
        <w:rPr>
          <w:i/>
        </w:rPr>
        <w:t xml:space="preserve">Datainspektionen </w:t>
      </w:r>
      <w:r>
        <w:t>yttrar sig i denna del och anför att skälen för ett enhetligt sanktionssystem är så starka att en bestämmelse om sanktionsavgift bör tas in i den nya lagen.</w:t>
      </w:r>
    </w:p>
    <w:p w14:paraId="1B6A1932" w14:textId="77777777" w:rsidR="000E3A6B" w:rsidRDefault="000E3A6B" w:rsidP="000E3A6B">
      <w:pPr>
        <w:pStyle w:val="Rubrik4utannumrering"/>
      </w:pPr>
      <w:r>
        <w:t>Skäl för regeringens bedömning</w:t>
      </w:r>
    </w:p>
    <w:p w14:paraId="505558FF" w14:textId="77777777" w:rsidR="000E3A6B" w:rsidRDefault="000E3A6B" w:rsidP="000E3A6B">
      <w:pPr>
        <w:pStyle w:val="Rubrik5utannumrering"/>
        <w:spacing w:before="0"/>
      </w:pPr>
      <w:r>
        <w:t>Nuvarande reglering</w:t>
      </w:r>
    </w:p>
    <w:p w14:paraId="75441390" w14:textId="77777777" w:rsidR="000E3A6B" w:rsidRDefault="000E3A6B" w:rsidP="000E3A6B">
      <w:pPr>
        <w:pStyle w:val="Brdtext"/>
      </w:pPr>
      <w:r>
        <w:t>I</w:t>
      </w:r>
      <w:r w:rsidRPr="005E1D8B">
        <w:t xml:space="preserve"> 44 och 45 §§</w:t>
      </w:r>
      <w:r>
        <w:t xml:space="preserve"> personuppgiftslagen finns</w:t>
      </w:r>
      <w:r w:rsidRPr="005E1D8B">
        <w:t xml:space="preserve"> bestämmelser som ger tillsynsmyndigheten rätt att vid vite förbjuda behandling på annat sätt än genom lagring. Vidare får till</w:t>
      </w:r>
      <w:r>
        <w:softHyphen/>
      </w:r>
      <w:r w:rsidRPr="005E1D8B">
        <w:t>synsmyndigheten enligt 47 § hos domstol ansöka om att personuppgifter som behandlats på olagligt sätt ska utplånas. Regleringen i 44, 45 och 47 §§ gäller för Säkerhetspolisen genom hänvisning</w:t>
      </w:r>
      <w:r>
        <w:t>ar</w:t>
      </w:r>
      <w:r w:rsidRPr="005E1D8B">
        <w:t xml:space="preserve"> i 2 kap. 2 § </w:t>
      </w:r>
      <w:r w:rsidRPr="00235AD7">
        <w:t xml:space="preserve">första stycket 11 </w:t>
      </w:r>
      <w:r w:rsidRPr="005E1D8B">
        <w:t>och 6 kap. 4 § polisdatalagen</w:t>
      </w:r>
      <w:r>
        <w:t xml:space="preserve"> (2010:361)</w:t>
      </w:r>
      <w:r w:rsidRPr="005E1D8B">
        <w:t>. Av 2 kap. 2 § fjärde stycket polisdatalagen framgår emellertid att förbud enligt 44 eller 45 § personuppgiftslagen inte får förenas med</w:t>
      </w:r>
      <w:r>
        <w:t xml:space="preserve"> vite. I förarbe</w:t>
      </w:r>
      <w:r>
        <w:softHyphen/>
        <w:t>tena motiveras</w:t>
      </w:r>
      <w:r w:rsidRPr="005E1D8B">
        <w:rPr>
          <w:rFonts w:ascii="OrigGarmnd BT" w:hAnsi="OrigGarmnd BT"/>
          <w:sz w:val="22"/>
        </w:rPr>
        <w:t xml:space="preserve"> </w:t>
      </w:r>
      <w:r w:rsidRPr="005E1D8B">
        <w:t xml:space="preserve">undantaget med att vite inte bör användas </w:t>
      </w:r>
      <w:r>
        <w:t>mellan statliga myndigheter (prop. </w:t>
      </w:r>
      <w:r w:rsidRPr="005E1D8B">
        <w:t>2009/10:85 s. 90).</w:t>
      </w:r>
    </w:p>
    <w:p w14:paraId="4FAF6EDA" w14:textId="77777777" w:rsidR="000E3A6B" w:rsidRDefault="000E3A6B" w:rsidP="000E3A6B">
      <w:pPr>
        <w:pStyle w:val="Rubrik5utannumrering"/>
      </w:pPr>
      <w:r>
        <w:t>Ett nytt sanktionssystem i brottsdatalagen</w:t>
      </w:r>
    </w:p>
    <w:p w14:paraId="183C7EA2" w14:textId="77777777" w:rsidR="000E3A6B" w:rsidRDefault="000E3A6B" w:rsidP="000E3A6B">
      <w:pPr>
        <w:pStyle w:val="Brdtext"/>
      </w:pPr>
      <w:r>
        <w:t>I brottsdatalagen finns bestämmelser om en ny administrativ sanktion – sanktionsavgift. Enligt 6 kap. 1 och 2 §§ får en sanktionsavgift tas ut av en personuppgiftsansvarig och ett personuppgiftsbiträde vid överträdelser av vissa bestämmelser i lagen. Ansvaret är strikt, vilket innebär att det varken krävs uppsåt eller oaktsamhet för att sanktionsavgiften ska kunna tas ut. Enligt 6 kap. 6 § är det tillsynsmyndigheten som fattar beslut om sanktions</w:t>
      </w:r>
      <w:r>
        <w:softHyphen/>
        <w:t xml:space="preserve">avgift. </w:t>
      </w:r>
      <w:r w:rsidRPr="007E1043">
        <w:t>Även registerförfattningarna föreskriver att en sanktionsavgift får tas ut av den personuppgiftsansvarige vid överträdelser av v</w:t>
      </w:r>
      <w:r>
        <w:t>issa bestämmelser i lagarna (se exempelvis</w:t>
      </w:r>
      <w:r w:rsidRPr="007E1043">
        <w:t xml:space="preserve"> 7</w:t>
      </w:r>
      <w:r>
        <w:t> </w:t>
      </w:r>
      <w:r w:rsidRPr="007E1043">
        <w:t>kap. 1</w:t>
      </w:r>
      <w:r>
        <w:t> </w:t>
      </w:r>
      <w:r w:rsidRPr="007E1043">
        <w:t>§ polis</w:t>
      </w:r>
      <w:r>
        <w:t>ens brottsdatalag</w:t>
      </w:r>
      <w:r w:rsidRPr="007E1043">
        <w:t>).</w:t>
      </w:r>
    </w:p>
    <w:p w14:paraId="63D2D3BB" w14:textId="77777777" w:rsidR="000E3A6B" w:rsidRPr="00E166CD" w:rsidRDefault="000E3A6B" w:rsidP="000E3A6B">
      <w:pPr>
        <w:pStyle w:val="Rubrik5utannumrering"/>
      </w:pPr>
      <w:r w:rsidRPr="00E166CD">
        <w:t>Sanktionsavgift bör inte kunna tas ut av Säkerhetspolisen</w:t>
      </w:r>
    </w:p>
    <w:p w14:paraId="2A11A6B2" w14:textId="77777777" w:rsidR="000E3A6B" w:rsidRPr="00E166CD" w:rsidRDefault="000E3A6B" w:rsidP="000E3A6B">
      <w:pPr>
        <w:pStyle w:val="Brdtextmedindrag"/>
        <w:ind w:firstLine="0"/>
      </w:pPr>
      <w:r w:rsidRPr="00E166CD">
        <w:t xml:space="preserve">Frågan är om det bör införas ett sanktionssystem som motsvarar det i brottsdatalagen </w:t>
      </w:r>
      <w:r>
        <w:t xml:space="preserve">även </w:t>
      </w:r>
      <w:r w:rsidRPr="00E166CD">
        <w:t xml:space="preserve">för Säkerhetspolisen. Säkerhetspolisen ska tillämpa brottsdatalagen och </w:t>
      </w:r>
      <w:r>
        <w:t>polisens brottsdatalag</w:t>
      </w:r>
      <w:r w:rsidRPr="00E378DA">
        <w:t xml:space="preserve"> </w:t>
      </w:r>
      <w:r>
        <w:t>i vissa fall (</w:t>
      </w:r>
      <w:r w:rsidRPr="009929BF">
        <w:t>avsnitt </w:t>
      </w:r>
      <w:r>
        <w:t>7.5)</w:t>
      </w:r>
      <w:r w:rsidRPr="00E166CD">
        <w:t>. Myndigheten komm</w:t>
      </w:r>
      <w:r>
        <w:t>er då att omfattas av sanktions</w:t>
      </w:r>
      <w:r w:rsidRPr="00E166CD">
        <w:t>systemet i de lagarna. Även dataskyddsförordningen föreskriver att administrativa sanktions</w:t>
      </w:r>
      <w:r>
        <w:softHyphen/>
      </w:r>
      <w:r w:rsidRPr="00E166CD">
        <w:t>avgifter ska kunna tas ut vid överträdelse av bestämmelser om person</w:t>
      </w:r>
      <w:r>
        <w:softHyphen/>
      </w:r>
      <w:r w:rsidRPr="00E166CD">
        <w:t xml:space="preserve">uppgiftsbehandling. </w:t>
      </w:r>
    </w:p>
    <w:p w14:paraId="0234B483" w14:textId="77777777" w:rsidR="000E3A6B" w:rsidRPr="00E166CD" w:rsidRDefault="000E3A6B" w:rsidP="000E3A6B">
      <w:pPr>
        <w:pStyle w:val="Brdtextmedindrag"/>
      </w:pPr>
      <w:bookmarkStart w:id="397" w:name="_Hlk8655297"/>
      <w:r w:rsidRPr="00E166CD">
        <w:t xml:space="preserve">Huvudskälet till att </w:t>
      </w:r>
      <w:r>
        <w:t>regeringen föreslog</w:t>
      </w:r>
      <w:r w:rsidRPr="00E166CD">
        <w:t xml:space="preserve"> att sanktionsavgift sk</w:t>
      </w:r>
      <w:r>
        <w:t>ulle</w:t>
      </w:r>
      <w:r w:rsidRPr="00E166CD">
        <w:t xml:space="preserve"> kunna tas ut av behöriga myndigheter</w:t>
      </w:r>
      <w:r>
        <w:t xml:space="preserve"> i brottsdatalagen var</w:t>
      </w:r>
      <w:r w:rsidRPr="00E166CD">
        <w:t xml:space="preserve"> att motsva</w:t>
      </w:r>
      <w:r>
        <w:softHyphen/>
        <w:t>rande sank</w:t>
      </w:r>
      <w:r w:rsidRPr="00E166CD">
        <w:t xml:space="preserve">tionssystem gäller enligt dataskyddsförordningen. Eftersom de </w:t>
      </w:r>
      <w:r>
        <w:t>be</w:t>
      </w:r>
      <w:r w:rsidRPr="00E166CD">
        <w:t xml:space="preserve">höriga myndigheterna </w:t>
      </w:r>
      <w:r>
        <w:t>tillämpar</w:t>
      </w:r>
      <w:r w:rsidRPr="00E166CD">
        <w:t xml:space="preserve"> båda regelverken </w:t>
      </w:r>
      <w:r>
        <w:t>finns</w:t>
      </w:r>
      <w:r w:rsidRPr="00E166CD">
        <w:t xml:space="preserve"> det fördelar med en enhetlig reglering</w:t>
      </w:r>
      <w:bookmarkEnd w:id="397"/>
      <w:r w:rsidRPr="00E166CD">
        <w:t xml:space="preserve">. För flera av myndigheterna </w:t>
      </w:r>
      <w:r>
        <w:t xml:space="preserve">regleras också </w:t>
      </w:r>
      <w:r w:rsidRPr="00E166CD">
        <w:t>en större del av personuppgiftsbehandlingen av dataskyddsförordningen</w:t>
      </w:r>
      <w:r>
        <w:t>. Det gäller Skatteverket, Tull</w:t>
      </w:r>
      <w:r w:rsidRPr="00E166CD">
        <w:t>verket och domstolarna. Även Polismyndig</w:t>
      </w:r>
      <w:r>
        <w:softHyphen/>
      </w:r>
      <w:r w:rsidRPr="00E166CD">
        <w:t>heten tillämpa</w:t>
      </w:r>
      <w:r>
        <w:t>r</w:t>
      </w:r>
      <w:r w:rsidRPr="00E166CD" w:rsidDel="00C95F41">
        <w:t xml:space="preserve"> </w:t>
      </w:r>
      <w:r w:rsidRPr="00E166CD">
        <w:t xml:space="preserve">dataskyddsförordningen. Det </w:t>
      </w:r>
      <w:r>
        <w:t>blev</w:t>
      </w:r>
      <w:r w:rsidRPr="00E166CD">
        <w:t xml:space="preserve"> då svårt att motivera att helt olika sanktionssystem sk</w:t>
      </w:r>
      <w:r>
        <w:t>ulle</w:t>
      </w:r>
      <w:r w:rsidRPr="00E166CD">
        <w:t xml:space="preserve"> gälla beroende på om brottsdatalagen eller förordn</w:t>
      </w:r>
      <w:r>
        <w:t>ingen är tillämplig vid överträ</w:t>
      </w:r>
      <w:r w:rsidRPr="00E166CD">
        <w:t>delser som är likartade och som därför kan antas motivera samma sanktion (</w:t>
      </w:r>
      <w:r>
        <w:t>prop. 2017/18:232 s. 311–317)</w:t>
      </w:r>
      <w:r w:rsidRPr="00E166CD">
        <w:t>.</w:t>
      </w:r>
    </w:p>
    <w:p w14:paraId="3AFDC1C2" w14:textId="77777777" w:rsidR="000E3A6B" w:rsidRPr="00E166CD" w:rsidRDefault="000E3A6B" w:rsidP="000E3A6B">
      <w:pPr>
        <w:pStyle w:val="Brdtextmedindrag"/>
      </w:pPr>
      <w:r w:rsidRPr="00E166CD">
        <w:t>Säkerhetspolisen kommer att tillämpa dataskyddsförordningen i en be</w:t>
      </w:r>
      <w:r>
        <w:softHyphen/>
      </w:r>
      <w:r w:rsidRPr="00E166CD">
        <w:t xml:space="preserve">gränsad del av verksamheten </w:t>
      </w:r>
      <w:r>
        <w:t>som är av intern och administra</w:t>
      </w:r>
      <w:r w:rsidRPr="00E166CD">
        <w:t xml:space="preserve">tiv karaktär. Det är också bara i speciella fall som myndigheten kommer att tillämpa brottsdatalagen och </w:t>
      </w:r>
      <w:r>
        <w:t>polisens brottsdatalag</w:t>
      </w:r>
      <w:r w:rsidRPr="00E166CD">
        <w:t xml:space="preserve">. </w:t>
      </w:r>
      <w:bookmarkStart w:id="398" w:name="_Hlk8655326"/>
      <w:r w:rsidRPr="00E166CD">
        <w:t>Skälen för ett enhetligt sanktionssystem gör sig därför inte gällande på samma sätt i Säkerhetspolisens verksam</w:t>
      </w:r>
      <w:r>
        <w:t>het. Eftersom Säkerhets</w:t>
      </w:r>
      <w:r w:rsidRPr="00E166CD">
        <w:t>polisens verksamhet som rör nationell säkerhet inte omfattas av dataskyddsdirektivets ell</w:t>
      </w:r>
      <w:r>
        <w:t>er dataskyddsförordningens tillämpningsområde är regeringen</w:t>
      </w:r>
      <w:r w:rsidRPr="00E166CD">
        <w:t xml:space="preserve"> inte heller bunden av de krav på sanktioner som ställs i dessa rättsakter.</w:t>
      </w:r>
    </w:p>
    <w:bookmarkEnd w:id="398"/>
    <w:p w14:paraId="33FF03D9" w14:textId="77777777" w:rsidR="000E3A6B" w:rsidRPr="00E166CD" w:rsidRDefault="000E3A6B" w:rsidP="000E3A6B">
      <w:pPr>
        <w:pStyle w:val="Brdtextmedindrag"/>
      </w:pPr>
      <w:r w:rsidRPr="00E166CD">
        <w:t>Dataskyddskonventionen, som</w:t>
      </w:r>
      <w:r>
        <w:t xml:space="preserve"> även omfattar personuppgiftsbe</w:t>
      </w:r>
      <w:r w:rsidRPr="00E166CD">
        <w:t>hand</w:t>
      </w:r>
      <w:r>
        <w:softHyphen/>
      </w:r>
      <w:r w:rsidRPr="00E166CD">
        <w:t>ling som rör nationell säkerhet</w:t>
      </w:r>
      <w:r>
        <w:t xml:space="preserve"> (</w:t>
      </w:r>
      <w:r w:rsidRPr="009929BF">
        <w:t>avsnitt </w:t>
      </w:r>
      <w:r>
        <w:t>5.1)</w:t>
      </w:r>
      <w:r w:rsidRPr="00E166CD">
        <w:t>, ställer krav på att det ska fin</w:t>
      </w:r>
      <w:r w:rsidRPr="00E166CD">
        <w:softHyphen/>
        <w:t>nas lämpliga sanktioner för övertr</w:t>
      </w:r>
      <w:r>
        <w:t>ädelser av bestämmelser om data</w:t>
      </w:r>
      <w:r w:rsidRPr="00E166CD">
        <w:t>skydd. I konventionen anges dock inte vilka krav som ställs på sådana sanktio</w:t>
      </w:r>
      <w:r>
        <w:softHyphen/>
      </w:r>
      <w:r w:rsidRPr="00E166CD">
        <w:t xml:space="preserve">ner. </w:t>
      </w:r>
      <w:r>
        <w:t>Regeringen delar utredningens bedömning att k</w:t>
      </w:r>
      <w:r w:rsidRPr="00E166CD">
        <w:t xml:space="preserve">onventionens krav på sanktioner inte </w:t>
      </w:r>
      <w:r>
        <w:t>är lika långtgående som data</w:t>
      </w:r>
      <w:r w:rsidRPr="00E166CD">
        <w:t>skyddsdirektivets och datasky</w:t>
      </w:r>
      <w:r>
        <w:t xml:space="preserve">ddsförordningens krav. </w:t>
      </w:r>
      <w:bookmarkStart w:id="399" w:name="_Hlk8655362"/>
      <w:r>
        <w:t>Den nuva</w:t>
      </w:r>
      <w:r w:rsidRPr="00E166CD">
        <w:t>rande regleringen ger möj</w:t>
      </w:r>
      <w:r>
        <w:softHyphen/>
      </w:r>
      <w:r w:rsidRPr="00E166CD">
        <w:t xml:space="preserve">lighet till ersättning genom skadestånd. Vidare kan straffrättsligt ansvar utkrävas enligt brottsbalken. </w:t>
      </w:r>
    </w:p>
    <w:bookmarkEnd w:id="399"/>
    <w:p w14:paraId="59437A8A" w14:textId="77777777" w:rsidR="000E3A6B" w:rsidRPr="00E166CD" w:rsidRDefault="000E3A6B" w:rsidP="000E3A6B">
      <w:pPr>
        <w:pStyle w:val="Brdtextmedindrag"/>
      </w:pPr>
      <w:r w:rsidRPr="00E166CD">
        <w:t xml:space="preserve">I </w:t>
      </w:r>
      <w:r w:rsidRPr="009929BF">
        <w:t>avsnitt </w:t>
      </w:r>
      <w:r>
        <w:t>16.3.2</w:t>
      </w:r>
      <w:r w:rsidRPr="00E166CD">
        <w:t xml:space="preserve"> föreslår </w:t>
      </w:r>
      <w:r>
        <w:t>regeringen</w:t>
      </w:r>
      <w:r w:rsidRPr="00E166CD">
        <w:t xml:space="preserve"> att Säkerhetspolisen ska kunna åläggas skadestånd vid felaktig personuppgiftsbehandling. I </w:t>
      </w:r>
      <w:r w:rsidRPr="0024646E">
        <w:t>avsnitt </w:t>
      </w:r>
      <w:r>
        <w:t>15 diskuteras</w:t>
      </w:r>
      <w:r w:rsidRPr="00E166CD">
        <w:t xml:space="preserve"> h</w:t>
      </w:r>
      <w:r>
        <w:t>ur tillsynen över Säkerhetspoli</w:t>
      </w:r>
      <w:r w:rsidRPr="00E166CD">
        <w:t>sens personuppgiftsbehandling bör utövas och vilka befogenheter tillsynsmyndigheten bör ha. Sanktionssystemet i den nya lagen kommer att motsvara det som gäller i dag.</w:t>
      </w:r>
    </w:p>
    <w:p w14:paraId="0CC0F0C1" w14:textId="77777777" w:rsidR="000E3A6B" w:rsidRDefault="000E3A6B" w:rsidP="000E3A6B">
      <w:pPr>
        <w:pStyle w:val="Brdtextmedindrag"/>
      </w:pPr>
      <w:r>
        <w:t xml:space="preserve">Sammanfattningsvis anser regeringen i likhet med </w:t>
      </w:r>
      <w:r w:rsidRPr="00E166CD">
        <w:t>utredningen</w:t>
      </w:r>
      <w:r>
        <w:t xml:space="preserve"> att </w:t>
      </w:r>
      <w:r w:rsidRPr="00E166CD">
        <w:t>de sanktionsmöjligheter som finns i dag</w:t>
      </w:r>
      <w:r>
        <w:t xml:space="preserve"> är</w:t>
      </w:r>
      <w:r w:rsidRPr="00E166CD">
        <w:t xml:space="preserve"> tillräckliga. </w:t>
      </w:r>
      <w:r>
        <w:t>Eftersom</w:t>
      </w:r>
      <w:r w:rsidRPr="00E166CD">
        <w:t xml:space="preserve"> skälen för ett enhetligt sanktionssystem inte</w:t>
      </w:r>
      <w:r>
        <w:t xml:space="preserve"> heller</w:t>
      </w:r>
      <w:r w:rsidRPr="00E166CD">
        <w:t xml:space="preserve"> har</w:t>
      </w:r>
      <w:r>
        <w:t xml:space="preserve"> samma styrka när det gäller be</w:t>
      </w:r>
      <w:r w:rsidRPr="00E166CD">
        <w:t>handling av personuppgifter som</w:t>
      </w:r>
      <w:r>
        <w:t xml:space="preserve"> rör nationell säkerhet, anser rege</w:t>
      </w:r>
      <w:r>
        <w:softHyphen/>
        <w:t xml:space="preserve">ringen, till skillnad från </w:t>
      </w:r>
      <w:r>
        <w:rPr>
          <w:i/>
        </w:rPr>
        <w:t>Datainspektionen,</w:t>
      </w:r>
      <w:r w:rsidRPr="00E166CD">
        <w:t xml:space="preserve"> att det inte bör införas</w:t>
      </w:r>
      <w:r>
        <w:t xml:space="preserve"> någon möjlighet att ta ut sank</w:t>
      </w:r>
      <w:r w:rsidRPr="00E166CD">
        <w:t>tionsavgift vid överträdelse av bestämmelser i den nya lagen.</w:t>
      </w:r>
    </w:p>
    <w:p w14:paraId="60E0CFD0" w14:textId="77777777" w:rsidR="000E3A6B" w:rsidRPr="005C78DE" w:rsidRDefault="000E3A6B" w:rsidP="000E3A6B">
      <w:pPr>
        <w:pStyle w:val="Rubrik2"/>
      </w:pPr>
      <w:bookmarkStart w:id="400" w:name="_Toc478115055"/>
      <w:bookmarkStart w:id="401" w:name="_Toc507082988"/>
      <w:bookmarkStart w:id="402" w:name="_Toc507088402"/>
      <w:bookmarkStart w:id="403" w:name="_Toc511035692"/>
      <w:bookmarkStart w:id="404" w:name="_Toc9328412"/>
      <w:bookmarkStart w:id="405" w:name="_Toc17451482"/>
      <w:r w:rsidRPr="005C78DE">
        <w:t>Skadestånd</w:t>
      </w:r>
      <w:bookmarkEnd w:id="400"/>
      <w:bookmarkEnd w:id="401"/>
      <w:bookmarkEnd w:id="402"/>
      <w:bookmarkEnd w:id="403"/>
      <w:bookmarkEnd w:id="404"/>
      <w:bookmarkEnd w:id="405"/>
    </w:p>
    <w:p w14:paraId="2B914524" w14:textId="77777777" w:rsidR="000E3A6B" w:rsidRPr="005C78DE" w:rsidRDefault="000E3A6B" w:rsidP="000E3A6B">
      <w:pPr>
        <w:pStyle w:val="Rubrik3"/>
        <w:spacing w:before="0"/>
      </w:pPr>
      <w:bookmarkStart w:id="406" w:name="_Toc478115056"/>
      <w:bookmarkStart w:id="407" w:name="_Toc507082989"/>
      <w:bookmarkStart w:id="408" w:name="_Toc507088403"/>
      <w:bookmarkStart w:id="409" w:name="_Toc511035693"/>
      <w:bookmarkStart w:id="410" w:name="_Toc9328413"/>
      <w:bookmarkStart w:id="411" w:name="_Toc17451483"/>
      <w:r w:rsidRPr="005C78DE">
        <w:t>Det allmännas skadeståndsansvar</w:t>
      </w:r>
      <w:bookmarkEnd w:id="406"/>
      <w:bookmarkEnd w:id="407"/>
      <w:bookmarkEnd w:id="408"/>
      <w:bookmarkEnd w:id="409"/>
      <w:bookmarkEnd w:id="410"/>
      <w:bookmarkEnd w:id="411"/>
    </w:p>
    <w:p w14:paraId="7F16431A" w14:textId="77777777" w:rsidR="000E3A6B" w:rsidRPr="005C78DE" w:rsidRDefault="000E3A6B" w:rsidP="000E3A6B">
      <w:pPr>
        <w:pStyle w:val="Brdtext"/>
      </w:pPr>
      <w:r w:rsidRPr="005C78DE">
        <w:t xml:space="preserve">Enligt </w:t>
      </w:r>
      <w:r w:rsidRPr="002855E8">
        <w:t>3 kap. 2 § skadeståndslagen</w:t>
      </w:r>
      <w:r>
        <w:t> </w:t>
      </w:r>
      <w:r w:rsidRPr="005C78DE">
        <w:t>(1972:207) ska staten eller en kom</w:t>
      </w:r>
      <w:r>
        <w:softHyphen/>
      </w:r>
      <w:r w:rsidRPr="005C78DE">
        <w:t xml:space="preserve">mun ersätta personskada, </w:t>
      </w:r>
      <w:r>
        <w:t>sakskada eller ren förmögenhets</w:t>
      </w:r>
      <w:r w:rsidRPr="005C78DE">
        <w:t>skada som vål</w:t>
      </w:r>
      <w:r>
        <w:softHyphen/>
      </w:r>
      <w:r w:rsidRPr="005C78DE">
        <w:t>las genom fel eller</w:t>
      </w:r>
      <w:r>
        <w:t xml:space="preserve"> försummelse vid myndighetsutöv</w:t>
      </w:r>
      <w:r w:rsidRPr="005C78DE">
        <w:t>ning i verksamhet för vars fullgöran</w:t>
      </w:r>
      <w:r>
        <w:t>de staten eller kommunen sva</w:t>
      </w:r>
      <w:r w:rsidRPr="005C78DE">
        <w:t>rar. Ersättningsskyldighe</w:t>
      </w:r>
      <w:r>
        <w:softHyphen/>
      </w:r>
      <w:r w:rsidRPr="005C78DE">
        <w:t>ten omfattar även ideell skada på grund av att någon genom fel eller för</w:t>
      </w:r>
      <w:r>
        <w:softHyphen/>
      </w:r>
      <w:r w:rsidRPr="005C78DE">
        <w:t>summelse vid myndighetsutövning kränkts på det sätt som anges i 2 kap. 3 § samma lag.</w:t>
      </w:r>
    </w:p>
    <w:p w14:paraId="14193229" w14:textId="77777777" w:rsidR="000E3A6B" w:rsidRPr="005C78DE" w:rsidRDefault="000E3A6B" w:rsidP="000E3A6B">
      <w:pPr>
        <w:pStyle w:val="Brdtextmedindrag"/>
      </w:pPr>
      <w:r w:rsidRPr="005C78DE">
        <w:t xml:space="preserve">I </w:t>
      </w:r>
      <w:r w:rsidRPr="002855E8">
        <w:t>2 kap. 3 §</w:t>
      </w:r>
      <w:r w:rsidRPr="005C78DE">
        <w:t xml:space="preserve"> skadeståndslagen föreskrivs att den som allvarligt kränker någon annan genom brott som innefattar ett angrepp mot dennes person, frihet, frid eller ära ska ersätta den skada som kränkningen innebär. Ideellt skade</w:t>
      </w:r>
      <w:r>
        <w:t>stånd för att den personliga in</w:t>
      </w:r>
      <w:r w:rsidRPr="005C78DE">
        <w:t>tegriteten har kränkts, dvs.</w:t>
      </w:r>
      <w:r>
        <w:t xml:space="preserve"> en skada av icke-ekonomisk natur, förutsätter alltså att kränk</w:t>
      </w:r>
      <w:r w:rsidRPr="005C78DE">
        <w:t>ningen har orsakats genom brott. Det krävs också att kränkningen är allvarlig.</w:t>
      </w:r>
    </w:p>
    <w:p w14:paraId="25A61029" w14:textId="77777777" w:rsidR="000E3A6B" w:rsidRPr="005C78DE" w:rsidRDefault="000E3A6B" w:rsidP="000E3A6B">
      <w:pPr>
        <w:pStyle w:val="Brdtextmedindrag"/>
      </w:pPr>
      <w:r w:rsidRPr="005C78DE">
        <w:t>Ersättning för kränkning med stöd av 3 kap. 2 § jämförd med 2 kap. 3 § skadeståndslagen förut</w:t>
      </w:r>
      <w:r>
        <w:t>sätter att kränkningen har orsa</w:t>
      </w:r>
      <w:r w:rsidRPr="005C78DE">
        <w:t>kats vid myn</w:t>
      </w:r>
      <w:r>
        <w:softHyphen/>
      </w:r>
      <w:r w:rsidRPr="005C78DE">
        <w:t>dighetsutövning.</w:t>
      </w:r>
      <w:r>
        <w:t xml:space="preserve"> Om det inte är fråga om myndig</w:t>
      </w:r>
      <w:r w:rsidRPr="005C78DE">
        <w:t>hetsutövning kan ska</w:t>
      </w:r>
      <w:r>
        <w:softHyphen/>
      </w:r>
      <w:r w:rsidRPr="005C78DE">
        <w:t>destånd än</w:t>
      </w:r>
      <w:r>
        <w:t>då utgå enligt 3 kap. 1 § skade</w:t>
      </w:r>
      <w:r w:rsidRPr="005C78DE">
        <w:t>ståndslagen för skada som vål</w:t>
      </w:r>
      <w:r>
        <w:softHyphen/>
      </w:r>
      <w:r w:rsidRPr="005C78DE">
        <w:t>lats av arbetstagare. Det förutsätter att kränkningen har orsakats av att den anställde har begått brott i tjänsteutövningen.</w:t>
      </w:r>
    </w:p>
    <w:p w14:paraId="6EC6B063" w14:textId="77777777" w:rsidR="000E3A6B" w:rsidRPr="005C78DE" w:rsidRDefault="000E3A6B" w:rsidP="000E3A6B">
      <w:pPr>
        <w:pStyle w:val="Brdtextmedindrag"/>
      </w:pPr>
      <w:r w:rsidRPr="00EE5009">
        <w:t>Genom Högsta domstolens praxis har det lagts fast en rätt till ideellt ska</w:t>
      </w:r>
      <w:r>
        <w:softHyphen/>
      </w:r>
      <w:r w:rsidRPr="00EE5009">
        <w:t>destånd vid kränkningar av Europakonventionen även i andra fall än de som regleras i skadeståndslagen. Det har bl.a. varit fråga om kränk</w:t>
      </w:r>
      <w:r>
        <w:softHyphen/>
      </w:r>
      <w:r w:rsidRPr="00EE5009">
        <w:t>ningar av rätten till pri</w:t>
      </w:r>
      <w:r>
        <w:t>vat- och familjeliv enligt arti</w:t>
      </w:r>
      <w:r w:rsidRPr="00EE5009">
        <w:t>kel 8 i konventionen. En ny bestämmelse i skadeståndslagen om rätten till skadestånd vid över</w:t>
      </w:r>
      <w:r>
        <w:softHyphen/>
      </w:r>
      <w:r w:rsidRPr="00EE5009">
        <w:t xml:space="preserve">trädelser enligt Europakonventionen </w:t>
      </w:r>
      <w:r>
        <w:t>trädde</w:t>
      </w:r>
      <w:r w:rsidRPr="00EE5009">
        <w:t xml:space="preserve"> i</w:t>
      </w:r>
      <w:r>
        <w:t> </w:t>
      </w:r>
      <w:r w:rsidRPr="00EE5009">
        <w:t>kraft den 1</w:t>
      </w:r>
      <w:r>
        <w:t> </w:t>
      </w:r>
      <w:r w:rsidRPr="00EE5009">
        <w:t>april 2018 (Skadestånd och Europakonventionen</w:t>
      </w:r>
      <w:r>
        <w:t>,</w:t>
      </w:r>
      <w:r w:rsidRPr="0049227C">
        <w:t xml:space="preserve"> </w:t>
      </w:r>
      <w:r>
        <w:t>prop. 2017/18:7</w:t>
      </w:r>
      <w:r w:rsidRPr="00EE5009">
        <w:t>).</w:t>
      </w:r>
    </w:p>
    <w:p w14:paraId="5769A858" w14:textId="77777777" w:rsidR="000E3A6B" w:rsidRPr="005C78DE" w:rsidRDefault="000E3A6B" w:rsidP="000E3A6B">
      <w:pPr>
        <w:pStyle w:val="Brdtextmedindrag"/>
      </w:pPr>
      <w:r w:rsidRPr="005C78DE">
        <w:t>Den som anser att han eller ho</w:t>
      </w:r>
      <w:r>
        <w:t>n har orsakats skada av det all</w:t>
      </w:r>
      <w:r w:rsidRPr="005C78DE">
        <w:t>männa kan väcka talan mot staten eller en kommun vid allmän domstol. Saken prövas då som tvistemål.</w:t>
      </w:r>
    </w:p>
    <w:p w14:paraId="0B6C24D8" w14:textId="77777777" w:rsidR="000E3A6B" w:rsidRPr="005C78DE" w:rsidRDefault="000E3A6B" w:rsidP="000E3A6B">
      <w:pPr>
        <w:pStyle w:val="Brdtextmedindrag"/>
      </w:pPr>
      <w:r w:rsidRPr="009A0581">
        <w:t>Enligt förordningen (1995:1301</w:t>
      </w:r>
      <w:r>
        <w:t>) om handläggning av skade</w:t>
      </w:r>
      <w:r w:rsidRPr="009A0581">
        <w:t>ståndsan</w:t>
      </w:r>
      <w:r>
        <w:softHyphen/>
      </w:r>
      <w:r w:rsidRPr="009A0581">
        <w:t>språk mot staten kan en skadelidande dessutom få ett skadeståndskrav mot staten prövat inom ramen för statens frivilliga skadereglering. Med det avses skadereglering som företrädelsevis sker hos Justitiekanslern, men som även i viss omfattning kan förekomma hos andra myndigheter. Enligt förordningen kan den enskilde i ett formlöst och kostnadsfritt förfarande vända sig direkt till en myndighet och få ett besked i frågan om huruvida staten är skadeståndsskyldig. Det är ett särskilt snabbt och effektivt sätt att komma i åtnjutande av det rättsmedel som rätten till skadestånd innebär. Vid ett negativt besked har den enskilde kvar möjlig</w:t>
      </w:r>
      <w:r>
        <w:softHyphen/>
      </w:r>
      <w:r w:rsidRPr="009A0581">
        <w:t xml:space="preserve">heten att vända sig till domstol för att få saken prövad. Justitiekanslerns inställning är inte bindande för domstolarna eller för den enskilde. </w:t>
      </w:r>
      <w:r>
        <w:t xml:space="preserve">Enligt förordningen kan Justitiekanslern bl.a. handlägga </w:t>
      </w:r>
      <w:r w:rsidRPr="005C78DE">
        <w:t xml:space="preserve">anspråk som grundas på </w:t>
      </w:r>
      <w:r w:rsidRPr="000C4A09">
        <w:t>3 kap. 1 eller 2 §</w:t>
      </w:r>
      <w:r w:rsidRPr="005C78DE">
        <w:t xml:space="preserve"> skadeståndslagen eller skadeståndsregler i</w:t>
      </w:r>
      <w:r>
        <w:t xml:space="preserve"> vissa</w:t>
      </w:r>
      <w:r w:rsidRPr="005C78DE">
        <w:t xml:space="preserve"> </w:t>
      </w:r>
      <w:r>
        <w:t>sär</w:t>
      </w:r>
      <w:r>
        <w:softHyphen/>
        <w:t>skilt angivna för</w:t>
      </w:r>
      <w:r>
        <w:softHyphen/>
        <w:t>fattningar</w:t>
      </w:r>
      <w:r w:rsidRPr="005C78DE">
        <w:t xml:space="preserve">, t.ex. </w:t>
      </w:r>
      <w:r>
        <w:t>7 kap. 1</w:t>
      </w:r>
      <w:r w:rsidRPr="005C78DE">
        <w:t xml:space="preserve"> § </w:t>
      </w:r>
      <w:r>
        <w:t>brottsdatalagen</w:t>
      </w:r>
      <w:r w:rsidRPr="00AD785E">
        <w:t>.</w:t>
      </w:r>
      <w:r w:rsidRPr="005C78DE">
        <w:t xml:space="preserve"> </w:t>
      </w:r>
    </w:p>
    <w:p w14:paraId="4ECE2306" w14:textId="77777777" w:rsidR="000E3A6B" w:rsidRDefault="000E3A6B" w:rsidP="000E3A6B">
      <w:pPr>
        <w:pStyle w:val="Rubrik3"/>
      </w:pPr>
      <w:bookmarkStart w:id="412" w:name="_Toc478115057"/>
      <w:bookmarkStart w:id="413" w:name="_Toc507082990"/>
      <w:bookmarkStart w:id="414" w:name="_Toc507088404"/>
      <w:bookmarkStart w:id="415" w:name="_Toc511035694"/>
      <w:bookmarkStart w:id="416" w:name="_Toc9328414"/>
      <w:bookmarkStart w:id="417" w:name="_Toc17451484"/>
      <w:r w:rsidRPr="005C78DE">
        <w:t xml:space="preserve">Skadeståndsskyldighet för </w:t>
      </w:r>
      <w:bookmarkEnd w:id="412"/>
      <w:bookmarkEnd w:id="413"/>
      <w:bookmarkEnd w:id="414"/>
      <w:bookmarkEnd w:id="415"/>
      <w:r>
        <w:t>den personuppgiftsansvarige</w:t>
      </w:r>
      <w:bookmarkEnd w:id="416"/>
      <w:bookmarkEnd w:id="417"/>
    </w:p>
    <w:p w14:paraId="55226BA1" w14:textId="77777777" w:rsidR="000E3A6B" w:rsidRDefault="000E3A6B" w:rsidP="000E3A6B">
      <w:pPr>
        <w:pStyle w:val="Brdtextram"/>
      </w:pPr>
      <w:r>
        <w:rPr>
          <w:b/>
        </w:rPr>
        <w:t>Regeringens</w:t>
      </w:r>
      <w:r w:rsidRPr="005C78DE">
        <w:rPr>
          <w:b/>
        </w:rPr>
        <w:t xml:space="preserve"> förslag:</w:t>
      </w:r>
      <w:r w:rsidRPr="005C78DE">
        <w:t xml:space="preserve"> </w:t>
      </w:r>
      <w:r>
        <w:t>Den personuppgiftsansvarige</w:t>
      </w:r>
      <w:r w:rsidRPr="005C78DE">
        <w:t xml:space="preserve"> ska ersätta den registrerade för den skada och kränkning av den personliga integriteten som </w:t>
      </w:r>
      <w:r>
        <w:t xml:space="preserve">orsakats av </w:t>
      </w:r>
      <w:r w:rsidRPr="005C78DE">
        <w:t xml:space="preserve">behandling av </w:t>
      </w:r>
      <w:r>
        <w:t xml:space="preserve">personuppgifter i strid med den nya </w:t>
      </w:r>
      <w:r w:rsidRPr="005C78DE">
        <w:t>lagen eller före</w:t>
      </w:r>
      <w:r>
        <w:softHyphen/>
      </w:r>
      <w:r w:rsidRPr="005C78DE">
        <w:t>skrifter som meddelats i anslutning till den.</w:t>
      </w:r>
    </w:p>
    <w:p w14:paraId="2487E026" w14:textId="77777777" w:rsidR="000E3A6B" w:rsidRPr="00A76360" w:rsidRDefault="000E3A6B" w:rsidP="000E3A6B">
      <w:pPr>
        <w:pStyle w:val="Brdtextmedindragram"/>
      </w:pPr>
      <w:r>
        <w:rPr>
          <w:b/>
        </w:rPr>
        <w:t>Regeringens</w:t>
      </w:r>
      <w:r w:rsidRPr="005C78DE">
        <w:rPr>
          <w:b/>
        </w:rPr>
        <w:t xml:space="preserve"> bedömning: </w:t>
      </w:r>
      <w:r>
        <w:t>Det bör inte införas någon jämknings</w:t>
      </w:r>
      <w:r>
        <w:softHyphen/>
        <w:t>regel i lagen.</w:t>
      </w:r>
    </w:p>
    <w:p w14:paraId="0BAED16C" w14:textId="77777777" w:rsidR="000E3A6B" w:rsidRPr="00A76360" w:rsidRDefault="000E3A6B" w:rsidP="000E3A6B">
      <w:pPr>
        <w:pStyle w:val="Brdtextmedindrag"/>
        <w:rPr>
          <w:sz w:val="8"/>
          <w:szCs w:val="8"/>
        </w:rPr>
      </w:pPr>
    </w:p>
    <w:p w14:paraId="4CA4D7E0" w14:textId="77777777" w:rsidR="000E3A6B" w:rsidRPr="00EE5009" w:rsidRDefault="000E3A6B" w:rsidP="000E3A6B">
      <w:pPr>
        <w:pStyle w:val="Brdtextmedindrag"/>
      </w:pPr>
      <w:r w:rsidRPr="00EE5009">
        <w:rPr>
          <w:b/>
        </w:rPr>
        <w:t xml:space="preserve">Utredningens förslag och bedömning </w:t>
      </w:r>
      <w:r w:rsidRPr="00EE5009">
        <w:t>överensstämmer med rege</w:t>
      </w:r>
      <w:r>
        <w:softHyphen/>
      </w:r>
      <w:r w:rsidRPr="00EE5009">
        <w:t>ringens.</w:t>
      </w:r>
    </w:p>
    <w:p w14:paraId="6AFA9CB1" w14:textId="77777777" w:rsidR="000E3A6B" w:rsidRPr="00E2066F" w:rsidRDefault="000E3A6B" w:rsidP="000E3A6B">
      <w:pPr>
        <w:pStyle w:val="Brdtextmedindrag"/>
        <w:rPr>
          <w:rFonts w:eastAsiaTheme="minorHAnsi" w:cstheme="minorBidi"/>
          <w:b/>
          <w:szCs w:val="22"/>
        </w:rPr>
      </w:pPr>
      <w:r w:rsidRPr="00EE5009">
        <w:rPr>
          <w:b/>
        </w:rPr>
        <w:t>Remissinstanserna:</w:t>
      </w:r>
      <w:r>
        <w:rPr>
          <w:b/>
        </w:rPr>
        <w:t xml:space="preserve"> </w:t>
      </w:r>
      <w:r w:rsidRPr="007E3B3F">
        <w:rPr>
          <w:i/>
        </w:rPr>
        <w:t>Justitiekanslern</w:t>
      </w:r>
      <w:r>
        <w:t xml:space="preserve"> välkomnar den föreslagna hän</w:t>
      </w:r>
      <w:r>
        <w:softHyphen/>
        <w:t>visningen till Säkerhetspolisens nya lag i 3 § förordningen (1995:1301) om handläggning av skadeståndsanspråk mot staten.</w:t>
      </w:r>
      <w:r w:rsidRPr="007E3B3F">
        <w:t xml:space="preserve"> </w:t>
      </w:r>
      <w:r w:rsidRPr="00E2066F">
        <w:rPr>
          <w:i/>
        </w:rPr>
        <w:t xml:space="preserve">Sveriges </w:t>
      </w:r>
      <w:r>
        <w:rPr>
          <w:i/>
        </w:rPr>
        <w:t>a</w:t>
      </w:r>
      <w:r w:rsidRPr="00E2066F">
        <w:rPr>
          <w:i/>
        </w:rPr>
        <w:t>dvokat</w:t>
      </w:r>
      <w:r>
        <w:rPr>
          <w:i/>
        </w:rPr>
        <w:softHyphen/>
      </w:r>
      <w:r w:rsidRPr="00E2066F">
        <w:rPr>
          <w:i/>
        </w:rPr>
        <w:t>samfund</w:t>
      </w:r>
      <w:r>
        <w:t xml:space="preserve"> ställer sig tveksam till om möjligheten till skadestånd kommer att få någon praktisk effekt på grund av svårigheten att driva en sådan talan.</w:t>
      </w:r>
    </w:p>
    <w:p w14:paraId="2B5A16DB" w14:textId="77777777" w:rsidR="000E3A6B" w:rsidRDefault="000E3A6B" w:rsidP="000E3A6B">
      <w:pPr>
        <w:pStyle w:val="Rubrik4utannumrering"/>
      </w:pPr>
      <w:r>
        <w:t>Skälen för regeringens</w:t>
      </w:r>
      <w:r w:rsidRPr="005C78DE">
        <w:t xml:space="preserve"> förslag och bedömning</w:t>
      </w:r>
    </w:p>
    <w:p w14:paraId="3A2BA068" w14:textId="77777777" w:rsidR="000E3A6B" w:rsidRPr="00C41646" w:rsidRDefault="000E3A6B" w:rsidP="000E3A6B">
      <w:pPr>
        <w:pStyle w:val="Rubrik5utannumrering"/>
        <w:spacing w:before="0"/>
      </w:pPr>
      <w:r>
        <w:t>Nuvarande reglering</w:t>
      </w:r>
    </w:p>
    <w:p w14:paraId="36B58F3F" w14:textId="77777777" w:rsidR="000E3A6B" w:rsidRPr="007E3B3F" w:rsidRDefault="000E3A6B" w:rsidP="000E3A6B">
      <w:pPr>
        <w:pStyle w:val="Brdtext"/>
      </w:pPr>
      <w:r w:rsidRPr="004B3C68">
        <w:t>Enligt 48 § första stycket personuppgiftslagen ska den person</w:t>
      </w:r>
      <w:r w:rsidRPr="004B3C68">
        <w:softHyphen/>
        <w:t>uppgifts</w:t>
      </w:r>
      <w:r w:rsidRPr="004B3C68">
        <w:softHyphen/>
        <w:t>ansvarige ersätta den registrerade för skada och kränkning av den person</w:t>
      </w:r>
      <w:r w:rsidRPr="004B3C68">
        <w:softHyphen/>
        <w:t>liga integriteten som behandling av personuppgifter i strid med lagen har orsakat. Alla åtgärder som är oförenliga med personuppgiftslagen kan leda till skadeståndsskyldighet, om de allmän</w:t>
      </w:r>
      <w:r>
        <w:t>na kraven för skadestånd är uppfyllda. Ersätt</w:t>
      </w:r>
      <w:r w:rsidRPr="004B3C68">
        <w:t>ningsskyldighet inträder så snart en bestämmelse över</w:t>
      </w:r>
      <w:r>
        <w:softHyphen/>
      </w:r>
      <w:r w:rsidRPr="004B3C68">
        <w:t xml:space="preserve">trätts, vilket gör att skadeståndsansvaret är strikt. </w:t>
      </w:r>
      <w:r>
        <w:t xml:space="preserve">Enligt 48 § andra stycket kan ersättningsskyldigheten, om det är skäligt, </w:t>
      </w:r>
      <w:r w:rsidRPr="004B3C68">
        <w:t>jämkas om den personuppgiftsansvarige visar att felet inte berodde på honom eller henne.</w:t>
      </w:r>
      <w:r>
        <w:t xml:space="preserve"> Bestämmelsen i 48 § personuppgiftslagen gäller för Säkerhets</w:t>
      </w:r>
      <w:r>
        <w:softHyphen/>
        <w:t>polisen genom hänvisningar i 2 kap. 2 § första stycket 12 och 6 kap. 4 § 1 polisdatalagen.</w:t>
      </w:r>
    </w:p>
    <w:p w14:paraId="6E453914" w14:textId="37C84498" w:rsidR="000E3A6B" w:rsidRDefault="000E3A6B" w:rsidP="000E3A6B">
      <w:pPr>
        <w:pStyle w:val="Brdtextmedindrag"/>
      </w:pPr>
      <w:r w:rsidRPr="00335876">
        <w:t>I 7 kap. 1 § brottsdatalagen finns en bestämmelse som motsvarar 48 § första stycket personuppgiftslagen. Eftersom det inte finns någon excul</w:t>
      </w:r>
      <w:r w:rsidR="0097529C">
        <w:softHyphen/>
      </w:r>
      <w:r w:rsidRPr="00335876">
        <w:t xml:space="preserve">peringsbestämmelse i direktivet har </w:t>
      </w:r>
      <w:r>
        <w:t>regering</w:t>
      </w:r>
      <w:r w:rsidRPr="00335876">
        <w:t>en inte ansett det möjligt att öppna</w:t>
      </w:r>
      <w:r>
        <w:t xml:space="preserve"> för</w:t>
      </w:r>
      <w:r w:rsidRPr="00335876">
        <w:t xml:space="preserve"> m</w:t>
      </w:r>
      <w:r>
        <w:t>öjlighet till jämkning i brotts</w:t>
      </w:r>
      <w:r w:rsidRPr="00335876">
        <w:t>datalagen (</w:t>
      </w:r>
      <w:r>
        <w:t>prop. 2017/18:232 s. 344</w:t>
      </w:r>
      <w:r w:rsidRPr="00335876">
        <w:t>.).</w:t>
      </w:r>
    </w:p>
    <w:p w14:paraId="70ABA242" w14:textId="77777777" w:rsidR="000E3A6B" w:rsidRDefault="000E3A6B" w:rsidP="000E3A6B">
      <w:pPr>
        <w:pStyle w:val="Rubrik5utannumrering"/>
      </w:pPr>
      <w:r>
        <w:t xml:space="preserve">Det bör införas en </w:t>
      </w:r>
      <w:r w:rsidRPr="009A7E20">
        <w:t>regel</w:t>
      </w:r>
      <w:r>
        <w:t xml:space="preserve"> om skadeståndsskyldighet i den nya lagen</w:t>
      </w:r>
    </w:p>
    <w:p w14:paraId="037CB0B2" w14:textId="77777777" w:rsidR="000E3A6B" w:rsidRDefault="000E3A6B" w:rsidP="000E3A6B">
      <w:pPr>
        <w:pStyle w:val="Brdtext"/>
      </w:pPr>
      <w:r w:rsidRPr="00335876">
        <w:t>Det bör i den nya lagen finnas en bestämmelse som reglerar</w:t>
      </w:r>
      <w:r>
        <w:t xml:space="preserve"> den personuppgiftsansvariges dvs.</w:t>
      </w:r>
      <w:r w:rsidRPr="00335876">
        <w:t xml:space="preserve"> Säkerhetspolisens</w:t>
      </w:r>
      <w:r>
        <w:t xml:space="preserve"> och Polismyndighetens</w:t>
      </w:r>
      <w:r w:rsidRPr="00335876">
        <w:t xml:space="preserve"> skadeståndsansvar. Den bör formuleras på samma sätt som i brottsdata</w:t>
      </w:r>
      <w:r>
        <w:softHyphen/>
      </w:r>
      <w:r w:rsidRPr="00335876">
        <w:t xml:space="preserve">lagen. </w:t>
      </w:r>
      <w:r>
        <w:t xml:space="preserve">Den synpunkt som </w:t>
      </w:r>
      <w:r w:rsidRPr="00F1022A">
        <w:rPr>
          <w:i/>
        </w:rPr>
        <w:t>Sveriges advokatsamfund</w:t>
      </w:r>
      <w:r>
        <w:t xml:space="preserve"> har lämnat i fråga om möjligheterna att driva en skadeståndstalan föranleder inte någon annan bedömning.</w:t>
      </w:r>
    </w:p>
    <w:p w14:paraId="619353BC" w14:textId="77777777" w:rsidR="000E3A6B" w:rsidRDefault="000E3A6B" w:rsidP="000E3A6B">
      <w:pPr>
        <w:pStyle w:val="Brdtextmedindrag"/>
      </w:pPr>
      <w:r w:rsidRPr="00335876">
        <w:t>Bestämmelsen skulle kunna före</w:t>
      </w:r>
      <w:r w:rsidRPr="00335876">
        <w:softHyphen/>
        <w:t>skriva att ska</w:t>
      </w:r>
      <w:r>
        <w:softHyphen/>
      </w:r>
      <w:r w:rsidRPr="00335876">
        <w:t>deståndsersättning får jämkas, eftersom regleringen inte behöver följa direktivets bestämmelser. Det underlättar emel</w:t>
      </w:r>
      <w:r w:rsidRPr="00335876">
        <w:softHyphen/>
        <w:t xml:space="preserve">lertid både för tillämparen och för den enskilde om regleringen i den delen stämmer överens med övriga registerförfattningar på området. Intresset av en enhetlig reglering väger enligt </w:t>
      </w:r>
      <w:r>
        <w:t>regeringen</w:t>
      </w:r>
      <w:r w:rsidRPr="00335876">
        <w:t xml:space="preserve"> tyngre än </w:t>
      </w:r>
      <w:r>
        <w:t>den personuppgiftsansvariges</w:t>
      </w:r>
      <w:r w:rsidRPr="00335876">
        <w:t xml:space="preserve"> </w:t>
      </w:r>
      <w:r>
        <w:t>intresse</w:t>
      </w:r>
      <w:r w:rsidRPr="00335876">
        <w:t xml:space="preserve"> av att even</w:t>
      </w:r>
      <w:r>
        <w:softHyphen/>
      </w:r>
      <w:r w:rsidRPr="00335876">
        <w:t>tuella skadeståndsanspråk</w:t>
      </w:r>
      <w:r>
        <w:t xml:space="preserve"> i vissa fall kan jämkas</w:t>
      </w:r>
      <w:r w:rsidRPr="00335876">
        <w:t>. Den nya lagen bör där</w:t>
      </w:r>
      <w:r>
        <w:softHyphen/>
      </w:r>
      <w:r w:rsidRPr="00335876">
        <w:t>för inte innehålla någon jämkningsbestämmelse.</w:t>
      </w:r>
    </w:p>
    <w:p w14:paraId="6C00408A" w14:textId="77777777" w:rsidR="000E3A6B" w:rsidRPr="00335876" w:rsidRDefault="000E3A6B" w:rsidP="000E3A6B">
      <w:pPr>
        <w:pStyle w:val="Brdtextmedindrag"/>
      </w:pPr>
      <w:r w:rsidRPr="00335876">
        <w:t>Enligt 48 § personuppgiftsla</w:t>
      </w:r>
      <w:r>
        <w:t>gen är det enbart den personupp</w:t>
      </w:r>
      <w:r w:rsidRPr="00335876">
        <w:t>giftsansva</w:t>
      </w:r>
      <w:r w:rsidRPr="00335876">
        <w:softHyphen/>
        <w:t>rige som är skadestånd</w:t>
      </w:r>
      <w:r>
        <w:t>sskyldig. Gentemot den registre</w:t>
      </w:r>
      <w:r w:rsidRPr="00335876">
        <w:t>rade är den per</w:t>
      </w:r>
      <w:r>
        <w:softHyphen/>
        <w:t>son</w:t>
      </w:r>
      <w:r w:rsidRPr="00335876">
        <w:t>uppgiftsansvarige ansvarig för all behandling, dvs. även när ett per</w:t>
      </w:r>
      <w:r>
        <w:softHyphen/>
      </w:r>
      <w:r w:rsidRPr="00335876">
        <w:t>son</w:t>
      </w:r>
      <w:r>
        <w:t>upp</w:t>
      </w:r>
      <w:r w:rsidRPr="00335876">
        <w:t xml:space="preserve">giftsbiträde eller annan hjälp anlitas. Om fel </w:t>
      </w:r>
      <w:r>
        <w:t>har begåtts av t.ex. ett person</w:t>
      </w:r>
      <w:r w:rsidRPr="00335876">
        <w:t>uppgiftsbiträde anses det alltså bero på den personuppgifts</w:t>
      </w:r>
      <w:r>
        <w:softHyphen/>
      </w:r>
      <w:r w:rsidRPr="00335876">
        <w:t>ansvarige.</w:t>
      </w:r>
    </w:p>
    <w:p w14:paraId="60B8E7E4" w14:textId="77777777" w:rsidR="000E3A6B" w:rsidRPr="00566921" w:rsidRDefault="000E3A6B" w:rsidP="000E3A6B">
      <w:pPr>
        <w:pStyle w:val="Brdtextmedindrag"/>
      </w:pPr>
      <w:r w:rsidRPr="00335876">
        <w:t xml:space="preserve">Enligt dataskyddsförordningen ska det även finnas möjlighet att rikta skadeståndstalan mot personuppgiftsbiträden (artikel 82.1), men i </w:t>
      </w:r>
      <w:r>
        <w:t>data</w:t>
      </w:r>
      <w:r>
        <w:softHyphen/>
        <w:t>skyddsdirektivet</w:t>
      </w:r>
      <w:r w:rsidRPr="00335876">
        <w:t xml:space="preserve"> finns ingen motsvarande bestämmelse.</w:t>
      </w:r>
      <w:r w:rsidRPr="00566921">
        <w:t xml:space="preserve"> </w:t>
      </w:r>
      <w:r>
        <w:t>Enligt brotts</w:t>
      </w:r>
      <w:r>
        <w:softHyphen/>
        <w:t>datalagen är det därför bara den personuppgifts</w:t>
      </w:r>
      <w:r w:rsidRPr="00566921">
        <w:t xml:space="preserve">ansvarige </w:t>
      </w:r>
      <w:r>
        <w:t xml:space="preserve">som är </w:t>
      </w:r>
      <w:r w:rsidRPr="00566921">
        <w:t>skade</w:t>
      </w:r>
      <w:r>
        <w:softHyphen/>
      </w:r>
      <w:r w:rsidRPr="00566921">
        <w:t>ståndsansvarig</w:t>
      </w:r>
      <w:r>
        <w:t>.</w:t>
      </w:r>
      <w:r w:rsidRPr="00566921">
        <w:t xml:space="preserve"> För den registrerade tillgodoses rätten till ersättning för skada som ett personuppgiftsbiträde har orsakat genom att den person</w:t>
      </w:r>
      <w:r>
        <w:softHyphen/>
      </w:r>
      <w:r w:rsidRPr="00566921">
        <w:t>uppgifts</w:t>
      </w:r>
      <w:r w:rsidRPr="00566921">
        <w:softHyphen/>
        <w:t>ansva</w:t>
      </w:r>
      <w:r>
        <w:t>rige är ansvarig även för biträ</w:t>
      </w:r>
      <w:r w:rsidRPr="00566921">
        <w:t>dets handlande.</w:t>
      </w:r>
      <w:r>
        <w:t xml:space="preserve"> Det finns inte skäl att frångå denna ordning i den nya lagen.</w:t>
      </w:r>
    </w:p>
    <w:p w14:paraId="30A4F61D" w14:textId="77777777" w:rsidR="000E3A6B" w:rsidRDefault="000E3A6B" w:rsidP="000E3A6B">
      <w:pPr>
        <w:pStyle w:val="Brdtextmedindrag"/>
      </w:pPr>
      <w:r w:rsidRPr="00566921">
        <w:t>Det finns dock skäl att erinra om att ett personuppgiftsbiträde ibland är att anse som personuppgiftsansvarig för viss behandling och då givetvis kan bli skadeståndsskyldig i den egenskapen</w:t>
      </w:r>
      <w:r>
        <w:t xml:space="preserve"> (</w:t>
      </w:r>
      <w:r w:rsidRPr="0024646E">
        <w:t>av</w:t>
      </w:r>
      <w:r w:rsidRPr="0024646E">
        <w:softHyphen/>
        <w:t>snitt </w:t>
      </w:r>
      <w:r>
        <w:t>13.4.4</w:t>
      </w:r>
      <w:r w:rsidRPr="00566921">
        <w:t>).</w:t>
      </w:r>
    </w:p>
    <w:p w14:paraId="438279AC" w14:textId="77777777" w:rsidR="000E3A6B" w:rsidRPr="00566921" w:rsidRDefault="000E3A6B" w:rsidP="000E3A6B">
      <w:pPr>
        <w:pStyle w:val="Brdtextmedindrag"/>
      </w:pPr>
      <w:r>
        <w:t>I dag prövar Justitiekanslern frågor om skadeståndsskyldighet enligt 48 § personuppgiftslagen. Frågan om myndigheten bör pröva om sta</w:t>
      </w:r>
      <w:r>
        <w:softHyphen/>
        <w:t>ten är skadeståndsskyldig enligt den nya lagen tas om hand i samband med framtagandet av förordningsändringar.</w:t>
      </w:r>
    </w:p>
    <w:p w14:paraId="7F828BBB" w14:textId="77777777" w:rsidR="000E3A6B" w:rsidRPr="00566921" w:rsidRDefault="000E3A6B" w:rsidP="000E3A6B">
      <w:pPr>
        <w:keepNext/>
        <w:tabs>
          <w:tab w:val="left" w:pos="907"/>
        </w:tabs>
        <w:spacing w:before="240" w:after="80" w:line="210" w:lineRule="exact"/>
        <w:rPr>
          <w:rFonts w:ascii="Times New Roman" w:eastAsiaTheme="minorHAnsi" w:hAnsi="Times New Roman" w:cstheme="minorBidi"/>
          <w:i/>
          <w:sz w:val="20"/>
          <w:szCs w:val="22"/>
        </w:rPr>
      </w:pPr>
      <w:r w:rsidRPr="00566921">
        <w:rPr>
          <w:rFonts w:ascii="Times New Roman" w:eastAsiaTheme="minorHAnsi" w:hAnsi="Times New Roman" w:cstheme="minorBidi"/>
          <w:i/>
          <w:sz w:val="20"/>
          <w:szCs w:val="22"/>
        </w:rPr>
        <w:t>Skadeståndets omfattning</w:t>
      </w:r>
    </w:p>
    <w:p w14:paraId="4E377361" w14:textId="77777777" w:rsidR="000E3A6B" w:rsidRPr="00566921" w:rsidRDefault="000E3A6B" w:rsidP="000E3A6B">
      <w:pPr>
        <w:pStyle w:val="Brdtext"/>
      </w:pPr>
      <w:r w:rsidRPr="00566921">
        <w:t xml:space="preserve">Rätten till personlig integritet är en immateriell rättighet. </w:t>
      </w:r>
      <w:r>
        <w:t>Den personuppgiftsansvarige</w:t>
      </w:r>
      <w:r w:rsidRPr="00566921">
        <w:t xml:space="preserve"> är därför ersättningsskyldig inte bara för ekonomisk skada utan även för ideell skada. Den enskilde har alltså, förutom rätt till ersättning för pe</w:t>
      </w:r>
      <w:r>
        <w:t>rsonskada, sakskada och ren för</w:t>
      </w:r>
      <w:r w:rsidRPr="00566921">
        <w:t>mögenhets</w:t>
      </w:r>
      <w:r>
        <w:softHyphen/>
      </w:r>
      <w:r w:rsidRPr="00566921">
        <w:t>skada, rätt till e</w:t>
      </w:r>
      <w:r>
        <w:t>konomisk kompensation för kränk</w:t>
      </w:r>
      <w:r w:rsidRPr="00566921">
        <w:t xml:space="preserve">ningen. Det är bara </w:t>
      </w:r>
      <w:r>
        <w:t>skada eller kränk</w:t>
      </w:r>
      <w:r w:rsidRPr="00566921">
        <w:t>ning som behandlingen har fört med sig</w:t>
      </w:r>
      <w:r>
        <w:t xml:space="preserve"> som ska ersättas. Orsakssamban</w:t>
      </w:r>
      <w:r w:rsidRPr="00566921">
        <w:t>det ska vara adekvat.</w:t>
      </w:r>
    </w:p>
    <w:p w14:paraId="40522030" w14:textId="77777777" w:rsidR="000E3A6B" w:rsidRDefault="000E3A6B" w:rsidP="000E3A6B">
      <w:pPr>
        <w:pStyle w:val="Brdtextmedindrag"/>
      </w:pPr>
      <w:r w:rsidRPr="00566921">
        <w:t xml:space="preserve">Som </w:t>
      </w:r>
      <w:r>
        <w:t>regeringen</w:t>
      </w:r>
      <w:r w:rsidRPr="00566921">
        <w:t xml:space="preserve"> konstaterar</w:t>
      </w:r>
      <w:r>
        <w:t xml:space="preserve"> i förarbetena till brottsdatalagen</w:t>
      </w:r>
      <w:r w:rsidRPr="00566921">
        <w:t xml:space="preserve"> möter den nuvarande skadeståndsregeln i personuppgiftslagen både kravet på att all skada ska ersättas och att det ska finnas ade</w:t>
      </w:r>
      <w:r w:rsidRPr="00566921">
        <w:softHyphen/>
        <w:t>kvat kausalitet</w:t>
      </w:r>
      <w:r>
        <w:t>. Skadestånds</w:t>
      </w:r>
      <w:r>
        <w:softHyphen/>
        <w:t>bestämmelsen i brottsdatalagen har därför utformats med den som mön</w:t>
      </w:r>
      <w:r>
        <w:softHyphen/>
        <w:t>ster (prop. 2017/18:232 s. 343)</w:t>
      </w:r>
      <w:r w:rsidRPr="00566921">
        <w:t xml:space="preserve">. </w:t>
      </w:r>
      <w:r>
        <w:t>Detsamma bör gälla för skadeståndsbe</w:t>
      </w:r>
      <w:r>
        <w:softHyphen/>
        <w:t>stämmelsen</w:t>
      </w:r>
      <w:r w:rsidRPr="00566921">
        <w:t xml:space="preserve"> i </w:t>
      </w:r>
      <w:r>
        <w:t>den nya lagen.</w:t>
      </w:r>
      <w:r w:rsidRPr="00566921">
        <w:t xml:space="preserve"> </w:t>
      </w:r>
      <w:r>
        <w:t xml:space="preserve">Den </w:t>
      </w:r>
      <w:r w:rsidRPr="00566921">
        <w:t xml:space="preserve">bör i huvudsak kunna tolkas i enlighet med den praxis som har utvecklats med anledning av </w:t>
      </w:r>
      <w:r>
        <w:t>bestämmelsen i personuppgiftslagen</w:t>
      </w:r>
      <w:r w:rsidRPr="00566921">
        <w:t>.</w:t>
      </w:r>
    </w:p>
    <w:p w14:paraId="29A9A403" w14:textId="77777777" w:rsidR="000E3A6B" w:rsidRPr="00EF6CE1" w:rsidRDefault="000E3A6B" w:rsidP="000E3A6B">
      <w:pPr>
        <w:keepNext/>
        <w:tabs>
          <w:tab w:val="left" w:pos="907"/>
        </w:tabs>
        <w:spacing w:before="240" w:after="80" w:line="210" w:lineRule="exact"/>
        <w:rPr>
          <w:rFonts w:ascii="Times New Roman" w:eastAsiaTheme="minorHAnsi" w:hAnsi="Times New Roman" w:cstheme="minorBidi"/>
          <w:i/>
          <w:sz w:val="20"/>
          <w:szCs w:val="22"/>
        </w:rPr>
      </w:pPr>
      <w:r w:rsidRPr="00EF6CE1">
        <w:rPr>
          <w:rFonts w:ascii="Times New Roman" w:eastAsiaTheme="minorHAnsi" w:hAnsi="Times New Roman" w:cstheme="minorBidi"/>
          <w:i/>
          <w:sz w:val="20"/>
          <w:szCs w:val="22"/>
        </w:rPr>
        <w:t>Hur ska ersättningen för kränkning beräknas?</w:t>
      </w:r>
    </w:p>
    <w:p w14:paraId="6C05C102" w14:textId="77777777" w:rsidR="000E3A6B" w:rsidRPr="00EF6CE1" w:rsidRDefault="000E3A6B" w:rsidP="000E3A6B">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EF6CE1">
        <w:rPr>
          <w:rFonts w:ascii="Times New Roman" w:hAnsi="Times New Roman"/>
          <w:sz w:val="20"/>
        </w:rPr>
        <w:t>Liksom i dag bör ersättningen för kränkning uppskattas efter skä</w:t>
      </w:r>
      <w:r w:rsidRPr="00EF6CE1">
        <w:rPr>
          <w:rFonts w:ascii="Times New Roman" w:hAnsi="Times New Roman"/>
          <w:sz w:val="20"/>
        </w:rPr>
        <w:softHyphen/>
        <w:t>lighet, mot bakgrund av samtliga omständigheter. Det som kan ha betydelse är bl.a. att personuppgifter spridits eller att det funnits risk för otillbörlig spridning av integritetskänsliga eller felaktiga personuppgifter. En annan omständ</w:t>
      </w:r>
      <w:r>
        <w:rPr>
          <w:rFonts w:ascii="Times New Roman" w:hAnsi="Times New Roman"/>
          <w:sz w:val="20"/>
        </w:rPr>
        <w:t>ighet kan vara att den registre</w:t>
      </w:r>
      <w:r w:rsidRPr="00EF6CE1">
        <w:rPr>
          <w:rFonts w:ascii="Times New Roman" w:hAnsi="Times New Roman"/>
          <w:sz w:val="20"/>
        </w:rPr>
        <w:t>rade drabbats av beslut eller andra åtgärder som fått eller kunnat få negativa konsekvenser för honom eller henne. Om den registrerade själv har lämnat oriktig eller ofullständig in</w:t>
      </w:r>
      <w:r>
        <w:rPr>
          <w:rFonts w:ascii="Times New Roman" w:hAnsi="Times New Roman"/>
          <w:sz w:val="20"/>
        </w:rPr>
        <w:softHyphen/>
      </w:r>
      <w:r w:rsidRPr="00EF6CE1">
        <w:rPr>
          <w:rFonts w:ascii="Times New Roman" w:hAnsi="Times New Roman"/>
          <w:sz w:val="20"/>
        </w:rPr>
        <w:t>form</w:t>
      </w:r>
      <w:r>
        <w:rPr>
          <w:rFonts w:ascii="Times New Roman" w:hAnsi="Times New Roman"/>
          <w:sz w:val="20"/>
        </w:rPr>
        <w:t>ation till den per</w:t>
      </w:r>
      <w:r w:rsidRPr="00EF6CE1">
        <w:rPr>
          <w:rFonts w:ascii="Times New Roman" w:hAnsi="Times New Roman"/>
          <w:sz w:val="20"/>
        </w:rPr>
        <w:t>sonuppgiftsansvarige, kan även detta ha betydelse vid beräkningen. En jämförelse kan göras med vad som gäller i fråga om betydelsen av den skadelidandes eget agerande när det gäller kränknings</w:t>
      </w:r>
      <w:r w:rsidRPr="00EF6CE1">
        <w:rPr>
          <w:rFonts w:ascii="Times New Roman" w:hAnsi="Times New Roman"/>
          <w:sz w:val="20"/>
        </w:rPr>
        <w:softHyphen/>
        <w:t xml:space="preserve">ersättning vid brott </w:t>
      </w:r>
      <w:r>
        <w:rPr>
          <w:rFonts w:ascii="Times New Roman" w:hAnsi="Times New Roman"/>
          <w:sz w:val="20"/>
        </w:rPr>
        <w:t>(Ersättning för ideell skada, prop. </w:t>
      </w:r>
      <w:r w:rsidRPr="00EF6CE1">
        <w:rPr>
          <w:rFonts w:ascii="Times New Roman" w:hAnsi="Times New Roman"/>
          <w:sz w:val="20"/>
        </w:rPr>
        <w:t>2000/01:68</w:t>
      </w:r>
      <w:r>
        <w:rPr>
          <w:rFonts w:ascii="Times New Roman" w:hAnsi="Times New Roman"/>
          <w:sz w:val="20"/>
        </w:rPr>
        <w:t>, s. </w:t>
      </w:r>
      <w:r w:rsidRPr="00EF6CE1">
        <w:rPr>
          <w:rFonts w:ascii="Times New Roman" w:hAnsi="Times New Roman"/>
          <w:sz w:val="20"/>
        </w:rPr>
        <w:t>52).</w:t>
      </w:r>
    </w:p>
    <w:p w14:paraId="33CA533A" w14:textId="77777777" w:rsidR="000E3A6B" w:rsidRPr="00EF6CE1" w:rsidRDefault="000E3A6B" w:rsidP="000E3A6B">
      <w:pPr>
        <w:keepNext/>
        <w:tabs>
          <w:tab w:val="left" w:pos="907"/>
        </w:tabs>
        <w:spacing w:before="240" w:after="80" w:line="210" w:lineRule="exact"/>
        <w:rPr>
          <w:rFonts w:ascii="Times New Roman" w:eastAsiaTheme="minorHAnsi" w:hAnsi="Times New Roman" w:cstheme="minorBidi"/>
          <w:i/>
          <w:sz w:val="20"/>
          <w:szCs w:val="22"/>
        </w:rPr>
      </w:pPr>
      <w:r w:rsidRPr="00EF6CE1">
        <w:rPr>
          <w:rFonts w:ascii="Times New Roman" w:eastAsiaTheme="minorHAnsi" w:hAnsi="Times New Roman" w:cstheme="minorBidi"/>
          <w:i/>
          <w:sz w:val="20"/>
          <w:szCs w:val="22"/>
        </w:rPr>
        <w:t>Förhållandet till skadeståndslagen</w:t>
      </w:r>
    </w:p>
    <w:p w14:paraId="73E7A851" w14:textId="77777777" w:rsidR="000E3A6B" w:rsidRPr="00EF6CE1" w:rsidRDefault="000E3A6B" w:rsidP="000E3A6B">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Pr>
          <w:rFonts w:ascii="Times New Roman" w:hAnsi="Times New Roman"/>
          <w:sz w:val="20"/>
        </w:rPr>
        <w:t>B</w:t>
      </w:r>
      <w:r w:rsidRPr="00EF6CE1">
        <w:rPr>
          <w:rFonts w:ascii="Times New Roman" w:hAnsi="Times New Roman"/>
          <w:sz w:val="20"/>
        </w:rPr>
        <w:t>estämmelse</w:t>
      </w:r>
      <w:r>
        <w:rPr>
          <w:rFonts w:ascii="Times New Roman" w:hAnsi="Times New Roman"/>
          <w:sz w:val="20"/>
        </w:rPr>
        <w:t>n i den nya lagen</w:t>
      </w:r>
      <w:r w:rsidRPr="00EF6CE1">
        <w:rPr>
          <w:rFonts w:ascii="Times New Roman" w:hAnsi="Times New Roman"/>
          <w:sz w:val="20"/>
        </w:rPr>
        <w:t xml:space="preserve"> kommer i likhet med 48 § personuppgifts</w:t>
      </w:r>
      <w:r w:rsidRPr="00EF6CE1">
        <w:rPr>
          <w:rFonts w:ascii="Times New Roman" w:hAnsi="Times New Roman"/>
          <w:sz w:val="20"/>
        </w:rPr>
        <w:softHyphen/>
        <w:t xml:space="preserve">lagen att vara en sådan specialbestämmelse om skadestånd som enligt 1 kap. 1 § skadeståndslagen tar över de allmänna reglerna i den lagen. </w:t>
      </w:r>
      <w:r>
        <w:rPr>
          <w:rFonts w:ascii="Times New Roman" w:hAnsi="Times New Roman"/>
          <w:sz w:val="20"/>
        </w:rPr>
        <w:t>Om en ersätt</w:t>
      </w:r>
      <w:r w:rsidRPr="00EF6CE1">
        <w:rPr>
          <w:rFonts w:ascii="Times New Roman" w:hAnsi="Times New Roman"/>
          <w:sz w:val="20"/>
        </w:rPr>
        <w:t>ningsfråga inte regleras i</w:t>
      </w:r>
      <w:r>
        <w:rPr>
          <w:rFonts w:ascii="Times New Roman" w:hAnsi="Times New Roman"/>
          <w:sz w:val="20"/>
        </w:rPr>
        <w:t xml:space="preserve"> den nya</w:t>
      </w:r>
      <w:r w:rsidRPr="00EF6CE1">
        <w:rPr>
          <w:rFonts w:ascii="Times New Roman" w:hAnsi="Times New Roman"/>
          <w:sz w:val="20"/>
        </w:rPr>
        <w:t xml:space="preserve"> lagen – t.ex. hur ersätt</w:t>
      </w:r>
      <w:r>
        <w:rPr>
          <w:rFonts w:ascii="Times New Roman" w:hAnsi="Times New Roman"/>
          <w:sz w:val="20"/>
        </w:rPr>
        <w:softHyphen/>
        <w:t>ningen för en person</w:t>
      </w:r>
      <w:r w:rsidRPr="00EF6CE1">
        <w:rPr>
          <w:rFonts w:ascii="Times New Roman" w:hAnsi="Times New Roman"/>
          <w:sz w:val="20"/>
        </w:rPr>
        <w:t>skada eller sakskada ska beräknas (5 kap. skade</w:t>
      </w:r>
      <w:r>
        <w:rPr>
          <w:rFonts w:ascii="Times New Roman" w:hAnsi="Times New Roman"/>
          <w:sz w:val="20"/>
        </w:rPr>
        <w:softHyphen/>
      </w:r>
      <w:r w:rsidRPr="00EF6CE1">
        <w:rPr>
          <w:rFonts w:ascii="Times New Roman" w:hAnsi="Times New Roman"/>
          <w:sz w:val="20"/>
        </w:rPr>
        <w:t>ståndslagen) eller hur ansvaret ska fördelas när flera är skadestånds</w:t>
      </w:r>
      <w:r>
        <w:rPr>
          <w:rFonts w:ascii="Times New Roman" w:hAnsi="Times New Roman"/>
          <w:sz w:val="20"/>
        </w:rPr>
        <w:softHyphen/>
      </w:r>
      <w:r w:rsidRPr="00EF6CE1">
        <w:rPr>
          <w:rFonts w:ascii="Times New Roman" w:hAnsi="Times New Roman"/>
          <w:sz w:val="20"/>
        </w:rPr>
        <w:t>skyl</w:t>
      </w:r>
      <w:r>
        <w:rPr>
          <w:rFonts w:ascii="Times New Roman" w:hAnsi="Times New Roman"/>
          <w:sz w:val="20"/>
        </w:rPr>
        <w:t>diga (6 kap. 4 § skade</w:t>
      </w:r>
      <w:r w:rsidRPr="00EF6CE1">
        <w:rPr>
          <w:rFonts w:ascii="Times New Roman" w:hAnsi="Times New Roman"/>
          <w:sz w:val="20"/>
        </w:rPr>
        <w:t xml:space="preserve">ståndslagen) – tillämpas de allmänna reglerna i skadeståndslagen. </w:t>
      </w:r>
    </w:p>
    <w:p w14:paraId="193119DF" w14:textId="77777777" w:rsidR="000E3A6B" w:rsidRDefault="000E3A6B" w:rsidP="000E3A6B">
      <w:pPr>
        <w:pStyle w:val="Rubrik2"/>
      </w:pPr>
      <w:bookmarkStart w:id="418" w:name="_Toc9328415"/>
      <w:bookmarkStart w:id="419" w:name="_Toc17451485"/>
      <w:r>
        <w:t>Överklagande</w:t>
      </w:r>
      <w:bookmarkEnd w:id="418"/>
      <w:bookmarkEnd w:id="419"/>
    </w:p>
    <w:p w14:paraId="0BBA4FF7" w14:textId="77777777" w:rsidR="000E3A6B" w:rsidRDefault="000E3A6B" w:rsidP="000E3A6B">
      <w:pPr>
        <w:pStyle w:val="Rubrik3"/>
        <w:spacing w:before="0"/>
      </w:pPr>
      <w:bookmarkStart w:id="420" w:name="_Toc9328416"/>
      <w:bookmarkStart w:id="421" w:name="_Toc17451486"/>
      <w:r>
        <w:t>Överklagande av den personuppgiftsansvariges beslut</w:t>
      </w:r>
      <w:bookmarkEnd w:id="420"/>
      <w:bookmarkEnd w:id="421"/>
    </w:p>
    <w:p w14:paraId="059A62F1" w14:textId="77777777" w:rsidR="000E3A6B" w:rsidRDefault="000E3A6B" w:rsidP="000E3A6B">
      <w:pPr>
        <w:pStyle w:val="Brdtextram"/>
      </w:pPr>
      <w:r w:rsidRPr="00420062">
        <w:rPr>
          <w:b/>
        </w:rPr>
        <w:t>Regeringens förslag:</w:t>
      </w:r>
      <w:r>
        <w:t xml:space="preserve"> Beslut i fråga om rättelse, komplettering, rade</w:t>
      </w:r>
      <w:r>
        <w:softHyphen/>
        <w:t>ring eller begränsning av behandlingen som har meddelats på begäran av den registrerade, ska kunna överklagas till allmän förvaltningsdom</w:t>
      </w:r>
      <w:r>
        <w:softHyphen/>
        <w:t>stol. Detsamma gäller beslut att inte lämna information på begäran av en registrerad eller att ta ut avgift för att lämna sådan information. Vid överklagande till kammarrätten ska det krävas prövningstillstånd.</w:t>
      </w:r>
    </w:p>
    <w:p w14:paraId="0ED27179" w14:textId="77777777" w:rsidR="000E3A6B" w:rsidRPr="00A76360" w:rsidRDefault="000E3A6B" w:rsidP="000E3A6B">
      <w:pPr>
        <w:pStyle w:val="Brdtextmedindragram"/>
      </w:pPr>
      <w:r>
        <w:t>Några andra beslut än de som uttryckligen anges i lagen ska inte få överklagas.</w:t>
      </w:r>
    </w:p>
    <w:p w14:paraId="3A57F218" w14:textId="77777777" w:rsidR="000E3A6B" w:rsidRPr="00A76360" w:rsidRDefault="000E3A6B" w:rsidP="000E3A6B">
      <w:pPr>
        <w:pStyle w:val="Brdtextmedindrag"/>
        <w:rPr>
          <w:sz w:val="8"/>
          <w:szCs w:val="8"/>
        </w:rPr>
      </w:pPr>
    </w:p>
    <w:p w14:paraId="5AEF52F7" w14:textId="77777777" w:rsidR="000E3A6B" w:rsidRDefault="000E3A6B" w:rsidP="000E3A6B">
      <w:pPr>
        <w:pStyle w:val="Brdtextmedindrag"/>
      </w:pPr>
      <w:r w:rsidRPr="00C86289">
        <w:rPr>
          <w:b/>
        </w:rPr>
        <w:t xml:space="preserve">Utredningens </w:t>
      </w:r>
      <w:r w:rsidRPr="0006285B">
        <w:rPr>
          <w:b/>
        </w:rPr>
        <w:t>förslag</w:t>
      </w:r>
      <w:r>
        <w:rPr>
          <w:b/>
        </w:rPr>
        <w:t xml:space="preserve"> </w:t>
      </w:r>
      <w:r w:rsidRPr="00FE23A7">
        <w:t xml:space="preserve">överensstämmer </w:t>
      </w:r>
      <w:r>
        <w:t xml:space="preserve">med regeringens. </w:t>
      </w:r>
    </w:p>
    <w:p w14:paraId="2A4EBC2D" w14:textId="77777777" w:rsidR="000E3A6B" w:rsidRDefault="000E3A6B" w:rsidP="000E3A6B">
      <w:pPr>
        <w:pStyle w:val="Brdtextmedindrag"/>
      </w:pPr>
      <w:r>
        <w:rPr>
          <w:b/>
        </w:rPr>
        <w:t xml:space="preserve">Remissinstanserna </w:t>
      </w:r>
      <w:r w:rsidRPr="0069288C">
        <w:t>yttrar sig</w:t>
      </w:r>
      <w:r>
        <w:t xml:space="preserve"> inte särskilt</w:t>
      </w:r>
      <w:r w:rsidRPr="0069288C">
        <w:t xml:space="preserve"> i denna del.</w:t>
      </w:r>
      <w:r>
        <w:t xml:space="preserve"> </w:t>
      </w:r>
    </w:p>
    <w:p w14:paraId="2995DA26" w14:textId="77777777" w:rsidR="000E3A6B" w:rsidRDefault="000E3A6B" w:rsidP="000E3A6B">
      <w:pPr>
        <w:pStyle w:val="Rubrik4utannumrering"/>
      </w:pPr>
      <w:r w:rsidRPr="00C84B42">
        <w:t>Skälen för regeringens förslag</w:t>
      </w:r>
    </w:p>
    <w:p w14:paraId="74DEA870" w14:textId="77777777" w:rsidR="000E3A6B" w:rsidRDefault="000E3A6B" w:rsidP="000E3A6B">
      <w:pPr>
        <w:pStyle w:val="Rubrik5utannumrering"/>
        <w:spacing w:before="0"/>
      </w:pPr>
      <w:r>
        <w:t>Behov av en överklagandebestämmelse i den nya lagen</w:t>
      </w:r>
    </w:p>
    <w:p w14:paraId="1CF0B937" w14:textId="77777777" w:rsidR="000E3A6B" w:rsidRPr="00C84B42" w:rsidRDefault="000E3A6B" w:rsidP="000E3A6B">
      <w:pPr>
        <w:pStyle w:val="Brdtext"/>
      </w:pPr>
      <w:r w:rsidRPr="00C84B42">
        <w:t>Enligt 52</w:t>
      </w:r>
      <w:r>
        <w:t> </w:t>
      </w:r>
      <w:r w:rsidRPr="00C84B42">
        <w:t xml:space="preserve">§ första stycket personuppgiftslagen får vissa beslut som fattas av en personuppgiftsansvarig som är en myndighet överklagas till allmän förvaltningsdomstol. Det gäller </w:t>
      </w:r>
      <w:r>
        <w:t>be</w:t>
      </w:r>
      <w:r w:rsidRPr="00C84B42">
        <w:t>slut om information enligt 26</w:t>
      </w:r>
      <w:r>
        <w:t> </w:t>
      </w:r>
      <w:r w:rsidRPr="00C84B42">
        <w:t>§, om rättelse och underrättelse till tredje man enligt 28</w:t>
      </w:r>
      <w:r>
        <w:t> </w:t>
      </w:r>
      <w:r w:rsidRPr="00C84B42">
        <w:t>§, om information enligt 29</w:t>
      </w:r>
      <w:r>
        <w:t> </w:t>
      </w:r>
      <w:r w:rsidRPr="00C84B42">
        <w:t>§ andra stycket och om upplysningar enligt 42</w:t>
      </w:r>
      <w:r>
        <w:t> </w:t>
      </w:r>
      <w:r w:rsidRPr="00C84B42">
        <w:t xml:space="preserve">§. </w:t>
      </w:r>
      <w:r>
        <w:t xml:space="preserve">Bestämmelsen gäller för Säkerhetspolisen genom hänvisningar i 2 kap. 2 § första stycket 13 och 6 kap. 4 § 1 polisdatalagen. </w:t>
      </w:r>
    </w:p>
    <w:p w14:paraId="59FE3571" w14:textId="77777777" w:rsidR="000E3A6B" w:rsidRDefault="000E3A6B" w:rsidP="000E3A6B">
      <w:pPr>
        <w:pStyle w:val="Brdtextmedindrag"/>
      </w:pPr>
      <w:r w:rsidRPr="005C78DE">
        <w:t>Det är naturligt att se en myndigh</w:t>
      </w:r>
      <w:r>
        <w:t>ets beslut i egenskap av person</w:t>
      </w:r>
      <w:r w:rsidRPr="005C78DE">
        <w:t>upp</w:t>
      </w:r>
      <w:r>
        <w:softHyphen/>
      </w:r>
      <w:r w:rsidRPr="005C78DE">
        <w:t>giftsansvarig, exempelvis i fråga om en personuppgift ska rättas eller inte, som ett utflöde av dess myndighetsutövning. I allmänhet har myn</w:t>
      </w:r>
      <w:r>
        <w:softHyphen/>
      </w:r>
      <w:r w:rsidRPr="005C78DE">
        <w:t>digheten behandlat personuppgifterna i syfte att fullgöra myndighetsupp</w:t>
      </w:r>
      <w:r>
        <w:softHyphen/>
      </w:r>
      <w:r w:rsidRPr="005C78DE">
        <w:t>gifter. Personuppgifterna har också normalt be</w:t>
      </w:r>
      <w:r>
        <w:softHyphen/>
      </w:r>
      <w:r w:rsidRPr="005C78DE">
        <w:t xml:space="preserve">handlats med stöd av olika författningsbestämmelser, oberoende </w:t>
      </w:r>
      <w:r>
        <w:t>av den registrerades samtycke. I 7 kap. 2 § brottsdatalagen finns därför en bestämmelse som motsvarar 52 § första stycket personuppgiftlagen. En liknande bestämmelse bör, som utredningen föreslår, tas in även i den nya lagen.</w:t>
      </w:r>
    </w:p>
    <w:p w14:paraId="08550E50" w14:textId="77777777" w:rsidR="000E3A6B" w:rsidRPr="005C78DE" w:rsidRDefault="000E3A6B" w:rsidP="000E3A6B">
      <w:pPr>
        <w:pStyle w:val="Rubrik5utannumrering"/>
      </w:pPr>
      <w:r w:rsidRPr="005C78DE">
        <w:t>Vilka beslut ska kunna överklagas?</w:t>
      </w:r>
    </w:p>
    <w:p w14:paraId="4212D9DF" w14:textId="77777777" w:rsidR="000E3A6B" w:rsidRPr="005C78DE" w:rsidRDefault="000E3A6B" w:rsidP="000E3A6B">
      <w:pPr>
        <w:pStyle w:val="Brdtext"/>
      </w:pPr>
      <w:r w:rsidRPr="005C78DE">
        <w:t>När det gäller enskildas rätt att överkl</w:t>
      </w:r>
      <w:r>
        <w:t xml:space="preserve">aga myndighetsbeslut bör </w:t>
      </w:r>
      <w:r w:rsidRPr="005C78DE">
        <w:t>samma utgångspunkt gälla som i fråga om rätten att överklaga beslut enligt per</w:t>
      </w:r>
      <w:r>
        <w:softHyphen/>
      </w:r>
      <w:r w:rsidRPr="005C78DE">
        <w:t>sonuppgiftslagen. Överklaganderätten bör alltså enbart ta sikte på sådana beslut av myndigheten som den fattat i egenskap av personuppgiftsansva</w:t>
      </w:r>
      <w:r>
        <w:softHyphen/>
      </w:r>
      <w:r w:rsidRPr="005C78DE">
        <w:t>rig och som direkt berör den enskilde och som gått honom eller henne emot. Sådana beslut bör på samma sätt som andra förvaltningsbeslut kunna överklagas till allmän förvaltningsdomstol.</w:t>
      </w:r>
    </w:p>
    <w:p w14:paraId="683D0C70" w14:textId="77777777" w:rsidR="000E3A6B" w:rsidRPr="008228E2" w:rsidRDefault="000E3A6B" w:rsidP="000E3A6B">
      <w:pPr>
        <w:pStyle w:val="Brdtextmedindrag"/>
      </w:pPr>
      <w:r>
        <w:t>Enligt 7 kap. 2 § brottsdatalagen kan beslut</w:t>
      </w:r>
      <w:r w:rsidRPr="005C78DE">
        <w:t xml:space="preserve"> s</w:t>
      </w:r>
      <w:r>
        <w:t>om fattas på begäran av en regi</w:t>
      </w:r>
      <w:r w:rsidRPr="005C78DE">
        <w:t>strerad om att personuppgifter ska rättas, kom</w:t>
      </w:r>
      <w:r>
        <w:t>pletteras eller rade</w:t>
      </w:r>
      <w:r w:rsidRPr="005C78DE">
        <w:t>ras eller att beha</w:t>
      </w:r>
      <w:r>
        <w:t xml:space="preserve">ndlingen av personuppgifter ska </w:t>
      </w:r>
      <w:r w:rsidRPr="005C78DE">
        <w:t>be</w:t>
      </w:r>
      <w:r>
        <w:t>g</w:t>
      </w:r>
      <w:r w:rsidRPr="005C78DE">
        <w:t>ränsas överklagas. Det gäll</w:t>
      </w:r>
      <w:r>
        <w:t>er</w:t>
      </w:r>
      <w:r w:rsidRPr="005C78DE">
        <w:t xml:space="preserve"> oavsett om myndigheten avslår begäran eller vidtar en annan åtgärd än den som begärts. Har myndigheten helt eller delvis underlåtit </w:t>
      </w:r>
      <w:r>
        <w:t xml:space="preserve">att </w:t>
      </w:r>
      <w:r w:rsidRPr="005C78DE">
        <w:t xml:space="preserve">lämna information som den enskilde har begärt, </w:t>
      </w:r>
      <w:r>
        <w:t>kan</w:t>
      </w:r>
      <w:r w:rsidRPr="005C78DE">
        <w:t xml:space="preserve"> beslutet överklagas. Även beslut att ta ut avgift för information eller att vägra omprövning av ett automatiserat beslut </w:t>
      </w:r>
      <w:r>
        <w:t>kan</w:t>
      </w:r>
      <w:r w:rsidRPr="005C78DE">
        <w:t xml:space="preserve"> överklagas.</w:t>
      </w:r>
      <w:r>
        <w:t xml:space="preserve"> </w:t>
      </w:r>
      <w:r w:rsidRPr="005C78DE">
        <w:t xml:space="preserve">Uppräkningen motsvarar i allt väsentligt de beslut som i dag får överklagas enligt </w:t>
      </w:r>
      <w:r>
        <w:t>52 § personupp</w:t>
      </w:r>
      <w:r w:rsidRPr="000C4A09">
        <w:t>gifts</w:t>
      </w:r>
      <w:r>
        <w:softHyphen/>
      </w:r>
      <w:r w:rsidRPr="000C4A09">
        <w:t>lagen.</w:t>
      </w:r>
      <w:r>
        <w:t xml:space="preserve"> På samma sätt som i brottsdatalagen bör det i den nya lagen framgå vilka beslut som får överklagas. </w:t>
      </w:r>
      <w:r w:rsidRPr="00EE5CB0">
        <w:t>Eftersom det inte förekommer några automati</w:t>
      </w:r>
      <w:r>
        <w:softHyphen/>
      </w:r>
      <w:r w:rsidRPr="00EE5CB0">
        <w:t>serade beslut i Säkerhetspolisens verksamhet behövs dock inte någon be</w:t>
      </w:r>
      <w:r>
        <w:softHyphen/>
      </w:r>
      <w:r w:rsidRPr="00EE5CB0">
        <w:t>stämmelse om överklagande av sådana beslut.</w:t>
      </w:r>
    </w:p>
    <w:p w14:paraId="09130905" w14:textId="77777777" w:rsidR="000E3A6B" w:rsidRDefault="000E3A6B" w:rsidP="000E3A6B">
      <w:pPr>
        <w:pStyle w:val="Brdtextmedindrag"/>
      </w:pPr>
      <w:r w:rsidRPr="005C78DE">
        <w:t>Överklagandena bör, på samma sätt som i dag, prövas av allmän för</w:t>
      </w:r>
      <w:r>
        <w:softHyphen/>
      </w:r>
      <w:r w:rsidRPr="005C78DE">
        <w:t>valtningsdomstol</w:t>
      </w:r>
      <w:r>
        <w:t>. V</w:t>
      </w:r>
      <w:r w:rsidRPr="005C78DE">
        <w:t>id överklagande till kammarrätten bör det</w:t>
      </w:r>
      <w:r>
        <w:t xml:space="preserve"> </w:t>
      </w:r>
      <w:r w:rsidRPr="005C78DE">
        <w:t>krävas prövningstillstånd.</w:t>
      </w:r>
    </w:p>
    <w:p w14:paraId="3A4DC09C" w14:textId="77777777" w:rsidR="000E3A6B" w:rsidRPr="005C78DE" w:rsidRDefault="000E3A6B" w:rsidP="000E3A6B">
      <w:pPr>
        <w:pStyle w:val="Rubrik5utannumrering"/>
      </w:pPr>
      <w:r w:rsidRPr="005C78DE">
        <w:t xml:space="preserve">Vad bör inte </w:t>
      </w:r>
      <w:r>
        <w:t>få</w:t>
      </w:r>
      <w:r w:rsidRPr="005C78DE">
        <w:t xml:space="preserve"> överklagas?</w:t>
      </w:r>
    </w:p>
    <w:p w14:paraId="53E2F890" w14:textId="77777777" w:rsidR="000E3A6B" w:rsidRDefault="000E3A6B" w:rsidP="000E3A6B">
      <w:pPr>
        <w:pStyle w:val="Brdtext"/>
      </w:pPr>
      <w:r w:rsidRPr="00EE5CB0">
        <w:t>Av 53 §</w:t>
      </w:r>
      <w:r>
        <w:t xml:space="preserve"> personuppgiftslagen</w:t>
      </w:r>
      <w:r w:rsidRPr="00EE5CB0">
        <w:t xml:space="preserve"> framgår att andra beslut som en personupp</w:t>
      </w:r>
      <w:r>
        <w:softHyphen/>
      </w:r>
      <w:r w:rsidRPr="00EE5CB0">
        <w:t>giftsansvarig myndighet fattat enligt lagen inte får överklagas</w:t>
      </w:r>
      <w:r>
        <w:t>.</w:t>
      </w:r>
      <w:r w:rsidRPr="00194323">
        <w:t xml:space="preserve"> Bestäm</w:t>
      </w:r>
      <w:r>
        <w:softHyphen/>
      </w:r>
      <w:r w:rsidRPr="00194323">
        <w:t>melse</w:t>
      </w:r>
      <w:r>
        <w:t>n</w:t>
      </w:r>
      <w:r w:rsidRPr="00194323">
        <w:t xml:space="preserve"> gäller för Säkerhetspolisen </w:t>
      </w:r>
      <w:r>
        <w:t xml:space="preserve">genom hänvisningar i </w:t>
      </w:r>
      <w:r w:rsidRPr="00194323">
        <w:t>2</w:t>
      </w:r>
      <w:r>
        <w:t> </w:t>
      </w:r>
      <w:r w:rsidRPr="00194323">
        <w:t xml:space="preserve">kap. </w:t>
      </w:r>
      <w:r>
        <w:t xml:space="preserve">2 § </w:t>
      </w:r>
      <w:r w:rsidRPr="00194323">
        <w:t>första stycket</w:t>
      </w:r>
      <w:r>
        <w:t> </w:t>
      </w:r>
      <w:r w:rsidRPr="00194323">
        <w:t>13 och 6</w:t>
      </w:r>
      <w:r>
        <w:t> </w:t>
      </w:r>
      <w:r w:rsidRPr="00194323">
        <w:t>kap. 4</w:t>
      </w:r>
      <w:r>
        <w:t> </w:t>
      </w:r>
      <w:r w:rsidRPr="00194323">
        <w:t>§</w:t>
      </w:r>
      <w:r>
        <w:t> </w:t>
      </w:r>
      <w:r w:rsidRPr="00194323">
        <w:t xml:space="preserve">1 polisdatalagen. </w:t>
      </w:r>
    </w:p>
    <w:p w14:paraId="456688A0" w14:textId="77777777" w:rsidR="000E3A6B" w:rsidRPr="005C78DE" w:rsidRDefault="000E3A6B" w:rsidP="000E3A6B">
      <w:pPr>
        <w:pStyle w:val="Brdtextmedindrag"/>
      </w:pPr>
      <w:r>
        <w:t>På samma sätt som i dag bör inte a</w:t>
      </w:r>
      <w:r w:rsidRPr="005C78DE">
        <w:t xml:space="preserve">lla beslut som </w:t>
      </w:r>
      <w:r>
        <w:t>Säkerhetspolisen</w:t>
      </w:r>
      <w:r w:rsidRPr="005C78DE">
        <w:t xml:space="preserve"> fattar i egenskap av </w:t>
      </w:r>
      <w:r>
        <w:t>personuppgifts</w:t>
      </w:r>
      <w:r>
        <w:softHyphen/>
        <w:t>ansvarig</w:t>
      </w:r>
      <w:r w:rsidRPr="005C78DE">
        <w:t xml:space="preserve"> få överklagas. </w:t>
      </w:r>
      <w:r>
        <w:t>A</w:t>
      </w:r>
      <w:r w:rsidRPr="005C78DE">
        <w:t>dmi</w:t>
      </w:r>
      <w:r>
        <w:softHyphen/>
      </w:r>
      <w:r w:rsidRPr="005C78DE">
        <w:t>nistrativa beslut av myndighet</w:t>
      </w:r>
      <w:r>
        <w:t>en, t.ex. i fråga om tillgången till person</w:t>
      </w:r>
      <w:r>
        <w:softHyphen/>
        <w:t>uppgifter,</w:t>
      </w:r>
      <w:r w:rsidRPr="005C78DE">
        <w:t xml:space="preserve"> berör inte den enskilde på ett sådant sätt att de </w:t>
      </w:r>
      <w:r>
        <w:t>ska</w:t>
      </w:r>
      <w:r w:rsidRPr="005C78DE">
        <w:t xml:space="preserve"> </w:t>
      </w:r>
      <w:r>
        <w:t>få</w:t>
      </w:r>
      <w:r w:rsidRPr="005C78DE">
        <w:t xml:space="preserve"> överklagas. Det bör </w:t>
      </w:r>
      <w:r>
        <w:t xml:space="preserve">därför </w:t>
      </w:r>
      <w:r w:rsidRPr="005C78DE">
        <w:t xml:space="preserve">av </w:t>
      </w:r>
      <w:r>
        <w:t>den nya l</w:t>
      </w:r>
      <w:r w:rsidRPr="005C78DE">
        <w:t>agen framgå att andra beslut än de som räknas upp inte får överklagas.</w:t>
      </w:r>
      <w:r>
        <w:t xml:space="preserve"> </w:t>
      </w:r>
      <w:r w:rsidDel="00452057">
        <w:t>En motsvarande bestämmelse finns i brottsdatalagen.</w:t>
      </w:r>
    </w:p>
    <w:p w14:paraId="09943393" w14:textId="77777777" w:rsidR="000E3A6B" w:rsidRPr="005C78DE" w:rsidRDefault="000E3A6B" w:rsidP="000E3A6B">
      <w:pPr>
        <w:pStyle w:val="Rubrik3"/>
      </w:pPr>
      <w:bookmarkStart w:id="422" w:name="_Toc478115064"/>
      <w:bookmarkStart w:id="423" w:name="_Toc507082994"/>
      <w:bookmarkStart w:id="424" w:name="_Toc507088408"/>
      <w:bookmarkStart w:id="425" w:name="_Toc511035698"/>
      <w:bookmarkStart w:id="426" w:name="_Toc9328417"/>
      <w:bookmarkStart w:id="427" w:name="_Toc17451487"/>
      <w:r w:rsidRPr="005C78DE">
        <w:t>Överklagande av tillsynsmyndighetens beslut</w:t>
      </w:r>
      <w:bookmarkEnd w:id="422"/>
      <w:bookmarkEnd w:id="423"/>
      <w:bookmarkEnd w:id="424"/>
      <w:bookmarkEnd w:id="425"/>
      <w:bookmarkEnd w:id="426"/>
      <w:bookmarkEnd w:id="427"/>
    </w:p>
    <w:p w14:paraId="158B52E4" w14:textId="77777777" w:rsidR="000E3A6B" w:rsidRDefault="000E3A6B" w:rsidP="000E3A6B">
      <w:pPr>
        <w:pStyle w:val="Brdtextram"/>
      </w:pPr>
      <w:r w:rsidRPr="00420062">
        <w:rPr>
          <w:b/>
        </w:rPr>
        <w:t>Regeringens förslag:</w:t>
      </w:r>
      <w:r>
        <w:t xml:space="preserve"> </w:t>
      </w:r>
      <w:r w:rsidRPr="005C78DE">
        <w:t>Tillsyn</w:t>
      </w:r>
      <w:r>
        <w:t xml:space="preserve">smyndighetens beslut enligt den nya </w:t>
      </w:r>
      <w:r w:rsidRPr="005C78DE">
        <w:t xml:space="preserve">lagen </w:t>
      </w:r>
      <w:r>
        <w:t xml:space="preserve">ska </w:t>
      </w:r>
      <w:r w:rsidRPr="005C78DE">
        <w:t>få överklagas till allmän förvaltningsdomstol.</w:t>
      </w:r>
      <w:r w:rsidRPr="009301A4">
        <w:t xml:space="preserve"> </w:t>
      </w:r>
      <w:r>
        <w:t>När ett beslut överklagas</w:t>
      </w:r>
      <w:r w:rsidRPr="00A66C08">
        <w:t xml:space="preserve"> är tillsynsmyndigheten motpart i domstolen.</w:t>
      </w:r>
    </w:p>
    <w:p w14:paraId="1CF7A90E" w14:textId="77777777" w:rsidR="000E3A6B" w:rsidRPr="00A76360" w:rsidRDefault="000E3A6B" w:rsidP="000E3A6B">
      <w:pPr>
        <w:pStyle w:val="Brdtextmedindragram"/>
      </w:pPr>
      <w:r w:rsidRPr="005C78DE">
        <w:t>Vid överklagande till kammarrätten ska det krävas prövningstill</w:t>
      </w:r>
      <w:r>
        <w:softHyphen/>
      </w:r>
      <w:r w:rsidRPr="005C78DE">
        <w:t>stånd.</w:t>
      </w:r>
    </w:p>
    <w:p w14:paraId="641D48B6" w14:textId="77777777" w:rsidR="000E3A6B" w:rsidRPr="00A76360" w:rsidRDefault="000E3A6B" w:rsidP="000E3A6B">
      <w:pPr>
        <w:pStyle w:val="Brdtextmedindrag"/>
        <w:rPr>
          <w:sz w:val="8"/>
          <w:szCs w:val="8"/>
        </w:rPr>
      </w:pPr>
    </w:p>
    <w:p w14:paraId="527B6B06" w14:textId="77777777" w:rsidR="000E3A6B" w:rsidRDefault="000E3A6B" w:rsidP="000E3A6B">
      <w:pPr>
        <w:pStyle w:val="Brdtextmedindrag"/>
      </w:pPr>
      <w:r w:rsidRPr="0006285B">
        <w:rPr>
          <w:b/>
        </w:rPr>
        <w:t>Utredningens förslag</w:t>
      </w:r>
      <w:r>
        <w:rPr>
          <w:b/>
        </w:rPr>
        <w:t xml:space="preserve"> </w:t>
      </w:r>
      <w:r w:rsidRPr="00A66C08">
        <w:t>överensstämmer i huvudsak med regeringens. I utredningens förslag anges inte uttryckligen att tillsynsmyndigheten har ställning som motpart i domstolen.</w:t>
      </w:r>
      <w:r>
        <w:t xml:space="preserve"> Enligt utredningens förslag ska även tillsynsmyndighetens beslut enligt föreskrifter som meddelats i anslut</w:t>
      </w:r>
      <w:r>
        <w:softHyphen/>
        <w:t xml:space="preserve">ning till lagen få överklagas till allmän förvaltningsdomstol. </w:t>
      </w:r>
    </w:p>
    <w:p w14:paraId="63C59726" w14:textId="77777777" w:rsidR="000E3A6B" w:rsidRDefault="000E3A6B" w:rsidP="000E3A6B">
      <w:pPr>
        <w:pStyle w:val="Brdtextmedindrag"/>
      </w:pPr>
      <w:r w:rsidRPr="007B2FC1">
        <w:rPr>
          <w:b/>
        </w:rPr>
        <w:t>Remissinstanserna:</w:t>
      </w:r>
      <w:r>
        <w:rPr>
          <w:b/>
        </w:rPr>
        <w:t xml:space="preserve"> </w:t>
      </w:r>
      <w:r w:rsidRPr="007B2FC1">
        <w:rPr>
          <w:i/>
        </w:rPr>
        <w:t>Kammarrätten i Stockholm</w:t>
      </w:r>
      <w:r>
        <w:rPr>
          <w:i/>
        </w:rPr>
        <w:t xml:space="preserve"> </w:t>
      </w:r>
      <w:r w:rsidRPr="00FF0312">
        <w:t>och</w:t>
      </w:r>
      <w:r>
        <w:rPr>
          <w:i/>
        </w:rPr>
        <w:t xml:space="preserve"> Förvaltningsrät</w:t>
      </w:r>
      <w:r>
        <w:rPr>
          <w:i/>
        </w:rPr>
        <w:softHyphen/>
        <w:t>ten i Stockholm</w:t>
      </w:r>
      <w:r w:rsidRPr="007B2FC1">
        <w:t xml:space="preserve"> anser att det bör klargöras att tillsynsmyndigheten är motpart om dess beslut överklagas. </w:t>
      </w:r>
    </w:p>
    <w:p w14:paraId="2E448212" w14:textId="77777777" w:rsidR="000E3A6B" w:rsidRDefault="000E3A6B" w:rsidP="000E3A6B">
      <w:pPr>
        <w:pStyle w:val="Rubrik4utannumrering"/>
      </w:pPr>
      <w:r w:rsidRPr="00CF5614">
        <w:t>Skälen för regeringens förslag</w:t>
      </w:r>
    </w:p>
    <w:p w14:paraId="153EAA48" w14:textId="77777777" w:rsidR="000E3A6B" w:rsidRDefault="000E3A6B" w:rsidP="000E3A6B">
      <w:pPr>
        <w:pStyle w:val="Rubrik5utannumrering"/>
        <w:spacing w:before="0"/>
      </w:pPr>
      <w:r>
        <w:t>En överklagandebestämmelse bör tas in i den nya lagen</w:t>
      </w:r>
    </w:p>
    <w:p w14:paraId="20175969" w14:textId="77777777" w:rsidR="000E3A6B" w:rsidRDefault="000E3A6B" w:rsidP="000E3A6B">
      <w:pPr>
        <w:pStyle w:val="Brdtext"/>
      </w:pPr>
      <w:r w:rsidRPr="00CF5614" w:rsidDel="00177547">
        <w:t xml:space="preserve">Enligt </w:t>
      </w:r>
      <w:r w:rsidRPr="00CF5614">
        <w:t>42 §</w:t>
      </w:r>
      <w:r w:rsidRPr="00CF5614" w:rsidDel="00177547">
        <w:t xml:space="preserve"> förvaltningslagen</w:t>
      </w:r>
      <w:r w:rsidRPr="00CF5614" w:rsidDel="00177547">
        <w:rPr>
          <w:b/>
        </w:rPr>
        <w:t xml:space="preserve"> </w:t>
      </w:r>
      <w:r w:rsidRPr="00CF5614">
        <w:t>(2017:900)</w:t>
      </w:r>
      <w:r w:rsidRPr="00CF5614">
        <w:rPr>
          <w:b/>
        </w:rPr>
        <w:t xml:space="preserve"> </w:t>
      </w:r>
      <w:r w:rsidRPr="00CF5614" w:rsidDel="00177547">
        <w:t>får ett beslut överklagas av den som beslutet angår, om det har gått honom eller henne emot.</w:t>
      </w:r>
      <w:r w:rsidRPr="00CF5614">
        <w:t xml:space="preserve"> Enligt 51 § första stycket personuppgiftslagen får tillsynsmyndighetens beslut, med </w:t>
      </w:r>
      <w:r>
        <w:t>undantag av beslut om föreskrif</w:t>
      </w:r>
      <w:r w:rsidRPr="00CF5614">
        <w:t>ter, överklagas till allmän förvaltnings</w:t>
      </w:r>
      <w:r w:rsidRPr="00CF5614">
        <w:softHyphen/>
        <w:t>domstol</w:t>
      </w:r>
      <w:r>
        <w:t>. Bestämmelsen gäller för Säkerhetspolisen genom hänvisningar i 2 kap. 2 § första stycket 13 och 6 kap. 4 § 1 polisdatalagen.</w:t>
      </w:r>
    </w:p>
    <w:p w14:paraId="3ACDCF09" w14:textId="77777777" w:rsidR="000E3A6B" w:rsidRPr="00865A55" w:rsidRDefault="000E3A6B" w:rsidP="000E3A6B">
      <w:pPr>
        <w:pStyle w:val="Brdtextmedindrag"/>
      </w:pPr>
      <w:r w:rsidRPr="00865A55">
        <w:t>Om en myndighets befogenheter regleras i en författning bör det som huvudregel av samma författning framgå om och i så fall hur myndighe</w:t>
      </w:r>
      <w:r w:rsidRPr="00865A55">
        <w:softHyphen/>
        <w:t>tens beslut kan överklag</w:t>
      </w:r>
      <w:r>
        <w:t>as. En sådan ordning ger en sam</w:t>
      </w:r>
      <w:r w:rsidRPr="00865A55">
        <w:t>lad bild både av vilka befogenheter en myndighet har och hur den som blir föremål för myndighetens beslut kan angripa dem. Regeringen föreslår nu att till</w:t>
      </w:r>
      <w:r>
        <w:softHyphen/>
        <w:t>syns</w:t>
      </w:r>
      <w:r w:rsidRPr="00865A55">
        <w:t xml:space="preserve">myndighetens befogenheter regleras i </w:t>
      </w:r>
      <w:r>
        <w:t>den nya lagen (</w:t>
      </w:r>
      <w:r w:rsidRPr="00930465">
        <w:t>avsnitt </w:t>
      </w:r>
      <w:r>
        <w:t>15.1.3</w:t>
      </w:r>
      <w:r w:rsidRPr="00865A55">
        <w:t xml:space="preserve">). </w:t>
      </w:r>
      <w:r>
        <w:t xml:space="preserve">Den nya </w:t>
      </w:r>
      <w:r w:rsidRPr="00865A55">
        <w:t xml:space="preserve">lagen bör därför även reglera rätten att överklaga tillsynsmyndighetens beslut. </w:t>
      </w:r>
      <w:r>
        <w:t xml:space="preserve">En motsvarande bestämmelse finns i </w:t>
      </w:r>
      <w:r w:rsidRPr="00865A55">
        <w:t>7 kap. 4 § brottsdatalagen</w:t>
      </w:r>
      <w:r>
        <w:t>.</w:t>
      </w:r>
    </w:p>
    <w:p w14:paraId="048C6776" w14:textId="77777777" w:rsidR="000E3A6B" w:rsidRPr="00865A55" w:rsidRDefault="000E3A6B" w:rsidP="000E3A6B">
      <w:pPr>
        <w:keepNext/>
        <w:tabs>
          <w:tab w:val="left" w:pos="907"/>
        </w:tabs>
        <w:spacing w:before="240" w:after="80" w:line="210" w:lineRule="exact"/>
        <w:rPr>
          <w:rFonts w:ascii="Times New Roman" w:eastAsiaTheme="minorHAnsi" w:hAnsi="Times New Roman" w:cstheme="minorBidi"/>
          <w:i/>
          <w:sz w:val="20"/>
          <w:szCs w:val="22"/>
        </w:rPr>
      </w:pPr>
      <w:r w:rsidRPr="00865A55">
        <w:rPr>
          <w:rFonts w:ascii="Times New Roman" w:eastAsiaTheme="minorHAnsi" w:hAnsi="Times New Roman" w:cstheme="minorBidi"/>
          <w:i/>
          <w:sz w:val="20"/>
          <w:szCs w:val="22"/>
        </w:rPr>
        <w:t>Vilka beslut ska få överklagas?</w:t>
      </w:r>
    </w:p>
    <w:p w14:paraId="1969CF85" w14:textId="77777777" w:rsidR="000E3A6B" w:rsidRPr="00865A55" w:rsidRDefault="000E3A6B" w:rsidP="000E3A6B">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865A55">
        <w:rPr>
          <w:rFonts w:ascii="Times New Roman" w:hAnsi="Times New Roman"/>
          <w:sz w:val="20"/>
        </w:rPr>
        <w:t>Rätten att överkla</w:t>
      </w:r>
      <w:r>
        <w:rPr>
          <w:rFonts w:ascii="Times New Roman" w:hAnsi="Times New Roman"/>
          <w:sz w:val="20"/>
        </w:rPr>
        <w:t>ga beslut regleras genom bestäm</w:t>
      </w:r>
      <w:r w:rsidRPr="00865A55">
        <w:rPr>
          <w:rFonts w:ascii="Times New Roman" w:hAnsi="Times New Roman"/>
          <w:sz w:val="20"/>
        </w:rPr>
        <w:t>melser i specialför</w:t>
      </w:r>
      <w:r w:rsidRPr="00865A55">
        <w:rPr>
          <w:rFonts w:ascii="Times New Roman" w:hAnsi="Times New Roman"/>
          <w:sz w:val="20"/>
        </w:rPr>
        <w:softHyphen/>
        <w:t>fattningar och myndighetsinstruktioner. Även om det i en författning an</w:t>
      </w:r>
      <w:r>
        <w:rPr>
          <w:rFonts w:ascii="Times New Roman" w:hAnsi="Times New Roman"/>
          <w:sz w:val="20"/>
        </w:rPr>
        <w:softHyphen/>
      </w:r>
      <w:r w:rsidRPr="00865A55">
        <w:rPr>
          <w:rFonts w:ascii="Times New Roman" w:hAnsi="Times New Roman"/>
          <w:sz w:val="20"/>
        </w:rPr>
        <w:t>ges att ett beslut enligt författningen eller ett beslut av en viss myndighet får överklagas, innebär det inte att alla sådana beslut är överklagbara. Överklagbarheten är nämligen begränsad till följd av allmänna prin</w:t>
      </w:r>
      <w:r>
        <w:rPr>
          <w:rFonts w:ascii="Times New Roman" w:hAnsi="Times New Roman"/>
          <w:sz w:val="20"/>
        </w:rPr>
        <w:t>ciper som har utbildats i rätts</w:t>
      </w:r>
      <w:r w:rsidRPr="00865A55">
        <w:rPr>
          <w:rFonts w:ascii="Times New Roman" w:hAnsi="Times New Roman"/>
          <w:sz w:val="20"/>
        </w:rPr>
        <w:t>praxis (jfr RÅ 2007 ref. 7 och där angivna rätts</w:t>
      </w:r>
      <w:r>
        <w:rPr>
          <w:rFonts w:ascii="Times New Roman" w:hAnsi="Times New Roman"/>
          <w:sz w:val="20"/>
        </w:rPr>
        <w:softHyphen/>
      </w:r>
      <w:r w:rsidRPr="00865A55">
        <w:rPr>
          <w:rFonts w:ascii="Times New Roman" w:hAnsi="Times New Roman"/>
          <w:sz w:val="20"/>
        </w:rPr>
        <w:t>fall). En myndighets faktiska handlande eller underlåtenhet att handla kan exempelvis inte överklagas. Normalt saknas det också möjlighet att klaga över motiveringen till ett beslut (prop. 1997/98:101 s. 49 f.).</w:t>
      </w:r>
      <w:r>
        <w:rPr>
          <w:rFonts w:ascii="Times New Roman" w:hAnsi="Times New Roman"/>
          <w:sz w:val="20"/>
        </w:rPr>
        <w:t xml:space="preserve"> </w:t>
      </w:r>
      <w:r w:rsidRPr="00865A55">
        <w:rPr>
          <w:rFonts w:ascii="Times New Roman" w:hAnsi="Times New Roman"/>
          <w:sz w:val="20"/>
        </w:rPr>
        <w:t xml:space="preserve">En annan </w:t>
      </w:r>
      <w:r>
        <w:rPr>
          <w:rFonts w:ascii="Times New Roman" w:hAnsi="Times New Roman"/>
          <w:sz w:val="20"/>
        </w:rPr>
        <w:t>begränsning</w:t>
      </w:r>
      <w:r w:rsidRPr="00865A55">
        <w:rPr>
          <w:rFonts w:ascii="Times New Roman" w:hAnsi="Times New Roman"/>
          <w:sz w:val="20"/>
        </w:rPr>
        <w:t xml:space="preserve"> för överklagande är att beslutet inte</w:t>
      </w:r>
      <w:r>
        <w:rPr>
          <w:rFonts w:ascii="Times New Roman" w:hAnsi="Times New Roman"/>
          <w:sz w:val="20"/>
        </w:rPr>
        <w:t xml:space="preserve"> får</w:t>
      </w:r>
      <w:r w:rsidRPr="00865A55">
        <w:rPr>
          <w:rFonts w:ascii="Times New Roman" w:hAnsi="Times New Roman"/>
          <w:sz w:val="20"/>
        </w:rPr>
        <w:t xml:space="preserve"> </w:t>
      </w:r>
      <w:r>
        <w:rPr>
          <w:rFonts w:ascii="Times New Roman" w:hAnsi="Times New Roman"/>
          <w:sz w:val="20"/>
        </w:rPr>
        <w:t>ha</w:t>
      </w:r>
      <w:r w:rsidRPr="00865A55">
        <w:rPr>
          <w:rFonts w:ascii="Times New Roman" w:hAnsi="Times New Roman"/>
          <w:sz w:val="20"/>
        </w:rPr>
        <w:t xml:space="preserve"> en alltför obetydlig verkan för parter eller andra. Frågan om överklagbarhet har prövats när det </w:t>
      </w:r>
      <w:r>
        <w:rPr>
          <w:rFonts w:ascii="Times New Roman" w:hAnsi="Times New Roman"/>
          <w:sz w:val="20"/>
        </w:rPr>
        <w:t>gäller till</w:t>
      </w:r>
      <w:r w:rsidRPr="00865A55">
        <w:rPr>
          <w:rFonts w:ascii="Times New Roman" w:hAnsi="Times New Roman"/>
          <w:sz w:val="20"/>
        </w:rPr>
        <w:t>synsmyndighetens beslut enlig</w:t>
      </w:r>
      <w:r>
        <w:rPr>
          <w:rFonts w:ascii="Times New Roman" w:hAnsi="Times New Roman"/>
          <w:sz w:val="20"/>
        </w:rPr>
        <w:t>t personuppgiftslagen, för exem</w:t>
      </w:r>
      <w:r w:rsidRPr="00865A55">
        <w:rPr>
          <w:rFonts w:ascii="Times New Roman" w:hAnsi="Times New Roman"/>
          <w:sz w:val="20"/>
        </w:rPr>
        <w:t xml:space="preserve">pel se </w:t>
      </w:r>
      <w:r w:rsidRPr="00C00476">
        <w:rPr>
          <w:rFonts w:ascii="Times New Roman" w:hAnsi="Times New Roman"/>
          <w:sz w:val="20"/>
        </w:rPr>
        <w:t xml:space="preserve">Sören Öman och Hans-Olof Lindblom, </w:t>
      </w:r>
      <w:r>
        <w:rPr>
          <w:rFonts w:ascii="Times New Roman" w:hAnsi="Times New Roman"/>
          <w:sz w:val="20"/>
        </w:rPr>
        <w:t>Personuppgifts</w:t>
      </w:r>
      <w:r w:rsidRPr="00C00476">
        <w:rPr>
          <w:rFonts w:ascii="Times New Roman" w:hAnsi="Times New Roman"/>
          <w:sz w:val="20"/>
        </w:rPr>
        <w:t>lagen, En kommentar, 4:e uppl. 2011, i fortsättningen Öman m.fl.</w:t>
      </w:r>
      <w:r>
        <w:rPr>
          <w:rFonts w:ascii="Times New Roman" w:hAnsi="Times New Roman"/>
          <w:sz w:val="20"/>
        </w:rPr>
        <w:t xml:space="preserve"> m.fl. s. 549 f</w:t>
      </w:r>
      <w:r w:rsidRPr="00865A55">
        <w:rPr>
          <w:rFonts w:ascii="Times New Roman" w:hAnsi="Times New Roman"/>
          <w:sz w:val="20"/>
        </w:rPr>
        <w:t>.</w:t>
      </w:r>
    </w:p>
    <w:p w14:paraId="0B4AD6E5" w14:textId="77777777" w:rsidR="000E3A6B" w:rsidRPr="00865A55" w:rsidRDefault="000E3A6B" w:rsidP="000E3A6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865A55">
        <w:rPr>
          <w:rFonts w:ascii="Times New Roman" w:hAnsi="Times New Roman"/>
          <w:sz w:val="20"/>
        </w:rPr>
        <w:t xml:space="preserve">Bestämmelsen i </w:t>
      </w:r>
      <w:r>
        <w:rPr>
          <w:rFonts w:ascii="Times New Roman" w:hAnsi="Times New Roman"/>
          <w:sz w:val="20"/>
        </w:rPr>
        <w:t xml:space="preserve">den nya </w:t>
      </w:r>
      <w:r w:rsidRPr="00865A55">
        <w:rPr>
          <w:rFonts w:ascii="Times New Roman" w:hAnsi="Times New Roman"/>
          <w:sz w:val="20"/>
        </w:rPr>
        <w:t>lagen bör med beaktande av det som nu har sagts och i likhet med dagens regleri</w:t>
      </w:r>
      <w:r>
        <w:rPr>
          <w:rFonts w:ascii="Times New Roman" w:hAnsi="Times New Roman"/>
          <w:sz w:val="20"/>
        </w:rPr>
        <w:t>ng ha som utgångspunkt att till</w:t>
      </w:r>
      <w:r w:rsidRPr="00865A55">
        <w:rPr>
          <w:rFonts w:ascii="Times New Roman" w:hAnsi="Times New Roman"/>
          <w:sz w:val="20"/>
        </w:rPr>
        <w:t>syns</w:t>
      </w:r>
      <w:r>
        <w:rPr>
          <w:rFonts w:ascii="Times New Roman" w:hAnsi="Times New Roman"/>
          <w:sz w:val="20"/>
        </w:rPr>
        <w:softHyphen/>
      </w:r>
      <w:r w:rsidRPr="00865A55">
        <w:rPr>
          <w:rFonts w:ascii="Times New Roman" w:hAnsi="Times New Roman"/>
          <w:sz w:val="20"/>
        </w:rPr>
        <w:t>myn</w:t>
      </w:r>
      <w:r>
        <w:rPr>
          <w:rFonts w:ascii="Times New Roman" w:hAnsi="Times New Roman"/>
          <w:sz w:val="20"/>
        </w:rPr>
        <w:t>dig</w:t>
      </w:r>
      <w:r w:rsidRPr="00865A55">
        <w:rPr>
          <w:rFonts w:ascii="Times New Roman" w:hAnsi="Times New Roman"/>
          <w:sz w:val="20"/>
        </w:rPr>
        <w:t xml:space="preserve">hetens beslut ska kunna överklagas. Av tydlighetsskäl bör det, som </w:t>
      </w:r>
      <w:r>
        <w:rPr>
          <w:rFonts w:ascii="Times New Roman" w:hAnsi="Times New Roman"/>
          <w:i/>
          <w:sz w:val="20"/>
        </w:rPr>
        <w:t>Kam</w:t>
      </w:r>
      <w:r w:rsidRPr="00865A55">
        <w:rPr>
          <w:rFonts w:ascii="Times New Roman" w:hAnsi="Times New Roman"/>
          <w:i/>
          <w:sz w:val="20"/>
        </w:rPr>
        <w:t>marrätten i Stockholm</w:t>
      </w:r>
      <w:r>
        <w:rPr>
          <w:rFonts w:ascii="Times New Roman" w:hAnsi="Times New Roman"/>
          <w:i/>
          <w:sz w:val="20"/>
        </w:rPr>
        <w:t xml:space="preserve"> </w:t>
      </w:r>
      <w:r>
        <w:rPr>
          <w:rFonts w:ascii="Times New Roman" w:hAnsi="Times New Roman"/>
          <w:sz w:val="20"/>
        </w:rPr>
        <w:t xml:space="preserve">och </w:t>
      </w:r>
      <w:r>
        <w:rPr>
          <w:rFonts w:ascii="Times New Roman" w:hAnsi="Times New Roman"/>
          <w:i/>
          <w:sz w:val="20"/>
        </w:rPr>
        <w:t>Förvaltningsrätten i Stockholm</w:t>
      </w:r>
      <w:r w:rsidRPr="00865A55">
        <w:rPr>
          <w:rFonts w:ascii="Times New Roman" w:hAnsi="Times New Roman"/>
          <w:sz w:val="20"/>
        </w:rPr>
        <w:t xml:space="preserve"> an</w:t>
      </w:r>
      <w:r>
        <w:rPr>
          <w:rFonts w:ascii="Times New Roman" w:hAnsi="Times New Roman"/>
          <w:sz w:val="20"/>
        </w:rPr>
        <w:softHyphen/>
      </w:r>
      <w:r w:rsidRPr="00865A55">
        <w:rPr>
          <w:rFonts w:ascii="Times New Roman" w:hAnsi="Times New Roman"/>
          <w:sz w:val="20"/>
        </w:rPr>
        <w:t>för, även fram</w:t>
      </w:r>
      <w:r>
        <w:rPr>
          <w:rFonts w:ascii="Times New Roman" w:hAnsi="Times New Roman"/>
          <w:sz w:val="20"/>
        </w:rPr>
        <w:t>gå av bestämmelsen att tillsyns</w:t>
      </w:r>
      <w:r w:rsidRPr="00865A55">
        <w:rPr>
          <w:rFonts w:ascii="Times New Roman" w:hAnsi="Times New Roman"/>
          <w:sz w:val="20"/>
        </w:rPr>
        <w:t xml:space="preserve">myndigheten har ställning som motpart i ett sådant mål hos domstolen (jfr 22 kap. 5 § lagen </w:t>
      </w:r>
      <w:r w:rsidRPr="00077F48">
        <w:rPr>
          <w:rFonts w:ascii="Times New Roman" w:hAnsi="Times New Roman"/>
          <w:sz w:val="20"/>
        </w:rPr>
        <w:t xml:space="preserve">[2016:1145] </w:t>
      </w:r>
      <w:r w:rsidRPr="00865A55">
        <w:rPr>
          <w:rFonts w:ascii="Times New Roman" w:hAnsi="Times New Roman"/>
          <w:sz w:val="20"/>
        </w:rPr>
        <w:t xml:space="preserve">om offentlig upphandling). </w:t>
      </w:r>
      <w:r>
        <w:rPr>
          <w:rFonts w:ascii="Times New Roman" w:hAnsi="Times New Roman"/>
          <w:sz w:val="20"/>
        </w:rPr>
        <w:t>D</w:t>
      </w:r>
      <w:r w:rsidRPr="00865A55">
        <w:rPr>
          <w:rFonts w:ascii="Times New Roman" w:hAnsi="Times New Roman"/>
          <w:sz w:val="20"/>
        </w:rPr>
        <w:t>et</w:t>
      </w:r>
      <w:r>
        <w:rPr>
          <w:rFonts w:ascii="Times New Roman" w:hAnsi="Times New Roman"/>
          <w:sz w:val="20"/>
        </w:rPr>
        <w:t xml:space="preserve"> kan</w:t>
      </w:r>
      <w:r w:rsidRPr="00865A55">
        <w:rPr>
          <w:rFonts w:ascii="Times New Roman" w:hAnsi="Times New Roman"/>
          <w:sz w:val="20"/>
        </w:rPr>
        <w:t xml:space="preserve"> i vissa fall vara svårt att föruts</w:t>
      </w:r>
      <w:r>
        <w:rPr>
          <w:rFonts w:ascii="Times New Roman" w:hAnsi="Times New Roman"/>
          <w:sz w:val="20"/>
        </w:rPr>
        <w:t>e vilka be</w:t>
      </w:r>
      <w:r>
        <w:rPr>
          <w:rFonts w:ascii="Times New Roman" w:hAnsi="Times New Roman"/>
          <w:sz w:val="20"/>
        </w:rPr>
        <w:softHyphen/>
        <w:t>slut som går att över</w:t>
      </w:r>
      <w:r w:rsidRPr="00865A55">
        <w:rPr>
          <w:rFonts w:ascii="Times New Roman" w:hAnsi="Times New Roman"/>
          <w:sz w:val="20"/>
        </w:rPr>
        <w:t>klaga. En fullständig reglering är emellertid inte lämplig att göra. På samma sätt som i dag får det i stället avgöras i rätts</w:t>
      </w:r>
      <w:r>
        <w:rPr>
          <w:rFonts w:ascii="Times New Roman" w:hAnsi="Times New Roman"/>
          <w:sz w:val="20"/>
        </w:rPr>
        <w:softHyphen/>
      </w:r>
      <w:r w:rsidRPr="00865A55">
        <w:rPr>
          <w:rFonts w:ascii="Times New Roman" w:hAnsi="Times New Roman"/>
          <w:sz w:val="20"/>
        </w:rPr>
        <w:t xml:space="preserve">tillämpningen om </w:t>
      </w:r>
      <w:r>
        <w:rPr>
          <w:rFonts w:ascii="Times New Roman" w:hAnsi="Times New Roman"/>
          <w:sz w:val="20"/>
        </w:rPr>
        <w:t>ett beslut som tillsyns</w:t>
      </w:r>
      <w:r w:rsidRPr="00865A55">
        <w:rPr>
          <w:rFonts w:ascii="Times New Roman" w:hAnsi="Times New Roman"/>
          <w:sz w:val="20"/>
        </w:rPr>
        <w:t>myndigheten har fattat är över</w:t>
      </w:r>
      <w:r>
        <w:rPr>
          <w:rFonts w:ascii="Times New Roman" w:hAnsi="Times New Roman"/>
          <w:sz w:val="20"/>
        </w:rPr>
        <w:softHyphen/>
      </w:r>
      <w:r w:rsidRPr="00865A55">
        <w:rPr>
          <w:rFonts w:ascii="Times New Roman" w:hAnsi="Times New Roman"/>
          <w:sz w:val="20"/>
        </w:rPr>
        <w:t>klagbart.</w:t>
      </w:r>
    </w:p>
    <w:p w14:paraId="5122BDCC" w14:textId="77777777" w:rsidR="000E3A6B" w:rsidRPr="00865A55" w:rsidRDefault="000E3A6B" w:rsidP="000E3A6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865A55">
        <w:rPr>
          <w:rFonts w:ascii="Times New Roman" w:hAnsi="Times New Roman"/>
          <w:sz w:val="20"/>
        </w:rPr>
        <w:t>Överklagandena bör på samma sätt som i dag prövas av allmän förvalt</w:t>
      </w:r>
      <w:r w:rsidRPr="00865A55">
        <w:rPr>
          <w:rFonts w:ascii="Times New Roman" w:hAnsi="Times New Roman"/>
          <w:sz w:val="20"/>
        </w:rPr>
        <w:softHyphen/>
        <w:t>ningsdomstol.</w:t>
      </w:r>
      <w:r w:rsidRPr="00077F48">
        <w:t xml:space="preserve"> </w:t>
      </w:r>
      <w:r w:rsidRPr="00077F48">
        <w:rPr>
          <w:rFonts w:ascii="Times New Roman" w:hAnsi="Times New Roman"/>
          <w:sz w:val="20"/>
        </w:rPr>
        <w:t>Det bör krävas prövningstillstånd vid överklagande till kammarrätten</w:t>
      </w:r>
      <w:r>
        <w:rPr>
          <w:rFonts w:ascii="Times New Roman" w:hAnsi="Times New Roman"/>
          <w:sz w:val="20"/>
        </w:rPr>
        <w:t>.</w:t>
      </w:r>
    </w:p>
    <w:p w14:paraId="3CD81433" w14:textId="77777777" w:rsidR="000E3A6B" w:rsidRPr="00865A55" w:rsidRDefault="000E3A6B" w:rsidP="000E3A6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865A55">
        <w:rPr>
          <w:rFonts w:ascii="Times New Roman" w:hAnsi="Times New Roman"/>
          <w:sz w:val="20"/>
        </w:rPr>
        <w:t xml:space="preserve">Till skillnad från utredningen </w:t>
      </w:r>
      <w:r>
        <w:rPr>
          <w:rFonts w:ascii="Times New Roman" w:hAnsi="Times New Roman"/>
          <w:sz w:val="20"/>
        </w:rPr>
        <w:t>ansåg regeringen i förarbetena till brotts</w:t>
      </w:r>
      <w:r>
        <w:rPr>
          <w:rFonts w:ascii="Times New Roman" w:hAnsi="Times New Roman"/>
          <w:sz w:val="20"/>
        </w:rPr>
        <w:softHyphen/>
        <w:t>datalagen att överklagande</w:t>
      </w:r>
      <w:r w:rsidRPr="00865A55">
        <w:rPr>
          <w:rFonts w:ascii="Times New Roman" w:hAnsi="Times New Roman"/>
          <w:sz w:val="20"/>
        </w:rPr>
        <w:t xml:space="preserve">möjligheten </w:t>
      </w:r>
      <w:r>
        <w:rPr>
          <w:rFonts w:ascii="Times New Roman" w:hAnsi="Times New Roman"/>
          <w:sz w:val="20"/>
        </w:rPr>
        <w:t>avseende beslut enligt</w:t>
      </w:r>
      <w:r w:rsidRPr="00865A55">
        <w:rPr>
          <w:rFonts w:ascii="Times New Roman" w:hAnsi="Times New Roman"/>
          <w:sz w:val="20"/>
        </w:rPr>
        <w:t xml:space="preserve"> föreskrifter inte bör regleras i </w:t>
      </w:r>
      <w:r>
        <w:rPr>
          <w:rFonts w:ascii="Times New Roman" w:hAnsi="Times New Roman"/>
          <w:sz w:val="20"/>
        </w:rPr>
        <w:t xml:space="preserve">den nya </w:t>
      </w:r>
      <w:r w:rsidRPr="00865A55">
        <w:rPr>
          <w:rFonts w:ascii="Times New Roman" w:hAnsi="Times New Roman"/>
          <w:sz w:val="20"/>
        </w:rPr>
        <w:t>lagen</w:t>
      </w:r>
      <w:r>
        <w:rPr>
          <w:rFonts w:ascii="Times New Roman" w:hAnsi="Times New Roman"/>
          <w:sz w:val="20"/>
        </w:rPr>
        <w:t xml:space="preserve"> (prop. 2017/18:232 s. 353)</w:t>
      </w:r>
      <w:r w:rsidRPr="00865A55">
        <w:rPr>
          <w:rFonts w:ascii="Times New Roman" w:hAnsi="Times New Roman"/>
          <w:sz w:val="20"/>
        </w:rPr>
        <w:t xml:space="preserve">. </w:t>
      </w:r>
      <w:r>
        <w:rPr>
          <w:rFonts w:ascii="Times New Roman" w:hAnsi="Times New Roman"/>
          <w:sz w:val="20"/>
        </w:rPr>
        <w:t xml:space="preserve">Det finns inte skäl att här göra en annan bedömning. </w:t>
      </w:r>
    </w:p>
    <w:p w14:paraId="488BC13E" w14:textId="77777777" w:rsidR="000E3A6B" w:rsidRPr="005C78DE" w:rsidRDefault="000E3A6B" w:rsidP="000E3A6B">
      <w:pPr>
        <w:pStyle w:val="Rubrik5utannumrering"/>
      </w:pPr>
      <w:r w:rsidRPr="005C78DE">
        <w:t>Vem får överklaga?</w:t>
      </w:r>
    </w:p>
    <w:p w14:paraId="348143C3" w14:textId="77777777" w:rsidR="000E3A6B" w:rsidRPr="005C78DE" w:rsidRDefault="000E3A6B" w:rsidP="000E3A6B">
      <w:pPr>
        <w:pStyle w:val="Brdtext"/>
      </w:pPr>
      <w:r w:rsidRPr="005C78DE">
        <w:t xml:space="preserve">För att någon ska få överklaga ett beslut </w:t>
      </w:r>
      <w:r>
        <w:t>ska</w:t>
      </w:r>
      <w:r w:rsidRPr="005C78DE">
        <w:t xml:space="preserve"> han eller hon ha klagorätt. Om en person har kla</w:t>
      </w:r>
      <w:r>
        <w:t>gorätt måste bedömas i varje en</w:t>
      </w:r>
      <w:r w:rsidRPr="005C78DE">
        <w:t>skilt fall av den domstol som behandlar överklagandet.</w:t>
      </w:r>
    </w:p>
    <w:p w14:paraId="5E115A51" w14:textId="77777777" w:rsidR="000E3A6B" w:rsidRPr="005C78DE" w:rsidRDefault="000E3A6B" w:rsidP="000E3A6B">
      <w:pPr>
        <w:pStyle w:val="Brdtextmedindrag"/>
      </w:pPr>
      <w:r w:rsidRPr="005C78DE">
        <w:t xml:space="preserve">I 51 § personuppgiftslagen ställs </w:t>
      </w:r>
      <w:r>
        <w:t xml:space="preserve">det </w:t>
      </w:r>
      <w:r w:rsidRPr="005C78DE">
        <w:t>inte något krav på att den som kla</w:t>
      </w:r>
      <w:r>
        <w:softHyphen/>
      </w:r>
      <w:r w:rsidRPr="005C78DE">
        <w:t xml:space="preserve">gar ska vara part. I praxis har </w:t>
      </w:r>
      <w:r>
        <w:t xml:space="preserve">det </w:t>
      </w:r>
      <w:r w:rsidRPr="005C78DE">
        <w:t>inte heller krävts att den som överkla</w:t>
      </w:r>
      <w:r>
        <w:softHyphen/>
      </w:r>
      <w:r w:rsidRPr="005C78DE">
        <w:t xml:space="preserve">gar tillsynsmyndighetens beslut har ställning som part. </w:t>
      </w:r>
      <w:r>
        <w:t>I stället</w:t>
      </w:r>
      <w:r w:rsidRPr="005C78DE">
        <w:t xml:space="preserve"> har det bl.a. förts resonemang </w:t>
      </w:r>
      <w:r>
        <w:t xml:space="preserve">kring </w:t>
      </w:r>
      <w:r w:rsidRPr="005C78DE">
        <w:t xml:space="preserve">dels om beslutet angått den som överklagat det, dels om </w:t>
      </w:r>
      <w:r>
        <w:t>det gått honom eller henne emot. Det finns inte heller skäl att i den nya lagen ställa krav på att den som klagar ska vara part. B</w:t>
      </w:r>
      <w:r w:rsidRPr="005C78DE">
        <w:t>estämmelse</w:t>
      </w:r>
      <w:r>
        <w:t>n om överklagande av tillsynsmyndighetens beslut</w:t>
      </w:r>
      <w:r w:rsidRPr="005C78DE">
        <w:t xml:space="preserve"> </w:t>
      </w:r>
      <w:r>
        <w:t>bör</w:t>
      </w:r>
      <w:r w:rsidRPr="005C78DE">
        <w:t xml:space="preserve"> därför utformas med 51 § första stycket personuppgiftslagen som mönster.</w:t>
      </w:r>
    </w:p>
    <w:p w14:paraId="5AC2C465" w14:textId="77777777" w:rsidR="000E3A6B" w:rsidRDefault="000E3A6B" w:rsidP="000E3A6B">
      <w:pPr>
        <w:pStyle w:val="Brdtextmedindrag"/>
      </w:pPr>
      <w:r w:rsidRPr="00232A40">
        <w:t>Att det är den som beslutet angår och som det gått emot som har klago</w:t>
      </w:r>
      <w:r>
        <w:softHyphen/>
        <w:t>rätt inne</w:t>
      </w:r>
      <w:r w:rsidRPr="00232A40">
        <w:t xml:space="preserve">bär i praktiken att det är den beslutet riktas mot som har rätt att överklaga tillsynsmyndighetens beslut. I ett tillsynsärende kommer det oftast att vara </w:t>
      </w:r>
      <w:r>
        <w:t>Säkerhetspolisen eller ett personupp</w:t>
      </w:r>
      <w:r w:rsidRPr="00232A40">
        <w:t>giftsbiträde. Det kan dock inte uteslutas att beslut av tillsy</w:t>
      </w:r>
      <w:r>
        <w:t>ns</w:t>
      </w:r>
      <w:r w:rsidRPr="00232A40">
        <w:t>myndigheten i något annat fall skulle kunna få rättsliga följder även för någon annan än den som beslutet riktar sig mot. Vederbörande har då rätt att överklaga beslutet enligt förvaltningslagens regler om talerätt.</w:t>
      </w:r>
    </w:p>
    <w:p w14:paraId="7CF530E7" w14:textId="77777777" w:rsidR="000E3A6B" w:rsidRPr="005C78DE" w:rsidRDefault="000E3A6B" w:rsidP="000E3A6B">
      <w:pPr>
        <w:pStyle w:val="Rubrik5utannumrering"/>
      </w:pPr>
      <w:r w:rsidRPr="005C78DE">
        <w:t xml:space="preserve">Särskilt om </w:t>
      </w:r>
      <w:r>
        <w:t>Säkerhetspolisens r</w:t>
      </w:r>
      <w:r w:rsidRPr="005C78DE">
        <w:t>ätt att överklaga</w:t>
      </w:r>
    </w:p>
    <w:p w14:paraId="6562026E" w14:textId="77777777" w:rsidR="000E3A6B" w:rsidRPr="005C78DE" w:rsidRDefault="000E3A6B" w:rsidP="000E3A6B">
      <w:pPr>
        <w:pStyle w:val="Brdtext"/>
      </w:pPr>
      <w:r w:rsidRPr="005C78DE">
        <w:t>De allmänna förvaltningsrättsliga principerna om klagorätt anses bara vara tillämpliga på myndighet</w:t>
      </w:r>
      <w:r>
        <w:t>er när de uppträder i någon pri</w:t>
      </w:r>
      <w:r w:rsidRPr="005C78DE">
        <w:t>vaträttslig egenskap, exempelvis so</w:t>
      </w:r>
      <w:r>
        <w:t>m arbetsgivare eller fastighets</w:t>
      </w:r>
      <w:r w:rsidRPr="005C78DE">
        <w:t xml:space="preserve">ägare. Då anses myndigheter ha </w:t>
      </w:r>
      <w:r>
        <w:t>samma rätt att överklaga som en</w:t>
      </w:r>
      <w:r w:rsidRPr="005C78DE">
        <w:t>skilda. När myndigheter däremot uppträder i sin offentligrättsliga roll, vilket de gör i egenskap av per</w:t>
      </w:r>
      <w:r>
        <w:t>sonuppgiftsansvariga, är förhål</w:t>
      </w:r>
      <w:r w:rsidRPr="005C78DE">
        <w:t>landena annorlunda. En myndighet får då överklaga en annan myndighets beslut bara under vissa förutsätt</w:t>
      </w:r>
      <w:r>
        <w:softHyphen/>
      </w:r>
      <w:r w:rsidRPr="005C78DE">
        <w:t xml:space="preserve">ningar. Utgångspunkten är </w:t>
      </w:r>
      <w:r>
        <w:t xml:space="preserve">då </w:t>
      </w:r>
      <w:r w:rsidRPr="005C78DE">
        <w:t xml:space="preserve">att överklagande kräver författningsstöd. </w:t>
      </w:r>
    </w:p>
    <w:p w14:paraId="7C04212E" w14:textId="77777777" w:rsidR="000E3A6B" w:rsidRPr="005C78DE" w:rsidRDefault="000E3A6B" w:rsidP="000E3A6B">
      <w:pPr>
        <w:pStyle w:val="Brdtextmedindrag"/>
      </w:pPr>
      <w:r>
        <w:t>Säkerhetspolisen</w:t>
      </w:r>
      <w:r w:rsidRPr="00E46954">
        <w:t xml:space="preserve"> anses redan i dag kunna överklaga tillsynsmyndig</w:t>
      </w:r>
      <w:r>
        <w:softHyphen/>
      </w:r>
      <w:r w:rsidRPr="00E46954">
        <w:t>he</w:t>
      </w:r>
      <w:r>
        <w:t>tens beslut till allmän förvalt</w:t>
      </w:r>
      <w:r w:rsidRPr="00E46954">
        <w:t xml:space="preserve">ningsdomstol enligt </w:t>
      </w:r>
      <w:r w:rsidRPr="007A1B6C">
        <w:t>51 § personuppgifts</w:t>
      </w:r>
      <w:r>
        <w:softHyphen/>
      </w:r>
      <w:r w:rsidRPr="007A1B6C">
        <w:t>lagen</w:t>
      </w:r>
      <w:r w:rsidRPr="00E46954">
        <w:t xml:space="preserve">. </w:t>
      </w:r>
      <w:r>
        <w:t>Detsamma</w:t>
      </w:r>
      <w:r w:rsidRPr="00E46954">
        <w:t xml:space="preserve"> bör</w:t>
      </w:r>
      <w:r>
        <w:t xml:space="preserve"> gälla enligt den nya </w:t>
      </w:r>
      <w:r w:rsidRPr="00E46954">
        <w:t>lagen.</w:t>
      </w:r>
      <w:r w:rsidRPr="005C78DE">
        <w:t xml:space="preserve"> </w:t>
      </w:r>
    </w:p>
    <w:p w14:paraId="4579DF24" w14:textId="77777777" w:rsidR="000E3A6B" w:rsidRPr="00025171" w:rsidRDefault="000E3A6B" w:rsidP="000E3A6B">
      <w:pPr>
        <w:pStyle w:val="Brdtextmedindrag"/>
        <w:sectPr w:rsidR="000E3A6B" w:rsidRPr="00025171" w:rsidSect="00155500">
          <w:headerReference w:type="even" r:id="rId97"/>
          <w:headerReference w:type="default" r:id="rId98"/>
          <w:footerReference w:type="even" r:id="rId99"/>
          <w:footerReference w:type="default" r:id="rId100"/>
          <w:footerReference w:type="first" r:id="rId101"/>
          <w:type w:val="continuous"/>
          <w:pgSz w:w="9356" w:h="13721" w:code="9"/>
          <w:pgMar w:top="794" w:right="2438" w:bottom="1191" w:left="1021" w:header="0" w:footer="709" w:gutter="0"/>
          <w:cols w:space="708"/>
          <w:docGrid w:linePitch="360"/>
        </w:sectPr>
      </w:pPr>
    </w:p>
    <w:p w14:paraId="6F72449D" w14:textId="77777777" w:rsidR="000E3A6B" w:rsidRDefault="000E3A6B" w:rsidP="000E3A6B">
      <w:pPr>
        <w:pStyle w:val="Rubrik1"/>
      </w:pPr>
      <w:bookmarkStart w:id="428" w:name="_Toc9328418"/>
      <w:bookmarkStart w:id="429" w:name="_Toc17451488"/>
      <w:bookmarkStart w:id="430" w:name="_Hlk8372335"/>
      <w:r>
        <w:t>Överföring av personuppgifter till tredjeland och internationella organisationer</w:t>
      </w:r>
      <w:bookmarkEnd w:id="428"/>
      <w:bookmarkEnd w:id="429"/>
    </w:p>
    <w:p w14:paraId="0DBF2164" w14:textId="77777777" w:rsidR="000E3A6B" w:rsidRDefault="000E3A6B" w:rsidP="000E3A6B">
      <w:pPr>
        <w:pStyle w:val="Rubrik2"/>
        <w:spacing w:before="0"/>
      </w:pPr>
      <w:bookmarkStart w:id="431" w:name="_Toc9328419"/>
      <w:bookmarkStart w:id="432" w:name="_Toc17451489"/>
      <w:bookmarkEnd w:id="430"/>
      <w:r w:rsidRPr="00731D5F">
        <w:t>Utgångspunkter</w:t>
      </w:r>
      <w:bookmarkEnd w:id="431"/>
      <w:bookmarkEnd w:id="432"/>
    </w:p>
    <w:p w14:paraId="7870B199" w14:textId="77777777" w:rsidR="000E3A6B" w:rsidRPr="00731D5F" w:rsidRDefault="000E3A6B" w:rsidP="000E3A6B">
      <w:pPr>
        <w:pStyle w:val="Brdtextram"/>
      </w:pPr>
      <w:r w:rsidRPr="00420062">
        <w:rPr>
          <w:b/>
        </w:rPr>
        <w:t xml:space="preserve">Regeringens </w:t>
      </w:r>
      <w:r>
        <w:rPr>
          <w:b/>
        </w:rPr>
        <w:t>förslag</w:t>
      </w:r>
      <w:r w:rsidRPr="00731D5F">
        <w:rPr>
          <w:b/>
        </w:rPr>
        <w:t xml:space="preserve">: </w:t>
      </w:r>
      <w:r w:rsidRPr="00731D5F">
        <w:t>Överföring av personuppgifter till tredje</w:t>
      </w:r>
      <w:r>
        <w:softHyphen/>
      </w:r>
      <w:r w:rsidRPr="00731D5F">
        <w:t xml:space="preserve">land och internationella organisationer </w:t>
      </w:r>
      <w:r>
        <w:t>ska</w:t>
      </w:r>
      <w:r w:rsidRPr="00731D5F">
        <w:t xml:space="preserve"> regleras i den nya lagen. Regleringen </w:t>
      </w:r>
      <w:r>
        <w:t>ska</w:t>
      </w:r>
      <w:r w:rsidRPr="00731D5F">
        <w:t xml:space="preserve"> i huvudsak motsvara den som finns i brottsdatalagen.</w:t>
      </w:r>
    </w:p>
    <w:p w14:paraId="165A243C" w14:textId="77777777" w:rsidR="000E3A6B" w:rsidRPr="00A76360" w:rsidRDefault="000E3A6B" w:rsidP="000E3A6B">
      <w:pPr>
        <w:pStyle w:val="Brdtextmedindrag"/>
        <w:rPr>
          <w:sz w:val="8"/>
          <w:szCs w:val="8"/>
        </w:rPr>
      </w:pPr>
    </w:p>
    <w:p w14:paraId="1B2CC9C5" w14:textId="77777777" w:rsidR="000E3A6B" w:rsidRDefault="000E3A6B" w:rsidP="000E3A6B">
      <w:pPr>
        <w:pStyle w:val="Brdtextmedindrag"/>
      </w:pPr>
      <w:r w:rsidRPr="0006285B">
        <w:rPr>
          <w:b/>
        </w:rPr>
        <w:t xml:space="preserve">Utredningens </w:t>
      </w:r>
      <w:r>
        <w:rPr>
          <w:b/>
        </w:rPr>
        <w:t xml:space="preserve">bedömning </w:t>
      </w:r>
      <w:r>
        <w:t>överensstämmer med regeringens.</w:t>
      </w:r>
    </w:p>
    <w:p w14:paraId="20455858" w14:textId="77777777" w:rsidR="000E3A6B" w:rsidRPr="00D67E9C" w:rsidRDefault="000E3A6B" w:rsidP="000E3A6B">
      <w:pPr>
        <w:pStyle w:val="Brdtextmedindrag"/>
      </w:pPr>
      <w:r>
        <w:rPr>
          <w:b/>
        </w:rPr>
        <w:t xml:space="preserve">Remissinstanserna </w:t>
      </w:r>
      <w:r w:rsidRPr="00D67E9C">
        <w:t>yttrar sig inte särskilt i denna del.</w:t>
      </w:r>
    </w:p>
    <w:p w14:paraId="1F5AF047" w14:textId="77777777" w:rsidR="000E3A6B" w:rsidRDefault="000E3A6B" w:rsidP="000E3A6B">
      <w:pPr>
        <w:pStyle w:val="Rubrik4utannumrering"/>
      </w:pPr>
      <w:r>
        <w:t xml:space="preserve">Skälen för regeringens förslag </w:t>
      </w:r>
    </w:p>
    <w:p w14:paraId="7EC09221" w14:textId="77777777" w:rsidR="000E3A6B" w:rsidRDefault="000E3A6B" w:rsidP="000E3A6B">
      <w:pPr>
        <w:pStyle w:val="Rubrik5utannumrering"/>
        <w:spacing w:before="0"/>
      </w:pPr>
      <w:r>
        <w:t>Nuvarande reglering</w:t>
      </w:r>
    </w:p>
    <w:p w14:paraId="3CB300FD" w14:textId="77777777" w:rsidR="000E3A6B" w:rsidRDefault="000E3A6B" w:rsidP="000E3A6B">
      <w:pPr>
        <w:pStyle w:val="Brdtext"/>
      </w:pPr>
      <w:r>
        <w:t>I 33–35 §§ personuppgiftslagen (1998:204) finns det bestämmelser om överföring av personuppgifter till tredjeland. De gäller genom hänvis</w:t>
      </w:r>
      <w:r>
        <w:softHyphen/>
        <w:t>ningar i 2 kap. 2 § 8 och 6 kap. 4 § 1 polisdatalagen (2010:361) för Säkerhetspolisen. Enligt 33 § personuppgiftslagen är det förbjudet att till tredjeland föra över personuppgifter som är under behandling, om landet inte har en adekvat skyddsnivå för personuppgifter. Förbudet gäller även överföring av personuppgifter för behandling där. Trots avsaknad av ade</w:t>
      </w:r>
      <w:r>
        <w:softHyphen/>
        <w:t>kvat skyddsnivå är, enligt 34 §, överföring av personuppgifter till tredje</w:t>
      </w:r>
      <w:r>
        <w:softHyphen/>
        <w:t>land tillåten om den enskilde har lämnat sitt samtycke till överföringen eller om överföringen är nödvändig i vissa särskilt uppräknade fall. Para</w:t>
      </w:r>
      <w:r>
        <w:softHyphen/>
        <w:t>grafen reglerar således vissa undantag från överföringsförbudet i 33 §. Ett viktigt undantag är att personuppgifter får överföras för användning enbart i en stat som har anslutit sig till dataskyddskonventionen. Enligt 35 § personuppgiftslagen kan regeringen föreskriva ytterligare undantag från förbudet, bl.a. om det behövs med hänsyn till ett viktigt allmänt intresse.</w:t>
      </w:r>
    </w:p>
    <w:p w14:paraId="3A39AD45" w14:textId="77777777" w:rsidR="000E3A6B" w:rsidRDefault="000E3A6B" w:rsidP="000E3A6B">
      <w:pPr>
        <w:pStyle w:val="Rubrik5utannumrering"/>
      </w:pPr>
      <w:r>
        <w:t>Regleringen i brottsdatalagen</w:t>
      </w:r>
    </w:p>
    <w:p w14:paraId="51B91538" w14:textId="77777777" w:rsidR="000E3A6B" w:rsidRDefault="000E3A6B" w:rsidP="000E3A6B">
      <w:pPr>
        <w:pStyle w:val="Brdtext"/>
      </w:pPr>
      <w:r>
        <w:t>Överföring av personuppgifter till tredjeland och internationella orga</w:t>
      </w:r>
      <w:r>
        <w:softHyphen/>
        <w:t>nisationer regleras i 8 kap. brottsdatalagen (</w:t>
      </w:r>
      <w:r w:rsidRPr="00D635E1">
        <w:t>2018:</w:t>
      </w:r>
      <w:r>
        <w:t>1177). Av 8 kap. 1 § framgår att personuppgifter får överföras till ett tredjeland eller en inter</w:t>
      </w:r>
      <w:r>
        <w:softHyphen/>
        <w:t>nationell organisation om överföringen är nödvändig för att förebygga, förhindra eller upptäcka brottslig verksamhet, utreda eller lagföra brott, verkställa straffrättsliga påföljder eller upprätthålla allmän ordning och säkerhet. Överföringen ska riktas till en behörig myndighet i ett tredje</w:t>
      </w:r>
      <w:r>
        <w:softHyphen/>
        <w:t>land eller till en internationell organisation som är en behörig myndighet. Personuppgifter får dessutom överföras endast om Europeiska kommis</w:t>
      </w:r>
      <w:r>
        <w:softHyphen/>
        <w:t>sionen (i fortsättningen kommissionen) har antagit beslut om adekvat skyddsnivå, om personuppgifterna omfattas av tillräckliga skyddsåtgär</w:t>
      </w:r>
      <w:r>
        <w:softHyphen/>
        <w:t>der hos adressaten eller om ett undantag för särskilda situationer är till</w:t>
      </w:r>
      <w:r>
        <w:softHyphen/>
        <w:t>lämpligt. I 8 kap. 2 § föreskrivs att personuppgifter som en svensk myn</w:t>
      </w:r>
      <w:r>
        <w:softHyphen/>
        <w:t>dighet har fått från en annan medlemsstat får överföras till ett tredjeland eller en internationell organisation endast om den medlemsstat som läm</w:t>
      </w:r>
      <w:r>
        <w:softHyphen/>
        <w:t>nat uppgifterna till en svensk myndighet har medgett att de överförs.</w:t>
      </w:r>
    </w:p>
    <w:p w14:paraId="446FE76D" w14:textId="77777777" w:rsidR="000E3A6B" w:rsidRDefault="000E3A6B" w:rsidP="000E3A6B">
      <w:pPr>
        <w:pStyle w:val="Brdtextmedindrag"/>
      </w:pPr>
      <w:r>
        <w:t>I 8 kap. 3–5 §§ brottsdatalagen regleras de tillåtna grunderna för över</w:t>
      </w:r>
      <w:r>
        <w:softHyphen/>
        <w:t>föring närmare. Det finns också bestämmelser om vidareöverföring (6 och 7 §§), om överföring till andra än behöriga myndigheter (8 §) och om användningsbegränsningar (9 och 10 §§).</w:t>
      </w:r>
    </w:p>
    <w:p w14:paraId="140E1186" w14:textId="77777777" w:rsidR="000E3A6B" w:rsidRDefault="000E3A6B" w:rsidP="000E3A6B">
      <w:pPr>
        <w:pStyle w:val="Rubrik5utannumrering"/>
      </w:pPr>
      <w:r>
        <w:t>Överföring av personuppgifter till tredjeland och internationella organisationer ska regleras</w:t>
      </w:r>
    </w:p>
    <w:p w14:paraId="7AC2FBBF" w14:textId="77777777" w:rsidR="000E3A6B" w:rsidRDefault="000E3A6B" w:rsidP="000E3A6B">
      <w:pPr>
        <w:pStyle w:val="Brdtext"/>
      </w:pPr>
      <w:r>
        <w:t>Informationsutbyte är en central del av Säkerhetspolisens samarbete med andra stater. Samarbetet berör stater både inom och utanför EU. Som på många andra områden är samarbetet med övriga nordiska länder särskilt nära. I förarbetena till polisdatalagen ansågs att bestämmelserna om överföring av personuppgifter till tredjeland borde gälla även för Säkerhetspolisen (Integritet och effektivitet i polisens brottsbekämpande verksamhet, prop. 2009/10:85, s. 88 och 252 f.). Den nuvarande regleringen, som är väl inarbetad, är därmed uppbyggd på det sättet.</w:t>
      </w:r>
    </w:p>
    <w:p w14:paraId="2540C5D3" w14:textId="77777777" w:rsidR="000E3A6B" w:rsidRDefault="000E3A6B" w:rsidP="000E3A6B">
      <w:pPr>
        <w:pStyle w:val="Brdtextmedindrag"/>
      </w:pPr>
      <w:bookmarkStart w:id="433" w:name="_Hlk8372447"/>
      <w:r>
        <w:t>En reglering som innebär högre krav för överföringar till stater som inte är medlemmar i EU eller anslutna till EES-samarbetet är viktig ur integritetssynpunkt, eftersom det inte kan garanteras samma skydd för personuppgifterna i sådana stater. I 8 kap. brottsdatalagen ställs det högre krav när personuppgifter ska överföras till tredjeland och internationella organisationer.</w:t>
      </w:r>
      <w:bookmarkEnd w:id="433"/>
      <w:r>
        <w:t xml:space="preserve"> Enligt regeringens mening bör i huvudsak samma krav gälla för Säkerhetspolisen. Det finns därför inte skäl att nu välja en annan lösning beträffande överföring av personuppgifter till tredjeland och internationella organisationer. Villkoren för sådana överföringar bör så</w:t>
      </w:r>
      <w:r>
        <w:softHyphen/>
        <w:t>ledes regleras i den nya lagen.</w:t>
      </w:r>
    </w:p>
    <w:p w14:paraId="40F1F7CF" w14:textId="77777777" w:rsidR="000E3A6B" w:rsidRDefault="000E3A6B" w:rsidP="000E3A6B">
      <w:pPr>
        <w:pStyle w:val="Brdtextmedindrag"/>
      </w:pPr>
      <w:r>
        <w:t>Utgångspunkten bör vara att Säkerhetspolisen ska kunna överföra per</w:t>
      </w:r>
      <w:r>
        <w:softHyphen/>
        <w:t>sonuppgifter till tredjeland och internationella organisationer i samma utsträckning som i dag. Bestämmelserna i brottsdatalagen bör tas som utgångspunkt</w:t>
      </w:r>
      <w:bookmarkStart w:id="434" w:name="_Hlk8372474"/>
      <w:r>
        <w:t>. Regleringen av överföringar till tredjeland och internatio</w:t>
      </w:r>
      <w:r>
        <w:softHyphen/>
        <w:t>nella organisationer kommer därmed att bli betydligt utförligare men ger samtidigt större möjligheter att överföra personuppgifter till sådana mot</w:t>
      </w:r>
      <w:r>
        <w:softHyphen/>
        <w:t>tagare än i dag.</w:t>
      </w:r>
    </w:p>
    <w:p w14:paraId="1DBC96F8" w14:textId="77777777" w:rsidR="000E3A6B" w:rsidRDefault="000E3A6B" w:rsidP="000E3A6B">
      <w:pPr>
        <w:pStyle w:val="Rubrik2"/>
      </w:pPr>
      <w:bookmarkStart w:id="435" w:name="_Toc9328420"/>
      <w:bookmarkStart w:id="436" w:name="_Toc17451490"/>
      <w:bookmarkEnd w:id="434"/>
      <w:r>
        <w:t>Några grundläggande begrepp</w:t>
      </w:r>
      <w:bookmarkEnd w:id="435"/>
      <w:bookmarkEnd w:id="436"/>
    </w:p>
    <w:p w14:paraId="66F8689B" w14:textId="77777777" w:rsidR="000E3A6B" w:rsidRDefault="000E3A6B" w:rsidP="000E3A6B">
      <w:pPr>
        <w:pStyle w:val="Brdtextram"/>
      </w:pPr>
      <w:r w:rsidRPr="00420062">
        <w:rPr>
          <w:b/>
        </w:rPr>
        <w:t>Regeringens förslag:</w:t>
      </w:r>
      <w:r>
        <w:t xml:space="preserve"> </w:t>
      </w:r>
      <w:r w:rsidRPr="0024440B">
        <w:t>Tredjeland ska definieras som en stat som inte är medlem i Europeis</w:t>
      </w:r>
      <w:r>
        <w:t>ka unionen eller Europeiska eko</w:t>
      </w:r>
      <w:r w:rsidRPr="0024440B">
        <w:t>nomiska sam</w:t>
      </w:r>
      <w:r>
        <w:softHyphen/>
      </w:r>
      <w:r w:rsidRPr="0024440B">
        <w:t>arbetsområdet och</w:t>
      </w:r>
      <w:r>
        <w:t xml:space="preserve"> som inte heller på grund av av</w:t>
      </w:r>
      <w:r w:rsidRPr="0024440B">
        <w:t>tal med Europeiska unionen har en motsvarande ställning</w:t>
      </w:r>
      <w:r>
        <w:t>.</w:t>
      </w:r>
    </w:p>
    <w:p w14:paraId="62D1EB35" w14:textId="77777777" w:rsidR="000E3A6B" w:rsidRPr="00192DFB" w:rsidRDefault="000E3A6B" w:rsidP="000E3A6B">
      <w:pPr>
        <w:pStyle w:val="Brdtextmedindragram"/>
      </w:pPr>
      <w:r>
        <w:t>Internationell organisation ska definieras som en organisation och dess underställda organ som lyder under folkrätten eller ett annat organ som inrättats genom eller på grundval av en överenskommelse mellan två eller flera stater</w:t>
      </w:r>
    </w:p>
    <w:p w14:paraId="2A39357C" w14:textId="77777777" w:rsidR="000E3A6B" w:rsidRPr="00A76360" w:rsidRDefault="000E3A6B" w:rsidP="000E3A6B">
      <w:pPr>
        <w:pStyle w:val="Brdtextmedindrag"/>
        <w:rPr>
          <w:sz w:val="8"/>
          <w:szCs w:val="8"/>
        </w:rPr>
      </w:pPr>
    </w:p>
    <w:p w14:paraId="6FC598BB" w14:textId="77777777" w:rsidR="000E3A6B" w:rsidRDefault="000E3A6B" w:rsidP="000E3A6B">
      <w:pPr>
        <w:pStyle w:val="Brdtextmedindrag"/>
      </w:pPr>
      <w:r w:rsidRPr="0006285B">
        <w:rPr>
          <w:b/>
        </w:rPr>
        <w:t>Utredningens förslag</w:t>
      </w:r>
      <w:r>
        <w:rPr>
          <w:b/>
        </w:rPr>
        <w:t xml:space="preserve"> </w:t>
      </w:r>
      <w:r>
        <w:t>överensstämmer med regeringens.</w:t>
      </w:r>
    </w:p>
    <w:p w14:paraId="0A81311A" w14:textId="77777777" w:rsidR="000E3A6B" w:rsidRDefault="000E3A6B" w:rsidP="000E3A6B">
      <w:pPr>
        <w:pStyle w:val="Brdtextmedindrag"/>
      </w:pPr>
      <w:r w:rsidRPr="00192DFB">
        <w:rPr>
          <w:b/>
        </w:rPr>
        <w:t>Remissinstanserna</w:t>
      </w:r>
      <w:r>
        <w:t xml:space="preserve"> yttrar sig inte särskilt i denna del.</w:t>
      </w:r>
    </w:p>
    <w:p w14:paraId="19456CF8" w14:textId="77777777" w:rsidR="000E3A6B" w:rsidRDefault="000E3A6B" w:rsidP="000E3A6B">
      <w:pPr>
        <w:pStyle w:val="Brdtextmedindrag"/>
      </w:pPr>
      <w:r w:rsidRPr="00192DFB">
        <w:rPr>
          <w:b/>
        </w:rPr>
        <w:t>Skälen för regeringens förslag</w:t>
      </w:r>
      <w:r>
        <w:rPr>
          <w:b/>
        </w:rPr>
        <w:t xml:space="preserve">: </w:t>
      </w:r>
      <w:r w:rsidRPr="00F55DEE">
        <w:t>Som utredningen</w:t>
      </w:r>
      <w:r>
        <w:t xml:space="preserve"> föreslår bör tredje</w:t>
      </w:r>
      <w:r>
        <w:softHyphen/>
        <w:t>land och internationell organisation definieras i den nya lagen. Definitio</w:t>
      </w:r>
      <w:r>
        <w:softHyphen/>
        <w:t xml:space="preserve">nerna bör som anges i avsnitt 7.7 så långt möjligt överensstämma </w:t>
      </w:r>
      <w:r w:rsidRPr="00F55DEE">
        <w:t>med de definitioner som används i brottsdatalagen</w:t>
      </w:r>
      <w:r>
        <w:t xml:space="preserve">. </w:t>
      </w:r>
    </w:p>
    <w:p w14:paraId="17721441" w14:textId="77777777" w:rsidR="000E3A6B" w:rsidRDefault="000E3A6B" w:rsidP="000E3A6B">
      <w:pPr>
        <w:pStyle w:val="Brdtextmedindrag"/>
      </w:pPr>
      <w:r>
        <w:t>Enligt 1 kap. 6 § brottsdatalagen definieras tredjeland som en stat som inte är en medlemsstat. Medlemsstat definieras som en stat som är med</w:t>
      </w:r>
      <w:r>
        <w:softHyphen/>
        <w:t xml:space="preserve">lem i Europeiska unionen samt Island, Liechtenstein, Norge och Schweiz (Brottsdatalag, prop. 2017/18:232, s. 363–365). I den nya lagen kan definitionen av som utgör tredjeland inte på samma sätt som i brottsdatalagen utgå från medlemsstat då detta uttryck inte förekommer i lagen. I stället bör uttrycket stat användas. Med tredjeland bör i lagen avses </w:t>
      </w:r>
      <w:r w:rsidRPr="0024440B">
        <w:t>en stat som inte är medlem i Europeis</w:t>
      </w:r>
      <w:r>
        <w:t>ka unionen eller Europeiska eko</w:t>
      </w:r>
      <w:r w:rsidRPr="0024440B">
        <w:t>nomiska sam</w:t>
      </w:r>
      <w:r>
        <w:softHyphen/>
      </w:r>
      <w:r w:rsidRPr="0024440B">
        <w:t>arbetsområdet och som inte heller på grund av avtal med Europeiska unionen har en motsvarande ställning</w:t>
      </w:r>
      <w:r>
        <w:t>. Det innebär att EU:s medlems</w:t>
      </w:r>
      <w:r>
        <w:softHyphen/>
        <w:t>stater, Island, Norge, Liechtenstein och Schweiz inte utgör tredjeland i lagens mening.</w:t>
      </w:r>
    </w:p>
    <w:p w14:paraId="0E7FB0E5" w14:textId="77777777" w:rsidR="000E3A6B" w:rsidRDefault="000E3A6B" w:rsidP="000E3A6B">
      <w:pPr>
        <w:pStyle w:val="Brdtextmedindrag"/>
      </w:pPr>
      <w:r>
        <w:t>I brottsdatalagen avses med en internationell en organisation och dess underställda organ som lyder under folkrätten eller ett annat organ som inrättats genom eller på grundval av en överenskommelse mellan två eller flera stater. En motsvarande definition bör tas in i den nya lagen.</w:t>
      </w:r>
    </w:p>
    <w:p w14:paraId="53B20C45" w14:textId="77777777" w:rsidR="000E3A6B" w:rsidRDefault="000E3A6B" w:rsidP="000E3A6B">
      <w:pPr>
        <w:pStyle w:val="Rubrik2"/>
      </w:pPr>
      <w:bookmarkStart w:id="437" w:name="_Toc9328421"/>
      <w:bookmarkStart w:id="438" w:name="_Toc17451491"/>
      <w:r>
        <w:t>Förutsättningar för överföring</w:t>
      </w:r>
      <w:bookmarkEnd w:id="437"/>
      <w:bookmarkEnd w:id="438"/>
    </w:p>
    <w:p w14:paraId="708D8D0D" w14:textId="77777777" w:rsidR="000E3A6B" w:rsidRDefault="000E3A6B" w:rsidP="000E3A6B">
      <w:pPr>
        <w:pStyle w:val="Brdtextram"/>
      </w:pPr>
      <w:r w:rsidRPr="00420062">
        <w:rPr>
          <w:b/>
        </w:rPr>
        <w:t>Regeringens förslag:</w:t>
      </w:r>
      <w:r>
        <w:t xml:space="preserve"> Säkerhetspolisen ska få överföra personuppgif</w:t>
      </w:r>
      <w:r>
        <w:softHyphen/>
        <w:t>ter som behandlas i Sverige till ett tredjeland eller en internationell organisation om överföringen riktas till en brottsbekämpande myndighet, en under</w:t>
      </w:r>
      <w:r>
        <w:softHyphen/>
        <w:t>rättelse- eller säkerhetstjänst eller en internationell organisation med brottsbekämpande uppdrag. Personuppgifterna får endast överföras om viss skyddsnivå är säkerställd hos mottagaren.</w:t>
      </w:r>
    </w:p>
    <w:p w14:paraId="016931B3" w14:textId="77777777" w:rsidR="000E3A6B" w:rsidRPr="00A76360" w:rsidRDefault="000E3A6B" w:rsidP="000E3A6B">
      <w:pPr>
        <w:pStyle w:val="Brdtextmedindragram"/>
      </w:pPr>
      <w:r>
        <w:t>Regleringen ska gälla även vid överföring av personuppgifter för behandling i ett tredjeland eller av en internationell organisation</w:t>
      </w:r>
      <w:r w:rsidRPr="00B10EBF">
        <w:t>.</w:t>
      </w:r>
    </w:p>
    <w:p w14:paraId="3BA44AD0" w14:textId="77777777" w:rsidR="000E3A6B" w:rsidRPr="00A76360" w:rsidRDefault="000E3A6B" w:rsidP="000E3A6B">
      <w:pPr>
        <w:pStyle w:val="Brdtextmedindrag"/>
        <w:rPr>
          <w:sz w:val="8"/>
          <w:szCs w:val="8"/>
        </w:rPr>
      </w:pPr>
    </w:p>
    <w:p w14:paraId="28D6DC8A" w14:textId="77777777" w:rsidR="000E3A6B" w:rsidRDefault="000E3A6B" w:rsidP="000E3A6B">
      <w:pPr>
        <w:pStyle w:val="Brdtextmedindrag"/>
      </w:pPr>
      <w:r w:rsidRPr="0006285B">
        <w:rPr>
          <w:b/>
        </w:rPr>
        <w:t>Utredningens förslag</w:t>
      </w:r>
      <w:r>
        <w:rPr>
          <w:b/>
        </w:rPr>
        <w:t xml:space="preserve">: </w:t>
      </w:r>
      <w:r>
        <w:t>överensstämmer delvis med regeringens. Ut</w:t>
      </w:r>
      <w:r>
        <w:softHyphen/>
        <w:t>redningen förslår att personuppgifter</w:t>
      </w:r>
      <w:r w:rsidRPr="001C57B3">
        <w:t xml:space="preserve"> som Säkerhetspolisen har fått från en annan stat ska få överföras till ett tredjeland eller en internationell organisation endast om den stat som lämnat uppgifterna till Säkerhets</w:t>
      </w:r>
      <w:r>
        <w:softHyphen/>
      </w:r>
      <w:r w:rsidRPr="001C57B3">
        <w:t>polisen har medgett att de överförs</w:t>
      </w:r>
      <w:r>
        <w:t>.</w:t>
      </w:r>
    </w:p>
    <w:p w14:paraId="55D76A4E" w14:textId="77777777" w:rsidR="000E3A6B" w:rsidRDefault="000E3A6B" w:rsidP="000E3A6B">
      <w:pPr>
        <w:pStyle w:val="Brdtextmedindrag"/>
        <w:rPr>
          <w:b/>
        </w:rPr>
      </w:pPr>
      <w:r w:rsidRPr="006B25C6">
        <w:rPr>
          <w:b/>
        </w:rPr>
        <w:t>Remissinstanserna:</w:t>
      </w:r>
      <w:r>
        <w:rPr>
          <w:b/>
        </w:rPr>
        <w:t xml:space="preserve"> </w:t>
      </w:r>
      <w:r w:rsidRPr="00060D43">
        <w:rPr>
          <w:i/>
        </w:rPr>
        <w:t>Säkerhetspolisen</w:t>
      </w:r>
      <w:r w:rsidRPr="00060D43">
        <w:t xml:space="preserve"> förordar att bestämmelsen om att överföring av </w:t>
      </w:r>
      <w:r>
        <w:t>person</w:t>
      </w:r>
      <w:r w:rsidRPr="00060D43">
        <w:t>uppgifter från andra stater ska vara medgiven stryks.</w:t>
      </w:r>
      <w:r>
        <w:t xml:space="preserve"> </w:t>
      </w:r>
      <w:bookmarkStart w:id="439" w:name="_Hlk517682165"/>
      <w:r>
        <w:t>Myndigheten anser också att det behöver förtydligas att överfö</w:t>
      </w:r>
      <w:r>
        <w:softHyphen/>
        <w:t>ring av personuppgifter från Säkerhetspolisen inte är begränsad till en underrättelse- och säkerhetstjänst med brottsbekämpande uppdrag.</w:t>
      </w:r>
      <w:bookmarkEnd w:id="439"/>
      <w:r>
        <w:rPr>
          <w:b/>
        </w:rPr>
        <w:t xml:space="preserve"> </w:t>
      </w:r>
      <w:r>
        <w:rPr>
          <w:i/>
        </w:rPr>
        <w:t>Data</w:t>
      </w:r>
      <w:r>
        <w:rPr>
          <w:i/>
        </w:rPr>
        <w:softHyphen/>
        <w:t xml:space="preserve">inspektionen </w:t>
      </w:r>
      <w:r>
        <w:t xml:space="preserve">och </w:t>
      </w:r>
      <w:r>
        <w:rPr>
          <w:i/>
        </w:rPr>
        <w:t xml:space="preserve">Sveriges advokatsamfund </w:t>
      </w:r>
      <w:r>
        <w:t>efterfrågar en djupare analys av riskerna med att överföra personuppgifter till tredjeland och interna</w:t>
      </w:r>
      <w:r>
        <w:softHyphen/>
        <w:t xml:space="preserve">tionella organisationer. </w:t>
      </w:r>
    </w:p>
    <w:p w14:paraId="441619D0" w14:textId="77777777" w:rsidR="000E3A6B" w:rsidRDefault="000E3A6B" w:rsidP="000E3A6B">
      <w:pPr>
        <w:pStyle w:val="Rubrik4utannumrering"/>
      </w:pPr>
      <w:r>
        <w:t>Skälen för regeringens förslag</w:t>
      </w:r>
    </w:p>
    <w:p w14:paraId="1EE9147C" w14:textId="77777777" w:rsidR="000E3A6B" w:rsidRPr="00010FBB" w:rsidRDefault="000E3A6B" w:rsidP="000E3A6B">
      <w:pPr>
        <w:pStyle w:val="Rubrik5utannumrering"/>
        <w:spacing w:before="0"/>
      </w:pPr>
      <w:r>
        <w:t>De grundläggande förutsättningarna för överföring ska anges</w:t>
      </w:r>
    </w:p>
    <w:p w14:paraId="6EC39D4E" w14:textId="77777777" w:rsidR="000E3A6B" w:rsidRDefault="000E3A6B" w:rsidP="000E3A6B">
      <w:pPr>
        <w:pStyle w:val="Brdtext"/>
      </w:pPr>
      <w:r w:rsidRPr="00987CC1">
        <w:t>Utgångspunkten i den nya lagen bör, liksom i brottsdatalagen, vara att Säkerhetspolisen ska få överföra personuppgifter till ett tredjeland eller en internationell organisation endast om vissa villkor är uppfyllda. En be</w:t>
      </w:r>
      <w:r>
        <w:softHyphen/>
      </w:r>
      <w:r w:rsidRPr="00987CC1">
        <w:t>stämmelse som anger de grundläggande förutsättningarna för överföring bör tas in i den nya lagen.</w:t>
      </w:r>
      <w:r>
        <w:t xml:space="preserve"> </w:t>
      </w:r>
    </w:p>
    <w:p w14:paraId="6176A561" w14:textId="77777777" w:rsidR="000E3A6B" w:rsidRPr="006B25C6" w:rsidRDefault="000E3A6B" w:rsidP="000E3A6B">
      <w:pPr>
        <w:pStyle w:val="Brdtextmedindrag"/>
      </w:pPr>
      <w:r w:rsidRPr="006B25C6">
        <w:t xml:space="preserve">Enligt </w:t>
      </w:r>
      <w:r>
        <w:t>dataskydds</w:t>
      </w:r>
      <w:r w:rsidRPr="006B25C6">
        <w:t>direktivet får personuppgifter överföras endast om det är nödvändigt för vissa angivna ändamål och överföringen görs till någon som är behörig myndighet. Bestämmelsen i brottsdatalagen har ut</w:t>
      </w:r>
      <w:r>
        <w:softHyphen/>
      </w:r>
      <w:r w:rsidRPr="006B25C6">
        <w:t xml:space="preserve">formats med det som utgångspunkt. </w:t>
      </w:r>
      <w:r>
        <w:t>Det är inte möjligt att ställa upp samma krav i den nya lagen, bl.a. eftersom regleringen inte bygger på att det är behöriga myndigheter som utbyter uppgifter med varandra. Regle</w:t>
      </w:r>
      <w:r>
        <w:softHyphen/>
      </w:r>
      <w:r w:rsidRPr="006B25C6">
        <w:t xml:space="preserve">ringen i den nya lagen bör </w:t>
      </w:r>
      <w:r>
        <w:t xml:space="preserve">därför </w:t>
      </w:r>
      <w:r w:rsidRPr="006B25C6">
        <w:t>utfor</w:t>
      </w:r>
      <w:r>
        <w:t>mas med brottsdatalagen som mön</w:t>
      </w:r>
      <w:r w:rsidRPr="006B25C6">
        <w:t>ster, men vissa frågor kräver en annan lösning.</w:t>
      </w:r>
    </w:p>
    <w:p w14:paraId="1FB377BF" w14:textId="77777777" w:rsidR="000E3A6B" w:rsidRPr="006B25C6" w:rsidRDefault="000E3A6B" w:rsidP="000E3A6B">
      <w:pPr>
        <w:pStyle w:val="Brdtextmedindrag"/>
      </w:pPr>
      <w:r>
        <w:t xml:space="preserve">När det gäller </w:t>
      </w:r>
      <w:r w:rsidRPr="006B25C6">
        <w:t xml:space="preserve">Säkerhetspolisen </w:t>
      </w:r>
      <w:r>
        <w:t xml:space="preserve">finns det, </w:t>
      </w:r>
      <w:r w:rsidRPr="006B25C6">
        <w:t>i motsats till andra brottsbekämpande myndighe</w:t>
      </w:r>
      <w:r>
        <w:softHyphen/>
      </w:r>
      <w:r w:rsidRPr="006B25C6">
        <w:t>ter</w:t>
      </w:r>
      <w:r>
        <w:t>,</w:t>
      </w:r>
      <w:r w:rsidRPr="006B25C6">
        <w:t xml:space="preserve"> inte några internatio</w:t>
      </w:r>
      <w:r>
        <w:t xml:space="preserve">nella åtaganden som innebär en skyldighet </w:t>
      </w:r>
      <w:r w:rsidRPr="006B25C6">
        <w:t>att lämna viss information. Säkerhetspolisen råder därmed i större utsträck</w:t>
      </w:r>
      <w:r>
        <w:softHyphen/>
      </w:r>
      <w:r w:rsidRPr="006B25C6">
        <w:t>ning över vilken information som lämnas, på vilket sätt det görs och vilka villkor som ställs för den andra statens användning av informatio</w:t>
      </w:r>
      <w:r>
        <w:softHyphen/>
      </w:r>
      <w:r w:rsidRPr="006B25C6">
        <w:t>nen. Uppgiftsutbyte sker huvudsakligen inom ramen för överenskommel</w:t>
      </w:r>
      <w:r>
        <w:softHyphen/>
      </w:r>
      <w:r w:rsidRPr="006B25C6">
        <w:t>s</w:t>
      </w:r>
      <w:r>
        <w:t>er och bygger på ömsesidigt för</w:t>
      </w:r>
      <w:r w:rsidRPr="006B25C6">
        <w:t>troende. Mot den bakgrunden bör någon motsvarighet till kravet i brottsdatalagen på att överföringen ska vara nödvändig för vissa angivna ändamål inte finnas.</w:t>
      </w:r>
    </w:p>
    <w:p w14:paraId="43059761" w14:textId="77777777" w:rsidR="000E3A6B" w:rsidRDefault="000E3A6B" w:rsidP="000E3A6B">
      <w:pPr>
        <w:pStyle w:val="Brdtextmedindrag"/>
      </w:pPr>
      <w:r w:rsidRPr="006B25C6">
        <w:t>Frågan är om regleringen, på samma sätt som i brottsdatalagen, bör ta sikte på överföring till vissa mottagare. En sådan reglering ger större för</w:t>
      </w:r>
      <w:r>
        <w:softHyphen/>
      </w:r>
      <w:r w:rsidRPr="006B25C6">
        <w:t>utsebarhet och bättre integritetsskydd och bör därför väljas framför en mer generell re</w:t>
      </w:r>
      <w:r>
        <w:t>glering. I den grundläggande be</w:t>
      </w:r>
      <w:r w:rsidRPr="006B25C6">
        <w:t>stämmelsen bör det därför anges att överföringen ska riktas till en brottsbekämpande myndighet</w:t>
      </w:r>
      <w:r>
        <w:t>,</w:t>
      </w:r>
      <w:r w:rsidRPr="006B25C6">
        <w:t xml:space="preserve"> en underrättelse- eller s</w:t>
      </w:r>
      <w:r>
        <w:t>äker</w:t>
      </w:r>
      <w:r w:rsidRPr="006B25C6">
        <w:t xml:space="preserve">hetstjänst i tredjeland </w:t>
      </w:r>
      <w:r w:rsidRPr="006E68EC">
        <w:t>eller</w:t>
      </w:r>
      <w:r w:rsidRPr="006B25C6">
        <w:t xml:space="preserve"> till en internationell organisation</w:t>
      </w:r>
      <w:r>
        <w:t xml:space="preserve"> som har ett </w:t>
      </w:r>
      <w:r w:rsidRPr="006B25C6">
        <w:t>brottsbekämpande uppdrag. Det tillgodoser en</w:t>
      </w:r>
      <w:r>
        <w:softHyphen/>
      </w:r>
      <w:r w:rsidRPr="006B25C6">
        <w:t xml:space="preserve">ligt </w:t>
      </w:r>
      <w:r>
        <w:t>regeringens</w:t>
      </w:r>
      <w:r w:rsidRPr="006B25C6">
        <w:t xml:space="preserve"> mening Säkerhetspolisens behov av att kunna överföra </w:t>
      </w:r>
      <w:r>
        <w:t>personupp</w:t>
      </w:r>
      <w:r w:rsidRPr="006B25C6">
        <w:t>gifter i syfte att bistå myndigheter i andra stater. Säkerhetspoli</w:t>
      </w:r>
      <w:r>
        <w:softHyphen/>
      </w:r>
      <w:r w:rsidRPr="006B25C6">
        <w:t xml:space="preserve">sens möjlighet att i vissa fall överföra personuppgifter till andra aktörer behandlas i </w:t>
      </w:r>
      <w:r w:rsidRPr="00416629">
        <w:t>avsnitt 17.5</w:t>
      </w:r>
      <w:r w:rsidRPr="006B25C6">
        <w:t>.</w:t>
      </w:r>
      <w:r>
        <w:t xml:space="preserve"> </w:t>
      </w:r>
    </w:p>
    <w:p w14:paraId="488D3888" w14:textId="77777777" w:rsidR="000E3A6B" w:rsidRDefault="000E3A6B" w:rsidP="000E3A6B">
      <w:pPr>
        <w:pStyle w:val="Brdtextmedindrag"/>
      </w:pPr>
      <w:r>
        <w:t xml:space="preserve">I brottsdatalagen ställs det krav på att vissa skyddsnivåer ska vara säkerställda för att personuppgifter ska få överföras. </w:t>
      </w:r>
      <w:r w:rsidRPr="008D30FF">
        <w:t xml:space="preserve">Personuppgifterna </w:t>
      </w:r>
      <w:r>
        <w:t>får</w:t>
      </w:r>
      <w:r w:rsidRPr="008D30FF">
        <w:t xml:space="preserve"> endast överföras om det finns beslut om adekvat skyddsnivå, om per</w:t>
      </w:r>
      <w:r>
        <w:softHyphen/>
      </w:r>
      <w:r w:rsidRPr="008D30FF">
        <w:t>sonuppgifterna omfattas av tillräckliga skyddsåtgärder hos adressaten eller om ett undantag för särskilda situationer ä</w:t>
      </w:r>
      <w:r>
        <w:t>r tillämpligt. Syftet med regle</w:t>
      </w:r>
      <w:r w:rsidRPr="008D30FF">
        <w:t>ringen är att den skyddsnivå s</w:t>
      </w:r>
      <w:r>
        <w:t>om säkerställs genom dataskydds</w:t>
      </w:r>
      <w:r>
        <w:softHyphen/>
      </w:r>
      <w:r w:rsidRPr="008D30FF">
        <w:t>direktivet och som gäller inom EU som utgångpunkt ska gälla även när personuppgifter överförs till ett</w:t>
      </w:r>
      <w:r>
        <w:t xml:space="preserve"> tredjeland eller en internatio</w:t>
      </w:r>
      <w:r w:rsidRPr="008D30FF">
        <w:t>nell organi</w:t>
      </w:r>
      <w:r>
        <w:softHyphen/>
      </w:r>
      <w:r w:rsidRPr="008D30FF">
        <w:t xml:space="preserve">sation. </w:t>
      </w:r>
      <w:r>
        <w:t>Regeringen delar utredningen uppfattning att det</w:t>
      </w:r>
      <w:r w:rsidRPr="008D30FF">
        <w:t xml:space="preserve"> är det rimligt att samma krav ställs på Säkerhetspolisen även om myndighetens verksam</w:t>
      </w:r>
      <w:r>
        <w:softHyphen/>
      </w:r>
      <w:r w:rsidRPr="008D30FF">
        <w:t>het in</w:t>
      </w:r>
      <w:r>
        <w:t>te omfattas av direktivets til</w:t>
      </w:r>
      <w:r w:rsidRPr="008D30FF">
        <w:t>lämpningsområde. Liknande krav på skydd ställs i</w:t>
      </w:r>
      <w:r>
        <w:t> </w:t>
      </w:r>
      <w:r w:rsidRPr="008D30FF">
        <w:t>dag i</w:t>
      </w:r>
      <w:r>
        <w:t xml:space="preserve"> bl.a. personupp</w:t>
      </w:r>
      <w:r w:rsidRPr="008D30FF">
        <w:t>giftslagen</w:t>
      </w:r>
      <w:r>
        <w:t xml:space="preserve">. Den närmare innebörden av dessa krav behandlas i </w:t>
      </w:r>
      <w:r w:rsidRPr="00416629">
        <w:t>avsnitt 17.4.</w:t>
      </w:r>
    </w:p>
    <w:p w14:paraId="6CBEA081" w14:textId="77777777" w:rsidR="000E3A6B" w:rsidRDefault="000E3A6B" w:rsidP="000E3A6B">
      <w:pPr>
        <w:pStyle w:val="Brdtextmedindrag"/>
      </w:pPr>
      <w:r>
        <w:t xml:space="preserve">Det kan, som </w:t>
      </w:r>
      <w:r>
        <w:rPr>
          <w:i/>
        </w:rPr>
        <w:t xml:space="preserve">Datainspektionen </w:t>
      </w:r>
      <w:r>
        <w:t xml:space="preserve">och </w:t>
      </w:r>
      <w:r w:rsidRPr="00BC0B0D">
        <w:rPr>
          <w:i/>
        </w:rPr>
        <w:t>Sveriges advokatsamfund</w:t>
      </w:r>
      <w:r>
        <w:t xml:space="preserve"> påpekar, vara förenat med viss osäkerhet att överföra personuppgifter till ett tredjeland eller en internationell organisation. </w:t>
      </w:r>
      <w:bookmarkStart w:id="440" w:name="_Hlk8372711"/>
      <w:r>
        <w:t>Det kommer att vila ett stort ansvar på Säkerhetspolisen när det gäller bedömningarna i vilka fall personuppgifter kan överföras. Säkerhetspolisen är dock van vid att göra denna typ av bedömningar. I sammanhanget bör också nämnas att försla</w:t>
      </w:r>
      <w:r>
        <w:softHyphen/>
        <w:t>get i denna del ansluter nära till vad som gäller enligt befintlig lagstift</w:t>
      </w:r>
      <w:r>
        <w:softHyphen/>
        <w:t>ning. Underrättelsearbetet bygger</w:t>
      </w:r>
      <w:r w:rsidRPr="00DA1883">
        <w:t xml:space="preserve"> </w:t>
      </w:r>
      <w:r>
        <w:t>vidare, som tidigare har nämnts, på ett ömsesidigt förtroende. En motpart som missbrukar förtroendet kommer inte längre att få del av information. Här bör också anmärkas att Säker</w:t>
      </w:r>
      <w:r>
        <w:softHyphen/>
        <w:t xml:space="preserve">hetspolisen naturligtvis aldrig är skyldig att överföra personuppgifter till ett tredjeland eller en internationell organisation. </w:t>
      </w:r>
    </w:p>
    <w:p w14:paraId="682072AA" w14:textId="77777777" w:rsidR="000E3A6B" w:rsidRDefault="000E3A6B" w:rsidP="000E3A6B">
      <w:pPr>
        <w:pStyle w:val="Rubrik5utannumrering"/>
      </w:pPr>
      <w:bookmarkStart w:id="441" w:name="_Hlk8372783"/>
      <w:bookmarkEnd w:id="440"/>
      <w:r>
        <w:t xml:space="preserve">Ingen reglering om att överföring av uppgifter till andra stater ska vara medgiven </w:t>
      </w:r>
    </w:p>
    <w:bookmarkEnd w:id="441"/>
    <w:p w14:paraId="3FDBE310" w14:textId="77777777" w:rsidR="000E3A6B" w:rsidRDefault="000E3A6B" w:rsidP="000E3A6B">
      <w:pPr>
        <w:pStyle w:val="Brdtext"/>
      </w:pPr>
      <w:r>
        <w:t>I 8 kap. 2 § brottsdatalagen föreskrivs att en överföring av personupp</w:t>
      </w:r>
      <w:r>
        <w:softHyphen/>
        <w:t xml:space="preserve">gifter som härrör från en annan medlemsstat ska vara medgiven. Något sådant krav gäller inte för Säkerhetspolisen i dag. Utredningen föreslår att det införs en sådan bestämmelse i den nya lagen. </w:t>
      </w:r>
    </w:p>
    <w:p w14:paraId="71A2A797" w14:textId="77777777" w:rsidR="000E3A6B" w:rsidRDefault="000E3A6B" w:rsidP="000E3A6B">
      <w:pPr>
        <w:pStyle w:val="Brdtextmedindrag"/>
      </w:pPr>
      <w:bookmarkStart w:id="442" w:name="_Hlk8372877"/>
      <w:r>
        <w:t>För att skydda underrättelseinformation tillämpar Säkerhetspolisen den s.k. tredjepartsregel. Regeln, som tillämpas både i det internationella och nationella samarbetet, innebär att uppgifter som myndigheten har fått från en samarbetspartner inte får föras vidare utan uttryckligt samtycke. Regeln är central i Säkerhetspolisens verksamhet och utgör grunden för ett effektivt underrättelseutbyte. Den har tillkommit i syfte att skapa för</w:t>
      </w:r>
      <w:r>
        <w:softHyphen/>
        <w:t>troende mellan bl.a. underrättelse- och säkerhetstjänsterna, eftersom det finns ett stort behov av att skydda uppgifter om bl.a. källor och arbets</w:t>
      </w:r>
      <w:r>
        <w:softHyphen/>
        <w:t>metoder</w:t>
      </w:r>
      <w:bookmarkEnd w:id="442"/>
      <w:r>
        <w:t xml:space="preserve">. </w:t>
      </w:r>
    </w:p>
    <w:p w14:paraId="08043057" w14:textId="77777777" w:rsidR="000E3A6B" w:rsidRDefault="000E3A6B" w:rsidP="000E3A6B">
      <w:pPr>
        <w:pStyle w:val="Brdtextmedindrag"/>
      </w:pPr>
      <w:r w:rsidRPr="00E4409B">
        <w:rPr>
          <w:i/>
        </w:rPr>
        <w:t>Säkerhetspolisen</w:t>
      </w:r>
      <w:r>
        <w:rPr>
          <w:i/>
        </w:rPr>
        <w:t xml:space="preserve"> </w:t>
      </w:r>
      <w:r>
        <w:t>har ifrågasatt behovet av att reglera tredjepartsregeln i lag och anfört att den är självreglerande, eftersom en underrättelse- och säkerhetstjänst som bryter mot regeln inte längre åtnjuter det förtroende som krävs för att få del av relevant information. Därutöver anser myndig</w:t>
      </w:r>
      <w:r>
        <w:softHyphen/>
        <w:t xml:space="preserve">heten att den föreslagna bestämmelsen inte till fullo överensstämmer med regeln. </w:t>
      </w:r>
    </w:p>
    <w:p w14:paraId="23BF1D0C" w14:textId="77777777" w:rsidR="000E3A6B" w:rsidRPr="00E4409B" w:rsidRDefault="000E3A6B" w:rsidP="000E3A6B">
      <w:pPr>
        <w:pStyle w:val="Brdtextmedindrag"/>
      </w:pPr>
      <w:bookmarkStart w:id="443" w:name="_Hlk8372938"/>
      <w:r>
        <w:t>Som framgår ovan tillämpar Säkerhetspolisen den aktuella regeln inte bara i förhållande till underrättelse- och säkerhetstjänster i tredjeland utan även i förhållande till andra samarbetspartners. Att lagstadga regeln endast i förhållande till underrättelse- och säkerhetstjänster i tredjeland är inte lämpligt, eftersom det då kommer att råda osäkerhet om vad som gäller i förhållande till andra samarbetsparter.</w:t>
      </w:r>
      <w:bookmarkEnd w:id="443"/>
      <w:r>
        <w:t xml:space="preserve"> Mot den bakgrunden anser regeringen att det inte bör regleras att information som Säkerhetspolisen fått från en stat inte får överföras till en annan stat utan med</w:t>
      </w:r>
      <w:r>
        <w:softHyphen/>
        <w:t xml:space="preserve">givande från den stat som lämnat informationen. </w:t>
      </w:r>
    </w:p>
    <w:p w14:paraId="75CA2BF9" w14:textId="77777777" w:rsidR="000E3A6B" w:rsidRDefault="000E3A6B" w:rsidP="000E3A6B">
      <w:pPr>
        <w:pStyle w:val="Rubrik2"/>
      </w:pPr>
      <w:bookmarkStart w:id="444" w:name="_Toc9328422"/>
      <w:bookmarkStart w:id="445" w:name="_Toc17451492"/>
      <w:r>
        <w:t>Viss skyddsnivå ska vara säkerställd</w:t>
      </w:r>
      <w:bookmarkEnd w:id="444"/>
      <w:bookmarkEnd w:id="445"/>
      <w:r>
        <w:t xml:space="preserve"> </w:t>
      </w:r>
    </w:p>
    <w:p w14:paraId="6805EEC2" w14:textId="77777777" w:rsidR="000E3A6B" w:rsidRDefault="000E3A6B" w:rsidP="000E3A6B">
      <w:pPr>
        <w:pStyle w:val="Rubrik3"/>
        <w:spacing w:before="0"/>
      </w:pPr>
      <w:bookmarkStart w:id="446" w:name="_Toc9328423"/>
      <w:bookmarkStart w:id="447" w:name="_Toc17451493"/>
      <w:r w:rsidRPr="001725A3">
        <w:t>Beslut om adekvat skyddsnivå</w:t>
      </w:r>
      <w:bookmarkEnd w:id="446"/>
      <w:bookmarkEnd w:id="447"/>
    </w:p>
    <w:p w14:paraId="46A579B1" w14:textId="77777777" w:rsidR="000E3A6B" w:rsidRPr="00672194" w:rsidRDefault="000E3A6B" w:rsidP="000E3A6B">
      <w:pPr>
        <w:pStyle w:val="Brdtextram"/>
      </w:pPr>
      <w:r w:rsidRPr="00420062">
        <w:rPr>
          <w:b/>
        </w:rPr>
        <w:t>Regeringens förslag</w:t>
      </w:r>
      <w:r>
        <w:rPr>
          <w:b/>
        </w:rPr>
        <w:t>:</w:t>
      </w:r>
      <w:r w:rsidRPr="00672194">
        <w:t xml:space="preserve"> Om kommissionen</w:t>
      </w:r>
      <w:r>
        <w:t xml:space="preserve"> har beslutat att det finns ade</w:t>
      </w:r>
      <w:r>
        <w:softHyphen/>
      </w:r>
      <w:r w:rsidRPr="00672194">
        <w:t>kvat nivå för skyddet av personuppgifter i ett tredjeland, eller en viss geografisk eller på annat sätt angiv</w:t>
      </w:r>
      <w:r>
        <w:t>en del av det, får personuppgif</w:t>
      </w:r>
      <w:r w:rsidRPr="00672194">
        <w:t>ter överföras dit. Detsamma gäller om d</w:t>
      </w:r>
      <w:r>
        <w:t>et finns ett sådant beslut avse</w:t>
      </w:r>
      <w:r w:rsidRPr="00672194">
        <w:t>ende en internationell organisation.</w:t>
      </w:r>
    </w:p>
    <w:p w14:paraId="553A66BF" w14:textId="77777777" w:rsidR="000E3A6B" w:rsidRPr="00A76360" w:rsidRDefault="000E3A6B" w:rsidP="000E3A6B">
      <w:pPr>
        <w:pStyle w:val="Brdtextmedindrag"/>
        <w:rPr>
          <w:sz w:val="8"/>
          <w:szCs w:val="8"/>
        </w:rPr>
      </w:pPr>
    </w:p>
    <w:p w14:paraId="3C84995C" w14:textId="77777777" w:rsidR="000E3A6B" w:rsidRDefault="000E3A6B" w:rsidP="000E3A6B">
      <w:pPr>
        <w:pStyle w:val="Brdtextmedindrag"/>
      </w:pPr>
      <w:r w:rsidRPr="0006285B">
        <w:rPr>
          <w:b/>
        </w:rPr>
        <w:t>Utredningens förslag</w:t>
      </w:r>
      <w:r>
        <w:rPr>
          <w:b/>
        </w:rPr>
        <w:t xml:space="preserve"> </w:t>
      </w:r>
      <w:r>
        <w:t>överensstämmer med regeringens.</w:t>
      </w:r>
    </w:p>
    <w:p w14:paraId="45FC2E72" w14:textId="77777777" w:rsidR="000E3A6B" w:rsidRDefault="000E3A6B" w:rsidP="000E3A6B">
      <w:pPr>
        <w:pStyle w:val="Brdtextmedindrag"/>
      </w:pPr>
      <w:r w:rsidRPr="00672194">
        <w:rPr>
          <w:b/>
        </w:rPr>
        <w:t>Remissinstanserna</w:t>
      </w:r>
      <w:r>
        <w:rPr>
          <w:b/>
        </w:rPr>
        <w:t xml:space="preserve"> </w:t>
      </w:r>
      <w:r>
        <w:t>yttrar sig inte särskilt i denna del.</w:t>
      </w:r>
    </w:p>
    <w:p w14:paraId="768EA4F3" w14:textId="77777777" w:rsidR="000E3A6B" w:rsidRDefault="000E3A6B" w:rsidP="000E3A6B">
      <w:pPr>
        <w:pStyle w:val="Brdtextmedindrag"/>
        <w:rPr>
          <w:rFonts w:ascii="TimesNewRomanPSMT" w:eastAsiaTheme="minorHAnsi" w:hAnsi="TimesNewRomanPSMT" w:cs="TimesNewRomanPSMT"/>
        </w:rPr>
      </w:pPr>
      <w:r w:rsidRPr="00672194">
        <w:rPr>
          <w:b/>
        </w:rPr>
        <w:t>Skälen för regeringens förslag:</w:t>
      </w:r>
      <w:r>
        <w:rPr>
          <w:b/>
        </w:rPr>
        <w:t xml:space="preserve"> </w:t>
      </w:r>
      <w:r>
        <w:rPr>
          <w:rFonts w:ascii="TimesNewRomanPSMT" w:eastAsiaTheme="minorHAnsi" w:hAnsi="TimesNewRomanPSMT" w:cs="TimesNewRomanPSMT"/>
        </w:rPr>
        <w:t>Enligt 8 kap. 3 § brottsdatalagen får personuppgifter överföras till ett tredjeland eller en internationell organi</w:t>
      </w:r>
      <w:r>
        <w:rPr>
          <w:rFonts w:ascii="TimesNewRomanPSMT" w:eastAsiaTheme="minorHAnsi" w:hAnsi="TimesNewRomanPSMT" w:cs="TimesNewRomanPSMT"/>
        </w:rPr>
        <w:softHyphen/>
        <w:t xml:space="preserve">sation om kommissionen har beslutat att landet eller organisationen säkerställer en adekvat nivå för skyddet av personuppgifter. Detsamma gäller om kommissionen har beslutat att det finns en adekvat skyddsnivå i en viss geografisk eller på annat sätt angiven del av ett tredjeland. Ett sådant beslut skulle kunna avse t.ex. en region eller en viss myndighet i ett tredjeland. Förutsättningarna för överföring av personuppgifter till ett </w:t>
      </w:r>
      <w:r w:rsidRPr="00454E52">
        <w:rPr>
          <w:rFonts w:ascii="TimesNewRomanPSMT" w:eastAsiaTheme="minorHAnsi" w:hAnsi="TimesNewRomanPSMT" w:cs="TimesNewRomanPSMT"/>
        </w:rPr>
        <w:t>tredjeland eller en internationell organisation ska också vara uppfyllda</w:t>
      </w:r>
      <w:r>
        <w:rPr>
          <w:rFonts w:ascii="TimesNewRomanPSMT" w:eastAsiaTheme="minorHAnsi" w:hAnsi="TimesNewRomanPSMT" w:cs="TimesNewRomanPSMT"/>
        </w:rPr>
        <w:t xml:space="preserve"> </w:t>
      </w:r>
      <w:r w:rsidRPr="00454E52">
        <w:rPr>
          <w:rFonts w:ascii="TimesNewRomanPSMT" w:eastAsiaTheme="minorHAnsi" w:hAnsi="TimesNewRomanPSMT" w:cs="TimesNewRomanPSMT"/>
        </w:rPr>
        <w:t>för att personuppgifter ska få överföras.</w:t>
      </w:r>
      <w:r>
        <w:rPr>
          <w:rFonts w:ascii="TimesNewRomanPSMT" w:eastAsiaTheme="minorHAnsi" w:hAnsi="TimesNewRomanPSMT" w:cs="TimesNewRomanPSMT"/>
        </w:rPr>
        <w:t xml:space="preserve"> Det motsvarar vad som tidigare gällde enligt 13 </w:t>
      </w:r>
      <w:r w:rsidRPr="00454E52">
        <w:rPr>
          <w:rFonts w:ascii="TimesNewRomanPSMT" w:eastAsiaTheme="minorHAnsi" w:hAnsi="TimesNewRomanPSMT" w:cs="TimesNewRomanPSMT"/>
        </w:rPr>
        <w:t>§ först</w:t>
      </w:r>
      <w:r>
        <w:rPr>
          <w:rFonts w:ascii="TimesNewRomanPSMT" w:eastAsiaTheme="minorHAnsi" w:hAnsi="TimesNewRomanPSMT" w:cs="TimesNewRomanPSMT"/>
        </w:rPr>
        <w:t xml:space="preserve">a stycket 1 </w:t>
      </w:r>
      <w:r w:rsidRPr="00454E52">
        <w:rPr>
          <w:rFonts w:ascii="TimesNewRomanPSMT" w:eastAsiaTheme="minorHAnsi" w:hAnsi="TimesNewRomanPSMT" w:cs="TimesNewRomanPSMT"/>
        </w:rPr>
        <w:t>personuppgiftsförordningen. Även om Säkerhetspolisens verksamhet som rör nationell säkerhet inte omfattas av unionsrätten bör kommissionens beslut om adekvat skyddsnivå</w:t>
      </w:r>
      <w:r>
        <w:rPr>
          <w:rFonts w:ascii="TimesNewRomanPSMT" w:eastAsiaTheme="minorHAnsi" w:hAnsi="TimesNewRomanPSMT" w:cs="TimesNewRomanPSMT"/>
        </w:rPr>
        <w:t>, som utredningen föreslår,</w:t>
      </w:r>
      <w:r w:rsidRPr="00454E52">
        <w:rPr>
          <w:rFonts w:ascii="TimesNewRomanPSMT" w:eastAsiaTheme="minorHAnsi" w:hAnsi="TimesNewRomanPSMT" w:cs="TimesNewRomanPSMT"/>
        </w:rPr>
        <w:t xml:space="preserve"> vara vägledande för myndigheten. Finns det inget beslut om adekvat skyddsnivå får Säkerhetspolis</w:t>
      </w:r>
      <w:r>
        <w:rPr>
          <w:rFonts w:ascii="TimesNewRomanPSMT" w:eastAsiaTheme="minorHAnsi" w:hAnsi="TimesNewRomanPSMT" w:cs="TimesNewRomanPSMT"/>
        </w:rPr>
        <w:t xml:space="preserve">en i stället pröva om det finns tillräckliga </w:t>
      </w:r>
      <w:r w:rsidRPr="00E24EC2">
        <w:rPr>
          <w:rFonts w:ascii="TimesNewRomanPSMT" w:eastAsiaTheme="minorHAnsi" w:hAnsi="TimesNewRomanPSMT" w:cs="TimesNewRomanPSMT"/>
        </w:rPr>
        <w:t xml:space="preserve">skyddsåtgärder eller </w:t>
      </w:r>
      <w:r>
        <w:rPr>
          <w:rFonts w:ascii="TimesNewRomanPSMT" w:eastAsiaTheme="minorHAnsi" w:hAnsi="TimesNewRomanPSMT" w:cs="TimesNewRomanPSMT"/>
        </w:rPr>
        <w:t xml:space="preserve">om det är fråga om en sådan </w:t>
      </w:r>
      <w:r w:rsidRPr="00E24EC2">
        <w:rPr>
          <w:rFonts w:ascii="TimesNewRomanPSMT" w:eastAsiaTheme="minorHAnsi" w:hAnsi="TimesNewRomanPSMT" w:cs="TimesNewRomanPSMT"/>
        </w:rPr>
        <w:t>undantag</w:t>
      </w:r>
      <w:r>
        <w:rPr>
          <w:rFonts w:ascii="TimesNewRomanPSMT" w:eastAsiaTheme="minorHAnsi" w:hAnsi="TimesNewRomanPSMT" w:cs="TimesNewRomanPSMT"/>
        </w:rPr>
        <w:t>ssituation att överföring ändå får göras</w:t>
      </w:r>
      <w:r w:rsidRPr="00E24EC2">
        <w:rPr>
          <w:rFonts w:ascii="TimesNewRomanPSMT" w:eastAsiaTheme="minorHAnsi" w:hAnsi="TimesNewRomanPSMT" w:cs="TimesNewRomanPSMT"/>
        </w:rPr>
        <w:t>.</w:t>
      </w:r>
      <w:r>
        <w:rPr>
          <w:rFonts w:ascii="TimesNewRomanPSMT" w:eastAsiaTheme="minorHAnsi" w:hAnsi="TimesNewRomanPSMT" w:cs="TimesNewRomanPSMT"/>
        </w:rPr>
        <w:t xml:space="preserve"> Att </w:t>
      </w:r>
      <w:r w:rsidRPr="00E24EC2">
        <w:rPr>
          <w:rFonts w:ascii="TimesNewRomanPSMT" w:eastAsiaTheme="minorHAnsi" w:hAnsi="TimesNewRomanPSMT" w:cs="TimesNewRomanPSMT"/>
        </w:rPr>
        <w:t>kommissionen har återkallat ett beslut om adekvat skyddsnivå bör</w:t>
      </w:r>
      <w:r>
        <w:rPr>
          <w:rFonts w:ascii="TimesNewRomanPSMT" w:eastAsiaTheme="minorHAnsi" w:hAnsi="TimesNewRomanPSMT" w:cs="TimesNewRomanPSMT"/>
        </w:rPr>
        <w:t xml:space="preserve"> </w:t>
      </w:r>
      <w:r w:rsidRPr="00E24EC2">
        <w:rPr>
          <w:rFonts w:ascii="TimesNewRomanPSMT" w:eastAsiaTheme="minorHAnsi" w:hAnsi="TimesNewRomanPSMT" w:cs="TimesNewRomanPSMT"/>
        </w:rPr>
        <w:t>likställas med att det saknas ett sådant beslut.</w:t>
      </w:r>
    </w:p>
    <w:p w14:paraId="595B00CD" w14:textId="77777777" w:rsidR="000E3A6B" w:rsidRDefault="000E3A6B" w:rsidP="000E3A6B">
      <w:pPr>
        <w:pStyle w:val="Rubrik3"/>
      </w:pPr>
      <w:bookmarkStart w:id="448" w:name="_Toc9328424"/>
      <w:bookmarkStart w:id="449" w:name="_Toc17451494"/>
      <w:r w:rsidRPr="00D30609">
        <w:t>Tillräckliga skyddsåtgärder</w:t>
      </w:r>
      <w:bookmarkEnd w:id="448"/>
      <w:bookmarkEnd w:id="449"/>
    </w:p>
    <w:p w14:paraId="133AA280" w14:textId="77777777" w:rsidR="000E3A6B" w:rsidRPr="00A76360" w:rsidRDefault="000E3A6B" w:rsidP="000E3A6B">
      <w:pPr>
        <w:pStyle w:val="Brdtextram"/>
      </w:pPr>
      <w:r w:rsidRPr="00420062">
        <w:rPr>
          <w:b/>
        </w:rPr>
        <w:t>Regeringens förslag:</w:t>
      </w:r>
      <w:r>
        <w:t xml:space="preserve"> </w:t>
      </w:r>
      <w:r w:rsidRPr="00D30609">
        <w:t xml:space="preserve">Om det inte finns något beslut om adekvat skyddsnivå, får personuppgifter ändå överföras till ett tredjeland eller en internationell organisation om </w:t>
      </w:r>
      <w:r>
        <w:t>skyddsåtgärder för personuppgif</w:t>
      </w:r>
      <w:r>
        <w:softHyphen/>
      </w:r>
      <w:r w:rsidRPr="00D30609">
        <w:t>terna har fastställts i ett avtal som ger tillräckliga garantier till skydd för den registrerade, eller om de</w:t>
      </w:r>
      <w:r>
        <w:t>n mottagare som uppgif</w:t>
      </w:r>
      <w:r w:rsidRPr="00D30609">
        <w:t>terna ska överföras till på annat sätt garanterar tillräckligt skydd för uppgifterna</w:t>
      </w:r>
      <w:r>
        <w:t>.</w:t>
      </w:r>
    </w:p>
    <w:p w14:paraId="4B78BCCD" w14:textId="77777777" w:rsidR="000E3A6B" w:rsidRPr="00A76360" w:rsidRDefault="000E3A6B" w:rsidP="000E3A6B">
      <w:pPr>
        <w:pStyle w:val="Brdtextmedindrag"/>
        <w:rPr>
          <w:sz w:val="8"/>
          <w:szCs w:val="8"/>
        </w:rPr>
      </w:pPr>
    </w:p>
    <w:p w14:paraId="71EFD611" w14:textId="77777777" w:rsidR="000E3A6B" w:rsidRDefault="000E3A6B" w:rsidP="000E3A6B">
      <w:pPr>
        <w:pStyle w:val="Brdtextmedindrag"/>
      </w:pPr>
      <w:r w:rsidRPr="0006285B">
        <w:rPr>
          <w:b/>
        </w:rPr>
        <w:t>Utredningens förslag</w:t>
      </w:r>
      <w:r>
        <w:rPr>
          <w:b/>
        </w:rPr>
        <w:t xml:space="preserve"> </w:t>
      </w:r>
      <w:r>
        <w:t>överensstämmer med regeringens.</w:t>
      </w:r>
    </w:p>
    <w:p w14:paraId="18F442F7" w14:textId="77777777" w:rsidR="000E3A6B" w:rsidRDefault="000E3A6B" w:rsidP="000E3A6B">
      <w:pPr>
        <w:pStyle w:val="Brdtextmedindrag"/>
      </w:pPr>
      <w:r w:rsidRPr="00D30609">
        <w:rPr>
          <w:b/>
        </w:rPr>
        <w:t>Remissinstanserna</w:t>
      </w:r>
      <w:r>
        <w:t xml:space="preserve">: Endast </w:t>
      </w:r>
      <w:r w:rsidRPr="00A22C82">
        <w:rPr>
          <w:i/>
        </w:rPr>
        <w:t>Säkerhetspolisen</w:t>
      </w:r>
      <w:r>
        <w:t xml:space="preserve"> yttrar sig i denna del och efterfrågar ett förtydligande om uppställande av tredjepartsregeln kan anses som en sådan tillräcklig skyddsåtgärd som föreslås.</w:t>
      </w:r>
    </w:p>
    <w:p w14:paraId="6DB9A9B6" w14:textId="77777777" w:rsidR="000E3A6B" w:rsidRDefault="000E3A6B" w:rsidP="000E3A6B">
      <w:pPr>
        <w:pStyle w:val="Brdtextmedindrag"/>
      </w:pPr>
      <w:r w:rsidRPr="00D30609">
        <w:rPr>
          <w:b/>
        </w:rPr>
        <w:t>Skälen för regeringens förslag</w:t>
      </w:r>
      <w:r>
        <w:rPr>
          <w:b/>
        </w:rPr>
        <w:t xml:space="preserve">: </w:t>
      </w:r>
      <w:r>
        <w:t xml:space="preserve">Som utredningen föreslår bör det i den nya lagen </w:t>
      </w:r>
      <w:r w:rsidRPr="00AD1B24">
        <w:t xml:space="preserve">tas in en bestämmelse om att personuppgifter får överföras till ett tredjeland eller en internationell organisation, trots att det inte finns ett beslut om adekvat skyddsnivå, om lämpliga skyddsåtgärder säkerställs för personuppgiftsbehandlingen där. Förutsättningarna för överföring av personuppgifter till ett tredjeland eller en internationell organisation ska också vara uppfyllda för </w:t>
      </w:r>
      <w:r>
        <w:t>att personuppgifter ska få över</w:t>
      </w:r>
      <w:r>
        <w:softHyphen/>
      </w:r>
      <w:r w:rsidRPr="00AD1B24">
        <w:t>föras.</w:t>
      </w:r>
      <w:r>
        <w:t xml:space="preserve"> En motsvarande bestämmelse finns i 8 kap. 4 § brottsdatalagen. </w:t>
      </w:r>
    </w:p>
    <w:p w14:paraId="06B09CDD" w14:textId="77777777" w:rsidR="000E3A6B" w:rsidRDefault="000E3A6B" w:rsidP="000E3A6B">
      <w:pPr>
        <w:pStyle w:val="Brdtextmedindrag"/>
      </w:pPr>
      <w:r>
        <w:t>För det första bör lämpliga skyddsåtgärder kunna föreligga om ett avtal säkerställer skyddet för personuppgifter. Ett sådant avtal är dataskydds</w:t>
      </w:r>
      <w:r>
        <w:softHyphen/>
        <w:t>konventionen (</w:t>
      </w:r>
      <w:r w:rsidRPr="009B0133">
        <w:t>avsnitt </w:t>
      </w:r>
      <w:r>
        <w:t>4.1). Även andra avtal om internationellt samarbete som innehåller bestämmelser om dataskydd och som respekterar registre</w:t>
      </w:r>
      <w:r>
        <w:softHyphen/>
        <w:t>rades rättigheter kan garantera tillräckligt skydd för personuppgifter som överförs.</w:t>
      </w:r>
    </w:p>
    <w:p w14:paraId="407E7392" w14:textId="77777777" w:rsidR="000E3A6B" w:rsidRPr="00D30609" w:rsidRDefault="000E3A6B" w:rsidP="000E3A6B">
      <w:pPr>
        <w:pStyle w:val="Brdtextmedindrag"/>
        <w:rPr>
          <w:rFonts w:eastAsiaTheme="minorHAnsi"/>
        </w:rPr>
      </w:pPr>
      <w:r>
        <w:t>För det andra bör personuppgifter få överföras om Säkerhetspolisen har tagit hänsyn till alla omständigheter kring överföringen och dragit slut</w:t>
      </w:r>
      <w:r>
        <w:softHyphen/>
        <w:t>satsen att tillräckliga skyddsåtgärder för personuppgifterna föreligger. Vid den bedömningen bör Säkerhetspolisen t.ex. kunna beakta att den som ska behandla personuppgifterna i tredjelandet eller den internatio</w:t>
      </w:r>
      <w:r>
        <w:softHyphen/>
        <w:t>nella organisationen kommer att ha tystnadsplikt som omfattar de över</w:t>
      </w:r>
      <w:r>
        <w:softHyphen/>
        <w:t>förda uppgifterna eller att det garanteras att personuppgifterna inte kom</w:t>
      </w:r>
      <w:r>
        <w:softHyphen/>
        <w:t>mer att behandlas för något annat ändamål än det för vilket de överförs</w:t>
      </w:r>
      <w:r w:rsidRPr="00001EF6">
        <w:t>.</w:t>
      </w:r>
      <w:r>
        <w:t xml:space="preserve"> Även bindande åtaganden om att inte föra personuppgifterna vidare eller att inte använda personuppgifterna efter en viss tidpunkt bör kunna beak</w:t>
      </w:r>
      <w:r>
        <w:softHyphen/>
        <w:t>tas.</w:t>
      </w:r>
      <w:r w:rsidRPr="00001EF6">
        <w:t xml:space="preserve"> </w:t>
      </w:r>
      <w:r>
        <w:t xml:space="preserve">Det innebär, som </w:t>
      </w:r>
      <w:r w:rsidRPr="00F749CD">
        <w:rPr>
          <w:i/>
        </w:rPr>
        <w:t>Säkerpolisen</w:t>
      </w:r>
      <w:r>
        <w:t xml:space="preserve"> påpekar, att uppställande av tredje</w:t>
      </w:r>
      <w:r>
        <w:softHyphen/>
        <w:t>partsregeln bör kunna ge ett tillräckligt skydd för personuppgifterna. Som tidigare har framhållits bygger i</w:t>
      </w:r>
      <w:r w:rsidRPr="00001EF6">
        <w:t>nformationsutbyte mellan underrät</w:t>
      </w:r>
      <w:r>
        <w:softHyphen/>
      </w:r>
      <w:r w:rsidRPr="00001EF6">
        <w:t>telse- och säkerhetstjänster i stor utsträckning på förtroende. Om en underrättelse- eller säkerhetstjänst missbrukar förtroendet blir konse</w:t>
      </w:r>
      <w:r>
        <w:softHyphen/>
      </w:r>
      <w:r w:rsidRPr="00001EF6">
        <w:t>kvensen att den inte längre kommer att få del av relevant information i samma utsträckning</w:t>
      </w:r>
      <w:r>
        <w:t xml:space="preserve"> som andra. Det har en självreg</w:t>
      </w:r>
      <w:r w:rsidRPr="00001EF6">
        <w:t>lerande effekt genom att den mott</w:t>
      </w:r>
      <w:r>
        <w:t>agande underrättelse- och säker</w:t>
      </w:r>
      <w:r w:rsidRPr="00001EF6">
        <w:t>hetstjänsten måste garantera tillräckligt skydd för uppgifterna för att kunna få del av dem.</w:t>
      </w:r>
    </w:p>
    <w:p w14:paraId="4E248519" w14:textId="77777777" w:rsidR="000E3A6B" w:rsidRDefault="000E3A6B" w:rsidP="000E3A6B">
      <w:pPr>
        <w:pStyle w:val="Rubrik3"/>
      </w:pPr>
      <w:bookmarkStart w:id="450" w:name="_Toc9328425"/>
      <w:bookmarkStart w:id="451" w:name="_Toc17451495"/>
      <w:r w:rsidRPr="00F32011">
        <w:t>Överföringen ska vara nödvändig i en särskild situation</w:t>
      </w:r>
      <w:bookmarkEnd w:id="450"/>
      <w:bookmarkEnd w:id="451"/>
    </w:p>
    <w:p w14:paraId="6A1300D9" w14:textId="77777777" w:rsidR="000E3A6B" w:rsidRDefault="000E3A6B" w:rsidP="000E3A6B">
      <w:pPr>
        <w:pStyle w:val="Brdtextram"/>
      </w:pPr>
      <w:r w:rsidRPr="00420062">
        <w:rPr>
          <w:b/>
        </w:rPr>
        <w:t>Regeringens förslag:</w:t>
      </w:r>
      <w:r>
        <w:t xml:space="preserve"> </w:t>
      </w:r>
      <w:r w:rsidRPr="00F32011">
        <w:t>Om det inte finns något beslut om adekvat skyddsnivå eller tillräckliga skyddsåtgärder får en överföring eller en samling av överföringar av personuppgifter göras till ett tredjeland eller en internationell organisation e</w:t>
      </w:r>
      <w:r>
        <w:t>ndast om överföringen är nödvän</w:t>
      </w:r>
      <w:r>
        <w:softHyphen/>
      </w:r>
      <w:r w:rsidRPr="00F32011">
        <w:t>dig i vissa särskilda undantagssituationer</w:t>
      </w:r>
      <w:r>
        <w:t>.</w:t>
      </w:r>
    </w:p>
    <w:p w14:paraId="76146CD4" w14:textId="77777777" w:rsidR="000E3A6B" w:rsidRPr="00F40D6C" w:rsidRDefault="000E3A6B" w:rsidP="000E3A6B">
      <w:pPr>
        <w:pStyle w:val="Brdtextmedindragram"/>
      </w:pPr>
      <w:r w:rsidRPr="00F40D6C">
        <w:t>Personuppgifter får</w:t>
      </w:r>
      <w:r>
        <w:t xml:space="preserve"> inte överföras till ett tredje</w:t>
      </w:r>
      <w:r w:rsidRPr="00F40D6C">
        <w:t>land eller en inter</w:t>
      </w:r>
      <w:r>
        <w:softHyphen/>
      </w:r>
      <w:r w:rsidRPr="00F40D6C">
        <w:t>nationell organisation om den registrerades intresse av skydd mot kränkning av rättigheter och friheter väger tyngre än det allmännas intresse av att överföringen görs i det enskilda fallet för ett myndig</w:t>
      </w:r>
      <w:r>
        <w:softHyphen/>
      </w:r>
      <w:r w:rsidRPr="00F40D6C">
        <w:t>hetsintresse eller för att kunna fastsl</w:t>
      </w:r>
      <w:r>
        <w:t>å, göra gällande eller för</w:t>
      </w:r>
      <w:r w:rsidRPr="00F40D6C">
        <w:t>svara ett rättsligt anspråk</w:t>
      </w:r>
      <w:r>
        <w:t>.</w:t>
      </w:r>
    </w:p>
    <w:p w14:paraId="08A005B8" w14:textId="77777777" w:rsidR="000E3A6B" w:rsidRPr="00A76360" w:rsidRDefault="000E3A6B" w:rsidP="000E3A6B">
      <w:pPr>
        <w:pStyle w:val="Brdtextmedindrag"/>
        <w:rPr>
          <w:sz w:val="8"/>
          <w:szCs w:val="8"/>
        </w:rPr>
      </w:pPr>
    </w:p>
    <w:p w14:paraId="7E080B54" w14:textId="77777777" w:rsidR="000E3A6B" w:rsidRDefault="000E3A6B" w:rsidP="000E3A6B">
      <w:pPr>
        <w:pStyle w:val="Brdtextmedindrag"/>
      </w:pPr>
      <w:r w:rsidRPr="0006285B">
        <w:rPr>
          <w:b/>
        </w:rPr>
        <w:t>Utredningens förslag</w:t>
      </w:r>
      <w:r>
        <w:rPr>
          <w:b/>
        </w:rPr>
        <w:t xml:space="preserve"> </w:t>
      </w:r>
      <w:r>
        <w:t>överensstämmer med regeringens.</w:t>
      </w:r>
    </w:p>
    <w:p w14:paraId="15A78B28" w14:textId="77777777" w:rsidR="000E3A6B" w:rsidRPr="001E3477" w:rsidRDefault="000E3A6B" w:rsidP="000E3A6B">
      <w:pPr>
        <w:pStyle w:val="Brdtextmedindrag"/>
      </w:pPr>
      <w:r w:rsidRPr="00F32011">
        <w:rPr>
          <w:b/>
        </w:rPr>
        <w:t>Remissinstanserna:</w:t>
      </w:r>
      <w:r>
        <w:rPr>
          <w:b/>
        </w:rPr>
        <w:t xml:space="preserve"> </w:t>
      </w:r>
      <w:r w:rsidRPr="001469AD">
        <w:t>Endast</w:t>
      </w:r>
      <w:r w:rsidRPr="001E3477">
        <w:t xml:space="preserve"> </w:t>
      </w:r>
      <w:r>
        <w:rPr>
          <w:i/>
        </w:rPr>
        <w:t>Datainspek</w:t>
      </w:r>
      <w:r w:rsidRPr="001E3477">
        <w:rPr>
          <w:i/>
        </w:rPr>
        <w:t>tionen</w:t>
      </w:r>
      <w:r w:rsidRPr="001E3477">
        <w:t xml:space="preserve"> </w:t>
      </w:r>
      <w:r>
        <w:t xml:space="preserve">yttrar sig och </w:t>
      </w:r>
      <w:r w:rsidRPr="001E3477">
        <w:t>konstaterar att förslaget i denna del</w:t>
      </w:r>
      <w:r>
        <w:t xml:space="preserve"> innebär </w:t>
      </w:r>
      <w:bookmarkStart w:id="452" w:name="_Hlk8375071"/>
      <w:r>
        <w:t>en utvidgning i förhål</w:t>
      </w:r>
      <w:r>
        <w:softHyphen/>
      </w:r>
      <w:r w:rsidRPr="001E3477">
        <w:t xml:space="preserve">lande till nuvarande reglering avseende </w:t>
      </w:r>
      <w:r>
        <w:t>möjligheten att överföra person</w:t>
      </w:r>
      <w:r>
        <w:softHyphen/>
      </w:r>
      <w:r w:rsidRPr="001E3477">
        <w:t>uppgifter till tredjeland i särskilda undantagssituationer</w:t>
      </w:r>
      <w:bookmarkEnd w:id="452"/>
      <w:r>
        <w:t xml:space="preserve"> och efterfrågar analys av even</w:t>
      </w:r>
      <w:r w:rsidRPr="001E3477">
        <w:t>tuella negativa effekter för den personliga integriteteten.</w:t>
      </w:r>
      <w:r>
        <w:t xml:space="preserve"> </w:t>
      </w:r>
    </w:p>
    <w:p w14:paraId="579237E6" w14:textId="77777777" w:rsidR="000E3A6B" w:rsidRPr="00F32011" w:rsidRDefault="000E3A6B" w:rsidP="000E3A6B">
      <w:pPr>
        <w:pStyle w:val="Rubrik4utannumrering"/>
      </w:pPr>
      <w:r>
        <w:t>Skälen för regeringens förslag</w:t>
      </w:r>
    </w:p>
    <w:p w14:paraId="1F775F81" w14:textId="77777777" w:rsidR="000E3A6B" w:rsidRDefault="000E3A6B" w:rsidP="000E3A6B">
      <w:pPr>
        <w:pStyle w:val="Rubrik5utannumrering"/>
        <w:spacing w:before="0"/>
      </w:pPr>
      <w:r w:rsidRPr="00075A8C">
        <w:t>Överföring är tillåten bara för att tillgodose viktiga intressen</w:t>
      </w:r>
    </w:p>
    <w:p w14:paraId="41978F63" w14:textId="77777777" w:rsidR="000E3A6B" w:rsidRDefault="000E3A6B" w:rsidP="000E3A6B">
      <w:pPr>
        <w:pStyle w:val="Brdtext"/>
      </w:pPr>
      <w:r w:rsidRPr="00075A8C">
        <w:t>I enskilda fall kan det, trots bristen på skydd för personuppgifter, vara angeläget att kunna föra över vissa personuppgifter till ett tredjeland eller en internationell orga</w:t>
      </w:r>
      <w:r>
        <w:t>nisation. Så kan t.ex. vara fal</w:t>
      </w:r>
      <w:r w:rsidRPr="00075A8C">
        <w:t>let om Säkerhetspoli</w:t>
      </w:r>
      <w:r>
        <w:softHyphen/>
      </w:r>
      <w:r w:rsidRPr="00075A8C">
        <w:t>sen har inform</w:t>
      </w:r>
      <w:r>
        <w:t>ation om att en misstänkt terro</w:t>
      </w:r>
      <w:r w:rsidRPr="00075A8C">
        <w:t>rist befinner sig här i landet men personen identifieras först när han eller hon har rest till ett tredje</w:t>
      </w:r>
      <w:r>
        <w:softHyphen/>
      </w:r>
      <w:r w:rsidRPr="00075A8C">
        <w:t>land och kan antas komma att begå allvarliga brott där. Säkerhetspolisen har även i vissa fall behov av att kunna utbyta information med under</w:t>
      </w:r>
      <w:r>
        <w:t>rät</w:t>
      </w:r>
      <w:r>
        <w:softHyphen/>
        <w:t>telse- och säkerhets</w:t>
      </w:r>
      <w:r w:rsidRPr="00075A8C">
        <w:t>tjänster i tredjeländer som har svårt att garantera till</w:t>
      </w:r>
      <w:r>
        <w:softHyphen/>
      </w:r>
      <w:r w:rsidRPr="00075A8C">
        <w:t>räckligt skydd för personuppgifterna. Det kan gälla vissa särskilda ären</w:t>
      </w:r>
      <w:r>
        <w:softHyphen/>
      </w:r>
      <w:r w:rsidRPr="00075A8C">
        <w:t>den, situationer eller tidsperioder.</w:t>
      </w:r>
      <w:r>
        <w:t xml:space="preserve"> </w:t>
      </w:r>
    </w:p>
    <w:p w14:paraId="6E64934B" w14:textId="77777777" w:rsidR="000E3A6B" w:rsidRDefault="000E3A6B" w:rsidP="000E3A6B">
      <w:pPr>
        <w:pStyle w:val="Brdtextmedindrag"/>
      </w:pPr>
      <w:r>
        <w:t>Enligt 8 kap. 5 § brottsdatalagen får en överföring eller en samling av överföringar av personuppgifter göras</w:t>
      </w:r>
      <w:r w:rsidRPr="008C4C61">
        <w:t xml:space="preserve"> till ett tredjeland eller en interna</w:t>
      </w:r>
      <w:r>
        <w:softHyphen/>
      </w:r>
      <w:r w:rsidRPr="008C4C61">
        <w:t>tionell organisation, trots att det inte fin</w:t>
      </w:r>
      <w:r>
        <w:t>ns ett beslut om adekvat skydds</w:t>
      </w:r>
      <w:r>
        <w:softHyphen/>
      </w:r>
      <w:r w:rsidRPr="008C4C61">
        <w:t>nivå eller tillräckl</w:t>
      </w:r>
      <w:r>
        <w:t>iga skyddsåt</w:t>
      </w:r>
      <w:r w:rsidRPr="008C4C61">
        <w:t>gärder, om överföringen är nödvändig i vissa s</w:t>
      </w:r>
      <w:r>
        <w:t>ärskilda undantagssituationer</w:t>
      </w:r>
      <w:r w:rsidRPr="008C4C61">
        <w:t xml:space="preserve">. </w:t>
      </w:r>
      <w:r>
        <w:t>En motsvarande bestämmelse bör tas in i den nya lagen. S</w:t>
      </w:r>
      <w:r w:rsidRPr="008C4C61">
        <w:t>amma undantagssituationer bör gälla för Säker</w:t>
      </w:r>
      <w:r>
        <w:softHyphen/>
      </w:r>
      <w:r w:rsidRPr="008C4C61">
        <w:t>hetspolisen</w:t>
      </w:r>
      <w:r>
        <w:t>.</w:t>
      </w:r>
      <w:r w:rsidRPr="008C4C61">
        <w:t xml:space="preserve"> De</w:t>
      </w:r>
      <w:r>
        <w:t>ssa</w:t>
      </w:r>
      <w:r w:rsidRPr="008C4C61">
        <w:t xml:space="preserve"> behandlas i det följande.</w:t>
      </w:r>
      <w:r>
        <w:t xml:space="preserve"> Med en samling av överfö</w:t>
      </w:r>
      <w:r>
        <w:softHyphen/>
        <w:t>ringar aves bl.a. flera överföringar i ett ärende eller överföringar av samma personuppgifter till flera mottagare samtidigt. Som exempel kan nämnas en</w:t>
      </w:r>
      <w:r w:rsidRPr="000038AB">
        <w:t xml:space="preserve"> utskrift från hemlig avlyssning av elektronisk</w:t>
      </w:r>
      <w:r>
        <w:t xml:space="preserve"> kommunika</w:t>
      </w:r>
      <w:r w:rsidRPr="000038AB">
        <w:t>tion som skickas till ett tredjeland eller en</w:t>
      </w:r>
      <w:r>
        <w:t xml:space="preserve"> internationell organisation och som</w:t>
      </w:r>
      <w:r w:rsidRPr="000038AB">
        <w:t xml:space="preserve"> innehålla uppgifter om olika personer som förekommer</w:t>
      </w:r>
      <w:r>
        <w:t xml:space="preserve"> i en för</w:t>
      </w:r>
      <w:r w:rsidRPr="000038AB">
        <w:t>under</w:t>
      </w:r>
      <w:r>
        <w:softHyphen/>
      </w:r>
      <w:r w:rsidRPr="000038AB">
        <w:t>sökning</w:t>
      </w:r>
      <w:r>
        <w:t xml:space="preserve"> (jfr prop</w:t>
      </w:r>
      <w:r w:rsidRPr="000038AB">
        <w:t>.</w:t>
      </w:r>
      <w:r>
        <w:t> 2017/18:232 s. 381).</w:t>
      </w:r>
    </w:p>
    <w:p w14:paraId="23738548" w14:textId="77777777" w:rsidR="000E3A6B" w:rsidRDefault="000E3A6B" w:rsidP="000E3A6B">
      <w:pPr>
        <w:pStyle w:val="Brdtextmedindrag"/>
      </w:pPr>
      <w:r w:rsidRPr="001E3477">
        <w:t xml:space="preserve">Som </w:t>
      </w:r>
      <w:r w:rsidRPr="001E3477">
        <w:rPr>
          <w:i/>
        </w:rPr>
        <w:t>Datainspektionen</w:t>
      </w:r>
      <w:r w:rsidRPr="001E3477">
        <w:t xml:space="preserve"> konstaterar innebär </w:t>
      </w:r>
      <w:r>
        <w:t>förslaget i denna del en ut</w:t>
      </w:r>
      <w:r>
        <w:softHyphen/>
        <w:t>vidgning av möjligheterna</w:t>
      </w:r>
      <w:r w:rsidRPr="001E3477">
        <w:t xml:space="preserve"> att överföra personuppgifter till tre</w:t>
      </w:r>
      <w:r>
        <w:t>djeland i särskilda undantagssituationer</w:t>
      </w:r>
      <w:r w:rsidRPr="001E3477">
        <w:t>.</w:t>
      </w:r>
      <w:r>
        <w:t xml:space="preserve"> </w:t>
      </w:r>
      <w:bookmarkStart w:id="453" w:name="_Hlk8375127"/>
      <w:r>
        <w:t>Säkerhetspolisen bör inte ha sämre möj</w:t>
      </w:r>
      <w:r>
        <w:softHyphen/>
        <w:t>ligheter än övriga brottsbekämpande myndigheter att överföra uppgifter till tredjeland i undantagssituationer</w:t>
      </w:r>
      <w:r w:rsidRPr="004D04EB">
        <w:t xml:space="preserve"> </w:t>
      </w:r>
      <w:r>
        <w:t>och regleringen bör därför i princip var densamma som enligt brottsdatalagen.</w:t>
      </w:r>
      <w:bookmarkEnd w:id="453"/>
      <w:r>
        <w:t xml:space="preserve"> Det bör också under</w:t>
      </w:r>
      <w:r w:rsidRPr="001E3477">
        <w:t>strykas att samtliga förutsättningar för överföring alltid ska vara uppfyllda för att personuppgifter ska få överföras. Det gäller alltså även i de särskilda undantags</w:t>
      </w:r>
      <w:r>
        <w:t>situationerna</w:t>
      </w:r>
      <w:r w:rsidRPr="001E3477">
        <w:t>.</w:t>
      </w:r>
    </w:p>
    <w:p w14:paraId="21CCD753" w14:textId="77777777" w:rsidR="000E3A6B" w:rsidRDefault="000E3A6B" w:rsidP="000E3A6B">
      <w:pPr>
        <w:pStyle w:val="Rubrik5utannumrering"/>
      </w:pPr>
      <w:r>
        <w:t>Enskildas vitala intressen</w:t>
      </w:r>
    </w:p>
    <w:p w14:paraId="4A6D5F85" w14:textId="77777777" w:rsidR="000E3A6B" w:rsidRDefault="000E3A6B" w:rsidP="000E3A6B">
      <w:pPr>
        <w:pStyle w:val="Brdtext"/>
      </w:pPr>
      <w:r>
        <w:t xml:space="preserve">Enligt 8 kap. 5 § första stycket 1 brottsdatalagen får personuppgifter överföras om det är nödvändigt för att värna den registrerades eller någon annan fysisk persons vitala intressen. I 34 § </w:t>
      </w:r>
      <w:r w:rsidRPr="008D016A">
        <w:t>första stycket</w:t>
      </w:r>
      <w:r>
        <w:t> </w:t>
      </w:r>
      <w:r w:rsidRPr="008D016A">
        <w:t>d personupp</w:t>
      </w:r>
      <w:r>
        <w:softHyphen/>
      </w:r>
      <w:r w:rsidRPr="008D016A">
        <w:t>giftslagen</w:t>
      </w:r>
      <w:r>
        <w:t xml:space="preserve"> finns en liknande bestämmelse som är tillämplig för Säkerhets</w:t>
      </w:r>
      <w:r>
        <w:softHyphen/>
        <w:t>polisen</w:t>
      </w:r>
      <w:r w:rsidRPr="00727FF3">
        <w:t xml:space="preserve"> genom en hänvisning i 2</w:t>
      </w:r>
      <w:r>
        <w:t> </w:t>
      </w:r>
      <w:r w:rsidRPr="00727FF3">
        <w:t>kap. 2</w:t>
      </w:r>
      <w:r>
        <w:t> </w:t>
      </w:r>
      <w:r w:rsidRPr="00727FF3">
        <w:t>§ första stycket</w:t>
      </w:r>
      <w:r>
        <w:t> </w:t>
      </w:r>
      <w:r w:rsidRPr="00727FF3">
        <w:t>8 och 6</w:t>
      </w:r>
      <w:r>
        <w:t> </w:t>
      </w:r>
      <w:r w:rsidRPr="00727FF3">
        <w:t>kap. 4</w:t>
      </w:r>
      <w:r>
        <w:t> </w:t>
      </w:r>
      <w:r w:rsidRPr="00727FF3">
        <w:t>§</w:t>
      </w:r>
      <w:r>
        <w:t> </w:t>
      </w:r>
      <w:r w:rsidRPr="00727FF3">
        <w:t>1 polisdatalagen</w:t>
      </w:r>
      <w:r>
        <w:t xml:space="preserve">. Ett motsvarande undantag bör införas i den nya lagen. </w:t>
      </w:r>
    </w:p>
    <w:p w14:paraId="60F65F62" w14:textId="77777777" w:rsidR="000E3A6B" w:rsidRDefault="000E3A6B" w:rsidP="000E3A6B">
      <w:pPr>
        <w:pStyle w:val="Brdtextmedindrag"/>
      </w:pPr>
      <w:r>
        <w:t xml:space="preserve">Med vitala intressen </w:t>
      </w:r>
      <w:r w:rsidRPr="008D016A">
        <w:t>bör förstås att det ska vara fråga om ett väsentligt intresse för den enskilde. Det kan röra liv, hälsa eller något annat som är av avgörande betydelse för den enskilde</w:t>
      </w:r>
      <w:r>
        <w:t xml:space="preserve"> (jfr prop. 2017/18:232 s. 382 f.)</w:t>
      </w:r>
      <w:r w:rsidRPr="008D016A">
        <w:t>.</w:t>
      </w:r>
      <w:r>
        <w:t xml:space="preserve"> </w:t>
      </w:r>
    </w:p>
    <w:p w14:paraId="66B62C48" w14:textId="77777777" w:rsidR="000E3A6B" w:rsidRDefault="000E3A6B" w:rsidP="000E3A6B">
      <w:pPr>
        <w:pStyle w:val="Rubrik5utannumrering"/>
      </w:pPr>
      <w:r w:rsidRPr="00FE6234">
        <w:t>Registrerades berättigade intressen</w:t>
      </w:r>
    </w:p>
    <w:p w14:paraId="75CDC5C2" w14:textId="77777777" w:rsidR="000E3A6B" w:rsidRDefault="000E3A6B" w:rsidP="000E3A6B">
      <w:pPr>
        <w:pStyle w:val="Brdtext"/>
      </w:pPr>
      <w:r>
        <w:t>P</w:t>
      </w:r>
      <w:r w:rsidRPr="00FE6234">
        <w:t xml:space="preserve">ersonuppgifter </w:t>
      </w:r>
      <w:r>
        <w:t>får enligt 8 kap. 5 </w:t>
      </w:r>
      <w:r w:rsidRPr="00FE6234">
        <w:t>§ första stycket</w:t>
      </w:r>
      <w:r>
        <w:t> 1</w:t>
      </w:r>
      <w:r w:rsidRPr="00FE6234">
        <w:t xml:space="preserve"> brottsdatalagen överföras om det är nödvändigt för att värna den r</w:t>
      </w:r>
      <w:r>
        <w:t>egistrerades berättigade intres</w:t>
      </w:r>
      <w:r w:rsidRPr="00FE6234">
        <w:t>sen</w:t>
      </w:r>
      <w:r>
        <w:t>. Ett motsvarande undantag bör tas in i den nya lagen. Ordet berättigad förklaras i Svenska Akademiens Ordbok som någon som fått något tilldelat sig eller förvärvat något, eller som är i sin fulla rätt att göra något. Berättigad kan också innebära att något är rättmätigt, välgrundat eller grundat på fullgiltiga skäl. Det behöver alltså inte var fråga om något som är livsviktigt eller annars av avgörande betydelse för den regi</w:t>
      </w:r>
      <w:r>
        <w:softHyphen/>
        <w:t xml:space="preserve">strerade (prop. 2017/18:232 s. 383). </w:t>
      </w:r>
    </w:p>
    <w:p w14:paraId="72288A20" w14:textId="77777777" w:rsidR="000E3A6B" w:rsidRDefault="000E3A6B" w:rsidP="000E3A6B">
      <w:pPr>
        <w:pStyle w:val="Rubrik5utannumrering"/>
      </w:pPr>
      <w:r w:rsidRPr="00A4211E">
        <w:t>Myndighete</w:t>
      </w:r>
      <w:r>
        <w:t>n</w:t>
      </w:r>
      <w:r w:rsidRPr="00A4211E">
        <w:t>s intresse i enskilda fall</w:t>
      </w:r>
    </w:p>
    <w:p w14:paraId="1847E823" w14:textId="77777777" w:rsidR="000E3A6B" w:rsidRDefault="000E3A6B" w:rsidP="000E3A6B">
      <w:pPr>
        <w:pStyle w:val="Brdtext"/>
      </w:pPr>
      <w:r>
        <w:t>För att inte försvåra brottsbekämpning och lagföring finns i 8 kap. 5 § 2 brottsdatalagen en bestämmelse om att behöriga myndigheter har möjlig</w:t>
      </w:r>
      <w:r>
        <w:softHyphen/>
        <w:t xml:space="preserve">het </w:t>
      </w:r>
      <w:r w:rsidRPr="00A4211E">
        <w:t>att i enskilda fall överföra personuppgifte</w:t>
      </w:r>
      <w:r>
        <w:t>r till tredjeland eller interna</w:t>
      </w:r>
      <w:r>
        <w:softHyphen/>
      </w:r>
      <w:r w:rsidRPr="00A4211E">
        <w:t>tionella organisationer</w:t>
      </w:r>
      <w:r>
        <w:t xml:space="preserve"> </w:t>
      </w:r>
      <w:r w:rsidRPr="00A4211E">
        <w:t xml:space="preserve">trots att landet eller organisationen inte omfattas </w:t>
      </w:r>
      <w:r>
        <w:t>av ett beslut om adekvat skydds</w:t>
      </w:r>
      <w:r w:rsidRPr="00A4211E">
        <w:t>nivå och det inte heller finns tillräckliga skyddsåtgärder för personuppgifterna</w:t>
      </w:r>
      <w:r>
        <w:t xml:space="preserve">. Ett motsvarande undantag bör tas in i den nya lagen, men bör </w:t>
      </w:r>
      <w:r w:rsidRPr="00FE76EA">
        <w:t>anpassas till Säker</w:t>
      </w:r>
      <w:r>
        <w:t>hetspolisens verksamhet. Överfö</w:t>
      </w:r>
      <w:r w:rsidRPr="00FE76EA">
        <w:t>ringen bör</w:t>
      </w:r>
      <w:r>
        <w:t xml:space="preserve"> således</w:t>
      </w:r>
      <w:r w:rsidRPr="00FE76EA">
        <w:t xml:space="preserve"> vara nödvändig för att i ett enskilt fall kunna förebygga, förhindra eller upptäcka brottslig verksamhet eller utreda eller lagföra brott.</w:t>
      </w:r>
    </w:p>
    <w:p w14:paraId="19A13998" w14:textId="77777777" w:rsidR="000E3A6B" w:rsidRDefault="000E3A6B" w:rsidP="000E3A6B">
      <w:pPr>
        <w:pStyle w:val="Rubrik5utannumrering"/>
      </w:pPr>
      <w:r w:rsidRPr="00FE76EA">
        <w:t>Rättsliga anspråk i enskilda fall</w:t>
      </w:r>
    </w:p>
    <w:p w14:paraId="592B3C82" w14:textId="77777777" w:rsidR="000E3A6B" w:rsidRDefault="000E3A6B" w:rsidP="000E3A6B">
      <w:pPr>
        <w:pStyle w:val="Brdtext"/>
      </w:pPr>
      <w:r>
        <w:t>I 8 kap. 5 § första stycket 3 brottsdatalagen framgår att personuppgifter får</w:t>
      </w:r>
      <w:r w:rsidRPr="00D212E6">
        <w:t xml:space="preserve"> överföras om det i ett enskilt fall är nödvändigt för att </w:t>
      </w:r>
      <w:r>
        <w:t>kunna fast</w:t>
      </w:r>
      <w:r>
        <w:softHyphen/>
        <w:t>ställa, göra gäl</w:t>
      </w:r>
      <w:r w:rsidRPr="00D212E6">
        <w:t xml:space="preserve">lande eller försvara ett sådant rättsligt anspråk som hänför sig till ett sådant syfte som omfattas av </w:t>
      </w:r>
      <w:r>
        <w:t>brottsdata</w:t>
      </w:r>
      <w:r w:rsidRPr="00D212E6">
        <w:t>lagens tillämpnings</w:t>
      </w:r>
      <w:r>
        <w:softHyphen/>
      </w:r>
      <w:r w:rsidRPr="00D212E6">
        <w:t>område</w:t>
      </w:r>
      <w:r>
        <w:t xml:space="preserve">. En liknande bestämmelse finns också i </w:t>
      </w:r>
      <w:r w:rsidRPr="00D212E6">
        <w:t>34</w:t>
      </w:r>
      <w:r>
        <w:t> </w:t>
      </w:r>
      <w:r w:rsidRPr="00D212E6">
        <w:t>§ första stycket</w:t>
      </w:r>
      <w:r>
        <w:t> </w:t>
      </w:r>
      <w:r w:rsidRPr="00D212E6">
        <w:t>c per</w:t>
      </w:r>
      <w:r>
        <w:softHyphen/>
      </w:r>
      <w:r w:rsidRPr="00D212E6">
        <w:t>sonuppgiftslagen</w:t>
      </w:r>
      <w:r>
        <w:t>, som genom en hänvisning i 2 kap. 2 § första stycket 8 och 6 kap. 4 § 1 polisdatalagen gäller för Säkerhetspolisen. Ett mot</w:t>
      </w:r>
      <w:r>
        <w:softHyphen/>
        <w:t>svarande undantag bör tas in i den nya lagen.</w:t>
      </w:r>
    </w:p>
    <w:p w14:paraId="6ABD1B38" w14:textId="77777777" w:rsidR="000E3A6B" w:rsidRDefault="000E3A6B" w:rsidP="000E3A6B">
      <w:pPr>
        <w:pStyle w:val="Rubrik5utannumrering"/>
      </w:pPr>
      <w:r w:rsidRPr="00023B1D">
        <w:t>Allvarlig fara för allmän säkerhet</w:t>
      </w:r>
    </w:p>
    <w:p w14:paraId="73CA24EF" w14:textId="77777777" w:rsidR="000E3A6B" w:rsidRDefault="000E3A6B" w:rsidP="000E3A6B">
      <w:pPr>
        <w:pStyle w:val="Brdtext"/>
      </w:pPr>
      <w:r>
        <w:t xml:space="preserve">Det bör tas in en bestämmelse om </w:t>
      </w:r>
      <w:r w:rsidRPr="00023B1D">
        <w:t>att personuppgifter får överföras till ett tredjeland eller en internationell organisation, om överföringen är nöd</w:t>
      </w:r>
      <w:r>
        <w:softHyphen/>
      </w:r>
      <w:r w:rsidRPr="00023B1D">
        <w:t xml:space="preserve">vändig för att avvärja en omedelbar och </w:t>
      </w:r>
      <w:r>
        <w:t>allvarlig fara för allmän säker</w:t>
      </w:r>
      <w:r>
        <w:softHyphen/>
      </w:r>
      <w:r w:rsidRPr="00023B1D">
        <w:t>het.</w:t>
      </w:r>
      <w:r>
        <w:t xml:space="preserve"> En motsvarande bestämmelse finns i 8 kap. 5 § första stycket 4 brottsdatalagen.</w:t>
      </w:r>
    </w:p>
    <w:p w14:paraId="2CF7CCC0" w14:textId="77777777" w:rsidR="000E3A6B" w:rsidRDefault="000E3A6B" w:rsidP="000E3A6B">
      <w:pPr>
        <w:pStyle w:val="Brdtextmedindrag"/>
      </w:pPr>
      <w:r w:rsidRPr="00023B1D">
        <w:t>Bestämmelsen skulle t.ex. kunna tillämpas om överföringen är nödvän</w:t>
      </w:r>
      <w:r>
        <w:softHyphen/>
      </w:r>
      <w:r w:rsidRPr="00023B1D">
        <w:t>dig för att avvärja ett terroristattentat eller en flygplanskapning. Eftersom det typiskt sett är fråga om en överhängande fara för att något ska hända får prövningen i dessa fall göras med utgångspunkt i att åtgärden kan antas vara nödvändig för att avvärja faran. Att faran inte förverkligas be</w:t>
      </w:r>
      <w:r>
        <w:softHyphen/>
      </w:r>
      <w:r w:rsidRPr="00023B1D">
        <w:t>höver inte innebära att överföringen har varit otillåten. Bedömningen måste självfallet göras med hänsyn till vad som är känt när prövningen görs.</w:t>
      </w:r>
    </w:p>
    <w:p w14:paraId="3976B931" w14:textId="77777777" w:rsidR="000E3A6B" w:rsidRDefault="000E3A6B" w:rsidP="000E3A6B">
      <w:pPr>
        <w:pStyle w:val="Rubrik5utannumrering"/>
      </w:pPr>
      <w:r w:rsidRPr="00F40D6C">
        <w:t>En intresseavvägning ska göras i vissa fall</w:t>
      </w:r>
    </w:p>
    <w:p w14:paraId="1AAB65AB" w14:textId="77777777" w:rsidR="000E3A6B" w:rsidRDefault="000E3A6B" w:rsidP="000E3A6B">
      <w:pPr>
        <w:pStyle w:val="Brdtext"/>
      </w:pPr>
      <w:r>
        <w:t>Av 8 kap. 5 § andra stycket framgår att p</w:t>
      </w:r>
      <w:r w:rsidRPr="00F40D6C">
        <w:t>ersonuppgifter inte få</w:t>
      </w:r>
      <w:r>
        <w:t>r</w:t>
      </w:r>
      <w:r w:rsidRPr="00F40D6C">
        <w:t xml:space="preserve"> överföras till ett tredjeland eller en internationell organisation om den registrerades intresse av skydd mot kränkning a</w:t>
      </w:r>
      <w:r>
        <w:t>v grundläggande fri- och rättig</w:t>
      </w:r>
      <w:r w:rsidRPr="00F40D6C">
        <w:t>heter väger tyngre än det allmännas intresse av att överföringen görs i det enskilda fallet för ett myndighetsintresse eller för att kunna fastslå, göra gällande eller försvara ett rättsligt anspråk.</w:t>
      </w:r>
      <w:r>
        <w:t xml:space="preserve"> </w:t>
      </w:r>
      <w:r w:rsidRPr="00F40D6C">
        <w:t>Det bör</w:t>
      </w:r>
      <w:r>
        <w:t xml:space="preserve"> i den nya lagen</w:t>
      </w:r>
      <w:r w:rsidRPr="00F40D6C">
        <w:t xml:space="preserve">, på samma sätt som i brottsdatalagen, ställas krav på en </w:t>
      </w:r>
      <w:r>
        <w:t xml:space="preserve">sådan </w:t>
      </w:r>
      <w:r w:rsidRPr="00F40D6C">
        <w:t>intresseavväg</w:t>
      </w:r>
      <w:r>
        <w:softHyphen/>
      </w:r>
      <w:r w:rsidRPr="00F40D6C">
        <w:t xml:space="preserve">ning. </w:t>
      </w:r>
    </w:p>
    <w:p w14:paraId="3C6814EF" w14:textId="77777777" w:rsidR="000E3A6B" w:rsidRDefault="000E3A6B" w:rsidP="000E3A6B">
      <w:pPr>
        <w:pStyle w:val="Rubrik2"/>
      </w:pPr>
      <w:bookmarkStart w:id="454" w:name="_Toc9328426"/>
      <w:bookmarkStart w:id="455" w:name="_Toc17451496"/>
      <w:r w:rsidRPr="000F3D5A">
        <w:t>Överföring till andra mottagare</w:t>
      </w:r>
      <w:bookmarkEnd w:id="454"/>
      <w:bookmarkEnd w:id="455"/>
    </w:p>
    <w:p w14:paraId="7FF7D70F" w14:textId="77777777" w:rsidR="000E3A6B" w:rsidRDefault="000E3A6B" w:rsidP="000E3A6B">
      <w:pPr>
        <w:pStyle w:val="Brdtextram"/>
      </w:pPr>
      <w:r w:rsidRPr="00420062">
        <w:rPr>
          <w:b/>
        </w:rPr>
        <w:t>Regeringens förslag:</w:t>
      </w:r>
      <w:r>
        <w:t xml:space="preserve"> Säkerhetspolisen ska i ett enskilt fall få överföra personuppgifter till andra mottagare i ett tredjeland än brottsbekäm</w:t>
      </w:r>
      <w:r>
        <w:softHyphen/>
        <w:t xml:space="preserve">pande myndigheter och underrättelse- och säkerhetstjänster. En sådan överföring ska få göras endast om det är absolut nödvändigt för att Säkerhetspolisen ska kunna utföra vissa arbetsuppgifter och det skulle vara ineffektivt eller olämpligt att överföra personuppgifterna </w:t>
      </w:r>
      <w:bookmarkStart w:id="456" w:name="_Hlk517339036"/>
      <w:r>
        <w:t>till en brottsbekämpande myndighet eller en underrättelse- eller säkerhets</w:t>
      </w:r>
      <w:r>
        <w:softHyphen/>
        <w:t>tjänst i det tredjelandet</w:t>
      </w:r>
      <w:bookmarkEnd w:id="456"/>
      <w:r>
        <w:t>.</w:t>
      </w:r>
    </w:p>
    <w:p w14:paraId="62024A2A" w14:textId="77777777" w:rsidR="000E3A6B" w:rsidRPr="00A76360" w:rsidRDefault="000E3A6B" w:rsidP="000E3A6B">
      <w:pPr>
        <w:pStyle w:val="Brdtextmedindragram"/>
      </w:pPr>
      <w:r>
        <w:t>Sådana överföringar ska inte få göras om den registrerades intresse av skydd mot kränkning av grundläggande fri- och rättigheter väger tyngre än det allmännas intresse av att överföringen görs.</w:t>
      </w:r>
    </w:p>
    <w:p w14:paraId="0CE426DF" w14:textId="77777777" w:rsidR="000E3A6B" w:rsidRPr="00A76360" w:rsidRDefault="000E3A6B" w:rsidP="000E3A6B">
      <w:pPr>
        <w:pStyle w:val="Brdtextmedindrag"/>
        <w:rPr>
          <w:sz w:val="8"/>
          <w:szCs w:val="8"/>
        </w:rPr>
      </w:pPr>
    </w:p>
    <w:p w14:paraId="27B3E4EC" w14:textId="77777777" w:rsidR="000E3A6B" w:rsidRDefault="000E3A6B" w:rsidP="000E3A6B">
      <w:pPr>
        <w:pStyle w:val="Brdtextmedindrag"/>
      </w:pPr>
      <w:r w:rsidRPr="0006285B">
        <w:rPr>
          <w:b/>
        </w:rPr>
        <w:t>Utredningens förslag</w:t>
      </w:r>
      <w:r>
        <w:rPr>
          <w:b/>
        </w:rPr>
        <w:t xml:space="preserve"> </w:t>
      </w:r>
      <w:r>
        <w:t>överensstämmer med regeringens.</w:t>
      </w:r>
    </w:p>
    <w:p w14:paraId="3B61F625" w14:textId="77777777" w:rsidR="000E3A6B" w:rsidRDefault="000E3A6B" w:rsidP="000E3A6B">
      <w:pPr>
        <w:pStyle w:val="Brdtextmedindrag"/>
        <w:rPr>
          <w:b/>
        </w:rPr>
      </w:pPr>
      <w:r w:rsidRPr="000F3D5A">
        <w:rPr>
          <w:b/>
        </w:rPr>
        <w:t>Remissinstanserna</w:t>
      </w:r>
      <w:r>
        <w:rPr>
          <w:b/>
        </w:rPr>
        <w:t xml:space="preserve"> </w:t>
      </w:r>
      <w:r w:rsidRPr="007114EB">
        <w:t>yttrar sig inte särskilt i denna del.</w:t>
      </w:r>
    </w:p>
    <w:p w14:paraId="382CBD10" w14:textId="77777777" w:rsidR="000E3A6B" w:rsidRDefault="000E3A6B" w:rsidP="000E3A6B">
      <w:pPr>
        <w:pStyle w:val="Rubrik4utannumrering"/>
      </w:pPr>
      <w:r>
        <w:t>Skälen för regeringens förslag</w:t>
      </w:r>
    </w:p>
    <w:p w14:paraId="275DDD90" w14:textId="77777777" w:rsidR="000E3A6B" w:rsidRPr="000F3D5A" w:rsidRDefault="000E3A6B" w:rsidP="000E3A6B">
      <w:pPr>
        <w:pStyle w:val="Rubrik5utannumrering"/>
        <w:spacing w:before="0"/>
      </w:pPr>
      <w:r>
        <w:t>Det finns behov av att kunna överföra personuppgifter till andra mottagare</w:t>
      </w:r>
    </w:p>
    <w:p w14:paraId="5709B37B" w14:textId="77777777" w:rsidR="000E3A6B" w:rsidRPr="00EB10EF" w:rsidRDefault="000E3A6B" w:rsidP="000E3A6B">
      <w:pPr>
        <w:pStyle w:val="Brdtext"/>
      </w:pPr>
      <w:r>
        <w:t>Regleringen i personuppgiftsla</w:t>
      </w:r>
      <w:r w:rsidRPr="00EB10EF">
        <w:t>gen gör ingen skillnad mellan myndig</w:t>
      </w:r>
      <w:r>
        <w:softHyphen/>
      </w:r>
      <w:r w:rsidRPr="00EB10EF">
        <w:t>heter och andra mottagare när det gäller överföringar till tredjeland. Säkerhetspolisen kan således enligt den nuvarande regleringen överföra personuppgifter både till myndigheter, andra aktörer och en</w:t>
      </w:r>
      <w:r>
        <w:t>skilda i tredjeländer om villko</w:t>
      </w:r>
      <w:r w:rsidRPr="00EB10EF">
        <w:t>ren i övrigt är uppfyllda.</w:t>
      </w:r>
    </w:p>
    <w:p w14:paraId="2A374B2E" w14:textId="77777777" w:rsidR="000E3A6B" w:rsidRDefault="000E3A6B" w:rsidP="000E3A6B">
      <w:pPr>
        <w:pStyle w:val="Brdtextmedindrag"/>
      </w:pPr>
      <w:r>
        <w:t>Enligt brottsdatalagen är huvudregeln att överföring ska göras till be</w:t>
      </w:r>
      <w:r>
        <w:softHyphen/>
        <w:t>höriga myndigheter i det tredje landet. Av</w:t>
      </w:r>
      <w:r w:rsidRPr="00EB10EF">
        <w:t xml:space="preserve"> </w:t>
      </w:r>
      <w:r>
        <w:t>förarbetena till brottsdatalagen</w:t>
      </w:r>
      <w:r w:rsidRPr="00EB10EF">
        <w:t xml:space="preserve"> </w:t>
      </w:r>
      <w:r>
        <w:t>framgår att</w:t>
      </w:r>
      <w:r w:rsidRPr="00EB10EF">
        <w:t xml:space="preserve"> myndigheter</w:t>
      </w:r>
      <w:r>
        <w:t>na</w:t>
      </w:r>
      <w:r w:rsidRPr="00EB10EF">
        <w:t xml:space="preserve"> </w:t>
      </w:r>
      <w:r>
        <w:t xml:space="preserve">har </w:t>
      </w:r>
      <w:r w:rsidRPr="00EB10EF">
        <w:t xml:space="preserve">behov av att </w:t>
      </w:r>
      <w:r>
        <w:t xml:space="preserve">även </w:t>
      </w:r>
      <w:r w:rsidRPr="00EB10EF">
        <w:t>kunna överföra person</w:t>
      </w:r>
      <w:r>
        <w:softHyphen/>
      </w:r>
      <w:r w:rsidRPr="00EB10EF">
        <w:t>uppgifter til</w:t>
      </w:r>
      <w:r>
        <w:t>l andra än behöriga myndigheter</w:t>
      </w:r>
      <w:r w:rsidRPr="00EB10EF">
        <w:t>.</w:t>
      </w:r>
      <w:r>
        <w:t xml:space="preserve"> Där konstateras bl.a. att det finns tillfällen då det underlättar om en svensk myndighet kan överföra personuppgifter till ett tredjeland utan att behöva kanalisera dem via en behörig myndighet i landet. Så kan vara fallet när det rör sig om en sär</w:t>
      </w:r>
      <w:r>
        <w:softHyphen/>
        <w:t xml:space="preserve">skilt brådskande åtgärd och en kontakt med den behöriga myndigheten riskerar att försena åtgärden eller göra den meningslös </w:t>
      </w:r>
      <w:r w:rsidRPr="00EB10EF">
        <w:t>(</w:t>
      </w:r>
      <w:r>
        <w:t>prop</w:t>
      </w:r>
      <w:r w:rsidRPr="00EB10EF">
        <w:t>.</w:t>
      </w:r>
      <w:r>
        <w:t> 2017/18:232 s. 292 f</w:t>
      </w:r>
      <w:r w:rsidRPr="00EB10EF">
        <w:t>)</w:t>
      </w:r>
      <w:r>
        <w:t>.</w:t>
      </w:r>
      <w:r w:rsidRPr="00EB10EF">
        <w:t xml:space="preserve"> </w:t>
      </w:r>
      <w:r>
        <w:t>Enligt</w:t>
      </w:r>
      <w:r w:rsidRPr="00EB10EF">
        <w:t xml:space="preserve"> 8</w:t>
      </w:r>
      <w:r>
        <w:t> </w:t>
      </w:r>
      <w:r w:rsidRPr="00EB10EF">
        <w:t>kap. 8</w:t>
      </w:r>
      <w:r>
        <w:t> </w:t>
      </w:r>
      <w:r w:rsidRPr="00EB10EF">
        <w:t xml:space="preserve">§ brottsdatalagen </w:t>
      </w:r>
      <w:r>
        <w:t>får</w:t>
      </w:r>
      <w:r w:rsidRPr="00EB10EF">
        <w:t xml:space="preserve"> överföri</w:t>
      </w:r>
      <w:r>
        <w:t>ngar därför göras till andra än behöriga myn</w:t>
      </w:r>
      <w:r w:rsidRPr="00EB10EF">
        <w:t>digheter</w:t>
      </w:r>
      <w:r>
        <w:t xml:space="preserve"> </w:t>
      </w:r>
      <w:r w:rsidRPr="00EB10EF">
        <w:t>om vissa villkor är upp</w:t>
      </w:r>
      <w:r>
        <w:softHyphen/>
      </w:r>
      <w:r w:rsidRPr="00EB10EF">
        <w:t xml:space="preserve">fyllda. Säkerhetspolisen har samma behov som </w:t>
      </w:r>
      <w:r>
        <w:t>övriga brotts</w:t>
      </w:r>
      <w:r w:rsidRPr="00EB10EF">
        <w:t>bekämpande myndigheter att i viss</w:t>
      </w:r>
      <w:r>
        <w:t>a fall kunna överföra personupp</w:t>
      </w:r>
      <w:r w:rsidRPr="00EB10EF">
        <w:t xml:space="preserve">gifter till andra mottagare än brottsbekämpande myndigheter eller underrättelse- eller säkerhetstjänster i ett tredjeland. </w:t>
      </w:r>
      <w:r>
        <w:t>Regeringen delar därför utredningens uppfattning att e</w:t>
      </w:r>
      <w:r w:rsidRPr="00EB10EF">
        <w:t>n liknande bestämmelse bör tas in i den nya lagen.</w:t>
      </w:r>
      <w:r w:rsidRPr="0093102E">
        <w:t xml:space="preserve"> </w:t>
      </w:r>
      <w:r>
        <w:t>Det innebär att möjligheterna att överföra personuppgifter till andra än brotts</w:t>
      </w:r>
      <w:r>
        <w:softHyphen/>
        <w:t>bekämpande myndigheter och underrättelse- och säkerhetstjänster be</w:t>
      </w:r>
      <w:r>
        <w:softHyphen/>
        <w:t xml:space="preserve">gränsas något i förhållande till vad som gäller i dag. Det har dock inte framförts några invändningar mot det. </w:t>
      </w:r>
      <w:r w:rsidRPr="0093102E">
        <w:t xml:space="preserve">Säkerhetspolisen </w:t>
      </w:r>
      <w:r>
        <w:t xml:space="preserve">bör alltså </w:t>
      </w:r>
      <w:r w:rsidRPr="0093102E">
        <w:t xml:space="preserve">i ett </w:t>
      </w:r>
      <w:r>
        <w:t>enskilt fall få överföra person</w:t>
      </w:r>
      <w:r w:rsidRPr="0093102E">
        <w:t xml:space="preserve">uppgifter till en mottagare som </w:t>
      </w:r>
      <w:r>
        <w:t>inte är en brottsbekämpande myn</w:t>
      </w:r>
      <w:r w:rsidRPr="0093102E">
        <w:t>dighet eller en underrättelse- eller säkerhetstjänst i ett tredjeland</w:t>
      </w:r>
      <w:r>
        <w:t xml:space="preserve"> om</w:t>
      </w:r>
      <w:r w:rsidRPr="0093102E">
        <w:t xml:space="preserve"> </w:t>
      </w:r>
      <w:r>
        <w:t>vissa villkor är uppfyllda</w:t>
      </w:r>
      <w:r w:rsidRPr="0093102E">
        <w:t xml:space="preserve">. </w:t>
      </w:r>
      <w:r>
        <w:t xml:space="preserve">Dessa villkor behandlas närmare i det följande. </w:t>
      </w:r>
    </w:p>
    <w:p w14:paraId="264BE0DB" w14:textId="77777777" w:rsidR="000E3A6B" w:rsidRDefault="000E3A6B" w:rsidP="000E3A6B">
      <w:pPr>
        <w:pStyle w:val="Rubrik5utannumrering"/>
      </w:pPr>
      <w:r>
        <w:t>Överföringen ska vara absolut nödvändig</w:t>
      </w:r>
    </w:p>
    <w:p w14:paraId="47FDED6D" w14:textId="77777777" w:rsidR="000E3A6B" w:rsidRDefault="000E3A6B" w:rsidP="000E3A6B">
      <w:pPr>
        <w:pStyle w:val="Brdtext"/>
      </w:pPr>
      <w:r w:rsidRPr="008025CC">
        <w:t>För att personuppgifter ska få överföras till andra än behöriga myndig</w:t>
      </w:r>
      <w:r>
        <w:softHyphen/>
      </w:r>
      <w:r w:rsidRPr="008025CC">
        <w:t xml:space="preserve">heter i ett tredjeland </w:t>
      </w:r>
      <w:r>
        <w:t>krävs, enligt 8 kap. 8 § första stycket 1 brottsdata</w:t>
      </w:r>
      <w:r>
        <w:softHyphen/>
        <w:t>lagen, att</w:t>
      </w:r>
      <w:r w:rsidRPr="008025CC">
        <w:t xml:space="preserve"> överföringen</w:t>
      </w:r>
      <w:r>
        <w:t xml:space="preserve"> ska</w:t>
      </w:r>
      <w:r w:rsidRPr="008025CC">
        <w:t xml:space="preserve"> vara absolut nödvändig för att den svenska myndigh</w:t>
      </w:r>
      <w:r>
        <w:t>eten ska kunna utföra en arbets</w:t>
      </w:r>
      <w:r w:rsidRPr="008025CC">
        <w:t xml:space="preserve">uppgift som den har ansvar för och som ligger inom </w:t>
      </w:r>
      <w:r>
        <w:t>brottsdatalagen tillämp</w:t>
      </w:r>
      <w:r w:rsidRPr="008025CC">
        <w:t>ningsområde.</w:t>
      </w:r>
      <w:r>
        <w:t xml:space="preserve"> Motsvarande bör gälla även för Säkerhetspolisen. Säkerhetspolisen får således endast överföra personuppgifter om det är absolut nödvändigt för att myndig</w:t>
      </w:r>
      <w:r>
        <w:softHyphen/>
        <w:t>heten ska kunna utföra vissa arbetsuppgifter inom den nya lagens till</w:t>
      </w:r>
      <w:r>
        <w:softHyphen/>
        <w:t>lämpningsområde. Att överföringen ska vara absolut nödvändig betyder att undantaget ska tillämpas restriktivt och endast i undantagsfall.</w:t>
      </w:r>
    </w:p>
    <w:p w14:paraId="738A4D74" w14:textId="77777777" w:rsidR="000E3A6B" w:rsidRDefault="000E3A6B" w:rsidP="000E3A6B">
      <w:pPr>
        <w:pStyle w:val="Rubrik5utannumrering"/>
      </w:pPr>
      <w:r>
        <w:t>Ö</w:t>
      </w:r>
      <w:r w:rsidRPr="0044047D">
        <w:t xml:space="preserve">verföring till behörig myndighet </w:t>
      </w:r>
      <w:r>
        <w:t>är</w:t>
      </w:r>
      <w:r w:rsidRPr="0044047D">
        <w:t xml:space="preserve"> ineffektiv eller olämplig</w:t>
      </w:r>
    </w:p>
    <w:p w14:paraId="1BCA59B2" w14:textId="77777777" w:rsidR="000E3A6B" w:rsidRDefault="000E3A6B" w:rsidP="000E3A6B">
      <w:pPr>
        <w:pStyle w:val="Brdtext"/>
      </w:pPr>
      <w:r>
        <w:t>För att få föra över p</w:t>
      </w:r>
      <w:r w:rsidRPr="00E8356F">
        <w:t xml:space="preserve">ersonuppgifter till någon som inte är </w:t>
      </w:r>
      <w:r>
        <w:t xml:space="preserve">en </w:t>
      </w:r>
      <w:r w:rsidRPr="00E8356F">
        <w:t>behörig myndighet i ett tredjeland</w:t>
      </w:r>
      <w:r>
        <w:t xml:space="preserve"> krävs också, enligt 8 kap. 8 § första stycket 3 brottsdatalagen, att det skulle vara ineffek</w:t>
      </w:r>
      <w:r w:rsidRPr="00E8356F">
        <w:t>tivt eller olämpligt att överföra uppgifterna till en behörig myndighet där.</w:t>
      </w:r>
      <w:r>
        <w:t xml:space="preserve"> Enligt förarbetena till brotts</w:t>
      </w:r>
      <w:r>
        <w:softHyphen/>
        <w:t>datalagen ligger i det kravet att handläggningen riskerar att fördröjas om uppgifterna överförs till en behörig myndighet. Exempel på när det kan vara ineffektivt att gå via en behörig myndighet i ett tredjeland kan vara överföringar till företag som Google eller Facebook, där det kan röra sig om stora mängder personuppgifter som behöver överföras på kort tid och det kan vara av avgörande betydelse med ett snabbt svar. I undantagsfall kan det också vara olämpligt att överföra en personuppgift via den behö</w:t>
      </w:r>
      <w:r>
        <w:softHyphen/>
        <w:t>riga myndigheten. Om tidigare kontakter i ärendet med den behöriga myndigheten fått negativa konsekvenser för den svenska myndighetens handläggning bör det kunna vara ett sådant fall. Ett annat exempel är kontakter med ett krigshärjat tredjeland där det kanske inte finns någon behörig myndighet att kommunicera med eller där det är oklart vem som är behörig företrädare för staten. Då är det nödvändigt att kunna överföra personuppgifter till andra än behöriga myndigheter. Det är den överfö</w:t>
      </w:r>
      <w:r>
        <w:softHyphen/>
        <w:t>rande myndigheten som ska bedöma om det skulle vara ineffektivt eller på annat sätt olämpligt att överföra personuppgifterna till en behörig myndighet (prop. 2017/18:232 s. 394).</w:t>
      </w:r>
    </w:p>
    <w:p w14:paraId="3CDFD390" w14:textId="77777777" w:rsidR="000E3A6B" w:rsidRDefault="000E3A6B" w:rsidP="000E3A6B">
      <w:pPr>
        <w:pStyle w:val="Brdtextmedindrag"/>
      </w:pPr>
      <w:r>
        <w:t xml:space="preserve">Även enligt den nya lagen bör det vara ett villkor för att få överföra personuppgifter till andra mottagarare i ett tredjeland att det skulle vara ineffektivt eller olämpligt att överföra uppgifterna till </w:t>
      </w:r>
      <w:r w:rsidRPr="00643A79">
        <w:t>en brottsbekäm</w:t>
      </w:r>
      <w:r>
        <w:softHyphen/>
      </w:r>
      <w:r w:rsidRPr="00643A79">
        <w:t>pande myndighet eller en underrättelse- eller säkerhetstjänst i det landet</w:t>
      </w:r>
      <w:r>
        <w:t xml:space="preserve">. </w:t>
      </w:r>
    </w:p>
    <w:p w14:paraId="71C4033E" w14:textId="77777777" w:rsidR="000E3A6B" w:rsidRPr="0077600A" w:rsidRDefault="000E3A6B" w:rsidP="000E3A6B">
      <w:pPr>
        <w:pStyle w:val="Rubrik5utannumrering"/>
      </w:pPr>
      <w:r>
        <w:t xml:space="preserve">Ingen skyldighet att informera om för vilka ändamål uppgifterna får </w:t>
      </w:r>
      <w:bookmarkStart w:id="457" w:name="_Hlk8377614"/>
      <w:r>
        <w:t>behandlas</w:t>
      </w:r>
    </w:p>
    <w:p w14:paraId="07BD49C1" w14:textId="77777777" w:rsidR="000E3A6B" w:rsidRDefault="000E3A6B" w:rsidP="000E3A6B">
      <w:pPr>
        <w:pStyle w:val="Brdtext"/>
      </w:pPr>
      <w:r w:rsidRPr="0015020F">
        <w:t xml:space="preserve">Enligt </w:t>
      </w:r>
      <w:r>
        <w:t xml:space="preserve">8 kap. 8 § andra stycket 2 brottsdatalagen </w:t>
      </w:r>
      <w:r w:rsidRPr="0015020F">
        <w:t>ska den svenska myn</w:t>
      </w:r>
      <w:r>
        <w:softHyphen/>
      </w:r>
      <w:r w:rsidRPr="0015020F">
        <w:t>digheten informera den som tar emot perso</w:t>
      </w:r>
      <w:r>
        <w:t>nuppgifter om de specifika ända</w:t>
      </w:r>
      <w:r w:rsidRPr="0015020F">
        <w:t>mål för vilka uppgifterna får behandlas</w:t>
      </w:r>
      <w:r>
        <w:t>. Skyldigheten har sin grund i direktivet och har ingen motsvarighet i dag. Frågan är om den även bör gälla för Säkerhetspolisen.</w:t>
      </w:r>
    </w:p>
    <w:p w14:paraId="03C317B5" w14:textId="77C00CAB" w:rsidR="000E3A6B" w:rsidRDefault="000E3A6B" w:rsidP="000E3A6B">
      <w:pPr>
        <w:pStyle w:val="Brdtextmedindrag"/>
      </w:pPr>
      <w:r>
        <w:t>Det finns situationer där det inte är lämpligt att Säkerhetspolisen av</w:t>
      </w:r>
      <w:r>
        <w:softHyphen/>
        <w:t>slöjar att det är myndigheten som överför viss information. Så kan exem</w:t>
      </w:r>
      <w:r>
        <w:softHyphen/>
        <w:t>pelvis vara fallet när Säkerhetspolisen gör sökningar i vissa utländska databaser som innehåller uppgifter om t.ex. fastigheter eller bolag eller använder liknande tjänster. Sådana sökningar innebär en överföring av person–uppgifter till den aktör som ansvarar för databasen eller tjänsten. Säkerhetspolisen kan då i vissa fall behöva dölja att det är myndigheten som gör sökningen. Syftet med informationsskyldigheten är att kunna be</w:t>
      </w:r>
      <w:r>
        <w:softHyphen/>
        <w:t>gränsa den fortsatta användningen av personuppgifterna. Det kan emel</w:t>
      </w:r>
      <w:r>
        <w:softHyphen/>
        <w:t>lertid göras på andra sätt, som inte riskerar att äventyra verksamheten. Något krav på att Säkerhetspolisen alltid ska informera den som tar emot uppgifterna om för vilka ändamål uppgifterna får behandlas eller infor</w:t>
      </w:r>
      <w:r>
        <w:softHyphen/>
        <w:t>mera behörig myndighet på det sätt som anges i brottsdatalagen bör där</w:t>
      </w:r>
      <w:r>
        <w:softHyphen/>
        <w:t>för inte införas.</w:t>
      </w:r>
    </w:p>
    <w:bookmarkEnd w:id="457"/>
    <w:p w14:paraId="6E711CC5" w14:textId="77777777" w:rsidR="000E3A6B" w:rsidRDefault="000E3A6B" w:rsidP="000E3A6B">
      <w:pPr>
        <w:pStyle w:val="Rubrik5utannumrering"/>
      </w:pPr>
      <w:r w:rsidRPr="007C1B52">
        <w:t>En intresseavvägning ska göras</w:t>
      </w:r>
    </w:p>
    <w:p w14:paraId="04699D3E" w14:textId="77777777" w:rsidR="000E3A6B" w:rsidRPr="007C1B52" w:rsidRDefault="000E3A6B" w:rsidP="000E3A6B">
      <w:pPr>
        <w:pStyle w:val="Brdtext"/>
      </w:pPr>
      <w:r>
        <w:t>Enligt 8 kap. 8 § andra stycket brottsdatalagen får p</w:t>
      </w:r>
      <w:r w:rsidRPr="007C1B52">
        <w:t>ersonuppgifter inte överföras till någon som inte är en behörig myndighet i ett tredjeland om den registrerades intresse av skydd mot kränkning av rättigheter och friheter väger tyngre än det allmännas intresse av att överföringen görs.</w:t>
      </w:r>
      <w:r>
        <w:t xml:space="preserve"> </w:t>
      </w:r>
      <w:r w:rsidRPr="007C1B52">
        <w:t xml:space="preserve">På samma sätt som i brottsdatalagen bör det </w:t>
      </w:r>
      <w:r>
        <w:t>i den nya lagen</w:t>
      </w:r>
      <w:r w:rsidRPr="007C1B52">
        <w:t xml:space="preserve"> föreskrivas att en intresseavvägning ska göra</w:t>
      </w:r>
      <w:r>
        <w:t xml:space="preserve">s vid överföringar av aktuellt slag. </w:t>
      </w:r>
      <w:r w:rsidRPr="007C1B52">
        <w:t>De intressen som ska vägas mot varandra är å ena sidan den registrerades intresse av skydd mot att hans eller hennes rättigheter och friheter kränks genom överföringen och å andra sidan det allmännas intresse av att person</w:t>
      </w:r>
      <w:r>
        <w:t>upp</w:t>
      </w:r>
      <w:r>
        <w:softHyphen/>
        <w:t>gifterna</w:t>
      </w:r>
      <w:r w:rsidRPr="007C1B52">
        <w:t xml:space="preserve"> </w:t>
      </w:r>
      <w:r>
        <w:t>överförs. Väger den registre</w:t>
      </w:r>
      <w:r w:rsidRPr="007C1B52">
        <w:t>rades intresse av skydd tyngre får överföringen inte göras.</w:t>
      </w:r>
    </w:p>
    <w:p w14:paraId="62C207BF" w14:textId="77777777" w:rsidR="000E3A6B" w:rsidRDefault="000E3A6B" w:rsidP="000E3A6B">
      <w:pPr>
        <w:pStyle w:val="Rubrik2"/>
      </w:pPr>
      <w:bookmarkStart w:id="458" w:name="_Toc9328427"/>
      <w:bookmarkStart w:id="459" w:name="_Toc17451497"/>
      <w:r w:rsidRPr="00FE76EA">
        <w:t>Villkor för användningen av personuppgifter</w:t>
      </w:r>
      <w:bookmarkEnd w:id="458"/>
      <w:bookmarkEnd w:id="459"/>
    </w:p>
    <w:p w14:paraId="48B01B61" w14:textId="77777777" w:rsidR="000E3A6B" w:rsidRPr="00A76360" w:rsidRDefault="000E3A6B" w:rsidP="000E3A6B">
      <w:pPr>
        <w:pStyle w:val="Brdtextram"/>
      </w:pPr>
      <w:r w:rsidRPr="00420062">
        <w:rPr>
          <w:b/>
        </w:rPr>
        <w:t xml:space="preserve">Regeringens </w:t>
      </w:r>
      <w:r>
        <w:rPr>
          <w:b/>
        </w:rPr>
        <w:t>bedömning</w:t>
      </w:r>
      <w:r w:rsidRPr="00420062">
        <w:rPr>
          <w:b/>
        </w:rPr>
        <w:t>:</w:t>
      </w:r>
      <w:r>
        <w:t xml:space="preserve"> Det behövs inga bestämmelser om användningsbergränsningar i den nya lagen.</w:t>
      </w:r>
    </w:p>
    <w:p w14:paraId="27172EC8" w14:textId="77777777" w:rsidR="000E3A6B" w:rsidRPr="00A76360" w:rsidRDefault="000E3A6B" w:rsidP="000E3A6B">
      <w:pPr>
        <w:pStyle w:val="Brdtextmedindrag"/>
        <w:rPr>
          <w:sz w:val="8"/>
          <w:szCs w:val="8"/>
        </w:rPr>
      </w:pPr>
    </w:p>
    <w:p w14:paraId="3F6A80A1" w14:textId="77777777" w:rsidR="000E3A6B" w:rsidRDefault="000E3A6B" w:rsidP="000E3A6B">
      <w:pPr>
        <w:pStyle w:val="Brdtextmedindrag"/>
      </w:pPr>
      <w:r w:rsidRPr="0006285B">
        <w:rPr>
          <w:b/>
        </w:rPr>
        <w:t>Utredningens förslag</w:t>
      </w:r>
      <w:r>
        <w:rPr>
          <w:b/>
        </w:rPr>
        <w:t xml:space="preserve"> </w:t>
      </w:r>
      <w:r w:rsidRPr="0079560E">
        <w:t>överensstämmer inte med regeringens bedöm</w:t>
      </w:r>
      <w:r>
        <w:softHyphen/>
      </w:r>
      <w:r w:rsidRPr="0079560E">
        <w:t>ning</w:t>
      </w:r>
      <w:r w:rsidRPr="00F10F7A">
        <w:t>.</w:t>
      </w:r>
      <w:r>
        <w:t xml:space="preserve"> Utredningen föreslår att det ska tas in bestämmelser om använd</w:t>
      </w:r>
      <w:r>
        <w:softHyphen/>
        <w:t>ningsbegränsningar i den nya lagen.</w:t>
      </w:r>
    </w:p>
    <w:p w14:paraId="73D56F63" w14:textId="77777777" w:rsidR="000E3A6B" w:rsidRPr="009040F9" w:rsidRDefault="000E3A6B" w:rsidP="000E3A6B">
      <w:pPr>
        <w:pStyle w:val="Brdtextmedindrag"/>
      </w:pPr>
      <w:r w:rsidRPr="0079560E">
        <w:rPr>
          <w:b/>
        </w:rPr>
        <w:t>Remissinstanserna:</w:t>
      </w:r>
      <w:r>
        <w:rPr>
          <w:b/>
        </w:rPr>
        <w:t xml:space="preserve"> </w:t>
      </w:r>
      <w:r w:rsidRPr="009040F9">
        <w:t xml:space="preserve">Det är endast </w:t>
      </w:r>
      <w:r w:rsidRPr="00E7380E">
        <w:rPr>
          <w:i/>
        </w:rPr>
        <w:t>Säkerhetspolisen</w:t>
      </w:r>
      <w:r w:rsidRPr="009040F9">
        <w:t xml:space="preserve"> som yttrar sig i denna del. Myndigheten ifrågasätter behovet av att reglera användnings</w:t>
      </w:r>
      <w:r>
        <w:softHyphen/>
      </w:r>
      <w:r w:rsidRPr="009040F9">
        <w:t>begränsningar i den nya lagen mot bakgrund av regleringen i lagen (2017:496) om internationellt polisärt samarbete.</w:t>
      </w:r>
    </w:p>
    <w:p w14:paraId="5E1F0D11" w14:textId="77777777" w:rsidR="000E3A6B" w:rsidRDefault="000E3A6B" w:rsidP="000E3A6B">
      <w:pPr>
        <w:pStyle w:val="Brdtextmedindrag"/>
      </w:pPr>
      <w:r w:rsidRPr="0079560E">
        <w:rPr>
          <w:b/>
        </w:rPr>
        <w:t>Skälen för regeringens bedömning:</w:t>
      </w:r>
      <w:r>
        <w:t xml:space="preserve"> </w:t>
      </w:r>
      <w:r w:rsidRPr="00FD4B28">
        <w:t>När en utländsk myndighet över</w:t>
      </w:r>
      <w:r>
        <w:softHyphen/>
      </w:r>
      <w:r w:rsidRPr="00FD4B28">
        <w:t>för per</w:t>
      </w:r>
      <w:r>
        <w:t>sonuppgifter till en svensk myn</w:t>
      </w:r>
      <w:r w:rsidRPr="00FD4B28">
        <w:t xml:space="preserve">dighet är det inte ovanligt att den ställer upp </w:t>
      </w:r>
      <w:r w:rsidRPr="00E33021">
        <w:t>användningsbegränsningar</w:t>
      </w:r>
      <w:r>
        <w:t xml:space="preserve">. </w:t>
      </w:r>
      <w:r w:rsidRPr="00FD4B28">
        <w:t xml:space="preserve">Det kan handla om för vilka ändamål </w:t>
      </w:r>
      <w:r>
        <w:t>personuppgifterna</w:t>
      </w:r>
      <w:r w:rsidRPr="00FD4B28">
        <w:t xml:space="preserve"> får användas eller hur länge </w:t>
      </w:r>
      <w:r>
        <w:t>de</w:t>
      </w:r>
      <w:r w:rsidRPr="00FD4B28">
        <w:t xml:space="preserve"> får behandlas.</w:t>
      </w:r>
      <w:r w:rsidRPr="001C4321">
        <w:t xml:space="preserve"> </w:t>
      </w:r>
      <w:r>
        <w:t xml:space="preserve">Även när en </w:t>
      </w:r>
      <w:r w:rsidRPr="001C4321">
        <w:t xml:space="preserve">svensk </w:t>
      </w:r>
      <w:r>
        <w:t>myndig</w:t>
      </w:r>
      <w:r w:rsidRPr="001C4321">
        <w:t>het överför personuppgifter till ett tredjeland e</w:t>
      </w:r>
      <w:r>
        <w:t>ller en internationell organisa</w:t>
      </w:r>
      <w:r w:rsidRPr="001C4321">
        <w:t>tion finns det ibland skäl att ställa villkor som begränsar användningen av uppgifterna</w:t>
      </w:r>
      <w:r>
        <w:t xml:space="preserve">. </w:t>
      </w:r>
      <w:r w:rsidRPr="001C4321">
        <w:t>Att person</w:t>
      </w:r>
      <w:r>
        <w:softHyphen/>
      </w:r>
      <w:r w:rsidRPr="001C4321">
        <w:t xml:space="preserve">uppgifterna förses med </w:t>
      </w:r>
      <w:r>
        <w:t xml:space="preserve">användningsbegränsningar </w:t>
      </w:r>
      <w:r w:rsidRPr="001C4321">
        <w:t>kan ibland vara en för</w:t>
      </w:r>
      <w:r>
        <w:softHyphen/>
      </w:r>
      <w:r w:rsidRPr="001C4321">
        <w:t>utsättning för att det ska anses vara lämpligt att överföra uppgifterna (</w:t>
      </w:r>
      <w:r>
        <w:t xml:space="preserve">jfr prop. 2017/18:232 s. 397). </w:t>
      </w:r>
    </w:p>
    <w:p w14:paraId="684538CA" w14:textId="77777777" w:rsidR="000E3A6B" w:rsidRDefault="000E3A6B" w:rsidP="000E3A6B">
      <w:pPr>
        <w:pStyle w:val="Brdtextmedindrag"/>
      </w:pPr>
      <w:bookmarkStart w:id="460" w:name="_Hlk8376605"/>
      <w:r>
        <w:t>D</w:t>
      </w:r>
      <w:r w:rsidRPr="00FD4B28">
        <w:t xml:space="preserve">et finns flera författningar som innehåller </w:t>
      </w:r>
      <w:r>
        <w:t>bestämmelser om sådana användningsbegränsningar, bl.a. 5 kap. 1 § lagen (2000:562) om interna</w:t>
      </w:r>
      <w:r>
        <w:softHyphen/>
        <w:t>tio</w:t>
      </w:r>
      <w:r>
        <w:softHyphen/>
        <w:t>nell rättslig hjälp i brottmål, 5 § lagen (2003:1174) om vissa former av internationellt samarbete i brottsutredningar och 6 </w:t>
      </w:r>
      <w:r w:rsidRPr="00FD4B28">
        <w:t>kap. 3</w:t>
      </w:r>
      <w:r>
        <w:t xml:space="preserve"> och 4 §</w:t>
      </w:r>
      <w:r w:rsidRPr="00FD4B28">
        <w:t>§ lagen</w:t>
      </w:r>
      <w:r>
        <w:t xml:space="preserve"> </w:t>
      </w:r>
      <w:r w:rsidRPr="00FD4B28">
        <w:t>(2017:496) om inter</w:t>
      </w:r>
      <w:r>
        <w:t>nationellt polisiärt samarbete. Även i 8 kap. 9 och 10 §§ brottsdatalagen finns bestämmelser om användningsbegränsningar. Att det infördes sådana bestämmelser i brottsdatalagen berodde på att brottsdatalagen har ett vidare tillämpningsområde än de nyss nämnda lagarna, vilket gjorde att bestämmelserna i dem inte var tillräckliga. Ut</w:t>
      </w:r>
      <w:r>
        <w:softHyphen/>
        <w:t>redningen föreslår att motsvarande bestämmelser som i brottsdatalagen ska tas in i den nya lagen. För Säkerhetspolisens del räcker dock bestäm</w:t>
      </w:r>
      <w:r>
        <w:softHyphen/>
        <w:t>melserna om användningsbegränsningar i de nyss nämnda lagarna. Det finns därför inte skäl att ta in några sådana bestämmelser i den nya lagen</w:t>
      </w:r>
      <w:bookmarkEnd w:id="460"/>
      <w:r>
        <w:t>.</w:t>
      </w:r>
    </w:p>
    <w:p w14:paraId="42A081A3" w14:textId="77777777" w:rsidR="000E3A6B" w:rsidRDefault="000E3A6B" w:rsidP="000E3A6B">
      <w:pPr>
        <w:pStyle w:val="Rubrik2"/>
      </w:pPr>
      <w:bookmarkStart w:id="461" w:name="_Toc9328428"/>
      <w:bookmarkStart w:id="462" w:name="_Toc17451498"/>
      <w:r>
        <w:t>Dokumentationskrav och informations</w:t>
      </w:r>
      <w:r>
        <w:softHyphen/>
        <w:t>skyldighet</w:t>
      </w:r>
      <w:bookmarkEnd w:id="461"/>
      <w:bookmarkEnd w:id="462"/>
    </w:p>
    <w:p w14:paraId="229A2568" w14:textId="77777777" w:rsidR="000E3A6B" w:rsidRPr="00A76360" w:rsidRDefault="000E3A6B" w:rsidP="000E3A6B">
      <w:pPr>
        <w:pStyle w:val="Brdtextram"/>
      </w:pPr>
      <w:r w:rsidRPr="00420062">
        <w:rPr>
          <w:b/>
        </w:rPr>
        <w:t xml:space="preserve">Regeringens </w:t>
      </w:r>
      <w:r>
        <w:rPr>
          <w:b/>
        </w:rPr>
        <w:t>bedömning</w:t>
      </w:r>
      <w:r w:rsidRPr="00420062">
        <w:rPr>
          <w:b/>
        </w:rPr>
        <w:t>:</w:t>
      </w:r>
      <w:r>
        <w:t xml:space="preserve"> Skyldigheten att i vissa fall dokumentera överföringar som görs till tredjeland eller internationella organisationer kan regleras i förordning. </w:t>
      </w:r>
    </w:p>
    <w:p w14:paraId="0E99BC6F" w14:textId="77777777" w:rsidR="000E3A6B" w:rsidRPr="00A76360" w:rsidRDefault="000E3A6B" w:rsidP="000E3A6B">
      <w:pPr>
        <w:pStyle w:val="Brdtextmedindrag"/>
        <w:rPr>
          <w:sz w:val="8"/>
          <w:szCs w:val="8"/>
        </w:rPr>
      </w:pPr>
    </w:p>
    <w:p w14:paraId="3ADEA3E6" w14:textId="77777777" w:rsidR="000E3A6B" w:rsidRDefault="000E3A6B" w:rsidP="000E3A6B">
      <w:pPr>
        <w:pStyle w:val="Brdtextmedindrag"/>
      </w:pPr>
      <w:r w:rsidRPr="0006285B">
        <w:rPr>
          <w:b/>
        </w:rPr>
        <w:t>Utredningens förslag</w:t>
      </w:r>
      <w:r>
        <w:rPr>
          <w:b/>
        </w:rPr>
        <w:t xml:space="preserve"> </w:t>
      </w:r>
      <w:r w:rsidRPr="000E592E">
        <w:t>överensstämmer med regeringens</w:t>
      </w:r>
      <w:r w:rsidRPr="00F10F7A">
        <w:t>.</w:t>
      </w:r>
    </w:p>
    <w:p w14:paraId="0A428387" w14:textId="77777777" w:rsidR="000E3A6B" w:rsidRDefault="000E3A6B" w:rsidP="000E3A6B">
      <w:pPr>
        <w:pStyle w:val="Brdtextmedindrag"/>
      </w:pPr>
      <w:r w:rsidRPr="00C92440">
        <w:rPr>
          <w:b/>
        </w:rPr>
        <w:t>Remissinstanserna:</w:t>
      </w:r>
      <w:r>
        <w:t xml:space="preserve"> </w:t>
      </w:r>
      <w:r w:rsidRPr="000E592E">
        <w:rPr>
          <w:i/>
        </w:rPr>
        <w:t>Säkerhets- och integritetsskyddsnämnden</w:t>
      </w:r>
      <w:r>
        <w:t xml:space="preserve"> anser att det ska framgå vilka uppgifter som ska dokumenteras vid överföring till tredjeland och internationella organisationer. </w:t>
      </w:r>
    </w:p>
    <w:p w14:paraId="34BC84C5" w14:textId="7C99CA69" w:rsidR="000E3A6B" w:rsidRDefault="000E3A6B" w:rsidP="000E3A6B">
      <w:pPr>
        <w:pStyle w:val="Brdtextmedindrag"/>
      </w:pPr>
      <w:r w:rsidRPr="00C92440">
        <w:rPr>
          <w:b/>
        </w:rPr>
        <w:t xml:space="preserve">Skälen för regeringens </w:t>
      </w:r>
      <w:r>
        <w:rPr>
          <w:b/>
        </w:rPr>
        <w:t>bedömning</w:t>
      </w:r>
      <w:r w:rsidRPr="00C92440">
        <w:rPr>
          <w:b/>
        </w:rPr>
        <w:t>:</w:t>
      </w:r>
      <w:r>
        <w:t xml:space="preserve"> Enligt </w:t>
      </w:r>
      <w:r w:rsidRPr="00334DBA">
        <w:t>7 kap. 3 §</w:t>
      </w:r>
      <w:r>
        <w:t xml:space="preserve"> brottsdata</w:t>
      </w:r>
      <w:r>
        <w:softHyphen/>
        <w:t>förordningen (</w:t>
      </w:r>
      <w:r w:rsidRPr="00D635E1">
        <w:t>2018:</w:t>
      </w:r>
      <w:r>
        <w:t xml:space="preserve">1202) är behöriga myndigheter i vissa fall skyldiga att dokumentera överföringar till tredjeland och internationella organisa–tioner. </w:t>
      </w:r>
      <w:r w:rsidRPr="00040E22">
        <w:t xml:space="preserve">Regeringen delar utredningens bedömning att </w:t>
      </w:r>
      <w:r>
        <w:t>även Säkerhets–polisen</w:t>
      </w:r>
      <w:r w:rsidRPr="00613C04">
        <w:t xml:space="preserve"> </w:t>
      </w:r>
      <w:r w:rsidRPr="00040E22">
        <w:t>bör</w:t>
      </w:r>
      <w:r>
        <w:t xml:space="preserve"> dokumentera</w:t>
      </w:r>
      <w:r w:rsidRPr="00613C04">
        <w:t xml:space="preserve"> överföringar som gjo</w:t>
      </w:r>
      <w:r>
        <w:t>rts till tredjeland eller intern</w:t>
      </w:r>
      <w:r w:rsidRPr="00613C04">
        <w:t>ationella organisationer</w:t>
      </w:r>
      <w:r>
        <w:t xml:space="preserve">. </w:t>
      </w:r>
      <w:r w:rsidRPr="00040E22">
        <w:t>Det kan regleras i förord</w:t>
      </w:r>
      <w:r>
        <w:softHyphen/>
      </w:r>
      <w:r w:rsidRPr="00040E22">
        <w:t>ning.</w:t>
      </w:r>
      <w:r>
        <w:t xml:space="preserve"> </w:t>
      </w:r>
      <w:r w:rsidRPr="00613C04">
        <w:rPr>
          <w:i/>
        </w:rPr>
        <w:t>Säkerhets- och integritetsskyddsnämndens</w:t>
      </w:r>
      <w:r w:rsidRPr="00040E22">
        <w:t xml:space="preserve"> </w:t>
      </w:r>
      <w:r>
        <w:t>syn</w:t>
      </w:r>
      <w:r w:rsidRPr="00040E22">
        <w:t>punkter på förordnings</w:t>
      </w:r>
      <w:r>
        <w:softHyphen/>
      </w:r>
      <w:r w:rsidRPr="00040E22">
        <w:t xml:space="preserve">regleringen kommer regeringen att ta ställning till vid utformningen av </w:t>
      </w:r>
      <w:r>
        <w:t>dessa</w:t>
      </w:r>
      <w:r w:rsidRPr="00040E22">
        <w:t xml:space="preserve"> bestämmelser.</w:t>
      </w:r>
    </w:p>
    <w:p w14:paraId="3F3E5248" w14:textId="77777777" w:rsidR="000E3A6B" w:rsidRPr="00040E22" w:rsidRDefault="000E3A6B" w:rsidP="000E3A6B">
      <w:pPr>
        <w:pStyle w:val="Brdtextmedindrag"/>
        <w:sectPr w:rsidR="000E3A6B" w:rsidRPr="00040E22" w:rsidSect="00155500">
          <w:headerReference w:type="even" r:id="rId102"/>
          <w:headerReference w:type="default" r:id="rId103"/>
          <w:footerReference w:type="even" r:id="rId104"/>
          <w:footerReference w:type="default" r:id="rId105"/>
          <w:footerReference w:type="first" r:id="rId106"/>
          <w:type w:val="continuous"/>
          <w:pgSz w:w="9356" w:h="13721" w:code="9"/>
          <w:pgMar w:top="794" w:right="2438" w:bottom="1191" w:left="1021" w:header="0" w:footer="709" w:gutter="0"/>
          <w:cols w:space="708"/>
          <w:docGrid w:linePitch="360"/>
        </w:sectPr>
      </w:pPr>
      <w:r>
        <w:t>Regeringen delar vidare utredningens bedömning att s</w:t>
      </w:r>
      <w:r w:rsidRPr="00613C04">
        <w:t>kyldigheten att självmant informera tillsynsmyndigheten om de överföringar som görs till tredjeland och intern</w:t>
      </w:r>
      <w:r>
        <w:t>ationella organisa</w:t>
      </w:r>
      <w:r w:rsidRPr="00613C04">
        <w:t>tioner riskerar att medföra resurskrävande administrativt arbete för både Säkerhetspolisen och till</w:t>
      </w:r>
      <w:r>
        <w:softHyphen/>
      </w:r>
      <w:r w:rsidRPr="00613C04">
        <w:t>synsmyndigheten. Något sådant krav bör därför inte ställas.</w:t>
      </w:r>
      <w:r>
        <w:t xml:space="preserve"> I </w:t>
      </w:r>
      <w:r w:rsidRPr="00483ECC">
        <w:t>avsnitt </w:t>
      </w:r>
      <w:r>
        <w:t xml:space="preserve">15.5 föreslår regeringen att </w:t>
      </w:r>
      <w:r w:rsidRPr="00EB4DFE">
        <w:t>Säkerhetspolisen ska ge tillsynsmyndigheten till</w:t>
      </w:r>
      <w:r>
        <w:softHyphen/>
      </w:r>
      <w:r w:rsidRPr="00EB4DFE">
        <w:t xml:space="preserve">gång till dokumentation av </w:t>
      </w:r>
      <w:r>
        <w:t>behand</w:t>
      </w:r>
      <w:r w:rsidRPr="00EB4DFE">
        <w:t xml:space="preserve">lingen om </w:t>
      </w:r>
      <w:r>
        <w:t>myndigheten</w:t>
      </w:r>
      <w:r w:rsidRPr="00EB4DFE">
        <w:t xml:space="preserve"> begär det. Det är </w:t>
      </w:r>
      <w:r>
        <w:t>till</w:t>
      </w:r>
      <w:r w:rsidRPr="00EB4DFE">
        <w:t>räckligt att dokumentationen görs</w:t>
      </w:r>
      <w:r>
        <w:t xml:space="preserve"> tillgänglig för tillsynsmyndig</w:t>
      </w:r>
      <w:r>
        <w:softHyphen/>
      </w:r>
      <w:r w:rsidRPr="00EB4DFE">
        <w:t>heten inom ramen för den skyldigheten.</w:t>
      </w:r>
    </w:p>
    <w:p w14:paraId="54E77064" w14:textId="77777777" w:rsidR="000E3A6B" w:rsidRDefault="000E3A6B" w:rsidP="000E3A6B">
      <w:pPr>
        <w:pStyle w:val="Rubrik1"/>
      </w:pPr>
      <w:bookmarkStart w:id="463" w:name="_Toc9328429"/>
      <w:bookmarkStart w:id="464" w:name="_Toc17451499"/>
      <w:r>
        <w:t>Övriga författningsändringar</w:t>
      </w:r>
      <w:bookmarkEnd w:id="463"/>
      <w:bookmarkEnd w:id="464"/>
    </w:p>
    <w:p w14:paraId="4DCF9D2B" w14:textId="77777777" w:rsidR="000E3A6B" w:rsidRDefault="000E3A6B" w:rsidP="000E3A6B">
      <w:pPr>
        <w:pStyle w:val="Brdtextram"/>
      </w:pPr>
      <w:r w:rsidRPr="00420062">
        <w:rPr>
          <w:b/>
        </w:rPr>
        <w:t>Regeringens förslag:</w:t>
      </w:r>
      <w:r>
        <w:rPr>
          <w:b/>
        </w:rPr>
        <w:t xml:space="preserve"> </w:t>
      </w:r>
      <w:r w:rsidRPr="003F51D2">
        <w:t>Övergångsbestämmelsen i polisens brottsdatalag om att polisdatalagen fortfarande ska gälla för Säkerhetspolisens behandling av personuppgifter i frågor som rör nationell säkerhet</w:t>
      </w:r>
      <w:r>
        <w:t>,</w:t>
      </w:r>
      <w:r w:rsidRPr="003F51D2">
        <w:t xml:space="preserve"> ska upphöra att gälla. Även </w:t>
      </w:r>
      <w:r>
        <w:t>övergångsbestämmelsen i</w:t>
      </w:r>
      <w:r w:rsidRPr="003F51D2">
        <w:t xml:space="preserve"> o</w:t>
      </w:r>
      <w:r>
        <w:t>ffentlighets- och sekretesslagen</w:t>
      </w:r>
      <w:r w:rsidRPr="003F51D2">
        <w:t xml:space="preserve"> om att</w:t>
      </w:r>
      <w:r>
        <w:t xml:space="preserve"> äldre föreskrifter fortfarande gäller för sådan verksamhet som avses i 6 kap. 1 § 1 polisdatalagen,</w:t>
      </w:r>
      <w:r w:rsidRPr="003F51D2">
        <w:t xml:space="preserve"> ska upphöra att gälla</w:t>
      </w:r>
      <w:r>
        <w:t>.</w:t>
      </w:r>
    </w:p>
    <w:p w14:paraId="30CD6997" w14:textId="77777777" w:rsidR="000E3A6B" w:rsidRDefault="000E3A6B" w:rsidP="000E3A6B">
      <w:pPr>
        <w:pStyle w:val="Brdtextmedindragram"/>
      </w:pPr>
      <w:r>
        <w:t xml:space="preserve">I offentlighets- och sekretesslagen, säkerhetsskyddslagen och </w:t>
      </w:r>
      <w:r w:rsidRPr="00C81FA6">
        <w:t>lagen</w:t>
      </w:r>
      <w:r>
        <w:t xml:space="preserve"> </w:t>
      </w:r>
      <w:r w:rsidRPr="00C81FA6">
        <w:t>med kompletterande bestämmelser till EU:s dataskyddsförordning</w:t>
      </w:r>
      <w:r w:rsidRPr="00A325B2">
        <w:t xml:space="preserve"> </w:t>
      </w:r>
      <w:r>
        <w:t xml:space="preserve">ska </w:t>
      </w:r>
      <w:r w:rsidRPr="00A325B2">
        <w:t>hänvisningar till Säkerhetspolisens datalag</w:t>
      </w:r>
      <w:r>
        <w:t xml:space="preserve"> göras</w:t>
      </w:r>
      <w:r w:rsidRPr="00A325B2">
        <w:t xml:space="preserve">. </w:t>
      </w:r>
    </w:p>
    <w:p w14:paraId="5358A011" w14:textId="77777777" w:rsidR="000E3A6B" w:rsidRDefault="000E3A6B" w:rsidP="000E3A6B">
      <w:pPr>
        <w:pStyle w:val="Brdtextmedindragram"/>
      </w:pPr>
      <w:r w:rsidRPr="00A325B2">
        <w:t>Det ska föreskrivas att lagen om internationellt polisiärt samarbete gäller utöver Säkerhetspolisens datalag.</w:t>
      </w:r>
    </w:p>
    <w:p w14:paraId="0A01A0B1" w14:textId="77777777" w:rsidR="000E3A6B" w:rsidRPr="00A76360" w:rsidRDefault="000E3A6B" w:rsidP="000E3A6B">
      <w:pPr>
        <w:pStyle w:val="Brdtextmedindrag"/>
        <w:rPr>
          <w:sz w:val="8"/>
          <w:szCs w:val="8"/>
        </w:rPr>
      </w:pPr>
    </w:p>
    <w:p w14:paraId="7B7E6B15" w14:textId="77777777" w:rsidR="000E3A6B" w:rsidRDefault="000E3A6B" w:rsidP="000E3A6B">
      <w:pPr>
        <w:pStyle w:val="Brdtextmedindrag"/>
      </w:pPr>
      <w:r w:rsidRPr="0006285B">
        <w:rPr>
          <w:b/>
        </w:rPr>
        <w:t>Utredningens förslag</w:t>
      </w:r>
      <w:r>
        <w:rPr>
          <w:b/>
        </w:rPr>
        <w:t xml:space="preserve"> </w:t>
      </w:r>
      <w:r>
        <w:t xml:space="preserve">överensstämmer delvis med regeringens. Utredningen föreslår inte att övergångsbestämmelsen i polisens brottsdatalag om att den upphävda polisdatalagen (2010:361) fortfarande ska gälla för Säkerhetspolisen i vissa delar, ska upphävas. Inte heller att övergångsbestämmelsen i offentlighets- och sekretesslagen (2009:400) om att äldre föreskrifter fortfarande gäller för sådan verksamhet som avses i 6 kap. 1 § 1 polisdatalagen, ska upphävas. Utredningen föreslår inte ändringar i dataskyddslagen eller säkerhetsskyddslagen (2018:585). </w:t>
      </w:r>
    </w:p>
    <w:p w14:paraId="3BDEFB17" w14:textId="77777777" w:rsidR="000E3A6B" w:rsidRDefault="000E3A6B" w:rsidP="000E3A6B">
      <w:pPr>
        <w:pStyle w:val="Brdtextmedindrag"/>
      </w:pPr>
      <w:r w:rsidRPr="00B8165F">
        <w:rPr>
          <w:b/>
        </w:rPr>
        <w:t>Remissinstanserna:</w:t>
      </w:r>
      <w:r>
        <w:t xml:space="preserve"> </w:t>
      </w:r>
      <w:r w:rsidRPr="000108BF">
        <w:rPr>
          <w:i/>
        </w:rPr>
        <w:t>Tidningsutgivarna</w:t>
      </w:r>
      <w:r>
        <w:t xml:space="preserve"> tillstyrker förslaget. Övriga remissinstanser yttrar sig inte särskilt över förslaget.</w:t>
      </w:r>
    </w:p>
    <w:p w14:paraId="745381EF" w14:textId="77777777" w:rsidR="000E3A6B" w:rsidRDefault="000E3A6B" w:rsidP="000E3A6B">
      <w:pPr>
        <w:pStyle w:val="Rubrik4utannumrering"/>
      </w:pPr>
      <w:r>
        <w:t>Skälen för regeringens förslag</w:t>
      </w:r>
    </w:p>
    <w:p w14:paraId="42ACB332" w14:textId="77777777" w:rsidR="000E3A6B" w:rsidRDefault="000E3A6B" w:rsidP="000E3A6B">
      <w:pPr>
        <w:pStyle w:val="Brdtext"/>
      </w:pPr>
      <w:r>
        <w:t xml:space="preserve">När polisens brottsdatalag infördes upphävdes </w:t>
      </w:r>
      <w:r w:rsidRPr="00D44145">
        <w:t>polisdatalagen.</w:t>
      </w:r>
      <w:r>
        <w:t xml:space="preserve"> Eftersom </w:t>
      </w:r>
      <w:r w:rsidRPr="007B2AC6">
        <w:t>S</w:t>
      </w:r>
      <w:r>
        <w:t>äkerhetspolisens person</w:t>
      </w:r>
      <w:r w:rsidRPr="007B2AC6">
        <w:t>uppgiftsbehandling på området för nationell säkerhet inte regleras i polisens brottsdatalag</w:t>
      </w:r>
      <w:r>
        <w:t xml:space="preserve"> behövde polisdata</w:t>
      </w:r>
      <w:r w:rsidRPr="007B2AC6">
        <w:t>lagen</w:t>
      </w:r>
      <w:r>
        <w:t xml:space="preserve"> övergångsvis fortsätta att gälla för Säkerhetspolisen i avvaktan på en ny datalag för Säkerhetspolisen. En övergångsbe</w:t>
      </w:r>
      <w:r w:rsidRPr="007B2AC6">
        <w:t xml:space="preserve">stämmelse av den innebörden </w:t>
      </w:r>
      <w:r>
        <w:t>infördes därför i polisens brottsdatalag (Brottsdatalagen – kompletterande lagstiftning, prop. 2017/18:269, s. 285)</w:t>
      </w:r>
      <w:r w:rsidRPr="007B2AC6">
        <w:t>.</w:t>
      </w:r>
      <w:r>
        <w:t xml:space="preserve"> När Säkerhets</w:t>
      </w:r>
      <w:r>
        <w:softHyphen/>
        <w:t>polisens nya lag träder i kraft behövs inte längre den övergångs</w:t>
      </w:r>
      <w:r>
        <w:softHyphen/>
        <w:t xml:space="preserve">bestämmelsen i polisens brottsdatalag. Den ska därför </w:t>
      </w:r>
      <w:r w:rsidRPr="007B2AC6">
        <w:t>upphävas</w:t>
      </w:r>
      <w:r>
        <w:t>.</w:t>
      </w:r>
    </w:p>
    <w:p w14:paraId="76636B4A" w14:textId="77777777" w:rsidR="000E3A6B" w:rsidRDefault="000E3A6B" w:rsidP="000E3A6B">
      <w:pPr>
        <w:pStyle w:val="Brdtextmedindrag"/>
      </w:pPr>
      <w:r w:rsidRPr="00B95D1A">
        <w:t xml:space="preserve">Vid införandet av polisens brottsdatalag </w:t>
      </w:r>
      <w:r w:rsidRPr="00B64525">
        <w:t>krävdes vidare att vissa bestämmelser i offentlighets- och sekretesslagen, säkerhetsskyddslagen och lagen (2017:496) om internationellt polisiärt samarbete övergångsvis skulle fortsätta att gälla</w:t>
      </w:r>
      <w:r>
        <w:t xml:space="preserve"> </w:t>
      </w:r>
      <w:r w:rsidRPr="00643E0F">
        <w:t>för att Säkerhetspolisen skulle ha möjlighet att behandla personuppgifter på samma sätt som tidigare</w:t>
      </w:r>
      <w:r w:rsidRPr="00B64525">
        <w:t>.</w:t>
      </w:r>
      <w:r>
        <w:t xml:space="preserve"> Ö</w:t>
      </w:r>
      <w:r w:rsidRPr="00B64525">
        <w:t>vergångs</w:t>
      </w:r>
      <w:r>
        <w:softHyphen/>
      </w:r>
      <w:r w:rsidRPr="00B64525">
        <w:t>bestämmelse</w:t>
      </w:r>
      <w:r>
        <w:t>rna</w:t>
      </w:r>
      <w:r w:rsidRPr="00B64525">
        <w:t xml:space="preserve"> i</w:t>
      </w:r>
      <w:r>
        <w:t xml:space="preserve"> dessa lagar</w:t>
      </w:r>
      <w:r w:rsidRPr="00B64525">
        <w:t xml:space="preserve"> </w:t>
      </w:r>
      <w:r>
        <w:t>om</w:t>
      </w:r>
      <w:r w:rsidRPr="00B64525">
        <w:t xml:space="preserve"> att äldre föreskrifter fortfarande gäller för uppgifter som behandlas av Säkerhetspolisen med stöd av polisdatalagen, kommer</w:t>
      </w:r>
      <w:r>
        <w:t xml:space="preserve"> </w:t>
      </w:r>
      <w:r w:rsidRPr="00B64525">
        <w:t xml:space="preserve">inte längre att gälla när övergångsbestämmelsen i polisens brottsdatalag </w:t>
      </w:r>
      <w:r>
        <w:t>upphävs</w:t>
      </w:r>
      <w:r w:rsidRPr="00B64525">
        <w:t xml:space="preserve">. </w:t>
      </w:r>
      <w:r>
        <w:t>Övergångsbestämmelsen i</w:t>
      </w:r>
      <w:r w:rsidRPr="00B64525">
        <w:t xml:space="preserve"> offentlighets- och sekretesslagen </w:t>
      </w:r>
      <w:r>
        <w:t xml:space="preserve">om att </w:t>
      </w:r>
      <w:r w:rsidRPr="00A83AE7">
        <w:t>äldre föreskrifter fortfarande gäller för sådan verksamhet som avses i 6</w:t>
      </w:r>
      <w:r>
        <w:t> kap. 1 </w:t>
      </w:r>
      <w:r w:rsidRPr="00A83AE7">
        <w:t>§ 1 polisdatalagen</w:t>
      </w:r>
      <w:r>
        <w:t>,</w:t>
      </w:r>
      <w:r w:rsidRPr="00A83AE7">
        <w:t xml:space="preserve"> </w:t>
      </w:r>
      <w:r w:rsidRPr="00B64525">
        <w:t xml:space="preserve">måste </w:t>
      </w:r>
      <w:r>
        <w:t xml:space="preserve">dock </w:t>
      </w:r>
      <w:r w:rsidRPr="00B64525">
        <w:t xml:space="preserve">upphävas i samband med att Säkerhetspolisens nya </w:t>
      </w:r>
      <w:r>
        <w:t>data</w:t>
      </w:r>
      <w:r w:rsidRPr="00B64525">
        <w:t>lag träde</w:t>
      </w:r>
      <w:r>
        <w:t>r</w:t>
      </w:r>
      <w:r w:rsidRPr="00B64525">
        <w:t xml:space="preserve"> i kraft. I samband med att övergångsreglering</w:t>
      </w:r>
      <w:r>
        <w:t>en</w:t>
      </w:r>
      <w:r w:rsidRPr="00B64525">
        <w:t xml:space="preserve"> upphävs </w:t>
      </w:r>
      <w:r>
        <w:t>behöver</w:t>
      </w:r>
      <w:r w:rsidRPr="00B64525">
        <w:t xml:space="preserve"> vissa hänvisningar och tillägg göras i de aktuella lagarna.</w:t>
      </w:r>
      <w:r>
        <w:t xml:space="preserve"> </w:t>
      </w:r>
    </w:p>
    <w:p w14:paraId="5F17E5D3" w14:textId="77777777" w:rsidR="000E3A6B" w:rsidRDefault="000E3A6B" w:rsidP="000E3A6B">
      <w:pPr>
        <w:pStyle w:val="Brdtextmedindrag"/>
      </w:pPr>
      <w:r>
        <w:t>I 18 kap. 2 § och</w:t>
      </w:r>
      <w:r w:rsidRPr="002C0841">
        <w:t xml:space="preserve"> 35 kap. 1</w:t>
      </w:r>
      <w:r>
        <w:t xml:space="preserve"> och 10 §§</w:t>
      </w:r>
      <w:r w:rsidRPr="00D123D9">
        <w:t xml:space="preserve"> </w:t>
      </w:r>
      <w:r>
        <w:t xml:space="preserve">offentlighets- och sekretesslagen bör, som utredningen föreslår, hänvisningar göras till Säkerhetspolisens nya datalag. Detta innebär ingen ändring i sak utan är följdändringar i anledning av att Säkerhetspolisen får en ny lag. </w:t>
      </w:r>
    </w:p>
    <w:p w14:paraId="32D8B7E1" w14:textId="77777777" w:rsidR="000E3A6B" w:rsidRDefault="000E3A6B" w:rsidP="000E3A6B">
      <w:pPr>
        <w:pStyle w:val="Brdtextmedindrag"/>
      </w:pPr>
      <w:r>
        <w:t>I 3 kap. 13 § säkerhetsskyddslagen anges vad som avses med registerkontroll och i 3 kap. 14 § framgår när registerkontroll ska göras. I aktuella paragrafer bör hänvisningar göras till Säkerhetspolisens datalag för att samma reglering som i dag ska gälla. Vidare bör bestämmelsen i 1 kap. 3 § 3 dataskyddslagen som hänvisar till 6 kap. polisdatalagen ändras så att den i stället hänvisar till Säkerhetspolisens nya datalag.</w:t>
      </w:r>
      <w:r w:rsidRPr="00D5383C">
        <w:t xml:space="preserve"> </w:t>
      </w:r>
    </w:p>
    <w:p w14:paraId="3F12FF9D" w14:textId="77777777" w:rsidR="000E3A6B" w:rsidRDefault="000E3A6B" w:rsidP="000E3A6B">
      <w:pPr>
        <w:pStyle w:val="Brdtextmedindrag"/>
      </w:pPr>
      <w:r>
        <w:t>I lagen om internationellt polisiärt samarbete finns bestämmelser om informationsutbyte i 6–10 kap. För att samma reglering ska gälla som i dag för Säkerhetspolisen bör det föreskrivas att lagen ska gälla utöver Säkerhetspolisens datalag. Det innebär att lagen ska tillämpas i den utsträckning den innehåller bestämmelser om personuppgiftsbehandling som avviker från bestämmelserna i Säkerhetspolisens nya lag.</w:t>
      </w:r>
    </w:p>
    <w:p w14:paraId="56E511CF" w14:textId="77777777" w:rsidR="000E3A6B" w:rsidRDefault="000E3A6B" w:rsidP="000E3A6B">
      <w:pPr>
        <w:pStyle w:val="Rubrik1"/>
      </w:pPr>
      <w:bookmarkStart w:id="465" w:name="_Toc9328430"/>
      <w:bookmarkStart w:id="466" w:name="_Toc17451500"/>
      <w:r>
        <w:t>Ikraftträdande- och övergångsbestämmelser</w:t>
      </w:r>
      <w:bookmarkEnd w:id="465"/>
      <w:bookmarkEnd w:id="466"/>
    </w:p>
    <w:p w14:paraId="2CE921FE" w14:textId="77777777" w:rsidR="000E3A6B" w:rsidRDefault="000E3A6B" w:rsidP="000E3A6B">
      <w:pPr>
        <w:pStyle w:val="Brdtextram"/>
      </w:pPr>
      <w:r w:rsidRPr="00420062">
        <w:rPr>
          <w:b/>
        </w:rPr>
        <w:t>Regeringens förslag:</w:t>
      </w:r>
      <w:r>
        <w:t xml:space="preserve"> Säkerhetspolisens nya datalag och övriga författningsförslag ska träda i kraft den 1 januari 2020.</w:t>
      </w:r>
    </w:p>
    <w:p w14:paraId="06C9E76A" w14:textId="77777777" w:rsidR="000E3A6B" w:rsidRDefault="000E3A6B" w:rsidP="000E3A6B">
      <w:pPr>
        <w:pStyle w:val="Brdtextmedindragram"/>
      </w:pPr>
      <w:r w:rsidRPr="0014573C">
        <w:t>Äldre föreskrifter s</w:t>
      </w:r>
      <w:r>
        <w:t>ka fortsätta att gälla för över</w:t>
      </w:r>
      <w:r w:rsidRPr="0014573C">
        <w:t xml:space="preserve">klagande av beslut som har meddelats före </w:t>
      </w:r>
      <w:r>
        <w:t>den nya lagens ikraftträ</w:t>
      </w:r>
      <w:r w:rsidRPr="0014573C">
        <w:t>dande</w:t>
      </w:r>
      <w:r>
        <w:t>.</w:t>
      </w:r>
    </w:p>
    <w:p w14:paraId="0ABF94B1" w14:textId="77777777" w:rsidR="000E3A6B" w:rsidRDefault="000E3A6B" w:rsidP="000E3A6B">
      <w:pPr>
        <w:pStyle w:val="Brdtextmedindragram"/>
      </w:pPr>
      <w:r>
        <w:t>Bestämmelsen om loggning behöver inte tillämpas förrän den 1 oktober 2024 på automatiserade behandlingssystem som har inrättats före den nya lagens ikraftträdande.</w:t>
      </w:r>
    </w:p>
    <w:p w14:paraId="72B81334" w14:textId="77777777" w:rsidR="000E3A6B" w:rsidRPr="00055456" w:rsidRDefault="000E3A6B" w:rsidP="000E3A6B">
      <w:pPr>
        <w:pStyle w:val="Brdtextmedindragram"/>
      </w:pPr>
      <w:r w:rsidRPr="00F51D76">
        <w:t xml:space="preserve">I lagen (2007:980) om tillsyn över viss brottsbekämpande verksamhet </w:t>
      </w:r>
      <w:r>
        <w:t>ska</w:t>
      </w:r>
      <w:r w:rsidRPr="00F51D76">
        <w:t xml:space="preserve"> en övergångsbestämmelse införas om att äldre föreskrifter fortfarande gäller för nämndens tillsyn över personuppgiftsbehandling som utförts före ikraftträdandet.</w:t>
      </w:r>
    </w:p>
    <w:p w14:paraId="1AC5A7FB" w14:textId="77777777" w:rsidR="000E3A6B" w:rsidRPr="00A76360" w:rsidRDefault="000E3A6B" w:rsidP="000E3A6B">
      <w:pPr>
        <w:pStyle w:val="Brdtextmedindrag"/>
        <w:rPr>
          <w:sz w:val="8"/>
          <w:szCs w:val="8"/>
        </w:rPr>
      </w:pPr>
    </w:p>
    <w:p w14:paraId="2BCA05DA" w14:textId="77777777" w:rsidR="000E3A6B" w:rsidRDefault="000E3A6B" w:rsidP="000E3A6B">
      <w:pPr>
        <w:pStyle w:val="Brdtextmedindrag"/>
      </w:pPr>
      <w:r w:rsidRPr="0006285B">
        <w:rPr>
          <w:b/>
        </w:rPr>
        <w:t>Utredningens förslag</w:t>
      </w:r>
      <w:r>
        <w:rPr>
          <w:b/>
        </w:rPr>
        <w:t xml:space="preserve"> </w:t>
      </w:r>
      <w:r>
        <w:t>överensstämmer delvis med regeringens. När det gäller</w:t>
      </w:r>
      <w:r w:rsidRPr="00D9486A">
        <w:t xml:space="preserve"> ärenden om tillsyn </w:t>
      </w:r>
      <w:r>
        <w:t xml:space="preserve">enligt personuppgiftslagen </w:t>
      </w:r>
      <w:r w:rsidRPr="00D9486A">
        <w:t xml:space="preserve">som inte avgjorts när </w:t>
      </w:r>
      <w:r>
        <w:t>den nya lagen träder i </w:t>
      </w:r>
      <w:r w:rsidRPr="00D9486A">
        <w:t>kraft</w:t>
      </w:r>
      <w:r>
        <w:t xml:space="preserve"> föreslår utredningen att</w:t>
      </w:r>
      <w:r w:rsidRPr="00D9486A">
        <w:t xml:space="preserve"> äldre bestämmelser om handläggningen</w:t>
      </w:r>
      <w:r>
        <w:t xml:space="preserve"> ska</w:t>
      </w:r>
      <w:r w:rsidRPr="00D9486A">
        <w:t xml:space="preserve"> fortsätta att gälla. Utredni</w:t>
      </w:r>
      <w:r>
        <w:t>ngen föreslår även att äldre be</w:t>
      </w:r>
      <w:r w:rsidRPr="00D9486A">
        <w:t xml:space="preserve">stämmelser ska fortsätta att gälla för ärenden om skadestånd för felaktig personuppgiftsbehandling om skadan har orsakats före </w:t>
      </w:r>
      <w:r>
        <w:t>den nya lagens</w:t>
      </w:r>
      <w:r w:rsidRPr="00D9486A">
        <w:t xml:space="preserve"> ikraftträdande.</w:t>
      </w:r>
      <w:r>
        <w:t xml:space="preserve"> </w:t>
      </w:r>
      <w:r w:rsidRPr="00D9486A">
        <w:t xml:space="preserve">Enligt utredningens förslag behöver bestämmelsen om loggning inte tillämpas </w:t>
      </w:r>
      <w:r>
        <w:t>förrän den 1 </w:t>
      </w:r>
      <w:r w:rsidRPr="00D9486A">
        <w:t>maj 2023</w:t>
      </w:r>
      <w:r>
        <w:t xml:space="preserve"> </w:t>
      </w:r>
      <w:r w:rsidRPr="00D9486A">
        <w:t xml:space="preserve">på automatiserade behandlingssystem som har inrättats före </w:t>
      </w:r>
      <w:r>
        <w:t>den nya lagens ikraftträdande</w:t>
      </w:r>
      <w:r w:rsidRPr="00D9486A">
        <w:t>.</w:t>
      </w:r>
    </w:p>
    <w:p w14:paraId="004F427B" w14:textId="77777777" w:rsidR="000E3A6B" w:rsidRDefault="000E3A6B" w:rsidP="000E3A6B">
      <w:pPr>
        <w:pStyle w:val="Brdtextmedindrag"/>
      </w:pPr>
      <w:r w:rsidRPr="00D9486A">
        <w:rPr>
          <w:b/>
        </w:rPr>
        <w:t>Remissinstanserna</w:t>
      </w:r>
      <w:r>
        <w:t xml:space="preserve"> yttrar sig inte särskilt i denna del.</w:t>
      </w:r>
    </w:p>
    <w:p w14:paraId="7BB62AB1" w14:textId="77777777" w:rsidR="000E3A6B" w:rsidRDefault="000E3A6B" w:rsidP="000E3A6B">
      <w:pPr>
        <w:pStyle w:val="Rubrik4utannumrering"/>
      </w:pPr>
      <w:r>
        <w:t>Skälen för regeringens förslag</w:t>
      </w:r>
    </w:p>
    <w:p w14:paraId="1690C97B" w14:textId="77777777" w:rsidR="000E3A6B" w:rsidRDefault="000E3A6B" w:rsidP="000E3A6B">
      <w:pPr>
        <w:pStyle w:val="Rubrik5utannumrering"/>
        <w:spacing w:before="0"/>
      </w:pPr>
      <w:r>
        <w:t>Ikraftträdande</w:t>
      </w:r>
    </w:p>
    <w:p w14:paraId="4B8E3B3D" w14:textId="77777777" w:rsidR="000E3A6B" w:rsidRDefault="000E3A6B" w:rsidP="000E3A6B">
      <w:pPr>
        <w:pStyle w:val="Brdtext"/>
      </w:pPr>
      <w:r>
        <w:t>Säkerhetspolisens nya lag och övriga författningsförslag bör träda i kraft så snart som möjligt. Mot den bakgrunden och med hänsyn till den tid som de olika leden i lagstiftningsprocessen förväntas ta, föreslår regeringen den 1 januari 2020 som tidpunkten för ikraftträdande av den nya lagen och övriga författningsförslag.</w:t>
      </w:r>
    </w:p>
    <w:p w14:paraId="2A837EE9" w14:textId="77777777" w:rsidR="000E3A6B" w:rsidRDefault="000E3A6B" w:rsidP="000E3A6B">
      <w:pPr>
        <w:pStyle w:val="Rubrik5utannumrering"/>
      </w:pPr>
      <w:r w:rsidRPr="00C74D77">
        <w:t>Övergångsbestämmelse</w:t>
      </w:r>
      <w:r>
        <w:t>r om tillsyn, skadestånd och överklagande</w:t>
      </w:r>
    </w:p>
    <w:p w14:paraId="11A86BC4" w14:textId="77777777" w:rsidR="000E3A6B" w:rsidRPr="00666D5A" w:rsidRDefault="000E3A6B" w:rsidP="000E3A6B">
      <w:pPr>
        <w:pStyle w:val="Brdtext"/>
      </w:pPr>
      <w:r w:rsidRPr="00666D5A">
        <w:t xml:space="preserve">Det som kan behöva regleras i övergångsbestämmelser till </w:t>
      </w:r>
      <w:r>
        <w:t>Säkerhets</w:t>
      </w:r>
      <w:r>
        <w:softHyphen/>
        <w:t xml:space="preserve">polisens nya lag – förutom bestämmelser om loggning – </w:t>
      </w:r>
      <w:r w:rsidRPr="00666D5A">
        <w:t xml:space="preserve">är framför allt hur pågående ärenden hos </w:t>
      </w:r>
      <w:r>
        <w:t>myndigheten</w:t>
      </w:r>
      <w:r w:rsidRPr="00666D5A">
        <w:t xml:space="preserve"> och hos </w:t>
      </w:r>
      <w:r>
        <w:t>tillsyns</w:t>
      </w:r>
      <w:r w:rsidRPr="00666D5A">
        <w:t>myndighete</w:t>
      </w:r>
      <w:r>
        <w:t>n</w:t>
      </w:r>
      <w:r w:rsidRPr="00666D5A">
        <w:t xml:space="preserve"> bör hanteras.</w:t>
      </w:r>
    </w:p>
    <w:p w14:paraId="053AFDBF" w14:textId="77777777" w:rsidR="000E3A6B" w:rsidRPr="00666D5A" w:rsidRDefault="000E3A6B" w:rsidP="000E3A6B">
      <w:pPr>
        <w:pStyle w:val="Brdtextmedindrag"/>
      </w:pPr>
      <w:r w:rsidRPr="00666D5A">
        <w:t xml:space="preserve">I frågor som rör behandling av personuppgifter hos </w:t>
      </w:r>
      <w:r>
        <w:t>Säkerhetspolisen</w:t>
      </w:r>
      <w:r w:rsidRPr="00666D5A">
        <w:t xml:space="preserve"> bör den nya lagstiftningen tillämpas från det att den träder i kraft. Det innebär exempelvis att framställningar om att få del av information, ärenden om rät</w:t>
      </w:r>
      <w:r>
        <w:t>telse och andra oavslutade ärenden ska han</w:t>
      </w:r>
      <w:r w:rsidRPr="00666D5A">
        <w:t xml:space="preserve">teras enligt </w:t>
      </w:r>
      <w:r>
        <w:t>den nya lagen.</w:t>
      </w:r>
      <w:r w:rsidRPr="00666D5A">
        <w:t xml:space="preserve"> Några övergångsbestämmelser för </w:t>
      </w:r>
      <w:r>
        <w:t xml:space="preserve">Säkerhetspolisens </w:t>
      </w:r>
      <w:r w:rsidRPr="00666D5A">
        <w:t>handläggning behövs därmed inte.</w:t>
      </w:r>
    </w:p>
    <w:p w14:paraId="43253D10" w14:textId="77777777" w:rsidR="000E3A6B" w:rsidRDefault="000E3A6B" w:rsidP="000E3A6B">
      <w:pPr>
        <w:pStyle w:val="Brdtextmedindrag"/>
      </w:pPr>
      <w:r>
        <w:t>När det gäller</w:t>
      </w:r>
      <w:r w:rsidRPr="00666D5A">
        <w:t xml:space="preserve"> tillsynsåtgärder följer det av allmänna principer att förelägganden och förbud som har meddelats med stöd av personuppgifts</w:t>
      </w:r>
      <w:r>
        <w:softHyphen/>
      </w:r>
      <w:r w:rsidRPr="00666D5A">
        <w:t xml:space="preserve">lagen och som rör </w:t>
      </w:r>
      <w:r>
        <w:t>den nya lagens</w:t>
      </w:r>
      <w:r w:rsidRPr="00666D5A">
        <w:t xml:space="preserve"> tillämpningsområde fortsätter att gälla efter det att </w:t>
      </w:r>
      <w:r>
        <w:t>övergångsregleringen i denna del har</w:t>
      </w:r>
      <w:r w:rsidRPr="00666D5A">
        <w:t xml:space="preserve"> upphävts. Det behövs därför inte någon särskild övergångsbestämmelse för det.</w:t>
      </w:r>
    </w:p>
    <w:p w14:paraId="06A45CE4" w14:textId="77777777" w:rsidR="000E3A6B" w:rsidRDefault="000E3A6B" w:rsidP="000E3A6B">
      <w:pPr>
        <w:pStyle w:val="Brdtextmedindrag"/>
      </w:pPr>
      <w:r w:rsidRPr="00CB3010">
        <w:t>När det gäller andra frågor om tillsyn över behandling av personupp</w:t>
      </w:r>
      <w:r>
        <w:t>gif</w:t>
      </w:r>
      <w:r w:rsidRPr="00CB3010">
        <w:t xml:space="preserve">ter inom </w:t>
      </w:r>
      <w:r>
        <w:t>den nya lagens</w:t>
      </w:r>
      <w:r w:rsidRPr="00CB3010">
        <w:t xml:space="preserve"> tillämpningsområde föresl</w:t>
      </w:r>
      <w:r>
        <w:t>år utred</w:t>
      </w:r>
      <w:r w:rsidRPr="00CB3010">
        <w:t>ningen att äldre bestämmelser ska fortsätta att gälla för de ärenden som har påbörjats före ikraftträdandet</w:t>
      </w:r>
      <w:r>
        <w:t>,</w:t>
      </w:r>
      <w:r w:rsidRPr="00CB3010">
        <w:t xml:space="preserve"> men inte hunnit avg</w:t>
      </w:r>
      <w:r>
        <w:t>öras när den nya lagen träder i </w:t>
      </w:r>
      <w:r w:rsidRPr="00CB3010">
        <w:t xml:space="preserve">kraft. I </w:t>
      </w:r>
      <w:r>
        <w:t>propositionen</w:t>
      </w:r>
      <w:r w:rsidRPr="00CB3010">
        <w:t xml:space="preserve"> om en ny dataskyddslag (prop.</w:t>
      </w:r>
      <w:r>
        <w:t> </w:t>
      </w:r>
      <w:r w:rsidRPr="00CB3010">
        <w:t>2017/18:105</w:t>
      </w:r>
      <w:r>
        <w:t xml:space="preserve"> s. 175 f.</w:t>
      </w:r>
      <w:r w:rsidRPr="00CB3010">
        <w:t xml:space="preserve">) </w:t>
      </w:r>
      <w:r>
        <w:t xml:space="preserve">föreslog </w:t>
      </w:r>
      <w:r w:rsidRPr="00CB3010">
        <w:t>regeringen int</w:t>
      </w:r>
      <w:r>
        <w:t>e någon motsvarande övergångsbe</w:t>
      </w:r>
      <w:r w:rsidRPr="00CB3010">
        <w:t xml:space="preserve">stämmelse. Regeringen </w:t>
      </w:r>
      <w:r>
        <w:t>gjorde</w:t>
      </w:r>
      <w:r w:rsidRPr="00CB3010">
        <w:t xml:space="preserve"> bedömningen att det saknas skäl för en sådan övergån</w:t>
      </w:r>
      <w:r>
        <w:t>gs</w:t>
      </w:r>
      <w:r w:rsidRPr="00CB3010">
        <w:t>bestämmelse eftersom Datainspektionen påpekat att pågående behandling ska bedömas enl</w:t>
      </w:r>
      <w:r>
        <w:t>igt regleringen i dataskyddsförord</w:t>
      </w:r>
      <w:r w:rsidRPr="00CB3010">
        <w:t xml:space="preserve">ningen </w:t>
      </w:r>
      <w:r>
        <w:t xml:space="preserve">när den börjar tillämpas </w:t>
      </w:r>
      <w:r w:rsidRPr="00CB3010">
        <w:t>(se</w:t>
      </w:r>
      <w:r>
        <w:t> </w:t>
      </w:r>
      <w:r w:rsidRPr="00CB3010">
        <w:t>a.</w:t>
      </w:r>
      <w:r>
        <w:t> </w:t>
      </w:r>
      <w:r w:rsidRPr="00CB3010">
        <w:t>prop.</w:t>
      </w:r>
      <w:r>
        <w:t> s. 175 </w:t>
      </w:r>
      <w:r w:rsidRPr="00CB3010">
        <w:t>f.).</w:t>
      </w:r>
      <w:r>
        <w:t xml:space="preserve"> Motsvarande bedömning gjordes även i förarbetena till brottsdatalagen (Brottsdatalag, prop. 2017/18:232, s. 424).</w:t>
      </w:r>
      <w:r w:rsidRPr="00CB3010">
        <w:t xml:space="preserve"> Mot denna bakgrund anser regeringen att det inte heller</w:t>
      </w:r>
      <w:r>
        <w:t xml:space="preserve"> nu </w:t>
      </w:r>
      <w:r w:rsidRPr="00CB3010">
        <w:t>bör införas någon sådan övergångs</w:t>
      </w:r>
      <w:r>
        <w:softHyphen/>
      </w:r>
      <w:r w:rsidRPr="00CB3010">
        <w:t xml:space="preserve">bestämmelse till </w:t>
      </w:r>
      <w:r>
        <w:t xml:space="preserve">Säkerhetspolisens datalag. </w:t>
      </w:r>
    </w:p>
    <w:p w14:paraId="6A8C54A4" w14:textId="77777777" w:rsidR="000E3A6B" w:rsidRPr="00B03B91" w:rsidRDefault="000E3A6B" w:rsidP="000E3A6B">
      <w:pPr>
        <w:pStyle w:val="Brdtextmedindrag"/>
      </w:pPr>
      <w:r w:rsidRPr="00B03B91">
        <w:t xml:space="preserve">Utredningen föreslår även en övergångsbestämmelse som anger att äldre föreskrifter om skadestånd fortfarande ska gälla för skada som har orsakats före </w:t>
      </w:r>
      <w:r>
        <w:t>den nya lagens</w:t>
      </w:r>
      <w:r w:rsidRPr="00B03B91">
        <w:t xml:space="preserve"> ikraftträdande </w:t>
      </w:r>
      <w:r>
        <w:t>på grund av</w:t>
      </w:r>
      <w:r w:rsidRPr="00B03B91">
        <w:t xml:space="preserve"> felaktig person</w:t>
      </w:r>
      <w:r>
        <w:softHyphen/>
        <w:t>uppgiftsbehand</w:t>
      </w:r>
      <w:r w:rsidRPr="00B03B91">
        <w:t xml:space="preserve">ling inom </w:t>
      </w:r>
      <w:r>
        <w:t>den nya lagens</w:t>
      </w:r>
      <w:r w:rsidRPr="00B03B91">
        <w:t xml:space="preserve"> tillämpningsområde. Det följer emellertid redan av allmänna rättsgrundsatser </w:t>
      </w:r>
      <w:r>
        <w:t>att ny lagstiftning ska gälla i </w:t>
      </w:r>
      <w:r w:rsidRPr="00B03B91">
        <w:t>fråga om skadestånd med anledning av skadefall som inträffar efter ikraftträdandet, medan äldre lag ska tillämpas på skadefall som har inträffa</w:t>
      </w:r>
      <w:r>
        <w:t>t dessförinnan (</w:t>
      </w:r>
      <w:r w:rsidRPr="00427144">
        <w:t>Kung</w:t>
      </w:r>
      <w:r>
        <w:t>l</w:t>
      </w:r>
      <w:r w:rsidRPr="00427144">
        <w:t>. Maj:ts proposition med förs</w:t>
      </w:r>
      <w:r>
        <w:t>l</w:t>
      </w:r>
      <w:r w:rsidRPr="00427144">
        <w:t>ag till skadeståndslag m.m.</w:t>
      </w:r>
      <w:r>
        <w:t>, prop. 1972:5, s. 593 och prop. </w:t>
      </w:r>
      <w:r w:rsidRPr="00B03B91">
        <w:t>2017/18:1</w:t>
      </w:r>
      <w:r>
        <w:t>05 s. 176). Någon särskild över</w:t>
      </w:r>
      <w:r w:rsidRPr="00B03B91">
        <w:t xml:space="preserve">gångsbestämmelse </w:t>
      </w:r>
      <w:r>
        <w:t xml:space="preserve">om detta behövs därför inte. </w:t>
      </w:r>
    </w:p>
    <w:p w14:paraId="2498122A" w14:textId="77777777" w:rsidR="000E3A6B" w:rsidRDefault="000E3A6B" w:rsidP="000E3A6B">
      <w:pPr>
        <w:pStyle w:val="Brdtextmedindrag"/>
      </w:pPr>
      <w:r w:rsidRPr="00B03B91">
        <w:t>Utredningen föreslår vidare en övergångsbestämmelse om att äldre föreskrifter ska fortsätta att gälla för öve</w:t>
      </w:r>
      <w:r>
        <w:t>rklagande av beslut som har med</w:t>
      </w:r>
      <w:r w:rsidRPr="00B03B91">
        <w:t xml:space="preserve">delats före </w:t>
      </w:r>
      <w:r>
        <w:t>den nya lagens</w:t>
      </w:r>
      <w:r w:rsidRPr="00B03B91">
        <w:t xml:space="preserve"> ikraftträdande och som rör behandling av personuppgifter </w:t>
      </w:r>
      <w:r>
        <w:t>om nationell säkerhet i Säkerhetspolisens brottsbekäm</w:t>
      </w:r>
      <w:r>
        <w:softHyphen/>
        <w:t>pande och lagförande verksamhet</w:t>
      </w:r>
      <w:r w:rsidRPr="00B03B91">
        <w:t xml:space="preserve">. Regeringen instämmer i utredningens </w:t>
      </w:r>
      <w:r>
        <w:t>bedömning</w:t>
      </w:r>
      <w:r w:rsidRPr="00B03B91">
        <w:t xml:space="preserve"> att en sådan övergångsbestämmelse behövs. Det innebär bl.a. att domstolen vid sin prövning ska tillämpa de</w:t>
      </w:r>
      <w:r>
        <w:t>n äldre lagstift</w:t>
      </w:r>
      <w:r w:rsidRPr="00B03B91">
        <w:t>ningen</w:t>
      </w:r>
      <w:r>
        <w:t xml:space="preserve"> i sådana situationer</w:t>
      </w:r>
      <w:r w:rsidRPr="00B03B91">
        <w:t>.</w:t>
      </w:r>
    </w:p>
    <w:p w14:paraId="78FD8F06" w14:textId="77777777" w:rsidR="000E3A6B" w:rsidRDefault="000E3A6B" w:rsidP="000E3A6B">
      <w:pPr>
        <w:pStyle w:val="Rubrik5utannumrering"/>
      </w:pPr>
      <w:r>
        <w:t>Särskilda övergångsbestämmelser för existerande behandlingssystem</w:t>
      </w:r>
    </w:p>
    <w:p w14:paraId="3264DB1B" w14:textId="77777777" w:rsidR="000E3A6B" w:rsidRDefault="000E3A6B" w:rsidP="000E3A6B">
      <w:pPr>
        <w:pStyle w:val="Brdtext"/>
      </w:pPr>
      <w:r>
        <w:t>Utredningen föreslår en övergångsbestämmelse enligt vilken den nya bestämmelsen om loggning inte behöver tillämpas förrän den 1 maj 2023 i automatiserade behandlingssystem som Säkerhetspolisen har inrättat före den nya lagens ikraftträdande. En motsvarande övergångsbestämmelse har införts för övriga brottsbekämpande myndigheter i brottsdatalagen (prop. 2017/18:232 s. 427 f.). Bakgrunden är att dataskyddsdirektivet anger att medlemsstaterna får</w:t>
      </w:r>
      <w:r w:rsidRPr="004D136B">
        <w:t xml:space="preserve"> föreskriva</w:t>
      </w:r>
      <w:r>
        <w:t xml:space="preserve"> detta</w:t>
      </w:r>
      <w:r w:rsidRPr="004D136B">
        <w:t xml:space="preserve">. </w:t>
      </w:r>
      <w:r>
        <w:t>Säkerhetspolisen bör få lika lång tid för anpassning av sina it-system som övriga brottsbekämpande myndigheter har fått. Rege</w:t>
      </w:r>
      <w:r w:rsidRPr="00014EAC">
        <w:t xml:space="preserve">ringen föreslår </w:t>
      </w:r>
      <w:r>
        <w:t>därför att det införs en övergångsbe</w:t>
      </w:r>
      <w:r w:rsidRPr="00014EAC">
        <w:t xml:space="preserve">stämmelse i </w:t>
      </w:r>
      <w:r>
        <w:t>Säkerhetspolisens nya lag</w:t>
      </w:r>
      <w:r w:rsidRPr="00014EAC">
        <w:t xml:space="preserve"> som innebär a</w:t>
      </w:r>
      <w:r>
        <w:t>tt den nya bestämmelsen om logg</w:t>
      </w:r>
      <w:r w:rsidRPr="00014EAC">
        <w:t>ning inte behöv</w:t>
      </w:r>
      <w:r>
        <w:t>er tillämpas före den 1 oktober 2024.</w:t>
      </w:r>
      <w:r w:rsidRPr="00014EAC">
        <w:t xml:space="preserve"> </w:t>
      </w:r>
      <w:r>
        <w:t>Möjligheten att</w:t>
      </w:r>
      <w:r w:rsidRPr="00014EAC">
        <w:t xml:space="preserve"> skjuta upp anpassningen gäl</w:t>
      </w:r>
      <w:r>
        <w:t>ler dock bara i </w:t>
      </w:r>
      <w:r w:rsidRPr="00014EAC">
        <w:t xml:space="preserve">fråga om system som har inrättats före </w:t>
      </w:r>
      <w:r>
        <w:t>ikraftträdandet av lagen</w:t>
      </w:r>
      <w:r w:rsidRPr="00014EAC">
        <w:t>.</w:t>
      </w:r>
    </w:p>
    <w:p w14:paraId="62367372" w14:textId="77777777" w:rsidR="000E3A6B" w:rsidRPr="0076710A" w:rsidRDefault="000E3A6B" w:rsidP="000E3A6B">
      <w:pPr>
        <w:pStyle w:val="Rubrik5utannumrering"/>
      </w:pPr>
      <w:r>
        <w:t>Övriga lagändringar</w:t>
      </w:r>
    </w:p>
    <w:p w14:paraId="37635274" w14:textId="77777777" w:rsidR="000E3A6B" w:rsidRDefault="000E3A6B" w:rsidP="000E3A6B">
      <w:pPr>
        <w:pStyle w:val="Brdtext"/>
      </w:pPr>
      <w:r>
        <w:t>Ö</w:t>
      </w:r>
      <w:r w:rsidRPr="00055456">
        <w:t xml:space="preserve">vriga </w:t>
      </w:r>
      <w:r>
        <w:t>författningsförslag</w:t>
      </w:r>
      <w:r w:rsidRPr="00055456">
        <w:t xml:space="preserve"> ska gäl</w:t>
      </w:r>
      <w:r>
        <w:t xml:space="preserve">la från och med att de träder i kraft. </w:t>
      </w:r>
      <w:bookmarkStart w:id="467" w:name="_Hlk7526834"/>
      <w:r>
        <w:t>I lagen (2007:980) om tillsyn över viss brottsbekämpande verksamhet behöver en övergångsbestämmelse införas om att äldre föreskrifter fortfarande gäller för nämndens tillsyn över personuppgiftsbehandling som utförts före ikraftträdandet.</w:t>
      </w:r>
      <w:bookmarkEnd w:id="467"/>
      <w:r>
        <w:t xml:space="preserve"> Några övriga övergångsbestämmelser behövs inte.</w:t>
      </w:r>
    </w:p>
    <w:p w14:paraId="1BE95949" w14:textId="77777777" w:rsidR="004906C8" w:rsidRDefault="004906C8" w:rsidP="004906C8">
      <w:pPr>
        <w:pStyle w:val="Brdtextmedindrag"/>
      </w:pPr>
    </w:p>
    <w:p w14:paraId="0EC72AB7" w14:textId="77777777" w:rsidR="004906C8" w:rsidRDefault="004906C8" w:rsidP="004906C8">
      <w:pPr>
        <w:pStyle w:val="Brdtextmedindrag"/>
      </w:pPr>
    </w:p>
    <w:p w14:paraId="2251BA30" w14:textId="77777777" w:rsidR="004906C8" w:rsidRDefault="004906C8" w:rsidP="004906C8">
      <w:pPr>
        <w:pStyle w:val="Brdtextmedindrag"/>
      </w:pPr>
    </w:p>
    <w:p w14:paraId="5DF7D80B" w14:textId="7F635F73" w:rsidR="000C3C82" w:rsidRPr="004906C8" w:rsidRDefault="000C3C82" w:rsidP="004906C8">
      <w:pPr>
        <w:pStyle w:val="Brdtextmedindrag"/>
        <w:sectPr w:rsidR="000C3C82" w:rsidRPr="004906C8" w:rsidSect="00155500">
          <w:headerReference w:type="even" r:id="rId107"/>
          <w:headerReference w:type="default" r:id="rId108"/>
          <w:footerReference w:type="even" r:id="rId109"/>
          <w:footerReference w:type="default" r:id="rId110"/>
          <w:footerReference w:type="first" r:id="rId111"/>
          <w:type w:val="continuous"/>
          <w:pgSz w:w="9356" w:h="13721" w:code="9"/>
          <w:pgMar w:top="794" w:right="2438" w:bottom="1191" w:left="1021" w:header="0" w:footer="709" w:gutter="0"/>
          <w:cols w:space="708"/>
          <w:docGrid w:linePitch="360"/>
        </w:sectPr>
      </w:pPr>
    </w:p>
    <w:p w14:paraId="082812F6" w14:textId="77777777" w:rsidR="000E3A6B" w:rsidRDefault="000E3A6B" w:rsidP="004906C8">
      <w:pPr>
        <w:pStyle w:val="Rubrik1"/>
        <w:spacing w:before="0"/>
      </w:pPr>
      <w:bookmarkStart w:id="468" w:name="_Toc9328431"/>
      <w:bookmarkStart w:id="469" w:name="_Toc17451501"/>
      <w:r>
        <w:t>Konsekvenser</w:t>
      </w:r>
      <w:bookmarkEnd w:id="468"/>
      <w:bookmarkEnd w:id="469"/>
    </w:p>
    <w:p w14:paraId="046C2F9A" w14:textId="77777777" w:rsidR="000E3A6B" w:rsidRDefault="000E3A6B" w:rsidP="000E3A6B">
      <w:pPr>
        <w:pStyle w:val="Brdtextram"/>
      </w:pPr>
      <w:r w:rsidRPr="00420062">
        <w:rPr>
          <w:b/>
        </w:rPr>
        <w:t xml:space="preserve">Regeringens </w:t>
      </w:r>
      <w:r>
        <w:rPr>
          <w:b/>
        </w:rPr>
        <w:t>bedömning</w:t>
      </w:r>
      <w:r w:rsidRPr="00420062">
        <w:rPr>
          <w:b/>
        </w:rPr>
        <w:t>:</w:t>
      </w:r>
      <w:r>
        <w:rPr>
          <w:b/>
        </w:rPr>
        <w:t xml:space="preserve"> </w:t>
      </w:r>
      <w:r>
        <w:t>Den nya lagen för Säkerhetspolisens person</w:t>
      </w:r>
      <w:r>
        <w:softHyphen/>
        <w:t xml:space="preserve">uppgiftsbehandling innebär inga nya arbetsuppgifter för myndigheten, men kommer kräva utbildning av myndighetens personal. Kostnaderna för detta ryms inom Säkerhetspolisens befintliga anslag. Några andra kostnadsökningar för Säkerhetspolisen bedöms förslaget inte medföra. </w:t>
      </w:r>
    </w:p>
    <w:p w14:paraId="456ADE51" w14:textId="77777777" w:rsidR="000E3A6B" w:rsidRDefault="000E3A6B" w:rsidP="000E3A6B">
      <w:pPr>
        <w:pStyle w:val="Brdtextmedindragram"/>
      </w:pPr>
      <w:r>
        <w:t xml:space="preserve">Polismyndigheten, </w:t>
      </w:r>
      <w:r w:rsidRPr="00077F48">
        <w:t xml:space="preserve">de allmänna </w:t>
      </w:r>
      <w:r>
        <w:t>förvaltningsdomstolarna och tillsyns</w:t>
      </w:r>
      <w:r>
        <w:softHyphen/>
        <w:t>myndigheterna bedöms endast marginellt påverkas av förslaget. De kostnadsökningar som förslaget kan medföra för dessa kan hanteras inom myndigheternas befintliga anslag. Landsting och kommuner påverkas inte av förslaget.</w:t>
      </w:r>
    </w:p>
    <w:p w14:paraId="2FDFAC2F" w14:textId="77777777" w:rsidR="000E3A6B" w:rsidRDefault="000E3A6B" w:rsidP="000E3A6B">
      <w:pPr>
        <w:pStyle w:val="Brdtextmedindragram"/>
      </w:pPr>
      <w:r>
        <w:t>Förslaget innebär</w:t>
      </w:r>
      <w:r w:rsidRPr="000F53EC">
        <w:t xml:space="preserve"> att enskilda</w:t>
      </w:r>
      <w:r>
        <w:t>s</w:t>
      </w:r>
      <w:r w:rsidRPr="000F53EC">
        <w:t xml:space="preserve"> rättigheter tydliggörs</w:t>
      </w:r>
      <w:r>
        <w:t xml:space="preserve">. Det medför inga ökade kostnader för enskilda. </w:t>
      </w:r>
    </w:p>
    <w:p w14:paraId="32DD49FC" w14:textId="77777777" w:rsidR="000E3A6B" w:rsidRDefault="000E3A6B" w:rsidP="000E3A6B">
      <w:pPr>
        <w:pStyle w:val="Brdtextmedindragram"/>
      </w:pPr>
      <w:r>
        <w:t>I</w:t>
      </w:r>
      <w:r w:rsidRPr="004467BD">
        <w:t>nformationsutbyte mellan Säkerhetspolisen och andra brottsbe</w:t>
      </w:r>
      <w:r>
        <w:softHyphen/>
      </w:r>
      <w:r w:rsidRPr="004467BD">
        <w:t>kämpande myndigheter</w:t>
      </w:r>
      <w:r>
        <w:t xml:space="preserve"> kan genom förslaget i vissa fall bli effektivare</w:t>
      </w:r>
      <w:r w:rsidRPr="004467BD">
        <w:t>, vilket är positivt för de</w:t>
      </w:r>
      <w:r>
        <w:t xml:space="preserve">t </w:t>
      </w:r>
      <w:r w:rsidRPr="0096705E">
        <w:t>brottsförebyggande</w:t>
      </w:r>
      <w:r>
        <w:t xml:space="preserve"> arbetet. </w:t>
      </w:r>
    </w:p>
    <w:p w14:paraId="6E6C2A40" w14:textId="77777777" w:rsidR="000E3A6B" w:rsidRPr="004467BD" w:rsidRDefault="000E3A6B" w:rsidP="000E3A6B">
      <w:pPr>
        <w:pStyle w:val="Brdtextmedindragram"/>
      </w:pPr>
      <w:r w:rsidRPr="004467BD">
        <w:t>Förslage</w:t>
      </w:r>
      <w:r>
        <w:t>t</w:t>
      </w:r>
      <w:r w:rsidRPr="004467BD">
        <w:t xml:space="preserve"> fö</w:t>
      </w:r>
      <w:r>
        <w:t>rväntas inte få några andra kon</w:t>
      </w:r>
      <w:r w:rsidRPr="004467BD">
        <w:t xml:space="preserve">sekvenser. </w:t>
      </w:r>
    </w:p>
    <w:p w14:paraId="469DD40F" w14:textId="77777777" w:rsidR="000E3A6B" w:rsidRPr="00A76360" w:rsidRDefault="000E3A6B" w:rsidP="000E3A6B">
      <w:pPr>
        <w:pStyle w:val="Brdtextmedindrag"/>
        <w:rPr>
          <w:sz w:val="8"/>
          <w:szCs w:val="8"/>
        </w:rPr>
      </w:pPr>
    </w:p>
    <w:p w14:paraId="2FDD1233" w14:textId="77777777" w:rsidR="000E3A6B" w:rsidRDefault="000E3A6B" w:rsidP="000E3A6B">
      <w:pPr>
        <w:pStyle w:val="Brdtextmedindrag"/>
      </w:pPr>
      <w:r w:rsidRPr="0006285B">
        <w:rPr>
          <w:b/>
        </w:rPr>
        <w:t xml:space="preserve">Utredningens </w:t>
      </w:r>
      <w:r>
        <w:rPr>
          <w:b/>
        </w:rPr>
        <w:t>bedömning</w:t>
      </w:r>
      <w:r>
        <w:t xml:space="preserve"> överensstämmer med regeringens. </w:t>
      </w:r>
    </w:p>
    <w:p w14:paraId="4F1004B2" w14:textId="1A205E67" w:rsidR="000E3A6B" w:rsidRDefault="000E3A6B" w:rsidP="000E3A6B">
      <w:pPr>
        <w:pStyle w:val="Brdtextmedindrag"/>
        <w:rPr>
          <w:b/>
        </w:rPr>
      </w:pPr>
      <w:r w:rsidRPr="00163323">
        <w:rPr>
          <w:b/>
        </w:rPr>
        <w:t>Remissinstanserna</w:t>
      </w:r>
      <w:r>
        <w:rPr>
          <w:b/>
        </w:rPr>
        <w:t xml:space="preserve">: </w:t>
      </w:r>
      <w:r w:rsidRPr="00804348">
        <w:rPr>
          <w:i/>
        </w:rPr>
        <w:t>Förvaltningsrätten i Stockholm</w:t>
      </w:r>
      <w:r>
        <w:rPr>
          <w:i/>
        </w:rPr>
        <w:t xml:space="preserve"> </w:t>
      </w:r>
      <w:r>
        <w:t>efterlyser konsekvenserna av att beslut om rättelse, komplettering, radering eller begränsning ska kunna överklagas till allmän förvaltningsdomstol och att tillsynsmyndighetens beslut ska kunna överklagas till förvaltnings</w:t>
      </w:r>
      <w:r>
        <w:softHyphen/>
        <w:t xml:space="preserve">domstol. </w:t>
      </w:r>
      <w:r w:rsidRPr="006F62EE">
        <w:rPr>
          <w:i/>
        </w:rPr>
        <w:t>Sveriges advokatsamfund</w:t>
      </w:r>
      <w:r>
        <w:t xml:space="preserve"> bedömer att det inte är rimligt att utgå ifrån att kostnaderna för genomförandet av förslaget kommer att rymmas inom befintliga anslag och ifrågasätter slutsatsen om att förslaget inte torde medföra några ekonomiska konsekvenser för enskilda. Övriga remissinstanser yttrar sig inte särskilt i denna del.</w:t>
      </w:r>
    </w:p>
    <w:p w14:paraId="3490F629" w14:textId="77777777" w:rsidR="000E3A6B" w:rsidRDefault="000E3A6B" w:rsidP="000E3A6B">
      <w:pPr>
        <w:pStyle w:val="Rubrik4utannumrering"/>
      </w:pPr>
      <w:r>
        <w:t>Skälen för regeringens bedömning</w:t>
      </w:r>
    </w:p>
    <w:p w14:paraId="38404009" w14:textId="77777777" w:rsidR="000E3A6B" w:rsidRDefault="000E3A6B" w:rsidP="000E3A6B">
      <w:pPr>
        <w:pStyle w:val="Rubrik5utannumrering"/>
        <w:spacing w:before="0"/>
      </w:pPr>
      <w:r>
        <w:t>Ett nytt regelverk</w:t>
      </w:r>
    </w:p>
    <w:p w14:paraId="13E57B81" w14:textId="77777777" w:rsidR="000E3A6B" w:rsidRDefault="000E3A6B" w:rsidP="000E3A6B">
      <w:pPr>
        <w:pStyle w:val="Brdtext"/>
      </w:pPr>
      <w:r w:rsidRPr="004A4C74">
        <w:t>Förslaget till ny lag för Säkerhetspo</w:t>
      </w:r>
      <w:r>
        <w:t>lisens personuppgiftsbehandling</w:t>
      </w:r>
      <w:r w:rsidRPr="004A4C74">
        <w:t xml:space="preserve"> innebär att </w:t>
      </w:r>
      <w:r>
        <w:t>Säkerhetspolisen</w:t>
      </w:r>
      <w:r w:rsidRPr="004A4C74">
        <w:t xml:space="preserve"> får en modern och skräddarsydd lagstiftning. Regleringen bli</w:t>
      </w:r>
      <w:r>
        <w:t>r betydligt mer omfattande än i </w:t>
      </w:r>
      <w:r w:rsidRPr="004A4C74">
        <w:t xml:space="preserve">dag, men det beror på att den ska vara heltäckande. I stor utsträckning ersätter den nya lagen tidigare lagstiftning. </w:t>
      </w:r>
      <w:r>
        <w:t xml:space="preserve">Den nya lagen följer i princip brottsdatalagens systematik och innehåll och innebär att bl.a. bestämmelser om grundläggande krav på behandling, enskildas rättigheter, skadestånd och rättsmedel i stort överensstämmer med brottsdatalagens bestämmelser. </w:t>
      </w:r>
    </w:p>
    <w:p w14:paraId="65BFBC5B" w14:textId="77777777" w:rsidR="000E3A6B" w:rsidRDefault="000E3A6B" w:rsidP="000E3A6B">
      <w:pPr>
        <w:pStyle w:val="Brdtextmedindrag"/>
      </w:pPr>
      <w:r>
        <w:t xml:space="preserve">En alternativ lösning till det som nu föreslås är att reglera Säkerhetspolisens personuppgiftbehandling som rör nationell säkerhet i polisens brottsdatalag. Detta bedöms, som framgår av </w:t>
      </w:r>
      <w:r w:rsidRPr="00483ECC">
        <w:t>avsnitt </w:t>
      </w:r>
      <w:r>
        <w:t>7.1, som ett sämre alternativ eftersom Polismyndighetens personuppgiftsbehandling i flera delar regleras i brottsdatalagen och merparten av Säkerhetspolisens personuppgiftsbehandling ligger utanför brottsdatalagens tillämpnings</w:t>
      </w:r>
      <w:r>
        <w:softHyphen/>
        <w:t xml:space="preserve">område. Säkerhetspolisen verksamhet förutsätter vidare en delvis annan reglering än Polismyndighetens. </w:t>
      </w:r>
    </w:p>
    <w:p w14:paraId="07A9ED9E" w14:textId="77777777" w:rsidR="000E3A6B" w:rsidRDefault="000E3A6B" w:rsidP="000E3A6B">
      <w:pPr>
        <w:pStyle w:val="Rubrik5utannumrering"/>
      </w:pPr>
      <w:r>
        <w:t>Vilka berörs av förslaget?</w:t>
      </w:r>
    </w:p>
    <w:p w14:paraId="1D0D71DC" w14:textId="77777777" w:rsidR="000E3A6B" w:rsidRPr="00547448" w:rsidRDefault="000E3A6B" w:rsidP="000E3A6B">
      <w:pPr>
        <w:pStyle w:val="Brdtext"/>
      </w:pPr>
      <w:r>
        <w:t xml:space="preserve">Säkerhetspolisen påverkas i första hand av att få en ny lag. Även Polismyndigheten berörs av förslaget liksom förvaltningsdomstolarna, Datainspektionen och Säkerhets- och integritetsskyddsnämnden. Enskilda berörs också av förslaget. </w:t>
      </w:r>
    </w:p>
    <w:p w14:paraId="27D5C5E3" w14:textId="77777777" w:rsidR="000E3A6B" w:rsidRDefault="000E3A6B" w:rsidP="000E3A6B">
      <w:pPr>
        <w:pStyle w:val="Rubrik5utannumrering"/>
      </w:pPr>
      <w:r>
        <w:t>Konsekvenser</w:t>
      </w:r>
      <w:r w:rsidRPr="0070099D">
        <w:t xml:space="preserve"> </w:t>
      </w:r>
      <w:r>
        <w:t>för Säkerhetspolisen</w:t>
      </w:r>
    </w:p>
    <w:p w14:paraId="4F155B73" w14:textId="77777777" w:rsidR="000E3A6B" w:rsidRDefault="000E3A6B" w:rsidP="000E3A6B">
      <w:pPr>
        <w:pStyle w:val="Brdtext"/>
      </w:pPr>
      <w:r>
        <w:t>Även om den nya regleringen av Säkerhetspolisens personuppgifts</w:t>
      </w:r>
      <w:r>
        <w:softHyphen/>
        <w:t>behandling blir mer omfattande än den nuvarande innebär inte förslaget att Säkerhetspolisen tillförs några nya arbetsuppgifter. Vissa av förslagen, framför allt möjligheten att i ökad utsträckning tillhandahålla person</w:t>
      </w:r>
      <w:r>
        <w:softHyphen/>
        <w:t xml:space="preserve">uppgifter elektroniskt både genom direktåtkomst och på annat sätt, innebär att Säkerhetspolisens verksamhet kan effektiviseras och lättare möta de ökade kraven på informationsutbyte för att bl.a. bekämpa terrorism. En annan effektivisering är att vissa personuppgifter får behandlas under längre tid än i dag eftersom myndigheten inte i samma utsträckning behöver avsätta resurser för att fatta beslut om förlängning av den tid under vilka uppgifterna får behandlas. </w:t>
      </w:r>
    </w:p>
    <w:p w14:paraId="01621749" w14:textId="77777777" w:rsidR="000E3A6B" w:rsidRDefault="000E3A6B" w:rsidP="000E3A6B">
      <w:pPr>
        <w:pStyle w:val="Brdtextmedindrag"/>
      </w:pPr>
      <w:r>
        <w:t>En ny lagstiftning för Säkerhetspolisen kräver utbildningsinsatser inom myndigheten. Det är inte unikt för detta lagstiftningsärende utan uppkommer regelmässig när lagstiftning ändras. Kostnader för utbildning täcks normalt av myndigheternas anslag. Regeringen gör därför bedömningen att kostnaderna för utbildning bör rymmas inom befintliga anslag för Säkerhetspolisen.</w:t>
      </w:r>
      <w:r w:rsidRPr="00F42AD3">
        <w:t xml:space="preserve"> </w:t>
      </w:r>
      <w:r>
        <w:t>Ny lagstiftning kräver normalt också nya interna föreskrifter och styrande dokument. Det får anses ingå i de normala uppgifterna för myndigheten.</w:t>
      </w:r>
    </w:p>
    <w:p w14:paraId="2B23EA18" w14:textId="77777777" w:rsidR="000E3A6B" w:rsidRDefault="000E3A6B" w:rsidP="000E3A6B">
      <w:pPr>
        <w:pStyle w:val="Brdtextmedindrag"/>
      </w:pPr>
      <w:r>
        <w:t>För</w:t>
      </w:r>
      <w:r w:rsidRPr="00192A75">
        <w:t>slag</w:t>
      </w:r>
      <w:r>
        <w:t xml:space="preserve">et </w:t>
      </w:r>
      <w:r w:rsidRPr="00192A75">
        <w:t xml:space="preserve">innebär inga skyldigheter för </w:t>
      </w:r>
      <w:r>
        <w:t>Säkerhetspolisen</w:t>
      </w:r>
      <w:r w:rsidRPr="00192A75">
        <w:t xml:space="preserve"> att inrätta nya it-system. Några kostnader för det</w:t>
      </w:r>
      <w:r>
        <w:t>ta</w:t>
      </w:r>
      <w:r w:rsidRPr="00192A75">
        <w:t xml:space="preserve"> </w:t>
      </w:r>
      <w:r>
        <w:t>uppkommer således inte med anledning av förslaget</w:t>
      </w:r>
      <w:r w:rsidRPr="00192A75">
        <w:t>.</w:t>
      </w:r>
      <w:r>
        <w:t xml:space="preserve"> Förslaget bedöms inte heller medföra några ökade kostnader i övrigt för Säkerhetspolisen. Vad </w:t>
      </w:r>
      <w:r w:rsidRPr="000627C2">
        <w:rPr>
          <w:i/>
        </w:rPr>
        <w:t>Sveriges advokatsamfund</w:t>
      </w:r>
      <w:r>
        <w:rPr>
          <w:i/>
        </w:rPr>
        <w:t xml:space="preserve"> </w:t>
      </w:r>
      <w:r w:rsidRPr="00CD0C86">
        <w:t>anfört i denna del ändra</w:t>
      </w:r>
      <w:r>
        <w:t>r</w:t>
      </w:r>
      <w:r w:rsidRPr="00CD0C86">
        <w:t xml:space="preserve"> inte denna bedömning.</w:t>
      </w:r>
      <w:r>
        <w:t xml:space="preserve"> </w:t>
      </w:r>
    </w:p>
    <w:p w14:paraId="1BD85265" w14:textId="77777777" w:rsidR="000E3A6B" w:rsidRPr="00671173" w:rsidRDefault="000E3A6B" w:rsidP="000E3A6B">
      <w:pPr>
        <w:pStyle w:val="Rubrik5utannumrering"/>
      </w:pPr>
      <w:r>
        <w:t>Konsekvenser för andra myndigheter</w:t>
      </w:r>
    </w:p>
    <w:p w14:paraId="54DDAA18" w14:textId="77777777" w:rsidR="000E3A6B" w:rsidRDefault="000E3A6B" w:rsidP="000E3A6B">
      <w:pPr>
        <w:pStyle w:val="Brdtextmedindrag"/>
        <w:ind w:firstLine="0"/>
      </w:pPr>
      <w:r>
        <w:t>Polismyndigheten kommer bara att tillämpa den nya lagen i de fall myndigheten har övertagit en arbetsuppgift som rör nationell säkerhet från Säkerhetspolisen. Detta kommer dock ske i ett mycket begränsat antal fall och bedöms inte påverka Polismyndighetens verksamhet i någon större omfattning. De kostnadsökningar som förslaget i denna del kan medföra för myndigheten bedöms marginella och kan hanteras inom myndighetens befintliga ram.</w:t>
      </w:r>
    </w:p>
    <w:p w14:paraId="56D34228" w14:textId="77777777" w:rsidR="000E3A6B" w:rsidRDefault="000E3A6B" w:rsidP="000E3A6B">
      <w:pPr>
        <w:pStyle w:val="Brdtextmedindrag"/>
      </w:pPr>
      <w:r>
        <w:t>När det gäller tillsynen över Säkerhetspolisen är förslaget att den i huvudsak bör bedrivas på samma sätt som i dag av Datainspektionen och Säkerhets- och integritetsskyddsnämnden. Förslaget bör därmed inte leda till några merkostnader i denna del för tillsynsmyndigheterna.</w:t>
      </w:r>
    </w:p>
    <w:p w14:paraId="019DDC31" w14:textId="77777777" w:rsidR="000E3A6B" w:rsidRDefault="000E3A6B" w:rsidP="000E3A6B">
      <w:pPr>
        <w:pStyle w:val="Brdtextmedindrag"/>
      </w:pPr>
      <w:r>
        <w:t xml:space="preserve">Förslaget berör även </w:t>
      </w:r>
      <w:r w:rsidRPr="00077F48">
        <w:t xml:space="preserve">de allmänna </w:t>
      </w:r>
      <w:r>
        <w:t>förvaltningsdomstolarna. Möjligheten att överklaga de beslut som nu föreslås finns</w:t>
      </w:r>
      <w:r w:rsidRPr="00077F48">
        <w:t xml:space="preserve"> till viss del</w:t>
      </w:r>
      <w:r>
        <w:t xml:space="preserve"> redan i dag. Förslaget bedöms inte innebära någon stor måltillströmning och kommer således inte att påverka domstolarnas verksamhet i någon större omfattning. </w:t>
      </w:r>
      <w:r w:rsidRPr="00077F48">
        <w:t xml:space="preserve">Eventuella kostnadsökningar bedöms kunna </w:t>
      </w:r>
      <w:r>
        <w:t xml:space="preserve">hanteras inom befintliga anslag. </w:t>
      </w:r>
    </w:p>
    <w:p w14:paraId="2014E73F" w14:textId="77777777" w:rsidR="000E3A6B" w:rsidRDefault="000E3A6B" w:rsidP="000E3A6B">
      <w:pPr>
        <w:pStyle w:val="Brdtextmedindrag"/>
      </w:pPr>
      <w:r w:rsidRPr="00634F40">
        <w:t>Sammantaget bedöms förändringarna för berörda myndigheter inte bli större än att de kan finansieras inom ramen för befintliga anslag</w:t>
      </w:r>
      <w:r>
        <w:t xml:space="preserve">. Vad </w:t>
      </w:r>
      <w:r w:rsidRPr="00005ACD">
        <w:rPr>
          <w:i/>
        </w:rPr>
        <w:t>Sveriges advokatsamfund</w:t>
      </w:r>
      <w:r>
        <w:t xml:space="preserve"> anför i denna del föranleder ingen annan bedömning. Motsvarande bedömning gjordes vid införandet av polisens brottsdatalag och övriga registerförfattningar för myndigheterna i rätts</w:t>
      </w:r>
      <w:r>
        <w:softHyphen/>
        <w:t xml:space="preserve">kedjan (Brottsdatalagen – kompletterande lagstiftning, prop. 2017/18:269, </w:t>
      </w:r>
      <w:r w:rsidRPr="00AC3C81">
        <w:t>s. </w:t>
      </w:r>
      <w:r>
        <w:t>288).</w:t>
      </w:r>
    </w:p>
    <w:p w14:paraId="5CF80C24" w14:textId="77777777" w:rsidR="000E3A6B" w:rsidRDefault="000E3A6B" w:rsidP="000E3A6B">
      <w:pPr>
        <w:pStyle w:val="Brdtextmedindrag"/>
      </w:pPr>
      <w:r>
        <w:t>Förslaget bedöms inte påverka några andra statliga myndigheter eller kommuner och landsting.</w:t>
      </w:r>
    </w:p>
    <w:p w14:paraId="32F6A585" w14:textId="77777777" w:rsidR="000E3A6B" w:rsidRDefault="000E3A6B" w:rsidP="000E3A6B">
      <w:pPr>
        <w:pStyle w:val="Rubrik5utannumrering"/>
      </w:pPr>
      <w:r>
        <w:t>Konsekvenser för enskilda</w:t>
      </w:r>
      <w:r w:rsidRPr="00F42AD3">
        <w:t xml:space="preserve"> </w:t>
      </w:r>
    </w:p>
    <w:p w14:paraId="3B38B8C8" w14:textId="77777777" w:rsidR="000E3A6B" w:rsidRDefault="000E3A6B" w:rsidP="000E3A6B">
      <w:pPr>
        <w:pStyle w:val="Brdtext"/>
      </w:pPr>
      <w:r>
        <w:t>Förslaget medför att enskildas rättigheter</w:t>
      </w:r>
      <w:r w:rsidRPr="0064560C">
        <w:t xml:space="preserve"> tydliggörs</w:t>
      </w:r>
      <w:r>
        <w:t xml:space="preserve"> bl.a. genom att </w:t>
      </w:r>
      <w:r w:rsidRPr="0064560C">
        <w:t>samma krav</w:t>
      </w:r>
      <w:r>
        <w:t xml:space="preserve"> i princip</w:t>
      </w:r>
      <w:r w:rsidRPr="0064560C">
        <w:t xml:space="preserve"> </w:t>
      </w:r>
      <w:r>
        <w:t xml:space="preserve">ställs </w:t>
      </w:r>
      <w:r w:rsidRPr="0064560C">
        <w:t xml:space="preserve">på Säkerhetspolisen som på andra </w:t>
      </w:r>
      <w:r>
        <w:t xml:space="preserve">brottsbekämpande </w:t>
      </w:r>
      <w:r w:rsidRPr="0064560C">
        <w:t>myndigheter</w:t>
      </w:r>
      <w:r>
        <w:t>.</w:t>
      </w:r>
    </w:p>
    <w:p w14:paraId="0A15A5DA" w14:textId="77777777" w:rsidR="000E3A6B" w:rsidRDefault="000E3A6B" w:rsidP="000E3A6B">
      <w:pPr>
        <w:pStyle w:val="Brdtextmedindrag"/>
      </w:pPr>
      <w:r w:rsidRPr="00C854E0">
        <w:t>Förslage</w:t>
      </w:r>
      <w:r>
        <w:t>t</w:t>
      </w:r>
      <w:r w:rsidRPr="00C854E0">
        <w:t xml:space="preserve"> förväntas inte leda till några kostnadsökningar för enskilda. Visserligen föreslås att </w:t>
      </w:r>
      <w:r>
        <w:t>Säkerhetspolisen</w:t>
      </w:r>
      <w:r w:rsidRPr="00C854E0">
        <w:t xml:space="preserve"> i vissa fall ska kunna ta ut avgift för information som begärs, men det är i situationer </w:t>
      </w:r>
      <w:r>
        <w:t>n</w:t>
      </w:r>
      <w:r w:rsidRPr="00C854E0">
        <w:t xml:space="preserve">är den enskilde alltför ofta återkommer med begäran om information. </w:t>
      </w:r>
      <w:r>
        <w:t>Säkerhetspolisen</w:t>
      </w:r>
      <w:r w:rsidRPr="00C854E0">
        <w:t xml:space="preserve"> kan då ge den enskilde informationen mot avgift i stället för att avslå begäran.</w:t>
      </w:r>
    </w:p>
    <w:p w14:paraId="7B8863D3" w14:textId="77777777" w:rsidR="000E3A6B" w:rsidRDefault="000E3A6B" w:rsidP="000E3A6B">
      <w:pPr>
        <w:pStyle w:val="Brdtextmedindrag"/>
      </w:pPr>
      <w:r w:rsidRPr="00DE6ED2">
        <w:rPr>
          <w:i/>
        </w:rPr>
        <w:t>Sveriges advokatsamfund</w:t>
      </w:r>
      <w:r>
        <w:t xml:space="preserve"> anser att de nya regelverken ska uppfattas som att ökade krav ska ställas på skydd för den personliga integriteten och att dessa krav inte kommer att kunna uppfyllas utan sådana åtgärder som medför ekonomiska konsekvenser för enskilda. Regeringen har bedömt att förslagen som gäller brottsdatalagens och övriga registerförfattningars införande inte kan förväntas leda till några sådana kostnadsökningar för enskilda (Brottsdatalagen, prop. 2017/18:232, s. 421 och prop. 2017/18:269 s. 288 f.). Det finns inte heller anledning att förvänta en sådan effekt av det nu aktuella förslaget.</w:t>
      </w:r>
    </w:p>
    <w:p w14:paraId="3A6A885E" w14:textId="77777777" w:rsidR="000E3A6B" w:rsidRDefault="000E3A6B" w:rsidP="000E3A6B">
      <w:pPr>
        <w:pStyle w:val="Rubrik5utannumrering"/>
      </w:pPr>
      <w:r>
        <w:t>Konsekvenser för det brottsförebyggande arbetet och för brottsligheten</w:t>
      </w:r>
    </w:p>
    <w:p w14:paraId="23FE5B96" w14:textId="77777777" w:rsidR="000E3A6B" w:rsidRPr="00D3773F" w:rsidRDefault="000E3A6B" w:rsidP="000E3A6B">
      <w:pPr>
        <w:pStyle w:val="Brdtext"/>
      </w:pPr>
      <w:r w:rsidRPr="00D3773F">
        <w:t>Förslage</w:t>
      </w:r>
      <w:r>
        <w:t>t</w:t>
      </w:r>
      <w:r w:rsidRPr="00D3773F">
        <w:t xml:space="preserve"> kan inte förväntas få några direkta effekter på brottsligheten eftersom det handlar om</w:t>
      </w:r>
      <w:r>
        <w:t xml:space="preserve"> i huvudsak</w:t>
      </w:r>
      <w:r w:rsidRPr="00D3773F">
        <w:t xml:space="preserve"> en administrativ reform. </w:t>
      </w:r>
      <w:r>
        <w:t>Det innebär dock att Säkerhetspolisen i vissa fall kan utbyta information på ett effektivare sätt, vilket kan få positiva effekter på det brottsförebyggande arbetet.</w:t>
      </w:r>
    </w:p>
    <w:p w14:paraId="700C505F" w14:textId="77777777" w:rsidR="000E3A6B" w:rsidRDefault="000E3A6B" w:rsidP="000E3A6B">
      <w:pPr>
        <w:pStyle w:val="Rubrik5utannumrering"/>
      </w:pPr>
      <w:r>
        <w:t>Förslaget förväntas inte få några konsekvenser i övrigt</w:t>
      </w:r>
    </w:p>
    <w:p w14:paraId="23744646" w14:textId="77777777" w:rsidR="000E3A6B" w:rsidRPr="00C854E0" w:rsidRDefault="000E3A6B" w:rsidP="000E3A6B">
      <w:pPr>
        <w:pStyle w:val="Brdtext"/>
        <w:sectPr w:rsidR="000E3A6B" w:rsidRPr="00C854E0" w:rsidSect="00155500">
          <w:headerReference w:type="even" r:id="rId112"/>
          <w:headerReference w:type="default" r:id="rId113"/>
          <w:footerReference w:type="even" r:id="rId114"/>
          <w:footerReference w:type="default" r:id="rId115"/>
          <w:footerReference w:type="first" r:id="rId116"/>
          <w:type w:val="continuous"/>
          <w:pgSz w:w="9356" w:h="13721" w:code="9"/>
          <w:pgMar w:top="794" w:right="2438" w:bottom="1191" w:left="1021" w:header="0" w:footer="709" w:gutter="0"/>
          <w:cols w:space="708"/>
          <w:docGrid w:linePitch="360"/>
        </w:sectPr>
      </w:pPr>
      <w:r>
        <w:t xml:space="preserve">Förslaget förväntas inte få </w:t>
      </w:r>
      <w:r w:rsidRPr="00C854E0">
        <w:t>några konsekvenser för jämställdheten</w:t>
      </w:r>
      <w:r>
        <w:t>, det kommunala självstyret eller miljön.</w:t>
      </w:r>
      <w:r w:rsidRPr="00C854E0">
        <w:t xml:space="preserve"> </w:t>
      </w:r>
      <w:r>
        <w:t xml:space="preserve"> </w:t>
      </w:r>
    </w:p>
    <w:p w14:paraId="3EB8A55A" w14:textId="77777777" w:rsidR="000E3A6B" w:rsidRDefault="000E3A6B" w:rsidP="000E3A6B">
      <w:pPr>
        <w:pStyle w:val="Rubrik1"/>
        <w:spacing w:before="0"/>
      </w:pPr>
      <w:bookmarkStart w:id="470" w:name="_Toc9328432"/>
      <w:bookmarkStart w:id="471" w:name="_Toc17451502"/>
      <w:r>
        <w:t>Författningskommentar</w:t>
      </w:r>
      <w:bookmarkEnd w:id="470"/>
      <w:bookmarkEnd w:id="471"/>
    </w:p>
    <w:p w14:paraId="4CAC30D5" w14:textId="77777777" w:rsidR="000E3A6B" w:rsidRPr="00080D18" w:rsidRDefault="000E3A6B" w:rsidP="000E3A6B">
      <w:pPr>
        <w:pStyle w:val="Rubrik2"/>
        <w:spacing w:before="0"/>
      </w:pPr>
      <w:bookmarkStart w:id="472" w:name="_Toc493598119"/>
      <w:bookmarkStart w:id="473" w:name="_Toc9328433"/>
      <w:bookmarkStart w:id="474" w:name="_Toc17451503"/>
      <w:r w:rsidRPr="00080D18">
        <w:t xml:space="preserve">Förslaget till </w:t>
      </w:r>
      <w:bookmarkEnd w:id="472"/>
      <w:r w:rsidRPr="00080D18">
        <w:t>lag om Säkerhetspolisens behandling av personuppgifter</w:t>
      </w:r>
      <w:bookmarkEnd w:id="473"/>
      <w:bookmarkEnd w:id="474"/>
    </w:p>
    <w:p w14:paraId="04DA2BA2" w14:textId="77777777" w:rsidR="000E3A6B" w:rsidRDefault="000E3A6B" w:rsidP="000E3A6B">
      <w:pPr>
        <w:pStyle w:val="Rubrik3utannumrering"/>
        <w:spacing w:before="0"/>
      </w:pPr>
      <w:r>
        <w:t>1</w:t>
      </w:r>
      <w:r w:rsidRPr="00976C9C">
        <w:t xml:space="preserve"> </w:t>
      </w:r>
      <w:r>
        <w:t>kap. Allmänna bestämmelser</w:t>
      </w:r>
    </w:p>
    <w:p w14:paraId="40C88792" w14:textId="77777777" w:rsidR="000E3A6B" w:rsidRDefault="000E3A6B" w:rsidP="000E3A6B">
      <w:pPr>
        <w:pStyle w:val="Rubrik4utannumrering"/>
        <w:spacing w:before="0"/>
      </w:pPr>
      <w:r>
        <w:t>Syftet med lagen</w:t>
      </w:r>
    </w:p>
    <w:p w14:paraId="6805BBD6" w14:textId="77777777" w:rsidR="000E3A6B" w:rsidRPr="008736CC" w:rsidRDefault="000E3A6B" w:rsidP="000E3A6B">
      <w:pPr>
        <w:pStyle w:val="Rubrik5utannumrering"/>
        <w:spacing w:before="0"/>
      </w:pPr>
      <w:r w:rsidRPr="008736CC">
        <w:t>1 §</w:t>
      </w:r>
    </w:p>
    <w:p w14:paraId="3F03EBBD" w14:textId="77777777" w:rsidR="000E3A6B" w:rsidRDefault="000E3A6B" w:rsidP="000E3A6B">
      <w:pPr>
        <w:pStyle w:val="Brdtext"/>
      </w:pPr>
      <w:r>
        <w:t xml:space="preserve">Paragrafen reglerar det övergripande syftet med lagen. Övervägandena finns </w:t>
      </w:r>
      <w:r w:rsidRPr="004B34FA">
        <w:t xml:space="preserve">i </w:t>
      </w:r>
      <w:r w:rsidRPr="00C269FF">
        <w:t>avsnitt </w:t>
      </w:r>
      <w:r>
        <w:t xml:space="preserve">7.2. </w:t>
      </w:r>
    </w:p>
    <w:p w14:paraId="14779A30" w14:textId="77777777" w:rsidR="000E3A6B" w:rsidRDefault="000E3A6B" w:rsidP="000E3A6B">
      <w:pPr>
        <w:pStyle w:val="Brdtextmedindrag"/>
      </w:pPr>
      <w:r>
        <w:t>Lagens s</w:t>
      </w:r>
      <w:r w:rsidRPr="00E15F24">
        <w:t xml:space="preserve">yfte är dubbelt. Det ena syftet är att skydda fysiska personers grundläggande rättigheter och friheter </w:t>
      </w:r>
      <w:r>
        <w:t>i samband med behandling av per</w:t>
      </w:r>
      <w:r w:rsidRPr="00E15F24">
        <w:t>sonuppgifter. Det andr</w:t>
      </w:r>
      <w:r>
        <w:t>a syftet är att säkerställa att Säkerhetspolisen kan behandla och utbyta personuppgifter på ett ändamålsenligt sätt vid brottsbekämpning och lag</w:t>
      </w:r>
      <w:r w:rsidRPr="00E15F24">
        <w:t>föring</w:t>
      </w:r>
      <w:r>
        <w:t>.</w:t>
      </w:r>
      <w:r w:rsidRPr="00E15F24">
        <w:t xml:space="preserve"> Det gäller både nationellt och internationellt informationsutbyte.</w:t>
      </w:r>
      <w:r>
        <w:t xml:space="preserve"> </w:t>
      </w:r>
    </w:p>
    <w:p w14:paraId="4B62E5D3" w14:textId="77777777" w:rsidR="000E3A6B" w:rsidRDefault="000E3A6B" w:rsidP="000E3A6B">
      <w:pPr>
        <w:pStyle w:val="Rubrik4utannumrering"/>
      </w:pPr>
      <w:r>
        <w:t>Lagens tillämpningsområde</w:t>
      </w:r>
    </w:p>
    <w:p w14:paraId="2C17A6F2" w14:textId="77777777" w:rsidR="000E3A6B" w:rsidRPr="008736CC" w:rsidRDefault="000E3A6B" w:rsidP="000E3A6B">
      <w:pPr>
        <w:pStyle w:val="Rubrik5utannumrering"/>
        <w:spacing w:before="0"/>
      </w:pPr>
      <w:r>
        <w:t>2 §</w:t>
      </w:r>
    </w:p>
    <w:p w14:paraId="226C5CD8" w14:textId="77777777" w:rsidR="000E3A6B" w:rsidRDefault="000E3A6B" w:rsidP="000E3A6B">
      <w:pPr>
        <w:pStyle w:val="Brdtext"/>
      </w:pPr>
      <w:r>
        <w:t xml:space="preserve">I paragrafen anges lagens tillämpningsområde. Övervägandena finns </w:t>
      </w:r>
      <w:r w:rsidRPr="004B34FA">
        <w:t xml:space="preserve">i </w:t>
      </w:r>
      <w:r>
        <w:t>avsnitt 7.3 och 7.4.</w:t>
      </w:r>
    </w:p>
    <w:p w14:paraId="32329686" w14:textId="54480685" w:rsidR="000E3A6B" w:rsidRDefault="000E3A6B" w:rsidP="000E3A6B">
      <w:pPr>
        <w:pStyle w:val="Brdtextmedindrag"/>
      </w:pPr>
      <w:r w:rsidRPr="00197332">
        <w:t xml:space="preserve">I </w:t>
      </w:r>
      <w:r w:rsidRPr="00197332">
        <w:rPr>
          <w:i/>
        </w:rPr>
        <w:t>första stycket</w:t>
      </w:r>
      <w:r w:rsidRPr="00197332">
        <w:t xml:space="preserve"> anges att lagen gäller vid behandling av personuppgifter som rör nationell säkerhet i Säkerhetspolisens brottsbekämpande och lagförande verksamhet.</w:t>
      </w:r>
      <w:r>
        <w:t xml:space="preserve"> </w:t>
      </w:r>
      <w:r w:rsidRPr="00386AC4">
        <w:t xml:space="preserve">Vad som är en personuppgift och behandling av personuppgifter </w:t>
      </w:r>
      <w:r>
        <w:t>definieras</w:t>
      </w:r>
      <w:r w:rsidRPr="004B34FA">
        <w:t xml:space="preserve"> i </w:t>
      </w:r>
      <w:r>
        <w:t>5</w:t>
      </w:r>
      <w:r w:rsidRPr="004B34FA">
        <w:t> §.</w:t>
      </w:r>
    </w:p>
    <w:p w14:paraId="59C5542A" w14:textId="77777777" w:rsidR="000E3A6B" w:rsidRPr="004B34FA" w:rsidRDefault="000E3A6B" w:rsidP="000E3A6B">
      <w:pPr>
        <w:pStyle w:val="Brdtextmedindrag"/>
      </w:pPr>
      <w:r w:rsidRPr="004B34FA">
        <w:t>Lagen gäller endast vid behandling av personuppgifter som rör nationell säkerhet. Nationell säkerhet behöver inte avse enbart Sveriges säkerhet. En fråga som rör nationell säkerhet i något av våra grannländer kan t.ex. vara av den karaktären att den även indirekt berör Sveriges nationella</w:t>
      </w:r>
      <w:r>
        <w:t xml:space="preserve"> säkerhet, exempelvis vid gräns</w:t>
      </w:r>
      <w:r w:rsidRPr="004B34FA">
        <w:t>överskridande terrorism.</w:t>
      </w:r>
    </w:p>
    <w:p w14:paraId="023AC606" w14:textId="77777777" w:rsidR="000E3A6B" w:rsidRDefault="000E3A6B" w:rsidP="000E3A6B">
      <w:pPr>
        <w:pStyle w:val="Brdtextmedindrag"/>
      </w:pPr>
      <w:r>
        <w:t xml:space="preserve">I Säkerhetspolisens brottsbekämpande och lagförande verksamhet ingår att förebygga, förhindra och upptäcka brottslig verksamhet och att utreda och beivra, dvs. lagföra, vissa typer av brott. </w:t>
      </w:r>
      <w:r w:rsidRPr="00394DC0">
        <w:t>Behandling av personuppgifter i intern och administrativ verksamhet ligger utanför lagens tillämpningsområde.</w:t>
      </w:r>
    </w:p>
    <w:p w14:paraId="23CB83D6" w14:textId="77777777" w:rsidR="000E3A6B" w:rsidRDefault="000E3A6B" w:rsidP="000E3A6B">
      <w:pPr>
        <w:pStyle w:val="Brdtextmedindrag"/>
      </w:pPr>
      <w:r>
        <w:t xml:space="preserve">Av </w:t>
      </w:r>
      <w:r w:rsidRPr="00F40A29">
        <w:rPr>
          <w:i/>
        </w:rPr>
        <w:t>andra stycket</w:t>
      </w:r>
      <w:r>
        <w:t xml:space="preserve"> framgår att lagen gäller vid Polismyndighetens behandling av personuppgifter när myndigheten har </w:t>
      </w:r>
      <w:r w:rsidRPr="00C57059">
        <w:t xml:space="preserve">övertagit en arbetsuppgift som rör nationell säkerhet från Säkerhetspolisen. Det innebär att </w:t>
      </w:r>
      <w:r>
        <w:t>det</w:t>
      </w:r>
      <w:r w:rsidRPr="00C57059">
        <w:t xml:space="preserve"> som sägs i lagen om Säker</w:t>
      </w:r>
      <w:r w:rsidRPr="00C57059">
        <w:softHyphen/>
        <w:t xml:space="preserve">hetspolisen då </w:t>
      </w:r>
      <w:r>
        <w:t>i stället</w:t>
      </w:r>
      <w:r w:rsidRPr="00C57059">
        <w:t xml:space="preserve"> gäller Polismyndigheten. </w:t>
      </w:r>
      <w:r>
        <w:t xml:space="preserve">Bestämmelsen blir tillämplig när Säkerhetspolisen har lämnat över en arbetsuppgift som rör nationell säkerhet till Polismyndigheten enligt 15 § </w:t>
      </w:r>
      <w:r w:rsidRPr="00F9527C">
        <w:t>förordningen (2014:1103) med instruktion för Säkerhetspolisen</w:t>
      </w:r>
      <w:r>
        <w:t xml:space="preserve"> eller när Säkerhetspolisen begärt bistånd av Polismyndigheten med stöd av 28 </w:t>
      </w:r>
      <w:r w:rsidRPr="00F9527C">
        <w:t>§ förordningen (2014:1102) med instruktion för Polismyndigheten</w:t>
      </w:r>
      <w:r>
        <w:t>.</w:t>
      </w:r>
    </w:p>
    <w:p w14:paraId="518D704D" w14:textId="77777777" w:rsidR="000E3A6B" w:rsidRDefault="000E3A6B" w:rsidP="000E3A6B">
      <w:pPr>
        <w:pStyle w:val="Rubrik5utannumrering"/>
      </w:pPr>
      <w:r w:rsidRPr="00FC51DD">
        <w:t>3 §</w:t>
      </w:r>
    </w:p>
    <w:p w14:paraId="3A1A165C" w14:textId="77777777" w:rsidR="000E3A6B" w:rsidRDefault="000E3A6B" w:rsidP="000E3A6B">
      <w:pPr>
        <w:pStyle w:val="Brdtextmedindrag"/>
        <w:ind w:firstLine="0"/>
      </w:pPr>
      <w:r>
        <w:t xml:space="preserve">Paragrafen begränsar lagens tillämpningsområde huvudsakligen till helt eller delvis automatiserad behandling av personuppgifter, men även viss manuell behandling omfattas. Övervägandena finns i </w:t>
      </w:r>
      <w:r w:rsidRPr="008243A8">
        <w:t xml:space="preserve">avsnitt </w:t>
      </w:r>
      <w:r>
        <w:t xml:space="preserve">7.3. </w:t>
      </w:r>
    </w:p>
    <w:p w14:paraId="15D89FD7" w14:textId="77777777" w:rsidR="000E3A6B" w:rsidRDefault="000E3A6B" w:rsidP="000E3A6B">
      <w:pPr>
        <w:pStyle w:val="Brdtextmedindrag"/>
      </w:pPr>
      <w:r>
        <w:t>För att lagen ska vara tillämplig krävs att behandlingen är helt eller delvis automatiserad eller att personuppgifterna ingår i eller är avsedda att ingå i en strukturerad samling av personuppgifter som är tillgänglig för sökning eller sammanställning enligt särskilda kriterier. När det gäller automatiserad behandling krävs det inte att de hanterade personupp</w:t>
      </w:r>
      <w:r>
        <w:softHyphen/>
        <w:t xml:space="preserve">gifterna finns i något som kan karaktäriseras som ett register eller att de annars är ordnade på visst sätt. Även behandling av enstaka personuppgifter, t.ex. namn, i löpande text omfattas således av lagens tillämpningsområde. Helt manuell behandling av personuppgifter som inte ingår i någon samling och inte heller är avsedda att ingå i en sådan, exempelvis handskrivna minnesanteckningar, ligger däremot utanför </w:t>
      </w:r>
    </w:p>
    <w:p w14:paraId="3278BB78" w14:textId="77777777" w:rsidR="000E3A6B" w:rsidRDefault="000E3A6B" w:rsidP="000E3A6B">
      <w:pPr>
        <w:pStyle w:val="Brdtextmedindrag"/>
        <w:ind w:firstLine="0"/>
      </w:pPr>
      <w:r>
        <w:t>tillämpningsområdet.</w:t>
      </w:r>
    </w:p>
    <w:p w14:paraId="5CBCC58E" w14:textId="77777777" w:rsidR="000E3A6B" w:rsidRDefault="000E3A6B" w:rsidP="000E3A6B">
      <w:pPr>
        <w:pStyle w:val="Rubrik4utannumrering"/>
      </w:pPr>
      <w:r>
        <w:t>Avvikande bestämmelser i annan författning</w:t>
      </w:r>
    </w:p>
    <w:p w14:paraId="50F3C60E" w14:textId="77777777" w:rsidR="000E3A6B" w:rsidRDefault="000E3A6B" w:rsidP="000E3A6B">
      <w:pPr>
        <w:pStyle w:val="Rubrik5utannumrering"/>
        <w:spacing w:before="0"/>
      </w:pPr>
      <w:r>
        <w:t>4 §</w:t>
      </w:r>
    </w:p>
    <w:p w14:paraId="3301EF63" w14:textId="77777777" w:rsidR="000E3A6B" w:rsidRDefault="000E3A6B" w:rsidP="000E3A6B">
      <w:pPr>
        <w:pStyle w:val="Brdtext"/>
      </w:pPr>
      <w:r>
        <w:t xml:space="preserve">Paragrafen reglerar lagens förhållande till avvikande bestämmelser i en annan lag eller en förordning. Övervägandena finns </w:t>
      </w:r>
      <w:r w:rsidRPr="004B34FA">
        <w:t>i</w:t>
      </w:r>
      <w:r>
        <w:t xml:space="preserve"> avsnitt 7.6.</w:t>
      </w:r>
    </w:p>
    <w:p w14:paraId="6C497CCF" w14:textId="77777777" w:rsidR="000E3A6B" w:rsidRDefault="000E3A6B" w:rsidP="000E3A6B">
      <w:pPr>
        <w:pStyle w:val="Brdtextmedindrag"/>
      </w:pPr>
      <w:r>
        <w:t xml:space="preserve">Lagen är subsidiär till annan lagstiftning. Det innebär att om det finns avvikande bestämmelser i t.ex. rättegångsbalken eller lagen (2017:496) om internationellt polisiärt samarbete, gäller de i stället för bestämmelserna i lagen. </w:t>
      </w:r>
    </w:p>
    <w:p w14:paraId="61B0029C" w14:textId="77777777" w:rsidR="000E3A6B" w:rsidRDefault="000E3A6B" w:rsidP="000E3A6B">
      <w:pPr>
        <w:pStyle w:val="Rubrik4utannumrering"/>
      </w:pPr>
      <w:r>
        <w:t>Definitioner</w:t>
      </w:r>
    </w:p>
    <w:p w14:paraId="48CF3F83" w14:textId="32311EB7" w:rsidR="000E3A6B" w:rsidRDefault="000E3A6B" w:rsidP="000E3A6B">
      <w:pPr>
        <w:pStyle w:val="Rubrik5utannumrering"/>
        <w:spacing w:before="0"/>
      </w:pPr>
      <w:r>
        <w:t>5 §</w:t>
      </w:r>
    </w:p>
    <w:p w14:paraId="000A7B6E" w14:textId="77777777" w:rsidR="000E3A6B" w:rsidRDefault="000E3A6B" w:rsidP="000E3A6B">
      <w:pPr>
        <w:pStyle w:val="Brdtext"/>
      </w:pPr>
      <w:r>
        <w:t xml:space="preserve">I paragrafen definieras olika uttryck som används i lagen. </w:t>
      </w:r>
    </w:p>
    <w:p w14:paraId="2D2DD080" w14:textId="77777777" w:rsidR="000E3A6B" w:rsidRPr="0046767F" w:rsidRDefault="000E3A6B" w:rsidP="000E3A6B">
      <w:pPr>
        <w:keepNext/>
        <w:tabs>
          <w:tab w:val="left" w:pos="907"/>
        </w:tabs>
        <w:spacing w:before="240" w:after="80" w:line="210" w:lineRule="exact"/>
        <w:rPr>
          <w:rFonts w:ascii="Times New Roman" w:eastAsiaTheme="minorHAnsi" w:hAnsi="Times New Roman" w:cstheme="minorBidi"/>
          <w:i/>
          <w:sz w:val="20"/>
          <w:szCs w:val="22"/>
        </w:rPr>
      </w:pPr>
      <w:r w:rsidRPr="0046767F">
        <w:rPr>
          <w:rFonts w:ascii="Times New Roman" w:eastAsiaTheme="minorHAnsi" w:hAnsi="Times New Roman" w:cstheme="minorBidi"/>
          <w:i/>
          <w:sz w:val="20"/>
          <w:szCs w:val="22"/>
        </w:rPr>
        <w:t>Behandling av personuppgifter</w:t>
      </w:r>
    </w:p>
    <w:p w14:paraId="51A4986A" w14:textId="77777777" w:rsidR="000E3A6B" w:rsidRPr="00386AC4" w:rsidRDefault="000E3A6B" w:rsidP="000E3A6B">
      <w:pPr>
        <w:pStyle w:val="Brdtext"/>
      </w:pPr>
      <w:r w:rsidRPr="00386AC4">
        <w:t>Uttrycket</w:t>
      </w:r>
      <w:r>
        <w:t xml:space="preserve"> behandling av personuppgifter</w:t>
      </w:r>
      <w:r w:rsidRPr="00386AC4">
        <w:t xml:space="preserve"> omfattar alla åtgärder som vidtas med sådana uppgifter. Så snart personuppgifter hanteras på något sätt är det fråga om behandling som omfattas av lagens bestämmelser, om den är helt eller delvis automatiserad eller avser manuell behandling i en strukturerad samling av personuppgifter. Uppräkningen i definitionen av o</w:t>
      </w:r>
      <w:r>
        <w:t>lika sätt att hantera personupp</w:t>
      </w:r>
      <w:r w:rsidRPr="00386AC4">
        <w:t>gifter är således inte uttömmande.</w:t>
      </w:r>
      <w:r>
        <w:t xml:space="preserve"> Uttrycket behandlas i avsnitt 7.7.</w:t>
      </w:r>
      <w:r w:rsidRPr="00B8456E">
        <w:t xml:space="preserve"> </w:t>
      </w:r>
    </w:p>
    <w:p w14:paraId="327800C9" w14:textId="77777777" w:rsidR="000E3A6B" w:rsidRPr="0046767F" w:rsidRDefault="000E3A6B" w:rsidP="000E3A6B">
      <w:pPr>
        <w:keepNext/>
        <w:tabs>
          <w:tab w:val="left" w:pos="907"/>
        </w:tabs>
        <w:spacing w:before="240" w:after="80" w:line="210" w:lineRule="exact"/>
        <w:rPr>
          <w:rFonts w:ascii="Times New Roman" w:eastAsiaTheme="minorHAnsi" w:hAnsi="Times New Roman" w:cstheme="minorBidi"/>
          <w:i/>
          <w:sz w:val="20"/>
          <w:szCs w:val="22"/>
        </w:rPr>
      </w:pPr>
      <w:r w:rsidRPr="0046767F">
        <w:rPr>
          <w:rFonts w:ascii="Times New Roman" w:eastAsiaTheme="minorHAnsi" w:hAnsi="Times New Roman" w:cstheme="minorBidi"/>
          <w:i/>
          <w:sz w:val="20"/>
          <w:szCs w:val="22"/>
        </w:rPr>
        <w:t>Biometriska uppgifter</w:t>
      </w:r>
    </w:p>
    <w:p w14:paraId="40C2F689" w14:textId="77777777" w:rsidR="000E3A6B" w:rsidRPr="003952BE" w:rsidRDefault="000E3A6B" w:rsidP="000E3A6B">
      <w:pPr>
        <w:pStyle w:val="Brdtext"/>
      </w:pPr>
      <w:r w:rsidRPr="00386AC4">
        <w:t>Biometri är ett samlingsnamn för sådan automatiserad teknik som syftar till att identifiera en person eller avgöra om en påstådd identitet är riktig. Den baseras på fysiska karaktärsdrag hos den som ska identifieras. Mönster av fingeravtryck, ansiktsgeometri, ögats iris, regnbågshinna och näthinna, röst, hand, blodkärl, dna eller gång är exempel på områden där sådan teknik kan användas. Gemensamt för teknikerna är att</w:t>
      </w:r>
      <w:r>
        <w:t xml:space="preserve"> kroppen mäts elektroniskt. Bio</w:t>
      </w:r>
      <w:r w:rsidRPr="00386AC4">
        <w:t>metriska uppgifter är den informat</w:t>
      </w:r>
      <w:r>
        <w:t>ion som kan tas fram ur ett bio</w:t>
      </w:r>
      <w:r w:rsidRPr="00386AC4">
        <w:t xml:space="preserve">metriskt underlag. Uppgifterna kan användas för att skapa en referensmall eller för att jämföra med tidigare lagrade referensmallar i syfte att kontrollera en persons </w:t>
      </w:r>
      <w:r w:rsidRPr="003952BE">
        <w:t>identitet. Fingeravtryck är en vanlig form av biometrisk uppgift. Personuppgifter, t.ex. fingeravtryck, som förekommer i ett utlåtande som baseras på en teknisk bearbetning av biometriska uppgifter utgör däremot inte biometriska uppgifter.</w:t>
      </w:r>
    </w:p>
    <w:p w14:paraId="1278C59B" w14:textId="77777777" w:rsidR="000E3A6B" w:rsidRPr="00386AC4" w:rsidRDefault="000E3A6B" w:rsidP="000E3A6B">
      <w:pPr>
        <w:pStyle w:val="Brdtextmedindrag"/>
      </w:pPr>
      <w:r w:rsidRPr="003952BE">
        <w:t>Biometriska uppgifter i form av</w:t>
      </w:r>
      <w:r w:rsidRPr="00386AC4">
        <w:t xml:space="preserve"> fingeravtryck kan framgå av ett spår som påträffas vid utredning av ett brott. Även analys av spåren omfattas av definitionen, trots att de vid den tidpunkten inte går att härleda till en identifierad p</w:t>
      </w:r>
      <w:r>
        <w:t>erson. Dna-spår behandlas i kom</w:t>
      </w:r>
      <w:r w:rsidRPr="00386AC4">
        <w:t>mentaren till uttrycket genetiska uppgifter.</w:t>
      </w:r>
    </w:p>
    <w:p w14:paraId="3E418B00" w14:textId="77777777" w:rsidR="000E3A6B" w:rsidRPr="00386AC4" w:rsidRDefault="000E3A6B" w:rsidP="000E3A6B">
      <w:pPr>
        <w:pStyle w:val="Brdtextmedindrag"/>
      </w:pPr>
      <w:r w:rsidRPr="009931B2">
        <w:t xml:space="preserve">Av </w:t>
      </w:r>
      <w:r w:rsidRPr="009B4744">
        <w:t>2 kap. 10 §</w:t>
      </w:r>
      <w:r w:rsidRPr="009931B2">
        <w:t xml:space="preserve"> framgår att biometriska uppgifter som används i syfte att identifiera</w:t>
      </w:r>
      <w:r w:rsidRPr="00386AC4">
        <w:t xml:space="preserve"> en person är känsliga personuppgifter som bara får behandlas </w:t>
      </w:r>
      <w:r>
        <w:t>om det är absolut nödvändigt</w:t>
      </w:r>
      <w:r w:rsidRPr="00386AC4">
        <w:t>.</w:t>
      </w:r>
    </w:p>
    <w:p w14:paraId="737E419C" w14:textId="77777777" w:rsidR="000E3A6B" w:rsidRPr="00386AC4" w:rsidRDefault="000E3A6B" w:rsidP="000E3A6B">
      <w:pPr>
        <w:pStyle w:val="Brdtextmedindrag"/>
      </w:pPr>
      <w:r w:rsidRPr="00386AC4">
        <w:t xml:space="preserve">Fotografier och filmer som inte bearbetas tekniskt </w:t>
      </w:r>
      <w:r>
        <w:t>i syfte att åstadkomma unik identifiering</w:t>
      </w:r>
      <w:r w:rsidRPr="00386AC4">
        <w:t xml:space="preserve"> faller utanför definitionen. </w:t>
      </w:r>
      <w:r>
        <w:t xml:space="preserve">Bearbetning av bilder av personer för att förbättra bildkvaliteten, förstärka detaljer och liknande omfattas alltså inte. </w:t>
      </w:r>
      <w:r w:rsidRPr="00386AC4">
        <w:t xml:space="preserve">Om </w:t>
      </w:r>
      <w:r>
        <w:t>bilder</w:t>
      </w:r>
      <w:r w:rsidRPr="00386AC4">
        <w:t xml:space="preserve"> däremot bear</w:t>
      </w:r>
      <w:r>
        <w:softHyphen/>
      </w:r>
      <w:r w:rsidRPr="00386AC4">
        <w:t xml:space="preserve">betas i exempelvis ett ansiktsigenkänningsprogram </w:t>
      </w:r>
      <w:r>
        <w:t>i syfte</w:t>
      </w:r>
      <w:r w:rsidRPr="00386AC4">
        <w:t xml:space="preserve"> att identifiera personer omfattas de av definitionen. Att fotografier kan omfattas av regleringen av känsliga personuppgifter på andra grunder behandlas i kommentaren </w:t>
      </w:r>
      <w:r w:rsidRPr="009931B2">
        <w:t xml:space="preserve">till </w:t>
      </w:r>
      <w:r w:rsidRPr="00AB50DC">
        <w:t>2 kap. 9 §.</w:t>
      </w:r>
      <w:r>
        <w:t xml:space="preserve"> Uttrycket behandlas i avsnitt </w:t>
      </w:r>
      <w:r w:rsidRPr="00AB50DC">
        <w:t>7.7.</w:t>
      </w:r>
    </w:p>
    <w:p w14:paraId="4DA7E9DE" w14:textId="77777777" w:rsidR="000E3A6B" w:rsidRPr="0046767F" w:rsidRDefault="000E3A6B" w:rsidP="000E3A6B">
      <w:pPr>
        <w:keepNext/>
        <w:tabs>
          <w:tab w:val="left" w:pos="907"/>
        </w:tabs>
        <w:spacing w:before="240" w:after="80" w:line="210" w:lineRule="exact"/>
        <w:rPr>
          <w:rFonts w:ascii="Times New Roman" w:eastAsiaTheme="minorHAnsi" w:hAnsi="Times New Roman" w:cstheme="minorBidi"/>
          <w:i/>
          <w:sz w:val="20"/>
          <w:szCs w:val="22"/>
        </w:rPr>
      </w:pPr>
      <w:r w:rsidRPr="0046767F">
        <w:rPr>
          <w:rFonts w:ascii="Times New Roman" w:eastAsiaTheme="minorHAnsi" w:hAnsi="Times New Roman" w:cstheme="minorBidi"/>
          <w:i/>
          <w:sz w:val="20"/>
          <w:szCs w:val="22"/>
        </w:rPr>
        <w:t>Dataskyddsombud</w:t>
      </w:r>
    </w:p>
    <w:p w14:paraId="3DC3CE94" w14:textId="77777777" w:rsidR="000E3A6B" w:rsidRPr="00FF3844" w:rsidRDefault="000E3A6B" w:rsidP="000E3A6B">
      <w:pPr>
        <w:pStyle w:val="Brdtext"/>
      </w:pPr>
      <w:r w:rsidRPr="00386AC4">
        <w:t>Ett dataskyddsombud är en fysisk</w:t>
      </w:r>
      <w:r>
        <w:t xml:space="preserve"> </w:t>
      </w:r>
      <w:r w:rsidRPr="00386AC4">
        <w:t xml:space="preserve">person som utses av den personuppgiftsansvarige </w:t>
      </w:r>
      <w:r>
        <w:t xml:space="preserve">för </w:t>
      </w:r>
      <w:r w:rsidRPr="00386AC4">
        <w:t xml:space="preserve">att </w:t>
      </w:r>
      <w:r>
        <w:t xml:space="preserve">självständigt kontrollera </w:t>
      </w:r>
      <w:r w:rsidRPr="00386AC4">
        <w:t>att person</w:t>
      </w:r>
      <w:r>
        <w:softHyphen/>
      </w:r>
      <w:r w:rsidRPr="00386AC4">
        <w:t xml:space="preserve">uppgifter </w:t>
      </w:r>
      <w:r>
        <w:t>behandlas</w:t>
      </w:r>
      <w:r w:rsidRPr="00386AC4">
        <w:t xml:space="preserve"> författningsenligt och på ett korrekt sätt</w:t>
      </w:r>
      <w:r>
        <w:t xml:space="preserve"> enligt vad som närmare anges i lagen</w:t>
      </w:r>
      <w:r w:rsidRPr="00386AC4">
        <w:t>.</w:t>
      </w:r>
      <w:r>
        <w:t xml:space="preserve"> Ett dataskyddsombud ska enligt lagen vara anställd hos Säkerhetspolisen, se 5 kap. 9 §.</w:t>
      </w:r>
      <w:r w:rsidRPr="00386AC4">
        <w:t xml:space="preserve"> Kravet på självständighet innebär att dataskyddsombud ska kunna utföra sina arbetsuppgifter på ett oberoende sätt. Ombuden förutsätts framför allt ha goda kunskaper om </w:t>
      </w:r>
      <w:r>
        <w:t>reglerna</w:t>
      </w:r>
      <w:r w:rsidRPr="00386AC4">
        <w:t xml:space="preserve"> om personuppgiftsbehandling. Ombuden bör också ha sådan ställning i organisationen att deras synpunkter och råd tas på allvar.</w:t>
      </w:r>
      <w:r w:rsidRPr="004819C7">
        <w:t xml:space="preserve"> </w:t>
      </w:r>
      <w:r w:rsidRPr="009931B2">
        <w:t xml:space="preserve">Dataskyddsombudens uppgifter regleras i </w:t>
      </w:r>
      <w:r>
        <w:t>5</w:t>
      </w:r>
      <w:r w:rsidRPr="002238ED">
        <w:t> kap. 10 §.</w:t>
      </w:r>
      <w:r>
        <w:t xml:space="preserve"> </w:t>
      </w:r>
      <w:r w:rsidRPr="00386AC4">
        <w:t xml:space="preserve">Uttrycket behandlas </w:t>
      </w:r>
      <w:r w:rsidRPr="009931B2">
        <w:t xml:space="preserve">i </w:t>
      </w:r>
      <w:r w:rsidRPr="002238ED">
        <w:t>avsnitt 1</w:t>
      </w:r>
      <w:r>
        <w:t>3</w:t>
      </w:r>
      <w:r w:rsidRPr="002238ED">
        <w:t>.3.1.</w:t>
      </w:r>
    </w:p>
    <w:p w14:paraId="1BD8D0F2" w14:textId="77777777" w:rsidR="000E3A6B" w:rsidRPr="0046767F" w:rsidRDefault="000E3A6B" w:rsidP="000E3A6B">
      <w:pPr>
        <w:keepNext/>
        <w:tabs>
          <w:tab w:val="left" w:pos="907"/>
        </w:tabs>
        <w:spacing w:before="240" w:after="80" w:line="210" w:lineRule="exact"/>
        <w:rPr>
          <w:rFonts w:ascii="Times New Roman" w:eastAsiaTheme="minorHAnsi" w:hAnsi="Times New Roman" w:cstheme="minorBidi"/>
          <w:i/>
          <w:sz w:val="20"/>
          <w:szCs w:val="22"/>
        </w:rPr>
      </w:pPr>
      <w:r w:rsidRPr="0046767F">
        <w:rPr>
          <w:rFonts w:ascii="Times New Roman" w:eastAsiaTheme="minorHAnsi" w:hAnsi="Times New Roman" w:cstheme="minorBidi"/>
          <w:i/>
          <w:sz w:val="20"/>
          <w:szCs w:val="22"/>
        </w:rPr>
        <w:t>Genetiska uppgifter</w:t>
      </w:r>
    </w:p>
    <w:p w14:paraId="67D48AD6" w14:textId="77777777" w:rsidR="000E3A6B" w:rsidRPr="00386AC4" w:rsidRDefault="000E3A6B" w:rsidP="000E3A6B">
      <w:pPr>
        <w:pStyle w:val="Brdtext"/>
      </w:pPr>
      <w:r w:rsidRPr="00386AC4">
        <w:t xml:space="preserve">All information som rör </w:t>
      </w:r>
      <w:r>
        <w:t xml:space="preserve">en persons </w:t>
      </w:r>
      <w:r w:rsidRPr="00386AC4">
        <w:t xml:space="preserve">nedärvda eller förvärvade genetiska kännetecken och som kan tas fram ur ett spår från t.ex. en brottsplats eller ett prov från människokroppen omfattas av definitionen. </w:t>
      </w:r>
    </w:p>
    <w:p w14:paraId="5FDF130D" w14:textId="77777777" w:rsidR="000E3A6B" w:rsidRPr="00386AC4" w:rsidRDefault="000E3A6B" w:rsidP="000E3A6B">
      <w:pPr>
        <w:pStyle w:val="Brdtextmedindrag"/>
      </w:pPr>
      <w:r w:rsidRPr="00386AC4">
        <w:t>Genetiska uppgifter behandlas vid dna-analyser i forensisk verksamhet för att ta fram dna-profil</w:t>
      </w:r>
      <w:r>
        <w:t>er eller forensiska uppslag. Be</w:t>
      </w:r>
      <w:r w:rsidRPr="00386AC4">
        <w:t>handlingen kan avse genetiska uppgifter från såväl identifierade som oidentifierade personer. Eftersom nedärvda eller förvärvade genetiska kännetecken för en person kan framgå av ett spår som påträffas vid utredning av ett brott, omfattas även analys av spåren av definitionen, trots att de vid den tidpunkten inte går att härleda till en identifier</w:t>
      </w:r>
      <w:r>
        <w:t xml:space="preserve">ad person. Själva dna-profilen </w:t>
      </w:r>
      <w:r w:rsidRPr="00386AC4">
        <w:t>utgör däremot inte en genetis</w:t>
      </w:r>
      <w:r>
        <w:t>k uppgift</w:t>
      </w:r>
      <w:r w:rsidRPr="00386AC4">
        <w:t xml:space="preserve"> eftersom inga nedärvda eller förvärvade genetiska kännetecken kan utläsas ur den.</w:t>
      </w:r>
      <w:r w:rsidRPr="007C4DCE">
        <w:t xml:space="preserve"> </w:t>
      </w:r>
      <w:r>
        <w:t xml:space="preserve">Uttrycket behandlas i </w:t>
      </w:r>
      <w:r w:rsidRPr="007C4DCE">
        <w:t>avsnitt </w:t>
      </w:r>
      <w:r>
        <w:t>7.7</w:t>
      </w:r>
      <w:r w:rsidRPr="004819C7">
        <w:t>.</w:t>
      </w:r>
    </w:p>
    <w:p w14:paraId="0BEAB55D" w14:textId="77777777" w:rsidR="000E3A6B" w:rsidRPr="00386AC4" w:rsidRDefault="000E3A6B" w:rsidP="000E3A6B">
      <w:pPr>
        <w:pStyle w:val="Brdtextmedindrag"/>
      </w:pPr>
      <w:r w:rsidRPr="00386AC4">
        <w:t>I 28 kap. 12–12 b §§ rättegångsbalken finns bestämmelser om provtag</w:t>
      </w:r>
      <w:r>
        <w:softHyphen/>
      </w:r>
      <w:r w:rsidRPr="00386AC4">
        <w:t>ning för dna-analys.</w:t>
      </w:r>
      <w:r>
        <w:t xml:space="preserve"> </w:t>
      </w:r>
      <w:r w:rsidRPr="009931B2">
        <w:t xml:space="preserve">Av </w:t>
      </w:r>
      <w:r w:rsidRPr="007C4DCE">
        <w:t>2 kap. 10 §</w:t>
      </w:r>
      <w:r>
        <w:t xml:space="preserve"> denna lag</w:t>
      </w:r>
      <w:r w:rsidRPr="009931B2">
        <w:t xml:space="preserve"> framgår</w:t>
      </w:r>
      <w:r w:rsidRPr="00386AC4">
        <w:t xml:space="preserve"> att </w:t>
      </w:r>
      <w:r>
        <w:t xml:space="preserve">Säkerhetspolisen inte får behandla </w:t>
      </w:r>
      <w:r w:rsidRPr="00386AC4">
        <w:t>genetiska uppgifter.</w:t>
      </w:r>
      <w:r>
        <w:t xml:space="preserve"> </w:t>
      </w:r>
    </w:p>
    <w:p w14:paraId="463C69E1" w14:textId="77777777" w:rsidR="000E3A6B" w:rsidRPr="0046767F" w:rsidRDefault="000E3A6B" w:rsidP="000E3A6B">
      <w:pPr>
        <w:keepNext/>
        <w:tabs>
          <w:tab w:val="left" w:pos="907"/>
        </w:tabs>
        <w:spacing w:before="240" w:after="80" w:line="210" w:lineRule="exact"/>
        <w:rPr>
          <w:rFonts w:ascii="Times New Roman" w:eastAsiaTheme="minorHAnsi" w:hAnsi="Times New Roman" w:cstheme="minorBidi"/>
          <w:i/>
          <w:sz w:val="20"/>
          <w:szCs w:val="22"/>
        </w:rPr>
      </w:pPr>
      <w:r w:rsidRPr="0046767F">
        <w:rPr>
          <w:rFonts w:ascii="Times New Roman" w:eastAsiaTheme="minorHAnsi" w:hAnsi="Times New Roman" w:cstheme="minorBidi"/>
          <w:i/>
          <w:sz w:val="20"/>
          <w:szCs w:val="22"/>
        </w:rPr>
        <w:t>Internationell organisation</w:t>
      </w:r>
    </w:p>
    <w:p w14:paraId="16B6C651" w14:textId="77777777" w:rsidR="000E3A6B" w:rsidRDefault="000E3A6B" w:rsidP="000E3A6B">
      <w:pPr>
        <w:pStyle w:val="Brdtext"/>
      </w:pPr>
      <w:r w:rsidRPr="008C7A0E">
        <w:t>Med internationell organisation avses dels organisationer och deras underställda organ som lyder under folkrätten, dels andra organ som inrättats genom eller på grundval av överenskommelser mellan två eller flera stater. Interpol och Världstullorganisa</w:t>
      </w:r>
      <w:r>
        <w:t>tionen (World Customs Organiza</w:t>
      </w:r>
      <w:r w:rsidRPr="008C7A0E">
        <w:t xml:space="preserve">tion) är </w:t>
      </w:r>
      <w:r>
        <w:t>exempel på internationella orga</w:t>
      </w:r>
      <w:r w:rsidRPr="008C7A0E">
        <w:t>ni</w:t>
      </w:r>
      <w:r>
        <w:t>sationer som omfattas av defini</w:t>
      </w:r>
      <w:r w:rsidRPr="008C7A0E">
        <w:t>tionen. Internationella domstolar och tribunaler som t.ex. Internatio</w:t>
      </w:r>
      <w:r>
        <w:t>nella brottmålsdomstolen, Internationella krigsförbrytar</w:t>
      </w:r>
      <w:r>
        <w:softHyphen/>
      </w:r>
      <w:r w:rsidRPr="008C7A0E">
        <w:t xml:space="preserve">tribunalen för det forna Jugoslavien och Tribunalen för Libanon </w:t>
      </w:r>
      <w:r>
        <w:t>ska också betraktas som interna</w:t>
      </w:r>
      <w:r w:rsidRPr="008C7A0E">
        <w:t>tionella organisationer. Uttr</w:t>
      </w:r>
      <w:r>
        <w:t>ycket behandlas i avsnitt 17.2</w:t>
      </w:r>
      <w:r w:rsidRPr="008C7A0E">
        <w:t>.</w:t>
      </w:r>
    </w:p>
    <w:p w14:paraId="7CE2C247" w14:textId="77777777" w:rsidR="000E3A6B" w:rsidRPr="0046767F" w:rsidRDefault="000E3A6B" w:rsidP="000E3A6B">
      <w:pPr>
        <w:keepNext/>
        <w:tabs>
          <w:tab w:val="left" w:pos="907"/>
        </w:tabs>
        <w:spacing w:before="240" w:after="80" w:line="210" w:lineRule="exact"/>
        <w:rPr>
          <w:rFonts w:ascii="Times New Roman" w:eastAsiaTheme="minorHAnsi" w:hAnsi="Times New Roman" w:cstheme="minorBidi"/>
          <w:i/>
          <w:sz w:val="20"/>
          <w:szCs w:val="22"/>
        </w:rPr>
      </w:pPr>
      <w:r w:rsidRPr="0046767F">
        <w:rPr>
          <w:rFonts w:ascii="Times New Roman" w:eastAsiaTheme="minorHAnsi" w:hAnsi="Times New Roman" w:cstheme="minorBidi"/>
          <w:i/>
          <w:sz w:val="20"/>
          <w:szCs w:val="22"/>
        </w:rPr>
        <w:t>Mottagare</w:t>
      </w:r>
    </w:p>
    <w:p w14:paraId="2244081E" w14:textId="77777777" w:rsidR="000E3A6B" w:rsidRPr="00386AC4" w:rsidRDefault="000E3A6B" w:rsidP="000E3A6B">
      <w:pPr>
        <w:pStyle w:val="Brdtext"/>
      </w:pPr>
      <w:r w:rsidRPr="007C3F28">
        <w:t>Mottagare defin</w:t>
      </w:r>
      <w:r>
        <w:t>i</w:t>
      </w:r>
      <w:r w:rsidRPr="007C3F28">
        <w:t>eras som den till vilken personuppgifter lämnas ut, med undantag av en myndighet som med stöd av författning utövar tillsyn, kontroll eller revision. Undantaget</w:t>
      </w:r>
      <w:r w:rsidRPr="00386AC4">
        <w:t xml:space="preserve"> omfattar bl.a. myndigheter som tar del av personuppgifter i sin tillsyn över viss verksamhet, t.ex. Data</w:t>
      </w:r>
      <w:r>
        <w:softHyphen/>
      </w:r>
      <w:r w:rsidRPr="00386AC4">
        <w:t>inspektionen</w:t>
      </w:r>
      <w:r>
        <w:t xml:space="preserve"> och Säkerhets- och integritets</w:t>
      </w:r>
      <w:r w:rsidRPr="00386AC4">
        <w:t>skyddsnämnden som båda utöva</w:t>
      </w:r>
      <w:r>
        <w:t>r tillsyn över personuppgiftsbe</w:t>
      </w:r>
      <w:r w:rsidRPr="00386AC4">
        <w:t>handling. Även andra myndig</w:t>
      </w:r>
      <w:r>
        <w:softHyphen/>
      </w:r>
      <w:r w:rsidRPr="00386AC4">
        <w:t>he</w:t>
      </w:r>
      <w:r>
        <w:t>ter som utövar tillsyn, t.ex. Justitieombudsmannen</w:t>
      </w:r>
      <w:r w:rsidRPr="00386AC4">
        <w:t xml:space="preserve"> och J</w:t>
      </w:r>
      <w:r>
        <w:t>ustitiekanslern</w:t>
      </w:r>
      <w:r w:rsidRPr="00386AC4">
        <w:t>, omfattas av undantaget.</w:t>
      </w:r>
      <w:r w:rsidRPr="004819C7">
        <w:t xml:space="preserve"> </w:t>
      </w:r>
      <w:r>
        <w:t>Ut</w:t>
      </w:r>
      <w:r w:rsidRPr="00386AC4">
        <w:t xml:space="preserve">trycket behandlas i </w:t>
      </w:r>
      <w:r w:rsidRPr="00EE3C8B">
        <w:t>avsnitt </w:t>
      </w:r>
      <w:r>
        <w:t>7.7.</w:t>
      </w:r>
    </w:p>
    <w:p w14:paraId="26F83726" w14:textId="77777777" w:rsidR="000E3A6B" w:rsidRPr="0046767F" w:rsidRDefault="000E3A6B" w:rsidP="000E3A6B">
      <w:pPr>
        <w:keepNext/>
        <w:tabs>
          <w:tab w:val="left" w:pos="907"/>
        </w:tabs>
        <w:spacing w:before="240" w:after="80" w:line="210" w:lineRule="exact"/>
        <w:rPr>
          <w:rFonts w:ascii="Times New Roman" w:eastAsiaTheme="minorHAnsi" w:hAnsi="Times New Roman" w:cstheme="minorBidi"/>
          <w:i/>
          <w:sz w:val="20"/>
          <w:szCs w:val="22"/>
        </w:rPr>
      </w:pPr>
      <w:r w:rsidRPr="0046767F">
        <w:rPr>
          <w:rFonts w:ascii="Times New Roman" w:eastAsiaTheme="minorHAnsi" w:hAnsi="Times New Roman" w:cstheme="minorBidi"/>
          <w:i/>
          <w:sz w:val="20"/>
          <w:szCs w:val="22"/>
        </w:rPr>
        <w:t>Personuppgift</w:t>
      </w:r>
    </w:p>
    <w:p w14:paraId="1B6874E3" w14:textId="77777777" w:rsidR="000E3A6B" w:rsidRPr="00386AC4" w:rsidRDefault="000E3A6B" w:rsidP="000E3A6B">
      <w:pPr>
        <w:pStyle w:val="Brdtext"/>
      </w:pPr>
      <w:r w:rsidRPr="00386AC4">
        <w:t xml:space="preserve">Med personuppgift avses varje upplysning om en identifierad eller identifierbar fysisk person som är i livet. Uttrycket behandlas i </w:t>
      </w:r>
      <w:r w:rsidRPr="009A6E6A">
        <w:t>avsnitt </w:t>
      </w:r>
      <w:r>
        <w:t>7.7</w:t>
      </w:r>
      <w:r w:rsidRPr="009931B2">
        <w:t>.</w:t>
      </w:r>
    </w:p>
    <w:p w14:paraId="1158F844" w14:textId="77777777" w:rsidR="000E3A6B" w:rsidRPr="00386AC4" w:rsidRDefault="000E3A6B" w:rsidP="000E3A6B">
      <w:pPr>
        <w:pStyle w:val="Brdtextmedindrag"/>
      </w:pPr>
      <w:r w:rsidRPr="00386AC4">
        <w:t xml:space="preserve">Varje </w:t>
      </w:r>
      <w:r>
        <w:t>upplysning</w:t>
      </w:r>
      <w:r w:rsidRPr="00386AC4">
        <w:t xml:space="preserve"> som kan hänföras till en fysisk person är en person</w:t>
      </w:r>
      <w:r>
        <w:softHyphen/>
      </w:r>
      <w:r w:rsidRPr="00386AC4">
        <w:t xml:space="preserve">uppgift. Det gäller även </w:t>
      </w:r>
      <w:r>
        <w:t>upplysningar</w:t>
      </w:r>
      <w:r w:rsidRPr="00386AC4">
        <w:t xml:space="preserve"> som kan hänföras till en individ om en fysisk person kan id</w:t>
      </w:r>
      <w:r>
        <w:t>entifieras med hjälp av informa</w:t>
      </w:r>
      <w:r w:rsidRPr="00386AC4">
        <w:t>tionen. Det krävs inte att den personuppgiftsansvarige ska förfoga över samtliga uppgifter som gör identifieringen möjlig. Det innebär att t.ex. oidentifierade finger</w:t>
      </w:r>
      <w:r>
        <w:softHyphen/>
      </w:r>
      <w:r w:rsidRPr="00386AC4">
        <w:t>avtryc</w:t>
      </w:r>
      <w:r>
        <w:t>k och dna-profiler är personupp</w:t>
      </w:r>
      <w:r w:rsidRPr="00386AC4">
        <w:t>gifter, eftersom det är möjligt att identifiera en person med hjälp av dem. Även bild- eller ljudupptagningar kan utgöra personuppgifter, om man direkt eller in</w:t>
      </w:r>
      <w:r>
        <w:softHyphen/>
      </w:r>
      <w:r w:rsidRPr="00386AC4">
        <w:t>direkt kan avgöra vilken individ som u</w:t>
      </w:r>
      <w:r>
        <w:t>pptag</w:t>
      </w:r>
      <w:r w:rsidRPr="00386AC4">
        <w:t>ningen avser.</w:t>
      </w:r>
    </w:p>
    <w:p w14:paraId="1D390D57" w14:textId="77777777" w:rsidR="000E3A6B" w:rsidRPr="00386AC4" w:rsidRDefault="000E3A6B" w:rsidP="000E3A6B">
      <w:pPr>
        <w:pStyle w:val="Brdtextmedindrag"/>
      </w:pPr>
      <w:r w:rsidRPr="00386AC4">
        <w:t>Definitionen omfattar bara uppgifter om personer som är i livet. Det innebär att behandling av uppgifter om avlidna eller ännu inte födda per</w:t>
      </w:r>
      <w:r>
        <w:softHyphen/>
      </w:r>
      <w:r w:rsidRPr="00386AC4">
        <w:t>soner inte omfattas av lagen. Av lagen (1987:269) om kriterier för bestämmande av människans död och lagen</w:t>
      </w:r>
      <w:r>
        <w:t> </w:t>
      </w:r>
      <w:r w:rsidRPr="00386AC4">
        <w:t>(2005:130) om dödför</w:t>
      </w:r>
      <w:r>
        <w:softHyphen/>
      </w:r>
      <w:r w:rsidRPr="00386AC4">
        <w:t>klaring framgår när någon ska betraktas som avliden. Däremot omfattar definitionen uppgifter om vem som är släkt med den avlidne.</w:t>
      </w:r>
    </w:p>
    <w:p w14:paraId="30C184C5" w14:textId="77777777" w:rsidR="000E3A6B" w:rsidRPr="00386AC4" w:rsidRDefault="000E3A6B" w:rsidP="000E3A6B">
      <w:pPr>
        <w:pStyle w:val="Brdtextmedindrag"/>
      </w:pPr>
      <w:r w:rsidRPr="00386AC4">
        <w:t>Uppgifter om juridiska personer omfattas inte av definitionen.</w:t>
      </w:r>
    </w:p>
    <w:p w14:paraId="0B0F3BF5" w14:textId="77777777" w:rsidR="000E3A6B" w:rsidRPr="0046767F" w:rsidRDefault="000E3A6B" w:rsidP="000E3A6B">
      <w:pPr>
        <w:keepNext/>
        <w:tabs>
          <w:tab w:val="left" w:pos="907"/>
        </w:tabs>
        <w:spacing w:before="240" w:after="80" w:line="210" w:lineRule="exact"/>
        <w:rPr>
          <w:rFonts w:ascii="Times New Roman" w:eastAsiaTheme="minorHAnsi" w:hAnsi="Times New Roman" w:cstheme="minorBidi"/>
          <w:i/>
          <w:sz w:val="20"/>
          <w:szCs w:val="22"/>
        </w:rPr>
      </w:pPr>
      <w:r w:rsidRPr="0046767F">
        <w:rPr>
          <w:rFonts w:ascii="Times New Roman" w:eastAsiaTheme="minorHAnsi" w:hAnsi="Times New Roman" w:cstheme="minorBidi"/>
          <w:i/>
          <w:sz w:val="20"/>
          <w:szCs w:val="22"/>
        </w:rPr>
        <w:t>Personuppgiftsansvarig</w:t>
      </w:r>
    </w:p>
    <w:p w14:paraId="627BD6EE" w14:textId="77777777" w:rsidR="000E3A6B" w:rsidRDefault="000E3A6B" w:rsidP="000E3A6B">
      <w:pPr>
        <w:pStyle w:val="Brdtext"/>
        <w:rPr>
          <w:rFonts w:asciiTheme="minorHAnsi" w:hAnsiTheme="minorHAnsi"/>
          <w:sz w:val="22"/>
        </w:rPr>
      </w:pPr>
      <w:r w:rsidRPr="00407958">
        <w:t>Personuppgiftsansvarig är enligt definitionen den som ensam eller tillsam</w:t>
      </w:r>
      <w:r>
        <w:t>mans med andra bestämmer ändamå</w:t>
      </w:r>
      <w:r w:rsidRPr="00407958">
        <w:t>len med och medlen för behandli</w:t>
      </w:r>
      <w:r>
        <w:t xml:space="preserve">ngen av personuppgifter. </w:t>
      </w:r>
      <w:r w:rsidRPr="00407958">
        <w:t xml:space="preserve">Uttrycket behandlas i avsnitt </w:t>
      </w:r>
      <w:r>
        <w:t>13</w:t>
      </w:r>
      <w:r w:rsidRPr="00407958">
        <w:t>.1.1.</w:t>
      </w:r>
    </w:p>
    <w:p w14:paraId="43F159C1" w14:textId="77777777" w:rsidR="000E3A6B" w:rsidRPr="00407958" w:rsidRDefault="000E3A6B" w:rsidP="000E3A6B">
      <w:pPr>
        <w:pStyle w:val="Brdtextmedindrag"/>
      </w:pPr>
      <w:r>
        <w:t>Att be</w:t>
      </w:r>
      <w:r w:rsidRPr="00407958">
        <w:t>stämma ändamålen med behandlingen innebär i princip att bestämma att en behandling ska utföras och varför. Att bestämma medlen för behandlingen avser främst att bestämma över de tekniska och organisatoriska medlen, dvs. hur behandlingen ska gå till. Det kan handla om vilka personuppgifter som ska behandlas, vilka som ska få ta del av dem och hur länge personuppgifterna får behandlas. Den personuppgifts</w:t>
      </w:r>
      <w:r>
        <w:softHyphen/>
      </w:r>
      <w:r w:rsidRPr="00407958">
        <w:t xml:space="preserve">ansvarige styr dock inte alltid själv över alla medel för behandlingen. Vid direktåtkomst bestämmer den som medger åtkomsten hur tillgången tekniskt ska lösas och vilka personuppgifter som ska tillgängliggöras. Den som ges </w:t>
      </w:r>
      <w:r>
        <w:t>direktåtkomst är personuppgifts</w:t>
      </w:r>
      <w:r w:rsidRPr="00407958">
        <w:t>ansvarig för behandlingen av de personuppgifter som d</w:t>
      </w:r>
      <w:r>
        <w:t>irekt</w:t>
      </w:r>
      <w:r w:rsidRPr="00407958">
        <w:t xml:space="preserve">åtkomsten avser. </w:t>
      </w:r>
    </w:p>
    <w:p w14:paraId="1D0D0D2B" w14:textId="7455675E" w:rsidR="000E3A6B" w:rsidRDefault="000E3A6B" w:rsidP="000E3A6B">
      <w:pPr>
        <w:pStyle w:val="Brdtextmedindrag"/>
      </w:pPr>
      <w:r w:rsidRPr="00407958">
        <w:t>Det framgå</w:t>
      </w:r>
      <w:r>
        <w:t>r av 6 § att Säkerhetspolisen respektive Polismyndigheten är personupp</w:t>
      </w:r>
      <w:r w:rsidRPr="00407958">
        <w:t>giftsansvarig</w:t>
      </w:r>
      <w:r>
        <w:t xml:space="preserve"> enligt lagen.</w:t>
      </w:r>
    </w:p>
    <w:p w14:paraId="18BEEC1C" w14:textId="77777777" w:rsidR="000E3A6B" w:rsidRPr="0046767F" w:rsidRDefault="000E3A6B" w:rsidP="000E3A6B">
      <w:pPr>
        <w:keepNext/>
        <w:tabs>
          <w:tab w:val="left" w:pos="907"/>
        </w:tabs>
        <w:spacing w:before="240" w:after="80" w:line="210" w:lineRule="exact"/>
        <w:rPr>
          <w:rFonts w:ascii="Times New Roman" w:eastAsiaTheme="minorHAnsi" w:hAnsi="Times New Roman" w:cstheme="minorBidi"/>
          <w:i/>
          <w:sz w:val="20"/>
          <w:szCs w:val="22"/>
        </w:rPr>
      </w:pPr>
      <w:r w:rsidRPr="0046767F">
        <w:rPr>
          <w:rFonts w:ascii="Times New Roman" w:eastAsiaTheme="minorHAnsi" w:hAnsi="Times New Roman" w:cstheme="minorBidi"/>
          <w:i/>
          <w:sz w:val="20"/>
          <w:szCs w:val="22"/>
        </w:rPr>
        <w:t>Personuppgiftsbiträde</w:t>
      </w:r>
    </w:p>
    <w:p w14:paraId="6F74BE91" w14:textId="77777777" w:rsidR="000E3A6B" w:rsidRDefault="000E3A6B" w:rsidP="000E3A6B">
      <w:pPr>
        <w:pStyle w:val="Brdtext"/>
      </w:pPr>
      <w:r>
        <w:t>Ett personuppgiftsbiträde är en fysisk eller juridisk person som behandlar personuppgifter för den personuppgiftsansvariges räkning.</w:t>
      </w:r>
      <w:r w:rsidRPr="00F94202">
        <w:t xml:space="preserve"> </w:t>
      </w:r>
      <w:r>
        <w:t>Uttrycket behandlas i avsnitt 13.4.1</w:t>
      </w:r>
    </w:p>
    <w:p w14:paraId="6CBFBD0E" w14:textId="77777777" w:rsidR="000E3A6B" w:rsidRDefault="000E3A6B" w:rsidP="000E3A6B">
      <w:pPr>
        <w:pStyle w:val="Brdtextmedindrag"/>
      </w:pPr>
      <w:r>
        <w:t>Ett personuppgiftsbiträde behandlar personuppgifter endast enligt instruktioner från den personuppgiftsansvarige och har inte rätt att själv bestämma över personuppgiftsbehandlingen. Ett personuppgiftsbiträde finns alltid utanför den egna organisationen, t.ex. kan en myndighet behandla personuppgifter som personuppgiftsbiträde åt en annan myndighet. En anställd eller någon annan som behandlar personuppgifter under den personuppgiftsansvariges direkta ansvar kan inte vara person</w:t>
      </w:r>
      <w:r>
        <w:softHyphen/>
        <w:t>uppgiftsbiträde.</w:t>
      </w:r>
    </w:p>
    <w:p w14:paraId="12C4B002" w14:textId="77777777" w:rsidR="000E3A6B" w:rsidRPr="0046767F" w:rsidRDefault="000E3A6B" w:rsidP="000E3A6B">
      <w:pPr>
        <w:keepNext/>
        <w:tabs>
          <w:tab w:val="left" w:pos="907"/>
        </w:tabs>
        <w:spacing w:before="240" w:after="80" w:line="210" w:lineRule="exact"/>
        <w:rPr>
          <w:rFonts w:ascii="Times New Roman" w:eastAsiaTheme="minorHAnsi" w:hAnsi="Times New Roman" w:cstheme="minorBidi"/>
          <w:i/>
          <w:sz w:val="20"/>
          <w:szCs w:val="22"/>
        </w:rPr>
      </w:pPr>
      <w:r w:rsidRPr="0046767F">
        <w:rPr>
          <w:rFonts w:ascii="Times New Roman" w:eastAsiaTheme="minorHAnsi" w:hAnsi="Times New Roman" w:cstheme="minorBidi"/>
          <w:i/>
          <w:sz w:val="20"/>
          <w:szCs w:val="22"/>
        </w:rPr>
        <w:t>Registrerad</w:t>
      </w:r>
    </w:p>
    <w:p w14:paraId="1EA10230" w14:textId="77777777" w:rsidR="000E3A6B" w:rsidRPr="00386AC4" w:rsidRDefault="000E3A6B" w:rsidP="000E3A6B">
      <w:pPr>
        <w:pStyle w:val="Brdtext"/>
      </w:pPr>
      <w:r w:rsidRPr="00386AC4">
        <w:t xml:space="preserve">Med registrerad avses den fysiska person som en personuppgift rör. Av definitionen av personuppgift framgår bl.a. att </w:t>
      </w:r>
      <w:r>
        <w:t>personen</w:t>
      </w:r>
      <w:r w:rsidRPr="00386AC4">
        <w:t xml:space="preserve"> </w:t>
      </w:r>
      <w:r>
        <w:t>ska</w:t>
      </w:r>
      <w:r w:rsidRPr="00386AC4">
        <w:t xml:space="preserve"> vara i livet.</w:t>
      </w:r>
      <w:r w:rsidRPr="00F403B4">
        <w:t xml:space="preserve"> </w:t>
      </w:r>
      <w:r w:rsidRPr="00386AC4">
        <w:t xml:space="preserve">Uttrycket </w:t>
      </w:r>
      <w:r w:rsidRPr="009931B2">
        <w:t xml:space="preserve">behandlas i </w:t>
      </w:r>
      <w:r w:rsidRPr="009A6E6A">
        <w:t>avsnitt </w:t>
      </w:r>
      <w:r>
        <w:t>7.7</w:t>
      </w:r>
      <w:r w:rsidRPr="009931B2">
        <w:t>.</w:t>
      </w:r>
    </w:p>
    <w:p w14:paraId="21DDAD87" w14:textId="77777777" w:rsidR="000E3A6B" w:rsidRDefault="000E3A6B" w:rsidP="000E3A6B">
      <w:pPr>
        <w:keepNext/>
        <w:tabs>
          <w:tab w:val="left" w:pos="907"/>
        </w:tabs>
        <w:spacing w:before="240" w:after="80" w:line="210" w:lineRule="exact"/>
        <w:rPr>
          <w:rFonts w:ascii="Times New Roman" w:eastAsiaTheme="minorHAnsi" w:hAnsi="Times New Roman" w:cstheme="minorBidi"/>
          <w:i/>
          <w:sz w:val="20"/>
          <w:szCs w:val="22"/>
        </w:rPr>
      </w:pPr>
      <w:r w:rsidRPr="0046767F">
        <w:rPr>
          <w:rFonts w:ascii="Times New Roman" w:eastAsiaTheme="minorHAnsi" w:hAnsi="Times New Roman" w:cstheme="minorBidi"/>
          <w:i/>
          <w:sz w:val="20"/>
          <w:szCs w:val="22"/>
        </w:rPr>
        <w:t>Tredjelan</w:t>
      </w:r>
      <w:r>
        <w:rPr>
          <w:rFonts w:ascii="Times New Roman" w:eastAsiaTheme="minorHAnsi" w:hAnsi="Times New Roman" w:cstheme="minorBidi"/>
          <w:i/>
          <w:sz w:val="20"/>
          <w:szCs w:val="22"/>
        </w:rPr>
        <w:t>d</w:t>
      </w:r>
    </w:p>
    <w:p w14:paraId="2D61BD48" w14:textId="18608B57" w:rsidR="000E3A6B" w:rsidRPr="0046767F" w:rsidRDefault="000E3A6B" w:rsidP="000E3A6B">
      <w:pPr>
        <w:pStyle w:val="Brdtext"/>
        <w:rPr>
          <w:rFonts w:eastAsiaTheme="minorHAnsi"/>
        </w:rPr>
      </w:pPr>
      <w:r w:rsidRPr="00135CAA">
        <w:rPr>
          <w:rFonts w:eastAsiaTheme="minorHAnsi"/>
        </w:rPr>
        <w:t>Tredjeland definieras som en stat som inte är medlem i Europeiska unionen</w:t>
      </w:r>
      <w:r>
        <w:rPr>
          <w:rFonts w:eastAsiaTheme="minorHAnsi"/>
        </w:rPr>
        <w:t xml:space="preserve"> (EU)</w:t>
      </w:r>
      <w:r w:rsidRPr="00135CAA">
        <w:rPr>
          <w:rFonts w:eastAsiaTheme="minorHAnsi"/>
        </w:rPr>
        <w:t xml:space="preserve"> eller Europeiska ekonomiska samarbetsområdet och som inte heller på grund av avtal med Europeiska unionen har en motsvarande ställning. Förutom medlemsstaterna i EU är det Island, Liechtenstein, Norge och Schweiz som inte är tredjeland i lagens mening. </w:t>
      </w:r>
      <w:r>
        <w:rPr>
          <w:rFonts w:eastAsiaTheme="minorHAnsi"/>
        </w:rPr>
        <w:t>Uttrycket behandlas i avsnitt 17.2</w:t>
      </w:r>
      <w:r w:rsidRPr="00135CAA">
        <w:rPr>
          <w:rFonts w:eastAsiaTheme="minorHAnsi"/>
        </w:rPr>
        <w:t>.</w:t>
      </w:r>
    </w:p>
    <w:p w14:paraId="19A73DB6" w14:textId="77777777" w:rsidR="000E3A6B" w:rsidRPr="0046767F" w:rsidRDefault="000E3A6B" w:rsidP="000E3A6B">
      <w:pPr>
        <w:keepNext/>
        <w:tabs>
          <w:tab w:val="left" w:pos="907"/>
        </w:tabs>
        <w:spacing w:before="240" w:after="80" w:line="210" w:lineRule="exact"/>
        <w:rPr>
          <w:rFonts w:ascii="Times New Roman" w:eastAsiaTheme="minorHAnsi" w:hAnsi="Times New Roman" w:cstheme="minorBidi"/>
          <w:i/>
          <w:sz w:val="20"/>
          <w:szCs w:val="22"/>
        </w:rPr>
      </w:pPr>
      <w:r w:rsidRPr="0046767F">
        <w:rPr>
          <w:rFonts w:ascii="Times New Roman" w:eastAsiaTheme="minorHAnsi" w:hAnsi="Times New Roman" w:cstheme="minorBidi"/>
          <w:i/>
          <w:sz w:val="20"/>
          <w:szCs w:val="22"/>
        </w:rPr>
        <w:t>Tredje man</w:t>
      </w:r>
    </w:p>
    <w:p w14:paraId="3FF73EB1" w14:textId="77777777" w:rsidR="000E3A6B" w:rsidRPr="0046767F" w:rsidRDefault="000E3A6B" w:rsidP="000E3A6B">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Pr>
          <w:rFonts w:ascii="Times New Roman" w:hAnsi="Times New Roman"/>
          <w:sz w:val="20"/>
        </w:rPr>
        <w:t>Tredje man defi</w:t>
      </w:r>
      <w:r w:rsidRPr="0046767F">
        <w:rPr>
          <w:rFonts w:ascii="Times New Roman" w:hAnsi="Times New Roman"/>
          <w:sz w:val="20"/>
        </w:rPr>
        <w:t>nieras som någon annan än den r</w:t>
      </w:r>
      <w:r>
        <w:rPr>
          <w:rFonts w:ascii="Times New Roman" w:hAnsi="Times New Roman"/>
          <w:sz w:val="20"/>
        </w:rPr>
        <w:t>egistrerade, den personuppgifts</w:t>
      </w:r>
      <w:r w:rsidRPr="0046767F">
        <w:rPr>
          <w:rFonts w:ascii="Times New Roman" w:hAnsi="Times New Roman"/>
          <w:sz w:val="20"/>
        </w:rPr>
        <w:t>ansvarige, dataskyddsombudet, personuppgiftsbiträdet och sådana personer som under den personuppgiftsansvarige eller personupp</w:t>
      </w:r>
      <w:r w:rsidRPr="0046767F">
        <w:rPr>
          <w:rFonts w:ascii="Times New Roman" w:hAnsi="Times New Roman"/>
          <w:sz w:val="20"/>
        </w:rPr>
        <w:softHyphen/>
        <w:t xml:space="preserve">giftsbiträdets direkta ansvar har rätt att behandla personuppgifter. Uttrycket behandlas i </w:t>
      </w:r>
      <w:r w:rsidRPr="00544874">
        <w:rPr>
          <w:rFonts w:ascii="Times New Roman" w:hAnsi="Times New Roman"/>
          <w:sz w:val="20"/>
        </w:rPr>
        <w:t>avsnitt </w:t>
      </w:r>
      <w:r>
        <w:rPr>
          <w:rFonts w:ascii="Times New Roman" w:hAnsi="Times New Roman"/>
          <w:sz w:val="20"/>
        </w:rPr>
        <w:t>14.3.2</w:t>
      </w:r>
      <w:r w:rsidRPr="0046767F">
        <w:rPr>
          <w:rFonts w:ascii="Times New Roman" w:hAnsi="Times New Roman"/>
          <w:sz w:val="20"/>
        </w:rPr>
        <w:t>.</w:t>
      </w:r>
    </w:p>
    <w:p w14:paraId="0B2CE266" w14:textId="77777777" w:rsidR="000E3A6B" w:rsidRPr="0046767F" w:rsidRDefault="000E3A6B" w:rsidP="000E3A6B">
      <w:pPr>
        <w:keepNext/>
        <w:tabs>
          <w:tab w:val="left" w:pos="907"/>
        </w:tabs>
        <w:spacing w:before="240" w:after="80" w:line="210" w:lineRule="exact"/>
        <w:rPr>
          <w:rFonts w:ascii="Times New Roman" w:eastAsiaTheme="minorHAnsi" w:hAnsi="Times New Roman" w:cstheme="minorBidi"/>
          <w:i/>
          <w:sz w:val="20"/>
          <w:szCs w:val="22"/>
        </w:rPr>
      </w:pPr>
      <w:r w:rsidRPr="0046767F">
        <w:rPr>
          <w:rFonts w:ascii="Times New Roman" w:eastAsiaTheme="minorHAnsi" w:hAnsi="Times New Roman" w:cstheme="minorBidi"/>
          <w:i/>
          <w:sz w:val="20"/>
          <w:szCs w:val="22"/>
        </w:rPr>
        <w:t>Uppgift som rör hälsa</w:t>
      </w:r>
    </w:p>
    <w:p w14:paraId="53F60B37" w14:textId="77777777" w:rsidR="000E3A6B" w:rsidRPr="0046767F" w:rsidRDefault="000E3A6B" w:rsidP="000E3A6B">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A1317A">
        <w:rPr>
          <w:rFonts w:ascii="Times New Roman" w:hAnsi="Times New Roman"/>
          <w:sz w:val="20"/>
        </w:rPr>
        <w:t>Med uppgift som rör hälsa avses en personuppgift som rör en persons fysiska eller psykiska hälsa, inklusive information om tillhandahållande av hälso- och sj</w:t>
      </w:r>
      <w:r>
        <w:rPr>
          <w:rFonts w:ascii="Times New Roman" w:hAnsi="Times New Roman"/>
          <w:sz w:val="20"/>
        </w:rPr>
        <w:t>uk</w:t>
      </w:r>
      <w:r w:rsidRPr="00A1317A">
        <w:rPr>
          <w:rFonts w:ascii="Times New Roman" w:hAnsi="Times New Roman"/>
          <w:sz w:val="20"/>
        </w:rPr>
        <w:t xml:space="preserve">vårdstjänster som ger upplysning om personens hälsostatus. Av </w:t>
      </w:r>
      <w:r w:rsidRPr="009A6E6A">
        <w:rPr>
          <w:rFonts w:ascii="Times New Roman" w:hAnsi="Times New Roman"/>
          <w:sz w:val="20"/>
        </w:rPr>
        <w:t>2 kap. 9 §</w:t>
      </w:r>
      <w:r w:rsidRPr="00A1317A">
        <w:rPr>
          <w:rFonts w:ascii="Times New Roman" w:hAnsi="Times New Roman"/>
          <w:sz w:val="20"/>
        </w:rPr>
        <w:t xml:space="preserve"> framgår att uppgifter s</w:t>
      </w:r>
      <w:r>
        <w:rPr>
          <w:rFonts w:ascii="Times New Roman" w:hAnsi="Times New Roman"/>
          <w:sz w:val="20"/>
        </w:rPr>
        <w:t>om rör hälsa är känsliga person</w:t>
      </w:r>
      <w:r>
        <w:rPr>
          <w:rFonts w:ascii="Times New Roman" w:hAnsi="Times New Roman"/>
          <w:sz w:val="20"/>
        </w:rPr>
        <w:softHyphen/>
      </w:r>
      <w:r w:rsidRPr="00A1317A">
        <w:rPr>
          <w:rFonts w:ascii="Times New Roman" w:hAnsi="Times New Roman"/>
          <w:sz w:val="20"/>
        </w:rPr>
        <w:t xml:space="preserve">uppgifter som bara får </w:t>
      </w:r>
      <w:r>
        <w:rPr>
          <w:rFonts w:ascii="Times New Roman" w:hAnsi="Times New Roman"/>
          <w:sz w:val="20"/>
        </w:rPr>
        <w:t>behandlas under vissa förutsätt</w:t>
      </w:r>
      <w:r w:rsidRPr="00A1317A">
        <w:rPr>
          <w:rFonts w:ascii="Times New Roman" w:hAnsi="Times New Roman"/>
          <w:sz w:val="20"/>
        </w:rPr>
        <w:t>ningar.</w:t>
      </w:r>
      <w:r w:rsidRPr="00E672F7">
        <w:rPr>
          <w:rFonts w:ascii="Times New Roman" w:hAnsi="Times New Roman"/>
          <w:sz w:val="20"/>
        </w:rPr>
        <w:t xml:space="preserve"> </w:t>
      </w:r>
      <w:r w:rsidRPr="00A1317A">
        <w:rPr>
          <w:rFonts w:ascii="Times New Roman" w:hAnsi="Times New Roman"/>
          <w:sz w:val="20"/>
        </w:rPr>
        <w:t xml:space="preserve">Uttrycket behandlas </w:t>
      </w:r>
      <w:r w:rsidRPr="009A6E6A">
        <w:rPr>
          <w:rFonts w:ascii="Times New Roman" w:hAnsi="Times New Roman"/>
          <w:sz w:val="20"/>
        </w:rPr>
        <w:t>i avsnitt</w:t>
      </w:r>
      <w:r>
        <w:rPr>
          <w:rFonts w:ascii="Times New Roman" w:hAnsi="Times New Roman"/>
          <w:sz w:val="20"/>
        </w:rPr>
        <w:t> 7.7</w:t>
      </w:r>
      <w:r w:rsidRPr="00A1317A">
        <w:rPr>
          <w:rFonts w:ascii="Times New Roman" w:hAnsi="Times New Roman"/>
          <w:sz w:val="20"/>
        </w:rPr>
        <w:t>.</w:t>
      </w:r>
    </w:p>
    <w:p w14:paraId="2C76F727" w14:textId="7D4BE5E1" w:rsidR="000E3A6B" w:rsidRDefault="000E3A6B" w:rsidP="000E3A6B">
      <w:pPr>
        <w:pStyle w:val="Rubrik4utannumrering"/>
      </w:pPr>
      <w:r>
        <w:t>Personuppgiftsansvar</w:t>
      </w:r>
    </w:p>
    <w:p w14:paraId="6AF4564D" w14:textId="04D82854" w:rsidR="000E3A6B" w:rsidRDefault="000E3A6B" w:rsidP="000E3A6B">
      <w:pPr>
        <w:pStyle w:val="Rubrik5utannumrering"/>
        <w:spacing w:before="0"/>
      </w:pPr>
      <w:r>
        <w:t>6 §</w:t>
      </w:r>
    </w:p>
    <w:p w14:paraId="1C5461EC" w14:textId="52E9B429" w:rsidR="000E3A6B" w:rsidRDefault="000E3A6B" w:rsidP="000E3A6B">
      <w:pPr>
        <w:pStyle w:val="Brdtext"/>
      </w:pPr>
      <w:r>
        <w:t>Paragrafen reglerar vem som är personuppgiftsansvarig och personuppgiftsansvarets omfattning. Personuppgiftsansvarig definieras i 5 §. Övervägandena finns i avsnitt 13.1.1 och 13.1.2.</w:t>
      </w:r>
    </w:p>
    <w:p w14:paraId="6C3D510E" w14:textId="77777777" w:rsidR="000E3A6B" w:rsidRDefault="000E3A6B" w:rsidP="000E3A6B">
      <w:pPr>
        <w:pStyle w:val="Brdtextmedindrag"/>
      </w:pPr>
      <w:r>
        <w:t xml:space="preserve">I </w:t>
      </w:r>
      <w:r w:rsidRPr="00577FB2">
        <w:rPr>
          <w:i/>
        </w:rPr>
        <w:t>första stycket</w:t>
      </w:r>
      <w:r>
        <w:t xml:space="preserve"> föreskrivs att Säkerhetspolisen är personuppgifts</w:t>
      </w:r>
      <w:r>
        <w:softHyphen/>
        <w:t>ansvarig för den behandling av personuppgifter som myndigheten utför. Det gäller även den personuppgiftsbehandling som utförs av personuppgiftsbiträden som myndigheten anlitar. Eftersom Polismyndigheten i vissa fall ska tillämpa lagen föreskrivs det att myndigheten är personuppgiftsansvarig för den behandling som myndigheten utför när den tillämpar lagen.</w:t>
      </w:r>
    </w:p>
    <w:p w14:paraId="075B7A61" w14:textId="77777777" w:rsidR="000E3A6B" w:rsidRDefault="000E3A6B" w:rsidP="000E3A6B">
      <w:pPr>
        <w:pStyle w:val="Brdtextmedindrag"/>
      </w:pPr>
      <w:r>
        <w:t xml:space="preserve">I </w:t>
      </w:r>
      <w:r>
        <w:rPr>
          <w:i/>
        </w:rPr>
        <w:t>andra</w:t>
      </w:r>
      <w:r w:rsidRPr="00577FB2">
        <w:rPr>
          <w:i/>
        </w:rPr>
        <w:t xml:space="preserve"> stycket</w:t>
      </w:r>
      <w:r>
        <w:t xml:space="preserve"> regleras personuppgiftsansvarets omfattning. Bestämmelsen slår fast det helhetsansvar som den personuppgifts-ansvarige har och tydliggör hur långt ansvaret sträcker sig när det gäller behandlingen av personuppgifter. Den närmare innebörden av personuppgiftsansvaret framgår av lagens övriga bestämmelser och föreskrifter som meddelas i anslutning till den. </w:t>
      </w:r>
    </w:p>
    <w:p w14:paraId="5B728B1E" w14:textId="77777777" w:rsidR="000E3A6B" w:rsidRDefault="000E3A6B" w:rsidP="000E3A6B">
      <w:pPr>
        <w:pStyle w:val="Brdtextmedindrag"/>
      </w:pPr>
      <w:r>
        <w:t>Personuppgiftsansvaret omfattar all behandling av personuppgifter som utförs under den personuppgiftsansvariges ledning. Med det avses all personuppgiftsbehandling vid myndigheten. Det gäller både behandling som utförs genom en aktiv handling, t.ex. insamling eller sökning, och passiv behandling, t.ex. lagring. Ansvaret omfattar däremot inte sådan behandling som myndigheten eventuellt utför som personuppgiftsbiträde. Genom att ansvaret knyts till behandling som utförs under den personuppgiftsansvariges ledning tydliggörs att det inte är den person</w:t>
      </w:r>
      <w:r>
        <w:softHyphen/>
        <w:t>uppgiftsansvarige, dvs. myndigheten, som utför personuppgifts</w:t>
      </w:r>
      <w:r>
        <w:softHyphen/>
        <w:t>behandlingen utan de anställda.</w:t>
      </w:r>
    </w:p>
    <w:p w14:paraId="544FDA5C" w14:textId="77777777" w:rsidR="000E3A6B" w:rsidRDefault="000E3A6B" w:rsidP="000E3A6B">
      <w:pPr>
        <w:pStyle w:val="Brdtextmedindrag"/>
      </w:pPr>
      <w:r>
        <w:t>Den personuppgiftsansvarige är också ansvarig för all behandling av personuppgifter som utförs på dennes vägnar. Med det avses främst sådan behandling som den personuppgiftsansvarige har uppdragit åt ett personuppgiftsbiträde att utföra. Den personuppgiftsansvarige kan uppdra åt ett biträde att utföra viss behandling av personuppgifter, men kan inte genom det avsäga sig personuppgiftsansvaret. Personuppgiftsansvaret sträcker sig då utanför den personuppgiftsansvariges egen verksamhet. Personuppgiftsbiträdens behandling ska styras av skriftliga avtal eller andra skriftliga överenskommelser och får endast utföras enligt instruktioner från den personuppgiftsansvarige, se kommentarerna till 5 kap. 11 och 13 §§.</w:t>
      </w:r>
    </w:p>
    <w:p w14:paraId="1678DACF" w14:textId="77777777" w:rsidR="000E3A6B" w:rsidRDefault="000E3A6B" w:rsidP="000E3A6B">
      <w:pPr>
        <w:pStyle w:val="Brdtextmedindrag"/>
      </w:pPr>
      <w:r>
        <w:t>Två eller flera personuppgiftsansvariga kan behandla samma person</w:t>
      </w:r>
      <w:r>
        <w:softHyphen/>
        <w:t>uppgifter samtidigt för olika ändamål, t.ex. om de har direktåtkomst till personuppgifter i samma system. Varje personuppgiftsansvarig är då ansvarig för den behandling som utförs under dennes ledning eller på dennes vägnar.</w:t>
      </w:r>
    </w:p>
    <w:p w14:paraId="417DA348" w14:textId="77777777" w:rsidR="000E3A6B" w:rsidRDefault="000E3A6B" w:rsidP="000E3A6B">
      <w:pPr>
        <w:pStyle w:val="Rubrik5utannumrering"/>
        <w:rPr>
          <w:b/>
          <w:i w:val="0"/>
        </w:rPr>
      </w:pPr>
      <w:r w:rsidRPr="00BB1F91">
        <w:rPr>
          <w:b/>
          <w:i w:val="0"/>
        </w:rPr>
        <w:t xml:space="preserve">Behandling av uppgifter om juridiska personer </w:t>
      </w:r>
    </w:p>
    <w:p w14:paraId="0BEDD3A8" w14:textId="77777777" w:rsidR="000E3A6B" w:rsidRDefault="000E3A6B" w:rsidP="000E3A6B">
      <w:pPr>
        <w:pStyle w:val="Rubrik5utannumrering"/>
        <w:spacing w:before="0"/>
      </w:pPr>
      <w:r>
        <w:t>7 §</w:t>
      </w:r>
    </w:p>
    <w:p w14:paraId="3DDD86FC" w14:textId="77777777" w:rsidR="000E3A6B" w:rsidRDefault="000E3A6B" w:rsidP="000E3A6B">
      <w:pPr>
        <w:pStyle w:val="Brdtext"/>
      </w:pPr>
      <w:r>
        <w:t xml:space="preserve">I paragrafen anges vilka bestämmelser i lagen som gäller för behandling av uppgifter om juridiska personer. Övervägandena finns i </w:t>
      </w:r>
      <w:r w:rsidRPr="00BB1F91">
        <w:t>avsnit</w:t>
      </w:r>
      <w:r>
        <w:t xml:space="preserve">t 7.8. </w:t>
      </w:r>
    </w:p>
    <w:p w14:paraId="769038CD" w14:textId="77777777" w:rsidR="000E3A6B" w:rsidRDefault="000E3A6B" w:rsidP="000E3A6B">
      <w:pPr>
        <w:pStyle w:val="Rubrik3utannumrering"/>
      </w:pPr>
      <w:r w:rsidRPr="00C02D08">
        <w:t>2 kap. Behandling av personuppgifter</w:t>
      </w:r>
    </w:p>
    <w:p w14:paraId="15E006B6" w14:textId="77777777" w:rsidR="000E3A6B" w:rsidRDefault="000E3A6B" w:rsidP="000E3A6B">
      <w:pPr>
        <w:pStyle w:val="Rubrik4utannumrering"/>
        <w:spacing w:before="0"/>
      </w:pPr>
      <w:r>
        <w:t>Grundläggande krav på behandlingen</w:t>
      </w:r>
    </w:p>
    <w:p w14:paraId="4E6E3FDE" w14:textId="77777777" w:rsidR="000E3A6B" w:rsidRPr="00F91625" w:rsidRDefault="000E3A6B" w:rsidP="000E3A6B">
      <w:pPr>
        <w:pStyle w:val="Rubrik5utannumrering"/>
        <w:spacing w:before="0"/>
      </w:pPr>
      <w:r>
        <w:t>Rättsliga grunder</w:t>
      </w:r>
    </w:p>
    <w:p w14:paraId="769519FC" w14:textId="77777777" w:rsidR="000E3A6B" w:rsidRDefault="000E3A6B" w:rsidP="000E3A6B">
      <w:pPr>
        <w:pStyle w:val="Rubrik5utannumrering"/>
        <w:spacing w:before="0"/>
      </w:pPr>
      <w:r>
        <w:t>1 §</w:t>
      </w:r>
    </w:p>
    <w:p w14:paraId="5112DFCB" w14:textId="77777777" w:rsidR="000E3A6B" w:rsidRDefault="000E3A6B" w:rsidP="000E3A6B">
      <w:pPr>
        <w:pStyle w:val="Brdtext"/>
      </w:pPr>
      <w:r>
        <w:t>Paragrafen</w:t>
      </w:r>
      <w:r w:rsidRPr="00323DB3">
        <w:t xml:space="preserve"> reglerar</w:t>
      </w:r>
      <w:r>
        <w:t xml:space="preserve"> tillsammans med 2 §</w:t>
      </w:r>
      <w:r w:rsidRPr="00323DB3">
        <w:t xml:space="preserve"> de tillåtna rättsliga grunderna för </w:t>
      </w:r>
      <w:r>
        <w:t xml:space="preserve">Säkerhetspolisens </w:t>
      </w:r>
      <w:r w:rsidRPr="00323DB3">
        <w:t>behandling av personuppgifte</w:t>
      </w:r>
      <w:r>
        <w:t>r. Övervägandena finns i avsnitt 8.3.1</w:t>
      </w:r>
      <w:r w:rsidRPr="00323DB3">
        <w:t>.</w:t>
      </w:r>
      <w:r>
        <w:t xml:space="preserve"> </w:t>
      </w:r>
    </w:p>
    <w:p w14:paraId="5C204357" w14:textId="77777777" w:rsidR="000E3A6B" w:rsidRDefault="000E3A6B" w:rsidP="000E3A6B">
      <w:pPr>
        <w:pStyle w:val="Brdtextmedindrag"/>
      </w:pPr>
      <w:r>
        <w:t>I paragrafen anges den yttre ramen för när behandling av person</w:t>
      </w:r>
      <w:r>
        <w:softHyphen/>
        <w:t>uppgifter är tillåten. Paragrafen motsvarar i huvudsak 6 kap. 1 § polis</w:t>
      </w:r>
      <w:r>
        <w:softHyphen/>
        <w:t xml:space="preserve">datalagen (2010:361), men är numera inte en ändamålsbestämmelse enligt de skäl som anges i avsnitt 8.2. </w:t>
      </w:r>
    </w:p>
    <w:p w14:paraId="5CC43D37" w14:textId="16F7CA9A" w:rsidR="000E3A6B" w:rsidRDefault="000E3A6B" w:rsidP="000E3A6B">
      <w:pPr>
        <w:pStyle w:val="Brdtextmedindrag"/>
      </w:pPr>
      <w:r>
        <w:t xml:space="preserve">Av </w:t>
      </w:r>
      <w:r>
        <w:rPr>
          <w:i/>
        </w:rPr>
        <w:t xml:space="preserve">paragrafen </w:t>
      </w:r>
      <w:r>
        <w:t>framgår att personuppgifter får behandlas om det är nödvändigt för att Säkerhetspolisen ska kunna utföra vissa uppgifter, vilka räknas upp i punkterna 1–5. Nödvändighets</w:t>
      </w:r>
      <w:r>
        <w:softHyphen/>
        <w:t>rek</w:t>
      </w:r>
      <w:r w:rsidRPr="00505CBA">
        <w:t>visitet innebär att personuppgiftsbehandli</w:t>
      </w:r>
      <w:r>
        <w:t>ngen ska behövas för att uppgif</w:t>
      </w:r>
      <w:r w:rsidRPr="00505CBA">
        <w:t>ten ska gå att fullgöra på ett effek</w:t>
      </w:r>
      <w:r>
        <w:t>tivt sätt. Behandling av person</w:t>
      </w:r>
      <w:r w:rsidRPr="00505CBA">
        <w:t>uppgifter d</w:t>
      </w:r>
      <w:r>
        <w:t>efinieras i 1 kap. 5 </w:t>
      </w:r>
      <w:r w:rsidRPr="00505CBA">
        <w:t>§.</w:t>
      </w:r>
    </w:p>
    <w:p w14:paraId="6F6D544C" w14:textId="227508CB" w:rsidR="000E3A6B" w:rsidRDefault="000E3A6B" w:rsidP="000E3A6B">
      <w:pPr>
        <w:pStyle w:val="Brdtextmedindrag"/>
      </w:pPr>
      <w:r>
        <w:t xml:space="preserve">Enligt </w:t>
      </w:r>
      <w:r w:rsidRPr="00323DB3">
        <w:rPr>
          <w:i/>
        </w:rPr>
        <w:t>punkt 1 a–c</w:t>
      </w:r>
      <w:r>
        <w:t xml:space="preserve"> får personuppgifter behandlas i syfte att förebygga, förhindra eller upptäcka brottslig verksamhet som innefattar brott mot Sveriges säkerhet, terrorbrott eller tryckfrihetsbrott och yttrandefrihets</w:t>
      </w:r>
      <w:r>
        <w:softHyphen/>
        <w:t>brott med rasistiska eller främlingsfientliga motiv. Brott mot Sveriges säkerhet brukar anses innefatta bl.a. sådana brott som avses i 18 och 19 kap. brottsbalken. Med terrorbrott avses brott mot lagen (2003:148) om straff för terroristbrott, lagen (2002:444) om straff för finansiering av särskilt allvarlig brottslighet i vissa fall och lagen (2010:299) om straff för offentlig uppmaning, rekrytering och utbildning avseende terroristbrott och annan särskilt allvarlig brottslighet.</w:t>
      </w:r>
    </w:p>
    <w:p w14:paraId="5047E856" w14:textId="77777777" w:rsidR="000E3A6B" w:rsidRDefault="000E3A6B" w:rsidP="000E3A6B">
      <w:pPr>
        <w:pStyle w:val="Brdtextmedindrag"/>
      </w:pPr>
      <w:r>
        <w:t>Med uttrycket förebygga, förhindra eller upptäcka brottslig verksamhet avses framför allt Säkerhetspolisens underrättelseverksamhet. I sådan verksamhet samlas information in, analyseras och bearbetas i syfte att förhindra eller upptäcka brottslig verksamhet när det ännu inte finns misstankar om att något konkret brott har begåtts (prop. 2009/10:85 s. 318). Om det finns misstankar om ett konkret brott kan personuppgifter behandlas för att utreda brottet enligt punkt 2.</w:t>
      </w:r>
    </w:p>
    <w:p w14:paraId="71A9077A" w14:textId="77777777" w:rsidR="000E3A6B" w:rsidRDefault="000E3A6B" w:rsidP="000E3A6B">
      <w:pPr>
        <w:pStyle w:val="Brdtextmedindrag"/>
      </w:pPr>
      <w:r>
        <w:t>I punkt 1 ingår bl.a. myndighetens kartläggning och kontroll av personer, företeelser och annat som kan belysa riskerna för brott av nu aktuellt slag. Insamling av uppgifter om verksamheter och annat som kan utvecklas till konkreta hot mot det svenska samhället eller mot enskilda personer i statsledningen är ett annat exempel. Även spaning i syfte att uppdaga sådan brottslig verksamhet som Säkerhets</w:t>
      </w:r>
      <w:r>
        <w:softHyphen/>
        <w:t xml:space="preserve">polisen bekämpar hör hit (prop. 2009/10:85 s. 362 f.). </w:t>
      </w:r>
    </w:p>
    <w:p w14:paraId="7C90C429" w14:textId="77777777" w:rsidR="000E3A6B" w:rsidRDefault="000E3A6B" w:rsidP="000E3A6B">
      <w:pPr>
        <w:pStyle w:val="Brdtextmedindrag"/>
      </w:pPr>
      <w:r>
        <w:t>Under punkt 1 ryms också handläggning av frågor om tvångsmedel enligt lagen (2007:979) om åtgärder för att förhindra vissa särskilt allvarliga brott och lagen (2012:278) om inhämtning av uppgifter om elektronisk kommunikation i de brottsbekämpande myndigheternas underrättelseverksamhet. Även behandling av överskottsinformation med stöd av 27 kap. 23 a § rättegångsbalken omfattas, om syftet är att förhindra brott. Personuppgiftsbehandling vid annan brottsförebyggande verk</w:t>
      </w:r>
      <w:r>
        <w:softHyphen/>
        <w:t>samhet omfattas också.</w:t>
      </w:r>
    </w:p>
    <w:p w14:paraId="58C24803" w14:textId="77777777" w:rsidR="000E3A6B" w:rsidRDefault="000E3A6B" w:rsidP="000E3A6B">
      <w:pPr>
        <w:pStyle w:val="Brdtextmedindrag"/>
      </w:pPr>
      <w:r>
        <w:t xml:space="preserve">Enligt </w:t>
      </w:r>
      <w:r w:rsidRPr="00323DB3">
        <w:rPr>
          <w:i/>
        </w:rPr>
        <w:t>punkt 2</w:t>
      </w:r>
      <w:r>
        <w:t xml:space="preserve"> får personuppgifter behandlas i syfte att utreda eller lagföra sådana brott som avses i punkt 1. Vidare omfattas utredning och lagföring av brott i de fall där Säkerhetspolisen har hand om eller är delaktig i en brottsutredning efter särskilt beslut.</w:t>
      </w:r>
    </w:p>
    <w:p w14:paraId="30518351" w14:textId="77777777" w:rsidR="000E3A6B" w:rsidRDefault="000E3A6B" w:rsidP="000E3A6B">
      <w:pPr>
        <w:pStyle w:val="Brdtextmedindrag"/>
      </w:pPr>
      <w:r>
        <w:t xml:space="preserve">Att utreda brott innebär framför allt att genomföra förundersökning enligt 23 kap. rättegångsbalken. Med brott avses konkreta brott, men det kan vara fråga om såväl brott </w:t>
      </w:r>
      <w:bookmarkStart w:id="475" w:name="_Hlk3290169"/>
      <w:r>
        <w:t>som bevisligen har begåtts som brott som det enbart finns misstankar om</w:t>
      </w:r>
      <w:bookmarkEnd w:id="475"/>
      <w:r>
        <w:t>. Misstankarna behöver inte vara riktade mot någon bestämd person. Även personuppgiftsbehandling vid åtgärder som vidtas med stöd av 23 kap. 3 och 8 §§ rättegångsbalken omfattas. Under denna punkt ligger också det biträde som Säkerhetspolisen ger åklagare i förundersökningar, vilket även inkluderar hanteringen av hemliga tvångsmedel. Även spaning under förundersökning hör hit, liksom användning av överskottsinformation för att utreda brott (prop. 2009/10:85 s. 363).</w:t>
      </w:r>
    </w:p>
    <w:p w14:paraId="4227874D" w14:textId="77777777" w:rsidR="000E3A6B" w:rsidRDefault="000E3A6B" w:rsidP="000E3A6B">
      <w:pPr>
        <w:pStyle w:val="Brdtextmedindrag"/>
      </w:pPr>
      <w:r>
        <w:t xml:space="preserve">Enligt </w:t>
      </w:r>
      <w:r w:rsidRPr="00323DB3">
        <w:rPr>
          <w:i/>
        </w:rPr>
        <w:t>punkt 3 a</w:t>
      </w:r>
      <w:r>
        <w:t xml:space="preserve"> får Säkerhetspolisen behandla personuppgifter för att fullgöra uppgifter i samband med personskydd av den centrala stats</w:t>
      </w:r>
      <w:r>
        <w:softHyphen/>
        <w:t>ledningen och andra som regeringen eller Säkerhetspolisen bestämmer. Det innefattar exempelvis behandling av uppgifter rörande den skyddade personen själv, personer i hans eller hennes närmaste krets och andra personer som han eller hon kommer i kontakt med och uppgifter om personer som kan utgöra hot mot den skyddade personen. Det är inte enbart uppgifter som behövs för att skyddsuppgiften ska kunna fullgöras som får behandlas med stöd av denna punkt. Den omfattar även behandlingen av personuppgifter för själva bevaknings- och säkerhets</w:t>
      </w:r>
      <w:r>
        <w:softHyphen/>
        <w:t>arbetet, exempelvis uppgifter om vem som fullgör bevakningsuppgiften vid ett visst tillfälle (prop. 2009/10:85 s. 363).</w:t>
      </w:r>
    </w:p>
    <w:p w14:paraId="017E7CC1" w14:textId="77777777" w:rsidR="000E3A6B" w:rsidRDefault="000E3A6B" w:rsidP="000E3A6B">
      <w:pPr>
        <w:pStyle w:val="Brdtextmedindrag"/>
      </w:pPr>
      <w:r w:rsidRPr="00F81CE0">
        <w:rPr>
          <w:i/>
        </w:rPr>
        <w:t>Punkt 3 b</w:t>
      </w:r>
      <w:r>
        <w:t xml:space="preserve"> ger Säkerhetspolisen möjlighet att behandla personuppgifter för att fullgöra uppgifter som anges i säkerhetsskyddslagen (2018:585). I uppgifterna ingår bl.a. registerkontroll och utlämnande av uppgifter med anledning av sådan kontroll.</w:t>
      </w:r>
    </w:p>
    <w:p w14:paraId="6C849B2D" w14:textId="77777777" w:rsidR="000E3A6B" w:rsidRDefault="000E3A6B" w:rsidP="000E3A6B">
      <w:pPr>
        <w:pStyle w:val="Brdtextmedindrag"/>
      </w:pPr>
      <w:r>
        <w:t xml:space="preserve">I </w:t>
      </w:r>
      <w:r w:rsidRPr="00F81CE0">
        <w:rPr>
          <w:i/>
        </w:rPr>
        <w:t>punkt 3 c</w:t>
      </w:r>
      <w:r>
        <w:t xml:space="preserve"> regleras Säkerhetspolisens personuppgiftsbehandling för att fullgöra uppgifter enligt utlännings- och medborgarskapslagstiftningen. Det som avses är framför allt Säkerhetspolisens personuppgifts</w:t>
      </w:r>
      <w:r>
        <w:softHyphen/>
        <w:t>behandling i s.k. säkerhetsärenden enligt utlänningslagen (2005:716), men även i verkställighetsärenden enligt den lagen. Säkerhetspolisen har också uppgifter enligt lagen (1991:572) om särskild utlänningskontroll och lagen (2001:82) om svenskt medborgarskap. Personuppgifts</w:t>
      </w:r>
      <w:r>
        <w:softHyphen/>
        <w:t>behandling i sådana ärenden omfattas också.</w:t>
      </w:r>
    </w:p>
    <w:p w14:paraId="36420DDA" w14:textId="77777777" w:rsidR="000E3A6B" w:rsidRDefault="000E3A6B" w:rsidP="000E3A6B">
      <w:pPr>
        <w:pStyle w:val="Brdtextmedindrag"/>
      </w:pPr>
      <w:r>
        <w:t xml:space="preserve">I </w:t>
      </w:r>
      <w:r w:rsidRPr="00F81CE0">
        <w:rPr>
          <w:i/>
        </w:rPr>
        <w:t xml:space="preserve">punkt </w:t>
      </w:r>
      <w:r>
        <w:t>4 föreskrivs att Säkerhetspolisen får behandla personuppgifter om det är nödvändigt för att utföra en annan uppgift som rör nationell säkerhet, om uppgiften anges i lag eller förordning eller särskilt beslut av regeringen.</w:t>
      </w:r>
    </w:p>
    <w:p w14:paraId="1F1A36FE" w14:textId="77777777" w:rsidR="000E3A6B" w:rsidRDefault="000E3A6B" w:rsidP="000E3A6B">
      <w:pPr>
        <w:pStyle w:val="Brdtextmedindrag"/>
      </w:pPr>
      <w:r w:rsidRPr="00F81CE0">
        <w:rPr>
          <w:i/>
        </w:rPr>
        <w:t>Punkt 5</w:t>
      </w:r>
      <w:r>
        <w:t xml:space="preserve"> reglerar den personuppgiftsbehandling som krävs för att Säkerhetspolisen ska kunna fullgöra förpliktelser som följer av internationella åtaganden. Till dem hör bl.a. att skydda vissa företrädare för utländska stater som besöker Sverige, främst statsöverhuvuden och regeringsföreträdare. I den mån personuppgiftsbehandling vid skyddet av dem inte regleras i punkt 3 a, t.ex. därför att skyddet i huvudsak fullgörs av utländsk säkerhetspersonal, regleras det i denna punkt.</w:t>
      </w:r>
    </w:p>
    <w:p w14:paraId="4BBC7D19" w14:textId="77777777" w:rsidR="000E3A6B" w:rsidRDefault="000E3A6B" w:rsidP="000E3A6B">
      <w:pPr>
        <w:pStyle w:val="Brdtextmedindrag"/>
      </w:pPr>
      <w:r>
        <w:t>Behandlingen enligt denna punkt tar också sikte på sådana förpliktelser som syftar till att gagna utländsk brottsbekämpande verksamhet. Säkerhetspolisen lämnar, i likhet med Polismyndigheten, i viss utsträckning andra länder hjälp i brottsutredningar. Punkten omfattar den behandling av personuppgifter som behövs för det. Den täcker också Säkerhetspolisens informations- och erfarenhetsutbyte med motsvarande myndigheter i andra stater, i den mån utbytet grundar sig på ett internationellt åtagande. Om informationsutbytet äger rum enbart i svenskt intresse hör det normalt hemma under någon av de andra punkterna. Däremot hör sådant informationsutbyte som enbart gagnar den utländska myndigheten, t.ex. uppgifter om brott i en annan stat, hemma under denna punkt (prop. 2009/10:85 s. 363 f.).</w:t>
      </w:r>
    </w:p>
    <w:p w14:paraId="19180538" w14:textId="77777777" w:rsidR="000E3A6B" w:rsidRDefault="000E3A6B" w:rsidP="000E3A6B">
      <w:pPr>
        <w:pStyle w:val="Rubrik5utannumrering"/>
      </w:pPr>
      <w:r>
        <w:t>2 §</w:t>
      </w:r>
    </w:p>
    <w:p w14:paraId="498D06B7" w14:textId="77777777" w:rsidR="000E3A6B" w:rsidRDefault="000E3A6B" w:rsidP="000E3A6B">
      <w:pPr>
        <w:pStyle w:val="Brdtext"/>
      </w:pPr>
      <w:r>
        <w:t>Paragrafen reglerar, tillsammans med 1 §, de tillåtna rättsliga grunderna för behandling av personuppgifter enligt lagen. I paragrafen regleras två särskilt angivna fall där det är tillåtet att behandla personuppgifter oberoende av om förutsättningarna för behandling enligt 1 § föreligger. Den motsvarar tidigare 6 kap. 3 § polisdatalagen (2010:361). Tillämpningsområdet för paragrafen är begränsat eftersom det enbart är personuppgifter som lämnats till Säkerhetspolisen som får behandlas. Övervägandena finns i avsnitt 8.3.2.</w:t>
      </w:r>
    </w:p>
    <w:p w14:paraId="42477E5C" w14:textId="77777777" w:rsidR="000E3A6B" w:rsidRDefault="000E3A6B" w:rsidP="000E3A6B">
      <w:pPr>
        <w:pStyle w:val="Brdtextmedindrag"/>
      </w:pPr>
      <w:r>
        <w:t xml:space="preserve">Enligt </w:t>
      </w:r>
      <w:r w:rsidRPr="005170E2">
        <w:rPr>
          <w:i/>
        </w:rPr>
        <w:t>punkt 1</w:t>
      </w:r>
      <w:r>
        <w:t xml:space="preserve"> får personuppgifter alltid behandlas om behandlingen är nödvändig för diarieföring. Normalt finns det en rättslig grund enligt 1 § för Säkerhetspolisens diarieföring. Den nu aktuella punkten täcker behovet av att kunna diarieföra handlingar i andra fall. Det kan även röra sig om muntliga uppgifter som nedtecknas i en tjänsteanteckning eller liknande. Vilka uppgifter som måste noteras i samband med diarieföring av en handling framgår av 5 kap. 2 § offentlighets- och sekretesslagen (2009:400). Vid diarieföring av inkomna handlingar får det således alltid anges vem en handling har kommit från och i korthet vad handlingen rör. Någon annan behandling än sådan som är nödvändig för diarieföringen får emellertid inte utföras med stöd av denna punkt. Den fortsatta behandlingen ska således – utom i fall där andra punkten i denna paragraf blir tillämplig – alltid ha stöd i 1 §.</w:t>
      </w:r>
    </w:p>
    <w:p w14:paraId="4BC76E21" w14:textId="23CBE8FD" w:rsidR="000E3A6B" w:rsidRDefault="000E3A6B" w:rsidP="000E3A6B">
      <w:pPr>
        <w:pStyle w:val="Brdtextmedindrag"/>
      </w:pPr>
      <w:r>
        <w:t xml:space="preserve">Personuppgifter får enligt </w:t>
      </w:r>
      <w:r w:rsidRPr="005170E2">
        <w:rPr>
          <w:i/>
        </w:rPr>
        <w:t>punkt 2</w:t>
      </w:r>
      <w:r>
        <w:t xml:space="preserve"> alltid behandlas om de har lämnats till Säkerhetspolisen i en anmälan, ansökan eller liknande och behandlingen är nödvändig för myndighetens handläggning. Uttrycket ”anmälan, ansökan eller liknande” innefattar alla slag av framställningar till Säkerhetspolisen. Det gäller både skriftliga framställningar och uppgifter som lämnas muntligen, men nedtecknas av någon hos myndigheten. Oftast omfattas framställningar av detta slag av bestämmelsen om rättslig grund i 1 § och ska då behandlas med stöd av den bestämmelsen, men i vissa fall kan innehållet i handlingen vara sådant att nödvändighetsrekvisitet i den paragrafen inte är uppfyllt. Eftersom det vanligtvis krävs något slag av handläggning hos Säkerhetspolisen för att hantera en framställan, har det tidigare ansetts behövas en särskild bestämmelse för personuppgifts</w:t>
      </w:r>
      <w:r>
        <w:softHyphen/>
        <w:t>behandling i dessa fall (prop. 2009/10:85 s. 324). Behandlingen måste vara nödvändig för handläggningen. Det kan i ett enskilt fall innebära att personuppgifter i ett e-postmeddelande inte får behandlas på annat sätt än att uppgifterna tas emot och därefter omedelbart arkiveras eller gallras. I ett annat fall kan bestämmelsen innebära att personuppgifterna också får behandlas i samband med att framställningen besvaras.</w:t>
      </w:r>
    </w:p>
    <w:p w14:paraId="3CD8D89B" w14:textId="77777777" w:rsidR="000E3A6B" w:rsidRDefault="000E3A6B" w:rsidP="000E3A6B">
      <w:pPr>
        <w:pStyle w:val="Rubrik5utannumrering"/>
      </w:pPr>
      <w:r>
        <w:t>Ändamål</w:t>
      </w:r>
    </w:p>
    <w:p w14:paraId="65FA8C5F" w14:textId="77777777" w:rsidR="000E3A6B" w:rsidRDefault="000E3A6B" w:rsidP="000E3A6B">
      <w:pPr>
        <w:pStyle w:val="Rubrik5utannumrering"/>
        <w:spacing w:before="0"/>
      </w:pPr>
      <w:r>
        <w:t>3 §</w:t>
      </w:r>
    </w:p>
    <w:p w14:paraId="57E7FF16" w14:textId="77777777" w:rsidR="000E3A6B" w:rsidRDefault="000E3A6B" w:rsidP="000E3A6B">
      <w:pPr>
        <w:pStyle w:val="Brdtext"/>
      </w:pPr>
      <w:r>
        <w:t xml:space="preserve">I paragrafen regleras kravet på </w:t>
      </w:r>
      <w:r w:rsidRPr="00532077">
        <w:t>särskil</w:t>
      </w:r>
      <w:r>
        <w:t>t</w:t>
      </w:r>
      <w:r w:rsidRPr="00532077">
        <w:t xml:space="preserve">, uttryckligt angivna och berättigade </w:t>
      </w:r>
      <w:r>
        <w:t>ändamål för behandling av person</w:t>
      </w:r>
      <w:r>
        <w:softHyphen/>
        <w:t>uppgifter och behandling för nya ändamål. Övervägandena finns i avsnitt 8.4.1 och 8.4.2.</w:t>
      </w:r>
    </w:p>
    <w:p w14:paraId="7A31E261" w14:textId="77777777" w:rsidR="000E3A6B" w:rsidRDefault="000E3A6B" w:rsidP="000E3A6B">
      <w:pPr>
        <w:pStyle w:val="Brdtextmedindrag"/>
      </w:pPr>
      <w:r>
        <w:t xml:space="preserve">Av </w:t>
      </w:r>
      <w:r w:rsidRPr="00E93A76">
        <w:rPr>
          <w:i/>
        </w:rPr>
        <w:t xml:space="preserve">första </w:t>
      </w:r>
      <w:r>
        <w:rPr>
          <w:i/>
        </w:rPr>
        <w:t>meningen</w:t>
      </w:r>
      <w:r>
        <w:t xml:space="preserve"> framgår att ändamålen för behandling av person</w:t>
      </w:r>
      <w:r>
        <w:softHyphen/>
        <w:t>uppgifter ska vara särskilda, uttryckligt angivna och berättigade. Ända</w:t>
      </w:r>
      <w:r>
        <w:softHyphen/>
        <w:t xml:space="preserve">målen måste bestämmas redan när uppgiften behandlas första gången och får inte blandas ihop med den rättsliga grunden för behandling. Ändamålet ska vara mer konkret. </w:t>
      </w:r>
    </w:p>
    <w:p w14:paraId="66C698F3" w14:textId="77777777" w:rsidR="000E3A6B" w:rsidRDefault="000E3A6B" w:rsidP="000E3A6B">
      <w:pPr>
        <w:pStyle w:val="Brdtextmedindrag"/>
      </w:pPr>
      <w:r>
        <w:t xml:space="preserve">Att ändamålet ska vara särskilt innebär att det måste vara tillräckligt preciserat för att det ska kunna avgöras om de personuppgifter som behandlas är adekvata och relevanta för ändamålet med behandlingen eller om för många personuppgifter behandlas. Ändamålet får alltså inte vara så vagt eller vittomfattande att någon sådan prövning i praktiken inte blir möjlig. Ett pågående underrättelsearbete om viss, närmare angiven brottslig verksamhet kan utgöra ett ändamål. </w:t>
      </w:r>
      <w:r w:rsidRPr="00084C6E">
        <w:t>Eftersom Säkerhetspolisens per</w:t>
      </w:r>
      <w:r>
        <w:t>sonuppgiftsbehandling till över</w:t>
      </w:r>
      <w:r w:rsidRPr="00084C6E">
        <w:t>vägande del utförs i myndighetens underrättelseverksamhet är det inte alltid möjligt att</w:t>
      </w:r>
      <w:r>
        <w:t xml:space="preserve"> i ett tidigt stadium av processen</w:t>
      </w:r>
      <w:r w:rsidRPr="00084C6E">
        <w:t xml:space="preserve"> ange ändamå</w:t>
      </w:r>
      <w:r>
        <w:t>len för behandlingen lika preci</w:t>
      </w:r>
      <w:r w:rsidRPr="00084C6E">
        <w:t>serat som i annan brottsbekämpande verksamhet.</w:t>
      </w:r>
      <w:r>
        <w:t xml:space="preserve"> Inledningsvis kan därför </w:t>
      </w:r>
      <w:r w:rsidRPr="00084C6E">
        <w:t xml:space="preserve">ändamålen </w:t>
      </w:r>
      <w:r>
        <w:t>behöva anges mer övergripande för att sedan konkretiseras.</w:t>
      </w:r>
    </w:p>
    <w:p w14:paraId="6BE689E7" w14:textId="77777777" w:rsidR="000E3A6B" w:rsidRDefault="000E3A6B" w:rsidP="000E3A6B">
      <w:pPr>
        <w:pStyle w:val="Brdtextmedindrag"/>
      </w:pPr>
      <w:r>
        <w:t>Att ändamålet ska vara berättigat innebär en koppling till de rättsliga grunderna. Personuppgifter får inte behandlas för ett ändamål som inte är berättigat i förhållande till den tillämpliga rättsliga grunden. Person</w:t>
      </w:r>
      <w:r>
        <w:softHyphen/>
        <w:t xml:space="preserve">uppgifter som avser en förundersökning får t.ex. inte längre behandlas för det ändamålet när brottet har preskriberats. </w:t>
      </w:r>
    </w:p>
    <w:p w14:paraId="064544C7" w14:textId="77777777" w:rsidR="000E3A6B" w:rsidRDefault="000E3A6B" w:rsidP="000E3A6B">
      <w:pPr>
        <w:pStyle w:val="Brdtextmedindrag"/>
      </w:pPr>
      <w:r>
        <w:t xml:space="preserve">I </w:t>
      </w:r>
      <w:r w:rsidRPr="009B2F6E">
        <w:rPr>
          <w:i/>
        </w:rPr>
        <w:t xml:space="preserve">andra </w:t>
      </w:r>
      <w:r>
        <w:rPr>
          <w:i/>
        </w:rPr>
        <w:t xml:space="preserve">meningen </w:t>
      </w:r>
      <w:r>
        <w:t>framgår a</w:t>
      </w:r>
      <w:r w:rsidRPr="00846A43">
        <w:t>tt personuppgifter inte får behandlas för något ändamål som är oförenligt med det ändamål personuppgift</w:t>
      </w:r>
      <w:r>
        <w:t>erna ursprungligen behandlades för, vilket ger uttryck för den s.k. finalitetsprincipen</w:t>
      </w:r>
      <w:r w:rsidRPr="00846A43">
        <w:t>. När Säkerhetspolisen ska behand</w:t>
      </w:r>
      <w:r>
        <w:t>la personuppgifter för nya ända</w:t>
      </w:r>
      <w:r w:rsidRPr="00846A43">
        <w:t>mål måste myndigheten alltid pr</w:t>
      </w:r>
      <w:r>
        <w:t>öva om det nya ändamålet är för</w:t>
      </w:r>
      <w:r w:rsidRPr="00846A43">
        <w:t xml:space="preserve">enligt med det ändamål som personuppgifterna samlades in för. Eftersom Säkerhetspolisens verksamhet är inriktad på att bekämpa brott som till sin natur är systemhotande kan behandling av personuppgifter för nya ändamål inom den egna organisationen i de allra flesta fall anses förenlig med ursprungsändamålet. </w:t>
      </w:r>
    </w:p>
    <w:p w14:paraId="2A6C4276" w14:textId="77777777" w:rsidR="000E3A6B" w:rsidRPr="001A724D" w:rsidRDefault="000E3A6B" w:rsidP="000E3A6B">
      <w:pPr>
        <w:pStyle w:val="Rubrik5utannumrering"/>
      </w:pPr>
      <w:r w:rsidRPr="001A724D">
        <w:t>4 §</w:t>
      </w:r>
    </w:p>
    <w:p w14:paraId="163E7D3D" w14:textId="77777777" w:rsidR="000E3A6B" w:rsidRDefault="000E3A6B" w:rsidP="000E3A6B">
      <w:pPr>
        <w:pStyle w:val="Brdtextmedindrag"/>
        <w:ind w:firstLine="0"/>
      </w:pPr>
      <w:r>
        <w:t>Paragrafen reglerar för vilka ändamål Säkerhetspolisen får behandla personuppgifter för att tillgodose behovet av information i annan verksamhet. Övervägandena finns i avsnitt 8.4.3.</w:t>
      </w:r>
    </w:p>
    <w:p w14:paraId="765754DD" w14:textId="77777777" w:rsidR="000E3A6B" w:rsidRDefault="000E3A6B" w:rsidP="000E3A6B">
      <w:pPr>
        <w:pStyle w:val="Brdtextmedindrag"/>
      </w:pPr>
      <w:r>
        <w:t>Behandling enligt denna paragraf förutsätter att personuppgifterna redan är föremål för behandling med stöd av 1 §. Paragrafen motsvarar 6 kap. 2 § polisdatalagen (2010:361).</w:t>
      </w:r>
    </w:p>
    <w:p w14:paraId="0F5F9BF9" w14:textId="329D33A4" w:rsidR="000E3A6B" w:rsidRDefault="000E3A6B" w:rsidP="000E3A6B">
      <w:pPr>
        <w:pStyle w:val="Brdtextmedindrag"/>
      </w:pPr>
      <w:r>
        <w:t xml:space="preserve">I </w:t>
      </w:r>
      <w:r w:rsidRPr="00BE07A4">
        <w:rPr>
          <w:i/>
        </w:rPr>
        <w:t>första stycket</w:t>
      </w:r>
      <w:r>
        <w:t xml:space="preserve"> ges Säkerhetspolisen stöd för att behandla person</w:t>
      </w:r>
      <w:r>
        <w:softHyphen/>
        <w:t>uppgifter för att kunna lämna ut dem till bl.a. andra brottsbekämpande myndigheter. Behandling av personuppgifter definieras i 1 kap. 5 §.</w:t>
      </w:r>
    </w:p>
    <w:p w14:paraId="61EF5255" w14:textId="77777777" w:rsidR="000E3A6B" w:rsidRDefault="000E3A6B" w:rsidP="000E3A6B">
      <w:pPr>
        <w:pStyle w:val="Brdtextmedindrag"/>
      </w:pPr>
      <w:r>
        <w:t xml:space="preserve">Enligt </w:t>
      </w:r>
      <w:r w:rsidRPr="004526CD">
        <w:rPr>
          <w:i/>
        </w:rPr>
        <w:t>punkt 1</w:t>
      </w:r>
      <w:r>
        <w:t xml:space="preserve"> får Säkerhetspolisen, vars brottsbekämpning rör ett relativt begränsat område, utföra den behandling som krävs för att till rätt myndighet vidarebefordra bl.a. uppgifter om brott eller brottslig verksamhet som Säkerhetspolisen upptäcker, men själv saknar behörighet att handlägga (prop. 2009/10:85 s. 365).</w:t>
      </w:r>
    </w:p>
    <w:p w14:paraId="35366D88" w14:textId="77777777" w:rsidR="000E3A6B" w:rsidRDefault="000E3A6B" w:rsidP="000E3A6B">
      <w:pPr>
        <w:pStyle w:val="Brdtextmedindrag"/>
      </w:pPr>
      <w:r w:rsidRPr="004526CD">
        <w:rPr>
          <w:i/>
        </w:rPr>
        <w:t>Punkt 2</w:t>
      </w:r>
      <w:r>
        <w:t xml:space="preserve"> ger Säkerhetspolisen stöd för att behandla uppgifter för att lämna ut dem till en annan myndighet inom ramen för myndighets</w:t>
      </w:r>
      <w:r>
        <w:softHyphen/>
        <w:t>överskridande samverkan mot brott. I första hand tillgodoser punkten behovet av informationsutbyte med andra myndigheter än brottsbe</w:t>
      </w:r>
      <w:r>
        <w:softHyphen/>
        <w:t>kämpande eftersom punkt 1 i huvudsak täcker det behovet.</w:t>
      </w:r>
    </w:p>
    <w:p w14:paraId="0414CE68" w14:textId="77777777" w:rsidR="000E3A6B" w:rsidRDefault="000E3A6B" w:rsidP="000E3A6B">
      <w:pPr>
        <w:pStyle w:val="Brdtextmedindrag"/>
      </w:pPr>
      <w:r>
        <w:t xml:space="preserve">Enligt </w:t>
      </w:r>
      <w:r w:rsidRPr="004526CD">
        <w:rPr>
          <w:i/>
        </w:rPr>
        <w:t>punkt 3</w:t>
      </w:r>
      <w:r>
        <w:t xml:space="preserve"> får Säkerhetspolisen behandla personuppgifter för att kunna lämna ut dem till Försvarsmaktens försvarsunderrättelseverksamhet och militära säkerhetstjänst eller till Försvarets radioanstalts försvarsunderrättelseverksamhet. Vad försvarsunderrättelseverksamhet är framgår av kommentaren till 3 kap. 6 §. Enligt punkten får Säkerhets</w:t>
      </w:r>
      <w:r>
        <w:softHyphen/>
        <w:t>polisen behandla personuppgifter som den anser kan vara värdefulla för någon av dessa myndigheter och vill vidarebefordra dit. Möjligheterna till sådan behandling begränsas genom kravet på att det ska finnas särskilda skäl att tillhandahålla informationen (prop. 2009/10:85 s. 365 f.).</w:t>
      </w:r>
    </w:p>
    <w:p w14:paraId="2D3F10A6" w14:textId="77777777" w:rsidR="000E3A6B" w:rsidRDefault="000E3A6B" w:rsidP="000E3A6B">
      <w:pPr>
        <w:pStyle w:val="Brdtextmedindrag"/>
      </w:pPr>
      <w:r>
        <w:t xml:space="preserve">Enligt </w:t>
      </w:r>
      <w:r w:rsidRPr="0094786D">
        <w:rPr>
          <w:i/>
        </w:rPr>
        <w:t>punkt 4</w:t>
      </w:r>
      <w:r>
        <w:t xml:space="preserve"> får Säkerhetspolisen behandla personuppgifter om myndigheten enligt lag eller förordning har till uppgift att bistå en annan myndighet med en viss uppgift. Punkten omfattar bl.a. den behandling som kan krävas för att Säkerhetspolisen ska kunna bistå Riksdagens ombudsmän eller Justitiekanslern med uppgifter när de uppträder som förundersökningsledare och åklagare (prop. 2014/15:94 s. 137).</w:t>
      </w:r>
    </w:p>
    <w:p w14:paraId="676E71DD" w14:textId="77777777" w:rsidR="000E3A6B" w:rsidRDefault="000E3A6B" w:rsidP="000E3A6B">
      <w:pPr>
        <w:pStyle w:val="Brdtextmedindrag"/>
      </w:pPr>
      <w:r>
        <w:t xml:space="preserve">Enligt </w:t>
      </w:r>
      <w:r w:rsidRPr="0094786D">
        <w:rPr>
          <w:i/>
        </w:rPr>
        <w:t>punkt 5</w:t>
      </w:r>
      <w:r>
        <w:t xml:space="preserve"> får information som behandlas med stöd av 1 § också behandlas för att tillhandahålla information som är nödvändig för den brottsbekämpande verksamheten vid en utländsk myndighet eller en mellanfolklig organisation (prop. 2009/10:85 s. 366). I 16 § finns en sekretessbrytande bestämmelse som möjliggör sådant utlämnande.</w:t>
      </w:r>
    </w:p>
    <w:p w14:paraId="13132905" w14:textId="77777777" w:rsidR="000E3A6B" w:rsidRDefault="000E3A6B" w:rsidP="000E3A6B">
      <w:pPr>
        <w:pStyle w:val="Brdtextmedindrag"/>
      </w:pPr>
      <w:r w:rsidRPr="0094786D">
        <w:rPr>
          <w:i/>
        </w:rPr>
        <w:t>Punkt 6</w:t>
      </w:r>
      <w:r>
        <w:t xml:space="preserve"> ger Säkerhetspolisen möjlighet att behandla personuppgifter för att lämna ut dem till en utländsk underrättelse- eller säkerhetstjänst om det inte täcks av någon av de övriga punkterna i paragrafen.</w:t>
      </w:r>
    </w:p>
    <w:p w14:paraId="61195059" w14:textId="77777777" w:rsidR="000E3A6B" w:rsidRDefault="000E3A6B" w:rsidP="000E3A6B">
      <w:pPr>
        <w:pStyle w:val="Brdtextmedindrag"/>
      </w:pPr>
      <w:r>
        <w:t xml:space="preserve">Av </w:t>
      </w:r>
      <w:r w:rsidRPr="0094786D">
        <w:rPr>
          <w:i/>
        </w:rPr>
        <w:t>andra stycket</w:t>
      </w:r>
      <w:r>
        <w:t xml:space="preserve"> framgår att personuppgifter får behandlas om det är nödvändigt för att tillhandahålla information till riksdagen eller regeringen och, i den utsträckning skyldighet att lämna uppgifter följer av lag eller förordning, till andra. Vad bestämmelsen innebär utvecklas i </w:t>
      </w:r>
      <w:bookmarkStart w:id="476" w:name="_Hlk8907979"/>
      <w:r>
        <w:t xml:space="preserve">propositionen Integritet och effektivitet i polisens brottsbekämpande verksamhet </w:t>
      </w:r>
      <w:bookmarkEnd w:id="476"/>
      <w:r>
        <w:t>(prop. 2009/10:85 s. 323 och 366).</w:t>
      </w:r>
    </w:p>
    <w:p w14:paraId="232C54A1" w14:textId="77777777" w:rsidR="000E3A6B" w:rsidRDefault="000E3A6B" w:rsidP="000E3A6B">
      <w:pPr>
        <w:pStyle w:val="Brdtextmedindrag"/>
      </w:pPr>
      <w:r>
        <w:t xml:space="preserve">I </w:t>
      </w:r>
      <w:r>
        <w:rPr>
          <w:i/>
        </w:rPr>
        <w:t xml:space="preserve">tredje stycket </w:t>
      </w:r>
      <w:r>
        <w:t>tydliggörs att de i paragrafen angivna ändamålen inte är uttömmande. För att en uppgift ska få vidarebehandlas för något annat ändamål än de som anges i första och andra styckena måste det emellertid i det enskilda fallet göras en bedömning att det nya ändamålet inte är oförenligt med det ändamål för vilket uppgifterna samlades in.</w:t>
      </w:r>
    </w:p>
    <w:p w14:paraId="76B76659" w14:textId="77777777" w:rsidR="000E3A6B" w:rsidRDefault="000E3A6B" w:rsidP="000E3A6B">
      <w:pPr>
        <w:pStyle w:val="Rubrik5utannumrering"/>
      </w:pPr>
      <w:r>
        <w:t>5 §</w:t>
      </w:r>
    </w:p>
    <w:p w14:paraId="74DE5792" w14:textId="77777777" w:rsidR="000E3A6B" w:rsidRPr="00A12F97" w:rsidRDefault="000E3A6B" w:rsidP="000E3A6B">
      <w:pPr>
        <w:pStyle w:val="Brdtext"/>
      </w:pPr>
      <w:r w:rsidRPr="00A12F97">
        <w:t xml:space="preserve">I paragrafen föreskrivs att </w:t>
      </w:r>
      <w:r>
        <w:t>Säkerhetspolisen</w:t>
      </w:r>
      <w:r w:rsidRPr="00A12F97">
        <w:t xml:space="preserve"> får behandla per</w:t>
      </w:r>
      <w:r>
        <w:t>sonupp</w:t>
      </w:r>
      <w:r w:rsidRPr="00A12F97">
        <w:t>gifter för vetenskapliga, statistiska eller historiska ändamål inom lagens tillämpningsområde</w:t>
      </w:r>
      <w:r>
        <w:t>. Övervägandena finns i avsnitt 8.4.4</w:t>
      </w:r>
      <w:r w:rsidRPr="00A12F97">
        <w:t>.</w:t>
      </w:r>
    </w:p>
    <w:p w14:paraId="10D263F8" w14:textId="77777777" w:rsidR="000E3A6B" w:rsidRPr="00A12F97" w:rsidRDefault="000E3A6B" w:rsidP="000E3A6B">
      <w:pPr>
        <w:pStyle w:val="Brdtextmedindrag"/>
      </w:pPr>
      <w:r w:rsidRPr="00A12F97">
        <w:t xml:space="preserve">Paragrafen reglerar bara </w:t>
      </w:r>
      <w:r>
        <w:t>Säkerhetspolisens behandling för statisti</w:t>
      </w:r>
      <w:r w:rsidRPr="00A12F97">
        <w:t>ska, vetenskapliga eller historiska ä</w:t>
      </w:r>
      <w:r>
        <w:t>ndamål inom lagens tillämpningsom</w:t>
      </w:r>
      <w:r w:rsidRPr="00A12F97">
        <w:t xml:space="preserve">råde och gäller inte för exempelvis Brottsförebyggande rådets statistik-verksamhet. Den gäller heller inte </w:t>
      </w:r>
      <w:r>
        <w:t>Säkerhetspolisens</w:t>
      </w:r>
      <w:r w:rsidRPr="00A12F97">
        <w:t xml:space="preserve"> behandling av personuppgifter för syf</w:t>
      </w:r>
      <w:r>
        <w:t>ten utanför lagens tillämpnings</w:t>
      </w:r>
      <w:r w:rsidRPr="00A12F97">
        <w:t>område</w:t>
      </w:r>
      <w:r>
        <w:t>.</w:t>
      </w:r>
    </w:p>
    <w:p w14:paraId="7251D22B" w14:textId="77777777" w:rsidR="000E3A6B" w:rsidRDefault="000E3A6B" w:rsidP="000E3A6B">
      <w:pPr>
        <w:pStyle w:val="Brdtextmedindrag"/>
      </w:pPr>
      <w:r w:rsidRPr="00A12F97">
        <w:t xml:space="preserve">Vid behandling för </w:t>
      </w:r>
      <w:r>
        <w:t>de i paragrafen angivna ändamålen</w:t>
      </w:r>
      <w:r w:rsidRPr="00A12F97">
        <w:t xml:space="preserve"> ska lagens övriga bestämmelser tillämpas på samma sätt som vid annan behandling enligt lagen. De uppgifter som behandlas ska vara adekvata och relevanta o</w:t>
      </w:r>
      <w:r>
        <w:t>ch inte för omfattande i förhål</w:t>
      </w:r>
      <w:r w:rsidRPr="00A12F97">
        <w:t>lande till det vetenskapliga, statistiska eller historiska ändamåle</w:t>
      </w:r>
      <w:r>
        <w:t>t. På samma sätt som man vid be</w:t>
      </w:r>
      <w:r w:rsidRPr="00A12F97">
        <w:t>handling för andra ändamål inom lagens tillämpningsområde måste se till att uppgifterna inte behandlas under längre tid än vad som behövs</w:t>
      </w:r>
      <w:r>
        <w:t>, får uppgifter som be</w:t>
      </w:r>
      <w:r w:rsidRPr="00A12F97">
        <w:t>handlas för statistiska, vetenskapliga e</w:t>
      </w:r>
      <w:r>
        <w:t>ller historiska ändamål inte be</w:t>
      </w:r>
      <w:r w:rsidRPr="00A12F97">
        <w:t>handlas under längre tid än vad som behövs för dessa ändamål.</w:t>
      </w:r>
    </w:p>
    <w:p w14:paraId="47F8BAD9" w14:textId="77777777" w:rsidR="000E3A6B" w:rsidRDefault="000E3A6B" w:rsidP="000E3A6B">
      <w:pPr>
        <w:pStyle w:val="Rubrik5utannumrering"/>
      </w:pPr>
      <w:r w:rsidRPr="00A12F97">
        <w:t>Författningsenlig och korrekt behandling</w:t>
      </w:r>
    </w:p>
    <w:p w14:paraId="2C250128" w14:textId="77777777" w:rsidR="000E3A6B" w:rsidRDefault="000E3A6B" w:rsidP="000E3A6B">
      <w:pPr>
        <w:pStyle w:val="Brdtext"/>
      </w:pPr>
      <w:r>
        <w:t>6 §</w:t>
      </w:r>
    </w:p>
    <w:p w14:paraId="22AA2BB5" w14:textId="77777777" w:rsidR="000E3A6B" w:rsidRDefault="000E3A6B" w:rsidP="000E3A6B">
      <w:pPr>
        <w:pStyle w:val="Brdtext"/>
      </w:pPr>
      <w:r>
        <w:t>I paragrafen föreskrivs att personuppgifter alltid ska behandlas för</w:t>
      </w:r>
      <w:r>
        <w:softHyphen/>
        <w:t>fattningsenligt och på ett korrekt sätt. Övervägandena finns i avsnitt 9.1.1.</w:t>
      </w:r>
    </w:p>
    <w:p w14:paraId="755B7FDD" w14:textId="77777777" w:rsidR="000E3A6B" w:rsidRDefault="000E3A6B" w:rsidP="000E3A6B">
      <w:pPr>
        <w:pStyle w:val="Brdtextmedindrag"/>
      </w:pPr>
      <w:r>
        <w:t>När det är tillåtet att behandla personuppgifter och vilka krav som ställs på behandlingen framgår inte bara av denna lag och föreskrifter som har meddelats med stöd av den, utan också av andra författningar som reglerar t.ex. särskilda register. Regler av nu aktuellt slag har betydelse för bedömningen av både om behandlingen är författningsenlig och vad som är ett korrekt sätt att behandla personuppgifter. I det ligger bl.a. kravet på att det ska göras en kontinuerlig bedömning av att personuppgifts</w:t>
      </w:r>
      <w:r>
        <w:softHyphen/>
        <w:t>behandlingen uppfyller alla formella krav.</w:t>
      </w:r>
    </w:p>
    <w:p w14:paraId="52453B91" w14:textId="77777777" w:rsidR="000E3A6B" w:rsidRDefault="000E3A6B" w:rsidP="000E3A6B">
      <w:pPr>
        <w:pStyle w:val="Brdtextmedindrag"/>
      </w:pPr>
      <w:r>
        <w:t>Vad som är ett korrekt sätt för behandling styrs emellertid inte bara av författningsregler och den praxis som utbildas kring dem. Tillsyns</w:t>
      </w:r>
      <w:r>
        <w:softHyphen/>
        <w:t>myndighetens allmänna råd och uttalanden i fråga om personuppgifts</w:t>
      </w:r>
      <w:r>
        <w:softHyphen/>
        <w:t>behandling har också betydelse, liksom Säkerhetspolisens interna regler.</w:t>
      </w:r>
    </w:p>
    <w:p w14:paraId="450B144C" w14:textId="77777777" w:rsidR="000E3A6B" w:rsidRDefault="000E3A6B" w:rsidP="000E3A6B">
      <w:pPr>
        <w:pStyle w:val="Brdtextmedindrag"/>
      </w:pPr>
      <w:r>
        <w:t>Otillåten behandling av personuppgifter kan i vissa fall vara straffbar enligt bestämmelser i brottsbalken, bl.a. regeln om dataintrång i 4 kap. 9 c §. Det kan då röra sig om externa angrepp eller om att någon som har tillgång till ett it-system överskrider sina befogenheter.</w:t>
      </w:r>
    </w:p>
    <w:p w14:paraId="551693A8" w14:textId="77777777" w:rsidR="000E3A6B" w:rsidRDefault="000E3A6B" w:rsidP="000E3A6B">
      <w:pPr>
        <w:pStyle w:val="Rubrik5utannumrering"/>
      </w:pPr>
      <w:r w:rsidRPr="00AA4ACF">
        <w:t>Personuppgifternas kvalitet</w:t>
      </w:r>
    </w:p>
    <w:p w14:paraId="5E2B6B05" w14:textId="77777777" w:rsidR="000E3A6B" w:rsidRDefault="000E3A6B" w:rsidP="000E3A6B">
      <w:pPr>
        <w:pStyle w:val="Rubrik5utannumrering"/>
        <w:spacing w:before="0"/>
      </w:pPr>
      <w:r>
        <w:t>7 §</w:t>
      </w:r>
    </w:p>
    <w:p w14:paraId="42B59A99" w14:textId="77777777" w:rsidR="000E3A6B" w:rsidRDefault="000E3A6B" w:rsidP="000E3A6B">
      <w:pPr>
        <w:pStyle w:val="Brdtext"/>
      </w:pPr>
      <w:r>
        <w:t>Paragrafen reglerar hur personuppgifter som behandlas ska vara beskaffade. Övervägandena finns i avsnitt 9.1.2.</w:t>
      </w:r>
    </w:p>
    <w:p w14:paraId="4BF8BC1E" w14:textId="77777777" w:rsidR="000E3A6B" w:rsidRDefault="000E3A6B" w:rsidP="000E3A6B">
      <w:pPr>
        <w:pStyle w:val="Brdtextmedindrag"/>
      </w:pPr>
      <w:r>
        <w:t xml:space="preserve">I </w:t>
      </w:r>
      <w:r w:rsidRPr="00AA4ACF">
        <w:rPr>
          <w:i/>
        </w:rPr>
        <w:t>första stycket</w:t>
      </w:r>
      <w:r>
        <w:t xml:space="preserve"> föreskrivs att de personuppgifter som behandlas ska vara korrekta och, om det är nödvändigt, uppdaterade. </w:t>
      </w:r>
    </w:p>
    <w:p w14:paraId="2055B141" w14:textId="77777777" w:rsidR="000E3A6B" w:rsidRDefault="000E3A6B" w:rsidP="000E3A6B">
      <w:pPr>
        <w:pStyle w:val="Brdtextmedindrag"/>
      </w:pPr>
      <w:r>
        <w:t>En personuppgift är korrekt om den stämmer överens med de verkliga förhållandena. För att bestämma vilka de verkliga förhållandena är får man söka ledning i ändamålen med behandlingen. Det är ändamålen i det enskilda fallet som avses. Inom lagens tillämpningsområde måste frågan om en personuppgift är korrekt inte bara vägas mot ändamålen med behandlingen utan även ses mot bakgrund av vad uppgiften rör, när den lämnas och vem som lämnar den. För att kunna avgöra om personuppgifterna är korrekta är det också av stor betydelse att veta om de grundar sig på fakta eller på personliga bedömningar. Kravet på att personuppgifter ska vara korrekta innebär inte något hinder mot att samla in exempelvis osäkra underrättelseuppgifter, under förutsättning att personuppgifterna är relevanta för arbetet (se 8 §) och att det framgår att det är osäkert om uppgiften är riktig.</w:t>
      </w:r>
    </w:p>
    <w:p w14:paraId="127DC2BD" w14:textId="77777777" w:rsidR="000E3A6B" w:rsidRDefault="000E3A6B" w:rsidP="000E3A6B">
      <w:pPr>
        <w:pStyle w:val="Brdtextmedindrag"/>
      </w:pPr>
      <w:r>
        <w:t>De personuppgifter som behandlas behöver bara vara uppdaterade om det är nödvändigt. Frågan om det är nödvändigt att de är uppdaterade får avgöras med hänsyn till ändamålen med behandlingen. Exempelvis kan uppgifter om telefonnummer eller andra kontaktuppgifter ändras under handläggningen av ett ärende och därmed behöva uppdateras. När ärendet har avslutats eller arkiverats är det dock inte nödvändigt att uppdatera kontaktuppgifter.</w:t>
      </w:r>
    </w:p>
    <w:p w14:paraId="7DA48201" w14:textId="77777777" w:rsidR="000E3A6B" w:rsidRPr="00AA4ACF" w:rsidRDefault="000E3A6B" w:rsidP="000E3A6B">
      <w:pPr>
        <w:pStyle w:val="Brdtextmedindrag"/>
      </w:pPr>
      <w:r w:rsidRPr="009D53F2">
        <w:t>I</w:t>
      </w:r>
      <w:r>
        <w:t xml:space="preserve"> </w:t>
      </w:r>
      <w:r w:rsidRPr="009D53F2">
        <w:rPr>
          <w:i/>
        </w:rPr>
        <w:t>andra stycket</w:t>
      </w:r>
      <w:r>
        <w:t xml:space="preserve"> föreskrivs att uppgifter som beskriver en persons utseende ska utformas på ett objektivt sätt med respekt för människo-värdet. Syftet med bestämmelsen är att förhindra att personers utseende beskrivs i ordalag som kan vara kränkande för individen. Utformningen av bestämmelsen innebär att Säkerhetspolisen alltid är oförhindrad att, när den får ett tips från allmänheten om en person som kan misstänkas för brott, göra de anteckningar som är nödvändiga för att underlätta identifieringen av personen, t.ex. anteckningar om fysiska kännetecken. I anslutning till dessa anteckningar får även sådana känsliga person</w:t>
      </w:r>
      <w:r>
        <w:softHyphen/>
        <w:t>uppgifter som avses i 9 § första stycket antecknas, om det är absolut nödvändigt för det arbete som tipset kan komma att leda till.</w:t>
      </w:r>
    </w:p>
    <w:p w14:paraId="2B1C6D28" w14:textId="77777777" w:rsidR="000E3A6B" w:rsidRDefault="000E3A6B" w:rsidP="000E3A6B">
      <w:pPr>
        <w:pStyle w:val="Rubrik5utannumrering"/>
      </w:pPr>
      <w:r>
        <w:t>8 §</w:t>
      </w:r>
    </w:p>
    <w:p w14:paraId="7C9456B1" w14:textId="77777777" w:rsidR="000E3A6B" w:rsidRPr="009D53F2" w:rsidRDefault="000E3A6B" w:rsidP="000E3A6B">
      <w:pPr>
        <w:pStyle w:val="Brdtext"/>
      </w:pPr>
      <w:r w:rsidRPr="009D53F2">
        <w:t>Paragrafen reglerar omfattning</w:t>
      </w:r>
      <w:r>
        <w:t>en av behandlingen av personupp</w:t>
      </w:r>
      <w:r w:rsidRPr="009D53F2">
        <w:t xml:space="preserve">gifter. </w:t>
      </w:r>
      <w:r>
        <w:t>Övervägandena finns i avsnitt 9.1.2</w:t>
      </w:r>
      <w:r w:rsidRPr="009D53F2">
        <w:t>.</w:t>
      </w:r>
    </w:p>
    <w:p w14:paraId="61CEC939" w14:textId="77777777" w:rsidR="000E3A6B" w:rsidRDefault="000E3A6B" w:rsidP="000E3A6B">
      <w:pPr>
        <w:pStyle w:val="Brdtextmedindrag"/>
      </w:pPr>
      <w:r w:rsidRPr="009D53F2">
        <w:t>Av paragrafen framgår att de personuppgifter som behandlas ska vara adekvata och relevanta i förhållande till ändamålen med b</w:t>
      </w:r>
      <w:r>
        <w:t>e</w:t>
      </w:r>
      <w:r w:rsidRPr="009D53F2">
        <w:t xml:space="preserve">handlingen och att fler personuppgifter inte får behandlas än vad som är nödvändigt med hänsyn till ändamålen med behandlingen. Det är ändamålen i det enskilda fallet som avses. </w:t>
      </w:r>
    </w:p>
    <w:p w14:paraId="550A7289" w14:textId="77777777" w:rsidR="000E3A6B" w:rsidRDefault="000E3A6B" w:rsidP="000E3A6B">
      <w:pPr>
        <w:pStyle w:val="Brdtextmedindrag"/>
      </w:pPr>
      <w:r w:rsidRPr="009D53F2">
        <w:t xml:space="preserve">Att personuppgifterna ska vara adekvata och relevanta innebär att ovidkommande uppgifter inte får behandlas. En prövning av om en personuppgift är nödvändig för behandlingen ska göras kontinuerligt av Säkerhetspolisen, inte bara när uppgiften registreras eller på annat sätt samlas in. Även vid en senare behandling ska personuppgiften behövas för just den behandlingen, annars är kravet på adekvans och relevans inte uppfyllt. </w:t>
      </w:r>
    </w:p>
    <w:p w14:paraId="0CD8E204" w14:textId="77777777" w:rsidR="000E3A6B" w:rsidRPr="000157BB" w:rsidRDefault="000E3A6B" w:rsidP="000E3A6B">
      <w:pPr>
        <w:pStyle w:val="Brdtextmedindrag"/>
      </w:pPr>
      <w:r w:rsidRPr="000157BB">
        <w:t>Förutom att uppgifterna ska vara adekvata och relevanta får de inte heller vara fler än nödvändigt. Det understryker kravet på att en fortlöpande bedömning görs.</w:t>
      </w:r>
    </w:p>
    <w:p w14:paraId="77636AAC" w14:textId="77777777" w:rsidR="000E3A6B" w:rsidRPr="009D53F2" w:rsidRDefault="000E3A6B" w:rsidP="000E3A6B">
      <w:pPr>
        <w:pStyle w:val="Brdtextmedindrag"/>
      </w:pPr>
      <w:r w:rsidRPr="009D53F2">
        <w:t>Det kan vara svårare att bedöma om uppgifterna är adekvata och relevanta i Säkerhetspolisens ver</w:t>
      </w:r>
      <w:r>
        <w:t>ksamhet än i annan polisverksam</w:t>
      </w:r>
      <w:r w:rsidRPr="009D53F2">
        <w:t>het, eftersom det som regel inte är lika tydligt vari den brottsliga verksamheten eller säkerhetshotet består. Vid bedömningen av mängden personuppgifter som behöver behandlas i förhållande till ändamålet kan hänsyn också behöv</w:t>
      </w:r>
      <w:r>
        <w:t>a tas till andra aspekter än en</w:t>
      </w:r>
      <w:r w:rsidRPr="009D53F2">
        <w:t>bart behoven i det enskilda fallet. För att pågående underrättelse- eller utrednings</w:t>
      </w:r>
      <w:r>
        <w:softHyphen/>
      </w:r>
      <w:r w:rsidRPr="009D53F2">
        <w:t>verksamhet inte ska avslöjas kan Säkerhetspolisen ibland behöva behandla fler uppgifter än vad som krävs i ett visst ärende, för att inte avslöja vem ell</w:t>
      </w:r>
      <w:r>
        <w:t>er vilka som myndigheten intres</w:t>
      </w:r>
      <w:r w:rsidRPr="009D53F2">
        <w:t>serar sig för. Kravet på att uppgift</w:t>
      </w:r>
      <w:r>
        <w:t>erna ska vara adekvata och rele</w:t>
      </w:r>
      <w:r w:rsidRPr="009D53F2">
        <w:t>vanta och inte för många i förhållande till ändamålet med behandlingen får i dessa fall ändå anses vara uppfyllt.</w:t>
      </w:r>
    </w:p>
    <w:p w14:paraId="3C0043AB" w14:textId="77777777" w:rsidR="000E3A6B" w:rsidRDefault="000E3A6B" w:rsidP="000E3A6B">
      <w:pPr>
        <w:pStyle w:val="Rubrik5utannumrering"/>
      </w:pPr>
      <w:r>
        <w:t>Känsliga personuppgifter</w:t>
      </w:r>
    </w:p>
    <w:p w14:paraId="7130C246" w14:textId="77777777" w:rsidR="000E3A6B" w:rsidRDefault="000E3A6B" w:rsidP="000E3A6B">
      <w:pPr>
        <w:pStyle w:val="Rubrik5utannumrering"/>
        <w:spacing w:before="0"/>
      </w:pPr>
      <w:r>
        <w:t>9 §</w:t>
      </w:r>
    </w:p>
    <w:p w14:paraId="7699D862" w14:textId="77777777" w:rsidR="000E3A6B" w:rsidRPr="003A286A" w:rsidRDefault="000E3A6B" w:rsidP="000E3A6B">
      <w:pPr>
        <w:pStyle w:val="Brdtext"/>
      </w:pPr>
      <w:r w:rsidRPr="003A286A">
        <w:t>Paragrafen reglerar tillsammans med 1</w:t>
      </w:r>
      <w:r>
        <w:t>0</w:t>
      </w:r>
      <w:r w:rsidRPr="003A286A">
        <w:t>–1</w:t>
      </w:r>
      <w:r>
        <w:t>2</w:t>
      </w:r>
      <w:r w:rsidRPr="003A286A">
        <w:t xml:space="preserve"> §§ i vilken utsträckning känsliga personuppgifter får behandlas. Att uppgifterna betecknas som känsliga personuppgifter framgår av </w:t>
      </w:r>
      <w:r>
        <w:t>11 </w:t>
      </w:r>
      <w:r w:rsidRPr="003A286A">
        <w:t xml:space="preserve">§. </w:t>
      </w:r>
      <w:r>
        <w:t>Övervägandena finns</w:t>
      </w:r>
      <w:r w:rsidRPr="003A286A">
        <w:t xml:space="preserve"> i avsnitt</w:t>
      </w:r>
      <w:r>
        <w:t> 9.2.1</w:t>
      </w:r>
      <w:r w:rsidRPr="003A286A">
        <w:t>.</w:t>
      </w:r>
    </w:p>
    <w:p w14:paraId="070F299B" w14:textId="77777777" w:rsidR="000E3A6B" w:rsidRPr="003A286A" w:rsidRDefault="000E3A6B" w:rsidP="000E3A6B">
      <w:pPr>
        <w:pStyle w:val="Brdtextmedindrag"/>
      </w:pPr>
      <w:r w:rsidRPr="003A286A">
        <w:t xml:space="preserve">Enligt </w:t>
      </w:r>
      <w:r w:rsidRPr="003A286A">
        <w:rPr>
          <w:i/>
        </w:rPr>
        <w:t>första stycket</w:t>
      </w:r>
      <w:r w:rsidRPr="003A286A">
        <w:t xml:space="preserve"> får personuppgifter som avslöjar ras, etniskt ursprung, politiska åsikter, religiös eller filosofisk övertygelse eller medlemskap i fackförening eller som rör hälsa, sexualliv eller sexuell läggning inte behandlas. Det innebär att det inte är tillåtet att föra register över eller på annat sätt göra anteckningar om enskilda på den grunden att de utifrån etniskt ursprung, politiska åsikter eller något annat i paragrafen angivet förhållande kan hänföras till en viss kategori av människor.</w:t>
      </w:r>
    </w:p>
    <w:p w14:paraId="6BBBD87A" w14:textId="77777777" w:rsidR="000E3A6B" w:rsidRPr="003A286A" w:rsidRDefault="000E3A6B" w:rsidP="000E3A6B">
      <w:pPr>
        <w:pStyle w:val="Brdtextmedindrag"/>
      </w:pPr>
      <w:r w:rsidRPr="003A286A">
        <w:t>En uppgift om utseende är normalt inte en känslig personuppgift och den får alltså behandlas, med den begränsning som följer av 7 § andra stycket. Om en sådan uppgift samtidigt innebär uppgift om etniskt ursprung omfattas den dock av förbudet. Bestämmelsen hindrar inte att uppgifter om en persons nationalitet b</w:t>
      </w:r>
      <w:r>
        <w:t>ehandlas, eftersom en sådan upp</w:t>
      </w:r>
      <w:r w:rsidRPr="003A286A">
        <w:t>gift normalt inte ger upplysning om etniskt ursprung (prop. 2009/10:85 s.</w:t>
      </w:r>
      <w:r>
        <w:t> </w:t>
      </w:r>
      <w:r w:rsidRPr="003A286A">
        <w:t>325). Uppgifter om att en viss person kommer från en viss världsdel eller ett visst land faller också som regel utanför förbudet mot behandling av känsliga personuppgifter. Skulle en sådan personuppgift i det enskilda fallet t.ex. avslöja etniskt ursprung är dock förbudet tillämpligt.</w:t>
      </w:r>
    </w:p>
    <w:p w14:paraId="206CB0DD" w14:textId="77777777" w:rsidR="000E3A6B" w:rsidRPr="003A286A" w:rsidRDefault="000E3A6B" w:rsidP="000E3A6B">
      <w:pPr>
        <w:pStyle w:val="Brdtextmedindrag"/>
      </w:pPr>
      <w:r w:rsidRPr="003A286A">
        <w:t xml:space="preserve">Avbildningar av personer, </w:t>
      </w:r>
      <w:r>
        <w:t>inte minst</w:t>
      </w:r>
      <w:r w:rsidRPr="003A286A">
        <w:t xml:space="preserve"> fotografier, kan avslöja många detaljer. Man kan t.ex. se hudfärg eller om personen bär klädsel eller andra kännetecken som är typiska för utövare av en viss religion. Även fysiska funktionsnedsättningar kan framgå av bilder och det kan även framgå att en person är sjuk eller skadad. Bilder på människor i mera normala sammanhang torde inte avslöja känsliga personuppgifter, medan bilder på människor som utövar religiösa, politiska eller sexuella aktiviteter som regel utgör känsliga personuppgifter (jfr Öman m.fl. s. 288).</w:t>
      </w:r>
    </w:p>
    <w:p w14:paraId="04C9E189" w14:textId="77777777" w:rsidR="000E3A6B" w:rsidRPr="003A286A" w:rsidRDefault="000E3A6B" w:rsidP="000E3A6B">
      <w:pPr>
        <w:pStyle w:val="Brdtextmedindrag"/>
      </w:pPr>
      <w:r w:rsidRPr="003A286A">
        <w:t xml:space="preserve">I </w:t>
      </w:r>
      <w:r w:rsidRPr="003A286A">
        <w:rPr>
          <w:i/>
        </w:rPr>
        <w:t>andra stycket</w:t>
      </w:r>
      <w:r w:rsidRPr="003A286A">
        <w:t xml:space="preserve"> görs det undantag från </w:t>
      </w:r>
      <w:r>
        <w:t>huvudregeln att känsliga person</w:t>
      </w:r>
      <w:r w:rsidRPr="003A286A">
        <w:t>uppgifter inte får behandlas. Uppgifter om en person som behandlas på annan grund får kompletteras med känsliga personuppgifter, om det är absolut nödvändigt för ändamålet med behandlingen. Det innebär att om a</w:t>
      </w:r>
      <w:r>
        <w:t>ndra uppgifter om en person sam</w:t>
      </w:r>
      <w:r w:rsidRPr="003A286A">
        <w:t xml:space="preserve">las in </w:t>
      </w:r>
      <w:r>
        <w:t>i samband med t.ex. en förunder</w:t>
      </w:r>
      <w:r w:rsidRPr="003A286A">
        <w:t xml:space="preserve">sökning får de kompletteras med uppgifter om religiös övertygelse eller etniskt ursprung om det </w:t>
      </w:r>
      <w:r>
        <w:t>är av betydelse för utredningen</w:t>
      </w:r>
      <w:r w:rsidRPr="003A286A">
        <w:t>. Med hänsyn till den restriktivitet som ligger i uttrycket ”absolut nöd</w:t>
      </w:r>
      <w:r>
        <w:t>vän</w:t>
      </w:r>
      <w:r w:rsidRPr="003A286A">
        <w:t>digt” måste dock behov</w:t>
      </w:r>
      <w:r>
        <w:t>et av att göra sådana komplette</w:t>
      </w:r>
      <w:r w:rsidRPr="003A286A">
        <w:t>ringar prövas noga i det enskilda fallet.</w:t>
      </w:r>
    </w:p>
    <w:p w14:paraId="4FDDF0AD" w14:textId="77777777" w:rsidR="000E3A6B" w:rsidRDefault="000E3A6B" w:rsidP="000E3A6B">
      <w:pPr>
        <w:pStyle w:val="Brdtextmedindrag"/>
      </w:pPr>
      <w:r w:rsidRPr="003A286A">
        <w:t xml:space="preserve">Känsliga personuppgifter kan också förekomma i </w:t>
      </w:r>
      <w:r>
        <w:t>Säkerhetspolisens</w:t>
      </w:r>
      <w:r w:rsidRPr="003A286A">
        <w:t xml:space="preserve"> verksamhet på grund av att någon under ett förhör har lämnat en sådan uppgift eller i en inlaga nämnt uppgiften. D</w:t>
      </w:r>
      <w:r>
        <w:t>et kan vara fråga om helt grund</w:t>
      </w:r>
      <w:r w:rsidRPr="003A286A">
        <w:t>lösa påståenden eller påståenden som i</w:t>
      </w:r>
      <w:r>
        <w:t>nte har någon relevans i samman</w:t>
      </w:r>
      <w:r w:rsidRPr="003A286A">
        <w:t>hanget. Eftersom myndigheterna inte kan hindra någon från att yttra sig vare sig muntligen eller skriftligen kan känsliga personuppgifter på detta sätt komma att ingå i t.ex. en förunders</w:t>
      </w:r>
      <w:r>
        <w:t>ökning. Om det ned</w:t>
      </w:r>
      <w:r w:rsidRPr="003A286A">
        <w:t>tecknade förhöret eller den inko</w:t>
      </w:r>
      <w:r>
        <w:t>mna handlingen ingår i förunder</w:t>
      </w:r>
      <w:r>
        <w:softHyphen/>
      </w:r>
      <w:r w:rsidRPr="003A286A">
        <w:t>sökningen omfattas behandlingen av den känsliga personuppgiften även i dessa fall av undantaget i detta stycke.</w:t>
      </w:r>
    </w:p>
    <w:p w14:paraId="106707A0" w14:textId="77777777" w:rsidR="000E3A6B" w:rsidRDefault="000E3A6B" w:rsidP="000E3A6B">
      <w:pPr>
        <w:pStyle w:val="Rubrik5utannumrering"/>
      </w:pPr>
      <w:r>
        <w:t>10 §</w:t>
      </w:r>
    </w:p>
    <w:p w14:paraId="5B9C3261" w14:textId="77777777" w:rsidR="000E3A6B" w:rsidRDefault="000E3A6B" w:rsidP="000E3A6B">
      <w:pPr>
        <w:pStyle w:val="Brdtext"/>
      </w:pPr>
      <w:r>
        <w:t>I paragrafen regleras när biometriska uppgifter får behandlas. Övervägandena finns i avsnitt 9.2.1.</w:t>
      </w:r>
    </w:p>
    <w:p w14:paraId="1245A85B" w14:textId="676275E3" w:rsidR="000E3A6B" w:rsidRDefault="000E3A6B" w:rsidP="000E3A6B">
      <w:pPr>
        <w:pStyle w:val="Brdtextmedindrag"/>
      </w:pPr>
      <w:r>
        <w:t xml:space="preserve">Biometriska uppgifter, som definieras i 1 kap. 5 §, är känsliga personuppgifter och får behandlas endast om det är absolut nödvändigt för ändamålet med behandlingen. Det innebär att behovet av att behandla sådana uppgifter måste prövas särskilt noga. </w:t>
      </w:r>
    </w:p>
    <w:p w14:paraId="15585ADE" w14:textId="77777777" w:rsidR="000E3A6B" w:rsidRDefault="000E3A6B" w:rsidP="000E3A6B">
      <w:pPr>
        <w:pStyle w:val="Brdtextmedindrag"/>
      </w:pPr>
      <w:r>
        <w:t>Paragrafen möjliggör användning av särskild teknisk behandling för att bekräfta unik identifiering av en person. Det innebär att t.ex. finger</w:t>
      </w:r>
      <w:r>
        <w:softHyphen/>
        <w:t>avtryck, ansiktsgeometri, röstigenkänning eller rörelsemönster får användas för att identifiera en person.</w:t>
      </w:r>
    </w:p>
    <w:p w14:paraId="79A2A5C6" w14:textId="496E7995" w:rsidR="000E3A6B" w:rsidRPr="00B37ABA" w:rsidRDefault="000E3A6B" w:rsidP="000E3A6B">
      <w:pPr>
        <w:pStyle w:val="Brdtextmedindrag"/>
      </w:pPr>
      <w:r>
        <w:t xml:space="preserve">Genetiska uppgifter, som definieras i </w:t>
      </w:r>
      <w:r w:rsidRPr="00542BB5">
        <w:t>1</w:t>
      </w:r>
      <w:r>
        <w:t> kap. 5 § och som också är känsliga personuppgifter, får Säkerhetspolisen inte behandla.</w:t>
      </w:r>
    </w:p>
    <w:p w14:paraId="6FBEA6CC" w14:textId="77777777" w:rsidR="000E3A6B" w:rsidRDefault="000E3A6B" w:rsidP="000E3A6B">
      <w:pPr>
        <w:pStyle w:val="Rubrik5utannumrering"/>
      </w:pPr>
      <w:r>
        <w:t>11 §</w:t>
      </w:r>
    </w:p>
    <w:p w14:paraId="0011C258" w14:textId="77777777" w:rsidR="000E3A6B" w:rsidRDefault="000E3A6B" w:rsidP="000E3A6B">
      <w:pPr>
        <w:pStyle w:val="Brdtext"/>
      </w:pPr>
      <w:r>
        <w:t>Paragrafen reglerar tillsammans med 9, 10 och 12 §§ i vilken utsträck</w:t>
      </w:r>
      <w:r>
        <w:softHyphen/>
        <w:t>ning känsliga personuppgifter får behandlas. Övervägandena finns i avsnitt 9.2.1.</w:t>
      </w:r>
    </w:p>
    <w:p w14:paraId="4459628A" w14:textId="77777777" w:rsidR="000E3A6B" w:rsidRPr="00542BB5" w:rsidRDefault="000E3A6B" w:rsidP="000E3A6B">
      <w:pPr>
        <w:pStyle w:val="Brdtextmedindrag"/>
      </w:pPr>
      <w:r>
        <w:t>I paragrafen klargörs att sådana personuppgifter som avses i 9 och 10 §§ utgör känsliga personuppgifter. Vidare tydliggörs att sådana uppgifter alltid får behandlas i de fall som avses i 2 §, dvs. om det är nödvändigt för diarieföring eller, i fråga om uppgifter i en anmälan, ansökan eller liknande, om det är nödvändigt för Säkerhetspolisens handläggning. Det innebär bl.a. att det är möjligt för myndigheten att ta emot och besvara anmälningar, ansökningar och liknande skrifter som lämnas i elektronisk form även om de innehåller känsliga personuppgifter. Regleringen innebär också att sådana uppgifter får arkiveras om det är nödvändigt. Som framgår av kommentaren till 2 § är den behandling som är tillåten begränsad.</w:t>
      </w:r>
    </w:p>
    <w:p w14:paraId="3426274B" w14:textId="77777777" w:rsidR="000E3A6B" w:rsidRDefault="000E3A6B" w:rsidP="000E3A6B">
      <w:pPr>
        <w:pStyle w:val="Rubrik5utannumrering"/>
      </w:pPr>
      <w:r>
        <w:t>12 §</w:t>
      </w:r>
    </w:p>
    <w:p w14:paraId="36BE4396" w14:textId="77777777" w:rsidR="000E3A6B" w:rsidRDefault="000E3A6B" w:rsidP="000E3A6B">
      <w:pPr>
        <w:pStyle w:val="Brdtext"/>
      </w:pPr>
      <w:r>
        <w:t>Paragrafen reglerar användningen av känsliga personuppgifter vid sökning. Övervägandena finns i avsnitt 9.2.2. Av 9 och 10 §§ framgår vilka personuppgifter som är känsliga personuppgifter.</w:t>
      </w:r>
    </w:p>
    <w:p w14:paraId="3C339514" w14:textId="77777777" w:rsidR="000E3A6B" w:rsidRDefault="000E3A6B" w:rsidP="000E3A6B">
      <w:pPr>
        <w:pStyle w:val="Brdtextmedindrag"/>
      </w:pPr>
      <w:r>
        <w:t xml:space="preserve">Enligt </w:t>
      </w:r>
      <w:r>
        <w:rPr>
          <w:i/>
        </w:rPr>
        <w:t>första stycket</w:t>
      </w:r>
      <w:r>
        <w:t xml:space="preserve"> är det som huvudregel förbjudet att utföra sökningar i syfte att få fram ett urval av personer grundat på känsliga personuppgifter. Därmed förbjuds sökningar som görs för att få fram ett urval av personer som t.ex. har viss politisk eller religiös åskådning eller sexuell läggning. Uppgifter som beskriver en persons utseende, t.ex. uppgifter om längd, hudfärg eller tatueringar, får användas som sökbegrepp så länge syftet med sökningen inte är att göra en sammanställning av en viss grupp av personer grundad på exempelvis etniskt ursprung eller politisk åskådning.</w:t>
      </w:r>
    </w:p>
    <w:p w14:paraId="21EAF3F6" w14:textId="77777777" w:rsidR="000E3A6B" w:rsidRDefault="000E3A6B" w:rsidP="000E3A6B">
      <w:pPr>
        <w:pStyle w:val="Brdtextmedindrag"/>
      </w:pPr>
      <w:r>
        <w:t>Även tillåtna sökningar kan resultera i ett urval av personer grundat på känsliga personuppgifter, t.ex. sökningar som görs i registervårdande syfte. I vilken utsträckning det sedan är tillåtet att behandla någon eller några av personuppgifterna i sammanställningen får prövas mot huvud-regeln för behandling av känsliga personuppgifter i 9 §.</w:t>
      </w:r>
    </w:p>
    <w:p w14:paraId="4D9DFA16" w14:textId="77777777" w:rsidR="000E3A6B" w:rsidRDefault="000E3A6B" w:rsidP="000E3A6B">
      <w:pPr>
        <w:pStyle w:val="Brdtextmedindrag"/>
      </w:pPr>
      <w:r>
        <w:t xml:space="preserve">I </w:t>
      </w:r>
      <w:r>
        <w:rPr>
          <w:i/>
        </w:rPr>
        <w:t>andra stycket</w:t>
      </w:r>
      <w:r>
        <w:t xml:space="preserve"> görs det undantag från sökförbudet i första stycket. Undantaget gäller både vid sökning i personuppgifter som har gjorts gemensamt tillgängliga och i personuppgifter som inte har det. Sökförbudet hindrar inte att brottsrubriceringar, uppgifter om tillvägagångssätt vid brott, eller uppgifter som beskriver en persons utseende används som sökbegrepp, även om det skulle leda till ett urval av personer grundat på känsliga personuppgifter som t.ex. hälsa eller sexuell läggning.</w:t>
      </w:r>
    </w:p>
    <w:p w14:paraId="408FF00A" w14:textId="77777777" w:rsidR="000E3A6B" w:rsidRDefault="000E3A6B" w:rsidP="000E3A6B">
      <w:pPr>
        <w:pStyle w:val="Brdtextmedindrag"/>
      </w:pPr>
      <w:r>
        <w:t>Med uppgifter som beskriver en persons utseende avses signalements-uppgifter som t.ex. kroppsbyggnad, ansiktsform, hår- och hudfärg, klädsel och fysiska kännetecken som födelsemärken, blindhet och tatueringar (jfr prop. 2011/12:45 s. 124). En sökning på ett fysiskt särdrag kan ge ett urval av personer grundat på uppgifter som rör hälsa.</w:t>
      </w:r>
    </w:p>
    <w:p w14:paraId="6CF88580" w14:textId="77777777" w:rsidR="000E3A6B" w:rsidRDefault="000E3A6B" w:rsidP="000E3A6B">
      <w:pPr>
        <w:pStyle w:val="Brdtextmedindrag"/>
      </w:pPr>
      <w:r>
        <w:t>Sökning på t.ex. vissa tillvägagångssätt vid brott kan resultera i ett urval av personer grundat på sexualliv eller sexuell läggning. Uppgifter om tatueringar kan t.ex. avslöja viss politisk åsikt eller religiös övertygelse.</w:t>
      </w:r>
    </w:p>
    <w:p w14:paraId="15265F7C" w14:textId="77777777" w:rsidR="000E3A6B" w:rsidRDefault="000E3A6B" w:rsidP="000E3A6B">
      <w:pPr>
        <w:pStyle w:val="Brdtextmedindrag"/>
      </w:pPr>
      <w:r>
        <w:t xml:space="preserve">Enligt </w:t>
      </w:r>
      <w:r w:rsidRPr="00F16886">
        <w:rPr>
          <w:i/>
        </w:rPr>
        <w:t>tredje stycket</w:t>
      </w:r>
      <w:r>
        <w:t xml:space="preserve"> hindrar sökförbudet inte sökningar i syfte att få fram ett personurval grundat på etniskt ursprung, politiska åsikter, religiös eller filosofisk övertygelse eller uppgifter som rör hälsa, sexualliv eller sexuell läggning, om sökningen är absolut nödvändig för de syften som anges i 1 §. Säkerhetspolisen kan behöva söka på uppgifter som rör politiska åsikter, religiös övertygelse eller etniskt ursprung, eftersom det ingår i Säkerhetspolisens uppdrag att kartlägga sådan verksamhet som kan komma att hota vitala samhällsfunktioner och att skydda statsledningen. Sådana sökningar kan även behöva göras t.ex. för att förebygga och förhindra tryck- eller yttrandefrihetsbrott med rasistiska eller främlingsfientliga motiv.</w:t>
      </w:r>
    </w:p>
    <w:p w14:paraId="7C29E5BF" w14:textId="77777777" w:rsidR="000E3A6B" w:rsidRDefault="000E3A6B" w:rsidP="000E3A6B">
      <w:pPr>
        <w:pStyle w:val="Brdtextmedindrag"/>
      </w:pPr>
      <w:r>
        <w:t>Kravet på att det ska vara absolut nödvändigt att göra sökningen gör att utrymmet för sådana sökningar är begränsat och att rutinmässiga sökningar på känsliga uppgifter inte är tillåtna.</w:t>
      </w:r>
    </w:p>
    <w:p w14:paraId="6E5FB816" w14:textId="77777777" w:rsidR="000E3A6B" w:rsidRDefault="000E3A6B" w:rsidP="000E3A6B">
      <w:pPr>
        <w:pStyle w:val="Brdtextmedindrag"/>
      </w:pPr>
      <w:r>
        <w:t>I vilken utsträckning det är tillåtet att behandla någon eller några av personuppgifterna i en sammanställning av sådana uppgifter som sökningen resulterat i får prövas mot huvudregeln om behandling av känsliga personuppgifter i 9 §. Rätten att göra sökning enligt denna paragraf medför således inte en generell rätt att fortsätta att behandla uppgifterna.</w:t>
      </w:r>
    </w:p>
    <w:p w14:paraId="69260CD1" w14:textId="77777777" w:rsidR="000E3A6B" w:rsidRDefault="000E3A6B" w:rsidP="000E3A6B">
      <w:pPr>
        <w:pStyle w:val="Rubrik5utannumrering"/>
      </w:pPr>
      <w:r>
        <w:t>Rättelse, uppdatering och radering</w:t>
      </w:r>
    </w:p>
    <w:p w14:paraId="73C68C42" w14:textId="77777777" w:rsidR="000E3A6B" w:rsidRDefault="000E3A6B" w:rsidP="000E3A6B">
      <w:pPr>
        <w:pStyle w:val="Rubrik5utannumrering"/>
        <w:spacing w:before="0"/>
      </w:pPr>
      <w:r>
        <w:t>13 §</w:t>
      </w:r>
    </w:p>
    <w:p w14:paraId="22FFB41E" w14:textId="77777777" w:rsidR="000E3A6B" w:rsidRDefault="000E3A6B" w:rsidP="000E3A6B">
      <w:pPr>
        <w:pStyle w:val="Brdtext"/>
      </w:pPr>
      <w:r>
        <w:t xml:space="preserve">I paragrafen föreskrivs vad Säkerhetspolisen ska göra för att förhindra att felaktiga eller ofullständiga personuppgifter behandlas, lämnas ut eller görs tillgängliga. Övervägandena finns i avsnitt 9.3. </w:t>
      </w:r>
    </w:p>
    <w:p w14:paraId="46ADAB5B" w14:textId="77777777" w:rsidR="000E3A6B" w:rsidRDefault="000E3A6B" w:rsidP="000E3A6B">
      <w:pPr>
        <w:pStyle w:val="Brdtextmedindrag"/>
      </w:pPr>
      <w:r>
        <w:t>I paragrafen föreskrivs att alla rimliga åtgärder ska vidtas för att personuppgifter som med hänsyn till ändamålet med behandlingen är felaktiga eller ofullständiga utan onödigt dröjsmål rättas och för att förhindra att sådana uppgifter lämnas ut eller görs tillgängliga. Vad som avses med att uppgifter är korrekta framgår av kommentaren till 7 §. Säkerhetspolisen ska också utan onödigt dröjsmål uppdatera uppgifter som är inaktuella om det är nödvändigt. Bestämmelsen innebär att Säkerhetspolisen självmant måste vidta åtgärder för att säkerställa personuppgifternas kvalitet. I 6 kap. 6 § regleras vad som gäller när den registrerade själv begär att personuppgifter ska rättas eller kompletteras.</w:t>
      </w:r>
    </w:p>
    <w:p w14:paraId="0F938E57" w14:textId="77777777" w:rsidR="000E3A6B" w:rsidRDefault="000E3A6B" w:rsidP="000E3A6B">
      <w:pPr>
        <w:pStyle w:val="Brdtextmedindrag"/>
      </w:pPr>
      <w:r>
        <w:t>Vad som utgör rimliga åtgärder skiljer sig åt beroende på om personuppgifterna är felaktiga, ofullständiga eller inaktuella eftersom personuppgifter alltid ska vara korrekta, men endast behöver vara uppdaterade om det är nödvändigt. Vilka åtgärder som är rimliga att vidta får bedömas mot bakgrund av omständigheterna i varje enskilt fall, som t.ex. ändamålet med behandlingen, vilka personuppgifter som behandlas och vilka konsekvenser en felaktig eller ofullständig uppgift kan få för den enskilde.</w:t>
      </w:r>
    </w:p>
    <w:p w14:paraId="2AC84FA3" w14:textId="77777777" w:rsidR="000E3A6B" w:rsidRDefault="000E3A6B" w:rsidP="000E3A6B">
      <w:pPr>
        <w:pStyle w:val="Rubrik5utannumrering"/>
      </w:pPr>
      <w:r>
        <w:t>14 §</w:t>
      </w:r>
    </w:p>
    <w:p w14:paraId="61A3E43F" w14:textId="77777777" w:rsidR="000E3A6B" w:rsidRDefault="000E3A6B" w:rsidP="000E3A6B">
      <w:pPr>
        <w:pStyle w:val="Brdtext"/>
      </w:pPr>
      <w:r>
        <w:t xml:space="preserve">I paragrafen föreskrivs vilka åtgärder som ska vidtas om personuppgifter behandlas på ett otillåtet sätt. Övervägandena finns i avsnitt 9.3. </w:t>
      </w:r>
    </w:p>
    <w:p w14:paraId="67784264" w14:textId="21A94368" w:rsidR="000E3A6B" w:rsidRDefault="000E3A6B" w:rsidP="000E3A6B">
      <w:pPr>
        <w:pStyle w:val="Brdtextmedindrag"/>
      </w:pPr>
      <w:r>
        <w:t xml:space="preserve">I </w:t>
      </w:r>
      <w:r w:rsidRPr="00517941">
        <w:rPr>
          <w:i/>
        </w:rPr>
        <w:t>första stycket</w:t>
      </w:r>
      <w:r>
        <w:t xml:space="preserve"> föreskrivs att alla rimliga åtgärder ska vidtas för att personuppgifter som behandlas i strid med någon av </w:t>
      </w:r>
      <w:r w:rsidRPr="00584E46">
        <w:t xml:space="preserve">1–6, 8–10 eller 12 </w:t>
      </w:r>
      <w:r>
        <w:t>§</w:t>
      </w:r>
      <w:r w:rsidRPr="00584E46">
        <w:t>§</w:t>
      </w:r>
      <w:r>
        <w:t>,</w:t>
      </w:r>
      <w:r w:rsidRPr="00584E46">
        <w:t xml:space="preserve"> 4</w:t>
      </w:r>
      <w:r>
        <w:t> </w:t>
      </w:r>
      <w:r w:rsidRPr="00584E46">
        <w:t xml:space="preserve">kap. 1 </w:t>
      </w:r>
      <w:r>
        <w:t>§ första stycket eller någon av 2–4 eller 7–10 </w:t>
      </w:r>
      <w:r w:rsidRPr="00584E46">
        <w:t>§</w:t>
      </w:r>
      <w:r>
        <w:t>§ utan onödigt dröjsmål raderas och för att förhindra att sådana uppgifter lämnas ut eller görs tillgängliga. Detsamma gäller när radering krävs för att Säkerhetspolisen ska utföra en rättslig förpliktelse. När radering kan komma i fråga, förutsättningarna för det och vad som kan vara en rättslig förpliktelse utvecklas i kommentaren till 6 kap. 7 §, där det regleras</w:t>
      </w:r>
      <w:r w:rsidRPr="00BE6A68">
        <w:t xml:space="preserve"> </w:t>
      </w:r>
      <w:r>
        <w:t>vad som gäller när den registrerade begär att motsvarande åtgärder ska vidtas.</w:t>
      </w:r>
    </w:p>
    <w:p w14:paraId="0B97D9B0" w14:textId="77777777" w:rsidR="000E3A6B" w:rsidRDefault="000E3A6B" w:rsidP="000E3A6B">
      <w:pPr>
        <w:pStyle w:val="Brdtextmedindrag"/>
      </w:pPr>
      <w:r>
        <w:t xml:space="preserve">I stället för att personuppgifter som behandlas på ett otillåtet sätt raderas ska enligt </w:t>
      </w:r>
      <w:r w:rsidRPr="00517941">
        <w:rPr>
          <w:i/>
        </w:rPr>
        <w:t>andra stycket</w:t>
      </w:r>
      <w:r>
        <w:t xml:space="preserve"> behandlingen av uppgifterna utan onödigt dröjsmål begränsas om uppgifterna behöver finnas kvar av bevisskäl. Vad det innebär utvecklas i kommentaren till 6 kap. 7 §.</w:t>
      </w:r>
    </w:p>
    <w:p w14:paraId="5B86E2DE" w14:textId="7D0577FC" w:rsidR="000E3A6B" w:rsidRDefault="000E3A6B" w:rsidP="000E3A6B">
      <w:pPr>
        <w:pStyle w:val="Brdtextmedindrag"/>
      </w:pPr>
    </w:p>
    <w:p w14:paraId="60BA45C0" w14:textId="77777777" w:rsidR="000E3A6B" w:rsidRDefault="000E3A6B" w:rsidP="000E3A6B">
      <w:pPr>
        <w:pStyle w:val="Rubrik4utannumrering"/>
      </w:pPr>
      <w:r>
        <w:t>Utlämnande av personuppgifter</w:t>
      </w:r>
    </w:p>
    <w:p w14:paraId="6512AE30" w14:textId="77777777" w:rsidR="000E3A6B" w:rsidRDefault="000E3A6B" w:rsidP="000E3A6B">
      <w:pPr>
        <w:pStyle w:val="Rubrik5utannumrering"/>
        <w:spacing w:before="0"/>
      </w:pPr>
      <w:r>
        <w:t>15 §</w:t>
      </w:r>
    </w:p>
    <w:p w14:paraId="18B166AB" w14:textId="77777777" w:rsidR="000E3A6B" w:rsidRDefault="000E3A6B" w:rsidP="000E3A6B">
      <w:pPr>
        <w:pStyle w:val="Brdtext"/>
      </w:pPr>
      <w:r w:rsidRPr="00764706">
        <w:t>Paragra</w:t>
      </w:r>
      <w:r>
        <w:t xml:space="preserve">fen </w:t>
      </w:r>
      <w:r w:rsidRPr="00764706">
        <w:t xml:space="preserve">reglerar </w:t>
      </w:r>
      <w:r>
        <w:t>utlämnande</w:t>
      </w:r>
      <w:r w:rsidRPr="00764706">
        <w:t xml:space="preserve"> av person</w:t>
      </w:r>
      <w:r>
        <w:t>uppgifter som är nödvändiga</w:t>
      </w:r>
      <w:r w:rsidRPr="00764706">
        <w:t xml:space="preserve"> för att framst</w:t>
      </w:r>
      <w:r>
        <w:t>älla rättsstatistik. Sådana upp</w:t>
      </w:r>
      <w:r w:rsidRPr="00764706">
        <w:t>gifter ska enligt paragrafen lämnas till den som ansvarar för att frams</w:t>
      </w:r>
      <w:r>
        <w:t>tälla sådan statistik. Enligt 2 </w:t>
      </w:r>
      <w:r w:rsidRPr="00764706">
        <w:t>§ förordningen (2016:1201) med instruktion för Bro</w:t>
      </w:r>
      <w:r>
        <w:t>tts</w:t>
      </w:r>
      <w:r w:rsidRPr="00764706">
        <w:t>förebyggande rådet ansvarar myndigheten för kriminalstatistiken.</w:t>
      </w:r>
      <w:r>
        <w:t xml:space="preserve"> Övervägandena finns i</w:t>
      </w:r>
      <w:r w:rsidRPr="00FA483D">
        <w:t xml:space="preserve"> </w:t>
      </w:r>
      <w:r>
        <w:t>avsnitt 11.4.4</w:t>
      </w:r>
    </w:p>
    <w:p w14:paraId="68BC71EE" w14:textId="77777777" w:rsidR="000E3A6B" w:rsidRPr="00764706" w:rsidRDefault="000E3A6B" w:rsidP="000E3A6B">
      <w:pPr>
        <w:pStyle w:val="Rubrik5utannumrering"/>
      </w:pPr>
      <w:r>
        <w:t>16 §</w:t>
      </w:r>
    </w:p>
    <w:p w14:paraId="206BA010" w14:textId="77777777" w:rsidR="000E3A6B" w:rsidRDefault="000E3A6B" w:rsidP="000E3A6B">
      <w:pPr>
        <w:pStyle w:val="Brdtext"/>
      </w:pPr>
      <w:r>
        <w:t>Paragrafen innehåller sekretessbrytande bestämmelser om utlämnande av personuppgifter till utländska myndigheter och mellanfolkliga organisationer (prop. 2009/10:85 s. 329 f.). Övervägandena finns i avsnitt 11.4.3.</w:t>
      </w:r>
    </w:p>
    <w:p w14:paraId="5BE84F2A" w14:textId="77777777" w:rsidR="000E3A6B" w:rsidRDefault="000E3A6B" w:rsidP="000E3A6B">
      <w:pPr>
        <w:pStyle w:val="Brdtextmedindrag"/>
      </w:pPr>
      <w:r>
        <w:t xml:space="preserve">Sekretessen bryts och personuppgifter får enligt </w:t>
      </w:r>
      <w:r w:rsidRPr="001A2A9E">
        <w:rPr>
          <w:i/>
        </w:rPr>
        <w:t>första stycket</w:t>
      </w:r>
      <w:r>
        <w:t xml:space="preserve"> lämnas ut till någon av de mottagare som anges i </w:t>
      </w:r>
      <w:r w:rsidRPr="009940D6">
        <w:rPr>
          <w:i/>
        </w:rPr>
        <w:t>punkt 1</w:t>
      </w:r>
      <w:r>
        <w:t xml:space="preserve"> om mottagaren behöver dem för att kunna förebygga, förhindra, upptäcka, utreda eller lagföra brott. Enligt </w:t>
      </w:r>
      <w:r w:rsidRPr="009940D6">
        <w:rPr>
          <w:i/>
        </w:rPr>
        <w:t>punkt 2</w:t>
      </w:r>
      <w:r>
        <w:t xml:space="preserve"> får personuppgifter lämnas till en utländsk underrättelse- eller säkerhetstjänst.</w:t>
      </w:r>
      <w:r w:rsidRPr="00EE3D18">
        <w:t xml:space="preserve"> </w:t>
      </w:r>
      <w:r>
        <w:t xml:space="preserve">Personuppgifterna får bara lämnas ut enligt första och andra punkten om det är förenligt med svenska intressen. </w:t>
      </w:r>
    </w:p>
    <w:p w14:paraId="7A31F7CA" w14:textId="77777777" w:rsidR="000E3A6B" w:rsidRDefault="000E3A6B" w:rsidP="000E3A6B">
      <w:pPr>
        <w:pStyle w:val="Brdtextmedindrag"/>
      </w:pPr>
      <w:r>
        <w:t>E</w:t>
      </w:r>
      <w:r w:rsidRPr="00157FEB">
        <w:t>nligt</w:t>
      </w:r>
      <w:r>
        <w:rPr>
          <w:i/>
        </w:rPr>
        <w:t xml:space="preserve"> andra stycket</w:t>
      </w:r>
      <w:r>
        <w:t xml:space="preserve"> kan Säkerhetspolisen lämna ut uppgifter till en utländsk myndighet eller mellanfolklig organisation om utlämnandet följer av en internationell överenskommelse som Sverige tillträtt.</w:t>
      </w:r>
    </w:p>
    <w:p w14:paraId="69FBF20C" w14:textId="77777777" w:rsidR="000E3A6B" w:rsidRDefault="000E3A6B" w:rsidP="000E3A6B">
      <w:pPr>
        <w:pStyle w:val="Brdtextmedindrag"/>
      </w:pPr>
      <w:r>
        <w:t>Vid överföring av personuppgifter till tredjeland ska regleringen i 9 kap. också tillämpas.</w:t>
      </w:r>
    </w:p>
    <w:p w14:paraId="0181A555" w14:textId="77777777" w:rsidR="000E3A6B" w:rsidRDefault="000E3A6B" w:rsidP="000E3A6B">
      <w:pPr>
        <w:pStyle w:val="Rubrik5utannumrering"/>
      </w:pPr>
      <w:r>
        <w:t>17 §</w:t>
      </w:r>
    </w:p>
    <w:p w14:paraId="65B061BA" w14:textId="77777777" w:rsidR="000E3A6B" w:rsidRDefault="000E3A6B" w:rsidP="000E3A6B">
      <w:pPr>
        <w:pStyle w:val="Brdtext"/>
      </w:pPr>
      <w:r w:rsidRPr="002030A1">
        <w:t xml:space="preserve">Genom paragrafen bryts viss sekretess som annars skulle ha gällt gentemot </w:t>
      </w:r>
      <w:r>
        <w:t>Polismyndigheten</w:t>
      </w:r>
      <w:r w:rsidRPr="002030A1">
        <w:t>.</w:t>
      </w:r>
      <w:r>
        <w:t xml:space="preserve"> Övervägandena finns i avsnitt 11.4.2.</w:t>
      </w:r>
    </w:p>
    <w:p w14:paraId="3AA21116" w14:textId="0337FDF7" w:rsidR="000E3A6B" w:rsidRDefault="000E3A6B" w:rsidP="000E3A6B">
      <w:pPr>
        <w:pStyle w:val="Brdtextmedindrag"/>
      </w:pPr>
      <w:r>
        <w:t>Polismyndigheten har enligt paragrafen</w:t>
      </w:r>
      <w:r w:rsidRPr="00D22FF6">
        <w:t xml:space="preserve"> rätt att, trots viss angiven sekretess till skydd för enskild, få del av personuppgifter som har gjorts gemensamt tillgängliga och som Säkerhetspolisen behandlar</w:t>
      </w:r>
      <w:r>
        <w:t xml:space="preserve"> med stöd av 2 kap. 1 § 1–3 a och c om</w:t>
      </w:r>
      <w:r w:rsidRPr="00D22FF6">
        <w:t xml:space="preserve"> Polismyndigheten behöver uppgifterna för </w:t>
      </w:r>
      <w:r>
        <w:t>att förebygga, förhindra eller upptäcka brottslig verksamhet eller för att utreda eller lagföra brott</w:t>
      </w:r>
      <w:r w:rsidRPr="00D22FF6">
        <w:t>.</w:t>
      </w:r>
      <w:r>
        <w:t xml:space="preserve"> Motsvarande gäller om Polismyndigheten behöver uppgifterna för att fullgöra sina uppgifter enligt utlänningslagen (2005:716) eller lagen (1991:572) om särskild utlänningskontroll.</w:t>
      </w:r>
      <w:r w:rsidRPr="00D22FF6">
        <w:t xml:space="preserve"> Det är</w:t>
      </w:r>
      <w:r>
        <w:t xml:space="preserve"> </w:t>
      </w:r>
      <w:r w:rsidRPr="00D22FF6">
        <w:t>Säkerhetspolisen som avgör om Polismyndig</w:t>
      </w:r>
      <w:r>
        <w:softHyphen/>
      </w:r>
      <w:r w:rsidRPr="00D22FF6">
        <w:t>heten behöver uppgifterna.</w:t>
      </w:r>
    </w:p>
    <w:p w14:paraId="7676493D" w14:textId="77777777" w:rsidR="000E3A6B" w:rsidRDefault="000E3A6B" w:rsidP="000E3A6B">
      <w:pPr>
        <w:pStyle w:val="Rubrik5utannumrering"/>
      </w:pPr>
      <w:r>
        <w:t>18 §</w:t>
      </w:r>
    </w:p>
    <w:p w14:paraId="32E4979B" w14:textId="77777777" w:rsidR="000E3A6B" w:rsidRDefault="000E3A6B" w:rsidP="000E3A6B">
      <w:pPr>
        <w:pStyle w:val="Brdtext"/>
      </w:pPr>
      <w:r w:rsidRPr="002030A1">
        <w:t xml:space="preserve">Genom paragrafen bryts viss sekretess som annars skulle ha gällt gentemot </w:t>
      </w:r>
      <w:r>
        <w:t>Försvarsmakten och Försvarets radioanstalt</w:t>
      </w:r>
      <w:r w:rsidRPr="002030A1">
        <w:t>.</w:t>
      </w:r>
      <w:r>
        <w:t xml:space="preserve"> Övervägandena finns i avsnitt 11.4.2.</w:t>
      </w:r>
    </w:p>
    <w:p w14:paraId="0698E543" w14:textId="42CB8068" w:rsidR="000E3A6B" w:rsidRDefault="000E3A6B" w:rsidP="000E3A6B">
      <w:pPr>
        <w:pStyle w:val="Brdtextmedindrag"/>
      </w:pPr>
      <w:r w:rsidRPr="00291408">
        <w:t xml:space="preserve">I paragrafen regleras </w:t>
      </w:r>
      <w:r>
        <w:t>För</w:t>
      </w:r>
      <w:r w:rsidRPr="00291408">
        <w:t>svarsmakten</w:t>
      </w:r>
      <w:r>
        <w:t>s och</w:t>
      </w:r>
      <w:r w:rsidRPr="00291408">
        <w:t xml:space="preserve"> </w:t>
      </w:r>
      <w:r>
        <w:t>Försvarets radioanstalts</w:t>
      </w:r>
      <w:r w:rsidRPr="00291408">
        <w:t xml:space="preserve"> </w:t>
      </w:r>
      <w:r>
        <w:t>rätt att,</w:t>
      </w:r>
      <w:r w:rsidRPr="00291408">
        <w:t xml:space="preserve"> trots viss angiven sekretess till skydd för enskild, få del av perso</w:t>
      </w:r>
      <w:r>
        <w:t>nuppgifter som har gjorts gemen</w:t>
      </w:r>
      <w:r w:rsidRPr="00291408">
        <w:t xml:space="preserve">samt tillgängliga och som Säkerhetspolisen behandlar </w:t>
      </w:r>
      <w:r>
        <w:t>med stöd av 2 kap</w:t>
      </w:r>
      <w:r w:rsidRPr="00291408">
        <w:t>.</w:t>
      </w:r>
      <w:r>
        <w:t xml:space="preserve"> 1 § 1 eller 2.</w:t>
      </w:r>
      <w:r w:rsidRPr="00291408">
        <w:t xml:space="preserve"> En förutsättning för att uppgifter ska </w:t>
      </w:r>
      <w:r>
        <w:t xml:space="preserve">få </w:t>
      </w:r>
      <w:r w:rsidRPr="00291408">
        <w:t>lämnas ut är att uppgifterna behövs i försvarsunderrättelseverksamheten eller den militära säkerhetstjänsten</w:t>
      </w:r>
      <w:r>
        <w:t xml:space="preserve"> hos Försvarsmakten eller i försvarsunderrättelseverksamheten hos Försvarets radioanstalt</w:t>
      </w:r>
      <w:r w:rsidRPr="00291408">
        <w:t>.</w:t>
      </w:r>
      <w:r>
        <w:t xml:space="preserve"> I kommentaren till 3 kap. 6 § utvecklas vad försvarsunderrättelseverksamhet är.</w:t>
      </w:r>
      <w:r w:rsidRPr="00291408">
        <w:t xml:space="preserve"> Det är</w:t>
      </w:r>
      <w:r>
        <w:t xml:space="preserve"> </w:t>
      </w:r>
      <w:r w:rsidRPr="00291408">
        <w:t xml:space="preserve">Säkerhetspolisen som avgör om Försvarsmakten </w:t>
      </w:r>
      <w:r>
        <w:t xml:space="preserve">och Försvarets radioanstalt </w:t>
      </w:r>
      <w:r w:rsidRPr="00291408">
        <w:t>behöver uppgifterna</w:t>
      </w:r>
      <w:r>
        <w:t xml:space="preserve">. </w:t>
      </w:r>
    </w:p>
    <w:p w14:paraId="329FE78C" w14:textId="77777777" w:rsidR="000E3A6B" w:rsidRDefault="000E3A6B" w:rsidP="000E3A6B">
      <w:pPr>
        <w:pStyle w:val="Rubrik5utannumrering"/>
      </w:pPr>
      <w:r>
        <w:t>19 §</w:t>
      </w:r>
    </w:p>
    <w:p w14:paraId="3B82C625" w14:textId="77777777" w:rsidR="000E3A6B" w:rsidRPr="00CC0134" w:rsidRDefault="000E3A6B" w:rsidP="000E3A6B">
      <w:pPr>
        <w:pStyle w:val="Brdtext"/>
      </w:pPr>
      <w:r w:rsidRPr="00CC0134">
        <w:t>Paragrafen reglerar när personuppgifter får lämnas ut elektroniskt. Öve</w:t>
      </w:r>
      <w:r>
        <w:t>rvägandena finns i avsnitt 11.2 och 11.3.1</w:t>
      </w:r>
      <w:r w:rsidRPr="00CC0134">
        <w:t>.</w:t>
      </w:r>
    </w:p>
    <w:p w14:paraId="22F83C94" w14:textId="77777777" w:rsidR="000E3A6B" w:rsidRPr="00CC0134" w:rsidRDefault="000E3A6B" w:rsidP="000E3A6B">
      <w:pPr>
        <w:pStyle w:val="Brdtextmedindrag"/>
      </w:pPr>
      <w:r w:rsidRPr="00CC0134">
        <w:t xml:space="preserve">I </w:t>
      </w:r>
      <w:r w:rsidRPr="00CC0134">
        <w:rPr>
          <w:i/>
        </w:rPr>
        <w:t>första stycket</w:t>
      </w:r>
      <w:r>
        <w:t xml:space="preserve"> </w:t>
      </w:r>
      <w:r w:rsidRPr="00CC0134">
        <w:t>föreskrivs att per</w:t>
      </w:r>
      <w:r>
        <w:t>sonuppgifter får lämnas ut elek</w:t>
      </w:r>
      <w:r w:rsidRPr="00CC0134">
        <w:t>troniskt på annat sätt än genom direktåtkomst om det int</w:t>
      </w:r>
      <w:r>
        <w:t>e är olämpligt. Med elektroniskt</w:t>
      </w:r>
      <w:r w:rsidRPr="00CC0134">
        <w:t xml:space="preserve"> utlämnande avses bl.a. utlämnande genom e-post eller an</w:t>
      </w:r>
      <w:r>
        <w:t xml:space="preserve">nan elektronisk överföring, </w:t>
      </w:r>
      <w:r w:rsidRPr="00CC0134">
        <w:t xml:space="preserve">på ett usb-minne eller annat motsvarande medium. </w:t>
      </w:r>
    </w:p>
    <w:p w14:paraId="2838CA04" w14:textId="77777777" w:rsidR="000E3A6B" w:rsidRPr="00CC0134" w:rsidRDefault="000E3A6B" w:rsidP="000E3A6B">
      <w:pPr>
        <w:pStyle w:val="Brdtextmedindrag"/>
      </w:pPr>
      <w:r w:rsidRPr="00CC0134">
        <w:t>Det har betydelse vem mottagaren är för frågan om det är olämpligt att lämna ut uppgifter elektroniskt. Som regel kan det inte anses var</w:t>
      </w:r>
      <w:r>
        <w:t>a olämp</w:t>
      </w:r>
      <w:r w:rsidRPr="00CC0134">
        <w:t>ligt att lämna ut uppgifter på det sättet till en myndighet (prop.</w:t>
      </w:r>
      <w:r>
        <w:t> </w:t>
      </w:r>
      <w:r w:rsidRPr="00CC0134">
        <w:t>2014/15:148 s. 113).</w:t>
      </w:r>
    </w:p>
    <w:p w14:paraId="25AAC389" w14:textId="77777777" w:rsidR="000E3A6B" w:rsidRPr="00CC0134" w:rsidRDefault="000E3A6B" w:rsidP="000E3A6B">
      <w:pPr>
        <w:pStyle w:val="Brdtextmedindrag"/>
      </w:pPr>
      <w:r w:rsidRPr="00CC0134">
        <w:t>När det gäller utlämnande till enskilda krävs en mer nyanserad bedömning. Om det finns en författningsreglerad skyldighet att sända en handling till en viss person får det avgöras om elektroniskt utlämnande är olämpligt med hänsyn till bl.a. innehållet i handlingen, vem som är mottagare, behovet av att kunna visa att personen i fråga har tagit del av handlingen och andra omständigheter. Är det fråga om processmaterial som översänds till parter eller ombud bör även principen om parternas likställdhet i processen beaktas.</w:t>
      </w:r>
    </w:p>
    <w:p w14:paraId="231C2E92" w14:textId="77777777" w:rsidR="000E3A6B" w:rsidRPr="00CC0134" w:rsidRDefault="000E3A6B" w:rsidP="000E3A6B">
      <w:pPr>
        <w:pStyle w:val="Brdtextmedindrag"/>
      </w:pPr>
      <w:r w:rsidRPr="00CC0134">
        <w:t>Frågan om elektroniskt utlämnande till enskilda är särskilt svårbedömd när det på grund av uppgifternas art, struktur, antal eller någon annan särskild omständighet finns anledning att befara att utlämnandet kan leda till integritetsrisker (jfr prop. 2014/15:148 s. 114).</w:t>
      </w:r>
      <w:r>
        <w:t xml:space="preserve"> Om det kan antas att personupp</w:t>
      </w:r>
      <w:r w:rsidRPr="00CC0134">
        <w:t xml:space="preserve">gifterna </w:t>
      </w:r>
      <w:r>
        <w:t xml:space="preserve">efter ett utlämnande </w:t>
      </w:r>
      <w:r w:rsidRPr="00CC0134">
        <w:t>komm</w:t>
      </w:r>
      <w:r>
        <w:t>er</w:t>
      </w:r>
      <w:r w:rsidRPr="00CC0134">
        <w:t xml:space="preserve"> att behandlas i strid med dataskyddsförordningen eller dataskyddslagen om de lämnas ut elektron</w:t>
      </w:r>
      <w:r>
        <w:t>iskt gäller sekretess enligt 21 kap. 7 </w:t>
      </w:r>
      <w:r w:rsidRPr="00CC0134">
        <w:t>§ offentlighets- och sekretesslagen (2009:400). De får då inte lämnas ut till följd av sekretess.</w:t>
      </w:r>
    </w:p>
    <w:p w14:paraId="0B335BAD" w14:textId="77777777" w:rsidR="000E3A6B" w:rsidRPr="00CC0134" w:rsidRDefault="000E3A6B" w:rsidP="000E3A6B">
      <w:pPr>
        <w:pStyle w:val="Brdtextmedindrag"/>
      </w:pPr>
      <w:r w:rsidRPr="00CC0134">
        <w:t xml:space="preserve">Det kan också finnas särskild anledning att iaktta försiktighet när det gäller utlämnande av bild- </w:t>
      </w:r>
      <w:r>
        <w:t>och ljudupptagningar (jfr prop. </w:t>
      </w:r>
      <w:r w:rsidRPr="00CC0134">
        <w:t>2016/17:68 s</w:t>
      </w:r>
      <w:r>
        <w:t>. </w:t>
      </w:r>
      <w:r w:rsidRPr="00CC0134">
        <w:t>51 f.).</w:t>
      </w:r>
    </w:p>
    <w:p w14:paraId="4C50BE02" w14:textId="5856F732" w:rsidR="000E3A6B" w:rsidRPr="00CC0134" w:rsidRDefault="000E3A6B" w:rsidP="000E3A6B">
      <w:pPr>
        <w:pStyle w:val="Brdtextmedindrag"/>
      </w:pPr>
      <w:r w:rsidRPr="00CC0134">
        <w:t>Vid prövningen av om person</w:t>
      </w:r>
      <w:r>
        <w:t>uppgifter ska lämnas ut elektro</w:t>
      </w:r>
      <w:r w:rsidRPr="00CC0134">
        <w:t xml:space="preserve">niskt bör även informationssäkerheten </w:t>
      </w:r>
      <w:r>
        <w:t>beaktas</w:t>
      </w:r>
      <w:r w:rsidRPr="00CC0134">
        <w:t>.</w:t>
      </w:r>
    </w:p>
    <w:p w14:paraId="50963B7A" w14:textId="77777777" w:rsidR="000E3A6B" w:rsidRPr="00CC0134" w:rsidRDefault="000E3A6B" w:rsidP="000E3A6B">
      <w:pPr>
        <w:pStyle w:val="Brdtextmedindrag"/>
      </w:pPr>
      <w:r w:rsidRPr="00CC0134">
        <w:t xml:space="preserve">Om någon begär att få tillgång till en allmän handling med stöd av tryckfrihetsförordningen får </w:t>
      </w:r>
      <w:r>
        <w:t>Säkerhetspolisen inte efter</w:t>
      </w:r>
      <w:r w:rsidRPr="00CC0134">
        <w:t>forska syftet med begäran, vilket kan ha betydelse vid prövningen av om det i ett enskilt fall är lämpligt att lämna ut en handlin</w:t>
      </w:r>
      <w:r>
        <w:t>g med personupp</w:t>
      </w:r>
      <w:r w:rsidRPr="00CC0134">
        <w:t>gifter elektroniskt.</w:t>
      </w:r>
    </w:p>
    <w:p w14:paraId="2E748E9D" w14:textId="77777777" w:rsidR="000E3A6B" w:rsidRDefault="000E3A6B" w:rsidP="000E3A6B">
      <w:pPr>
        <w:pStyle w:val="Brdtextmedindrag"/>
      </w:pPr>
      <w:r w:rsidRPr="00CC0134">
        <w:rPr>
          <w:i/>
        </w:rPr>
        <w:t>Andra stycket</w:t>
      </w:r>
      <w:r>
        <w:t xml:space="preserve"> </w:t>
      </w:r>
      <w:r w:rsidRPr="00CC0134">
        <w:t>innehåller en upplysning om att direktåtkomst endast är tillåten i den utsträckning som anges i lagen.</w:t>
      </w:r>
    </w:p>
    <w:p w14:paraId="488FE7F7" w14:textId="77777777" w:rsidR="000E3A6B" w:rsidRDefault="000E3A6B" w:rsidP="000E3A6B">
      <w:pPr>
        <w:pStyle w:val="Rubrik4utannumrering"/>
      </w:pPr>
      <w:r w:rsidRPr="005C333D">
        <w:t>Personuppgifter från transportföretag</w:t>
      </w:r>
    </w:p>
    <w:p w14:paraId="53C2BAC8" w14:textId="77777777" w:rsidR="000E3A6B" w:rsidRDefault="000E3A6B" w:rsidP="000E3A6B">
      <w:pPr>
        <w:pStyle w:val="Rubrik5utannumrering"/>
        <w:spacing w:before="0"/>
      </w:pPr>
      <w:r>
        <w:t>20 §</w:t>
      </w:r>
    </w:p>
    <w:p w14:paraId="70847281" w14:textId="77777777" w:rsidR="000E3A6B" w:rsidRDefault="000E3A6B" w:rsidP="000E3A6B">
      <w:pPr>
        <w:pStyle w:val="Brdtext"/>
      </w:pPr>
      <w:r>
        <w:t>Paragrafen reglerar tillsammans med 21 § hur personuppgifter som ett transportföretag tillhandahåller enligt 25 § polislagen (1984:387) får behandlas. Övervägandena finns i avsnitt 9.4.</w:t>
      </w:r>
    </w:p>
    <w:p w14:paraId="2429B5A0" w14:textId="77777777" w:rsidR="000E3A6B" w:rsidRDefault="000E3A6B" w:rsidP="000E3A6B">
      <w:pPr>
        <w:pStyle w:val="Brdtextmedindrag"/>
      </w:pPr>
      <w:r>
        <w:t>Regleringen avser uppgifter om ankommande eller avgående transporter av bl.a. passagerare och fordon som transportföretag befordrar till och från Sverige. Det rör sig alltså om bokningsuppgifter i framför allt flyg- och färjetrafik. Transportföretagens skyldighet att tillhandahålla uppgifterna regleras i polislagen.</w:t>
      </w:r>
    </w:p>
    <w:p w14:paraId="6F299137" w14:textId="77777777" w:rsidR="000E3A6B" w:rsidRDefault="000E3A6B" w:rsidP="000E3A6B">
      <w:pPr>
        <w:pStyle w:val="Brdtextmedindrag"/>
      </w:pPr>
      <w:r>
        <w:t>I lagen (2018:1180) om flygpassageraruppgifter i brottsbekämpningen regleras personuppgiftsbehandling som avses i den lagen. Om den lagen eller föreskrifter som regeringen har meddelat i anslutning till lagen innehåller avvikande bestämmelser, ska de tillämpas i stället för bestämmelserna i denna lag. Detta följer av 1 kap. 4 §.</w:t>
      </w:r>
    </w:p>
    <w:p w14:paraId="28B4DFDF" w14:textId="77777777" w:rsidR="000E3A6B" w:rsidRDefault="000E3A6B" w:rsidP="000E3A6B">
      <w:pPr>
        <w:pStyle w:val="Brdtextmedindrag"/>
      </w:pPr>
      <w:r>
        <w:t xml:space="preserve">I </w:t>
      </w:r>
      <w:r w:rsidRPr="00BC6DBC">
        <w:rPr>
          <w:i/>
        </w:rPr>
        <w:t>första stycket</w:t>
      </w:r>
      <w:r>
        <w:t xml:space="preserve"> tydliggörs att uppgifter från transportföretag får behandlas i Säkerhetspolisens brottsbekämpande och lagförande verksamhet. </w:t>
      </w:r>
    </w:p>
    <w:p w14:paraId="3DFD2F46" w14:textId="77777777" w:rsidR="000E3A6B" w:rsidRDefault="000E3A6B" w:rsidP="000E3A6B">
      <w:pPr>
        <w:pStyle w:val="Brdtextmedindrag"/>
      </w:pPr>
      <w:r>
        <w:t xml:space="preserve">Enligt </w:t>
      </w:r>
      <w:r w:rsidRPr="00BC6DBC">
        <w:rPr>
          <w:i/>
        </w:rPr>
        <w:t>andra stycket</w:t>
      </w:r>
      <w:r>
        <w:t xml:space="preserve"> får personuppgifter som avses i första stycket bara i enskilda fall behandlas för nya ändamål. Ett typiskt exempel är att uppgifterna behövs i ett visst underrättelseärende.</w:t>
      </w:r>
    </w:p>
    <w:p w14:paraId="350B7249" w14:textId="77777777" w:rsidR="000E3A6B" w:rsidRPr="005C333D" w:rsidRDefault="000E3A6B" w:rsidP="000E3A6B">
      <w:pPr>
        <w:pStyle w:val="Brdtextmedindrag"/>
      </w:pPr>
      <w:r>
        <w:t>Det framgår av 3 kap. 2 § i vilken utsträckning som personuppgifter från transportföretag får göras gemensamt tillgängliga.</w:t>
      </w:r>
    </w:p>
    <w:p w14:paraId="132C3CE7" w14:textId="77777777" w:rsidR="000E3A6B" w:rsidRDefault="000E3A6B" w:rsidP="000E3A6B">
      <w:pPr>
        <w:pStyle w:val="Rubrik5utannumrering"/>
      </w:pPr>
      <w:r>
        <w:t>21 §</w:t>
      </w:r>
    </w:p>
    <w:p w14:paraId="2329305A" w14:textId="77777777" w:rsidR="000E3A6B" w:rsidRPr="00BC6DBC" w:rsidRDefault="000E3A6B" w:rsidP="000E3A6B">
      <w:pPr>
        <w:pStyle w:val="Brdtext"/>
      </w:pPr>
      <w:r w:rsidRPr="00BC6DBC">
        <w:t>I paragrafen anges hur uppgifter fr</w:t>
      </w:r>
      <w:r>
        <w:t>ån transportföretag som tillhan</w:t>
      </w:r>
      <w:r w:rsidRPr="00BC6DBC">
        <w:t xml:space="preserve">dahålls genom terminalåtkomst får behandlas. Paragrafen motsvarar delvis </w:t>
      </w:r>
      <w:r>
        <w:t>den tidigare</w:t>
      </w:r>
      <w:r w:rsidRPr="00BC6DBC">
        <w:t xml:space="preserve"> </w:t>
      </w:r>
      <w:r>
        <w:t xml:space="preserve">bestämmelsen i </w:t>
      </w:r>
      <w:r w:rsidRPr="00BC6DBC">
        <w:t>26 § andra stycket polislagen</w:t>
      </w:r>
      <w:r>
        <w:t xml:space="preserve"> (1984:387)</w:t>
      </w:r>
      <w:r w:rsidRPr="00BC6DBC">
        <w:t>. Övervägandena finns i avsnitt</w:t>
      </w:r>
      <w:r>
        <w:t> 9.4</w:t>
      </w:r>
      <w:r w:rsidRPr="00BC6DBC">
        <w:t>.</w:t>
      </w:r>
    </w:p>
    <w:p w14:paraId="7E30BCA4" w14:textId="77777777" w:rsidR="000E3A6B" w:rsidRPr="00BC6DBC" w:rsidRDefault="000E3A6B" w:rsidP="000E3A6B">
      <w:pPr>
        <w:pStyle w:val="Brdtextmedindrag"/>
      </w:pPr>
      <w:r w:rsidRPr="00BC6DBC">
        <w:t xml:space="preserve">Paragrafen reglerar enbart behandling vid terminalåtkomst till personuppgifter hos transportföretag, medan </w:t>
      </w:r>
      <w:r>
        <w:t>20 </w:t>
      </w:r>
      <w:r w:rsidRPr="00BC6DBC">
        <w:t>§ anger vad som gäller i fråga om personu</w:t>
      </w:r>
      <w:r>
        <w:t>ppgifter som förs över till Säkerhetspolisens it-system eller be</w:t>
      </w:r>
      <w:r w:rsidRPr="00BC6DBC">
        <w:t>handlas strukturerat på annat sätt.</w:t>
      </w:r>
    </w:p>
    <w:p w14:paraId="2EC1D884" w14:textId="77777777" w:rsidR="000E3A6B" w:rsidRDefault="000E3A6B" w:rsidP="000E3A6B">
      <w:pPr>
        <w:pStyle w:val="Brdtextmedindrag"/>
      </w:pPr>
      <w:r w:rsidRPr="00BC6DBC">
        <w:t xml:space="preserve">Genom terminalåtkomsten till företagens it-system får </w:t>
      </w:r>
      <w:r>
        <w:t>Säkerhets</w:t>
      </w:r>
      <w:r w:rsidRPr="00BC6DBC">
        <w:t>polisen tillgång till omfattande översk</w:t>
      </w:r>
      <w:r>
        <w:t>ottsinformation om resande. Myn</w:t>
      </w:r>
      <w:r w:rsidRPr="00BC6DBC">
        <w:t>digheten får inte ändra eller på ann</w:t>
      </w:r>
      <w:r>
        <w:t>at sätt bearbeta uppgifter i så</w:t>
      </w:r>
      <w:r w:rsidRPr="00BC6DBC">
        <w:t>dana system. Syftet med regleringen är att myndigheten inte heller ska kunna föra över en hel</w:t>
      </w:r>
      <w:r>
        <w:t xml:space="preserve"> sådan uppgiftssamling till sitt</w:t>
      </w:r>
      <w:r w:rsidRPr="00BC6DBC">
        <w:t xml:space="preserve"> egna it-system för att bearbeta, ändra och lagra personuppgifterna där. Som framgår av </w:t>
      </w:r>
      <w:r>
        <w:t>20 </w:t>
      </w:r>
      <w:r w:rsidRPr="00BC6DBC">
        <w:t>§ får uppgifter däremot i enskilda fall behandlas för nya ändamål om förutsättningarna för det är uppfyllda.</w:t>
      </w:r>
    </w:p>
    <w:p w14:paraId="5D9BFA05" w14:textId="77777777" w:rsidR="000E3A6B" w:rsidRDefault="000E3A6B" w:rsidP="000E3A6B">
      <w:pPr>
        <w:pStyle w:val="Rubrik4utannumrering"/>
      </w:pPr>
      <w:r w:rsidRPr="0000390F">
        <w:t>Rätt att meddela föreskrifter</w:t>
      </w:r>
    </w:p>
    <w:p w14:paraId="43D38941" w14:textId="77777777" w:rsidR="000E3A6B" w:rsidRDefault="000E3A6B" w:rsidP="000E3A6B">
      <w:pPr>
        <w:pStyle w:val="Rubrik5utannumrering"/>
        <w:spacing w:before="0"/>
      </w:pPr>
      <w:r>
        <w:t>22 §</w:t>
      </w:r>
    </w:p>
    <w:p w14:paraId="25454A9F" w14:textId="77777777" w:rsidR="000E3A6B" w:rsidRPr="0000390F" w:rsidRDefault="000E3A6B" w:rsidP="000E3A6B">
      <w:pPr>
        <w:pStyle w:val="Brdtext"/>
      </w:pPr>
      <w:r w:rsidRPr="0000390F">
        <w:t xml:space="preserve">I paragrafen finns en upplysning om att regeringen kan meddela föreskrifter om att personuppgifter får lämnas ut i andra fall än som anges i </w:t>
      </w:r>
      <w:r>
        <w:t>15–18</w:t>
      </w:r>
      <w:r w:rsidRPr="0000390F">
        <w:t xml:space="preserve"> §§</w:t>
      </w:r>
      <w:r>
        <w:t xml:space="preserve"> </w:t>
      </w:r>
      <w:r w:rsidRPr="0000390F">
        <w:t>oc</w:t>
      </w:r>
      <w:r>
        <w:t>h om begränsning av möj</w:t>
      </w:r>
      <w:r w:rsidRPr="0000390F">
        <w:t>ligheterna att lämna ut personuppgifter elektroniskt på annat sätt än genom direktåtkomst. Öve</w:t>
      </w:r>
      <w:r>
        <w:t xml:space="preserve">rvägandena finns i </w:t>
      </w:r>
      <w:r w:rsidRPr="0080550B">
        <w:t>avsnitt </w:t>
      </w:r>
      <w:r>
        <w:t xml:space="preserve">11.2 och </w:t>
      </w:r>
      <w:r w:rsidRPr="0080550B">
        <w:t>11.4.2.</w:t>
      </w:r>
    </w:p>
    <w:p w14:paraId="6E4C7E97" w14:textId="77777777" w:rsidR="000E3A6B" w:rsidRDefault="000E3A6B" w:rsidP="000E3A6B">
      <w:pPr>
        <w:pStyle w:val="Rubrik3utannumrering"/>
      </w:pPr>
      <w:r w:rsidRPr="00DC2880">
        <w:t>3 kap. Gemensamt tillgängliga uppgifter</w:t>
      </w:r>
    </w:p>
    <w:p w14:paraId="07A155FA" w14:textId="77777777" w:rsidR="000E3A6B" w:rsidRDefault="000E3A6B" w:rsidP="000E3A6B">
      <w:pPr>
        <w:pStyle w:val="Rubrik4utannumrering"/>
        <w:spacing w:before="0"/>
      </w:pPr>
      <w:r>
        <w:t>Allmän bestämmelse</w:t>
      </w:r>
    </w:p>
    <w:p w14:paraId="536C19AE" w14:textId="77777777" w:rsidR="000E3A6B" w:rsidRDefault="000E3A6B" w:rsidP="000E3A6B">
      <w:pPr>
        <w:pStyle w:val="Rubrik5utannumrering"/>
        <w:spacing w:before="0"/>
      </w:pPr>
      <w:r>
        <w:t>1 §</w:t>
      </w:r>
    </w:p>
    <w:p w14:paraId="75221B73" w14:textId="2747E1AE" w:rsidR="000E3A6B" w:rsidRPr="00CE7C58" w:rsidRDefault="000E3A6B" w:rsidP="000E3A6B">
      <w:pPr>
        <w:pStyle w:val="Brdtext"/>
      </w:pPr>
      <w:r w:rsidRPr="00CE7C58">
        <w:t>Av paragrafen</w:t>
      </w:r>
      <w:r>
        <w:t xml:space="preserve"> </w:t>
      </w:r>
      <w:r w:rsidRPr="00CE7C58">
        <w:t>framgår att kapitlet</w:t>
      </w:r>
      <w:r>
        <w:t xml:space="preserve"> innehåller särskilda bestämmel</w:t>
      </w:r>
      <w:r w:rsidRPr="00CE7C58">
        <w:t>ser om geme</w:t>
      </w:r>
      <w:r>
        <w:t>nsamt till</w:t>
      </w:r>
      <w:r w:rsidRPr="00CE7C58">
        <w:t>gängliga</w:t>
      </w:r>
      <w:r>
        <w:t xml:space="preserve"> uppgifter</w:t>
      </w:r>
      <w:r w:rsidRPr="00CE7C58">
        <w:t>. Vad som avses med att uppgifter görs gemensamt tillgängliga utvec</w:t>
      </w:r>
      <w:r>
        <w:t xml:space="preserve">klas i </w:t>
      </w:r>
      <w:r w:rsidRPr="00624B08">
        <w:t>proposition</w:t>
      </w:r>
      <w:r>
        <w:t>en</w:t>
      </w:r>
      <w:r w:rsidRPr="00624B08">
        <w:t xml:space="preserve"> Integritet och effektivitet i polisens brottsbekämpande verksamhet </w:t>
      </w:r>
      <w:r>
        <w:t>(prop. 2009/10:85 s. 369)</w:t>
      </w:r>
      <w:r w:rsidRPr="00CE7C58">
        <w:t>.</w:t>
      </w:r>
      <w:r>
        <w:t xml:space="preserve"> Övervägandena finns i avsnitt 10.1.</w:t>
      </w:r>
    </w:p>
    <w:p w14:paraId="3883F28E" w14:textId="77777777" w:rsidR="000E3A6B" w:rsidRPr="00CE7C58" w:rsidRDefault="000E3A6B" w:rsidP="000E3A6B">
      <w:pPr>
        <w:pStyle w:val="Brdtextmedindrag"/>
      </w:pPr>
      <w:r w:rsidRPr="00CE7C58">
        <w:t xml:space="preserve">I </w:t>
      </w:r>
      <w:r w:rsidRPr="007C7B20">
        <w:rPr>
          <w:i/>
        </w:rPr>
        <w:t>första stycket</w:t>
      </w:r>
      <w:r w:rsidRPr="00CE7C58">
        <w:t xml:space="preserve"> anges att kapitlet bara gäller för behandling av personuppgifter som görs </w:t>
      </w:r>
      <w:r>
        <w:t>eller har gjorts gemensamt till</w:t>
      </w:r>
      <w:r w:rsidRPr="00CE7C58">
        <w:t xml:space="preserve">gängliga med stöd av 2 §. Uppgifter som endast ett fåtal personer har rätt att ta del av anses inte som gemensamt tillgängliga. </w:t>
      </w:r>
    </w:p>
    <w:p w14:paraId="38FCFB17" w14:textId="77777777" w:rsidR="000E3A6B" w:rsidRDefault="000E3A6B" w:rsidP="000E3A6B">
      <w:pPr>
        <w:pStyle w:val="Brdtextmedindrag"/>
      </w:pPr>
      <w:r w:rsidRPr="00CE7C58">
        <w:t xml:space="preserve">Av </w:t>
      </w:r>
      <w:r w:rsidRPr="007C7B20">
        <w:rPr>
          <w:i/>
        </w:rPr>
        <w:t>andra stycket</w:t>
      </w:r>
      <w:r w:rsidRPr="00CE7C58">
        <w:t xml:space="preserve"> framgår att kap</w:t>
      </w:r>
      <w:r>
        <w:t>itlet inte gäller när personupp</w:t>
      </w:r>
      <w:r w:rsidRPr="00CE7C58">
        <w:t>gifter behandlas med stöd av</w:t>
      </w:r>
      <w:r>
        <w:t xml:space="preserve"> den särskilda bestämmelsen i 2 kap. 2 </w:t>
      </w:r>
      <w:r w:rsidRPr="00CE7C58">
        <w:t>§ om behandling av personuppgifter för diarieföring eller för att utföra andra nödvändiga</w:t>
      </w:r>
      <w:r>
        <w:t xml:space="preserve"> handlägg</w:t>
      </w:r>
      <w:r w:rsidRPr="00CE7C58">
        <w:t>ningsuppgifter.</w:t>
      </w:r>
      <w:r>
        <w:t xml:space="preserve"> I kommentaren till 2 kap. 2 § redogörs närmare för vilken personuppgiftsbehandling som får ske vid diarieföring eller i fråga om uppgifter som lämnats till Säkerhetspolisen i en anmälan, ansökan eller liknande handling.</w:t>
      </w:r>
    </w:p>
    <w:p w14:paraId="5C398276" w14:textId="77777777" w:rsidR="000E3A6B" w:rsidRPr="00F3194F" w:rsidRDefault="000E3A6B" w:rsidP="000E3A6B">
      <w:pPr>
        <w:pStyle w:val="Rubrik4utannumrering"/>
      </w:pPr>
      <w:r>
        <w:t>Personuppgifter som får göras gemensamt tillgängliga</w:t>
      </w:r>
    </w:p>
    <w:p w14:paraId="254ED24B" w14:textId="77777777" w:rsidR="000E3A6B" w:rsidRDefault="000E3A6B" w:rsidP="000E3A6B">
      <w:pPr>
        <w:pStyle w:val="Rubrik5utannumrering"/>
        <w:spacing w:before="0"/>
      </w:pPr>
      <w:r>
        <w:t>2 §</w:t>
      </w:r>
    </w:p>
    <w:p w14:paraId="5BE65086" w14:textId="566ADD73" w:rsidR="000E3A6B" w:rsidRDefault="000E3A6B" w:rsidP="000E3A6B">
      <w:pPr>
        <w:pStyle w:val="Brdtext"/>
      </w:pPr>
      <w:r>
        <w:t>Av paragrafen fram</w:t>
      </w:r>
      <w:r w:rsidRPr="007C7B20">
        <w:t>går att personuppgifter får göras g</w:t>
      </w:r>
      <w:r>
        <w:t>emensamt tillgängliga om det be</w:t>
      </w:r>
      <w:r w:rsidRPr="007C7B20">
        <w:t>hövs för någo</w:t>
      </w:r>
      <w:r>
        <w:t>n</w:t>
      </w:r>
      <w:r w:rsidRPr="007C7B20">
        <w:t xml:space="preserve"> av de</w:t>
      </w:r>
      <w:r>
        <w:t xml:space="preserve"> arbetsuppgifter som Säkerhetspolisen får behandla personuppgifter för och som anges i 2 kap. 1 §.</w:t>
      </w:r>
      <w:r w:rsidRPr="007C7B20">
        <w:t xml:space="preserve"> </w:t>
      </w:r>
      <w:r>
        <w:t xml:space="preserve">Övervägandena finns i avsnitt 10.1. </w:t>
      </w:r>
    </w:p>
    <w:p w14:paraId="2DAC173F" w14:textId="77777777" w:rsidR="000E3A6B" w:rsidRPr="00A818D5" w:rsidRDefault="000E3A6B" w:rsidP="000E3A6B">
      <w:pPr>
        <w:pStyle w:val="Rubrik4utannumrering"/>
      </w:pPr>
      <w:r>
        <w:t>Särskilda upplysningar</w:t>
      </w:r>
    </w:p>
    <w:p w14:paraId="3E049B50" w14:textId="77777777" w:rsidR="000E3A6B" w:rsidRDefault="000E3A6B" w:rsidP="000E3A6B">
      <w:pPr>
        <w:pStyle w:val="Rubrik5utannumrering"/>
        <w:spacing w:before="0"/>
      </w:pPr>
      <w:r>
        <w:t>3 §</w:t>
      </w:r>
    </w:p>
    <w:p w14:paraId="51C71438" w14:textId="77777777" w:rsidR="000E3A6B" w:rsidRDefault="000E3A6B" w:rsidP="000E3A6B">
      <w:pPr>
        <w:pStyle w:val="Brdtext"/>
      </w:pPr>
      <w:r w:rsidRPr="00037D5B">
        <w:t xml:space="preserve">I paragrafen föreskrivs att det ska </w:t>
      </w:r>
      <w:r>
        <w:t>anges för vil</w:t>
      </w:r>
      <w:r w:rsidRPr="00037D5B">
        <w:t>ket ändamål</w:t>
      </w:r>
      <w:r>
        <w:t xml:space="preserve"> gemensamt tillgängliga uppgifter</w:t>
      </w:r>
      <w:r w:rsidRPr="00037D5B">
        <w:t xml:space="preserve"> behandlas</w:t>
      </w:r>
      <w:r>
        <w:t>, om detta inte framgår av sammanhanget eller på något annat sätt</w:t>
      </w:r>
      <w:r w:rsidRPr="00037D5B">
        <w:t xml:space="preserve">. </w:t>
      </w:r>
      <w:r>
        <w:t>Övervägandena finns</w:t>
      </w:r>
      <w:r w:rsidRPr="00037D5B">
        <w:t xml:space="preserve"> i av</w:t>
      </w:r>
      <w:r>
        <w:t>snitt 10.2</w:t>
      </w:r>
      <w:r w:rsidRPr="00037D5B">
        <w:t>.</w:t>
      </w:r>
    </w:p>
    <w:p w14:paraId="5D5F7F1C" w14:textId="305465E9" w:rsidR="000E3A6B" w:rsidRDefault="000E3A6B" w:rsidP="000E3A6B">
      <w:pPr>
        <w:pStyle w:val="Brdtextmedindrag"/>
      </w:pPr>
      <w:r w:rsidRPr="00037D5B">
        <w:t xml:space="preserve">Behandlas uppgifterna i en förundersökning eller i ett ärende framgår ändamålet </w:t>
      </w:r>
      <w:r>
        <w:t xml:space="preserve">normalt sett </w:t>
      </w:r>
      <w:r w:rsidRPr="00037D5B">
        <w:t>av sammanhanget. Det gäller också många gånger om uppgifterna finns i ett särskilt register eller i en viss uppgiftssamling som skapats för ett visst ändamål.</w:t>
      </w:r>
    </w:p>
    <w:p w14:paraId="339C3C0D" w14:textId="77777777" w:rsidR="000E3A6B" w:rsidRDefault="000E3A6B" w:rsidP="000E3A6B">
      <w:pPr>
        <w:pStyle w:val="Rubrik5utannumrering"/>
      </w:pPr>
      <w:r>
        <w:t>4 §</w:t>
      </w:r>
    </w:p>
    <w:p w14:paraId="0BB88143" w14:textId="77777777" w:rsidR="000E3A6B" w:rsidRPr="00231B88" w:rsidRDefault="000E3A6B" w:rsidP="000E3A6B">
      <w:pPr>
        <w:pStyle w:val="Brdtext"/>
      </w:pPr>
      <w:r w:rsidRPr="00514158">
        <w:t>I paragrafen</w:t>
      </w:r>
      <w:r>
        <w:t xml:space="preserve"> regleras i vilken ut</w:t>
      </w:r>
      <w:r w:rsidRPr="00514158">
        <w:t xml:space="preserve">sträckning </w:t>
      </w:r>
      <w:r w:rsidRPr="00231B88">
        <w:t>gemensamt tillgängliga</w:t>
      </w:r>
      <w:r>
        <w:t xml:space="preserve"> uppgifter</w:t>
      </w:r>
      <w:r w:rsidRPr="00231B88">
        <w:t xml:space="preserve"> ska förses med särskilda upplysningar.</w:t>
      </w:r>
      <w:r>
        <w:t xml:space="preserve"> Övervägandena finns i avsnitt 10.2 och 10.3.</w:t>
      </w:r>
    </w:p>
    <w:p w14:paraId="4043A634" w14:textId="2B7A20EE" w:rsidR="000E3A6B" w:rsidRDefault="000E3A6B" w:rsidP="000E3A6B">
      <w:pPr>
        <w:pStyle w:val="Brdtextmedindrag"/>
      </w:pPr>
      <w:r w:rsidRPr="00AF66B5">
        <w:t>Enligt</w:t>
      </w:r>
      <w:r w:rsidRPr="00AF66B5">
        <w:rPr>
          <w:i/>
        </w:rPr>
        <w:t xml:space="preserve"> första stycket</w:t>
      </w:r>
      <w:r w:rsidRPr="007E265A">
        <w:t xml:space="preserve"> ska gemensamt tillgängliga uppgifter som direkt kan hänföras till en person som inte är misstänkt för</w:t>
      </w:r>
      <w:r>
        <w:t xml:space="preserve"> brott eller för</w:t>
      </w:r>
      <w:r w:rsidRPr="007E265A">
        <w:t xml:space="preserve"> att ha utövat eller komma att utöva brottslig verksamhet förses med en särskild upplysning om det, om det inte på annat sätt framgår att personen inte är misstänkt. Det kan t.ex. framgå att personen är uppgiftslämnare.</w:t>
      </w:r>
      <w:r>
        <w:t xml:space="preserve"> Det ska alltså gå att skilja mellan personer som är föremål för Säkerhetspolisens intresse på grund av inblandning i brottslig verksamhet och personer som inte är misstänkta för det. Genom hänvisningen till 2 kap. 1 </w:t>
      </w:r>
      <w:r w:rsidRPr="00B372DD">
        <w:t>§ 1 eller 2 klargörs att upplysningen ska avse brott eller brottslig verksamhet som Säkerhetspolisen har till uppgift att bekämpa.</w:t>
      </w:r>
    </w:p>
    <w:p w14:paraId="7E4C01F0" w14:textId="2D20AA33" w:rsidR="000E3A6B" w:rsidRDefault="000E3A6B" w:rsidP="000E3A6B">
      <w:pPr>
        <w:pStyle w:val="Brdtextmedindrag"/>
      </w:pPr>
      <w:r w:rsidRPr="007E265A">
        <w:t xml:space="preserve">Enligt </w:t>
      </w:r>
      <w:r w:rsidRPr="00AF66B5">
        <w:rPr>
          <w:i/>
        </w:rPr>
        <w:t>andra stycket</w:t>
      </w:r>
      <w:r w:rsidRPr="007E265A">
        <w:t xml:space="preserve"> ska uppgifter om personer som kan antas ha samband med sådan bro</w:t>
      </w:r>
      <w:r>
        <w:t>ttslig verksamhet som avses i 2 kap. 1 </w:t>
      </w:r>
      <w:r w:rsidRPr="007E265A">
        <w:t xml:space="preserve">§ 1 förses med upplysning om uppgiftslämnarens trovärdighet och uppgifternas riktighet i sak. Kravet på </w:t>
      </w:r>
      <w:r>
        <w:t xml:space="preserve">särskild upplysning gäller bara uppgifter om en person som kan antas ha direkt </w:t>
      </w:r>
      <w:r w:rsidRPr="007E265A">
        <w:t xml:space="preserve">samband </w:t>
      </w:r>
      <w:r>
        <w:t>med misstänkt brottslig verksamhet</w:t>
      </w:r>
      <w:r w:rsidRPr="007E265A">
        <w:t xml:space="preserve">. </w:t>
      </w:r>
      <w:r>
        <w:t>Sam</w:t>
      </w:r>
      <w:r w:rsidRPr="007E265A">
        <w:t xml:space="preserve">bandet kan t.ex. bestå i att en person ofta träffar eller har annan kontakt med någon annan som är misstänkt för att utöva </w:t>
      </w:r>
      <w:r>
        <w:t xml:space="preserve">sådan </w:t>
      </w:r>
      <w:r w:rsidRPr="007E265A">
        <w:t>brottslig verksamhet eller rör sig i en mi</w:t>
      </w:r>
      <w:r>
        <w:t>ljö där brottslighet förekommer</w:t>
      </w:r>
      <w:r w:rsidRPr="007E265A">
        <w:t xml:space="preserve"> utan att ha naturliga skäl att befinna sig där. </w:t>
      </w:r>
      <w:r>
        <w:t>U</w:t>
      </w:r>
      <w:r w:rsidRPr="007E265A">
        <w:t xml:space="preserve">ppgifter om den som är anhörig till en person som kan antas ha samband med misstänkt brottslig verksamhet faller utanför, utom i de fall där båda kan antas ha </w:t>
      </w:r>
      <w:r>
        <w:t xml:space="preserve">direkt </w:t>
      </w:r>
      <w:r w:rsidRPr="007E265A">
        <w:t>samband med brottslig verksamhet.</w:t>
      </w:r>
    </w:p>
    <w:p w14:paraId="44F3475A" w14:textId="77777777" w:rsidR="000E3A6B" w:rsidRDefault="000E3A6B" w:rsidP="000E3A6B">
      <w:pPr>
        <w:pStyle w:val="Brdtextmedindrag"/>
      </w:pPr>
      <w:r w:rsidRPr="007E265A">
        <w:t xml:space="preserve">Det är bara uppgifter som rör en person som </w:t>
      </w:r>
      <w:r>
        <w:t xml:space="preserve">är misstänkt för att utöva eller komma att utöva brottslig verksamhet som </w:t>
      </w:r>
      <w:r w:rsidRPr="007E265A">
        <w:t>behöver förses med upplysning om uppgiftslä</w:t>
      </w:r>
      <w:r>
        <w:t>mnarens trovärdighet och uppgif</w:t>
      </w:r>
      <w:r w:rsidRPr="007E265A">
        <w:t>ternas riktighet i sak. Det är, förutom uppgifter om på vilket sätt personen är knuten till den brottsliga verksamheten, framför allt fråga om uppgifter som belyser brottslighetens art och omfattning. Uppgifterna kan då behöva förses med särskilda upplysningar för att personens anknytning till brottsligheten ska kunna bedömas.</w:t>
      </w:r>
    </w:p>
    <w:p w14:paraId="44052894" w14:textId="49330759" w:rsidR="000E3A6B" w:rsidRDefault="000E3A6B" w:rsidP="000E3A6B">
      <w:pPr>
        <w:pStyle w:val="Brdtextmedindrag"/>
      </w:pPr>
      <w:r w:rsidRPr="007E265A">
        <w:t>Det krävs inte någon upplysni</w:t>
      </w:r>
      <w:r>
        <w:t>ng om det på grund av omständig</w:t>
      </w:r>
      <w:r w:rsidRPr="007E265A">
        <w:t xml:space="preserve">heterna är onödigt. </w:t>
      </w:r>
      <w:r w:rsidRPr="00BE78D3">
        <w:t xml:space="preserve">Utrymmet för att underlåta att förse </w:t>
      </w:r>
      <w:r>
        <w:t>uppgifter med upplysning om tro</w:t>
      </w:r>
      <w:r w:rsidRPr="00BE78D3">
        <w:t>värdighet och riktighet</w:t>
      </w:r>
      <w:r>
        <w:t xml:space="preserve"> har därmed</w:t>
      </w:r>
      <w:r w:rsidRPr="00BE78D3">
        <w:t xml:space="preserve"> utöka</w:t>
      </w:r>
      <w:r>
        <w:t>t</w:t>
      </w:r>
      <w:r w:rsidRPr="00BE78D3">
        <w:t>s något i förhållande till dagens reglering geno</w:t>
      </w:r>
      <w:r>
        <w:t>m att det inte längre krävs sär</w:t>
      </w:r>
      <w:r w:rsidRPr="00BE78D3">
        <w:t>skilda omständigheter för att upplysningskravet inte ska gälla. Det är tillräckligt at</w:t>
      </w:r>
      <w:r>
        <w:t>t det på grund av de samlade om</w:t>
      </w:r>
      <w:r w:rsidRPr="00BE78D3">
        <w:t xml:space="preserve">ständigheterna </w:t>
      </w:r>
      <w:r>
        <w:t>framstår som obehövligt</w:t>
      </w:r>
      <w:r w:rsidRPr="00BE78D3">
        <w:t xml:space="preserve"> att förse uppgifterna med en upplysning.</w:t>
      </w:r>
      <w:r>
        <w:t xml:space="preserve"> </w:t>
      </w:r>
      <w:r w:rsidRPr="007E265A">
        <w:t>Det kan vara fallet om uppgiftslämnaren är en polisman eller någon annan vars trovärdighet är väl känd. Även i sådana fall kan det behövas en särskild upplysning om uppgifternas riktighet i sak.</w:t>
      </w:r>
      <w:r>
        <w:t xml:space="preserve"> </w:t>
      </w:r>
    </w:p>
    <w:p w14:paraId="14F28A4A" w14:textId="77777777" w:rsidR="000E3A6B" w:rsidRDefault="000E3A6B" w:rsidP="000E3A6B">
      <w:pPr>
        <w:pStyle w:val="Brdtextmedindrag"/>
      </w:pPr>
      <w:r w:rsidRPr="007E265A">
        <w:t xml:space="preserve">Av </w:t>
      </w:r>
      <w:r w:rsidRPr="00AF66B5">
        <w:rPr>
          <w:i/>
        </w:rPr>
        <w:t>tredje stycket</w:t>
      </w:r>
      <w:r w:rsidRPr="007E265A">
        <w:t xml:space="preserve"> framgår att up</w:t>
      </w:r>
      <w:r>
        <w:t>pgifter som ingår i en uppgifts</w:t>
      </w:r>
      <w:r w:rsidRPr="007E265A">
        <w:t>samling som har skapats för att bearbeta och analysera information och som enbart särskilt angivna tjänstemän har tillgång till, inte behöver förses med någon upplys</w:t>
      </w:r>
      <w:r>
        <w:t>ning enligt andra stycket om be</w:t>
      </w:r>
      <w:r w:rsidRPr="007E265A">
        <w:t>arbetningen inte har genomförts</w:t>
      </w:r>
      <w:r>
        <w:t>. Undantaget innebär att person</w:t>
      </w:r>
      <w:r w:rsidRPr="007E265A">
        <w:t>uppgifter i en sådan uppgiftssamli</w:t>
      </w:r>
      <w:r>
        <w:t>ng får göras gemensamt tillgäng</w:t>
      </w:r>
      <w:r w:rsidRPr="007E265A">
        <w:t>liga trots att de inte har hunnit förses med upp</w:t>
      </w:r>
      <w:r>
        <w:t>lysningar om upp</w:t>
      </w:r>
      <w:r w:rsidRPr="007E265A">
        <w:t>giftslämnarens trovärdighet och uppgifternas riktig</w:t>
      </w:r>
      <w:r>
        <w:softHyphen/>
      </w:r>
      <w:r w:rsidRPr="007E265A">
        <w:t>het i sak. Så snart bearbetningen är genomförd och uppgifterna kopplats till annan information måste person</w:t>
      </w:r>
      <w:r>
        <w:t>uppgifterna kompletteras med så</w:t>
      </w:r>
      <w:r w:rsidRPr="007E265A">
        <w:t>dana upplysningar om det behövs.</w:t>
      </w:r>
    </w:p>
    <w:p w14:paraId="37AFE82A" w14:textId="77777777" w:rsidR="000E3A6B" w:rsidRDefault="000E3A6B" w:rsidP="000E3A6B">
      <w:pPr>
        <w:pStyle w:val="Brdtextmedindrag"/>
      </w:pPr>
      <w:r w:rsidRPr="007E265A">
        <w:t>Undantaget är kopplat till om bearbetningen av uppgifterna är genom</w:t>
      </w:r>
      <w:r>
        <w:softHyphen/>
      </w:r>
      <w:r w:rsidRPr="007E265A">
        <w:t>förd. Hur lång tid det kan ta kan variera beroende på bl.a. mängden information och uppgifternas karaktär. Utgångspunkten är att bearbetningen ska genomföras så snart som möjligt.</w:t>
      </w:r>
    </w:p>
    <w:p w14:paraId="726A5E55" w14:textId="77777777" w:rsidR="000E3A6B" w:rsidRDefault="000E3A6B" w:rsidP="000E3A6B">
      <w:pPr>
        <w:pStyle w:val="Brdtextmedindrag"/>
        <w:rPr>
          <w:b/>
        </w:rPr>
      </w:pPr>
      <w:r>
        <w:t>I 4 kap. 8 </w:t>
      </w:r>
      <w:r w:rsidRPr="007E265A">
        <w:t>§ anges hur länge uppgifter i en sådan uppgiftssamling får behandlas.</w:t>
      </w:r>
    </w:p>
    <w:p w14:paraId="75B1E33A" w14:textId="77777777" w:rsidR="000E3A6B" w:rsidRDefault="000E3A6B" w:rsidP="000E3A6B">
      <w:pPr>
        <w:pStyle w:val="Rubrik4utannumrering"/>
      </w:pPr>
      <w:r>
        <w:t>Direktåtkomst</w:t>
      </w:r>
    </w:p>
    <w:p w14:paraId="44672E1E" w14:textId="77777777" w:rsidR="000E3A6B" w:rsidRDefault="000E3A6B" w:rsidP="000E3A6B">
      <w:pPr>
        <w:pStyle w:val="Brdtext"/>
      </w:pPr>
      <w:r>
        <w:t>5 §</w:t>
      </w:r>
    </w:p>
    <w:p w14:paraId="45610D17" w14:textId="77777777" w:rsidR="000E3A6B" w:rsidRDefault="000E3A6B" w:rsidP="000E3A6B">
      <w:pPr>
        <w:pStyle w:val="Brdtext"/>
      </w:pPr>
      <w:r>
        <w:t>I paragrafen föreskrivs att Polismyndigheten under vissa förutsättningar får medges direktåtkomst till personuppgifter som Säkerhetspolisen behandlar. Övervägandena finns i avsnitt 11.3.2.</w:t>
      </w:r>
    </w:p>
    <w:p w14:paraId="373FFD2E" w14:textId="173328F0" w:rsidR="000E3A6B" w:rsidRDefault="000E3A6B" w:rsidP="000E3A6B">
      <w:pPr>
        <w:pStyle w:val="Brdtextmedindrag"/>
      </w:pPr>
      <w:r>
        <w:t xml:space="preserve">Direktåtkomsten får bara avse personuppgifter som har gjorts gemensamt tillgängliga och som Säkerhetspolisen behandlar i syfte att </w:t>
      </w:r>
      <w:bookmarkStart w:id="477" w:name="_Hlk536797422"/>
      <w:r>
        <w:t xml:space="preserve">förebygga, förhindra eller upptäcka brottslig verksamhet som innefattar de brott som anges i 2 kap. 1 § 1, utreda eller lagföra sådana brott </w:t>
      </w:r>
      <w:bookmarkEnd w:id="477"/>
      <w:r>
        <w:t>eller fullgöra uppgifter i samband med personskydd eller enligt utlännings- och medborgarskapslagstiftningen.</w:t>
      </w:r>
    </w:p>
    <w:p w14:paraId="2CE08EAD" w14:textId="3F7A18FC" w:rsidR="000E3A6B" w:rsidRDefault="000E3A6B" w:rsidP="000E3A6B">
      <w:pPr>
        <w:pStyle w:val="Brdtextmedindrag"/>
      </w:pPr>
      <w:r>
        <w:t>Möjligheten att ge Polismyndigheten direktåtkomst begränsas till personuppgifter som behövs för något av de syften som anges i 2 kap. 1 § 1 och 2 lagen (2018:1693) om polisens behandling av personuppgifter inom brottsdatalagens område eller för att fullgöra uppgifter enligt utlänningslagen (2005:716) eller lagen (1991:572) om särskild utlänningskontroll. Det innebär att Polismyndigheten bara får ta del av uppgifter genom direktåtkomst för att förebygga, förhindra eller upptäcka brottslig verksamhet eller utreda eller lagföra brott samt för att fullgöra uppgifter enligt de två övriga lagarna som nämns. Det sistnämnda kan exempelvis avse informationsutbyte i samband med att Polismyndig</w:t>
      </w:r>
      <w:r>
        <w:softHyphen/>
        <w:t xml:space="preserve">heten verkställer </w:t>
      </w:r>
      <w:r w:rsidRPr="00393AE2">
        <w:t xml:space="preserve">beslut om avvisning eller utvisning i säkerhetsärenden </w:t>
      </w:r>
      <w:r>
        <w:t>enligt utlän</w:t>
      </w:r>
      <w:r w:rsidRPr="00393AE2">
        <w:t>ningslagen</w:t>
      </w:r>
      <w:r>
        <w:t>. Om Polismyndigheten behöver få tillgång till personuppgifter för att utföra andra arbetsuppgifter ska uppgifterna lämnas på något annat sätt.</w:t>
      </w:r>
      <w:r w:rsidRPr="00D2695C">
        <w:t xml:space="preserve"> </w:t>
      </w:r>
    </w:p>
    <w:p w14:paraId="3DCE48D5" w14:textId="77777777" w:rsidR="000E3A6B" w:rsidRDefault="000E3A6B" w:rsidP="000E3A6B">
      <w:pPr>
        <w:pStyle w:val="Brdtextmedindrag"/>
      </w:pPr>
      <w:r>
        <w:t>Paragrafen innebär inte att Polismyndigheten har rätt till direktåtkomst. En bestämmelse om direktåtkomst anger endast i vilken form person</w:t>
      </w:r>
      <w:r>
        <w:softHyphen/>
        <w:t>uppgifter får tillhandahållas. Det är Säkerhetspolisen som avgör om personuppgifterna kan tillhandahållas genom direktåtkomst. Säkerhets</w:t>
      </w:r>
      <w:r>
        <w:softHyphen/>
        <w:t>polisen kan begränsa direktåtkomsten till t.ex. en viss typ av uppgifter</w:t>
      </w:r>
      <w:r w:rsidRPr="00D65D53">
        <w:t xml:space="preserve"> eller på annat sätt som </w:t>
      </w:r>
      <w:r>
        <w:t>myndigheten</w:t>
      </w:r>
      <w:r w:rsidRPr="00D65D53">
        <w:t xml:space="preserve"> finner lämpligt. </w:t>
      </w:r>
      <w:r>
        <w:t xml:space="preserve"> Möjligheten att tillhanda</w:t>
      </w:r>
      <w:r>
        <w:softHyphen/>
        <w:t>hålla vissa personuppgifter på detta sätt kan också vara begränsad av att uppgifterna är skyddade av sekretess. Se vidare 2 kap. 17 § gällande sekretess</w:t>
      </w:r>
      <w:r>
        <w:softHyphen/>
        <w:t xml:space="preserve">genombrott i vissa fall. </w:t>
      </w:r>
    </w:p>
    <w:p w14:paraId="2DCCDFE2" w14:textId="77777777" w:rsidR="000E3A6B" w:rsidRDefault="000E3A6B" w:rsidP="000E3A6B">
      <w:pPr>
        <w:pStyle w:val="Rubrik5utannumrering"/>
      </w:pPr>
      <w:r>
        <w:t>6 §</w:t>
      </w:r>
    </w:p>
    <w:p w14:paraId="27B5A60A" w14:textId="77777777" w:rsidR="000E3A6B" w:rsidRPr="00343AE3" w:rsidRDefault="000E3A6B" w:rsidP="000E3A6B">
      <w:pPr>
        <w:pStyle w:val="Brdtext"/>
      </w:pPr>
      <w:r w:rsidRPr="00343AE3">
        <w:t xml:space="preserve">I paragrafen anges att Försvarets radioanstalt och Försvarsmakten under vissa förutsättningar får medges direktåtkomst till personuppgifter som behandlas av Säkerhetspolisen. </w:t>
      </w:r>
      <w:r>
        <w:t>Övervägandena finns i avsnitt 11.3.2</w:t>
      </w:r>
      <w:r w:rsidRPr="00343AE3">
        <w:t>.</w:t>
      </w:r>
    </w:p>
    <w:p w14:paraId="7EAF854D" w14:textId="43C02F2C" w:rsidR="000E3A6B" w:rsidRDefault="000E3A6B" w:rsidP="000E3A6B">
      <w:pPr>
        <w:pStyle w:val="Brdtextmedindrag"/>
      </w:pPr>
      <w:r w:rsidRPr="00F80672">
        <w:t>Försvarets radioanstalt</w:t>
      </w:r>
      <w:r w:rsidRPr="00343AE3">
        <w:t xml:space="preserve"> får medges </w:t>
      </w:r>
      <w:r>
        <w:t>direkt</w:t>
      </w:r>
      <w:r w:rsidRPr="00343AE3">
        <w:t xml:space="preserve">åtkomst inom ramen för </w:t>
      </w:r>
      <w:bookmarkStart w:id="478" w:name="_Hlk165725"/>
      <w:r w:rsidRPr="00343AE3">
        <w:t>fö</w:t>
      </w:r>
      <w:r>
        <w:t>rsvarsunderrättelseverksamheten</w:t>
      </w:r>
      <w:bookmarkEnd w:id="478"/>
      <w:r>
        <w:t>, medan Försvarsmakten utöver</w:t>
      </w:r>
      <w:r w:rsidRPr="00F80672">
        <w:t xml:space="preserve"> försvars</w:t>
      </w:r>
      <w:r>
        <w:softHyphen/>
      </w:r>
      <w:r w:rsidRPr="00F80672">
        <w:t>underrättelseverksamheten</w:t>
      </w:r>
      <w:r>
        <w:t xml:space="preserve"> också får medges direktåtkomst inom</w:t>
      </w:r>
      <w:r w:rsidRPr="00343AE3">
        <w:t xml:space="preserve"> den militära säkerhetstjänsten.</w:t>
      </w:r>
      <w:r>
        <w:t xml:space="preserve"> Försvarsunderrättelseverksamhet bedrivs till stöd för svensk utrikes-, säkerhets- och försvarspolitik samt i övrigt för kartläggning av yttre hot mot landet. Verksamheten får bara avse utländska förhållanden (jfr 1 § lagen [2000:130] om försvarsunderrättelseverksam</w:t>
      </w:r>
      <w:r>
        <w:softHyphen/>
        <w:t>het).</w:t>
      </w:r>
      <w:r w:rsidRPr="00343AE3">
        <w:t xml:space="preserve"> </w:t>
      </w:r>
    </w:p>
    <w:p w14:paraId="2E99D99A" w14:textId="69094772" w:rsidR="000E3A6B" w:rsidRPr="00343AE3" w:rsidRDefault="000E3A6B" w:rsidP="000E3A6B">
      <w:pPr>
        <w:pStyle w:val="Brdtextmedindrag"/>
      </w:pPr>
      <w:r w:rsidRPr="00343AE3">
        <w:t>Direktåtkomsten</w:t>
      </w:r>
      <w:r>
        <w:t xml:space="preserve"> för </w:t>
      </w:r>
      <w:r w:rsidRPr="0078163F">
        <w:t>Försvarsmakten och Försvarets radioanstalt</w:t>
      </w:r>
      <w:r w:rsidRPr="00343AE3">
        <w:t xml:space="preserve"> får bara avs</w:t>
      </w:r>
      <w:r>
        <w:t>e per</w:t>
      </w:r>
      <w:r w:rsidRPr="00343AE3">
        <w:t xml:space="preserve">sonuppgifter som har gjorts gemensamt tillgängliga och som Säkerhetspolisen behandlar i syfte att </w:t>
      </w:r>
      <w:r w:rsidRPr="00C6209E">
        <w:t>förebygga, förhindra eller upptäcka brottslig verksamhet som innefattar de brott som anges i 2</w:t>
      </w:r>
      <w:r>
        <w:t> kap. 1 § 1 samt för att</w:t>
      </w:r>
      <w:r w:rsidRPr="00C6209E">
        <w:t xml:space="preserve"> utreda eller lagföra sådana brott</w:t>
      </w:r>
      <w:r w:rsidRPr="00343AE3">
        <w:t>.</w:t>
      </w:r>
    </w:p>
    <w:p w14:paraId="5F3DC1E2" w14:textId="3B8B6F1E" w:rsidR="000E3A6B" w:rsidRPr="00343AE3" w:rsidRDefault="000E3A6B" w:rsidP="000E3A6B">
      <w:pPr>
        <w:pStyle w:val="Brdtextmedindrag"/>
      </w:pPr>
      <w:r w:rsidRPr="00343AE3">
        <w:t xml:space="preserve">Paragrafen innebär inte att de mottagande myndigheterna har rätt till direktåtkomst. En bestämmelse om direktåtkomst anger endast i vilken form personuppgifter får lämnas ut. Säkerhetspolisen avgör om </w:t>
      </w:r>
      <w:r>
        <w:t xml:space="preserve">myndigheten kan medge </w:t>
      </w:r>
      <w:r w:rsidRPr="0078163F">
        <w:t>Försvarsmakten och Försvarets radioanstalt</w:t>
      </w:r>
      <w:r w:rsidRPr="00343AE3">
        <w:t xml:space="preserve"> direktåtkomst. Direktåtkomsten kan begränsas till t.ex. en viss typ av uppgifter eller på annat sätt </w:t>
      </w:r>
      <w:r>
        <w:t xml:space="preserve">som Säkerhetspolisen finner </w:t>
      </w:r>
      <w:r w:rsidRPr="00343AE3">
        <w:t>lämpligt.</w:t>
      </w:r>
      <w:r>
        <w:t xml:space="preserve"> </w:t>
      </w:r>
      <w:r w:rsidRPr="00C6209E">
        <w:t xml:space="preserve">Möjligheten att tillhandahålla vissa uppgifter på detta sätt kan </w:t>
      </w:r>
      <w:r>
        <w:t xml:space="preserve">också </w:t>
      </w:r>
      <w:r w:rsidRPr="00C6209E">
        <w:t>begränsas av att uppgifterna är skyddade av sekretess</w:t>
      </w:r>
      <w:r>
        <w:t>. Se vidare 2 kap. 18 § gällande sekretessgenombrott i vissa fall</w:t>
      </w:r>
      <w:r w:rsidRPr="00343AE3">
        <w:t>.</w:t>
      </w:r>
      <w:r>
        <w:t xml:space="preserve"> </w:t>
      </w:r>
    </w:p>
    <w:p w14:paraId="5F43EC3E" w14:textId="77777777" w:rsidR="000E3A6B" w:rsidRDefault="000E3A6B" w:rsidP="000E3A6B">
      <w:pPr>
        <w:pStyle w:val="Rubrik5utannumrering"/>
      </w:pPr>
      <w:r>
        <w:t>7 §</w:t>
      </w:r>
    </w:p>
    <w:p w14:paraId="4BCAEB00" w14:textId="77777777" w:rsidR="000E3A6B" w:rsidRPr="00A971A6" w:rsidRDefault="000E3A6B" w:rsidP="000E3A6B">
      <w:pPr>
        <w:pStyle w:val="Brdtext"/>
      </w:pPr>
      <w:r w:rsidRPr="00A971A6">
        <w:t>I paragrafen regleras Säkerhetspol</w:t>
      </w:r>
      <w:r>
        <w:t>isens möjlighet att medge under</w:t>
      </w:r>
      <w:r w:rsidRPr="00A971A6">
        <w:t xml:space="preserve">rättelse- och säkerhetstjänster inom </w:t>
      </w:r>
      <w:r>
        <w:t>Europeiska unionen (</w:t>
      </w:r>
      <w:r w:rsidRPr="00A971A6">
        <w:t>EU</w:t>
      </w:r>
      <w:r>
        <w:t>)</w:t>
      </w:r>
      <w:r w:rsidRPr="00A971A6">
        <w:t xml:space="preserve"> och</w:t>
      </w:r>
      <w:r>
        <w:t xml:space="preserve"> Europeiska ekonomiska samarbetsområdet</w:t>
      </w:r>
      <w:r w:rsidRPr="00A971A6">
        <w:t xml:space="preserve"> </w:t>
      </w:r>
      <w:r>
        <w:t>(</w:t>
      </w:r>
      <w:r w:rsidRPr="00A971A6">
        <w:t>EES</w:t>
      </w:r>
      <w:r>
        <w:t>)</w:t>
      </w:r>
      <w:r w:rsidRPr="00A971A6">
        <w:t xml:space="preserve"> direktåtkomst till vissa personuppgifter. </w:t>
      </w:r>
      <w:r>
        <w:t>Övervägandena finns i avsnitt 11.3.3</w:t>
      </w:r>
      <w:r w:rsidRPr="00A971A6">
        <w:t>.</w:t>
      </w:r>
    </w:p>
    <w:p w14:paraId="42A64F18" w14:textId="441C8A16" w:rsidR="000E3A6B" w:rsidRPr="00A971A6" w:rsidRDefault="000E3A6B" w:rsidP="000E3A6B">
      <w:pPr>
        <w:pStyle w:val="Brdtextmedindrag"/>
      </w:pPr>
      <w:r w:rsidRPr="00A971A6">
        <w:t xml:space="preserve">I </w:t>
      </w:r>
      <w:r w:rsidRPr="00A971A6">
        <w:rPr>
          <w:i/>
        </w:rPr>
        <w:t>första stycket</w:t>
      </w:r>
      <w:r w:rsidRPr="00A971A6">
        <w:t xml:space="preserve"> anges förutsättningarna för </w:t>
      </w:r>
      <w:r>
        <w:t>när direktåtkomst kan</w:t>
      </w:r>
      <w:r w:rsidRPr="00A971A6">
        <w:t xml:space="preserve"> medges.</w:t>
      </w:r>
      <w:r>
        <w:t xml:space="preserve"> Det är endast tillåtet att medge </w:t>
      </w:r>
      <w:r w:rsidRPr="00F076D3">
        <w:t>underrättelse- och säkerhets</w:t>
      </w:r>
      <w:r>
        <w:t>-</w:t>
      </w:r>
      <w:r w:rsidRPr="00F076D3">
        <w:t xml:space="preserve">tjänster </w:t>
      </w:r>
      <w:r>
        <w:t xml:space="preserve">i medlemsstater inom EU och EES direktåtkomst och de får </w:t>
      </w:r>
      <w:r w:rsidRPr="00A971A6">
        <w:t>endast medges direktåtkomst om det behö</w:t>
      </w:r>
      <w:r>
        <w:t>vs för sådant samarbe</w:t>
      </w:r>
      <w:r w:rsidRPr="00A971A6">
        <w:t>te mot terrorism</w:t>
      </w:r>
      <w:r>
        <w:t xml:space="preserve"> som Säkerhetspolisens deltar i</w:t>
      </w:r>
      <w:r w:rsidRPr="00A971A6">
        <w:t>. Direktåtkomst</w:t>
      </w:r>
      <w:r>
        <w:t>en får vidare bara avse personuppgif</w:t>
      </w:r>
      <w:r w:rsidRPr="00A971A6">
        <w:t xml:space="preserve">ter som Säkerhetspolisen behandlar i syfte att förebygga, förhindra eller upptäcka brottslig verksamhet som innefattar terrorbrott. </w:t>
      </w:r>
      <w:r>
        <w:t>Direktåtkomsten får endast avse personuppgifter som gjorts gemensamt tillgängliga.</w:t>
      </w:r>
    </w:p>
    <w:p w14:paraId="01351B5F" w14:textId="77777777" w:rsidR="000E3A6B" w:rsidRPr="00A971A6" w:rsidRDefault="000E3A6B" w:rsidP="000E3A6B">
      <w:pPr>
        <w:pStyle w:val="Brdtextmedindrag"/>
      </w:pPr>
      <w:r w:rsidRPr="00A971A6">
        <w:t xml:space="preserve">Innan </w:t>
      </w:r>
      <w:r>
        <w:t xml:space="preserve">Säkerhetspolisen medger direktåtkomst med stöd av denna bestämmelse </w:t>
      </w:r>
      <w:r w:rsidRPr="00A971A6">
        <w:t xml:space="preserve">måste </w:t>
      </w:r>
      <w:r>
        <w:t>myndigheten dels</w:t>
      </w:r>
      <w:r w:rsidRPr="00A971A6">
        <w:t xml:space="preserve"> avgöra om det finns sakliga skäl att låta</w:t>
      </w:r>
      <w:r>
        <w:t xml:space="preserve"> en</w:t>
      </w:r>
      <w:r w:rsidRPr="00A971A6">
        <w:t xml:space="preserve"> utländ</w:t>
      </w:r>
      <w:r>
        <w:t>sk</w:t>
      </w:r>
      <w:r w:rsidRPr="00A971A6">
        <w:t xml:space="preserve"> underrättelse- och säkerhetstjänster få del av uppgifterna, dvs. om det finns behov av att lämna ut uppgifterna för att </w:t>
      </w:r>
      <w:r>
        <w:t xml:space="preserve">bekämpa </w:t>
      </w:r>
      <w:r w:rsidRPr="00A971A6">
        <w:t>terrorism</w:t>
      </w:r>
      <w:r>
        <w:t>, dels avgöra</w:t>
      </w:r>
      <w:r w:rsidRPr="00A971A6">
        <w:t xml:space="preserve"> om det finns rättsliga f</w:t>
      </w:r>
      <w:r>
        <w:t>örutsättningar för att lämna ut upp</w:t>
      </w:r>
      <w:r w:rsidRPr="00A971A6">
        <w:t>gifterna</w:t>
      </w:r>
      <w:r>
        <w:t>. I detta ingår att en sekretessprövning görs. Se vidare 2 kap. 16 § gällande sekretessgenombrott i vissa fall.</w:t>
      </w:r>
    </w:p>
    <w:p w14:paraId="6D67C235" w14:textId="77777777" w:rsidR="000E3A6B" w:rsidRPr="00A971A6" w:rsidRDefault="000E3A6B" w:rsidP="000E3A6B">
      <w:pPr>
        <w:pStyle w:val="Brdtextmedindrag"/>
      </w:pPr>
      <w:r w:rsidRPr="00A971A6">
        <w:t xml:space="preserve">Av </w:t>
      </w:r>
      <w:r w:rsidRPr="00A971A6">
        <w:rPr>
          <w:i/>
        </w:rPr>
        <w:t>andra stycket</w:t>
      </w:r>
      <w:r w:rsidRPr="00A971A6">
        <w:t xml:space="preserve"> framgår att Säkerhetspolisen ska </w:t>
      </w:r>
      <w:r>
        <w:t>informera</w:t>
      </w:r>
      <w:r w:rsidRPr="00A971A6">
        <w:t xml:space="preserve"> regeringen innan direktåtkomst medges en utländsk underrättelse- eller säkerhetstjänst enligt paragrafen. </w:t>
      </w:r>
      <w:r>
        <w:t>S</w:t>
      </w:r>
      <w:r w:rsidRPr="00A971A6">
        <w:t xml:space="preserve">kyldigheten </w:t>
      </w:r>
      <w:r>
        <w:t xml:space="preserve">att informera regeringen </w:t>
      </w:r>
      <w:r w:rsidRPr="00A971A6">
        <w:t>omfattar enbart det förhållandet att Säkerhetspolisen avser att dela information genom direktåtkomst, inte innehållet i informationen.</w:t>
      </w:r>
    </w:p>
    <w:p w14:paraId="40925C06" w14:textId="77777777" w:rsidR="000E3A6B" w:rsidRDefault="000E3A6B" w:rsidP="000E3A6B">
      <w:pPr>
        <w:pStyle w:val="Rubrik4utannumrering"/>
      </w:pPr>
      <w:r>
        <w:t>Rätt att meddela föreskrifter</w:t>
      </w:r>
    </w:p>
    <w:p w14:paraId="49E11F6E" w14:textId="77777777" w:rsidR="000E3A6B" w:rsidRDefault="000E3A6B" w:rsidP="000E3A6B">
      <w:pPr>
        <w:pStyle w:val="Rubrik5utannumrering"/>
        <w:spacing w:before="0"/>
        <w:rPr>
          <w:rFonts w:asciiTheme="minorHAnsi" w:eastAsia="Times New Roman" w:hAnsiTheme="minorHAnsi" w:cs="Times New Roman"/>
          <w:i w:val="0"/>
        </w:rPr>
      </w:pPr>
      <w:r>
        <w:t>8 §</w:t>
      </w:r>
    </w:p>
    <w:p w14:paraId="5C7FA337" w14:textId="77777777" w:rsidR="000E3A6B" w:rsidRPr="00B41ED7" w:rsidRDefault="000E3A6B" w:rsidP="000E3A6B">
      <w:pPr>
        <w:pStyle w:val="Brdtext"/>
      </w:pPr>
      <w:r>
        <w:t>I</w:t>
      </w:r>
      <w:r w:rsidRPr="00B41ED7">
        <w:t xml:space="preserve"> paragrafen</w:t>
      </w:r>
      <w:r>
        <w:t xml:space="preserve"> </w:t>
      </w:r>
      <w:r w:rsidRPr="00B41ED7">
        <w:t xml:space="preserve">finns en upplysning om att regeringen, eller </w:t>
      </w:r>
      <w:r>
        <w:t>den myndighet som regeringen be</w:t>
      </w:r>
      <w:r w:rsidRPr="00B41ED7">
        <w:t>stämmer, kan meddela föreskrifter om omfattningen av direktåtkomst och om behörighet och säkerhet vid sådan åtkomst.</w:t>
      </w:r>
      <w:r>
        <w:t xml:space="preserve"> Övervägandena finns i avsnitt 11.3.2.</w:t>
      </w:r>
    </w:p>
    <w:p w14:paraId="27A5502C" w14:textId="60654304" w:rsidR="000E3A6B" w:rsidRDefault="009877F8" w:rsidP="000E3A6B">
      <w:pPr>
        <w:pStyle w:val="Rubrik3utannumrering"/>
      </w:pPr>
      <w:r>
        <w:t>4 k</w:t>
      </w:r>
      <w:r w:rsidR="000E3A6B">
        <w:t>ap. Längsta tid som personuppgifter får behandlas</w:t>
      </w:r>
    </w:p>
    <w:p w14:paraId="0C015DA3" w14:textId="77777777" w:rsidR="000E3A6B" w:rsidRDefault="000E3A6B" w:rsidP="000E3A6B">
      <w:pPr>
        <w:pStyle w:val="Rubrik4utannumrering"/>
        <w:spacing w:before="0"/>
      </w:pPr>
      <w:r>
        <w:t>Allmän bestämmelse</w:t>
      </w:r>
    </w:p>
    <w:p w14:paraId="2B71EBCA" w14:textId="77777777" w:rsidR="000E3A6B" w:rsidRDefault="000E3A6B" w:rsidP="000E3A6B">
      <w:pPr>
        <w:pStyle w:val="Rubrik5utannumrering"/>
        <w:spacing w:before="0"/>
      </w:pPr>
      <w:r>
        <w:t>1 §</w:t>
      </w:r>
    </w:p>
    <w:p w14:paraId="4C6F795A" w14:textId="77777777" w:rsidR="000E3A6B" w:rsidRDefault="000E3A6B" w:rsidP="000E3A6B">
      <w:pPr>
        <w:pStyle w:val="Brdtext"/>
      </w:pPr>
      <w:r>
        <w:t>Paragrafen reglerar hur länge Säkerhetspolisen får behandla personuppgifter för ändamål inom lagens tillämpningsområde. Där framgår också hur bestämmelsen förhåller sig till arkivlagstiftningen. Övervägandena finns i avsnitt 12.2.1.</w:t>
      </w:r>
    </w:p>
    <w:p w14:paraId="6B8F4AC8" w14:textId="77777777" w:rsidR="000E3A6B" w:rsidRDefault="000E3A6B" w:rsidP="000E3A6B">
      <w:pPr>
        <w:pStyle w:val="Brdtextmedindrag"/>
      </w:pPr>
      <w:r>
        <w:t xml:space="preserve">I </w:t>
      </w:r>
      <w:r w:rsidRPr="00F95FF6">
        <w:rPr>
          <w:i/>
        </w:rPr>
        <w:t xml:space="preserve">första stycket </w:t>
      </w:r>
      <w:r w:rsidRPr="00746A96">
        <w:t>föreskrivs</w:t>
      </w:r>
      <w:r>
        <w:t xml:space="preserve"> att personuppgifter inte får behandlas under längre tid än vad som är nödvändigt med hänsyn till ändamålet med behandlingen. Det som avses är ändamålet i det enskilda fallet. Ibland behandlas personuppgifter för flera olika ändamål. Att det inte längre finns behov av att behandla personuppgiften för ett visst ändamål medför inte att behandlingen av den måste upphöra för alla andra ändamål samtidigt. Å andra sidan innebär det förhållandet att personuppgiften fortfarande behövs för ett visst ändamål inte att den får fortsätta att behandlas för alla ändamål lika länge. Behovet av att fortsätta att behandla uppgifterna måste prövas kontinuerligt. Om det är tillräckligt att behandla avidentifierade uppgifter är det inte längre tillåtet att behandla personuppgifterna.</w:t>
      </w:r>
    </w:p>
    <w:p w14:paraId="7334D9BB" w14:textId="77777777" w:rsidR="000E3A6B" w:rsidRDefault="000E3A6B" w:rsidP="000E3A6B">
      <w:pPr>
        <w:pStyle w:val="Brdtextmedindrag"/>
      </w:pPr>
      <w:r>
        <w:t xml:space="preserve">Av </w:t>
      </w:r>
      <w:r w:rsidRPr="00A917FD">
        <w:rPr>
          <w:i/>
        </w:rPr>
        <w:t>andra stycket</w:t>
      </w:r>
      <w:r>
        <w:t xml:space="preserve"> framgår att bestämmelsen om längsta tid för behandling inte hindrar att personuppgifterna arkiveras av Säkerhets</w:t>
      </w:r>
      <w:r>
        <w:softHyphen/>
        <w:t>polisen eller att arkivmaterial lämnas till en arkivmyndighet. Behandling för arkivändamål omfattas av dataskyddsförordningens tillämpnings</w:t>
      </w:r>
      <w:r>
        <w:softHyphen/>
        <w:t>område.</w:t>
      </w:r>
    </w:p>
    <w:p w14:paraId="4D91DD88" w14:textId="77777777" w:rsidR="000E3A6B" w:rsidRDefault="000E3A6B" w:rsidP="000E3A6B">
      <w:pPr>
        <w:pStyle w:val="Brdtextmedindrag"/>
      </w:pPr>
      <w:r>
        <w:t xml:space="preserve">I </w:t>
      </w:r>
      <w:r>
        <w:rPr>
          <w:i/>
        </w:rPr>
        <w:t>tredje stycket</w:t>
      </w:r>
      <w:r>
        <w:t xml:space="preserve"> föreskrivs att övriga bestämmelser i kapitlet, som anger hur länge en viss typ av personuppgifter får behandlas inom den ram som sätts av huvudregeln i första stycket, endast gäller vid automatiserad behandling.</w:t>
      </w:r>
    </w:p>
    <w:p w14:paraId="6FEC9B52" w14:textId="77777777" w:rsidR="000E3A6B" w:rsidRPr="00A917FD" w:rsidRDefault="000E3A6B" w:rsidP="000E3A6B">
      <w:pPr>
        <w:pStyle w:val="Rubrik4utannumrering"/>
      </w:pPr>
      <w:r w:rsidRPr="009A3061">
        <w:t>Personuppgifter som inte har gjorts gemensamt tillgängliga</w:t>
      </w:r>
    </w:p>
    <w:p w14:paraId="630F8EB9" w14:textId="77777777" w:rsidR="000E3A6B" w:rsidRDefault="000E3A6B" w:rsidP="000E3A6B">
      <w:pPr>
        <w:pStyle w:val="Rubrik5utannumrering"/>
        <w:spacing w:before="0"/>
      </w:pPr>
      <w:r>
        <w:t xml:space="preserve">2 § </w:t>
      </w:r>
    </w:p>
    <w:p w14:paraId="66E34BD0" w14:textId="77777777" w:rsidR="000E3A6B" w:rsidRPr="009A3061" w:rsidRDefault="000E3A6B" w:rsidP="000E3A6B">
      <w:pPr>
        <w:pStyle w:val="Brdtext"/>
      </w:pPr>
      <w:r w:rsidRPr="009A3061">
        <w:t>I paragrafen</w:t>
      </w:r>
      <w:r>
        <w:t xml:space="preserve"> </w:t>
      </w:r>
      <w:r w:rsidRPr="009A3061">
        <w:t>anges hur länge uppgifter som inte har gjorts gemensamt tillgängliga får behandlas. Övervägandena finns i avsnitt</w:t>
      </w:r>
      <w:r>
        <w:t> 12.2.2.</w:t>
      </w:r>
    </w:p>
    <w:p w14:paraId="38E04706" w14:textId="77777777" w:rsidR="000E3A6B" w:rsidRPr="009A3061" w:rsidRDefault="000E3A6B" w:rsidP="000E3A6B">
      <w:pPr>
        <w:pStyle w:val="Brdtextmedindrag"/>
      </w:pPr>
      <w:r w:rsidRPr="009A3061">
        <w:t xml:space="preserve">I </w:t>
      </w:r>
      <w:r w:rsidRPr="009A3061">
        <w:rPr>
          <w:i/>
        </w:rPr>
        <w:t>första stycket</w:t>
      </w:r>
      <w:r w:rsidRPr="009A3061">
        <w:t xml:space="preserve"> anges hur länge uppgifterna får behandlas.</w:t>
      </w:r>
      <w:r>
        <w:t xml:space="preserve"> </w:t>
      </w:r>
    </w:p>
    <w:p w14:paraId="0F119091" w14:textId="77777777" w:rsidR="000E3A6B" w:rsidRPr="009A3061" w:rsidRDefault="000E3A6B" w:rsidP="000E3A6B">
      <w:pPr>
        <w:pStyle w:val="Brdtextmedindrag"/>
      </w:pPr>
      <w:r w:rsidRPr="009A3061">
        <w:t xml:space="preserve">Enligt </w:t>
      </w:r>
      <w:r w:rsidRPr="009A3061">
        <w:rPr>
          <w:i/>
        </w:rPr>
        <w:t>andra stycket</w:t>
      </w:r>
      <w:r w:rsidRPr="009A3061">
        <w:t xml:space="preserve"> gäller inte bestämmelsen i </w:t>
      </w:r>
      <w:r>
        <w:t>1 §</w:t>
      </w:r>
      <w:r w:rsidRPr="009A3061">
        <w:t xml:space="preserve"> andra stycket vid tillämpningen av denna paragraf. Det innebär att personuppgifterna inte </w:t>
      </w:r>
      <w:r>
        <w:t>får arkiveras digitalt. Utgångs</w:t>
      </w:r>
      <w:r w:rsidRPr="009A3061">
        <w:t>pun</w:t>
      </w:r>
      <w:r>
        <w:t>kten är alltså att all automati</w:t>
      </w:r>
      <w:r w:rsidRPr="009A3061">
        <w:t>serad behandling av</w:t>
      </w:r>
      <w:r>
        <w:t xml:space="preserve"> upp</w:t>
      </w:r>
      <w:r w:rsidRPr="009A3061">
        <w:t>gifterna ska upphöra när den tid som anges i paragrafen har löpt ut, vilket innebär att de ska tas bort.</w:t>
      </w:r>
      <w:r>
        <w:t xml:space="preserve"> Endast om det har meddelats ut</w:t>
      </w:r>
      <w:r w:rsidRPr="009A3061">
        <w:t>tryckliga föreskrifter som innebär</w:t>
      </w:r>
      <w:r>
        <w:t xml:space="preserve"> att uppgifterna i fråga får be</w:t>
      </w:r>
      <w:r w:rsidRPr="009A3061">
        <w:t xml:space="preserve">handlas för arkivändamål av allmänt intresse eller för </w:t>
      </w:r>
      <w:r>
        <w:t>veten</w:t>
      </w:r>
      <w:r w:rsidRPr="009A3061">
        <w:t>skapliga, statistiska eller historiska ända</w:t>
      </w:r>
      <w:r>
        <w:t>mål får de behandlas automatise</w:t>
      </w:r>
      <w:r w:rsidRPr="009A3061">
        <w:t>rat längre än vad som anges paragraf</w:t>
      </w:r>
      <w:r>
        <w:t>en</w:t>
      </w:r>
      <w:r w:rsidRPr="009A3061">
        <w:t xml:space="preserve"> (jfr 1</w:t>
      </w:r>
      <w:r>
        <w:t>2 </w:t>
      </w:r>
      <w:r w:rsidRPr="009A3061">
        <w:t>§).</w:t>
      </w:r>
    </w:p>
    <w:p w14:paraId="2FE3C6EB" w14:textId="77777777" w:rsidR="000E3A6B" w:rsidRDefault="000E3A6B" w:rsidP="000E3A6B">
      <w:pPr>
        <w:pStyle w:val="Brdtextmedindrag"/>
      </w:pPr>
      <w:r w:rsidRPr="009A3061">
        <w:rPr>
          <w:i/>
        </w:rPr>
        <w:t>Tredje stycket</w:t>
      </w:r>
      <w:r w:rsidRPr="009A3061">
        <w:t xml:space="preserve"> klargör att paragr</w:t>
      </w:r>
      <w:r>
        <w:t>afen inte ska tillämpas på ären</w:t>
      </w:r>
      <w:r w:rsidRPr="009A3061">
        <w:t>den om utredning av eller lagföring för brott</w:t>
      </w:r>
      <w:r>
        <w:t xml:space="preserve"> (se 3–5 §§)</w:t>
      </w:r>
      <w:r w:rsidRPr="009A3061">
        <w:t>.</w:t>
      </w:r>
    </w:p>
    <w:p w14:paraId="505300B5" w14:textId="77777777" w:rsidR="000E3A6B" w:rsidRDefault="000E3A6B" w:rsidP="000E3A6B">
      <w:pPr>
        <w:pStyle w:val="Rubrik4utannumrering"/>
      </w:pPr>
      <w:r w:rsidRPr="009A3061">
        <w:t>Gemensamt tillgängliga uppgifter i ärenden om utredning av eller lagföring för brott</w:t>
      </w:r>
    </w:p>
    <w:p w14:paraId="1B4F09B4" w14:textId="77777777" w:rsidR="000E3A6B" w:rsidRDefault="000E3A6B" w:rsidP="000E3A6B">
      <w:pPr>
        <w:pStyle w:val="Rubrik5utannumrering"/>
        <w:spacing w:before="0"/>
      </w:pPr>
      <w:r>
        <w:t>3 §</w:t>
      </w:r>
    </w:p>
    <w:p w14:paraId="42341216" w14:textId="77777777" w:rsidR="000E3A6B" w:rsidRDefault="000E3A6B" w:rsidP="000E3A6B">
      <w:pPr>
        <w:pStyle w:val="Brdtext"/>
      </w:pPr>
      <w:r>
        <w:t>Paragrafen reglerar hur länge personuppgifter i en anmälan om brott får behandlas (jfr prop. 2009/10:85 s. 346 f.). Övervägandena finns i avsnitt 12.2.5.</w:t>
      </w:r>
    </w:p>
    <w:p w14:paraId="62A6ABB5" w14:textId="77777777" w:rsidR="000E3A6B" w:rsidRDefault="000E3A6B" w:rsidP="000E3A6B">
      <w:pPr>
        <w:pStyle w:val="Brdtextmedindrag"/>
      </w:pPr>
      <w:r>
        <w:t>Enligt paragrafen inskränks enbart behandlingen av personuppgifter för de ändamål som regleras i lagen. Bestämmelserna hindrar alltså inte att uppgifterna får fortsätta att behandlas automatiserat för bl.a. arkivändamål efter de tidpunkter som anges i paragrafen.</w:t>
      </w:r>
    </w:p>
    <w:p w14:paraId="2F16372A" w14:textId="77777777" w:rsidR="000E3A6B" w:rsidRPr="009A3061" w:rsidRDefault="000E3A6B" w:rsidP="000E3A6B">
      <w:pPr>
        <w:pStyle w:val="Rubrik5utannumrering"/>
      </w:pPr>
      <w:r>
        <w:t>4 §</w:t>
      </w:r>
    </w:p>
    <w:p w14:paraId="024F1C21" w14:textId="77777777" w:rsidR="000E3A6B" w:rsidRPr="0072299B" w:rsidRDefault="000E3A6B" w:rsidP="000E3A6B">
      <w:pPr>
        <w:pStyle w:val="Brdtext"/>
      </w:pPr>
      <w:r>
        <w:t xml:space="preserve">Paragrafen </w:t>
      </w:r>
      <w:r w:rsidRPr="0072299B">
        <w:t>reglerar hur länge personuppgifter i förundersökningar och andra utredning</w:t>
      </w:r>
      <w:r>
        <w:t>ar som hand</w:t>
      </w:r>
      <w:r w:rsidRPr="0072299B">
        <w:t>l</w:t>
      </w:r>
      <w:r>
        <w:t>äggs enligt bestämmelserna i 23 </w:t>
      </w:r>
      <w:r w:rsidRPr="0072299B">
        <w:t xml:space="preserve">kap. </w:t>
      </w:r>
      <w:r>
        <w:t>rättegångsbalken får behandlas (jfr prop. 2009/10:85 s. 347 </w:t>
      </w:r>
      <w:r w:rsidRPr="0072299B">
        <w:t>f.)</w:t>
      </w:r>
      <w:r>
        <w:t>. Övervägandena finns i avsnitt 12.2.5</w:t>
      </w:r>
      <w:r w:rsidRPr="0072299B">
        <w:t>.</w:t>
      </w:r>
    </w:p>
    <w:p w14:paraId="2FF6D79C" w14:textId="77777777" w:rsidR="000E3A6B" w:rsidRDefault="000E3A6B" w:rsidP="000E3A6B">
      <w:pPr>
        <w:pStyle w:val="Brdtextmedindrag"/>
      </w:pPr>
      <w:r w:rsidRPr="0072299B">
        <w:t>Enligt paragrafen inskränks e</w:t>
      </w:r>
      <w:r>
        <w:t>nbart behandlingen av personupp</w:t>
      </w:r>
      <w:r w:rsidRPr="0072299B">
        <w:t>gifter för de ändamål som regleras i lagen. Bestämmelserna</w:t>
      </w:r>
      <w:r>
        <w:t xml:space="preserve"> hindrar alltså inte att uppgif</w:t>
      </w:r>
      <w:r w:rsidRPr="0072299B">
        <w:t>terna får fortsätta att behandlas au</w:t>
      </w:r>
      <w:r>
        <w:t>tomatiserat för bl.a. arkivända</w:t>
      </w:r>
      <w:r w:rsidRPr="0072299B">
        <w:t>mål efter de tidpunkter som anges i paragrafen.</w:t>
      </w:r>
    </w:p>
    <w:p w14:paraId="2BBA494D" w14:textId="77777777" w:rsidR="000E3A6B" w:rsidRDefault="000E3A6B" w:rsidP="000E3A6B">
      <w:pPr>
        <w:pStyle w:val="Rubrik5utannumrering"/>
      </w:pPr>
      <w:r>
        <w:t>5 §</w:t>
      </w:r>
    </w:p>
    <w:p w14:paraId="249AE059" w14:textId="77777777" w:rsidR="000E3A6B" w:rsidRDefault="000E3A6B" w:rsidP="000E3A6B">
      <w:pPr>
        <w:pStyle w:val="Brdtext"/>
      </w:pPr>
      <w:r>
        <w:t xml:space="preserve">Paragrafen </w:t>
      </w:r>
      <w:r w:rsidRPr="000A44DA">
        <w:t>reglerar vad som gäller i fråga om personuppgifter som rör någon som har varit misstänkt i en förundersökning som har lagts ner eller där åtal har lagts ner eller frikännande dom har meddelats och fått laga kr</w:t>
      </w:r>
      <w:r>
        <w:t>aft. Övervägandena finns i avsnitt 12.2.5.</w:t>
      </w:r>
    </w:p>
    <w:p w14:paraId="649D73D9" w14:textId="77777777" w:rsidR="000E3A6B" w:rsidRPr="000A44DA" w:rsidRDefault="000E3A6B" w:rsidP="000E3A6B">
      <w:pPr>
        <w:pStyle w:val="Rubrik4utannumrering"/>
      </w:pPr>
      <w:r w:rsidRPr="000A44DA">
        <w:t>Övriga gemensamt tillgängliga uppgifter</w:t>
      </w:r>
    </w:p>
    <w:p w14:paraId="07722A8C" w14:textId="77777777" w:rsidR="000E3A6B" w:rsidRDefault="000E3A6B" w:rsidP="000E3A6B">
      <w:pPr>
        <w:pStyle w:val="Rubrik5utannumrering"/>
        <w:spacing w:before="0"/>
      </w:pPr>
      <w:r>
        <w:t>6 §</w:t>
      </w:r>
    </w:p>
    <w:p w14:paraId="41D6E0C0" w14:textId="77777777" w:rsidR="000E3A6B" w:rsidRDefault="000E3A6B" w:rsidP="000E3A6B">
      <w:pPr>
        <w:pStyle w:val="Brdtext"/>
      </w:pPr>
      <w:r>
        <w:t>I paragrafen anges att det i de följande paragraferna regleras hur länge gemensamt tillgängliga uppgifter som inte förekommer i ärenden om utredning av eller lagföring för brott får behandlas. Övervägandena finns i avsnitt 12.2.1.</w:t>
      </w:r>
    </w:p>
    <w:p w14:paraId="6B78FFD0" w14:textId="77777777" w:rsidR="000E3A6B" w:rsidRDefault="000E3A6B" w:rsidP="000E3A6B">
      <w:pPr>
        <w:pStyle w:val="Brdtextmedindrag"/>
      </w:pPr>
      <w:r>
        <w:t xml:space="preserve">I </w:t>
      </w:r>
      <w:r w:rsidRPr="00B033EF">
        <w:rPr>
          <w:i/>
        </w:rPr>
        <w:t>första stycket</w:t>
      </w:r>
      <w:r>
        <w:t xml:space="preserve"> finns en upplysning om att de aktuella personuppgifterna som längst får behandlas under den tid som anges i 7–10 §§.</w:t>
      </w:r>
    </w:p>
    <w:p w14:paraId="1BFAB524" w14:textId="77777777" w:rsidR="000E3A6B" w:rsidRDefault="000E3A6B" w:rsidP="000E3A6B">
      <w:pPr>
        <w:pStyle w:val="Brdtextmedindrag"/>
      </w:pPr>
      <w:r w:rsidRPr="00B033EF">
        <w:t>Enligt</w:t>
      </w:r>
      <w:r w:rsidRPr="00B033EF">
        <w:rPr>
          <w:i/>
        </w:rPr>
        <w:t xml:space="preserve"> andra stycket</w:t>
      </w:r>
      <w:r>
        <w:t xml:space="preserve"> gäller inte bestämmelsen i 1 § andra stycket om arkivlagstiftningens företräde vid tillämpningen av 7–10 §§. Det innebär att personuppgifterna inte får arkiveras digitalt. Utgångspunkten är att all automatiserad behandling av uppgifterna ska upphöra när den tid som anges i 7–10 §§ har löpt ut, vilket innebär att uppgifterna ska tas bort. Endast om det har meddelats uttryckliga föreskrifter som innebär att uppgifterna i fråga får behandlas för arkivändamål av allmänt intresse eller för vetenskapliga, statistiska eller historiska ändamål får de behandlas automatiserat längre än vad som anges i de aktuella paragraferna (jfr 12 §).</w:t>
      </w:r>
    </w:p>
    <w:p w14:paraId="7C03F32D" w14:textId="77777777" w:rsidR="000E3A6B" w:rsidRDefault="000E3A6B" w:rsidP="000E3A6B">
      <w:pPr>
        <w:pStyle w:val="Rubrik5utannumrering"/>
      </w:pPr>
      <w:r>
        <w:t xml:space="preserve">7 § </w:t>
      </w:r>
    </w:p>
    <w:p w14:paraId="3E950207" w14:textId="77777777" w:rsidR="000E3A6B" w:rsidRPr="00EE13E2" w:rsidRDefault="000E3A6B" w:rsidP="000E3A6B">
      <w:pPr>
        <w:pStyle w:val="Brdtext"/>
      </w:pPr>
      <w:r w:rsidRPr="00EE13E2">
        <w:t>Paragrafen</w:t>
      </w:r>
      <w:r>
        <w:t xml:space="preserve"> </w:t>
      </w:r>
      <w:r w:rsidRPr="00EE13E2">
        <w:t xml:space="preserve">reglerar hur länge </w:t>
      </w:r>
      <w:r>
        <w:t xml:space="preserve">sådana </w:t>
      </w:r>
      <w:r w:rsidRPr="00EE13E2">
        <w:t xml:space="preserve">personuppgifter som </w:t>
      </w:r>
      <w:r>
        <w:t>avses i 6 §</w:t>
      </w:r>
      <w:r w:rsidRPr="00EE13E2">
        <w:t xml:space="preserve"> får behandlas. </w:t>
      </w:r>
      <w:r>
        <w:t>Övervägandena finns i avsnitt 12.2.3.</w:t>
      </w:r>
    </w:p>
    <w:p w14:paraId="757BA9F8" w14:textId="77777777" w:rsidR="000E3A6B" w:rsidRPr="00EE13E2" w:rsidRDefault="000E3A6B" w:rsidP="000E3A6B">
      <w:pPr>
        <w:pStyle w:val="Brdtextmedindrag"/>
      </w:pPr>
      <w:r w:rsidRPr="00EE13E2">
        <w:t xml:space="preserve">Huvudregeln i </w:t>
      </w:r>
      <w:r w:rsidRPr="00603CF5">
        <w:rPr>
          <w:i/>
        </w:rPr>
        <w:t>första stycket</w:t>
      </w:r>
      <w:r>
        <w:rPr>
          <w:i/>
        </w:rPr>
        <w:t xml:space="preserve"> </w:t>
      </w:r>
      <w:r w:rsidRPr="00EE13E2">
        <w:t xml:space="preserve">innebär att personuppgifter som har gjorts gemensamt tillgängliga inte får behandlas längre än tio år efter utgången av det kalenderår då </w:t>
      </w:r>
      <w:r>
        <w:t xml:space="preserve">den senaste registreringen </w:t>
      </w:r>
      <w:r w:rsidRPr="00EE13E2">
        <w:t>avseende personen</w:t>
      </w:r>
      <w:r>
        <w:t xml:space="preserve"> gjor</w:t>
      </w:r>
      <w:r w:rsidRPr="00EE13E2">
        <w:t>des.</w:t>
      </w:r>
      <w:r>
        <w:t xml:space="preserve"> Tiden för hur länge personuppgifterna får behandlas kan inte påverkas av vilken registrering som helst, exempelvis kan en</w:t>
      </w:r>
      <w:r w:rsidRPr="00EE13E2">
        <w:t xml:space="preserve"> </w:t>
      </w:r>
      <w:r>
        <w:t>r</w:t>
      </w:r>
      <w:r w:rsidRPr="00EE13E2">
        <w:t>e</w:t>
      </w:r>
      <w:r>
        <w:t xml:space="preserve">gistrering av </w:t>
      </w:r>
      <w:r w:rsidRPr="00EE13E2">
        <w:t>ändrade bostadsförhållanden</w:t>
      </w:r>
      <w:r>
        <w:t xml:space="preserve"> eller något annat liknande förhållande </w:t>
      </w:r>
      <w:r w:rsidRPr="00EE13E2">
        <w:t>inte påverka hur länge up</w:t>
      </w:r>
      <w:r>
        <w:t>pgifterna får behandlas</w:t>
      </w:r>
      <w:r w:rsidRPr="00EE13E2">
        <w:t>.</w:t>
      </w:r>
      <w:r>
        <w:t xml:space="preserve"> </w:t>
      </w:r>
    </w:p>
    <w:p w14:paraId="243490B9" w14:textId="77777777" w:rsidR="000E3A6B" w:rsidRDefault="000E3A6B" w:rsidP="000E3A6B">
      <w:pPr>
        <w:pStyle w:val="Brdtextmedindrag"/>
      </w:pPr>
      <w:r w:rsidRPr="00EE13E2">
        <w:t xml:space="preserve">Uppgifter om en person som vid tiden för registreringen inte fyllt 18 år får dock enligt </w:t>
      </w:r>
      <w:r w:rsidRPr="00603CF5">
        <w:rPr>
          <w:i/>
        </w:rPr>
        <w:t>andra stycket</w:t>
      </w:r>
      <w:r w:rsidRPr="00EE13E2">
        <w:t xml:space="preserve"> inte behandlas längre än fem år efter utgången av det kalenderår då den senaste registreringen gjordes avseende den unge</w:t>
      </w:r>
      <w:r>
        <w:t>.</w:t>
      </w:r>
      <w:r w:rsidRPr="00EE13E2">
        <w:t xml:space="preserve"> Femårsfristen gäller bara registreringar som har gjorts innan den unge fyllt 18 år. Om nya uppgifter om honom eller henne registreras därefter, förlängs tidsfristen </w:t>
      </w:r>
      <w:r>
        <w:t>för alla uppgifter enligt huvud</w:t>
      </w:r>
      <w:r w:rsidRPr="00EE13E2">
        <w:t>regeln i första stycket.</w:t>
      </w:r>
    </w:p>
    <w:p w14:paraId="0FA0C5FA" w14:textId="77777777" w:rsidR="000E3A6B" w:rsidRPr="00603CF5" w:rsidRDefault="000E3A6B" w:rsidP="000E3A6B">
      <w:pPr>
        <w:pStyle w:val="Brdtextmedindrag"/>
      </w:pPr>
      <w:r>
        <w:t xml:space="preserve">I </w:t>
      </w:r>
      <w:r>
        <w:rPr>
          <w:i/>
        </w:rPr>
        <w:t xml:space="preserve">tredje stycket </w:t>
      </w:r>
      <w:r>
        <w:t>görs undantag från bestämmelserna i första och andra stycket för personuppgifter som avses i 8 och 9 §§, dvs. personuppgifter som behandlas i en uppgiftsamling som har skapats för att bearbeta och analysera information och personuppgifter som rör viss säkerhetshotande verksamhet.</w:t>
      </w:r>
    </w:p>
    <w:p w14:paraId="25D7C736" w14:textId="77777777" w:rsidR="000E3A6B" w:rsidRDefault="000E3A6B" w:rsidP="000E3A6B">
      <w:pPr>
        <w:pStyle w:val="Rubrik5utannumrering"/>
        <w:rPr>
          <w:rFonts w:eastAsia="Times New Roman" w:cs="Times New Roman"/>
          <w:i w:val="0"/>
          <w:szCs w:val="20"/>
        </w:rPr>
      </w:pPr>
      <w:r w:rsidRPr="00EE13E2">
        <w:rPr>
          <w:rFonts w:eastAsia="Times New Roman" w:cs="Times New Roman"/>
          <w:i w:val="0"/>
          <w:szCs w:val="20"/>
        </w:rPr>
        <w:t>8 §</w:t>
      </w:r>
    </w:p>
    <w:p w14:paraId="62022FB7" w14:textId="77777777" w:rsidR="000E3A6B" w:rsidRDefault="000E3A6B" w:rsidP="000E3A6B">
      <w:pPr>
        <w:pStyle w:val="Brdtext"/>
      </w:pPr>
      <w:r w:rsidRPr="00603CF5">
        <w:t xml:space="preserve">Paragrafen reglerar hur länge </w:t>
      </w:r>
      <w:r>
        <w:t>person</w:t>
      </w:r>
      <w:r w:rsidRPr="00603CF5">
        <w:t>uppgifter</w:t>
      </w:r>
      <w:r>
        <w:t xml:space="preserve"> i sådana särskilda uppgiftssamlingar som anges i 3 kap. 4 § tredje stycket</w:t>
      </w:r>
      <w:r w:rsidRPr="00603CF5">
        <w:t xml:space="preserve"> får behandlas. </w:t>
      </w:r>
      <w:r>
        <w:t>Övervägandena finns i avsnitt 12.2.3</w:t>
      </w:r>
      <w:r w:rsidRPr="00603CF5">
        <w:t>.</w:t>
      </w:r>
    </w:p>
    <w:p w14:paraId="08ED7C2A" w14:textId="7D6C7877" w:rsidR="000E3A6B" w:rsidRPr="00F15278" w:rsidRDefault="000E3A6B" w:rsidP="000E3A6B">
      <w:pPr>
        <w:pStyle w:val="Brdtextmedindrag"/>
      </w:pPr>
      <w:r>
        <w:t>Personuppgifter i en uppgiftssamling som skapats för att bearbeta och analysera information får inte behandlas längre än tre år efter utgången av det kalenderår då den senaste registreringen gjordes avseende personen. Om nya uppgifter om personen samlas in förlängs tidsfristen, under förutsättning att uppgifterna är av den art att de påverkar hur länge personuppgifterna får behandlas. Vad det innebär utvecklas i kommentaren till 7 §.</w:t>
      </w:r>
    </w:p>
    <w:p w14:paraId="19C11454" w14:textId="77777777" w:rsidR="000E3A6B" w:rsidRDefault="000E3A6B" w:rsidP="000E3A6B">
      <w:pPr>
        <w:pStyle w:val="Rubrik5utannumrering"/>
      </w:pPr>
      <w:r>
        <w:t>9 §</w:t>
      </w:r>
    </w:p>
    <w:p w14:paraId="1F358F6B" w14:textId="77777777" w:rsidR="000E3A6B" w:rsidRPr="00293588" w:rsidRDefault="000E3A6B" w:rsidP="000E3A6B">
      <w:pPr>
        <w:pStyle w:val="Brdtext"/>
      </w:pPr>
      <w:r>
        <w:t>I paragrafen anges</w:t>
      </w:r>
      <w:r w:rsidRPr="00293588">
        <w:t xml:space="preserve"> hur länge personu</w:t>
      </w:r>
      <w:r>
        <w:t xml:space="preserve">ppgifter som hänför sig till viss </w:t>
      </w:r>
      <w:r w:rsidRPr="00293588">
        <w:t xml:space="preserve">säkerhetshotande verksamhet får behandlas. </w:t>
      </w:r>
      <w:r>
        <w:t>Övervägandena finns i avsnitt 12.2.4</w:t>
      </w:r>
      <w:r w:rsidRPr="00293588">
        <w:t>.</w:t>
      </w:r>
    </w:p>
    <w:p w14:paraId="64CBB87C" w14:textId="77777777" w:rsidR="000E3A6B" w:rsidRDefault="000E3A6B" w:rsidP="000E3A6B">
      <w:pPr>
        <w:pStyle w:val="Brdtextmedindrag"/>
      </w:pPr>
      <w:r w:rsidRPr="00293588">
        <w:t>Uppgifter som hänför sig till sådan säkerhetshotande verksa</w:t>
      </w:r>
      <w:r>
        <w:t>m</w:t>
      </w:r>
      <w:r w:rsidRPr="00293588">
        <w:t xml:space="preserve">het </w:t>
      </w:r>
      <w:r>
        <w:t xml:space="preserve">som anges i paragrafen </w:t>
      </w:r>
      <w:r w:rsidRPr="00293588">
        <w:t>kan t.ex. vara uppgifter där grunden för registreringen är att personen antas vara</w:t>
      </w:r>
      <w:r>
        <w:t xml:space="preserve"> en</w:t>
      </w:r>
      <w:r w:rsidRPr="00293588">
        <w:t xml:space="preserve"> utländsk underrättelseofficer och</w:t>
      </w:r>
      <w:r>
        <w:t xml:space="preserve"> uppgifter om</w:t>
      </w:r>
      <w:r w:rsidRPr="00293588">
        <w:t xml:space="preserve"> hans eller hennes anhöriga. Det kan också vara uppgifter om personer som misstänks för spioneri ell</w:t>
      </w:r>
      <w:r>
        <w:t>er andra brott enligt 18 och 19 </w:t>
      </w:r>
      <w:r w:rsidRPr="00293588">
        <w:t>kap. brotts</w:t>
      </w:r>
      <w:r>
        <w:softHyphen/>
      </w:r>
      <w:r w:rsidRPr="00293588">
        <w:t>balken som främmande makt står bakom och om personer med anknytning till dem. Registreringen kan även avse händelser kopplade till dessa personer.</w:t>
      </w:r>
    </w:p>
    <w:p w14:paraId="76716B39" w14:textId="77777777" w:rsidR="000E3A6B" w:rsidRPr="00293588" w:rsidRDefault="000E3A6B" w:rsidP="000E3A6B">
      <w:pPr>
        <w:pStyle w:val="Brdtextmedindrag"/>
      </w:pPr>
      <w:r>
        <w:t>P</w:t>
      </w:r>
      <w:r w:rsidRPr="00293588">
        <w:t xml:space="preserve">ersonuppgifter som </w:t>
      </w:r>
      <w:r>
        <w:t>omfattas av</w:t>
      </w:r>
      <w:r w:rsidRPr="00293588">
        <w:t xml:space="preserve"> paragrafen får behandlas längst 40</w:t>
      </w:r>
      <w:r>
        <w:t> </w:t>
      </w:r>
      <w:r w:rsidRPr="00293588">
        <w:t>år efter utgången av det k</w:t>
      </w:r>
      <w:r>
        <w:t>alenderår då den senaste regist</w:t>
      </w:r>
      <w:r w:rsidRPr="00293588">
        <w:t xml:space="preserve">reringen gjordes avseende personens anknytning till brott eller brottslig verksamhet. </w:t>
      </w:r>
      <w:r>
        <w:t xml:space="preserve">Tidsfristen gäller dock inte </w:t>
      </w:r>
      <w:r w:rsidRPr="00293588">
        <w:t>uppgifter som behandlas i sådana särskilda uppgiftssa</w:t>
      </w:r>
      <w:r>
        <w:t>mlingar som anges i 3 kap. 4 </w:t>
      </w:r>
      <w:r w:rsidRPr="00293588">
        <w:t>§ tredje stycket</w:t>
      </w:r>
      <w:r>
        <w:t xml:space="preserve">. Sådana uppgifter får inte behandlas </w:t>
      </w:r>
      <w:r w:rsidRPr="00E63EE8">
        <w:t>längre än tre år efter utgången av det kalenderår då den se</w:t>
      </w:r>
      <w:r>
        <w:t>naste registreringen gjordes av</w:t>
      </w:r>
      <w:r w:rsidRPr="00E63EE8">
        <w:t>seende personen</w:t>
      </w:r>
      <w:r>
        <w:t xml:space="preserve"> (se 8 </w:t>
      </w:r>
      <w:r w:rsidRPr="00293588">
        <w:t>§</w:t>
      </w:r>
      <w:r>
        <w:t>).</w:t>
      </w:r>
    </w:p>
    <w:p w14:paraId="782B6569" w14:textId="77777777" w:rsidR="000E3A6B" w:rsidRDefault="000E3A6B" w:rsidP="000E3A6B">
      <w:pPr>
        <w:pStyle w:val="Rubrik5utannumrering"/>
      </w:pPr>
      <w:r>
        <w:t>10 §</w:t>
      </w:r>
    </w:p>
    <w:p w14:paraId="33DE6927" w14:textId="77777777" w:rsidR="000E3A6B" w:rsidRPr="00293588" w:rsidRDefault="000E3A6B" w:rsidP="000E3A6B">
      <w:pPr>
        <w:pStyle w:val="Brdtext"/>
      </w:pPr>
      <w:r w:rsidRPr="00293588">
        <w:t>I paragrafen</w:t>
      </w:r>
      <w:r>
        <w:t xml:space="preserve"> </w:t>
      </w:r>
      <w:r w:rsidRPr="00293588">
        <w:t>ges Säkerhetspolisen möjlighet att, om det finns särskilda skäl, genom ett b</w:t>
      </w:r>
      <w:r>
        <w:t>eslut i det enskilda fallet för</w:t>
      </w:r>
      <w:r w:rsidRPr="00293588">
        <w:t>länga tidsfristen för behandlingen</w:t>
      </w:r>
      <w:r>
        <w:rPr>
          <w:i/>
        </w:rPr>
        <w:t xml:space="preserve"> </w:t>
      </w:r>
      <w:r w:rsidRPr="00293588">
        <w:t>av vissa personuppgifter</w:t>
      </w:r>
      <w:r>
        <w:t xml:space="preserve">. </w:t>
      </w:r>
      <w:r w:rsidRPr="00225408">
        <w:t>Ett särskilt skäl kan vara att ärendet rör en företeelse eller en person</w:t>
      </w:r>
      <w:r>
        <w:t xml:space="preserve"> som kan antas få ny aktualitet (</w:t>
      </w:r>
      <w:r w:rsidRPr="00293588">
        <w:t>prop.</w:t>
      </w:r>
      <w:r>
        <w:t> </w:t>
      </w:r>
      <w:r w:rsidRPr="00293588">
        <w:t>2009/10:85 s.</w:t>
      </w:r>
      <w:r>
        <w:t> 269). Övervägandena finns i avsnitt 12.2.6</w:t>
      </w:r>
      <w:r w:rsidRPr="00293588">
        <w:t xml:space="preserve">. </w:t>
      </w:r>
    </w:p>
    <w:p w14:paraId="7674C851" w14:textId="77777777" w:rsidR="000E3A6B" w:rsidRDefault="000E3A6B" w:rsidP="000E3A6B">
      <w:pPr>
        <w:pStyle w:val="Brdtextmedindrag"/>
      </w:pPr>
      <w:r w:rsidRPr="00293588">
        <w:t xml:space="preserve">Tidsfristerna om tio respektive tre år motsvarar den </w:t>
      </w:r>
      <w:r>
        <w:t>tidigare</w:t>
      </w:r>
      <w:r w:rsidRPr="00293588">
        <w:t xml:space="preserve"> regleringen. </w:t>
      </w:r>
      <w:r>
        <w:t>Även om</w:t>
      </w:r>
      <w:r w:rsidRPr="00293588">
        <w:t xml:space="preserve"> personuppgifterna rör någon som inte har fyllt 18 år</w:t>
      </w:r>
      <w:r>
        <w:t xml:space="preserve"> är tidsfristen tio år. Detsamma</w:t>
      </w:r>
      <w:r w:rsidRPr="00293588">
        <w:t xml:space="preserve"> gälle</w:t>
      </w:r>
      <w:r>
        <w:t>r för sådana personuppgif</w:t>
      </w:r>
      <w:r w:rsidRPr="00293588">
        <w:t xml:space="preserve">ter som anges i </w:t>
      </w:r>
      <w:r>
        <w:t>9 </w:t>
      </w:r>
      <w:r w:rsidRPr="00293588">
        <w:t>§.</w:t>
      </w:r>
    </w:p>
    <w:p w14:paraId="7935D2BE" w14:textId="77777777" w:rsidR="000E3A6B" w:rsidRPr="00293588" w:rsidRDefault="000E3A6B" w:rsidP="000E3A6B">
      <w:pPr>
        <w:pStyle w:val="Rubrik4utannumrering"/>
      </w:pPr>
      <w:r>
        <w:t>Rätt att meddela föreskrifter</w:t>
      </w:r>
    </w:p>
    <w:p w14:paraId="20E2C507" w14:textId="77777777" w:rsidR="000E3A6B" w:rsidRDefault="000E3A6B" w:rsidP="000E3A6B">
      <w:pPr>
        <w:pStyle w:val="Rubrik5utannumrering"/>
        <w:spacing w:before="0"/>
      </w:pPr>
      <w:r>
        <w:t>11 §</w:t>
      </w:r>
    </w:p>
    <w:p w14:paraId="36AD56B7" w14:textId="77777777" w:rsidR="000E3A6B" w:rsidRDefault="000E3A6B" w:rsidP="000E3A6B">
      <w:pPr>
        <w:pStyle w:val="Brdtext"/>
      </w:pPr>
      <w:r>
        <w:t xml:space="preserve">I paragrafen </w:t>
      </w:r>
      <w:r w:rsidRPr="00B14356">
        <w:t>finns en upplysning om att regeringen kan meddela föreskrifter om att vissa kategorier av personuppgifter får fortsätta att behandlas för ändamål inom lagens tillämpningsområde under längre tid än</w:t>
      </w:r>
      <w:r>
        <w:t xml:space="preserve"> vad som anges i 3 och 4 </w:t>
      </w:r>
      <w:r w:rsidRPr="00B14356">
        <w:t>§</w:t>
      </w:r>
      <w:r>
        <w:t>§</w:t>
      </w:r>
      <w:r w:rsidRPr="00B14356">
        <w:t xml:space="preserve">. En förutsättning för sådana föreskrifter är att de tidsfrister som sätts för behandlingen hålls inom de ramar som ges i </w:t>
      </w:r>
      <w:r>
        <w:t>1 </w:t>
      </w:r>
      <w:r w:rsidRPr="00B14356">
        <w:t>§ första stycket. Övervägandena finns i avsnitt</w:t>
      </w:r>
      <w:r>
        <w:t> 12.3</w:t>
      </w:r>
      <w:r w:rsidRPr="00B14356">
        <w:t>.</w:t>
      </w:r>
    </w:p>
    <w:p w14:paraId="32E474A9" w14:textId="77777777" w:rsidR="000E3A6B" w:rsidRDefault="000E3A6B" w:rsidP="000E3A6B">
      <w:pPr>
        <w:pStyle w:val="Rubrik5utannumrering"/>
      </w:pPr>
      <w:r>
        <w:t>12 §</w:t>
      </w:r>
    </w:p>
    <w:p w14:paraId="015C4A7F" w14:textId="77777777" w:rsidR="000E3A6B" w:rsidRPr="00C703E2" w:rsidRDefault="000E3A6B" w:rsidP="000E3A6B">
      <w:pPr>
        <w:pStyle w:val="Brdtext"/>
      </w:pPr>
      <w:r w:rsidRPr="00C703E2">
        <w:t>I paragrafen finns en upplysning om att regeringen, eller den myndighet som regeringen bestämmer, kan meddela föreskrifter om att personuppgifter, trots att den tillåtna tiden för behandling har löpt ut, får fortsätta att behandlas för arkivändamål av allmänt intresse och veten-skapliga, statistiska eller historiska ändamål</w:t>
      </w:r>
      <w:r>
        <w:t>. R</w:t>
      </w:r>
      <w:r w:rsidRPr="00096D74">
        <w:t>egeringen, eller den myndighet som regeringen bestämmer, kan</w:t>
      </w:r>
      <w:r>
        <w:t xml:space="preserve"> också</w:t>
      </w:r>
      <w:r w:rsidRPr="00096D74">
        <w:t xml:space="preserve"> meddela föreskrifter </w:t>
      </w:r>
      <w:r w:rsidRPr="00C703E2">
        <w:t>om begränsning av behandlingen av personuppgifter för ändamål inom lagens tillämpningsomr</w:t>
      </w:r>
      <w:r>
        <w:t xml:space="preserve">åde vid digital arkivering. </w:t>
      </w:r>
      <w:r w:rsidRPr="00C703E2">
        <w:t>Övervägandena finns i avsnit</w:t>
      </w:r>
      <w:r>
        <w:t>t 12.3</w:t>
      </w:r>
      <w:r w:rsidRPr="00C703E2">
        <w:t>.</w:t>
      </w:r>
    </w:p>
    <w:p w14:paraId="4CA2881C" w14:textId="77777777" w:rsidR="000E3A6B" w:rsidRDefault="000E3A6B" w:rsidP="000E3A6B">
      <w:pPr>
        <w:pStyle w:val="Rubrik3utannumrering"/>
      </w:pPr>
      <w:r>
        <w:t>5 kap. Skyldigheter som personuppgiftsansvarig</w:t>
      </w:r>
    </w:p>
    <w:p w14:paraId="124C66D4" w14:textId="77777777" w:rsidR="000E3A6B" w:rsidRDefault="000E3A6B" w:rsidP="000E3A6B">
      <w:pPr>
        <w:pStyle w:val="Rubrik4utannumrering"/>
        <w:spacing w:before="120"/>
      </w:pPr>
      <w:r>
        <w:t>Åtgärder för att säkerställa författningsenlig behandling</w:t>
      </w:r>
    </w:p>
    <w:p w14:paraId="18118AFD" w14:textId="77777777" w:rsidR="000E3A6B" w:rsidRDefault="000E3A6B" w:rsidP="000E3A6B">
      <w:pPr>
        <w:pStyle w:val="Rubrik5utannumrering"/>
        <w:spacing w:before="0"/>
      </w:pPr>
      <w:r>
        <w:t>Tekniska och organisatoriska åtgärder</w:t>
      </w:r>
    </w:p>
    <w:p w14:paraId="740DD9AF" w14:textId="77777777" w:rsidR="000E3A6B" w:rsidRDefault="000E3A6B" w:rsidP="000E3A6B">
      <w:pPr>
        <w:pStyle w:val="Rubrik5utannumrering"/>
        <w:spacing w:before="0"/>
      </w:pPr>
      <w:r>
        <w:t>1 §</w:t>
      </w:r>
    </w:p>
    <w:p w14:paraId="5264FD3E" w14:textId="77777777" w:rsidR="000E3A6B" w:rsidRPr="00F83629" w:rsidRDefault="000E3A6B" w:rsidP="000E3A6B">
      <w:pPr>
        <w:pStyle w:val="Brdtext"/>
      </w:pPr>
      <w:r w:rsidRPr="00F83629">
        <w:t xml:space="preserve">Paragrafen reglerar tillsammans med 2–4 §§ de krav som ställs på </w:t>
      </w:r>
      <w:r>
        <w:t>Säkerhetspolisen</w:t>
      </w:r>
      <w:r w:rsidRPr="00F83629">
        <w:t xml:space="preserve"> i fråga om tekniska och organisatoriska åtgärder för att säkerställa och kunna visa att behandlingen av personuppgifter är författningsenlig och att registrerades rättigheter skyddas. Tekniska och organisatoriska åtgärder för att skydda personuppgifterna regleras i 7 §. </w:t>
      </w:r>
      <w:r>
        <w:t>Övervägandena finns i avsnitt </w:t>
      </w:r>
      <w:r w:rsidRPr="00F83629">
        <w:t>13.2.2.</w:t>
      </w:r>
    </w:p>
    <w:p w14:paraId="0754184E" w14:textId="77777777" w:rsidR="000E3A6B" w:rsidRPr="00F83629" w:rsidRDefault="000E3A6B" w:rsidP="000E3A6B">
      <w:pPr>
        <w:pStyle w:val="Brdtextmedindrag"/>
      </w:pPr>
      <w:r w:rsidRPr="00F83629">
        <w:t xml:space="preserve">Organisatoriska åtgärder som avses i paragrafen är bl.a. att anta interna strategier för dataskydd, att informera och utbilda personalen och att säkerställa en tydlig ansvarsfördelning. Åtgärder som vidtas för att visa att behandlingen är författningsenlig kan t.ex. vara dokumentation av it-system, behandlingar och vidtagna åtgärder </w:t>
      </w:r>
      <w:r>
        <w:t>samt</w:t>
      </w:r>
      <w:r w:rsidRPr="00F83629">
        <w:t xml:space="preserve"> teknisk spårbarhet genom loggning och logguppföljning.</w:t>
      </w:r>
    </w:p>
    <w:p w14:paraId="40352793" w14:textId="77777777" w:rsidR="000E3A6B" w:rsidRPr="00F83629" w:rsidRDefault="000E3A6B" w:rsidP="000E3A6B">
      <w:pPr>
        <w:pStyle w:val="Brdtextmedindrag"/>
      </w:pPr>
      <w:r w:rsidRPr="00F83629">
        <w:t>Vilka åtgärder som bör vidtas får avgöras efter en bedömning i</w:t>
      </w:r>
      <w:r>
        <w:t xml:space="preserve"> de</w:t>
      </w:r>
      <w:r w:rsidRPr="00F83629">
        <w:t xml:space="preserve"> enskilda fall</w:t>
      </w:r>
      <w:r>
        <w:t>en</w:t>
      </w:r>
      <w:r w:rsidRPr="00F83629">
        <w:t>. Vid den bedömningen har det betydelse bl.a. vilka personuppgifter som ska behandlas, mängden uppgifter och hur integritetskänsliga de är. Även grunden för behandlingen och riskerna med den ska beaktas. Mer långtgående åtgärder kan behövas vid behandling som kan medföra särskilda risker för integritetsintrång eller vid omfattande behandling av en stor mängd personuppgifter.</w:t>
      </w:r>
    </w:p>
    <w:p w14:paraId="523C17EE" w14:textId="77777777" w:rsidR="000E3A6B" w:rsidRDefault="000E3A6B" w:rsidP="000E3A6B">
      <w:pPr>
        <w:pStyle w:val="Brdtextmedindrag"/>
      </w:pPr>
      <w:r w:rsidRPr="00F16933">
        <w:t xml:space="preserve">Skyldigheten att vidta lämpliga åtgärder är inte knuten till en viss tidpunkt, utan något som </w:t>
      </w:r>
      <w:r>
        <w:t>Säkerhetspolisen</w:t>
      </w:r>
      <w:r w:rsidRPr="00F16933">
        <w:t xml:space="preserve"> ständigt ska ha för ögonen. Åtgärder som h</w:t>
      </w:r>
      <w:r>
        <w:t>ar vidtagits måste därför konti</w:t>
      </w:r>
      <w:r w:rsidRPr="00F16933">
        <w:t>nuerligt revideras och vid behov förändras</w:t>
      </w:r>
      <w:r>
        <w:t>.</w:t>
      </w:r>
    </w:p>
    <w:p w14:paraId="666EE405" w14:textId="77777777" w:rsidR="000E3A6B" w:rsidRDefault="000E3A6B" w:rsidP="000E3A6B">
      <w:pPr>
        <w:pStyle w:val="Rubrik5utannumrering"/>
      </w:pPr>
      <w:r>
        <w:t>2 §</w:t>
      </w:r>
    </w:p>
    <w:p w14:paraId="472E767F" w14:textId="77777777" w:rsidR="000E3A6B" w:rsidRPr="00F83629" w:rsidRDefault="000E3A6B" w:rsidP="000E3A6B">
      <w:pPr>
        <w:pStyle w:val="Brdtext"/>
      </w:pPr>
      <w:r>
        <w:t>Paragrafen</w:t>
      </w:r>
      <w:r w:rsidRPr="00F83629">
        <w:t xml:space="preserve"> reglerar skyldigheten att beakta principen om inbyggt dat</w:t>
      </w:r>
      <w:r>
        <w:t>askydd vid behandling av personuppgifter. Övervägandena finns i av</w:t>
      </w:r>
      <w:r w:rsidRPr="00F83629">
        <w:t xml:space="preserve">snitt </w:t>
      </w:r>
      <w:r>
        <w:t>13.2.2</w:t>
      </w:r>
      <w:r w:rsidRPr="00F83629">
        <w:t>.</w:t>
      </w:r>
    </w:p>
    <w:p w14:paraId="5C84C871" w14:textId="77777777" w:rsidR="000E3A6B" w:rsidRPr="00AB2D87" w:rsidRDefault="000E3A6B" w:rsidP="000E3A6B">
      <w:pPr>
        <w:pStyle w:val="Brdtextmedindrag"/>
      </w:pPr>
      <w:r w:rsidRPr="00AB2D87">
        <w:t xml:space="preserve">Paragrafen innebär att </w:t>
      </w:r>
      <w:r>
        <w:t>Säkerhetspolisen,</w:t>
      </w:r>
      <w:r w:rsidRPr="00AB2D87">
        <w:t xml:space="preserve"> både när medlen för behandlingen bestäms och vid behandlingen, ska vidta åtgärder som medför att dataskyddsprinciper säkerställs och skyddsåtgärder integreras i behandlingen. Skyldigheten är </w:t>
      </w:r>
      <w:r>
        <w:t>nära</w:t>
      </w:r>
      <w:r w:rsidRPr="00AB2D87">
        <w:t xml:space="preserve"> förknippad med de skyldigheter som följer av 1, 3 och 7 §§. Paragrafen kan ses som en precisering av den övergripande skyldigheten i 1 §.</w:t>
      </w:r>
    </w:p>
    <w:p w14:paraId="6D0A7CE0" w14:textId="77777777" w:rsidR="000E3A6B" w:rsidRPr="00AB2D87" w:rsidRDefault="000E3A6B" w:rsidP="000E3A6B">
      <w:pPr>
        <w:pStyle w:val="Brdtextmedindrag"/>
      </w:pPr>
      <w:r w:rsidRPr="00AB2D87">
        <w:t>Exempel på grundläggande dataskyddsprinciper som bör säkerställas är uppgiftsminimering, dvs. att så få personuppgifter som möjligt samlas in och hanteras, och att personuppgifter inte behandlas längre än vad som behövs eller används på ett otillåtet sätt. Principerna kan säkerställas i verksamheten genom åtgärder som exempelvis begränsar behandlingen till personuppgifter som endast indirekt pekar ut en individ eller till personuppgifter som är mindre integritetskänsliga. Att använda pseudonymisering, vilket innebär att uppgifterna inte går att koppla till en enskild person utan ytterligare information som hålls avskild, är ett annat exempel. Om det i ett ärendehanteringssystem är möjligt att behandla personuppgifterna utöver vad som är tillåtet med hänsyn till ändamålet bör funktionerna begränsas och spärras innan systemet tas i drift. Funktioner för att avskilja personuppgifter automatiskt är också exempel på inbyggt dataskydd. Andra åtgärder som kan vidtas för att säkerställa dataskydds</w:t>
      </w:r>
      <w:r>
        <w:softHyphen/>
      </w:r>
      <w:r w:rsidRPr="00AB2D87">
        <w:t>principer är behörighetsstyrning och kryptering av information. Sådana åtgärder syftar till att begränsa åtkomsten till personuppgifterna så att endast de som behöver uppgifterna för att kunna utföra sina arbetsuppgifter har tillgång till dem.</w:t>
      </w:r>
    </w:p>
    <w:p w14:paraId="466597CF" w14:textId="77777777" w:rsidR="000E3A6B" w:rsidRPr="00AB2D87" w:rsidRDefault="000E3A6B" w:rsidP="000E3A6B">
      <w:pPr>
        <w:pStyle w:val="Brdtextmedindrag"/>
      </w:pPr>
      <w:r w:rsidRPr="00AB2D87">
        <w:t>Integrering av skyddsåtgärder kan avse funktioner för autentisering, t.ex. lösenord, möjlighet att använda kryptering vid kommunikation över internet och på mobila enheter, funktioner för loggning och säkerhets</w:t>
      </w:r>
      <w:r>
        <w:softHyphen/>
      </w:r>
      <w:r w:rsidRPr="00AB2D87">
        <w:t>kopiering.</w:t>
      </w:r>
    </w:p>
    <w:p w14:paraId="427DB28C" w14:textId="77777777" w:rsidR="000E3A6B" w:rsidRDefault="000E3A6B" w:rsidP="000E3A6B">
      <w:pPr>
        <w:pStyle w:val="Brdtextmedindrag"/>
      </w:pPr>
      <w:r w:rsidRPr="00AB2D87">
        <w:t>Vilka åtgärder som bör vidtas får avgöras i varje enskilt fall. Vilka faktorer som kan vara av betydelse utvecklas i kommentaren till 1 §. De tekniska möjligheterna och kostnaderna för genomförandet ska också vägas</w:t>
      </w:r>
      <w:r>
        <w:t xml:space="preserve"> in.</w:t>
      </w:r>
    </w:p>
    <w:p w14:paraId="6B37703C" w14:textId="77777777" w:rsidR="000E3A6B" w:rsidRDefault="000E3A6B" w:rsidP="000E3A6B">
      <w:pPr>
        <w:pStyle w:val="Rubrik5utannumrering"/>
      </w:pPr>
      <w:r>
        <w:t xml:space="preserve">3 § </w:t>
      </w:r>
    </w:p>
    <w:p w14:paraId="48D9A3A9" w14:textId="4B37D646" w:rsidR="000E3A6B" w:rsidRPr="00EE4FF6" w:rsidRDefault="000E3A6B" w:rsidP="000E3A6B">
      <w:pPr>
        <w:pStyle w:val="Brdtext"/>
      </w:pPr>
      <w:r w:rsidRPr="00EE4FF6">
        <w:t xml:space="preserve">Paragrafen fastställer </w:t>
      </w:r>
      <w:r>
        <w:t>Säkerhetspolisen</w:t>
      </w:r>
      <w:r w:rsidR="00186D60">
        <w:t>s</w:t>
      </w:r>
      <w:r w:rsidRPr="00EE4FF6">
        <w:t xml:space="preserve"> skyldighet att i automatiserade behandlingssystem införa dataskydd som standard. </w:t>
      </w:r>
      <w:r>
        <w:t>Övervägandena finns</w:t>
      </w:r>
      <w:r w:rsidRPr="00EE4FF6">
        <w:t xml:space="preserve"> i avsnitt 13.2.2.</w:t>
      </w:r>
    </w:p>
    <w:p w14:paraId="60685998" w14:textId="77777777" w:rsidR="000E3A6B" w:rsidRPr="00EE4FF6" w:rsidRDefault="000E3A6B" w:rsidP="000E3A6B">
      <w:pPr>
        <w:pStyle w:val="Brdtextmedindrag"/>
      </w:pPr>
      <w:r w:rsidRPr="00EE4FF6">
        <w:t xml:space="preserve">Dataskydd som standard innebär att systemet automatiskt styr användaren mot att arbeta integritetssäkert. Grundinställningarna ska vara satta så att inte mer information än nödvändigt samlas in eller visas. Skyldigheten att ha dataskydd som standard tar sikte på mängden insamlade personuppgifter, behandlingens omfattning, hur länge personuppgifterna behandlas och hur tillgängliga de är. Det innebär att </w:t>
      </w:r>
      <w:r>
        <w:t>Säkerhetspolisen</w:t>
      </w:r>
      <w:r w:rsidRPr="00EE4FF6">
        <w:t xml:space="preserve"> ska se till att det i automatiserade behandlingssystem endast är möjligt att samla in de typer av personuppgifter som behövs, att personuppgifterna endast kan behandlas på ett sådant sätt och så länge som det är nödvändigt och att uppgifterna endast är tillgängliga för de personer som behöver dem i sitt arbete. Paragrafen kan i likhet med 2 § ses som en precisering av den övergripande skyldigheten i 1 §.</w:t>
      </w:r>
    </w:p>
    <w:p w14:paraId="1E41F5D6" w14:textId="77777777" w:rsidR="000E3A6B" w:rsidRPr="00EE4FF6" w:rsidRDefault="000E3A6B" w:rsidP="000E3A6B">
      <w:pPr>
        <w:pStyle w:val="Brdtextmedindrag"/>
      </w:pPr>
      <w:r w:rsidRPr="00EE4FF6">
        <w:t xml:space="preserve">Med automatiserade behandlingssystem avses särskilt för verksamheten utformade eller anpassade behandlingssystem där personuppgifter behandlas mer eller mindre strukturerat, t.ex. verksamhetsstöd i form av dokument- och ärendehanteringssystem och olika typer av register och databaser. För att dataskydd som standard ska kunna införas i automatiserade behandlingssystem krävs det att </w:t>
      </w:r>
      <w:r>
        <w:t>Säkerhetspolisen</w:t>
      </w:r>
      <w:r w:rsidRPr="00EE4FF6">
        <w:t xml:space="preserve"> har tekniska möjligheter och rätt att vidta sådana åtgärder i systemet. Standardprogram som Word, Outlook och Excel är inte att anse som automatiserade behandlingssystem i paragrafens mening och omfattas därför inte av kraven.</w:t>
      </w:r>
    </w:p>
    <w:p w14:paraId="6380CF82" w14:textId="77777777" w:rsidR="000E3A6B" w:rsidRDefault="000E3A6B" w:rsidP="000E3A6B">
      <w:pPr>
        <w:pStyle w:val="Brdtextmedindrag"/>
      </w:pPr>
      <w:r w:rsidRPr="00EE4FF6">
        <w:t xml:space="preserve">Något utrymme för lämplighetsbedömning i det enskilda fallet finns inte. </w:t>
      </w:r>
      <w:r>
        <w:t>Säkerhetspolisen</w:t>
      </w:r>
      <w:r w:rsidRPr="00EE4FF6">
        <w:t xml:space="preserve"> är skyldig att in</w:t>
      </w:r>
      <w:r>
        <w:t>föra data</w:t>
      </w:r>
      <w:r w:rsidRPr="00EE4FF6">
        <w:t>skydd som standard oavsett vilken behandling det rör sig om eller vad kostnaderna uppgår till.</w:t>
      </w:r>
    </w:p>
    <w:p w14:paraId="5FA593FA" w14:textId="77777777" w:rsidR="000E3A6B" w:rsidRDefault="000E3A6B" w:rsidP="000E3A6B">
      <w:pPr>
        <w:pStyle w:val="Rubrik5utannumrering"/>
      </w:pPr>
      <w:r>
        <w:t>4 §</w:t>
      </w:r>
    </w:p>
    <w:p w14:paraId="6E2AD148" w14:textId="77777777" w:rsidR="000E3A6B" w:rsidRPr="00D56708" w:rsidRDefault="000E3A6B" w:rsidP="000E3A6B">
      <w:pPr>
        <w:pStyle w:val="Brdtext"/>
      </w:pPr>
      <w:r w:rsidRPr="00D56708">
        <w:t>Paragra</w:t>
      </w:r>
      <w:r>
        <w:t xml:space="preserve">fen </w:t>
      </w:r>
      <w:r w:rsidRPr="00D56708">
        <w:t xml:space="preserve">reglerar </w:t>
      </w:r>
      <w:r>
        <w:t>Säkerhetspolisens</w:t>
      </w:r>
      <w:r w:rsidRPr="00D56708">
        <w:t xml:space="preserve"> skyldighet att säkerställa att d</w:t>
      </w:r>
      <w:r>
        <w:t>et i automatiserade behandlings</w:t>
      </w:r>
      <w:r w:rsidRPr="00D56708">
        <w:t xml:space="preserve">system förs loggar över vissa typer av </w:t>
      </w:r>
      <w:r>
        <w:t>behandlingar. Övervägandena finns i avsnitt 13</w:t>
      </w:r>
      <w:r w:rsidRPr="00D56708">
        <w:t>.2.</w:t>
      </w:r>
      <w:r>
        <w:t>3</w:t>
      </w:r>
      <w:r w:rsidRPr="00D56708">
        <w:t>.</w:t>
      </w:r>
    </w:p>
    <w:p w14:paraId="7BABB3D5" w14:textId="77777777" w:rsidR="000E3A6B" w:rsidRPr="00093E92" w:rsidRDefault="000E3A6B" w:rsidP="000E3A6B">
      <w:pPr>
        <w:pStyle w:val="Brdtextmedindrag"/>
      </w:pPr>
      <w:r w:rsidRPr="00093E92">
        <w:t>En logg är en behandlingshistorik som sparas under en viss tid. Det är en teknisk funktion i systemet som ska fungera automatiskt och som inte ska gå att ändra eller påverka på annat sätt. En logg bör vara så detaljerad att den kan användas för att utreda felaktig eller obehörig användning av personuppgifter. Syftet med loggning är dels att verka förebyggande, dels att ge Säkerhetspolisen möjlighet att kontrollera användningen av systemen och att upptäcka felaktig eller obehörig användning av personuppgifterna. Loggningen bör inte utformas så att den medför onödiga intrång i användarnas integritet.</w:t>
      </w:r>
    </w:p>
    <w:p w14:paraId="051EFC2D" w14:textId="77777777" w:rsidR="000E3A6B" w:rsidRPr="00093E92" w:rsidRDefault="000E3A6B" w:rsidP="000E3A6B">
      <w:pPr>
        <w:pStyle w:val="Brdtextmedindrag"/>
      </w:pPr>
      <w:r w:rsidRPr="00093E92">
        <w:t>Krav på loggning vid behandling av personuppgifter följer indirekt av de generella kraven på lämpliga tekniska och organisatoriska åtgärder i både 1 och 7 §§. Förevarande paragraf utgör därmed ett mer preciserat krav på loggning i vissa typer av system. Vad som avses med automatiserade behandlingssystem framgår av kommentaren till 3 §. Standardprogram som Word, Outlook och Excel är i detta sammanhang inte att anse som automatiserade behandlingssystem och omfattas därför inte av kravet på loggning i paragrafen. Inte heller lagringsytor som t.ex. usb-minnen och anställdas personliga mappar på den egna datorn omfattas. Krav på loggning i sådan programvara och på sådana lagringsytor följer dock, i den mån det är tekniskt möjligt, av 1 och 7 §§.</w:t>
      </w:r>
    </w:p>
    <w:p w14:paraId="10BCFF53" w14:textId="77777777" w:rsidR="000E3A6B" w:rsidRPr="00093E92" w:rsidRDefault="000E3A6B" w:rsidP="000E3A6B">
      <w:pPr>
        <w:pStyle w:val="Brdtextmedindrag"/>
      </w:pPr>
      <w:r w:rsidRPr="00093E92">
        <w:t>Paragrafen innebär att Säkerhetspolisen ska säkerställa att de automatiserade behandlingssystem som används möjliggör loggning i den utsträckning som krävs och att informationen faktiskt loggas. Av 1 § följer bl.a. krav på logguppföljning. Logguppföljning ska göras systematiskt och återkommande och vara såväl förebyggande som reaktiv. Säkerhetspolisen ska se till att det finns rutiner för logguppföljning.</w:t>
      </w:r>
    </w:p>
    <w:p w14:paraId="3D9BD6BD" w14:textId="77777777" w:rsidR="000E3A6B" w:rsidRDefault="000E3A6B" w:rsidP="000E3A6B">
      <w:pPr>
        <w:pStyle w:val="Brdtextmedindrag"/>
      </w:pPr>
      <w:r w:rsidRPr="00093E92">
        <w:t>Paragrafen gäller enligt 14 § även för personuppgiftsbiträden.</w:t>
      </w:r>
    </w:p>
    <w:p w14:paraId="1E89E45C" w14:textId="77777777" w:rsidR="000E3A6B" w:rsidRDefault="000E3A6B" w:rsidP="000E3A6B">
      <w:pPr>
        <w:pStyle w:val="Rubrik5utannumrering"/>
      </w:pPr>
      <w:r>
        <w:t>Tillgången till personuppgifter</w:t>
      </w:r>
    </w:p>
    <w:p w14:paraId="2B0A4CC7" w14:textId="77777777" w:rsidR="000E3A6B" w:rsidRDefault="000E3A6B" w:rsidP="000E3A6B">
      <w:pPr>
        <w:pStyle w:val="Rubrik5utannumrering"/>
        <w:spacing w:before="0"/>
      </w:pPr>
      <w:r>
        <w:t>5 §</w:t>
      </w:r>
    </w:p>
    <w:p w14:paraId="45304057" w14:textId="77777777" w:rsidR="000E3A6B" w:rsidRPr="006627B4" w:rsidRDefault="000E3A6B" w:rsidP="000E3A6B">
      <w:pPr>
        <w:pStyle w:val="Brdtext"/>
      </w:pPr>
      <w:r w:rsidRPr="006627B4">
        <w:t xml:space="preserve">Paragrafen reglerar den interna tillgången till personuppgifter för dem som arbetar vid Säkerhetspolisen. </w:t>
      </w:r>
      <w:r>
        <w:t>Övervägandena finns i avsnitt </w:t>
      </w:r>
      <w:r w:rsidRPr="006627B4">
        <w:t>1</w:t>
      </w:r>
      <w:r>
        <w:t>3</w:t>
      </w:r>
      <w:r w:rsidRPr="006627B4">
        <w:t>.2.4.</w:t>
      </w:r>
    </w:p>
    <w:p w14:paraId="67211F79" w14:textId="77777777" w:rsidR="000E3A6B" w:rsidRPr="006627B4" w:rsidRDefault="000E3A6B" w:rsidP="000E3A6B">
      <w:pPr>
        <w:pStyle w:val="Brdtextmedindrag"/>
      </w:pPr>
      <w:r w:rsidRPr="006627B4">
        <w:t>Paragrafen innebär att Säkerhetspolisen är skyldig att se till att anställda bara ges tillgång till de personuppgifter som krävs för att de ska kunna fullgöra sina arbetsuppgifter. I Säkerhetspolisen</w:t>
      </w:r>
      <w:r>
        <w:t>s</w:t>
      </w:r>
      <w:r w:rsidRPr="006627B4">
        <w:t xml:space="preserve"> verksamheter behandlas en betydande mängd personuppgifter. De är ofta av integritetskänsligt slag och bör inte spridas till någon som inte är behörig att ta del av uppgifterna. Kravet på behörighetsbegränsning syftar ti</w:t>
      </w:r>
      <w:r>
        <w:t>ll att minska den interna expone</w:t>
      </w:r>
      <w:r w:rsidRPr="006627B4">
        <w:t>ringen och spridningen av personuppgifterna. Hur det bör göras får bedömas med utgångspunkt i förutsättningarna och Säkerhetspolisen</w:t>
      </w:r>
      <w:r>
        <w:t>s</w:t>
      </w:r>
      <w:r w:rsidRPr="006627B4">
        <w:t xml:space="preserve"> behov. Faktorer som it-systemens storlek och om personuppgifterna är sekretess</w:t>
      </w:r>
      <w:r>
        <w:t>kyddade</w:t>
      </w:r>
      <w:r w:rsidRPr="006627B4">
        <w:t xml:space="preserve"> eller annars integritetskänsliga ska beaktas.</w:t>
      </w:r>
    </w:p>
    <w:p w14:paraId="7CC144F0" w14:textId="77777777" w:rsidR="000E3A6B" w:rsidRPr="006627B4" w:rsidRDefault="000E3A6B" w:rsidP="000E3A6B">
      <w:pPr>
        <w:pStyle w:val="Brdtextmedindrag"/>
      </w:pPr>
      <w:r w:rsidRPr="006627B4">
        <w:t>Paragrafen reglerar inte bara tillgången till Säkerhetspolisen</w:t>
      </w:r>
      <w:r>
        <w:t>s</w:t>
      </w:r>
      <w:r w:rsidRPr="006627B4">
        <w:t xml:space="preserve"> egen information. Vid direktåtkomst är det den mottagande myndigheten som ansvarar för att den egna personalen inte ges tillgång till fler person</w:t>
      </w:r>
      <w:r>
        <w:softHyphen/>
      </w:r>
      <w:r w:rsidRPr="006627B4">
        <w:t>uppgifter i det it-system som åtkomsten avser än vad arbetsuppgifterna motiverar.</w:t>
      </w:r>
    </w:p>
    <w:p w14:paraId="1D7E9F2E" w14:textId="77777777" w:rsidR="000E3A6B" w:rsidRDefault="000E3A6B" w:rsidP="000E3A6B">
      <w:pPr>
        <w:pStyle w:val="Brdtextmedindrag"/>
      </w:pPr>
      <w:r w:rsidRPr="006627B4">
        <w:t>Paragrafen gäller enligt 14 § även för personuppgiftsbiträden.</w:t>
      </w:r>
    </w:p>
    <w:p w14:paraId="1DAD6215" w14:textId="77777777" w:rsidR="000E3A6B" w:rsidRDefault="000E3A6B" w:rsidP="000E3A6B">
      <w:pPr>
        <w:pStyle w:val="Rubrik5utannumrering"/>
      </w:pPr>
      <w:r>
        <w:t>Konsekvensbedömning och förhandssamråd</w:t>
      </w:r>
    </w:p>
    <w:p w14:paraId="1F988637" w14:textId="77777777" w:rsidR="000E3A6B" w:rsidRDefault="000E3A6B" w:rsidP="000E3A6B">
      <w:pPr>
        <w:pStyle w:val="Rubrik5utannumrering"/>
        <w:spacing w:before="0"/>
      </w:pPr>
      <w:r>
        <w:t>6 §</w:t>
      </w:r>
    </w:p>
    <w:p w14:paraId="3961A381" w14:textId="77777777" w:rsidR="000E3A6B" w:rsidRPr="008E60EB" w:rsidRDefault="000E3A6B" w:rsidP="000E3A6B">
      <w:pPr>
        <w:pStyle w:val="Brdtext"/>
      </w:pPr>
      <w:r w:rsidRPr="008E60EB">
        <w:t>Paragrafen slår fast</w:t>
      </w:r>
      <w:r>
        <w:t xml:space="preserve"> </w:t>
      </w:r>
      <w:r w:rsidRPr="008E60EB">
        <w:t>Säkerhetspolisens skyldighet att inför vissa behandlingar göra en konsekvensbedömning och samråda med tillsyns</w:t>
      </w:r>
      <w:r>
        <w:softHyphen/>
      </w:r>
      <w:r w:rsidRPr="008E60EB">
        <w:t xml:space="preserve">myndigheten. </w:t>
      </w:r>
      <w:r>
        <w:t>Övervägandena finns</w:t>
      </w:r>
      <w:r w:rsidRPr="008E60EB">
        <w:t xml:space="preserve"> i avsnitt 1</w:t>
      </w:r>
      <w:r>
        <w:t>3</w:t>
      </w:r>
      <w:r w:rsidRPr="008E60EB">
        <w:t>.2.5.</w:t>
      </w:r>
    </w:p>
    <w:p w14:paraId="71CA5630" w14:textId="77777777" w:rsidR="000E3A6B" w:rsidRPr="008E60EB" w:rsidRDefault="000E3A6B" w:rsidP="000E3A6B">
      <w:pPr>
        <w:pStyle w:val="Brdtextmedindrag"/>
      </w:pPr>
      <w:r w:rsidRPr="008E60EB">
        <w:t xml:space="preserve">Av </w:t>
      </w:r>
      <w:r w:rsidRPr="008E60EB">
        <w:rPr>
          <w:i/>
        </w:rPr>
        <w:t>första stycket</w:t>
      </w:r>
      <w:r w:rsidRPr="008E60EB">
        <w:t xml:space="preserve"> framgår att en konsekvensbedömning ska göras om det kan antas att en ny typ av behandling kommer att medföra särskild risk för intrång i registrerades perso</w:t>
      </w:r>
      <w:r>
        <w:t>nliga integritet. En konsekvens</w:t>
      </w:r>
      <w:r w:rsidRPr="008E60EB">
        <w:t>bedömning ska också göras om betydande förändringar av redan pågående behandlingar kan antas leda till sådan risk. Vid riskbedömningen bör bl.a. användningen av ny teknik och behandlingens art, omfattning, sammanhang och ändamål beaktas. Exempel på riskfyllda behandlingar som bör föranleda en konsekvensbedömning är inrättandet av storskaliga register som innehåller känsliga personuppgifter eller vissa former av profilering. En konsekvens</w:t>
      </w:r>
      <w:r>
        <w:softHyphen/>
      </w:r>
      <w:r w:rsidRPr="008E60EB">
        <w:t>bedömning ska omfatta relevanta system och processer för behandlingen, men inte behandlingen i enskilda fall.</w:t>
      </w:r>
    </w:p>
    <w:p w14:paraId="7A5976D4" w14:textId="77777777" w:rsidR="000E3A6B" w:rsidRDefault="000E3A6B" w:rsidP="000E3A6B">
      <w:pPr>
        <w:pStyle w:val="Brdtextmedindrag"/>
      </w:pPr>
      <w:r w:rsidRPr="008E60EB">
        <w:rPr>
          <w:i/>
        </w:rPr>
        <w:t>Andra stycket</w:t>
      </w:r>
      <w:r w:rsidRPr="008E60EB">
        <w:t xml:space="preserve"> reglerar s.k. fö</w:t>
      </w:r>
      <w:r>
        <w:t>rhandssamråd. När en konsekvens</w:t>
      </w:r>
      <w:r>
        <w:softHyphen/>
      </w:r>
      <w:r w:rsidRPr="008E60EB">
        <w:t xml:space="preserve">bedömning visar att det finns särskild risk för intrång i registrerades personliga integritet eller när typen av behandling innebär särskild risk för intrång, ska </w:t>
      </w:r>
      <w:r>
        <w:t>Säkerhetspolisen samråda med tillsynsmyndigheten. Sam</w:t>
      </w:r>
      <w:r>
        <w:softHyphen/>
      </w:r>
      <w:r w:rsidRPr="008E60EB">
        <w:t>rådet sk</w:t>
      </w:r>
      <w:r>
        <w:t>a äga rum i god tid innan behand</w:t>
      </w:r>
      <w:r w:rsidRPr="008E60EB">
        <w:t>lingen på</w:t>
      </w:r>
      <w:r>
        <w:t>börjas eller bety</w:t>
      </w:r>
      <w:r w:rsidRPr="008E60EB">
        <w:t>dande förändringar genomförs. Det bör dock inte äga rum så tidigt att det inte finns något konkret förslag på teknis</w:t>
      </w:r>
      <w:r>
        <w:t>k lösning för tillsynsmyndighe</w:t>
      </w:r>
      <w:r w:rsidRPr="008E60EB">
        <w:t>ten att ta ställning till. När förhandssamrådet lämpligen bör äga rum får avgöras i varje enskilt fall och föruts</w:t>
      </w:r>
      <w:r>
        <w:t>ätter en dialog med tillsynsmyndigheten. Tillsyns</w:t>
      </w:r>
      <w:r w:rsidRPr="008E60EB">
        <w:t xml:space="preserve">myndighetens roll vid förhandssamråd regleras i </w:t>
      </w:r>
      <w:r>
        <w:t>7 kap. 1 </w:t>
      </w:r>
      <w:r w:rsidRPr="008E60EB">
        <w:t>§</w:t>
      </w:r>
      <w:r>
        <w:t> 2</w:t>
      </w:r>
      <w:r w:rsidRPr="008E60EB">
        <w:t>.</w:t>
      </w:r>
    </w:p>
    <w:p w14:paraId="5530ABE9" w14:textId="77777777" w:rsidR="000E3A6B" w:rsidRDefault="000E3A6B" w:rsidP="000E3A6B">
      <w:pPr>
        <w:pStyle w:val="Rubrik4utannumrering"/>
      </w:pPr>
      <w:r>
        <w:t>Säkerhetsåtgärder</w:t>
      </w:r>
    </w:p>
    <w:p w14:paraId="473FDE17" w14:textId="77777777" w:rsidR="000E3A6B" w:rsidRDefault="000E3A6B" w:rsidP="000E3A6B">
      <w:pPr>
        <w:pStyle w:val="Rubrik5utannumrering"/>
        <w:spacing w:before="0"/>
      </w:pPr>
      <w:r>
        <w:t xml:space="preserve">7 § </w:t>
      </w:r>
    </w:p>
    <w:p w14:paraId="7837E707" w14:textId="77777777" w:rsidR="000E3A6B" w:rsidRPr="00464C9B" w:rsidRDefault="000E3A6B" w:rsidP="000E3A6B">
      <w:pPr>
        <w:pStyle w:val="Brdtext"/>
      </w:pPr>
      <w:r>
        <w:t>I paragrafen</w:t>
      </w:r>
      <w:r w:rsidRPr="00464C9B">
        <w:t xml:space="preserve"> regleras </w:t>
      </w:r>
      <w:r>
        <w:t>Säkerhetspolisens</w:t>
      </w:r>
      <w:r w:rsidRPr="00464C9B">
        <w:t xml:space="preserve"> skyldighet att skydda d</w:t>
      </w:r>
      <w:r>
        <w:t>e person</w:t>
      </w:r>
      <w:r>
        <w:softHyphen/>
        <w:t>uppgifter som behand</w:t>
      </w:r>
      <w:r w:rsidRPr="00464C9B">
        <w:t xml:space="preserve">las. </w:t>
      </w:r>
      <w:r>
        <w:t>Övervägandena finns i avsnitt 13.2</w:t>
      </w:r>
      <w:r w:rsidRPr="00464C9B">
        <w:t>.</w:t>
      </w:r>
      <w:r>
        <w:t>7.</w:t>
      </w:r>
    </w:p>
    <w:p w14:paraId="13A6ED1C" w14:textId="77777777" w:rsidR="000E3A6B" w:rsidRPr="00A012DA" w:rsidRDefault="000E3A6B" w:rsidP="000E3A6B">
      <w:pPr>
        <w:pStyle w:val="Brdtextmedindrag"/>
      </w:pPr>
      <w:r w:rsidRPr="00A012DA">
        <w:t>Enligt paragrafen ska Säkerhetspolisen vidta lämpliga tekniska och organisatoriska åtgärder för att skydda de personuppgifter som behandlas. Personuppgifterna ska särskilt skyddas mot obehörig eller otillåten behandling och mot förlust, förstöring eller annan oavsiktlig skada. Uppräkningen illustrerar vad säkerhetsåtgärderna ska åstad</w:t>
      </w:r>
      <w:r>
        <w:softHyphen/>
      </w:r>
      <w:r w:rsidRPr="00A012DA">
        <w:t>komma, men den är inte uttömmande.</w:t>
      </w:r>
    </w:p>
    <w:p w14:paraId="05E2FE80" w14:textId="77777777" w:rsidR="000E3A6B" w:rsidRPr="00A012DA" w:rsidRDefault="000E3A6B" w:rsidP="000E3A6B">
      <w:pPr>
        <w:pStyle w:val="Brdtextmedindrag"/>
      </w:pPr>
      <w:r w:rsidRPr="00A012DA">
        <w:t>Som exempel på organisatoriska säkerhetsåtgärder kan nämnas fast</w:t>
      </w:r>
      <w:r>
        <w:softHyphen/>
      </w:r>
      <w:r w:rsidRPr="00A012DA">
        <w:t xml:space="preserve">ställandet av en säkerhetspolicy, kontroller och uppföljning av säkerheten, utbildning i datasäkerhet och information om vikten av att följa gällande säkerhetsrutiner. </w:t>
      </w:r>
    </w:p>
    <w:p w14:paraId="704A383C" w14:textId="77777777" w:rsidR="000E3A6B" w:rsidRPr="00A012DA" w:rsidRDefault="000E3A6B" w:rsidP="000E3A6B">
      <w:pPr>
        <w:pStyle w:val="Brdtextmedindrag"/>
      </w:pPr>
      <w:r w:rsidRPr="00A012DA">
        <w:t>Skydd mot obehörig eller otillåten behandling innebär att obehöriga personer ska vägras åtkomst till utrustning som används vid behandling</w:t>
      </w:r>
      <w:r>
        <w:t>,</w:t>
      </w:r>
      <w:r w:rsidRPr="00A012DA">
        <w:t xml:space="preserve"> att obehörig läsning, kopiering, ändring eller radering av datamedier ska förhindras, att obehörig registrering av personuppgifter och obehörig kännedom om, ändring eller radering av lagrade personuppgifter ska förhindras och att obehörig läsning, kopiering, ändring eller radering av personuppgifter i samband med uppgiftslämnande eller transport av databärare ska för</w:t>
      </w:r>
      <w:r>
        <w:t>hindras</w:t>
      </w:r>
      <w:r w:rsidRPr="00A012DA">
        <w:t>. Åtgärder ska också vidtas i syfte att säkerställa att personer som är behöriga att använda ett it-system endast har tillgång till personuppgifter som omfattas av deras behö</w:t>
      </w:r>
      <w:r>
        <w:t>righet</w:t>
      </w:r>
      <w:r w:rsidRPr="00A012DA">
        <w:t>.</w:t>
      </w:r>
      <w:r>
        <w:t xml:space="preserve"> </w:t>
      </w:r>
      <w:r w:rsidRPr="00A012DA">
        <w:t>Säkerhetspolisen ska också säkerställa att det kan kontrolleras och fastställas till vilka myndigheter eller andra organ personuppgifter har överförts och för vilka myndigheter eller andra organ uppg</w:t>
      </w:r>
      <w:r>
        <w:t>ifterna har gjorts tillgängliga</w:t>
      </w:r>
      <w:r w:rsidRPr="00A012DA">
        <w:t xml:space="preserve"> och att det i efterhand kan kontrolleras och fastställas vilka personuppgifter som förts in i ett it-system, när det har gjorts och av vem.</w:t>
      </w:r>
    </w:p>
    <w:p w14:paraId="6A5C376D" w14:textId="77777777" w:rsidR="000E3A6B" w:rsidRPr="00A012DA" w:rsidRDefault="000E3A6B" w:rsidP="000E3A6B">
      <w:pPr>
        <w:pStyle w:val="Brdtextmedindrag"/>
      </w:pPr>
      <w:r w:rsidRPr="00A012DA">
        <w:t>Skydd mot förlust, förstöring eller annan oavsiktlig skada innebär bl.a. att de it-system som används ska kunna återställas vid störningar, att systemen ska fungera och att funktionsfel rapporteras och att de lagrade personuppgifterna inte kan förvanskas genom funktionsfel i systemen.</w:t>
      </w:r>
    </w:p>
    <w:p w14:paraId="6EC74482" w14:textId="77777777" w:rsidR="000E3A6B" w:rsidRPr="00A012DA" w:rsidRDefault="000E3A6B" w:rsidP="000E3A6B">
      <w:pPr>
        <w:pStyle w:val="Brdtextmedindrag"/>
      </w:pPr>
      <w:r w:rsidRPr="00A012DA">
        <w:t>Vilken skyddsnivå som är lämplig får avgöras från fall till fall. Bedömningen är bl.a. beroende av vilka personuppgifter som behandlas och hur integritetskänsliga de är.</w:t>
      </w:r>
    </w:p>
    <w:p w14:paraId="6D9C2F5A" w14:textId="77777777" w:rsidR="000E3A6B" w:rsidRPr="00A012DA" w:rsidRDefault="000E3A6B" w:rsidP="000E3A6B">
      <w:pPr>
        <w:pStyle w:val="Brdtextmedindrag"/>
      </w:pPr>
      <w:r w:rsidRPr="00A012DA">
        <w:t>Paragrafen gäller enligt 14 § även för personuppgiftsbiträden.</w:t>
      </w:r>
    </w:p>
    <w:p w14:paraId="1BD180EA" w14:textId="77777777" w:rsidR="000E3A6B" w:rsidRDefault="000E3A6B" w:rsidP="000E3A6B">
      <w:pPr>
        <w:pStyle w:val="Rubrik4utannumrering"/>
      </w:pPr>
      <w:r>
        <w:t>Samarbete med tillsynsmyndigheten</w:t>
      </w:r>
    </w:p>
    <w:p w14:paraId="4F4B562B" w14:textId="77777777" w:rsidR="000E3A6B" w:rsidRDefault="000E3A6B" w:rsidP="000E3A6B">
      <w:pPr>
        <w:pStyle w:val="Rubrik5utannumrering"/>
        <w:spacing w:before="0"/>
      </w:pPr>
      <w:r>
        <w:t>8 §</w:t>
      </w:r>
    </w:p>
    <w:p w14:paraId="18357C33" w14:textId="77777777" w:rsidR="000E3A6B" w:rsidRDefault="000E3A6B" w:rsidP="000E3A6B">
      <w:pPr>
        <w:pStyle w:val="Brdtext"/>
      </w:pPr>
      <w:r>
        <w:t xml:space="preserve">I paragrafen regleras Säkerhetspolisens skyldighet att samarbeta med tillsynsmyndigheten. Övervägandena finns i avsnitt 13.2.6. Skyldigheten omfattar enbart samarbete med den myndighet som är tillsynsmyndighet enligt lagen, vilken pekas ut på förordningsnivå. Skyldighet att bistå tillsynsmyndigheten regleras också i 7 kap. 3 §. </w:t>
      </w:r>
    </w:p>
    <w:p w14:paraId="56EA7C6E" w14:textId="77777777" w:rsidR="000E3A6B" w:rsidRDefault="000E3A6B" w:rsidP="000E3A6B">
      <w:pPr>
        <w:pStyle w:val="Brdtextmedindrag"/>
      </w:pPr>
      <w:r>
        <w:t>Skyldigheten att samarbeta hör samman med tillsynsmyndighetens undersökningsbefogenheter (se 7 kap. 3 §). Skyldigheten innebär inte bara att Säkerhetspolisen ska ge tillsynsmyndigheten tillgång till det material, de resurser och den hjälp som krävs för att den ska kunna utöva tillsyn utan även att myndigheten ska underlätta för tillsynsmyndigheten att utöva sina undersökningsbefogenheter på ett effektivt sätt. Det kan exempelvis innebära att hjälp ska erbjudas och ges inom rimlig tid. Tillsynsmyndigheten ska också ges möjlighet att ta del av information och material på det sätt som den anser mest lämpligt. Tillsynsmyndigheten förutsätts precisera vilken hjälp myndigheten behöver och sätter därigenom ramarna för samarbetsskyldigheten.</w:t>
      </w:r>
    </w:p>
    <w:p w14:paraId="7CB461DF" w14:textId="77777777" w:rsidR="000E3A6B" w:rsidRDefault="000E3A6B" w:rsidP="000E3A6B">
      <w:pPr>
        <w:pStyle w:val="Brdtextmedindrag"/>
      </w:pPr>
      <w:r>
        <w:t>Skyldigheten att samarbeta gäller när tillsynsmyndigheten utför sina författningsreglerade uppgifter. Det innebär att bestämmelsen ska tillämpas när tillsynsmyndigheten utövar allmän tillsyn över personuppgiftsbehandling och lämnar råd inom ramen för bl.a. förhandssamråd.</w:t>
      </w:r>
    </w:p>
    <w:p w14:paraId="2F1BA704" w14:textId="77777777" w:rsidR="000E3A6B" w:rsidRDefault="000E3A6B" w:rsidP="000E3A6B">
      <w:pPr>
        <w:pStyle w:val="Brdtextmedindrag"/>
      </w:pPr>
      <w:r>
        <w:t>Paragrafen gäller enligt 14 § även för personuppgiftsbiträden.</w:t>
      </w:r>
    </w:p>
    <w:p w14:paraId="52E319CC" w14:textId="77777777" w:rsidR="000E3A6B" w:rsidRPr="002238ED" w:rsidRDefault="000E3A6B" w:rsidP="000E3A6B">
      <w:pPr>
        <w:pStyle w:val="Rubrik4utannumrering"/>
      </w:pPr>
      <w:r w:rsidRPr="002238ED">
        <w:t>Dataskyddsombud</w:t>
      </w:r>
    </w:p>
    <w:p w14:paraId="6D617CAD" w14:textId="77777777" w:rsidR="000E3A6B" w:rsidRPr="002238ED" w:rsidRDefault="000E3A6B" w:rsidP="000E3A6B">
      <w:pPr>
        <w:pStyle w:val="Rubrik3utannumrering"/>
        <w:spacing w:before="0"/>
        <w:rPr>
          <w:rFonts w:eastAsia="Times New Roman" w:cs="Times New Roman"/>
          <w:b w:val="0"/>
          <w:sz w:val="20"/>
          <w:szCs w:val="20"/>
        </w:rPr>
      </w:pPr>
      <w:r>
        <w:rPr>
          <w:rFonts w:eastAsia="Times New Roman" w:cs="Times New Roman"/>
          <w:b w:val="0"/>
          <w:sz w:val="20"/>
          <w:szCs w:val="20"/>
        </w:rPr>
        <w:t>9</w:t>
      </w:r>
      <w:r w:rsidRPr="002238ED">
        <w:rPr>
          <w:rFonts w:eastAsia="Times New Roman" w:cs="Times New Roman"/>
          <w:b w:val="0"/>
          <w:sz w:val="20"/>
          <w:szCs w:val="20"/>
        </w:rPr>
        <w:t xml:space="preserve"> §</w:t>
      </w:r>
    </w:p>
    <w:p w14:paraId="4FF8E352" w14:textId="6D8FDEBD" w:rsidR="000E3A6B" w:rsidRPr="002238ED" w:rsidRDefault="000E3A6B" w:rsidP="000E3A6B">
      <w:pPr>
        <w:pStyle w:val="Brdtext"/>
      </w:pPr>
      <w:r w:rsidRPr="002238ED">
        <w:t xml:space="preserve">Paragrafen reglerar </w:t>
      </w:r>
      <w:r>
        <w:t>Säkerhetspolisens skyldighet att utse data</w:t>
      </w:r>
      <w:r w:rsidRPr="002238ED">
        <w:t>skydds</w:t>
      </w:r>
      <w:r>
        <w:softHyphen/>
      </w:r>
      <w:r w:rsidRPr="002238ED">
        <w:t xml:space="preserve">ombud. </w:t>
      </w:r>
      <w:r>
        <w:t>Övervägandena finns i avsnitt 13.3</w:t>
      </w:r>
      <w:r w:rsidRPr="002238ED">
        <w:t>.2.</w:t>
      </w:r>
      <w:r>
        <w:t xml:space="preserve"> Dataskyddsombud definieras i 1 kap. 5 </w:t>
      </w:r>
      <w:r w:rsidRPr="002238ED">
        <w:t>§.</w:t>
      </w:r>
    </w:p>
    <w:p w14:paraId="1A359EFA" w14:textId="7692DDC4" w:rsidR="000E3A6B" w:rsidRDefault="000E3A6B" w:rsidP="000E3A6B">
      <w:pPr>
        <w:pStyle w:val="Brdtextmedindrag"/>
      </w:pPr>
      <w:r w:rsidRPr="002238ED">
        <w:t xml:space="preserve">I paragrafen föreskrivs att ett eller flera dataskyddsombud ska utses. Dataskyddsombudet </w:t>
      </w:r>
      <w:r>
        <w:t>ska</w:t>
      </w:r>
      <w:r w:rsidRPr="002238ED">
        <w:t xml:space="preserve"> vara anställd hos Säkerhetspolisen. </w:t>
      </w:r>
      <w:r>
        <w:t>Säkerhets–polisen</w:t>
      </w:r>
      <w:r w:rsidRPr="002238ED">
        <w:t xml:space="preserve"> s</w:t>
      </w:r>
      <w:r>
        <w:t>ka anmäla till tillsynsmyndighe</w:t>
      </w:r>
      <w:r w:rsidRPr="002238ED">
        <w:t>ten när dataskyddsombud utses och entledigas</w:t>
      </w:r>
      <w:r>
        <w:t>.</w:t>
      </w:r>
    </w:p>
    <w:p w14:paraId="16209CA9" w14:textId="77777777" w:rsidR="000E3A6B" w:rsidRDefault="000E3A6B" w:rsidP="000E3A6B">
      <w:pPr>
        <w:pStyle w:val="Rubrik5utannumrering"/>
      </w:pPr>
      <w:r>
        <w:t>10 §</w:t>
      </w:r>
    </w:p>
    <w:p w14:paraId="7C26CFF0" w14:textId="77777777" w:rsidR="000E3A6B" w:rsidRDefault="000E3A6B" w:rsidP="000E3A6B">
      <w:pPr>
        <w:pStyle w:val="Brdtext"/>
      </w:pPr>
      <w:r>
        <w:t>I paragrafen anges vilka uppgifter dataskyddsombuden ska utföra. Övervägandena finns i avsnitt 13.3.3.</w:t>
      </w:r>
    </w:p>
    <w:p w14:paraId="78043481" w14:textId="77777777" w:rsidR="000E3A6B" w:rsidRDefault="000E3A6B" w:rsidP="000E3A6B">
      <w:pPr>
        <w:pStyle w:val="Brdtextmedindrag"/>
      </w:pPr>
      <w:r>
        <w:t xml:space="preserve">I </w:t>
      </w:r>
      <w:r w:rsidRPr="00364903">
        <w:rPr>
          <w:i/>
        </w:rPr>
        <w:t>punkt 1</w:t>
      </w:r>
      <w:r>
        <w:t xml:space="preserve"> föreskrivs att dataskyddsombuden självständigt ska kontrollera att Säkerhetspolisen behandlar personuppgifter författningsenligt och på ett korrekt sätt och i övrigt fullgör de skyldigheter som åligger myndigheten som personuppgiftsansvarig. Det innebär att ombuden måste förvissa sig om att Säkerhetspolisen följer bestämmelserna i lagen och andra författningar som reglerar behandlingen av personuppgifter. Hur omfattande kontrollen bör vara får avgöras efter omständigheterna. Dataskyddsombuden bör framför allt granska den faktiska hanteringen av personuppgifter. Därutöver bör ombuden exempelvis granska rutinerna för behandling av personuppgifter, hur tillgången till personuppgifter hanteras och vilka krav på utbildning och andra kvalifikationer som Säkerhetspolisen ställer på personal som behandlar personuppgifter. Ombuden bör påpeka eventuella brister för Säkerhetspolisen så att myndigheten blir medveten om dem och har möjlighet att vidta lämpliga åtgärder.</w:t>
      </w:r>
    </w:p>
    <w:p w14:paraId="545F1EB1" w14:textId="3E97249A" w:rsidR="000E3A6B" w:rsidRDefault="000E3A6B" w:rsidP="000E3A6B">
      <w:pPr>
        <w:pStyle w:val="Brdtextmedindrag"/>
      </w:pPr>
      <w:r>
        <w:t>Kravet på självständighet innebär att dataskyddsombuden ska kunna utföra sina arbetsuppgifter på ett oberoende sätt. Ombuden bör framför allt ha sådan ställning i organisationen att deras synpunkter och råd tas på allvar. De förutsätts också ha goda kunskaper om regelverket om personuppgiftsbehandling.</w:t>
      </w:r>
    </w:p>
    <w:p w14:paraId="60294072" w14:textId="77777777" w:rsidR="000E3A6B" w:rsidRDefault="000E3A6B" w:rsidP="000E3A6B">
      <w:pPr>
        <w:pStyle w:val="Brdtextmedindrag"/>
      </w:pPr>
      <w:r>
        <w:t xml:space="preserve">I </w:t>
      </w:r>
      <w:r w:rsidRPr="004A5550">
        <w:rPr>
          <w:i/>
        </w:rPr>
        <w:t>punkt 2</w:t>
      </w:r>
      <w:r>
        <w:t xml:space="preserve"> anges att dataskyddsombuden ska informera och ge råd till Säkerhetspolisen och de som behandlar personuppgifter under myndighetens ledning om deras skyldigheter vid sådan behandling. Det handlar främst om att göra Säkerhetspolisen och medarbetarna medvetna om vad de i olika situationer är skyldiga att göra, t.ex. att informera registrerade, att ha säkerhetsrutiner och att dokumentera personuppgifts</w:t>
      </w:r>
      <w:r>
        <w:softHyphen/>
        <w:t>behandlingen. Det innebär inte att dataskyddsombuden ska tala om för Säkerhetspolisen och medarbetarna hur de ska behandla personuppgifter i enskilda fall.</w:t>
      </w:r>
    </w:p>
    <w:p w14:paraId="299A2E95" w14:textId="77777777" w:rsidR="000E3A6B" w:rsidRDefault="000E3A6B" w:rsidP="000E3A6B">
      <w:pPr>
        <w:pStyle w:val="Brdtextmedindrag"/>
      </w:pPr>
      <w:r>
        <w:t xml:space="preserve">Om Säkerhetspolisen begär det ska dataskyddsombudet också ge råd vid en konsekvensbedömning och kontrollera att bedömningen genomförs på korrekt sätt. Det framgår av </w:t>
      </w:r>
      <w:r w:rsidRPr="004A5550">
        <w:rPr>
          <w:i/>
        </w:rPr>
        <w:t>punkt 3</w:t>
      </w:r>
      <w:r>
        <w:t>.</w:t>
      </w:r>
    </w:p>
    <w:p w14:paraId="1AF9C374" w14:textId="77777777" w:rsidR="000E3A6B" w:rsidRDefault="000E3A6B" w:rsidP="000E3A6B">
      <w:pPr>
        <w:pStyle w:val="Brdtextmedindrag"/>
      </w:pPr>
      <w:r>
        <w:t xml:space="preserve">Enligt </w:t>
      </w:r>
      <w:r w:rsidRPr="004A5550">
        <w:rPr>
          <w:i/>
        </w:rPr>
        <w:t>punkt 4</w:t>
      </w:r>
      <w:r>
        <w:t xml:space="preserve"> ska dataskyddsombuden vara kontaktpunkt för enskilda i frågor som rör behandling av personuppgifter. Syftet med bestämmelsen är att enskilda ska kunna vända sig till en kunnig person inom organisationen i frågor som t.ex. rör information om person</w:t>
      </w:r>
      <w:r>
        <w:softHyphen/>
        <w:t>uppgiftsbehandlingen och rättelse av felaktiga personuppgifter. Data</w:t>
      </w:r>
      <w:r>
        <w:softHyphen/>
        <w:t>skyddsombuden har som kontaktpunkt skyldighet att hjälpa enskilda som vänder sig till myndigheten. I den rollen ligger också att bevaka att Säkerhetspolisen fullgör sina skyldigheter gentemot registrerade. Ombuden behöver däremot inte vidta de åtgärder som kan krävas med anledning av förfrågningar eller klagomål från registrerade.</w:t>
      </w:r>
    </w:p>
    <w:p w14:paraId="7ACBEAE4" w14:textId="77777777" w:rsidR="000E3A6B" w:rsidRDefault="000E3A6B" w:rsidP="000E3A6B">
      <w:pPr>
        <w:pStyle w:val="Brdtextmedindrag"/>
      </w:pPr>
      <w:r>
        <w:t xml:space="preserve">I </w:t>
      </w:r>
      <w:r w:rsidRPr="00DC1D18">
        <w:rPr>
          <w:i/>
        </w:rPr>
        <w:t>punkt 5</w:t>
      </w:r>
      <w:r>
        <w:t xml:space="preserve"> föreskrivs att dataskyddsombuden ska samarbeta med tillsynsmyndigheten och fungera som kontaktpunkt för den vid förhandssamråd och andra frågor som rör behandling av personuppgifter. Samarbeta har här i princip samma innebörd som i 8 §, dvs. det handlar om att underlätta tillsynsmyndighetens arbete. I samarbetsskyldigheten ligger även att ombuden, när det är lämpligt, ska samråda med tillsynsmyndigheten i frågor som rör personuppgiftsbehandling. Det innebär att ombuden vid tveksamheter av olika slag bör fråga tillsynsmyndigheten om råd. Vid förhandssamråd bör arbetsuppgiften främst bestå i att bistå tillsynsmyndigheten med nödvändigt underlag och information och eventuellt stå till förfogande vid frågor angående behandlingen.</w:t>
      </w:r>
    </w:p>
    <w:p w14:paraId="7BFF1E0B" w14:textId="77777777" w:rsidR="000E3A6B" w:rsidRDefault="000E3A6B" w:rsidP="000E3A6B">
      <w:pPr>
        <w:pStyle w:val="Brdtextmedindrag"/>
      </w:pPr>
      <w:r>
        <w:t>Ett dataskyddsombud behöver inte ägna sig uteslutande åt de arbetsuppgifter som anges i paragrafen. Arbetet som dataskyddsombud kan kombineras med andra arbetsuppgifter, så länge de inte kommer i konflikt med uppdraget som ombud.</w:t>
      </w:r>
    </w:p>
    <w:p w14:paraId="05307786" w14:textId="77777777" w:rsidR="000E3A6B" w:rsidRDefault="000E3A6B" w:rsidP="000E3A6B">
      <w:pPr>
        <w:pStyle w:val="Rubrik4utannumrering"/>
      </w:pPr>
      <w:r>
        <w:t>Personuppgiftsbiträden</w:t>
      </w:r>
    </w:p>
    <w:p w14:paraId="2F65F5F8" w14:textId="77777777" w:rsidR="000E3A6B" w:rsidRDefault="000E3A6B" w:rsidP="000E3A6B">
      <w:pPr>
        <w:pStyle w:val="Rubrik5utannumrering"/>
        <w:spacing w:before="0"/>
      </w:pPr>
      <w:r>
        <w:t>11 §</w:t>
      </w:r>
    </w:p>
    <w:p w14:paraId="7599FDF6" w14:textId="77777777" w:rsidR="000E3A6B" w:rsidRDefault="000E3A6B" w:rsidP="000E3A6B">
      <w:pPr>
        <w:pStyle w:val="Brdtext"/>
      </w:pPr>
      <w:r>
        <w:t>Av paragrafen framgår att personuppgiftsbiträden får anlitas och vad Säkerhetspolisen måste göra innan ett personuppgiftsbiträde anlitas. Övervägandena finns i avsnitt 13.4.2.</w:t>
      </w:r>
    </w:p>
    <w:p w14:paraId="2FB0C286" w14:textId="77777777" w:rsidR="000E3A6B" w:rsidRDefault="000E3A6B" w:rsidP="000E3A6B">
      <w:pPr>
        <w:pStyle w:val="Brdtextmedindrag"/>
      </w:pPr>
      <w:r>
        <w:t xml:space="preserve">I </w:t>
      </w:r>
      <w:r w:rsidRPr="00A861D7">
        <w:rPr>
          <w:i/>
        </w:rPr>
        <w:t>första stycket</w:t>
      </w:r>
      <w:r>
        <w:t xml:space="preserve"> föreskrivs att Säkerhetspolisen får anlita personuppgifts</w:t>
      </w:r>
      <w:r>
        <w:softHyphen/>
        <w:t>biträden. Det förutsätter dock att det är lämpligt. Om det är lämpligt får avgöras med hänsyn bl.a. till vilka personuppgifter som ska behandlas och om det gäller sekretess för uppgifterna. Av första stycket framgår också att Säkerhetspolisen, innan personuppgiftsbiträdet anlitas, ska försäkra sig om att biträdet vidtar lämpliga tekniska och organisatoriska åtgärder för att personuppgiftsbehandlingen ska vara författningsenlig och för att skydda registrerades rättigheter. Kraven omfattar inte bara säkerhets</w:t>
      </w:r>
      <w:r>
        <w:softHyphen/>
        <w:t>åtgärder, utan även andra tekniska och organisatoriska åtgärder. Skyldigheten innebär att Säkerhetspolisen, innan ett personuppgiftsbiträde anlitas, bl.a. bör förhöra sig om hur biträdet kommer att behandla uppgifterna tekniskt, hur arbetet är organiserat och vilket skydd personuppgifterna kommer att ha.</w:t>
      </w:r>
    </w:p>
    <w:p w14:paraId="2B2367C5" w14:textId="77777777" w:rsidR="000E3A6B" w:rsidRPr="00A861D7" w:rsidRDefault="000E3A6B" w:rsidP="000E3A6B">
      <w:pPr>
        <w:pStyle w:val="Brdtextmedindrag"/>
      </w:pPr>
      <w:r>
        <w:t xml:space="preserve">I </w:t>
      </w:r>
      <w:r w:rsidRPr="007A16CD">
        <w:rPr>
          <w:i/>
        </w:rPr>
        <w:t>andra stycket</w:t>
      </w:r>
      <w:r>
        <w:t xml:space="preserve"> ställs krav på att det ska ingås ett skriftligt avtal eller någon annan skriftlig överenskommelse som reglerar personuppgifts</w:t>
      </w:r>
      <w:r>
        <w:softHyphen/>
        <w:t>biträdets behandling av personuppgifter för Säkerhetspolisens räkning. Eftersom statliga myndigheter, som är att anse som två enheter inom samma juridiska person, i rättslig mening inte kan ingå bindande avtal med varandra får de träffa en skriftlig överenskommelse som reglerar behandlingen.</w:t>
      </w:r>
    </w:p>
    <w:p w14:paraId="0850C949" w14:textId="77777777" w:rsidR="000E3A6B" w:rsidRDefault="000E3A6B" w:rsidP="000E3A6B">
      <w:pPr>
        <w:pStyle w:val="Rubrik5utannumrering"/>
      </w:pPr>
      <w:r>
        <w:t>12 §</w:t>
      </w:r>
    </w:p>
    <w:p w14:paraId="1E46AB65" w14:textId="77777777" w:rsidR="000E3A6B" w:rsidRPr="007A16CD" w:rsidRDefault="000E3A6B" w:rsidP="000E3A6B">
      <w:pPr>
        <w:pStyle w:val="Brdtext"/>
      </w:pPr>
      <w:r w:rsidRPr="007A16CD">
        <w:t xml:space="preserve">Paragrafen reglerar vad som gäller när ett personuppgiftsbiträde anlitar ett annat personuppgiftsbiträde. </w:t>
      </w:r>
      <w:r>
        <w:t>Övervägandena finns</w:t>
      </w:r>
      <w:r w:rsidRPr="007A16CD">
        <w:t xml:space="preserve"> i avsn</w:t>
      </w:r>
      <w:r>
        <w:t>itt 13.4</w:t>
      </w:r>
      <w:r w:rsidRPr="007A16CD">
        <w:t>.2.</w:t>
      </w:r>
    </w:p>
    <w:p w14:paraId="182A0C2C" w14:textId="77777777" w:rsidR="000E3A6B" w:rsidRDefault="000E3A6B" w:rsidP="000E3A6B">
      <w:pPr>
        <w:pStyle w:val="Brdtextmedindrag"/>
      </w:pPr>
      <w:r w:rsidRPr="007A16CD">
        <w:t xml:space="preserve">I paragrafen föreskrivs att ett personuppgiftsbiträde inte utan skriftligt tillstånd från </w:t>
      </w:r>
      <w:r>
        <w:t>Säkerhetspolisen</w:t>
      </w:r>
      <w:r w:rsidRPr="007A16CD">
        <w:t xml:space="preserve"> får anlita et</w:t>
      </w:r>
      <w:r>
        <w:t>t annat personupp</w:t>
      </w:r>
      <w:r w:rsidRPr="007A16CD">
        <w:t>giftsbiträde, ett underbiträde. Ett sådant tillstånd kan gälla biträdets rätt att anlita underbiträden generellt eller i en sp</w:t>
      </w:r>
      <w:r>
        <w:t xml:space="preserve">ecifik situation. </w:t>
      </w:r>
    </w:p>
    <w:p w14:paraId="2021BC98" w14:textId="77777777" w:rsidR="000E3A6B" w:rsidRDefault="000E3A6B" w:rsidP="000E3A6B">
      <w:pPr>
        <w:pStyle w:val="Rubrik5utannumrering"/>
      </w:pPr>
      <w:bookmarkStart w:id="479" w:name="_Hlk5959723"/>
      <w:r>
        <w:t>13 §</w:t>
      </w:r>
    </w:p>
    <w:p w14:paraId="494CC712" w14:textId="77777777" w:rsidR="000E3A6B" w:rsidRPr="00A95295" w:rsidRDefault="000E3A6B" w:rsidP="000E3A6B">
      <w:pPr>
        <w:pStyle w:val="Brdtext"/>
      </w:pPr>
      <w:r w:rsidRPr="00A95295">
        <w:t>Paragrafen</w:t>
      </w:r>
      <w:r>
        <w:t xml:space="preserve"> reg</w:t>
      </w:r>
      <w:r w:rsidRPr="00A95295">
        <w:t>lerar vad som gäller vid behandling</w:t>
      </w:r>
      <w:r>
        <w:t xml:space="preserve"> av personuppgifter hos ett personuppgiftsbi</w:t>
      </w:r>
      <w:r w:rsidRPr="00A95295">
        <w:t xml:space="preserve">träde. </w:t>
      </w:r>
      <w:r>
        <w:t>Övervägandena finns i avsnitt 13.4</w:t>
      </w:r>
      <w:r w:rsidRPr="00A95295">
        <w:t>.3.</w:t>
      </w:r>
    </w:p>
    <w:p w14:paraId="217DCBB1" w14:textId="77777777" w:rsidR="000E3A6B" w:rsidRPr="00A95295" w:rsidRDefault="000E3A6B" w:rsidP="000E3A6B">
      <w:pPr>
        <w:pStyle w:val="Brdtextmedindrag"/>
      </w:pPr>
      <w:r w:rsidRPr="00A95295">
        <w:t xml:space="preserve">I </w:t>
      </w:r>
      <w:r w:rsidRPr="00A95295">
        <w:rPr>
          <w:i/>
        </w:rPr>
        <w:t>första stycket</w:t>
      </w:r>
      <w:r w:rsidRPr="00A95295">
        <w:t xml:space="preserve"> slås fast den grundläggande principen att ett person</w:t>
      </w:r>
      <w:r>
        <w:softHyphen/>
      </w:r>
      <w:r w:rsidRPr="00A95295">
        <w:t xml:space="preserve">uppgiftsbiträde och den eller de personer som arbetar under biträdets ledning ska behandla personuppgifter i enlighet med instruktioner från </w:t>
      </w:r>
      <w:r>
        <w:t>Säkerhetspolisen</w:t>
      </w:r>
      <w:r w:rsidRPr="00A95295">
        <w:t>. Instruktionerna till biträdet bör vara så tydliga att det i</w:t>
      </w:r>
      <w:r>
        <w:t>nte finns risk för otillåten be</w:t>
      </w:r>
      <w:r w:rsidRPr="00A95295">
        <w:t>handli</w:t>
      </w:r>
      <w:r>
        <w:t>ng. Instruktionerna kan exempel</w:t>
      </w:r>
      <w:r w:rsidRPr="00A95295">
        <w:t>vis gälla hur tillgången till personuppgifter hos</w:t>
      </w:r>
      <w:r>
        <w:t xml:space="preserve"> biträdets anställda ska begrän</w:t>
      </w:r>
      <w:r w:rsidRPr="00A95295">
        <w:t xml:space="preserve">sas, om biträdet ska använda kryptering vid kommunikation och andra </w:t>
      </w:r>
      <w:r>
        <w:t>åt</w:t>
      </w:r>
      <w:r w:rsidRPr="00A95295">
        <w:t>gärder som krävs för dataskydd. Om det fin</w:t>
      </w:r>
      <w:r>
        <w:t>ns avvikande regler i annan lag</w:t>
      </w:r>
      <w:r w:rsidRPr="00A95295">
        <w:t>stiftnin</w:t>
      </w:r>
      <w:r>
        <w:t>g som föreskriver att personuppgifts</w:t>
      </w:r>
      <w:r w:rsidRPr="00A95295">
        <w:t>biträdet är skyldig att utföra viss behandling, t.ex. att lämna ut allmänna handlingar, får behandlingen utföras utan särskilda instr</w:t>
      </w:r>
      <w:r>
        <w:t>uk</w:t>
      </w:r>
      <w:r w:rsidRPr="00A95295">
        <w:t>tioner</w:t>
      </w:r>
      <w:r w:rsidRPr="004956C1">
        <w:t xml:space="preserve">. </w:t>
      </w:r>
    </w:p>
    <w:p w14:paraId="71FC0A15" w14:textId="11406878" w:rsidR="000E3A6B" w:rsidRPr="00A95295" w:rsidRDefault="000E3A6B" w:rsidP="000E3A6B">
      <w:pPr>
        <w:pStyle w:val="Brdtextmedindrag"/>
      </w:pPr>
      <w:r w:rsidRPr="00A95295">
        <w:t xml:space="preserve">I </w:t>
      </w:r>
      <w:r w:rsidRPr="00A95295">
        <w:rPr>
          <w:i/>
        </w:rPr>
        <w:t>andra stycket</w:t>
      </w:r>
      <w:r w:rsidRPr="00A95295">
        <w:t xml:space="preserve"> regleras det fallet där personuppgiftsbiträdet</w:t>
      </w:r>
      <w:r>
        <w:t>, genom att gå utanför sin befogenhet,</w:t>
      </w:r>
      <w:r w:rsidRPr="00A95295">
        <w:t xml:space="preserve"> </w:t>
      </w:r>
      <w:r>
        <w:t>behandlar personuppgifter för något annat ändamål än vad som anges i instruktionen.</w:t>
      </w:r>
      <w:r w:rsidRPr="00A95295">
        <w:t xml:space="preserve"> Personupp</w:t>
      </w:r>
      <w:r>
        <w:t>gifts</w:t>
      </w:r>
      <w:r w:rsidRPr="00A95295">
        <w:t xml:space="preserve">biträdet </w:t>
      </w:r>
      <w:r>
        <w:t>kan</w:t>
      </w:r>
      <w:r w:rsidRPr="00A95295">
        <w:t xml:space="preserve"> då </w:t>
      </w:r>
      <w:r>
        <w:t>vara</w:t>
      </w:r>
      <w:r w:rsidRPr="00A95295">
        <w:t xml:space="preserve"> att anse som person</w:t>
      </w:r>
      <w:r>
        <w:t>uppgiftsansvarig för den behand</w:t>
      </w:r>
      <w:r w:rsidRPr="00A95295">
        <w:t>lingen. Att den som bestämmer ändamålen med och medlen för behandlingen är att anse som personuppgiftsansvarig framgår av</w:t>
      </w:r>
      <w:r>
        <w:t xml:space="preserve"> definitionen av personuppgifts</w:t>
      </w:r>
      <w:r>
        <w:softHyphen/>
        <w:t>ansvarig i 1 kap. 5 </w:t>
      </w:r>
      <w:r w:rsidRPr="00A95295">
        <w:t>§.</w:t>
      </w:r>
      <w:r w:rsidRPr="004956C1">
        <w:t xml:space="preserve"> </w:t>
      </w:r>
      <w:r>
        <w:t xml:space="preserve">Personuppgiftsbiträdet kan i </w:t>
      </w:r>
      <w:r w:rsidRPr="004956C1">
        <w:t xml:space="preserve">sådana fall bli skadeståndsskyldig </w:t>
      </w:r>
      <w:r>
        <w:t>för</w:t>
      </w:r>
      <w:r w:rsidRPr="004956C1">
        <w:t xml:space="preserve"> behandlingen</w:t>
      </w:r>
      <w:r>
        <w:t xml:space="preserve"> (se 8 kap. 1 §)</w:t>
      </w:r>
      <w:r w:rsidRPr="004956C1">
        <w:t>.</w:t>
      </w:r>
    </w:p>
    <w:bookmarkEnd w:id="479"/>
    <w:p w14:paraId="6D1BBE17" w14:textId="77777777" w:rsidR="000E3A6B" w:rsidRDefault="000E3A6B" w:rsidP="000E3A6B">
      <w:pPr>
        <w:pStyle w:val="Rubrik5utannumrering"/>
      </w:pPr>
      <w:r>
        <w:t>14 §</w:t>
      </w:r>
    </w:p>
    <w:p w14:paraId="5C5858F0" w14:textId="77777777" w:rsidR="000E3A6B" w:rsidRDefault="000E3A6B" w:rsidP="000E3A6B">
      <w:pPr>
        <w:pStyle w:val="Brdtext"/>
      </w:pPr>
      <w:r>
        <w:t>I paragrafen föreskrivs vilka skyldigheter som gäller för personuppgifts</w:t>
      </w:r>
      <w:r>
        <w:softHyphen/>
        <w:t xml:space="preserve">biträden. </w:t>
      </w:r>
      <w:r w:rsidRPr="005C5CB2">
        <w:t xml:space="preserve">Övervägandena </w:t>
      </w:r>
      <w:r>
        <w:t>finns i avsnitt 13.4.4.</w:t>
      </w:r>
    </w:p>
    <w:p w14:paraId="4458CE46" w14:textId="77777777" w:rsidR="000E3A6B" w:rsidRDefault="000E3A6B" w:rsidP="000E3A6B">
      <w:pPr>
        <w:pStyle w:val="Brdtextmedindrag"/>
      </w:pPr>
      <w:r>
        <w:t>Hänvisningen till 4 och 5 §§ innebär att personuppgiftbiträden, i likhet med Säkerhetspolisen, är skyldiga att dels säkerställa att loggar förs i automatiserade behandlingssystem, dels se till att anställda bara ges tillgång till de personuppgifter som krävs för att fullgöra arbetsupp</w:t>
      </w:r>
      <w:r>
        <w:softHyphen/>
        <w:t>gifterna. Innebörden av bestämmelserna framgår av kommentarerna till 4 och 5 §§.</w:t>
      </w:r>
    </w:p>
    <w:p w14:paraId="1DEE1A2A" w14:textId="77777777" w:rsidR="000E3A6B" w:rsidRDefault="000E3A6B" w:rsidP="000E3A6B">
      <w:pPr>
        <w:pStyle w:val="Brdtextmedindrag"/>
      </w:pPr>
      <w:r>
        <w:t>Vidare gäller skyldigheten enligt 7 § att vidta lämpliga säkerhetsåtgärder även för personuppgiftsbiträden. Innebörden av skyldigheten framgår av kommentaren till den paragrafen.</w:t>
      </w:r>
    </w:p>
    <w:p w14:paraId="526E82B7" w14:textId="77777777" w:rsidR="000E3A6B" w:rsidRDefault="000E3A6B" w:rsidP="000E3A6B">
      <w:pPr>
        <w:pStyle w:val="Brdtextmedindrag"/>
      </w:pPr>
      <w:r>
        <w:t>Personuppgiftsbiträden är också, genom hänvisningen till 8 §, skyldiga att i samma utsträckning som Säkerhetspolisen samarbeta med tillsyns</w:t>
      </w:r>
      <w:r>
        <w:softHyphen/>
        <w:t>myndigheten. Innebörden av skyldigheten framgår av kommentaren till den paragrafen. Personuppgiftsbiträdens skyldighet att samarbeta med tillsynsmyndigheten kan aktualiseras i flera olika situationer. Samarbete kan t.ex. krävas vid tillsyn hos biträdet. Då är samarbetsskyldigheten i princip densamma som för Säkerhetspolisen. Samarbetsskyldigheten kan också aktualiseras vid tillsyn hos Säkerhetspolisen eller inom ramen för Säkerhetspolisens förhandssamråd med tillsynsmyndigheten. Skyldig</w:t>
      </w:r>
      <w:r>
        <w:softHyphen/>
        <w:t>heten innebär att biträdet också måste samarbeta med Säkerhetspolisen, eftersom det är en förutsättning för att tillsynsmyndigheten ska kunna utföra sitt arbete.</w:t>
      </w:r>
    </w:p>
    <w:p w14:paraId="74998EED" w14:textId="761C74D7" w:rsidR="000E3A6B" w:rsidRDefault="000E3A6B" w:rsidP="000E3A6B">
      <w:pPr>
        <w:pStyle w:val="Brdtextmedindrag"/>
      </w:pPr>
      <w:r>
        <w:t>Att personuppgiftsbiträden åläggs vissa skyldigheter fråntar inte Säkerhetspolisen dess ansvar. Säkerhetspolisen är, som framgår av kommentaren till 1 kap. 6 §, ansvarig för den behandling av person</w:t>
      </w:r>
      <w:r>
        <w:softHyphen/>
        <w:t>uppgifter som personuppgiftsbiträdet utför på myndighetens vägnar. Den omständigheten att personuppgiftsbiträden ges en direkt skyldighet att vidta vissa åtgärder innebär alltså att tillsynsmyndigheten vid brister kan vidta åtgärder mot både personuppgiftsbiträdet och Säkerhetspolisen.</w:t>
      </w:r>
    </w:p>
    <w:p w14:paraId="420D223E" w14:textId="09B95BCB" w:rsidR="000E3A6B" w:rsidRDefault="009877F8" w:rsidP="000E3A6B">
      <w:pPr>
        <w:pStyle w:val="Rubrik3utannumrering"/>
      </w:pPr>
      <w:r>
        <w:t>6 k</w:t>
      </w:r>
      <w:r w:rsidR="000E3A6B">
        <w:t>ap</w:t>
      </w:r>
      <w:r>
        <w:t>.</w:t>
      </w:r>
      <w:r w:rsidR="000E3A6B">
        <w:t xml:space="preserve"> Enskildas rättigheter </w:t>
      </w:r>
    </w:p>
    <w:p w14:paraId="0CE78004" w14:textId="77777777" w:rsidR="000E3A6B" w:rsidRDefault="000E3A6B" w:rsidP="000E3A6B">
      <w:pPr>
        <w:pStyle w:val="Rubrik4utannumrering"/>
        <w:spacing w:before="0"/>
      </w:pPr>
      <w:r>
        <w:t>Rätten till information</w:t>
      </w:r>
    </w:p>
    <w:p w14:paraId="2826C49D" w14:textId="77777777" w:rsidR="000E3A6B" w:rsidRDefault="000E3A6B" w:rsidP="000E3A6B">
      <w:pPr>
        <w:pStyle w:val="Rubrik5utannumrering"/>
        <w:spacing w:before="0"/>
      </w:pPr>
      <w:r>
        <w:t>Allmän information</w:t>
      </w:r>
    </w:p>
    <w:p w14:paraId="7251867C" w14:textId="77777777" w:rsidR="000E3A6B" w:rsidRDefault="000E3A6B" w:rsidP="000E3A6B">
      <w:pPr>
        <w:pStyle w:val="Rubrik5utannumrering"/>
        <w:spacing w:before="0"/>
      </w:pPr>
      <w:r>
        <w:t>1 §</w:t>
      </w:r>
    </w:p>
    <w:p w14:paraId="3CA13FE1" w14:textId="77777777" w:rsidR="000E3A6B" w:rsidRPr="00AC734F" w:rsidRDefault="000E3A6B" w:rsidP="000E3A6B">
      <w:pPr>
        <w:pStyle w:val="Brdtext"/>
      </w:pPr>
      <w:r w:rsidRPr="00AC734F">
        <w:t>I paragra</w:t>
      </w:r>
      <w:r>
        <w:t>fen anges vilken allmän infor</w:t>
      </w:r>
      <w:r w:rsidRPr="00AC734F">
        <w:t xml:space="preserve">mation som </w:t>
      </w:r>
      <w:r>
        <w:t>Säkerhetspolisen på eget initiativ ska göra</w:t>
      </w:r>
      <w:r w:rsidRPr="00AC734F">
        <w:t xml:space="preserve"> tillgänglig för registrerade. Informationen, som riktar si</w:t>
      </w:r>
      <w:r>
        <w:t>g till allmänheten eller en obe</w:t>
      </w:r>
      <w:r w:rsidRPr="00AC734F">
        <w:t>stämd, större krets av registrerade, kan göras tillgänglig t.ex. på myndighetens webbplats.</w:t>
      </w:r>
      <w:r>
        <w:t xml:space="preserve"> Övervägandena finns i </w:t>
      </w:r>
      <w:r w:rsidRPr="00AC3F10">
        <w:t>avsnitt</w:t>
      </w:r>
      <w:r>
        <w:t> 14.2.1</w:t>
      </w:r>
      <w:r w:rsidRPr="00AC3F10">
        <w:t>.</w:t>
      </w:r>
    </w:p>
    <w:p w14:paraId="111C65E5" w14:textId="77777777" w:rsidR="000E3A6B" w:rsidRDefault="000E3A6B" w:rsidP="000E3A6B">
      <w:pPr>
        <w:pStyle w:val="Brdtextmedindrag"/>
      </w:pPr>
      <w:r w:rsidRPr="00AC734F">
        <w:t xml:space="preserve">Enligt </w:t>
      </w:r>
      <w:r w:rsidRPr="00AC734F">
        <w:rPr>
          <w:i/>
        </w:rPr>
        <w:t>punkt 1</w:t>
      </w:r>
      <w:r w:rsidRPr="00AC734F">
        <w:t xml:space="preserve"> ska </w:t>
      </w:r>
      <w:r>
        <w:t>myndighetens</w:t>
      </w:r>
      <w:r w:rsidRPr="00AC734F">
        <w:t xml:space="preserve"> identitet </w:t>
      </w:r>
      <w:r>
        <w:t>och kontakt</w:t>
      </w:r>
      <w:r w:rsidRPr="00AC734F">
        <w:t xml:space="preserve">uppgifter göras tillgängliga. Med det avses uppgifter om namn, post- och besöksadress, telefonnummer och e-postadress. </w:t>
      </w:r>
    </w:p>
    <w:p w14:paraId="097DBCCA" w14:textId="77777777" w:rsidR="000E3A6B" w:rsidRPr="00AC734F" w:rsidRDefault="000E3A6B" w:rsidP="000E3A6B">
      <w:pPr>
        <w:pStyle w:val="Brdtextmedindrag"/>
      </w:pPr>
      <w:r w:rsidRPr="00AC734F">
        <w:t xml:space="preserve">Enligt </w:t>
      </w:r>
      <w:r w:rsidRPr="00001963">
        <w:rPr>
          <w:i/>
        </w:rPr>
        <w:t>punkt 2</w:t>
      </w:r>
      <w:r>
        <w:t xml:space="preserve"> ska dataskyddsombudets kon</w:t>
      </w:r>
      <w:r w:rsidRPr="00AC734F">
        <w:t xml:space="preserve">taktuppgifter anges. </w:t>
      </w:r>
      <w:r>
        <w:t>Säkerhetspolisen</w:t>
      </w:r>
      <w:r w:rsidRPr="00AC734F">
        <w:t xml:space="preserve"> är enligt </w:t>
      </w:r>
      <w:r>
        <w:t>5 kap. 9 § skyldig</w:t>
      </w:r>
      <w:r w:rsidRPr="00AC734F">
        <w:t xml:space="preserve"> att utse dataskyddsombud</w:t>
      </w:r>
      <w:r>
        <w:t>.</w:t>
      </w:r>
      <w:r w:rsidRPr="00AC734F">
        <w:t xml:space="preserve"> Det behöver inte vara en kontaktuppgift d</w:t>
      </w:r>
      <w:r>
        <w:t>irekt till dataskyddsombudet, t.ex. hans eller hen</w:t>
      </w:r>
      <w:r w:rsidRPr="00AC734F">
        <w:t>nes e-postadress, utan det är tillräckligt att ombudet går att nå med hjälp av uppgifterna.</w:t>
      </w:r>
    </w:p>
    <w:p w14:paraId="37C04682" w14:textId="77777777" w:rsidR="000E3A6B" w:rsidRPr="00AC734F" w:rsidRDefault="000E3A6B" w:rsidP="000E3A6B">
      <w:pPr>
        <w:pStyle w:val="Brdtextmedindrag"/>
      </w:pPr>
      <w:r w:rsidRPr="00AC734F">
        <w:t xml:space="preserve">I </w:t>
      </w:r>
      <w:r w:rsidRPr="00001963">
        <w:rPr>
          <w:i/>
        </w:rPr>
        <w:t>punkt 3</w:t>
      </w:r>
      <w:r w:rsidRPr="00AC734F">
        <w:t xml:space="preserve"> föreskrivs att kategorier av ändamål för behandlingen ska framgå. Det är alltså inte ändamålen med behandlingen av personupp-gifter i enskilda fall som avses utan vilka kategorier av ändamål som </w:t>
      </w:r>
      <w:r>
        <w:t>Säkerhetspolisen</w:t>
      </w:r>
      <w:r w:rsidRPr="00AC734F">
        <w:t xml:space="preserve"> behandlar personuppgifter för. De</w:t>
      </w:r>
      <w:r>
        <w:t>t kan t.ex. vara förun</w:t>
      </w:r>
      <w:r w:rsidRPr="00AC734F">
        <w:t xml:space="preserve">dersökning, </w:t>
      </w:r>
      <w:r>
        <w:t xml:space="preserve">underrättelsearbete och åtgärder inom ett särskilt verksamhetsområde, t.ex. kontraterrorism, eller åtgärder som vidtas inom ramen för säkerhetsskyddsarbetet, exempelvis säkerhetsprövning och registerkontroll. </w:t>
      </w:r>
    </w:p>
    <w:p w14:paraId="665DBABF" w14:textId="77777777" w:rsidR="000E3A6B" w:rsidRDefault="000E3A6B" w:rsidP="000E3A6B">
      <w:pPr>
        <w:pStyle w:val="Brdtextmedindrag"/>
      </w:pPr>
      <w:r w:rsidRPr="00AC734F">
        <w:t xml:space="preserve">I </w:t>
      </w:r>
      <w:r w:rsidRPr="00001963">
        <w:rPr>
          <w:i/>
        </w:rPr>
        <w:t xml:space="preserve">punkt 4 </w:t>
      </w:r>
      <w:r w:rsidRPr="004C3535">
        <w:t>och</w:t>
      </w:r>
      <w:r w:rsidRPr="00001963">
        <w:rPr>
          <w:i/>
        </w:rPr>
        <w:t xml:space="preserve"> 5</w:t>
      </w:r>
      <w:r w:rsidRPr="00AC734F">
        <w:t xml:space="preserve"> föreskrivs att </w:t>
      </w:r>
      <w:r>
        <w:t>Säkerhetspolisen</w:t>
      </w:r>
      <w:r w:rsidRPr="00AC734F">
        <w:t xml:space="preserve"> ska upplysa om de rättigheter som enskilda har enligt </w:t>
      </w:r>
      <w:r>
        <w:t>2</w:t>
      </w:r>
      <w:r w:rsidRPr="00AC734F">
        <w:t xml:space="preserve">, </w:t>
      </w:r>
      <w:r>
        <w:t>6</w:t>
      </w:r>
      <w:r w:rsidRPr="00AC734F">
        <w:t xml:space="preserve"> och </w:t>
      </w:r>
      <w:r>
        <w:t>7 </w:t>
      </w:r>
      <w:r w:rsidRPr="00AC734F">
        <w:t>§§. Det gäller rätten för registrera</w:t>
      </w:r>
      <w:r>
        <w:t>de att få information om be</w:t>
      </w:r>
      <w:r w:rsidRPr="00AC734F">
        <w:t xml:space="preserve">handlingen av personuppgifter och att få del av uppgifterna och rätten att begära rättelse, radering eller begränsning av behandlingen. </w:t>
      </w:r>
    </w:p>
    <w:p w14:paraId="34D22334" w14:textId="77777777" w:rsidR="000E3A6B" w:rsidRDefault="000E3A6B" w:rsidP="000E3A6B">
      <w:pPr>
        <w:pStyle w:val="Rubrik5utannumrering"/>
      </w:pPr>
      <w:r>
        <w:t>Personrelaterad information</w:t>
      </w:r>
    </w:p>
    <w:p w14:paraId="7C9D585B" w14:textId="77777777" w:rsidR="000E3A6B" w:rsidRDefault="000E3A6B" w:rsidP="000E3A6B">
      <w:pPr>
        <w:pStyle w:val="Rubrik5utannumrering"/>
        <w:spacing w:before="0"/>
      </w:pPr>
      <w:r>
        <w:t>2 §</w:t>
      </w:r>
    </w:p>
    <w:p w14:paraId="3B538C6D" w14:textId="77777777" w:rsidR="000E3A6B" w:rsidRDefault="000E3A6B" w:rsidP="000E3A6B">
      <w:pPr>
        <w:pStyle w:val="Brdtext"/>
      </w:pPr>
      <w:r>
        <w:t xml:space="preserve">I paragrafen regleras vilken information som ska lämnas på begäran av en enskild. Övervägandena finns i </w:t>
      </w:r>
      <w:r w:rsidRPr="00EA3642">
        <w:t>avsnitt 14</w:t>
      </w:r>
      <w:r>
        <w:t xml:space="preserve">.2.2. </w:t>
      </w:r>
    </w:p>
    <w:p w14:paraId="0F3F04B2" w14:textId="77777777" w:rsidR="000E3A6B" w:rsidRDefault="000E3A6B" w:rsidP="000E3A6B">
      <w:pPr>
        <w:pStyle w:val="Brdtextmedindrag"/>
      </w:pPr>
      <w:r>
        <w:t xml:space="preserve">I </w:t>
      </w:r>
      <w:r w:rsidRPr="001C101F">
        <w:rPr>
          <w:i/>
        </w:rPr>
        <w:t>första stycket</w:t>
      </w:r>
      <w:r>
        <w:t xml:space="preserve"> föreskrivs att den som begär det har rätt till skriftligt besked om huruvida personuppgifter som rör honom eller henne behandlas. Om sådana uppgifter behandlas ska sökanden få del av dem och få viss i paragrafen uppräknad skriftlig information.</w:t>
      </w:r>
    </w:p>
    <w:p w14:paraId="7FA3E4FF" w14:textId="77777777" w:rsidR="000E3A6B" w:rsidRDefault="000E3A6B" w:rsidP="000E3A6B">
      <w:pPr>
        <w:pStyle w:val="Brdtextmedindrag"/>
      </w:pPr>
      <w:r>
        <w:t>Vem som helst får begära besked av Säkerhetspolisen. Vårdnadshavare och andra ställföreträdare kan begära besked för den som inte själv har rätt att göra det. Om en underårig förstår vad åtgärden innebär och själv kan tillgodogöra sig den information som begäran avser bör hans eller hennes begäran godtas. Sökanden har bevisbördan för att begäran har gjorts och tidpunkten för det. Bestämmelsen i 22 § förvaltningslagen (2017:900) kan vara till ledning vid avgörande av frågan om när en begäran ska anses ha gjorts (jfr prop. 1997/98:44 s. 132). Begäran ska besvaras utan onödigt dröjsmål. Beskedet till sökanden ska vara skriftligt och kan lämnas t.ex. via e-post. Det ska avse om personuppgifter som rör sökanden behandlas.</w:t>
      </w:r>
    </w:p>
    <w:p w14:paraId="4D94FDA7" w14:textId="77777777" w:rsidR="000E3A6B" w:rsidRDefault="000E3A6B" w:rsidP="000E3A6B">
      <w:pPr>
        <w:pStyle w:val="Brdtextmedindrag"/>
      </w:pPr>
      <w:r>
        <w:t>Om sökandens personuppgifter behandlas ska, med de begränsningar som följer av andra stycket och 3–5 §§, han eller hon få del av dem. Rätten omfattar även personuppgifter som utgörs av bild- och ljudupptagningar och personuppgifter i ostrukturerat material som t.ex. löpande text.</w:t>
      </w:r>
    </w:p>
    <w:p w14:paraId="67D3C29D" w14:textId="77777777" w:rsidR="000E3A6B" w:rsidRDefault="000E3A6B" w:rsidP="000E3A6B">
      <w:pPr>
        <w:pStyle w:val="Brdtextmedindrag"/>
      </w:pPr>
      <w:r>
        <w:t>Det är de uppgifter som behandlas vid tiden för utlämnandet som ska lämnas ut (jfr prop. 1997/98:44 s. 132). Sökanden ska få tillgång till all information som Säkerhetspolisen själv kan få fram om honom eller henne, men det är tillräckligt att använda de sök- och sammanställnings</w:t>
      </w:r>
      <w:r>
        <w:softHyphen/>
        <w:t>möjligheter som är faktiskt tillgängliga och rättsligt tillåtna (jfr prop. 1997/98:44 s. 82 f.). Det bör räcka att sökningar görs i myndighetens verksamhetsspecifika behandlingssystem, t.ex. dokument- och ärende</w:t>
      </w:r>
      <w:r>
        <w:softHyphen/>
        <w:t>hanterings</w:t>
      </w:r>
      <w:r>
        <w:softHyphen/>
        <w:t>system, register och databaser. Om uppgifter är sökbara i standardprogram som Word, Outlook och Excel bör de också omfattas.</w:t>
      </w:r>
    </w:p>
    <w:p w14:paraId="41DDDDCC" w14:textId="77777777" w:rsidR="000E3A6B" w:rsidRDefault="000E3A6B" w:rsidP="000E3A6B">
      <w:pPr>
        <w:pStyle w:val="Brdtextmedindrag"/>
      </w:pPr>
      <w:r>
        <w:t>För att det ska kunna utrönas om personuppgifter behandlas krävs att det finns sökbara uppgifter som direkt kan hänföras till den person som begär informationen. Sökanden förutsätts därför lämna sådana uppgifter om sin identitet att det blir möjligt att söka efter informationen. Det kan t.ex. vara fullständigt namn eller person- eller samordningsnummer.</w:t>
      </w:r>
    </w:p>
    <w:p w14:paraId="7792B000" w14:textId="77777777" w:rsidR="000E3A6B" w:rsidRDefault="000E3A6B" w:rsidP="000E3A6B">
      <w:pPr>
        <w:pStyle w:val="Brdtextmedindrag"/>
      </w:pPr>
      <w:r>
        <w:t>Sökanden kan få del av uppgifterna genom t.ex. en kopia av en handling med de personuppgifter som rör honom eller henne. Säkerhets</w:t>
      </w:r>
      <w:r>
        <w:softHyphen/>
        <w:t>polisen har dock ingen skyldighet att lämna ut en kopia om sökandens rättigheter kan säkerställas på annat sätt, t.ex. genom en sammanfattning av vilka personuppgifter som behandlas.</w:t>
      </w:r>
    </w:p>
    <w:p w14:paraId="5176E87C" w14:textId="77777777" w:rsidR="000E3A6B" w:rsidRDefault="000E3A6B" w:rsidP="000E3A6B">
      <w:pPr>
        <w:pStyle w:val="Brdtextmedindrag"/>
      </w:pPr>
      <w:r>
        <w:t xml:space="preserve">Sökanden ska också informeras om behandlingen av personuppgifterna. Enligt </w:t>
      </w:r>
      <w:r w:rsidRPr="0090216C">
        <w:rPr>
          <w:i/>
        </w:rPr>
        <w:t xml:space="preserve">punkt 1 </w:t>
      </w:r>
      <w:r w:rsidRPr="00CD3A68">
        <w:t>och</w:t>
      </w:r>
      <w:r w:rsidRPr="0090216C">
        <w:rPr>
          <w:i/>
        </w:rPr>
        <w:t xml:space="preserve"> 2</w:t>
      </w:r>
      <w:r>
        <w:t xml:space="preserve"> ska informationen avse vilka personuppgifter om sökanden som behandlas och, om det är känt, varifrån uppgifterna kommer.</w:t>
      </w:r>
    </w:p>
    <w:p w14:paraId="59C1B9E2" w14:textId="77777777" w:rsidR="000E3A6B" w:rsidRDefault="000E3A6B" w:rsidP="000E3A6B">
      <w:pPr>
        <w:pStyle w:val="Brdtextmedindrag"/>
      </w:pPr>
      <w:r>
        <w:t xml:space="preserve">I </w:t>
      </w:r>
      <w:r w:rsidRPr="0090216C">
        <w:rPr>
          <w:i/>
        </w:rPr>
        <w:t>punkt 3</w:t>
      </w:r>
      <w:r>
        <w:t xml:space="preserve"> föreskrivs att den rättsliga grunden för behandlingen ska anges. Den rättsliga grunden kan t.ex. vara att det är nödvändigt att behandla personuppgifterna vid utredning av ett terrorbrott eller för att fullgöra uppgifter enligt säkerhetsskyddslagen (se 2 kap. 1 §). </w:t>
      </w:r>
    </w:p>
    <w:p w14:paraId="7804EEF6" w14:textId="77777777" w:rsidR="000E3A6B" w:rsidRDefault="000E3A6B" w:rsidP="000E3A6B">
      <w:pPr>
        <w:pStyle w:val="Brdtextmedindrag"/>
      </w:pPr>
      <w:r>
        <w:t xml:space="preserve">Vidare ska enligt </w:t>
      </w:r>
      <w:r w:rsidRPr="0090216C">
        <w:rPr>
          <w:i/>
        </w:rPr>
        <w:t>punkt 4</w:t>
      </w:r>
      <w:r>
        <w:t xml:space="preserve"> information om ändamålen med behandlingen lämnas. Det som avses är ändamålen i det enskilda fallet, t.ex. vilket ärende eller vilken förundersökning det är fråga om.</w:t>
      </w:r>
    </w:p>
    <w:p w14:paraId="705047BA" w14:textId="77777777" w:rsidR="000E3A6B" w:rsidRDefault="000E3A6B" w:rsidP="000E3A6B">
      <w:pPr>
        <w:pStyle w:val="Brdtextmedindrag"/>
      </w:pPr>
      <w:r>
        <w:t xml:space="preserve">Enligt </w:t>
      </w:r>
      <w:r w:rsidRPr="000B13CD">
        <w:rPr>
          <w:i/>
        </w:rPr>
        <w:t>punkt 5</w:t>
      </w:r>
      <w:r>
        <w:t xml:space="preserve"> ska information om mottagare eller kategorier av mottagare av personuppgifterna lämnas. Mottagare definieras i 1 kap. 6 §. Allmän information är till</w:t>
      </w:r>
      <w:r w:rsidRPr="0090216C">
        <w:t>räcklig, exempelvis till vilken typ a</w:t>
      </w:r>
      <w:r>
        <w:t>v myndighet som personuppgifterna har läm</w:t>
      </w:r>
      <w:r w:rsidRPr="0090216C">
        <w:t>nats eller ska lämnas. Det kan vara t.ex. a</w:t>
      </w:r>
      <w:r>
        <w:t>llmän domstol</w:t>
      </w:r>
      <w:r w:rsidRPr="0090216C">
        <w:t>. Om mottagarkategorin finns i ett tredjeland eller är en internationell organisation ska det anges.</w:t>
      </w:r>
    </w:p>
    <w:p w14:paraId="52DCAE38" w14:textId="77777777" w:rsidR="000E3A6B" w:rsidRDefault="000E3A6B" w:rsidP="000E3A6B">
      <w:pPr>
        <w:pStyle w:val="Brdtextmedindrag"/>
      </w:pPr>
      <w:r>
        <w:t xml:space="preserve">Enligt </w:t>
      </w:r>
      <w:r w:rsidRPr="0090216C">
        <w:rPr>
          <w:i/>
        </w:rPr>
        <w:t>punkt 6</w:t>
      </w:r>
      <w:r>
        <w:t xml:space="preserve"> ska information också lämnas om hur länge personupp-gifterna får behandlas. </w:t>
      </w:r>
      <w:r w:rsidRPr="0090216C">
        <w:t>Om det inte är</w:t>
      </w:r>
      <w:r>
        <w:t xml:space="preserve"> möjligt att ange hur länge upp</w:t>
      </w:r>
      <w:r w:rsidRPr="0090216C">
        <w:t>gifterna får behandlas i det enskilda fallet ska i stället kriterierna för att fastställa det anges. Det ka</w:t>
      </w:r>
      <w:r>
        <w:t>n vara upplysningar om vilka om</w:t>
      </w:r>
      <w:r w:rsidRPr="0090216C">
        <w:t>ständig</w:t>
      </w:r>
      <w:r>
        <w:softHyphen/>
      </w:r>
      <w:r w:rsidRPr="0090216C">
        <w:t>heter eller tidpunkter som styr hur länge uppgi</w:t>
      </w:r>
      <w:r>
        <w:t>fterna får behandlas, t.ex. ned</w:t>
      </w:r>
      <w:r w:rsidRPr="0090216C">
        <w:t>läggning av åtal eller när viss tid förflutit efter det att uppgif</w:t>
      </w:r>
      <w:r>
        <w:t>terna behandlades för första gången.</w:t>
      </w:r>
    </w:p>
    <w:p w14:paraId="771479B9" w14:textId="77777777" w:rsidR="000E3A6B" w:rsidRDefault="000E3A6B" w:rsidP="000E3A6B">
      <w:pPr>
        <w:pStyle w:val="Brdtextmedindrag"/>
      </w:pPr>
      <w:r>
        <w:t xml:space="preserve">I </w:t>
      </w:r>
      <w:r w:rsidRPr="0090216C">
        <w:rPr>
          <w:i/>
        </w:rPr>
        <w:t>punkt 7</w:t>
      </w:r>
      <w:r>
        <w:t xml:space="preserve"> föreskrivs att den personuppgiftsansvarige ska informera om rätten att begära rättelse, radering eller begränsning av behandlingen. </w:t>
      </w:r>
    </w:p>
    <w:p w14:paraId="678EB72D" w14:textId="77777777" w:rsidR="000E3A6B" w:rsidRDefault="000E3A6B" w:rsidP="000E3A6B">
      <w:pPr>
        <w:pStyle w:val="Brdtextmedindrag"/>
      </w:pPr>
      <w:r>
        <w:t xml:space="preserve">I </w:t>
      </w:r>
      <w:r w:rsidRPr="008B2685">
        <w:rPr>
          <w:i/>
        </w:rPr>
        <w:t>andra stycket</w:t>
      </w:r>
      <w:r>
        <w:t xml:space="preserve"> begränsas rätten att få del av personuppgifter. Om sökanden redan har tagit del av personuppgifterna behöver de inte lämnas ut till honom eller henne. Det har ingen betydelse på vilket sätt sökanden fått del av dem. Det kan t.ex. vara personuppgifter i handlingar som sökanden själv har skickat in till myndigheten eller som Säkerhetspolisen har expedierat till honom eller henne. Säkerhetspolisen måste emellertid tydligt ange vilka personuppgifter som behandlas och ge sökanden en förteckning över dem. Vidare har sökanden rätt att få del av personuppgifterna om han eller hon begär det. Om en begäran om information är orimlig eller uppenbart ogrundad får den avslås enligt 5 § första stycket.</w:t>
      </w:r>
    </w:p>
    <w:p w14:paraId="691614AF" w14:textId="77777777" w:rsidR="000E3A6B" w:rsidRDefault="000E3A6B" w:rsidP="000E3A6B">
      <w:pPr>
        <w:pStyle w:val="Brdtextmedindrag"/>
      </w:pPr>
      <w:r>
        <w:t>I 9 § föreskrivs att information enligt förevarande paragraf ska lämnas till den registrerade avgiftsfritt en gång per år och att utlämnande därutöver kan avgiftsbeläggas.</w:t>
      </w:r>
    </w:p>
    <w:p w14:paraId="0F246787" w14:textId="77777777" w:rsidR="000E3A6B" w:rsidRPr="001C101F" w:rsidRDefault="000E3A6B" w:rsidP="000E3A6B">
      <w:pPr>
        <w:pStyle w:val="Rubrik4utannumrering"/>
      </w:pPr>
      <w:r>
        <w:t>Begränsning av rätten till information</w:t>
      </w:r>
    </w:p>
    <w:p w14:paraId="02A45361" w14:textId="77777777" w:rsidR="000E3A6B" w:rsidRDefault="000E3A6B" w:rsidP="000E3A6B">
      <w:pPr>
        <w:pStyle w:val="Rubrik5utannumrering"/>
        <w:spacing w:before="0"/>
      </w:pPr>
      <w:r>
        <w:t>3 §</w:t>
      </w:r>
    </w:p>
    <w:p w14:paraId="751F5F97" w14:textId="77777777" w:rsidR="000E3A6B" w:rsidRPr="008032BB" w:rsidRDefault="000E3A6B" w:rsidP="000E3A6B">
      <w:pPr>
        <w:pStyle w:val="Brdtext"/>
      </w:pPr>
      <w:r>
        <w:t>Paragrafen</w:t>
      </w:r>
      <w:r w:rsidRPr="008032BB">
        <w:t xml:space="preserve"> gör undantag från </w:t>
      </w:r>
      <w:r>
        <w:t>Säkerhetspolisens informationsskyldig</w:t>
      </w:r>
      <w:r w:rsidRPr="008032BB">
        <w:t xml:space="preserve">het. </w:t>
      </w:r>
      <w:r>
        <w:t>Övervägandena finns i avsnitt 14.3.1.</w:t>
      </w:r>
      <w:r w:rsidRPr="008032BB">
        <w:t xml:space="preserve"> </w:t>
      </w:r>
    </w:p>
    <w:p w14:paraId="4FA31C44" w14:textId="77777777" w:rsidR="000E3A6B" w:rsidRDefault="000E3A6B" w:rsidP="000E3A6B">
      <w:pPr>
        <w:pStyle w:val="Brdtextmedindrag"/>
      </w:pPr>
      <w:r w:rsidRPr="008032BB">
        <w:t xml:space="preserve">Enligt </w:t>
      </w:r>
      <w:r w:rsidRPr="008032BB">
        <w:rPr>
          <w:i/>
        </w:rPr>
        <w:t>första stycket</w:t>
      </w:r>
      <w:r w:rsidRPr="008032BB">
        <w:t xml:space="preserve"> gäller </w:t>
      </w:r>
      <w:r>
        <w:t>Säkerhetspolisens</w:t>
      </w:r>
      <w:r w:rsidRPr="008032BB">
        <w:t xml:space="preserve"> skyldighet att lämna personrelaterad information enligt 2</w:t>
      </w:r>
      <w:r>
        <w:t> § inte i den utsträck</w:t>
      </w:r>
      <w:r w:rsidRPr="008032BB">
        <w:t>ning det är särskilt föresk</w:t>
      </w:r>
      <w:r>
        <w:t>rivet i lag eller annan författ</w:t>
      </w:r>
      <w:r w:rsidRPr="008032BB">
        <w:t>ning eller annars framgår av beslut som har meddelats med</w:t>
      </w:r>
      <w:r>
        <w:t xml:space="preserve"> stöd av författning att uppgif</w:t>
      </w:r>
      <w:r w:rsidRPr="008032BB">
        <w:t xml:space="preserve">terna inte får lämnas ut. Regleringen innebär att </w:t>
      </w:r>
      <w:r>
        <w:t>Säkerhetspolisen får begränsa eller utelämna infor</w:t>
      </w:r>
      <w:r w:rsidRPr="008032BB">
        <w:t>matio</w:t>
      </w:r>
      <w:r>
        <w:t>nen. Det är främst sekretess och tystnadsplikt enligt offent</w:t>
      </w:r>
      <w:r w:rsidRPr="008032BB">
        <w:t>lighets- och sekretesslagen (2009:400</w:t>
      </w:r>
      <w:r>
        <w:t>) som avses. Även andra be</w:t>
      </w:r>
      <w:r w:rsidRPr="008032BB">
        <w:t>stämmelser om tystnadsplikt och bestämmelser som begränsar möjligheten att använda</w:t>
      </w:r>
      <w:r>
        <w:t xml:space="preserve"> uppgifter som Säkerhetspolisen</w:t>
      </w:r>
      <w:r w:rsidRPr="008032BB">
        <w:t xml:space="preserve"> har fått från en myndighet i en annan</w:t>
      </w:r>
      <w:r>
        <w:t xml:space="preserve"> stat kan begränsa informations</w:t>
      </w:r>
      <w:r w:rsidRPr="008032BB">
        <w:t>skyldigheten. Undantaget från informationsskyldigheten gäller även vid beslut som har meddelats med stöd av författning, t.ex. beslut om förbehåll enligt 10</w:t>
      </w:r>
      <w:r>
        <w:t> kap. 14 </w:t>
      </w:r>
      <w:r w:rsidRPr="008032BB">
        <w:t>§ offe</w:t>
      </w:r>
      <w:r>
        <w:t>ntlighets- och sekretesslagen</w:t>
      </w:r>
      <w:r w:rsidRPr="008032BB">
        <w:t>.</w:t>
      </w:r>
    </w:p>
    <w:p w14:paraId="3F804993" w14:textId="77777777" w:rsidR="000E3A6B" w:rsidRDefault="000E3A6B" w:rsidP="000E3A6B">
      <w:pPr>
        <w:pStyle w:val="Brdtextmedindrag"/>
      </w:pPr>
      <w:r>
        <w:t>Säkerhetspolisen</w:t>
      </w:r>
      <w:r w:rsidRPr="00FA6638">
        <w:t xml:space="preserve"> är enligt </w:t>
      </w:r>
      <w:r w:rsidRPr="00FA6638">
        <w:rPr>
          <w:i/>
        </w:rPr>
        <w:t>andra stycket</w:t>
      </w:r>
      <w:r w:rsidRPr="00FA6638">
        <w:t xml:space="preserve"> inte heller skyldig att lämna ut skälen för besl</w:t>
      </w:r>
      <w:r>
        <w:t>ut enligt första stycket eller skälen för be</w:t>
      </w:r>
      <w:r w:rsidRPr="00FA6638">
        <w:t>slut i fråga om rättelse, radering eller begränsning av behandlingen</w:t>
      </w:r>
      <w:r>
        <w:t>,</w:t>
      </w:r>
      <w:r w:rsidRPr="00FA6638">
        <w:t xml:space="preserve"> om motiveringen skulle riskera att skada något av de intressen </w:t>
      </w:r>
      <w:r>
        <w:t>som sekretessen eller tystnadsplikten avser att skydda</w:t>
      </w:r>
      <w:r w:rsidRPr="00FA6638">
        <w:t>.</w:t>
      </w:r>
    </w:p>
    <w:p w14:paraId="37936352" w14:textId="77777777" w:rsidR="000E3A6B" w:rsidRDefault="000E3A6B" w:rsidP="000E3A6B">
      <w:pPr>
        <w:pStyle w:val="Rubrik5utannumrering"/>
      </w:pPr>
      <w:r>
        <w:t>4 §</w:t>
      </w:r>
    </w:p>
    <w:p w14:paraId="2C560F3E" w14:textId="77777777" w:rsidR="000E3A6B" w:rsidRPr="007835EB" w:rsidRDefault="000E3A6B" w:rsidP="000E3A6B">
      <w:pPr>
        <w:pStyle w:val="Brdtext"/>
      </w:pPr>
      <w:r>
        <w:t xml:space="preserve">Paragrafen </w:t>
      </w:r>
      <w:r w:rsidRPr="007835EB">
        <w:t xml:space="preserve">föreskriver undantag från informationsskyldigheten i </w:t>
      </w:r>
      <w:r>
        <w:t>2 </w:t>
      </w:r>
      <w:r w:rsidRPr="007835EB">
        <w:t>§ för personupp</w:t>
      </w:r>
      <w:r>
        <w:t>gifter i viss typ av text. Övervägandena</w:t>
      </w:r>
      <w:r w:rsidRPr="005D5BB5">
        <w:t xml:space="preserve"> </w:t>
      </w:r>
      <w:r>
        <w:t xml:space="preserve">finns </w:t>
      </w:r>
      <w:r w:rsidRPr="005D5BB5">
        <w:t xml:space="preserve">i </w:t>
      </w:r>
      <w:r w:rsidRPr="0001177E">
        <w:t>avsnitt 14</w:t>
      </w:r>
      <w:r>
        <w:t>.3.2.</w:t>
      </w:r>
    </w:p>
    <w:p w14:paraId="7C9377D0" w14:textId="32110F34" w:rsidR="000E3A6B" w:rsidRPr="007835EB" w:rsidRDefault="000E3A6B" w:rsidP="000E3A6B">
      <w:pPr>
        <w:pStyle w:val="Brdtextmedindrag"/>
      </w:pPr>
      <w:r>
        <w:t>Säkerhetspolisens</w:t>
      </w:r>
      <w:r w:rsidRPr="007835EB">
        <w:t xml:space="preserve"> </w:t>
      </w:r>
      <w:r>
        <w:t>skyldighet att lämna personrela</w:t>
      </w:r>
      <w:r w:rsidRPr="007835EB">
        <w:t xml:space="preserve">terad information enligt </w:t>
      </w:r>
      <w:r>
        <w:t>2 </w:t>
      </w:r>
      <w:r w:rsidRPr="007835EB">
        <w:t xml:space="preserve">§ gäller enligt </w:t>
      </w:r>
      <w:r w:rsidRPr="007835EB">
        <w:rPr>
          <w:i/>
        </w:rPr>
        <w:t>första stycket</w:t>
      </w:r>
      <w:r>
        <w:t xml:space="preserve"> inte för per</w:t>
      </w:r>
      <w:r w:rsidRPr="007835EB">
        <w:t>sonuppgifter i löpande text som inte fått sin slutliga utformning när begäran gjordes eller text som utgör minnesanteckningar eller liknande. Med löpande text avses i</w:t>
      </w:r>
      <w:r>
        <w:t>nformation som inte har struktu</w:t>
      </w:r>
      <w:r w:rsidRPr="007835EB">
        <w:t>rer</w:t>
      </w:r>
      <w:r>
        <w:t>ats så att sökning av personupp</w:t>
      </w:r>
      <w:r w:rsidRPr="007835EB">
        <w:t>gif</w:t>
      </w:r>
      <w:r>
        <w:t>ter underlättas. Bild- och ljud</w:t>
      </w:r>
      <w:r w:rsidRPr="007835EB">
        <w:t>upptagningar omfattas inte av undantaget eftersom det bara gäller text. Med text som inte fått sin slutliga utformning avses koncept eller utkast till protokol</w:t>
      </w:r>
      <w:r>
        <w:t>l, skrivelser, beslut eller lik</w:t>
      </w:r>
      <w:r w:rsidRPr="007835EB">
        <w:t>nande. Löpande text som är avsedd att tidvis ändras eller kompletteras och därför aldrig får någon slutlig utf</w:t>
      </w:r>
      <w:r>
        <w:t>ormning omfattas inte. Det sist</w:t>
      </w:r>
      <w:r w:rsidRPr="007835EB">
        <w:t>nämnda kan t.ex. vara diarier, journaler, register eller förteckningar som förs löpande. Med minnesanteckning avses anteckningar so</w:t>
      </w:r>
      <w:r>
        <w:t>m utgör hjälpmedel för handlägg</w:t>
      </w:r>
      <w:r w:rsidRPr="007835EB">
        <w:t>ningen,</w:t>
      </w:r>
      <w:r>
        <w:t xml:space="preserve"> t.ex. promemorior och andra an</w:t>
      </w:r>
      <w:r w:rsidRPr="007835EB">
        <w:t>teckningar eller upptagningar som</w:t>
      </w:r>
      <w:r>
        <w:t xml:space="preserve"> har skapats bara för att förbe</w:t>
      </w:r>
      <w:r w:rsidRPr="007835EB">
        <w:t>reda ett ärende för avgörande och som inte har tillfört ärendet något i sak.</w:t>
      </w:r>
    </w:p>
    <w:p w14:paraId="406872E7" w14:textId="77777777" w:rsidR="000E3A6B" w:rsidRPr="007835EB" w:rsidRDefault="000E3A6B" w:rsidP="000E3A6B">
      <w:pPr>
        <w:pStyle w:val="Brdtextmedindrag"/>
      </w:pPr>
      <w:r w:rsidRPr="007835EB">
        <w:t xml:space="preserve">Av </w:t>
      </w:r>
      <w:r w:rsidRPr="00076C0D">
        <w:rPr>
          <w:i/>
        </w:rPr>
        <w:t>andra stycket</w:t>
      </w:r>
      <w:r w:rsidRPr="007835EB">
        <w:t xml:space="preserve"> framgår att undantaget från informationsskyldigheten inte gäller under vissa förhållanden. Sökanden har då rätt att få del av personuppgifter även i löpande text</w:t>
      </w:r>
      <w:r w:rsidRPr="0001177E">
        <w:t xml:space="preserve"> som inte fått sin slutliga utformning</w:t>
      </w:r>
      <w:r w:rsidRPr="007835EB">
        <w:t xml:space="preserve"> eller i minnesanteckningar och liknande. </w:t>
      </w:r>
    </w:p>
    <w:p w14:paraId="020CEA01" w14:textId="73D902C4" w:rsidR="000E3A6B" w:rsidRPr="007835EB" w:rsidRDefault="000E3A6B" w:rsidP="000E3A6B">
      <w:pPr>
        <w:pStyle w:val="Brdtextmedindrag"/>
      </w:pPr>
      <w:r w:rsidRPr="007835EB">
        <w:t xml:space="preserve">Enligt </w:t>
      </w:r>
      <w:r w:rsidRPr="00076C0D">
        <w:rPr>
          <w:i/>
        </w:rPr>
        <w:t>punkt 1</w:t>
      </w:r>
      <w:r w:rsidRPr="007835EB">
        <w:t xml:space="preserve"> gäller undantaget inte om personuppgifterna har lämnats ut till tredje man, med undantag för en myndighet som med stöd av författning utövar tillsyn, kontroll eller revi</w:t>
      </w:r>
      <w:r>
        <w:t>sion. Tredje man definieras i 1 kap. 5 </w:t>
      </w:r>
      <w:r w:rsidRPr="007835EB">
        <w:t>§. Det är den version av uppgift</w:t>
      </w:r>
      <w:r>
        <w:t>erna i t.ex. utkastet som lämna</w:t>
      </w:r>
      <w:r w:rsidRPr="007835EB">
        <w:t>des till tredje man som informationsskyldigheten omfattar, även om utkastet därefter har ändrats.</w:t>
      </w:r>
    </w:p>
    <w:p w14:paraId="4479D2EC" w14:textId="77777777" w:rsidR="000E3A6B" w:rsidRDefault="000E3A6B" w:rsidP="000E3A6B">
      <w:pPr>
        <w:pStyle w:val="Brdtextmedindrag"/>
      </w:pPr>
      <w:r w:rsidRPr="007835EB">
        <w:t xml:space="preserve">Enligt </w:t>
      </w:r>
      <w:r w:rsidRPr="00076C0D">
        <w:rPr>
          <w:i/>
        </w:rPr>
        <w:t>punkt 2</w:t>
      </w:r>
      <w:r w:rsidRPr="007835EB">
        <w:t xml:space="preserve"> gäller undantaget inte om personuppgifterna behandlas enbart för vetenskapliga, statistiska eller historiska ändamål. Om ett utkast eller en minnesanteckni</w:t>
      </w:r>
      <w:r>
        <w:t>ng endast används vid statistik</w:t>
      </w:r>
      <w:r w:rsidRPr="007835EB">
        <w:t>produktion eller för vetenskapliga eller historiska ändamål inom lagens tillämp</w:t>
      </w:r>
      <w:r>
        <w:t>ningsområde ska allt</w:t>
      </w:r>
      <w:r w:rsidRPr="007835EB">
        <w:t xml:space="preserve">så information om behandlingen av personuppgifterna lämnas ut. </w:t>
      </w:r>
    </w:p>
    <w:p w14:paraId="109D882C" w14:textId="77777777" w:rsidR="000E3A6B" w:rsidRPr="007835EB" w:rsidRDefault="000E3A6B" w:rsidP="000E3A6B">
      <w:pPr>
        <w:pStyle w:val="Brdtextmedindrag"/>
      </w:pPr>
      <w:r w:rsidRPr="007835EB">
        <w:t xml:space="preserve">I </w:t>
      </w:r>
      <w:r w:rsidRPr="00076C0D">
        <w:rPr>
          <w:i/>
        </w:rPr>
        <w:t>punkt 3</w:t>
      </w:r>
      <w:r w:rsidRPr="007835EB">
        <w:t xml:space="preserve"> anges att undantaget inte heller gäller för personuppgifter som har behandlats under längre tid än ett år i löpande </w:t>
      </w:r>
      <w:r>
        <w:t>text som inte har fått sin slut</w:t>
      </w:r>
      <w:r w:rsidRPr="007835EB">
        <w:t>liga utformning.</w:t>
      </w:r>
    </w:p>
    <w:p w14:paraId="067DC1B3" w14:textId="77777777" w:rsidR="000E3A6B" w:rsidRDefault="000E3A6B" w:rsidP="000E3A6B">
      <w:pPr>
        <w:pStyle w:val="Brdtextmedindrag"/>
      </w:pPr>
      <w:r w:rsidRPr="007835EB">
        <w:t>Det är tidpunkten för beg</w:t>
      </w:r>
      <w:r>
        <w:t>äran som är avgörande för bedöm</w:t>
      </w:r>
      <w:r w:rsidRPr="007835EB">
        <w:t>ningen av om något av undantagen gäller. Både ett</w:t>
      </w:r>
      <w:r>
        <w:t>årsfristen och frågan om uppgif</w:t>
      </w:r>
      <w:r w:rsidRPr="007835EB">
        <w:t>terna har lämnats ut till tredje man eller behandlas för vetenskapliga, statistiska eller historiska ändamål ska bedömas i förhållande till när begäran om information gjordes (jfr prop. 1997/98:44 s. 83 f.).</w:t>
      </w:r>
    </w:p>
    <w:p w14:paraId="217CAEF8" w14:textId="77777777" w:rsidR="000E3A6B" w:rsidRDefault="000E3A6B" w:rsidP="000E3A6B">
      <w:pPr>
        <w:pStyle w:val="Rubrik5utannumrering"/>
      </w:pPr>
      <w:r>
        <w:t>5 §</w:t>
      </w:r>
    </w:p>
    <w:p w14:paraId="475129C0" w14:textId="77777777" w:rsidR="000E3A6B" w:rsidRPr="0061208A" w:rsidRDefault="000E3A6B" w:rsidP="000E3A6B">
      <w:pPr>
        <w:pStyle w:val="Brdtext"/>
      </w:pPr>
      <w:r w:rsidRPr="0061208A">
        <w:t>P</w:t>
      </w:r>
      <w:r>
        <w:t>aragrafen föreskriver att infor</w:t>
      </w:r>
      <w:r w:rsidRPr="0061208A">
        <w:t xml:space="preserve">mation enligt </w:t>
      </w:r>
      <w:r>
        <w:t>2 </w:t>
      </w:r>
      <w:r w:rsidRPr="0061208A">
        <w:t>§ inte behöver lämnas om begäran är orimlig eller uppenbart ogrundad.</w:t>
      </w:r>
      <w:r w:rsidRPr="0035479C">
        <w:t xml:space="preserve"> </w:t>
      </w:r>
      <w:r>
        <w:t>Övervägandena finns</w:t>
      </w:r>
      <w:r w:rsidRPr="00333A47">
        <w:t xml:space="preserve"> i </w:t>
      </w:r>
      <w:r w:rsidRPr="0035479C">
        <w:t>avsnitt 14</w:t>
      </w:r>
      <w:r>
        <w:t>.3.3</w:t>
      </w:r>
      <w:r w:rsidRPr="0061208A">
        <w:t>.</w:t>
      </w:r>
    </w:p>
    <w:p w14:paraId="0FBB736F" w14:textId="77777777" w:rsidR="000E3A6B" w:rsidRPr="0061208A" w:rsidRDefault="000E3A6B" w:rsidP="000E3A6B">
      <w:pPr>
        <w:pStyle w:val="Brdtextmedindrag"/>
      </w:pPr>
      <w:r w:rsidRPr="0061208A">
        <w:t xml:space="preserve">I </w:t>
      </w:r>
      <w:r w:rsidRPr="0061208A">
        <w:rPr>
          <w:i/>
        </w:rPr>
        <w:t>första stycket</w:t>
      </w:r>
      <w:r w:rsidRPr="0061208A">
        <w:t xml:space="preserve"> föreskrivs att </w:t>
      </w:r>
      <w:r>
        <w:t>Säkerhetspolisen får av</w:t>
      </w:r>
      <w:r w:rsidRPr="0061208A">
        <w:t>slå en begäran att få informati</w:t>
      </w:r>
      <w:r>
        <w:t>on om behandlingen av personupp</w:t>
      </w:r>
      <w:r w:rsidRPr="0061208A">
        <w:t>gifter och få del av dem om begäran är orimlig eller uppenbart ogrundad. En begäran kan vara orimlig t.ex. om den upprepas ofta. En begäran kan också vara orimlig om den är så oprecis att det skul</w:t>
      </w:r>
      <w:r>
        <w:t>le vara närmast omöjligt att be</w:t>
      </w:r>
      <w:r w:rsidRPr="0061208A">
        <w:t>svara den, t.ex. om den rör hela verksamhet</w:t>
      </w:r>
      <w:r>
        <w:t>en. Normalt bör i sådana fall begä</w:t>
      </w:r>
      <w:r w:rsidRPr="0061208A">
        <w:t>ran kunna preciseras till viss verksamhet, visst ärende eller någon annan liknande avgränsning. En b</w:t>
      </w:r>
      <w:r>
        <w:t>egäran kan vara uppenbart ogrun</w:t>
      </w:r>
      <w:r w:rsidRPr="0061208A">
        <w:t>dad t.ex. om sökanden m</w:t>
      </w:r>
      <w:r>
        <w:t>issbrukar sin rätt till information genom att exem</w:t>
      </w:r>
      <w:r w:rsidRPr="0061208A">
        <w:t xml:space="preserve">pelvis lämna felaktiga eller missvisande uppgifter i sin begäran. </w:t>
      </w:r>
      <w:r>
        <w:t>Säkerhetspolisen</w:t>
      </w:r>
      <w:r w:rsidRPr="0061208A">
        <w:t xml:space="preserve"> har bevisbördan för att en begäran är orimlig eller uppenbart ogrundad.</w:t>
      </w:r>
    </w:p>
    <w:p w14:paraId="25482425" w14:textId="77777777" w:rsidR="000E3A6B" w:rsidRDefault="000E3A6B" w:rsidP="000E3A6B">
      <w:pPr>
        <w:pStyle w:val="Brdtextmedindrag"/>
      </w:pPr>
      <w:r w:rsidRPr="0061208A">
        <w:t xml:space="preserve">I </w:t>
      </w:r>
      <w:r w:rsidRPr="0061208A">
        <w:rPr>
          <w:i/>
        </w:rPr>
        <w:t>andra stycket</w:t>
      </w:r>
      <w:r w:rsidRPr="0061208A">
        <w:t xml:space="preserve"> upplyses att </w:t>
      </w:r>
      <w:r>
        <w:t>Säkerhetspolisen,</w:t>
      </w:r>
      <w:r w:rsidRPr="0061208A">
        <w:t xml:space="preserve"> med stöd av </w:t>
      </w:r>
      <w:r>
        <w:t>9 </w:t>
      </w:r>
      <w:r w:rsidRPr="0061208A">
        <w:t>§ andra stycket</w:t>
      </w:r>
      <w:r>
        <w:t>,</w:t>
      </w:r>
      <w:r w:rsidRPr="0061208A">
        <w:t xml:space="preserve"> i vissa fall får ta ut avgift i stället för att avslå begäran.</w:t>
      </w:r>
    </w:p>
    <w:p w14:paraId="5B9F6978" w14:textId="77777777" w:rsidR="000E3A6B" w:rsidRDefault="000E3A6B" w:rsidP="000E3A6B">
      <w:pPr>
        <w:pStyle w:val="Rubrik4utannumrering"/>
      </w:pPr>
      <w:r>
        <w:t>Rätten till rättelse, radering och begränsning av behandlingen</w:t>
      </w:r>
    </w:p>
    <w:p w14:paraId="0D9E0C1F" w14:textId="77777777" w:rsidR="000E3A6B" w:rsidRDefault="000E3A6B" w:rsidP="000E3A6B">
      <w:pPr>
        <w:pStyle w:val="Rubrik5utannumrering"/>
        <w:spacing w:before="0"/>
      </w:pPr>
      <w:r>
        <w:t>6 §</w:t>
      </w:r>
    </w:p>
    <w:p w14:paraId="0343A77B" w14:textId="77777777" w:rsidR="000E3A6B" w:rsidRDefault="000E3A6B" w:rsidP="000E3A6B">
      <w:pPr>
        <w:pStyle w:val="Brdtext"/>
      </w:pPr>
      <w:r>
        <w:t xml:space="preserve">Paragrafen reglerar den enskildes rätt att begära rättelse eller komplettering av felaktiga eller ofullständiga personuppgifter och begränsning av behandlingen av personuppgifterna. Övervägandena finns i </w:t>
      </w:r>
      <w:r w:rsidRPr="00262B62">
        <w:t>avsnitt 14</w:t>
      </w:r>
      <w:r>
        <w:t>.4.1 och 14.4.3. I 2 kap. 13 § regleras Säkerhets</w:t>
      </w:r>
      <w:r>
        <w:softHyphen/>
        <w:t>polisens skyldighet att på eget initiativ rätta felaktiga eller ofullständiga personuppgifter och uppdatera inaktuella personuppgifter.</w:t>
      </w:r>
    </w:p>
    <w:p w14:paraId="557CBF39" w14:textId="77777777" w:rsidR="000E3A6B" w:rsidRDefault="000E3A6B" w:rsidP="000E3A6B">
      <w:pPr>
        <w:pStyle w:val="Brdtextmedindrag"/>
      </w:pPr>
      <w:r>
        <w:t xml:space="preserve">Enligt </w:t>
      </w:r>
      <w:r w:rsidRPr="00306788">
        <w:rPr>
          <w:i/>
        </w:rPr>
        <w:t>första stycket</w:t>
      </w:r>
      <w:r>
        <w:t xml:space="preserve"> ska Säkerhetspolisen på begäran av den registrerade rätta eller komplettera personuppgifter som rör honom eller henne, om de är felaktiga eller ofullständiga med hänsyn till ändamålet med behandlingen. Vårdnadshavare och andra ställföreträdare kan begära rättelse eller komplettering åt en registrerad som inte själv har rätt att göra det. I kommentaren till 2 kap. 7 § framgår vad som avses med att en personuppgift är korrekt och vilka bedömningar som ska göras.</w:t>
      </w:r>
    </w:p>
    <w:p w14:paraId="2DC0C7A0" w14:textId="77777777" w:rsidR="000E3A6B" w:rsidRDefault="000E3A6B" w:rsidP="000E3A6B">
      <w:pPr>
        <w:pStyle w:val="Brdtextmedindrag"/>
      </w:pPr>
      <w:r>
        <w:t>Rättelse eller komplettering ska göras utan onödigt dröjsmål. Det innebär att Säkerhetspolisen skyndsamt ska utreda frågan och, om det finns skäl för det, så fort som möjligt genomföra åtgärden.</w:t>
      </w:r>
    </w:p>
    <w:p w14:paraId="57B70E67" w14:textId="77777777" w:rsidR="000E3A6B" w:rsidRDefault="000E3A6B" w:rsidP="000E3A6B">
      <w:pPr>
        <w:pStyle w:val="Brdtextmedindrag"/>
      </w:pPr>
      <w:r>
        <w:t xml:space="preserve">Säkerhetspolisen ska enligt </w:t>
      </w:r>
      <w:r w:rsidRPr="00306788">
        <w:rPr>
          <w:i/>
        </w:rPr>
        <w:t>andra stycket</w:t>
      </w:r>
      <w:r>
        <w:t xml:space="preserve"> begränsa behandlingen av personuppgifter som rör den registrerade om han eller hon ifrågasätter att de är korrekta. Den registrerade kan ha en annan uppfattning än Säkerhetspolisen om huruvida en personuppgift är korrekt. Om korrektheten ifrågasätts är myndigheten skyldig att försöka klarlägga hur det förhåller sig. Om Säkerhetspolisens utredning om den omstridda personuppgiften inte kan slutföras inom den tid som en personuppgift ska rättas eller kompletteras, ska behandlingen begränsas under utrednings</w:t>
      </w:r>
      <w:r>
        <w:softHyphen/>
        <w:t>tiden.</w:t>
      </w:r>
    </w:p>
    <w:p w14:paraId="24B077FC" w14:textId="77777777" w:rsidR="000E3A6B" w:rsidRPr="00BF592A" w:rsidRDefault="000E3A6B" w:rsidP="000E3A6B">
      <w:pPr>
        <w:pStyle w:val="Brdtextmedindrag"/>
      </w:pPr>
      <w:r>
        <w:t>Har behandlingen av en personuppgift begränsats får uppgiften som utgångspunkt inte längre behandlas av vare sig Säkerhetspolisen, ett personuppgiftsbiträde eller någon annan, utom för de ändamål för vilka behandlingen begränsades. Uppgiften får dock lämnas ut med stöd av 2 kap. tryckfrihetsförordningen. Säkerhetspolisen ska vidta åtgärder som visar att behandlingen av personuppgiften har begränsats. En sådan åtgärd kan vara att föra över uppgiften från det datasystem där den behandlas, t.ex. myndighetens verksamhetssystem, till ett arkivsystem. Andra åtgärder kan vara att göra personuppgiften oåtkomlig genom en teknisk begränsning eller annan inskränkning av tillgången till uppgiften. När utredningen om personuppgiften är avslutad ska begränsningen av behandlingen upphöra. Då ska personuppgiften antingen rättas eller fortsätta att behandlas som tidigare.</w:t>
      </w:r>
    </w:p>
    <w:p w14:paraId="20F7CDF9" w14:textId="77777777" w:rsidR="000E3A6B" w:rsidRDefault="000E3A6B" w:rsidP="000E3A6B">
      <w:pPr>
        <w:pStyle w:val="Rubrik5utannumrering"/>
      </w:pPr>
      <w:r>
        <w:t>7 §</w:t>
      </w:r>
    </w:p>
    <w:p w14:paraId="5DA5919D" w14:textId="77777777" w:rsidR="000E3A6B" w:rsidRDefault="000E3A6B" w:rsidP="000E3A6B">
      <w:pPr>
        <w:pStyle w:val="Brdtext"/>
      </w:pPr>
      <w:r>
        <w:t xml:space="preserve">Paragrafen reglerar den enskildes rätt att vid otillåten behandling av personuppgifter begära radering eller, om personuppgifterna behöver finnas kvar av bevisskäl, begränsning av behandlingen. Övervägandena finns i </w:t>
      </w:r>
      <w:r w:rsidRPr="00CB0F47">
        <w:t>avsnitt 14</w:t>
      </w:r>
      <w:r>
        <w:t>.4.2 och 14.4.3. I 2 kap. 14 § regleras Säkerhetspolisen skyldighet att på eget initiativ radera eller begränsa behandlingen av personuppgifter som behandlas på otillåtet sätt.</w:t>
      </w:r>
    </w:p>
    <w:p w14:paraId="33D00ACE" w14:textId="6F7BD1EF" w:rsidR="000E3A6B" w:rsidRDefault="000E3A6B" w:rsidP="000E3A6B">
      <w:pPr>
        <w:pStyle w:val="Brdtextmedindrag"/>
      </w:pPr>
      <w:r>
        <w:t xml:space="preserve">Enligt </w:t>
      </w:r>
      <w:r w:rsidRPr="00CB31CD">
        <w:rPr>
          <w:i/>
        </w:rPr>
        <w:t>första stycket</w:t>
      </w:r>
      <w:r>
        <w:t xml:space="preserve"> ska Säkerhetspolisen på begäran av den registrerade radera personuppgifter som rör honom eller henne, om de behandlas i strid med någon av 2 kap. 1–6, 8–10 eller 12 §§, 4 kap. 1 § första stycket eller någon av 2–4 eller 7–10 §§, eller om det krävs för att Säkerhetspolisen ska utföra en rättslig förpliktelse. Vårdnadshavare och andra ställföreträdare kan begära radering för en registrerad som inte har rätt att själv göra det.</w:t>
      </w:r>
    </w:p>
    <w:p w14:paraId="4F3B4159" w14:textId="77777777" w:rsidR="000E3A6B" w:rsidRDefault="000E3A6B" w:rsidP="000E3A6B">
      <w:pPr>
        <w:pStyle w:val="Brdtextmedindrag"/>
      </w:pPr>
      <w:r>
        <w:t>Om personuppgifter behandlas i strid med någon av de bestämmelser som räknas upp i paragrafen ska de på begäran av den registrerade raderas. Med radering avses att personuppgifter tas bort från informations</w:t>
      </w:r>
      <w:r>
        <w:softHyphen/>
        <w:t>samlingar på ett sådant sätt att de inte längre kan återskapas. I de aktuella bestämmelserna föreskrivs bl.a. att personuppgifter ska vara adekvata och relevanta, att inte fler personuppgifter än nödvändigt får behandlas och att de bara får behandlas om det finns en rättslig grund och för särskilt angivna ändamål. Där regleras också behandling av känsliga personuppgifter och hur länge personuppgifter får behandlas. Frågan om en personuppgift ska raderas ska bedömas mot bakgrund av kraven i dessa bestämmelser.</w:t>
      </w:r>
    </w:p>
    <w:p w14:paraId="2F46DC3C" w14:textId="77777777" w:rsidR="000E3A6B" w:rsidRDefault="000E3A6B" w:rsidP="000E3A6B">
      <w:pPr>
        <w:pStyle w:val="Brdtextmedindrag"/>
      </w:pPr>
      <w:r>
        <w:t>Personuppgifter ska också raderas på begäran av den registrerade om det krävs för att Säkerhetspolisen ska utföra en rättslig förpliktelse. Rättslig förpliktelse kan avse en skyldighet som rör hur personuppgifter får behandlas enligt denna lag eller annan författning, t.ex. lagen (1998:621) om misstankeregister.</w:t>
      </w:r>
    </w:p>
    <w:p w14:paraId="4C7BA8A9" w14:textId="77777777" w:rsidR="000E3A6B" w:rsidRDefault="000E3A6B" w:rsidP="000E3A6B">
      <w:pPr>
        <w:pStyle w:val="Brdtextmedindrag"/>
      </w:pPr>
      <w:r>
        <w:t>Utrymmet för att radera uppgifter i allmänna handlingar begränsas av arkivlagstiftningen genom att det krävs författningsstöd för gallring.</w:t>
      </w:r>
    </w:p>
    <w:p w14:paraId="3F024472" w14:textId="77777777" w:rsidR="000E3A6B" w:rsidRDefault="000E3A6B" w:rsidP="000E3A6B">
      <w:pPr>
        <w:pStyle w:val="Brdtextmedindrag"/>
      </w:pPr>
      <w:r>
        <w:t>Radering ska göras utan onödigt dröjsmål. Det innebär att Säkerhetspolisen skyndsamt ska utreda frågan och, om det finns skäl för det, så fort som möjligt radera uppgiften.</w:t>
      </w:r>
    </w:p>
    <w:p w14:paraId="55089637" w14:textId="77777777" w:rsidR="000E3A6B" w:rsidRDefault="000E3A6B" w:rsidP="000E3A6B">
      <w:pPr>
        <w:pStyle w:val="Brdtextmedindrag"/>
      </w:pPr>
      <w:r>
        <w:t xml:space="preserve">Om förutsättningarna för att radera personuppgifterna är uppfyllda, men uppgifterna behöver finnas kvar av bevisskäl, ska Säkerhetspolisen enligt </w:t>
      </w:r>
      <w:r w:rsidRPr="00CB31CD">
        <w:rPr>
          <w:i/>
        </w:rPr>
        <w:t>andra stycket</w:t>
      </w:r>
      <w:r>
        <w:t xml:space="preserve"> på begäran av den registrerade i stället begränsa behandlingen av uppgifterna.</w:t>
      </w:r>
    </w:p>
    <w:p w14:paraId="45779CCA" w14:textId="77777777" w:rsidR="000E3A6B" w:rsidRDefault="000E3A6B" w:rsidP="000E3A6B">
      <w:pPr>
        <w:pStyle w:val="Brdtextmedindrag"/>
      </w:pPr>
      <w:r>
        <w:t>En begränsning kan bara göras i de fall där personuppgifterna behandlas otillåtet, eftersom det endast är då som radering kan komma i fråga. För att personuppgifterna inte ska raderas ska de behövas som bevisning, t.ex. i en rättsprocess angående otillåten personuppgifts</w:t>
      </w:r>
      <w:r>
        <w:softHyphen/>
        <w:t>behandling. Däremot är det inte tillåtet att ha kvar personuppgifter som ska raderas i syfte att använda dem t.ex. för brottsbekämpning.</w:t>
      </w:r>
    </w:p>
    <w:p w14:paraId="18C6BEF0" w14:textId="77777777" w:rsidR="000E3A6B" w:rsidRDefault="000E3A6B" w:rsidP="000E3A6B">
      <w:pPr>
        <w:pStyle w:val="Brdtextmedindrag"/>
      </w:pPr>
      <w:r>
        <w:t>Begränsning av behandlingen är inte en permanent åtgärd. När personuppgifterna inte längre behöver finnas kvar av bevisskäl, t.ex. för att domen eller beslutet i skadeståndsmålet har fått laga kraft, ska begränsningen upphöra och personuppgifterna raderas.</w:t>
      </w:r>
    </w:p>
    <w:p w14:paraId="1B97B097" w14:textId="77777777" w:rsidR="000E3A6B" w:rsidRPr="00644B19" w:rsidRDefault="000E3A6B" w:rsidP="000E3A6B">
      <w:pPr>
        <w:pStyle w:val="Brdtextmedindrag"/>
      </w:pPr>
      <w:r>
        <w:t>Behandlingen ska begränsas utan onödigt dröjsmål. Hur det kan göras utvecklas i kommentaren till 6 §.</w:t>
      </w:r>
    </w:p>
    <w:p w14:paraId="255E5B90" w14:textId="77777777" w:rsidR="000E3A6B" w:rsidRDefault="000E3A6B" w:rsidP="000E3A6B">
      <w:pPr>
        <w:pStyle w:val="Rubrik5utannumrering"/>
      </w:pPr>
      <w:r>
        <w:t>8 §</w:t>
      </w:r>
    </w:p>
    <w:p w14:paraId="2FEB5A76" w14:textId="77777777" w:rsidR="000E3A6B" w:rsidRDefault="000E3A6B" w:rsidP="000E3A6B">
      <w:pPr>
        <w:pStyle w:val="Brdtext"/>
      </w:pPr>
      <w:r>
        <w:t xml:space="preserve">Enligt paragrafen avgör Säkerhetspolisen vilken åtgärd som ska vidtas med anledning av en begäran om rättelse, radering eller begränsning av behandlingen. Övervägandena finns i </w:t>
      </w:r>
      <w:r w:rsidRPr="00CC3ADF">
        <w:t>avsnitt 14</w:t>
      </w:r>
      <w:r>
        <w:t>.4.4.</w:t>
      </w:r>
    </w:p>
    <w:p w14:paraId="72FA2EB7" w14:textId="77777777" w:rsidR="000E3A6B" w:rsidRDefault="000E3A6B" w:rsidP="000E3A6B">
      <w:pPr>
        <w:pStyle w:val="Brdtextmedindrag"/>
      </w:pPr>
      <w:r>
        <w:t>Paragrafen innebär att Säkerhetspolisen – med beaktande av vilken åtgärd som är lagligen möjlig att vidta – ska se till att den lämpligaste åtgärden vidtas oavsett vilken åtgärd som begärs av den registrerade. Vad som är mest lämpligt ska bedömas med utgångspunkt i både verksamhetens behov och den registrerades rätt till skydd för sina personuppgifter.</w:t>
      </w:r>
    </w:p>
    <w:p w14:paraId="02DF181F" w14:textId="77777777" w:rsidR="000E3A6B" w:rsidRDefault="000E3A6B" w:rsidP="000E3A6B">
      <w:pPr>
        <w:pStyle w:val="Rubrik4utannumrering"/>
      </w:pPr>
      <w:r>
        <w:t xml:space="preserve">Avgiftsfri information </w:t>
      </w:r>
    </w:p>
    <w:p w14:paraId="43AD17A2" w14:textId="77777777" w:rsidR="000E3A6B" w:rsidRDefault="000E3A6B" w:rsidP="000E3A6B">
      <w:pPr>
        <w:pStyle w:val="Rubrik5utannumrering"/>
        <w:spacing w:before="0"/>
      </w:pPr>
      <w:r>
        <w:t>9 §</w:t>
      </w:r>
    </w:p>
    <w:p w14:paraId="6270686F" w14:textId="77777777" w:rsidR="000E3A6B" w:rsidRDefault="000E3A6B" w:rsidP="000E3A6B">
      <w:pPr>
        <w:pStyle w:val="Brdtext"/>
      </w:pPr>
      <w:r>
        <w:t>Paragrafen föreskriver att information som huvudregel ska vara avgiftsfri. Övervägandena finns i avsnitt 14.3.3 och 14.5.</w:t>
      </w:r>
    </w:p>
    <w:p w14:paraId="0D635F37" w14:textId="77777777" w:rsidR="000E3A6B" w:rsidRDefault="000E3A6B" w:rsidP="000E3A6B">
      <w:pPr>
        <w:pStyle w:val="Brdtextmedindrag"/>
      </w:pPr>
      <w:r>
        <w:t xml:space="preserve">I </w:t>
      </w:r>
      <w:r w:rsidRPr="0087267A">
        <w:rPr>
          <w:i/>
        </w:rPr>
        <w:t>första stycket</w:t>
      </w:r>
      <w:r>
        <w:t xml:space="preserve"> slås fast att den information som Säkerhetspolisen på eget initiativ ska göra tillgänglig för registrerade ska vara avgiftsfri, medan den information om behandlingen av den registrerades personuppgifter som lämnas på begäran ska vara avgiftsfri en gång per år.</w:t>
      </w:r>
    </w:p>
    <w:p w14:paraId="3848823E" w14:textId="77777777" w:rsidR="000E3A6B" w:rsidRDefault="000E3A6B" w:rsidP="000E3A6B">
      <w:pPr>
        <w:pStyle w:val="Brdtextmedindrag"/>
      </w:pPr>
      <w:r>
        <w:t xml:space="preserve">I </w:t>
      </w:r>
      <w:r w:rsidRPr="00715CC3">
        <w:rPr>
          <w:i/>
        </w:rPr>
        <w:t>andra stycket</w:t>
      </w:r>
      <w:r>
        <w:t xml:space="preserve"> föreskrivs att om någon begär att få information om behandlingen av personuppgifter och få del av dem oftare än en gång per år får Säkerhetspolisen ta ut en rimlig avgift för det. Myndigheten får, i stället för att ta ut avgift, avslå begäran, vilket regleras i 5 § första stycket. Utgångspunkten bör vara att Säkerhetspolisen i första hand tar ut avgift och i andra hand avslår begäran om information. Vilken åtgärd som är lämpligast får avgöras med utgångspunkt i omständigheterna i det enskilda fallet. En viktig faktor är hur många framställningar om information som personen har gjort under året och hur lång tid som förflutit efter den senaste framställan. Även omständigheter som hur preciserad eller komplicerad begäran är och vilka skäl han eller hon anger för sin begäran bör beaktas.</w:t>
      </w:r>
    </w:p>
    <w:p w14:paraId="50B96661" w14:textId="77777777" w:rsidR="000E3A6B" w:rsidRDefault="000E3A6B" w:rsidP="000E3A6B">
      <w:pPr>
        <w:pStyle w:val="Brdtextmedindrag"/>
      </w:pPr>
      <w:r>
        <w:t>Om Säkerhetspolisen avser att ta ut avgift bör den som begärt informationen underrättas om det. Myndigheten bör förhöra sig om begäran vidhålls. Avgiften ska vara rimlig, vilket innebär att den inte får överstiga de administrativa kostnaderna för att besvara begäran.</w:t>
      </w:r>
    </w:p>
    <w:p w14:paraId="7399799E" w14:textId="77777777" w:rsidR="000E3A6B" w:rsidRDefault="000E3A6B" w:rsidP="000E3A6B">
      <w:pPr>
        <w:pStyle w:val="Rubrik3utannumrering"/>
      </w:pPr>
      <w:r>
        <w:t>7 kap. Tillsyn</w:t>
      </w:r>
    </w:p>
    <w:p w14:paraId="61DB8F31" w14:textId="77777777" w:rsidR="000E3A6B" w:rsidRDefault="000E3A6B" w:rsidP="000E3A6B">
      <w:pPr>
        <w:pStyle w:val="Rubrik4utannumrering"/>
        <w:spacing w:before="0"/>
      </w:pPr>
      <w:r>
        <w:t>Tillsynsmyndighetens uppgifter</w:t>
      </w:r>
    </w:p>
    <w:p w14:paraId="3F11411D" w14:textId="77777777" w:rsidR="000E3A6B" w:rsidRDefault="000E3A6B" w:rsidP="000E3A6B">
      <w:pPr>
        <w:pStyle w:val="Rubrik5utannumrering"/>
        <w:spacing w:before="0"/>
      </w:pPr>
      <w:r>
        <w:t>1 §</w:t>
      </w:r>
    </w:p>
    <w:p w14:paraId="13FBC81C" w14:textId="7882F91A" w:rsidR="000E3A6B" w:rsidRDefault="000E3A6B" w:rsidP="000E3A6B">
      <w:pPr>
        <w:pStyle w:val="Brdtext"/>
      </w:pPr>
      <w:r>
        <w:t xml:space="preserve">Paragrafen reglerar tillsynsmyndighetens uppgifter. Övervägandena finns i avsnitt 15.4. </w:t>
      </w:r>
    </w:p>
    <w:p w14:paraId="3D389418" w14:textId="425AC9F8" w:rsidR="000E3A6B" w:rsidRDefault="000E3A6B" w:rsidP="000E3A6B">
      <w:pPr>
        <w:pStyle w:val="Brdtextmedindrag"/>
      </w:pPr>
      <w:r>
        <w:t xml:space="preserve">I paragrafen anges de huvudsakliga tillsynsuppgifterna. Tillsyns-myndigheten avgör i vilken utsträckning tillsyn ska utövas och hur den ska genomföras. Myndigheten ska agera helt oberoende vid denna bedömning. Det innebär att ingen kan kräva att myndigheten ska utöva viss tillsyn. Det finns inte heller några formella krav på hur tillsynen ska utövas, med undantag från vissa bestämmelser i denna lag och i föreskrifter som beslutas i anslutning till den. Om tillsynsmyndigheten beslutar att inleda ett tillsynsärende tillämpas förvaltningslagen (2017:900) på handläggningen om det inte finns avvikande bestämmelser (se avsnitt 15.6). </w:t>
      </w:r>
    </w:p>
    <w:p w14:paraId="3E961FDB" w14:textId="77777777" w:rsidR="000E3A6B" w:rsidRDefault="000E3A6B" w:rsidP="000E3A6B">
      <w:pPr>
        <w:pStyle w:val="Brdtextmedindrag"/>
      </w:pPr>
      <w:r>
        <w:t xml:space="preserve">I </w:t>
      </w:r>
      <w:r w:rsidRPr="00575CB5">
        <w:rPr>
          <w:i/>
        </w:rPr>
        <w:t>punkt 1</w:t>
      </w:r>
      <w:r>
        <w:t xml:space="preserve"> anges tillsynsmyndighetens allmänna uppgift att utöva tillsyn över behandlingen av personuppgifter. Vad det innebär utvecklas i avsnitt 15.4.1.</w:t>
      </w:r>
    </w:p>
    <w:p w14:paraId="2050E4CF" w14:textId="77777777" w:rsidR="000E3A6B" w:rsidRDefault="000E3A6B" w:rsidP="000E3A6B">
      <w:pPr>
        <w:pStyle w:val="Brdtextmedindrag"/>
      </w:pPr>
      <w:r>
        <w:t xml:space="preserve">I </w:t>
      </w:r>
      <w:r>
        <w:rPr>
          <w:i/>
        </w:rPr>
        <w:t xml:space="preserve">punkt 2 </w:t>
      </w:r>
      <w:r>
        <w:t>regleras tillsynsmyndighetens skyldighet att lämna råd och stöd till Säkerhetspolisen och till personuppgiftsbiträden. Med råd avses både muntliga och skriftliga råd. Det kan vara fråga om allmänna råd eller rådgivning i ett enskilt fall. Det kan även vara fråga om rådgivning vid förhandssamråd enligt 5 kap. 6 §. Rådgivning av sistnämnda slag är tillsynsmyndigheten skyldig att bistå med, medan myndigheten i övrigt ska ge råd och stöd bara när den anser att det är påkallat. Rådgivningen och stödet ska avse Säkerhetspolisens och personuppgiftsbiträdens allmänna skyldigheter.</w:t>
      </w:r>
    </w:p>
    <w:p w14:paraId="5A66A147" w14:textId="77777777" w:rsidR="000E3A6B" w:rsidRPr="00726397" w:rsidRDefault="000E3A6B" w:rsidP="000E3A6B">
      <w:pPr>
        <w:pStyle w:val="Brdtextmedindrag"/>
      </w:pPr>
      <w:r>
        <w:t>Råd kan t.ex. lämnas genom information på tillsynsmyndighetens hemsida, genom publicering av allmänna råd eller andra riktlinjer eller någon funktion för rådgivning per telefon eller e-post. Paragrafen ger således ingen rätt för Säkerhetspolisen eller personuppgiftsbiträden att avkräva tillsynsmyndigheten råd i en konkret fråga, om det inte är särskilt reglerat. Förhandssamråd är exempel på det sistnämnda.</w:t>
      </w:r>
    </w:p>
    <w:p w14:paraId="2E4616F5" w14:textId="77777777" w:rsidR="000E3A6B" w:rsidRDefault="000E3A6B" w:rsidP="000E3A6B">
      <w:pPr>
        <w:pStyle w:val="Rubrik5utannumrering"/>
      </w:pPr>
      <w:r>
        <w:t>2 §</w:t>
      </w:r>
    </w:p>
    <w:p w14:paraId="51EB79A3" w14:textId="49FD86FD" w:rsidR="000E3A6B" w:rsidRPr="00726397" w:rsidRDefault="000E3A6B" w:rsidP="000E3A6B">
      <w:pPr>
        <w:pStyle w:val="Brdtext"/>
      </w:pPr>
      <w:r>
        <w:t>Paragrafen upplyser om att bestämmelser om tillsyn över Säkerhets</w:t>
      </w:r>
      <w:r>
        <w:softHyphen/>
        <w:t>polisens personuppgiftsbehandling även finns i lagen (2007:980) om tillsyn över viss brottsbekämpande verksamhet. Paragrafen behandlas i avsnitt 15.3 och 15.7.</w:t>
      </w:r>
    </w:p>
    <w:p w14:paraId="51A64ABD" w14:textId="77777777" w:rsidR="000E3A6B" w:rsidRDefault="000E3A6B" w:rsidP="000E3A6B">
      <w:pPr>
        <w:pStyle w:val="Rubrik4utannumrering"/>
      </w:pPr>
      <w:r>
        <w:t>Tillsynsmyndighetens befogenheter</w:t>
      </w:r>
    </w:p>
    <w:p w14:paraId="738E1D68" w14:textId="77777777" w:rsidR="000E3A6B" w:rsidRPr="00F27513" w:rsidRDefault="000E3A6B" w:rsidP="000E3A6B">
      <w:pPr>
        <w:pStyle w:val="Rubrik5utannumrering"/>
        <w:spacing w:before="0"/>
      </w:pPr>
      <w:r>
        <w:t>Undersökningsbefogenheter</w:t>
      </w:r>
    </w:p>
    <w:p w14:paraId="2E0B1C70" w14:textId="77777777" w:rsidR="000E3A6B" w:rsidRDefault="000E3A6B" w:rsidP="000E3A6B">
      <w:pPr>
        <w:pStyle w:val="Rubrik5utannumrering"/>
        <w:spacing w:before="0"/>
      </w:pPr>
      <w:r>
        <w:t>3 §</w:t>
      </w:r>
    </w:p>
    <w:p w14:paraId="7B4EBFB0" w14:textId="77777777" w:rsidR="000E3A6B" w:rsidRDefault="000E3A6B" w:rsidP="000E3A6B">
      <w:pPr>
        <w:pStyle w:val="Brdtext"/>
      </w:pPr>
      <w:r>
        <w:t>Paragrafen reglerar tillsynsmyndighetens undersökningsbefogenheter. Övervägandena finns i avsnitt 15.5.1.</w:t>
      </w:r>
    </w:p>
    <w:p w14:paraId="171CBC53" w14:textId="77777777" w:rsidR="000E3A6B" w:rsidRDefault="000E3A6B" w:rsidP="000E3A6B">
      <w:pPr>
        <w:pStyle w:val="Brdtextmedindrag"/>
      </w:pPr>
      <w:r>
        <w:t xml:space="preserve">Enligt </w:t>
      </w:r>
      <w:r w:rsidRPr="00D31768">
        <w:rPr>
          <w:i/>
        </w:rPr>
        <w:t>punkt 1</w:t>
      </w:r>
      <w:r>
        <w:t xml:space="preserve"> har tillsynsmyndigheten rätt att för sin tillsyn från Säkerhetspolisen och personuppgiftsbiträden få tillgång till alla personuppgifter som behandlas. Det innebär att Säkerhetspolisen ska lämna de begärda uppgifterna även om det kräver viss efterforskning. </w:t>
      </w:r>
    </w:p>
    <w:p w14:paraId="44717985" w14:textId="77777777" w:rsidR="000E3A6B" w:rsidRDefault="000E3A6B" w:rsidP="000E3A6B">
      <w:pPr>
        <w:pStyle w:val="Brdtextmedindrag"/>
      </w:pPr>
      <w:r w:rsidRPr="00D31768">
        <w:rPr>
          <w:i/>
        </w:rPr>
        <w:t>Punkt 2</w:t>
      </w:r>
      <w:r>
        <w:t xml:space="preserve"> ger tillsynsmyndigheten rätt till upplysningar och dokumenta</w:t>
      </w:r>
      <w:r>
        <w:softHyphen/>
        <w:t>tion som rör behandlingen av personuppgifter och vilka åtgärder som har vidtagits för att säkerställa skyddet för personuppgifterna och registrerades personliga integritet. Dokumentationen kan avse exempelvis loggar som Säkerhetspolisen och personuppgiftsbiträden ska föra. Det kan också vara fråga om upplysningar om och dokumentation av vilka organisatoriska och tekniska åtgärder som vidtogs i samband med att ett register inrättades eller en viss typ av behandling påbörjades. Det kan vidare röra sig om åtgärder för att garantera säkerheten, begränsa den interna tillgången till uppgifter eller förhindra otillåten behandling och åtgärder för intern kontroll. Informationen kan avse exempelvis ändamålen med be</w:t>
      </w:r>
      <w:r>
        <w:softHyphen/>
        <w:t>handlingen eller loggar och förteckningar över pågående behandlingar. Att en myndighet saknar faktisk möjlighet att påverka hur uppgifter hanteras innan de blir tillgängliga hos myndigheten hindrar inte att den är skyldig att redovisa säkerheten vid behandlingen (se HFD 2012 ref. 21).</w:t>
      </w:r>
    </w:p>
    <w:p w14:paraId="504FB417" w14:textId="7630BD57" w:rsidR="000E3A6B" w:rsidRDefault="000E3A6B" w:rsidP="000E3A6B">
      <w:pPr>
        <w:pStyle w:val="Brdtextmedindrag"/>
      </w:pPr>
      <w:r>
        <w:t xml:space="preserve">I </w:t>
      </w:r>
      <w:r w:rsidRPr="00D31768">
        <w:rPr>
          <w:i/>
        </w:rPr>
        <w:t>punkt 3</w:t>
      </w:r>
      <w:r>
        <w:t xml:space="preserve"> regleras tillsynsmyndighetens rätt att få tillträde till lokaler som Säkerhetspolisen eller personuppgiftsbiträdet disponerar samt tillgång till utrustning och andra medel som används för behandlingen. Rätten till tillträde ger inte myndigheten rätt att bereda sig tillträde med tvång. Om Säkerhetspolisen eller personuppgiftsbiträdet inte samarbetar kan tillsynsmyndigheten utnyttja sina korrigerande befogenheter enligt 5 §. Tillsynsmyndigheten har också rätt att få tillgång till den utrustning som Säkerhetspolisen eller personuppgiftsbiträdet disponerar för att, med hjälp av Säkerhetspolisens eller personuppgiftsbiträdets personal, kunna göra nödvändiga körningar och kontroller. Punkten ger således inte tillsynsmyndigheten någon rätt att fritt använda Säkerhetspolisens eller personuppgiftsbiträdets utrustning och datasystem.</w:t>
      </w:r>
    </w:p>
    <w:p w14:paraId="1CBCA8DB" w14:textId="77777777" w:rsidR="000E3A6B" w:rsidRDefault="000E3A6B" w:rsidP="000E3A6B">
      <w:pPr>
        <w:pStyle w:val="Brdtextmedindrag"/>
      </w:pPr>
      <w:r w:rsidRPr="00D31768">
        <w:rPr>
          <w:i/>
        </w:rPr>
        <w:t>Punkt 4</w:t>
      </w:r>
      <w:r>
        <w:t xml:space="preserve"> klargör att tillsynsmyndigheten har rätt att få hjälp med de sökningar och andra åtgärder som den begär och annan nödvändig hjälp för att genomföra tillsynen. Punkten ger även tillsynsmyndigheten rätt till information som inte har direkt anknytning till behandlingen av person</w:t>
      </w:r>
      <w:r>
        <w:softHyphen/>
        <w:t>uppgifter, men som myndigheten behöver för tillsynen. Informa</w:t>
      </w:r>
      <w:r>
        <w:softHyphen/>
        <w:t>tionen kan avse t.ex. verksamhetsplaner som beskriver den verksamhet där behandlingen utförs.</w:t>
      </w:r>
    </w:p>
    <w:p w14:paraId="0CA68C83" w14:textId="67BE73CF" w:rsidR="000E3A6B" w:rsidRPr="00F27513" w:rsidRDefault="000E3A6B" w:rsidP="000E3A6B">
      <w:pPr>
        <w:pStyle w:val="Brdtextmedindrag"/>
      </w:pPr>
      <w:r>
        <w:t>Tillsynsmyndighetens tillgång till information och lokaler är underkastad de begränsningar som följer av t.ex. säkerhetsskyddslagen (2018:585) i fråga om bl.a. krav på säkerhetsprövning av tillsynsmyndig</w:t>
      </w:r>
      <w:r>
        <w:softHyphen/>
        <w:t>hetens personal.</w:t>
      </w:r>
    </w:p>
    <w:p w14:paraId="6C6944D8" w14:textId="77777777" w:rsidR="000E3A6B" w:rsidRPr="00F27513" w:rsidRDefault="000E3A6B" w:rsidP="000E3A6B">
      <w:pPr>
        <w:pStyle w:val="Rubrik5utannumrering"/>
      </w:pPr>
      <w:r>
        <w:t>Förebyggande befogenheter</w:t>
      </w:r>
    </w:p>
    <w:p w14:paraId="1D8308B5" w14:textId="77777777" w:rsidR="000E3A6B" w:rsidRDefault="000E3A6B" w:rsidP="000E3A6B">
      <w:pPr>
        <w:pStyle w:val="Rubrik5utannumrering"/>
        <w:spacing w:before="0"/>
      </w:pPr>
      <w:r>
        <w:t>4 §</w:t>
      </w:r>
    </w:p>
    <w:p w14:paraId="46F1D382" w14:textId="77777777" w:rsidR="000E3A6B" w:rsidRDefault="000E3A6B" w:rsidP="000E3A6B">
      <w:pPr>
        <w:pStyle w:val="Brdtext"/>
      </w:pPr>
      <w:r>
        <w:t>Paragrafen reglerar tillsynsmyndighetens befogenheter i det före-byggande arbetet. De åtgärder som regleras i paragrafen är inte av tving-ande karaktär. De syftar till att förebygga att framtida behandling av personuppgifter står i strid med regelverket. Övervägandena finns i avsnitt 15.5.3.</w:t>
      </w:r>
    </w:p>
    <w:p w14:paraId="464BEE34" w14:textId="77777777" w:rsidR="000E3A6B" w:rsidRDefault="000E3A6B" w:rsidP="000E3A6B">
      <w:pPr>
        <w:pStyle w:val="Brdtextmedindrag"/>
      </w:pPr>
      <w:r>
        <w:t xml:space="preserve">Av </w:t>
      </w:r>
      <w:r w:rsidRPr="00161504">
        <w:rPr>
          <w:i/>
        </w:rPr>
        <w:t>första stycket</w:t>
      </w:r>
      <w:r>
        <w:t xml:space="preserve"> framgår att tillsynsmyndigheten, om det finns risk för att personuppgifter kan komma att behandlas i strid med lag eller annan författning, ska försöka förmå Säkerhetspolisen eller personuppgifts</w:t>
      </w:r>
      <w:r>
        <w:softHyphen/>
        <w:t>biträdet att motverka risken genom råd, rekommendationer och på</w:t>
      </w:r>
      <w:r>
        <w:softHyphen/>
        <w:t>pekanden. Det kan vara fråga om ett nytt register som ska inrättas, en ny typ av behandling som ska påbörjas eller en större förändring av pågående behandling. Tillsynsmyndigheten kan också identifiera risker i pågående behandling som skulle kunna innebära att regelverket inte kommer att följas. Rådgivning kan avse såväl formella som informella samråd. Av 5 § första stycket 1 framgår att de befogenheter som räknas upp i detta stycke även i vissa fall får användas i korrigerande syfte.</w:t>
      </w:r>
    </w:p>
    <w:p w14:paraId="69FE21C5" w14:textId="77777777" w:rsidR="000E3A6B" w:rsidRDefault="000E3A6B" w:rsidP="000E3A6B">
      <w:pPr>
        <w:pStyle w:val="Brdtextmedindrag"/>
      </w:pPr>
      <w:r>
        <w:t xml:space="preserve">Enligt </w:t>
      </w:r>
      <w:r w:rsidRPr="00161504">
        <w:rPr>
          <w:i/>
        </w:rPr>
        <w:t>andra stycket</w:t>
      </w:r>
      <w:r>
        <w:t xml:space="preserve"> får tillsynsmyndigheten skriftligen varna för att viss behandling riskerar att strida mot regelverket. En varning är en mer in</w:t>
      </w:r>
      <w:r>
        <w:softHyphen/>
        <w:t>gripande åtgärd än åtgärderna i första stycket. Varning kan användas för att visa hur allvarligt tillsynsmyndigheten ser på den planerade be</w:t>
      </w:r>
      <w:r>
        <w:softHyphen/>
        <w:t>handlingen. Tillsynsmyndigheten behöver inte ha uttömt andra före</w:t>
      </w:r>
      <w:r>
        <w:softHyphen/>
        <w:t>byggande åtgärder innan den utfärdar en varning. En varning ska vara skriftlig. Av den ska framgå varför tillsynsmyndigheten bedömt att be</w:t>
      </w:r>
      <w:r>
        <w:softHyphen/>
        <w:t xml:space="preserve">handlingen inte kommer att vara författningsenlig. Åtgärden är inte tvingande, men den som får en varning förväntas rätta sig efter den. </w:t>
      </w:r>
    </w:p>
    <w:p w14:paraId="55627D73" w14:textId="77777777" w:rsidR="000E3A6B" w:rsidRPr="00F27513" w:rsidRDefault="000E3A6B" w:rsidP="000E3A6B">
      <w:pPr>
        <w:pStyle w:val="Brdtextmedindrag"/>
      </w:pPr>
      <w:r>
        <w:t>Varning får också utfärdas om pågående behandling riskerar att stå i strid med lag eller annan författning. Det kan t.ex. aktualiseras om det vid förhandssamråd enligt 5 kap. 6 § andra stycket visar sig att det finns risk för att de förändringar som planeras kan göra att den framtida be</w:t>
      </w:r>
      <w:r>
        <w:softHyphen/>
        <w:t>handlingen inte blir författningsenlig.</w:t>
      </w:r>
    </w:p>
    <w:p w14:paraId="3E737A6C" w14:textId="77777777" w:rsidR="000E3A6B" w:rsidRPr="00F27513" w:rsidRDefault="000E3A6B" w:rsidP="000E3A6B">
      <w:pPr>
        <w:pStyle w:val="Rubrik5utannumrering"/>
      </w:pPr>
      <w:r>
        <w:t>Korrigerande befogenheter</w:t>
      </w:r>
    </w:p>
    <w:p w14:paraId="6F2C4C4F" w14:textId="77777777" w:rsidR="000E3A6B" w:rsidRDefault="000E3A6B" w:rsidP="000E3A6B">
      <w:pPr>
        <w:pStyle w:val="Rubrik5utannumrering"/>
        <w:spacing w:before="0"/>
      </w:pPr>
      <w:r>
        <w:t>5 §</w:t>
      </w:r>
    </w:p>
    <w:p w14:paraId="1178730E" w14:textId="77777777" w:rsidR="000E3A6B" w:rsidRDefault="000E3A6B" w:rsidP="000E3A6B">
      <w:pPr>
        <w:pStyle w:val="Brdtext"/>
      </w:pPr>
      <w:r>
        <w:t>I paragrafen regleras tillsynsmyndighetens korrigerande befogenheter. Övervägandena finns i avsnitt 15.5.4.</w:t>
      </w:r>
    </w:p>
    <w:p w14:paraId="54E29968" w14:textId="77777777" w:rsidR="000E3A6B" w:rsidRDefault="000E3A6B" w:rsidP="000E3A6B">
      <w:pPr>
        <w:pStyle w:val="Brdtextmedindrag"/>
      </w:pPr>
      <w:r>
        <w:t>Tillsynsmyndigheten har möjlighet att successivt använda olika medel och därigenom stegra påtryckningarna på den som inte självmant rättar sig. Förutom de medel som anges i första stycket 1 är befogenheterna tvingande. Befogenheterna anges i stegrande ordning, men är inte kopplade till varandra på det sättet att en strängare åtgärd förutsätter att mindre ingripande åtgärder redan har prövats.</w:t>
      </w:r>
    </w:p>
    <w:p w14:paraId="142402E6" w14:textId="77777777" w:rsidR="000E3A6B" w:rsidRDefault="000E3A6B" w:rsidP="000E3A6B">
      <w:pPr>
        <w:pStyle w:val="Brdtextmedindrag"/>
      </w:pPr>
      <w:r>
        <w:t>De korrigerande befogenheterna får användas när tillsynsmyndigheten konstaterar att Säkerhetspolisen behandlar personuppgifter i strid med lag eller annan författning eller på något annat sätt inte fullgör sina skyldigheter. De skyldigheter som avses är framför allt skyldigheterna i 5 kap. Säkerhetspolisen har emellertid också skyldigheter enligt 6 och 9 kap. och skyldighet att bistå tillsynsmyndigheten enligt 3 §. Även underlåtenhet att fullgöra sådana skyldigheter och skyldigheter som regleras i föreskrifter med anledning av denna lag omfattas.</w:t>
      </w:r>
    </w:p>
    <w:p w14:paraId="448FFC68" w14:textId="77777777" w:rsidR="000E3A6B" w:rsidRDefault="000E3A6B" w:rsidP="000E3A6B">
      <w:pPr>
        <w:pStyle w:val="Brdtextmedindrag"/>
      </w:pPr>
      <w:r>
        <w:t xml:space="preserve">Enligt </w:t>
      </w:r>
      <w:r w:rsidRPr="005C6210">
        <w:rPr>
          <w:i/>
        </w:rPr>
        <w:t>första stycket punkt 1</w:t>
      </w:r>
      <w:r>
        <w:t xml:space="preserve"> får tillsynsmyndigheten använda de förebyggande befogenheter som regleras i 4 § första stycket för att försöka förmå Säkerhetspolisen eller personuppgiftsbiträdet att vidta åtgärder för att behandlingen ska bli författningsenlig eller att uppfylla andra skyldigheter. Vilka befogenheter tillsynsmyndigheten kan använda utvecklas i kommentaren till 4 §. Vad som avses med författningsenlig utvecklas i kommentaren till </w:t>
      </w:r>
      <w:r w:rsidRPr="005C6210">
        <w:t>2</w:t>
      </w:r>
      <w:r>
        <w:t> </w:t>
      </w:r>
      <w:r w:rsidRPr="005C6210">
        <w:t>kap</w:t>
      </w:r>
      <w:r>
        <w:t>. 6 §.</w:t>
      </w:r>
    </w:p>
    <w:p w14:paraId="62D30D3A" w14:textId="77777777" w:rsidR="000E3A6B" w:rsidRDefault="000E3A6B" w:rsidP="000E3A6B">
      <w:pPr>
        <w:pStyle w:val="Brdtextmedindrag"/>
      </w:pPr>
      <w:r>
        <w:t xml:space="preserve">Enligt </w:t>
      </w:r>
      <w:r w:rsidRPr="005C6210">
        <w:rPr>
          <w:i/>
        </w:rPr>
        <w:t>punkt 2</w:t>
      </w:r>
      <w:r>
        <w:t xml:space="preserve"> får tillsynsmyndigheten förelägga Säkerhetspolisen eller personuppgiftsbiträdet att vidta åtgärder för att viss behandling av personuppgifter ska bli författningsenlig eller för att de ska uppfylla andra skyldigheter. Sådana förelägganden är bindande för mottagaren.  Tillsynsmyndigheten kan t.ex. förelägga Säkerhetspolisen att förändra viss personuppgiftsbehandling eller att uppfylla krav på loggning eller dokumentationsskyldighet. Ett föreläggande kan också avse att myndigheten ska rätta, komplettera eller radera en personuppgift. Tillsynsmyndigheten kan även förelägga Säkerhetspolisen att vidta ytterligare tekniska eller organisatoriska åtgärder för säkerheten vid behandling eller att inrätta en intern ordning för anmälan av överträdelser av bestämmelserna, upprätta konsekvensbedömning eller fullgöra sam</w:t>
      </w:r>
      <w:r>
        <w:softHyphen/>
        <w:t>råds</w:t>
      </w:r>
      <w:r>
        <w:softHyphen/>
        <w:t>skyldighet.</w:t>
      </w:r>
    </w:p>
    <w:p w14:paraId="55AF560A" w14:textId="77777777" w:rsidR="000E3A6B" w:rsidRDefault="000E3A6B" w:rsidP="000E3A6B">
      <w:pPr>
        <w:pStyle w:val="Brdtextmedindrag"/>
      </w:pPr>
      <w:r w:rsidRPr="00EC491F">
        <w:rPr>
          <w:i/>
        </w:rPr>
        <w:t>Punkt 3</w:t>
      </w:r>
      <w:r>
        <w:t xml:space="preserve"> ger tillsynsmyndigheten rätt att förbjuda fortsatt behandling, om Säkerhetspolisen eller biträdet allvarligt brister i sina skyldigheter. Med förbud mot fortsatt behandling avses att uppgifter inte längre får behandlas för de ändamål som Säkerhetspolisen har bestämt, utan endast får behandlas i syfte att uppfylla 2 kap. tryckfrihetsförordningen. För förbud bör krävas, förutom att det är fråga om allvarliga brister, att bristerna i fråga inte kan avhjälpas genom andra mindre ingripande åtgärder. En sådan allvarlig brist kan vara att personuppgifter behandlas för ändamål som inte är tillåtna. Att tillsynsmyndigheten inte på begäran får det underlag eller den hjälp som den har rätt till enligt 3 § kan i vissa fall vara en allvarlig brist, t.ex. att myndigheten vägras tillträde. Det kan också vara en allvarlig brist om Säkerhetspolisen eller personuppgifts</w:t>
      </w:r>
      <w:r>
        <w:softHyphen/>
        <w:t>biträdet inte rättar sig efter ett föreläggande eller negligerar en skriftlig varning.</w:t>
      </w:r>
    </w:p>
    <w:p w14:paraId="4284B405" w14:textId="77777777" w:rsidR="000E3A6B" w:rsidRDefault="000E3A6B" w:rsidP="000E3A6B">
      <w:pPr>
        <w:pStyle w:val="Brdtextmedindrag"/>
      </w:pPr>
      <w:r>
        <w:t>Ett förbud enligt punkt 3 kan vara permanent. Tillsynsmyndigheten kan också meddela ett tillfälligt förbud om den anser att det finns förutsättningar för att bristen, trots att den är allvarlig, ska kunna åtgärdas.</w:t>
      </w:r>
    </w:p>
    <w:p w14:paraId="77FAFD5A" w14:textId="77777777" w:rsidR="000E3A6B" w:rsidRDefault="000E3A6B" w:rsidP="000E3A6B">
      <w:pPr>
        <w:pStyle w:val="Brdtextmedindrag"/>
      </w:pPr>
      <w:r>
        <w:t>Det ankommer på Säkerhetspolisen eller personuppgiftsbiträdet att vidta de tekniska åtgärder som krävs för att personuppgifterna inte längre ska kunna behandlas om fortsatt behandling förbjuds.</w:t>
      </w:r>
    </w:p>
    <w:p w14:paraId="72D66838" w14:textId="77777777" w:rsidR="000E3A6B" w:rsidRDefault="000E3A6B" w:rsidP="000E3A6B">
      <w:pPr>
        <w:pStyle w:val="Brdtextmedindrag"/>
      </w:pPr>
      <w:r>
        <w:t>Beslut enligt första stycket punkterna 2 och 3 ska vara skriftliga och motiveras. Tillsynsmyndighetens beslut gäller först efter att de har fått laga kraft (jfr 6 §). Besluten kan överklagas enligt 8 kap. 3 §.</w:t>
      </w:r>
    </w:p>
    <w:p w14:paraId="2669165F" w14:textId="77777777" w:rsidR="000E3A6B" w:rsidRPr="00F27513" w:rsidRDefault="000E3A6B" w:rsidP="000E3A6B">
      <w:pPr>
        <w:pStyle w:val="Brdtextmedindrag"/>
      </w:pPr>
      <w:r>
        <w:t xml:space="preserve">I </w:t>
      </w:r>
      <w:r w:rsidRPr="00FE30EA">
        <w:rPr>
          <w:i/>
        </w:rPr>
        <w:t>andra stycket</w:t>
      </w:r>
      <w:r>
        <w:t xml:space="preserve"> föreskrivs att det av ett föreläggande alltid ska framgå när åtgärderna senast ska vara genomförda och, om det är lämpligt, vilka åtgärder som ska vidtas. Om föreläggandet avser rättelse, komplettering, radering eller begränsning av behandlingen bör det framgå av före</w:t>
      </w:r>
      <w:r>
        <w:softHyphen/>
        <w:t>läggandet vad som ska göras. Tillsynsmyndigheten får emellertid överlåta åt Säkerhetspolisen att avgöra vilka åtgärder som ska vidtas för att behandlingen ska bli författningsenlig eller hur andra skyldigheter ska fullgöras. Det kan vara lämpligt när det är fråga om tekniska eller organisatoriska åtgärder som ska vidtas eller när det annars finns olika alternativ för vilka åtgärder som kan vidtas och hur de bör genomföras.</w:t>
      </w:r>
    </w:p>
    <w:p w14:paraId="288BEEE3" w14:textId="77777777" w:rsidR="000E3A6B" w:rsidRDefault="000E3A6B" w:rsidP="000E3A6B">
      <w:pPr>
        <w:pStyle w:val="Rubrik5utannumrering"/>
      </w:pPr>
      <w:r>
        <w:t>Verkställighet av beslut</w:t>
      </w:r>
    </w:p>
    <w:p w14:paraId="1B585308" w14:textId="77777777" w:rsidR="000E3A6B" w:rsidRDefault="000E3A6B" w:rsidP="000E3A6B">
      <w:pPr>
        <w:pStyle w:val="Rubrik5utannumrering"/>
        <w:spacing w:before="0"/>
      </w:pPr>
      <w:r>
        <w:t>6 §</w:t>
      </w:r>
    </w:p>
    <w:p w14:paraId="26762835" w14:textId="77777777" w:rsidR="000E3A6B" w:rsidRPr="00F27513" w:rsidRDefault="000E3A6B" w:rsidP="000E3A6B">
      <w:pPr>
        <w:pStyle w:val="Brdtext"/>
      </w:pPr>
      <w:r>
        <w:t>Paragrafen</w:t>
      </w:r>
      <w:r w:rsidRPr="00F27513">
        <w:t xml:space="preserve"> reglerar när tillsynsmyndighetens beslut kan verkställas.</w:t>
      </w:r>
      <w:r>
        <w:t xml:space="preserve"> Övervägandena finns i avsnitt 15.6</w:t>
      </w:r>
      <w:r w:rsidRPr="00F27513">
        <w:t>.3</w:t>
      </w:r>
      <w:r>
        <w:t>.</w:t>
      </w:r>
    </w:p>
    <w:p w14:paraId="1DF14BFA" w14:textId="77777777" w:rsidR="000E3A6B" w:rsidRPr="00F27513" w:rsidRDefault="000E3A6B" w:rsidP="000E3A6B">
      <w:pPr>
        <w:pStyle w:val="Brdtextmedindrag"/>
      </w:pPr>
      <w:r w:rsidRPr="00F27513">
        <w:t>Paragrafen innebär ett undantag från förvaltningslagens bestämmelser om verkställighet. Tillsynsmyndighetens beslut ska endast kunna verk</w:t>
      </w:r>
      <w:r>
        <w:softHyphen/>
        <w:t>ställas efter att de</w:t>
      </w:r>
      <w:r w:rsidRPr="00F27513">
        <w:t xml:space="preserve"> har fått laga kraft. Bestämmelsen innebär att förvalt</w:t>
      </w:r>
      <w:r>
        <w:t>nings</w:t>
      </w:r>
      <w:r>
        <w:softHyphen/>
      </w:r>
      <w:r w:rsidRPr="00F27513">
        <w:t>lagens möjligheter att i vissa fall göra undantag från huvud</w:t>
      </w:r>
      <w:r>
        <w:softHyphen/>
      </w:r>
      <w:r w:rsidRPr="00F27513">
        <w:t>regeln om att laga kraft är en förutsättning för verkställigh</w:t>
      </w:r>
      <w:r>
        <w:t>et, inte gäller för tillsynsmyn</w:t>
      </w:r>
      <w:r w:rsidRPr="00F27513">
        <w:t>dighetens beslut.</w:t>
      </w:r>
    </w:p>
    <w:p w14:paraId="4CFC7DAD" w14:textId="77777777" w:rsidR="000E3A6B" w:rsidRDefault="000E3A6B" w:rsidP="000E3A6B">
      <w:pPr>
        <w:pStyle w:val="Rubrik3utannumrering"/>
      </w:pPr>
      <w:r>
        <w:t>8 kap. Skadestånd och överklagande</w:t>
      </w:r>
    </w:p>
    <w:p w14:paraId="0D6E371C" w14:textId="77777777" w:rsidR="000E3A6B" w:rsidRDefault="000E3A6B" w:rsidP="000E3A6B">
      <w:pPr>
        <w:pStyle w:val="Rubrik4utannumrering"/>
        <w:spacing w:before="0"/>
      </w:pPr>
      <w:r>
        <w:t>Skadestånd</w:t>
      </w:r>
    </w:p>
    <w:p w14:paraId="5844D7CE" w14:textId="77777777" w:rsidR="000E3A6B" w:rsidRDefault="000E3A6B" w:rsidP="000E3A6B">
      <w:pPr>
        <w:pStyle w:val="Rubrik5utannumrering"/>
        <w:spacing w:before="0"/>
      </w:pPr>
      <w:r>
        <w:t>1 §</w:t>
      </w:r>
    </w:p>
    <w:p w14:paraId="6417E13C" w14:textId="77777777" w:rsidR="000E3A6B" w:rsidRPr="007B14A8" w:rsidRDefault="000E3A6B" w:rsidP="000E3A6B">
      <w:pPr>
        <w:pStyle w:val="Brdtext"/>
      </w:pPr>
      <w:r w:rsidRPr="007B14A8">
        <w:t>I paragrafen regleras den registrera</w:t>
      </w:r>
      <w:r>
        <w:t>des rätt till skadestånd för be</w:t>
      </w:r>
      <w:r w:rsidRPr="007B14A8">
        <w:t xml:space="preserve">handling av personuppgifter i strid med regelverket. </w:t>
      </w:r>
      <w:r>
        <w:t>Övervägandena finns</w:t>
      </w:r>
      <w:r w:rsidRPr="007B14A8">
        <w:t xml:space="preserve"> i avsnitt</w:t>
      </w:r>
      <w:r>
        <w:t> 16</w:t>
      </w:r>
      <w:r w:rsidRPr="007B14A8">
        <w:t>.3.2.</w:t>
      </w:r>
    </w:p>
    <w:p w14:paraId="0328AE1E" w14:textId="77777777" w:rsidR="000E3A6B" w:rsidRPr="007B14A8" w:rsidRDefault="000E3A6B" w:rsidP="000E3A6B">
      <w:pPr>
        <w:pStyle w:val="Brdtextmedindrag"/>
      </w:pPr>
      <w:r w:rsidRPr="007B14A8">
        <w:t>Paragrafen är en sådan specialbestämmelse om skadestånd som enligt 1</w:t>
      </w:r>
      <w:r>
        <w:t> </w:t>
      </w:r>
      <w:r w:rsidRPr="007B14A8">
        <w:t>kap. 1</w:t>
      </w:r>
      <w:r>
        <w:t> </w:t>
      </w:r>
      <w:r w:rsidRPr="007B14A8">
        <w:t>§ skadeståndslagen (1972:207) tar över reglerna i den lagen. Om en ersättningsfråga inte berörs i paragraf</w:t>
      </w:r>
      <w:r>
        <w:t>en</w:t>
      </w:r>
      <w:r w:rsidRPr="007B14A8">
        <w:t xml:space="preserve"> – t.ex. frågan om hur ersättningen för en personskada eller sakskada ska beräknas (5</w:t>
      </w:r>
      <w:r>
        <w:t> kap. ska</w:t>
      </w:r>
      <w:r w:rsidRPr="007B14A8">
        <w:t>deståndslagen) el</w:t>
      </w:r>
      <w:r>
        <w:t>ler hur ansvaret ska fördelas när flera är skadeståndsskyldiga (6 kap. 4 </w:t>
      </w:r>
      <w:r w:rsidRPr="007B14A8">
        <w:t>§ skadeståndslagen) – tillämpas de allmänna reglern</w:t>
      </w:r>
      <w:r>
        <w:t>a i ska</w:t>
      </w:r>
      <w:r w:rsidRPr="007B14A8">
        <w:t>deståndslagen.</w:t>
      </w:r>
    </w:p>
    <w:p w14:paraId="4AAC56EA" w14:textId="77777777" w:rsidR="000E3A6B" w:rsidRPr="007B14A8" w:rsidRDefault="000E3A6B" w:rsidP="000E3A6B">
      <w:pPr>
        <w:pStyle w:val="Brdtextmedindrag"/>
      </w:pPr>
      <w:r w:rsidRPr="007B14A8">
        <w:t xml:space="preserve">Rätt till skadestånd kan uppkomma på grund av behandling i strid med bestämmelser i denna lag eller föreskrifter som meddelats i anslutning till lagen. För att </w:t>
      </w:r>
      <w:r>
        <w:t>den personuppgiftsansvarige ska bli ersättningsskyldig be</w:t>
      </w:r>
      <w:r w:rsidRPr="007B14A8">
        <w:t>höver den regis</w:t>
      </w:r>
      <w:r>
        <w:t>trerade bevisa att behand</w:t>
      </w:r>
      <w:r w:rsidRPr="007B14A8">
        <w:t>l</w:t>
      </w:r>
      <w:r>
        <w:t>ing av hans eller hennes person</w:t>
      </w:r>
      <w:r w:rsidRPr="007B14A8">
        <w:t>uppgifter stått i strid med reglerna om personuppgiftsbehandling och att den har skadat eller kränkt honom eller henne.</w:t>
      </w:r>
    </w:p>
    <w:p w14:paraId="508F3AAE" w14:textId="77777777" w:rsidR="000E3A6B" w:rsidRPr="007B14A8" w:rsidRDefault="000E3A6B" w:rsidP="000E3A6B">
      <w:pPr>
        <w:pStyle w:val="Brdtextmedindrag"/>
      </w:pPr>
      <w:r w:rsidRPr="007B14A8">
        <w:t>Den registrerades rätt till skadestånd omfattar ersättning för skada och för kränkning av den personliga integriteten. Med skada avses person-skada, sakskada eller ren förmögenhetsskada. Med kränkning avses ideell skada som bes</w:t>
      </w:r>
      <w:r>
        <w:t>tår i att den enskildes integritet kränkts genom behand</w:t>
      </w:r>
      <w:r w:rsidRPr="007B14A8">
        <w:t>lingen.</w:t>
      </w:r>
    </w:p>
    <w:p w14:paraId="21CB16BB" w14:textId="77777777" w:rsidR="000E3A6B" w:rsidRPr="007B14A8" w:rsidRDefault="000E3A6B" w:rsidP="000E3A6B">
      <w:pPr>
        <w:pStyle w:val="Brdtextmedindrag"/>
      </w:pPr>
      <w:r w:rsidRPr="007B14A8">
        <w:t>Det är bara sådan skada eller kränkning som behandlingen av person-uppgifter har vållat som ersätts, vilket framgår av a</w:t>
      </w:r>
      <w:r>
        <w:t>tt be</w:t>
      </w:r>
      <w:r w:rsidRPr="007B14A8">
        <w:t xml:space="preserve">handlingen ska ha orsakat skada </w:t>
      </w:r>
      <w:r>
        <w:t>respektive kränkning. Orsakssam</w:t>
      </w:r>
      <w:r w:rsidRPr="007B14A8">
        <w:t>bandet ska vara adekvat.</w:t>
      </w:r>
      <w:r>
        <w:t xml:space="preserve"> </w:t>
      </w:r>
      <w:r w:rsidRPr="007B14A8">
        <w:t>Ersättningen för kränkning får uppskattas efter skälighet mot bakgrund av samtliga omständigheter i det enskilda fallet. Sådana faktorer som att det funnits risk fö</w:t>
      </w:r>
      <w:r>
        <w:t>r otillbörlig spridning av känsliga eller felaktiga person</w:t>
      </w:r>
      <w:r w:rsidRPr="007B14A8">
        <w:t xml:space="preserve">uppgifter eller att den registrerade </w:t>
      </w:r>
      <w:r>
        <w:t>genom behandlingen av uppgifter</w:t>
      </w:r>
      <w:r w:rsidRPr="007B14A8">
        <w:t>na drabbats av beslut eller åtgärder som kunnat få negativa följd</w:t>
      </w:r>
      <w:r>
        <w:t>er, hör till det som bör beaktas</w:t>
      </w:r>
      <w:r w:rsidRPr="007B14A8">
        <w:t>. Har den registrerade själv lämnat en oriktig eller ofullständig personuppgift, kan äv</w:t>
      </w:r>
      <w:r>
        <w:t>en detta ha betydelse vid bedöm</w:t>
      </w:r>
      <w:r w:rsidRPr="007B14A8">
        <w:t>ningen.</w:t>
      </w:r>
    </w:p>
    <w:p w14:paraId="0733BE88" w14:textId="77777777" w:rsidR="000E3A6B" w:rsidRPr="007B14A8" w:rsidRDefault="000E3A6B" w:rsidP="000E3A6B">
      <w:pPr>
        <w:pStyle w:val="Brdtextmedindrag"/>
      </w:pPr>
      <w:r w:rsidRPr="007B14A8">
        <w:t xml:space="preserve">Gentemot den registrerade är </w:t>
      </w:r>
      <w:r>
        <w:t>Säkerhetspolisen</w:t>
      </w:r>
      <w:r w:rsidRPr="007B14A8">
        <w:t xml:space="preserve"> ansvarig för all den behandling som </w:t>
      </w:r>
      <w:r>
        <w:t>utförs för myndighetens</w:t>
      </w:r>
      <w:r w:rsidRPr="007B14A8">
        <w:t xml:space="preserve"> räkning. Det gäller även när ett personuppgiftsbitr</w:t>
      </w:r>
      <w:r>
        <w:t>äde eller någon annan utfört be</w:t>
      </w:r>
      <w:r w:rsidRPr="007B14A8">
        <w:t>handlinge</w:t>
      </w:r>
      <w:r>
        <w:t>n. Anspråk på skadestånd ska så</w:t>
      </w:r>
      <w:r w:rsidRPr="007B14A8">
        <w:t>lede</w:t>
      </w:r>
      <w:r>
        <w:t>s riktas mot Säkerhetspolisen</w:t>
      </w:r>
      <w:r w:rsidRPr="007B14A8">
        <w:t xml:space="preserve"> även i de fallen.</w:t>
      </w:r>
      <w:r>
        <w:t xml:space="preserve"> Personuppgiftsbiträdet kan dock ibland vara att anse som personuppgifts</w:t>
      </w:r>
      <w:r>
        <w:softHyphen/>
        <w:t>ansvarig för viss behandling och kan då bli skadeståndsskyldig i den egenskapen.</w:t>
      </w:r>
      <w:r w:rsidRPr="007B14A8">
        <w:t xml:space="preserve"> </w:t>
      </w:r>
    </w:p>
    <w:p w14:paraId="67211C87" w14:textId="77777777" w:rsidR="000E3A6B" w:rsidRDefault="000E3A6B" w:rsidP="000E3A6B">
      <w:pPr>
        <w:pStyle w:val="Brdtextmedindrag"/>
      </w:pPr>
      <w:r w:rsidRPr="007B14A8">
        <w:t>Paragrafen innehåller ingen bestämmelse som innebär att ersättnings</w:t>
      </w:r>
      <w:r>
        <w:softHyphen/>
      </w:r>
      <w:r w:rsidRPr="007B14A8">
        <w:t>skyldigheten kan jämkas</w:t>
      </w:r>
      <w:r>
        <w:t>.</w:t>
      </w:r>
      <w:r w:rsidRPr="007B14A8">
        <w:t xml:space="preserve"> Det torde dock finna</w:t>
      </w:r>
      <w:r>
        <w:t>s utrymme för att sätta ned skade</w:t>
      </w:r>
      <w:r w:rsidRPr="007B14A8">
        <w:t xml:space="preserve">stånd med stöd av allmänna skadeståndsrättsliga principer </w:t>
      </w:r>
      <w:r>
        <w:t>om</w:t>
      </w:r>
      <w:r w:rsidRPr="007B14A8">
        <w:t xml:space="preserve"> jämkning.</w:t>
      </w:r>
    </w:p>
    <w:p w14:paraId="7C505EED" w14:textId="77777777" w:rsidR="000E3A6B" w:rsidRDefault="000E3A6B" w:rsidP="000E3A6B">
      <w:pPr>
        <w:pStyle w:val="Rubrik4utannumrering"/>
      </w:pPr>
      <w:r>
        <w:t>Överklagande</w:t>
      </w:r>
    </w:p>
    <w:p w14:paraId="32569BEA" w14:textId="77777777" w:rsidR="000E3A6B" w:rsidRDefault="000E3A6B" w:rsidP="000E3A6B">
      <w:pPr>
        <w:pStyle w:val="Rubrik5utannumrering"/>
        <w:spacing w:before="0"/>
      </w:pPr>
      <w:r w:rsidRPr="00734381">
        <w:t>Överklagande av den personuppgiftsansvariges beslut</w:t>
      </w:r>
    </w:p>
    <w:p w14:paraId="3FA8368D" w14:textId="77777777" w:rsidR="000E3A6B" w:rsidRDefault="000E3A6B" w:rsidP="000E3A6B">
      <w:pPr>
        <w:pStyle w:val="Rubrik5utannumrering"/>
        <w:spacing w:before="0"/>
      </w:pPr>
      <w:r>
        <w:t>2 §</w:t>
      </w:r>
    </w:p>
    <w:p w14:paraId="33419132" w14:textId="77777777" w:rsidR="000E3A6B" w:rsidRDefault="000E3A6B" w:rsidP="000E3A6B">
      <w:pPr>
        <w:pStyle w:val="Brdtext"/>
      </w:pPr>
      <w:r>
        <w:t>I paragrafen anges i vilken utsträckning beslut som fattats av den personuppgiftsansvarige får överklagas till allmän förvaltningsdomstol. Övervägandena finns</w:t>
      </w:r>
      <w:r w:rsidRPr="007B14A8">
        <w:t xml:space="preserve"> </w:t>
      </w:r>
      <w:r>
        <w:t xml:space="preserve">i avsnitt 16.4. </w:t>
      </w:r>
    </w:p>
    <w:p w14:paraId="756BFA10" w14:textId="77777777" w:rsidR="000E3A6B" w:rsidRDefault="000E3A6B" w:rsidP="000E3A6B">
      <w:pPr>
        <w:pStyle w:val="Brdtextmedindrag"/>
      </w:pPr>
      <w:r>
        <w:t xml:space="preserve">Vilka typer av beslut som får överklagas räknas upp i </w:t>
      </w:r>
      <w:r w:rsidRPr="00034EF8">
        <w:rPr>
          <w:i/>
        </w:rPr>
        <w:t>första stycket</w:t>
      </w:r>
      <w:r>
        <w:t>. Uppräkningen är, som framgår av 4 §, uttömmande. Beslut i fråga om rättelse, komplettering eller radering av personuppgifter eller begränsning av behandlingen av personuppgifter får överklagas om den registrerade har begärt åtgärden och beslutet har gått honom eller henne emot. Rätten att överklaga kan gälla även i de fall den personuppgiftsansvarige vidtagit en annan åtgärd än den som den registrerade begärt.</w:t>
      </w:r>
    </w:p>
    <w:p w14:paraId="4A651BEB" w14:textId="77777777" w:rsidR="000E3A6B" w:rsidRDefault="000E3A6B" w:rsidP="000E3A6B">
      <w:pPr>
        <w:pStyle w:val="Brdtextmedindrag"/>
      </w:pPr>
      <w:r>
        <w:t>Beslut som innebär att en begäran om personrelaterad information, helt eller delvis, inte har tillmötesgåtts får också överklagas. Detsamma gäller beslut att ta ut avgift för viss information.</w:t>
      </w:r>
    </w:p>
    <w:p w14:paraId="23ECD3A0" w14:textId="77777777" w:rsidR="000E3A6B" w:rsidRDefault="000E3A6B" w:rsidP="000E3A6B">
      <w:pPr>
        <w:pStyle w:val="Brdtextmedindrag"/>
      </w:pPr>
      <w:r>
        <w:t xml:space="preserve">Enligt </w:t>
      </w:r>
      <w:r w:rsidRPr="001C3166">
        <w:rPr>
          <w:i/>
        </w:rPr>
        <w:t>andra stycket</w:t>
      </w:r>
      <w:r>
        <w:t xml:space="preserve"> krävs prövningstillstånd </w:t>
      </w:r>
      <w:r w:rsidRPr="00077F48">
        <w:t>vid</w:t>
      </w:r>
      <w:r>
        <w:t xml:space="preserve"> överklagande till kammarrätten. </w:t>
      </w:r>
    </w:p>
    <w:p w14:paraId="4F7F5F04" w14:textId="77777777" w:rsidR="000E3A6B" w:rsidRDefault="000E3A6B" w:rsidP="000E3A6B">
      <w:pPr>
        <w:pStyle w:val="Rubrik5utannumrering"/>
      </w:pPr>
      <w:r w:rsidRPr="00975A95">
        <w:t>Överklagande av tillsynsmyndighetens beslut</w:t>
      </w:r>
    </w:p>
    <w:p w14:paraId="646CF7A4" w14:textId="77777777" w:rsidR="000E3A6B" w:rsidRDefault="000E3A6B" w:rsidP="000E3A6B">
      <w:pPr>
        <w:pStyle w:val="Rubrik5utannumrering"/>
        <w:spacing w:before="0"/>
      </w:pPr>
      <w:r>
        <w:t>3 §</w:t>
      </w:r>
    </w:p>
    <w:p w14:paraId="43652A97" w14:textId="77777777" w:rsidR="000E3A6B" w:rsidRDefault="000E3A6B" w:rsidP="000E3A6B">
      <w:pPr>
        <w:pStyle w:val="Brdtext"/>
      </w:pPr>
      <w:r>
        <w:t>I paragrafen föreskrivs att tillsynsmyndighetens beslut enligt lagen får överklagas till allmän förvaltningsdomstol. Övervägandena finns</w:t>
      </w:r>
      <w:r w:rsidRPr="007B14A8">
        <w:t xml:space="preserve"> </w:t>
      </w:r>
      <w:r>
        <w:t xml:space="preserve">i avsnitt 16.4.2. </w:t>
      </w:r>
    </w:p>
    <w:p w14:paraId="1B1FBECC" w14:textId="77777777" w:rsidR="000E3A6B" w:rsidRDefault="000E3A6B" w:rsidP="000E3A6B">
      <w:pPr>
        <w:pStyle w:val="Brdtextmedindrag"/>
      </w:pPr>
      <w:r>
        <w:t xml:space="preserve">Utgångspunkten enligt </w:t>
      </w:r>
      <w:r w:rsidRPr="00975A95">
        <w:rPr>
          <w:i/>
        </w:rPr>
        <w:t>första stycket</w:t>
      </w:r>
      <w:r>
        <w:t xml:space="preserve"> är att tillsynsmyndighetens beslut enligt lagen får överklagas. Det är framför allt fråga om beslut som tillsynsmyndigheten har fattat med stöd av sina korrigerande befogenheter i 7 kap. 5 §. Det kan t.ex. vara beslut om rättelse eller radering. I stycket anges vidare att tillsynsmyndigheten är motpart i domstolen när ett beslut överklagas.</w:t>
      </w:r>
    </w:p>
    <w:p w14:paraId="2BE746B7" w14:textId="77777777" w:rsidR="000E3A6B" w:rsidRPr="00975A95" w:rsidRDefault="000E3A6B" w:rsidP="000E3A6B">
      <w:pPr>
        <w:pStyle w:val="Brdtextmedindrag"/>
      </w:pPr>
      <w:r>
        <w:t xml:space="preserve">Enligt </w:t>
      </w:r>
      <w:r w:rsidRPr="00975A95">
        <w:rPr>
          <w:i/>
        </w:rPr>
        <w:t>andra stycket</w:t>
      </w:r>
      <w:r>
        <w:t xml:space="preserve"> krävs prövningstillstånd vid överklagande till kammarrätten.</w:t>
      </w:r>
    </w:p>
    <w:p w14:paraId="6290B392" w14:textId="77777777" w:rsidR="000E3A6B" w:rsidRDefault="000E3A6B" w:rsidP="000E3A6B">
      <w:pPr>
        <w:pStyle w:val="Rubrik5utannumrering"/>
      </w:pPr>
      <w:r>
        <w:t>Överklagandeförbud</w:t>
      </w:r>
    </w:p>
    <w:p w14:paraId="6445C0C1" w14:textId="77777777" w:rsidR="000E3A6B" w:rsidRDefault="000E3A6B" w:rsidP="000E3A6B">
      <w:pPr>
        <w:pStyle w:val="Rubrik5utannumrering"/>
        <w:spacing w:before="0"/>
      </w:pPr>
      <w:r>
        <w:t>4 §</w:t>
      </w:r>
    </w:p>
    <w:p w14:paraId="63008859" w14:textId="77777777" w:rsidR="000E3A6B" w:rsidRDefault="000E3A6B" w:rsidP="000E3A6B">
      <w:pPr>
        <w:pStyle w:val="Brdtext"/>
      </w:pPr>
      <w:r>
        <w:t>Enligt paragrafen får inga andra beslut än de som räknas upp i 2 och 3 §§ överklagas. Övervägandena finns i avsnitt 16.4.</w:t>
      </w:r>
    </w:p>
    <w:p w14:paraId="267BAF2D" w14:textId="77777777" w:rsidR="000E3A6B" w:rsidRPr="00C3245F" w:rsidRDefault="000E3A6B" w:rsidP="000E3A6B">
      <w:pPr>
        <w:pStyle w:val="Brdtextmedindrag"/>
      </w:pPr>
      <w:r>
        <w:t>Uppräkningen är uttömmande. Någon rätt att med stöd av förvaltningslagen (2017:900) överklaga andra beslut som Säkerhets</w:t>
      </w:r>
      <w:r>
        <w:softHyphen/>
        <w:t xml:space="preserve">polisen eller annan har fattat med stöd av lagen finns alltså inte. </w:t>
      </w:r>
    </w:p>
    <w:p w14:paraId="71FC19F3" w14:textId="77777777" w:rsidR="000E3A6B" w:rsidRDefault="000E3A6B" w:rsidP="000E3A6B">
      <w:pPr>
        <w:pStyle w:val="Rubrik3utannumrering"/>
      </w:pPr>
      <w:r>
        <w:t>9 kap. Överföring av personuppgifter till tredjeland och internationella organisationer</w:t>
      </w:r>
    </w:p>
    <w:p w14:paraId="6F7C7FDA" w14:textId="77777777" w:rsidR="000E3A6B" w:rsidRDefault="000E3A6B" w:rsidP="000E3A6B">
      <w:pPr>
        <w:pStyle w:val="Rubrik4utannumrering"/>
        <w:spacing w:before="0"/>
      </w:pPr>
      <w:r>
        <w:t>Förutsättningar för överföring</w:t>
      </w:r>
    </w:p>
    <w:p w14:paraId="1641C2B6" w14:textId="77777777" w:rsidR="000E3A6B" w:rsidRDefault="000E3A6B" w:rsidP="000E3A6B">
      <w:pPr>
        <w:pStyle w:val="Rubrik5utannumrering"/>
        <w:spacing w:before="0"/>
      </w:pPr>
      <w:r>
        <w:t>1 §</w:t>
      </w:r>
    </w:p>
    <w:p w14:paraId="73D784F9" w14:textId="77777777" w:rsidR="000E3A6B" w:rsidRDefault="000E3A6B" w:rsidP="000E3A6B">
      <w:pPr>
        <w:pStyle w:val="Brdtext"/>
      </w:pPr>
      <w:r>
        <w:t>I paragrafen anges förutsättningarna för att få överföra personuppgifter till ett tredjeland eller en internationell organisation. Övervägandena finns i avsnitt 17.3.</w:t>
      </w:r>
    </w:p>
    <w:p w14:paraId="2E1541E3" w14:textId="6A2D3F9B" w:rsidR="000E3A6B" w:rsidRDefault="000E3A6B" w:rsidP="000E3A6B">
      <w:pPr>
        <w:pStyle w:val="Brdtextmedindrag"/>
      </w:pPr>
      <w:r>
        <w:t xml:space="preserve">Enligt </w:t>
      </w:r>
      <w:r w:rsidRPr="00B714AB">
        <w:rPr>
          <w:i/>
        </w:rPr>
        <w:t>första stycket</w:t>
      </w:r>
      <w:r>
        <w:t xml:space="preserve"> får Säkerhetspolisen överföra personuppgifter till ett tredjeland eller en internationell organisation, om personuppgifterna behandlas i Sverige eller är avsedda att behandlas i ett tredjeland eller av en internationell organisation. Tredjeland och internationell organisation definieras i 1 kap. 5 §.</w:t>
      </w:r>
    </w:p>
    <w:p w14:paraId="008D7E01" w14:textId="28D2D93F" w:rsidR="000E3A6B" w:rsidRDefault="000E3A6B" w:rsidP="000E3A6B">
      <w:pPr>
        <w:pStyle w:val="Brdtextmedindrag"/>
      </w:pPr>
      <w:r>
        <w:t>Med behandlas förstås sådan behandling av personuppgifter som lagen reglerar. Behandling av personuppgifter definieras i 1 kap. 5 §. Överföring är en form av personuppgiftsbehandling. För att personuppgifter ska få överföras till ett tredjeland eller en internationell organisation måste därför de allmänna förutsättningarna för att få behandla personuppgifter i 2 kap. alltid vara uppfyllda, exempelvis kraven på ändamål och personupp</w:t>
      </w:r>
      <w:r>
        <w:softHyphen/>
        <w:t>gifternas kvalitet.</w:t>
      </w:r>
    </w:p>
    <w:p w14:paraId="4F27AC5A" w14:textId="77777777" w:rsidR="000E3A6B" w:rsidRDefault="000E3A6B" w:rsidP="000E3A6B">
      <w:pPr>
        <w:pStyle w:val="Brdtextmedindrag"/>
      </w:pPr>
      <w:r>
        <w:t xml:space="preserve">Med överföring avses att Säkerhetspolisen skickar, vidarebefordrar eller förmedlar information till någon som befinner sig i ett tredjeland eller till en internationell organisation. Det har inte någon betydelse om överföringen sker på Säkerhetspolisens eller mottagarens initiativ. Det är också fråga om en överföring när myndigheten gör information tillgänglig för ett tredjeland eller en internationell organisation genom att informationen tillförs ett gemensamt datasystem, t.ex. en databas hos Interpol. </w:t>
      </w:r>
    </w:p>
    <w:p w14:paraId="400BD72E" w14:textId="77777777" w:rsidR="000E3A6B" w:rsidRDefault="000E3A6B" w:rsidP="000E3A6B">
      <w:pPr>
        <w:pStyle w:val="Brdtextmedindrag"/>
      </w:pPr>
      <w:r>
        <w:t xml:space="preserve">Överföring av personuppgifter till ett tredjeland eller en internationell organisation för behandling där avser bl.a. den situationen att uppgifterna inte behandlas automatiserat i Sverige, utan överförs till ett tredjeland eller en internationell organisation för att automatiseras där. Som exempel kan nämnas blanketter, formulär eller undersökningar som fyllts i för hand och som skickas per post till ett tredjeland där personuppgifterna läggs in i en databas. </w:t>
      </w:r>
    </w:p>
    <w:p w14:paraId="214AE6E4" w14:textId="77777777" w:rsidR="000E3A6B" w:rsidRDefault="000E3A6B" w:rsidP="000E3A6B">
      <w:pPr>
        <w:pStyle w:val="Brdtextmedindrag"/>
      </w:pPr>
      <w:r>
        <w:t>Överföring till ett tredjeland eller en internationell organisation får endast göras om de i punkt 1 angivna villkoren och något av alternativen i punkt 2 samtidigt är uppfyllda.</w:t>
      </w:r>
    </w:p>
    <w:p w14:paraId="518870E0" w14:textId="77777777" w:rsidR="000E3A6B" w:rsidRDefault="000E3A6B" w:rsidP="000E3A6B">
      <w:pPr>
        <w:pStyle w:val="Brdtextmedindrag"/>
      </w:pPr>
      <w:r w:rsidRPr="00190C4E">
        <w:rPr>
          <w:i/>
        </w:rPr>
        <w:t>Punkt 1</w:t>
      </w:r>
      <w:r>
        <w:t xml:space="preserve"> begränsar till vilka utländska adressater personuppgifter får överföras. Personuppgifter får som huvudregel bara överföras till en brottsbekämpande myndighet eller en underrättelse- eller säkerhetstjänst i ett tredjeland eller till en internationell organisation med brottsbekämpande uppdrag. Möjligheten att i vissa fall överföra personuppgifter till andra regleras i 5 §.</w:t>
      </w:r>
    </w:p>
    <w:p w14:paraId="7A5F161E" w14:textId="77777777" w:rsidR="000E3A6B" w:rsidRDefault="000E3A6B" w:rsidP="000E3A6B">
      <w:pPr>
        <w:pStyle w:val="Brdtextmedindrag"/>
      </w:pPr>
      <w:r>
        <w:t xml:space="preserve">Av kravet på att överföringen ska göras till en brottsbekämpande myndighet följer att den myndighet eller organisation som ska ta emot personuppgifterna ska ha som uppgift att förebygga, förhindra eller upptäcka brottslig verksamhet, utreda eller lagföra brott. Den som personuppgiften överförs till behöver inte ha samma uppgifter som Säkerhetspolisen, men ska ha ett brottsbekämpande uppdrag. När det gäller internationella organisationer är det framför allt Interpol som är av intresse. Även vissa utredningsorgan under FN torde kunna ha brottsbekämpande uppdrag, liksom internationella tribunaler. </w:t>
      </w:r>
    </w:p>
    <w:p w14:paraId="2CE06773" w14:textId="77777777" w:rsidR="000E3A6B" w:rsidRDefault="000E3A6B" w:rsidP="000E3A6B">
      <w:pPr>
        <w:pStyle w:val="Brdtextmedindrag"/>
      </w:pPr>
      <w:r>
        <w:t xml:space="preserve">I </w:t>
      </w:r>
      <w:r w:rsidRPr="00A145E7">
        <w:rPr>
          <w:i/>
        </w:rPr>
        <w:t>punkt 2</w:t>
      </w:r>
      <w:r>
        <w:t xml:space="preserve"> ställs dessutom krav på viss skyddsnivå för personuppgifter som överförs till ett tredjeland eller till en internationell organisation. Personuppgifter får alltid överföras till ett tredjeland eller till en internationell organisation för vilket eller vilken kommissionen har beslutat att det finns en adekvat skyddsnivå (2 §). Om det inte finns ett sådant beslut får personuppgifterna ändå överföras om uppgifterna kommer att omfattas av tillräckliga skyddsåtgärder hos den som mottar dem (3 §). Finns det inte något beslut om adekvat skyddsnivå eller tillräckliga skyddsåtgärder får personuppgifter överföras endast när ett undantag för särskilda situationer gäller (4 §). Överföringsgrunderna är alternativa, men ska prövas i den ordning som anges i paragrafen. I första hand ska det alltså prövas om det finns beslut om adekvat skyddsnivå och i andra hand om det finns tillräckliga skyddsåtgärder. Först därefter finns det anledning att bedöma om någon av undantagssituationerna är för handen.</w:t>
      </w:r>
    </w:p>
    <w:p w14:paraId="37ED65A5" w14:textId="77777777" w:rsidR="000E3A6B" w:rsidRDefault="000E3A6B" w:rsidP="000E3A6B">
      <w:pPr>
        <w:pStyle w:val="Brdtextmedindrag"/>
      </w:pPr>
      <w:r>
        <w:t>Om personuppgifter ska överföras till en internationell organisation, t.ex. Interpol, är det organisationen som sådan, och inte de enskilda stater som är medlemmar i organisationen, som ska uppfylla kravet på skyddsnivå. Ska personuppgiften skickas till ett tredjeland, men överföringen görs med hjälp av Interpol, ska däremot skyddsnivån i tredjelandet bedömas.</w:t>
      </w:r>
    </w:p>
    <w:p w14:paraId="29612DA1" w14:textId="77777777" w:rsidR="000E3A6B" w:rsidRPr="00497645" w:rsidRDefault="000E3A6B" w:rsidP="000E3A6B">
      <w:pPr>
        <w:pStyle w:val="Rubrik5utannumrering"/>
      </w:pPr>
      <w:r w:rsidRPr="00497645">
        <w:t>Beslut om adekvat skyddsnivå</w:t>
      </w:r>
    </w:p>
    <w:p w14:paraId="1020464B" w14:textId="77777777" w:rsidR="000E3A6B" w:rsidRPr="00497645" w:rsidRDefault="000E3A6B" w:rsidP="000E3A6B">
      <w:pPr>
        <w:pStyle w:val="Rubrik5utannumrering"/>
        <w:spacing w:before="0"/>
        <w:rPr>
          <w:rFonts w:eastAsia="Times New Roman" w:cs="Times New Roman"/>
          <w:i w:val="0"/>
          <w:szCs w:val="20"/>
        </w:rPr>
      </w:pPr>
      <w:r>
        <w:rPr>
          <w:rFonts w:eastAsia="Times New Roman" w:cs="Times New Roman"/>
          <w:i w:val="0"/>
          <w:szCs w:val="20"/>
        </w:rPr>
        <w:t>2</w:t>
      </w:r>
      <w:r w:rsidRPr="00497645">
        <w:rPr>
          <w:rFonts w:eastAsia="Times New Roman" w:cs="Times New Roman"/>
          <w:i w:val="0"/>
          <w:szCs w:val="20"/>
        </w:rPr>
        <w:t xml:space="preserve"> §</w:t>
      </w:r>
    </w:p>
    <w:p w14:paraId="413565B1" w14:textId="77777777" w:rsidR="000E3A6B" w:rsidRPr="00497645" w:rsidRDefault="000E3A6B" w:rsidP="000E3A6B">
      <w:pPr>
        <w:pStyle w:val="Brdtext"/>
      </w:pPr>
      <w:r>
        <w:t>Paragrafen</w:t>
      </w:r>
      <w:r w:rsidRPr="00497645">
        <w:t xml:space="preserve"> innehåller den första til</w:t>
      </w:r>
      <w:r>
        <w:t>låtna grun</w:t>
      </w:r>
      <w:r w:rsidRPr="00497645">
        <w:t>den för att överföra personuppgifter till ett t</w:t>
      </w:r>
      <w:r>
        <w:t>redjeland eller till en interna</w:t>
      </w:r>
      <w:r w:rsidRPr="00497645">
        <w:t>tionell organisation. Det är först om förutsättningarna i denna paragraf inte är uppfyllda som alternativen att överföra personuppgifter med stöd av reglerna om till</w:t>
      </w:r>
      <w:r>
        <w:t>räckliga skyddsåtgärder i 3 </w:t>
      </w:r>
      <w:r w:rsidRPr="00497645">
        <w:t>§ ell</w:t>
      </w:r>
      <w:r>
        <w:t>er särskilda situationer i 4 </w:t>
      </w:r>
      <w:r w:rsidRPr="00497645">
        <w:t xml:space="preserve">§ ska prövas. </w:t>
      </w:r>
      <w:r>
        <w:t>Övervägandena finns i avsnitt 17.4.1</w:t>
      </w:r>
      <w:r w:rsidRPr="00497645">
        <w:t>.</w:t>
      </w:r>
    </w:p>
    <w:p w14:paraId="388B04DA" w14:textId="77777777" w:rsidR="000E3A6B" w:rsidRPr="00497645" w:rsidRDefault="000E3A6B" w:rsidP="000E3A6B">
      <w:pPr>
        <w:pStyle w:val="Brdtextmedindrag"/>
      </w:pPr>
      <w:r w:rsidRPr="00497645">
        <w:t>Enligt paragrafen får personuppgifter alltid överföras till ett tredjeland eller en internationell organisation som enligt ett beslut av kommissionen har en adekvat skyddsnivå för personuppgifter. Om kommissionen har meddelat et</w:t>
      </w:r>
      <w:r>
        <w:t>t sådant beslut för ett territo</w:t>
      </w:r>
      <w:r w:rsidRPr="00497645">
        <w:t>ri</w:t>
      </w:r>
      <w:r>
        <w:t>um eller en sektor i ett tredje</w:t>
      </w:r>
      <w:r w:rsidRPr="00497645">
        <w:t>land får personuppgifter överföras dit. Avgränsningen avgörs av innehållet i kommissionens beslut.</w:t>
      </w:r>
      <w:r>
        <w:t xml:space="preserve"> </w:t>
      </w:r>
      <w:r w:rsidRPr="006A77D2">
        <w:t xml:space="preserve">Eftersom Säkerhetspolisens verksamhet som rör nationell säkerhet inte omfattas av unionsrätten </w:t>
      </w:r>
      <w:r>
        <w:t>gäller</w:t>
      </w:r>
      <w:r w:rsidRPr="006A77D2">
        <w:t xml:space="preserve"> kommissionens beslut inte för myndigheten, men paragrafen ger Säkerhetspolisen samma möjlighet som andra brottsbekämpande myndigheter att överföra personuppgifter till ett tredjeland eller en internationell organisation om det finns ett sådant beslut.</w:t>
      </w:r>
    </w:p>
    <w:p w14:paraId="4845F8F6" w14:textId="77777777" w:rsidR="000E3A6B" w:rsidRPr="00497645" w:rsidRDefault="000E3A6B" w:rsidP="000E3A6B">
      <w:pPr>
        <w:pStyle w:val="Brdtextmedindrag"/>
      </w:pPr>
      <w:r w:rsidRPr="00497645">
        <w:t>Förutsättni</w:t>
      </w:r>
      <w:r>
        <w:t>ngarna för överföring av person</w:t>
      </w:r>
      <w:r w:rsidRPr="00497645">
        <w:t xml:space="preserve">uppgifter till ett tredjeland eller en </w:t>
      </w:r>
      <w:r>
        <w:t>internationell organisation enligt 1 </w:t>
      </w:r>
      <w:r w:rsidRPr="00497645">
        <w:t xml:space="preserve">§ ska alltid vara uppfyllda för att personuppgifter ska få överföras med stöd av ett beslut om adekvat skyddsnivå. </w:t>
      </w:r>
    </w:p>
    <w:p w14:paraId="3F6CC012" w14:textId="77777777" w:rsidR="000E3A6B" w:rsidRDefault="000E3A6B" w:rsidP="000E3A6B">
      <w:pPr>
        <w:pStyle w:val="Brdtextmedindrag"/>
      </w:pPr>
      <w:r w:rsidRPr="00497645">
        <w:t xml:space="preserve">Om kommissionen beslutar att ett tredjeland, eller en del av det, eller en internationell organisation inte längre säkerställer en adekvat skyddsnivå får personuppgifter inte överföras dit med </w:t>
      </w:r>
      <w:r>
        <w:t>stöd av den nu aktuella paragra</w:t>
      </w:r>
      <w:r w:rsidRPr="00497645">
        <w:t xml:space="preserve">fen. Det </w:t>
      </w:r>
      <w:r>
        <w:t>hindrar dock inte att personupp</w:t>
      </w:r>
      <w:r w:rsidRPr="00497645">
        <w:t>gifter överförs till tredjelandet eller den internationella orga</w:t>
      </w:r>
      <w:r>
        <w:t>ni</w:t>
      </w:r>
      <w:r w:rsidRPr="00497645">
        <w:t>sationen om någon av de andra tillåtna grunderna för överföring är tillämplig.</w:t>
      </w:r>
    </w:p>
    <w:p w14:paraId="4A11500D" w14:textId="77777777" w:rsidR="000E3A6B" w:rsidRPr="00CA32D0" w:rsidRDefault="000E3A6B" w:rsidP="000E3A6B">
      <w:pPr>
        <w:pStyle w:val="Rubrik5utannumrering"/>
      </w:pPr>
      <w:r w:rsidRPr="00CA32D0">
        <w:t>Tillräckliga skyddsåtgärder</w:t>
      </w:r>
    </w:p>
    <w:p w14:paraId="1538D093" w14:textId="77777777" w:rsidR="000E3A6B" w:rsidRPr="00CA32D0" w:rsidRDefault="000E3A6B" w:rsidP="000E3A6B">
      <w:pPr>
        <w:pStyle w:val="Rubrik5utannumrering"/>
        <w:spacing w:before="0"/>
      </w:pPr>
      <w:r w:rsidRPr="00CA32D0">
        <w:t>3 §</w:t>
      </w:r>
    </w:p>
    <w:p w14:paraId="3FA666AD" w14:textId="77777777" w:rsidR="000E3A6B" w:rsidRPr="00CA32D0" w:rsidRDefault="000E3A6B" w:rsidP="000E3A6B">
      <w:pPr>
        <w:pStyle w:val="Brdtext"/>
      </w:pPr>
      <w:r w:rsidRPr="00CA32D0">
        <w:t>I paragrafen behandlas den andra tillåt</w:t>
      </w:r>
      <w:r>
        <w:t xml:space="preserve">na </w:t>
      </w:r>
      <w:r w:rsidRPr="00CA32D0">
        <w:t>grunden för överföring av personuppgifter till ett tredjeland eller en internationell organisation. Paragrafen behandlas i av</w:t>
      </w:r>
      <w:r>
        <w:t>snitt</w:t>
      </w:r>
      <w:r w:rsidRPr="00CA32D0">
        <w:t> </w:t>
      </w:r>
      <w:r>
        <w:t>17.4.2</w:t>
      </w:r>
      <w:r w:rsidRPr="00CA32D0">
        <w:t>.</w:t>
      </w:r>
    </w:p>
    <w:p w14:paraId="6DBDDB6E" w14:textId="77777777" w:rsidR="000E3A6B" w:rsidRPr="00CA32D0" w:rsidRDefault="000E3A6B" w:rsidP="000E3A6B">
      <w:pPr>
        <w:pStyle w:val="Brdtextmedindrag"/>
      </w:pPr>
      <w:r w:rsidRPr="00CA32D0">
        <w:t>Om det inte finns något beslut om adekvat skyddsnivå enligt 2 § får Säkerhetspolisen ändå överföra personuppgifter till e</w:t>
      </w:r>
      <w:r>
        <w:t>tt</w:t>
      </w:r>
      <w:r w:rsidRPr="00CA32D0">
        <w:t xml:space="preserve"> </w:t>
      </w:r>
      <w:r>
        <w:t>tredjeland</w:t>
      </w:r>
      <w:r w:rsidRPr="00CA32D0">
        <w:t xml:space="preserve"> eller till en internationell organisation, om det finns tillräckliga skyddsåtgärder för uppgifterna där. Förutsättningarna för överföring av personuppgifter </w:t>
      </w:r>
      <w:r>
        <w:t>enligt 1 </w:t>
      </w:r>
      <w:r w:rsidRPr="00CA32D0">
        <w:t xml:space="preserve">§ ska alltid vara uppfyllda för att personuppgifter ska få överföras på denna grund. </w:t>
      </w:r>
    </w:p>
    <w:p w14:paraId="2797E9F9" w14:textId="77777777" w:rsidR="000E3A6B" w:rsidRPr="00CA32D0" w:rsidRDefault="000E3A6B" w:rsidP="000E3A6B">
      <w:pPr>
        <w:pStyle w:val="Brdtextmedindrag"/>
      </w:pPr>
      <w:r w:rsidRPr="00CA32D0">
        <w:rPr>
          <w:rFonts w:eastAsiaTheme="minorHAnsi"/>
        </w:rPr>
        <w:t xml:space="preserve">Enligt </w:t>
      </w:r>
      <w:r w:rsidRPr="00CA32D0">
        <w:rPr>
          <w:rFonts w:eastAsiaTheme="minorHAnsi"/>
          <w:i/>
        </w:rPr>
        <w:t>punkt 1</w:t>
      </w:r>
      <w:r w:rsidRPr="00CA32D0">
        <w:rPr>
          <w:rFonts w:eastAsiaTheme="minorHAnsi"/>
        </w:rPr>
        <w:t xml:space="preserve"> kan tillräckliga skyddsåtgärder finnas om sådana h</w:t>
      </w:r>
      <w:r w:rsidRPr="00CA32D0">
        <w:t>ar fast</w:t>
      </w:r>
      <w:r w:rsidRPr="00CA32D0">
        <w:rPr>
          <w:rFonts w:eastAsiaTheme="minorHAnsi"/>
        </w:rPr>
        <w:t>ställts i ett avtal som ger tillräckliga garantier till skydd för den regi</w:t>
      </w:r>
      <w:r w:rsidRPr="00CA32D0">
        <w:t>stre</w:t>
      </w:r>
      <w:r w:rsidRPr="00CA32D0">
        <w:rPr>
          <w:rFonts w:eastAsiaTheme="minorHAnsi"/>
        </w:rPr>
        <w:t>rade. P</w:t>
      </w:r>
      <w:r w:rsidRPr="00CA32D0">
        <w:t>ersonuppgifter kan normalt överf</w:t>
      </w:r>
      <w:r w:rsidRPr="00CA32D0">
        <w:rPr>
          <w:rFonts w:eastAsiaTheme="minorHAnsi"/>
        </w:rPr>
        <w:t xml:space="preserve">öras </w:t>
      </w:r>
      <w:r w:rsidRPr="00CA32D0">
        <w:t>till länder som är an</w:t>
      </w:r>
      <w:r w:rsidRPr="00CA32D0">
        <w:rPr>
          <w:rFonts w:eastAsiaTheme="minorHAnsi"/>
        </w:rPr>
        <w:t>slutna till dataskyddskonventionen eller har ingått bindande avtal om internationellt samarbete som innehåller dataskyddsregler som ä</w:t>
      </w:r>
      <w:r w:rsidRPr="00CA32D0">
        <w:t>r tillämpliga på överfö</w:t>
      </w:r>
      <w:r w:rsidRPr="00CA32D0">
        <w:rPr>
          <w:rFonts w:eastAsiaTheme="minorHAnsi"/>
        </w:rPr>
        <w:t>ringen. Det kan också vara fråga om bilaterala avtal som Sverige ingått med ett tredjeland och so</w:t>
      </w:r>
      <w:r w:rsidRPr="00CA32D0">
        <w:t>m sörjer för att kravet på data</w:t>
      </w:r>
      <w:r w:rsidRPr="00CA32D0">
        <w:rPr>
          <w:rFonts w:eastAsiaTheme="minorHAnsi"/>
        </w:rPr>
        <w:t>skydd uppfylls och registrerades rättigheter respekteras</w:t>
      </w:r>
      <w:r w:rsidRPr="00CA32D0">
        <w:t>.</w:t>
      </w:r>
    </w:p>
    <w:p w14:paraId="09F7B53A" w14:textId="77777777" w:rsidR="000E3A6B" w:rsidRDefault="000E3A6B" w:rsidP="000E3A6B">
      <w:pPr>
        <w:pStyle w:val="Brdtextmedindrag"/>
      </w:pPr>
      <w:r w:rsidRPr="00CA32D0">
        <w:t xml:space="preserve">Enligt </w:t>
      </w:r>
      <w:r w:rsidRPr="00AE5B15">
        <w:rPr>
          <w:i/>
        </w:rPr>
        <w:t>punkt 2</w:t>
      </w:r>
      <w:r w:rsidRPr="00CA32D0">
        <w:t xml:space="preserve"> får personuppgifter också överföras om den myndighet</w:t>
      </w:r>
      <w:r>
        <w:t xml:space="preserve"> eller organisation</w:t>
      </w:r>
      <w:r w:rsidRPr="00CA32D0">
        <w:t xml:space="preserve"> som ska ta emot uppgifterna</w:t>
      </w:r>
      <w:r>
        <w:t>,</w:t>
      </w:r>
      <w:r w:rsidRPr="00CA32D0">
        <w:t xml:space="preserve"> på annat sätt än genom avtal</w:t>
      </w:r>
      <w:r>
        <w:t>,</w:t>
      </w:r>
      <w:r w:rsidRPr="00CA32D0">
        <w:t xml:space="preserve"> garanterar tillräckligt skydd för dem. </w:t>
      </w:r>
      <w:r>
        <w:t>Säkerhetspolisen</w:t>
      </w:r>
      <w:r w:rsidRPr="00CA32D0">
        <w:t xml:space="preserve"> ska bedöma alla omständig</w:t>
      </w:r>
      <w:r>
        <w:t>heter kring över</w:t>
      </w:r>
      <w:r w:rsidRPr="00CA32D0">
        <w:t>föringen och komma till slutsatsen a</w:t>
      </w:r>
      <w:r>
        <w:t>tt skyddsåtgärderna är tillräck</w:t>
      </w:r>
      <w:r w:rsidRPr="00CA32D0">
        <w:t>liga. Exempel på sådant som kan vägas in vid bedömningen av om tillräckligt skydd gara</w:t>
      </w:r>
      <w:r>
        <w:t>nteras är bl.a. bindande åtagan</w:t>
      </w:r>
      <w:r w:rsidRPr="00CA32D0">
        <w:t>den att inte sprida personuppgifterna vidare eller at</w:t>
      </w:r>
      <w:r>
        <w:t>t inte använda personupp</w:t>
      </w:r>
      <w:r w:rsidRPr="00CA32D0">
        <w:t xml:space="preserve">gifterna efter viss tidpunkt. </w:t>
      </w:r>
    </w:p>
    <w:p w14:paraId="7EF01548" w14:textId="77777777" w:rsidR="000E3A6B" w:rsidRDefault="000E3A6B" w:rsidP="000E3A6B">
      <w:pPr>
        <w:pStyle w:val="Rubrik5utannumrering"/>
      </w:pPr>
      <w:r>
        <w:t>Överföring i särskilda situationer</w:t>
      </w:r>
    </w:p>
    <w:p w14:paraId="5B6D7998" w14:textId="77777777" w:rsidR="000E3A6B" w:rsidRDefault="000E3A6B" w:rsidP="000E3A6B">
      <w:pPr>
        <w:pStyle w:val="Rubrik5utannumrering"/>
        <w:spacing w:before="0"/>
      </w:pPr>
      <w:r>
        <w:t>4 §</w:t>
      </w:r>
    </w:p>
    <w:p w14:paraId="11DEA19A" w14:textId="77777777" w:rsidR="000E3A6B" w:rsidRDefault="000E3A6B" w:rsidP="000E3A6B">
      <w:pPr>
        <w:pStyle w:val="Brdtextmedindrag"/>
        <w:ind w:firstLine="0"/>
      </w:pPr>
      <w:r>
        <w:t>Paragrafen reglerar möjligheten att överföra personuppgifter till ett tredjeland eller till en internationell organisation när det varken finns beslut om adekvat skyddsnivå eller tillräckliga skyddsåtgärder för uppgifterna. Kravet är då att det ska vara fråga om en särskild situation. Övervägandena finns i avsnitt 17.4.3.</w:t>
      </w:r>
    </w:p>
    <w:p w14:paraId="24EA3B35" w14:textId="77777777" w:rsidR="000E3A6B" w:rsidRDefault="000E3A6B" w:rsidP="000E3A6B">
      <w:pPr>
        <w:pStyle w:val="Brdtextmedindrag"/>
      </w:pPr>
      <w:r>
        <w:t>Undantagen för särskilda situationer gäller även samlingar av överföringar. Med samling avses här flera överföringar som på något sätt är sammankopplade, antingen därför att det är flera personuppgifter som överförs inom ramen för ett ärende, eller för att det är en personuppgift som överförs till flera adressater. En överföring kan också innehålla flera personuppgifter och därmed utgöra en samling, t.ex. ett utdrag från ett register. Det viktiga när det gäller samlingar av överföringar är att det i efterhand går att kontrollera vilka personuppgifter som har överförts.</w:t>
      </w:r>
    </w:p>
    <w:p w14:paraId="48EE24D0" w14:textId="77777777" w:rsidR="000E3A6B" w:rsidRDefault="000E3A6B" w:rsidP="000E3A6B">
      <w:pPr>
        <w:pStyle w:val="Brdtextmedindrag"/>
      </w:pPr>
      <w:r>
        <w:t xml:space="preserve">Överföringen ska enligt </w:t>
      </w:r>
      <w:r w:rsidRPr="004537CF">
        <w:rPr>
          <w:i/>
        </w:rPr>
        <w:t>första stycket</w:t>
      </w:r>
      <w:r>
        <w:t xml:space="preserve"> vara nödvändig i någon av de särskilda situationer som räknas upp i punkterna 1–4. Punkterna är alternativa. I punkterna 2 och 3 föreskrivs att överföringen ska vara nödvändig i det enskilda fallet. Oavsett vilken situation som är för handen ska förutsättningarna för överföring till tredjeland och internationella organisationer i 1 § alltid vara uppfyllda. </w:t>
      </w:r>
    </w:p>
    <w:p w14:paraId="7307211E" w14:textId="77777777" w:rsidR="000E3A6B" w:rsidRDefault="000E3A6B" w:rsidP="000E3A6B">
      <w:pPr>
        <w:pStyle w:val="Brdtextmedindrag"/>
      </w:pPr>
      <w:r>
        <w:t xml:space="preserve">I </w:t>
      </w:r>
      <w:r w:rsidRPr="004537CF">
        <w:rPr>
          <w:i/>
        </w:rPr>
        <w:t>punkt 1</w:t>
      </w:r>
      <w:r>
        <w:t xml:space="preserve"> regleras två situationer som kan göra överföringen nödvändig. Det är dels för att värna vitala intressen för den registrerade eller någon annan fysisk person, dels för att värna andra berättigade intressen som den registrerade har. I det sistnämnda fallet gäller alltså inte skyddet till förmån för någon annan än den vars personuppgifter ska överföras. Den som är misstänkt för ett brott kan ha ett berättigat intresse av att viss bevisning som finns i ett tredjeland inhämtas därifrån. Ett vittne som befinner sig i ett tredjeland kan ha ett berättigat intresse av att hans eller hennes personuppgifter överförs dit för att ett förhör ska kunna komma till stånd där.</w:t>
      </w:r>
    </w:p>
    <w:p w14:paraId="738E68C4" w14:textId="77777777" w:rsidR="000E3A6B" w:rsidRDefault="000E3A6B" w:rsidP="000E3A6B">
      <w:pPr>
        <w:pStyle w:val="Brdtextmedindrag"/>
      </w:pPr>
      <w:r>
        <w:t>När det gäller skyddet för vitala intressen kan det gälla både för den som personuppgiften avser och för någon annan fysisk person. Det kan t.ex. handla om att överföra uppgifter om en person som misstänks planera ett sprängdåd. Även andra för den enskilde väsentliga intressen som inte är direkt avgörande för liv och död, t.ex. hälsa och ekonomiska intressen, kan värnas med stöd av undantaget för vitala intressen.</w:t>
      </w:r>
    </w:p>
    <w:p w14:paraId="3956248F" w14:textId="77777777" w:rsidR="000E3A6B" w:rsidRDefault="000E3A6B" w:rsidP="000E3A6B">
      <w:pPr>
        <w:pStyle w:val="Brdtextmedindrag"/>
      </w:pPr>
      <w:r w:rsidRPr="004537CF">
        <w:rPr>
          <w:i/>
        </w:rPr>
        <w:t>Punkt 2</w:t>
      </w:r>
      <w:r>
        <w:t xml:space="preserve"> tillgodoser behovet av att i ett enskilt fall kunna överföra personuppgifter till ett tredjeland eller en internationell organisation för att förebygga, förhindra eller upptäcka brottslig verksamhet eller för att utreda eller lagföra brott. Som exempel kan nämnas </w:t>
      </w:r>
      <w:r w:rsidRPr="00176647">
        <w:t>att Säkerhetspolisen</w:t>
      </w:r>
      <w:r>
        <w:t xml:space="preserve"> i ett enskilt fall</w:t>
      </w:r>
      <w:r w:rsidRPr="00176647">
        <w:t xml:space="preserve"> har information om att en misstänkt terrorist befinner sig i landet</w:t>
      </w:r>
      <w:r>
        <w:t>,</w:t>
      </w:r>
      <w:r w:rsidRPr="00176647">
        <w:t xml:space="preserve"> men personen identifieras först när han eller hon har rest till ett tredjeland och kan antas komma att begå brott där.</w:t>
      </w:r>
      <w:r>
        <w:t xml:space="preserve"> Åtgärden behöver inte vara nödvändig för att tillgodose Säkerhetspolisens behov och intressen. Det kan finnas förutsättningar för att tillämpa punkten om ett tredjeland behöver få tillgång till svenska personuppgifter, t.ex. uppgift om att en person är dömd för ett visst brott. Personuppgifter kan lämnas både på begäran och på Säkerhetspolisens eget initiativ.</w:t>
      </w:r>
    </w:p>
    <w:p w14:paraId="38C55771" w14:textId="77777777" w:rsidR="000E3A6B" w:rsidRDefault="000E3A6B" w:rsidP="000E3A6B">
      <w:pPr>
        <w:pStyle w:val="Brdtextmedindrag"/>
      </w:pPr>
      <w:r w:rsidRPr="00176647">
        <w:rPr>
          <w:i/>
        </w:rPr>
        <w:t>Punkt 3</w:t>
      </w:r>
      <w:r>
        <w:t xml:space="preserve"> innebär att personuppgifter kan överföras till ett tredjeland eller en internationell organisation om överföringen är nödvändig i ett enskilt fall för att kunna fastställa, göra gällande eller försvara ett rättsligt anspråk. Det rättsliga anspråket ska vara hänförligt till ett ändamål som omfattas av lagens tillämpningsområde. Exempel på sådana rättsliga anspråk är bl.a. skadestånd i anledning av brott.</w:t>
      </w:r>
    </w:p>
    <w:p w14:paraId="05B86D8F" w14:textId="77777777" w:rsidR="000E3A6B" w:rsidRDefault="000E3A6B" w:rsidP="000E3A6B">
      <w:pPr>
        <w:pStyle w:val="Brdtextmedindrag"/>
      </w:pPr>
      <w:r>
        <w:t xml:space="preserve">Ett exempel på när det kan vara nödvändigt att överföra personuppgifter enligt </w:t>
      </w:r>
      <w:r w:rsidRPr="00176647">
        <w:rPr>
          <w:i/>
        </w:rPr>
        <w:t>punkt 4</w:t>
      </w:r>
      <w:r>
        <w:t xml:space="preserve"> för att avvärja en omedelbar och allvarlig fara för allmän säkerhet är om det finns information om ett förestående terroristattentat. Det kan vara fråga om allmän säkerhet i Sverige eller i någon annan stat. Om det är fråga om en omedelbar fara för allmän säkerhet utomlands ligger det i sakens natur att Säkerhetspolisen har fått veta något av intresse som det är viktigt att tredjelandet eller den internationella organisationen får information om direkt, t.ex. planer på en flygplanskapning. Säkerhetspolisen kan naturligtvis bara beakta sådant som den känner till vid prövningen av om personuppgifterna får överföras. Att det sedan i efterhand visar sig att överföringen inte var nödvändig, t.ex. därför att faran aldrig realiserades, innebär inte att överföringen var otillåten.</w:t>
      </w:r>
    </w:p>
    <w:p w14:paraId="0F4FC2D2" w14:textId="77777777" w:rsidR="000E3A6B" w:rsidRDefault="000E3A6B" w:rsidP="000E3A6B">
      <w:pPr>
        <w:pStyle w:val="Brdtextmedindrag"/>
      </w:pPr>
      <w:r>
        <w:t xml:space="preserve">Enligt </w:t>
      </w:r>
      <w:r w:rsidRPr="00176647">
        <w:rPr>
          <w:i/>
        </w:rPr>
        <w:t>andra stycket</w:t>
      </w:r>
      <w:r>
        <w:t xml:space="preserve"> ska en intresseavvägning göras när personupp-gifter ska överföras enligt punkt 2 eller 3. De intressen som ska vägas mot varandra är skyddet för den registrerades rättigheter och friheter och det allmännas intresse av att överföringen görs. Om den registrerades intresse väger tyngre än det allmännas får personuppgifterna inte överföras. Ett exempel där den registrerades intresse väger tyngre kan vara om han eller hon riskerar dödsstraff, kroppsstraff eller tortyr om hans eller hennes personuppgifter överförs till ett tredjeland.</w:t>
      </w:r>
    </w:p>
    <w:p w14:paraId="01F1AACA" w14:textId="77777777" w:rsidR="000E3A6B" w:rsidRDefault="000E3A6B" w:rsidP="000E3A6B">
      <w:pPr>
        <w:pStyle w:val="Rubrik4utannumrering"/>
      </w:pPr>
      <w:r>
        <w:t xml:space="preserve">Överföring till andra mottagare </w:t>
      </w:r>
    </w:p>
    <w:p w14:paraId="2F31B936" w14:textId="77777777" w:rsidR="000E3A6B" w:rsidRDefault="000E3A6B" w:rsidP="000E3A6B">
      <w:pPr>
        <w:pStyle w:val="Rubrik5utannumrering"/>
        <w:spacing w:before="0"/>
      </w:pPr>
      <w:r>
        <w:t>5 §</w:t>
      </w:r>
    </w:p>
    <w:p w14:paraId="219B1E72" w14:textId="6C021FCE" w:rsidR="000E3A6B" w:rsidRDefault="000E3A6B" w:rsidP="000E3A6B">
      <w:pPr>
        <w:pStyle w:val="Brdtext"/>
      </w:pPr>
      <w:r>
        <w:t xml:space="preserve">Paragrafen är ett undantag från kravet i 1 § 1 att överföring av personuppgifter till tredjeland ska göras till </w:t>
      </w:r>
      <w:r w:rsidRPr="0056746D">
        <w:t>brotts</w:t>
      </w:r>
      <w:r>
        <w:t>bekämpande myndigheter eller under</w:t>
      </w:r>
      <w:r w:rsidRPr="0056746D">
        <w:t>rättelse- och säkerhetstjänster</w:t>
      </w:r>
      <w:r>
        <w:t xml:space="preserve"> i tredjeland. Om förutsättningarna i paragrafen är uppfyllda får personuppgifter överföras även till andra än sådana. Det kan t.ex. vara företag och privatpersoner i ett tredjeland. </w:t>
      </w:r>
      <w:r w:rsidRPr="0056746D">
        <w:t xml:space="preserve">Det kan också vara fråga om </w:t>
      </w:r>
      <w:r>
        <w:t>överföring till andra kate</w:t>
      </w:r>
      <w:r w:rsidRPr="0056746D">
        <w:t>gorier av myndigheter än de som anges i 1 §</w:t>
      </w:r>
      <w:r>
        <w:t xml:space="preserve"> 1</w:t>
      </w:r>
      <w:r w:rsidRPr="0056746D">
        <w:t xml:space="preserve">, t.ex. en specialmyndighet som hanterar frågor om finansiering av terrorism. </w:t>
      </w:r>
      <w:r>
        <w:t>Överföring till andra mottagare får dock endast göras om samtliga i första stycket angivna förutsättningar är uppfyllda. Dessutom ska de övriga förutsättningarna i 1</w:t>
      </w:r>
      <w:r w:rsidR="008312BD">
        <w:t> </w:t>
      </w:r>
      <w:r>
        <w:t xml:space="preserve">§ vara uppfyllda. Övervägandena finns i avsnitt 17.5. </w:t>
      </w:r>
    </w:p>
    <w:p w14:paraId="56EBAD04" w14:textId="77777777" w:rsidR="000E3A6B" w:rsidRDefault="000E3A6B" w:rsidP="000E3A6B">
      <w:pPr>
        <w:pStyle w:val="Brdtextmedindrag"/>
      </w:pPr>
      <w:r>
        <w:t xml:space="preserve">Enligt </w:t>
      </w:r>
      <w:r w:rsidRPr="0056746D">
        <w:rPr>
          <w:i/>
        </w:rPr>
        <w:t>första stycket punkt 1</w:t>
      </w:r>
      <w:r>
        <w:t xml:space="preserve"> ska överföringen vara absolut nödvändig för att Säkerhetspolisen ska kunna utföra en uppgift som anges i 2 kap. 1 §. Kravet på absolut nödvändighet innebär att överföringen inte kan underlåtas. </w:t>
      </w:r>
      <w:r w:rsidRPr="0056746D">
        <w:t>Ett exempel kan vara att Säkerhetspolisen i sin underrättelseverksamhet behöver kontakta ett privat företag i ett tredjeland för att få fram information som behövs omedelbart i den brottsbekämpande verksamheten.</w:t>
      </w:r>
    </w:p>
    <w:p w14:paraId="2A5955BC" w14:textId="77777777" w:rsidR="000E3A6B" w:rsidRDefault="000E3A6B" w:rsidP="000E3A6B">
      <w:pPr>
        <w:pStyle w:val="Brdtextmedindrag"/>
      </w:pPr>
      <w:r>
        <w:t xml:space="preserve">Enligt </w:t>
      </w:r>
      <w:r w:rsidRPr="00581580">
        <w:rPr>
          <w:i/>
        </w:rPr>
        <w:t xml:space="preserve">punkt </w:t>
      </w:r>
      <w:r>
        <w:rPr>
          <w:i/>
        </w:rPr>
        <w:t>2</w:t>
      </w:r>
      <w:r>
        <w:t xml:space="preserve"> krävs också att Säkerhetspolisen bedömer att det skulle vara ineffektivt eller på något annat sätt olämpligt att i stället överföra personuppgifterna till en brottsbekämpande myn</w:t>
      </w:r>
      <w:r w:rsidRPr="00581580">
        <w:t>dighet eller en underrättelse- eller säkerhetstjänst i det tredjelandet.</w:t>
      </w:r>
      <w:r>
        <w:t xml:space="preserve"> Det kan vara något i tidigare kontakter med myndigheten i det landet eller andra indikationer som ger anledning att tro att syftet med överföringen kan komma att förfelas eller att det på något annat sätt skulle vara olämpligt att överföra personuppgifterna via den myndigheten. </w:t>
      </w:r>
      <w:r w:rsidRPr="00581580">
        <w:t>Ett exempel är överföringar till olika internetoperatörer i syfte att t.ex. identifiera och kartlägga misstänkta terrorister och andra personer som kan utgöra säkerhetshot. Det skulle vara ineffektivt om varje sådan överföring skulle behöva göras genom en myndighet i mottagarlandet med hänsyn både till mängden förfrågningar och till den brådska som ofta råde</w:t>
      </w:r>
      <w:r>
        <w:t>r. Ett annat exempel är informa</w:t>
      </w:r>
      <w:r w:rsidRPr="00581580">
        <w:t>tion som lämnas till en bank för att förhindra att banken utnyttjas för brottsliga penningöverföringar, t.ex. finansiering av terrorism. I sådana fall kan kontakt behöva tas omedelbart.</w:t>
      </w:r>
    </w:p>
    <w:p w14:paraId="403ADAA0" w14:textId="77777777" w:rsidR="000E3A6B" w:rsidRDefault="000E3A6B" w:rsidP="000E3A6B">
      <w:pPr>
        <w:pStyle w:val="Brdtextmedindrag"/>
      </w:pPr>
      <w:r>
        <w:t xml:space="preserve">Enligt </w:t>
      </w:r>
      <w:r w:rsidRPr="00581580">
        <w:rPr>
          <w:i/>
        </w:rPr>
        <w:t>andra stycket</w:t>
      </w:r>
      <w:r>
        <w:t xml:space="preserve"> ska det göras en intresseavvägning mellan den registrerades intresse av skydd mot kränkning av rättigheter och friheter och det allmännas intresse av att överföringen kommer till stånd. Om den enskildes skyddsintresse väger tyngre får överföringen inte göras. Ett exempel kan vara om personen som uppgifterna avser riskerar förföljelse på grund av sin religion eller politiska åskådning om personuppgifterna överförs till någon annan än de som anges i 1 § 1. Intresseavvägningen motsvarar den som enligt 4 § andra stycket ska göras när personuppgifter ska överföras i vissa särskilda situationer.</w:t>
      </w:r>
    </w:p>
    <w:p w14:paraId="2CE1F0FC" w14:textId="77777777" w:rsidR="000E3A6B" w:rsidRDefault="000E3A6B" w:rsidP="000E3A6B">
      <w:pPr>
        <w:pStyle w:val="Rubrik4utannumrering"/>
      </w:pPr>
      <w:r>
        <w:t>Ikraftträdande- och övergångsbestämmelser</w:t>
      </w:r>
    </w:p>
    <w:p w14:paraId="72E6CA9C" w14:textId="54B64992" w:rsidR="000E3A6B" w:rsidRDefault="000E3A6B" w:rsidP="000E3A6B">
      <w:pPr>
        <w:pStyle w:val="Brdtext"/>
      </w:pPr>
      <w:r>
        <w:t>Ikraftträdande</w:t>
      </w:r>
      <w:r>
        <w:softHyphen/>
      </w:r>
      <w:r w:rsidR="00720274">
        <w:t>-</w:t>
      </w:r>
      <w:r>
        <w:t xml:space="preserve"> och övergångsbestämmelserna behandlas i </w:t>
      </w:r>
      <w:r w:rsidRPr="00084A4E">
        <w:t>avsnitt 19.</w:t>
      </w:r>
    </w:p>
    <w:p w14:paraId="1AF7C56D" w14:textId="77777777" w:rsidR="000E3A6B" w:rsidRDefault="000E3A6B" w:rsidP="000E3A6B">
      <w:pPr>
        <w:pStyle w:val="Brdtextmedindrag"/>
      </w:pPr>
      <w:r w:rsidRPr="008F545D">
        <w:rPr>
          <w:i/>
        </w:rPr>
        <w:t>Punkt 1</w:t>
      </w:r>
      <w:r>
        <w:t xml:space="preserve"> föreskriver när lagen ska träda i kraft. </w:t>
      </w:r>
    </w:p>
    <w:p w14:paraId="2E5D98BA" w14:textId="77777777" w:rsidR="000E3A6B" w:rsidRDefault="000E3A6B" w:rsidP="000E3A6B">
      <w:pPr>
        <w:pStyle w:val="Brdtextmedindrag"/>
      </w:pPr>
      <w:r>
        <w:t xml:space="preserve">I </w:t>
      </w:r>
      <w:r w:rsidRPr="008F545D">
        <w:rPr>
          <w:i/>
        </w:rPr>
        <w:t xml:space="preserve">punkt </w:t>
      </w:r>
      <w:r>
        <w:rPr>
          <w:i/>
        </w:rPr>
        <w:t>2</w:t>
      </w:r>
      <w:r>
        <w:t xml:space="preserve"> föreskrivs att bestämmelsen om loggning i 5 kap. 4 § tillämpas från och med den 1 oktober 2024 på sådana automatiserade behandlingssystem som inrättats före den 1 januari 2020.</w:t>
      </w:r>
    </w:p>
    <w:p w14:paraId="57B8DEE7" w14:textId="77777777" w:rsidR="000E3A6B" w:rsidRDefault="000E3A6B" w:rsidP="000E3A6B">
      <w:pPr>
        <w:pStyle w:val="Brdtextmedindrag"/>
      </w:pPr>
      <w:r>
        <w:t xml:space="preserve">I </w:t>
      </w:r>
      <w:r w:rsidRPr="008F545D">
        <w:rPr>
          <w:i/>
        </w:rPr>
        <w:t>punkt 3</w:t>
      </w:r>
      <w:r>
        <w:t xml:space="preserve"> föreskrivs att äldre föreskrifter fortfarande ska gälla för överklagande av beslut om behandling av personuppgifter inom denna lags tillämpningsområde som har meddelats före ikraftträdandet. Med äldre föreskrifter avses här personuppgiftslagen (1998:204) och personuppgiftsförordningen (1998:1191). Punkten tar inte bara sikte på själva överklagandet utan också på vilket regelverk som ska tillämpas när överklagandet prövas. Äldre föreskrifter i polisdatalagen (2010:361) och föreskrifter som har meddelats i anslutning till den ska då tillämpas.</w:t>
      </w:r>
    </w:p>
    <w:p w14:paraId="6A4C1AC2" w14:textId="77777777" w:rsidR="000E3A6B" w:rsidRDefault="000E3A6B" w:rsidP="000E3A6B">
      <w:pPr>
        <w:pStyle w:val="Brdtextmedindrag"/>
      </w:pPr>
    </w:p>
    <w:p w14:paraId="04AB7253" w14:textId="77777777" w:rsidR="000E3A6B" w:rsidRDefault="000E3A6B" w:rsidP="000E3A6B">
      <w:pPr>
        <w:pStyle w:val="Rubrik2"/>
      </w:pPr>
      <w:bookmarkStart w:id="480" w:name="_Toc9328434"/>
      <w:bookmarkStart w:id="481" w:name="_Toc17451504"/>
      <w:r w:rsidRPr="00280219">
        <w:t>Förslag till lag om ändring i lagen (2007:980) om tillsyn över viss brottsbekämpande verksamhet</w:t>
      </w:r>
      <w:bookmarkEnd w:id="480"/>
      <w:bookmarkEnd w:id="481"/>
    </w:p>
    <w:p w14:paraId="404D9891" w14:textId="77777777" w:rsidR="000E3A6B" w:rsidRDefault="000E3A6B" w:rsidP="000E3A6B">
      <w:pPr>
        <w:pStyle w:val="Rubrik5utannumrering"/>
        <w:spacing w:before="0"/>
      </w:pPr>
      <w:r>
        <w:t>1 §</w:t>
      </w:r>
    </w:p>
    <w:p w14:paraId="7BE2D846" w14:textId="77777777" w:rsidR="000E3A6B" w:rsidRDefault="000E3A6B" w:rsidP="000E3A6B">
      <w:pPr>
        <w:pStyle w:val="Brdtext"/>
      </w:pPr>
      <w:r>
        <w:t>I paragrafen anges vad Säkerhets- och integritetsskyddsnämnden utövar tillsyn över. Övervägandena finns i avsnitt 15.7.</w:t>
      </w:r>
    </w:p>
    <w:p w14:paraId="48900152" w14:textId="77777777" w:rsidR="000E3A6B" w:rsidRDefault="000E3A6B" w:rsidP="000E3A6B">
      <w:pPr>
        <w:pStyle w:val="Brdtextmedindrag"/>
      </w:pPr>
      <w:r w:rsidRPr="00280219">
        <w:rPr>
          <w:i/>
        </w:rPr>
        <w:t>Första stycket</w:t>
      </w:r>
      <w:r>
        <w:t xml:space="preserve"> är oförändrat.</w:t>
      </w:r>
    </w:p>
    <w:p w14:paraId="578F856C" w14:textId="77777777" w:rsidR="000E3A6B" w:rsidRDefault="000E3A6B" w:rsidP="000E3A6B">
      <w:pPr>
        <w:pStyle w:val="Brdtextmedindrag"/>
      </w:pPr>
      <w:r>
        <w:t xml:space="preserve">I </w:t>
      </w:r>
      <w:r w:rsidRPr="00ED088C">
        <w:rPr>
          <w:i/>
        </w:rPr>
        <w:t>andra stycket</w:t>
      </w:r>
      <w:r>
        <w:t xml:space="preserve"> läggs till att nämndens tillsyn även omfattar sådan behandling av personuppgifter som utförs av Säkerhetspolisen och Polismyndigheten enligt lagen om Säkerhetspolisens behandling av personuppgifter. Där förtydligas också att tillsynen särskilt ska avse behandling av känsliga personuppgifter.</w:t>
      </w:r>
    </w:p>
    <w:p w14:paraId="37FE69E2" w14:textId="77777777" w:rsidR="000E3A6B" w:rsidRPr="00B02A98" w:rsidRDefault="000E3A6B" w:rsidP="000E3A6B">
      <w:pPr>
        <w:pStyle w:val="Brdtextmedindrag"/>
      </w:pPr>
      <w:r>
        <w:rPr>
          <w:i/>
        </w:rPr>
        <w:t>Tredje och fjärde</w:t>
      </w:r>
      <w:r w:rsidRPr="00EF35D6">
        <w:rPr>
          <w:i/>
        </w:rPr>
        <w:t xml:space="preserve"> stycke</w:t>
      </w:r>
      <w:r>
        <w:rPr>
          <w:i/>
        </w:rPr>
        <w:t xml:space="preserve">na </w:t>
      </w:r>
      <w:r w:rsidRPr="00234F23">
        <w:t>är oförändrade</w:t>
      </w:r>
      <w:r>
        <w:rPr>
          <w:i/>
        </w:rPr>
        <w:t xml:space="preserve">. </w:t>
      </w:r>
    </w:p>
    <w:p w14:paraId="3630E14A" w14:textId="77777777" w:rsidR="000E3A6B" w:rsidRDefault="000E3A6B" w:rsidP="000E3A6B">
      <w:pPr>
        <w:pStyle w:val="Rubrik4utannumrering"/>
      </w:pPr>
      <w:r>
        <w:t>Ikraftträdande och övergångsbestämmelserna</w:t>
      </w:r>
    </w:p>
    <w:p w14:paraId="0C3F93BA" w14:textId="77777777" w:rsidR="000E3A6B" w:rsidRDefault="000E3A6B" w:rsidP="000E3A6B">
      <w:pPr>
        <w:pStyle w:val="Brdtext"/>
      </w:pPr>
      <w:r>
        <w:t>Ikraftträdande- och övergångsbestämmelserna tas upp i avsnitt 19.</w:t>
      </w:r>
    </w:p>
    <w:p w14:paraId="7E12F0C0" w14:textId="77777777" w:rsidR="000E3A6B" w:rsidRDefault="000E3A6B" w:rsidP="000E3A6B">
      <w:pPr>
        <w:pStyle w:val="Brdtextmedindrag"/>
      </w:pPr>
      <w:r w:rsidRPr="00C60B17">
        <w:rPr>
          <w:i/>
        </w:rPr>
        <w:t>Punkt 1</w:t>
      </w:r>
      <w:r>
        <w:t xml:space="preserve"> föreskriver när lagen ska träda i kraft.</w:t>
      </w:r>
    </w:p>
    <w:p w14:paraId="37AB0012" w14:textId="19815C10" w:rsidR="000E3A6B" w:rsidRPr="00A46092" w:rsidRDefault="000E3A6B" w:rsidP="000E3A6B">
      <w:pPr>
        <w:pStyle w:val="Brdtextmedindrag"/>
      </w:pPr>
      <w:r w:rsidRPr="00C60B17">
        <w:rPr>
          <w:i/>
        </w:rPr>
        <w:t>Punkt 2</w:t>
      </w:r>
      <w:r>
        <w:t xml:space="preserve"> </w:t>
      </w:r>
      <w:r w:rsidRPr="00A16010">
        <w:t>innebär att Säkerhets- och integritetsskyddsnämndens tillsyn över Säkerhetspolisens, Polismyndighetens och Ekobrottsmyndighetens personuppgiftsbehandling fortfarande regleras enligt de äldre regelverken avseende förhållanden före ikraftträdandet den 1 januari 2020. Det innebär att nämndens tillsyn således även omfattar Säkerhetspolisens behandling av personuppgifter enligt polisdatalagen (2010:36</w:t>
      </w:r>
      <w:r>
        <w:t>1) och polisdatalagen (1998:622)</w:t>
      </w:r>
      <w:r w:rsidRPr="00A16010">
        <w:t>.</w:t>
      </w:r>
    </w:p>
    <w:p w14:paraId="362E7201" w14:textId="77777777" w:rsidR="000E3A6B" w:rsidRDefault="000E3A6B" w:rsidP="000E3A6B">
      <w:pPr>
        <w:pStyle w:val="Rubrik2"/>
      </w:pPr>
      <w:bookmarkStart w:id="482" w:name="_Toc9328435"/>
      <w:bookmarkStart w:id="483" w:name="_Toc17451505"/>
      <w:r w:rsidRPr="00463357">
        <w:t>Förslag till lag om ändring i offentlighets- och sekretesslagen (2009:400)</w:t>
      </w:r>
      <w:bookmarkEnd w:id="482"/>
      <w:bookmarkEnd w:id="483"/>
    </w:p>
    <w:p w14:paraId="2ED8646F" w14:textId="77777777" w:rsidR="000E3A6B" w:rsidRDefault="000E3A6B" w:rsidP="000E3A6B">
      <w:pPr>
        <w:pStyle w:val="Rubrik3utannumrering"/>
        <w:spacing w:before="0"/>
      </w:pPr>
      <w:r>
        <w:t xml:space="preserve">18 kap. </w:t>
      </w:r>
    </w:p>
    <w:p w14:paraId="3E91C885" w14:textId="77777777" w:rsidR="000E3A6B" w:rsidRDefault="000E3A6B" w:rsidP="000E3A6B">
      <w:pPr>
        <w:pStyle w:val="Rubrik5utannumrering"/>
        <w:spacing w:before="0"/>
      </w:pPr>
      <w:r>
        <w:t>2 §</w:t>
      </w:r>
    </w:p>
    <w:p w14:paraId="79C67A1E" w14:textId="77777777" w:rsidR="000E3A6B" w:rsidRPr="009E1E1F" w:rsidRDefault="000E3A6B" w:rsidP="000E3A6B">
      <w:pPr>
        <w:pStyle w:val="Brdtext"/>
      </w:pPr>
      <w:r w:rsidRPr="009E1E1F">
        <w:t>Paragrafen reglerar sekretess till skydd för underrättelseverksamhet. Över</w:t>
      </w:r>
      <w:r>
        <w:t>vägandena finns i avsnitt 18</w:t>
      </w:r>
      <w:r w:rsidRPr="009E1E1F">
        <w:t xml:space="preserve">. </w:t>
      </w:r>
    </w:p>
    <w:p w14:paraId="4E47CF01" w14:textId="77777777" w:rsidR="000E3A6B" w:rsidRPr="009E1E1F" w:rsidRDefault="000E3A6B" w:rsidP="000E3A6B">
      <w:pPr>
        <w:pStyle w:val="Brdtextmedindrag"/>
      </w:pPr>
      <w:r w:rsidRPr="009E1E1F">
        <w:t xml:space="preserve">I </w:t>
      </w:r>
      <w:r>
        <w:rPr>
          <w:i/>
        </w:rPr>
        <w:t>andra</w:t>
      </w:r>
      <w:r w:rsidRPr="009E1E1F">
        <w:rPr>
          <w:i/>
        </w:rPr>
        <w:t xml:space="preserve"> stycket</w:t>
      </w:r>
      <w:r w:rsidRPr="009E1E1F">
        <w:t xml:space="preserve"> </w:t>
      </w:r>
      <w:r>
        <w:t>läggs en hänvisning</w:t>
      </w:r>
      <w:r w:rsidRPr="009E1E1F">
        <w:t xml:space="preserve"> till</w:t>
      </w:r>
      <w:r>
        <w:t xml:space="preserve"> lagen om Säkerhetspolisens behandling av personuppgifter till. Ändringen innebär ingen ändring i sak</w:t>
      </w:r>
      <w:r w:rsidRPr="00007E39">
        <w:t xml:space="preserve"> </w:t>
      </w:r>
      <w:r>
        <w:t>av den ordning som gäller i </w:t>
      </w:r>
      <w:r w:rsidRPr="00007E39">
        <w:t>dag.</w:t>
      </w:r>
    </w:p>
    <w:p w14:paraId="33DD27D0" w14:textId="77777777" w:rsidR="000E3A6B" w:rsidRDefault="000E3A6B" w:rsidP="000E3A6B">
      <w:pPr>
        <w:pStyle w:val="Brdtextmedindrag"/>
      </w:pPr>
      <w:r>
        <w:rPr>
          <w:i/>
        </w:rPr>
        <w:t>Första, t</w:t>
      </w:r>
      <w:r w:rsidRPr="009E1E1F">
        <w:rPr>
          <w:i/>
        </w:rPr>
        <w:t>redje</w:t>
      </w:r>
      <w:r w:rsidRPr="009E1E1F">
        <w:t xml:space="preserve"> och </w:t>
      </w:r>
      <w:r w:rsidRPr="009E1E1F">
        <w:rPr>
          <w:i/>
        </w:rPr>
        <w:t>fjärde styckena</w:t>
      </w:r>
      <w:r w:rsidRPr="009E1E1F">
        <w:t xml:space="preserve"> är oförändrade.</w:t>
      </w:r>
    </w:p>
    <w:p w14:paraId="464D3738" w14:textId="77777777" w:rsidR="000E3A6B" w:rsidRDefault="000E3A6B" w:rsidP="000E3A6B">
      <w:pPr>
        <w:pStyle w:val="Rubrik3utannumrering"/>
      </w:pPr>
      <w:r>
        <w:t>35 kap</w:t>
      </w:r>
    </w:p>
    <w:p w14:paraId="1B4C4553" w14:textId="77777777" w:rsidR="000E3A6B" w:rsidRDefault="000E3A6B" w:rsidP="000E3A6B">
      <w:pPr>
        <w:pStyle w:val="Rubrik5utannumrering"/>
        <w:spacing w:before="0"/>
      </w:pPr>
      <w:r>
        <w:t>1 §</w:t>
      </w:r>
    </w:p>
    <w:p w14:paraId="580C3CCB" w14:textId="77777777" w:rsidR="000E3A6B" w:rsidRPr="009E1E1F" w:rsidRDefault="000E3A6B" w:rsidP="000E3A6B">
      <w:pPr>
        <w:pStyle w:val="Brdtext"/>
      </w:pPr>
      <w:r w:rsidRPr="009E1E1F">
        <w:t>Paragrafen reglerar sekretess för enskilds personliga och ekonomiska förhållanden i viss brottsbekämpande verksamhet. Över</w:t>
      </w:r>
      <w:r>
        <w:t>vägandena finns i avsnitt 18</w:t>
      </w:r>
      <w:r w:rsidRPr="009E1E1F">
        <w:t>.</w:t>
      </w:r>
    </w:p>
    <w:p w14:paraId="68852810" w14:textId="7AA48B91" w:rsidR="000E3A6B" w:rsidRPr="009E1E1F" w:rsidRDefault="000E3A6B" w:rsidP="000E3A6B">
      <w:pPr>
        <w:pStyle w:val="Brdtextmedindrag"/>
      </w:pPr>
      <w:r w:rsidRPr="009E1E1F">
        <w:t xml:space="preserve">I </w:t>
      </w:r>
      <w:r w:rsidRPr="0075767B">
        <w:rPr>
          <w:i/>
        </w:rPr>
        <w:t>första stycket</w:t>
      </w:r>
      <w:r>
        <w:rPr>
          <w:i/>
        </w:rPr>
        <w:t xml:space="preserve"> femte punkten</w:t>
      </w:r>
      <w:r w:rsidRPr="009E1E1F">
        <w:t xml:space="preserve"> </w:t>
      </w:r>
      <w:r w:rsidRPr="0075767B">
        <w:t>läggs</w:t>
      </w:r>
      <w:r>
        <w:t xml:space="preserve"> det till</w:t>
      </w:r>
      <w:r w:rsidRPr="0075767B">
        <w:t xml:space="preserve"> en hänvisning till lagen om Säkerhetspolisens beha</w:t>
      </w:r>
      <w:r>
        <w:t>ndling av personuppgifter. Bestämmelsen, som för Säkerhetspolisens del tidigare hänvisade till 6 kap. polisdatalagen (2010:361), ändrades i samband med att lagen (2018:1693) om polisens behandling av personuppgifter inom brottsdatalagens område infördes (prop. 2017/18:269 s. 277 f.). Genom en övergångsbestämmelse till den lagen har 6 kap. polisdatalagen fortsatt att gälla för Säkerhetspolisens del. Övergångsbestämmelsen upphör dock att gälla</w:t>
      </w:r>
      <w:r w:rsidRPr="00676E84">
        <w:t xml:space="preserve"> vid införandet av den nya lagen om Säkerhetspolisen</w:t>
      </w:r>
      <w:r>
        <w:t>s behandling av personuppgifter. Ändringen</w:t>
      </w:r>
      <w:r w:rsidRPr="00676E84">
        <w:t xml:space="preserve"> </w:t>
      </w:r>
      <w:r>
        <w:t xml:space="preserve">i nu aktuell </w:t>
      </w:r>
      <w:r w:rsidRPr="00676E84">
        <w:t>paragraf</w:t>
      </w:r>
      <w:r w:rsidRPr="0075767B">
        <w:t xml:space="preserve"> innebär ingen ändring </w:t>
      </w:r>
      <w:r>
        <w:t>i sak av vad som gäller i dag</w:t>
      </w:r>
      <w:r w:rsidRPr="009E1E1F">
        <w:t xml:space="preserve">. </w:t>
      </w:r>
    </w:p>
    <w:p w14:paraId="575ED25D" w14:textId="77777777" w:rsidR="000E3A6B" w:rsidRDefault="000E3A6B" w:rsidP="000E3A6B">
      <w:pPr>
        <w:pStyle w:val="Brdtextmedindrag"/>
      </w:pPr>
      <w:r w:rsidRPr="00ED6623">
        <w:rPr>
          <w:i/>
        </w:rPr>
        <w:t>Andra–fjärde styckena</w:t>
      </w:r>
      <w:r w:rsidRPr="009E1E1F">
        <w:t xml:space="preserve"> är oförändrade.</w:t>
      </w:r>
    </w:p>
    <w:p w14:paraId="6BB930D8" w14:textId="77777777" w:rsidR="000E3A6B" w:rsidRDefault="000E3A6B" w:rsidP="000E3A6B">
      <w:pPr>
        <w:pStyle w:val="Rubrik5utannumrering"/>
      </w:pPr>
      <w:r>
        <w:t>10 §</w:t>
      </w:r>
    </w:p>
    <w:p w14:paraId="3A93C05C" w14:textId="61A68A5A" w:rsidR="000E3A6B" w:rsidRPr="00D352A2" w:rsidRDefault="000E3A6B" w:rsidP="000E3A6B">
      <w:pPr>
        <w:pStyle w:val="Brdtext"/>
      </w:pPr>
      <w:r w:rsidRPr="00D352A2">
        <w:t>Paragrafen innehåller hänvisningar till sekretessbrytande bestämmelser i ett antal andra lagar. Över</w:t>
      </w:r>
      <w:r>
        <w:t>vägandena finns i avsnitt 18</w:t>
      </w:r>
      <w:r w:rsidRPr="00D352A2">
        <w:t xml:space="preserve">. </w:t>
      </w:r>
      <w:r>
        <w:t xml:space="preserve">I </w:t>
      </w:r>
      <w:r w:rsidRPr="00D352A2">
        <w:t>paragrafen</w:t>
      </w:r>
      <w:r>
        <w:rPr>
          <w:i/>
        </w:rPr>
        <w:t xml:space="preserve"> </w:t>
      </w:r>
      <w:r w:rsidRPr="00D352A2">
        <w:t xml:space="preserve">läggs </w:t>
      </w:r>
      <w:r>
        <w:t xml:space="preserve">det till </w:t>
      </w:r>
      <w:r w:rsidRPr="00D352A2">
        <w:t xml:space="preserve">en hänvisning till lagen om Säkerhetspolisens behandling av personuppgifter. </w:t>
      </w:r>
      <w:r>
        <w:t>Ändringen</w:t>
      </w:r>
      <w:r w:rsidRPr="00D352A2">
        <w:t xml:space="preserve"> innebär ingen ändring i sak </w:t>
      </w:r>
      <w:r>
        <w:t>av</w:t>
      </w:r>
      <w:r w:rsidRPr="00D352A2">
        <w:t xml:space="preserve"> vad som gäller i</w:t>
      </w:r>
      <w:r>
        <w:t> </w:t>
      </w:r>
      <w:r w:rsidRPr="00D352A2">
        <w:t>dag.</w:t>
      </w:r>
    </w:p>
    <w:p w14:paraId="514766DB" w14:textId="77777777" w:rsidR="000E3A6B" w:rsidRDefault="000E3A6B" w:rsidP="000E3A6B">
      <w:pPr>
        <w:pStyle w:val="Rubrik2"/>
      </w:pPr>
      <w:bookmarkStart w:id="484" w:name="_Toc9328436"/>
      <w:bookmarkStart w:id="485" w:name="_Toc17451506"/>
      <w:r>
        <w:t>Fö</w:t>
      </w:r>
      <w:r w:rsidRPr="00F6055C">
        <w:t>rslag till lag om ändring i lagen (2017:496) om internationellt polisiärt samarbete</w:t>
      </w:r>
      <w:bookmarkEnd w:id="484"/>
      <w:bookmarkEnd w:id="485"/>
    </w:p>
    <w:p w14:paraId="3B41CCCE" w14:textId="77777777" w:rsidR="000E3A6B" w:rsidRDefault="000E3A6B" w:rsidP="000E3A6B">
      <w:pPr>
        <w:pStyle w:val="Rubrik3utannumrering"/>
        <w:spacing w:before="0"/>
      </w:pPr>
      <w:r w:rsidRPr="007428AE">
        <w:t>6 kap</w:t>
      </w:r>
      <w:r>
        <w:t>.</w:t>
      </w:r>
    </w:p>
    <w:p w14:paraId="665ACE3B" w14:textId="77777777" w:rsidR="000E3A6B" w:rsidRPr="00AA1B89" w:rsidRDefault="000E3A6B" w:rsidP="000E3A6B">
      <w:pPr>
        <w:pStyle w:val="Rubrik5utannumrering"/>
        <w:spacing w:before="0"/>
      </w:pPr>
      <w:r w:rsidRPr="00AA1B89">
        <w:t>1 §</w:t>
      </w:r>
    </w:p>
    <w:p w14:paraId="44A68DA4" w14:textId="77777777" w:rsidR="000E3A6B" w:rsidRDefault="000E3A6B" w:rsidP="000E3A6B">
      <w:pPr>
        <w:pStyle w:val="Brdtext"/>
      </w:pPr>
      <w:r>
        <w:t>I paragrafen regleras hur bestämmelserna i lagen förhåller sig till andra bestämmelser om behandling av personuppgifter. Övervägandena finns i avsnitt 18.</w:t>
      </w:r>
    </w:p>
    <w:p w14:paraId="4494AF1C" w14:textId="4FE2B747" w:rsidR="000E3A6B" w:rsidRPr="00F6055C" w:rsidRDefault="000E3A6B" w:rsidP="000E3A6B">
      <w:pPr>
        <w:pStyle w:val="Brdtextmedindrag"/>
      </w:pPr>
      <w:r>
        <w:t xml:space="preserve">I paragrafen läggs det till en hänvisning till lagen om Säkerhetspolisens behandling av personuppgifter. Det innebär att den lagen gäller vid behandling av personuppgifter i internationellt polisiärt samarbete, om det inte finns avvikande bestämmelser i lagen om internationellt polisiärt samarbete eller föreskrifter som regeringen har meddelat i anslutning till den. </w:t>
      </w:r>
    </w:p>
    <w:p w14:paraId="170E998B" w14:textId="77777777" w:rsidR="000E3A6B" w:rsidRDefault="000E3A6B" w:rsidP="000E3A6B">
      <w:pPr>
        <w:pStyle w:val="Rubrik2"/>
      </w:pPr>
      <w:bookmarkStart w:id="486" w:name="_Toc9328437"/>
      <w:bookmarkStart w:id="487" w:name="_Toc17451507"/>
      <w:r>
        <w:t xml:space="preserve">Förslag till lag </w:t>
      </w:r>
      <w:r w:rsidRPr="00A3162E">
        <w:t>om ändring i lagen (2018:218) med kompletterande bestämmelser till EU:s dataskyddsförordning</w:t>
      </w:r>
      <w:bookmarkEnd w:id="486"/>
      <w:bookmarkEnd w:id="487"/>
    </w:p>
    <w:p w14:paraId="26253134" w14:textId="77777777" w:rsidR="000E3A6B" w:rsidRDefault="000E3A6B" w:rsidP="000E3A6B">
      <w:pPr>
        <w:pStyle w:val="Rubrik3utannumrering"/>
        <w:spacing w:before="0"/>
      </w:pPr>
      <w:r>
        <w:t>1 kap.</w:t>
      </w:r>
    </w:p>
    <w:p w14:paraId="7BDD6B35" w14:textId="77777777" w:rsidR="000E3A6B" w:rsidRPr="007428AE" w:rsidRDefault="000E3A6B" w:rsidP="000E3A6B">
      <w:pPr>
        <w:pStyle w:val="Rubrik5utannumrering"/>
        <w:spacing w:before="0"/>
      </w:pPr>
      <w:r w:rsidRPr="007428AE">
        <w:t>3 §</w:t>
      </w:r>
    </w:p>
    <w:p w14:paraId="7866CFDB" w14:textId="77777777" w:rsidR="000E3A6B" w:rsidRDefault="000E3A6B" w:rsidP="000E3A6B">
      <w:pPr>
        <w:pStyle w:val="Brdtext"/>
      </w:pPr>
      <w:r>
        <w:t>Paragrafen reglerar undantag från bestämmelsen i 2 §, som utsträcker dataskyddsförordningens tillämpningsområde. I paragrafen ersätts hänvisningen till 6 kap. polisdatalagen (2010:361) med en hänvisning till lagen om Säkerhetspolisens behandling av personuppgifter. Övervägan</w:t>
      </w:r>
      <w:r>
        <w:softHyphen/>
        <w:t>dena finns i avsnitt 18</w:t>
      </w:r>
      <w:r w:rsidRPr="00A72575">
        <w:t xml:space="preserve">. </w:t>
      </w:r>
    </w:p>
    <w:p w14:paraId="1B40EB4A" w14:textId="77777777" w:rsidR="000E3A6B" w:rsidRDefault="000E3A6B" w:rsidP="000E3A6B">
      <w:pPr>
        <w:pStyle w:val="Rubrik2"/>
      </w:pPr>
      <w:bookmarkStart w:id="488" w:name="_Toc9328438"/>
      <w:bookmarkStart w:id="489" w:name="_Toc17451508"/>
      <w:r>
        <w:t>Förslag till lag om ändring i säkerhetsskyddslagen (2018:585)</w:t>
      </w:r>
      <w:bookmarkEnd w:id="488"/>
      <w:bookmarkEnd w:id="489"/>
    </w:p>
    <w:p w14:paraId="248F2A8F" w14:textId="77777777" w:rsidR="000E3A6B" w:rsidRPr="00874ABB" w:rsidRDefault="000E3A6B" w:rsidP="000E3A6B">
      <w:pPr>
        <w:pStyle w:val="Rubrik3utannumrering"/>
        <w:spacing w:before="0"/>
      </w:pPr>
      <w:r>
        <w:t>3</w:t>
      </w:r>
      <w:r w:rsidRPr="00976C9C">
        <w:t xml:space="preserve"> </w:t>
      </w:r>
      <w:r w:rsidRPr="00874ABB">
        <w:t>kap.</w:t>
      </w:r>
    </w:p>
    <w:p w14:paraId="23607E07" w14:textId="77777777" w:rsidR="000E3A6B" w:rsidRPr="001040F9" w:rsidRDefault="000E3A6B" w:rsidP="000E3A6B">
      <w:pPr>
        <w:pStyle w:val="Rubrik5utannumrering"/>
        <w:spacing w:before="0"/>
      </w:pPr>
      <w:r>
        <w:t>1</w:t>
      </w:r>
      <w:r w:rsidRPr="001040F9">
        <w:t>3 §</w:t>
      </w:r>
    </w:p>
    <w:p w14:paraId="47CF905C" w14:textId="77777777" w:rsidR="000E3A6B" w:rsidRDefault="000E3A6B" w:rsidP="000E3A6B">
      <w:pPr>
        <w:pStyle w:val="Brdtext"/>
      </w:pPr>
      <w:r>
        <w:t xml:space="preserve">I paragrafen anges vad som avses med registerkontroll. En hänvisning till lagen om Säkerhetspolisens personuppgiftsbehandling läggs till. Ändringen innebär inte någon ändring i sak </w:t>
      </w:r>
      <w:bookmarkStart w:id="490" w:name="_Hlk4057249"/>
      <w:r>
        <w:t>av den ordning som gäller i dag.</w:t>
      </w:r>
      <w:bookmarkEnd w:id="490"/>
      <w:r>
        <w:t xml:space="preserve"> Övervägandena finns i avsnitt 18</w:t>
      </w:r>
      <w:r w:rsidRPr="00A72575">
        <w:t xml:space="preserve">. </w:t>
      </w:r>
    </w:p>
    <w:p w14:paraId="00E1EDA5" w14:textId="77777777" w:rsidR="000E3A6B" w:rsidRPr="00E73429" w:rsidRDefault="000E3A6B" w:rsidP="000E3A6B">
      <w:pPr>
        <w:pStyle w:val="Rubrik5utannumrering"/>
      </w:pPr>
      <w:r>
        <w:t>14</w:t>
      </w:r>
      <w:r w:rsidRPr="00E73429">
        <w:t> §</w:t>
      </w:r>
    </w:p>
    <w:p w14:paraId="76668CB5" w14:textId="77777777" w:rsidR="000E3A6B" w:rsidRDefault="000E3A6B" w:rsidP="000E3A6B">
      <w:pPr>
        <w:pStyle w:val="Brdtextmedindrag"/>
        <w:ind w:firstLine="0"/>
      </w:pPr>
      <w:r>
        <w:t xml:space="preserve">I paragrafen anges när registerkontroll ska göras. I </w:t>
      </w:r>
      <w:r w:rsidRPr="004A1CA3">
        <w:rPr>
          <w:i/>
        </w:rPr>
        <w:t>andra</w:t>
      </w:r>
      <w:r>
        <w:t xml:space="preserve"> och </w:t>
      </w:r>
      <w:r w:rsidRPr="004A1CA3">
        <w:rPr>
          <w:i/>
        </w:rPr>
        <w:t>tredje styckena</w:t>
      </w:r>
      <w:r>
        <w:t xml:space="preserve"> läggs en hänvisning till lagen om Säkerhetspolisens behandling av personuppgifter till, vilket inte innebär någon ändring i sak av den ordning som gäller i dag. </w:t>
      </w:r>
      <w:r w:rsidRPr="004A1CA3">
        <w:rPr>
          <w:i/>
        </w:rPr>
        <w:t>Första</w:t>
      </w:r>
      <w:r>
        <w:t xml:space="preserve"> och </w:t>
      </w:r>
      <w:r w:rsidRPr="004A1CA3">
        <w:rPr>
          <w:i/>
        </w:rPr>
        <w:t>fjärde styckena</w:t>
      </w:r>
      <w:r>
        <w:t xml:space="preserve"> är oförändrade. Övervägandena finns i </w:t>
      </w:r>
      <w:r w:rsidRPr="00A72575">
        <w:t>av</w:t>
      </w:r>
      <w:r>
        <w:t>snitt 18</w:t>
      </w:r>
      <w:r w:rsidRPr="00A72575">
        <w:t>.</w:t>
      </w:r>
    </w:p>
    <w:p w14:paraId="5730FDAE" w14:textId="77777777" w:rsidR="000E3A6B" w:rsidRDefault="000E3A6B" w:rsidP="000E3A6B">
      <w:pPr>
        <w:pStyle w:val="Rubrik2"/>
      </w:pPr>
      <w:bookmarkStart w:id="491" w:name="_Toc9328439"/>
      <w:bookmarkStart w:id="492" w:name="_Toc17451509"/>
      <w:r w:rsidRPr="00E9662C">
        <w:t>Förslag till lag om ändring i lagen (2018:1693) om polisens behandling av personuppgifter inom brottsdatalagens område</w:t>
      </w:r>
      <w:bookmarkEnd w:id="491"/>
      <w:bookmarkEnd w:id="492"/>
    </w:p>
    <w:p w14:paraId="0D80E03E" w14:textId="77777777" w:rsidR="000E3A6B" w:rsidRDefault="000E3A6B" w:rsidP="000E3A6B">
      <w:pPr>
        <w:pStyle w:val="Brdtext"/>
      </w:pPr>
      <w:r>
        <w:t>Genom ändringen upphör punkt 4 i ikraftträdande- och övergångs</w:t>
      </w:r>
      <w:r>
        <w:softHyphen/>
        <w:t>bestämmelserna till lagen (2018:1693) om polisens behandling av personuppgifter inom brottsdatalagens område att gälla. Övervägandena finns i avsnitt 18.</w:t>
      </w:r>
    </w:p>
    <w:p w14:paraId="242770CF" w14:textId="77777777" w:rsidR="000E3A6B" w:rsidRPr="00E9662C" w:rsidRDefault="000E3A6B" w:rsidP="000E3A6B">
      <w:pPr>
        <w:pStyle w:val="Brdtextmedindrag"/>
      </w:pPr>
      <w:r>
        <w:t xml:space="preserve">När </w:t>
      </w:r>
      <w:r w:rsidRPr="005D53BD">
        <w:t>lagen (2018:1693) om polisens behandling av personuppgifter inom brottsdatalagens område</w:t>
      </w:r>
      <w:r w:rsidRPr="00E9662C">
        <w:t xml:space="preserve"> infördes upphävdes polisdatalagen</w:t>
      </w:r>
      <w:r>
        <w:t xml:space="preserve"> (2010:361)</w:t>
      </w:r>
      <w:r w:rsidRPr="00E9662C">
        <w:t>.</w:t>
      </w:r>
      <w:r>
        <w:t xml:space="preserve"> Genom en övergångsbestämmelse fortsatte polisdatalagen att gälla för</w:t>
      </w:r>
      <w:r w:rsidRPr="00E9662C">
        <w:t xml:space="preserve"> Säkerhetspolisens personuppgiftsbehandling på området för nationell säkerhet</w:t>
      </w:r>
      <w:r>
        <w:t xml:space="preserve">. </w:t>
      </w:r>
      <w:r w:rsidRPr="00E9662C">
        <w:t xml:space="preserve">När Säkerhetspolisens nya </w:t>
      </w:r>
      <w:r>
        <w:t>data</w:t>
      </w:r>
      <w:r w:rsidRPr="00E9662C">
        <w:t xml:space="preserve">lag </w:t>
      </w:r>
      <w:r>
        <w:t>införs</w:t>
      </w:r>
      <w:r w:rsidRPr="00E9662C">
        <w:t xml:space="preserve"> behövs inte längre övergångsbestämmelsen.</w:t>
      </w:r>
    </w:p>
    <w:p w14:paraId="181F7737" w14:textId="77777777" w:rsidR="00110C85" w:rsidRPr="00025171" w:rsidRDefault="00110C85" w:rsidP="009C61A6">
      <w:pPr>
        <w:pStyle w:val="Brdtextmedindrag"/>
        <w:sectPr w:rsidR="00110C85" w:rsidRPr="00025171" w:rsidSect="00155500">
          <w:headerReference w:type="even" r:id="rId117"/>
          <w:headerReference w:type="default" r:id="rId118"/>
          <w:footerReference w:type="even" r:id="rId119"/>
          <w:footerReference w:type="default" r:id="rId120"/>
          <w:footerReference w:type="first" r:id="rId121"/>
          <w:type w:val="continuous"/>
          <w:pgSz w:w="9356" w:h="13721" w:code="9"/>
          <w:pgMar w:top="794" w:right="2438" w:bottom="1191" w:left="1021" w:header="0" w:footer="709" w:gutter="0"/>
          <w:cols w:space="708"/>
          <w:docGrid w:linePitch="360"/>
        </w:sectPr>
      </w:pPr>
    </w:p>
    <w:p w14:paraId="5493F508" w14:textId="77777777" w:rsidR="000E3A6B" w:rsidRDefault="000E3A6B" w:rsidP="000E3A6B">
      <w:pPr>
        <w:pStyle w:val="Bilagarubrik"/>
      </w:pPr>
      <w:bookmarkStart w:id="493" w:name="_Toc9328440"/>
      <w:bookmarkStart w:id="494" w:name="_Toc17451510"/>
      <w:r>
        <w:t xml:space="preserve">Sammanfattning </w:t>
      </w:r>
      <w:r w:rsidRPr="00964741">
        <w:t>av betänkandet Brottsdatalag –kompletterande lagstiftning</w:t>
      </w:r>
      <w:r>
        <w:t xml:space="preserve"> (SOU 2017:74)</w:t>
      </w:r>
      <w:bookmarkEnd w:id="493"/>
      <w:bookmarkEnd w:id="494"/>
    </w:p>
    <w:p w14:paraId="4B2C1610" w14:textId="77777777" w:rsidR="000E3A6B" w:rsidRDefault="000E3A6B" w:rsidP="000E3A6B">
      <w:pPr>
        <w:pStyle w:val="Rubrik3utannumrering"/>
        <w:spacing w:before="0"/>
      </w:pPr>
      <w:r>
        <w:t>En ny lag för Säkerhetspolisen</w:t>
      </w:r>
    </w:p>
    <w:p w14:paraId="75573BB3" w14:textId="77777777" w:rsidR="000E3A6B" w:rsidRDefault="000E3A6B" w:rsidP="000E3A6B">
      <w:pPr>
        <w:pStyle w:val="Rubrik5utannumrering"/>
        <w:spacing w:before="0"/>
      </w:pPr>
      <w:r>
        <w:t>Regleringen utgår från dagens reglering och brottsdatalagen</w:t>
      </w:r>
    </w:p>
    <w:p w14:paraId="2E9A44B4" w14:textId="77777777" w:rsidR="000E3A6B" w:rsidRDefault="000E3A6B" w:rsidP="000E3A6B">
      <w:pPr>
        <w:pStyle w:val="Brdtext"/>
      </w:pPr>
      <w:r>
        <w:t>Utredningen föreslår att det ska införas en ny lag om Säkerhetspolisens behandling av personuppgifter, Säkerhetspolisens datalag, som ersätter regleringen i polisdatalagen. Den regleringen ska bilda mönster för den nya lagen, som ska vara heltäckande och därför blir betydligt mer omfattande än dagens reglering. Den nya lagen följer i princip brottsdatalagens systematik och innehåll. Det innebär att bestämmelserna om grundläggande krav på behandling, den personuppgiftsansvariges skyldigheter, enskildas rättigheter, skadestånd, rättsmedel och överföring av personuppgifter till tredjeland i stort sett överensstämmer med brottsdatalagens bestämmelser.</w:t>
      </w:r>
    </w:p>
    <w:p w14:paraId="6F4A7ED6" w14:textId="77777777" w:rsidR="000E3A6B" w:rsidRDefault="000E3A6B" w:rsidP="000E3A6B">
      <w:pPr>
        <w:pStyle w:val="Brdtextmedindrag"/>
      </w:pPr>
      <w:r w:rsidRPr="00F43811">
        <w:t>L</w:t>
      </w:r>
      <w:r>
        <w:t>agen ska gälla vid behandling av personuppgifter som rör nationell säkerhet i Säkerhetspolisens brottsbekämpande och lagförande verksamhet. När Säkerhetspolisen behandlar personuppgifter som inte rör nationell säkerhet i syfte att bekämpa och lagföra brott ska myndigheten tillämpa brottsdatalagen och polisens brottsdatalag.</w:t>
      </w:r>
    </w:p>
    <w:p w14:paraId="17F0C298" w14:textId="77777777" w:rsidR="000E3A6B" w:rsidRDefault="000E3A6B" w:rsidP="000E3A6B">
      <w:pPr>
        <w:pStyle w:val="Rubrik5utannumrering"/>
      </w:pPr>
      <w:r>
        <w:t>Rättslig grund för behandling av personuppgifter</w:t>
      </w:r>
    </w:p>
    <w:p w14:paraId="0A65F599" w14:textId="77777777" w:rsidR="000E3A6B" w:rsidRDefault="000E3A6B" w:rsidP="000E3A6B">
      <w:pPr>
        <w:pStyle w:val="Brdtext"/>
      </w:pPr>
      <w:r>
        <w:t>Regleringen av för vilka ändamål Säkerhetspolisen får behandla personuppgifter är i dag uppdelad i primära och sekundära ändamål. Regleringen behålls i stort sett oförändrad men det tydliggörs att det är fråga om bestämmelser om rättslig grund – rättslig grund för behandling och rättslig grund för utlämnande.</w:t>
      </w:r>
    </w:p>
    <w:p w14:paraId="048BA0CA" w14:textId="77777777" w:rsidR="000E3A6B" w:rsidRDefault="000E3A6B" w:rsidP="000E3A6B">
      <w:pPr>
        <w:pStyle w:val="Rubrik5utannumrering"/>
      </w:pPr>
      <w:r>
        <w:t>Behandling av känsliga personuppgifter</w:t>
      </w:r>
    </w:p>
    <w:p w14:paraId="7BA40D51" w14:textId="77777777" w:rsidR="000E3A6B" w:rsidRDefault="000E3A6B" w:rsidP="000E3A6B">
      <w:pPr>
        <w:pStyle w:val="Brdtext"/>
      </w:pPr>
      <w:r>
        <w:t>Huvudregeln är att Säkerhetspolisen på samma sätt som i dag inte ska få behandla känsliga personuppgifter. Om uppgifter om en person redan behandlas ska de dock få kompletteras med känsliga personuppgifter om det är absolut nödvändigt.</w:t>
      </w:r>
    </w:p>
    <w:p w14:paraId="5F9FD582" w14:textId="77777777" w:rsidR="000E3A6B" w:rsidRDefault="000E3A6B" w:rsidP="000E3A6B">
      <w:pPr>
        <w:pStyle w:val="Brdtextmedindrag"/>
      </w:pPr>
      <w:r>
        <w:t>Säkerhetspolisen får i dag använda uppgifter som avslöjar känsliga personuppgifter som sökbegrepp om det är absolut nödvändigt. Utredningen föreslår att samma sökförbud som i brottsdatalagen ska gälla för Säkerhetspolisen, dvs. att det ska vara förbjudet att göra sökningar i syfte att få fram ett personurval grundat på känsliga personuppgifter. Från förbudet görs det undantag. Det ska vara tillåtet att använda brottsrubriceringar, uppgifter om tillvägagångssätt vid brott och uppgifter som beskriver en persons utseende vid sökning. Även sökningar i syfte att få fram personurval grundat på flertalet känsliga personuppgifter ska tillåtas, om sökningen är absolut nödvändig.</w:t>
      </w:r>
    </w:p>
    <w:p w14:paraId="11CECA73" w14:textId="77777777" w:rsidR="000E3A6B" w:rsidRDefault="000E3A6B" w:rsidP="000E3A6B">
      <w:pPr>
        <w:pStyle w:val="Rubrik5utannumrering"/>
      </w:pPr>
      <w:r>
        <w:t>Elektroniskt utlämnande</w:t>
      </w:r>
    </w:p>
    <w:p w14:paraId="453958AC" w14:textId="77777777" w:rsidR="000E3A6B" w:rsidRDefault="000E3A6B" w:rsidP="000E3A6B">
      <w:pPr>
        <w:pStyle w:val="Brdtext"/>
      </w:pPr>
      <w:r>
        <w:t>Säkerhetspolisen ska få lämna ut personuppgifter elektroniskt på annat sätt än genom direktåtkomst om det inte är olämpligt.</w:t>
      </w:r>
    </w:p>
    <w:p w14:paraId="440B8F7B" w14:textId="77777777" w:rsidR="000E3A6B" w:rsidRDefault="000E3A6B" w:rsidP="000E3A6B">
      <w:pPr>
        <w:pStyle w:val="Brdtextmedindrag"/>
      </w:pPr>
      <w:r>
        <w:t>Säkerhetspolisen ska få medge Polismyndigheten, Försvarsmakten och Försvarets radioanstalt direktåtkomst till personuppgifter som har gjorts gemensamt tillgängliga och som Säkerhetspolisen behandlar för vissa syften. Även underrättelse- och säkerhetstjänster inom EU och EES ska få medges direktåtkomst till uppgifter som Säkerhetspolisen behandlar för vissa syften om det behövs för samarbetet mot terrorism. Sådan direktåtkomst ska dock endast få medges till personuppgifter i en avskild uppgiftssamling och regeringen ska underrättas innan direktåtkomst medges.</w:t>
      </w:r>
    </w:p>
    <w:p w14:paraId="0A8C4917" w14:textId="77777777" w:rsidR="000E3A6B" w:rsidRDefault="000E3A6B" w:rsidP="000E3A6B">
      <w:pPr>
        <w:pStyle w:val="Rubrik5utannumrering"/>
      </w:pPr>
      <w:r>
        <w:t>Längsta tid för behandling</w:t>
      </w:r>
    </w:p>
    <w:p w14:paraId="42DC9DF2" w14:textId="77777777" w:rsidR="000E3A6B" w:rsidRDefault="000E3A6B" w:rsidP="000E3A6B">
      <w:pPr>
        <w:pStyle w:val="Brdtext"/>
      </w:pPr>
      <w:r>
        <w:t>Personuppgifter ska inte få behandlas under längre tid än vad som behövs för något eller några av de syften för vilka Säkerhetspolisen får behandla personuppgifter. Huvudregeln ska på samma sätt som i dag vara att personuppgifter som har gjorts gemensamt tillgängliga inte får behandlas längre än tio år efter det år då den senaste registreringen avseende personen gjordes. Uppgifter om personer som ännu inte fyllt 18 år ska dock inte få behandlas längre än fem år från den senaste registreringen. Personuppgifter som hänför sig till sådan säkerhetshotande verksamhet som avses i 18 och 19 kap. brottsbalken ska inte få behandlas längre än 40 år efter det år då den senaste registreringen gjordes. På samma sätt som i dag ska Säkerhetspolisen kunna besluta att personuppgifter får behandlas under längre tid om det finns särskilda skäl.</w:t>
      </w:r>
    </w:p>
    <w:p w14:paraId="24A4154C" w14:textId="77777777" w:rsidR="000E3A6B" w:rsidRDefault="000E3A6B" w:rsidP="000E3A6B">
      <w:pPr>
        <w:pStyle w:val="Rubrik5utannumrering"/>
      </w:pPr>
      <w:r>
        <w:t>Tillsyn över Säkerhetspolisens personuppgiftsbehandling</w:t>
      </w:r>
    </w:p>
    <w:p w14:paraId="45D1C9EB" w14:textId="77777777" w:rsidR="000E3A6B" w:rsidRDefault="000E3A6B" w:rsidP="000E3A6B">
      <w:pPr>
        <w:pStyle w:val="Brdtext"/>
      </w:pPr>
      <w:r>
        <w:t>Både Datainspektionen och Säkerhets- och integritetsskyddsnämnden ska på i huvudsak samma sätt som i dag utöva tillsyn över Säkerhetspolisens personuppgiftsbehandling.</w:t>
      </w:r>
    </w:p>
    <w:p w14:paraId="1C3C16E3" w14:textId="77777777" w:rsidR="000E3A6B" w:rsidRDefault="000E3A6B" w:rsidP="000E3A6B">
      <w:pPr>
        <w:pStyle w:val="Brdtextmedindrag"/>
      </w:pPr>
      <w:r>
        <w:t>Datainspektionen ska utöva allmän tillsyn över personuppgifts-behandling enligt den nya lagen och ge råd och stöd till Säkerhetspolisen. Inspektionen ska i huvudsak ha samma befogenheter som enligt brottsdatalagen. Säkerhetspolisen ska dock inte kunna påföras administrativ sanktionsavgift.</w:t>
      </w:r>
    </w:p>
    <w:p w14:paraId="4846C620" w14:textId="77777777" w:rsidR="000E3A6B" w:rsidRDefault="000E3A6B" w:rsidP="000E3A6B">
      <w:pPr>
        <w:pStyle w:val="Brdtextmedindrag"/>
      </w:pPr>
      <w:r>
        <w:t>Säkerhets- och integritetsskyddsnämnden ska utöva tillsyn över Säkerhetspolisens personuppgiftsbehandling och på begäran av enskild kontrollera om behandlingen av personuppgifter är författningsenlig.</w:t>
      </w:r>
    </w:p>
    <w:p w14:paraId="5E2B9449" w14:textId="77777777" w:rsidR="000E3A6B" w:rsidRDefault="000E3A6B" w:rsidP="000E3A6B">
      <w:pPr>
        <w:pStyle w:val="Rubrik5utannumrering"/>
      </w:pPr>
      <w:r>
        <w:t>Ikraftträdande och övergångsbestämmelser</w:t>
      </w:r>
    </w:p>
    <w:p w14:paraId="62B8792F" w14:textId="0D8FEF03" w:rsidR="00110C85" w:rsidRPr="00025171" w:rsidRDefault="000E3A6B" w:rsidP="000E3A6B">
      <w:pPr>
        <w:pStyle w:val="Brdtextmedindrag"/>
        <w:ind w:firstLine="0"/>
        <w:sectPr w:rsidR="00110C85" w:rsidRPr="00025171" w:rsidSect="00155500">
          <w:headerReference w:type="even" r:id="rId122"/>
          <w:headerReference w:type="default" r:id="rId123"/>
          <w:footerReference w:type="even" r:id="rId124"/>
          <w:footerReference w:type="default" r:id="rId125"/>
          <w:headerReference w:type="first" r:id="rId126"/>
          <w:footerReference w:type="first" r:id="rId127"/>
          <w:pgSz w:w="9356" w:h="13721" w:code="9"/>
          <w:pgMar w:top="794" w:right="2438" w:bottom="1191" w:left="1021" w:header="0" w:footer="709" w:gutter="0"/>
          <w:cols w:space="708"/>
          <w:docGrid w:linePitch="360"/>
        </w:sectPr>
      </w:pPr>
      <w:r>
        <w:t>Den nya lagen och övriga författningsändringar föreslås träda i kraft den 1 maj 2018. Till den nya lagen krävs det övergångsbestämmelser för ärenden om tillsyn som har påbörjats före ikraftträdandet men inte hunnit slutföras och för mål som har överklagats men som inte har hunnit slutföras inom den tiden. Det krävs också en särskild övergångsbestämmelse för ersättning av skador som har vållats före ikraftträdandet.</w:t>
      </w:r>
    </w:p>
    <w:p w14:paraId="120339CE" w14:textId="77777777" w:rsidR="000E3A6B" w:rsidRDefault="000E3A6B" w:rsidP="000E3A6B">
      <w:pPr>
        <w:pStyle w:val="Bilagarubrik"/>
      </w:pPr>
      <w:bookmarkStart w:id="495" w:name="_Toc9328441"/>
      <w:bookmarkStart w:id="496" w:name="_Toc17451511"/>
      <w:r>
        <w:t>Betänkandets lagförslag</w:t>
      </w:r>
      <w:bookmarkEnd w:id="495"/>
      <w:bookmarkEnd w:id="496"/>
      <w:r>
        <w:t xml:space="preserve"> </w:t>
      </w:r>
    </w:p>
    <w:p w14:paraId="20CD466A" w14:textId="77777777" w:rsidR="000E3A6B" w:rsidRDefault="000E3A6B" w:rsidP="000E3A6B">
      <w:pPr>
        <w:pStyle w:val="Rubrik2utannumrering"/>
        <w:spacing w:before="0"/>
      </w:pPr>
      <w:r>
        <w:t>Förslag till Säkerhetspolisens datalag (2018:000)</w:t>
      </w:r>
    </w:p>
    <w:p w14:paraId="7E131B48" w14:textId="77777777" w:rsidR="000E3A6B" w:rsidRPr="00963009" w:rsidRDefault="000E3A6B" w:rsidP="000E3A6B">
      <w:pPr>
        <w:pStyle w:val="Brdtextmedindrag"/>
      </w:pPr>
      <w:r w:rsidRPr="00963009">
        <w:t>Härigenom föreskrivs följande.</w:t>
      </w:r>
    </w:p>
    <w:p w14:paraId="3E0AA400" w14:textId="77777777" w:rsidR="000E3A6B" w:rsidRDefault="000E3A6B" w:rsidP="000E3A6B">
      <w:pPr>
        <w:pStyle w:val="Rubrik3utannumrering"/>
      </w:pPr>
      <w:r>
        <w:t>1 kap. Allmänna bestämmelser</w:t>
      </w:r>
    </w:p>
    <w:p w14:paraId="39425DCE" w14:textId="77777777" w:rsidR="000E3A6B" w:rsidRDefault="000E3A6B" w:rsidP="000E3A6B">
      <w:pPr>
        <w:pStyle w:val="Rubrik4utannumrering"/>
        <w:spacing w:before="0"/>
      </w:pPr>
      <w:r>
        <w:t>Syftet med lagen</w:t>
      </w:r>
    </w:p>
    <w:p w14:paraId="42157E74" w14:textId="77777777" w:rsidR="000E3A6B" w:rsidRDefault="000E3A6B" w:rsidP="000E3A6B">
      <w:pPr>
        <w:pStyle w:val="Brdtext"/>
      </w:pPr>
      <w:r>
        <w:rPr>
          <w:b/>
        </w:rPr>
        <w:t>1</w:t>
      </w:r>
      <w:r w:rsidRPr="00640C08">
        <w:rPr>
          <w:b/>
        </w:rPr>
        <w:t> §</w:t>
      </w:r>
      <w:r w:rsidRPr="00640C08">
        <w:t>    </w:t>
      </w:r>
      <w:r w:rsidRPr="00963009">
        <w:t>Syftet med denna lag är att</w:t>
      </w:r>
      <w:r>
        <w:t xml:space="preserve"> skydda fysiska personers grund</w:t>
      </w:r>
      <w:r w:rsidRPr="00963009">
        <w:t>läggande fri- och rättigheter i s</w:t>
      </w:r>
      <w:r>
        <w:t>amband med behandling av person</w:t>
      </w:r>
      <w:r w:rsidRPr="00963009">
        <w:t>uppgifter och att säkerställa att Säkerhetspolisen kan behandla och utbyta personuppgifter på ett ändamålsenligt sätt.</w:t>
      </w:r>
    </w:p>
    <w:p w14:paraId="4DA10114" w14:textId="77777777" w:rsidR="000E3A6B" w:rsidRPr="00BD39D6" w:rsidRDefault="000E3A6B" w:rsidP="000E3A6B">
      <w:pPr>
        <w:pStyle w:val="Rubrik4utannumrering"/>
      </w:pPr>
      <w:r w:rsidRPr="00BD39D6">
        <w:t>Lagens tillämpningsområde</w:t>
      </w:r>
    </w:p>
    <w:p w14:paraId="34B34D69" w14:textId="77777777" w:rsidR="000E3A6B" w:rsidRDefault="000E3A6B" w:rsidP="000E3A6B">
      <w:pPr>
        <w:pStyle w:val="Brdtext"/>
      </w:pPr>
      <w:r>
        <w:rPr>
          <w:b/>
        </w:rPr>
        <w:t>2</w:t>
      </w:r>
      <w:r w:rsidRPr="00640C08">
        <w:rPr>
          <w:b/>
        </w:rPr>
        <w:t> §</w:t>
      </w:r>
      <w:r w:rsidRPr="00640C08">
        <w:t>    </w:t>
      </w:r>
      <w:r>
        <w:t xml:space="preserve">Denna lag gäller vid behandling av personuppgifter som rör nationell säkerhet i Säkerhetspolisens brottsbekämpande och lagförande verksamhet. </w:t>
      </w:r>
    </w:p>
    <w:p w14:paraId="5DAD7342" w14:textId="77777777" w:rsidR="000E3A6B" w:rsidRDefault="000E3A6B" w:rsidP="000E3A6B">
      <w:pPr>
        <w:pStyle w:val="Brdtextmedindrag"/>
      </w:pPr>
      <w:r>
        <w:t>Lagen gäller i tillämpliga delar vid Polismyndighetens behandling av personuppgifter när myndigheten har övertagit en arbetsuppgift som rör nationell säkerhet från Säkerhetspolisen.</w:t>
      </w:r>
    </w:p>
    <w:p w14:paraId="622B9B11" w14:textId="77777777" w:rsidR="000E3A6B" w:rsidRDefault="000E3A6B" w:rsidP="000E3A6B">
      <w:pPr>
        <w:pStyle w:val="Brdtextmedindrag"/>
      </w:pPr>
      <w:r>
        <w:t>Vid behandling av personuppgifter enligt denna lag gäller inte lagen (2018:000) med kompletterande bestämmelser till EU:s dataskyddsförordning.</w:t>
      </w:r>
    </w:p>
    <w:p w14:paraId="3DE8D130" w14:textId="77777777" w:rsidR="000E3A6B" w:rsidRDefault="000E3A6B" w:rsidP="000E3A6B">
      <w:pPr>
        <w:pStyle w:val="Brdtextmedindrag"/>
      </w:pPr>
    </w:p>
    <w:p w14:paraId="27ADFB80" w14:textId="77777777" w:rsidR="000E3A6B" w:rsidRDefault="000E3A6B" w:rsidP="000E3A6B">
      <w:pPr>
        <w:pStyle w:val="Brdtext"/>
      </w:pPr>
      <w:r>
        <w:rPr>
          <w:b/>
        </w:rPr>
        <w:t>3</w:t>
      </w:r>
      <w:r w:rsidRPr="00640C08">
        <w:rPr>
          <w:b/>
        </w:rPr>
        <w:t> §</w:t>
      </w:r>
      <w:r w:rsidRPr="00640C08">
        <w:t>    </w:t>
      </w:r>
      <w:r w:rsidRPr="00BD39D6">
        <w:t>Lagen gäller för sådan behandling av personuppgifter som är helt eller delvis automatiserad och</w:t>
      </w:r>
      <w:r>
        <w:t xml:space="preserve"> för annan behandling av person</w:t>
      </w:r>
      <w:r w:rsidRPr="00BD39D6">
        <w:t>uppgifter som ingår i eller är avsedda att ingå i en strukturerad samling av personuppgifter som är tillgängliga för sökning eller sammanställning enligt särskilda kriterier.</w:t>
      </w:r>
    </w:p>
    <w:p w14:paraId="589627E7" w14:textId="77777777" w:rsidR="000E3A6B" w:rsidRPr="00BD39D6" w:rsidRDefault="000E3A6B" w:rsidP="000E3A6B">
      <w:pPr>
        <w:pStyle w:val="Rubrik4utannumrering"/>
      </w:pPr>
      <w:r w:rsidRPr="00BD39D6">
        <w:t>Förhållandet till annan reglering</w:t>
      </w:r>
    </w:p>
    <w:p w14:paraId="1385B0EC" w14:textId="77777777" w:rsidR="000E3A6B" w:rsidRDefault="000E3A6B" w:rsidP="000E3A6B">
      <w:pPr>
        <w:pStyle w:val="Brdtext"/>
      </w:pPr>
      <w:r>
        <w:rPr>
          <w:b/>
        </w:rPr>
        <w:t>4</w:t>
      </w:r>
      <w:r w:rsidRPr="00640C08">
        <w:rPr>
          <w:b/>
        </w:rPr>
        <w:t> §</w:t>
      </w:r>
      <w:r w:rsidRPr="00640C08">
        <w:t>    </w:t>
      </w:r>
      <w:r w:rsidRPr="00BD39D6">
        <w:t>I lagen (2017:496) om internationellt polisiärt samarbete och i föreskrifter som regeringen har meddelat i anslutning till den lagen, finns det särskilda bestämmelser om behandling av personuppgifter som följer av internationella överenskommelser. Om det i dessa författningar finns avvikande bestämmelser, ska de tillämpas i stället för bestämmelserna i denna lag.</w:t>
      </w:r>
    </w:p>
    <w:p w14:paraId="0AE105B6" w14:textId="77777777" w:rsidR="000E3A6B" w:rsidRPr="00BD39D6" w:rsidRDefault="000E3A6B" w:rsidP="000E3A6B">
      <w:pPr>
        <w:pStyle w:val="Brdtextmedindrag"/>
      </w:pPr>
    </w:p>
    <w:p w14:paraId="75A4BE87" w14:textId="77777777" w:rsidR="000E3A6B" w:rsidRDefault="000E3A6B" w:rsidP="000E3A6B">
      <w:pPr>
        <w:pStyle w:val="Brdtext"/>
      </w:pPr>
      <w:r>
        <w:rPr>
          <w:b/>
        </w:rPr>
        <w:t>5</w:t>
      </w:r>
      <w:r w:rsidRPr="00640C08">
        <w:rPr>
          <w:b/>
        </w:rPr>
        <w:t> §</w:t>
      </w:r>
      <w:r w:rsidRPr="00640C08">
        <w:t>    </w:t>
      </w:r>
      <w:r w:rsidRPr="00BD39D6">
        <w:t>Bestämmelserna i denna lag sk</w:t>
      </w:r>
      <w:r>
        <w:t>a inte tillämpas i den utsträck</w:t>
      </w:r>
      <w:r w:rsidRPr="00BD39D6">
        <w:t xml:space="preserve">ning det skulle </w:t>
      </w:r>
      <w:r>
        <w:t>inskränka skyldigheten enligt 2 kap. tryckfrihetsför</w:t>
      </w:r>
      <w:r w:rsidRPr="00BD39D6">
        <w:t>ordningen att lämna ut personuppgifter.</w:t>
      </w:r>
    </w:p>
    <w:p w14:paraId="4C2E2FB6" w14:textId="77777777" w:rsidR="000E3A6B" w:rsidRDefault="000E3A6B" w:rsidP="000E3A6B">
      <w:pPr>
        <w:pStyle w:val="Brdtextmedindrag"/>
      </w:pPr>
    </w:p>
    <w:p w14:paraId="22E93DE6" w14:textId="77777777" w:rsidR="000E3A6B" w:rsidRDefault="000E3A6B" w:rsidP="000E3A6B">
      <w:pPr>
        <w:pStyle w:val="Brdtext"/>
      </w:pPr>
      <w:r>
        <w:rPr>
          <w:b/>
        </w:rPr>
        <w:t>6</w:t>
      </w:r>
      <w:r w:rsidRPr="00640C08">
        <w:rPr>
          <w:b/>
        </w:rPr>
        <w:t> §</w:t>
      </w:r>
      <w:r w:rsidRPr="00640C08">
        <w:t>    </w:t>
      </w:r>
      <w:r w:rsidRPr="00BD39D6">
        <w:t>I brottsdatalagen (2018:000) och polisens brottsdatalag (2010:361) finns det bestämmelser om Säkerhetspolisens behandling av personuppgifter i frågor som inte rör nationell säkerhet.</w:t>
      </w:r>
    </w:p>
    <w:p w14:paraId="68F85FCB" w14:textId="77777777" w:rsidR="000E3A6B" w:rsidRPr="00BD39D6" w:rsidRDefault="000E3A6B" w:rsidP="000E3A6B">
      <w:pPr>
        <w:pStyle w:val="Rubrik4utannumrering"/>
      </w:pPr>
      <w:r w:rsidRPr="00BD39D6">
        <w:t>Personuppgiftsansvar</w:t>
      </w:r>
    </w:p>
    <w:p w14:paraId="1B7FD447" w14:textId="77777777" w:rsidR="000E3A6B" w:rsidRDefault="000E3A6B" w:rsidP="000E3A6B">
      <w:pPr>
        <w:pStyle w:val="Brdtext"/>
      </w:pPr>
      <w:r>
        <w:rPr>
          <w:b/>
        </w:rPr>
        <w:t>7</w:t>
      </w:r>
      <w:r w:rsidRPr="00640C08">
        <w:rPr>
          <w:b/>
        </w:rPr>
        <w:t> §</w:t>
      </w:r>
      <w:r w:rsidRPr="00640C08">
        <w:t>    </w:t>
      </w:r>
      <w:r>
        <w:t>Säkerhetspolisen är personuppgiftsansvarig för den behandling av personuppgifter som myndigheten utför.</w:t>
      </w:r>
    </w:p>
    <w:p w14:paraId="11FF5FFE" w14:textId="77777777" w:rsidR="000E3A6B" w:rsidRDefault="000E3A6B" w:rsidP="000E3A6B">
      <w:pPr>
        <w:pStyle w:val="Brdtextmedindrag"/>
      </w:pPr>
      <w:r>
        <w:t>Polismyndigheten är personuppgiftsansvarig för den behandling av personuppgifter som myndigheten utför.</w:t>
      </w:r>
    </w:p>
    <w:p w14:paraId="0D124F98" w14:textId="77777777" w:rsidR="000E3A6B" w:rsidRDefault="000E3A6B" w:rsidP="000E3A6B">
      <w:pPr>
        <w:pStyle w:val="Brdtextmedindrag"/>
      </w:pPr>
      <w:r>
        <w:t>Personuppgiftsansvaret omfattar all behandling av personuppgifter som utförs under respektive myndighets ledning eller på dess vägnar.</w:t>
      </w:r>
    </w:p>
    <w:p w14:paraId="1284362A" w14:textId="77777777" w:rsidR="000E3A6B" w:rsidRDefault="000E3A6B" w:rsidP="000E3A6B">
      <w:pPr>
        <w:pStyle w:val="Brdtextmedindrag"/>
      </w:pPr>
    </w:p>
    <w:p w14:paraId="751EA8B8" w14:textId="77777777" w:rsidR="000E3A6B" w:rsidRDefault="000E3A6B" w:rsidP="000E3A6B">
      <w:pPr>
        <w:pStyle w:val="Brdtext"/>
      </w:pPr>
      <w:r>
        <w:rPr>
          <w:b/>
        </w:rPr>
        <w:t>8</w:t>
      </w:r>
      <w:r w:rsidRPr="00640C08">
        <w:rPr>
          <w:b/>
        </w:rPr>
        <w:t> §</w:t>
      </w:r>
      <w:r w:rsidRPr="00640C08">
        <w:t>    </w:t>
      </w:r>
      <w:r w:rsidRPr="00BD39D6">
        <w:t>Säkerhetspolisen får vara gemensamt personuppgiftsansvarig med annan endast i den utsträckning</w:t>
      </w:r>
      <w:r>
        <w:t xml:space="preserve"> det följer av lag eller förord</w:t>
      </w:r>
      <w:r w:rsidRPr="00BD39D6">
        <w:t>ning eller om regeringen i ett enskilt fall beslutar om det.</w:t>
      </w:r>
    </w:p>
    <w:p w14:paraId="343B9547" w14:textId="77777777" w:rsidR="000E3A6B" w:rsidRDefault="000E3A6B" w:rsidP="000E3A6B">
      <w:pPr>
        <w:pStyle w:val="Rubrik4utannumrering"/>
      </w:pPr>
      <w:r w:rsidRPr="00BD39D6">
        <w:t>Uttryck i lagen</w:t>
      </w:r>
    </w:p>
    <w:p w14:paraId="6CDA9723" w14:textId="77777777" w:rsidR="000E3A6B" w:rsidRDefault="000E3A6B" w:rsidP="000E3A6B">
      <w:pPr>
        <w:pStyle w:val="Brdtext"/>
      </w:pPr>
      <w:r>
        <w:rPr>
          <w:b/>
        </w:rPr>
        <w:t>9</w:t>
      </w:r>
      <w:r w:rsidRPr="00640C08">
        <w:rPr>
          <w:b/>
        </w:rPr>
        <w:t> §</w:t>
      </w:r>
      <w:r w:rsidRPr="00640C08">
        <w:t>    </w:t>
      </w:r>
      <w:r w:rsidRPr="00BD39D6">
        <w:t>I denna lag används följande</w:t>
      </w:r>
      <w:r>
        <w:t xml:space="preserve"> uttryck med nedan angiven bety</w:t>
      </w:r>
      <w:r w:rsidRPr="00BD39D6">
        <w:t>delse.</w:t>
      </w:r>
    </w:p>
    <w:tbl>
      <w:tblPr>
        <w:tblW w:w="5000" w:type="pct"/>
        <w:tblCellMar>
          <w:left w:w="125" w:type="dxa"/>
          <w:right w:w="125" w:type="dxa"/>
        </w:tblCellMar>
        <w:tblLook w:val="0000" w:firstRow="0" w:lastRow="0" w:firstColumn="0" w:lastColumn="0" w:noHBand="0" w:noVBand="0"/>
      </w:tblPr>
      <w:tblGrid>
        <w:gridCol w:w="2948"/>
        <w:gridCol w:w="2949"/>
      </w:tblGrid>
      <w:tr w:rsidR="000E3A6B" w14:paraId="40802833" w14:textId="77777777" w:rsidTr="000E3A6B">
        <w:tc>
          <w:tcPr>
            <w:tcW w:w="2500" w:type="pct"/>
            <w:shd w:val="clear" w:color="auto" w:fill="auto"/>
            <w:tcMar>
              <w:left w:w="0" w:type="dxa"/>
            </w:tcMar>
          </w:tcPr>
          <w:p w14:paraId="18E50B75" w14:textId="77777777" w:rsidR="000E3A6B" w:rsidRDefault="000E3A6B" w:rsidP="000E3A6B">
            <w:pPr>
              <w:pStyle w:val="Brdtextmedindrag"/>
            </w:pPr>
          </w:p>
          <w:p w14:paraId="25F55728" w14:textId="77777777" w:rsidR="000E3A6B" w:rsidRDefault="000E3A6B" w:rsidP="000E3A6B">
            <w:pPr>
              <w:pStyle w:val="Brdtextmedindrag"/>
              <w:ind w:firstLine="0"/>
            </w:pPr>
            <w:r w:rsidRPr="00BD39D6">
              <w:rPr>
                <w:i/>
              </w:rPr>
              <w:t>Uttryc</w:t>
            </w:r>
            <w:r>
              <w:t>k</w:t>
            </w:r>
          </w:p>
          <w:p w14:paraId="501D503A" w14:textId="77777777" w:rsidR="000E3A6B" w:rsidRDefault="000E3A6B" w:rsidP="000E3A6B">
            <w:pPr>
              <w:pStyle w:val="Brdtextmedindrag"/>
              <w:ind w:firstLine="0"/>
            </w:pPr>
            <w:r w:rsidRPr="00BD39D6">
              <w:t>Behandling av personuppgifter</w:t>
            </w:r>
          </w:p>
        </w:tc>
        <w:tc>
          <w:tcPr>
            <w:tcW w:w="2500" w:type="pct"/>
            <w:shd w:val="clear" w:color="auto" w:fill="auto"/>
            <w:tcMar>
              <w:right w:w="0" w:type="dxa"/>
            </w:tcMar>
          </w:tcPr>
          <w:p w14:paraId="0F9BB1D7" w14:textId="77777777" w:rsidR="000E3A6B" w:rsidRDefault="000E3A6B" w:rsidP="000E3A6B">
            <w:pPr>
              <w:pStyle w:val="Brdtextmedindrag"/>
            </w:pPr>
          </w:p>
          <w:p w14:paraId="630246BE" w14:textId="77777777" w:rsidR="000E3A6B" w:rsidRDefault="000E3A6B" w:rsidP="000E3A6B">
            <w:pPr>
              <w:pStyle w:val="Brdtextmedindrag"/>
              <w:rPr>
                <w:i/>
              </w:rPr>
            </w:pPr>
            <w:r>
              <w:rPr>
                <w:i/>
              </w:rPr>
              <w:t>Betydelse</w:t>
            </w:r>
          </w:p>
          <w:p w14:paraId="6960C55B" w14:textId="77777777" w:rsidR="000E3A6B" w:rsidRPr="00BD39D6" w:rsidRDefault="000E3A6B" w:rsidP="000E3A6B">
            <w:pPr>
              <w:pStyle w:val="Brdtextmedindrag"/>
              <w:rPr>
                <w:i/>
              </w:rPr>
            </w:pPr>
            <w:r w:rsidRPr="00BD39D6">
              <w:t>En åtgärd eller kombination av åtgärder som vidtas i fråga om personuppgifter eller uppsättningar av personuppgifter,</w:t>
            </w:r>
            <w:r>
              <w:t xml:space="preserve"> oavsett om det görs automatise</w:t>
            </w:r>
            <w:r w:rsidRPr="00BD39D6">
              <w:t>rat eller inte, t.ex. insamling, re</w:t>
            </w:r>
            <w:r>
              <w:t>gistrering, organi</w:t>
            </w:r>
            <w:r>
              <w:softHyphen/>
              <w:t>sering, struk</w:t>
            </w:r>
            <w:r w:rsidRPr="00BD39D6">
              <w:t>turering, lagring, bearbetning eller ändring, framtagning, läsning, användning, utlämnande, spridning eller tillhandahålland</w:t>
            </w:r>
            <w:r>
              <w:t>e på annat sätt, justering, sammanföring, begräns</w:t>
            </w:r>
            <w:r>
              <w:softHyphen/>
              <w:t>ning, rader</w:t>
            </w:r>
            <w:r w:rsidRPr="00BD39D6">
              <w:t>ing eller förstöring</w:t>
            </w:r>
            <w:r w:rsidRPr="00BD39D6">
              <w:rPr>
                <w:i/>
              </w:rPr>
              <w:t>.</w:t>
            </w:r>
          </w:p>
        </w:tc>
      </w:tr>
      <w:tr w:rsidR="000E3A6B" w14:paraId="65BD2843" w14:textId="77777777" w:rsidTr="000E3A6B">
        <w:tc>
          <w:tcPr>
            <w:tcW w:w="2500" w:type="pct"/>
            <w:shd w:val="clear" w:color="auto" w:fill="auto"/>
            <w:tcMar>
              <w:left w:w="0" w:type="dxa"/>
            </w:tcMar>
          </w:tcPr>
          <w:p w14:paraId="0F92F4D6" w14:textId="77777777" w:rsidR="000E3A6B" w:rsidRDefault="000E3A6B" w:rsidP="000E3A6B">
            <w:pPr>
              <w:pStyle w:val="Brdtextmedindrag"/>
              <w:ind w:firstLine="0"/>
            </w:pPr>
            <w:r w:rsidRPr="007D56E0">
              <w:t>Biometriska uppgifter</w:t>
            </w:r>
          </w:p>
        </w:tc>
        <w:tc>
          <w:tcPr>
            <w:tcW w:w="2500" w:type="pct"/>
            <w:shd w:val="clear" w:color="auto" w:fill="auto"/>
            <w:tcMar>
              <w:right w:w="0" w:type="dxa"/>
            </w:tcMar>
          </w:tcPr>
          <w:p w14:paraId="13C77416" w14:textId="77777777" w:rsidR="000E3A6B" w:rsidRDefault="000E3A6B" w:rsidP="000E3A6B">
            <w:pPr>
              <w:pStyle w:val="Brdtextmedindrag"/>
            </w:pPr>
            <w:r w:rsidRPr="007D56E0">
              <w:t>Personuppgifter som rör en persons fysiska, fysiologiska eller beteendemässiga kännetecken, som tagits fram genom särskild teknisk behandling och som möjliggör eller bekräftar unik identifiering av personen i fråga.</w:t>
            </w:r>
          </w:p>
        </w:tc>
      </w:tr>
      <w:tr w:rsidR="000E3A6B" w14:paraId="4590B9EC" w14:textId="77777777" w:rsidTr="000E3A6B">
        <w:tc>
          <w:tcPr>
            <w:tcW w:w="2500" w:type="pct"/>
            <w:shd w:val="clear" w:color="auto" w:fill="auto"/>
            <w:tcMar>
              <w:left w:w="0" w:type="dxa"/>
            </w:tcMar>
          </w:tcPr>
          <w:p w14:paraId="24BE7BFE" w14:textId="77777777" w:rsidR="000E3A6B" w:rsidRPr="007D56E0" w:rsidRDefault="000E3A6B" w:rsidP="000E3A6B">
            <w:pPr>
              <w:pStyle w:val="Brdtextmedindrag"/>
              <w:ind w:firstLine="0"/>
            </w:pPr>
            <w:r w:rsidRPr="007D56E0">
              <w:t>Dataskyddsombud</w:t>
            </w:r>
          </w:p>
        </w:tc>
        <w:tc>
          <w:tcPr>
            <w:tcW w:w="2500" w:type="pct"/>
            <w:shd w:val="clear" w:color="auto" w:fill="auto"/>
            <w:tcMar>
              <w:right w:w="0" w:type="dxa"/>
            </w:tcMar>
          </w:tcPr>
          <w:p w14:paraId="3AA77718" w14:textId="77777777" w:rsidR="000E3A6B" w:rsidRPr="007D56E0" w:rsidRDefault="000E3A6B" w:rsidP="000E3A6B">
            <w:pPr>
              <w:pStyle w:val="Brdtextmedindrag"/>
            </w:pPr>
            <w:r w:rsidRPr="007D56E0">
              <w:t>En fysisk person som utses av den personuppgiftsansvarige för att självständigt se till att person</w:t>
            </w:r>
            <w:r>
              <w:softHyphen/>
            </w:r>
            <w:r w:rsidRPr="007D56E0">
              <w:t>uppgifter behandlas för</w:t>
            </w:r>
            <w:r>
              <w:t>fattnings</w:t>
            </w:r>
            <w:r>
              <w:softHyphen/>
              <w:t>enligt och på ett kor</w:t>
            </w:r>
            <w:r w:rsidRPr="007D56E0">
              <w:t>rekt sätt.</w:t>
            </w:r>
          </w:p>
        </w:tc>
      </w:tr>
      <w:tr w:rsidR="000E3A6B" w14:paraId="1AA508DA" w14:textId="77777777" w:rsidTr="000E3A6B">
        <w:tc>
          <w:tcPr>
            <w:tcW w:w="2500" w:type="pct"/>
            <w:shd w:val="clear" w:color="auto" w:fill="auto"/>
            <w:tcMar>
              <w:left w:w="0" w:type="dxa"/>
            </w:tcMar>
          </w:tcPr>
          <w:p w14:paraId="5C396348" w14:textId="77777777" w:rsidR="000E3A6B" w:rsidRPr="007D56E0" w:rsidRDefault="000E3A6B" w:rsidP="000E3A6B">
            <w:pPr>
              <w:pStyle w:val="Brdtextmedindrag"/>
              <w:ind w:firstLine="0"/>
            </w:pPr>
            <w:r w:rsidRPr="00A4499D">
              <w:t>Genetiska uppgifter</w:t>
            </w:r>
          </w:p>
        </w:tc>
        <w:tc>
          <w:tcPr>
            <w:tcW w:w="2500" w:type="pct"/>
            <w:shd w:val="clear" w:color="auto" w:fill="auto"/>
            <w:tcMar>
              <w:right w:w="0" w:type="dxa"/>
            </w:tcMar>
          </w:tcPr>
          <w:p w14:paraId="20A2A51D" w14:textId="77777777" w:rsidR="000E3A6B" w:rsidRPr="007D56E0" w:rsidRDefault="000E3A6B" w:rsidP="000E3A6B">
            <w:pPr>
              <w:pStyle w:val="Brdtextmedindrag"/>
            </w:pPr>
            <w:r w:rsidRPr="00A4499D">
              <w:t>Personuppgifter som rör en perso</w:t>
            </w:r>
            <w:r>
              <w:t>ns nedärvda eller förvär</w:t>
            </w:r>
            <w:r w:rsidRPr="00A4499D">
              <w:t xml:space="preserve">vade genetiska kännetecken och som härrör från analys av ett </w:t>
            </w:r>
            <w:r>
              <w:t>spår av eller ett prov från per</w:t>
            </w:r>
            <w:r w:rsidRPr="00A4499D">
              <w:t>sonen i fråga.</w:t>
            </w:r>
          </w:p>
        </w:tc>
      </w:tr>
      <w:tr w:rsidR="000E3A6B" w14:paraId="77A304B1" w14:textId="77777777" w:rsidTr="000E3A6B">
        <w:tc>
          <w:tcPr>
            <w:tcW w:w="2500" w:type="pct"/>
            <w:shd w:val="clear" w:color="auto" w:fill="auto"/>
            <w:tcMar>
              <w:left w:w="0" w:type="dxa"/>
            </w:tcMar>
          </w:tcPr>
          <w:p w14:paraId="48515954" w14:textId="77777777" w:rsidR="000E3A6B" w:rsidRPr="00A4499D" w:rsidRDefault="000E3A6B" w:rsidP="000E3A6B">
            <w:pPr>
              <w:pStyle w:val="Brdtextmedindrag"/>
              <w:ind w:firstLine="0"/>
            </w:pPr>
            <w:r w:rsidRPr="00A4499D">
              <w:t>Internationell organisation</w:t>
            </w:r>
          </w:p>
        </w:tc>
        <w:tc>
          <w:tcPr>
            <w:tcW w:w="2500" w:type="pct"/>
            <w:shd w:val="clear" w:color="auto" w:fill="auto"/>
            <w:tcMar>
              <w:right w:w="0" w:type="dxa"/>
            </w:tcMar>
          </w:tcPr>
          <w:p w14:paraId="73DCC5F4" w14:textId="77777777" w:rsidR="000E3A6B" w:rsidRPr="00A4499D" w:rsidRDefault="000E3A6B" w:rsidP="000E3A6B">
            <w:pPr>
              <w:pStyle w:val="Brdtextmedindrag"/>
            </w:pPr>
            <w:r>
              <w:t>En organisation och dess un</w:t>
            </w:r>
            <w:r w:rsidRPr="00A4499D">
              <w:t>derställda organ som lyder under folkrätten eller ett annat organ som inrättats genom eller på grundval av en överenskommelse mellan två eller flera stater.</w:t>
            </w:r>
          </w:p>
        </w:tc>
      </w:tr>
      <w:tr w:rsidR="000E3A6B" w14:paraId="7D6F7997" w14:textId="77777777" w:rsidTr="000E3A6B">
        <w:tc>
          <w:tcPr>
            <w:tcW w:w="2500" w:type="pct"/>
            <w:shd w:val="clear" w:color="auto" w:fill="auto"/>
            <w:tcMar>
              <w:left w:w="0" w:type="dxa"/>
            </w:tcMar>
          </w:tcPr>
          <w:p w14:paraId="43F7FF99" w14:textId="77777777" w:rsidR="000E3A6B" w:rsidRPr="00A4499D" w:rsidRDefault="000E3A6B" w:rsidP="000E3A6B">
            <w:pPr>
              <w:pStyle w:val="Brdtextmedindrag"/>
              <w:ind w:firstLine="0"/>
            </w:pPr>
            <w:r w:rsidRPr="00A4499D">
              <w:t>Mottagare</w:t>
            </w:r>
          </w:p>
        </w:tc>
        <w:tc>
          <w:tcPr>
            <w:tcW w:w="2500" w:type="pct"/>
            <w:shd w:val="clear" w:color="auto" w:fill="auto"/>
            <w:tcMar>
              <w:right w:w="0" w:type="dxa"/>
            </w:tcMar>
          </w:tcPr>
          <w:p w14:paraId="1C156FD2" w14:textId="77777777" w:rsidR="000E3A6B" w:rsidRDefault="000E3A6B" w:rsidP="000E3A6B">
            <w:pPr>
              <w:pStyle w:val="Brdtextmedindrag"/>
            </w:pPr>
            <w:r w:rsidRPr="00A4499D">
              <w:t>Den till vilken personuppgifter lämnas ut, med undantag av en myndighet som med stöd av författning utövar tillsyn, kontroll eller revision.</w:t>
            </w:r>
          </w:p>
        </w:tc>
      </w:tr>
      <w:tr w:rsidR="000E3A6B" w14:paraId="2C61174F" w14:textId="77777777" w:rsidTr="000E3A6B">
        <w:tc>
          <w:tcPr>
            <w:tcW w:w="2500" w:type="pct"/>
            <w:shd w:val="clear" w:color="auto" w:fill="auto"/>
            <w:tcMar>
              <w:left w:w="0" w:type="dxa"/>
            </w:tcMar>
          </w:tcPr>
          <w:p w14:paraId="38989FCD" w14:textId="77777777" w:rsidR="000E3A6B" w:rsidRPr="00A4499D" w:rsidRDefault="000E3A6B" w:rsidP="000E3A6B">
            <w:pPr>
              <w:pStyle w:val="Brdtextmedindrag"/>
              <w:ind w:firstLine="0"/>
            </w:pPr>
            <w:r w:rsidRPr="00A4499D">
              <w:t>Personuppgift</w:t>
            </w:r>
          </w:p>
        </w:tc>
        <w:tc>
          <w:tcPr>
            <w:tcW w:w="2500" w:type="pct"/>
            <w:shd w:val="clear" w:color="auto" w:fill="auto"/>
            <w:tcMar>
              <w:right w:w="0" w:type="dxa"/>
            </w:tcMar>
          </w:tcPr>
          <w:p w14:paraId="52373E62" w14:textId="77777777" w:rsidR="000E3A6B" w:rsidRPr="00A4499D" w:rsidRDefault="000E3A6B" w:rsidP="000E3A6B">
            <w:pPr>
              <w:pStyle w:val="Brdtextmedindrag"/>
            </w:pPr>
            <w:r w:rsidRPr="00A4499D">
              <w:t>Varje upplysning om en identifierad eller identifierbar fysisk person som är i livet.</w:t>
            </w:r>
          </w:p>
        </w:tc>
      </w:tr>
      <w:tr w:rsidR="000E3A6B" w14:paraId="6892B618" w14:textId="77777777" w:rsidTr="000E3A6B">
        <w:tc>
          <w:tcPr>
            <w:tcW w:w="2500" w:type="pct"/>
            <w:shd w:val="clear" w:color="auto" w:fill="auto"/>
            <w:tcMar>
              <w:left w:w="0" w:type="dxa"/>
            </w:tcMar>
          </w:tcPr>
          <w:p w14:paraId="23C80625" w14:textId="77777777" w:rsidR="000E3A6B" w:rsidRPr="00A4499D" w:rsidRDefault="000E3A6B" w:rsidP="000E3A6B">
            <w:pPr>
              <w:pStyle w:val="Brdtextmedindrag"/>
              <w:ind w:firstLine="0"/>
            </w:pPr>
            <w:r w:rsidRPr="00A4499D">
              <w:t>Personuppgiftsansvarig</w:t>
            </w:r>
          </w:p>
        </w:tc>
        <w:tc>
          <w:tcPr>
            <w:tcW w:w="2500" w:type="pct"/>
            <w:shd w:val="clear" w:color="auto" w:fill="auto"/>
            <w:tcMar>
              <w:right w:w="0" w:type="dxa"/>
            </w:tcMar>
          </w:tcPr>
          <w:p w14:paraId="4BA0881E" w14:textId="77777777" w:rsidR="000E3A6B" w:rsidRPr="00A4499D" w:rsidRDefault="000E3A6B" w:rsidP="000E3A6B">
            <w:pPr>
              <w:pStyle w:val="Brdtextmedindrag"/>
            </w:pPr>
            <w:r w:rsidRPr="00A4499D">
              <w:t>Den som ens</w:t>
            </w:r>
            <w:r>
              <w:t>am eller tillsam</w:t>
            </w:r>
            <w:r w:rsidRPr="00A4499D">
              <w:t>mans med andra bestämmer ändamålen med och medlen f</w:t>
            </w:r>
            <w:r>
              <w:t>ör behandlingen av personuppgif</w:t>
            </w:r>
            <w:r w:rsidRPr="00A4499D">
              <w:t>ter.</w:t>
            </w:r>
          </w:p>
        </w:tc>
      </w:tr>
      <w:tr w:rsidR="000E3A6B" w14:paraId="6B112A7F" w14:textId="77777777" w:rsidTr="000E3A6B">
        <w:tc>
          <w:tcPr>
            <w:tcW w:w="2500" w:type="pct"/>
            <w:shd w:val="clear" w:color="auto" w:fill="auto"/>
            <w:tcMar>
              <w:left w:w="0" w:type="dxa"/>
            </w:tcMar>
          </w:tcPr>
          <w:p w14:paraId="5F60B6B2" w14:textId="77777777" w:rsidR="000E3A6B" w:rsidRPr="00A4499D" w:rsidRDefault="000E3A6B" w:rsidP="000E3A6B">
            <w:pPr>
              <w:pStyle w:val="Brdtextmedindrag"/>
              <w:ind w:firstLine="0"/>
            </w:pPr>
            <w:r w:rsidRPr="00A4499D">
              <w:t>Personuppgiftsbiträde</w:t>
            </w:r>
          </w:p>
        </w:tc>
        <w:tc>
          <w:tcPr>
            <w:tcW w:w="2500" w:type="pct"/>
            <w:shd w:val="clear" w:color="auto" w:fill="auto"/>
            <w:tcMar>
              <w:right w:w="0" w:type="dxa"/>
            </w:tcMar>
          </w:tcPr>
          <w:p w14:paraId="1C4DADCC" w14:textId="77777777" w:rsidR="000E3A6B" w:rsidRPr="00A4499D" w:rsidRDefault="000E3A6B" w:rsidP="000E3A6B">
            <w:pPr>
              <w:pStyle w:val="Brdtextmedindrag"/>
            </w:pPr>
            <w:r w:rsidRPr="00A4499D">
              <w:t>Den som, med stöd av ett skri</w:t>
            </w:r>
            <w:r>
              <w:t>ftligt avtal eller annan skriftlig överenskommelse, be</w:t>
            </w:r>
            <w:r w:rsidRPr="00A4499D">
              <w:t>hand</w:t>
            </w:r>
            <w:r>
              <w:t>lar personuppgifter för den per</w:t>
            </w:r>
            <w:r w:rsidRPr="00A4499D">
              <w:t>son</w:t>
            </w:r>
            <w:r>
              <w:softHyphen/>
            </w:r>
            <w:r w:rsidRPr="00A4499D">
              <w:t>uppgiftsansvariges räkning.</w:t>
            </w:r>
          </w:p>
        </w:tc>
      </w:tr>
      <w:tr w:rsidR="000E3A6B" w14:paraId="1772B4A5" w14:textId="77777777" w:rsidTr="000E3A6B">
        <w:tc>
          <w:tcPr>
            <w:tcW w:w="2500" w:type="pct"/>
            <w:shd w:val="clear" w:color="auto" w:fill="auto"/>
            <w:tcMar>
              <w:left w:w="0" w:type="dxa"/>
            </w:tcMar>
          </w:tcPr>
          <w:p w14:paraId="0C983D9B" w14:textId="77777777" w:rsidR="000E3A6B" w:rsidRPr="00A4499D" w:rsidRDefault="000E3A6B" w:rsidP="000E3A6B">
            <w:pPr>
              <w:pStyle w:val="Brdtextmedindrag"/>
              <w:ind w:firstLine="0"/>
            </w:pPr>
            <w:r w:rsidRPr="0054601C">
              <w:t>Registrerad</w:t>
            </w:r>
          </w:p>
        </w:tc>
        <w:tc>
          <w:tcPr>
            <w:tcW w:w="2500" w:type="pct"/>
            <w:shd w:val="clear" w:color="auto" w:fill="auto"/>
            <w:tcMar>
              <w:right w:w="0" w:type="dxa"/>
            </w:tcMar>
          </w:tcPr>
          <w:p w14:paraId="47801356" w14:textId="77777777" w:rsidR="000E3A6B" w:rsidRPr="00A4499D" w:rsidRDefault="000E3A6B" w:rsidP="000E3A6B">
            <w:pPr>
              <w:pStyle w:val="Brdtextmedindrag"/>
            </w:pPr>
            <w:r>
              <w:t>Den fysiska person som per</w:t>
            </w:r>
            <w:r w:rsidRPr="0054601C">
              <w:t>sonuppgiften rör.</w:t>
            </w:r>
          </w:p>
        </w:tc>
      </w:tr>
      <w:tr w:rsidR="000E3A6B" w14:paraId="6DCB14D2" w14:textId="77777777" w:rsidTr="000E3A6B">
        <w:tc>
          <w:tcPr>
            <w:tcW w:w="2500" w:type="pct"/>
            <w:shd w:val="clear" w:color="auto" w:fill="auto"/>
            <w:tcMar>
              <w:left w:w="0" w:type="dxa"/>
            </w:tcMar>
          </w:tcPr>
          <w:p w14:paraId="2688CEB9" w14:textId="77777777" w:rsidR="000E3A6B" w:rsidRPr="0054601C" w:rsidRDefault="000E3A6B" w:rsidP="000E3A6B">
            <w:pPr>
              <w:pStyle w:val="Brdtextmedindrag"/>
              <w:ind w:firstLine="0"/>
            </w:pPr>
            <w:r w:rsidRPr="0054601C">
              <w:t>Tillsynsmyndighet</w:t>
            </w:r>
          </w:p>
        </w:tc>
        <w:tc>
          <w:tcPr>
            <w:tcW w:w="2500" w:type="pct"/>
            <w:shd w:val="clear" w:color="auto" w:fill="auto"/>
            <w:tcMar>
              <w:right w:w="0" w:type="dxa"/>
            </w:tcMar>
          </w:tcPr>
          <w:p w14:paraId="696F4C32" w14:textId="77777777" w:rsidR="000E3A6B" w:rsidRDefault="000E3A6B" w:rsidP="000E3A6B">
            <w:pPr>
              <w:pStyle w:val="Brdtextmedindrag"/>
            </w:pPr>
            <w:r>
              <w:t>Den myndighet som rege</w:t>
            </w:r>
            <w:r w:rsidRPr="0054601C">
              <w:t>ringen utser att enligt denna l</w:t>
            </w:r>
            <w:r>
              <w:t>ag utöva tillsyn över personupp</w:t>
            </w:r>
            <w:r w:rsidRPr="0054601C">
              <w:t>gifts</w:t>
            </w:r>
            <w:r>
              <w:t>–</w:t>
            </w:r>
            <w:r w:rsidRPr="0054601C">
              <w:t>behandling.</w:t>
            </w:r>
          </w:p>
        </w:tc>
      </w:tr>
      <w:tr w:rsidR="000E3A6B" w14:paraId="5729006E" w14:textId="77777777" w:rsidTr="000E3A6B">
        <w:tc>
          <w:tcPr>
            <w:tcW w:w="2500" w:type="pct"/>
            <w:shd w:val="clear" w:color="auto" w:fill="auto"/>
            <w:tcMar>
              <w:left w:w="0" w:type="dxa"/>
            </w:tcMar>
          </w:tcPr>
          <w:p w14:paraId="22EAA364" w14:textId="77777777" w:rsidR="000E3A6B" w:rsidRPr="0054601C" w:rsidRDefault="000E3A6B" w:rsidP="000E3A6B">
            <w:pPr>
              <w:pStyle w:val="Brdtextmedindrag"/>
              <w:ind w:firstLine="0"/>
            </w:pPr>
            <w:r w:rsidRPr="0054601C">
              <w:t>Tredjeland</w:t>
            </w:r>
          </w:p>
        </w:tc>
        <w:tc>
          <w:tcPr>
            <w:tcW w:w="2500" w:type="pct"/>
            <w:shd w:val="clear" w:color="auto" w:fill="auto"/>
            <w:tcMar>
              <w:right w:w="0" w:type="dxa"/>
            </w:tcMar>
          </w:tcPr>
          <w:p w14:paraId="1E8B0AC6" w14:textId="77777777" w:rsidR="000E3A6B" w:rsidRDefault="000E3A6B" w:rsidP="000E3A6B">
            <w:pPr>
              <w:pStyle w:val="Brdtextmedindrag"/>
            </w:pPr>
            <w:r w:rsidRPr="0054601C">
              <w:t xml:space="preserve">En stat som inte är medlem </w:t>
            </w:r>
            <w:r>
              <w:t>i Europeiska unionen eller Europeiska ekonomiska samarbets</w:t>
            </w:r>
            <w:r>
              <w:softHyphen/>
            </w:r>
            <w:r w:rsidRPr="0054601C">
              <w:t>området och som inte heller på grund av avtal med Europeiska unionen har en motsvarande ställning.</w:t>
            </w:r>
          </w:p>
        </w:tc>
      </w:tr>
      <w:tr w:rsidR="000E3A6B" w14:paraId="70EB6FFE" w14:textId="77777777" w:rsidTr="000E3A6B">
        <w:tc>
          <w:tcPr>
            <w:tcW w:w="2500" w:type="pct"/>
            <w:shd w:val="clear" w:color="auto" w:fill="auto"/>
            <w:tcMar>
              <w:left w:w="0" w:type="dxa"/>
            </w:tcMar>
          </w:tcPr>
          <w:p w14:paraId="5B026622" w14:textId="77777777" w:rsidR="000E3A6B" w:rsidRPr="0054601C" w:rsidRDefault="000E3A6B" w:rsidP="000E3A6B">
            <w:pPr>
              <w:pStyle w:val="Brdtextmedindrag"/>
              <w:ind w:firstLine="0"/>
            </w:pPr>
            <w:r w:rsidRPr="0054601C">
              <w:t>Tredje man</w:t>
            </w:r>
          </w:p>
        </w:tc>
        <w:tc>
          <w:tcPr>
            <w:tcW w:w="2500" w:type="pct"/>
            <w:shd w:val="clear" w:color="auto" w:fill="auto"/>
            <w:tcMar>
              <w:right w:w="0" w:type="dxa"/>
            </w:tcMar>
          </w:tcPr>
          <w:p w14:paraId="06150EF5" w14:textId="77777777" w:rsidR="000E3A6B" w:rsidRPr="0054601C" w:rsidRDefault="000E3A6B" w:rsidP="000E3A6B">
            <w:pPr>
              <w:pStyle w:val="Brdtextmedindrag"/>
            </w:pPr>
            <w:r w:rsidRPr="0054601C">
              <w:t>Någon annan än den registrerade</w:t>
            </w:r>
            <w:r>
              <w:t>, den personuppgiftsan</w:t>
            </w:r>
            <w:r w:rsidRPr="0054601C">
              <w:t>svarige, dataskyddsombudet,</w:t>
            </w:r>
            <w:r>
              <w:t xml:space="preserve"> </w:t>
            </w:r>
            <w:r w:rsidRPr="0054601C">
              <w:t>personupp</w:t>
            </w:r>
            <w:r>
              <w:softHyphen/>
            </w:r>
            <w:r w:rsidRPr="0054601C">
              <w:t>giftsb</w:t>
            </w:r>
            <w:r>
              <w:t>iträdet och så</w:t>
            </w:r>
            <w:r w:rsidRPr="0054601C">
              <w:t>dana personer som under den personuppgifts</w:t>
            </w:r>
            <w:r>
              <w:softHyphen/>
            </w:r>
            <w:r w:rsidRPr="0054601C">
              <w:t>ansvariges eller personuppgifts</w:t>
            </w:r>
            <w:r>
              <w:softHyphen/>
            </w:r>
            <w:r w:rsidRPr="0054601C">
              <w:t>biträdets direkta a</w:t>
            </w:r>
            <w:r>
              <w:t>nsvar har rätt att behandla per</w:t>
            </w:r>
            <w:r w:rsidRPr="0054601C">
              <w:t>sonuppgifter.</w:t>
            </w:r>
            <w:r>
              <w:t xml:space="preserve"> </w:t>
            </w:r>
          </w:p>
        </w:tc>
      </w:tr>
      <w:tr w:rsidR="000E3A6B" w14:paraId="5AF8A922" w14:textId="77777777" w:rsidTr="000E3A6B">
        <w:tc>
          <w:tcPr>
            <w:tcW w:w="2500" w:type="pct"/>
            <w:shd w:val="clear" w:color="auto" w:fill="auto"/>
            <w:tcMar>
              <w:left w:w="0" w:type="dxa"/>
            </w:tcMar>
          </w:tcPr>
          <w:p w14:paraId="13345CCF" w14:textId="77777777" w:rsidR="000E3A6B" w:rsidRPr="0054601C" w:rsidRDefault="000E3A6B" w:rsidP="000E3A6B">
            <w:pPr>
              <w:pStyle w:val="Brdtextmedindrag"/>
              <w:ind w:firstLine="0"/>
            </w:pPr>
            <w:r w:rsidRPr="0054601C">
              <w:t>Uppgift som rör hälsa</w:t>
            </w:r>
          </w:p>
        </w:tc>
        <w:tc>
          <w:tcPr>
            <w:tcW w:w="2500" w:type="pct"/>
            <w:shd w:val="clear" w:color="auto" w:fill="auto"/>
            <w:tcMar>
              <w:right w:w="0" w:type="dxa"/>
            </w:tcMar>
          </w:tcPr>
          <w:p w14:paraId="5AD93CA7" w14:textId="77777777" w:rsidR="000E3A6B" w:rsidRPr="0054601C" w:rsidRDefault="000E3A6B" w:rsidP="000E3A6B">
            <w:pPr>
              <w:pStyle w:val="Brdtextmedindrag"/>
            </w:pPr>
            <w:r w:rsidRPr="0054601C">
              <w:t>Personuppgift som rör en persons fysiska eller psykiska hälsa, inkluderande information om tillhandahållande av hälso- och sjukvårdstjänster som ge</w:t>
            </w:r>
            <w:r>
              <w:t>r upplysning om personens hälso</w:t>
            </w:r>
            <w:r>
              <w:softHyphen/>
            </w:r>
            <w:r w:rsidRPr="0054601C">
              <w:t>status.</w:t>
            </w:r>
          </w:p>
        </w:tc>
      </w:tr>
      <w:tr w:rsidR="000E3A6B" w14:paraId="168A1104" w14:textId="77777777" w:rsidTr="000E3A6B">
        <w:tc>
          <w:tcPr>
            <w:tcW w:w="2500" w:type="pct"/>
            <w:shd w:val="clear" w:color="auto" w:fill="auto"/>
            <w:tcMar>
              <w:left w:w="0" w:type="dxa"/>
            </w:tcMar>
          </w:tcPr>
          <w:p w14:paraId="107D6EB9" w14:textId="77777777" w:rsidR="000E3A6B" w:rsidRDefault="000E3A6B" w:rsidP="000E3A6B">
            <w:pPr>
              <w:pStyle w:val="Brdtextmedindrag"/>
            </w:pPr>
          </w:p>
        </w:tc>
        <w:tc>
          <w:tcPr>
            <w:tcW w:w="2500" w:type="pct"/>
            <w:shd w:val="clear" w:color="auto" w:fill="auto"/>
            <w:tcMar>
              <w:right w:w="0" w:type="dxa"/>
            </w:tcMar>
          </w:tcPr>
          <w:p w14:paraId="370D5BDD" w14:textId="77777777" w:rsidR="000E3A6B" w:rsidRPr="0054601C" w:rsidRDefault="000E3A6B" w:rsidP="000E3A6B">
            <w:pPr>
              <w:pStyle w:val="Brdtextmedindrag"/>
            </w:pPr>
          </w:p>
        </w:tc>
      </w:tr>
    </w:tbl>
    <w:p w14:paraId="49BB973A" w14:textId="77777777" w:rsidR="000E3A6B" w:rsidRDefault="000E3A6B" w:rsidP="000E3A6B">
      <w:pPr>
        <w:pStyle w:val="Rubrik4utannumrering"/>
      </w:pPr>
      <w:r w:rsidRPr="0054601C">
        <w:t>Lagens tillämpning på uppgifter om juridiska personer</w:t>
      </w:r>
    </w:p>
    <w:p w14:paraId="3CA55E91" w14:textId="77777777" w:rsidR="000E3A6B" w:rsidRDefault="000E3A6B" w:rsidP="000E3A6B">
      <w:pPr>
        <w:pStyle w:val="Brdtext"/>
      </w:pPr>
      <w:r>
        <w:rPr>
          <w:b/>
        </w:rPr>
        <w:t>10</w:t>
      </w:r>
      <w:r w:rsidRPr="00640C08">
        <w:rPr>
          <w:b/>
        </w:rPr>
        <w:t> §</w:t>
      </w:r>
      <w:r w:rsidRPr="00640C08">
        <w:t>    </w:t>
      </w:r>
      <w:r>
        <w:t>Bestämmelserna om personuppgifter i följande paragrafer gäller också vid behandling av uppgifter om juridiska personer:</w:t>
      </w:r>
    </w:p>
    <w:p w14:paraId="2F29B9FE" w14:textId="77777777" w:rsidR="000E3A6B" w:rsidRDefault="000E3A6B" w:rsidP="000E3A6B">
      <w:pPr>
        <w:pStyle w:val="Brdtextmedindrag"/>
      </w:pPr>
      <w:r>
        <w:t>1. 7 § om personuppgiftsansvar,</w:t>
      </w:r>
    </w:p>
    <w:p w14:paraId="6ED10C87" w14:textId="77777777" w:rsidR="000E3A6B" w:rsidRDefault="000E3A6B" w:rsidP="000E3A6B">
      <w:pPr>
        <w:pStyle w:val="Brdtextmedindrag"/>
      </w:pPr>
      <w:r>
        <w:t>2. 2 kap. 1–3 §§ om tillåtna rättsliga grunder för behandling av personuppgifter,</w:t>
      </w:r>
    </w:p>
    <w:p w14:paraId="64DA8D47" w14:textId="77777777" w:rsidR="000E3A6B" w:rsidRDefault="000E3A6B" w:rsidP="000E3A6B">
      <w:pPr>
        <w:pStyle w:val="Brdtextmedindrag"/>
      </w:pPr>
      <w:r>
        <w:t>3. 3 kap. 2 och 3 §§ om gemensamt tillgängliga uppgifter,</w:t>
      </w:r>
    </w:p>
    <w:p w14:paraId="2F6ACEE9" w14:textId="77777777" w:rsidR="000E3A6B" w:rsidRDefault="000E3A6B" w:rsidP="000E3A6B">
      <w:pPr>
        <w:pStyle w:val="Brdtextmedindrag"/>
      </w:pPr>
      <w:r>
        <w:t>4. 4 kap. 1–4 och 6–11 §§ om längsta tid som personuppgifter får behandlas, och</w:t>
      </w:r>
    </w:p>
    <w:p w14:paraId="2F908CA0" w14:textId="77777777" w:rsidR="000E3A6B" w:rsidRDefault="000E3A6B" w:rsidP="000E3A6B">
      <w:pPr>
        <w:pStyle w:val="Brdtextmedindrag"/>
      </w:pPr>
      <w:r>
        <w:t>5. 5 kap. 5 § om tillgången till personuppgifter.</w:t>
      </w:r>
    </w:p>
    <w:p w14:paraId="576F90A5" w14:textId="77777777" w:rsidR="000E3A6B" w:rsidRDefault="000E3A6B" w:rsidP="000E3A6B">
      <w:pPr>
        <w:pStyle w:val="Rubrik3utannumrering"/>
      </w:pPr>
      <w:r>
        <w:t>2 kap. Behandling av personuppgifter</w:t>
      </w:r>
    </w:p>
    <w:p w14:paraId="6E0CDE75" w14:textId="77777777" w:rsidR="000E3A6B" w:rsidRDefault="000E3A6B" w:rsidP="000E3A6B">
      <w:pPr>
        <w:pStyle w:val="Rubrik4utannumrering"/>
        <w:spacing w:before="0"/>
      </w:pPr>
      <w:r>
        <w:t>Tillåtna rättsliga grunder för behandling av personuppgifter</w:t>
      </w:r>
    </w:p>
    <w:p w14:paraId="7EBF2A82" w14:textId="77777777" w:rsidR="000E3A6B" w:rsidRDefault="000E3A6B" w:rsidP="000E3A6B">
      <w:pPr>
        <w:pStyle w:val="Brdtext"/>
      </w:pPr>
      <w:r>
        <w:rPr>
          <w:b/>
        </w:rPr>
        <w:t>1</w:t>
      </w:r>
      <w:r w:rsidRPr="00640C08">
        <w:rPr>
          <w:b/>
        </w:rPr>
        <w:t> §</w:t>
      </w:r>
      <w:r w:rsidRPr="00640C08">
        <w:t>    </w:t>
      </w:r>
      <w:r>
        <w:t>Personuppgifter får behandlas om det är nödvändigt för att utföra en arbetsuppgift i syfte att</w:t>
      </w:r>
    </w:p>
    <w:p w14:paraId="06CEAEBF" w14:textId="77777777" w:rsidR="000E3A6B" w:rsidRDefault="000E3A6B" w:rsidP="000E3A6B">
      <w:pPr>
        <w:pStyle w:val="Brdtextmedindrag"/>
      </w:pPr>
      <w:r>
        <w:t>1. förebygga, förhindra eller upptäcka brottslig verksamhet som innefattar</w:t>
      </w:r>
    </w:p>
    <w:p w14:paraId="4212900E" w14:textId="77777777" w:rsidR="000E3A6B" w:rsidRDefault="000E3A6B" w:rsidP="000E3A6B">
      <w:pPr>
        <w:pStyle w:val="Brdtextmedindrag"/>
      </w:pPr>
      <w:r>
        <w:t>a) brott mot rikets säkerhet,</w:t>
      </w:r>
    </w:p>
    <w:p w14:paraId="5D2D4B8A" w14:textId="77777777" w:rsidR="000E3A6B" w:rsidRDefault="000E3A6B" w:rsidP="000E3A6B">
      <w:pPr>
        <w:pStyle w:val="Brdtextmedindrag"/>
      </w:pPr>
      <w:r>
        <w:t>b) terrorbrott, eller</w:t>
      </w:r>
    </w:p>
    <w:p w14:paraId="2DB7E0E6" w14:textId="77777777" w:rsidR="000E3A6B" w:rsidRDefault="000E3A6B" w:rsidP="000E3A6B">
      <w:pPr>
        <w:pStyle w:val="Brdtextmedindrag"/>
      </w:pPr>
      <w:r>
        <w:t>c) tryckfrihetsbrott eller yttrandefrihetsbrott med rasistiska eller främlingsfientliga motiv,</w:t>
      </w:r>
    </w:p>
    <w:p w14:paraId="023BA363" w14:textId="77777777" w:rsidR="000E3A6B" w:rsidRDefault="000E3A6B" w:rsidP="000E3A6B">
      <w:pPr>
        <w:pStyle w:val="Brdtextmedindrag"/>
      </w:pPr>
      <w:r>
        <w:t>2. utreda eller lagföra sådana brott som avses i 1, eller, efter särskilt beslut, annat brott,</w:t>
      </w:r>
    </w:p>
    <w:p w14:paraId="44F7B98C" w14:textId="77777777" w:rsidR="000E3A6B" w:rsidRDefault="000E3A6B" w:rsidP="000E3A6B">
      <w:pPr>
        <w:pStyle w:val="Brdtextmedindrag"/>
      </w:pPr>
      <w:r>
        <w:t>3. fullgöra uppgifter</w:t>
      </w:r>
    </w:p>
    <w:p w14:paraId="6E960C9F" w14:textId="77777777" w:rsidR="000E3A6B" w:rsidRDefault="000E3A6B" w:rsidP="000E3A6B">
      <w:pPr>
        <w:pStyle w:val="Brdtextmedindrag"/>
      </w:pPr>
      <w:r>
        <w:t>a) i samband med personskydd av den centrala statsledningen och andra som regeringen eller Säkerhetspolisen bestämmer,</w:t>
      </w:r>
    </w:p>
    <w:p w14:paraId="0D6F1BA9" w14:textId="77777777" w:rsidR="000E3A6B" w:rsidRDefault="000E3A6B" w:rsidP="000E3A6B">
      <w:pPr>
        <w:pStyle w:val="Brdtextmedindrag"/>
      </w:pPr>
      <w:r>
        <w:t>b) enligt säkerhetsskyddslagen (1996:627), eller</w:t>
      </w:r>
    </w:p>
    <w:p w14:paraId="7A84EB72" w14:textId="77777777" w:rsidR="000E3A6B" w:rsidRDefault="000E3A6B" w:rsidP="000E3A6B">
      <w:pPr>
        <w:pStyle w:val="Brdtextmedindrag"/>
      </w:pPr>
      <w:r>
        <w:t>c) enligt utlännings- och medborgarskapslagstiftningen,</w:t>
      </w:r>
    </w:p>
    <w:p w14:paraId="58497870" w14:textId="77777777" w:rsidR="000E3A6B" w:rsidRDefault="000E3A6B" w:rsidP="000E3A6B">
      <w:pPr>
        <w:pStyle w:val="Brdtextmedindrag"/>
      </w:pPr>
      <w:r>
        <w:t>4. fullgöra annan arbetsuppgift som rör nationell säkerhet och som anges i lag eller förordning eller särskilt beslut av regeringen, eller</w:t>
      </w:r>
    </w:p>
    <w:p w14:paraId="159E3CA1" w14:textId="77777777" w:rsidR="000E3A6B" w:rsidRDefault="000E3A6B" w:rsidP="000E3A6B">
      <w:pPr>
        <w:pStyle w:val="Brdtextmedindrag"/>
      </w:pPr>
      <w:r>
        <w:t>5. fullgöra förpliktelser som följer av internationella åtaganden.</w:t>
      </w:r>
    </w:p>
    <w:p w14:paraId="72889B17" w14:textId="77777777" w:rsidR="000E3A6B" w:rsidRDefault="000E3A6B" w:rsidP="000E3A6B">
      <w:pPr>
        <w:pStyle w:val="Brdtextmedindrag"/>
      </w:pPr>
      <w:r>
        <w:t>Arbetsuppgiften ska framgå av en lag, en förordning eller ett särskilt beslut i vilket regeringen uppdragit åt myndigheten att ansvara för en sådan uppgift.</w:t>
      </w:r>
    </w:p>
    <w:p w14:paraId="7DB2C0CE" w14:textId="77777777" w:rsidR="000E3A6B" w:rsidRDefault="000E3A6B" w:rsidP="000E3A6B">
      <w:pPr>
        <w:pStyle w:val="Brdtextmedindrag"/>
      </w:pPr>
    </w:p>
    <w:p w14:paraId="4D9B9DFD" w14:textId="77777777" w:rsidR="000E3A6B" w:rsidRDefault="000E3A6B" w:rsidP="000E3A6B">
      <w:pPr>
        <w:pStyle w:val="Brdtext"/>
      </w:pPr>
      <w:r>
        <w:rPr>
          <w:b/>
        </w:rPr>
        <w:t>2</w:t>
      </w:r>
      <w:r w:rsidRPr="00640C08">
        <w:rPr>
          <w:b/>
        </w:rPr>
        <w:t> §</w:t>
      </w:r>
      <w:r w:rsidRPr="00640C08">
        <w:t>    </w:t>
      </w:r>
      <w:r>
        <w:t>Personuppgifter som behandlas med stöd av 1 § får även behandlas om det är nödvändigt för att tillhandahålla information som behövs</w:t>
      </w:r>
    </w:p>
    <w:p w14:paraId="6608D630" w14:textId="77777777" w:rsidR="000E3A6B" w:rsidRDefault="000E3A6B" w:rsidP="000E3A6B">
      <w:pPr>
        <w:pStyle w:val="Brdtextmedindrag"/>
      </w:pPr>
      <w:r>
        <w:t>1. för något av de syften som anges i 1 kap. 2 § brottsdatalagen (2018:000) hos Polismyndigheten, Ekobrottsmyndigheten, Åklagarmyndigheten, Tullverket, Kustbevakningen och Skatteverket,</w:t>
      </w:r>
    </w:p>
    <w:p w14:paraId="7C0DE320" w14:textId="77777777" w:rsidR="000E3A6B" w:rsidRDefault="000E3A6B" w:rsidP="000E3A6B">
      <w:pPr>
        <w:pStyle w:val="Brdtextmedindrag"/>
      </w:pPr>
      <w:r>
        <w:t>2. i en myndighets verksamhet, om informationen tillhandahålls inom ramen för myndighetsöverskridande samverkan mot brott,</w:t>
      </w:r>
    </w:p>
    <w:p w14:paraId="3BCF2DD9" w14:textId="77777777" w:rsidR="000E3A6B" w:rsidRDefault="000E3A6B" w:rsidP="000E3A6B">
      <w:pPr>
        <w:pStyle w:val="Brdtextmedindrag"/>
      </w:pPr>
      <w:r>
        <w:t>3. i Försvarsmaktens försvarsunderrättelseverksamhet och militära säkerhetstjänst och i Försvarets radioanstalts försvarsunderrättelse–verksamhet, om det finns särskilda skäl att tillhandahålla informationen,</w:t>
      </w:r>
    </w:p>
    <w:p w14:paraId="161EB4FA" w14:textId="77777777" w:rsidR="000E3A6B" w:rsidRDefault="000E3A6B" w:rsidP="000E3A6B">
      <w:pPr>
        <w:pStyle w:val="Brdtextmedindrag"/>
      </w:pPr>
      <w:r>
        <w:t>4. i en myndighets verksamhet om Säkerhetspolisen enligt lag eller förordning ska bistå myndigheten med viss uppgift,</w:t>
      </w:r>
    </w:p>
    <w:p w14:paraId="331197D0" w14:textId="77777777" w:rsidR="000E3A6B" w:rsidRDefault="000E3A6B" w:rsidP="000E3A6B">
      <w:pPr>
        <w:pStyle w:val="Brdtextmedindrag"/>
      </w:pPr>
      <w:r>
        <w:t>5. i brottsbekämpande verksamhet hos en utländsk myndighet eller mellanfolklig organisation, eller</w:t>
      </w:r>
    </w:p>
    <w:p w14:paraId="44F9DADB" w14:textId="77777777" w:rsidR="000E3A6B" w:rsidRDefault="000E3A6B" w:rsidP="000E3A6B">
      <w:pPr>
        <w:pStyle w:val="Brdtextmedindrag"/>
      </w:pPr>
      <w:r>
        <w:t>6. i verksamhet hos utländsk underrättelse- eller säkerhetstjänst.</w:t>
      </w:r>
    </w:p>
    <w:p w14:paraId="404DEAA9" w14:textId="77777777" w:rsidR="000E3A6B" w:rsidRDefault="000E3A6B" w:rsidP="000E3A6B">
      <w:pPr>
        <w:pStyle w:val="Brdtextmedindrag"/>
      </w:pPr>
      <w:r>
        <w:t>Personuppgifter som behandlas med stöd av 1 § får även behandlas, om det är nödvändigt för att tillhandahålla information till riksdagen och regeringen och, i den utsträckning skyldighet att lämna uppgifter följer av lag eller förordning, till andra.</w:t>
      </w:r>
    </w:p>
    <w:p w14:paraId="08302CD7" w14:textId="77777777" w:rsidR="000E3A6B" w:rsidRDefault="000E3A6B" w:rsidP="000E3A6B">
      <w:pPr>
        <w:pStyle w:val="Brdtextmedindrag"/>
      </w:pPr>
      <w:r>
        <w:t>I ett enskilt fall får personuppgifter som behandlas med stöd av 1 § även behandlas för att tillhandahålla information för något annat ändamål än de som anges i första och andra styckena, under förutsättning att ändamålet inte är oförenligt med det ändamål som uppgifterna samlades in för.</w:t>
      </w:r>
    </w:p>
    <w:p w14:paraId="3B34E69C" w14:textId="77777777" w:rsidR="000E3A6B" w:rsidRDefault="000E3A6B" w:rsidP="000E3A6B">
      <w:pPr>
        <w:pStyle w:val="Brdtextmedindrag"/>
      </w:pPr>
    </w:p>
    <w:p w14:paraId="777FB27B" w14:textId="77777777" w:rsidR="000E3A6B" w:rsidRDefault="000E3A6B" w:rsidP="000E3A6B">
      <w:pPr>
        <w:pStyle w:val="Brdtext"/>
      </w:pPr>
      <w:r>
        <w:rPr>
          <w:b/>
        </w:rPr>
        <w:t>3</w:t>
      </w:r>
      <w:r w:rsidRPr="00640C08">
        <w:rPr>
          <w:b/>
        </w:rPr>
        <w:t> §</w:t>
      </w:r>
      <w:r w:rsidRPr="00640C08">
        <w:t>    </w:t>
      </w:r>
      <w:r>
        <w:t>Personuppgifter får även behandlas om</w:t>
      </w:r>
    </w:p>
    <w:p w14:paraId="78EF0148" w14:textId="77777777" w:rsidR="000E3A6B" w:rsidRDefault="000E3A6B" w:rsidP="000E3A6B">
      <w:pPr>
        <w:pStyle w:val="Brdtext"/>
      </w:pPr>
      <w:r>
        <w:t>1. det är nödvändigt för diarieföring, eller</w:t>
      </w:r>
    </w:p>
    <w:p w14:paraId="041116E1" w14:textId="77777777" w:rsidR="000E3A6B" w:rsidRDefault="000E3A6B" w:rsidP="000E3A6B">
      <w:pPr>
        <w:pStyle w:val="Brdtext"/>
      </w:pPr>
      <w:r>
        <w:t>2. uppgifterna har lämnats till Säkerhetspolisen i en anmälan, ansökan eller liknande och behandlingen är nödvändig för handläggningen.</w:t>
      </w:r>
    </w:p>
    <w:p w14:paraId="1EA7629F" w14:textId="77777777" w:rsidR="000E3A6B" w:rsidRDefault="000E3A6B" w:rsidP="000E3A6B">
      <w:pPr>
        <w:pStyle w:val="Rubrik4utannumrering"/>
      </w:pPr>
      <w:r>
        <w:t>Ändamål för behandling av personuppgifter</w:t>
      </w:r>
    </w:p>
    <w:p w14:paraId="167F4009" w14:textId="77777777" w:rsidR="000E3A6B" w:rsidRDefault="000E3A6B" w:rsidP="000E3A6B">
      <w:pPr>
        <w:pStyle w:val="Brdtext"/>
      </w:pPr>
      <w:r>
        <w:rPr>
          <w:b/>
        </w:rPr>
        <w:t>4</w:t>
      </w:r>
      <w:r w:rsidRPr="00640C08">
        <w:rPr>
          <w:b/>
        </w:rPr>
        <w:t> §</w:t>
      </w:r>
      <w:r w:rsidRPr="00640C08">
        <w:t>    </w:t>
      </w:r>
      <w:r>
        <w:t>Personuppgifter får behandlas bara för särskilda, uttryckligt angivna och berättigade ändamål.</w:t>
      </w:r>
    </w:p>
    <w:p w14:paraId="2AC85DAE" w14:textId="77777777" w:rsidR="000E3A6B" w:rsidRDefault="000E3A6B" w:rsidP="000E3A6B">
      <w:pPr>
        <w:pStyle w:val="Brdtextmedindrag"/>
      </w:pPr>
      <w:r>
        <w:t>Personuppgifter får inte behandlas för något ändamål som är oförenligt med det ändamål för vilket personuppgifterna ursprungligen behandlades.</w:t>
      </w:r>
    </w:p>
    <w:p w14:paraId="63BEAFD4" w14:textId="77777777" w:rsidR="000E3A6B" w:rsidRDefault="000E3A6B" w:rsidP="000E3A6B">
      <w:pPr>
        <w:pStyle w:val="Brdtextmedindrag"/>
      </w:pPr>
    </w:p>
    <w:p w14:paraId="256C4D21" w14:textId="77777777" w:rsidR="000E3A6B" w:rsidRDefault="000E3A6B" w:rsidP="000E3A6B">
      <w:pPr>
        <w:pStyle w:val="Brdtext"/>
      </w:pPr>
      <w:r>
        <w:rPr>
          <w:b/>
        </w:rPr>
        <w:t>5</w:t>
      </w:r>
      <w:r w:rsidRPr="00640C08">
        <w:rPr>
          <w:b/>
        </w:rPr>
        <w:t> §</w:t>
      </w:r>
      <w:r w:rsidRPr="00640C08">
        <w:t>    </w:t>
      </w:r>
      <w:r w:rsidRPr="00973C39">
        <w:t>Säkerhetspolisen får behandl</w:t>
      </w:r>
      <w:r>
        <w:t>a personuppgifter för vetenskap</w:t>
      </w:r>
      <w:r w:rsidRPr="00973C39">
        <w:t xml:space="preserve">liga, statistiska eller historiska </w:t>
      </w:r>
      <w:r>
        <w:t>ändamål inom denna lags tillämp</w:t>
      </w:r>
      <w:r w:rsidRPr="00973C39">
        <w:t>ningsområde.</w:t>
      </w:r>
    </w:p>
    <w:p w14:paraId="46D7C128" w14:textId="77777777" w:rsidR="000E3A6B" w:rsidRDefault="000E3A6B" w:rsidP="000E3A6B">
      <w:pPr>
        <w:pStyle w:val="Rubrik4utannumrering"/>
      </w:pPr>
      <w:r>
        <w:t>Grundläggande krav på behandling av personuppgifter</w:t>
      </w:r>
    </w:p>
    <w:p w14:paraId="5E19F106" w14:textId="77777777" w:rsidR="000E3A6B" w:rsidRDefault="000E3A6B" w:rsidP="000E3A6B">
      <w:pPr>
        <w:pStyle w:val="Rubrik5utannumrering"/>
        <w:spacing w:before="0"/>
      </w:pPr>
      <w:r>
        <w:t>Laglig och korrekt behandling</w:t>
      </w:r>
    </w:p>
    <w:p w14:paraId="244056B0" w14:textId="77777777" w:rsidR="000E3A6B" w:rsidRDefault="000E3A6B" w:rsidP="000E3A6B">
      <w:pPr>
        <w:pStyle w:val="Brdtext"/>
      </w:pPr>
      <w:r>
        <w:rPr>
          <w:b/>
        </w:rPr>
        <w:t>6</w:t>
      </w:r>
      <w:r w:rsidRPr="00640C08">
        <w:rPr>
          <w:b/>
        </w:rPr>
        <w:t> §</w:t>
      </w:r>
      <w:r w:rsidRPr="00640C08">
        <w:t>    </w:t>
      </w:r>
      <w:r w:rsidRPr="00CC1BA3">
        <w:t>Personuppgifter ska behandlas författningsenligt och på ett korrekt sätt.</w:t>
      </w:r>
    </w:p>
    <w:p w14:paraId="534A59CE" w14:textId="77777777" w:rsidR="000E3A6B" w:rsidRPr="00CC1BA3" w:rsidRDefault="000E3A6B" w:rsidP="000E3A6B">
      <w:pPr>
        <w:pStyle w:val="Rubrik5utannumrering"/>
      </w:pPr>
      <w:r w:rsidRPr="00CC1BA3">
        <w:t>Personuppgifternas kvalitet</w:t>
      </w:r>
    </w:p>
    <w:p w14:paraId="666412B1" w14:textId="77777777" w:rsidR="000E3A6B" w:rsidRDefault="000E3A6B" w:rsidP="000E3A6B">
      <w:pPr>
        <w:pStyle w:val="Brdtext"/>
      </w:pPr>
      <w:r>
        <w:rPr>
          <w:b/>
        </w:rPr>
        <w:t>7</w:t>
      </w:r>
      <w:r w:rsidRPr="00640C08">
        <w:rPr>
          <w:b/>
        </w:rPr>
        <w:t> §</w:t>
      </w:r>
      <w:r w:rsidRPr="00640C08">
        <w:t>    </w:t>
      </w:r>
      <w:r>
        <w:t>Personuppgifter som behandlas ska vara korrekta och, om det är nödvändigt, uppdaterade.</w:t>
      </w:r>
    </w:p>
    <w:p w14:paraId="282E0EDB" w14:textId="77777777" w:rsidR="000E3A6B" w:rsidRDefault="000E3A6B" w:rsidP="000E3A6B">
      <w:pPr>
        <w:pStyle w:val="Brdtextmedindrag"/>
      </w:pPr>
      <w:r>
        <w:t>Uppgifter som beskriver en persons utseende ska utformas på ett objektivt sätt med respekt för människovärdet.</w:t>
      </w:r>
    </w:p>
    <w:p w14:paraId="09FCB962" w14:textId="77777777" w:rsidR="000E3A6B" w:rsidRDefault="000E3A6B" w:rsidP="000E3A6B">
      <w:pPr>
        <w:pStyle w:val="Brdtextmedindrag"/>
      </w:pPr>
    </w:p>
    <w:p w14:paraId="3F60A591" w14:textId="77777777" w:rsidR="000E3A6B" w:rsidRDefault="000E3A6B" w:rsidP="000E3A6B">
      <w:pPr>
        <w:pStyle w:val="Brdtext"/>
      </w:pPr>
      <w:r>
        <w:rPr>
          <w:b/>
        </w:rPr>
        <w:t>8</w:t>
      </w:r>
      <w:r w:rsidRPr="00640C08">
        <w:rPr>
          <w:b/>
        </w:rPr>
        <w:t> §</w:t>
      </w:r>
      <w:r w:rsidRPr="00640C08">
        <w:t>    </w:t>
      </w:r>
      <w:r>
        <w:t>Personuppgifter som behandlas ska vara adekvata och relevanta i förhållande till ändamålen med behandlingen. Fler personuppgifter får inte behandlas än vad som är nödvändigt med hänsyn till ändamålen med behandlingen.</w:t>
      </w:r>
    </w:p>
    <w:p w14:paraId="79BC71A8" w14:textId="77777777" w:rsidR="000E3A6B" w:rsidRDefault="000E3A6B" w:rsidP="000E3A6B">
      <w:pPr>
        <w:pStyle w:val="Rubrik5utannumrering"/>
      </w:pPr>
      <w:r>
        <w:t>Känsliga personuppgifter</w:t>
      </w:r>
    </w:p>
    <w:p w14:paraId="4D612CE5" w14:textId="77777777" w:rsidR="000E3A6B" w:rsidRDefault="000E3A6B" w:rsidP="000E3A6B">
      <w:pPr>
        <w:pStyle w:val="Brdtext"/>
      </w:pPr>
      <w:r>
        <w:rPr>
          <w:b/>
        </w:rPr>
        <w:t>9</w:t>
      </w:r>
      <w:r w:rsidRPr="00640C08">
        <w:rPr>
          <w:b/>
        </w:rPr>
        <w:t> §</w:t>
      </w:r>
      <w:r w:rsidRPr="00640C08">
        <w:t>    </w:t>
      </w:r>
      <w:r>
        <w:t>Personuppgifter som avslöjar ras, etniskt ursprung, politiska åsikter, religiös eller filosofisk övertygelse eller medlemskap i fackförening eller som rör hälsa, sexualliv eller sexuell läggning får inte behandlas.</w:t>
      </w:r>
    </w:p>
    <w:p w14:paraId="24043891" w14:textId="77777777" w:rsidR="000E3A6B" w:rsidRDefault="000E3A6B" w:rsidP="000E3A6B">
      <w:pPr>
        <w:pStyle w:val="Brdtextmedindrag"/>
      </w:pPr>
      <w:r>
        <w:t>När uppgifter om en person behandlas får de dock kompletteras med sådana uppgifter som anges i första stycket om det är absolut nödvändigt för ändamålet med behandlingen.</w:t>
      </w:r>
    </w:p>
    <w:p w14:paraId="50FAD151" w14:textId="77777777" w:rsidR="000E3A6B" w:rsidRDefault="000E3A6B" w:rsidP="000E3A6B">
      <w:pPr>
        <w:pStyle w:val="Brdtextmedindrag"/>
      </w:pPr>
    </w:p>
    <w:p w14:paraId="413CE492" w14:textId="77777777" w:rsidR="000E3A6B" w:rsidRDefault="000E3A6B" w:rsidP="000E3A6B">
      <w:pPr>
        <w:pStyle w:val="Brdtext"/>
      </w:pPr>
      <w:r>
        <w:rPr>
          <w:b/>
        </w:rPr>
        <w:t>10</w:t>
      </w:r>
      <w:r w:rsidRPr="00640C08">
        <w:rPr>
          <w:b/>
        </w:rPr>
        <w:t> §</w:t>
      </w:r>
      <w:r w:rsidRPr="00640C08">
        <w:t>    </w:t>
      </w:r>
      <w:r w:rsidRPr="00CC1BA3">
        <w:t>Säkerhetspolisen får behandla biometriska uppgifter endast om det är absolut nödvändigt för ändamålet med behandlingen. Genetiska uppgifter får inte behandlas.</w:t>
      </w:r>
    </w:p>
    <w:p w14:paraId="58198E34" w14:textId="77777777" w:rsidR="000E3A6B" w:rsidRDefault="000E3A6B" w:rsidP="000E3A6B">
      <w:pPr>
        <w:pStyle w:val="Brdtextmedindrag"/>
      </w:pPr>
    </w:p>
    <w:p w14:paraId="67714092" w14:textId="77777777" w:rsidR="000E3A6B" w:rsidRDefault="000E3A6B" w:rsidP="000E3A6B">
      <w:pPr>
        <w:pStyle w:val="Brdtext"/>
      </w:pPr>
      <w:r>
        <w:rPr>
          <w:b/>
        </w:rPr>
        <w:t>11</w:t>
      </w:r>
      <w:r w:rsidRPr="00640C08">
        <w:rPr>
          <w:b/>
        </w:rPr>
        <w:t> §</w:t>
      </w:r>
      <w:r w:rsidRPr="00640C08">
        <w:t>    </w:t>
      </w:r>
      <w:r w:rsidRPr="00CC1BA3">
        <w:t>Personuppgifter som avses i 9 och 10 §§ betecknas som känsliga personuppgifter. Känsliga personuppgif</w:t>
      </w:r>
      <w:r>
        <w:t>ter får behandlas med stöd av 3 </w:t>
      </w:r>
      <w:r w:rsidRPr="00CC1BA3">
        <w:t>§.</w:t>
      </w:r>
    </w:p>
    <w:p w14:paraId="7EC71F84" w14:textId="77777777" w:rsidR="000E3A6B" w:rsidRDefault="000E3A6B" w:rsidP="000E3A6B">
      <w:pPr>
        <w:pStyle w:val="Brdtextmedindrag"/>
      </w:pPr>
    </w:p>
    <w:p w14:paraId="3810FC2C" w14:textId="77777777" w:rsidR="000E3A6B" w:rsidRDefault="000E3A6B" w:rsidP="000E3A6B">
      <w:pPr>
        <w:pStyle w:val="Brdtext"/>
      </w:pPr>
      <w:r>
        <w:rPr>
          <w:b/>
        </w:rPr>
        <w:t>12</w:t>
      </w:r>
      <w:r w:rsidRPr="00640C08">
        <w:rPr>
          <w:b/>
        </w:rPr>
        <w:t> §</w:t>
      </w:r>
      <w:r w:rsidRPr="00640C08">
        <w:t>    </w:t>
      </w:r>
      <w:r>
        <w:t>Det är förbjudet att utföra sökning i syfte att få fram ett personurval grundat på känsliga personuppgifter.</w:t>
      </w:r>
    </w:p>
    <w:p w14:paraId="7EA6E924" w14:textId="77777777" w:rsidR="000E3A6B" w:rsidRDefault="000E3A6B" w:rsidP="000E3A6B">
      <w:pPr>
        <w:pStyle w:val="Brdtextmedindrag"/>
      </w:pPr>
      <w:r>
        <w:t>Första stycket hindrar inte att brottsrubriceringar, uppgifter om tillvägagångssätt vid brott eller uppgifter som beskriver en persons utseende används vid sökning.</w:t>
      </w:r>
    </w:p>
    <w:p w14:paraId="644AFD04" w14:textId="77777777" w:rsidR="000E3A6B" w:rsidRDefault="000E3A6B" w:rsidP="000E3A6B">
      <w:pPr>
        <w:pStyle w:val="Brdtextmedindrag"/>
      </w:pPr>
      <w:r>
        <w:t>Första stycket hindrar inte heller sökning i syfte att få fram ett personurval grundat på etniskt ursprung, politiska åsikter, religiös eller filosofisk övertygelse eller uppgifter som rör hälsa, sexualliv eller sexuell läggning, om sökningen är absolut nödvändig för något av de syften som anges i 1 §.</w:t>
      </w:r>
    </w:p>
    <w:p w14:paraId="2BD974DF" w14:textId="77777777" w:rsidR="000E3A6B" w:rsidRDefault="000E3A6B" w:rsidP="000E3A6B">
      <w:pPr>
        <w:pStyle w:val="Rubrik5utannumrering"/>
      </w:pPr>
      <w:r w:rsidRPr="004F4914">
        <w:t>Åtgärder för att säkerställa personuppgifternas kvalitet</w:t>
      </w:r>
    </w:p>
    <w:p w14:paraId="50655080" w14:textId="77777777" w:rsidR="000E3A6B" w:rsidRDefault="000E3A6B" w:rsidP="000E3A6B">
      <w:pPr>
        <w:pStyle w:val="Brdtext"/>
      </w:pPr>
      <w:r>
        <w:rPr>
          <w:b/>
        </w:rPr>
        <w:t>13</w:t>
      </w:r>
      <w:r w:rsidRPr="00640C08">
        <w:rPr>
          <w:b/>
        </w:rPr>
        <w:t> §</w:t>
      </w:r>
      <w:r w:rsidRPr="00640C08">
        <w:t>    </w:t>
      </w:r>
      <w:r w:rsidRPr="00D22F41">
        <w:t>Alla rimliga åtgärder ska vidtas för att personuppgifter som är felaktiga eller ofullständiga m</w:t>
      </w:r>
      <w:r>
        <w:t>ed hänsyn till ändamålet med be</w:t>
      </w:r>
      <w:r w:rsidRPr="00D22F41">
        <w:t>handlingen utan onödigt dröjsmål rättas och för att förhindra att sådana uppgifter lämnas ut eller görs tillgängliga. Personuppgifter som är inaktuella ska uppdateras om det är nödvändigt.</w:t>
      </w:r>
    </w:p>
    <w:p w14:paraId="59CE0EE6" w14:textId="77777777" w:rsidR="000E3A6B" w:rsidRDefault="000E3A6B" w:rsidP="000E3A6B">
      <w:pPr>
        <w:pStyle w:val="Brdtextmedindrag"/>
      </w:pPr>
    </w:p>
    <w:p w14:paraId="511E6392" w14:textId="77777777" w:rsidR="000E3A6B" w:rsidRDefault="000E3A6B" w:rsidP="000E3A6B">
      <w:pPr>
        <w:pStyle w:val="Brdtext"/>
      </w:pPr>
      <w:r>
        <w:rPr>
          <w:b/>
        </w:rPr>
        <w:t>14</w:t>
      </w:r>
      <w:r w:rsidRPr="00640C08">
        <w:rPr>
          <w:b/>
        </w:rPr>
        <w:t> §</w:t>
      </w:r>
      <w:r w:rsidRPr="00640C08">
        <w:t>    </w:t>
      </w:r>
      <w:r>
        <w:t>Alla rimliga åtgärder ska vidtas för att personuppgifter som behandlas i strid med 1–6, 8–10 eller 12 § eller 4 kap. 1 § första stycket, 2–4 eller 7–11 § utan onödigt dröjsmål raderas och för att förhindra att sådana uppgifter lämnas ut eller görs tillgängliga. Detsamma gäller om radering krävs för att utföra en rättslig förpliktelse.</w:t>
      </w:r>
    </w:p>
    <w:p w14:paraId="15DEC5F6" w14:textId="77777777" w:rsidR="000E3A6B" w:rsidRDefault="000E3A6B" w:rsidP="000E3A6B">
      <w:pPr>
        <w:pStyle w:val="Brdtextmedindrag"/>
      </w:pPr>
      <w:r>
        <w:t>Om förutsättningarna i första stycket för att radera personuppgifter är uppfyllda men de behöver finnas kvar som bevisning, ska Säkerhetspolisen i stället utan onödigt dröjsmål begränsa behandlingen av uppgifterna.</w:t>
      </w:r>
    </w:p>
    <w:p w14:paraId="1E5D33C1" w14:textId="77777777" w:rsidR="000E3A6B" w:rsidRDefault="000E3A6B" w:rsidP="000E3A6B">
      <w:pPr>
        <w:pStyle w:val="Rubrik5utannumrering"/>
      </w:pPr>
      <w:r>
        <w:t>Uppgiftsskyldighet och utlämnande av personuppgifter</w:t>
      </w:r>
    </w:p>
    <w:p w14:paraId="78972E3B" w14:textId="77777777" w:rsidR="000E3A6B" w:rsidRDefault="000E3A6B" w:rsidP="000E3A6B">
      <w:pPr>
        <w:pStyle w:val="Brdtext"/>
      </w:pPr>
      <w:r>
        <w:rPr>
          <w:b/>
        </w:rPr>
        <w:t>15</w:t>
      </w:r>
      <w:r w:rsidRPr="00640C08">
        <w:rPr>
          <w:b/>
        </w:rPr>
        <w:t> §</w:t>
      </w:r>
      <w:r w:rsidRPr="00640C08">
        <w:t>    </w:t>
      </w:r>
      <w:r w:rsidRPr="00D22F41">
        <w:t>Personuppgifter som är nödv</w:t>
      </w:r>
      <w:r>
        <w:t>ändiga för att framställa rätts</w:t>
      </w:r>
      <w:r w:rsidRPr="00D22F41">
        <w:t>statistik ska lämnas till den mynd</w:t>
      </w:r>
      <w:r>
        <w:t>ighet som ansvarar för att fram</w:t>
      </w:r>
      <w:r w:rsidRPr="00D22F41">
        <w:t>ställa sådan statistik.</w:t>
      </w:r>
    </w:p>
    <w:p w14:paraId="5AD57356" w14:textId="77777777" w:rsidR="000E3A6B" w:rsidRDefault="000E3A6B" w:rsidP="000E3A6B">
      <w:pPr>
        <w:pStyle w:val="Brdtextmedindrag"/>
      </w:pPr>
    </w:p>
    <w:p w14:paraId="49B68548" w14:textId="77777777" w:rsidR="000E3A6B" w:rsidRDefault="000E3A6B" w:rsidP="000E3A6B">
      <w:pPr>
        <w:pStyle w:val="Brdtext"/>
      </w:pPr>
      <w:r>
        <w:rPr>
          <w:b/>
        </w:rPr>
        <w:t>16</w:t>
      </w:r>
      <w:r w:rsidRPr="00640C08">
        <w:rPr>
          <w:b/>
        </w:rPr>
        <w:t> §</w:t>
      </w:r>
      <w:r w:rsidRPr="00640C08">
        <w:t>    </w:t>
      </w:r>
      <w:r>
        <w:t>Om det är förenligt med svenska intressen, får personuppgifter lämnas ut till</w:t>
      </w:r>
    </w:p>
    <w:p w14:paraId="7A23E93A" w14:textId="77777777" w:rsidR="000E3A6B" w:rsidRDefault="000E3A6B" w:rsidP="000E3A6B">
      <w:pPr>
        <w:pStyle w:val="Brdtextmedindrag"/>
      </w:pPr>
      <w:r>
        <w:t>1. Interpol eller Europol, eller till en polismyndighet eller åklagarmyndighet i en stat som är ansluten till Interpol, om det behövs för att myndigheten eller organisationen ska kunna förebygga, förhindra, upptäcka, utreda eller lagföra brott, eller</w:t>
      </w:r>
    </w:p>
    <w:p w14:paraId="4EB7609D" w14:textId="77777777" w:rsidR="000E3A6B" w:rsidRDefault="000E3A6B" w:rsidP="000E3A6B">
      <w:pPr>
        <w:pStyle w:val="Brdtextmedindrag"/>
      </w:pPr>
      <w:r>
        <w:t>2. utländsk underrättelse- eller säkerhetstjänst.</w:t>
      </w:r>
    </w:p>
    <w:p w14:paraId="6C023B54" w14:textId="77777777" w:rsidR="000E3A6B" w:rsidRDefault="000E3A6B" w:rsidP="000E3A6B">
      <w:pPr>
        <w:pStyle w:val="Brdtextmedindrag"/>
      </w:pPr>
      <w:r>
        <w:t>Personuppgifter får vidare lämnas ut till en utländsk myndighet eller mellanfolklig organisation, om utlämnandet följer av en internationell överenskommelse som Sverige har tillträtt efter riksdagens godkännande.</w:t>
      </w:r>
    </w:p>
    <w:p w14:paraId="2CAAEC9E" w14:textId="77777777" w:rsidR="000E3A6B" w:rsidRDefault="000E3A6B" w:rsidP="000E3A6B">
      <w:pPr>
        <w:pStyle w:val="Brdtext"/>
      </w:pPr>
      <w:r>
        <w:rPr>
          <w:b/>
        </w:rPr>
        <w:t>17</w:t>
      </w:r>
      <w:r w:rsidRPr="00640C08">
        <w:rPr>
          <w:b/>
        </w:rPr>
        <w:t> §</w:t>
      </w:r>
      <w:r w:rsidRPr="00640C08">
        <w:t>    </w:t>
      </w:r>
      <w:r w:rsidRPr="00D22F41">
        <w:t>Polismyndigheten har, t</w:t>
      </w:r>
      <w:r>
        <w:t>rots sekretess enligt 21 kap. 3 </w:t>
      </w:r>
      <w:r w:rsidRPr="00D22F41">
        <w:t>§ första stycket, 35 kap. 1 § och 37 kap</w:t>
      </w:r>
      <w:r>
        <w:t>. 1 § offentlighets- och sekre</w:t>
      </w:r>
      <w:r w:rsidRPr="00D22F41">
        <w:t>tesslagen</w:t>
      </w:r>
      <w:r>
        <w:t xml:space="preserve"> </w:t>
      </w:r>
      <w:r w:rsidRPr="00D22F41">
        <w:t>(2009:400), rätt att ta del av personuppgifter som har gjorts gemensamt tillgängliga och som behandlas med stöd av 1 § första stycket 1–3 a, om myndigheten behöver uppgifterna för något av de syften som anges i 2</w:t>
      </w:r>
      <w:r>
        <w:t> </w:t>
      </w:r>
      <w:r w:rsidRPr="00D22F41">
        <w:t>kap. 1 § första stycket 1 eller 2 polisens brottsdatalag (2010:361).</w:t>
      </w:r>
    </w:p>
    <w:p w14:paraId="344440D7" w14:textId="77777777" w:rsidR="000E3A6B" w:rsidRDefault="000E3A6B" w:rsidP="000E3A6B">
      <w:pPr>
        <w:pStyle w:val="Brdtextmedindrag"/>
      </w:pPr>
    </w:p>
    <w:p w14:paraId="397850F9" w14:textId="77777777" w:rsidR="000E3A6B" w:rsidRDefault="000E3A6B" w:rsidP="000E3A6B">
      <w:pPr>
        <w:pStyle w:val="Brdtext"/>
      </w:pPr>
      <w:r>
        <w:rPr>
          <w:b/>
        </w:rPr>
        <w:t>18</w:t>
      </w:r>
      <w:r w:rsidRPr="00640C08">
        <w:rPr>
          <w:b/>
        </w:rPr>
        <w:t> §</w:t>
      </w:r>
      <w:r w:rsidRPr="00640C08">
        <w:t>    </w:t>
      </w:r>
      <w:r w:rsidRPr="00D22F41">
        <w:t>Försvarets radioanstalt och Försvarsmakten har, trots sekretess enligt 21 kap. 3 § första sty</w:t>
      </w:r>
      <w:r>
        <w:t>cket, 35 kap. 1 § och 37 kap. 1 </w:t>
      </w:r>
      <w:r w:rsidRPr="00D22F41">
        <w:t>§ offentlighets- och sekret</w:t>
      </w:r>
      <w:r>
        <w:t>e</w:t>
      </w:r>
      <w:r w:rsidRPr="00D22F41">
        <w:t>sslagen (2009:400), rätt att ta d</w:t>
      </w:r>
      <w:r>
        <w:t>el av per</w:t>
      </w:r>
      <w:r w:rsidRPr="00D22F41">
        <w:t>sonuppgifter som har gjorts gemensamt tillgängliga o</w:t>
      </w:r>
      <w:r>
        <w:t>ch som be-handlas med stöd av 1 </w:t>
      </w:r>
      <w:r w:rsidRPr="00D22F41">
        <w:t>§ första stycket 1 eller 2, om den mottagande myndigheten behöver uppgifterna i sin försvarsunder</w:t>
      </w:r>
      <w:r>
        <w:t>rättelseverk</w:t>
      </w:r>
      <w:r w:rsidRPr="00D22F41">
        <w:t>samhet eller militära säkerhetstjänst.</w:t>
      </w:r>
    </w:p>
    <w:p w14:paraId="57C72444" w14:textId="77777777" w:rsidR="000E3A6B" w:rsidRDefault="000E3A6B" w:rsidP="000E3A6B">
      <w:pPr>
        <w:pStyle w:val="Brdtextmedindrag"/>
      </w:pPr>
    </w:p>
    <w:p w14:paraId="0DC72D4E" w14:textId="77777777" w:rsidR="000E3A6B" w:rsidRDefault="000E3A6B" w:rsidP="000E3A6B">
      <w:pPr>
        <w:pStyle w:val="Brdtext"/>
      </w:pPr>
      <w:r>
        <w:rPr>
          <w:b/>
        </w:rPr>
        <w:t>19</w:t>
      </w:r>
      <w:r w:rsidRPr="00640C08">
        <w:rPr>
          <w:b/>
        </w:rPr>
        <w:t> §</w:t>
      </w:r>
      <w:r w:rsidRPr="00640C08">
        <w:t>    </w:t>
      </w:r>
      <w:r>
        <w:t>Personuppgifter får lämnas ut elektroniskt på annat sätt än genom direktåtkomst om det inte är olämpligt.</w:t>
      </w:r>
    </w:p>
    <w:p w14:paraId="2D21D2B1" w14:textId="77777777" w:rsidR="000E3A6B" w:rsidRDefault="000E3A6B" w:rsidP="000E3A6B">
      <w:pPr>
        <w:pStyle w:val="Brdtextmedindrag"/>
      </w:pPr>
      <w:r>
        <w:t>Elektroniskt utlämnande genom direktåtkomst är tillåtet bara i den utsträckning som anges i 3 kap. 5–7 §§.</w:t>
      </w:r>
    </w:p>
    <w:p w14:paraId="059CA37A" w14:textId="77777777" w:rsidR="000E3A6B" w:rsidRDefault="000E3A6B" w:rsidP="000E3A6B">
      <w:pPr>
        <w:pStyle w:val="Rubrik4utannumrering"/>
      </w:pPr>
      <w:r w:rsidRPr="00F93C56">
        <w:t>Personuppgifter från transportföretag</w:t>
      </w:r>
    </w:p>
    <w:p w14:paraId="65382442" w14:textId="77777777" w:rsidR="000E3A6B" w:rsidRDefault="000E3A6B" w:rsidP="000E3A6B">
      <w:pPr>
        <w:pStyle w:val="Brdtext"/>
      </w:pPr>
      <w:r>
        <w:rPr>
          <w:b/>
        </w:rPr>
        <w:t>20</w:t>
      </w:r>
      <w:r w:rsidRPr="00640C08">
        <w:rPr>
          <w:b/>
        </w:rPr>
        <w:t> §</w:t>
      </w:r>
      <w:r w:rsidRPr="00640C08">
        <w:t>    </w:t>
      </w:r>
      <w:r>
        <w:t>Personuppgifter som tillhandahålls Säkerhetspolisen enligt 25 § polislagen (1984:387) får behandlas för något av de syften som anges i 1 § första stycket 1–3 a.</w:t>
      </w:r>
    </w:p>
    <w:p w14:paraId="35D3E6DF" w14:textId="77777777" w:rsidR="000E3A6B" w:rsidRDefault="000E3A6B" w:rsidP="000E3A6B">
      <w:pPr>
        <w:pStyle w:val="Brdtextmedindrag"/>
      </w:pPr>
      <w:r>
        <w:t>Personuppgifter som avses i första stycket får endast i ett enskilt fall behandlas för nya ändamål.</w:t>
      </w:r>
    </w:p>
    <w:p w14:paraId="1D4CCC42" w14:textId="77777777" w:rsidR="000E3A6B" w:rsidRDefault="000E3A6B" w:rsidP="000E3A6B">
      <w:pPr>
        <w:pStyle w:val="Brdtextmedindrag"/>
      </w:pPr>
    </w:p>
    <w:p w14:paraId="2644D240" w14:textId="77777777" w:rsidR="000E3A6B" w:rsidRDefault="000E3A6B" w:rsidP="000E3A6B">
      <w:pPr>
        <w:pStyle w:val="Brdtext"/>
      </w:pPr>
      <w:r>
        <w:rPr>
          <w:b/>
        </w:rPr>
        <w:t>21</w:t>
      </w:r>
      <w:r w:rsidRPr="00640C08">
        <w:rPr>
          <w:b/>
        </w:rPr>
        <w:t> §</w:t>
      </w:r>
      <w:r w:rsidRPr="00640C08">
        <w:t>    </w:t>
      </w:r>
      <w:r>
        <w:t>Vid terminalåtkomst enligt 26 </w:t>
      </w:r>
      <w:r w:rsidRPr="00451CE0">
        <w:t>§ polislagen (1984:387) får Säkerhetspolisen inte ändra eller på annat sätt bearbeta person</w:t>
      </w:r>
      <w:r>
        <w:t>upp</w:t>
      </w:r>
      <w:r w:rsidRPr="00451CE0">
        <w:t>gifterna.</w:t>
      </w:r>
    </w:p>
    <w:p w14:paraId="3942A5A9" w14:textId="77777777" w:rsidR="000E3A6B" w:rsidRPr="00CC1BA3" w:rsidRDefault="000E3A6B" w:rsidP="000E3A6B">
      <w:pPr>
        <w:pStyle w:val="Rubrik4utannumrering"/>
      </w:pPr>
      <w:r w:rsidRPr="00451CE0">
        <w:t>Föreskrifter</w:t>
      </w:r>
    </w:p>
    <w:p w14:paraId="4CDA1804" w14:textId="77777777" w:rsidR="000E3A6B" w:rsidRDefault="000E3A6B" w:rsidP="000E3A6B">
      <w:pPr>
        <w:pStyle w:val="Brdtext"/>
      </w:pPr>
      <w:r>
        <w:rPr>
          <w:b/>
        </w:rPr>
        <w:t>22</w:t>
      </w:r>
      <w:r w:rsidRPr="00640C08">
        <w:rPr>
          <w:b/>
        </w:rPr>
        <w:t> §</w:t>
      </w:r>
      <w:r w:rsidRPr="00640C08">
        <w:t>    </w:t>
      </w:r>
      <w:r>
        <w:t>Regeringen kan med stöd av 8 kap. 7 § regeringsformen meddela föreskrifter om</w:t>
      </w:r>
    </w:p>
    <w:p w14:paraId="65D82033" w14:textId="77777777" w:rsidR="000E3A6B" w:rsidRDefault="000E3A6B" w:rsidP="000E3A6B">
      <w:pPr>
        <w:pStyle w:val="Brdtextmedindrag"/>
      </w:pPr>
      <w:r>
        <w:t>1. att personuppgifter får lämnas ut i andra fall än som anges i 15–18 §§,</w:t>
      </w:r>
    </w:p>
    <w:p w14:paraId="2F58410F" w14:textId="77777777" w:rsidR="000E3A6B" w:rsidRDefault="000E3A6B" w:rsidP="000E3A6B">
      <w:pPr>
        <w:pStyle w:val="Brdtextmedindrag"/>
      </w:pPr>
      <w:r>
        <w:t>2. begränsning av möjligheten att lämna ut personuppgifter elektroniskt enligt 19 § första stycket,</w:t>
      </w:r>
    </w:p>
    <w:p w14:paraId="67C4B1F1" w14:textId="77777777" w:rsidR="000E3A6B" w:rsidRDefault="000E3A6B" w:rsidP="000E3A6B">
      <w:pPr>
        <w:pStyle w:val="Brdtextmedindrag"/>
      </w:pPr>
      <w:r>
        <w:t>3. underrättelseskyldighet, och</w:t>
      </w:r>
    </w:p>
    <w:p w14:paraId="7FEB4E0D" w14:textId="77777777" w:rsidR="000E3A6B" w:rsidRDefault="000E3A6B" w:rsidP="000E3A6B">
      <w:pPr>
        <w:pStyle w:val="Brdtextmedindrag"/>
      </w:pPr>
      <w:r>
        <w:t>4. sökning i personuppgifter.</w:t>
      </w:r>
    </w:p>
    <w:p w14:paraId="011E5152" w14:textId="77777777" w:rsidR="000E3A6B" w:rsidRDefault="000E3A6B" w:rsidP="000E3A6B">
      <w:pPr>
        <w:pStyle w:val="Rubrik3utannumrering"/>
      </w:pPr>
      <w:r>
        <w:t>3 kap. Gemensamt tillgängliga uppgifter</w:t>
      </w:r>
    </w:p>
    <w:p w14:paraId="03226F5D" w14:textId="77777777" w:rsidR="000E3A6B" w:rsidRDefault="000E3A6B" w:rsidP="000E3A6B">
      <w:pPr>
        <w:pStyle w:val="Rubrik4utannumrering"/>
        <w:spacing w:before="0"/>
      </w:pPr>
      <w:r>
        <w:t>Allmän bestämmelse</w:t>
      </w:r>
    </w:p>
    <w:p w14:paraId="5B16FB95" w14:textId="77777777" w:rsidR="000E3A6B" w:rsidRDefault="000E3A6B" w:rsidP="000E3A6B">
      <w:pPr>
        <w:pStyle w:val="Brdtext"/>
      </w:pPr>
      <w:r>
        <w:rPr>
          <w:b/>
        </w:rPr>
        <w:t>1</w:t>
      </w:r>
      <w:r w:rsidRPr="00640C08">
        <w:rPr>
          <w:b/>
        </w:rPr>
        <w:t> §</w:t>
      </w:r>
      <w:r w:rsidRPr="00640C08">
        <w:t>    </w:t>
      </w:r>
      <w:r>
        <w:t>Detta kapitel innehåller särskilda bestämmelser för behandling av personuppgifter som görs eller har gjorts gemensamt tillgängliga. Personuppgifter som endast ett fåtal personer har rätt att ta del av anses inte som gemensamt tillgängliga.</w:t>
      </w:r>
    </w:p>
    <w:p w14:paraId="1BBE5C55" w14:textId="77777777" w:rsidR="000E3A6B" w:rsidRDefault="000E3A6B" w:rsidP="000E3A6B">
      <w:pPr>
        <w:pStyle w:val="Brdtextmedindrag"/>
      </w:pPr>
      <w:r>
        <w:t>Detta kapitel gäller inte när personuppgifter behandlas med stöd av 2 kap. 3 §.</w:t>
      </w:r>
    </w:p>
    <w:p w14:paraId="70E8E1E6" w14:textId="77777777" w:rsidR="000E3A6B" w:rsidRDefault="000E3A6B" w:rsidP="000E3A6B">
      <w:pPr>
        <w:pStyle w:val="Rubrik4utannumrering"/>
      </w:pPr>
      <w:r w:rsidRPr="00A20CEC">
        <w:t>Personuppgifter som får göras gemensamt tillgängliga</w:t>
      </w:r>
    </w:p>
    <w:p w14:paraId="312F1729" w14:textId="77777777" w:rsidR="000E3A6B" w:rsidRDefault="000E3A6B" w:rsidP="000E3A6B">
      <w:pPr>
        <w:pStyle w:val="Brdtext"/>
      </w:pPr>
      <w:r>
        <w:rPr>
          <w:b/>
        </w:rPr>
        <w:t>2</w:t>
      </w:r>
      <w:r w:rsidRPr="00640C08">
        <w:rPr>
          <w:b/>
        </w:rPr>
        <w:t> §</w:t>
      </w:r>
      <w:r w:rsidRPr="00640C08">
        <w:t>    </w:t>
      </w:r>
      <w:r w:rsidRPr="00A20CEC">
        <w:t>Personuppgifter får göras g</w:t>
      </w:r>
      <w:r>
        <w:t>emensamt tillgängliga om det be</w:t>
      </w:r>
      <w:r w:rsidRPr="00A20CEC">
        <w:t>hövs för något av de syften som anges i 2 kap. 1 §.</w:t>
      </w:r>
    </w:p>
    <w:p w14:paraId="76985B3B" w14:textId="77777777" w:rsidR="000E3A6B" w:rsidRDefault="000E3A6B" w:rsidP="000E3A6B">
      <w:pPr>
        <w:pStyle w:val="Rubrik4utannumrering"/>
      </w:pPr>
      <w:r w:rsidRPr="00A20CEC">
        <w:t>Särskilda upplysningar</w:t>
      </w:r>
    </w:p>
    <w:p w14:paraId="4DF0D062" w14:textId="77777777" w:rsidR="000E3A6B" w:rsidRDefault="000E3A6B" w:rsidP="000E3A6B">
      <w:pPr>
        <w:pStyle w:val="Brdtext"/>
      </w:pPr>
      <w:r>
        <w:rPr>
          <w:b/>
        </w:rPr>
        <w:t>3</w:t>
      </w:r>
      <w:r w:rsidRPr="00640C08">
        <w:rPr>
          <w:b/>
        </w:rPr>
        <w:t> §</w:t>
      </w:r>
      <w:r w:rsidRPr="00640C08">
        <w:t>    </w:t>
      </w:r>
      <w:r w:rsidRPr="001270B5">
        <w:t>Om det inte framgår av sammanhanget eller på något annat sätt för vilket ändamål som gemensamt tillgängliga personuppgifter behandlas, ska det tydliggöras genom en särskild upplysning.</w:t>
      </w:r>
    </w:p>
    <w:p w14:paraId="2A771373" w14:textId="77777777" w:rsidR="000E3A6B" w:rsidRPr="00A20CEC" w:rsidRDefault="000E3A6B" w:rsidP="000E3A6B">
      <w:pPr>
        <w:pStyle w:val="Brdtextmedindrag"/>
      </w:pPr>
    </w:p>
    <w:p w14:paraId="3531E012" w14:textId="77777777" w:rsidR="000E3A6B" w:rsidRDefault="000E3A6B" w:rsidP="000E3A6B">
      <w:pPr>
        <w:pStyle w:val="Brdtext"/>
      </w:pPr>
      <w:r>
        <w:rPr>
          <w:b/>
        </w:rPr>
        <w:t>4</w:t>
      </w:r>
      <w:r w:rsidRPr="00640C08">
        <w:rPr>
          <w:b/>
        </w:rPr>
        <w:t> §</w:t>
      </w:r>
      <w:r w:rsidRPr="00640C08">
        <w:t>    </w:t>
      </w:r>
      <w:r w:rsidRPr="00A20CEC">
        <w:t>Om uppgifter som är gemensamt tillgängliga dire</w:t>
      </w:r>
      <w:r>
        <w:t>kt kan hän</w:t>
      </w:r>
      <w:r w:rsidRPr="00A20CEC">
        <w:t>föras till en person som inte är misstänkt för brott eller för att ha utövat eller komma att utöva brottslig verksamhet, ska det genom en särskild upplysning eller på något annat sätt framgå att personen</w:t>
      </w:r>
      <w:r>
        <w:t xml:space="preserve"> inte är misstänkt för brott eller brottslig verksamhet som avses i 2 kap. 1 § första stycket 1 eller 2.</w:t>
      </w:r>
    </w:p>
    <w:p w14:paraId="556DDC58" w14:textId="77777777" w:rsidR="000E3A6B" w:rsidRDefault="000E3A6B" w:rsidP="000E3A6B">
      <w:pPr>
        <w:pStyle w:val="Brdtextmedindrag"/>
      </w:pPr>
      <w:r>
        <w:t>Uppgifter om en person som kan antas ha direkt samband med sådan brottslig verksamhet som avses i 2 kap. 1 § första stycket 1 ska förses med en upplysning om uppgiftslämnarens trovärdighet och uppgifternas riktighet i sak. Någon upplysning behöver dock inte lämnas om det på grund av omständigheterna är onödigt.</w:t>
      </w:r>
    </w:p>
    <w:p w14:paraId="72AAF295" w14:textId="77777777" w:rsidR="000E3A6B" w:rsidRDefault="000E3A6B" w:rsidP="000E3A6B">
      <w:pPr>
        <w:pStyle w:val="Brdtextmedindrag"/>
      </w:pPr>
      <w:r>
        <w:t>Någon upplysning enligt andra stycket behöver inte heller lämnas om</w:t>
      </w:r>
    </w:p>
    <w:p w14:paraId="23293D6F" w14:textId="77777777" w:rsidR="000E3A6B" w:rsidRDefault="000E3A6B" w:rsidP="000E3A6B">
      <w:pPr>
        <w:pStyle w:val="Brdtextmedindrag"/>
      </w:pPr>
      <w:r>
        <w:t>1. uppgifterna ingår i en uppgiftssamling som har skapats för att bearbeta och analysera information och som enbart särskilt angivna tjänstemän har åtkomst till och</w:t>
      </w:r>
    </w:p>
    <w:p w14:paraId="0026962F" w14:textId="77777777" w:rsidR="000E3A6B" w:rsidRDefault="000E3A6B" w:rsidP="000E3A6B">
      <w:pPr>
        <w:pStyle w:val="Brdtextmedindrag"/>
      </w:pPr>
      <w:r>
        <w:t>2. bearbetningen av uppgifterna inte har genomförts.</w:t>
      </w:r>
    </w:p>
    <w:p w14:paraId="635C27CB" w14:textId="77777777" w:rsidR="000E3A6B" w:rsidRDefault="000E3A6B" w:rsidP="000E3A6B">
      <w:pPr>
        <w:pStyle w:val="Rubrik4utannumrering"/>
      </w:pPr>
      <w:r w:rsidRPr="00A20CEC">
        <w:t>Direktåtkomst</w:t>
      </w:r>
    </w:p>
    <w:p w14:paraId="616F82B8" w14:textId="77777777" w:rsidR="000E3A6B" w:rsidRDefault="000E3A6B" w:rsidP="000E3A6B">
      <w:pPr>
        <w:pStyle w:val="Brdtext"/>
      </w:pPr>
      <w:r>
        <w:rPr>
          <w:b/>
        </w:rPr>
        <w:t>5</w:t>
      </w:r>
      <w:r w:rsidRPr="00640C08">
        <w:rPr>
          <w:b/>
        </w:rPr>
        <w:t> §</w:t>
      </w:r>
      <w:r w:rsidRPr="00640C08">
        <w:t>    </w:t>
      </w:r>
      <w:r w:rsidRPr="00A20CEC">
        <w:t>Polismyndigheten får för något av</w:t>
      </w:r>
      <w:r>
        <w:t xml:space="preserve"> de syften som anges i 2 kap. 1 </w:t>
      </w:r>
      <w:r w:rsidRPr="00A20CEC">
        <w:t>§ första stycket 1 eller 2 polisens brottsdatalag (2010:361) medges direktåtkomst till personuppgifter som</w:t>
      </w:r>
      <w:r>
        <w:t xml:space="preserve"> behandlas med stöd av 2 kap. 1 </w:t>
      </w:r>
      <w:r w:rsidRPr="00A20CEC">
        <w:t>§ första stycket 1–3 a. Direktåtkomsten får endast avse personuppgifter som har gjorts gemensamt tillgängliga.</w:t>
      </w:r>
    </w:p>
    <w:p w14:paraId="0DF6AB42" w14:textId="77777777" w:rsidR="000E3A6B" w:rsidRPr="00A20CEC" w:rsidRDefault="000E3A6B" w:rsidP="000E3A6B">
      <w:pPr>
        <w:pStyle w:val="Brdtextmedindrag"/>
      </w:pPr>
    </w:p>
    <w:p w14:paraId="4B14B15B" w14:textId="77777777" w:rsidR="000E3A6B" w:rsidRDefault="000E3A6B" w:rsidP="000E3A6B">
      <w:pPr>
        <w:pStyle w:val="Brdtext"/>
      </w:pPr>
      <w:r>
        <w:rPr>
          <w:b/>
        </w:rPr>
        <w:t>6</w:t>
      </w:r>
      <w:r w:rsidRPr="00640C08">
        <w:rPr>
          <w:b/>
        </w:rPr>
        <w:t> §</w:t>
      </w:r>
      <w:r w:rsidRPr="00640C08">
        <w:t>    </w:t>
      </w:r>
      <w:r w:rsidRPr="00A20CEC">
        <w:t>Försvarets radioanstalt och Försvarsmakten får i försvars-underrättelseverksamheten och den</w:t>
      </w:r>
      <w:r>
        <w:t xml:space="preserve"> militära säkerhetstjänsten med</w:t>
      </w:r>
      <w:r w:rsidRPr="00A20CEC">
        <w:t xml:space="preserve">ges direktåtkomst till personuppgifter som behandlas med stöd av 2 </w:t>
      </w:r>
      <w:r>
        <w:t>kap. 1 </w:t>
      </w:r>
      <w:r w:rsidRPr="00A20CEC">
        <w:t>§ första stycket 1 eller 2. Direktåtkomsten får endast avse personuppgifter som har gjorts gemensamt tillgängliga.</w:t>
      </w:r>
    </w:p>
    <w:p w14:paraId="73E4DA9B" w14:textId="77777777" w:rsidR="000E3A6B" w:rsidRDefault="000E3A6B" w:rsidP="000E3A6B">
      <w:pPr>
        <w:pStyle w:val="Brdtextmedindrag"/>
      </w:pPr>
    </w:p>
    <w:p w14:paraId="2DA35163" w14:textId="77777777" w:rsidR="000E3A6B" w:rsidRDefault="000E3A6B" w:rsidP="000E3A6B">
      <w:pPr>
        <w:pStyle w:val="Brdtext"/>
      </w:pPr>
      <w:r>
        <w:rPr>
          <w:b/>
        </w:rPr>
        <w:t>7</w:t>
      </w:r>
      <w:r w:rsidRPr="00640C08">
        <w:rPr>
          <w:b/>
        </w:rPr>
        <w:t> §</w:t>
      </w:r>
      <w:r w:rsidRPr="00640C08">
        <w:t>    </w:t>
      </w:r>
      <w:r w:rsidRPr="00A20CEC">
        <w:t>Om det behövs för samarbetet mot terrorism får en underrättelse eller säkerhetstjänst i en medlemsstat i Europeiska unionen eller Europeiska ekonomiska s</w:t>
      </w:r>
      <w:r>
        <w:t>amarbetsområdet medges direktåt</w:t>
      </w:r>
      <w:r w:rsidRPr="00A20CEC">
        <w:t xml:space="preserve">komst till personuppgifter i en avskild uppgiftssamling som </w:t>
      </w:r>
      <w:r>
        <w:t>Säker</w:t>
      </w:r>
      <w:r w:rsidRPr="00A20CEC">
        <w:t xml:space="preserve">hetspolisen upprättat i syfte att </w:t>
      </w:r>
      <w:r>
        <w:t>dela information med sådana mot</w:t>
      </w:r>
      <w:r w:rsidRPr="00A20CEC">
        <w:t>tagare. Uppgiftssamlingen får endast innehålla personuppgifter som</w:t>
      </w:r>
      <w:r>
        <w:t xml:space="preserve"> behandlas med stöd av 2 kap. 1 § första stycket 1 </w:t>
      </w:r>
      <w:r w:rsidRPr="00A20CEC">
        <w:t>b och har gjorts gemensamt tillgängliga.</w:t>
      </w:r>
    </w:p>
    <w:p w14:paraId="6D761E26" w14:textId="77777777" w:rsidR="000E3A6B" w:rsidRDefault="000E3A6B" w:rsidP="000E3A6B">
      <w:pPr>
        <w:pStyle w:val="Brdtextmedindrag"/>
      </w:pPr>
      <w:r w:rsidRPr="00A20CEC">
        <w:t>Innan direktåtkomst medges en utländsk underrättelse- eller säkerhetstjänst enligt första stycket ska Säkerhetspolisen underrätta regeringen.</w:t>
      </w:r>
    </w:p>
    <w:p w14:paraId="676F9A2E" w14:textId="77777777" w:rsidR="000E3A6B" w:rsidRDefault="000E3A6B" w:rsidP="000E3A6B">
      <w:pPr>
        <w:pStyle w:val="Rubrik4utannumrering"/>
      </w:pPr>
      <w:r w:rsidRPr="0014647B">
        <w:t>Föreskrifter</w:t>
      </w:r>
    </w:p>
    <w:p w14:paraId="3F7AB2A6" w14:textId="77777777" w:rsidR="000E3A6B" w:rsidRDefault="000E3A6B" w:rsidP="000E3A6B">
      <w:pPr>
        <w:pStyle w:val="Brdtext"/>
      </w:pPr>
      <w:r>
        <w:rPr>
          <w:b/>
        </w:rPr>
        <w:t>8</w:t>
      </w:r>
      <w:r w:rsidRPr="00640C08">
        <w:rPr>
          <w:b/>
        </w:rPr>
        <w:t> §</w:t>
      </w:r>
      <w:r w:rsidRPr="00640C08">
        <w:t>    </w:t>
      </w:r>
      <w:r w:rsidRPr="0014647B">
        <w:t>Regeringen kan med stöd av</w:t>
      </w:r>
      <w:r>
        <w:t xml:space="preserve"> 8 kap. 7 § regeringsformen med</w:t>
      </w:r>
      <w:r w:rsidRPr="0014647B">
        <w:t>dela föreskrifter om underrättelseskyldighet vid direktåtkomst.</w:t>
      </w:r>
    </w:p>
    <w:p w14:paraId="61245F46" w14:textId="77777777" w:rsidR="000E3A6B" w:rsidRPr="0014647B" w:rsidRDefault="000E3A6B" w:rsidP="000E3A6B">
      <w:pPr>
        <w:pStyle w:val="Brdtextmedindrag"/>
      </w:pPr>
    </w:p>
    <w:p w14:paraId="4B67D985" w14:textId="77777777" w:rsidR="000E3A6B" w:rsidRDefault="000E3A6B" w:rsidP="000E3A6B">
      <w:pPr>
        <w:pStyle w:val="Brdtext"/>
      </w:pPr>
      <w:r>
        <w:rPr>
          <w:b/>
        </w:rPr>
        <w:t>9</w:t>
      </w:r>
      <w:r w:rsidRPr="00640C08">
        <w:rPr>
          <w:b/>
        </w:rPr>
        <w:t> §</w:t>
      </w:r>
      <w:r w:rsidRPr="00640C08">
        <w:t>    </w:t>
      </w:r>
      <w:r w:rsidRPr="0014647B">
        <w:t>Regeringen eller den myndighet som regeringen bes</w:t>
      </w:r>
      <w:r>
        <w:t>tämmer kan med stöd av 8 kap. 7 </w:t>
      </w:r>
      <w:r w:rsidRPr="0014647B">
        <w:t>§ regeringsformen meddela föreskrifter om omfattningen av direktåtkom</w:t>
      </w:r>
      <w:r>
        <w:t>st enligt 5–7 §§ och om behörig</w:t>
      </w:r>
      <w:r w:rsidRPr="0014647B">
        <w:t>het och säkerhet vid sådan åtkomst.</w:t>
      </w:r>
    </w:p>
    <w:p w14:paraId="6A109C07" w14:textId="77777777" w:rsidR="000E3A6B" w:rsidRDefault="000E3A6B" w:rsidP="000E3A6B">
      <w:pPr>
        <w:pStyle w:val="Rubrik3utannumrering"/>
      </w:pPr>
      <w:r>
        <w:t>4 kap. Längsta tid som personuppgifter får behandlas</w:t>
      </w:r>
    </w:p>
    <w:p w14:paraId="1A3EBB25" w14:textId="77777777" w:rsidR="000E3A6B" w:rsidRDefault="000E3A6B" w:rsidP="000E3A6B">
      <w:pPr>
        <w:pStyle w:val="Rubrik4utannumrering"/>
        <w:spacing w:before="0"/>
      </w:pPr>
      <w:r>
        <w:t>Allmän bestämmelse</w:t>
      </w:r>
    </w:p>
    <w:p w14:paraId="739E44EB" w14:textId="77777777" w:rsidR="000E3A6B" w:rsidRDefault="000E3A6B" w:rsidP="000E3A6B">
      <w:pPr>
        <w:pStyle w:val="Brdtext"/>
      </w:pPr>
      <w:r>
        <w:rPr>
          <w:b/>
        </w:rPr>
        <w:t>1</w:t>
      </w:r>
      <w:r w:rsidRPr="00640C08">
        <w:rPr>
          <w:b/>
        </w:rPr>
        <w:t> §</w:t>
      </w:r>
      <w:r w:rsidRPr="00640C08">
        <w:t>    </w:t>
      </w:r>
      <w:r>
        <w:t xml:space="preserve">Personuppgifter får inte behandlas under längre tid än vad som behövs för något eller några av de syften som anges i 2 kap. 1–3 §§. </w:t>
      </w:r>
    </w:p>
    <w:p w14:paraId="19C6DA58" w14:textId="77777777" w:rsidR="000E3A6B" w:rsidRDefault="000E3A6B" w:rsidP="000E3A6B">
      <w:pPr>
        <w:pStyle w:val="Brdtextmedindrag"/>
      </w:pPr>
      <w:r>
        <w:t>Det som sägs i första stycket hindrar inte att Säkerhetspolisen arkiverar och bevarar allmänna handlingar eller att arkivmaterial lämnas till en arkivmyndighet.</w:t>
      </w:r>
    </w:p>
    <w:p w14:paraId="7CB315E4" w14:textId="77777777" w:rsidR="000E3A6B" w:rsidRDefault="000E3A6B" w:rsidP="000E3A6B">
      <w:pPr>
        <w:pStyle w:val="Brdtextmedindrag"/>
      </w:pPr>
      <w:r>
        <w:t>Vid automatiserad behandling gäller också de begränsningar som följer av 2–11 §§.</w:t>
      </w:r>
    </w:p>
    <w:p w14:paraId="7D5BC74E" w14:textId="77777777" w:rsidR="000E3A6B" w:rsidRDefault="000E3A6B" w:rsidP="000E3A6B">
      <w:pPr>
        <w:pStyle w:val="Rubrik4utannumrering"/>
        <w:rPr>
          <w:rStyle w:val="Rubrik4utannumreringChar"/>
        </w:rPr>
      </w:pPr>
      <w:r w:rsidRPr="009277D0">
        <w:t>Personuppgifter som inte har gjorts gemensamt tillgängliga</w:t>
      </w:r>
    </w:p>
    <w:p w14:paraId="44FA08BA" w14:textId="77777777" w:rsidR="000E3A6B" w:rsidRDefault="000E3A6B" w:rsidP="000E3A6B">
      <w:pPr>
        <w:pStyle w:val="Brdtext"/>
      </w:pPr>
      <w:r>
        <w:rPr>
          <w:b/>
        </w:rPr>
        <w:t>2</w:t>
      </w:r>
      <w:r w:rsidRPr="00640C08">
        <w:rPr>
          <w:b/>
        </w:rPr>
        <w:t> §</w:t>
      </w:r>
      <w:r w:rsidRPr="00640C08">
        <w:t>    </w:t>
      </w:r>
      <w:r>
        <w:t>Trots det som sägs i 1 § andra stycket får personuppgifter som inte har gjorts gemensamt tillgängliga inte behandlas längre än</w:t>
      </w:r>
    </w:p>
    <w:p w14:paraId="472D981E" w14:textId="77777777" w:rsidR="000E3A6B" w:rsidRDefault="000E3A6B" w:rsidP="000E3A6B">
      <w:pPr>
        <w:pStyle w:val="Brdtextmedindrag"/>
      </w:pPr>
      <w:r>
        <w:t>1. ett år efter det att ärendet avslutades, om de behandlas i ett ärende, eller</w:t>
      </w:r>
    </w:p>
    <w:p w14:paraId="3B319ADA" w14:textId="77777777" w:rsidR="000E3A6B" w:rsidRDefault="000E3A6B" w:rsidP="000E3A6B">
      <w:pPr>
        <w:pStyle w:val="Brdtextmedindrag"/>
      </w:pPr>
      <w:r>
        <w:t>2. ett år efter det att de behandlades automatiserat första gången, om de inte kan hänföras till ett ärende.</w:t>
      </w:r>
    </w:p>
    <w:p w14:paraId="790E82DF" w14:textId="77777777" w:rsidR="000E3A6B" w:rsidRDefault="000E3A6B" w:rsidP="000E3A6B">
      <w:pPr>
        <w:pStyle w:val="Brdtextmedindrag"/>
      </w:pPr>
      <w:r>
        <w:t>Första stycket gäller inte personuppgifter i ärenden om utredning av eller lagföring för brott.</w:t>
      </w:r>
    </w:p>
    <w:p w14:paraId="3CBF9182" w14:textId="77777777" w:rsidR="000E3A6B" w:rsidRDefault="000E3A6B" w:rsidP="000E3A6B">
      <w:pPr>
        <w:pStyle w:val="Rubrik4utannumrering"/>
      </w:pPr>
      <w:r w:rsidRPr="009277D0">
        <w:t>Gemensamt tillgängliga uppgifter i ärenden om utredning av eller lagföring för brott</w:t>
      </w:r>
    </w:p>
    <w:p w14:paraId="1C3E02AB" w14:textId="77777777" w:rsidR="000E3A6B" w:rsidRDefault="000E3A6B" w:rsidP="000E3A6B">
      <w:pPr>
        <w:pStyle w:val="Brdtext"/>
      </w:pPr>
      <w:r>
        <w:rPr>
          <w:b/>
        </w:rPr>
        <w:t>3</w:t>
      </w:r>
      <w:r w:rsidRPr="00640C08">
        <w:rPr>
          <w:b/>
        </w:rPr>
        <w:t> §</w:t>
      </w:r>
      <w:r w:rsidRPr="00640C08">
        <w:t>    </w:t>
      </w:r>
      <w:r w:rsidRPr="009277D0">
        <w:t>Om en brottsanmälan avskrivs på grund av att den påstådda gärningen inte utgör brott, får personuppgifterna i anmälan inte längre behandlas för ändamål inom denna lags tillämpningsområde. Om en brottsanmälan i annat fall inte har lett till förundersökning eller annan motsvarande utredning</w:t>
      </w:r>
      <w:r>
        <w:t>, får personuppgifterna inte be</w:t>
      </w:r>
      <w:r w:rsidRPr="009277D0">
        <w:t>handlas för ändamål inom denna lags tillämpningsområde när åtal inte längre får väckas för brottet.</w:t>
      </w:r>
    </w:p>
    <w:p w14:paraId="11F916D1" w14:textId="77777777" w:rsidR="000E3A6B" w:rsidRDefault="000E3A6B" w:rsidP="000E3A6B">
      <w:pPr>
        <w:pStyle w:val="Brdtextmedindrag"/>
      </w:pPr>
    </w:p>
    <w:p w14:paraId="1BED0859" w14:textId="77777777" w:rsidR="000E3A6B" w:rsidRDefault="000E3A6B" w:rsidP="000E3A6B">
      <w:pPr>
        <w:pStyle w:val="Brdtext"/>
      </w:pPr>
      <w:r>
        <w:rPr>
          <w:b/>
        </w:rPr>
        <w:t>4</w:t>
      </w:r>
      <w:r w:rsidRPr="00640C08">
        <w:rPr>
          <w:b/>
        </w:rPr>
        <w:t> §</w:t>
      </w:r>
      <w:r w:rsidRPr="00640C08">
        <w:t>    </w:t>
      </w:r>
      <w:r>
        <w:t>Om en förundersökning har lett till åtal eller annan domstols-prövning, får personuppgifterna i förundersökningen inte behandlas för ändamål inom denna lags tillämpningsområde längre än fem år efter utgången av det kalenderår då domstolens avgörande fick laga kraft.</w:t>
      </w:r>
    </w:p>
    <w:p w14:paraId="6F660F8D" w14:textId="77777777" w:rsidR="000E3A6B" w:rsidRDefault="000E3A6B" w:rsidP="000E3A6B">
      <w:pPr>
        <w:pStyle w:val="Brdtextmedindrag"/>
      </w:pPr>
      <w:r>
        <w:t>Om en förundersökning har lagts ner eller avslutats på annat sätt än genom åtal, får personuppgifterna i förundersökningen inte behandlas för ändamål inom denna lags tillämpningsområde längre än fem år efter utgången av det kalenderår då åklagarens eller förundersökningsledarens beslut meddelades.</w:t>
      </w:r>
    </w:p>
    <w:p w14:paraId="396F9088" w14:textId="77777777" w:rsidR="000E3A6B" w:rsidRDefault="000E3A6B" w:rsidP="000E3A6B">
      <w:pPr>
        <w:pStyle w:val="Brdtextmedindrag"/>
      </w:pPr>
      <w:r>
        <w:t>Första och andra styckena gäller även personuppgifter i andra utredningar som handläggs enligt bestämmelser i 23 kap. rättegångs–balken.</w:t>
      </w:r>
    </w:p>
    <w:p w14:paraId="08087213" w14:textId="77777777" w:rsidR="000E3A6B" w:rsidRDefault="000E3A6B" w:rsidP="000E3A6B">
      <w:pPr>
        <w:pStyle w:val="Brdtextmedindrag"/>
      </w:pPr>
    </w:p>
    <w:p w14:paraId="470CED03" w14:textId="77777777" w:rsidR="000E3A6B" w:rsidRDefault="000E3A6B" w:rsidP="000E3A6B">
      <w:pPr>
        <w:pStyle w:val="Brdtext"/>
      </w:pPr>
      <w:r>
        <w:rPr>
          <w:b/>
        </w:rPr>
        <w:t>5</w:t>
      </w:r>
      <w:r w:rsidRPr="00640C08">
        <w:rPr>
          <w:b/>
        </w:rPr>
        <w:t> §</w:t>
      </w:r>
      <w:r w:rsidRPr="00640C08">
        <w:t>    </w:t>
      </w:r>
      <w:r w:rsidRPr="009277D0">
        <w:t>Om en förundersökning mot en person har lagts ner, om ett åtal har lagts ner eller om en frikännande dom har fått laga kraft, får personen inte längre vara sökbar som misstänkt.</w:t>
      </w:r>
    </w:p>
    <w:p w14:paraId="55ED6913" w14:textId="77777777" w:rsidR="000E3A6B" w:rsidRDefault="000E3A6B" w:rsidP="000E3A6B">
      <w:pPr>
        <w:pStyle w:val="Rubrik4utannumrering"/>
      </w:pPr>
      <w:r w:rsidRPr="009277D0">
        <w:t>Övriga gemensamt tillgängliga uppgifter</w:t>
      </w:r>
    </w:p>
    <w:p w14:paraId="0FE4E7B4" w14:textId="77777777" w:rsidR="000E3A6B" w:rsidRDefault="000E3A6B" w:rsidP="000E3A6B">
      <w:pPr>
        <w:pStyle w:val="Brdtext"/>
      </w:pPr>
      <w:r>
        <w:rPr>
          <w:b/>
        </w:rPr>
        <w:t>6</w:t>
      </w:r>
      <w:r w:rsidRPr="00640C08">
        <w:rPr>
          <w:b/>
        </w:rPr>
        <w:t> §</w:t>
      </w:r>
      <w:r w:rsidRPr="00640C08">
        <w:t>    </w:t>
      </w:r>
      <w:r w:rsidRPr="009277D0">
        <w:t>Trots det som sägs i 1 § an</w:t>
      </w:r>
      <w:r>
        <w:t>dra stycket får andra personupp</w:t>
      </w:r>
      <w:r w:rsidRPr="009277D0">
        <w:t>gifter än de som anges i 3 och 4 §§ och som har gjorts gemensamt tillgängliga som längst behandlas</w:t>
      </w:r>
      <w:r>
        <w:t xml:space="preserve"> under den tid som anges i 7–11 </w:t>
      </w:r>
      <w:r w:rsidRPr="009277D0">
        <w:t>§§.</w:t>
      </w:r>
    </w:p>
    <w:p w14:paraId="5B99AA26" w14:textId="77777777" w:rsidR="000E3A6B" w:rsidRDefault="000E3A6B" w:rsidP="000E3A6B">
      <w:pPr>
        <w:pStyle w:val="Brdtextmedindrag"/>
      </w:pPr>
    </w:p>
    <w:p w14:paraId="312151C4" w14:textId="77777777" w:rsidR="000E3A6B" w:rsidRDefault="000E3A6B" w:rsidP="000E3A6B">
      <w:pPr>
        <w:pStyle w:val="Brdtext"/>
      </w:pPr>
      <w:r>
        <w:rPr>
          <w:b/>
        </w:rPr>
        <w:t>7</w:t>
      </w:r>
      <w:r w:rsidRPr="00640C08">
        <w:rPr>
          <w:b/>
        </w:rPr>
        <w:t> §</w:t>
      </w:r>
      <w:r w:rsidRPr="00640C08">
        <w:t>    </w:t>
      </w:r>
      <w:r>
        <w:t>Personuppgifter som behandlas för något av de syften som anges i 2 kap. 1 § första stycket 1 får inte behandlas längre än tio år efter utgången av det kalenderår då den senaste registreringen gjordes avseende personens anknytning till brottslig verksamhet.</w:t>
      </w:r>
    </w:p>
    <w:p w14:paraId="664A9D80" w14:textId="77777777" w:rsidR="000E3A6B" w:rsidRDefault="000E3A6B" w:rsidP="000E3A6B">
      <w:pPr>
        <w:pStyle w:val="Brdtextmedindrag"/>
      </w:pPr>
      <w:r>
        <w:t>Uppgifter om en person som vid tiden för registreringen inte fyllt 18 år får dock inte behandlas längre än fem år efter utgången av det kalenderår då den senaste registreringen gjordes avseende den unges anknytning till brottslig verksamhet, om någon ny registrering inte gjorts efter det att han eller hon fyllt 18 år.</w:t>
      </w:r>
    </w:p>
    <w:p w14:paraId="57891469" w14:textId="77777777" w:rsidR="000E3A6B" w:rsidRDefault="000E3A6B" w:rsidP="000E3A6B">
      <w:pPr>
        <w:pStyle w:val="Brdtextmedindrag"/>
      </w:pPr>
    </w:p>
    <w:p w14:paraId="40E0E2FA" w14:textId="77777777" w:rsidR="000E3A6B" w:rsidRDefault="000E3A6B" w:rsidP="000E3A6B">
      <w:pPr>
        <w:pStyle w:val="Brdtext"/>
      </w:pPr>
      <w:r>
        <w:rPr>
          <w:b/>
        </w:rPr>
        <w:t>8</w:t>
      </w:r>
      <w:r w:rsidRPr="00640C08">
        <w:rPr>
          <w:b/>
        </w:rPr>
        <w:t> §</w:t>
      </w:r>
      <w:r w:rsidRPr="00640C08">
        <w:t>    </w:t>
      </w:r>
      <w:r>
        <w:t>Personuppgifter som behandlas för något av de syften som anges i 2 kap. 1 § första stycket 3–5 får inte behandlas längre än tio år efter utgången av det kalenderår då den senaste registreringen gjordes avseende personen.</w:t>
      </w:r>
    </w:p>
    <w:p w14:paraId="0E705AB4" w14:textId="77777777" w:rsidR="000E3A6B" w:rsidRDefault="000E3A6B" w:rsidP="000E3A6B">
      <w:pPr>
        <w:pStyle w:val="Brdtextmedindrag"/>
      </w:pPr>
      <w:r>
        <w:t>Uppgifter om en person som vid tiden för registreringen inte fyllt 18 år får dock inte behandlas längre än fem år efter utgången av det kalenderår då den senaste registreringen gjordes avseende den unge, om någon ny registrering inte gjorts efter det att han eller hon fyllt 18 år.</w:t>
      </w:r>
    </w:p>
    <w:p w14:paraId="0754629E" w14:textId="77777777" w:rsidR="000E3A6B" w:rsidRDefault="000E3A6B" w:rsidP="000E3A6B">
      <w:pPr>
        <w:pStyle w:val="Brdtextmedindrag"/>
      </w:pPr>
    </w:p>
    <w:p w14:paraId="4B57F5DB" w14:textId="77777777" w:rsidR="000E3A6B" w:rsidRDefault="000E3A6B" w:rsidP="000E3A6B">
      <w:pPr>
        <w:pStyle w:val="Brdtext"/>
      </w:pPr>
      <w:r>
        <w:rPr>
          <w:b/>
        </w:rPr>
        <w:t>9</w:t>
      </w:r>
      <w:r w:rsidRPr="00640C08">
        <w:rPr>
          <w:b/>
        </w:rPr>
        <w:t> §</w:t>
      </w:r>
      <w:r w:rsidRPr="00640C08">
        <w:t>    </w:t>
      </w:r>
      <w:r>
        <w:t>Personuppgifter som behandlas i en sådan uppgiftssamling som anges i 3 kap. 4 § tredje stycket får inte behandlas längre än</w:t>
      </w:r>
    </w:p>
    <w:p w14:paraId="087F9DB7" w14:textId="77777777" w:rsidR="000E3A6B" w:rsidRDefault="000E3A6B" w:rsidP="000E3A6B">
      <w:pPr>
        <w:pStyle w:val="Brdtextmedindrag"/>
      </w:pPr>
      <w:r>
        <w:t>1. tre år efter utgången av det kalenderår då den senaste registreringen gjordes avseende personens anknytning till brottslig verksamhet, om uppgifterna behandlas för något av de syften som anges i 2 kap. 1 § första stycket 1, och</w:t>
      </w:r>
    </w:p>
    <w:p w14:paraId="22D23014" w14:textId="77777777" w:rsidR="000E3A6B" w:rsidRDefault="000E3A6B" w:rsidP="000E3A6B">
      <w:pPr>
        <w:pStyle w:val="Brdtextmedindrag"/>
      </w:pPr>
      <w:r>
        <w:t>2. tre år efter utgången av det kalenderår då den senaste registreringen gjordes avseende personen, om uppgifterna behandlas för något av de syften som anges i 2 kap. 1 § första stycket 3–5.</w:t>
      </w:r>
    </w:p>
    <w:p w14:paraId="748B2463" w14:textId="77777777" w:rsidR="000E3A6B" w:rsidRDefault="000E3A6B" w:rsidP="000E3A6B">
      <w:pPr>
        <w:pStyle w:val="Brdtextmedindrag"/>
      </w:pPr>
    </w:p>
    <w:p w14:paraId="18FFE1DA" w14:textId="77777777" w:rsidR="000E3A6B" w:rsidRDefault="000E3A6B" w:rsidP="000E3A6B">
      <w:pPr>
        <w:pStyle w:val="Brdtext"/>
      </w:pPr>
      <w:r>
        <w:rPr>
          <w:b/>
        </w:rPr>
        <w:t>10</w:t>
      </w:r>
      <w:r w:rsidRPr="00640C08">
        <w:rPr>
          <w:b/>
        </w:rPr>
        <w:t> §</w:t>
      </w:r>
      <w:r w:rsidRPr="00640C08">
        <w:t>    </w:t>
      </w:r>
      <w:r w:rsidRPr="004C64AE">
        <w:t>Personuppgifter som hänför sig till sådan säkerhetshotande verksamhet som avses i 18 och 19 kap. brottsbalken som utövas av främmande makt, får inte behandlas längre än 40 år efter utgången av det kalenderår då den senaste registreringen gjordes avseende personens anknytning till brott eller br</w:t>
      </w:r>
      <w:r>
        <w:t>ottslig verksamhet. För per</w:t>
      </w:r>
      <w:r w:rsidRPr="004C64AE">
        <w:t>sonuppgifter som behandlas i en sådan uppgiftssamling som anges i 3 kap. 4 § tredje stycket gäller 9 §.</w:t>
      </w:r>
    </w:p>
    <w:p w14:paraId="2B8833A6" w14:textId="77777777" w:rsidR="000E3A6B" w:rsidRDefault="000E3A6B" w:rsidP="000E3A6B">
      <w:pPr>
        <w:pStyle w:val="Brdtextmedindrag"/>
      </w:pPr>
    </w:p>
    <w:p w14:paraId="23323DC6" w14:textId="77777777" w:rsidR="000E3A6B" w:rsidRDefault="000E3A6B" w:rsidP="000E3A6B">
      <w:pPr>
        <w:pStyle w:val="Brdtext"/>
      </w:pPr>
      <w:r>
        <w:rPr>
          <w:b/>
        </w:rPr>
        <w:t>11</w:t>
      </w:r>
      <w:r w:rsidRPr="00640C08">
        <w:rPr>
          <w:b/>
        </w:rPr>
        <w:t> §</w:t>
      </w:r>
      <w:r w:rsidRPr="00640C08">
        <w:t>    </w:t>
      </w:r>
      <w:r>
        <w:t>Om det finns särskilda skäl får Säkerhetspolisen besluta att personuppgifter får behandlas under längre tid än vad som anges i 7–10 §§, om uppgifterna fortfarande behövs för det ändamål för vilket de behandlas. Om personuppgifter behandlas med stöd av ett sådant beslut ska frågan om fortsatt behandling prövas på nytt senast vid utgången av det tionde kalenderåret efter beslutet eller, om det är fråga om uppgifter som avses i 9 §, senast vid utgången av det tredje kalenderåret efter beslutet. Tiden som personuppgifterna får behandlas får vid varje tillfälle förlängas med längst tio år eller, om det är fråga om uppgifter som avses i 9 §, med längst tre år.</w:t>
      </w:r>
    </w:p>
    <w:p w14:paraId="59789FEF" w14:textId="77777777" w:rsidR="000E3A6B" w:rsidRDefault="000E3A6B" w:rsidP="000E3A6B">
      <w:pPr>
        <w:pStyle w:val="Rubrik4utannumrering"/>
      </w:pPr>
      <w:r>
        <w:t>Föreskrifter</w:t>
      </w:r>
    </w:p>
    <w:p w14:paraId="039C66D9" w14:textId="77777777" w:rsidR="000E3A6B" w:rsidRDefault="000E3A6B" w:rsidP="000E3A6B">
      <w:pPr>
        <w:pStyle w:val="Brdtext"/>
      </w:pPr>
      <w:r>
        <w:rPr>
          <w:b/>
        </w:rPr>
        <w:t>12</w:t>
      </w:r>
      <w:r w:rsidRPr="00640C08">
        <w:rPr>
          <w:b/>
        </w:rPr>
        <w:t> §</w:t>
      </w:r>
      <w:r w:rsidRPr="00640C08">
        <w:t>    </w:t>
      </w:r>
      <w:r w:rsidRPr="003B0DE3">
        <w:t>Rege</w:t>
      </w:r>
      <w:r>
        <w:t>ringen kan med stöd av 8 kap. 7 </w:t>
      </w:r>
      <w:r w:rsidRPr="003B0DE3">
        <w:t>§ regeringsformen meddela föreskrifter om att vissa kategorier av personuppgifter får fortsätta att behandlas för ändamål inom denna lags tillämpningsområde under längre tid än vad som anges i 3 och</w:t>
      </w:r>
      <w:r>
        <w:t xml:space="preserve"> 4 </w:t>
      </w:r>
      <w:r w:rsidRPr="003B0DE3">
        <w:t>§§.</w:t>
      </w:r>
    </w:p>
    <w:p w14:paraId="22225033" w14:textId="77777777" w:rsidR="000E3A6B" w:rsidRDefault="000E3A6B" w:rsidP="000E3A6B">
      <w:pPr>
        <w:pStyle w:val="Brdtextmedindrag"/>
      </w:pPr>
    </w:p>
    <w:p w14:paraId="196B854D" w14:textId="77777777" w:rsidR="000E3A6B" w:rsidRDefault="000E3A6B" w:rsidP="000E3A6B">
      <w:pPr>
        <w:pStyle w:val="Brdtext"/>
      </w:pPr>
      <w:r>
        <w:rPr>
          <w:b/>
        </w:rPr>
        <w:t>13</w:t>
      </w:r>
      <w:r w:rsidRPr="00640C08">
        <w:rPr>
          <w:b/>
        </w:rPr>
        <w:t> §</w:t>
      </w:r>
      <w:r w:rsidRPr="00640C08">
        <w:t>    </w:t>
      </w:r>
      <w:r>
        <w:t>Regeringen eller den myndighet som regeringen bestämmer kan med stöd av 8 kap. 7 § regeringsformen meddela föreskrifter om</w:t>
      </w:r>
    </w:p>
    <w:p w14:paraId="4CE5AD78" w14:textId="77777777" w:rsidR="000E3A6B" w:rsidRDefault="000E3A6B" w:rsidP="000E3A6B">
      <w:pPr>
        <w:pStyle w:val="Brdtextmedindrag"/>
      </w:pPr>
      <w:r>
        <w:t>1. att personuppgifter, med avvikelse från 2 § första stycket och 7–11 §§, får behandlas under längre tid för arkivändamål av allmänt intresse och vetenskapliga, statistiska eller historiska ändamål, och</w:t>
      </w:r>
    </w:p>
    <w:p w14:paraId="223CADE9" w14:textId="77777777" w:rsidR="000E3A6B" w:rsidRDefault="000E3A6B" w:rsidP="000E3A6B">
      <w:pPr>
        <w:pStyle w:val="Brdtextmedindrag"/>
      </w:pPr>
      <w:r>
        <w:t>2. begränsning av behandlingen av personuppgifter för ändamål inom denna lags tillämpningsområde vid digital arkivering.</w:t>
      </w:r>
    </w:p>
    <w:p w14:paraId="0CE88AE8" w14:textId="77777777" w:rsidR="000E3A6B" w:rsidRDefault="000E3A6B" w:rsidP="000E3A6B">
      <w:pPr>
        <w:pStyle w:val="Rubrik3utannumrering"/>
      </w:pPr>
      <w:r>
        <w:t>5 kap. Skyldigheter som personuppgiftsansvarig</w:t>
      </w:r>
    </w:p>
    <w:p w14:paraId="50258FCA" w14:textId="77777777" w:rsidR="000E3A6B" w:rsidRDefault="000E3A6B" w:rsidP="000E3A6B">
      <w:pPr>
        <w:pStyle w:val="Rubrik4utannumrering"/>
        <w:spacing w:before="0"/>
      </w:pPr>
      <w:r>
        <w:t>Åtgärder för att säkerställa författningsenlig behandling</w:t>
      </w:r>
    </w:p>
    <w:p w14:paraId="4C0A2A59" w14:textId="77777777" w:rsidR="000E3A6B" w:rsidRDefault="000E3A6B" w:rsidP="000E3A6B">
      <w:pPr>
        <w:pStyle w:val="Rubrik5utannumrering"/>
        <w:spacing w:before="0"/>
      </w:pPr>
      <w:r>
        <w:t>Tekniska och organisatoriska åtgärder</w:t>
      </w:r>
    </w:p>
    <w:p w14:paraId="3D077CBD" w14:textId="77777777" w:rsidR="000E3A6B" w:rsidRDefault="000E3A6B" w:rsidP="000E3A6B">
      <w:pPr>
        <w:pStyle w:val="Brdtext"/>
      </w:pPr>
      <w:r>
        <w:rPr>
          <w:b/>
        </w:rPr>
        <w:t>1</w:t>
      </w:r>
      <w:r w:rsidRPr="00640C08">
        <w:rPr>
          <w:b/>
        </w:rPr>
        <w:t> §</w:t>
      </w:r>
      <w:r w:rsidRPr="00640C08">
        <w:t>    </w:t>
      </w:r>
      <w:r w:rsidRPr="00752AC7">
        <w:t>Säkerhetspolisen ska, gen</w:t>
      </w:r>
      <w:r>
        <w:t>om lämpliga tekniska och organi</w:t>
      </w:r>
      <w:r w:rsidRPr="00752AC7">
        <w:t>satoriska åtgärder, säkerställa och kunna visa att behandlingen av personuppgifter är författningsenl</w:t>
      </w:r>
      <w:r>
        <w:t>ig och att registrerades rättig</w:t>
      </w:r>
      <w:r w:rsidRPr="00752AC7">
        <w:t>heter skyddas.</w:t>
      </w:r>
    </w:p>
    <w:p w14:paraId="6349216B" w14:textId="77777777" w:rsidR="000E3A6B" w:rsidRDefault="000E3A6B" w:rsidP="000E3A6B">
      <w:pPr>
        <w:pStyle w:val="Brdtextmedindrag"/>
      </w:pPr>
    </w:p>
    <w:p w14:paraId="07940002" w14:textId="77777777" w:rsidR="000E3A6B" w:rsidRDefault="000E3A6B" w:rsidP="000E3A6B">
      <w:pPr>
        <w:pStyle w:val="Brdtext"/>
      </w:pPr>
      <w:r>
        <w:rPr>
          <w:b/>
        </w:rPr>
        <w:t>2</w:t>
      </w:r>
      <w:r w:rsidRPr="00640C08">
        <w:rPr>
          <w:b/>
        </w:rPr>
        <w:t> §</w:t>
      </w:r>
      <w:r w:rsidRPr="00640C08">
        <w:t>    </w:t>
      </w:r>
      <w:r w:rsidRPr="00752AC7">
        <w:t>Både vid beslut om hur behandlingen ska utföras och vid behandlingen ska Säkerhetspolisen, genom lämpliga tekniska och organisatoriska åtgärder, se till att dataskyddsprinciper säkerställs på ett effektivt sätt och att nödvändiga skyddsåtgärder integreras i behandlingen (inbyggt dataskydd).</w:t>
      </w:r>
    </w:p>
    <w:p w14:paraId="53D1030C" w14:textId="77777777" w:rsidR="000E3A6B" w:rsidRDefault="000E3A6B" w:rsidP="000E3A6B">
      <w:pPr>
        <w:pStyle w:val="Brdtextmedindrag"/>
      </w:pPr>
    </w:p>
    <w:p w14:paraId="146ED7A7" w14:textId="77777777" w:rsidR="000E3A6B" w:rsidRDefault="000E3A6B" w:rsidP="000E3A6B">
      <w:pPr>
        <w:pStyle w:val="Brdtext"/>
      </w:pPr>
      <w:r>
        <w:rPr>
          <w:b/>
        </w:rPr>
        <w:t>3</w:t>
      </w:r>
      <w:r w:rsidRPr="00640C08">
        <w:rPr>
          <w:b/>
        </w:rPr>
        <w:t> §</w:t>
      </w:r>
      <w:r w:rsidRPr="00640C08">
        <w:t>    </w:t>
      </w:r>
      <w:r w:rsidRPr="00752AC7">
        <w:t>Säkerhetspolisen ska säkerställa att det i automatiserade behandlingssystem som regel endast är möjligt att behandla de personuppgifter som är nödvändiga för varje särskilt angivet ändamål med behandlingen (dataskydd som standard).</w:t>
      </w:r>
    </w:p>
    <w:p w14:paraId="7B53D18B" w14:textId="77777777" w:rsidR="000E3A6B" w:rsidRDefault="000E3A6B" w:rsidP="000E3A6B">
      <w:pPr>
        <w:pStyle w:val="Brdtextmedindrag"/>
      </w:pPr>
    </w:p>
    <w:p w14:paraId="599AC452" w14:textId="77777777" w:rsidR="000E3A6B" w:rsidRDefault="000E3A6B" w:rsidP="000E3A6B">
      <w:pPr>
        <w:pStyle w:val="Brdtext"/>
      </w:pPr>
      <w:r>
        <w:rPr>
          <w:b/>
        </w:rPr>
        <w:t>4</w:t>
      </w:r>
      <w:r w:rsidRPr="00640C08">
        <w:rPr>
          <w:b/>
        </w:rPr>
        <w:t> §</w:t>
      </w:r>
      <w:r w:rsidRPr="00640C08">
        <w:t>    </w:t>
      </w:r>
      <w:r>
        <w:t>Säkerhetspolisen ska säkerställa att det i automatiserade behandlingssystem förs loggar över personuppgiftsbehandling i den utsträckning det är särskilt föreskrivet.</w:t>
      </w:r>
    </w:p>
    <w:p w14:paraId="216A5D53" w14:textId="77777777" w:rsidR="000E3A6B" w:rsidRDefault="000E3A6B" w:rsidP="000E3A6B">
      <w:pPr>
        <w:pStyle w:val="Rubrik5utannumrering"/>
      </w:pPr>
      <w:r>
        <w:t>Tillgången till personuppgifter</w:t>
      </w:r>
    </w:p>
    <w:p w14:paraId="088B0356" w14:textId="77777777" w:rsidR="000E3A6B" w:rsidRDefault="000E3A6B" w:rsidP="000E3A6B">
      <w:pPr>
        <w:pStyle w:val="Brdtext"/>
      </w:pPr>
      <w:r>
        <w:rPr>
          <w:b/>
        </w:rPr>
        <w:t>5</w:t>
      </w:r>
      <w:r w:rsidRPr="00640C08">
        <w:rPr>
          <w:b/>
        </w:rPr>
        <w:t> §</w:t>
      </w:r>
      <w:r w:rsidRPr="00640C08">
        <w:t>    </w:t>
      </w:r>
      <w:r>
        <w:t>Säkerhetspolisen ska se till att tillgången till personuppgifter begränsas till vad varje tjänsteman behöver för att kunna fullgöra sina arbetsuppgifter.</w:t>
      </w:r>
    </w:p>
    <w:p w14:paraId="580BA6F9" w14:textId="77777777" w:rsidR="000E3A6B" w:rsidRDefault="000E3A6B" w:rsidP="000E3A6B">
      <w:pPr>
        <w:pStyle w:val="Rubrik5utannumrering"/>
      </w:pPr>
      <w:r>
        <w:t>Konsekvensbedömning och förhandssamråd</w:t>
      </w:r>
    </w:p>
    <w:p w14:paraId="52118927" w14:textId="77777777" w:rsidR="000E3A6B" w:rsidRDefault="000E3A6B" w:rsidP="000E3A6B">
      <w:pPr>
        <w:pStyle w:val="Brdtext"/>
      </w:pPr>
      <w:r>
        <w:rPr>
          <w:b/>
        </w:rPr>
        <w:t>6</w:t>
      </w:r>
      <w:r w:rsidRPr="00640C08">
        <w:rPr>
          <w:b/>
        </w:rPr>
        <w:t> §</w:t>
      </w:r>
      <w:r w:rsidRPr="00640C08">
        <w:t>    </w:t>
      </w:r>
      <w:r w:rsidRPr="00752AC7">
        <w:t xml:space="preserve">Kan en typ av ny behandling, </w:t>
      </w:r>
      <w:r>
        <w:t>eller betydande förändringar av</w:t>
      </w:r>
      <w:r w:rsidRPr="00752AC7">
        <w:t>seende redan pågående behandling, antas medföra särskild risk för intrång i registrerades personliga integritet, ska Säkerhetspolisen innan behandlingen påbörjas eller förändringen genomförs bedöma konsekvenserna för skyddet av personuppgifter.</w:t>
      </w:r>
    </w:p>
    <w:p w14:paraId="05C79030" w14:textId="77777777" w:rsidR="000E3A6B" w:rsidRDefault="000E3A6B" w:rsidP="000E3A6B">
      <w:pPr>
        <w:pStyle w:val="Brdtextmedindrag"/>
      </w:pPr>
      <w:r w:rsidRPr="00752AC7">
        <w:t xml:space="preserve">Om konsekvensbedömningen visar att det finns särskild risk för intrång i registrerades personliga </w:t>
      </w:r>
      <w:r>
        <w:t>integritet eller om typen av be</w:t>
      </w:r>
      <w:r w:rsidRPr="00752AC7">
        <w:t xml:space="preserve">handling innebär särskild risk för intrång, ska Säkerhetspolisen samråda med tillsynsmyndigheten </w:t>
      </w:r>
      <w:r>
        <w:t>i god tid innan behandlingen på</w:t>
      </w:r>
      <w:r w:rsidRPr="00752AC7">
        <w:t>börjas eller betydande förändringar genomförs.</w:t>
      </w:r>
    </w:p>
    <w:p w14:paraId="53F32DF2" w14:textId="77777777" w:rsidR="000E3A6B" w:rsidRDefault="000E3A6B" w:rsidP="000E3A6B">
      <w:pPr>
        <w:pStyle w:val="Rubrik4utannumrering"/>
      </w:pPr>
      <w:r w:rsidRPr="00752AC7">
        <w:t>Säkerheten för personuppgifter</w:t>
      </w:r>
    </w:p>
    <w:p w14:paraId="333672B5" w14:textId="77777777" w:rsidR="000E3A6B" w:rsidRDefault="000E3A6B" w:rsidP="000E3A6B">
      <w:pPr>
        <w:pStyle w:val="Brdtext"/>
      </w:pPr>
      <w:r>
        <w:rPr>
          <w:b/>
        </w:rPr>
        <w:t>7</w:t>
      </w:r>
      <w:r w:rsidRPr="00640C08">
        <w:rPr>
          <w:b/>
        </w:rPr>
        <w:t> §</w:t>
      </w:r>
      <w:r w:rsidRPr="00640C08">
        <w:t>    </w:t>
      </w:r>
      <w:r>
        <w:t>Säkerhetspolisen ska vidta lämpliga tekniska och organisatoriska åtgärder för att skydda de personuppgifter som behandlas, särskilt mot obehörig eller otillåten behandling och mot förlust, förstöring eller annan oavsiktlig skada.</w:t>
      </w:r>
    </w:p>
    <w:p w14:paraId="4ADB62C5" w14:textId="77777777" w:rsidR="000E3A6B" w:rsidRDefault="000E3A6B" w:rsidP="000E3A6B">
      <w:pPr>
        <w:pStyle w:val="Rubrik4utannumrering"/>
      </w:pPr>
      <w:r>
        <w:t>Samarbete med tillsynsmyndigheten</w:t>
      </w:r>
    </w:p>
    <w:p w14:paraId="5D68F150" w14:textId="77777777" w:rsidR="000E3A6B" w:rsidRDefault="000E3A6B" w:rsidP="000E3A6B">
      <w:pPr>
        <w:pStyle w:val="Brdtext"/>
      </w:pPr>
      <w:r>
        <w:rPr>
          <w:b/>
        </w:rPr>
        <w:t>8</w:t>
      </w:r>
      <w:r w:rsidRPr="00640C08">
        <w:rPr>
          <w:b/>
        </w:rPr>
        <w:t> §</w:t>
      </w:r>
      <w:r w:rsidRPr="00640C08">
        <w:t>    </w:t>
      </w:r>
      <w:r>
        <w:t>Säkerhetspolisen ska samarbeta med tillsynsmyndigheten när den utför uppgifter enligt denna lag och föreskrifter som har meddelats i anslutning till den.</w:t>
      </w:r>
    </w:p>
    <w:p w14:paraId="1DFE6A6C" w14:textId="77777777" w:rsidR="000E3A6B" w:rsidRDefault="000E3A6B" w:rsidP="000E3A6B">
      <w:pPr>
        <w:pStyle w:val="Rubrik4utannumrering"/>
      </w:pPr>
      <w:r>
        <w:t>Dataskyddsombud</w:t>
      </w:r>
    </w:p>
    <w:p w14:paraId="44457B57" w14:textId="77777777" w:rsidR="000E3A6B" w:rsidRDefault="000E3A6B" w:rsidP="000E3A6B">
      <w:pPr>
        <w:pStyle w:val="Brdtext"/>
      </w:pPr>
      <w:r>
        <w:rPr>
          <w:b/>
        </w:rPr>
        <w:t>9</w:t>
      </w:r>
      <w:r w:rsidRPr="00640C08">
        <w:rPr>
          <w:b/>
        </w:rPr>
        <w:t> §</w:t>
      </w:r>
      <w:r w:rsidRPr="00640C08">
        <w:t>    </w:t>
      </w:r>
      <w:r w:rsidRPr="00752AC7">
        <w:t>Säkerhetspolisen ska inom myndigheten utse ett eller flera dataskyddsombud och anmäla till tillsynsmyndigheten när data-skyddsombud utses och entledigas.</w:t>
      </w:r>
    </w:p>
    <w:p w14:paraId="389984BC" w14:textId="77777777" w:rsidR="000E3A6B" w:rsidRDefault="000E3A6B" w:rsidP="000E3A6B">
      <w:pPr>
        <w:pStyle w:val="Brdtextmedindrag"/>
      </w:pPr>
    </w:p>
    <w:p w14:paraId="7485E8C0" w14:textId="77777777" w:rsidR="000E3A6B" w:rsidRDefault="000E3A6B" w:rsidP="000E3A6B">
      <w:pPr>
        <w:pStyle w:val="Brdtext"/>
      </w:pPr>
      <w:r>
        <w:rPr>
          <w:b/>
        </w:rPr>
        <w:t>10</w:t>
      </w:r>
      <w:r w:rsidRPr="00640C08">
        <w:rPr>
          <w:b/>
        </w:rPr>
        <w:t> §</w:t>
      </w:r>
      <w:r w:rsidRPr="00640C08">
        <w:t>    </w:t>
      </w:r>
      <w:r>
        <w:t>Dataskyddsombud ska</w:t>
      </w:r>
    </w:p>
    <w:p w14:paraId="503F0064" w14:textId="77777777" w:rsidR="000E3A6B" w:rsidRDefault="000E3A6B" w:rsidP="000E3A6B">
      <w:pPr>
        <w:pStyle w:val="Brdtextmedindrag"/>
      </w:pPr>
      <w:r>
        <w:t>1. självständigt kontrollera att Säkerhetspolisen behandlar personuppgifter författningsenligt och på ett korrekt sätt och i övrigt fullgör sina skyldigheter,</w:t>
      </w:r>
    </w:p>
    <w:p w14:paraId="1BFED2DF" w14:textId="77777777" w:rsidR="000E3A6B" w:rsidRDefault="000E3A6B" w:rsidP="000E3A6B">
      <w:pPr>
        <w:pStyle w:val="Brdtextmedindrag"/>
      </w:pPr>
      <w:r>
        <w:t>2. informera och ge råd till Säkerhetspolisen och de som behandlar personuppgifter under myndighetens ledning om deras skyldigheter vid behandling av personuppgifter,</w:t>
      </w:r>
    </w:p>
    <w:p w14:paraId="19EC86FC" w14:textId="77777777" w:rsidR="000E3A6B" w:rsidRDefault="000E3A6B" w:rsidP="000E3A6B">
      <w:pPr>
        <w:pStyle w:val="Brdtextmedindrag"/>
      </w:pPr>
      <w:r>
        <w:t>3. på begäran ge Säkerhetspolisen råd vid en konsekvensbedömning och kontrollera att den genomförs på korrekt sätt,</w:t>
      </w:r>
    </w:p>
    <w:p w14:paraId="22034073" w14:textId="77777777" w:rsidR="000E3A6B" w:rsidRDefault="000E3A6B" w:rsidP="000E3A6B">
      <w:pPr>
        <w:pStyle w:val="Brdtextmedindrag"/>
      </w:pPr>
      <w:r>
        <w:t>4. vara kontaktpunkt för enskilda i frågor som rör behandling av personuppgifter, och</w:t>
      </w:r>
    </w:p>
    <w:p w14:paraId="71CC3984" w14:textId="77777777" w:rsidR="000E3A6B" w:rsidRDefault="000E3A6B" w:rsidP="000E3A6B">
      <w:pPr>
        <w:pStyle w:val="Brdtextmedindrag"/>
      </w:pPr>
      <w:r>
        <w:t>5. samarbeta med tillsynsmyndigheten och vara kontaktpunkt för den vid förhandssamråd och andra frågor som rör behandling av personuppgifter.</w:t>
      </w:r>
    </w:p>
    <w:p w14:paraId="42C77091" w14:textId="77777777" w:rsidR="000E3A6B" w:rsidRDefault="000E3A6B" w:rsidP="000E3A6B">
      <w:pPr>
        <w:pStyle w:val="Brdtextmedindrag"/>
      </w:pPr>
    </w:p>
    <w:p w14:paraId="78364F00" w14:textId="77777777" w:rsidR="000E3A6B" w:rsidRDefault="000E3A6B" w:rsidP="000E3A6B">
      <w:pPr>
        <w:pStyle w:val="Brdtext"/>
      </w:pPr>
      <w:r>
        <w:rPr>
          <w:b/>
        </w:rPr>
        <w:t>11</w:t>
      </w:r>
      <w:r w:rsidRPr="00640C08">
        <w:rPr>
          <w:b/>
        </w:rPr>
        <w:t> §</w:t>
      </w:r>
      <w:r w:rsidRPr="00640C08">
        <w:t>    </w:t>
      </w:r>
      <w:r w:rsidRPr="00752AC7">
        <w:t>Om Säkerhetspolisen bryter mot bestämmelser för behandling av personuppgifter och rätte</w:t>
      </w:r>
      <w:r>
        <w:t>lse inte vidtas, ska dataskydds</w:t>
      </w:r>
      <w:r w:rsidRPr="00752AC7">
        <w:t>ombudet anmäla det till tillsynsmyndigheten.</w:t>
      </w:r>
    </w:p>
    <w:p w14:paraId="5681BB85" w14:textId="77777777" w:rsidR="000E3A6B" w:rsidRDefault="000E3A6B" w:rsidP="000E3A6B">
      <w:pPr>
        <w:pStyle w:val="Rubrik4utannumrering"/>
      </w:pPr>
      <w:r w:rsidRPr="008E3A4E">
        <w:t>Personuppgiftsbiträden</w:t>
      </w:r>
    </w:p>
    <w:p w14:paraId="4A03B55B" w14:textId="77777777" w:rsidR="000E3A6B" w:rsidRDefault="000E3A6B" w:rsidP="000E3A6B">
      <w:pPr>
        <w:pStyle w:val="Brdtext"/>
      </w:pPr>
      <w:r>
        <w:rPr>
          <w:b/>
        </w:rPr>
        <w:t>12</w:t>
      </w:r>
      <w:r w:rsidRPr="00640C08">
        <w:rPr>
          <w:b/>
        </w:rPr>
        <w:t> §</w:t>
      </w:r>
      <w:r w:rsidRPr="00640C08">
        <w:t>    </w:t>
      </w:r>
      <w:r w:rsidRPr="008E3A4E">
        <w:t>Säkerhetspolisen får, om det är lämpligt, anlita personupp</w:t>
      </w:r>
      <w:r>
        <w:t>–</w:t>
      </w:r>
      <w:r w:rsidRPr="008E3A4E">
        <w:t>giftsbiträden. När ett personuppgift</w:t>
      </w:r>
      <w:r>
        <w:t>sbiträde anlitas, ska Säkerhets</w:t>
      </w:r>
      <w:r w:rsidRPr="008E3A4E">
        <w:t xml:space="preserve">polisen försäkra sig om att biträdet vidtar lämpliga tekniska och organisatoriska åtgärder för att behandlingen av personuppgifter ska vara författningsenlig och för </w:t>
      </w:r>
      <w:r>
        <w:t>att skydda registrerades rättig</w:t>
      </w:r>
      <w:r w:rsidRPr="008E3A4E">
        <w:t>heter.</w:t>
      </w:r>
    </w:p>
    <w:p w14:paraId="0B514E4F" w14:textId="77777777" w:rsidR="000E3A6B" w:rsidRDefault="000E3A6B" w:rsidP="000E3A6B">
      <w:pPr>
        <w:pStyle w:val="Brdtextmedindrag"/>
      </w:pPr>
    </w:p>
    <w:p w14:paraId="4935F5E7" w14:textId="77777777" w:rsidR="000E3A6B" w:rsidRDefault="000E3A6B" w:rsidP="000E3A6B">
      <w:pPr>
        <w:pStyle w:val="Brdtext"/>
      </w:pPr>
      <w:r>
        <w:rPr>
          <w:b/>
        </w:rPr>
        <w:t>13</w:t>
      </w:r>
      <w:r w:rsidRPr="00640C08">
        <w:rPr>
          <w:b/>
        </w:rPr>
        <w:t> §</w:t>
      </w:r>
      <w:r w:rsidRPr="00640C08">
        <w:t>    </w:t>
      </w:r>
      <w:r>
        <w:t>Det ska finnas ett skriftligt avtal eller annan skriftlig överens–kommelse om personuppgiftsbiträdets behandling av personuppgifter för Säkerhetspolisens räkning.</w:t>
      </w:r>
    </w:p>
    <w:p w14:paraId="36278A84" w14:textId="77777777" w:rsidR="000E3A6B" w:rsidRDefault="000E3A6B" w:rsidP="000E3A6B">
      <w:pPr>
        <w:pStyle w:val="Brdtextmedindrag"/>
      </w:pPr>
      <w:r>
        <w:t>Ett personuppgiftsbiträde får inte utan skriftligt tillstånd av Säkerhetspolisen anlita ett annat personuppgiftsbiträde.</w:t>
      </w:r>
    </w:p>
    <w:p w14:paraId="25F9BD80" w14:textId="77777777" w:rsidR="000E3A6B" w:rsidRDefault="000E3A6B" w:rsidP="000E3A6B">
      <w:pPr>
        <w:pStyle w:val="Brdtextmedindrag"/>
      </w:pPr>
    </w:p>
    <w:p w14:paraId="78E79F47" w14:textId="77777777" w:rsidR="000E3A6B" w:rsidRDefault="000E3A6B" w:rsidP="000E3A6B">
      <w:pPr>
        <w:pStyle w:val="Brdtext"/>
      </w:pPr>
      <w:r>
        <w:rPr>
          <w:b/>
        </w:rPr>
        <w:t>14</w:t>
      </w:r>
      <w:r w:rsidRPr="00640C08">
        <w:rPr>
          <w:b/>
        </w:rPr>
        <w:t> §</w:t>
      </w:r>
      <w:r w:rsidRPr="00640C08">
        <w:t>    </w:t>
      </w:r>
      <w:r>
        <w:t>Ett personuppgiftsbiträde och de som arbetar under biträdets ledning får behandla personuppgifter bara i enlighet med instruktioner från Säkerhetspolisen.</w:t>
      </w:r>
    </w:p>
    <w:p w14:paraId="68D66771" w14:textId="77777777" w:rsidR="000E3A6B" w:rsidRDefault="000E3A6B" w:rsidP="000E3A6B">
      <w:pPr>
        <w:pStyle w:val="Brdtextmedindrag"/>
      </w:pPr>
      <w:r>
        <w:t>Om ett personuppgiftsbiträde i strid med Säkerhetspolisens instruktioner fastställer ändamålen med och medlen för behandlingen, ska biträdet anses vara personuppgiftsansvarig för den be-handlingen.</w:t>
      </w:r>
    </w:p>
    <w:p w14:paraId="044B559D" w14:textId="77777777" w:rsidR="000E3A6B" w:rsidRDefault="000E3A6B" w:rsidP="000E3A6B">
      <w:pPr>
        <w:pStyle w:val="Brdtextmedindrag"/>
      </w:pPr>
    </w:p>
    <w:p w14:paraId="5920094D" w14:textId="77777777" w:rsidR="000E3A6B" w:rsidRDefault="000E3A6B" w:rsidP="000E3A6B">
      <w:pPr>
        <w:pStyle w:val="Brdtext"/>
      </w:pPr>
      <w:r>
        <w:rPr>
          <w:b/>
        </w:rPr>
        <w:t>15</w:t>
      </w:r>
      <w:r w:rsidRPr="00640C08">
        <w:rPr>
          <w:b/>
        </w:rPr>
        <w:t> §</w:t>
      </w:r>
      <w:r w:rsidRPr="00640C08">
        <w:t>    </w:t>
      </w:r>
      <w:r w:rsidRPr="008E3A4E">
        <w:t>Det som sägs om Säkerhetspolisens skyldig</w:t>
      </w:r>
      <w:r>
        <w:t>heter i 4, 5, 7 och 8 </w:t>
      </w:r>
      <w:r w:rsidRPr="008E3A4E">
        <w:t>§§ gäller även för personuppgiftsbiträden som Säkerhetspolisen anlitar.</w:t>
      </w:r>
    </w:p>
    <w:p w14:paraId="3D11C1B0" w14:textId="77777777" w:rsidR="000E3A6B" w:rsidRDefault="000E3A6B" w:rsidP="000E3A6B">
      <w:pPr>
        <w:pStyle w:val="Rubrik4utannumrering"/>
      </w:pPr>
      <w:r w:rsidRPr="008E3A4E">
        <w:t>Föreskrifter</w:t>
      </w:r>
    </w:p>
    <w:p w14:paraId="6D405A4C" w14:textId="77777777" w:rsidR="000E3A6B" w:rsidRDefault="000E3A6B" w:rsidP="000E3A6B">
      <w:pPr>
        <w:pStyle w:val="Brdtext"/>
      </w:pPr>
      <w:r>
        <w:rPr>
          <w:b/>
        </w:rPr>
        <w:t>16</w:t>
      </w:r>
      <w:r w:rsidRPr="00640C08">
        <w:rPr>
          <w:b/>
        </w:rPr>
        <w:t> §</w:t>
      </w:r>
      <w:r w:rsidRPr="00640C08">
        <w:t>    </w:t>
      </w:r>
      <w:r>
        <w:t>Regeringen eller den myndighet som regeringen bestämmer kan med stöd av 8 kap. 7 § regeringsformen meddela föreskrifter om</w:t>
      </w:r>
    </w:p>
    <w:p w14:paraId="58D4FBE3" w14:textId="77777777" w:rsidR="000E3A6B" w:rsidRDefault="000E3A6B" w:rsidP="000E3A6B">
      <w:pPr>
        <w:pStyle w:val="Brdtextmedindrag"/>
      </w:pPr>
      <w:r>
        <w:t>1. åtgärder som avses i 1–4, 6 och 7 §§,</w:t>
      </w:r>
    </w:p>
    <w:p w14:paraId="7DD00B0D" w14:textId="77777777" w:rsidR="000E3A6B" w:rsidRDefault="000E3A6B" w:rsidP="000E3A6B">
      <w:pPr>
        <w:pStyle w:val="Brdtextmedindrag"/>
      </w:pPr>
      <w:r>
        <w:t>2. tillgången till personuppgifter,</w:t>
      </w:r>
    </w:p>
    <w:p w14:paraId="3144FEE4" w14:textId="77777777" w:rsidR="000E3A6B" w:rsidRDefault="000E3A6B" w:rsidP="000E3A6B">
      <w:pPr>
        <w:pStyle w:val="Brdtextmedindrag"/>
      </w:pPr>
      <w:r>
        <w:t>3. skyldigheten att föra register över kategorier av behandling av personuppgifter,</w:t>
      </w:r>
    </w:p>
    <w:p w14:paraId="3EF32C66" w14:textId="77777777" w:rsidR="000E3A6B" w:rsidRDefault="000E3A6B" w:rsidP="000E3A6B">
      <w:pPr>
        <w:pStyle w:val="Brdtextmedindrag"/>
      </w:pPr>
      <w:r>
        <w:t>4. skyldigheten att införa interna rutiner för anmälan av överträdelser, och</w:t>
      </w:r>
    </w:p>
    <w:p w14:paraId="11FB080B" w14:textId="77777777" w:rsidR="000E3A6B" w:rsidRDefault="000E3A6B" w:rsidP="000E3A6B">
      <w:pPr>
        <w:pStyle w:val="Brdtextmedindrag"/>
      </w:pPr>
      <w:r>
        <w:t>5. innehållet i avtal och överenskommelser enligt 13 §.</w:t>
      </w:r>
    </w:p>
    <w:p w14:paraId="6670504E" w14:textId="77777777" w:rsidR="000E3A6B" w:rsidRDefault="000E3A6B" w:rsidP="000E3A6B">
      <w:pPr>
        <w:pStyle w:val="Rubrik3utannumrering"/>
      </w:pPr>
      <w:r>
        <w:t>6 kap. Enskildas rättigheter</w:t>
      </w:r>
    </w:p>
    <w:p w14:paraId="7DC5B705" w14:textId="77777777" w:rsidR="000E3A6B" w:rsidRDefault="000E3A6B" w:rsidP="000E3A6B">
      <w:pPr>
        <w:pStyle w:val="Rubrik4utannumrering"/>
        <w:spacing w:before="0"/>
      </w:pPr>
      <w:r>
        <w:t>Rätten till information</w:t>
      </w:r>
    </w:p>
    <w:p w14:paraId="250B303B" w14:textId="77777777" w:rsidR="000E3A6B" w:rsidRDefault="000E3A6B" w:rsidP="000E3A6B">
      <w:pPr>
        <w:pStyle w:val="Rubrik5utannumrering"/>
        <w:spacing w:before="0"/>
      </w:pPr>
      <w:r>
        <w:t>Allmän information</w:t>
      </w:r>
    </w:p>
    <w:p w14:paraId="39461330" w14:textId="77777777" w:rsidR="000E3A6B" w:rsidRDefault="000E3A6B" w:rsidP="000E3A6B">
      <w:pPr>
        <w:pStyle w:val="Brdtext"/>
      </w:pPr>
      <w:r>
        <w:rPr>
          <w:b/>
        </w:rPr>
        <w:t>1</w:t>
      </w:r>
      <w:r w:rsidRPr="00640C08">
        <w:rPr>
          <w:b/>
        </w:rPr>
        <w:t> §</w:t>
      </w:r>
      <w:r w:rsidRPr="00640C08">
        <w:t>    </w:t>
      </w:r>
      <w:r>
        <w:t>Säkerhetspolisen ska göra följande allmänna information tillgänglig för registrerade.</w:t>
      </w:r>
    </w:p>
    <w:p w14:paraId="505AE46A" w14:textId="77777777" w:rsidR="000E3A6B" w:rsidRDefault="000E3A6B" w:rsidP="000E3A6B">
      <w:pPr>
        <w:pStyle w:val="Brdtextmedindrag"/>
      </w:pPr>
      <w:r>
        <w:t>1. Myndighetens identitet och kontaktuppgifter.</w:t>
      </w:r>
    </w:p>
    <w:p w14:paraId="49F99764" w14:textId="77777777" w:rsidR="000E3A6B" w:rsidRDefault="000E3A6B" w:rsidP="000E3A6B">
      <w:pPr>
        <w:pStyle w:val="Brdtextmedindrag"/>
      </w:pPr>
      <w:r>
        <w:t>2. Dataskyddsombudets kontaktuppgifter.</w:t>
      </w:r>
    </w:p>
    <w:p w14:paraId="0731ABDA" w14:textId="77777777" w:rsidR="000E3A6B" w:rsidRDefault="000E3A6B" w:rsidP="000E3A6B">
      <w:pPr>
        <w:pStyle w:val="Brdtextmedindrag"/>
      </w:pPr>
      <w:r>
        <w:t>3. Ändamålen med behandlingen.</w:t>
      </w:r>
    </w:p>
    <w:p w14:paraId="179A797A" w14:textId="77777777" w:rsidR="000E3A6B" w:rsidRDefault="000E3A6B" w:rsidP="000E3A6B">
      <w:pPr>
        <w:pStyle w:val="Brdtextmedindrag"/>
      </w:pPr>
      <w:r>
        <w:t>4. Rätten enligt 2 § att begära att få information om behandling av personuppgifter och att få del av dem.</w:t>
      </w:r>
    </w:p>
    <w:p w14:paraId="1C330867" w14:textId="77777777" w:rsidR="000E3A6B" w:rsidRDefault="000E3A6B" w:rsidP="000E3A6B">
      <w:pPr>
        <w:pStyle w:val="Brdtextmedindrag"/>
      </w:pPr>
      <w:r>
        <w:t>5. Rätten att begära rättelse, radering eller begränsning av behandlingen enligt 6 och 7 §§.</w:t>
      </w:r>
    </w:p>
    <w:p w14:paraId="6CD60B0B" w14:textId="77777777" w:rsidR="000E3A6B" w:rsidRDefault="000E3A6B" w:rsidP="000E3A6B">
      <w:pPr>
        <w:pStyle w:val="Rubrik5utannumrering"/>
      </w:pPr>
      <w:r w:rsidRPr="003B0DE3">
        <w:t>Personrelaterad information</w:t>
      </w:r>
    </w:p>
    <w:p w14:paraId="6A72849A" w14:textId="77777777" w:rsidR="000E3A6B" w:rsidRDefault="000E3A6B" w:rsidP="000E3A6B">
      <w:pPr>
        <w:pStyle w:val="Brdtext"/>
      </w:pPr>
      <w:r>
        <w:rPr>
          <w:b/>
        </w:rPr>
        <w:t>2</w:t>
      </w:r>
      <w:r w:rsidRPr="00640C08">
        <w:rPr>
          <w:b/>
        </w:rPr>
        <w:t> §</w:t>
      </w:r>
      <w:r w:rsidRPr="00640C08">
        <w:t>    </w:t>
      </w:r>
      <w:r>
        <w:t>Säkerhetspolisen ska till den som begär det utan onödigt dröjsmål lämna skriftligt besked om personuppgifter som rör honom eller henne behandlas. Behandlas sådana uppgifter ska sökanden få del av dem och få följande skriftliga information.</w:t>
      </w:r>
    </w:p>
    <w:p w14:paraId="4655FF75" w14:textId="77777777" w:rsidR="000E3A6B" w:rsidRDefault="000E3A6B" w:rsidP="000E3A6B">
      <w:pPr>
        <w:pStyle w:val="Brdtextmedindrag"/>
      </w:pPr>
      <w:r>
        <w:t>1. Vilka personuppgifter om sökanden som behandlas.</w:t>
      </w:r>
    </w:p>
    <w:p w14:paraId="6C35FA7A" w14:textId="77777777" w:rsidR="000E3A6B" w:rsidRDefault="000E3A6B" w:rsidP="000E3A6B">
      <w:pPr>
        <w:pStyle w:val="Brdtextmedindrag"/>
      </w:pPr>
      <w:r>
        <w:t>2. Varifrån personuppgifterna kommer.</w:t>
      </w:r>
    </w:p>
    <w:p w14:paraId="6DD70564" w14:textId="77777777" w:rsidR="000E3A6B" w:rsidRDefault="000E3A6B" w:rsidP="000E3A6B">
      <w:pPr>
        <w:pStyle w:val="Brdtextmedindrag"/>
      </w:pPr>
      <w:r>
        <w:t>3. Den rättsliga grunden för behandlingen.</w:t>
      </w:r>
    </w:p>
    <w:p w14:paraId="6CF6BCE5" w14:textId="77777777" w:rsidR="000E3A6B" w:rsidRDefault="000E3A6B" w:rsidP="000E3A6B">
      <w:pPr>
        <w:pStyle w:val="Brdtextmedindrag"/>
      </w:pPr>
      <w:r>
        <w:t>4. Ändamålen med behandlingen.</w:t>
      </w:r>
    </w:p>
    <w:p w14:paraId="50B988DD" w14:textId="77777777" w:rsidR="000E3A6B" w:rsidRDefault="000E3A6B" w:rsidP="000E3A6B">
      <w:pPr>
        <w:pStyle w:val="Brdtextmedindrag"/>
      </w:pPr>
      <w:r>
        <w:t>5. Mottagare eller kategorier av mottagare av personuppgifterna, även i tredjeland eller internationella organisationer.</w:t>
      </w:r>
    </w:p>
    <w:p w14:paraId="78C460DF" w14:textId="77777777" w:rsidR="000E3A6B" w:rsidRDefault="000E3A6B" w:rsidP="000E3A6B">
      <w:pPr>
        <w:pStyle w:val="Brdtextmedindrag"/>
      </w:pPr>
      <w:r>
        <w:t>6. Hur länge personuppgifterna får behandlas eller, om det inte är möjligt att ange, kriterierna för att fastställa det.</w:t>
      </w:r>
    </w:p>
    <w:p w14:paraId="20C53C01" w14:textId="77777777" w:rsidR="000E3A6B" w:rsidRDefault="000E3A6B" w:rsidP="000E3A6B">
      <w:pPr>
        <w:pStyle w:val="Brdtextmedindrag"/>
      </w:pPr>
      <w:r>
        <w:t>7. Rätten att begära rättelse, radering eller begränsning av behandlingen enligt 6 och 7 §§.</w:t>
      </w:r>
    </w:p>
    <w:p w14:paraId="499BC8E8" w14:textId="77777777" w:rsidR="000E3A6B" w:rsidRDefault="000E3A6B" w:rsidP="000E3A6B">
      <w:pPr>
        <w:pStyle w:val="Brdtextmedindrag"/>
      </w:pPr>
      <w:r>
        <w:t>Utlämnande enligt första stycket behöver inte omfatta personuppgifter som sökanden har tagit del av, om inte han eller hon begär det. Det ska dock framgå av informationen att personuppgifterna i fråga behandlas.</w:t>
      </w:r>
    </w:p>
    <w:p w14:paraId="78773E40" w14:textId="77777777" w:rsidR="000E3A6B" w:rsidRDefault="000E3A6B" w:rsidP="000E3A6B">
      <w:pPr>
        <w:pStyle w:val="Rubrik4utannumrering"/>
      </w:pPr>
      <w:r>
        <w:t>Begränsning av rätten till information</w:t>
      </w:r>
    </w:p>
    <w:p w14:paraId="119C1284" w14:textId="77777777" w:rsidR="000E3A6B" w:rsidRDefault="000E3A6B" w:rsidP="000E3A6B">
      <w:pPr>
        <w:pStyle w:val="Brdtext"/>
      </w:pPr>
      <w:r>
        <w:rPr>
          <w:b/>
        </w:rPr>
        <w:t>3</w:t>
      </w:r>
      <w:r w:rsidRPr="00640C08">
        <w:rPr>
          <w:b/>
        </w:rPr>
        <w:t> §</w:t>
      </w:r>
      <w:r w:rsidRPr="00640C08">
        <w:t>    </w:t>
      </w:r>
      <w:r>
        <w:t>Informationsskyldigheten i 2 § gäller inte i den utsträckning det är särskilt föreskrivet i lag eller annan författning eller annars framgår av beslut som har meddelats med stöd av författning att uppgifter inte får lämnas ut till den registrerade.</w:t>
      </w:r>
    </w:p>
    <w:p w14:paraId="2B7F0FC5" w14:textId="77777777" w:rsidR="000E3A6B" w:rsidRDefault="000E3A6B" w:rsidP="000E3A6B">
      <w:pPr>
        <w:pStyle w:val="Brdtextmedindrag"/>
      </w:pPr>
      <w:r>
        <w:t>Om förutsättningarna i första stycket är uppfyllda, är Säkerhetspolisen inte skyldig att lämna ut skälen för beslut enligt första stycket eller beslut i fråga om rättelse, radering eller begränsning av behandlingen enligt 6 eller 7 §.</w:t>
      </w:r>
    </w:p>
    <w:p w14:paraId="448CCCC9" w14:textId="77777777" w:rsidR="000E3A6B" w:rsidRDefault="000E3A6B" w:rsidP="000E3A6B">
      <w:pPr>
        <w:pStyle w:val="Brdtextmedindrag"/>
      </w:pPr>
    </w:p>
    <w:p w14:paraId="68991B26" w14:textId="77777777" w:rsidR="000E3A6B" w:rsidRDefault="000E3A6B" w:rsidP="000E3A6B">
      <w:pPr>
        <w:pStyle w:val="Brdtext"/>
      </w:pPr>
      <w:r>
        <w:rPr>
          <w:b/>
        </w:rPr>
        <w:t>4</w:t>
      </w:r>
      <w:r w:rsidRPr="00640C08">
        <w:rPr>
          <w:b/>
        </w:rPr>
        <w:t> §</w:t>
      </w:r>
      <w:r w:rsidRPr="00640C08">
        <w:t>    </w:t>
      </w:r>
      <w:r>
        <w:t>Informationsskyldigheten i 2 § gäller inte personuppgifter i löpande text som inte fått sin slutliga utformning när begäran gjordes eller som utgör minnesanteckning eller liknande.</w:t>
      </w:r>
    </w:p>
    <w:p w14:paraId="54B382BB" w14:textId="77777777" w:rsidR="000E3A6B" w:rsidRDefault="000E3A6B" w:rsidP="000E3A6B">
      <w:pPr>
        <w:pStyle w:val="Brdtextmedindrag"/>
      </w:pPr>
      <w:r>
        <w:t>Informationsskyldigheten gäller dock om uppgifterna har lämnats ut till tredje man, behandlas enbart för vetenskapliga, statistiska eller historiska ändamål eller arkivändamål av allmänt intresse eller, när det gäller löpande text som inte fått sin slutliga utformning, om uppgifterna har behandlats längre än ett år.</w:t>
      </w:r>
    </w:p>
    <w:p w14:paraId="05AB186E" w14:textId="77777777" w:rsidR="000E3A6B" w:rsidRDefault="000E3A6B" w:rsidP="000E3A6B">
      <w:pPr>
        <w:pStyle w:val="Brdtextmedindrag"/>
      </w:pPr>
    </w:p>
    <w:p w14:paraId="0FD4D4EF" w14:textId="77777777" w:rsidR="000E3A6B" w:rsidRDefault="000E3A6B" w:rsidP="000E3A6B">
      <w:pPr>
        <w:pStyle w:val="Brdtext"/>
      </w:pPr>
      <w:r>
        <w:rPr>
          <w:b/>
        </w:rPr>
        <w:t>5</w:t>
      </w:r>
      <w:r w:rsidRPr="00640C08">
        <w:rPr>
          <w:b/>
        </w:rPr>
        <w:t> §</w:t>
      </w:r>
      <w:r w:rsidRPr="00640C08">
        <w:t>    </w:t>
      </w:r>
      <w:r>
        <w:t>Om en begäran enligt 2 § är orimlig eller uppenbart ogrundad får Säkerhetspolisen avslå den.</w:t>
      </w:r>
    </w:p>
    <w:p w14:paraId="72F9854D" w14:textId="77777777" w:rsidR="000E3A6B" w:rsidRDefault="000E3A6B" w:rsidP="000E3A6B">
      <w:pPr>
        <w:pStyle w:val="Brdtextmedindrag"/>
      </w:pPr>
      <w:r>
        <w:t>Av 9 § andra stycket framgår att Säkerhetspolisen i vissa fall får ta ut avgift i stället för att avslå begäran.</w:t>
      </w:r>
    </w:p>
    <w:p w14:paraId="697BC8D1" w14:textId="77777777" w:rsidR="000E3A6B" w:rsidRDefault="000E3A6B" w:rsidP="000E3A6B">
      <w:pPr>
        <w:pStyle w:val="Rubrik4utannumrering"/>
      </w:pPr>
      <w:r>
        <w:t>Rätten till rättelse, radering och begränsning av behandlingen</w:t>
      </w:r>
    </w:p>
    <w:p w14:paraId="4CD3DEDB" w14:textId="77777777" w:rsidR="000E3A6B" w:rsidRDefault="000E3A6B" w:rsidP="000E3A6B">
      <w:pPr>
        <w:pStyle w:val="Brdtext"/>
      </w:pPr>
      <w:r>
        <w:rPr>
          <w:b/>
        </w:rPr>
        <w:t>6</w:t>
      </w:r>
      <w:r w:rsidRPr="00640C08">
        <w:rPr>
          <w:b/>
        </w:rPr>
        <w:t> §</w:t>
      </w:r>
      <w:r w:rsidRPr="00640C08">
        <w:t>    </w:t>
      </w:r>
      <w:r>
        <w:t>Säkerhetspolisen ska på begäran av den registrerade utan onödigt dröjsmål rätta eller komplettera personuppgifter som rör honom eller henne om de är felaktiga eller ofullständiga med hänsyn till ändamålet med behandlingen.</w:t>
      </w:r>
    </w:p>
    <w:p w14:paraId="771944BB" w14:textId="77777777" w:rsidR="000E3A6B" w:rsidRDefault="000E3A6B" w:rsidP="000E3A6B">
      <w:pPr>
        <w:pStyle w:val="Brdtextmedindrag"/>
      </w:pPr>
      <w:r>
        <w:t>Om Säkerhetspolisen inte kan fastställa att personuppgifterna är korrekta ska behandlingen av uppgifterna i stället utan onödigt dröjsmål begränsas.</w:t>
      </w:r>
    </w:p>
    <w:p w14:paraId="1F6EBD96" w14:textId="77777777" w:rsidR="000E3A6B" w:rsidRDefault="000E3A6B" w:rsidP="000E3A6B">
      <w:pPr>
        <w:pStyle w:val="Brdtextmedindrag"/>
      </w:pPr>
    </w:p>
    <w:p w14:paraId="766BDC82" w14:textId="77777777" w:rsidR="000E3A6B" w:rsidRDefault="000E3A6B" w:rsidP="000E3A6B">
      <w:pPr>
        <w:pStyle w:val="Brdtext"/>
      </w:pPr>
      <w:r>
        <w:rPr>
          <w:b/>
        </w:rPr>
        <w:t>7</w:t>
      </w:r>
      <w:r w:rsidRPr="00640C08">
        <w:rPr>
          <w:b/>
        </w:rPr>
        <w:t> §</w:t>
      </w:r>
      <w:r w:rsidRPr="00640C08">
        <w:t>    </w:t>
      </w:r>
      <w:r>
        <w:t>Säkerhetspolisen ska på begäran av den registrerade utan onödigt dröjsmål radera personuppgifter som rör honom eller henne om de behandlas i strid med 2 kap. 1–6, 8–10 eller 12 § eller 4 kap. 1 § första stycket, 2–4 eller 7–11 §. Detsamma gäller om radering krävs för att Säkerhetspolisen ska utföra en rättslig förpliktelse.</w:t>
      </w:r>
    </w:p>
    <w:p w14:paraId="22F77033" w14:textId="77777777" w:rsidR="000E3A6B" w:rsidRDefault="000E3A6B" w:rsidP="000E3A6B">
      <w:pPr>
        <w:pStyle w:val="Brdtextmedindrag"/>
      </w:pPr>
      <w:r>
        <w:t>Om förutsättningarna i första stycket för att radera personuppgifter är uppfyllda men de behöver finnas kvar som bevisning, ska Säkerhetspolisen på begäran av den registrerade i stället utan onödigt dröjsmål begränsa behandlingen av uppgifterna.</w:t>
      </w:r>
    </w:p>
    <w:p w14:paraId="09980981" w14:textId="77777777" w:rsidR="000E3A6B" w:rsidRDefault="000E3A6B" w:rsidP="000E3A6B">
      <w:pPr>
        <w:pStyle w:val="Brdtextmedindrag"/>
      </w:pPr>
    </w:p>
    <w:p w14:paraId="28B15D73" w14:textId="77777777" w:rsidR="000E3A6B" w:rsidRDefault="000E3A6B" w:rsidP="000E3A6B">
      <w:pPr>
        <w:pStyle w:val="Brdtext"/>
      </w:pPr>
      <w:r>
        <w:rPr>
          <w:b/>
        </w:rPr>
        <w:t>8</w:t>
      </w:r>
      <w:r w:rsidRPr="00640C08">
        <w:rPr>
          <w:b/>
        </w:rPr>
        <w:t> §</w:t>
      </w:r>
      <w:r w:rsidRPr="00640C08">
        <w:t>    </w:t>
      </w:r>
      <w:r w:rsidRPr="006D35B6">
        <w:t>Säkerhetspolisen avgör vilk</w:t>
      </w:r>
      <w:r>
        <w:t>en åtgärd som ska vidtas med an</w:t>
      </w:r>
      <w:r w:rsidRPr="006D35B6">
        <w:t>ledning av en begäran om rättelse, raderin</w:t>
      </w:r>
      <w:r>
        <w:t>g eller begränsning av be</w:t>
      </w:r>
      <w:r w:rsidRPr="006D35B6">
        <w:t>handlingen.</w:t>
      </w:r>
    </w:p>
    <w:p w14:paraId="375AD879" w14:textId="77777777" w:rsidR="000E3A6B" w:rsidRDefault="000E3A6B" w:rsidP="000E3A6B">
      <w:pPr>
        <w:pStyle w:val="Rubrik4utannumrering"/>
      </w:pPr>
      <w:r w:rsidRPr="006D35B6">
        <w:t>Avgiftsfri information</w:t>
      </w:r>
    </w:p>
    <w:p w14:paraId="332F6FAD" w14:textId="77777777" w:rsidR="000E3A6B" w:rsidRDefault="000E3A6B" w:rsidP="000E3A6B">
      <w:pPr>
        <w:pStyle w:val="Brdtext"/>
      </w:pPr>
      <w:r>
        <w:rPr>
          <w:b/>
        </w:rPr>
        <w:t>9</w:t>
      </w:r>
      <w:r w:rsidRPr="00640C08">
        <w:rPr>
          <w:b/>
        </w:rPr>
        <w:t> §</w:t>
      </w:r>
      <w:r w:rsidRPr="00640C08">
        <w:t>    </w:t>
      </w:r>
      <w:r>
        <w:t>Information enligt 1 § ska lämnas utan avgift. Information och uppgifter enligt 2 § ska lämnas utan avgift en gång per år.</w:t>
      </w:r>
    </w:p>
    <w:p w14:paraId="3DDC11E5" w14:textId="77777777" w:rsidR="000E3A6B" w:rsidRDefault="000E3A6B" w:rsidP="000E3A6B">
      <w:pPr>
        <w:pStyle w:val="Brdtextmedindrag"/>
      </w:pPr>
      <w:r>
        <w:t>Om någon begär information och uppgifter enligt 2 § oftare än en gång per år, får Säkerhetspolisen ta ut en rimlig avgift eller avslå begäran enligt 5 § första stycket.</w:t>
      </w:r>
    </w:p>
    <w:p w14:paraId="3EA7540F" w14:textId="77777777" w:rsidR="000E3A6B" w:rsidRDefault="000E3A6B" w:rsidP="000E3A6B">
      <w:pPr>
        <w:pStyle w:val="Rubrik4utannumrering"/>
      </w:pPr>
      <w:r w:rsidRPr="006D35B6">
        <w:t>Föreskrifter</w:t>
      </w:r>
    </w:p>
    <w:p w14:paraId="3450A36F" w14:textId="77777777" w:rsidR="000E3A6B" w:rsidRDefault="000E3A6B" w:rsidP="000E3A6B">
      <w:pPr>
        <w:pStyle w:val="Brdtext"/>
      </w:pPr>
      <w:r>
        <w:rPr>
          <w:b/>
        </w:rPr>
        <w:t>10</w:t>
      </w:r>
      <w:r w:rsidRPr="00640C08">
        <w:rPr>
          <w:b/>
        </w:rPr>
        <w:t> §</w:t>
      </w:r>
      <w:r w:rsidRPr="00640C08">
        <w:t>    </w:t>
      </w:r>
      <w:r>
        <w:t>Regeringen eller den myndighet som regeringen bestämmer kan med stöd av 8 kap. 7 § regeringsformen meddela föreskrifter om</w:t>
      </w:r>
    </w:p>
    <w:p w14:paraId="149AA6F4" w14:textId="77777777" w:rsidR="000E3A6B" w:rsidRDefault="000E3A6B" w:rsidP="000E3A6B">
      <w:pPr>
        <w:pStyle w:val="Brdtextmedindrag"/>
      </w:pPr>
      <w:r>
        <w:t>1. information enligt 1 och 2 §§,</w:t>
      </w:r>
    </w:p>
    <w:p w14:paraId="0C039903" w14:textId="77777777" w:rsidR="000E3A6B" w:rsidRDefault="000E3A6B" w:rsidP="000E3A6B">
      <w:pPr>
        <w:pStyle w:val="Brdtextmedindrag"/>
      </w:pPr>
      <w:r>
        <w:t>2. avgift för information som avses i 2 §, och</w:t>
      </w:r>
    </w:p>
    <w:p w14:paraId="0111CEAD" w14:textId="77777777" w:rsidR="000E3A6B" w:rsidRDefault="000E3A6B" w:rsidP="000E3A6B">
      <w:pPr>
        <w:pStyle w:val="Brdtextmedindrag"/>
      </w:pPr>
      <w:r>
        <w:t>3. kraven på en begäran enligt 2, 6 eller 7 §.</w:t>
      </w:r>
    </w:p>
    <w:p w14:paraId="23327A5F" w14:textId="77777777" w:rsidR="000E3A6B" w:rsidRDefault="000E3A6B" w:rsidP="000E3A6B">
      <w:pPr>
        <w:pStyle w:val="Rubrik3utannumrering"/>
      </w:pPr>
      <w:r>
        <w:t>7 kap. Tillsyn</w:t>
      </w:r>
    </w:p>
    <w:p w14:paraId="628D58D7" w14:textId="77777777" w:rsidR="000E3A6B" w:rsidRDefault="000E3A6B" w:rsidP="000E3A6B">
      <w:pPr>
        <w:pStyle w:val="Rubrik4utannumrering"/>
        <w:spacing w:before="0"/>
      </w:pPr>
      <w:r>
        <w:t>Tillsyn över personuppgiftsbehandlingen</w:t>
      </w:r>
    </w:p>
    <w:p w14:paraId="63961CA3" w14:textId="77777777" w:rsidR="000E3A6B" w:rsidRDefault="000E3A6B" w:rsidP="000E3A6B">
      <w:pPr>
        <w:pStyle w:val="Brdtext"/>
      </w:pPr>
      <w:r>
        <w:rPr>
          <w:b/>
        </w:rPr>
        <w:t>1</w:t>
      </w:r>
      <w:r w:rsidRPr="00640C08">
        <w:rPr>
          <w:b/>
        </w:rPr>
        <w:t> §</w:t>
      </w:r>
      <w:r w:rsidRPr="00640C08">
        <w:t>    </w:t>
      </w:r>
      <w:r>
        <w:t>Tillsynsmyndigheten ska</w:t>
      </w:r>
    </w:p>
    <w:p w14:paraId="10D58A5C" w14:textId="77777777" w:rsidR="000E3A6B" w:rsidRDefault="000E3A6B" w:rsidP="000E3A6B">
      <w:pPr>
        <w:pStyle w:val="Brdtextmedindrag"/>
      </w:pPr>
      <w:r>
        <w:t>1. utöva allmän tillsyn över personuppgiftsbehandling, och</w:t>
      </w:r>
    </w:p>
    <w:p w14:paraId="6B29A989" w14:textId="77777777" w:rsidR="000E3A6B" w:rsidRDefault="000E3A6B" w:rsidP="000E3A6B">
      <w:pPr>
        <w:pStyle w:val="Brdtextmedindrag"/>
      </w:pPr>
      <w:r>
        <w:t>2. ge råd och stöd till Säkerhetspolisen och personuppgiftsbiträden om deras skyldigheter enligt lag eller annan författning vid förhandssamråd eller när det i övrigt är påkallat.</w:t>
      </w:r>
    </w:p>
    <w:p w14:paraId="3859DCDD" w14:textId="77777777" w:rsidR="000E3A6B" w:rsidRDefault="000E3A6B" w:rsidP="000E3A6B">
      <w:pPr>
        <w:pStyle w:val="Brdtextmedindrag"/>
      </w:pPr>
    </w:p>
    <w:p w14:paraId="6A7AD9EF" w14:textId="77777777" w:rsidR="000E3A6B" w:rsidRDefault="000E3A6B" w:rsidP="000E3A6B">
      <w:pPr>
        <w:pStyle w:val="Brdtext"/>
      </w:pPr>
      <w:r>
        <w:rPr>
          <w:b/>
        </w:rPr>
        <w:t>2</w:t>
      </w:r>
      <w:r w:rsidRPr="00640C08">
        <w:rPr>
          <w:b/>
        </w:rPr>
        <w:t> §</w:t>
      </w:r>
      <w:r w:rsidRPr="00640C08">
        <w:t>    </w:t>
      </w:r>
      <w:r>
        <w:t>Bestämmelser om tillsyn över Säkerhetspolisens behandling av personuppgifter finns även i lagen (2007:980) om tillsyn över viss brottsbekämpande verksamhet.</w:t>
      </w:r>
    </w:p>
    <w:p w14:paraId="060782E4" w14:textId="77777777" w:rsidR="000E3A6B" w:rsidRDefault="000E3A6B" w:rsidP="000E3A6B">
      <w:pPr>
        <w:pStyle w:val="Rubrik4utannumrering"/>
      </w:pPr>
      <w:r>
        <w:t>Befogenheter</w:t>
      </w:r>
    </w:p>
    <w:p w14:paraId="693508DE" w14:textId="77777777" w:rsidR="000E3A6B" w:rsidRDefault="000E3A6B" w:rsidP="000E3A6B">
      <w:pPr>
        <w:pStyle w:val="Rubrik5utannumrering"/>
        <w:spacing w:before="0"/>
      </w:pPr>
      <w:r>
        <w:t>Undersökningsbefogenheter</w:t>
      </w:r>
    </w:p>
    <w:p w14:paraId="32A214A6" w14:textId="77777777" w:rsidR="000E3A6B" w:rsidRDefault="000E3A6B" w:rsidP="000E3A6B">
      <w:pPr>
        <w:pStyle w:val="Brdtext"/>
      </w:pPr>
      <w:r>
        <w:rPr>
          <w:b/>
        </w:rPr>
        <w:t>3</w:t>
      </w:r>
      <w:r w:rsidRPr="00640C08">
        <w:rPr>
          <w:b/>
        </w:rPr>
        <w:t> §</w:t>
      </w:r>
      <w:r w:rsidRPr="00640C08">
        <w:t>    </w:t>
      </w:r>
      <w:r>
        <w:t>Tillsynsmyndigheten har rätt att av Säkerhetspolisen eller ett personuppgiftsbiträde på begäran få</w:t>
      </w:r>
    </w:p>
    <w:p w14:paraId="0EFF02A5" w14:textId="77777777" w:rsidR="000E3A6B" w:rsidRDefault="000E3A6B" w:rsidP="000E3A6B">
      <w:pPr>
        <w:pStyle w:val="Brdtextmedindrag"/>
      </w:pPr>
      <w:r>
        <w:t>1. tillgång till alla personuppgifter som behandlas,</w:t>
      </w:r>
    </w:p>
    <w:p w14:paraId="68151B5A" w14:textId="77777777" w:rsidR="000E3A6B" w:rsidRDefault="000E3A6B" w:rsidP="000E3A6B">
      <w:pPr>
        <w:pStyle w:val="Brdtextmedindrag"/>
      </w:pPr>
      <w:r>
        <w:t>2. upplysningar om och dokumentation av behandlingen av personuppgifter och säkerhets- och skyddsåtgärder,</w:t>
      </w:r>
    </w:p>
    <w:p w14:paraId="0CC73A5E" w14:textId="77777777" w:rsidR="000E3A6B" w:rsidRDefault="000E3A6B" w:rsidP="000E3A6B">
      <w:pPr>
        <w:pStyle w:val="Brdtextmedindrag"/>
      </w:pPr>
      <w:r>
        <w:t>3. tillträde till lokaler som Säkerhetspolisen eller ett personuppgiftsbiträde disponerar och tillgång till utrustning och andra medel för behandling av personuppgifter, och</w:t>
      </w:r>
    </w:p>
    <w:p w14:paraId="5216E67D" w14:textId="77777777" w:rsidR="000E3A6B" w:rsidRDefault="000E3A6B" w:rsidP="000E3A6B">
      <w:pPr>
        <w:pStyle w:val="Brdtextmedindrag"/>
      </w:pPr>
      <w:r>
        <w:t>4. det biträde och annan information som behövs för tillsynen.</w:t>
      </w:r>
    </w:p>
    <w:p w14:paraId="5395280B" w14:textId="77777777" w:rsidR="000E3A6B" w:rsidRDefault="000E3A6B" w:rsidP="000E3A6B">
      <w:pPr>
        <w:pStyle w:val="Rubrik5utannumrering"/>
      </w:pPr>
      <w:r w:rsidRPr="004170E2">
        <w:t>Förebyggande befogenheter</w:t>
      </w:r>
    </w:p>
    <w:p w14:paraId="1C2E17A6" w14:textId="77777777" w:rsidR="000E3A6B" w:rsidRDefault="000E3A6B" w:rsidP="000E3A6B">
      <w:pPr>
        <w:pStyle w:val="Brdtext"/>
      </w:pPr>
      <w:r>
        <w:rPr>
          <w:b/>
        </w:rPr>
        <w:t>4</w:t>
      </w:r>
      <w:r w:rsidRPr="00640C08">
        <w:rPr>
          <w:b/>
        </w:rPr>
        <w:t> §</w:t>
      </w:r>
      <w:r w:rsidRPr="00640C08">
        <w:t>    </w:t>
      </w:r>
      <w:r>
        <w:t>Om tillsynsmyndigheten bedömer att det finns risk för att personuppgifter kan komma att behandlas i strid med lag eller annan författning, ska myndigheten genom råd, rekommendationer eller påpekanden försöka förmå Säkerhetspolisen eller personuppgiftsbiträdet att vidta åtgärder för att minska den risken.</w:t>
      </w:r>
    </w:p>
    <w:p w14:paraId="2F4DF321" w14:textId="77777777" w:rsidR="000E3A6B" w:rsidRDefault="000E3A6B" w:rsidP="000E3A6B">
      <w:pPr>
        <w:pStyle w:val="Brdtextmedindrag"/>
      </w:pPr>
      <w:r>
        <w:t>Tillsynsmyndigheten får utfärda en skriftlig varning för att planerad behandling av personuppgifter riskerar att stå i strid med lag eller annan författning. Detsamma gäller om pågående behandling riskerar att stå i strid med lag eller annan författning.</w:t>
      </w:r>
    </w:p>
    <w:p w14:paraId="5C74F8D3" w14:textId="77777777" w:rsidR="000E3A6B" w:rsidRPr="004170E2" w:rsidRDefault="000E3A6B" w:rsidP="000E3A6B">
      <w:pPr>
        <w:pStyle w:val="Rubrik5utannumrering"/>
      </w:pPr>
      <w:r w:rsidRPr="004170E2">
        <w:t>Korrigerande befogenheter</w:t>
      </w:r>
    </w:p>
    <w:p w14:paraId="0E7AAD91" w14:textId="77777777" w:rsidR="000E3A6B" w:rsidRDefault="000E3A6B" w:rsidP="000E3A6B">
      <w:pPr>
        <w:pStyle w:val="Brdtext"/>
      </w:pPr>
      <w:r>
        <w:rPr>
          <w:b/>
        </w:rPr>
        <w:t>5</w:t>
      </w:r>
      <w:r w:rsidRPr="00640C08">
        <w:rPr>
          <w:b/>
        </w:rPr>
        <w:t> §</w:t>
      </w:r>
      <w:r w:rsidRPr="00640C08">
        <w:t>    </w:t>
      </w:r>
      <w:r>
        <w:t>Om tillsynsmyndigheten konstaterar att personuppgifter behandlas i strid med lag eller annan författning, eller att Säkerhetspolisen eller ett personuppgiftsbiträde annars inte fullgör sina skyldigheter, får tillsynsmyndigheten</w:t>
      </w:r>
    </w:p>
    <w:p w14:paraId="13615145" w14:textId="77777777" w:rsidR="000E3A6B" w:rsidRDefault="000E3A6B" w:rsidP="000E3A6B">
      <w:pPr>
        <w:pStyle w:val="Brdtextmedindrag"/>
      </w:pPr>
      <w:r>
        <w:t>1. genom sådana åtgärder som anges i 4 § första stycket försöka förmå Säkerhetspolisen eller personuppgiftsbiträdet att vidta åtgärder för att behandlingen ska bli författningsenlig eller att uppfylla andra skyldigheter,</w:t>
      </w:r>
    </w:p>
    <w:p w14:paraId="17778362" w14:textId="77777777" w:rsidR="000E3A6B" w:rsidRDefault="000E3A6B" w:rsidP="000E3A6B">
      <w:pPr>
        <w:pStyle w:val="Brdtextmedindrag"/>
      </w:pPr>
      <w:r>
        <w:t>2. förelägga Säkerhetspolisen eller personuppgiftsbiträdet att vidta åtgärder för att behandlingen ska bli författningsenlig eller att fullgöra andra skyldigheter, eller</w:t>
      </w:r>
    </w:p>
    <w:p w14:paraId="5EF80CBC" w14:textId="77777777" w:rsidR="000E3A6B" w:rsidRDefault="000E3A6B" w:rsidP="000E3A6B">
      <w:pPr>
        <w:pStyle w:val="Brdtextmedindrag"/>
      </w:pPr>
      <w:r>
        <w:t>3. förbjuda fortsatt behandling om bristen är allvarlig.</w:t>
      </w:r>
    </w:p>
    <w:p w14:paraId="6D0D62BC" w14:textId="77777777" w:rsidR="000E3A6B" w:rsidRDefault="000E3A6B" w:rsidP="000E3A6B">
      <w:pPr>
        <w:pStyle w:val="Brdtextmedindrag"/>
      </w:pPr>
      <w:r>
        <w:t>Om ett föreläggande utfärdas ska det av föreläggandet framgå när åtgärderna senast ska vara genomförda och, om det är lämpligt, vilka åtgärder som ska vidtas.</w:t>
      </w:r>
    </w:p>
    <w:p w14:paraId="3591A95A" w14:textId="77777777" w:rsidR="000E3A6B" w:rsidRDefault="000E3A6B" w:rsidP="000E3A6B">
      <w:pPr>
        <w:pStyle w:val="Rubrik4utannumrering"/>
      </w:pPr>
      <w:r w:rsidRPr="004170E2">
        <w:t>Kommunikation</w:t>
      </w:r>
    </w:p>
    <w:p w14:paraId="301AC0A1" w14:textId="77777777" w:rsidR="000E3A6B" w:rsidRDefault="000E3A6B" w:rsidP="000E3A6B">
      <w:pPr>
        <w:pStyle w:val="Brdtext"/>
      </w:pPr>
      <w:r>
        <w:rPr>
          <w:b/>
        </w:rPr>
        <w:t>6</w:t>
      </w:r>
      <w:r w:rsidRPr="00640C08">
        <w:rPr>
          <w:b/>
        </w:rPr>
        <w:t> §</w:t>
      </w:r>
      <w:r w:rsidRPr="00640C08">
        <w:t>    </w:t>
      </w:r>
      <w:r w:rsidRPr="004170E2">
        <w:t>Innan tillsynsmyndigheten fattar ett beslut enligt 5 § första stycket 2 eller 3, ska den som beslutet gäller ges tillfälle att inom en bestämd tid yttra sig över allt material av betydelse för beslutet, om det inte är uppenbart obehövligt.</w:t>
      </w:r>
    </w:p>
    <w:p w14:paraId="0D5CBFA7" w14:textId="77777777" w:rsidR="000E3A6B" w:rsidRDefault="000E3A6B" w:rsidP="000E3A6B">
      <w:pPr>
        <w:pStyle w:val="Rubrik3utannumrering"/>
      </w:pPr>
      <w:r>
        <w:t xml:space="preserve">8 kap. </w:t>
      </w:r>
      <w:r w:rsidRPr="007C4278">
        <w:t>Skadestånd och rättsmedel</w:t>
      </w:r>
    </w:p>
    <w:p w14:paraId="3A311102" w14:textId="77777777" w:rsidR="000E3A6B" w:rsidRDefault="000E3A6B" w:rsidP="000E3A6B">
      <w:pPr>
        <w:pStyle w:val="Rubrik4utannumrering"/>
        <w:spacing w:before="0"/>
      </w:pPr>
      <w:r w:rsidRPr="00590BC4">
        <w:t>Skadestånd</w:t>
      </w:r>
    </w:p>
    <w:p w14:paraId="07663B11" w14:textId="77777777" w:rsidR="000E3A6B" w:rsidRDefault="000E3A6B" w:rsidP="000E3A6B">
      <w:pPr>
        <w:pStyle w:val="Brdtext"/>
      </w:pPr>
      <w:r>
        <w:rPr>
          <w:b/>
        </w:rPr>
        <w:t>1</w:t>
      </w:r>
      <w:r w:rsidRPr="00640C08">
        <w:rPr>
          <w:b/>
        </w:rPr>
        <w:t> §</w:t>
      </w:r>
      <w:r w:rsidRPr="00640C08">
        <w:t>    </w:t>
      </w:r>
      <w:r w:rsidRPr="00590BC4">
        <w:t>Den personuppgiftsansvarige ska ersätta den registrerade för den skada och kränkning av den</w:t>
      </w:r>
      <w:r>
        <w:t xml:space="preserve"> personliga integriteten som be</w:t>
      </w:r>
      <w:r w:rsidRPr="00590BC4">
        <w:t>handling av personuppgifter i strid med denna lag, eller föreskrifter som har meddelats i anslutning till den, har orsakat.</w:t>
      </w:r>
    </w:p>
    <w:p w14:paraId="77F4BDA2" w14:textId="77777777" w:rsidR="000E3A6B" w:rsidRDefault="000E3A6B" w:rsidP="000E3A6B">
      <w:pPr>
        <w:pStyle w:val="Rubrik4utannumrering"/>
      </w:pPr>
      <w:r w:rsidRPr="00590BC4">
        <w:t>Överklagande</w:t>
      </w:r>
    </w:p>
    <w:p w14:paraId="031BF47B" w14:textId="77777777" w:rsidR="000E3A6B" w:rsidRPr="00590BC4" w:rsidRDefault="000E3A6B" w:rsidP="000E3A6B">
      <w:pPr>
        <w:pStyle w:val="Rubrik5utannumrering"/>
        <w:spacing w:before="0"/>
      </w:pPr>
      <w:r w:rsidRPr="00590BC4">
        <w:t>Överklagande av Säkerhetspolisens beslut</w:t>
      </w:r>
    </w:p>
    <w:p w14:paraId="627EB347" w14:textId="77777777" w:rsidR="000E3A6B" w:rsidRDefault="000E3A6B" w:rsidP="000E3A6B">
      <w:pPr>
        <w:pStyle w:val="Brdtext"/>
      </w:pPr>
      <w:r>
        <w:rPr>
          <w:b/>
        </w:rPr>
        <w:t>2</w:t>
      </w:r>
      <w:r w:rsidRPr="00640C08">
        <w:rPr>
          <w:b/>
        </w:rPr>
        <w:t> §</w:t>
      </w:r>
      <w:r w:rsidRPr="00640C08">
        <w:t>    </w:t>
      </w:r>
      <w:r w:rsidRPr="00B264EC">
        <w:t>Beslut i fråga om rättelse elle</w:t>
      </w:r>
      <w:r>
        <w:t>r komplettering enligt 6 kap. 6 </w:t>
      </w:r>
      <w:r w:rsidRPr="00B264EC">
        <w:t>§ första stycket, radering enligt 6 k</w:t>
      </w:r>
      <w:r>
        <w:t>ap. 7 § första stycket eller be</w:t>
      </w:r>
      <w:r w:rsidRPr="00B264EC">
        <w:t>gränsning av behandlingen enligt 6 kap. 6</w:t>
      </w:r>
      <w:r>
        <w:t xml:space="preserve"> § andra stycket eller 6 kap. 7 </w:t>
      </w:r>
      <w:r w:rsidRPr="00B264EC">
        <w:t>§ andra stycket, som har meddelats av Säkerhetspolisen i egenskap av person</w:t>
      </w:r>
      <w:r>
        <w:t>–</w:t>
      </w:r>
      <w:r w:rsidRPr="00B264EC">
        <w:t>uppgiftsansvarig, får överklagas till allmän förvaltningsdomstol. Detsamma gäller beslut att inte lä</w:t>
      </w:r>
      <w:r>
        <w:t>mna information enligt 6 kap. 2 </w:t>
      </w:r>
      <w:r w:rsidRPr="00B264EC">
        <w:t>§ eller att ta ut avgift enligt 6 kap. 9 § andra stycket.</w:t>
      </w:r>
    </w:p>
    <w:p w14:paraId="31B08529" w14:textId="77777777" w:rsidR="000E3A6B" w:rsidRDefault="000E3A6B" w:rsidP="000E3A6B">
      <w:pPr>
        <w:pStyle w:val="Brdtextmedindrag"/>
      </w:pPr>
      <w:r w:rsidRPr="00590BC4">
        <w:t>Prövningstillstånd krävs vid överklagande till kammarrätten.</w:t>
      </w:r>
    </w:p>
    <w:p w14:paraId="5BF1429F" w14:textId="77777777" w:rsidR="000E3A6B" w:rsidRDefault="000E3A6B" w:rsidP="000E3A6B">
      <w:pPr>
        <w:pStyle w:val="Rubrik5utannumrering"/>
      </w:pPr>
      <w:r w:rsidRPr="00590BC4">
        <w:t>Överklagande av tillsynsmyndighetens beslut</w:t>
      </w:r>
    </w:p>
    <w:p w14:paraId="5195A79A" w14:textId="77777777" w:rsidR="000E3A6B" w:rsidRDefault="000E3A6B" w:rsidP="000E3A6B">
      <w:pPr>
        <w:pStyle w:val="Brdtext"/>
      </w:pPr>
      <w:r>
        <w:rPr>
          <w:b/>
        </w:rPr>
        <w:t>3</w:t>
      </w:r>
      <w:r w:rsidRPr="00640C08">
        <w:rPr>
          <w:b/>
        </w:rPr>
        <w:t> §</w:t>
      </w:r>
      <w:r w:rsidRPr="00640C08">
        <w:t>    </w:t>
      </w:r>
      <w:r>
        <w:t>Tillsynsmyndighetens beslut enligt denna lag eller enligt före-skrifter som har meddelats i anslutning till den får överklagas till allmän förvaltningsdomstol.</w:t>
      </w:r>
    </w:p>
    <w:p w14:paraId="754B909D" w14:textId="77777777" w:rsidR="000E3A6B" w:rsidRDefault="000E3A6B" w:rsidP="000E3A6B">
      <w:pPr>
        <w:pStyle w:val="Brdtextmedindrag"/>
      </w:pPr>
      <w:r>
        <w:t>Prövningstillstånd krävs vid överklagande till kammarrätten.</w:t>
      </w:r>
    </w:p>
    <w:p w14:paraId="6EF7D6C9" w14:textId="77777777" w:rsidR="000E3A6B" w:rsidRDefault="000E3A6B" w:rsidP="000E3A6B">
      <w:pPr>
        <w:pStyle w:val="Rubrik5utannumrering"/>
      </w:pPr>
      <w:r w:rsidRPr="00590BC4">
        <w:t>Beslut som inte får överklagas</w:t>
      </w:r>
    </w:p>
    <w:p w14:paraId="34F7D1AF" w14:textId="77777777" w:rsidR="000E3A6B" w:rsidRDefault="000E3A6B" w:rsidP="000E3A6B">
      <w:pPr>
        <w:pStyle w:val="Brdtext"/>
      </w:pPr>
      <w:r>
        <w:rPr>
          <w:b/>
        </w:rPr>
        <w:t>4</w:t>
      </w:r>
      <w:r w:rsidRPr="00640C08">
        <w:rPr>
          <w:b/>
        </w:rPr>
        <w:t> §</w:t>
      </w:r>
      <w:r w:rsidRPr="00640C08">
        <w:t>    </w:t>
      </w:r>
      <w:r w:rsidRPr="00590BC4">
        <w:t>Andra beslut enligt denna lag än de som anges i 2 och 3 §§ får inte överklagas.</w:t>
      </w:r>
    </w:p>
    <w:p w14:paraId="2233F95F" w14:textId="77777777" w:rsidR="000E3A6B" w:rsidRPr="00590BC4" w:rsidRDefault="000E3A6B" w:rsidP="000E3A6B">
      <w:pPr>
        <w:pStyle w:val="Rubrik3utannumrering"/>
      </w:pPr>
      <w:r>
        <w:t>9 kap. Överföring av personuppgifter till tredjeland och internationella organisationer</w:t>
      </w:r>
    </w:p>
    <w:p w14:paraId="3EF28056" w14:textId="77777777" w:rsidR="000E3A6B" w:rsidRDefault="000E3A6B" w:rsidP="000E3A6B">
      <w:pPr>
        <w:pStyle w:val="Rubrik3utannumrering"/>
        <w:spacing w:before="0"/>
      </w:pPr>
      <w:r w:rsidRPr="00590BC4">
        <w:t>Grundläggande förutsättningar för överföring</w:t>
      </w:r>
    </w:p>
    <w:p w14:paraId="78324060" w14:textId="77777777" w:rsidR="000E3A6B" w:rsidRDefault="000E3A6B" w:rsidP="000E3A6B">
      <w:pPr>
        <w:pStyle w:val="Brdtext"/>
      </w:pPr>
      <w:r>
        <w:rPr>
          <w:b/>
        </w:rPr>
        <w:t>1</w:t>
      </w:r>
      <w:r w:rsidRPr="00640C08">
        <w:rPr>
          <w:b/>
        </w:rPr>
        <w:t> §</w:t>
      </w:r>
      <w:r w:rsidRPr="00640C08">
        <w:t>    </w:t>
      </w:r>
      <w:r>
        <w:t>Säkerhetspolisen får överföra personuppgifter som behandlas till ett tredjeland eller en internationell organisation. Det gäller även överföring av personuppgifter för behandling i ett tredjeland eller av en internationell organisation. Personuppgifterna får dock endast överföras om överföringen</w:t>
      </w:r>
    </w:p>
    <w:p w14:paraId="3ADC9A9C" w14:textId="77777777" w:rsidR="000E3A6B" w:rsidRDefault="000E3A6B" w:rsidP="000E3A6B">
      <w:pPr>
        <w:pStyle w:val="Brdtextmedindrag"/>
      </w:pPr>
      <w:r>
        <w:t>1. riktas till en brottsbekämpande myndighet eller en underrättelse- eller säkerhetstjänst i ett tredjeland eller en internationell organisation med brottsbekämpande uppdrag och</w:t>
      </w:r>
    </w:p>
    <w:p w14:paraId="3C2436B4" w14:textId="77777777" w:rsidR="000E3A6B" w:rsidRDefault="000E3A6B" w:rsidP="000E3A6B">
      <w:pPr>
        <w:pStyle w:val="Brdtextmedindrag"/>
      </w:pPr>
      <w:r>
        <w:t>2. omfattas av</w:t>
      </w:r>
    </w:p>
    <w:p w14:paraId="54535DAC" w14:textId="77777777" w:rsidR="000E3A6B" w:rsidRDefault="000E3A6B" w:rsidP="000E3A6B">
      <w:pPr>
        <w:pStyle w:val="Brdtextmedindrag"/>
      </w:pPr>
      <w:r>
        <w:t>a) ett beslut om adekvat skyddsnivå enligt 3 §, eller</w:t>
      </w:r>
    </w:p>
    <w:p w14:paraId="1D3D77DD" w14:textId="77777777" w:rsidR="000E3A6B" w:rsidRDefault="000E3A6B" w:rsidP="000E3A6B">
      <w:pPr>
        <w:pStyle w:val="Brdtextmedindrag"/>
      </w:pPr>
      <w:r>
        <w:t>b) tillräckliga skyddsåtgärder enligt 4 §, eller</w:t>
      </w:r>
    </w:p>
    <w:p w14:paraId="5A2C0DBC" w14:textId="77777777" w:rsidR="000E3A6B" w:rsidRDefault="000E3A6B" w:rsidP="000E3A6B">
      <w:pPr>
        <w:pStyle w:val="Brdtextmedindrag"/>
      </w:pPr>
      <w:r>
        <w:t>c) ett undantag för särskilda situationer enligt 5 §.</w:t>
      </w:r>
    </w:p>
    <w:p w14:paraId="6717C4D4" w14:textId="77777777" w:rsidR="000E3A6B" w:rsidRDefault="000E3A6B" w:rsidP="000E3A6B">
      <w:pPr>
        <w:pStyle w:val="Brdtextmedindrag"/>
      </w:pPr>
    </w:p>
    <w:p w14:paraId="15E6E990" w14:textId="77777777" w:rsidR="000E3A6B" w:rsidRDefault="000E3A6B" w:rsidP="000E3A6B">
      <w:pPr>
        <w:pStyle w:val="Brdtext"/>
      </w:pPr>
      <w:r>
        <w:rPr>
          <w:b/>
        </w:rPr>
        <w:t>2</w:t>
      </w:r>
      <w:r w:rsidRPr="00640C08">
        <w:rPr>
          <w:b/>
        </w:rPr>
        <w:t> §</w:t>
      </w:r>
      <w:r w:rsidRPr="00640C08">
        <w:t>    </w:t>
      </w:r>
      <w:r w:rsidRPr="00590BC4">
        <w:t>Personuppgifter som Säkerhetspolisen har fått från en annan stat får överföras till ett tredjeland</w:t>
      </w:r>
      <w:r>
        <w:t xml:space="preserve"> eller en internationell organi</w:t>
      </w:r>
      <w:r w:rsidRPr="00590BC4">
        <w:t xml:space="preserve">sation endast om den stat som lämnat uppgifterna </w:t>
      </w:r>
      <w:r>
        <w:t>till Säkerhetspo</w:t>
      </w:r>
      <w:r w:rsidRPr="00590BC4">
        <w:t>lisen har medgett att de överförs.</w:t>
      </w:r>
    </w:p>
    <w:p w14:paraId="569AE60B" w14:textId="77777777" w:rsidR="000E3A6B" w:rsidRDefault="000E3A6B" w:rsidP="000E3A6B">
      <w:pPr>
        <w:pStyle w:val="Rubrik4utannumrering"/>
      </w:pPr>
      <w:r>
        <w:t>Tillåtna grunder för överföring</w:t>
      </w:r>
    </w:p>
    <w:p w14:paraId="0F781EB3" w14:textId="77777777" w:rsidR="000E3A6B" w:rsidRDefault="000E3A6B" w:rsidP="000E3A6B">
      <w:pPr>
        <w:pStyle w:val="Brdtext"/>
        <w:rPr>
          <w:rStyle w:val="Rubrik5utannumreringChar"/>
        </w:rPr>
      </w:pPr>
      <w:r w:rsidRPr="00B02BED">
        <w:rPr>
          <w:rStyle w:val="Rubrik5utannumreringChar"/>
        </w:rPr>
        <w:t>Beslut om adekvat skyddsnivå</w:t>
      </w:r>
    </w:p>
    <w:p w14:paraId="0E3E5F52" w14:textId="77777777" w:rsidR="000E3A6B" w:rsidRDefault="000E3A6B" w:rsidP="000E3A6B">
      <w:pPr>
        <w:pStyle w:val="Brdtext"/>
      </w:pPr>
      <w:r>
        <w:rPr>
          <w:b/>
        </w:rPr>
        <w:t>3</w:t>
      </w:r>
      <w:r w:rsidRPr="00640C08">
        <w:rPr>
          <w:b/>
        </w:rPr>
        <w:t> §</w:t>
      </w:r>
      <w:r w:rsidRPr="00640C08">
        <w:t>    </w:t>
      </w:r>
      <w:r w:rsidRPr="00B02BED">
        <w:t>Om Europeiska kommissionen har beslutat att det finns en adekvat nivå för skyddet av personuppgifter i ett tredjeland, eller en viss geografisk eller på annat sätt angiven del av det, får personuppgifter överföras dit. Detsamma gäller om det finns ett sådant beslut avseende en internationell organisation.</w:t>
      </w:r>
    </w:p>
    <w:p w14:paraId="09DB794D" w14:textId="77777777" w:rsidR="000E3A6B" w:rsidRDefault="000E3A6B" w:rsidP="000E3A6B">
      <w:pPr>
        <w:pStyle w:val="Rubrik5utannumrering"/>
      </w:pPr>
      <w:r w:rsidRPr="00B02BED">
        <w:t>Tillräckliga skyddsåtgärder</w:t>
      </w:r>
    </w:p>
    <w:p w14:paraId="43C92E67" w14:textId="77777777" w:rsidR="000E3A6B" w:rsidRDefault="000E3A6B" w:rsidP="000E3A6B">
      <w:pPr>
        <w:pStyle w:val="Brdtext"/>
      </w:pPr>
      <w:r>
        <w:rPr>
          <w:b/>
        </w:rPr>
        <w:t>4</w:t>
      </w:r>
      <w:r w:rsidRPr="00640C08">
        <w:rPr>
          <w:b/>
        </w:rPr>
        <w:t> §</w:t>
      </w:r>
      <w:r w:rsidRPr="00640C08">
        <w:t>    </w:t>
      </w:r>
      <w:r>
        <w:t>Om det inte finns ett beslut om adekvat skyddsnivå enligt 3 §, får personuppgifter ändå överföras till ett tredjeland eller en internationell organisation om</w:t>
      </w:r>
    </w:p>
    <w:p w14:paraId="1805FE6F" w14:textId="77777777" w:rsidR="000E3A6B" w:rsidRDefault="000E3A6B" w:rsidP="000E3A6B">
      <w:pPr>
        <w:pStyle w:val="Brdtextmedindrag"/>
      </w:pPr>
      <w:r>
        <w:t>1. skyddsåtgärder för personuppgifter har fastställts i ett avtal som ger tillräckliga garantier till skydd för registrerades rättigheter, eller</w:t>
      </w:r>
    </w:p>
    <w:p w14:paraId="38FEBA12" w14:textId="77777777" w:rsidR="000E3A6B" w:rsidRDefault="000E3A6B" w:rsidP="000E3A6B">
      <w:pPr>
        <w:pStyle w:val="Brdtextmedindrag"/>
      </w:pPr>
      <w:r>
        <w:t>2. den myndighet eller organisation som uppgifterna ska överföras till på annat sätt garanterar tillräckligt skydd för dem.</w:t>
      </w:r>
    </w:p>
    <w:p w14:paraId="1F3524E6" w14:textId="77777777" w:rsidR="000E3A6B" w:rsidRDefault="000E3A6B" w:rsidP="000E3A6B">
      <w:pPr>
        <w:pStyle w:val="Rubrik5utannumrering"/>
      </w:pPr>
      <w:r w:rsidRPr="00B02BED">
        <w:t>Överföring i särskilda situationer</w:t>
      </w:r>
    </w:p>
    <w:p w14:paraId="54D555A8" w14:textId="77777777" w:rsidR="000E3A6B" w:rsidRDefault="000E3A6B" w:rsidP="000E3A6B">
      <w:pPr>
        <w:pStyle w:val="Brdtext"/>
      </w:pPr>
      <w:r>
        <w:rPr>
          <w:b/>
        </w:rPr>
        <w:t>5</w:t>
      </w:r>
      <w:r w:rsidRPr="00640C08">
        <w:rPr>
          <w:b/>
        </w:rPr>
        <w:t> §</w:t>
      </w:r>
      <w:r w:rsidRPr="00640C08">
        <w:t>    </w:t>
      </w:r>
      <w:r>
        <w:t>Om det inte finns ett beslut om adekvat skyddsnivå enligt 3 § eller tillräckliga skyddsåtgärder enligt 4 §, får personuppgifter överföras till ett tredjeland eller en internationell organisation endast om överföringen är nödvändig för att</w:t>
      </w:r>
    </w:p>
    <w:p w14:paraId="17440086" w14:textId="77777777" w:rsidR="000E3A6B" w:rsidRDefault="000E3A6B" w:rsidP="000E3A6B">
      <w:pPr>
        <w:pStyle w:val="Brdtextmedindrag"/>
      </w:pPr>
      <w:r>
        <w:t>1. skydda den registrerades eller en annan fysisk persons vitala intressen, eller andra berättigade intressen för den registrerade,</w:t>
      </w:r>
    </w:p>
    <w:p w14:paraId="26D4DD23" w14:textId="77777777" w:rsidR="000E3A6B" w:rsidRDefault="000E3A6B" w:rsidP="000E3A6B">
      <w:pPr>
        <w:pStyle w:val="Brdtextmedindrag"/>
      </w:pPr>
      <w:r>
        <w:t>2. i ett enskilt fall förebygga, förhindra eller upptäcka brottslig verksamhet eller utreda eller lagföra brott,</w:t>
      </w:r>
    </w:p>
    <w:p w14:paraId="4F3453FE" w14:textId="77777777" w:rsidR="000E3A6B" w:rsidRDefault="000E3A6B" w:rsidP="000E3A6B">
      <w:pPr>
        <w:pStyle w:val="Brdtextmedindrag"/>
      </w:pPr>
      <w:r>
        <w:t>3. i ett enskilt fall kunna fastställa, göra gällande eller försvara ett rättsligt anspråk som hänför sig till ett sådant syfte som anges i 2, eller</w:t>
      </w:r>
    </w:p>
    <w:p w14:paraId="25870DAB" w14:textId="77777777" w:rsidR="000E3A6B" w:rsidRDefault="000E3A6B" w:rsidP="000E3A6B">
      <w:pPr>
        <w:pStyle w:val="Brdtextmedindrag"/>
      </w:pPr>
      <w:r>
        <w:t>4. avvärja en omedelbar och allvarlig fara för allmän säkerhet.</w:t>
      </w:r>
    </w:p>
    <w:p w14:paraId="49241D28" w14:textId="77777777" w:rsidR="000E3A6B" w:rsidRDefault="000E3A6B" w:rsidP="000E3A6B">
      <w:pPr>
        <w:pStyle w:val="Brdtextmedindrag"/>
      </w:pPr>
      <w:r>
        <w:t>Personuppgifter får inte överföras till ett tredjeland eller en internationell organisation om den registrerades intresse av skydd mot kränkning av grundläggande fri- och rättigheter väger tyngre än det allmännas intresse av en sådan överföring som avses i första stycket 2 eller 3.</w:t>
      </w:r>
    </w:p>
    <w:p w14:paraId="097F5EAD" w14:textId="77777777" w:rsidR="000E3A6B" w:rsidRDefault="000E3A6B" w:rsidP="000E3A6B">
      <w:pPr>
        <w:pStyle w:val="Rubrik4utannumrering"/>
      </w:pPr>
      <w:r w:rsidRPr="00B02BED">
        <w:t>Överföring till andra mottagare</w:t>
      </w:r>
    </w:p>
    <w:p w14:paraId="765FCFD6" w14:textId="77777777" w:rsidR="000E3A6B" w:rsidRDefault="000E3A6B" w:rsidP="000E3A6B">
      <w:pPr>
        <w:pStyle w:val="Brdtext"/>
      </w:pPr>
      <w:r>
        <w:rPr>
          <w:b/>
        </w:rPr>
        <w:t>6</w:t>
      </w:r>
      <w:r w:rsidRPr="00640C08">
        <w:rPr>
          <w:b/>
        </w:rPr>
        <w:t> §</w:t>
      </w:r>
      <w:r w:rsidRPr="00640C08">
        <w:t>    </w:t>
      </w:r>
      <w:r>
        <w:t>Säkerhetspolisen får i ett enskilt fall överföra personuppgifter till någon annan mottagare än som anges i 1 § i ett tredjeland. Personuppgifterna får överföras endast om</w:t>
      </w:r>
    </w:p>
    <w:p w14:paraId="54B53F66" w14:textId="77777777" w:rsidR="000E3A6B" w:rsidRDefault="000E3A6B" w:rsidP="000E3A6B">
      <w:pPr>
        <w:pStyle w:val="Brdtextmedindrag"/>
      </w:pPr>
      <w:r>
        <w:t>1. det är absolut nödvändigt för att Säkerhetspolisen ska kunna utföra en arbetsuppgift enligt 2 kap. 1 eller 2 § och</w:t>
      </w:r>
    </w:p>
    <w:p w14:paraId="484E133B" w14:textId="77777777" w:rsidR="000E3A6B" w:rsidRDefault="000E3A6B" w:rsidP="000E3A6B">
      <w:pPr>
        <w:pStyle w:val="Brdtextmedindrag"/>
      </w:pPr>
      <w:r>
        <w:t>2. det skulle vara ineffektivt eller olämpligt att överföra dem till en mottagare som anges i 1 § i det tredjelandet.</w:t>
      </w:r>
    </w:p>
    <w:p w14:paraId="76449CD7" w14:textId="77777777" w:rsidR="000E3A6B" w:rsidRDefault="000E3A6B" w:rsidP="000E3A6B">
      <w:pPr>
        <w:pStyle w:val="Brdtextmedindrag"/>
      </w:pPr>
      <w:r>
        <w:t>Personuppgifter får inte överföras enligt första stycket om den registrerades intresse av skydd mot kränkning av grundläggande fri- och rättigheter väger tyngre än det allmännas intresse av att överföringen görs.</w:t>
      </w:r>
    </w:p>
    <w:p w14:paraId="4141DF37" w14:textId="77777777" w:rsidR="000E3A6B" w:rsidRDefault="000E3A6B" w:rsidP="000E3A6B">
      <w:pPr>
        <w:pStyle w:val="Rubrik4utannumrering"/>
      </w:pPr>
      <w:r w:rsidRPr="00B02BED">
        <w:t>Villkor om användningsbegränsning</w:t>
      </w:r>
    </w:p>
    <w:p w14:paraId="171D053E" w14:textId="77777777" w:rsidR="000E3A6B" w:rsidRDefault="000E3A6B" w:rsidP="000E3A6B">
      <w:pPr>
        <w:pStyle w:val="Brdtext"/>
      </w:pPr>
      <w:r>
        <w:rPr>
          <w:b/>
        </w:rPr>
        <w:t>7</w:t>
      </w:r>
      <w:r w:rsidRPr="00640C08">
        <w:rPr>
          <w:b/>
        </w:rPr>
        <w:t> §</w:t>
      </w:r>
      <w:r w:rsidRPr="00640C08">
        <w:t>    </w:t>
      </w:r>
      <w:r w:rsidRPr="00B02BED">
        <w:t>Om Säkerhetspolisen har fått personuppgifter från ett tredjeland eller en internationell organisation och det på grund av en överenskommelse med det tredjelandet eller den internationella organisationen gäller villkor som begränsar möjligheten att använda uppgifterna, ska Säkerhetspolisen följa villkoren oavsett vad som är föreskrivet i lag eller annan författning.</w:t>
      </w:r>
    </w:p>
    <w:p w14:paraId="4F5EE135" w14:textId="77777777" w:rsidR="000E3A6B" w:rsidRDefault="000E3A6B" w:rsidP="000E3A6B">
      <w:pPr>
        <w:pStyle w:val="Brdtextmedindrag"/>
      </w:pPr>
    </w:p>
    <w:p w14:paraId="05F28540" w14:textId="77777777" w:rsidR="000E3A6B" w:rsidRDefault="000E3A6B" w:rsidP="000E3A6B">
      <w:pPr>
        <w:pStyle w:val="Brdtext"/>
      </w:pPr>
      <w:r>
        <w:rPr>
          <w:b/>
        </w:rPr>
        <w:t>8</w:t>
      </w:r>
      <w:r w:rsidRPr="00640C08">
        <w:rPr>
          <w:b/>
        </w:rPr>
        <w:t> §</w:t>
      </w:r>
      <w:r w:rsidRPr="00640C08">
        <w:t>    </w:t>
      </w:r>
      <w:r>
        <w:t>Säkerhetspolisen får, vid överföring av personuppgifter till ett tredjeland eller en internationell organisation, ställa upp villkor som begränsar möjligheten att använda uppgifterna, om det krävs från allmän synpunkt eller med hänsyn till enskilds rätt.</w:t>
      </w:r>
    </w:p>
    <w:p w14:paraId="43EE974E" w14:textId="77777777" w:rsidR="000E3A6B" w:rsidRDefault="000E3A6B" w:rsidP="000E3A6B">
      <w:pPr>
        <w:pStyle w:val="Rubrik4utannumrering"/>
      </w:pPr>
      <w:r>
        <w:t>Föreskrifter</w:t>
      </w:r>
    </w:p>
    <w:p w14:paraId="332F67E0" w14:textId="77777777" w:rsidR="000E3A6B" w:rsidRDefault="000E3A6B" w:rsidP="000E3A6B">
      <w:pPr>
        <w:pStyle w:val="Brdtext"/>
      </w:pPr>
      <w:r>
        <w:rPr>
          <w:b/>
        </w:rPr>
        <w:t>9</w:t>
      </w:r>
      <w:r w:rsidRPr="00640C08">
        <w:rPr>
          <w:b/>
        </w:rPr>
        <w:t> §</w:t>
      </w:r>
      <w:r w:rsidRPr="00640C08">
        <w:t>    </w:t>
      </w:r>
      <w:r w:rsidRPr="00B02BED">
        <w:t>Regeringen eller den myndighet som regeringen bestämmer kan med stöd av 8 kap. 7 § regeringsformen meddela föreskrifter om dokumentation av överföringar.</w:t>
      </w:r>
    </w:p>
    <w:p w14:paraId="3CB0BC5D" w14:textId="77777777" w:rsidR="000E3A6B" w:rsidRPr="00811E52" w:rsidRDefault="000E3A6B" w:rsidP="000E3A6B">
      <w:pPr>
        <w:pStyle w:val="Slutstreck"/>
      </w:pPr>
      <w:r w:rsidRPr="00811E52">
        <w:t>                      </w:t>
      </w:r>
    </w:p>
    <w:p w14:paraId="63371A45" w14:textId="77777777" w:rsidR="000E3A6B" w:rsidRDefault="000E3A6B" w:rsidP="000E3A6B">
      <w:pPr>
        <w:pStyle w:val="Brdtextmedindrag"/>
      </w:pPr>
      <w:r>
        <w:t>1.</w:t>
      </w:r>
      <w:r w:rsidRPr="00CA0B0D">
        <w:t xml:space="preserve"> Denna lag träder i kraft den 1 maj 2018.</w:t>
      </w:r>
    </w:p>
    <w:p w14:paraId="53F7A4C7" w14:textId="77777777" w:rsidR="000E3A6B" w:rsidRDefault="000E3A6B" w:rsidP="000E3A6B">
      <w:pPr>
        <w:pStyle w:val="Brdtextmedindrag"/>
      </w:pPr>
      <w:r>
        <w:t>2. Bestämmelsen i 5 kap. 4 § om loggning behöver inte tillämpas på automatiserade behandlingssystem som inrättats före ikraftträdandet förrän den 1 maj 2023.</w:t>
      </w:r>
    </w:p>
    <w:p w14:paraId="5E794CB8" w14:textId="77777777" w:rsidR="000E3A6B" w:rsidRDefault="000E3A6B" w:rsidP="000E3A6B">
      <w:pPr>
        <w:pStyle w:val="Brdtextmedindrag"/>
      </w:pPr>
      <w:r>
        <w:t xml:space="preserve">3. </w:t>
      </w:r>
      <w:r w:rsidRPr="00CA0B0D">
        <w:t>Ärenden om tillsyn över Säkerhetspolisens personuppgiftsbehandling som rör nationell säke</w:t>
      </w:r>
      <w:r>
        <w:t>rhet i myndighetens brottsbekäm</w:t>
      </w:r>
      <w:r w:rsidRPr="00CA0B0D">
        <w:t>pande eller lagförande verksamhet och som Datainspektionen eller Säkerhets- och integritetsskyddsnämnden inte har avgjort före ikraftträdandet handläggs enligt äldre föreskrifter.</w:t>
      </w:r>
    </w:p>
    <w:p w14:paraId="6E81144B" w14:textId="77777777" w:rsidR="000E3A6B" w:rsidRDefault="000E3A6B" w:rsidP="000E3A6B">
      <w:pPr>
        <w:pStyle w:val="Brdtextmedindrag"/>
      </w:pPr>
      <w:r>
        <w:t>4.</w:t>
      </w:r>
      <w:r w:rsidRPr="00CA0B0D">
        <w:t xml:space="preserve"> Äldre föreskrifter gäller for</w:t>
      </w:r>
      <w:r>
        <w:t>tfarande för överklagande av be</w:t>
      </w:r>
      <w:r w:rsidRPr="00CA0B0D">
        <w:t>slut som meddelats före ikraftträdandet och som rör behandling av personuppgifter som rör nationell säkerhet i Säkerhetspolisens brottsbekämpande och lagförande verksamhet.</w:t>
      </w:r>
    </w:p>
    <w:p w14:paraId="64643F14" w14:textId="77777777" w:rsidR="000E3A6B" w:rsidRDefault="000E3A6B" w:rsidP="000E3A6B">
      <w:pPr>
        <w:pStyle w:val="Brdtextmedindrag"/>
        <w:sectPr w:rsidR="000E3A6B" w:rsidSect="00155500">
          <w:headerReference w:type="even" r:id="rId128"/>
          <w:headerReference w:type="default" r:id="rId129"/>
          <w:footerReference w:type="even" r:id="rId130"/>
          <w:footerReference w:type="default" r:id="rId131"/>
          <w:headerReference w:type="first" r:id="rId132"/>
          <w:footerReference w:type="first" r:id="rId133"/>
          <w:footnotePr>
            <w:numRestart w:val="eachSect"/>
          </w:footnotePr>
          <w:pgSz w:w="9356" w:h="13721" w:code="9"/>
          <w:pgMar w:top="794" w:right="2438" w:bottom="1191" w:left="1021" w:header="0" w:footer="709" w:gutter="0"/>
          <w:cols w:space="708"/>
          <w:docGrid w:linePitch="360"/>
        </w:sectPr>
      </w:pPr>
      <w:r>
        <w:t xml:space="preserve">5. </w:t>
      </w:r>
      <w:r w:rsidRPr="00CA0B0D">
        <w:t>Bestämmelsen om skadestå</w:t>
      </w:r>
      <w:r>
        <w:t>nd i 48 § i personuppgiftslagen </w:t>
      </w:r>
      <w:r w:rsidRPr="00CA0B0D">
        <w:t>(1998:204) gäller fortfarande för skada som har orsakats före ikraftträdandet vid behandling a</w:t>
      </w:r>
      <w:r>
        <w:t>v personuppgifter som rör natio</w:t>
      </w:r>
      <w:r w:rsidRPr="00CA0B0D">
        <w:t>nell säkerhet i Säkerhetspolisens brottsbekämpande och lagförande verksamhet</w:t>
      </w:r>
      <w:r>
        <w:t>.</w:t>
      </w:r>
    </w:p>
    <w:p w14:paraId="07FC8696" w14:textId="77777777" w:rsidR="000E3A6B" w:rsidRPr="00C05482" w:rsidRDefault="000E3A6B" w:rsidP="0097529C">
      <w:pPr>
        <w:pStyle w:val="Rubrik2utannumrering"/>
      </w:pPr>
      <w:bookmarkStart w:id="497" w:name="_Toc493597723"/>
      <w:r w:rsidRPr="00C05482">
        <w:t>Förslag till</w:t>
      </w:r>
      <w:r>
        <w:t xml:space="preserve"> </w:t>
      </w:r>
      <w:r w:rsidRPr="00C05482">
        <w:t>lag om</w:t>
      </w:r>
      <w:r>
        <w:t xml:space="preserve"> ändring i säkerhetsskyddslagen </w:t>
      </w:r>
      <w:r w:rsidRPr="00C05482">
        <w:t>(1996:627)</w:t>
      </w:r>
      <w:bookmarkEnd w:id="497"/>
    </w:p>
    <w:p w14:paraId="7DC3E69B" w14:textId="77777777" w:rsidR="000E3A6B" w:rsidRDefault="000E3A6B" w:rsidP="000E3A6B">
      <w:pPr>
        <w:pStyle w:val="Brdtextmedindrag"/>
      </w:pPr>
      <w:r>
        <w:t>Härigenom föreskrivs att 12 § säkerhetsskyddslagen (1996:627) ska ha följande lydelse.</w:t>
      </w:r>
    </w:p>
    <w:p w14:paraId="5F72B866" w14:textId="77777777" w:rsidR="000E3A6B" w:rsidRDefault="000E3A6B" w:rsidP="000E3A6B">
      <w:pPr>
        <w:pStyle w:val="Brdtextmedindrag"/>
      </w:pPr>
    </w:p>
    <w:tbl>
      <w:tblPr>
        <w:tblW w:w="5000" w:type="pct"/>
        <w:tblLook w:val="0000" w:firstRow="0" w:lastRow="0" w:firstColumn="0" w:lastColumn="0" w:noHBand="0" w:noVBand="0"/>
      </w:tblPr>
      <w:tblGrid>
        <w:gridCol w:w="2948"/>
        <w:gridCol w:w="2949"/>
      </w:tblGrid>
      <w:tr w:rsidR="000E3A6B" w14:paraId="02F32291" w14:textId="77777777" w:rsidTr="000E3A6B">
        <w:tc>
          <w:tcPr>
            <w:tcW w:w="2500" w:type="pct"/>
            <w:shd w:val="clear" w:color="auto" w:fill="auto"/>
          </w:tcPr>
          <w:p w14:paraId="4F191711" w14:textId="77777777" w:rsidR="000E3A6B" w:rsidRPr="0049408E" w:rsidRDefault="000E3A6B" w:rsidP="000E3A6B">
            <w:pPr>
              <w:pStyle w:val="Brdtext"/>
              <w:rPr>
                <w:i/>
              </w:rPr>
            </w:pPr>
            <w:r w:rsidRPr="0049408E">
              <w:rPr>
                <w:i/>
              </w:rPr>
              <w:t>Nuvarande lydelse</w:t>
            </w:r>
          </w:p>
        </w:tc>
        <w:tc>
          <w:tcPr>
            <w:tcW w:w="2500" w:type="pct"/>
            <w:shd w:val="clear" w:color="auto" w:fill="auto"/>
          </w:tcPr>
          <w:p w14:paraId="1096C43D" w14:textId="77777777" w:rsidR="000E3A6B" w:rsidRPr="0049408E" w:rsidRDefault="000E3A6B" w:rsidP="000E3A6B">
            <w:pPr>
              <w:pStyle w:val="Brdtext"/>
              <w:rPr>
                <w:i/>
              </w:rPr>
            </w:pPr>
            <w:r w:rsidRPr="0049408E">
              <w:rPr>
                <w:i/>
              </w:rPr>
              <w:t>Föreslagen lydelse</w:t>
            </w:r>
          </w:p>
        </w:tc>
      </w:tr>
    </w:tbl>
    <w:p w14:paraId="4481D650" w14:textId="77777777" w:rsidR="000E3A6B" w:rsidRDefault="000E3A6B" w:rsidP="000E3A6B">
      <w:pPr>
        <w:pStyle w:val="Brdtext"/>
        <w:spacing w:before="270"/>
        <w:jc w:val="center"/>
      </w:pPr>
      <w:r>
        <w:t>12 §</w:t>
      </w:r>
      <w:r>
        <w:rPr>
          <w:rStyle w:val="Fotnotsreferens"/>
        </w:rPr>
        <w:footnoteReference w:id="9"/>
      </w:r>
    </w:p>
    <w:tbl>
      <w:tblPr>
        <w:tblW w:w="5000" w:type="pct"/>
        <w:tblLook w:val="0000" w:firstRow="0" w:lastRow="0" w:firstColumn="0" w:lastColumn="0" w:noHBand="0" w:noVBand="0"/>
      </w:tblPr>
      <w:tblGrid>
        <w:gridCol w:w="2948"/>
        <w:gridCol w:w="2949"/>
      </w:tblGrid>
      <w:tr w:rsidR="000E3A6B" w14:paraId="50034AFB" w14:textId="77777777" w:rsidTr="000E3A6B">
        <w:tc>
          <w:tcPr>
            <w:tcW w:w="2500" w:type="pct"/>
            <w:shd w:val="clear" w:color="auto" w:fill="auto"/>
          </w:tcPr>
          <w:p w14:paraId="44079966" w14:textId="77777777" w:rsidR="000E3A6B" w:rsidRDefault="000E3A6B" w:rsidP="000E3A6B">
            <w:pPr>
              <w:pStyle w:val="Brdtextmedindrag"/>
            </w:pPr>
            <w:r>
              <w:t>Med registerkontroll avses att uppgifter hämtas från ett register som omfattas av lagen (1998:620) om belastningsregister</w:t>
            </w:r>
            <w:r w:rsidRPr="00096A5B">
              <w:rPr>
                <w:i/>
              </w:rPr>
              <w:t>,</w:t>
            </w:r>
            <w:r>
              <w:t xml:space="preserve"> lagen (1998:621) om misstanke–register </w:t>
            </w:r>
            <w:r w:rsidRPr="00096A5B">
              <w:rPr>
                <w:i/>
              </w:rPr>
              <w:t>eller lagen (2010:362) om polisens allmänna spanings</w:t>
            </w:r>
            <w:r>
              <w:rPr>
                <w:i/>
              </w:rPr>
              <w:t>–</w:t>
            </w:r>
            <w:r w:rsidRPr="00096A5B">
              <w:rPr>
                <w:i/>
              </w:rPr>
              <w:t>register</w:t>
            </w:r>
            <w:r>
              <w:t xml:space="preserve">. Med registerkontroll avses också att uppgifter hämtas som behandlas med </w:t>
            </w:r>
            <w:r w:rsidRPr="00460AB6">
              <w:rPr>
                <w:spacing w:val="-4"/>
              </w:rPr>
              <w:t xml:space="preserve">stöd av </w:t>
            </w:r>
            <w:r w:rsidRPr="00460AB6">
              <w:rPr>
                <w:i/>
                <w:spacing w:val="-4"/>
              </w:rPr>
              <w:t>polisdatalagen</w:t>
            </w:r>
            <w:r>
              <w:rPr>
                <w:spacing w:val="-4"/>
              </w:rPr>
              <w:t> </w:t>
            </w:r>
            <w:r w:rsidRPr="00460AB6">
              <w:rPr>
                <w:spacing w:val="-4"/>
              </w:rPr>
              <w:t>(2010:361).</w:t>
            </w:r>
          </w:p>
        </w:tc>
        <w:tc>
          <w:tcPr>
            <w:tcW w:w="2500" w:type="pct"/>
            <w:shd w:val="clear" w:color="auto" w:fill="auto"/>
          </w:tcPr>
          <w:p w14:paraId="7294C2D5" w14:textId="77777777" w:rsidR="000E3A6B" w:rsidRDefault="000E3A6B" w:rsidP="000E3A6B">
            <w:pPr>
              <w:pStyle w:val="Brdtextmedindrag"/>
            </w:pPr>
            <w:r>
              <w:t xml:space="preserve">Med registerkontroll avses att uppgifter hämtas från ett register som omfattas av lagen (1998:620) om belastningsregister </w:t>
            </w:r>
            <w:r w:rsidRPr="00096A5B">
              <w:rPr>
                <w:i/>
              </w:rPr>
              <w:t>eller</w:t>
            </w:r>
            <w:r>
              <w:t xml:space="preserve"> lagen (1998:621) om misstanke–register. Med registerkontroll avses också att uppgifter hämtas som behandlas med stöd av </w:t>
            </w:r>
            <w:r w:rsidRPr="00096A5B">
              <w:rPr>
                <w:i/>
              </w:rPr>
              <w:t>polis</w:t>
            </w:r>
            <w:r>
              <w:rPr>
                <w:i/>
              </w:rPr>
              <w:t>ens brotts</w:t>
            </w:r>
            <w:r w:rsidRPr="00096A5B">
              <w:rPr>
                <w:i/>
              </w:rPr>
              <w:t>datalag</w:t>
            </w:r>
            <w:r>
              <w:t xml:space="preserve"> (2010:361) </w:t>
            </w:r>
            <w:r>
              <w:rPr>
                <w:i/>
              </w:rPr>
              <w:t>eller Säkerhetspolisens data–lag (2018:000)</w:t>
            </w:r>
            <w:r>
              <w:t>.</w:t>
            </w:r>
          </w:p>
        </w:tc>
      </w:tr>
    </w:tbl>
    <w:p w14:paraId="296064B7" w14:textId="77777777" w:rsidR="000E3A6B" w:rsidRDefault="000E3A6B" w:rsidP="000E3A6B">
      <w:pPr>
        <w:pStyle w:val="Slutstreck"/>
      </w:pPr>
      <w:r w:rsidRPr="00660EEA">
        <w:t>                      </w:t>
      </w:r>
    </w:p>
    <w:p w14:paraId="3C34E81B" w14:textId="77777777" w:rsidR="000E3A6B" w:rsidRDefault="000E3A6B" w:rsidP="000E3A6B">
      <w:pPr>
        <w:pStyle w:val="Brdtextmedindrag"/>
        <w:sectPr w:rsidR="000E3A6B" w:rsidSect="000E3A6B">
          <w:headerReference w:type="even" r:id="rId134"/>
          <w:headerReference w:type="default" r:id="rId135"/>
          <w:footerReference w:type="even" r:id="rId136"/>
          <w:footerReference w:type="default" r:id="rId137"/>
          <w:footerReference w:type="first" r:id="rId138"/>
          <w:footnotePr>
            <w:numRestart w:val="eachSect"/>
          </w:footnotePr>
          <w:pgSz w:w="9356" w:h="13721" w:code="9"/>
          <w:pgMar w:top="794" w:right="2438" w:bottom="1191" w:left="1021" w:header="0" w:footer="709" w:gutter="0"/>
          <w:cols w:space="708"/>
          <w:docGrid w:linePitch="360"/>
        </w:sectPr>
      </w:pPr>
      <w:r>
        <w:t>Denna lag träder i kraft den 1 maj 2018</w:t>
      </w:r>
    </w:p>
    <w:p w14:paraId="1CD18B4B" w14:textId="77777777" w:rsidR="000E3A6B" w:rsidRPr="003753C6" w:rsidRDefault="000E3A6B" w:rsidP="0097529C">
      <w:pPr>
        <w:pStyle w:val="Rubrik2utannumrering"/>
      </w:pPr>
      <w:bookmarkStart w:id="498" w:name="_Toc493597732"/>
      <w:r w:rsidRPr="003753C6">
        <w:t>Förslag till lag om ändring i lagen (2007:980) om tillsyn över viss brottsbekämpande verksamhet</w:t>
      </w:r>
      <w:bookmarkEnd w:id="498"/>
    </w:p>
    <w:p w14:paraId="2DD97199" w14:textId="77777777" w:rsidR="000E3A6B" w:rsidRDefault="000E3A6B" w:rsidP="000E3A6B">
      <w:pPr>
        <w:pStyle w:val="Brdtextmedindrag"/>
      </w:pPr>
      <w:r>
        <w:t xml:space="preserve">Härigenom föreskrivs att 1, 3 och 4 §§ lagen (2007:980) </w:t>
      </w:r>
      <w:r w:rsidRPr="00216D7A">
        <w:t>om tillsyn över viss brottsbekämpande verksamhet</w:t>
      </w:r>
      <w:r>
        <w:t xml:space="preserve"> ska ha följande lydelse.</w:t>
      </w:r>
    </w:p>
    <w:p w14:paraId="09E7BAA6" w14:textId="77777777" w:rsidR="000E3A6B" w:rsidRDefault="000E3A6B" w:rsidP="000E3A6B">
      <w:pPr>
        <w:pStyle w:val="Brdtextmedindrag"/>
      </w:pPr>
    </w:p>
    <w:tbl>
      <w:tblPr>
        <w:tblW w:w="5000" w:type="pct"/>
        <w:tblLook w:val="0000" w:firstRow="0" w:lastRow="0" w:firstColumn="0" w:lastColumn="0" w:noHBand="0" w:noVBand="0"/>
      </w:tblPr>
      <w:tblGrid>
        <w:gridCol w:w="2948"/>
        <w:gridCol w:w="2949"/>
      </w:tblGrid>
      <w:tr w:rsidR="000E3A6B" w14:paraId="5C20FBF5" w14:textId="77777777" w:rsidTr="000E3A6B">
        <w:tc>
          <w:tcPr>
            <w:tcW w:w="2500" w:type="pct"/>
            <w:shd w:val="clear" w:color="auto" w:fill="auto"/>
          </w:tcPr>
          <w:p w14:paraId="19F03166" w14:textId="77777777" w:rsidR="000E3A6B" w:rsidRPr="0049408E" w:rsidRDefault="000E3A6B" w:rsidP="000E3A6B">
            <w:pPr>
              <w:pStyle w:val="Brdtext"/>
              <w:rPr>
                <w:i/>
              </w:rPr>
            </w:pPr>
            <w:r>
              <w:rPr>
                <w:i/>
              </w:rPr>
              <w:t>L</w:t>
            </w:r>
            <w:r w:rsidRPr="0049408E">
              <w:rPr>
                <w:i/>
              </w:rPr>
              <w:t>ydelse</w:t>
            </w:r>
            <w:r>
              <w:rPr>
                <w:i/>
              </w:rPr>
              <w:t xml:space="preserve"> enligt SOU 2016:65</w:t>
            </w:r>
          </w:p>
        </w:tc>
        <w:tc>
          <w:tcPr>
            <w:tcW w:w="2500" w:type="pct"/>
            <w:shd w:val="clear" w:color="auto" w:fill="auto"/>
          </w:tcPr>
          <w:p w14:paraId="2EA3C749" w14:textId="77777777" w:rsidR="000E3A6B" w:rsidRPr="0049408E" w:rsidRDefault="000E3A6B" w:rsidP="000E3A6B">
            <w:pPr>
              <w:pStyle w:val="Brdtext"/>
              <w:rPr>
                <w:i/>
              </w:rPr>
            </w:pPr>
            <w:r w:rsidRPr="0049408E">
              <w:rPr>
                <w:i/>
              </w:rPr>
              <w:t>Föreslagen lydelse</w:t>
            </w:r>
          </w:p>
        </w:tc>
      </w:tr>
    </w:tbl>
    <w:p w14:paraId="786EC7EF" w14:textId="77777777" w:rsidR="000E3A6B" w:rsidRDefault="000E3A6B" w:rsidP="000E3A6B">
      <w:pPr>
        <w:pStyle w:val="Brdtext"/>
        <w:spacing w:before="270"/>
        <w:jc w:val="center"/>
      </w:pPr>
      <w:r>
        <w:t>1 §</w:t>
      </w:r>
    </w:p>
    <w:p w14:paraId="4CF9052C" w14:textId="77777777" w:rsidR="000E3A6B" w:rsidRPr="005E240C" w:rsidRDefault="000E3A6B" w:rsidP="000E3A6B">
      <w:pPr>
        <w:pStyle w:val="Brdtextmedindrag"/>
      </w:pPr>
      <w:r w:rsidRPr="005E240C">
        <w:t>Säkerhets- och integritetsskyddsnämnden (nämnden) ska utöva tillsyn över brottsbekämpande myndigheters användning av hemliga tvångsmedel och kvalificerade skyddsidentiteter och därmed sammanhängande verksamhet.</w:t>
      </w:r>
    </w:p>
    <w:tbl>
      <w:tblPr>
        <w:tblW w:w="5000" w:type="pct"/>
        <w:tblLook w:val="0000" w:firstRow="0" w:lastRow="0" w:firstColumn="0" w:lastColumn="0" w:noHBand="0" w:noVBand="0"/>
      </w:tblPr>
      <w:tblGrid>
        <w:gridCol w:w="2948"/>
        <w:gridCol w:w="2949"/>
      </w:tblGrid>
      <w:tr w:rsidR="000E3A6B" w14:paraId="515685AC" w14:textId="77777777" w:rsidTr="000E3A6B">
        <w:tc>
          <w:tcPr>
            <w:tcW w:w="2500" w:type="pct"/>
            <w:shd w:val="clear" w:color="auto" w:fill="auto"/>
          </w:tcPr>
          <w:p w14:paraId="084851D0" w14:textId="77777777" w:rsidR="000E3A6B" w:rsidRDefault="000E3A6B" w:rsidP="000E3A6B">
            <w:pPr>
              <w:pStyle w:val="Brdtextmedindrag"/>
            </w:pPr>
            <w:r w:rsidRPr="005E240C">
              <w:t xml:space="preserve">Nämnden ska även utöva tillsyn över </w:t>
            </w:r>
            <w:r w:rsidRPr="00A248B4">
              <w:rPr>
                <w:i/>
              </w:rPr>
              <w:t>behandlingen</w:t>
            </w:r>
            <w:r w:rsidRPr="005E240C">
              <w:t xml:space="preserve"> av per</w:t>
            </w:r>
            <w:r>
              <w:softHyphen/>
            </w:r>
            <w:r w:rsidRPr="005E240C">
              <w:t xml:space="preserve">sonuppgifter </w:t>
            </w:r>
            <w:r w:rsidRPr="00E26146">
              <w:t xml:space="preserve">i </w:t>
            </w:r>
            <w:r w:rsidRPr="005E240C">
              <w:rPr>
                <w:i/>
              </w:rPr>
              <w:t xml:space="preserve">Säkerhetspolisens </w:t>
            </w:r>
            <w:r w:rsidRPr="005E240C">
              <w:t xml:space="preserve">brottsbekämpande verksamhet. Tillsynen ska särskilt avse </w:t>
            </w:r>
            <w:r w:rsidRPr="008A7CAB">
              <w:t>sådan behandling som avses i</w:t>
            </w:r>
            <w:r w:rsidRPr="005E240C">
              <w:rPr>
                <w:i/>
              </w:rPr>
              <w:t xml:space="preserve"> 2 kap. 10</w:t>
            </w:r>
            <w:r>
              <w:rPr>
                <w:i/>
              </w:rPr>
              <w:t> §</w:t>
            </w:r>
            <w:r w:rsidRPr="005E240C">
              <w:rPr>
                <w:i/>
              </w:rPr>
              <w:t xml:space="preserve"> polisdatalagen</w:t>
            </w:r>
            <w:r>
              <w:rPr>
                <w:i/>
              </w:rPr>
              <w:t> </w:t>
            </w:r>
            <w:r w:rsidRPr="005E240C">
              <w:rPr>
                <w:i/>
              </w:rPr>
              <w:t>(2010:361)</w:t>
            </w:r>
            <w:r>
              <w:t>.</w:t>
            </w:r>
          </w:p>
        </w:tc>
        <w:tc>
          <w:tcPr>
            <w:tcW w:w="2500" w:type="pct"/>
            <w:shd w:val="clear" w:color="auto" w:fill="auto"/>
          </w:tcPr>
          <w:p w14:paraId="59775075" w14:textId="77777777" w:rsidR="000E3A6B" w:rsidRPr="00817B70" w:rsidRDefault="000E3A6B" w:rsidP="000E3A6B">
            <w:pPr>
              <w:pStyle w:val="Brdtextmedindrag"/>
            </w:pPr>
            <w:r>
              <w:t>Nämnden ska även utöva till</w:t>
            </w:r>
            <w:r w:rsidRPr="00817B70">
              <w:t xml:space="preserve">syn över </w:t>
            </w:r>
            <w:r w:rsidRPr="00817B70">
              <w:rPr>
                <w:i/>
              </w:rPr>
              <w:t>Säkerhetspolisens be</w:t>
            </w:r>
            <w:r w:rsidRPr="00817B70">
              <w:rPr>
                <w:i/>
              </w:rPr>
              <w:softHyphen/>
              <w:t>handling</w:t>
            </w:r>
            <w:r w:rsidRPr="00817B70">
              <w:t xml:space="preserve"> av personuppgifter </w:t>
            </w:r>
            <w:r w:rsidRPr="00817B70">
              <w:rPr>
                <w:i/>
              </w:rPr>
              <w:t>som rör nationell säkerhet</w:t>
            </w:r>
            <w:r w:rsidRPr="00817B70">
              <w:t xml:space="preserve"> i brotts</w:t>
            </w:r>
            <w:r w:rsidRPr="00817B70">
              <w:softHyphen/>
              <w:t xml:space="preserve">bekämpande </w:t>
            </w:r>
            <w:r w:rsidRPr="00817B70">
              <w:rPr>
                <w:i/>
              </w:rPr>
              <w:t>och lagförande</w:t>
            </w:r>
            <w:r>
              <w:t xml:space="preserve"> verksamhet. Tillsynen ska sär</w:t>
            </w:r>
            <w:r w:rsidRPr="00817B70">
              <w:t>skilt avse sådan behandling som avses i</w:t>
            </w:r>
            <w:r w:rsidRPr="00817B70">
              <w:rPr>
                <w:i/>
              </w:rPr>
              <w:t xml:space="preserve"> 2 kap. 9 och 10 §§ Säker</w:t>
            </w:r>
            <w:r w:rsidRPr="00817B70">
              <w:rPr>
                <w:i/>
              </w:rPr>
              <w:softHyphen/>
              <w:t>hetspolisens datalag (2018:000)</w:t>
            </w:r>
            <w:r w:rsidRPr="00817B70">
              <w:t>.</w:t>
            </w:r>
          </w:p>
        </w:tc>
      </w:tr>
      <w:tr w:rsidR="000E3A6B" w14:paraId="27A30BB6" w14:textId="77777777" w:rsidTr="000E3A6B">
        <w:tc>
          <w:tcPr>
            <w:tcW w:w="2500" w:type="pct"/>
            <w:shd w:val="clear" w:color="auto" w:fill="auto"/>
          </w:tcPr>
          <w:p w14:paraId="7F530A45" w14:textId="77777777" w:rsidR="000E3A6B" w:rsidRPr="005E240C" w:rsidRDefault="000E3A6B" w:rsidP="000E3A6B">
            <w:pPr>
              <w:pStyle w:val="Brdtextmedindrag"/>
            </w:pPr>
          </w:p>
        </w:tc>
        <w:tc>
          <w:tcPr>
            <w:tcW w:w="2500" w:type="pct"/>
            <w:shd w:val="clear" w:color="auto" w:fill="auto"/>
          </w:tcPr>
          <w:p w14:paraId="2FBE03C3" w14:textId="77777777" w:rsidR="000E3A6B" w:rsidRPr="00817B70" w:rsidRDefault="000E3A6B" w:rsidP="000E3A6B">
            <w:pPr>
              <w:pStyle w:val="Brdtextmedindrag"/>
              <w:rPr>
                <w:i/>
              </w:rPr>
            </w:pPr>
            <w:r w:rsidRPr="00817B70">
              <w:rPr>
                <w:i/>
              </w:rPr>
              <w:t>Tillsynen ska särskilt syfta till att säkerställa att verksamhet enligt första och andra styckena bedrivs i enlighet med lag eller annan författning.</w:t>
            </w:r>
          </w:p>
        </w:tc>
      </w:tr>
    </w:tbl>
    <w:p w14:paraId="3504FD9D" w14:textId="77777777" w:rsidR="000E3A6B" w:rsidRDefault="000E3A6B" w:rsidP="000E3A6B">
      <w:pPr>
        <w:pStyle w:val="Brdtextmedindrag"/>
      </w:pPr>
    </w:p>
    <w:tbl>
      <w:tblPr>
        <w:tblW w:w="5000" w:type="pct"/>
        <w:tblLook w:val="0000" w:firstRow="0" w:lastRow="0" w:firstColumn="0" w:lastColumn="0" w:noHBand="0" w:noVBand="0"/>
      </w:tblPr>
      <w:tblGrid>
        <w:gridCol w:w="2948"/>
        <w:gridCol w:w="2949"/>
      </w:tblGrid>
      <w:tr w:rsidR="000E3A6B" w14:paraId="23BDD428" w14:textId="77777777" w:rsidTr="000E3A6B">
        <w:tc>
          <w:tcPr>
            <w:tcW w:w="2500" w:type="pct"/>
            <w:shd w:val="clear" w:color="auto" w:fill="auto"/>
          </w:tcPr>
          <w:p w14:paraId="1B82483A" w14:textId="77777777" w:rsidR="000E3A6B" w:rsidRPr="007815CE" w:rsidRDefault="000E3A6B" w:rsidP="000E3A6B">
            <w:pPr>
              <w:pStyle w:val="Brdtext"/>
              <w:rPr>
                <w:i/>
              </w:rPr>
            </w:pPr>
            <w:r w:rsidRPr="007815CE">
              <w:rPr>
                <w:i/>
              </w:rPr>
              <w:t>Nuvarande lydelse</w:t>
            </w:r>
          </w:p>
        </w:tc>
        <w:tc>
          <w:tcPr>
            <w:tcW w:w="2500" w:type="pct"/>
            <w:shd w:val="clear" w:color="auto" w:fill="auto"/>
          </w:tcPr>
          <w:p w14:paraId="7019AAE4" w14:textId="77777777" w:rsidR="000E3A6B" w:rsidRPr="007815CE" w:rsidRDefault="000E3A6B" w:rsidP="000E3A6B">
            <w:pPr>
              <w:pStyle w:val="Brdtext"/>
              <w:rPr>
                <w:i/>
              </w:rPr>
            </w:pPr>
            <w:r w:rsidRPr="007815CE">
              <w:rPr>
                <w:i/>
              </w:rPr>
              <w:t>Föreslagen lydelse</w:t>
            </w:r>
          </w:p>
        </w:tc>
      </w:tr>
    </w:tbl>
    <w:p w14:paraId="4480C897" w14:textId="77777777" w:rsidR="000E3A6B" w:rsidRDefault="000E3A6B" w:rsidP="000E3A6B">
      <w:pPr>
        <w:pStyle w:val="Brdtext"/>
        <w:spacing w:before="270"/>
        <w:jc w:val="center"/>
      </w:pPr>
      <w:r>
        <w:t>3 §</w:t>
      </w:r>
    </w:p>
    <w:tbl>
      <w:tblPr>
        <w:tblW w:w="5000" w:type="pct"/>
        <w:tblLook w:val="0000" w:firstRow="0" w:lastRow="0" w:firstColumn="0" w:lastColumn="0" w:noHBand="0" w:noVBand="0"/>
      </w:tblPr>
      <w:tblGrid>
        <w:gridCol w:w="2948"/>
        <w:gridCol w:w="2949"/>
      </w:tblGrid>
      <w:tr w:rsidR="000E3A6B" w14:paraId="289ABDA8" w14:textId="77777777" w:rsidTr="000E3A6B">
        <w:tc>
          <w:tcPr>
            <w:tcW w:w="2500" w:type="pct"/>
            <w:shd w:val="clear" w:color="auto" w:fill="auto"/>
          </w:tcPr>
          <w:p w14:paraId="1B9C1C54" w14:textId="77777777" w:rsidR="000E3A6B" w:rsidRDefault="000E3A6B" w:rsidP="000E3A6B">
            <w:pPr>
              <w:pStyle w:val="Brdtextmedindrag"/>
            </w:pPr>
            <w:r w:rsidRPr="000119B7">
              <w:t xml:space="preserve">Nämnden är skyldig att på begäran av </w:t>
            </w:r>
            <w:r w:rsidRPr="00903B46">
              <w:t>en</w:t>
            </w:r>
            <w:r w:rsidRPr="000119B7">
              <w:t xml:space="preserve"> enskild kontrol</w:t>
            </w:r>
            <w:r>
              <w:softHyphen/>
            </w:r>
            <w:r w:rsidRPr="000119B7">
              <w:t xml:space="preserve">lera om han eller hon har utsatts för sådana tvångsmedel </w:t>
            </w:r>
            <w:r w:rsidRPr="000119B7">
              <w:rPr>
                <w:i/>
              </w:rPr>
              <w:t>eller varit föremål för sådan person</w:t>
            </w:r>
            <w:r>
              <w:rPr>
                <w:i/>
              </w:rPr>
              <w:softHyphen/>
            </w:r>
            <w:r w:rsidRPr="000119B7">
              <w:rPr>
                <w:i/>
              </w:rPr>
              <w:t xml:space="preserve">uppgiftsbehandling </w:t>
            </w:r>
            <w:r w:rsidRPr="00BE0128">
              <w:t>som avses i 1</w:t>
            </w:r>
            <w:r>
              <w:t> §</w:t>
            </w:r>
            <w:r w:rsidRPr="000119B7">
              <w:t xml:space="preserve"> och om användningen av </w:t>
            </w:r>
            <w:r w:rsidRPr="00A5666C">
              <w:rPr>
                <w:i/>
              </w:rPr>
              <w:t>tvångsmedel</w:t>
            </w:r>
            <w:r w:rsidRPr="000119B7">
              <w:t xml:space="preserve"> och därmed sam</w:t>
            </w:r>
            <w:r>
              <w:softHyphen/>
            </w:r>
            <w:r w:rsidRPr="000119B7">
              <w:t xml:space="preserve">manhängande verksamhet </w:t>
            </w:r>
            <w:r w:rsidRPr="00BE0128">
              <w:rPr>
                <w:i/>
              </w:rPr>
              <w:t>ell</w:t>
            </w:r>
            <w:r>
              <w:rPr>
                <w:i/>
              </w:rPr>
              <w:t>er behandlingen av personuppgif</w:t>
            </w:r>
            <w:r w:rsidRPr="00BE0128">
              <w:rPr>
                <w:i/>
              </w:rPr>
              <w:t>ter</w:t>
            </w:r>
            <w:r w:rsidRPr="000119B7">
              <w:t xml:space="preserve"> har </w:t>
            </w:r>
            <w:r w:rsidRPr="00A5666C">
              <w:rPr>
                <w:i/>
              </w:rPr>
              <w:t>skett</w:t>
            </w:r>
            <w:r w:rsidRPr="000119B7">
              <w:t xml:space="preserve"> i enlighet med lag eller </w:t>
            </w:r>
            <w:r w:rsidRPr="00460AB6">
              <w:rPr>
                <w:spacing w:val="-3"/>
              </w:rPr>
              <w:t xml:space="preserve">annan författning. </w:t>
            </w:r>
            <w:r w:rsidRPr="00460AB6">
              <w:rPr>
                <w:i/>
                <w:spacing w:val="-3"/>
              </w:rPr>
              <w:t>Nämnden skall</w:t>
            </w:r>
            <w:r w:rsidRPr="00BE0128">
              <w:rPr>
                <w:i/>
              </w:rPr>
              <w:t xml:space="preserve"> underrätta den enskilde om att kontrollen har utförts.</w:t>
            </w:r>
          </w:p>
        </w:tc>
        <w:tc>
          <w:tcPr>
            <w:tcW w:w="2500" w:type="pct"/>
            <w:shd w:val="clear" w:color="auto" w:fill="auto"/>
          </w:tcPr>
          <w:p w14:paraId="4EF78354" w14:textId="77777777" w:rsidR="000E3A6B" w:rsidRPr="00763416" w:rsidRDefault="000E3A6B" w:rsidP="000E3A6B">
            <w:pPr>
              <w:pStyle w:val="Brdtextmedindrag"/>
            </w:pPr>
            <w:r w:rsidRPr="00763416">
              <w:t>Nämnden är skyldig att på begäran av en enskild kontrol</w:t>
            </w:r>
            <w:r w:rsidRPr="00763416">
              <w:softHyphen/>
              <w:t>lera om han eller hon</w:t>
            </w:r>
          </w:p>
          <w:p w14:paraId="08760BEE" w14:textId="77777777" w:rsidR="000E3A6B" w:rsidRPr="00763416" w:rsidRDefault="000E3A6B" w:rsidP="000E3A6B">
            <w:pPr>
              <w:pStyle w:val="Brdtextmedindrag"/>
            </w:pPr>
            <w:r w:rsidRPr="00763416">
              <w:rPr>
                <w:i/>
              </w:rPr>
              <w:t>1.</w:t>
            </w:r>
            <w:r w:rsidRPr="00763416">
              <w:t xml:space="preserve"> har utsatts för sådana tvångsmedel </w:t>
            </w:r>
            <w:r w:rsidRPr="00CD67C6">
              <w:t>som avses i 1 §</w:t>
            </w:r>
            <w:r w:rsidRPr="00763416">
              <w:t xml:space="preserve"> och om användningen av </w:t>
            </w:r>
            <w:r w:rsidRPr="00763416">
              <w:rPr>
                <w:i/>
              </w:rPr>
              <w:t>dem</w:t>
            </w:r>
            <w:r w:rsidRPr="00763416">
              <w:t xml:space="preserve"> och därmed sammanhängande verk</w:t>
            </w:r>
            <w:r w:rsidRPr="00763416">
              <w:softHyphen/>
              <w:t xml:space="preserve">samhet har </w:t>
            </w:r>
            <w:r w:rsidRPr="00763416">
              <w:rPr>
                <w:i/>
              </w:rPr>
              <w:t>varit</w:t>
            </w:r>
            <w:r w:rsidRPr="00763416">
              <w:t xml:space="preserve"> i enlighet med lag eller annan författning, </w:t>
            </w:r>
            <w:r w:rsidRPr="00763416">
              <w:rPr>
                <w:i/>
              </w:rPr>
              <w:t>eller</w:t>
            </w:r>
          </w:p>
          <w:p w14:paraId="33B457D8" w14:textId="77777777" w:rsidR="000E3A6B" w:rsidRPr="00763416" w:rsidRDefault="000E3A6B" w:rsidP="000E3A6B">
            <w:pPr>
              <w:pStyle w:val="Brdtextmedindrag"/>
            </w:pPr>
            <w:r w:rsidRPr="00763416">
              <w:rPr>
                <w:i/>
              </w:rPr>
              <w:t>2. varit föremål för sådan per</w:t>
            </w:r>
            <w:r>
              <w:rPr>
                <w:i/>
              </w:rPr>
              <w:softHyphen/>
              <w:t>sonuppgiftsbehandling som av</w:t>
            </w:r>
            <w:r w:rsidRPr="00763416">
              <w:rPr>
                <w:i/>
              </w:rPr>
              <w:t>ses i 1 § och om den har utförts i en</w:t>
            </w:r>
            <w:r>
              <w:rPr>
                <w:i/>
              </w:rPr>
              <w:softHyphen/>
            </w:r>
            <w:r w:rsidRPr="00763416">
              <w:rPr>
                <w:i/>
              </w:rPr>
              <w:t>lighet med lag eller annan för</w:t>
            </w:r>
            <w:r w:rsidRPr="00763416">
              <w:rPr>
                <w:i/>
              </w:rPr>
              <w:softHyphen/>
              <w:t>fattning</w:t>
            </w:r>
            <w:r w:rsidRPr="00763416">
              <w:t>.</w:t>
            </w:r>
          </w:p>
        </w:tc>
      </w:tr>
      <w:tr w:rsidR="000E3A6B" w14:paraId="3B3F898B" w14:textId="77777777" w:rsidTr="000E3A6B">
        <w:tc>
          <w:tcPr>
            <w:tcW w:w="2500" w:type="pct"/>
            <w:shd w:val="clear" w:color="auto" w:fill="auto"/>
          </w:tcPr>
          <w:p w14:paraId="536A94BF" w14:textId="77777777" w:rsidR="000E3A6B" w:rsidRPr="000119B7" w:rsidRDefault="000E3A6B" w:rsidP="000E3A6B">
            <w:pPr>
              <w:pStyle w:val="Brdtextmedindrag"/>
            </w:pPr>
          </w:p>
        </w:tc>
        <w:tc>
          <w:tcPr>
            <w:tcW w:w="2500" w:type="pct"/>
            <w:shd w:val="clear" w:color="auto" w:fill="auto"/>
          </w:tcPr>
          <w:p w14:paraId="3AD93E80" w14:textId="77777777" w:rsidR="000E3A6B" w:rsidRPr="00763416" w:rsidRDefault="000E3A6B" w:rsidP="000E3A6B">
            <w:pPr>
              <w:pStyle w:val="Brdtextmedindrag"/>
              <w:rPr>
                <w:i/>
              </w:rPr>
            </w:pPr>
            <w:r w:rsidRPr="00763416">
              <w:rPr>
                <w:i/>
              </w:rPr>
              <w:t>Nämnden ska underrätta den enskilde om att kontrollen har utförts.</w:t>
            </w:r>
          </w:p>
        </w:tc>
      </w:tr>
      <w:tr w:rsidR="000E3A6B" w14:paraId="383FEE53" w14:textId="77777777" w:rsidTr="000E3A6B">
        <w:tc>
          <w:tcPr>
            <w:tcW w:w="2500" w:type="pct"/>
            <w:shd w:val="clear" w:color="auto" w:fill="auto"/>
          </w:tcPr>
          <w:p w14:paraId="0F8C798F" w14:textId="77777777" w:rsidR="000E3A6B" w:rsidRPr="000119B7" w:rsidRDefault="000E3A6B" w:rsidP="000E3A6B">
            <w:pPr>
              <w:pStyle w:val="Brdtextmedindrag"/>
            </w:pPr>
          </w:p>
        </w:tc>
        <w:tc>
          <w:tcPr>
            <w:tcW w:w="2500" w:type="pct"/>
            <w:shd w:val="clear" w:color="auto" w:fill="auto"/>
          </w:tcPr>
          <w:p w14:paraId="1B20112F" w14:textId="77777777" w:rsidR="000E3A6B" w:rsidRDefault="000E3A6B" w:rsidP="000E3A6B">
            <w:pPr>
              <w:pStyle w:val="Brdtextmedindrag"/>
              <w:rPr>
                <w:i/>
              </w:rPr>
            </w:pPr>
            <w:r>
              <w:rPr>
                <w:i/>
              </w:rPr>
              <w:t>Nämnden får vägra att utföra kontroll om begäran är orimlig eller uppenbart ogrundad.</w:t>
            </w:r>
          </w:p>
        </w:tc>
      </w:tr>
    </w:tbl>
    <w:p w14:paraId="07A6AD1D" w14:textId="77777777" w:rsidR="000E3A6B" w:rsidRDefault="000E3A6B" w:rsidP="000E3A6B">
      <w:pPr>
        <w:pStyle w:val="Brdtext"/>
        <w:spacing w:before="270"/>
        <w:jc w:val="center"/>
      </w:pPr>
      <w:r>
        <w:t>4 §</w:t>
      </w:r>
    </w:p>
    <w:tbl>
      <w:tblPr>
        <w:tblW w:w="5000" w:type="pct"/>
        <w:tblLook w:val="0000" w:firstRow="0" w:lastRow="0" w:firstColumn="0" w:lastColumn="0" w:noHBand="0" w:noVBand="0"/>
      </w:tblPr>
      <w:tblGrid>
        <w:gridCol w:w="2948"/>
        <w:gridCol w:w="2949"/>
      </w:tblGrid>
      <w:tr w:rsidR="000E3A6B" w14:paraId="29A87877" w14:textId="77777777" w:rsidTr="000E3A6B">
        <w:tc>
          <w:tcPr>
            <w:tcW w:w="2500" w:type="pct"/>
            <w:shd w:val="clear" w:color="auto" w:fill="auto"/>
          </w:tcPr>
          <w:p w14:paraId="204BE58A" w14:textId="77777777" w:rsidR="000E3A6B" w:rsidRPr="007B604D" w:rsidRDefault="000E3A6B" w:rsidP="000E3A6B">
            <w:pPr>
              <w:pStyle w:val="Brdtextmedindrag"/>
            </w:pPr>
            <w:r w:rsidRPr="007B604D">
              <w:t>Nämnden har rätt att av för</w:t>
            </w:r>
            <w:r w:rsidRPr="007B604D">
              <w:softHyphen/>
              <w:t>valtningsmyndigheter som om</w:t>
            </w:r>
            <w:r w:rsidRPr="007B604D">
              <w:softHyphen/>
              <w:t>fattas av tillsynen få de uppgifter och det biträde som nämnden begär. Även domstolar samt de förvaltningsmyndigheter som inte omfattas av tillsynen är skyldiga att lämna nämnden de uppgifter som den begär.</w:t>
            </w:r>
          </w:p>
        </w:tc>
        <w:tc>
          <w:tcPr>
            <w:tcW w:w="2500" w:type="pct"/>
            <w:shd w:val="clear" w:color="auto" w:fill="auto"/>
          </w:tcPr>
          <w:p w14:paraId="1AB194DC" w14:textId="77777777" w:rsidR="000E3A6B" w:rsidRPr="007B604D" w:rsidRDefault="000E3A6B" w:rsidP="000E3A6B">
            <w:pPr>
              <w:pStyle w:val="Brdtextmedindrag"/>
            </w:pPr>
            <w:r w:rsidRPr="007B604D">
              <w:t>Nämnden har rätt att av för</w:t>
            </w:r>
            <w:r>
              <w:softHyphen/>
            </w:r>
            <w:r w:rsidRPr="007B604D">
              <w:t>valtningsmyndigheter som om</w:t>
            </w:r>
            <w:r>
              <w:softHyphen/>
            </w:r>
            <w:r w:rsidRPr="007B604D">
              <w:t xml:space="preserve">fattas av tillsynen få de uppgifter </w:t>
            </w:r>
            <w:r w:rsidRPr="007B604D">
              <w:rPr>
                <w:i/>
              </w:rPr>
              <w:t>och upplysningar, den infor</w:t>
            </w:r>
            <w:r>
              <w:rPr>
                <w:i/>
              </w:rPr>
              <w:softHyphen/>
            </w:r>
            <w:r w:rsidRPr="007B604D">
              <w:rPr>
                <w:i/>
              </w:rPr>
              <w:t>mation</w:t>
            </w:r>
            <w:r w:rsidRPr="007B604D">
              <w:t xml:space="preserve"> och det biträde som nämnden begär. Även domstolar och de förvaltningsmyndigheter som inte omfattas av tillsynen är skyldiga att lämna nämnden de uppgifter som den begär.</w:t>
            </w:r>
          </w:p>
        </w:tc>
      </w:tr>
    </w:tbl>
    <w:p w14:paraId="3F223E14" w14:textId="77777777" w:rsidR="000E3A6B" w:rsidRPr="00811E52" w:rsidRDefault="000E3A6B" w:rsidP="000E3A6B">
      <w:pPr>
        <w:pStyle w:val="Slutstreck"/>
      </w:pPr>
      <w:r w:rsidRPr="00811E52">
        <w:t>                      </w:t>
      </w:r>
    </w:p>
    <w:p w14:paraId="1BAEA01F" w14:textId="77777777" w:rsidR="000E3A6B" w:rsidRDefault="000E3A6B" w:rsidP="000E3A6B">
      <w:pPr>
        <w:pStyle w:val="Brdtextmedindrag"/>
        <w:sectPr w:rsidR="000E3A6B" w:rsidSect="000E3A6B">
          <w:headerReference w:type="even" r:id="rId139"/>
          <w:headerReference w:type="default" r:id="rId140"/>
          <w:footerReference w:type="even" r:id="rId141"/>
          <w:footerReference w:type="default" r:id="rId142"/>
          <w:footerReference w:type="first" r:id="rId143"/>
          <w:footnotePr>
            <w:numRestart w:val="eachSect"/>
          </w:footnotePr>
          <w:pgSz w:w="9356" w:h="13721" w:code="9"/>
          <w:pgMar w:top="794" w:right="2438" w:bottom="1191" w:left="1021" w:header="0" w:footer="709" w:gutter="0"/>
          <w:cols w:space="708"/>
          <w:docGrid w:linePitch="360"/>
        </w:sectPr>
      </w:pPr>
      <w:r>
        <w:t>Denna lag träder ikraft den 1 maj 2018.</w:t>
      </w:r>
    </w:p>
    <w:p w14:paraId="7A71DF00" w14:textId="77777777" w:rsidR="000E3A6B" w:rsidRPr="003753C6" w:rsidRDefault="000E3A6B" w:rsidP="0097529C">
      <w:pPr>
        <w:pStyle w:val="Rubrik2utannumrering"/>
      </w:pPr>
      <w:bookmarkStart w:id="499" w:name="_Toc493597733"/>
      <w:r w:rsidRPr="003753C6">
        <w:t>Förslag till lag om ändring i offentlighets- och sekretesslagen (2009:400)</w:t>
      </w:r>
      <w:bookmarkEnd w:id="499"/>
    </w:p>
    <w:p w14:paraId="7D84F5DD" w14:textId="77777777" w:rsidR="000E3A6B" w:rsidRDefault="000E3A6B" w:rsidP="000E3A6B">
      <w:pPr>
        <w:pStyle w:val="Brdtextmedindrag"/>
      </w:pPr>
      <w:r w:rsidRPr="00763416">
        <w:t>Här</w:t>
      </w:r>
      <w:r>
        <w:t>igenom föreskrivs att 18 kap. 2 §, 35 kap. 1</w:t>
      </w:r>
      <w:r w:rsidRPr="00763416">
        <w:t>, 4 b</w:t>
      </w:r>
      <w:r>
        <w:t xml:space="preserve"> </w:t>
      </w:r>
      <w:r w:rsidRPr="00763416">
        <w:t>oc</w:t>
      </w:r>
      <w:r>
        <w:t xml:space="preserve">h </w:t>
      </w:r>
      <w:r w:rsidRPr="00763416">
        <w:t>10</w:t>
      </w:r>
      <w:r>
        <w:t> </w:t>
      </w:r>
      <w:r w:rsidRPr="00763416">
        <w:t>§</w:t>
      </w:r>
      <w:r>
        <w:t>§ offentlighets- och sekretess</w:t>
      </w:r>
      <w:r w:rsidRPr="00763416">
        <w:t>lagen</w:t>
      </w:r>
      <w:r>
        <w:t> </w:t>
      </w:r>
      <w:r w:rsidRPr="00763416">
        <w:t>(2009</w:t>
      </w:r>
      <w:r>
        <w:t>:400) ska ha följande lydelse.</w:t>
      </w:r>
    </w:p>
    <w:p w14:paraId="70D90AA8" w14:textId="77777777" w:rsidR="000E3A6B" w:rsidRDefault="000E3A6B" w:rsidP="000E3A6B">
      <w:pPr>
        <w:pStyle w:val="Brdtextmedindrag"/>
      </w:pPr>
    </w:p>
    <w:tbl>
      <w:tblPr>
        <w:tblW w:w="5000" w:type="pct"/>
        <w:tblLook w:val="0000" w:firstRow="0" w:lastRow="0" w:firstColumn="0" w:lastColumn="0" w:noHBand="0" w:noVBand="0"/>
      </w:tblPr>
      <w:tblGrid>
        <w:gridCol w:w="2948"/>
        <w:gridCol w:w="2949"/>
      </w:tblGrid>
      <w:tr w:rsidR="000E3A6B" w14:paraId="5475B26F" w14:textId="77777777" w:rsidTr="000E3A6B">
        <w:tc>
          <w:tcPr>
            <w:tcW w:w="2500" w:type="pct"/>
            <w:shd w:val="clear" w:color="auto" w:fill="auto"/>
          </w:tcPr>
          <w:p w14:paraId="517AB41C" w14:textId="77777777" w:rsidR="000E3A6B" w:rsidRPr="0049408E" w:rsidRDefault="000E3A6B" w:rsidP="000E3A6B">
            <w:pPr>
              <w:pStyle w:val="Brdtext"/>
              <w:rPr>
                <w:i/>
              </w:rPr>
            </w:pPr>
            <w:r w:rsidRPr="00E3732A">
              <w:rPr>
                <w:i/>
              </w:rPr>
              <w:t>Nuvarande lydelse</w:t>
            </w:r>
          </w:p>
        </w:tc>
        <w:tc>
          <w:tcPr>
            <w:tcW w:w="2500" w:type="pct"/>
            <w:shd w:val="clear" w:color="auto" w:fill="auto"/>
          </w:tcPr>
          <w:p w14:paraId="6B5C715B" w14:textId="77777777" w:rsidR="000E3A6B" w:rsidRPr="0049408E" w:rsidRDefault="000E3A6B" w:rsidP="000E3A6B">
            <w:pPr>
              <w:pStyle w:val="Brdtext"/>
              <w:rPr>
                <w:i/>
              </w:rPr>
            </w:pPr>
            <w:r w:rsidRPr="0049408E">
              <w:rPr>
                <w:i/>
              </w:rPr>
              <w:t>Föreslagen lydelse</w:t>
            </w:r>
          </w:p>
        </w:tc>
      </w:tr>
    </w:tbl>
    <w:p w14:paraId="424B2843" w14:textId="77777777" w:rsidR="000E3A6B" w:rsidRDefault="000E3A6B" w:rsidP="000E3A6B">
      <w:pPr>
        <w:pStyle w:val="Brdtext"/>
        <w:spacing w:before="270"/>
        <w:jc w:val="center"/>
        <w:rPr>
          <w:b/>
        </w:rPr>
      </w:pPr>
      <w:r>
        <w:rPr>
          <w:b/>
        </w:rPr>
        <w:t>18 kap.</w:t>
      </w:r>
    </w:p>
    <w:p w14:paraId="5854674F" w14:textId="77777777" w:rsidR="000E3A6B" w:rsidRDefault="000E3A6B" w:rsidP="000E3A6B">
      <w:pPr>
        <w:pStyle w:val="Brdtext"/>
        <w:jc w:val="center"/>
      </w:pPr>
      <w:r>
        <w:t>2 §</w:t>
      </w:r>
      <w:r>
        <w:rPr>
          <w:rStyle w:val="Fotnotsreferens"/>
        </w:rPr>
        <w:footnoteReference w:id="10"/>
      </w:r>
    </w:p>
    <w:tbl>
      <w:tblPr>
        <w:tblW w:w="5000" w:type="pct"/>
        <w:tblLook w:val="0000" w:firstRow="0" w:lastRow="0" w:firstColumn="0" w:lastColumn="0" w:noHBand="0" w:noVBand="0"/>
      </w:tblPr>
      <w:tblGrid>
        <w:gridCol w:w="2948"/>
        <w:gridCol w:w="2949"/>
      </w:tblGrid>
      <w:tr w:rsidR="000E3A6B" w14:paraId="7FE0EB51" w14:textId="77777777" w:rsidTr="000E3A6B">
        <w:tc>
          <w:tcPr>
            <w:tcW w:w="2500" w:type="pct"/>
            <w:shd w:val="clear" w:color="auto" w:fill="auto"/>
          </w:tcPr>
          <w:p w14:paraId="390C1ACA" w14:textId="77777777" w:rsidR="000E3A6B" w:rsidRDefault="000E3A6B" w:rsidP="000E3A6B">
            <w:pPr>
              <w:pStyle w:val="Brdtextmedindrag"/>
            </w:pPr>
            <w:r>
              <w:t xml:space="preserve">Sekretess gäller för uppgift som hänför sig till sådan verksamhet som avses i 2 kap. </w:t>
            </w:r>
            <w:r w:rsidRPr="007819B4">
              <w:rPr>
                <w:i/>
              </w:rPr>
              <w:t>7 § 1</w:t>
            </w:r>
            <w:r>
              <w:t xml:space="preserve"> eller </w:t>
            </w:r>
            <w:r w:rsidRPr="00282640">
              <w:rPr>
                <w:i/>
              </w:rPr>
              <w:t>6 kap. 1</w:t>
            </w:r>
            <w:r>
              <w:rPr>
                <w:i/>
              </w:rPr>
              <w:t> §</w:t>
            </w:r>
            <w:r w:rsidRPr="00282640">
              <w:rPr>
                <w:i/>
              </w:rPr>
              <w:t> 1 polisdatalagen</w:t>
            </w:r>
            <w:r>
              <w:t xml:space="preserve"> (2010:361), om det inte står klart att uppgiften kan röjas utan att syftet med beslutade eller förutsedda åtgärder motverkas eller den framtida verksamheten skadas.</w:t>
            </w:r>
          </w:p>
        </w:tc>
        <w:tc>
          <w:tcPr>
            <w:tcW w:w="2500" w:type="pct"/>
            <w:shd w:val="clear" w:color="auto" w:fill="auto"/>
          </w:tcPr>
          <w:p w14:paraId="206C901A" w14:textId="77777777" w:rsidR="000E3A6B" w:rsidRDefault="000E3A6B" w:rsidP="000E3A6B">
            <w:pPr>
              <w:pStyle w:val="Brdtextmedindrag"/>
            </w:pPr>
            <w:r>
              <w:t xml:space="preserve">Sekretess gäller för uppgift som hänför sig till sådan verksamhet som avses i 2 kap. </w:t>
            </w:r>
            <w:r w:rsidRPr="007819B4">
              <w:rPr>
                <w:i/>
              </w:rPr>
              <w:t>1 §</w:t>
            </w:r>
            <w:r>
              <w:rPr>
                <w:i/>
              </w:rPr>
              <w:t xml:space="preserve"> första stycket</w:t>
            </w:r>
            <w:r w:rsidRPr="007819B4">
              <w:rPr>
                <w:i/>
              </w:rPr>
              <w:t> 1</w:t>
            </w:r>
            <w:r>
              <w:t xml:space="preserve"> </w:t>
            </w:r>
            <w:r>
              <w:rPr>
                <w:i/>
              </w:rPr>
              <w:t xml:space="preserve">polisens brottsdatalag </w:t>
            </w:r>
            <w:r>
              <w:t xml:space="preserve">(2010:361) </w:t>
            </w:r>
            <w:r w:rsidRPr="008749E1">
              <w:t>eller 2</w:t>
            </w:r>
            <w:r w:rsidRPr="008749E1">
              <w:rPr>
                <w:i/>
              </w:rPr>
              <w:t> kap. 1</w:t>
            </w:r>
            <w:r>
              <w:rPr>
                <w:i/>
              </w:rPr>
              <w:t> § första stycket</w:t>
            </w:r>
            <w:r w:rsidRPr="008749E1">
              <w:rPr>
                <w:i/>
              </w:rPr>
              <w:t xml:space="preserve"> 1 </w:t>
            </w:r>
            <w:r>
              <w:rPr>
                <w:i/>
                <w:spacing w:val="-4"/>
              </w:rPr>
              <w:t>Säkerhetspo</w:t>
            </w:r>
            <w:r w:rsidRPr="00367543">
              <w:rPr>
                <w:i/>
                <w:spacing w:val="-4"/>
              </w:rPr>
              <w:t>lisens data</w:t>
            </w:r>
            <w:r>
              <w:rPr>
                <w:i/>
                <w:spacing w:val="-4"/>
              </w:rPr>
              <w:t>–</w:t>
            </w:r>
            <w:r w:rsidRPr="00367543">
              <w:rPr>
                <w:i/>
                <w:spacing w:val="-4"/>
              </w:rPr>
              <w:t>lag (2018:000)</w:t>
            </w:r>
            <w:r w:rsidRPr="00367543">
              <w:rPr>
                <w:spacing w:val="-4"/>
              </w:rPr>
              <w:t>, om det</w:t>
            </w:r>
            <w:r>
              <w:t xml:space="preserve"> inte står klart att uppgiften kan röjas utan att syftet med beslutade eller förutsedda åtgärder mot</w:t>
            </w:r>
            <w:r>
              <w:softHyphen/>
              <w:t>verkas eller den framtida verksamheten skadas.</w:t>
            </w:r>
          </w:p>
        </w:tc>
      </w:tr>
      <w:tr w:rsidR="000E3A6B" w14:paraId="7F9DEE83" w14:textId="77777777" w:rsidTr="000E3A6B">
        <w:tc>
          <w:tcPr>
            <w:tcW w:w="2500" w:type="pct"/>
            <w:shd w:val="clear" w:color="auto" w:fill="auto"/>
          </w:tcPr>
          <w:p w14:paraId="72B07344" w14:textId="77777777" w:rsidR="000E3A6B" w:rsidRPr="00211CE7" w:rsidRDefault="000E3A6B" w:rsidP="000E3A6B">
            <w:pPr>
              <w:pStyle w:val="Brdtextmedindrag"/>
            </w:pPr>
            <w:r w:rsidRPr="00211CE7">
              <w:t>Sekretess gäller, under mot</w:t>
            </w:r>
            <w:r>
              <w:softHyphen/>
            </w:r>
            <w:r w:rsidRPr="00211CE7">
              <w:t>svarande förutsättningar som anges i första stycket, för uppgift som hänför sig till</w:t>
            </w:r>
          </w:p>
        </w:tc>
        <w:tc>
          <w:tcPr>
            <w:tcW w:w="2500" w:type="pct"/>
            <w:shd w:val="clear" w:color="auto" w:fill="auto"/>
          </w:tcPr>
          <w:p w14:paraId="7642E6D2" w14:textId="77777777" w:rsidR="000E3A6B" w:rsidRDefault="000E3A6B" w:rsidP="000E3A6B">
            <w:pPr>
              <w:pStyle w:val="Brdtextmedindrag"/>
            </w:pPr>
            <w:r w:rsidRPr="00211CE7">
              <w:t>Sekretess gäller, under mot</w:t>
            </w:r>
            <w:r>
              <w:softHyphen/>
            </w:r>
            <w:r w:rsidRPr="00211CE7">
              <w:t>svarande förutsättningar som anges i första stycket, för uppgift som hänför sig till</w:t>
            </w:r>
            <w:r>
              <w:t xml:space="preserve"> </w:t>
            </w:r>
            <w:r>
              <w:rPr>
                <w:i/>
              </w:rPr>
              <w:t>sådan verksamhet som avses i</w:t>
            </w:r>
          </w:p>
        </w:tc>
      </w:tr>
      <w:tr w:rsidR="000E3A6B" w14:paraId="5A14D4F0" w14:textId="77777777" w:rsidTr="000E3A6B">
        <w:tc>
          <w:tcPr>
            <w:tcW w:w="2500" w:type="pct"/>
            <w:shd w:val="clear" w:color="auto" w:fill="auto"/>
          </w:tcPr>
          <w:p w14:paraId="68D40AE7" w14:textId="77777777" w:rsidR="000E3A6B" w:rsidRDefault="000E3A6B" w:rsidP="000E3A6B">
            <w:pPr>
              <w:pStyle w:val="Brdtextmedindrag"/>
            </w:pPr>
            <w:r w:rsidRPr="00211CE7">
              <w:t>1. </w:t>
            </w:r>
            <w:r w:rsidRPr="008C61D9">
              <w:rPr>
                <w:i/>
              </w:rPr>
              <w:t>sådan verksamhet som avses i</w:t>
            </w:r>
            <w:r w:rsidRPr="00211CE7">
              <w:t xml:space="preserve"> </w:t>
            </w:r>
            <w:r w:rsidRPr="00211CE7">
              <w:rPr>
                <w:i/>
              </w:rPr>
              <w:t>2 kap. 5</w:t>
            </w:r>
            <w:r>
              <w:rPr>
                <w:i/>
              </w:rPr>
              <w:t> §</w:t>
            </w:r>
            <w:r w:rsidRPr="00211CE7">
              <w:rPr>
                <w:i/>
              </w:rPr>
              <w:t> 1 skattebrottsdatalagen</w:t>
            </w:r>
            <w:r w:rsidRPr="00211CE7">
              <w:t xml:space="preserve"> </w:t>
            </w:r>
            <w:r w:rsidRPr="00E865FB">
              <w:rPr>
                <w:i/>
              </w:rPr>
              <w:t>(2017:452)</w:t>
            </w:r>
            <w:r w:rsidRPr="00E865FB">
              <w:t>,</w:t>
            </w:r>
          </w:p>
        </w:tc>
        <w:tc>
          <w:tcPr>
            <w:tcW w:w="2500" w:type="pct"/>
            <w:shd w:val="clear" w:color="auto" w:fill="auto"/>
          </w:tcPr>
          <w:p w14:paraId="29B32EBD" w14:textId="77777777" w:rsidR="000E3A6B" w:rsidRDefault="000E3A6B" w:rsidP="000E3A6B">
            <w:pPr>
              <w:pStyle w:val="Brdtextmedindrag"/>
            </w:pPr>
            <w:r>
              <w:t>1</w:t>
            </w:r>
            <w:r w:rsidRPr="00211CE7">
              <w:t>. </w:t>
            </w:r>
            <w:r>
              <w:rPr>
                <w:i/>
              </w:rPr>
              <w:t>2</w:t>
            </w:r>
            <w:r w:rsidRPr="00211CE7">
              <w:rPr>
                <w:i/>
              </w:rPr>
              <w:t xml:space="preserve"> kap. </w:t>
            </w:r>
            <w:r>
              <w:rPr>
                <w:i/>
              </w:rPr>
              <w:t>1 § första stycket</w:t>
            </w:r>
            <w:r w:rsidRPr="00211CE7">
              <w:rPr>
                <w:i/>
              </w:rPr>
              <w:t> 1</w:t>
            </w:r>
            <w:r w:rsidRPr="00211CE7">
              <w:t xml:space="preserve"> </w:t>
            </w:r>
            <w:r w:rsidRPr="00211CE7">
              <w:rPr>
                <w:i/>
              </w:rPr>
              <w:t>Kustbevakningens brottsdatalag</w:t>
            </w:r>
            <w:r>
              <w:t xml:space="preserve"> </w:t>
            </w:r>
            <w:r w:rsidRPr="00E865FB">
              <w:rPr>
                <w:i/>
              </w:rPr>
              <w:t>(2012:145)</w:t>
            </w:r>
            <w:r>
              <w:t>,</w:t>
            </w:r>
          </w:p>
        </w:tc>
      </w:tr>
      <w:tr w:rsidR="000E3A6B" w14:paraId="4414F366" w14:textId="77777777" w:rsidTr="000E3A6B">
        <w:tc>
          <w:tcPr>
            <w:tcW w:w="2500" w:type="pct"/>
            <w:shd w:val="clear" w:color="auto" w:fill="auto"/>
          </w:tcPr>
          <w:p w14:paraId="6C39D194" w14:textId="77777777" w:rsidR="000E3A6B" w:rsidRPr="00211CE7" w:rsidRDefault="000E3A6B" w:rsidP="000E3A6B">
            <w:pPr>
              <w:pStyle w:val="Brdtextmedindrag"/>
            </w:pPr>
            <w:r w:rsidRPr="00211CE7">
              <w:t>2. </w:t>
            </w:r>
            <w:r w:rsidRPr="008C61D9">
              <w:rPr>
                <w:i/>
              </w:rPr>
              <w:t xml:space="preserve">sådan verksamhet som avses i </w:t>
            </w:r>
            <w:r w:rsidRPr="008C61D9">
              <w:t>2 kap.</w:t>
            </w:r>
            <w:r w:rsidRPr="008749E1">
              <w:rPr>
                <w:i/>
              </w:rPr>
              <w:t xml:space="preserve"> 5</w:t>
            </w:r>
            <w:r>
              <w:rPr>
                <w:i/>
              </w:rPr>
              <w:t> §</w:t>
            </w:r>
            <w:r w:rsidRPr="008749E1">
              <w:rPr>
                <w:i/>
              </w:rPr>
              <w:t> 1</w:t>
            </w:r>
            <w:r w:rsidRPr="00211CE7">
              <w:t xml:space="preserve"> </w:t>
            </w:r>
            <w:r w:rsidRPr="00211CE7">
              <w:rPr>
                <w:i/>
              </w:rPr>
              <w:t>tullbrottsdatalagen</w:t>
            </w:r>
            <w:r w:rsidRPr="00211CE7">
              <w:t xml:space="preserve"> (2017:447), eller</w:t>
            </w:r>
          </w:p>
        </w:tc>
        <w:tc>
          <w:tcPr>
            <w:tcW w:w="2500" w:type="pct"/>
            <w:shd w:val="clear" w:color="auto" w:fill="auto"/>
          </w:tcPr>
          <w:p w14:paraId="012A052B" w14:textId="77777777" w:rsidR="000E3A6B" w:rsidRDefault="000E3A6B" w:rsidP="000E3A6B">
            <w:pPr>
              <w:pStyle w:val="Brdtextmedindrag"/>
            </w:pPr>
            <w:r>
              <w:t>2</w:t>
            </w:r>
            <w:r w:rsidRPr="00211CE7">
              <w:t>. </w:t>
            </w:r>
            <w:r w:rsidRPr="00E865FB">
              <w:t>2 kap.</w:t>
            </w:r>
            <w:r w:rsidRPr="008749E1">
              <w:rPr>
                <w:i/>
              </w:rPr>
              <w:t xml:space="preserve"> 1</w:t>
            </w:r>
            <w:r>
              <w:rPr>
                <w:i/>
              </w:rPr>
              <w:t> § första stycket</w:t>
            </w:r>
            <w:r w:rsidRPr="008749E1">
              <w:rPr>
                <w:i/>
              </w:rPr>
              <w:t> 1</w:t>
            </w:r>
            <w:r w:rsidRPr="00211CE7">
              <w:t xml:space="preserve"> </w:t>
            </w:r>
            <w:r w:rsidRPr="00211CE7">
              <w:rPr>
                <w:i/>
              </w:rPr>
              <w:t>Tullverkets brottsdatalag</w:t>
            </w:r>
            <w:r w:rsidRPr="00211CE7">
              <w:t xml:space="preserve"> </w:t>
            </w:r>
            <w:r w:rsidRPr="00E865FB">
              <w:t>(2017:447)</w:t>
            </w:r>
            <w:r>
              <w:rPr>
                <w:i/>
              </w:rPr>
              <w:t xml:space="preserve">, </w:t>
            </w:r>
            <w:r w:rsidRPr="00211CE7">
              <w:t>eller</w:t>
            </w:r>
          </w:p>
        </w:tc>
      </w:tr>
      <w:tr w:rsidR="000E3A6B" w14:paraId="18711728" w14:textId="77777777" w:rsidTr="000E3A6B">
        <w:tc>
          <w:tcPr>
            <w:tcW w:w="2500" w:type="pct"/>
            <w:shd w:val="clear" w:color="auto" w:fill="auto"/>
          </w:tcPr>
          <w:p w14:paraId="72CA7368" w14:textId="77777777" w:rsidR="000E3A6B" w:rsidRPr="00211CE7" w:rsidRDefault="000E3A6B" w:rsidP="000E3A6B">
            <w:pPr>
              <w:pStyle w:val="Brdtextmedindrag"/>
            </w:pPr>
            <w:r w:rsidRPr="00211CE7">
              <w:t>3. </w:t>
            </w:r>
            <w:r w:rsidRPr="008C61D9">
              <w:rPr>
                <w:i/>
              </w:rPr>
              <w:t xml:space="preserve">sådan verksamhet som avses i </w:t>
            </w:r>
            <w:r w:rsidRPr="00211CE7">
              <w:rPr>
                <w:i/>
              </w:rPr>
              <w:t>3 kap. 2</w:t>
            </w:r>
            <w:r>
              <w:rPr>
                <w:i/>
              </w:rPr>
              <w:t> §</w:t>
            </w:r>
            <w:r w:rsidRPr="00211CE7">
              <w:rPr>
                <w:i/>
              </w:rPr>
              <w:t> 1 kustbevaknings</w:t>
            </w:r>
            <w:r w:rsidRPr="00211CE7">
              <w:rPr>
                <w:i/>
              </w:rPr>
              <w:softHyphen/>
              <w:t>datalagen</w:t>
            </w:r>
            <w:r w:rsidRPr="00211CE7">
              <w:t xml:space="preserve"> </w:t>
            </w:r>
            <w:r w:rsidRPr="00E865FB">
              <w:rPr>
                <w:i/>
              </w:rPr>
              <w:t>(2012:145)</w:t>
            </w:r>
            <w:r w:rsidRPr="00211CE7">
              <w:t>.</w:t>
            </w:r>
          </w:p>
        </w:tc>
        <w:tc>
          <w:tcPr>
            <w:tcW w:w="2500" w:type="pct"/>
            <w:shd w:val="clear" w:color="auto" w:fill="auto"/>
          </w:tcPr>
          <w:p w14:paraId="5BBA62E7" w14:textId="77777777" w:rsidR="000E3A6B" w:rsidRDefault="000E3A6B" w:rsidP="000E3A6B">
            <w:pPr>
              <w:pStyle w:val="Brdtextmedindrag"/>
            </w:pPr>
            <w:r w:rsidRPr="00211CE7">
              <w:t>3. </w:t>
            </w:r>
            <w:r>
              <w:rPr>
                <w:i/>
              </w:rPr>
              <w:t>2</w:t>
            </w:r>
            <w:r w:rsidRPr="00211CE7">
              <w:rPr>
                <w:i/>
              </w:rPr>
              <w:t xml:space="preserve"> kap. </w:t>
            </w:r>
            <w:r>
              <w:rPr>
                <w:i/>
              </w:rPr>
              <w:t>1 § första stycket</w:t>
            </w:r>
            <w:r w:rsidRPr="00211CE7">
              <w:rPr>
                <w:i/>
              </w:rPr>
              <w:t xml:space="preserve"> 1 Skatteverkets </w:t>
            </w:r>
            <w:r w:rsidRPr="0093459C">
              <w:rPr>
                <w:i/>
              </w:rPr>
              <w:t>brottsdatalag</w:t>
            </w:r>
            <w:r>
              <w:rPr>
                <w:i/>
              </w:rPr>
              <w:t xml:space="preserve"> </w:t>
            </w:r>
            <w:r w:rsidRPr="0093459C">
              <w:rPr>
                <w:i/>
              </w:rPr>
              <w:t>(2017:452)</w:t>
            </w:r>
            <w:r w:rsidRPr="00211CE7">
              <w:t>.</w:t>
            </w:r>
          </w:p>
        </w:tc>
      </w:tr>
    </w:tbl>
    <w:p w14:paraId="459207D6" w14:textId="77777777" w:rsidR="000E3A6B" w:rsidRPr="002339E4" w:rsidRDefault="000E3A6B" w:rsidP="000E3A6B">
      <w:pPr>
        <w:pStyle w:val="Brdtextmedindrag"/>
        <w:rPr>
          <w:rFonts w:eastAsiaTheme="minorHAnsi"/>
        </w:rPr>
      </w:pPr>
      <w:r w:rsidRPr="00194934">
        <w:t>Sekretess enligt första stycket gäller inte för uppgift som hänför sig till verksamhet hos Säkerhetspolisen och som har förts in i en allmän handling före år</w:t>
      </w:r>
      <w:r>
        <w:t> </w:t>
      </w:r>
      <w:r w:rsidRPr="00194934">
        <w:t>1949.</w:t>
      </w:r>
    </w:p>
    <w:p w14:paraId="0E438053" w14:textId="77777777" w:rsidR="000E3A6B" w:rsidRDefault="000E3A6B" w:rsidP="000E3A6B">
      <w:pPr>
        <w:pStyle w:val="Brdtextmedindrag"/>
      </w:pPr>
      <w:r>
        <w:t>För uppgift i en allmän handling gäller sekretessen i högst sjuttio år.</w:t>
      </w:r>
    </w:p>
    <w:p w14:paraId="4E9EB2FD" w14:textId="77777777" w:rsidR="000E3A6B" w:rsidRDefault="000E3A6B" w:rsidP="000E3A6B">
      <w:pPr>
        <w:pStyle w:val="Brdtextmedindrag"/>
      </w:pPr>
    </w:p>
    <w:tbl>
      <w:tblPr>
        <w:tblW w:w="5000" w:type="pct"/>
        <w:tblLook w:val="0000" w:firstRow="0" w:lastRow="0" w:firstColumn="0" w:lastColumn="0" w:noHBand="0" w:noVBand="0"/>
      </w:tblPr>
      <w:tblGrid>
        <w:gridCol w:w="2948"/>
        <w:gridCol w:w="2949"/>
      </w:tblGrid>
      <w:tr w:rsidR="000E3A6B" w14:paraId="5CEB6F4F" w14:textId="77777777" w:rsidTr="000E3A6B">
        <w:tc>
          <w:tcPr>
            <w:tcW w:w="2500" w:type="pct"/>
            <w:shd w:val="clear" w:color="auto" w:fill="auto"/>
          </w:tcPr>
          <w:p w14:paraId="39456EA6" w14:textId="77777777" w:rsidR="000E3A6B" w:rsidRPr="0049408E" w:rsidRDefault="000E3A6B" w:rsidP="000E3A6B">
            <w:pPr>
              <w:pStyle w:val="Brdtext"/>
              <w:rPr>
                <w:i/>
              </w:rPr>
            </w:pPr>
            <w:r w:rsidRPr="008749E1">
              <w:rPr>
                <w:i/>
              </w:rPr>
              <w:t>Lydelse enligt</w:t>
            </w:r>
            <w:r>
              <w:rPr>
                <w:i/>
              </w:rPr>
              <w:t xml:space="preserve"> prop. 2016/17:208</w:t>
            </w:r>
          </w:p>
        </w:tc>
        <w:tc>
          <w:tcPr>
            <w:tcW w:w="2500" w:type="pct"/>
            <w:shd w:val="clear" w:color="auto" w:fill="auto"/>
          </w:tcPr>
          <w:p w14:paraId="37B2AEDF" w14:textId="77777777" w:rsidR="000E3A6B" w:rsidRPr="0049408E" w:rsidRDefault="000E3A6B" w:rsidP="000E3A6B">
            <w:pPr>
              <w:pStyle w:val="Brdtext"/>
              <w:rPr>
                <w:i/>
              </w:rPr>
            </w:pPr>
            <w:r w:rsidRPr="0049408E">
              <w:rPr>
                <w:i/>
              </w:rPr>
              <w:t>Föreslagen lydelse</w:t>
            </w:r>
          </w:p>
        </w:tc>
      </w:tr>
    </w:tbl>
    <w:p w14:paraId="4F1A22C8" w14:textId="77777777" w:rsidR="000E3A6B" w:rsidRDefault="000E3A6B" w:rsidP="000E3A6B">
      <w:pPr>
        <w:pStyle w:val="Brdtext"/>
        <w:spacing w:before="270"/>
        <w:jc w:val="center"/>
        <w:rPr>
          <w:b/>
        </w:rPr>
      </w:pPr>
      <w:r>
        <w:rPr>
          <w:b/>
        </w:rPr>
        <w:t>35 kap.</w:t>
      </w:r>
    </w:p>
    <w:p w14:paraId="38B540E0" w14:textId="77777777" w:rsidR="000E3A6B" w:rsidRDefault="000E3A6B" w:rsidP="000E3A6B">
      <w:pPr>
        <w:pStyle w:val="Brdtext"/>
        <w:jc w:val="center"/>
      </w:pPr>
      <w:r>
        <w:t>1 §</w:t>
      </w:r>
    </w:p>
    <w:p w14:paraId="1C86B2A2" w14:textId="77777777" w:rsidR="000E3A6B" w:rsidRDefault="000E3A6B" w:rsidP="000E3A6B">
      <w:pPr>
        <w:pStyle w:val="Brdtextmedindrag"/>
      </w:pPr>
      <w:r>
        <w:t>Sekretess gäller för uppgift om en enskilds personliga och ekonomiska förhållanden, om det inte står klart att uppgiften kan röjas utan att den enskilde eller någon närstående till honom eller henne lider skada eller men och uppgiften förekommer i</w:t>
      </w:r>
    </w:p>
    <w:p w14:paraId="767FC1D9" w14:textId="77777777" w:rsidR="000E3A6B" w:rsidRDefault="000E3A6B" w:rsidP="000E3A6B">
      <w:pPr>
        <w:pStyle w:val="Brdtextmedindrag"/>
      </w:pPr>
      <w:r>
        <w:t>1. utredning enligt bestämmelserna om förundersökning i brottmål,</w:t>
      </w:r>
    </w:p>
    <w:p w14:paraId="1E3C893C" w14:textId="77777777" w:rsidR="000E3A6B" w:rsidRDefault="000E3A6B" w:rsidP="000E3A6B">
      <w:pPr>
        <w:pStyle w:val="Brdtextmedindrag"/>
      </w:pPr>
      <w:r>
        <w:t>2. angelägenhet som avser användning av tvångsmedel i brottmål eller i annan verksamhet för att förebygga brott,</w:t>
      </w:r>
    </w:p>
    <w:p w14:paraId="13698FC0" w14:textId="77777777" w:rsidR="000E3A6B" w:rsidRDefault="000E3A6B" w:rsidP="000E3A6B">
      <w:pPr>
        <w:pStyle w:val="Brdtextmedindrag"/>
      </w:pPr>
      <w:r>
        <w:t>3. angelägenhet som avser registerkontroll och särskild personutredning enligt säkerhetsskyddslagen (1996:627),</w:t>
      </w:r>
    </w:p>
    <w:p w14:paraId="53BC8121" w14:textId="77777777" w:rsidR="000E3A6B" w:rsidRDefault="000E3A6B" w:rsidP="000E3A6B">
      <w:pPr>
        <w:pStyle w:val="Brdtextmedindrag"/>
      </w:pPr>
      <w:r>
        <w:t>4. annan verksamhet som syftar till att förebygga, uppdaga, utreda eller beivra brott och som bedrivs av en åklagarmyndighet, Polismyndigheten, Säkerhetspolisen, Skatteverket, Tullverket eller Kustbevakningen,</w:t>
      </w:r>
    </w:p>
    <w:tbl>
      <w:tblPr>
        <w:tblW w:w="5000" w:type="pct"/>
        <w:tblLook w:val="0000" w:firstRow="0" w:lastRow="0" w:firstColumn="0" w:lastColumn="0" w:noHBand="0" w:noVBand="0"/>
      </w:tblPr>
      <w:tblGrid>
        <w:gridCol w:w="2948"/>
        <w:gridCol w:w="2949"/>
      </w:tblGrid>
      <w:tr w:rsidR="000E3A6B" w14:paraId="3162114F" w14:textId="77777777" w:rsidTr="000E3A6B">
        <w:tc>
          <w:tcPr>
            <w:tcW w:w="2500" w:type="pct"/>
            <w:shd w:val="clear" w:color="auto" w:fill="auto"/>
          </w:tcPr>
          <w:p w14:paraId="01B2BAAA" w14:textId="77777777" w:rsidR="000E3A6B" w:rsidRDefault="000E3A6B" w:rsidP="000E3A6B">
            <w:pPr>
              <w:pStyle w:val="Brdtextmedindrag"/>
            </w:pPr>
            <w:r>
              <w:t>5. register som förs av Polis</w:t>
            </w:r>
            <w:r>
              <w:softHyphen/>
              <w:t xml:space="preserve">myndigheten enligt </w:t>
            </w:r>
            <w:r w:rsidRPr="00A302A5">
              <w:rPr>
                <w:i/>
              </w:rPr>
              <w:t>4</w:t>
            </w:r>
            <w:r>
              <w:t xml:space="preserve"> kap. </w:t>
            </w:r>
            <w:r w:rsidRPr="003A6977">
              <w:rPr>
                <w:i/>
              </w:rPr>
              <w:t>polis</w:t>
            </w:r>
            <w:r w:rsidRPr="003A6977">
              <w:rPr>
                <w:i/>
              </w:rPr>
              <w:softHyphen/>
              <w:t>datalagen</w:t>
            </w:r>
            <w:r>
              <w:t xml:space="preserve"> (2010:361) eller som annars behandlas med stöd av de bestämmelserna </w:t>
            </w:r>
            <w:r w:rsidRPr="00704202">
              <w:t>eller uppgifter som behandlas av Säkerhetspoli</w:t>
            </w:r>
            <w:r w:rsidRPr="00704202">
              <w:softHyphen/>
              <w:t>sen med stöd av</w:t>
            </w:r>
            <w:r w:rsidRPr="0014324E">
              <w:rPr>
                <w:i/>
              </w:rPr>
              <w:t xml:space="preserve"> 6 kap. samma lag</w:t>
            </w:r>
            <w:r>
              <w:t>,</w:t>
            </w:r>
          </w:p>
        </w:tc>
        <w:tc>
          <w:tcPr>
            <w:tcW w:w="2500" w:type="pct"/>
            <w:shd w:val="clear" w:color="auto" w:fill="auto"/>
          </w:tcPr>
          <w:p w14:paraId="40AFBFE8" w14:textId="77777777" w:rsidR="000E3A6B" w:rsidRDefault="000E3A6B" w:rsidP="000E3A6B">
            <w:pPr>
              <w:pStyle w:val="Brdtextmedindrag"/>
            </w:pPr>
            <w:r>
              <w:t>5. register som förs av Polis</w:t>
            </w:r>
            <w:r>
              <w:softHyphen/>
              <w:t xml:space="preserve">myndigheten enligt </w:t>
            </w:r>
            <w:r w:rsidRPr="00A302A5">
              <w:rPr>
                <w:i/>
              </w:rPr>
              <w:t>5</w:t>
            </w:r>
            <w:r>
              <w:t xml:space="preserve"> kap. </w:t>
            </w:r>
            <w:r>
              <w:rPr>
                <w:i/>
                <w:spacing w:val="-4"/>
              </w:rPr>
              <w:t>poli</w:t>
            </w:r>
            <w:r w:rsidRPr="000C6500">
              <w:rPr>
                <w:i/>
                <w:spacing w:val="-4"/>
              </w:rPr>
              <w:t>sens brottsdatalag</w:t>
            </w:r>
            <w:r w:rsidRPr="000C6500">
              <w:rPr>
                <w:spacing w:val="-4"/>
              </w:rPr>
              <w:t xml:space="preserve"> (2010:361) eller</w:t>
            </w:r>
            <w:r>
              <w:t xml:space="preserve"> som annars behandlas med stöd </w:t>
            </w:r>
            <w:r w:rsidRPr="000C6500">
              <w:rPr>
                <w:spacing w:val="-4"/>
              </w:rPr>
              <w:t>av de bestämmelserna, eller upp</w:t>
            </w:r>
            <w:r>
              <w:rPr>
                <w:spacing w:val="-4"/>
              </w:rPr>
              <w:t>gifter som behandlas av Säker</w:t>
            </w:r>
            <w:r w:rsidRPr="000C6500">
              <w:rPr>
                <w:spacing w:val="-4"/>
              </w:rPr>
              <w:t xml:space="preserve">hetspolisen med stöd av </w:t>
            </w:r>
            <w:r w:rsidRPr="000C6500">
              <w:rPr>
                <w:i/>
                <w:spacing w:val="-4"/>
              </w:rPr>
              <w:t>Säkerhetspolisens datalag</w:t>
            </w:r>
            <w:r>
              <w:rPr>
                <w:i/>
                <w:spacing w:val="-4"/>
              </w:rPr>
              <w:t> </w:t>
            </w:r>
            <w:r w:rsidRPr="000C6500">
              <w:rPr>
                <w:i/>
                <w:spacing w:val="-4"/>
              </w:rPr>
              <w:t>(2018:000)</w:t>
            </w:r>
            <w:r w:rsidRPr="000C6500">
              <w:rPr>
                <w:spacing w:val="-4"/>
              </w:rPr>
              <w:t>,</w:t>
            </w:r>
          </w:p>
        </w:tc>
      </w:tr>
    </w:tbl>
    <w:p w14:paraId="1A3ECF01" w14:textId="77777777" w:rsidR="000E3A6B" w:rsidRPr="00367543" w:rsidRDefault="000E3A6B" w:rsidP="000E3A6B">
      <w:pPr>
        <w:pStyle w:val="Brdtextmedindrag"/>
        <w:rPr>
          <w:spacing w:val="-2"/>
        </w:rPr>
      </w:pPr>
      <w:r w:rsidRPr="00367543">
        <w:rPr>
          <w:spacing w:val="-2"/>
        </w:rPr>
        <w:t>6. register som förs enligt lag</w:t>
      </w:r>
      <w:r>
        <w:rPr>
          <w:spacing w:val="-2"/>
        </w:rPr>
        <w:t>en (1998:621) om misstankeregis</w:t>
      </w:r>
      <w:r w:rsidRPr="00367543">
        <w:rPr>
          <w:spacing w:val="-2"/>
        </w:rPr>
        <w:t>ter,</w:t>
      </w:r>
    </w:p>
    <w:tbl>
      <w:tblPr>
        <w:tblW w:w="5000" w:type="pct"/>
        <w:tblLook w:val="0000" w:firstRow="0" w:lastRow="0" w:firstColumn="0" w:lastColumn="0" w:noHBand="0" w:noVBand="0"/>
      </w:tblPr>
      <w:tblGrid>
        <w:gridCol w:w="2948"/>
        <w:gridCol w:w="2949"/>
      </w:tblGrid>
      <w:tr w:rsidR="000E3A6B" w14:paraId="0764980A" w14:textId="77777777" w:rsidTr="000E3A6B">
        <w:tc>
          <w:tcPr>
            <w:tcW w:w="2500" w:type="pct"/>
            <w:shd w:val="clear" w:color="auto" w:fill="auto"/>
          </w:tcPr>
          <w:p w14:paraId="769821E4" w14:textId="77777777" w:rsidR="000E3A6B" w:rsidRPr="00211CE7" w:rsidRDefault="000E3A6B" w:rsidP="000E3A6B">
            <w:pPr>
              <w:pStyle w:val="Brdtextmedindrag"/>
            </w:pPr>
            <w:r w:rsidRPr="00211CE7">
              <w:t>7. register som förs av Skat</w:t>
            </w:r>
            <w:r>
              <w:softHyphen/>
            </w:r>
            <w:r w:rsidRPr="00211CE7">
              <w:t xml:space="preserve">teverket enligt </w:t>
            </w:r>
            <w:r w:rsidRPr="000C6500">
              <w:rPr>
                <w:i/>
                <w:spacing w:val="-3"/>
              </w:rPr>
              <w:t>skattebrottsdata</w:t>
            </w:r>
            <w:r w:rsidRPr="000C6500">
              <w:rPr>
                <w:i/>
                <w:spacing w:val="-3"/>
              </w:rPr>
              <w:softHyphen/>
              <w:t>lagen</w:t>
            </w:r>
            <w:r>
              <w:rPr>
                <w:spacing w:val="-3"/>
              </w:rPr>
              <w:t> </w:t>
            </w:r>
            <w:r w:rsidRPr="000C6500">
              <w:rPr>
                <w:spacing w:val="-3"/>
              </w:rPr>
              <w:t>(2017:452) eller som annars</w:t>
            </w:r>
            <w:r w:rsidRPr="00211CE7">
              <w:t xml:space="preserve"> behandlas där med stöd av samma lag,</w:t>
            </w:r>
          </w:p>
        </w:tc>
        <w:tc>
          <w:tcPr>
            <w:tcW w:w="2500" w:type="pct"/>
            <w:shd w:val="clear" w:color="auto" w:fill="auto"/>
          </w:tcPr>
          <w:p w14:paraId="45592170" w14:textId="77777777" w:rsidR="000E3A6B" w:rsidRPr="00211CE7" w:rsidRDefault="000E3A6B" w:rsidP="000E3A6B">
            <w:pPr>
              <w:pStyle w:val="Brdtextmedindrag"/>
            </w:pPr>
            <w:r w:rsidRPr="00211CE7">
              <w:t>7. register som förs av Skat</w:t>
            </w:r>
            <w:r>
              <w:softHyphen/>
            </w:r>
            <w:r w:rsidRPr="00211CE7">
              <w:t xml:space="preserve">teverket enligt </w:t>
            </w:r>
            <w:r w:rsidRPr="00211CE7">
              <w:rPr>
                <w:i/>
              </w:rPr>
              <w:t xml:space="preserve">Skatteverkets </w:t>
            </w:r>
            <w:r w:rsidRPr="000C6500">
              <w:rPr>
                <w:i/>
                <w:spacing w:val="-3"/>
              </w:rPr>
              <w:t>brottsdatalag</w:t>
            </w:r>
            <w:r>
              <w:rPr>
                <w:spacing w:val="-3"/>
              </w:rPr>
              <w:t> </w:t>
            </w:r>
            <w:r w:rsidRPr="000C6500">
              <w:rPr>
                <w:spacing w:val="-3"/>
              </w:rPr>
              <w:t>(2017:452) eller som annars behandlas där med stöd</w:t>
            </w:r>
            <w:r w:rsidRPr="00211CE7">
              <w:t xml:space="preserve"> av samma lag,</w:t>
            </w:r>
          </w:p>
        </w:tc>
      </w:tr>
      <w:tr w:rsidR="000E3A6B" w14:paraId="1E3B7CF6" w14:textId="77777777" w:rsidTr="000E3A6B">
        <w:tc>
          <w:tcPr>
            <w:tcW w:w="2500" w:type="pct"/>
            <w:shd w:val="clear" w:color="auto" w:fill="auto"/>
          </w:tcPr>
          <w:p w14:paraId="39295CA6" w14:textId="77777777" w:rsidR="000E3A6B" w:rsidRDefault="000E3A6B" w:rsidP="000E3A6B">
            <w:pPr>
              <w:pStyle w:val="Brdtextmedindrag"/>
              <w:rPr>
                <w:i/>
              </w:rPr>
            </w:pPr>
            <w:r>
              <w:t>8. särskilt ärenderegister över brottmål som förs av åklagar</w:t>
            </w:r>
            <w:r>
              <w:softHyphen/>
              <w:t>myndighet, om uppgiften inte hänför sig till registrering som avses i 5 kap. 1 §,</w:t>
            </w:r>
          </w:p>
        </w:tc>
        <w:tc>
          <w:tcPr>
            <w:tcW w:w="2500" w:type="pct"/>
            <w:shd w:val="clear" w:color="auto" w:fill="auto"/>
          </w:tcPr>
          <w:p w14:paraId="02D41BCF" w14:textId="77777777" w:rsidR="000E3A6B" w:rsidRDefault="000E3A6B" w:rsidP="000E3A6B">
            <w:pPr>
              <w:pStyle w:val="Brdtextmedindrag"/>
            </w:pPr>
            <w:r>
              <w:t>8. särskilt ärenderegister över brottmål som förs av åklagar</w:t>
            </w:r>
            <w:r>
              <w:softHyphen/>
              <w:t xml:space="preserve">myndighet, om uppgiften inte hänför sig till registrering som avses i 5 kap. 1 §, </w:t>
            </w:r>
            <w:r w:rsidRPr="00D42FA7">
              <w:rPr>
                <w:i/>
              </w:rPr>
              <w:t>eller</w:t>
            </w:r>
          </w:p>
        </w:tc>
      </w:tr>
      <w:tr w:rsidR="000E3A6B" w14:paraId="0ABEB55C" w14:textId="77777777" w:rsidTr="000E3A6B">
        <w:tc>
          <w:tcPr>
            <w:tcW w:w="2500" w:type="pct"/>
            <w:shd w:val="clear" w:color="auto" w:fill="auto"/>
          </w:tcPr>
          <w:p w14:paraId="6B35BC03" w14:textId="77777777" w:rsidR="000E3A6B" w:rsidRPr="00211CE7" w:rsidRDefault="000E3A6B" w:rsidP="000E3A6B">
            <w:pPr>
              <w:pStyle w:val="Brdtextmedindrag"/>
              <w:rPr>
                <w:i/>
              </w:rPr>
            </w:pPr>
            <w:r w:rsidRPr="00211CE7">
              <w:t>9. register som förs av Tull</w:t>
            </w:r>
            <w:r w:rsidRPr="00211CE7">
              <w:softHyphen/>
              <w:t xml:space="preserve">verket enligt </w:t>
            </w:r>
            <w:r w:rsidRPr="00211CE7">
              <w:rPr>
                <w:i/>
              </w:rPr>
              <w:t>tullbrottsdatalagen</w:t>
            </w:r>
            <w:r w:rsidRPr="00211CE7">
              <w:t xml:space="preserve"> </w:t>
            </w:r>
            <w:r w:rsidRPr="007819B4">
              <w:t>(2017:447)</w:t>
            </w:r>
            <w:r w:rsidRPr="00211CE7">
              <w:t xml:space="preserve"> eller som annars be</w:t>
            </w:r>
            <w:r w:rsidRPr="00211CE7">
              <w:softHyphen/>
              <w:t>handlas där med stöd av samma lag</w:t>
            </w:r>
            <w:r w:rsidRPr="00211CE7">
              <w:rPr>
                <w:i/>
              </w:rPr>
              <w:t>, eller</w:t>
            </w:r>
          </w:p>
        </w:tc>
        <w:tc>
          <w:tcPr>
            <w:tcW w:w="2500" w:type="pct"/>
            <w:shd w:val="clear" w:color="auto" w:fill="auto"/>
          </w:tcPr>
          <w:p w14:paraId="077ABD59" w14:textId="77777777" w:rsidR="000E3A6B" w:rsidRPr="00211CE7" w:rsidRDefault="000E3A6B" w:rsidP="000E3A6B">
            <w:pPr>
              <w:pStyle w:val="Brdtextmedindrag"/>
            </w:pPr>
            <w:r w:rsidRPr="00211CE7">
              <w:t>9. register som förs av Tull</w:t>
            </w:r>
            <w:r w:rsidRPr="00211CE7">
              <w:softHyphen/>
              <w:t xml:space="preserve">verket enligt </w:t>
            </w:r>
            <w:r w:rsidRPr="00211CE7">
              <w:rPr>
                <w:i/>
              </w:rPr>
              <w:t xml:space="preserve">Tullverkets </w:t>
            </w:r>
            <w:r w:rsidRPr="000C6500">
              <w:rPr>
                <w:i/>
                <w:spacing w:val="-3"/>
              </w:rPr>
              <w:t>brotts</w:t>
            </w:r>
            <w:r w:rsidRPr="000C6500">
              <w:rPr>
                <w:i/>
                <w:spacing w:val="-3"/>
              </w:rPr>
              <w:softHyphen/>
              <w:t>datalag</w:t>
            </w:r>
            <w:r w:rsidRPr="000C6500">
              <w:rPr>
                <w:spacing w:val="-3"/>
              </w:rPr>
              <w:t xml:space="preserve"> (2017:447) eller som annars</w:t>
            </w:r>
            <w:r w:rsidRPr="00211CE7">
              <w:t xml:space="preserve"> behandlas där med stöd av samma lag.</w:t>
            </w:r>
          </w:p>
        </w:tc>
      </w:tr>
      <w:tr w:rsidR="000E3A6B" w14:paraId="0C58188A" w14:textId="77777777" w:rsidTr="000E3A6B">
        <w:tc>
          <w:tcPr>
            <w:tcW w:w="2500" w:type="pct"/>
            <w:shd w:val="clear" w:color="auto" w:fill="auto"/>
          </w:tcPr>
          <w:p w14:paraId="51403C79" w14:textId="77777777" w:rsidR="000E3A6B" w:rsidRPr="00D92C13" w:rsidRDefault="000E3A6B" w:rsidP="000E3A6B">
            <w:pPr>
              <w:pStyle w:val="Brdtextmedindrag"/>
              <w:rPr>
                <w:i/>
              </w:rPr>
            </w:pPr>
            <w:r w:rsidRPr="00D92C13">
              <w:rPr>
                <w:i/>
              </w:rPr>
              <w:t>1</w:t>
            </w:r>
            <w:r>
              <w:rPr>
                <w:i/>
              </w:rPr>
              <w:t>0</w:t>
            </w:r>
            <w:r w:rsidRPr="00D92C13">
              <w:rPr>
                <w:i/>
              </w:rPr>
              <w:t>. register som förs enligt lagen</w:t>
            </w:r>
            <w:r>
              <w:rPr>
                <w:i/>
              </w:rPr>
              <w:t> </w:t>
            </w:r>
            <w:r w:rsidRPr="00D92C13">
              <w:rPr>
                <w:i/>
              </w:rPr>
              <w:t>(2010:362) om polisens all</w:t>
            </w:r>
            <w:r>
              <w:rPr>
                <w:i/>
              </w:rPr>
              <w:softHyphen/>
            </w:r>
            <w:r w:rsidRPr="00D92C13">
              <w:rPr>
                <w:i/>
              </w:rPr>
              <w:t>männa spaningsregister.</w:t>
            </w:r>
          </w:p>
        </w:tc>
        <w:tc>
          <w:tcPr>
            <w:tcW w:w="2500" w:type="pct"/>
            <w:shd w:val="clear" w:color="auto" w:fill="auto"/>
          </w:tcPr>
          <w:p w14:paraId="285CD4AF" w14:textId="77777777" w:rsidR="000E3A6B" w:rsidRDefault="000E3A6B" w:rsidP="000E3A6B">
            <w:pPr>
              <w:pStyle w:val="Brdtextmedindrag"/>
            </w:pPr>
          </w:p>
        </w:tc>
      </w:tr>
    </w:tbl>
    <w:p w14:paraId="2AB22D3E" w14:textId="77777777" w:rsidR="000E3A6B" w:rsidRDefault="000E3A6B" w:rsidP="000E3A6B">
      <w:pPr>
        <w:pStyle w:val="Brdtextmedindrag"/>
      </w:pPr>
      <w:r>
        <w:t>Sekretessen enligt första stycket 2 gäller hos domstol i dess rättskipande eller rättsvårdande verksamhet endast om det kan antas att den enskilde eller någon närstående till honom eller henne lider skada eller men om uppgiften röjs. Vid förhandling om användning av tvångsmedel gäller sekretess för uppgift om vem som är misstänkt endast om det kan antas att fara uppkommer för att den misstänkte eller någon närstående till honom eller henne utsätts för våld eller lider annat allvarligt men om uppgiften röjs.</w:t>
      </w:r>
    </w:p>
    <w:p w14:paraId="107E6577" w14:textId="77777777" w:rsidR="000E3A6B" w:rsidRDefault="000E3A6B" w:rsidP="000E3A6B">
      <w:pPr>
        <w:pStyle w:val="Brdtextmedindrag"/>
      </w:pPr>
      <w:r>
        <w:t>Första stycket gäller inte om annat följer av 2, 6 eller 7 §.</w:t>
      </w:r>
    </w:p>
    <w:p w14:paraId="5C0733B6" w14:textId="77777777" w:rsidR="000E3A6B" w:rsidRDefault="000E3A6B" w:rsidP="000E3A6B">
      <w:pPr>
        <w:pStyle w:val="Brdtextmedindrag"/>
      </w:pPr>
      <w:r>
        <w:t>För uppgift i en allmän handling gäller sekretessen i högst sjuttio år.</w:t>
      </w:r>
    </w:p>
    <w:p w14:paraId="1B57B0C6" w14:textId="77777777" w:rsidR="000E3A6B" w:rsidRDefault="000E3A6B" w:rsidP="000E3A6B">
      <w:pPr>
        <w:pStyle w:val="Brdtextmedindrag"/>
      </w:pPr>
    </w:p>
    <w:tbl>
      <w:tblPr>
        <w:tblW w:w="5000" w:type="pct"/>
        <w:tblLook w:val="0000" w:firstRow="0" w:lastRow="0" w:firstColumn="0" w:lastColumn="0" w:noHBand="0" w:noVBand="0"/>
      </w:tblPr>
      <w:tblGrid>
        <w:gridCol w:w="2948"/>
        <w:gridCol w:w="2949"/>
      </w:tblGrid>
      <w:tr w:rsidR="000E3A6B" w14:paraId="611944C9" w14:textId="77777777" w:rsidTr="000E3A6B">
        <w:tc>
          <w:tcPr>
            <w:tcW w:w="2500" w:type="pct"/>
            <w:shd w:val="clear" w:color="auto" w:fill="auto"/>
          </w:tcPr>
          <w:p w14:paraId="0E2565BD" w14:textId="77777777" w:rsidR="000E3A6B" w:rsidRDefault="000E3A6B" w:rsidP="000E3A6B">
            <w:pPr>
              <w:pStyle w:val="Brdtext"/>
              <w:rPr>
                <w:i/>
              </w:rPr>
            </w:pPr>
          </w:p>
          <w:p w14:paraId="4BBCB3EA" w14:textId="77777777" w:rsidR="000E3A6B" w:rsidRDefault="000E3A6B" w:rsidP="000E3A6B">
            <w:pPr>
              <w:pStyle w:val="Brdtext"/>
              <w:rPr>
                <w:i/>
              </w:rPr>
            </w:pPr>
          </w:p>
          <w:p w14:paraId="214EF0F3" w14:textId="77777777" w:rsidR="000E3A6B" w:rsidRDefault="000E3A6B" w:rsidP="000E3A6B">
            <w:pPr>
              <w:pStyle w:val="Brdtext"/>
              <w:rPr>
                <w:i/>
              </w:rPr>
            </w:pPr>
          </w:p>
          <w:p w14:paraId="6C7E650E" w14:textId="77777777" w:rsidR="000E3A6B" w:rsidRPr="007815CE" w:rsidRDefault="000E3A6B" w:rsidP="000E3A6B">
            <w:pPr>
              <w:pStyle w:val="Brdtext"/>
              <w:rPr>
                <w:i/>
              </w:rPr>
            </w:pPr>
            <w:r>
              <w:rPr>
                <w:i/>
              </w:rPr>
              <w:t>L</w:t>
            </w:r>
            <w:r w:rsidRPr="007815CE">
              <w:rPr>
                <w:i/>
              </w:rPr>
              <w:t>ydelse</w:t>
            </w:r>
            <w:r>
              <w:rPr>
                <w:i/>
              </w:rPr>
              <w:t xml:space="preserve"> enligt SOU 2017:29</w:t>
            </w:r>
          </w:p>
        </w:tc>
        <w:tc>
          <w:tcPr>
            <w:tcW w:w="2500" w:type="pct"/>
            <w:shd w:val="clear" w:color="auto" w:fill="auto"/>
          </w:tcPr>
          <w:p w14:paraId="47F7AE91" w14:textId="77777777" w:rsidR="000E3A6B" w:rsidRDefault="000E3A6B" w:rsidP="000E3A6B">
            <w:pPr>
              <w:pStyle w:val="Brdtext"/>
              <w:rPr>
                <w:i/>
              </w:rPr>
            </w:pPr>
          </w:p>
          <w:p w14:paraId="03F0BA7C" w14:textId="77777777" w:rsidR="000E3A6B" w:rsidRDefault="000E3A6B" w:rsidP="000E3A6B">
            <w:pPr>
              <w:pStyle w:val="Brdtext"/>
              <w:rPr>
                <w:i/>
              </w:rPr>
            </w:pPr>
          </w:p>
          <w:p w14:paraId="452ED74D" w14:textId="77777777" w:rsidR="000E3A6B" w:rsidRDefault="000E3A6B" w:rsidP="000E3A6B">
            <w:pPr>
              <w:pStyle w:val="Brdtext"/>
              <w:rPr>
                <w:i/>
              </w:rPr>
            </w:pPr>
          </w:p>
          <w:p w14:paraId="31067DEA" w14:textId="77777777" w:rsidR="000E3A6B" w:rsidRPr="007815CE" w:rsidRDefault="000E3A6B" w:rsidP="000E3A6B">
            <w:pPr>
              <w:pStyle w:val="Brdtext"/>
              <w:rPr>
                <w:i/>
              </w:rPr>
            </w:pPr>
            <w:r w:rsidRPr="007815CE">
              <w:rPr>
                <w:i/>
              </w:rPr>
              <w:t>Föreslagen lydelse</w:t>
            </w:r>
          </w:p>
        </w:tc>
      </w:tr>
    </w:tbl>
    <w:p w14:paraId="2170B780" w14:textId="77777777" w:rsidR="000E3A6B" w:rsidRDefault="000E3A6B" w:rsidP="000E3A6B">
      <w:pPr>
        <w:pStyle w:val="Brdtext"/>
        <w:jc w:val="center"/>
      </w:pPr>
      <w:r w:rsidRPr="001E1D92">
        <w:t>4 b §</w:t>
      </w:r>
    </w:p>
    <w:tbl>
      <w:tblPr>
        <w:tblW w:w="5000" w:type="pct"/>
        <w:tblLook w:val="0000" w:firstRow="0" w:lastRow="0" w:firstColumn="0" w:lastColumn="0" w:noHBand="0" w:noVBand="0"/>
      </w:tblPr>
      <w:tblGrid>
        <w:gridCol w:w="2948"/>
        <w:gridCol w:w="2949"/>
      </w:tblGrid>
      <w:tr w:rsidR="000E3A6B" w14:paraId="02251349" w14:textId="77777777" w:rsidTr="000E3A6B">
        <w:tc>
          <w:tcPr>
            <w:tcW w:w="2500" w:type="pct"/>
            <w:shd w:val="clear" w:color="auto" w:fill="auto"/>
          </w:tcPr>
          <w:p w14:paraId="7C3C733A" w14:textId="77777777" w:rsidR="000E3A6B" w:rsidRPr="00763416" w:rsidRDefault="000E3A6B" w:rsidP="000E3A6B">
            <w:pPr>
              <w:pStyle w:val="Brdtextmedindrag"/>
            </w:pPr>
            <w:r>
              <w:t>Sekretess gäller hos en be</w:t>
            </w:r>
            <w:r w:rsidRPr="00763416">
              <w:t>hörig myndighet enligt brotts</w:t>
            </w:r>
            <w:r w:rsidRPr="00763416">
              <w:softHyphen/>
              <w:t>datalagen</w:t>
            </w:r>
            <w:r>
              <w:t> </w:t>
            </w:r>
            <w:r w:rsidRPr="00763416">
              <w:t>(2018:000) för uppgift i ett sådant personurval som avses i 2 kap. 14 § samma lag.</w:t>
            </w:r>
          </w:p>
        </w:tc>
        <w:tc>
          <w:tcPr>
            <w:tcW w:w="2500" w:type="pct"/>
            <w:shd w:val="clear" w:color="auto" w:fill="auto"/>
          </w:tcPr>
          <w:p w14:paraId="361D6E15" w14:textId="77777777" w:rsidR="000E3A6B" w:rsidRPr="00763416" w:rsidRDefault="000E3A6B" w:rsidP="000E3A6B">
            <w:pPr>
              <w:pStyle w:val="Brdtextmedindrag"/>
            </w:pPr>
            <w:r w:rsidRPr="00763416">
              <w:t xml:space="preserve">Sekretess gäller hos </w:t>
            </w:r>
          </w:p>
          <w:p w14:paraId="2214F8C4" w14:textId="77777777" w:rsidR="000E3A6B" w:rsidRPr="00763416" w:rsidRDefault="000E3A6B" w:rsidP="000E3A6B">
            <w:pPr>
              <w:pStyle w:val="Brdtextmedindrag"/>
            </w:pPr>
            <w:r w:rsidRPr="00CD67C6">
              <w:rPr>
                <w:i/>
              </w:rPr>
              <w:t>1.</w:t>
            </w:r>
            <w:r>
              <w:t> en behörig myndighet en</w:t>
            </w:r>
            <w:r w:rsidRPr="00763416">
              <w:t>ligt brottsdatalagen</w:t>
            </w:r>
            <w:r>
              <w:t> </w:t>
            </w:r>
            <w:r w:rsidRPr="00763416">
              <w:t xml:space="preserve">(2018:000) </w:t>
            </w:r>
            <w:r>
              <w:t>för uppgift i ett sådant person</w:t>
            </w:r>
            <w:r w:rsidRPr="00763416">
              <w:t>urval som avses i 2 kap. 14 § samma lag, och</w:t>
            </w:r>
          </w:p>
          <w:p w14:paraId="19984894" w14:textId="77777777" w:rsidR="000E3A6B" w:rsidRPr="00763416" w:rsidRDefault="000E3A6B" w:rsidP="000E3A6B">
            <w:pPr>
              <w:pStyle w:val="Brdtextmedindrag"/>
            </w:pPr>
            <w:r w:rsidRPr="00CD67C6">
              <w:rPr>
                <w:i/>
              </w:rPr>
              <w:t>2.</w:t>
            </w:r>
            <w:r w:rsidRPr="00763416">
              <w:t> </w:t>
            </w:r>
            <w:r w:rsidRPr="00763416">
              <w:rPr>
                <w:i/>
              </w:rPr>
              <w:t>Säkerhetspolisen för uppgift i ett sådant personurval som avses i 2 kap. 12 § Säkerhetspolisens datalag (2018:000).</w:t>
            </w:r>
          </w:p>
        </w:tc>
      </w:tr>
      <w:tr w:rsidR="000E3A6B" w14:paraId="102AEBFD" w14:textId="77777777" w:rsidTr="000E3A6B">
        <w:tc>
          <w:tcPr>
            <w:tcW w:w="2500" w:type="pct"/>
            <w:shd w:val="clear" w:color="auto" w:fill="auto"/>
          </w:tcPr>
          <w:p w14:paraId="63618FDD" w14:textId="77777777" w:rsidR="000E3A6B" w:rsidRDefault="000E3A6B" w:rsidP="000E3A6B">
            <w:pPr>
              <w:pStyle w:val="Brdtextmedindrag"/>
            </w:pPr>
            <w:r w:rsidRPr="00763416">
              <w:t>För uppgift i en allmän hand</w:t>
            </w:r>
            <w:r>
              <w:softHyphen/>
            </w:r>
            <w:r w:rsidRPr="00763416">
              <w:t xml:space="preserve">ling gäller sekretessen </w:t>
            </w:r>
            <w:r>
              <w:t>högst sjuttio år.</w:t>
            </w:r>
          </w:p>
        </w:tc>
        <w:tc>
          <w:tcPr>
            <w:tcW w:w="2500" w:type="pct"/>
            <w:shd w:val="clear" w:color="auto" w:fill="auto"/>
          </w:tcPr>
          <w:p w14:paraId="30D901E8" w14:textId="77777777" w:rsidR="000E3A6B" w:rsidRPr="00763416" w:rsidRDefault="000E3A6B" w:rsidP="000E3A6B">
            <w:pPr>
              <w:pStyle w:val="Brdtextmedindrag"/>
            </w:pPr>
            <w:r w:rsidRPr="00763416">
              <w:t xml:space="preserve">För uppgift i en allmän handling gäller sekretessen </w:t>
            </w:r>
            <w:r w:rsidRPr="00CD67C6">
              <w:rPr>
                <w:i/>
              </w:rPr>
              <w:t>i</w:t>
            </w:r>
            <w:r>
              <w:t xml:space="preserve"> högst sjuttio år.</w:t>
            </w:r>
          </w:p>
        </w:tc>
      </w:tr>
      <w:tr w:rsidR="000E3A6B" w14:paraId="52F2699A" w14:textId="77777777" w:rsidTr="000E3A6B">
        <w:tc>
          <w:tcPr>
            <w:tcW w:w="2500" w:type="pct"/>
            <w:shd w:val="clear" w:color="auto" w:fill="auto"/>
          </w:tcPr>
          <w:p w14:paraId="59AC000E" w14:textId="77777777" w:rsidR="000E3A6B" w:rsidRDefault="000E3A6B" w:rsidP="000E3A6B">
            <w:pPr>
              <w:pStyle w:val="Brdtext"/>
              <w:rPr>
                <w:i/>
              </w:rPr>
            </w:pPr>
          </w:p>
          <w:p w14:paraId="368B0D4D" w14:textId="77777777" w:rsidR="000E3A6B" w:rsidRPr="007815CE" w:rsidRDefault="000E3A6B" w:rsidP="000E3A6B">
            <w:pPr>
              <w:pStyle w:val="Brdtext"/>
              <w:rPr>
                <w:i/>
              </w:rPr>
            </w:pPr>
            <w:r w:rsidRPr="007815CE">
              <w:rPr>
                <w:i/>
              </w:rPr>
              <w:t>Nuvarande lydelse</w:t>
            </w:r>
          </w:p>
        </w:tc>
        <w:tc>
          <w:tcPr>
            <w:tcW w:w="2500" w:type="pct"/>
            <w:shd w:val="clear" w:color="auto" w:fill="auto"/>
          </w:tcPr>
          <w:p w14:paraId="0F8A1240" w14:textId="77777777" w:rsidR="000E3A6B" w:rsidRDefault="000E3A6B" w:rsidP="000E3A6B">
            <w:pPr>
              <w:pStyle w:val="Brdtext"/>
              <w:rPr>
                <w:i/>
              </w:rPr>
            </w:pPr>
          </w:p>
          <w:p w14:paraId="3EEADB78" w14:textId="77777777" w:rsidR="000E3A6B" w:rsidRPr="007815CE" w:rsidRDefault="000E3A6B" w:rsidP="000E3A6B">
            <w:pPr>
              <w:pStyle w:val="Brdtext"/>
              <w:rPr>
                <w:i/>
              </w:rPr>
            </w:pPr>
            <w:r w:rsidRPr="007815CE">
              <w:rPr>
                <w:i/>
              </w:rPr>
              <w:t>Föreslagen lydelse</w:t>
            </w:r>
          </w:p>
        </w:tc>
      </w:tr>
    </w:tbl>
    <w:p w14:paraId="38CA1F13" w14:textId="77777777" w:rsidR="000E3A6B" w:rsidRDefault="000E3A6B" w:rsidP="000E3A6B">
      <w:pPr>
        <w:pStyle w:val="Brdtext"/>
        <w:spacing w:before="270"/>
        <w:jc w:val="center"/>
      </w:pPr>
      <w:r>
        <w:t>10 §</w:t>
      </w:r>
      <w:r>
        <w:rPr>
          <w:rStyle w:val="Fotnotsreferens"/>
        </w:rPr>
        <w:footnoteReference w:id="11"/>
      </w:r>
    </w:p>
    <w:p w14:paraId="3D16E57C" w14:textId="77777777" w:rsidR="000E3A6B" w:rsidRDefault="000E3A6B" w:rsidP="000E3A6B">
      <w:pPr>
        <w:pStyle w:val="Brdtextmedindrag"/>
      </w:pPr>
      <w:r>
        <w:t>Sekretessen enligt 1 § hindrar inte att en uppgift lämnas ut</w:t>
      </w:r>
    </w:p>
    <w:p w14:paraId="326E87C3" w14:textId="77777777" w:rsidR="000E3A6B" w:rsidRDefault="000E3A6B" w:rsidP="000E3A6B">
      <w:pPr>
        <w:pStyle w:val="Brdtextmedindrag"/>
      </w:pPr>
      <w:r>
        <w:t>1. till en enskild enligt vad som föreskrivs i lagen (1964:167) med särskilda bestämmelser om unga lagöverträdare,</w:t>
      </w:r>
    </w:p>
    <w:tbl>
      <w:tblPr>
        <w:tblW w:w="5000" w:type="pct"/>
        <w:tblLook w:val="0000" w:firstRow="0" w:lastRow="0" w:firstColumn="0" w:lastColumn="0" w:noHBand="0" w:noVBand="0"/>
      </w:tblPr>
      <w:tblGrid>
        <w:gridCol w:w="2948"/>
        <w:gridCol w:w="2949"/>
      </w:tblGrid>
      <w:tr w:rsidR="000E3A6B" w14:paraId="055BD1BF" w14:textId="77777777" w:rsidTr="000E3A6B">
        <w:tc>
          <w:tcPr>
            <w:tcW w:w="2500" w:type="pct"/>
            <w:shd w:val="clear" w:color="auto" w:fill="auto"/>
          </w:tcPr>
          <w:p w14:paraId="555B02C7" w14:textId="77777777" w:rsidR="000E3A6B" w:rsidRDefault="000E3A6B" w:rsidP="000E3A6B">
            <w:pPr>
              <w:pStyle w:val="Brdtextmedindrag"/>
            </w:pPr>
            <w:r>
              <w:t xml:space="preserve">2. till en enskild enligt vad som föreskrivs i </w:t>
            </w:r>
            <w:r w:rsidRPr="00367543">
              <w:rPr>
                <w:spacing w:val="-3"/>
              </w:rPr>
              <w:t xml:space="preserve">säkerhetsskyddslagen (1996:627) </w:t>
            </w:r>
            <w:r w:rsidRPr="00367543">
              <w:rPr>
                <w:i/>
                <w:spacing w:val="-3"/>
              </w:rPr>
              <w:t>samt</w:t>
            </w:r>
            <w:r>
              <w:rPr>
                <w:spacing w:val="-3"/>
              </w:rPr>
              <w:t xml:space="preserve"> i för</w:t>
            </w:r>
            <w:r w:rsidRPr="00367543">
              <w:rPr>
                <w:spacing w:val="-3"/>
              </w:rPr>
              <w:t>ordning som har meddelats med stöd i den lagen,</w:t>
            </w:r>
          </w:p>
        </w:tc>
        <w:tc>
          <w:tcPr>
            <w:tcW w:w="2500" w:type="pct"/>
            <w:shd w:val="clear" w:color="auto" w:fill="auto"/>
          </w:tcPr>
          <w:p w14:paraId="1F867C50" w14:textId="77777777" w:rsidR="000E3A6B" w:rsidRPr="0066131D" w:rsidRDefault="000E3A6B" w:rsidP="000E3A6B">
            <w:pPr>
              <w:pStyle w:val="Brdtextmedindrag"/>
              <w:rPr>
                <w:i/>
              </w:rPr>
            </w:pPr>
            <w:r>
              <w:t xml:space="preserve">2. till en enskild enligt vad som föreskrivs i säkerhetsskyddslagen (1996:627) </w:t>
            </w:r>
            <w:r w:rsidRPr="0093459C">
              <w:rPr>
                <w:i/>
              </w:rPr>
              <w:t>och</w:t>
            </w:r>
            <w:r>
              <w:t xml:space="preserve"> i förordning som har meddelats med stöd i den lagen,</w:t>
            </w:r>
          </w:p>
        </w:tc>
      </w:tr>
      <w:tr w:rsidR="000E3A6B" w14:paraId="1F5E63AE" w14:textId="77777777" w:rsidTr="000E3A6B">
        <w:tc>
          <w:tcPr>
            <w:tcW w:w="2500" w:type="pct"/>
            <w:shd w:val="clear" w:color="auto" w:fill="auto"/>
          </w:tcPr>
          <w:p w14:paraId="2E8A4735" w14:textId="77777777" w:rsidR="000E3A6B" w:rsidRDefault="000E3A6B" w:rsidP="000E3A6B">
            <w:pPr>
              <w:pStyle w:val="Brdtextmedindrag"/>
            </w:pPr>
          </w:p>
        </w:tc>
        <w:tc>
          <w:tcPr>
            <w:tcW w:w="2500" w:type="pct"/>
            <w:shd w:val="clear" w:color="auto" w:fill="auto"/>
          </w:tcPr>
          <w:p w14:paraId="09DA8649" w14:textId="77777777" w:rsidR="000E3A6B" w:rsidRPr="0066131D" w:rsidRDefault="000E3A6B" w:rsidP="000E3A6B">
            <w:pPr>
              <w:pStyle w:val="Brdtextmedindrag"/>
              <w:rPr>
                <w:i/>
              </w:rPr>
            </w:pPr>
            <w:r w:rsidRPr="0066131D">
              <w:rPr>
                <w:i/>
              </w:rPr>
              <w:t>3. till en enskild enligt vad som föreskrivs i 27 kap. 8</w:t>
            </w:r>
            <w:r>
              <w:rPr>
                <w:i/>
              </w:rPr>
              <w:t> §</w:t>
            </w:r>
            <w:r w:rsidRPr="0066131D">
              <w:rPr>
                <w:i/>
              </w:rPr>
              <w:t xml:space="preserve"> rätte</w:t>
            </w:r>
            <w:r w:rsidRPr="0066131D">
              <w:rPr>
                <w:i/>
              </w:rPr>
              <w:softHyphen/>
              <w:t>gångsbalken</w:t>
            </w:r>
            <w:r>
              <w:rPr>
                <w:i/>
              </w:rPr>
              <w:t>,</w:t>
            </w:r>
          </w:p>
        </w:tc>
      </w:tr>
      <w:tr w:rsidR="000E3A6B" w14:paraId="369AFD70" w14:textId="77777777" w:rsidTr="000E3A6B">
        <w:tc>
          <w:tcPr>
            <w:tcW w:w="2500" w:type="pct"/>
            <w:shd w:val="clear" w:color="auto" w:fill="auto"/>
          </w:tcPr>
          <w:p w14:paraId="0322D6CB" w14:textId="77777777" w:rsidR="000E3A6B" w:rsidRDefault="000E3A6B" w:rsidP="000E3A6B">
            <w:pPr>
              <w:pStyle w:val="Brdtextmedindrag"/>
            </w:pPr>
            <w:r w:rsidRPr="0066131D">
              <w:rPr>
                <w:i/>
              </w:rPr>
              <w:t>3.</w:t>
            </w:r>
            <w:r>
              <w:t> enligt vad som föreskrivs i</w:t>
            </w:r>
          </w:p>
        </w:tc>
        <w:tc>
          <w:tcPr>
            <w:tcW w:w="2500" w:type="pct"/>
            <w:shd w:val="clear" w:color="auto" w:fill="auto"/>
          </w:tcPr>
          <w:p w14:paraId="6A96CF48" w14:textId="77777777" w:rsidR="000E3A6B" w:rsidRPr="0066131D" w:rsidRDefault="000E3A6B" w:rsidP="000E3A6B">
            <w:pPr>
              <w:pStyle w:val="Brdtextmedindrag"/>
              <w:rPr>
                <w:i/>
              </w:rPr>
            </w:pPr>
            <w:r w:rsidRPr="0066131D">
              <w:rPr>
                <w:i/>
              </w:rPr>
              <w:t>4.</w:t>
            </w:r>
            <w:r>
              <w:t> enligt vad som föreskrivs i</w:t>
            </w:r>
          </w:p>
        </w:tc>
      </w:tr>
    </w:tbl>
    <w:p w14:paraId="72F97AF7" w14:textId="77777777" w:rsidR="000E3A6B" w:rsidRDefault="000E3A6B" w:rsidP="000E3A6B">
      <w:pPr>
        <w:pStyle w:val="Brdtextmedindrag"/>
      </w:pPr>
      <w:r>
        <w:t>– lagen (1998:621) om misstankeregister,</w:t>
      </w:r>
    </w:p>
    <w:tbl>
      <w:tblPr>
        <w:tblW w:w="5000" w:type="pct"/>
        <w:tblLook w:val="0000" w:firstRow="0" w:lastRow="0" w:firstColumn="0" w:lastColumn="0" w:noHBand="0" w:noVBand="0"/>
      </w:tblPr>
      <w:tblGrid>
        <w:gridCol w:w="2948"/>
        <w:gridCol w:w="2949"/>
      </w:tblGrid>
      <w:tr w:rsidR="000E3A6B" w14:paraId="0575104D" w14:textId="77777777" w:rsidTr="000E3A6B">
        <w:tc>
          <w:tcPr>
            <w:tcW w:w="2500" w:type="pct"/>
            <w:shd w:val="clear" w:color="auto" w:fill="auto"/>
          </w:tcPr>
          <w:p w14:paraId="67EF484B" w14:textId="77777777" w:rsidR="000E3A6B" w:rsidRPr="00211CE7" w:rsidRDefault="000E3A6B" w:rsidP="000E3A6B">
            <w:pPr>
              <w:pStyle w:val="Brdtextmedindrag"/>
            </w:pPr>
            <w:r w:rsidRPr="00211CE7">
              <w:t>– </w:t>
            </w:r>
            <w:r w:rsidRPr="00211CE7">
              <w:rPr>
                <w:i/>
              </w:rPr>
              <w:t xml:space="preserve">polisdatalagen </w:t>
            </w:r>
            <w:r w:rsidRPr="00211CE7">
              <w:t>(2010:361),</w:t>
            </w:r>
          </w:p>
        </w:tc>
        <w:tc>
          <w:tcPr>
            <w:tcW w:w="2500" w:type="pct"/>
            <w:shd w:val="clear" w:color="auto" w:fill="auto"/>
          </w:tcPr>
          <w:p w14:paraId="61B55B1B" w14:textId="77777777" w:rsidR="000E3A6B" w:rsidRPr="00211CE7" w:rsidRDefault="000E3A6B" w:rsidP="000E3A6B">
            <w:pPr>
              <w:pStyle w:val="Brdtextmedindrag"/>
            </w:pPr>
            <w:r w:rsidRPr="00211CE7">
              <w:t>– </w:t>
            </w:r>
            <w:r w:rsidRPr="00211CE7">
              <w:rPr>
                <w:i/>
              </w:rPr>
              <w:t>polisens brottsdatalag</w:t>
            </w:r>
            <w:r w:rsidRPr="00211CE7">
              <w:t xml:space="preserve"> (2010:361),</w:t>
            </w:r>
          </w:p>
        </w:tc>
      </w:tr>
      <w:tr w:rsidR="000E3A6B" w14:paraId="7E694DCF" w14:textId="77777777" w:rsidTr="000E3A6B">
        <w:tc>
          <w:tcPr>
            <w:tcW w:w="2500" w:type="pct"/>
            <w:shd w:val="clear" w:color="auto" w:fill="auto"/>
          </w:tcPr>
          <w:p w14:paraId="76FF0641" w14:textId="77777777" w:rsidR="000E3A6B" w:rsidRDefault="000E3A6B" w:rsidP="000E3A6B">
            <w:pPr>
              <w:pStyle w:val="Brdtextmedindrag"/>
            </w:pPr>
            <w:r w:rsidRPr="00211CE7">
              <w:t>– </w:t>
            </w:r>
            <w:r w:rsidRPr="00211CE7">
              <w:rPr>
                <w:i/>
              </w:rPr>
              <w:t xml:space="preserve">skattebrottsdatalagen </w:t>
            </w:r>
            <w:r w:rsidRPr="00BE3EA4">
              <w:rPr>
                <w:i/>
              </w:rPr>
              <w:t>(2017:452),</w:t>
            </w:r>
          </w:p>
        </w:tc>
        <w:tc>
          <w:tcPr>
            <w:tcW w:w="2500" w:type="pct"/>
            <w:shd w:val="clear" w:color="auto" w:fill="auto"/>
          </w:tcPr>
          <w:p w14:paraId="309FD2DE" w14:textId="77777777" w:rsidR="000E3A6B" w:rsidRDefault="000E3A6B" w:rsidP="000E3A6B">
            <w:pPr>
              <w:pStyle w:val="Brdtextmedindrag"/>
            </w:pPr>
            <w:r w:rsidRPr="00211CE7">
              <w:t>– </w:t>
            </w:r>
            <w:r>
              <w:rPr>
                <w:i/>
                <w:spacing w:val="-3"/>
              </w:rPr>
              <w:t>Kustbevakningens brotts</w:t>
            </w:r>
            <w:r w:rsidRPr="000C6500">
              <w:rPr>
                <w:i/>
                <w:spacing w:val="-3"/>
              </w:rPr>
              <w:t>data</w:t>
            </w:r>
            <w:r w:rsidRPr="000C6500">
              <w:rPr>
                <w:i/>
                <w:spacing w:val="-3"/>
              </w:rPr>
              <w:softHyphen/>
            </w:r>
            <w:r w:rsidRPr="00211CE7">
              <w:rPr>
                <w:i/>
              </w:rPr>
              <w:t>lag</w:t>
            </w:r>
            <w:r>
              <w:t> </w:t>
            </w:r>
            <w:r w:rsidRPr="00BE3EA4">
              <w:rPr>
                <w:i/>
              </w:rPr>
              <w:t>(2012:145),</w:t>
            </w:r>
          </w:p>
        </w:tc>
      </w:tr>
      <w:tr w:rsidR="000E3A6B" w14:paraId="0CCB259A" w14:textId="77777777" w:rsidTr="000E3A6B">
        <w:tc>
          <w:tcPr>
            <w:tcW w:w="2500" w:type="pct"/>
            <w:shd w:val="clear" w:color="auto" w:fill="auto"/>
          </w:tcPr>
          <w:p w14:paraId="28DB0320" w14:textId="77777777" w:rsidR="000E3A6B" w:rsidRDefault="000E3A6B" w:rsidP="000E3A6B">
            <w:pPr>
              <w:pStyle w:val="Brdtextmedindrag"/>
            </w:pPr>
            <w:r w:rsidRPr="00211CE7">
              <w:t>– </w:t>
            </w:r>
            <w:r w:rsidRPr="00211CE7">
              <w:rPr>
                <w:i/>
              </w:rPr>
              <w:t xml:space="preserve">tullbrottsdatalagen </w:t>
            </w:r>
            <w:r w:rsidRPr="00BE3EA4">
              <w:rPr>
                <w:i/>
              </w:rPr>
              <w:t>(2017:447),</w:t>
            </w:r>
          </w:p>
        </w:tc>
        <w:tc>
          <w:tcPr>
            <w:tcW w:w="2500" w:type="pct"/>
            <w:shd w:val="clear" w:color="auto" w:fill="auto"/>
          </w:tcPr>
          <w:p w14:paraId="75139F17" w14:textId="77777777" w:rsidR="000E3A6B" w:rsidRDefault="000E3A6B" w:rsidP="000E3A6B">
            <w:pPr>
              <w:pStyle w:val="Brdtextmedindrag"/>
            </w:pPr>
            <w:r w:rsidRPr="00211CE7">
              <w:t>– </w:t>
            </w:r>
            <w:r w:rsidRPr="00211CE7">
              <w:rPr>
                <w:i/>
              </w:rPr>
              <w:t>åklagarväsendets brottsdata</w:t>
            </w:r>
            <w:r>
              <w:rPr>
                <w:i/>
              </w:rPr>
              <w:softHyphen/>
            </w:r>
            <w:r w:rsidRPr="00211CE7">
              <w:rPr>
                <w:i/>
              </w:rPr>
              <w:t>lag</w:t>
            </w:r>
            <w:r>
              <w:t> </w:t>
            </w:r>
            <w:r w:rsidRPr="00BE3EA4">
              <w:rPr>
                <w:i/>
              </w:rPr>
              <w:t>(2015:433),</w:t>
            </w:r>
          </w:p>
        </w:tc>
      </w:tr>
      <w:tr w:rsidR="000E3A6B" w14:paraId="4EE817FC" w14:textId="77777777" w:rsidTr="000E3A6B">
        <w:tc>
          <w:tcPr>
            <w:tcW w:w="2500" w:type="pct"/>
            <w:shd w:val="clear" w:color="auto" w:fill="auto"/>
          </w:tcPr>
          <w:p w14:paraId="686E3C51" w14:textId="77777777" w:rsidR="000E3A6B" w:rsidRDefault="000E3A6B" w:rsidP="000E3A6B">
            <w:pPr>
              <w:pStyle w:val="Brdtextmedindrag"/>
            </w:pPr>
            <w:r w:rsidRPr="00211CE7">
              <w:t>– </w:t>
            </w:r>
            <w:r w:rsidRPr="00211CE7">
              <w:rPr>
                <w:i/>
              </w:rPr>
              <w:t>kustbevakningsdatalagen</w:t>
            </w:r>
            <w:r w:rsidRPr="00211CE7">
              <w:t xml:space="preserve"> (</w:t>
            </w:r>
            <w:r w:rsidRPr="00BE3EA4">
              <w:rPr>
                <w:i/>
              </w:rPr>
              <w:t>2012:145),</w:t>
            </w:r>
          </w:p>
        </w:tc>
        <w:tc>
          <w:tcPr>
            <w:tcW w:w="2500" w:type="pct"/>
            <w:shd w:val="clear" w:color="auto" w:fill="auto"/>
          </w:tcPr>
          <w:p w14:paraId="680CD22E" w14:textId="77777777" w:rsidR="000E3A6B" w:rsidRDefault="000E3A6B" w:rsidP="000E3A6B">
            <w:pPr>
              <w:pStyle w:val="Brdtextmedindrag"/>
            </w:pPr>
            <w:r w:rsidRPr="00211CE7">
              <w:t>– </w:t>
            </w:r>
            <w:r w:rsidRPr="00211CE7">
              <w:rPr>
                <w:i/>
              </w:rPr>
              <w:t>Tullverkets brottsdatalag</w:t>
            </w:r>
            <w:r w:rsidRPr="00211CE7">
              <w:t xml:space="preserve"> </w:t>
            </w:r>
            <w:r w:rsidRPr="00BE3EA4">
              <w:rPr>
                <w:i/>
              </w:rPr>
              <w:t>(2017:447)</w:t>
            </w:r>
            <w:r>
              <w:t>,</w:t>
            </w:r>
          </w:p>
        </w:tc>
      </w:tr>
      <w:tr w:rsidR="000E3A6B" w14:paraId="7703181F" w14:textId="77777777" w:rsidTr="000E3A6B">
        <w:tc>
          <w:tcPr>
            <w:tcW w:w="2500" w:type="pct"/>
            <w:shd w:val="clear" w:color="auto" w:fill="auto"/>
          </w:tcPr>
          <w:p w14:paraId="38ED0041" w14:textId="77777777" w:rsidR="000E3A6B" w:rsidRDefault="000E3A6B" w:rsidP="000E3A6B">
            <w:pPr>
              <w:pStyle w:val="Brdtextmedindrag"/>
            </w:pPr>
            <w:r w:rsidRPr="00211CE7">
              <w:rPr>
                <w:i/>
              </w:rPr>
              <w:t>– åklagardatalagen</w:t>
            </w:r>
            <w:r w:rsidRPr="00211CE7">
              <w:t xml:space="preserve"> </w:t>
            </w:r>
            <w:r w:rsidRPr="00BE3EA4">
              <w:rPr>
                <w:i/>
              </w:rPr>
              <w:t>(2015:433),</w:t>
            </w:r>
          </w:p>
        </w:tc>
        <w:tc>
          <w:tcPr>
            <w:tcW w:w="2500" w:type="pct"/>
            <w:shd w:val="clear" w:color="auto" w:fill="auto"/>
          </w:tcPr>
          <w:p w14:paraId="772F920E" w14:textId="77777777" w:rsidR="000E3A6B" w:rsidRDefault="000E3A6B" w:rsidP="000E3A6B">
            <w:pPr>
              <w:pStyle w:val="Brdtextmedindrag"/>
            </w:pPr>
            <w:r w:rsidRPr="00211CE7">
              <w:t>– </w:t>
            </w:r>
            <w:r w:rsidRPr="00211CE7">
              <w:rPr>
                <w:i/>
              </w:rPr>
              <w:t>Skatt</w:t>
            </w:r>
            <w:r>
              <w:rPr>
                <w:i/>
              </w:rPr>
              <w:t>e</w:t>
            </w:r>
            <w:r w:rsidRPr="00211CE7">
              <w:rPr>
                <w:i/>
              </w:rPr>
              <w:t>verkets brottsdatalag</w:t>
            </w:r>
            <w:r>
              <w:rPr>
                <w:i/>
              </w:rPr>
              <w:t xml:space="preserve"> </w:t>
            </w:r>
            <w:r w:rsidRPr="00BE3EA4">
              <w:rPr>
                <w:i/>
              </w:rPr>
              <w:t>(2017:452),</w:t>
            </w:r>
          </w:p>
        </w:tc>
      </w:tr>
      <w:tr w:rsidR="000E3A6B" w14:paraId="1BF1C17D" w14:textId="77777777" w:rsidTr="000E3A6B">
        <w:tc>
          <w:tcPr>
            <w:tcW w:w="2500" w:type="pct"/>
            <w:shd w:val="clear" w:color="auto" w:fill="auto"/>
          </w:tcPr>
          <w:p w14:paraId="4CC152F9" w14:textId="77777777" w:rsidR="000E3A6B" w:rsidRDefault="000E3A6B" w:rsidP="000E3A6B">
            <w:pPr>
              <w:pStyle w:val="Brdtextmedindrag"/>
            </w:pPr>
          </w:p>
        </w:tc>
        <w:tc>
          <w:tcPr>
            <w:tcW w:w="2500" w:type="pct"/>
            <w:shd w:val="clear" w:color="auto" w:fill="auto"/>
          </w:tcPr>
          <w:p w14:paraId="2F990216" w14:textId="77777777" w:rsidR="000E3A6B" w:rsidRPr="00211CE7" w:rsidRDefault="000E3A6B" w:rsidP="000E3A6B">
            <w:pPr>
              <w:pStyle w:val="Brdtextmedindrag"/>
            </w:pPr>
            <w:r w:rsidRPr="00CC447B">
              <w:rPr>
                <w:i/>
              </w:rPr>
              <w:t>– Säkerhetspolisens datalag</w:t>
            </w:r>
            <w:r>
              <w:rPr>
                <w:i/>
              </w:rPr>
              <w:t xml:space="preserve"> (2018:000)</w:t>
            </w:r>
            <w:r w:rsidRPr="00CC447B">
              <w:rPr>
                <w:i/>
              </w:rPr>
              <w:t>,</w:t>
            </w:r>
            <w:r w:rsidRPr="00211CE7">
              <w:rPr>
                <w:i/>
              </w:rPr>
              <w:t xml:space="preserve"> eller</w:t>
            </w:r>
          </w:p>
        </w:tc>
      </w:tr>
      <w:tr w:rsidR="000E3A6B" w14:paraId="199920A4" w14:textId="77777777" w:rsidTr="000E3A6B">
        <w:tc>
          <w:tcPr>
            <w:tcW w:w="2500" w:type="pct"/>
            <w:shd w:val="clear" w:color="auto" w:fill="auto"/>
          </w:tcPr>
          <w:p w14:paraId="2498946E" w14:textId="77777777" w:rsidR="000E3A6B" w:rsidRDefault="000E3A6B" w:rsidP="000E3A6B">
            <w:pPr>
              <w:pStyle w:val="Brdtextmedindrag"/>
            </w:pPr>
            <w:r>
              <w:t>– förordningar som har stöd i dessa lagar</w:t>
            </w:r>
            <w:r w:rsidRPr="0066131D">
              <w:rPr>
                <w:i/>
              </w:rPr>
              <w:t>, eller</w:t>
            </w:r>
          </w:p>
        </w:tc>
        <w:tc>
          <w:tcPr>
            <w:tcW w:w="2500" w:type="pct"/>
            <w:shd w:val="clear" w:color="auto" w:fill="auto"/>
          </w:tcPr>
          <w:p w14:paraId="0C830666" w14:textId="77777777" w:rsidR="000E3A6B" w:rsidRDefault="000E3A6B" w:rsidP="000E3A6B">
            <w:pPr>
              <w:pStyle w:val="Brdtextmedindrag"/>
            </w:pPr>
            <w:r>
              <w:t>– förordningar som har stöd i dessa lagar</w:t>
            </w:r>
            <w:r w:rsidRPr="0066131D">
              <w:rPr>
                <w:i/>
              </w:rPr>
              <w:t>.</w:t>
            </w:r>
          </w:p>
        </w:tc>
      </w:tr>
      <w:tr w:rsidR="000E3A6B" w14:paraId="3A23F57E" w14:textId="77777777" w:rsidTr="000E3A6B">
        <w:tc>
          <w:tcPr>
            <w:tcW w:w="2500" w:type="pct"/>
            <w:shd w:val="clear" w:color="auto" w:fill="auto"/>
          </w:tcPr>
          <w:p w14:paraId="22860627" w14:textId="77777777" w:rsidR="000E3A6B" w:rsidRPr="0066131D" w:rsidRDefault="000E3A6B" w:rsidP="000E3A6B">
            <w:pPr>
              <w:pStyle w:val="Brdtextmedindrag"/>
              <w:rPr>
                <w:i/>
              </w:rPr>
            </w:pPr>
            <w:r w:rsidRPr="0066131D">
              <w:rPr>
                <w:i/>
              </w:rPr>
              <w:t>4. till en enskild enligt vad som föreskrivs i 27 kap. 8</w:t>
            </w:r>
            <w:r>
              <w:rPr>
                <w:i/>
              </w:rPr>
              <w:t> §</w:t>
            </w:r>
            <w:r w:rsidRPr="0066131D">
              <w:rPr>
                <w:i/>
              </w:rPr>
              <w:t xml:space="preserve"> rätte</w:t>
            </w:r>
            <w:r w:rsidRPr="0066131D">
              <w:rPr>
                <w:i/>
              </w:rPr>
              <w:softHyphen/>
              <w:t>gångsbalken.</w:t>
            </w:r>
          </w:p>
        </w:tc>
        <w:tc>
          <w:tcPr>
            <w:tcW w:w="2500" w:type="pct"/>
            <w:shd w:val="clear" w:color="auto" w:fill="auto"/>
          </w:tcPr>
          <w:p w14:paraId="0AA6C017" w14:textId="77777777" w:rsidR="000E3A6B" w:rsidRDefault="000E3A6B" w:rsidP="000E3A6B">
            <w:pPr>
              <w:pStyle w:val="Brdtextmedindrag"/>
            </w:pPr>
          </w:p>
        </w:tc>
      </w:tr>
    </w:tbl>
    <w:p w14:paraId="108DB306" w14:textId="77777777" w:rsidR="000E3A6B" w:rsidRDefault="000E3A6B" w:rsidP="000E3A6B">
      <w:pPr>
        <w:pStyle w:val="Slutstreck"/>
      </w:pPr>
      <w:r w:rsidRPr="00660EEA">
        <w:t>                      </w:t>
      </w:r>
    </w:p>
    <w:p w14:paraId="2719B543" w14:textId="77777777" w:rsidR="000E3A6B" w:rsidRDefault="000E3A6B" w:rsidP="000E3A6B">
      <w:pPr>
        <w:pStyle w:val="Brdtextmedindrag"/>
      </w:pPr>
      <w:r>
        <w:t>1. Denna lag träder i kraft den 1 maj 2018.</w:t>
      </w:r>
    </w:p>
    <w:p w14:paraId="0B5584DB" w14:textId="77777777" w:rsidR="000E3A6B" w:rsidRDefault="000E3A6B" w:rsidP="000E3A6B">
      <w:pPr>
        <w:pStyle w:val="Brdtextmedindrag"/>
        <w:sectPr w:rsidR="000E3A6B" w:rsidSect="000E3A6B">
          <w:headerReference w:type="even" r:id="rId144"/>
          <w:headerReference w:type="default" r:id="rId145"/>
          <w:footerReference w:type="even" r:id="rId146"/>
          <w:footerReference w:type="default" r:id="rId147"/>
          <w:footerReference w:type="first" r:id="rId148"/>
          <w:footnotePr>
            <w:numRestart w:val="eachSect"/>
          </w:footnotePr>
          <w:pgSz w:w="9356" w:h="13721" w:code="9"/>
          <w:pgMar w:top="794" w:right="2438" w:bottom="1191" w:left="1021" w:header="0" w:footer="709" w:gutter="0"/>
          <w:cols w:space="708"/>
          <w:docGrid w:linePitch="360"/>
        </w:sectPr>
      </w:pPr>
      <w:r>
        <w:t>2. </w:t>
      </w:r>
      <w:r w:rsidRPr="0079455B">
        <w:t>Äldre bestämmelser gäller fortfarande för uppgifter i handlingar som har omhändertagits för arkivering före ikraftträdandet av denna lag</w:t>
      </w:r>
      <w:r>
        <w:t>.</w:t>
      </w:r>
    </w:p>
    <w:p w14:paraId="419A25F3" w14:textId="77777777" w:rsidR="000E3A6B" w:rsidRDefault="000E3A6B" w:rsidP="0097529C">
      <w:pPr>
        <w:pStyle w:val="Rubrik2utannumrering"/>
      </w:pPr>
      <w:bookmarkStart w:id="500" w:name="_Toc493597743"/>
      <w:r w:rsidRPr="00FE7B09">
        <w:t>Förslag till</w:t>
      </w:r>
      <w:r>
        <w:t xml:space="preserve"> </w:t>
      </w:r>
      <w:r w:rsidRPr="00FE7B09">
        <w:t>lag om ändring i lagen (2017:496) om internationellt polisiärt samarbete</w:t>
      </w:r>
      <w:r w:rsidRPr="00B66F14">
        <w:rPr>
          <w:rStyle w:val="Fotnotsreferens"/>
          <w:sz w:val="22"/>
        </w:rPr>
        <w:footnoteReference w:id="12"/>
      </w:r>
      <w:bookmarkEnd w:id="500"/>
    </w:p>
    <w:p w14:paraId="51AEA47B" w14:textId="77777777" w:rsidR="000E3A6B" w:rsidRDefault="000E3A6B" w:rsidP="000E3A6B">
      <w:pPr>
        <w:pStyle w:val="Brdtextmedindrag"/>
      </w:pPr>
      <w:r>
        <w:t>Härigenom föreskrivs att 6 kap. 1 § lagen (2017:496) om internationellt polisiärt samarbete ska ha följande lydelse.</w:t>
      </w:r>
    </w:p>
    <w:p w14:paraId="33E8EE48" w14:textId="77777777" w:rsidR="000E3A6B" w:rsidRDefault="000E3A6B" w:rsidP="000E3A6B">
      <w:pPr>
        <w:pStyle w:val="Brdtextmedindrag"/>
      </w:pPr>
    </w:p>
    <w:tbl>
      <w:tblPr>
        <w:tblW w:w="5000" w:type="pct"/>
        <w:tblLook w:val="0000" w:firstRow="0" w:lastRow="0" w:firstColumn="0" w:lastColumn="0" w:noHBand="0" w:noVBand="0"/>
      </w:tblPr>
      <w:tblGrid>
        <w:gridCol w:w="2948"/>
        <w:gridCol w:w="2949"/>
      </w:tblGrid>
      <w:tr w:rsidR="000E3A6B" w14:paraId="5E1A7A45" w14:textId="77777777" w:rsidTr="000E3A6B">
        <w:tc>
          <w:tcPr>
            <w:tcW w:w="2500" w:type="pct"/>
            <w:shd w:val="clear" w:color="auto" w:fill="auto"/>
          </w:tcPr>
          <w:p w14:paraId="0A0A13B4" w14:textId="77777777" w:rsidR="000E3A6B" w:rsidRPr="0049408E" w:rsidRDefault="000E3A6B" w:rsidP="000E3A6B">
            <w:pPr>
              <w:pStyle w:val="Brdtext"/>
              <w:rPr>
                <w:i/>
              </w:rPr>
            </w:pPr>
            <w:r w:rsidRPr="0049408E">
              <w:rPr>
                <w:i/>
              </w:rPr>
              <w:t>Nuvarande lydelse</w:t>
            </w:r>
          </w:p>
        </w:tc>
        <w:tc>
          <w:tcPr>
            <w:tcW w:w="2500" w:type="pct"/>
            <w:shd w:val="clear" w:color="auto" w:fill="auto"/>
          </w:tcPr>
          <w:p w14:paraId="3FA2A82C" w14:textId="77777777" w:rsidR="000E3A6B" w:rsidRPr="0049408E" w:rsidRDefault="000E3A6B" w:rsidP="000E3A6B">
            <w:pPr>
              <w:pStyle w:val="Brdtext"/>
              <w:rPr>
                <w:i/>
              </w:rPr>
            </w:pPr>
            <w:r w:rsidRPr="0049408E">
              <w:rPr>
                <w:i/>
              </w:rPr>
              <w:t>Föreslagen lydelse</w:t>
            </w:r>
          </w:p>
        </w:tc>
      </w:tr>
    </w:tbl>
    <w:p w14:paraId="38D1A48D" w14:textId="77777777" w:rsidR="000E3A6B" w:rsidRDefault="000E3A6B" w:rsidP="000E3A6B">
      <w:pPr>
        <w:pStyle w:val="Brdtext"/>
        <w:spacing w:before="270"/>
        <w:jc w:val="center"/>
        <w:rPr>
          <w:b/>
        </w:rPr>
      </w:pPr>
      <w:r>
        <w:rPr>
          <w:b/>
        </w:rPr>
        <w:t>6 kap.</w:t>
      </w:r>
    </w:p>
    <w:p w14:paraId="5DA275E2" w14:textId="77777777" w:rsidR="000E3A6B" w:rsidRDefault="000E3A6B" w:rsidP="000E3A6B">
      <w:pPr>
        <w:pStyle w:val="Brdtext"/>
        <w:jc w:val="center"/>
      </w:pPr>
      <w:r>
        <w:t>1 §</w:t>
      </w:r>
    </w:p>
    <w:tbl>
      <w:tblPr>
        <w:tblW w:w="5000" w:type="pct"/>
        <w:tblLook w:val="0000" w:firstRow="0" w:lastRow="0" w:firstColumn="0" w:lastColumn="0" w:noHBand="0" w:noVBand="0"/>
      </w:tblPr>
      <w:tblGrid>
        <w:gridCol w:w="2948"/>
        <w:gridCol w:w="2949"/>
      </w:tblGrid>
      <w:tr w:rsidR="000E3A6B" w14:paraId="002542CA" w14:textId="77777777" w:rsidTr="000E3A6B">
        <w:tc>
          <w:tcPr>
            <w:tcW w:w="2500" w:type="pct"/>
            <w:shd w:val="clear" w:color="auto" w:fill="auto"/>
          </w:tcPr>
          <w:p w14:paraId="3C9155F0" w14:textId="77777777" w:rsidR="000E3A6B" w:rsidRPr="000A17DB" w:rsidRDefault="000E3A6B" w:rsidP="000E3A6B">
            <w:pPr>
              <w:pStyle w:val="Brdtextmedindrag"/>
            </w:pPr>
            <w:r w:rsidRPr="000A17DB">
              <w:t>Om inte annat följer av denna lag eller föreskrifter som regeringen har meddelat i an</w:t>
            </w:r>
            <w:r w:rsidRPr="000A17DB">
              <w:softHyphen/>
              <w:t xml:space="preserve">slutning till lagen gäller </w:t>
            </w:r>
          </w:p>
        </w:tc>
        <w:tc>
          <w:tcPr>
            <w:tcW w:w="2500" w:type="pct"/>
            <w:shd w:val="clear" w:color="auto" w:fill="auto"/>
          </w:tcPr>
          <w:p w14:paraId="2E9AB52D" w14:textId="77777777" w:rsidR="000E3A6B" w:rsidRPr="000A17DB" w:rsidRDefault="000E3A6B" w:rsidP="000E3A6B">
            <w:pPr>
              <w:pStyle w:val="Brdtextmedindrag"/>
            </w:pPr>
            <w:r w:rsidRPr="000A17DB">
              <w:t>Om inte annat följer av denna lag eller föreskrifter som regeringen har meddelat i an</w:t>
            </w:r>
            <w:r w:rsidRPr="000A17DB">
              <w:softHyphen/>
              <w:t xml:space="preserve">slutning till lagen gäller </w:t>
            </w:r>
            <w:r w:rsidRPr="000A17DB">
              <w:rPr>
                <w:i/>
              </w:rPr>
              <w:t xml:space="preserve">följande författningar </w:t>
            </w:r>
            <w:r>
              <w:rPr>
                <w:i/>
              </w:rPr>
              <w:t>för respektive myn</w:t>
            </w:r>
            <w:r>
              <w:rPr>
                <w:i/>
              </w:rPr>
              <w:softHyphen/>
              <w:t>dighet för</w:t>
            </w:r>
            <w:r w:rsidRPr="000A17DB">
              <w:rPr>
                <w:i/>
              </w:rPr>
              <w:t xml:space="preserve"> behandling av person</w:t>
            </w:r>
            <w:r>
              <w:rPr>
                <w:i/>
              </w:rPr>
              <w:softHyphen/>
            </w:r>
            <w:r w:rsidRPr="000A17DB">
              <w:rPr>
                <w:i/>
              </w:rPr>
              <w:t>uppgifter vid internationellt poli</w:t>
            </w:r>
            <w:r>
              <w:rPr>
                <w:i/>
              </w:rPr>
              <w:softHyphen/>
            </w:r>
            <w:r w:rsidRPr="000A17DB">
              <w:rPr>
                <w:i/>
              </w:rPr>
              <w:t>siärt samarbete</w:t>
            </w:r>
          </w:p>
        </w:tc>
      </w:tr>
      <w:tr w:rsidR="000E3A6B" w14:paraId="6D03DB4B" w14:textId="77777777" w:rsidTr="000E3A6B">
        <w:tc>
          <w:tcPr>
            <w:tcW w:w="2500" w:type="pct"/>
            <w:shd w:val="clear" w:color="auto" w:fill="auto"/>
          </w:tcPr>
          <w:p w14:paraId="307FDEC7" w14:textId="77777777" w:rsidR="000E3A6B" w:rsidRPr="000A17DB" w:rsidRDefault="000E3A6B" w:rsidP="000E3A6B">
            <w:pPr>
              <w:pStyle w:val="Brdtextmedindrag"/>
            </w:pPr>
          </w:p>
        </w:tc>
        <w:tc>
          <w:tcPr>
            <w:tcW w:w="2500" w:type="pct"/>
            <w:shd w:val="clear" w:color="auto" w:fill="auto"/>
          </w:tcPr>
          <w:p w14:paraId="34925641" w14:textId="77777777" w:rsidR="000E3A6B" w:rsidRPr="000A17DB" w:rsidRDefault="000E3A6B" w:rsidP="000E3A6B">
            <w:pPr>
              <w:pStyle w:val="Brdtextmedindrag"/>
              <w:rPr>
                <w:i/>
              </w:rPr>
            </w:pPr>
            <w:r w:rsidRPr="000A17DB">
              <w:rPr>
                <w:i/>
              </w:rPr>
              <w:t>– brottsdatalagen (2018:000),</w:t>
            </w:r>
            <w:r>
              <w:rPr>
                <w:i/>
              </w:rPr>
              <w:t xml:space="preserve"> och</w:t>
            </w:r>
          </w:p>
        </w:tc>
      </w:tr>
      <w:tr w:rsidR="000E3A6B" w14:paraId="55DF76AE" w14:textId="77777777" w:rsidTr="000E3A6B">
        <w:tc>
          <w:tcPr>
            <w:tcW w:w="2500" w:type="pct"/>
            <w:shd w:val="clear" w:color="auto" w:fill="auto"/>
          </w:tcPr>
          <w:p w14:paraId="4800CABA" w14:textId="77777777" w:rsidR="000E3A6B" w:rsidRPr="006370FD" w:rsidRDefault="000E3A6B" w:rsidP="000E3A6B">
            <w:pPr>
              <w:pStyle w:val="Brdtextmedindrag"/>
              <w:rPr>
                <w:i/>
              </w:rPr>
            </w:pPr>
            <w:r>
              <w:t>– </w:t>
            </w:r>
            <w:r w:rsidRPr="001E34BA">
              <w:rPr>
                <w:i/>
              </w:rPr>
              <w:t>polisdatalagen</w:t>
            </w:r>
            <w:r>
              <w:t xml:space="preserve"> (2010:361) </w:t>
            </w:r>
            <w:r w:rsidRPr="00FD4E28">
              <w:rPr>
                <w:i/>
              </w:rPr>
              <w:t>för polisens behandling av per</w:t>
            </w:r>
            <w:r w:rsidRPr="00FD4E28">
              <w:rPr>
                <w:i/>
              </w:rPr>
              <w:softHyphen/>
              <w:t>sonuppgifter vid internationellt polisiärt samarbete,</w:t>
            </w:r>
          </w:p>
        </w:tc>
        <w:tc>
          <w:tcPr>
            <w:tcW w:w="2500" w:type="pct"/>
            <w:shd w:val="clear" w:color="auto" w:fill="auto"/>
          </w:tcPr>
          <w:p w14:paraId="616E0C6C" w14:textId="77777777" w:rsidR="000E3A6B" w:rsidRPr="006370FD" w:rsidRDefault="000E3A6B" w:rsidP="000E3A6B">
            <w:pPr>
              <w:pStyle w:val="Brdtextmedindrag"/>
              <w:rPr>
                <w:i/>
              </w:rPr>
            </w:pPr>
            <w:r>
              <w:t>– </w:t>
            </w:r>
            <w:r w:rsidRPr="001E34BA">
              <w:rPr>
                <w:i/>
              </w:rPr>
              <w:t>polis</w:t>
            </w:r>
            <w:r>
              <w:rPr>
                <w:i/>
              </w:rPr>
              <w:t xml:space="preserve">ens brottsdatalag </w:t>
            </w:r>
            <w:r>
              <w:t>(2010:361),</w:t>
            </w:r>
          </w:p>
        </w:tc>
      </w:tr>
      <w:tr w:rsidR="000E3A6B" w14:paraId="4437AC9F" w14:textId="77777777" w:rsidTr="000E3A6B">
        <w:tc>
          <w:tcPr>
            <w:tcW w:w="2500" w:type="pct"/>
            <w:shd w:val="clear" w:color="auto" w:fill="auto"/>
          </w:tcPr>
          <w:p w14:paraId="78D8DD2E" w14:textId="77777777" w:rsidR="000E3A6B" w:rsidRPr="006370FD" w:rsidRDefault="000E3A6B" w:rsidP="000E3A6B">
            <w:pPr>
              <w:pStyle w:val="Brdtextmedindrag"/>
              <w:rPr>
                <w:i/>
              </w:rPr>
            </w:pPr>
            <w:r w:rsidRPr="006370FD">
              <w:rPr>
                <w:i/>
              </w:rPr>
              <w:t xml:space="preserve">– kustbevakningsdatalagen </w:t>
            </w:r>
            <w:r w:rsidRPr="0062096A">
              <w:t>(2012:145)</w:t>
            </w:r>
            <w:r w:rsidRPr="006370FD">
              <w:rPr>
                <w:i/>
              </w:rPr>
              <w:t xml:space="preserve"> </w:t>
            </w:r>
            <w:r w:rsidRPr="00A00EE8">
              <w:rPr>
                <w:i/>
              </w:rPr>
              <w:t>för Kustbevakningens behandling av personuppgifter vid internationellt polisiärt sam</w:t>
            </w:r>
            <w:r>
              <w:rPr>
                <w:i/>
              </w:rPr>
              <w:softHyphen/>
            </w:r>
            <w:r w:rsidRPr="00A00EE8">
              <w:rPr>
                <w:i/>
              </w:rPr>
              <w:t>arbete,</w:t>
            </w:r>
            <w:r w:rsidRPr="006370FD">
              <w:rPr>
                <w:i/>
              </w:rPr>
              <w:t xml:space="preserve"> </w:t>
            </w:r>
            <w:r w:rsidRPr="00FD4E28">
              <w:rPr>
                <w:i/>
              </w:rPr>
              <w:t>och</w:t>
            </w:r>
          </w:p>
        </w:tc>
        <w:tc>
          <w:tcPr>
            <w:tcW w:w="2500" w:type="pct"/>
            <w:shd w:val="clear" w:color="auto" w:fill="auto"/>
          </w:tcPr>
          <w:p w14:paraId="32AA2419" w14:textId="77777777" w:rsidR="000E3A6B" w:rsidRDefault="000E3A6B" w:rsidP="000E3A6B">
            <w:pPr>
              <w:pStyle w:val="Brdtextmedindrag"/>
            </w:pPr>
            <w:r w:rsidRPr="006370FD">
              <w:rPr>
                <w:i/>
              </w:rPr>
              <w:t>–</w:t>
            </w:r>
            <w:r>
              <w:rPr>
                <w:i/>
              </w:rPr>
              <w:t> </w:t>
            </w:r>
            <w:r w:rsidRPr="006370FD">
              <w:rPr>
                <w:i/>
              </w:rPr>
              <w:t>Kustbevakningens brottsda</w:t>
            </w:r>
            <w:r>
              <w:rPr>
                <w:i/>
              </w:rPr>
              <w:softHyphen/>
            </w:r>
            <w:r w:rsidRPr="006370FD">
              <w:rPr>
                <w:i/>
              </w:rPr>
              <w:t xml:space="preserve">talag </w:t>
            </w:r>
            <w:r w:rsidRPr="0062096A">
              <w:t>(2012:145)</w:t>
            </w:r>
            <w:r>
              <w:t>,</w:t>
            </w:r>
          </w:p>
        </w:tc>
      </w:tr>
      <w:tr w:rsidR="000E3A6B" w14:paraId="33AEBB66" w14:textId="77777777" w:rsidTr="000E3A6B">
        <w:tc>
          <w:tcPr>
            <w:tcW w:w="2500" w:type="pct"/>
            <w:shd w:val="clear" w:color="auto" w:fill="auto"/>
          </w:tcPr>
          <w:p w14:paraId="26E62BED" w14:textId="77777777" w:rsidR="000E3A6B" w:rsidRPr="006370FD" w:rsidRDefault="000E3A6B" w:rsidP="000E3A6B">
            <w:pPr>
              <w:pStyle w:val="Brdtextmedindrag"/>
              <w:rPr>
                <w:i/>
              </w:rPr>
            </w:pPr>
            <w:r w:rsidRPr="006370FD">
              <w:rPr>
                <w:i/>
              </w:rPr>
              <w:t>–</w:t>
            </w:r>
            <w:r>
              <w:rPr>
                <w:i/>
              </w:rPr>
              <w:t> </w:t>
            </w:r>
            <w:r w:rsidRPr="006370FD">
              <w:rPr>
                <w:i/>
              </w:rPr>
              <w:t xml:space="preserve">tullbrottsdatalagen </w:t>
            </w:r>
            <w:r w:rsidRPr="00A00EE8">
              <w:t>(2017:447)</w:t>
            </w:r>
            <w:r w:rsidRPr="006370FD">
              <w:rPr>
                <w:i/>
              </w:rPr>
              <w:t xml:space="preserve"> </w:t>
            </w:r>
            <w:r w:rsidRPr="00A00EE8">
              <w:rPr>
                <w:i/>
              </w:rPr>
              <w:t>för Tullverkets be</w:t>
            </w:r>
            <w:r w:rsidRPr="00A00EE8">
              <w:rPr>
                <w:i/>
              </w:rPr>
              <w:softHyphen/>
              <w:t xml:space="preserve">handling av personuppgifter vid </w:t>
            </w:r>
            <w:r>
              <w:rPr>
                <w:i/>
                <w:spacing w:val="-3"/>
              </w:rPr>
              <w:t>internationellt polisiärt samar</w:t>
            </w:r>
            <w:r w:rsidRPr="00E36683">
              <w:rPr>
                <w:i/>
                <w:spacing w:val="-3"/>
              </w:rPr>
              <w:t>bete.</w:t>
            </w:r>
          </w:p>
        </w:tc>
        <w:tc>
          <w:tcPr>
            <w:tcW w:w="2500" w:type="pct"/>
            <w:shd w:val="clear" w:color="auto" w:fill="auto"/>
          </w:tcPr>
          <w:p w14:paraId="672FE69B" w14:textId="77777777" w:rsidR="000E3A6B" w:rsidRPr="006370FD" w:rsidRDefault="000E3A6B" w:rsidP="000E3A6B">
            <w:pPr>
              <w:pStyle w:val="Brdtextmedindrag"/>
              <w:rPr>
                <w:i/>
              </w:rPr>
            </w:pPr>
            <w:r>
              <w:t>– </w:t>
            </w:r>
            <w:r w:rsidRPr="001E34BA">
              <w:rPr>
                <w:i/>
              </w:rPr>
              <w:t>Tullverkets brottsdatalag</w:t>
            </w:r>
            <w:r>
              <w:t xml:space="preserve"> </w:t>
            </w:r>
            <w:r w:rsidRPr="006370FD">
              <w:rPr>
                <w:i/>
              </w:rPr>
              <w:t>(2017:</w:t>
            </w:r>
            <w:r>
              <w:rPr>
                <w:i/>
              </w:rPr>
              <w:t>447</w:t>
            </w:r>
            <w:r w:rsidRPr="0062096A">
              <w:t>)</w:t>
            </w:r>
            <w:r>
              <w:t xml:space="preserve">, </w:t>
            </w:r>
            <w:r>
              <w:rPr>
                <w:i/>
              </w:rPr>
              <w:t>eller</w:t>
            </w:r>
          </w:p>
        </w:tc>
      </w:tr>
      <w:tr w:rsidR="000E3A6B" w14:paraId="0C0BAAAE" w14:textId="77777777" w:rsidTr="000E3A6B">
        <w:tc>
          <w:tcPr>
            <w:tcW w:w="2500" w:type="pct"/>
            <w:shd w:val="clear" w:color="auto" w:fill="auto"/>
          </w:tcPr>
          <w:p w14:paraId="515811E5" w14:textId="77777777" w:rsidR="000E3A6B" w:rsidRPr="006370FD" w:rsidRDefault="000E3A6B" w:rsidP="000E3A6B">
            <w:pPr>
              <w:pStyle w:val="Brdtextmedindrag"/>
              <w:rPr>
                <w:i/>
              </w:rPr>
            </w:pPr>
          </w:p>
        </w:tc>
        <w:tc>
          <w:tcPr>
            <w:tcW w:w="2500" w:type="pct"/>
            <w:shd w:val="clear" w:color="auto" w:fill="auto"/>
          </w:tcPr>
          <w:p w14:paraId="3AB34FDD" w14:textId="77777777" w:rsidR="000E3A6B" w:rsidRDefault="000E3A6B" w:rsidP="000E3A6B">
            <w:pPr>
              <w:pStyle w:val="Brdtextmedindrag"/>
            </w:pPr>
            <w:r>
              <w:rPr>
                <w:i/>
              </w:rPr>
              <w:t>– </w:t>
            </w:r>
            <w:r w:rsidRPr="00FD4E28">
              <w:rPr>
                <w:i/>
              </w:rPr>
              <w:t>Säkerhetspolisen</w:t>
            </w:r>
            <w:r>
              <w:rPr>
                <w:i/>
              </w:rPr>
              <w:t>s</w:t>
            </w:r>
            <w:r w:rsidRPr="00FD4E28">
              <w:rPr>
                <w:i/>
              </w:rPr>
              <w:t xml:space="preserve"> datalag</w:t>
            </w:r>
            <w:r>
              <w:t xml:space="preserve"> </w:t>
            </w:r>
            <w:r w:rsidRPr="00A00EE8">
              <w:rPr>
                <w:i/>
              </w:rPr>
              <w:t>(2018:000)</w:t>
            </w:r>
            <w:r>
              <w:t>.</w:t>
            </w:r>
          </w:p>
        </w:tc>
      </w:tr>
    </w:tbl>
    <w:p w14:paraId="369F7D13" w14:textId="77777777" w:rsidR="000E3A6B" w:rsidRDefault="000E3A6B" w:rsidP="000E3A6B">
      <w:pPr>
        <w:pStyle w:val="Slutstreck"/>
      </w:pPr>
      <w:r w:rsidRPr="00660EEA">
        <w:t>                      </w:t>
      </w:r>
    </w:p>
    <w:p w14:paraId="1F8E0DA8" w14:textId="77777777" w:rsidR="000E3A6B" w:rsidRDefault="000E3A6B" w:rsidP="000E3A6B">
      <w:pPr>
        <w:pStyle w:val="Brdtextmedindrag"/>
      </w:pPr>
      <w:r>
        <w:t>1. Denna lag träder i kraft den 1 maj 2018.</w:t>
      </w:r>
    </w:p>
    <w:p w14:paraId="74383902" w14:textId="360859A3" w:rsidR="000E3A6B" w:rsidRPr="00025171" w:rsidRDefault="000E3A6B" w:rsidP="000E3A6B">
      <w:pPr>
        <w:pStyle w:val="Brdtextmedindrag"/>
        <w:sectPr w:rsidR="000E3A6B" w:rsidRPr="00025171" w:rsidSect="000E3A6B">
          <w:headerReference w:type="even" r:id="rId149"/>
          <w:headerReference w:type="default" r:id="rId150"/>
          <w:footerReference w:type="even" r:id="rId151"/>
          <w:footerReference w:type="default" r:id="rId152"/>
          <w:footerReference w:type="first" r:id="rId153"/>
          <w:footnotePr>
            <w:numRestart w:val="eachSect"/>
          </w:footnotePr>
          <w:pgSz w:w="9356" w:h="13721" w:code="9"/>
          <w:pgMar w:top="794" w:right="2438" w:bottom="1191" w:left="1021" w:header="0" w:footer="709" w:gutter="0"/>
          <w:cols w:space="708"/>
          <w:docGrid w:linePitch="360"/>
        </w:sectPr>
      </w:pPr>
      <w:r>
        <w:t xml:space="preserve">2. Bestämmelsen om skadestånd i </w:t>
      </w:r>
      <w:r w:rsidRPr="00D5542B">
        <w:t>48</w:t>
      </w:r>
      <w:r>
        <w:t> §</w:t>
      </w:r>
      <w:r w:rsidRPr="00D5542B">
        <w:t xml:space="preserve"> personuppgiftslagen (1998:204) gäller fortfarande för skada som har orsakats före ikraftträdandet vid behandling av personuppgifter enligt denna lag eller föreskrifter som har meddelats i anslutning till den</w:t>
      </w:r>
      <w:r>
        <w:t>.</w:t>
      </w:r>
    </w:p>
    <w:p w14:paraId="1156D1E4" w14:textId="77777777" w:rsidR="000E3A6B" w:rsidRDefault="000E3A6B" w:rsidP="000E3A6B">
      <w:pPr>
        <w:pStyle w:val="Bilagarubrik"/>
      </w:pPr>
      <w:bookmarkStart w:id="501" w:name="_Toc9328442"/>
      <w:bookmarkStart w:id="502" w:name="_Toc17451512"/>
      <w:r>
        <w:t>Förteckning över remissinstanserna</w:t>
      </w:r>
      <w:bookmarkEnd w:id="501"/>
      <w:bookmarkEnd w:id="502"/>
      <w:r>
        <w:t xml:space="preserve">             </w:t>
      </w:r>
    </w:p>
    <w:p w14:paraId="4ABED678" w14:textId="77777777" w:rsidR="000E3A6B" w:rsidRDefault="000E3A6B" w:rsidP="000E3A6B">
      <w:pPr>
        <w:pStyle w:val="Brdtext"/>
      </w:pPr>
      <w:r>
        <w:t>Följande remissinstanser har kommit in med yttrande över SOU 2017:74 Brottsdatalag – kompletterande lagstiftning: Riksdagens ombudsmän, Svea hovrätt, Hovrätten för Västra Sverige, Södertörns tingsrätt, Eskilstuna tingsrätt, Helsingborgs tingsrätt, Umeå tingsrätt, Kammarrätten i Stockholm, Kammarrätten i Göteborg, Förvaltningsrätten i Stockholm, Förvaltningsrätten i Malmö, Förvaltningsrätten i Jönköping, Förvaltnings</w:t>
      </w:r>
      <w:r>
        <w:softHyphen/>
        <w:t>rätten i Linköping, Justitiekanslern, Domstolsverket, Åklagarmyndig</w:t>
      </w:r>
      <w:r>
        <w:softHyphen/>
        <w:t>heten, Ekobrottsmyndigheten, Polismyndigheten, Säkerhetspolisen, Säkerhets- och integritetsskyddsnämnden, Kriminalvården, Över</w:t>
      </w:r>
      <w:r>
        <w:softHyphen/>
        <w:t>vakningsnämnd Stockholm Centrum, Brottsförebyggande rådet, Brotts</w:t>
      </w:r>
      <w:r>
        <w:softHyphen/>
        <w:t>offermyndigheten, Rättsmedicinalverket, Myndigheten för samhällsskydd och beredskap, Kustbevakningen, Migrationsverket, Datainspektionen, Försvarsmakten, Försvarets radioanstalt, Försäkringskassan, Social</w:t>
      </w:r>
      <w:r>
        <w:softHyphen/>
        <w:t>styrelsen, Inspektionen för vård och omsorg, Statens institutionsstyrelse, Pensionsmyndigheten, Tullverket, Finansinspektionen, Skatteverket, Kronofogdemyndigheten, Arbetsgivarverket, Länsstyrelsen Skåne, Läns</w:t>
      </w:r>
      <w:r>
        <w:softHyphen/>
        <w:t>styrelsen Värmland, Länsstyrelsen Västernorrland, Avesta kommun, Hallstahammars kommun, Kiruna kommun, Luleå kommun, Norrköpings kommun, Sala kommun, Stockholms kommun, Statskontoret, Uppsala universitet, juridiska fakulteten, Umeå universitet, juridiska institutionen, Naturvårdsverket, Havs- och vattenmyndigheten, Post- och telestyrelsen, Sjöfartsverket, Riksarkivet, Sveriges advokatsamfund, Svenska Journalistförbundet, Tidningsutgivarna, Dataskydd.net, Svenska Fotboll</w:t>
      </w:r>
      <w:r>
        <w:softHyphen/>
        <w:t>förbundet och Riksidrottsförbundet.</w:t>
      </w:r>
    </w:p>
    <w:p w14:paraId="16368DBE" w14:textId="77777777" w:rsidR="000E3A6B" w:rsidRPr="008F62FE" w:rsidRDefault="000E3A6B" w:rsidP="000E3A6B">
      <w:pPr>
        <w:pStyle w:val="Brdtext"/>
      </w:pPr>
      <w:r>
        <w:t>Följande remissinstanser har avstått från att yttra sig respektive inte hörts av: Länsstyrelsen Stockholm, Blekinge läns landsting, Stockholms läns landsting, Västerbottens läns landsting, Alingsås kommun, Borgholms kommun, Danderyds kommun, Falu kommun, Göteborgs kommun, Helsingborgs kommun, Karlstads kommun, Laholms kommun, Lycksele kommun, Malmö kommun, Ronneby kommun, Sandvikens kommun, Sundsvalls kommun, Tierps kommun, Tranås kommun, Trelleborgs kommun, Uppsala kommun, Värnamo kommun, Växjö kommun, Åmåls kommun, Örebro kommun, Östersunds kommun, Sveriges Akademikers Centralorganisation (SACO), Landsorganisationen i Sverige (LO), Tjänstemännens centralorganisation (TCO), Svenskt Näringsliv, Sveriges Kommuner och Landsting (SKL), Sveriges Förenade Ordningsvakter, IT&amp;Telekomföretagen, Civil Rights Defenders och Svenska Ishockey</w:t>
      </w:r>
      <w:r>
        <w:softHyphen/>
        <w:t>förbundet.</w:t>
      </w:r>
    </w:p>
    <w:p w14:paraId="78E1AE8F" w14:textId="77777777" w:rsidR="00110C85" w:rsidRPr="00025171" w:rsidRDefault="00110C85" w:rsidP="009C61A6">
      <w:pPr>
        <w:pStyle w:val="Brdtextmedindrag"/>
        <w:sectPr w:rsidR="00110C85" w:rsidRPr="00025171" w:rsidSect="00155500">
          <w:headerReference w:type="even" r:id="rId154"/>
          <w:headerReference w:type="default" r:id="rId155"/>
          <w:footerReference w:type="even" r:id="rId156"/>
          <w:footerReference w:type="default" r:id="rId157"/>
          <w:headerReference w:type="first" r:id="rId158"/>
          <w:footerReference w:type="first" r:id="rId159"/>
          <w:pgSz w:w="9356" w:h="13721" w:code="9"/>
          <w:pgMar w:top="794" w:right="2438" w:bottom="1191" w:left="1021" w:header="0" w:footer="709" w:gutter="0"/>
          <w:cols w:space="708"/>
          <w:docGrid w:linePitch="360"/>
        </w:sectPr>
      </w:pPr>
    </w:p>
    <w:p w14:paraId="1AC65171" w14:textId="00CE01EE" w:rsidR="00110C85" w:rsidRDefault="000E3A6B" w:rsidP="000E3A6B">
      <w:pPr>
        <w:pStyle w:val="Bilagarubrik"/>
      </w:pPr>
      <w:bookmarkStart w:id="503" w:name="_Toc17451513"/>
      <w:r>
        <w:t>Lagrådsremissens lagförslag</w:t>
      </w:r>
      <w:bookmarkEnd w:id="503"/>
    </w:p>
    <w:p w14:paraId="78EF1CA6" w14:textId="77777777" w:rsidR="000E3A6B" w:rsidRDefault="000E3A6B" w:rsidP="000E3A6B">
      <w:pPr>
        <w:pStyle w:val="Rubrik2utannumrering"/>
        <w:spacing w:before="0"/>
      </w:pPr>
      <w:bookmarkStart w:id="504" w:name="_Toc9328271"/>
      <w:r>
        <w:t>Förslag till lag om Säkerhetspolisens behandling av personuppgifter</w:t>
      </w:r>
      <w:bookmarkEnd w:id="504"/>
    </w:p>
    <w:p w14:paraId="082B12BB" w14:textId="77777777" w:rsidR="000E3A6B" w:rsidRDefault="000E3A6B" w:rsidP="000E3A6B">
      <w:pPr>
        <w:pStyle w:val="Brdtextmedindrag"/>
      </w:pPr>
      <w:r>
        <w:t>Härigenom föreskrivs följande.</w:t>
      </w:r>
    </w:p>
    <w:p w14:paraId="777A3E50" w14:textId="77777777" w:rsidR="000E3A6B" w:rsidRDefault="000E3A6B" w:rsidP="000E3A6B">
      <w:pPr>
        <w:pStyle w:val="Rubrik3utannumrering"/>
      </w:pPr>
      <w:r>
        <w:t>1 kap. Allmänna bestämmelser</w:t>
      </w:r>
    </w:p>
    <w:p w14:paraId="27B56D9D" w14:textId="77777777" w:rsidR="000E3A6B" w:rsidRDefault="000E3A6B" w:rsidP="000E3A6B">
      <w:pPr>
        <w:pStyle w:val="Rubrik4utannumrering"/>
        <w:spacing w:before="0"/>
      </w:pPr>
      <w:r>
        <w:t>Syftet med lagen</w:t>
      </w:r>
    </w:p>
    <w:p w14:paraId="763ADEE6" w14:textId="77777777" w:rsidR="000E3A6B" w:rsidRDefault="000E3A6B" w:rsidP="000E3A6B">
      <w:pPr>
        <w:pStyle w:val="Brdtext"/>
      </w:pPr>
      <w:r>
        <w:rPr>
          <w:b/>
        </w:rPr>
        <w:t>1</w:t>
      </w:r>
      <w:r w:rsidRPr="00640C08">
        <w:rPr>
          <w:b/>
        </w:rPr>
        <w:t> §</w:t>
      </w:r>
      <w:r w:rsidRPr="00640C08">
        <w:t>    </w:t>
      </w:r>
      <w:r w:rsidRPr="008F4BDE">
        <w:t xml:space="preserve">Syftet med </w:t>
      </w:r>
      <w:r>
        <w:t>lagen</w:t>
      </w:r>
      <w:r w:rsidRPr="008F4BDE">
        <w:t xml:space="preserve"> är att skydda fysiska personers grundläggande rättigheter</w:t>
      </w:r>
      <w:r>
        <w:t xml:space="preserve"> och</w:t>
      </w:r>
      <w:r w:rsidRPr="008F4BDE">
        <w:t xml:space="preserve"> </w:t>
      </w:r>
      <w:r>
        <w:t>friheter</w:t>
      </w:r>
      <w:r w:rsidRPr="008F4BDE">
        <w:t xml:space="preserve"> i samband med behandling av personuppgifter och att säkerställa att Säkerhetspolisen kan behandla och utbyta personuppgifter på ett ändamålsenligt sätt.</w:t>
      </w:r>
    </w:p>
    <w:p w14:paraId="4B86069B" w14:textId="77777777" w:rsidR="000E3A6B" w:rsidRDefault="000E3A6B" w:rsidP="000E3A6B">
      <w:pPr>
        <w:pStyle w:val="Rubrik4utannumrering"/>
      </w:pPr>
      <w:r w:rsidRPr="008F4BDE">
        <w:t>Lagens tillämpningsområde</w:t>
      </w:r>
    </w:p>
    <w:p w14:paraId="6FB83542" w14:textId="77777777" w:rsidR="000E3A6B" w:rsidRDefault="000E3A6B" w:rsidP="000E3A6B">
      <w:pPr>
        <w:pStyle w:val="Brdtext"/>
      </w:pPr>
      <w:r>
        <w:rPr>
          <w:b/>
        </w:rPr>
        <w:t>2</w:t>
      </w:r>
      <w:r w:rsidRPr="00640C08">
        <w:rPr>
          <w:b/>
        </w:rPr>
        <w:t> §</w:t>
      </w:r>
      <w:r w:rsidRPr="00640C08">
        <w:t>    </w:t>
      </w:r>
      <w:r>
        <w:t>Denna lag gäller vid behandling av personuppgifter som rör natio</w:t>
      </w:r>
      <w:r>
        <w:softHyphen/>
        <w:t>nell säkerhet i Säkerhetspolisens brottsbekämpande och lagförande verk</w:t>
      </w:r>
      <w:r>
        <w:softHyphen/>
        <w:t>samhet.</w:t>
      </w:r>
    </w:p>
    <w:p w14:paraId="08E013B9" w14:textId="77777777" w:rsidR="000E3A6B" w:rsidRDefault="000E3A6B" w:rsidP="000E3A6B">
      <w:pPr>
        <w:pStyle w:val="Brdtextmedindrag"/>
      </w:pPr>
      <w:r>
        <w:t>Lagen gäller vid Polismyndighetens behandling av personuppgifter när myndigheten har övertagit en arbetsuppgift som rör nationell säkerhet från Säkerhetspolisen.</w:t>
      </w:r>
    </w:p>
    <w:p w14:paraId="176165AB" w14:textId="77777777" w:rsidR="000E3A6B" w:rsidRDefault="000E3A6B" w:rsidP="000E3A6B">
      <w:pPr>
        <w:pStyle w:val="Brdtextmedindrag"/>
      </w:pPr>
    </w:p>
    <w:p w14:paraId="0E861336" w14:textId="77777777" w:rsidR="000E3A6B" w:rsidRDefault="000E3A6B" w:rsidP="000E3A6B">
      <w:pPr>
        <w:pStyle w:val="Brdtext"/>
      </w:pPr>
      <w:r>
        <w:rPr>
          <w:b/>
        </w:rPr>
        <w:t>3</w:t>
      </w:r>
      <w:r w:rsidRPr="00640C08">
        <w:rPr>
          <w:b/>
        </w:rPr>
        <w:t> §</w:t>
      </w:r>
      <w:r w:rsidRPr="00640C08">
        <w:t>    </w:t>
      </w:r>
      <w:r>
        <w:t>Lagen gäller vid</w:t>
      </w:r>
      <w:r w:rsidRPr="00F40A4A">
        <w:t xml:space="preserve"> sådan behandling av personuppgifter som är helt eller delvis automatiserad och för annan behandling av personuppgifter som ingår i eller är avsedda att ingå i en strukturerad samling av person</w:t>
      </w:r>
      <w:r>
        <w:softHyphen/>
      </w:r>
      <w:r w:rsidRPr="00F40A4A">
        <w:t>uppgifter som är tillgängliga för sökning eller sammanställning enligt särskilda kriterier.</w:t>
      </w:r>
    </w:p>
    <w:p w14:paraId="489BBA09" w14:textId="77777777" w:rsidR="000E3A6B" w:rsidRDefault="000E3A6B" w:rsidP="000E3A6B">
      <w:pPr>
        <w:pStyle w:val="Rubrik4utannumrering"/>
      </w:pPr>
      <w:r>
        <w:t>Avvikande bestämmelser i annan författning</w:t>
      </w:r>
    </w:p>
    <w:p w14:paraId="193CC6AF" w14:textId="77777777" w:rsidR="000E3A6B" w:rsidRPr="005767EA" w:rsidRDefault="000E3A6B" w:rsidP="000E3A6B">
      <w:pPr>
        <w:pStyle w:val="Brdtext"/>
      </w:pPr>
      <w:r>
        <w:rPr>
          <w:b/>
        </w:rPr>
        <w:t>4</w:t>
      </w:r>
      <w:r w:rsidRPr="00640C08">
        <w:rPr>
          <w:b/>
        </w:rPr>
        <w:t> §</w:t>
      </w:r>
      <w:r w:rsidRPr="00640C08">
        <w:t>    </w:t>
      </w:r>
      <w:r>
        <w:t>Om en annan lag eller en förordning innehåller någon bestämmelse som avviker från denna lag, tillämpas den bestämmelsen.</w:t>
      </w:r>
    </w:p>
    <w:p w14:paraId="4B9EF221" w14:textId="77777777" w:rsidR="000E3A6B" w:rsidRPr="00D33EAF" w:rsidRDefault="000E3A6B" w:rsidP="000E3A6B">
      <w:pPr>
        <w:pStyle w:val="Rubrik4utannumrering"/>
      </w:pPr>
      <w:r w:rsidRPr="00D33EAF">
        <w:t>Personuppgiftsansvar</w:t>
      </w:r>
    </w:p>
    <w:p w14:paraId="2BBBAB90" w14:textId="77777777" w:rsidR="000E3A6B" w:rsidRDefault="000E3A6B" w:rsidP="000E3A6B">
      <w:pPr>
        <w:pStyle w:val="Brdtext"/>
      </w:pPr>
      <w:r>
        <w:rPr>
          <w:b/>
        </w:rPr>
        <w:t>5</w:t>
      </w:r>
      <w:r w:rsidRPr="00640C08">
        <w:rPr>
          <w:b/>
        </w:rPr>
        <w:t> §</w:t>
      </w:r>
      <w:r w:rsidRPr="00640C08">
        <w:t>    </w:t>
      </w:r>
      <w:r>
        <w:t>Säkerhetspolisen respektive Polismyndigheten är personuppgifts</w:t>
      </w:r>
      <w:r>
        <w:softHyphen/>
        <w:t xml:space="preserve">ansvarig för den behandling av personuppgifter som myndigheten utför. </w:t>
      </w:r>
    </w:p>
    <w:p w14:paraId="59B18967" w14:textId="77777777" w:rsidR="000E3A6B" w:rsidRDefault="000E3A6B" w:rsidP="000E3A6B">
      <w:pPr>
        <w:pStyle w:val="Brdtextmedindrag"/>
      </w:pPr>
      <w:r>
        <w:t>Den personuppgiftsansvarige är ansvarig för all behandling av personuppgifter som utförs under dennes ledning eller på dennes vägnar.</w:t>
      </w:r>
    </w:p>
    <w:p w14:paraId="0AF1294F" w14:textId="77777777" w:rsidR="000E3A6B" w:rsidRDefault="000E3A6B" w:rsidP="000E3A6B">
      <w:pPr>
        <w:spacing w:line="2" w:lineRule="auto"/>
        <w:rPr>
          <w:rFonts w:ascii="Times New Roman" w:hAnsi="Times New Roman"/>
          <w:sz w:val="20"/>
        </w:rPr>
      </w:pPr>
      <w:r>
        <w:br w:type="page"/>
      </w:r>
    </w:p>
    <w:p w14:paraId="60CA7CF6" w14:textId="77777777" w:rsidR="000E3A6B" w:rsidRDefault="000E3A6B" w:rsidP="000E3A6B">
      <w:pPr>
        <w:pStyle w:val="Rubrik4utannumrering"/>
      </w:pPr>
      <w:r>
        <w:t>Definitioner</w:t>
      </w:r>
    </w:p>
    <w:p w14:paraId="5328CB39" w14:textId="77777777" w:rsidR="000E3A6B" w:rsidRDefault="000E3A6B" w:rsidP="000E3A6B">
      <w:pPr>
        <w:pStyle w:val="Brdtext"/>
      </w:pPr>
      <w:r>
        <w:rPr>
          <w:b/>
        </w:rPr>
        <w:t>6</w:t>
      </w:r>
      <w:r w:rsidRPr="00640C08">
        <w:rPr>
          <w:b/>
        </w:rPr>
        <w:t> §</w:t>
      </w:r>
      <w:r w:rsidRPr="00640C08">
        <w:t>    </w:t>
      </w:r>
      <w:r w:rsidRPr="00D33EAF">
        <w:t>I denna lag används följande uttryck med nedan angiven betydelse.</w:t>
      </w:r>
    </w:p>
    <w:p w14:paraId="5F092C16" w14:textId="77777777" w:rsidR="000E3A6B" w:rsidRPr="00A34C23" w:rsidRDefault="000E3A6B" w:rsidP="000E3A6B">
      <w:pPr>
        <w:pStyle w:val="Brdtextmedindrag"/>
      </w:pPr>
    </w:p>
    <w:tbl>
      <w:tblPr>
        <w:tblW w:w="5183" w:type="pct"/>
        <w:tblInd w:w="-108" w:type="dxa"/>
        <w:tblCellMar>
          <w:left w:w="125" w:type="dxa"/>
          <w:right w:w="125" w:type="dxa"/>
        </w:tblCellMar>
        <w:tblLook w:val="0000" w:firstRow="0" w:lastRow="0" w:firstColumn="0" w:lastColumn="0" w:noHBand="0" w:noVBand="0"/>
      </w:tblPr>
      <w:tblGrid>
        <w:gridCol w:w="107"/>
        <w:gridCol w:w="2938"/>
        <w:gridCol w:w="10"/>
        <w:gridCol w:w="2949"/>
        <w:gridCol w:w="109"/>
      </w:tblGrid>
      <w:tr w:rsidR="000E3A6B" w14:paraId="29800487" w14:textId="77777777" w:rsidTr="000E3A6B">
        <w:trPr>
          <w:gridBefore w:val="1"/>
          <w:gridAfter w:val="1"/>
          <w:wBefore w:w="88" w:type="pct"/>
          <w:wAfter w:w="89" w:type="pct"/>
        </w:trPr>
        <w:tc>
          <w:tcPr>
            <w:tcW w:w="2411" w:type="pct"/>
            <w:gridSpan w:val="2"/>
            <w:shd w:val="clear" w:color="auto" w:fill="auto"/>
            <w:tcMar>
              <w:left w:w="0" w:type="dxa"/>
            </w:tcMar>
          </w:tcPr>
          <w:p w14:paraId="7DED34C9" w14:textId="77777777" w:rsidR="000E3A6B" w:rsidRPr="00A34C23" w:rsidRDefault="000E3A6B" w:rsidP="000E3A6B">
            <w:pPr>
              <w:pStyle w:val="Brdtextmedindrag"/>
              <w:ind w:firstLine="0"/>
              <w:rPr>
                <w:i/>
              </w:rPr>
            </w:pPr>
            <w:r w:rsidRPr="00A34C23">
              <w:rPr>
                <w:i/>
              </w:rPr>
              <w:t xml:space="preserve">Uttryck </w:t>
            </w:r>
          </w:p>
        </w:tc>
        <w:tc>
          <w:tcPr>
            <w:tcW w:w="2412" w:type="pct"/>
            <w:shd w:val="clear" w:color="auto" w:fill="auto"/>
            <w:tcMar>
              <w:right w:w="0" w:type="dxa"/>
            </w:tcMar>
          </w:tcPr>
          <w:p w14:paraId="100EF956" w14:textId="77777777" w:rsidR="000E3A6B" w:rsidRPr="00A34C23" w:rsidRDefault="000E3A6B" w:rsidP="000E3A6B">
            <w:pPr>
              <w:pStyle w:val="Brdtextmedindrag"/>
              <w:ind w:firstLine="0"/>
              <w:rPr>
                <w:i/>
              </w:rPr>
            </w:pPr>
            <w:r w:rsidRPr="00A34C23">
              <w:rPr>
                <w:i/>
              </w:rPr>
              <w:t>Betydelse</w:t>
            </w:r>
          </w:p>
        </w:tc>
      </w:tr>
      <w:tr w:rsidR="000E3A6B" w14:paraId="3ADF22BB" w14:textId="77777777" w:rsidTr="000E3A6B">
        <w:tblPrEx>
          <w:tblCellMar>
            <w:left w:w="108" w:type="dxa"/>
            <w:right w:w="108" w:type="dxa"/>
          </w:tblCellMar>
          <w:tblLook w:val="06A0" w:firstRow="1" w:lastRow="0" w:firstColumn="1" w:lastColumn="0" w:noHBand="1" w:noVBand="1"/>
        </w:tblPrEx>
        <w:tc>
          <w:tcPr>
            <w:tcW w:w="2491" w:type="pct"/>
            <w:gridSpan w:val="2"/>
          </w:tcPr>
          <w:p w14:paraId="2F3A6FEF" w14:textId="77777777" w:rsidR="000E3A6B" w:rsidRPr="00A34C23" w:rsidRDefault="000E3A6B" w:rsidP="000E3A6B">
            <w:pPr>
              <w:pStyle w:val="Brdtextmedindrag"/>
              <w:ind w:firstLine="0"/>
            </w:pPr>
            <w:r w:rsidRPr="00A34C23">
              <w:t>Behandling av personuppgifter</w:t>
            </w:r>
          </w:p>
        </w:tc>
        <w:tc>
          <w:tcPr>
            <w:tcW w:w="2509" w:type="pct"/>
            <w:gridSpan w:val="3"/>
          </w:tcPr>
          <w:p w14:paraId="6FE4E2D6" w14:textId="77777777" w:rsidR="000E3A6B" w:rsidRPr="00A34C23" w:rsidRDefault="000E3A6B" w:rsidP="000E3A6B">
            <w:pPr>
              <w:pStyle w:val="Brdtextmedindrag"/>
              <w:ind w:firstLine="0"/>
            </w:pPr>
            <w:r w:rsidRPr="00D3163D">
              <w:t>En åtgärd eller kombination av åtgärder som vidtas i fråga o</w:t>
            </w:r>
            <w:r>
              <w:t>m per</w:t>
            </w:r>
            <w:r>
              <w:softHyphen/>
              <w:t>sonuppgifter eller uppsätt</w:t>
            </w:r>
            <w:r w:rsidRPr="00D3163D">
              <w:t>ningar av personuppgifter, oavsett om det görs automatiserat eller inte, t.ex. insamling</w:t>
            </w:r>
            <w:r>
              <w:t xml:space="preserve">, </w:t>
            </w:r>
            <w:r w:rsidRPr="00D3163D">
              <w:t>registrering, o</w:t>
            </w:r>
            <w:r>
              <w:t>rganise</w:t>
            </w:r>
            <w:r>
              <w:softHyphen/>
              <w:t>ring, strukturering, lag</w:t>
            </w:r>
            <w:r w:rsidRPr="00D3163D">
              <w:t>ring, bear</w:t>
            </w:r>
            <w:r>
              <w:softHyphen/>
            </w:r>
            <w:r w:rsidRPr="00D3163D">
              <w:t>betning eller ändring, framtagning, läsning, användning, utlämnande, spridning eller tillhan</w:t>
            </w:r>
            <w:r>
              <w:t>dahållande på annat sätt, juste</w:t>
            </w:r>
            <w:r w:rsidRPr="00D3163D">
              <w:t>ring, sammanfö</w:t>
            </w:r>
            <w:r>
              <w:softHyphen/>
            </w:r>
            <w:r w:rsidRPr="00D3163D">
              <w:t>ring, begränsning, radering eller förstöring</w:t>
            </w:r>
            <w:r w:rsidRPr="00A34C23">
              <w:t>.</w:t>
            </w:r>
          </w:p>
        </w:tc>
      </w:tr>
      <w:tr w:rsidR="000E3A6B" w14:paraId="51A99E63" w14:textId="77777777" w:rsidTr="000E3A6B">
        <w:tblPrEx>
          <w:tblCellMar>
            <w:left w:w="108" w:type="dxa"/>
            <w:right w:w="108" w:type="dxa"/>
          </w:tblCellMar>
          <w:tblLook w:val="06A0" w:firstRow="1" w:lastRow="0" w:firstColumn="1" w:lastColumn="0" w:noHBand="1" w:noVBand="1"/>
        </w:tblPrEx>
        <w:tc>
          <w:tcPr>
            <w:tcW w:w="2491" w:type="pct"/>
            <w:gridSpan w:val="2"/>
          </w:tcPr>
          <w:p w14:paraId="1D44247F" w14:textId="77777777" w:rsidR="000E3A6B" w:rsidRPr="00A34C23" w:rsidRDefault="000E3A6B" w:rsidP="000E3A6B">
            <w:pPr>
              <w:pStyle w:val="Brdtextmedindrag"/>
              <w:ind w:firstLine="0"/>
            </w:pPr>
            <w:r w:rsidRPr="00A34C23">
              <w:t>Biometriska uppgifter</w:t>
            </w:r>
          </w:p>
        </w:tc>
        <w:tc>
          <w:tcPr>
            <w:tcW w:w="2509" w:type="pct"/>
            <w:gridSpan w:val="3"/>
          </w:tcPr>
          <w:p w14:paraId="5A38D754" w14:textId="77777777" w:rsidR="000E3A6B" w:rsidRPr="00A34C23" w:rsidRDefault="000E3A6B" w:rsidP="000E3A6B">
            <w:pPr>
              <w:pStyle w:val="Brdtextmedindrag"/>
              <w:ind w:firstLine="0"/>
            </w:pPr>
            <w:r w:rsidRPr="00A34C23">
              <w:t>Personuppgifter som rör en per</w:t>
            </w:r>
            <w:r>
              <w:softHyphen/>
            </w:r>
            <w:r w:rsidRPr="00A34C23">
              <w:t>sons fysiska, fysiologiska eller beteendemässiga kännetecken, som tagits fram genom särskild teknisk behandling och som möjliggör eller bekräftar unik identifiering av personen.</w:t>
            </w:r>
          </w:p>
        </w:tc>
      </w:tr>
      <w:tr w:rsidR="000E3A6B" w14:paraId="49149FF4" w14:textId="77777777" w:rsidTr="000E3A6B">
        <w:tblPrEx>
          <w:tblCellMar>
            <w:left w:w="108" w:type="dxa"/>
            <w:right w:w="108" w:type="dxa"/>
          </w:tblCellMar>
          <w:tblLook w:val="06A0" w:firstRow="1" w:lastRow="0" w:firstColumn="1" w:lastColumn="0" w:noHBand="1" w:noVBand="1"/>
        </w:tblPrEx>
        <w:tc>
          <w:tcPr>
            <w:tcW w:w="2491" w:type="pct"/>
            <w:gridSpan w:val="2"/>
          </w:tcPr>
          <w:p w14:paraId="732E12E1" w14:textId="77777777" w:rsidR="000E3A6B" w:rsidRPr="00A34C23" w:rsidRDefault="000E3A6B" w:rsidP="000E3A6B">
            <w:pPr>
              <w:pStyle w:val="Brdtextmedindrag"/>
              <w:ind w:firstLine="0"/>
            </w:pPr>
            <w:r w:rsidRPr="00A34C23">
              <w:t>Dataskyddsombud</w:t>
            </w:r>
          </w:p>
        </w:tc>
        <w:tc>
          <w:tcPr>
            <w:tcW w:w="2509" w:type="pct"/>
            <w:gridSpan w:val="3"/>
          </w:tcPr>
          <w:p w14:paraId="4997368D" w14:textId="77777777" w:rsidR="000E3A6B" w:rsidRPr="00A34C23" w:rsidRDefault="000E3A6B" w:rsidP="000E3A6B">
            <w:pPr>
              <w:pStyle w:val="Brdtextmedindrag"/>
              <w:ind w:firstLine="0"/>
            </w:pPr>
            <w:r w:rsidRPr="00D3163D">
              <w:t xml:space="preserve">Den </w:t>
            </w:r>
            <w:r>
              <w:t xml:space="preserve">fysiska person </w:t>
            </w:r>
            <w:r w:rsidRPr="00D3163D">
              <w:t>som utses av den personuppgiftsansvarige för att självstän</w:t>
            </w:r>
            <w:r>
              <w:t>digt kontrollera att personupp</w:t>
            </w:r>
            <w:r w:rsidRPr="00D3163D">
              <w:t>gifter</w:t>
            </w:r>
            <w:r w:rsidRPr="00A34C23">
              <w:t xml:space="preserve"> </w:t>
            </w:r>
            <w:r w:rsidRPr="00D3163D">
              <w:t>behandlas för</w:t>
            </w:r>
            <w:r>
              <w:softHyphen/>
            </w:r>
            <w:r w:rsidRPr="00D3163D">
              <w:t>fattningsenligt och på ett korrekt sätt enligt vad som närmare anges i lagen</w:t>
            </w:r>
            <w:r w:rsidRPr="00A34C23">
              <w:t>.</w:t>
            </w:r>
          </w:p>
        </w:tc>
      </w:tr>
      <w:tr w:rsidR="000E3A6B" w14:paraId="72C58B90" w14:textId="77777777" w:rsidTr="000E3A6B">
        <w:tblPrEx>
          <w:tblCellMar>
            <w:left w:w="108" w:type="dxa"/>
            <w:right w:w="108" w:type="dxa"/>
          </w:tblCellMar>
          <w:tblLook w:val="06A0" w:firstRow="1" w:lastRow="0" w:firstColumn="1" w:lastColumn="0" w:noHBand="1" w:noVBand="1"/>
        </w:tblPrEx>
        <w:tc>
          <w:tcPr>
            <w:tcW w:w="2491" w:type="pct"/>
            <w:gridSpan w:val="2"/>
          </w:tcPr>
          <w:p w14:paraId="37494096" w14:textId="77777777" w:rsidR="000E3A6B" w:rsidRPr="00A34C23" w:rsidRDefault="000E3A6B" w:rsidP="000E3A6B">
            <w:pPr>
              <w:pStyle w:val="Brdtextmedindrag"/>
              <w:ind w:firstLine="0"/>
            </w:pPr>
            <w:r w:rsidRPr="00A34C23">
              <w:t>Genetiska uppgifter</w:t>
            </w:r>
          </w:p>
        </w:tc>
        <w:tc>
          <w:tcPr>
            <w:tcW w:w="2509" w:type="pct"/>
            <w:gridSpan w:val="3"/>
          </w:tcPr>
          <w:p w14:paraId="103F9861" w14:textId="77777777" w:rsidR="000E3A6B" w:rsidRPr="00A34C23" w:rsidRDefault="000E3A6B" w:rsidP="000E3A6B">
            <w:pPr>
              <w:pStyle w:val="Brdtextmedindrag"/>
              <w:ind w:firstLine="0"/>
            </w:pPr>
            <w:r w:rsidRPr="00D3163D">
              <w:t>Personuppgifter som rör en per-sons nedärvda eller förvärvade genetiska kännetecken och som härrör från analys av ett spår av eller ett prov från personen</w:t>
            </w:r>
            <w:r w:rsidRPr="00A34C23">
              <w:t>.</w:t>
            </w:r>
          </w:p>
        </w:tc>
      </w:tr>
      <w:tr w:rsidR="000E3A6B" w14:paraId="0BFAE8E4" w14:textId="77777777" w:rsidTr="000E3A6B">
        <w:tblPrEx>
          <w:tblCellMar>
            <w:left w:w="108" w:type="dxa"/>
            <w:right w:w="108" w:type="dxa"/>
          </w:tblCellMar>
          <w:tblLook w:val="06A0" w:firstRow="1" w:lastRow="0" w:firstColumn="1" w:lastColumn="0" w:noHBand="1" w:noVBand="1"/>
        </w:tblPrEx>
        <w:tc>
          <w:tcPr>
            <w:tcW w:w="2491" w:type="pct"/>
            <w:gridSpan w:val="2"/>
          </w:tcPr>
          <w:p w14:paraId="1F881AB6" w14:textId="77777777" w:rsidR="000E3A6B" w:rsidRPr="00A34C23" w:rsidRDefault="000E3A6B" w:rsidP="000E3A6B">
            <w:pPr>
              <w:pStyle w:val="Brdtextmedindrag"/>
              <w:ind w:firstLine="0"/>
            </w:pPr>
            <w:r w:rsidRPr="00A34C23">
              <w:t>Internationell organisation</w:t>
            </w:r>
          </w:p>
        </w:tc>
        <w:tc>
          <w:tcPr>
            <w:tcW w:w="2509" w:type="pct"/>
            <w:gridSpan w:val="3"/>
          </w:tcPr>
          <w:p w14:paraId="43757449" w14:textId="77777777" w:rsidR="000E3A6B" w:rsidRPr="00A34C23" w:rsidRDefault="000E3A6B" w:rsidP="000E3A6B">
            <w:pPr>
              <w:pStyle w:val="Brdtextmedindrag"/>
              <w:ind w:firstLine="0"/>
            </w:pPr>
            <w:r w:rsidRPr="00D3163D">
              <w:t>En organisation och dess under-ställda organ som lyder under folk</w:t>
            </w:r>
            <w:r>
              <w:softHyphen/>
            </w:r>
            <w:r w:rsidRPr="00D3163D">
              <w:t>rätten eller ett annat organ som in</w:t>
            </w:r>
            <w:r>
              <w:softHyphen/>
            </w:r>
            <w:r w:rsidRPr="00D3163D">
              <w:t>rättats genom eller på grundval av en överenskommelse mellan två eller flera stater</w:t>
            </w:r>
            <w:r w:rsidRPr="00A34C23">
              <w:t>.</w:t>
            </w:r>
          </w:p>
        </w:tc>
      </w:tr>
      <w:tr w:rsidR="000E3A6B" w14:paraId="715CE498" w14:textId="77777777" w:rsidTr="000E3A6B">
        <w:tblPrEx>
          <w:tblCellMar>
            <w:left w:w="108" w:type="dxa"/>
            <w:right w:w="108" w:type="dxa"/>
          </w:tblCellMar>
          <w:tblLook w:val="06A0" w:firstRow="1" w:lastRow="0" w:firstColumn="1" w:lastColumn="0" w:noHBand="1" w:noVBand="1"/>
        </w:tblPrEx>
        <w:tc>
          <w:tcPr>
            <w:tcW w:w="2491" w:type="pct"/>
            <w:gridSpan w:val="2"/>
          </w:tcPr>
          <w:p w14:paraId="33C53A89" w14:textId="77777777" w:rsidR="000E3A6B" w:rsidRPr="00A34C23" w:rsidRDefault="000E3A6B" w:rsidP="000E3A6B">
            <w:pPr>
              <w:pStyle w:val="Brdtextmedindrag"/>
              <w:ind w:firstLine="0"/>
            </w:pPr>
            <w:r w:rsidRPr="00A34C23">
              <w:t>Mottagare</w:t>
            </w:r>
          </w:p>
        </w:tc>
        <w:tc>
          <w:tcPr>
            <w:tcW w:w="2509" w:type="pct"/>
            <w:gridSpan w:val="3"/>
          </w:tcPr>
          <w:p w14:paraId="30636D17" w14:textId="77777777" w:rsidR="000E3A6B" w:rsidRPr="00A34C23" w:rsidRDefault="000E3A6B" w:rsidP="000E3A6B">
            <w:pPr>
              <w:pStyle w:val="Brdtextmedindrag"/>
              <w:ind w:firstLine="0"/>
            </w:pPr>
            <w:r w:rsidRPr="00D3163D">
              <w:t>Den till vilken personuppgifter lämnas ut, med undantag av en myndighet som med stöd av för-fattning utövar t</w:t>
            </w:r>
            <w:r>
              <w:t>illsyn, kontroll eller revision</w:t>
            </w:r>
            <w:r w:rsidRPr="00A34C23">
              <w:t>.</w:t>
            </w:r>
          </w:p>
        </w:tc>
      </w:tr>
      <w:tr w:rsidR="000E3A6B" w14:paraId="45E603B2" w14:textId="77777777" w:rsidTr="000E3A6B">
        <w:tblPrEx>
          <w:tblCellMar>
            <w:left w:w="108" w:type="dxa"/>
            <w:right w:w="108" w:type="dxa"/>
          </w:tblCellMar>
          <w:tblLook w:val="06A0" w:firstRow="1" w:lastRow="0" w:firstColumn="1" w:lastColumn="0" w:noHBand="1" w:noVBand="1"/>
        </w:tblPrEx>
        <w:tc>
          <w:tcPr>
            <w:tcW w:w="2491" w:type="pct"/>
            <w:gridSpan w:val="2"/>
          </w:tcPr>
          <w:p w14:paraId="13BA81E0" w14:textId="77777777" w:rsidR="000E3A6B" w:rsidRPr="00A34C23" w:rsidRDefault="000E3A6B" w:rsidP="000E3A6B">
            <w:pPr>
              <w:pStyle w:val="Brdtextmedindrag"/>
              <w:ind w:firstLine="0"/>
            </w:pPr>
            <w:r w:rsidRPr="00A34C23">
              <w:t>Personuppgift</w:t>
            </w:r>
          </w:p>
        </w:tc>
        <w:tc>
          <w:tcPr>
            <w:tcW w:w="2509" w:type="pct"/>
            <w:gridSpan w:val="3"/>
          </w:tcPr>
          <w:p w14:paraId="75151C27" w14:textId="77777777" w:rsidR="000E3A6B" w:rsidRPr="00A34C23" w:rsidRDefault="000E3A6B" w:rsidP="000E3A6B">
            <w:pPr>
              <w:pStyle w:val="Brdtextmedindrag"/>
              <w:ind w:firstLine="0"/>
            </w:pPr>
            <w:r w:rsidRPr="00D3163D">
              <w:t>Varje upplysning om en identi</w:t>
            </w:r>
            <w:r>
              <w:softHyphen/>
            </w:r>
            <w:r w:rsidRPr="00D3163D">
              <w:t>fierad eller identifierbar fysisk per</w:t>
            </w:r>
            <w:r>
              <w:softHyphen/>
            </w:r>
            <w:r w:rsidRPr="00D3163D">
              <w:t>son som är i livet</w:t>
            </w:r>
            <w:r w:rsidRPr="00A34C23">
              <w:t>.</w:t>
            </w:r>
          </w:p>
        </w:tc>
      </w:tr>
      <w:tr w:rsidR="000E3A6B" w14:paraId="34408B6A" w14:textId="77777777" w:rsidTr="000E3A6B">
        <w:tblPrEx>
          <w:tblCellMar>
            <w:left w:w="108" w:type="dxa"/>
            <w:right w:w="108" w:type="dxa"/>
          </w:tblCellMar>
          <w:tblLook w:val="06A0" w:firstRow="1" w:lastRow="0" w:firstColumn="1" w:lastColumn="0" w:noHBand="1" w:noVBand="1"/>
        </w:tblPrEx>
        <w:tc>
          <w:tcPr>
            <w:tcW w:w="2491" w:type="pct"/>
            <w:gridSpan w:val="2"/>
          </w:tcPr>
          <w:p w14:paraId="2428A380" w14:textId="77777777" w:rsidR="000E3A6B" w:rsidRPr="00A34C23" w:rsidRDefault="000E3A6B" w:rsidP="000E3A6B">
            <w:pPr>
              <w:pStyle w:val="Brdtextmedindrag"/>
              <w:ind w:firstLine="0"/>
            </w:pPr>
            <w:r w:rsidRPr="00A34C23">
              <w:t>Personuppgiftsansvarig</w:t>
            </w:r>
          </w:p>
        </w:tc>
        <w:tc>
          <w:tcPr>
            <w:tcW w:w="2509" w:type="pct"/>
            <w:gridSpan w:val="3"/>
          </w:tcPr>
          <w:p w14:paraId="46152530" w14:textId="77777777" w:rsidR="000E3A6B" w:rsidRPr="00A34C23" w:rsidRDefault="000E3A6B" w:rsidP="000E3A6B">
            <w:pPr>
              <w:pStyle w:val="Brdtextmedindrag"/>
              <w:ind w:firstLine="0"/>
            </w:pPr>
            <w:r w:rsidRPr="00A34C23">
              <w:t>Den som ensam eller tillsam</w:t>
            </w:r>
            <w:r w:rsidRPr="00A34C23">
              <w:softHyphen/>
              <w:t>mans med andra bestämmer ända</w:t>
            </w:r>
            <w:r>
              <w:softHyphen/>
            </w:r>
            <w:r w:rsidRPr="00A34C23">
              <w:t>målen med och medlen för behand</w:t>
            </w:r>
            <w:r>
              <w:softHyphen/>
            </w:r>
            <w:r w:rsidRPr="00A34C23">
              <w:t>lingen av personuppgifter.</w:t>
            </w:r>
          </w:p>
        </w:tc>
      </w:tr>
      <w:tr w:rsidR="000E3A6B" w14:paraId="194369F3" w14:textId="77777777" w:rsidTr="000E3A6B">
        <w:tblPrEx>
          <w:tblCellMar>
            <w:left w:w="108" w:type="dxa"/>
            <w:right w:w="108" w:type="dxa"/>
          </w:tblCellMar>
          <w:tblLook w:val="06A0" w:firstRow="1" w:lastRow="0" w:firstColumn="1" w:lastColumn="0" w:noHBand="1" w:noVBand="1"/>
        </w:tblPrEx>
        <w:tc>
          <w:tcPr>
            <w:tcW w:w="2491" w:type="pct"/>
            <w:gridSpan w:val="2"/>
          </w:tcPr>
          <w:p w14:paraId="2B312758" w14:textId="77777777" w:rsidR="000E3A6B" w:rsidRPr="00A34C23" w:rsidRDefault="000E3A6B" w:rsidP="000E3A6B">
            <w:pPr>
              <w:pStyle w:val="Brdtextmedindrag"/>
              <w:ind w:firstLine="0"/>
            </w:pPr>
            <w:r w:rsidRPr="00A34C23">
              <w:t>Personuppgiftsbiträde</w:t>
            </w:r>
          </w:p>
        </w:tc>
        <w:tc>
          <w:tcPr>
            <w:tcW w:w="2509" w:type="pct"/>
            <w:gridSpan w:val="3"/>
          </w:tcPr>
          <w:p w14:paraId="17BF1989" w14:textId="77777777" w:rsidR="000E3A6B" w:rsidRPr="00A34C23" w:rsidRDefault="000E3A6B" w:rsidP="000E3A6B">
            <w:pPr>
              <w:pStyle w:val="Brdtextmedindrag"/>
              <w:ind w:firstLine="0"/>
            </w:pPr>
            <w:r w:rsidRPr="00AE2B3F">
              <w:t>Den som behandlar personupp-gifter för den personuppgiftsansva</w:t>
            </w:r>
            <w:r>
              <w:softHyphen/>
            </w:r>
            <w:r w:rsidRPr="00AE2B3F">
              <w:t>riges räkning</w:t>
            </w:r>
            <w:r w:rsidRPr="00A34C23">
              <w:t>.</w:t>
            </w:r>
          </w:p>
        </w:tc>
      </w:tr>
      <w:tr w:rsidR="000E3A6B" w14:paraId="6E5B7A61" w14:textId="77777777" w:rsidTr="000E3A6B">
        <w:tblPrEx>
          <w:tblCellMar>
            <w:left w:w="108" w:type="dxa"/>
            <w:right w:w="108" w:type="dxa"/>
          </w:tblCellMar>
          <w:tblLook w:val="06A0" w:firstRow="1" w:lastRow="0" w:firstColumn="1" w:lastColumn="0" w:noHBand="1" w:noVBand="1"/>
        </w:tblPrEx>
        <w:tc>
          <w:tcPr>
            <w:tcW w:w="2491" w:type="pct"/>
            <w:gridSpan w:val="2"/>
          </w:tcPr>
          <w:p w14:paraId="4A444633" w14:textId="77777777" w:rsidR="000E3A6B" w:rsidRPr="00A34C23" w:rsidRDefault="000E3A6B" w:rsidP="000E3A6B">
            <w:pPr>
              <w:pStyle w:val="Brdtextmedindrag"/>
              <w:ind w:firstLine="0"/>
            </w:pPr>
            <w:r w:rsidRPr="00A34C23">
              <w:t>Registrerad</w:t>
            </w:r>
          </w:p>
        </w:tc>
        <w:tc>
          <w:tcPr>
            <w:tcW w:w="2509" w:type="pct"/>
            <w:gridSpan w:val="3"/>
          </w:tcPr>
          <w:p w14:paraId="3845F1D6" w14:textId="77777777" w:rsidR="000E3A6B" w:rsidRPr="00A34C23" w:rsidRDefault="000E3A6B" w:rsidP="000E3A6B">
            <w:pPr>
              <w:pStyle w:val="Brdtextmedindrag"/>
              <w:ind w:firstLine="0"/>
            </w:pPr>
            <w:r w:rsidRPr="00AE2B3F">
              <w:t>Den fysiska person som person-uppgiften gäller.</w:t>
            </w:r>
          </w:p>
        </w:tc>
      </w:tr>
      <w:tr w:rsidR="000E3A6B" w14:paraId="2227431F" w14:textId="77777777" w:rsidTr="000E3A6B">
        <w:tblPrEx>
          <w:tblCellMar>
            <w:left w:w="108" w:type="dxa"/>
            <w:right w:w="108" w:type="dxa"/>
          </w:tblCellMar>
          <w:tblLook w:val="06A0" w:firstRow="1" w:lastRow="0" w:firstColumn="1" w:lastColumn="0" w:noHBand="1" w:noVBand="1"/>
        </w:tblPrEx>
        <w:tc>
          <w:tcPr>
            <w:tcW w:w="2491" w:type="pct"/>
            <w:gridSpan w:val="2"/>
          </w:tcPr>
          <w:p w14:paraId="4672BAB2" w14:textId="77777777" w:rsidR="000E3A6B" w:rsidRPr="00A34C23" w:rsidRDefault="000E3A6B" w:rsidP="000E3A6B">
            <w:pPr>
              <w:pStyle w:val="Brdtextmedindrag"/>
              <w:ind w:firstLine="0"/>
            </w:pPr>
            <w:r w:rsidRPr="00A34C23">
              <w:t>Tredjeland</w:t>
            </w:r>
          </w:p>
        </w:tc>
        <w:tc>
          <w:tcPr>
            <w:tcW w:w="2509" w:type="pct"/>
            <w:gridSpan w:val="3"/>
          </w:tcPr>
          <w:p w14:paraId="3A712863" w14:textId="77777777" w:rsidR="000E3A6B" w:rsidRPr="00A34C23" w:rsidRDefault="000E3A6B" w:rsidP="000E3A6B">
            <w:pPr>
              <w:pStyle w:val="Brdtextmedindrag"/>
              <w:ind w:firstLine="0"/>
            </w:pPr>
            <w:r>
              <w:t>E</w:t>
            </w:r>
            <w:r w:rsidRPr="00112EA4">
              <w:t>n stat som inte är medlem i Europeiska unionen eller Europeiska ekonomiska samarbets</w:t>
            </w:r>
            <w:r>
              <w:softHyphen/>
            </w:r>
            <w:r w:rsidRPr="00112EA4">
              <w:t>området och som inte heller på grund av avtal med Europeiska unionen har en motsvarande ställning</w:t>
            </w:r>
            <w:r>
              <w:t>.</w:t>
            </w:r>
          </w:p>
        </w:tc>
      </w:tr>
      <w:tr w:rsidR="000E3A6B" w14:paraId="3D57913E" w14:textId="77777777" w:rsidTr="000E3A6B">
        <w:tblPrEx>
          <w:tblCellMar>
            <w:left w:w="108" w:type="dxa"/>
            <w:right w:w="108" w:type="dxa"/>
          </w:tblCellMar>
          <w:tblLook w:val="06A0" w:firstRow="1" w:lastRow="0" w:firstColumn="1" w:lastColumn="0" w:noHBand="1" w:noVBand="1"/>
        </w:tblPrEx>
        <w:tc>
          <w:tcPr>
            <w:tcW w:w="2491" w:type="pct"/>
            <w:gridSpan w:val="2"/>
          </w:tcPr>
          <w:p w14:paraId="5746B7FA" w14:textId="77777777" w:rsidR="000E3A6B" w:rsidRPr="00A34C23" w:rsidRDefault="000E3A6B" w:rsidP="000E3A6B">
            <w:pPr>
              <w:pStyle w:val="Brdtextmedindrag"/>
              <w:ind w:firstLine="0"/>
            </w:pPr>
            <w:r w:rsidRPr="00A34C23">
              <w:t>Tredje man</w:t>
            </w:r>
          </w:p>
        </w:tc>
        <w:tc>
          <w:tcPr>
            <w:tcW w:w="2509" w:type="pct"/>
            <w:gridSpan w:val="3"/>
          </w:tcPr>
          <w:p w14:paraId="4F0CE91B" w14:textId="77777777" w:rsidR="000E3A6B" w:rsidRPr="00A34C23" w:rsidRDefault="000E3A6B" w:rsidP="000E3A6B">
            <w:pPr>
              <w:pStyle w:val="Brdtextmedindrag"/>
              <w:ind w:firstLine="0"/>
            </w:pPr>
            <w:r w:rsidRPr="00AE2B3F">
              <w:t>N</w:t>
            </w:r>
            <w:r>
              <w:t>ågon annan än den regist</w:t>
            </w:r>
            <w:r w:rsidRPr="00AE2B3F">
              <w:t>re</w:t>
            </w:r>
            <w:r>
              <w:t>rade, den personuppgiftsan</w:t>
            </w:r>
            <w:r w:rsidRPr="00AE2B3F">
              <w:t>svarige, data</w:t>
            </w:r>
            <w:r>
              <w:softHyphen/>
            </w:r>
            <w:r w:rsidRPr="00AE2B3F">
              <w:t>skyddsombudet, personuppgifts</w:t>
            </w:r>
            <w:r>
              <w:softHyphen/>
            </w:r>
            <w:r w:rsidRPr="00AE2B3F">
              <w:t>biträdet och sådana personer som under den personuppgiftsan</w:t>
            </w:r>
            <w:r>
              <w:softHyphen/>
            </w:r>
            <w:r w:rsidRPr="00AE2B3F">
              <w:t>svariges eller personuppgifts</w:t>
            </w:r>
            <w:r>
              <w:softHyphen/>
            </w:r>
            <w:r w:rsidRPr="00AE2B3F">
              <w:t>biträdets direkta ansvar har rätt att be</w:t>
            </w:r>
            <w:r>
              <w:t>handla per</w:t>
            </w:r>
            <w:r w:rsidRPr="00AE2B3F">
              <w:t>sonuppgifter</w:t>
            </w:r>
            <w:r w:rsidRPr="00A34C23">
              <w:t>.</w:t>
            </w:r>
          </w:p>
        </w:tc>
      </w:tr>
      <w:tr w:rsidR="000E3A6B" w14:paraId="1E4232B0" w14:textId="77777777" w:rsidTr="000E3A6B">
        <w:tblPrEx>
          <w:tblCellMar>
            <w:left w:w="108" w:type="dxa"/>
            <w:right w:w="108" w:type="dxa"/>
          </w:tblCellMar>
          <w:tblLook w:val="06A0" w:firstRow="1" w:lastRow="0" w:firstColumn="1" w:lastColumn="0" w:noHBand="1" w:noVBand="1"/>
        </w:tblPrEx>
        <w:tc>
          <w:tcPr>
            <w:tcW w:w="2491" w:type="pct"/>
            <w:gridSpan w:val="2"/>
          </w:tcPr>
          <w:p w14:paraId="636BC898" w14:textId="77777777" w:rsidR="000E3A6B" w:rsidRPr="00A34C23" w:rsidRDefault="000E3A6B" w:rsidP="000E3A6B">
            <w:pPr>
              <w:pStyle w:val="Brdtextmedindrag"/>
              <w:ind w:firstLine="0"/>
            </w:pPr>
            <w:r w:rsidRPr="00A34C23">
              <w:t>Uppgift som rör hälsa</w:t>
            </w:r>
          </w:p>
        </w:tc>
        <w:tc>
          <w:tcPr>
            <w:tcW w:w="2509" w:type="pct"/>
            <w:gridSpan w:val="3"/>
            <w:shd w:val="clear" w:color="auto" w:fill="auto"/>
          </w:tcPr>
          <w:p w14:paraId="38FB5D97" w14:textId="77777777" w:rsidR="000E3A6B" w:rsidRPr="00A34C23" w:rsidRDefault="000E3A6B" w:rsidP="000E3A6B">
            <w:pPr>
              <w:pStyle w:val="Brdtextmedindrag"/>
              <w:ind w:firstLine="0"/>
            </w:pPr>
            <w:r w:rsidRPr="00AE2B3F">
              <w:t>Personuppgift som rör en per-sons fysiska eller psykiska hälsa, i</w:t>
            </w:r>
            <w:r>
              <w:t>nklusive information om tillhan</w:t>
            </w:r>
            <w:r w:rsidRPr="00AE2B3F">
              <w:t>da</w:t>
            </w:r>
            <w:r>
              <w:softHyphen/>
              <w:t>hållande av hälso- och sjuk</w:t>
            </w:r>
            <w:r>
              <w:softHyphen/>
            </w:r>
            <w:r w:rsidRPr="00AE2B3F">
              <w:t>vårdstjänster som ger upplysning om personens hälsostatus</w:t>
            </w:r>
            <w:r w:rsidRPr="00A34C23">
              <w:t>.</w:t>
            </w:r>
          </w:p>
        </w:tc>
      </w:tr>
    </w:tbl>
    <w:p w14:paraId="6C9F52B1" w14:textId="77777777" w:rsidR="000E3A6B" w:rsidRDefault="000E3A6B" w:rsidP="000E3A6B">
      <w:pPr>
        <w:pStyle w:val="Rubrik4utannumrering"/>
      </w:pPr>
      <w:r>
        <w:t>Behandling av uppgifter om juridiska personer</w:t>
      </w:r>
    </w:p>
    <w:p w14:paraId="37343874" w14:textId="77777777" w:rsidR="000E3A6B" w:rsidRDefault="000E3A6B" w:rsidP="000E3A6B">
      <w:pPr>
        <w:pStyle w:val="Brdtext"/>
      </w:pPr>
      <w:r>
        <w:rPr>
          <w:b/>
        </w:rPr>
        <w:t>7</w:t>
      </w:r>
      <w:r w:rsidRPr="00640C08">
        <w:rPr>
          <w:b/>
        </w:rPr>
        <w:t> §</w:t>
      </w:r>
      <w:r w:rsidRPr="00640C08">
        <w:t>    </w:t>
      </w:r>
      <w:r>
        <w:t>Bestämmelserna om personuppgifter i följande paragrafer gäller också vid behandling av uppgifter om juridiska personer:</w:t>
      </w:r>
    </w:p>
    <w:p w14:paraId="69668032" w14:textId="77777777" w:rsidR="000E3A6B" w:rsidRPr="00AB5B37" w:rsidRDefault="000E3A6B" w:rsidP="000E3A6B">
      <w:pPr>
        <w:pStyle w:val="Brdtextmedindrag"/>
      </w:pPr>
      <w:r w:rsidRPr="00AB5B37">
        <w:t>1.</w:t>
      </w:r>
      <w:r>
        <w:t> 5 </w:t>
      </w:r>
      <w:r w:rsidRPr="00AB5B37">
        <w:t>§ om personuppgiftsansvar,</w:t>
      </w:r>
    </w:p>
    <w:p w14:paraId="1C50F800" w14:textId="77777777" w:rsidR="000E3A6B" w:rsidRPr="00AB5B37" w:rsidRDefault="000E3A6B" w:rsidP="000E3A6B">
      <w:pPr>
        <w:pStyle w:val="Brdtextmedindrag"/>
      </w:pPr>
      <w:r w:rsidRPr="00AB5B37">
        <w:t>2.</w:t>
      </w:r>
      <w:r>
        <w:t> </w:t>
      </w:r>
      <w:r w:rsidRPr="00AB5B37">
        <w:t>2</w:t>
      </w:r>
      <w:r>
        <w:t> </w:t>
      </w:r>
      <w:r w:rsidRPr="00AB5B37">
        <w:t>kap. 1</w:t>
      </w:r>
      <w:r>
        <w:t xml:space="preserve"> och 2 </w:t>
      </w:r>
      <w:r w:rsidRPr="00AB5B37">
        <w:t>§§ om rättsliga grunder för behandling av person</w:t>
      </w:r>
      <w:r>
        <w:softHyphen/>
      </w:r>
      <w:r w:rsidRPr="00AB5B37">
        <w:t>uppgifter,</w:t>
      </w:r>
    </w:p>
    <w:p w14:paraId="6946D8D0" w14:textId="77777777" w:rsidR="000E3A6B" w:rsidRPr="00AB5B37" w:rsidRDefault="000E3A6B" w:rsidP="000E3A6B">
      <w:pPr>
        <w:pStyle w:val="Brdtextmedindrag"/>
      </w:pPr>
      <w:r w:rsidRPr="00AB5B37">
        <w:t>3.</w:t>
      </w:r>
      <w:r>
        <w:t> </w:t>
      </w:r>
      <w:r w:rsidRPr="00AB5B37">
        <w:t>3 kap. 2 och 3</w:t>
      </w:r>
      <w:r>
        <w:t> </w:t>
      </w:r>
      <w:r w:rsidRPr="00AB5B37">
        <w:t>§§ om gemensamt tillgängliga uppgifter,</w:t>
      </w:r>
    </w:p>
    <w:p w14:paraId="5DF881F8" w14:textId="77777777" w:rsidR="000E3A6B" w:rsidRPr="00AB5B37" w:rsidRDefault="000E3A6B" w:rsidP="000E3A6B">
      <w:pPr>
        <w:pStyle w:val="Brdtextmedindrag"/>
      </w:pPr>
      <w:r w:rsidRPr="00AB5B37">
        <w:t>4.</w:t>
      </w:r>
      <w:r>
        <w:t> </w:t>
      </w:r>
      <w:r w:rsidRPr="00AB5B37">
        <w:t>4</w:t>
      </w:r>
      <w:r>
        <w:t> </w:t>
      </w:r>
      <w:r w:rsidRPr="00AB5B37">
        <w:t>kap. 1–4 och 6–1</w:t>
      </w:r>
      <w:r>
        <w:t>0 </w:t>
      </w:r>
      <w:r w:rsidRPr="00AB5B37">
        <w:t xml:space="preserve">§§ om längsta tid som personuppgifter får behandlas, och </w:t>
      </w:r>
    </w:p>
    <w:p w14:paraId="219F0234" w14:textId="77777777" w:rsidR="000E3A6B" w:rsidRPr="00AB5B37" w:rsidRDefault="000E3A6B" w:rsidP="000E3A6B">
      <w:pPr>
        <w:pStyle w:val="Brdtextmedindrag"/>
      </w:pPr>
      <w:r w:rsidRPr="00AB5B37">
        <w:t>5.</w:t>
      </w:r>
      <w:r>
        <w:t> </w:t>
      </w:r>
      <w:r w:rsidRPr="00AB5B37">
        <w:t>5</w:t>
      </w:r>
      <w:r>
        <w:t> </w:t>
      </w:r>
      <w:r w:rsidRPr="00AB5B37">
        <w:t>kap. 5</w:t>
      </w:r>
      <w:r>
        <w:t> </w:t>
      </w:r>
      <w:r w:rsidRPr="00AB5B37">
        <w:t>§ om tillgången till personuppgifter.</w:t>
      </w:r>
    </w:p>
    <w:p w14:paraId="6C244913" w14:textId="77777777" w:rsidR="000E3A6B" w:rsidRDefault="000E3A6B" w:rsidP="000E3A6B">
      <w:pPr>
        <w:pStyle w:val="Rubrik3utannumrering"/>
      </w:pPr>
      <w:r w:rsidRPr="00C02D08">
        <w:t>2 kap. Behandling av personuppgifter</w:t>
      </w:r>
    </w:p>
    <w:p w14:paraId="471442FB" w14:textId="77777777" w:rsidR="000E3A6B" w:rsidRDefault="000E3A6B" w:rsidP="000E3A6B">
      <w:pPr>
        <w:pStyle w:val="Rubrik4utannumrering"/>
        <w:spacing w:before="0"/>
      </w:pPr>
      <w:r>
        <w:t>Grundläggande krav på behandlingen</w:t>
      </w:r>
    </w:p>
    <w:p w14:paraId="6F5A725E" w14:textId="77777777" w:rsidR="000E3A6B" w:rsidRPr="00F91625" w:rsidRDefault="000E3A6B" w:rsidP="000E3A6B">
      <w:pPr>
        <w:pStyle w:val="Rubrik5utannumrering"/>
        <w:spacing w:before="0"/>
      </w:pPr>
      <w:r>
        <w:t>Rättsliga grunder</w:t>
      </w:r>
    </w:p>
    <w:p w14:paraId="7BE28285" w14:textId="77777777" w:rsidR="000E3A6B" w:rsidRDefault="000E3A6B" w:rsidP="000E3A6B">
      <w:pPr>
        <w:pStyle w:val="Brdtext"/>
      </w:pPr>
      <w:r>
        <w:rPr>
          <w:b/>
        </w:rPr>
        <w:t>1</w:t>
      </w:r>
      <w:r w:rsidRPr="00640C08">
        <w:rPr>
          <w:b/>
        </w:rPr>
        <w:t> §</w:t>
      </w:r>
      <w:r w:rsidRPr="00640C08">
        <w:t>    </w:t>
      </w:r>
      <w:r>
        <w:t xml:space="preserve">Personuppgifter får behandlas om det är nödvändigt för att </w:t>
      </w:r>
    </w:p>
    <w:p w14:paraId="3BB62A9E" w14:textId="77777777" w:rsidR="000E3A6B" w:rsidRDefault="000E3A6B" w:rsidP="000E3A6B">
      <w:pPr>
        <w:pStyle w:val="Brdtextmedindrag"/>
      </w:pPr>
      <w:r>
        <w:t>1. förebygga, förhindra eller upptäcka brottslig verksamhet som inne</w:t>
      </w:r>
      <w:r>
        <w:softHyphen/>
        <w:t>fattar</w:t>
      </w:r>
    </w:p>
    <w:p w14:paraId="568DC471" w14:textId="77777777" w:rsidR="000E3A6B" w:rsidRDefault="000E3A6B" w:rsidP="000E3A6B">
      <w:pPr>
        <w:pStyle w:val="Brdtextmedindrag"/>
      </w:pPr>
      <w:r>
        <w:t>a) brott mot Sveriges säkerhet,</w:t>
      </w:r>
    </w:p>
    <w:p w14:paraId="17B6031D" w14:textId="77777777" w:rsidR="000E3A6B" w:rsidRDefault="000E3A6B" w:rsidP="000E3A6B">
      <w:pPr>
        <w:pStyle w:val="Brdtextmedindrag"/>
      </w:pPr>
      <w:r>
        <w:t>b) terrorbrott, eller</w:t>
      </w:r>
    </w:p>
    <w:p w14:paraId="3CA21DC4" w14:textId="77777777" w:rsidR="000E3A6B" w:rsidRDefault="000E3A6B" w:rsidP="000E3A6B">
      <w:pPr>
        <w:pStyle w:val="Brdtextmedindrag"/>
      </w:pPr>
      <w:r>
        <w:t>c) tryckfrihetsbrott eller yttrandefrihetsbrott med rasistiska eller främ</w:t>
      </w:r>
      <w:r>
        <w:softHyphen/>
        <w:t>lingsfientliga motiv,</w:t>
      </w:r>
    </w:p>
    <w:p w14:paraId="325CC4D1" w14:textId="77777777" w:rsidR="000E3A6B" w:rsidRDefault="000E3A6B" w:rsidP="000E3A6B">
      <w:pPr>
        <w:pStyle w:val="Brdtextmedindrag"/>
      </w:pPr>
      <w:r>
        <w:t>2. utreda eller lagföra sådana brott som avses i 1, eller, efter särskilt beslut, annat brott,</w:t>
      </w:r>
    </w:p>
    <w:p w14:paraId="2BF74CE2" w14:textId="77777777" w:rsidR="000E3A6B" w:rsidRDefault="000E3A6B" w:rsidP="000E3A6B">
      <w:pPr>
        <w:pStyle w:val="Brdtextmedindrag"/>
      </w:pPr>
      <w:r>
        <w:t>3. fullgöra uppgifter</w:t>
      </w:r>
    </w:p>
    <w:p w14:paraId="494D5477" w14:textId="77777777" w:rsidR="000E3A6B" w:rsidRDefault="000E3A6B" w:rsidP="000E3A6B">
      <w:pPr>
        <w:pStyle w:val="Brdtextmedindrag"/>
      </w:pPr>
      <w:r>
        <w:t>a) i samband med personskydd av den centrala statsledningen och andra som regeringen eller Säkerhetspolisen bestämmer,</w:t>
      </w:r>
    </w:p>
    <w:p w14:paraId="36AE3551" w14:textId="77777777" w:rsidR="000E3A6B" w:rsidRDefault="000E3A6B" w:rsidP="000E3A6B">
      <w:pPr>
        <w:pStyle w:val="Brdtextmedindrag"/>
      </w:pPr>
      <w:r>
        <w:t xml:space="preserve">b) enligt </w:t>
      </w:r>
      <w:r w:rsidRPr="00130721">
        <w:t>säkerhetsskyddslagen (2018:585), eller</w:t>
      </w:r>
    </w:p>
    <w:p w14:paraId="54404755" w14:textId="77777777" w:rsidR="000E3A6B" w:rsidRDefault="000E3A6B" w:rsidP="000E3A6B">
      <w:pPr>
        <w:pStyle w:val="Brdtextmedindrag"/>
      </w:pPr>
      <w:r>
        <w:t>c) enligt utlännings- och medborgarskapslagstiftningen,</w:t>
      </w:r>
    </w:p>
    <w:p w14:paraId="40FD58BA" w14:textId="77777777" w:rsidR="000E3A6B" w:rsidRDefault="000E3A6B" w:rsidP="000E3A6B">
      <w:pPr>
        <w:pStyle w:val="Brdtextmedindrag"/>
      </w:pPr>
      <w:r>
        <w:t>4. fullgöra någon annan uppgift som rör nationell säkerhet och som anges i lag eller förordning eller särskilt beslut av regeringen, eller</w:t>
      </w:r>
    </w:p>
    <w:p w14:paraId="5241B109" w14:textId="77777777" w:rsidR="000E3A6B" w:rsidRDefault="000E3A6B" w:rsidP="000E3A6B">
      <w:pPr>
        <w:pStyle w:val="Brdtextmedindrag"/>
      </w:pPr>
      <w:r>
        <w:t>5. fullgöra förpliktelser som följer av internationella åtaganden.</w:t>
      </w:r>
    </w:p>
    <w:p w14:paraId="3D317B77" w14:textId="77777777" w:rsidR="000E3A6B" w:rsidRDefault="000E3A6B" w:rsidP="000E3A6B">
      <w:pPr>
        <w:pStyle w:val="Brdtext"/>
      </w:pPr>
    </w:p>
    <w:p w14:paraId="2E5A4BDD" w14:textId="77777777" w:rsidR="000E3A6B" w:rsidRDefault="000E3A6B" w:rsidP="000E3A6B">
      <w:pPr>
        <w:pStyle w:val="Brdtext"/>
      </w:pPr>
      <w:r>
        <w:rPr>
          <w:b/>
        </w:rPr>
        <w:t>2</w:t>
      </w:r>
      <w:r w:rsidRPr="00640C08">
        <w:rPr>
          <w:b/>
        </w:rPr>
        <w:t> §</w:t>
      </w:r>
      <w:r w:rsidRPr="00640C08">
        <w:t>    </w:t>
      </w:r>
      <w:r>
        <w:t>Utöver vad som sägs i 1 § får personuppgifter behandlas om</w:t>
      </w:r>
    </w:p>
    <w:p w14:paraId="591D29A3" w14:textId="77777777" w:rsidR="000E3A6B" w:rsidRDefault="000E3A6B" w:rsidP="000E3A6B">
      <w:pPr>
        <w:pStyle w:val="Brdtextmedindrag"/>
      </w:pPr>
      <w:r>
        <w:t>1. det är nödvändigt för diarieföring, eller</w:t>
      </w:r>
    </w:p>
    <w:p w14:paraId="4ED32F93" w14:textId="77777777" w:rsidR="000E3A6B" w:rsidRDefault="000E3A6B" w:rsidP="000E3A6B">
      <w:pPr>
        <w:pStyle w:val="Brdtextmedindrag"/>
      </w:pPr>
      <w:r>
        <w:t>2. uppgifterna har lämnats till Säkerhetspolisen i en anmälan, ansökan eller liknande och behandlingen är nödvändig för handläggningen.</w:t>
      </w:r>
    </w:p>
    <w:p w14:paraId="16D500AF" w14:textId="77777777" w:rsidR="000E3A6B" w:rsidRDefault="000E3A6B" w:rsidP="000E3A6B">
      <w:pPr>
        <w:pStyle w:val="Rubrik5utannumrering"/>
      </w:pPr>
      <w:r>
        <w:t>Ändamål</w:t>
      </w:r>
    </w:p>
    <w:p w14:paraId="0487EABB" w14:textId="77777777" w:rsidR="000E3A6B" w:rsidRDefault="000E3A6B" w:rsidP="000E3A6B">
      <w:pPr>
        <w:pStyle w:val="Brdtext"/>
      </w:pPr>
      <w:r>
        <w:rPr>
          <w:b/>
        </w:rPr>
        <w:t>3</w:t>
      </w:r>
      <w:r w:rsidRPr="00640C08">
        <w:rPr>
          <w:b/>
        </w:rPr>
        <w:t> §</w:t>
      </w:r>
      <w:r w:rsidRPr="00640C08">
        <w:t>    </w:t>
      </w:r>
      <w:r w:rsidRPr="00016662">
        <w:t>Personuppgifter får behandlas bara för särskilda, uttryckligt an</w:t>
      </w:r>
      <w:r>
        <w:softHyphen/>
      </w:r>
      <w:r w:rsidRPr="00016662">
        <w:t>givna och berättigade ändamål</w:t>
      </w:r>
      <w:r>
        <w:t>. De</w:t>
      </w:r>
      <w:r w:rsidRPr="00016662">
        <w:t xml:space="preserve"> får inte behandlas för något ändamål som är oförenligt med det ändamål </w:t>
      </w:r>
      <w:r>
        <w:t>de ursprung</w:t>
      </w:r>
      <w:r w:rsidRPr="00016662">
        <w:t>ligen behandlades</w:t>
      </w:r>
      <w:r>
        <w:t xml:space="preserve"> för</w:t>
      </w:r>
      <w:r w:rsidRPr="00016662">
        <w:t>.</w:t>
      </w:r>
    </w:p>
    <w:p w14:paraId="6D44C167" w14:textId="77777777" w:rsidR="000E3A6B" w:rsidRPr="00F25BB6" w:rsidRDefault="000E3A6B" w:rsidP="000E3A6B">
      <w:pPr>
        <w:pStyle w:val="Brdtextmedindrag"/>
      </w:pPr>
    </w:p>
    <w:p w14:paraId="01BC7279" w14:textId="77777777" w:rsidR="000E3A6B" w:rsidRDefault="000E3A6B" w:rsidP="000E3A6B">
      <w:pPr>
        <w:pStyle w:val="Brdtext"/>
      </w:pPr>
      <w:r>
        <w:rPr>
          <w:b/>
        </w:rPr>
        <w:t>4</w:t>
      </w:r>
      <w:r w:rsidRPr="00640C08">
        <w:rPr>
          <w:b/>
        </w:rPr>
        <w:t> §</w:t>
      </w:r>
      <w:r w:rsidRPr="00640C08">
        <w:t>    </w:t>
      </w:r>
      <w:r>
        <w:t>Personuppgifter som behandlas med stöd av 1 § får även behandlas om det är nödvändigt för att tillhandahålla information som behövs</w:t>
      </w:r>
    </w:p>
    <w:p w14:paraId="35804EB8" w14:textId="77777777" w:rsidR="000E3A6B" w:rsidRDefault="000E3A6B" w:rsidP="000E3A6B">
      <w:pPr>
        <w:pStyle w:val="Brdtextmedindrag"/>
      </w:pPr>
      <w:r>
        <w:t>1. för något av de syften som anges i 1 kap. 2 § brottsdatalagen (2018:1177) hos Polismyndigheten, Ekobrottsmyndigheten, Åklagarmyn</w:t>
      </w:r>
      <w:r>
        <w:softHyphen/>
        <w:t>digheten, Tullverket, Kustbevakningen eller Skatteverket,</w:t>
      </w:r>
    </w:p>
    <w:p w14:paraId="1658BC9E" w14:textId="77777777" w:rsidR="000E3A6B" w:rsidRDefault="000E3A6B" w:rsidP="000E3A6B">
      <w:pPr>
        <w:pStyle w:val="Brdtextmedindrag"/>
      </w:pPr>
      <w:r>
        <w:t>2. i en myndighets verksamhet, om informationen tillhandahålls inom ramen för myndighetsöverskridande samverkan mot brott,</w:t>
      </w:r>
    </w:p>
    <w:p w14:paraId="6548C6B9" w14:textId="77777777" w:rsidR="000E3A6B" w:rsidRDefault="000E3A6B" w:rsidP="000E3A6B">
      <w:pPr>
        <w:pStyle w:val="Brdtextmedindrag"/>
      </w:pPr>
      <w:r>
        <w:t>3. i Försvarsmaktens försvarsunderrättelseverksamhet och militära säkerhetstjänst och i Försvarets radioanstalts försvarsunderrättelseverk</w:t>
      </w:r>
      <w:r>
        <w:softHyphen/>
        <w:t>samhet, om det finns särskilda skäl att tillhandahålla informationen,</w:t>
      </w:r>
    </w:p>
    <w:p w14:paraId="33FC926E" w14:textId="77777777" w:rsidR="000E3A6B" w:rsidRDefault="000E3A6B" w:rsidP="000E3A6B">
      <w:pPr>
        <w:pStyle w:val="Brdtextmedindrag"/>
      </w:pPr>
      <w:r>
        <w:t>4. i en myndighets verksamhet om Säkerhetspolisen enligt lag eller för</w:t>
      </w:r>
      <w:r>
        <w:softHyphen/>
        <w:t>ordning ska bistå myndigheten med en viss uppgift,</w:t>
      </w:r>
    </w:p>
    <w:p w14:paraId="7B8A5D06" w14:textId="77777777" w:rsidR="000E3A6B" w:rsidRDefault="000E3A6B" w:rsidP="000E3A6B">
      <w:pPr>
        <w:pStyle w:val="Brdtextmedindrag"/>
      </w:pPr>
      <w:r>
        <w:t>5. i brottsbekämpande verksamhet hos en utländsk myndighet eller mellanfolklig organisation, eller</w:t>
      </w:r>
    </w:p>
    <w:p w14:paraId="061FB1EF" w14:textId="77777777" w:rsidR="000E3A6B" w:rsidRDefault="000E3A6B" w:rsidP="000E3A6B">
      <w:pPr>
        <w:pStyle w:val="Brdtextmedindrag"/>
      </w:pPr>
      <w:r>
        <w:t>6. i verksamhet hos utländsk underrättelse- eller säkerhetstjänst.</w:t>
      </w:r>
    </w:p>
    <w:p w14:paraId="08F9CFF4" w14:textId="77777777" w:rsidR="000E3A6B" w:rsidRDefault="000E3A6B" w:rsidP="000E3A6B">
      <w:pPr>
        <w:pStyle w:val="Brdtextmedindrag"/>
      </w:pPr>
      <w:r>
        <w:t>Personuppgifter som behandlas med stöd av 1 § får även behandlas om det är nödvändigt för att tillhandahålla information till riksdagen eller regeringen och, i den utsträckning skyldighet att lämna uppgifter följer av lag eller förordning, till andra.</w:t>
      </w:r>
    </w:p>
    <w:p w14:paraId="72AB8AF8" w14:textId="77777777" w:rsidR="000E3A6B" w:rsidRDefault="000E3A6B" w:rsidP="000E3A6B">
      <w:pPr>
        <w:pStyle w:val="Brdtextmedindrag"/>
      </w:pPr>
      <w:r>
        <w:t>I ett enskilt fall får personuppgifter som behandlas med stöd av 1 § även behandlas för att tillhandahålla information för något annat ändamål än de som anges i första och andra styckena, under förutsättning att ända</w:t>
      </w:r>
      <w:r>
        <w:softHyphen/>
        <w:t>målet inte är oförenligt med det ändamål som uppgifterna samlades in för.</w:t>
      </w:r>
    </w:p>
    <w:p w14:paraId="39FF494D" w14:textId="77777777" w:rsidR="000E3A6B" w:rsidRDefault="000E3A6B" w:rsidP="000E3A6B">
      <w:pPr>
        <w:pStyle w:val="Brdtext"/>
      </w:pPr>
    </w:p>
    <w:p w14:paraId="11ABD688" w14:textId="77777777" w:rsidR="000E3A6B" w:rsidRDefault="000E3A6B" w:rsidP="000E3A6B">
      <w:pPr>
        <w:pStyle w:val="Brdtext"/>
      </w:pPr>
      <w:r>
        <w:rPr>
          <w:b/>
        </w:rPr>
        <w:t>5</w:t>
      </w:r>
      <w:r w:rsidRPr="00640C08">
        <w:rPr>
          <w:b/>
        </w:rPr>
        <w:t> §</w:t>
      </w:r>
      <w:r w:rsidRPr="00640C08">
        <w:t>    </w:t>
      </w:r>
      <w:r>
        <w:t>Säkerhetspolisen får behandla personuppgifter för vetenskapliga, statistiska eller historiska ändamål inom denna lags tillämpningsområde.</w:t>
      </w:r>
    </w:p>
    <w:p w14:paraId="0851E4CB" w14:textId="77777777" w:rsidR="000E3A6B" w:rsidRDefault="000E3A6B" w:rsidP="000E3A6B">
      <w:pPr>
        <w:pStyle w:val="Rubrik5utannumrering"/>
      </w:pPr>
      <w:bookmarkStart w:id="505" w:name="_Hlk8117497"/>
      <w:r>
        <w:t>Författningsenlig och korrekt behandling</w:t>
      </w:r>
    </w:p>
    <w:p w14:paraId="48C2FADD" w14:textId="77777777" w:rsidR="000E3A6B" w:rsidRDefault="000E3A6B" w:rsidP="000E3A6B">
      <w:pPr>
        <w:pStyle w:val="Brdtext"/>
      </w:pPr>
      <w:r>
        <w:rPr>
          <w:b/>
        </w:rPr>
        <w:t>6</w:t>
      </w:r>
      <w:r w:rsidRPr="00640C08">
        <w:rPr>
          <w:b/>
        </w:rPr>
        <w:t> §</w:t>
      </w:r>
      <w:r w:rsidRPr="00640C08">
        <w:t>    </w:t>
      </w:r>
      <w:r>
        <w:t>Personuppgifter ska behandlas författningsenligt och på ett korrekt sätt.</w:t>
      </w:r>
    </w:p>
    <w:p w14:paraId="7B1ED62F" w14:textId="77777777" w:rsidR="000E3A6B" w:rsidRDefault="000E3A6B" w:rsidP="000E3A6B">
      <w:pPr>
        <w:pStyle w:val="Rubrik5utannumrering"/>
      </w:pPr>
      <w:bookmarkStart w:id="506" w:name="_Hlk8117956"/>
      <w:bookmarkEnd w:id="505"/>
      <w:r>
        <w:t>Personuppgifternas kvalitet</w:t>
      </w:r>
    </w:p>
    <w:p w14:paraId="690BCA79" w14:textId="77777777" w:rsidR="000E3A6B" w:rsidRDefault="000E3A6B" w:rsidP="000E3A6B">
      <w:pPr>
        <w:pStyle w:val="Brdtext"/>
      </w:pPr>
      <w:r>
        <w:rPr>
          <w:b/>
        </w:rPr>
        <w:t>7</w:t>
      </w:r>
      <w:r w:rsidRPr="00640C08">
        <w:rPr>
          <w:b/>
        </w:rPr>
        <w:t> §</w:t>
      </w:r>
      <w:r w:rsidRPr="00640C08">
        <w:t>    </w:t>
      </w:r>
      <w:r w:rsidRPr="00F91625">
        <w:t>Personuppgifter som behandlas ska vara korrekta och, om det är nödvändigt, uppdaterade.</w:t>
      </w:r>
    </w:p>
    <w:p w14:paraId="04637879" w14:textId="77777777" w:rsidR="000E3A6B" w:rsidRDefault="000E3A6B" w:rsidP="000E3A6B">
      <w:pPr>
        <w:pStyle w:val="Brdtextmedindrag"/>
      </w:pPr>
      <w:r w:rsidRPr="00F91625">
        <w:t>Uppgifter som beskriver en persons utseende ska utformas på ett objektivt sätt med respekt för människovärdet.</w:t>
      </w:r>
    </w:p>
    <w:bookmarkEnd w:id="506"/>
    <w:p w14:paraId="77117EBD" w14:textId="77777777" w:rsidR="000E3A6B" w:rsidRDefault="000E3A6B" w:rsidP="000E3A6B">
      <w:pPr>
        <w:pStyle w:val="Brdtext"/>
      </w:pPr>
    </w:p>
    <w:p w14:paraId="75380F1E" w14:textId="77777777" w:rsidR="000E3A6B" w:rsidRDefault="000E3A6B" w:rsidP="000E3A6B">
      <w:pPr>
        <w:pStyle w:val="Brdtext"/>
      </w:pPr>
      <w:bookmarkStart w:id="507" w:name="_Hlk8118835"/>
      <w:r>
        <w:rPr>
          <w:b/>
        </w:rPr>
        <w:t>8</w:t>
      </w:r>
      <w:r w:rsidRPr="00640C08">
        <w:rPr>
          <w:b/>
        </w:rPr>
        <w:t> §</w:t>
      </w:r>
      <w:r w:rsidRPr="00640C08">
        <w:t>    </w:t>
      </w:r>
      <w:r>
        <w:t>Personuppgifter som behandlas ska vara adekvata och relevanta i förhållande till ändamålen med behandlingen. Fler personuppgifter får inte behandlas än vad som är nödvändigt med hänsyn till ändamålen med behandlingen.</w:t>
      </w:r>
    </w:p>
    <w:bookmarkEnd w:id="507"/>
    <w:p w14:paraId="02A8F8D9" w14:textId="77777777" w:rsidR="000E3A6B" w:rsidRDefault="000E3A6B" w:rsidP="000E3A6B">
      <w:pPr>
        <w:pStyle w:val="Rubrik5utannumrering"/>
      </w:pPr>
      <w:r>
        <w:t>Känsliga personuppgifter</w:t>
      </w:r>
    </w:p>
    <w:p w14:paraId="275F558E" w14:textId="77777777" w:rsidR="000E3A6B" w:rsidRDefault="000E3A6B" w:rsidP="000E3A6B">
      <w:pPr>
        <w:pStyle w:val="Brdtext"/>
      </w:pPr>
      <w:r>
        <w:rPr>
          <w:b/>
        </w:rPr>
        <w:t>9</w:t>
      </w:r>
      <w:r w:rsidRPr="00640C08">
        <w:rPr>
          <w:b/>
        </w:rPr>
        <w:t> §</w:t>
      </w:r>
      <w:r w:rsidRPr="00640C08">
        <w:t>    </w:t>
      </w:r>
      <w:r w:rsidRPr="00F91625">
        <w:t>Personuppgifter som avslöjar ras, etniskt ursprung, politiska åsikter, religiös eller filosofisk över</w:t>
      </w:r>
      <w:r>
        <w:t>tygelse eller medlemskap i fack</w:t>
      </w:r>
      <w:r w:rsidRPr="00F91625">
        <w:t>förening eller som rör hälsa, sexualliv eller sexuell läggning får inte behandlas.</w:t>
      </w:r>
    </w:p>
    <w:p w14:paraId="0F61EF53" w14:textId="77777777" w:rsidR="000E3A6B" w:rsidRDefault="000E3A6B" w:rsidP="000E3A6B">
      <w:pPr>
        <w:pStyle w:val="Brdtextmedindrag"/>
      </w:pPr>
      <w:r>
        <w:t>Om</w:t>
      </w:r>
      <w:r w:rsidRPr="00F91625">
        <w:t xml:space="preserve"> uppgifter om en person behandlas får de dock kompletteras med sådana uppgifter som anges i första stycket om det är absolut nödvändigt för ändamålet med behandlingen.</w:t>
      </w:r>
    </w:p>
    <w:p w14:paraId="3B26F940" w14:textId="77777777" w:rsidR="000E3A6B" w:rsidRDefault="000E3A6B" w:rsidP="000E3A6B">
      <w:pPr>
        <w:pStyle w:val="Brdtextmedindrag"/>
      </w:pPr>
    </w:p>
    <w:p w14:paraId="6134EBA2" w14:textId="77777777" w:rsidR="000E3A6B" w:rsidRDefault="000E3A6B" w:rsidP="000E3A6B">
      <w:pPr>
        <w:pStyle w:val="Brdtext"/>
      </w:pPr>
      <w:r>
        <w:rPr>
          <w:b/>
        </w:rPr>
        <w:t>10</w:t>
      </w:r>
      <w:r w:rsidRPr="00640C08">
        <w:rPr>
          <w:b/>
        </w:rPr>
        <w:t> §</w:t>
      </w:r>
      <w:r w:rsidRPr="00640C08">
        <w:t>    </w:t>
      </w:r>
      <w:r>
        <w:t>Säkerhetspolisen får behandla biometriska uppgifter om det är absolut nödvändigt för ändamålet med behandlingen. Genetiska upp</w:t>
      </w:r>
      <w:r>
        <w:softHyphen/>
        <w:t>gifter får inte behandlas.</w:t>
      </w:r>
    </w:p>
    <w:p w14:paraId="46408875" w14:textId="77777777" w:rsidR="000E3A6B" w:rsidRDefault="000E3A6B" w:rsidP="000E3A6B">
      <w:pPr>
        <w:pStyle w:val="Brdtextmedindrag"/>
      </w:pPr>
    </w:p>
    <w:p w14:paraId="34BFCBD8" w14:textId="77777777" w:rsidR="000E3A6B" w:rsidRDefault="000E3A6B" w:rsidP="000E3A6B">
      <w:pPr>
        <w:pStyle w:val="Brdtext"/>
      </w:pPr>
      <w:r>
        <w:rPr>
          <w:b/>
        </w:rPr>
        <w:t>11</w:t>
      </w:r>
      <w:r w:rsidRPr="00640C08">
        <w:rPr>
          <w:b/>
        </w:rPr>
        <w:t> §</w:t>
      </w:r>
      <w:r w:rsidRPr="00640C08">
        <w:t>    </w:t>
      </w:r>
      <w:r>
        <w:t>Personuppgifter som avses i 9 och 10 §§ (känsliga personuppgif</w:t>
      </w:r>
      <w:r>
        <w:softHyphen/>
        <w:t>ter) får alltid behandlas med stöd av 2 §.</w:t>
      </w:r>
    </w:p>
    <w:p w14:paraId="3CFBE10E" w14:textId="77777777" w:rsidR="000E3A6B" w:rsidRDefault="000E3A6B" w:rsidP="000E3A6B">
      <w:pPr>
        <w:pStyle w:val="Brdtextmedindrag"/>
      </w:pPr>
    </w:p>
    <w:p w14:paraId="25F5A9C8" w14:textId="77777777" w:rsidR="000E3A6B" w:rsidRDefault="000E3A6B" w:rsidP="000E3A6B">
      <w:pPr>
        <w:pStyle w:val="Brdtext"/>
      </w:pPr>
      <w:r>
        <w:rPr>
          <w:b/>
        </w:rPr>
        <w:t>12</w:t>
      </w:r>
      <w:r w:rsidRPr="00640C08">
        <w:rPr>
          <w:b/>
        </w:rPr>
        <w:t> §</w:t>
      </w:r>
      <w:r w:rsidRPr="00640C08">
        <w:t>    </w:t>
      </w:r>
      <w:r w:rsidRPr="00F91625">
        <w:t>Det är förbjudet att utföra sökning</w:t>
      </w:r>
      <w:r>
        <w:t>ar</w:t>
      </w:r>
      <w:r w:rsidRPr="00F91625">
        <w:t xml:space="preserve"> i syfte att få fram ett </w:t>
      </w:r>
      <w:r>
        <w:t>urval av personer</w:t>
      </w:r>
      <w:r w:rsidRPr="00F91625">
        <w:t xml:space="preserve"> grundat på känsliga personuppgifter.</w:t>
      </w:r>
    </w:p>
    <w:p w14:paraId="5C7F335F" w14:textId="77777777" w:rsidR="000E3A6B" w:rsidRDefault="000E3A6B" w:rsidP="000E3A6B">
      <w:pPr>
        <w:pStyle w:val="Brdtextmedindrag"/>
      </w:pPr>
      <w:r w:rsidRPr="00F91625">
        <w:t>Första stycket hindrar inte att brottsrubriceringar, uppgifter om till</w:t>
      </w:r>
      <w:r>
        <w:softHyphen/>
      </w:r>
      <w:r w:rsidRPr="00F91625">
        <w:t xml:space="preserve">vägagångssätt vid brott eller uppgifter som beskriver en persons utseende används </w:t>
      </w:r>
      <w:r>
        <w:t>som sökbegrepp</w:t>
      </w:r>
      <w:r w:rsidRPr="00F91625">
        <w:t>.</w:t>
      </w:r>
    </w:p>
    <w:p w14:paraId="16E2BBED" w14:textId="77777777" w:rsidR="000E3A6B" w:rsidRDefault="000E3A6B" w:rsidP="000E3A6B">
      <w:pPr>
        <w:pStyle w:val="Brdtextmedindrag"/>
      </w:pPr>
      <w:r w:rsidRPr="00F91625">
        <w:t>Första stycket hindrar inte heller sökning</w:t>
      </w:r>
      <w:r>
        <w:t>ar</w:t>
      </w:r>
      <w:r w:rsidRPr="00F91625">
        <w:t xml:space="preserve"> i syfte att få fram ett </w:t>
      </w:r>
      <w:r>
        <w:t>urval av personer</w:t>
      </w:r>
      <w:r w:rsidRPr="00F91625">
        <w:t xml:space="preserve"> grundat på etniskt ursprung, politiska åsikter, religiös eller filo</w:t>
      </w:r>
      <w:r>
        <w:softHyphen/>
      </w:r>
      <w:r w:rsidRPr="00F91625">
        <w:t>so</w:t>
      </w:r>
      <w:r>
        <w:softHyphen/>
      </w:r>
      <w:r w:rsidRPr="00F91625">
        <w:t>fisk övertygelse eller uppgifter som rör hälsa, sexualliv eller sexuell lägg</w:t>
      </w:r>
      <w:r>
        <w:softHyphen/>
      </w:r>
      <w:r w:rsidRPr="00F91625">
        <w:t>ning, om sökningen är absolut nödvändig för något av de syften som anges i 1</w:t>
      </w:r>
      <w:r>
        <w:t> </w:t>
      </w:r>
      <w:r w:rsidRPr="00F91625">
        <w:t>§.</w:t>
      </w:r>
    </w:p>
    <w:p w14:paraId="1350229B" w14:textId="77777777" w:rsidR="000E3A6B" w:rsidRDefault="000E3A6B" w:rsidP="000E3A6B">
      <w:pPr>
        <w:pStyle w:val="Rubrik5utannumrering"/>
      </w:pPr>
      <w:r>
        <w:t>Rättelse, uppdatering och radering</w:t>
      </w:r>
    </w:p>
    <w:p w14:paraId="044C4DEF" w14:textId="77777777" w:rsidR="000E3A6B" w:rsidRDefault="000E3A6B" w:rsidP="000E3A6B">
      <w:pPr>
        <w:pStyle w:val="Brdtext"/>
      </w:pPr>
      <w:r>
        <w:rPr>
          <w:b/>
        </w:rPr>
        <w:t>13</w:t>
      </w:r>
      <w:r w:rsidRPr="00640C08">
        <w:rPr>
          <w:b/>
        </w:rPr>
        <w:t> §</w:t>
      </w:r>
      <w:r w:rsidRPr="00640C08">
        <w:t>    </w:t>
      </w:r>
      <w:r>
        <w:t>Alla rimliga åtgärder ska vidtas för att personuppgifter som med hänsyn till ändamålet med behandlingen är felaktiga eller ofullständiga utan onödigt dröjsmål rättas och för att förhindra att sådana uppgifter lämnas ut eller görs tillgängliga. Personuppgifter som är inaktuella ska uppdateras om det är nödvändigt.</w:t>
      </w:r>
    </w:p>
    <w:p w14:paraId="7E567115" w14:textId="77777777" w:rsidR="000E3A6B" w:rsidRDefault="000E3A6B" w:rsidP="000E3A6B">
      <w:pPr>
        <w:pStyle w:val="Brdtextmedindrag"/>
      </w:pPr>
    </w:p>
    <w:p w14:paraId="553D39B9" w14:textId="77777777" w:rsidR="000E3A6B" w:rsidRDefault="000E3A6B" w:rsidP="000E3A6B">
      <w:pPr>
        <w:pStyle w:val="Brdtext"/>
      </w:pPr>
      <w:r>
        <w:rPr>
          <w:b/>
        </w:rPr>
        <w:t>14</w:t>
      </w:r>
      <w:r w:rsidRPr="00640C08">
        <w:rPr>
          <w:b/>
        </w:rPr>
        <w:t> §</w:t>
      </w:r>
      <w:r w:rsidRPr="00640C08">
        <w:t>    </w:t>
      </w:r>
      <w:r w:rsidRPr="00584E46">
        <w:t>Alla rimliga åtgärder ska vidtas för att personuppgifter som be</w:t>
      </w:r>
      <w:r>
        <w:softHyphen/>
      </w:r>
      <w:r w:rsidRPr="00584E46">
        <w:t xml:space="preserve">handlas i strid med </w:t>
      </w:r>
      <w:bookmarkStart w:id="508" w:name="_Hlk535228568"/>
      <w:r w:rsidRPr="00584E46">
        <w:t>1–6, 8–10 eller 12 § eller 4 kap. 1 § första stycket, 2–4 eller 7–1</w:t>
      </w:r>
      <w:r>
        <w:t>0 </w:t>
      </w:r>
      <w:r w:rsidRPr="00584E46">
        <w:t>§</w:t>
      </w:r>
      <w:bookmarkEnd w:id="508"/>
      <w:r w:rsidRPr="00584E46">
        <w:t xml:space="preserve"> utan onödigt dröjsmål raderas och för att förhindra att sådana uppgifter lämnas ut eller görs tillgängliga. </w:t>
      </w:r>
      <w:r>
        <w:t>Det</w:t>
      </w:r>
      <w:r w:rsidRPr="00584E46">
        <w:t>samma gäller om radering krävs för</w:t>
      </w:r>
      <w:r>
        <w:t xml:space="preserve"> att utföra en rättslig förplik</w:t>
      </w:r>
      <w:r w:rsidRPr="00584E46">
        <w:t>telse.</w:t>
      </w:r>
    </w:p>
    <w:p w14:paraId="28DC5B3B" w14:textId="77777777" w:rsidR="000E3A6B" w:rsidRDefault="000E3A6B" w:rsidP="000E3A6B">
      <w:pPr>
        <w:pStyle w:val="Brdtextmedindrag"/>
      </w:pPr>
      <w:r w:rsidRPr="00584E46">
        <w:t>Om förutsättningarna i första s</w:t>
      </w:r>
      <w:r>
        <w:t>tycket för att radera personupp</w:t>
      </w:r>
      <w:r w:rsidRPr="00584E46">
        <w:t xml:space="preserve">gifter är uppfyllda men </w:t>
      </w:r>
      <w:r>
        <w:t>uppgifterna</w:t>
      </w:r>
      <w:r w:rsidRPr="00584E46">
        <w:t xml:space="preserve"> behöver finnas kvar </w:t>
      </w:r>
      <w:r>
        <w:t>av bevisskäl</w:t>
      </w:r>
      <w:r w:rsidRPr="00584E46">
        <w:t xml:space="preserve">, ska </w:t>
      </w:r>
      <w:r>
        <w:t>behand</w:t>
      </w:r>
      <w:r>
        <w:softHyphen/>
        <w:t>l</w:t>
      </w:r>
      <w:r w:rsidRPr="00584E46">
        <w:t>ingen av uppgifterna i</w:t>
      </w:r>
      <w:r>
        <w:t> </w:t>
      </w:r>
      <w:r w:rsidRPr="00584E46">
        <w:t>stället utan onödigt dröjsmål begränsa</w:t>
      </w:r>
      <w:r>
        <w:t>s</w:t>
      </w:r>
      <w:r w:rsidRPr="00584E46">
        <w:t>.</w:t>
      </w:r>
    </w:p>
    <w:p w14:paraId="28A4A4ED" w14:textId="77777777" w:rsidR="000E3A6B" w:rsidRDefault="000E3A6B" w:rsidP="000E3A6B">
      <w:pPr>
        <w:pStyle w:val="Rubrik4utannumrering"/>
      </w:pPr>
      <w:r>
        <w:t>Utlämnande av personuppgifter</w:t>
      </w:r>
    </w:p>
    <w:p w14:paraId="4F57DE4E" w14:textId="77777777" w:rsidR="000E3A6B" w:rsidRDefault="000E3A6B" w:rsidP="000E3A6B">
      <w:pPr>
        <w:pStyle w:val="Brdtext"/>
      </w:pPr>
      <w:r>
        <w:rPr>
          <w:b/>
        </w:rPr>
        <w:t>15</w:t>
      </w:r>
      <w:r w:rsidRPr="00640C08">
        <w:rPr>
          <w:b/>
        </w:rPr>
        <w:t> §</w:t>
      </w:r>
      <w:r w:rsidRPr="00640C08">
        <w:t>    </w:t>
      </w:r>
      <w:r>
        <w:t>Personuppgifter som är nödvändiga för att framställa rättsstatistik ska lämnas till den myndighet som ansvarar för att framställa sådan sta</w:t>
      </w:r>
      <w:r>
        <w:softHyphen/>
        <w:t>tistik.</w:t>
      </w:r>
    </w:p>
    <w:p w14:paraId="78F837BD" w14:textId="77777777" w:rsidR="000E3A6B" w:rsidRDefault="000E3A6B" w:rsidP="000E3A6B">
      <w:pPr>
        <w:pStyle w:val="Brdtextmedindrag"/>
      </w:pPr>
    </w:p>
    <w:p w14:paraId="657F52F5" w14:textId="77777777" w:rsidR="000E3A6B" w:rsidRDefault="000E3A6B" w:rsidP="000E3A6B">
      <w:pPr>
        <w:pStyle w:val="Brdtext"/>
      </w:pPr>
      <w:r>
        <w:rPr>
          <w:b/>
        </w:rPr>
        <w:t>16</w:t>
      </w:r>
      <w:r w:rsidRPr="00640C08">
        <w:rPr>
          <w:b/>
        </w:rPr>
        <w:t> §</w:t>
      </w:r>
      <w:r w:rsidRPr="00640C08">
        <w:t>    </w:t>
      </w:r>
      <w:r w:rsidRPr="00584E46">
        <w:t>Om det är förenligt med s</w:t>
      </w:r>
      <w:r>
        <w:t>venska intressen får personupp</w:t>
      </w:r>
      <w:r w:rsidRPr="00584E46">
        <w:t>gifter lämnas ut till</w:t>
      </w:r>
    </w:p>
    <w:p w14:paraId="609E603C" w14:textId="77777777" w:rsidR="000E3A6B" w:rsidRDefault="000E3A6B" w:rsidP="000E3A6B">
      <w:pPr>
        <w:pStyle w:val="Brdtextmedindrag"/>
      </w:pPr>
      <w:r w:rsidRPr="00584E46">
        <w:t>1.</w:t>
      </w:r>
      <w:r>
        <w:t> </w:t>
      </w:r>
      <w:r w:rsidRPr="00584E46">
        <w:t>Interpol eller Europol, eller ti</w:t>
      </w:r>
      <w:r>
        <w:t>ll en polismyndighet eller åkla</w:t>
      </w:r>
      <w:r w:rsidRPr="00584E46">
        <w:t>garmyn</w:t>
      </w:r>
      <w:r>
        <w:softHyphen/>
      </w:r>
      <w:r w:rsidRPr="00584E46">
        <w:t xml:space="preserve">dighet i en stat som är ansluten till Interpol, om det behövs för att </w:t>
      </w:r>
      <w:r>
        <w:t>mottagaren ska kunna förebygga, för</w:t>
      </w:r>
      <w:r w:rsidRPr="00584E46">
        <w:t>hindra</w:t>
      </w:r>
      <w:r>
        <w:t xml:space="preserve"> eller</w:t>
      </w:r>
      <w:r w:rsidRPr="00584E46">
        <w:t xml:space="preserve"> upptäcka</w:t>
      </w:r>
      <w:r>
        <w:t xml:space="preserve"> brottslig verksamhet eller</w:t>
      </w:r>
      <w:r w:rsidRPr="00584E46">
        <w:t xml:space="preserve"> utreda eller lagföra brott, eller</w:t>
      </w:r>
    </w:p>
    <w:p w14:paraId="36DED8D4" w14:textId="77777777" w:rsidR="000E3A6B" w:rsidRDefault="000E3A6B" w:rsidP="000E3A6B">
      <w:pPr>
        <w:pStyle w:val="Brdtextmedindrag"/>
      </w:pPr>
      <w:r w:rsidRPr="00584E46">
        <w:t>2.</w:t>
      </w:r>
      <w:r>
        <w:t xml:space="preserve">  en </w:t>
      </w:r>
      <w:r w:rsidRPr="00584E46">
        <w:t>utländsk underrättelse- eller säkerhetstjänst.</w:t>
      </w:r>
    </w:p>
    <w:p w14:paraId="1E312099" w14:textId="77777777" w:rsidR="000E3A6B" w:rsidRDefault="000E3A6B" w:rsidP="000E3A6B">
      <w:pPr>
        <w:pStyle w:val="Brdtextmedindrag"/>
      </w:pPr>
      <w:r w:rsidRPr="00584E46">
        <w:t>Personuppgifter får vidare lämnas ut till en utländsk myndighet eller mellanfolklig organisation, om</w:t>
      </w:r>
      <w:r>
        <w:t xml:space="preserve"> utlämnandet följer av en inter</w:t>
      </w:r>
      <w:r w:rsidRPr="00584E46">
        <w:t>nationell överenskommelse som Sve</w:t>
      </w:r>
      <w:r>
        <w:t>rige har tillträtt efter riksda</w:t>
      </w:r>
      <w:r w:rsidRPr="00584E46">
        <w:t>gens godkännande.</w:t>
      </w:r>
    </w:p>
    <w:p w14:paraId="5DBC506B" w14:textId="77777777" w:rsidR="000E3A6B" w:rsidRDefault="000E3A6B" w:rsidP="000E3A6B">
      <w:pPr>
        <w:pStyle w:val="Brdtextmedindrag"/>
      </w:pPr>
    </w:p>
    <w:p w14:paraId="1C65F39D" w14:textId="77777777" w:rsidR="000E3A6B" w:rsidRDefault="000E3A6B" w:rsidP="000E3A6B">
      <w:pPr>
        <w:pStyle w:val="Brdtext"/>
      </w:pPr>
      <w:r>
        <w:rPr>
          <w:b/>
        </w:rPr>
        <w:t>17</w:t>
      </w:r>
      <w:r w:rsidRPr="00640C08">
        <w:rPr>
          <w:b/>
        </w:rPr>
        <w:t> §</w:t>
      </w:r>
      <w:r w:rsidRPr="00640C08">
        <w:t>    </w:t>
      </w:r>
      <w:r>
        <w:t xml:space="preserve">Polismyndigheten har, trots sekretess enligt 21 kap. 3 § första stycket, 35 kap. 1 § och 37 kap. 1 § offentlighets- och sekretesslagen (2009:400), rätt att ta del av personuppgifter som har gjorts gemensamt tillgängliga och som behandlas med stöd av 1 § första stycket 1–3 a och c, om myndigheten behöver uppgifterna för ett syfte som anges i 2 kap. 1 § första stycket 1 eller 2 lagen (2018:1693) om polisens behandling av personuppgifter inom brottsdatalagens område eller </w:t>
      </w:r>
      <w:r w:rsidRPr="00042030">
        <w:t xml:space="preserve">för att fullgöra </w:t>
      </w:r>
      <w:r>
        <w:t xml:space="preserve">uppgifter enligt </w:t>
      </w:r>
      <w:r w:rsidRPr="009A3924">
        <w:t>utlänningslagen (2005:716) eller lagen (1991:572) om särskild utlänningskontroll</w:t>
      </w:r>
      <w:r>
        <w:t>.</w:t>
      </w:r>
    </w:p>
    <w:p w14:paraId="0E3F803E" w14:textId="77777777" w:rsidR="000E3A6B" w:rsidRDefault="000E3A6B" w:rsidP="000E3A6B">
      <w:pPr>
        <w:pStyle w:val="Brdtext"/>
      </w:pPr>
    </w:p>
    <w:p w14:paraId="35277276" w14:textId="77777777" w:rsidR="000E3A6B" w:rsidRDefault="000E3A6B" w:rsidP="000E3A6B">
      <w:pPr>
        <w:pStyle w:val="Brdtext"/>
      </w:pPr>
      <w:r>
        <w:rPr>
          <w:b/>
        </w:rPr>
        <w:t>18</w:t>
      </w:r>
      <w:r w:rsidRPr="00640C08">
        <w:rPr>
          <w:b/>
        </w:rPr>
        <w:t> §</w:t>
      </w:r>
      <w:r w:rsidRPr="00640C08">
        <w:t>    </w:t>
      </w:r>
      <w:r>
        <w:t>Försvarsmakten har, trots sekretess enligt 21 kap. 3 § första stycket, 35 kap. 1 § och 37 kap. 1 § offentlighets- och sekretesslagen (2009:400), rätt att ta del av personuppgifter som har gjorts gemensamt tillgängliga och som behandlas med stöd av 1 § första stycket 1 eller 2, om myndigheten behöver uppgifterna i sin försvarsunderrättelseverksam</w:t>
      </w:r>
      <w:r>
        <w:softHyphen/>
        <w:t>het eller militära säkerhetstjänst. Detsamma gäller Försvarets radioan</w:t>
      </w:r>
      <w:r>
        <w:softHyphen/>
        <w:t>stalt, om myndigheten behöver uppgifterna i sin försvarsunderrättelse</w:t>
      </w:r>
      <w:r>
        <w:softHyphen/>
        <w:t>verksamhet.</w:t>
      </w:r>
    </w:p>
    <w:p w14:paraId="455EEB97" w14:textId="77777777" w:rsidR="000E3A6B" w:rsidRDefault="000E3A6B" w:rsidP="000E3A6B">
      <w:pPr>
        <w:pStyle w:val="Brdtext"/>
      </w:pPr>
    </w:p>
    <w:p w14:paraId="6580C7B6" w14:textId="77777777" w:rsidR="000E3A6B" w:rsidRDefault="000E3A6B" w:rsidP="000E3A6B">
      <w:pPr>
        <w:pStyle w:val="Brdtext"/>
      </w:pPr>
      <w:r>
        <w:rPr>
          <w:b/>
        </w:rPr>
        <w:t>19</w:t>
      </w:r>
      <w:r w:rsidRPr="00640C08">
        <w:rPr>
          <w:b/>
        </w:rPr>
        <w:t> §</w:t>
      </w:r>
      <w:r w:rsidRPr="00640C08">
        <w:t>    </w:t>
      </w:r>
      <w:r w:rsidRPr="003D6814">
        <w:t>Personuppgifter får lämnas ut elektroniskt på annat sätt än genom direktåtkomst om det inte är olämpligt.</w:t>
      </w:r>
    </w:p>
    <w:p w14:paraId="187A7260" w14:textId="77777777" w:rsidR="000E3A6B" w:rsidRDefault="000E3A6B" w:rsidP="000E3A6B">
      <w:pPr>
        <w:pStyle w:val="Brdtextmedindrag"/>
      </w:pPr>
      <w:r w:rsidRPr="003D6814">
        <w:t>Elektroniskt utlämnande genom direktåtkomst är tillåtet bara i den ut</w:t>
      </w:r>
      <w:r>
        <w:softHyphen/>
      </w:r>
      <w:r w:rsidRPr="003D6814">
        <w:t>sträckning som anges i 3 kap. 5–7 §§.</w:t>
      </w:r>
    </w:p>
    <w:p w14:paraId="2C829DE0" w14:textId="77777777" w:rsidR="000E3A6B" w:rsidRDefault="000E3A6B" w:rsidP="000E3A6B">
      <w:pPr>
        <w:pStyle w:val="Rubrik4utannumrering"/>
      </w:pPr>
      <w:r>
        <w:t>Personuppgifter från transportföretag</w:t>
      </w:r>
    </w:p>
    <w:p w14:paraId="29EF5B6A" w14:textId="77777777" w:rsidR="000E3A6B" w:rsidRDefault="000E3A6B" w:rsidP="000E3A6B">
      <w:pPr>
        <w:pStyle w:val="Brdtext"/>
      </w:pPr>
      <w:r>
        <w:rPr>
          <w:b/>
        </w:rPr>
        <w:t>20</w:t>
      </w:r>
      <w:r w:rsidRPr="00640C08">
        <w:rPr>
          <w:b/>
        </w:rPr>
        <w:t> §</w:t>
      </w:r>
      <w:r w:rsidRPr="00640C08">
        <w:t>    </w:t>
      </w:r>
      <w:r w:rsidRPr="00380A00">
        <w:t xml:space="preserve">Personuppgifter som tillhandahålls </w:t>
      </w:r>
      <w:r>
        <w:t xml:space="preserve">av transportföretag </w:t>
      </w:r>
      <w:r w:rsidRPr="00380A00">
        <w:t>enligt 25</w:t>
      </w:r>
      <w:r>
        <w:t> </w:t>
      </w:r>
      <w:r w:rsidRPr="00380A00">
        <w:t>§ polislagen (1984:387) får behandlas för</w:t>
      </w:r>
      <w:r>
        <w:t xml:space="preserve"> att utföra en uppgift som anges i </w:t>
      </w:r>
      <w:r w:rsidRPr="00380A00">
        <w:t>1</w:t>
      </w:r>
      <w:r>
        <w:t> §</w:t>
      </w:r>
      <w:r w:rsidRPr="00380A00">
        <w:t>.</w:t>
      </w:r>
    </w:p>
    <w:p w14:paraId="5E92BE75" w14:textId="77777777" w:rsidR="000E3A6B" w:rsidRDefault="000E3A6B" w:rsidP="000E3A6B">
      <w:pPr>
        <w:pStyle w:val="Brdtextmedindrag"/>
      </w:pPr>
      <w:r w:rsidRPr="00380A00">
        <w:t>Personuppgifter som avses i för</w:t>
      </w:r>
      <w:r>
        <w:t>sta stycket får endast i ett en</w:t>
      </w:r>
      <w:r w:rsidRPr="00380A00">
        <w:t>skilt fall behandlas för nya ändamål.</w:t>
      </w:r>
    </w:p>
    <w:p w14:paraId="3EA17D40" w14:textId="77777777" w:rsidR="000E3A6B" w:rsidRDefault="000E3A6B" w:rsidP="000E3A6B">
      <w:pPr>
        <w:pStyle w:val="Brdtext"/>
      </w:pPr>
    </w:p>
    <w:p w14:paraId="544EC58F" w14:textId="77777777" w:rsidR="000E3A6B" w:rsidRDefault="000E3A6B" w:rsidP="000E3A6B">
      <w:pPr>
        <w:pStyle w:val="Brdtext"/>
      </w:pPr>
      <w:r>
        <w:rPr>
          <w:b/>
        </w:rPr>
        <w:t>21</w:t>
      </w:r>
      <w:r w:rsidRPr="00640C08">
        <w:rPr>
          <w:b/>
        </w:rPr>
        <w:t> §</w:t>
      </w:r>
      <w:r w:rsidRPr="00640C08">
        <w:t>    </w:t>
      </w:r>
      <w:r>
        <w:t>Vid terminalåtkomst enligt 26 § polislagen (1984:387) får person</w:t>
      </w:r>
      <w:r>
        <w:softHyphen/>
        <w:t>uppgifterna inte ändras eller bearbetas</w:t>
      </w:r>
      <w:r w:rsidRPr="00444B3F">
        <w:t xml:space="preserve"> </w:t>
      </w:r>
      <w:r>
        <w:t>på annat sätt.</w:t>
      </w:r>
    </w:p>
    <w:p w14:paraId="6CFDD976" w14:textId="77777777" w:rsidR="000E3A6B" w:rsidRDefault="000E3A6B" w:rsidP="000E3A6B">
      <w:pPr>
        <w:pStyle w:val="Rubrik4utannumrering"/>
      </w:pPr>
      <w:r>
        <w:t>Rätt att meddela föreskrifter</w:t>
      </w:r>
    </w:p>
    <w:p w14:paraId="618C6DE4" w14:textId="77777777" w:rsidR="000E3A6B" w:rsidRDefault="000E3A6B" w:rsidP="000E3A6B">
      <w:pPr>
        <w:pStyle w:val="Brdtext"/>
      </w:pPr>
      <w:r>
        <w:rPr>
          <w:b/>
        </w:rPr>
        <w:t>22</w:t>
      </w:r>
      <w:r w:rsidRPr="00640C08">
        <w:rPr>
          <w:b/>
        </w:rPr>
        <w:t> §</w:t>
      </w:r>
      <w:r w:rsidRPr="00640C08">
        <w:t>    </w:t>
      </w:r>
      <w:r>
        <w:t>Regeringen kan med stöd av 8 kap. 7 § regeringsformen meddela föreskrifter om</w:t>
      </w:r>
    </w:p>
    <w:p w14:paraId="63609E90" w14:textId="77777777" w:rsidR="000E3A6B" w:rsidRDefault="000E3A6B" w:rsidP="000E3A6B">
      <w:pPr>
        <w:pStyle w:val="Brdtextmedindrag"/>
      </w:pPr>
      <w:r>
        <w:t>1. att personuppgifter får lämnas ut i andra fall än som anges i 15–18 §§, och</w:t>
      </w:r>
    </w:p>
    <w:p w14:paraId="0CAFF93F" w14:textId="77777777" w:rsidR="000E3A6B" w:rsidRDefault="000E3A6B" w:rsidP="000E3A6B">
      <w:pPr>
        <w:pStyle w:val="Brdtextmedindrag"/>
      </w:pPr>
      <w:r>
        <w:t>2. begränsning av möjligheten att lämna ut personuppgifter elektroniskt enligt 19 § första stycket.</w:t>
      </w:r>
    </w:p>
    <w:p w14:paraId="55F98DD3" w14:textId="77777777" w:rsidR="000E3A6B" w:rsidRDefault="000E3A6B" w:rsidP="000E3A6B">
      <w:pPr>
        <w:pStyle w:val="Rubrik3utannumrering"/>
      </w:pPr>
      <w:bookmarkStart w:id="509" w:name="_Hlk534962734"/>
      <w:bookmarkStart w:id="510" w:name="_Hlk8045037"/>
      <w:r w:rsidRPr="00DC2880">
        <w:t>3 kap. Gemensamt tillgängliga uppgifter</w:t>
      </w:r>
    </w:p>
    <w:p w14:paraId="61C2AA5F" w14:textId="77777777" w:rsidR="000E3A6B" w:rsidRDefault="000E3A6B" w:rsidP="000E3A6B">
      <w:pPr>
        <w:pStyle w:val="Rubrik4utannumrering"/>
        <w:spacing w:before="0"/>
      </w:pPr>
      <w:r>
        <w:t>Allmän bestämmelse</w:t>
      </w:r>
      <w:bookmarkEnd w:id="509"/>
    </w:p>
    <w:p w14:paraId="040EECBC" w14:textId="77777777" w:rsidR="000E3A6B" w:rsidRDefault="000E3A6B" w:rsidP="000E3A6B">
      <w:pPr>
        <w:pStyle w:val="Brdtext"/>
      </w:pPr>
      <w:r>
        <w:rPr>
          <w:b/>
        </w:rPr>
        <w:t>1</w:t>
      </w:r>
      <w:r w:rsidRPr="00640C08">
        <w:rPr>
          <w:b/>
        </w:rPr>
        <w:t> §</w:t>
      </w:r>
      <w:r w:rsidRPr="00640C08">
        <w:t>    </w:t>
      </w:r>
      <w:r w:rsidRPr="00444B3F">
        <w:t>Detta kapitel innehåller sä</w:t>
      </w:r>
      <w:r>
        <w:t>rskilda bestämmelser för behand</w:t>
      </w:r>
      <w:r w:rsidRPr="00444B3F">
        <w:t xml:space="preserve">ling av personuppgifter som görs </w:t>
      </w:r>
      <w:r>
        <w:t>eller har gjorts gemensamt till</w:t>
      </w:r>
      <w:r w:rsidRPr="00444B3F">
        <w:t>gängliga</w:t>
      </w:r>
      <w:r>
        <w:t xml:space="preserve"> med stöd av 2 §</w:t>
      </w:r>
      <w:r w:rsidRPr="00444B3F">
        <w:t xml:space="preserve">. </w:t>
      </w:r>
      <w:r>
        <w:t>U</w:t>
      </w:r>
      <w:r w:rsidRPr="00444B3F">
        <w:t>ppgifter som endast ett fåtal personer har rätt att ta del av anses inte som gemensamt tillgängliga.</w:t>
      </w:r>
    </w:p>
    <w:p w14:paraId="4B9CA331" w14:textId="77777777" w:rsidR="000E3A6B" w:rsidRDefault="000E3A6B" w:rsidP="000E3A6B">
      <w:pPr>
        <w:pStyle w:val="Brdtextmedindrag"/>
      </w:pPr>
      <w:r w:rsidRPr="00444B3F">
        <w:t>Detta kapitel gäller inte när personuppgifter behandlas med stöd av 2</w:t>
      </w:r>
      <w:r>
        <w:t> </w:t>
      </w:r>
      <w:r w:rsidRPr="00444B3F">
        <w:t xml:space="preserve">kap. </w:t>
      </w:r>
      <w:r>
        <w:t>2 </w:t>
      </w:r>
      <w:r w:rsidRPr="00444B3F">
        <w:t>§.</w:t>
      </w:r>
    </w:p>
    <w:p w14:paraId="532D5FCC" w14:textId="77777777" w:rsidR="000E3A6B" w:rsidRDefault="000E3A6B" w:rsidP="000E3A6B">
      <w:pPr>
        <w:pStyle w:val="Rubrik4utannumrering"/>
      </w:pPr>
      <w:r>
        <w:t>Personuppgifter som får göras gemensamt tillgängliga</w:t>
      </w:r>
    </w:p>
    <w:p w14:paraId="0EC0FC84" w14:textId="77777777" w:rsidR="000E3A6B" w:rsidRDefault="000E3A6B" w:rsidP="000E3A6B">
      <w:pPr>
        <w:pStyle w:val="Brdtext"/>
      </w:pPr>
      <w:r>
        <w:rPr>
          <w:b/>
        </w:rPr>
        <w:t>2</w:t>
      </w:r>
      <w:r w:rsidRPr="00640C08">
        <w:rPr>
          <w:b/>
        </w:rPr>
        <w:t> §</w:t>
      </w:r>
      <w:r w:rsidRPr="00640C08">
        <w:t>    </w:t>
      </w:r>
      <w:r>
        <w:t xml:space="preserve">Personuppgifter får göras gemensamt tillgängliga om det behövs </w:t>
      </w:r>
      <w:bookmarkStart w:id="511" w:name="_Hlk515286003"/>
      <w:r>
        <w:t xml:space="preserve">för att utföra någon av de uppgifter som </w:t>
      </w:r>
      <w:bookmarkEnd w:id="511"/>
      <w:r>
        <w:t>anges i 2 kap. 1 §.</w:t>
      </w:r>
    </w:p>
    <w:p w14:paraId="1CA3FA8B" w14:textId="77777777" w:rsidR="000E3A6B" w:rsidRDefault="000E3A6B" w:rsidP="000E3A6B">
      <w:pPr>
        <w:pStyle w:val="Rubrik4utannumrering"/>
      </w:pPr>
      <w:bookmarkStart w:id="512" w:name="_Hlk8045860"/>
      <w:bookmarkEnd w:id="510"/>
      <w:r>
        <w:t>Särskilda upplysningar</w:t>
      </w:r>
    </w:p>
    <w:p w14:paraId="59CF6EE0" w14:textId="77777777" w:rsidR="000E3A6B" w:rsidRDefault="000E3A6B" w:rsidP="000E3A6B">
      <w:pPr>
        <w:pStyle w:val="Brdtext"/>
      </w:pPr>
      <w:r>
        <w:rPr>
          <w:b/>
        </w:rPr>
        <w:t>3</w:t>
      </w:r>
      <w:r w:rsidRPr="00640C08">
        <w:rPr>
          <w:b/>
        </w:rPr>
        <w:t> §</w:t>
      </w:r>
      <w:r w:rsidRPr="00640C08">
        <w:t>    </w:t>
      </w:r>
      <w:r>
        <w:t>Om det ändamål som de gemensamt tillgängliga personuppgifterna behandlas för inte framgår av sammanhanget eller på något annat sätt, ska det tydliggöras genom en särskild upplysning.</w:t>
      </w:r>
    </w:p>
    <w:bookmarkEnd w:id="512"/>
    <w:p w14:paraId="05DD730D" w14:textId="77777777" w:rsidR="000E3A6B" w:rsidRDefault="000E3A6B" w:rsidP="000E3A6B">
      <w:pPr>
        <w:pStyle w:val="Brdtext"/>
      </w:pPr>
    </w:p>
    <w:p w14:paraId="1B936DE0" w14:textId="77777777" w:rsidR="000E3A6B" w:rsidRDefault="000E3A6B" w:rsidP="000E3A6B">
      <w:pPr>
        <w:pStyle w:val="Brdtext"/>
      </w:pPr>
      <w:bookmarkStart w:id="513" w:name="_Hlk8046520"/>
      <w:r>
        <w:rPr>
          <w:b/>
        </w:rPr>
        <w:t>4</w:t>
      </w:r>
      <w:r w:rsidRPr="00640C08">
        <w:rPr>
          <w:b/>
        </w:rPr>
        <w:t> §</w:t>
      </w:r>
      <w:r w:rsidRPr="00640C08">
        <w:t>    </w:t>
      </w:r>
      <w:r w:rsidRPr="00444B3F">
        <w:t xml:space="preserve">Om uppgifter som </w:t>
      </w:r>
      <w:r>
        <w:t>har gjorts</w:t>
      </w:r>
      <w:r w:rsidRPr="00444B3F">
        <w:t xml:space="preserve"> gemensamt tillgängliga direkt</w:t>
      </w:r>
      <w:r>
        <w:t xml:space="preserve"> kan hän</w:t>
      </w:r>
      <w:r w:rsidRPr="00444B3F">
        <w:t>föras till en person som inte är misstänkt för</w:t>
      </w:r>
      <w:r>
        <w:t xml:space="preserve"> brott eller för</w:t>
      </w:r>
      <w:r w:rsidRPr="00444B3F">
        <w:t xml:space="preserve"> att ha utövat eller komma att utöva brottslig verksamhet</w:t>
      </w:r>
      <w:r w:rsidRPr="00130721">
        <w:t xml:space="preserve"> </w:t>
      </w:r>
      <w:r w:rsidRPr="00444B3F">
        <w:t xml:space="preserve">som </w:t>
      </w:r>
      <w:r w:rsidRPr="00444B3F" w:rsidDel="00AE0669">
        <w:t>avses i 2</w:t>
      </w:r>
      <w:r w:rsidDel="00AE0669">
        <w:t> </w:t>
      </w:r>
      <w:r w:rsidRPr="00444B3F" w:rsidDel="00AE0669">
        <w:t>kap. 1</w:t>
      </w:r>
      <w:r w:rsidDel="00AE0669">
        <w:t> </w:t>
      </w:r>
      <w:r w:rsidRPr="00444B3F" w:rsidDel="00AE0669">
        <w:t>§ första stycket 1 eller 2</w:t>
      </w:r>
      <w:r w:rsidRPr="00444B3F">
        <w:t>, ska det genom en särskild upplysning eller på något annat sätt framgå att personen inte är misstänkt</w:t>
      </w:r>
      <w:r w:rsidRPr="00444B3F" w:rsidDel="00AE0669">
        <w:t>.</w:t>
      </w:r>
    </w:p>
    <w:p w14:paraId="01EAEE0A" w14:textId="77777777" w:rsidR="000E3A6B" w:rsidRDefault="000E3A6B" w:rsidP="000E3A6B">
      <w:pPr>
        <w:pStyle w:val="Brdtextmedindrag"/>
      </w:pPr>
      <w:bookmarkStart w:id="514" w:name="_Hlk8047066"/>
      <w:bookmarkEnd w:id="513"/>
      <w:r w:rsidRPr="00444B3F">
        <w:t>Uppgifter om en person som kan antas ha direkt samband med sådan brottslig verksamhet som avses i 2</w:t>
      </w:r>
      <w:r>
        <w:t> </w:t>
      </w:r>
      <w:r w:rsidRPr="00444B3F">
        <w:t>kap. 1</w:t>
      </w:r>
      <w:r>
        <w:t> </w:t>
      </w:r>
      <w:r w:rsidRPr="00444B3F">
        <w:t>§ första stycket</w:t>
      </w:r>
      <w:r>
        <w:t> </w:t>
      </w:r>
      <w:r w:rsidRPr="00444B3F">
        <w:t>1 ska förses med en upplysning om uppgiftslämnarens trovärdighet och upp</w:t>
      </w:r>
      <w:r>
        <w:softHyphen/>
      </w:r>
      <w:r w:rsidRPr="00444B3F">
        <w:t>gifternas riktighet i sak</w:t>
      </w:r>
      <w:r>
        <w:t xml:space="preserve">, </w:t>
      </w:r>
      <w:r w:rsidRPr="00444B3F">
        <w:t xml:space="preserve">om det </w:t>
      </w:r>
      <w:r>
        <w:t xml:space="preserve">inte </w:t>
      </w:r>
      <w:r w:rsidRPr="00444B3F">
        <w:t>på grund av omständigheterna är onödigt.</w:t>
      </w:r>
      <w:r>
        <w:t xml:space="preserve"> </w:t>
      </w:r>
    </w:p>
    <w:p w14:paraId="2CBAA9EF" w14:textId="77777777" w:rsidR="000E3A6B" w:rsidRDefault="000E3A6B" w:rsidP="000E3A6B">
      <w:pPr>
        <w:pStyle w:val="Brdtextmedindrag"/>
      </w:pPr>
      <w:bookmarkStart w:id="515" w:name="_Hlk8048230"/>
      <w:bookmarkEnd w:id="514"/>
      <w:r w:rsidRPr="00444B3F">
        <w:t xml:space="preserve">Någon upplysning enligt andra </w:t>
      </w:r>
      <w:r>
        <w:t>stycket behöver inte heller läm</w:t>
      </w:r>
      <w:r w:rsidRPr="00444B3F">
        <w:t>nas om</w:t>
      </w:r>
    </w:p>
    <w:p w14:paraId="1016076D" w14:textId="77777777" w:rsidR="000E3A6B" w:rsidRDefault="000E3A6B" w:rsidP="000E3A6B">
      <w:pPr>
        <w:pStyle w:val="Brdtextmedindrag"/>
      </w:pPr>
      <w:r w:rsidRPr="00444B3F">
        <w:t>1.</w:t>
      </w:r>
      <w:r>
        <w:t> </w:t>
      </w:r>
      <w:r w:rsidRPr="00444B3F">
        <w:t>uppgifterna ingår i en uppgiftssamling som har skapats för att be</w:t>
      </w:r>
      <w:r>
        <w:softHyphen/>
      </w:r>
      <w:r w:rsidRPr="00444B3F">
        <w:t>arbeta och analysera information och som enbart särskilt angivna tjänste</w:t>
      </w:r>
      <w:r>
        <w:softHyphen/>
      </w:r>
      <w:r w:rsidRPr="00444B3F">
        <w:t>män har åtkomst till</w:t>
      </w:r>
      <w:r>
        <w:t>,</w:t>
      </w:r>
      <w:r w:rsidRPr="00444B3F">
        <w:t xml:space="preserve"> och</w:t>
      </w:r>
    </w:p>
    <w:p w14:paraId="3827A3A9" w14:textId="77777777" w:rsidR="000E3A6B" w:rsidRDefault="000E3A6B" w:rsidP="000E3A6B">
      <w:pPr>
        <w:pStyle w:val="Brdtextmedindrag"/>
      </w:pPr>
      <w:r w:rsidRPr="00444B3F">
        <w:t>2.</w:t>
      </w:r>
      <w:r>
        <w:t> </w:t>
      </w:r>
      <w:r w:rsidRPr="00444B3F">
        <w:t>bearbetningen av uppgifterna inte har genomförts.</w:t>
      </w:r>
    </w:p>
    <w:bookmarkEnd w:id="515"/>
    <w:p w14:paraId="63BE53AC" w14:textId="77777777" w:rsidR="000E3A6B" w:rsidRDefault="000E3A6B" w:rsidP="000E3A6B">
      <w:pPr>
        <w:pStyle w:val="Rubrik4utannumrering"/>
      </w:pPr>
      <w:r>
        <w:t>Direktåtkomst</w:t>
      </w:r>
    </w:p>
    <w:p w14:paraId="179CE00D" w14:textId="77777777" w:rsidR="000E3A6B" w:rsidRDefault="000E3A6B" w:rsidP="000E3A6B">
      <w:pPr>
        <w:pStyle w:val="Brdtext"/>
      </w:pPr>
      <w:r>
        <w:rPr>
          <w:b/>
        </w:rPr>
        <w:t>5</w:t>
      </w:r>
      <w:r w:rsidRPr="00640C08">
        <w:rPr>
          <w:b/>
        </w:rPr>
        <w:t> §</w:t>
      </w:r>
      <w:r w:rsidRPr="00640C08">
        <w:t>    </w:t>
      </w:r>
      <w:r>
        <w:t xml:space="preserve">Polismyndigheten får för något av de syften som anges i 2 kap. 1 § första stycket 1 eller 2 lagen (2018:1693) om polisens behandling av personuppgifter inom brottsdatalagens område eller </w:t>
      </w:r>
      <w:bookmarkStart w:id="516" w:name="_Hlk5177655"/>
      <w:r>
        <w:t xml:space="preserve">för att fullgöra </w:t>
      </w:r>
      <w:bookmarkEnd w:id="516"/>
      <w:r>
        <w:t xml:space="preserve">uppgifter enligt </w:t>
      </w:r>
      <w:bookmarkStart w:id="517" w:name="_Hlk5010767"/>
      <w:r>
        <w:t>utlänningslagen (2005:716) eller lagen (1991:572) om särskild utlänningskontroll</w:t>
      </w:r>
      <w:bookmarkEnd w:id="517"/>
      <w:r>
        <w:t xml:space="preserve"> medges direktåtkomst till personuppgifter som behandlas med stöd av 2 kap. 1 § första stycket 1–3 a och c. Direktåtkomsten får endast avse personuppgifter som har gjorts gemensamt tillgängliga.</w:t>
      </w:r>
    </w:p>
    <w:p w14:paraId="784C2225" w14:textId="77777777" w:rsidR="000E3A6B" w:rsidRDefault="000E3A6B" w:rsidP="000E3A6B">
      <w:pPr>
        <w:pStyle w:val="Brdtext"/>
      </w:pPr>
    </w:p>
    <w:p w14:paraId="1BC6D3F7" w14:textId="77777777" w:rsidR="000E3A6B" w:rsidRDefault="000E3A6B" w:rsidP="000E3A6B">
      <w:pPr>
        <w:pStyle w:val="Brdtext"/>
      </w:pPr>
      <w:r>
        <w:rPr>
          <w:b/>
        </w:rPr>
        <w:t>6</w:t>
      </w:r>
      <w:r w:rsidRPr="00640C08">
        <w:rPr>
          <w:b/>
        </w:rPr>
        <w:t> §</w:t>
      </w:r>
      <w:r w:rsidRPr="00640C08">
        <w:t>    </w:t>
      </w:r>
      <w:r>
        <w:t>Försvarsmakten får i försvarsunderrättelseverksamheten och den militära säkerhetstjänsten medges direktåtkomst till personuppgifter som behandlas med stöd av 2 kap. 1 § första stycket 1 eller 2. Detsamma gäl</w:t>
      </w:r>
      <w:r>
        <w:softHyphen/>
        <w:t xml:space="preserve">ler Försvarets radioanstalt i försvarsunderrättelseverksamheten. </w:t>
      </w:r>
      <w:bookmarkStart w:id="518" w:name="_Hlk7083675"/>
      <w:r>
        <w:t>Direktåt</w:t>
      </w:r>
      <w:r>
        <w:softHyphen/>
        <w:t>komsten får endast avse personuppgifter som har gjorts gemensamt till</w:t>
      </w:r>
      <w:r>
        <w:softHyphen/>
        <w:t>gängliga.</w:t>
      </w:r>
    </w:p>
    <w:bookmarkEnd w:id="518"/>
    <w:p w14:paraId="35BE5B36" w14:textId="77777777" w:rsidR="000E3A6B" w:rsidRDefault="000E3A6B" w:rsidP="000E3A6B">
      <w:pPr>
        <w:pStyle w:val="Brdtextmedindrag"/>
      </w:pPr>
    </w:p>
    <w:p w14:paraId="62BDEE19" w14:textId="77777777" w:rsidR="000E3A6B" w:rsidRDefault="000E3A6B" w:rsidP="000E3A6B">
      <w:pPr>
        <w:pStyle w:val="Brdtext"/>
      </w:pPr>
      <w:r>
        <w:rPr>
          <w:b/>
        </w:rPr>
        <w:t>7</w:t>
      </w:r>
      <w:r w:rsidRPr="00640C08">
        <w:rPr>
          <w:b/>
        </w:rPr>
        <w:t> §</w:t>
      </w:r>
      <w:r w:rsidRPr="00640C08">
        <w:t>    </w:t>
      </w:r>
      <w:r w:rsidRPr="006A0CA6">
        <w:t>En underrättelse- eller säkerhetstjänst i en medlemsstat i Europeiska unionen eller Europeiska ekonomiska samarbetsområdet får medges direktåtkomst till personuppgifter som behandlas med stöd av 2</w:t>
      </w:r>
      <w:r>
        <w:t> kap. 1 § första stycket 1 </w:t>
      </w:r>
      <w:r w:rsidRPr="006A0CA6">
        <w:t>b om det behövs för samarbetet mot terrorism</w:t>
      </w:r>
      <w:r w:rsidRPr="00515795">
        <w:t>.</w:t>
      </w:r>
      <w:r w:rsidRPr="003337E2">
        <w:t xml:space="preserve"> </w:t>
      </w:r>
      <w:r>
        <w:t>Direktåt</w:t>
      </w:r>
      <w:r w:rsidRPr="003337E2">
        <w:t>komsten får endast avse personuppgifter som har gjorts gemens</w:t>
      </w:r>
      <w:r>
        <w:t>amt till</w:t>
      </w:r>
      <w:r w:rsidRPr="003337E2">
        <w:t>gängliga.</w:t>
      </w:r>
    </w:p>
    <w:p w14:paraId="2B6419DD" w14:textId="77777777" w:rsidR="000E3A6B" w:rsidRDefault="000E3A6B" w:rsidP="000E3A6B">
      <w:pPr>
        <w:pStyle w:val="Brdtextmedindrag"/>
      </w:pPr>
      <w:r w:rsidRPr="00515795">
        <w:t>Innan direktåtkomst medges en utländsk underrättelse- eller säkerhets</w:t>
      </w:r>
      <w:r>
        <w:softHyphen/>
      </w:r>
      <w:r w:rsidRPr="00515795">
        <w:t xml:space="preserve">tjänst </w:t>
      </w:r>
      <w:r>
        <w:t>ska Säkerhetspolisen informera</w:t>
      </w:r>
      <w:r w:rsidRPr="00515795">
        <w:t xml:space="preserve"> regeringen.</w:t>
      </w:r>
    </w:p>
    <w:p w14:paraId="3A40F286" w14:textId="77777777" w:rsidR="000E3A6B" w:rsidRDefault="000E3A6B" w:rsidP="000E3A6B">
      <w:pPr>
        <w:pStyle w:val="Rubrik4utannumrering"/>
      </w:pPr>
      <w:r>
        <w:t xml:space="preserve">Rätt att meddela föreskrifter </w:t>
      </w:r>
    </w:p>
    <w:p w14:paraId="68A4E435" w14:textId="77777777" w:rsidR="000E3A6B" w:rsidRDefault="000E3A6B" w:rsidP="000E3A6B">
      <w:pPr>
        <w:pStyle w:val="Brdtext"/>
      </w:pPr>
      <w:r>
        <w:rPr>
          <w:b/>
        </w:rPr>
        <w:t>8</w:t>
      </w:r>
      <w:r w:rsidRPr="00640C08">
        <w:rPr>
          <w:b/>
        </w:rPr>
        <w:t> §</w:t>
      </w:r>
      <w:r w:rsidRPr="00640C08">
        <w:t>    </w:t>
      </w:r>
      <w:r>
        <w:t>Regeringen eller den myndighet som regeringen bestämmer kan med stöd av 8 kap. 7 § regeringsformen meddela föreskrifter om omfatt</w:t>
      </w:r>
      <w:r>
        <w:softHyphen/>
        <w:t>ningen av direktåtkomst enligt 5–7 §§ och om behörighet och säkerhet vid sådan åtkomst.</w:t>
      </w:r>
    </w:p>
    <w:p w14:paraId="18D3A3D1" w14:textId="77777777" w:rsidR="000E3A6B" w:rsidRPr="0039527F" w:rsidRDefault="000E3A6B" w:rsidP="000E3A6B">
      <w:pPr>
        <w:pStyle w:val="Rubrik3utannumrering"/>
      </w:pPr>
      <w:r w:rsidRPr="00DC2880">
        <w:t>4 kap. Längsta tid som personuppgifter får behandlas</w:t>
      </w:r>
    </w:p>
    <w:p w14:paraId="0A40453F" w14:textId="77777777" w:rsidR="000E3A6B" w:rsidRDefault="000E3A6B" w:rsidP="000E3A6B">
      <w:pPr>
        <w:pStyle w:val="Rubrik4utannumrering"/>
        <w:spacing w:before="0"/>
      </w:pPr>
      <w:r>
        <w:t>Allmän bestämmelse</w:t>
      </w:r>
    </w:p>
    <w:p w14:paraId="5EAD3DD4" w14:textId="77777777" w:rsidR="000E3A6B" w:rsidRDefault="000E3A6B" w:rsidP="000E3A6B">
      <w:pPr>
        <w:pStyle w:val="Brdtext"/>
      </w:pPr>
      <w:r>
        <w:rPr>
          <w:b/>
        </w:rPr>
        <w:t>1</w:t>
      </w:r>
      <w:r w:rsidRPr="00640C08">
        <w:rPr>
          <w:b/>
        </w:rPr>
        <w:t> §</w:t>
      </w:r>
      <w:r w:rsidRPr="00640C08">
        <w:t>    </w:t>
      </w:r>
      <w:r w:rsidRPr="00515795">
        <w:t xml:space="preserve">Personuppgifter får inte behandlas under längre tid än vad som </w:t>
      </w:r>
      <w:r>
        <w:t>är nödvändigt med hänsyn till ändamålet med behandlingen.</w:t>
      </w:r>
    </w:p>
    <w:p w14:paraId="3729D3D8" w14:textId="77777777" w:rsidR="000E3A6B" w:rsidRDefault="000E3A6B" w:rsidP="000E3A6B">
      <w:pPr>
        <w:pStyle w:val="Brdtextmedindrag"/>
      </w:pPr>
      <w:r>
        <w:t>Bestämmelsen</w:t>
      </w:r>
      <w:r w:rsidRPr="00515795">
        <w:t xml:space="preserve"> i första stycket hindrar inte att Säkerhetspolisen arkive</w:t>
      </w:r>
      <w:r>
        <w:softHyphen/>
      </w:r>
      <w:r w:rsidRPr="00515795">
        <w:t>rar och bevarar allmänna handlingar eller att arkivmaterial lämnas till en arkivmyndighet.</w:t>
      </w:r>
    </w:p>
    <w:p w14:paraId="5AB0D989" w14:textId="77777777" w:rsidR="000E3A6B" w:rsidRDefault="000E3A6B" w:rsidP="000E3A6B">
      <w:pPr>
        <w:pStyle w:val="Brdtextmedindrag"/>
      </w:pPr>
      <w:r w:rsidRPr="00515795">
        <w:t>Vid automatiserad behandling gäller också de begränsningar som följer av 2–11</w:t>
      </w:r>
      <w:r>
        <w:t> </w:t>
      </w:r>
      <w:r w:rsidRPr="00515795">
        <w:t>§§.</w:t>
      </w:r>
    </w:p>
    <w:p w14:paraId="4D965554" w14:textId="77777777" w:rsidR="000E3A6B" w:rsidRDefault="000E3A6B" w:rsidP="000E3A6B">
      <w:pPr>
        <w:pStyle w:val="Rubrik4utannumrering"/>
      </w:pPr>
      <w:r>
        <w:t>Personuppgifter som inte har gjorts gemensamt tillgängliga</w:t>
      </w:r>
    </w:p>
    <w:p w14:paraId="1B545B53" w14:textId="77777777" w:rsidR="000E3A6B" w:rsidRDefault="000E3A6B" w:rsidP="000E3A6B">
      <w:pPr>
        <w:pStyle w:val="Brdtext"/>
      </w:pPr>
      <w:r>
        <w:rPr>
          <w:b/>
        </w:rPr>
        <w:t>2</w:t>
      </w:r>
      <w:r w:rsidRPr="00640C08">
        <w:rPr>
          <w:b/>
        </w:rPr>
        <w:t> §</w:t>
      </w:r>
      <w:r w:rsidRPr="00640C08">
        <w:t>    </w:t>
      </w:r>
      <w:r>
        <w:t>Personuppgifter som inte har gjorts gemensamt tillgängliga får inte behandlas längre än</w:t>
      </w:r>
    </w:p>
    <w:p w14:paraId="0E403089" w14:textId="77777777" w:rsidR="000E3A6B" w:rsidRDefault="000E3A6B" w:rsidP="000E3A6B">
      <w:pPr>
        <w:pStyle w:val="Brdtextmedindrag"/>
      </w:pPr>
      <w:r>
        <w:t>1. ett år efter det att ärendet avslutades, om de behandlas i ett ärende, eller</w:t>
      </w:r>
    </w:p>
    <w:p w14:paraId="4F929FC8" w14:textId="77777777" w:rsidR="000E3A6B" w:rsidRDefault="000E3A6B" w:rsidP="000E3A6B">
      <w:pPr>
        <w:pStyle w:val="Brdtextmedindrag"/>
      </w:pPr>
      <w:r>
        <w:t>2. ett år efter det att de behandlades automatiserat första gången, om de inte kan hänföras till ett ärende.</w:t>
      </w:r>
    </w:p>
    <w:p w14:paraId="47089558" w14:textId="77777777" w:rsidR="000E3A6B" w:rsidRDefault="000E3A6B" w:rsidP="000E3A6B">
      <w:pPr>
        <w:pStyle w:val="Brdtextmedindrag"/>
      </w:pPr>
      <w:r>
        <w:t>Bestämmelsen i 1 § andra stycket gäller inte vid tillämpningen av denna paragraf.</w:t>
      </w:r>
    </w:p>
    <w:p w14:paraId="2F563B12" w14:textId="77777777" w:rsidR="000E3A6B" w:rsidRDefault="000E3A6B" w:rsidP="000E3A6B">
      <w:pPr>
        <w:pStyle w:val="Brdtextmedindrag"/>
      </w:pPr>
      <w:r>
        <w:t>Första stycket gäller inte personuppgifter i ärenden om utredning av eller lagföring för brott.</w:t>
      </w:r>
    </w:p>
    <w:p w14:paraId="1A24DCCF" w14:textId="77777777" w:rsidR="000E3A6B" w:rsidRDefault="000E3A6B" w:rsidP="000E3A6B">
      <w:pPr>
        <w:pStyle w:val="Rubrik4utannumrering"/>
      </w:pPr>
      <w:r>
        <w:t>Gemensamt tillgängliga uppgifter i ärenden om utredning av eller lagföring för brott</w:t>
      </w:r>
    </w:p>
    <w:p w14:paraId="1337BEAE" w14:textId="77777777" w:rsidR="000E3A6B" w:rsidRDefault="000E3A6B" w:rsidP="000E3A6B">
      <w:pPr>
        <w:pStyle w:val="Brdtext"/>
      </w:pPr>
      <w:r>
        <w:rPr>
          <w:b/>
        </w:rPr>
        <w:t>3</w:t>
      </w:r>
      <w:r w:rsidRPr="00640C08">
        <w:rPr>
          <w:b/>
        </w:rPr>
        <w:t> §</w:t>
      </w:r>
      <w:r w:rsidRPr="00640C08">
        <w:t>    </w:t>
      </w:r>
      <w:r>
        <w:t>Om en brottsanmälan avskrivs på grund av att den påstådda gär</w:t>
      </w:r>
      <w:r>
        <w:softHyphen/>
        <w:t>ningen inte utgör brott, får personuppgifter som finns i anmälan och som har gjorts gemensamt tillgängliga inte längre behandlas för ändamål inom denna lags tillämpningsområde. Om en brottsanmälan i annat fall inte har lett till förundersökning eller annan motsvarande utredning, får personuppgifter som har gjorts gemensamt tillgängliga inte behandlas för ändamål inom denna lags tillämpningsområde när åtal inte längre får väckas för brottet.</w:t>
      </w:r>
    </w:p>
    <w:p w14:paraId="5C9AC5A4" w14:textId="77777777" w:rsidR="000E3A6B" w:rsidRDefault="000E3A6B" w:rsidP="000E3A6B">
      <w:pPr>
        <w:pStyle w:val="Brdtext"/>
      </w:pPr>
    </w:p>
    <w:p w14:paraId="389D19C4" w14:textId="77777777" w:rsidR="000E3A6B" w:rsidRDefault="000E3A6B" w:rsidP="000E3A6B">
      <w:pPr>
        <w:pStyle w:val="Brdtext"/>
      </w:pPr>
      <w:r>
        <w:rPr>
          <w:b/>
        </w:rPr>
        <w:t>4</w:t>
      </w:r>
      <w:r w:rsidRPr="00640C08">
        <w:rPr>
          <w:b/>
        </w:rPr>
        <w:t> §</w:t>
      </w:r>
      <w:r w:rsidRPr="00640C08">
        <w:t>    </w:t>
      </w:r>
      <w:r w:rsidRPr="00C6014D">
        <w:t>Om en förundersökning har lett</w:t>
      </w:r>
      <w:r>
        <w:t xml:space="preserve"> till åtal eller annan domstols</w:t>
      </w:r>
      <w:r w:rsidRPr="00C6014D">
        <w:t>pröv</w:t>
      </w:r>
      <w:r>
        <w:softHyphen/>
      </w:r>
      <w:r w:rsidRPr="00C6014D">
        <w:t>ning, får personuppgifter</w:t>
      </w:r>
      <w:r>
        <w:t xml:space="preserve"> som finns</w:t>
      </w:r>
      <w:r w:rsidRPr="00C6014D">
        <w:t xml:space="preserve"> </w:t>
      </w:r>
      <w:r>
        <w:t>i förundersökningen och som har gjorts gemensamt tillgängliga inte behand</w:t>
      </w:r>
      <w:r w:rsidRPr="00C6014D">
        <w:t>las för ändamål inom denna lags tillämpningsområde längre än fem år efter utgången av det kalen</w:t>
      </w:r>
      <w:r>
        <w:softHyphen/>
      </w:r>
      <w:r w:rsidRPr="00C6014D">
        <w:t>derår då domstolens avgörande fick laga kraft.</w:t>
      </w:r>
    </w:p>
    <w:p w14:paraId="7DF25156" w14:textId="77777777" w:rsidR="000E3A6B" w:rsidRDefault="000E3A6B" w:rsidP="000E3A6B">
      <w:pPr>
        <w:pStyle w:val="Brdtextmedindrag"/>
      </w:pPr>
      <w:r w:rsidRPr="00C6014D">
        <w:t>Om en förundersökning har lagts ner eller avslutats på annat sätt än genom åtal, får personuppgifter</w:t>
      </w:r>
      <w:r>
        <w:t xml:space="preserve"> i </w:t>
      </w:r>
      <w:r w:rsidRPr="00C6014D">
        <w:t>förundersökningen inte behandlas för ändamål inom denna lags tillämpningsområde längre än fem år efter utgången av det kal</w:t>
      </w:r>
      <w:r>
        <w:t>enderår då åklagarens eller för</w:t>
      </w:r>
      <w:r w:rsidRPr="00C6014D">
        <w:t>undersökningsledarens beslut meddelades.</w:t>
      </w:r>
    </w:p>
    <w:p w14:paraId="542747FA" w14:textId="77777777" w:rsidR="000E3A6B" w:rsidRDefault="000E3A6B" w:rsidP="000E3A6B">
      <w:pPr>
        <w:pStyle w:val="Brdtextmedindrag"/>
      </w:pPr>
      <w:r w:rsidRPr="00C6014D">
        <w:t>Första och andra styckena gäller även personuppgifter i andra utred</w:t>
      </w:r>
      <w:r>
        <w:softHyphen/>
      </w:r>
      <w:r w:rsidRPr="00C6014D">
        <w:t>ningar som handläggs enligt bestämmelser i 23</w:t>
      </w:r>
      <w:r>
        <w:t> kap. rätte</w:t>
      </w:r>
      <w:r w:rsidRPr="00C6014D">
        <w:t>gångsbalken.</w:t>
      </w:r>
    </w:p>
    <w:p w14:paraId="020125DB" w14:textId="77777777" w:rsidR="000E3A6B" w:rsidRDefault="000E3A6B" w:rsidP="000E3A6B">
      <w:pPr>
        <w:pStyle w:val="Brdtext"/>
      </w:pPr>
    </w:p>
    <w:p w14:paraId="0115E27B" w14:textId="77777777" w:rsidR="000E3A6B" w:rsidRDefault="000E3A6B" w:rsidP="000E3A6B">
      <w:pPr>
        <w:pStyle w:val="Brdtext"/>
      </w:pPr>
      <w:r>
        <w:rPr>
          <w:b/>
        </w:rPr>
        <w:t>5</w:t>
      </w:r>
      <w:r w:rsidRPr="00640C08">
        <w:rPr>
          <w:b/>
        </w:rPr>
        <w:t> §</w:t>
      </w:r>
      <w:r w:rsidRPr="00640C08">
        <w:t>    </w:t>
      </w:r>
      <w:r>
        <w:t>Om en förundersökning mot en person har lagts ner, om ett åtal har lagts ner eller om en frikännande dom har fått laga kraft, får personen inte längre vara sökbar som misstänkt.</w:t>
      </w:r>
    </w:p>
    <w:p w14:paraId="3F9E4AB3" w14:textId="77777777" w:rsidR="000E3A6B" w:rsidRDefault="000E3A6B" w:rsidP="000E3A6B">
      <w:pPr>
        <w:pStyle w:val="Rubrik4utannumrering"/>
      </w:pPr>
      <w:r>
        <w:t>Övriga gemensamt tillgängliga uppgifter</w:t>
      </w:r>
    </w:p>
    <w:p w14:paraId="36A4807A" w14:textId="77777777" w:rsidR="000E3A6B" w:rsidRDefault="000E3A6B" w:rsidP="000E3A6B">
      <w:pPr>
        <w:pStyle w:val="Brdtext"/>
      </w:pPr>
      <w:r>
        <w:rPr>
          <w:b/>
        </w:rPr>
        <w:t>6</w:t>
      </w:r>
      <w:r w:rsidRPr="00640C08">
        <w:rPr>
          <w:b/>
        </w:rPr>
        <w:t> §</w:t>
      </w:r>
      <w:r w:rsidRPr="00640C08">
        <w:t>    </w:t>
      </w:r>
      <w:r>
        <w:t>Andra personuppgifter än de som anges i 3 eller 4 § och som har gjorts gemensamt tillgängliga får som längst behandlas under den tid som anges i 7–10 §§.</w:t>
      </w:r>
    </w:p>
    <w:p w14:paraId="5FE18BAE" w14:textId="77777777" w:rsidR="000E3A6B" w:rsidRDefault="000E3A6B" w:rsidP="000E3A6B">
      <w:pPr>
        <w:pStyle w:val="Brdtextmedindrag"/>
      </w:pPr>
      <w:r>
        <w:t>Bestämmelsen i 1 § andra stycket gäller inte vid tillämpningen av 7–10 §§.</w:t>
      </w:r>
    </w:p>
    <w:p w14:paraId="6AB8775D" w14:textId="77777777" w:rsidR="000E3A6B" w:rsidRDefault="000E3A6B" w:rsidP="000E3A6B">
      <w:pPr>
        <w:pStyle w:val="Brdtextmedindrag"/>
      </w:pPr>
    </w:p>
    <w:p w14:paraId="41C80CDE" w14:textId="77777777" w:rsidR="000E3A6B" w:rsidRDefault="000E3A6B" w:rsidP="000E3A6B">
      <w:pPr>
        <w:pStyle w:val="Brdtext"/>
      </w:pPr>
      <w:r>
        <w:rPr>
          <w:b/>
        </w:rPr>
        <w:t>7</w:t>
      </w:r>
      <w:r w:rsidRPr="00640C08">
        <w:rPr>
          <w:b/>
        </w:rPr>
        <w:t> §</w:t>
      </w:r>
      <w:r w:rsidRPr="00640C08">
        <w:t>    </w:t>
      </w:r>
      <w:r>
        <w:t xml:space="preserve">Personuppgifter får inte behandlas längre än tio år efter utgången av det kalenderår då den senaste registreringen gjordes </w:t>
      </w:r>
      <w:r w:rsidRPr="00DC2880">
        <w:t>avseende personen.</w:t>
      </w:r>
    </w:p>
    <w:p w14:paraId="32A27192" w14:textId="77777777" w:rsidR="000E3A6B" w:rsidRDefault="000E3A6B" w:rsidP="000E3A6B">
      <w:pPr>
        <w:pStyle w:val="Brdtextmedindrag"/>
      </w:pPr>
      <w:r>
        <w:t xml:space="preserve">Uppgifter om en person som vid tiden för registreringen inte fyllt 18 år får dock inte behandlas längre än fem år efter utgången av det kalenderår då den senaste registreringen gjordes avseende </w:t>
      </w:r>
      <w:r w:rsidRPr="004A4311">
        <w:t>den unge, om någon ny registrering inte gjorts efter det att han eller hon fyllt 18 år</w:t>
      </w:r>
      <w:r>
        <w:t>.</w:t>
      </w:r>
    </w:p>
    <w:p w14:paraId="1CEBCE79" w14:textId="77777777" w:rsidR="000E3A6B" w:rsidRDefault="000E3A6B" w:rsidP="000E3A6B">
      <w:pPr>
        <w:pStyle w:val="Brdtextmedindrag"/>
      </w:pPr>
      <w:r>
        <w:t>Första och andra styckena gäller inte sådana personuppgifter som avses i 8 och 9 §§.</w:t>
      </w:r>
    </w:p>
    <w:p w14:paraId="1D5CC908" w14:textId="77777777" w:rsidR="000E3A6B" w:rsidRDefault="000E3A6B" w:rsidP="000E3A6B">
      <w:pPr>
        <w:pStyle w:val="Brdtext"/>
      </w:pPr>
    </w:p>
    <w:p w14:paraId="0B98FFEA" w14:textId="77777777" w:rsidR="000E3A6B" w:rsidRDefault="000E3A6B" w:rsidP="000E3A6B">
      <w:pPr>
        <w:pStyle w:val="Brdtextmedindrag"/>
        <w:ind w:firstLine="0"/>
      </w:pPr>
      <w:r>
        <w:rPr>
          <w:b/>
        </w:rPr>
        <w:t>8</w:t>
      </w:r>
      <w:r w:rsidRPr="00640C08">
        <w:rPr>
          <w:b/>
        </w:rPr>
        <w:t> §</w:t>
      </w:r>
      <w:r w:rsidRPr="00640C08">
        <w:t>    </w:t>
      </w:r>
      <w:r>
        <w:t xml:space="preserve">Personuppgifter som behandlas i en sådan uppgiftssamling som anges i 3 kap. 4 § tredje stycket får inte behandlas </w:t>
      </w:r>
      <w:bookmarkStart w:id="519" w:name="_Hlk780928"/>
      <w:r>
        <w:t>längre än tre år efter utgången av det kalenderår då den senaste registreringen gjordes av</w:t>
      </w:r>
      <w:r>
        <w:softHyphen/>
        <w:t>seende personen</w:t>
      </w:r>
      <w:bookmarkEnd w:id="519"/>
      <w:r>
        <w:t>.</w:t>
      </w:r>
    </w:p>
    <w:p w14:paraId="079E7CD8" w14:textId="77777777" w:rsidR="000E3A6B" w:rsidRDefault="000E3A6B" w:rsidP="000E3A6B">
      <w:pPr>
        <w:pStyle w:val="Brdtext"/>
      </w:pPr>
    </w:p>
    <w:p w14:paraId="66280CDC" w14:textId="77777777" w:rsidR="000E3A6B" w:rsidRDefault="000E3A6B" w:rsidP="000E3A6B">
      <w:pPr>
        <w:pStyle w:val="Brdtext"/>
      </w:pPr>
      <w:r>
        <w:rPr>
          <w:b/>
        </w:rPr>
        <w:t>9</w:t>
      </w:r>
      <w:r w:rsidRPr="00640C08">
        <w:rPr>
          <w:b/>
        </w:rPr>
        <w:t> §</w:t>
      </w:r>
      <w:r w:rsidRPr="00640C08">
        <w:t>    </w:t>
      </w:r>
      <w:r>
        <w:t>Personuppgifter som hänför sig till sådan säkerhetshotande verk</w:t>
      </w:r>
      <w:r>
        <w:softHyphen/>
        <w:t>samhet som avses i 18 och 19 kap. brottsbalken och som utövas av främman</w:t>
      </w:r>
      <w:r>
        <w:softHyphen/>
        <w:t>de makt, får inte behandlas längre än 40 år efter utgången av det kalen</w:t>
      </w:r>
      <w:r>
        <w:softHyphen/>
        <w:t>derår då den senaste registreringen gjordes avseende personens anknyt</w:t>
      </w:r>
      <w:r>
        <w:softHyphen/>
        <w:t>ning till brott eller brottslig verksamhet. För personuppgifter som be</w:t>
      </w:r>
      <w:r>
        <w:softHyphen/>
        <w:t>handlas i en sådan uppgiftssamling som anges i 3 kap. 4 § tredje stycket gäller 8 §.</w:t>
      </w:r>
    </w:p>
    <w:p w14:paraId="29823C13" w14:textId="77777777" w:rsidR="000E3A6B" w:rsidRDefault="000E3A6B" w:rsidP="000E3A6B">
      <w:pPr>
        <w:pStyle w:val="Brdtextmedindrag"/>
      </w:pPr>
    </w:p>
    <w:p w14:paraId="04476AD0" w14:textId="77777777" w:rsidR="000E3A6B" w:rsidRDefault="000E3A6B" w:rsidP="000E3A6B">
      <w:pPr>
        <w:pStyle w:val="Brdtext"/>
      </w:pPr>
      <w:r>
        <w:rPr>
          <w:b/>
        </w:rPr>
        <w:t>10</w:t>
      </w:r>
      <w:r w:rsidRPr="00640C08">
        <w:rPr>
          <w:b/>
        </w:rPr>
        <w:t> §</w:t>
      </w:r>
      <w:r w:rsidRPr="00640C08">
        <w:t>    </w:t>
      </w:r>
      <w:r>
        <w:t>Om det finns särskilda skäl och uppgifterna fortfarande behövs för det ändamål de behandlas för, får Säkerhetspolisen besluta att per</w:t>
      </w:r>
      <w:r>
        <w:softHyphen/>
        <w:t>sonuppgifter får behandlas under längre tid än vad som anges i 7–9 §§. Om personuppgifter behandlas med stöd av ett sådant beslut ska frå</w:t>
      </w:r>
      <w:r>
        <w:softHyphen/>
        <w:t>gan om fortsatt behandling prövas på nytt senast vid utgången av det tionde kalenderåret efter beslutet eller, om det är fråga om uppgifter som avses i 8 §, senast vid utgången av det tredje kalenderåret efter beslutet. Tiden som personuppgifterna får behandlas får vid varje tillfälle för</w:t>
      </w:r>
      <w:r>
        <w:softHyphen/>
        <w:t>längas med längst tio år eller, om det är fråga om uppgifter som avses i 8 §, med längst tre år.</w:t>
      </w:r>
    </w:p>
    <w:p w14:paraId="42D97319" w14:textId="77777777" w:rsidR="000E3A6B" w:rsidRDefault="000E3A6B" w:rsidP="000E3A6B">
      <w:pPr>
        <w:pStyle w:val="Rubrik4utannumrering"/>
      </w:pPr>
      <w:r>
        <w:t>Rätt att meddela föreskrifter</w:t>
      </w:r>
    </w:p>
    <w:p w14:paraId="2B214F24" w14:textId="77777777" w:rsidR="000E3A6B" w:rsidRDefault="000E3A6B" w:rsidP="000E3A6B">
      <w:pPr>
        <w:pStyle w:val="Brdtext"/>
      </w:pPr>
      <w:r>
        <w:rPr>
          <w:b/>
        </w:rPr>
        <w:t>11</w:t>
      </w:r>
      <w:r w:rsidRPr="00640C08">
        <w:rPr>
          <w:b/>
        </w:rPr>
        <w:t> §</w:t>
      </w:r>
      <w:r w:rsidRPr="00640C08">
        <w:t>    </w:t>
      </w:r>
      <w:r>
        <w:t>Regeringen kan med stöd av 8 kap. 7 § regeringsformen meddela föreskrifter om att vissa kategorier av personuppgifter får fortsätta att behandlas för ändamål inom denna lags tillämpningsområde under längre tid än vad som anges i 3 och 4 §§.</w:t>
      </w:r>
    </w:p>
    <w:p w14:paraId="37E5CF60" w14:textId="77777777" w:rsidR="000E3A6B" w:rsidRDefault="000E3A6B" w:rsidP="000E3A6B">
      <w:pPr>
        <w:pStyle w:val="Brdtextmedindrag"/>
      </w:pPr>
    </w:p>
    <w:p w14:paraId="065171AA" w14:textId="77777777" w:rsidR="000E3A6B" w:rsidRDefault="000E3A6B" w:rsidP="000E3A6B">
      <w:pPr>
        <w:pStyle w:val="Brdtext"/>
      </w:pPr>
      <w:r>
        <w:rPr>
          <w:b/>
        </w:rPr>
        <w:t>12</w:t>
      </w:r>
      <w:r w:rsidRPr="00640C08">
        <w:rPr>
          <w:b/>
        </w:rPr>
        <w:t> §</w:t>
      </w:r>
      <w:r w:rsidRPr="00640C08">
        <w:t>    </w:t>
      </w:r>
      <w:r>
        <w:t>Regeringen eller den myndighet som regeringen bestämmer kan med stöd av 8 kap. 7 § regeringsformen meddela föreskrifter om</w:t>
      </w:r>
    </w:p>
    <w:p w14:paraId="7D824DC9" w14:textId="77777777" w:rsidR="000E3A6B" w:rsidRDefault="000E3A6B" w:rsidP="000E3A6B">
      <w:pPr>
        <w:pStyle w:val="Brdtextmedindrag"/>
      </w:pPr>
      <w:r>
        <w:t>1. att personuppgifter får behandlas för arkivändamål av allmänt intres</w:t>
      </w:r>
      <w:r>
        <w:softHyphen/>
        <w:t>se eller vetenskapliga, statistiska eller historiska ändamål under längre tid än vad som anges i 2 § första stycket eller 7–10 §, och</w:t>
      </w:r>
    </w:p>
    <w:p w14:paraId="0AEF1FB8" w14:textId="77777777" w:rsidR="000E3A6B" w:rsidRDefault="000E3A6B" w:rsidP="000E3A6B">
      <w:pPr>
        <w:pStyle w:val="Brdtextmedindrag"/>
      </w:pPr>
      <w:r>
        <w:t>2. begränsning av behandlingen av personuppgifter för ändamål inom denna lags tillämpningsområde vid digital arkivering.</w:t>
      </w:r>
    </w:p>
    <w:p w14:paraId="12A08786" w14:textId="77777777" w:rsidR="000E3A6B" w:rsidRDefault="000E3A6B" w:rsidP="000E3A6B">
      <w:pPr>
        <w:pStyle w:val="Rubrik3utannumrering"/>
      </w:pPr>
      <w:r>
        <w:t>5 kap. Skyldigheter som personuppgiftsansvarig</w:t>
      </w:r>
    </w:p>
    <w:p w14:paraId="337BE391" w14:textId="77777777" w:rsidR="000E3A6B" w:rsidRDefault="000E3A6B" w:rsidP="000E3A6B">
      <w:pPr>
        <w:pStyle w:val="Rubrik4utannumrering"/>
        <w:spacing w:before="0"/>
      </w:pPr>
      <w:r>
        <w:t>Åtgärder för att säkerställa författningsenlig behandling</w:t>
      </w:r>
    </w:p>
    <w:p w14:paraId="32D5FAE2" w14:textId="77777777" w:rsidR="000E3A6B" w:rsidRDefault="000E3A6B" w:rsidP="000E3A6B">
      <w:pPr>
        <w:pStyle w:val="Rubrik5utannumrering"/>
        <w:spacing w:before="0"/>
      </w:pPr>
      <w:r>
        <w:t>Tekniska och organisatoriska åtgärder</w:t>
      </w:r>
    </w:p>
    <w:p w14:paraId="56067556" w14:textId="77777777" w:rsidR="000E3A6B" w:rsidRDefault="000E3A6B" w:rsidP="000E3A6B">
      <w:pPr>
        <w:pStyle w:val="Brdtext"/>
      </w:pPr>
      <w:r>
        <w:rPr>
          <w:b/>
        </w:rPr>
        <w:t>1</w:t>
      </w:r>
      <w:r w:rsidRPr="00640C08">
        <w:rPr>
          <w:b/>
        </w:rPr>
        <w:t> §</w:t>
      </w:r>
      <w:r w:rsidRPr="00640C08">
        <w:t>    </w:t>
      </w:r>
      <w:r>
        <w:t>Säkerhetspolisen ska, genom lämpliga tekniska och organisatoriska åtgärder, säkerställa och kunna visa att behandlingen av personuppgifter är författningsenlig och att registrerades rättigheter skyddas.</w:t>
      </w:r>
    </w:p>
    <w:p w14:paraId="50D037C9" w14:textId="77777777" w:rsidR="000E3A6B" w:rsidRDefault="000E3A6B" w:rsidP="000E3A6B">
      <w:pPr>
        <w:pStyle w:val="Brdtext"/>
      </w:pPr>
    </w:p>
    <w:p w14:paraId="5EF9082A" w14:textId="77777777" w:rsidR="000E3A6B" w:rsidRDefault="000E3A6B" w:rsidP="000E3A6B">
      <w:pPr>
        <w:pStyle w:val="Brdtext"/>
      </w:pPr>
      <w:r>
        <w:rPr>
          <w:b/>
        </w:rPr>
        <w:t>2</w:t>
      </w:r>
      <w:r w:rsidRPr="00640C08">
        <w:rPr>
          <w:b/>
        </w:rPr>
        <w:t> §</w:t>
      </w:r>
      <w:r w:rsidRPr="00640C08">
        <w:t>    </w:t>
      </w:r>
      <w:r>
        <w:t>Säkerhetspolisen ska när medlen för behandlingen bestäms och vid behandlingen, genom lämpliga tekniska och organisatoriska åtgärder, se till att nödvändiga skyddsåtgärder integreras i behandlingen (inbyggt dataskydd).</w:t>
      </w:r>
    </w:p>
    <w:p w14:paraId="12BB0D8D" w14:textId="77777777" w:rsidR="000E3A6B" w:rsidRDefault="000E3A6B" w:rsidP="000E3A6B">
      <w:pPr>
        <w:pStyle w:val="Brdtextmedindrag"/>
      </w:pPr>
    </w:p>
    <w:p w14:paraId="2D0388FB" w14:textId="77777777" w:rsidR="000E3A6B" w:rsidRDefault="000E3A6B" w:rsidP="000E3A6B">
      <w:pPr>
        <w:pStyle w:val="Brdtext"/>
      </w:pPr>
      <w:r>
        <w:rPr>
          <w:b/>
        </w:rPr>
        <w:t>3</w:t>
      </w:r>
      <w:r w:rsidRPr="00640C08">
        <w:rPr>
          <w:b/>
        </w:rPr>
        <w:t> §</w:t>
      </w:r>
      <w:r w:rsidRPr="00640C08">
        <w:t>    </w:t>
      </w:r>
      <w:r>
        <w:t>Säkerhetspolisen ska se till att det i automatiserade behandlings</w:t>
      </w:r>
      <w:r>
        <w:softHyphen/>
        <w:t>system som regel inte är möjligt att behandla andra personuppgifter än de som är nödvändiga för varje särskilt angivet ändamål med behandlingen (dataskydd som standard).</w:t>
      </w:r>
    </w:p>
    <w:p w14:paraId="7BAAC5D8" w14:textId="77777777" w:rsidR="000E3A6B" w:rsidRDefault="000E3A6B" w:rsidP="000E3A6B">
      <w:pPr>
        <w:pStyle w:val="Brdtextmedindrag"/>
      </w:pPr>
    </w:p>
    <w:p w14:paraId="6174E64E" w14:textId="77777777" w:rsidR="000E3A6B" w:rsidRDefault="000E3A6B" w:rsidP="000E3A6B">
      <w:pPr>
        <w:pStyle w:val="Brdtext"/>
      </w:pPr>
      <w:r>
        <w:rPr>
          <w:b/>
        </w:rPr>
        <w:t>4</w:t>
      </w:r>
      <w:r w:rsidRPr="00640C08">
        <w:rPr>
          <w:b/>
        </w:rPr>
        <w:t> §</w:t>
      </w:r>
      <w:r w:rsidRPr="00640C08">
        <w:t>    </w:t>
      </w:r>
      <w:r>
        <w:t>Säkerhetspolisen ska säkerställa att det i automatiserade behand</w:t>
      </w:r>
      <w:r>
        <w:softHyphen/>
        <w:t>lingssystem förs loggar över personuppgiftsbehandling i den utsträckning det är särskilt föreskrivet.</w:t>
      </w:r>
    </w:p>
    <w:p w14:paraId="5CB41B78" w14:textId="77777777" w:rsidR="000E3A6B" w:rsidRDefault="000E3A6B" w:rsidP="000E3A6B">
      <w:pPr>
        <w:pStyle w:val="Rubrik5utannumrering"/>
      </w:pPr>
      <w:r>
        <w:t>Tillgången till personuppgifter</w:t>
      </w:r>
    </w:p>
    <w:p w14:paraId="048EC255" w14:textId="77777777" w:rsidR="000E3A6B" w:rsidRDefault="000E3A6B" w:rsidP="000E3A6B">
      <w:pPr>
        <w:pStyle w:val="Brdtext"/>
      </w:pPr>
      <w:r>
        <w:rPr>
          <w:b/>
        </w:rPr>
        <w:t>5</w:t>
      </w:r>
      <w:r w:rsidRPr="00640C08">
        <w:rPr>
          <w:b/>
        </w:rPr>
        <w:t> §</w:t>
      </w:r>
      <w:r w:rsidRPr="00640C08">
        <w:t>    </w:t>
      </w:r>
      <w:r>
        <w:t>Säkerhetspolisen ska se till att tillgången till personuppgifter be</w:t>
      </w:r>
      <w:r>
        <w:softHyphen/>
        <w:t>gränsas till vad var och en behöver för att kunna fullgöra sina arbetsupp</w:t>
      </w:r>
      <w:r>
        <w:softHyphen/>
        <w:t>gifter.</w:t>
      </w:r>
    </w:p>
    <w:p w14:paraId="73C1F464" w14:textId="77777777" w:rsidR="000E3A6B" w:rsidRDefault="000E3A6B" w:rsidP="000E3A6B">
      <w:pPr>
        <w:pStyle w:val="Rubrik5utannumrering"/>
      </w:pPr>
      <w:r>
        <w:t>Konsekvensbedömning och förhandssamråd</w:t>
      </w:r>
    </w:p>
    <w:p w14:paraId="72C9A566" w14:textId="77777777" w:rsidR="000E3A6B" w:rsidRDefault="000E3A6B" w:rsidP="000E3A6B">
      <w:pPr>
        <w:pStyle w:val="Brdtext"/>
      </w:pPr>
      <w:r>
        <w:rPr>
          <w:b/>
        </w:rPr>
        <w:t>6</w:t>
      </w:r>
      <w:r w:rsidRPr="00640C08">
        <w:rPr>
          <w:b/>
        </w:rPr>
        <w:t> §</w:t>
      </w:r>
      <w:r w:rsidRPr="00640C08">
        <w:t>    </w:t>
      </w:r>
      <w:r>
        <w:t>Om</w:t>
      </w:r>
      <w:r w:rsidRPr="0023319F">
        <w:t xml:space="preserve"> en typ av ny behandling, </w:t>
      </w:r>
      <w:r>
        <w:t>eller betydande förändringar av</w:t>
      </w:r>
      <w:r w:rsidRPr="0023319F">
        <w:t xml:space="preserve"> redan pågående behandling, </w:t>
      </w:r>
      <w:r>
        <w:t xml:space="preserve">kan </w:t>
      </w:r>
      <w:r w:rsidRPr="0023319F">
        <w:t xml:space="preserve">antas medföra särskild risk för intrång i </w:t>
      </w:r>
      <w:r>
        <w:t xml:space="preserve">den </w:t>
      </w:r>
      <w:r w:rsidRPr="0023319F">
        <w:t>registrerades personliga integritet, ska Säkerhetspolisen innan behand</w:t>
      </w:r>
      <w:r>
        <w:softHyphen/>
      </w:r>
      <w:r w:rsidRPr="0023319F">
        <w:t>lingen påbörjas eller förändringen genomförs bedöma konsekvenserna för skyddet av personuppgifter.</w:t>
      </w:r>
    </w:p>
    <w:p w14:paraId="3CDB2AAC" w14:textId="77777777" w:rsidR="000E3A6B" w:rsidRDefault="000E3A6B" w:rsidP="000E3A6B">
      <w:pPr>
        <w:pStyle w:val="Brdtextmedindrag"/>
      </w:pPr>
      <w:r w:rsidRPr="0023319F">
        <w:t xml:space="preserve">Om konsekvensbedömningen visar att det finns särskild risk för intrång i registrerades personliga </w:t>
      </w:r>
      <w:r>
        <w:t>integritet eller om typen av be</w:t>
      </w:r>
      <w:r w:rsidRPr="0023319F">
        <w:t>handling innebär särskild risk för intrång, ska Säkerhetspolisen samråda med tillsynsmyn</w:t>
      </w:r>
      <w:r>
        <w:softHyphen/>
      </w:r>
      <w:r w:rsidRPr="0023319F">
        <w:t xml:space="preserve">digheten </w:t>
      </w:r>
      <w:r>
        <w:t>i god tid innan behandlingen på</w:t>
      </w:r>
      <w:r w:rsidRPr="0023319F">
        <w:t>börjas eller betydande föränd</w:t>
      </w:r>
      <w:r>
        <w:softHyphen/>
      </w:r>
      <w:r w:rsidRPr="0023319F">
        <w:t>ringar genomförs</w:t>
      </w:r>
      <w:r>
        <w:t xml:space="preserve"> (förhandssamråd)</w:t>
      </w:r>
      <w:r w:rsidRPr="0023319F">
        <w:t>.</w:t>
      </w:r>
    </w:p>
    <w:p w14:paraId="3F00E2A0" w14:textId="77777777" w:rsidR="000E3A6B" w:rsidRDefault="000E3A6B" w:rsidP="000E3A6B">
      <w:pPr>
        <w:pStyle w:val="Rubrik4utannumrering"/>
      </w:pPr>
      <w:r>
        <w:t>Säkerhetsåtgärder</w:t>
      </w:r>
    </w:p>
    <w:p w14:paraId="2002DB4F" w14:textId="77777777" w:rsidR="000E3A6B" w:rsidRDefault="000E3A6B" w:rsidP="000E3A6B">
      <w:pPr>
        <w:pStyle w:val="Brdtext"/>
      </w:pPr>
      <w:r>
        <w:rPr>
          <w:b/>
        </w:rPr>
        <w:t>7</w:t>
      </w:r>
      <w:r w:rsidRPr="00640C08">
        <w:rPr>
          <w:b/>
        </w:rPr>
        <w:t> §</w:t>
      </w:r>
      <w:r w:rsidRPr="00640C08">
        <w:t>    </w:t>
      </w:r>
      <w:r>
        <w:t>Säkerhetspolisen ska vidta lämpliga tekniska och organisatoriska åtgärder för att skydda de personuppgifter som behandlas, särskilt mot obehörig eller otillåten behandling och mot förlust, förstöring eller annan oavsiktlig skada.</w:t>
      </w:r>
    </w:p>
    <w:p w14:paraId="28A42E9B" w14:textId="77777777" w:rsidR="000E3A6B" w:rsidRDefault="000E3A6B" w:rsidP="000E3A6B">
      <w:pPr>
        <w:pStyle w:val="Rubrik4utannumrering"/>
      </w:pPr>
      <w:r>
        <w:t>Samarbete med tillsynsmyndigheten</w:t>
      </w:r>
    </w:p>
    <w:p w14:paraId="3D9CC008" w14:textId="77777777" w:rsidR="000E3A6B" w:rsidRDefault="000E3A6B" w:rsidP="000E3A6B">
      <w:pPr>
        <w:pStyle w:val="Brdtext"/>
      </w:pPr>
      <w:r>
        <w:rPr>
          <w:b/>
        </w:rPr>
        <w:t>8</w:t>
      </w:r>
      <w:r w:rsidRPr="00640C08">
        <w:rPr>
          <w:b/>
        </w:rPr>
        <w:t> §</w:t>
      </w:r>
      <w:r w:rsidRPr="00640C08">
        <w:t>    </w:t>
      </w:r>
      <w:r>
        <w:t>Säkerhetspolisen ska samarbeta med tillsynsmyndigheten när den utför uppgifter enligt denna lag och föreskrifter som har meddelats i anslutning till lagen.</w:t>
      </w:r>
    </w:p>
    <w:p w14:paraId="417FD6F0" w14:textId="77777777" w:rsidR="000E3A6B" w:rsidRDefault="000E3A6B" w:rsidP="000E3A6B">
      <w:pPr>
        <w:pStyle w:val="Rubrik4utannumrering"/>
      </w:pPr>
      <w:r>
        <w:t>Dataskyddsombud</w:t>
      </w:r>
    </w:p>
    <w:p w14:paraId="60657B78" w14:textId="77777777" w:rsidR="000E3A6B" w:rsidRDefault="000E3A6B" w:rsidP="000E3A6B">
      <w:pPr>
        <w:pStyle w:val="Brdtext"/>
      </w:pPr>
      <w:r>
        <w:rPr>
          <w:b/>
        </w:rPr>
        <w:t>9</w:t>
      </w:r>
      <w:r w:rsidRPr="00640C08">
        <w:rPr>
          <w:b/>
        </w:rPr>
        <w:t> §</w:t>
      </w:r>
      <w:r w:rsidRPr="00640C08">
        <w:t>    </w:t>
      </w:r>
      <w:r>
        <w:t>Säkerhetspolisen ska inom myndigheten utse ett eller flera data</w:t>
      </w:r>
      <w:r>
        <w:softHyphen/>
        <w:t>skyddsombud och anmäla till tillsynsmyndigheten när dataskyddsombud utses och entledigas.</w:t>
      </w:r>
    </w:p>
    <w:p w14:paraId="303E92F8" w14:textId="77777777" w:rsidR="000E3A6B" w:rsidRDefault="000E3A6B" w:rsidP="000E3A6B">
      <w:pPr>
        <w:pStyle w:val="Brdtextmedindrag"/>
      </w:pPr>
    </w:p>
    <w:p w14:paraId="6B990EE8" w14:textId="77777777" w:rsidR="000E3A6B" w:rsidRDefault="000E3A6B" w:rsidP="000E3A6B">
      <w:pPr>
        <w:pStyle w:val="Brdtext"/>
      </w:pPr>
      <w:r>
        <w:rPr>
          <w:b/>
        </w:rPr>
        <w:t>10</w:t>
      </w:r>
      <w:r w:rsidRPr="00640C08">
        <w:rPr>
          <w:b/>
        </w:rPr>
        <w:t> §</w:t>
      </w:r>
      <w:r w:rsidRPr="00640C08">
        <w:t>    </w:t>
      </w:r>
      <w:r w:rsidRPr="0023319F">
        <w:t>Dataskyddsombud ska</w:t>
      </w:r>
    </w:p>
    <w:p w14:paraId="69DDB9D0" w14:textId="77777777" w:rsidR="000E3A6B" w:rsidRDefault="000E3A6B" w:rsidP="000E3A6B">
      <w:pPr>
        <w:pStyle w:val="Brdtextmedindrag"/>
      </w:pPr>
      <w:r w:rsidRPr="0023319F">
        <w:t>1.</w:t>
      </w:r>
      <w:r>
        <w:t> </w:t>
      </w:r>
      <w:r w:rsidRPr="0023319F">
        <w:t>självständigt kontrollera att</w:t>
      </w:r>
      <w:r>
        <w:t xml:space="preserve"> Säkerhetspolisen behandlar per</w:t>
      </w:r>
      <w:r w:rsidRPr="0023319F">
        <w:t>sonupp</w:t>
      </w:r>
      <w:r>
        <w:softHyphen/>
      </w:r>
      <w:r w:rsidRPr="0023319F">
        <w:t>gifter författningsenligt och på ett korrekt sätt och i övrigt fullgör sina skyldigheter,</w:t>
      </w:r>
    </w:p>
    <w:p w14:paraId="7A2E512D" w14:textId="77777777" w:rsidR="000E3A6B" w:rsidRDefault="000E3A6B" w:rsidP="000E3A6B">
      <w:pPr>
        <w:pStyle w:val="Brdtextmedindrag"/>
      </w:pPr>
      <w:r w:rsidRPr="0023319F">
        <w:t>2.</w:t>
      </w:r>
      <w:r>
        <w:t> </w:t>
      </w:r>
      <w:r w:rsidRPr="0023319F">
        <w:t>informera och ge råd till</w:t>
      </w:r>
      <w:r>
        <w:t xml:space="preserve"> Säkerhetspolisen och de som be</w:t>
      </w:r>
      <w:r w:rsidRPr="0023319F">
        <w:t>handlar per</w:t>
      </w:r>
      <w:r>
        <w:softHyphen/>
      </w:r>
      <w:r w:rsidRPr="0023319F">
        <w:t>sonuppgifter under myndighetens ledning om deras skyldigheter vid be</w:t>
      </w:r>
      <w:r>
        <w:softHyphen/>
      </w:r>
      <w:r w:rsidRPr="0023319F">
        <w:t>handling av personuppgifter,</w:t>
      </w:r>
    </w:p>
    <w:p w14:paraId="5DED2BC6" w14:textId="77777777" w:rsidR="000E3A6B" w:rsidRDefault="000E3A6B" w:rsidP="000E3A6B">
      <w:pPr>
        <w:pStyle w:val="Brdtextmedindrag"/>
      </w:pPr>
      <w:r w:rsidRPr="0023319F">
        <w:t>3.</w:t>
      </w:r>
      <w:r>
        <w:t> </w:t>
      </w:r>
      <w:r w:rsidRPr="0023319F">
        <w:t>på begäran ge Säkerhetspol</w:t>
      </w:r>
      <w:r>
        <w:t>isen råd vid en konsekvensbedöm</w:t>
      </w:r>
      <w:r w:rsidRPr="0023319F">
        <w:t>ning och kontrollera att den genomförs på korrekt sätt,</w:t>
      </w:r>
    </w:p>
    <w:p w14:paraId="6EB531A7" w14:textId="77777777" w:rsidR="000E3A6B" w:rsidRDefault="000E3A6B" w:rsidP="000E3A6B">
      <w:pPr>
        <w:pStyle w:val="Brdtextmedindrag"/>
      </w:pPr>
      <w:r w:rsidRPr="0023319F">
        <w:t>4.</w:t>
      </w:r>
      <w:r>
        <w:t> </w:t>
      </w:r>
      <w:r w:rsidRPr="0023319F">
        <w:t>vara kontaktpunkt för enskilda i frågor som rör behandling av per</w:t>
      </w:r>
      <w:r>
        <w:softHyphen/>
      </w:r>
      <w:r w:rsidRPr="0023319F">
        <w:t>sonuppgifter, och</w:t>
      </w:r>
    </w:p>
    <w:p w14:paraId="383ED4FF" w14:textId="77777777" w:rsidR="000E3A6B" w:rsidRDefault="000E3A6B" w:rsidP="000E3A6B">
      <w:pPr>
        <w:pStyle w:val="Brdtextmedindrag"/>
      </w:pPr>
      <w:r w:rsidRPr="0023319F">
        <w:t>5.</w:t>
      </w:r>
      <w:r>
        <w:t> </w:t>
      </w:r>
      <w:r w:rsidRPr="0023319F">
        <w:t>samarbeta med tillsynsmyndigheten och vara kontaktpunkt för den vid förhandssamråd och andra frågor som rör behandling av personupp</w:t>
      </w:r>
      <w:r>
        <w:softHyphen/>
      </w:r>
      <w:r w:rsidRPr="0023319F">
        <w:t>gifter.</w:t>
      </w:r>
    </w:p>
    <w:p w14:paraId="5D7E01E4" w14:textId="77777777" w:rsidR="000E3A6B" w:rsidRDefault="000E3A6B" w:rsidP="000E3A6B">
      <w:pPr>
        <w:pStyle w:val="Rubrik4utannumrering"/>
      </w:pPr>
      <w:r>
        <w:t>Personuppgiftsbiträden</w:t>
      </w:r>
    </w:p>
    <w:p w14:paraId="461B7E11" w14:textId="77777777" w:rsidR="000E3A6B" w:rsidRDefault="000E3A6B" w:rsidP="000E3A6B">
      <w:pPr>
        <w:pStyle w:val="Brdtext"/>
      </w:pPr>
      <w:r>
        <w:rPr>
          <w:b/>
        </w:rPr>
        <w:t>11</w:t>
      </w:r>
      <w:r w:rsidRPr="00640C08">
        <w:rPr>
          <w:b/>
        </w:rPr>
        <w:t> §</w:t>
      </w:r>
      <w:r w:rsidRPr="00640C08">
        <w:t>    </w:t>
      </w:r>
      <w:r>
        <w:t>Säkerhetspolisen får, om det är lämpligt, anlita personuppgiftsbi</w:t>
      </w:r>
      <w:r>
        <w:softHyphen/>
        <w:t>träden för behandling av personuppgifter på myndighetens vägnar. Innan ett personuppgiftsbiträde anlitas ska Säkerhetspolisen försäkra sig om att biträdet kommer att vidta de lämpliga tekniska och organisatoriska åtgär</w:t>
      </w:r>
      <w:r>
        <w:softHyphen/>
        <w:t>der som krävs för att behandlingen av personuppgifter ska vara författ</w:t>
      </w:r>
      <w:r>
        <w:softHyphen/>
        <w:t>ningsenlig och för att skydda registrerades rättigheter.</w:t>
      </w:r>
    </w:p>
    <w:p w14:paraId="27C01DC8" w14:textId="77777777" w:rsidR="000E3A6B" w:rsidRPr="00866A5C" w:rsidRDefault="000E3A6B" w:rsidP="000E3A6B">
      <w:pPr>
        <w:pStyle w:val="Brdtextmedindrag"/>
      </w:pPr>
      <w:r>
        <w:t>P</w:t>
      </w:r>
      <w:r w:rsidRPr="00866A5C">
        <w:t xml:space="preserve">ersonuppgiftsbiträdets behandling av personuppgifter </w:t>
      </w:r>
      <w:r>
        <w:t>ska regleras i</w:t>
      </w:r>
      <w:r w:rsidRPr="00866A5C">
        <w:t xml:space="preserve"> ett skriftligt a</w:t>
      </w:r>
      <w:r>
        <w:t>vtal eller annan skriftlig över</w:t>
      </w:r>
      <w:r w:rsidRPr="00866A5C">
        <w:t>enskommelse.</w:t>
      </w:r>
    </w:p>
    <w:p w14:paraId="10433FB3" w14:textId="77777777" w:rsidR="000E3A6B" w:rsidRDefault="000E3A6B" w:rsidP="000E3A6B">
      <w:pPr>
        <w:pStyle w:val="Brdtextmedindrag"/>
      </w:pPr>
    </w:p>
    <w:p w14:paraId="7EEF78C9" w14:textId="77777777" w:rsidR="000E3A6B" w:rsidRDefault="000E3A6B" w:rsidP="000E3A6B">
      <w:pPr>
        <w:pStyle w:val="Brdtext"/>
      </w:pPr>
      <w:r>
        <w:rPr>
          <w:b/>
        </w:rPr>
        <w:t>12</w:t>
      </w:r>
      <w:r w:rsidRPr="00640C08">
        <w:rPr>
          <w:b/>
        </w:rPr>
        <w:t> §</w:t>
      </w:r>
      <w:r w:rsidRPr="00640C08">
        <w:t>    </w:t>
      </w:r>
      <w:r w:rsidRPr="00866A5C">
        <w:t>Ett personuppgiftsbiträde får inte anlita ett annat personuppgifts</w:t>
      </w:r>
      <w:r>
        <w:softHyphen/>
      </w:r>
      <w:r w:rsidRPr="00866A5C">
        <w:t xml:space="preserve">biträde utan skriftligt tillstånd </w:t>
      </w:r>
      <w:r>
        <w:t>från</w:t>
      </w:r>
      <w:r w:rsidRPr="00866A5C">
        <w:t xml:space="preserve"> Säkerhetspolisen.</w:t>
      </w:r>
    </w:p>
    <w:p w14:paraId="43F9B127" w14:textId="77777777" w:rsidR="000E3A6B" w:rsidRDefault="000E3A6B" w:rsidP="000E3A6B">
      <w:pPr>
        <w:pStyle w:val="Brdtextmedindrag"/>
      </w:pPr>
    </w:p>
    <w:p w14:paraId="5D0E0201" w14:textId="77777777" w:rsidR="000E3A6B" w:rsidRDefault="000E3A6B" w:rsidP="000E3A6B">
      <w:pPr>
        <w:pStyle w:val="Brdtext"/>
      </w:pPr>
      <w:r>
        <w:rPr>
          <w:b/>
        </w:rPr>
        <w:t>13</w:t>
      </w:r>
      <w:r w:rsidRPr="00640C08">
        <w:rPr>
          <w:b/>
        </w:rPr>
        <w:t> §</w:t>
      </w:r>
      <w:r w:rsidRPr="00640C08">
        <w:t>    </w:t>
      </w:r>
      <w:r w:rsidRPr="00866A5C">
        <w:t>Ett personuppgiftsbiträde och de som arbetar under bit</w:t>
      </w:r>
      <w:r>
        <w:t>rä</w:t>
      </w:r>
      <w:r w:rsidRPr="00866A5C">
        <w:t>dets led</w:t>
      </w:r>
      <w:r>
        <w:softHyphen/>
      </w:r>
      <w:r w:rsidRPr="00866A5C">
        <w:t xml:space="preserve">ning </w:t>
      </w:r>
      <w:r>
        <w:t>ska</w:t>
      </w:r>
      <w:r w:rsidRPr="00866A5C">
        <w:t xml:space="preserve"> behandla personuppgifter </w:t>
      </w:r>
      <w:r>
        <w:t>i enlighet med in</w:t>
      </w:r>
      <w:r w:rsidRPr="00866A5C">
        <w:t>struktioner från Säkerhetspolisen.</w:t>
      </w:r>
    </w:p>
    <w:p w14:paraId="7D6FBC39" w14:textId="77777777" w:rsidR="000E3A6B" w:rsidRDefault="000E3A6B" w:rsidP="000E3A6B">
      <w:pPr>
        <w:pStyle w:val="Brdtextmedindrag"/>
      </w:pPr>
      <w:r w:rsidRPr="00866A5C">
        <w:t xml:space="preserve">Om ett personuppgiftsbiträde </w:t>
      </w:r>
      <w:r>
        <w:t>bestämmer</w:t>
      </w:r>
      <w:r w:rsidRPr="00866A5C">
        <w:t xml:space="preserve"> ända</w:t>
      </w:r>
      <w:r>
        <w:t>målen med och medlen för behand</w:t>
      </w:r>
      <w:r w:rsidRPr="00866A5C">
        <w:t>lingen, ska biträdet anses vara pe</w:t>
      </w:r>
      <w:r>
        <w:t>rsonuppgiftsansvarig för den be</w:t>
      </w:r>
      <w:r w:rsidRPr="00866A5C">
        <w:t>handlingen.</w:t>
      </w:r>
    </w:p>
    <w:p w14:paraId="4294CB12" w14:textId="77777777" w:rsidR="000E3A6B" w:rsidRDefault="000E3A6B" w:rsidP="000E3A6B">
      <w:pPr>
        <w:pStyle w:val="Brdtextmedindrag"/>
      </w:pPr>
    </w:p>
    <w:p w14:paraId="613F4ED3" w14:textId="77777777" w:rsidR="000E3A6B" w:rsidRDefault="000E3A6B" w:rsidP="000E3A6B">
      <w:pPr>
        <w:pStyle w:val="Brdtext"/>
      </w:pPr>
      <w:r>
        <w:rPr>
          <w:b/>
        </w:rPr>
        <w:t>14</w:t>
      </w:r>
      <w:r w:rsidRPr="00640C08">
        <w:rPr>
          <w:b/>
        </w:rPr>
        <w:t> §</w:t>
      </w:r>
      <w:r w:rsidRPr="00640C08">
        <w:t>    </w:t>
      </w:r>
      <w:r>
        <w:t>Det som sägs om Säkerhetspolisens skyldigheter i 4, 5, 7 och 8 §§ gäller även för personuppgiftsbiträden.</w:t>
      </w:r>
    </w:p>
    <w:p w14:paraId="54BFD3F6" w14:textId="77777777" w:rsidR="000E3A6B" w:rsidRPr="00701F1A" w:rsidRDefault="000E3A6B" w:rsidP="000E3A6B">
      <w:pPr>
        <w:pStyle w:val="Rubrik3utannumrering"/>
      </w:pPr>
      <w:r w:rsidRPr="00701F1A">
        <w:t>6 kap. Enskildas rättigheter</w:t>
      </w:r>
    </w:p>
    <w:p w14:paraId="5E336001" w14:textId="77777777" w:rsidR="000E3A6B" w:rsidRDefault="000E3A6B" w:rsidP="000E3A6B">
      <w:pPr>
        <w:pStyle w:val="Rubrik4utannumrering"/>
        <w:spacing w:before="0"/>
      </w:pPr>
      <w:r>
        <w:t>Rätten till information</w:t>
      </w:r>
    </w:p>
    <w:p w14:paraId="73F6E5D2" w14:textId="77777777" w:rsidR="000E3A6B" w:rsidRDefault="000E3A6B" w:rsidP="000E3A6B">
      <w:pPr>
        <w:pStyle w:val="Rubrik5utannumrering"/>
        <w:spacing w:before="0"/>
      </w:pPr>
      <w:r>
        <w:t>Allmän information</w:t>
      </w:r>
    </w:p>
    <w:p w14:paraId="61DB92DC" w14:textId="77777777" w:rsidR="000E3A6B" w:rsidRDefault="000E3A6B" w:rsidP="000E3A6B">
      <w:pPr>
        <w:pStyle w:val="Brdtext"/>
      </w:pPr>
      <w:r>
        <w:rPr>
          <w:b/>
        </w:rPr>
        <w:t>1</w:t>
      </w:r>
      <w:r w:rsidRPr="00640C08">
        <w:rPr>
          <w:b/>
        </w:rPr>
        <w:t> §</w:t>
      </w:r>
      <w:r w:rsidRPr="00640C08">
        <w:t>    </w:t>
      </w:r>
      <w:r>
        <w:t>Säkerhetspolisen ska göra följande allmänna information tillgänglig för den registrerade:</w:t>
      </w:r>
    </w:p>
    <w:p w14:paraId="3F9DFF94" w14:textId="77777777" w:rsidR="000E3A6B" w:rsidRDefault="000E3A6B" w:rsidP="000E3A6B">
      <w:pPr>
        <w:pStyle w:val="Brdtextmedindrag"/>
      </w:pPr>
      <w:r>
        <w:t>1. myndighetens identitet och kontaktuppgifter,</w:t>
      </w:r>
    </w:p>
    <w:p w14:paraId="2B629BB2" w14:textId="77777777" w:rsidR="000E3A6B" w:rsidRDefault="000E3A6B" w:rsidP="000E3A6B">
      <w:pPr>
        <w:pStyle w:val="Brdtextmedindrag"/>
      </w:pPr>
      <w:r>
        <w:t>2. dataskyddsombudets kontaktuppgifter,</w:t>
      </w:r>
    </w:p>
    <w:p w14:paraId="00FBC7B8" w14:textId="77777777" w:rsidR="000E3A6B" w:rsidRDefault="000E3A6B" w:rsidP="000E3A6B">
      <w:pPr>
        <w:pStyle w:val="Brdtextmedindrag"/>
      </w:pPr>
      <w:r>
        <w:t>3. kategorier av ändamål för behandlingen,</w:t>
      </w:r>
    </w:p>
    <w:p w14:paraId="56299F54" w14:textId="77777777" w:rsidR="000E3A6B" w:rsidRDefault="000E3A6B" w:rsidP="000E3A6B">
      <w:pPr>
        <w:pStyle w:val="Brdtextmedindrag"/>
      </w:pPr>
      <w:r>
        <w:t>4. rätten enligt 2 § att begära att få information om behandling av per</w:t>
      </w:r>
      <w:r>
        <w:softHyphen/>
        <w:t>sonuppgifter och att få del av uppgifterna, och</w:t>
      </w:r>
    </w:p>
    <w:p w14:paraId="15D25048" w14:textId="77777777" w:rsidR="000E3A6B" w:rsidRDefault="000E3A6B" w:rsidP="000E3A6B">
      <w:pPr>
        <w:pStyle w:val="Brdtextmedindrag"/>
      </w:pPr>
      <w:r>
        <w:t>5. rätten att begära rättelse, radering eller begränsning av behandlingen enligt 6 och 7 §§.</w:t>
      </w:r>
    </w:p>
    <w:p w14:paraId="405E9546" w14:textId="77777777" w:rsidR="000E3A6B" w:rsidRDefault="000E3A6B" w:rsidP="000E3A6B">
      <w:pPr>
        <w:pStyle w:val="Rubrik5utannumrering"/>
      </w:pPr>
      <w:r>
        <w:t>Personrelaterad information</w:t>
      </w:r>
    </w:p>
    <w:p w14:paraId="07918456" w14:textId="77777777" w:rsidR="000E3A6B" w:rsidRDefault="000E3A6B" w:rsidP="000E3A6B">
      <w:pPr>
        <w:pStyle w:val="Brdtext"/>
      </w:pPr>
      <w:r>
        <w:rPr>
          <w:b/>
        </w:rPr>
        <w:t>2</w:t>
      </w:r>
      <w:r w:rsidRPr="00640C08">
        <w:rPr>
          <w:b/>
        </w:rPr>
        <w:t> §</w:t>
      </w:r>
      <w:r w:rsidRPr="00640C08">
        <w:t>    </w:t>
      </w:r>
      <w:r>
        <w:t>Säkerhetspolisen ska till den som begär det utan onödigt dröjsmål lämna skriftligt besked om huruvida personuppgifter som rör honom eller henne behandlas. Om sådana uppgifter behandlas, ska sökanden få del av dem och få följande skriftliga information:</w:t>
      </w:r>
    </w:p>
    <w:p w14:paraId="748E8BEA" w14:textId="77777777" w:rsidR="000E3A6B" w:rsidRDefault="000E3A6B" w:rsidP="000E3A6B">
      <w:pPr>
        <w:pStyle w:val="Brdtextmedindrag"/>
      </w:pPr>
      <w:r>
        <w:t>1. vilka personuppgifter om sökanden som behandlas,</w:t>
      </w:r>
    </w:p>
    <w:p w14:paraId="1B9A8473" w14:textId="77777777" w:rsidR="000E3A6B" w:rsidRDefault="000E3A6B" w:rsidP="000E3A6B">
      <w:pPr>
        <w:pStyle w:val="Brdtextmedindrag"/>
      </w:pPr>
      <w:r>
        <w:t>2. varifrån personuppgifterna kommer,</w:t>
      </w:r>
    </w:p>
    <w:p w14:paraId="11D7EDBF" w14:textId="77777777" w:rsidR="000E3A6B" w:rsidRDefault="000E3A6B" w:rsidP="000E3A6B">
      <w:pPr>
        <w:pStyle w:val="Brdtextmedindrag"/>
      </w:pPr>
      <w:r>
        <w:t>3. den rättsliga grunden för behandlingen,</w:t>
      </w:r>
    </w:p>
    <w:p w14:paraId="23C8742E" w14:textId="77777777" w:rsidR="000E3A6B" w:rsidRDefault="000E3A6B" w:rsidP="000E3A6B">
      <w:pPr>
        <w:pStyle w:val="Brdtextmedindrag"/>
      </w:pPr>
      <w:r>
        <w:t>4. ändamålen med behandlingen,</w:t>
      </w:r>
    </w:p>
    <w:p w14:paraId="5C1DE09A" w14:textId="77777777" w:rsidR="000E3A6B" w:rsidRDefault="000E3A6B" w:rsidP="000E3A6B">
      <w:pPr>
        <w:pStyle w:val="Brdtextmedindrag"/>
      </w:pPr>
      <w:r>
        <w:t>5. mottagare eller kategorier av mottagare av personuppgifterna, även i tredjeland eller internationella organisationer,</w:t>
      </w:r>
    </w:p>
    <w:p w14:paraId="013E5043" w14:textId="77777777" w:rsidR="000E3A6B" w:rsidRDefault="000E3A6B" w:rsidP="000E3A6B">
      <w:pPr>
        <w:pStyle w:val="Brdtextmedindrag"/>
      </w:pPr>
      <w:r>
        <w:t>6. hur länge personuppgifterna får behandlas eller, om det inte är möj</w:t>
      </w:r>
      <w:r>
        <w:softHyphen/>
        <w:t>ligt att ange, kriterierna för att fastställa det, och</w:t>
      </w:r>
    </w:p>
    <w:p w14:paraId="4E99C56C" w14:textId="77777777" w:rsidR="000E3A6B" w:rsidRDefault="000E3A6B" w:rsidP="000E3A6B">
      <w:pPr>
        <w:pStyle w:val="Brdtextmedindrag"/>
      </w:pPr>
      <w:r>
        <w:t>7. rätten att begära rättelse, radering eller begränsning av behandlingen enligt 6 och 7 §§.</w:t>
      </w:r>
    </w:p>
    <w:p w14:paraId="7C37AB14" w14:textId="77777777" w:rsidR="000E3A6B" w:rsidRDefault="000E3A6B" w:rsidP="000E3A6B">
      <w:pPr>
        <w:pStyle w:val="Brdtextmedindrag"/>
      </w:pPr>
      <w:r>
        <w:t>Utlämnande av personuppgifter enligt första stycket behöver inte om</w:t>
      </w:r>
      <w:r>
        <w:softHyphen/>
        <w:t>fatta sådana personuppgifter som sökanden har tagit del av, om inte han eller hon begär det. Det ska dock framgå av informationen att personupp</w:t>
      </w:r>
      <w:r>
        <w:softHyphen/>
        <w:t>gifterna i fråga behandlas.</w:t>
      </w:r>
    </w:p>
    <w:p w14:paraId="7EAB2AAE" w14:textId="77777777" w:rsidR="000E3A6B" w:rsidRDefault="000E3A6B" w:rsidP="000E3A6B">
      <w:pPr>
        <w:pStyle w:val="Rubrik4utannumrering"/>
      </w:pPr>
      <w:r>
        <w:t>Begränsning av rätten till information</w:t>
      </w:r>
    </w:p>
    <w:p w14:paraId="07913E57" w14:textId="77777777" w:rsidR="000E3A6B" w:rsidRDefault="000E3A6B" w:rsidP="000E3A6B">
      <w:pPr>
        <w:pStyle w:val="Brdtext"/>
      </w:pPr>
      <w:r>
        <w:rPr>
          <w:b/>
        </w:rPr>
        <w:t>3</w:t>
      </w:r>
      <w:r w:rsidRPr="00640C08">
        <w:rPr>
          <w:b/>
        </w:rPr>
        <w:t> §</w:t>
      </w:r>
      <w:r w:rsidRPr="00640C08">
        <w:t>    </w:t>
      </w:r>
      <w:r>
        <w:t>Informationsskyldigheten i 2 § gäller inte i den utsträckning det är särskilt föreskrivet i lag eller annan författning eller annars framgår av beslut som har meddelats med stöd av författning att uppgifter inte får lämnas ut till den registrerade.</w:t>
      </w:r>
    </w:p>
    <w:p w14:paraId="6A113D16" w14:textId="77777777" w:rsidR="000E3A6B" w:rsidRDefault="000E3A6B" w:rsidP="000E3A6B">
      <w:pPr>
        <w:pStyle w:val="Brdtextmedindrag"/>
      </w:pPr>
      <w:r>
        <w:t>Om förutsättningarna i första stycket är uppfyllda, är Säkerhetspolisen inte skyldig att lämna ut skälen för beslut enligt första stycket eller beslut i fråga om rättelse, radering eller begränsning av behandlingen enligt 6 eller 7 §.</w:t>
      </w:r>
    </w:p>
    <w:p w14:paraId="326158A6" w14:textId="77777777" w:rsidR="000E3A6B" w:rsidRDefault="000E3A6B" w:rsidP="000E3A6B">
      <w:pPr>
        <w:pStyle w:val="Brdtext"/>
      </w:pPr>
    </w:p>
    <w:p w14:paraId="5B92A21C" w14:textId="77777777" w:rsidR="000E3A6B" w:rsidRDefault="000E3A6B" w:rsidP="000E3A6B">
      <w:pPr>
        <w:pStyle w:val="Brdtext"/>
      </w:pPr>
      <w:r>
        <w:rPr>
          <w:b/>
        </w:rPr>
        <w:t>4</w:t>
      </w:r>
      <w:r w:rsidRPr="00640C08">
        <w:rPr>
          <w:b/>
        </w:rPr>
        <w:t> §</w:t>
      </w:r>
      <w:r w:rsidRPr="00640C08">
        <w:t>    </w:t>
      </w:r>
      <w:r>
        <w:t>Informationsskyldigheten i 2 § gäller inte personuppgifter i löpande text som inte fått sin slutliga utformning när begäran gjordes eller som utgör minnesanteckning eller liknande.</w:t>
      </w:r>
    </w:p>
    <w:p w14:paraId="2361E2CB" w14:textId="77777777" w:rsidR="000E3A6B" w:rsidRDefault="000E3A6B" w:rsidP="000E3A6B">
      <w:pPr>
        <w:pStyle w:val="Brdtextmedindrag"/>
      </w:pPr>
      <w:r>
        <w:t xml:space="preserve">Informationsskyldigheten gäller dock om uppgifterna </w:t>
      </w:r>
    </w:p>
    <w:p w14:paraId="7D463852" w14:textId="77777777" w:rsidR="000E3A6B" w:rsidRDefault="000E3A6B" w:rsidP="000E3A6B">
      <w:pPr>
        <w:pStyle w:val="Brdtextmedindrag"/>
      </w:pPr>
      <w:r>
        <w:t>1. har lämnats ut till tredje man, med undantag för en myndighet som med stöd av författning utövar tillsyn, kontroll eller revision,</w:t>
      </w:r>
    </w:p>
    <w:p w14:paraId="09EB92EF" w14:textId="77777777" w:rsidR="000E3A6B" w:rsidRDefault="000E3A6B" w:rsidP="000E3A6B">
      <w:pPr>
        <w:pStyle w:val="Brdtextmedindrag"/>
      </w:pPr>
      <w:r>
        <w:t>2. behandlas enbart för vetenskapliga, statistiska eller historiska ända</w:t>
      </w:r>
      <w:r>
        <w:softHyphen/>
        <w:t xml:space="preserve">mål, eller </w:t>
      </w:r>
    </w:p>
    <w:p w14:paraId="2D709917" w14:textId="77777777" w:rsidR="000E3A6B" w:rsidRDefault="000E3A6B" w:rsidP="000E3A6B">
      <w:pPr>
        <w:pStyle w:val="Brdtextmedindrag"/>
      </w:pPr>
      <w:r>
        <w:t>3. har behandlats under längre tid än ett år i löpande text som inte har fått sin slutliga utformning.</w:t>
      </w:r>
    </w:p>
    <w:p w14:paraId="53ADDF05" w14:textId="77777777" w:rsidR="000E3A6B" w:rsidRDefault="000E3A6B" w:rsidP="000E3A6B">
      <w:pPr>
        <w:pStyle w:val="Brdtext"/>
      </w:pPr>
    </w:p>
    <w:p w14:paraId="5051B096" w14:textId="77777777" w:rsidR="000E3A6B" w:rsidRDefault="000E3A6B" w:rsidP="000E3A6B">
      <w:pPr>
        <w:pStyle w:val="Brdtext"/>
      </w:pPr>
      <w:r>
        <w:rPr>
          <w:b/>
        </w:rPr>
        <w:t>5</w:t>
      </w:r>
      <w:r w:rsidRPr="00640C08">
        <w:rPr>
          <w:b/>
        </w:rPr>
        <w:t> §</w:t>
      </w:r>
      <w:r w:rsidRPr="00640C08">
        <w:t>    </w:t>
      </w:r>
      <w:r>
        <w:t>Om en begäran enligt 2 § är orimlig eller uppenbart ogrundad får Säkerhetspolisen avslå den.</w:t>
      </w:r>
    </w:p>
    <w:p w14:paraId="68F0484D" w14:textId="77777777" w:rsidR="000E3A6B" w:rsidRDefault="000E3A6B" w:rsidP="000E3A6B">
      <w:pPr>
        <w:pStyle w:val="Brdtextmedindrag"/>
      </w:pPr>
      <w:r>
        <w:t>Av 9 § andra stycket framgår att Säkerhetspolisen i vissa fall får ta ut avgift i stället för att avslå begäran.</w:t>
      </w:r>
    </w:p>
    <w:p w14:paraId="65129BB2" w14:textId="77777777" w:rsidR="000E3A6B" w:rsidRDefault="000E3A6B" w:rsidP="000E3A6B">
      <w:pPr>
        <w:pStyle w:val="Rubrik4utannumrering"/>
      </w:pPr>
      <w:r>
        <w:t>Rätten till rättelse, radering och begränsning av behandlingen</w:t>
      </w:r>
    </w:p>
    <w:p w14:paraId="15EBE0D2" w14:textId="77777777" w:rsidR="000E3A6B" w:rsidRDefault="000E3A6B" w:rsidP="000E3A6B">
      <w:pPr>
        <w:pStyle w:val="Brdtext"/>
      </w:pPr>
      <w:r>
        <w:rPr>
          <w:b/>
        </w:rPr>
        <w:t>6</w:t>
      </w:r>
      <w:r w:rsidRPr="00640C08">
        <w:rPr>
          <w:b/>
        </w:rPr>
        <w:t> §</w:t>
      </w:r>
      <w:r w:rsidRPr="00640C08">
        <w:t>    </w:t>
      </w:r>
      <w:r>
        <w:t>Säkerhetspolisen ska på begäran av den registrerade utan onödigt dröjsmål rätta eller komplettera personuppgifter som rör honom eller henne, om de är felaktiga eller ofullständiga med hänsyn till ändamålet med behandlingen.</w:t>
      </w:r>
    </w:p>
    <w:p w14:paraId="151C9403" w14:textId="77777777" w:rsidR="000E3A6B" w:rsidRDefault="000E3A6B" w:rsidP="000E3A6B">
      <w:pPr>
        <w:pStyle w:val="Brdtextmedindrag"/>
      </w:pPr>
      <w:r>
        <w:t>Om Säkerhetspolisen inte kan fastställa att personuppgifterna är kor</w:t>
      </w:r>
      <w:r>
        <w:softHyphen/>
        <w:t>rekta, ska behandlingen av uppgifterna i stället utan onödigt dröjsmål begränsas.</w:t>
      </w:r>
    </w:p>
    <w:p w14:paraId="0466E1A7" w14:textId="77777777" w:rsidR="000E3A6B" w:rsidRDefault="000E3A6B" w:rsidP="000E3A6B">
      <w:pPr>
        <w:pStyle w:val="Brdtext"/>
      </w:pPr>
    </w:p>
    <w:p w14:paraId="79EB7DBC" w14:textId="77777777" w:rsidR="000E3A6B" w:rsidRDefault="000E3A6B" w:rsidP="000E3A6B">
      <w:pPr>
        <w:pStyle w:val="Brdtext"/>
      </w:pPr>
      <w:r>
        <w:rPr>
          <w:b/>
        </w:rPr>
        <w:t>7</w:t>
      </w:r>
      <w:r w:rsidRPr="00640C08">
        <w:rPr>
          <w:b/>
        </w:rPr>
        <w:t> §</w:t>
      </w:r>
      <w:r w:rsidRPr="00640C08">
        <w:t>    </w:t>
      </w:r>
      <w:r w:rsidRPr="00230BCE">
        <w:t>Säkerhetspolisen ska på begär</w:t>
      </w:r>
      <w:r>
        <w:t>an av den registrerade utan onö</w:t>
      </w:r>
      <w:r w:rsidRPr="00230BCE">
        <w:t>digt dröjsmål radera personuppgifter som rör honom eller henne</w:t>
      </w:r>
      <w:r>
        <w:t>,</w:t>
      </w:r>
      <w:r w:rsidRPr="00230BCE">
        <w:t xml:space="preserve"> om de behandlas i strid med 2</w:t>
      </w:r>
      <w:r>
        <w:t> </w:t>
      </w:r>
      <w:r w:rsidRPr="00230BCE">
        <w:t>kap. 1–6, 8–10 eller 12</w:t>
      </w:r>
      <w:r>
        <w:t> </w:t>
      </w:r>
      <w:r w:rsidRPr="00230BCE">
        <w:t>§ eller 4</w:t>
      </w:r>
      <w:r>
        <w:t> </w:t>
      </w:r>
      <w:r w:rsidRPr="00230BCE">
        <w:t>kap. 1</w:t>
      </w:r>
      <w:r>
        <w:t> § första stycket, 2–4 eller 7–10 </w:t>
      </w:r>
      <w:r w:rsidRPr="00230BCE">
        <w:t xml:space="preserve">§. Detsamma gäller om </w:t>
      </w:r>
      <w:r>
        <w:t xml:space="preserve">det krävs </w:t>
      </w:r>
      <w:r w:rsidRPr="00230BCE">
        <w:t>radering för att Säkerhetspolisen ska utföra en rättslig förpliktelse.</w:t>
      </w:r>
    </w:p>
    <w:p w14:paraId="5A438CBB" w14:textId="77777777" w:rsidR="000E3A6B" w:rsidRDefault="000E3A6B" w:rsidP="000E3A6B">
      <w:pPr>
        <w:pStyle w:val="Brdtextmedindrag"/>
      </w:pPr>
      <w:r w:rsidRPr="00230BCE">
        <w:t>Om förutsättningarna i första stycket för att rad</w:t>
      </w:r>
      <w:r>
        <w:t>era personupp</w:t>
      </w:r>
      <w:r w:rsidRPr="00230BCE">
        <w:t xml:space="preserve">gifter är uppfyllda men </w:t>
      </w:r>
      <w:r>
        <w:t>uppgifterna</w:t>
      </w:r>
      <w:r w:rsidRPr="00230BCE">
        <w:t xml:space="preserve"> behöver finnas kvar </w:t>
      </w:r>
      <w:r>
        <w:t>av</w:t>
      </w:r>
      <w:r w:rsidRPr="00230BCE">
        <w:t xml:space="preserve"> bevis</w:t>
      </w:r>
      <w:r>
        <w:t>skäl</w:t>
      </w:r>
      <w:r w:rsidRPr="00230BCE">
        <w:t>, ska Säkerhetspolisen på begäran av den registrerade i</w:t>
      </w:r>
      <w:r>
        <w:t> </w:t>
      </w:r>
      <w:r w:rsidRPr="00230BCE">
        <w:t>stället utan onödigt dröjsmål begränsa behandlingen av uppgifterna.</w:t>
      </w:r>
    </w:p>
    <w:p w14:paraId="6C7AD073" w14:textId="77777777" w:rsidR="000E3A6B" w:rsidRDefault="000E3A6B" w:rsidP="000E3A6B">
      <w:pPr>
        <w:pStyle w:val="Brdtext"/>
      </w:pPr>
    </w:p>
    <w:p w14:paraId="3E9BC8E8" w14:textId="77777777" w:rsidR="000E3A6B" w:rsidRDefault="000E3A6B" w:rsidP="000E3A6B">
      <w:pPr>
        <w:pStyle w:val="Brdtext"/>
      </w:pPr>
      <w:r>
        <w:rPr>
          <w:b/>
        </w:rPr>
        <w:t>8</w:t>
      </w:r>
      <w:r w:rsidRPr="00640C08">
        <w:rPr>
          <w:b/>
        </w:rPr>
        <w:t> §</w:t>
      </w:r>
      <w:r w:rsidRPr="00640C08">
        <w:t>    </w:t>
      </w:r>
      <w:r>
        <w:t>Säkerhetspolisen avgör vilken åtgärd som ska vidtas med anledning av en begäran om rättelse, radering eller begränsning av behandlingen.</w:t>
      </w:r>
    </w:p>
    <w:p w14:paraId="7977534E" w14:textId="77777777" w:rsidR="000E3A6B" w:rsidRDefault="000E3A6B" w:rsidP="000E3A6B">
      <w:pPr>
        <w:pStyle w:val="Rubrik4utannumrering"/>
      </w:pPr>
      <w:r>
        <w:t>Avgiftsfri information</w:t>
      </w:r>
    </w:p>
    <w:p w14:paraId="71C3CE2B" w14:textId="77777777" w:rsidR="000E3A6B" w:rsidRDefault="000E3A6B" w:rsidP="000E3A6B">
      <w:pPr>
        <w:pStyle w:val="Brdtext"/>
      </w:pPr>
      <w:r>
        <w:rPr>
          <w:b/>
        </w:rPr>
        <w:t>9</w:t>
      </w:r>
      <w:r w:rsidRPr="00640C08">
        <w:rPr>
          <w:b/>
        </w:rPr>
        <w:t> §</w:t>
      </w:r>
      <w:r w:rsidRPr="00640C08">
        <w:t>    </w:t>
      </w:r>
      <w:r>
        <w:t>Information enligt 1 § ska lämnas utan avgift. Information och uppgifter enligt 2 § ska lämnas utan avgift en gång per år.</w:t>
      </w:r>
    </w:p>
    <w:p w14:paraId="7FC94B1E" w14:textId="77777777" w:rsidR="000E3A6B" w:rsidRDefault="000E3A6B" w:rsidP="000E3A6B">
      <w:pPr>
        <w:pStyle w:val="Brdtextmedindrag"/>
      </w:pPr>
      <w:r>
        <w:t>Om någon begär information och uppgifter enligt 2 § oftare än en gång per år, får Säkerhetspolisen ta ut en rimlig avgift eller avslå begäran en</w:t>
      </w:r>
      <w:r>
        <w:softHyphen/>
        <w:t>ligt 5 § första stycket.</w:t>
      </w:r>
    </w:p>
    <w:p w14:paraId="6853B5B5" w14:textId="77777777" w:rsidR="000E3A6B" w:rsidRDefault="000E3A6B" w:rsidP="000E3A6B">
      <w:pPr>
        <w:pStyle w:val="Rubrik3utannumrering"/>
      </w:pPr>
      <w:r w:rsidRPr="00AE7D4A">
        <w:t>7 kap. Tillsyn</w:t>
      </w:r>
    </w:p>
    <w:p w14:paraId="6E6ECBAD" w14:textId="77777777" w:rsidR="000E3A6B" w:rsidRDefault="000E3A6B" w:rsidP="000E3A6B">
      <w:pPr>
        <w:pStyle w:val="Rubrik4utannumrering"/>
        <w:spacing w:before="0"/>
      </w:pPr>
      <w:r>
        <w:t>Tillsynsmyndighetens uppgifter</w:t>
      </w:r>
    </w:p>
    <w:p w14:paraId="2B888D68" w14:textId="77777777" w:rsidR="000E3A6B" w:rsidRDefault="000E3A6B" w:rsidP="000E3A6B">
      <w:pPr>
        <w:pStyle w:val="Brdtext"/>
      </w:pPr>
      <w:r>
        <w:rPr>
          <w:b/>
        </w:rPr>
        <w:t>1</w:t>
      </w:r>
      <w:r w:rsidRPr="00640C08">
        <w:rPr>
          <w:b/>
        </w:rPr>
        <w:t> §</w:t>
      </w:r>
      <w:r w:rsidRPr="00640C08">
        <w:t>    </w:t>
      </w:r>
      <w:r>
        <w:t>Tillsynsmyndigheten ska</w:t>
      </w:r>
    </w:p>
    <w:p w14:paraId="30A59571" w14:textId="77777777" w:rsidR="000E3A6B" w:rsidRDefault="000E3A6B" w:rsidP="000E3A6B">
      <w:pPr>
        <w:pStyle w:val="Brdtextmedindrag"/>
      </w:pPr>
      <w:r>
        <w:t>1. utöva allmän tillsyn över personuppgiftsbehandling, och</w:t>
      </w:r>
    </w:p>
    <w:p w14:paraId="5B62CE8A" w14:textId="77777777" w:rsidR="000E3A6B" w:rsidRDefault="000E3A6B" w:rsidP="000E3A6B">
      <w:pPr>
        <w:pStyle w:val="Brdtextmedindrag"/>
      </w:pPr>
      <w:r>
        <w:t>2. vid förhandssamråd enligt 5 kap. 6 § och när det i övrigt är påkallat ge råd och stöd till Säkerhetspolisen och personuppgiftsbiträden om deras skyldigheter enligt lag eller annan författning.</w:t>
      </w:r>
    </w:p>
    <w:p w14:paraId="789A70B3" w14:textId="77777777" w:rsidR="000E3A6B" w:rsidRDefault="000E3A6B" w:rsidP="000E3A6B">
      <w:pPr>
        <w:pStyle w:val="Brdtext"/>
      </w:pPr>
    </w:p>
    <w:p w14:paraId="57E28ACC" w14:textId="77777777" w:rsidR="000E3A6B" w:rsidRDefault="000E3A6B" w:rsidP="000E3A6B">
      <w:pPr>
        <w:pStyle w:val="Brdtext"/>
      </w:pPr>
      <w:r>
        <w:rPr>
          <w:b/>
        </w:rPr>
        <w:t>2</w:t>
      </w:r>
      <w:r w:rsidRPr="00640C08">
        <w:rPr>
          <w:b/>
        </w:rPr>
        <w:t> §</w:t>
      </w:r>
      <w:r w:rsidRPr="00640C08">
        <w:t>    </w:t>
      </w:r>
      <w:r>
        <w:t>Bestämmelser om tillsyn över Säkerhetspolisens behandling av per</w:t>
      </w:r>
      <w:r>
        <w:softHyphen/>
        <w:t>sonuppgifter finns även i lagen (2007:980) om tillsyn över viss brottsbe</w:t>
      </w:r>
      <w:r>
        <w:softHyphen/>
        <w:t>kämpande verksamhet.</w:t>
      </w:r>
    </w:p>
    <w:p w14:paraId="28F3930C" w14:textId="77777777" w:rsidR="000E3A6B" w:rsidRDefault="000E3A6B" w:rsidP="000E3A6B">
      <w:pPr>
        <w:pStyle w:val="Rubrik4utannumrering"/>
      </w:pPr>
      <w:r>
        <w:t>Tillsynsmyndighetens befogenheter</w:t>
      </w:r>
    </w:p>
    <w:p w14:paraId="235CEC28" w14:textId="77777777" w:rsidR="000E3A6B" w:rsidRDefault="000E3A6B" w:rsidP="000E3A6B">
      <w:pPr>
        <w:pStyle w:val="Rubrik5utannumrering"/>
        <w:spacing w:before="0"/>
      </w:pPr>
      <w:r>
        <w:t>Undersökningsbefogenheter</w:t>
      </w:r>
    </w:p>
    <w:p w14:paraId="3EDC883B" w14:textId="77777777" w:rsidR="000E3A6B" w:rsidRDefault="000E3A6B" w:rsidP="000E3A6B">
      <w:pPr>
        <w:pStyle w:val="Brdtext"/>
      </w:pPr>
      <w:r>
        <w:rPr>
          <w:b/>
        </w:rPr>
        <w:t>3</w:t>
      </w:r>
      <w:r w:rsidRPr="00640C08">
        <w:rPr>
          <w:b/>
        </w:rPr>
        <w:t> §</w:t>
      </w:r>
      <w:r w:rsidRPr="00640C08">
        <w:t>    </w:t>
      </w:r>
      <w:r>
        <w:t>Tillsynsmyndigheten har rätt att av Säkerhetspolisen och person</w:t>
      </w:r>
      <w:r>
        <w:softHyphen/>
        <w:t>uppgiftsbiträdet på begäran få</w:t>
      </w:r>
    </w:p>
    <w:p w14:paraId="2D632723" w14:textId="77777777" w:rsidR="000E3A6B" w:rsidRDefault="000E3A6B" w:rsidP="000E3A6B">
      <w:pPr>
        <w:pStyle w:val="Brdtextmedindrag"/>
      </w:pPr>
      <w:r>
        <w:t>1. tillgång till alla personuppgifter som behandlas,</w:t>
      </w:r>
    </w:p>
    <w:p w14:paraId="4FE12C2D" w14:textId="77777777" w:rsidR="000E3A6B" w:rsidRDefault="000E3A6B" w:rsidP="000E3A6B">
      <w:pPr>
        <w:pStyle w:val="Brdtextmedindrag"/>
      </w:pPr>
      <w:r>
        <w:t>2. upplysningar om och dokumentation av behandlingen av personupp</w:t>
      </w:r>
      <w:r>
        <w:softHyphen/>
        <w:t>gifter och säkerhets- och skyddsåtgärder,</w:t>
      </w:r>
    </w:p>
    <w:p w14:paraId="0C68989C" w14:textId="77777777" w:rsidR="000E3A6B" w:rsidRDefault="000E3A6B" w:rsidP="000E3A6B">
      <w:pPr>
        <w:pStyle w:val="Brdtextmedindrag"/>
      </w:pPr>
      <w:r>
        <w:t>3. tillträde till lokaler som Säkerhetspolisen eller personuppgiftsbiträ</w:t>
      </w:r>
      <w:r>
        <w:softHyphen/>
        <w:t>det disponerar samt tillgång till utrustning och andra medel för behandling av personuppgifter, och</w:t>
      </w:r>
    </w:p>
    <w:p w14:paraId="23B35F7B" w14:textId="77777777" w:rsidR="000E3A6B" w:rsidRDefault="000E3A6B" w:rsidP="000E3A6B">
      <w:pPr>
        <w:pStyle w:val="Brdtextmedindrag"/>
      </w:pPr>
      <w:r>
        <w:t>4. den hjälp och den information som behövs för tillsynen.</w:t>
      </w:r>
    </w:p>
    <w:p w14:paraId="3362BE1D" w14:textId="77777777" w:rsidR="000E3A6B" w:rsidRDefault="000E3A6B" w:rsidP="000E3A6B">
      <w:pPr>
        <w:pStyle w:val="Rubrik5utannumrering"/>
      </w:pPr>
      <w:r>
        <w:t>Förebyggande befogenheter</w:t>
      </w:r>
    </w:p>
    <w:p w14:paraId="6E241C80" w14:textId="77777777" w:rsidR="000E3A6B" w:rsidRDefault="000E3A6B" w:rsidP="000E3A6B">
      <w:pPr>
        <w:pStyle w:val="Brdtext"/>
      </w:pPr>
      <w:r>
        <w:rPr>
          <w:b/>
        </w:rPr>
        <w:t>4</w:t>
      </w:r>
      <w:r w:rsidRPr="00640C08">
        <w:rPr>
          <w:b/>
        </w:rPr>
        <w:t> §</w:t>
      </w:r>
      <w:r w:rsidRPr="00640C08">
        <w:t>    </w:t>
      </w:r>
      <w:r>
        <w:t>Om tillsynsmyndigheten bedömer att det finns risk för att person</w:t>
      </w:r>
      <w:r>
        <w:softHyphen/>
        <w:t>uppgifter kan komma att behandlas i strid med lag eller annan författ</w:t>
      </w:r>
      <w:r>
        <w:softHyphen/>
        <w:t>ning, ska myndigheten genom råd, rekommendationer eller påpekanden försöka förmå Säkerhetspolisen eller personuppgiftsbiträdet att vidta åt</w:t>
      </w:r>
      <w:r>
        <w:softHyphen/>
        <w:t>gärder för att motverka den risken.</w:t>
      </w:r>
    </w:p>
    <w:p w14:paraId="7A663CA7" w14:textId="77777777" w:rsidR="000E3A6B" w:rsidRDefault="000E3A6B" w:rsidP="000E3A6B">
      <w:pPr>
        <w:pStyle w:val="Brdtextmedindrag"/>
      </w:pPr>
      <w:r>
        <w:t>Tillsynsmyndigheten får utfärda en skriftlig varning för att planerad behandling av personuppgifter riskerar att stå i strid med lag eller annan författning. Detsamma gäller om pågående behandling riskerar att stå i strid med lag eller annan författning.</w:t>
      </w:r>
    </w:p>
    <w:p w14:paraId="3F31D113" w14:textId="77777777" w:rsidR="000E3A6B" w:rsidRDefault="000E3A6B" w:rsidP="000E3A6B">
      <w:pPr>
        <w:pStyle w:val="Rubrik5utannumrering"/>
      </w:pPr>
      <w:r>
        <w:t>Korrigerande befogenheter</w:t>
      </w:r>
    </w:p>
    <w:p w14:paraId="752E89DC" w14:textId="77777777" w:rsidR="000E3A6B" w:rsidRDefault="000E3A6B" w:rsidP="000E3A6B">
      <w:pPr>
        <w:pStyle w:val="Brdtext"/>
      </w:pPr>
      <w:r>
        <w:rPr>
          <w:b/>
        </w:rPr>
        <w:t>5</w:t>
      </w:r>
      <w:r w:rsidRPr="00640C08">
        <w:rPr>
          <w:b/>
        </w:rPr>
        <w:t> §</w:t>
      </w:r>
      <w:r w:rsidRPr="00640C08">
        <w:t>    </w:t>
      </w:r>
      <w:r>
        <w:t>Om tillsynsmyndigheten konstaterar att personuppgifter behandlas i strid med lag eller annan författning eller att Säkerhetspolisen eller per</w:t>
      </w:r>
      <w:r>
        <w:softHyphen/>
        <w:t>sonuppgiftsbiträdet på något annat sätt inte fullgör sina skyldigheter, får tillsynsmyndigheten</w:t>
      </w:r>
    </w:p>
    <w:p w14:paraId="156BB376" w14:textId="77777777" w:rsidR="000E3A6B" w:rsidRDefault="000E3A6B" w:rsidP="000E3A6B">
      <w:pPr>
        <w:pStyle w:val="Brdtextmedindrag"/>
      </w:pPr>
      <w:r>
        <w:t>1. genom sådana åtgärder som anges i 4 § första stycket försöka förmå Säkerhetspolisen eller personuppgiftsbiträdet att vidta åtgärder för att be</w:t>
      </w:r>
      <w:r>
        <w:softHyphen/>
        <w:t>handlingen ska bli författningsenlig, eller att uppfylla andra skyldigheter,</w:t>
      </w:r>
    </w:p>
    <w:p w14:paraId="5FD07721" w14:textId="77777777" w:rsidR="000E3A6B" w:rsidRDefault="000E3A6B" w:rsidP="000E3A6B">
      <w:pPr>
        <w:pStyle w:val="Brdtextmedindrag"/>
      </w:pPr>
      <w:r>
        <w:t>2. förelägga Säkerhetspolisen eller personuppgiftsbiträdet att vidta åt</w:t>
      </w:r>
      <w:r>
        <w:softHyphen/>
        <w:t>gärder för att behandlingen ska bli författningsenlig eller att uppfylla andra skyldigheter, eller</w:t>
      </w:r>
    </w:p>
    <w:p w14:paraId="5B770ED8" w14:textId="77777777" w:rsidR="000E3A6B" w:rsidRDefault="000E3A6B" w:rsidP="000E3A6B">
      <w:pPr>
        <w:pStyle w:val="Brdtextmedindrag"/>
      </w:pPr>
      <w:r>
        <w:t>3. förbjuda fortsatt behandling om bristen är allvarlig.</w:t>
      </w:r>
    </w:p>
    <w:p w14:paraId="018156DB" w14:textId="77777777" w:rsidR="000E3A6B" w:rsidRDefault="000E3A6B" w:rsidP="000E3A6B">
      <w:pPr>
        <w:pStyle w:val="Brdtextmedindrag"/>
      </w:pPr>
      <w:r>
        <w:t>Om ett föreläggande utfärdas ska det av föreläggandet framgå när åt</w:t>
      </w:r>
      <w:r>
        <w:softHyphen/>
        <w:t>gärderna senast ska vara genomförda och, om det är lämpligt, vilka åtgär</w:t>
      </w:r>
      <w:r>
        <w:softHyphen/>
        <w:t>der som ska vidtas.</w:t>
      </w:r>
    </w:p>
    <w:p w14:paraId="59EDAFA0" w14:textId="77777777" w:rsidR="000E3A6B" w:rsidRDefault="000E3A6B" w:rsidP="000E3A6B">
      <w:pPr>
        <w:pStyle w:val="Rubrik5utannumrering"/>
      </w:pPr>
      <w:r w:rsidRPr="009C4001">
        <w:t>Verkställighet av beslut</w:t>
      </w:r>
    </w:p>
    <w:p w14:paraId="0E778371" w14:textId="77777777" w:rsidR="000E3A6B" w:rsidRDefault="000E3A6B" w:rsidP="000E3A6B">
      <w:pPr>
        <w:pStyle w:val="Brdtext"/>
      </w:pPr>
      <w:r>
        <w:rPr>
          <w:b/>
        </w:rPr>
        <w:t>6</w:t>
      </w:r>
      <w:r w:rsidRPr="00640C08">
        <w:rPr>
          <w:b/>
        </w:rPr>
        <w:t> §</w:t>
      </w:r>
      <w:r w:rsidRPr="00640C08">
        <w:t>    </w:t>
      </w:r>
      <w:r>
        <w:t>Tillsynsmyndighetens beslut får inte verkställas omedelbart.</w:t>
      </w:r>
    </w:p>
    <w:p w14:paraId="19FA3DBA" w14:textId="77777777" w:rsidR="000E3A6B" w:rsidRDefault="000E3A6B" w:rsidP="000E3A6B">
      <w:pPr>
        <w:pStyle w:val="Rubrik3utannumrering"/>
      </w:pPr>
      <w:r>
        <w:t>8 kap. Skadestånd och överklagande</w:t>
      </w:r>
    </w:p>
    <w:p w14:paraId="301EBA79" w14:textId="77777777" w:rsidR="000E3A6B" w:rsidRDefault="000E3A6B" w:rsidP="000E3A6B">
      <w:pPr>
        <w:pStyle w:val="Rubrik4utannumrering"/>
        <w:spacing w:before="0"/>
      </w:pPr>
      <w:r>
        <w:t>Skadestånd</w:t>
      </w:r>
    </w:p>
    <w:p w14:paraId="25E48CC0" w14:textId="77777777" w:rsidR="000E3A6B" w:rsidRDefault="000E3A6B" w:rsidP="000E3A6B">
      <w:pPr>
        <w:pStyle w:val="Brdtext"/>
      </w:pPr>
      <w:r>
        <w:rPr>
          <w:b/>
        </w:rPr>
        <w:t>1</w:t>
      </w:r>
      <w:r w:rsidRPr="00640C08">
        <w:rPr>
          <w:b/>
        </w:rPr>
        <w:t> §</w:t>
      </w:r>
      <w:r w:rsidRPr="00640C08">
        <w:t>    </w:t>
      </w:r>
      <w:r>
        <w:t>Den personuppgiftsansvarige ska ersätta den registrerade för den skada och kränkning av den personliga integriteten som har orsakats av behandling av personuppgifter i strid med denna lag, eller föreskrifter som har meddelats i anslutning till den.</w:t>
      </w:r>
    </w:p>
    <w:p w14:paraId="4BF85E97" w14:textId="77777777" w:rsidR="000E3A6B" w:rsidRDefault="000E3A6B" w:rsidP="000E3A6B">
      <w:pPr>
        <w:pStyle w:val="Rubrik4utannumrering"/>
      </w:pPr>
      <w:r>
        <w:t>Överklagande</w:t>
      </w:r>
    </w:p>
    <w:p w14:paraId="1251B394" w14:textId="77777777" w:rsidR="000E3A6B" w:rsidRDefault="000E3A6B" w:rsidP="000E3A6B">
      <w:pPr>
        <w:pStyle w:val="Rubrik5utannumrering"/>
        <w:spacing w:before="0"/>
      </w:pPr>
      <w:bookmarkStart w:id="520" w:name="_Hlk7785476"/>
      <w:r>
        <w:t>Överklagande av den personuppgiftsansvariges beslut</w:t>
      </w:r>
    </w:p>
    <w:bookmarkEnd w:id="520"/>
    <w:p w14:paraId="6362FDBE" w14:textId="77777777" w:rsidR="000E3A6B" w:rsidRDefault="000E3A6B" w:rsidP="000E3A6B">
      <w:pPr>
        <w:pStyle w:val="Brdtext"/>
      </w:pPr>
      <w:r>
        <w:rPr>
          <w:b/>
        </w:rPr>
        <w:t>2</w:t>
      </w:r>
      <w:r w:rsidRPr="00640C08">
        <w:rPr>
          <w:b/>
        </w:rPr>
        <w:t> §</w:t>
      </w:r>
      <w:r w:rsidRPr="00640C08">
        <w:t>    </w:t>
      </w:r>
      <w:bookmarkStart w:id="521" w:name="_Hlk5869945"/>
      <w:r w:rsidRPr="0045065C">
        <w:t>Beslut i fråga om rättelse eller komplettering enligt 6</w:t>
      </w:r>
      <w:r>
        <w:t> </w:t>
      </w:r>
      <w:r w:rsidRPr="0045065C">
        <w:t>kap. 6</w:t>
      </w:r>
      <w:r>
        <w:t> </w:t>
      </w:r>
      <w:r w:rsidRPr="0045065C">
        <w:t>§ första stycket, radering enligt 6</w:t>
      </w:r>
      <w:r>
        <w:t> </w:t>
      </w:r>
      <w:r w:rsidRPr="0045065C">
        <w:t>kap. 7</w:t>
      </w:r>
      <w:r>
        <w:t> </w:t>
      </w:r>
      <w:r w:rsidRPr="0045065C">
        <w:t>§ första stycket</w:t>
      </w:r>
      <w:r>
        <w:t>,</w:t>
      </w:r>
      <w:r w:rsidRPr="0045065C">
        <w:t xml:space="preserve"> eller begränsning</w:t>
      </w:r>
      <w:r>
        <w:t xml:space="preserve"> </w:t>
      </w:r>
      <w:r w:rsidRPr="0045065C">
        <w:t>av be</w:t>
      </w:r>
      <w:r>
        <w:softHyphen/>
      </w:r>
      <w:r w:rsidRPr="0045065C">
        <w:t>handlingen enligt 6</w:t>
      </w:r>
      <w:r>
        <w:t> </w:t>
      </w:r>
      <w:r w:rsidRPr="0045065C">
        <w:t>kap. 6</w:t>
      </w:r>
      <w:r>
        <w:t> </w:t>
      </w:r>
      <w:r w:rsidRPr="0045065C">
        <w:t>§ andra stycket eller 6</w:t>
      </w:r>
      <w:r>
        <w:t> </w:t>
      </w:r>
      <w:r w:rsidRPr="0045065C">
        <w:t>kap. 7</w:t>
      </w:r>
      <w:r>
        <w:t> </w:t>
      </w:r>
      <w:r w:rsidRPr="0045065C">
        <w:t xml:space="preserve">§ andra stycket, som har meddelats av </w:t>
      </w:r>
      <w:r>
        <w:t>den</w:t>
      </w:r>
      <w:r w:rsidRPr="0045065C">
        <w:t xml:space="preserve"> personuppgiftsan</w:t>
      </w:r>
      <w:r>
        <w:softHyphen/>
      </w:r>
      <w:r w:rsidRPr="0045065C">
        <w:t>svarig</w:t>
      </w:r>
      <w:r>
        <w:t>e</w:t>
      </w:r>
      <w:r w:rsidRPr="0045065C">
        <w:t>,</w:t>
      </w:r>
      <w:r>
        <w:t xml:space="preserve"> får överklagas till allmän för</w:t>
      </w:r>
      <w:r w:rsidRPr="0045065C">
        <w:t>valtningsdomstol. Detsamma gälle</w:t>
      </w:r>
      <w:r>
        <w:t>r beslut att inte lämna informa</w:t>
      </w:r>
      <w:r w:rsidRPr="0045065C">
        <w:t>tion enligt 6</w:t>
      </w:r>
      <w:r>
        <w:t> </w:t>
      </w:r>
      <w:r w:rsidRPr="0045065C">
        <w:t>kap. 2</w:t>
      </w:r>
      <w:r>
        <w:t> </w:t>
      </w:r>
      <w:r w:rsidRPr="0045065C">
        <w:t>§ eller att ta ut avgift enligt 6</w:t>
      </w:r>
      <w:r>
        <w:t> </w:t>
      </w:r>
      <w:r w:rsidRPr="0045065C">
        <w:t>kap. 9</w:t>
      </w:r>
      <w:r>
        <w:t> </w:t>
      </w:r>
      <w:r w:rsidRPr="0045065C">
        <w:t>§ andra stycket.</w:t>
      </w:r>
    </w:p>
    <w:p w14:paraId="67AD5F14" w14:textId="77777777" w:rsidR="000E3A6B" w:rsidRDefault="000E3A6B" w:rsidP="000E3A6B">
      <w:pPr>
        <w:pStyle w:val="Brdtextmedindrag"/>
      </w:pPr>
      <w:r w:rsidRPr="0045065C">
        <w:t>Prövningstillstånd krävs vid överklagande till kammarrätten.</w:t>
      </w:r>
    </w:p>
    <w:bookmarkEnd w:id="521"/>
    <w:p w14:paraId="0125622E" w14:textId="77777777" w:rsidR="000E3A6B" w:rsidRDefault="000E3A6B" w:rsidP="000E3A6B">
      <w:pPr>
        <w:pStyle w:val="Rubrik5utannumrering"/>
      </w:pPr>
      <w:r>
        <w:t>Överklagande av tillsynsmyndighetens beslut</w:t>
      </w:r>
    </w:p>
    <w:p w14:paraId="12341F02" w14:textId="77777777" w:rsidR="000E3A6B" w:rsidRDefault="000E3A6B" w:rsidP="000E3A6B">
      <w:pPr>
        <w:pStyle w:val="Brdtext"/>
      </w:pPr>
      <w:r>
        <w:rPr>
          <w:b/>
        </w:rPr>
        <w:t>3</w:t>
      </w:r>
      <w:r w:rsidRPr="00640C08">
        <w:rPr>
          <w:b/>
        </w:rPr>
        <w:t> §</w:t>
      </w:r>
      <w:r w:rsidRPr="00640C08">
        <w:t>    </w:t>
      </w:r>
      <w:r w:rsidRPr="0045065C">
        <w:t>Tillsynsmyndighetens beslut enl</w:t>
      </w:r>
      <w:r>
        <w:t xml:space="preserve">igt denna lag </w:t>
      </w:r>
      <w:r w:rsidRPr="0045065C">
        <w:t>får överklagas till allmän förvaltningsdomstol.</w:t>
      </w:r>
      <w:r>
        <w:t xml:space="preserve"> När ett beslut överklagas är tillsynsmyndig</w:t>
      </w:r>
      <w:r>
        <w:softHyphen/>
        <w:t>heten motpart i domstolen.</w:t>
      </w:r>
    </w:p>
    <w:p w14:paraId="74964E37" w14:textId="77777777" w:rsidR="000E3A6B" w:rsidRDefault="000E3A6B" w:rsidP="000E3A6B">
      <w:pPr>
        <w:pStyle w:val="Brdtextmedindrag"/>
      </w:pPr>
      <w:r w:rsidRPr="0045065C">
        <w:t>Prövningstillstånd krävs vid överklagande till kammarrätten.</w:t>
      </w:r>
    </w:p>
    <w:p w14:paraId="45438C0E" w14:textId="77777777" w:rsidR="000E3A6B" w:rsidRDefault="000E3A6B" w:rsidP="000E3A6B">
      <w:pPr>
        <w:pStyle w:val="Rubrik5utannumrering"/>
      </w:pPr>
      <w:r>
        <w:t>Överklagandeförbud</w:t>
      </w:r>
    </w:p>
    <w:p w14:paraId="4B60BEE4" w14:textId="77777777" w:rsidR="000E3A6B" w:rsidRDefault="000E3A6B" w:rsidP="000E3A6B">
      <w:pPr>
        <w:pStyle w:val="Brdtext"/>
      </w:pPr>
      <w:r>
        <w:rPr>
          <w:b/>
        </w:rPr>
        <w:t>4</w:t>
      </w:r>
      <w:r w:rsidRPr="00640C08">
        <w:rPr>
          <w:b/>
        </w:rPr>
        <w:t> §</w:t>
      </w:r>
      <w:r w:rsidRPr="00640C08">
        <w:t>    </w:t>
      </w:r>
      <w:r>
        <w:t>Andra beslut enligt denna lag än de som anges i 2 och 3 §§ får inte överklagas.</w:t>
      </w:r>
    </w:p>
    <w:p w14:paraId="59880772" w14:textId="77777777" w:rsidR="000E3A6B" w:rsidRDefault="000E3A6B" w:rsidP="000E3A6B">
      <w:pPr>
        <w:pStyle w:val="Rubrik3utannumrering"/>
      </w:pPr>
      <w:r w:rsidRPr="005F2D64">
        <w:t>9 kap. Överföring av personuppgifter till tredjeland och internationella organisationer</w:t>
      </w:r>
    </w:p>
    <w:p w14:paraId="5292795A" w14:textId="77777777" w:rsidR="000E3A6B" w:rsidRDefault="000E3A6B" w:rsidP="000E3A6B">
      <w:pPr>
        <w:pStyle w:val="Rubrik4utannumrering"/>
        <w:spacing w:before="0"/>
      </w:pPr>
      <w:r>
        <w:t>Förutsättningar för överföring</w:t>
      </w:r>
    </w:p>
    <w:p w14:paraId="584662D6" w14:textId="77777777" w:rsidR="000E3A6B" w:rsidRDefault="000E3A6B" w:rsidP="000E3A6B">
      <w:pPr>
        <w:pStyle w:val="Brdtext"/>
      </w:pPr>
      <w:r>
        <w:rPr>
          <w:b/>
        </w:rPr>
        <w:t>1</w:t>
      </w:r>
      <w:r w:rsidRPr="00640C08">
        <w:rPr>
          <w:b/>
        </w:rPr>
        <w:t> §</w:t>
      </w:r>
      <w:r w:rsidRPr="00640C08">
        <w:t>    </w:t>
      </w:r>
      <w:r>
        <w:t>Säkerhetspolisen får överföra personuppgifter till ett tredjeland eller en internationell organisation, om personuppgifterna behandlas i Sverige eller är avsedda att behandlas i ett tredjeland eller av en inter</w:t>
      </w:r>
      <w:r>
        <w:softHyphen/>
        <w:t>nationell organisation. Personuppgifterna får dock endast överföras om överföringen</w:t>
      </w:r>
    </w:p>
    <w:p w14:paraId="1F4A9039" w14:textId="77777777" w:rsidR="000E3A6B" w:rsidRDefault="000E3A6B" w:rsidP="000E3A6B">
      <w:pPr>
        <w:pStyle w:val="Brdtextmedindrag"/>
      </w:pPr>
      <w:r>
        <w:t>1. riktas till en brottsbekämpande myndighet eller en underrättelse- eller säkerhetstjänst i ett tredjeland eller en internationell organisation med brottsbekämpande uppdrag och</w:t>
      </w:r>
    </w:p>
    <w:p w14:paraId="0A8BA471" w14:textId="77777777" w:rsidR="000E3A6B" w:rsidRDefault="000E3A6B" w:rsidP="000E3A6B">
      <w:pPr>
        <w:pStyle w:val="Brdtextmedindrag"/>
      </w:pPr>
      <w:r>
        <w:t>2. omfattas av</w:t>
      </w:r>
    </w:p>
    <w:p w14:paraId="2A302C57" w14:textId="77777777" w:rsidR="000E3A6B" w:rsidRDefault="000E3A6B" w:rsidP="000E3A6B">
      <w:pPr>
        <w:pStyle w:val="Brdtextmedindrag"/>
      </w:pPr>
      <w:r>
        <w:t xml:space="preserve">a) ett beslut om adekvat skyddsnivå enligt 2 §, </w:t>
      </w:r>
    </w:p>
    <w:p w14:paraId="1521BC4E" w14:textId="77777777" w:rsidR="000E3A6B" w:rsidRDefault="000E3A6B" w:rsidP="000E3A6B">
      <w:pPr>
        <w:pStyle w:val="Brdtextmedindrag"/>
      </w:pPr>
      <w:r>
        <w:t>b) tillräckliga skyddsåtgärder enligt 3 §, eller</w:t>
      </w:r>
    </w:p>
    <w:p w14:paraId="4A41C6BD" w14:textId="77777777" w:rsidR="000E3A6B" w:rsidRDefault="000E3A6B" w:rsidP="000E3A6B">
      <w:pPr>
        <w:pStyle w:val="Brdtextmedindrag"/>
      </w:pPr>
      <w:r>
        <w:t>c) ett undantag för särskilda situationer enligt 4 §.</w:t>
      </w:r>
    </w:p>
    <w:p w14:paraId="587228A9" w14:textId="77777777" w:rsidR="000E3A6B" w:rsidRDefault="000E3A6B" w:rsidP="000E3A6B">
      <w:pPr>
        <w:pStyle w:val="Rubrik5utannumrering"/>
      </w:pPr>
      <w:r>
        <w:t>Beslut om adekvat skyddsnivå</w:t>
      </w:r>
    </w:p>
    <w:p w14:paraId="2E8EB9BB" w14:textId="77777777" w:rsidR="000E3A6B" w:rsidRDefault="000E3A6B" w:rsidP="000E3A6B">
      <w:pPr>
        <w:pStyle w:val="Brdtext"/>
      </w:pPr>
      <w:r>
        <w:rPr>
          <w:b/>
        </w:rPr>
        <w:t>2</w:t>
      </w:r>
      <w:r w:rsidRPr="00640C08">
        <w:rPr>
          <w:b/>
        </w:rPr>
        <w:t> §</w:t>
      </w:r>
      <w:r w:rsidRPr="00640C08">
        <w:t>    </w:t>
      </w:r>
      <w:r>
        <w:t>Om Europeiska kommissionen har beslutat att det finns en adekvat nivå för skyddet av personuppgifter i ett tredjeland, eller en viss geogra</w:t>
      </w:r>
      <w:r>
        <w:softHyphen/>
        <w:t>fisk eller på annat sätt angiven del av det, får personuppgifter överföras dit under de förutsättningar som anges i 1 §. Detsamma gäller om det finns ett sådant beslut avseende en internationell organisation.</w:t>
      </w:r>
    </w:p>
    <w:p w14:paraId="347808B6" w14:textId="77777777" w:rsidR="000E3A6B" w:rsidRDefault="000E3A6B" w:rsidP="000E3A6B">
      <w:pPr>
        <w:pStyle w:val="Rubrik5utannumrering"/>
      </w:pPr>
      <w:r>
        <w:t>Tillräckliga skyddsåtgärder</w:t>
      </w:r>
    </w:p>
    <w:p w14:paraId="7BF2F66B" w14:textId="77777777" w:rsidR="000E3A6B" w:rsidRDefault="000E3A6B" w:rsidP="000E3A6B">
      <w:pPr>
        <w:pStyle w:val="Brdtext"/>
      </w:pPr>
      <w:r>
        <w:rPr>
          <w:b/>
        </w:rPr>
        <w:t>3</w:t>
      </w:r>
      <w:r w:rsidRPr="00640C08">
        <w:rPr>
          <w:b/>
        </w:rPr>
        <w:t> §</w:t>
      </w:r>
      <w:r w:rsidRPr="00640C08">
        <w:t>    </w:t>
      </w:r>
      <w:r>
        <w:t>Om det inte finns något beslut om adekvat skyddsnivå enligt 2 §, får personuppgifter, under de förutsättningar som anges i 1 §, ändå över</w:t>
      </w:r>
      <w:r>
        <w:softHyphen/>
        <w:t>föras till ett tredjeland eller en internationell organisation om</w:t>
      </w:r>
    </w:p>
    <w:p w14:paraId="32E471F0" w14:textId="77777777" w:rsidR="000E3A6B" w:rsidRDefault="000E3A6B" w:rsidP="000E3A6B">
      <w:pPr>
        <w:pStyle w:val="Brdtextmedindrag"/>
      </w:pPr>
      <w:r>
        <w:t xml:space="preserve">1. skyddsåtgärder för personuppgifter har fastställts i ett avtal som ger tillräckliga garantier till skydd för den registrerade, eller </w:t>
      </w:r>
    </w:p>
    <w:p w14:paraId="00F3E2D3" w14:textId="77777777" w:rsidR="000E3A6B" w:rsidRDefault="000E3A6B" w:rsidP="000E3A6B">
      <w:pPr>
        <w:pStyle w:val="Brdtextmedindrag"/>
      </w:pPr>
      <w:r>
        <w:t>2. mottagaren på annat sätt garanterar tillräckligt skydd för personuppgifterna.</w:t>
      </w:r>
    </w:p>
    <w:p w14:paraId="27517BF1" w14:textId="77777777" w:rsidR="000E3A6B" w:rsidRDefault="000E3A6B" w:rsidP="000E3A6B">
      <w:pPr>
        <w:pStyle w:val="Rubrik5utannumrering"/>
      </w:pPr>
      <w:r>
        <w:t>Överföring i särskilda situationer</w:t>
      </w:r>
    </w:p>
    <w:p w14:paraId="7C0C845F" w14:textId="77777777" w:rsidR="000E3A6B" w:rsidRDefault="000E3A6B" w:rsidP="000E3A6B">
      <w:pPr>
        <w:pStyle w:val="Brdtext"/>
      </w:pPr>
      <w:r>
        <w:rPr>
          <w:b/>
        </w:rPr>
        <w:t>4</w:t>
      </w:r>
      <w:r w:rsidRPr="00640C08">
        <w:rPr>
          <w:b/>
        </w:rPr>
        <w:t> §</w:t>
      </w:r>
      <w:r w:rsidRPr="00640C08">
        <w:t>    </w:t>
      </w:r>
      <w:r>
        <w:t>Om det inte finns något beslut om adekvat skyddsnivå enligt 2 § eller tillräckliga skyddsåtgärder enligt 3 §, får en överföring eller en samling av överföringar av personuppgifter, under de förutsättningar som anges i 1 §, göras till ett tredjeland eller en internationell organisa</w:t>
      </w:r>
      <w:r>
        <w:softHyphen/>
        <w:t>tion endast om överföringen är nödvändig för att</w:t>
      </w:r>
    </w:p>
    <w:p w14:paraId="073F2238" w14:textId="77777777" w:rsidR="000E3A6B" w:rsidRDefault="000E3A6B" w:rsidP="000E3A6B">
      <w:pPr>
        <w:pStyle w:val="Brdtextmedindrag"/>
      </w:pPr>
      <w:r>
        <w:t>1. värna den registrerades eller någon annan fysisk persons vitala in</w:t>
      </w:r>
      <w:r>
        <w:softHyphen/>
        <w:t>tressen eller andra berättigade intressen som den registrerade har,</w:t>
      </w:r>
    </w:p>
    <w:p w14:paraId="1C107738" w14:textId="77777777" w:rsidR="000E3A6B" w:rsidRDefault="000E3A6B" w:rsidP="000E3A6B">
      <w:pPr>
        <w:pStyle w:val="Brdtextmedindrag"/>
      </w:pPr>
      <w:r>
        <w:t>2. i ett enskilt fall förebygga, förhindra eller upptäcka brottslig verk</w:t>
      </w:r>
      <w:r>
        <w:softHyphen/>
        <w:t>samhet eller utreda eller lagföra brott,</w:t>
      </w:r>
    </w:p>
    <w:p w14:paraId="3EBA4DA6" w14:textId="77777777" w:rsidR="000E3A6B" w:rsidRDefault="000E3A6B" w:rsidP="000E3A6B">
      <w:pPr>
        <w:pStyle w:val="Brdtextmedindrag"/>
      </w:pPr>
      <w:r>
        <w:t>3. i ett enskilt fall kunna fastställa, göra gällande eller försvara ett rätts</w:t>
      </w:r>
      <w:r>
        <w:softHyphen/>
        <w:t>ligt anspråk som hänför sig till ett sådant syfte som anges i 2, eller</w:t>
      </w:r>
    </w:p>
    <w:p w14:paraId="0C41BCE3" w14:textId="77777777" w:rsidR="000E3A6B" w:rsidRDefault="000E3A6B" w:rsidP="000E3A6B">
      <w:pPr>
        <w:pStyle w:val="Brdtextmedindrag"/>
      </w:pPr>
      <w:r>
        <w:t>4. avvärja en omedelbar och allvarlig fara för allmän säkerhet.</w:t>
      </w:r>
    </w:p>
    <w:p w14:paraId="50F8134D" w14:textId="77777777" w:rsidR="000E3A6B" w:rsidRDefault="000E3A6B" w:rsidP="000E3A6B">
      <w:pPr>
        <w:pStyle w:val="Brdtextmedindrag"/>
      </w:pPr>
      <w:r>
        <w:t>Personuppgifter får inte överföras till ett tredjeland eller en internatio</w:t>
      </w:r>
      <w:r>
        <w:softHyphen/>
        <w:t>nell organisation om den registrerades intresse av skydd mot kränkning av rättigheter och friheter väger tyngre än det allmännas intresse av en sådan överföring som avses i första stycket 2 eller 3.</w:t>
      </w:r>
    </w:p>
    <w:p w14:paraId="58094BB6" w14:textId="77777777" w:rsidR="000E3A6B" w:rsidRDefault="000E3A6B" w:rsidP="000E3A6B">
      <w:pPr>
        <w:pStyle w:val="Rubrik4utannumrering"/>
      </w:pPr>
      <w:r>
        <w:t>Överföring till andra mottagare</w:t>
      </w:r>
    </w:p>
    <w:p w14:paraId="77AA5DAE" w14:textId="77777777" w:rsidR="000E3A6B" w:rsidRDefault="000E3A6B" w:rsidP="000E3A6B">
      <w:pPr>
        <w:pStyle w:val="Brdtext"/>
      </w:pPr>
      <w:r>
        <w:rPr>
          <w:b/>
        </w:rPr>
        <w:t>5</w:t>
      </w:r>
      <w:r w:rsidRPr="00640C08">
        <w:rPr>
          <w:b/>
        </w:rPr>
        <w:t> §</w:t>
      </w:r>
      <w:r w:rsidRPr="00640C08">
        <w:t>    </w:t>
      </w:r>
      <w:r>
        <w:t>Säkerhetspolisen får i ett enskilt fall överföra personuppgifter till en annan mottagare i ett tredjeland än som anges i 1 §. Personuppgifterna får överföras endast om de övriga förutsättningarna i 1 § är uppfyllda och om</w:t>
      </w:r>
    </w:p>
    <w:p w14:paraId="5DD8D0DF" w14:textId="77777777" w:rsidR="000E3A6B" w:rsidRDefault="000E3A6B" w:rsidP="000E3A6B">
      <w:pPr>
        <w:pStyle w:val="Brdtextmedindrag"/>
      </w:pPr>
      <w:r>
        <w:t>1. det är absolut nödvändigt för att Säkerhetspolisen ska kunna utföra en uppgift enligt 2 kap. 1 §, och</w:t>
      </w:r>
    </w:p>
    <w:p w14:paraId="61D1F42B" w14:textId="77777777" w:rsidR="000E3A6B" w:rsidRDefault="000E3A6B" w:rsidP="000E3A6B">
      <w:pPr>
        <w:pStyle w:val="Brdtextmedindrag"/>
      </w:pPr>
      <w:r>
        <w:t>2. det skulle vara ineffektivt eller olämpligt att överföra dem till en mottagare som anges i 1 § i det tredjelandet.</w:t>
      </w:r>
    </w:p>
    <w:p w14:paraId="4E910ACF" w14:textId="77777777" w:rsidR="000E3A6B" w:rsidRDefault="000E3A6B" w:rsidP="000E3A6B">
      <w:pPr>
        <w:pStyle w:val="Brdtextmedindrag"/>
      </w:pPr>
      <w:r>
        <w:t>Personuppgifter får inte överföras enligt första stycket om den registre</w:t>
      </w:r>
      <w:r>
        <w:softHyphen/>
        <w:t>rades intresse av skydd mot kränkning av rättigheter och friheter väger tyngre än det allmännas intresse av att överföringen görs.</w:t>
      </w:r>
    </w:p>
    <w:p w14:paraId="2D588456" w14:textId="77777777" w:rsidR="000E3A6B" w:rsidRPr="00811E52" w:rsidRDefault="000E3A6B" w:rsidP="000E3A6B">
      <w:pPr>
        <w:pStyle w:val="Slutstreck"/>
      </w:pPr>
      <w:r w:rsidRPr="00811E52">
        <w:t>                      </w:t>
      </w:r>
    </w:p>
    <w:p w14:paraId="37D9A89D" w14:textId="77777777" w:rsidR="000E3A6B" w:rsidRDefault="000E3A6B" w:rsidP="000E3A6B">
      <w:pPr>
        <w:pStyle w:val="Brdtextmedindrag"/>
      </w:pPr>
      <w:r>
        <w:t>1</w:t>
      </w:r>
      <w:bookmarkStart w:id="522" w:name="_Hlk3886707"/>
      <w:r>
        <w:t>. Denna lag träder i kraft den 1 januari 2020.</w:t>
      </w:r>
      <w:bookmarkEnd w:id="522"/>
    </w:p>
    <w:p w14:paraId="342672EA" w14:textId="77777777" w:rsidR="000E3A6B" w:rsidRPr="0039527F" w:rsidRDefault="000E3A6B" w:rsidP="000E3A6B">
      <w:pPr>
        <w:pStyle w:val="Brdtextmedindrag"/>
      </w:pPr>
      <w:r>
        <w:t>2. Bestämmelsen i 5 kap. 4 § om loggning tillämpas från och med den 1 oktober 2024 i fråga om automatiserade behandlingssystem som inrättats före ikraftträdandet.</w:t>
      </w:r>
    </w:p>
    <w:p w14:paraId="7DE256BD" w14:textId="77777777" w:rsidR="000E3A6B" w:rsidRDefault="000E3A6B" w:rsidP="000E3A6B">
      <w:pPr>
        <w:pStyle w:val="Brdtext"/>
        <w:sectPr w:rsidR="000E3A6B" w:rsidSect="00155500">
          <w:headerReference w:type="even" r:id="rId160"/>
          <w:headerReference w:type="default" r:id="rId161"/>
          <w:footerReference w:type="even" r:id="rId162"/>
          <w:footerReference w:type="default" r:id="rId163"/>
          <w:headerReference w:type="first" r:id="rId164"/>
          <w:footerReference w:type="first" r:id="rId165"/>
          <w:footnotePr>
            <w:numRestart w:val="eachSect"/>
          </w:footnotePr>
          <w:pgSz w:w="9356" w:h="13721" w:code="9"/>
          <w:pgMar w:top="794" w:right="2438" w:bottom="1191" w:left="1021" w:header="0" w:footer="709" w:gutter="0"/>
          <w:cols w:space="708"/>
          <w:docGrid w:linePitch="360"/>
        </w:sectPr>
      </w:pPr>
      <w:r>
        <w:t>3. Äldre föreskrifter gäller fortfarande för överklagande av beslut som har meddelats före ikraftträdandet</w:t>
      </w:r>
    </w:p>
    <w:p w14:paraId="623D3D61" w14:textId="77777777" w:rsidR="000E3A6B" w:rsidRDefault="000E3A6B" w:rsidP="000E3A6B">
      <w:pPr>
        <w:pStyle w:val="Rubrik2utannumrering"/>
      </w:pPr>
      <w:bookmarkStart w:id="523" w:name="_Toc9328272"/>
      <w:r>
        <w:t xml:space="preserve">Förslag till </w:t>
      </w:r>
      <w:bookmarkStart w:id="524" w:name="_Hlk5197293"/>
      <w:r>
        <w:t>lag om ändring i lagen (2007:980) om tillsyn över viss brottsbekämpande verksamhet</w:t>
      </w:r>
      <w:bookmarkEnd w:id="523"/>
      <w:bookmarkEnd w:id="524"/>
    </w:p>
    <w:p w14:paraId="6268A15B" w14:textId="77777777" w:rsidR="000E3A6B" w:rsidRDefault="000E3A6B" w:rsidP="000E3A6B">
      <w:pPr>
        <w:pStyle w:val="Brdtextmedindrag"/>
      </w:pPr>
      <w:r>
        <w:t>Härigenom föreskrivs att 1 § lagen (2007:980) om tillsyn över viss brottsbekämpande verksamhet ska ha följande lydelse.</w:t>
      </w:r>
    </w:p>
    <w:p w14:paraId="63030835" w14:textId="77777777" w:rsidR="000E3A6B" w:rsidRDefault="000E3A6B" w:rsidP="000E3A6B">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0E3A6B" w14:paraId="4EF9A3D2" w14:textId="77777777" w:rsidTr="000E3A6B">
        <w:tc>
          <w:tcPr>
            <w:tcW w:w="2500" w:type="pct"/>
            <w:shd w:val="clear" w:color="auto" w:fill="auto"/>
            <w:tcMar>
              <w:left w:w="0" w:type="dxa"/>
            </w:tcMar>
          </w:tcPr>
          <w:p w14:paraId="065EC587" w14:textId="77777777" w:rsidR="000E3A6B" w:rsidRPr="005B0E77" w:rsidRDefault="000E3A6B" w:rsidP="000E3A6B">
            <w:pPr>
              <w:pStyle w:val="Brdtext"/>
              <w:rPr>
                <w:i/>
              </w:rPr>
            </w:pPr>
            <w:r w:rsidRPr="00037DB9">
              <w:rPr>
                <w:i/>
              </w:rPr>
              <w:t>Lydelse enligt prop. </w:t>
            </w:r>
            <w:r>
              <w:rPr>
                <w:i/>
              </w:rPr>
              <w:t>2018/</w:t>
            </w:r>
            <w:r w:rsidRPr="00037DB9">
              <w:rPr>
                <w:i/>
              </w:rPr>
              <w:t>19:96</w:t>
            </w:r>
          </w:p>
        </w:tc>
        <w:tc>
          <w:tcPr>
            <w:tcW w:w="2500" w:type="pct"/>
            <w:shd w:val="clear" w:color="auto" w:fill="auto"/>
            <w:tcMar>
              <w:right w:w="0" w:type="dxa"/>
            </w:tcMar>
          </w:tcPr>
          <w:p w14:paraId="7CCC9193" w14:textId="77777777" w:rsidR="000E3A6B" w:rsidRPr="005B0E77" w:rsidRDefault="000E3A6B" w:rsidP="000E3A6B">
            <w:pPr>
              <w:pStyle w:val="Brdtext"/>
              <w:rPr>
                <w:i/>
              </w:rPr>
            </w:pPr>
            <w:r>
              <w:rPr>
                <w:i/>
              </w:rPr>
              <w:t>Föreslagen lydelse</w:t>
            </w:r>
          </w:p>
        </w:tc>
      </w:tr>
    </w:tbl>
    <w:p w14:paraId="5A0E8D06" w14:textId="77777777" w:rsidR="000E3A6B" w:rsidRDefault="000E3A6B" w:rsidP="000E3A6B">
      <w:pPr>
        <w:pStyle w:val="Brdtext"/>
        <w:jc w:val="center"/>
      </w:pPr>
    </w:p>
    <w:p w14:paraId="7B4501EF" w14:textId="77777777" w:rsidR="000E3A6B" w:rsidRDefault="000E3A6B" w:rsidP="000E3A6B">
      <w:pPr>
        <w:pStyle w:val="Brdtext"/>
        <w:jc w:val="center"/>
      </w:pPr>
      <w:r>
        <w:t>1 §</w:t>
      </w:r>
    </w:p>
    <w:p w14:paraId="2168171A" w14:textId="77777777" w:rsidR="000E3A6B" w:rsidRPr="00B00ACD" w:rsidRDefault="000E3A6B" w:rsidP="000E3A6B">
      <w:pPr>
        <w:pStyle w:val="Brdtextmedindrag"/>
      </w:pPr>
      <w:r w:rsidRPr="005E240C">
        <w:t>Säkerhets- och integritetsskyddsnämnden (nämnden) ska utöva tillsyn över brottsbekämpande myndigheters användning av hemliga tvångsme</w:t>
      </w:r>
      <w:r>
        <w:softHyphen/>
      </w:r>
      <w:r w:rsidRPr="005E240C">
        <w:t>del och kvalificerade skyddsidentiteter och därmed sammanhängande verksamhet.</w:t>
      </w:r>
    </w:p>
    <w:tbl>
      <w:tblPr>
        <w:tblW w:w="4928" w:type="pct"/>
        <w:tblCellMar>
          <w:left w:w="125" w:type="dxa"/>
          <w:right w:w="125" w:type="dxa"/>
        </w:tblCellMar>
        <w:tblLook w:val="0000" w:firstRow="0" w:lastRow="0" w:firstColumn="0" w:lastColumn="0" w:noHBand="0" w:noVBand="0"/>
      </w:tblPr>
      <w:tblGrid>
        <w:gridCol w:w="2948"/>
        <w:gridCol w:w="2864"/>
      </w:tblGrid>
      <w:tr w:rsidR="000E3A6B" w14:paraId="21FF2595" w14:textId="77777777" w:rsidTr="000E3A6B">
        <w:tc>
          <w:tcPr>
            <w:tcW w:w="2536" w:type="pct"/>
            <w:shd w:val="clear" w:color="auto" w:fill="auto"/>
            <w:tcMar>
              <w:left w:w="0" w:type="dxa"/>
            </w:tcMar>
          </w:tcPr>
          <w:p w14:paraId="314AFBDD" w14:textId="77777777" w:rsidR="000E3A6B" w:rsidRPr="002F11E6" w:rsidRDefault="000E3A6B" w:rsidP="000E3A6B">
            <w:pPr>
              <w:pStyle w:val="Brdtextmedindrag"/>
              <w:rPr>
                <w:i/>
              </w:rPr>
            </w:pPr>
            <w:r w:rsidRPr="00B00ACD">
              <w:t>Nämnden ska</w:t>
            </w:r>
            <w:r>
              <w:t xml:space="preserve"> även utöva tillsyn över den be</w:t>
            </w:r>
            <w:r w:rsidRPr="00B00ACD">
              <w:t>handling av person-upp</w:t>
            </w:r>
            <w:r>
              <w:t xml:space="preserve">gifter som utförs av </w:t>
            </w:r>
            <w:r w:rsidRPr="001E0675">
              <w:t>Polis</w:t>
            </w:r>
            <w:r>
              <w:softHyphen/>
            </w:r>
            <w:r w:rsidRPr="001E0675">
              <w:t>myndigheten, Säkerhetspolisen och Ekobrottsmyndigheten enligt brotts</w:t>
            </w:r>
            <w:r>
              <w:softHyphen/>
            </w:r>
            <w:r w:rsidRPr="001E0675">
              <w:t>datalagen (2018:1177) och lagen (2018:1693) om polisens be-handling av personuppgifter inom brottsdatalagens område för de syften som anges i 1 kap. 1 § i den sistnämnda lagen.</w:t>
            </w:r>
            <w:r w:rsidRPr="006B7C3B">
              <w:rPr>
                <w:i/>
              </w:rPr>
              <w:t xml:space="preserve"> Tillsynen ska särskilt avse sådan behandling som avses i 2 kap. 11 § brottsdata</w:t>
            </w:r>
            <w:r w:rsidRPr="006B7C3B">
              <w:rPr>
                <w:i/>
              </w:rPr>
              <w:softHyphen/>
              <w:t>lagen.</w:t>
            </w:r>
          </w:p>
        </w:tc>
        <w:tc>
          <w:tcPr>
            <w:tcW w:w="2464" w:type="pct"/>
            <w:shd w:val="clear" w:color="auto" w:fill="auto"/>
            <w:tcMar>
              <w:right w:w="0" w:type="dxa"/>
            </w:tcMar>
          </w:tcPr>
          <w:p w14:paraId="24AD28B3" w14:textId="77777777" w:rsidR="000E3A6B" w:rsidRPr="00F46C08" w:rsidRDefault="000E3A6B" w:rsidP="000E3A6B">
            <w:pPr>
              <w:pStyle w:val="Brdtextmedindrag"/>
              <w:rPr>
                <w:i/>
              </w:rPr>
            </w:pPr>
            <w:r w:rsidRPr="00B00ACD">
              <w:t>Nämnden ska</w:t>
            </w:r>
            <w:r>
              <w:t xml:space="preserve"> även utöva tillsyn över den be</w:t>
            </w:r>
            <w:r w:rsidRPr="00B00ACD">
              <w:t>handling av person-upp</w:t>
            </w:r>
            <w:r>
              <w:t xml:space="preserve">gifter som utförs av </w:t>
            </w:r>
            <w:r w:rsidRPr="001E0675">
              <w:t>Polis</w:t>
            </w:r>
            <w:r w:rsidRPr="001E0675">
              <w:softHyphen/>
              <w:t>myndigheten, Säkerhets</w:t>
            </w:r>
            <w:r w:rsidRPr="001E0675">
              <w:softHyphen/>
              <w:t>polisen och Ekobrottsmyndigheten enligt brottsdatalagen (2018:1177) och lagen (2018:1693) om polisens behandling av personuppgifter inom brottsdatalagens område för de syften som anges i 1 kap. 1 § i den sistnämnda lagen</w:t>
            </w:r>
            <w:r w:rsidRPr="005B5FC5">
              <w:rPr>
                <w:i/>
              </w:rPr>
              <w:t>, och</w:t>
            </w:r>
            <w:r>
              <w:rPr>
                <w:i/>
              </w:rPr>
              <w:t xml:space="preserve"> </w:t>
            </w:r>
            <w:r w:rsidRPr="000D0713">
              <w:rPr>
                <w:i/>
              </w:rPr>
              <w:t>lagen (2019:000) om Säkerhetspolisens behandling av personuppgifter</w:t>
            </w:r>
            <w:r>
              <w:rPr>
                <w:i/>
              </w:rPr>
              <w:t xml:space="preserve">. </w:t>
            </w:r>
            <w:bookmarkStart w:id="525" w:name="_Hlk8300258"/>
            <w:r w:rsidRPr="000C77F8">
              <w:rPr>
                <w:i/>
              </w:rPr>
              <w:t>Tillsynen</w:t>
            </w:r>
            <w:r>
              <w:rPr>
                <w:i/>
              </w:rPr>
              <w:t xml:space="preserve"> </w:t>
            </w:r>
            <w:r w:rsidRPr="000C77F8">
              <w:rPr>
                <w:i/>
              </w:rPr>
              <w:t>ska sä</w:t>
            </w:r>
            <w:r>
              <w:rPr>
                <w:i/>
              </w:rPr>
              <w:t>rskilt avse behandling enligt 2 </w:t>
            </w:r>
            <w:r w:rsidRPr="000C77F8">
              <w:rPr>
                <w:i/>
              </w:rPr>
              <w:t>ka</w:t>
            </w:r>
            <w:r>
              <w:rPr>
                <w:i/>
              </w:rPr>
              <w:t>p. 11 </w:t>
            </w:r>
            <w:r w:rsidRPr="000C77F8">
              <w:rPr>
                <w:i/>
              </w:rPr>
              <w:t>§ br</w:t>
            </w:r>
            <w:r>
              <w:rPr>
                <w:i/>
              </w:rPr>
              <w:t>ottsdatalagen och 2 kap. 9 </w:t>
            </w:r>
            <w:r w:rsidRPr="000C77F8">
              <w:rPr>
                <w:i/>
              </w:rPr>
              <w:t>§ lagen om Säkerhetspolisens behandling av personuppgifter</w:t>
            </w:r>
            <w:r w:rsidRPr="000D0713">
              <w:rPr>
                <w:i/>
              </w:rPr>
              <w:t>.</w:t>
            </w:r>
            <w:bookmarkEnd w:id="525"/>
          </w:p>
        </w:tc>
      </w:tr>
    </w:tbl>
    <w:p w14:paraId="545194B4" w14:textId="77777777" w:rsidR="000E3A6B" w:rsidRPr="00BC45E1" w:rsidRDefault="000E3A6B" w:rsidP="000E3A6B">
      <w:pPr>
        <w:pStyle w:val="Brdtextmedindrag"/>
      </w:pPr>
      <w:r w:rsidRPr="00BC45E1">
        <w:t>Nämnden ska också utöva tillsyn över Polismyndighetens och Säkerhetspolisens tillämpning av lagen (2019:000) om förbud mot användning av vissa uppgifter för att utreda brott.</w:t>
      </w:r>
    </w:p>
    <w:p w14:paraId="58C2937B" w14:textId="77777777" w:rsidR="000E3A6B" w:rsidRDefault="000E3A6B" w:rsidP="000E3A6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BC45E1">
        <w:rPr>
          <w:rFonts w:ascii="Times New Roman" w:hAnsi="Times New Roman"/>
          <w:sz w:val="20"/>
        </w:rPr>
        <w:t>Tillsynen ska särskilt syfta till att säkerställa att verksamheten enligt första, andra och tredje styckena bedrivs i enlighet med lag eller annan författning</w:t>
      </w:r>
      <w:r>
        <w:rPr>
          <w:rFonts w:ascii="Times New Roman" w:hAnsi="Times New Roman"/>
          <w:sz w:val="20"/>
        </w:rPr>
        <w:t>.</w:t>
      </w:r>
    </w:p>
    <w:p w14:paraId="3BA0CA93" w14:textId="77777777" w:rsidR="000E3A6B" w:rsidRDefault="000E3A6B" w:rsidP="000E3A6B">
      <w:pPr>
        <w:pStyle w:val="Brdtext"/>
        <w:spacing w:after="120"/>
        <w:rPr>
          <w:sz w:val="19"/>
          <w:u w:val="single"/>
        </w:rPr>
      </w:pPr>
      <w:r w:rsidRPr="00BC45E1">
        <w:rPr>
          <w:sz w:val="19"/>
          <w:u w:val="single"/>
        </w:rPr>
        <w:t>                      </w:t>
      </w:r>
    </w:p>
    <w:p w14:paraId="22882AAB" w14:textId="723ED3CF" w:rsidR="000E3A6B" w:rsidRDefault="000E3A6B" w:rsidP="000E3A6B">
      <w:pPr>
        <w:pStyle w:val="Brdtextmedindrag"/>
      </w:pPr>
      <w:r>
        <w:t>1. </w:t>
      </w:r>
      <w:r w:rsidRPr="00911848">
        <w:t>Denna lag träd</w:t>
      </w:r>
      <w:r>
        <w:t>er i </w:t>
      </w:r>
      <w:r w:rsidRPr="00911848">
        <w:t>kraft den 1 januari 2020.</w:t>
      </w:r>
    </w:p>
    <w:p w14:paraId="6F50A6B4" w14:textId="0818F0A8" w:rsidR="000E3A6B" w:rsidRDefault="000E3A6B" w:rsidP="000E3A6B">
      <w:pPr>
        <w:pStyle w:val="Brdtextmedindrag"/>
      </w:pPr>
      <w:r>
        <w:t>2. Äldre föreskrifter gäller fortfarande för nämndens tillsyn över personuppgiftsbehandling som utförts före ikraftträdandet.</w:t>
      </w:r>
    </w:p>
    <w:p w14:paraId="07998778" w14:textId="4849ED7D" w:rsidR="000E3A6B" w:rsidRDefault="000E3A6B" w:rsidP="000E3A6B">
      <w:pPr>
        <w:pStyle w:val="Brdtext"/>
        <w:sectPr w:rsidR="000E3A6B" w:rsidSect="000E3A6B">
          <w:headerReference w:type="even" r:id="rId166"/>
          <w:headerReference w:type="default" r:id="rId167"/>
          <w:footerReference w:type="even" r:id="rId168"/>
          <w:footerReference w:type="default" r:id="rId169"/>
          <w:footerReference w:type="first" r:id="rId170"/>
          <w:footnotePr>
            <w:numRestart w:val="eachSect"/>
          </w:footnotePr>
          <w:pgSz w:w="9356" w:h="13721" w:code="9"/>
          <w:pgMar w:top="794" w:right="2438" w:bottom="1191" w:left="1021" w:header="0" w:footer="709" w:gutter="0"/>
          <w:cols w:space="708"/>
          <w:docGrid w:linePitch="360"/>
        </w:sectPr>
      </w:pPr>
    </w:p>
    <w:p w14:paraId="49778E80" w14:textId="77777777" w:rsidR="000E3A6B" w:rsidRDefault="000E3A6B" w:rsidP="000E3A6B">
      <w:pPr>
        <w:pStyle w:val="Rubrik2utannumrering"/>
      </w:pPr>
      <w:bookmarkStart w:id="526" w:name="_Toc9328273"/>
      <w:r>
        <w:t xml:space="preserve">Förslag till </w:t>
      </w:r>
      <w:bookmarkStart w:id="527" w:name="_Hlk5197321"/>
      <w:r>
        <w:t>lag om ändring i offentlighets- och sekretesslagen (2009:400)</w:t>
      </w:r>
      <w:bookmarkEnd w:id="526"/>
    </w:p>
    <w:bookmarkEnd w:id="527"/>
    <w:p w14:paraId="0AA2AE74" w14:textId="77777777" w:rsidR="000E3A6B" w:rsidRDefault="000E3A6B" w:rsidP="000E3A6B">
      <w:pPr>
        <w:pStyle w:val="Brdtextmedindrag"/>
      </w:pPr>
      <w:r w:rsidRPr="00706C56">
        <w:t>Härigen</w:t>
      </w:r>
      <w:r>
        <w:t>om föreskrivs i fråga om offentlighets- och sekretesslagen (2009:400)</w:t>
      </w:r>
    </w:p>
    <w:p w14:paraId="1E0B457A" w14:textId="77777777" w:rsidR="000E3A6B" w:rsidRDefault="000E3A6B" w:rsidP="000E3A6B">
      <w:pPr>
        <w:pStyle w:val="Brdtextmedindrag"/>
      </w:pPr>
      <w:r w:rsidRPr="005339E2">
        <w:rPr>
          <w:i/>
        </w:rPr>
        <w:t>dels</w:t>
      </w:r>
      <w:r>
        <w:t xml:space="preserve"> att punkt 2 i ikraftträdande- och övergångsbestämmelserna till lagen (2018</w:t>
      </w:r>
      <w:r w:rsidRPr="00704114">
        <w:t>:1708</w:t>
      </w:r>
      <w:r>
        <w:t>) om ändring i den lagen ska upphöra att gälla,</w:t>
      </w:r>
    </w:p>
    <w:p w14:paraId="317508AD" w14:textId="77777777" w:rsidR="000E3A6B" w:rsidRDefault="000E3A6B" w:rsidP="000E3A6B">
      <w:pPr>
        <w:pStyle w:val="Brdtextmedindrag"/>
      </w:pPr>
      <w:r w:rsidRPr="005339E2">
        <w:rPr>
          <w:i/>
        </w:rPr>
        <w:t>dels</w:t>
      </w:r>
      <w:r>
        <w:t xml:space="preserve"> att 18 kap. 2 § och 35 kap. 1 och</w:t>
      </w:r>
      <w:r w:rsidRPr="00706C56">
        <w:t xml:space="preserve"> 10 §§ ska ha följande lydelse.</w:t>
      </w:r>
    </w:p>
    <w:p w14:paraId="71DAA6E4" w14:textId="77777777" w:rsidR="000E3A6B" w:rsidRDefault="000E3A6B" w:rsidP="000E3A6B">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0E3A6B" w14:paraId="4C014FC4" w14:textId="77777777" w:rsidTr="000E3A6B">
        <w:tc>
          <w:tcPr>
            <w:tcW w:w="2500" w:type="pct"/>
            <w:shd w:val="clear" w:color="auto" w:fill="auto"/>
            <w:tcMar>
              <w:left w:w="0" w:type="dxa"/>
            </w:tcMar>
          </w:tcPr>
          <w:p w14:paraId="6C41750F" w14:textId="77777777" w:rsidR="000E3A6B" w:rsidRPr="005B0E77" w:rsidRDefault="000E3A6B" w:rsidP="000E3A6B">
            <w:pPr>
              <w:pStyle w:val="Brdtext"/>
              <w:rPr>
                <w:i/>
              </w:rPr>
            </w:pPr>
            <w:r w:rsidRPr="005B0E77">
              <w:rPr>
                <w:i/>
              </w:rPr>
              <w:t>Nuvarande lydelse</w:t>
            </w:r>
          </w:p>
        </w:tc>
        <w:tc>
          <w:tcPr>
            <w:tcW w:w="2500" w:type="pct"/>
            <w:shd w:val="clear" w:color="auto" w:fill="auto"/>
            <w:tcMar>
              <w:right w:w="0" w:type="dxa"/>
            </w:tcMar>
          </w:tcPr>
          <w:p w14:paraId="2634A096" w14:textId="77777777" w:rsidR="000E3A6B" w:rsidRPr="005B0E77" w:rsidRDefault="000E3A6B" w:rsidP="000E3A6B">
            <w:pPr>
              <w:pStyle w:val="Brdtext"/>
              <w:rPr>
                <w:i/>
              </w:rPr>
            </w:pPr>
            <w:r w:rsidRPr="005B0E77">
              <w:rPr>
                <w:i/>
              </w:rPr>
              <w:t>Föreslagen lydelse</w:t>
            </w:r>
          </w:p>
        </w:tc>
      </w:tr>
    </w:tbl>
    <w:p w14:paraId="695DF1A9" w14:textId="77777777" w:rsidR="000E3A6B" w:rsidRDefault="000E3A6B" w:rsidP="000E3A6B">
      <w:pPr>
        <w:pStyle w:val="Brdtext"/>
        <w:spacing w:before="230"/>
        <w:jc w:val="center"/>
        <w:rPr>
          <w:b/>
        </w:rPr>
      </w:pPr>
      <w:r>
        <w:rPr>
          <w:b/>
        </w:rPr>
        <w:t>18 kap.</w:t>
      </w:r>
    </w:p>
    <w:p w14:paraId="540CC9F8" w14:textId="77777777" w:rsidR="000E3A6B" w:rsidRDefault="000E3A6B" w:rsidP="000E3A6B">
      <w:pPr>
        <w:pStyle w:val="Brdtext"/>
        <w:jc w:val="center"/>
      </w:pPr>
      <w:r>
        <w:t>2 §</w:t>
      </w:r>
      <w:r>
        <w:rPr>
          <w:rStyle w:val="Fotnotsreferens"/>
        </w:rPr>
        <w:footnoteReference w:id="13"/>
      </w:r>
    </w:p>
    <w:p w14:paraId="09AD0650" w14:textId="77777777" w:rsidR="000E3A6B" w:rsidRDefault="000E3A6B" w:rsidP="000E3A6B">
      <w:pPr>
        <w:pStyle w:val="Brdtextmedindrag"/>
      </w:pPr>
      <w:r w:rsidRPr="00A0625C">
        <w:t>Sekretess gäller för uppgift som hänför sig till</w:t>
      </w:r>
      <w:r>
        <w:t xml:space="preserve"> sådan verksamhet som avses i 2 kap. 1 § 1 </w:t>
      </w:r>
      <w:r w:rsidRPr="00A0625C">
        <w:t>lagen (2018:1693) om polisens behandling av personuppgifter inom brottsdatalagens område, om det inte står klart att uppgiften kan röjas utan att syftet med beslutade eller förutsedda åtgärder mo</w:t>
      </w:r>
      <w:r>
        <w:t>tverkas eller den framtida verk</w:t>
      </w:r>
      <w:r w:rsidRPr="00A0625C">
        <w:t>samheten skadas</w:t>
      </w:r>
      <w:r>
        <w:t>.</w:t>
      </w:r>
    </w:p>
    <w:p w14:paraId="4DD7EF06" w14:textId="77777777" w:rsidR="000E3A6B" w:rsidRDefault="000E3A6B" w:rsidP="000E3A6B">
      <w:pPr>
        <w:pStyle w:val="Brdtextmedindrag"/>
      </w:pPr>
      <w:r w:rsidRPr="00BA331F">
        <w:t>Sekretess gäller, under motsvarande förutsättningar som anges i första stycket, för uppgift som hänför sig till sådan verksamhet som avses i</w:t>
      </w:r>
    </w:p>
    <w:p w14:paraId="6FF9895A" w14:textId="77777777" w:rsidR="000E3A6B" w:rsidRDefault="000E3A6B" w:rsidP="000E3A6B">
      <w:pPr>
        <w:pStyle w:val="Brdtextmedindrag"/>
      </w:pPr>
      <w:r>
        <w:t>1. 2 kap. 1 § 1 lagen (2018:1695) om Kustbevakningens behandling av personuppgifter inom brottsdatalagens område,</w:t>
      </w:r>
    </w:p>
    <w:tbl>
      <w:tblPr>
        <w:tblW w:w="5000" w:type="pct"/>
        <w:tblCellMar>
          <w:left w:w="125" w:type="dxa"/>
          <w:right w:w="125" w:type="dxa"/>
        </w:tblCellMar>
        <w:tblLook w:val="0000" w:firstRow="0" w:lastRow="0" w:firstColumn="0" w:lastColumn="0" w:noHBand="0" w:noVBand="0"/>
      </w:tblPr>
      <w:tblGrid>
        <w:gridCol w:w="2948"/>
        <w:gridCol w:w="2949"/>
      </w:tblGrid>
      <w:tr w:rsidR="000E3A6B" w14:paraId="416B772E" w14:textId="77777777" w:rsidTr="000E3A6B">
        <w:tc>
          <w:tcPr>
            <w:tcW w:w="2500" w:type="pct"/>
            <w:shd w:val="clear" w:color="auto" w:fill="auto"/>
            <w:tcMar>
              <w:left w:w="0" w:type="dxa"/>
            </w:tcMar>
          </w:tcPr>
          <w:p w14:paraId="5317292C" w14:textId="77777777" w:rsidR="000E3A6B" w:rsidRPr="005447FA" w:rsidRDefault="000E3A6B" w:rsidP="000E3A6B">
            <w:pPr>
              <w:pStyle w:val="Brdtextmedindrag"/>
              <w:rPr>
                <w:i/>
              </w:rPr>
            </w:pPr>
            <w:r>
              <w:t>2. 2 kap. 1 § 1 lagen (2018:1694) om Tullverkets behandling av personuppgifter inom brottsdata</w:t>
            </w:r>
            <w:r>
              <w:softHyphen/>
              <w:t xml:space="preserve">lagens område, </w:t>
            </w:r>
            <w:r w:rsidRPr="005447FA">
              <w:rPr>
                <w:i/>
              </w:rPr>
              <w:t>eller</w:t>
            </w:r>
          </w:p>
          <w:p w14:paraId="3A9350FB" w14:textId="77777777" w:rsidR="000E3A6B" w:rsidRDefault="000E3A6B" w:rsidP="000E3A6B">
            <w:pPr>
              <w:pStyle w:val="Brdtextmedindrag"/>
            </w:pPr>
            <w:r>
              <w:t xml:space="preserve">3. 2 kap. 1 § 1 lagen (2018:1696) om Skatteverkets behandling av personuppgifter inom brottsdata–lagens </w:t>
            </w:r>
            <w:r w:rsidRPr="003B1E16">
              <w:t>område.</w:t>
            </w:r>
            <w:r>
              <w:t xml:space="preserve"> </w:t>
            </w:r>
          </w:p>
        </w:tc>
        <w:tc>
          <w:tcPr>
            <w:tcW w:w="2500" w:type="pct"/>
            <w:shd w:val="clear" w:color="auto" w:fill="auto"/>
            <w:tcMar>
              <w:right w:w="0" w:type="dxa"/>
            </w:tcMar>
          </w:tcPr>
          <w:p w14:paraId="40967869" w14:textId="77777777" w:rsidR="000E3A6B" w:rsidRPr="00F54390" w:rsidRDefault="000E3A6B" w:rsidP="000E3A6B">
            <w:pPr>
              <w:pStyle w:val="Brdtextmedindrag"/>
              <w:rPr>
                <w:i/>
              </w:rPr>
            </w:pPr>
            <w:r>
              <w:t>2. 2 kap. 1 § 1 lagen (2018:1694) om Tullverkets behandling av personuppgifter inom brottsdata</w:t>
            </w:r>
            <w:r>
              <w:softHyphen/>
              <w:t xml:space="preserve">lagens </w:t>
            </w:r>
            <w:r w:rsidRPr="002F6A99">
              <w:t>område,</w:t>
            </w:r>
            <w:r w:rsidRPr="00F54390">
              <w:rPr>
                <w:i/>
              </w:rPr>
              <w:t xml:space="preserve"> </w:t>
            </w:r>
          </w:p>
          <w:p w14:paraId="67963C11" w14:textId="77777777" w:rsidR="000E3A6B" w:rsidRPr="005447FA" w:rsidRDefault="000E3A6B" w:rsidP="000E3A6B">
            <w:pPr>
              <w:pStyle w:val="Brdtextmedindrag"/>
              <w:rPr>
                <w:i/>
              </w:rPr>
            </w:pPr>
            <w:r>
              <w:t>3. 2 kap. 1 § 1 lagen (2018:1696) om Skatteverkets behandling av personuppgifter inom brottsdata–lagens område</w:t>
            </w:r>
            <w:r w:rsidRPr="005447FA">
              <w:rPr>
                <w:i/>
              </w:rPr>
              <w:t>,</w:t>
            </w:r>
            <w:r>
              <w:t xml:space="preserve"> </w:t>
            </w:r>
            <w:r w:rsidRPr="005447FA">
              <w:rPr>
                <w:i/>
              </w:rPr>
              <w:t>eller</w:t>
            </w:r>
          </w:p>
          <w:p w14:paraId="098B55E9" w14:textId="77777777" w:rsidR="000E3A6B" w:rsidRDefault="000E3A6B" w:rsidP="000E3A6B">
            <w:pPr>
              <w:pStyle w:val="Brdtextmedindrag"/>
            </w:pPr>
            <w:r w:rsidRPr="005447FA">
              <w:rPr>
                <w:i/>
              </w:rPr>
              <w:t>4. 2 kap. 1 § första stycket 1 lagen (20</w:t>
            </w:r>
            <w:r>
              <w:rPr>
                <w:i/>
              </w:rPr>
              <w:t>1</w:t>
            </w:r>
            <w:r w:rsidRPr="005447FA">
              <w:rPr>
                <w:i/>
              </w:rPr>
              <w:t>9:000) om Säkerhets</w:t>
            </w:r>
            <w:r>
              <w:rPr>
                <w:i/>
              </w:rPr>
              <w:softHyphen/>
            </w:r>
            <w:r w:rsidRPr="005447FA">
              <w:rPr>
                <w:i/>
              </w:rPr>
              <w:t>polisens behandling av person</w:t>
            </w:r>
            <w:r>
              <w:rPr>
                <w:i/>
              </w:rPr>
              <w:softHyphen/>
            </w:r>
            <w:r w:rsidRPr="005447FA">
              <w:rPr>
                <w:i/>
              </w:rPr>
              <w:t>uppgifter.</w:t>
            </w:r>
          </w:p>
        </w:tc>
      </w:tr>
    </w:tbl>
    <w:p w14:paraId="52C7E7A4" w14:textId="77777777" w:rsidR="000E3A6B" w:rsidRDefault="000E3A6B" w:rsidP="000E3A6B">
      <w:pPr>
        <w:pStyle w:val="Brdtextmedindrag"/>
      </w:pPr>
      <w:r w:rsidRPr="00BA331F">
        <w:t>Sekretess enligt första stycket gäller inte för uppgift som hänför sig till verksamhet hos Säkerhetspolisen och som har förts in i en allmän handling före år 1949.</w:t>
      </w:r>
    </w:p>
    <w:p w14:paraId="5A0E66CD" w14:textId="77777777" w:rsidR="000E3A6B" w:rsidRDefault="000E3A6B" w:rsidP="000E3A6B">
      <w:pPr>
        <w:pStyle w:val="Brdtextmedindrag"/>
      </w:pPr>
      <w:r w:rsidRPr="00BA331F">
        <w:t>För uppgift i en allmän handling gäller sekretessen i högst sjuttio år.</w:t>
      </w:r>
    </w:p>
    <w:p w14:paraId="758AB9B6" w14:textId="77777777" w:rsidR="000E3A6B" w:rsidRDefault="000E3A6B" w:rsidP="000E3A6B">
      <w:pPr>
        <w:pStyle w:val="Brdtext"/>
        <w:spacing w:before="230"/>
        <w:jc w:val="center"/>
        <w:rPr>
          <w:b/>
        </w:rPr>
      </w:pPr>
    </w:p>
    <w:tbl>
      <w:tblPr>
        <w:tblW w:w="5000" w:type="pct"/>
        <w:tblCellMar>
          <w:left w:w="125" w:type="dxa"/>
          <w:right w:w="125" w:type="dxa"/>
        </w:tblCellMar>
        <w:tblLook w:val="0000" w:firstRow="0" w:lastRow="0" w:firstColumn="0" w:lastColumn="0" w:noHBand="0" w:noVBand="0"/>
      </w:tblPr>
      <w:tblGrid>
        <w:gridCol w:w="2948"/>
        <w:gridCol w:w="2949"/>
      </w:tblGrid>
      <w:tr w:rsidR="000E3A6B" w:rsidRPr="000E6F0B" w14:paraId="2F21F1C6" w14:textId="77777777" w:rsidTr="000E3A6B">
        <w:tc>
          <w:tcPr>
            <w:tcW w:w="2500" w:type="pct"/>
            <w:shd w:val="clear" w:color="auto" w:fill="auto"/>
            <w:tcMar>
              <w:left w:w="0" w:type="dxa"/>
            </w:tcMar>
          </w:tcPr>
          <w:p w14:paraId="660362E4" w14:textId="77777777" w:rsidR="000E3A6B" w:rsidRPr="000E6F0B" w:rsidRDefault="000E3A6B" w:rsidP="000E3A6B">
            <w:pPr>
              <w:pStyle w:val="Brdtext"/>
              <w:rPr>
                <w:i/>
              </w:rPr>
            </w:pPr>
            <w:r>
              <w:rPr>
                <w:i/>
              </w:rPr>
              <w:t>L</w:t>
            </w:r>
            <w:r w:rsidRPr="000E6F0B">
              <w:rPr>
                <w:i/>
              </w:rPr>
              <w:t>ydelse</w:t>
            </w:r>
            <w:r>
              <w:rPr>
                <w:i/>
              </w:rPr>
              <w:t xml:space="preserve"> enligt prop. 2018/19:65</w:t>
            </w:r>
          </w:p>
        </w:tc>
        <w:tc>
          <w:tcPr>
            <w:tcW w:w="2500" w:type="pct"/>
            <w:shd w:val="clear" w:color="auto" w:fill="auto"/>
            <w:tcMar>
              <w:right w:w="0" w:type="dxa"/>
            </w:tcMar>
          </w:tcPr>
          <w:p w14:paraId="2AF5B4B3" w14:textId="77777777" w:rsidR="000E3A6B" w:rsidRPr="000E6F0B" w:rsidRDefault="000E3A6B" w:rsidP="000E3A6B">
            <w:pPr>
              <w:pStyle w:val="Brdtext"/>
              <w:rPr>
                <w:i/>
              </w:rPr>
            </w:pPr>
            <w:r w:rsidRPr="000E6F0B">
              <w:rPr>
                <w:i/>
              </w:rPr>
              <w:t>Föreslagen lydelse</w:t>
            </w:r>
          </w:p>
        </w:tc>
      </w:tr>
    </w:tbl>
    <w:p w14:paraId="4444FBFE" w14:textId="77777777" w:rsidR="000E3A6B" w:rsidRDefault="000E3A6B" w:rsidP="000E3A6B">
      <w:pPr>
        <w:pStyle w:val="Brdtext"/>
        <w:spacing w:before="230"/>
        <w:jc w:val="center"/>
        <w:rPr>
          <w:b/>
        </w:rPr>
      </w:pPr>
      <w:r>
        <w:rPr>
          <w:b/>
        </w:rPr>
        <w:t>35 kap.</w:t>
      </w:r>
    </w:p>
    <w:p w14:paraId="2584088E" w14:textId="77777777" w:rsidR="000E3A6B" w:rsidRDefault="000E3A6B" w:rsidP="000E3A6B">
      <w:pPr>
        <w:pStyle w:val="Brdtext"/>
        <w:jc w:val="center"/>
      </w:pPr>
      <w:r>
        <w:t>1 §</w:t>
      </w:r>
    </w:p>
    <w:p w14:paraId="5548FBC9" w14:textId="77777777" w:rsidR="000E3A6B" w:rsidRDefault="000E3A6B" w:rsidP="000E3A6B">
      <w:pPr>
        <w:pStyle w:val="Brdtextmedindrag"/>
      </w:pPr>
      <w:r>
        <w:t>Sekretess gäller för uppgift om en enskilds personliga och ekonomiska förhållanden, om det inte står klart att uppgiften kan röjas utan att den enskilde eller någon närstående till honom eller henne lider skada eller men och uppgiften förekommer i</w:t>
      </w:r>
    </w:p>
    <w:p w14:paraId="6BF043CE" w14:textId="77777777" w:rsidR="000E3A6B" w:rsidRDefault="000E3A6B" w:rsidP="000E3A6B">
      <w:pPr>
        <w:pStyle w:val="Brdtextmedindrag"/>
      </w:pPr>
      <w:r>
        <w:t>1. utredning enligt bestämmelserna om förundersökning i brottmål,</w:t>
      </w:r>
    </w:p>
    <w:p w14:paraId="7B66245A" w14:textId="77777777" w:rsidR="000E3A6B" w:rsidRDefault="000E3A6B" w:rsidP="000E3A6B">
      <w:pPr>
        <w:pStyle w:val="Brdtextmedindrag"/>
      </w:pPr>
      <w:r>
        <w:t>2. angelägenhet som avser användning av tvångsmedel i brottmål eller i annan verksamhet för att förebygga brott,</w:t>
      </w:r>
    </w:p>
    <w:p w14:paraId="188D8DE7" w14:textId="77777777" w:rsidR="000E3A6B" w:rsidRDefault="000E3A6B" w:rsidP="000E3A6B">
      <w:pPr>
        <w:pStyle w:val="Brdtextmedindrag"/>
      </w:pPr>
      <w:r>
        <w:t>3. angelägenhet som avser säkerhetsprövning enligt säkerhetsskydds</w:t>
      </w:r>
      <w:r>
        <w:softHyphen/>
        <w:t>lagen (2018:585),</w:t>
      </w:r>
    </w:p>
    <w:p w14:paraId="09899E7A" w14:textId="77777777" w:rsidR="000E3A6B" w:rsidRDefault="000E3A6B" w:rsidP="000E3A6B">
      <w:pPr>
        <w:pStyle w:val="Brdtextmedindrag"/>
      </w:pPr>
      <w:r>
        <w:t>4. annan verksamhet som syftar till att förebygga, uppdaga, utreda eller beivra brott eller verkställa uppbörd och som bedrivs av en åklagarmyndighet, Polismyndigheten, Säkerhetspolisen, Skatteverket, Tullverket eller Kustbevakningen,</w:t>
      </w:r>
    </w:p>
    <w:tbl>
      <w:tblPr>
        <w:tblW w:w="5000" w:type="pct"/>
        <w:tblCellMar>
          <w:left w:w="125" w:type="dxa"/>
          <w:right w:w="125" w:type="dxa"/>
        </w:tblCellMar>
        <w:tblLook w:val="0000" w:firstRow="0" w:lastRow="0" w:firstColumn="0" w:lastColumn="0" w:noHBand="0" w:noVBand="0"/>
      </w:tblPr>
      <w:tblGrid>
        <w:gridCol w:w="2948"/>
        <w:gridCol w:w="2949"/>
      </w:tblGrid>
      <w:tr w:rsidR="000E3A6B" w14:paraId="3B1ECDFD" w14:textId="77777777" w:rsidTr="000E3A6B">
        <w:tc>
          <w:tcPr>
            <w:tcW w:w="2500" w:type="pct"/>
            <w:shd w:val="clear" w:color="auto" w:fill="auto"/>
            <w:tcMar>
              <w:left w:w="0" w:type="dxa"/>
            </w:tcMar>
          </w:tcPr>
          <w:p w14:paraId="7F9173B3" w14:textId="77777777" w:rsidR="000E3A6B" w:rsidRDefault="000E3A6B" w:rsidP="000E3A6B">
            <w:pPr>
              <w:pStyle w:val="Brdtextmedindrag"/>
            </w:pPr>
            <w:r w:rsidRPr="00BB7DD6">
              <w:t>5. register som förs av Polis-myndigheten enligt 5 kap. lagen (2018:</w:t>
            </w:r>
            <w:r>
              <w:t>1693</w:t>
            </w:r>
            <w:r w:rsidRPr="00BB7DD6">
              <w:t>) om polisens be</w:t>
            </w:r>
            <w:r>
              <w:softHyphen/>
            </w:r>
            <w:r w:rsidRPr="00BB7DD6">
              <w:t xml:space="preserve">handling av personuppgifter inom brottsdatalagens område eller som annars behandlas med stöd av de </w:t>
            </w:r>
            <w:r w:rsidRPr="003B1E16">
              <w:t>bestämmelserna</w:t>
            </w:r>
            <w:r w:rsidRPr="005D556E">
              <w:rPr>
                <w:i/>
              </w:rPr>
              <w:t>,</w:t>
            </w:r>
          </w:p>
        </w:tc>
        <w:tc>
          <w:tcPr>
            <w:tcW w:w="2500" w:type="pct"/>
            <w:shd w:val="clear" w:color="auto" w:fill="auto"/>
            <w:tcMar>
              <w:right w:w="0" w:type="dxa"/>
            </w:tcMar>
          </w:tcPr>
          <w:p w14:paraId="0A10A1E0" w14:textId="77777777" w:rsidR="000E3A6B" w:rsidRPr="00BB7DD6" w:rsidRDefault="000E3A6B" w:rsidP="000E3A6B">
            <w:pPr>
              <w:pStyle w:val="Brdtextmedindrag"/>
              <w:rPr>
                <w:i/>
              </w:rPr>
            </w:pPr>
            <w:r w:rsidRPr="00BB7DD6">
              <w:t>5. register som förs av Polis-myndigheten enligt 5 kap. lagen (2018:</w:t>
            </w:r>
            <w:r>
              <w:t>1693</w:t>
            </w:r>
            <w:r w:rsidRPr="00BB7DD6">
              <w:t>) om polisens be</w:t>
            </w:r>
            <w:r>
              <w:softHyphen/>
            </w:r>
            <w:r w:rsidRPr="00BB7DD6">
              <w:t>handling av personuppgifter inom brottsdatalagens område eller som annars behandlas med stöd av de bestämmelserna,</w:t>
            </w:r>
            <w:r>
              <w:t xml:space="preserve"> </w:t>
            </w:r>
            <w:r>
              <w:rPr>
                <w:i/>
              </w:rPr>
              <w:t xml:space="preserve">eller uppgifter som behandlas av Säkerhetspolisen eller Polismyndigheten med stöd av </w:t>
            </w:r>
            <w:r w:rsidRPr="00A34EEE">
              <w:rPr>
                <w:i/>
              </w:rPr>
              <w:t xml:space="preserve">lagen </w:t>
            </w:r>
            <w:r w:rsidRPr="00131B79">
              <w:rPr>
                <w:i/>
              </w:rPr>
              <w:t>(2019:000)</w:t>
            </w:r>
            <w:r w:rsidRPr="00A34EEE">
              <w:rPr>
                <w:i/>
              </w:rPr>
              <w:t xml:space="preserve"> om Säkerhets</w:t>
            </w:r>
            <w:r>
              <w:rPr>
                <w:i/>
              </w:rPr>
              <w:softHyphen/>
            </w:r>
            <w:r w:rsidRPr="00A34EEE">
              <w:rPr>
                <w:i/>
              </w:rPr>
              <w:t>polisens behandling av person</w:t>
            </w:r>
            <w:r>
              <w:rPr>
                <w:i/>
              </w:rPr>
              <w:softHyphen/>
            </w:r>
            <w:r w:rsidRPr="00A34EEE">
              <w:rPr>
                <w:i/>
              </w:rPr>
              <w:t>uppgifter</w:t>
            </w:r>
            <w:r>
              <w:rPr>
                <w:i/>
              </w:rPr>
              <w:t>,</w:t>
            </w:r>
          </w:p>
        </w:tc>
      </w:tr>
    </w:tbl>
    <w:p w14:paraId="27D144EB" w14:textId="77777777" w:rsidR="000E3A6B" w:rsidRDefault="000E3A6B" w:rsidP="000E3A6B">
      <w:pPr>
        <w:pStyle w:val="Brdtextmedindrag"/>
      </w:pPr>
      <w:r w:rsidRPr="00BB7DD6">
        <w:t>6. register som förs enligt lagen (1998:621) om misstankeregister,</w:t>
      </w:r>
    </w:p>
    <w:p w14:paraId="224DB554" w14:textId="77777777" w:rsidR="000E3A6B" w:rsidRDefault="000E3A6B" w:rsidP="000E3A6B">
      <w:pPr>
        <w:pStyle w:val="Brdtextmedindrag"/>
      </w:pPr>
      <w:r w:rsidRPr="00BB7DD6">
        <w:t>7. register som förs av Skatteverket enligt lagen (2018:</w:t>
      </w:r>
      <w:r>
        <w:t>1696</w:t>
      </w:r>
      <w:r w:rsidRPr="00BB7DD6">
        <w:t>) om Skatteverkets behandling av personuppgifter inom brottsdatalagens område eller som annars behandlas där med stöd av samma lag,</w:t>
      </w:r>
    </w:p>
    <w:p w14:paraId="1A3215B5" w14:textId="77777777" w:rsidR="000E3A6B" w:rsidRDefault="000E3A6B" w:rsidP="000E3A6B">
      <w:pPr>
        <w:pStyle w:val="Brdtextmedindrag"/>
      </w:pPr>
      <w:r w:rsidRPr="00BB7DD6">
        <w:t>8. särskilt ärenderegister öv</w:t>
      </w:r>
      <w:r>
        <w:t>er brottmål som förs av åklagar</w:t>
      </w:r>
      <w:r w:rsidRPr="00BB7DD6">
        <w:t>myndighet, om uppgiften inte hänför sig till registrering som avses i 5 kap. 1 §, eller</w:t>
      </w:r>
    </w:p>
    <w:p w14:paraId="0E779174" w14:textId="77777777" w:rsidR="000E3A6B" w:rsidRDefault="000E3A6B" w:rsidP="000E3A6B">
      <w:pPr>
        <w:pStyle w:val="Brdtextmedindrag"/>
      </w:pPr>
      <w:r w:rsidRPr="00BB7DD6">
        <w:t>9. register som förs av Tullverket enligt lagen (2018:</w:t>
      </w:r>
      <w:r>
        <w:t>1694</w:t>
      </w:r>
      <w:r w:rsidRPr="00BB7DD6">
        <w:t>) om Tull-verkets behandling av personuppgifter inom brottsdatalagens område eller som annars behandlas där med stöd av samma lag.</w:t>
      </w:r>
    </w:p>
    <w:p w14:paraId="1C13DAAC" w14:textId="77777777" w:rsidR="000E3A6B" w:rsidRDefault="000E3A6B" w:rsidP="000E3A6B">
      <w:pPr>
        <w:pStyle w:val="Brdtextmedindrag"/>
      </w:pPr>
      <w:r w:rsidRPr="00BB7DD6">
        <w:t>Sekretessen enligt första stycket 2</w:t>
      </w:r>
      <w:r>
        <w:t xml:space="preserve"> gäller hos domstol i dess rätt</w:t>
      </w:r>
      <w:r w:rsidRPr="00BB7DD6">
        <w:t>skipande eller rättsvårdande verksamhet endast om det kan antas att den enskilde eller någon närstående till honom eller henne lider skada eller men om uppgiften röjs. Vid förhandling om användning av tvångsmedel gäller sekretess för uppgift om vem som är misstänkt endast om det kan antas att fara uppkommer för att den misstänkte eller någon närstående till honom eller henne utsätts för våld eller lider annat allvarligt men om uppgiften röjs.</w:t>
      </w:r>
    </w:p>
    <w:p w14:paraId="40B8AF8F" w14:textId="77777777" w:rsidR="000E3A6B" w:rsidRDefault="000E3A6B" w:rsidP="000E3A6B">
      <w:pPr>
        <w:pStyle w:val="Brdtextmedindrag"/>
      </w:pPr>
      <w:r>
        <w:t>F</w:t>
      </w:r>
      <w:r w:rsidRPr="00BB7DD6">
        <w:t>örsta stycket gäller inte om annat följer av 2, 6 eller 7 §.</w:t>
      </w:r>
    </w:p>
    <w:p w14:paraId="0833C7D6" w14:textId="77777777" w:rsidR="000E3A6B" w:rsidRDefault="000E3A6B" w:rsidP="000E3A6B">
      <w:pPr>
        <w:pStyle w:val="Brdtextmedindrag"/>
      </w:pPr>
      <w:r w:rsidRPr="00BB7DD6">
        <w:t>För uppgift i en allmän handling gäller sekretessen i högst sjuttio år.</w:t>
      </w:r>
    </w:p>
    <w:p w14:paraId="458609C6" w14:textId="77777777" w:rsidR="000E3A6B" w:rsidRDefault="000E3A6B" w:rsidP="000E3A6B">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0E3A6B" w:rsidRPr="000E6F0B" w14:paraId="50FC5B41" w14:textId="77777777" w:rsidTr="000E3A6B">
        <w:tc>
          <w:tcPr>
            <w:tcW w:w="2500" w:type="pct"/>
            <w:shd w:val="clear" w:color="auto" w:fill="auto"/>
            <w:tcMar>
              <w:left w:w="0" w:type="dxa"/>
            </w:tcMar>
          </w:tcPr>
          <w:p w14:paraId="4231D123" w14:textId="77777777" w:rsidR="000E3A6B" w:rsidRPr="000E6F0B" w:rsidRDefault="000E3A6B" w:rsidP="000E3A6B">
            <w:pPr>
              <w:pStyle w:val="Brdtext"/>
              <w:rPr>
                <w:i/>
              </w:rPr>
            </w:pPr>
            <w:r w:rsidRPr="000E6F0B">
              <w:rPr>
                <w:i/>
              </w:rPr>
              <w:t>Nuvarande lydelse</w:t>
            </w:r>
          </w:p>
        </w:tc>
        <w:tc>
          <w:tcPr>
            <w:tcW w:w="2500" w:type="pct"/>
            <w:shd w:val="clear" w:color="auto" w:fill="auto"/>
            <w:tcMar>
              <w:right w:w="0" w:type="dxa"/>
            </w:tcMar>
          </w:tcPr>
          <w:p w14:paraId="0C310E40" w14:textId="77777777" w:rsidR="000E3A6B" w:rsidRPr="000E6F0B" w:rsidRDefault="000E3A6B" w:rsidP="000E3A6B">
            <w:pPr>
              <w:pStyle w:val="Brdtext"/>
              <w:rPr>
                <w:i/>
              </w:rPr>
            </w:pPr>
            <w:r w:rsidRPr="000E6F0B">
              <w:rPr>
                <w:i/>
              </w:rPr>
              <w:t>Föreslagen lydelse</w:t>
            </w:r>
          </w:p>
        </w:tc>
      </w:tr>
    </w:tbl>
    <w:p w14:paraId="7C45BAAE" w14:textId="77777777" w:rsidR="000E3A6B" w:rsidRDefault="000E3A6B" w:rsidP="000E3A6B">
      <w:pPr>
        <w:pStyle w:val="Brdtext"/>
        <w:jc w:val="center"/>
      </w:pPr>
    </w:p>
    <w:p w14:paraId="1A179EE6" w14:textId="77777777" w:rsidR="000E3A6B" w:rsidRDefault="000E3A6B" w:rsidP="000E3A6B">
      <w:pPr>
        <w:pStyle w:val="Brdtext"/>
        <w:jc w:val="center"/>
      </w:pPr>
      <w:r>
        <w:t>10 §</w:t>
      </w:r>
      <w:r>
        <w:rPr>
          <w:rStyle w:val="Fotnotsreferens"/>
        </w:rPr>
        <w:footnoteReference w:id="14"/>
      </w:r>
    </w:p>
    <w:p w14:paraId="1737906F" w14:textId="77777777" w:rsidR="000E3A6B" w:rsidRDefault="000E3A6B" w:rsidP="000E3A6B">
      <w:pPr>
        <w:pStyle w:val="Brdtextmedindrag"/>
      </w:pPr>
      <w:r>
        <w:t>Sekretessen enligt 1 § hindrar inte att en uppgift lämnas ut</w:t>
      </w:r>
    </w:p>
    <w:p w14:paraId="49ACB29D" w14:textId="77777777" w:rsidR="000E3A6B" w:rsidRDefault="000E3A6B" w:rsidP="000E3A6B">
      <w:pPr>
        <w:pStyle w:val="Brdtextmedindrag"/>
      </w:pPr>
      <w:r>
        <w:t>1. till en enskild enligt vad som föreskrivs i lagen (1964:167) med sär-skilda bestämmelser om unga lagöverträdare,</w:t>
      </w:r>
    </w:p>
    <w:p w14:paraId="014D0509" w14:textId="77777777" w:rsidR="000E3A6B" w:rsidRDefault="000E3A6B" w:rsidP="000E3A6B">
      <w:pPr>
        <w:pStyle w:val="Brdtextmedindrag"/>
      </w:pPr>
      <w:r w:rsidRPr="006B6BD8">
        <w:t>2. till en enskild enligt vad som föreskrivs i säkerhetsskyddslagen (</w:t>
      </w:r>
      <w:r>
        <w:t>2018:585</w:t>
      </w:r>
      <w:r w:rsidRPr="006B6BD8">
        <w:t>) och i förordning som har meddelats med stöd i den lagen,</w:t>
      </w:r>
    </w:p>
    <w:p w14:paraId="02C6CF23" w14:textId="77777777" w:rsidR="000E3A6B" w:rsidRDefault="000E3A6B" w:rsidP="000E3A6B">
      <w:pPr>
        <w:pStyle w:val="Brdtextmedindrag"/>
      </w:pPr>
      <w:r w:rsidRPr="006B6BD8">
        <w:t>3. till en enskild enligt vad som föreskrivs i 27 kap. 8 § rättegångsbalken</w:t>
      </w:r>
      <w:r>
        <w:t>,</w:t>
      </w:r>
    </w:p>
    <w:p w14:paraId="20053348" w14:textId="77777777" w:rsidR="000E3A6B" w:rsidRDefault="000E3A6B" w:rsidP="000E3A6B">
      <w:pPr>
        <w:pStyle w:val="Brdtextmedindrag"/>
      </w:pPr>
      <w:r w:rsidRPr="006B6BD8">
        <w:t>4. enligt vad som föreskrivs i</w:t>
      </w:r>
    </w:p>
    <w:p w14:paraId="028D0DAA" w14:textId="77777777" w:rsidR="000E3A6B" w:rsidRDefault="000E3A6B" w:rsidP="000E3A6B">
      <w:pPr>
        <w:pStyle w:val="Brdtextmedindrag"/>
      </w:pPr>
      <w:r w:rsidRPr="006B6BD8">
        <w:t>– lagen (1998:621) om misstankeregister,</w:t>
      </w:r>
    </w:p>
    <w:p w14:paraId="7851D5EF" w14:textId="77777777" w:rsidR="000E3A6B" w:rsidRDefault="000E3A6B" w:rsidP="000E3A6B">
      <w:pPr>
        <w:pStyle w:val="Brdtextmedindrag"/>
      </w:pPr>
      <w:r w:rsidRPr="006B6BD8">
        <w:t>– lagen (2018:</w:t>
      </w:r>
      <w:r>
        <w:t>1693</w:t>
      </w:r>
      <w:r w:rsidRPr="006B6BD8">
        <w:t>) om polisens behandling av personuppgifter inom brottsdatalagens område</w:t>
      </w:r>
      <w:r>
        <w:t>,</w:t>
      </w:r>
    </w:p>
    <w:p w14:paraId="76892999" w14:textId="77777777" w:rsidR="000E3A6B" w:rsidRDefault="000E3A6B" w:rsidP="000E3A6B">
      <w:pPr>
        <w:pStyle w:val="Brdtextmedindrag"/>
      </w:pPr>
      <w:r w:rsidRPr="00A171A8">
        <w:t>– lagen (2018:</w:t>
      </w:r>
      <w:r>
        <w:t>1694</w:t>
      </w:r>
      <w:r w:rsidRPr="00A171A8">
        <w:t xml:space="preserve">) om </w:t>
      </w:r>
      <w:r>
        <w:t>Tullverkets</w:t>
      </w:r>
      <w:r w:rsidRPr="00A171A8">
        <w:t xml:space="preserve"> behandling av personuppgifter inom brottsdatalagens område</w:t>
      </w:r>
      <w:r>
        <w:t>,</w:t>
      </w:r>
    </w:p>
    <w:p w14:paraId="070DBDCF" w14:textId="77777777" w:rsidR="000E3A6B" w:rsidRDefault="000E3A6B" w:rsidP="000E3A6B">
      <w:pPr>
        <w:pStyle w:val="Brdtextmedindrag"/>
      </w:pPr>
      <w:r w:rsidRPr="00A171A8">
        <w:t>– lagen (2018:</w:t>
      </w:r>
      <w:r>
        <w:t>1695</w:t>
      </w:r>
      <w:r w:rsidRPr="00A171A8">
        <w:t xml:space="preserve">) om </w:t>
      </w:r>
      <w:r>
        <w:t>Kustbevakningens</w:t>
      </w:r>
      <w:r w:rsidRPr="00A171A8">
        <w:t xml:space="preserve"> behandling av person-uppgifter inom brottsdatalagens område</w:t>
      </w:r>
    </w:p>
    <w:p w14:paraId="35375EFB" w14:textId="77777777" w:rsidR="000E3A6B" w:rsidRDefault="000E3A6B" w:rsidP="000E3A6B">
      <w:pPr>
        <w:pStyle w:val="Brdtextmedindrag"/>
      </w:pPr>
      <w:r>
        <w:t>– lagen (2018:1696</w:t>
      </w:r>
      <w:r w:rsidRPr="00A171A8">
        <w:t xml:space="preserve">) om </w:t>
      </w:r>
      <w:r>
        <w:t>Skatteverkets</w:t>
      </w:r>
      <w:r w:rsidRPr="00A171A8">
        <w:t xml:space="preserve"> behandling av personuppgifter inom brottsdatalagens område</w:t>
      </w:r>
      <w:r>
        <w:t>,</w:t>
      </w:r>
    </w:p>
    <w:tbl>
      <w:tblPr>
        <w:tblW w:w="5000" w:type="pct"/>
        <w:tblCellMar>
          <w:left w:w="125" w:type="dxa"/>
          <w:right w:w="125" w:type="dxa"/>
        </w:tblCellMar>
        <w:tblLook w:val="0000" w:firstRow="0" w:lastRow="0" w:firstColumn="0" w:lastColumn="0" w:noHBand="0" w:noVBand="0"/>
      </w:tblPr>
      <w:tblGrid>
        <w:gridCol w:w="2948"/>
        <w:gridCol w:w="2949"/>
      </w:tblGrid>
      <w:tr w:rsidR="000E3A6B" w14:paraId="30595EA7" w14:textId="77777777" w:rsidTr="000E3A6B">
        <w:tc>
          <w:tcPr>
            <w:tcW w:w="2500" w:type="pct"/>
            <w:shd w:val="clear" w:color="auto" w:fill="auto"/>
            <w:tcMar>
              <w:left w:w="0" w:type="dxa"/>
            </w:tcMar>
          </w:tcPr>
          <w:p w14:paraId="2843802D" w14:textId="77777777" w:rsidR="000E3A6B" w:rsidRDefault="000E3A6B" w:rsidP="000E3A6B">
            <w:pPr>
              <w:pStyle w:val="Brdtextmedindrag"/>
            </w:pPr>
            <w:r w:rsidRPr="00A171A8">
              <w:t>– lagen (2018:</w:t>
            </w:r>
            <w:r>
              <w:t>1697</w:t>
            </w:r>
            <w:r w:rsidRPr="00A171A8">
              <w:t xml:space="preserve">) om </w:t>
            </w:r>
            <w:r>
              <w:t>åklagarväsendets</w:t>
            </w:r>
            <w:r w:rsidRPr="00A171A8">
              <w:t xml:space="preserve"> behandling av personuppgifter inom brottsdata</w:t>
            </w:r>
            <w:r>
              <w:softHyphen/>
            </w:r>
            <w:r w:rsidRPr="00A171A8">
              <w:t>lagens område</w:t>
            </w:r>
            <w:r>
              <w:t xml:space="preserve">, </w:t>
            </w:r>
            <w:r w:rsidRPr="00896D3D">
              <w:rPr>
                <w:i/>
              </w:rPr>
              <w:t>eller</w:t>
            </w:r>
          </w:p>
        </w:tc>
        <w:tc>
          <w:tcPr>
            <w:tcW w:w="2500" w:type="pct"/>
            <w:shd w:val="clear" w:color="auto" w:fill="auto"/>
            <w:tcMar>
              <w:right w:w="0" w:type="dxa"/>
            </w:tcMar>
          </w:tcPr>
          <w:p w14:paraId="409912A4" w14:textId="77777777" w:rsidR="000E3A6B" w:rsidRDefault="000E3A6B" w:rsidP="000E3A6B">
            <w:pPr>
              <w:pStyle w:val="Brdtextmedindrag"/>
            </w:pPr>
            <w:r w:rsidRPr="00A171A8">
              <w:t>– lagen (2018:</w:t>
            </w:r>
            <w:r>
              <w:t>1697</w:t>
            </w:r>
            <w:r w:rsidRPr="00A171A8">
              <w:t>) om åklagarväsendets behandling av personuppgifter inom brottsdata</w:t>
            </w:r>
            <w:r>
              <w:softHyphen/>
            </w:r>
            <w:r w:rsidRPr="00A171A8">
              <w:t xml:space="preserve">lagens </w:t>
            </w:r>
            <w:r w:rsidRPr="00896D3D">
              <w:rPr>
                <w:i/>
              </w:rPr>
              <w:t>område,</w:t>
            </w:r>
          </w:p>
          <w:p w14:paraId="4B6D04AE" w14:textId="77777777" w:rsidR="000E3A6B" w:rsidRDefault="000E3A6B" w:rsidP="000E3A6B">
            <w:pPr>
              <w:pStyle w:val="Brdtextmedindrag"/>
            </w:pPr>
            <w:r w:rsidRPr="00A171A8">
              <w:t xml:space="preserve">– </w:t>
            </w:r>
            <w:r w:rsidRPr="00A171A8">
              <w:rPr>
                <w:i/>
              </w:rPr>
              <w:t>lagen (201</w:t>
            </w:r>
            <w:r>
              <w:rPr>
                <w:i/>
              </w:rPr>
              <w:t>9</w:t>
            </w:r>
            <w:r w:rsidRPr="00A171A8">
              <w:rPr>
                <w:i/>
              </w:rPr>
              <w:t>:000) om Säkerhetspolisens behandling av personuppgifter, eller</w:t>
            </w:r>
          </w:p>
        </w:tc>
      </w:tr>
    </w:tbl>
    <w:p w14:paraId="6F910588" w14:textId="77777777" w:rsidR="000E3A6B" w:rsidRDefault="000E3A6B" w:rsidP="000E3A6B">
      <w:pPr>
        <w:pStyle w:val="Brdtextmedindrag"/>
      </w:pPr>
      <w:r w:rsidRPr="00D867D6">
        <w:t>– förordningar som har stöd i dessa lagar</w:t>
      </w:r>
      <w:r>
        <w:t>.</w:t>
      </w:r>
    </w:p>
    <w:p w14:paraId="298E1C95" w14:textId="77777777" w:rsidR="000E3A6B" w:rsidRPr="00811E52" w:rsidRDefault="000E3A6B" w:rsidP="000E3A6B">
      <w:pPr>
        <w:pStyle w:val="Slutstreck"/>
      </w:pPr>
      <w:r w:rsidRPr="00811E52">
        <w:t>                      </w:t>
      </w:r>
    </w:p>
    <w:p w14:paraId="4B04776E" w14:textId="77777777" w:rsidR="000E3A6B" w:rsidRDefault="000E3A6B" w:rsidP="000E3A6B">
      <w:pPr>
        <w:pStyle w:val="Brdtextmedindrag"/>
        <w:sectPr w:rsidR="000E3A6B" w:rsidSect="000E3A6B">
          <w:headerReference w:type="even" r:id="rId171"/>
          <w:headerReference w:type="default" r:id="rId172"/>
          <w:footerReference w:type="even" r:id="rId173"/>
          <w:footerReference w:type="default" r:id="rId174"/>
          <w:footerReference w:type="first" r:id="rId175"/>
          <w:footnotePr>
            <w:numRestart w:val="eachSect"/>
          </w:footnotePr>
          <w:pgSz w:w="9356" w:h="13721" w:code="9"/>
          <w:pgMar w:top="794" w:right="2438" w:bottom="1191" w:left="1021" w:header="0" w:footer="709" w:gutter="0"/>
          <w:cols w:space="708"/>
          <w:docGrid w:linePitch="360"/>
        </w:sectPr>
      </w:pPr>
      <w:r>
        <w:t>Denna lag träder i </w:t>
      </w:r>
      <w:r w:rsidRPr="00D867D6">
        <w:t xml:space="preserve">kraft den 1 </w:t>
      </w:r>
      <w:r>
        <w:t>januari 2020</w:t>
      </w:r>
      <w:r w:rsidRPr="00D867D6">
        <w:t>.</w:t>
      </w:r>
    </w:p>
    <w:p w14:paraId="7039C210" w14:textId="77777777" w:rsidR="000E3A6B" w:rsidRDefault="000E3A6B" w:rsidP="000E3A6B">
      <w:pPr>
        <w:pStyle w:val="Rubrik2utannumrering"/>
      </w:pPr>
      <w:bookmarkStart w:id="528" w:name="_Toc9328274"/>
      <w:r>
        <w:t xml:space="preserve">Förslag till </w:t>
      </w:r>
      <w:bookmarkStart w:id="529" w:name="_Hlk5197345"/>
      <w:r>
        <w:t>lag om ändring i lagen (2017:496) om internationellt polisiärt samarbete</w:t>
      </w:r>
      <w:bookmarkEnd w:id="528"/>
      <w:bookmarkEnd w:id="529"/>
    </w:p>
    <w:p w14:paraId="72D6DF6A" w14:textId="77777777" w:rsidR="000E3A6B" w:rsidRDefault="000E3A6B" w:rsidP="000E3A6B">
      <w:pPr>
        <w:pStyle w:val="Brdtextmedindrag"/>
      </w:pPr>
      <w:r>
        <w:t>Härigenom föreskrivs att 6 kap. 1 § lagen (2017:496) om internationellt polisiärt samarbete ska ha följande lydelse.</w:t>
      </w:r>
    </w:p>
    <w:p w14:paraId="3845CC3C" w14:textId="77777777" w:rsidR="000E3A6B" w:rsidRDefault="000E3A6B" w:rsidP="000E3A6B">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0E3A6B" w14:paraId="74EECD1A" w14:textId="77777777" w:rsidTr="000E3A6B">
        <w:tc>
          <w:tcPr>
            <w:tcW w:w="2500" w:type="pct"/>
            <w:shd w:val="clear" w:color="auto" w:fill="auto"/>
            <w:tcMar>
              <w:left w:w="0" w:type="dxa"/>
            </w:tcMar>
          </w:tcPr>
          <w:p w14:paraId="68B8F4D5" w14:textId="77777777" w:rsidR="000E3A6B" w:rsidRPr="005B0E77" w:rsidRDefault="000E3A6B" w:rsidP="000E3A6B">
            <w:pPr>
              <w:pStyle w:val="Brdtext"/>
              <w:rPr>
                <w:i/>
              </w:rPr>
            </w:pPr>
            <w:r w:rsidRPr="005B0E77">
              <w:rPr>
                <w:i/>
              </w:rPr>
              <w:t>Nuvarande lydelse</w:t>
            </w:r>
          </w:p>
        </w:tc>
        <w:tc>
          <w:tcPr>
            <w:tcW w:w="2500" w:type="pct"/>
            <w:shd w:val="clear" w:color="auto" w:fill="auto"/>
            <w:tcMar>
              <w:right w:w="0" w:type="dxa"/>
            </w:tcMar>
          </w:tcPr>
          <w:p w14:paraId="1A9583D2" w14:textId="77777777" w:rsidR="000E3A6B" w:rsidRPr="005B0E77" w:rsidRDefault="000E3A6B" w:rsidP="000E3A6B">
            <w:pPr>
              <w:pStyle w:val="Brdtext"/>
              <w:rPr>
                <w:i/>
              </w:rPr>
            </w:pPr>
            <w:r w:rsidRPr="005B0E77">
              <w:rPr>
                <w:i/>
              </w:rPr>
              <w:t>Föreslagen lydelse</w:t>
            </w:r>
          </w:p>
        </w:tc>
      </w:tr>
    </w:tbl>
    <w:p w14:paraId="083F5908" w14:textId="77777777" w:rsidR="000E3A6B" w:rsidRDefault="000E3A6B" w:rsidP="000E3A6B">
      <w:pPr>
        <w:pStyle w:val="Brdtext"/>
        <w:spacing w:before="230"/>
        <w:jc w:val="center"/>
        <w:rPr>
          <w:b/>
        </w:rPr>
      </w:pPr>
      <w:r>
        <w:rPr>
          <w:b/>
        </w:rPr>
        <w:t>6 kap.</w:t>
      </w:r>
    </w:p>
    <w:p w14:paraId="014741AE" w14:textId="77777777" w:rsidR="000E3A6B" w:rsidRDefault="000E3A6B" w:rsidP="000E3A6B">
      <w:pPr>
        <w:pStyle w:val="Brdtext"/>
        <w:jc w:val="center"/>
      </w:pPr>
      <w:r>
        <w:t>1 §</w:t>
      </w:r>
      <w:r>
        <w:rPr>
          <w:rStyle w:val="Fotnotsreferens"/>
        </w:rPr>
        <w:footnoteReference w:id="15"/>
      </w:r>
    </w:p>
    <w:tbl>
      <w:tblPr>
        <w:tblW w:w="5000" w:type="pct"/>
        <w:tblCellMar>
          <w:left w:w="125" w:type="dxa"/>
          <w:right w:w="125" w:type="dxa"/>
        </w:tblCellMar>
        <w:tblLook w:val="0000" w:firstRow="0" w:lastRow="0" w:firstColumn="0" w:lastColumn="0" w:noHBand="0" w:noVBand="0"/>
      </w:tblPr>
      <w:tblGrid>
        <w:gridCol w:w="2948"/>
        <w:gridCol w:w="2949"/>
      </w:tblGrid>
      <w:tr w:rsidR="000E3A6B" w14:paraId="319DB02B" w14:textId="77777777" w:rsidTr="000E3A6B">
        <w:tc>
          <w:tcPr>
            <w:tcW w:w="2500" w:type="pct"/>
            <w:shd w:val="clear" w:color="auto" w:fill="auto"/>
            <w:tcMar>
              <w:left w:w="0" w:type="dxa"/>
            </w:tcMar>
          </w:tcPr>
          <w:p w14:paraId="25AF6569" w14:textId="77777777" w:rsidR="000E3A6B" w:rsidRDefault="000E3A6B" w:rsidP="000E3A6B">
            <w:pPr>
              <w:pStyle w:val="Brdtextmedindrag"/>
            </w:pPr>
            <w:r>
              <w:t>Om inte annat följer av denna lag eller föreskrifter som regeringen har meddelat i anslutning till lagen gäller brottsdatalagen (2018:1177) och följande författningar för respektive myndighet för be</w:t>
            </w:r>
            <w:r>
              <w:softHyphen/>
              <w:t>handling av personuppgifter vid internationellt polisiärt samarbete:</w:t>
            </w:r>
          </w:p>
          <w:p w14:paraId="54D245A3" w14:textId="77777777" w:rsidR="000E3A6B" w:rsidRDefault="000E3A6B" w:rsidP="000E3A6B">
            <w:pPr>
              <w:pStyle w:val="Brdtextmedindrag"/>
            </w:pPr>
            <w:r>
              <w:t>– lagen (2018:1693) om polisens behandling av personuppgifter inom brottsdatalagens område,</w:t>
            </w:r>
          </w:p>
          <w:p w14:paraId="21C6510D" w14:textId="77777777" w:rsidR="000E3A6B" w:rsidRPr="00D627A7" w:rsidRDefault="000E3A6B" w:rsidP="000E3A6B">
            <w:pPr>
              <w:pStyle w:val="Brdtextmedindrag"/>
              <w:rPr>
                <w:i/>
              </w:rPr>
            </w:pPr>
            <w:r>
              <w:t>– lagen (2018:1694) om Tull</w:t>
            </w:r>
            <w:r>
              <w:softHyphen/>
              <w:t>verkets behandling av person</w:t>
            </w:r>
            <w:r>
              <w:softHyphen/>
              <w:t>uppgifter inom brottsdata</w:t>
            </w:r>
            <w:r>
              <w:softHyphen/>
              <w:t>lagens område</w:t>
            </w:r>
            <w:r w:rsidRPr="00323418">
              <w:t>,</w:t>
            </w:r>
            <w:r w:rsidRPr="00D627A7">
              <w:rPr>
                <w:i/>
              </w:rPr>
              <w:t xml:space="preserve"> eller</w:t>
            </w:r>
          </w:p>
          <w:p w14:paraId="50201ED0" w14:textId="091D7C40" w:rsidR="000E3A6B" w:rsidRDefault="000E3A6B" w:rsidP="000E3A6B">
            <w:pPr>
              <w:pStyle w:val="Brdtextmedindrag"/>
            </w:pPr>
            <w:r w:rsidRPr="0055354A">
              <w:t>– lagen (2018:1695) om Kustbevakningens behandling av personuppgifter inom brottsdata</w:t>
            </w:r>
            <w:r>
              <w:softHyphen/>
            </w:r>
            <w:r w:rsidRPr="0055354A">
              <w:t>lagens</w:t>
            </w:r>
            <w:r w:rsidRPr="00D627A7">
              <w:rPr>
                <w:i/>
              </w:rPr>
              <w:t xml:space="preserve"> </w:t>
            </w:r>
            <w:r w:rsidRPr="003B1E16">
              <w:t>område.</w:t>
            </w:r>
          </w:p>
        </w:tc>
        <w:tc>
          <w:tcPr>
            <w:tcW w:w="2500" w:type="pct"/>
            <w:shd w:val="clear" w:color="auto" w:fill="auto"/>
            <w:tcMar>
              <w:right w:w="0" w:type="dxa"/>
            </w:tcMar>
          </w:tcPr>
          <w:p w14:paraId="7B4AE926" w14:textId="77777777" w:rsidR="000E3A6B" w:rsidRDefault="000E3A6B" w:rsidP="000E3A6B">
            <w:pPr>
              <w:pStyle w:val="Brdtextmedindrag"/>
            </w:pPr>
            <w:r>
              <w:t>Om inte annat följer av denna lag eller föreskrifter som regeringen har meddelat i anslutning till lagen gäller brottsdatalagen (2018:1177) och följande författningar för respektive myndighet för be</w:t>
            </w:r>
            <w:r>
              <w:softHyphen/>
              <w:t>handling av personuppgifter vid internationellt polisiärt samarbete:</w:t>
            </w:r>
          </w:p>
          <w:p w14:paraId="03DF63F9" w14:textId="77777777" w:rsidR="000E3A6B" w:rsidRDefault="000E3A6B" w:rsidP="000E3A6B">
            <w:pPr>
              <w:pStyle w:val="Brdtextmedindrag"/>
            </w:pPr>
            <w:r>
              <w:t>– lagen (2018:1693) om polisens behandling av personuppgifter inom brottsdatalagens område,</w:t>
            </w:r>
          </w:p>
          <w:p w14:paraId="2C0B0307" w14:textId="77777777" w:rsidR="000E3A6B" w:rsidRPr="00D627A7" w:rsidRDefault="000E3A6B" w:rsidP="000E3A6B">
            <w:pPr>
              <w:pStyle w:val="Brdtextmedindrag"/>
              <w:rPr>
                <w:i/>
              </w:rPr>
            </w:pPr>
            <w:r>
              <w:t>– lagen (2018:1694) om Tull</w:t>
            </w:r>
            <w:r>
              <w:softHyphen/>
              <w:t>verkets behandling av person</w:t>
            </w:r>
            <w:r>
              <w:softHyphen/>
              <w:t>uppgifter inom brottsdatalagens område</w:t>
            </w:r>
            <w:r w:rsidRPr="00323418">
              <w:t>,</w:t>
            </w:r>
          </w:p>
          <w:p w14:paraId="3D7FE688" w14:textId="77777777" w:rsidR="000E3A6B" w:rsidRDefault="000E3A6B" w:rsidP="000E3A6B">
            <w:pPr>
              <w:pStyle w:val="Brdtextmedindrag"/>
              <w:rPr>
                <w:i/>
              </w:rPr>
            </w:pPr>
            <w:r w:rsidRPr="0055354A">
              <w:t>– lagen (2018:1695) om Kustbevakningens behandling av personuppgifter inom brottsdata</w:t>
            </w:r>
            <w:r>
              <w:softHyphen/>
            </w:r>
            <w:r w:rsidRPr="0055354A">
              <w:t>lagens område</w:t>
            </w:r>
            <w:r w:rsidRPr="005B5FC5">
              <w:rPr>
                <w:i/>
              </w:rPr>
              <w:t>,</w:t>
            </w:r>
            <w:r w:rsidRPr="00D627A7">
              <w:rPr>
                <w:i/>
              </w:rPr>
              <w:t xml:space="preserve"> eller</w:t>
            </w:r>
          </w:p>
          <w:p w14:paraId="6EBBB1B7" w14:textId="77777777" w:rsidR="000E3A6B" w:rsidRDefault="000E3A6B" w:rsidP="000E3A6B">
            <w:pPr>
              <w:pStyle w:val="Brdtextmedindrag"/>
            </w:pPr>
            <w:r w:rsidRPr="00323418">
              <w:rPr>
                <w:i/>
              </w:rPr>
              <w:t>– lagen (2019:000) om Säkerhetspolisens behandling av personuppgifter.</w:t>
            </w:r>
          </w:p>
        </w:tc>
      </w:tr>
    </w:tbl>
    <w:p w14:paraId="097C30AD" w14:textId="77777777" w:rsidR="000E3A6B" w:rsidRPr="00811E52" w:rsidRDefault="000E3A6B" w:rsidP="000E3A6B">
      <w:pPr>
        <w:pStyle w:val="Slutstreck"/>
      </w:pPr>
      <w:r w:rsidRPr="00811E52">
        <w:t>                      </w:t>
      </w:r>
    </w:p>
    <w:p w14:paraId="5109E284" w14:textId="77777777" w:rsidR="000E3A6B" w:rsidRDefault="000E3A6B" w:rsidP="000E3A6B">
      <w:pPr>
        <w:pStyle w:val="Brdtextmedindrag"/>
        <w:sectPr w:rsidR="000E3A6B" w:rsidSect="000E3A6B">
          <w:headerReference w:type="even" r:id="rId176"/>
          <w:headerReference w:type="default" r:id="rId177"/>
          <w:footerReference w:type="even" r:id="rId178"/>
          <w:footerReference w:type="default" r:id="rId179"/>
          <w:footerReference w:type="first" r:id="rId180"/>
          <w:footnotePr>
            <w:numRestart w:val="eachSect"/>
          </w:footnotePr>
          <w:pgSz w:w="9356" w:h="13721" w:code="9"/>
          <w:pgMar w:top="794" w:right="2438" w:bottom="1191" w:left="1021" w:header="0" w:footer="709" w:gutter="0"/>
          <w:cols w:space="708"/>
          <w:docGrid w:linePitch="360"/>
        </w:sectPr>
      </w:pPr>
      <w:r>
        <w:t>Denna lag träder i kraft den 1 januari 2020.</w:t>
      </w:r>
    </w:p>
    <w:p w14:paraId="792892F0" w14:textId="77777777" w:rsidR="000E3A6B" w:rsidRDefault="000E3A6B" w:rsidP="000E3A6B">
      <w:pPr>
        <w:pStyle w:val="Rubrik2utannumrering"/>
      </w:pPr>
      <w:bookmarkStart w:id="530" w:name="_Toc9328275"/>
      <w:r>
        <w:t xml:space="preserve">Förslag till </w:t>
      </w:r>
      <w:bookmarkStart w:id="531" w:name="_Hlk5197372"/>
      <w:r>
        <w:t>lag om ändring i lagen (2018:218) med kompletterande bestämmelser till EU:s dataskyddsförordning</w:t>
      </w:r>
      <w:bookmarkEnd w:id="530"/>
    </w:p>
    <w:bookmarkEnd w:id="531"/>
    <w:p w14:paraId="2499F943" w14:textId="77777777" w:rsidR="000E3A6B" w:rsidRDefault="000E3A6B" w:rsidP="000E3A6B">
      <w:pPr>
        <w:pStyle w:val="Brdtextmedindrag"/>
      </w:pPr>
      <w:r>
        <w:t>Härigenom föreskrivs att 1 kap. 3 § lagen (2018:218) med komplet</w:t>
      </w:r>
      <w:r>
        <w:softHyphen/>
        <w:t>terande bestämmelser till EU:s dataskyddsförordning ska ha följande lydelse.</w:t>
      </w:r>
    </w:p>
    <w:p w14:paraId="41FC4925" w14:textId="77777777" w:rsidR="000E3A6B" w:rsidRDefault="000E3A6B" w:rsidP="000E3A6B">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0E3A6B" w14:paraId="2CE5DE1C" w14:textId="77777777" w:rsidTr="000E3A6B">
        <w:tc>
          <w:tcPr>
            <w:tcW w:w="2500" w:type="pct"/>
            <w:shd w:val="clear" w:color="auto" w:fill="auto"/>
            <w:tcMar>
              <w:left w:w="0" w:type="dxa"/>
            </w:tcMar>
          </w:tcPr>
          <w:p w14:paraId="068EE710" w14:textId="77777777" w:rsidR="000E3A6B" w:rsidRPr="005B0E77" w:rsidRDefault="000E3A6B" w:rsidP="000E3A6B">
            <w:pPr>
              <w:pStyle w:val="Brdtext"/>
              <w:rPr>
                <w:i/>
              </w:rPr>
            </w:pPr>
            <w:r w:rsidRPr="005B0E77">
              <w:rPr>
                <w:i/>
              </w:rPr>
              <w:t>Nuvarande lydelse</w:t>
            </w:r>
          </w:p>
        </w:tc>
        <w:tc>
          <w:tcPr>
            <w:tcW w:w="2500" w:type="pct"/>
            <w:shd w:val="clear" w:color="auto" w:fill="auto"/>
            <w:tcMar>
              <w:right w:w="0" w:type="dxa"/>
            </w:tcMar>
          </w:tcPr>
          <w:p w14:paraId="33430364" w14:textId="77777777" w:rsidR="000E3A6B" w:rsidRPr="005B0E77" w:rsidRDefault="000E3A6B" w:rsidP="000E3A6B">
            <w:pPr>
              <w:pStyle w:val="Brdtext"/>
              <w:rPr>
                <w:i/>
              </w:rPr>
            </w:pPr>
            <w:r w:rsidRPr="005B0E77">
              <w:rPr>
                <w:i/>
              </w:rPr>
              <w:t>Föreslagen lydelse</w:t>
            </w:r>
          </w:p>
        </w:tc>
      </w:tr>
    </w:tbl>
    <w:p w14:paraId="0986964B" w14:textId="77777777" w:rsidR="000E3A6B" w:rsidRDefault="000E3A6B" w:rsidP="000E3A6B">
      <w:pPr>
        <w:pStyle w:val="Brdtext"/>
        <w:spacing w:before="230"/>
        <w:jc w:val="center"/>
        <w:rPr>
          <w:b/>
        </w:rPr>
      </w:pPr>
      <w:r>
        <w:rPr>
          <w:b/>
        </w:rPr>
        <w:t>1 kap.</w:t>
      </w:r>
    </w:p>
    <w:p w14:paraId="0B405E9E" w14:textId="77777777" w:rsidR="000E3A6B" w:rsidRDefault="000E3A6B" w:rsidP="000E3A6B">
      <w:pPr>
        <w:pStyle w:val="Brdtext"/>
        <w:jc w:val="center"/>
      </w:pPr>
      <w:r>
        <w:t>3 §</w:t>
      </w:r>
    </w:p>
    <w:p w14:paraId="3F7A7CAF" w14:textId="77777777" w:rsidR="000E3A6B" w:rsidRDefault="000E3A6B" w:rsidP="000E3A6B">
      <w:pPr>
        <w:pStyle w:val="Brdtextmedindrag"/>
      </w:pPr>
      <w:r>
        <w:t>Bestämmelserna i 2 § gäller inte i verksamhet som omfattas av</w:t>
      </w:r>
    </w:p>
    <w:p w14:paraId="590E22A2" w14:textId="77777777" w:rsidR="000E3A6B" w:rsidRDefault="000E3A6B" w:rsidP="000E3A6B">
      <w:pPr>
        <w:pStyle w:val="Brdtextmedindrag"/>
      </w:pPr>
      <w:r>
        <w:t>1. lagen (2007:258) om behandling av personuppgifter i Försvars</w:t>
      </w:r>
      <w:r>
        <w:softHyphen/>
        <w:t>maktens försvarsunderrättelseverksamhet och militära säkerhetstjänst,</w:t>
      </w:r>
    </w:p>
    <w:p w14:paraId="0E53919F" w14:textId="77777777" w:rsidR="000E3A6B" w:rsidRPr="00005D57" w:rsidRDefault="000E3A6B" w:rsidP="000E3A6B">
      <w:pPr>
        <w:pStyle w:val="Brdtextmedindrag"/>
      </w:pPr>
      <w:r>
        <w:t>2. lagen (2007:259) om behandling av personuppgifter i Försvarets radioanstalts försvarsunderrättelse- och utvecklingsverksamhet, eller</w:t>
      </w:r>
    </w:p>
    <w:tbl>
      <w:tblPr>
        <w:tblW w:w="5000" w:type="pct"/>
        <w:tblCellMar>
          <w:left w:w="125" w:type="dxa"/>
          <w:right w:w="125" w:type="dxa"/>
        </w:tblCellMar>
        <w:tblLook w:val="0000" w:firstRow="0" w:lastRow="0" w:firstColumn="0" w:lastColumn="0" w:noHBand="0" w:noVBand="0"/>
      </w:tblPr>
      <w:tblGrid>
        <w:gridCol w:w="2948"/>
        <w:gridCol w:w="2949"/>
      </w:tblGrid>
      <w:tr w:rsidR="000E3A6B" w14:paraId="32C3C71B" w14:textId="77777777" w:rsidTr="000E3A6B">
        <w:tc>
          <w:tcPr>
            <w:tcW w:w="2500" w:type="pct"/>
            <w:shd w:val="clear" w:color="auto" w:fill="auto"/>
            <w:tcMar>
              <w:left w:w="0" w:type="dxa"/>
            </w:tcMar>
          </w:tcPr>
          <w:p w14:paraId="37064266" w14:textId="77777777" w:rsidR="000E3A6B" w:rsidRDefault="000E3A6B" w:rsidP="000E3A6B">
            <w:pPr>
              <w:pStyle w:val="Brdtextmedindrag"/>
            </w:pPr>
            <w:r>
              <w:t>3. </w:t>
            </w:r>
            <w:r w:rsidRPr="00005D57">
              <w:rPr>
                <w:i/>
              </w:rPr>
              <w:t>6 kap. polisdatalagen (2010:361).</w:t>
            </w:r>
          </w:p>
        </w:tc>
        <w:tc>
          <w:tcPr>
            <w:tcW w:w="2500" w:type="pct"/>
            <w:shd w:val="clear" w:color="auto" w:fill="auto"/>
            <w:tcMar>
              <w:right w:w="0" w:type="dxa"/>
            </w:tcMar>
          </w:tcPr>
          <w:p w14:paraId="062E2165" w14:textId="77777777" w:rsidR="000E3A6B" w:rsidRPr="00BA783F" w:rsidRDefault="000E3A6B" w:rsidP="000E3A6B">
            <w:pPr>
              <w:pStyle w:val="Brdtextmedindrag"/>
              <w:rPr>
                <w:highlight w:val="yellow"/>
              </w:rPr>
            </w:pPr>
            <w:r w:rsidRPr="000A55FE">
              <w:t>3. </w:t>
            </w:r>
            <w:r w:rsidRPr="000A55FE">
              <w:rPr>
                <w:i/>
              </w:rPr>
              <w:t>lagen (2019:000) om Säkerhetspolisens behandling av personuppgifter.</w:t>
            </w:r>
          </w:p>
        </w:tc>
      </w:tr>
    </w:tbl>
    <w:p w14:paraId="1BBA1F1E" w14:textId="77777777" w:rsidR="000E3A6B" w:rsidRPr="00811E52" w:rsidRDefault="000E3A6B" w:rsidP="000E3A6B">
      <w:pPr>
        <w:pStyle w:val="Slutstreck"/>
      </w:pPr>
      <w:r w:rsidRPr="00811E52">
        <w:t>                      </w:t>
      </w:r>
    </w:p>
    <w:p w14:paraId="4E48803D" w14:textId="77777777" w:rsidR="000E3A6B" w:rsidRDefault="000E3A6B" w:rsidP="000E3A6B">
      <w:pPr>
        <w:pStyle w:val="Brdtextmedindrag"/>
      </w:pPr>
      <w:r>
        <w:t>Denna lag träder i kraft den 1 januari 2020.</w:t>
      </w:r>
    </w:p>
    <w:p w14:paraId="0EEF4C35" w14:textId="77777777" w:rsidR="000E3A6B" w:rsidRDefault="000E3A6B" w:rsidP="000E3A6B">
      <w:pPr>
        <w:pStyle w:val="Brdtext"/>
        <w:sectPr w:rsidR="000E3A6B" w:rsidSect="000E3A6B">
          <w:headerReference w:type="even" r:id="rId181"/>
          <w:headerReference w:type="default" r:id="rId182"/>
          <w:footerReference w:type="even" r:id="rId183"/>
          <w:footerReference w:type="default" r:id="rId184"/>
          <w:footerReference w:type="first" r:id="rId185"/>
          <w:footnotePr>
            <w:numRestart w:val="eachSect"/>
          </w:footnotePr>
          <w:pgSz w:w="9356" w:h="13721" w:code="9"/>
          <w:pgMar w:top="794" w:right="2438" w:bottom="1191" w:left="1021" w:header="0" w:footer="709" w:gutter="0"/>
          <w:cols w:space="708"/>
          <w:docGrid w:linePitch="360"/>
        </w:sectPr>
      </w:pPr>
    </w:p>
    <w:p w14:paraId="650A6985" w14:textId="77777777" w:rsidR="000E3A6B" w:rsidRPr="0015479E" w:rsidRDefault="000E3A6B" w:rsidP="000E3A6B">
      <w:pPr>
        <w:pStyle w:val="Rubrik2utannumrering"/>
      </w:pPr>
      <w:bookmarkStart w:id="532" w:name="_Toc9328276"/>
      <w:r w:rsidRPr="0015479E">
        <w:t xml:space="preserve">Förslag till </w:t>
      </w:r>
      <w:bookmarkStart w:id="533" w:name="_Hlk5197395"/>
      <w:r w:rsidRPr="0015479E">
        <w:t>lag om ändring i säkerhetsskyddslagen (2018:585)</w:t>
      </w:r>
      <w:bookmarkEnd w:id="532"/>
    </w:p>
    <w:bookmarkEnd w:id="533"/>
    <w:p w14:paraId="5B7EF279" w14:textId="77777777" w:rsidR="000E3A6B" w:rsidRPr="0015479E" w:rsidRDefault="000E3A6B" w:rsidP="000E3A6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15479E">
        <w:rPr>
          <w:rFonts w:ascii="Times New Roman" w:hAnsi="Times New Roman"/>
          <w:sz w:val="20"/>
        </w:rPr>
        <w:t>Härigenom föreskrivs att 3 kap. 13 och 14 §§ säkerhetsskyddslagen (2018:585) ska ha följande lydelse.</w:t>
      </w:r>
    </w:p>
    <w:p w14:paraId="30290006" w14:textId="77777777" w:rsidR="000E3A6B" w:rsidRPr="0015479E" w:rsidRDefault="000E3A6B" w:rsidP="000E3A6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tbl>
      <w:tblPr>
        <w:tblW w:w="5000" w:type="pct"/>
        <w:tblCellMar>
          <w:left w:w="125" w:type="dxa"/>
          <w:right w:w="125" w:type="dxa"/>
        </w:tblCellMar>
        <w:tblLook w:val="0000" w:firstRow="0" w:lastRow="0" w:firstColumn="0" w:lastColumn="0" w:noHBand="0" w:noVBand="0"/>
      </w:tblPr>
      <w:tblGrid>
        <w:gridCol w:w="2948"/>
        <w:gridCol w:w="2949"/>
      </w:tblGrid>
      <w:tr w:rsidR="000E3A6B" w:rsidRPr="0015479E" w14:paraId="33FABF8E" w14:textId="77777777" w:rsidTr="000E3A6B">
        <w:tc>
          <w:tcPr>
            <w:tcW w:w="2500" w:type="pct"/>
            <w:shd w:val="clear" w:color="auto" w:fill="auto"/>
            <w:tcMar>
              <w:left w:w="0" w:type="dxa"/>
            </w:tcMar>
          </w:tcPr>
          <w:p w14:paraId="2FF2A785" w14:textId="77777777" w:rsidR="000E3A6B" w:rsidRPr="0015479E" w:rsidRDefault="000E3A6B" w:rsidP="000E3A6B">
            <w:pPr>
              <w:tabs>
                <w:tab w:val="left" w:pos="2268"/>
              </w:tabs>
              <w:overflowPunct w:val="0"/>
              <w:autoSpaceDE w:val="0"/>
              <w:autoSpaceDN w:val="0"/>
              <w:adjustRightInd w:val="0"/>
              <w:spacing w:after="0" w:line="240" w:lineRule="auto"/>
              <w:jc w:val="both"/>
              <w:textAlignment w:val="baseline"/>
              <w:rPr>
                <w:rFonts w:ascii="Times New Roman" w:hAnsi="Times New Roman"/>
                <w:i/>
                <w:sz w:val="20"/>
              </w:rPr>
            </w:pPr>
            <w:r w:rsidRPr="0015479E">
              <w:rPr>
                <w:rFonts w:ascii="Times New Roman" w:hAnsi="Times New Roman"/>
                <w:i/>
                <w:sz w:val="20"/>
              </w:rPr>
              <w:t>Nuvarande lydelse</w:t>
            </w:r>
          </w:p>
        </w:tc>
        <w:tc>
          <w:tcPr>
            <w:tcW w:w="2500" w:type="pct"/>
            <w:shd w:val="clear" w:color="auto" w:fill="auto"/>
            <w:tcMar>
              <w:right w:w="0" w:type="dxa"/>
            </w:tcMar>
          </w:tcPr>
          <w:p w14:paraId="0B115BC8" w14:textId="77777777" w:rsidR="000E3A6B" w:rsidRPr="0015479E" w:rsidRDefault="000E3A6B" w:rsidP="000E3A6B">
            <w:pPr>
              <w:tabs>
                <w:tab w:val="left" w:pos="2268"/>
              </w:tabs>
              <w:overflowPunct w:val="0"/>
              <w:autoSpaceDE w:val="0"/>
              <w:autoSpaceDN w:val="0"/>
              <w:adjustRightInd w:val="0"/>
              <w:spacing w:after="0" w:line="240" w:lineRule="auto"/>
              <w:jc w:val="both"/>
              <w:textAlignment w:val="baseline"/>
              <w:rPr>
                <w:rFonts w:ascii="Times New Roman" w:hAnsi="Times New Roman"/>
                <w:i/>
                <w:sz w:val="20"/>
              </w:rPr>
            </w:pPr>
            <w:r w:rsidRPr="0015479E">
              <w:rPr>
                <w:rFonts w:ascii="Times New Roman" w:hAnsi="Times New Roman"/>
                <w:i/>
                <w:sz w:val="20"/>
              </w:rPr>
              <w:t>Föreslagen lydelse</w:t>
            </w:r>
          </w:p>
        </w:tc>
      </w:tr>
    </w:tbl>
    <w:p w14:paraId="35937165" w14:textId="77777777" w:rsidR="000E3A6B" w:rsidRPr="0015479E" w:rsidRDefault="000E3A6B" w:rsidP="000E3A6B">
      <w:pPr>
        <w:tabs>
          <w:tab w:val="left" w:pos="2268"/>
        </w:tabs>
        <w:overflowPunct w:val="0"/>
        <w:autoSpaceDE w:val="0"/>
        <w:autoSpaceDN w:val="0"/>
        <w:adjustRightInd w:val="0"/>
        <w:spacing w:before="230" w:after="0" w:line="240" w:lineRule="auto"/>
        <w:jc w:val="center"/>
        <w:textAlignment w:val="baseline"/>
        <w:rPr>
          <w:rFonts w:ascii="Times New Roman" w:hAnsi="Times New Roman"/>
          <w:b/>
          <w:sz w:val="20"/>
        </w:rPr>
      </w:pPr>
      <w:r w:rsidRPr="0015479E">
        <w:rPr>
          <w:rFonts w:ascii="Times New Roman" w:hAnsi="Times New Roman"/>
          <w:b/>
          <w:sz w:val="20"/>
        </w:rPr>
        <w:t>3 kap.</w:t>
      </w:r>
    </w:p>
    <w:p w14:paraId="7471FC1E" w14:textId="77777777" w:rsidR="000E3A6B" w:rsidRPr="0015479E" w:rsidRDefault="000E3A6B" w:rsidP="000E3A6B">
      <w:pPr>
        <w:tabs>
          <w:tab w:val="left" w:pos="2268"/>
        </w:tabs>
        <w:overflowPunct w:val="0"/>
        <w:autoSpaceDE w:val="0"/>
        <w:autoSpaceDN w:val="0"/>
        <w:adjustRightInd w:val="0"/>
        <w:spacing w:after="0" w:line="240" w:lineRule="auto"/>
        <w:jc w:val="center"/>
        <w:textAlignment w:val="baseline"/>
        <w:rPr>
          <w:rFonts w:ascii="Times New Roman" w:hAnsi="Times New Roman"/>
          <w:sz w:val="20"/>
        </w:rPr>
      </w:pPr>
      <w:r w:rsidRPr="0015479E">
        <w:rPr>
          <w:rFonts w:ascii="Times New Roman" w:hAnsi="Times New Roman"/>
          <w:sz w:val="20"/>
        </w:rPr>
        <w:t>13 §</w:t>
      </w:r>
      <w:r w:rsidRPr="0015479E">
        <w:rPr>
          <w:rFonts w:ascii="Times New Roman" w:hAnsi="Times New Roman"/>
          <w:sz w:val="20"/>
          <w:vertAlign w:val="superscript"/>
        </w:rPr>
        <w:footnoteReference w:id="16"/>
      </w:r>
    </w:p>
    <w:tbl>
      <w:tblPr>
        <w:tblW w:w="5000" w:type="pct"/>
        <w:tblCellMar>
          <w:left w:w="125" w:type="dxa"/>
          <w:right w:w="125" w:type="dxa"/>
        </w:tblCellMar>
        <w:tblLook w:val="0000" w:firstRow="0" w:lastRow="0" w:firstColumn="0" w:lastColumn="0" w:noHBand="0" w:noVBand="0"/>
      </w:tblPr>
      <w:tblGrid>
        <w:gridCol w:w="2948"/>
        <w:gridCol w:w="2949"/>
      </w:tblGrid>
      <w:tr w:rsidR="000E3A6B" w:rsidRPr="0015479E" w14:paraId="502A2FDC" w14:textId="77777777" w:rsidTr="000E3A6B">
        <w:tc>
          <w:tcPr>
            <w:tcW w:w="2500" w:type="pct"/>
            <w:shd w:val="clear" w:color="auto" w:fill="auto"/>
            <w:tcMar>
              <w:left w:w="0" w:type="dxa"/>
            </w:tcMar>
          </w:tcPr>
          <w:p w14:paraId="53E1EF3A" w14:textId="77777777" w:rsidR="000E3A6B" w:rsidRPr="0015479E" w:rsidRDefault="000E3A6B" w:rsidP="000E3A6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15479E">
              <w:rPr>
                <w:rFonts w:ascii="Times New Roman" w:hAnsi="Times New Roman"/>
                <w:sz w:val="20"/>
              </w:rPr>
              <w:t>Med registerkontroll avses att uppgifter hämtas från ett register som omfattas av lagen (1998:620) om belastningsregister eller lagen (1998:621) om misstankeregister. Med registerkontroll avses också att uppgifter som behandlas med stöd av lagen (2018:1693) om polisens behandling av person</w:t>
            </w:r>
            <w:r w:rsidRPr="0015479E">
              <w:rPr>
                <w:rFonts w:ascii="Times New Roman" w:hAnsi="Times New Roman"/>
                <w:sz w:val="20"/>
              </w:rPr>
              <w:softHyphen/>
              <w:t xml:space="preserve">uppgifter inom brottsdatalagens </w:t>
            </w:r>
            <w:r w:rsidRPr="0015479E">
              <w:rPr>
                <w:rFonts w:ascii="Times New Roman" w:hAnsi="Times New Roman"/>
                <w:i/>
                <w:sz w:val="20"/>
              </w:rPr>
              <w:t xml:space="preserve">område </w:t>
            </w:r>
            <w:r w:rsidRPr="0015479E">
              <w:rPr>
                <w:rFonts w:ascii="Times New Roman" w:hAnsi="Times New Roman"/>
                <w:sz w:val="20"/>
              </w:rPr>
              <w:t>hämtas</w:t>
            </w:r>
            <w:r w:rsidRPr="0015479E">
              <w:rPr>
                <w:rFonts w:ascii="Times New Roman" w:hAnsi="Times New Roman"/>
                <w:i/>
                <w:sz w:val="20"/>
              </w:rPr>
              <w:t>.</w:t>
            </w:r>
          </w:p>
        </w:tc>
        <w:tc>
          <w:tcPr>
            <w:tcW w:w="2500" w:type="pct"/>
            <w:shd w:val="clear" w:color="auto" w:fill="auto"/>
            <w:tcMar>
              <w:right w:w="0" w:type="dxa"/>
            </w:tcMar>
          </w:tcPr>
          <w:p w14:paraId="1DA3664E" w14:textId="77777777" w:rsidR="000E3A6B" w:rsidRPr="0015479E" w:rsidRDefault="000E3A6B" w:rsidP="000E3A6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15479E">
              <w:rPr>
                <w:rFonts w:ascii="Times New Roman" w:hAnsi="Times New Roman"/>
                <w:sz w:val="20"/>
              </w:rPr>
              <w:t xml:space="preserve">Med registerkontroll avses att uppgifter hämtas från ett register som omfattas av lagen (1998:620) om belastningsregister eller lagen (1998:621) om misstankeregister. Med registerkontroll avses också att uppgifter hämtas som behandlas med stöd av </w:t>
            </w:r>
          </w:p>
          <w:p w14:paraId="209876D6" w14:textId="77777777" w:rsidR="000E3A6B" w:rsidRPr="0015479E" w:rsidRDefault="000E3A6B" w:rsidP="000E3A6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15479E">
              <w:rPr>
                <w:rFonts w:ascii="Times New Roman" w:hAnsi="Times New Roman"/>
                <w:sz w:val="20"/>
              </w:rPr>
              <w:t xml:space="preserve">1. lagen (2018:1693) om polisens behandling av personuppgifter inom brottsdatalagens </w:t>
            </w:r>
            <w:r w:rsidRPr="0015479E">
              <w:rPr>
                <w:rFonts w:ascii="Times New Roman" w:hAnsi="Times New Roman"/>
                <w:i/>
                <w:sz w:val="20"/>
              </w:rPr>
              <w:t>område,</w:t>
            </w:r>
            <w:r w:rsidRPr="0015479E">
              <w:rPr>
                <w:rFonts w:ascii="Times New Roman" w:hAnsi="Times New Roman"/>
                <w:sz w:val="20"/>
              </w:rPr>
              <w:t xml:space="preserve"> </w:t>
            </w:r>
            <w:r w:rsidRPr="0015479E">
              <w:rPr>
                <w:rFonts w:ascii="Times New Roman" w:hAnsi="Times New Roman"/>
                <w:i/>
                <w:sz w:val="20"/>
              </w:rPr>
              <w:t xml:space="preserve">eller </w:t>
            </w:r>
          </w:p>
          <w:p w14:paraId="1413A193" w14:textId="77777777" w:rsidR="000E3A6B" w:rsidRPr="0015479E" w:rsidRDefault="000E3A6B" w:rsidP="000E3A6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15479E">
              <w:rPr>
                <w:rFonts w:ascii="Times New Roman" w:hAnsi="Times New Roman"/>
                <w:sz w:val="20"/>
              </w:rPr>
              <w:t>2. </w:t>
            </w:r>
            <w:r w:rsidRPr="0015479E">
              <w:rPr>
                <w:rFonts w:ascii="Times New Roman" w:hAnsi="Times New Roman"/>
                <w:i/>
                <w:sz w:val="20"/>
              </w:rPr>
              <w:t>lagen (2019:000) om Säker</w:t>
            </w:r>
            <w:r w:rsidRPr="0015479E">
              <w:rPr>
                <w:rFonts w:ascii="Times New Roman" w:hAnsi="Times New Roman"/>
                <w:i/>
                <w:sz w:val="20"/>
              </w:rPr>
              <w:softHyphen/>
              <w:t>hetspolisens behandling av person</w:t>
            </w:r>
            <w:r w:rsidRPr="0015479E">
              <w:rPr>
                <w:rFonts w:ascii="Times New Roman" w:hAnsi="Times New Roman"/>
                <w:i/>
                <w:sz w:val="20"/>
              </w:rPr>
              <w:softHyphen/>
              <w:t>uppgifter.</w:t>
            </w:r>
          </w:p>
        </w:tc>
      </w:tr>
    </w:tbl>
    <w:p w14:paraId="7D7AF23F" w14:textId="77777777" w:rsidR="000E3A6B" w:rsidRPr="0015479E" w:rsidRDefault="000E3A6B" w:rsidP="000E3A6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70AC473B" w14:textId="77777777" w:rsidR="000E3A6B" w:rsidRPr="0015479E" w:rsidRDefault="000E3A6B" w:rsidP="000E3A6B">
      <w:pPr>
        <w:tabs>
          <w:tab w:val="left" w:pos="2268"/>
        </w:tabs>
        <w:overflowPunct w:val="0"/>
        <w:autoSpaceDE w:val="0"/>
        <w:autoSpaceDN w:val="0"/>
        <w:adjustRightInd w:val="0"/>
        <w:spacing w:after="0" w:line="240" w:lineRule="auto"/>
        <w:jc w:val="center"/>
        <w:textAlignment w:val="baseline"/>
        <w:rPr>
          <w:rFonts w:ascii="Times New Roman" w:hAnsi="Times New Roman"/>
          <w:sz w:val="20"/>
        </w:rPr>
      </w:pPr>
      <w:r w:rsidRPr="0015479E">
        <w:rPr>
          <w:rFonts w:ascii="Times New Roman" w:hAnsi="Times New Roman"/>
          <w:sz w:val="20"/>
        </w:rPr>
        <w:t>14 §</w:t>
      </w:r>
      <w:r w:rsidRPr="0015479E">
        <w:rPr>
          <w:rFonts w:ascii="Times New Roman" w:hAnsi="Times New Roman"/>
          <w:sz w:val="20"/>
          <w:vertAlign w:val="superscript"/>
        </w:rPr>
        <w:footnoteReference w:id="17"/>
      </w:r>
    </w:p>
    <w:p w14:paraId="1C359573" w14:textId="77777777" w:rsidR="000E3A6B" w:rsidRPr="0015479E" w:rsidRDefault="000E3A6B" w:rsidP="000E3A6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15479E">
        <w:rPr>
          <w:rFonts w:ascii="Times New Roman" w:hAnsi="Times New Roman"/>
          <w:sz w:val="20"/>
        </w:rPr>
        <w:t>Registerkontroll ska göras om anställningen eller deltagandet i verk-samheten har placerats i säkerhetsklass. Uppgifter ska löpande hämtas under den tid deltagandet i den säkerhetskänsliga verksamheten pågår.</w:t>
      </w:r>
    </w:p>
    <w:tbl>
      <w:tblPr>
        <w:tblW w:w="5000" w:type="pct"/>
        <w:tblCellMar>
          <w:left w:w="125" w:type="dxa"/>
          <w:right w:w="125" w:type="dxa"/>
        </w:tblCellMar>
        <w:tblLook w:val="0000" w:firstRow="0" w:lastRow="0" w:firstColumn="0" w:lastColumn="0" w:noHBand="0" w:noVBand="0"/>
      </w:tblPr>
      <w:tblGrid>
        <w:gridCol w:w="2948"/>
        <w:gridCol w:w="2949"/>
      </w:tblGrid>
      <w:tr w:rsidR="000E3A6B" w:rsidRPr="0015479E" w14:paraId="247106FD" w14:textId="77777777" w:rsidTr="000E3A6B">
        <w:tc>
          <w:tcPr>
            <w:tcW w:w="2500" w:type="pct"/>
            <w:shd w:val="clear" w:color="auto" w:fill="auto"/>
            <w:tcMar>
              <w:left w:w="0" w:type="dxa"/>
            </w:tcMar>
          </w:tcPr>
          <w:p w14:paraId="4EB32FB9" w14:textId="77777777" w:rsidR="000E3A6B" w:rsidRPr="0015479E" w:rsidRDefault="000E3A6B" w:rsidP="000E3A6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15479E">
              <w:rPr>
                <w:rFonts w:ascii="Times New Roman" w:hAnsi="Times New Roman"/>
                <w:sz w:val="20"/>
              </w:rPr>
              <w:t>För säkerhetsklass 1 eller 2 får uppgifter om den kontrollerade som finns i belastningsregistret eller misstankeregistret eller som behandlas med stöd av lagen (2018:1693) om polisens be</w:t>
            </w:r>
            <w:r w:rsidRPr="0015479E">
              <w:rPr>
                <w:rFonts w:ascii="Times New Roman" w:hAnsi="Times New Roman"/>
                <w:sz w:val="20"/>
              </w:rPr>
              <w:softHyphen/>
              <w:t xml:space="preserve">handling av personuppgifter inom brottsdatalagens </w:t>
            </w:r>
            <w:r w:rsidRPr="0015479E">
              <w:rPr>
                <w:rFonts w:ascii="Times New Roman" w:hAnsi="Times New Roman"/>
                <w:i/>
                <w:sz w:val="20"/>
              </w:rPr>
              <w:t xml:space="preserve">område </w:t>
            </w:r>
            <w:r w:rsidRPr="0015479E">
              <w:rPr>
                <w:rFonts w:ascii="Times New Roman" w:hAnsi="Times New Roman"/>
                <w:sz w:val="20"/>
              </w:rPr>
              <w:t>hämtas</w:t>
            </w:r>
            <w:r w:rsidRPr="0015479E">
              <w:rPr>
                <w:rFonts w:ascii="Times New Roman" w:hAnsi="Times New Roman"/>
                <w:i/>
                <w:sz w:val="20"/>
              </w:rPr>
              <w:t>.</w:t>
            </w:r>
            <w:r w:rsidRPr="0015479E">
              <w:rPr>
                <w:rFonts w:ascii="Times New Roman" w:hAnsi="Times New Roman"/>
                <w:sz w:val="20"/>
              </w:rPr>
              <w:t xml:space="preserve"> Motsvarande uppgifter får även hämtas om den kontrollerades make eller sambo.</w:t>
            </w:r>
          </w:p>
        </w:tc>
        <w:tc>
          <w:tcPr>
            <w:tcW w:w="2500" w:type="pct"/>
            <w:shd w:val="clear" w:color="auto" w:fill="auto"/>
            <w:tcMar>
              <w:right w:w="0" w:type="dxa"/>
            </w:tcMar>
          </w:tcPr>
          <w:p w14:paraId="4B3AA8F8" w14:textId="77777777" w:rsidR="000E3A6B" w:rsidRPr="0015479E" w:rsidRDefault="000E3A6B" w:rsidP="000E3A6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15479E">
              <w:rPr>
                <w:rFonts w:ascii="Times New Roman" w:hAnsi="Times New Roman"/>
                <w:sz w:val="20"/>
              </w:rPr>
              <w:t>För säkerhetsklass 1 eller 2 får uppgifter om den kontrollerade som finns i belastningsregistret eller misstankeregistret eller som behandlas med stöd av lagen (2018:1693) om polisens be</w:t>
            </w:r>
            <w:r w:rsidRPr="0015479E">
              <w:rPr>
                <w:rFonts w:ascii="Times New Roman" w:hAnsi="Times New Roman"/>
                <w:sz w:val="20"/>
              </w:rPr>
              <w:softHyphen/>
              <w:t>handling av personuppgifter inom brottsdatalagens område</w:t>
            </w:r>
            <w:r w:rsidRPr="0015479E">
              <w:rPr>
                <w:rFonts w:ascii="Times New Roman" w:hAnsi="Times New Roman"/>
                <w:i/>
                <w:sz w:val="20"/>
              </w:rPr>
              <w:t xml:space="preserve"> eller lagen (2019:000) om Säkerhetspolisens behandling av personuppgifter </w:t>
            </w:r>
            <w:r w:rsidRPr="0015479E">
              <w:rPr>
                <w:rFonts w:ascii="Times New Roman" w:hAnsi="Times New Roman"/>
                <w:sz w:val="20"/>
              </w:rPr>
              <w:t>hämtas</w:t>
            </w:r>
            <w:r w:rsidRPr="0015479E">
              <w:rPr>
                <w:rFonts w:ascii="Times New Roman" w:hAnsi="Times New Roman"/>
                <w:i/>
                <w:sz w:val="20"/>
              </w:rPr>
              <w:t>.</w:t>
            </w:r>
            <w:r w:rsidRPr="0015479E">
              <w:rPr>
                <w:rFonts w:ascii="Times New Roman" w:hAnsi="Times New Roman"/>
                <w:sz w:val="20"/>
              </w:rPr>
              <w:t xml:space="preserve"> Motsvarande uppgifter får även hämtas om den kontrollerades make eller sambo.</w:t>
            </w:r>
          </w:p>
        </w:tc>
      </w:tr>
      <w:tr w:rsidR="000E3A6B" w:rsidRPr="0015479E" w14:paraId="0E0581E4" w14:textId="77777777" w:rsidTr="000E3A6B">
        <w:tc>
          <w:tcPr>
            <w:tcW w:w="2500" w:type="pct"/>
            <w:shd w:val="clear" w:color="auto" w:fill="auto"/>
            <w:tcMar>
              <w:left w:w="0" w:type="dxa"/>
            </w:tcMar>
          </w:tcPr>
          <w:p w14:paraId="1F25EA09" w14:textId="77777777" w:rsidR="000E3A6B" w:rsidRPr="0015479E" w:rsidRDefault="000E3A6B" w:rsidP="000E3A6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15479E">
              <w:rPr>
                <w:rFonts w:ascii="Times New Roman" w:hAnsi="Times New Roman"/>
                <w:sz w:val="20"/>
              </w:rPr>
              <w:t xml:space="preserve">För säkerhetsklass 3 får sådana uppgifter om den kontrollerade som finns i belastningsregistret eller misstankeregistret eller som behandlas hos Säkerhetspolisen med stöd av lagen om polisens behandling av personuppgifter inom brottsdatalagens </w:t>
            </w:r>
            <w:r w:rsidRPr="0015479E">
              <w:rPr>
                <w:rFonts w:ascii="Times New Roman" w:hAnsi="Times New Roman"/>
                <w:i/>
                <w:sz w:val="20"/>
              </w:rPr>
              <w:t xml:space="preserve">område </w:t>
            </w:r>
            <w:r w:rsidRPr="0015479E">
              <w:rPr>
                <w:rFonts w:ascii="Times New Roman" w:hAnsi="Times New Roman"/>
                <w:sz w:val="20"/>
              </w:rPr>
              <w:t>hämtas</w:t>
            </w:r>
            <w:r w:rsidRPr="0015479E">
              <w:rPr>
                <w:rFonts w:ascii="Times New Roman" w:hAnsi="Times New Roman"/>
                <w:i/>
                <w:sz w:val="20"/>
              </w:rPr>
              <w:t>.</w:t>
            </w:r>
          </w:p>
        </w:tc>
        <w:tc>
          <w:tcPr>
            <w:tcW w:w="2500" w:type="pct"/>
            <w:shd w:val="clear" w:color="auto" w:fill="auto"/>
            <w:tcMar>
              <w:right w:w="0" w:type="dxa"/>
            </w:tcMar>
          </w:tcPr>
          <w:p w14:paraId="0C9011BF" w14:textId="77777777" w:rsidR="000E3A6B" w:rsidRPr="0015479E" w:rsidRDefault="000E3A6B" w:rsidP="000E3A6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15479E">
              <w:rPr>
                <w:rFonts w:ascii="Times New Roman" w:hAnsi="Times New Roman"/>
                <w:sz w:val="20"/>
              </w:rPr>
              <w:t>För säkerhetsklass 3 får sådana uppgifter om den kontrollerade som finns i belastningsregistret eller misstankeregistret eller som behandlas hos Säkerhetspolisen med stöd av lagen om polisens behandling av personuppgifter inom brottsdatalagens område</w:t>
            </w:r>
            <w:r w:rsidRPr="0015479E">
              <w:rPr>
                <w:rFonts w:ascii="Times New Roman" w:hAnsi="Times New Roman"/>
                <w:i/>
                <w:sz w:val="20"/>
              </w:rPr>
              <w:t xml:space="preserve"> eller lagen om Säkerhetspolisens behandling av personuppgifter </w:t>
            </w:r>
            <w:r w:rsidRPr="0015479E">
              <w:rPr>
                <w:rFonts w:ascii="Times New Roman" w:hAnsi="Times New Roman"/>
                <w:sz w:val="20"/>
              </w:rPr>
              <w:t>hämtas</w:t>
            </w:r>
            <w:r w:rsidRPr="0015479E">
              <w:rPr>
                <w:rFonts w:ascii="Times New Roman" w:hAnsi="Times New Roman"/>
                <w:i/>
                <w:sz w:val="20"/>
              </w:rPr>
              <w:t>.</w:t>
            </w:r>
          </w:p>
        </w:tc>
      </w:tr>
    </w:tbl>
    <w:p w14:paraId="0454AF78" w14:textId="77777777" w:rsidR="000E3A6B" w:rsidRPr="0015479E" w:rsidRDefault="000E3A6B" w:rsidP="000E3A6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15479E">
        <w:rPr>
          <w:rFonts w:ascii="Times New Roman" w:hAnsi="Times New Roman"/>
          <w:sz w:val="20"/>
        </w:rPr>
        <w:t>Om det finns synnerliga skäl får även andra uppgifter än sådana som anges i andra och tredje styckena hämtas.</w:t>
      </w:r>
    </w:p>
    <w:p w14:paraId="3FDC4571" w14:textId="77777777" w:rsidR="000E3A6B" w:rsidRPr="0015479E" w:rsidRDefault="000E3A6B" w:rsidP="000E3A6B">
      <w:pPr>
        <w:tabs>
          <w:tab w:val="left" w:pos="2268"/>
        </w:tabs>
        <w:overflowPunct w:val="0"/>
        <w:autoSpaceDE w:val="0"/>
        <w:autoSpaceDN w:val="0"/>
        <w:adjustRightInd w:val="0"/>
        <w:spacing w:after="240" w:line="240" w:lineRule="auto"/>
        <w:jc w:val="both"/>
        <w:textAlignment w:val="baseline"/>
        <w:rPr>
          <w:rFonts w:ascii="Times New Roman" w:hAnsi="Times New Roman"/>
          <w:spacing w:val="34"/>
          <w:sz w:val="20"/>
          <w:u w:val="single"/>
        </w:rPr>
      </w:pPr>
      <w:r w:rsidRPr="0015479E">
        <w:rPr>
          <w:rFonts w:ascii="Times New Roman" w:hAnsi="Times New Roman"/>
          <w:spacing w:val="34"/>
          <w:sz w:val="20"/>
          <w:u w:val="single"/>
        </w:rPr>
        <w:t>                      </w:t>
      </w:r>
    </w:p>
    <w:p w14:paraId="3EAD9B81" w14:textId="77777777" w:rsidR="000E3A6B" w:rsidRDefault="000E3A6B" w:rsidP="000E3A6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sectPr w:rsidR="000E3A6B" w:rsidSect="000E3A6B">
          <w:headerReference w:type="even" r:id="rId186"/>
          <w:headerReference w:type="default" r:id="rId187"/>
          <w:footerReference w:type="even" r:id="rId188"/>
          <w:footerReference w:type="default" r:id="rId189"/>
          <w:footerReference w:type="first" r:id="rId190"/>
          <w:footnotePr>
            <w:numRestart w:val="eachSect"/>
          </w:footnotePr>
          <w:pgSz w:w="9356" w:h="13721" w:code="9"/>
          <w:pgMar w:top="794" w:right="2438" w:bottom="1191" w:left="1021" w:header="0" w:footer="709" w:gutter="0"/>
          <w:cols w:space="708"/>
          <w:docGrid w:linePitch="360"/>
        </w:sectPr>
      </w:pPr>
      <w:r w:rsidRPr="0015479E">
        <w:rPr>
          <w:rFonts w:ascii="Times New Roman" w:hAnsi="Times New Roman"/>
          <w:sz w:val="20"/>
        </w:rPr>
        <w:t>Denna lag träder i kraft den 1 januari 2020.</w:t>
      </w:r>
    </w:p>
    <w:p w14:paraId="6C8C867C" w14:textId="77777777" w:rsidR="000E3A6B" w:rsidRDefault="000E3A6B" w:rsidP="000E3A6B">
      <w:pPr>
        <w:pStyle w:val="Rubrik2utannumrering"/>
      </w:pPr>
      <w:bookmarkStart w:id="534" w:name="_Toc9328277"/>
      <w:bookmarkStart w:id="535" w:name="_Hlk8910690"/>
      <w:r>
        <w:t>Förslag till lag om ändring i lagen (2018:1693) om polisens behandling av personuppgifter inom brottsdatalagens område</w:t>
      </w:r>
      <w:bookmarkEnd w:id="534"/>
    </w:p>
    <w:bookmarkEnd w:id="535"/>
    <w:p w14:paraId="66102D12" w14:textId="77777777" w:rsidR="000E3A6B" w:rsidRDefault="000E3A6B" w:rsidP="000E3A6B">
      <w:pPr>
        <w:pStyle w:val="Brdtextmedindrag"/>
      </w:pPr>
      <w:r>
        <w:t>Härigenom föreskrivs att punkt 4 i ikraftträdande- och övergångs</w:t>
      </w:r>
      <w:r>
        <w:softHyphen/>
        <w:t>bestämmelserna till l</w:t>
      </w:r>
      <w:r w:rsidRPr="0099039D">
        <w:t>ag</w:t>
      </w:r>
      <w:r>
        <w:t>en</w:t>
      </w:r>
      <w:r w:rsidRPr="0099039D">
        <w:t xml:space="preserve"> (2018:1693) om polisens behandling av personuppgifter inom brottsdatalagens område </w:t>
      </w:r>
      <w:r>
        <w:t>ska upphöra att gälla vid utgången av december 2019.</w:t>
      </w:r>
    </w:p>
    <w:p w14:paraId="0060D865" w14:textId="7EEF5570" w:rsidR="000E3A6B" w:rsidRPr="0015479E" w:rsidRDefault="000E3A6B" w:rsidP="000E3A6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7A2CB504" w14:textId="556B42D2" w:rsidR="000E3A6B" w:rsidRPr="0015479E" w:rsidRDefault="000E3A6B" w:rsidP="000E3A6B">
      <w:pPr>
        <w:pStyle w:val="Brdtext"/>
        <w:sectPr w:rsidR="000E3A6B" w:rsidRPr="0015479E" w:rsidSect="000E3A6B">
          <w:headerReference w:type="even" r:id="rId191"/>
          <w:headerReference w:type="default" r:id="rId192"/>
          <w:footerReference w:type="even" r:id="rId193"/>
          <w:footerReference w:type="default" r:id="rId194"/>
          <w:footerReference w:type="first" r:id="rId195"/>
          <w:footnotePr>
            <w:numRestart w:val="eachSect"/>
          </w:footnotePr>
          <w:pgSz w:w="9356" w:h="13721" w:code="9"/>
          <w:pgMar w:top="794" w:right="2438" w:bottom="1191" w:left="1021" w:header="0" w:footer="709" w:gutter="0"/>
          <w:cols w:space="708"/>
          <w:docGrid w:linePitch="360"/>
        </w:sectPr>
      </w:pPr>
    </w:p>
    <w:p w14:paraId="08ABFBD9" w14:textId="77777777" w:rsidR="000E3A6B" w:rsidRDefault="000E3A6B" w:rsidP="000E3A6B">
      <w:pPr>
        <w:pStyle w:val="Bilagarubrik"/>
      </w:pPr>
      <w:bookmarkStart w:id="536" w:name="_Toc17451514"/>
      <w:r>
        <w:t>Lagrådets yttrande</w:t>
      </w:r>
      <w:bookmarkEnd w:id="536"/>
    </w:p>
    <w:p w14:paraId="36897AE8" w14:textId="3400308E" w:rsidR="000E3A6B" w:rsidRDefault="000E3A6B" w:rsidP="00F660F7">
      <w:pPr>
        <w:pStyle w:val="Brdtext"/>
      </w:pPr>
      <w:r w:rsidRPr="00E26D0E">
        <w:t>Utdrag ur protokoll vid sammanträde 2019-06-12</w:t>
      </w:r>
    </w:p>
    <w:p w14:paraId="06538AAF" w14:textId="77777777" w:rsidR="000E3A6B" w:rsidRPr="00E26D0E" w:rsidRDefault="000E3A6B" w:rsidP="000E3A6B">
      <w:pPr>
        <w:pStyle w:val="Brdtext"/>
      </w:pPr>
    </w:p>
    <w:p w14:paraId="54E631B1" w14:textId="77777777" w:rsidR="000E3A6B" w:rsidRDefault="000E3A6B" w:rsidP="00F660F7">
      <w:pPr>
        <w:pStyle w:val="Brdtext"/>
      </w:pPr>
      <w:r w:rsidRPr="00E26D0E">
        <w:rPr>
          <w:b/>
        </w:rPr>
        <w:t>Närvarande:</w:t>
      </w:r>
      <w:r w:rsidRPr="00E26D0E">
        <w:t xml:space="preserve"> F.d. justitierådet Ella Nyström samt justitieråden </w:t>
      </w:r>
    </w:p>
    <w:p w14:paraId="0431E6D2" w14:textId="663D334E" w:rsidR="000E3A6B" w:rsidRPr="00E26D0E" w:rsidRDefault="000E3A6B" w:rsidP="007D0D67">
      <w:pPr>
        <w:pStyle w:val="Brdtext"/>
      </w:pPr>
      <w:r w:rsidRPr="00E26D0E">
        <w:t>Erik Nymansson och Thomas Bull</w:t>
      </w:r>
    </w:p>
    <w:p w14:paraId="0970A696" w14:textId="77777777" w:rsidR="000E3A6B" w:rsidRPr="00E26D0E" w:rsidRDefault="000E3A6B" w:rsidP="000E3A6B">
      <w:pPr>
        <w:pStyle w:val="Bilagarubrik"/>
        <w:spacing w:after="0"/>
        <w:rPr>
          <w:sz w:val="20"/>
        </w:rPr>
      </w:pPr>
    </w:p>
    <w:p w14:paraId="41B386FC" w14:textId="77777777" w:rsidR="000E3A6B" w:rsidRPr="00F660F7" w:rsidRDefault="000E3A6B" w:rsidP="00F660F7">
      <w:pPr>
        <w:pStyle w:val="Brdtext"/>
        <w:rPr>
          <w:b/>
        </w:rPr>
      </w:pPr>
      <w:r w:rsidRPr="00F660F7">
        <w:rPr>
          <w:b/>
        </w:rPr>
        <w:t>Ny lag om Säkerhetspolisens behandling av personuppgifter</w:t>
      </w:r>
    </w:p>
    <w:p w14:paraId="1F4E37C2" w14:textId="77777777" w:rsidR="000E3A6B" w:rsidRPr="00E26D0E" w:rsidRDefault="000E3A6B" w:rsidP="000E3A6B">
      <w:pPr>
        <w:pStyle w:val="Bilagarubrik"/>
        <w:spacing w:after="0"/>
        <w:rPr>
          <w:sz w:val="20"/>
        </w:rPr>
      </w:pPr>
    </w:p>
    <w:p w14:paraId="09C27541" w14:textId="2CDD45B1" w:rsidR="000E3A6B" w:rsidRPr="00E26D0E" w:rsidRDefault="000E3A6B" w:rsidP="00F660F7">
      <w:pPr>
        <w:pStyle w:val="Brdtext"/>
      </w:pPr>
      <w:r w:rsidRPr="00E26D0E">
        <w:t>Enligt en lagrådsremiss den 29 maj 2019 har regeringen</w:t>
      </w:r>
      <w:r>
        <w:t xml:space="preserve"> (Justitie</w:t>
      </w:r>
      <w:r>
        <w:softHyphen/>
        <w:t>departementet)</w:t>
      </w:r>
      <w:r w:rsidRPr="00E26D0E">
        <w:t xml:space="preserve"> beslutat inhämta Lagrådets yttrande </w:t>
      </w:r>
      <w:r>
        <w:t>över</w:t>
      </w:r>
      <w:r w:rsidRPr="00E26D0E">
        <w:t xml:space="preserve"> förslag till </w:t>
      </w:r>
    </w:p>
    <w:p w14:paraId="0418F76A" w14:textId="77777777" w:rsidR="000E3A6B" w:rsidRPr="00E26D0E" w:rsidRDefault="000E3A6B" w:rsidP="000E3A6B">
      <w:pPr>
        <w:pStyle w:val="Bilagarubrik"/>
        <w:spacing w:after="0"/>
        <w:rPr>
          <w:sz w:val="20"/>
        </w:rPr>
      </w:pPr>
    </w:p>
    <w:p w14:paraId="4CD844D8" w14:textId="77777777" w:rsidR="000E3A6B" w:rsidRPr="00E26D0E" w:rsidRDefault="000E3A6B" w:rsidP="00F660F7">
      <w:pPr>
        <w:pStyle w:val="Brdtext"/>
      </w:pPr>
      <w:r w:rsidRPr="00E26D0E">
        <w:t xml:space="preserve">1. lag om Säkerhetspolisens behandling av personuppgifter, </w:t>
      </w:r>
    </w:p>
    <w:p w14:paraId="1FD5FA2C" w14:textId="77777777" w:rsidR="000E3A6B" w:rsidRPr="00E26D0E" w:rsidRDefault="000E3A6B" w:rsidP="00F660F7">
      <w:pPr>
        <w:pStyle w:val="Brdtext"/>
      </w:pPr>
      <w:r w:rsidRPr="00E26D0E">
        <w:t xml:space="preserve">2. lag om ändring i lagen (2007:980) om tillsyn över viss </w:t>
      </w:r>
    </w:p>
    <w:p w14:paraId="6EEB2C71" w14:textId="77777777" w:rsidR="000E3A6B" w:rsidRPr="00E26D0E" w:rsidRDefault="000E3A6B" w:rsidP="00F660F7">
      <w:pPr>
        <w:pStyle w:val="Brdtext"/>
      </w:pPr>
      <w:r w:rsidRPr="00E26D0E">
        <w:t xml:space="preserve">    brottsbekämpande verksamhet, </w:t>
      </w:r>
    </w:p>
    <w:p w14:paraId="4F14EFAC" w14:textId="77777777" w:rsidR="000E3A6B" w:rsidRPr="00E26D0E" w:rsidRDefault="000E3A6B" w:rsidP="00F660F7">
      <w:pPr>
        <w:pStyle w:val="Brdtext"/>
      </w:pPr>
      <w:r w:rsidRPr="00E26D0E">
        <w:t xml:space="preserve">3. lag om ändring i offentlighets- och sekretesslagen (2009:400), </w:t>
      </w:r>
    </w:p>
    <w:p w14:paraId="713B86CD" w14:textId="77777777" w:rsidR="000E3A6B" w:rsidRPr="00E26D0E" w:rsidRDefault="000E3A6B" w:rsidP="00F660F7">
      <w:pPr>
        <w:pStyle w:val="Brdtext"/>
      </w:pPr>
      <w:r w:rsidRPr="00E26D0E">
        <w:t xml:space="preserve">4. lag om ändring i lagen (2017:496) om internationellt polisiärt </w:t>
      </w:r>
    </w:p>
    <w:p w14:paraId="13AF6734" w14:textId="77777777" w:rsidR="000E3A6B" w:rsidRPr="00E26D0E" w:rsidRDefault="000E3A6B" w:rsidP="00F660F7">
      <w:pPr>
        <w:pStyle w:val="Brdtext"/>
      </w:pPr>
      <w:r w:rsidRPr="00E26D0E">
        <w:t xml:space="preserve">    samarbete, </w:t>
      </w:r>
    </w:p>
    <w:p w14:paraId="4B16EBC4" w14:textId="77777777" w:rsidR="000E3A6B" w:rsidRPr="00E26D0E" w:rsidRDefault="000E3A6B" w:rsidP="00F660F7">
      <w:pPr>
        <w:pStyle w:val="Brdtext"/>
      </w:pPr>
      <w:r w:rsidRPr="00E26D0E">
        <w:t xml:space="preserve">5. lag om ändring i lagen (2018:218) med kompletterande </w:t>
      </w:r>
    </w:p>
    <w:p w14:paraId="495F88AE" w14:textId="77777777" w:rsidR="000E3A6B" w:rsidRPr="00E26D0E" w:rsidRDefault="000E3A6B" w:rsidP="00F660F7">
      <w:pPr>
        <w:pStyle w:val="Brdtext"/>
      </w:pPr>
      <w:r w:rsidRPr="00E26D0E">
        <w:t xml:space="preserve">    bestämmelser till EU:s dataskyddsförordning, </w:t>
      </w:r>
    </w:p>
    <w:p w14:paraId="5DF540EC" w14:textId="77777777" w:rsidR="000E3A6B" w:rsidRPr="00E26D0E" w:rsidRDefault="000E3A6B" w:rsidP="00F660F7">
      <w:pPr>
        <w:pStyle w:val="Brdtext"/>
      </w:pPr>
      <w:r w:rsidRPr="00E26D0E">
        <w:t xml:space="preserve">6. lag om ändring i säkerhetsskyddslagen (2018:585), </w:t>
      </w:r>
    </w:p>
    <w:p w14:paraId="24C89240" w14:textId="77777777" w:rsidR="000E3A6B" w:rsidRPr="00E26D0E" w:rsidRDefault="000E3A6B" w:rsidP="00F660F7">
      <w:pPr>
        <w:pStyle w:val="Brdtext"/>
      </w:pPr>
      <w:r w:rsidRPr="00E26D0E">
        <w:t xml:space="preserve">7. lag om ändring i lagen (2018:1693) om polisens behandling av </w:t>
      </w:r>
    </w:p>
    <w:p w14:paraId="3D9F6609" w14:textId="77777777" w:rsidR="000E3A6B" w:rsidRPr="00E26D0E" w:rsidRDefault="000E3A6B" w:rsidP="00F660F7">
      <w:pPr>
        <w:pStyle w:val="Brdtext"/>
      </w:pPr>
      <w:r w:rsidRPr="00E26D0E">
        <w:t xml:space="preserve">    personuppgifter inom brottsdatalagens område.</w:t>
      </w:r>
    </w:p>
    <w:p w14:paraId="271A375F" w14:textId="77777777" w:rsidR="000E3A6B" w:rsidRPr="00E26D0E" w:rsidRDefault="000E3A6B" w:rsidP="00F660F7">
      <w:pPr>
        <w:pStyle w:val="Brdtext"/>
      </w:pPr>
    </w:p>
    <w:p w14:paraId="0BA59213" w14:textId="5A3C7244" w:rsidR="000E3A6B" w:rsidRPr="00E26D0E" w:rsidRDefault="000E3A6B" w:rsidP="00F660F7">
      <w:pPr>
        <w:pStyle w:val="Brdtext"/>
      </w:pPr>
      <w:r w:rsidRPr="00E26D0E">
        <w:t>Förslagen har inför Lagrådet föredragits av kanslirådet Emma Sjöberg och rättssakkunnige Max Stille.</w:t>
      </w:r>
    </w:p>
    <w:p w14:paraId="69E1A6C9" w14:textId="77777777" w:rsidR="000E3A6B" w:rsidRPr="00E26D0E" w:rsidRDefault="000E3A6B" w:rsidP="00F660F7">
      <w:pPr>
        <w:pStyle w:val="Brdtext"/>
      </w:pPr>
    </w:p>
    <w:p w14:paraId="2BB665BC" w14:textId="10C85C97" w:rsidR="00110C85" w:rsidRPr="00025171" w:rsidRDefault="000E3A6B" w:rsidP="000E3A6B">
      <w:pPr>
        <w:pStyle w:val="Brdtextmedindrag"/>
        <w:ind w:firstLine="0"/>
        <w:sectPr w:rsidR="00110C85" w:rsidRPr="00025171" w:rsidSect="00155500">
          <w:headerReference w:type="even" r:id="rId196"/>
          <w:headerReference w:type="default" r:id="rId197"/>
          <w:footerReference w:type="even" r:id="rId198"/>
          <w:footerReference w:type="default" r:id="rId199"/>
          <w:headerReference w:type="first" r:id="rId200"/>
          <w:footerReference w:type="first" r:id="rId201"/>
          <w:pgSz w:w="9356" w:h="13721" w:code="9"/>
          <w:pgMar w:top="794" w:right="2438" w:bottom="1191" w:left="1021" w:header="0" w:footer="709" w:gutter="0"/>
          <w:cols w:space="708"/>
          <w:docGrid w:linePitch="360"/>
        </w:sectPr>
      </w:pPr>
      <w:r w:rsidRPr="00E26D0E">
        <w:rPr>
          <w:u w:val="single"/>
        </w:rPr>
        <w:t>Lagrådet</w:t>
      </w:r>
      <w:r w:rsidRPr="00E26D0E">
        <w:t xml:space="preserve"> lämnar förslagen utan erinran.</w:t>
      </w:r>
    </w:p>
    <w:sdt>
      <w:sdtPr>
        <w:alias w:val="Departementsnamn"/>
        <w:tag w:val="Departementsnamn"/>
        <w:id w:val="-137580982"/>
        <w:lock w:val="sdtLocked"/>
        <w:dataBinding w:prefixMappings="xmlns:ns0='http://rkdhs/mallar/lagstiftning/Prop/Prop.xsd'" w:xpath="/ns0:dokumentvärden[1]/ns0:departementsnamn[1]" w:storeItemID="{068625C3-B546-44A5-B525-B7CC092E5AD6}"/>
        <w:text/>
      </w:sdtPr>
      <w:sdtEndPr/>
      <w:sdtContent>
        <w:p w14:paraId="36CD9A10" w14:textId="2A7B4B02" w:rsidR="000E3A6B" w:rsidRDefault="00F660F7" w:rsidP="000E3A6B">
          <w:pPr>
            <w:pStyle w:val="Proprubrik"/>
            <w:spacing w:before="720" w:after="190"/>
          </w:pPr>
          <w:r>
            <w:t>Justitiedepartementet</w:t>
          </w:r>
        </w:p>
      </w:sdtContent>
    </w:sdt>
    <w:p w14:paraId="089C2C1C" w14:textId="65DE09A2" w:rsidR="000E3A6B" w:rsidRDefault="000E3A6B" w:rsidP="000E3A6B">
      <w:pPr>
        <w:pStyle w:val="Proputdrag"/>
      </w:pPr>
      <w:bookmarkStart w:id="537" w:name="_Toc17451515"/>
      <w:r>
        <w:t xml:space="preserve">Utdrag ur protokoll vid regeringssammanträde </w:t>
      </w:r>
      <w:sdt>
        <w:sdtPr>
          <w:alias w:val="Datum"/>
          <w:tag w:val="Datum"/>
          <w:id w:val="679708000"/>
          <w:date w:fullDate="2019-09-05T00:00:00Z">
            <w:dateFormat w:val="'den' d MMMM yyyy"/>
            <w:lid w:val="sv-SE"/>
            <w:storeMappedDataAs w:val="dateTime"/>
            <w:calendar w:val="gregorian"/>
          </w:date>
        </w:sdtPr>
        <w:sdtEndPr/>
        <w:sdtContent>
          <w:r>
            <w:t>den 5 september 2019</w:t>
          </w:r>
        </w:sdtContent>
      </w:sdt>
      <w:bookmarkEnd w:id="537"/>
    </w:p>
    <w:p w14:paraId="6A54EEE8" w14:textId="77777777" w:rsidR="000E3A6B" w:rsidRDefault="000E3A6B" w:rsidP="000E3A6B">
      <w:pPr>
        <w:pStyle w:val="Brdtext"/>
        <w:jc w:val="left"/>
      </w:pPr>
    </w:p>
    <w:p w14:paraId="575E3816" w14:textId="2711D9CD" w:rsidR="000E3A6B" w:rsidRDefault="000E3A6B" w:rsidP="000E3A6B">
      <w:pPr>
        <w:pStyle w:val="Brdtext"/>
        <w:jc w:val="left"/>
      </w:pPr>
      <w:r>
        <w:t xml:space="preserve">Närvarande: </w:t>
      </w:r>
      <w:sdt>
        <w:sdtPr>
          <w:alias w:val="Narvarande"/>
          <w:tag w:val="Narvarande"/>
          <w:id w:val="2036694613"/>
          <w:lock w:val="sdtLocked"/>
          <w:dataBinding w:prefixMappings="xmlns:ns0='http://rkdhs/mallar/lagstiftning/Prop/Prop.xsd'" w:xpath="/ns0:dokumentvärden[1]/ns0:närvarande[1]" w:storeItemID="{068625C3-B546-44A5-B525-B7CC092E5AD6}"/>
          <w:text w:multiLine="1"/>
        </w:sdtPr>
        <w:sdtEndPr/>
        <w:sdtContent>
          <w:r w:rsidR="00F660F7">
            <w:t>statsminister Löfven, ordförande, och statsråden Lövin, Y</w:t>
          </w:r>
          <w:r w:rsidR="00882810">
            <w:t> </w:t>
          </w:r>
          <w:r w:rsidR="00F660F7">
            <w:t>Johansson, M Johansson, Baylan, Hallengren, Hultqvist, Andersson, Bolund, Damberg, Shekarabi, Ygeman, Eriksson, Ekström, Eneroth, Dahlgren, Nilsson, Ernkrans, Lindhagen</w:t>
          </w:r>
        </w:sdtContent>
      </w:sdt>
    </w:p>
    <w:p w14:paraId="549A7CDB" w14:textId="77777777" w:rsidR="000E3A6B" w:rsidRDefault="000E3A6B" w:rsidP="000E3A6B">
      <w:pPr>
        <w:pStyle w:val="Brdtext"/>
        <w:jc w:val="left"/>
      </w:pPr>
    </w:p>
    <w:p w14:paraId="45B4C7BB" w14:textId="3A32811A" w:rsidR="000E3A6B" w:rsidRDefault="000E3A6B" w:rsidP="000E3A6B">
      <w:pPr>
        <w:pStyle w:val="Brdtext"/>
        <w:jc w:val="left"/>
      </w:pPr>
      <w:r>
        <w:t xml:space="preserve">Föredragande: statsrådet </w:t>
      </w:r>
      <w:sdt>
        <w:sdtPr>
          <w:alias w:val="Foredragande"/>
          <w:tag w:val="Foredragande"/>
          <w:id w:val="1160741249"/>
          <w:text w:multiLine="1"/>
        </w:sdtPr>
        <w:sdtEndPr/>
        <w:sdtContent>
          <w:r>
            <w:t>Damberg</w:t>
          </w:r>
        </w:sdtContent>
      </w:sdt>
    </w:p>
    <w:p w14:paraId="435F3989" w14:textId="77777777" w:rsidR="000E3A6B" w:rsidRPr="00827386" w:rsidRDefault="000E3A6B" w:rsidP="000E3A6B">
      <w:pPr>
        <w:pStyle w:val="Brdtext"/>
        <w:jc w:val="left"/>
        <w:rPr>
          <w:szCs w:val="21"/>
        </w:rPr>
      </w:pPr>
    </w:p>
    <w:p w14:paraId="372F0620" w14:textId="77777777" w:rsidR="000E3A6B" w:rsidRPr="00915BF3" w:rsidRDefault="000E3A6B" w:rsidP="000E3A6B">
      <w:pPr>
        <w:pStyle w:val="Slutstreck"/>
      </w:pPr>
      <w:r w:rsidRPr="008B7E85">
        <w:t>                    </w:t>
      </w:r>
    </w:p>
    <w:p w14:paraId="220ACCCC" w14:textId="77777777" w:rsidR="000E3A6B" w:rsidRPr="006E102E" w:rsidRDefault="000E3A6B" w:rsidP="000E3A6B">
      <w:pPr>
        <w:pStyle w:val="Brdtext"/>
        <w:jc w:val="left"/>
        <w:rPr>
          <w:sz w:val="18"/>
          <w:szCs w:val="18"/>
        </w:rPr>
      </w:pPr>
    </w:p>
    <w:p w14:paraId="135F796A" w14:textId="77777777" w:rsidR="000E3A6B" w:rsidRDefault="000E3A6B" w:rsidP="000E3A6B">
      <w:pPr>
        <w:pStyle w:val="Brdtext"/>
        <w:jc w:val="left"/>
      </w:pPr>
    </w:p>
    <w:p w14:paraId="50C1A00A" w14:textId="5D1ABDEC" w:rsidR="000E3A6B" w:rsidRDefault="000E3A6B" w:rsidP="000E3A6B">
      <w:pPr>
        <w:pStyle w:val="Brdtext"/>
        <w:jc w:val="left"/>
      </w:pPr>
      <w:r>
        <w:t xml:space="preserve">Regeringen beslutar proposition </w:t>
      </w:r>
      <w:sdt>
        <w:sdtPr>
          <w:alias w:val="Rubrik"/>
          <w:tag w:val="Rubrik"/>
          <w:id w:val="1055821273"/>
          <w:lock w:val="sdtContentLocked"/>
          <w:dataBinding w:prefixMappings="xmlns:ns0='http://rkdhs/mallar/lagstiftning/Prop/Prop.xsd'" w:xpath="/ns0:dokumentvärden[1]/ns0:titel[1]" w:storeItemID="{068625C3-B546-44A5-B525-B7CC092E5AD6}"/>
          <w:text w:multiLine="1"/>
        </w:sdtPr>
        <w:sdtEndPr/>
        <w:sdtContent>
          <w:r w:rsidR="00F660F7">
            <w:t>Ny lag om Säkerhetspolisens behandling av personuppgifter</w:t>
          </w:r>
        </w:sdtContent>
      </w:sdt>
    </w:p>
    <w:p w14:paraId="2F2572E1" w14:textId="77777777" w:rsidR="000E3A6B" w:rsidRDefault="000E3A6B" w:rsidP="000E3A6B">
      <w:pPr>
        <w:pStyle w:val="Brdtext"/>
      </w:pPr>
    </w:p>
    <w:p w14:paraId="4AB4F402" w14:textId="77777777" w:rsidR="00110C85" w:rsidRPr="00025171" w:rsidRDefault="00110C85" w:rsidP="009C61A6">
      <w:pPr>
        <w:pStyle w:val="Brdtextmedindrag"/>
      </w:pPr>
    </w:p>
    <w:sectPr w:rsidR="00110C85" w:rsidRPr="00025171" w:rsidSect="00155500">
      <w:headerReference w:type="even" r:id="rId202"/>
      <w:headerReference w:type="default" r:id="rId203"/>
      <w:footerReference w:type="even" r:id="rId204"/>
      <w:footerReference w:type="default" r:id="rId205"/>
      <w:headerReference w:type="first" r:id="rId206"/>
      <w:footerReference w:type="first" r:id="rId207"/>
      <w:pgSz w:w="9356" w:h="13721" w:code="9"/>
      <w:pgMar w:top="794" w:right="2438" w:bottom="1191" w:left="1021" w:header="0" w:footer="709"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endnote w:type="separator" w:id="-1">
    <w:p w14:paraId="18760325" w14:textId="77777777" w:rsidR="006D0327" w:rsidRDefault="006D0327" w:rsidP="00F8009C">
      <w:r>
        <w:separator/>
      </w:r>
    </w:p>
  </w:endnote>
  <w:endnote w:type="continuationSeparator" w:id="0">
    <w:p w14:paraId="37C16B98" w14:textId="77777777" w:rsidR="006D0327" w:rsidRDefault="006D0327" w:rsidP="00F8009C">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0002EFF" w:usb1="C000247B" w:usb2="00000009" w:usb3="00000000" w:csb0="000001FF" w:csb1="00000000"/>
  </w:font>
  <w:font w:name="Cambria">
    <w:panose1 w:val="02040503050406030204"/>
    <w:charset w:val="00"/>
    <w:family w:val="roman"/>
    <w:pitch w:val="variable"/>
    <w:sig w:usb0="E00006FF" w:usb1="420024FF" w:usb2="02000000" w:usb3="00000000" w:csb0="0000019F" w:csb1="00000000"/>
  </w:font>
  <w:font w:name="Trade Gothic Pro">
    <w:panose1 w:val="02000500000000000000"/>
    <w:charset w:val="00"/>
    <w:family w:val="modern"/>
    <w:notTrueType/>
    <w:pitch w:val="variable"/>
    <w:sig w:usb0="800000AF" w:usb1="5000204A" w:usb2="00000000" w:usb3="00000000" w:csb0="0000009B" w:csb1="00000000"/>
  </w:font>
  <w:font w:name="TradeGothic CondEighteen">
    <w:panose1 w:val="00000400000000000000"/>
    <w:charset w:val="00"/>
    <w:family w:val="auto"/>
    <w:pitch w:val="variable"/>
    <w:sig w:usb0="00000003" w:usb1="00000000" w:usb2="00000000" w:usb3="00000000" w:csb0="00000001" w:csb1="00000000"/>
  </w:font>
  <w:font w:name="Trade Gothic LT Std Cn">
    <w:panose1 w:val="00000506000000000000"/>
    <w:charset w:val="00"/>
    <w:family w:val="modern"/>
    <w:notTrueType/>
    <w:pitch w:val="variable"/>
    <w:sig w:usb0="800000AF" w:usb1="4000204A" w:usb2="00000000" w:usb3="00000000" w:csb0="00000001" w:csb1="00000000"/>
  </w:font>
  <w:font w:name="Tahoma">
    <w:panose1 w:val="020B0604030504040204"/>
    <w:charset w:val="00"/>
    <w:family w:val="swiss"/>
    <w:pitch w:val="variable"/>
    <w:sig w:usb0="E1002EFF" w:usb1="C000605B" w:usb2="00000029" w:usb3="00000000" w:csb0="000101FF" w:csb1="00000000"/>
  </w:font>
  <w:font w:name="OrigGarmnd BT">
    <w:panose1 w:val="02020602050306020403"/>
    <w:charset w:val="00"/>
    <w:family w:val="roman"/>
    <w:pitch w:val="variable"/>
    <w:sig w:usb0="00000087" w:usb1="00000000" w:usb2="00000000" w:usb3="00000000" w:csb0="0000001B" w:csb1="00000000"/>
  </w:font>
  <w:font w:name="TimesNewRomanPSMT">
    <w:altName w:val="Times New Roman"/>
    <w:panose1 w:val="00000000000000000000"/>
    <w:charset w:val="00"/>
    <w:family w:val="auto"/>
    <w:notTrueType/>
    <w:pitch w:val="default"/>
    <w:sig w:usb0="00000003" w:usb1="00000000" w:usb2="00000000" w:usb3="00000000" w:csb0="00000001"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7B26090" w14:textId="77777777" w:rsidR="006D0327" w:rsidRDefault="006D0327" w:rsidP="009C2B67">
    <w:pPr>
      <w:pStyle w:val="Brdtext"/>
    </w:pPr>
    <w:r>
      <w:rPr>
        <w:noProof/>
        <w:lang w:eastAsia="sv-SE"/>
      </w:rPr>
      <mc:AlternateContent>
        <mc:Choice Requires="wps">
          <w:drawing>
            <wp:anchor distT="0" distB="0" distL="0" distR="0" simplePos="0" relativeHeight="251715072"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79"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9C76EA1" w14:textId="77777777" w:rsidR="006D0327" w:rsidRPr="00756E21" w:rsidRDefault="006D0327"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Textruta 4" o:spid="_x0000_s1029" type="#_x0000_t202" style="position:absolute;left:0;text-align:left;margin-left:5.4pt;margin-top:610.95pt;width:44.2pt;height:9.6pt;z-index:25171507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ZLJURjwIAAJEFAAAOAAAAZHJzL2Uyb0RvYy54bWysVFFP2zAQfp+0/2D5faQpBdaKFHUgpkkI&#10;0GDi2XVsGs3xefa1SffrOTtJ2zFemPaS2L7v7nyfv7vzi7Y2bKN8qMAWPD8acaashLKyzwX/8Xj9&#10;6TNnAYUthQGrCr5VgV/MP344b9xMjWEFplSeURAbZo0r+ArRzbIsyJWqRTgCpywZNfhaIG39c1Z6&#10;0VD02mTj0eg0a8CXzoNUIdDpVWfk8xRfayXxTuugkJmC090wfX36LuM3m5+L2bMXblXJ/hriH25R&#10;i8pS0l2oK4GCrX31V6i6kh4CaDySUGegdSVVqoGqyUevqnlYCadSLUROcDuawv8LK283955VZcHP&#10;ppxZUdMbPaoW/ZoKmER6GhdmhHpwhMP2C7T0zMN5oMNYdat9Hf9UDyM7Eb3dkUvBmKTDk9P8eEIW&#10;SaZ8nE/Hifxs7+x8wK8KahYXBff0dolSsbkJSBch6ACJuQKYqryujEmbqBd1aTzbCHppg+mK5PEH&#10;yljWFPz0+GSUAluI7l1kY2MYlRTTp4uFdwWmFW6NihhjvytNjKU638gtpFR2lz+hI0pTqvc49vj9&#10;rd7j3NVBHikzWNw515UFn6pPLbanrPw5UKY7PBF+UHdcYrtsk1TGw/svodySLDx0fRWcvK7o8W5E&#10;wHvhqZHovWk44B19tAEiH/oVZyvwv986j3jSN1k5a6gxCx5+rYVXnJlvlpQ/zSdRRpg2k5Mz0hHz&#10;h5blocWu60sgReQ0hpxMy4hHMyy1h/qJZsgiZiWTsJJyFxyH5SV244JmkFSLRQJR7zqBN/bByRg6&#10;shyl+dg+Ce96/SIJ/xaGFhazVzLusNEzuMUaSYpJ45HnjtWef+r7JP1+RsXBcrhPqP0knb8AAAD/&#10;/wMAUEsDBBQABgAIAAAAIQCWEfCI3wAAAAsBAAAPAAAAZHJzL2Rvd25yZXYueG1sTI9Ba8MwDIXv&#10;g/4Ho8Fuq5NQRpPFKevYDiuUsnawqxtrcVgsh9hps38/9dSexJMeT98rV5PrxAmH0HpSkM4TEEi1&#10;Ny01Cr4O749LECFqMrrzhAr+MMCqmt2VujD+TJ942sdGcAiFQiuwMfaFlKG26HSY+x6Jbz9+cDqy&#10;HBppBn3mcNfJLEmepNMt8Qere3y1WP/uR6fgsF2bUZrJfLzV280Ov+XGLnZKPdxPL88gIk7xaoYL&#10;PqNDxUxHP5IJomOdMHnkmWVpDoIdeZ6BOF42izQFWZXytkP1DwAA//8DAFBLAQItABQABgAIAAAA&#10;IQC2gziS/gAAAOEBAAATAAAAAAAAAAAAAAAAAAAAAABbQ29udGVudF9UeXBlc10ueG1sUEsBAi0A&#10;FAAGAAgAAAAhADj9If/WAAAAlAEAAAsAAAAAAAAAAAAAAAAALwEAAF9yZWxzLy5yZWxzUEsBAi0A&#10;FAAGAAgAAAAhAJkslRGPAgAAkQUAAA4AAAAAAAAAAAAAAAAALgIAAGRycy9lMm9Eb2MueG1sUEsB&#10;Ai0AFAAGAAgAAAAhAJYR8IjfAAAACwEAAA8AAAAAAAAAAAAAAAAA6QQAAGRycy9kb3ducmV2Lnht&#10;bFBLBQYAAAAABAAEAPMAAAD1BQAAAAA=&#10;" o:allowoverlap="f" fillcolor="white [3201]" stroked="f" strokeweight=".5pt">
              <v:textbox style="mso-fit-shape-to-text:t">
                <w:txbxContent>
                  <w:p w14:paraId="29C76EA1" w14:textId="77777777" w:rsidR="006D0327" w:rsidRPr="00756E21" w:rsidRDefault="006D0327"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E6D0F57" w14:textId="77777777" w:rsidR="006D0327" w:rsidRDefault="006D0327" w:rsidP="00EE1584">
    <w:pPr>
      <w:pStyle w:val="Brdtext"/>
    </w:pPr>
    <w:r>
      <w:rPr>
        <w:noProof/>
        <w:lang w:eastAsia="sv-SE"/>
      </w:rPr>
      <mc:AlternateContent>
        <mc:Choice Requires="wps">
          <w:drawing>
            <wp:anchor distT="0" distB="0" distL="0" distR="0" simplePos="0" relativeHeight="25156352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80"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2AEB83A" w14:textId="77777777" w:rsidR="006D0327" w:rsidRPr="00756E21" w:rsidRDefault="006D0327"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Textruta 1" o:spid="_x0000_s1030" type="#_x0000_t202" style="position:absolute;left:0;text-align:left;margin-left:393pt;margin-top:611.25pt;width:44.2pt;height:9.6pt;z-index:25156352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P5olyjwIAAJEFAAAOAAAAZHJzL2Uyb0RvYy54bWysVF1v2yAUfZ+0/4B4Xx2nH2ujOFXWqtOk&#10;qq3WTn0mGBJrGBiQ2Nmv7wHbSdb1pdNebOCeey/3cO6dXra1IhvhfGV0QfOjESVCc1NWelnQH083&#10;n84p8YHpkimjRUG3wtPL2ccP08ZOxNisjCqFIwii/aSxBV2FYCdZ5vlK1MwfGSs0jNK4mgVs3TIr&#10;HWsQvVbZeDQ6yxrjSusMF97j9Loz0lmKL6Xg4V5KLwJRBcXdQvq69F3EbzabssnSMbuqeH8N9g+3&#10;qFmlkXQX6poFRtau+itUXXFnvJHhiJs6M1JWXKQaUE0+elXN44pZkWoBOd7uaPL/Lyy/2zw4UpUF&#10;PQc9mtV4oyfRBrdGAXmkp7F+AtSjBS60X0yLZx7OPQ5j1a10dfyjHgI7Im135CIY4Tg8PcuPT2Dh&#10;MOXj/GKcyM/2ztb58FWYmsRFQR3eLlHKNrc+4CKADpCYyxtVlTeVUmkT9SKulCMbhpdWIV0RHn+g&#10;lCZNQc+OT0cpsDbRvYusdAwjkmL6dLHwrsC0ClslIkbp70KCsVTnG7kZ50Lv8id0REmkeo9jj9/f&#10;6j3OXR3wSJmNDjvnutLGpepTi+0pK38OlMkOD8IP6o7L0C7aJJXj4f0XptxCFs50feUtv6nweLfM&#10;hwfm0Eh4bwyHcI+PVAbkm35Fycq432+dRzz0DSslDRqzoP7XmjlBifqmofyL/CTKKKTNyeln6Ii4&#10;Q8vi0KLX9ZWBInKMIcvTMuKDGpbSmfoZM2Qes8LENEfugoZheRW6cYEZxMV8nkDoXcvCrX60PIaO&#10;LEdpPrXPzNlevwHCvzNDC7PJKxl32Ojp7XwdIMWk8chzx2rPP/o+Sb+fUXGwHO4Taj9JZy8A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T+aJco8CAACR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42AEB83A" w14:textId="77777777" w:rsidR="006D0327" w:rsidRPr="00756E21" w:rsidRDefault="006D0327"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D10AF38" w14:textId="77777777" w:rsidR="006D0327" w:rsidRDefault="006D0327" w:rsidP="00EE1584">
    <w:pPr>
      <w:pStyle w:val="Brdtext"/>
    </w:pPr>
    <w:r>
      <w:rPr>
        <w:noProof/>
        <w:lang w:eastAsia="sv-SE"/>
      </w:rPr>
      <mc:AlternateContent>
        <mc:Choice Requires="wps">
          <w:drawing>
            <wp:anchor distT="0" distB="0" distL="0" distR="0" simplePos="0" relativeHeight="25156454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78"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2EC7926" w14:textId="77777777" w:rsidR="006D0327" w:rsidRPr="00756E21" w:rsidRDefault="006D0327"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31" type="#_x0000_t202" style="position:absolute;left:0;text-align:left;margin-left:393pt;margin-top:611.25pt;width:44.2pt;height:9.6pt;z-index:25156454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RztshjgIAAJEFAAAOAAAAZHJzL2Uyb0RvYy54bWysVFFP2zAQfp+0/2D5faQpBUZFijoQ0yQE&#10;aGXi2XVsGs2xPdtt0v16PjtJ2zFemPaS2L7v7nzffb6Ly7ZWZCOcr4wuaH40okRobspKPxf0x+PN&#10;p8+U+MB0yZTRoqBb4enl7OOHi8ZOxdisjCqFIwii/bSxBV2FYKdZ5vlK1MwfGSs0jNK4mgVs3XNW&#10;OtYgeq2y8Wh0mjXGldYZLrzH6XVnpLMUX0rBw72UXgSiCoq7hfR16buM32x2wabPjtlVxftrsH+4&#10;Rc0qjaS7UNcsMLJ21V+h6oo7440MR9zUmZGy4iLVgGry0atqFitmRaoF5Hi7o8n/v7D8bvPgSFUW&#10;9Ayd0qxGjx5FG9waBeSRnsb6KVALC1xov5gWbR7OPQ5j1a10dfyjHgI7iN7uyEUwwnF4cpofT2Dh&#10;MOXj/HycyM/2ztb58FWYmsRFQR16lyhlm1sfcBFAB0jM5Y2qyptKqbSJehFXypENQ6dVSFeExx8o&#10;pUlT0NPjk1EKrE107yIrHcOIpJg+XSy8KzCtwlaJiFH6u5BgLNX5Rm7GudC7/AkdURKp3uPY4/e3&#10;eo9zVwc8Umajw865rrRxqfr0xPaUlT8HymSHB+EHdcdlaJdtkspk6P/SlFvIwpnuXXnLbyo075b5&#10;8MAcHhL6jeEQ7vGRyoB8068oWRn3+63ziIe+YaWkwcMsqP+1Zk5Qor5pKP88n0QZhbSZnJxBR8Qd&#10;WpaHFr2urwwUkWMMWZ6WER/UsJTO1E+YIfOYFSamOXIXNAzLq9CNC8wgLubzBMLbtSzc6oXlMXRk&#10;OUrzsX1izvb6DRD+nRmeMJu+knGHjZ7eztcBUkwajzx3rPb8490n6fczKg6Ww31C7Sfp7AUAAP//&#10;AwBQSwMEFAAGAAgAAAAhAO/TmKLhAAAADQEAAA8AAABkcnMvZG93bnJldi54bWxMj8FOwzAQRO9I&#10;/IO1SNyo0yg0UYhTAYIDlaqKFomrGy9xRLyOYqcNf8/2BMedGc2+qdaz68UJx9B5UrBcJCCQGm86&#10;ahV8HF7vChAhajK694QKfjDAur6+qnRp/Jne8bSPreASCqVWYGMcSilDY9HpsPADEntffnQ68jm2&#10;0oz6zOWul2mSrKTTHfEHqwd8tth87yen4LB9MpM0s3l7ababHX7Kjc12St3ezI8PICLO8S8MF3xG&#10;h5qZjn4iE0SvIC9WvCWykabpPQiOFHmWgThepGyZg6wr+X9F/QsAAP//AwBQSwECLQAUAAYACAAA&#10;ACEAtoM4kv4AAADhAQAAEwAAAAAAAAAAAAAAAAAAAAAAW0NvbnRlbnRfVHlwZXNdLnhtbFBLAQIt&#10;ABQABgAIAAAAIQA4/SH/1gAAAJQBAAALAAAAAAAAAAAAAAAAAC8BAABfcmVscy8ucmVsc1BLAQIt&#10;ABQABgAIAAAAIQCRztshjgIAAJEFAAAOAAAAAAAAAAAAAAAAAC4CAABkcnMvZTJvRG9jLnhtbFBL&#10;AQItABQABgAIAAAAIQDv05ii4QAAAA0BAAAPAAAAAAAAAAAAAAAAAOgEAABkcnMvZG93bnJldi54&#10;bWxQSwUGAAAAAAQABADzAAAA9gUAAAAA&#10;" o:allowoverlap="f" fillcolor="white [3201]" stroked="f" strokeweight=".5pt">
              <v:textbox style="mso-fit-shape-to-text:t">
                <w:txbxContent>
                  <w:p w14:paraId="12EC7926" w14:textId="77777777" w:rsidR="006D0327" w:rsidRPr="00756E21" w:rsidRDefault="006D0327"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2644095" w14:textId="77777777" w:rsidR="006D0327" w:rsidRDefault="006D0327" w:rsidP="009C2B67">
    <w:pPr>
      <w:pStyle w:val="Brdtext"/>
    </w:pPr>
    <w:r>
      <w:rPr>
        <w:noProof/>
        <w:lang w:eastAsia="sv-SE"/>
      </w:rPr>
      <mc:AlternateContent>
        <mc:Choice Requires="wps">
          <w:drawing>
            <wp:anchor distT="0" distB="0" distL="0" distR="0" simplePos="0" relativeHeight="251716096"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82"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CF25320" w14:textId="77777777" w:rsidR="006D0327" w:rsidRPr="00756E21" w:rsidRDefault="006D0327"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34" type="#_x0000_t202" style="position:absolute;left:0;text-align:left;margin-left:5.4pt;margin-top:610.95pt;width:44.2pt;height:9.6pt;z-index:25171609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09D8njwIAAJEFAAAOAAAAZHJzL2Uyb0RvYy54bWysVE1v2zAMvQ/YfxB0Xx2n6VdQp8hadBhQ&#10;tMXSoWdFlhpjsqhJTOzs14+S7STreumwiy2Jj6T49MjLq7Y2bKN8qMAWPD8acaashLKyLwX//nT7&#10;6ZyzgMKWwoBVBd+qwK9mHz9cNm6qxrACUyrPKIgN08YVfIXoplkW5ErVIhyBU5aMGnwtkLb+JSu9&#10;aCh6bbLxaHSaNeBL50GqEOj0pjPyWYqvtZL4oHVQyEzB6W6Yvj59l/GbzS7F9MULt6pkfw3xD7eo&#10;RWUp6S7UjUDB1r76K1RdSQ8BNB5JqDPQupIq1UDV5KNX1SxWwqlUC5ET3I6m8P/CyvvNo2dVWfDz&#10;MWdW1PRGT6pFv6YCJpGexoUpoRaOcNh+hpaeeTgPdBirbrWv45/qYWQnorc7cikYk3R4cpofT8gi&#10;yZSP84txIj/bOzsf8IuCmsVFwT29XaJUbO4C0kUIOkBirgCmKm8rY9Im6kVdG882gl7aYLoiefyB&#10;MpY1BT89PhmlwBaiexfZ2BhGJcX06WLhXYFphVujIsbYb0oTY6nON3ILKZXd5U/oiNKU6j2OPX5/&#10;q/c4d3WQR8oMFnfOdWXBp+pTi+0pK38MlOkOT4Qf1B2X2C7bJJWz4f2XUG5JFh66vgpO3lb0eHci&#10;4KPw1Ej03jQc8IE+2gCRD/2KsxX4X2+dRzzpm6ycNdSYBQ8/18IrzsxXS8q/yCdRRpg2k5Mz0hHz&#10;h5blocWu62sgReQ0hpxMy4hHMyy1h/qZZsg8ZiWTsJJyFxyH5TV244JmkFTzeQJR7zqBd3bhZAwd&#10;WY7SfGqfhXe9fpGEfw9DC4vpKxl32OgZ3HyNJMWk8chzx2rPP/V9kn4/o+JgOdwn1H6Szn4DAAD/&#10;/wMAUEsDBBQABgAIAAAAIQCWEfCI3wAAAAsBAAAPAAAAZHJzL2Rvd25yZXYueG1sTI9Ba8MwDIXv&#10;g/4Ho8Fuq5NQRpPFKevYDiuUsnawqxtrcVgsh9hps38/9dSexJMeT98rV5PrxAmH0HpSkM4TEEi1&#10;Ny01Cr4O749LECFqMrrzhAr+MMCqmt2VujD+TJ942sdGcAiFQiuwMfaFlKG26HSY+x6Jbz9+cDqy&#10;HBppBn3mcNfJLEmepNMt8Qere3y1WP/uR6fgsF2bUZrJfLzV280Ov+XGLnZKPdxPL88gIk7xaoYL&#10;PqNDxUxHP5IJomOdMHnkmWVpDoIdeZ6BOF42izQFWZXytkP1DwAA//8DAFBLAQItABQABgAIAAAA&#10;IQC2gziS/gAAAOEBAAATAAAAAAAAAAAAAAAAAAAAAABbQ29udGVudF9UeXBlc10ueG1sUEsBAi0A&#10;FAAGAAgAAAAhADj9If/WAAAAlAEAAAsAAAAAAAAAAAAAAAAALwEAAF9yZWxzLy5yZWxzUEsBAi0A&#10;FAAGAAgAAAAhAHT0PyePAgAAkQUAAA4AAAAAAAAAAAAAAAAALgIAAGRycy9lMm9Eb2MueG1sUEsB&#10;Ai0AFAAGAAgAAAAhAJYR8IjfAAAACwEAAA8AAAAAAAAAAAAAAAAA6QQAAGRycy9kb3ducmV2Lnht&#10;bFBLBQYAAAAABAAEAPMAAAD1BQAAAAA=&#10;" o:allowoverlap="f" fillcolor="white [3201]" stroked="f" strokeweight=".5pt">
              <v:textbox style="mso-fit-shape-to-text:t">
                <w:txbxContent>
                  <w:p w14:paraId="1CF25320" w14:textId="77777777" w:rsidR="006D0327" w:rsidRPr="00756E21" w:rsidRDefault="006D0327"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C4DD164" w14:textId="77777777" w:rsidR="006D0327" w:rsidRDefault="006D0327" w:rsidP="00EE1584">
    <w:pPr>
      <w:pStyle w:val="Brdtext"/>
    </w:pPr>
    <w:r>
      <w:rPr>
        <w:noProof/>
        <w:lang w:eastAsia="sv-SE"/>
      </w:rPr>
      <mc:AlternateContent>
        <mc:Choice Requires="wps">
          <w:drawing>
            <wp:anchor distT="0" distB="0" distL="0" distR="0" simplePos="0" relativeHeight="25156556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83"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A9BE386" w14:textId="77777777" w:rsidR="006D0327" w:rsidRPr="00756E21" w:rsidRDefault="006D0327"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35" type="#_x0000_t202" style="position:absolute;left:0;text-align:left;margin-left:393pt;margin-top:611.25pt;width:44.2pt;height:9.6pt;z-index:25156556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KPbejwIAAJEFAAAOAAAAZHJzL2Uyb0RvYy54bWysVE1v2zAMvQ/YfxB0Xx2nH2uDOEXWosOA&#10;oi3WDj0rspQYk0VNYmJnv76UbCdZ10uHXWxJfCTFp0dOL9vasI3yoQJb8PxoxJmyEsrKLgv+4+nm&#10;0zlnAYUthQGrCr5VgV/OPn6YNm6ixrACUyrPKIgNk8YVfIXoJlkW5ErVIhyBU5aMGnwtkLZ+mZVe&#10;NBS9Ntl4NDrLGvCl8yBVCHR63Rn5LMXXWkm81zooZKbgdDdMX5++i/jNZlMxWXrhVpXsryH+4Ra1&#10;qCwl3YW6FijY2ld/haor6SGAxiMJdQZaV1KlGqiafPSqmseVcCrVQuQEt6Mp/L+w8m7z4FlVFvz8&#10;mDMranqjJ9WiX1MBeaSncWFCqEdHOGy/QEvPPJwHOoxVt9rX8U/1MLIT0dsduRSMSTo8PcuPT8gi&#10;yZSP84txIj/bOzsf8KuCmsVFwT29XaJUbG4D0kUIOkBirgCmKm8qY9Im6kVdGc82gl7aYLoiefyB&#10;MpY1BT87Ph2lwBaiexfZ2BhGJcX06WLhXYFphVujIsbY70oTY6nON3ILKZXd5U/oiNKU6j2OPX5/&#10;q/c4d3WQR8oMFnfOdWXBp+pTi+0pK38OlOkOT4Qf1B2X2C7aTirD+y+g3JIsPHR9FZy8qejxbkXA&#10;B+Gpkei9aTjgPX20ASIf+hVnK/C/3zqPeNI3WTlrqDELHn6thVecmW+WlH+Rn0QZYdqcnH4mHTF/&#10;aFkcWuy6vgJSRE5jyMm0jHg0w1J7qJ9phsxjVjIJKyl3wXFYXmE3LmgGSTWfJxD1rhN4ax+djKEj&#10;y1GaT+2z8K7XL5Lw72BoYTF5JeMOGz2Dm6+RpJg0HnnuWO35p75P0u9nVBwsh/uE2k/S2QsA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vij23o8CAACR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2A9BE386" w14:textId="77777777" w:rsidR="006D0327" w:rsidRPr="00756E21" w:rsidRDefault="006D0327"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7AC4171" w14:textId="77777777" w:rsidR="006D0327" w:rsidRDefault="006D0327" w:rsidP="00EE1584">
    <w:pPr>
      <w:pStyle w:val="Brdtext"/>
    </w:pPr>
    <w:r>
      <w:rPr>
        <w:noProof/>
        <w:lang w:eastAsia="sv-SE"/>
      </w:rPr>
      <mc:AlternateContent>
        <mc:Choice Requires="wps">
          <w:drawing>
            <wp:anchor distT="0" distB="0" distL="0" distR="0" simplePos="0" relativeHeight="25156659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81"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0B0DD7C" w14:textId="77777777" w:rsidR="006D0327" w:rsidRPr="00756E21" w:rsidRDefault="006D0327"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36" type="#_x0000_t202" style="position:absolute;left:0;text-align:left;margin-left:393pt;margin-top:611.25pt;width:44.2pt;height:9.6pt;z-index:25156659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2e3KljQIAAJEFAAAOAAAAZHJzL2Uyb0RvYy54bWysVF1P2zAUfZ+0/2D5faQphUFFijoQ0yQE&#10;aDDx7Dp2G82xPdtt0v16jp2k7RgvTHtJbN9zv8499sVlWyuyEc5XRhc0PxpRIjQ3ZaWXBf3xdPPp&#10;jBIfmC6ZMloUdCs8vZx9/HDR2KkYm5VRpXAEQbSfNragqxDsNMs8X4ma+SNjhYZRGlezgK1bZqVj&#10;DaLXKhuPRqdZY1xpneHCe5xed0Y6S/GlFDzcS+lFIKqgqC2kr0vfRfxmsws2XTpmVxXvy2D/UEXN&#10;Ko2ku1DXLDCydtVfoeqKO+ONDEfc1JmRsuIi9YBu8tGrbh5XzIrUC8jxdkeT/39h+d3mwZGqLOhZ&#10;TolmNWb0JNrg1mggj/Q01k+BerTAhfaLaTHm4dzjMHbdSlfHP/ohsIPo7Y5cBCMchyen+fEEFg5T&#10;Ps7Px4n8bO9snQ9fhalJXBTUYXaJUra59QGFADpAYi5vVFXeVEqlTdSLuFKObBgmrUIqER5/oJQm&#10;TUFPj09GKbA20b2LrHQMI5Ji+nSx8a7BtApbJSJG6e9CgrHU5xu5GedC7/IndERJpHqPY4/fV/Ue&#10;564PeKTMRoedc11p41L36YrtKSt/DpTJDg/CD/qOy9Au2iSV82H+C1NuIQtnunvlLb+pMLxb5sMD&#10;c7hImDceh3CPj1QG5Jt+RcnKuN9vnUc89A0rJQ0uZkH9rzVzghL1TUP55/kkyiikzeTkM3RE3KFl&#10;cWjR6/rKQBEQN6pLy4gPalhKZ+pnvCHzmBUmpjlyFzQMy6vQPRd4g7iYzxMId9eycKsfLY+hI8tR&#10;mk/tM3O212+A8O/McIXZ9JWMO2z09Ha+DpBi0njkuWO15x/3Pkm/f6Piw3K4T6j9Szp7AQAA//8D&#10;AFBLAwQUAAYACAAAACEA79OYouEAAAANAQAADwAAAGRycy9kb3ducmV2LnhtbEyPwU7DMBBE70j8&#10;g7VI3KjTKDRRiFMBggOVqooWiasbL3FEvI5ipw1/z/YEx50Zzb6p1rPrxQnH0HlSsFwkIJAabzpq&#10;FXwcXu8KECFqMrr3hAp+MMC6vr6qdGn8md7xtI+t4BIKpVZgYxxKKUNj0emw8AMSe19+dDryObbS&#10;jPrM5a6XaZKspNMd8QerB3y22HzvJ6fgsH0ykzSzeXtptpsdfsqNzXZK3d7Mjw8gIs7xLwwXfEaH&#10;mpmOfiITRK8gL1a8JbKRpuk9CI4UeZaBOF6kbJmDrCv5f0X9CwAA//8DAFBLAQItABQABgAIAAAA&#10;IQC2gziS/gAAAOEBAAATAAAAAAAAAAAAAAAAAAAAAABbQ29udGVudF9UeXBlc10ueG1sUEsBAi0A&#10;FAAGAAgAAAAhADj9If/WAAAAlAEAAAsAAAAAAAAAAAAAAAAALwEAAF9yZWxzLy5yZWxzUEsBAi0A&#10;FAAGAAgAAAAhAPZ7cqWNAgAAkQUAAA4AAAAAAAAAAAAAAAAALgIAAGRycy9lMm9Eb2MueG1sUEsB&#10;Ai0AFAAGAAgAAAAhAO/TmKLhAAAADQEAAA8AAAAAAAAAAAAAAAAA5wQAAGRycy9kb3ducmV2Lnht&#10;bFBLBQYAAAAABAAEAPMAAAD1BQAAAAA=&#10;" o:allowoverlap="f" fillcolor="white [3201]" stroked="f" strokeweight=".5pt">
              <v:textbox style="mso-fit-shape-to-text:t">
                <w:txbxContent>
                  <w:p w14:paraId="50B0DD7C" w14:textId="77777777" w:rsidR="006D0327" w:rsidRPr="00756E21" w:rsidRDefault="006D0327"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E1D03D8" w14:textId="77777777" w:rsidR="006D0327" w:rsidRDefault="006D0327" w:rsidP="009C2B67">
    <w:pPr>
      <w:pStyle w:val="Brdtext"/>
    </w:pPr>
    <w:r>
      <w:rPr>
        <w:noProof/>
        <w:lang w:eastAsia="sv-SE"/>
      </w:rPr>
      <mc:AlternateContent>
        <mc:Choice Requires="wps">
          <w:drawing>
            <wp:anchor distT="0" distB="0" distL="0" distR="0" simplePos="0" relativeHeight="251717120"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85"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1C56C03" w14:textId="77777777" w:rsidR="006D0327" w:rsidRPr="00756E21" w:rsidRDefault="006D0327"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39" type="#_x0000_t202" style="position:absolute;left:0;text-align:left;margin-left:5.4pt;margin-top:610.95pt;width:44.2pt;height:9.6pt;z-index:25171712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2K+OmkAIAAJIFAAAOAAAAZHJzL2Uyb0RvYy54bWysVFFP2zAQfp+0/2D5faQpLYOKFHUgpkkI&#10;0GDi2XVsGs3xefa1SffrOTtJ2zFemPaS2L7v7nyfv7vzi7Y2bKN8qMAWPD8acaashLKyzwX/8Xj9&#10;6ZSzgMKWwoBVBd+qwC/mHz+cN26mxrACUyrPKIgNs8YVfIXoZlkW5ErVIhyBU5aMGnwtkLb+OSu9&#10;aCh6bbLxaHSSNeBL50GqEOj0qjPyeYqvtZJ4p3VQyEzB6W6Yvj59l/Gbzc/F7NkLt6pkfw3xD7eo&#10;RWUp6S7UlUDB1r76K1RdSQ8BNB5JqDPQupIq1UDV5KNX1TyshFOpFiInuB1N4f+Flbebe8+qsuCn&#10;U86sqOmNHlWLfk0FTCI9jQszQj04wmH7BVp65uE80GGsutW+jn+qh5GdiN7uyKVgTNLh9CQ/npBF&#10;kikf52fjRH62d3Y+4FcFNYuLgnt6u0Sp2NwEpIsQdIDEXAFMVV5XxqRN1Iu6NJ5tBL20wXRF8vgD&#10;ZSxrCn5yPB2lwBaiexfZ2BhGJcX06WLhXYFphVujIsbY70oTY6nON3ILKZXd5U/oiNKU6j2OPX5/&#10;q/c4d3WQR8oMFnfOdWXBp+pTi+0pK38OlOkOT4Qf1B2X2C7bJJV8PAhgCeWWdOGha6zg5HVFr3cj&#10;At4LT51ED07TAe/oow0Q+9CvOFuB//3WecSTwMnKWUOdWfDway284sx8syT9s3wSdYRpM5l+JiEx&#10;f2hZHlrsur4EkkROc8jJtIx4NMNSe6ifaIgsYlYyCSspd8FxWF5iNy9oCEm1WCQQNa8TeGMfnIyh&#10;I81Rm4/tk/CuFzCS8m9h6GExe6XjDhs9g1uskbSYRB6J7ljtH4AaP2m/H1JxshzuE2o/SucvAA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D2K+OmkAIAAJI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51C56C03" w14:textId="77777777" w:rsidR="006D0327" w:rsidRPr="00756E21" w:rsidRDefault="006D0327"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4BC9995" w14:textId="77777777" w:rsidR="006D0327" w:rsidRDefault="006D0327" w:rsidP="00EE1584">
    <w:pPr>
      <w:pStyle w:val="Brdtext"/>
    </w:pPr>
    <w:r>
      <w:rPr>
        <w:noProof/>
        <w:lang w:eastAsia="sv-SE"/>
      </w:rPr>
      <mc:AlternateContent>
        <mc:Choice Requires="wps">
          <w:drawing>
            <wp:anchor distT="0" distB="0" distL="0" distR="0" simplePos="0" relativeHeight="25156761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86"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0B36326" w14:textId="77777777" w:rsidR="006D0327" w:rsidRPr="00756E21" w:rsidRDefault="006D0327"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40" type="#_x0000_t202" style="position:absolute;left:0;text-align:left;margin-left:393pt;margin-top:611.25pt;width:44.2pt;height:9.6pt;z-index:25156761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28aUpkAIAAJIFAAAOAAAAZHJzL2Uyb0RvYy54bWysVFFP2zAQfp+0/2D5faQp0EFFijoQ0yQE&#10;aGXi2XVsGs3xefa1SffrOTtJ2zFemPaS2L7v7nyfv7uLy7Y2bKN8qMAWPD8acaashLKyzwX/8Xjz&#10;6YyzgMKWwoBVBd+qwC9nHz9cNG6qxrACUyrPKIgN08YVfIXoplkW5ErVIhyBU5aMGnwtkLb+OSu9&#10;aCh6bbLxaDTJGvCl8yBVCHR63Rn5LMXXWkm81zooZKbgdDdMX5++y/jNZhdi+uyFW1Wyv4b4h1vU&#10;orKUdBfqWqBga1/9FaqupIcAGo8k1BloXUmVaqBq8tGrahYr4VSqhcgJbkdT+H9h5d3mwbOqLPjZ&#10;hDMranqjR9WiX1MBeaSncWFKqIUjHLZfoKVnHs4DHcaqW+3r+Kd6GNmJ6O2OXArGJB2eTvLjE7JI&#10;MuXj/HycyM/2zs4H/KqgZnFRcE9vlygVm9uAdBGCDpCYK4CpypvKmLSJelFXxrONoJc2mK5IHn+g&#10;jGVNwSfHp6MU2EJ07yIbG8OopJg+XSy8KzCtcGtUxBj7XWliLNX5Rm4hpbK7/AkdUZpSvcexx+9v&#10;9R7nrg7ySJnB4s65riz4VH1qsT1l5c+BMt3hifCDuuMS22WbpJIfDwJYQrklXXjoGis4eVPR692K&#10;gA/CUyfRg9N0wHv6aAPEPvQrzlbgf791HvEkcLJy1lBnFjz8WguvODPfLEn/PD+JOsK0OTn9TEJi&#10;/tCyPLTYdX0FJImc5pCTaRnxaIal9lA/0RCZx6xkElZS7oLjsLzCbl7QEJJqPk8gal4n8NYunIyh&#10;I81Rm4/tk/CuFzCS8u9g6GExfaXjDhs9g5uvkbSYRB6J7ljtH4AaP2m/H1JxshzuE2o/Smcv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DbxpSm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10B36326" w14:textId="77777777" w:rsidR="006D0327" w:rsidRPr="00756E21" w:rsidRDefault="006D0327"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FC1A642" w14:textId="77777777" w:rsidR="006D0327" w:rsidRDefault="006D0327" w:rsidP="00EE1584">
    <w:pPr>
      <w:pStyle w:val="Brdtext"/>
    </w:pPr>
    <w:r>
      <w:rPr>
        <w:noProof/>
        <w:lang w:eastAsia="sv-SE"/>
      </w:rPr>
      <mc:AlternateContent>
        <mc:Choice Requires="wps">
          <w:drawing>
            <wp:anchor distT="0" distB="0" distL="0" distR="0" simplePos="0" relativeHeight="25156864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84"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855F70A" w14:textId="77777777" w:rsidR="006D0327" w:rsidRPr="00756E21" w:rsidRDefault="006D0327"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41" type="#_x0000_t202" style="position:absolute;left:0;text-align:left;margin-left:393pt;margin-top:611.25pt;width:44.2pt;height:9.6pt;z-index:25156864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misvWkAIAAJIFAAAOAAAAZHJzL2Uyb0RvYy54bWysVFFP2zAQfp+0/2D5faQphUFFijoQ0yQE&#10;aGXi2XVsGs3xefa1SffrOTtJ2zFemPaS2L7v7nyfv7uLy7Y2bKN8qMAWPD8acaashLKyzwX/8Xjz&#10;6YyzgMKWwoBVBd+qwC9nHz9cNG6qxrACUyrPKIgN08YVfIXoplkW5ErVIhyBU5aMGnwtkLb+OSu9&#10;aCh6bbLxaHSaNeBL50GqEOj0ujPyWYqvtZJ4r3VQyEzB6W6Yvj59l/GbzS7E9NkLt6pkfw3xD7eo&#10;RWUp6S7UtUDB1r76K1RdSQ8BNB5JqDPQupIq1UDV5KNX1SxWwqlUC5ET3I6m8P/CyrvNg2dVWfCz&#10;CWdW1PRGj6pFv6YC8khP48KUUAtHOGy/QEvPPJwHOoxVt9rX8U/1MLIT0dsduRSMSTo8Oc2PJ2SR&#10;ZMrH+fk4kZ/tnZ0P+FVBzeKi4J7eLlEqNrcB6SIEHSAxVwBTlTeVMWkT9aKujGcbQS9tMF2RPP5A&#10;Gcuagp8en4xSYAvRvYtsbAyjkmL6dLHwrsC0wq1REWPsd6WJsVTnG7mFlMru8id0RGlK9R7HHr+/&#10;1XucuzrII2UGizvnurLgU/WpxfaUlT8HynSHJ8IP6o5LbJdtkko+GQSwhHJLuvDQNVZw8qai17sV&#10;AR+Ep06iB6fpgPf00QaIfehXnK3A/37rPOJJ4GTlrKHOLHj4tRZecWa+WZL+eT6JOsK0mZx8JiEx&#10;f2hZHlrsur4CkkROc8jJtIx4NMNSe6ifaIjMY1YyCSspd8FxWF5hNy9oCEk1nycQNa8TeGsXTsbQ&#10;keaozcf2SXjXCxhJ+Xcw9LCYvtJxh42ewc3XSFpMIo9Ed6z2D0CNn7TfD6k4WQ73CbUfpbMX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GaKy9a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6855F70A" w14:textId="77777777" w:rsidR="006D0327" w:rsidRPr="00756E21" w:rsidRDefault="006D0327"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8E7FA78" w14:textId="77777777" w:rsidR="006D0327" w:rsidRDefault="006D0327" w:rsidP="009C2B67">
    <w:pPr>
      <w:pStyle w:val="Brdtext"/>
    </w:pPr>
    <w:r>
      <w:rPr>
        <w:noProof/>
        <w:lang w:eastAsia="sv-SE"/>
      </w:rPr>
      <mc:AlternateContent>
        <mc:Choice Requires="wps">
          <w:drawing>
            <wp:anchor distT="0" distB="0" distL="0" distR="0" simplePos="0" relativeHeight="251718144"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88"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CB77E16" w14:textId="77777777" w:rsidR="006D0327" w:rsidRPr="00756E21" w:rsidRDefault="006D0327"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44" type="#_x0000_t202" style="position:absolute;left:0;text-align:left;margin-left:5.4pt;margin-top:610.95pt;width:44.2pt;height:9.6pt;z-index:25171814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mgfDqkAIAAJIFAAAOAAAAZHJzL2Uyb0RvYy54bWysVF1v2yAUfZ+0/4B4Xx2n6VdUp8padZpU&#10;tdXSqc8EQ2MNAwMSO/v1O2A7ybq+dNqLDdxz7+Wee7iXV22tyEY4Xxld0PxoRInQ3JSVfino96fb&#10;T+eU+MB0yZTRoqBb4enV7OOHy8ZOxdisjCqFIwii/bSxBV2FYKdZ5vlK1MwfGSs0jNK4mgVs3UtW&#10;OtYgeq2y8Wh0mjXGldYZLrzH6U1npLMUX0rBw4OUXgSiCoq7hfR16buM32x2yaYvjtlVxftrsH+4&#10;Rc0qjaS7UDcsMLJ21V+h6oo7440MR9zUmZGy4iLVgGry0atqFitmRaoF5Hi7o8n/v7D8fvPoSFUW&#10;9Byd0qxGj55EG9waBUwiPY31U6AWFrjQfjYt2jycexzGqlvp6vhHPQR2EL3dkYtghOPw5DQ/nsDC&#10;YcrH+cU4kZ/tna3z4YswNYmLgjr0LlHKNnc+4CKADpCYyxtVlbeVUmkT9SKulSMbhk6rkK4Ijz9Q&#10;SpOmoKfHJ6MUWJvo3kVWOoYRSTF9ulh4V2Baha0SEaP0NyHBWKrzjdyMc6F3+RM6oiRSvcexx+9v&#10;9R7nrg54pMxGh51zXWnjUvXpie0pK38MlMkOD8IP6o7L0C7bJJX8bBDA0pRb6MKZ7mF5y28rdO+O&#10;+fDIHF4SGo7pEB7wkcqAfdOvKFkZ9+ut84iHwGGlpMHLLKj/uWZOUKK+akj/Ip9EHYW0mZycQUjE&#10;HVqWhxa9rq8NJJFjDlmelhEf1LCUztTPGCLzmBUmpjlyFzQMy+vQzQsMIS7m8wTC47Us3OmF5TF0&#10;pDlq86l9Zs72Ag5Q/r0Z3jCbvtJxh42e3s7XAVpMIo9Ed6z2DcDDT9rvh1ScLIf7hNqP0tlvAA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BmgfDqkAIAAJI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4CB77E16" w14:textId="77777777" w:rsidR="006D0327" w:rsidRPr="00756E21" w:rsidRDefault="006D0327"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1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C1E965D" w14:textId="77777777" w:rsidR="006D0327" w:rsidRDefault="006D0327" w:rsidP="00EE1584">
    <w:pPr>
      <w:pStyle w:val="Brdtext"/>
    </w:pPr>
    <w:r>
      <w:rPr>
        <w:noProof/>
        <w:lang w:eastAsia="sv-SE"/>
      </w:rPr>
      <mc:AlternateContent>
        <mc:Choice Requires="wps">
          <w:drawing>
            <wp:anchor distT="0" distB="0" distL="0" distR="0" simplePos="0" relativeHeight="25156966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89"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2E88ED4" w14:textId="77777777" w:rsidR="006D0327" w:rsidRPr="00756E21" w:rsidRDefault="006D0327"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45" type="#_x0000_t202" style="position:absolute;left:0;text-align:left;margin-left:393pt;margin-top:611.25pt;width:44.2pt;height:9.6pt;z-index:25156966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0Hl9TkAIAAJIFAAAOAAAAZHJzL2Uyb0RvYy54bWysVE1v2zAMvQ/YfxB0Xx2nH2uDOEXWosOA&#10;oi3WDj0rspQYk0VNYmJnv76UbCdZ10uHXWxJfCTFp0dOL9vasI3yoQJb8PxoxJmyEsrKLgv+4+nm&#10;0zlnAYUthQGrCr5VgV/OPn6YNm6ixrACUyrPKIgNk8YVfIXoJlkW5ErVIhyBU5aMGnwtkLZ+mZVe&#10;NBS9Ntl4NDrLGvCl8yBVCHR63Rn5LMXXWkm81zooZKbgdDdMX5++i/jNZlMxWXrhVpXsryH+4Ra1&#10;qCwl3YW6FijY2ld/haor6SGAxiMJdQZaV1KlGqiafPSqmseVcCrVQuQEt6Mp/L+w8m7z4FlVFvz8&#10;gjMranqjJ9WiX1MBeaSncWFCqEdHOGy/QEvPPJwHOoxVt9rX8U/1MLIT0dsduRSMSTo8PcuPT8gi&#10;yZSP84txIj/bOzsf8KuCmsVFwT29XaJUbG4D0kUIOkBirgCmKm8qY9Im6kVdGc82gl7aYLoiefyB&#10;MpY1BT87Ph2lwBaiexfZ2BhGJcX06WLhXYFphVujIsbY70oTY6nON3ILKZXd5U/oiNKU6j2OPX5/&#10;q/c4d3WQR8oMFnfOdWXBp+pTi+0pK38OlOkOT4Qf1B2X2C7aJJX8fBDAAsot6cJD11jByZuKXu9W&#10;BHwQnjqJHpymA97TRxsg9qFfcbYC//ut84gngZOVs4Y6s+Dh11p4xZn5Zkn6F/lJ1BGmzcnpZxIS&#10;84eWxaHFrusrIEnkNIecTMuIRzMstYf6mYbIPGYlk7CSchcch+UVdvOChpBU83kCUfM6gbf20ckY&#10;OtIctfnUPgvvegEjKf8Ohh4Wk1c67rDRM7j5GkmLSeSR6I7V/gGo8ZP2+yEVJ8vhPqH2o3T2Ag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DQeX1O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62E88ED4" w14:textId="77777777" w:rsidR="006D0327" w:rsidRPr="00756E21" w:rsidRDefault="006D0327"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14FE464" w14:textId="77777777" w:rsidR="006D0327" w:rsidRDefault="006D0327" w:rsidP="00EE1584">
    <w:pPr>
      <w:pStyle w:val="Brdtext"/>
    </w:pPr>
    <w:r>
      <w:rPr>
        <w:noProof/>
        <w:lang w:eastAsia="sv-SE"/>
      </w:rPr>
      <mc:AlternateContent>
        <mc:Choice Requires="wps">
          <w:drawing>
            <wp:anchor distT="0" distB="0" distL="0" distR="0" simplePos="0" relativeHeight="25157068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87"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9DE52B2" w14:textId="77777777" w:rsidR="006D0327" w:rsidRPr="00756E21" w:rsidRDefault="006D0327"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46" type="#_x0000_t202" style="position:absolute;left:0;text-align:left;margin-left:393pt;margin-top:611.25pt;width:44.2pt;height:9.6pt;z-index:25157068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DqIoYkAIAAJIFAAAOAAAAZHJzL2Uyb0RvYy54bWysVE1v2zAMvQ/YfxB0Xx2n6VdQp8hadBhQ&#10;tMXaoWdFlhJjsqhJTOzs14+S7STreumwiy2Jj6T49MjLq7Y2bKN8qMAWPD8acaashLKyy4J/f779&#10;dM5ZQGFLYcCqgm9V4Fezjx8uGzdVY1iBKZVnFMSGaeMKvkJ00ywLcqVqEY7AKUtGDb4WSFu/zEov&#10;Gopem2w8Gp1mDfjSeZAqBDq96Yx8luJrrSQ+aB0UMlNwuhumr0/fRfxms0sxXXrhVpXsryH+4Ra1&#10;qCwl3YW6ESjY2ld/haor6SGAxiMJdQZaV1KlGqiafPSqmqeVcCrVQuQEt6Mp/L+w8n7z6FlVFvz8&#10;jDMranqjZ9WiX1MBeaSncWFKqCdHOGw/Q0vPPJwHOoxVt9rX8U/1MLIT0dsduRSMSTo8Oc2PJ2SR&#10;ZMrH+cU4kZ/tnZ0P+EVBzeKi4J7eLlEqNncB6SIEHSAxVwBTlbeVMWkT9aKujWcbQS9tMF2RPP5A&#10;Gcuagp8en4xSYAvRvYtsbAyjkmL6dLHwrsC0wq1REWPsN6WJsVTnG7mFlMru8id0RGlK9R7HHr+/&#10;1XucuzrII2UGizvnurLgU/WpxfaUlT8GynSHJ8IP6o5LbBdtkkp+MQhgAeWWdOGha6zg5G1Fr3cn&#10;Aj4KT51ED07TAR/oow0Q+9CvOFuB//XWecSTwMnKWUOdWfDwcy284sx8tST9i3wSdYRpMzk5IyEx&#10;f2hZHFrsur4GkkROc8jJtIx4NMNSe6hfaIjMY1YyCSspd8FxWF5jNy9oCEk1nycQNa8TeGefnIyh&#10;I81Rm8/ti/CuFzCS8u9h6GExfaXjDhs9g5uvkbSYRB6J7ljtH4AaP2m/H1JxshzuE2o/Sme/AQ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EOoihi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79DE52B2" w14:textId="77777777" w:rsidR="006D0327" w:rsidRPr="00756E21" w:rsidRDefault="006D0327"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BF95977" w14:textId="77777777" w:rsidR="006D0327" w:rsidRDefault="006D0327" w:rsidP="009C2B67">
    <w:pPr>
      <w:pStyle w:val="Brdtext"/>
    </w:pPr>
    <w:r>
      <w:rPr>
        <w:noProof/>
        <w:lang w:eastAsia="sv-SE"/>
      </w:rPr>
      <mc:AlternateContent>
        <mc:Choice Requires="wps">
          <w:drawing>
            <wp:anchor distT="0" distB="0" distL="0" distR="0" simplePos="0" relativeHeight="251719168"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91"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9AB5872" w14:textId="77777777" w:rsidR="006D0327" w:rsidRPr="00756E21" w:rsidRDefault="006D0327"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49" type="#_x0000_t202" style="position:absolute;left:0;text-align:left;margin-left:5.4pt;margin-top:610.95pt;width:44.2pt;height:9.6pt;z-index:25171916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jfklYjgIAAJIFAAAOAAAAZHJzL2Uyb0RvYy54bWysVF1v2yAUfZ+0/4B4Xx2nabdGcaqsVadJ&#10;VVutmfpMMDTWMDAgsbNfvwO2k6zrS6e92MA99+vcA7PLtlZkK5yvjC5ofjKiRGhuyko/F/T78ubD&#10;J0p8YLpkymhR0J3w9HL+/t2ssVMxNmujSuEIgmg/bWxB1yHYaZZ5vhY18yfGCg2jNK5mAVv3nJWO&#10;NYheq2w8Gp1njXGldYYL73F63RnpPMWXUvBwL6UXgaiCoraQvi59V/GbzWds+uyYXVe8L4P9QxU1&#10;qzSS7kNds8DIxlV/haor7ow3MpxwU2dGyoqL1AO6yUcvunlcMytSLyDH2z1N/v+F5XfbB0eqsqAX&#10;OSWa1ZjRUrTBbdDAJNLTWD8F6tECF9rPpsWYh3OPw9h1K10d/+iHwA6id3tyEYxwHJ6d56cTWDhM&#10;+Ti/GCfys4OzdT58EaYmcVFQh9klStn21gcUAugAibm8UVV5UymVNlEv4ko5smWYtAqpRHj8gVKa&#10;NAU9Pz0bpcDaRPcustIxjEiK6dPFxrsG0yrslIgYpb8JCcZSn6/kZpwLvc+f0BElkeotjj3+UNVb&#10;nLs+4JEyGx32znWljUvdpyt2oKz8MVAmOzwIP+o7LkO7apNUxuNBACtT7qALZ7qL5S2/qTC9W+bD&#10;A3O4SRg4Xodwj49UBuybfkXJ2rhfr51HPAQOKyUNbmZB/c8Nc4IS9VVD+hf5JOoopM3k7COERNyx&#10;ZXVs0Zv6ykASUDeqS8uID2pYSmfqJzwii5gVJqY5chc0DMur0L0XeIS4WCwSCJfXsnCrHy2PoSPN&#10;UZvL9ok52ws4QPl3ZrjDbPpCxx02enq72ARoMYk8Et2x2g8AFz9pv3+k4styvE+ow1M6/w0AAP//&#10;AwBQSwMEFAAGAAgAAAAhAJYR8IjfAAAACwEAAA8AAABkcnMvZG93bnJldi54bWxMj0FrwzAMhe+D&#10;/gejwW6rk1BGk8Up69gOK5SydrCrG2txWCyH2Gmzfz/11J7Ekx5P3ytXk+vECYfQelKQzhMQSLU3&#10;LTUKvg7vj0sQIWoyuvOECv4wwKqa3ZW6MP5Mn3jax0ZwCIVCK7Ax9oWUobbodJj7HolvP35wOrIc&#10;GmkGfeZw18ksSZ6k0y3xB6t7fLVY/+5Hp+CwXZtRmsl8vNXbzQ6/5cYudko93E8vzyAiTvFqhgs+&#10;o0PFTEc/kgmiY50weeSZZWkOgh15noE4XjaLNAVZlfK2Q/UPAAD//wMAUEsBAi0AFAAGAAgAAAAh&#10;ALaDOJL+AAAA4QEAABMAAAAAAAAAAAAAAAAAAAAAAFtDb250ZW50X1R5cGVzXS54bWxQSwECLQAU&#10;AAYACAAAACEAOP0h/9YAAACUAQAACwAAAAAAAAAAAAAAAAAvAQAAX3JlbHMvLnJlbHNQSwECLQAU&#10;AAYACAAAACEAI35JWI4CAACSBQAADgAAAAAAAAAAAAAAAAAuAgAAZHJzL2Uyb0RvYy54bWxQSwEC&#10;LQAUAAYACAAAACEAlhHwiN8AAAALAQAADwAAAAAAAAAAAAAAAADoBAAAZHJzL2Rvd25yZXYueG1s&#10;UEsFBgAAAAAEAAQA8wAAAPQFAAAAAA==&#10;" o:allowoverlap="f" fillcolor="white [3201]" stroked="f" strokeweight=".5pt">
              <v:textbox style="mso-fit-shape-to-text:t">
                <w:txbxContent>
                  <w:p w14:paraId="49AB5872" w14:textId="77777777" w:rsidR="006D0327" w:rsidRPr="00756E21" w:rsidRDefault="006D0327"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1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42D2E96" w14:textId="77777777" w:rsidR="006D0327" w:rsidRDefault="006D0327" w:rsidP="00EE1584">
    <w:pPr>
      <w:pStyle w:val="Brdtext"/>
    </w:pPr>
    <w:r>
      <w:rPr>
        <w:noProof/>
        <w:lang w:eastAsia="sv-SE"/>
      </w:rPr>
      <mc:AlternateContent>
        <mc:Choice Requires="wps">
          <w:drawing>
            <wp:anchor distT="0" distB="0" distL="0" distR="0" simplePos="0" relativeHeight="25157171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92"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7442CD5" w14:textId="77777777" w:rsidR="006D0327" w:rsidRPr="00756E21" w:rsidRDefault="006D0327"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50" type="#_x0000_t202" style="position:absolute;left:0;text-align:left;margin-left:393pt;margin-top:611.25pt;width:44.2pt;height:9.6pt;z-index:25157171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jpA/XkAIAAJIFAAAOAAAAZHJzL2Uyb0RvYy54bWysVE1v2zAMvQ/YfxB0Xx2nH1uCOEXWosOA&#10;oi3WDj0rspQYk0VNYmJnv36UbCdZ10uHXWxJfCTFp0fOLtvasK3yoQJb8PxkxJmyEsrKrgr+/enm&#10;wyfOAgpbCgNWFXynAr+cv383a9xUjWENplSeURAbpo0r+BrRTbMsyLWqRTgBpywZNfhaIG39Kiu9&#10;aCh6bbLxaHSRNeBL50GqEOj0ujPyeYqvtZJ4r3VQyEzB6W6Yvj59l/GbzWdiuvLCrSvZX0P8wy1q&#10;UVlKug91LVCwja/+ClVX0kMAjScS6gy0rqRKNVA1+ehFNY9r4VSqhcgJbk9T+H9h5d32wbOqLPhk&#10;zJkVNb3Rk2rRb6iAPNLTuDAl1KMjHLafoaVnHs4DHcaqW+3r+Kd6GNmJ6N2eXArGJB2eX+SnZ2SR&#10;ZMrH+WScyM8Ozs4H/KKgZnFRcE9vlygV29uAdBGCDpCYK4CpypvKmLSJelFXxrOtoJc2mK5IHn+g&#10;jGVNwS9Oz0cpsIXo3kU2NoZRSTF9ulh4V2Ba4c6oiDH2m9LEWKrzldxCSmX3+RM6ojSleotjjz/c&#10;6i3OXR3kkTKDxb1zXVnwqfrUYgfKyh8DZbrDE+FHdccltss2SWV8OghgCeWOdOGha6zg5E1Fr3cr&#10;Aj4IT51ED07TAe/pow0Q+9CvOFuD//XaecSTwMnKWUOdWfDwcyO84sx8tST9SX4WdYRpc3b+kYTE&#10;/LFleWyxm/oKSBI5zSEn0zLi0QxL7aF+piGyiFnJJKyk3AXHYXmF3bygISTVYpFA1LxO4K19dDKG&#10;jjRHbT61z8K7XsBIyr+DoYfF9IWOO2z0DG6xQdJiEnkkumO1fwBq/KT9fkjFyXK8T6jDKJ3/Bg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OOkD9e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37442CD5" w14:textId="77777777" w:rsidR="006D0327" w:rsidRPr="00756E21" w:rsidRDefault="006D0327"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0D701B4" w14:textId="77777777" w:rsidR="006D0327" w:rsidRDefault="006D0327" w:rsidP="00EE1584">
    <w:pPr>
      <w:pStyle w:val="Brdtext"/>
    </w:pPr>
    <w:r>
      <w:rPr>
        <w:noProof/>
        <w:lang w:eastAsia="sv-SE"/>
      </w:rPr>
      <mc:AlternateContent>
        <mc:Choice Requires="wps">
          <w:drawing>
            <wp:anchor distT="0" distB="0" distL="0" distR="0" simplePos="0" relativeHeight="25157273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90"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24929E7" w14:textId="77777777" w:rsidR="006D0327" w:rsidRPr="00756E21" w:rsidRDefault="006D0327"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51" type="#_x0000_t202" style="position:absolute;left:0;text-align:left;margin-left:393pt;margin-top:611.25pt;width:44.2pt;height:9.6pt;z-index:25157273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z32EojwIAAJIFAAAOAAAAZHJzL2Uyb0RvYy54bWysVFFv2yAQfp+0/4B4Xx2nabdGcaqsVadJ&#10;VVutmfpMMDTWMDAgsbNfvw9sJ1nXl057sYH77o77+O5ml22tyFY4Xxld0PxkRInQ3JSVfi7o9+XN&#10;h0+U+MB0yZTRoqA74enl/P27WWOnYmzWRpXCEQTRftrYgq5DsNMs83wtauZPjBUaRmlczQK27jkr&#10;HWsQvVbZeDQ6zxrjSusMF97j9Loz0nmKL6Xg4V5KLwJRBcXdQvq69F3FbzafsemzY3Zd8f4a7B9u&#10;UbNKI+k+1DULjGxc9VeouuLOeCPDCTd1ZqSsuEg1oJp89KKaxzWzItUCcrzd0+T/X1h+t31wpCoL&#10;egF6NKvxRkvRBrdBAXmkp7F+CtSjBS60n02LZx7OPQ5j1a10dfyjHgI7Iu325CIY4Tg8O89PJ7Bw&#10;mPJxfjFO5GcHZ+t8+CJMTeKioA5vlyhl21sfcBFAB0jM5Y2qyptKqbSJehFXypEtw0urkK4Ijz9Q&#10;SpOmoOenZ6MUWJvo3kVWOoYRSTF9ulh4V2BahZ0SEaP0NyHBWKrzldyMc6H3+RM6oiRSvcWxxx9u&#10;9Rbnrg54pMxGh71zXWnjUvWpxQ6UlT8GymSHB+FHdcdlaFdtksp4MghgZcoddOFM11je8psKr3fL&#10;fHhgDp2EB8d0CPf4SGXAvulXlKyN+/XaecRD4LBS0qAzC+p/bpgTlKivGtK/yCdRRyFtJmcfISTi&#10;ji2rY4ve1FcGksgxhyxPy4gPalhKZ+onDJFFzAoT0xy5CxqG5VXo5gWGEBeLRQKheS0Lt/rR8hg6&#10;0hy1uWyfmLO9gAOUf2eGHmbTFzrusNHT28UmQItJ5JHojtX+AdD4Sfv9kIqT5XifUIdROv8N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s99hKI8CAACS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224929E7" w14:textId="77777777" w:rsidR="006D0327" w:rsidRPr="00756E21" w:rsidRDefault="006D0327"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D9DAF9E" w14:textId="77777777" w:rsidR="006D0327" w:rsidRDefault="006D0327" w:rsidP="009C2B67">
    <w:pPr>
      <w:pStyle w:val="Brdtext"/>
    </w:pPr>
    <w:r>
      <w:rPr>
        <w:noProof/>
        <w:lang w:eastAsia="sv-SE"/>
      </w:rPr>
      <mc:AlternateContent>
        <mc:Choice Requires="wps">
          <w:drawing>
            <wp:anchor distT="0" distB="0" distL="0" distR="0" simplePos="0" relativeHeight="251720192"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94"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9A65E88" w14:textId="77777777" w:rsidR="006D0327" w:rsidRPr="00756E21" w:rsidRDefault="006D0327"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54" type="#_x0000_t202" style="position:absolute;left:0;text-align:left;margin-left:5.4pt;margin-top:610.95pt;width:44.2pt;height:9.6pt;z-index:25172019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IZYSZkAIAAJIFAAAOAAAAZHJzL2Uyb0RvYy54bWysVFFP2zAQfp+0/2D5faQpBdaKFHUgpkkI&#10;0GDi2XVsGs3xefa1SffrOTtJ2zFemPaS2L7v7nyfv7vzi7Y2bKN8qMAWPD8acaashLKyzwX/8Xj9&#10;6TNnAYUthQGrCr5VgV/MP344b9xMjWEFplSeURAbZo0r+ArRzbIsyJWqRTgCpywZNfhaIG39c1Z6&#10;0VD02mTj0eg0a8CXzoNUIdDpVWfk8xRfayXxTuugkJmC090wfX36LuM3m5+L2bMXblXJ/hriH25R&#10;i8pS0l2oK4GCrX31V6i6kh4CaDySUGegdSVVqoGqyUevqnlYCadSLUROcDuawv8LK283955VZcGn&#10;E86sqOmNHlWLfk0FTCI9jQszQj04wmH7BVp65uE80GGsutW+jn+qh5GdiN7uyKVgTNLhyWl+PCGL&#10;JFM+zqfjRH62d3Y+4FcFNYuLgnt6u0Sp2NwEpIsQdIDEXAFMVV5XxqRN1Iu6NJ5tBL20wXRF8vgD&#10;ZSxrCn56fDJKgS1E9y6ysTGMSorp08XCuwLTCrdGRYyx35UmxlKdb+QWUiq7y5/QEaUp1Xsce/z+&#10;Vu9x7uogj5QZLO6c68qCT9WnFttTVv4cKNMdngg/qDsusV22SSrjs0EASyi3pAsPXWMFJ68rer0b&#10;EfBeeOokenCaDnhHH22A2Id+xdkK/O+3ziOeBE5WzhrqzIKHX2vhFWfmmyXpT/NJ1BGmzeTkjITE&#10;/KFleWix6/oSSBI5zSEn0zLi0QxL7aF+oiGyiFnJJKyk3AXHYXmJ3bygISTVYpFA1LxO4I19cDKG&#10;jjRHbT62T8K7XsBIyr+FoYfF7JWOO2z0DG6xRtJiEnkkumO1fwBq/KT9fkjFyXK4T6j9KJ2/AA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DIZYSZkAIAAJI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49A65E88" w14:textId="77777777" w:rsidR="006D0327" w:rsidRPr="00756E21" w:rsidRDefault="006D0327"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1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FD089F6" w14:textId="77777777" w:rsidR="006D0327" w:rsidRDefault="006D0327" w:rsidP="00EE1584">
    <w:pPr>
      <w:pStyle w:val="Brdtext"/>
    </w:pPr>
    <w:r>
      <w:rPr>
        <w:noProof/>
        <w:lang w:eastAsia="sv-SE"/>
      </w:rPr>
      <mc:AlternateContent>
        <mc:Choice Requires="wps">
          <w:drawing>
            <wp:anchor distT="0" distB="0" distL="0" distR="0" simplePos="0" relativeHeight="25157376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95"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7A58AD5" w14:textId="77777777" w:rsidR="006D0327" w:rsidRPr="00756E21" w:rsidRDefault="006D0327"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55" type="#_x0000_t202" style="position:absolute;left:0;text-align:left;margin-left:393pt;margin-top:611.25pt;width:44.2pt;height:9.6pt;z-index:25157376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a+isgkAIAAJIFAAAOAAAAZHJzL2Uyb0RvYy54bWysVFFP2zAQfp+0/2D5faQplNGKFHUgpkkI&#10;0GDi2XVsGs3xefa1SffrOTtJ2zFemPaS2L7v7nyfv7vzi7Y2bKN8qMAWPD8acaashLKyzwX/8Xj9&#10;6YyzgMKWwoBVBd+qwC/mHz+cN26mxrACUyrPKIgNs8YVfIXoZlkW5ErVIhyBU5aMGnwtkLb+OSu9&#10;aCh6bbLxaHSaNeBL50GqEOj0qjPyeYqvtZJ4p3VQyEzB6W6Yvj59l/Gbzc/F7NkLt6pkfw3xD7eo&#10;RWUp6S7UlUDB1r76K1RdSQ8BNB5JqDPQupIq1UDV5KNX1TyshFOpFiInuB1N4f+Flbebe8+qsuDT&#10;CWdW1PRGj6pFv6YC8khP48KMUA+OcNh+gZaeeTgPdBirbrWv45/qYWQnorc7cikYk3Q4Oc2PT8gi&#10;yZSP8+k4kZ/tnZ0P+FVBzeKi4J7eLlEqNjcB6SIEHSAxVwBTldeVMWkT9aIujWcbQS9tMF2RPP5A&#10;Gcuagp8eT0YpsIXo3kU2NoZRSTF9ulh4V2Ba4daoiDH2u9LEWKrzjdxCSmV3+RM6ojSleo9jj9/f&#10;6j3OXR3kkTKDxZ1zXVnwqfrUYnvKyp8DZbrDE+EHdccltss2SWV8NghgCeWWdOGha6zg5HVFr3cj&#10;At4LT51ED07TAe/oow0Q+9CvOFuB//3WecSTwMnKWUOdWfDway284sx8syT9aX4SdYRpczL5TEJi&#10;/tCyPLTYdX0JJImc5pCTaRnxaIal9lA/0RBZxKxkElZS7oLjsLzEbl7QEJJqsUggal4n8MY+OBlD&#10;R5qjNh/bJ+FdL2Ak5d/C0MNi9krHHTZ6BrdYI2kxiTwS3bHaPwA1ftJ+P6TiZDncJ9R+lM5f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Jr6KyC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27A58AD5" w14:textId="77777777" w:rsidR="006D0327" w:rsidRPr="00756E21" w:rsidRDefault="006D0327"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D24B5E8" w14:textId="77777777" w:rsidR="006D0327" w:rsidRDefault="006D0327" w:rsidP="00EE1584">
    <w:pPr>
      <w:pStyle w:val="Brdtext"/>
    </w:pPr>
    <w:r>
      <w:rPr>
        <w:noProof/>
        <w:lang w:eastAsia="sv-SE"/>
      </w:rPr>
      <mc:AlternateContent>
        <mc:Choice Requires="wps">
          <w:drawing>
            <wp:anchor distT="0" distB="0" distL="0" distR="0" simplePos="0" relativeHeight="25157478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93"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AC88113" w14:textId="77777777" w:rsidR="006D0327" w:rsidRPr="00756E21" w:rsidRDefault="006D0327"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56" type="#_x0000_t202" style="position:absolute;left:0;text-align:left;margin-left:393pt;margin-top:611.25pt;width:44.2pt;height:9.6pt;z-index:25157478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W/SDmkAIAAJIFAAAOAAAAZHJzL2Uyb0RvYy54bWysVE1v2zAMvQ/YfxB0Xx2nH1uCOEXWosOA&#10;oi3WDj0rspQYk0VNYmJnv36UbCdZ10uHXWxJfCTFp0fOLtvasK3yoQJb8PxkxJmyEsrKrgr+/enm&#10;wyfOAgpbCgNWFXynAr+cv383a9xUjWENplSeURAbpo0r+BrRTbMsyLWqRTgBpywZNfhaIG39Kiu9&#10;aCh6bbLxaHSRNeBL50GqEOj0ujPyeYqvtZJ4r3VQyEzB6W6Yvj59l/GbzWdiuvLCrSvZX0P8wy1q&#10;UVlKug91LVCwja/+ClVX0kMAjScS6gy0rqRKNVA1+ehFNY9r4VSqhcgJbk9T+H9h5d32wbOqLPjk&#10;lDMranqjJ9Wi31ABeaSncWFKqEdHOGw/Q0vPPJwHOoxVt9rX8U/1MLIT0bs9uRSMSTo8v8hPz8gi&#10;yZSP88k4kZ8dnJ0P+EVBzeKi4J7eLlEqtrcB6SIEHSAxVwBTlTeVMWkT9aKujGdbQS9tMF2RPP5A&#10;Gcuagl+cno9SYAvRvYtsbAyjkmL6dLHwrsC0wp1REWPsN6WJsVTnK7mFlMru8yd0RGlK9RbHHn+4&#10;1VucuzrII2UGi3vnurLgU/WpxQ6UlT8GynSHJ8KP6o5LbJdtksp4MghgCeWOdOGha6zg5E1Fr3cr&#10;Aj4IT51ED07TAe/pow0Q+9CvOFuD//XaecSTwMnKWUOdWfDwcyO84sx8tST9SX4WdYRpc3b+kYTE&#10;/LFleWyxm/oKSBI5zSEn0zLi0QxL7aF+piGyiFnJJKyk3AXHYXmF3bygISTVYpFA1LxO4K19dDKG&#10;jjRHbT61z8K7XsBIyr+DoYfF9IWOO2z0DG6xQdJiEnkkumO1fwBq/KT9fkjFyXK8T6jDKJ3/Bg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Jb9IOa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1AC88113" w14:textId="77777777" w:rsidR="006D0327" w:rsidRPr="00756E21" w:rsidRDefault="006D0327"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0EF48DB" w14:textId="77777777" w:rsidR="006D0327" w:rsidRDefault="006D0327" w:rsidP="009C2B67">
    <w:pPr>
      <w:pStyle w:val="Brdtext"/>
    </w:pPr>
    <w:r>
      <w:rPr>
        <w:noProof/>
        <w:lang w:eastAsia="sv-SE"/>
      </w:rPr>
      <mc:AlternateContent>
        <mc:Choice Requires="wps">
          <w:drawing>
            <wp:anchor distT="0" distB="0" distL="0" distR="0" simplePos="0" relativeHeight="251721216"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97"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D74B0B7" w14:textId="77777777" w:rsidR="006D0327" w:rsidRPr="00756E21" w:rsidRDefault="006D0327"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59" type="#_x0000_t202" style="position:absolute;left:0;text-align:left;margin-left:5.4pt;margin-top:610.95pt;width:44.2pt;height:9.6pt;z-index:25172121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P6GKLkAIAAJIFAAAOAAAAZHJzL2Uyb0RvYy54bWysVFFP2zAQfp+0/2D5faQpBdaKFHUgpkkI&#10;0GDi2XVsGs3xefa1SffrOTtJ2zFemPaS2L7v7nyfv7vzi7Y2bKN8qMAWPD8acaashLKyzwX/8Xj9&#10;6TNnAYUthQGrCr5VgV/MP344b9xMjWEFplSeURAbZo0r+ArRzbIsyJWqRTgCpywZNfhaIG39c1Z6&#10;0VD02mTj0eg0a8CXzoNUIdDpVWfk8xRfayXxTuugkJmC090wfX36LuM3m5+L2bMXblXJ/hriH25R&#10;i8pS0l2oK4GCrX31V6i6kh4CaDySUGegdSVVqoGqyUevqnlYCadSLUROcDuawv8LK283955VZcGn&#10;Z5xZUdMbPaoW/ZoKmER6GhdmhHpwhMP2C7T0zMN5oMNYdat9Hf9UDyM7Eb3dkUvBmKTDk9P8eEIW&#10;SaZ8nE/Hifxs7+x8wK8KahYXBff0dolSsbkJSBch6ACJuQKYqryujEmbqBd1aTzbCHppg+mK5PEH&#10;yljWFPz0+GSUAluI7l1kY2MYlRTTp4uFdwWmFW6NihhjvytNjKU638gtpFR2lz+hI0pTqvc49vj9&#10;rd7j3NVBHikzWNw515UFn6pPLbanrPw5UKY7PBF+UHdcYrtsk1SOx4MAllBuSRceusYKTl5X9Ho3&#10;IuC98NRJ9OA0HfCOPtoAsQ/9irMV+N9vnUc8CZysnDXUmQUPv9bCK87MN0vSn+aTqCNMm8nJGQmJ&#10;+UPL8tBi1/UlkCRymkNOpmXEoxmW2kP9RENkEbOSSVhJuQuOw/ISu3lBQ0iqxSKBqHmdwBv74GQM&#10;HWmO2nxsn4R3vYCRlH8LQw+L2Ssdd9joGdxijaTFJPJIdMdq/wDU+En7/ZCKk+Vwn1D7UTp/AQ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BP6GKLkAIAAJI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2D74B0B7" w14:textId="77777777" w:rsidR="006D0327" w:rsidRPr="00756E21" w:rsidRDefault="006D0327"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2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4E150B0" w14:textId="77777777" w:rsidR="006D0327" w:rsidRDefault="006D0327" w:rsidP="00EE1584">
    <w:pPr>
      <w:pStyle w:val="Brdtext"/>
    </w:pPr>
    <w:r>
      <w:rPr>
        <w:noProof/>
        <w:lang w:eastAsia="sv-SE"/>
      </w:rPr>
      <mc:AlternateContent>
        <mc:Choice Requires="wps">
          <w:drawing>
            <wp:anchor distT="0" distB="0" distL="0" distR="0" simplePos="0" relativeHeight="25157580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98"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A06D4F8" w14:textId="77777777" w:rsidR="006D0327" w:rsidRPr="00756E21" w:rsidRDefault="006D0327"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60" type="#_x0000_t202" style="position:absolute;left:0;text-align:left;margin-left:393pt;margin-top:611.25pt;width:44.2pt;height:9.6pt;z-index:25157580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pWK0ikAIAAJIFAAAOAAAAZHJzL2Uyb0RvYy54bWysVFFv2yAQfp+0/4B4XxwnbbdGdaosVadJ&#10;VVutnfpMMDTWMDAgsbNfvw9sJ1nXl057sYH77o777uMuLttaka1wvjK6oPloTInQ3JSVfi7o98fr&#10;D58o8YHpkimjRUF3wtPL+ft3F42diYlZG1UKRxBE+1ljC7oOwc6yzPO1qJkfGSs0jNK4mgVs3XNW&#10;OtYgeq2yyXh8ljXGldYZLrzH6VVnpPMUX0rBw52UXgSiCoq7hfR16buK32x+wWbPjtl1xftrsH+4&#10;Rc0qjaT7UFcsMLJx1V+h6oo7440MI27qzEhZcZFqQDX5+EU1D2tmRaoF5Hi7p8n/v7D8dnvvSFUW&#10;9Byd0qxGjx5FG9wGBeSRnsb6GVAPFrjQfjYt2jycexzGqlvp6vhHPQR2EL3bk4tghOPw9CyfnsDC&#10;Ycon+fkkkZ8dnK3z4YswNYmLgjr0LlHKtjc+4CKADpCYyxtVldeVUmkT9SKWypEtQ6dVSFeExx8o&#10;pUlT0LPp6TgF1ia6d5GVjmFEUkyfLhbeFZhWYadExCj9TUgwlup8JTfjXOh9/oSOKIlUb3Hs8Ydb&#10;vcW5qwMeKbPRYe9cV9q4VH16YgfKyh8DZbLDg/CjuuMytKs2SWU6HQSwMuUOunCme1je8usK3bth&#10;Ptwzh5eEhmM6hDt8pDJg3/QrStbG/XrtPOIhcFgpafAyC+p/bpgTlKivGtI/z0+ijkLanJx+hJCI&#10;O7asji16Uy8NJJFjDlmelhEf1LCUztRPGCKLmBUmpjlyFzQMy2Xo5gWGEBeLRQLh8VoWbvSD5TF0&#10;pDlq87F9Ys72Ag5Q/q0Z3jCbvdBxh42e3i42AVpMIo9Ed6z2DcDDT9rvh1ScLMf7hDqM0vlv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GlYrSK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6A06D4F8" w14:textId="77777777" w:rsidR="006D0327" w:rsidRPr="00756E21" w:rsidRDefault="006D0327"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2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9585EED" w14:textId="77777777" w:rsidR="006D0327" w:rsidRDefault="006D0327" w:rsidP="00EE1584">
    <w:pPr>
      <w:pStyle w:val="Brdtext"/>
    </w:pPr>
    <w:r>
      <w:rPr>
        <w:noProof/>
        <w:lang w:eastAsia="sv-SE"/>
      </w:rPr>
      <mc:AlternateContent>
        <mc:Choice Requires="wps">
          <w:drawing>
            <wp:anchor distT="0" distB="0" distL="0" distR="0" simplePos="0" relativeHeight="25157683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96"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05D6A65" w14:textId="77777777" w:rsidR="006D0327" w:rsidRPr="00756E21" w:rsidRDefault="006D0327"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61" type="#_x0000_t202" style="position:absolute;left:0;text-align:left;margin-left:393pt;margin-top:611.25pt;width:44.2pt;height:9.6pt;z-index:25157683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fSUr7kAIAAJIFAAAOAAAAZHJzL2Uyb0RvYy54bWysVMFu2zAMvQ/YPwi6r47TNFuCOkXWosOA&#10;oi3WDj0rstQYk0VNYmJnXz9KtpOs66XDLrYkPpLi0yPPL9rasK3yoQJb8PxkxJmyEsrKPhf8++P1&#10;h0+cBRS2FAasKvhOBX6xeP/uvHFzNYY1mFJ5RkFsmDeu4GtEN8+yINeqFuEEnLJk1OBrgbT1z1np&#10;RUPRa5ONR6Np1oAvnQepQqDTq87IFym+1krindZBITMFp7th+vr0XcVvtjgX82cv3LqS/TXEP9yi&#10;FpWlpPtQVwIF2/jqr1B1JT0E0Hgioc5A60qqVANVk49eVPOwFk6lWoic4PY0hf8XVt5u7z2ryoLP&#10;ppxZUdMbPaoW/YYKyCM9jQtzQj04wmH7GVp65uE80GGsutW+jn+qh5GdiN7tyaVgTNLh2TQ/nZBF&#10;kikf57NxIj87ODsf8IuCmsVFwT29XaJUbG8C0kUIOkBirgCmKq8rY9Im6kVdGs+2gl7aYLoiefyB&#10;MpY1BZ+eno1SYAvRvYtsbAyjkmL6dLHwrsC0wp1REWPsN6WJsVTnK7mFlMru8yd0RGlK9RbHHn+4&#10;1VucuzrII2UGi3vnurLgU/WpxQ6UlT8GynSHJ8KP6o5LbFdtksrpZBDACsod6cJD11jByeuKXu9G&#10;BLwXnjqJHpymA97RRxsg9qFfcbYG/+u184gngZOVs4Y6s+Dh50Z4xZn5akn6s3wSdYRpMzn7SEJi&#10;/tiyOrbYTX0JJImc5pCTaRnxaIal9lA/0RBZxqxkElZS7oLjsLzEbl7QEJJquUwgal4n8MY+OBlD&#10;R5qjNh/bJ+FdL2Ak5d/C0MNi/kLHHTZ6BrfcIGkxiTwS3bHaPwA1ftJ+P6TiZDneJ9RhlC5+Aw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N9JSvu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405D6A65" w14:textId="77777777" w:rsidR="006D0327" w:rsidRPr="00756E21" w:rsidRDefault="006D0327"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2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033D32E" w14:textId="77777777" w:rsidR="006D0327" w:rsidRDefault="006D0327" w:rsidP="009C2B67">
    <w:pPr>
      <w:pStyle w:val="Brdtext"/>
    </w:pPr>
    <w:r>
      <w:rPr>
        <w:noProof/>
        <w:lang w:eastAsia="sv-SE"/>
      </w:rPr>
      <mc:AlternateContent>
        <mc:Choice Requires="wps">
          <w:drawing>
            <wp:anchor distT="0" distB="0" distL="0" distR="0" simplePos="0" relativeHeight="251722240"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00"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D68B7BC" w14:textId="77777777" w:rsidR="006D0327" w:rsidRPr="00756E21" w:rsidRDefault="006D0327"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64" type="#_x0000_t202" style="position:absolute;left:0;text-align:left;margin-left:5.4pt;margin-top:610.95pt;width:44.2pt;height:9.6pt;z-index:25172224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0qXZUjwIAAJMFAAAOAAAAZHJzL2Uyb0RvYy54bWysVFFP2zAQfp+0/2D5faQpBUZFijoQ0yQE&#10;aGXi2XVsGs2xPdtt0v16PjtJ2zFemPaS2L7v7nyfv7uLy7ZWZCOcr4wuaH40okRobspKPxf0x+PN&#10;p8+U+MB0yZTRoqBb4enl7OOHi8ZOxdisjCqFIwii/bSxBV2FYKdZ5vlK1MwfGSs0jNK4mgVs3XNW&#10;OtYgeq2y8Wh0mjXGldYZLrzH6XVnpLMUX0rBw72UXgSiCoq7hfR16buM32x2wabPjtlVxftrsH+4&#10;Rc0qjaS7UNcsMLJ21V+h6oo7440MR9zUmZGy4iLVgGry0atqFitmRaoF5Hi7o8n/v7D8bvPgSFXi&#10;7UbgR7Maj/Qo2uDWqGAS+WmsnwK2sACG9otpgR3OPQ5j2a10dfyjIAI7Im137CIY4Tg8Oc2PJ7Bw&#10;mPJxfj5O7Gd7Z+t8+CpMTeKioA6Plzhlm1sfcBFAB0jM5Y2qyptKqbSJghFXypENw1OrkK4Ijz9Q&#10;SpOmoKfHJ6MUWJvo3kVWOoYRSTJ9ulh4V2Baha0SEaP0dyFBWarzjdyMc6F3+RM6oiRSvcexx+9v&#10;9R7nrg54pMxGh51zXWnjUvWpx/aUlT8HymSHB+EHdcdlaJdt0srx2SCApSm30IUzXWd5y28qvN4t&#10;8+GBObQSHhzjIdzjI5UB+6ZfUbIy7vdb5xEPhcNKSYPWLKj/tWZOUKK+aWj/PJ9EHYW0mZycQUjE&#10;HVqWhxa9rq8MJJFjEFmelhEf1LCUztRPmCLzmBUmpjlyFzQMy6vQDQxMIS7m8wRC91oWbvXC8hg6&#10;0hy1+dg+MWd7AQco/84MTcymr3TcYaOnt/N1gBaTyCPRHav9A6Dzk/b7KRVHy+E+ofazdPYCAAD/&#10;/wMAUEsDBBQABgAIAAAAIQCWEfCI3wAAAAsBAAAPAAAAZHJzL2Rvd25yZXYueG1sTI9Ba8MwDIXv&#10;g/4Ho8Fuq5NQRpPFKevYDiuUsnawqxtrcVgsh9hps38/9dSexJMeT98rV5PrxAmH0HpSkM4TEEi1&#10;Ny01Cr4O749LECFqMrrzhAr+MMCqmt2VujD+TJ942sdGcAiFQiuwMfaFlKG26HSY+x6Jbz9+cDqy&#10;HBppBn3mcNfJLEmepNMt8Qere3y1WP/uR6fgsF2bUZrJfLzV280Ov+XGLnZKPdxPL88gIk7xaoYL&#10;PqNDxUxHP5IJomOdMHnkmWVpDoIdeZ6BOF42izQFWZXytkP1DwAA//8DAFBLAQItABQABgAIAAAA&#10;IQC2gziS/gAAAOEBAAATAAAAAAAAAAAAAAAAAAAAAABbQ29udGVudF9UeXBlc10ueG1sUEsBAi0A&#10;FAAGAAgAAAAhADj9If/WAAAAlAEAAAsAAAAAAAAAAAAAAAAALwEAAF9yZWxzLy5yZWxzUEsBAi0A&#10;FAAGAAgAAAAhALSpdlSPAgAAkwUAAA4AAAAAAAAAAAAAAAAALgIAAGRycy9lMm9Eb2MueG1sUEsB&#10;Ai0AFAAGAAgAAAAhAJYR8IjfAAAACwEAAA8AAAAAAAAAAAAAAAAA6QQAAGRycy9kb3ducmV2Lnht&#10;bFBLBQYAAAAABAAEAPMAAAD1BQAAAAA=&#10;" o:allowoverlap="f" fillcolor="white [3201]" stroked="f" strokeweight=".5pt">
              <v:textbox style="mso-fit-shape-to-text:t">
                <w:txbxContent>
                  <w:p w14:paraId="1D68B7BC" w14:textId="77777777" w:rsidR="006D0327" w:rsidRPr="00756E21" w:rsidRDefault="006D0327"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2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9E04A8E" w14:textId="77777777" w:rsidR="006D0327" w:rsidRDefault="006D0327" w:rsidP="00EE1584">
    <w:pPr>
      <w:pStyle w:val="Brdtext"/>
    </w:pPr>
    <w:r>
      <w:rPr>
        <w:noProof/>
        <w:lang w:eastAsia="sv-SE"/>
      </w:rPr>
      <mc:AlternateContent>
        <mc:Choice Requires="wps">
          <w:drawing>
            <wp:anchor distT="0" distB="0" distL="0" distR="0" simplePos="0" relativeHeight="25157785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01"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F51E3BD" w14:textId="77777777" w:rsidR="006D0327" w:rsidRPr="00756E21" w:rsidRDefault="006D0327"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65" type="#_x0000_t202" style="position:absolute;left:0;text-align:left;margin-left:393pt;margin-top:611.25pt;width:44.2pt;height:9.6pt;z-index:25157785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mNtntjgIAAJMFAAAOAAAAZHJzL2Uyb0RvYy54bWysVF1v2yAUfZ+0/4B4Xx2nH2ujOFXWqtOk&#10;qq3WTn0mGBJrGBiQ2Nmv7wHbSdb1pdNebOCe+3XugellWyuyEc5XRhc0PxpRIjQ3ZaWXBf3xdPPp&#10;nBIfmC6ZMloUdCs8vZx9/DBt7ESMzcqoUjiCINpPGlvQVQh2kmWer0TN/JGxQsMojatZwNYts9Kx&#10;BtFrlY1Ho7OsMa60znDhPU6vOyOdpfhSCh7upfQiEFVQ1BbS16XvIn6z2ZRNlo7ZVcX7Mtg/VFGz&#10;SiPpLtQ1C4ysXfVXqLrizngjwxE3dWakrLhIPaCbfPSqm8cVsyL1AnK83dHk/19Yfrd5cKQqMbtR&#10;TolmNYb0JNrg1uggj/w01k8Ae7QAhvaLaYEdzj0OY9utdHX8oyECO5je7thFMMJxeHqWH5/AwmHK&#10;x/nFOLGf7Z2t8+GrMDWJi4I6DC9xyja3PqAQQAdIzOWNqsqbSqm0iYIRV8qRDcOoVUglwuMPlNKk&#10;KejZ8ekoBdYmuneRlY5hRJJMny423jWYVmGrRMQo/V1IUJb6fCM341zoXf6EjiiJVO9x7PH7qt7j&#10;3PUBj5TZ6LBzrittXOo+3bE9ZeXPgTLZ4UH4Qd9xGdpFm7RyfD4IYGHKLXThTHezvOU3FaZ3y3x4&#10;YA5XCQPH8xDu8ZHKgH3TryhZGff7rfOIh8JhpaTB1Syo/7VmTlCivmlo/yI/iToKaXNy+hlCIu7Q&#10;sji06HV9ZSAJqBvVpWXEBzUspTP1M16RecwKE9McuQsahuVV6B4MvEJczOcJhNtrWbjVj5bH0JHm&#10;qM2n9pk52ws4QPl3ZrjEbPJKxx02eno7XwdoMYk8Et2x2g8ANz9pv3+l4tNyuE+o/Vs6ewEAAP//&#10;AwBQSwMEFAAGAAgAAAAhAO/TmKLhAAAADQEAAA8AAABkcnMvZG93bnJldi54bWxMj8FOwzAQRO9I&#10;/IO1SNyo0yg0UYhTAYIDlaqKFomrGy9xRLyOYqcNf8/2BMedGc2+qdaz68UJx9B5UrBcJCCQGm86&#10;ahV8HF7vChAhajK694QKfjDAur6+qnRp/Jne8bSPreASCqVWYGMcSilDY9HpsPADEntffnQ68jm2&#10;0oz6zOWul2mSrKTTHfEHqwd8tth87yen4LB9MpM0s3l7ababHX7Kjc12St3ezI8PICLO8S8MF3xG&#10;h5qZjn4iE0SvIC9WvCWykabpPQiOFHmWgThepGyZg6wr+X9F/QsAAP//AwBQSwECLQAUAAYACAAA&#10;ACEAtoM4kv4AAADhAQAAEwAAAAAAAAAAAAAAAAAAAAAAW0NvbnRlbnRfVHlwZXNdLnhtbFBLAQIt&#10;ABQABgAIAAAAIQA4/SH/1gAAAJQBAAALAAAAAAAAAAAAAAAAAC8BAABfcmVscy8ucmVsc1BLAQIt&#10;ABQABgAIAAAAIQDmNtntjgIAAJMFAAAOAAAAAAAAAAAAAAAAAC4CAABkcnMvZTJvRG9jLnhtbFBL&#10;AQItABQABgAIAAAAIQDv05ii4QAAAA0BAAAPAAAAAAAAAAAAAAAAAOgEAABkcnMvZG93bnJldi54&#10;bWxQSwUGAAAAAAQABADzAAAA9gUAAAAA&#10;" o:allowoverlap="f" fillcolor="white [3201]" stroked="f" strokeweight=".5pt">
              <v:textbox style="mso-fit-shape-to-text:t">
                <w:txbxContent>
                  <w:p w14:paraId="2F51E3BD" w14:textId="77777777" w:rsidR="006D0327" w:rsidRPr="00756E21" w:rsidRDefault="006D0327"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2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7B793CD" w14:textId="77777777" w:rsidR="006D0327" w:rsidRDefault="006D0327" w:rsidP="00EE1584">
    <w:pPr>
      <w:pStyle w:val="Brdtext"/>
    </w:pPr>
    <w:r>
      <w:rPr>
        <w:noProof/>
        <w:lang w:eastAsia="sv-SE"/>
      </w:rPr>
      <mc:AlternateContent>
        <mc:Choice Requires="wps">
          <w:drawing>
            <wp:anchor distT="0" distB="0" distL="0" distR="0" simplePos="0" relativeHeight="25157888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99"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57D0EC9" w14:textId="77777777" w:rsidR="006D0327" w:rsidRPr="00756E21" w:rsidRDefault="006D0327"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66" type="#_x0000_t202" style="position:absolute;left:0;text-align:left;margin-left:393pt;margin-top:611.25pt;width:44.2pt;height:9.6pt;z-index:25157888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cAYITkAIAAJIFAAAOAAAAZHJzL2Uyb0RvYy54bWysVE1v2zAMvQ/YfxB0XxynH1uCOkWWosOA&#10;oi3WDj0rstQYk0VNYmJnv36UbCdZ10uHXWxJfCTFp0deXLa1YVvlQwW24PlozJmyEsrKPhf8++P1&#10;h0+cBRS2FAasKvhOBX45f//uonEzNYE1mFJ5RkFsmDWu4GtEN8uyINeqFmEETlkyavC1QNr656z0&#10;oqHotckm4/F51oAvnQepQqDTq87I5ym+1krindZBITMFp7th+vr0XcVvNr8Qs2cv3LqS/TXEP9yi&#10;FpWlpPtQVwIF2/jqr1B1JT0E0DiSUGegdSVVqoGqyccvqnlYC6dSLUROcHuawv8LK2+3955VZcGn&#10;U86sqOmNHlWLfkMF5JGexoUZoR4c4bD9DC0983Ae6DBW3Wpfxz/Vw8hORO/25FIwJunw7Dw/OSWL&#10;JFM+yaeTRH52cHY+4BcFNYuLgnt6u0Sp2N4EpIsQdIDEXAFMVV5XxqRN1ItaGs+2gl7aYLoiefyB&#10;MpY1BT8/ORunwBaiexfZ2BhGJcX06WLhXYFphTujIsbYb0oTY6nOV3ILKZXd50/oiNKU6i2OPf5w&#10;q7c4d3WQR8oMFvfOdWXBp+pTix0oK38MlOkOT4Qf1R2X2K7aJJWT6SCAFZQ70oWHrrGCk9cVvd6N&#10;CHgvPHUSPThNB7yjjzZA7EO/4mwN/tdr5xFPAicrZw11ZsHDz43wijPz1ZL0p/lp1BGmzenZRxIS&#10;88eW1bHFbuolkCRymkNOpmXEoxmW2kP9RENkEbOSSVhJuQuOw3KJ3bygISTVYpFA1LxO4I19cDKG&#10;jjRHbT62T8K7XsBIyr+FoYfF7IWOO2z0DG6xQdJiEnkkumO1fwBq/KT9fkjFyXK8T6jDKJ3/Bg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BwBghO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357D0EC9" w14:textId="77777777" w:rsidR="006D0327" w:rsidRPr="00756E21" w:rsidRDefault="006D0327"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2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7D88501" w14:textId="77777777" w:rsidR="006D0327" w:rsidRDefault="006D0327" w:rsidP="009C2B67">
    <w:pPr>
      <w:pStyle w:val="Brdtext"/>
    </w:pPr>
    <w:r>
      <w:rPr>
        <w:noProof/>
        <w:lang w:eastAsia="sv-SE"/>
      </w:rPr>
      <mc:AlternateContent>
        <mc:Choice Requires="wps">
          <w:drawing>
            <wp:anchor distT="0" distB="0" distL="0" distR="0" simplePos="0" relativeHeight="251723264"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03"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968EF42" w14:textId="77777777" w:rsidR="006D0327" w:rsidRPr="00756E21" w:rsidRDefault="006D0327"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69" type="#_x0000_t202" style="position:absolute;left:0;text-align:left;margin-left:5.4pt;margin-top:610.95pt;width:44.2pt;height:9.6pt;z-index:25172326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y5GGqkAIAAJMFAAAOAAAAZHJzL2Uyb0RvYy54bWysVFFv2yAQfp+0/4B4Xx2nabdGcaqsVadJ&#10;VVutnfpMMCTWMDAgsbNfvw9sJ1nXl057sYH77o77+O5ml22tyFY4Xxld0PxkRInQ3JSVXhX0+9PN&#10;h0+U+MB0yZTRoqA74enl/P27WWOnYmzWRpXCEQTRftrYgq5DsNMs83wtauZPjBUaRmlczQK2bpWV&#10;jjWIXqtsPBqdZ41xpXWGC+9xet0Z6TzFl1LwcC+lF4GoguJuIX1d+i7jN5vP2HTlmF1XvL8G+4db&#10;1KzSSLoPdc0CIxtX/RWqrrgz3shwwk2dGSkrLlINqCYfvajmcc2sSLWAHG/3NPn/F5bfbR8cqUq8&#10;3eiUEs1qPNKTaIPboIJJ5KexfgrYowUwtJ9NC+xw7nEYy26lq+MfBRHYwfRuzy6CEY7Ds/P8dAIL&#10;hykf5xfjxH52cLbOhy/C1CQuCurweIlTtr31ARcBdIDEXN6oqryplEqbKBhxpRzZMjy1CumK8PgD&#10;pTRpCnp+ejZKgbWJ7l1kpWMYkSTTp4uFdwWmVdgpETFKfxMSlKU6X8nNOBd6nz+hI0oi1Vsce/zh&#10;Vm9x7uqAR8psdNg715U2LlWfeuxAWfljoEx2eBB+VHdchnbZJq1MxoMAlqbcQRfOdJ3lLb+p8Hq3&#10;zIcH5tBKeHCMh3CPj1QG7Jt+RcnauF+vnUc8FA4rJQ1as6D+54Y5QYn6qqH9i3wSdRTSZnL2EUIi&#10;7tiyPLboTX1lIIkcg8jytIz4oIaldKZ+xhRZxKwwMc2Ru6BhWF6FbmBgCnGxWCQQuteycKsfLY+h&#10;I81Rm0/tM3O2F3CA8u/M0MRs+kLHHTZ6ervYBGgxiTwS3bHaPwA6P2m/n1JxtBzvE+owS+e/AQ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Cy5GGqkAIAAJM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3968EF42" w14:textId="77777777" w:rsidR="006D0327" w:rsidRPr="00756E21" w:rsidRDefault="006D0327"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2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E875CC8" w14:textId="77777777" w:rsidR="006D0327" w:rsidRDefault="006D0327" w:rsidP="00EE1584">
    <w:pPr>
      <w:pStyle w:val="Brdtext"/>
    </w:pPr>
    <w:r>
      <w:rPr>
        <w:noProof/>
        <w:lang w:eastAsia="sv-SE"/>
      </w:rPr>
      <mc:AlternateContent>
        <mc:Choice Requires="wps">
          <w:drawing>
            <wp:anchor distT="0" distB="0" distL="0" distR="0" simplePos="0" relativeHeight="25157990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04"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FF1E520" w14:textId="77777777" w:rsidR="006D0327" w:rsidRPr="00756E21" w:rsidRDefault="006D0327"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70" type="#_x0000_t202" style="position:absolute;left:0;text-align:left;margin-left:393pt;margin-top:611.25pt;width:44.2pt;height:9.6pt;z-index:25157990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v5XCOkAIAAJMFAAAOAAAAZHJzL2Uyb0RvYy54bWysVFFv2yAQfp+0/4B4Xx2nabdGcaqsVadJ&#10;VVutnfpMMCTWMDAgsbNfvw9sJ1nXl057sYH77o77+O5ml22tyFY4Xxld0PxkRInQ3JSVXhX0+9PN&#10;h0+U+MB0yZTRoqA74enl/P27WWOnYmzWRpXCEQTRftrYgq5DsNMs83wtauZPjBUaRmlczQK2bpWV&#10;jjWIXqtsPBqdZ41xpXWGC+9xet0Z6TzFl1LwcC+lF4GoguJuIX1d+i7jN5vP2HTlmF1XvL8G+4db&#10;1KzSSLoPdc0CIxtX/RWqrrgz3shwwk2dGSkrLlINqCYfvajmcc2sSLWAHG/3NPn/F5bfbR8cqUq8&#10;3WhCiWY1HulJtMFtUEEe+WmsnwL2aAEM7WfTAjucexzGslvp6vhHQQR2ML3bs4tghOPw7Dw/ncDC&#10;YcrH+cU4sZ8dnK3z4YswNYmLgjo8XuKUbW99wEUAHSAxlzeqKm8qpdImCkZcKUe2DE+tQroiPP5A&#10;KU2agp6fno1SYG2iexdZ6RhGJMn06WLhXYFpFXZKRIzS34QEZanOV3IzzoXe50/oiJJI9RbHHn+4&#10;1VucuzrgkTIbHfbOdaWNS9WnHjtQVv4YKJMdHoQf1R2XoV22SSuT00EAS1PuoAtnus7ylt9UeL1b&#10;5sMDc2glPDjGQ7jHRyoD9k2/omRt3K/XziMeCoeVkgatWVD/c8OcoER91dD+RT6JOgppMzn7CCER&#10;d2xZHlv0pr4ykESOQWR5WkZ8UMNSOlM/Y4osYlaYmObIXdAwLK9CNzAwhbhYLBII3WtZuNWPlsfQ&#10;keaozaf2mTnbCzhA+XdmaGI2faHjDhs9vV1sArSYRB6J7ljtHwCdn7TfT6k4Wo73CXWYpfPf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O/lcI6QAgAAkw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6FF1E520" w14:textId="77777777" w:rsidR="006D0327" w:rsidRPr="00756E21" w:rsidRDefault="006D0327"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2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42F5259" w14:textId="77777777" w:rsidR="006D0327" w:rsidRDefault="006D0327" w:rsidP="00EE1584">
    <w:pPr>
      <w:pStyle w:val="Brdtext"/>
    </w:pPr>
    <w:r>
      <w:rPr>
        <w:noProof/>
        <w:lang w:eastAsia="sv-SE"/>
      </w:rPr>
      <mc:AlternateContent>
        <mc:Choice Requires="wps">
          <w:drawing>
            <wp:anchor distT="0" distB="0" distL="0" distR="0" simplePos="0" relativeHeight="25158092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02"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695F8F5" w14:textId="77777777" w:rsidR="006D0327" w:rsidRPr="00756E21" w:rsidRDefault="006D0327"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71" type="#_x0000_t202" style="position:absolute;left:0;text-align:left;margin-left:393pt;margin-top:611.25pt;width:44.2pt;height:9.6pt;z-index:25158092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iRUnakAIAAJMFAAAOAAAAZHJzL2Uyb0RvYy54bWysVFFv2yAQfp+0/4B4Xx2nabdGcaqsVadJ&#10;VVutnfpMMCTWMDAgsbNfvw9sJ1nXl057sYH77o77+O5ml22tyFY4Xxld0PxkRInQ3JSVXhX0+9PN&#10;h0+U+MB0yZTRoqA74enl/P27WWOnYmzWRpXCEQTRftrYgq5DsNMs83wtauZPjBUaRmlczQK2bpWV&#10;jjWIXqtsPBqdZ41xpXWGC+9xet0Z6TzFl1LwcC+lF4GoguJuIX1d+i7jN5vP2HTlmF1XvL8G+4db&#10;1KzSSLoPdc0CIxtX/RWqrrgz3shwwk2dGSkrLlINqCYfvajmcc2sSLWAHG/3NPn/F5bfbR8cqUq8&#10;3WhMiWY1HulJtMFtUEEe+WmsnwL2aAEM7WfTAjucexzGslvp6vhHQQR2ML3bs4tghOPw7Dw/ncDC&#10;YcrH+cU4sZ8dnK3z4YswNYmLgjo8XuKUbW99wEUAHSAxlzeqKm8qpdImCkZcKUe2DE+tQroiPP5A&#10;KU2agp6fno1SYG2iexdZ6RhGJMn06WLhXYFpFXZKRIzS34QEZanOV3IzzoXe50/oiJJI9RbHHn+4&#10;1VucuzrgkTIbHfbOdaWNS9WnHjtQVv4YKJMdHoQf1R2XoV22SSuTySCApSl30IUzXWd5y28qvN4t&#10;8+GBObQSHhzjIdzjI5UB+6ZfUbI27tdr5xEPhcNKSYPWLKj/uWFOUKK+amj/Ip9EHYW0mZx9hJCI&#10;O7Ysjy16U18ZSCLHILI8LSM+qGEpnamfMUUWMStMTHPkLmgYllehGxiYQlwsFgmE7rUs3OpHy2Po&#10;SHPU5lP7zJztBRyg/DszNDGbvtBxh42e3i42AVpMIo9Ed6z2D4DOT9rvp1QcLcf7hDrM0vlv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CJFSdqQAgAAkw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7695F8F5" w14:textId="77777777" w:rsidR="006D0327" w:rsidRPr="00756E21" w:rsidRDefault="006D0327"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2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FCCCAD0" w14:textId="77777777" w:rsidR="006D0327" w:rsidRDefault="006D0327" w:rsidP="009C2B67">
    <w:pPr>
      <w:pStyle w:val="Brdtext"/>
    </w:pPr>
    <w:r>
      <w:rPr>
        <w:noProof/>
        <w:lang w:eastAsia="sv-SE"/>
      </w:rPr>
      <mc:AlternateContent>
        <mc:Choice Requires="wps">
          <w:drawing>
            <wp:anchor distT="0" distB="0" distL="0" distR="0" simplePos="0" relativeHeight="251724288"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06"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5FF0F9A" w14:textId="77777777" w:rsidR="006D0327" w:rsidRPr="00756E21" w:rsidRDefault="006D0327"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74" type="#_x0000_t202" style="position:absolute;left:0;text-align:left;margin-left:5.4pt;margin-top:610.95pt;width:44.2pt;height:9.6pt;z-index:25172428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Z/6xrkAIAAJMFAAAOAAAAZHJzL2Uyb0RvYy54bWysVFFP2zAQfp+0/2D5faQppYyKFHUgpkkI&#10;0GDi2XVsGs2xPdtt0v16PjtJ2zFemPaS2L7v7nyfv7vzi7ZWZCOcr4wuaH40okRobspKPxf0x+P1&#10;p8+U+MB0yZTRoqBb4enF/OOH88bOxNisjCqFIwii/ayxBV2FYGdZ5vlK1MwfGSs0jNK4mgVs3XNW&#10;OtYgeq2y8Wg0zRrjSusMF97j9Koz0nmKL6Xg4U5KLwJRBcXdQvq69F3GbzY/Z7Nnx+yq4v012D/c&#10;omaVRtJdqCsWGFm76q9QdcWd8UaGI27qzEhZcZFqQDX56FU1DytmRaoF5Hi7o8n/v7D8dnPvSFXi&#10;7UZTSjSr8UiPog1ujQomkZ/G+hlgDxbA0H4xLbDDucdhLLuVro5/FERgB9PbHbsIRjgOT6b58QQW&#10;DlM+zs/Gif1s72ydD1+FqUlcFNTh8RKnbHPjAy4C6ACJubxRVXldKZU2UTDiUjmyYXhqFdIV4fEH&#10;SmnSFHR6fDJKgbWJ7l1kpWMYkSTTp4uFdwWmVdgqETFKfxcSlKU638jNOBd6lz+hI0oi1Xsce/z+&#10;Vu9x7uqAR8psdNg515U2LlWfemxPWflzoEx2eBB+UHdchnbZJq1MTgcBLE25hS6c6TrLW35d4fVu&#10;mA/3zKGV8OAYD+EOH6kM2Df9ipKVcb/fOo94KBxWShq0ZkH9rzVzghL1TUP7Z/kk6iikzeTkFEIi&#10;7tCyPLTodX1pIIkcg8jytIz4oIaldKZ+whRZxKwwMc2Ru6BhWF6GbmBgCnGxWCQQuteycKMfLI+h&#10;I81Rm4/tE3O2F3CA8m/N0MRs9krHHTZ6ertYB2gxiTwS3bHaPwA6P2m/n1JxtBzuE2o/S+cvAA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BZ/6xrkAIAAJM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15FF0F9A" w14:textId="77777777" w:rsidR="006D0327" w:rsidRPr="00756E21" w:rsidRDefault="006D0327"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2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F23A30F" w14:textId="77777777" w:rsidR="006D0327" w:rsidRDefault="006D0327" w:rsidP="00EE1584">
    <w:pPr>
      <w:pStyle w:val="Brdtext"/>
    </w:pPr>
    <w:r>
      <w:rPr>
        <w:noProof/>
        <w:lang w:eastAsia="sv-SE"/>
      </w:rPr>
      <mc:AlternateContent>
        <mc:Choice Requires="wps">
          <w:drawing>
            <wp:anchor distT="0" distB="0" distL="0" distR="0" simplePos="0" relativeHeight="25158195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07"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3E2BB65" w14:textId="77777777" w:rsidR="006D0327" w:rsidRPr="00756E21" w:rsidRDefault="006D0327"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75" type="#_x0000_t202" style="position:absolute;left:0;text-align:left;margin-left:393pt;margin-top:611.25pt;width:44.2pt;height:9.6pt;z-index:25158195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LYAPSkAIAAJMFAAAOAAAAZHJzL2Uyb0RvYy54bWysVF1v2yAUfZ+0/4B4Xx2n6VdUp8padZpU&#10;tdXSqc8EQ2MNAwMSO/v1O2A7ybq+dNqLDdxz7+Uezr2XV22tyEY4Xxld0PxoRInQ3JSVfino96fb&#10;T+eU+MB0yZTRoqBb4enV7OOHy8ZOxdisjCqFIwii/bSxBV2FYKdZ5vlK1MwfGSs0jNK4mgVs3UtW&#10;OtYgeq2y8Wh0mjXGldYZLrzH6U1npLMUX0rBw4OUXgSiCoq7hfR16buM32x2yaYvjtlVxftrsH+4&#10;Rc0qjaS7UDcsMLJ21V+h6oo7440MR9zUmZGy4iLVgGry0atqFitmRaoF5Hi7o8n/v7D8fvPoSFXi&#10;7UZnlGhW45GeRBvcGhXkkZ/G+ilgCwtgaD+bFtjh3OMwlt1KV8c/CiKwg+ntjl0EIxyHJ6f58QQW&#10;DlM+zi/Gif1s72ydD1+EqUlcFNTh8RKnbHPnAy4C6ACJubxRVXlbKZU2UTDiWjmyYXhqFdIV4fEH&#10;SmnSFPT0+GSUAmsT3bvISscwIkmmTxcL7wpMq7BVImKU/iYkKEt1vpGbcS70Ln9CR5REqvc49vj9&#10;rd7j3NUBj5TZ6LBzrittXKo+9diesvLHQJns8CD8oO64DO2yTVqZnA8CWJpyC10403WWt/y2wuvd&#10;MR8emUMr4cExHsIDPlIZsG/6FSUr4369dR7xUDislDRozYL6n2vmBCXqq4b2L/JJ1FFIm8nJGYRE&#10;3KFleWjR6/raQBI5BpHlaRnxQQ1L6Uz9jCkyj1lhYpojd0HDsLwO3cDAFOJiPk8gdK9l4U4vLI+h&#10;I81Rm0/tM3O2F3CA8u/N0MRs+krHHTZ6ejtfB2gxiTwS3bHaPwA6P2m/n1JxtBzuE2o/S2e/AQ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AtgA9KQAgAAkw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63E2BB65" w14:textId="77777777" w:rsidR="006D0327" w:rsidRPr="00756E21" w:rsidRDefault="006D0327"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3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279BCB9" w14:textId="77777777" w:rsidR="006D0327" w:rsidRDefault="006D0327" w:rsidP="00EE1584">
    <w:pPr>
      <w:pStyle w:val="Brdtext"/>
    </w:pPr>
    <w:r>
      <w:rPr>
        <w:noProof/>
        <w:lang w:eastAsia="sv-SE"/>
      </w:rPr>
      <mc:AlternateContent>
        <mc:Choice Requires="wps">
          <w:drawing>
            <wp:anchor distT="0" distB="0" distL="0" distR="0" simplePos="0" relativeHeight="25158297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05"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7785AAE" w14:textId="77777777" w:rsidR="006D0327" w:rsidRPr="00756E21" w:rsidRDefault="006D0327"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76" type="#_x0000_t202" style="position:absolute;left:0;text-align:left;margin-left:393pt;margin-top:611.25pt;width:44.2pt;height:9.6pt;z-index:25158297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avF+/kAIAAJMFAAAOAAAAZHJzL2Uyb0RvYy54bWysVFFv2yAQfp+0/4B4Xx2nSbdEdaqsVadJ&#10;VVutnfpMMDTWMDAgsbNfvw9sJ1nXl057sYH77o77+O7OL9paka1wvjK6oPnJiBKhuSkr/VzQ74/X&#10;Hz5R4gPTJVNGi4LuhKcXi/fvzhs7F2OzNqoUjiCI9vPGFnQdgp1nmedrUTN/YqzQMErjahawdc9Z&#10;6ViD6LXKxqPRWdYYV1pnuPAep1edkS5SfCkFD3dSehGIKijuFtLXpe8qfrPFOZs/O2bXFe+vwf7h&#10;FjWrNJLuQ12xwMjGVX+FqivujDcynHBTZ0bKiotUA6rJRy+qeVgzK1ItIMfbPU3+/4Xlt9t7R6oS&#10;bzeaUqJZjUd6FG1wG1SQR34a6+eAPVgAQ/vZtMAO5x6HsexWujr+URCBHUzv9uwiGOE4nJ7lpxNY&#10;OEz5OJ+NE/vZwdk6H74IU5O4KKjD4yVO2fbGB1wE0AESc3mjqvK6UiptomDEpXJky/DUKqQrwuMP&#10;lNKkKejZ6XSUAmsT3bvISscwIkmmTxcL7wpMq7BTImKU/iYkKEt1vpKbcS70Pn9CR5REqrc49vjD&#10;rd7i3NUBj5TZ6LB3rittXKo+9diBsvLHQJns8CD8qO64DO2qTVqZzAYBrEy5gy6c6TrLW35d4fVu&#10;mA/3zKGV8OAYD+EOH6kM2Df9ipK1cb9eO494KBxWShq0ZkH9zw1zghL1VUP7s3wSdRTSZjL9CCER&#10;d2xZHVv0pr40kESOQWR5WkZ8UMNSOlM/YYosY1aYmObIXdAwLC9DNzAwhbhYLhMI3WtZuNEPlsfQ&#10;keaozcf2iTnbCzhA+bdmaGI2f6HjDhs9vV1uArSYRB6J7ljtHwCdn7TfT6k4Wo73CXWYpYvf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Jq8X7+QAgAAkw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57785AAE" w14:textId="77777777" w:rsidR="006D0327" w:rsidRPr="00756E21" w:rsidRDefault="006D0327"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3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A4F5B22" w14:textId="77777777" w:rsidR="006D0327" w:rsidRDefault="006D0327" w:rsidP="009C2B67">
    <w:pPr>
      <w:pStyle w:val="Brdtext"/>
    </w:pPr>
    <w:r>
      <w:rPr>
        <w:noProof/>
        <w:lang w:eastAsia="sv-SE"/>
      </w:rPr>
      <mc:AlternateContent>
        <mc:Choice Requires="wps">
          <w:drawing>
            <wp:anchor distT="0" distB="0" distL="0" distR="0" simplePos="0" relativeHeight="251725312"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09"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84D75AA" w14:textId="77777777" w:rsidR="006D0327" w:rsidRPr="00756E21" w:rsidRDefault="006D0327"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79" type="#_x0000_t202" style="position:absolute;left:0;text-align:left;margin-left:5.4pt;margin-top:610.95pt;width:44.2pt;height:9.6pt;z-index:25172531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4GMNfkAIAAJMFAAAOAAAAZHJzL2Uyb0RvYy54bWysVFFv2yAQfp+0/4B4Xx2nSbdEdaqsVadJ&#10;VVutnfpMMDTWMDAgsbNfvw9sJ1nXl057sYH77o77+O7OL9paka1wvjK6oPnJiBKhuSkr/VzQ74/X&#10;Hz5R4gPTJVNGi4LuhKcXi/fvzhs7F2OzNqoUjiCI9vPGFnQdgp1nmedrUTN/YqzQMErjahawdc9Z&#10;6ViD6LXKxqPRWdYYV1pnuPAep1edkS5SfCkFD3dSehGIKijuFtLXpe8qfrPFOZs/O2bXFe+vwf7h&#10;FjWrNJLuQ12xwMjGVX+FqivujDcynHBTZ0bKiotUA6rJRy+qeVgzK1ItIMfbPU3+/4Xlt9t7R6oS&#10;bzeaUaJZjUd6FG1wG1Qwifw01s8Be7AAhvazaYEdzj0OY9mtdHX8oyACO5je7dlFMMJxOD3LTyew&#10;cJjycT4bJ/azg7N1PnwRpiZxUVCHx0ucsu2ND7gIoAMk5vJGVeV1pVTaRMGIS+XIluGpVUhXhMcf&#10;KKVJU9Cz0+koBdYmuneRlY5hRJJMny4W3hWYVmGnRMQo/U1IUJbqfCU341zoff6EjiiJVG9x7PGH&#10;W73FuasDHimz0WHvXFfauFR96rEDZeWPgTLZ4UH4Ud1xGdpVm7QyHQ8CWJlyB10403WWt/y6wuvd&#10;MB/umUMr4cExHsIdPlIZsG/6FSVr4369dh7xUDislDRozYL6nxvmBCXqq4b2Z/kk6iikzWT6EUIi&#10;7tiyOrboTX1pIIkcg8jytIz4oIaldKZ+whRZxqwwMc2Ru6BhWF6GbmBgCnGxXCYQuteycKMfLI+h&#10;I81Rm4/tE3O2F3CA8m/N0MRs/kLHHTZ6ervcBGgxiTwS3bHaPwA6P2m/n1JxtBzvE+owSxe/AQ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A4GMNfkAIAAJM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584D75AA" w14:textId="77777777" w:rsidR="006D0327" w:rsidRPr="00756E21" w:rsidRDefault="006D0327"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3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6B94D14" w14:textId="77777777" w:rsidR="006D0327" w:rsidRDefault="006D0327" w:rsidP="00EE1584">
    <w:pPr>
      <w:pStyle w:val="Brdtext"/>
    </w:pPr>
    <w:r>
      <w:rPr>
        <w:noProof/>
        <w:lang w:eastAsia="sv-SE"/>
      </w:rPr>
      <mc:AlternateContent>
        <mc:Choice Requires="wps">
          <w:drawing>
            <wp:anchor distT="0" distB="0" distL="0" distR="0" simplePos="0" relativeHeight="25158400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10"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DC55E6E" w14:textId="77777777" w:rsidR="006D0327" w:rsidRPr="00756E21" w:rsidRDefault="006D0327"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80" type="#_x0000_t202" style="position:absolute;left:0;text-align:left;margin-left:393pt;margin-top:611.25pt;width:44.2pt;height:9.6pt;z-index:25158400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F8HUrjwIAAJMFAAAOAAAAZHJzL2Uyb0RvYy54bWysVFFv2yAQfp+0/4B4Xx2nTbdGcaqsVadJ&#10;VVutnfpMMCTWMDAgsbNfvw9sJ1nXl057sYH77o77+O5ml22tyFY4Xxld0PxkRInQ3JSVXhX0+9PN&#10;h0+U+MB0yZTRoqA74enl/P27WWOnYmzWRpXCEQTRftrYgq5DsNMs83wtauZPjBUaRmlczQK2bpWV&#10;jjWIXqtsPBqdZ41xpXWGC+9xet0Z6TzFl1LwcC+lF4GoguJuIX1d+i7jN5vP2HTlmF1XvL8G+4db&#10;1KzSSLoPdc0CIxtX/RWqrrgz3shwwk2dGSkrLlINqCYfvajmcc2sSLWAHG/3NPn/F5bfbR8cqUq8&#10;XQ5+NKvxSE+iDW6DCvLIT2P9FLBHC2BoP5sW2OHc4zCW3UpXxz8KIrAj0m7PLoIRjsPJeX56BguH&#10;KR/nF+PEfnZwts6HL8LUJC4K6vB4iVO2vfUBFwF0gMRc3qiqvKmUSpsoGHGlHNkyPLUK6Yrw+AOl&#10;NGkKen46GaXA2kT3LrLSMYxIkunTxcK7AtMq7JSIGKW/CQnKUp2v5GacC73Pn9ARJZHqLY49/nCr&#10;tzh3dcAjZTY67J3rShuXqk89dqCs/DFQJjs8CD+qOy5Du2yTViangwCWptxBF850neUtv6nwerfM&#10;hwfm0Ep4cIyHcI+PVAbsm35Fydq4X6+dRzwUDislDVqzoP7nhjlBifqqof2L/CzqKKTN2eQjhETc&#10;sWV5bNGb+spAEjkGkeVpGfFBDUvpTP2MKbKIWWFimiN3QcOwvArdwMAU4mKxSCB0r2XhVj9aHkNH&#10;mqM2n9pn5mwv4ADl35mhidn0hY47bPT0drEJ0GISeSS6Y7V/AHR+0n4/peJoOd4n1GGWzn8D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RfB1K48CAACT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7DC55E6E" w14:textId="77777777" w:rsidR="006D0327" w:rsidRPr="00756E21" w:rsidRDefault="006D0327"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3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DDA081E" w14:textId="77777777" w:rsidR="006D0327" w:rsidRDefault="006D0327" w:rsidP="00EE1584">
    <w:pPr>
      <w:pStyle w:val="Brdtext"/>
    </w:pPr>
    <w:r>
      <w:rPr>
        <w:noProof/>
        <w:lang w:eastAsia="sv-SE"/>
      </w:rPr>
      <mc:AlternateContent>
        <mc:Choice Requires="wps">
          <w:drawing>
            <wp:anchor distT="0" distB="0" distL="0" distR="0" simplePos="0" relativeHeight="25158502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08"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E7EA5C2" w14:textId="77777777" w:rsidR="006D0327" w:rsidRPr="00756E21" w:rsidRDefault="006D0327"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81" type="#_x0000_t202" style="position:absolute;left:0;text-align:left;margin-left:393pt;margin-top:611.25pt;width:44.2pt;height:9.6pt;z-index:25158502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ouesvjwIAAJMFAAAOAAAAZHJzL2Uyb0RvYy54bWysVFFv2yAQfp+0/4B4Xx2nSbdGdaqsVadJ&#10;VVstnfpMMDTWMDAgsbNfvw9sJ1nXl057sYH77o777uMuLttaka1wvjK6oPnJiBKhuSkr/VzQ7483&#10;Hz5R4gPTJVNGi4LuhKeX8/fvLho7E2OzNqoUjiCI9rPGFnQdgp1lmedrUTN/YqzQMErjahawdc9Z&#10;6ViD6LXKxqPRWdYYV1pnuPAep9edkc5TfCkFD/dSehGIKijuFtLXpe8qfrP5BZs9O2bXFe+vwf7h&#10;FjWrNJLuQ12zwMjGVX+FqivujDcynHBTZ0bKiotUA6rJRy+qWa6ZFakWkOPtnib//8Lyu+2DI1WJ&#10;3o3QKs1qNOlRtMFtUEEe+WmsnwG2tACG9rNpgR3OPQ5j2a10dfyjIAI7mN7t2UUwwnE4PctPJ7Bw&#10;mPJxfj5O7GcHZ+t8+CJMTeKioA7NS5yy7a0PuAigAyTm8kZV5U2lVNpEwYgr5ciWodUqpCvC4w+U&#10;0qQp6NnpdJQCaxPdu8hKxzAiSaZPFwvvCkyrsFMiYpT+JiQoS3W+kptxLvQ+f0JHlESqtzj2+MOt&#10;3uLc1QGPlNnosHeuK21cqj69sQNl5Y+BMtnhQfhR3XEZ2lWbtDKdDAJYmXIHXTjTvSxv+U2F7t0y&#10;Hx6Yw1NCwzEewj0+Uhmwb/oVJWvjfr12HvFQOKyUNHiaBfU/N8wJStRXDe2f55Ooo5A2k+lHCIm4&#10;Y8vq2KI39ZWBJHIMIsvTMuKDGpbSmfoJU2QRs8LENEfugoZheRW6gYEpxMVikUB4vZaFW720PIaO&#10;NEdtPrZPzNlewAHKvzPDI2azFzrusNHT28UmQItJ5JHojtW+AXj5Sfv9lIqj5XifUIdZOv8N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qLnrL48CAACT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0E7EA5C2" w14:textId="77777777" w:rsidR="006D0327" w:rsidRPr="00756E21" w:rsidRDefault="006D0327"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3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BD26168" w14:textId="77777777" w:rsidR="006D0327" w:rsidRDefault="006D0327" w:rsidP="009C2B67">
    <w:pPr>
      <w:pStyle w:val="Brdtext"/>
    </w:pPr>
    <w:r>
      <w:rPr>
        <w:noProof/>
        <w:lang w:eastAsia="sv-SE"/>
      </w:rPr>
      <mc:AlternateContent>
        <mc:Choice Requires="wps">
          <w:drawing>
            <wp:anchor distT="0" distB="0" distL="0" distR="0" simplePos="0" relativeHeight="251726336"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12"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3D6273F" w14:textId="77777777" w:rsidR="006D0327" w:rsidRPr="00756E21" w:rsidRDefault="006D0327"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84" type="#_x0000_t202" style="position:absolute;left:0;text-align:left;margin-left:5.4pt;margin-top:610.95pt;width:44.2pt;height:9.6pt;z-index:25172633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z6qnOkAIAAJMFAAAOAAAAZHJzL2Uyb0RvYy54bWysVFFP2zAQfp+0/2D5faQpLYyKFHUgpkkI&#10;0GDi2XVsGs2xPdtt0v16PjtJ2zFemPaS2L7v7nyfv7vzi7ZWZCOcr4wuaH40okRobspKPxf0x+P1&#10;p8+U+MB0yZTRoqBb4enF/OOH88bOxNisjCqFIwii/ayxBV2FYGdZ5vlK1MwfGSs0jNK4mgVs3XNW&#10;OtYgeq2y8Wh0kjXGldYZLrzH6VVnpPMUX0rBw52UXgSiCoq7hfR16buM32x+zmbPjtlVxftrsH+4&#10;Rc0qjaS7UFcsMLJ21V+h6oo7440MR9zUmZGy4iLVgGry0atqHlbMilQLyPF2R5P/f2H57ebekarE&#10;2+VjSjSr8UiPog1ujQomkZ/G+hlgDxbA0H4xLbDDucdhLLuVro5/FERgB9PbHbsIRjgOpyf58QQW&#10;DlM+zs/Gif1s72ydD1+FqUlcFNTh8RKnbHPjAy4C6ACJubxRVXldKZU2UTDiUjmyYXhqFdIV4fEH&#10;SmnSFPTkeDpKgbWJ7l1kpWMYkSTTp4uFdwWmVdgqETFKfxcSlKU638jNOBd6lz+hI0oi1Xsce/z+&#10;Vu9x7uqAR8psdNg515U2LlWfemxPWflzoEx2eBB+UHdchnbZJq1MTwcBLE25hS6c6TrLW35d4fVu&#10;mA/3zKGV8OAYD+EOH6kM2Df9ipKVcb/fOo94KBxWShq0ZkH9rzVzghL1TUP7Z/kk6iikzWR6CiER&#10;d2hZHlr0ur40kESOQWR5WkZ8UMNSOlM/YYosYlaYmObIXdAwLC9DNzAwhbhYLBII3WtZuNEPlsfQ&#10;keaozcf2iTnbCzhA+bdmaGI2e6XjDhs9vV2sA7SYRB6J7ljtHwCdn7TfT6k4Wg73CbWfpfMXAA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Dz6qnOkAIAAJM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33D6273F" w14:textId="77777777" w:rsidR="006D0327" w:rsidRPr="00756E21" w:rsidRDefault="006D0327"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3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93E45F5" w14:textId="77777777" w:rsidR="006D0327" w:rsidRDefault="006D0327" w:rsidP="00EE1584">
    <w:pPr>
      <w:pStyle w:val="Brdtext"/>
    </w:pPr>
    <w:r>
      <w:rPr>
        <w:noProof/>
        <w:lang w:eastAsia="sv-SE"/>
      </w:rPr>
      <mc:AlternateContent>
        <mc:Choice Requires="wps">
          <w:drawing>
            <wp:anchor distT="0" distB="0" distL="0" distR="0" simplePos="0" relativeHeight="25158604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13"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36E2D9B" w14:textId="77777777" w:rsidR="006D0327" w:rsidRPr="00756E21" w:rsidRDefault="006D0327"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85" type="#_x0000_t202" style="position:absolute;left:0;text-align:left;margin-left:393pt;margin-top:611.25pt;width:44.2pt;height:9.6pt;z-index:25158604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hdQZ3kAIAAJMFAAAOAAAAZHJzL2Uyb0RvYy54bWysVFFP2zAQfp+0/2D5faQplEFFijoQ0yQE&#10;aGXi2XVsGs2xPdtt0v16PjtJ2zFemPaS2L7v7nyfv7uLy7ZWZCOcr4wuaH40okRobspKPxf0x+PN&#10;pzNKfGC6ZMpoUdCt8PRy9vHDRWOnYmxWRpXCEQTRftrYgq5CsNMs83wlauaPjBUaRmlczQK27jkr&#10;HWsQvVbZeDQ6zRrjSusMF97j9Loz0lmKL6Xg4V5KLwJRBcXdQvq69F3Gbza7YNNnx+yq4v012D/c&#10;omaVRtJdqGsWGFm76q9QdcWd8UaGI27qzEhZcZFqQDX56FU1ixWzItUCcrzd0eT/X1h+t3lwpCrx&#10;dvkxJZrVeKRH0Qa3RgV55KexfgrYwgIY2i+mBXY49ziMZbfS1fGPggjsYHq7YxfBCMfh5DQ/PoGF&#10;w5SP8/NxYj/bO1vnw1dhahIXBXV4vMQp29z6gIsAOkBiLm9UVd5USqVNFIy4Uo5sGJ5ahXRFePyB&#10;Upo0BT09noxSYG2iexdZ6RhGJMn06WLhXYFpFbZKRIzS34UEZanON3IzzoXe5U/oiJJI9R7HHr+/&#10;1XucuzrgkTIbHXbOdaWNS9WnHttTVv4cKJMdHoQf1B2XoV22SSuTs0EAS1NuoQtnus7ylt9UeL1b&#10;5sMDc2glPDjGQ7jHRyoD9k2/omRl3O+3ziMeCoeVkgatWVD/a82coER909D+eX4SdRTS5mTyGUIi&#10;7tCyPLTodX1lIIkcg8jytIz4oIaldKZ+whSZx6wwMc2Ru6BhWF6FbmBgCnExnycQuteycKsXlsfQ&#10;keaozcf2iTnbCzhA+XdmaGI2faXjDhs9vZ2vA7SYRB6J7ljtHwCdn7TfT6k4Wg73CbWfpbMX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KF1BneQAgAAkw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136E2D9B" w14:textId="77777777" w:rsidR="006D0327" w:rsidRPr="00756E21" w:rsidRDefault="006D0327"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3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91164A2" w14:textId="77777777" w:rsidR="006D0327" w:rsidRDefault="006D0327" w:rsidP="00EE1584">
    <w:pPr>
      <w:pStyle w:val="Brdtext"/>
    </w:pPr>
    <w:r>
      <w:rPr>
        <w:noProof/>
        <w:lang w:eastAsia="sv-SE"/>
      </w:rPr>
      <mc:AlternateContent>
        <mc:Choice Requires="wps">
          <w:drawing>
            <wp:anchor distT="0" distB="0" distL="0" distR="0" simplePos="0" relativeHeight="25158707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11"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20B8E80" w14:textId="77777777" w:rsidR="006D0327" w:rsidRPr="00756E21" w:rsidRDefault="006D0327"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86" type="#_x0000_t202" style="position:absolute;left:0;text-align:left;margin-left:393pt;margin-top:611.25pt;width:44.2pt;height:9.6pt;z-index:25158707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wqVoajgIAAJMFAAAOAAAAZHJzL2Uyb0RvYy54bWysVF1v2yAUfZ+0/4B4Xx2nTbdGcaqsVadJ&#10;VVutmfpMMDTWMDAgsbNfvwO2k6zrS6e92MA99+vcA7PLtlZkK5yvjC5ofjKiRGhuyko/F/T78ubD&#10;J0p8YLpkymhR0J3w9HL+/t2ssVMxNmujSuEIgmg/bWxB1yHYaZZ5vhY18yfGCg2jNK5mAVv3nJWO&#10;NYheq2w8Gp1njXGldYYL73F63RnpPMWXUvBwL6UXgaiCoraQvi59V/GbzWds+uyYXVe8L4P9QxU1&#10;qzSS7kNds8DIxlV/haor7ow3MpxwU2dGyoqL1AO6yUcvunlcMytSLyDH2z1N/v+F5XfbB0eqErPL&#10;c0o0qzGkpWiD26CDPPLTWD8F7NECGNrPpgV2OPc4jG230tXxj4YI7GB6t2cXwQjH4eQ8Pz2DhcOU&#10;j/OLcWI/Ozhb58MXYWoSFwV1GF7ilG1vfUAhgA6QmMsbVZU3lVJpEwUjrpQjW4ZRq5BKhMcfKKVJ&#10;U9Dz08koBdYmuneRlY5hRJJMny423jWYVmGnRMQo/U1IUJb6fCU341zoff6EjiiJVG9x7PGHqt7i&#10;3PUBj5TZ6LB3rittXOo+3bEDZeWPgTLZ4UH4Ud9xGdpVm7QyuRgEsDLlDrpwprtZ3vKbCtO7ZT48&#10;MIerhIHjeQj3+EhlwL7pV5Ssjfv12nnEQ+GwUtLgahbU/9wwJyhRXzW0f5GfRR2FtDmbfISQiDu2&#10;rI4telNfGUgC6kZ1aRnxQQ1L6Uz9hFdkEbPCxDRH7oKGYXkVugcDrxAXi0UC4fZaFm71o+UxdKQ5&#10;anPZPjFnewEHKP/ODJeYTV/ouMNGT28XmwAtJpFHojtW+wHg5ift969UfFqO9wl1eEvnvwEAAP//&#10;AwBQSwMEFAAGAAgAAAAhAO/TmKLhAAAADQEAAA8AAABkcnMvZG93bnJldi54bWxMj8FOwzAQRO9I&#10;/IO1SNyo0yg0UYhTAYIDlaqKFomrGy9xRLyOYqcNf8/2BMedGc2+qdaz68UJx9B5UrBcJCCQGm86&#10;ahV8HF7vChAhajK694QKfjDAur6+qnRp/Jne8bSPreASCqVWYGMcSilDY9HpsPADEntffnQ68jm2&#10;0oz6zOWul2mSrKTTHfEHqwd8tth87yen4LB9MpM0s3l7ababHX7Kjc12St3ezI8PICLO8S8MF3xG&#10;h5qZjn4iE0SvIC9WvCWykabpPQiOFHmWgThepGyZg6wr+X9F/QsAAP//AwBQSwECLQAUAAYACAAA&#10;ACEAtoM4kv4AAADhAQAAEwAAAAAAAAAAAAAAAAAAAAAAW0NvbnRlbnRfVHlwZXNdLnhtbFBLAQIt&#10;ABQABgAIAAAAIQA4/SH/1gAAAJQBAAALAAAAAAAAAAAAAAAAAC8BAABfcmVscy8ucmVsc1BLAQIt&#10;ABQABgAIAAAAIQAwqVoajgIAAJMFAAAOAAAAAAAAAAAAAAAAAC4CAABkcnMvZTJvRG9jLnhtbFBL&#10;AQItABQABgAIAAAAIQDv05ii4QAAAA0BAAAPAAAAAAAAAAAAAAAAAOgEAABkcnMvZG93bnJldi54&#10;bWxQSwUGAAAAAAQABADzAAAA9gUAAAAA&#10;" o:allowoverlap="f" fillcolor="white [3201]" stroked="f" strokeweight=".5pt">
              <v:textbox style="mso-fit-shape-to-text:t">
                <w:txbxContent>
                  <w:p w14:paraId="620B8E80" w14:textId="77777777" w:rsidR="006D0327" w:rsidRPr="00756E21" w:rsidRDefault="006D0327"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3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D03A6C2" w14:textId="77777777" w:rsidR="006D0327" w:rsidRDefault="006D0327" w:rsidP="009C2B67">
    <w:pPr>
      <w:pStyle w:val="Brdtext"/>
    </w:pPr>
    <w:r>
      <w:rPr>
        <w:noProof/>
        <w:lang w:eastAsia="sv-SE"/>
      </w:rPr>
      <mc:AlternateContent>
        <mc:Choice Requires="wps">
          <w:drawing>
            <wp:anchor distT="0" distB="0" distL="0" distR="0" simplePos="0" relativeHeight="251727360"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15"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A0B7C3D" w14:textId="77777777" w:rsidR="006D0327" w:rsidRPr="00756E21" w:rsidRDefault="006D0327"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89" type="#_x0000_t202" style="position:absolute;left:0;text-align:left;margin-left:5.4pt;margin-top:610.95pt;width:44.2pt;height:9.6pt;z-index:25172736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W/LcskAIAAJMFAAAOAAAAZHJzL2Uyb0RvYy54bWysVFFv2yAQfp+0/4B4Xx2nSbZGdaqsVadJ&#10;VVutnfpMMDTWMDAgsbNfvw9sJ1nXl057sYH77o77+O7OL9paka1wvjK6oPnJiBKhuSkr/VzQ74/X&#10;Hz5R4gPTJVNGi4LuhKcXi/fvzhs7F2OzNqoUjiCI9vPGFnQdgp1nmedrUTN/YqzQMErjahawdc9Z&#10;6ViD6LXKxqPRLGuMK60zXHiP06vOSBcpvpSChzspvQhEFRR3C+nr0ncVv9ninM2fHbPrivfXYP9w&#10;i5pVGkn3oa5YYGTjqr9C1RV3xhsZTripMyNlxUWqAdXkoxfVPKyZFakWkOPtnib//8Ly2+29I1WJ&#10;t8unlGhW45EeRRvcBhVMIj+N9XPAHiyAof1sWmCHc4/DWHYrXR3/KIjADqZ3e3YRjHAcTmf56QQW&#10;DlM+zs/Gif3s4GydD1+EqUlcFNTh8RKnbHvjAy4C6ACJubxRVXldKZU2UTDiUjmyZXhqFdIV4fEH&#10;SmnSFHR2Oh2lwNpE9y6y0jGMSJLp08XCuwLTKuyUiBilvwkJylKdr+RmnAu9z5/QESWR6i2OPf5w&#10;q7c4d3XAI2U2Ouyd60obl6pPPXagrPwxUCY7PAg/qjsuQ7tqk1Zm40EAK1PuoAtnus7yll9XeL0b&#10;5sM9c2glPDjGQ7jDRyoD9k2/omRt3K/XziMeCoeVkgatWVD/c8OcoER91dD+WT6JOgppM5l+hJCI&#10;O7asji16U18aSCLHILI8LSM+qGEpnamfMEWWMStMTHPkLmgYlpehGxiYQlwslwmE7rUs3OgHy2Po&#10;SHPU5mP7xJztBRyg/FszNDGbv9Bxh42e3i43AVpMIo9Ed6z2D4DOT9rvp1QcLcf7hDrM0sVvAA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CW/LcskAIAAJM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3A0B7C3D" w14:textId="77777777" w:rsidR="006D0327" w:rsidRPr="00756E21" w:rsidRDefault="006D0327"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3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48593BF" w14:textId="77777777" w:rsidR="006D0327" w:rsidRDefault="006D0327" w:rsidP="00EE1584">
    <w:pPr>
      <w:pStyle w:val="Brdtext"/>
    </w:pPr>
    <w:r>
      <w:rPr>
        <w:noProof/>
        <w:lang w:eastAsia="sv-SE"/>
      </w:rPr>
      <mc:AlternateContent>
        <mc:Choice Requires="wps">
          <w:drawing>
            <wp:anchor distT="0" distB="0" distL="0" distR="0" simplePos="0" relativeHeight="25158809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16"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E5BD52F" w14:textId="77777777" w:rsidR="006D0327" w:rsidRPr="00756E21" w:rsidRDefault="006D0327"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90" type="#_x0000_t202" style="position:absolute;left:0;text-align:left;margin-left:393pt;margin-top:611.25pt;width:44.2pt;height:9.6pt;z-index:25158809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WJvGjkAIAAJMFAAAOAAAAZHJzL2Uyb0RvYy54bWysVFFv2yAQfp+0/4B4Xx2nbbZGcaqsVadJ&#10;VVutnfpMMCTWMDAgsbNfvw9sJ1nXl057sYH77o77+O5ml22tyFY4Xxld0PxkRInQ3JSVXhX0+9PN&#10;h0+U+MB0yZTRoqA74enl/P27WWOnYmzWRpXCEQTRftrYgq5DsNMs83wtauZPjBUaRmlczQK2bpWV&#10;jjWIXqtsPBpNssa40jrDhfc4ve6MdJ7iSyl4uJfSi0BUQXG3kL4ufZfxm81nbLpyzK4r3l+D/cMt&#10;alZpJN2HumaBkY2r/gpVV9wZb2Q44abOjJQVF6kGVJOPXlTzuGZWpFpAjrd7mvz/C8vvtg+OVCXe&#10;Lp9QolmNR3oSbXAbVJBHfhrrp4A9WgBD+9m0wA7nHoex7Fa6Ov5REIEdTO/27CIY4Tg8n+SnZ7Bw&#10;mPJxfjFO7GcHZ+t8+CJMTeKioA6Plzhl21sfcBFAB0jM5Y2qyptKqbSJghFXypEtw1OrkK4Ijz9Q&#10;SpOmoJPT81EKrE107yIrHcOIJJk+XSy8KzCtwk6JiFH6m5CgLNX5Sm7GudD7/AkdURKp3uLY4w+3&#10;eotzVwc8Umajw965rrRxqfrUYwfKyh8DZbLDg/CjuuMytMs2aWVyOghgacoddOFM11ne8psKr3fL&#10;fHhgDq2EB8d4CPf4SGXAvulXlKyN+/XaecRD4bBS0qA1C+p/bpgTlKivGtq/yM+ijkLanJ1/hJCI&#10;O7Ysjy16U18ZSCLHILI8LSM+qGEpnamfMUUWMStMTHPkLmgYllehGxiYQlwsFgmE7rUs3OpHy2Po&#10;SHPU5lP7zJztBRyg/DszNDGbvtBxh42e3i42AVpMIo9Ed6z2D4DOT9rvp1QcLcf7hDrM0vlv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FYm8aOQAgAAkw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5E5BD52F" w14:textId="77777777" w:rsidR="006D0327" w:rsidRPr="00756E21" w:rsidRDefault="006D0327"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3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75F135C" w14:textId="77777777" w:rsidR="006D0327" w:rsidRDefault="006D0327" w:rsidP="00EE1584">
    <w:pPr>
      <w:pStyle w:val="Brdtext"/>
    </w:pPr>
    <w:r>
      <w:rPr>
        <w:noProof/>
        <w:lang w:eastAsia="sv-SE"/>
      </w:rPr>
      <mc:AlternateContent>
        <mc:Choice Requires="wps">
          <w:drawing>
            <wp:anchor distT="0" distB="0" distL="0" distR="0" simplePos="0" relativeHeight="25158912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14"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858BB30" w14:textId="77777777" w:rsidR="006D0327" w:rsidRPr="00756E21" w:rsidRDefault="006D0327"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91" type="#_x0000_t202" style="position:absolute;left:0;text-align:left;margin-left:393pt;margin-top:611.25pt;width:44.2pt;height:9.6pt;z-index:25158912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GXZ9ckAIAAJMFAAAOAAAAZHJzL2Uyb0RvYy54bWysVFFv2yAQfp+0/4B4Xx2nabZGdaqsVadJ&#10;VVstnfpMMDTWMDAgsbNfvw9sJ1nXl057sYH77o77+O4uLttaka1wvjK6oPnJiBKhuSkr/VzQ7483&#10;Hz5R4gPTJVNGi4LuhKeX8/fvLho7E2OzNqoUjiCI9rPGFnQdgp1lmedrUTN/YqzQMErjahawdc9Z&#10;6ViD6LXKxqPRNGuMK60zXHiP0+vOSOcpvpSCh3spvQhEFRR3C+nr0ncVv9n8gs2eHbPrivfXYP9w&#10;i5pVGkn3oa5ZYGTjqr9C1RV3xhsZTripMyNlxUWqAdXkoxfVLNfMilQLyPF2T5P/f2H53fbBkarE&#10;2+UTSjSr8UiPog1ugwryyE9j/QywpQUwtJ9NC+xw7nEYy26lq+MfBRHYwfRuzy6CEY7Ds2l+OoGF&#10;w5SP8/NxYj87OFvnwxdhahIXBXV4vMQp2976gIsAOkBiLm9UVd5USqVNFIy4Uo5sGZ5ahXRFePyB&#10;Upo0BZ2eno1SYG2iexdZ6RhGJMn06WLhXYFpFXZKRIzS34QEZanOV3IzzoXe50/oiJJI9RbHHn+4&#10;1VucuzrgkTIbHfbOdaWNS9WnHjtQVv4YKJMdHoQf1R2XoV21SSvTySCAlSl30IUzXWd5y28qvN4t&#10;8+GBObQSHhzjIdzjI5UB+6ZfUbI27tdr5xEPhcNKSYPWLKj/uWFOUKK+amj/PJ9EHYW0mZx9hJCI&#10;O7asji16U18ZSCLHILI8LSM+qGEpnamfMEUWMStMTHPkLmgYllehGxiYQlwsFgmE7rUs3Oql5TF0&#10;pDlq87F9Ys72Ag5Q/p0ZmpjNXui4w0ZPbxebAC0mkUeiO1b7B0DnJ+33UyqOluN9Qh1m6fw3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AZdn1yQAgAAkw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0858BB30" w14:textId="77777777" w:rsidR="006D0327" w:rsidRPr="00756E21" w:rsidRDefault="006D0327"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4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A1AF24C" w14:textId="77777777" w:rsidR="006D0327" w:rsidRDefault="006D0327" w:rsidP="009C2B67">
    <w:pPr>
      <w:pStyle w:val="Brdtext"/>
    </w:pPr>
    <w:r>
      <w:rPr>
        <w:noProof/>
        <w:lang w:eastAsia="sv-SE"/>
      </w:rPr>
      <mc:AlternateContent>
        <mc:Choice Requires="wps">
          <w:drawing>
            <wp:anchor distT="0" distB="0" distL="0" distR="0" simplePos="0" relativeHeight="251728384"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18"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51EB443" w14:textId="77777777" w:rsidR="006D0327" w:rsidRPr="00756E21" w:rsidRDefault="006D0327"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94" type="#_x0000_t202" style="position:absolute;left:0;text-align:left;margin-left:5.4pt;margin-top:610.95pt;width:44.2pt;height:9.6pt;z-index:25172838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GVqRgjwIAAJMFAAAOAAAAZHJzL2Uyb0RvYy54bWysVFFP2zAQfp+0/2D5faQppYyKFHUgpkkI&#10;0GDi2XVsGs2xPdtt0v16PjtJ2zFemPaS2L7v7nzffb7zi7ZWZCOcr4wuaH40okRobspKPxf0x+P1&#10;p8+U+MB0yZTRoqBb4enF/OOH88bOxNisjCqFIwii/ayxBV2FYGdZ5vlK1MwfGSs0jNK4mgVs3XNW&#10;OtYgeq2y8Wg0zRrjSusMF97j9Koz0nmKL6Xg4U5KLwJRBcXdQvq69F3GbzY/Z7Nnx+yq4v012D/c&#10;omaVRtJdqCsWGFm76q9QdcWd8UaGI27qzEhZcZFqQDX56FU1DytmRaoF5Hi7o8n/v7D8dnPvSFWi&#10;dzlapVmNJj2KNrg1KphEfhrrZ4A9WABD+8W0wA7nHoex7Fa6Ov5REIEdTG937CIY4Tg8mebHE1g4&#10;TPk4Pxsn9rO9s3U+fBWmJnFRUIfmJU7Z5sYHXATQARJzeaOq8rpSKm2iYMSlcmTD0GoV0hXh8QdK&#10;adIUdHp8MkqBtYnuXWSlYxiRJNOni4V3BaZV2CoRMUp/FxKUpTrfyM04F3qXP6EjSiLVexx7/P5W&#10;73Hu6oBHymx02DnXlTYuVZ/e2J6y8udAmezwIPyg7rgM7bJNWpmeDgJYmnILXTjTvSxv+XWF7t0w&#10;H+6Zw1NCwzEewh0+Uhmwb/oVJSvjfr91HvFQOKyUNHiaBfW/1swJStQ3De2f5ZOoo5A2k5NTCIm4&#10;Q8vy0KLX9aWBJHIMIsvTMuKDGpbSmfoJU2QRs8LENEfugoZheRm6gYEpxMVikUB4vZaFG/1geQwd&#10;aY7afGyfmLO9gAOUf2uGR8xmr3TcYaOnt4t1gBaTyCPRHat9A/Dyk/b7KRVHy+E+ofazdP4CAAD/&#10;/wMAUEsDBBQABgAIAAAAIQCWEfCI3wAAAAsBAAAPAAAAZHJzL2Rvd25yZXYueG1sTI9Ba8MwDIXv&#10;g/4Ho8Fuq5NQRpPFKevYDiuUsnawqxtrcVgsh9hps38/9dSexJMeT98rV5PrxAmH0HpSkM4TEEi1&#10;Ny01Cr4O749LECFqMrrzhAr+MMCqmt2VujD+TJ942sdGcAiFQiuwMfaFlKG26HSY+x6Jbz9+cDqy&#10;HBppBn3mcNfJLEmepNMt8Qere3y1WP/uR6fgsF2bUZrJfLzV280Ov+XGLnZKPdxPL88gIk7xaoYL&#10;PqNDxUxHP5IJomOdMHnkmWVpDoIdeZ6BOF42izQFWZXytkP1DwAA//8DAFBLAQItABQABgAIAAAA&#10;IQC2gziS/gAAAOEBAAATAAAAAAAAAAAAAAAAAAAAAABbQ29udGVudF9UeXBlc10ueG1sUEsBAi0A&#10;FAAGAAgAAAAhADj9If/WAAAAlAEAAAsAAAAAAAAAAAAAAAAALwEAAF9yZWxzLy5yZWxzUEsBAi0A&#10;FAAGAAgAAAAhAAZWpGCPAgAAkwUAAA4AAAAAAAAAAAAAAAAALgIAAGRycy9lMm9Eb2MueG1sUEsB&#10;Ai0AFAAGAAgAAAAhAJYR8IjfAAAACwEAAA8AAAAAAAAAAAAAAAAA6QQAAGRycy9kb3ducmV2Lnht&#10;bFBLBQYAAAAABAAEAPMAAAD1BQAAAAA=&#10;" o:allowoverlap="f" fillcolor="white [3201]" stroked="f" strokeweight=".5pt">
              <v:textbox style="mso-fit-shape-to-text:t">
                <w:txbxContent>
                  <w:p w14:paraId="051EB443" w14:textId="77777777" w:rsidR="006D0327" w:rsidRPr="00756E21" w:rsidRDefault="006D0327"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4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0480BE8" w14:textId="77777777" w:rsidR="006D0327" w:rsidRDefault="006D0327" w:rsidP="00EE1584">
    <w:pPr>
      <w:pStyle w:val="Brdtext"/>
    </w:pPr>
    <w:r>
      <w:rPr>
        <w:noProof/>
        <w:lang w:eastAsia="sv-SE"/>
      </w:rPr>
      <mc:AlternateContent>
        <mc:Choice Requires="wps">
          <w:drawing>
            <wp:anchor distT="0" distB="0" distL="0" distR="0" simplePos="0" relativeHeight="25159014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19"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5079C5D" w14:textId="77777777" w:rsidR="006D0327" w:rsidRPr="00756E21" w:rsidRDefault="006D0327"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95" type="#_x0000_t202" style="position:absolute;left:0;text-align:left;margin-left:393pt;margin-top:611.25pt;width:44.2pt;height:9.6pt;z-index:25159014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UyQvZkAIAAJMFAAAOAAAAZHJzL2Uyb0RvYy54bWysVFFP2zAQfp+0/2D5faQp0NGKFHUgpkkI&#10;0GDi2XVsGs2xPdtt0v16PjtJ2zFemPaS2L7v7nyfv7vzi7ZWZCOcr4wuaH40okRobspKPxf0x+P1&#10;pzNKfGC6ZMpoUdCt8PRi/vHDeWNnYmxWRpXCEQTRftbYgq5CsLMs83wlauaPjBUaRmlczQK27jkr&#10;HWsQvVbZeDSaZI1xpXWGC+9xetUZ6TzFl1LwcCelF4GoguJuIX1d+i7jN5ufs9mzY3ZV8f4a7B9u&#10;UbNKI+ku1BULjKxd9VeouuLOeCPDETd1ZqSsuEg1oJp89KqahxWzItUCcrzd0eT/X1h+u7l3pCrx&#10;dvmUEs1qPNKjaINbo4I88tNYPwPswQIY2i+mBXY49ziMZbfS1fGPggjsYHq7YxfBCMfh6SQ/PoGF&#10;w5SP8+k4sZ/tna3z4aswNYmLgjo8XuKUbW58wEUAHSAxlzeqKq8rpdImCkZcKkc2DE+tQroiPP5A&#10;KU2agk6OT0cpsDbRvYusdAwjkmT6dLHwrsC0ClslIkbp70KCslTnG7kZ50Lv8id0REmkeo9jj9/f&#10;6j3OXR3wSJmNDjvnutLGpepTj+0pK38OlMkOD8IP6o7L0C7bpJXJ2SCApSm30IUzXWd5y68rvN4N&#10;8+GeObQSHhzjIdzhI5UB+6ZfUbIy7vdb5xEPhcNKSYPWLKj/tWZOUKK+aWh/mp9EHYW0OTn9DCER&#10;d2hZHlr0ur40kESOQWR5WkZ8UMNSOlM/YYosYlaYmObIXdAwLC9DNzAwhbhYLBII3WtZuNEPlsfQ&#10;keaozcf2iTnbCzhA+bdmaGI2e6XjDhs9vV2sA7SYRB6J7ljtHwCdn7TfT6k4Wg73CbWfpfMX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FTJC9mQAgAAkw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65079C5D" w14:textId="77777777" w:rsidR="006D0327" w:rsidRPr="00756E21" w:rsidRDefault="006D0327"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4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FAF6DA5" w14:textId="77777777" w:rsidR="006D0327" w:rsidRDefault="006D0327" w:rsidP="00EE1584">
    <w:pPr>
      <w:pStyle w:val="Brdtext"/>
    </w:pPr>
    <w:r>
      <w:rPr>
        <w:noProof/>
        <w:lang w:eastAsia="sv-SE"/>
      </w:rPr>
      <mc:AlternateContent>
        <mc:Choice Requires="wps">
          <w:drawing>
            <wp:anchor distT="0" distB="0" distL="0" distR="0" simplePos="0" relativeHeight="25159116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17"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9690A41" w14:textId="77777777" w:rsidR="006D0327" w:rsidRPr="00756E21" w:rsidRDefault="006D0327"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96" type="#_x0000_t202" style="position:absolute;left:0;text-align:left;margin-left:393pt;margin-top:611.25pt;width:44.2pt;height:9.6pt;z-index:25159116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jf96SkAIAAJMFAAAOAAAAZHJzL2Uyb0RvYy54bWysVFFP2zAQfp+0/2D5faQpUNaKFHUgpkkI&#10;0GDi2XVsGs2xPdtt0v16PjtJ2zFemPaS2L7v7nyfv7vzi7ZWZCOcr4wuaH40okRobspKPxf0x+P1&#10;p8+U+MB0yZTRoqBb4enF/OOH88bOxNisjCqFIwii/ayxBV2FYGdZ5vlK1MwfGSs0jNK4mgVs3XNW&#10;OtYgeq2y8Wg0yRrjSusMF97j9Koz0nmKL6Xg4U5KLwJRBcXdQvq69F3GbzY/Z7Nnx+yq4v012D/c&#10;omaVRtJdqCsWGFm76q9QdcWd8UaGI27qzEhZcZFqQDX56FU1DytmRaoF5Hi7o8n/v7D8dnPvSFXi&#10;7fIzSjSr8UiPog1ujQryyE9j/QywBwtgaL+YFtjh3OMwlt1KV8c/CiKwg+ntjl0EIxyHp5P8+AQW&#10;DlM+zqfjxH62d7bOh6/C1CQuCurweIlTtrnxARcBdIDEXN6oqryulEqbKBhxqRzZMDy1CumK8PgD&#10;pTRpCjo5Ph2lwNpE9y6y0jGMSJLp08XCuwLTKmyViBilvwsJylKdb+RmnAu9y5/QESWR6j2OPX5/&#10;q/c4d3XAI2U2Ouyc60obl6pPPbanrPw5UCY7PAg/qDsuQ7tsk1Ym00EAS1NuoQtnus7yll9XeL0b&#10;5sM9c2glPDjGQ7jDRyoD9k2/omRl3O+3ziMeCoeVkgatWVD/a82coER909D+ND+JOgppc3J6BiER&#10;d2hZHlr0ur40kESOQWR5WkZ8UMNSOlM/YYosYlaYmObIXdAwLC9DNzAwhbhYLBII3WtZuNEPlsfQ&#10;keaozcf2iTnbCzhA+bdmaGI2e6XjDhs9vV2sA7SYRB6J7ljtHwCdn7TfT6k4Wg73CbWfpfMX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CN/3pKQAgAAkw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79690A41" w14:textId="77777777" w:rsidR="006D0327" w:rsidRPr="00756E21" w:rsidRDefault="006D0327"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4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5E1AE08" w14:textId="77777777" w:rsidR="006D0327" w:rsidRDefault="006D0327" w:rsidP="009C2B67">
    <w:pPr>
      <w:pStyle w:val="Brdtext"/>
    </w:pPr>
    <w:r>
      <w:rPr>
        <w:noProof/>
        <w:lang w:eastAsia="sv-SE"/>
      </w:rPr>
      <mc:AlternateContent>
        <mc:Choice Requires="wps">
          <w:drawing>
            <wp:anchor distT="0" distB="0" distL="0" distR="0" simplePos="0" relativeHeight="251729408"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21"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E501876" w14:textId="77777777" w:rsidR="006D0327" w:rsidRPr="00756E21" w:rsidRDefault="006D0327"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99" type="#_x0000_t202" style="position:absolute;left:0;text-align:left;margin-left:5.4pt;margin-top:610.95pt;width:44.2pt;height:9.6pt;z-index:25172940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tNbjOjQIAAJMFAAAOAAAAZHJzL2Uyb0RvYy54bWysVF1P2zAUfZ+0/2D5faQthY2KFHUgpkkI&#10;0GDi2XVsGs1fs90m3a/fsZO0HeOFaS+J7Xvu17nHPr9otSIb4UNtTUnHRyNKhOG2qs1zSb8/Xn/4&#10;REmIzFRMWSNKuhWBXszfvztv3ExM7MqqSniCICbMGlfSVYxuVhSBr4Rm4cg6YWCU1msWsfXPReVZ&#10;g+haFZPR6LRorK+ct1yEgNOrzkjnOb6Ugsc7KYOIRJUUtcX89fm7TN9ifs5mz565Vc37Mtg/VKFZ&#10;bZB0F+qKRUbWvv4rlK65t8HKeMStLqyUNRe5B3QzHr3o5mHFnMi9gJzgdjSF/xeW327uPakrzG4y&#10;psQwjSE9ijb6NTqYJn4aF2aAPTgAY/vZtsAO5wGHqe1Wep3+aIjADqa3O3YRjHAcnpyOj6ewcJiQ&#10;7GyS2S/2zs6H+EVYTdKipB7Dy5yyzU2IKATQAZJyBavq6rpWKm+SYMSl8mTDMGoVc4nw+AOlDGlK&#10;enp8MsqBjU3uXWRlUhiRJdOnS413DeZV3CqRMMp8ExKU5T5fyc04F2aXP6MTSiLVWxx7/L6qtzh3&#10;fcAjZ7Ym7px1bazP3ec7tqes+jFQJjs8CD/oOy1ju2yzVj5OBgEsbbWFLrztblZw/LrG9G5YiPfM&#10;4yph4Hge4h0+Ulmwb/sVJSvrf712nvBQOKyUNLiaJQ0/18wLStRXA+2fjadJRzFvpicfISTiDy3L&#10;Q4tZ60sLSUDdqC4vEz6qYSm91U94RRYpK0zMcOQuaRyWl7F7MPAKcbFYZBBur2Pxxjw4nkInmpM2&#10;H9sn5l0v4Ajl39rhErPZCx132OQZ3GIdocUs8kR0x2o/ANz8rP3+lUpPy+E+o/Zv6fw3AAAA//8D&#10;AFBLAwQUAAYACAAAACEAlhHwiN8AAAALAQAADwAAAGRycy9kb3ducmV2LnhtbEyPQWvDMAyF74P+&#10;B6PBbquTUEaTxSnr2A4rlLJ2sKsba3FYLIfYabN/P/XUnsSTHk/fK1eT68QJh9B6UpDOExBItTct&#10;NQq+Du+PSxAhajK684QK/jDAqprdlbow/kyfeNrHRnAIhUIrsDH2hZShtuh0mPseiW8/fnA6shwa&#10;aQZ95nDXySxJnqTTLfEHq3t8tVj/7ken4LBdm1GayXy81dvNDr/lxi52Sj3cTy/PICJO8WqGCz6j&#10;Q8VMRz+SCaJjnTB55JllaQ6CHXmegTheNos0BVmV8rZD9Q8AAP//AwBQSwECLQAUAAYACAAAACEA&#10;toM4kv4AAADhAQAAEwAAAAAAAAAAAAAAAAAAAAAAW0NvbnRlbnRfVHlwZXNdLnhtbFBLAQItABQA&#10;BgAIAAAAIQA4/SH/1gAAAJQBAAALAAAAAAAAAAAAAAAAAC8BAABfcmVscy8ucmVsc1BLAQItABQA&#10;BgAIAAAAIQAtNbjOjQIAAJMFAAAOAAAAAAAAAAAAAAAAAC4CAABkcnMvZTJvRG9jLnhtbFBLAQIt&#10;ABQABgAIAAAAIQCWEfCI3wAAAAsBAAAPAAAAAAAAAAAAAAAAAOcEAABkcnMvZG93bnJldi54bWxQ&#10;SwUGAAAAAAQABADzAAAA8wUAAAAA&#10;" o:allowoverlap="f" fillcolor="white [3201]" stroked="f" strokeweight=".5pt">
              <v:textbox style="mso-fit-shape-to-text:t">
                <w:txbxContent>
                  <w:p w14:paraId="2E501876" w14:textId="77777777" w:rsidR="006D0327" w:rsidRPr="00756E21" w:rsidRDefault="006D0327"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4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F83C58B" w14:textId="77777777" w:rsidR="006D0327" w:rsidRDefault="006D0327" w:rsidP="00EE1584">
    <w:pPr>
      <w:pStyle w:val="Brdtext"/>
    </w:pPr>
    <w:r>
      <w:rPr>
        <w:noProof/>
        <w:lang w:eastAsia="sv-SE"/>
      </w:rPr>
      <mc:AlternateContent>
        <mc:Choice Requires="wps">
          <w:drawing>
            <wp:anchor distT="0" distB="0" distL="0" distR="0" simplePos="0" relativeHeight="25159219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22"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8F5EBC4" w14:textId="77777777" w:rsidR="006D0327" w:rsidRPr="00756E21" w:rsidRDefault="006D0327"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00" type="#_x0000_t202" style="position:absolute;left:0;text-align:left;margin-left:393pt;margin-top:611.25pt;width:44.2pt;height:9.6pt;z-index:25159219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t7/5BkAIAAJMFAAAOAAAAZHJzL2Uyb0RvYy54bWysVF1v2yAUfZ+0/4B4Xx2nX2sUp8padZpU&#10;tdXaqc8EQ2INAwMSO/v1PWA7ybq+dNqLDdxz7+Uezr3Ty7ZWZCOcr4wuaH40okRobspKLwv64+nm&#10;02dKfGC6ZMpoUdCt8PRy9vHDtLETMTYro0rhCIJoP2lsQVch2EmWeb4SNfNHxgoNozSuZgFbt8xK&#10;xxpEr1U2Ho3Ossa40jrDhfc4ve6MdJbiSyl4uJfSi0BUQXG3kL4ufRfxm82mbLJ0zK4q3l+D/cMt&#10;alZpJN2FumaBkbWr/gpVV9wZb2Q44qbOjJQVF6kGVJOPXlXzuGJWpFpAjrc7mvz/C8vvNg+OVCXe&#10;bjymRLMaj/Qk2uDWqCCP/DTWTwB7tACG9otpgR3OPQ5j2a10dfyjIAI7mN7u2EUwwnF4epYfn8DC&#10;YcrH+cU4sZ/tna3z4aswNYmLgjo8XuKUbW59wEUAHSAxlzeqKm8qpdImCkZcKUc2DE+tQroiPP5A&#10;KU2agp4dn45SYG2iexdZ6RhGJMn06WLhXYFpFbZKRIzS34UEZanON3IzzoXe5U/oiJJI9R7HHr+/&#10;1XucuzrgkTIbHXbOdaWNS9WnHttTVv4cKJMdHoQf1B2XoV20SSvnx4MAFqbcQhfOdJ3lLb+p8Hq3&#10;zIcH5tBKeHCMh3CPj1QG7Jt+RcnKuN9vnUc8FA4rJQ1as6D+15o5QYn6pqH9i/wk6iikzcnpOYRE&#10;3KFlcWjR6/rKQBI5BpHlaRnxQQ1L6Uz9jCkyj1lhYpojd0HDsLwK3cDAFOJiPk8gdK9l4VY/Wh5D&#10;R5qjNp/aZ+ZsL+AA5d+ZoYnZ5JWOO2z09Ha+DtBiEnkkumO1fwB0ftJ+P6XiaDncJ9R+ls5e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O3v/kGQAgAAkw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08F5EBC4" w14:textId="77777777" w:rsidR="006D0327" w:rsidRPr="00756E21" w:rsidRDefault="006D0327"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4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1BF5AE2" w14:textId="77777777" w:rsidR="006D0327" w:rsidRDefault="006D0327" w:rsidP="00EE1584">
    <w:pPr>
      <w:pStyle w:val="Brdtext"/>
    </w:pPr>
    <w:r>
      <w:rPr>
        <w:noProof/>
        <w:lang w:eastAsia="sv-SE"/>
      </w:rPr>
      <mc:AlternateContent>
        <mc:Choice Requires="wps">
          <w:drawing>
            <wp:anchor distT="0" distB="0" distL="0" distR="0" simplePos="0" relativeHeight="25159321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20"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472B5E5" w14:textId="77777777" w:rsidR="006D0327" w:rsidRPr="00756E21" w:rsidRDefault="006D0327"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01" type="#_x0000_t202" style="position:absolute;left:0;text-align:left;margin-left:393pt;margin-top:611.25pt;width:44.2pt;height:9.6pt;z-index:25159321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9lJC+jgIAAJMFAAAOAAAAZHJzL2Uyb0RvYy54bWysVFFP2zAQfp+0/2D5faQpBUZFijoQ0yQE&#10;aGXi2XVsGs2xPdtt0v16PjtJ2zFemPaSnH3f3fnuvruLy7ZWZCOcr4wuaH40okRobspKPxf0x+PN&#10;p8+U+MB0yZTRoqBb4enl7OOHi8ZOxdisjCqFI3Ci/bSxBV2FYKdZ5vlK1MwfGSs0lNK4mgUc3XNW&#10;OtbAe62y8Wh0mjXGldYZLrzH7XWnpLPkX0rBw72UXgSiCoq3hfR16buM32x2wabPjtlVxftnsH94&#10;Rc0qjaA7V9csMLJ21V+u6oo7440MR9zUmZGy4iLlgGzy0atsFitmRcoFxfF2Vyb//9zyu82DI1WJ&#10;3o1RH81qNOlRtMGtkUEe69NYPwVsYQEM7RfTAjvce1zGtFvp6vhHQgR6eNruqgtnhOPy5DQ/nkDD&#10;ocrH+TniwXu2N7bOh6/C1CQKBXVoXqop29z60EEHSIzljarKm0qpdIiEEVfKkQ1Dq1VIT4TzP1BK&#10;k6agp8cno+RYm2jeeVY6uhGJMn24mHiXYJLCVomIUfq7kChZyvON2IxzoXfxEzqiJEK9x7DH71/1&#10;HuMuD1ikyEaHnXFdaeNS9mnG9iUrfw4lkx0evTnIO4qhXbaJK2eTgQBLU27BC2e6yfKW31To3i3z&#10;4YE5jBIajvUQ7vGRyqD6ppcoWRn3+637iAfDoaWkwWgW1P9aMycoUd80uH+eTyKPQjpMTs4icd2h&#10;Znmo0ev6yoASORaR5UmM+KAGUTpTP2GLzGNUqJjmiF3QMIhXoVsY2EJczOcJhOm1LNzqheXRdSxz&#10;5OZj+8Sc7QkcwPw7Mwwxm77icYeNlt7O1wFcTCSPhe6q2jcAk5/GpN9ScbUcnhNqv0tnLwAAAP//&#10;AwBQSwMEFAAGAAgAAAAhAO/TmKLhAAAADQEAAA8AAABkcnMvZG93bnJldi54bWxMj8FOwzAQRO9I&#10;/IO1SNyo0yg0UYhTAYIDlaqKFomrGy9xRLyOYqcNf8/2BMedGc2+qdaz68UJx9B5UrBcJCCQGm86&#10;ahV8HF7vChAhajK694QKfjDAur6+qnRp/Jne8bSPreASCqVWYGMcSilDY9HpsPADEntffnQ68jm2&#10;0oz6zOWul2mSrKTTHfEHqwd8tth87yen4LB9MpM0s3l7ababHX7Kjc12St3ezI8PICLO8S8MF3xG&#10;h5qZjn4iE0SvIC9WvCWykabpPQiOFHmWgThepGyZg6wr+X9F/QsAAP//AwBQSwECLQAUAAYACAAA&#10;ACEAtoM4kv4AAADhAQAAEwAAAAAAAAAAAAAAAAAAAAAAW0NvbnRlbnRfVHlwZXNdLnhtbFBLAQIt&#10;ABQABgAIAAAAIQA4/SH/1gAAAJQBAAALAAAAAAAAAAAAAAAAAC8BAABfcmVscy8ucmVsc1BLAQIt&#10;ABQABgAIAAAAIQC9lJC+jgIAAJMFAAAOAAAAAAAAAAAAAAAAAC4CAABkcnMvZTJvRG9jLnhtbFBL&#10;AQItABQABgAIAAAAIQDv05ii4QAAAA0BAAAPAAAAAAAAAAAAAAAAAOgEAABkcnMvZG93bnJldi54&#10;bWxQSwUGAAAAAAQABADzAAAA9gUAAAAA&#10;" o:allowoverlap="f" fillcolor="white [3201]" stroked="f" strokeweight=".5pt">
              <v:textbox style="mso-fit-shape-to-text:t">
                <w:txbxContent>
                  <w:p w14:paraId="7472B5E5" w14:textId="77777777" w:rsidR="006D0327" w:rsidRPr="00756E21" w:rsidRDefault="006D0327"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4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08A1954" w14:textId="77777777" w:rsidR="006D0327" w:rsidRDefault="006D0327" w:rsidP="009C2B67">
    <w:pPr>
      <w:pStyle w:val="Brdtext"/>
    </w:pPr>
    <w:r>
      <w:rPr>
        <w:noProof/>
        <w:lang w:eastAsia="sv-SE"/>
      </w:rPr>
      <mc:AlternateContent>
        <mc:Choice Requires="wps">
          <w:drawing>
            <wp:anchor distT="0" distB="0" distL="0" distR="0" simplePos="0" relativeHeight="251730432"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24"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D01E077" w14:textId="77777777" w:rsidR="006D0327" w:rsidRPr="00756E21" w:rsidRDefault="006D0327"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104" type="#_x0000_t202" style="position:absolute;left:0;text-align:left;margin-left:5.4pt;margin-top:610.95pt;width:44.2pt;height:9.6pt;z-index:25173043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GLnUPkAIAAJMFAAAOAAAAZHJzL2Uyb0RvYy54bWysVFFP2zAQfp+0/2D5faQpBUZFijoQ0yQE&#10;aGXi2XVsGs2xPdtt0v16PjtJ2zFemPaS2L7v7nyfv7uLy7ZWZCOcr4wuaH40okRobspKPxf0x+PN&#10;p8+U+MB0yZTRoqBb4enl7OOHi8ZOxdisjCqFIwii/bSxBV2FYKdZ5vlK1MwfGSs0jNK4mgVs3XNW&#10;OtYgeq2y8Wh0mjXGldYZLrzH6XVnpLMUX0rBw72UXgSiCoq7hfR16buM32x2wabPjtlVxftrsH+4&#10;Rc0qjaS7UNcsMLJ21V+h6oo7440MR9zUmZGy4iLVgGry0atqFitmRaoF5Hi7o8n/v7D8bvPgSFXi&#10;7cYTSjSr8UiPog1ujQomkZ/G+ilgCwtgaL+YFtjh3OMwlt1KV8c/CiKwg+ntjl0EIxyHJ6f58QQW&#10;DlM+zs/Hif1s72ydD1+FqUlcFNTh8RKnbHPrAy4C6ACJubxRVXlTKZU2UTDiSjmyYXhqFdIV4fEH&#10;SmnSFPT0+GSUAmsT3bvISscwIkmmTxcL7wpMq7BVImKU/i4kKEt1vpGbcS70Ln9CR5REqvc49vj9&#10;rd7j3NUBj5TZ6LBzrittXKo+9diesvLnQJns8CD8oO64DO2yTVo5OxsEsDTlFrpwpussb/lNhde7&#10;ZT48MIdWwoNjPIR7fKQyYN/0K0pWxv1+6zzioXBYKWnQmgX1v9bMCUrUNw3tn+eTqKOQNpOTMwiJ&#10;uEPL8tCi1/WVgSRyDCLL0zLigxqW0pn6CVNkHrPCxDRH7oKGYXkVuoGBKcTFfJ5A6F7Lwq1eWB5D&#10;R5qjNh/bJ+ZsL+AA5d+ZoYnZ9JWOO2z09Ha+DtBiEnkkumO1fwB0ftJ+P6XiaDncJ9R+ls5eAA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DGLnUPkAIAAJM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7D01E077" w14:textId="77777777" w:rsidR="006D0327" w:rsidRPr="00756E21" w:rsidRDefault="006D0327"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4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3A7BF8D" w14:textId="77777777" w:rsidR="006D0327" w:rsidRDefault="006D0327" w:rsidP="00EE1584">
    <w:pPr>
      <w:pStyle w:val="Brdtext"/>
    </w:pPr>
    <w:r>
      <w:rPr>
        <w:noProof/>
        <w:lang w:eastAsia="sv-SE"/>
      </w:rPr>
      <mc:AlternateContent>
        <mc:Choice Requires="wps">
          <w:drawing>
            <wp:anchor distT="0" distB="0" distL="0" distR="0" simplePos="0" relativeHeight="25159424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25"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E81B659" w14:textId="77777777" w:rsidR="006D0327" w:rsidRPr="00756E21" w:rsidRDefault="006D0327"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05" type="#_x0000_t202" style="position:absolute;left:0;text-align:left;margin-left:393pt;margin-top:611.25pt;width:44.2pt;height:9.6pt;z-index:25159424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Usdq2kAIAAJMFAAAOAAAAZHJzL2Uyb0RvYy54bWysVF1v2yAUfZ+0/4B4Xx2nTT+iOlXWqtOk&#10;qq2WTn0mGBprGBiQ2Nmv3wHbSdb1pdNebOCeey/3cO69vGprRTbC+croguZHI0qE5qas9EtBvz/d&#10;fjqnxAemS6aMFgXdCk+vZh8/XDZ2KsZmZVQpHEEQ7aeNLegqBDvNMs9Xomb+yFihYZTG1Sxg616y&#10;0rEG0WuVjUej06wxrrTOcOE9Tm86I52l+FIKHh6k9CIQVVDcLaSvS99l/GazSzZ9ccyuKt5fg/3D&#10;LWpWaSTdhbphgZG1q/4KVVfcGW9kOOKmzoyUFRepBlSTj15Vs1gxK1ItIMfbHU3+/4Xl95tHR6oS&#10;bzeeUKJZjUd6Em1wa1SQR34a66eALSyAof1sWmCHc4/DWHYrXR3/KIjADqa3O3YRjHAcTk7z4xNY&#10;OEz5OL8YJ/azvbN1PnwRpiZxUVCHx0ucss2dD7gIoAMk5vJGVeVtpVTaRMGIa+XIhuGpVUhXhMcf&#10;KKVJU9DT48koBdYmuneRlY5hRJJMny4W3hWYVmGrRMQo/U1IUJbqfCM341zoXf6EjiiJVO9x7PH7&#10;W73HuasDHimz0WHnXFfauFR96rE9ZeWPgTLZ4UH4Qd1xGdplm7Rydj4IYGnKLXThTNdZ3vLbCq93&#10;x3x4ZA6thAfHeAgP+EhlwL7pV5SsjPv11nnEQ+GwUtKgNQvqf66ZE5Sorxrav8hPoo5C2pxMziAk&#10;4g4ty0OLXtfXBpLIMYgsT8uID2pYSmfqZ0yRecwKE9McuQsahuV16AYGphAX83kCoXstC3d6YXkM&#10;HWmO2nxqn5mzvYADlH9vhiZm01c67rDR09v5OkCLSeSR6I7V/gHQ+Un7/ZSKo+Vwn1D7WTr7DQ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JSx2raQAgAAkw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2E81B659" w14:textId="77777777" w:rsidR="006D0327" w:rsidRPr="00756E21" w:rsidRDefault="006D0327"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4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58E51B8" w14:textId="77777777" w:rsidR="006D0327" w:rsidRDefault="006D0327" w:rsidP="00EE1584">
    <w:pPr>
      <w:pStyle w:val="Brdtext"/>
    </w:pPr>
    <w:r>
      <w:rPr>
        <w:noProof/>
        <w:lang w:eastAsia="sv-SE"/>
      </w:rPr>
      <mc:AlternateContent>
        <mc:Choice Requires="wps">
          <w:drawing>
            <wp:anchor distT="0" distB="0" distL="0" distR="0" simplePos="0" relativeHeight="25159526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23"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EE61D88" w14:textId="77777777" w:rsidR="006D0327" w:rsidRPr="00756E21" w:rsidRDefault="006D0327"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06" type="#_x0000_t202" style="position:absolute;left:0;text-align:left;margin-left:393pt;margin-top:611.25pt;width:44.2pt;height:9.6pt;z-index:25159526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YttFwkAIAAJMFAAAOAAAAZHJzL2Uyb0RvYy54bWysVF1v2yAUfZ+0/4B4Xx0n/VijOlXWqtOk&#10;qq3WTn0mGBJrGBiQ2Nmv7wHbSdb1pdNebOCeey/3cO69uGxrRTbC+croguZHI0qE5qas9LKgP55u&#10;Pn2mxAemS6aMFgXdCk8vZx8/XDR2KsZmZVQpHEEQ7aeNLegqBDvNMs9Xomb+yFihYZTG1Sxg65ZZ&#10;6ViD6LXKxqPRadYYV1pnuPAep9edkc5SfCkFD/dSehGIKijuFtLXpe8ifrPZBZsuHbOrivfXYP9w&#10;i5pVGkl3oa5ZYGTtqr9C1RV3xhsZjripMyNlxUWqAdXko1fVPK6YFakWkOPtjib//8Lyu82DI1WJ&#10;txtPKNGsxiM9iTa4NSrIIz+N9VPAHi2Aof1iWmCHc4/DWHYrXR3/KIjADqa3O3YRjHAcnpzmk2NY&#10;OEz5OD8fJ/azvbN1PnwVpiZxUVCHx0ucss2tD7gIoAMk5vJGVeVNpVTaRMGIK+XIhuGpVUhXhMcf&#10;KKVJU9DTyckoBdYmuneRlY5hRJJMny4W3hWYVmGrRMQo/V1IUJbqfCM341zoXf6EjiiJVO9x7PH7&#10;W73HuasDHimz0WHnXFfauFR96rE9ZeXPgTLZ4UH4Qd1xGdpFm7Rydj4IYGHKLXThTNdZ3vKbCq93&#10;y3x4YA6thAfHeAj3+EhlwL7pV5SsjPv91nnEQ+GwUtKgNQvqf62ZE5SobxraP8+Po45C2hyfnEFI&#10;xB1aFocWva6vDCSRYxBZnpYRH9SwlM7Uz5gi85gVJqY5chc0DMur0A0MTCEu5vMEQvdaFm71o+Ux&#10;dKQ5avOpfWbO9gIOUP6dGZqYTV/puMNGT2/n6wAtJpFHojtW+wdA5yft91MqjpbDfULtZ+nsBQ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Ji20XCQAgAAkw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5EE61D88" w14:textId="77777777" w:rsidR="006D0327" w:rsidRPr="00756E21" w:rsidRDefault="006D0327"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4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8657731" w14:textId="77777777" w:rsidR="006D0327" w:rsidRDefault="006D0327" w:rsidP="009C2B67">
    <w:pPr>
      <w:pStyle w:val="Brdtext"/>
    </w:pPr>
    <w:r>
      <w:rPr>
        <w:noProof/>
        <w:lang w:eastAsia="sv-SE"/>
      </w:rPr>
      <mc:AlternateContent>
        <mc:Choice Requires="wps">
          <w:drawing>
            <wp:anchor distT="0" distB="0" distL="0" distR="0" simplePos="0" relativeHeight="251731456"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27"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F7B9587" w14:textId="77777777" w:rsidR="006D0327" w:rsidRPr="00756E21" w:rsidRDefault="006D0327"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109" type="#_x0000_t202" style="position:absolute;left:0;text-align:left;margin-left:5.4pt;margin-top:610.95pt;width:44.2pt;height:9.6pt;z-index:25173145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9ZK5EkAIAAJMFAAAOAAAAZHJzL2Uyb0RvYy54bWysVF1v2yAUfZ+0/4B4Xx2n6VdUp8padZpU&#10;tdXSqc8EQ2MNAwMSO/v1O2A7ybq+dNqLDdxz7+Uezr2XV22tyEY4Xxld0PxoRInQ3JSVfino96fb&#10;T+eU+MB0yZTRoqBb4enV7OOHy8ZOxdisjCqFIwii/bSxBV2FYKdZ5vlK1MwfGSs0jNK4mgVs3UtW&#10;OtYgeq2y8Wh0mjXGldYZLrzH6U1npLMUX0rBw4OUXgSiCoq7hfR16buM32x2yaYvjtlVxftrsH+4&#10;Rc0qjaS7UDcsMLJ21V+h6oo7440MR9zUmZGy4iLVgGry0atqFitmRaoF5Hi7o8n/v7D8fvPoSFXi&#10;7cZnlGhW45GeRBvcGhVMIj+N9VPAFhbA0H42LbDDucdhLLuVro5/FERgB9PbHbsIRjgOT07z4wks&#10;HKZ8nF+ME/vZ3tk6H74IU5O4KKjD4yVO2ebOB1wE0AESc3mjqvK2UiptomDEtXJkw/DUKqQrwuMP&#10;lNKkKejp8ckoBdYmuneRlY5hRJJMny4W3hWYVmGrRMQo/U1IUJbqfCM341zoXf6EjiiJVO9x7PH7&#10;W73HuasDHimz0WHnXFfauFR96rE9ZeWPgTLZ4UH4Qd1xGdplm7RyPh4EsDTlFrpwpussb/lthde7&#10;Yz48ModWwoNjPIQHfKQyYN/0K0pWxv166zzioXBYKWnQmgX1P9fMCUrUVw3tX+STqKOQNpOTMwiJ&#10;uEPL8tCi1/W1gSRyDCLL0zLigxqW0pn6GVNkHrPCxDRH7oKGYXkduoGBKcTFfJ5A6F7Lwp1eWB5D&#10;R5qjNp/aZ+ZsL+AA5d+boYnZ9JWOO2z09Ha+DtBiEnkkumO1fwB0ftJ+P6XiaDncJ9R+ls5+Aw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B9ZK5EkAIAAJM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7F7B9587" w14:textId="77777777" w:rsidR="006D0327" w:rsidRPr="00756E21" w:rsidRDefault="006D0327"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5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29809CA" w14:textId="77777777" w:rsidR="006D0327" w:rsidRDefault="006D0327" w:rsidP="00EE1584">
    <w:pPr>
      <w:pStyle w:val="Brdtext"/>
    </w:pPr>
    <w:r>
      <w:rPr>
        <w:noProof/>
        <w:lang w:eastAsia="sv-SE"/>
      </w:rPr>
      <mc:AlternateContent>
        <mc:Choice Requires="wps">
          <w:drawing>
            <wp:anchor distT="0" distB="0" distL="0" distR="0" simplePos="0" relativeHeight="25159628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28"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4DC9BEC" w14:textId="77777777" w:rsidR="006D0327" w:rsidRPr="00756E21" w:rsidRDefault="006D0327"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10" type="#_x0000_t202" style="position:absolute;left:0;text-align:left;margin-left:393pt;margin-top:611.25pt;width:44.2pt;height:9.6pt;z-index:25159628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b1GHtkAIAAJMFAAAOAAAAZHJzL2Uyb0RvYy54bWysVF1v2yAUfZ+0/4B4Xx2nH2ujOFXWqtOk&#10;qq3WTn0mGBJrGBiQ2Nmv7wHbSdb1pdNebOCeey/33MOdXra1IhvhfGV0QfOjESVCc1NWelnQH083&#10;n84p8YHpkimjRUG3wtPL2ccP08ZOxNisjCqFIwii/aSxBV2FYCdZ5vlK1MwfGSs0jNK4mgVs3TIr&#10;HWsQvVbZeDQ6yxrjSusMF97j9Loz0lmKL6Xg4V5KLwJRBcXdQvq69F3EbzabssnSMbuqeH8N9g+3&#10;qFmlkXQX6poFRtau+itUXXFnvJHhiJs6M1JWXKQaUE0+elXN44pZkWoBOd7uaPL/Lyy/2zw4UpXo&#10;3Rit0qxGk55EG9waFeSRn8b6CWCPFsDQfjEtsMO5x2Esu5Wujn8URGAH09sduwhGOA5Pz/LjE1g4&#10;TPk4vxgn9rO9s3U+fBWmJnFRUIfmJU7Z5tYHXATQARJzeaOq8qZSKm2iYMSVcmTD0GoV0hXh8QdK&#10;adIU9Oz4dJQCaxPdu8hKxzAiSaZPFwvvCkyrsFUiYpT+LiQoS3W+kZtxLvQuf0JHlESq9zj2+P2t&#10;3uPc1QGPlNnosHOuK21cqj69sT1l5c+BMtnhQfhB3XEZ2kWbtHJ+PAhgYcotdOFM97K85TcVunfL&#10;fHhgDk8JDcd4CPf4SGXAvulXlKyM+/3WecRD4bBS0uBpFtT/WjMnKFHfNLR/kZ9EHYW0OTn9DCER&#10;d2hZHFr0ur4ykESOQWR5WkZ8UMNSOlM/Y4rMY1aYmObIXdAwLK9CNzAwhbiYzxMIr9eycKsfLY+h&#10;I81Rm0/tM3O2F3CA8u/M8IjZ5JWOO2z09Ha+DtBiEnkkumO1bwBeftJ+P6XiaDncJ9R+ls5e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FvUYe2QAgAAkw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34DC9BEC" w14:textId="77777777" w:rsidR="006D0327" w:rsidRPr="00756E21" w:rsidRDefault="006D0327"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5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280B02B" w14:textId="77777777" w:rsidR="006D0327" w:rsidRDefault="006D0327" w:rsidP="00EE1584">
    <w:pPr>
      <w:pStyle w:val="Brdtext"/>
    </w:pPr>
    <w:r>
      <w:rPr>
        <w:noProof/>
        <w:lang w:eastAsia="sv-SE"/>
      </w:rPr>
      <mc:AlternateContent>
        <mc:Choice Requires="wps">
          <w:drawing>
            <wp:anchor distT="0" distB="0" distL="0" distR="0" simplePos="0" relativeHeight="25159731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26"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4B971E3" w14:textId="77777777" w:rsidR="006D0327" w:rsidRPr="00756E21" w:rsidRDefault="006D0327"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11" type="#_x0000_t202" style="position:absolute;left:0;text-align:left;margin-left:393pt;margin-top:611.25pt;width:44.2pt;height:9.6pt;z-index:25159731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txYY0kAIAAJMFAAAOAAAAZHJzL2Uyb0RvYy54bWysVFFP2zAQfp+0/2D5faQppYOKFHUgpkkI&#10;0GDi2XVsGs2xPdtt0v16PjtJ2zFemPaS2L7v7nyfv7vzi7ZWZCOcr4wuaH40okRobspKPxf0x+P1&#10;p1NKfGC6ZMpoUdCt8PRi/vHDeWNnYmxWRpXCEQTRftbYgq5CsLMs83wlauaPjBUaRmlczQK27jkr&#10;HWsQvVbZeDSaZo1xpXWGC+9xetUZ6TzFl1LwcCelF4GoguJuIX1d+i7jN5ufs9mzY3ZV8f4a7B9u&#10;UbNKI+ku1BULjKxd9VeouuLOeCPDETd1ZqSsuEg1oJp89KqahxWzItUCcrzd0eT/X1h+u7l3pCrx&#10;duMpJZrVeKRH0Qa3RgV55KexfgbYgwUwtF9MC+xw7nEYy26lq+MfBRHYwfR2xy6CEY7Dk2l+PIGF&#10;w5SP87NxYj/bO1vnw1dhahIXBXV4vMQp29z4gIsAOkBiLm9UVV5XSqVNFIy4VI5sGJ5ahXRFePyB&#10;Upo0BZ0en4xSYG2iexdZ6RhGJMn06WLhXYFpFbZKRIzS34UEZanON3IzzoXe5U/oiJJI9R7HHr+/&#10;1XucuzrgkTIbHXbOdaWNS9WnHttTVv4cKJMdHoQf1B2XoV22SSunk0EAS1NuoQtnus7yll9XeL0b&#10;5sM9c2glPDjGQ7jDRyoD9k2/omRl3O+3ziMeCoeVkgatWVD/a82coER909D+WT6JOgppMzn5DCER&#10;d2hZHlr0ur40kESOQWR5WkZ8UMNSOlM/YYosYlaYmObIXdAwLC9DNzAwhbhYLBII3WtZuNEPlsfQ&#10;keaozcf2iTnbCzhA+bdmaGI2e6XjDhs9vV2sA7SYRB6J7ljtHwCdn7TfT6k4Wg73CbWfpfMX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O3FhjSQAgAAkw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24B971E3" w14:textId="77777777" w:rsidR="006D0327" w:rsidRPr="00756E21" w:rsidRDefault="006D0327"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5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9E2CABF" w14:textId="77777777" w:rsidR="006D0327" w:rsidRDefault="006D0327" w:rsidP="009C2B67">
    <w:pPr>
      <w:pStyle w:val="Brdtext"/>
    </w:pPr>
    <w:r>
      <w:rPr>
        <w:noProof/>
        <w:lang w:eastAsia="sv-SE"/>
      </w:rPr>
      <mc:AlternateContent>
        <mc:Choice Requires="wps">
          <w:drawing>
            <wp:anchor distT="0" distB="0" distL="0" distR="0" simplePos="0" relativeHeight="251732480"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30"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9D14C2B" w14:textId="77777777" w:rsidR="006D0327" w:rsidRPr="00756E21" w:rsidRDefault="006D0327"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114" type="#_x0000_t202" style="position:absolute;left:0;text-align:left;margin-left:5.4pt;margin-top:610.95pt;width:44.2pt;height:9.6pt;z-index:25173248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Q/E3zkAIAAJMFAAAOAAAAZHJzL2Uyb0RvYy54bWysVF1v2yAUfZ+0/4B4Xx2n6VdUp8padZpU&#10;tdXSqc8EQ2MNAwMSO/v1O2A7ybq+dNqLDdxz7+Uezr2XV22tyEY4Xxld0PxoRInQ3JSVfino96fb&#10;T+eU+MB0yZTRoqBb4enV7OOHy8ZOxdisjCqFIwii/bSxBV2FYKdZ5vlK1MwfGSs0jNK4mgVs3UtW&#10;OtYgeq2y8Wh0mjXGldYZLrzH6U1npLMUX0rBw4OUXgSiCoq7hfR16buM32x2yaYvjtlVxftrsH+4&#10;Rc0qjaS7UDcsMLJ21V+h6oo7440MR9zUmZGy4iLVgGry0atqFitmRaoF5Hi7o8n/v7D8fvPoSFXi&#10;7Y7Bj2Y1HulJtMGtUcEk8tNYPwVsYQEM7WfTAjucexzGslvp6vhHQQR2RNru2EUwwnF4cpofT2Dh&#10;MOXj/GKc2M/2ztb58EWYmsRFQR0eL3HKNnc+4CKADpCYyxtVlbeVUmkTBSOulSMbhqdWIV0RHn+g&#10;lCZNQU+PT0YpsDbRvYusdAwjkmT6dLHwrsC0ClslIkbpb0KCslTnG7kZ50Lv8id0REmkeo9jj9/f&#10;6j3OXR3wSJmNDjvnutLGpepTj+0pK38MlMkOD8IP6o7L0C7bpJXzs0EAS1NuoQtnus7ylt9WeL07&#10;5sMjc2glPDjGQ3jARyoD9k2/omRl3K+3ziMeCoeVkgatWVD/c82coER91dD+RT6JOgppMzk5g5CI&#10;O7QsDy16XV8bSCLHILI8LSM+qGEpnamfMUXmMStMTHPkLmgYltehGxiYQlzM5wmE7rUs3OmF5TF0&#10;pDlq86l9Zs72Ag5Q/r0ZmphNX+m4w0ZPb+frAC0mkUeiO1b7B0DnJ+33UyqOlsN9Qu1n6ew3AA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BQ/E3zkAIAAJM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49D14C2B" w14:textId="77777777" w:rsidR="006D0327" w:rsidRPr="00756E21" w:rsidRDefault="006D0327"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5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F17AFFD" w14:textId="77777777" w:rsidR="006D0327" w:rsidRDefault="006D0327" w:rsidP="00EE1584">
    <w:pPr>
      <w:pStyle w:val="Brdtext"/>
    </w:pPr>
    <w:r>
      <w:rPr>
        <w:noProof/>
        <w:lang w:eastAsia="sv-SE"/>
      </w:rPr>
      <mc:AlternateContent>
        <mc:Choice Requires="wps">
          <w:drawing>
            <wp:anchor distT="0" distB="0" distL="0" distR="0" simplePos="0" relativeHeight="25159833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31"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CE13B64" w14:textId="77777777" w:rsidR="006D0327" w:rsidRPr="00756E21" w:rsidRDefault="006D0327"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15" type="#_x0000_t202" style="position:absolute;left:0;text-align:left;margin-left:393pt;margin-top:611.25pt;width:44.2pt;height:9.6pt;z-index:25159833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CY+JKjgIAAJMFAAAOAAAAZHJzL2Uyb0RvYy54bWysVF1P2zAUfZ+0/2D5faRpgUFFijoQ0yQE&#10;aDDx7Dp2G82xPdtt0v16jp2k7RgvTHtJbN9zv8499sVlWyuyEc5XRhc0PxpRIjQ3ZaWXBf3xdPPp&#10;jBIfmC6ZMloUdCs8vZx9/HDR2KkYm5VRpXAEQbSfNragqxDsNMs8X4ma+SNjhYZRGlezgK1bZqVj&#10;DaLXKhuPRqdZY1xpneHCe5xed0Y6S/GlFDzcS+lFIKqgqC2kr0vfRfxmsws2XTpmVxXvy2D/UEXN&#10;Ko2ku1DXLDCydtVfoeqKO+ONDEfc1JmRsuIi9YBu8tGrbh5XzIrUC8jxdkeT/39h+d3mwZGqxOwm&#10;OSWa1RjSk2iDW6ODPPLTWD8F7NECGNovpgV2OPc4jG230tXxj4YI7GB6u2MXwQjH4clpPjmGhcOU&#10;j/PzcWI/2ztb58NXYWoSFwV1GF7ilG1ufUAhgA6QmMsbVZU3lVJpEwUjrpQjG4ZRq5BKhMcfKKVJ&#10;U9DTyckoBdYmuneRlY5hRJJMny423jWYVmGrRMQo/V1IUJb6fCM341zoXf6EjiiJVO9x7PH7qt7j&#10;3PUBj5TZ6LBzrittXOo+3bE9ZeXPgTLZ4UH4Qd9xGdpFm7RydjYIYGHKLXThTHezvOU3FaZ3y3x4&#10;YA5XCQPH8xDu8ZHKgH3TryhZGff7rfOIh8JhpaTB1Syo/7VmTlCivmlo/zw/jjoKaXN88hlCIu7Q&#10;sji06HV9ZSAJqBvVpWXEBzUspTP1M16RecwKE9McuQsahuVV6B4MvEJczOcJhNtrWbjVj5bH0JHm&#10;qM2n9pk52ws4QPl3ZrjEbPpKxx02eno7XwdoMYk8Et2x2g8ANz9pv3+l4tNyuE+o/Vs6ewEAAP//&#10;AwBQSwMEFAAGAAgAAAAhAO/TmKLhAAAADQEAAA8AAABkcnMvZG93bnJldi54bWxMj8FOwzAQRO9I&#10;/IO1SNyo0yg0UYhTAYIDlaqKFomrGy9xRLyOYqcNf8/2BMedGc2+qdaz68UJx9B5UrBcJCCQGm86&#10;ahV8HF7vChAhajK694QKfjDAur6+qnRp/Jne8bSPreASCqVWYGMcSilDY9HpsPADEntffnQ68jm2&#10;0oz6zOWul2mSrKTTHfEHqwd8tth87yen4LB9MpM0s3l7ababHX7Kjc12St3ezI8PICLO8S8MF3xG&#10;h5qZjn4iE0SvIC9WvCWykabpPQiOFHmWgThepGyZg6wr+X9F/QsAAP//AwBQSwECLQAUAAYACAAA&#10;ACEAtoM4kv4AAADhAQAAEwAAAAAAAAAAAAAAAAAAAAAAW0NvbnRlbnRfVHlwZXNdLnhtbFBLAQIt&#10;ABQABgAIAAAAIQA4/SH/1gAAAJQBAAALAAAAAAAAAAAAAAAAAC8BAABfcmVscy8ucmVsc1BLAQIt&#10;ABQABgAIAAAAIQACY+JKjgIAAJMFAAAOAAAAAAAAAAAAAAAAAC4CAABkcnMvZTJvRG9jLnhtbFBL&#10;AQItABQABgAIAAAAIQDv05ii4QAAAA0BAAAPAAAAAAAAAAAAAAAAAOgEAABkcnMvZG93bnJldi54&#10;bWxQSwUGAAAAAAQABADzAAAA9gUAAAAA&#10;" o:allowoverlap="f" fillcolor="white [3201]" stroked="f" strokeweight=".5pt">
              <v:textbox style="mso-fit-shape-to-text:t">
                <w:txbxContent>
                  <w:p w14:paraId="5CE13B64" w14:textId="77777777" w:rsidR="006D0327" w:rsidRPr="00756E21" w:rsidRDefault="006D0327"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5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CDD2734" w14:textId="77777777" w:rsidR="006D0327" w:rsidRDefault="006D0327" w:rsidP="00EE1584">
    <w:pPr>
      <w:pStyle w:val="Brdtext"/>
    </w:pPr>
    <w:r>
      <w:rPr>
        <w:noProof/>
        <w:lang w:eastAsia="sv-SE"/>
      </w:rPr>
      <mc:AlternateContent>
        <mc:Choice Requires="wps">
          <w:drawing>
            <wp:anchor distT="0" distB="0" distL="0" distR="0" simplePos="0" relativeHeight="25159936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29"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DBF2CD2" w14:textId="77777777" w:rsidR="006D0327" w:rsidRPr="00756E21" w:rsidRDefault="006D0327"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16" type="#_x0000_t202" style="position:absolute;left:0;text-align:left;margin-left:393pt;margin-top:611.25pt;width:44.2pt;height:9.6pt;z-index:25159936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ujU7ckAIAAJMFAAAOAAAAZHJzL2Uyb0RvYy54bWysVF1v2yAUfZ+0/4B4Xx2nH2uiOlXWqtOk&#10;qq2WTn0mGBprGBiQ2Nmv7wHbSdb1pdNebOCeey/3cO69uGxrRTbC+croguZHI0qE5qas9HNBfzze&#10;fDqnxAemS6aMFgXdCk8vZx8/XDR2KsZmZVQpHEEQ7aeNLegqBDvNMs9Xomb+yFihYZTG1Sxg656z&#10;0rEG0WuVjUejs6wxrrTOcOE9Tq87I52l+FIKHu6l9CIQVVDcLaSvS99l/GazCzZ9dsyuKt5fg/3D&#10;LWpWaSTdhbpmgZG1q/4KVVfcGW9kOOKmzoyUFRepBlSTj15Vs1gxK1ItIMfbHU3+/4Xld5sHR6oS&#10;bzeeUKJZjUd6FG1wa1SQR34a66eALSyAof1iWmCHc4/DWHYrXR3/KIjADqa3O3YRjHAcnp7lxyew&#10;cJjycT4ZJ/azvbN1PnwVpiZxUVCHx0ucss2tD7gIoAMk5vJGVeVNpVTaRMGIK+XIhuGpVUhXhMcf&#10;KKVJU9Cz49NRCqxNdO8iKx3DiCSZPl0svCswrcJWiYhR+ruQoCzV+UZuxrnQu/wJHVESqd7j2OP3&#10;t3qPc1cHPFJmo8POua60can61GN7ysqfA2Wyw4Pwg7rjMrTLNmnlfDIIYGnKLXThTNdZ3vKbCq93&#10;y3x4YA6thAfHeAj3+EhlwL7pV5SsjPv91nnEQ+GwUtKgNQvqf62ZE5Sobxran+QnUUchbU5OP0NI&#10;xB1alocWva6vDCSRYxBZnpYRH9SwlM7UT5gi85gVJqY5chc0DMur0A0MTCEu5vMEQvdaFm71wvIY&#10;OtIctfnYPjFnewEHKP/ODE3Mpq903GGjp7fzdYAWk8gj0R2r/QOg85P2+ykVR8vhPqH2s3T2Ag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C6NTtyQAgAAkw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0DBF2CD2" w14:textId="77777777" w:rsidR="006D0327" w:rsidRPr="00756E21" w:rsidRDefault="006D0327"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5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FC2DF1A" w14:textId="77777777" w:rsidR="006D0327" w:rsidRDefault="006D0327" w:rsidP="009C2B67">
    <w:pPr>
      <w:pStyle w:val="Brdtext"/>
    </w:pPr>
    <w:r>
      <w:rPr>
        <w:noProof/>
        <w:lang w:eastAsia="sv-SE"/>
      </w:rPr>
      <mc:AlternateContent>
        <mc:Choice Requires="wps">
          <w:drawing>
            <wp:anchor distT="0" distB="0" distL="0" distR="0" simplePos="0" relativeHeight="251733504"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33"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55FCCAC" w14:textId="77777777" w:rsidR="006D0327" w:rsidRPr="00756E21" w:rsidRDefault="006D0327"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119" type="#_x0000_t202" style="position:absolute;left:0;text-align:left;margin-left:5.4pt;margin-top:610.95pt;width:44.2pt;height:9.6pt;z-index:25173350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XcavhkAIAAJMFAAAOAAAAZHJzL2Uyb0RvYy54bWysVFFv2yAQfp+0/4B4Xx0nabdEdaqsVadJ&#10;VVutnfpMMDTWMDAgsbNfvw9sJ1nXl057sYH77o77+O7OL9paka1wvjK6oPnJiBKhuSkr/VzQ74/X&#10;Hz5R4gPTJVNGi4LuhKcXi/fvzhs7F2OzNqoUjiCI9vPGFnQdgp1nmedrUTN/YqzQMErjahawdc9Z&#10;6ViD6LXKxqPRWdYYV1pnuPAep1edkS5SfCkFD3dSehGIKijuFtLXpe8qfrPFOZs/O2bXFe+vwf7h&#10;FjWrNJLuQ12xwMjGVX+FqivujDcynHBTZ0bKiotUA6rJRy+qeVgzK1ItIMfbPU3+/4Xlt9t7R6oS&#10;bzeZUKJZjUd6FG1wG1Qwjfw01s8Be7AAhvazaYEdzj0OY9mtdHX8oyACO5je7dlFMMJxeHqWT6aw&#10;cJjycT4bJ/azg7N1PnwRpiZxUVCHx0ucsu2ND7gIoAMk5vJGVeV1pVTaRMGIS+XIluGpVUhXhMcf&#10;KKVJU9CzyekoBdYmuneRlY5hRJJMny4W3hWYVmGnRMQo/U1IUJbqfCU341zoff6EjiiJVG9x7PGH&#10;W73FuasDHimz0WHvXFfauFR96rEDZeWPgTLZ4UH4Ud1xGdpVm7QyGw8CWJlyB10403WWt/y6wuvd&#10;MB/umUMr4cExHsIdPlIZsG/6FSVr4369dh7xUDislDRozYL6nxvmBCXqq4b2Z/k06iikzfT0I4RE&#10;3LFldWzRm/rSQBI5BpHlaRnxQQ1L6Uz9hCmyjFlhYpojd0HDsLwM3cDAFOJiuUwgdK9l4UY/WB5D&#10;R5qjNh/bJ+ZsL+AA5d+aoYnZ/IWOO2z09Ha5CdBiEnkkumO1fwB0ftJ+P6XiaDneJ9Rhli5+Aw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DXcavhkAIAAJM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355FCCAC" w14:textId="77777777" w:rsidR="006D0327" w:rsidRPr="00756E21" w:rsidRDefault="006D0327"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5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7252B50" w14:textId="77777777" w:rsidR="006D0327" w:rsidRDefault="006D0327" w:rsidP="00EE1584">
    <w:pPr>
      <w:pStyle w:val="Brdtext"/>
    </w:pPr>
    <w:r>
      <w:rPr>
        <w:noProof/>
        <w:lang w:eastAsia="sv-SE"/>
      </w:rPr>
      <mc:AlternateContent>
        <mc:Choice Requires="wps">
          <w:drawing>
            <wp:anchor distT="0" distB="0" distL="0" distR="0" simplePos="0" relativeHeight="25160038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34"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57EA354" w14:textId="77777777" w:rsidR="006D0327" w:rsidRPr="00756E21" w:rsidRDefault="006D0327"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20" type="#_x0000_t202" style="position:absolute;left:0;text-align:left;margin-left:393pt;margin-top:611.25pt;width:44.2pt;height:9.6pt;z-index:25160038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KcLrFjwIAAJMFAAAOAAAAZHJzL2Uyb0RvYy54bWysVF1v2yAUfZ+0/4B4Xx2nH1uiOFXWqtOk&#10;qq3WTn0mGBJrGBiQ2Nmv3wHbSdb1pdNebOCeey/3cO6dXba1IlvhfGV0QfOTESVCc1NWelXQ7083&#10;Hz5R4gPTJVNGi4LuhKeX8/fvZo2dirFZG1UKRxBE+2ljC7oOwU6zzPO1qJk/MVZoGKVxNQvYulVW&#10;OtYgeq2y8Wh0kTXGldYZLrzH6XVnpPMUX0rBw72UXgSiCoq7hfR16buM32w+Y9OVY3Zd8f4a7B9u&#10;UbNKI+k+1DULjGxc9VeouuLOeCPDCTd1ZqSsuEg1oJp89KKaxzWzItUCcrzd0+T/X1h+t31wpCrx&#10;dqdnlGhW45GeRBvcBhXkkZ/G+ilgjxbA0H42LbDDucdhLLuVro5/FERgB9O7PbsIRjgOzy+QAhYO&#10;Uz7OJ+PEfnZwts6HL8LUJC4K6vB4iVO2vfUBFwF0gMRc3qiqvKmUSpsoGHGlHNkyPLUK6Yrw+AOl&#10;NGkKenF6PkqBtYnuXWSlYxiRJNOni4V3BaZV2CkRMUp/ExKUpTpfyc04F3qfP6EjSiLVWxx7/OFW&#10;b3Hu6oBHymx02DvXlTYuVZ967EBZ+WOgTHZ4EH5Ud1yGdtkmrUxOBwEsTbmDLpzpOstbflPh9W6Z&#10;Dw/MoZXw4BgP4R4fqQzYN/2KkrVxv147j3goHFZKGrRmQf3PDXOCEvVVQ/uT/CzqKKTN2flHCIm4&#10;Y8vy2KI39ZWBJHIMIsvTMuKDGpbSmfoZU2QRs8LENEfugoZheRW6gYEpxMVikUDoXsvCrX60PIaO&#10;NEdtPrXPzNlewAHKvzNDE7PpCx132Ojp7WIToMUk8kh0x2r/AOj8pP1+SsXRcrxPqMMsnf8G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inC6xY8CAACT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557EA354" w14:textId="77777777" w:rsidR="006D0327" w:rsidRPr="00756E21" w:rsidRDefault="006D0327"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5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DBA0234" w14:textId="77777777" w:rsidR="006D0327" w:rsidRDefault="006D0327" w:rsidP="00EE1584">
    <w:pPr>
      <w:pStyle w:val="Brdtext"/>
    </w:pPr>
    <w:r>
      <w:rPr>
        <w:noProof/>
        <w:lang w:eastAsia="sv-SE"/>
      </w:rPr>
      <mc:AlternateContent>
        <mc:Choice Requires="wps">
          <w:drawing>
            <wp:anchor distT="0" distB="0" distL="0" distR="0" simplePos="0" relativeHeight="25160140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32"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77F5584" w14:textId="77777777" w:rsidR="006D0327" w:rsidRPr="00756E21" w:rsidRDefault="006D0327"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21" type="#_x0000_t202" style="position:absolute;left:0;text-align:left;margin-left:393pt;margin-top:611.25pt;width:44.2pt;height:9.6pt;z-index:25160140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H0IORkAIAAJMFAAAOAAAAZHJzL2Uyb0RvYy54bWysVFFv2yAQfp+0/4B4Xx2nabdGcaqsVadJ&#10;VVutmfpMMDTWMDAgsbNfvw9sJ1nXl057sYH77o77+O5ml22tyFY4Xxld0PxkRInQ3JSVfi7o9+XN&#10;h0+U+MB0yZTRoqA74enl/P27WWOnYmzWRpXCEQTRftrYgq5DsNMs83wtauZPjBUaRmlczQK27jkr&#10;HWsQvVbZeDQ6zxrjSusMF97j9Loz0nmKL6Xg4V5KLwJRBcXdQvq69F3FbzafsemzY3Zd8f4a7B9u&#10;UbNKI+k+1DULjGxc9VeouuLOeCPDCTd1ZqSsuEg1oJp89KKaxzWzItUCcrzd0+T/X1h+t31wpCrx&#10;dqdjSjSr8UhL0Qa3QQV55KexfgrYowUwtJ9NC+xw7nEYy26lq+MfBRHYwfRuzy6CEY7Ds/P8dAIL&#10;hykf5xfjxH52cLbOhy/C1CQuCurweIlTtr31ARcBdIDEXN6oqryplEqbKBhxpRzZMjy1CumK8PgD&#10;pTRpCnp+ejZKgbWJ7l1kpWMYkSTTp4uFdwWmVdgpETFKfxMSlKU6X8nNOBd6nz+hI0oi1Vsce/zh&#10;Vm9x7uqAR8psdNg715U2LlWfeuxAWfljoEx2eBB+VHdchnbVJq1cTAYBrEy5gy6c6TrLW35T4fVu&#10;mQ8PzKGV8OAYD+EeH6kM2Df9ipK1cb9eO494KBxWShq0ZkH9zw1zghL1VUP7F/kk6iikzeTsI4RE&#10;3LFldWzRm/rKQBI5BpHlaRnxQQ1L6Uz9hCmyiFlhYpojd0HDsLwK3cDAFOJisUggdK9l4VY/Wh5D&#10;R5qjNpftE3O2F3CA8u/M0MRs+kLHHTZ6ervYBGgxiTwS3bHaPwA6P2m/n1JxtBzvE+owS+e/AQ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EfQg5GQAgAAkw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577F5584" w14:textId="77777777" w:rsidR="006D0327" w:rsidRPr="00756E21" w:rsidRDefault="006D0327"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5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D84ACA0" w14:textId="77777777" w:rsidR="006D0327" w:rsidRDefault="006D0327" w:rsidP="009C2B67">
    <w:pPr>
      <w:pStyle w:val="Brdtext"/>
    </w:pPr>
    <w:r>
      <w:rPr>
        <w:noProof/>
        <w:lang w:eastAsia="sv-SE"/>
      </w:rPr>
      <mc:AlternateContent>
        <mc:Choice Requires="wps">
          <w:drawing>
            <wp:anchor distT="0" distB="0" distL="0" distR="0" simplePos="0" relativeHeight="251734528"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36"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B9CE672" w14:textId="77777777" w:rsidR="006D0327" w:rsidRPr="00756E21" w:rsidRDefault="006D0327"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124" type="#_x0000_t202" style="position:absolute;left:0;text-align:left;margin-left:5.4pt;margin-top:610.95pt;width:44.2pt;height:9.6pt;z-index:25173452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8amYgkAIAAJMFAAAOAAAAZHJzL2Uyb0RvYy54bWysVFFP2zAQfp+0/2D5faQppYyKFHUgpkkI&#10;0GDi2XVsGs2xPdtt0v16PjtJ2zFemPaS2L7v7nyfv7vzi7ZWZCOcr4wuaH40okRobspKPxf0x+P1&#10;p8+U+MB0yZTRoqBb4enF/OOH88bOxNisjCqFIwii/ayxBV2FYGdZ5vlK1MwfGSs0jNK4mgVs3XNW&#10;OtYgeq2y8Wg0zRrjSusMF97j9Koz0nmKL6Xg4U5KLwJRBcXdQvq69F3GbzY/Z7Nnx+yq4v012D/c&#10;omaVRtJdqCsWGFm76q9QdcWd8UaGI27qzEhZcZFqQDX56FU1DytmRaoF5Hi7o8n/v7D8dnPvSFXi&#10;7Y6nlGhW45EeRRvcGhVMIj+N9TPAHiyAof1iWmCHc4/DWHYrXR3/KIjADqa3O3YRjHAcnkzz4wks&#10;HKZ8nJ+NE/vZ3tk6H74KU5O4KKjD4yVO2ebGB1wE0AESc3mjqvK6UiptomDEpXJkw/DUKqQrwuMP&#10;lNKkKej0+GSUAmsT3bvISscwIkmmTxcL7wpMq7BVImKU/i4kKEt1vpGbcS70Ln9CR5REqvc49vj9&#10;rd7j3NUBj5TZ6LBzrittXKo+9diesvLnQJns8CD8oO64DO2yTVo5Ox0EsDTlFrpwpussb/l1hde7&#10;YT7cM4dWwoNjPIQ7fKQyYN/0K0pWxv1+6zzioXBYKWnQmgX1v9bMCUrUNw3tn+WTqKOQNpOTUwiJ&#10;uEPL8tCi1/WlgSRyDCLL0zLigxqW0pn6CVNkEbPCxDRH7oKGYXkZuoGBKcTFYpFA6F7Lwo1+sDyG&#10;jjRHbT62T8zZXsAByr81QxOz2Ssdd9jo6e1iHaDFJPJIdMdq/wDo/KT9fkrF0XK4T6j9LJ2/AA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A8amYgkAIAAJM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3B9CE672" w14:textId="77777777" w:rsidR="006D0327" w:rsidRPr="00756E21" w:rsidRDefault="006D0327"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5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5F306D4" w14:textId="77777777" w:rsidR="006D0327" w:rsidRDefault="006D0327" w:rsidP="00EE1584">
    <w:pPr>
      <w:pStyle w:val="Brdtext"/>
    </w:pPr>
    <w:r>
      <w:rPr>
        <w:noProof/>
        <w:lang w:eastAsia="sv-SE"/>
      </w:rPr>
      <mc:AlternateContent>
        <mc:Choice Requires="wps">
          <w:drawing>
            <wp:anchor distT="0" distB="0" distL="0" distR="0" simplePos="0" relativeHeight="25160243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37"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BA24AA8" w14:textId="77777777" w:rsidR="006D0327" w:rsidRPr="00756E21" w:rsidRDefault="006D0327"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25" type="#_x0000_t202" style="position:absolute;left:0;text-align:left;margin-left:393pt;margin-top:611.25pt;width:44.2pt;height:9.6pt;z-index:25160243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u9cmZkAIAAJMFAAAOAAAAZHJzL2Uyb0RvYy54bWysVF1v2yAUfZ+0/4B4Xx0n/YzqVFmrTpOq&#10;tlo79ZlgSKxhYEBiZ79+B2wnWdeXTnuxgXvuvdzDuffyqq0V2QjnK6MLmh+NKBGam7LSy4J+f779&#10;dE6JD0yXTBktCroVnl7NPn64bOxUjM3KqFI4giDaTxtb0FUIdpplnq9EzfyRsULDKI2rWcDWLbPS&#10;sQbRa5WNR6PTrDGutM5w4T1ObzojnaX4UgoeHqT0IhBVUNwtpK9L30X8ZrNLNl06ZlcV76/B/uEW&#10;Nas0ku5C3bDAyNpVf4WqK+6MNzIccVNnRsqKi1QDqslHr6p5WjErUi0gx9sdTf7/heX3m0dHqhJv&#10;NzmjRLMaj/Qs2uDWqCCP/DTWTwF7sgCG9rNpgR3OPQ5j2a10dfyjIAI7mN7u2EUwwnF4cppPjmHh&#10;MOXj/GKc2M/2ztb58EWYmsRFQR0eL3HKNnc+4CKADpCYyxtVlbeVUmkTBSOulSMbhqdWIV0RHn+g&#10;lCZNQU8nJ6MUWJvo3kVWOoYRSTJ9ulh4V2Baha0SEaP0NyFBWarzjdyMc6F3+RM6oiRSvcexx+9v&#10;9R7nrg54pMxGh51zXWnjUvWpx/aUlT8GymSHB+EHdcdlaBdt0srF+SCAhSm30IUzXWd5y28rvN4d&#10;8+GRObQSHhzjITzgI5UB+6ZfUbIy7tdb5xEPhcNKSYPWLKj/uWZOUKK+amj/Ij+OOgppc3xyBiER&#10;d2hZHFr0ur42kESOQWR5WkZ8UMNSOlO/YIrMY1aYmObIXdAwLK9DNzAwhbiYzxMI3WtZuNNPlsfQ&#10;keaozef2hTnbCzhA+fdmaGI2faXjDhs9vZ2vA7SYRB6J7ljtHwCdn7TfT6k4Wg73CbWfpbPf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G71yZmQAgAAkw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2BA24AA8" w14:textId="77777777" w:rsidR="006D0327" w:rsidRPr="00756E21" w:rsidRDefault="006D0327"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6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2862563" w14:textId="77777777" w:rsidR="006D0327" w:rsidRDefault="006D0327" w:rsidP="00EE1584">
    <w:pPr>
      <w:pStyle w:val="Brdtext"/>
    </w:pPr>
    <w:r>
      <w:rPr>
        <w:noProof/>
        <w:lang w:eastAsia="sv-SE"/>
      </w:rPr>
      <mc:AlternateContent>
        <mc:Choice Requires="wps">
          <w:drawing>
            <wp:anchor distT="0" distB="0" distL="0" distR="0" simplePos="0" relativeHeight="25160345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35"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CBDC8A7" w14:textId="77777777" w:rsidR="006D0327" w:rsidRPr="00756E21" w:rsidRDefault="006D0327"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26" type="#_x0000_t202" style="position:absolute;left:0;text-align:left;margin-left:393pt;margin-top:611.25pt;width:44.2pt;height:9.6pt;z-index:25160345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KZX0kAIAAJMFAAAOAAAAZHJzL2Uyb0RvYy54bWysVFFv2yAQfp+0/4B4Xx2nTbdEdaqsVadJ&#10;VVstnfpMMDTWMDAgsbNfvw9sJ1nXl057sYH77o77+O4uLttaka1wvjK6oPnJiBKhuSkr/VzQ7483&#10;Hz5R4gPTJVNGi4LuhKeX8/fvLho7E2OzNqoUjiCI9rPGFnQdgp1lmedrUTN/YqzQMErjahawdc9Z&#10;6ViD6LXKxqPRedYYV1pnuPAep9edkc5TfCkFD/dSehGIKijuFtLXpe8qfrP5BZs9O2bXFe+vwf7h&#10;FjWrNJLuQ12zwMjGVX+FqivujDcynHBTZ0bKiotUA6rJRy+qWa6ZFakWkOPtnib//8Lyu+2DI1WJ&#10;tzudUKJZjUd6FG1wG1SQR34a62eALS2Aof1sWmCHc4/DWHYrXR3/KIjADqZ3e3YRjHAcTs7z0zNY&#10;OEz5OJ+OE/vZwdk6H74IU5O4KKjD4yVO2fbWB1wE0AESc3mjqvKmUiptomDElXJky/DUKqQrwuMP&#10;lNKkKej56WSUAmsT3bvISscwIkmmTxcL7wpMq7BTImKU/iYkKEt1vpKbcS70Pn9CR5REqrc49vjD&#10;rd7i3NUBj5TZ6LB3rittXKo+9diBsvLHQJns8CD8qO64DO2qTVqZTgcBrEy5gy6c6TrLW35T4fVu&#10;mQ8PzKGV8OAYD+EeH6kM2Df9ipK1cb9eO494KBxWShq0ZkH9zw1zghL1VUP70/ws6iikzdnkI4RE&#10;3LFldWzRm/rKQBI5BpHlaRnxQQ1L6Uz9hCmyiFlhYpojd0HDsLwK3cDAFOJisUggdK9l4VYvLY+h&#10;I81Rm4/tE3O2F3CA8u/M0MRs9kLHHTZ6ervYBGgxiTwS3bHaPwA6P2m/n1JxtBzvE+owS+e/AQ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P8plfSQAgAAkw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3CBDC8A7" w14:textId="77777777" w:rsidR="006D0327" w:rsidRPr="00756E21" w:rsidRDefault="006D0327"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6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C271530" w14:textId="77777777" w:rsidR="006D0327" w:rsidRDefault="006D0327" w:rsidP="009C2B67">
    <w:pPr>
      <w:pStyle w:val="Brdtext"/>
    </w:pPr>
    <w:r>
      <w:rPr>
        <w:noProof/>
        <w:lang w:eastAsia="sv-SE"/>
      </w:rPr>
      <mc:AlternateContent>
        <mc:Choice Requires="wps">
          <w:drawing>
            <wp:anchor distT="0" distB="0" distL="0" distR="0" simplePos="0" relativeHeight="251735552"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39"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3E41D58" w14:textId="77777777" w:rsidR="006D0327" w:rsidRPr="00756E21" w:rsidRDefault="006D0327"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129" type="#_x0000_t202" style="position:absolute;left:0;text-align:left;margin-left:5.4pt;margin-top:610.95pt;width:44.2pt;height:9.6pt;z-index:25173555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5ZtwkkAIAAJQFAAAOAAAAZHJzL2Uyb0RvYy54bWysVFFv2yAQfp+0/4B4Xx2nabdGcaqsVadJ&#10;VVutmfpMMDTWMDAgsbNfvw9sJ1nXl057sYH77o77+O5ml22tyFY4Xxld0PxkRInQ3JSVfi7o9+XN&#10;h0+U+MB0yZTRoqA74enl/P27WWOnYmzWRpXCEQTRftrYgq5DsNMs83wtauZPjBUaRmlczQK27jkr&#10;HWsQvVbZeDQ6zxrjSusMF97j9Loz0nmKL6Xg4V5KLwJRBcXdQvq69F3FbzafsemzY3Zd8f4a7B9u&#10;UbNKI+k+1DULjGxc9VeouuLOeCPDCTd1ZqSsuEg1oJp89KKaxzWzItUCcrzd0+T/X1h+t31wpCrx&#10;dqcXlGhW45GWog1ugwomkZ/G+ilgjxbA0H42LbDDucdhLLuVro5/FERgB9O7PbsIRjgOz87z0wks&#10;HKZ8nF+ME/vZwdk6H74IU5O4KKjD4yVO2fbWB1wE0AESc3mjqvKmUiptomDElXJky/DUKqQrwuMP&#10;lNKkKej56dkoBdYmuneRlY5hRJJMny4W3hWYVmGnRMQo/U1IUJbqfCU341zoff6EjiiJVG9x7PGH&#10;W73FuasDHimz0WHvXFfauFR96rEDZeWPgTLZ4UH4Ud1xGdpV22llNB4UsDLlDsJwpmstb/lNhee7&#10;ZT48MIdewotjPoR7fKQyoN/0K0rWxv167TziIXFYKWnQmwX1PzfMCUrUVw3xX+STKKSQNpOzj1AS&#10;cceW1bFFb+orA03kmESWp2XEBzUspTP1E8bIImaFiWmO3AUNw/IqdBMDY4iLxSKB0L6WhVv9aHkM&#10;HXmO4ly2T8zZXsEB0r8zQxez6Qshd9jo6e1iEyDGpPLIdMdq/wJo/ST+fkzF2XK8T6jDMJ3/Bg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D5ZtwkkAIAAJQ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33E41D58" w14:textId="77777777" w:rsidR="006D0327" w:rsidRPr="00756E21" w:rsidRDefault="006D0327"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6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9449A5A" w14:textId="77777777" w:rsidR="006D0327" w:rsidRDefault="006D0327" w:rsidP="00EE1584">
    <w:pPr>
      <w:pStyle w:val="Brdtext"/>
    </w:pPr>
    <w:r>
      <w:rPr>
        <w:noProof/>
        <w:lang w:eastAsia="sv-SE"/>
      </w:rPr>
      <mc:AlternateContent>
        <mc:Choice Requires="wps">
          <w:drawing>
            <wp:anchor distT="0" distB="0" distL="0" distR="0" simplePos="0" relativeHeight="25160448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40"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F9DB713" w14:textId="77777777" w:rsidR="006D0327" w:rsidRPr="00756E21" w:rsidRDefault="006D0327"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30" type="#_x0000_t202" style="position:absolute;left:0;text-align:left;margin-left:393pt;margin-top:611.25pt;width:44.2pt;height:9.6pt;z-index:25160448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CMiWgjwIAAJQFAAAOAAAAZHJzL2Uyb0RvYy54bWysVFFv2yAQfp+0/4B4Xx0nbbdGdaqsVadJ&#10;VVstnfpMMCTWMDAgsbNfvw9sJ1nXl057sYH77o77+O4ur9paka1wvjK6oPnJiBKhuSkrvSro96fb&#10;D58o8YHpkimjRUF3wtOr2ft3l42dirFZG1UKRxBE+2ljC7oOwU6zzPO1qJk/MVZoGKVxNQvYulVW&#10;OtYgeq2y8Wh0njXGldYZLrzH6U1npLMUX0rBw4OUXgSiCoq7hfR16buM32x2yaYrx+y64v012D/c&#10;omaVRtJ9qBsWGNm46q9QdcWd8UaGE27qzEhZcZFqQDX56EU1izWzItUCcrzd0+T/X1h+v310pCrx&#10;dqfgR7Maj/Qk2uA2qCCP/DTWTwFbWABD+9m0wA7nHoex7Fa6Ov5REIEdkXZ7dhGMcByeneeTmIPD&#10;lI/zi3FiPzs4W+fDF2FqEhcFdXi8xCnb3vmAiwA6QGIub1RV3lZKpU0UjLhWjmwZnlqFdEV4/IFS&#10;mjQFPZ+cjVJgbaJ7F1npGEYkyfTpYuFdgWkVdkpEjNLfhARlqc5XcjPOhd7nT+iIkkj1Fscef7jV&#10;W5y7OuCRMhsd9s51pY1L1aceO1BW/hgokx0ehB/VHZehXbadVkaTQQFLU+4gDGe61vKW31Z4vjvm&#10;wyNz6CW8OOZDeMBHKgP6Tb+iZG3cr9fOIx4Sh5WSBr1ZUP9zw5ygRH3VEP9FfhqFFNLm9OwjlETc&#10;sWV5bNGb+tpAEzkmkeVpGfFBDUvpTP2MMTKPWWFimiN3QcOwvA7dxMAY4mI+TyC0r2XhTi8sj6Ej&#10;z1GcT+0zc7ZXcID0783QxWz6QsgdNnp6O98EiDGpPDLdsdq/AFo/ib8fU3G2HO8T6jBMZ78B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gjIloI8CAACU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6F9DB713" w14:textId="77777777" w:rsidR="006D0327" w:rsidRPr="00756E21" w:rsidRDefault="006D0327"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6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74ECA0B" w14:textId="77777777" w:rsidR="006D0327" w:rsidRDefault="006D0327" w:rsidP="00EE1584">
    <w:pPr>
      <w:pStyle w:val="Brdtext"/>
    </w:pPr>
    <w:r>
      <w:rPr>
        <w:noProof/>
        <w:lang w:eastAsia="sv-SE"/>
      </w:rPr>
      <mc:AlternateContent>
        <mc:Choice Requires="wps">
          <w:drawing>
            <wp:anchor distT="0" distB="0" distL="0" distR="0" simplePos="0" relativeHeight="25160550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38"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3A0C5D1" w14:textId="77777777" w:rsidR="006D0327" w:rsidRPr="00756E21" w:rsidRDefault="006D0327"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31" type="#_x0000_t202" style="position:absolute;left:0;text-align:left;margin-left:393pt;margin-top:611.25pt;width:44.2pt;height:9.6pt;z-index:25160550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cumCqkAIAAJQFAAAOAAAAZHJzL2Uyb0RvYy54bWysVFFv2yAQfp+0/4B4Xx2nabdGcaqsVadJ&#10;VVutnfpMMCTWMDAgsbNfvw9sJ1nXl057sYH77o777uNml22tyFY4Xxld0PxkRInQ3JSVXhX0+9PN&#10;h0+U+MB0yZTRoqA74enl/P27WWOnYmzWRpXCEQTRftrYgq5DsNMs83wtauZPjBUaRmlczQK2bpWV&#10;jjWIXqtsPBqdZ41xpXWGC+9xet0Z6TzFl1LwcC+lF4GoguJuIX1d+i7jN5vP2HTlmF1XvL8G+4db&#10;1KzSSLoPdc0CIxtX/RWqrrgz3shwwk2dGSkrLlINqCYfvajmcc2sSLWAHG/3NPn/F5bfbR8cqUr0&#10;7hSt0qxGk55EG9wGFeSRn8b6KWCPFsDQfjYtsMO5x2Esu5Wujn8URGAH07s9uwhGOA7PzvPTCSwc&#10;pnycX4wT+9nB2TofvghTk7goqEPzEqdse+sDLgLoAIm5vFFVeVMplTZRMOJKObJlaLUK6Yrw+AOl&#10;NGkKen56NkqBtYnuXWSlYxiRJNOni4V3BaZV2CkRMUp/ExKUpTpfyc04F3qfP6EjSiLVWxx7/OFW&#10;b3Hu6oBHymx02DvXlTYuVZ/e2IGy8sdAmezwIPyo7rgM7bLttDKaDApYmnIHYTjTPS1v+U2F9t0y&#10;Hx6Yw1tCxzEfwj0+UhnQb/oVJWvjfr12HvGQOKyUNHibBfU/N8wJStRXDfFf5JMopJA2k7OPUBJx&#10;x5blsUVv6isDTeSYRJanZcQHNSylM/UzxsgiZoWJaY7cBQ3D8ip0EwNjiIvFIoHwfC0Lt/rR8hg6&#10;8hzF+dQ+M2d7BQdI/84Mr5hNXwi5w0ZPbxebADEmlUemO1b7DuDpJ/H3YyrOluN9Qh2G6fw3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Fy6YKqQAgAAlA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33A0C5D1" w14:textId="77777777" w:rsidR="006D0327" w:rsidRPr="00756E21" w:rsidRDefault="006D0327"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6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8DAA7A5" w14:textId="77777777" w:rsidR="006D0327" w:rsidRDefault="006D0327" w:rsidP="009C2B67">
    <w:pPr>
      <w:pStyle w:val="Brdtext"/>
    </w:pPr>
    <w:r>
      <w:rPr>
        <w:noProof/>
        <w:lang w:eastAsia="sv-SE"/>
      </w:rPr>
      <mc:AlternateContent>
        <mc:Choice Requires="wps">
          <w:drawing>
            <wp:anchor distT="0" distB="0" distL="0" distR="0" simplePos="0" relativeHeight="251736576"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42"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E97B7C7" w14:textId="77777777" w:rsidR="006D0327" w:rsidRPr="00756E21" w:rsidRDefault="006D0327"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134" type="#_x0000_t202" style="position:absolute;left:0;text-align:left;margin-left:5.4pt;margin-top:610.95pt;width:44.2pt;height:9.6pt;z-index:25173657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hvUDWkAIAAJQFAAAOAAAAZHJzL2Uyb0RvYy54bWysVFFP2zAQfp+0/2D5faQpBUZFijoQ0yQE&#10;aGXi2XVsGs2xPdtt0v16PjtJ2zFemPaS2L7v7nyfv7uLy7ZWZCOcr4wuaH40okRobspKPxf0x+PN&#10;p8+U+MB0yZTRoqBb4enl7OOHi8ZOxdisjCqFIwii/bSxBV2FYKdZ5vlK1MwfGSs0jNK4mgVs3XNW&#10;OtYgeq2y8Wh0mjXGldYZLrzH6XVnpLMUX0rBw72UXgSiCoq7hfR16buM32x2wabPjtlVxftrsH+4&#10;Rc0qjaS7UNcsMLJ21V+h6oo7440MR9zUmZGy4iLVgGry0atqFitmRaoF5Hi7o8n/v7D8bvPgSFXi&#10;7SZjSjSr8UiPog1ujQomkZ/G+ilgCwtgaL+YFtjh3OMwlt1KV8c/CiKwg+ntjl0EIxyHJ6f58QQW&#10;DlM+zs/Hif1s72ydD1+FqUlcFNTh8RKnbHPrAy4C6ACJubxRVXlTKZU2UTDiSjmyYXhqFdIV4fEH&#10;SmnSFPT0+GSUAmsT3bvISscwIkmmTxcL7wpMq7BVImKU/i4kKEt1vpGbcS70Ln9CR5REqvc49vj9&#10;rd7j3NUBj5TZ6LBzrittXKo+9diesvLnQJns8CD8oO64DO2y7bQyOhsUsDTlFsJwpmstb/lNhee7&#10;ZT48MIdewotjPoR7fKQyoN/0K0pWxv1+6zziIXFYKWnQmwX1v9bMCUrUNw3xn+eTKKSQNpOTMyiJ&#10;uEPL8tCi1/WVgSZyTCLL0zLigxqW0pn6CWNkHrPCxDRH7oKGYXkVuomBMcTFfJ5AaF/Lwq1eWB5D&#10;R56jOB/bJ+Zsr+AA6d+ZoYvZ9JWQO2z09Ha+DhBjUnlkumO1fwG0fhJ/P6bibDncJ9R+mM5eAA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ChvUDWkAIAAJQ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3E97B7C7" w14:textId="77777777" w:rsidR="006D0327" w:rsidRPr="00756E21" w:rsidRDefault="006D0327"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6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F4B7568" w14:textId="77777777" w:rsidR="006D0327" w:rsidRDefault="006D0327" w:rsidP="00EE1584">
    <w:pPr>
      <w:pStyle w:val="Brdtext"/>
    </w:pPr>
    <w:r>
      <w:rPr>
        <w:noProof/>
        <w:lang w:eastAsia="sv-SE"/>
      </w:rPr>
      <mc:AlternateContent>
        <mc:Choice Requires="wps">
          <w:drawing>
            <wp:anchor distT="0" distB="0" distL="0" distR="0" simplePos="0" relativeHeight="25160652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43"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9A82916" w14:textId="77777777" w:rsidR="006D0327" w:rsidRPr="00756E21" w:rsidRDefault="006D0327"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35" type="#_x0000_t202" style="position:absolute;left:0;text-align:left;margin-left:393pt;margin-top:611.25pt;width:44.2pt;height:9.6pt;z-index:25160652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GX3uRkAIAAJQFAAAOAAAAZHJzL2Uyb0RvYy54bWysVFFP2zAQfp+0/2D5faQphUFFijoQ0yQE&#10;aGXi2XVsGs2xPdtt0v16PjtJ2zFemPaS2L7v7nyfv7uLy7ZWZCOcr4wuaH40okRobspKPxf0x+PN&#10;pzNKfGC6ZMpoUdCt8PRy9vHDRWOnYmxWRpXCEQTRftrYgq5CsNMs83wlauaPjBUaRmlczQK27jkr&#10;HWsQvVbZeDQ6zRrjSusMF97j9Loz0lmKL6Xg4V5KLwJRBcXdQvq69F3Gbza7YNNnx+yq4v012D/c&#10;omaVRtJdqGsWGFm76q9QdcWd8UaGI27qzEhZcZFqQDX56FU1ixWzItUCcrzd0eT/X1h+t3lwpCrx&#10;dpNjSjSr8UiPog1ujQryyE9j/RSwhQUwtF9MC+xw7nEYy26lq+MfBRHYwfR2xy6CEY7Dk9P8eAIL&#10;hykf5+fjxH62d7bOh6/C1CQuCurweIlTtrn1ARcBdIDEXN6oqryplEqbKBhxpRzZMDy1CumK8PgD&#10;pTRpCnp6fDJKgbWJ7l1kpWMYkSTTp4uFdwWmVdgqETFKfxcSlKU638jNOBd6lz+hI0oi1Xsce/z+&#10;Vu9x7uqAR8psdNg515U2LlWfemxPWflzoEx2eBB+UHdchnbZdloZnQ0KWJpyC2E407WWt/ymwvPd&#10;Mh8emEMv4cUxH8I9PlIZ0G/6FSUr436/dR7xkDislDTozYL6X2vmBCXqm4b4z/NJFFJIm8nJZyiJ&#10;uEPL8tCi1/WVgSZyTCLL0zLigxqW0pn6CWNkHrPCxDRH7oKGYXkVuomBMcTFfJ5AaF/Lwq1eWB5D&#10;R56jOB/bJ+Zsr+AA6d+ZoYvZ9JWQO2z09Ha+DhBjUnlkumO1fwG0fhJ/P6bibDncJ9R+mM5e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MZfe5GQAgAAlA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69A82916" w14:textId="77777777" w:rsidR="006D0327" w:rsidRPr="00756E21" w:rsidRDefault="006D0327"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6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6A812EA" w14:textId="77777777" w:rsidR="006D0327" w:rsidRDefault="006D0327" w:rsidP="00EE1584">
    <w:pPr>
      <w:pStyle w:val="Brdtext"/>
    </w:pPr>
    <w:r>
      <w:rPr>
        <w:noProof/>
        <w:lang w:eastAsia="sv-SE"/>
      </w:rPr>
      <mc:AlternateContent>
        <mc:Choice Requires="wps">
          <w:drawing>
            <wp:anchor distT="0" distB="0" distL="0" distR="0" simplePos="0" relativeHeight="25160755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41"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97592FC" w14:textId="77777777" w:rsidR="006D0327" w:rsidRPr="00756E21" w:rsidRDefault="006D0327"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36" type="#_x0000_t202" style="position:absolute;left:0;text-align:left;margin-left:393pt;margin-top:611.25pt;width:44.2pt;height:9.6pt;z-index:25160755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oMT4DjgIAAJQFAAAOAAAAZHJzL2Uyb0RvYy54bWysVF1v2yAUfZ+0/4B4Xx2nabdGcaqsVadJ&#10;VVutmfpMMDTWMDAgsbNfvwO2k6zrS6e92MA99+vcA7PLtlZkK5yvjC5ofjKiRGhuyko/F/T78ubD&#10;J0p8YLpkymhR0J3w9HL+/t2ssVMxNmujSuEIgmg/bWxB1yHYaZZ5vhY18yfGCg2jNK5mAVv3nJWO&#10;NYheq2w8Gp1njXGldYYL73F63RnpPMWXUvBwL6UXgaiCoraQvi59V/GbzWds+uyYXVe8L4P9QxU1&#10;qzSS7kNds8DIxlV/haor7ow3MpxwU2dGyoqL1AO6yUcvunlcMytSLyDH2z1N/v+F5XfbB0eqErOb&#10;5JRoVmNIS9EGt0EHeeSnsX4K2KMFMLSfTQvscO5xGNtupavjHw0R2MH0bs8ughGOw7Pz/HQCC4cp&#10;H+cX48R+dnC2zocvwtQkLgrqMLzEKdve+oBCAB0gMZc3qipvKqXSJgpGXClHtgyjViGVCI8/UEqT&#10;pqDnp2ejFFib6N5FVjqGEUkyfbrYeNdgWoWdEhGj9DchQVnq85XcjHOh9/kTOqIkUr3FsccfqnqL&#10;c9cHPFJmo8Peua60can7dMcOlJU/BspkhwfhR33HZWhXbaeV0cWggJUpdxCGM93V8pbfVBjfLfPh&#10;gTncJUwc70O4x0cqA/pNv6Jkbdyv184jHhKHlZIGd7Og/ueGOUGJ+qoh/ot8EoUU0mZy9hFKIu7Y&#10;sjq26E19ZaAJyBvVpWXEBzUspTP1E56RRcwKE9McuQsahuVV6F4MPENcLBYJhOtrWbjVj5bH0JHn&#10;KM5l+8Sc7RUcIP07M9xiNn0h5A4bPb1dbALEmFQeme5Y7SeAq5/E3z9T8W053ifU4TGd/wYAAP//&#10;AwBQSwMEFAAGAAgAAAAhAO/TmKLhAAAADQEAAA8AAABkcnMvZG93bnJldi54bWxMj8FOwzAQRO9I&#10;/IO1SNyo0yg0UYhTAYIDlaqKFomrGy9xRLyOYqcNf8/2BMedGc2+qdaz68UJx9B5UrBcJCCQGm86&#10;ahV8HF7vChAhajK694QKfjDAur6+qnRp/Jne8bSPreASCqVWYGMcSilDY9HpsPADEntffnQ68jm2&#10;0oz6zOWul2mSrKTTHfEHqwd8tth87yen4LB9MpM0s3l7ababHX7Kjc12St3ezI8PICLO8S8MF3xG&#10;h5qZjn4iE0SvIC9WvCWykabpPQiOFHmWgThepGyZg6wr+X9F/QsAAP//AwBQSwECLQAUAAYACAAA&#10;ACEAtoM4kv4AAADhAQAAEwAAAAAAAAAAAAAAAAAAAAAAW0NvbnRlbnRfVHlwZXNdLnhtbFBLAQIt&#10;ABQABgAIAAAAIQA4/SH/1gAAAJQBAAALAAAAAAAAAAAAAAAAAC8BAABfcmVscy8ucmVsc1BLAQIt&#10;ABQABgAIAAAAIQCoMT4DjgIAAJQFAAAOAAAAAAAAAAAAAAAAAC4CAABkcnMvZTJvRG9jLnhtbFBL&#10;AQItABQABgAIAAAAIQDv05ii4QAAAA0BAAAPAAAAAAAAAAAAAAAAAOgEAABkcnMvZG93bnJldi54&#10;bWxQSwUGAAAAAAQABADzAAAA9gUAAAAA&#10;" o:allowoverlap="f" fillcolor="white [3201]" stroked="f" strokeweight=".5pt">
              <v:textbox style="mso-fit-shape-to-text:t">
                <w:txbxContent>
                  <w:p w14:paraId="397592FC" w14:textId="77777777" w:rsidR="006D0327" w:rsidRPr="00756E21" w:rsidRDefault="006D0327"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6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736B585" w14:textId="77777777" w:rsidR="006D0327" w:rsidRDefault="006D0327" w:rsidP="009C2B67">
    <w:pPr>
      <w:pStyle w:val="Brdtext"/>
    </w:pPr>
    <w:r>
      <w:rPr>
        <w:noProof/>
        <w:lang w:eastAsia="sv-SE"/>
      </w:rPr>
      <mc:AlternateContent>
        <mc:Choice Requires="wps">
          <w:drawing>
            <wp:anchor distT="0" distB="0" distL="0" distR="0" simplePos="0" relativeHeight="251737600"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45"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CEE3C61" w14:textId="77777777" w:rsidR="006D0327" w:rsidRPr="00756E21" w:rsidRDefault="006D0327"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139" type="#_x0000_t202" style="position:absolute;left:0;text-align:left;margin-left:5.4pt;margin-top:610.95pt;width:44.2pt;height:9.6pt;z-index:25173760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kYJ4nkAIAAJQFAAAOAAAAZHJzL2Uyb0RvYy54bWysVFFv2yAQfp+0/4B4Xx2nSbdGdaqsVadJ&#10;VVstnfpMMDTWMDAgsbNfvw9sJ1nXl057sYH77o77+O4uLttaka1wvjK6oPnJiBKhuSkr/VzQ7483&#10;Hz5R4gPTJVNGi4LuhKeX8/fvLho7E2OzNqoUjiCI9rPGFnQdgp1lmedrUTN/YqzQMErjahawdc9Z&#10;6ViD6LXKxqPRWdYYV1pnuPAep9edkc5TfCkFD/dSehGIKijuFtLXpe8qfrP5BZs9O2bXFe+vwf7h&#10;FjWrNJLuQ12zwMjGVX+FqivujDcynHBTZ0bKiotUA6rJRy+qWa6ZFakWkOPtnib//8Lyu+2DI1WJ&#10;t5tMKdGsxiM9ija4DSqYRH4a62eALS2Aof1sWmCHc4/DWHYrXR3/KIjADqZ3e3YRjHAcTs/y0wks&#10;HKZ8nJ+PE/vZwdk6H74IU5O4KKjD4yVO2fbWB1wE0AESc3mjqvKmUiptomDElXJky/DUKqQrwuMP&#10;lNKkKejZ6XSUAmsT3bvISscwIkmmTxcL7wpMq7BTImKU/iYkKEt1vpKbcS70Pn9CR5REqrc49vjD&#10;rd7i3NUBj5TZ6LB3rittXKo+9diBsvLHQJns8CD8qO64DO2q7bSSjwcFrEy5gzCc6VrLW35T4flu&#10;mQ8PzKGX8OKYD+EeH6kM6Df9ipK1cb9eO494SBxWShr0ZkH9zw1zghL1VUP85/kkCimkzWT6EUoi&#10;7tiyOrboTX1loIkck8jytIz4oIaldKZ+whhZxKwwMc2Ru6BhWF6FbmJgDHGxWCQQ2teycKuXlsfQ&#10;kecozsf2iTnbKzhA+ndm6GI2eyHkDhs9vV1sAsSYVB6Z7ljtXwCtn8Tfj6k4W473CXUYpvPfAA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CkYJ4nkAIAAJQ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0CEE3C61" w14:textId="77777777" w:rsidR="006D0327" w:rsidRPr="00756E21" w:rsidRDefault="006D0327"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6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EDD88AA" w14:textId="77777777" w:rsidR="006D0327" w:rsidRDefault="006D0327" w:rsidP="00EE1584">
    <w:pPr>
      <w:pStyle w:val="Brdtext"/>
    </w:pPr>
    <w:r>
      <w:rPr>
        <w:noProof/>
        <w:lang w:eastAsia="sv-SE"/>
      </w:rPr>
      <mc:AlternateContent>
        <mc:Choice Requires="wps">
          <w:drawing>
            <wp:anchor distT="0" distB="0" distL="0" distR="0" simplePos="0" relativeHeight="25160857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46"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D3BDD3B" w14:textId="77777777" w:rsidR="006D0327" w:rsidRPr="00756E21" w:rsidRDefault="006D0327"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40" type="#_x0000_t202" style="position:absolute;left:0;text-align:left;margin-left:393pt;margin-top:611.25pt;width:44.2pt;height:9.6pt;z-index:25160857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udVWpkAIAAJQFAAAOAAAAZHJzL2Uyb0RvYy54bWysVFFv2yAQfp+0/4B4Xx2nabZGdaqsVadJ&#10;VVstnfpMMDTWMDAgsbNfvw9sJ1nXl057sYH77o77+O4uLttaka1wvjK6oPnJiBKhuSkr/VzQ7483&#10;Hz5R4gPTJVNGi4LuhKeX8/fvLho7E2OzNqoUjiCI9rPGFnQdgp1lmedrUTN/YqzQMErjahawdc9Z&#10;6ViD6LXKxqPRNGuMK60zXHiP0+vOSOcpvpSCh3spvQhEFRR3C+nr0ncVv9n8gs2eHbPrivfXYP9w&#10;i5pVGkn3oa5ZYGTjqr9C1RV3xhsZTripMyNlxUWqAdXkoxfVLNfMilQLyPF2T5P/f2H53fbBkarE&#10;202mlGhW45EeRRvcBhXkkZ/G+hlgSwtgaD+bFtjh3OMwlt1KV8c/CiKwg+ndnl0EIxyHZ9P8dAIL&#10;hykf5+fjxH52cLbOhy/C1CQuCurweIlTtr31ARcBdIDEXN6oqryplEqbKBhxpRzZMjy1CumK8PgD&#10;pTRpCjo9PRulwNpE9y6y0jGMSJLp08XCuwLTKuyUiBilvwkJylKdr+RmnAu9z5/QESWR6i2OPf5w&#10;q7c4d3XAI2U2Ouyd60obl6pPPXagrPwxUCY7PAg/qjsuQ7tqO63kp4MCVqbcQRjOdK3lLb+p8Hy3&#10;zIcH5tBLeHHMh3CPj1QG9Jt+RcnauF+vnUc8JA4rJQ16s6D+54Y5QYn6qiH+83wShRTSZnL2EUoi&#10;7tiyOrboTX1loIkck8jytIz4oIaldKZ+whhZxKwwMc2Ru6BhWF6FbmJgDHGxWCQQ2teycKuXlsfQ&#10;kecozsf2iTnbKzhA+ndm6GI2eyHkDhs9vV1sAsSYVB6Z7ljtXwCtn8Tfj6k4W473CXUYpvPf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K51VamQAgAAlA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6D3BDD3B" w14:textId="77777777" w:rsidR="006D0327" w:rsidRPr="00756E21" w:rsidRDefault="006D0327"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6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264055D" w14:textId="77777777" w:rsidR="006D0327" w:rsidRDefault="006D0327" w:rsidP="00EE1584">
    <w:pPr>
      <w:pStyle w:val="Brdtext"/>
    </w:pPr>
    <w:r>
      <w:rPr>
        <w:noProof/>
        <w:lang w:eastAsia="sv-SE"/>
      </w:rPr>
      <mc:AlternateContent>
        <mc:Choice Requires="wps">
          <w:drawing>
            <wp:anchor distT="0" distB="0" distL="0" distR="0" simplePos="0" relativeHeight="25160960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44"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6C8F655" w14:textId="77777777" w:rsidR="006D0327" w:rsidRPr="00756E21" w:rsidRDefault="006D0327"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41" type="#_x0000_t202" style="position:absolute;left:0;text-align:left;margin-left:393pt;margin-top:611.25pt;width:44.2pt;height:9.6pt;z-index:25160960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BvCKpjwIAAJQFAAAOAAAAZHJzL2Uyb0RvYy54bWysVFFv2yAQfp+0/4B4Xx2nabdGcaqsVadJ&#10;VVutnfpMMCTWMDAgsbNfvw9sJ1nXl057sYH77o77+O5ml22tyFY4Xxld0PxkRInQ3JSVXhX0+9PN&#10;h0+U+MB0yZTRoqA74enl/P27WWOnYmzWRpXCEQTRftrYgq5DsNMs83wtauZPjBUaRmlczQK2bpWV&#10;jjWIXqtsPBqdZ41xpXWGC+9xet0Z6TzFl1LwcC+lF4GoguJuIX1d+i7jN5vP2HTlmF1XvL8G+4db&#10;1KzSSLoPdc0CIxtX/RWqrrgz3shwwk2dGSkrLlINqCYfvajmcc2sSLWAHG/3NPn/F5bfbR8cqUq8&#10;3WRCiWY1HulJtMFtUEEe+WmsnwL2aAEM7WfTAjucexzGslvp6vhHQQR2ML3bs4tghOPw7Dw/ncDC&#10;YcrH+cU4sZ8dnK3z4YswNYmLgjo8XuKUbW99wEUAHSAxlzeqKm8qpdImCkZcKUe2DE+tQroiPP5A&#10;KU2agp6fno1SYG2iexdZ6RhGJMn06WLhXYFpFXZKRIzS34QEZanOV3IzzoXe50/oiJJI9RbHHn+4&#10;1VucuzrgkTIbHfbOdaWNS9WnHjtQVv4YKJMdHoQf1R2XoV22nVbyyaCApSl3EIYzXWt5y28qPN8t&#10;8+GBOfQSXhzzIdzjI5UB/aZfUbI27tdr5xEPicNKSYPeLKj/uWFOUKK+aoj/AlqNzZw2k7OPUBJx&#10;x5blsUVv6isDTeSYRJanZcQHNSylM/UzxsgiZoWJaY7cBQ3D8ip0EwNjiIvFIoHQvpaFW/1oeQwd&#10;eY7ifGqfmbO9ggOkf2eGLmbTF0LusNHT28UmQIxJ5ZHpjtX+BdD6Sfz9mIqz5XifUIdhOv8N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AbwiqY8CAACU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06C8F655" w14:textId="77777777" w:rsidR="006D0327" w:rsidRPr="00756E21" w:rsidRDefault="006D0327"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7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ACF5D3C" w14:textId="77777777" w:rsidR="006D0327" w:rsidRDefault="006D0327" w:rsidP="009C2B67">
    <w:pPr>
      <w:pStyle w:val="Brdtext"/>
    </w:pPr>
    <w:r>
      <w:rPr>
        <w:noProof/>
        <w:lang w:eastAsia="sv-SE"/>
      </w:rPr>
      <mc:AlternateContent>
        <mc:Choice Requires="wps">
          <w:drawing>
            <wp:anchor distT="0" distB="0" distL="0" distR="0" simplePos="0" relativeHeight="251738624"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48"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436DFD6" w14:textId="77777777" w:rsidR="006D0327" w:rsidRPr="00756E21" w:rsidRDefault="006D0327"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144" type="#_x0000_t202" style="position:absolute;left:0;text-align:left;margin-left:5.4pt;margin-top:610.95pt;width:44.2pt;height:9.6pt;z-index:25173862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qNH+WjwIAAJQFAAAOAAAAZHJzL2Uyb0RvYy54bWysVFFP2zAQfp+0/2D5faQpBUZFijoQ0yQE&#10;aGXi2XVsGs2xPdtt0v16PjtJ2zFemPaS2L7v7nzffb6Ly7ZWZCOcr4wuaH40okRobspKPxf0x+PN&#10;p8+U+MB0yZTRoqBb4enl7OOHi8ZOxdisjCqFIwii/bSxBV2FYKdZ5vlK1MwfGSs0jNK4mgVs3XNW&#10;OtYgeq2y8Wh0mjXGldYZLrzH6XVnpLMUX0rBw72UXgSiCoq7hfR16buM32x2wabPjtlVxftrsH+4&#10;Rc0qjaS7UNcsMLJ21V+h6oo7440MR9zUmZGy4iLVgGry0atqFitmRaoF5Hi7o8n/v7D8bvPgSFWi&#10;dxO0SrMaTXoUbXBrVDCJ/DTWTwFbWABD+8W0wA7nHoex7Fa6Ov5REIEdTG937CIY4Tg8Oc2PJ7Bw&#10;mPJxfj5O7Gd7Z+t8+CpMTeKioA7NS5yyza0PuAigAyTm8kZV5U2lVNpEwYgr5ciGodUqpCvC4w+U&#10;0qQp6OnxySgF1ia6d5GVjmFEkkyfLhbeFZhWYatExCj9XUhQlup8IzfjXOhd/oSOKIlU73Hs8ftb&#10;vce5qwMeKbPRYedcV9q4VH16Y3vKyp8DZbLDg/CDuuMytMu200p+NihgacothOFM97S85TcV2nfL&#10;fHhgDm8JHcd8CPf4SGVAv+lXlKyM+/3WecRD4rBS0uBtFtT/WjMnKFHfNMR/nk+ikELaTE7OoCTi&#10;Di3LQ4te11cGmsgxiSxPy4gPalhKZ+onjJF5zAoT0xy5CxqG5VXoJgbGEBfzeQLh+VoWbvXC8hg6&#10;8hzF+dg+MWd7BQdI/84Mr5hNXwm5w0ZPb+frADEmlUemO1b7DuDpJ/H3YyrOlsN9Qu2H6ewFAAD/&#10;/wMAUEsDBBQABgAIAAAAIQCWEfCI3wAAAAsBAAAPAAAAZHJzL2Rvd25yZXYueG1sTI9Ba8MwDIXv&#10;g/4Ho8Fuq5NQRpPFKevYDiuUsnawqxtrcVgsh9hps38/9dSexJMeT98rV5PrxAmH0HpSkM4TEEi1&#10;Ny01Cr4O749LECFqMrrzhAr+MMCqmt2VujD+TJ942sdGcAiFQiuwMfaFlKG26HSY+x6Jbz9+cDqy&#10;HBppBn3mcNfJLEmepNMt8Qere3y1WP/uR6fgsF2bUZrJfLzV280Ov+XGLnZKPdxPL88gIk7xaoYL&#10;PqNDxUxHP5IJomOdMHnkmWVpDoIdeZ6BOF42izQFWZXytkP1DwAA//8DAFBLAQItABQABgAIAAAA&#10;IQC2gziS/gAAAOEBAAATAAAAAAAAAAAAAAAAAAAAAABbQ29udGVudF9UeXBlc10ueG1sUEsBAi0A&#10;FAAGAAgAAAAhADj9If/WAAAAlAEAAAsAAAAAAAAAAAAAAAAALwEAAF9yZWxzLy5yZWxzUEsBAi0A&#10;FAAGAAgAAAAhAKo0f5aPAgAAlAUAAA4AAAAAAAAAAAAAAAAALgIAAGRycy9lMm9Eb2MueG1sUEsB&#10;Ai0AFAAGAAgAAAAhAJYR8IjfAAAACwEAAA8AAAAAAAAAAAAAAAAA6QQAAGRycy9kb3ducmV2Lnht&#10;bFBLBQYAAAAABAAEAPMAAAD1BQAAAAA=&#10;" o:allowoverlap="f" fillcolor="white [3201]" stroked="f" strokeweight=".5pt">
              <v:textbox style="mso-fit-shape-to-text:t">
                <w:txbxContent>
                  <w:p w14:paraId="0436DFD6" w14:textId="77777777" w:rsidR="006D0327" w:rsidRPr="00756E21" w:rsidRDefault="006D0327"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7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0C7EF9A" w14:textId="77777777" w:rsidR="006D0327" w:rsidRDefault="006D0327" w:rsidP="00EE1584">
    <w:pPr>
      <w:pStyle w:val="Brdtext"/>
    </w:pPr>
    <w:r>
      <w:rPr>
        <w:noProof/>
        <w:lang w:eastAsia="sv-SE"/>
      </w:rPr>
      <mc:AlternateContent>
        <mc:Choice Requires="wps">
          <w:drawing>
            <wp:anchor distT="0" distB="0" distL="0" distR="0" simplePos="0" relativeHeight="25161062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49"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558E23C" w14:textId="77777777" w:rsidR="006D0327" w:rsidRPr="00756E21" w:rsidRDefault="006D0327"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45" type="#_x0000_t202" style="position:absolute;left:0;text-align:left;margin-left:393pt;margin-top:611.25pt;width:44.2pt;height:9.6pt;z-index:25161062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N1kTRkAIAAJQFAAAOAAAAZHJzL2Uyb0RvYy54bWysVFFP2zAQfp+0/2D5faQphdGKFHUgpkkI&#10;0GDi2XVsGs2xPdtt0v16PjtJ2zFemPaS2L7v7nyfv7vzi7ZWZCOcr4wuaH40okRobspKPxf0x+P1&#10;pzNKfGC6ZMpoUdCt8PRi/vHDeWNnYmxWRpXCEQTRftbYgq5CsLMs83wlauaPjBUaRmlczQK27jkr&#10;HWsQvVbZeDQ6zRrjSusMF97j9Koz0nmKL6Xg4U5KLwJRBcXdQvq69F3GbzY/Z7Nnx+yq4v012D/c&#10;omaVRtJdqCsWGFm76q9QdcWd8UaGI27qzEhZcZFqQDX56FU1DytmRaoF5Hi7o8n/v7D8dnPvSFXi&#10;7SZTSjSr8UiPog1ujQryyE9j/QywBwtgaL+YFtjh3OMwlt1KV8c/CiKwg+ntjl0EIxyHJ6f58QQW&#10;DlM+zqfjxH62d7bOh6/C1CQuCurweIlTtrnxARcBdIDEXN6oqryulEqbKBhxqRzZMDy1CumK8PgD&#10;pTRpCnp6fDJKgbWJ7l1kpWMYkSTTp4uFdwWmVdgqETFKfxcSlKU638jNOBd6lz+hI0oi1Xsce/z+&#10;Vu9x7uqAR8psdNg515U2LlWfemxPWflzoEx2eBB+UHdchnbZdlrJzwYFLE25hTCc6VrLW35d4flu&#10;mA/3zKGX8OKYD+EOH6kM6Df9ipKVcb/fOo94SBxWShr0ZkH9rzVzghL1TUP803wShRTSZnLyGUoi&#10;7tCyPLTodX1poIkck8jytIz4oIaldKZ+whhZxKwwMc2Ru6BhWF6GbmJgDHGxWCQQ2teycKMfLI+h&#10;I89RnI/tE3O2V3CA9G/N0MVs9krIHTZ6ertYB4gxqTwy3bHavwBaP4m/H1NxthzuE2o/TOcv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M3WRNGQAgAAlA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1558E23C" w14:textId="77777777" w:rsidR="006D0327" w:rsidRPr="00756E21" w:rsidRDefault="006D0327"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7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F9B3F72" w14:textId="77777777" w:rsidR="006D0327" w:rsidRDefault="006D0327" w:rsidP="00EE1584">
    <w:pPr>
      <w:pStyle w:val="Brdtext"/>
    </w:pPr>
    <w:r>
      <w:rPr>
        <w:noProof/>
        <w:lang w:eastAsia="sv-SE"/>
      </w:rPr>
      <mc:AlternateContent>
        <mc:Choice Requires="wps">
          <w:drawing>
            <wp:anchor distT="0" distB="0" distL="0" distR="0" simplePos="0" relativeHeight="25161164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47"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7C1FE5E" w14:textId="77777777" w:rsidR="006D0327" w:rsidRPr="00756E21" w:rsidRDefault="006D0327"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46" type="#_x0000_t202" style="position:absolute;left:0;text-align:left;margin-left:393pt;margin-top:611.25pt;width:44.2pt;height:9.6pt;z-index:25161164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Edk4KkAIAAJQFAAAOAAAAZHJzL2Uyb0RvYy54bWysVFFP2zAQfp+0/2D5faQpBdaKFHUgpkkI&#10;0GDi2XVsGs2xPdtt0v16PjtJ2zFemPaS2L7v7nyfv7vzi7ZWZCOcr4wuaH40okRobspKPxf0x+P1&#10;p8+U+MB0yZTRoqBb4enF/OOH88bOxNisjCqFIwii/ayxBV2FYGdZ5vlK1MwfGSs0jNK4mgVs3XNW&#10;OtYgeq2y8Wh0mjXGldYZLrzH6VVnpPMUX0rBw52UXgSiCoq7hfR16buM32x+zmbPjtlVxftrsH+4&#10;Rc0qjaS7UFcsMLJ21V+h6oo7440MR9zUmZGy4iLVgGry0atqHlbMilQLyPF2R5P/f2H57ebekarE&#10;203OKNGsxiM9ija4NSrIIz+N9TPAHiyAof1iWmCHc4/DWHYrXR3/KIjADqa3O3YRjHAcnpzmxxNY&#10;OEz5OJ+OE/vZ3tk6H74KU5O4KKjD4yVO2ebGB1wE0AESc3mjqvK6UiptomDEpXJkw/DUKqQrwuMP&#10;lNKkKejp8ckoBdYmuneRlY5hRJJMny4W3hWYVmGrRMQo/V1IUJbqfCM341zoXf6EjiiJVO9x7PH7&#10;W73HuasDHimz0WHnXFfauFR96rE9ZeXPgTLZ4UH4Qd1xGdpl22klnw4KWJpyC2E407WWt/y6wvPd&#10;MB/umUMv4cUxH8IdPlIZ0G/6FSUr436/dR7xkDislDTozYL6X2vmBCXqm4b4p/kkCimkzeTkDEoi&#10;7tCyPLTodX1poIkck8jytIz4oIaldKZ+whhZxKwwMc2Ru6BhWF6GbmJgDHGxWCQQ2teycKMfLI+h&#10;I89RnI/tE3O2V3CA9G/N0MVs9krIHTZ6ertYB4gxqTwy3bHavwBaP4m/H1NxthzuE2o/TOcv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IR2TgqQAgAAlA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77C1FE5E" w14:textId="77777777" w:rsidR="006D0327" w:rsidRPr="00756E21" w:rsidRDefault="006D0327"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7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6D90ABA" w14:textId="77777777" w:rsidR="006D0327" w:rsidRDefault="006D0327" w:rsidP="009C2B67">
    <w:pPr>
      <w:pStyle w:val="Brdtext"/>
    </w:pPr>
    <w:r>
      <w:rPr>
        <w:noProof/>
        <w:lang w:eastAsia="sv-SE"/>
      </w:rPr>
      <mc:AlternateContent>
        <mc:Choice Requires="wps">
          <w:drawing>
            <wp:anchor distT="0" distB="0" distL="0" distR="0" simplePos="0" relativeHeight="251739648"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51"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396C149" w14:textId="77777777" w:rsidR="006D0327" w:rsidRPr="00756E21" w:rsidRDefault="006D0327"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149" type="#_x0000_t202" style="position:absolute;left:0;text-align:left;margin-left:5.4pt;margin-top:610.95pt;width:44.2pt;height:9.6pt;z-index:25173964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xLjAHjgIAAJQFAAAOAAAAZHJzL2Uyb0RvYy54bWysVF1v2yAUfZ+0/4B4Xx2nSbdGdaqsVadJ&#10;VVstnfpMMDTWMDAgsbNfvwO2k6zrS6e92MA99+vcAxeXba3IVjhfGV3Q/GREidDclJV+Luj3x5sP&#10;nyjxgemSKaNFQXfC08v5+3cXjZ2JsVkbVQpHEET7WWMLug7BzrLM87WomT8xVmgYpXE1C9i656x0&#10;rEH0WmXj0egsa4wrrTNceI/T685I5ym+lIKHeym9CEQVFLWF9HXpu4rfbH7BZs+O2XXF+zLYP1RR&#10;s0oj6T7UNQuMbFz1V6i64s54I8MJN3VmpKy4SD2gm3z0opvlmlmRegE53u5p8v8vLL/bPjhSlZjd&#10;NKdEsxpDehRtcBt0MIn8NNbPAFtaAEP72bTADuceh7HtVro6/tEQgR1M7/bsIhjhOJye5acTWDhM&#10;+Tg/Hyf2s4OzdT58EaYmcVFQh+ElTtn21gcUAugAibm8UVV5UymVNlEw4ko5smUYtQqpRHj8gVKa&#10;NAU9O52OUmBtonsXWekYRiTJ9Oli412DaRV2SkSM0t+EBGWpz1dyM86F3udP6IiSSPUWxx5/qOot&#10;zl0f8EiZjQ5757rSxqXu0x07UFb+GCiTHR6EH/Udl6FdtZ1WxuNBAStT7iAMZ7qr5S2/qTC+W+bD&#10;A3O4S5g43odwj49UBvSbfkXJ2rhfr51HPCQOKyUN7mZB/c8Nc4IS9VVD/Of5JAoppM1k+hFKIu7Y&#10;sjq26E19ZaAJyBvVpWXEBzUspTP1E56RRcwKE9McuQsahuVV6F4MPENcLBYJhOtrWbjVS8tj6Mhz&#10;FOdj+8Sc7RUcIP07M9xiNnsh5A4bPb1dbALEmFQeme5Y7SeAq5/E3z9T8W053ifU4TGd/wYAAP//&#10;AwBQSwMEFAAGAAgAAAAhAJYR8IjfAAAACwEAAA8AAABkcnMvZG93bnJldi54bWxMj0FrwzAMhe+D&#10;/gejwW6rk1BGk8Up69gOK5SydrCrG2txWCyH2Gmzfz/11J7Ekx5P3ytXk+vECYfQelKQzhMQSLU3&#10;LTUKvg7vj0sQIWoyuvOECv4wwKqa3ZW6MP5Mn3jax0ZwCIVCK7Ax9oWUobbodJj7HolvP35wOrIc&#10;GmkGfeZw18ksSZ6k0y3xB6t7fLVY/+5Hp+CwXZtRmsl8vNXbzQ6/5cYudko93E8vzyAiTvFqhgs+&#10;o0PFTEc/kgmiY50weeSZZWkOgh15noE4XjaLNAVZlfK2Q/UPAAD//wMAUEsBAi0AFAAGAAgAAAAh&#10;ALaDOJL+AAAA4QEAABMAAAAAAAAAAAAAAAAAAAAAAFtDb250ZW50X1R5cGVzXS54bWxQSwECLQAU&#10;AAYACAAAACEAOP0h/9YAAACUAQAACwAAAAAAAAAAAAAAAAAvAQAAX3JlbHMvLnJlbHNQSwECLQAU&#10;AAYACAAAACEA8S4wB44CAACUBQAADgAAAAAAAAAAAAAAAAAuAgAAZHJzL2Uyb0RvYy54bWxQSwEC&#10;LQAUAAYACAAAACEAlhHwiN8AAAALAQAADwAAAAAAAAAAAAAAAADoBAAAZHJzL2Rvd25yZXYueG1s&#10;UEsFBgAAAAAEAAQA8wAAAPQFAAAAAA==&#10;" o:allowoverlap="f" fillcolor="white [3201]" stroked="f" strokeweight=".5pt">
              <v:textbox style="mso-fit-shape-to-text:t">
                <w:txbxContent>
                  <w:p w14:paraId="5396C149" w14:textId="77777777" w:rsidR="006D0327" w:rsidRPr="00756E21" w:rsidRDefault="006D0327"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7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A5E6605" w14:textId="77777777" w:rsidR="006D0327" w:rsidRDefault="006D0327" w:rsidP="00EE1584">
    <w:pPr>
      <w:pStyle w:val="Brdtext"/>
    </w:pPr>
    <w:r>
      <w:rPr>
        <w:noProof/>
        <w:lang w:eastAsia="sv-SE"/>
      </w:rPr>
      <mc:AlternateContent>
        <mc:Choice Requires="wps">
          <w:drawing>
            <wp:anchor distT="0" distB="0" distL="0" distR="0" simplePos="0" relativeHeight="25161267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52"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CC8D852" w14:textId="77777777" w:rsidR="006D0327" w:rsidRPr="00756E21" w:rsidRDefault="006D0327"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50" type="#_x0000_t202" style="position:absolute;left:0;text-align:left;margin-left:393pt;margin-top:611.25pt;width:44.2pt;height:9.6pt;z-index:25161267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7O/uJkAIAAJQFAAAOAAAAZHJzL2Uyb0RvYy54bWysVFFv2yAQfp+0/4B4Xx2nTbdGcaqsVadJ&#10;VVutnfpMMCTWMDAgsbNfvw9sJ1nXl057sYH77o77+O5ml22tyFY4Xxld0PxkRInQ3JSVXhX0+9PN&#10;h0+U+MB0yZTRoqA74enl/P27WWOnYmzWRpXCEQTRftrYgq5DsNMs83wtauZPjBUaRmlczQK2bpWV&#10;jjWIXqtsPBqdZ41xpXWGC+9xet0Z6TzFl1LwcC+lF4GoguJuIX1d+i7jN5vP2HTlmF1XvL8G+4db&#10;1KzSSLoPdc0CIxtX/RWqrrgz3shwwk2dGSkrLlINqCYfvajmcc2sSLWAHG/3NPn/F5bfbR8cqUq8&#10;3WRMiWY1HulJtMFtUEEe+WmsnwL2aAEM7WfTAjucexzGslvp6vhHQQR2ML3bs4tghONwcp6fnsHC&#10;YcrH+cU4sZ8dnK3z4YswNYmLgjo8XuKUbW99wEUAHSAxlzeqKm8qpdImCkZcKUe2DE+tQroiPP5A&#10;KU2agp6fTkYpsDbRvYusdAwjkmT6dLHwrsC0CjslIkbpb0KCslTnK7kZ50Lv8yd0REmkeotjjz/c&#10;6i3OXR3wSJmNDnvnutLGpepTjx0oK38MlMkOD8KP6o7L0C7bTivj00EBS1PuIAxnutbylt9UeL5b&#10;5sMDc+glvDjmQ7jHRyoD+k2/omRt3K/XziMeEoeVkga9WVD/c8OcoER91RD/RX4WhRTS5mzyEUoi&#10;7tiyPLboTX1loIkck8jytIz4oIaldKZ+xhhZxKwwMc2Ru6BhWF6FbmJgDHGxWCQQ2teycKsfLY+h&#10;I89RnE/tM3O2V3CA9O/M0MVs+kLIHTZ6ervYBIgxqTwy3bHavwBaP4m/H1NxthzvE+owTOe/AQ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Ps7+4mQAgAAlA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1CC8D852" w14:textId="77777777" w:rsidR="006D0327" w:rsidRPr="00756E21" w:rsidRDefault="006D0327"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7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B053440" w14:textId="77777777" w:rsidR="006D0327" w:rsidRDefault="006D0327" w:rsidP="00EE1584">
    <w:pPr>
      <w:pStyle w:val="Brdtext"/>
    </w:pPr>
    <w:r>
      <w:rPr>
        <w:noProof/>
        <w:lang w:eastAsia="sv-SE"/>
      </w:rPr>
      <mc:AlternateContent>
        <mc:Choice Requires="wps">
          <w:drawing>
            <wp:anchor distT="0" distB="0" distL="0" distR="0" simplePos="0" relativeHeight="25161369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50"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99E4DAC" w14:textId="77777777" w:rsidR="006D0327" w:rsidRPr="00756E21" w:rsidRDefault="006D0327"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51" type="#_x0000_t202" style="position:absolute;left:0;text-align:left;margin-left:393pt;margin-top:611.25pt;width:44.2pt;height:9.6pt;z-index:25161369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U8oyJjwIAAJQFAAAOAAAAZHJzL2Uyb0RvYy54bWysVFFv2yAQfp+0/4B4Xx2nabdGcaqsVadJ&#10;VVutnfpMMCTWMDAgsbNfvw9sJ1nXl057sYH77o77+O5ml22tyFY4Xxld0PxkRInQ3JSVXhX0+9PN&#10;h0+U+MB0yZTRoqA74enl/P27WWOnYmzWRpXCEQTRftrYgq5DsNMs83wtauZPjBUaRmlczQK2bpWV&#10;jjWIXqtsPBqdZ41xpXWGC+9xet0Z6TzFl1LwcC+lF4GoguJuIX1d+i7jN5vP2HTlmF1XvL8G+4db&#10;1KzSSLoPdc0CIxtX/RWqrrgz3shwwk2dGSkrLlINqCYfvajmcc2sSLWAHG/3NPn/F5bfbR8cqUq8&#10;3Rn40azGIz2JNrgNKsgjP431U8AeLYCh/WxaYIdzj8NYditdHf8oiMCOSLs9uwhGOA7PzvPTCSwc&#10;pnycX4wT+9nB2TofvghTk7goqMPjJU7Z9tYHXATQARJzeaOq8qZSKm2iYMSVcmTL8NQqpCvC4w+U&#10;0qQp6PkpSo1O2kT3LrLS8UQkyfTpYuFdgWkVdkpEjNLfhARlqc5XcjPOhd7nT+iIkkj1Fscef7jV&#10;W5y7OuCRMhsd9s51pY1L1aceO1BW/hgokx0ehB/VHZehXbadVsaTQQFLU+4gDGe61vKW31R4vlvm&#10;wwNz6CW8OOZDuMdHKgP6Tb+iZG3cr9fOIx4Sh5WSBr1ZUP9zw5ygRH3VEP9FPolCCmkzOfsIJRF3&#10;bFkeW/SmvjLQRI5JZHlaRnxQw1I6Uz9jjCxiVpiY5shd0DAsr0I3MTCGuFgsEgjta1m41Y+Wx9CR&#10;5yjOp/aZOdsrOED6d2boYjZ9IeQOGz29XWwCxJhUHpnuWO1fAK2fxN+PqThbjvcJdRim898A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VPKMiY8CAACU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799E4DAC" w14:textId="77777777" w:rsidR="006D0327" w:rsidRPr="00756E21" w:rsidRDefault="006D0327"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7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E3F9ACF" w14:textId="77777777" w:rsidR="006D0327" w:rsidRDefault="006D0327" w:rsidP="009C2B67">
    <w:pPr>
      <w:pStyle w:val="Brdtext"/>
    </w:pPr>
    <w:r>
      <w:rPr>
        <w:noProof/>
        <w:lang w:eastAsia="sv-SE"/>
      </w:rPr>
      <mc:AlternateContent>
        <mc:Choice Requires="wps">
          <w:drawing>
            <wp:anchor distT="0" distB="0" distL="0" distR="0" simplePos="0" relativeHeight="251740672"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54"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ED8AE08" w14:textId="77777777" w:rsidR="006D0327" w:rsidRPr="00756E21" w:rsidRDefault="006D0327"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154" type="#_x0000_t202" style="position:absolute;left:0;text-align:left;margin-left:5.4pt;margin-top:610.95pt;width:44.2pt;height:9.6pt;z-index:25174067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6DItxkAIAAJQFAAAOAAAAZHJzL2Uyb0RvYy54bWysVFFP2zAQfp+0/2D5faQpLYyKFHUgpkkI&#10;0GDi2XVsGs2xPdtt0v16PjtJ2zFemPaS2L7v7nyfv7vzi7ZWZCOcr4wuaH40okRobspKPxf0x+P1&#10;p8+U+MB0yZTRoqBb4enF/OOH88bOxNisjCqFIwii/ayxBV2FYGdZ5vlK1MwfGSs0jNK4mgVs3XNW&#10;OtYgeq2y8Wh0kjXGldYZLrzH6VVnpPMUX0rBw52UXgSiCoq7hfR16buM32x+zmbPjtlVxftrsH+4&#10;Rc0qjaS7UFcsMLJ21V+h6oo7440MR9zUmZGy4iLVgGry0atqHlbMilQLyPF2R5P/f2H57ebekarE&#10;200nlGhW45EeRRvcGhVMIj+N9TPAHiyAof1iWmCHc4/DWHYrXR3/KIjADqa3O3YRjHAcTk/y4wks&#10;HKZ8nJ+NE/vZ3tk6H74KU5O4KKjD4yVO2ebGB1wE0AESc3mjqvK6UiptomDEpXJkw/DUKqQrwuMP&#10;lNKkKejJ8XSUAmsT3bvISscwIkmmTxcL7wpMq7BVImKU/i4kKEt1vpGbcS70Ln9CR5REqvc49vj9&#10;rd7j3NUBj5TZ6LBzrittXKo+9diesvLnQJns8CD8oO64DO2y7bQyPh0UsDTlFsJwpmstb/l1hee7&#10;YT7cM4dewotjPoQ7fKQyoN/0K0pWxv1+6zziIXFYKWnQmwX1v9bMCUrUNw3xn+WTKKSQNpPpKZRE&#10;3KFleWjR6/rSQBM5JpHlaRnxQQ1L6Uz9hDGyiFlhYpojd0HDsLwM3cTAGOJisUggtK9l4UY/WB5D&#10;R56jOB/bJ+Zsr+AA6d+aoYvZ7JWQO2z09HaxDhBjUnlkumO1fwG0fhJ/P6bibDncJ9R+mM5fAA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D6DItxkAIAAJQ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1ED8AE08" w14:textId="77777777" w:rsidR="006D0327" w:rsidRPr="00756E21" w:rsidRDefault="006D0327"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7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5F05E97" w14:textId="77777777" w:rsidR="006D0327" w:rsidRDefault="006D0327" w:rsidP="00EE1584">
    <w:pPr>
      <w:pStyle w:val="Brdtext"/>
    </w:pPr>
    <w:r>
      <w:rPr>
        <w:noProof/>
        <w:lang w:eastAsia="sv-SE"/>
      </w:rPr>
      <mc:AlternateContent>
        <mc:Choice Requires="wps">
          <w:drawing>
            <wp:anchor distT="0" distB="0" distL="0" distR="0" simplePos="0" relativeHeight="25161472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55"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51606F4" w14:textId="77777777" w:rsidR="006D0327" w:rsidRPr="00756E21" w:rsidRDefault="006D0327"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55" type="#_x0000_t202" style="position:absolute;left:0;text-align:left;margin-left:393pt;margin-top:611.25pt;width:44.2pt;height:9.6pt;z-index:25161472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d7rA2kAIAAJQFAAAOAAAAZHJzL2Uyb0RvYy54bWysVFFP2zAQfp+0/2D5faQplEFFijoQ0yQE&#10;aGXi2XVsGs2xPdtt0v16PjtJ2zFemPaS2L7v7nyfv7uLy7ZWZCOcr4wuaH40okRobspKPxf0x+PN&#10;pzNKfGC6ZMpoUdCt8PRy9vHDRWOnYmxWRpXCEQTRftrYgq5CsNMs83wlauaPjBUaRmlczQK27jkr&#10;HWsQvVbZeDQ6zRrjSusMF97j9Loz0lmKL6Xg4V5KLwJRBcXdQvq69F3Gbza7YNNnx+yq4v012D/c&#10;omaVRtJdqGsWGFm76q9QdcWd8UaGI27qzEhZcZFqQDX56FU1ixWzItUCcrzd0eT/X1h+t3lwpCrx&#10;dpMJJZrVeKRH0Qa3RgV55KexfgrYwgIY2i+mBXY49ziMZbfS1fGPggjsYHq7YxfBCMfh5DQ/PoGF&#10;w5SP8/NxYj/bO1vnw1dhahIXBXV4vMQp29z6gIsAOkBiLm9UVd5USqVNFIy4Uo5sGJ5ahXRFePyB&#10;Upo0BT09noxSYG2iexdZ6RhGJMn06WLhXYFpFbZKRIzS34UEZanON3IzzoXe5U/oiJJI9R7HHr+/&#10;1XucuzrgkTIbHXbOdaWNS9WnHttTVv4cKJMdHoQf1B2XoV22nVbGZ4MClqbcQhjOdK3lLb+p8Hy3&#10;zIcH5tBLeHHMh3CPj1QG9Jt+RcnKuN9vnUc8JA4rJQ16s6D+15o5QYn6piH+8/wkCimkzcnkM5RE&#10;3KFleWjR6/rKQBM5JpHlaRnxQQ1L6Uz9hDEyj1lhYpojd0HDsLwK3cTAGOJiPk8gtK9l4VYvLI+h&#10;I89RnI/tE3O2V3CA9O/M0MVs+krIHTZ6ejtfB4gxqTwy3bHavwBaP4m/H1NxthzuE2o/TGcv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J3usDaQAgAAlA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351606F4" w14:textId="77777777" w:rsidR="006D0327" w:rsidRPr="00756E21" w:rsidRDefault="006D0327"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7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033D7C1" w14:textId="77777777" w:rsidR="006D0327" w:rsidRDefault="006D0327" w:rsidP="00EE1584">
    <w:pPr>
      <w:pStyle w:val="Brdtext"/>
    </w:pPr>
    <w:r>
      <w:rPr>
        <w:noProof/>
        <w:lang w:eastAsia="sv-SE"/>
      </w:rPr>
      <mc:AlternateContent>
        <mc:Choice Requires="wps">
          <w:drawing>
            <wp:anchor distT="0" distB="0" distL="0" distR="0" simplePos="0" relativeHeight="25161574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53"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3A9D656" w14:textId="77777777" w:rsidR="006D0327" w:rsidRPr="00756E21" w:rsidRDefault="006D0327"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56" type="#_x0000_t202" style="position:absolute;left:0;text-align:left;margin-left:393pt;margin-top:611.25pt;width:44.2pt;height:9.6pt;z-index:25161574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ROOAqkAIAAJQFAAAOAAAAZHJzL2Uyb0RvYy54bWysVFFv2yAQfp+0/4B4Xx2nTbdGcaqsVadJ&#10;VVutmfpMMDTWMDAgsbNfvw9sJ1nXl057sYH77o77+O5ml22tyFY4Xxld0PxkRInQ3JSVfi7o9+XN&#10;h0+U+MB0yZTRoqA74enl/P27WWOnYmzWRpXCEQTRftrYgq5DsNMs83wtauZPjBUaRmlczQK27jkr&#10;HWsQvVbZeDQ6zxrjSusMF97j9Loz0nmKL6Xg4V5KLwJRBcXdQvq69F3FbzafsemzY3Zd8f4a7B9u&#10;UbNKI+k+1DULjGxc9VeouuLOeCPDCTd1ZqSsuEg1oJp89KKaxzWzItUCcrzd0+T/X1h+t31wpCrx&#10;dpNTSjSr8UhL0Qa3QQV55KexfgrYowUwtJ9NC+xw7nEYy26lq+MfBRHYwfRuzy6CEY7DyXl+egYL&#10;hykf5xfjxH52cLbOhy/C1CQuCurweIlTtr31ARcBdIDEXN6oqryplEqbKBhxpRzZMjy1CumK8PgD&#10;pTRpCnp+OhmlwNpE9y6y0jGMSJLp08XCuwLTKuyUiBilvwkJylKdr+RmnAu9z5/QESWR6i2OPf5w&#10;q7c4d3XAI2U2Ouyd60obl6pPPXagrPwxUCY7PAg/qjsuQ7tqO62MLwYFrEy5gzCc6VrLW35T4flu&#10;mQ8PzKGX8OKYD+EeH6kM6Df9ipK1cb9eO494SBxWShr0ZkH9zw1zghL1VUP8F/lZFFJIm7PJRyiJ&#10;uGPL6tiiN/WVgSZyTCLL0zLigxqW0pn6CWNkEbPCxDRH7oKGYXkVuomBMcTFYpFAaF/Lwq1+tDyG&#10;jjxHcS7bJ+Zsr+AA6d+ZoYvZ9IWQO2z09HaxCRBjUnlkumO1fwG0fhJ/P6bibDneJ9RhmM5/Aw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NE44CqQAgAAlA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13A9D656" w14:textId="77777777" w:rsidR="006D0327" w:rsidRPr="00756E21" w:rsidRDefault="006D0327"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7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4032E12" w14:textId="77777777" w:rsidR="006D0327" w:rsidRDefault="006D0327" w:rsidP="009C2B67">
    <w:pPr>
      <w:pStyle w:val="Brdtext"/>
    </w:pPr>
    <w:r>
      <w:rPr>
        <w:noProof/>
        <w:lang w:eastAsia="sv-SE"/>
      </w:rPr>
      <mc:AlternateContent>
        <mc:Choice Requires="wps">
          <w:drawing>
            <wp:anchor distT="0" distB="0" distL="0" distR="0" simplePos="0" relativeHeight="251741696"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57"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18C8F21" w14:textId="77777777" w:rsidR="006D0327" w:rsidRPr="00756E21" w:rsidRDefault="006D0327"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159" type="#_x0000_t202" style="position:absolute;left:0;text-align:left;margin-left:5.4pt;margin-top:610.95pt;width:44.2pt;height:9.6pt;z-index:25174169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daUAOkAIAAJQFAAAOAAAAZHJzL2Uyb0RvYy54bWysVFFP2zAQfp+0/2D5faQpLYyKFHUgpkkI&#10;0GDi2XVsGs2xPdtt0v16PjtJ2zFemPaS2L7v7nyfv7vzi7ZWZCOcr4wuaH40okRobspKPxf0x+P1&#10;p8+U+MB0yZTRoqBb4enF/OOH88bOxNisjCqFIwii/ayxBV2FYGdZ5vlK1MwfGSs0jNK4mgVs3XNW&#10;OtYgeq2y8Wh0kjXGldYZLrzH6VVnpPMUX0rBw52UXgSiCoq7hfR16buM32x+zmbPjtlVxftrsH+4&#10;Rc0qjaS7UFcsMLJ21V+h6oo7440MR9zUmZGy4iLVgGry0atqHlbMilQLyPF2R5P/f2H57ebekarE&#10;201PKdGsxiM9ija4NSqYRH4a62eAPVgAQ/vFtMAO5x6HsexWujr+URCBHUxvd+wiGOE4nJ7kxxNY&#10;OEz5OD8bJ/azvbN1PnwVpiZxUVCHx0ucss2ND7gIoAMk5vJGVeV1pVTaRMGIS+XIhuGpVUhXhMcf&#10;KKVJU9CT4+koBdYmuneRlY5hRJJMny4W3hWYVmGrRMQo/V1IUJbqfCM341zoXf6EjiiJVO9x7PH7&#10;W73HuasDHimz0WHnXFfauFR96rE9ZeXPgTLZ4UH4Qd1xGdpl22nleDwoYGnKLYThTNda3vLrCs93&#10;w3y4Zw69hBfHfAh3+EhlQL/pV5SsjPv91nnEQ+KwUtKgNwvqf62ZE5SobxriP8snUUghbSbTUyiJ&#10;uEPL8tCi1/WlgSZyTCLL0zLigxqW0pn6CWNkEbPCxDRH7oKGYXkZuomBMcTFYpFAaF/Lwo1+sDyG&#10;jjxHcT62T8zZXsEB0r81Qxez2Sshd9jo6e1iHSDGpPLIdMdq/wJo/ST+fkzF2XK4T6j9MJ2/AA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DdaUAOkAIAAJQ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118C8F21" w14:textId="77777777" w:rsidR="006D0327" w:rsidRPr="00756E21" w:rsidRDefault="006D0327"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8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EC0CA36" w14:textId="77777777" w:rsidR="006D0327" w:rsidRDefault="006D0327" w:rsidP="00EE1584">
    <w:pPr>
      <w:pStyle w:val="Brdtext"/>
    </w:pPr>
    <w:r>
      <w:rPr>
        <w:noProof/>
        <w:lang w:eastAsia="sv-SE"/>
      </w:rPr>
      <mc:AlternateContent>
        <mc:Choice Requires="wps">
          <w:drawing>
            <wp:anchor distT="0" distB="0" distL="0" distR="0" simplePos="0" relativeHeight="25161676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58"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45A43E4" w14:textId="77777777" w:rsidR="006D0327" w:rsidRPr="00756E21" w:rsidRDefault="006D0327"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60" type="#_x0000_t202" style="position:absolute;left:0;text-align:left;margin-left:393pt;margin-top:611.25pt;width:44.2pt;height:9.6pt;z-index:25161676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wssTJkAIAAJQFAAAOAAAAZHJzL2Uyb0RvYy54bWysVFFv2yAQfp+0/4B4Xx0nTbdGdaqsVadJ&#10;VVstnfpMMDTWMDAgsbNfvw9sJ1nXl057sYH77o777uMuLttaka1wvjK6oPnJiBKhuSkr/VzQ7483&#10;Hz5R4gPTJVNGi4LuhKeX8/fvLho7E2OzNqoUjiCI9rPGFnQdgp1lmedrUTN/YqzQMErjahawdc9Z&#10;6ViD6LXKxqPRWdYYV1pnuPAep9edkc5TfCkFD/dSehGIKijuFtLXpe8qfrP5BZs9O2bXFe+vwf7h&#10;FjWrNJLuQ12zwMjGVX+FqivujDcynHBTZ0bKiotUA6rJRy+qWa6ZFakWkOPtnib//8Lyu+2DI1WJ&#10;3k3RKs1qNOlRtMFtUEEe+WmsnwG2tACG9rNpgR3OPQ5j2a10dfyjIAI7mN7t2UUwwnE4Pcsnp7Bw&#10;mPJxfj5O7GcHZ+t8+CJMTeKioA7NS5yy7a0PuAigAyTm8kZV5U2lVNpEwYgr5ciWodUqpCvC4w+U&#10;0qQp6NlkOkqBtYnuXWSlYxiRJNOni4V3BaZV2CkRMUp/ExKUpTpfyc04F3qfP6EjSiLVWxx7/OFW&#10;b3Hu6oBHymx02DvXlTYuVZ/e2IGy8sdAmezwIPyo7rgM7arttDKZDApYmXIHYTjTPS1v+U2F9t0y&#10;Hx6Yw1tCxzEfwj0+UhnQb/oVJWvjfr12HvGQOKyUNHibBfU/N8wJStRXDfGf56dRSCFtTqcfoSTi&#10;ji2rY4ve1FcGmsgxiSxPy4gPalhKZ+onjJFFzAoT0xy5CxqG5VXoJgbGEBeLRQLh+VoWbvXS8hg6&#10;8hzF+dg+MWd7BQdI/84Mr5jNXgi5w0ZPbxebADEmlUemO1b7DuDpJ/H3YyrOluN9Qh2G6fw3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PCyxMmQAgAAlA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345A43E4" w14:textId="77777777" w:rsidR="006D0327" w:rsidRPr="00756E21" w:rsidRDefault="006D0327"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8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0AA641A" w14:textId="77777777" w:rsidR="006D0327" w:rsidRDefault="006D0327" w:rsidP="00EE1584">
    <w:pPr>
      <w:pStyle w:val="Brdtext"/>
    </w:pPr>
    <w:r>
      <w:rPr>
        <w:noProof/>
        <w:lang w:eastAsia="sv-SE"/>
      </w:rPr>
      <mc:AlternateContent>
        <mc:Choice Requires="wps">
          <w:drawing>
            <wp:anchor distT="0" distB="0" distL="0" distR="0" simplePos="0" relativeHeight="25161779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56"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839E1E9" w14:textId="77777777" w:rsidR="006D0327" w:rsidRPr="00756E21" w:rsidRDefault="006D0327"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61" type="#_x0000_t202" style="position:absolute;left:0;text-align:left;margin-left:393pt;margin-top:611.25pt;width:44.2pt;height:9.6pt;z-index:25161779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4tfyAkAIAAJQFAAAOAAAAZHJzL2Uyb0RvYy54bWysVFFv2yAQfp+0/4B4Xx2nSbZGdaqsVadJ&#10;VVutnfpMMDTWMDAgsbNfvw9sJ1nXl057sYH77o77+O7OL9paka1wvjK6oPnJiBKhuSkr/VzQ74/X&#10;Hz5R4gPTJVNGi4LuhKcXi/fvzhs7F2OzNqoUjiCI9vPGFnQdgp1nmedrUTN/YqzQMErjahawdc9Z&#10;6ViD6LXKxqPRLGuMK60zXHiP06vOSBcpvpSChzspvQhEFRR3C+nr0ncVv9ninM2fHbPrivfXYP9w&#10;i5pVGkn3oa5YYGTjqr9C1RV3xhsZTripMyNlxUWqAdXkoxfVPKyZFakWkOPtnib//8Ly2+29I1WJ&#10;t5vOKNGsxiM9ija4DSrIIz+N9XPAHiyAof1sWmCHc4/DWHYrXR3/KIjADqZ3e3YRjHAcTmf56QQW&#10;DlM+zs/Gif3s4GydD1+EqUlcFNTh8RKnbHvjAy4C6ACJubxRVXldKZU2UTDiUjmyZXhqFdIV4fEH&#10;SmnSFHR2Oh2lwNpE9y6y0jGMSJLp08XCuwLTKuyUiBilvwkJylKdr+RmnAu9z5/QESWR6i2OPf5w&#10;q7c4d3XAI2U2Ouyd60obl6pPPXagrPwxUCY7PAg/qjsuQ7tqO62cTgYFrEy5gzCc6VrLW35d4flu&#10;mA/3zKGX8OKYD+EOH6kM6Df9ipK1cb9eO494SBxWShr0ZkH9zw1zghL1VUP8Z/kkCimkzWT6EUoi&#10;7tiyOrboTX1poIkck8jytIz4oIaldKZ+whhZxqwwMc2Ru6BhWF6GbmJgDHGxXCYQ2teycKMfLI+h&#10;I89RnI/tE3O2V3CA9G/N0MVs/kLIHTZ6ervcBIgxqTwy3bHavwBaP4m/H1NxthzvE+owTBe/AQ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Hi1/ICQAgAAlA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7839E1E9" w14:textId="77777777" w:rsidR="006D0327" w:rsidRPr="00756E21" w:rsidRDefault="006D0327"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8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1D271D3" w14:textId="77777777" w:rsidR="006D0327" w:rsidRDefault="006D0327" w:rsidP="009C2B67">
    <w:pPr>
      <w:pStyle w:val="Brdtext"/>
    </w:pPr>
    <w:r>
      <w:rPr>
        <w:noProof/>
        <w:lang w:eastAsia="sv-SE"/>
      </w:rPr>
      <mc:AlternateContent>
        <mc:Choice Requires="wps">
          <w:drawing>
            <wp:anchor distT="0" distB="0" distL="0" distR="0" simplePos="0" relativeHeight="251742720"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60"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3F221F3" w14:textId="77777777" w:rsidR="006D0327" w:rsidRPr="00756E21" w:rsidRDefault="006D0327"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164" type="#_x0000_t202" style="position:absolute;left:0;text-align:left;margin-left:5.4pt;margin-top:610.95pt;width:44.2pt;height:9.6pt;z-index:25174272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KH1gjwIAAJQFAAAOAAAAZHJzL2Uyb0RvYy54bWysVFFP2zAQfp+0/2D5faQppYyKFHUgpkkI&#10;0GDi2XVsGs2xPdtt0v16PjtJ2zFemPaS2L7v7nyfv7vzi7ZWZCOcr4wuaH40okRobspKPxf0x+P1&#10;p8+U+MB0yZTRoqBb4enF/OOH88bOxNisjCqFIwii/ayxBV2FYGdZ5vlK1MwfGSs0jNK4mgVs3XNW&#10;OtYgeq2y8Wg0zRrjSusMF97j9Koz0nmKL6Xg4U5KLwJRBcXdQvq69F3GbzY/Z7Nnx+yq4v012D/c&#10;omaVRtJdqCsWGFm76q9QdcWd8UaGI27qzEhZcZFqQDX56FU1DytmRaoF5Hi7o8n/v7D8dnPvSFXi&#10;7abgR7Maj/Qo2uDWqGAS+WmsnwH2YAEM7RfTAjucexzGslvp6vhHQQR2RNru2EUwwnF4Ms2PJ7Bw&#10;mPJxfjZO7Gd7Z+t8+CpMTeKioA6PlzhlmxsfcBFAB0jM5Y2qyutKqbSJghGXypENw1OrkK4Ijz9Q&#10;SpOmoNPjk1EKrE107yIrHcOIJJk+XSy8KzCtwlaJiFH6u5CgLNX5Rm7GudC7/AkdURKp3uPY4/e3&#10;eo9zVwc8Umajw865rrRxqfrUY3vKyp8DZbLDg/CDuuMytMu208rx6aCApSm3EIYzXWt5y68rPN8N&#10;8+GeOfQSXhzzIdzhI5UB/aZfUbIy7vdb5xEPicNKSYPeLKj/tWZOUKK+aYj/LJ9EIYW0mZycQknE&#10;HVqWhxa9ri8NNJFjElmelhEf1LCUztRPGCOLmBUmpjlyFzQMy8vQTQyMIS4WiwRC+1oWbvSD5TF0&#10;5DmK87F9Ys72Cg6Q/q0ZupjNXgm5w0ZPbxfrADEmlUemO1b7F0DrJ/H3YyrOlsN9Qu2H6fwFAAD/&#10;/wMAUEsDBBQABgAIAAAAIQCWEfCI3wAAAAsBAAAPAAAAZHJzL2Rvd25yZXYueG1sTI9Ba8MwDIXv&#10;g/4Ho8Fuq5NQRpPFKevYDiuUsnawqxtrcVgsh9hps38/9dSexJMeT98rV5PrxAmH0HpSkM4TEEi1&#10;Ny01Cr4O749LECFqMrrzhAr+MMCqmt2VujD+TJ942sdGcAiFQiuwMfaFlKG26HSY+x6Jbz9+cDqy&#10;HBppBn3mcNfJLEmepNMt8Qere3y1WP/uR6fgsF2bUZrJfLzV280Ov+XGLnZKPdxPL88gIk7xaoYL&#10;PqNDxUxHP5IJomOdMHnkmWVpDoIdeZ6BOF42izQFWZXytkP1DwAA//8DAFBLAQItABQABgAIAAAA&#10;IQC2gziS/gAAAOEBAAATAAAAAAAAAAAAAAAAAAAAAABbQ29udGVudF9UeXBlc10ueG1sUEsBAi0A&#10;FAAGAAgAAAAhADj9If/WAAAAlAEAAAsAAAAAAAAAAAAAAAAALwEAAF9yZWxzLy5yZWxzUEsBAi0A&#10;FAAGAAgAAAAhAP4ofWCPAgAAlAUAAA4AAAAAAAAAAAAAAAAALgIAAGRycy9lMm9Eb2MueG1sUEsB&#10;Ai0AFAAGAAgAAAAhAJYR8IjfAAAACwEAAA8AAAAAAAAAAAAAAAAA6QQAAGRycy9kb3ducmV2Lnht&#10;bFBLBQYAAAAABAAEAPMAAAD1BQAAAAA=&#10;" o:allowoverlap="f" fillcolor="white [3201]" stroked="f" strokeweight=".5pt">
              <v:textbox style="mso-fit-shape-to-text:t">
                <w:txbxContent>
                  <w:p w14:paraId="23F221F3" w14:textId="77777777" w:rsidR="006D0327" w:rsidRPr="00756E21" w:rsidRDefault="006D0327"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8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2EA5736" w14:textId="77777777" w:rsidR="006D0327" w:rsidRDefault="006D0327" w:rsidP="00EE1584">
    <w:pPr>
      <w:pStyle w:val="Brdtext"/>
    </w:pPr>
    <w:r>
      <w:rPr>
        <w:noProof/>
        <w:lang w:eastAsia="sv-SE"/>
      </w:rPr>
      <mc:AlternateContent>
        <mc:Choice Requires="wps">
          <w:drawing>
            <wp:anchor distT="0" distB="0" distL="0" distR="0" simplePos="0" relativeHeight="25161881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61"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7CAA560" w14:textId="77777777" w:rsidR="006D0327" w:rsidRPr="00756E21" w:rsidRDefault="006D0327"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65" type="#_x0000_t202" style="position:absolute;left:0;text-align:left;margin-left:393pt;margin-top:611.25pt;width:44.2pt;height:9.6pt;z-index:25161881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ZykYnjgIAAJQFAAAOAAAAZHJzL2Uyb0RvYy54bWysVF1P2zAUfZ+0/2D5faQp0EFFijoQ0yQE&#10;aGXi2XVsGs2xPdtt0v16jp2k7RgvTHtJbN9zv8499sVlWyuyEc5XRhc0PxpRIjQ3ZaWfC/rj8ebT&#10;GSU+MF0yZbQo6FZ4ejn7+OGisVMxNiujSuEIgmg/bWxBVyHYaZZ5vhI180fGCg2jNK5mAVv3nJWO&#10;NYheq2w8Gk2yxrjSOsOF9zi97ox0luJLKXi4l9KLQFRBUVtIX5e+y/jNZhds+uyYXVW8L4P9QxU1&#10;qzSS7kJds8DI2lV/haor7ow3MhxxU2dGyoqL1AO6yUevulmsmBWpF5Dj7Y4m///C8rvNgyNVidlN&#10;cko0qzGkR9EGt0YHeeSnsX4K2MICGNovpgV2OPc4jG230tXxj4YI7GB6u2MXwQjH4ekkPz6BhcOU&#10;j/PzcWI/2ztb58NXYWoSFwV1GF7ilG1ufUAhgA6QmMsbVZU3lVJpEwUjrpQjG4ZRq5BKhMcfKKVJ&#10;U9DJ8ekoBdYmuneRlY5hRJJMny423jWYVmGrRMQo/V1IUJb6fCM341zoXf6EjiiJVO9x7PH7qt7j&#10;3PUBj5TZ6LBzrittXOo+3bE9ZeXPgTLZ4UH4Qd9xGdpl22nl+GxQwNKUWwjDme5qectvKozvlvnw&#10;wBzuEiaO9yHc4yOVAf2mX1GyMu73W+cRD4nDSkmDu1lQ/2vNnKBEfdMQ/3l+EoUU0ubk9DOURNyh&#10;ZXlo0ev6ykATkDeqS8uID2pYSmfqJzwj85gVJqY5chc0DMur0L0YeIa4mM8TCNfXsnCrF5bH0JHn&#10;KM7H9ok52ys4QPp3ZrjFbPpKyB02eno7XweIMak8Mt2x2k8AVz+Jv3+m4ttyuE+o/WM6ewEAAP//&#10;AwBQSwMEFAAGAAgAAAAhAO/TmKLhAAAADQEAAA8AAABkcnMvZG93bnJldi54bWxMj8FOwzAQRO9I&#10;/IO1SNyo0yg0UYhTAYIDlaqKFomrGy9xRLyOYqcNf8/2BMedGc2+qdaz68UJx9B5UrBcJCCQGm86&#10;ahV8HF7vChAhajK694QKfjDAur6+qnRp/Jne8bSPreASCqVWYGMcSilDY9HpsPADEntffnQ68jm2&#10;0oz6zOWul2mSrKTTHfEHqwd8tth87yen4LB9MpM0s3l7ababHX7Kjc12St3ezI8PICLO8S8MF3xG&#10;h5qZjn4iE0SvIC9WvCWykabpPQiOFHmWgThepGyZg6wr+X9F/QsAAP//AwBQSwECLQAUAAYACAAA&#10;ACEAtoM4kv4AAADhAQAAEwAAAAAAAAAAAAAAAAAAAAAAW0NvbnRlbnRfVHlwZXNdLnhtbFBLAQIt&#10;ABQABgAIAAAAIQA4/SH/1gAAAJQBAAALAAAAAAAAAAAAAAAAAC8BAABfcmVscy8ucmVsc1BLAQIt&#10;ABQABgAIAAAAIQCZykYnjgIAAJQFAAAOAAAAAAAAAAAAAAAAAC4CAABkcnMvZTJvRG9jLnhtbFBL&#10;AQItABQABgAIAAAAIQDv05ii4QAAAA0BAAAPAAAAAAAAAAAAAAAAAOgEAABkcnMvZG93bnJldi54&#10;bWxQSwUGAAAAAAQABADzAAAA9gUAAAAA&#10;" o:allowoverlap="f" fillcolor="white [3201]" stroked="f" strokeweight=".5pt">
              <v:textbox style="mso-fit-shape-to-text:t">
                <w:txbxContent>
                  <w:p w14:paraId="37CAA560" w14:textId="77777777" w:rsidR="006D0327" w:rsidRPr="00756E21" w:rsidRDefault="006D0327"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8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69034D6" w14:textId="77777777" w:rsidR="006D0327" w:rsidRDefault="006D0327" w:rsidP="00EE1584">
    <w:pPr>
      <w:pStyle w:val="Brdtext"/>
    </w:pPr>
    <w:r>
      <w:rPr>
        <w:noProof/>
        <w:lang w:eastAsia="sv-SE"/>
      </w:rPr>
      <mc:AlternateContent>
        <mc:Choice Requires="wps">
          <w:drawing>
            <wp:anchor distT="0" distB="0" distL="0" distR="0" simplePos="0" relativeHeight="25161984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59"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A3D02DE" w14:textId="77777777" w:rsidR="006D0327" w:rsidRPr="00756E21" w:rsidRDefault="006D0327"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66" type="#_x0000_t202" style="position:absolute;left:0;text-align:left;margin-left:393pt;margin-top:611.25pt;width:44.2pt;height:9.6pt;z-index:25161984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asd9qkAIAAJQFAAAOAAAAZHJzL2Uyb0RvYy54bWysVFFv2yAQfp+0/4B4Xx2nTbdEdaqsVadJ&#10;VVstnfpMMDTWMDAgsbNfvw9sJ1nXl057sYH77o77+O4uLttaka1wvjK6oPnJiBKhuSkr/VzQ7483&#10;Hz5R4gPTJVNGi4LuhKeX8/fvLho7E2OzNqoUjiCI9rPGFnQdgp1lmedrUTN/YqzQMErjahawdc9Z&#10;6ViD6LXKxqPRedYYV1pnuPAep9edkc5TfCkFD/dSehGIKijuFtLXpe8qfrP5BZs9O2bXFe+vwf7h&#10;FjWrNJLuQ12zwMjGVX+FqivujDcynHBTZ0bKiotUA6rJRy+qWa6ZFakWkOPtnib//8Lyu+2DI1WJ&#10;t5tMKdGsxiM9ija4DSrIIz+N9TPAlhbA0H42LbDDucdhLLuVro5/FERgB9O7PbsIRjgOJ+f56Rks&#10;HKZ8nE/Hif3s4GydD1+EqUlcFNTh8RKnbHvrAy4C6ACJubxRVXlTKZU2UTDiSjmyZXhqFdIV4fEH&#10;SmnSFPT8dDJKgbWJ7l1kpWMYkSTTp4uFdwWmVdgpETFKfxMSlKU6X8nNOBd6nz+hI0oi1Vsce/zh&#10;Vm9x7uqAR8psdNg715U2LlWfeuxAWfljoEx2eBB+VHdchnbVdlo5nQ4KWJlyB2E407WWt/ymwvPd&#10;Mh8emEMv4cUxH8I9PlIZ0G/6FSVr4369dh7xkDislDTozYL6nxvmBCXqq4b4p/lZFFJIm7PJRyiJ&#10;uGPL6tiiN/WVgSZyTCLL0zLigxqW0pn6CWNkEbPCxDRH7oKGYXkVuomBMcTFYpFAaF/Lwq1eWh5D&#10;R56jOB/bJ+Zsr+AA6d+ZoYvZ7IWQO2z09HaxCRBjUnlkumO1fwG0fhJ/P6bibDneJ9RhmM5/Aw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Nqx32qQAgAAlA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1A3D02DE" w14:textId="77777777" w:rsidR="006D0327" w:rsidRPr="00756E21" w:rsidRDefault="006D0327"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8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7DA8A49" w14:textId="77777777" w:rsidR="006D0327" w:rsidRDefault="006D0327" w:rsidP="009C2B67">
    <w:pPr>
      <w:pStyle w:val="Brdtext"/>
    </w:pPr>
    <w:r>
      <w:rPr>
        <w:noProof/>
        <w:lang w:eastAsia="sv-SE"/>
      </w:rPr>
      <mc:AlternateContent>
        <mc:Choice Requires="wps">
          <w:drawing>
            <wp:anchor distT="0" distB="0" distL="0" distR="0" simplePos="0" relativeHeight="251743744"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63"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F34F809" w14:textId="77777777" w:rsidR="006D0327" w:rsidRPr="00756E21" w:rsidRDefault="006D0327"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169" type="#_x0000_t202" style="position:absolute;left:0;text-align:left;margin-left:5.4pt;margin-top:610.95pt;width:44.2pt;height:9.6pt;z-index:25174374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YjUfzkAIAAJQFAAAOAAAAZHJzL2Uyb0RvYy54bWysVFFv2yAQfp+0/4B4Xx2nabZGdaqsVadJ&#10;VVstnfpMMDTWMDAgsbNfvw9sJ1nXl057sYH77o77+O4uLttaka1wvjK6oPnJiBKhuSkr/VzQ7483&#10;Hz5R4gPTJVNGi4LuhKeX8/fvLho7E2OzNqoUjiCI9rPGFnQdgp1lmedrUTN/YqzQMErjahawdc9Z&#10;6ViD6LXKxqPRNGuMK60zXHiP0+vOSOcpvpSCh3spvQhEFRR3C+nr0ncVv9n8gs2eHbPrivfXYP9w&#10;i5pVGkn3oa5ZYGTjqr9C1RV3xhsZTripMyNlxUWqAdXkoxfVLNfMilQLyPF2T5P/f2H53fbBkarE&#10;201PKdGsxiM9ija4DSqYRH4a62eALS2Aof1sWmCHc4/DWHYrXR3/KIjADqZ3e3YRjHAcnk3z0wks&#10;HKZ8nJ+PE/vZwdk6H74IU5O4KKjD4yVO2fbWB1wE0AESc3mjqvKmUiptomDElXJky/DUKqQrwuMP&#10;lNKkKej09GyUAmsT3bvISscwIkmmTxcL7wpMq7BTImKU/iYkKEt1vpKbcS70Pn9CR5REqrc49vjD&#10;rd7i3NUBj5TZ6LB3rittXKo+9diBsvLHQJns8CD8qO64DO2q7bQyGQ8KWJlyB2E407WWt/ymwvPd&#10;Mh8emEMv4cUxH8I9PlIZ0G/6FSVr4369dh7xkDislDTozYL6nxvmBCXqq4b4z/NJFFJIm8nZRyiJ&#10;uGPL6tiiN/WVgSZyTCLL0zLigxqW0pn6CWNkEbPCxDRH7oKGYXkVuomBMcTFYpFAaF/Lwq1eWh5D&#10;R56jOB/bJ+Zsr+AA6d+ZoYvZ7IWQO2z09HaxCRBjUnlkumO1fwG0fhJ/P6bibDneJ9RhmM5/Aw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BYjUfzkAIAAJQ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4F34F809" w14:textId="77777777" w:rsidR="006D0327" w:rsidRPr="00756E21" w:rsidRDefault="006D0327"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8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D4C706C" w14:textId="77777777" w:rsidR="006D0327" w:rsidRDefault="006D0327" w:rsidP="00EE1584">
    <w:pPr>
      <w:pStyle w:val="Brdtext"/>
    </w:pPr>
    <w:r>
      <w:rPr>
        <w:noProof/>
        <w:lang w:eastAsia="sv-SE"/>
      </w:rPr>
      <mc:AlternateContent>
        <mc:Choice Requires="wps">
          <w:drawing>
            <wp:anchor distT="0" distB="0" distL="0" distR="0" simplePos="0" relativeHeight="25162086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64"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12D8ED1" w14:textId="77777777" w:rsidR="006D0327" w:rsidRPr="00756E21" w:rsidRDefault="006D0327"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70" type="#_x0000_t202" style="position:absolute;left:0;text-align:left;margin-left:393pt;margin-top:611.25pt;width:44.2pt;height:9.6pt;z-index:25162086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wIJnzkAIAAJQFAAAOAAAAZHJzL2Uyb0RvYy54bWysVFFv2yAQfp+0/4B4Xx2nabZGdaqsVadJ&#10;VVstnfpMMDTWMDAgsbNfvw9sJ1nXl057sYH77o77+O4uLttaka1wvjK6oPnJiBKhuSkr/VzQ7483&#10;Hz5R4gPTJVNGi4LuhKeX8/fvLho7E2OzNqoUjiCI9rPGFnQdgp1lmedrUTN/YqzQMErjahawdc9Z&#10;6ViD6LXKxqPRNGuMK60zXHiP0+vOSOcpvpSCh3spvQhEFRR3C+nr0ncVv9n8gs2eHbPrivfXYP9w&#10;i5pVGkn3oa5ZYGTjqr9C1RV3xhsZTripMyNlxUWqAdXkoxfVLNfMilQLyPF2T5P/f2H53fbBkarE&#10;200nlGhW45EeRRvcBhXkkZ/G+hlgSwtgaD+bFtjh3OMwlt1KV8c/CiKwg+ndnl0EIxyHZ9P8dAIL&#10;hykf5+fjxH52cLbOhy/C1CQuCurweIlTtr31ARcBdIDEXN6oqryplEqbKBhxpRzZMjy1CumK8PgD&#10;pTRpCjo9PRulwNpE9y6y0jGMSJLp08XCuwLTKuyUiBilvwkJylKdr+RmnAu9z5/QESWR6i2OPf5w&#10;q7c4d3XAI2U2Ouyd60obl6pPPXagrPwxUCY7PAg/qjsuQ7tqO61MTgcFrEy5gzCc6VrLW35T4flu&#10;mQ8PzKGX8OKYD+EeH6kM6Df9ipK1cb9eO494SBxWShr0ZkH9zw1zghL1VUP85/kkCimkzeTsI5RE&#10;3LFldWzRm/rKQBM5JpHlaRnxQQ1L6Uz9hDGyiFlhYpojd0HDsLwK3cTAGOJisUggtK9l4VYvLY+h&#10;I89RnI/tE3O2V3CA9O/M0MVs9kLIHTZ6ervYBIgxqTwy3bHavwBaP4m/H1NxthzvE+owTOe/AQ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HAgmfOQAgAAlA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112D8ED1" w14:textId="77777777" w:rsidR="006D0327" w:rsidRPr="00756E21" w:rsidRDefault="006D0327"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8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B229828" w14:textId="77777777" w:rsidR="006D0327" w:rsidRDefault="006D0327" w:rsidP="00EE1584">
    <w:pPr>
      <w:pStyle w:val="Brdtext"/>
    </w:pPr>
    <w:r>
      <w:rPr>
        <w:noProof/>
        <w:lang w:eastAsia="sv-SE"/>
      </w:rPr>
      <mc:AlternateContent>
        <mc:Choice Requires="wps">
          <w:drawing>
            <wp:anchor distT="0" distB="0" distL="0" distR="0" simplePos="0" relativeHeight="25162188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62"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560AC4E" w14:textId="77777777" w:rsidR="006D0327" w:rsidRPr="00756E21" w:rsidRDefault="006D0327"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71" type="#_x0000_t202" style="position:absolute;left:0;text-align:left;margin-left:393pt;margin-top:611.25pt;width:44.2pt;height:9.6pt;z-index:25162188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9Uft9kAIAAJQFAAAOAAAAZHJzL2Uyb0RvYy54bWysVFFv2yAQfp+0/4B4Xx2nabZGdaqsVadJ&#10;VVstnfpMMDTWMDAgsbNfvw9sJ1nXl057sYH77o77+O4uLttaka1wvjK6oPnJiBKhuSkr/VzQ7483&#10;Hz5R4gPTJVNGi4LuhKeX8/fvLho7E2OzNqoUjiCI9rPGFnQdgp1lmedrUTN/YqzQMErjahawdc9Z&#10;6ViD6LXKxqPRNGuMK60zXHiP0+vOSOcpvpSCh3spvQhEFRR3C+nr0ncVv9n8gs2eHbPrivfXYP9w&#10;i5pVGkn3oa5ZYGTjqr9C1RV3xhsZTripMyNlxUWqAdXkoxfVLNfMilQLyPF2T5P/f2H53fbBkarE&#10;203HlGhW45EeRRvcBhXkkZ/G+hlgSwtgaD+bFtjh3OMwlt1KV8c/CiKwg+ndnl0EIxyHZ9P8dAIL&#10;hykf5+fjxH52cLbOhy/C1CQuCurweIlTtr31ARcBdIDEXN6oqryplEqbKBhxpRzZMjy1CumK8PgD&#10;pTRpCjo9PRulwNpE9y6y0jGMSJLp08XCuwLTKuyUiBilvwkJylKdr+RmnAu9z5/QESWR6i2OPf5w&#10;q7c4d3XAI2U2Ouyd60obl6pPPXagrPwxUCY7PAg/qjsuQ7tqO61MJoMCVqbcQRjOdK3lLb+p8Hy3&#10;zIcH5tBLeHHMh3CPj1QG9Jt+RcnauF+vnUc8JA4rJQ16s6D+54Y5QYn6qiH+83wShRTSZnL2EUoi&#10;7tiyOrboTX1loIkck8jytIz4oIaldKZ+whhZxKwwMc2Ru6BhWF6FbmJgDHGxWCQQ2teycKuXlsfQ&#10;kecozsf2iTnbKzhA+ndm6GI2eyHkDhs9vV1sAsSYVB6Z7ljtXwCtn8Tfj6k4W473CXUYpvPf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P1R+32QAgAAlA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6560AC4E" w14:textId="77777777" w:rsidR="006D0327" w:rsidRPr="00756E21" w:rsidRDefault="006D0327"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8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156C20C" w14:textId="77777777" w:rsidR="006D0327" w:rsidRDefault="006D0327" w:rsidP="009C2B67">
    <w:pPr>
      <w:pStyle w:val="Brdtext"/>
    </w:pPr>
    <w:r>
      <w:rPr>
        <w:noProof/>
        <w:lang w:eastAsia="sv-SE"/>
      </w:rPr>
      <mc:AlternateContent>
        <mc:Choice Requires="wps">
          <w:drawing>
            <wp:anchor distT="0" distB="0" distL="0" distR="0" simplePos="0" relativeHeight="251744768"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66"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C90F0AD" w14:textId="77777777" w:rsidR="006D0327" w:rsidRPr="00756E21" w:rsidRDefault="006D0327"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174" type="#_x0000_t202" style="position:absolute;left:0;text-align:left;margin-left:5.4pt;margin-top:610.95pt;width:44.2pt;height:9.6pt;z-index:25174476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Tr/yFkAIAAJQFAAAOAAAAZHJzL2Uyb0RvYy54bWysVFFP2zAQfp+0/2D5faQppYyKFHUgpkkI&#10;0GDi2XVsGs2xPdtt0v16PjtJ2zFemPaS2L7v7nyfv7vzi7ZWZCOcr4wuaH40okRobspKPxf0x+P1&#10;p8+U+MB0yZTRoqBb4enF/OOH88bOxNisjCqFIwii/ayxBV2FYGdZ5vlK1MwfGSs0jNK4mgVs3XNW&#10;OtYgeq2y8Wg0zRrjSusMF97j9Koz0nmKL6Xg4U5KLwJRBcXdQvq69F3GbzY/Z7Nnx+yq4v012D/c&#10;omaVRtJdqCsWGFm76q9QdcWd8UaGI27qzEhZcZFqQDX56FU1DytmRaoF5Hi7o8n/v7D8dnPvSFXi&#10;7aZTSjSr8UiPog1ujQomkZ/G+hlgDxbA0H4xLbDDucdhLLuVro5/FERgB9PbHbsIRjgOT6b58QQW&#10;DlM+zs/Gif1s72ydD1+FqUlcFNTh8RKnbHPjAy4C6ACJubxRVXldKZU2UTDiUjmyYXhqFdIV4fEH&#10;SmnSFHR6fDJKgbWJ7l1kpWMYkSTTp4uFdwWmVdgqETFKfxcSlKU638jNOBd6lz+hI0oi1Xsce/z+&#10;Vu9x7uqAR8psdNg515U2LlWfemxPWflzoEx2eBB+UHdchnbZdlqZnA4KWJpyC2E407WWt/y6wvPd&#10;MB/umUMv4cUxH8IdPlIZ0G/6FSUr436/dR7xkDislDTozYL6X2vmBCXqm4b4z/JJFFJIm8nJKZRE&#10;3KFleWjR6/rSQBM5JpHlaRnxQQ1L6Uz9hDGyiFlhYpojd0HDsLwM3cTAGOJisUggtK9l4UY/WB5D&#10;R56jOB/bJ+Zsr+AA6d+aoYvZ7JWQO2z09HaxDhBjUnlkumO1fwG0fhJ/P6bibDncJ9R+mM5fAA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BTr/yFkAIAAJQ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1C90F0AD" w14:textId="77777777" w:rsidR="006D0327" w:rsidRPr="00756E21" w:rsidRDefault="006D0327"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8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2EF110D" w14:textId="77777777" w:rsidR="006D0327" w:rsidRDefault="006D0327" w:rsidP="00EE1584">
    <w:pPr>
      <w:pStyle w:val="Brdtext"/>
    </w:pPr>
    <w:r>
      <w:rPr>
        <w:noProof/>
        <w:lang w:eastAsia="sv-SE"/>
      </w:rPr>
      <mc:AlternateContent>
        <mc:Choice Requires="wps">
          <w:drawing>
            <wp:anchor distT="0" distB="0" distL="0" distR="0" simplePos="0" relativeHeight="25162291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67"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B71D3AC" w14:textId="77777777" w:rsidR="006D0327" w:rsidRPr="00756E21" w:rsidRDefault="006D0327"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75" type="#_x0000_t202" style="position:absolute;left:0;text-align:left;margin-left:393pt;margin-top:611.25pt;width:44.2pt;height:9.6pt;z-index:25162291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0TcfCkAIAAJQFAAAOAAAAZHJzL2Uyb0RvYy54bWysVFFP2zAQfp+0/2D5faQppUBFijoQ0yQE&#10;aDDx7Do2jebYnu026X79PjtJ2zFemPaS2L7v7nyfv7uLy7ZWZCOcr4wuaH40okRobspKvxT0+9PN&#10;pzNKfGC6ZMpoUdCt8PRy/vHDRWNnYmxWRpXCEQTRftbYgq5CsLMs83wlauaPjBUaRmlczQK27iUr&#10;HWsQvVbZeDSaZo1xpXWGC+9xet0Z6TzFl1LwcC+lF4GoguJuIX1d+i7jN5tfsNmLY3ZV8f4a7B9u&#10;UbNKI+ku1DULjKxd9VeouuLOeCPDETd1ZqSsuEg1oJp89KqaxxWzItUCcrzd0eT/X1h+t3lwpCrx&#10;dtNTSjSr8UhPog1ujQryyE9j/QywRwtgaD+bFtjh3OMwlt1KV8c/CiKwg+ntjl0EIxyHJ9P8eAIL&#10;hykf5+fjxH62d7bOhy/C1CQuCurweIlTtrn1ARcBdIDEXN6oqryplEqbKBhxpRzZMDy1CumK8PgD&#10;pTRpCjo9PhmlwNpE9y6y0jGMSJLp08XCuwLTKmyViBilvwkJylKdb+RmnAu9y5/QESWR6j2OPX5/&#10;q/c4d3XAI2U2Ouyc60obl6pPPbanrPwxUCY7PAg/qDsuQ7tsO61MzgYFLE25hTCc6VrLW35T4flu&#10;mQ8PzKGX8OKYD+EeH6kM6Df9ipKVcb/eOo94SBxWShr0ZkH9zzVzghL1VUP85/kkCimkzeTkFEoi&#10;7tCyPLTodX1loIkck8jytIz4oIaldKZ+xhhZxKwwMc2Ru6BhWF6FbmJgDHGxWCQQ2teycKsfLY+h&#10;I89RnE/tM3O2V3CA9O/M0MVs9krIHTZ6ertYB4gxqTwy3bHavwBaP4m/H1NxthzuE2o/TOe/AQ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DRNx8KQAgAAlA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7B71D3AC" w14:textId="77777777" w:rsidR="006D0327" w:rsidRPr="00756E21" w:rsidRDefault="006D0327"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9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52FDB3A" w14:textId="77777777" w:rsidR="006D0327" w:rsidRDefault="006D0327" w:rsidP="00EE1584">
    <w:pPr>
      <w:pStyle w:val="Brdtext"/>
    </w:pPr>
    <w:r>
      <w:rPr>
        <w:noProof/>
        <w:lang w:eastAsia="sv-SE"/>
      </w:rPr>
      <mc:AlternateContent>
        <mc:Choice Requires="wps">
          <w:drawing>
            <wp:anchor distT="0" distB="0" distL="0" distR="0" simplePos="0" relativeHeight="25162393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65"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8BF62EE" w14:textId="77777777" w:rsidR="006D0327" w:rsidRPr="00756E21" w:rsidRDefault="006D0327"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76" type="#_x0000_t202" style="position:absolute;left:0;text-align:left;margin-left:393pt;margin-top:611.25pt;width:44.2pt;height:9.6pt;z-index:25162393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aI4JQkAIAAJQFAAAOAAAAZHJzL2Uyb0RvYy54bWysVFFv2yAQfp+0/4B4Xx2nSbZGdaqsVadJ&#10;VVutnfpMMDTWMDAgsbNfvw9sJ1nXl057sYH77o77+O7OL9paka1wvjK6oPnJiBKhuSkr/VzQ74/X&#10;Hz5R4gPTJVNGi4LuhKcXi/fvzhs7F2OzNqoUjiCI9vPGFnQdgp1nmedrUTN/YqzQMErjahawdc9Z&#10;6ViD6LXKxqPRLGuMK60zXHiP06vOSBcpvpSChzspvQhEFRR3C+nr0ncVv9ninM2fHbPrivfXYP9w&#10;i5pVGkn3oa5YYGTjqr9C1RV3xhsZTripMyNlxUWqAdXkoxfVPKyZFakWkOPtnib//8Ly2+29I1WJ&#10;t5tNKdGsxiM9ija4DSrIIz+N9XPAHiyAof1sWmCHc4/DWHYrXR3/KIjADqZ3e3YRjHAcTmf56QQW&#10;DlM+zs/Gif3s4GydD1+EqUlcFNTh8RKnbHvjAy4C6ACJubxRVXldKZU2UTDiUjmyZXhqFdIV4fEH&#10;SmnSFHR2Oh2lwNpE9y6y0jGMSJLp08XCuwLTKuyUiBilvwkJylKdr+RmnAu9z5/QESWR6i2OPf5w&#10;q7c4d3XAI2U2Ouyd60obl6pPPXagrPwxUCY7PAg/qjsuQ7tqO61MzgYFrEy5gzCc6VrLW35d4flu&#10;mA/3zKGX8OKYD+EOH6kM6Df9ipK1cb9eO494SBxWShr0ZkH9zw1zghL1VUP8Z/kkCimkzWT6EUoi&#10;7tiyOrboTX1poIkck8jytIz4oIaldKZ+whhZxqwwMc2Ru6BhWF6GbmJgDHGxXCYQ2teycKMfLI+h&#10;I89RnI/tE3O2V3CA9G/N0MVs/kLIHTZ6ervcBIgxqTwy3bHavwBaP4m/H1NxthzvE+owTBe/AQ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FojglCQAgAAlA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08BF62EE" w14:textId="77777777" w:rsidR="006D0327" w:rsidRPr="00756E21" w:rsidRDefault="006D0327"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9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3E83DC2" w14:textId="77777777" w:rsidR="006D0327" w:rsidRDefault="006D0327" w:rsidP="009C2B67">
    <w:pPr>
      <w:pStyle w:val="Brdtext"/>
    </w:pPr>
    <w:r>
      <w:rPr>
        <w:noProof/>
        <w:lang w:eastAsia="sv-SE"/>
      </w:rPr>
      <mc:AlternateContent>
        <mc:Choice Requires="wps">
          <w:drawing>
            <wp:anchor distT="0" distB="0" distL="0" distR="0" simplePos="0" relativeHeight="251745792"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69"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66D3277" w14:textId="77777777" w:rsidR="006D0327" w:rsidRPr="00756E21" w:rsidRDefault="006D0327"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179" type="#_x0000_t202" style="position:absolute;left:0;text-align:left;margin-left:5.4pt;margin-top:610.95pt;width:44.2pt;height:9.6pt;z-index:25174579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TBHizkAIAAJQFAAAOAAAAZHJzL2Uyb0RvYy54bWysVFFv2yAQfp+0/4B4Xx2nSbZGdaqsVadJ&#10;VVutnfpMMDTWMDAgsbNfvw9sJ1nXl057sYH77o77+O7OL9paka1wvjK6oPnJiBKhuSkr/VzQ74/X&#10;Hz5R4gPTJVNGi4LuhKcXi/fvzhs7F2OzNqoUjiCI9vPGFnQdgp1nmedrUTN/YqzQMErjahawdc9Z&#10;6ViD6LXKxqPRLGuMK60zXHiP06vOSBcpvpSChzspvQhEFRR3C+nr0ncVv9ninM2fHbPrivfXYP9w&#10;i5pVGkn3oa5YYGTjqr9C1RV3xhsZTripMyNlxUWqAdXkoxfVPKyZFakWkOPtnib//8Ly2+29I1WJ&#10;t5udUaJZjUd6FG1wG1Qwifw01s8Be7AAhvazaYEdzj0OY9mtdHX8oyACO5je7dlFMMJxOJ3lpxNY&#10;OEz5OD8bJ/azg7N1PnwRpiZxUVCHx0ucsu2ND7gIoAMk5vJGVeV1pVTaRMGIS+XIluGpVUhXhMcf&#10;KKVJU9DZ6XSUAmsT3bvISscwIkmmTxcL7wpMq7BTImKU/iYkKEt1vpKbcS70Pn9CR5REqrc49vjD&#10;rd7i3NUBj5TZ6LB3rittXKo+9diBsvLHQJns8CD8qO64DO2q7bQyHQ8KWJlyB2E407WWt/y6wvPd&#10;MB/umUMv4cUxH8IdPlIZ0G/6FSVr4369dh7xkDislDTozYL6nxvmBCXqq4b4z/JJFFJIm8n0I5RE&#10;3LFldWzRm/rSQBM5JpHlaRnxQQ1L6Uz9hDGyjFlhYpojd0HDsLwM3cTAGOJiuUwgtK9l4UY/WB5D&#10;R56jOB/bJ+Zsr+AA6d+aoYvZ/IWQO2z09Ha5CRBjUnlkumO1fwG0fhJ/P6bibDneJ9RhmC5+Aw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BTBHizkAIAAJQ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266D3277" w14:textId="77777777" w:rsidR="006D0327" w:rsidRPr="00756E21" w:rsidRDefault="006D0327"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9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637EE5E" w14:textId="77777777" w:rsidR="006D0327" w:rsidRDefault="006D0327" w:rsidP="00EE1584">
    <w:pPr>
      <w:pStyle w:val="Brdtext"/>
    </w:pPr>
    <w:r>
      <w:rPr>
        <w:noProof/>
        <w:lang w:eastAsia="sv-SE"/>
      </w:rPr>
      <mc:AlternateContent>
        <mc:Choice Requires="wps">
          <w:drawing>
            <wp:anchor distT="0" distB="0" distL="0" distR="0" simplePos="0" relativeHeight="25162496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70"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3A6FFCF" w14:textId="77777777" w:rsidR="006D0327" w:rsidRPr="00756E21" w:rsidRDefault="006D0327"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80" type="#_x0000_t202" style="position:absolute;left:0;text-align:left;margin-left:393pt;margin-top:611.25pt;width:44.2pt;height:9.6pt;z-index:25162496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aLpiIjwIAAJQFAAAOAAAAZHJzL2Uyb0RvYy54bWysVFFP2zAQfp+0/2D5faQpFEZFijoQ0yQE&#10;aGXi2XVsGs2xPdtt0v16PjtJ2zFemPaS2L7v7nyfv7uLy7ZWZCOcr4wuaH40okRobspKPxf0x+PN&#10;p8+U+MB0yZTRoqBb4enl7OOHi8ZOxdisjCqFIwii/bSxBV2FYKdZ5vlK1MwfGSs0jNK4mgVs3XNW&#10;OtYgeq2y8Wh0mjXGldYZLrzH6XVnpLMUX0rBw72UXgSiCoq7hfR16buM32x2wabPjtlVxftrsH+4&#10;Rc0qjaS7UNcsMLJ21V+h6oo7440MR9zUmZGy4iLVgGry0atqFitmRaoF5Hi7o8n/v7D8bvPgSFXi&#10;7c7Aj2Y1HulRtMGtUUEe+WmsnwK2sACG9otpgR3OPQ5j2a10dfyjIAI7Im137CIY4TicnObHJ7Bw&#10;mPJxfj5O7Gd7Z+t8+CpMTeKioA6Plzhlm1sfcBFAB0jM5Y2qyptKqbSJghFXypENw1OrkK4Ijz9Q&#10;SpOmoKfHk1EKrE107yIrHcOIJJk+XSy8KzCtwlaJiFH6u5CgLNX5Rm7GudC7/AkdURKp3uPY4/e3&#10;eo9zVwc8Umajw865rrRxqfrUY3vKyp8DZbLDg/CDuuMytMu208rkeFDA0pRbCMOZrrW85TcVnu+W&#10;+fDAHHoJL475EO7xkcqAftOvKFkZ9/ut84iHxGGlpEFvFtT/WjMnKFHfNMR/np9EIYW0OZmcQUnE&#10;HVqWhxa9rq8MNJFjElmelhEf1LCUztRPGCPzmBUmpjlyFzQMy6vQTQyMIS7m8wRC+1oWbvXC8hg6&#10;8hzF+dg+MWd7BQdI/84MXcymr4TcYaOnt/N1gBiTyiPTHav9C6D1k/j7MRVny+E+ofbDdPYC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Wi6YiI8CAACU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53A6FFCF" w14:textId="77777777" w:rsidR="006D0327" w:rsidRPr="00756E21" w:rsidRDefault="006D0327"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9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AABF908" w14:textId="77777777" w:rsidR="006D0327" w:rsidRDefault="006D0327" w:rsidP="00EE1584">
    <w:pPr>
      <w:pStyle w:val="Brdtext"/>
    </w:pPr>
    <w:r>
      <w:rPr>
        <w:noProof/>
        <w:lang w:eastAsia="sv-SE"/>
      </w:rPr>
      <mc:AlternateContent>
        <mc:Choice Requires="wps">
          <w:drawing>
            <wp:anchor distT="0" distB="0" distL="0" distR="0" simplePos="0" relativeHeight="25162598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68"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40C232D" w14:textId="77777777" w:rsidR="006D0327" w:rsidRPr="00756E21" w:rsidRDefault="006D0327"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81" type="#_x0000_t202" style="position:absolute;left:0;text-align:left;margin-left:393pt;margin-top:611.25pt;width:44.2pt;height:9.6pt;z-index:25162598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22MQ9jwIAAJQFAAAOAAAAZHJzL2Uyb0RvYy54bWysVFFv2yAQfp+0/4B4Xx2nSbZGdaqsVadJ&#10;VVutnfpMMDTWMDAgsbNfvw9sJ1nXl057sYH77o777uPOL9paka1wvjK6oPnJiBKhuSkr/VzQ74/X&#10;Hz5R4gPTJVNGi4LuhKcXi/fvzhs7F2OzNqoUjiCI9vPGFnQdgp1nmedrUTN/YqzQMErjahawdc9Z&#10;6ViD6LXKxqPRLGuMK60zXHiP06vOSBcpvpSChzspvQhEFRR3C+nr0ncVv9ninM2fHbPrivfXYP9w&#10;i5pVGkn3oa5YYGTjqr9C1RV3xhsZTripMyNlxUWqAdXkoxfVPKyZFakWkOPtnib//8Ly2+29I1WJ&#10;3s3QKs1qNOlRtMFtUEEe+WmsnwP2YAEM7WfTAjucexzGslvp6vhHQQR2ML3bs4tghONwOstPJ7Bw&#10;mPJxfjZO7GcHZ+t8+CJMTeKioA7NS5yy7Y0PuAigAyTm8kZV5XWlVNpEwYhL5ciWodUqpCvC4w+U&#10;0qQp6Ox0OkqBtYnuXWSlYxiRJNOni4V3BaZV2CkRMUp/ExKUpTpfyc04F3qfP6EjSiLVWxx7/OFW&#10;b3Hu6oBHymx02DvXlTYuVZ/e2IGy8sdAmezwIPyo7rgM7arttDKdDApYmXIHYTjTPS1v+XWF9t0w&#10;H+6Zw1tCxzEfwh0+UhnQb/oVJWvjfr12HvGQOKyUNHibBfU/N8wJStRXDfGf5ZMopJA2k+lHKIm4&#10;Y8vq2KI39aWBJnJMIsvTMuKDGpbSmfoJY2QZs8LENEfugoZheRm6iYExxMVymUB4vpaFG/1geQwd&#10;eY7ifGyfmLO9ggOkf2uGV8zmL4TcYaOnt8tNgBiTyiPTHat9B/D0k/j7MRVny/E+oQ7DdPEb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9tjEPY8CAACU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140C232D" w14:textId="77777777" w:rsidR="006D0327" w:rsidRPr="00756E21" w:rsidRDefault="006D0327"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9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342621A" w14:textId="77777777" w:rsidR="006D0327" w:rsidRDefault="006D0327" w:rsidP="009C2B67">
    <w:pPr>
      <w:pStyle w:val="Brdtext"/>
    </w:pPr>
    <w:r>
      <w:rPr>
        <w:noProof/>
        <w:lang w:eastAsia="sv-SE"/>
      </w:rPr>
      <mc:AlternateContent>
        <mc:Choice Requires="wps">
          <w:drawing>
            <wp:anchor distT="0" distB="0" distL="0" distR="0" simplePos="0" relativeHeight="251746816"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72"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E1E6358" w14:textId="77777777" w:rsidR="006D0327" w:rsidRPr="00756E21" w:rsidRDefault="006D0327"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184" type="#_x0000_t202" style="position:absolute;left:0;text-align:left;margin-left:5.4pt;margin-top:610.95pt;width:44.2pt;height:9.6pt;z-index:25174681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5of3+kAIAAJQFAAAOAAAAZHJzL2Uyb0RvYy54bWysVFFP2zAQfp+0/2D5faQpLYyKFHUgpkkI&#10;0GDi2XVsGs2xPdtt0v16PjtJ2zFemPaS2L7v7nyfv7vzi7ZWZCOcr4wuaH40okRobspKPxf0x+P1&#10;p8+U+MB0yZTRoqBb4enF/OOH88bOxNisjCqFIwii/ayxBV2FYGdZ5vlK1MwfGSs0jNK4mgVs3XNW&#10;OtYgeq2y8Wh0kjXGldYZLrzH6VVnpPMUX0rBw52UXgSiCoq7hfR16buM32x+zmbPjtlVxftrsH+4&#10;Rc0qjaS7UFcsMLJ21V+h6oo7440MR9zUmZGy4iLVgGry0atqHlbMilQLyPF2R5P/f2H57ebekarE&#10;252OKdGsxiM9ija4NSqYRH4a62eAPVgAQ/vFtMAO5x6HsexWujr+URCBHUxvd+wiGOE4nJ7kxxNY&#10;OEz5OD8bJ/azvbN1PnwVpiZxUVCHx0ucss2ND7gIoAMk5vJGVeV1pVTaRMGIS+XIhuGpVUhXhMcf&#10;KKVJU9CT4+koBdYmuneRlY5hRJJMny4W3hWYVmGrRMQo/V1IUJbqfCM341zoXf6EjiiJVO9x7PH7&#10;W73HuasDHimz0WHnXFfauFR96rE9ZeXPgTLZ4UH4Qd1xGdpl22llejooYGnKLYThTNda3vLrCs93&#10;w3y4Zw69hBfHfAh3+EhlQL/pV5SsjPv91nnEQ+KwUtKgNwvqf62ZE5SobxriP8snUUghbSbTUyiJ&#10;uEPL8tCi1/WlgSZyTCLL0zLigxqW0pn6CWNkEbPCxDRH7oKGYXkZuomBMcTFYpFAaF/Lwo1+sDyG&#10;jjxHcT62T8zZXsEB0r81Qxez2Sshd9jo6e1iHSDGpPLIdMdq/wJo/ST+fkzF2XK4T6j9MJ2/AA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B5of3+kAIAAJQ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2E1E6358" w14:textId="77777777" w:rsidR="006D0327" w:rsidRPr="00756E21" w:rsidRDefault="006D0327"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9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057947C" w14:textId="77777777" w:rsidR="006D0327" w:rsidRDefault="006D0327" w:rsidP="00EE1584">
    <w:pPr>
      <w:pStyle w:val="Brdtext"/>
    </w:pPr>
    <w:r>
      <w:rPr>
        <w:noProof/>
        <w:lang w:eastAsia="sv-SE"/>
      </w:rPr>
      <mc:AlternateContent>
        <mc:Choice Requires="wps">
          <w:drawing>
            <wp:anchor distT="0" distB="0" distL="0" distR="0" simplePos="0" relativeHeight="25162700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73"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2DD9932" w14:textId="77777777" w:rsidR="006D0327" w:rsidRPr="00756E21" w:rsidRDefault="006D0327"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85" type="#_x0000_t202" style="position:absolute;left:0;text-align:left;margin-left:393pt;margin-top:611.25pt;width:44.2pt;height:9.6pt;z-index:25162700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eQ8a5kQIAAJQFAAAOAAAAZHJzL2Uyb0RvYy54bWysVF1v2yAUfZ+0/4B4Xx2nTT+iOlXWqtOk&#10;qq2WTn0mGBprGBiQ2Nmv3wHbSdb1pdNebOCeey/3cO69vGprRTbC+croguZHI0qE5qas9EtBvz/d&#10;fjqnxAemS6aMFgXdCk+vZh8/XDZ2KsZmZVQpHEEQ7aeNLegqBDvNMs9Xomb+yFihYZTG1Sxg616y&#10;0rEG0WuVjUej06wxrrTOcOE9Tm86I52l+FIKHh6k9CIQVVDcLaSvS99l/GazSzZ9ccyuKt5fg/3D&#10;LWpWaSTdhbphgZG1q/4KVVfcGW9kOOKmzoyUFRepBlSTj15Vs1gxK1ItIMfbHU3+/4Xl95tHR6oS&#10;b3d2TIlmNR7pSbTBrVFBHvlprJ8CtrAAhvazaYEdzj0OY9mtdHX8oyACO5je7thFMMJxODnNj09g&#10;4TDl4/xinNjP9s7W+fBFmJrERUEdHi9xyjZ3PuAigA6QmMsbVZW3lVJpEwUjrpUjG4anViFdER5/&#10;oJQmTUFPjyejFFib6N5FVjqGEUkyfbpYeFdgWoWtEhGj9DchQVmq843cjHOhd/kTOqIkUr3Hscfv&#10;b/Ue564OeKTMRoedc11p41L1qcf2lJU/BspkhwfhB3XHZWiXbaeVyfmggKUptxCGM11rectvKzzf&#10;HfPhkTn0El4c8yE84COVAf2mX1GyMu7XW+cRD4nDSkmD3iyo/7lmTlCivmqI/yI/iUIKaXMyOYOS&#10;iDu0LA8tel1fG2gixySyPC0jPqhhKZ2pnzFG5jErTExz5C5oGJbXoZsYGENczOcJhPa1LNzpheUx&#10;dOQ5ivOpfWbO9goOkP69GbqYTV8JucNGT2/n6wAxJpVHpjtW+xdA6yfx92MqzpbDfULth+nsNwAA&#10;AP//AwBQSwMEFAAGAAgAAAAhAO/TmKLhAAAADQEAAA8AAABkcnMvZG93bnJldi54bWxMj8FOwzAQ&#10;RO9I/IO1SNyo0yg0UYhTAYIDlaqKFomrGy9xRLyOYqcNf8/2BMedGc2+qdaz68UJx9B5UrBcJCCQ&#10;Gm86ahV8HF7vChAhajK694QKfjDAur6+qnRp/Jne8bSPreASCqVWYGMcSilDY9HpsPADEntffnQ6&#10;8jm20oz6zOWul2mSrKTTHfEHqwd8tth87yen4LB9MpM0s3l7ababHX7Kjc12St3ezI8PICLO8S8M&#10;F3xGh5qZjn4iE0SvIC9WvCWykabpPQiOFHmWgThepGyZg6wr+X9F/QsAAP//AwBQSwECLQAUAAYA&#10;CAAAACEAtoM4kv4AAADhAQAAEwAAAAAAAAAAAAAAAAAAAAAAW0NvbnRlbnRfVHlwZXNdLnhtbFBL&#10;AQItABQABgAIAAAAIQA4/SH/1gAAAJQBAAALAAAAAAAAAAAAAAAAAC8BAABfcmVscy8ucmVsc1BL&#10;AQItABQABgAIAAAAIQAeQ8a5kQIAAJQFAAAOAAAAAAAAAAAAAAAAAC4CAABkcnMvZTJvRG9jLnht&#10;bFBLAQItABQABgAIAAAAIQDv05ii4QAAAA0BAAAPAAAAAAAAAAAAAAAAAOsEAABkcnMvZG93bnJl&#10;di54bWxQSwUGAAAAAAQABADzAAAA+QUAAAAA&#10;" o:allowoverlap="f" fillcolor="white [3201]" stroked="f" strokeweight=".5pt">
              <v:textbox style="mso-fit-shape-to-text:t">
                <w:txbxContent>
                  <w:p w14:paraId="22DD9932" w14:textId="77777777" w:rsidR="006D0327" w:rsidRPr="00756E21" w:rsidRDefault="006D0327"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9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B5E1A64" w14:textId="77777777" w:rsidR="006D0327" w:rsidRDefault="006D0327" w:rsidP="00EE1584">
    <w:pPr>
      <w:pStyle w:val="Brdtext"/>
    </w:pPr>
    <w:r>
      <w:rPr>
        <w:noProof/>
        <w:lang w:eastAsia="sv-SE"/>
      </w:rPr>
      <mc:AlternateContent>
        <mc:Choice Requires="wps">
          <w:drawing>
            <wp:anchor distT="0" distB="0" distL="0" distR="0" simplePos="0" relativeHeight="25162803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71"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536A5A4" w14:textId="77777777" w:rsidR="006D0327" w:rsidRPr="00756E21" w:rsidRDefault="006D0327"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86" type="#_x0000_t202" style="position:absolute;left:0;text-align:left;margin-left:393pt;margin-top:611.25pt;width:44.2pt;height:9.6pt;z-index:25162803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wLYMrjgIAAJQFAAAOAAAAZHJzL2Uyb0RvYy54bWysVF1P2zAUfZ+0/2D5faQpFNaKFHUgpkkI&#10;0GDi2XVsGs2xPdtt0v16jp2k7RgvTHtJbN9zv8499vlFWyuyEc5XRhc0PxpRIjQ3ZaWfC/rj8frT&#10;Z0p8YLpkymhR0K3w9GL+8cN5Y2dibFZGlcIRBNF+1tiCrkKwsyzzfCVq5o+MFRpGaVzNArbuOSsd&#10;axC9Vtl4NDrNGuNK6wwX3uP0qjPSeYovpeDhTkovAlEFRW0hfV36LuM3m5+z2bNjdlXxvgz2D1XU&#10;rNJIugt1xQIja1f9FaquuDPeyHDETZ0ZKSsuUg/oJh+96uZhxaxIvYAcb3c0+f8Xlt9u7h2pSszu&#10;LKdEsxpDehRtcGt0kEd+GutngD1YAEP7xbTADuceh7HtVro6/tEQgR1Mb3fsIhjhOJyc5scnsHCY&#10;8nE+HSf2s72zdT58FaYmcVFQh+ElTtnmxgcUAugAibm8UVV5XSmVNlEw4lI5smEYtQqpRHj8gVKa&#10;NAU9PZ6MUmBtonsXWekYRiTJ9Oli412DaRW2SkSM0t+FBGWpzzdyM86F3uVP6IiSSPUexx6/r+o9&#10;zl0f8EiZjQ4757rSxqXu0x3bU1b+HCiTHR6EH/Qdl6Fdtp1WJtNBAUtTbiEMZ7qr5S2/rjC+G+bD&#10;PXO4S5g43odwh49UBvSbfkXJyrjfb51HPCQOKyUN7mZB/a81c4IS9U1D/NP8JAoppM3J5AxKIu7Q&#10;sjy06HV9aaAJyBvVpWXEBzUspTP1E56RRcwKE9McuQsahuVl6F4MPENcLBYJhOtrWbjRD5bH0JHn&#10;KM7H9ok52ys4QPq3ZrjFbPZKyB02enq7WAeIMak8Mt2x2k8AVz+Jv3+m4ttyuE+o/WM6fwEAAP//&#10;AwBQSwMEFAAGAAgAAAAhAO/TmKLhAAAADQEAAA8AAABkcnMvZG93bnJldi54bWxMj8FOwzAQRO9I&#10;/IO1SNyo0yg0UYhTAYIDlaqKFomrGy9xRLyOYqcNf8/2BMedGc2+qdaz68UJx9B5UrBcJCCQGm86&#10;ahV8HF7vChAhajK694QKfjDAur6+qnRp/Jne8bSPreASCqVWYGMcSilDY9HpsPADEntffnQ68jm2&#10;0oz6zOWul2mSrKTTHfEHqwd8tth87yen4LB9MpM0s3l7ababHX7Kjc12St3ezI8PICLO8S8MF3xG&#10;h5qZjn4iE0SvIC9WvCWykabpPQiOFHmWgThepGyZg6wr+X9F/QsAAP//AwBQSwECLQAUAAYACAAA&#10;ACEAtoM4kv4AAADhAQAAEwAAAAAAAAAAAAAAAAAAAAAAW0NvbnRlbnRfVHlwZXNdLnhtbFBLAQIt&#10;ABQABgAIAAAAIQA4/SH/1gAAAJQBAAALAAAAAAAAAAAAAAAAAC8BAABfcmVscy8ucmVsc1BLAQIt&#10;ABQABgAIAAAAIQBwLYMrjgIAAJQFAAAOAAAAAAAAAAAAAAAAAC4CAABkcnMvZTJvRG9jLnhtbFBL&#10;AQItABQABgAIAAAAIQDv05ii4QAAAA0BAAAPAAAAAAAAAAAAAAAAAOgEAABkcnMvZG93bnJldi54&#10;bWxQSwUGAAAAAAQABADzAAAA9gUAAAAA&#10;" o:allowoverlap="f" fillcolor="white [3201]" stroked="f" strokeweight=".5pt">
              <v:textbox style="mso-fit-shape-to-text:t">
                <w:txbxContent>
                  <w:p w14:paraId="7536A5A4" w14:textId="77777777" w:rsidR="006D0327" w:rsidRPr="00756E21" w:rsidRDefault="006D0327"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9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49473C3" w14:textId="77777777" w:rsidR="006D0327" w:rsidRDefault="006D0327" w:rsidP="009C2B67">
    <w:pPr>
      <w:pStyle w:val="Brdtext"/>
    </w:pPr>
    <w:r>
      <w:rPr>
        <w:noProof/>
        <w:lang w:eastAsia="sv-SE"/>
      </w:rPr>
      <mc:AlternateContent>
        <mc:Choice Requires="wps">
          <w:drawing>
            <wp:anchor distT="0" distB="0" distL="0" distR="0" simplePos="0" relativeHeight="251747840"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75"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9353114" w14:textId="77777777" w:rsidR="006D0327" w:rsidRPr="00756E21" w:rsidRDefault="006D0327"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189" type="#_x0000_t202" style="position:absolute;left:0;text-align:left;margin-left:5.4pt;margin-top:610.95pt;width:44.2pt;height:9.6pt;z-index:25174784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DPIxUkAIAAJQFAAAOAAAAZHJzL2Uyb0RvYy54bWysVFFv2yAQfp+0/4B4Xx2nSbZGdaqsVadJ&#10;VVutnfpMMDTWMDAgsbNfvw9sJ1nXl057sYH77o77+O7OL9paka1wvjK6oPnJiBKhuSkr/VzQ74/X&#10;Hz5R4gPTJVNGi4LuhKcXi/fvzhs7F2OzNqoUjiCI9vPGFnQdgp1nmedrUTN/YqzQMErjahawdc9Z&#10;6ViD6LXKxqPRLGuMK60zXHiP06vOSBcpvpSChzspvQhEFRR3C+nr0ncVv9ninM2fHbPrivfXYP9w&#10;i5pVGkn3oa5YYGTjqr9C1RV3xhsZTripMyNlxUWqAdXkoxfVPKyZFakWkOPtnib//8Ly2+29I1WJ&#10;t/s4pUSzGo/0KNrgNqhgEvlprJ8D9mABDO1n0wI7nHscxrJb6er4R0EEdjC927OLYITjcDrLTyew&#10;cJjycX42TuxnB2frfPgiTE3ioqAOj5c4ZdsbH3ARQAdIzOWNqsrrSqm0iYIRl8qRLcNTq5CuCI8/&#10;UEqTpqCz0+koBdYmuneRlY5hRJJMny4W3hWYVmGnRMQo/U1IUJbqfCU341zoff6EjiiJVG9x7PGH&#10;W73FuasDHimz0WHvXFfauFR96rEDZeWPgTLZ4UH4Ud1xGdpV22llNh4UsDLlDsJwpmstb/l1hee7&#10;YT7cM4dewotjPoQ7fKQyoN/0K0rWxv167TziIXFYKWnQmwX1PzfMCUrUVw3xn+WTKKSQNpPpRyiJ&#10;uGPL6tiiN/WlgSZyTCLL0zLigxqW0pn6CWNkGbPCxDRH7oKGYXkZuomBMcTFcplAaF/Lwo1+sDyG&#10;jjxHcT62T8zZXsEB0r81Qxez+Qshd9jo6e1yEyDGpPLIdMdq/wJo/ST+fkzF2XK8T6jDMF38Bg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ADPIxUkAIAAJQ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59353114" w14:textId="77777777" w:rsidR="006D0327" w:rsidRPr="00756E21" w:rsidRDefault="006D0327"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9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AD65604" w14:textId="77777777" w:rsidR="006D0327" w:rsidRDefault="006D0327" w:rsidP="00EE1584">
    <w:pPr>
      <w:pStyle w:val="Brdtext"/>
    </w:pPr>
    <w:r>
      <w:rPr>
        <w:noProof/>
        <w:lang w:eastAsia="sv-SE"/>
      </w:rPr>
      <mc:AlternateContent>
        <mc:Choice Requires="wps">
          <w:drawing>
            <wp:anchor distT="0" distB="0" distL="0" distR="0" simplePos="0" relativeHeight="25162905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76"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2046F26" w14:textId="77777777" w:rsidR="006D0327" w:rsidRPr="00756E21" w:rsidRDefault="006D0327"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90" type="#_x0000_t202" style="position:absolute;left:0;text-align:left;margin-left:393pt;margin-top:611.25pt;width:44.2pt;height:9.6pt;z-index:25162905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JKUfakAIAAJQFAAAOAAAAZHJzL2Uyb0RvYy54bWysVFFP2zAQfp+0/2D5faQpUEZFijoQ0yQE&#10;aGXi2XVsGs2xPdtt0v16PjtJ2zFemPaS2L7v7nyfv7uLy7ZWZCOcr4wuaH40okRobspKPxf0x+PN&#10;p8+U+MB0yZTRoqBb4enl7OOHi8ZOxdisjCqFIwii/bSxBV2FYKdZ5vlK1MwfGSs0jNK4mgVs3XNW&#10;OtYgeq2y8Wg0yRrjSusMF97j9Loz0lmKL6Xg4V5KLwJRBcXdQvq69F3Gbza7YNNnx+yq4v012D/c&#10;omaVRtJdqGsWGFm76q9QdcWd8UaGI27qzEhZcZFqQDX56FU1ixWzItUCcrzd0eT/X1h+t3lwpCrx&#10;dmcTSjSr8UiPog1ujQryyE9j/RSwhQUwtF9MC+xw7nEYy26lq+MfBRHYwfR2xy6CEY7D00l+fAIL&#10;hykf5+fjxH62d7bOh6/C1CQuCurweIlTtrn1ARcBdIDEXN6oqryplEqbKBhxpRzZMDy1CumK8PgD&#10;pTRpCjo5Ph2lwNpE9y6y0jGMSJLp08XCuwLTKmyViBilvwsJylKdb+RmnAu9y5/QESWR6j2OPX5/&#10;q/c4d3XAI2U2Ouyc60obl6pPPbanrPw5UCY7PAg/qDsuQ7tsO61MjgcFLE25hTCc6VrLW35T4flu&#10;mQ8PzKGX8OKYD+EeH6kM6Df9ipKVcb/fOo94SBxWShr0ZkH9rzVzghL1TUP85/lJFFJIm5PTMyiJ&#10;uEPL8tCi1/WVgSZyTCLL0zLigxqW0pn6CWNkHrPCxDRH7oKGYXkVuomBMcTFfJ5AaF/Lwq1eWB5D&#10;R56jOB/bJ+Zsr+AA6d+ZoYvZ9JWQO2z09Ha+DhBjUnlkumO1fwG0fhJ/P6bibDncJ9R+mM5e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AkpR9qQAgAAlA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12046F26" w14:textId="77777777" w:rsidR="006D0327" w:rsidRPr="00756E21" w:rsidRDefault="006D0327"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9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A667158" w14:textId="77777777" w:rsidR="006D0327" w:rsidRDefault="006D0327" w:rsidP="00EE1584">
    <w:pPr>
      <w:pStyle w:val="Brdtext"/>
    </w:pPr>
    <w:r>
      <w:rPr>
        <w:noProof/>
        <w:lang w:eastAsia="sv-SE"/>
      </w:rPr>
      <mc:AlternateContent>
        <mc:Choice Requires="wps">
          <w:drawing>
            <wp:anchor distT="0" distB="0" distL="0" distR="0" simplePos="0" relativeHeight="25163008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74"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E7DB120" w14:textId="77777777" w:rsidR="006D0327" w:rsidRPr="00756E21" w:rsidRDefault="006D0327"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91" type="#_x0000_t202" style="position:absolute;left:0;text-align:left;margin-left:393pt;margin-top:611.25pt;width:44.2pt;height:9.6pt;z-index:25163008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m4DDakAIAAJQFAAAOAAAAZHJzL2Uyb0RvYy54bWysVFFP2zAQfp+0/2D5faQppYyKFHUgpkkI&#10;0GDi2XVsGs2xPdtt0v16PjtJ2zFemPaS2L7v7nyfv7vzi7ZWZCOcr4wuaH40okRobspKPxf0x+P1&#10;p8+U+MB0yZTRoqBb4enF/OOH88bOxNisjCqFIwii/ayxBV2FYGdZ5vlK1MwfGSs0jNK4mgVs3XNW&#10;OtYgeq2y8Wg0zRrjSusMF97j9Koz0nmKL6Xg4U5KLwJRBcXdQvq69F3GbzY/Z7Nnx+yq4v012D/c&#10;omaVRtJdqCsWGFm76q9QdcWd8UaGI27qzEhZcZFqQDX56FU1DytmRaoF5Hi7o8n/v7D8dnPvSFXi&#10;7U4nlGhW45EeRRvcGhXkkZ/G+hlgDxbA0H4xLbDDucdhLLuVro5/FERgB9PbHbsIRjgOT6b58QQW&#10;DlM+zs/Gif1s72ydD1+FqUlcFNTh8RKnbHPjAy4C6ACJubxRVXldKZU2UTDiUjmyYXhqFdIV4fEH&#10;SmnSFHR6fDJKgbWJ7l1kpWMYkSTTp4uFdwWmVdgqETFKfxcSlKU638jNOBd6lz+hI0oi1Xsce/z+&#10;Vu9x7uqAR8psdNg515U2LlWfemxPWflzoEx2eBB+UHdchnbZdlqZTgYFLE25hTCc6VrLW35d4flu&#10;mA/3zKGX8OKYD+EOH6kM6Df9ipKVcb/fOo94SBxWShr0ZkH9rzVzghL1TUP8Z/kkCimkzeTkFEoi&#10;7tCyPLTodX1poIkck8jytIz4oIaldKZ+whhZxKwwMc2Ru6BhWF6GbmJgDHGxWCQQ2teycKMfLI+h&#10;I89RnI/tE3O2V3CA9G/N0MVs9krIHTZ6ertYB4gxqTwy3bHavwBaP4m/H1NxthzuE2o/TOcv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KbgMNqQAgAAlA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1E7DB120" w14:textId="77777777" w:rsidR="006D0327" w:rsidRPr="00756E21" w:rsidRDefault="006D0327"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0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DD2F337" w14:textId="77777777" w:rsidR="006D0327" w:rsidRDefault="006D0327" w:rsidP="009C2B67">
    <w:pPr>
      <w:pStyle w:val="Brdtext"/>
    </w:pPr>
    <w:r>
      <w:rPr>
        <w:noProof/>
        <w:lang w:eastAsia="sv-SE"/>
      </w:rPr>
      <mc:AlternateContent>
        <mc:Choice Requires="wps">
          <w:drawing>
            <wp:anchor distT="0" distB="0" distL="0" distR="0" simplePos="0" relativeHeight="251748864"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78"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30DD8F7" w14:textId="77777777" w:rsidR="006D0327" w:rsidRPr="00756E21" w:rsidRDefault="006D0327"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194" type="#_x0000_t202" style="position:absolute;left:0;text-align:left;margin-left:5.4pt;margin-top:610.95pt;width:44.2pt;height:9.6pt;z-index:25174886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NaG3lkAIAAJQFAAAOAAAAZHJzL2Uyb0RvYy54bWysVFFP2zAQfp+0/2D5faQppYyKFHUgpkkI&#10;0GDi2XVsGs2xPdtt0v16PjtJ2zFemPaS2L7v7nzffb7zi7ZWZCOcr4wuaH40okRobspKPxf0x+P1&#10;p8+U+MB0yZTRoqBb4enF/OOH88bOxNisjCqFIwii/ayxBV2FYGdZ5vlK1MwfGSs0jNK4mgVs3XNW&#10;OtYgeq2y8Wg0zRrjSusMF97j9Koz0nmKL6Xg4U5KLwJRBcXdQvq69F3GbzY/Z7Nnx+yq4v012D/c&#10;omaVRtJdqCsWGFm76q9QdcWd8UaGI27qzEhZcZFqQDX56FU1DytmRaoF5Hi7o8n/v7D8dnPvSFWi&#10;d6dolWY1mvQo2uDWqGAS+WmsnwH2YAEM7RfTAjucexzGslvp6vhHQQR2ML3dsYtghOPwZJofT2Dh&#10;MOXj/Gyc2M/2ztb58FWYmsRFQR2alzhlmxsfcBFAB0jM5Y2qyutKqbSJghGXypENQ6tVSFeExx8o&#10;pUlT0OnxySgF1ia6d5GVjmFEkkyfLhbeFZhWYatExCj9XUhQlup8IzfjXOhd/oSOKIlU73Hs8ftb&#10;vce5qwMeKbPRYedcV9q4VH16Y3vKyp8DZbLDg/CDuuMytMu208r0dFDA0pRbCMOZ7ml5y68rtO+G&#10;+XDPHN4SOo75EO7wkcqAftOvKFkZ9/ut84iHxGGlpMHbLKj/tWZOUKK+aYj/LJ9EIYW0mZycQknE&#10;HVqWhxa9ri8NNJFjElmelhEf1LCUztRPGCOLmBUmpjlyFzQMy8vQTQyMIS4WiwTC87Us3OgHy2Po&#10;yHMU52P7xJztFRwg/VszvGI2eyXkDhs9vV2sA8SYVB6Z7ljtO4Cnn8Tfj6k4Ww73CbUfpvMXAA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ANaG3lkAIAAJQ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330DD8F7" w14:textId="77777777" w:rsidR="006D0327" w:rsidRPr="00756E21" w:rsidRDefault="006D0327"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10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6D53132" w14:textId="77777777" w:rsidR="006D0327" w:rsidRDefault="006D0327" w:rsidP="00EE1584">
    <w:pPr>
      <w:pStyle w:val="Brdtext"/>
    </w:pPr>
    <w:r>
      <w:rPr>
        <w:noProof/>
        <w:lang w:eastAsia="sv-SE"/>
      </w:rPr>
      <mc:AlternateContent>
        <mc:Choice Requires="wps">
          <w:drawing>
            <wp:anchor distT="0" distB="0" distL="0" distR="0" simplePos="0" relativeHeight="25163110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79"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6A118C3" w14:textId="77777777" w:rsidR="006D0327" w:rsidRPr="00756E21" w:rsidRDefault="006D0327"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95" type="#_x0000_t202" style="position:absolute;left:0;text-align:left;margin-left:393pt;margin-top:611.25pt;width:44.2pt;height:9.6pt;z-index:25163110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qilaikAIAAJQFAAAOAAAAZHJzL2Uyb0RvYy54bWysVFFP2zAQfp+0/2D5faQpUGhFijoQ0yQE&#10;aDDx7Do2jebYnu026X79PjtJ2zFemPaS2L7v7nyfv7uLy7ZWZCOcr4wuaH40okRobspKvxT0+9PN&#10;p3NKfGC6ZMpoUdCt8PRy/vHDRWNnYmxWRpXCEQTRftbYgq5CsLMs83wlauaPjBUaRmlczQK27iUr&#10;HWsQvVbZeDSaZI1xpXWGC+9xet0Z6TzFl1LwcC+lF4GoguJuIX1d+i7jN5tfsNmLY3ZV8f4a7B9u&#10;UbNKI+ku1DULjKxd9VeouuLOeCPDETd1ZqSsuEg1oJp89KqaxxWzItUCcrzd0eT/X1h+t3lwpCrx&#10;dmdTSjSr8UhPog1ujQryyE9j/QywRwtgaD+bFtjh3OMwlt1KV8c/CiKwg+ntjl0EIxyHp5P8+AQW&#10;DlM+zqfjxH62d7bOhy/C1CQuCurweIlTtrn1ARcBdIDEXN6oqryplEqbKBhxpRzZMDy1CumK8PgD&#10;pTRpCjo5Ph2lwNpE9y6y0jGMSJLp08XCuwLTKmyViBilvwkJylKdb+RmnAu9y5/QESWR6j2OPX5/&#10;q/c4d3XAI2U2Ouyc60obl6pPPbanrPwxUCY7PAg/qDsuQ7tsO61MzgcFLE25hTCc6VrLW35T4flu&#10;mQ8PzKGX8OKYD+EeH6kM6Df9ipKVcb/eOo94SBxWShr0ZkH9zzVzghL1VUP80/wkCimkzcnpGZRE&#10;3KFleWjR6/rKQBM5JpHlaRnxQQ1L6Uz9jDGyiFlhYpojd0HDsLwK3cTAGOJisUggtK9l4VY/Wh5D&#10;R56jOJ/aZ+Zsr+AA6d+ZoYvZ7JWQO2z09HaxDhBjUnlkumO1fwG0fhJ/P6bibDncJ9R+mM5/Aw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GqKVqKQAgAAlA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66A118C3" w14:textId="77777777" w:rsidR="006D0327" w:rsidRPr="00756E21" w:rsidRDefault="006D0327"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0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6B064A4" w14:textId="77777777" w:rsidR="006D0327" w:rsidRDefault="006D0327" w:rsidP="00EE1584">
    <w:pPr>
      <w:pStyle w:val="Brdtext"/>
    </w:pPr>
    <w:r>
      <w:rPr>
        <w:noProof/>
        <w:lang w:eastAsia="sv-SE"/>
      </w:rPr>
      <mc:AlternateContent>
        <mc:Choice Requires="wps">
          <w:drawing>
            <wp:anchor distT="0" distB="0" distL="0" distR="0" simplePos="0" relativeHeight="25163212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77"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A7B4AFE" w14:textId="77777777" w:rsidR="006D0327" w:rsidRPr="00756E21" w:rsidRDefault="006D0327"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96" type="#_x0000_t202" style="position:absolute;left:0;text-align:left;margin-left:393pt;margin-top:611.25pt;width:44.2pt;height:9.6pt;z-index:25163212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jKlx5kAIAAJQFAAAOAAAAZHJzL2Uyb0RvYy54bWysVFFP2zAQfp+0/2D5faQpUNaKFHUgpkkI&#10;0GDi2XVsGs2xPdtt0v16PjtJ2zFemPaS2L7v7nyfv7vzi7ZWZCOcr4wuaH40okRobspKPxf0x+P1&#10;p8+U+MB0yZTRoqBb4enF/OOH88bOxNisjCqFIwii/ayxBV2FYGdZ5vlK1MwfGSs0jNK4mgVs3XNW&#10;OtYgeq2y8Wg0yRrjSusMF97j9Koz0nmKL6Xg4U5KLwJRBcXdQvq69F3GbzY/Z7Nnx+yq4v012D/c&#10;omaVRtJdqCsWGFm76q9QdcWd8UaGI27qzEhZcZFqQDX56FU1DytmRaoF5Hi7o8n/v7D8dnPvSFXi&#10;7c7OKNGsxiM9ija4NSrIIz+N9TPAHiyAof1iWmCHc4/DWHYrXR3/KIjADqa3O3YRjHAcnk7y4xNY&#10;OEz5OJ+OE/vZ3tk6H74KU5O4KKjD4yVO2ebGB1wE0AESc3mjqvK6UiptomDEpXJkw/DUKqQrwuMP&#10;lNKkKejk+HSUAmsT3bvISscwIkmmTxcL7wpMq7BVImKU/i4kKEt1vpGbcS70Ln9CR5REqvc49vj9&#10;rd7j3NUBj5TZ6LBzrittXKo+9diesvLnQJns8CD8oO64DO2y7bQymQ4KWJpyC2E407WWt/y6wvPd&#10;MB/umUMv4cUxH8IdPlIZ0G/6FSUr436/dR7xkDislDTozYL6X2vmBCXqm4b4p/lJFFJIm5PTMyiJ&#10;uEPL8tCi1/WlgSZyTCLL0zLigxqW0pn6CWNkEbPCxDRH7oKGYXkZuomBMcTFYpFAaF/Lwo1+sDyG&#10;jjxHcT62T8zZXsEB0r81Qxez2Sshd9jo6e1iHSDGpPLIdMdq/wJo/ST+fkzF2XK4T6j9MJ2/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CMqXHmQAgAAlA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1A7B4AFE" w14:textId="77777777" w:rsidR="006D0327" w:rsidRPr="00756E21" w:rsidRDefault="006D0327"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0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460BE4B" w14:textId="77777777" w:rsidR="006D0327" w:rsidRDefault="006D0327" w:rsidP="009C2B67">
    <w:pPr>
      <w:pStyle w:val="Brdtext"/>
    </w:pPr>
    <w:r>
      <w:rPr>
        <w:noProof/>
        <w:lang w:eastAsia="sv-SE"/>
      </w:rPr>
      <mc:AlternateContent>
        <mc:Choice Requires="wps">
          <w:drawing>
            <wp:anchor distT="0" distB="0" distL="0" distR="0" simplePos="0" relativeHeight="251749888"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81"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F616A6A" w14:textId="77777777" w:rsidR="006D0327" w:rsidRPr="00756E21" w:rsidRDefault="006D0327"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199" type="#_x0000_t202" style="position:absolute;left:0;text-align:left;margin-left:5.4pt;margin-top:610.95pt;width:44.2pt;height:9.6pt;z-index:25174988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i4jngjgIAAJQFAAAOAAAAZHJzL2Uyb0RvYy54bWysVF1v2yAUfZ+0/4B4Xx2n6VdUp8padZpU&#10;tdXSqc8EQ2MNAwMSO/v1O2A7ybq+dNqLDdxzv849cHnV1opshPOV0QXNj0aUCM1NWemXgn5/uv10&#10;TokPTJdMGS0KuhWeXs0+frhs7FSMzcqoUjiCINpPG1vQVQh2mmWer0TN/JGxQsMojatZwNa9ZKVj&#10;DaLXKhuPRqdZY1xpneHCe5zedEY6S/GlFDw8SOlFIKqgqC2kr0vfZfxms0s2fXHMrirel8H+oYqa&#10;VRpJd6FuWGBk7aq/QtUVd8YbGY64qTMjZcVF6gHd5KNX3SxWzIrUC8jxdkeT/39h+f3m0ZGqxOzO&#10;c0o0qzGkJ9EGt0YHk8hPY/0UsIUFMLSfTQvscO5xGNtupavjHw0R2MH0dscughGOw5PT/HgCC4cp&#10;H+cX48R+tne2zocvwtQkLgrqMLzEKdvc+YBCAB0gMZc3qipvK6XSJgpGXCtHNgyjViGVCI8/UEqT&#10;pqCnxyejFFib6N5FVjqGEUkyfbrYeNdgWoWtEhGj9DchQVnq843cjHOhd/kTOqIkUr3Hscfvq3qP&#10;c9cHPFJmo8POua60can7dMf2lJU/BspkhwfhB33HZWiXbaeVs/GggKUptxCGM93V8pbfVhjfHfPh&#10;kTncJUwc70N4wEcqA/pNv6JkZdyvt84jHhKHlZIGd7Og/ueaOUGJ+qoh/ot8EoUU0mZycgYlEXdo&#10;WR5a9Lq+NtAE5I3q0jLigxqW0pn6Gc/IPGaFiWmO3AUNw/I6dC8GniEu5vMEwvW1LNzpheUxdOQ5&#10;ivOpfWbO9goOkP69GW4xm74ScoeNnt7O1wFiTCqPTHes9hPA1U/i75+p+LYc7hNq/5jOfgMAAP//&#10;AwBQSwMEFAAGAAgAAAAhAJYR8IjfAAAACwEAAA8AAABkcnMvZG93bnJldi54bWxMj0FrwzAMhe+D&#10;/gejwW6rk1BGk8Up69gOK5SydrCrG2txWCyH2Gmzfz/11J7Ekx5P3ytXk+vECYfQelKQzhMQSLU3&#10;LTUKvg7vj0sQIWoyuvOECv4wwKqa3ZW6MP5Mn3jax0ZwCIVCK7Ax9oWUobbodJj7HolvP35wOrIc&#10;GmkGfeZw18ksSZ6k0y3xB6t7fLVY/+5Hp+CwXZtRmsl8vNXbzQ6/5cYudko93E8vzyAiTvFqhgs+&#10;o0PFTEc/kgmiY50weeSZZWkOgh15noE4XjaLNAVZlfK2Q/UPAAD//wMAUEsBAi0AFAAGAAgAAAAh&#10;ALaDOJL+AAAA4QEAABMAAAAAAAAAAAAAAAAAAAAAAFtDb250ZW50X1R5cGVzXS54bWxQSwECLQAU&#10;AAYACAAAACEAOP0h/9YAAACUAQAACwAAAAAAAAAAAAAAAAAvAQAAX3JlbHMvLnJlbHNQSwECLQAU&#10;AAYACAAAACEAouI54I4CAACUBQAADgAAAAAAAAAAAAAAAAAuAgAAZHJzL2Uyb0RvYy54bWxQSwEC&#10;LQAUAAYACAAAACEAlhHwiN8AAAALAQAADwAAAAAAAAAAAAAAAADoBAAAZHJzL2Rvd25yZXYueG1s&#10;UEsFBgAAAAAEAAQA8wAAAPQFAAAAAA==&#10;" o:allowoverlap="f" fillcolor="white [3201]" stroked="f" strokeweight=".5pt">
              <v:textbox style="mso-fit-shape-to-text:t">
                <w:txbxContent>
                  <w:p w14:paraId="3F616A6A" w14:textId="77777777" w:rsidR="006D0327" w:rsidRPr="00756E21" w:rsidRDefault="006D0327"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10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ADDA8C5" w14:textId="77777777" w:rsidR="006D0327" w:rsidRDefault="006D0327" w:rsidP="00EE1584">
    <w:pPr>
      <w:pStyle w:val="Brdtext"/>
    </w:pPr>
    <w:r>
      <w:rPr>
        <w:noProof/>
        <w:lang w:eastAsia="sv-SE"/>
      </w:rPr>
      <mc:AlternateContent>
        <mc:Choice Requires="wps">
          <w:drawing>
            <wp:anchor distT="0" distB="0" distL="0" distR="0" simplePos="0" relativeHeight="25163315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82"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9309EB8" w14:textId="77777777" w:rsidR="006D0327" w:rsidRPr="00756E21" w:rsidRDefault="006D0327"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200" type="#_x0000_t202" style="position:absolute;left:0;text-align:left;margin-left:393pt;margin-top:611.25pt;width:44.2pt;height:9.6pt;z-index:25163315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o9/JujwIAAJQFAAAOAAAAZHJzL2Uyb0RvYy54bWysVF1v2yAUfZ+0/4B4Xx2n31GcKmvVaVLV&#10;VmunPhMMiTUMDEjs7NfvgO0k6/rSaS82cM+9l3s4906v2lqRjXC+Mrqg+dGIEqG5KSu9LOj359tP&#10;F5T4wHTJlNGioFvh6dXs44dpYydibFZGlcIRBNF+0tiCrkKwkyzzfCVq5o+MFRpGaVzNArZumZWO&#10;NYheq2w8Gp1ljXGldYYL73F60xnpLMWXUvDwIKUXgaiC4m4hfV36LuI3m03ZZOmYXVW8vwb7h1vU&#10;rNJIugt1wwIja1f9FaquuDPeyHDETZ0ZKSsuUg2oJh+9quZpxaxItYAcb3c0+f8Xlt9vHh2pSrzd&#10;xZgSzWo80rNog1ujgjzy01g/AezJAhjaz6YFdjj3OIxlt9LV8Y+CCOxgertjF8EIx+HpWX58AguH&#10;KR/nl+PEfrZ3ts6HL8LUJC4K6vB4iVO2ufMBFwF0gMRc3qiqvK2USpsoGHGtHNkwPLUK6Yrw+AOl&#10;NGkKenZ8OkqBtYnuXWSlYxiRJNOni4V3BaZV2CoRMUp/ExKUpTrfyM04F3qXP6EjSiLVexx7/P5W&#10;73Hu6oBHymx02DnXlTYuVZ96bE9Z+WOgTHZ4EH5Qd1yGdtF2Wjk/HhSwMOUWwnCmay1v+W2F57tj&#10;Pjwyh17Ci2M+hAd8pDKg3/QrSlbG/XrrPOIhcVgpadCbBfU/18wJStRXDfFf5idRSCFtTk7PoSTi&#10;Di2LQ4te19cGmsgxiSxPy4gPalhKZ+oXjJF5zAoT0xy5CxqG5XXoJgbGEBfzeQKhfS0Ld/rJ8hg6&#10;8hzF+dy+MGd7BQdI/94MXcwmr4TcYaOnt/N1gBiTyiPTHav9C6D1k/j7MRVny+E+ofbDdPYb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qPfybo8CAACU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49309EB8" w14:textId="77777777" w:rsidR="006D0327" w:rsidRPr="00756E21" w:rsidRDefault="006D0327"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0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2E97DEE" w14:textId="77777777" w:rsidR="006D0327" w:rsidRDefault="006D0327" w:rsidP="00EE1584">
    <w:pPr>
      <w:pStyle w:val="Brdtext"/>
    </w:pPr>
    <w:r>
      <w:rPr>
        <w:noProof/>
        <w:lang w:eastAsia="sv-SE"/>
      </w:rPr>
      <mc:AlternateContent>
        <mc:Choice Requires="wps">
          <w:drawing>
            <wp:anchor distT="0" distB="0" distL="0" distR="0" simplePos="0" relativeHeight="25163417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80"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4A09B4E" w14:textId="77777777" w:rsidR="006D0327" w:rsidRPr="00756E21" w:rsidRDefault="006D0327"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201" type="#_x0000_t202" style="position:absolute;left:0;text-align:left;margin-left:393pt;margin-top:611.25pt;width:44.2pt;height:9.6pt;z-index:25163417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HPoVujwIAAJQFAAAOAAAAZHJzL2Uyb0RvYy54bWysVF1v2yAUfZ+0/4B4Xx2n6VdUp8padZpU&#10;tdXSqc8EQ2MNAwMSO/v1O2A7ybq+dNqLDdxz7+Uezr2XV22tyEY4Xxld0PxoRInQ3JSVfino96fb&#10;T+eU+MB0yZTRoqBb4enV7OOHy8ZOxdisjCqFIwii/bSxBV2FYKdZ5vlK1MwfGSs0jNK4mgVs3UtW&#10;OtYgeq2y8Wh0mjXGldYZLrzH6U1npLMUX0rBw4OUXgSiCoq7hfR16buM32x2yaYvjtlVxftrsH+4&#10;Rc0qjaS7UDcsMLJ21V+h6oo7440MR9zUmZGy4iLVgGry0atqFitmRaoF5Hi7o8n/v7D8fvPoSFXi&#10;7c7Bj2Y1HulJtMGtUUEe+WmsnwK2sACG9rNpgR3OPQ5j2a10dfyjIAI7Im137CIY4Tg8Oc2PJ7Bw&#10;mPJxfjFO7Gd7Z+t8+CJMTeKioA6PlzhlmzsfcBFAB0jM5Y2qyttKqbSJghHXypENw1OrkK4Ijz9Q&#10;SpOmoKfHJ6MUWJvo3kVWOoYRSTJ9ulh4V2Baha0SEaP0NyFBWarzjdyMc6F3+RM6oiRSvcexx+9v&#10;9R7nrg54pMxGh51zXWnjUvWpx/aUlT8GymSHB+EHdcdlaJdtp5WzyaCApSm3EIYzXWt5y28rPN8d&#10;8+GROfQSXhzzITzgI5UB/aZfUbIy7tdb5xEPicNKSYPeLKj/uWZOUKK+aoj/Ip9EIYW0mZycQUnE&#10;HVqWhxa9rq8NNJFjElmelhEf1LCUztTPGCPzmBUmpjlyFzQMy+vQTQyMIS7m8wRC+1oW7vTC8hg6&#10;8hzF+dQ+M2d7BQdI/94MXcymr4TcYaOnt/N1gBiTyiPTHav9C6D1k/j7MRVny+E+ofbDdPYb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Bz6Fbo8CAACU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74A09B4E" w14:textId="77777777" w:rsidR="006D0327" w:rsidRPr="00756E21" w:rsidRDefault="006D0327"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0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54779B1" w14:textId="77777777" w:rsidR="006D0327" w:rsidRDefault="006D0327" w:rsidP="009C2B67">
    <w:pPr>
      <w:pStyle w:val="Brdtext"/>
    </w:pPr>
    <w:r>
      <w:rPr>
        <w:noProof/>
        <w:lang w:eastAsia="sv-SE"/>
      </w:rPr>
      <mc:AlternateContent>
        <mc:Choice Requires="wps">
          <w:drawing>
            <wp:anchor distT="0" distB="0" distL="0" distR="0" simplePos="0" relativeHeight="251750912"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84"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74C63FB" w14:textId="77777777" w:rsidR="006D0327" w:rsidRPr="00756E21" w:rsidRDefault="006D0327"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204" type="#_x0000_t202" style="position:absolute;left:0;text-align:left;margin-left:5.4pt;margin-top:610.95pt;width:44.2pt;height:9.6pt;z-index:25175091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pwIKWkAIAAJQFAAAOAAAAZHJzL2Uyb0RvYy54bWysVF1v2yAUfZ+0/4B4Xx2n6VdUp8padZpU&#10;tdXSqc8EQ2MNAwMSO/v1O2A7ybq+dNqLDdxz7+Uezr2XV22tyEY4Xxld0PxoRInQ3JSVfino96fb&#10;T+eU+MB0yZTRoqBb4enV7OOHy8ZOxdisjCqFIwii/bSxBV2FYKdZ5vlK1MwfGSs0jNK4mgVs3UtW&#10;OtYgeq2y8Wh0mjXGldYZLrzH6U1npLMUX0rBw4OUXgSiCoq7hfR16buM32x2yaYvjtlVxftrsH+4&#10;Rc0qjaS7UDcsMLJ21V+h6oo7440MR9zUmZGy4iLVgGry0atqFitmRaoF5Hi7o8n/v7D8fvPoSFXi&#10;7c4nlGhW45GeRBvcGhVMIj+N9VPAFhbA0H42LbDDucdhLLuVro5/FERgB9PbHbsIRjgOT07z4wks&#10;HKZ8nF+ME/vZ3tk6H74IU5O4KKjD4yVO2ebOB1wE0AESc3mjqvK2UiptomDEtXJkw/DUKqQrwuMP&#10;lNKkKejp8ckoBdYmuneRlY5hRJJMny4W3hWYVmGrRMQo/U1IUJbqfCM341zoXf6EjiiJVO9x7PH7&#10;W73HuasDHimz0WHnXFfauFR96rE9ZeWPgTLZ4UH4Qd1xGdpl22nl7GxQwNKUWwjDma61vOW3FZ7v&#10;jvnwyBx6CS+O+RAe8JHKgH7TryhZGffrrfOIh8RhpaRBbxbU/1wzJyhRXzXEf5FPopBC2kxOzqAk&#10;4g4ty0OLXtfXBprIMYksT8uID2pYSmfqZ4yRecwKE9McuQsahuV16CYGxhAX83kCoX0tC3d6YXkM&#10;HXmO4nxqn5mzvYIDpH9vhi5m01dC7rDR09v5OkCMSeWR6Y7V/gXQ+kn8/ZiKs+Vwn1D7YTr7DQ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CpwIKWkAIAAJQ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174C63FB" w14:textId="77777777" w:rsidR="006D0327" w:rsidRPr="00756E21" w:rsidRDefault="006D0327"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10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08939A4" w14:textId="77777777" w:rsidR="006D0327" w:rsidRDefault="006D0327" w:rsidP="00EE1584">
    <w:pPr>
      <w:pStyle w:val="Brdtext"/>
    </w:pPr>
    <w:r>
      <w:rPr>
        <w:noProof/>
        <w:lang w:eastAsia="sv-SE"/>
      </w:rPr>
      <mc:AlternateContent>
        <mc:Choice Requires="wps">
          <w:drawing>
            <wp:anchor distT="0" distB="0" distL="0" distR="0" simplePos="0" relativeHeight="25163520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85"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E6998DD" w14:textId="77777777" w:rsidR="006D0327" w:rsidRPr="00756E21" w:rsidRDefault="006D0327"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205" type="#_x0000_t202" style="position:absolute;left:0;text-align:left;margin-left:393pt;margin-top:611.25pt;width:44.2pt;height:9.6pt;z-index:25163520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OIrnRkAIAAJQFAAAOAAAAZHJzL2Uyb0RvYy54bWysVFFP2zAQfp+0/2D5faQpFEpFijoQ0yQE&#10;aDDx7Do2jebYnu026X79PjtJ2zFemPaS2L7v7nyfv7uLy7ZWZCOcr4wuaH40okRobspKvxT0+9PN&#10;pyklPjBdMmW0KOhWeHo5//jhorEzMTYro0rhCIJoP2tsQVch2FmWeb4SNfNHxgoNozSuZgFb95KV&#10;jjWIXqtsPBqdZo1xpXWGC+9xet0Z6TzFl1LwcC+lF4GoguJuIX1d+i7jN5tfsNmLY3ZV8f4a7B9u&#10;UbNKI+ku1DULjKxd9VeouuLOeCPDETd1ZqSsuEg1oJp89KqaxxWzItUCcrzd0eT/X1h+t3lwpCrx&#10;dtMJJZrVeKQn0Qa3RgV55KexfgbYowUwtJ9NC+xw7nEYy26lq+MfBRHYwfR2xy6CEY7DyWl+fAIL&#10;hykf5+fjxH62d7bOhy/C1CQuCurweIlTtrn1ARcBdIDEXN6oqryplEqbKBhxpRzZMDy1CumK8PgD&#10;pTRpCnp6PBmlwNpE9y6y0jGMSJLp08XCuwLTKmyViBilvwkJylKdb+RmnAu9y5/QESWR6j2OPX5/&#10;q/c4d3XAI2U2Ouyc60obl6pPPbanrPwxUCY7PAg/qDsuQ7tsO62cTQcFLE25hTCc6VrLW35T4flu&#10;mQ8PzKGX8OKYD+EeH6kM6Df9ipKVcb/eOo94SBxWShr0ZkH9zzVzghL1VUP85/lJFFJIm5PJGZRE&#10;3KFleWjR6/rKQBM5JpHlaRnxQQ1L6Uz9jDGyiFlhYpojd0HDsLwK3cTAGOJisUggtK9l4VY/Wh5D&#10;R56jOJ/aZ+Zsr+AA6d+ZoYvZ7JWQO2z09HaxDhBjUnlkumO1fwG0fhJ/P6bibDncJ9R+mM5/Aw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M4iudGQAgAAlA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5E6998DD" w14:textId="77777777" w:rsidR="006D0327" w:rsidRPr="00756E21" w:rsidRDefault="006D0327"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0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0A8C729" w14:textId="77777777" w:rsidR="006D0327" w:rsidRDefault="006D0327" w:rsidP="00EE1584">
    <w:pPr>
      <w:pStyle w:val="Brdtext"/>
    </w:pPr>
    <w:r>
      <w:rPr>
        <w:noProof/>
        <w:lang w:eastAsia="sv-SE"/>
      </w:rPr>
      <mc:AlternateContent>
        <mc:Choice Requires="wps">
          <w:drawing>
            <wp:anchor distT="0" distB="0" distL="0" distR="0" simplePos="0" relativeHeight="25163622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83"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6146073" w14:textId="77777777" w:rsidR="006D0327" w:rsidRPr="00756E21" w:rsidRDefault="006D0327"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206" type="#_x0000_t202" style="position:absolute;left:0;text-align:left;margin-left:393pt;margin-top:611.25pt;width:44.2pt;height:9.6pt;z-index:25163622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C9OnNkAIAAJQFAAAOAAAAZHJzL2Uyb0RvYy54bWysVF1v2yAUfZ+0/4B4Xx0n/YzqVFmrTpOq&#10;tlo79ZlgSKxhYEBiZ79+B2wnWdeXTnuxgXvuvdzDuffyqq0V2QjnK6MLmh+NKBGam7LSy4J+f779&#10;dE6JD0yXTBktCroVnl7NPn64bOxUjM3KqFI4giDaTxtb0FUIdpplnq9EzfyRsULDKI2rWcDWLbPS&#10;sQbRa5WNR6PTrDGutM5w4T1ObzojnaX4UgoeHqT0IhBVUNwtpK9L30X8ZrNLNl06ZlcV76/B/uEW&#10;Nas0ku5C3bDAyNpVf4WqK+6MNzIccVNnRsqKi1QDqslHr6p5WjErUi0gx9sdTf7/heX3m0dHqhJv&#10;dz6hRLMaj/Qs2uDWqCCP/DTWTwF7sgCG9rNpgR3OPQ5j2a10dfyjIAI7mN7u2EUwwnF4cppPjmHh&#10;MOXj/GKc2M/2ztb58EWYmsRFQR0eL3HKNnc+4CKADpCYyxtVlbeVUmkTBSOulSMbhqdWIV0RHn+g&#10;lCZNQU8nJ6MUWJvo3kVWOoYRSTJ9ulh4V2Baha0SEaP0NyFBWarzjdyMc6F3+RM6oiRSvcexx+9v&#10;9R7nrg54pMxGh51zXWnjUvWpx/aUlT8GymSHB+EHdcdlaBdtp5Wzi0EBC1NuIQxnutbylt9WeL47&#10;5sMjc+glvDjmQ3jARyoD+k2/omRl3K+3ziMeEoeVkga9WVD/c82coER91RD/RX4chRTS5vjkDEoi&#10;7tCyOLTodX1toIkck8jytIz4oIaldKZ+wRiZx6wwMc2Ru6BhWF6HbmJgDHExnycQ2teycKefLI+h&#10;I89RnM/tC3O2V3CA9O/N0MVs+krIHTZ6ejtfB4gxqTwy3bHavwBaP4m/H1NxthzuE2o/TGe/AQ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IL06c2QAgAAlA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06146073" w14:textId="77777777" w:rsidR="006D0327" w:rsidRPr="00756E21" w:rsidRDefault="006D0327"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0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84C61B9" w14:textId="77777777" w:rsidR="006D0327" w:rsidRDefault="006D0327" w:rsidP="009C2B67">
    <w:pPr>
      <w:pStyle w:val="Brdtext"/>
    </w:pPr>
    <w:r>
      <w:rPr>
        <w:noProof/>
        <w:lang w:eastAsia="sv-SE"/>
      </w:rPr>
      <mc:AlternateContent>
        <mc:Choice Requires="wps">
          <w:drawing>
            <wp:anchor distT="0" distB="0" distL="0" distR="0" simplePos="0" relativeHeight="251751936"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87"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09369DC" w14:textId="77777777" w:rsidR="006D0327" w:rsidRPr="00756E21" w:rsidRDefault="006D0327"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209" type="#_x0000_t202" style="position:absolute;left:0;text-align:left;margin-left:5.4pt;margin-top:610.95pt;width:44.2pt;height:9.6pt;z-index:25175193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yYnSwjwIAAJQFAAAOAAAAZHJzL2Uyb0RvYy54bWysVF1v2yAUfZ+0/4B4Xx2n6VdUp8padZpU&#10;tdXSqc8EQ2MNAwMSO/v1O2A7ybq+dNqLDdxz7+Uezr2XV22tyEY4Xxld0PxoRInQ3JSVfino96fb&#10;T+eU+MB0yZTRoqBb4enV7OOHy8ZOxdisjCqFIwii/bSxBV2FYKdZ5vlK1MwfGSs0jNK4mgVs3UtW&#10;OtYgeq2y8Wh0mjXGldYZLrzH6U1npLMUX0rBw4OUXgSiCoq7hfR16buM32x2yaYvjtlVxftrsH+4&#10;Rc0qjaS7UDcsMLJ21V+h6oo7440MR9zUmZGy4iLVgGry0atqFitmRaoF5Hi7o8n/v7D8fvPoSFXi&#10;7c7PKNGsxiM9iTa4NSqYRH4a66eALSyAof1sWmCHc4/DWHYrXR3/KIjADqa3O3YRjHAcnpzmxxNY&#10;OEz5OL8YJ/azvbN1PnwRpiZxUVCHx0ucss2dD7gIoAMk5vJGVeVtpVTaRMGIa+XIhuGpVUhXhMcf&#10;KKVJU9DT45NRCqxNdO8iKx3DiCSZPl0svCswrcJWiYhR+puQoCzV+UZuxrnQu/wJHVESqd7j2OP3&#10;t3qPc1cHPFJmo8POua60can61GN7ysofA2Wyw4Pwg7rjMrTLttfKeFDA0pRbCMOZrrW85bcVnu+O&#10;+fDIHHoJL475EB7wkcqAftOvKFkZ9+ut84iHxGGlpEFvFtT/XDMnKFFfNcR/kU+ikELaTE7OoCTi&#10;Di3LQ4te19cGmsgxiSxPy4gPalhKZ+pnjJF5zAoT0xy5CxqG5XXoJgbGEBfzeQKhfS0Ld3pheQwd&#10;eY7ifGqfmbO9ggOkf2+GLmbTV0LusNHT2/k6QIxJ5ZHpjtX+BdD6Sfz9mIqz5XCfUPthOvsNAAD/&#10;/wMAUEsDBBQABgAIAAAAIQCWEfCI3wAAAAsBAAAPAAAAZHJzL2Rvd25yZXYueG1sTI9Ba8MwDIXv&#10;g/4Ho8Fuq5NQRpPFKevYDiuUsnawqxtrcVgsh9hps38/9dSexJMeT98rV5PrxAmH0HpSkM4TEEi1&#10;Ny01Cr4O749LECFqMrrzhAr+MMCqmt2VujD+TJ942sdGcAiFQiuwMfaFlKG26HSY+x6Jbz9+cDqy&#10;HBppBn3mcNfJLEmepNMt8Qere3y1WP/uR6fgsF2bUZrJfLzV280Ov+XGLnZKPdxPL88gIk7xaoYL&#10;PqNDxUxHP5IJomOdMHnkmWVpDoIdeZ6BOF42izQFWZXytkP1DwAA//8DAFBLAQItABQABgAIAAAA&#10;IQC2gziS/gAAAOEBAAATAAAAAAAAAAAAAAAAAAAAAABbQ29udGVudF9UeXBlc10ueG1sUEsBAi0A&#10;FAAGAAgAAAAhADj9If/WAAAAlAEAAAsAAAAAAAAAAAAAAAAALwEAAF9yZWxzLy5yZWxzUEsBAi0A&#10;FAAGAAgAAAAhALJidLCPAgAAlAUAAA4AAAAAAAAAAAAAAAAALgIAAGRycy9lMm9Eb2MueG1sUEsB&#10;Ai0AFAAGAAgAAAAhAJYR8IjfAAAACwEAAA8AAAAAAAAAAAAAAAAA6QQAAGRycy9kb3ducmV2Lnht&#10;bFBLBQYAAAAABAAEAPMAAAD1BQAAAAA=&#10;" o:allowoverlap="f" fillcolor="white [3201]" stroked="f" strokeweight=".5pt">
              <v:textbox style="mso-fit-shape-to-text:t">
                <w:txbxContent>
                  <w:p w14:paraId="309369DC" w14:textId="77777777" w:rsidR="006D0327" w:rsidRPr="00756E21" w:rsidRDefault="006D0327"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11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59359F9" w14:textId="77777777" w:rsidR="006D0327" w:rsidRDefault="006D0327" w:rsidP="00EE1584">
    <w:pPr>
      <w:pStyle w:val="Brdtext"/>
    </w:pPr>
    <w:r>
      <w:rPr>
        <w:noProof/>
        <w:lang w:eastAsia="sv-SE"/>
      </w:rPr>
      <mc:AlternateContent>
        <mc:Choice Requires="wps">
          <w:drawing>
            <wp:anchor distT="0" distB="0" distL="0" distR="0" simplePos="0" relativeHeight="25163724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88"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AC4A615" w14:textId="77777777" w:rsidR="006D0327" w:rsidRPr="00756E21" w:rsidRDefault="006D0327"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210" type="#_x0000_t202" style="position:absolute;left:0;text-align:left;margin-left:393pt;margin-top:611.25pt;width:44.2pt;height:9.6pt;z-index:25163724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fufB3jwIAAJQFAAAOAAAAZHJzL2Uyb0RvYy54bWysVF1v2yAUfZ+0/4B4Xx2nH2ujOFXWqtOk&#10;qq3WTn0mGBJrGBiQ2Nmv7wHbSdb1pdNebOCeey/33MOdXra1IhvhfGV0QfOjESVCc1NWelnQH083&#10;n84p8YHpkimjRUG3wtPL2ccP08ZOxNisjCqFIwii/aSxBV2FYCdZ5vlK1MwfGSs0jNK4mgVs3TIr&#10;HWsQvVbZeDQ6yxrjSusMF97j9Loz0lmKL6Xg4V5KLwJRBcXdQvq69F3EbzabssnSMbuqeH8N9g+3&#10;qFmlkXQX6poFRtau+itUXXFnvJHhiJs6M1JWXKQaUE0+elXN44pZkWoBOd7uaPL/Lyy/2zw4UpXo&#10;3TlapVmNJj2JNrg1KsgjP431E8AeLYCh/WJaYIdzj8NYditdHf8oiMAOprc7dhGMcByenuXHJ7Bw&#10;mPJxfjFO7Gd7Z+t8+CpMTeKioA7NS5yyza0PuAigAyTm8kZV5U2lVNpEwYgr5ciGodUqpCvC4w+U&#10;0qQp6Nnx6SgF1ia6d5GVjmFEkkyfLhbeFZhWYatExCj9XUhQlup8IzfjXOhd/oSOKIlU73Hs8ftb&#10;vce5qwMeKbPRYedcV9q4VH16Y3vKyp8DZbLDg/CDuuMytIu218rxoICFKbcQhjPd0/KW31Ro3y3z&#10;4YE5vCV0HPMh3OMjlQH9pl9RsjLu91vnEQ+Jw0pJg7dZUP9rzZygRH3TEP9FfhKFFNLm5PQzlETc&#10;oWVxaNHr+spAEzkmkeVpGfFBDUvpTP2MMTKPWWFimiN3QcOwvArdxMAY4mI+TyA8X8vCrX60PIaO&#10;PEdxPrXPzNlewQHSvzPDK2aTV0LusNHT2/k6QIxJ5ZHpjtW+A3j6Sfz9mIqz5XCfUPthOnsB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n7nwd48CAACU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3AC4A615" w14:textId="77777777" w:rsidR="006D0327" w:rsidRPr="00756E21" w:rsidRDefault="006D0327"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1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081FA6F" w14:textId="77777777" w:rsidR="006D0327" w:rsidRDefault="006D0327" w:rsidP="00EE1584">
    <w:pPr>
      <w:pStyle w:val="Brdtext"/>
    </w:pPr>
    <w:r>
      <w:rPr>
        <w:noProof/>
        <w:lang w:eastAsia="sv-SE"/>
      </w:rPr>
      <mc:AlternateContent>
        <mc:Choice Requires="wps">
          <w:drawing>
            <wp:anchor distT="0" distB="0" distL="0" distR="0" simplePos="0" relativeHeight="25163827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86"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4F36814" w14:textId="77777777" w:rsidR="006D0327" w:rsidRPr="00756E21" w:rsidRDefault="006D0327"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211" type="#_x0000_t202" style="position:absolute;left:0;text-align:left;margin-left:393pt;margin-top:611.25pt;width:44.2pt;height:9.6pt;z-index:25163827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Xvsg+jwIAAJQFAAAOAAAAZHJzL2Uyb0RvYy54bWysVFFP2zAQfp+0/2D5faQppYOKFHUgpkkI&#10;0GDi2XVsGs2xPdtt0v16PjtJ2zFemPaS2L7v7nyfv7vzi7ZWZCOcr4wuaH40okRobspKPxf0x+P1&#10;p1NKfGC6ZMpoUdCt8PRi/vHDeWNnYmxWRpXCEQTRftbYgq5CsLMs83wlauaPjBUaRmlczQK27jkr&#10;HWsQvVbZeDSaZo1xpXWGC+9xetUZ6TzFl1LwcCelF4GoguJuIX1d+i7jN5ufs9mzY3ZV8f4a7B9u&#10;UbNKI+ku1BULjKxd9VeouuLOeCPDETd1ZqSsuEg1oJp89KqahxWzItUCcrzd0eT/X1h+u7l3pCrx&#10;dqdTSjSr8UiPog1ujQryyE9j/QywBwtgaL+YFtjh3OMwlt1KV8c/CiKwg+ntjl0EIxyHJ9P8eAIL&#10;hykf52fjxH62d7bOh6/C1CQuCurweIlTtrnxARcBdIDEXN6oqryulEqbKBhxqRzZMDy1CumK8PgD&#10;pTRpCjo9PhmlwNpE9y6y0jGMSJLp08XCuwLTKmyViBilvwsJylKdb+RmnAu9y5/QESWR6j2OPX5/&#10;q/c4d3XAI2U2Ouyc60obl6pPPbanrPw5UCY7PAg/qDsuQ7tse61MBgUsTbmFMJzpWstbfl3h+W6Y&#10;D/fMoZfw4pgP4Q4fqQzoN/2KkpVxv986j3hIHFZKGvRmQf2vNXOCEvVNQ/xn+SQKKaTN5OQzlETc&#10;oWV5aNHr+tJAEzkmkeVpGfFBDUvpTP2EMbKIWWFimiN3QcOwvAzdxMAY4mKxSCC0r2XhRj9YHkNH&#10;nqM4H9sn5myv4ADp35qhi9nslZA7bPT0drEOEGNSeWS6Y7V/AbR+En8/puJsOdwn1H6Yzl8A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F77IPo8CAACU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34F36814" w14:textId="77777777" w:rsidR="006D0327" w:rsidRPr="00756E21" w:rsidRDefault="006D0327"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footnote w:type="separator" w:id="-1">
    <w:p w14:paraId="260180D4" w14:textId="77777777" w:rsidR="006D0327" w:rsidRDefault="006D0327" w:rsidP="006923D1">
      <w:pPr>
        <w:pStyle w:val="Sidfot"/>
      </w:pPr>
    </w:p>
  </w:footnote>
  <w:footnote w:type="continuationSeparator" w:id="0">
    <w:p w14:paraId="09B5E991" w14:textId="77777777" w:rsidR="006D0327" w:rsidRPr="006923D1" w:rsidRDefault="006D0327" w:rsidP="006923D1">
      <w:pPr>
        <w:pStyle w:val="Sidfot"/>
      </w:pPr>
    </w:p>
  </w:footnote>
  <w:footnote w:type="continuationNotice" w:id="1">
    <w:p w14:paraId="55DB9B2F" w14:textId="77777777" w:rsidR="006D0327" w:rsidRDefault="006D0327" w:rsidP="006923D1">
      <w:pPr>
        <w:pStyle w:val="RKbas"/>
      </w:pPr>
    </w:p>
  </w:footnote>
  <w:footnote w:id="2">
    <w:p w14:paraId="17B2D0FA" w14:textId="65AA8AA5" w:rsidR="006D0327" w:rsidRDefault="006D0327" w:rsidP="000E3A6B">
      <w:pPr>
        <w:pStyle w:val="Fotnotstext"/>
      </w:pPr>
      <w:r>
        <w:rPr>
          <w:rStyle w:val="Fotnotsreferens"/>
        </w:rPr>
        <w:footnoteRef/>
      </w:r>
      <w:r>
        <w:t xml:space="preserve"> </w:t>
      </w:r>
      <w:r w:rsidRPr="0022150D">
        <w:t>Senaste lydelse 2019:</w:t>
      </w:r>
      <w:r>
        <w:t>548.</w:t>
      </w:r>
    </w:p>
  </w:footnote>
  <w:footnote w:id="3">
    <w:p w14:paraId="7B304100" w14:textId="77777777" w:rsidR="006D0327" w:rsidRDefault="006D0327" w:rsidP="000E3A6B">
      <w:pPr>
        <w:pStyle w:val="Fotnotstext"/>
      </w:pPr>
      <w:r>
        <w:rPr>
          <w:rStyle w:val="Fotnotsreferens"/>
        </w:rPr>
        <w:footnoteRef/>
      </w:r>
      <w:r>
        <w:t xml:space="preserve"> Senaste lydelse 2018:1708.</w:t>
      </w:r>
    </w:p>
  </w:footnote>
  <w:footnote w:id="4">
    <w:p w14:paraId="2E16347F" w14:textId="4D695589" w:rsidR="006D0327" w:rsidRDefault="006D0327" w:rsidP="000E3A6B">
      <w:pPr>
        <w:pStyle w:val="Fotnotstext"/>
      </w:pPr>
      <w:r>
        <w:rPr>
          <w:rStyle w:val="Fotnotsreferens"/>
        </w:rPr>
        <w:footnoteRef/>
      </w:r>
      <w:r>
        <w:t xml:space="preserve"> Senaste lydelse 2019:434.</w:t>
      </w:r>
    </w:p>
  </w:footnote>
  <w:footnote w:id="5">
    <w:p w14:paraId="053A915E" w14:textId="77777777" w:rsidR="006D0327" w:rsidRDefault="006D0327" w:rsidP="000E3A6B">
      <w:pPr>
        <w:pStyle w:val="Fotnotstext"/>
      </w:pPr>
      <w:r>
        <w:rPr>
          <w:rStyle w:val="Fotnotsreferens"/>
        </w:rPr>
        <w:footnoteRef/>
      </w:r>
      <w:r>
        <w:t xml:space="preserve"> Senaste lydelse 2018:1716.</w:t>
      </w:r>
    </w:p>
  </w:footnote>
  <w:footnote w:id="6">
    <w:p w14:paraId="32E77A12" w14:textId="77777777" w:rsidR="006D0327" w:rsidRDefault="006D0327" w:rsidP="000E3A6B">
      <w:pPr>
        <w:pStyle w:val="Fotnotstext"/>
      </w:pPr>
      <w:r>
        <w:rPr>
          <w:rStyle w:val="Fotnotsreferens"/>
        </w:rPr>
        <w:footnoteRef/>
      </w:r>
      <w:r>
        <w:t xml:space="preserve"> Senaste lydelse 2018:1714.</w:t>
      </w:r>
    </w:p>
  </w:footnote>
  <w:footnote w:id="7">
    <w:p w14:paraId="7542E3D8" w14:textId="77777777" w:rsidR="006D0327" w:rsidRDefault="006D0327" w:rsidP="000E3A6B">
      <w:pPr>
        <w:pStyle w:val="Fotnotstext"/>
      </w:pPr>
      <w:r>
        <w:rPr>
          <w:rStyle w:val="Fotnotsreferens"/>
        </w:rPr>
        <w:footnoteRef/>
      </w:r>
      <w:r>
        <w:t xml:space="preserve"> Senaste lydelse 2018:1715.</w:t>
      </w:r>
    </w:p>
  </w:footnote>
  <w:footnote w:id="8">
    <w:p w14:paraId="222BD779" w14:textId="77777777" w:rsidR="006D0327" w:rsidRDefault="006D0327" w:rsidP="000E3A6B">
      <w:pPr>
        <w:pStyle w:val="Fotnotstext"/>
      </w:pPr>
      <w:r>
        <w:rPr>
          <w:rStyle w:val="Fotnotsreferens"/>
        </w:rPr>
        <w:footnoteRef/>
      </w:r>
      <w:r>
        <w:t xml:space="preserve"> Senaste lydelse 2018:1715.</w:t>
      </w:r>
    </w:p>
  </w:footnote>
  <w:footnote w:id="9">
    <w:p w14:paraId="30966788" w14:textId="77777777" w:rsidR="006D0327" w:rsidRDefault="006D0327" w:rsidP="000E3A6B">
      <w:pPr>
        <w:pStyle w:val="Fotnotstext"/>
      </w:pPr>
      <w:r>
        <w:rPr>
          <w:rStyle w:val="Fotnotsreferens"/>
        </w:rPr>
        <w:footnoteRef/>
      </w:r>
      <w:r>
        <w:t> Senaste lydelse 2010:365.</w:t>
      </w:r>
    </w:p>
  </w:footnote>
  <w:footnote w:id="10">
    <w:p w14:paraId="0F8B78B7" w14:textId="77777777" w:rsidR="006D0327" w:rsidRDefault="006D0327" w:rsidP="000E3A6B">
      <w:pPr>
        <w:pStyle w:val="Fotnotstext"/>
      </w:pPr>
      <w:r>
        <w:rPr>
          <w:rStyle w:val="Fotnotsreferens"/>
        </w:rPr>
        <w:footnoteRef/>
      </w:r>
      <w:r>
        <w:t xml:space="preserve"> Senaste </w:t>
      </w:r>
      <w:r w:rsidRPr="00A31C2C">
        <w:t>lydelse 2017:456.</w:t>
      </w:r>
    </w:p>
  </w:footnote>
  <w:footnote w:id="11">
    <w:p w14:paraId="74A2C6A4" w14:textId="77777777" w:rsidR="006D0327" w:rsidRDefault="006D0327" w:rsidP="000E3A6B">
      <w:pPr>
        <w:pStyle w:val="Fotnotstext"/>
      </w:pPr>
      <w:r>
        <w:rPr>
          <w:rStyle w:val="Fotnotsreferens"/>
        </w:rPr>
        <w:footnoteRef/>
      </w:r>
      <w:r>
        <w:t> Senaste lydelse 2017:456.</w:t>
      </w:r>
    </w:p>
  </w:footnote>
  <w:footnote w:id="12">
    <w:p w14:paraId="73EFD79B" w14:textId="77777777" w:rsidR="006D0327" w:rsidRDefault="006D0327" w:rsidP="000E3A6B">
      <w:pPr>
        <w:pStyle w:val="Fotnotstext"/>
      </w:pPr>
      <w:r>
        <w:rPr>
          <w:rStyle w:val="Fotnotsreferens"/>
        </w:rPr>
        <w:footnoteRef/>
      </w:r>
      <w:r>
        <w:t> Observera att hänsyn inte har tagits till de förslag som lämnas i SOU 2017:29 s. 76.</w:t>
      </w:r>
    </w:p>
  </w:footnote>
  <w:footnote w:id="13">
    <w:p w14:paraId="1B60B960" w14:textId="77777777" w:rsidR="006D0327" w:rsidRDefault="006D0327" w:rsidP="000E3A6B">
      <w:pPr>
        <w:pStyle w:val="Fotnotstext"/>
      </w:pPr>
      <w:r>
        <w:rPr>
          <w:rStyle w:val="Fotnotsreferens"/>
        </w:rPr>
        <w:footnoteRef/>
      </w:r>
      <w:r>
        <w:t xml:space="preserve"> Senaste lydelse 2018:1708.</w:t>
      </w:r>
    </w:p>
  </w:footnote>
  <w:footnote w:id="14">
    <w:p w14:paraId="68B466EC" w14:textId="77777777" w:rsidR="006D0327" w:rsidRDefault="006D0327" w:rsidP="000E3A6B">
      <w:pPr>
        <w:pStyle w:val="Fotnotstext"/>
      </w:pPr>
      <w:r>
        <w:rPr>
          <w:rStyle w:val="Fotnotsreferens"/>
        </w:rPr>
        <w:footnoteRef/>
      </w:r>
      <w:r>
        <w:t xml:space="preserve"> Senaste lydelse 2018:1716.</w:t>
      </w:r>
    </w:p>
  </w:footnote>
  <w:footnote w:id="15">
    <w:p w14:paraId="23B3CA45" w14:textId="77777777" w:rsidR="006D0327" w:rsidRDefault="006D0327" w:rsidP="000E3A6B">
      <w:pPr>
        <w:pStyle w:val="Fotnotstext"/>
      </w:pPr>
      <w:r>
        <w:rPr>
          <w:rStyle w:val="Fotnotsreferens"/>
        </w:rPr>
        <w:footnoteRef/>
      </w:r>
      <w:r>
        <w:t xml:space="preserve"> Senaste lydelse 2018:1714.</w:t>
      </w:r>
    </w:p>
  </w:footnote>
  <w:footnote w:id="16">
    <w:p w14:paraId="1E5A5417" w14:textId="77777777" w:rsidR="006D0327" w:rsidRDefault="006D0327" w:rsidP="000E3A6B">
      <w:pPr>
        <w:pStyle w:val="Fotnotstext"/>
      </w:pPr>
      <w:r>
        <w:rPr>
          <w:rStyle w:val="Fotnotsreferens"/>
        </w:rPr>
        <w:footnoteRef/>
      </w:r>
      <w:r>
        <w:t xml:space="preserve"> Senaste lydelse 2018:1715.</w:t>
      </w:r>
    </w:p>
  </w:footnote>
  <w:footnote w:id="17">
    <w:p w14:paraId="0A58AF15" w14:textId="77777777" w:rsidR="006D0327" w:rsidRDefault="006D0327" w:rsidP="000E3A6B">
      <w:pPr>
        <w:pStyle w:val="Fotnotstext"/>
      </w:pPr>
      <w:r>
        <w:rPr>
          <w:rStyle w:val="Fotnotsreferens"/>
        </w:rPr>
        <w:footnoteRef/>
      </w:r>
      <w:r>
        <w:t xml:space="preserve"> Senaste lydelse 2018:1715.</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E5D40DA" w14:textId="77777777" w:rsidR="006D0327" w:rsidRDefault="006D0327" w:rsidP="00664D04">
    <w:pPr>
      <w:pStyle w:val="Brdtext"/>
    </w:pPr>
    <w:r>
      <w:rPr>
        <w:noProof/>
        <w:lang w:eastAsia="sv-SE"/>
      </w:rPr>
      <mc:AlternateContent>
        <mc:Choice Requires="wps">
          <w:drawing>
            <wp:anchor distT="0" distB="0" distL="0" distR="0" simplePos="0" relativeHeight="251639296"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5"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5D094CE" w14:textId="0C3988AB" w:rsidR="006D0327" w:rsidRPr="00756E21" w:rsidRDefault="00054449" w:rsidP="00664D04">
                          <w:pPr>
                            <w:pStyle w:val="Brdtext"/>
                            <w:jc w:val="left"/>
                          </w:pPr>
                          <w:sdt>
                            <w:sdtPr>
                              <w:alias w:val="NummerEtikett"/>
                              <w:tag w:val="NummerEtikett"/>
                              <w:id w:val="1909953747"/>
                              <w:lock w:val="sdtContentLocked"/>
                              <w:dataBinding w:prefixMappings="xmlns:ns0='http://rkdhs/mallar/lagstiftning/Prop/Prop.xsd'" w:xpath="/ns0:dokumentvärden[1]/ns0:dokumentnummer[1]/@etikett" w:storeItemID="{068625C3-B546-44A5-B525-B7CC092E5AD6}"/>
                              <w:text/>
                            </w:sdtPr>
                            <w:sdtEndPr/>
                            <w:sdtContent>
                              <w:r w:rsidR="006D0327">
                                <w:t>Prop.</w:t>
                              </w:r>
                            </w:sdtContent>
                          </w:sdt>
                          <w:r w:rsidR="006D0327">
                            <w:t xml:space="preserve"> </w:t>
                          </w:r>
                          <w:sdt>
                            <w:sdtPr>
                              <w:alias w:val="Nummer"/>
                              <w:tag w:val="Nummer"/>
                              <w:id w:val="1135212224"/>
                              <w:lock w:val="sdtContentLocked"/>
                              <w:dataBinding w:prefixMappings="xmlns:ns0='http://rkdhs/mallar/lagstiftning/Prop/Prop.xsd'" w:xpath="/ns0:dokumentvärden[1]/ns0:dokumentnummer[1]" w:storeItemID="{068625C3-B546-44A5-B525-B7CC092E5AD6}"/>
                              <w:text/>
                            </w:sdtPr>
                            <w:sdtEndPr/>
                            <w:sdtContent>
                              <w:r w:rsidR="006D0327">
                                <w:t>2018/19:163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Textruta 2" o:spid="_x0000_s1027" type="#_x0000_t202" style="position:absolute;left:0;text-align:left;margin-left:29.4pt;margin-top:35.55pt;width:89.85pt;height:9.6pt;z-index:25163929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h2KocjAIAAIoFAAAOAAAAZHJzL2Uyb0RvYy54bWysVE1v2zAMvQ/YfxB0Xx1nabcGdYqsRYcB&#10;RVusHXpWZKkxJokapcTOfn0p2flY10uHXWxJfCTFp0eenXfWsLXC0ICreHk04kw5CXXjnir+4+Hq&#10;w2fOQhSuFgacqvhGBX4+e//urPVTNYYlmFohoyAuTFtf8WWMfloUQS6VFeEIvHJk1IBWRNriU1Gj&#10;aCm6NcV4NDopWsDaI0gVAp1e9kY+y/G1VjLeah1UZKbidLeYv5i/i/QtZmdi+oTCLxs5XEP8wy2s&#10;aBwl3YW6FFGwFTZ/hbKNRAig45EEW4DWjVS5BqqmHL2o5n4pvMq1EDnB72gK/y+svFnfIWvqih9z&#10;5oSlJ3pQXcQV3X+c2Gl9mBLo3hMsdl+go1fengc6TEV3Gm36UzmM7MTzZsctBWMyOZWTkh6MM0m2&#10;clyejjP5xd7bY4hfFViWFhVHertMqVhfh0g3IegWkpIFME191RiTN0kv6sIgWwt6aRPzHcnjD5Rx&#10;rK34ycfjUQ7sILn3kY1LYVRWzJAuVd5XmFdxY1TCGPddaWIsF/pKbiGlcrv8GZ1QmlK9xXHA72/1&#10;Fue+DvLImcHFnbNtHGCuPrfYnrL655Yy3eOJ8IO60zJ2i25QxALqDQkCoW+o4OVVQ692LUK8E0gd&#10;RA9NUyHe0kcbINZhWHG2BPz92nnCk7DJyllLHVnx8GslUHFmvjmS/Gk5maQWzpvJ8ScSEMNDy+LQ&#10;4lb2AkgKJc0fL/My4aPZLjWCfaThMU9ZySScpNwVj9vlReznBA0fqebzDKKm9SJeu3svU+hEb9Lk&#10;Q/co0A/CjST5G9j2rpi+0G+PTZ7Bz1eRNJjFnQjuWR2Ip4bPmh+GU5ooh/uM2o/Q2TMAAAD//wMA&#10;UEsDBBQABgAIAAAAIQCrTYIT3wAAAAgBAAAPAAAAZHJzL2Rvd25yZXYueG1sTI/BTsMwEETvSP0H&#10;aytxo05aCiFkUxUEBypVFS0SVzde4qjxOoqdNvw95gTH0Yxm3hSr0bbiTL1vHCOkswQEceV0wzXC&#10;x+H1JgPhg2KtWseE8E0eVuXkqlC5dhd+p/M+1CKWsM8Vggmhy6X0lSGr/Mx1xNH7cr1VIcq+lrpX&#10;l1huWzlPkjtpVcNxwaiOng1Vp/1gEQ7bJz1IPeq3l2q72dGn3JjbHeL1dFw/ggg0hr8w/OJHdCgj&#10;09ENrL1oEZZZJA8I92kKIvrzRbYEcUR4SBYgy0L+P1D+AAAA//8DAFBLAQItABQABgAIAAAAIQC2&#10;gziS/gAAAOEBAAATAAAAAAAAAAAAAAAAAAAAAABbQ29udGVudF9UeXBlc10ueG1sUEsBAi0AFAAG&#10;AAgAAAAhADj9If/WAAAAlAEAAAsAAAAAAAAAAAAAAAAALwEAAF9yZWxzLy5yZWxzUEsBAi0AFAAG&#10;AAgAAAAhAKHYqhyMAgAAigUAAA4AAAAAAAAAAAAAAAAALgIAAGRycy9lMm9Eb2MueG1sUEsBAi0A&#10;FAAGAAgAAAAhAKtNghPfAAAACAEAAA8AAAAAAAAAAAAAAAAA5gQAAGRycy9kb3ducmV2LnhtbFBL&#10;BQYAAAAABAAEAPMAAADyBQAAAAA=&#10;" o:allowoverlap="f" fillcolor="white [3201]" stroked="f" strokeweight=".5pt">
              <v:textbox style="mso-fit-shape-to-text:t">
                <w:txbxContent>
                  <w:p w14:paraId="25D094CE" w14:textId="0C3988AB" w:rsidR="006D0327" w:rsidRPr="00756E21" w:rsidRDefault="00054449" w:rsidP="00664D04">
                    <w:pPr>
                      <w:pStyle w:val="Brdtext"/>
                      <w:jc w:val="left"/>
                    </w:pPr>
                    <w:sdt>
                      <w:sdtPr>
                        <w:alias w:val="NummerEtikett"/>
                        <w:tag w:val="NummerEtikett"/>
                        <w:id w:val="1909953747"/>
                        <w:lock w:val="sdtContentLocked"/>
                        <w:dataBinding w:prefixMappings="xmlns:ns0='http://rkdhs/mallar/lagstiftning/Prop/Prop.xsd'" w:xpath="/ns0:dokumentvärden[1]/ns0:dokumentnummer[1]/@etikett" w:storeItemID="{068625C3-B546-44A5-B525-B7CC092E5AD6}"/>
                        <w:text/>
                      </w:sdtPr>
                      <w:sdtEndPr/>
                      <w:sdtContent>
                        <w:r w:rsidR="006D0327">
                          <w:t>Prop.</w:t>
                        </w:r>
                      </w:sdtContent>
                    </w:sdt>
                    <w:r w:rsidR="006D0327">
                      <w:t xml:space="preserve"> </w:t>
                    </w:r>
                    <w:sdt>
                      <w:sdtPr>
                        <w:alias w:val="Nummer"/>
                        <w:tag w:val="Nummer"/>
                        <w:id w:val="1135212224"/>
                        <w:lock w:val="sdtContentLocked"/>
                        <w:dataBinding w:prefixMappings="xmlns:ns0='http://rkdhs/mallar/lagstiftning/Prop/Prop.xsd'" w:xpath="/ns0:dokumentvärden[1]/ns0:dokumentnummer[1]" w:storeItemID="{068625C3-B546-44A5-B525-B7CC092E5AD6}"/>
                        <w:text/>
                      </w:sdtPr>
                      <w:sdtEndPr/>
                      <w:sdtContent>
                        <w:r w:rsidR="006D0327">
                          <w:t>2018/19:163</w:t>
                        </w:r>
                      </w:sdtContent>
                    </w:sdt>
                  </w:p>
                </w:txbxContent>
              </v:textbox>
              <w10:wrap type="square" anchorx="page" anchory="page"/>
            </v:shape>
          </w:pict>
        </mc:Fallback>
      </mc:AlternateContent>
    </w:r>
    <w:r>
      <w:t xml:space="preserve"> </w:t>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993D7B2" w14:textId="77777777" w:rsidR="006D0327" w:rsidRDefault="006D0327" w:rsidP="00EE1584">
    <w:pPr>
      <w:pStyle w:val="Brdtext"/>
    </w:pPr>
    <w:r>
      <w:rPr>
        <w:noProof/>
        <w:lang w:eastAsia="sv-SE"/>
      </w:rPr>
      <mc:AlternateContent>
        <mc:Choice Requires="wps">
          <w:drawing>
            <wp:anchor distT="0" distB="0" distL="0" distR="0" simplePos="0" relativeHeight="251677184"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4"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9308778" w14:textId="05884D39" w:rsidR="006D0327" w:rsidRPr="00756E21" w:rsidRDefault="00054449" w:rsidP="00A118D8">
                          <w:pPr>
                            <w:pStyle w:val="Brdtext"/>
                            <w:jc w:val="left"/>
                          </w:pPr>
                          <w:sdt>
                            <w:sdtPr>
                              <w:alias w:val="NummerEtikett"/>
                              <w:tag w:val="NummerEtikett"/>
                              <w:id w:val="406809228"/>
                              <w:lock w:val="sdtContentLocked"/>
                              <w:dataBinding w:prefixMappings="xmlns:ns0='http://rkdhs/mallar/lagstiftning/Prop/Prop.xsd'" w:xpath="/ns0:dokumentvärden[1]/ns0:dokumentnummer[1]/@etikett" w:storeItemID="{068625C3-B546-44A5-B525-B7CC092E5AD6}"/>
                              <w:text/>
                            </w:sdtPr>
                            <w:sdtEndPr/>
                            <w:sdtContent>
                              <w:r w:rsidR="006D0327">
                                <w:t>Prop.</w:t>
                              </w:r>
                            </w:sdtContent>
                          </w:sdt>
                          <w:r w:rsidR="006D0327">
                            <w:t xml:space="preserve"> </w:t>
                          </w:r>
                          <w:sdt>
                            <w:sdtPr>
                              <w:alias w:val="Nummer"/>
                              <w:tag w:val="Nummer"/>
                              <w:id w:val="1217775106"/>
                              <w:lock w:val="sdtContentLocked"/>
                              <w:dataBinding w:prefixMappings="xmlns:ns0='http://rkdhs/mallar/lagstiftning/Prop/Prop.xsd'" w:xpath="/ns0:dokumentvärden[1]/ns0:dokumentnummer[1]" w:storeItemID="{068625C3-B546-44A5-B525-B7CC092E5AD6}"/>
                              <w:text/>
                            </w:sdtPr>
                            <w:sdtEndPr/>
                            <w:sdtContent>
                              <w:r w:rsidR="006D0327">
                                <w:t>2018/19:163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Textruta 3" o:spid="_x0000_s1028" type="#_x0000_t202" style="position:absolute;left:0;text-align:left;margin-left:348pt;margin-top:36pt;width:89.85pt;height:9.6pt;z-index:25167718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9IKCjgIAAJEFAAAOAAAAZHJzL2Uyb0RvYy54bWysVE1v2zAMvQ/YfxB0Xx2nabcGdYqsRYcB&#10;RVusHXpWZKkxJokapcTOfv0o2flY10uHXWxJfCTFp0eeX3TWsLXC0ICreHk04kw5CXXjniv+/fH6&#10;wyfOQhSuFgacqvhGBX4xe//uvPVTNYYlmFohoyAuTFtf8WWMfloUQS6VFeEIvHJk1IBWRNric1Gj&#10;aCm6NcV4NDotWsDaI0gVAp1e9UY+y/G1VjLeaR1UZKbidLeYv5i/i/QtZudi+ozCLxs5XEP8wy2s&#10;aBwl3YW6ElGwFTZ/hbKNRAig45EEW4DWjVS5BqqmHL2o5mEpvMq1EDnB72gK/y+svF3fI2vqik84&#10;c8LSEz2qLuKK7n+c2Gl9mBLowRMsdp+ho1fengc6TEV3Gm36UzmM7MTzZsctBWMyOZWTkh6MM0m2&#10;clyejTP5xd7bY4hfFFiWFhVHertMqVjfhEg3IegWkpIFME193RiTN0kv6tIgWwt6aRPzHcnjD5Rx&#10;rK346fHJKAd2kNz7yMalMCorZkiXKu8rzKu4MSphjPumNDGWC30lt5BSuV3+jE4oTane4jjg97d6&#10;i3NfB3nkzODiztk2DjBXn1tsT1n9Y0uZ7vFE+EHdaRm7RZelshPAAuoN6QKh76vg5XVDj3cjQrwX&#10;SI1E703DId7RRxsg8mFYcbYE/PXaecKTvsnKWUuNWfHwcyVQcWa+OlL+WTmZpE7Om8nJR9IRw0PL&#10;4tDiVvYSSBEljSEv8zLho9kuNYJ9ohkyT1nJJJyk3BWP2+Vl7McFzSCp5vMMot71It64By9T6MRy&#10;kuZj9yTQD/qNpPxb2LawmL6QcY9NnsHPV5GkmDWeeO5ZHfinvs/SH2ZUGiyH+4zaT9LZbwAAAP//&#10;AwBQSwMEFAAGAAgAAAAhABZzEpXgAAAACQEAAA8AAABkcnMvZG93bnJldi54bWxMj0FLw0AQhe+C&#10;/2EZwZvdNGjSptkUFT1YKMVW6HWbHbPB7GzIbtr47x1PenoM7/Hme+V6cp044xBaTwrmswQEUu1N&#10;S42Cj8Pr3QJEiJqM7jyhgm8MsK6ur0pdGH+hdzzvYyO4hEKhFdgY+0LKUFt0Osx8j8Tepx+cjnwO&#10;jTSDvnC562SaJJl0uiX+YHWPzxbrr/3oFBy2T2aUZjJvL/V2s8Oj3Nj7nVK3N9PjCkTEKf6F4Ref&#10;0aFippMfyQTRKciWGW+JCvKUlQOL/CEHcVKwnKcgq1L+X1D9AAAA//8DAFBLAQItABQABgAIAAAA&#10;IQC2gziS/gAAAOEBAAATAAAAAAAAAAAAAAAAAAAAAABbQ29udGVudF9UeXBlc10ueG1sUEsBAi0A&#10;FAAGAAgAAAAhADj9If/WAAAAlAEAAAsAAAAAAAAAAAAAAAAALwEAAF9yZWxzLy5yZWxzUEsBAi0A&#10;FAAGAAgAAAAhAH/0goKOAgAAkQUAAA4AAAAAAAAAAAAAAAAALgIAAGRycy9lMm9Eb2MueG1sUEsB&#10;Ai0AFAAGAAgAAAAhABZzEpXgAAAACQEAAA8AAAAAAAAAAAAAAAAA6AQAAGRycy9kb3ducmV2Lnht&#10;bFBLBQYAAAAABAAEAPMAAAD1BQAAAAA=&#10;" o:allowoverlap="f" fillcolor="white [3201]" stroked="f" strokeweight=".5pt">
              <v:textbox style="mso-fit-shape-to-text:t">
                <w:txbxContent>
                  <w:p w14:paraId="39308778" w14:textId="05884D39" w:rsidR="006D0327" w:rsidRPr="00756E21" w:rsidRDefault="00054449" w:rsidP="00A118D8">
                    <w:pPr>
                      <w:pStyle w:val="Brdtext"/>
                      <w:jc w:val="left"/>
                    </w:pPr>
                    <w:sdt>
                      <w:sdtPr>
                        <w:alias w:val="NummerEtikett"/>
                        <w:tag w:val="NummerEtikett"/>
                        <w:id w:val="406809228"/>
                        <w:lock w:val="sdtContentLocked"/>
                        <w:dataBinding w:prefixMappings="xmlns:ns0='http://rkdhs/mallar/lagstiftning/Prop/Prop.xsd'" w:xpath="/ns0:dokumentvärden[1]/ns0:dokumentnummer[1]/@etikett" w:storeItemID="{068625C3-B546-44A5-B525-B7CC092E5AD6}"/>
                        <w:text/>
                      </w:sdtPr>
                      <w:sdtEndPr/>
                      <w:sdtContent>
                        <w:r w:rsidR="006D0327">
                          <w:t>Prop.</w:t>
                        </w:r>
                      </w:sdtContent>
                    </w:sdt>
                    <w:r w:rsidR="006D0327">
                      <w:t xml:space="preserve"> </w:t>
                    </w:r>
                    <w:sdt>
                      <w:sdtPr>
                        <w:alias w:val="Nummer"/>
                        <w:tag w:val="Nummer"/>
                        <w:id w:val="1217775106"/>
                        <w:lock w:val="sdtContentLocked"/>
                        <w:dataBinding w:prefixMappings="xmlns:ns0='http://rkdhs/mallar/lagstiftning/Prop/Prop.xsd'" w:xpath="/ns0:dokumentvärden[1]/ns0:dokumentnummer[1]" w:storeItemID="{068625C3-B546-44A5-B525-B7CC092E5AD6}"/>
                        <w:text/>
                      </w:sdtPr>
                      <w:sdtEndPr/>
                      <w:sdtContent>
                        <w:r w:rsidR="006D0327">
                          <w:t>2018/19:163</w:t>
                        </w:r>
                      </w:sdtContent>
                    </w:sdt>
                  </w:p>
                </w:txbxContent>
              </v:textbox>
              <w10:wrap type="square" anchorx="page" anchory="page"/>
            </v:shape>
          </w:pict>
        </mc:Fallback>
      </mc:AlternateContent>
    </w:r>
    <w:r>
      <w:t xml:space="preserve"> </w:t>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BDA8A27" w14:textId="77777777" w:rsidR="006D0327" w:rsidRDefault="006D0327" w:rsidP="00EE1584">
    <w:pPr>
      <w:pStyle w:val="Brdtext"/>
    </w:pPr>
    <w:r>
      <w:t xml:space="preserve"> </w:t>
    </w: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D69AAC5" w14:textId="77777777" w:rsidR="006D0327" w:rsidRDefault="006D0327" w:rsidP="00664D04">
    <w:pPr>
      <w:pStyle w:val="Brdtext"/>
    </w:pPr>
    <w:r>
      <w:rPr>
        <w:noProof/>
        <w:lang w:eastAsia="sv-SE"/>
      </w:rPr>
      <mc:AlternateContent>
        <mc:Choice Requires="wps">
          <w:drawing>
            <wp:anchor distT="0" distB="0" distL="0" distR="0" simplePos="0" relativeHeight="251640320"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7"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77B488C" w14:textId="75DD27F5" w:rsidR="006D0327" w:rsidRPr="00756E21" w:rsidRDefault="00054449" w:rsidP="00664D04">
                          <w:pPr>
                            <w:pStyle w:val="Brdtext"/>
                            <w:jc w:val="left"/>
                          </w:pPr>
                          <w:sdt>
                            <w:sdtPr>
                              <w:alias w:val="NummerEtikett"/>
                              <w:tag w:val="NummerEtikett"/>
                              <w:id w:val="523603265"/>
                              <w:lock w:val="sdtContentLocked"/>
                              <w:dataBinding w:prefixMappings="xmlns:ns0='http://rkdhs/mallar/lagstiftning/Prop/Prop.xsd'" w:xpath="/ns0:dokumentvärden[1]/ns0:dokumentnummer[1]/@etikett" w:storeItemID="{068625C3-B546-44A5-B525-B7CC092E5AD6}"/>
                              <w:text/>
                            </w:sdtPr>
                            <w:sdtEndPr/>
                            <w:sdtContent>
                              <w:r w:rsidR="006D0327">
                                <w:t>Prop.</w:t>
                              </w:r>
                            </w:sdtContent>
                          </w:sdt>
                          <w:r w:rsidR="006D0327">
                            <w:t xml:space="preserve"> </w:t>
                          </w:r>
                          <w:sdt>
                            <w:sdtPr>
                              <w:alias w:val="Nummer"/>
                              <w:tag w:val="Nummer"/>
                              <w:id w:val="1388377276"/>
                              <w:lock w:val="sdtContentLocked"/>
                              <w:dataBinding w:prefixMappings="xmlns:ns0='http://rkdhs/mallar/lagstiftning/Prop/Prop.xsd'" w:xpath="/ns0:dokumentvärden[1]/ns0:dokumentnummer[1]" w:storeItemID="{068625C3-B546-44A5-B525-B7CC092E5AD6}"/>
                              <w:text/>
                            </w:sdtPr>
                            <w:sdtEndPr/>
                            <w:sdtContent>
                              <w:r w:rsidR="006D0327">
                                <w:t>2018/19:163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32" type="#_x0000_t202" style="position:absolute;left:0;text-align:left;margin-left:29.4pt;margin-top:35.55pt;width:89.85pt;height:9.6pt;z-index:25164032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5mpEVjgIAAJEFAAAOAAAAZHJzL2Uyb0RvYy54bWysVFFv2yAQfp+0/4B4XxxnSbtGcaosVaZJ&#10;VVutnfpMMCTWgGNAYme/fge2k6zrS6e92MB9d8d9fHez60YrshfOV2AKmg+GlAjDoazMpqDfn1Yf&#10;PlHiAzMlU2BEQQ/C0+v5+3ez2k7FCLagSuEIBjF+WtuCbkOw0yzzfCs08wOwwqBRgtMs4NZtstKx&#10;GqNrlY2Gw4usBldaB1x4j6c3rZHOU3wpBQ/3UnoRiCoo3i2kr0vfdfxm8xmbbhyz24p312D/cAvN&#10;KoNJj6FuWGBk56q/QumKO/Agw4CDzkDKiotUA1aTD19U87hlVqRakBxvjzT5/xeW3+0fHKnKgl5S&#10;YpjGJ3oSTXA7vP8oslNbP0XQo0VYaD5Dg6/cn3s8jEU30un4x3II2pHnw5FbDEZ4dMrHOT4YJRxt&#10;+Si/GiXys5O3dT58EaBJXBTU4dslStn+1ge8CUJ7SEzmQVXlqlIqbaJexFI5smf40iqkO6LHHyhl&#10;SF3Qi4+TYQpsILq3kZWJYURSTJcuVt5WmFbhoETEKPNNSGQsFfpKbsa5MMf8CR1RElO9xbHDn271&#10;Fue2DvRImcGEo7OuDLhUfWqxE2Xlj54y2eKR8LO64zI06yZJZdILYA3lAXXhoO0rb/mqwse7ZT48&#10;MIeNhO+NwyHc40cqQPKhW1GyBffrtfOIR32jlZIaG7Og/ueOOUGJ+mpQ+Vf5eBw7OW3Gk0vUEXHn&#10;lvW5xez0ElAROY4hy9My4oPql9KBfsYZsohZ0cQMx9wFDf1yGdpxgTOIi8UigbB3LQu35tHyGDqy&#10;HKX51DwzZzv9BlT+HfQtzKYvZNxio6e3i11AKSaNR55bVjv+se+T9LsZFQfL+T6hTpN0/hsAAP//&#10;AwBQSwMEFAAGAAgAAAAhAKtNghPfAAAACAEAAA8AAABkcnMvZG93bnJldi54bWxMj8FOwzAQRO9I&#10;/QdrK3GjTloKIWRTFQQHKlUVLRJXN17iqPE6ip02/D3mBMfRjGbeFKvRtuJMvW8cI6SzBARx5XTD&#10;NcLH4fUmA+GDYq1ax4TwTR5W5eSqULl2F36n8z7UIpawzxWCCaHLpfSVIav8zHXE0ftyvVUhyr6W&#10;uleXWG5bOU+SO2lVw3HBqI6eDVWn/WARDtsnPUg96reXarvZ0afcmNsd4vV0XD+CCDSGvzD84kd0&#10;KCPT0Q2svWgRllkkDwj3aQoi+vNFtgRxRHhIFiDLQv4/UP4AAAD//wMAUEsBAi0AFAAGAAgAAAAh&#10;ALaDOJL+AAAA4QEAABMAAAAAAAAAAAAAAAAAAAAAAFtDb250ZW50X1R5cGVzXS54bWxQSwECLQAU&#10;AAYACAAAACEAOP0h/9YAAACUAQAACwAAAAAAAAAAAAAAAAAvAQAAX3JlbHMvLnJlbHNQSwECLQAU&#10;AAYACAAAACEA+ZqRFY4CAACRBQAADgAAAAAAAAAAAAAAAAAuAgAAZHJzL2Uyb0RvYy54bWxQSwEC&#10;LQAUAAYACAAAACEAq02CE98AAAAIAQAADwAAAAAAAAAAAAAAAADoBAAAZHJzL2Rvd25yZXYueG1s&#10;UEsFBgAAAAAEAAQA8wAAAPQFAAAAAA==&#10;" o:allowoverlap="f" fillcolor="white [3201]" stroked="f" strokeweight=".5pt">
              <v:textbox style="mso-fit-shape-to-text:t">
                <w:txbxContent>
                  <w:p w14:paraId="377B488C" w14:textId="75DD27F5" w:rsidR="006D0327" w:rsidRPr="00756E21" w:rsidRDefault="00054449" w:rsidP="00664D04">
                    <w:pPr>
                      <w:pStyle w:val="Brdtext"/>
                      <w:jc w:val="left"/>
                    </w:pPr>
                    <w:sdt>
                      <w:sdtPr>
                        <w:alias w:val="NummerEtikett"/>
                        <w:tag w:val="NummerEtikett"/>
                        <w:id w:val="523603265"/>
                        <w:lock w:val="sdtContentLocked"/>
                        <w:dataBinding w:prefixMappings="xmlns:ns0='http://rkdhs/mallar/lagstiftning/Prop/Prop.xsd'" w:xpath="/ns0:dokumentvärden[1]/ns0:dokumentnummer[1]/@etikett" w:storeItemID="{068625C3-B546-44A5-B525-B7CC092E5AD6}"/>
                        <w:text/>
                      </w:sdtPr>
                      <w:sdtEndPr/>
                      <w:sdtContent>
                        <w:r w:rsidR="006D0327">
                          <w:t>Prop.</w:t>
                        </w:r>
                      </w:sdtContent>
                    </w:sdt>
                    <w:r w:rsidR="006D0327">
                      <w:t xml:space="preserve"> </w:t>
                    </w:r>
                    <w:sdt>
                      <w:sdtPr>
                        <w:alias w:val="Nummer"/>
                        <w:tag w:val="Nummer"/>
                        <w:id w:val="1388377276"/>
                        <w:lock w:val="sdtContentLocked"/>
                        <w:dataBinding w:prefixMappings="xmlns:ns0='http://rkdhs/mallar/lagstiftning/Prop/Prop.xsd'" w:xpath="/ns0:dokumentvärden[1]/ns0:dokumentnummer[1]" w:storeItemID="{068625C3-B546-44A5-B525-B7CC092E5AD6}"/>
                        <w:text/>
                      </w:sdtPr>
                      <w:sdtEndPr/>
                      <w:sdtContent>
                        <w:r w:rsidR="006D0327">
                          <w:t>2018/19:163</w:t>
                        </w:r>
                      </w:sdtContent>
                    </w:sdt>
                  </w:p>
                </w:txbxContent>
              </v:textbox>
              <w10:wrap type="square" anchorx="page" anchory="page"/>
            </v:shape>
          </w:pict>
        </mc:Fallback>
      </mc:AlternateContent>
    </w:r>
    <w:r>
      <w:t xml:space="preserve"> </w:t>
    </w: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7731B70" w14:textId="77777777" w:rsidR="006D0327" w:rsidRDefault="006D0327" w:rsidP="00EE1584">
    <w:pPr>
      <w:pStyle w:val="Brdtext"/>
    </w:pPr>
    <w:r>
      <w:rPr>
        <w:noProof/>
        <w:lang w:eastAsia="sv-SE"/>
      </w:rPr>
      <mc:AlternateContent>
        <mc:Choice Requires="wps">
          <w:drawing>
            <wp:anchor distT="0" distB="0" distL="0" distR="0" simplePos="0" relativeHeight="251678208"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6"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2E0EFB4" w14:textId="5821B2D9" w:rsidR="006D0327" w:rsidRPr="00756E21" w:rsidRDefault="00054449" w:rsidP="00A118D8">
                          <w:pPr>
                            <w:pStyle w:val="Brdtext"/>
                            <w:jc w:val="left"/>
                          </w:pPr>
                          <w:sdt>
                            <w:sdtPr>
                              <w:alias w:val="NummerEtikett"/>
                              <w:tag w:val="NummerEtikett"/>
                              <w:id w:val="526448888"/>
                              <w:lock w:val="sdtContentLocked"/>
                              <w:dataBinding w:prefixMappings="xmlns:ns0='http://rkdhs/mallar/lagstiftning/Prop/Prop.xsd'" w:xpath="/ns0:dokumentvärden[1]/ns0:dokumentnummer[1]/@etikett" w:storeItemID="{068625C3-B546-44A5-B525-B7CC092E5AD6}"/>
                              <w:text/>
                            </w:sdtPr>
                            <w:sdtEndPr/>
                            <w:sdtContent>
                              <w:r w:rsidR="006D0327">
                                <w:t>Prop.</w:t>
                              </w:r>
                            </w:sdtContent>
                          </w:sdt>
                          <w:r w:rsidR="006D0327">
                            <w:t xml:space="preserve"> </w:t>
                          </w:r>
                          <w:sdt>
                            <w:sdtPr>
                              <w:alias w:val="Nummer"/>
                              <w:tag w:val="Nummer"/>
                              <w:id w:val="-1386786267"/>
                              <w:lock w:val="sdtContentLocked"/>
                              <w:dataBinding w:prefixMappings="xmlns:ns0='http://rkdhs/mallar/lagstiftning/Prop/Prop.xsd'" w:xpath="/ns0:dokumentvärden[1]/ns0:dokumentnummer[1]" w:storeItemID="{068625C3-B546-44A5-B525-B7CC092E5AD6}"/>
                              <w:text/>
                            </w:sdtPr>
                            <w:sdtEndPr/>
                            <w:sdtContent>
                              <w:r w:rsidR="006D0327">
                                <w:t>2018/19:163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33" type="#_x0000_t202" style="position:absolute;left:0;text-align:left;margin-left:348pt;margin-top:36pt;width:89.85pt;height:9.6pt;z-index:25167820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vj+x9jAIAAJEFAAAOAAAAZHJzL2Uyb0RvYy54bWysVE1PGzEQvVfqf7B8L5sNgZaIDUpBVJUQ&#10;oELF2fHaZFV/1Xaym/76Pns3H6VcqHrZtT1vZjzPb+b8otOKrIUPjTUVLY9GlAjDbd2Y54p+f7z+&#10;8ImSEJmpmbJGVHQjAr2YvX933rqpGNulVbXwBEFMmLauossY3bQoAl8KzcKRdcLAKK3XLGLrn4va&#10;sxbRtSrGo9Fp0VpfO2+5CAGnV72RznJ8KQWPd1IGEYmqKO4W89fn7yJ9i9k5mz575pYNH67B/uEW&#10;mjUGSXehrlhkZOWbv0LphnsbrIxH3OrCStlwkWtANeXoRTUPS+ZErgXkBLejKfy/sPx2fe9JU1f0&#10;lBLDNJ7oUXTRr3D/48RO68IUoAcHWOw+2w6vvD0POExFd9Lr9Ec5BHbwvNlxi2CEJ6dyUuLBKOGw&#10;lePybJzJL/bezof4RVhN0qKiHm+XKWXrmxBxE0C3kJQsWNXU141SeZP0Ii6VJ2uGl1Yx3xEef6CU&#10;IS0KPT4Z5cDGJvc+sjIpjMiKGdKlyvsK8ypulEgYZb4JCcZyoa/kZpwLs8uf0QklkeotjgN+f6u3&#10;OPd1wCNntibunHVjrM/V5xbbU1b/2FImezwIP6g7LWO36AapDMJY2HoDXXjb91Vw/LrB492wEO+Z&#10;RyPhvTEc4h0+UlmQb4cVJUvrf712nvDQN6yUtGjMioafK+YFJeqrgfLPyskkdXLeTE4+QkfEH1oW&#10;hxaz0pcWiigxhhzPy4SParuU3uonzJB5ygoTMxy5Kxq3y8vYjwvMIC7m8wxC7zoWb8yD4yl0YjlJ&#10;87F7Yt4N+o1Q/q3dtjCbvpBxj02ewc1XEVLMGk8896wO/KPvs/SHGZUGy+E+o/aTdPYbAAD//wMA&#10;UEsDBBQABgAIAAAAIQAWcxKV4AAAAAkBAAAPAAAAZHJzL2Rvd25yZXYueG1sTI9BS8NAEIXvgv9h&#10;GcGb3TRo0qbZFBU9WCjFVuh1mx2zwexsyG7a+O8dT3p6DO/x5nvlenKdOOMQWk8K5rMEBFLtTUuN&#10;go/D690CRIiajO48oYJvDLCurq9KXRh/oXc872MjuIRCoRXYGPtCylBbdDrMfI/E3qcfnI58Do00&#10;g75wuetkmiSZdLol/mB1j88W66/96BQctk9mlGYyby/1drPDo9zY+51StzfT4wpExCn+heEXn9Gh&#10;YqaTH8kE0SnIlhlviQrylJUDi/whB3FSsJynIKtS/l9Q/QAAAP//AwBQSwECLQAUAAYACAAAACEA&#10;toM4kv4AAADhAQAAEwAAAAAAAAAAAAAAAAAAAAAAW0NvbnRlbnRfVHlwZXNdLnhtbFBLAQItABQA&#10;BgAIAAAAIQA4/SH/1gAAAJQBAAALAAAAAAAAAAAAAAAAAC8BAABfcmVscy8ucmVsc1BLAQItABQA&#10;BgAIAAAAIQAvj+x9jAIAAJEFAAAOAAAAAAAAAAAAAAAAAC4CAABkcnMvZTJvRG9jLnhtbFBLAQIt&#10;ABQABgAIAAAAIQAWcxKV4AAAAAkBAAAPAAAAAAAAAAAAAAAAAOYEAABkcnMvZG93bnJldi54bWxQ&#10;SwUGAAAAAAQABADzAAAA8wUAAAAA&#10;" o:allowoverlap="f" fillcolor="white [3201]" stroked="f" strokeweight=".5pt">
              <v:textbox style="mso-fit-shape-to-text:t">
                <w:txbxContent>
                  <w:p w14:paraId="32E0EFB4" w14:textId="5821B2D9" w:rsidR="006D0327" w:rsidRPr="00756E21" w:rsidRDefault="00054449" w:rsidP="00A118D8">
                    <w:pPr>
                      <w:pStyle w:val="Brdtext"/>
                      <w:jc w:val="left"/>
                    </w:pPr>
                    <w:sdt>
                      <w:sdtPr>
                        <w:alias w:val="NummerEtikett"/>
                        <w:tag w:val="NummerEtikett"/>
                        <w:id w:val="526448888"/>
                        <w:lock w:val="sdtContentLocked"/>
                        <w:dataBinding w:prefixMappings="xmlns:ns0='http://rkdhs/mallar/lagstiftning/Prop/Prop.xsd'" w:xpath="/ns0:dokumentvärden[1]/ns0:dokumentnummer[1]/@etikett" w:storeItemID="{068625C3-B546-44A5-B525-B7CC092E5AD6}"/>
                        <w:text/>
                      </w:sdtPr>
                      <w:sdtEndPr/>
                      <w:sdtContent>
                        <w:r w:rsidR="006D0327">
                          <w:t>Prop.</w:t>
                        </w:r>
                      </w:sdtContent>
                    </w:sdt>
                    <w:r w:rsidR="006D0327">
                      <w:t xml:space="preserve"> </w:t>
                    </w:r>
                    <w:sdt>
                      <w:sdtPr>
                        <w:alias w:val="Nummer"/>
                        <w:tag w:val="Nummer"/>
                        <w:id w:val="-1386786267"/>
                        <w:lock w:val="sdtContentLocked"/>
                        <w:dataBinding w:prefixMappings="xmlns:ns0='http://rkdhs/mallar/lagstiftning/Prop/Prop.xsd'" w:xpath="/ns0:dokumentvärden[1]/ns0:dokumentnummer[1]" w:storeItemID="{068625C3-B546-44A5-B525-B7CC092E5AD6}"/>
                        <w:text/>
                      </w:sdtPr>
                      <w:sdtEndPr/>
                      <w:sdtContent>
                        <w:r w:rsidR="006D0327">
                          <w:t>2018/19:163</w:t>
                        </w:r>
                      </w:sdtContent>
                    </w:sdt>
                  </w:p>
                </w:txbxContent>
              </v:textbox>
              <w10:wrap type="square" anchorx="page" anchory="page"/>
            </v:shape>
          </w:pict>
        </mc:Fallback>
      </mc:AlternateContent>
    </w:r>
    <w:r>
      <w:t xml:space="preserve"> </w:t>
    </w: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A249B16" w14:textId="77777777" w:rsidR="006D0327" w:rsidRDefault="006D0327" w:rsidP="00EE1584">
    <w:pPr>
      <w:pStyle w:val="Brdtext"/>
    </w:pPr>
    <w:r>
      <w:t xml:space="preserve"> </w:t>
    </w: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938EB1C" w14:textId="77777777" w:rsidR="006D0327" w:rsidRDefault="006D0327" w:rsidP="00664D04">
    <w:pPr>
      <w:pStyle w:val="Brdtext"/>
    </w:pPr>
    <w:r>
      <w:rPr>
        <w:noProof/>
        <w:lang w:eastAsia="sv-SE"/>
      </w:rPr>
      <mc:AlternateContent>
        <mc:Choice Requires="wps">
          <w:drawing>
            <wp:anchor distT="0" distB="0" distL="0" distR="0" simplePos="0" relativeHeight="251641344"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9"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7879964" w14:textId="1168ED10" w:rsidR="006D0327" w:rsidRPr="00756E21" w:rsidRDefault="00054449" w:rsidP="00664D04">
                          <w:pPr>
                            <w:pStyle w:val="Brdtext"/>
                            <w:jc w:val="left"/>
                          </w:pPr>
                          <w:sdt>
                            <w:sdtPr>
                              <w:alias w:val="NummerEtikett"/>
                              <w:tag w:val="NummerEtikett"/>
                              <w:id w:val="1881670457"/>
                              <w:lock w:val="sdtContentLocked"/>
                              <w:dataBinding w:prefixMappings="xmlns:ns0='http://rkdhs/mallar/lagstiftning/Prop/Prop.xsd'" w:xpath="/ns0:dokumentvärden[1]/ns0:dokumentnummer[1]/@etikett" w:storeItemID="{068625C3-B546-44A5-B525-B7CC092E5AD6}"/>
                              <w:text/>
                            </w:sdtPr>
                            <w:sdtEndPr/>
                            <w:sdtContent>
                              <w:r w:rsidR="006D0327">
                                <w:t>Prop.</w:t>
                              </w:r>
                            </w:sdtContent>
                          </w:sdt>
                          <w:r w:rsidR="006D0327">
                            <w:t xml:space="preserve"> </w:t>
                          </w:r>
                          <w:sdt>
                            <w:sdtPr>
                              <w:alias w:val="Nummer"/>
                              <w:tag w:val="Nummer"/>
                              <w:id w:val="-457722640"/>
                              <w:lock w:val="sdtContentLocked"/>
                              <w:dataBinding w:prefixMappings="xmlns:ns0='http://rkdhs/mallar/lagstiftning/Prop/Prop.xsd'" w:xpath="/ns0:dokumentvärden[1]/ns0:dokumentnummer[1]" w:storeItemID="{068625C3-B546-44A5-B525-B7CC092E5AD6}"/>
                              <w:text/>
                            </w:sdtPr>
                            <w:sdtEndPr/>
                            <w:sdtContent>
                              <w:r w:rsidR="006D0327">
                                <w:t>2018/19:163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37" type="#_x0000_t202" style="position:absolute;left:0;text-align:left;margin-left:29.4pt;margin-top:35.55pt;width:89.85pt;height:9.6pt;z-index:25164134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3SJFejAIAAJIFAAAOAAAAZHJzL2Uyb0RvYy54bWysVEtPGzEQvlfqf7B8L5tNAy0RG5SCqCoh&#10;QIWKs+O1yaq2x7Un2U1/PWPv5lHKhaqXXdvzzfubOTvvrGFrFWIDruLl0Ygz5STUjXuq+I+Hqw+f&#10;OYsoXC0MOFXxjYr8fPb+3Vnrp2oMSzC1CoyMuDhtfcWXiH5aFFEulRXxCLxyJNQQrEC6hqeiDqIl&#10;69YU49HopGgh1D6AVDHS62Uv5LNsX2sl8VbrqJCZilNsmL8hfxfpW8zOxPQpCL9s5BCG+IcorGgc&#10;Od2ZuhQo2Co0f5myjQwQQeORBFuA1o1UOQfKphy9yOZ+KbzKuVBxot+VKf4/s/JmfRdYU1f8lDMn&#10;LLXoQXUYVhT/OFWn9XFKoHtPMOy+QEdd3r5HekxJdzrY9Kd0GMmpzptdbckYk0mpnJTUMM4kycpx&#10;eTrOxS/22j5E/KrAsnSoeKDe5ZKK9XVEioSgW0hyFsE09VVjTL4kvqgLE9haUKcN5hhJ4w+Ucayt&#10;+MnH41E27CCp95aNS2ZUZszgLmXeZ5hPuDEqYYz7rjRVLCf6im8hpXI7/xmdUJpcvUVxwO+jeoty&#10;nwdpZM/gcKdsGwchZ59HbF+y+ue2ZLrHU8EP8k5H7BZdpkqZW5eeFlBviBgB+sGKXl411L1rEfFO&#10;BJokajhtB7yljzZA1YfhxNkSwu/X3hOeCE5SzlqazIrHXysRFGfmmyPqn5aTSRrlfJkcfyIisXAo&#10;WRxK3MpeAFGipD3kZT4mPJrtUQewj7RE5skriYST5LviuD1eYL8vaAlJNZ9nEA2vF3jt7r1MplOZ&#10;EzcfukcR/EBgJOrfwHaGxfQFj3ts0ox+vkLiYib5vqpDA2jwM/eHJZU2y+E9o/ardPYMAAD//wMA&#10;UEsDBBQABgAIAAAAIQCrTYIT3wAAAAgBAAAPAAAAZHJzL2Rvd25yZXYueG1sTI/BTsMwEETvSP0H&#10;aytxo05aCiFkUxUEBypVFS0SVzde4qjxOoqdNvw95gTH0Yxm3hSr0bbiTL1vHCOkswQEceV0wzXC&#10;x+H1JgPhg2KtWseE8E0eVuXkqlC5dhd+p/M+1CKWsM8Vggmhy6X0lSGr/Mx1xNH7cr1VIcq+lrpX&#10;l1huWzlPkjtpVcNxwaiOng1Vp/1gEQ7bJz1IPeq3l2q72dGn3JjbHeL1dFw/ggg0hr8w/OJHdCgj&#10;09ENrL1oEZZZJA8I92kKIvrzRbYEcUR4SBYgy0L+P1D+AAAA//8DAFBLAQItABQABgAIAAAAIQC2&#10;gziS/gAAAOEBAAATAAAAAAAAAAAAAAAAAAAAAABbQ29udGVudF9UeXBlc10ueG1sUEsBAi0AFAAG&#10;AAgAAAAhADj9If/WAAAAlAEAAAsAAAAAAAAAAAAAAAAALwEAAF9yZWxzLy5yZWxzUEsBAi0AFAAG&#10;AAgAAAAhAPdIkV6MAgAAkgUAAA4AAAAAAAAAAAAAAAAALgIAAGRycy9lMm9Eb2MueG1sUEsBAi0A&#10;FAAGAAgAAAAhAKtNghPfAAAACAEAAA8AAAAAAAAAAAAAAAAA5gQAAGRycy9kb3ducmV2LnhtbFBL&#10;BQYAAAAABAAEAPMAAADyBQAAAAA=&#10;" o:allowoverlap="f" fillcolor="white [3201]" stroked="f" strokeweight=".5pt">
              <v:textbox style="mso-fit-shape-to-text:t">
                <w:txbxContent>
                  <w:p w14:paraId="47879964" w14:textId="1168ED10" w:rsidR="006D0327" w:rsidRPr="00756E21" w:rsidRDefault="00054449" w:rsidP="00664D04">
                    <w:pPr>
                      <w:pStyle w:val="Brdtext"/>
                      <w:jc w:val="left"/>
                    </w:pPr>
                    <w:sdt>
                      <w:sdtPr>
                        <w:alias w:val="NummerEtikett"/>
                        <w:tag w:val="NummerEtikett"/>
                        <w:id w:val="1881670457"/>
                        <w:lock w:val="sdtContentLocked"/>
                        <w:dataBinding w:prefixMappings="xmlns:ns0='http://rkdhs/mallar/lagstiftning/Prop/Prop.xsd'" w:xpath="/ns0:dokumentvärden[1]/ns0:dokumentnummer[1]/@etikett" w:storeItemID="{068625C3-B546-44A5-B525-B7CC092E5AD6}"/>
                        <w:text/>
                      </w:sdtPr>
                      <w:sdtEndPr/>
                      <w:sdtContent>
                        <w:r w:rsidR="006D0327">
                          <w:t>Prop.</w:t>
                        </w:r>
                      </w:sdtContent>
                    </w:sdt>
                    <w:r w:rsidR="006D0327">
                      <w:t xml:space="preserve"> </w:t>
                    </w:r>
                    <w:sdt>
                      <w:sdtPr>
                        <w:alias w:val="Nummer"/>
                        <w:tag w:val="Nummer"/>
                        <w:id w:val="-457722640"/>
                        <w:lock w:val="sdtContentLocked"/>
                        <w:dataBinding w:prefixMappings="xmlns:ns0='http://rkdhs/mallar/lagstiftning/Prop/Prop.xsd'" w:xpath="/ns0:dokumentvärden[1]/ns0:dokumentnummer[1]" w:storeItemID="{068625C3-B546-44A5-B525-B7CC092E5AD6}"/>
                        <w:text/>
                      </w:sdtPr>
                      <w:sdtEndPr/>
                      <w:sdtContent>
                        <w:r w:rsidR="006D0327">
                          <w:t>2018/19:163</w:t>
                        </w:r>
                      </w:sdtContent>
                    </w:sdt>
                  </w:p>
                </w:txbxContent>
              </v:textbox>
              <w10:wrap type="square" anchorx="page" anchory="page"/>
            </v:shape>
          </w:pict>
        </mc:Fallback>
      </mc:AlternateContent>
    </w:r>
    <w:r>
      <w:t xml:space="preserve"> </w:t>
    </w:r>
  </w:p>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05B5D9D" w14:textId="77777777" w:rsidR="006D0327" w:rsidRDefault="006D0327" w:rsidP="00EE1584">
    <w:pPr>
      <w:pStyle w:val="Brdtext"/>
    </w:pPr>
    <w:r>
      <w:rPr>
        <w:noProof/>
        <w:lang w:eastAsia="sv-SE"/>
      </w:rPr>
      <mc:AlternateContent>
        <mc:Choice Requires="wps">
          <w:drawing>
            <wp:anchor distT="0" distB="0" distL="0" distR="0" simplePos="0" relativeHeight="251679232"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8"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375597C" w14:textId="29EDA3A3" w:rsidR="006D0327" w:rsidRPr="00756E21" w:rsidRDefault="00054449" w:rsidP="00A118D8">
                          <w:pPr>
                            <w:pStyle w:val="Brdtext"/>
                            <w:jc w:val="left"/>
                          </w:pPr>
                          <w:sdt>
                            <w:sdtPr>
                              <w:alias w:val="NummerEtikett"/>
                              <w:tag w:val="NummerEtikett"/>
                              <w:id w:val="1877810980"/>
                              <w:lock w:val="sdtContentLocked"/>
                              <w:dataBinding w:prefixMappings="xmlns:ns0='http://rkdhs/mallar/lagstiftning/Prop/Prop.xsd'" w:xpath="/ns0:dokumentvärden[1]/ns0:dokumentnummer[1]/@etikett" w:storeItemID="{068625C3-B546-44A5-B525-B7CC092E5AD6}"/>
                              <w:text/>
                            </w:sdtPr>
                            <w:sdtEndPr/>
                            <w:sdtContent>
                              <w:r w:rsidR="006D0327">
                                <w:t>Prop.</w:t>
                              </w:r>
                            </w:sdtContent>
                          </w:sdt>
                          <w:r w:rsidR="006D0327">
                            <w:t xml:space="preserve"> </w:t>
                          </w:r>
                          <w:sdt>
                            <w:sdtPr>
                              <w:alias w:val="Nummer"/>
                              <w:tag w:val="Nummer"/>
                              <w:id w:val="-431825802"/>
                              <w:lock w:val="sdtContentLocked"/>
                              <w:dataBinding w:prefixMappings="xmlns:ns0='http://rkdhs/mallar/lagstiftning/Prop/Prop.xsd'" w:xpath="/ns0:dokumentvärden[1]/ns0:dokumentnummer[1]" w:storeItemID="{068625C3-B546-44A5-B525-B7CC092E5AD6}"/>
                              <w:text/>
                            </w:sdtPr>
                            <w:sdtEndPr/>
                            <w:sdtContent>
                              <w:r w:rsidR="006D0327">
                                <w:t>2018/19:163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38" type="#_x0000_t202" style="position:absolute;left:0;text-align:left;margin-left:348pt;margin-top:36pt;width:89.85pt;height:9.6pt;z-index:25167923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ck8Z/jAIAAJIFAAAOAAAAZHJzL2Uyb0RvYy54bWysVFtP2zAUfp+0/2D5faQphY2KFHUgpkkI&#10;0GDi2XVsGs232W6T7tfvs5Nexnhh2kti+9y/851zftFpRdbCh8aaipZHI0qE4bZuzHNFvz9ef/hE&#10;SYjM1ExZIyq6EYFezN6/O2/dVIzt0qpaeAInJkxbV9FljG5aFIEvhWbhyDphIJTWaxZx9c9F7VkL&#10;71oV49HotGitr523XISA16teSGfZv5SCxzspg4hEVRS5xfz1+btI32J2zqbPnrllw4c02D9koVlj&#10;EHTn6opFRla++cuVbri3wcp4xK0urJQNF7kGVFOOXlTzsGRO5FoATnA7mML/c8tv1/eeNHVF0SjD&#10;NFr0KLroV8j/OKHTujCF0oODWuw+2w5d3r4HPKaiO+l1+qMcAjlw3uywhTPCk1E5KdEwSjhk5bg8&#10;G2fwi7218yF+EVaTdKioR+8ypGx9EyIygepWJQULVjX1daNUviS+iEvlyZqh0yrmHGHxh5YypK3o&#10;6fHJKDs2Npn3npVJbkRmzBAuVd5XmE9xo0TSUeabkEAsF/pKbMa5MLv4WTtpSYR6i+Ggv8/qLcZ9&#10;HbDIka2JO2PdGOtz9XnE9pDVP7aQyV4fgB/UnY6xW3SZKuWOAQtbb0AMb/vBCo5fN+jeDQvxnnlM&#10;EhqO7RDv8JHKAn07nChZWv/rtfekD4JDSkmLyaxo+LliXlCivhpQ/6ycTNIo58vk5COIRPyhZHEo&#10;MSt9aUGJEnvI8XxM+lFtj9Jb/YQlMk9RIWKGI3ZF4/Z4Gft9gSXExXyelTC8jsUb8+B4cp1gTtx8&#10;7J6YdwOBI6h/a7czzKYveNzrJsvg5qsILmaSJ6B7VIcGYPAz94cllTbL4T1r7Vfp7DcAAAD//wMA&#10;UEsDBBQABgAIAAAAIQAWcxKV4AAAAAkBAAAPAAAAZHJzL2Rvd25yZXYueG1sTI9BS8NAEIXvgv9h&#10;GcGb3TRo0qbZFBU9WCjFVuh1mx2zwexsyG7a+O8dT3p6DO/x5nvlenKdOOMQWk8K5rMEBFLtTUuN&#10;go/D690CRIiajO48oYJvDLCurq9KXRh/oXc872MjuIRCoRXYGPtCylBbdDrMfI/E3qcfnI58Do00&#10;g75wuetkmiSZdLol/mB1j88W66/96BQctk9mlGYyby/1drPDo9zY+51StzfT4wpExCn+heEXn9Gh&#10;YqaTH8kE0SnIlhlviQrylJUDi/whB3FSsJynIKtS/l9Q/QAAAP//AwBQSwECLQAUAAYACAAAACEA&#10;toM4kv4AAADhAQAAEwAAAAAAAAAAAAAAAAAAAAAAW0NvbnRlbnRfVHlwZXNdLnhtbFBLAQItABQA&#10;BgAIAAAAIQA4/SH/1gAAAJQBAAALAAAAAAAAAAAAAAAAAC8BAABfcmVscy8ucmVsc1BLAQItABQA&#10;BgAIAAAAIQAck8Z/jAIAAJIFAAAOAAAAAAAAAAAAAAAAAC4CAABkcnMvZTJvRG9jLnhtbFBLAQIt&#10;ABQABgAIAAAAIQAWcxKV4AAAAAkBAAAPAAAAAAAAAAAAAAAAAOYEAABkcnMvZG93bnJldi54bWxQ&#10;SwUGAAAAAAQABADzAAAA8wUAAAAA&#10;" o:allowoverlap="f" fillcolor="white [3201]" stroked="f" strokeweight=".5pt">
              <v:textbox style="mso-fit-shape-to-text:t">
                <w:txbxContent>
                  <w:p w14:paraId="3375597C" w14:textId="29EDA3A3" w:rsidR="006D0327" w:rsidRPr="00756E21" w:rsidRDefault="00054449" w:rsidP="00A118D8">
                    <w:pPr>
                      <w:pStyle w:val="Brdtext"/>
                      <w:jc w:val="left"/>
                    </w:pPr>
                    <w:sdt>
                      <w:sdtPr>
                        <w:alias w:val="NummerEtikett"/>
                        <w:tag w:val="NummerEtikett"/>
                        <w:id w:val="1877810980"/>
                        <w:lock w:val="sdtContentLocked"/>
                        <w:dataBinding w:prefixMappings="xmlns:ns0='http://rkdhs/mallar/lagstiftning/Prop/Prop.xsd'" w:xpath="/ns0:dokumentvärden[1]/ns0:dokumentnummer[1]/@etikett" w:storeItemID="{068625C3-B546-44A5-B525-B7CC092E5AD6}"/>
                        <w:text/>
                      </w:sdtPr>
                      <w:sdtEndPr/>
                      <w:sdtContent>
                        <w:r w:rsidR="006D0327">
                          <w:t>Prop.</w:t>
                        </w:r>
                      </w:sdtContent>
                    </w:sdt>
                    <w:r w:rsidR="006D0327">
                      <w:t xml:space="preserve"> </w:t>
                    </w:r>
                    <w:sdt>
                      <w:sdtPr>
                        <w:alias w:val="Nummer"/>
                        <w:tag w:val="Nummer"/>
                        <w:id w:val="-431825802"/>
                        <w:lock w:val="sdtContentLocked"/>
                        <w:dataBinding w:prefixMappings="xmlns:ns0='http://rkdhs/mallar/lagstiftning/Prop/Prop.xsd'" w:xpath="/ns0:dokumentvärden[1]/ns0:dokumentnummer[1]" w:storeItemID="{068625C3-B546-44A5-B525-B7CC092E5AD6}"/>
                        <w:text/>
                      </w:sdtPr>
                      <w:sdtEndPr/>
                      <w:sdtContent>
                        <w:r w:rsidR="006D0327">
                          <w:t>2018/19:163</w:t>
                        </w:r>
                      </w:sdtContent>
                    </w:sdt>
                  </w:p>
                </w:txbxContent>
              </v:textbox>
              <w10:wrap type="square" anchorx="page" anchory="page"/>
            </v:shape>
          </w:pict>
        </mc:Fallback>
      </mc:AlternateContent>
    </w:r>
    <w:r>
      <w:t xml:space="preserve"> </w:t>
    </w:r>
  </w:p>
</w:hdr>
</file>

<file path=word/header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D9065D7" w14:textId="77777777" w:rsidR="006D0327" w:rsidRDefault="006D0327" w:rsidP="00664D04">
    <w:pPr>
      <w:pStyle w:val="Brdtext"/>
    </w:pPr>
    <w:r>
      <w:rPr>
        <w:noProof/>
        <w:lang w:eastAsia="sv-SE"/>
      </w:rPr>
      <mc:AlternateContent>
        <mc:Choice Requires="wps">
          <w:drawing>
            <wp:anchor distT="0" distB="0" distL="0" distR="0" simplePos="0" relativeHeight="251642368"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11"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61A6FB3" w14:textId="76FB934F" w:rsidR="006D0327" w:rsidRPr="00756E21" w:rsidRDefault="00054449" w:rsidP="00664D04">
                          <w:pPr>
                            <w:pStyle w:val="Brdtext"/>
                            <w:jc w:val="left"/>
                          </w:pPr>
                          <w:sdt>
                            <w:sdtPr>
                              <w:alias w:val="NummerEtikett"/>
                              <w:tag w:val="NummerEtikett"/>
                              <w:id w:val="511119054"/>
                              <w:lock w:val="sdtContentLocked"/>
                              <w:dataBinding w:prefixMappings="xmlns:ns0='http://rkdhs/mallar/lagstiftning/Prop/Prop.xsd'" w:xpath="/ns0:dokumentvärden[1]/ns0:dokumentnummer[1]/@etikett" w:storeItemID="{068625C3-B546-44A5-B525-B7CC092E5AD6}"/>
                              <w:text/>
                            </w:sdtPr>
                            <w:sdtEndPr/>
                            <w:sdtContent>
                              <w:r w:rsidR="006D0327">
                                <w:t>Prop.</w:t>
                              </w:r>
                            </w:sdtContent>
                          </w:sdt>
                          <w:r w:rsidR="006D0327">
                            <w:t xml:space="preserve"> </w:t>
                          </w:r>
                          <w:sdt>
                            <w:sdtPr>
                              <w:alias w:val="Nummer"/>
                              <w:tag w:val="Nummer"/>
                              <w:id w:val="942962058"/>
                              <w:lock w:val="sdtContentLocked"/>
                              <w:dataBinding w:prefixMappings="xmlns:ns0='http://rkdhs/mallar/lagstiftning/Prop/Prop.xsd'" w:xpath="/ns0:dokumentvärden[1]/ns0:dokumentnummer[1]" w:storeItemID="{068625C3-B546-44A5-B525-B7CC092E5AD6}"/>
                              <w:text/>
                            </w:sdtPr>
                            <w:sdtEndPr/>
                            <w:sdtContent>
                              <w:r w:rsidR="006D0327">
                                <w:t>2018/19:163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42" type="#_x0000_t202" style="position:absolute;left:0;text-align:left;margin-left:29.4pt;margin-top:35.55pt;width:89.85pt;height:9.6pt;z-index:25164236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g5vUAjgIAAJMFAAAOAAAAZHJzL2Uyb0RvYy54bWysVFFv2yAQfp+0/4B4Xx1nabdGcaqsVadJ&#10;VVutnfpMMCTWMDAgsbNf3w9sJ1nXl057sYH77o777jtmF22tyFY4Xxld0PxkRInQ3JSVXhX0x+P1&#10;h8+U+MB0yZTRoqA74enF/P27WWOnYmzWRpXCEQTRftrYgq5DsNMs83wtauZPjBUaRmlczQK2bpWV&#10;jjWIXqtsPBqdZY1xpXWGC+9xetUZ6TzFl1LwcCelF4GoguJuIX1d+i7jN5vP2HTlmF1XvL8G+4db&#10;1KzSSLoPdcUCIxtX/RWqrrgz3shwwk2dGSkrLlINqCYfvajmYc2sSLWAHG/3NPn/F5bfbu8dqUr0&#10;LqdEsxo9ehRtcBsUMI70NNZPgXqwwIX2i2kBHc49DmPVrXR1/KMeAjuI3u3JRTDCo1M+ydExSjhs&#10;+Tg/Hyf2s4O3dT58FaYmcVFQh+YlTtn2xgfcBNABEpN5o6ryulIqbaJgxKVyZMvQahXSHeHxB0pp&#10;0hT07OPpKAXWJrp3kZWOYUSSTJ8uVt5VmFZhp0TEKP1dSFCWCn0lN+Nc6H3+hI4oiVRvcezxh1u9&#10;xbmrAx4ps9Fh71xX2rhUfZqxA2Xlz4Ey2eFB+FHdcRnaZdtp5XRQwNKUOwjDmW6yvOXXFbp3w3y4&#10;Zw6jhIbjeQh3+EhlwL7pV5Ssjfv92nnEQ+GwUtJgNAvqf22YE5SobxraP88nkzjLaTM5/QQhEXds&#10;WR5b9Ka+NJAE5I3bpWXEBzUspTP1E16RRcwKE9McuQsahuVl6B4MvEJcLBYJhOm1LNzoB8tj6Ehz&#10;1OZj+8Sc7QUcIP1bMwwxm77QcYeNnt4uNgFaTCKPRHes9g3A5Cft969UfFqO9wl1eEvnzwAAAP//&#10;AwBQSwMEFAAGAAgAAAAhAKtNghPfAAAACAEAAA8AAABkcnMvZG93bnJldi54bWxMj8FOwzAQRO9I&#10;/QdrK3GjTloKIWRTFQQHKlUVLRJXN17iqPE6ip02/D3mBMfRjGbeFKvRtuJMvW8cI6SzBARx5XTD&#10;NcLH4fUmA+GDYq1ax4TwTR5W5eSqULl2F36n8z7UIpawzxWCCaHLpfSVIav8zHXE0ftyvVUhyr6W&#10;uleXWG5bOU+SO2lVw3HBqI6eDVWn/WARDtsnPUg96reXarvZ0afcmNsd4vV0XD+CCDSGvzD84kd0&#10;KCPT0Q2svWgRllkkDwj3aQoi+vNFtgRxRHhIFiDLQv4/UP4AAAD//wMAUEsBAi0AFAAGAAgAAAAh&#10;ALaDOJL+AAAA4QEAABMAAAAAAAAAAAAAAAAAAAAAAFtDb250ZW50X1R5cGVzXS54bWxQSwECLQAU&#10;AAYACAAAACEAOP0h/9YAAACUAQAACwAAAAAAAAAAAAAAAAAvAQAAX3JlbHMvLnJlbHNQSwECLQAU&#10;AAYACAAAACEAIOb1AI4CAACTBQAADgAAAAAAAAAAAAAAAAAuAgAAZHJzL2Uyb0RvYy54bWxQSwEC&#10;LQAUAAYACAAAACEAq02CE98AAAAIAQAADwAAAAAAAAAAAAAAAADoBAAAZHJzL2Rvd25yZXYueG1s&#10;UEsFBgAAAAAEAAQA8wAAAPQFAAAAAA==&#10;" o:allowoverlap="f" fillcolor="white [3201]" stroked="f" strokeweight=".5pt">
              <v:textbox style="mso-fit-shape-to-text:t">
                <w:txbxContent>
                  <w:p w14:paraId="161A6FB3" w14:textId="76FB934F" w:rsidR="006D0327" w:rsidRPr="00756E21" w:rsidRDefault="00054449" w:rsidP="00664D04">
                    <w:pPr>
                      <w:pStyle w:val="Brdtext"/>
                      <w:jc w:val="left"/>
                    </w:pPr>
                    <w:sdt>
                      <w:sdtPr>
                        <w:alias w:val="NummerEtikett"/>
                        <w:tag w:val="NummerEtikett"/>
                        <w:id w:val="511119054"/>
                        <w:lock w:val="sdtContentLocked"/>
                        <w:dataBinding w:prefixMappings="xmlns:ns0='http://rkdhs/mallar/lagstiftning/Prop/Prop.xsd'" w:xpath="/ns0:dokumentvärden[1]/ns0:dokumentnummer[1]/@etikett" w:storeItemID="{068625C3-B546-44A5-B525-B7CC092E5AD6}"/>
                        <w:text/>
                      </w:sdtPr>
                      <w:sdtEndPr/>
                      <w:sdtContent>
                        <w:r w:rsidR="006D0327">
                          <w:t>Prop.</w:t>
                        </w:r>
                      </w:sdtContent>
                    </w:sdt>
                    <w:r w:rsidR="006D0327">
                      <w:t xml:space="preserve"> </w:t>
                    </w:r>
                    <w:sdt>
                      <w:sdtPr>
                        <w:alias w:val="Nummer"/>
                        <w:tag w:val="Nummer"/>
                        <w:id w:val="942962058"/>
                        <w:lock w:val="sdtContentLocked"/>
                        <w:dataBinding w:prefixMappings="xmlns:ns0='http://rkdhs/mallar/lagstiftning/Prop/Prop.xsd'" w:xpath="/ns0:dokumentvärden[1]/ns0:dokumentnummer[1]" w:storeItemID="{068625C3-B546-44A5-B525-B7CC092E5AD6}"/>
                        <w:text/>
                      </w:sdtPr>
                      <w:sdtEndPr/>
                      <w:sdtContent>
                        <w:r w:rsidR="006D0327">
                          <w:t>2018/19:163</w:t>
                        </w:r>
                      </w:sdtContent>
                    </w:sdt>
                  </w:p>
                </w:txbxContent>
              </v:textbox>
              <w10:wrap type="square" anchorx="page" anchory="page"/>
            </v:shape>
          </w:pict>
        </mc:Fallback>
      </mc:AlternateContent>
    </w:r>
    <w:r>
      <w:t xml:space="preserve"> </w:t>
    </w:r>
  </w:p>
</w:hdr>
</file>

<file path=word/header1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0E5C1CE" w14:textId="77777777" w:rsidR="006D0327" w:rsidRDefault="006D0327" w:rsidP="00EE1584">
    <w:pPr>
      <w:pStyle w:val="Brdtext"/>
    </w:pPr>
    <w:r>
      <w:rPr>
        <w:noProof/>
        <w:lang w:eastAsia="sv-SE"/>
      </w:rPr>
      <mc:AlternateContent>
        <mc:Choice Requires="wps">
          <w:drawing>
            <wp:anchor distT="0" distB="0" distL="0" distR="0" simplePos="0" relativeHeight="251680256"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10"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7F95799" w14:textId="5800258A" w:rsidR="006D0327" w:rsidRPr="00756E21" w:rsidRDefault="00054449" w:rsidP="00A118D8">
                          <w:pPr>
                            <w:pStyle w:val="Brdtext"/>
                            <w:jc w:val="left"/>
                          </w:pPr>
                          <w:sdt>
                            <w:sdtPr>
                              <w:alias w:val="NummerEtikett"/>
                              <w:tag w:val="NummerEtikett"/>
                              <w:id w:val="-951791664"/>
                              <w:lock w:val="sdtContentLocked"/>
                              <w:dataBinding w:prefixMappings="xmlns:ns0='http://rkdhs/mallar/lagstiftning/Prop/Prop.xsd'" w:xpath="/ns0:dokumentvärden[1]/ns0:dokumentnummer[1]/@etikett" w:storeItemID="{068625C3-B546-44A5-B525-B7CC092E5AD6}"/>
                              <w:text/>
                            </w:sdtPr>
                            <w:sdtEndPr/>
                            <w:sdtContent>
                              <w:r w:rsidR="006D0327">
                                <w:t>Prop.</w:t>
                              </w:r>
                            </w:sdtContent>
                          </w:sdt>
                          <w:r w:rsidR="006D0327">
                            <w:t xml:space="preserve"> </w:t>
                          </w:r>
                          <w:sdt>
                            <w:sdtPr>
                              <w:alias w:val="Nummer"/>
                              <w:tag w:val="Nummer"/>
                              <w:id w:val="-876003271"/>
                              <w:lock w:val="sdtContentLocked"/>
                              <w:dataBinding w:prefixMappings="xmlns:ns0='http://rkdhs/mallar/lagstiftning/Prop/Prop.xsd'" w:xpath="/ns0:dokumentvärden[1]/ns0:dokumentnummer[1]" w:storeItemID="{068625C3-B546-44A5-B525-B7CC092E5AD6}"/>
                              <w:text/>
                            </w:sdtPr>
                            <w:sdtEndPr/>
                            <w:sdtContent>
                              <w:r w:rsidR="006D0327">
                                <w:t>2018/19:163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43" type="#_x0000_t202" style="position:absolute;left:0;text-align:left;margin-left:348pt;margin-top:36pt;width:89.85pt;height:9.6pt;z-index:25168025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0X0xQjgIAAJMFAAAOAAAAZHJzL2Uyb0RvYy54bWysVFFv2yAQfp+0/4B4Xx2nabdGcaqsVadJ&#10;VVutnfpMMCTWMDAgsbNfvw9sJ1nXl057sYH77o777uNml22tyFY4Xxld0PxkRInQ3JSVXhX0+9PN&#10;h0+U+MB0yZTRoqA74enl/P27WWOnYmzWRpXCEQTRftrYgq5DsNMs83wtauZPjBUaRmlczQK2bpWV&#10;jjWIXqtsPBqdZ41xpXWGC+9xet0Z6TzFl1LwcC+lF4GoguJuIX1d+i7jN5vP2HTlmF1XvL8G+4db&#10;1KzSSLoPdc0CIxtX/RWqrrgz3shwwk2dGSkrLlINqCYfvajmcc2sSLWAHG/3NPn/F5bfbR8cqUr0&#10;DvRoVqNHT6INboMCTiM9jfVToB4tcKH9bFpAh3OPw1h1K10d/6iHwI5Iuz25CEZ4dMonOTpGCYct&#10;H+cX48R+dvC2zocvwtQkLgrq0LzEKdve+oCbADpAYjJvVFXeVEqlTRSMuFKObBlarUK6Izz+QClN&#10;moKen56NUmBtonsXWekYRiTJ9Oli5V2FaRV2SkSM0t+EBGWp0FdyM86F3udP6IiSSPUWxx5/uNVb&#10;nLs64JEyGx32znWljUvVpzd2oKz8MVAmOzwIP6o7LkO7bDutnA8KWJpyB2E4070sb/lNhe7dMh8e&#10;mMNTQsMxHsI9PlIZsG/6FSVr4369dh7xUDislDR4mgX1PzfMCUrUVw3tX+STCcKGtJmcfYSQiDu2&#10;LI8telNfGUgixyCyPC0jPqhhKZ2pnzFFFjErTExz5C5oGJZXoRsYmEJcLBYJhNdrWbjVj5bH0JHm&#10;qM2n9pk52ws4QPp3ZnjEbPpCxx02enq72ARoMYk8Et2x2jcALz9pv59ScbQc7xPqMEvnvwEAAP//&#10;AwBQSwMEFAAGAAgAAAAhABZzEpXgAAAACQEAAA8AAABkcnMvZG93bnJldi54bWxMj0FLw0AQhe+C&#10;/2EZwZvdNGjSptkUFT1YKMVW6HWbHbPB7GzIbtr47x1PenoM7/Hme+V6cp044xBaTwrmswQEUu1N&#10;S42Cj8Pr3QJEiJqM7jyhgm8MsK6ur0pdGH+hdzzvYyO4hEKhFdgY+0LKUFt0Osx8j8Tepx+cjnwO&#10;jTSDvnC562SaJJl0uiX+YHWPzxbrr/3oFBy2T2aUZjJvL/V2s8Oj3Nj7nVK3N9PjCkTEKf6F4Ref&#10;0aFippMfyQTRKciWGW+JCvKUlQOL/CEHcVKwnKcgq1L+X1D9AAAA//8DAFBLAQItABQABgAIAAAA&#10;IQC2gziS/gAAAOEBAAATAAAAAAAAAAAAAAAAAAAAAABbQ29udGVudF9UeXBlc10ueG1sUEsBAi0A&#10;FAAGAAgAAAAhADj9If/WAAAAlAEAAAsAAAAAAAAAAAAAAAAALwEAAF9yZWxzLy5yZWxzUEsBAi0A&#10;FAAGAAgAAAAhAHRfTFCOAgAAkwUAAA4AAAAAAAAAAAAAAAAALgIAAGRycy9lMm9Eb2MueG1sUEsB&#10;Ai0AFAAGAAgAAAAhABZzEpXgAAAACQEAAA8AAAAAAAAAAAAAAAAA6AQAAGRycy9kb3ducmV2Lnht&#10;bFBLBQYAAAAABAAEAPMAAAD1BQAAAAA=&#10;" o:allowoverlap="f" fillcolor="white [3201]" stroked="f" strokeweight=".5pt">
              <v:textbox style="mso-fit-shape-to-text:t">
                <w:txbxContent>
                  <w:p w14:paraId="67F95799" w14:textId="5800258A" w:rsidR="006D0327" w:rsidRPr="00756E21" w:rsidRDefault="00054449" w:rsidP="00A118D8">
                    <w:pPr>
                      <w:pStyle w:val="Brdtext"/>
                      <w:jc w:val="left"/>
                    </w:pPr>
                    <w:sdt>
                      <w:sdtPr>
                        <w:alias w:val="NummerEtikett"/>
                        <w:tag w:val="NummerEtikett"/>
                        <w:id w:val="-951791664"/>
                        <w:lock w:val="sdtContentLocked"/>
                        <w:dataBinding w:prefixMappings="xmlns:ns0='http://rkdhs/mallar/lagstiftning/Prop/Prop.xsd'" w:xpath="/ns0:dokumentvärden[1]/ns0:dokumentnummer[1]/@etikett" w:storeItemID="{068625C3-B546-44A5-B525-B7CC092E5AD6}"/>
                        <w:text/>
                      </w:sdtPr>
                      <w:sdtEndPr/>
                      <w:sdtContent>
                        <w:r w:rsidR="006D0327">
                          <w:t>Prop.</w:t>
                        </w:r>
                      </w:sdtContent>
                    </w:sdt>
                    <w:r w:rsidR="006D0327">
                      <w:t xml:space="preserve"> </w:t>
                    </w:r>
                    <w:sdt>
                      <w:sdtPr>
                        <w:alias w:val="Nummer"/>
                        <w:tag w:val="Nummer"/>
                        <w:id w:val="-876003271"/>
                        <w:lock w:val="sdtContentLocked"/>
                        <w:dataBinding w:prefixMappings="xmlns:ns0='http://rkdhs/mallar/lagstiftning/Prop/Prop.xsd'" w:xpath="/ns0:dokumentvärden[1]/ns0:dokumentnummer[1]" w:storeItemID="{068625C3-B546-44A5-B525-B7CC092E5AD6}"/>
                        <w:text/>
                      </w:sdtPr>
                      <w:sdtEndPr/>
                      <w:sdtContent>
                        <w:r w:rsidR="006D0327">
                          <w:t>2018/19:163</w:t>
                        </w:r>
                      </w:sdtContent>
                    </w:sdt>
                  </w:p>
                </w:txbxContent>
              </v:textbox>
              <w10:wrap type="square" anchorx="page" anchory="page"/>
            </v:shape>
          </w:pict>
        </mc:Fallback>
      </mc:AlternateContent>
    </w:r>
    <w:r>
      <w:t xml:space="preserve"> </w:t>
    </w:r>
  </w:p>
</w:hdr>
</file>

<file path=word/header1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EE64315" w14:textId="77777777" w:rsidR="006D0327" w:rsidRDefault="006D0327" w:rsidP="00664D04">
    <w:pPr>
      <w:pStyle w:val="Brdtext"/>
    </w:pPr>
    <w:r>
      <w:rPr>
        <w:noProof/>
        <w:lang w:eastAsia="sv-SE"/>
      </w:rPr>
      <mc:AlternateContent>
        <mc:Choice Requires="wps">
          <w:drawing>
            <wp:anchor distT="0" distB="0" distL="0" distR="0" simplePos="0" relativeHeight="251643392"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13"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FCA9143" w14:textId="0D31BB40" w:rsidR="006D0327" w:rsidRPr="00756E21" w:rsidRDefault="00054449" w:rsidP="00664D04">
                          <w:pPr>
                            <w:pStyle w:val="Brdtext"/>
                            <w:jc w:val="left"/>
                          </w:pPr>
                          <w:sdt>
                            <w:sdtPr>
                              <w:alias w:val="NummerEtikett"/>
                              <w:tag w:val="NummerEtikett"/>
                              <w:id w:val="1919291965"/>
                              <w:lock w:val="sdtContentLocked"/>
                              <w:dataBinding w:prefixMappings="xmlns:ns0='http://rkdhs/mallar/lagstiftning/Prop/Prop.xsd'" w:xpath="/ns0:dokumentvärden[1]/ns0:dokumentnummer[1]/@etikett" w:storeItemID="{068625C3-B546-44A5-B525-B7CC092E5AD6}"/>
                              <w:text/>
                            </w:sdtPr>
                            <w:sdtEndPr/>
                            <w:sdtContent>
                              <w:r w:rsidR="006D0327">
                                <w:t>Prop.</w:t>
                              </w:r>
                            </w:sdtContent>
                          </w:sdt>
                          <w:r w:rsidR="006D0327">
                            <w:t xml:space="preserve"> </w:t>
                          </w:r>
                          <w:sdt>
                            <w:sdtPr>
                              <w:alias w:val="Nummer"/>
                              <w:tag w:val="Nummer"/>
                              <w:id w:val="104551590"/>
                              <w:lock w:val="sdtContentLocked"/>
                              <w:dataBinding w:prefixMappings="xmlns:ns0='http://rkdhs/mallar/lagstiftning/Prop/Prop.xsd'" w:xpath="/ns0:dokumentvärden[1]/ns0:dokumentnummer[1]" w:storeItemID="{068625C3-B546-44A5-B525-B7CC092E5AD6}"/>
                              <w:text/>
                            </w:sdtPr>
                            <w:sdtEndPr/>
                            <w:sdtContent>
                              <w:r w:rsidR="006D0327">
                                <w:t>2018/19:163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47" type="#_x0000_t202" style="position:absolute;left:0;text-align:left;margin-left:29.4pt;margin-top:35.55pt;width:89.85pt;height:9.6pt;z-index:25164339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QLqzqiwIAAJMFAAAOAAAAZHJzL2Uyb0RvYy54bWysVFtP2zAYfZ+0/2D5faQphY2KFHUgpkkI&#10;0GDi2XVsGs232W6T7tfv2EkvY7ww7SWx/Z3vdr7L+UWnFVkLHxprKloejSgRhtu6Mc8V/f54/eET&#10;JSEyUzNljajoRgR6MXv/7rx1UzG2S6tq4QmMmDBtXUWXMbppUQS+FJqFI+uEgVBar1nE1T8XtWct&#10;rGtVjEej06K1vnbechECXq96IZ1l+1IKHu+kDCISVVHEFvPX5+8ifYvZOZs+e+aWDR/CYP8QhWaN&#10;gdOdqSsWGVn55i9TuuHeBivjEbe6sFI2XOQckE05epHNw5I5kXMBOcHtaAr/zyy/Xd970tSo3TEl&#10;hmnU6FF00a+QwDjR07owBerBARe7z7YDdPse8Jiy7qTX6Y98COQgerMjF8YIT0rlpETFKOGQlePy&#10;bJzZL/bazof4RVhN0qGiHsXLnLL1TYiIBNAtJDkLVjX1daNUvqSGEZfKkzVDqVXMMULjD5QypK3o&#10;6fHJKBs2Nqn3lpVJZkRumcFdyrzPMJ/iRomEUeabkKAsJ/qKb8a5MDv/GZ1QEq7eojjg91G9RbnP&#10;AxrZszVxp6wbY33OPs/YnrL6x5Yy2eNB+EHe6Ri7RZd7pS9delrYeoPG8LafrOD4dYPq3bAQ75nH&#10;KKHgWA/xDh+pLNi3w4mSpfW/XntPeHQ4pJS0GM2Khp8r5gUl6qtB75+Vk0ma5XyZnHxENMQfShaH&#10;ErPSlxYtUWIROZ6PCR/V9ii91U/YIvPkFSJmOHxXNG6Pl7FfGNhCXMznGYTpdSzemAfHk+lEc+rN&#10;x+6JeTc0cETr39rtELPpiz7usUkzuPkqohdzk+9ZHQqAyc+9P2yptFoO7xm136Wz3wAAAP//AwBQ&#10;SwMEFAAGAAgAAAAhAKtNghPfAAAACAEAAA8AAABkcnMvZG93bnJldi54bWxMj8FOwzAQRO9I/Qdr&#10;K3GjTloKIWRTFQQHKlUVLRJXN17iqPE6ip02/D3mBMfRjGbeFKvRtuJMvW8cI6SzBARx5XTDNcLH&#10;4fUmA+GDYq1ax4TwTR5W5eSqULl2F36n8z7UIpawzxWCCaHLpfSVIav8zHXE0ftyvVUhyr6WuleX&#10;WG5bOU+SO2lVw3HBqI6eDVWn/WARDtsnPUg96reXarvZ0afcmNsd4vV0XD+CCDSGvzD84kd0KCPT&#10;0Q2svWgRllkkDwj3aQoi+vNFtgRxRHhIFiDLQv4/UP4AAAD//wMAUEsBAi0AFAAGAAgAAAAhALaD&#10;OJL+AAAA4QEAABMAAAAAAAAAAAAAAAAAAAAAAFtDb250ZW50X1R5cGVzXS54bWxQSwECLQAUAAYA&#10;CAAAACEAOP0h/9YAAACUAQAACwAAAAAAAAAAAAAAAAAvAQAAX3JlbHMvLnJlbHNQSwECLQAUAAYA&#10;CAAAACEAUC6s6osCAACTBQAADgAAAAAAAAAAAAAAAAAuAgAAZHJzL2Uyb0RvYy54bWxQSwECLQAU&#10;AAYACAAAACEAq02CE98AAAAIAQAADwAAAAAAAAAAAAAAAADlBAAAZHJzL2Rvd25yZXYueG1sUEsF&#10;BgAAAAAEAAQA8wAAAPEFAAAAAA==&#10;" o:allowoverlap="f" fillcolor="white [3201]" stroked="f" strokeweight=".5pt">
              <v:textbox style="mso-fit-shape-to-text:t">
                <w:txbxContent>
                  <w:p w14:paraId="1FCA9143" w14:textId="0D31BB40" w:rsidR="006D0327" w:rsidRPr="00756E21" w:rsidRDefault="00054449" w:rsidP="00664D04">
                    <w:pPr>
                      <w:pStyle w:val="Brdtext"/>
                      <w:jc w:val="left"/>
                    </w:pPr>
                    <w:sdt>
                      <w:sdtPr>
                        <w:alias w:val="NummerEtikett"/>
                        <w:tag w:val="NummerEtikett"/>
                        <w:id w:val="1919291965"/>
                        <w:lock w:val="sdtContentLocked"/>
                        <w:dataBinding w:prefixMappings="xmlns:ns0='http://rkdhs/mallar/lagstiftning/Prop/Prop.xsd'" w:xpath="/ns0:dokumentvärden[1]/ns0:dokumentnummer[1]/@etikett" w:storeItemID="{068625C3-B546-44A5-B525-B7CC092E5AD6}"/>
                        <w:text/>
                      </w:sdtPr>
                      <w:sdtEndPr/>
                      <w:sdtContent>
                        <w:r w:rsidR="006D0327">
                          <w:t>Prop.</w:t>
                        </w:r>
                      </w:sdtContent>
                    </w:sdt>
                    <w:r w:rsidR="006D0327">
                      <w:t xml:space="preserve"> </w:t>
                    </w:r>
                    <w:sdt>
                      <w:sdtPr>
                        <w:alias w:val="Nummer"/>
                        <w:tag w:val="Nummer"/>
                        <w:id w:val="104551590"/>
                        <w:lock w:val="sdtContentLocked"/>
                        <w:dataBinding w:prefixMappings="xmlns:ns0='http://rkdhs/mallar/lagstiftning/Prop/Prop.xsd'" w:xpath="/ns0:dokumentvärden[1]/ns0:dokumentnummer[1]" w:storeItemID="{068625C3-B546-44A5-B525-B7CC092E5AD6}"/>
                        <w:text/>
                      </w:sdtPr>
                      <w:sdtEndPr/>
                      <w:sdtContent>
                        <w:r w:rsidR="006D0327">
                          <w:t>2018/19:163</w:t>
                        </w:r>
                      </w:sdtContent>
                    </w:sdt>
                  </w:p>
                </w:txbxContent>
              </v:textbox>
              <w10:wrap type="square" anchorx="page" anchory="page"/>
            </v:shape>
          </w:pict>
        </mc:Fallback>
      </mc:AlternateContent>
    </w:r>
    <w:r>
      <w:t xml:space="preserve"> </w:t>
    </w:r>
  </w:p>
</w:hdr>
</file>

<file path=word/header1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AD79CB1" w14:textId="77777777" w:rsidR="006D0327" w:rsidRDefault="006D0327" w:rsidP="00EE1584">
    <w:pPr>
      <w:pStyle w:val="Brdtext"/>
    </w:pPr>
    <w:r>
      <w:rPr>
        <w:noProof/>
        <w:lang w:eastAsia="sv-SE"/>
      </w:rPr>
      <mc:AlternateContent>
        <mc:Choice Requires="wps">
          <w:drawing>
            <wp:anchor distT="0" distB="0" distL="0" distR="0" simplePos="0" relativeHeight="251681280"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12"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D40223F" w14:textId="7FAD47CE" w:rsidR="006D0327" w:rsidRPr="00756E21" w:rsidRDefault="00054449" w:rsidP="00A118D8">
                          <w:pPr>
                            <w:pStyle w:val="Brdtext"/>
                            <w:jc w:val="left"/>
                          </w:pPr>
                          <w:sdt>
                            <w:sdtPr>
                              <w:alias w:val="NummerEtikett"/>
                              <w:tag w:val="NummerEtikett"/>
                              <w:id w:val="-1596159186"/>
                              <w:lock w:val="sdtContentLocked"/>
                              <w:dataBinding w:prefixMappings="xmlns:ns0='http://rkdhs/mallar/lagstiftning/Prop/Prop.xsd'" w:xpath="/ns0:dokumentvärden[1]/ns0:dokumentnummer[1]/@etikett" w:storeItemID="{068625C3-B546-44A5-B525-B7CC092E5AD6}"/>
                              <w:text/>
                            </w:sdtPr>
                            <w:sdtEndPr/>
                            <w:sdtContent>
                              <w:r w:rsidR="006D0327">
                                <w:t>Prop.</w:t>
                              </w:r>
                            </w:sdtContent>
                          </w:sdt>
                          <w:r w:rsidR="006D0327">
                            <w:t xml:space="preserve"> </w:t>
                          </w:r>
                          <w:sdt>
                            <w:sdtPr>
                              <w:alias w:val="Nummer"/>
                              <w:tag w:val="Nummer"/>
                              <w:id w:val="-1224985684"/>
                              <w:lock w:val="sdtContentLocked"/>
                              <w:dataBinding w:prefixMappings="xmlns:ns0='http://rkdhs/mallar/lagstiftning/Prop/Prop.xsd'" w:xpath="/ns0:dokumentvärden[1]/ns0:dokumentnummer[1]" w:storeItemID="{068625C3-B546-44A5-B525-B7CC092E5AD6}"/>
                              <w:text/>
                            </w:sdtPr>
                            <w:sdtEndPr/>
                            <w:sdtContent>
                              <w:r w:rsidR="006D0327">
                                <w:t>2018/19:163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48" type="#_x0000_t202" style="position:absolute;left:0;text-align:left;margin-left:348pt;margin-top:36pt;width:89.85pt;height:9.6pt;z-index:25168128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79fvLjgIAAJMFAAAOAAAAZHJzL2Uyb0RvYy54bWysVE1v2zAMvQ/YfxB0Xx2nabcGdYqsRYcB&#10;RVusHXpWZKkxpq9JSuzs1+9Jdj7W9dJhF5sSH0mRfOT5RacVWQsfGmsqWh6NKBGG27oxzxX9/nj9&#10;4RMlITJTM2WNqOhGBHoxe//uvHVTMbZLq2rhCZyYMG1dRZcxumlRBL4UmoUj64SBUlqvWcTRPxe1&#10;Zy28a1WMR6PTorW+dt5yEQJur3olnWX/Ugoe76QMIhJVUbwt5q/P30X6FrNzNn32zC0bPjyD/cMr&#10;NGsMgu5cXbHIyMo3f7nSDfc2WBmPuNWFlbLhIueAbMrRi2welsyJnAuKE9yuTOH/ueW363tPmhq9&#10;G1NimEaPHkUX/QoJHKfytC5MgXpwwMXus+0A3d4HXKasO+l1+iMfAj0KvdkVF84IT0blpETHKOHQ&#10;lePybJyrX+ytnQ/xi7CaJKGiHs3LNWXrmxDxEkC3kBQsWNXU141S+ZAIIy6VJ2uGVquY3wiLP1DK&#10;kLaip8cno+zY2GTee1YmuRGZMkO4lHmfYZbiRomEUeabkChZTvSV2IxzYXbxMzqhJEK9xXDA71/1&#10;FuM+D1jkyNbEnbFujPU5+zxj+5LVP7Ylkz0eBT/IO4mxW3SZK+MdAxa23oAY3vaTFRy/btC9Gxbi&#10;PfMYJTQc6yHe4SOVRfXtIFGytP7Xa/cJD4ZDS0mL0axo+LliXlCivhpw/6ycTNIs58Pk5COIRPyh&#10;ZnGoMSt9aUGJEovI8SwmfFRbUXqrn7BF5ikqVMxwxK5o3IqXsV8Y2EJczOcZhOl1LN6YB8eT61Tm&#10;xM3H7ol5NxA4gvq3djvEbPqCxz02WQY3X0VwMZM8Fbqv6tAATH7m/rCl0mo5PGfUfpfOfgMAAP//&#10;AwBQSwMEFAAGAAgAAAAhABZzEpXgAAAACQEAAA8AAABkcnMvZG93bnJldi54bWxMj0FLw0AQhe+C&#10;/2EZwZvdNGjSptkUFT1YKMVW6HWbHbPB7GzIbtr47x1PenoM7/Hme+V6cp044xBaTwrmswQEUu1N&#10;S42Cj8Pr3QJEiJqM7jyhgm8MsK6ur0pdGH+hdzzvYyO4hEKhFdgY+0LKUFt0Osx8j8Tepx+cjnwO&#10;jTSDvnC562SaJJl0uiX+YHWPzxbrr/3oFBy2T2aUZjJvL/V2s8Oj3Nj7nVK3N9PjCkTEKf6F4Ref&#10;0aFippMfyQTRKciWGW+JCvKUlQOL/CEHcVKwnKcgq1L+X1D9AAAA//8DAFBLAQItABQABgAIAAAA&#10;IQC2gziS/gAAAOEBAAATAAAAAAAAAAAAAAAAAAAAAABbQ29udGVudF9UeXBlc10ueG1sUEsBAi0A&#10;FAAGAAgAAAAhADj9If/WAAAAlAEAAAsAAAAAAAAAAAAAAAAALwEAAF9yZWxzLy5yZWxzUEsBAi0A&#10;FAAGAAgAAAAhALv1+8uOAgAAkwUAAA4AAAAAAAAAAAAAAAAALgIAAGRycy9lMm9Eb2MueG1sUEsB&#10;Ai0AFAAGAAgAAAAhABZzEpXgAAAACQEAAA8AAAAAAAAAAAAAAAAA6AQAAGRycy9kb3ducmV2Lnht&#10;bFBLBQYAAAAABAAEAPMAAAD1BQAAAAA=&#10;" o:allowoverlap="f" fillcolor="white [3201]" stroked="f" strokeweight=".5pt">
              <v:textbox style="mso-fit-shape-to-text:t">
                <w:txbxContent>
                  <w:p w14:paraId="6D40223F" w14:textId="7FAD47CE" w:rsidR="006D0327" w:rsidRPr="00756E21" w:rsidRDefault="00054449" w:rsidP="00A118D8">
                    <w:pPr>
                      <w:pStyle w:val="Brdtext"/>
                      <w:jc w:val="left"/>
                    </w:pPr>
                    <w:sdt>
                      <w:sdtPr>
                        <w:alias w:val="NummerEtikett"/>
                        <w:tag w:val="NummerEtikett"/>
                        <w:id w:val="-1596159186"/>
                        <w:lock w:val="sdtContentLocked"/>
                        <w:dataBinding w:prefixMappings="xmlns:ns0='http://rkdhs/mallar/lagstiftning/Prop/Prop.xsd'" w:xpath="/ns0:dokumentvärden[1]/ns0:dokumentnummer[1]/@etikett" w:storeItemID="{068625C3-B546-44A5-B525-B7CC092E5AD6}"/>
                        <w:text/>
                      </w:sdtPr>
                      <w:sdtEndPr/>
                      <w:sdtContent>
                        <w:r w:rsidR="006D0327">
                          <w:t>Prop.</w:t>
                        </w:r>
                      </w:sdtContent>
                    </w:sdt>
                    <w:r w:rsidR="006D0327">
                      <w:t xml:space="preserve"> </w:t>
                    </w:r>
                    <w:sdt>
                      <w:sdtPr>
                        <w:alias w:val="Nummer"/>
                        <w:tag w:val="Nummer"/>
                        <w:id w:val="-1224985684"/>
                        <w:lock w:val="sdtContentLocked"/>
                        <w:dataBinding w:prefixMappings="xmlns:ns0='http://rkdhs/mallar/lagstiftning/Prop/Prop.xsd'" w:xpath="/ns0:dokumentvärden[1]/ns0:dokumentnummer[1]" w:storeItemID="{068625C3-B546-44A5-B525-B7CC092E5AD6}"/>
                        <w:text/>
                      </w:sdtPr>
                      <w:sdtEndPr/>
                      <w:sdtContent>
                        <w:r w:rsidR="006D0327">
                          <w:t>2018/19:163</w:t>
                        </w:r>
                      </w:sdtContent>
                    </w:sdt>
                  </w:p>
                </w:txbxContent>
              </v:textbox>
              <w10:wrap type="square" anchorx="page" anchory="page"/>
            </v:shape>
          </w:pict>
        </mc:Fallback>
      </mc:AlternateContent>
    </w:r>
    <w:r>
      <w:t xml:space="preserve"> </w:t>
    </w:r>
  </w:p>
</w:hdr>
</file>

<file path=word/header1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AD25FB8" w14:textId="77777777" w:rsidR="006D0327" w:rsidRDefault="006D0327" w:rsidP="00664D04">
    <w:pPr>
      <w:pStyle w:val="Brdtext"/>
    </w:pPr>
    <w:r>
      <w:rPr>
        <w:noProof/>
        <w:lang w:eastAsia="sv-SE"/>
      </w:rPr>
      <mc:AlternateContent>
        <mc:Choice Requires="wps">
          <w:drawing>
            <wp:anchor distT="0" distB="0" distL="0" distR="0" simplePos="0" relativeHeight="251644416"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15"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C329336" w14:textId="2E7C9719" w:rsidR="006D0327" w:rsidRPr="00756E21" w:rsidRDefault="00054449" w:rsidP="00664D04">
                          <w:pPr>
                            <w:pStyle w:val="Brdtext"/>
                            <w:jc w:val="left"/>
                          </w:pPr>
                          <w:sdt>
                            <w:sdtPr>
                              <w:alias w:val="NummerEtikett"/>
                              <w:tag w:val="NummerEtikett"/>
                              <w:id w:val="-158620095"/>
                              <w:lock w:val="sdtContentLocked"/>
                              <w:dataBinding w:prefixMappings="xmlns:ns0='http://rkdhs/mallar/lagstiftning/Prop/Prop.xsd'" w:xpath="/ns0:dokumentvärden[1]/ns0:dokumentnummer[1]/@etikett" w:storeItemID="{068625C3-B546-44A5-B525-B7CC092E5AD6}"/>
                              <w:text/>
                            </w:sdtPr>
                            <w:sdtEndPr/>
                            <w:sdtContent>
                              <w:r w:rsidR="006D0327">
                                <w:t>Prop.</w:t>
                              </w:r>
                            </w:sdtContent>
                          </w:sdt>
                          <w:r w:rsidR="006D0327">
                            <w:t xml:space="preserve"> </w:t>
                          </w:r>
                          <w:sdt>
                            <w:sdtPr>
                              <w:alias w:val="Nummer"/>
                              <w:tag w:val="Nummer"/>
                              <w:id w:val="2091352306"/>
                              <w:lock w:val="sdtContentLocked"/>
                              <w:dataBinding w:prefixMappings="xmlns:ns0='http://rkdhs/mallar/lagstiftning/Prop/Prop.xsd'" w:xpath="/ns0:dokumentvärden[1]/ns0:dokumentnummer[1]" w:storeItemID="{068625C3-B546-44A5-B525-B7CC092E5AD6}"/>
                              <w:text/>
                            </w:sdtPr>
                            <w:sdtEndPr/>
                            <w:sdtContent>
                              <w:r w:rsidR="006D0327">
                                <w:t>2018/19:163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52" type="#_x0000_t202" style="position:absolute;left:0;text-align:left;margin-left:29.4pt;margin-top:35.55pt;width:89.85pt;height:9.6pt;z-index:25164441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iPSAVjwIAAJMFAAAOAAAAZHJzL2Uyb0RvYy54bWysVMFu2zAMvQ/YPwi6r46zpFuDOkXWosOA&#10;oi2WDj0rstQYkyVNUmJnX98n2U6yrpcOu9iU+EiK5CPPL9paka1wvjK6oPnJiBKhuSkr/VTQHw/X&#10;Hz5T4gPTJVNGi4LuhKcX8/fvzhs7E2OzNqoUjsCJ9rPGFnQdgp1lmedrUTN/YqzQUErjahZwdE9Z&#10;6VgD77XKxqPRadYYV1pnuPAet1edks6TfykFD3dSehGIKijeFtLXpe8qfrP5OZs9OWbXFe+fwf7h&#10;FTWrNILuXV2xwMjGVX+5qivujDcynHBTZ0bKiouUA7LJRy+yWa6ZFSkXFMfbfZn8/3PLb7f3jlQl&#10;ejelRLMaPXoQbXAbJDCO5WmsnwG1tMCF9otpAR3uPS5j1q10dfwjHwI9Cr3bFxfOCI9G+SRHxyjh&#10;0OXj/Gycqp8drK3z4aswNYlCQR2al2rKtjc+4CWADpAYzBtVldeVUukQCSMulSNbhlarkN4Iiz9Q&#10;SpOmoKcfp6PkWJto3nlWOroRiTJ9uJh5l2GSwk6JiFH6u5AoWUr0ldiMc6H38RM6oiRCvcWwxx9e&#10;9RbjLg9YpMhGh71xXWnjUvZpxg4lK38OJZMdHgU/yjuKoV21iSvj6cCAlSl3IIYz3WR5y68rdO+G&#10;+XDPHEYJDcd6CHf4SGVQfdNLlKyN+/3afcSD4dBS0mA0C+p/bZgTlKhvGtw/yyeTOMvpMJl+ApGI&#10;O9asjjV6U18aUCLHIrI8iREf1CBKZ+pHbJFFjAoV0xyxCxoG8TJ0CwNbiIvFIoEwvZaFG720PLqO&#10;ZY7cfGgfmbM9gQOof2uGIWazFzzusNHS28UmgIuJ5LHQXVX7BmDyE/f7LRVXy/E5oQ67dP4MAAD/&#10;/wMAUEsDBBQABgAIAAAAIQCrTYIT3wAAAAgBAAAPAAAAZHJzL2Rvd25yZXYueG1sTI/BTsMwEETv&#10;SP0Haytxo05aCiFkUxUEBypVFS0SVzde4qjxOoqdNvw95gTH0Yxm3hSr0bbiTL1vHCOkswQEceV0&#10;wzXCx+H1JgPhg2KtWseE8E0eVuXkqlC5dhd+p/M+1CKWsM8Vggmhy6X0lSGr/Mx1xNH7cr1VIcq+&#10;lrpXl1huWzlPkjtpVcNxwaiOng1Vp/1gEQ7bJz1IPeq3l2q72dGn3JjbHeL1dFw/ggg0hr8w/OJH&#10;dCgj09ENrL1oEZZZJA8I92kKIvrzRbYEcUR4SBYgy0L+P1D+AAAA//8DAFBLAQItABQABgAIAAAA&#10;IQC2gziS/gAAAOEBAAATAAAAAAAAAAAAAAAAAAAAAABbQ29udGVudF9UeXBlc10ueG1sUEsBAi0A&#10;FAAGAAgAAAAhADj9If/WAAAAlAEAAAsAAAAAAAAAAAAAAAAALwEAAF9yZWxzLy5yZWxzUEsBAi0A&#10;FAAGAAgAAAAhAGI9IBWPAgAAkwUAAA4AAAAAAAAAAAAAAAAALgIAAGRycy9lMm9Eb2MueG1sUEsB&#10;Ai0AFAAGAAgAAAAhAKtNghPfAAAACAEAAA8AAAAAAAAAAAAAAAAA6QQAAGRycy9kb3ducmV2Lnht&#10;bFBLBQYAAAAABAAEAPMAAAD1BQAAAAA=&#10;" o:allowoverlap="f" fillcolor="white [3201]" stroked="f" strokeweight=".5pt">
              <v:textbox style="mso-fit-shape-to-text:t">
                <w:txbxContent>
                  <w:p w14:paraId="3C329336" w14:textId="2E7C9719" w:rsidR="006D0327" w:rsidRPr="00756E21" w:rsidRDefault="00054449" w:rsidP="00664D04">
                    <w:pPr>
                      <w:pStyle w:val="Brdtext"/>
                      <w:jc w:val="left"/>
                    </w:pPr>
                    <w:sdt>
                      <w:sdtPr>
                        <w:alias w:val="NummerEtikett"/>
                        <w:tag w:val="NummerEtikett"/>
                        <w:id w:val="-158620095"/>
                        <w:lock w:val="sdtContentLocked"/>
                        <w:dataBinding w:prefixMappings="xmlns:ns0='http://rkdhs/mallar/lagstiftning/Prop/Prop.xsd'" w:xpath="/ns0:dokumentvärden[1]/ns0:dokumentnummer[1]/@etikett" w:storeItemID="{068625C3-B546-44A5-B525-B7CC092E5AD6}"/>
                        <w:text/>
                      </w:sdtPr>
                      <w:sdtEndPr/>
                      <w:sdtContent>
                        <w:r w:rsidR="006D0327">
                          <w:t>Prop.</w:t>
                        </w:r>
                      </w:sdtContent>
                    </w:sdt>
                    <w:r w:rsidR="006D0327">
                      <w:t xml:space="preserve"> </w:t>
                    </w:r>
                    <w:sdt>
                      <w:sdtPr>
                        <w:alias w:val="Nummer"/>
                        <w:tag w:val="Nummer"/>
                        <w:id w:val="2091352306"/>
                        <w:lock w:val="sdtContentLocked"/>
                        <w:dataBinding w:prefixMappings="xmlns:ns0='http://rkdhs/mallar/lagstiftning/Prop/Prop.xsd'" w:xpath="/ns0:dokumentvärden[1]/ns0:dokumentnummer[1]" w:storeItemID="{068625C3-B546-44A5-B525-B7CC092E5AD6}"/>
                        <w:text/>
                      </w:sdtPr>
                      <w:sdtEndPr/>
                      <w:sdtContent>
                        <w:r w:rsidR="006D0327">
                          <w:t>2018/19:163</w:t>
                        </w:r>
                      </w:sdtContent>
                    </w:sdt>
                  </w:p>
                </w:txbxContent>
              </v:textbox>
              <w10:wrap type="square" anchorx="page" anchory="page"/>
            </v:shape>
          </w:pict>
        </mc:Fallback>
      </mc:AlternateContent>
    </w:r>
    <w:r>
      <w:t xml:space="preserve"> </w:t>
    </w:r>
  </w:p>
</w:hdr>
</file>

<file path=word/header1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C659558" w14:textId="77777777" w:rsidR="006D0327" w:rsidRDefault="006D0327" w:rsidP="00EE1584">
    <w:pPr>
      <w:pStyle w:val="Brdtext"/>
    </w:pPr>
    <w:r>
      <w:rPr>
        <w:noProof/>
        <w:lang w:eastAsia="sv-SE"/>
      </w:rPr>
      <mc:AlternateContent>
        <mc:Choice Requires="wps">
          <w:drawing>
            <wp:anchor distT="0" distB="0" distL="0" distR="0" simplePos="0" relativeHeight="251682304"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14"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15870C7" w14:textId="2FFE2C69" w:rsidR="006D0327" w:rsidRPr="00756E21" w:rsidRDefault="00054449" w:rsidP="00A118D8">
                          <w:pPr>
                            <w:pStyle w:val="Brdtext"/>
                            <w:jc w:val="left"/>
                          </w:pPr>
                          <w:sdt>
                            <w:sdtPr>
                              <w:alias w:val="NummerEtikett"/>
                              <w:tag w:val="NummerEtikett"/>
                              <w:id w:val="1909876859"/>
                              <w:lock w:val="sdtContentLocked"/>
                              <w:dataBinding w:prefixMappings="xmlns:ns0='http://rkdhs/mallar/lagstiftning/Prop/Prop.xsd'" w:xpath="/ns0:dokumentvärden[1]/ns0:dokumentnummer[1]/@etikett" w:storeItemID="{068625C3-B546-44A5-B525-B7CC092E5AD6}"/>
                              <w:text/>
                            </w:sdtPr>
                            <w:sdtEndPr/>
                            <w:sdtContent>
                              <w:r w:rsidR="006D0327">
                                <w:t>Prop.</w:t>
                              </w:r>
                            </w:sdtContent>
                          </w:sdt>
                          <w:r w:rsidR="006D0327">
                            <w:t xml:space="preserve"> </w:t>
                          </w:r>
                          <w:sdt>
                            <w:sdtPr>
                              <w:alias w:val="Nummer"/>
                              <w:tag w:val="Nummer"/>
                              <w:id w:val="-1967418539"/>
                              <w:lock w:val="sdtContentLocked"/>
                              <w:dataBinding w:prefixMappings="xmlns:ns0='http://rkdhs/mallar/lagstiftning/Prop/Prop.xsd'" w:xpath="/ns0:dokumentvärden[1]/ns0:dokumentnummer[1]" w:storeItemID="{068625C3-B546-44A5-B525-B7CC092E5AD6}"/>
                              <w:text/>
                            </w:sdtPr>
                            <w:sdtEndPr/>
                            <w:sdtContent>
                              <w:r w:rsidR="006D0327">
                                <w:t>2018/19:163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53" type="#_x0000_t202" style="position:absolute;left:0;text-align:left;margin-left:348pt;margin-top:36pt;width:89.85pt;height:9.6pt;z-index:25168230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2hJlFjwIAAJMFAAAOAAAAZHJzL2Uyb0RvYy54bWysVMFu2zAMvQ/YPwi6r47TtFuDOEXWosOA&#10;oi3WDj0rspQYkyVNUmJnX78n2U6yrpcOu9iU+EiK5CNnl22tyFY4Xxld0PxkRInQ3JSVXhX0+9PN&#10;h0+U+MB0yZTRoqA74enl/P27WWOnYmzWRpXCETjRftrYgq5DsNMs83wtauZPjBUaSmlczQKObpWV&#10;jjXwXqtsPBqdZ41xpXWGC+9xe90p6Tz5l1LwcC+lF4GoguJtIX1d+i7jN5vP2HTlmF1XvH8G+4dX&#10;1KzSCLp3dc0CIxtX/eWqrrgz3shwwk2dGSkrLlIOyCYfvcjmcc2sSLmgON7uy+T/n1t+t31wpCrR&#10;uwklmtXo0ZNog9sggdNYnsb6KVCPFrjQfjYtoMO9x2XMupWujn/kQ6BHoXf74sIZ4dEon+ToGCUc&#10;unycX4xT9bODtXU+fBGmJlEoqEPzUk3Z9tYHvATQARKDeaOq8qZSKh0iYcSVcmTL0GoV0hth8QdK&#10;adIU9Pz0bJQcaxPNO89KRzciUaYPFzPvMkxS2CkRMUp/ExIlS4m+EptxLvQ+fkJHlESotxj2+MOr&#10;3mLc5QGLFNnosDeuK21cyj7N2KFk5Y+hZLLDo+BHeUcxtMs2cWV8PjBgacodiOFMN1ne8psK3btl&#10;Pjwwh1FCw7Eewj0+UhlU3/QSJWvjfr12H/FgOLSUNBjNgvqfG+YEJeqrBvcv8skkznI6TM4+gkjE&#10;HWuWxxq9qa8MKJFjEVmexIgPahClM/UztsgiRoWKaY7YBQ2DeBW6hYEtxMVikUCYXsvCrX60PLqO&#10;ZY7cfGqfmbM9gQOof2eGIWbTFzzusNHS28UmgIuJ5LHQXVX7BmDyE/f7LRVXy/E5oQ67dP4bAAD/&#10;/wMAUEsDBBQABgAIAAAAIQAWcxKV4AAAAAkBAAAPAAAAZHJzL2Rvd25yZXYueG1sTI9BS8NAEIXv&#10;gv9hGcGb3TRo0qbZFBU9WCjFVuh1mx2zwexsyG7a+O8dT3p6DO/x5nvlenKdOOMQWk8K5rMEBFLt&#10;TUuNgo/D690CRIiajO48oYJvDLCurq9KXRh/oXc872MjuIRCoRXYGPtCylBbdDrMfI/E3qcfnI58&#10;Do00g75wuetkmiSZdLol/mB1j88W66/96BQctk9mlGYyby/1drPDo9zY+51StzfT4wpExCn+heEX&#10;n9GhYqaTH8kE0SnIlhlviQrylJUDi/whB3FSsJynIKtS/l9Q/QAAAP//AwBQSwECLQAUAAYACAAA&#10;ACEAtoM4kv4AAADhAQAAEwAAAAAAAAAAAAAAAAAAAAAAW0NvbnRlbnRfVHlwZXNdLnhtbFBLAQIt&#10;ABQABgAIAAAAIQA4/SH/1gAAAJQBAAALAAAAAAAAAAAAAAAAAC8BAABfcmVscy8ucmVsc1BLAQIt&#10;ABQABgAIAAAAIQA2hJlFjwIAAJMFAAAOAAAAAAAAAAAAAAAAAC4CAABkcnMvZTJvRG9jLnhtbFBL&#10;AQItABQABgAIAAAAIQAWcxKV4AAAAAkBAAAPAAAAAAAAAAAAAAAAAOkEAABkcnMvZG93bnJldi54&#10;bWxQSwUGAAAAAAQABADzAAAA9gUAAAAA&#10;" o:allowoverlap="f" fillcolor="white [3201]" stroked="f" strokeweight=".5pt">
              <v:textbox style="mso-fit-shape-to-text:t">
                <w:txbxContent>
                  <w:p w14:paraId="015870C7" w14:textId="2FFE2C69" w:rsidR="006D0327" w:rsidRPr="00756E21" w:rsidRDefault="00054449" w:rsidP="00A118D8">
                    <w:pPr>
                      <w:pStyle w:val="Brdtext"/>
                      <w:jc w:val="left"/>
                    </w:pPr>
                    <w:sdt>
                      <w:sdtPr>
                        <w:alias w:val="NummerEtikett"/>
                        <w:tag w:val="NummerEtikett"/>
                        <w:id w:val="1909876859"/>
                        <w:lock w:val="sdtContentLocked"/>
                        <w:dataBinding w:prefixMappings="xmlns:ns0='http://rkdhs/mallar/lagstiftning/Prop/Prop.xsd'" w:xpath="/ns0:dokumentvärden[1]/ns0:dokumentnummer[1]/@etikett" w:storeItemID="{068625C3-B546-44A5-B525-B7CC092E5AD6}"/>
                        <w:text/>
                      </w:sdtPr>
                      <w:sdtEndPr/>
                      <w:sdtContent>
                        <w:r w:rsidR="006D0327">
                          <w:t>Prop.</w:t>
                        </w:r>
                      </w:sdtContent>
                    </w:sdt>
                    <w:r w:rsidR="006D0327">
                      <w:t xml:space="preserve"> </w:t>
                    </w:r>
                    <w:sdt>
                      <w:sdtPr>
                        <w:alias w:val="Nummer"/>
                        <w:tag w:val="Nummer"/>
                        <w:id w:val="-1967418539"/>
                        <w:lock w:val="sdtContentLocked"/>
                        <w:dataBinding w:prefixMappings="xmlns:ns0='http://rkdhs/mallar/lagstiftning/Prop/Prop.xsd'" w:xpath="/ns0:dokumentvärden[1]/ns0:dokumentnummer[1]" w:storeItemID="{068625C3-B546-44A5-B525-B7CC092E5AD6}"/>
                        <w:text/>
                      </w:sdtPr>
                      <w:sdtEndPr/>
                      <w:sdtContent>
                        <w:r w:rsidR="006D0327">
                          <w:t>2018/19:163</w:t>
                        </w:r>
                      </w:sdtContent>
                    </w:sdt>
                  </w:p>
                </w:txbxContent>
              </v:textbox>
              <w10:wrap type="square" anchorx="page" anchory="page"/>
            </v:shape>
          </w:pict>
        </mc:Fallback>
      </mc:AlternateContent>
    </w:r>
    <w:r>
      <w:t xml:space="preserve"> </w:t>
    </w:r>
  </w:p>
</w:hdr>
</file>

<file path=word/header1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1BCB2DD" w14:textId="77777777" w:rsidR="006D0327" w:rsidRDefault="006D0327" w:rsidP="00664D04">
    <w:pPr>
      <w:pStyle w:val="Brdtext"/>
    </w:pPr>
    <w:r>
      <w:rPr>
        <w:noProof/>
        <w:lang w:eastAsia="sv-SE"/>
      </w:rPr>
      <mc:AlternateContent>
        <mc:Choice Requires="wps">
          <w:drawing>
            <wp:anchor distT="0" distB="0" distL="0" distR="0" simplePos="0" relativeHeight="251645440"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17"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0436325" w14:textId="732E44D1" w:rsidR="006D0327" w:rsidRPr="00756E21" w:rsidRDefault="00054449" w:rsidP="00664D04">
                          <w:pPr>
                            <w:pStyle w:val="Brdtext"/>
                            <w:jc w:val="left"/>
                          </w:pPr>
                          <w:sdt>
                            <w:sdtPr>
                              <w:alias w:val="NummerEtikett"/>
                              <w:tag w:val="NummerEtikett"/>
                              <w:id w:val="-1468190120"/>
                              <w:lock w:val="sdtContentLocked"/>
                              <w:dataBinding w:prefixMappings="xmlns:ns0='http://rkdhs/mallar/lagstiftning/Prop/Prop.xsd'" w:xpath="/ns0:dokumentvärden[1]/ns0:dokumentnummer[1]/@etikett" w:storeItemID="{068625C3-B546-44A5-B525-B7CC092E5AD6}"/>
                              <w:text/>
                            </w:sdtPr>
                            <w:sdtEndPr/>
                            <w:sdtContent>
                              <w:r w:rsidR="006D0327">
                                <w:t>Prop.</w:t>
                              </w:r>
                            </w:sdtContent>
                          </w:sdt>
                          <w:r w:rsidR="006D0327">
                            <w:t xml:space="preserve"> </w:t>
                          </w:r>
                          <w:sdt>
                            <w:sdtPr>
                              <w:alias w:val="Nummer"/>
                              <w:tag w:val="Nummer"/>
                              <w:id w:val="-1411691556"/>
                              <w:lock w:val="sdtContentLocked"/>
                              <w:dataBinding w:prefixMappings="xmlns:ns0='http://rkdhs/mallar/lagstiftning/Prop/Prop.xsd'" w:xpath="/ns0:dokumentvärden[1]/ns0:dokumentnummer[1]" w:storeItemID="{068625C3-B546-44A5-B525-B7CC092E5AD6}"/>
                              <w:text/>
                            </w:sdtPr>
                            <w:sdtEndPr/>
                            <w:sdtContent>
                              <w:r w:rsidR="006D0327">
                                <w:t>2018/19:163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57" type="#_x0000_t202" style="position:absolute;left:0;text-align:left;margin-left:29.4pt;margin-top:35.55pt;width:89.85pt;height:9.6pt;z-index:25164544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ttdakjgIAAJMFAAAOAAAAZHJzL2Uyb0RvYy54bWysVE1v2zAMvQ/YfxB0Xx2nabcGdYqsRYcB&#10;RVusHXpWZKkxpq9JSuzs1+9Jdj7W9dJhF5sSH0mRfOT5RacVWQsfGmsqWh6NKBGG27oxzxX9/nj9&#10;4RMlITJTM2WNqOhGBHoxe//uvHVTMbZLq2rhCZyYMG1dRZcxumlRBL4UmoUj64SBUlqvWcTRPxe1&#10;Zy28a1WMR6PTorW+dt5yEQJur3olnWX/Ugoe76QMIhJVUbwt5q/P30X6FrNzNn32zC0bPjyD/cMr&#10;NGsMgu5cXbHIyMo3f7nSDfc2WBmPuNWFlbLhIueAbMrRi2welsyJnAuKE9yuTOH/ueW363tPmhq9&#10;+0iJYRo9ehRd9CskME7laV2YAvXggIvdZ9sBur0PuExZd9Lr9Ec+BHoUerMrLpwRnozKSYmOUcKh&#10;K8fl2ThXv9hbOx/iF2E1SUJFPZqXa8rWNyHiJYBuISlYsKqprxul8iERRlwqT9YMrVYxvxEWf6CU&#10;IW1FT49PRtmxscm896xMciMyZYZwKfM+wyzFjRIJo8w3IVGynOgrsRnnwuziZ3RCSYR6i+GA37/q&#10;LcZ9HrDIka2JO2PdGOtz9nnG9iWrf2xLJns8Cn6QdxJjt+gyV45z69LVwtYbEMPbfrKC49cNunfD&#10;QrxnHqOEhmM9xDt8pLKovh0kSpbW/3rtPuHBcGgpaTGaFQ0/V8wLStRXA+6flZNJmuV8mJx8BJGI&#10;P9QsDjVmpS8tKFFiETmexYSPaitKb/UTtsg8RYWKGY7YFY1b8TL2CwNbiIv5PIMwvY7FG/PgeHKd&#10;ypy4+dg9Me8GAkdQ/9Zuh5hNX/C4xybL4OarCC5mku+rOjQAk5+5P2yptFoOzxm136Wz3wAAAP//&#10;AwBQSwMEFAAGAAgAAAAhAKtNghPfAAAACAEAAA8AAABkcnMvZG93bnJldi54bWxMj8FOwzAQRO9I&#10;/QdrK3GjTloKIWRTFQQHKlUVLRJXN17iqPE6ip02/D3mBMfRjGbeFKvRtuJMvW8cI6SzBARx5XTD&#10;NcLH4fUmA+GDYq1ax4TwTR5W5eSqULl2F36n8z7UIpawzxWCCaHLpfSVIav8zHXE0ftyvVUhyr6W&#10;uleXWG5bOU+SO2lVw3HBqI6eDVWn/WARDtsnPUg96reXarvZ0afcmNsd4vV0XD+CCDSGvzD84kd0&#10;KCPT0Q2svWgRllkkDwj3aQoi+vNFtgRxRHhIFiDLQv4/UP4AAAD//wMAUEsBAi0AFAAGAAgAAAAh&#10;ALaDOJL+AAAA4QEAABMAAAAAAAAAAAAAAAAAAAAAAFtDb250ZW50X1R5cGVzXS54bWxQSwECLQAU&#10;AAYACAAAACEAOP0h/9YAAACUAQAACwAAAAAAAAAAAAAAAAAvAQAAX3JlbHMvLnJlbHNQSwECLQAU&#10;AAYACAAAACEAbbXWpI4CAACTBQAADgAAAAAAAAAAAAAAAAAuAgAAZHJzL2Uyb0RvYy54bWxQSwEC&#10;LQAUAAYACAAAACEAq02CE98AAAAIAQAADwAAAAAAAAAAAAAAAADoBAAAZHJzL2Rvd25yZXYueG1s&#10;UEsFBgAAAAAEAAQA8wAAAPQFAAAAAA==&#10;" o:allowoverlap="f" fillcolor="white [3201]" stroked="f" strokeweight=".5pt">
              <v:textbox style="mso-fit-shape-to-text:t">
                <w:txbxContent>
                  <w:p w14:paraId="20436325" w14:textId="732E44D1" w:rsidR="006D0327" w:rsidRPr="00756E21" w:rsidRDefault="00054449" w:rsidP="00664D04">
                    <w:pPr>
                      <w:pStyle w:val="Brdtext"/>
                      <w:jc w:val="left"/>
                    </w:pPr>
                    <w:sdt>
                      <w:sdtPr>
                        <w:alias w:val="NummerEtikett"/>
                        <w:tag w:val="NummerEtikett"/>
                        <w:id w:val="-1468190120"/>
                        <w:lock w:val="sdtContentLocked"/>
                        <w:dataBinding w:prefixMappings="xmlns:ns0='http://rkdhs/mallar/lagstiftning/Prop/Prop.xsd'" w:xpath="/ns0:dokumentvärden[1]/ns0:dokumentnummer[1]/@etikett" w:storeItemID="{068625C3-B546-44A5-B525-B7CC092E5AD6}"/>
                        <w:text/>
                      </w:sdtPr>
                      <w:sdtEndPr/>
                      <w:sdtContent>
                        <w:r w:rsidR="006D0327">
                          <w:t>Prop.</w:t>
                        </w:r>
                      </w:sdtContent>
                    </w:sdt>
                    <w:r w:rsidR="006D0327">
                      <w:t xml:space="preserve"> </w:t>
                    </w:r>
                    <w:sdt>
                      <w:sdtPr>
                        <w:alias w:val="Nummer"/>
                        <w:tag w:val="Nummer"/>
                        <w:id w:val="-1411691556"/>
                        <w:lock w:val="sdtContentLocked"/>
                        <w:dataBinding w:prefixMappings="xmlns:ns0='http://rkdhs/mallar/lagstiftning/Prop/Prop.xsd'" w:xpath="/ns0:dokumentvärden[1]/ns0:dokumentnummer[1]" w:storeItemID="{068625C3-B546-44A5-B525-B7CC092E5AD6}"/>
                        <w:text/>
                      </w:sdtPr>
                      <w:sdtEndPr/>
                      <w:sdtContent>
                        <w:r w:rsidR="006D0327">
                          <w:t>2018/19:163</w:t>
                        </w:r>
                      </w:sdtContent>
                    </w:sdt>
                  </w:p>
                </w:txbxContent>
              </v:textbox>
              <w10:wrap type="square" anchorx="page" anchory="page"/>
            </v:shape>
          </w:pict>
        </mc:Fallback>
      </mc:AlternateContent>
    </w:r>
    <w:r>
      <w:t xml:space="preserve"> </w:t>
    </w:r>
  </w:p>
</w:hdr>
</file>

<file path=word/header1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8677B15" w14:textId="77777777" w:rsidR="006D0327" w:rsidRDefault="006D0327" w:rsidP="00EE1584">
    <w:pPr>
      <w:pStyle w:val="Brdtext"/>
    </w:pPr>
    <w:r>
      <w:rPr>
        <w:noProof/>
        <w:lang w:eastAsia="sv-SE"/>
      </w:rPr>
      <mc:AlternateContent>
        <mc:Choice Requires="wps">
          <w:drawing>
            <wp:anchor distT="0" distB="0" distL="0" distR="0" simplePos="0" relativeHeight="251683328"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16"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7B9DEBD" w14:textId="6B727D92" w:rsidR="006D0327" w:rsidRPr="00756E21" w:rsidRDefault="00054449" w:rsidP="00A118D8">
                          <w:pPr>
                            <w:pStyle w:val="Brdtext"/>
                            <w:jc w:val="left"/>
                          </w:pPr>
                          <w:sdt>
                            <w:sdtPr>
                              <w:alias w:val="NummerEtikett"/>
                              <w:tag w:val="NummerEtikett"/>
                              <w:id w:val="-2126151515"/>
                              <w:lock w:val="sdtContentLocked"/>
                              <w:dataBinding w:prefixMappings="xmlns:ns0='http://rkdhs/mallar/lagstiftning/Prop/Prop.xsd'" w:xpath="/ns0:dokumentvärden[1]/ns0:dokumentnummer[1]/@etikett" w:storeItemID="{068625C3-B546-44A5-B525-B7CC092E5AD6}"/>
                              <w:text/>
                            </w:sdtPr>
                            <w:sdtEndPr/>
                            <w:sdtContent>
                              <w:r w:rsidR="006D0327">
                                <w:t>Prop.</w:t>
                              </w:r>
                            </w:sdtContent>
                          </w:sdt>
                          <w:r w:rsidR="006D0327">
                            <w:t xml:space="preserve"> </w:t>
                          </w:r>
                          <w:sdt>
                            <w:sdtPr>
                              <w:alias w:val="Nummer"/>
                              <w:tag w:val="Nummer"/>
                              <w:id w:val="-1977284864"/>
                              <w:lock w:val="sdtContentLocked"/>
                              <w:dataBinding w:prefixMappings="xmlns:ns0='http://rkdhs/mallar/lagstiftning/Prop/Prop.xsd'" w:xpath="/ns0:dokumentvärden[1]/ns0:dokumentnummer[1]" w:storeItemID="{068625C3-B546-44A5-B525-B7CC092E5AD6}"/>
                              <w:text/>
                            </w:sdtPr>
                            <w:sdtEndPr/>
                            <w:sdtContent>
                              <w:r w:rsidR="006D0327">
                                <w:t>2018/19:163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58" type="#_x0000_t202" style="position:absolute;left:0;text-align:left;margin-left:348pt;margin-top:36pt;width:89.85pt;height:9.6pt;z-index:25168332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GboGFjgIAAJMFAAAOAAAAZHJzL2Uyb0RvYy54bWysVE1v2zAMvQ/YfxB0Xx2nabcGdYqsRYcB&#10;RVusHXpWZKkxpq9JSuzs1+9Jdj7W9dJhF5sSH0mRfOT5RacVWQsfGmsqWh6NKBGG27oxzxX9/nj9&#10;4RMlITJTM2WNqOhGBHoxe//uvHVTMbZLq2rhCZyYMG1dRZcxumlRBL4UmoUj64SBUlqvWcTRPxe1&#10;Zy28a1WMR6PTorW+dt5yEQJur3olnWX/Ugoe76QMIhJVUbwt5q/P30X6FrNzNn32zC0bPjyD/cMr&#10;NGsMgu5cXbHIyMo3f7nSDfc2WBmPuNWFlbLhIueAbMrRi2welsyJnAuKE9yuTOH/ueW363tPmhq9&#10;O6XEMI0ePYou+hUSOE7laV2YAvXggIvdZ9sBur0PuExZd9Lr9Ec+BHoUerMrLpwRnozKSYmOUcKh&#10;K8fl2ThXv9hbOx/iF2E1SUJFPZqXa8rWNyHiJYBuISlYsKqprxul8iERRlwqT9YMrVYxvxEWf6CU&#10;IW1FT49PRtmxscm896xMciMyZYZwKfM+wyzFjRIJo8w3IVGynOgrsRnnwuziZ3RCSYR6i+GA37/q&#10;LcZ9HrDIka2JO2PdGOtz9nnG9iWrf2xLJns8Cn6QdxJjt+gyV453DFjYegNieNtPVnD8ukH3bliI&#10;98xjlNBwrId4h49UFtW3g0TJ0vpfr90nPBgOLSUtRrOi4eeKeUGJ+mrA/bNyMkmznA+Tk48gEvGH&#10;msWhxqz0pQUlSiwix7OY8FFtRemtfsIWmaeoUDHDEbuicStexn5hYAtxMZ9nEKbXsXhjHhxPrlOZ&#10;Ezcfuyfm3UDgCOrf2u0Qs+kLHvfYZBncfBXBxUzyVOi+qkMDMPmZ+8OWSqvl8JxR+106+w0AAP//&#10;AwBQSwMEFAAGAAgAAAAhABZzEpXgAAAACQEAAA8AAABkcnMvZG93bnJldi54bWxMj0FLw0AQhe+C&#10;/2EZwZvdNGjSptkUFT1YKMVW6HWbHbPB7GzIbtr47x1PenoM7/Hme+V6cp044xBaTwrmswQEUu1N&#10;S42Cj8Pr3QJEiJqM7jyhgm8MsK6ur0pdGH+hdzzvYyO4hEKhFdgY+0LKUFt0Osx8j8Tepx+cjnwO&#10;jTSDvnC562SaJJl0uiX+YHWPzxbrr/3oFBy2T2aUZjJvL/V2s8Oj3Nj7nVK3N9PjCkTEKf6F4Ref&#10;0aFippMfyQTRKciWGW+JCvKUlQOL/CEHcVKwnKcgq1L+X1D9AAAA//8DAFBLAQItABQABgAIAAAA&#10;IQC2gziS/gAAAOEBAAATAAAAAAAAAAAAAAAAAAAAAABbQ29udGVudF9UeXBlc10ueG1sUEsBAi0A&#10;FAAGAAgAAAAhADj9If/WAAAAlAEAAAsAAAAAAAAAAAAAAAAALwEAAF9yZWxzLy5yZWxzUEsBAi0A&#10;FAAGAAgAAAAhAIZugYWOAgAAkwUAAA4AAAAAAAAAAAAAAAAALgIAAGRycy9lMm9Eb2MueG1sUEsB&#10;Ai0AFAAGAAgAAAAhABZzEpXgAAAACQEAAA8AAAAAAAAAAAAAAAAA6AQAAGRycy9kb3ducmV2Lnht&#10;bFBLBQYAAAAABAAEAPMAAAD1BQAAAAA=&#10;" o:allowoverlap="f" fillcolor="white [3201]" stroked="f" strokeweight=".5pt">
              <v:textbox style="mso-fit-shape-to-text:t">
                <w:txbxContent>
                  <w:p w14:paraId="47B9DEBD" w14:textId="6B727D92" w:rsidR="006D0327" w:rsidRPr="00756E21" w:rsidRDefault="00054449" w:rsidP="00A118D8">
                    <w:pPr>
                      <w:pStyle w:val="Brdtext"/>
                      <w:jc w:val="left"/>
                    </w:pPr>
                    <w:sdt>
                      <w:sdtPr>
                        <w:alias w:val="NummerEtikett"/>
                        <w:tag w:val="NummerEtikett"/>
                        <w:id w:val="-2126151515"/>
                        <w:lock w:val="sdtContentLocked"/>
                        <w:dataBinding w:prefixMappings="xmlns:ns0='http://rkdhs/mallar/lagstiftning/Prop/Prop.xsd'" w:xpath="/ns0:dokumentvärden[1]/ns0:dokumentnummer[1]/@etikett" w:storeItemID="{068625C3-B546-44A5-B525-B7CC092E5AD6}"/>
                        <w:text/>
                      </w:sdtPr>
                      <w:sdtEndPr/>
                      <w:sdtContent>
                        <w:r w:rsidR="006D0327">
                          <w:t>Prop.</w:t>
                        </w:r>
                      </w:sdtContent>
                    </w:sdt>
                    <w:r w:rsidR="006D0327">
                      <w:t xml:space="preserve"> </w:t>
                    </w:r>
                    <w:sdt>
                      <w:sdtPr>
                        <w:alias w:val="Nummer"/>
                        <w:tag w:val="Nummer"/>
                        <w:id w:val="-1977284864"/>
                        <w:lock w:val="sdtContentLocked"/>
                        <w:dataBinding w:prefixMappings="xmlns:ns0='http://rkdhs/mallar/lagstiftning/Prop/Prop.xsd'" w:xpath="/ns0:dokumentvärden[1]/ns0:dokumentnummer[1]" w:storeItemID="{068625C3-B546-44A5-B525-B7CC092E5AD6}"/>
                        <w:text/>
                      </w:sdtPr>
                      <w:sdtEndPr/>
                      <w:sdtContent>
                        <w:r w:rsidR="006D0327">
                          <w:t>2018/19:163</w:t>
                        </w:r>
                      </w:sdtContent>
                    </w:sdt>
                  </w:p>
                </w:txbxContent>
              </v:textbox>
              <w10:wrap type="square" anchorx="page" anchory="page"/>
            </v:shape>
          </w:pict>
        </mc:Fallback>
      </mc:AlternateContent>
    </w:r>
    <w:r>
      <w:t xml:space="preserve"> </w:t>
    </w:r>
  </w:p>
</w:hdr>
</file>

<file path=word/header1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BA1CAE1" w14:textId="77777777" w:rsidR="006D0327" w:rsidRDefault="006D0327" w:rsidP="00664D04">
    <w:pPr>
      <w:pStyle w:val="Brdtext"/>
    </w:pPr>
    <w:r>
      <w:rPr>
        <w:noProof/>
        <w:lang w:eastAsia="sv-SE"/>
      </w:rPr>
      <mc:AlternateContent>
        <mc:Choice Requires="wps">
          <w:drawing>
            <wp:anchor distT="0" distB="0" distL="0" distR="0" simplePos="0" relativeHeight="251646464"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19"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6B3F543" w14:textId="47C9886F" w:rsidR="006D0327" w:rsidRPr="00756E21" w:rsidRDefault="00054449" w:rsidP="00664D04">
                          <w:pPr>
                            <w:pStyle w:val="Brdtext"/>
                            <w:jc w:val="left"/>
                          </w:pPr>
                          <w:sdt>
                            <w:sdtPr>
                              <w:alias w:val="NummerEtikett"/>
                              <w:tag w:val="NummerEtikett"/>
                              <w:id w:val="-2119665580"/>
                              <w:lock w:val="sdtContentLocked"/>
                              <w:dataBinding w:prefixMappings="xmlns:ns0='http://rkdhs/mallar/lagstiftning/Prop/Prop.xsd'" w:xpath="/ns0:dokumentvärden[1]/ns0:dokumentnummer[1]/@etikett" w:storeItemID="{068625C3-B546-44A5-B525-B7CC092E5AD6}"/>
                              <w:text/>
                            </w:sdtPr>
                            <w:sdtEndPr/>
                            <w:sdtContent>
                              <w:r w:rsidR="006D0327">
                                <w:t>Prop.</w:t>
                              </w:r>
                            </w:sdtContent>
                          </w:sdt>
                          <w:r w:rsidR="006D0327">
                            <w:t xml:space="preserve"> </w:t>
                          </w:r>
                          <w:sdt>
                            <w:sdtPr>
                              <w:alias w:val="Nummer"/>
                              <w:tag w:val="Nummer"/>
                              <w:id w:val="-1667702904"/>
                              <w:lock w:val="sdtContentLocked"/>
                              <w:dataBinding w:prefixMappings="xmlns:ns0='http://rkdhs/mallar/lagstiftning/Prop/Prop.xsd'" w:xpath="/ns0:dokumentvärden[1]/ns0:dokumentnummer[1]" w:storeItemID="{068625C3-B546-44A5-B525-B7CC092E5AD6}"/>
                              <w:text/>
                            </w:sdtPr>
                            <w:sdtEndPr/>
                            <w:sdtContent>
                              <w:r w:rsidR="006D0327">
                                <w:t>2018/19:163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62" type="#_x0000_t202" style="position:absolute;left:0;text-align:left;margin-left:29.4pt;margin-top:35.55pt;width:89.85pt;height:9.6pt;z-index:25164646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a0ACckAIAAJMFAAAOAAAAZHJzL2Uyb0RvYy54bWysVMFu2zAMvQ/YPwi6L47TtFuDOkXWIsOA&#10;oi3WDj0rstQYkyVNUmJnX78n2U6yrpcOu9iU+EiK5CMvLttaka1wvjK6oPloTInQ3JSVfi7o98fl&#10;h0+U+MB0yZTRoqA74enl/P27i8bOxMSsjSqFI3Ci/ayxBV2HYGdZ5vla1MyPjBUaSmlczQKO7jkr&#10;HWvgvVbZZDw+yxrjSusMF97j9rpT0nnyL6Xg4U5KLwJRBcXbQvq69F3Fbza/YLNnx+y64v0z2D+8&#10;omaVRtC9q2sWGNm46i9XdcWd8UaGETd1ZqSsuEg5IJt8/CKbhzWzIuWC4ni7L5P/f2757fbekapE&#10;784p0axGjx5FG9wGCUxieRrrZ0A9WOBC+9m0gA73Hpcx61a6Ov6RD4Eehd7tiwtnhEejfJqjY5Rw&#10;6PJJfj5J1c8O1tb58EWYmkShoA7NSzVl2xsf8BJAB0gM5o2qymWlVDpEwogr5ciWodUqpDfC4g+U&#10;0qQp6NnJ6Tg51iaad56Vjm5EokwfLmbeZZiksFMiYpT+JiRKlhJ9JTbjXOh9/ISOKIlQbzHs8YdX&#10;vcW4ywMWKbLRYW9cV9q4lH2asUPJyh9DyWSHR8GP8o5iaFdt4srJ6cCAlSl3IIYz3WR5y5cVunfD&#10;fLhnDqOEhmM9hDt8pDKovuklStbG/XrtPuLBcGgpaTCaBfU/N8wJStRXDe6f59NpnOV0mJ5+BJGI&#10;O9asjjV6U18ZUCLHIrI8iREf1CBKZ+onbJFFjAoV0xyxCxoG8Sp0CwNbiIvFIoEwvZaFG/1geXQd&#10;yxy5+dg+MWd7AgdQ/9YMQ8xmL3jcYaOlt4tNABcTyWOhu6r2DcDkJ+73WyquluNzQh126fw3AAAA&#10;//8DAFBLAwQUAAYACAAAACEAq02CE98AAAAIAQAADwAAAGRycy9kb3ducmV2LnhtbEyPwU7DMBBE&#10;70j9B2srcaNOWgohZFMVBAcqVRUtElc3XuKo8TqKnTb8PeYEx9GMZt4Uq9G24ky9bxwjpLMEBHHl&#10;dMM1wsfh9SYD4YNirVrHhPBNHlbl5KpQuXYXfqfzPtQilrDPFYIJocul9JUhq/zMdcTR+3K9VSHK&#10;vpa6V5dYbls5T5I7aVXDccGojp4NVaf9YBEO2yc9SD3qt5dqu9nRp9yY2x3i9XRcP4IINIa/MPzi&#10;R3QoI9PRDay9aBGWWSQPCPdpCiL680W2BHFEeEgWIMtC/j9Q/gAAAP//AwBQSwECLQAUAAYACAAA&#10;ACEAtoM4kv4AAADhAQAAEwAAAAAAAAAAAAAAAAAAAAAAW0NvbnRlbnRfVHlwZXNdLnhtbFBLAQIt&#10;ABQABgAIAAAAIQA4/SH/1gAAAJQBAAALAAAAAAAAAAAAAAAAAC8BAABfcmVscy8ucmVsc1BLAQIt&#10;ABQABgAIAAAAIQBa0ACckAIAAJMFAAAOAAAAAAAAAAAAAAAAAC4CAABkcnMvZTJvRG9jLnhtbFBL&#10;AQItABQABgAIAAAAIQCrTYIT3wAAAAgBAAAPAAAAAAAAAAAAAAAAAOoEAABkcnMvZG93bnJldi54&#10;bWxQSwUGAAAAAAQABADzAAAA9gUAAAAA&#10;" o:allowoverlap="f" fillcolor="white [3201]" stroked="f" strokeweight=".5pt">
              <v:textbox style="mso-fit-shape-to-text:t">
                <w:txbxContent>
                  <w:p w14:paraId="06B3F543" w14:textId="47C9886F" w:rsidR="006D0327" w:rsidRPr="00756E21" w:rsidRDefault="00054449" w:rsidP="00664D04">
                    <w:pPr>
                      <w:pStyle w:val="Brdtext"/>
                      <w:jc w:val="left"/>
                    </w:pPr>
                    <w:sdt>
                      <w:sdtPr>
                        <w:alias w:val="NummerEtikett"/>
                        <w:tag w:val="NummerEtikett"/>
                        <w:id w:val="-2119665580"/>
                        <w:lock w:val="sdtContentLocked"/>
                        <w:dataBinding w:prefixMappings="xmlns:ns0='http://rkdhs/mallar/lagstiftning/Prop/Prop.xsd'" w:xpath="/ns0:dokumentvärden[1]/ns0:dokumentnummer[1]/@etikett" w:storeItemID="{068625C3-B546-44A5-B525-B7CC092E5AD6}"/>
                        <w:text/>
                      </w:sdtPr>
                      <w:sdtEndPr/>
                      <w:sdtContent>
                        <w:r w:rsidR="006D0327">
                          <w:t>Prop.</w:t>
                        </w:r>
                      </w:sdtContent>
                    </w:sdt>
                    <w:r w:rsidR="006D0327">
                      <w:t xml:space="preserve"> </w:t>
                    </w:r>
                    <w:sdt>
                      <w:sdtPr>
                        <w:alias w:val="Nummer"/>
                        <w:tag w:val="Nummer"/>
                        <w:id w:val="-1667702904"/>
                        <w:lock w:val="sdtContentLocked"/>
                        <w:dataBinding w:prefixMappings="xmlns:ns0='http://rkdhs/mallar/lagstiftning/Prop/Prop.xsd'" w:xpath="/ns0:dokumentvärden[1]/ns0:dokumentnummer[1]" w:storeItemID="{068625C3-B546-44A5-B525-B7CC092E5AD6}"/>
                        <w:text/>
                      </w:sdtPr>
                      <w:sdtEndPr/>
                      <w:sdtContent>
                        <w:r w:rsidR="006D0327">
                          <w:t>2018/19:163</w:t>
                        </w:r>
                      </w:sdtContent>
                    </w:sdt>
                  </w:p>
                </w:txbxContent>
              </v:textbox>
              <w10:wrap type="square" anchorx="page" anchory="page"/>
            </v:shape>
          </w:pict>
        </mc:Fallback>
      </mc:AlternateContent>
    </w:r>
    <w:r>
      <w:t xml:space="preserve"> </w:t>
    </w:r>
  </w:p>
</w:hdr>
</file>

<file path=word/header1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4654BAB" w14:textId="77777777" w:rsidR="006D0327" w:rsidRDefault="006D0327" w:rsidP="00EE1584">
    <w:pPr>
      <w:pStyle w:val="Brdtext"/>
    </w:pPr>
    <w:r>
      <w:rPr>
        <w:noProof/>
        <w:lang w:eastAsia="sv-SE"/>
      </w:rPr>
      <mc:AlternateContent>
        <mc:Choice Requires="wps">
          <w:drawing>
            <wp:anchor distT="0" distB="0" distL="0" distR="0" simplePos="0" relativeHeight="251684352"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18"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2ED28A3" w14:textId="290AC3DF" w:rsidR="006D0327" w:rsidRPr="00756E21" w:rsidRDefault="00054449" w:rsidP="00A118D8">
                          <w:pPr>
                            <w:pStyle w:val="Brdtext"/>
                            <w:jc w:val="left"/>
                          </w:pPr>
                          <w:sdt>
                            <w:sdtPr>
                              <w:alias w:val="NummerEtikett"/>
                              <w:tag w:val="NummerEtikett"/>
                              <w:id w:val="1048180895"/>
                              <w:lock w:val="sdtContentLocked"/>
                              <w:dataBinding w:prefixMappings="xmlns:ns0='http://rkdhs/mallar/lagstiftning/Prop/Prop.xsd'" w:xpath="/ns0:dokumentvärden[1]/ns0:dokumentnummer[1]/@etikett" w:storeItemID="{068625C3-B546-44A5-B525-B7CC092E5AD6}"/>
                              <w:text/>
                            </w:sdtPr>
                            <w:sdtEndPr/>
                            <w:sdtContent>
                              <w:r w:rsidR="006D0327">
                                <w:t>Prop.</w:t>
                              </w:r>
                            </w:sdtContent>
                          </w:sdt>
                          <w:r w:rsidR="006D0327">
                            <w:t xml:space="preserve"> </w:t>
                          </w:r>
                          <w:sdt>
                            <w:sdtPr>
                              <w:alias w:val="Nummer"/>
                              <w:tag w:val="Nummer"/>
                              <w:id w:val="1278137763"/>
                              <w:lock w:val="sdtContentLocked"/>
                              <w:dataBinding w:prefixMappings="xmlns:ns0='http://rkdhs/mallar/lagstiftning/Prop/Prop.xsd'" w:xpath="/ns0:dokumentvärden[1]/ns0:dokumentnummer[1]" w:storeItemID="{068625C3-B546-44A5-B525-B7CC092E5AD6}"/>
                              <w:text/>
                            </w:sdtPr>
                            <w:sdtEndPr/>
                            <w:sdtContent>
                              <w:r w:rsidR="006D0327">
                                <w:t>2018/19:163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63" type="#_x0000_t202" style="position:absolute;left:0;text-align:left;margin-left:348pt;margin-top:36pt;width:89.85pt;height:9.6pt;z-index:25168435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OabnMjwIAAJMFAAAOAAAAZHJzL2Uyb0RvYy54bWysVMFu2zAMvQ/YPwi6r47TtFuDOEXWosOA&#10;oi3WDj0rspQYkyVNUmJnX78n2U6yrpcOu9iU+EiK5CNnl22tyFY4Xxld0PxkRInQ3JSVXhX0+9PN&#10;h0+U+MB0yZTRoqA74enl/P27WWOnYmzWRpXCETjRftrYgq5DsNMs83wtauZPjBUaSmlczQKObpWV&#10;jjXwXqtsPBqdZ41xpXWGC+9xe90p6Tz5l1LwcC+lF4GoguJtIX1d+i7jN5vP2HTlmF1XvH8G+4dX&#10;1KzSCLp3dc0CIxtX/eWqrrgz3shwwk2dGSkrLlIOyCYfvcjmcc2sSLmgON7uy+T/n1t+t31wpCrR&#10;O3RKsxo9ehJtcBskcBrL01g/BerRAhfaz6YFdLj3uIxZt9LV8Y98CPQo9G5fXDgjPBrlkxwdo4RD&#10;l4/zi3Gqfnawts6HL8LUJAoFdWheqinb3vqAlwA6QGIwb1RV3lRKpUMkjLhSjmwZWq1CeiMs/kAp&#10;TZqCnp+ejZJjbaJ551np6EYkyvThYuZdhkkKOyUiRulvQqJkKdFXYjPOhd7HT+iIkgj1FsMef3jV&#10;W4y7PGCRIhsd9sZ1pY1L2acZO5Ss/DGUTHZ4FPwo7yiGdtkmrpyeDwxYmnIHYjjTTZa3/KZC926Z&#10;Dw/MYZTQcKyHcI+PVAbVN71Eydq4X6/dRzwYDi0lDUazoP7nhjlBifqqwf2LfDKJs5wOk7OPIBJx&#10;x5rlsUZv6isDSuRYRJYnMeKDGkTpTP2MLbKIUaFimiN2QcMgXoVuYWALcbFYJBCm17Jwqx8tj65j&#10;mSM3n9pn5mxP4ADq35lhiNn0BY87bLT0drEJ4GIieSx0V9W+AZj8xP1+S8XVcnxOqMMunf8GAAD/&#10;/wMAUEsDBBQABgAIAAAAIQAWcxKV4AAAAAkBAAAPAAAAZHJzL2Rvd25yZXYueG1sTI9BS8NAEIXv&#10;gv9hGcGb3TRo0qbZFBU9WCjFVuh1mx2zwexsyG7a+O8dT3p6DO/x5nvlenKdOOMQWk8K5rMEBFLt&#10;TUuNgo/D690CRIiajO48oYJvDLCurq9KXRh/oXc872MjuIRCoRXYGPtCylBbdDrMfI/E3qcfnI58&#10;Do00g75wuetkmiSZdLol/mB1j88W66/96BQctk9mlGYyby/1drPDo9zY+51StzfT4wpExCn+heEX&#10;n9GhYqaTH8kE0SnIlhlviQrylJUDi/whB3FSsJynIKtS/l9Q/QAAAP//AwBQSwECLQAUAAYACAAA&#10;ACEAtoM4kv4AAADhAQAAEwAAAAAAAAAAAAAAAAAAAAAAW0NvbnRlbnRfVHlwZXNdLnhtbFBLAQIt&#10;ABQABgAIAAAAIQA4/SH/1gAAAJQBAAALAAAAAAAAAAAAAAAAAC8BAABfcmVscy8ucmVsc1BLAQIt&#10;ABQABgAIAAAAIQAOabnMjwIAAJMFAAAOAAAAAAAAAAAAAAAAAC4CAABkcnMvZTJvRG9jLnhtbFBL&#10;AQItABQABgAIAAAAIQAWcxKV4AAAAAkBAAAPAAAAAAAAAAAAAAAAAOkEAABkcnMvZG93bnJldi54&#10;bWxQSwUGAAAAAAQABADzAAAA9gUAAAAA&#10;" o:allowoverlap="f" fillcolor="white [3201]" stroked="f" strokeweight=".5pt">
              <v:textbox style="mso-fit-shape-to-text:t">
                <w:txbxContent>
                  <w:p w14:paraId="42ED28A3" w14:textId="290AC3DF" w:rsidR="006D0327" w:rsidRPr="00756E21" w:rsidRDefault="00054449" w:rsidP="00A118D8">
                    <w:pPr>
                      <w:pStyle w:val="Brdtext"/>
                      <w:jc w:val="left"/>
                    </w:pPr>
                    <w:sdt>
                      <w:sdtPr>
                        <w:alias w:val="NummerEtikett"/>
                        <w:tag w:val="NummerEtikett"/>
                        <w:id w:val="1048180895"/>
                        <w:lock w:val="sdtContentLocked"/>
                        <w:dataBinding w:prefixMappings="xmlns:ns0='http://rkdhs/mallar/lagstiftning/Prop/Prop.xsd'" w:xpath="/ns0:dokumentvärden[1]/ns0:dokumentnummer[1]/@etikett" w:storeItemID="{068625C3-B546-44A5-B525-B7CC092E5AD6}"/>
                        <w:text/>
                      </w:sdtPr>
                      <w:sdtEndPr/>
                      <w:sdtContent>
                        <w:r w:rsidR="006D0327">
                          <w:t>Prop.</w:t>
                        </w:r>
                      </w:sdtContent>
                    </w:sdt>
                    <w:r w:rsidR="006D0327">
                      <w:t xml:space="preserve"> </w:t>
                    </w:r>
                    <w:sdt>
                      <w:sdtPr>
                        <w:alias w:val="Nummer"/>
                        <w:tag w:val="Nummer"/>
                        <w:id w:val="1278137763"/>
                        <w:lock w:val="sdtContentLocked"/>
                        <w:dataBinding w:prefixMappings="xmlns:ns0='http://rkdhs/mallar/lagstiftning/Prop/Prop.xsd'" w:xpath="/ns0:dokumentvärden[1]/ns0:dokumentnummer[1]" w:storeItemID="{068625C3-B546-44A5-B525-B7CC092E5AD6}"/>
                        <w:text/>
                      </w:sdtPr>
                      <w:sdtEndPr/>
                      <w:sdtContent>
                        <w:r w:rsidR="006D0327">
                          <w:t>2018/19:163</w:t>
                        </w:r>
                      </w:sdtContent>
                    </w:sdt>
                  </w:p>
                </w:txbxContent>
              </v:textbox>
              <w10:wrap type="square" anchorx="page" anchory="page"/>
            </v:shape>
          </w:pict>
        </mc:Fallback>
      </mc:AlternateContent>
    </w:r>
    <w:r>
      <w:t xml:space="preserve"> </w:t>
    </w:r>
  </w:p>
</w:hdr>
</file>

<file path=word/header1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294CB3C" w14:textId="77777777" w:rsidR="006D0327" w:rsidRDefault="006D0327" w:rsidP="00664D04">
    <w:pPr>
      <w:pStyle w:val="Brdtext"/>
    </w:pPr>
    <w:r>
      <w:rPr>
        <w:noProof/>
        <w:lang w:eastAsia="sv-SE"/>
      </w:rPr>
      <mc:AlternateContent>
        <mc:Choice Requires="wps">
          <w:drawing>
            <wp:anchor distT="0" distB="0" distL="0" distR="0" simplePos="0" relativeHeight="251647488"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21"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05266BC" w14:textId="2FEA6F23" w:rsidR="006D0327" w:rsidRPr="00756E21" w:rsidRDefault="00054449" w:rsidP="00664D04">
                          <w:pPr>
                            <w:pStyle w:val="Brdtext"/>
                            <w:jc w:val="left"/>
                          </w:pPr>
                          <w:sdt>
                            <w:sdtPr>
                              <w:alias w:val="NummerEtikett"/>
                              <w:tag w:val="NummerEtikett"/>
                              <w:id w:val="-28420014"/>
                              <w:lock w:val="sdtContentLocked"/>
                              <w:dataBinding w:prefixMappings="xmlns:ns0='http://rkdhs/mallar/lagstiftning/Prop/Prop.xsd'" w:xpath="/ns0:dokumentvärden[1]/ns0:dokumentnummer[1]/@etikett" w:storeItemID="{068625C3-B546-44A5-B525-B7CC092E5AD6}"/>
                              <w:text/>
                            </w:sdtPr>
                            <w:sdtEndPr/>
                            <w:sdtContent>
                              <w:r w:rsidR="006D0327">
                                <w:t>Prop.</w:t>
                              </w:r>
                            </w:sdtContent>
                          </w:sdt>
                          <w:r w:rsidR="006D0327">
                            <w:t xml:space="preserve"> </w:t>
                          </w:r>
                          <w:sdt>
                            <w:sdtPr>
                              <w:alias w:val="Nummer"/>
                              <w:tag w:val="Nummer"/>
                              <w:id w:val="-1478606337"/>
                              <w:lock w:val="sdtContentLocked"/>
                              <w:dataBinding w:prefixMappings="xmlns:ns0='http://rkdhs/mallar/lagstiftning/Prop/Prop.xsd'" w:xpath="/ns0:dokumentvärden[1]/ns0:dokumentnummer[1]" w:storeItemID="{068625C3-B546-44A5-B525-B7CC092E5AD6}"/>
                              <w:text/>
                            </w:sdtPr>
                            <w:sdtEndPr/>
                            <w:sdtContent>
                              <w:r w:rsidR="006D0327">
                                <w:t>2018/19:163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67" type="#_x0000_t202" style="position:absolute;left:0;text-align:left;margin-left:29.4pt;margin-top:35.55pt;width:89.85pt;height:9.6pt;z-index:25164748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5jdseiwIAAJMFAAAOAAAAZHJzL2Uyb0RvYy54bWysVFtP2zAUfp+0/2D5faTpChsVKepATJMQ&#10;oMHEs+vYNJpvs90m3a/ns5Nexnhh2kti+3zn/p1zdt5pRdbCh8aaipZHI0qE4bZuzFNFfzxcffhM&#10;SYjM1ExZIyq6EYGez96/O2vdVIzt0qpaeAIjJkxbV9FljG5aFIEvhWbhyDphIJTWaxZx9U9F7VkL&#10;61oV49HopGitr523XISA18teSGfZvpSCx1spg4hEVRSxxfz1+btI32J2xqZPnrllw4cw2D9EoVlj&#10;4HRn6pJFRla++cuUbri3wcp4xK0urJQNFzkHZFOOXmRzv2RO5FxQnOB2ZQr/zyy/Wd950tQVHZeU&#10;GKbRowfRRb9CAuNUntaFKVD3DrjYfbEd2rx9D3hMWXfS6/RHPgRyFHqzKy6MEZ6UykmJjlHCISvH&#10;5ek4V7/Yazsf4ldhNUmHino0L9eUra9DRCSAbiHJWbCqqa8apfIlEUZcKE/WDK1WMccIjT9QypC2&#10;oicfj0fZsLFJvbesTDIjMmUGdynzPsN8ihslEkaZ70KiZDnRV3wzzoXZ+c/ohJJw9RbFAb+P6i3K&#10;fR7QyJ6tiTtl3Rjrc/Z5xvYlq39uSyZ7PAp+kHc6xm7RZa5McuvS08LWGxDD236yguNXDbp3zUK8&#10;Yx6jhIZjPcRbfKSyqL4dTpQsrf/92nvCg+GQUtJiNCsafq2YF5SobwbcPy0nCIDEfJkcfwKRiD+U&#10;LA4lZqUvLCgBeiO6fEz4qLZH6a1+xBaZJ68QMcPhu6Jxe7yI/cLAFuJiPs8gTK9j8drcO55MpzIn&#10;bj50j8y7gcAR1L+x2yFm0xc87rFJM7j5KoKLmeT7qg4NwORn7g9bKq2Ww3tG7Xfp7BkAAP//AwBQ&#10;SwMEFAAGAAgAAAAhAKtNghPfAAAACAEAAA8AAABkcnMvZG93bnJldi54bWxMj8FOwzAQRO9I/Qdr&#10;K3GjTloKIWRTFQQHKlUVLRJXN17iqPE6ip02/D3mBMfRjGbeFKvRtuJMvW8cI6SzBARx5XTDNcLH&#10;4fUmA+GDYq1ax4TwTR5W5eSqULl2F36n8z7UIpawzxWCCaHLpfSVIav8zHXE0ftyvVUhyr6WuleX&#10;WG5bOU+SO2lVw3HBqI6eDVWn/WARDtsnPUg96reXarvZ0afcmNsd4vV0XD+CCDSGvzD84kd0KCPT&#10;0Q2svWgRllkkDwj3aQoi+vNFtgRxRHhIFiDLQv4/UP4AAAD//wMAUEsBAi0AFAAGAAgAAAAhALaD&#10;OJL+AAAA4QEAABMAAAAAAAAAAAAAAAAAAAAAAFtDb250ZW50X1R5cGVzXS54bWxQSwECLQAUAAYA&#10;CAAAACEAOP0h/9YAAACUAQAACwAAAAAAAAAAAAAAAAAvAQAAX3JlbHMvLnJlbHNQSwECLQAUAAYA&#10;CAAAACEA+Y3bHosCAACTBQAADgAAAAAAAAAAAAAAAAAuAgAAZHJzL2Uyb0RvYy54bWxQSwECLQAU&#10;AAYACAAAACEAq02CE98AAAAIAQAADwAAAAAAAAAAAAAAAADlBAAAZHJzL2Rvd25yZXYueG1sUEsF&#10;BgAAAAAEAAQA8wAAAPEFAAAAAA==&#10;" o:allowoverlap="f" fillcolor="white [3201]" stroked="f" strokeweight=".5pt">
              <v:textbox style="mso-fit-shape-to-text:t">
                <w:txbxContent>
                  <w:p w14:paraId="705266BC" w14:textId="2FEA6F23" w:rsidR="006D0327" w:rsidRPr="00756E21" w:rsidRDefault="00054449" w:rsidP="00664D04">
                    <w:pPr>
                      <w:pStyle w:val="Brdtext"/>
                      <w:jc w:val="left"/>
                    </w:pPr>
                    <w:sdt>
                      <w:sdtPr>
                        <w:alias w:val="NummerEtikett"/>
                        <w:tag w:val="NummerEtikett"/>
                        <w:id w:val="-28420014"/>
                        <w:lock w:val="sdtContentLocked"/>
                        <w:dataBinding w:prefixMappings="xmlns:ns0='http://rkdhs/mallar/lagstiftning/Prop/Prop.xsd'" w:xpath="/ns0:dokumentvärden[1]/ns0:dokumentnummer[1]/@etikett" w:storeItemID="{068625C3-B546-44A5-B525-B7CC092E5AD6}"/>
                        <w:text/>
                      </w:sdtPr>
                      <w:sdtEndPr/>
                      <w:sdtContent>
                        <w:r w:rsidR="006D0327">
                          <w:t>Prop.</w:t>
                        </w:r>
                      </w:sdtContent>
                    </w:sdt>
                    <w:r w:rsidR="006D0327">
                      <w:t xml:space="preserve"> </w:t>
                    </w:r>
                    <w:sdt>
                      <w:sdtPr>
                        <w:alias w:val="Nummer"/>
                        <w:tag w:val="Nummer"/>
                        <w:id w:val="-1478606337"/>
                        <w:lock w:val="sdtContentLocked"/>
                        <w:dataBinding w:prefixMappings="xmlns:ns0='http://rkdhs/mallar/lagstiftning/Prop/Prop.xsd'" w:xpath="/ns0:dokumentvärden[1]/ns0:dokumentnummer[1]" w:storeItemID="{068625C3-B546-44A5-B525-B7CC092E5AD6}"/>
                        <w:text/>
                      </w:sdtPr>
                      <w:sdtEndPr/>
                      <w:sdtContent>
                        <w:r w:rsidR="006D0327">
                          <w:t>2018/19:163</w:t>
                        </w:r>
                      </w:sdtContent>
                    </w:sdt>
                  </w:p>
                </w:txbxContent>
              </v:textbox>
              <w10:wrap type="square" anchorx="page" anchory="page"/>
            </v:shape>
          </w:pict>
        </mc:Fallback>
      </mc:AlternateContent>
    </w:r>
    <w:r>
      <w:t xml:space="preserve"> </w:t>
    </w:r>
  </w:p>
</w:hdr>
</file>

<file path=word/header2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CB90B9C" w14:textId="77777777" w:rsidR="006D0327" w:rsidRDefault="006D0327" w:rsidP="00EE1584">
    <w:pPr>
      <w:pStyle w:val="Brdtext"/>
    </w:pPr>
    <w:r>
      <w:rPr>
        <w:noProof/>
        <w:lang w:eastAsia="sv-SE"/>
      </w:rPr>
      <mc:AlternateContent>
        <mc:Choice Requires="wps">
          <w:drawing>
            <wp:anchor distT="0" distB="0" distL="0" distR="0" simplePos="0" relativeHeight="251685376"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20"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2175DE5" w14:textId="10A62B6C" w:rsidR="006D0327" w:rsidRPr="00756E21" w:rsidRDefault="00054449" w:rsidP="00A118D8">
                          <w:pPr>
                            <w:pStyle w:val="Brdtext"/>
                            <w:jc w:val="left"/>
                          </w:pPr>
                          <w:sdt>
                            <w:sdtPr>
                              <w:alias w:val="NummerEtikett"/>
                              <w:tag w:val="NummerEtikett"/>
                              <w:id w:val="665603145"/>
                              <w:lock w:val="sdtContentLocked"/>
                              <w:dataBinding w:prefixMappings="xmlns:ns0='http://rkdhs/mallar/lagstiftning/Prop/Prop.xsd'" w:xpath="/ns0:dokumentvärden[1]/ns0:dokumentnummer[1]/@etikett" w:storeItemID="{068625C3-B546-44A5-B525-B7CC092E5AD6}"/>
                              <w:text/>
                            </w:sdtPr>
                            <w:sdtEndPr/>
                            <w:sdtContent>
                              <w:r w:rsidR="006D0327">
                                <w:t>Prop.</w:t>
                              </w:r>
                            </w:sdtContent>
                          </w:sdt>
                          <w:r w:rsidR="006D0327">
                            <w:t xml:space="preserve"> </w:t>
                          </w:r>
                          <w:sdt>
                            <w:sdtPr>
                              <w:alias w:val="Nummer"/>
                              <w:tag w:val="Nummer"/>
                              <w:id w:val="-210956722"/>
                              <w:lock w:val="sdtContentLocked"/>
                              <w:dataBinding w:prefixMappings="xmlns:ns0='http://rkdhs/mallar/lagstiftning/Prop/Prop.xsd'" w:xpath="/ns0:dokumentvärden[1]/ns0:dokumentnummer[1]" w:storeItemID="{068625C3-B546-44A5-B525-B7CC092E5AD6}"/>
                              <w:text/>
                            </w:sdtPr>
                            <w:sdtEndPr/>
                            <w:sdtContent>
                              <w:r w:rsidR="006D0327">
                                <w:t>2018/19:163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68" type="#_x0000_t202" style="position:absolute;left:0;text-align:left;margin-left:348pt;margin-top:36pt;width:89.85pt;height:9.6pt;z-index:25168537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SVow/jQIAAJMFAAAOAAAAZHJzL2Uyb0RvYy54bWysVE1v2zAMvQ/YfxB0Xx2nabcGdYqsRYcB&#10;RVusHXpWZKkxJomaxMTOfv0o2flY10uHXWxKJB9F8pHnF501bK1CbMBVvDwacaachLpxzxX//nj9&#10;4RNnEYWrhQGnKr5RkV/M3r87b/1UjWEJplaBEYiL09ZXfInop0UR5VJZEY/AK0dKDcEKpGN4Luog&#10;WkK3phiPRqdFC6H2AaSKkW6veiWfZXytlcQ7raNCZipOb8P8Dfm7SN9idi6mz0H4ZSOHZ4h/eIUV&#10;jaOgO6grgYKtQvMXlG1kgAgajyTYArRupMo5UDbl6EU2D0vhVc6FihP9rkzx/8HK2/V9YE1d8TGV&#10;xwlLPXpUHYYVJXCcytP6OCWrB0922H2Gjtq8vY90mbLudLDpT/kw0hPSZldcAmMyOZWTkjrGmSRd&#10;OS7PKCDBF3tvHyJ+UWBZEioeqHm5pmJ9E7E33ZqkYBFMU183xuRDIoy6NIGtBbXaYH4jgf9hZRxr&#10;K356fDLKwA6Se49sXIJRmTJDuJR5n2GWcGNUsjHum9JUspzoK7GFlMrt4mfrZKUp1FscB/v9q97i&#10;3OdBHjkyONw528ZByNnnGduXrP6xLZnu7ak3B3knEbtFl7ky2TFgAfWGiBGgn6zo5XVD3bsREe9F&#10;oFGihtN6wDv6aANUfRgkzpYQfr12n+yJ4aTlrKXRrHj8uRJBcWa+OuL+WTmZECzmw+TkY2JuONQs&#10;DjVuZS+BKFHSIvIyi8kezVbUAewTbZF5ikoq4STFrjhuxUvsFwZtIanm82xE0+sF3rgHLxN0KnPi&#10;5mP3JIIfCIxE/VvYDrGYvuBxb5s8o5+vkLiYSZ4K3Vd1aABNfh6TYUul1XJ4zlb7XTr7DQAA//8D&#10;AFBLAwQUAAYACAAAACEAFnMSleAAAAAJAQAADwAAAGRycy9kb3ducmV2LnhtbEyPQUvDQBCF74L/&#10;YRnBm900aNKm2RQVPVgoxVbodZsds8HsbMhu2vjvHU96egzv8eZ75XpynTjjEFpPCuazBARS7U1L&#10;jYKPw+vdAkSImozuPKGCbwywrq6vSl0Yf6F3PO9jI7iEQqEV2Bj7QspQW3Q6zHyPxN6nH5yOfA6N&#10;NIO+cLnrZJokmXS6Jf5gdY/PFuuv/egUHLZPZpRmMm8v9Xazw6Pc2PudUrc30+MKRMQp/oXhF5/R&#10;oWKmkx/JBNEpyJYZb4kK8pSVA4v8IQdxUrCcpyCrUv5fUP0AAAD//wMAUEsBAi0AFAAGAAgAAAAh&#10;ALaDOJL+AAAA4QEAABMAAAAAAAAAAAAAAAAAAAAAAFtDb250ZW50X1R5cGVzXS54bWxQSwECLQAU&#10;AAYACAAAACEAOP0h/9YAAACUAQAACwAAAAAAAAAAAAAAAAAvAQAAX3JlbHMvLnJlbHNQSwECLQAU&#10;AAYACAAAACEAElaMP40CAACTBQAADgAAAAAAAAAAAAAAAAAuAgAAZHJzL2Uyb0RvYy54bWxQSwEC&#10;LQAUAAYACAAAACEAFnMSleAAAAAJAQAADwAAAAAAAAAAAAAAAADnBAAAZHJzL2Rvd25yZXYueG1s&#10;UEsFBgAAAAAEAAQA8wAAAPQFAAAAAA==&#10;" o:allowoverlap="f" fillcolor="white [3201]" stroked="f" strokeweight=".5pt">
              <v:textbox style="mso-fit-shape-to-text:t">
                <w:txbxContent>
                  <w:p w14:paraId="52175DE5" w14:textId="10A62B6C" w:rsidR="006D0327" w:rsidRPr="00756E21" w:rsidRDefault="00054449" w:rsidP="00A118D8">
                    <w:pPr>
                      <w:pStyle w:val="Brdtext"/>
                      <w:jc w:val="left"/>
                    </w:pPr>
                    <w:sdt>
                      <w:sdtPr>
                        <w:alias w:val="NummerEtikett"/>
                        <w:tag w:val="NummerEtikett"/>
                        <w:id w:val="665603145"/>
                        <w:lock w:val="sdtContentLocked"/>
                        <w:dataBinding w:prefixMappings="xmlns:ns0='http://rkdhs/mallar/lagstiftning/Prop/Prop.xsd'" w:xpath="/ns0:dokumentvärden[1]/ns0:dokumentnummer[1]/@etikett" w:storeItemID="{068625C3-B546-44A5-B525-B7CC092E5AD6}"/>
                        <w:text/>
                      </w:sdtPr>
                      <w:sdtEndPr/>
                      <w:sdtContent>
                        <w:r w:rsidR="006D0327">
                          <w:t>Prop.</w:t>
                        </w:r>
                      </w:sdtContent>
                    </w:sdt>
                    <w:r w:rsidR="006D0327">
                      <w:t xml:space="preserve"> </w:t>
                    </w:r>
                    <w:sdt>
                      <w:sdtPr>
                        <w:alias w:val="Nummer"/>
                        <w:tag w:val="Nummer"/>
                        <w:id w:val="-210956722"/>
                        <w:lock w:val="sdtContentLocked"/>
                        <w:dataBinding w:prefixMappings="xmlns:ns0='http://rkdhs/mallar/lagstiftning/Prop/Prop.xsd'" w:xpath="/ns0:dokumentvärden[1]/ns0:dokumentnummer[1]" w:storeItemID="{068625C3-B546-44A5-B525-B7CC092E5AD6}"/>
                        <w:text/>
                      </w:sdtPr>
                      <w:sdtEndPr/>
                      <w:sdtContent>
                        <w:r w:rsidR="006D0327">
                          <w:t>2018/19:163</w:t>
                        </w:r>
                      </w:sdtContent>
                    </w:sdt>
                  </w:p>
                </w:txbxContent>
              </v:textbox>
              <w10:wrap type="square" anchorx="page" anchory="page"/>
            </v:shape>
          </w:pict>
        </mc:Fallback>
      </mc:AlternateContent>
    </w:r>
    <w:r>
      <w:t xml:space="preserve"> </w:t>
    </w:r>
  </w:p>
</w:hdr>
</file>

<file path=word/header2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9CD1B71" w14:textId="77777777" w:rsidR="006D0327" w:rsidRDefault="006D0327" w:rsidP="00664D04">
    <w:pPr>
      <w:pStyle w:val="Brdtext"/>
    </w:pPr>
    <w:r>
      <w:rPr>
        <w:noProof/>
        <w:lang w:eastAsia="sv-SE"/>
      </w:rPr>
      <mc:AlternateContent>
        <mc:Choice Requires="wps">
          <w:drawing>
            <wp:anchor distT="0" distB="0" distL="0" distR="0" simplePos="0" relativeHeight="251648512"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23"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8B30DA0" w14:textId="2C415BE6" w:rsidR="006D0327" w:rsidRPr="00756E21" w:rsidRDefault="00054449" w:rsidP="00664D04">
                          <w:pPr>
                            <w:pStyle w:val="Brdtext"/>
                            <w:jc w:val="left"/>
                          </w:pPr>
                          <w:sdt>
                            <w:sdtPr>
                              <w:alias w:val="NummerEtikett"/>
                              <w:tag w:val="NummerEtikett"/>
                              <w:id w:val="-1875071762"/>
                              <w:lock w:val="sdtContentLocked"/>
                              <w:dataBinding w:prefixMappings="xmlns:ns0='http://rkdhs/mallar/lagstiftning/Prop/Prop.xsd'" w:xpath="/ns0:dokumentvärden[1]/ns0:dokumentnummer[1]/@etikett" w:storeItemID="{068625C3-B546-44A5-B525-B7CC092E5AD6}"/>
                              <w:text/>
                            </w:sdtPr>
                            <w:sdtEndPr/>
                            <w:sdtContent>
                              <w:r w:rsidR="006D0327">
                                <w:t>Prop.</w:t>
                              </w:r>
                            </w:sdtContent>
                          </w:sdt>
                          <w:r w:rsidR="006D0327">
                            <w:t xml:space="preserve"> </w:t>
                          </w:r>
                          <w:sdt>
                            <w:sdtPr>
                              <w:alias w:val="Nummer"/>
                              <w:tag w:val="Nummer"/>
                              <w:id w:val="-2136777531"/>
                              <w:lock w:val="sdtContentLocked"/>
                              <w:dataBinding w:prefixMappings="xmlns:ns0='http://rkdhs/mallar/lagstiftning/Prop/Prop.xsd'" w:xpath="/ns0:dokumentvärden[1]/ns0:dokumentnummer[1]" w:storeItemID="{068625C3-B546-44A5-B525-B7CC092E5AD6}"/>
                              <w:text/>
                            </w:sdtPr>
                            <w:sdtEndPr/>
                            <w:sdtContent>
                              <w:r w:rsidR="006D0327">
                                <w:t>2018/19:163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72" type="#_x0000_t202" style="position:absolute;left:0;text-align:left;margin-left:29.4pt;margin-top:35.55pt;width:89.85pt;height:9.6pt;z-index:25164851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pJkJvkAIAAJMFAAAOAAAAZHJzL2Uyb0RvYy54bWysVE1v2zAMvQ/YfxB0Xx2nabcacYqsRYcB&#10;RVssGXpWZCkxJomapMTOfv0o2U6yrpcOu9iU+CU+PnJ63WpFdsL5GkxJ87MRJcJwqGqzLun35d2H&#10;T5T4wEzFFBhR0r3w9Hr2/t20sYUYwwZUJRzBIMYXjS3pJgRbZJnnG6GZPwMrDColOM0CHt06qxxr&#10;MLpW2Xg0uswacJV1wIX3eHvbKeksxZdS8PAopReBqJLi20L6uvRdxW82m7Ji7Zjd1Lx/BvuHV2hW&#10;G0x6CHXLAiNbV/8VStfcgQcZzjjoDKSsuUg1YDX56EU1iw2zItWC4Hh7gMn/v7D8YffkSF2VdHxO&#10;iWEae7QUbXBbLGAc4WmsL9BqYdEutJ+hxTYP9x4vY9WtdDr+sR6CegR6fwAXgxEenfJJjh2jhKMu&#10;H+dX44R+dvS2zocvAjSJQkkdNi9hynb3PuBL0HQwick8qLq6q5VKh0gYcaMc2TFstQrpjejxh5Uy&#10;pCnp5fnFKAU2EN27yMrEMCJRpk8XK+8qTFLYKxFtlPkmJEKWCn0lN+NcmEP+ZB2tJKZ6i2Nvf3zV&#10;W5y7OtAjZQYTDs66NuBS9WnGjpBVPwbIZGePgJ/UHcXQrtrElcnFwIAVVHskhoNusrzldzV27575&#10;8MQcjhI2HNdDeMSPVIDoQy9RsgH367X7aI8MRy0lDY5mSf3PLXOCEvXVIPev8skkznI6TC4+IpGI&#10;O9WsTjVmq28AKZHjIrI8idE+qEGUDvQzbpF5zIoqZjjmLmkYxJvQLQzcQlzM58kIp9eycG8WlsfQ&#10;EebIzWX7zJztCRyQ+g8wDDErXvC4s42e3s63AbmYSB6B7lDtG4CTn7jfb6m4Wk7Pyeq4S2e/AQAA&#10;//8DAFBLAwQUAAYACAAAACEAq02CE98AAAAIAQAADwAAAGRycy9kb3ducmV2LnhtbEyPwU7DMBBE&#10;70j9B2srcaNOWgohZFMVBAcqVRUtElc3XuKo8TqKnTb8PeYEx9GMZt4Uq9G24ky9bxwjpLMEBHHl&#10;dMM1wsfh9SYD4YNirVrHhPBNHlbl5KpQuXYXfqfzPtQilrDPFYIJocul9JUhq/zMdcTR+3K9VSHK&#10;vpa6V5dYbls5T5I7aVXDccGojp4NVaf9YBEO2yc9SD3qt5dqu9nRp9yY2x3i9XRcP4IINIa/MPzi&#10;R3QoI9PRDay9aBGWWSQPCPdpCiL680W2BHFEeEgWIMtC/j9Q/gAAAP//AwBQSwECLQAUAAYACAAA&#10;ACEAtoM4kv4AAADhAQAAEwAAAAAAAAAAAAAAAAAAAAAAW0NvbnRlbnRfVHlwZXNdLnhtbFBLAQIt&#10;ABQABgAIAAAAIQA4/SH/1gAAAJQBAAALAAAAAAAAAAAAAAAAAC8BAABfcmVscy8ucmVsc1BLAQIt&#10;ABQABgAIAAAAIQDpJkJvkAIAAJMFAAAOAAAAAAAAAAAAAAAAAC4CAABkcnMvZTJvRG9jLnhtbFBL&#10;AQItABQABgAIAAAAIQCrTYIT3wAAAAgBAAAPAAAAAAAAAAAAAAAAAOoEAABkcnMvZG93bnJldi54&#10;bWxQSwUGAAAAAAQABADzAAAA9gUAAAAA&#10;" o:allowoverlap="f" fillcolor="white [3201]" stroked="f" strokeweight=".5pt">
              <v:textbox style="mso-fit-shape-to-text:t">
                <w:txbxContent>
                  <w:p w14:paraId="38B30DA0" w14:textId="2C415BE6" w:rsidR="006D0327" w:rsidRPr="00756E21" w:rsidRDefault="00054449" w:rsidP="00664D04">
                    <w:pPr>
                      <w:pStyle w:val="Brdtext"/>
                      <w:jc w:val="left"/>
                    </w:pPr>
                    <w:sdt>
                      <w:sdtPr>
                        <w:alias w:val="NummerEtikett"/>
                        <w:tag w:val="NummerEtikett"/>
                        <w:id w:val="-1875071762"/>
                        <w:lock w:val="sdtContentLocked"/>
                        <w:dataBinding w:prefixMappings="xmlns:ns0='http://rkdhs/mallar/lagstiftning/Prop/Prop.xsd'" w:xpath="/ns0:dokumentvärden[1]/ns0:dokumentnummer[1]/@etikett" w:storeItemID="{068625C3-B546-44A5-B525-B7CC092E5AD6}"/>
                        <w:text/>
                      </w:sdtPr>
                      <w:sdtEndPr/>
                      <w:sdtContent>
                        <w:r w:rsidR="006D0327">
                          <w:t>Prop.</w:t>
                        </w:r>
                      </w:sdtContent>
                    </w:sdt>
                    <w:r w:rsidR="006D0327">
                      <w:t xml:space="preserve"> </w:t>
                    </w:r>
                    <w:sdt>
                      <w:sdtPr>
                        <w:alias w:val="Nummer"/>
                        <w:tag w:val="Nummer"/>
                        <w:id w:val="-2136777531"/>
                        <w:lock w:val="sdtContentLocked"/>
                        <w:dataBinding w:prefixMappings="xmlns:ns0='http://rkdhs/mallar/lagstiftning/Prop/Prop.xsd'" w:xpath="/ns0:dokumentvärden[1]/ns0:dokumentnummer[1]" w:storeItemID="{068625C3-B546-44A5-B525-B7CC092E5AD6}"/>
                        <w:text/>
                      </w:sdtPr>
                      <w:sdtEndPr/>
                      <w:sdtContent>
                        <w:r w:rsidR="006D0327">
                          <w:t>2018/19:163</w:t>
                        </w:r>
                      </w:sdtContent>
                    </w:sdt>
                  </w:p>
                </w:txbxContent>
              </v:textbox>
              <w10:wrap type="square" anchorx="page" anchory="page"/>
            </v:shape>
          </w:pict>
        </mc:Fallback>
      </mc:AlternateContent>
    </w:r>
    <w:r>
      <w:t xml:space="preserve"> </w:t>
    </w:r>
  </w:p>
</w:hdr>
</file>

<file path=word/header2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975B1C3" w14:textId="77777777" w:rsidR="006D0327" w:rsidRDefault="006D0327" w:rsidP="00EE1584">
    <w:pPr>
      <w:pStyle w:val="Brdtext"/>
    </w:pPr>
    <w:r>
      <w:rPr>
        <w:noProof/>
        <w:lang w:eastAsia="sv-SE"/>
      </w:rPr>
      <mc:AlternateContent>
        <mc:Choice Requires="wps">
          <w:drawing>
            <wp:anchor distT="0" distB="0" distL="0" distR="0" simplePos="0" relativeHeight="251686400"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22"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6E5BD2E" w14:textId="160E6044" w:rsidR="006D0327" w:rsidRPr="00756E21" w:rsidRDefault="00054449" w:rsidP="00A118D8">
                          <w:pPr>
                            <w:pStyle w:val="Brdtext"/>
                            <w:jc w:val="left"/>
                          </w:pPr>
                          <w:sdt>
                            <w:sdtPr>
                              <w:alias w:val="NummerEtikett"/>
                              <w:tag w:val="NummerEtikett"/>
                              <w:id w:val="221177251"/>
                              <w:lock w:val="sdtContentLocked"/>
                              <w:dataBinding w:prefixMappings="xmlns:ns0='http://rkdhs/mallar/lagstiftning/Prop/Prop.xsd'" w:xpath="/ns0:dokumentvärden[1]/ns0:dokumentnummer[1]/@etikett" w:storeItemID="{068625C3-B546-44A5-B525-B7CC092E5AD6}"/>
                              <w:text/>
                            </w:sdtPr>
                            <w:sdtEndPr/>
                            <w:sdtContent>
                              <w:r w:rsidR="006D0327">
                                <w:t>Prop.</w:t>
                              </w:r>
                            </w:sdtContent>
                          </w:sdt>
                          <w:r w:rsidR="006D0327">
                            <w:t xml:space="preserve"> </w:t>
                          </w:r>
                          <w:sdt>
                            <w:sdtPr>
                              <w:alias w:val="Nummer"/>
                              <w:tag w:val="Nummer"/>
                              <w:id w:val="121586670"/>
                              <w:lock w:val="sdtContentLocked"/>
                              <w:dataBinding w:prefixMappings="xmlns:ns0='http://rkdhs/mallar/lagstiftning/Prop/Prop.xsd'" w:xpath="/ns0:dokumentvärden[1]/ns0:dokumentnummer[1]" w:storeItemID="{068625C3-B546-44A5-B525-B7CC092E5AD6}"/>
                              <w:text/>
                            </w:sdtPr>
                            <w:sdtEndPr/>
                            <w:sdtContent>
                              <w:r w:rsidR="006D0327">
                                <w:t>2018/19:163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73" type="#_x0000_t202" style="position:absolute;left:0;text-align:left;margin-left:348pt;margin-top:36pt;width:89.85pt;height:9.6pt;z-index:25168640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9n/s/kAIAAJMFAAAOAAAAZHJzL2Uyb0RvYy54bWysVE1v2zAMvQ/YfxB0Xx2nabcacYqsRYcB&#10;RVssGXpWZCkxJomapMTOfv0o2U6yrpcOu9iU+CU+PnJ63WpFdsL5GkxJ87MRJcJwqGqzLun35d2H&#10;T5T4wEzFFBhR0r3w9Hr2/t20sYUYwwZUJRzBIMYXjS3pJgRbZJnnG6GZPwMrDColOM0CHt06qxxr&#10;MLpW2Xg0uswacJV1wIX3eHvbKeksxZdS8PAopReBqJLi20L6uvRdxW82m7Ji7Zjd1Lx/BvuHV2hW&#10;G0x6CHXLAiNbV/8VStfcgQcZzjjoDKSsuUg1YDX56EU1iw2zItWC4Hh7gMn/v7D8YffkSF2VdDym&#10;xDCNPVqKNrgtFnAe4WmsL9BqYdEutJ+hxTYP9x4vY9WtdDr+sR6CegR6fwAXgxEenfJJjh2jhKMu&#10;H+dX44R+dvS2zocvAjSJQkkdNi9hynb3PuBL0HQwick8qLq6q5VKh0gYcaMc2TFstQrpjejxh5Uy&#10;pCnp5fnFKAU2EN27yMrEMCJRpk8XK+8qTFLYKxFtlPkmJEKWCn0lN+NcmEP+ZB2tJKZ6i2Nvf3zV&#10;W5y7OtAjZQYTDs66NuBS9WnGjpBVPwbIZGePgJ/UHcXQrtrElcnlwIAVVHskhoNusrzldzV27575&#10;8MQcjhI2HNdDeMSPVIDoQy9RsgH367X7aI8MRy0lDY5mSf3PLXOCEvXVIPev8skkznI6TC4+IpGI&#10;O9WsTjVmq28AKZHjIrI8idE+qEGUDvQzbpF5zIoqZjjmLmkYxJvQLQzcQlzM58kIp9eycG8WlsfQ&#10;EebIzWX7zJztCRyQ+g8wDDErXvC4s42e3s63AbmYSB6B7lDtG4CTn7jfb6m4Wk7Pyeq4S2e/AQAA&#10;//8DAFBLAwQUAAYACAAAACEAFnMSleAAAAAJAQAADwAAAGRycy9kb3ducmV2LnhtbEyPQUvDQBCF&#10;74L/YRnBm900aNKm2RQVPVgoxVbodZsds8HsbMhu2vjvHU96egzv8eZ75XpynTjjEFpPCuazBARS&#10;7U1LjYKPw+vdAkSImozuPKGCbwywrq6vSl0Yf6F3PO9jI7iEQqEV2Bj7QspQW3Q6zHyPxN6nH5yO&#10;fA6NNIO+cLnrZJokmXS6Jf5gdY/PFuuv/egUHLZPZpRmMm8v9Xazw6Pc2PudUrc30+MKRMQp/oXh&#10;F5/RoWKmkx/JBNEpyJYZb4kK8pSVA4v8IQdxUrCcpyCrUv5fUP0AAAD//wMAUEsBAi0AFAAGAAgA&#10;AAAhALaDOJL+AAAA4QEAABMAAAAAAAAAAAAAAAAAAAAAAFtDb250ZW50X1R5cGVzXS54bWxQSwEC&#10;LQAUAAYACAAAACEAOP0h/9YAAACUAQAACwAAAAAAAAAAAAAAAAAvAQAAX3JlbHMvLnJlbHNQSwEC&#10;LQAUAAYACAAAACEAvZ/7P5ACAACTBQAADgAAAAAAAAAAAAAAAAAuAgAAZHJzL2Uyb0RvYy54bWxQ&#10;SwECLQAUAAYACAAAACEAFnMSleAAAAAJAQAADwAAAAAAAAAAAAAAAADqBAAAZHJzL2Rvd25yZXYu&#10;eG1sUEsFBgAAAAAEAAQA8wAAAPcFAAAAAA==&#10;" o:allowoverlap="f" fillcolor="white [3201]" stroked="f" strokeweight=".5pt">
              <v:textbox style="mso-fit-shape-to-text:t">
                <w:txbxContent>
                  <w:p w14:paraId="16E5BD2E" w14:textId="160E6044" w:rsidR="006D0327" w:rsidRPr="00756E21" w:rsidRDefault="00054449" w:rsidP="00A118D8">
                    <w:pPr>
                      <w:pStyle w:val="Brdtext"/>
                      <w:jc w:val="left"/>
                    </w:pPr>
                    <w:sdt>
                      <w:sdtPr>
                        <w:alias w:val="NummerEtikett"/>
                        <w:tag w:val="NummerEtikett"/>
                        <w:id w:val="221177251"/>
                        <w:lock w:val="sdtContentLocked"/>
                        <w:dataBinding w:prefixMappings="xmlns:ns0='http://rkdhs/mallar/lagstiftning/Prop/Prop.xsd'" w:xpath="/ns0:dokumentvärden[1]/ns0:dokumentnummer[1]/@etikett" w:storeItemID="{068625C3-B546-44A5-B525-B7CC092E5AD6}"/>
                        <w:text/>
                      </w:sdtPr>
                      <w:sdtEndPr/>
                      <w:sdtContent>
                        <w:r w:rsidR="006D0327">
                          <w:t>Prop.</w:t>
                        </w:r>
                      </w:sdtContent>
                    </w:sdt>
                    <w:r w:rsidR="006D0327">
                      <w:t xml:space="preserve"> </w:t>
                    </w:r>
                    <w:sdt>
                      <w:sdtPr>
                        <w:alias w:val="Nummer"/>
                        <w:tag w:val="Nummer"/>
                        <w:id w:val="121586670"/>
                        <w:lock w:val="sdtContentLocked"/>
                        <w:dataBinding w:prefixMappings="xmlns:ns0='http://rkdhs/mallar/lagstiftning/Prop/Prop.xsd'" w:xpath="/ns0:dokumentvärden[1]/ns0:dokumentnummer[1]" w:storeItemID="{068625C3-B546-44A5-B525-B7CC092E5AD6}"/>
                        <w:text/>
                      </w:sdtPr>
                      <w:sdtEndPr/>
                      <w:sdtContent>
                        <w:r w:rsidR="006D0327">
                          <w:t>2018/19:163</w:t>
                        </w:r>
                      </w:sdtContent>
                    </w:sdt>
                  </w:p>
                </w:txbxContent>
              </v:textbox>
              <w10:wrap type="square" anchorx="page" anchory="page"/>
            </v:shape>
          </w:pict>
        </mc:Fallback>
      </mc:AlternateContent>
    </w:r>
    <w:r>
      <w:t xml:space="preserve"> </w:t>
    </w:r>
  </w:p>
</w:hdr>
</file>

<file path=word/header2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910AF66" w14:textId="77777777" w:rsidR="006D0327" w:rsidRDefault="006D0327" w:rsidP="00664D04">
    <w:pPr>
      <w:pStyle w:val="Brdtext"/>
    </w:pPr>
    <w:r>
      <w:rPr>
        <w:noProof/>
        <w:lang w:eastAsia="sv-SE"/>
      </w:rPr>
      <mc:AlternateContent>
        <mc:Choice Requires="wps">
          <w:drawing>
            <wp:anchor distT="0" distB="0" distL="0" distR="0" simplePos="0" relativeHeight="251649536"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25"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A39DEB2" w14:textId="380DF6D7" w:rsidR="006D0327" w:rsidRPr="00756E21" w:rsidRDefault="00054449" w:rsidP="00664D04">
                          <w:pPr>
                            <w:pStyle w:val="Brdtext"/>
                            <w:jc w:val="left"/>
                          </w:pPr>
                          <w:sdt>
                            <w:sdtPr>
                              <w:alias w:val="NummerEtikett"/>
                              <w:tag w:val="NummerEtikett"/>
                              <w:id w:val="1916897608"/>
                              <w:lock w:val="sdtContentLocked"/>
                              <w:dataBinding w:prefixMappings="xmlns:ns0='http://rkdhs/mallar/lagstiftning/Prop/Prop.xsd'" w:xpath="/ns0:dokumentvärden[1]/ns0:dokumentnummer[1]/@etikett" w:storeItemID="{068625C3-B546-44A5-B525-B7CC092E5AD6}"/>
                              <w:text/>
                            </w:sdtPr>
                            <w:sdtEndPr/>
                            <w:sdtContent>
                              <w:r w:rsidR="006D0327">
                                <w:t>Prop.</w:t>
                              </w:r>
                            </w:sdtContent>
                          </w:sdt>
                          <w:r w:rsidR="006D0327">
                            <w:t xml:space="preserve"> </w:t>
                          </w:r>
                          <w:sdt>
                            <w:sdtPr>
                              <w:alias w:val="Nummer"/>
                              <w:tag w:val="Nummer"/>
                              <w:id w:val="-254681598"/>
                              <w:lock w:val="sdtContentLocked"/>
                              <w:dataBinding w:prefixMappings="xmlns:ns0='http://rkdhs/mallar/lagstiftning/Prop/Prop.xsd'" w:xpath="/ns0:dokumentvärden[1]/ns0:dokumentnummer[1]" w:storeItemID="{068625C3-B546-44A5-B525-B7CC092E5AD6}"/>
                              <w:text/>
                            </w:sdtPr>
                            <w:sdtEndPr/>
                            <w:sdtContent>
                              <w:r w:rsidR="006D0327">
                                <w:t>2018/19:163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77" type="#_x0000_t202" style="position:absolute;left:0;text-align:left;margin-left:29.4pt;margin-top:35.55pt;width:89.85pt;height:9.6pt;z-index:25164953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EFqFQjwIAAJMFAAAOAAAAZHJzL2Uyb0RvYy54bWysVNtOGzEQfa/Uf7D8XjabBloiNigFUVVC&#10;gAoVz47XJqv6VtvJbvr1HHs3l1JeqPqyO/bcPGfOzNl5pxVZCx8aaypaHo0oEYbbujFPFf3xcPXh&#10;MyUhMlMzZY2o6EYEej57/+6sdVMxtkurauEJgpgwbV1FlzG6aVEEvhSahSPrhIFSWq9ZxNE/FbVn&#10;LaJrVYxHo5Oitb523nIRAm4veyWd5fhSCh5vpQwiElVRvC3mr8/fRfoWszM2ffLMLRs+PIP9wys0&#10;awyS7kJdssjIyjd/hdIN9zZYGY+41YWVsuEi14BqytGLau6XzIlcC8AJbgdT+H9h+c36zpOmruj4&#10;mBLDNHr0ILroVyhgnOBpXZjC6t7BLnZfbIc2b+8DLlPVnfQ6/VEPgR5Ab3bgIhjhyamclOgYJRy6&#10;clyejjP6xd7b+RC/CqtJEirq0byMKVtfh4iXwHRrkpIFq5r6qlEqHxJhxIXyZM3QahXzG+Hxh5Uy&#10;pK3oycfjUQ5sbHLvIyuTwohMmSFdqryvMEtxo0SyUea7kIAsF/pKbsa5MLv82TpZSaR6i+Ngv3/V&#10;W5z7OuCRM1sTd866Mdbn6vOM7SGrf24hk709AD+oO4mxW3SZK8BvYMbC1hsQw9t+soLjVw26d81C&#10;vGMeo4SGYz3EW3ykskDfDhIlS+t/v3af7MFwaClpMZoVDb9WzAtK1DcD7p+Wk0ma5XyYHH8CkYg/&#10;1CwONWalLywoUWIROZ7FZB/VVpTe6kdskXnKChUzHLkrGrfiRewXBrYQF/N5NsL0Ohavzb3jKXSC&#10;OXHzoXtk3g0EjqD+jd0OMZu+4HFvmzyDm68iuJhJnoDuUR0agMnP3B+2VFoth+dstd+ls2cAAAD/&#10;/wMAUEsDBBQABgAIAAAAIQCrTYIT3wAAAAgBAAAPAAAAZHJzL2Rvd25yZXYueG1sTI/BTsMwEETv&#10;SP0Haytxo05aCiFkUxUEBypVFS0SVzde4qjxOoqdNvw95gTH0Yxm3hSr0bbiTL1vHCOkswQEceV0&#10;wzXCx+H1JgPhg2KtWseE8E0eVuXkqlC5dhd+p/M+1CKWsM8Vggmhy6X0lSGr/Mx1xNH7cr1VIcq+&#10;lrpXl1huWzlPkjtpVcNxwaiOng1Vp/1gEQ7bJz1IPeq3l2q72dGn3JjbHeL1dFw/ggg0hr8w/OJH&#10;dCgj09ENrL1oEZZZJA8I92kKIvrzRbYEcUR4SBYgy0L+P1D+AAAA//8DAFBLAQItABQABgAIAAAA&#10;IQC2gziS/gAAAOEBAAATAAAAAAAAAAAAAAAAAAAAAABbQ29udGVudF9UeXBlc10ueG1sUEsBAi0A&#10;FAAGAAgAAAAhADj9If/WAAAAlAEAAAsAAAAAAAAAAAAAAAAALwEAAF9yZWxzLy5yZWxzUEsBAi0A&#10;FAAGAAgAAAAhAMQWoVCPAgAAkwUAAA4AAAAAAAAAAAAAAAAALgIAAGRycy9lMm9Eb2MueG1sUEsB&#10;Ai0AFAAGAAgAAAAhAKtNghPfAAAACAEAAA8AAAAAAAAAAAAAAAAA6QQAAGRycy9kb3ducmV2Lnht&#10;bFBLBQYAAAAABAAEAPMAAAD1BQAAAAA=&#10;" o:allowoverlap="f" fillcolor="white [3201]" stroked="f" strokeweight=".5pt">
              <v:textbox style="mso-fit-shape-to-text:t">
                <w:txbxContent>
                  <w:p w14:paraId="1A39DEB2" w14:textId="380DF6D7" w:rsidR="006D0327" w:rsidRPr="00756E21" w:rsidRDefault="00054449" w:rsidP="00664D04">
                    <w:pPr>
                      <w:pStyle w:val="Brdtext"/>
                      <w:jc w:val="left"/>
                    </w:pPr>
                    <w:sdt>
                      <w:sdtPr>
                        <w:alias w:val="NummerEtikett"/>
                        <w:tag w:val="NummerEtikett"/>
                        <w:id w:val="1916897608"/>
                        <w:lock w:val="sdtContentLocked"/>
                        <w:dataBinding w:prefixMappings="xmlns:ns0='http://rkdhs/mallar/lagstiftning/Prop/Prop.xsd'" w:xpath="/ns0:dokumentvärden[1]/ns0:dokumentnummer[1]/@etikett" w:storeItemID="{068625C3-B546-44A5-B525-B7CC092E5AD6}"/>
                        <w:text/>
                      </w:sdtPr>
                      <w:sdtEndPr/>
                      <w:sdtContent>
                        <w:r w:rsidR="006D0327">
                          <w:t>Prop.</w:t>
                        </w:r>
                      </w:sdtContent>
                    </w:sdt>
                    <w:r w:rsidR="006D0327">
                      <w:t xml:space="preserve"> </w:t>
                    </w:r>
                    <w:sdt>
                      <w:sdtPr>
                        <w:alias w:val="Nummer"/>
                        <w:tag w:val="Nummer"/>
                        <w:id w:val="-254681598"/>
                        <w:lock w:val="sdtContentLocked"/>
                        <w:dataBinding w:prefixMappings="xmlns:ns0='http://rkdhs/mallar/lagstiftning/Prop/Prop.xsd'" w:xpath="/ns0:dokumentvärden[1]/ns0:dokumentnummer[1]" w:storeItemID="{068625C3-B546-44A5-B525-B7CC092E5AD6}"/>
                        <w:text/>
                      </w:sdtPr>
                      <w:sdtEndPr/>
                      <w:sdtContent>
                        <w:r w:rsidR="006D0327">
                          <w:t>2018/19:163</w:t>
                        </w:r>
                      </w:sdtContent>
                    </w:sdt>
                  </w:p>
                </w:txbxContent>
              </v:textbox>
              <w10:wrap type="square" anchorx="page" anchory="page"/>
            </v:shape>
          </w:pict>
        </mc:Fallback>
      </mc:AlternateContent>
    </w:r>
    <w:r>
      <w:t xml:space="preserve"> </w:t>
    </w:r>
  </w:p>
</w:hdr>
</file>

<file path=word/header2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70315CF" w14:textId="77777777" w:rsidR="006D0327" w:rsidRDefault="006D0327" w:rsidP="00EE1584">
    <w:pPr>
      <w:pStyle w:val="Brdtext"/>
    </w:pPr>
    <w:r>
      <w:rPr>
        <w:noProof/>
        <w:lang w:eastAsia="sv-SE"/>
      </w:rPr>
      <mc:AlternateContent>
        <mc:Choice Requires="wps">
          <w:drawing>
            <wp:anchor distT="0" distB="0" distL="0" distR="0" simplePos="0" relativeHeight="251687424"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24"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ECE3A8D" w14:textId="0CAE7E93" w:rsidR="006D0327" w:rsidRPr="00756E21" w:rsidRDefault="00054449" w:rsidP="00A118D8">
                          <w:pPr>
                            <w:pStyle w:val="Brdtext"/>
                            <w:jc w:val="left"/>
                          </w:pPr>
                          <w:sdt>
                            <w:sdtPr>
                              <w:alias w:val="NummerEtikett"/>
                              <w:tag w:val="NummerEtikett"/>
                              <w:id w:val="290632586"/>
                              <w:lock w:val="sdtContentLocked"/>
                              <w:dataBinding w:prefixMappings="xmlns:ns0='http://rkdhs/mallar/lagstiftning/Prop/Prop.xsd'" w:xpath="/ns0:dokumentvärden[1]/ns0:dokumentnummer[1]/@etikett" w:storeItemID="{068625C3-B546-44A5-B525-B7CC092E5AD6}"/>
                              <w:text/>
                            </w:sdtPr>
                            <w:sdtEndPr/>
                            <w:sdtContent>
                              <w:r w:rsidR="006D0327">
                                <w:t>Prop.</w:t>
                              </w:r>
                            </w:sdtContent>
                          </w:sdt>
                          <w:r w:rsidR="006D0327">
                            <w:t xml:space="preserve"> </w:t>
                          </w:r>
                          <w:sdt>
                            <w:sdtPr>
                              <w:alias w:val="Nummer"/>
                              <w:tag w:val="Nummer"/>
                              <w:id w:val="459691130"/>
                              <w:lock w:val="sdtContentLocked"/>
                              <w:dataBinding w:prefixMappings="xmlns:ns0='http://rkdhs/mallar/lagstiftning/Prop/Prop.xsd'" w:xpath="/ns0:dokumentvärden[1]/ns0:dokumentnummer[1]" w:storeItemID="{068625C3-B546-44A5-B525-B7CC092E5AD6}"/>
                              <w:text/>
                            </w:sdtPr>
                            <w:sdtEndPr/>
                            <w:sdtContent>
                              <w:r w:rsidR="006D0327">
                                <w:t>2018/19:163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78" type="#_x0000_t202" style="position:absolute;left:0;text-align:left;margin-left:348pt;margin-top:36pt;width:89.85pt;height:9.6pt;z-index:25168742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vzfZxjwIAAJMFAAAOAAAAZHJzL2Uyb0RvYy54bWysVEtPGzEQvlfqf7B8L5sNgZaIDUpBVJUQ&#10;oELF2fHaZFXb49qT7Ka/vmPv5lHKhaqX3bHn5fnmmzm/6KxhaxViA67i5dGIM+Uk1I17rvj3x+sP&#10;nziLKFwtDDhV8Y2K/GL2/t1566dqDEswtQqMgrg4bX3Fl4h+WhRRLpUV8Qi8cqTUEKxAOobnog6i&#10;pejWFOPR6LRoIdQ+gFQx0u1Vr+SzHF9rJfFO66iQmYrT2zB/Q/4u0reYnYvpcxB+2cjhGeIfXmFF&#10;4yjpLtSVQMFWofkrlG1kgAgajyTYArRupMo1UDXl6EU1D0vhVa6FwIl+B1P8f2Hl7fo+sKau+HjC&#10;mROWevSoOgwrKuA4wdP6OCWrB0922H2Gjtq8vY90marudLDpT/Uw0hPQmx24FIzJ5FROSuoYZ5J0&#10;5bg8G2f0i723DxG/KLAsCRUP1LyMqVjfRKSXkOnWJCWLYJr6ujEmHxJh1KUJbC2o1QbzG8njDyvj&#10;WFvx0+OTUQ7sILn3kY1LYVSmzJAuVd5XmCXcGJVsjPumNEGWC30lt5BSuV3+bJ2sNKV6i+Ngv3/V&#10;W5z7OsgjZwaHO2fbOAi5+jxje8jqH1vIdG9PgB/UnUTsFl3mysmOAQuoN0SMAP1kRS+vG+rejYh4&#10;LwKNEjWc1gPe0UcbIPRhkDhbQvj12n2yJ4aTlrOWRrPi8edKBMWZ+eqI+2flZJJmOR8mJx+JSCwc&#10;ahaHGreyl0CUKGkReZnFZI9mK+oA9om2yDxlJZVwknJXHLfiJfYLg7aQVPN5NqLp9QJv3IOXKXSC&#10;OXHzsXsSwQ8ERqL+LWyHWExf8Li3TZ7Rz1dIXMwkT0D3qA4NoMnP3B+2VFoth+dstd+ls98AAAD/&#10;/wMAUEsDBBQABgAIAAAAIQAWcxKV4AAAAAkBAAAPAAAAZHJzL2Rvd25yZXYueG1sTI9BS8NAEIXv&#10;gv9hGcGb3TRo0qbZFBU9WCjFVuh1mx2zwexsyG7a+O8dT3p6DO/x5nvlenKdOOMQWk8K5rMEBFLt&#10;TUuNgo/D690CRIiajO48oYJvDLCurq9KXRh/oXc872MjuIRCoRXYGPtCylBbdDrMfI/E3qcfnI58&#10;Do00g75wuetkmiSZdLol/mB1j88W66/96BQctk9mlGYyby/1drPDo9zY+51StzfT4wpExCn+heEX&#10;n9GhYqaTH8kE0SnIlhlviQrylJUDi/whB3FSsJynIKtS/l9Q/QAAAP//AwBQSwECLQAUAAYACAAA&#10;ACEAtoM4kv4AAADhAQAAEwAAAAAAAAAAAAAAAAAAAAAAW0NvbnRlbnRfVHlwZXNdLnhtbFBLAQIt&#10;ABQABgAIAAAAIQA4/SH/1gAAAJQBAAALAAAAAAAAAAAAAAAAAC8BAABfcmVscy8ucmVsc1BLAQIt&#10;ABQABgAIAAAAIQAvzfZxjwIAAJMFAAAOAAAAAAAAAAAAAAAAAC4CAABkcnMvZTJvRG9jLnhtbFBL&#10;AQItABQABgAIAAAAIQAWcxKV4AAAAAkBAAAPAAAAAAAAAAAAAAAAAOkEAABkcnMvZG93bnJldi54&#10;bWxQSwUGAAAAAAQABADzAAAA9gUAAAAA&#10;" o:allowoverlap="f" fillcolor="white [3201]" stroked="f" strokeweight=".5pt">
              <v:textbox style="mso-fit-shape-to-text:t">
                <w:txbxContent>
                  <w:p w14:paraId="3ECE3A8D" w14:textId="0CAE7E93" w:rsidR="006D0327" w:rsidRPr="00756E21" w:rsidRDefault="00054449" w:rsidP="00A118D8">
                    <w:pPr>
                      <w:pStyle w:val="Brdtext"/>
                      <w:jc w:val="left"/>
                    </w:pPr>
                    <w:sdt>
                      <w:sdtPr>
                        <w:alias w:val="NummerEtikett"/>
                        <w:tag w:val="NummerEtikett"/>
                        <w:id w:val="290632586"/>
                        <w:lock w:val="sdtContentLocked"/>
                        <w:dataBinding w:prefixMappings="xmlns:ns0='http://rkdhs/mallar/lagstiftning/Prop/Prop.xsd'" w:xpath="/ns0:dokumentvärden[1]/ns0:dokumentnummer[1]/@etikett" w:storeItemID="{068625C3-B546-44A5-B525-B7CC092E5AD6}"/>
                        <w:text/>
                      </w:sdtPr>
                      <w:sdtEndPr/>
                      <w:sdtContent>
                        <w:r w:rsidR="006D0327">
                          <w:t>Prop.</w:t>
                        </w:r>
                      </w:sdtContent>
                    </w:sdt>
                    <w:r w:rsidR="006D0327">
                      <w:t xml:space="preserve"> </w:t>
                    </w:r>
                    <w:sdt>
                      <w:sdtPr>
                        <w:alias w:val="Nummer"/>
                        <w:tag w:val="Nummer"/>
                        <w:id w:val="459691130"/>
                        <w:lock w:val="sdtContentLocked"/>
                        <w:dataBinding w:prefixMappings="xmlns:ns0='http://rkdhs/mallar/lagstiftning/Prop/Prop.xsd'" w:xpath="/ns0:dokumentvärden[1]/ns0:dokumentnummer[1]" w:storeItemID="{068625C3-B546-44A5-B525-B7CC092E5AD6}"/>
                        <w:text/>
                      </w:sdtPr>
                      <w:sdtEndPr/>
                      <w:sdtContent>
                        <w:r w:rsidR="006D0327">
                          <w:t>2018/19:163</w:t>
                        </w:r>
                      </w:sdtContent>
                    </w:sdt>
                  </w:p>
                </w:txbxContent>
              </v:textbox>
              <w10:wrap type="square" anchorx="page" anchory="page"/>
            </v:shape>
          </w:pict>
        </mc:Fallback>
      </mc:AlternateContent>
    </w:r>
    <w:r>
      <w:t xml:space="preserve"> </w:t>
    </w:r>
  </w:p>
</w:hdr>
</file>

<file path=word/header2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B3D677D" w14:textId="77777777" w:rsidR="006D0327" w:rsidRDefault="006D0327" w:rsidP="00664D04">
    <w:pPr>
      <w:pStyle w:val="Brdtext"/>
    </w:pPr>
    <w:r>
      <w:rPr>
        <w:noProof/>
        <w:lang w:eastAsia="sv-SE"/>
      </w:rPr>
      <mc:AlternateContent>
        <mc:Choice Requires="wps">
          <w:drawing>
            <wp:anchor distT="0" distB="0" distL="0" distR="0" simplePos="0" relativeHeight="251650560"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27"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08C3B92" w14:textId="777ED906" w:rsidR="006D0327" w:rsidRPr="00756E21" w:rsidRDefault="00054449" w:rsidP="00664D04">
                          <w:pPr>
                            <w:pStyle w:val="Brdtext"/>
                            <w:jc w:val="left"/>
                          </w:pPr>
                          <w:sdt>
                            <w:sdtPr>
                              <w:alias w:val="NummerEtikett"/>
                              <w:tag w:val="NummerEtikett"/>
                              <w:id w:val="-1112820743"/>
                              <w:lock w:val="sdtContentLocked"/>
                              <w:dataBinding w:prefixMappings="xmlns:ns0='http://rkdhs/mallar/lagstiftning/Prop/Prop.xsd'" w:xpath="/ns0:dokumentvärden[1]/ns0:dokumentnummer[1]/@etikett" w:storeItemID="{068625C3-B546-44A5-B525-B7CC092E5AD6}"/>
                              <w:text/>
                            </w:sdtPr>
                            <w:sdtEndPr/>
                            <w:sdtContent>
                              <w:r w:rsidR="006D0327">
                                <w:t>Prop.</w:t>
                              </w:r>
                            </w:sdtContent>
                          </w:sdt>
                          <w:r w:rsidR="006D0327">
                            <w:t xml:space="preserve"> </w:t>
                          </w:r>
                          <w:sdt>
                            <w:sdtPr>
                              <w:alias w:val="Nummer"/>
                              <w:tag w:val="Nummer"/>
                              <w:id w:val="-1096400912"/>
                              <w:lock w:val="sdtContentLocked"/>
                              <w:dataBinding w:prefixMappings="xmlns:ns0='http://rkdhs/mallar/lagstiftning/Prop/Prop.xsd'" w:xpath="/ns0:dokumentvärden[1]/ns0:dokumentnummer[1]" w:storeItemID="{068625C3-B546-44A5-B525-B7CC092E5AD6}"/>
                              <w:text/>
                            </w:sdtPr>
                            <w:sdtEndPr/>
                            <w:sdtContent>
                              <w:r w:rsidR="006D0327">
                                <w:t>2018/19:163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82" type="#_x0000_t202" style="position:absolute;left:0;text-align:left;margin-left:29.4pt;margin-top:35.55pt;width:89.85pt;height:9.6pt;z-index:25165056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UvTghkAIAAJMFAAAOAAAAZHJzL2Uyb0RvYy54bWysVN9v2jAQfp+0/8Hy+whh0K6ooWJUTJOq&#10;thqd+mwcG6LZPs82JOyv39lJgHV96bSX5Oz75fvuu7u+abQie+F8Baag+WBIiTAcyspsCvr9afnh&#10;EyU+MFMyBUYU9CA8vZm9f3dd26kYwRZUKRzBIMZPa1vQbQh2mmWeb4VmfgBWGFRKcJoFPLpNVjpW&#10;Y3StstFweJHV4ErrgAvv8fa2VdJZii+l4OFBSi8CUQXFt4X0dem7jt9sds2mG8fstuLdM9g/vEKz&#10;ymDSY6hbFhjZueqvULriDjzIMOCgM5Cy4iLVgNXkwxfVrLbMilQLguPtESb//8Ly+/2jI1VZ0NEl&#10;JYZp7NGTaILbYQGjCE9t/RStVhbtQvMZGmxzf+/xMlbdSKfjH+shqEegD0dwMRjh0Skf59gxSjjq&#10;8lF+NUroZydv63z4IkCTKBTUYfMSpmx/5wO+BE17k5jMg6rKZaVUOkTCiIVyZM+w1SqkN6LHH1bK&#10;kLqgFx8nwxTYQHRvIysTw4hEmS5drLytMEnhoES0UeabkAhZKvSV3IxzYY75k3W0kpjqLY6d/elV&#10;b3Fu60CPlBlMODrryoBL1acZO0FW/ughk609An5WdxRDs24SVyaTngFrKA9IDAftZHnLlxV27475&#10;8MgcjhI2HNdDeMCPVIDoQydRsgX367X7aI8MRy0lNY5mQf3PHXOCEvXVIPev8vE4znI6jCeXSCTi&#10;zjXrc43Z6QUgJXJcRJYnMdoH1YvSgX7GLTKPWVHFDMfcBQ29uAjtwsAtxMV8noxwei0Ld2ZleQwd&#10;YY7cfGqembMdgQNS/x76IWbTFzxubaOnt/NdQC4mkkegW1S7BuDkJ+53WyqulvNzsjrt0tlvAAAA&#10;//8DAFBLAwQUAAYACAAAACEAq02CE98AAAAIAQAADwAAAGRycy9kb3ducmV2LnhtbEyPwU7DMBBE&#10;70j9B2srcaNOWgohZFMVBAcqVRUtElc3XuKo8TqKnTb8PeYEx9GMZt4Uq9G24ky9bxwjpLMEBHHl&#10;dMM1wsfh9SYD4YNirVrHhPBNHlbl5KpQuXYXfqfzPtQilrDPFYIJocul9JUhq/zMdcTR+3K9VSHK&#10;vpa6V5dYbls5T5I7aVXDccGojp4NVaf9YBEO2yc9SD3qt5dqu9nRp9yY2x3i9XRcP4IINIa/MPzi&#10;R3QoI9PRDay9aBGWWSQPCPdpCiL680W2BHFEeEgWIMtC/j9Q/gAAAP//AwBQSwECLQAUAAYACAAA&#10;ACEAtoM4kv4AAADhAQAAEwAAAAAAAAAAAAAAAAAAAAAAW0NvbnRlbnRfVHlwZXNdLnhtbFBLAQIt&#10;ABQABgAIAAAAIQA4/SH/1gAAAJQBAAALAAAAAAAAAAAAAAAAAC8BAABfcmVscy8ucmVsc1BLAQIt&#10;ABQABgAIAAAAIQDUvTghkAIAAJMFAAAOAAAAAAAAAAAAAAAAAC4CAABkcnMvZTJvRG9jLnhtbFBL&#10;AQItABQABgAIAAAAIQCrTYIT3wAAAAgBAAAPAAAAAAAAAAAAAAAAAOoEAABkcnMvZG93bnJldi54&#10;bWxQSwUGAAAAAAQABADzAAAA9gUAAAAA&#10;" o:allowoverlap="f" fillcolor="white [3201]" stroked="f" strokeweight=".5pt">
              <v:textbox style="mso-fit-shape-to-text:t">
                <w:txbxContent>
                  <w:p w14:paraId="408C3B92" w14:textId="777ED906" w:rsidR="006D0327" w:rsidRPr="00756E21" w:rsidRDefault="00054449" w:rsidP="00664D04">
                    <w:pPr>
                      <w:pStyle w:val="Brdtext"/>
                      <w:jc w:val="left"/>
                    </w:pPr>
                    <w:sdt>
                      <w:sdtPr>
                        <w:alias w:val="NummerEtikett"/>
                        <w:tag w:val="NummerEtikett"/>
                        <w:id w:val="-1112820743"/>
                        <w:lock w:val="sdtContentLocked"/>
                        <w:dataBinding w:prefixMappings="xmlns:ns0='http://rkdhs/mallar/lagstiftning/Prop/Prop.xsd'" w:xpath="/ns0:dokumentvärden[1]/ns0:dokumentnummer[1]/@etikett" w:storeItemID="{068625C3-B546-44A5-B525-B7CC092E5AD6}"/>
                        <w:text/>
                      </w:sdtPr>
                      <w:sdtEndPr/>
                      <w:sdtContent>
                        <w:r w:rsidR="006D0327">
                          <w:t>Prop.</w:t>
                        </w:r>
                      </w:sdtContent>
                    </w:sdt>
                    <w:r w:rsidR="006D0327">
                      <w:t xml:space="preserve"> </w:t>
                    </w:r>
                    <w:sdt>
                      <w:sdtPr>
                        <w:alias w:val="Nummer"/>
                        <w:tag w:val="Nummer"/>
                        <w:id w:val="-1096400912"/>
                        <w:lock w:val="sdtContentLocked"/>
                        <w:dataBinding w:prefixMappings="xmlns:ns0='http://rkdhs/mallar/lagstiftning/Prop/Prop.xsd'" w:xpath="/ns0:dokumentvärden[1]/ns0:dokumentnummer[1]" w:storeItemID="{068625C3-B546-44A5-B525-B7CC092E5AD6}"/>
                        <w:text/>
                      </w:sdtPr>
                      <w:sdtEndPr/>
                      <w:sdtContent>
                        <w:r w:rsidR="006D0327">
                          <w:t>2018/19:163</w:t>
                        </w:r>
                      </w:sdtContent>
                    </w:sdt>
                  </w:p>
                </w:txbxContent>
              </v:textbox>
              <w10:wrap type="square" anchorx="page" anchory="page"/>
            </v:shape>
          </w:pict>
        </mc:Fallback>
      </mc:AlternateContent>
    </w:r>
    <w:r>
      <w:t xml:space="preserve"> </w:t>
    </w:r>
  </w:p>
</w:hdr>
</file>

<file path=word/header2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F935FB9" w14:textId="77777777" w:rsidR="006D0327" w:rsidRDefault="006D0327" w:rsidP="00EE1584">
    <w:pPr>
      <w:pStyle w:val="Brdtext"/>
    </w:pPr>
    <w:r>
      <w:rPr>
        <w:noProof/>
        <w:lang w:eastAsia="sv-SE"/>
      </w:rPr>
      <mc:AlternateContent>
        <mc:Choice Requires="wps">
          <w:drawing>
            <wp:anchor distT="0" distB="0" distL="0" distR="0" simplePos="0" relativeHeight="251688448"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26"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BC5175A" w14:textId="566D564B" w:rsidR="006D0327" w:rsidRPr="00756E21" w:rsidRDefault="00054449" w:rsidP="00A118D8">
                          <w:pPr>
                            <w:pStyle w:val="Brdtext"/>
                            <w:jc w:val="left"/>
                          </w:pPr>
                          <w:sdt>
                            <w:sdtPr>
                              <w:alias w:val="NummerEtikett"/>
                              <w:tag w:val="NummerEtikett"/>
                              <w:id w:val="-432363935"/>
                              <w:lock w:val="sdtContentLocked"/>
                              <w:dataBinding w:prefixMappings="xmlns:ns0='http://rkdhs/mallar/lagstiftning/Prop/Prop.xsd'" w:xpath="/ns0:dokumentvärden[1]/ns0:dokumentnummer[1]/@etikett" w:storeItemID="{068625C3-B546-44A5-B525-B7CC092E5AD6}"/>
                              <w:text/>
                            </w:sdtPr>
                            <w:sdtEndPr/>
                            <w:sdtContent>
                              <w:r w:rsidR="006D0327">
                                <w:t>Prop.</w:t>
                              </w:r>
                            </w:sdtContent>
                          </w:sdt>
                          <w:r w:rsidR="006D0327">
                            <w:t xml:space="preserve"> </w:t>
                          </w:r>
                          <w:sdt>
                            <w:sdtPr>
                              <w:alias w:val="Nummer"/>
                              <w:tag w:val="Nummer"/>
                              <w:id w:val="854620831"/>
                              <w:lock w:val="sdtContentLocked"/>
                              <w:dataBinding w:prefixMappings="xmlns:ns0='http://rkdhs/mallar/lagstiftning/Prop/Prop.xsd'" w:xpath="/ns0:dokumentvärden[1]/ns0:dokumentnummer[1]" w:storeItemID="{068625C3-B546-44A5-B525-B7CC092E5AD6}"/>
                              <w:text/>
                            </w:sdtPr>
                            <w:sdtEndPr/>
                            <w:sdtContent>
                              <w:r w:rsidR="006D0327">
                                <w:t>2018/19:163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83" type="#_x0000_t202" style="position:absolute;left:0;text-align:left;margin-left:348pt;margin-top:36pt;width:89.85pt;height:9.6pt;z-index:25168844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ABIFxkAIAAJMFAAAOAAAAZHJzL2Uyb0RvYy54bWysVN9v2jAQfp+0/8Hy+xpCga2IULFWnSah&#10;thpMfTaOXaLZPs82JOyv39lJgHV96bSX5Oz75fvuu5tdN1qRvXC+AlPQ/GJAiTAcyso8F/T7+u7D&#10;J0p8YKZkCowo6EF4ej1//25W26kYwhZUKRzBIMZPa1vQbQh2mmWeb4Vm/gKsMKiU4DQLeHTPWelY&#10;jdG1yoaDwSSrwZXWARfe4+1tq6TzFF9KwcODlF4EogqKbwvp69J3E7/ZfMamz47ZbcW7Z7B/eIVm&#10;lcGkx1C3LDCyc9VfoXTFHXiQ4YKDzkDKiotUA1aTD15Us9oyK1ItCI63R5j8/wvL7/ePjlRlQYcT&#10;SgzT2KO1aILbYQGXEZ7a+ilarSzaheYzNNjm/t7jZay6kU7HP9ZDUI9AH47gYjDCo1M+yrFjlHDU&#10;5cP8apjQz07e1vnwRYAmUSiow+YlTNl+6QO+BE17k5jMg6rKu0qpdIiEETfKkT3DVquQ3ogef1gp&#10;Q+qCTi7HgxTYQHRvIysTw4hEmS5drLytMEnhoES0UeabkAhZKvSV3IxzYY75k3W0kpjqLY6d/elV&#10;b3Fu60CPlBlMODrryoBL1acZO0FW/ughk609An5WdxRDs2kSV8aTngEbKA9IDAftZHnL7yrs3pL5&#10;8MgcjhI2HNdDeMCPVIDoQydRsgX367X7aI8MRy0lNY5mQf3PHXOCEvXVIPev8tEoznI6jMYfkUjE&#10;nWs25xqz0zeAlMhxEVmexGgfVC9KB/oJt8giZkUVMxxzFzT04k1oFwZuIS4Wi2SE02tZWJqV5TF0&#10;hDlyc908MWc7Agek/j30Q8ymL3jc2kZPbxe7gFxMJI9At6h2DcDJT9zvtlRcLefnZHXapfPfAAAA&#10;//8DAFBLAwQUAAYACAAAACEAFnMSleAAAAAJAQAADwAAAGRycy9kb3ducmV2LnhtbEyPQUvDQBCF&#10;74L/YRnBm900aNKm2RQVPVgoxVbodZsds8HsbMhu2vjvHU96egzv8eZ75XpynTjjEFpPCuazBARS&#10;7U1LjYKPw+vdAkSImozuPKGCbwywrq6vSl0Yf6F3PO9jI7iEQqEV2Bj7QspQW3Q6zHyPxN6nH5yO&#10;fA6NNIO+cLnrZJokmXS6Jf5gdY/PFuuv/egUHLZPZpRmMm8v9Xazw6Pc2PudUrc30+MKRMQp/oXh&#10;F5/RoWKmkx/JBNEpyJYZb4kK8pSVA4v8IQdxUrCcpyCrUv5fUP0AAAD//wMAUEsBAi0AFAAGAAgA&#10;AAAhALaDOJL+AAAA4QEAABMAAAAAAAAAAAAAAAAAAAAAAFtDb250ZW50X1R5cGVzXS54bWxQSwEC&#10;LQAUAAYACAAAACEAOP0h/9YAAACUAQAACwAAAAAAAAAAAAAAAAAvAQAAX3JlbHMvLnJlbHNQSwEC&#10;LQAUAAYACAAAACEAgASBcZACAACTBQAADgAAAAAAAAAAAAAAAAAuAgAAZHJzL2Uyb0RvYy54bWxQ&#10;SwECLQAUAAYACAAAACEAFnMSleAAAAAJAQAADwAAAAAAAAAAAAAAAADqBAAAZHJzL2Rvd25yZXYu&#10;eG1sUEsFBgAAAAAEAAQA8wAAAPcFAAAAAA==&#10;" o:allowoverlap="f" fillcolor="white [3201]" stroked="f" strokeweight=".5pt">
              <v:textbox style="mso-fit-shape-to-text:t">
                <w:txbxContent>
                  <w:p w14:paraId="1BC5175A" w14:textId="566D564B" w:rsidR="006D0327" w:rsidRPr="00756E21" w:rsidRDefault="00054449" w:rsidP="00A118D8">
                    <w:pPr>
                      <w:pStyle w:val="Brdtext"/>
                      <w:jc w:val="left"/>
                    </w:pPr>
                    <w:sdt>
                      <w:sdtPr>
                        <w:alias w:val="NummerEtikett"/>
                        <w:tag w:val="NummerEtikett"/>
                        <w:id w:val="-432363935"/>
                        <w:lock w:val="sdtContentLocked"/>
                        <w:dataBinding w:prefixMappings="xmlns:ns0='http://rkdhs/mallar/lagstiftning/Prop/Prop.xsd'" w:xpath="/ns0:dokumentvärden[1]/ns0:dokumentnummer[1]/@etikett" w:storeItemID="{068625C3-B546-44A5-B525-B7CC092E5AD6}"/>
                        <w:text/>
                      </w:sdtPr>
                      <w:sdtEndPr/>
                      <w:sdtContent>
                        <w:r w:rsidR="006D0327">
                          <w:t>Prop.</w:t>
                        </w:r>
                      </w:sdtContent>
                    </w:sdt>
                    <w:r w:rsidR="006D0327">
                      <w:t xml:space="preserve"> </w:t>
                    </w:r>
                    <w:sdt>
                      <w:sdtPr>
                        <w:alias w:val="Nummer"/>
                        <w:tag w:val="Nummer"/>
                        <w:id w:val="854620831"/>
                        <w:lock w:val="sdtContentLocked"/>
                        <w:dataBinding w:prefixMappings="xmlns:ns0='http://rkdhs/mallar/lagstiftning/Prop/Prop.xsd'" w:xpath="/ns0:dokumentvärden[1]/ns0:dokumentnummer[1]" w:storeItemID="{068625C3-B546-44A5-B525-B7CC092E5AD6}"/>
                        <w:text/>
                      </w:sdtPr>
                      <w:sdtEndPr/>
                      <w:sdtContent>
                        <w:r w:rsidR="006D0327">
                          <w:t>2018/19:163</w:t>
                        </w:r>
                      </w:sdtContent>
                    </w:sdt>
                  </w:p>
                </w:txbxContent>
              </v:textbox>
              <w10:wrap type="square" anchorx="page" anchory="page"/>
            </v:shape>
          </w:pict>
        </mc:Fallback>
      </mc:AlternateContent>
    </w:r>
    <w:r>
      <w:t xml:space="preserve"> </w:t>
    </w:r>
  </w:p>
</w:hdr>
</file>

<file path=word/header2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AEBF721" w14:textId="77777777" w:rsidR="006D0327" w:rsidRDefault="006D0327" w:rsidP="00664D04">
    <w:pPr>
      <w:pStyle w:val="Brdtext"/>
    </w:pPr>
    <w:r>
      <w:rPr>
        <w:noProof/>
        <w:lang w:eastAsia="sv-SE"/>
      </w:rPr>
      <mc:AlternateContent>
        <mc:Choice Requires="wps">
          <w:drawing>
            <wp:anchor distT="0" distB="0" distL="0" distR="0" simplePos="0" relativeHeight="251651584"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29"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C0A0494" w14:textId="1EAC85AD" w:rsidR="006D0327" w:rsidRPr="00756E21" w:rsidRDefault="00054449" w:rsidP="00664D04">
                          <w:pPr>
                            <w:pStyle w:val="Brdtext"/>
                            <w:jc w:val="left"/>
                          </w:pPr>
                          <w:sdt>
                            <w:sdtPr>
                              <w:alias w:val="NummerEtikett"/>
                              <w:tag w:val="NummerEtikett"/>
                              <w:id w:val="1321001713"/>
                              <w:lock w:val="sdtContentLocked"/>
                              <w:dataBinding w:prefixMappings="xmlns:ns0='http://rkdhs/mallar/lagstiftning/Prop/Prop.xsd'" w:xpath="/ns0:dokumentvärden[1]/ns0:dokumentnummer[1]/@etikett" w:storeItemID="{068625C3-B546-44A5-B525-B7CC092E5AD6}"/>
                              <w:text/>
                            </w:sdtPr>
                            <w:sdtEndPr/>
                            <w:sdtContent>
                              <w:r w:rsidR="006D0327">
                                <w:t>Prop.</w:t>
                              </w:r>
                            </w:sdtContent>
                          </w:sdt>
                          <w:r w:rsidR="006D0327">
                            <w:t xml:space="preserve"> </w:t>
                          </w:r>
                          <w:sdt>
                            <w:sdtPr>
                              <w:alias w:val="Nummer"/>
                              <w:tag w:val="Nummer"/>
                              <w:id w:val="-1835372352"/>
                              <w:lock w:val="sdtContentLocked"/>
                              <w:dataBinding w:prefixMappings="xmlns:ns0='http://rkdhs/mallar/lagstiftning/Prop/Prop.xsd'" w:xpath="/ns0:dokumentvärden[1]/ns0:dokumentnummer[1]" w:storeItemID="{068625C3-B546-44A5-B525-B7CC092E5AD6}"/>
                              <w:text/>
                            </w:sdtPr>
                            <w:sdtEndPr/>
                            <w:sdtContent>
                              <w:r w:rsidR="006D0327">
                                <w:t>2018/19:163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87" type="#_x0000_t202" style="position:absolute;left:0;text-align:left;margin-left:29.4pt;margin-top:35.55pt;width:89.85pt;height:9.6pt;z-index:25165158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Duy6CjwIAAJMFAAAOAAAAZHJzL2Uyb0RvYy54bWysVE1v2zAMvQ/YfxB0Xx1nabcGdYqsRYcB&#10;RVusHXpWZKkxJokapcTOfn0p2flY10uHXWxKfCRF8pFn5501bK0wNOAqXh6NOFNOQt24p4r/eLj6&#10;8JmzEIWrhQGnKr5RgZ/P3r87a/1UjWEJplbIyIkL09ZXfBmjnxZFkEtlRTgCrxwpNaAVkY74VNQo&#10;WvJuTTEejU6KFrD2CFKFQLeXvZLPsn+tlYy3WgcVmak4vS3mL+bvIn2L2ZmYPqHwy0YOzxD/8Aor&#10;GkdBd64uRRRshc1frmwjEQLoeCTBFqB1I1XOgbIpRy+yuV8Kr3IuVJzgd2UK/8+tvFnfIWvqio9P&#10;OXPCUo8eVBdxRQmMU3laH6aEuveEi90X6KjN2/tAlynrTqNNf8qHkZ4KvdkVl5wxmYzKSUkd40yS&#10;rhyXp+Nc/WJv7THErwosS0LFkZqXayrW1yHSSwi6haRgAUxTXzXG5EMijLowyNaCWm1ifiNZ/IEy&#10;jrUVP/l4PMqOHSTz3rNxyY3KlBnCpcz7DLMUN0YljHHflaaS5URfiS2kVG4XP6MTSlOotxgO+P2r&#10;3mLc50EWOTK4uDO2jQPM2ecZ25es/rktme7xVPCDvJMYu0WXuXKSW5euFlBviBgI/WQFL68a6t61&#10;CPFOII0SNZzWQ7yljzZA1YdB4mwJ+Pu1+4QnhpOWs5ZGs+Lh10qg4sx8c8T903IySbOcD5PjT0Qk&#10;hoeaxaHGrewFECVKWkReZjHho9mKGsE+0haZp6ikEk5S7IrHrXgR+4VBW0iq+TyDaHq9iNfu3svk&#10;OpU5cfOhexToBwJHov4NbIdYTF/wuMcmy+Dnq0hczCTfV3VoAE1+5v6wpdJqOTxn1H6Xzp4BAAD/&#10;/wMAUEsDBBQABgAIAAAAIQCrTYIT3wAAAAgBAAAPAAAAZHJzL2Rvd25yZXYueG1sTI/BTsMwEETv&#10;SP0Haytxo05aCiFkUxUEBypVFS0SVzde4qjxOoqdNvw95gTH0Yxm3hSr0bbiTL1vHCOkswQEceV0&#10;wzXCx+H1JgPhg2KtWseE8E0eVuXkqlC5dhd+p/M+1CKWsM8Vggmhy6X0lSGr/Mx1xNH7cr1VIcq+&#10;lrpXl1huWzlPkjtpVcNxwaiOng1Vp/1gEQ7bJz1IPeq3l2q72dGn3JjbHeL1dFw/ggg0hr8w/OJH&#10;dCgj09ENrL1oEZZZJA8I92kKIvrzRbYEcUR4SBYgy0L+P1D+AAAA//8DAFBLAQItABQABgAIAAAA&#10;IQC2gziS/gAAAOEBAAATAAAAAAAAAAAAAAAAAAAAAABbQ29udGVudF9UeXBlc10ueG1sUEsBAi0A&#10;FAAGAAgAAAAhADj9If/WAAAAlAEAAAsAAAAAAAAAAAAAAAAALwEAAF9yZWxzLy5yZWxzUEsBAi0A&#10;FAAGAAgAAAAhAIO7LoKPAgAAkwUAAA4AAAAAAAAAAAAAAAAALgIAAGRycy9lMm9Eb2MueG1sUEsB&#10;Ai0AFAAGAAgAAAAhAKtNghPfAAAACAEAAA8AAAAAAAAAAAAAAAAA6QQAAGRycy9kb3ducmV2Lnht&#10;bFBLBQYAAAAABAAEAPMAAAD1BQAAAAA=&#10;" o:allowoverlap="f" fillcolor="white [3201]" stroked="f" strokeweight=".5pt">
              <v:textbox style="mso-fit-shape-to-text:t">
                <w:txbxContent>
                  <w:p w14:paraId="7C0A0494" w14:textId="1EAC85AD" w:rsidR="006D0327" w:rsidRPr="00756E21" w:rsidRDefault="00054449" w:rsidP="00664D04">
                    <w:pPr>
                      <w:pStyle w:val="Brdtext"/>
                      <w:jc w:val="left"/>
                    </w:pPr>
                    <w:sdt>
                      <w:sdtPr>
                        <w:alias w:val="NummerEtikett"/>
                        <w:tag w:val="NummerEtikett"/>
                        <w:id w:val="1321001713"/>
                        <w:lock w:val="sdtContentLocked"/>
                        <w:dataBinding w:prefixMappings="xmlns:ns0='http://rkdhs/mallar/lagstiftning/Prop/Prop.xsd'" w:xpath="/ns0:dokumentvärden[1]/ns0:dokumentnummer[1]/@etikett" w:storeItemID="{068625C3-B546-44A5-B525-B7CC092E5AD6}"/>
                        <w:text/>
                      </w:sdtPr>
                      <w:sdtEndPr/>
                      <w:sdtContent>
                        <w:r w:rsidR="006D0327">
                          <w:t>Prop.</w:t>
                        </w:r>
                      </w:sdtContent>
                    </w:sdt>
                    <w:r w:rsidR="006D0327">
                      <w:t xml:space="preserve"> </w:t>
                    </w:r>
                    <w:sdt>
                      <w:sdtPr>
                        <w:alias w:val="Nummer"/>
                        <w:tag w:val="Nummer"/>
                        <w:id w:val="-1835372352"/>
                        <w:lock w:val="sdtContentLocked"/>
                        <w:dataBinding w:prefixMappings="xmlns:ns0='http://rkdhs/mallar/lagstiftning/Prop/Prop.xsd'" w:xpath="/ns0:dokumentvärden[1]/ns0:dokumentnummer[1]" w:storeItemID="{068625C3-B546-44A5-B525-B7CC092E5AD6}"/>
                        <w:text/>
                      </w:sdtPr>
                      <w:sdtEndPr/>
                      <w:sdtContent>
                        <w:r w:rsidR="006D0327">
                          <w:t>2018/19:163</w:t>
                        </w:r>
                      </w:sdtContent>
                    </w:sdt>
                  </w:p>
                </w:txbxContent>
              </v:textbox>
              <w10:wrap type="square" anchorx="page" anchory="page"/>
            </v:shape>
          </w:pict>
        </mc:Fallback>
      </mc:AlternateContent>
    </w:r>
    <w:r>
      <w:t xml:space="preserve"> </w:t>
    </w:r>
  </w:p>
</w:hdr>
</file>

<file path=word/header2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BA6F614" w14:textId="77777777" w:rsidR="006D0327" w:rsidRDefault="006D0327" w:rsidP="00EE1584">
    <w:pPr>
      <w:pStyle w:val="Brdtext"/>
    </w:pPr>
    <w:r>
      <w:rPr>
        <w:noProof/>
        <w:lang w:eastAsia="sv-SE"/>
      </w:rPr>
      <mc:AlternateContent>
        <mc:Choice Requires="wps">
          <w:drawing>
            <wp:anchor distT="0" distB="0" distL="0" distR="0" simplePos="0" relativeHeight="251689472"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28"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04C0188" w14:textId="4938B2D4" w:rsidR="006D0327" w:rsidRPr="00756E21" w:rsidRDefault="00054449" w:rsidP="00A118D8">
                          <w:pPr>
                            <w:pStyle w:val="Brdtext"/>
                            <w:jc w:val="left"/>
                          </w:pPr>
                          <w:sdt>
                            <w:sdtPr>
                              <w:alias w:val="NummerEtikett"/>
                              <w:tag w:val="NummerEtikett"/>
                              <w:id w:val="499619651"/>
                              <w:lock w:val="sdtContentLocked"/>
                              <w:dataBinding w:prefixMappings="xmlns:ns0='http://rkdhs/mallar/lagstiftning/Prop/Prop.xsd'" w:xpath="/ns0:dokumentvärden[1]/ns0:dokumentnummer[1]/@etikett" w:storeItemID="{068625C3-B546-44A5-B525-B7CC092E5AD6}"/>
                              <w:text/>
                            </w:sdtPr>
                            <w:sdtEndPr/>
                            <w:sdtContent>
                              <w:r w:rsidR="006D0327">
                                <w:t>Prop.</w:t>
                              </w:r>
                            </w:sdtContent>
                          </w:sdt>
                          <w:r w:rsidR="006D0327">
                            <w:t xml:space="preserve"> </w:t>
                          </w:r>
                          <w:sdt>
                            <w:sdtPr>
                              <w:alias w:val="Nummer"/>
                              <w:tag w:val="Nummer"/>
                              <w:id w:val="1438721539"/>
                              <w:lock w:val="sdtContentLocked"/>
                              <w:dataBinding w:prefixMappings="xmlns:ns0='http://rkdhs/mallar/lagstiftning/Prop/Prop.xsd'" w:xpath="/ns0:dokumentvärden[1]/ns0:dokumentnummer[1]" w:storeItemID="{068625C3-B546-44A5-B525-B7CC092E5AD6}"/>
                              <w:text/>
                            </w:sdtPr>
                            <w:sdtEndPr/>
                            <w:sdtContent>
                              <w:r w:rsidR="006D0327">
                                <w:t>2018/19:163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88" type="#_x0000_t202" style="position:absolute;left:0;text-align:left;margin-left:348pt;margin-top:36pt;width:89.85pt;height:9.6pt;z-index:25168947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oYHmjjgIAAJMFAAAOAAAAZHJzL2Uyb0RvYy54bWysVNtOGzEQfa/Uf7D8XjYbAi0RG5SCqCoh&#10;QIWKZ8drk1V9q+1kN/36Hns3l1JeqPqyO/bcPGfOzPlFpxVZCx8aaypaHo0oEYbbujHPFf3+eP3h&#10;EyUhMlMzZY2o6EYEejF7/+68dVMxtkurauEJgpgwbV1FlzG6aVEEvhSahSPrhIFSWq9ZxNE/F7Vn&#10;LaJrVYxHo9Oitb523nIRAm6veiWd5fhSCh7vpAwiElVRvC3mr8/fRfoWs3M2ffbMLRs+PIP9wys0&#10;awyS7kJdscjIyjd/hdIN9zZYGY+41YWVsuEi14BqytGLah6WzIlcC8AJbgdT+H9h+e363pOmrugY&#10;nTJMo0ePoot+hQKOEzytC1NYPTjYxe6z7dDm7X3AZaq6k16nP+oh0APozQ5cBCM8OZWTEh2jhENX&#10;jsuzcUa/2Hs7H+IXYTVJQkU9mpcxZeubEPESmG5NUrJgVVNfN0rlQyKMuFSerBlarWJ+Izz+sFKG&#10;tBU9PT4Z5cDGJvc+sjIpjMiUGdKlyvsKsxQ3SiQbZb4JCchyoa/kZpwLs8ufrZOVRKq3OA72+1e9&#10;xbmvAx45szVx56wbY32uPs/YHrL6xxYy2dsD8IO6kxi7RZe5crpjwMLWGxDD236yguPXDbp3w0K8&#10;Zx6jhIZjPcQ7fKSyQN8OEiVL63+9dp/swXBoKWkxmhUNP1fMC0rUVwPun5WTSZrlfJicfASRiD/U&#10;LA41ZqUvLShRYhE5nsVkH9VWlN7qJ2yRecoKFTMcuSsat+Jl7BcGthAX83k2wvQ6Fm/Mg+MpdII5&#10;cfOxe2LeDQSOoP6t3Q4xm77gcW+bPIObryK4mEmegO5RHRqAyc/cH7ZUWi2H52y136Wz3wAAAP//&#10;AwBQSwMEFAAGAAgAAAAhABZzEpXgAAAACQEAAA8AAABkcnMvZG93bnJldi54bWxMj0FLw0AQhe+C&#10;/2EZwZvdNGjSptkUFT1YKMVW6HWbHbPB7GzIbtr47x1PenoM7/Hme+V6cp044xBaTwrmswQEUu1N&#10;S42Cj8Pr3QJEiJqM7jyhgm8MsK6ur0pdGH+hdzzvYyO4hEKhFdgY+0LKUFt0Osx8j8Tepx+cjnwO&#10;jTSDvnC562SaJJl0uiX+YHWPzxbrr/3oFBy2T2aUZjJvL/V2s8Oj3Nj7nVK3N9PjCkTEKf6F4Ref&#10;0aFippMfyQTRKciWGW+JCvKUlQOL/CEHcVKwnKcgq1L+X1D9AAAA//8DAFBLAQItABQABgAIAAAA&#10;IQC2gziS/gAAAOEBAAATAAAAAAAAAAAAAAAAAAAAAABbQ29udGVudF9UeXBlc10ueG1sUEsBAi0A&#10;FAAGAAgAAAAhADj9If/WAAAAlAEAAAsAAAAAAAAAAAAAAAAALwEAAF9yZWxzLy5yZWxzUEsBAi0A&#10;FAAGAAgAAAAhAGhgeaOOAgAAkwUAAA4AAAAAAAAAAAAAAAAALgIAAGRycy9lMm9Eb2MueG1sUEsB&#10;Ai0AFAAGAAgAAAAhABZzEpXgAAAACQEAAA8AAAAAAAAAAAAAAAAA6AQAAGRycy9kb3ducmV2Lnht&#10;bFBLBQYAAAAABAAEAPMAAAD1BQAAAAA=&#10;" o:allowoverlap="f" fillcolor="white [3201]" stroked="f" strokeweight=".5pt">
              <v:textbox style="mso-fit-shape-to-text:t">
                <w:txbxContent>
                  <w:p w14:paraId="504C0188" w14:textId="4938B2D4" w:rsidR="006D0327" w:rsidRPr="00756E21" w:rsidRDefault="00054449" w:rsidP="00A118D8">
                    <w:pPr>
                      <w:pStyle w:val="Brdtext"/>
                      <w:jc w:val="left"/>
                    </w:pPr>
                    <w:sdt>
                      <w:sdtPr>
                        <w:alias w:val="NummerEtikett"/>
                        <w:tag w:val="NummerEtikett"/>
                        <w:id w:val="499619651"/>
                        <w:lock w:val="sdtContentLocked"/>
                        <w:dataBinding w:prefixMappings="xmlns:ns0='http://rkdhs/mallar/lagstiftning/Prop/Prop.xsd'" w:xpath="/ns0:dokumentvärden[1]/ns0:dokumentnummer[1]/@etikett" w:storeItemID="{068625C3-B546-44A5-B525-B7CC092E5AD6}"/>
                        <w:text/>
                      </w:sdtPr>
                      <w:sdtEndPr/>
                      <w:sdtContent>
                        <w:r w:rsidR="006D0327">
                          <w:t>Prop.</w:t>
                        </w:r>
                      </w:sdtContent>
                    </w:sdt>
                    <w:r w:rsidR="006D0327">
                      <w:t xml:space="preserve"> </w:t>
                    </w:r>
                    <w:sdt>
                      <w:sdtPr>
                        <w:alias w:val="Nummer"/>
                        <w:tag w:val="Nummer"/>
                        <w:id w:val="1438721539"/>
                        <w:lock w:val="sdtContentLocked"/>
                        <w:dataBinding w:prefixMappings="xmlns:ns0='http://rkdhs/mallar/lagstiftning/Prop/Prop.xsd'" w:xpath="/ns0:dokumentvärden[1]/ns0:dokumentnummer[1]" w:storeItemID="{068625C3-B546-44A5-B525-B7CC092E5AD6}"/>
                        <w:text/>
                      </w:sdtPr>
                      <w:sdtEndPr/>
                      <w:sdtContent>
                        <w:r w:rsidR="006D0327">
                          <w:t>2018/19:163</w:t>
                        </w:r>
                      </w:sdtContent>
                    </w:sdt>
                  </w:p>
                </w:txbxContent>
              </v:textbox>
              <w10:wrap type="square" anchorx="page" anchory="page"/>
            </v:shape>
          </w:pict>
        </mc:Fallback>
      </mc:AlternateContent>
    </w:r>
    <w:r>
      <w:t xml:space="preserve"> </w:t>
    </w:r>
  </w:p>
</w:hdr>
</file>

<file path=word/header2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6E0AE8E" w14:textId="77777777" w:rsidR="006D0327" w:rsidRDefault="006D0327" w:rsidP="00664D04">
    <w:pPr>
      <w:pStyle w:val="Brdtext"/>
    </w:pPr>
    <w:r>
      <w:rPr>
        <w:noProof/>
        <w:lang w:eastAsia="sv-SE"/>
      </w:rPr>
      <mc:AlternateContent>
        <mc:Choice Requires="wps">
          <w:drawing>
            <wp:anchor distT="0" distB="0" distL="0" distR="0" simplePos="0" relativeHeight="251652608"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31"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42910D6" w14:textId="2D8EC59D" w:rsidR="006D0327" w:rsidRPr="00756E21" w:rsidRDefault="00054449" w:rsidP="00664D04">
                          <w:pPr>
                            <w:pStyle w:val="Brdtext"/>
                            <w:jc w:val="left"/>
                          </w:pPr>
                          <w:sdt>
                            <w:sdtPr>
                              <w:alias w:val="NummerEtikett"/>
                              <w:tag w:val="NummerEtikett"/>
                              <w:id w:val="-319893586"/>
                              <w:lock w:val="sdtContentLocked"/>
                              <w:dataBinding w:prefixMappings="xmlns:ns0='http://rkdhs/mallar/lagstiftning/Prop/Prop.xsd'" w:xpath="/ns0:dokumentvärden[1]/ns0:dokumentnummer[1]/@etikett" w:storeItemID="{068625C3-B546-44A5-B525-B7CC092E5AD6}"/>
                              <w:text/>
                            </w:sdtPr>
                            <w:sdtEndPr/>
                            <w:sdtContent>
                              <w:r w:rsidR="006D0327">
                                <w:t>Prop.</w:t>
                              </w:r>
                            </w:sdtContent>
                          </w:sdt>
                          <w:r w:rsidR="006D0327">
                            <w:t xml:space="preserve"> </w:t>
                          </w:r>
                          <w:sdt>
                            <w:sdtPr>
                              <w:alias w:val="Nummer"/>
                              <w:tag w:val="Nummer"/>
                              <w:id w:val="-1416853358"/>
                              <w:lock w:val="sdtContentLocked"/>
                              <w:dataBinding w:prefixMappings="xmlns:ns0='http://rkdhs/mallar/lagstiftning/Prop/Prop.xsd'" w:xpath="/ns0:dokumentvärden[1]/ns0:dokumentnummer[1]" w:storeItemID="{068625C3-B546-44A5-B525-B7CC092E5AD6}"/>
                              <w:text/>
                            </w:sdtPr>
                            <w:sdtEndPr/>
                            <w:sdtContent>
                              <w:r w:rsidR="006D0327">
                                <w:t>2018/19:163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92" type="#_x0000_t202" style="position:absolute;left:0;text-align:left;margin-left:29.4pt;margin-top:35.55pt;width:89.85pt;height:9.6pt;z-index:25165260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QL5xGkAIAAJMFAAAOAAAAZHJzL2Uyb0RvYy54bWysVFFv2yAQfp+0/4B4Xx2nabdGcaqsVadJ&#10;VVutnfpMMCTWMDAgsbNfvw9sJ1nXl057sYH77o777jtml22tyFY4Xxld0PxkRInQ3JSVXhX0+9PN&#10;h0+U+MB0yZTRoqA74enl/P27WWOnYmzWRpXCEQTRftrYgq5DsNMs83wtauZPjBUaRmlczQK2bpWV&#10;jjWIXqtsPBqdZ41xpXWGC+9xet0Z6TzFl1LwcC+lF4GoguJuIX1d+i7jN5vP2HTlmF1XvL8G+4db&#10;1KzSSLoPdc0CIxtX/RWqrrgz3shwwk2dGSkrLlINqCYfvajmcc2sSLWAHG/3NPn/F5bfbR8cqcqC&#10;nuaUaFajR0+iDW6DAsaRnsb6KVCPFrjQfjYt2jycexzGqlvp6vhHPQR2EL3bk4tghEenfJKjY5Rw&#10;2PJxfjFO7GcHb+t8+CJMTeKioA7NS5yy7a0PuAmgAyQm80ZV5U2lVNpEwYgr5ciWodUqpDvC4w+U&#10;0qQp6Pnp2SgF1ia6d5GVjmFEkkyfLlbeVZhWYadExCj9TUhQlgp9JTfjXOh9/oSOKIlUb3Hs8Ydb&#10;vcW5qwMeKbPRYe9cV9q4VH2asQNl5Y+BMtnhQfhR3XEZ2mWbtHJ+NihgacodhOFMN1ne8psK3btl&#10;Pjwwh1FCw/E8hHt8pDJg3/QrStbG/XrtPOKhcFgpaTCaBfU/N8wJStRXDe1f5JNJnOW0mZx9hJCI&#10;O7Ysjy16U18ZSALyxu3SMuKDGpbSmfoZr8giZoWJaY7cBQ3D8ip0DwZeIS4WiwTC9FoWbvWj5TF0&#10;pDlq86l9Zs72Ag6Q/p0ZhphNX+i4w0ZPbxebAC0mkUeiO1b7BmDyk/b7Vyo+Lcf7hDq8pfPfAAAA&#10;//8DAFBLAwQUAAYACAAAACEAq02CE98AAAAIAQAADwAAAGRycy9kb3ducmV2LnhtbEyPwU7DMBBE&#10;70j9B2srcaNOWgohZFMVBAcqVRUtElc3XuKo8TqKnTb8PeYEx9GMZt4Uq9G24ky9bxwjpLMEBHHl&#10;dMM1wsfh9SYD4YNirVrHhPBNHlbl5KpQuXYXfqfzPtQilrDPFYIJocul9JUhq/zMdcTR+3K9VSHK&#10;vpa6V5dYbls5T5I7aVXDccGojp4NVaf9YBEO2yc9SD3qt5dqu9nRp9yY2x3i9XRcP4IINIa/MPzi&#10;R3QoI9PRDay9aBGWWSQPCPdpCiL680W2BHFEeEgWIMtC/j9Q/gAAAP//AwBQSwECLQAUAAYACAAA&#10;ACEAtoM4kv4AAADhAQAAEwAAAAAAAAAAAAAAAAAAAAAAW0NvbnRlbnRfVHlwZXNdLnhtbFBLAQIt&#10;ABQABgAIAAAAIQA4/SH/1gAAAJQBAAALAAAAAAAAAAAAAAAAAC8BAABfcmVscy8ucmVsc1BLAQIt&#10;ABQABgAIAAAAIQCQL5xGkAIAAJMFAAAOAAAAAAAAAAAAAAAAAC4CAABkcnMvZTJvRG9jLnhtbFBL&#10;AQItABQABgAIAAAAIQCrTYIT3wAAAAgBAAAPAAAAAAAAAAAAAAAAAOoEAABkcnMvZG93bnJldi54&#10;bWxQSwUGAAAAAAQABADzAAAA9gUAAAAA&#10;" o:allowoverlap="f" fillcolor="white [3201]" stroked="f" strokeweight=".5pt">
              <v:textbox style="mso-fit-shape-to-text:t">
                <w:txbxContent>
                  <w:p w14:paraId="442910D6" w14:textId="2D8EC59D" w:rsidR="006D0327" w:rsidRPr="00756E21" w:rsidRDefault="00054449" w:rsidP="00664D04">
                    <w:pPr>
                      <w:pStyle w:val="Brdtext"/>
                      <w:jc w:val="left"/>
                    </w:pPr>
                    <w:sdt>
                      <w:sdtPr>
                        <w:alias w:val="NummerEtikett"/>
                        <w:tag w:val="NummerEtikett"/>
                        <w:id w:val="-319893586"/>
                        <w:lock w:val="sdtContentLocked"/>
                        <w:dataBinding w:prefixMappings="xmlns:ns0='http://rkdhs/mallar/lagstiftning/Prop/Prop.xsd'" w:xpath="/ns0:dokumentvärden[1]/ns0:dokumentnummer[1]/@etikett" w:storeItemID="{068625C3-B546-44A5-B525-B7CC092E5AD6}"/>
                        <w:text/>
                      </w:sdtPr>
                      <w:sdtEndPr/>
                      <w:sdtContent>
                        <w:r w:rsidR="006D0327">
                          <w:t>Prop.</w:t>
                        </w:r>
                      </w:sdtContent>
                    </w:sdt>
                    <w:r w:rsidR="006D0327">
                      <w:t xml:space="preserve"> </w:t>
                    </w:r>
                    <w:sdt>
                      <w:sdtPr>
                        <w:alias w:val="Nummer"/>
                        <w:tag w:val="Nummer"/>
                        <w:id w:val="-1416853358"/>
                        <w:lock w:val="sdtContentLocked"/>
                        <w:dataBinding w:prefixMappings="xmlns:ns0='http://rkdhs/mallar/lagstiftning/Prop/Prop.xsd'" w:xpath="/ns0:dokumentvärden[1]/ns0:dokumentnummer[1]" w:storeItemID="{068625C3-B546-44A5-B525-B7CC092E5AD6}"/>
                        <w:text/>
                      </w:sdtPr>
                      <w:sdtEndPr/>
                      <w:sdtContent>
                        <w:r w:rsidR="006D0327">
                          <w:t>2018/19:163</w:t>
                        </w:r>
                      </w:sdtContent>
                    </w:sdt>
                  </w:p>
                </w:txbxContent>
              </v:textbox>
              <w10:wrap type="square" anchorx="page" anchory="page"/>
            </v:shape>
          </w:pict>
        </mc:Fallback>
      </mc:AlternateContent>
    </w:r>
    <w:r>
      <w:t xml:space="preserve"> </w:t>
    </w:r>
  </w:p>
</w:hdr>
</file>

<file path=word/header3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773DBF1" w14:textId="77777777" w:rsidR="006D0327" w:rsidRDefault="006D0327" w:rsidP="00EE1584">
    <w:pPr>
      <w:pStyle w:val="Brdtext"/>
    </w:pPr>
    <w:r>
      <w:rPr>
        <w:noProof/>
        <w:lang w:eastAsia="sv-SE"/>
      </w:rPr>
      <mc:AlternateContent>
        <mc:Choice Requires="wps">
          <w:drawing>
            <wp:anchor distT="0" distB="0" distL="0" distR="0" simplePos="0" relativeHeight="251690496"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30"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92720D9" w14:textId="557D0D32" w:rsidR="006D0327" w:rsidRPr="00756E21" w:rsidRDefault="00054449" w:rsidP="00A118D8">
                          <w:pPr>
                            <w:pStyle w:val="Brdtext"/>
                            <w:jc w:val="left"/>
                          </w:pPr>
                          <w:sdt>
                            <w:sdtPr>
                              <w:alias w:val="NummerEtikett"/>
                              <w:tag w:val="NummerEtikett"/>
                              <w:id w:val="-632867429"/>
                              <w:lock w:val="sdtContentLocked"/>
                              <w:dataBinding w:prefixMappings="xmlns:ns0='http://rkdhs/mallar/lagstiftning/Prop/Prop.xsd'" w:xpath="/ns0:dokumentvärden[1]/ns0:dokumentnummer[1]/@etikett" w:storeItemID="{068625C3-B546-44A5-B525-B7CC092E5AD6}"/>
                              <w:text/>
                            </w:sdtPr>
                            <w:sdtEndPr/>
                            <w:sdtContent>
                              <w:r w:rsidR="006D0327">
                                <w:t>Prop.</w:t>
                              </w:r>
                            </w:sdtContent>
                          </w:sdt>
                          <w:r w:rsidR="006D0327">
                            <w:t xml:space="preserve"> </w:t>
                          </w:r>
                          <w:sdt>
                            <w:sdtPr>
                              <w:alias w:val="Nummer"/>
                              <w:tag w:val="Nummer"/>
                              <w:id w:val="-792124441"/>
                              <w:lock w:val="sdtContentLocked"/>
                              <w:dataBinding w:prefixMappings="xmlns:ns0='http://rkdhs/mallar/lagstiftning/Prop/Prop.xsd'" w:xpath="/ns0:dokumentvärden[1]/ns0:dokumentnummer[1]" w:storeItemID="{068625C3-B546-44A5-B525-B7CC092E5AD6}"/>
                              <w:text/>
                            </w:sdtPr>
                            <w:sdtEndPr/>
                            <w:sdtContent>
                              <w:r w:rsidR="006D0327">
                                <w:t>2018/19:163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93" type="#_x0000_t202" style="position:absolute;left:0;text-align:left;margin-left:348pt;margin-top:36pt;width:89.85pt;height:9.6pt;z-index:25169049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EliUWkAIAAJMFAAAOAAAAZHJzL2Uyb0RvYy54bWysVFFv2yAQfp+0/4B4Xx2nabZGdaqsVadJ&#10;VVstnfpMMDTWMDAgsbNfvw9sJ1nXl057sYH77o777uMuLttaka1wvjK6oPnJiBKhuSkr/VzQ7483&#10;Hz5R4gPTJVNGi4LuhKeX8/fvLho7E2OzNqoUjiCI9rPGFnQdgp1lmedrUTN/YqzQMErjahawdc9Z&#10;6ViD6LXKxqPRNGuMK60zXHiP0+vOSOcpvpSCh3spvQhEFRR3C+nr0ncVv9n8gs2eHbPrivfXYP9w&#10;i5pVGkn3oa5ZYGTjqr9C1RV3xhsZTripMyNlxUWqAdXkoxfVLNfMilQLyPF2T5P/f2H53fbBkaos&#10;6Cno0axGjx5FG9wGBZxGehrrZ0AtLXCh/WxatHk49ziMVbfS1fGPegjsiLTbk4tghEenfJKjY5Rw&#10;2PJxfj5O7GcHb+t8+CJMTeKioA7NS5yy7a0PuAmgAyQm80ZV5U2lVNpEwYgr5ciWodUqpDvC4w+U&#10;0qQp6PT0bJQCaxPdu8hKxzAiSaZPFyvvKkyrsFMiYpT+JiQoS4W+kptxLvQ+f0JHlESqtzj2+MOt&#10;3uLc1QGPlNnosHeuK21cqj69sQNl5Y+BMtnhQfhR3XEZ2lWbtDKdDgpYmXIHYTjTvSxv+U2F7t0y&#10;Hx6Yw1NCwzEewj0+Uhmwb/oVJWvjfr12HvFQOKyUNHiaBfU/N8wJStRXDe2f55MJwoa0mZx9hJCI&#10;O7asji16U18ZSCLHILI8LSM+qGEpnamfMEUWMStMTHPkLmgYllehGxiYQlwsFgmE12tZuNVLy2Po&#10;SHPU5mP7xJztBRwg/TszPGI2e6HjDhs9vV1sArSYRB6J7ljtG4CXn7TfT6k4Wo73CXWYpfPfAAAA&#10;//8DAFBLAwQUAAYACAAAACEAFnMSleAAAAAJAQAADwAAAGRycy9kb3ducmV2LnhtbEyPQUvDQBCF&#10;74L/YRnBm900aNKm2RQVPVgoxVbodZsds8HsbMhu2vjvHU96egzv8eZ75XpynTjjEFpPCuazBARS&#10;7U1LjYKPw+vdAkSImozuPKGCbwywrq6vSl0Yf6F3PO9jI7iEQqEV2Bj7QspQW3Q6zHyPxN6nH5yO&#10;fA6NNIO+cLnrZJokmXS6Jf5gdY/PFuuv/egUHLZPZpRmMm8v9Xazw6Pc2PudUrc30+MKRMQp/oXh&#10;F5/RoWKmkx/JBNEpyJYZb4kK8pSVA4v8IQdxUrCcpyCrUv5fUP0AAAD//wMAUEsBAi0AFAAGAAgA&#10;AAAhALaDOJL+AAAA4QEAABMAAAAAAAAAAAAAAAAAAAAAAFtDb250ZW50X1R5cGVzXS54bWxQSwEC&#10;LQAUAAYACAAAACEAOP0h/9YAAACUAQAACwAAAAAAAAAAAAAAAAAvAQAAX3JlbHMvLnJlbHNQSwEC&#10;LQAUAAYACAAAACEAxJYlFpACAACTBQAADgAAAAAAAAAAAAAAAAAuAgAAZHJzL2Uyb0RvYy54bWxQ&#10;SwECLQAUAAYACAAAACEAFnMSleAAAAAJAQAADwAAAAAAAAAAAAAAAADqBAAAZHJzL2Rvd25yZXYu&#10;eG1sUEsFBgAAAAAEAAQA8wAAAPcFAAAAAA==&#10;" o:allowoverlap="f" fillcolor="white [3201]" stroked="f" strokeweight=".5pt">
              <v:textbox style="mso-fit-shape-to-text:t">
                <w:txbxContent>
                  <w:p w14:paraId="792720D9" w14:textId="557D0D32" w:rsidR="006D0327" w:rsidRPr="00756E21" w:rsidRDefault="00054449" w:rsidP="00A118D8">
                    <w:pPr>
                      <w:pStyle w:val="Brdtext"/>
                      <w:jc w:val="left"/>
                    </w:pPr>
                    <w:sdt>
                      <w:sdtPr>
                        <w:alias w:val="NummerEtikett"/>
                        <w:tag w:val="NummerEtikett"/>
                        <w:id w:val="-632867429"/>
                        <w:lock w:val="sdtContentLocked"/>
                        <w:dataBinding w:prefixMappings="xmlns:ns0='http://rkdhs/mallar/lagstiftning/Prop/Prop.xsd'" w:xpath="/ns0:dokumentvärden[1]/ns0:dokumentnummer[1]/@etikett" w:storeItemID="{068625C3-B546-44A5-B525-B7CC092E5AD6}"/>
                        <w:text/>
                      </w:sdtPr>
                      <w:sdtEndPr/>
                      <w:sdtContent>
                        <w:r w:rsidR="006D0327">
                          <w:t>Prop.</w:t>
                        </w:r>
                      </w:sdtContent>
                    </w:sdt>
                    <w:r w:rsidR="006D0327">
                      <w:t xml:space="preserve"> </w:t>
                    </w:r>
                    <w:sdt>
                      <w:sdtPr>
                        <w:alias w:val="Nummer"/>
                        <w:tag w:val="Nummer"/>
                        <w:id w:val="-792124441"/>
                        <w:lock w:val="sdtContentLocked"/>
                        <w:dataBinding w:prefixMappings="xmlns:ns0='http://rkdhs/mallar/lagstiftning/Prop/Prop.xsd'" w:xpath="/ns0:dokumentvärden[1]/ns0:dokumentnummer[1]" w:storeItemID="{068625C3-B546-44A5-B525-B7CC092E5AD6}"/>
                        <w:text/>
                      </w:sdtPr>
                      <w:sdtEndPr/>
                      <w:sdtContent>
                        <w:r w:rsidR="006D0327">
                          <w:t>2018/19:163</w:t>
                        </w:r>
                      </w:sdtContent>
                    </w:sdt>
                  </w:p>
                </w:txbxContent>
              </v:textbox>
              <w10:wrap type="square" anchorx="page" anchory="page"/>
            </v:shape>
          </w:pict>
        </mc:Fallback>
      </mc:AlternateContent>
    </w:r>
    <w:r>
      <w:t xml:space="preserve"> </w:t>
    </w:r>
  </w:p>
</w:hdr>
</file>

<file path=word/header3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D6D5F06" w14:textId="77777777" w:rsidR="006D0327" w:rsidRDefault="006D0327" w:rsidP="00664D04">
    <w:pPr>
      <w:pStyle w:val="Brdtext"/>
    </w:pPr>
    <w:r>
      <w:rPr>
        <w:noProof/>
        <w:lang w:eastAsia="sv-SE"/>
      </w:rPr>
      <mc:AlternateContent>
        <mc:Choice Requires="wps">
          <w:drawing>
            <wp:anchor distT="0" distB="0" distL="0" distR="0" simplePos="0" relativeHeight="251653632"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33"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172C460" w14:textId="49C0ECE6" w:rsidR="006D0327" w:rsidRPr="00756E21" w:rsidRDefault="00054449" w:rsidP="00664D04">
                          <w:pPr>
                            <w:pStyle w:val="Brdtext"/>
                            <w:jc w:val="left"/>
                          </w:pPr>
                          <w:sdt>
                            <w:sdtPr>
                              <w:alias w:val="NummerEtikett"/>
                              <w:tag w:val="NummerEtikett"/>
                              <w:id w:val="-708267053"/>
                              <w:lock w:val="sdtContentLocked"/>
                              <w:dataBinding w:prefixMappings="xmlns:ns0='http://rkdhs/mallar/lagstiftning/Prop/Prop.xsd'" w:xpath="/ns0:dokumentvärden[1]/ns0:dokumentnummer[1]/@etikett" w:storeItemID="{068625C3-B546-44A5-B525-B7CC092E5AD6}"/>
                              <w:text/>
                            </w:sdtPr>
                            <w:sdtEndPr/>
                            <w:sdtContent>
                              <w:r w:rsidR="006D0327">
                                <w:t>Prop.</w:t>
                              </w:r>
                            </w:sdtContent>
                          </w:sdt>
                          <w:r w:rsidR="006D0327">
                            <w:t xml:space="preserve"> </w:t>
                          </w:r>
                          <w:sdt>
                            <w:sdtPr>
                              <w:alias w:val="Nummer"/>
                              <w:tag w:val="Nummer"/>
                              <w:id w:val="201220062"/>
                              <w:lock w:val="sdtContentLocked"/>
                              <w:dataBinding w:prefixMappings="xmlns:ns0='http://rkdhs/mallar/lagstiftning/Prop/Prop.xsd'" w:xpath="/ns0:dokumentvärden[1]/ns0:dokumentnummer[1]" w:storeItemID="{068625C3-B546-44A5-B525-B7CC092E5AD6}"/>
                              <w:text/>
                            </w:sdtPr>
                            <w:sdtEndPr/>
                            <w:sdtContent>
                              <w:r w:rsidR="006D0327">
                                <w:t>2018/19:163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97" type="#_x0000_t202" style="position:absolute;left:0;text-align:left;margin-left:29.4pt;margin-top:35.55pt;width:89.85pt;height:9.6pt;z-index:25165363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fp2r3jwIAAJMFAAAOAAAAZHJzL2Uyb0RvYy54bWysVE1v2zAMvQ/YfxB0Xx2nabcGdYqsRYcB&#10;RVusHXpWZKkxJomapMTOfv0o2vlY10uHXWxKfCRF8pHnF501bK1CbMBVvDwacaachLpxzxX//nj9&#10;4RNnMQlXCwNOVXyjIr+YvX933vqpGsMSTK0CQycuTltf8WVKfloUUS6VFfEIvHKo1BCsSHgMz0Ud&#10;RIverSnGo9Fp0UKofQCpYsTbq17JZ+RfayXTndZRJWYqjm9L9A30XeRvMTsX0+cg/LKRwzPEP7zC&#10;isZh0J2rK5EEW4XmL1e2kQEi6HQkwRagdSMV5YDZlKMX2TwshVeUCxYn+l2Z4v9zK2/X94E1dcWP&#10;jzlzwmKPHlWXwgoTGOfytD5OEfXgEZe6z9Bhm7f3ES9z1p0ONv8xH4Z6LPRmV1x0xmQ2Kicldowz&#10;ibpyXJ6NqfrF3tqHmL4osCwLFQ/YPKqpWN/EhC9B6BaSg0UwTX3dGEOHTBh1aQJbC2y1SfRGtPgD&#10;ZRxrK356fDIixw6yee/ZuOxGEWWGcDnzPkOS0saojDHum9JYMkr0ldhCSuV28QmdURpDvcVwwO9f&#10;9RbjPg+0oMjg0s7YNg4CZU8zti9Z/WNbMt3jseAHeWcxdYuOuPKRWpevFlBvkBgB+smKXl432L0b&#10;EdO9CDhK2HBcD+kOP9oAVh8GibMlhF+v3Wc8Mhy1nLU4mhWPP1ciKM7MV4fcPysnkzzLdJicfEQi&#10;sXCoWRxq3MpeAlKixEXkJYkZn8xW1AHsE26ReY6KKuEkxq542oqXqV8YuIWkms8JhNPrRbpxD15m&#10;17nMmZuP3ZMIfiBwQurfwnaIxfQFj3tstox+vkrIRSL5vqpDA3DyifvDlsqr5fBMqP0unf0GAAD/&#10;/wMAUEsDBBQABgAIAAAAIQCrTYIT3wAAAAgBAAAPAAAAZHJzL2Rvd25yZXYueG1sTI/BTsMwEETv&#10;SP0Haytxo05aCiFkUxUEBypVFS0SVzde4qjxOoqdNvw95gTH0Yxm3hSr0bbiTL1vHCOkswQEceV0&#10;wzXCx+H1JgPhg2KtWseE8E0eVuXkqlC5dhd+p/M+1CKWsM8Vggmhy6X0lSGr/Mx1xNH7cr1VIcq+&#10;lrpXl1huWzlPkjtpVcNxwaiOng1Vp/1gEQ7bJz1IPeq3l2q72dGn3JjbHeL1dFw/ggg0hr8w/OJH&#10;dCgj09ENrL1oEZZZJA8I92kKIvrzRbYEcUR4SBYgy0L+P1D+AAAA//8DAFBLAQItABQABgAIAAAA&#10;IQC2gziS/gAAAOEBAAATAAAAAAAAAAAAAAAAAAAAAABbQ29udGVudF9UeXBlc10ueG1sUEsBAi0A&#10;FAAGAAgAAAAhADj9If/WAAAAlAEAAAsAAAAAAAAAAAAAAAAALwEAAF9yZWxzLy5yZWxzUEsBAi0A&#10;FAAGAAgAAAAhAJ+navePAgAAkwUAAA4AAAAAAAAAAAAAAAAALgIAAGRycy9lMm9Eb2MueG1sUEsB&#10;Ai0AFAAGAAgAAAAhAKtNghPfAAAACAEAAA8AAAAAAAAAAAAAAAAA6QQAAGRycy9kb3ducmV2Lnht&#10;bFBLBQYAAAAABAAEAPMAAAD1BQAAAAA=&#10;" o:allowoverlap="f" fillcolor="white [3201]" stroked="f" strokeweight=".5pt">
              <v:textbox style="mso-fit-shape-to-text:t">
                <w:txbxContent>
                  <w:p w14:paraId="4172C460" w14:textId="49C0ECE6" w:rsidR="006D0327" w:rsidRPr="00756E21" w:rsidRDefault="00054449" w:rsidP="00664D04">
                    <w:pPr>
                      <w:pStyle w:val="Brdtext"/>
                      <w:jc w:val="left"/>
                    </w:pPr>
                    <w:sdt>
                      <w:sdtPr>
                        <w:alias w:val="NummerEtikett"/>
                        <w:tag w:val="NummerEtikett"/>
                        <w:id w:val="-708267053"/>
                        <w:lock w:val="sdtContentLocked"/>
                        <w:dataBinding w:prefixMappings="xmlns:ns0='http://rkdhs/mallar/lagstiftning/Prop/Prop.xsd'" w:xpath="/ns0:dokumentvärden[1]/ns0:dokumentnummer[1]/@etikett" w:storeItemID="{068625C3-B546-44A5-B525-B7CC092E5AD6}"/>
                        <w:text/>
                      </w:sdtPr>
                      <w:sdtEndPr/>
                      <w:sdtContent>
                        <w:r w:rsidR="006D0327">
                          <w:t>Prop.</w:t>
                        </w:r>
                      </w:sdtContent>
                    </w:sdt>
                    <w:r w:rsidR="006D0327">
                      <w:t xml:space="preserve"> </w:t>
                    </w:r>
                    <w:sdt>
                      <w:sdtPr>
                        <w:alias w:val="Nummer"/>
                        <w:tag w:val="Nummer"/>
                        <w:id w:val="201220062"/>
                        <w:lock w:val="sdtContentLocked"/>
                        <w:dataBinding w:prefixMappings="xmlns:ns0='http://rkdhs/mallar/lagstiftning/Prop/Prop.xsd'" w:xpath="/ns0:dokumentvärden[1]/ns0:dokumentnummer[1]" w:storeItemID="{068625C3-B546-44A5-B525-B7CC092E5AD6}"/>
                        <w:text/>
                      </w:sdtPr>
                      <w:sdtEndPr/>
                      <w:sdtContent>
                        <w:r w:rsidR="006D0327">
                          <w:t>2018/19:163</w:t>
                        </w:r>
                      </w:sdtContent>
                    </w:sdt>
                  </w:p>
                </w:txbxContent>
              </v:textbox>
              <w10:wrap type="square" anchorx="page" anchory="page"/>
            </v:shape>
          </w:pict>
        </mc:Fallback>
      </mc:AlternateContent>
    </w:r>
    <w:r>
      <w:t xml:space="preserve"> </w:t>
    </w:r>
  </w:p>
</w:hdr>
</file>

<file path=word/header3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ADF10DB" w14:textId="77777777" w:rsidR="006D0327" w:rsidRDefault="006D0327" w:rsidP="00EE1584">
    <w:pPr>
      <w:pStyle w:val="Brdtext"/>
    </w:pPr>
    <w:r>
      <w:rPr>
        <w:noProof/>
        <w:lang w:eastAsia="sv-SE"/>
      </w:rPr>
      <mc:AlternateContent>
        <mc:Choice Requires="wps">
          <w:drawing>
            <wp:anchor distT="0" distB="0" distL="0" distR="0" simplePos="0" relativeHeight="251691520"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32"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2C66593" w14:textId="1F9FF87E" w:rsidR="006D0327" w:rsidRPr="00756E21" w:rsidRDefault="00054449" w:rsidP="00A118D8">
                          <w:pPr>
                            <w:pStyle w:val="Brdtext"/>
                            <w:jc w:val="left"/>
                          </w:pPr>
                          <w:sdt>
                            <w:sdtPr>
                              <w:alias w:val="NummerEtikett"/>
                              <w:tag w:val="NummerEtikett"/>
                              <w:id w:val="1080553917"/>
                              <w:lock w:val="sdtContentLocked"/>
                              <w:dataBinding w:prefixMappings="xmlns:ns0='http://rkdhs/mallar/lagstiftning/Prop/Prop.xsd'" w:xpath="/ns0:dokumentvärden[1]/ns0:dokumentnummer[1]/@etikett" w:storeItemID="{068625C3-B546-44A5-B525-B7CC092E5AD6}"/>
                              <w:text/>
                            </w:sdtPr>
                            <w:sdtEndPr/>
                            <w:sdtContent>
                              <w:r w:rsidR="006D0327">
                                <w:t>Prop.</w:t>
                              </w:r>
                            </w:sdtContent>
                          </w:sdt>
                          <w:r w:rsidR="006D0327">
                            <w:t xml:space="preserve"> </w:t>
                          </w:r>
                          <w:sdt>
                            <w:sdtPr>
                              <w:alias w:val="Nummer"/>
                              <w:tag w:val="Nummer"/>
                              <w:id w:val="1487677063"/>
                              <w:lock w:val="sdtContentLocked"/>
                              <w:dataBinding w:prefixMappings="xmlns:ns0='http://rkdhs/mallar/lagstiftning/Prop/Prop.xsd'" w:xpath="/ns0:dokumentvärden[1]/ns0:dokumentnummer[1]" w:storeItemID="{068625C3-B546-44A5-B525-B7CC092E5AD6}"/>
                              <w:text/>
                            </w:sdtPr>
                            <w:sdtEndPr/>
                            <w:sdtContent>
                              <w:r w:rsidR="006D0327">
                                <w:t>2018/19:163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98" type="#_x0000_t202" style="position:absolute;left:0;text-align:left;margin-left:348pt;margin-top:36pt;width:89.85pt;height:9.6pt;z-index:25169152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0fD3WjwIAAJMFAAAOAAAAZHJzL2Uyb0RvYy54bWysVEtPGzEQvlfqf7B8L5sNgZaIDUpBVJUQ&#10;oELF2fHaZFXb446d7Ka/vmPv5lHKhaqX3bHn5fnmmzm/6Kxha4WhAVfx8mjEmXIS6sY9V/z74/WH&#10;T5yFKFwtDDhV8Y0K/GL2/t1566dqDEswtUJGQVyYtr7iyxj9tCiCXCorwhF45UipAa2IdMTnokbR&#10;UnRrivFodFq0gLVHkCoEur3qlXyW42utZLzTOqjITMXpbTF/MX8X6VvMzsX0GYVfNnJ4hviHV1jR&#10;OEq6C3UlomArbP4KZRuJEEDHIwm2AK0bqXINVE05elHNw1J4lWshcILfwRT+X1h5u75H1tQVPx5z&#10;5oSlHj2qLuKKCjhO8LQ+TMnqwZNd7D5DR23e3ge6TFV3Gm36Uz2M9AT0ZgcuBWMyOZWTkjrGmSRd&#10;OS7Pxhn9Yu/tMcQvCixLQsWRmpcxFeubEOklZLo1SckCmKa+bozJh0QYdWmQrQW12sT8RvL4w8o4&#10;1lb89PhklAM7SO59ZONSGJUpM6RLlfcVZilujEo2xn1TmiDLhb6SW0ip3C5/tk5WmlK9xXGw37/q&#10;Lc59HeSRM4OLO2fbOMBcfZ6xPWT1jy1kurcnwA/qTmLsFl3myscdAxZQb4gYCP1kBS+vG+rejQjx&#10;XiCNEjWc1kO8o482QOjDIHG2BPz12n2yJ4aTlrOWRrPi4edKoOLMfHXE/bNyMkmznA+Tk49EJIaH&#10;msWhxq3sJRAlSlpEXmYx2UezFTWCfaItMk9ZSSWcpNwVj1vxMvYLg7aQVPN5NqLp9SLeuAcvU+gE&#10;c+LmY/ck0A8EjkT9W9gOsZi+4HFvmzyDn68icTGTPAHdozo0gCY/c3/YUmm1HJ6z1X6Xzn4DAAD/&#10;/wMAUEsDBBQABgAIAAAAIQAWcxKV4AAAAAkBAAAPAAAAZHJzL2Rvd25yZXYueG1sTI9BS8NAEIXv&#10;gv9hGcGb3TRo0qbZFBU9WCjFVuh1mx2zwexsyG7a+O8dT3p6DO/x5nvlenKdOOMQWk8K5rMEBFLt&#10;TUuNgo/D690CRIiajO48oYJvDLCurq9KXRh/oXc872MjuIRCoRXYGPtCylBbdDrMfI/E3qcfnI58&#10;Do00g75wuetkmiSZdLol/mB1j88W66/96BQctk9mlGYyby/1drPDo9zY+51StzfT4wpExCn+heEX&#10;n9GhYqaTH8kE0SnIlhlviQrylJUDi/whB3FSsJynIKtS/l9Q/QAAAP//AwBQSwECLQAUAAYACAAA&#10;ACEAtoM4kv4AAADhAQAAEwAAAAAAAAAAAAAAAAAAAAAAW0NvbnRlbnRfVHlwZXNdLnhtbFBLAQIt&#10;ABQABgAIAAAAIQA4/SH/1gAAAJQBAAALAAAAAAAAAAAAAAAAAC8BAABfcmVscy8ucmVsc1BLAQIt&#10;ABQABgAIAAAAIQB0fD3WjwIAAJMFAAAOAAAAAAAAAAAAAAAAAC4CAABkcnMvZTJvRG9jLnhtbFBL&#10;AQItABQABgAIAAAAIQAWcxKV4AAAAAkBAAAPAAAAAAAAAAAAAAAAAOkEAABkcnMvZG93bnJldi54&#10;bWxQSwUGAAAAAAQABADzAAAA9gUAAAAA&#10;" o:allowoverlap="f" fillcolor="white [3201]" stroked="f" strokeweight=".5pt">
              <v:textbox style="mso-fit-shape-to-text:t">
                <w:txbxContent>
                  <w:p w14:paraId="52C66593" w14:textId="1F9FF87E" w:rsidR="006D0327" w:rsidRPr="00756E21" w:rsidRDefault="00054449" w:rsidP="00A118D8">
                    <w:pPr>
                      <w:pStyle w:val="Brdtext"/>
                      <w:jc w:val="left"/>
                    </w:pPr>
                    <w:sdt>
                      <w:sdtPr>
                        <w:alias w:val="NummerEtikett"/>
                        <w:tag w:val="NummerEtikett"/>
                        <w:id w:val="1080553917"/>
                        <w:lock w:val="sdtContentLocked"/>
                        <w:dataBinding w:prefixMappings="xmlns:ns0='http://rkdhs/mallar/lagstiftning/Prop/Prop.xsd'" w:xpath="/ns0:dokumentvärden[1]/ns0:dokumentnummer[1]/@etikett" w:storeItemID="{068625C3-B546-44A5-B525-B7CC092E5AD6}"/>
                        <w:text/>
                      </w:sdtPr>
                      <w:sdtEndPr/>
                      <w:sdtContent>
                        <w:r w:rsidR="006D0327">
                          <w:t>Prop.</w:t>
                        </w:r>
                      </w:sdtContent>
                    </w:sdt>
                    <w:r w:rsidR="006D0327">
                      <w:t xml:space="preserve"> </w:t>
                    </w:r>
                    <w:sdt>
                      <w:sdtPr>
                        <w:alias w:val="Nummer"/>
                        <w:tag w:val="Nummer"/>
                        <w:id w:val="1487677063"/>
                        <w:lock w:val="sdtContentLocked"/>
                        <w:dataBinding w:prefixMappings="xmlns:ns0='http://rkdhs/mallar/lagstiftning/Prop/Prop.xsd'" w:xpath="/ns0:dokumentvärden[1]/ns0:dokumentnummer[1]" w:storeItemID="{068625C3-B546-44A5-B525-B7CC092E5AD6}"/>
                        <w:text/>
                      </w:sdtPr>
                      <w:sdtEndPr/>
                      <w:sdtContent>
                        <w:r w:rsidR="006D0327">
                          <w:t>2018/19:163</w:t>
                        </w:r>
                      </w:sdtContent>
                    </w:sdt>
                  </w:p>
                </w:txbxContent>
              </v:textbox>
              <w10:wrap type="square" anchorx="page" anchory="page"/>
            </v:shape>
          </w:pict>
        </mc:Fallback>
      </mc:AlternateContent>
    </w:r>
    <w:r>
      <w:t xml:space="preserve"> </w:t>
    </w:r>
  </w:p>
</w:hdr>
</file>

<file path=word/header3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6DCC57F" w14:textId="77777777" w:rsidR="006D0327" w:rsidRDefault="006D0327" w:rsidP="00664D04">
    <w:pPr>
      <w:pStyle w:val="Brdtext"/>
    </w:pPr>
    <w:r>
      <w:rPr>
        <w:noProof/>
        <w:lang w:eastAsia="sv-SE"/>
      </w:rPr>
      <mc:AlternateContent>
        <mc:Choice Requires="wps">
          <w:drawing>
            <wp:anchor distT="0" distB="0" distL="0" distR="0" simplePos="0" relativeHeight="251654656"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35"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FA18494" w14:textId="17E8BA4C" w:rsidR="006D0327" w:rsidRPr="00756E21" w:rsidRDefault="00054449" w:rsidP="00664D04">
                          <w:pPr>
                            <w:pStyle w:val="Brdtext"/>
                            <w:jc w:val="left"/>
                          </w:pPr>
                          <w:sdt>
                            <w:sdtPr>
                              <w:alias w:val="NummerEtikett"/>
                              <w:tag w:val="NummerEtikett"/>
                              <w:id w:val="1691333645"/>
                              <w:lock w:val="sdtContentLocked"/>
                              <w:dataBinding w:prefixMappings="xmlns:ns0='http://rkdhs/mallar/lagstiftning/Prop/Prop.xsd'" w:xpath="/ns0:dokumentvärden[1]/ns0:dokumentnummer[1]/@etikett" w:storeItemID="{068625C3-B546-44A5-B525-B7CC092E5AD6}"/>
                              <w:text/>
                            </w:sdtPr>
                            <w:sdtEndPr/>
                            <w:sdtContent>
                              <w:r w:rsidR="006D0327">
                                <w:t>Prop.</w:t>
                              </w:r>
                            </w:sdtContent>
                          </w:sdt>
                          <w:r w:rsidR="006D0327">
                            <w:t xml:space="preserve"> </w:t>
                          </w:r>
                          <w:sdt>
                            <w:sdtPr>
                              <w:alias w:val="Nummer"/>
                              <w:tag w:val="Nummer"/>
                              <w:id w:val="-1466494642"/>
                              <w:lock w:val="sdtContentLocked"/>
                              <w:dataBinding w:prefixMappings="xmlns:ns0='http://rkdhs/mallar/lagstiftning/Prop/Prop.xsd'" w:xpath="/ns0:dokumentvärden[1]/ns0:dokumentnummer[1]" w:storeItemID="{068625C3-B546-44A5-B525-B7CC092E5AD6}"/>
                              <w:text/>
                            </w:sdtPr>
                            <w:sdtEndPr/>
                            <w:sdtContent>
                              <w:r w:rsidR="006D0327">
                                <w:t>2018/19:163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102" type="#_x0000_t202" style="position:absolute;left:0;text-align:left;margin-left:29.4pt;margin-top:35.55pt;width:89.85pt;height:9.6pt;z-index:25165465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ttOYIkAIAAJMFAAAOAAAAZHJzL2Uyb0RvYy54bWysVN9v2jAQfp+0/8Hy+xpCoV1RQ8VaMU1C&#10;bTWY+mwcu0SzfZ5tSNhf37OTAOv60mkvydn3y/fdd3d902hFdsL5CkxB87MBJcJwKCvzXNAfq/mn&#10;z5T4wEzJFBhR0L3w9Gb68cN1bSdiCBtQpXAEgxg/qW1BNyHYSZZ5vhGa+TOwwqBSgtMs4NE9Z6Vj&#10;NUbXKhsOBhdZDa60DrjwHm/vWiWdpvhSCh4epPQiEFVQfFtIX5e+6/jNptds8uyY3VS8ewb7h1do&#10;VhlMegh1xwIjW1f9FUpX3IEHGc446AykrLhINWA1+eBVNcsNsyLVguB4e4DJ/7+w/H736EhVFvR8&#10;TIlhGnu0Ek1wWyxgGOGprZ+g1dKiXWi+QINt7u89XsaqG+l0/GM9BPUI9P4ALgYjPDrloxw7RglH&#10;XT7Mr4YJ/ezobZ0PXwVoEoWCOmxewpTtFj7gS9C0N4nJPKiqnFdKpUMkjLhVjuwYtlqF9Eb0+MNK&#10;GVIX9OJ8PEiBDUT3NrIyMYxIlOnSxcrbCpMU9kpEG2W+C4mQpULfyM04F+aQP1lHK4mp3uPY2R9f&#10;9R7ntg70SJnBhIOzrgy4VH2asSNk5c8eMtnaI+AndUcxNOsmceVy3DNgDeUeieGgnSxv+bzC7i2Y&#10;D4/M4Shhw3E9hAf8SAWIPnQSJRtwv9+6j/bIcNRSUuNoFtT/2jInKFHfDHL/Kh+N4iynw2h8iUQi&#10;7lSzPtWYrb4FpESOi8jyJEb7oHpROtBPuEVmMSuqmOGYu6ChF29DuzBwC3ExmyUjnF7LwsIsLY+h&#10;I8yRm6vmiTnbETgg9e+hH2I2ecXj1jZ6ejvbBuRiInkEukW1awBOfuJ+t6Xiajk9J6vjLp2+AAAA&#10;//8DAFBLAwQUAAYACAAAACEAq02CE98AAAAIAQAADwAAAGRycy9kb3ducmV2LnhtbEyPwU7DMBBE&#10;70j9B2srcaNOWgohZFMVBAcqVRUtElc3XuKo8TqKnTb8PeYEx9GMZt4Uq9G24ky9bxwjpLMEBHHl&#10;dMM1wsfh9SYD4YNirVrHhPBNHlbl5KpQuXYXfqfzPtQilrDPFYIJocul9JUhq/zMdcTR+3K9VSHK&#10;vpa6V5dYbls5T5I7aVXDccGojp4NVaf9YBEO2yc9SD3qt5dqu9nRp9yY2x3i9XRcP4IINIa/MPzi&#10;R3QoI9PRDay9aBGWWSQPCPdpCiL680W2BHFEeEgWIMtC/j9Q/gAAAP//AwBQSwECLQAUAAYACAAA&#10;ACEAtoM4kv4AAADhAQAAEwAAAAAAAAAAAAAAAAAAAAAAW0NvbnRlbnRfVHlwZXNdLnhtbFBLAQIt&#10;ABQABgAIAAAAIQA4/SH/1gAAAJQBAAALAAAAAAAAAAAAAAAAAC8BAABfcmVscy8ucmVsc1BLAQIt&#10;ABQABgAIAAAAIQCttOYIkAIAAJMFAAAOAAAAAAAAAAAAAAAAAC4CAABkcnMvZTJvRG9jLnhtbFBL&#10;AQItABQABgAIAAAAIQCrTYIT3wAAAAgBAAAPAAAAAAAAAAAAAAAAAOoEAABkcnMvZG93bnJldi54&#10;bWxQSwUGAAAAAAQABADzAAAA9gUAAAAA&#10;" o:allowoverlap="f" fillcolor="white [3201]" stroked="f" strokeweight=".5pt">
              <v:textbox style="mso-fit-shape-to-text:t">
                <w:txbxContent>
                  <w:p w14:paraId="3FA18494" w14:textId="17E8BA4C" w:rsidR="006D0327" w:rsidRPr="00756E21" w:rsidRDefault="00054449" w:rsidP="00664D04">
                    <w:pPr>
                      <w:pStyle w:val="Brdtext"/>
                      <w:jc w:val="left"/>
                    </w:pPr>
                    <w:sdt>
                      <w:sdtPr>
                        <w:alias w:val="NummerEtikett"/>
                        <w:tag w:val="NummerEtikett"/>
                        <w:id w:val="1691333645"/>
                        <w:lock w:val="sdtContentLocked"/>
                        <w:dataBinding w:prefixMappings="xmlns:ns0='http://rkdhs/mallar/lagstiftning/Prop/Prop.xsd'" w:xpath="/ns0:dokumentvärden[1]/ns0:dokumentnummer[1]/@etikett" w:storeItemID="{068625C3-B546-44A5-B525-B7CC092E5AD6}"/>
                        <w:text/>
                      </w:sdtPr>
                      <w:sdtEndPr/>
                      <w:sdtContent>
                        <w:r w:rsidR="006D0327">
                          <w:t>Prop.</w:t>
                        </w:r>
                      </w:sdtContent>
                    </w:sdt>
                    <w:r w:rsidR="006D0327">
                      <w:t xml:space="preserve"> </w:t>
                    </w:r>
                    <w:sdt>
                      <w:sdtPr>
                        <w:alias w:val="Nummer"/>
                        <w:tag w:val="Nummer"/>
                        <w:id w:val="-1466494642"/>
                        <w:lock w:val="sdtContentLocked"/>
                        <w:dataBinding w:prefixMappings="xmlns:ns0='http://rkdhs/mallar/lagstiftning/Prop/Prop.xsd'" w:xpath="/ns0:dokumentvärden[1]/ns0:dokumentnummer[1]" w:storeItemID="{068625C3-B546-44A5-B525-B7CC092E5AD6}"/>
                        <w:text/>
                      </w:sdtPr>
                      <w:sdtEndPr/>
                      <w:sdtContent>
                        <w:r w:rsidR="006D0327">
                          <w:t>2018/19:163</w:t>
                        </w:r>
                      </w:sdtContent>
                    </w:sdt>
                  </w:p>
                </w:txbxContent>
              </v:textbox>
              <w10:wrap type="square" anchorx="page" anchory="page"/>
            </v:shape>
          </w:pict>
        </mc:Fallback>
      </mc:AlternateContent>
    </w:r>
    <w:r>
      <w:t xml:space="preserve"> </w:t>
    </w:r>
  </w:p>
</w:hdr>
</file>

<file path=word/header3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539EBAD" w14:textId="77777777" w:rsidR="006D0327" w:rsidRDefault="006D0327" w:rsidP="00EE1584">
    <w:pPr>
      <w:pStyle w:val="Brdtext"/>
    </w:pPr>
    <w:r>
      <w:rPr>
        <w:noProof/>
        <w:lang w:eastAsia="sv-SE"/>
      </w:rPr>
      <mc:AlternateContent>
        <mc:Choice Requires="wps">
          <w:drawing>
            <wp:anchor distT="0" distB="0" distL="0" distR="0" simplePos="0" relativeHeight="251692544"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34"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4588178" w14:textId="54D31BDE" w:rsidR="006D0327" w:rsidRPr="00756E21" w:rsidRDefault="00054449" w:rsidP="00A118D8">
                          <w:pPr>
                            <w:pStyle w:val="Brdtext"/>
                            <w:jc w:val="left"/>
                          </w:pPr>
                          <w:sdt>
                            <w:sdtPr>
                              <w:alias w:val="NummerEtikett"/>
                              <w:tag w:val="NummerEtikett"/>
                              <w:id w:val="1154884654"/>
                              <w:lock w:val="sdtContentLocked"/>
                              <w:dataBinding w:prefixMappings="xmlns:ns0='http://rkdhs/mallar/lagstiftning/Prop/Prop.xsd'" w:xpath="/ns0:dokumentvärden[1]/ns0:dokumentnummer[1]/@etikett" w:storeItemID="{068625C3-B546-44A5-B525-B7CC092E5AD6}"/>
                              <w:text/>
                            </w:sdtPr>
                            <w:sdtEndPr/>
                            <w:sdtContent>
                              <w:r w:rsidR="006D0327">
                                <w:t>Prop.</w:t>
                              </w:r>
                            </w:sdtContent>
                          </w:sdt>
                          <w:r w:rsidR="006D0327">
                            <w:t xml:space="preserve"> </w:t>
                          </w:r>
                          <w:sdt>
                            <w:sdtPr>
                              <w:alias w:val="Nummer"/>
                              <w:tag w:val="Nummer"/>
                              <w:id w:val="1477493647"/>
                              <w:lock w:val="sdtContentLocked"/>
                              <w:dataBinding w:prefixMappings="xmlns:ns0='http://rkdhs/mallar/lagstiftning/Prop/Prop.xsd'" w:xpath="/ns0:dokumentvärden[1]/ns0:dokumentnummer[1]" w:storeItemID="{068625C3-B546-44A5-B525-B7CC092E5AD6}"/>
                              <w:text/>
                            </w:sdtPr>
                            <w:sdtEndPr/>
                            <w:sdtContent>
                              <w:r w:rsidR="006D0327">
                                <w:t>2018/19:163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103" type="#_x0000_t202" style="position:absolute;left:0;text-align:left;margin-left:348pt;margin-top:36pt;width:89.85pt;height:9.6pt;z-index:25169254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5DV9YkAIAAJMFAAAOAAAAZHJzL2Uyb0RvYy54bWysVN9v2jAQfp+0/8Hy+wihlK6ooWJUTJOq&#10;thqd+mwcu0SzfZ5tSNhf37OTAOv60mkvydn3y/fdd3d13WhFdsL5CkxB88GQEmE4lJV5LuiPx+Wn&#10;z5T4wEzJFBhR0L3w9Hr28cNVbadiBBtQpXAEgxg/rW1BNyHYaZZ5vhGa+QFYYVApwWkW8Oies9Kx&#10;GqNrlY2Gw0lWgyutAy68x9ubVklnKb6Ugod7Kb0IRBUU3xbS16XvOn6z2RWbPjtmNxXvnsH+4RWa&#10;VQaTHkLdsMDI1lV/hdIVd+BBhgEHnYGUFRepBqwmH76qZrVhVqRaEBxvDzD5/xeW3+0eHKnKgp6N&#10;KTFMY48eRRPcFgs4i/DU1k/RamXRLjRfoME29/ceL2PVjXQ6/rEegnoEen8AF4MRHp3ycY4do4Sj&#10;Lh/ll6OEfnb0ts6HrwI0iUJBHTYvYcp2tz7gS9C0N4nJPKiqXFZKpUMkjFgoR3YMW61CeiN6/GGl&#10;DKkLOjk7H6bABqJ7G1mZGEYkynTpYuVthUkKeyWijTLfhUTIUqFv5GacC3PIn6yjlcRU73Hs7I+v&#10;eo9zWwd6pMxgwsFZVwZcqj7N2BGy8mcPmWztEfCTuqMYmnWTuHIx6RmwhnKPxHDQTpa3fFlh926Z&#10;Dw/M4Shhw3E9hHv8SAWIPnQSJRtwv9+6j/bIcNRSUuNoFtT/2jInKFHfDHL/Mh+P4yynw/j8AolE&#10;3KlmfaoxW70ApESOi8jyJEb7oHpROtBPuEXmMSuqmOGYu6ChFxehXRi4hbiYz5MRTq9l4dasLI+h&#10;I8yRm4/NE3O2I3BA6t9BP8Rs+orHrW309Ha+DcjFRPIIdItq1wCc/MT9bkvF1XJ6TlbHXTp7AQAA&#10;//8DAFBLAwQUAAYACAAAACEAFnMSleAAAAAJAQAADwAAAGRycy9kb3ducmV2LnhtbEyPQUvDQBCF&#10;74L/YRnBm900aNKm2RQVPVgoxVbodZsds8HsbMhu2vjvHU96egzv8eZ75XpynTjjEFpPCuazBARS&#10;7U1LjYKPw+vdAkSImozuPKGCbwywrq6vSl0Yf6F3PO9jI7iEQqEV2Bj7QspQW3Q6zHyPxN6nH5yO&#10;fA6NNIO+cLnrZJokmXS6Jf5gdY/PFuuv/egUHLZPZpRmMm8v9Xazw6Pc2PudUrc30+MKRMQp/oXh&#10;F5/RoWKmkx/JBNEpyJYZb4kK8pSVA4v8IQdxUrCcpyCrUv5fUP0AAAD//wMAUEsBAi0AFAAGAAgA&#10;AAAhALaDOJL+AAAA4QEAABMAAAAAAAAAAAAAAAAAAAAAAFtDb250ZW50X1R5cGVzXS54bWxQSwEC&#10;LQAUAAYACAAAACEAOP0h/9YAAACUAQAACwAAAAAAAAAAAAAAAAAvAQAAX3JlbHMvLnJlbHNQSwEC&#10;LQAUAAYACAAAACEA+Q1fWJACAACTBQAADgAAAAAAAAAAAAAAAAAuAgAAZHJzL2Uyb0RvYy54bWxQ&#10;SwECLQAUAAYACAAAACEAFnMSleAAAAAJAQAADwAAAAAAAAAAAAAAAADqBAAAZHJzL2Rvd25yZXYu&#10;eG1sUEsFBgAAAAAEAAQA8wAAAPcFAAAAAA==&#10;" o:allowoverlap="f" fillcolor="white [3201]" stroked="f" strokeweight=".5pt">
              <v:textbox style="mso-fit-shape-to-text:t">
                <w:txbxContent>
                  <w:p w14:paraId="14588178" w14:textId="54D31BDE" w:rsidR="006D0327" w:rsidRPr="00756E21" w:rsidRDefault="00054449" w:rsidP="00A118D8">
                    <w:pPr>
                      <w:pStyle w:val="Brdtext"/>
                      <w:jc w:val="left"/>
                    </w:pPr>
                    <w:sdt>
                      <w:sdtPr>
                        <w:alias w:val="NummerEtikett"/>
                        <w:tag w:val="NummerEtikett"/>
                        <w:id w:val="1154884654"/>
                        <w:lock w:val="sdtContentLocked"/>
                        <w:dataBinding w:prefixMappings="xmlns:ns0='http://rkdhs/mallar/lagstiftning/Prop/Prop.xsd'" w:xpath="/ns0:dokumentvärden[1]/ns0:dokumentnummer[1]/@etikett" w:storeItemID="{068625C3-B546-44A5-B525-B7CC092E5AD6}"/>
                        <w:text/>
                      </w:sdtPr>
                      <w:sdtEndPr/>
                      <w:sdtContent>
                        <w:r w:rsidR="006D0327">
                          <w:t>Prop.</w:t>
                        </w:r>
                      </w:sdtContent>
                    </w:sdt>
                    <w:r w:rsidR="006D0327">
                      <w:t xml:space="preserve"> </w:t>
                    </w:r>
                    <w:sdt>
                      <w:sdtPr>
                        <w:alias w:val="Nummer"/>
                        <w:tag w:val="Nummer"/>
                        <w:id w:val="1477493647"/>
                        <w:lock w:val="sdtContentLocked"/>
                        <w:dataBinding w:prefixMappings="xmlns:ns0='http://rkdhs/mallar/lagstiftning/Prop/Prop.xsd'" w:xpath="/ns0:dokumentvärden[1]/ns0:dokumentnummer[1]" w:storeItemID="{068625C3-B546-44A5-B525-B7CC092E5AD6}"/>
                        <w:text/>
                      </w:sdtPr>
                      <w:sdtEndPr/>
                      <w:sdtContent>
                        <w:r w:rsidR="006D0327">
                          <w:t>2018/19:163</w:t>
                        </w:r>
                      </w:sdtContent>
                    </w:sdt>
                  </w:p>
                </w:txbxContent>
              </v:textbox>
              <w10:wrap type="square" anchorx="page" anchory="page"/>
            </v:shape>
          </w:pict>
        </mc:Fallback>
      </mc:AlternateContent>
    </w:r>
    <w:r>
      <w:t xml:space="preserve"> </w:t>
    </w:r>
  </w:p>
</w:hdr>
</file>

<file path=word/header3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13D0220" w14:textId="77777777" w:rsidR="006D0327" w:rsidRDefault="006D0327" w:rsidP="00664D04">
    <w:pPr>
      <w:pStyle w:val="Brdtext"/>
    </w:pPr>
    <w:r>
      <w:rPr>
        <w:noProof/>
        <w:lang w:eastAsia="sv-SE"/>
      </w:rPr>
      <mc:AlternateContent>
        <mc:Choice Requires="wps">
          <w:drawing>
            <wp:anchor distT="0" distB="0" distL="0" distR="0" simplePos="0" relativeHeight="251655680"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37"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63CB3AE" w14:textId="3E324B36" w:rsidR="006D0327" w:rsidRPr="00756E21" w:rsidRDefault="00054449" w:rsidP="00664D04">
                          <w:pPr>
                            <w:pStyle w:val="Brdtext"/>
                            <w:jc w:val="left"/>
                          </w:pPr>
                          <w:sdt>
                            <w:sdtPr>
                              <w:alias w:val="NummerEtikett"/>
                              <w:tag w:val="NummerEtikett"/>
                              <w:id w:val="-2087990327"/>
                              <w:lock w:val="sdtContentLocked"/>
                              <w:dataBinding w:prefixMappings="xmlns:ns0='http://rkdhs/mallar/lagstiftning/Prop/Prop.xsd'" w:xpath="/ns0:dokumentvärden[1]/ns0:dokumentnummer[1]/@etikett" w:storeItemID="{068625C3-B546-44A5-B525-B7CC092E5AD6}"/>
                              <w:text/>
                            </w:sdtPr>
                            <w:sdtEndPr/>
                            <w:sdtContent>
                              <w:r w:rsidR="006D0327">
                                <w:t>Prop.</w:t>
                              </w:r>
                            </w:sdtContent>
                          </w:sdt>
                          <w:r w:rsidR="006D0327">
                            <w:t xml:space="preserve"> </w:t>
                          </w:r>
                          <w:sdt>
                            <w:sdtPr>
                              <w:alias w:val="Nummer"/>
                              <w:tag w:val="Nummer"/>
                              <w:id w:val="969707926"/>
                              <w:lock w:val="sdtContentLocked"/>
                              <w:dataBinding w:prefixMappings="xmlns:ns0='http://rkdhs/mallar/lagstiftning/Prop/Prop.xsd'" w:xpath="/ns0:dokumentvärden[1]/ns0:dokumentnummer[1]" w:storeItemID="{068625C3-B546-44A5-B525-B7CC092E5AD6}"/>
                              <w:text/>
                            </w:sdtPr>
                            <w:sdtEndPr/>
                            <w:sdtContent>
                              <w:r w:rsidR="006D0327">
                                <w:t>2018/19:163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107" type="#_x0000_t202" style="position:absolute;left:0;text-align:left;margin-left:29.4pt;margin-top:35.55pt;width:89.85pt;height:9.6pt;z-index:25165568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e+y3gjwIAAJMFAAAOAAAAZHJzL2Uyb0RvYy54bWysVEtv2zAMvg/YfxB0Xxyn6SuIU2QpMgwo&#10;2mLJ0LMiS4kxSdQkJXb260fJzmNdLx12sSnxIymSHzm+a7QiO+F8Baagea9PiTAcysqsC/p9Of90&#10;Q4kPzJRMgREF3QtP7yYfP4xrOxID2IAqhSPoxPhRbQu6CcGOsszzjdDM98AKg0oJTrOAR7fOSsdq&#10;9K5VNuj3r7IaXGkdcOE93t63SjpJ/qUUPDxJ6UUgqqD4tpC+Ln1X8ZtNxmy0dsxuKt49g/3DKzSr&#10;DAY9urpngZGtq/5ypSvuwIMMPQ46AykrLlIOmE3ef5XNYsOsSLlgcbw9lsn/P7f8cffsSFUW9OKa&#10;EsM09mgpmuC2mMAglqe2foSohUVcaD5Dg20+3Hu8jFk30un4x3wI6rHQ+2Nx0Rnh0Sgf5tgxSjjq&#10;8kF+O0jVz07W1vnwRYAmUSiow+almrLdgw/4EoQeIDGYB1WV80qpdIiEETPlyI5hq1VIb0SLP1DK&#10;kLqgVxeX/eTYQDRvPSsT3YhEmS5czLzNMElhr0TEKPNNSCxZSvSN2IxzYY7xEzqiJIZ6j2GHP73q&#10;PcZtHmiRIoMJR2NdGXAp+zRjp5KVPw4lky0eC36WdxRDs2oSV25S6+LVCso9EsNBO1ne8nmF3Xtg&#10;Pjwzh6OEDcf1EJ7wIxVg9aGTKNmA+/XWfcQjw1FLSY2jWVD/c8ucoER9Ncj923w4jLOcDsPLayQS&#10;ceea1bnGbPUMkBI5LiLLkxjxQR1E6UC/4BaZxqioYoZj7IKGgzgL7cLALcTFdJpAOL2WhQezsDy6&#10;jmWO3Fw2L8zZjsABqf8IhyFmo1c8brHR0tvpNiAXE8lPVe0agJOfuN9tqbhazs8Jddqlk98AAAD/&#10;/wMAUEsDBBQABgAIAAAAIQCrTYIT3wAAAAgBAAAPAAAAZHJzL2Rvd25yZXYueG1sTI/BTsMwEETv&#10;SP0Haytxo05aCiFkUxUEBypVFS0SVzde4qjxOoqdNvw95gTH0Yxm3hSr0bbiTL1vHCOkswQEceV0&#10;wzXCx+H1JgPhg2KtWseE8E0eVuXkqlC5dhd+p/M+1CKWsM8Vggmhy6X0lSGr/Mx1xNH7cr1VIcq+&#10;lrpXl1huWzlPkjtpVcNxwaiOng1Vp/1gEQ7bJz1IPeq3l2q72dGn3JjbHeL1dFw/ggg0hr8w/OJH&#10;dCgj09ENrL1oEZZZJA8I92kKIvrzRbYEcUR4SBYgy0L+P1D+AAAA//8DAFBLAQItABQABgAIAAAA&#10;IQC2gziS/gAAAOEBAAATAAAAAAAAAAAAAAAAAAAAAABbQ29udGVudF9UeXBlc10ueG1sUEsBAi0A&#10;FAAGAAgAAAAhADj9If/WAAAAlAEAAAsAAAAAAAAAAAAAAAAALwEAAF9yZWxzLy5yZWxzUEsBAi0A&#10;FAAGAAgAAAAhAJ77LeCPAgAAkwUAAA4AAAAAAAAAAAAAAAAALgIAAGRycy9lMm9Eb2MueG1sUEsB&#10;Ai0AFAAGAAgAAAAhAKtNghPfAAAACAEAAA8AAAAAAAAAAAAAAAAA6QQAAGRycy9kb3ducmV2Lnht&#10;bFBLBQYAAAAABAAEAPMAAAD1BQAAAAA=&#10;" o:allowoverlap="f" fillcolor="white [3201]" stroked="f" strokeweight=".5pt">
              <v:textbox style="mso-fit-shape-to-text:t">
                <w:txbxContent>
                  <w:p w14:paraId="663CB3AE" w14:textId="3E324B36" w:rsidR="006D0327" w:rsidRPr="00756E21" w:rsidRDefault="00054449" w:rsidP="00664D04">
                    <w:pPr>
                      <w:pStyle w:val="Brdtext"/>
                      <w:jc w:val="left"/>
                    </w:pPr>
                    <w:sdt>
                      <w:sdtPr>
                        <w:alias w:val="NummerEtikett"/>
                        <w:tag w:val="NummerEtikett"/>
                        <w:id w:val="-2087990327"/>
                        <w:lock w:val="sdtContentLocked"/>
                        <w:dataBinding w:prefixMappings="xmlns:ns0='http://rkdhs/mallar/lagstiftning/Prop/Prop.xsd'" w:xpath="/ns0:dokumentvärden[1]/ns0:dokumentnummer[1]/@etikett" w:storeItemID="{068625C3-B546-44A5-B525-B7CC092E5AD6}"/>
                        <w:text/>
                      </w:sdtPr>
                      <w:sdtEndPr/>
                      <w:sdtContent>
                        <w:r w:rsidR="006D0327">
                          <w:t>Prop.</w:t>
                        </w:r>
                      </w:sdtContent>
                    </w:sdt>
                    <w:r w:rsidR="006D0327">
                      <w:t xml:space="preserve"> </w:t>
                    </w:r>
                    <w:sdt>
                      <w:sdtPr>
                        <w:alias w:val="Nummer"/>
                        <w:tag w:val="Nummer"/>
                        <w:id w:val="969707926"/>
                        <w:lock w:val="sdtContentLocked"/>
                        <w:dataBinding w:prefixMappings="xmlns:ns0='http://rkdhs/mallar/lagstiftning/Prop/Prop.xsd'" w:xpath="/ns0:dokumentvärden[1]/ns0:dokumentnummer[1]" w:storeItemID="{068625C3-B546-44A5-B525-B7CC092E5AD6}"/>
                        <w:text/>
                      </w:sdtPr>
                      <w:sdtEndPr/>
                      <w:sdtContent>
                        <w:r w:rsidR="006D0327">
                          <w:t>2018/19:163</w:t>
                        </w:r>
                      </w:sdtContent>
                    </w:sdt>
                  </w:p>
                </w:txbxContent>
              </v:textbox>
              <w10:wrap type="square" anchorx="page" anchory="page"/>
            </v:shape>
          </w:pict>
        </mc:Fallback>
      </mc:AlternateContent>
    </w:r>
    <w:r>
      <w:t xml:space="preserve"> </w:t>
    </w:r>
  </w:p>
</w:hdr>
</file>

<file path=word/header3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6884FB1" w14:textId="77777777" w:rsidR="006D0327" w:rsidRDefault="006D0327" w:rsidP="00EE1584">
    <w:pPr>
      <w:pStyle w:val="Brdtext"/>
    </w:pPr>
    <w:r>
      <w:rPr>
        <w:noProof/>
        <w:lang w:eastAsia="sv-SE"/>
      </w:rPr>
      <mc:AlternateContent>
        <mc:Choice Requires="wps">
          <w:drawing>
            <wp:anchor distT="0" distB="0" distL="0" distR="0" simplePos="0" relativeHeight="251693568"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36"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36C82DD" w14:textId="29009F9F" w:rsidR="006D0327" w:rsidRPr="00756E21" w:rsidRDefault="00054449" w:rsidP="00A118D8">
                          <w:pPr>
                            <w:pStyle w:val="Brdtext"/>
                            <w:jc w:val="left"/>
                          </w:pPr>
                          <w:sdt>
                            <w:sdtPr>
                              <w:alias w:val="NummerEtikett"/>
                              <w:tag w:val="NummerEtikett"/>
                              <w:id w:val="164287043"/>
                              <w:lock w:val="sdtContentLocked"/>
                              <w:dataBinding w:prefixMappings="xmlns:ns0='http://rkdhs/mallar/lagstiftning/Prop/Prop.xsd'" w:xpath="/ns0:dokumentvärden[1]/ns0:dokumentnummer[1]/@etikett" w:storeItemID="{068625C3-B546-44A5-B525-B7CC092E5AD6}"/>
                              <w:text/>
                            </w:sdtPr>
                            <w:sdtEndPr/>
                            <w:sdtContent>
                              <w:r w:rsidR="006D0327">
                                <w:t>Prop.</w:t>
                              </w:r>
                            </w:sdtContent>
                          </w:sdt>
                          <w:r w:rsidR="006D0327">
                            <w:t xml:space="preserve"> </w:t>
                          </w:r>
                          <w:sdt>
                            <w:sdtPr>
                              <w:alias w:val="Nummer"/>
                              <w:tag w:val="Nummer"/>
                              <w:id w:val="-889272396"/>
                              <w:lock w:val="sdtContentLocked"/>
                              <w:dataBinding w:prefixMappings="xmlns:ns0='http://rkdhs/mallar/lagstiftning/Prop/Prop.xsd'" w:xpath="/ns0:dokumentvärden[1]/ns0:dokumentnummer[1]" w:storeItemID="{068625C3-B546-44A5-B525-B7CC092E5AD6}"/>
                              <w:text/>
                            </w:sdtPr>
                            <w:sdtEndPr/>
                            <w:sdtContent>
                              <w:r w:rsidR="006D0327">
                                <w:t>2018/19:163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108" type="#_x0000_t202" style="position:absolute;left:0;text-align:left;margin-left:348pt;margin-top:36pt;width:89.85pt;height:9.6pt;z-index:25169356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1IHrBjwIAAJMFAAAOAAAAZHJzL2Uyb0RvYy54bWysVEtPGzEQvlfqf7B8L5sNgULEBqUgqkqo&#10;oELF2fHaZFXb446d7Ka/vmPv5lHKhaqX3bHn5fnmm7m47Kxha4WhAVfx8mjEmXIS6sY9V/z7482H&#10;M85CFK4WBpyq+EYFfjl7/+6i9VM1hiWYWiGjIC5MW1/xZYx+WhRBLpUV4Qi8cqTUgFZEOuJzUaNo&#10;Kbo1xXg0Oi1awNojSBUC3V73Sj7L8bVWMt5pHVRkpuL0tpi/mL+L9C1mF2L6jMIvGzk8Q/zDK6xo&#10;HCXdhboWUbAVNn+Fso1ECKDjkQRbgNaNVLkGqqYcvajmYSm8yrUQOMHvYAr/L6z8ur5H1tQVPz7l&#10;zAlLPXpUXcQVFXCc4Gl9mJLVgye72H2Cjtq8vQ90maruNNr0p3oY6QnozQ5cCsZkcionJXWMM0m6&#10;clyejzP6xd7bY4ifFViWhIojNS9jKta3IdJLyHRrkpIFME190xiTD4kw6sogWwtqtYn5jeTxh5Vx&#10;rK346fHJKAd2kNz7yMalMCpTZkiXKu8rzFLcGJVsjPumNEGWC30lt5BSuV3+bJ2sNKV6i+Ngv3/V&#10;W5z7OsgjZwYXd862cYC5+jxje8jqH1vIdG9PgB/UncTYLbrMlbMdAxZQb4gYCP1kBS9vGurerQjx&#10;XiCNEjWc1kO8o482QOjDIHG2BPz12n2yJ4aTlrOWRrPi4edKoOLMfHHE/fNyMkmznA+Tk49EJIaH&#10;msWhxq3sFRAlSlpEXmYx2UezFTWCfaItMk9ZSSWcpNwVj1vxKvYLg7aQVPN5NqLp9SLeugcvU+gE&#10;c+LmY/ck0A8EjkT9r7AdYjF9wePeNnkGP19F4mImeQK6R3VoAE1+5v6wpdJqOTxnq/0unf0GAAD/&#10;/wMAUEsDBBQABgAIAAAAIQAWcxKV4AAAAAkBAAAPAAAAZHJzL2Rvd25yZXYueG1sTI9BS8NAEIXv&#10;gv9hGcGb3TRo0qbZFBU9WCjFVuh1mx2zwexsyG7a+O8dT3p6DO/x5nvlenKdOOMQWk8K5rMEBFLt&#10;TUuNgo/D690CRIiajO48oYJvDLCurq9KXRh/oXc872MjuIRCoRXYGPtCylBbdDrMfI/E3qcfnI58&#10;Do00g75wuetkmiSZdLol/mB1j88W66/96BQctk9mlGYyby/1drPDo9zY+51StzfT4wpExCn+heEX&#10;n9GhYqaTH8kE0SnIlhlviQrylJUDi/whB3FSsJynIKtS/l9Q/QAAAP//AwBQSwECLQAUAAYACAAA&#10;ACEAtoM4kv4AAADhAQAAEwAAAAAAAAAAAAAAAAAAAAAAW0NvbnRlbnRfVHlwZXNdLnhtbFBLAQIt&#10;ABQABgAIAAAAIQA4/SH/1gAAAJQBAAALAAAAAAAAAAAAAAAAAC8BAABfcmVscy8ucmVsc1BLAQIt&#10;ABQABgAIAAAAIQB1IHrBjwIAAJMFAAAOAAAAAAAAAAAAAAAAAC4CAABkcnMvZTJvRG9jLnhtbFBL&#10;AQItABQABgAIAAAAIQAWcxKV4AAAAAkBAAAPAAAAAAAAAAAAAAAAAOkEAABkcnMvZG93bnJldi54&#10;bWxQSwUGAAAAAAQABADzAAAA9gUAAAAA&#10;" o:allowoverlap="f" fillcolor="white [3201]" stroked="f" strokeweight=".5pt">
              <v:textbox style="mso-fit-shape-to-text:t">
                <w:txbxContent>
                  <w:p w14:paraId="536C82DD" w14:textId="29009F9F" w:rsidR="006D0327" w:rsidRPr="00756E21" w:rsidRDefault="00054449" w:rsidP="00A118D8">
                    <w:pPr>
                      <w:pStyle w:val="Brdtext"/>
                      <w:jc w:val="left"/>
                    </w:pPr>
                    <w:sdt>
                      <w:sdtPr>
                        <w:alias w:val="NummerEtikett"/>
                        <w:tag w:val="NummerEtikett"/>
                        <w:id w:val="164287043"/>
                        <w:lock w:val="sdtContentLocked"/>
                        <w:dataBinding w:prefixMappings="xmlns:ns0='http://rkdhs/mallar/lagstiftning/Prop/Prop.xsd'" w:xpath="/ns0:dokumentvärden[1]/ns0:dokumentnummer[1]/@etikett" w:storeItemID="{068625C3-B546-44A5-B525-B7CC092E5AD6}"/>
                        <w:text/>
                      </w:sdtPr>
                      <w:sdtEndPr/>
                      <w:sdtContent>
                        <w:r w:rsidR="006D0327">
                          <w:t>Prop.</w:t>
                        </w:r>
                      </w:sdtContent>
                    </w:sdt>
                    <w:r w:rsidR="006D0327">
                      <w:t xml:space="preserve"> </w:t>
                    </w:r>
                    <w:sdt>
                      <w:sdtPr>
                        <w:alias w:val="Nummer"/>
                        <w:tag w:val="Nummer"/>
                        <w:id w:val="-889272396"/>
                        <w:lock w:val="sdtContentLocked"/>
                        <w:dataBinding w:prefixMappings="xmlns:ns0='http://rkdhs/mallar/lagstiftning/Prop/Prop.xsd'" w:xpath="/ns0:dokumentvärden[1]/ns0:dokumentnummer[1]" w:storeItemID="{068625C3-B546-44A5-B525-B7CC092E5AD6}"/>
                        <w:text/>
                      </w:sdtPr>
                      <w:sdtEndPr/>
                      <w:sdtContent>
                        <w:r w:rsidR="006D0327">
                          <w:t>2018/19:163</w:t>
                        </w:r>
                      </w:sdtContent>
                    </w:sdt>
                  </w:p>
                </w:txbxContent>
              </v:textbox>
              <w10:wrap type="square" anchorx="page" anchory="page"/>
            </v:shape>
          </w:pict>
        </mc:Fallback>
      </mc:AlternateContent>
    </w:r>
    <w:r>
      <w:t xml:space="preserve"> </w:t>
    </w:r>
  </w:p>
</w:hdr>
</file>

<file path=word/header3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801D7A0" w14:textId="77777777" w:rsidR="006D0327" w:rsidRDefault="006D0327" w:rsidP="00664D04">
    <w:pPr>
      <w:pStyle w:val="Brdtext"/>
    </w:pPr>
    <w:r>
      <w:rPr>
        <w:noProof/>
        <w:lang w:eastAsia="sv-SE"/>
      </w:rPr>
      <mc:AlternateContent>
        <mc:Choice Requires="wps">
          <w:drawing>
            <wp:anchor distT="0" distB="0" distL="0" distR="0" simplePos="0" relativeHeight="251656704"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39"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BD2F2DF" w14:textId="12CC11FC" w:rsidR="006D0327" w:rsidRPr="00756E21" w:rsidRDefault="00054449" w:rsidP="00664D04">
                          <w:pPr>
                            <w:pStyle w:val="Brdtext"/>
                            <w:jc w:val="left"/>
                          </w:pPr>
                          <w:sdt>
                            <w:sdtPr>
                              <w:alias w:val="NummerEtikett"/>
                              <w:tag w:val="NummerEtikett"/>
                              <w:id w:val="226030107"/>
                              <w:lock w:val="sdtContentLocked"/>
                              <w:dataBinding w:prefixMappings="xmlns:ns0='http://rkdhs/mallar/lagstiftning/Prop/Prop.xsd'" w:xpath="/ns0:dokumentvärden[1]/ns0:dokumentnummer[1]/@etikett" w:storeItemID="{068625C3-B546-44A5-B525-B7CC092E5AD6}"/>
                              <w:text/>
                            </w:sdtPr>
                            <w:sdtEndPr/>
                            <w:sdtContent>
                              <w:r w:rsidR="006D0327">
                                <w:t>Prop.</w:t>
                              </w:r>
                            </w:sdtContent>
                          </w:sdt>
                          <w:r w:rsidR="006D0327">
                            <w:t xml:space="preserve"> </w:t>
                          </w:r>
                          <w:sdt>
                            <w:sdtPr>
                              <w:alias w:val="Nummer"/>
                              <w:tag w:val="Nummer"/>
                              <w:id w:val="1666976356"/>
                              <w:lock w:val="sdtContentLocked"/>
                              <w:dataBinding w:prefixMappings="xmlns:ns0='http://rkdhs/mallar/lagstiftning/Prop/Prop.xsd'" w:xpath="/ns0:dokumentvärden[1]/ns0:dokumentnummer[1]" w:storeItemID="{068625C3-B546-44A5-B525-B7CC092E5AD6}"/>
                              <w:text/>
                            </w:sdtPr>
                            <w:sdtEndPr/>
                            <w:sdtContent>
                              <w:r w:rsidR="006D0327">
                                <w:t>2018/19:163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112" type="#_x0000_t202" style="position:absolute;left:0;text-align:left;margin-left:29.4pt;margin-top:35.55pt;width:89.85pt;height:9.6pt;z-index:25165670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pnvvYkAIAAJMFAAAOAAAAZHJzL2Uyb0RvYy54bWysVN9v2jAQfp+0/8Hy+xpCoSuooWKtmCZV&#10;bTWY+mwcu0SzfZ5tSNhf37OTAOv60mkvydn3y/fdd3d13WhFdsL5CkxB87MBJcJwKCvzXNAfq8Wn&#10;S0p8YKZkCowo6F54ej37+OGqtlMxhA2oUjiCQYyf1ragmxDsNMs83wjN/BlYYVApwWkW8Oies9Kx&#10;GqNrlQ0Hg4usBldaB1x4j7e3rZLOUnwpBQ8PUnoRiCoovi2kr0vfdfxmsys2fXbMbirePYP9wys0&#10;qwwmPYS6ZYGRrav+CqUr7sCDDGccdAZSVlykGrCafPCqmuWGWZFqQXC8PcDk/19Yfr97dKQqC3o+&#10;ocQwjT1aiSa4LRYwjPDU1k/RamnRLjRfoME29/ceL2PVjXQ6/rEegnoEen8AF4MRHp3yUY4do4Sj&#10;Lh/mk2FCPzt6W+fDVwGaRKGgDpuXMGW7Ox/wJWjam8RkHlRVLiql0iESRtwoR3YMW61CeiN6/GGl&#10;DKkLenE+HqTABqJ7G1mZGEYkynTpYuVthUkKeyWijTLfhUTIUqFv5GacC3PIn6yjlcRU73Hs7I+v&#10;eo9zWwd6pMxgwsFZVwZcqj7N2BGy8mcPmWztEfCTuqMYmnWTuHI57hmwhnKPxHDQTpa3fFFh9+6Y&#10;D4/M4Shhw3E9hAf8SAWIPnQSJRtwv9+6j/bIcNRSUuNoFtT/2jInKFHfDHJ/ko9GcZbTYTT+jEQi&#10;7lSzPtWYrb4BpESOi8jyJEb7oHpROtBPuEXmMSuqmOGYu6ChF29CuzBwC3ExnycjnF7Lwp1ZWh5D&#10;R5gjN1fNE3O2I3BA6t9DP8Rs+orHrW309Ha+DcjFRPIIdItq1wCc/MT9bkvF1XJ6TlbHXTp7AQAA&#10;//8DAFBLAwQUAAYACAAAACEAq02CE98AAAAIAQAADwAAAGRycy9kb3ducmV2LnhtbEyPwU7DMBBE&#10;70j9B2srcaNOWgohZFMVBAcqVRUtElc3XuKo8TqKnTb8PeYEx9GMZt4Uq9G24ky9bxwjpLMEBHHl&#10;dMM1wsfh9SYD4YNirVrHhPBNHlbl5KpQuXYXfqfzPtQilrDPFYIJocul9JUhq/zMdcTR+3K9VSHK&#10;vpa6V5dYbls5T5I7aVXDccGojp4NVaf9YBEO2yc9SD3qt5dqu9nRp9yY2x3i9XRcP4IINIa/MPzi&#10;R3QoI9PRDay9aBGWWSQPCPdpCiL680W2BHFEeEgWIMtC/j9Q/gAAAP//AwBQSwECLQAUAAYACAAA&#10;ACEAtoM4kv4AAADhAQAAEwAAAAAAAAAAAAAAAAAAAAAAW0NvbnRlbnRfVHlwZXNdLnhtbFBLAQIt&#10;ABQABgAIAAAAIQA4/SH/1gAAAJQBAAALAAAAAAAAAAAAAAAAAC8BAABfcmVscy8ucmVsc1BLAQIt&#10;ABQABgAIAAAAIQCpnvvYkAIAAJMFAAAOAAAAAAAAAAAAAAAAAC4CAABkcnMvZTJvRG9jLnhtbFBL&#10;AQItABQABgAIAAAAIQCrTYIT3wAAAAgBAAAPAAAAAAAAAAAAAAAAAOoEAABkcnMvZG93bnJldi54&#10;bWxQSwUGAAAAAAQABADzAAAA9gUAAAAA&#10;" o:allowoverlap="f" fillcolor="white [3201]" stroked="f" strokeweight=".5pt">
              <v:textbox style="mso-fit-shape-to-text:t">
                <w:txbxContent>
                  <w:p w14:paraId="1BD2F2DF" w14:textId="12CC11FC" w:rsidR="006D0327" w:rsidRPr="00756E21" w:rsidRDefault="00054449" w:rsidP="00664D04">
                    <w:pPr>
                      <w:pStyle w:val="Brdtext"/>
                      <w:jc w:val="left"/>
                    </w:pPr>
                    <w:sdt>
                      <w:sdtPr>
                        <w:alias w:val="NummerEtikett"/>
                        <w:tag w:val="NummerEtikett"/>
                        <w:id w:val="226030107"/>
                        <w:lock w:val="sdtContentLocked"/>
                        <w:dataBinding w:prefixMappings="xmlns:ns0='http://rkdhs/mallar/lagstiftning/Prop/Prop.xsd'" w:xpath="/ns0:dokumentvärden[1]/ns0:dokumentnummer[1]/@etikett" w:storeItemID="{068625C3-B546-44A5-B525-B7CC092E5AD6}"/>
                        <w:text/>
                      </w:sdtPr>
                      <w:sdtEndPr/>
                      <w:sdtContent>
                        <w:r w:rsidR="006D0327">
                          <w:t>Prop.</w:t>
                        </w:r>
                      </w:sdtContent>
                    </w:sdt>
                    <w:r w:rsidR="006D0327">
                      <w:t xml:space="preserve"> </w:t>
                    </w:r>
                    <w:sdt>
                      <w:sdtPr>
                        <w:alias w:val="Nummer"/>
                        <w:tag w:val="Nummer"/>
                        <w:id w:val="1666976356"/>
                        <w:lock w:val="sdtContentLocked"/>
                        <w:dataBinding w:prefixMappings="xmlns:ns0='http://rkdhs/mallar/lagstiftning/Prop/Prop.xsd'" w:xpath="/ns0:dokumentvärden[1]/ns0:dokumentnummer[1]" w:storeItemID="{068625C3-B546-44A5-B525-B7CC092E5AD6}"/>
                        <w:text/>
                      </w:sdtPr>
                      <w:sdtEndPr/>
                      <w:sdtContent>
                        <w:r w:rsidR="006D0327">
                          <w:t>2018/19:163</w:t>
                        </w:r>
                      </w:sdtContent>
                    </w:sdt>
                  </w:p>
                </w:txbxContent>
              </v:textbox>
              <w10:wrap type="square" anchorx="page" anchory="page"/>
            </v:shape>
          </w:pict>
        </mc:Fallback>
      </mc:AlternateContent>
    </w:r>
    <w:r>
      <w:t xml:space="preserve"> </w:t>
    </w:r>
  </w:p>
</w:hdr>
</file>

<file path=word/header3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5B546C3" w14:textId="77777777" w:rsidR="006D0327" w:rsidRDefault="006D0327" w:rsidP="00EE1584">
    <w:pPr>
      <w:pStyle w:val="Brdtext"/>
    </w:pPr>
    <w:r>
      <w:rPr>
        <w:noProof/>
        <w:lang w:eastAsia="sv-SE"/>
      </w:rPr>
      <mc:AlternateContent>
        <mc:Choice Requires="wps">
          <w:drawing>
            <wp:anchor distT="0" distB="0" distL="0" distR="0" simplePos="0" relativeHeight="251694592"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38"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10F344F" w14:textId="47C1F808" w:rsidR="006D0327" w:rsidRPr="00756E21" w:rsidRDefault="00054449" w:rsidP="00A118D8">
                          <w:pPr>
                            <w:pStyle w:val="Brdtext"/>
                            <w:jc w:val="left"/>
                          </w:pPr>
                          <w:sdt>
                            <w:sdtPr>
                              <w:alias w:val="NummerEtikett"/>
                              <w:tag w:val="NummerEtikett"/>
                              <w:id w:val="1588348481"/>
                              <w:lock w:val="sdtContentLocked"/>
                              <w:dataBinding w:prefixMappings="xmlns:ns0='http://rkdhs/mallar/lagstiftning/Prop/Prop.xsd'" w:xpath="/ns0:dokumentvärden[1]/ns0:dokumentnummer[1]/@etikett" w:storeItemID="{068625C3-B546-44A5-B525-B7CC092E5AD6}"/>
                              <w:text/>
                            </w:sdtPr>
                            <w:sdtEndPr/>
                            <w:sdtContent>
                              <w:r w:rsidR="006D0327">
                                <w:t>Prop.</w:t>
                              </w:r>
                            </w:sdtContent>
                          </w:sdt>
                          <w:r w:rsidR="006D0327">
                            <w:t xml:space="preserve"> </w:t>
                          </w:r>
                          <w:sdt>
                            <w:sdtPr>
                              <w:alias w:val="Nummer"/>
                              <w:tag w:val="Nummer"/>
                              <w:id w:val="1914663528"/>
                              <w:lock w:val="sdtContentLocked"/>
                              <w:dataBinding w:prefixMappings="xmlns:ns0='http://rkdhs/mallar/lagstiftning/Prop/Prop.xsd'" w:xpath="/ns0:dokumentvärden[1]/ns0:dokumentnummer[1]" w:storeItemID="{068625C3-B546-44A5-B525-B7CC092E5AD6}"/>
                              <w:text/>
                            </w:sdtPr>
                            <w:sdtEndPr/>
                            <w:sdtContent>
                              <w:r w:rsidR="006D0327">
                                <w:t>2018/19:163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113" type="#_x0000_t202" style="position:absolute;left:0;text-align:left;margin-left:348pt;margin-top:36pt;width:89.85pt;height:9.6pt;z-index:25169459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9J0KIkAIAAJMFAAAOAAAAZHJzL2Uyb0RvYy54bWysVF1P2zAUfZ+0/2D5faQphUFFijoQ0yQE&#10;aGXi2XVsGs2xPdtt0v16jp2k7RgvTHtJrn2/fM89915ctrUiG+F8ZXRB86MRJUJzU1b6uaA/Hm8+&#10;nVHiA9MlU0aLgm6Fp5ezjx8uGjsVY7MyqhSOIIj208YWdBWCnWaZ5ytRM39krNBQSuNqFnB0z1np&#10;WIPotcrGo9Fp1hhXWme48B63152SzlJ8KQUP91J6EYgqKN4W0tel7zJ+s9kFmz47ZlcV75/B/uEV&#10;Nas0ku5CXbPAyNpVf4WqK+6MNzIccVNnRsqKi1QDqslHr6pZrJgVqRaA4+0OJv//wvK7zYMjVVnQ&#10;Y3RKsxo9ehRtcGsUcBzhaayfwmphYRfaL6ZFm4d7j8tYdStdHf+oh0APoLc7cBGM8OiUT3J0jBIO&#10;XT7Oz8cJ/WzvbZ0PX4WpSRQK6tC8hCnb3PqAl8B0MInJvFFVeVMplQ6RMOJKObJhaLUK6Y3w+MNK&#10;adIU9PT4ZJQCaxPdu8hKxzAiUaZPFyvvKkxS2CoRbZT+LiQgS4W+kZtxLvQuf7KOVhKp3uPY2+9f&#10;9R7nrg54pMxGh51zXWnjUvVpxvaQlT8HyGRnD8AP6o5iaJdt4srZ6cCApSm3IIYz3WR5y28qdO+W&#10;+fDAHEYJDcd6CPf4SGWAvuklSlbG/X7rPtqD4dBS0mA0C+p/rZkTlKhvGtw/zyeTOMvpMDn5DCIR&#10;d6hZHmr0ur4yoESORWR5EqN9UIMonamfsEXmMStUTHPkLmgYxKvQLQxsIS7m82SE6bUs3OqF5TF0&#10;hDly87F9Ys72BA6g/p0ZhphNX/G4s42e3s7XAVxMJI9Ad6j2DcDkJ+73WyqulsNzstrv0tkLAAAA&#10;//8DAFBLAwQUAAYACAAAACEAFnMSleAAAAAJAQAADwAAAGRycy9kb3ducmV2LnhtbEyPQUvDQBCF&#10;74L/YRnBm900aNKm2RQVPVgoxVbodZsds8HsbMhu2vjvHU96egzv8eZ75XpynTjjEFpPCuazBARS&#10;7U1LjYKPw+vdAkSImozuPKGCbwywrq6vSl0Yf6F3PO9jI7iEQqEV2Bj7QspQW3Q6zHyPxN6nH5yO&#10;fA6NNIO+cLnrZJokmXS6Jf5gdY/PFuuv/egUHLZPZpRmMm8v9Xazw6Pc2PudUrc30+MKRMQp/oXh&#10;F5/RoWKmkx/JBNEpyJYZb4kK8pSVA4v8IQdxUrCcpyCrUv5fUP0AAAD//wMAUEsBAi0AFAAGAAgA&#10;AAAhALaDOJL+AAAA4QEAABMAAAAAAAAAAAAAAAAAAAAAAFtDb250ZW50X1R5cGVzXS54bWxQSwEC&#10;LQAUAAYACAAAACEAOP0h/9YAAACUAQAACwAAAAAAAAAAAAAAAAAvAQAAX3JlbHMvLnJlbHNQSwEC&#10;LQAUAAYACAAAACEA/SdCiJACAACTBQAADgAAAAAAAAAAAAAAAAAuAgAAZHJzL2Uyb0RvYy54bWxQ&#10;SwECLQAUAAYACAAAACEAFnMSleAAAAAJAQAADwAAAAAAAAAAAAAAAADqBAAAZHJzL2Rvd25yZXYu&#10;eG1sUEsFBgAAAAAEAAQA8wAAAPcFAAAAAA==&#10;" o:allowoverlap="f" fillcolor="white [3201]" stroked="f" strokeweight=".5pt">
              <v:textbox style="mso-fit-shape-to-text:t">
                <w:txbxContent>
                  <w:p w14:paraId="310F344F" w14:textId="47C1F808" w:rsidR="006D0327" w:rsidRPr="00756E21" w:rsidRDefault="00054449" w:rsidP="00A118D8">
                    <w:pPr>
                      <w:pStyle w:val="Brdtext"/>
                      <w:jc w:val="left"/>
                    </w:pPr>
                    <w:sdt>
                      <w:sdtPr>
                        <w:alias w:val="NummerEtikett"/>
                        <w:tag w:val="NummerEtikett"/>
                        <w:id w:val="1588348481"/>
                        <w:lock w:val="sdtContentLocked"/>
                        <w:dataBinding w:prefixMappings="xmlns:ns0='http://rkdhs/mallar/lagstiftning/Prop/Prop.xsd'" w:xpath="/ns0:dokumentvärden[1]/ns0:dokumentnummer[1]/@etikett" w:storeItemID="{068625C3-B546-44A5-B525-B7CC092E5AD6}"/>
                        <w:text/>
                      </w:sdtPr>
                      <w:sdtEndPr/>
                      <w:sdtContent>
                        <w:r w:rsidR="006D0327">
                          <w:t>Prop.</w:t>
                        </w:r>
                      </w:sdtContent>
                    </w:sdt>
                    <w:r w:rsidR="006D0327">
                      <w:t xml:space="preserve"> </w:t>
                    </w:r>
                    <w:sdt>
                      <w:sdtPr>
                        <w:alias w:val="Nummer"/>
                        <w:tag w:val="Nummer"/>
                        <w:id w:val="1914663528"/>
                        <w:lock w:val="sdtContentLocked"/>
                        <w:dataBinding w:prefixMappings="xmlns:ns0='http://rkdhs/mallar/lagstiftning/Prop/Prop.xsd'" w:xpath="/ns0:dokumentvärden[1]/ns0:dokumentnummer[1]" w:storeItemID="{068625C3-B546-44A5-B525-B7CC092E5AD6}"/>
                        <w:text/>
                      </w:sdtPr>
                      <w:sdtEndPr/>
                      <w:sdtContent>
                        <w:r w:rsidR="006D0327">
                          <w:t>2018/19:163</w:t>
                        </w:r>
                      </w:sdtContent>
                    </w:sdt>
                  </w:p>
                </w:txbxContent>
              </v:textbox>
              <w10:wrap type="square" anchorx="page" anchory="page"/>
            </v:shape>
          </w:pict>
        </mc:Fallback>
      </mc:AlternateContent>
    </w:r>
    <w:r>
      <w:t xml:space="preserve"> </w:t>
    </w:r>
  </w:p>
</w:hdr>
</file>

<file path=word/header3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C29D0E8" w14:textId="77777777" w:rsidR="006D0327" w:rsidRDefault="006D0327" w:rsidP="00664D04">
    <w:pPr>
      <w:pStyle w:val="Brdtext"/>
    </w:pPr>
    <w:r>
      <w:rPr>
        <w:noProof/>
        <w:lang w:eastAsia="sv-SE"/>
      </w:rPr>
      <mc:AlternateContent>
        <mc:Choice Requires="wps">
          <w:drawing>
            <wp:anchor distT="0" distB="0" distL="0" distR="0" simplePos="0" relativeHeight="251657728"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41"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C01207F" w14:textId="10030D9F" w:rsidR="006D0327" w:rsidRPr="00756E21" w:rsidRDefault="00054449" w:rsidP="00664D04">
                          <w:pPr>
                            <w:pStyle w:val="Brdtext"/>
                            <w:jc w:val="left"/>
                          </w:pPr>
                          <w:sdt>
                            <w:sdtPr>
                              <w:alias w:val="NummerEtikett"/>
                              <w:tag w:val="NummerEtikett"/>
                              <w:id w:val="-460275098"/>
                              <w:lock w:val="sdtContentLocked"/>
                              <w:dataBinding w:prefixMappings="xmlns:ns0='http://rkdhs/mallar/lagstiftning/Prop/Prop.xsd'" w:xpath="/ns0:dokumentvärden[1]/ns0:dokumentnummer[1]/@etikett" w:storeItemID="{068625C3-B546-44A5-B525-B7CC092E5AD6}"/>
                              <w:text/>
                            </w:sdtPr>
                            <w:sdtEndPr/>
                            <w:sdtContent>
                              <w:r w:rsidR="006D0327">
                                <w:t>Prop.</w:t>
                              </w:r>
                            </w:sdtContent>
                          </w:sdt>
                          <w:r w:rsidR="006D0327">
                            <w:t xml:space="preserve"> </w:t>
                          </w:r>
                          <w:sdt>
                            <w:sdtPr>
                              <w:alias w:val="Nummer"/>
                              <w:tag w:val="Nummer"/>
                              <w:id w:val="803125690"/>
                              <w:lock w:val="sdtContentLocked"/>
                              <w:dataBinding w:prefixMappings="xmlns:ns0='http://rkdhs/mallar/lagstiftning/Prop/Prop.xsd'" w:xpath="/ns0:dokumentvärden[1]/ns0:dokumentnummer[1]" w:storeItemID="{068625C3-B546-44A5-B525-B7CC092E5AD6}"/>
                              <w:text/>
                            </w:sdtPr>
                            <w:sdtEndPr/>
                            <w:sdtContent>
                              <w:r w:rsidR="006D0327">
                                <w:t>2018/19:163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117" type="#_x0000_t202" style="position:absolute;left:0;text-align:left;margin-left:29.4pt;margin-top:35.55pt;width:89.85pt;height:9.6pt;z-index:25165772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XVz9jjAIAAJMFAAAOAAAAZHJzL2Uyb0RvYy54bWysVFtP2zAUfp+0/2D5faTpChsVKepATJMQ&#10;oMHEs+vYNJpvs90m3a/ns5Nexnhh2kti+3zn/p1zdt5pRdbCh8aaipZHI0qE4bZuzFNFfzxcffhM&#10;SYjM1ExZIyq6EYGez96/O2vdVIzt0qpaeAIjJkxbV9FljG5aFIEvhWbhyDphIJTWaxZx9U9F7VkL&#10;61oV49HopGitr523XISA18teSGfZvpSCx1spg4hEVRSxxfz1+btI32J2xqZPnrllw4cw2D9EoVlj&#10;4HRn6pJFRla++cuUbri3wcp4xK0urJQNFzkHZFOOXmRzv2RO5FxQnOB2ZQr/zyy/Wd950tQVnZSU&#10;GKbRowfRRb9CAuNUntaFKVD3DrjYfbEd2rx9D3hMWXfS6/RHPgRyFHqzKy6MEZ6UykmJjlHCISvH&#10;5ek4V7/Yazsf4ldhNUmHino0L9eUra9DRCSAbiHJWbCqqa8apfIlEUZcKE/WDK1WMccIjT9QypC2&#10;oicfj0fZsLFJvbesTDIjMmUGdynzPsN8ihslEkaZ70KiZDnRV3wzzoXZ+c/ohJJw9RbFAb+P6i3K&#10;fR7QyJ6tiTtl3Rjrc/Z5xvYlq39uSyZ7PAp+kHc6xm7RZa6c5talp4WtNyCGt/1kBcevGnTvmoV4&#10;xzxGCQ3Heoi3+EhlUX07nChZWv/7tfeEB8MhpaTFaFY0/FoxLyhR3wy4f1pOJmmW82Vy/AlEIv5Q&#10;sjiUmJW+sKAE6I3o8jHho9oepbf6EVtknrxCxAyH74rG7fEi9gsDW4iL+TyDML2OxWtz73gyncqc&#10;uPnQPTLvBgJHUP/GboeYTV/wuMcmzeDmqwguZpLvqzo0AJOfuT9sqbRaDu8Ztd+ls2cAAAD//wMA&#10;UEsDBBQABgAIAAAAIQCrTYIT3wAAAAgBAAAPAAAAZHJzL2Rvd25yZXYueG1sTI/BTsMwEETvSP0H&#10;aytxo05aCiFkUxUEBypVFS0SVzde4qjxOoqdNvw95gTH0Yxm3hSr0bbiTL1vHCOkswQEceV0wzXC&#10;x+H1JgPhg2KtWseE8E0eVuXkqlC5dhd+p/M+1CKWsM8Vggmhy6X0lSGr/Mx1xNH7cr1VIcq+lrpX&#10;l1huWzlPkjtpVcNxwaiOng1Vp/1gEQ7bJz1IPeq3l2q72dGn3JjbHeL1dFw/ggg0hr8w/OJHdCgj&#10;09ENrL1oEZZZJA8I92kKIvrzRbYEcUR4SBYgy0L+P1D+AAAA//8DAFBLAQItABQABgAIAAAAIQC2&#10;gziS/gAAAOEBAAATAAAAAAAAAAAAAAAAAAAAAABbQ29udGVudF9UeXBlc10ueG1sUEsBAi0AFAAG&#10;AAgAAAAhADj9If/WAAAAlAEAAAsAAAAAAAAAAAAAAAAALwEAAF9yZWxzLy5yZWxzUEsBAi0AFAAG&#10;AAgAAAAhANdXP2OMAgAAkwUAAA4AAAAAAAAAAAAAAAAALgIAAGRycy9lMm9Eb2MueG1sUEsBAi0A&#10;FAAGAAgAAAAhAKtNghPfAAAACAEAAA8AAAAAAAAAAAAAAAAA5gQAAGRycy9kb3ducmV2LnhtbFBL&#10;BQYAAAAABAAEAPMAAADyBQAAAAA=&#10;" o:allowoverlap="f" fillcolor="white [3201]" stroked="f" strokeweight=".5pt">
              <v:textbox style="mso-fit-shape-to-text:t">
                <w:txbxContent>
                  <w:p w14:paraId="1C01207F" w14:textId="10030D9F" w:rsidR="006D0327" w:rsidRPr="00756E21" w:rsidRDefault="00054449" w:rsidP="00664D04">
                    <w:pPr>
                      <w:pStyle w:val="Brdtext"/>
                      <w:jc w:val="left"/>
                    </w:pPr>
                    <w:sdt>
                      <w:sdtPr>
                        <w:alias w:val="NummerEtikett"/>
                        <w:tag w:val="NummerEtikett"/>
                        <w:id w:val="-460275098"/>
                        <w:lock w:val="sdtContentLocked"/>
                        <w:dataBinding w:prefixMappings="xmlns:ns0='http://rkdhs/mallar/lagstiftning/Prop/Prop.xsd'" w:xpath="/ns0:dokumentvärden[1]/ns0:dokumentnummer[1]/@etikett" w:storeItemID="{068625C3-B546-44A5-B525-B7CC092E5AD6}"/>
                        <w:text/>
                      </w:sdtPr>
                      <w:sdtEndPr/>
                      <w:sdtContent>
                        <w:r w:rsidR="006D0327">
                          <w:t>Prop.</w:t>
                        </w:r>
                      </w:sdtContent>
                    </w:sdt>
                    <w:r w:rsidR="006D0327">
                      <w:t xml:space="preserve"> </w:t>
                    </w:r>
                    <w:sdt>
                      <w:sdtPr>
                        <w:alias w:val="Nummer"/>
                        <w:tag w:val="Nummer"/>
                        <w:id w:val="803125690"/>
                        <w:lock w:val="sdtContentLocked"/>
                        <w:dataBinding w:prefixMappings="xmlns:ns0='http://rkdhs/mallar/lagstiftning/Prop/Prop.xsd'" w:xpath="/ns0:dokumentvärden[1]/ns0:dokumentnummer[1]" w:storeItemID="{068625C3-B546-44A5-B525-B7CC092E5AD6}"/>
                        <w:text/>
                      </w:sdtPr>
                      <w:sdtEndPr/>
                      <w:sdtContent>
                        <w:r w:rsidR="006D0327">
                          <w:t>2018/19:163</w:t>
                        </w:r>
                      </w:sdtContent>
                    </w:sdt>
                  </w:p>
                </w:txbxContent>
              </v:textbox>
              <w10:wrap type="square" anchorx="page" anchory="page"/>
            </v:shape>
          </w:pict>
        </mc:Fallback>
      </mc:AlternateContent>
    </w:r>
    <w:r>
      <w:t xml:space="preserve"> </w:t>
    </w:r>
  </w:p>
</w:hdr>
</file>

<file path=word/header4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1238B3D" w14:textId="77777777" w:rsidR="006D0327" w:rsidRDefault="006D0327" w:rsidP="00EE1584">
    <w:pPr>
      <w:pStyle w:val="Brdtext"/>
    </w:pPr>
    <w:r>
      <w:rPr>
        <w:noProof/>
        <w:lang w:eastAsia="sv-SE"/>
      </w:rPr>
      <mc:AlternateContent>
        <mc:Choice Requires="wps">
          <w:drawing>
            <wp:anchor distT="0" distB="0" distL="0" distR="0" simplePos="0" relativeHeight="251695616"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40"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5EBF7A3" w14:textId="040F2323" w:rsidR="006D0327" w:rsidRPr="00756E21" w:rsidRDefault="00054449" w:rsidP="00A118D8">
                          <w:pPr>
                            <w:pStyle w:val="Brdtext"/>
                            <w:jc w:val="left"/>
                          </w:pPr>
                          <w:sdt>
                            <w:sdtPr>
                              <w:alias w:val="NummerEtikett"/>
                              <w:tag w:val="NummerEtikett"/>
                              <w:id w:val="-787579264"/>
                              <w:lock w:val="sdtContentLocked"/>
                              <w:dataBinding w:prefixMappings="xmlns:ns0='http://rkdhs/mallar/lagstiftning/Prop/Prop.xsd'" w:xpath="/ns0:dokumentvärden[1]/ns0:dokumentnummer[1]/@etikett" w:storeItemID="{068625C3-B546-44A5-B525-B7CC092E5AD6}"/>
                              <w:text/>
                            </w:sdtPr>
                            <w:sdtEndPr/>
                            <w:sdtContent>
                              <w:r w:rsidR="006D0327">
                                <w:t>Prop.</w:t>
                              </w:r>
                            </w:sdtContent>
                          </w:sdt>
                          <w:r w:rsidR="006D0327">
                            <w:t xml:space="preserve"> </w:t>
                          </w:r>
                          <w:sdt>
                            <w:sdtPr>
                              <w:alias w:val="Nummer"/>
                              <w:tag w:val="Nummer"/>
                              <w:id w:val="1057902904"/>
                              <w:lock w:val="sdtContentLocked"/>
                              <w:dataBinding w:prefixMappings="xmlns:ns0='http://rkdhs/mallar/lagstiftning/Prop/Prop.xsd'" w:xpath="/ns0:dokumentvärden[1]/ns0:dokumentnummer[1]" w:storeItemID="{068625C3-B546-44A5-B525-B7CC092E5AD6}"/>
                              <w:text/>
                            </w:sdtPr>
                            <w:sdtEndPr/>
                            <w:sdtContent>
                              <w:r w:rsidR="006D0327">
                                <w:t>2018/19:163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118" type="#_x0000_t202" style="position:absolute;left:0;text-align:left;margin-left:348pt;margin-top:36pt;width:89.85pt;height:9.6pt;z-index:25169561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8jGhCjwIAAJMFAAAOAAAAZHJzL2Uyb0RvYy54bWysVE1v2zAMvQ/YfxB0Xx2nabcGdYqsRYcB&#10;RVusHXpWZKkxJomaxMTOfv0o2flY10uHXWxJfCTFxyeeX3TWsLUKsQFX8fJoxJlyEurGPVf8++P1&#10;h0+cRRSuFgacqvhGRX4xe//uvPVTNYYlmFoFRkFcnLa+4ktEPy2KKJfKingEXjkyaghWIG3Dc1EH&#10;0VJ0a4rxaHRatBBqH0CqGOn0qjfyWY6vtZJ4p3VUyEzF6W6YvyF/F+lbzM7F9DkIv2zkcA3xD7ew&#10;onGUdBfqSqBgq9D8Fco2MkAEjUcSbAFaN1LlGqiacvSimoel8CrXQuREv6Mp/r+w8nZ9H1hTV3xC&#10;9DhhqUePqsOwogKOEz2tj1NCPXjCYfcZOmrz9jzSYaq608GmP9XDyE6RNjtyKRiTyamclNQxziTZ&#10;ynF5Ns7sF3tvHyJ+UWBZWlQ8UPMyp2J9E5FuQtAtJCWLYJr6ujEmb5Jg1KUJbC2o1QbzHcnjD5Rx&#10;rK346fHJKAd2kNz7yMalMCpLZkiXKu8rzCvcGJUwxn1TmijLhb6SW0ip3C5/RieUplRvcRzw+1u9&#10;xbmvgzxyZnC4c7aNg5Crz29sT1n9Y0uZ7vFE+EHdaYndostaOdspYAH1hoQRoH9Z0cvrhrp3IyLe&#10;i0BPiRpO4wHv6KMNEPswrDhbQvj12nnCk8LJyllLT7Pi8edKBMWZ+epI+2flJIkV82Zy8pGExMKh&#10;ZXFocSt7CSSJkgaRl3mZ8Gi2Sx3APtEUmaesZBJOUu6K43Z5if3AoCkk1XyeQfR6vcAb9+BlCp1o&#10;Ttp87J5E8IOAkaR/C9tHLKYvdNxjk2f08xWSFrPIE9E9q0MD6OVn7Q9TKo2Ww31G7Wfp7DcAAAD/&#10;/wMAUEsDBBQABgAIAAAAIQAWcxKV4AAAAAkBAAAPAAAAZHJzL2Rvd25yZXYueG1sTI9BS8NAEIXv&#10;gv9hGcGb3TRo0qbZFBU9WCjFVuh1mx2zwexsyG7a+O8dT3p6DO/x5nvlenKdOOMQWk8K5rMEBFLt&#10;TUuNgo/D690CRIiajO48oYJvDLCurq9KXRh/oXc872MjuIRCoRXYGPtCylBbdDrMfI/E3qcfnI58&#10;Do00g75wuetkmiSZdLol/mB1j88W66/96BQctk9mlGYyby/1drPDo9zY+51StzfT4wpExCn+heEX&#10;n9GhYqaTH8kE0SnIlhlviQrylJUDi/whB3FSsJynIKtS/l9Q/QAAAP//AwBQSwECLQAUAAYACAAA&#10;ACEAtoM4kv4AAADhAQAAEwAAAAAAAAAAAAAAAAAAAAAAW0NvbnRlbnRfVHlwZXNdLnhtbFBLAQIt&#10;ABQABgAIAAAAIQA4/SH/1gAAAJQBAAALAAAAAAAAAAAAAAAAAC8BAABfcmVscy8ucmVsc1BLAQIt&#10;ABQABgAIAAAAIQA8jGhCjwIAAJMFAAAOAAAAAAAAAAAAAAAAAC4CAABkcnMvZTJvRG9jLnhtbFBL&#10;AQItABQABgAIAAAAIQAWcxKV4AAAAAkBAAAPAAAAAAAAAAAAAAAAAOkEAABkcnMvZG93bnJldi54&#10;bWxQSwUGAAAAAAQABADzAAAA9gUAAAAA&#10;" o:allowoverlap="f" fillcolor="white [3201]" stroked="f" strokeweight=".5pt">
              <v:textbox style="mso-fit-shape-to-text:t">
                <w:txbxContent>
                  <w:p w14:paraId="25EBF7A3" w14:textId="040F2323" w:rsidR="006D0327" w:rsidRPr="00756E21" w:rsidRDefault="00054449" w:rsidP="00A118D8">
                    <w:pPr>
                      <w:pStyle w:val="Brdtext"/>
                      <w:jc w:val="left"/>
                    </w:pPr>
                    <w:sdt>
                      <w:sdtPr>
                        <w:alias w:val="NummerEtikett"/>
                        <w:tag w:val="NummerEtikett"/>
                        <w:id w:val="-787579264"/>
                        <w:lock w:val="sdtContentLocked"/>
                        <w:dataBinding w:prefixMappings="xmlns:ns0='http://rkdhs/mallar/lagstiftning/Prop/Prop.xsd'" w:xpath="/ns0:dokumentvärden[1]/ns0:dokumentnummer[1]/@etikett" w:storeItemID="{068625C3-B546-44A5-B525-B7CC092E5AD6}"/>
                        <w:text/>
                      </w:sdtPr>
                      <w:sdtEndPr/>
                      <w:sdtContent>
                        <w:r w:rsidR="006D0327">
                          <w:t>Prop.</w:t>
                        </w:r>
                      </w:sdtContent>
                    </w:sdt>
                    <w:r w:rsidR="006D0327">
                      <w:t xml:space="preserve"> </w:t>
                    </w:r>
                    <w:sdt>
                      <w:sdtPr>
                        <w:alias w:val="Nummer"/>
                        <w:tag w:val="Nummer"/>
                        <w:id w:val="1057902904"/>
                        <w:lock w:val="sdtContentLocked"/>
                        <w:dataBinding w:prefixMappings="xmlns:ns0='http://rkdhs/mallar/lagstiftning/Prop/Prop.xsd'" w:xpath="/ns0:dokumentvärden[1]/ns0:dokumentnummer[1]" w:storeItemID="{068625C3-B546-44A5-B525-B7CC092E5AD6}"/>
                        <w:text/>
                      </w:sdtPr>
                      <w:sdtEndPr/>
                      <w:sdtContent>
                        <w:r w:rsidR="006D0327">
                          <w:t>2018/19:163</w:t>
                        </w:r>
                      </w:sdtContent>
                    </w:sdt>
                  </w:p>
                </w:txbxContent>
              </v:textbox>
              <w10:wrap type="square" anchorx="page" anchory="page"/>
            </v:shape>
          </w:pict>
        </mc:Fallback>
      </mc:AlternateContent>
    </w:r>
    <w:r>
      <w:t xml:space="preserve"> </w:t>
    </w:r>
  </w:p>
</w:hdr>
</file>

<file path=word/header4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A403222" w14:textId="77777777" w:rsidR="006D0327" w:rsidRDefault="006D0327" w:rsidP="00664D04">
    <w:pPr>
      <w:pStyle w:val="Brdtext"/>
    </w:pPr>
    <w:r>
      <w:rPr>
        <w:noProof/>
        <w:lang w:eastAsia="sv-SE"/>
      </w:rPr>
      <mc:AlternateContent>
        <mc:Choice Requires="wps">
          <w:drawing>
            <wp:anchor distT="0" distB="0" distL="0" distR="0" simplePos="0" relativeHeight="251658752"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43"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FDC74DA" w14:textId="3AE4242D" w:rsidR="006D0327" w:rsidRPr="00756E21" w:rsidRDefault="00054449" w:rsidP="00664D04">
                          <w:pPr>
                            <w:pStyle w:val="Brdtext"/>
                            <w:jc w:val="left"/>
                          </w:pPr>
                          <w:sdt>
                            <w:sdtPr>
                              <w:alias w:val="NummerEtikett"/>
                              <w:tag w:val="NummerEtikett"/>
                              <w:id w:val="1861630928"/>
                              <w:lock w:val="sdtContentLocked"/>
                              <w:dataBinding w:prefixMappings="xmlns:ns0='http://rkdhs/mallar/lagstiftning/Prop/Prop.xsd'" w:xpath="/ns0:dokumentvärden[1]/ns0:dokumentnummer[1]/@etikett" w:storeItemID="{068625C3-B546-44A5-B525-B7CC092E5AD6}"/>
                              <w:text/>
                            </w:sdtPr>
                            <w:sdtEndPr/>
                            <w:sdtContent>
                              <w:r w:rsidR="006D0327">
                                <w:t>Prop.</w:t>
                              </w:r>
                            </w:sdtContent>
                          </w:sdt>
                          <w:r w:rsidR="006D0327">
                            <w:t xml:space="preserve"> </w:t>
                          </w:r>
                          <w:sdt>
                            <w:sdtPr>
                              <w:alias w:val="Nummer"/>
                              <w:tag w:val="Nummer"/>
                              <w:id w:val="-383176758"/>
                              <w:lock w:val="sdtContentLocked"/>
                              <w:dataBinding w:prefixMappings="xmlns:ns0='http://rkdhs/mallar/lagstiftning/Prop/Prop.xsd'" w:xpath="/ns0:dokumentvärden[1]/ns0:dokumentnummer[1]" w:storeItemID="{068625C3-B546-44A5-B525-B7CC092E5AD6}"/>
                              <w:text/>
                            </w:sdtPr>
                            <w:sdtEndPr/>
                            <w:sdtContent>
                              <w:r w:rsidR="006D0327">
                                <w:t>2018/19:163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122" type="#_x0000_t202" style="position:absolute;left:0;text-align:left;margin-left:29.4pt;margin-top:35.55pt;width:89.85pt;height:9.6pt;z-index:25165875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H/KYSkAIAAJMFAAAOAAAAZHJzL2Uyb0RvYy54bWysVN9v2jAQfp+0/8Hy+wih0A3UULFWTJNQ&#10;W41OfTaOXaLZPs82JOyv39lJgHV96bSX5Oz75fvuu7u6brQie+F8Baag+WBIiTAcyso8F/T74/LD&#10;J0p8YKZkCowo6EF4ej1//+6qtjMxgi2oUjiCQYyf1bag2xDsLMs83wrN/ACsMKiU4DQLeHTPWelY&#10;jdG1ykbD4WVWgyutAy68x9vbVknnKb6Ugod7Kb0IRBUU3xbS16XvJn6z+RWbPTtmtxXvnsH+4RWa&#10;VQaTHkPdssDIzlV/hdIVd+BBhgEHnYGUFRepBqwmH76oZr1lVqRaEBxvjzD5/xeW3+0fHKnKgo4v&#10;KDFMY48eRRPcDgsYRXhq62dotbZoF5rP0GCb+3uPl7HqRjod/1gPQT0CfTiCi8EIj075OMeOUcJR&#10;l4/y6Sihn528rfPhiwBNolBQh81LmLL9ygd8CZr2JjGZB1WVy0qpdIiEETfKkT3DVquQ3ogef1gp&#10;Q+qCXl5MhimwgejeRlYmhhGJMl26WHlbYZLCQYloo8w3IRGyVOgruRnnwhzzJ+toJTHVWxw7+9Or&#10;3uLc1oEeKTOYcHTWlQGXqk8zdoKs/NFDJlt7BPys7iiGZtMkrkwnPQM2UB6QGA7ayfKWLyvs3or5&#10;8MAcjhI2HNdDuMePVIDoQydRsgX367X7aI8MRy0lNY5mQf3PHXOCEvXVIPen+XgcZzkdxpOPSCTi&#10;zjWbc43Z6RtASuS4iCxPYrQPqhelA/2EW2QRs6KKGY65Cxp68Sa0CwO3EBeLRTLC6bUsrMza8hg6&#10;why5+dg8MWc7Agek/h30Q8xmL3jc2kZPbxe7gFxMJI9At6h2DcDJT9zvtlRcLefnZHXapfPfAAAA&#10;//8DAFBLAwQUAAYACAAAACEAq02CE98AAAAIAQAADwAAAGRycy9kb3ducmV2LnhtbEyPwU7DMBBE&#10;70j9B2srcaNOWgohZFMVBAcqVRUtElc3XuKo8TqKnTb8PeYEx9GMZt4Uq9G24ky9bxwjpLMEBHHl&#10;dMM1wsfh9SYD4YNirVrHhPBNHlbl5KpQuXYXfqfzPtQilrDPFYIJocul9JUhq/zMdcTR+3K9VSHK&#10;vpa6V5dYbls5T5I7aVXDccGojp4NVaf9YBEO2yc9SD3qt5dqu9nRp9yY2x3i9XRcP4IINIa/MPzi&#10;R3QoI9PRDay9aBGWWSQPCPdpCiL680W2BHFEeEgWIMtC/j9Q/gAAAP//AwBQSwECLQAUAAYACAAA&#10;ACEAtoM4kv4AAADhAQAAEwAAAAAAAAAAAAAAAAAAAAAAW0NvbnRlbnRfVHlwZXNdLnhtbFBLAQIt&#10;ABQABgAIAAAAIQA4/SH/1gAAAJQBAAALAAAAAAAAAAAAAAAAAC8BAABfcmVscy8ucmVsc1BLAQIt&#10;ABQABgAIAAAAIQDH/KYSkAIAAJMFAAAOAAAAAAAAAAAAAAAAAC4CAABkcnMvZTJvRG9jLnhtbFBL&#10;AQItABQABgAIAAAAIQCrTYIT3wAAAAgBAAAPAAAAAAAAAAAAAAAAAOoEAABkcnMvZG93bnJldi54&#10;bWxQSwUGAAAAAAQABADzAAAA9gUAAAAA&#10;" o:allowoverlap="f" fillcolor="white [3201]" stroked="f" strokeweight=".5pt">
              <v:textbox style="mso-fit-shape-to-text:t">
                <w:txbxContent>
                  <w:p w14:paraId="2FDC74DA" w14:textId="3AE4242D" w:rsidR="006D0327" w:rsidRPr="00756E21" w:rsidRDefault="00054449" w:rsidP="00664D04">
                    <w:pPr>
                      <w:pStyle w:val="Brdtext"/>
                      <w:jc w:val="left"/>
                    </w:pPr>
                    <w:sdt>
                      <w:sdtPr>
                        <w:alias w:val="NummerEtikett"/>
                        <w:tag w:val="NummerEtikett"/>
                        <w:id w:val="1861630928"/>
                        <w:lock w:val="sdtContentLocked"/>
                        <w:dataBinding w:prefixMappings="xmlns:ns0='http://rkdhs/mallar/lagstiftning/Prop/Prop.xsd'" w:xpath="/ns0:dokumentvärden[1]/ns0:dokumentnummer[1]/@etikett" w:storeItemID="{068625C3-B546-44A5-B525-B7CC092E5AD6}"/>
                        <w:text/>
                      </w:sdtPr>
                      <w:sdtEndPr/>
                      <w:sdtContent>
                        <w:r w:rsidR="006D0327">
                          <w:t>Prop.</w:t>
                        </w:r>
                      </w:sdtContent>
                    </w:sdt>
                    <w:r w:rsidR="006D0327">
                      <w:t xml:space="preserve"> </w:t>
                    </w:r>
                    <w:sdt>
                      <w:sdtPr>
                        <w:alias w:val="Nummer"/>
                        <w:tag w:val="Nummer"/>
                        <w:id w:val="-383176758"/>
                        <w:lock w:val="sdtContentLocked"/>
                        <w:dataBinding w:prefixMappings="xmlns:ns0='http://rkdhs/mallar/lagstiftning/Prop/Prop.xsd'" w:xpath="/ns0:dokumentvärden[1]/ns0:dokumentnummer[1]" w:storeItemID="{068625C3-B546-44A5-B525-B7CC092E5AD6}"/>
                        <w:text/>
                      </w:sdtPr>
                      <w:sdtEndPr/>
                      <w:sdtContent>
                        <w:r w:rsidR="006D0327">
                          <w:t>2018/19:163</w:t>
                        </w:r>
                      </w:sdtContent>
                    </w:sdt>
                  </w:p>
                </w:txbxContent>
              </v:textbox>
              <w10:wrap type="square" anchorx="page" anchory="page"/>
            </v:shape>
          </w:pict>
        </mc:Fallback>
      </mc:AlternateContent>
    </w:r>
    <w:r>
      <w:t xml:space="preserve"> </w:t>
    </w:r>
  </w:p>
</w:hdr>
</file>

<file path=word/header4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64FB922" w14:textId="77777777" w:rsidR="006D0327" w:rsidRDefault="006D0327" w:rsidP="00EE1584">
    <w:pPr>
      <w:pStyle w:val="Brdtext"/>
    </w:pPr>
    <w:r>
      <w:rPr>
        <w:noProof/>
        <w:lang w:eastAsia="sv-SE"/>
      </w:rPr>
      <mc:AlternateContent>
        <mc:Choice Requires="wps">
          <w:drawing>
            <wp:anchor distT="0" distB="0" distL="0" distR="0" simplePos="0" relativeHeight="251696640"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42"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D72BEA5" w14:textId="31A89880" w:rsidR="006D0327" w:rsidRPr="00756E21" w:rsidRDefault="00054449" w:rsidP="00A118D8">
                          <w:pPr>
                            <w:pStyle w:val="Brdtext"/>
                            <w:jc w:val="left"/>
                          </w:pPr>
                          <w:sdt>
                            <w:sdtPr>
                              <w:alias w:val="NummerEtikett"/>
                              <w:tag w:val="NummerEtikett"/>
                              <w:id w:val="-871306805"/>
                              <w:lock w:val="sdtContentLocked"/>
                              <w:dataBinding w:prefixMappings="xmlns:ns0='http://rkdhs/mallar/lagstiftning/Prop/Prop.xsd'" w:xpath="/ns0:dokumentvärden[1]/ns0:dokumentnummer[1]/@etikett" w:storeItemID="{068625C3-B546-44A5-B525-B7CC092E5AD6}"/>
                              <w:text/>
                            </w:sdtPr>
                            <w:sdtEndPr/>
                            <w:sdtContent>
                              <w:r w:rsidR="006D0327">
                                <w:t>Prop.</w:t>
                              </w:r>
                            </w:sdtContent>
                          </w:sdt>
                          <w:r w:rsidR="006D0327">
                            <w:t xml:space="preserve"> </w:t>
                          </w:r>
                          <w:sdt>
                            <w:sdtPr>
                              <w:alias w:val="Nummer"/>
                              <w:tag w:val="Nummer"/>
                              <w:id w:val="2040771434"/>
                              <w:lock w:val="sdtContentLocked"/>
                              <w:dataBinding w:prefixMappings="xmlns:ns0='http://rkdhs/mallar/lagstiftning/Prop/Prop.xsd'" w:xpath="/ns0:dokumentvärden[1]/ns0:dokumentnummer[1]" w:storeItemID="{068625C3-B546-44A5-B525-B7CC092E5AD6}"/>
                              <w:text/>
                            </w:sdtPr>
                            <w:sdtEndPr/>
                            <w:sdtContent>
                              <w:r w:rsidR="006D0327">
                                <w:t>2018/19:163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123" type="#_x0000_t202" style="position:absolute;left:0;text-align:left;margin-left:348pt;margin-top:36pt;width:89.85pt;height:9.6pt;z-index:25169664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TRR9CkAIAAJMFAAAOAAAAZHJzL2Uyb0RvYy54bWysVN9v2jAQfp+0/8Hy+wihlA3UULFWTJNQ&#10;W41OfTaOXaLZPs82JOyv39lJgHV96bSX5Oz75fvuu7u6brQie+F8Baag+WBIiTAcyso8F/T74/LD&#10;J0p8YKZkCowo6EF4ej1//+6qtjMxgi2oUjiCQYyf1bag2xDsLMs83wrN/ACsMKiU4DQLeHTPWelY&#10;jdG1ykbD4SSrwZXWARfe4+1tq6TzFF9KwcO9lF4EogqKbwvp69J3E7/Z/IrNnh2z24p3z2D/8ArN&#10;KoNJj6FuWWBk56q/QumKO/Agw4CDzkDKiotUA1aTD19Us94yK1ItCI63R5j8/wvL7/YPjlRlQccj&#10;SgzT2KNH0QS3wwIuIjy19TO0Wlu0C81naLDN/b3Hy1h1I52Of6yHoB6BPhzBxWCER6d8nGPHKOGo&#10;y0f5dJTQz07e1vnwRYAmUSiow+YlTNl+5QO+BE17k5jMg6rKZaVUOkTCiBvlyJ5hq1VIb0SPP6yU&#10;IXVBJxeXwxTYQHRvIysTw4hEmS5drLytMEnhoES0UeabkAhZKvSV3IxzYY75k3W0kpjqLY6d/elV&#10;b3Fu60CPlBlMODrryoBL1acZO0FW/ughk609An5WdxRDs2kSV6aTngEbKA9IDAftZHnLlxV2b8V8&#10;eGAORwkbjush3ONHKkD0oZMo2YL79dp9tEeGo5aSGkezoP7njjlBifpqkPvTfDyOs5wO48uPSCTi&#10;zjWbc43Z6RtASuS4iCxPYrQPqhelA/2EW2QRs6KKGY65Cxp68Sa0CwO3EBeLRTLC6bUsrMza8hg6&#10;why5+dg8MWc7Agek/h30Q8xmL3jc2kZPbxe7gFxMJI9At6h2DcDJT9zvtlRcLefnZHXapfPfAAAA&#10;//8DAFBLAwQUAAYACAAAACEAFnMSleAAAAAJAQAADwAAAGRycy9kb3ducmV2LnhtbEyPQUvDQBCF&#10;74L/YRnBm900aNKm2RQVPVgoxVbodZsds8HsbMhu2vjvHU96egzv8eZ75XpynTjjEFpPCuazBARS&#10;7U1LjYKPw+vdAkSImozuPKGCbwywrq6vSl0Yf6F3PO9jI7iEQqEV2Bj7QspQW3Q6zHyPxN6nH5yO&#10;fA6NNIO+cLnrZJokmXS6Jf5gdY/PFuuv/egUHLZPZpRmMm8v9Xazw6Pc2PudUrc30+MKRMQp/oXh&#10;F5/RoWKmkx/JBNEpyJYZb4kK8pSVA4v8IQdxUrCcpyCrUv5fUP0AAAD//wMAUEsBAi0AFAAGAAgA&#10;AAAhALaDOJL+AAAA4QEAABMAAAAAAAAAAAAAAAAAAAAAAFtDb250ZW50X1R5cGVzXS54bWxQSwEC&#10;LQAUAAYACAAAACEAOP0h/9YAAACUAQAACwAAAAAAAAAAAAAAAAAvAQAAX3JlbHMvLnJlbHNQSwEC&#10;LQAUAAYACAAAACEAk0UfQpACAACTBQAADgAAAAAAAAAAAAAAAAAuAgAAZHJzL2Uyb0RvYy54bWxQ&#10;SwECLQAUAAYACAAAACEAFnMSleAAAAAJAQAADwAAAAAAAAAAAAAAAADqBAAAZHJzL2Rvd25yZXYu&#10;eG1sUEsFBgAAAAAEAAQA8wAAAPcFAAAAAA==&#10;" o:allowoverlap="f" fillcolor="white [3201]" stroked="f" strokeweight=".5pt">
              <v:textbox style="mso-fit-shape-to-text:t">
                <w:txbxContent>
                  <w:p w14:paraId="6D72BEA5" w14:textId="31A89880" w:rsidR="006D0327" w:rsidRPr="00756E21" w:rsidRDefault="00054449" w:rsidP="00A118D8">
                    <w:pPr>
                      <w:pStyle w:val="Brdtext"/>
                      <w:jc w:val="left"/>
                    </w:pPr>
                    <w:sdt>
                      <w:sdtPr>
                        <w:alias w:val="NummerEtikett"/>
                        <w:tag w:val="NummerEtikett"/>
                        <w:id w:val="-871306805"/>
                        <w:lock w:val="sdtContentLocked"/>
                        <w:dataBinding w:prefixMappings="xmlns:ns0='http://rkdhs/mallar/lagstiftning/Prop/Prop.xsd'" w:xpath="/ns0:dokumentvärden[1]/ns0:dokumentnummer[1]/@etikett" w:storeItemID="{068625C3-B546-44A5-B525-B7CC092E5AD6}"/>
                        <w:text/>
                      </w:sdtPr>
                      <w:sdtEndPr/>
                      <w:sdtContent>
                        <w:r w:rsidR="006D0327">
                          <w:t>Prop.</w:t>
                        </w:r>
                      </w:sdtContent>
                    </w:sdt>
                    <w:r w:rsidR="006D0327">
                      <w:t xml:space="preserve"> </w:t>
                    </w:r>
                    <w:sdt>
                      <w:sdtPr>
                        <w:alias w:val="Nummer"/>
                        <w:tag w:val="Nummer"/>
                        <w:id w:val="2040771434"/>
                        <w:lock w:val="sdtContentLocked"/>
                        <w:dataBinding w:prefixMappings="xmlns:ns0='http://rkdhs/mallar/lagstiftning/Prop/Prop.xsd'" w:xpath="/ns0:dokumentvärden[1]/ns0:dokumentnummer[1]" w:storeItemID="{068625C3-B546-44A5-B525-B7CC092E5AD6}"/>
                        <w:text/>
                      </w:sdtPr>
                      <w:sdtEndPr/>
                      <w:sdtContent>
                        <w:r w:rsidR="006D0327">
                          <w:t>2018/19:163</w:t>
                        </w:r>
                      </w:sdtContent>
                    </w:sdt>
                  </w:p>
                </w:txbxContent>
              </v:textbox>
              <w10:wrap type="square" anchorx="page" anchory="page"/>
            </v:shape>
          </w:pict>
        </mc:Fallback>
      </mc:AlternateContent>
    </w:r>
    <w:r>
      <w:t xml:space="preserve"> </w:t>
    </w:r>
  </w:p>
</w:hdr>
</file>

<file path=word/header4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EF52A07" w14:textId="77777777" w:rsidR="006D0327" w:rsidRDefault="006D0327" w:rsidP="00664D04">
    <w:pPr>
      <w:pStyle w:val="Brdtext"/>
    </w:pPr>
    <w:r>
      <w:rPr>
        <w:noProof/>
        <w:lang w:eastAsia="sv-SE"/>
      </w:rPr>
      <mc:AlternateContent>
        <mc:Choice Requires="wps">
          <w:drawing>
            <wp:anchor distT="0" distB="0" distL="0" distR="0" simplePos="0" relativeHeight="251659776"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45"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3E6AD62" w14:textId="1EB0637F" w:rsidR="006D0327" w:rsidRPr="00756E21" w:rsidRDefault="00054449" w:rsidP="00664D04">
                          <w:pPr>
                            <w:pStyle w:val="Brdtext"/>
                            <w:jc w:val="left"/>
                          </w:pPr>
                          <w:sdt>
                            <w:sdtPr>
                              <w:alias w:val="NummerEtikett"/>
                              <w:tag w:val="NummerEtikett"/>
                              <w:id w:val="-2027098048"/>
                              <w:lock w:val="sdtContentLocked"/>
                              <w:dataBinding w:prefixMappings="xmlns:ns0='http://rkdhs/mallar/lagstiftning/Prop/Prop.xsd'" w:xpath="/ns0:dokumentvärden[1]/ns0:dokumentnummer[1]/@etikett" w:storeItemID="{068625C3-B546-44A5-B525-B7CC092E5AD6}"/>
                              <w:text/>
                            </w:sdtPr>
                            <w:sdtEndPr/>
                            <w:sdtContent>
                              <w:r w:rsidR="006D0327">
                                <w:t>Prop.</w:t>
                              </w:r>
                            </w:sdtContent>
                          </w:sdt>
                          <w:r w:rsidR="006D0327">
                            <w:t xml:space="preserve"> </w:t>
                          </w:r>
                          <w:sdt>
                            <w:sdtPr>
                              <w:alias w:val="Nummer"/>
                              <w:tag w:val="Nummer"/>
                              <w:id w:val="916972591"/>
                              <w:lock w:val="sdtContentLocked"/>
                              <w:dataBinding w:prefixMappings="xmlns:ns0='http://rkdhs/mallar/lagstiftning/Prop/Prop.xsd'" w:xpath="/ns0:dokumentvärden[1]/ns0:dokumentnummer[1]" w:storeItemID="{068625C3-B546-44A5-B525-B7CC092E5AD6}"/>
                              <w:text/>
                            </w:sdtPr>
                            <w:sdtEndPr/>
                            <w:sdtContent>
                              <w:r w:rsidR="006D0327">
                                <w:t>2018/19:163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127" type="#_x0000_t202" style="position:absolute;left:0;text-align:left;margin-left:29.4pt;margin-top:35.55pt;width:89.85pt;height:9.6pt;z-index:25165977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XLqFbkAIAAJQFAAAOAAAAZHJzL2Uyb0RvYy54bWysVNtOGzEQfa/Uf7D8XjabBloiNigFUVVC&#10;gAoVz47XJqv6VtvJbvr1HHs3l1JeqPqyO/bcPGfOzNl5pxVZCx8aaypaHo0oEYbbujFPFf3xcPXh&#10;MyUhMlMzZY2o6EYEej57/+6sdVMxtkurauEJgpgwbV1FlzG6aVEEvhSahSPrhIFSWq9ZxNE/FbVn&#10;LaJrVYxHo5Oitb523nIRAm4veyWd5fhSCh5vpQwiElVRvC3mr8/fRfoWszM2ffLMLRs+PIP9wys0&#10;awyS7kJdssjIyjd/hdIN9zZYGY+41YWVsuEi14BqytGLau6XzIlcC8AJbgdT+H9h+c36zpOmrujk&#10;mBLDNHr0ILroVyhgnOBpXZjC6t7BLnZfbIc2b+8DLlPVnfQ6/VEPgR5Ab3bgIhjhyamclOgYJRy6&#10;clyejjP6xd7b+RC/CqtJEirq0byMKVtfh4iXwHRrkpIFq5r6qlEqHxJhxIXyZM3QahXzG+Hxh5Uy&#10;pK3oycfjUQ5sbHLvIyuTwohMmSFdqryvMEtxo0SyUea7kIAsF/pKbsa5MLv82TpZSaR6i+Ngv3/V&#10;W5z7OuCRM1sTd866Mdbn6vOM7SGrf24hk709AD+oO4mxW3SZKyX6OFBjYesNmOFtP1rB8asG7btm&#10;Id4xj1lCx7Ef4i0+UlnAbweJkqX1v1+7T/agOLSUtJjNioZfK+YFJeqbAflPy8kkDXM+TI4/gUnE&#10;H2oWhxqz0hcWnCixiRzPYrKPaitKb/Uj1sg8ZYWKGY7cFY1b8SL2GwNriIv5PBthfB2L1+be8RQ6&#10;4ZzI+dA9Mu8GBkdw/8Zup5hNXxC5t02ewc1XEWTMLE9I96gOHcDoZ/IPayrtlsNzttov09kzAAAA&#10;//8DAFBLAwQUAAYACAAAACEAq02CE98AAAAIAQAADwAAAGRycy9kb3ducmV2LnhtbEyPwU7DMBBE&#10;70j9B2srcaNOWgohZFMVBAcqVRUtElc3XuKo8TqKnTb8PeYEx9GMZt4Uq9G24ky9bxwjpLMEBHHl&#10;dMM1wsfh9SYD4YNirVrHhPBNHlbl5KpQuXYXfqfzPtQilrDPFYIJocul9JUhq/zMdcTR+3K9VSHK&#10;vpa6V5dYbls5T5I7aVXDccGojp4NVaf9YBEO2yc9SD3qt5dqu9nRp9yY2x3i9XRcP4IINIa/MPzi&#10;R3QoI9PRDay9aBGWWSQPCPdpCiL680W2BHFEeEgWIMtC/j9Q/gAAAP//AwBQSwECLQAUAAYACAAA&#10;ACEAtoM4kv4AAADhAQAAEwAAAAAAAAAAAAAAAAAAAAAAW0NvbnRlbnRfVHlwZXNdLnhtbFBLAQIt&#10;ABQABgAIAAAAIQA4/SH/1gAAAJQBAAALAAAAAAAAAAAAAAAAAC8BAABfcmVscy8ucmVsc1BLAQIt&#10;ABQABgAIAAAAIQBXLqFbkAIAAJQFAAAOAAAAAAAAAAAAAAAAAC4CAABkcnMvZTJvRG9jLnhtbFBL&#10;AQItABQABgAIAAAAIQCrTYIT3wAAAAgBAAAPAAAAAAAAAAAAAAAAAOoEAABkcnMvZG93bnJldi54&#10;bWxQSwUGAAAAAAQABADzAAAA9gUAAAAA&#10;" o:allowoverlap="f" fillcolor="white [3201]" stroked="f" strokeweight=".5pt">
              <v:textbox style="mso-fit-shape-to-text:t">
                <w:txbxContent>
                  <w:p w14:paraId="03E6AD62" w14:textId="1EB0637F" w:rsidR="006D0327" w:rsidRPr="00756E21" w:rsidRDefault="00054449" w:rsidP="00664D04">
                    <w:pPr>
                      <w:pStyle w:val="Brdtext"/>
                      <w:jc w:val="left"/>
                    </w:pPr>
                    <w:sdt>
                      <w:sdtPr>
                        <w:alias w:val="NummerEtikett"/>
                        <w:tag w:val="NummerEtikett"/>
                        <w:id w:val="-2027098048"/>
                        <w:lock w:val="sdtContentLocked"/>
                        <w:dataBinding w:prefixMappings="xmlns:ns0='http://rkdhs/mallar/lagstiftning/Prop/Prop.xsd'" w:xpath="/ns0:dokumentvärden[1]/ns0:dokumentnummer[1]/@etikett" w:storeItemID="{068625C3-B546-44A5-B525-B7CC092E5AD6}"/>
                        <w:text/>
                      </w:sdtPr>
                      <w:sdtEndPr/>
                      <w:sdtContent>
                        <w:r w:rsidR="006D0327">
                          <w:t>Prop.</w:t>
                        </w:r>
                      </w:sdtContent>
                    </w:sdt>
                    <w:r w:rsidR="006D0327">
                      <w:t xml:space="preserve"> </w:t>
                    </w:r>
                    <w:sdt>
                      <w:sdtPr>
                        <w:alias w:val="Nummer"/>
                        <w:tag w:val="Nummer"/>
                        <w:id w:val="916972591"/>
                        <w:lock w:val="sdtContentLocked"/>
                        <w:dataBinding w:prefixMappings="xmlns:ns0='http://rkdhs/mallar/lagstiftning/Prop/Prop.xsd'" w:xpath="/ns0:dokumentvärden[1]/ns0:dokumentnummer[1]" w:storeItemID="{068625C3-B546-44A5-B525-B7CC092E5AD6}"/>
                        <w:text/>
                      </w:sdtPr>
                      <w:sdtEndPr/>
                      <w:sdtContent>
                        <w:r w:rsidR="006D0327">
                          <w:t>2018/19:163</w:t>
                        </w:r>
                      </w:sdtContent>
                    </w:sdt>
                  </w:p>
                </w:txbxContent>
              </v:textbox>
              <w10:wrap type="square" anchorx="page" anchory="page"/>
            </v:shape>
          </w:pict>
        </mc:Fallback>
      </mc:AlternateContent>
    </w:r>
    <w:r>
      <w:t xml:space="preserve"> </w:t>
    </w:r>
  </w:p>
</w:hdr>
</file>

<file path=word/header4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1F9D255" w14:textId="77777777" w:rsidR="006D0327" w:rsidRDefault="006D0327" w:rsidP="00EE1584">
    <w:pPr>
      <w:pStyle w:val="Brdtext"/>
    </w:pPr>
    <w:r>
      <w:rPr>
        <w:noProof/>
        <w:lang w:eastAsia="sv-SE"/>
      </w:rPr>
      <mc:AlternateContent>
        <mc:Choice Requires="wps">
          <w:drawing>
            <wp:anchor distT="0" distB="0" distL="0" distR="0" simplePos="0" relativeHeight="251697664"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44"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6512C81" w14:textId="6A349628" w:rsidR="006D0327" w:rsidRPr="00756E21" w:rsidRDefault="00054449" w:rsidP="00A118D8">
                          <w:pPr>
                            <w:pStyle w:val="Brdtext"/>
                            <w:jc w:val="left"/>
                          </w:pPr>
                          <w:sdt>
                            <w:sdtPr>
                              <w:alias w:val="NummerEtikett"/>
                              <w:tag w:val="NummerEtikett"/>
                              <w:id w:val="-431366395"/>
                              <w:lock w:val="sdtContentLocked"/>
                              <w:dataBinding w:prefixMappings="xmlns:ns0='http://rkdhs/mallar/lagstiftning/Prop/Prop.xsd'" w:xpath="/ns0:dokumentvärden[1]/ns0:dokumentnummer[1]/@etikett" w:storeItemID="{068625C3-B546-44A5-B525-B7CC092E5AD6}"/>
                              <w:text/>
                            </w:sdtPr>
                            <w:sdtEndPr/>
                            <w:sdtContent>
                              <w:r w:rsidR="006D0327">
                                <w:t>Prop.</w:t>
                              </w:r>
                            </w:sdtContent>
                          </w:sdt>
                          <w:r w:rsidR="006D0327">
                            <w:t xml:space="preserve"> </w:t>
                          </w:r>
                          <w:sdt>
                            <w:sdtPr>
                              <w:alias w:val="Nummer"/>
                              <w:tag w:val="Nummer"/>
                              <w:id w:val="522286778"/>
                              <w:lock w:val="sdtContentLocked"/>
                              <w:dataBinding w:prefixMappings="xmlns:ns0='http://rkdhs/mallar/lagstiftning/Prop/Prop.xsd'" w:xpath="/ns0:dokumentvärden[1]/ns0:dokumentnummer[1]" w:storeItemID="{068625C3-B546-44A5-B525-B7CC092E5AD6}"/>
                              <w:text/>
                            </w:sdtPr>
                            <w:sdtEndPr/>
                            <w:sdtContent>
                              <w:r w:rsidR="006D0327">
                                <w:t>2018/19:163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128" type="#_x0000_t202" style="position:absolute;left:0;text-align:left;margin-left:348pt;margin-top:36pt;width:89.85pt;height:9.6pt;z-index:25169766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c03h5jwIAAJQFAAAOAAAAZHJzL2Uyb0RvYy54bWysVEtPGzEQvlfqf7B8L5sNgZaIDUpBVJUQ&#10;oELF2fHaZFXb446d7Ka/vmPv5lHKhaqX3bHn5fnmmzm/6Kxha4WhAVfx8mjEmXIS6sY9V/z74/WH&#10;T5yFKFwtDDhV8Y0K/GL2/t1566dqDEswtUJGQVyYtr7iyxj9tCiCXCorwhF45UipAa2IdMTnokbR&#10;UnRrivFodFq0gLVHkCoEur3qlXyW42utZLzTOqjITMXpbTF/MX8X6VvMzsX0GYVfNnJ4hviHV1jR&#10;OEq6C3UlomArbP4KZRuJEEDHIwm2AK0bqXINVE05elHNw1J4lWshcILfwRT+X1h5u75H1tQVn0w4&#10;c8JSjx5VF3FFBRwneFofpmT14Mkudp+hozZv7wNdpqo7jTb9qR5GegJ6swOXgjGZnMpJSR3jTJKu&#10;HJdn44x+sff2GOIXBZYloeJIzcuYivVNiPQSMt2apGQBTFNfN8bkQyKMujTI1oJabWJ+I3n8YWUc&#10;ayt+enwyyoEdJPc+snEpjMqUGdKlyvsKsxQ3RiUb474pTZDlQl/JLaRUbpc/WycrTane4jjY71/1&#10;Fue+DvLImcHFnbNtHGCuPs/YHrL6xxYy3dsT4Ad1JzF2iy5zpRztKLCAekPMQOhHK3h53VD7bkSI&#10;9wJplqjjtB/iHX20AYIfBomzJeCv1+6TPVGctJy1NJsVDz9XAhVn5qsj8p+Vk0ka5nyYnHwkJjE8&#10;1CwONW5lL4E4UdIm8jKLyT6aragR7BOtkXnKSirhJOWueNyKl7HfGLSGpJrPsxGNrxfxxj14mUIn&#10;nBM5H7sngX5gcCTu38J2isX0BZF72+QZ/HwViYyZ5QnpHtWhAzT6mfzDmkq75fCcrfbLdPYbAAD/&#10;/wMAUEsDBBQABgAIAAAAIQAWcxKV4AAAAAkBAAAPAAAAZHJzL2Rvd25yZXYueG1sTI9BS8NAEIXv&#10;gv9hGcGb3TRo0qbZFBU9WCjFVuh1mx2zwexsyG7a+O8dT3p6DO/x5nvlenKdOOMQWk8K5rMEBFLt&#10;TUuNgo/D690CRIiajO48oYJvDLCurq9KXRh/oXc872MjuIRCoRXYGPtCylBbdDrMfI/E3qcfnI58&#10;Do00g75wuetkmiSZdLol/mB1j88W66/96BQctk9mlGYyby/1drPDo9zY+51StzfT4wpExCn+heEX&#10;n9GhYqaTH8kE0SnIlhlviQrylJUDi/whB3FSsJynIKtS/l9Q/QAAAP//AwBQSwECLQAUAAYACAAA&#10;ACEAtoM4kv4AAADhAQAAEwAAAAAAAAAAAAAAAAAAAAAAW0NvbnRlbnRfVHlwZXNdLnhtbFBLAQIt&#10;ABQABgAIAAAAIQA4/SH/1gAAAJQBAAALAAAAAAAAAAAAAAAAAC8BAABfcmVscy8ucmVsc1BLAQIt&#10;ABQABgAIAAAAIQAc03h5jwIAAJQFAAAOAAAAAAAAAAAAAAAAAC4CAABkcnMvZTJvRG9jLnhtbFBL&#10;AQItABQABgAIAAAAIQAWcxKV4AAAAAkBAAAPAAAAAAAAAAAAAAAAAOkEAABkcnMvZG93bnJldi54&#10;bWxQSwUGAAAAAAQABADzAAAA9gUAAAAA&#10;" o:allowoverlap="f" fillcolor="white [3201]" stroked="f" strokeweight=".5pt">
              <v:textbox style="mso-fit-shape-to-text:t">
                <w:txbxContent>
                  <w:p w14:paraId="06512C81" w14:textId="6A349628" w:rsidR="006D0327" w:rsidRPr="00756E21" w:rsidRDefault="00054449" w:rsidP="00A118D8">
                    <w:pPr>
                      <w:pStyle w:val="Brdtext"/>
                      <w:jc w:val="left"/>
                    </w:pPr>
                    <w:sdt>
                      <w:sdtPr>
                        <w:alias w:val="NummerEtikett"/>
                        <w:tag w:val="NummerEtikett"/>
                        <w:id w:val="-431366395"/>
                        <w:lock w:val="sdtContentLocked"/>
                        <w:dataBinding w:prefixMappings="xmlns:ns0='http://rkdhs/mallar/lagstiftning/Prop/Prop.xsd'" w:xpath="/ns0:dokumentvärden[1]/ns0:dokumentnummer[1]/@etikett" w:storeItemID="{068625C3-B546-44A5-B525-B7CC092E5AD6}"/>
                        <w:text/>
                      </w:sdtPr>
                      <w:sdtEndPr/>
                      <w:sdtContent>
                        <w:r w:rsidR="006D0327">
                          <w:t>Prop.</w:t>
                        </w:r>
                      </w:sdtContent>
                    </w:sdt>
                    <w:r w:rsidR="006D0327">
                      <w:t xml:space="preserve"> </w:t>
                    </w:r>
                    <w:sdt>
                      <w:sdtPr>
                        <w:alias w:val="Nummer"/>
                        <w:tag w:val="Nummer"/>
                        <w:id w:val="522286778"/>
                        <w:lock w:val="sdtContentLocked"/>
                        <w:dataBinding w:prefixMappings="xmlns:ns0='http://rkdhs/mallar/lagstiftning/Prop/Prop.xsd'" w:xpath="/ns0:dokumentvärden[1]/ns0:dokumentnummer[1]" w:storeItemID="{068625C3-B546-44A5-B525-B7CC092E5AD6}"/>
                        <w:text/>
                      </w:sdtPr>
                      <w:sdtEndPr/>
                      <w:sdtContent>
                        <w:r w:rsidR="006D0327">
                          <w:t>2018/19:163</w:t>
                        </w:r>
                      </w:sdtContent>
                    </w:sdt>
                  </w:p>
                </w:txbxContent>
              </v:textbox>
              <w10:wrap type="square" anchorx="page" anchory="page"/>
            </v:shape>
          </w:pict>
        </mc:Fallback>
      </mc:AlternateContent>
    </w:r>
    <w:r>
      <w:t xml:space="preserve"> </w:t>
    </w:r>
  </w:p>
</w:hdr>
</file>

<file path=word/header4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6BAF835" w14:textId="77777777" w:rsidR="006D0327" w:rsidRDefault="006D0327" w:rsidP="00664D04">
    <w:pPr>
      <w:pStyle w:val="Brdtext"/>
    </w:pPr>
    <w:r>
      <w:rPr>
        <w:noProof/>
        <w:lang w:eastAsia="sv-SE"/>
      </w:rPr>
      <mc:AlternateContent>
        <mc:Choice Requires="wps">
          <w:drawing>
            <wp:anchor distT="0" distB="0" distL="0" distR="0" simplePos="0" relativeHeight="251660800"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47"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D295880" w14:textId="71E3E122" w:rsidR="006D0327" w:rsidRDefault="00054449" w:rsidP="00664D04">
                          <w:pPr>
                            <w:pStyle w:val="Brdtext"/>
                            <w:jc w:val="left"/>
                          </w:pPr>
                          <w:sdt>
                            <w:sdtPr>
                              <w:alias w:val="NummerEtikett"/>
                              <w:tag w:val="NummerEtikett"/>
                              <w:id w:val="1818845139"/>
                              <w:lock w:val="sdtContentLocked"/>
                              <w:dataBinding w:prefixMappings="xmlns:ns0='http://rkdhs/mallar/lagstiftning/Prop/Prop.xsd'" w:xpath="/ns0:dokumentvärden[1]/ns0:dokumentnummer[1]/@etikett" w:storeItemID="{068625C3-B546-44A5-B525-B7CC092E5AD6}"/>
                              <w:text/>
                            </w:sdtPr>
                            <w:sdtEndPr/>
                            <w:sdtContent>
                              <w:r w:rsidR="006D0327">
                                <w:t>Prop.</w:t>
                              </w:r>
                            </w:sdtContent>
                          </w:sdt>
                          <w:r w:rsidR="006D0327">
                            <w:t xml:space="preserve"> </w:t>
                          </w:r>
                          <w:sdt>
                            <w:sdtPr>
                              <w:alias w:val="Nummer"/>
                              <w:tag w:val="Nummer"/>
                              <w:id w:val="1770966165"/>
                              <w:lock w:val="sdtContentLocked"/>
                              <w:dataBinding w:prefixMappings="xmlns:ns0='http://rkdhs/mallar/lagstiftning/Prop/Prop.xsd'" w:xpath="/ns0:dokumentvärden[1]/ns0:dokumentnummer[1]" w:storeItemID="{068625C3-B546-44A5-B525-B7CC092E5AD6}"/>
                              <w:text/>
                            </w:sdtPr>
                            <w:sdtEndPr/>
                            <w:sdtContent>
                              <w:r w:rsidR="006D0327">
                                <w:t>2018/19:163</w:t>
                              </w:r>
                            </w:sdtContent>
                          </w:sdt>
                        </w:p>
                        <w:p w14:paraId="6AB5A6C8" w14:textId="759C8359" w:rsidR="006D0327" w:rsidRPr="00C7375F" w:rsidRDefault="00054449" w:rsidP="000E3A6B">
                          <w:pPr>
                            <w:pStyle w:val="Brdtext"/>
                          </w:pPr>
                          <w:sdt>
                            <w:sdtPr>
                              <w:alias w:val="BilageEtikett"/>
                              <w:tag w:val="BilageEtikett"/>
                              <w:id w:val="-1710640699"/>
                              <w:lock w:val="sdtContentLocked"/>
                              <w:dataBinding w:prefixMappings="xmlns:ns0='http://rkdhs/mallar/lagstiftning/Prop/Prop.xsd'" w:xpath="/ns0:dokumentvärden[1]/ns0:bilagor[1]/ns0:bilaga[1]/@bilageetikett" w:storeItemID="{068625C3-B546-44A5-B525-B7CC092E5AD6}"/>
                              <w:text/>
                            </w:sdtPr>
                            <w:sdtEndPr/>
                            <w:sdtContent>
                              <w:r w:rsidR="006D0327">
                                <w:t>Bilaga</w:t>
                              </w:r>
                            </w:sdtContent>
                          </w:sdt>
                          <w:r w:rsidR="006D0327">
                            <w:t xml:space="preserve"> </w:t>
                          </w:r>
                          <w:sdt>
                            <w:sdtPr>
                              <w:alias w:val="BilageNummer"/>
                              <w:tag w:val="BilageNummer"/>
                              <w:id w:val="568394623"/>
                              <w:lock w:val="sdtContentLocked"/>
                              <w:dataBinding w:prefixMappings="xmlns:ns0='http://rkdhs/mallar/lagstiftning/Prop/Prop.xsd'" w:xpath="/ns0:dokumentvärden[1]/ns0:bilagor[1]/ns0:bilaga[1]/@bilagenummer" w:storeItemID="{068625C3-B546-44A5-B525-B7CC092E5AD6}"/>
                              <w:text/>
                            </w:sdtPr>
                            <w:sdtEndPr/>
                            <w:sdtContent>
                              <w:r w:rsidR="006D0327">
                                <w:t>1</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132" type="#_x0000_t202" style="position:absolute;left:0;text-align:left;margin-left:29.4pt;margin-top:34.85pt;width:89.85pt;height:9.6pt;z-index:25166080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4c8UHkAIAAJQFAAAOAAAAZHJzL2Uyb0RvYy54bWysVN9v2jAQfp+0/8Hy+whh0K6IUDEqpklV&#10;W62d+mwcG6LZPs82JOyv39lJgHV96bSX5Oz75fvuu5tdN1qRvXC+AlPQfDCkRBgOZWU2Bf3+tPrw&#10;iRIfmCmZAiMKehCeXs/fv5vVdipGsAVVCkcwiPHT2hZ0G4KdZpnnW6GZH4AVBpUSnGYBj26TlY7V&#10;GF2rbDQcXmQ1uNI64MJ7vL1plXSe4kspeLiX0otAVEHxbSF9Xfqu4zebz9h045jdVrx7BvuHV2hW&#10;GUx6DHXDAiM7V/0VSlfcgQcZBhx0BlJWXKQasJp8+KKaxy2zItWC4Hh7hMn/v7D8bv/gSFUWdHxJ&#10;iWEae/QkmuB2WMAowlNbP0WrR4t2ofkMDba5v/d4GatupNPxj/UQ1CPQhyO4GIzw6JSPc+wYJRx1&#10;+Si/GiX0s5O3dT58EaBJFArqsHkJU7a/9QFfgqa9SUzmQVXlqlIqHSJhxFI5smfYahXSG9HjDytl&#10;SF3Qi4+TYQpsILq3kZWJYUSiTJcuVt5WmKRwUCLaKPNNSIQsFfpKbsa5MMf8yTpaSUz1FsfO/vSq&#10;tzi3daBHygwmHJ11ZcCl6tOMnSArf/SQydYeAT+rO4qhWTeJK/lw0lNgDeUBmeGgHS1v+arC9t0y&#10;Hx6Yw1nCjuN+CPf4kQoQfugkSrbgfr12H+2R4qilpMbZLKj/uWNOUKK+GiT/VT4ex2FOh/HkEplE&#10;3Llmfa4xO70E5ESOm8jyJEb7oHpROtDPuEYWMSuqmOGYu6ChF5eh3Ri4hrhYLJIRjq9l4dY8Wh5D&#10;R5wjOZ+aZ+Zsx+CA3L+DforZ9AWRW9vo6e1iF5CMieUR6RbVrgM4+on83ZqKu+X8nKxOy3T+GwAA&#10;//8DAFBLAwQUAAYACAAAACEAk6R49N8AAAAIAQAADwAAAGRycy9kb3ducmV2LnhtbEyPwU7DMBBE&#10;70j8g7VI3KhDocVNs6kAwYFKVUWL1KsbL3FEvI5ipw1/jznBcTSjmTfFanStOFEfGs8It5MMBHHl&#10;TcM1wsf+9UaBCFGz0a1nQvimAKvy8qLQufFnfqfTLtYilXDINYKNsculDJUlp8PEd8TJ+/S90zHJ&#10;vpam1+dU7lo5zbK5dLrhtGB1R8+Wqq/d4BD2myczSDOat5dqs97SQa7t/Rbx+mp8XIKINMa/MPzi&#10;J3QoE9PRD2yCaBFmKpFHhPniAUTyp3dqBuKIoNQCZFnI/wfKHwAAAP//AwBQSwECLQAUAAYACAAA&#10;ACEAtoM4kv4AAADhAQAAEwAAAAAAAAAAAAAAAAAAAAAAW0NvbnRlbnRfVHlwZXNdLnhtbFBLAQIt&#10;ABQABgAIAAAAIQA4/SH/1gAAAJQBAAALAAAAAAAAAAAAAAAAAC8BAABfcmVscy8ucmVsc1BLAQIt&#10;ABQABgAIAAAAIQB4c8UHkAIAAJQFAAAOAAAAAAAAAAAAAAAAAC4CAABkcnMvZTJvRG9jLnhtbFBL&#10;AQItABQABgAIAAAAIQCTpHj03wAAAAgBAAAPAAAAAAAAAAAAAAAAAOoEAABkcnMvZG93bnJldi54&#10;bWxQSwUGAAAAAAQABADzAAAA9gUAAAAA&#10;" o:allowoverlap="f" fillcolor="white [3201]" stroked="f" strokeweight=".5pt">
              <v:textbox style="mso-fit-shape-to-text:t">
                <w:txbxContent>
                  <w:p w14:paraId="7D295880" w14:textId="71E3E122" w:rsidR="006D0327" w:rsidRDefault="00054449" w:rsidP="00664D04">
                    <w:pPr>
                      <w:pStyle w:val="Brdtext"/>
                      <w:jc w:val="left"/>
                    </w:pPr>
                    <w:sdt>
                      <w:sdtPr>
                        <w:alias w:val="NummerEtikett"/>
                        <w:tag w:val="NummerEtikett"/>
                        <w:id w:val="1818845139"/>
                        <w:lock w:val="sdtContentLocked"/>
                        <w:dataBinding w:prefixMappings="xmlns:ns0='http://rkdhs/mallar/lagstiftning/Prop/Prop.xsd'" w:xpath="/ns0:dokumentvärden[1]/ns0:dokumentnummer[1]/@etikett" w:storeItemID="{068625C3-B546-44A5-B525-B7CC092E5AD6}"/>
                        <w:text/>
                      </w:sdtPr>
                      <w:sdtEndPr/>
                      <w:sdtContent>
                        <w:r w:rsidR="006D0327">
                          <w:t>Prop.</w:t>
                        </w:r>
                      </w:sdtContent>
                    </w:sdt>
                    <w:r w:rsidR="006D0327">
                      <w:t xml:space="preserve"> </w:t>
                    </w:r>
                    <w:sdt>
                      <w:sdtPr>
                        <w:alias w:val="Nummer"/>
                        <w:tag w:val="Nummer"/>
                        <w:id w:val="1770966165"/>
                        <w:lock w:val="sdtContentLocked"/>
                        <w:dataBinding w:prefixMappings="xmlns:ns0='http://rkdhs/mallar/lagstiftning/Prop/Prop.xsd'" w:xpath="/ns0:dokumentvärden[1]/ns0:dokumentnummer[1]" w:storeItemID="{068625C3-B546-44A5-B525-B7CC092E5AD6}"/>
                        <w:text/>
                      </w:sdtPr>
                      <w:sdtEndPr/>
                      <w:sdtContent>
                        <w:r w:rsidR="006D0327">
                          <w:t>2018/19:163</w:t>
                        </w:r>
                      </w:sdtContent>
                    </w:sdt>
                  </w:p>
                  <w:p w14:paraId="6AB5A6C8" w14:textId="759C8359" w:rsidR="006D0327" w:rsidRPr="00C7375F" w:rsidRDefault="00054449" w:rsidP="000E3A6B">
                    <w:pPr>
                      <w:pStyle w:val="Brdtext"/>
                    </w:pPr>
                    <w:sdt>
                      <w:sdtPr>
                        <w:alias w:val="BilageEtikett"/>
                        <w:tag w:val="BilageEtikett"/>
                        <w:id w:val="-1710640699"/>
                        <w:lock w:val="sdtContentLocked"/>
                        <w:dataBinding w:prefixMappings="xmlns:ns0='http://rkdhs/mallar/lagstiftning/Prop/Prop.xsd'" w:xpath="/ns0:dokumentvärden[1]/ns0:bilagor[1]/ns0:bilaga[1]/@bilageetikett" w:storeItemID="{068625C3-B546-44A5-B525-B7CC092E5AD6}"/>
                        <w:text/>
                      </w:sdtPr>
                      <w:sdtEndPr/>
                      <w:sdtContent>
                        <w:r w:rsidR="006D0327">
                          <w:t>Bilaga</w:t>
                        </w:r>
                      </w:sdtContent>
                    </w:sdt>
                    <w:r w:rsidR="006D0327">
                      <w:t xml:space="preserve"> </w:t>
                    </w:r>
                    <w:sdt>
                      <w:sdtPr>
                        <w:alias w:val="BilageNummer"/>
                        <w:tag w:val="BilageNummer"/>
                        <w:id w:val="568394623"/>
                        <w:lock w:val="sdtContentLocked"/>
                        <w:dataBinding w:prefixMappings="xmlns:ns0='http://rkdhs/mallar/lagstiftning/Prop/Prop.xsd'" w:xpath="/ns0:dokumentvärden[1]/ns0:bilagor[1]/ns0:bilaga[1]/@bilagenummer" w:storeItemID="{068625C3-B546-44A5-B525-B7CC092E5AD6}"/>
                        <w:text/>
                      </w:sdtPr>
                      <w:sdtEndPr/>
                      <w:sdtContent>
                        <w:r w:rsidR="006D0327">
                          <w:t>1</w:t>
                        </w:r>
                      </w:sdtContent>
                    </w:sdt>
                  </w:p>
                </w:txbxContent>
              </v:textbox>
              <w10:wrap type="square" anchorx="page" anchory="page"/>
            </v:shape>
          </w:pict>
        </mc:Fallback>
      </mc:AlternateContent>
    </w:r>
    <w:r>
      <w:t xml:space="preserve"> </w:t>
    </w:r>
  </w:p>
</w:hdr>
</file>

<file path=word/header4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3D91A12" w14:textId="77777777" w:rsidR="006D0327" w:rsidRDefault="006D0327" w:rsidP="00EE1584">
    <w:pPr>
      <w:pStyle w:val="Brdtext"/>
    </w:pPr>
    <w:r>
      <w:rPr>
        <w:noProof/>
        <w:lang w:eastAsia="sv-SE"/>
      </w:rPr>
      <mc:AlternateContent>
        <mc:Choice Requires="wps">
          <w:drawing>
            <wp:anchor distT="0" distB="0" distL="0" distR="0" simplePos="0" relativeHeight="251698688"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46"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CBE7567" w14:textId="7DF4108F" w:rsidR="006D0327" w:rsidRDefault="00054449" w:rsidP="00A118D8">
                          <w:pPr>
                            <w:pStyle w:val="Brdtext"/>
                            <w:jc w:val="left"/>
                          </w:pPr>
                          <w:sdt>
                            <w:sdtPr>
                              <w:alias w:val="NummerEtikett"/>
                              <w:tag w:val="NummerEtikett"/>
                              <w:id w:val="1666517855"/>
                              <w:lock w:val="sdtContentLocked"/>
                              <w:dataBinding w:prefixMappings="xmlns:ns0='http://rkdhs/mallar/lagstiftning/Prop/Prop.xsd'" w:xpath="/ns0:dokumentvärden[1]/ns0:dokumentnummer[1]/@etikett" w:storeItemID="{068625C3-B546-44A5-B525-B7CC092E5AD6}"/>
                              <w:text/>
                            </w:sdtPr>
                            <w:sdtEndPr/>
                            <w:sdtContent>
                              <w:r w:rsidR="006D0327">
                                <w:t>Prop.</w:t>
                              </w:r>
                            </w:sdtContent>
                          </w:sdt>
                          <w:r w:rsidR="006D0327">
                            <w:t xml:space="preserve"> </w:t>
                          </w:r>
                          <w:sdt>
                            <w:sdtPr>
                              <w:alias w:val="Nummer"/>
                              <w:tag w:val="Nummer"/>
                              <w:id w:val="-1948535268"/>
                              <w:lock w:val="sdtContentLocked"/>
                              <w:dataBinding w:prefixMappings="xmlns:ns0='http://rkdhs/mallar/lagstiftning/Prop/Prop.xsd'" w:xpath="/ns0:dokumentvärden[1]/ns0:dokumentnummer[1]" w:storeItemID="{068625C3-B546-44A5-B525-B7CC092E5AD6}"/>
                              <w:text/>
                            </w:sdtPr>
                            <w:sdtEndPr/>
                            <w:sdtContent>
                              <w:r w:rsidR="006D0327">
                                <w:t>2018/19:163</w:t>
                              </w:r>
                            </w:sdtContent>
                          </w:sdt>
                        </w:p>
                        <w:p w14:paraId="585193CE" w14:textId="154B0682" w:rsidR="006D0327" w:rsidRPr="00C7375F" w:rsidRDefault="00054449" w:rsidP="000E3A6B">
                          <w:pPr>
                            <w:pStyle w:val="Brdtext"/>
                          </w:pPr>
                          <w:sdt>
                            <w:sdtPr>
                              <w:alias w:val="BilageEtikett"/>
                              <w:tag w:val="BilageEtikett"/>
                              <w:id w:val="-205724955"/>
                              <w:lock w:val="sdtContentLocked"/>
                              <w:dataBinding w:prefixMappings="xmlns:ns0='http://rkdhs/mallar/lagstiftning/Prop/Prop.xsd'" w:xpath="/ns0:dokumentvärden[1]/ns0:bilagor[1]/ns0:bilaga[1]/@bilageetikett" w:storeItemID="{068625C3-B546-44A5-B525-B7CC092E5AD6}"/>
                              <w:text/>
                            </w:sdtPr>
                            <w:sdtEndPr/>
                            <w:sdtContent>
                              <w:r w:rsidR="006D0327">
                                <w:t>Bilaga</w:t>
                              </w:r>
                            </w:sdtContent>
                          </w:sdt>
                          <w:r w:rsidR="006D0327">
                            <w:t xml:space="preserve"> </w:t>
                          </w:r>
                          <w:sdt>
                            <w:sdtPr>
                              <w:alias w:val="BilageNummer"/>
                              <w:tag w:val="BilageNummer"/>
                              <w:id w:val="7733761"/>
                              <w:lock w:val="sdtContentLocked"/>
                              <w:dataBinding w:prefixMappings="xmlns:ns0='http://rkdhs/mallar/lagstiftning/Prop/Prop.xsd'" w:xpath="/ns0:dokumentvärden[1]/ns0:bilagor[1]/ns0:bilaga[1]/@bilagenummer" w:storeItemID="{068625C3-B546-44A5-B525-B7CC092E5AD6}"/>
                              <w:text/>
                            </w:sdtPr>
                            <w:sdtEndPr/>
                            <w:sdtContent>
                              <w:r w:rsidR="006D0327">
                                <w:t>1</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133" type="#_x0000_t202" style="position:absolute;left:0;text-align:left;margin-left:348.15pt;margin-top:35.45pt;width:89.85pt;height:9.6pt;z-index:25169868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M7PJUkQIAAJQFAAAOAAAAZHJzL2Uyb0RvYy54bWysVE1v2zAMvQ/YfxB0Xx2nabYacYqsRYcB&#10;RVssGXpWZKkxJomapMTOfv0o2U6yrpcOu9iU+CU+PnJ21WpFdsL5GkxJ87MRJcJwqGrzXNLvq9sP&#10;nyjxgZmKKTCipHvh6dX8/btZYwsxhg2oSjiCQYwvGlvSTQi2yDLPN0IzfwZWGFRKcJoFPLrnrHKs&#10;wehaZePRaJo14CrrgAvv8famU9J5ii+l4OFBSi8CUSXFt4X0dem7jt9sPmPFs2N2U/P+GewfXqFZ&#10;bTDpIdQNC4xsXf1XKF1zBx5kOOOgM5Cy5iLVgNXkoxfVLDfMilQLguPtASb//8Ly+92jI3VV0smU&#10;EsM09mgl2uC2WMB5hKexvkCrpUW70H6GFts83Hu8jFW30un4x3oI6hHo/QFcDEZ4dMonOXaMEo66&#10;fJxfjhP62dHbOh++CNAkCiV12LyEKdvd+YAvQdPBJCbzoOrqtlYqHSJhxLVyZMew1SqkN6LHH1bK&#10;kKak0/OLUQpsILp3kZWJYUSiTJ8uVt5VmKSwVyLaKPNNSIQsFfpKbsa5MIf8yTpaSUz1Fsfe/viq&#10;tzh3daBHygwmHJx1bcCl6tOMHSGrfgyQyc4eAT+pO4qhXbeJK/loOlBgDdUemeGgGy1v+W2N7btj&#10;Pjwyh7OEHcf9EB7wIxUg/NBLlGzA/XrtPtojxVFLSYOzWVL/c8ucoER9NUj+y3wyicOcDpOLj8gk&#10;4k4161ON2eprQE7kuIksT2K0D2oQpQP9hGtkEbOiihmOuUsaBvE6dBsD1xAXi0UywvG1LNyZpeUx&#10;dMQ5knPVPjFnewYH5P49DFPMihdE7myjp7eLbUAyJpZHpDtU+w7g6Cfy92sq7pbTc7I6LtP5bwAA&#10;AP//AwBQSwMEFAAGAAgAAAAhADqKEcLfAAAACQEAAA8AAABkcnMvZG93bnJldi54bWxMj8FOwzAQ&#10;RO9I/IO1SNyoXUBpE7KpAMGBSlVFi8TVjZc4Iraj2GnD37OcynG1TzNvytXkOnGkIbbBI8xnCgT5&#10;OpjWNwgf+9ebJYiYtDe6C54QfijCqrq8KHVhwsm/03GXGsEhPhYawabUF1LG2pLTcRZ68vz7CoPT&#10;ic+hkWbQJw53nbxVKpNOt54brO7p2VL9vRsdwn7zZEZpJvP2Um/WW/qUa3u/Rby+mh4fQCSa0hmG&#10;P31Wh4qdDmH0JooOIcuzO0YRFioHwcBykfG4A0Ku5iCrUv5fUP0CAAD//wMAUEsBAi0AFAAGAAgA&#10;AAAhALaDOJL+AAAA4QEAABMAAAAAAAAAAAAAAAAAAAAAAFtDb250ZW50X1R5cGVzXS54bWxQSwEC&#10;LQAUAAYACAAAACEAOP0h/9YAAACUAQAACwAAAAAAAAAAAAAAAAAvAQAAX3JlbHMvLnJlbHNQSwEC&#10;LQAUAAYACAAAACEAjOzyVJECAACUBQAADgAAAAAAAAAAAAAAAAAuAgAAZHJzL2Uyb0RvYy54bWxQ&#10;SwECLQAUAAYACAAAACEAOooRwt8AAAAJAQAADwAAAAAAAAAAAAAAAADrBAAAZHJzL2Rvd25yZXYu&#10;eG1sUEsFBgAAAAAEAAQA8wAAAPcFAAAAAA==&#10;" o:allowoverlap="f" fillcolor="white [3201]" stroked="f" strokeweight=".5pt">
              <v:textbox style="mso-fit-shape-to-text:t">
                <w:txbxContent>
                  <w:p w14:paraId="7CBE7567" w14:textId="7DF4108F" w:rsidR="006D0327" w:rsidRDefault="00054449" w:rsidP="00A118D8">
                    <w:pPr>
                      <w:pStyle w:val="Brdtext"/>
                      <w:jc w:val="left"/>
                    </w:pPr>
                    <w:sdt>
                      <w:sdtPr>
                        <w:alias w:val="NummerEtikett"/>
                        <w:tag w:val="NummerEtikett"/>
                        <w:id w:val="1666517855"/>
                        <w:lock w:val="sdtContentLocked"/>
                        <w:dataBinding w:prefixMappings="xmlns:ns0='http://rkdhs/mallar/lagstiftning/Prop/Prop.xsd'" w:xpath="/ns0:dokumentvärden[1]/ns0:dokumentnummer[1]/@etikett" w:storeItemID="{068625C3-B546-44A5-B525-B7CC092E5AD6}"/>
                        <w:text/>
                      </w:sdtPr>
                      <w:sdtEndPr/>
                      <w:sdtContent>
                        <w:r w:rsidR="006D0327">
                          <w:t>Prop.</w:t>
                        </w:r>
                      </w:sdtContent>
                    </w:sdt>
                    <w:r w:rsidR="006D0327">
                      <w:t xml:space="preserve"> </w:t>
                    </w:r>
                    <w:sdt>
                      <w:sdtPr>
                        <w:alias w:val="Nummer"/>
                        <w:tag w:val="Nummer"/>
                        <w:id w:val="-1948535268"/>
                        <w:lock w:val="sdtContentLocked"/>
                        <w:dataBinding w:prefixMappings="xmlns:ns0='http://rkdhs/mallar/lagstiftning/Prop/Prop.xsd'" w:xpath="/ns0:dokumentvärden[1]/ns0:dokumentnummer[1]" w:storeItemID="{068625C3-B546-44A5-B525-B7CC092E5AD6}"/>
                        <w:text/>
                      </w:sdtPr>
                      <w:sdtEndPr/>
                      <w:sdtContent>
                        <w:r w:rsidR="006D0327">
                          <w:t>2018/19:163</w:t>
                        </w:r>
                      </w:sdtContent>
                    </w:sdt>
                  </w:p>
                  <w:p w14:paraId="585193CE" w14:textId="154B0682" w:rsidR="006D0327" w:rsidRPr="00C7375F" w:rsidRDefault="00054449" w:rsidP="000E3A6B">
                    <w:pPr>
                      <w:pStyle w:val="Brdtext"/>
                    </w:pPr>
                    <w:sdt>
                      <w:sdtPr>
                        <w:alias w:val="BilageEtikett"/>
                        <w:tag w:val="BilageEtikett"/>
                        <w:id w:val="-205724955"/>
                        <w:lock w:val="sdtContentLocked"/>
                        <w:dataBinding w:prefixMappings="xmlns:ns0='http://rkdhs/mallar/lagstiftning/Prop/Prop.xsd'" w:xpath="/ns0:dokumentvärden[1]/ns0:bilagor[1]/ns0:bilaga[1]/@bilageetikett" w:storeItemID="{068625C3-B546-44A5-B525-B7CC092E5AD6}"/>
                        <w:text/>
                      </w:sdtPr>
                      <w:sdtEndPr/>
                      <w:sdtContent>
                        <w:r w:rsidR="006D0327">
                          <w:t>Bilaga</w:t>
                        </w:r>
                      </w:sdtContent>
                    </w:sdt>
                    <w:r w:rsidR="006D0327">
                      <w:t xml:space="preserve"> </w:t>
                    </w:r>
                    <w:sdt>
                      <w:sdtPr>
                        <w:alias w:val="BilageNummer"/>
                        <w:tag w:val="BilageNummer"/>
                        <w:id w:val="7733761"/>
                        <w:lock w:val="sdtContentLocked"/>
                        <w:dataBinding w:prefixMappings="xmlns:ns0='http://rkdhs/mallar/lagstiftning/Prop/Prop.xsd'" w:xpath="/ns0:dokumentvärden[1]/ns0:bilagor[1]/ns0:bilaga[1]/@bilagenummer" w:storeItemID="{068625C3-B546-44A5-B525-B7CC092E5AD6}"/>
                        <w:text/>
                      </w:sdtPr>
                      <w:sdtEndPr/>
                      <w:sdtContent>
                        <w:r w:rsidR="006D0327">
                          <w:t>1</w:t>
                        </w:r>
                      </w:sdtContent>
                    </w:sdt>
                  </w:p>
                </w:txbxContent>
              </v:textbox>
              <w10:wrap type="square" anchorx="page" anchory="page"/>
            </v:shape>
          </w:pict>
        </mc:Fallback>
      </mc:AlternateContent>
    </w:r>
    <w:r>
      <w:t xml:space="preserve"> </w:t>
    </w:r>
  </w:p>
</w:hdr>
</file>

<file path=word/header4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665D303" w14:textId="77777777" w:rsidR="006D0327" w:rsidRDefault="006D0327" w:rsidP="00EE1584">
    <w:pPr>
      <w:pStyle w:val="Brdtext"/>
    </w:pPr>
    <w:r>
      <w:t xml:space="preserve"> </w:t>
    </w:r>
  </w:p>
</w:hdr>
</file>

<file path=word/header4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0BEE08E" w14:textId="77777777" w:rsidR="006D0327" w:rsidRDefault="006D0327" w:rsidP="00664D04">
    <w:pPr>
      <w:pStyle w:val="Brdtext"/>
    </w:pPr>
    <w:r>
      <w:rPr>
        <w:noProof/>
        <w:lang w:eastAsia="sv-SE"/>
      </w:rPr>
      <mc:AlternateContent>
        <mc:Choice Requires="wps">
          <w:drawing>
            <wp:anchor distT="0" distB="0" distL="0" distR="0" simplePos="0" relativeHeight="251661824"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49"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0CDC62A" w14:textId="716B4098" w:rsidR="006D0327" w:rsidRDefault="00054449" w:rsidP="00664D04">
                          <w:pPr>
                            <w:pStyle w:val="Brdtext"/>
                            <w:jc w:val="left"/>
                          </w:pPr>
                          <w:sdt>
                            <w:sdtPr>
                              <w:alias w:val="NummerEtikett"/>
                              <w:tag w:val="NummerEtikett"/>
                              <w:id w:val="40943550"/>
                              <w:lock w:val="sdtContentLocked"/>
                              <w:dataBinding w:prefixMappings="xmlns:ns0='http://rkdhs/mallar/lagstiftning/Prop/Prop.xsd'" w:xpath="/ns0:dokumentvärden[1]/ns0:dokumentnummer[1]/@etikett" w:storeItemID="{068625C3-B546-44A5-B525-B7CC092E5AD6}"/>
                              <w:text/>
                            </w:sdtPr>
                            <w:sdtEndPr/>
                            <w:sdtContent>
                              <w:r w:rsidR="006D0327">
                                <w:t>Prop.</w:t>
                              </w:r>
                            </w:sdtContent>
                          </w:sdt>
                          <w:r w:rsidR="006D0327">
                            <w:t xml:space="preserve"> </w:t>
                          </w:r>
                          <w:sdt>
                            <w:sdtPr>
                              <w:alias w:val="Nummer"/>
                              <w:tag w:val="Nummer"/>
                              <w:id w:val="1031378018"/>
                              <w:lock w:val="sdtContentLocked"/>
                              <w:dataBinding w:prefixMappings="xmlns:ns0='http://rkdhs/mallar/lagstiftning/Prop/Prop.xsd'" w:xpath="/ns0:dokumentvärden[1]/ns0:dokumentnummer[1]" w:storeItemID="{068625C3-B546-44A5-B525-B7CC092E5AD6}"/>
                              <w:text/>
                            </w:sdtPr>
                            <w:sdtEndPr/>
                            <w:sdtContent>
                              <w:r w:rsidR="006D0327">
                                <w:t>2018/19:163</w:t>
                              </w:r>
                            </w:sdtContent>
                          </w:sdt>
                        </w:p>
                        <w:p w14:paraId="64B1069D" w14:textId="576A059F" w:rsidR="006D0327" w:rsidRPr="00C7375F" w:rsidRDefault="00054449" w:rsidP="000E3A6B">
                          <w:pPr>
                            <w:pStyle w:val="Brdtext"/>
                          </w:pPr>
                          <w:sdt>
                            <w:sdtPr>
                              <w:alias w:val="BilageEtikett"/>
                              <w:tag w:val="BilageEtikett"/>
                              <w:id w:val="-324126786"/>
                              <w:lock w:val="sdtContentLocked"/>
                              <w:dataBinding w:prefixMappings="xmlns:ns0='http://rkdhs/mallar/lagstiftning/Prop/Prop.xsd'" w:xpath="/ns0:dokumentvärden[1]/ns0:bilagor[1]/ns0:bilaga[2]/@bilageetikett" w:storeItemID="{068625C3-B546-44A5-B525-B7CC092E5AD6}"/>
                              <w:text/>
                            </w:sdtPr>
                            <w:sdtEndPr/>
                            <w:sdtContent>
                              <w:r w:rsidR="006D0327">
                                <w:t>Bilaga</w:t>
                              </w:r>
                            </w:sdtContent>
                          </w:sdt>
                          <w:r w:rsidR="006D0327">
                            <w:t xml:space="preserve"> </w:t>
                          </w:r>
                          <w:sdt>
                            <w:sdtPr>
                              <w:alias w:val="BilageNummer"/>
                              <w:tag w:val="BilageNummer"/>
                              <w:id w:val="-891724699"/>
                              <w:lock w:val="sdtContentLocked"/>
                              <w:dataBinding w:prefixMappings="xmlns:ns0='http://rkdhs/mallar/lagstiftning/Prop/Prop.xsd'" w:xpath="/ns0:dokumentvärden[1]/ns0:bilagor[1]/ns0:bilaga[2]/@bilagenummer" w:storeItemID="{068625C3-B546-44A5-B525-B7CC092E5AD6}"/>
                              <w:text/>
                            </w:sdtPr>
                            <w:sdtEndPr/>
                            <w:sdtContent>
                              <w:r w:rsidR="006D0327">
                                <w:t>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137" type="#_x0000_t202" style="position:absolute;left:0;text-align:left;margin-left:29.4pt;margin-top:34.85pt;width:89.85pt;height:9.6pt;z-index:25166182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t940+jwIAAJQFAAAOAAAAZHJzL2Uyb0RvYy54bWysVE1v2zAMvQ/YfxB0Xx1nabcGdYqsRYcB&#10;RVusHXpWZKkxJokapcTOfn0p2flY10uHXWxKfCRF8pFn5501bK0wNOAqXh6NOFNOQt24p4r/eLj6&#10;8JmzEIWrhQGnKr5RgZ/P3r87a/1UjWEJplbIyIkL09ZXfBmjnxZFkEtlRTgCrxwpNaAVkY74VNQo&#10;WvJuTTEejU6KFrD2CFKFQLeXvZLPsn+tlYy3WgcVmak4vS3mL+bvIn2L2ZmYPqHwy0YOzxD/8Aor&#10;GkdBd64uRRRshc1frmwjEQLoeCTBFqB1I1XOgbIpRy+yuV8Kr3IuVJzgd2UK/8+tvFnfIWvqik9O&#10;OXPCUo8eVBdxRQmMU3laH6aEuveEi90X6KjN2/tAlynrTqNNf8qHkZ4KvdkVl5wxmYzKSUkd40yS&#10;rhyXp+Nc/WJv7THErwosS0LFkZqXayrW1yHSSwi6haRgAUxTXzXG5EMijLowyNaCWm1ifiNZ/IEy&#10;jrUVP/l4PMqOHSTz3rNxyY3KlBnCpcz7DLMUN0YljHHflaaS5URfiS2kVG4XP6MTSlOotxgO+P2r&#10;3mLc50EWOTK4uDO2jQPM2ecZ25es/rktme7xVPCDvJMYu0WXuVKWuXfpbgH1hpiB0I9W8PKqofZd&#10;ixDvBNIsUcdpP8Rb+mgDVH4YJM6WgL9fu094ojhpOWtpNisefq0EKs7MN0fkPy0nkzTM+TA5/kRM&#10;YnioWRxq3MpeAHGipE3kZRYTPpqtqBHsI62ReYpKKuEkxa543IoXsd8YtIakms8ziMbXi3jt7r1M&#10;rlOdEzkfukeBfmBwJO7fwHaKxfQFkXtssgx+vopExszyfVWHDtDoZ/IPayrtlsNzRu2X6ewZAAD/&#10;/wMAUEsDBBQABgAIAAAAIQCTpHj03wAAAAgBAAAPAAAAZHJzL2Rvd25yZXYueG1sTI/BTsMwEETv&#10;SPyDtUjcqEOhxU2zqQDBgUpVRYvUqxsvcUS8jmKnDX+POcFxNKOZN8VqdK04UR8azwi3kwwEceVN&#10;wzXCx/71RoEIUbPRrWdC+KYAq/LyotC58Wd+p9Mu1iKVcMg1go2xy6UMlSWnw8R3xMn79L3TMcm+&#10;lqbX51TuWjnNsrl0uuG0YHVHz5aqr93gEPabJzNIM5q3l2qz3tJBru39FvH6anxcgog0xr8w/OIn&#10;dCgT09EPbIJoEWYqkUeE+eIBRPKnd2oG4oig1AJkWcj/B8ofAAAA//8DAFBLAQItABQABgAIAAAA&#10;IQC2gziS/gAAAOEBAAATAAAAAAAAAAAAAAAAAAAAAABbQ29udGVudF9UeXBlc10ueG1sUEsBAi0A&#10;FAAGAAgAAAAhADj9If/WAAAAlAEAAAsAAAAAAAAAAAAAAAAALwEAAF9yZWxzLy5yZWxzUEsBAi0A&#10;FAAGAAgAAAAhAO33jT6PAgAAlAUAAA4AAAAAAAAAAAAAAAAALgIAAGRycy9lMm9Eb2MueG1sUEsB&#10;Ai0AFAAGAAgAAAAhAJOkePTfAAAACAEAAA8AAAAAAAAAAAAAAAAA6QQAAGRycy9kb3ducmV2Lnht&#10;bFBLBQYAAAAABAAEAPMAAAD1BQAAAAA=&#10;" o:allowoverlap="f" fillcolor="white [3201]" stroked="f" strokeweight=".5pt">
              <v:textbox style="mso-fit-shape-to-text:t">
                <w:txbxContent>
                  <w:p w14:paraId="50CDC62A" w14:textId="716B4098" w:rsidR="006D0327" w:rsidRDefault="00054449" w:rsidP="00664D04">
                    <w:pPr>
                      <w:pStyle w:val="Brdtext"/>
                      <w:jc w:val="left"/>
                    </w:pPr>
                    <w:sdt>
                      <w:sdtPr>
                        <w:alias w:val="NummerEtikett"/>
                        <w:tag w:val="NummerEtikett"/>
                        <w:id w:val="40943550"/>
                        <w:lock w:val="sdtContentLocked"/>
                        <w:dataBinding w:prefixMappings="xmlns:ns0='http://rkdhs/mallar/lagstiftning/Prop/Prop.xsd'" w:xpath="/ns0:dokumentvärden[1]/ns0:dokumentnummer[1]/@etikett" w:storeItemID="{068625C3-B546-44A5-B525-B7CC092E5AD6}"/>
                        <w:text/>
                      </w:sdtPr>
                      <w:sdtEndPr/>
                      <w:sdtContent>
                        <w:r w:rsidR="006D0327">
                          <w:t>Prop.</w:t>
                        </w:r>
                      </w:sdtContent>
                    </w:sdt>
                    <w:r w:rsidR="006D0327">
                      <w:t xml:space="preserve"> </w:t>
                    </w:r>
                    <w:sdt>
                      <w:sdtPr>
                        <w:alias w:val="Nummer"/>
                        <w:tag w:val="Nummer"/>
                        <w:id w:val="1031378018"/>
                        <w:lock w:val="sdtContentLocked"/>
                        <w:dataBinding w:prefixMappings="xmlns:ns0='http://rkdhs/mallar/lagstiftning/Prop/Prop.xsd'" w:xpath="/ns0:dokumentvärden[1]/ns0:dokumentnummer[1]" w:storeItemID="{068625C3-B546-44A5-B525-B7CC092E5AD6}"/>
                        <w:text/>
                      </w:sdtPr>
                      <w:sdtEndPr/>
                      <w:sdtContent>
                        <w:r w:rsidR="006D0327">
                          <w:t>2018/19:163</w:t>
                        </w:r>
                      </w:sdtContent>
                    </w:sdt>
                  </w:p>
                  <w:p w14:paraId="64B1069D" w14:textId="576A059F" w:rsidR="006D0327" w:rsidRPr="00C7375F" w:rsidRDefault="00054449" w:rsidP="000E3A6B">
                    <w:pPr>
                      <w:pStyle w:val="Brdtext"/>
                    </w:pPr>
                    <w:sdt>
                      <w:sdtPr>
                        <w:alias w:val="BilageEtikett"/>
                        <w:tag w:val="BilageEtikett"/>
                        <w:id w:val="-324126786"/>
                        <w:lock w:val="sdtContentLocked"/>
                        <w:dataBinding w:prefixMappings="xmlns:ns0='http://rkdhs/mallar/lagstiftning/Prop/Prop.xsd'" w:xpath="/ns0:dokumentvärden[1]/ns0:bilagor[1]/ns0:bilaga[2]/@bilageetikett" w:storeItemID="{068625C3-B546-44A5-B525-B7CC092E5AD6}"/>
                        <w:text/>
                      </w:sdtPr>
                      <w:sdtEndPr/>
                      <w:sdtContent>
                        <w:r w:rsidR="006D0327">
                          <w:t>Bilaga</w:t>
                        </w:r>
                      </w:sdtContent>
                    </w:sdt>
                    <w:r w:rsidR="006D0327">
                      <w:t xml:space="preserve"> </w:t>
                    </w:r>
                    <w:sdt>
                      <w:sdtPr>
                        <w:alias w:val="BilageNummer"/>
                        <w:tag w:val="BilageNummer"/>
                        <w:id w:val="-891724699"/>
                        <w:lock w:val="sdtContentLocked"/>
                        <w:dataBinding w:prefixMappings="xmlns:ns0='http://rkdhs/mallar/lagstiftning/Prop/Prop.xsd'" w:xpath="/ns0:dokumentvärden[1]/ns0:bilagor[1]/ns0:bilaga[2]/@bilagenummer" w:storeItemID="{068625C3-B546-44A5-B525-B7CC092E5AD6}"/>
                        <w:text/>
                      </w:sdtPr>
                      <w:sdtEndPr/>
                      <w:sdtContent>
                        <w:r w:rsidR="006D0327">
                          <w:t>2</w:t>
                        </w:r>
                      </w:sdtContent>
                    </w:sdt>
                  </w:p>
                </w:txbxContent>
              </v:textbox>
              <w10:wrap type="square" anchorx="page" anchory="page"/>
            </v:shape>
          </w:pict>
        </mc:Fallback>
      </mc:AlternateContent>
    </w:r>
    <w:r>
      <w:t xml:space="preserve"> </w:t>
    </w:r>
  </w:p>
</w:hdr>
</file>

<file path=word/header4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DC8DA83" w14:textId="77777777" w:rsidR="006D0327" w:rsidRDefault="006D0327" w:rsidP="00EE1584">
    <w:pPr>
      <w:pStyle w:val="Brdtext"/>
    </w:pPr>
    <w:r>
      <w:rPr>
        <w:noProof/>
        <w:lang w:eastAsia="sv-SE"/>
      </w:rPr>
      <mc:AlternateContent>
        <mc:Choice Requires="wps">
          <w:drawing>
            <wp:anchor distT="0" distB="0" distL="0" distR="0" simplePos="0" relativeHeight="251699712"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48"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AA3BB50" w14:textId="5EFB47EA" w:rsidR="006D0327" w:rsidRDefault="00054449" w:rsidP="00A118D8">
                          <w:pPr>
                            <w:pStyle w:val="Brdtext"/>
                            <w:jc w:val="left"/>
                          </w:pPr>
                          <w:sdt>
                            <w:sdtPr>
                              <w:alias w:val="NummerEtikett"/>
                              <w:tag w:val="NummerEtikett"/>
                              <w:id w:val="1823088515"/>
                              <w:lock w:val="sdtContentLocked"/>
                              <w:dataBinding w:prefixMappings="xmlns:ns0='http://rkdhs/mallar/lagstiftning/Prop/Prop.xsd'" w:xpath="/ns0:dokumentvärden[1]/ns0:dokumentnummer[1]/@etikett" w:storeItemID="{068625C3-B546-44A5-B525-B7CC092E5AD6}"/>
                              <w:text/>
                            </w:sdtPr>
                            <w:sdtEndPr/>
                            <w:sdtContent>
                              <w:r w:rsidR="006D0327">
                                <w:t>Prop.</w:t>
                              </w:r>
                            </w:sdtContent>
                          </w:sdt>
                          <w:r w:rsidR="006D0327">
                            <w:t xml:space="preserve"> </w:t>
                          </w:r>
                          <w:sdt>
                            <w:sdtPr>
                              <w:alias w:val="Nummer"/>
                              <w:tag w:val="Nummer"/>
                              <w:id w:val="833415784"/>
                              <w:lock w:val="sdtContentLocked"/>
                              <w:dataBinding w:prefixMappings="xmlns:ns0='http://rkdhs/mallar/lagstiftning/Prop/Prop.xsd'" w:xpath="/ns0:dokumentvärden[1]/ns0:dokumentnummer[1]" w:storeItemID="{068625C3-B546-44A5-B525-B7CC092E5AD6}"/>
                              <w:text/>
                            </w:sdtPr>
                            <w:sdtEndPr/>
                            <w:sdtContent>
                              <w:r w:rsidR="006D0327">
                                <w:t>2018/19:163</w:t>
                              </w:r>
                            </w:sdtContent>
                          </w:sdt>
                        </w:p>
                        <w:p w14:paraId="031BF077" w14:textId="5BF56AB1" w:rsidR="006D0327" w:rsidRPr="00C7375F" w:rsidRDefault="00054449" w:rsidP="000E3A6B">
                          <w:pPr>
                            <w:pStyle w:val="Brdtext"/>
                          </w:pPr>
                          <w:sdt>
                            <w:sdtPr>
                              <w:alias w:val="BilageEtikett"/>
                              <w:tag w:val="BilageEtikett"/>
                              <w:id w:val="-1010287929"/>
                              <w:lock w:val="sdtContentLocked"/>
                              <w:dataBinding w:prefixMappings="xmlns:ns0='http://rkdhs/mallar/lagstiftning/Prop/Prop.xsd'" w:xpath="/ns0:dokumentvärden[1]/ns0:bilagor[1]/ns0:bilaga[2]/@bilageetikett" w:storeItemID="{068625C3-B546-44A5-B525-B7CC092E5AD6}"/>
                              <w:text/>
                            </w:sdtPr>
                            <w:sdtEndPr/>
                            <w:sdtContent>
                              <w:r w:rsidR="006D0327">
                                <w:t>Bilaga</w:t>
                              </w:r>
                            </w:sdtContent>
                          </w:sdt>
                          <w:r w:rsidR="006D0327">
                            <w:t xml:space="preserve"> </w:t>
                          </w:r>
                          <w:sdt>
                            <w:sdtPr>
                              <w:alias w:val="BilageNummer"/>
                              <w:tag w:val="BilageNummer"/>
                              <w:id w:val="879668005"/>
                              <w:lock w:val="sdtContentLocked"/>
                              <w:dataBinding w:prefixMappings="xmlns:ns0='http://rkdhs/mallar/lagstiftning/Prop/Prop.xsd'" w:xpath="/ns0:dokumentvärden[1]/ns0:bilagor[1]/ns0:bilaga[2]/@bilagenummer" w:storeItemID="{068625C3-B546-44A5-B525-B7CC092E5AD6}"/>
                              <w:text/>
                            </w:sdtPr>
                            <w:sdtEndPr/>
                            <w:sdtContent>
                              <w:r w:rsidR="006D0327">
                                <w:t>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138" type="#_x0000_t202" style="position:absolute;left:0;text-align:left;margin-left:348.15pt;margin-top:35.45pt;width:89.85pt;height:9.6pt;z-index:25169971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mClQcjgIAAJQFAAAOAAAAZHJzL2Uyb0RvYy54bWysVNtOGzEQfa/Uf7D8XjYbAi0RG5SCqCoh&#10;QIWKZ8drk1V9q+1kN/36Hns3l1JeqPqyO/bcPGfOzPlFpxVZCx8aaypaHo0oEYbbujHPFf3+eP3h&#10;EyUhMlMzZY2o6EYEejF7/+68dVMxtkurauEJgpgwbV1FlzG6aVEEvhSahSPrhIFSWq9ZxNE/F7Vn&#10;LaJrVYxHo9Oitb523nIRAm6veiWd5fhSCh7vpAwiElVRvC3mr8/fRfoWs3M2ffbMLRs+PIP9wys0&#10;awyS7kJdscjIyjd/hdIN9zZYGY+41YWVsuEi14BqytGLah6WzIlcC8AJbgdT+H9h+e363pOmrugE&#10;nTJMo0ePoot+hQKOEzytC1NYPTjYxe6z7dDm7X3AZaq6k16nP+oh0APozQ5cBCM8OZWTEh2jhENX&#10;jsuzcUa/2Hs7H+IXYTVJQkU9mpcxZeubEPESmG5NUrJgVVNfN0rlQyKMuFSerBlarWJ+Izz+sFKG&#10;tBU9PT4Z5cDGJvc+sjIpjMiUGdKlyvsKsxQ3SiQbZb4JCchyoa/kZpwLs8ufrZOVRKq3OA72+1e9&#10;xbmvAx45szVx56wbY32uPs/YHrL6xxYy2dsD8IO6kxi7RZe5UpY7CixsvQEzvO1HKzh+3aB9NyzE&#10;e+YxS+g49kO8w0cqC/jtIFGytP7Xa/fJHhSHlpIWs1nR8HPFvKBEfTUg/1k5maRhzofJyUcwifhD&#10;zeJQY1b60oITJTaR41lM9lFtRemtfsIamaesUDHDkbuicStexn5jYA1xMZ9nI4yvY/HGPDieQiec&#10;Ezkfuyfm3cDgCO7f2u0Us+kLIve2yTO4+SqCjJnlCeke1aEDGP1M/mFNpd1yeM5W+2U6+w0AAP//&#10;AwBQSwMEFAAGAAgAAAAhADqKEcLfAAAACQEAAA8AAABkcnMvZG93bnJldi54bWxMj8FOwzAQRO9I&#10;/IO1SNyoXUBpE7KpAMGBSlVFi8TVjZc4Iraj2GnD37OcynG1TzNvytXkOnGkIbbBI8xnCgT5OpjW&#10;Nwgf+9ebJYiYtDe6C54QfijCqrq8KHVhwsm/03GXGsEhPhYawabUF1LG2pLTcRZ68vz7CoPTic+h&#10;kWbQJw53nbxVKpNOt54brO7p2VL9vRsdwn7zZEZpJvP2Um/WW/qUa3u/Rby+mh4fQCSa0hmGP31W&#10;h4qdDmH0JooOIcuzO0YRFioHwcBykfG4A0Ku5iCrUv5fUP0CAAD//wMAUEsBAi0AFAAGAAgAAAAh&#10;ALaDOJL+AAAA4QEAABMAAAAAAAAAAAAAAAAAAAAAAFtDb250ZW50X1R5cGVzXS54bWxQSwECLQAU&#10;AAYACAAAACEAOP0h/9YAAACUAQAACwAAAAAAAAAAAAAAAAAvAQAAX3JlbHMvLnJlbHNQSwECLQAU&#10;AAYACAAAACEApgpUHI4CAACUBQAADgAAAAAAAAAAAAAAAAAuAgAAZHJzL2Uyb0RvYy54bWxQSwEC&#10;LQAUAAYACAAAACEAOooRwt8AAAAJAQAADwAAAAAAAAAAAAAAAADoBAAAZHJzL2Rvd25yZXYueG1s&#10;UEsFBgAAAAAEAAQA8wAAAPQFAAAAAA==&#10;" o:allowoverlap="f" fillcolor="white [3201]" stroked="f" strokeweight=".5pt">
              <v:textbox style="mso-fit-shape-to-text:t">
                <w:txbxContent>
                  <w:p w14:paraId="3AA3BB50" w14:textId="5EFB47EA" w:rsidR="006D0327" w:rsidRDefault="00054449" w:rsidP="00A118D8">
                    <w:pPr>
                      <w:pStyle w:val="Brdtext"/>
                      <w:jc w:val="left"/>
                    </w:pPr>
                    <w:sdt>
                      <w:sdtPr>
                        <w:alias w:val="NummerEtikett"/>
                        <w:tag w:val="NummerEtikett"/>
                        <w:id w:val="1823088515"/>
                        <w:lock w:val="sdtContentLocked"/>
                        <w:dataBinding w:prefixMappings="xmlns:ns0='http://rkdhs/mallar/lagstiftning/Prop/Prop.xsd'" w:xpath="/ns0:dokumentvärden[1]/ns0:dokumentnummer[1]/@etikett" w:storeItemID="{068625C3-B546-44A5-B525-B7CC092E5AD6}"/>
                        <w:text/>
                      </w:sdtPr>
                      <w:sdtEndPr/>
                      <w:sdtContent>
                        <w:r w:rsidR="006D0327">
                          <w:t>Prop.</w:t>
                        </w:r>
                      </w:sdtContent>
                    </w:sdt>
                    <w:r w:rsidR="006D0327">
                      <w:t xml:space="preserve"> </w:t>
                    </w:r>
                    <w:sdt>
                      <w:sdtPr>
                        <w:alias w:val="Nummer"/>
                        <w:tag w:val="Nummer"/>
                        <w:id w:val="833415784"/>
                        <w:lock w:val="sdtContentLocked"/>
                        <w:dataBinding w:prefixMappings="xmlns:ns0='http://rkdhs/mallar/lagstiftning/Prop/Prop.xsd'" w:xpath="/ns0:dokumentvärden[1]/ns0:dokumentnummer[1]" w:storeItemID="{068625C3-B546-44A5-B525-B7CC092E5AD6}"/>
                        <w:text/>
                      </w:sdtPr>
                      <w:sdtEndPr/>
                      <w:sdtContent>
                        <w:r w:rsidR="006D0327">
                          <w:t>2018/19:163</w:t>
                        </w:r>
                      </w:sdtContent>
                    </w:sdt>
                  </w:p>
                  <w:p w14:paraId="031BF077" w14:textId="5BF56AB1" w:rsidR="006D0327" w:rsidRPr="00C7375F" w:rsidRDefault="00054449" w:rsidP="000E3A6B">
                    <w:pPr>
                      <w:pStyle w:val="Brdtext"/>
                    </w:pPr>
                    <w:sdt>
                      <w:sdtPr>
                        <w:alias w:val="BilageEtikett"/>
                        <w:tag w:val="BilageEtikett"/>
                        <w:id w:val="-1010287929"/>
                        <w:lock w:val="sdtContentLocked"/>
                        <w:dataBinding w:prefixMappings="xmlns:ns0='http://rkdhs/mallar/lagstiftning/Prop/Prop.xsd'" w:xpath="/ns0:dokumentvärden[1]/ns0:bilagor[1]/ns0:bilaga[2]/@bilageetikett" w:storeItemID="{068625C3-B546-44A5-B525-B7CC092E5AD6}"/>
                        <w:text/>
                      </w:sdtPr>
                      <w:sdtEndPr/>
                      <w:sdtContent>
                        <w:r w:rsidR="006D0327">
                          <w:t>Bilaga</w:t>
                        </w:r>
                      </w:sdtContent>
                    </w:sdt>
                    <w:r w:rsidR="006D0327">
                      <w:t xml:space="preserve"> </w:t>
                    </w:r>
                    <w:sdt>
                      <w:sdtPr>
                        <w:alias w:val="BilageNummer"/>
                        <w:tag w:val="BilageNummer"/>
                        <w:id w:val="879668005"/>
                        <w:lock w:val="sdtContentLocked"/>
                        <w:dataBinding w:prefixMappings="xmlns:ns0='http://rkdhs/mallar/lagstiftning/Prop/Prop.xsd'" w:xpath="/ns0:dokumentvärden[1]/ns0:bilagor[1]/ns0:bilaga[2]/@bilagenummer" w:storeItemID="{068625C3-B546-44A5-B525-B7CC092E5AD6}"/>
                        <w:text/>
                      </w:sdtPr>
                      <w:sdtEndPr/>
                      <w:sdtContent>
                        <w:r w:rsidR="006D0327">
                          <w:t>2</w:t>
                        </w:r>
                      </w:sdtContent>
                    </w:sdt>
                  </w:p>
                </w:txbxContent>
              </v:textbox>
              <w10:wrap type="square" anchorx="page" anchory="page"/>
            </v:shape>
          </w:pict>
        </mc:Fallback>
      </mc:AlternateContent>
    </w:r>
    <w:r>
      <w:t xml:space="preserve"> </w:t>
    </w:r>
  </w:p>
</w:hdr>
</file>

<file path=word/header5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84EA3DE" w14:textId="77777777" w:rsidR="006D0327" w:rsidRDefault="006D0327" w:rsidP="00EE1584">
    <w:pPr>
      <w:pStyle w:val="Brdtext"/>
    </w:pPr>
    <w:r>
      <w:t xml:space="preserve"> </w:t>
    </w:r>
  </w:p>
</w:hdr>
</file>

<file path=word/header5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E9A050E" w14:textId="77777777" w:rsidR="006D0327" w:rsidRDefault="006D0327" w:rsidP="00664D04">
    <w:pPr>
      <w:pStyle w:val="Brdtext"/>
    </w:pPr>
    <w:r>
      <w:rPr>
        <w:noProof/>
        <w:lang w:eastAsia="sv-SE"/>
      </w:rPr>
      <mc:AlternateContent>
        <mc:Choice Requires="wps">
          <w:drawing>
            <wp:anchor distT="0" distB="0" distL="0" distR="0" simplePos="0" relativeHeight="251662848"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51"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046BF28" w14:textId="6FE19DDE" w:rsidR="006D0327" w:rsidRDefault="00054449" w:rsidP="00664D04">
                          <w:pPr>
                            <w:pStyle w:val="Brdtext"/>
                            <w:jc w:val="left"/>
                          </w:pPr>
                          <w:sdt>
                            <w:sdtPr>
                              <w:alias w:val="NummerEtikett"/>
                              <w:tag w:val="NummerEtikett"/>
                              <w:id w:val="-1975517841"/>
                              <w:lock w:val="sdtContentLocked"/>
                              <w:dataBinding w:prefixMappings="xmlns:ns0='http://rkdhs/mallar/lagstiftning/Prop/Prop.xsd'" w:xpath="/ns0:dokumentvärden[1]/ns0:dokumentnummer[1]/@etikett" w:storeItemID="{068625C3-B546-44A5-B525-B7CC092E5AD6}"/>
                              <w:text/>
                            </w:sdtPr>
                            <w:sdtEndPr/>
                            <w:sdtContent>
                              <w:r w:rsidR="006D0327">
                                <w:t>Prop.</w:t>
                              </w:r>
                            </w:sdtContent>
                          </w:sdt>
                          <w:r w:rsidR="006D0327">
                            <w:t xml:space="preserve"> </w:t>
                          </w:r>
                          <w:sdt>
                            <w:sdtPr>
                              <w:alias w:val="Nummer"/>
                              <w:tag w:val="Nummer"/>
                              <w:id w:val="-152223077"/>
                              <w:lock w:val="sdtContentLocked"/>
                              <w:dataBinding w:prefixMappings="xmlns:ns0='http://rkdhs/mallar/lagstiftning/Prop/Prop.xsd'" w:xpath="/ns0:dokumentvärden[1]/ns0:dokumentnummer[1]" w:storeItemID="{068625C3-B546-44A5-B525-B7CC092E5AD6}"/>
                              <w:text/>
                            </w:sdtPr>
                            <w:sdtEndPr/>
                            <w:sdtContent>
                              <w:r w:rsidR="006D0327">
                                <w:t>2018/19:163</w:t>
                              </w:r>
                            </w:sdtContent>
                          </w:sdt>
                        </w:p>
                        <w:p w14:paraId="453D3072" w14:textId="534059BB" w:rsidR="006D0327" w:rsidRPr="00C7375F" w:rsidRDefault="00054449" w:rsidP="000E3A6B">
                          <w:pPr>
                            <w:pStyle w:val="Brdtext"/>
                          </w:pPr>
                          <w:sdt>
                            <w:sdtPr>
                              <w:alias w:val="BilageEtikett"/>
                              <w:tag w:val="BilageEtikett"/>
                              <w:id w:val="-1359969042"/>
                              <w:lock w:val="sdtContentLocked"/>
                              <w:dataBinding w:prefixMappings="xmlns:ns0='http://rkdhs/mallar/lagstiftning/Prop/Prop.xsd'" w:xpath="/ns0:dokumentvärden[1]/ns0:bilagor[1]/ns0:bilaga[2]/@bilageetikett" w:storeItemID="{068625C3-B546-44A5-B525-B7CC092E5AD6}"/>
                              <w:text/>
                            </w:sdtPr>
                            <w:sdtEndPr/>
                            <w:sdtContent>
                              <w:r w:rsidR="006D0327">
                                <w:t>Bilaga</w:t>
                              </w:r>
                            </w:sdtContent>
                          </w:sdt>
                          <w:r w:rsidR="006D0327">
                            <w:t xml:space="preserve"> </w:t>
                          </w:r>
                          <w:sdt>
                            <w:sdtPr>
                              <w:alias w:val="BilageNummer"/>
                              <w:tag w:val="BilageNummer"/>
                              <w:id w:val="20062815"/>
                              <w:lock w:val="sdtContentLocked"/>
                              <w:dataBinding w:prefixMappings="xmlns:ns0='http://rkdhs/mallar/lagstiftning/Prop/Prop.xsd'" w:xpath="/ns0:dokumentvärden[1]/ns0:bilagor[1]/ns0:bilaga[2]/@bilagenummer" w:storeItemID="{068625C3-B546-44A5-B525-B7CC092E5AD6}"/>
                              <w:text/>
                            </w:sdtPr>
                            <w:sdtEndPr/>
                            <w:sdtContent>
                              <w:r w:rsidR="006D0327">
                                <w:t>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142" type="#_x0000_t202" style="position:absolute;left:0;text-align:left;margin-left:29.4pt;margin-top:34.85pt;width:89.85pt;height:9.6pt;z-index:25166284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H0FX7kAIAAJQFAAAOAAAAZHJzL2Uyb0RvYy54bWysVFFv2yAQfp+0/4B4Xx1nSbdGdaqsVadJ&#10;VVstnfpMMDTWMDAgsbNf3w9sJ1nXl057sYH77o777jvOL9paka1wvjK6oPnJiBKhuSkr/VTQHw/X&#10;Hz5T4gPTJVNGi4LuhKcX8/fvzhs7E2OzNqoUjiCI9rPGFnQdgp1lmedrUTN/YqzQMErjahawdU9Z&#10;6ViD6LXKxqPRadYYV1pnuPAep1edkc5TfCkFD3dSehGIKijuFtLXpe8qfrP5OZs9OWbXFe+vwf7h&#10;FjWrNJLuQ12xwMjGVX+FqivujDcynHBTZ0bKiotUA6rJRy+qWa6ZFakWkOPtnib//8Ly2+29I1VZ&#10;0GlOiWY1evQg2uA2KGAc6WmsnwG1tMCF9otp0ebh3OMwVt1KV8c/6iGwg+jdnlwEIzw65ZMcHaOE&#10;w5aP87NxYj87eFvnw1dhahIXBXVoXuKUbW98wE0AHSAxmTeqKq8rpdImCkZcKke2DK1WId0RHn+g&#10;lCZNQU8/TkcpsDbRvYusdAwjkmT6dLHyrsK0CjslIkbp70KCslToK7kZ50Lv8yd0REmkeotjjz/c&#10;6i3OXR3wSJmNDnvnutLGperTjB0oK38OlMkOD8KP6o7L0K7apJU8nw4SWJlyB2U4042Wt/y6Qvtu&#10;mA/3zGGW0HG8D+EOH6kM6Df9ipK1cb9fO494SBxWShrMZkH9rw1zghL1TUP8Z/lkEoc5bSbTT1AS&#10;cceW1bFFb+pLA01A37hdWkZ8UMNSOlM/4hlZxKwwMc2Ru6BhWF6G7sXAM8TFYpFAGF/Lwo1eWh5D&#10;R56jOB/aR+Zsr+AA7d+aYYrZ7IWQO2z09HaxCRBjUnlkumO17wBGP4m/f6bi23K8T6jDYzp/BgAA&#10;//8DAFBLAwQUAAYACAAAACEAk6R49N8AAAAIAQAADwAAAGRycy9kb3ducmV2LnhtbEyPwU7DMBBE&#10;70j8g7VI3KhDocVNs6kAwYFKVUWL1KsbL3FEvI5ipw1/jznBcTSjmTfFanStOFEfGs8It5MMBHHl&#10;TcM1wsf+9UaBCFGz0a1nQvimAKvy8qLQufFnfqfTLtYilXDINYKNsculDJUlp8PEd8TJ+/S90zHJ&#10;vpam1+dU7lo5zbK5dLrhtGB1R8+Wqq/d4BD2myczSDOat5dqs97SQa7t/Rbx+mp8XIKINMa/MPzi&#10;J3QoE9PRD2yCaBFmKpFHhPniAUTyp3dqBuKIoNQCZFnI/wfKHwAAAP//AwBQSwECLQAUAAYACAAA&#10;ACEAtoM4kv4AAADhAQAAEwAAAAAAAAAAAAAAAAAAAAAAW0NvbnRlbnRfVHlwZXNdLnhtbFBLAQIt&#10;ABQABgAIAAAAIQA4/SH/1gAAAJQBAAALAAAAAAAAAAAAAAAAAC8BAABfcmVscy8ucmVsc1BLAQIt&#10;ABQABgAIAAAAIQBH0FX7kAIAAJQFAAAOAAAAAAAAAAAAAAAAAC4CAABkcnMvZTJvRG9jLnhtbFBL&#10;AQItABQABgAIAAAAIQCTpHj03wAAAAgBAAAPAAAAAAAAAAAAAAAAAOoEAABkcnMvZG93bnJldi54&#10;bWxQSwUGAAAAAAQABADzAAAA9gUAAAAA&#10;" o:allowoverlap="f" fillcolor="white [3201]" stroked="f" strokeweight=".5pt">
              <v:textbox style="mso-fit-shape-to-text:t">
                <w:txbxContent>
                  <w:p w14:paraId="5046BF28" w14:textId="6FE19DDE" w:rsidR="006D0327" w:rsidRDefault="00054449" w:rsidP="00664D04">
                    <w:pPr>
                      <w:pStyle w:val="Brdtext"/>
                      <w:jc w:val="left"/>
                    </w:pPr>
                    <w:sdt>
                      <w:sdtPr>
                        <w:alias w:val="NummerEtikett"/>
                        <w:tag w:val="NummerEtikett"/>
                        <w:id w:val="-1975517841"/>
                        <w:lock w:val="sdtContentLocked"/>
                        <w:dataBinding w:prefixMappings="xmlns:ns0='http://rkdhs/mallar/lagstiftning/Prop/Prop.xsd'" w:xpath="/ns0:dokumentvärden[1]/ns0:dokumentnummer[1]/@etikett" w:storeItemID="{068625C3-B546-44A5-B525-B7CC092E5AD6}"/>
                        <w:text/>
                      </w:sdtPr>
                      <w:sdtEndPr/>
                      <w:sdtContent>
                        <w:r w:rsidR="006D0327">
                          <w:t>Prop.</w:t>
                        </w:r>
                      </w:sdtContent>
                    </w:sdt>
                    <w:r w:rsidR="006D0327">
                      <w:t xml:space="preserve"> </w:t>
                    </w:r>
                    <w:sdt>
                      <w:sdtPr>
                        <w:alias w:val="Nummer"/>
                        <w:tag w:val="Nummer"/>
                        <w:id w:val="-152223077"/>
                        <w:lock w:val="sdtContentLocked"/>
                        <w:dataBinding w:prefixMappings="xmlns:ns0='http://rkdhs/mallar/lagstiftning/Prop/Prop.xsd'" w:xpath="/ns0:dokumentvärden[1]/ns0:dokumentnummer[1]" w:storeItemID="{068625C3-B546-44A5-B525-B7CC092E5AD6}"/>
                        <w:text/>
                      </w:sdtPr>
                      <w:sdtEndPr/>
                      <w:sdtContent>
                        <w:r w:rsidR="006D0327">
                          <w:t>2018/19:163</w:t>
                        </w:r>
                      </w:sdtContent>
                    </w:sdt>
                  </w:p>
                  <w:p w14:paraId="453D3072" w14:textId="534059BB" w:rsidR="006D0327" w:rsidRPr="00C7375F" w:rsidRDefault="00054449" w:rsidP="000E3A6B">
                    <w:pPr>
                      <w:pStyle w:val="Brdtext"/>
                    </w:pPr>
                    <w:sdt>
                      <w:sdtPr>
                        <w:alias w:val="BilageEtikett"/>
                        <w:tag w:val="BilageEtikett"/>
                        <w:id w:val="-1359969042"/>
                        <w:lock w:val="sdtContentLocked"/>
                        <w:dataBinding w:prefixMappings="xmlns:ns0='http://rkdhs/mallar/lagstiftning/Prop/Prop.xsd'" w:xpath="/ns0:dokumentvärden[1]/ns0:bilagor[1]/ns0:bilaga[2]/@bilageetikett" w:storeItemID="{068625C3-B546-44A5-B525-B7CC092E5AD6}"/>
                        <w:text/>
                      </w:sdtPr>
                      <w:sdtEndPr/>
                      <w:sdtContent>
                        <w:r w:rsidR="006D0327">
                          <w:t>Bilaga</w:t>
                        </w:r>
                      </w:sdtContent>
                    </w:sdt>
                    <w:r w:rsidR="006D0327">
                      <w:t xml:space="preserve"> </w:t>
                    </w:r>
                    <w:sdt>
                      <w:sdtPr>
                        <w:alias w:val="BilageNummer"/>
                        <w:tag w:val="BilageNummer"/>
                        <w:id w:val="20062815"/>
                        <w:lock w:val="sdtContentLocked"/>
                        <w:dataBinding w:prefixMappings="xmlns:ns0='http://rkdhs/mallar/lagstiftning/Prop/Prop.xsd'" w:xpath="/ns0:dokumentvärden[1]/ns0:bilagor[1]/ns0:bilaga[2]/@bilagenummer" w:storeItemID="{068625C3-B546-44A5-B525-B7CC092E5AD6}"/>
                        <w:text/>
                      </w:sdtPr>
                      <w:sdtEndPr/>
                      <w:sdtContent>
                        <w:r w:rsidR="006D0327">
                          <w:t>2</w:t>
                        </w:r>
                      </w:sdtContent>
                    </w:sdt>
                  </w:p>
                </w:txbxContent>
              </v:textbox>
              <w10:wrap type="square" anchorx="page" anchory="page"/>
            </v:shape>
          </w:pict>
        </mc:Fallback>
      </mc:AlternateContent>
    </w:r>
    <w:r>
      <w:t xml:space="preserve"> </w:t>
    </w:r>
  </w:p>
</w:hdr>
</file>

<file path=word/header5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FD81F9F" w14:textId="77777777" w:rsidR="006D0327" w:rsidRDefault="006D0327" w:rsidP="00EE1584">
    <w:pPr>
      <w:pStyle w:val="Brdtext"/>
    </w:pPr>
    <w:r>
      <w:rPr>
        <w:noProof/>
        <w:lang w:eastAsia="sv-SE"/>
      </w:rPr>
      <mc:AlternateContent>
        <mc:Choice Requires="wps">
          <w:drawing>
            <wp:anchor distT="0" distB="0" distL="0" distR="0" simplePos="0" relativeHeight="251700736"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50"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B3B66E8" w14:textId="3C356110" w:rsidR="006D0327" w:rsidRDefault="00054449" w:rsidP="00A118D8">
                          <w:pPr>
                            <w:pStyle w:val="Brdtext"/>
                            <w:jc w:val="left"/>
                          </w:pPr>
                          <w:sdt>
                            <w:sdtPr>
                              <w:alias w:val="NummerEtikett"/>
                              <w:tag w:val="NummerEtikett"/>
                              <w:id w:val="30383908"/>
                              <w:lock w:val="sdtContentLocked"/>
                              <w:dataBinding w:prefixMappings="xmlns:ns0='http://rkdhs/mallar/lagstiftning/Prop/Prop.xsd'" w:xpath="/ns0:dokumentvärden[1]/ns0:dokumentnummer[1]/@etikett" w:storeItemID="{068625C3-B546-44A5-B525-B7CC092E5AD6}"/>
                              <w:text/>
                            </w:sdtPr>
                            <w:sdtEndPr/>
                            <w:sdtContent>
                              <w:r w:rsidR="006D0327">
                                <w:t>Prop.</w:t>
                              </w:r>
                            </w:sdtContent>
                          </w:sdt>
                          <w:r w:rsidR="006D0327">
                            <w:t xml:space="preserve"> </w:t>
                          </w:r>
                          <w:sdt>
                            <w:sdtPr>
                              <w:alias w:val="Nummer"/>
                              <w:tag w:val="Nummer"/>
                              <w:id w:val="-1894497648"/>
                              <w:lock w:val="sdtContentLocked"/>
                              <w:dataBinding w:prefixMappings="xmlns:ns0='http://rkdhs/mallar/lagstiftning/Prop/Prop.xsd'" w:xpath="/ns0:dokumentvärden[1]/ns0:dokumentnummer[1]" w:storeItemID="{068625C3-B546-44A5-B525-B7CC092E5AD6}"/>
                              <w:text/>
                            </w:sdtPr>
                            <w:sdtEndPr/>
                            <w:sdtContent>
                              <w:r w:rsidR="006D0327">
                                <w:t>2018/19:163</w:t>
                              </w:r>
                            </w:sdtContent>
                          </w:sdt>
                        </w:p>
                        <w:p w14:paraId="70A4B37B" w14:textId="23D1F521" w:rsidR="006D0327" w:rsidRPr="00C7375F" w:rsidRDefault="00054449" w:rsidP="000E3A6B">
                          <w:pPr>
                            <w:pStyle w:val="Brdtext"/>
                          </w:pPr>
                          <w:sdt>
                            <w:sdtPr>
                              <w:alias w:val="BilageEtikett"/>
                              <w:tag w:val="BilageEtikett"/>
                              <w:id w:val="-217289239"/>
                              <w:lock w:val="sdtContentLocked"/>
                              <w:dataBinding w:prefixMappings="xmlns:ns0='http://rkdhs/mallar/lagstiftning/Prop/Prop.xsd'" w:xpath="/ns0:dokumentvärden[1]/ns0:bilagor[1]/ns0:bilaga[2]/@bilageetikett" w:storeItemID="{068625C3-B546-44A5-B525-B7CC092E5AD6}"/>
                              <w:text/>
                            </w:sdtPr>
                            <w:sdtEndPr/>
                            <w:sdtContent>
                              <w:r w:rsidR="006D0327">
                                <w:t>Bilaga</w:t>
                              </w:r>
                            </w:sdtContent>
                          </w:sdt>
                          <w:r w:rsidR="006D0327">
                            <w:t xml:space="preserve"> </w:t>
                          </w:r>
                          <w:sdt>
                            <w:sdtPr>
                              <w:alias w:val="BilageNummer"/>
                              <w:tag w:val="BilageNummer"/>
                              <w:id w:val="-450935199"/>
                              <w:lock w:val="sdtContentLocked"/>
                              <w:dataBinding w:prefixMappings="xmlns:ns0='http://rkdhs/mallar/lagstiftning/Prop/Prop.xsd'" w:xpath="/ns0:dokumentvärden[1]/ns0:bilagor[1]/ns0:bilaga[2]/@bilagenummer" w:storeItemID="{068625C3-B546-44A5-B525-B7CC092E5AD6}"/>
                              <w:text/>
                            </w:sdtPr>
                            <w:sdtEndPr/>
                            <w:sdtContent>
                              <w:r w:rsidR="006D0327">
                                <w:t>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143" type="#_x0000_t202" style="position:absolute;left:0;text-align:left;margin-left:348.15pt;margin-top:35.45pt;width:89.85pt;height:9.6pt;z-index:25170073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zT2KokAIAAJQFAAAOAAAAZHJzL2Uyb0RvYy54bWysVFFv2yAQfp+0/4B4Xx2nabdGcaqsVadJ&#10;VVutnfpMMCTWMDAgsbNfvw9sJ1nXl057sYH77o777uNml22tyFY4Xxld0PxkRInQ3JSVXhX0+9PN&#10;h0+U+MB0yZTRoqA74enl/P27WWOnYmzWRpXCEQTRftrYgq5DsNMs83wtauZPjBUaRmlczQK2bpWV&#10;jjWIXqtsPBqdZ41xpXWGC+9xet0Z6TzFl1LwcC+lF4GoguJuIX1d+i7jN5vP2HTlmF1XvL8G+4db&#10;1KzSSLoPdc0CIxtX/RWqrrgz3shwwk2dGSkrLlINqCYfvajmcc2sSLWAHG/3NPn/F5bfbR8cqcqC&#10;noEezWr06Em0wW1QwGmkp7F+CtSjBS60n02LNg/nHoex6la6Ov5RD4EdkXZ7chGM8OiUT3J0jBIO&#10;Wz7OL8aJ/ezgbZ0PX4SpSVwU1KF5iVO2vfUBNwF0gMRk3qiqvKmUSpsoGHGlHNkytFqFdEd4/IFS&#10;mjQFPT9FrdFJm+jeRVY6nogkmT5drLyrMK3CTomIUfqbkKAsFfpKbsa50Pv8CR1REqne4tjjD7d6&#10;i3NXBzxSZqPD3rmutHGp+vTGDpSVPwbKZIcH4Ud1x2Vol23SSp6fDxJYmnIHZTjTPS1v+U2F9t0y&#10;Hx6Yw1tCxzEfwj0+UhnQb/oVJWvjfr12HvGQOKyUNHibBfU/N8wJStRXDfFf5JMJwoa0mZx9hJKI&#10;O7Ysjy16U18ZaCLHJLI8LSM+qGEpnamfMUYWMStMTHPkLmgYllehmxgYQ1wsFgmE52tZuNWPlsfQ&#10;kecozqf2mTnbKzhA+3dmeMVs+kLIHTZ6ervYBIgxqTwy3bHadwBPP4m/H1NxthzvE+owTOe/AQAA&#10;//8DAFBLAwQUAAYACAAAACEAOooRwt8AAAAJAQAADwAAAGRycy9kb3ducmV2LnhtbEyPwU7DMBBE&#10;70j8g7VI3KhdQGkTsqkAwYFKVUWLxNWNlzgitqPYacPfs5zKcbVPM2/K1eQ6caQhtsEjzGcKBPk6&#10;mNY3CB/715sliJi0N7oLnhB+KMKqurwodWHCyb/TcZcawSE+FhrBptQXUsbaktNxFnry/PsKg9OJ&#10;z6GRZtAnDnedvFUqk063nhus7unZUv29Gx3CfvNkRmkm8/ZSb9Zb+pRre79FvL6aHh9AJJrSGYY/&#10;fVaHip0OYfQmig4hy7M7RhEWKgfBwHKR8bgDQq7mIKtS/l9Q/QIAAP//AwBQSwECLQAUAAYACAAA&#10;ACEAtoM4kv4AAADhAQAAEwAAAAAAAAAAAAAAAAAAAAAAW0NvbnRlbnRfVHlwZXNdLnhtbFBLAQIt&#10;ABQABgAIAAAAIQA4/SH/1gAAAJQBAAALAAAAAAAAAAAAAAAAAC8BAABfcmVscy8ucmVsc1BLAQIt&#10;ABQABgAIAAAAIQCzT2KokAIAAJQFAAAOAAAAAAAAAAAAAAAAAC4CAABkcnMvZTJvRG9jLnhtbFBL&#10;AQItABQABgAIAAAAIQA6ihHC3wAAAAkBAAAPAAAAAAAAAAAAAAAAAOoEAABkcnMvZG93bnJldi54&#10;bWxQSwUGAAAAAAQABADzAAAA9gUAAAAA&#10;" o:allowoverlap="f" fillcolor="white [3201]" stroked="f" strokeweight=".5pt">
              <v:textbox style="mso-fit-shape-to-text:t">
                <w:txbxContent>
                  <w:p w14:paraId="0B3B66E8" w14:textId="3C356110" w:rsidR="006D0327" w:rsidRDefault="00054449" w:rsidP="00A118D8">
                    <w:pPr>
                      <w:pStyle w:val="Brdtext"/>
                      <w:jc w:val="left"/>
                    </w:pPr>
                    <w:sdt>
                      <w:sdtPr>
                        <w:alias w:val="NummerEtikett"/>
                        <w:tag w:val="NummerEtikett"/>
                        <w:id w:val="30383908"/>
                        <w:lock w:val="sdtContentLocked"/>
                        <w:dataBinding w:prefixMappings="xmlns:ns0='http://rkdhs/mallar/lagstiftning/Prop/Prop.xsd'" w:xpath="/ns0:dokumentvärden[1]/ns0:dokumentnummer[1]/@etikett" w:storeItemID="{068625C3-B546-44A5-B525-B7CC092E5AD6}"/>
                        <w:text/>
                      </w:sdtPr>
                      <w:sdtEndPr/>
                      <w:sdtContent>
                        <w:r w:rsidR="006D0327">
                          <w:t>Prop.</w:t>
                        </w:r>
                      </w:sdtContent>
                    </w:sdt>
                    <w:r w:rsidR="006D0327">
                      <w:t xml:space="preserve"> </w:t>
                    </w:r>
                    <w:sdt>
                      <w:sdtPr>
                        <w:alias w:val="Nummer"/>
                        <w:tag w:val="Nummer"/>
                        <w:id w:val="-1894497648"/>
                        <w:lock w:val="sdtContentLocked"/>
                        <w:dataBinding w:prefixMappings="xmlns:ns0='http://rkdhs/mallar/lagstiftning/Prop/Prop.xsd'" w:xpath="/ns0:dokumentvärden[1]/ns0:dokumentnummer[1]" w:storeItemID="{068625C3-B546-44A5-B525-B7CC092E5AD6}"/>
                        <w:text/>
                      </w:sdtPr>
                      <w:sdtEndPr/>
                      <w:sdtContent>
                        <w:r w:rsidR="006D0327">
                          <w:t>2018/19:163</w:t>
                        </w:r>
                      </w:sdtContent>
                    </w:sdt>
                  </w:p>
                  <w:p w14:paraId="70A4B37B" w14:textId="23D1F521" w:rsidR="006D0327" w:rsidRPr="00C7375F" w:rsidRDefault="00054449" w:rsidP="000E3A6B">
                    <w:pPr>
                      <w:pStyle w:val="Brdtext"/>
                    </w:pPr>
                    <w:sdt>
                      <w:sdtPr>
                        <w:alias w:val="BilageEtikett"/>
                        <w:tag w:val="BilageEtikett"/>
                        <w:id w:val="-217289239"/>
                        <w:lock w:val="sdtContentLocked"/>
                        <w:dataBinding w:prefixMappings="xmlns:ns0='http://rkdhs/mallar/lagstiftning/Prop/Prop.xsd'" w:xpath="/ns0:dokumentvärden[1]/ns0:bilagor[1]/ns0:bilaga[2]/@bilageetikett" w:storeItemID="{068625C3-B546-44A5-B525-B7CC092E5AD6}"/>
                        <w:text/>
                      </w:sdtPr>
                      <w:sdtEndPr/>
                      <w:sdtContent>
                        <w:r w:rsidR="006D0327">
                          <w:t>Bilaga</w:t>
                        </w:r>
                      </w:sdtContent>
                    </w:sdt>
                    <w:r w:rsidR="006D0327">
                      <w:t xml:space="preserve"> </w:t>
                    </w:r>
                    <w:sdt>
                      <w:sdtPr>
                        <w:alias w:val="BilageNummer"/>
                        <w:tag w:val="BilageNummer"/>
                        <w:id w:val="-450935199"/>
                        <w:lock w:val="sdtContentLocked"/>
                        <w:dataBinding w:prefixMappings="xmlns:ns0='http://rkdhs/mallar/lagstiftning/Prop/Prop.xsd'" w:xpath="/ns0:dokumentvärden[1]/ns0:bilagor[1]/ns0:bilaga[2]/@bilagenummer" w:storeItemID="{068625C3-B546-44A5-B525-B7CC092E5AD6}"/>
                        <w:text/>
                      </w:sdtPr>
                      <w:sdtEndPr/>
                      <w:sdtContent>
                        <w:r w:rsidR="006D0327">
                          <w:t>2</w:t>
                        </w:r>
                      </w:sdtContent>
                    </w:sdt>
                  </w:p>
                </w:txbxContent>
              </v:textbox>
              <w10:wrap type="square" anchorx="page" anchory="page"/>
            </v:shape>
          </w:pict>
        </mc:Fallback>
      </mc:AlternateContent>
    </w:r>
    <w:r>
      <w:t xml:space="preserve"> </w:t>
    </w:r>
  </w:p>
</w:hdr>
</file>

<file path=word/header5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10EA651" w14:textId="77777777" w:rsidR="006D0327" w:rsidRDefault="006D0327" w:rsidP="00664D04">
    <w:pPr>
      <w:pStyle w:val="Brdtext"/>
    </w:pPr>
    <w:r>
      <w:rPr>
        <w:noProof/>
        <w:lang w:eastAsia="sv-SE"/>
      </w:rPr>
      <mc:AlternateContent>
        <mc:Choice Requires="wps">
          <w:drawing>
            <wp:anchor distT="0" distB="0" distL="0" distR="0" simplePos="0" relativeHeight="251663872"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53"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F65E4DC" w14:textId="4C668336" w:rsidR="006D0327" w:rsidRDefault="00054449" w:rsidP="00664D04">
                          <w:pPr>
                            <w:pStyle w:val="Brdtext"/>
                            <w:jc w:val="left"/>
                          </w:pPr>
                          <w:sdt>
                            <w:sdtPr>
                              <w:alias w:val="NummerEtikett"/>
                              <w:tag w:val="NummerEtikett"/>
                              <w:id w:val="101930414"/>
                              <w:lock w:val="sdtContentLocked"/>
                              <w:dataBinding w:prefixMappings="xmlns:ns0='http://rkdhs/mallar/lagstiftning/Prop/Prop.xsd'" w:xpath="/ns0:dokumentvärden[1]/ns0:dokumentnummer[1]/@etikett" w:storeItemID="{068625C3-B546-44A5-B525-B7CC092E5AD6}"/>
                              <w:text/>
                            </w:sdtPr>
                            <w:sdtEndPr/>
                            <w:sdtContent>
                              <w:r w:rsidR="006D0327">
                                <w:t>Prop.</w:t>
                              </w:r>
                            </w:sdtContent>
                          </w:sdt>
                          <w:r w:rsidR="006D0327">
                            <w:t xml:space="preserve"> </w:t>
                          </w:r>
                          <w:sdt>
                            <w:sdtPr>
                              <w:alias w:val="Nummer"/>
                              <w:tag w:val="Nummer"/>
                              <w:id w:val="1105621763"/>
                              <w:lock w:val="sdtContentLocked"/>
                              <w:dataBinding w:prefixMappings="xmlns:ns0='http://rkdhs/mallar/lagstiftning/Prop/Prop.xsd'" w:xpath="/ns0:dokumentvärden[1]/ns0:dokumentnummer[1]" w:storeItemID="{068625C3-B546-44A5-B525-B7CC092E5AD6}"/>
                              <w:text/>
                            </w:sdtPr>
                            <w:sdtEndPr/>
                            <w:sdtContent>
                              <w:r w:rsidR="006D0327">
                                <w:t>2018/19:163</w:t>
                              </w:r>
                            </w:sdtContent>
                          </w:sdt>
                        </w:p>
                        <w:p w14:paraId="50A5C127" w14:textId="14AB5D5E" w:rsidR="006D0327" w:rsidRPr="00C7375F" w:rsidRDefault="00054449" w:rsidP="000E3A6B">
                          <w:pPr>
                            <w:pStyle w:val="Brdtext"/>
                          </w:pPr>
                          <w:sdt>
                            <w:sdtPr>
                              <w:alias w:val="BilageEtikett"/>
                              <w:tag w:val="BilageEtikett"/>
                              <w:id w:val="64999065"/>
                              <w:lock w:val="sdtContentLocked"/>
                              <w:dataBinding w:prefixMappings="xmlns:ns0='http://rkdhs/mallar/lagstiftning/Prop/Prop.xsd'" w:xpath="/ns0:dokumentvärden[1]/ns0:bilagor[1]/ns0:bilaga[2]/@bilageetikett" w:storeItemID="{068625C3-B546-44A5-B525-B7CC092E5AD6}"/>
                              <w:text/>
                            </w:sdtPr>
                            <w:sdtEndPr/>
                            <w:sdtContent>
                              <w:r w:rsidR="006D0327">
                                <w:t>Bilaga</w:t>
                              </w:r>
                            </w:sdtContent>
                          </w:sdt>
                          <w:r w:rsidR="006D0327">
                            <w:t xml:space="preserve"> </w:t>
                          </w:r>
                          <w:sdt>
                            <w:sdtPr>
                              <w:alias w:val="BilageNummer"/>
                              <w:tag w:val="BilageNummer"/>
                              <w:id w:val="498696926"/>
                              <w:lock w:val="sdtContentLocked"/>
                              <w:dataBinding w:prefixMappings="xmlns:ns0='http://rkdhs/mallar/lagstiftning/Prop/Prop.xsd'" w:xpath="/ns0:dokumentvärden[1]/ns0:bilagor[1]/ns0:bilaga[2]/@bilagenummer" w:storeItemID="{068625C3-B546-44A5-B525-B7CC092E5AD6}"/>
                              <w:text/>
                            </w:sdtPr>
                            <w:sdtEndPr/>
                            <w:sdtContent>
                              <w:r w:rsidR="006D0327">
                                <w:t>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147" type="#_x0000_t202" style="position:absolute;left:0;text-align:left;margin-left:29.4pt;margin-top:34.85pt;width:89.85pt;height:9.6pt;z-index:25166387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I7vE8jwIAAJQFAAAOAAAAZHJzL2Uyb0RvYy54bWysVF1P2zAUfZ+0/2D5faQphY2qKepATJMQ&#10;oMHEs+vYbTTH9my3Sffrd+wkbcd4YdpLYvt+n3vunV22tSJb4XxldEHzkxElQnNTVnpV0O9PNx8+&#10;UeID0yVTRouC7oSnl/P372aNnYqxWRtVCkfgRPtpYwu6DsFOs8zztaiZPzFWaAilcTULuLpVVjrW&#10;wHutsvFodJ41xpXWGS68x+t1J6Tz5F9KwcO9lF4EogqK3EL6uvRdxm82n7HpyjG7rnifBvuHLGpW&#10;aQTdu7pmgZGNq/5yVVfcGW9kOOGmzoyUFRepBlSTj15U87hmVqRaAI63e5j8/3PL77YPjlRlQc9O&#10;KdGsRo+eRBvcBgWMIzyN9VNoPVrohfazadHm4d3jMVbdSlfHP+ohkAPo3R5cOCM8GuWTHB2jhEOW&#10;j/OLcUI/O1hb58MXYWoSDwV1aF7ClG1vfUAmUB1UYjBvVFXeVEqlSySMuFKObBlarULKERZ/aClN&#10;moKen56NkmNtonnnWenoRiTK9OFi5V2F6RR2SkQdpb8JCchSoa/EZpwLvY+ftKOWRKi3GPb6h6ze&#10;YtzVAYsU2eiwN64rbVyqPs3YAbLyxwCZ7PQB+FHd8RjaZZu4gkYOFFiacgdmONONlrf8pkL7bpkP&#10;D8xhltBx7Idwj49UBvCb/kTJ2rhfr71HfVAcUkoazGZB/c8Nc4IS9VWD/Bf5ZBKHOV0mZx+RDXHH&#10;kuWxRG/qKwNO5NhElqdj1A9qOEpn6meskUWMChHTHLELGobjVeg2BtYQF4tFUsL4WhZu9aPl0XXE&#10;OZLzqX1mzvYMDuD+nRmmmE1fELnTjZbeLjYBZEwsj0h3qPYdwOgn8vdrKu6W43vSOizT+W8AAAD/&#10;/wMAUEsDBBQABgAIAAAAIQCTpHj03wAAAAgBAAAPAAAAZHJzL2Rvd25yZXYueG1sTI/BTsMwEETv&#10;SPyDtUjcqEOhxU2zqQDBgUpVRYvUqxsvcUS8jmKnDX+POcFxNKOZN8VqdK04UR8azwi3kwwEceVN&#10;wzXCx/71RoEIUbPRrWdC+KYAq/LyotC58Wd+p9Mu1iKVcMg1go2xy6UMlSWnw8R3xMn79L3TMcm+&#10;lqbX51TuWjnNsrl0uuG0YHVHz5aqr93gEPabJzNIM5q3l2qz3tJBru39FvH6anxcgog0xr8w/OIn&#10;dCgT09EPbIJoEWYqkUeE+eIBRPKnd2oG4oig1AJkWcj/B8ofAAAA//8DAFBLAQItABQABgAIAAAA&#10;IQC2gziS/gAAAOEBAAATAAAAAAAAAAAAAAAAAAAAAABbQ29udGVudF9UeXBlc10ueG1sUEsBAi0A&#10;FAAGAAgAAAAhADj9If/WAAAAlAEAAAsAAAAAAAAAAAAAAAAALwEAAF9yZWxzLy5yZWxzUEsBAi0A&#10;FAAGAAgAAAAhAAju8TyPAgAAlAUAAA4AAAAAAAAAAAAAAAAALgIAAGRycy9lMm9Eb2MueG1sUEsB&#10;Ai0AFAAGAAgAAAAhAJOkePTfAAAACAEAAA8AAAAAAAAAAAAAAAAA6QQAAGRycy9kb3ducmV2Lnht&#10;bFBLBQYAAAAABAAEAPMAAAD1BQAAAAA=&#10;" o:allowoverlap="f" fillcolor="white [3201]" stroked="f" strokeweight=".5pt">
              <v:textbox style="mso-fit-shape-to-text:t">
                <w:txbxContent>
                  <w:p w14:paraId="7F65E4DC" w14:textId="4C668336" w:rsidR="006D0327" w:rsidRDefault="00054449" w:rsidP="00664D04">
                    <w:pPr>
                      <w:pStyle w:val="Brdtext"/>
                      <w:jc w:val="left"/>
                    </w:pPr>
                    <w:sdt>
                      <w:sdtPr>
                        <w:alias w:val="NummerEtikett"/>
                        <w:tag w:val="NummerEtikett"/>
                        <w:id w:val="101930414"/>
                        <w:lock w:val="sdtContentLocked"/>
                        <w:dataBinding w:prefixMappings="xmlns:ns0='http://rkdhs/mallar/lagstiftning/Prop/Prop.xsd'" w:xpath="/ns0:dokumentvärden[1]/ns0:dokumentnummer[1]/@etikett" w:storeItemID="{068625C3-B546-44A5-B525-B7CC092E5AD6}"/>
                        <w:text/>
                      </w:sdtPr>
                      <w:sdtEndPr/>
                      <w:sdtContent>
                        <w:r w:rsidR="006D0327">
                          <w:t>Prop.</w:t>
                        </w:r>
                      </w:sdtContent>
                    </w:sdt>
                    <w:r w:rsidR="006D0327">
                      <w:t xml:space="preserve"> </w:t>
                    </w:r>
                    <w:sdt>
                      <w:sdtPr>
                        <w:alias w:val="Nummer"/>
                        <w:tag w:val="Nummer"/>
                        <w:id w:val="1105621763"/>
                        <w:lock w:val="sdtContentLocked"/>
                        <w:dataBinding w:prefixMappings="xmlns:ns0='http://rkdhs/mallar/lagstiftning/Prop/Prop.xsd'" w:xpath="/ns0:dokumentvärden[1]/ns0:dokumentnummer[1]" w:storeItemID="{068625C3-B546-44A5-B525-B7CC092E5AD6}"/>
                        <w:text/>
                      </w:sdtPr>
                      <w:sdtEndPr/>
                      <w:sdtContent>
                        <w:r w:rsidR="006D0327">
                          <w:t>2018/19:163</w:t>
                        </w:r>
                      </w:sdtContent>
                    </w:sdt>
                  </w:p>
                  <w:p w14:paraId="50A5C127" w14:textId="14AB5D5E" w:rsidR="006D0327" w:rsidRPr="00C7375F" w:rsidRDefault="00054449" w:rsidP="000E3A6B">
                    <w:pPr>
                      <w:pStyle w:val="Brdtext"/>
                    </w:pPr>
                    <w:sdt>
                      <w:sdtPr>
                        <w:alias w:val="BilageEtikett"/>
                        <w:tag w:val="BilageEtikett"/>
                        <w:id w:val="64999065"/>
                        <w:lock w:val="sdtContentLocked"/>
                        <w:dataBinding w:prefixMappings="xmlns:ns0='http://rkdhs/mallar/lagstiftning/Prop/Prop.xsd'" w:xpath="/ns0:dokumentvärden[1]/ns0:bilagor[1]/ns0:bilaga[2]/@bilageetikett" w:storeItemID="{068625C3-B546-44A5-B525-B7CC092E5AD6}"/>
                        <w:text/>
                      </w:sdtPr>
                      <w:sdtEndPr/>
                      <w:sdtContent>
                        <w:r w:rsidR="006D0327">
                          <w:t>Bilaga</w:t>
                        </w:r>
                      </w:sdtContent>
                    </w:sdt>
                    <w:r w:rsidR="006D0327">
                      <w:t xml:space="preserve"> </w:t>
                    </w:r>
                    <w:sdt>
                      <w:sdtPr>
                        <w:alias w:val="BilageNummer"/>
                        <w:tag w:val="BilageNummer"/>
                        <w:id w:val="498696926"/>
                        <w:lock w:val="sdtContentLocked"/>
                        <w:dataBinding w:prefixMappings="xmlns:ns0='http://rkdhs/mallar/lagstiftning/Prop/Prop.xsd'" w:xpath="/ns0:dokumentvärden[1]/ns0:bilagor[1]/ns0:bilaga[2]/@bilagenummer" w:storeItemID="{068625C3-B546-44A5-B525-B7CC092E5AD6}"/>
                        <w:text/>
                      </w:sdtPr>
                      <w:sdtEndPr/>
                      <w:sdtContent>
                        <w:r w:rsidR="006D0327">
                          <w:t>2</w:t>
                        </w:r>
                      </w:sdtContent>
                    </w:sdt>
                  </w:p>
                </w:txbxContent>
              </v:textbox>
              <w10:wrap type="square" anchorx="page" anchory="page"/>
            </v:shape>
          </w:pict>
        </mc:Fallback>
      </mc:AlternateContent>
    </w:r>
    <w:r>
      <w:t xml:space="preserve"> </w:t>
    </w:r>
  </w:p>
</w:hdr>
</file>

<file path=word/header5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DD300B6" w14:textId="77777777" w:rsidR="006D0327" w:rsidRDefault="006D0327" w:rsidP="00EE1584">
    <w:pPr>
      <w:pStyle w:val="Brdtext"/>
    </w:pPr>
    <w:r>
      <w:rPr>
        <w:noProof/>
        <w:lang w:eastAsia="sv-SE"/>
      </w:rPr>
      <mc:AlternateContent>
        <mc:Choice Requires="wps">
          <w:drawing>
            <wp:anchor distT="0" distB="0" distL="0" distR="0" simplePos="0" relativeHeight="251701760"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52"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EE5B75E" w14:textId="125B3354" w:rsidR="006D0327" w:rsidRDefault="00054449" w:rsidP="00A118D8">
                          <w:pPr>
                            <w:pStyle w:val="Brdtext"/>
                            <w:jc w:val="left"/>
                          </w:pPr>
                          <w:sdt>
                            <w:sdtPr>
                              <w:alias w:val="NummerEtikett"/>
                              <w:tag w:val="NummerEtikett"/>
                              <w:id w:val="978807728"/>
                              <w:lock w:val="sdtContentLocked"/>
                              <w:dataBinding w:prefixMappings="xmlns:ns0='http://rkdhs/mallar/lagstiftning/Prop/Prop.xsd'" w:xpath="/ns0:dokumentvärden[1]/ns0:dokumentnummer[1]/@etikett" w:storeItemID="{068625C3-B546-44A5-B525-B7CC092E5AD6}"/>
                              <w:text/>
                            </w:sdtPr>
                            <w:sdtEndPr/>
                            <w:sdtContent>
                              <w:r w:rsidR="006D0327">
                                <w:t>Prop.</w:t>
                              </w:r>
                            </w:sdtContent>
                          </w:sdt>
                          <w:r w:rsidR="006D0327">
                            <w:t xml:space="preserve"> </w:t>
                          </w:r>
                          <w:sdt>
                            <w:sdtPr>
                              <w:alias w:val="Nummer"/>
                              <w:tag w:val="Nummer"/>
                              <w:id w:val="-1737227871"/>
                              <w:lock w:val="sdtContentLocked"/>
                              <w:dataBinding w:prefixMappings="xmlns:ns0='http://rkdhs/mallar/lagstiftning/Prop/Prop.xsd'" w:xpath="/ns0:dokumentvärden[1]/ns0:dokumentnummer[1]" w:storeItemID="{068625C3-B546-44A5-B525-B7CC092E5AD6}"/>
                              <w:text/>
                            </w:sdtPr>
                            <w:sdtEndPr/>
                            <w:sdtContent>
                              <w:r w:rsidR="006D0327">
                                <w:t>2018/19:163</w:t>
                              </w:r>
                            </w:sdtContent>
                          </w:sdt>
                        </w:p>
                        <w:p w14:paraId="65E2108D" w14:textId="0420820E" w:rsidR="006D0327" w:rsidRPr="00C7375F" w:rsidRDefault="00054449" w:rsidP="000E3A6B">
                          <w:pPr>
                            <w:pStyle w:val="Brdtext"/>
                          </w:pPr>
                          <w:sdt>
                            <w:sdtPr>
                              <w:alias w:val="BilageEtikett"/>
                              <w:tag w:val="BilageEtikett"/>
                              <w:id w:val="1497609422"/>
                              <w:lock w:val="sdtContentLocked"/>
                              <w:dataBinding w:prefixMappings="xmlns:ns0='http://rkdhs/mallar/lagstiftning/Prop/Prop.xsd'" w:xpath="/ns0:dokumentvärden[1]/ns0:bilagor[1]/ns0:bilaga[2]/@bilageetikett" w:storeItemID="{068625C3-B546-44A5-B525-B7CC092E5AD6}"/>
                              <w:text/>
                            </w:sdtPr>
                            <w:sdtEndPr/>
                            <w:sdtContent>
                              <w:r w:rsidR="006D0327">
                                <w:t>Bilaga</w:t>
                              </w:r>
                            </w:sdtContent>
                          </w:sdt>
                          <w:r w:rsidR="006D0327">
                            <w:t xml:space="preserve"> </w:t>
                          </w:r>
                          <w:sdt>
                            <w:sdtPr>
                              <w:alias w:val="BilageNummer"/>
                              <w:tag w:val="BilageNummer"/>
                              <w:id w:val="-1708559873"/>
                              <w:lock w:val="sdtContentLocked"/>
                              <w:dataBinding w:prefixMappings="xmlns:ns0='http://rkdhs/mallar/lagstiftning/Prop/Prop.xsd'" w:xpath="/ns0:dokumentvärden[1]/ns0:bilagor[1]/ns0:bilaga[2]/@bilagenummer" w:storeItemID="{068625C3-B546-44A5-B525-B7CC092E5AD6}"/>
                              <w:text/>
                            </w:sdtPr>
                            <w:sdtEndPr/>
                            <w:sdtContent>
                              <w:r w:rsidR="006D0327">
                                <w:t>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148" type="#_x0000_t202" style="position:absolute;left:0;text-align:left;margin-left:348.15pt;margin-top:35.45pt;width:89.85pt;height:9.6pt;z-index:25170176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DEygekAIAAJQFAAAOAAAAZHJzL2Uyb0RvYy54bWysVF1P2zAUfZ+0/2D5faQphY2qKepATJMQ&#10;oMHEs+vYbTTH9my3Sffrd+wkbcd4YdpLcu375XvuuXd22daKbIXzldEFzU9GlAjNTVnpVUG/P918&#10;+ESJD0yXTBktCroTnl7O37+bNXYqxmZtVCkcQRDtp40t6DoEO80yz9eiZv7EWKGhlMbVLODoVlnp&#10;WIPotcrGo9F51hhXWme48B63152SzlN8KQUP91J6EYgqKN4W0tel7zJ+s/mMTVeO2XXF+2ewf3hF&#10;zSqNpPtQ1ywwsnHVX6HqijvjjQwn3NSZkbLiItWAavLRi2oe18yKVAvA8XYPk/9/Yfnd9sGRqizo&#10;2ZgSzWr06Em0wW1QwGmEp7F+CqtHC7vQfjYt2jzce1zGqlvp6vhHPQR6AL3bg4tghEenfJKjY5Rw&#10;6PJxfjFO6GcHb+t8+CJMTaJQUIfmJUzZ9tYHvASmg0lM5o2qyptKqXSIhBFXypEtQ6tVSG+Exx9W&#10;SpOmoOenZ6MUWJvo3kVWOoYRiTJ9ulh5V2GSwk6JaKP0NyEBWSr0ldyMc6H3+ZN1tJJI9RbH3v7w&#10;qrc4d3XAI2U2Ouyd60obl6pPM3aArPwxQCY7ewB+VHcUQ7tsE1fQvoECS1PuwAxnutHylt9UaN8t&#10;8+GBOcwSOo79EO7xkcoAftNLlKyN+/XafbQHxaGlpMFsFtT/3DAnKFFfNch/kU8mcZjTYXL2EUwi&#10;7lizPNboTX1lwIkcm8jyJEb7oAZROlM/Y40sYlaomObIXdAwiFeh2xhYQ1wsFskI42tZuNWPlsfQ&#10;EedIzqf2mTnbMziA+3dmmGI2fUHkzjZ6ervYBJAxsTwi3aHadwCjn8jfr6m4W47PyeqwTOe/AQAA&#10;//8DAFBLAwQUAAYACAAAACEAOooRwt8AAAAJAQAADwAAAGRycy9kb3ducmV2LnhtbEyPwU7DMBBE&#10;70j8g7VI3KhdQGkTsqkAwYFKVUWLxNWNlzgitqPYacPfs5zKcbVPM2/K1eQ6caQhtsEjzGcKBPk6&#10;mNY3CB/715sliJi0N7oLnhB+KMKqurwodWHCyb/TcZcawSE+FhrBptQXUsbaktNxFnry/PsKg9OJ&#10;z6GRZtAnDnedvFUqk063nhus7unZUv29Gx3CfvNkRmkm8/ZSb9Zb+pRre79FvL6aHh9AJJrSGYY/&#10;fVaHip0OYfQmig4hy7M7RhEWKgfBwHKR8bgDQq7mIKtS/l9Q/QIAAP//AwBQSwECLQAUAAYACAAA&#10;ACEAtoM4kv4AAADhAQAAEwAAAAAAAAAAAAAAAAAAAAAAW0NvbnRlbnRfVHlwZXNdLnhtbFBLAQIt&#10;ABQABgAIAAAAIQA4/SH/1gAAAJQBAAALAAAAAAAAAAAAAAAAAC8BAABfcmVscy8ucmVsc1BLAQIt&#10;ABQABgAIAAAAIQBDEygekAIAAJQFAAAOAAAAAAAAAAAAAAAAAC4CAABkcnMvZTJvRG9jLnhtbFBL&#10;AQItABQABgAIAAAAIQA6ihHC3wAAAAkBAAAPAAAAAAAAAAAAAAAAAOoEAABkcnMvZG93bnJldi54&#10;bWxQSwUGAAAAAAQABADzAAAA9gUAAAAA&#10;" o:allowoverlap="f" fillcolor="white [3201]" stroked="f" strokeweight=".5pt">
              <v:textbox style="mso-fit-shape-to-text:t">
                <w:txbxContent>
                  <w:p w14:paraId="0EE5B75E" w14:textId="125B3354" w:rsidR="006D0327" w:rsidRDefault="00054449" w:rsidP="00A118D8">
                    <w:pPr>
                      <w:pStyle w:val="Brdtext"/>
                      <w:jc w:val="left"/>
                    </w:pPr>
                    <w:sdt>
                      <w:sdtPr>
                        <w:alias w:val="NummerEtikett"/>
                        <w:tag w:val="NummerEtikett"/>
                        <w:id w:val="978807728"/>
                        <w:lock w:val="sdtContentLocked"/>
                        <w:dataBinding w:prefixMappings="xmlns:ns0='http://rkdhs/mallar/lagstiftning/Prop/Prop.xsd'" w:xpath="/ns0:dokumentvärden[1]/ns0:dokumentnummer[1]/@etikett" w:storeItemID="{068625C3-B546-44A5-B525-B7CC092E5AD6}"/>
                        <w:text/>
                      </w:sdtPr>
                      <w:sdtEndPr/>
                      <w:sdtContent>
                        <w:r w:rsidR="006D0327">
                          <w:t>Prop.</w:t>
                        </w:r>
                      </w:sdtContent>
                    </w:sdt>
                    <w:r w:rsidR="006D0327">
                      <w:t xml:space="preserve"> </w:t>
                    </w:r>
                    <w:sdt>
                      <w:sdtPr>
                        <w:alias w:val="Nummer"/>
                        <w:tag w:val="Nummer"/>
                        <w:id w:val="-1737227871"/>
                        <w:lock w:val="sdtContentLocked"/>
                        <w:dataBinding w:prefixMappings="xmlns:ns0='http://rkdhs/mallar/lagstiftning/Prop/Prop.xsd'" w:xpath="/ns0:dokumentvärden[1]/ns0:dokumentnummer[1]" w:storeItemID="{068625C3-B546-44A5-B525-B7CC092E5AD6}"/>
                        <w:text/>
                      </w:sdtPr>
                      <w:sdtEndPr/>
                      <w:sdtContent>
                        <w:r w:rsidR="006D0327">
                          <w:t>2018/19:163</w:t>
                        </w:r>
                      </w:sdtContent>
                    </w:sdt>
                  </w:p>
                  <w:p w14:paraId="65E2108D" w14:textId="0420820E" w:rsidR="006D0327" w:rsidRPr="00C7375F" w:rsidRDefault="00054449" w:rsidP="000E3A6B">
                    <w:pPr>
                      <w:pStyle w:val="Brdtext"/>
                    </w:pPr>
                    <w:sdt>
                      <w:sdtPr>
                        <w:alias w:val="BilageEtikett"/>
                        <w:tag w:val="BilageEtikett"/>
                        <w:id w:val="1497609422"/>
                        <w:lock w:val="sdtContentLocked"/>
                        <w:dataBinding w:prefixMappings="xmlns:ns0='http://rkdhs/mallar/lagstiftning/Prop/Prop.xsd'" w:xpath="/ns0:dokumentvärden[1]/ns0:bilagor[1]/ns0:bilaga[2]/@bilageetikett" w:storeItemID="{068625C3-B546-44A5-B525-B7CC092E5AD6}"/>
                        <w:text/>
                      </w:sdtPr>
                      <w:sdtEndPr/>
                      <w:sdtContent>
                        <w:r w:rsidR="006D0327">
                          <w:t>Bilaga</w:t>
                        </w:r>
                      </w:sdtContent>
                    </w:sdt>
                    <w:r w:rsidR="006D0327">
                      <w:t xml:space="preserve"> </w:t>
                    </w:r>
                    <w:sdt>
                      <w:sdtPr>
                        <w:alias w:val="BilageNummer"/>
                        <w:tag w:val="BilageNummer"/>
                        <w:id w:val="-1708559873"/>
                        <w:lock w:val="sdtContentLocked"/>
                        <w:dataBinding w:prefixMappings="xmlns:ns0='http://rkdhs/mallar/lagstiftning/Prop/Prop.xsd'" w:xpath="/ns0:dokumentvärden[1]/ns0:bilagor[1]/ns0:bilaga[2]/@bilagenummer" w:storeItemID="{068625C3-B546-44A5-B525-B7CC092E5AD6}"/>
                        <w:text/>
                      </w:sdtPr>
                      <w:sdtEndPr/>
                      <w:sdtContent>
                        <w:r w:rsidR="006D0327">
                          <w:t>2</w:t>
                        </w:r>
                      </w:sdtContent>
                    </w:sdt>
                  </w:p>
                </w:txbxContent>
              </v:textbox>
              <w10:wrap type="square" anchorx="page" anchory="page"/>
            </v:shape>
          </w:pict>
        </mc:Fallback>
      </mc:AlternateContent>
    </w:r>
    <w:r>
      <w:t xml:space="preserve"> </w:t>
    </w:r>
  </w:p>
</w:hdr>
</file>

<file path=word/header5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BF997EF" w14:textId="77777777" w:rsidR="006D0327" w:rsidRDefault="006D0327" w:rsidP="00664D04">
    <w:pPr>
      <w:pStyle w:val="Brdtext"/>
    </w:pPr>
    <w:r>
      <w:rPr>
        <w:noProof/>
        <w:lang w:eastAsia="sv-SE"/>
      </w:rPr>
      <mc:AlternateContent>
        <mc:Choice Requires="wps">
          <w:drawing>
            <wp:anchor distT="0" distB="0" distL="0" distR="0" simplePos="0" relativeHeight="251664896"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55"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8974015" w14:textId="6D5B15AB" w:rsidR="006D0327" w:rsidRDefault="00054449" w:rsidP="00664D04">
                          <w:pPr>
                            <w:pStyle w:val="Brdtext"/>
                            <w:jc w:val="left"/>
                          </w:pPr>
                          <w:sdt>
                            <w:sdtPr>
                              <w:alias w:val="NummerEtikett"/>
                              <w:tag w:val="NummerEtikett"/>
                              <w:id w:val="2063899157"/>
                              <w:lock w:val="sdtContentLocked"/>
                              <w:dataBinding w:prefixMappings="xmlns:ns0='http://rkdhs/mallar/lagstiftning/Prop/Prop.xsd'" w:xpath="/ns0:dokumentvärden[1]/ns0:dokumentnummer[1]/@etikett" w:storeItemID="{068625C3-B546-44A5-B525-B7CC092E5AD6}"/>
                              <w:text/>
                            </w:sdtPr>
                            <w:sdtEndPr/>
                            <w:sdtContent>
                              <w:r w:rsidR="006D0327">
                                <w:t>Prop.</w:t>
                              </w:r>
                            </w:sdtContent>
                          </w:sdt>
                          <w:r w:rsidR="006D0327">
                            <w:t xml:space="preserve"> </w:t>
                          </w:r>
                          <w:sdt>
                            <w:sdtPr>
                              <w:alias w:val="Nummer"/>
                              <w:tag w:val="Nummer"/>
                              <w:id w:val="2104769121"/>
                              <w:lock w:val="sdtContentLocked"/>
                              <w:dataBinding w:prefixMappings="xmlns:ns0='http://rkdhs/mallar/lagstiftning/Prop/Prop.xsd'" w:xpath="/ns0:dokumentvärden[1]/ns0:dokumentnummer[1]" w:storeItemID="{068625C3-B546-44A5-B525-B7CC092E5AD6}"/>
                              <w:text/>
                            </w:sdtPr>
                            <w:sdtEndPr/>
                            <w:sdtContent>
                              <w:r w:rsidR="006D0327">
                                <w:t>2018/19:163</w:t>
                              </w:r>
                            </w:sdtContent>
                          </w:sdt>
                        </w:p>
                        <w:p w14:paraId="7A524083" w14:textId="2F69A6FF" w:rsidR="006D0327" w:rsidRPr="00C7375F" w:rsidRDefault="00054449" w:rsidP="000E3A6B">
                          <w:pPr>
                            <w:pStyle w:val="Brdtext"/>
                          </w:pPr>
                          <w:sdt>
                            <w:sdtPr>
                              <w:alias w:val="BilageEtikett"/>
                              <w:tag w:val="BilageEtikett"/>
                              <w:id w:val="-2130467751"/>
                              <w:lock w:val="sdtContentLocked"/>
                              <w:dataBinding w:prefixMappings="xmlns:ns0='http://rkdhs/mallar/lagstiftning/Prop/Prop.xsd'" w:xpath="/ns0:dokumentvärden[1]/ns0:bilagor[1]/ns0:bilaga[2]/@bilageetikett" w:storeItemID="{068625C3-B546-44A5-B525-B7CC092E5AD6}"/>
                              <w:text/>
                            </w:sdtPr>
                            <w:sdtEndPr/>
                            <w:sdtContent>
                              <w:r w:rsidR="006D0327">
                                <w:t>Bilaga</w:t>
                              </w:r>
                            </w:sdtContent>
                          </w:sdt>
                          <w:r w:rsidR="006D0327">
                            <w:t xml:space="preserve"> </w:t>
                          </w:r>
                          <w:sdt>
                            <w:sdtPr>
                              <w:alias w:val="BilageNummer"/>
                              <w:tag w:val="BilageNummer"/>
                              <w:id w:val="1457141264"/>
                              <w:lock w:val="sdtContentLocked"/>
                              <w:dataBinding w:prefixMappings="xmlns:ns0='http://rkdhs/mallar/lagstiftning/Prop/Prop.xsd'" w:xpath="/ns0:dokumentvärden[1]/ns0:bilagor[1]/ns0:bilaga[2]/@bilagenummer" w:storeItemID="{068625C3-B546-44A5-B525-B7CC092E5AD6}"/>
                              <w:text/>
                            </w:sdtPr>
                            <w:sdtEndPr/>
                            <w:sdtContent>
                              <w:r w:rsidR="006D0327">
                                <w:t>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152" type="#_x0000_t202" style="position:absolute;left:0;text-align:left;margin-left:29.4pt;margin-top:34.85pt;width:89.85pt;height:9.6pt;z-index:25166489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753u1kQIAAJQFAAAOAAAAZHJzL2Uyb0RvYy54bWysVE1v2zAMvQ/YfxB0XxxnSbcadYqsRYYB&#10;RVssHXpWZKkxJomapMTOfn0p2U6yrpcOu9iU+CU+PvListWK7ITzNZiS5qMxJcJwqGrzVNIfD8sP&#10;nynxgZmKKTCipHvh6eX8/buLxhZiAhtQlXAEgxhfNLakmxBskWWeb4RmfgRWGFRKcJoFPLqnrHKs&#10;wehaZZPx+CxrwFXWARfe4+11p6TzFF9KwcOdlF4EokqKbwvp69J3Hb/Z/IIVT47ZTc37Z7B/eIVm&#10;tcGkh1DXLDCydfVfoXTNHXiQYcRBZyBlzUWqAavJxy+qWW2YFakWBMfbA0z+/4Xlt7t7R+qqpLMZ&#10;JYZp7NGDaIPbYgGTCE9jfYFWK4t2of0CLbZ5uPd4GatupdPxj/UQ1CPQ+wO4GIzw6JRPc+wYJRx1&#10;+SQ/nyT0s6O3dT58FaBJFErqsHkJU7a78QFfgqaDSUzmQdXVslYqHSJhxJVyZMew1SqkN6LHH1bK&#10;kKakZx9n4xTYQHTvIisTw4hEmT5drLyrMElhr0S0Uea7kAhZKvSV3IxzYQ75k3W0kpjqLY69/fFV&#10;b3Hu6kCPlBlMODjr2oBL1acZO0JW/Rwgk509An5SdxRDu24TV/LJbKDAGqo9MsNBN1re8mWN7bth&#10;Ptwzh7OEHcf9EO7wIxUg/NBLlGzA/X7tPtojxVFLSYOzWVL/a8ucoER9M0j+83w6jcOcDtPZJ2QS&#10;caea9anGbPUVICdy3ESWJzHaBzWI0oF+xDWyiFlRxQzH3CUNg3gVuo2Ba4iLxSIZ4fhaFm7MyvIY&#10;OuIcyfnQPjJnewYH5P4tDFPMihdE7myjp7eLbUAyJpZHpDtU+w7g6Cfy92sq7pbTc7I6LtP5MwAA&#10;AP//AwBQSwMEFAAGAAgAAAAhAJOkePTfAAAACAEAAA8AAABkcnMvZG93bnJldi54bWxMj8FOwzAQ&#10;RO9I/IO1SNyoQ6HFTbOpAMGBSlVFi9SrGy9xRLyOYqcNf485wXE0o5k3xWp0rThRHxrPCLeTDARx&#10;5U3DNcLH/vVGgQhRs9GtZ0L4pgCr8vKi0LnxZ36n0y7WIpVwyDWCjbHLpQyVJafDxHfEyfv0vdMx&#10;yb6WptfnVO5aOc2yuXS64bRgdUfPlqqv3eAQ9psnM0gzmreXarPe0kGu7f0W8fpqfFyCiDTGvzD8&#10;4id0KBPT0Q9sgmgRZiqRR4T54gFE8qd3agbiiKDUAmRZyP8Hyh8AAAD//wMAUEsBAi0AFAAGAAgA&#10;AAAhALaDOJL+AAAA4QEAABMAAAAAAAAAAAAAAAAAAAAAAFtDb250ZW50X1R5cGVzXS54bWxQSwEC&#10;LQAUAAYACAAAACEAOP0h/9YAAACUAQAACwAAAAAAAAAAAAAAAAAvAQAAX3JlbHMvLnJlbHNQSwEC&#10;LQAUAAYACAAAACEAe+d7tZECAACUBQAADgAAAAAAAAAAAAAAAAAuAgAAZHJzL2Uyb0RvYy54bWxQ&#10;SwECLQAUAAYACAAAACEAk6R49N8AAAAIAQAADwAAAAAAAAAAAAAAAADrBAAAZHJzL2Rvd25yZXYu&#10;eG1sUEsFBgAAAAAEAAQA8wAAAPcFAAAAAA==&#10;" o:allowoverlap="f" fillcolor="white [3201]" stroked="f" strokeweight=".5pt">
              <v:textbox style="mso-fit-shape-to-text:t">
                <w:txbxContent>
                  <w:p w14:paraId="58974015" w14:textId="6D5B15AB" w:rsidR="006D0327" w:rsidRDefault="00054449" w:rsidP="00664D04">
                    <w:pPr>
                      <w:pStyle w:val="Brdtext"/>
                      <w:jc w:val="left"/>
                    </w:pPr>
                    <w:sdt>
                      <w:sdtPr>
                        <w:alias w:val="NummerEtikett"/>
                        <w:tag w:val="NummerEtikett"/>
                        <w:id w:val="2063899157"/>
                        <w:lock w:val="sdtContentLocked"/>
                        <w:dataBinding w:prefixMappings="xmlns:ns0='http://rkdhs/mallar/lagstiftning/Prop/Prop.xsd'" w:xpath="/ns0:dokumentvärden[1]/ns0:dokumentnummer[1]/@etikett" w:storeItemID="{068625C3-B546-44A5-B525-B7CC092E5AD6}"/>
                        <w:text/>
                      </w:sdtPr>
                      <w:sdtEndPr/>
                      <w:sdtContent>
                        <w:r w:rsidR="006D0327">
                          <w:t>Prop.</w:t>
                        </w:r>
                      </w:sdtContent>
                    </w:sdt>
                    <w:r w:rsidR="006D0327">
                      <w:t xml:space="preserve"> </w:t>
                    </w:r>
                    <w:sdt>
                      <w:sdtPr>
                        <w:alias w:val="Nummer"/>
                        <w:tag w:val="Nummer"/>
                        <w:id w:val="2104769121"/>
                        <w:lock w:val="sdtContentLocked"/>
                        <w:dataBinding w:prefixMappings="xmlns:ns0='http://rkdhs/mallar/lagstiftning/Prop/Prop.xsd'" w:xpath="/ns0:dokumentvärden[1]/ns0:dokumentnummer[1]" w:storeItemID="{068625C3-B546-44A5-B525-B7CC092E5AD6}"/>
                        <w:text/>
                      </w:sdtPr>
                      <w:sdtEndPr/>
                      <w:sdtContent>
                        <w:r w:rsidR="006D0327">
                          <w:t>2018/19:163</w:t>
                        </w:r>
                      </w:sdtContent>
                    </w:sdt>
                  </w:p>
                  <w:p w14:paraId="7A524083" w14:textId="2F69A6FF" w:rsidR="006D0327" w:rsidRPr="00C7375F" w:rsidRDefault="00054449" w:rsidP="000E3A6B">
                    <w:pPr>
                      <w:pStyle w:val="Brdtext"/>
                    </w:pPr>
                    <w:sdt>
                      <w:sdtPr>
                        <w:alias w:val="BilageEtikett"/>
                        <w:tag w:val="BilageEtikett"/>
                        <w:id w:val="-2130467751"/>
                        <w:lock w:val="sdtContentLocked"/>
                        <w:dataBinding w:prefixMappings="xmlns:ns0='http://rkdhs/mallar/lagstiftning/Prop/Prop.xsd'" w:xpath="/ns0:dokumentvärden[1]/ns0:bilagor[1]/ns0:bilaga[2]/@bilageetikett" w:storeItemID="{068625C3-B546-44A5-B525-B7CC092E5AD6}"/>
                        <w:text/>
                      </w:sdtPr>
                      <w:sdtEndPr/>
                      <w:sdtContent>
                        <w:r w:rsidR="006D0327">
                          <w:t>Bilaga</w:t>
                        </w:r>
                      </w:sdtContent>
                    </w:sdt>
                    <w:r w:rsidR="006D0327">
                      <w:t xml:space="preserve"> </w:t>
                    </w:r>
                    <w:sdt>
                      <w:sdtPr>
                        <w:alias w:val="BilageNummer"/>
                        <w:tag w:val="BilageNummer"/>
                        <w:id w:val="1457141264"/>
                        <w:lock w:val="sdtContentLocked"/>
                        <w:dataBinding w:prefixMappings="xmlns:ns0='http://rkdhs/mallar/lagstiftning/Prop/Prop.xsd'" w:xpath="/ns0:dokumentvärden[1]/ns0:bilagor[1]/ns0:bilaga[2]/@bilagenummer" w:storeItemID="{068625C3-B546-44A5-B525-B7CC092E5AD6}"/>
                        <w:text/>
                      </w:sdtPr>
                      <w:sdtEndPr/>
                      <w:sdtContent>
                        <w:r w:rsidR="006D0327">
                          <w:t>2</w:t>
                        </w:r>
                      </w:sdtContent>
                    </w:sdt>
                  </w:p>
                </w:txbxContent>
              </v:textbox>
              <w10:wrap type="square" anchorx="page" anchory="page"/>
            </v:shape>
          </w:pict>
        </mc:Fallback>
      </mc:AlternateContent>
    </w:r>
    <w:r>
      <w:t xml:space="preserve"> </w:t>
    </w:r>
  </w:p>
</w:hdr>
</file>

<file path=word/header5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0ED8326" w14:textId="77777777" w:rsidR="006D0327" w:rsidRDefault="006D0327" w:rsidP="00EE1584">
    <w:pPr>
      <w:pStyle w:val="Brdtext"/>
    </w:pPr>
    <w:r>
      <w:rPr>
        <w:noProof/>
        <w:lang w:eastAsia="sv-SE"/>
      </w:rPr>
      <mc:AlternateContent>
        <mc:Choice Requires="wps">
          <w:drawing>
            <wp:anchor distT="0" distB="0" distL="0" distR="0" simplePos="0" relativeHeight="251702784"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54"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19429D4" w14:textId="5CEB4A7D" w:rsidR="006D0327" w:rsidRDefault="00054449" w:rsidP="00A118D8">
                          <w:pPr>
                            <w:pStyle w:val="Brdtext"/>
                            <w:jc w:val="left"/>
                          </w:pPr>
                          <w:sdt>
                            <w:sdtPr>
                              <w:alias w:val="NummerEtikett"/>
                              <w:tag w:val="NummerEtikett"/>
                              <w:id w:val="-1205171427"/>
                              <w:lock w:val="sdtContentLocked"/>
                              <w:dataBinding w:prefixMappings="xmlns:ns0='http://rkdhs/mallar/lagstiftning/Prop/Prop.xsd'" w:xpath="/ns0:dokumentvärden[1]/ns0:dokumentnummer[1]/@etikett" w:storeItemID="{068625C3-B546-44A5-B525-B7CC092E5AD6}"/>
                              <w:text/>
                            </w:sdtPr>
                            <w:sdtEndPr/>
                            <w:sdtContent>
                              <w:r w:rsidR="006D0327">
                                <w:t>Prop.</w:t>
                              </w:r>
                            </w:sdtContent>
                          </w:sdt>
                          <w:r w:rsidR="006D0327">
                            <w:t xml:space="preserve"> </w:t>
                          </w:r>
                          <w:sdt>
                            <w:sdtPr>
                              <w:alias w:val="Nummer"/>
                              <w:tag w:val="Nummer"/>
                              <w:id w:val="869032611"/>
                              <w:lock w:val="sdtContentLocked"/>
                              <w:dataBinding w:prefixMappings="xmlns:ns0='http://rkdhs/mallar/lagstiftning/Prop/Prop.xsd'" w:xpath="/ns0:dokumentvärden[1]/ns0:dokumentnummer[1]" w:storeItemID="{068625C3-B546-44A5-B525-B7CC092E5AD6}"/>
                              <w:text/>
                            </w:sdtPr>
                            <w:sdtEndPr/>
                            <w:sdtContent>
                              <w:r w:rsidR="006D0327">
                                <w:t>2018/19:163</w:t>
                              </w:r>
                            </w:sdtContent>
                          </w:sdt>
                        </w:p>
                        <w:p w14:paraId="389E01F5" w14:textId="46451813" w:rsidR="006D0327" w:rsidRPr="00C7375F" w:rsidRDefault="00054449" w:rsidP="000E3A6B">
                          <w:pPr>
                            <w:pStyle w:val="Brdtext"/>
                          </w:pPr>
                          <w:sdt>
                            <w:sdtPr>
                              <w:alias w:val="BilageEtikett"/>
                              <w:tag w:val="BilageEtikett"/>
                              <w:id w:val="1098604132"/>
                              <w:lock w:val="sdtContentLocked"/>
                              <w:dataBinding w:prefixMappings="xmlns:ns0='http://rkdhs/mallar/lagstiftning/Prop/Prop.xsd'" w:xpath="/ns0:dokumentvärden[1]/ns0:bilagor[1]/ns0:bilaga[2]/@bilageetikett" w:storeItemID="{068625C3-B546-44A5-B525-B7CC092E5AD6}"/>
                              <w:text/>
                            </w:sdtPr>
                            <w:sdtEndPr/>
                            <w:sdtContent>
                              <w:r w:rsidR="006D0327">
                                <w:t>Bilaga</w:t>
                              </w:r>
                            </w:sdtContent>
                          </w:sdt>
                          <w:r w:rsidR="006D0327">
                            <w:t xml:space="preserve"> </w:t>
                          </w:r>
                          <w:sdt>
                            <w:sdtPr>
                              <w:alias w:val="BilageNummer"/>
                              <w:tag w:val="BilageNummer"/>
                              <w:id w:val="1976178430"/>
                              <w:lock w:val="sdtContentLocked"/>
                              <w:dataBinding w:prefixMappings="xmlns:ns0='http://rkdhs/mallar/lagstiftning/Prop/Prop.xsd'" w:xpath="/ns0:dokumentvärden[1]/ns0:bilagor[1]/ns0:bilaga[2]/@bilagenummer" w:storeItemID="{068625C3-B546-44A5-B525-B7CC092E5AD6}"/>
                              <w:text/>
                            </w:sdtPr>
                            <w:sdtEndPr/>
                            <w:sdtContent>
                              <w:r w:rsidR="006D0327">
                                <w:t>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153" type="#_x0000_t202" style="position:absolute;left:0;text-align:left;margin-left:348.15pt;margin-top:35.45pt;width:89.85pt;height:9.6pt;z-index:25170278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PeEzmkQIAAJQFAAAOAAAAZHJzL2Uyb0RvYy54bWysVN9v2jAQfp+0/8Hy+wih0K2IUDEqpklV&#10;W62d+mwcG6LZPs82JOyv39lJgHV96bSX5Oz75fvuu5tdN1qRvXC+AlPQfDCkRBgOZWU2Bf3+tPrw&#10;iRIfmCmZAiMKehCeXs/fv5vVdipGsAVVCkcwiPHT2hZ0G4KdZpnnW6GZH4AVBpUSnGYBj26TlY7V&#10;GF2rbDQcXmY1uNI64MJ7vL1plXSe4kspeLiX0otAVEHxbSF9Xfqu4zebz9h045jdVrx7BvuHV2hW&#10;GUx6DHXDAiM7V/0VSlfcgQcZBhx0BlJWXKQasJp8+KKaxy2zItWC4Hh7hMn/v7D8bv/gSFUWdDKm&#10;xDCNPXoSTXA7LOAiwlNbP0WrR4t2ofkMDba5v/d4GatupNPxj/UQ1CPQhyO4GIzw6JSPc+wYJRx1&#10;+Si/GiX0s5O3dT58EaBJFArqsHkJU7a/9QFfgqa9SUzmQVXlqlIqHSJhxFI5smfYahXSG9HjDytl&#10;SF3Qy4vJMAU2EN3byMrEMCJRpksXK28rTFI4KBFtlPkmJEKWCn0lN+NcmGP+ZB2tJKZ6i2Nnf3rV&#10;W5zbOtAjZQYTjs66MuBS9WnGTpCVP3rIZGuPgJ/VHcXQrJvElXx02VNgDeUBmeGgHS1v+arC9t0y&#10;Hx6Yw1nCjuN+CPf4kQoQfugkSrbgfr12H+2R4qilpMbZLKj/uWNOUKK+GiT/VT4ex2FOh/HkIzKJ&#10;uHPN+lxjdnoJyIkcN5HlSYz2QfWidKCfcY0sYlZUMcMxd0FDLy5DuzFwDXGxWCQjHF/Lwq15tDyG&#10;jjhHcj41z8zZjsEBuX8H/RSz6Qsit7bR09vFLiAZE8sj0i2qXQdw9BP5uzUVd8v5OVmdlun8NwAA&#10;AP//AwBQSwMEFAAGAAgAAAAhADqKEcLfAAAACQEAAA8AAABkcnMvZG93bnJldi54bWxMj8FOwzAQ&#10;RO9I/IO1SNyoXUBpE7KpAMGBSlVFi8TVjZc4Iraj2GnD37OcynG1TzNvytXkOnGkIbbBI8xnCgT5&#10;OpjWNwgf+9ebJYiYtDe6C54QfijCqrq8KHVhwsm/03GXGsEhPhYawabUF1LG2pLTcRZ68vz7CoPT&#10;ic+hkWbQJw53nbxVKpNOt54brO7p2VL9vRsdwn7zZEZpJvP2Um/WW/qUa3u/Rby+mh4fQCSa0hmG&#10;P31Wh4qdDmH0JooOIcuzO0YRFioHwcBykfG4A0Ku5iCrUv5fUP0CAAD//wMAUEsBAi0AFAAGAAgA&#10;AAAhALaDOJL+AAAA4QEAABMAAAAAAAAAAAAAAAAAAAAAAFtDb250ZW50X1R5cGVzXS54bWxQSwEC&#10;LQAUAAYACAAAACEAOP0h/9YAAACUAQAACwAAAAAAAAAAAAAAAAAvAQAAX3JlbHMvLnJlbHNQSwEC&#10;LQAUAAYACAAAACEAj3hM5pECAACUBQAADgAAAAAAAAAAAAAAAAAuAgAAZHJzL2Uyb0RvYy54bWxQ&#10;SwECLQAUAAYACAAAACEAOooRwt8AAAAJAQAADwAAAAAAAAAAAAAAAADrBAAAZHJzL2Rvd25yZXYu&#10;eG1sUEsFBgAAAAAEAAQA8wAAAPcFAAAAAA==&#10;" o:allowoverlap="f" fillcolor="white [3201]" stroked="f" strokeweight=".5pt">
              <v:textbox style="mso-fit-shape-to-text:t">
                <w:txbxContent>
                  <w:p w14:paraId="719429D4" w14:textId="5CEB4A7D" w:rsidR="006D0327" w:rsidRDefault="00054449" w:rsidP="00A118D8">
                    <w:pPr>
                      <w:pStyle w:val="Brdtext"/>
                      <w:jc w:val="left"/>
                    </w:pPr>
                    <w:sdt>
                      <w:sdtPr>
                        <w:alias w:val="NummerEtikett"/>
                        <w:tag w:val="NummerEtikett"/>
                        <w:id w:val="-1205171427"/>
                        <w:lock w:val="sdtContentLocked"/>
                        <w:dataBinding w:prefixMappings="xmlns:ns0='http://rkdhs/mallar/lagstiftning/Prop/Prop.xsd'" w:xpath="/ns0:dokumentvärden[1]/ns0:dokumentnummer[1]/@etikett" w:storeItemID="{068625C3-B546-44A5-B525-B7CC092E5AD6}"/>
                        <w:text/>
                      </w:sdtPr>
                      <w:sdtEndPr/>
                      <w:sdtContent>
                        <w:r w:rsidR="006D0327">
                          <w:t>Prop.</w:t>
                        </w:r>
                      </w:sdtContent>
                    </w:sdt>
                    <w:r w:rsidR="006D0327">
                      <w:t xml:space="preserve"> </w:t>
                    </w:r>
                    <w:sdt>
                      <w:sdtPr>
                        <w:alias w:val="Nummer"/>
                        <w:tag w:val="Nummer"/>
                        <w:id w:val="869032611"/>
                        <w:lock w:val="sdtContentLocked"/>
                        <w:dataBinding w:prefixMappings="xmlns:ns0='http://rkdhs/mallar/lagstiftning/Prop/Prop.xsd'" w:xpath="/ns0:dokumentvärden[1]/ns0:dokumentnummer[1]" w:storeItemID="{068625C3-B546-44A5-B525-B7CC092E5AD6}"/>
                        <w:text/>
                      </w:sdtPr>
                      <w:sdtEndPr/>
                      <w:sdtContent>
                        <w:r w:rsidR="006D0327">
                          <w:t>2018/19:163</w:t>
                        </w:r>
                      </w:sdtContent>
                    </w:sdt>
                  </w:p>
                  <w:p w14:paraId="389E01F5" w14:textId="46451813" w:rsidR="006D0327" w:rsidRPr="00C7375F" w:rsidRDefault="00054449" w:rsidP="000E3A6B">
                    <w:pPr>
                      <w:pStyle w:val="Brdtext"/>
                    </w:pPr>
                    <w:sdt>
                      <w:sdtPr>
                        <w:alias w:val="BilageEtikett"/>
                        <w:tag w:val="BilageEtikett"/>
                        <w:id w:val="1098604132"/>
                        <w:lock w:val="sdtContentLocked"/>
                        <w:dataBinding w:prefixMappings="xmlns:ns0='http://rkdhs/mallar/lagstiftning/Prop/Prop.xsd'" w:xpath="/ns0:dokumentvärden[1]/ns0:bilagor[1]/ns0:bilaga[2]/@bilageetikett" w:storeItemID="{068625C3-B546-44A5-B525-B7CC092E5AD6}"/>
                        <w:text/>
                      </w:sdtPr>
                      <w:sdtEndPr/>
                      <w:sdtContent>
                        <w:r w:rsidR="006D0327">
                          <w:t>Bilaga</w:t>
                        </w:r>
                      </w:sdtContent>
                    </w:sdt>
                    <w:r w:rsidR="006D0327">
                      <w:t xml:space="preserve"> </w:t>
                    </w:r>
                    <w:sdt>
                      <w:sdtPr>
                        <w:alias w:val="BilageNummer"/>
                        <w:tag w:val="BilageNummer"/>
                        <w:id w:val="1976178430"/>
                        <w:lock w:val="sdtContentLocked"/>
                        <w:dataBinding w:prefixMappings="xmlns:ns0='http://rkdhs/mallar/lagstiftning/Prop/Prop.xsd'" w:xpath="/ns0:dokumentvärden[1]/ns0:bilagor[1]/ns0:bilaga[2]/@bilagenummer" w:storeItemID="{068625C3-B546-44A5-B525-B7CC092E5AD6}"/>
                        <w:text/>
                      </w:sdtPr>
                      <w:sdtEndPr/>
                      <w:sdtContent>
                        <w:r w:rsidR="006D0327">
                          <w:t>2</w:t>
                        </w:r>
                      </w:sdtContent>
                    </w:sdt>
                  </w:p>
                </w:txbxContent>
              </v:textbox>
              <w10:wrap type="square" anchorx="page" anchory="page"/>
            </v:shape>
          </w:pict>
        </mc:Fallback>
      </mc:AlternateContent>
    </w:r>
    <w:r>
      <w:t xml:space="preserve"> </w:t>
    </w:r>
  </w:p>
</w:hdr>
</file>

<file path=word/header5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B4BE7CC" w14:textId="77777777" w:rsidR="006D0327" w:rsidRDefault="006D0327" w:rsidP="00664D04">
    <w:pPr>
      <w:pStyle w:val="Brdtext"/>
    </w:pPr>
    <w:r>
      <w:rPr>
        <w:noProof/>
        <w:lang w:eastAsia="sv-SE"/>
      </w:rPr>
      <mc:AlternateContent>
        <mc:Choice Requires="wps">
          <w:drawing>
            <wp:anchor distT="0" distB="0" distL="0" distR="0" simplePos="0" relativeHeight="251665920"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57"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6A2EB89" w14:textId="4319565B" w:rsidR="006D0327" w:rsidRDefault="00054449" w:rsidP="00664D04">
                          <w:pPr>
                            <w:pStyle w:val="Brdtext"/>
                            <w:jc w:val="left"/>
                          </w:pPr>
                          <w:sdt>
                            <w:sdtPr>
                              <w:alias w:val="NummerEtikett"/>
                              <w:tag w:val="NummerEtikett"/>
                              <w:id w:val="1717856775"/>
                              <w:lock w:val="sdtContentLocked"/>
                              <w:dataBinding w:prefixMappings="xmlns:ns0='http://rkdhs/mallar/lagstiftning/Prop/Prop.xsd'" w:xpath="/ns0:dokumentvärden[1]/ns0:dokumentnummer[1]/@etikett" w:storeItemID="{068625C3-B546-44A5-B525-B7CC092E5AD6}"/>
                              <w:text/>
                            </w:sdtPr>
                            <w:sdtEndPr/>
                            <w:sdtContent>
                              <w:r w:rsidR="006D0327">
                                <w:t>Prop.</w:t>
                              </w:r>
                            </w:sdtContent>
                          </w:sdt>
                          <w:r w:rsidR="006D0327">
                            <w:t xml:space="preserve"> </w:t>
                          </w:r>
                          <w:sdt>
                            <w:sdtPr>
                              <w:alias w:val="Nummer"/>
                              <w:tag w:val="Nummer"/>
                              <w:id w:val="-275867041"/>
                              <w:lock w:val="sdtContentLocked"/>
                              <w:dataBinding w:prefixMappings="xmlns:ns0='http://rkdhs/mallar/lagstiftning/Prop/Prop.xsd'" w:xpath="/ns0:dokumentvärden[1]/ns0:dokumentnummer[1]" w:storeItemID="{068625C3-B546-44A5-B525-B7CC092E5AD6}"/>
                              <w:text/>
                            </w:sdtPr>
                            <w:sdtEndPr/>
                            <w:sdtContent>
                              <w:r w:rsidR="006D0327">
                                <w:t>2018/19:163</w:t>
                              </w:r>
                            </w:sdtContent>
                          </w:sdt>
                        </w:p>
                        <w:p w14:paraId="42A64745" w14:textId="7A64F111" w:rsidR="006D0327" w:rsidRPr="00C7375F" w:rsidRDefault="00054449" w:rsidP="000E3A6B">
                          <w:pPr>
                            <w:pStyle w:val="Brdtext"/>
                          </w:pPr>
                          <w:sdt>
                            <w:sdtPr>
                              <w:alias w:val="BilageEtikett"/>
                              <w:tag w:val="BilageEtikett"/>
                              <w:id w:val="1172312"/>
                              <w:lock w:val="sdtContentLocked"/>
                              <w:dataBinding w:prefixMappings="xmlns:ns0='http://rkdhs/mallar/lagstiftning/Prop/Prop.xsd'" w:xpath="/ns0:dokumentvärden[1]/ns0:bilagor[1]/ns0:bilaga[2]/@bilageetikett" w:storeItemID="{068625C3-B546-44A5-B525-B7CC092E5AD6}"/>
                              <w:text/>
                            </w:sdtPr>
                            <w:sdtEndPr/>
                            <w:sdtContent>
                              <w:r w:rsidR="006D0327">
                                <w:t>Bilaga</w:t>
                              </w:r>
                            </w:sdtContent>
                          </w:sdt>
                          <w:r w:rsidR="006D0327">
                            <w:t xml:space="preserve"> </w:t>
                          </w:r>
                          <w:sdt>
                            <w:sdtPr>
                              <w:alias w:val="BilageNummer"/>
                              <w:tag w:val="BilageNummer"/>
                              <w:id w:val="39259349"/>
                              <w:lock w:val="sdtContentLocked"/>
                              <w:dataBinding w:prefixMappings="xmlns:ns0='http://rkdhs/mallar/lagstiftning/Prop/Prop.xsd'" w:xpath="/ns0:dokumentvärden[1]/ns0:bilagor[1]/ns0:bilaga[2]/@bilagenummer" w:storeItemID="{068625C3-B546-44A5-B525-B7CC092E5AD6}"/>
                              <w:text/>
                            </w:sdtPr>
                            <w:sdtEndPr/>
                            <w:sdtContent>
                              <w:r w:rsidR="006D0327">
                                <w:t>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157" type="#_x0000_t202" style="position:absolute;left:0;text-align:left;margin-left:29.4pt;margin-top:34.85pt;width:89.85pt;height:9.6pt;z-index:25166592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LmXApkAIAAJQFAAAOAAAAZHJzL2Uyb0RvYy54bWysVE1v2zAMvQ/YfxB0Xx2nabcGdYqsRYcB&#10;RVusHXpWZKkxJomaxMTOfv0o2flY10uHXWxKfCRF8pHnF501bK1CbMBVvDwacaachLpxzxX//nj9&#10;4RNnEYWrhQGnKr5RkV/M3r87b/1UjWEJplaBkRMXp62v+BLRT4siyqWyIh6BV46UGoIVSMfwXNRB&#10;tOTdmmI8Gp0WLYTaB5AqRrq96pV8lv1rrSTeaR0VMlNxehvmb8jfRfoWs3MxfQ7CLxs5PEP8wyus&#10;aBwF3bm6EijYKjR/ubKNDBBB45EEW4DWjVQ5B8qmHL3I5mEpvMq5UHGi35Up/j+38nZ9H1hTV/zk&#10;I2dOWOrRo+owrCiBcSpP6+OUUA+ecNh9ho7avL2PdJmy7nSw6U/5MNJToTe74pIzJpNROSmpY5xJ&#10;0pXj8mycq1/srX2I+EWBZUmoeKDm5ZqK9U1EeglBt5AULIJp6uvGmHxIhFGXJrC1oFYbzG8kiz9Q&#10;xrG24qfHJ6Ps2EEy7z0bl9yoTJkhXMq8zzBLuDEqYYz7pjSVLCf6SmwhpXK7+BmdUJpCvcVwwO9f&#10;9RbjPg+yyJHB4c7YNg5Czj7P2L5k9Y9tyXSPp4If5J1E7BZd5kp5nHuX7hZQb4gZAfrRil5eN9S+&#10;GxHxXgSaJeo47Qe8o482QOWHQeJsCeHXa/cJTxQnLWctzWbF48+VCIoz89UR+c/KySQNcz5MTj4S&#10;k1g41CwONW5lL4E4UdIm8jKLCY9mK+oA9onWyDxFJZVwkmJXHLfiJfYbg9aQVPN5BtH4eoE37sHL&#10;5DrVOZHzsXsSwQ8MRuL+LWynWExfELnHJsvo5yskMmaW76s6dIBGP5N/WFNptxyeM2q/TGe/AQAA&#10;//8DAFBLAwQUAAYACAAAACEAk6R49N8AAAAIAQAADwAAAGRycy9kb3ducmV2LnhtbEyPwU7DMBBE&#10;70j8g7VI3KhDocVNs6kAwYFKVUWL1KsbL3FEvI5ipw1/jznBcTSjmTfFanStOFEfGs8It5MMBHHl&#10;TcM1wsf+9UaBCFGz0a1nQvimAKvy8qLQufFnfqfTLtYilXDINYKNsculDJUlp8PEd8TJ+/S90zHJ&#10;vpam1+dU7lo5zbK5dLrhtGB1R8+Wqq/d4BD2myczSDOat5dqs97SQa7t/Rbx+mp8XIKINMa/MPzi&#10;J3QoE9PRD2yCaBFmKpFHhPniAUTyp3dqBuKIoNQCZFnI/wfKHwAAAP//AwBQSwECLQAUAAYACAAA&#10;ACEAtoM4kv4AAADhAQAAEwAAAAAAAAAAAAAAAAAAAAAAW0NvbnRlbnRfVHlwZXNdLnhtbFBLAQIt&#10;ABQABgAIAAAAIQA4/SH/1gAAAJQBAAALAAAAAAAAAAAAAAAAAC8BAABfcmVscy8ucmVsc1BLAQIt&#10;ABQABgAIAAAAIQBLmXApkAIAAJQFAAAOAAAAAAAAAAAAAAAAAC4CAABkcnMvZTJvRG9jLnhtbFBL&#10;AQItABQABgAIAAAAIQCTpHj03wAAAAgBAAAPAAAAAAAAAAAAAAAAAOoEAABkcnMvZG93bnJldi54&#10;bWxQSwUGAAAAAAQABADzAAAA9gUAAAAA&#10;" o:allowoverlap="f" fillcolor="white [3201]" stroked="f" strokeweight=".5pt">
              <v:textbox style="mso-fit-shape-to-text:t">
                <w:txbxContent>
                  <w:p w14:paraId="06A2EB89" w14:textId="4319565B" w:rsidR="006D0327" w:rsidRDefault="00054449" w:rsidP="00664D04">
                    <w:pPr>
                      <w:pStyle w:val="Brdtext"/>
                      <w:jc w:val="left"/>
                    </w:pPr>
                    <w:sdt>
                      <w:sdtPr>
                        <w:alias w:val="NummerEtikett"/>
                        <w:tag w:val="NummerEtikett"/>
                        <w:id w:val="1717856775"/>
                        <w:lock w:val="sdtContentLocked"/>
                        <w:dataBinding w:prefixMappings="xmlns:ns0='http://rkdhs/mallar/lagstiftning/Prop/Prop.xsd'" w:xpath="/ns0:dokumentvärden[1]/ns0:dokumentnummer[1]/@etikett" w:storeItemID="{068625C3-B546-44A5-B525-B7CC092E5AD6}"/>
                        <w:text/>
                      </w:sdtPr>
                      <w:sdtEndPr/>
                      <w:sdtContent>
                        <w:r w:rsidR="006D0327">
                          <w:t>Prop.</w:t>
                        </w:r>
                      </w:sdtContent>
                    </w:sdt>
                    <w:r w:rsidR="006D0327">
                      <w:t xml:space="preserve"> </w:t>
                    </w:r>
                    <w:sdt>
                      <w:sdtPr>
                        <w:alias w:val="Nummer"/>
                        <w:tag w:val="Nummer"/>
                        <w:id w:val="-275867041"/>
                        <w:lock w:val="sdtContentLocked"/>
                        <w:dataBinding w:prefixMappings="xmlns:ns0='http://rkdhs/mallar/lagstiftning/Prop/Prop.xsd'" w:xpath="/ns0:dokumentvärden[1]/ns0:dokumentnummer[1]" w:storeItemID="{068625C3-B546-44A5-B525-B7CC092E5AD6}"/>
                        <w:text/>
                      </w:sdtPr>
                      <w:sdtEndPr/>
                      <w:sdtContent>
                        <w:r w:rsidR="006D0327">
                          <w:t>2018/19:163</w:t>
                        </w:r>
                      </w:sdtContent>
                    </w:sdt>
                  </w:p>
                  <w:p w14:paraId="42A64745" w14:textId="7A64F111" w:rsidR="006D0327" w:rsidRPr="00C7375F" w:rsidRDefault="00054449" w:rsidP="000E3A6B">
                    <w:pPr>
                      <w:pStyle w:val="Brdtext"/>
                    </w:pPr>
                    <w:sdt>
                      <w:sdtPr>
                        <w:alias w:val="BilageEtikett"/>
                        <w:tag w:val="BilageEtikett"/>
                        <w:id w:val="1172312"/>
                        <w:lock w:val="sdtContentLocked"/>
                        <w:dataBinding w:prefixMappings="xmlns:ns0='http://rkdhs/mallar/lagstiftning/Prop/Prop.xsd'" w:xpath="/ns0:dokumentvärden[1]/ns0:bilagor[1]/ns0:bilaga[2]/@bilageetikett" w:storeItemID="{068625C3-B546-44A5-B525-B7CC092E5AD6}"/>
                        <w:text/>
                      </w:sdtPr>
                      <w:sdtEndPr/>
                      <w:sdtContent>
                        <w:r w:rsidR="006D0327">
                          <w:t>Bilaga</w:t>
                        </w:r>
                      </w:sdtContent>
                    </w:sdt>
                    <w:r w:rsidR="006D0327">
                      <w:t xml:space="preserve"> </w:t>
                    </w:r>
                    <w:sdt>
                      <w:sdtPr>
                        <w:alias w:val="BilageNummer"/>
                        <w:tag w:val="BilageNummer"/>
                        <w:id w:val="39259349"/>
                        <w:lock w:val="sdtContentLocked"/>
                        <w:dataBinding w:prefixMappings="xmlns:ns0='http://rkdhs/mallar/lagstiftning/Prop/Prop.xsd'" w:xpath="/ns0:dokumentvärden[1]/ns0:bilagor[1]/ns0:bilaga[2]/@bilagenummer" w:storeItemID="{068625C3-B546-44A5-B525-B7CC092E5AD6}"/>
                        <w:text/>
                      </w:sdtPr>
                      <w:sdtEndPr/>
                      <w:sdtContent>
                        <w:r w:rsidR="006D0327">
                          <w:t>2</w:t>
                        </w:r>
                      </w:sdtContent>
                    </w:sdt>
                  </w:p>
                </w:txbxContent>
              </v:textbox>
              <w10:wrap type="square" anchorx="page" anchory="page"/>
            </v:shape>
          </w:pict>
        </mc:Fallback>
      </mc:AlternateContent>
    </w:r>
    <w:r>
      <w:t xml:space="preserve"> </w:t>
    </w:r>
  </w:p>
</w:hdr>
</file>

<file path=word/header5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CA1E5E4" w14:textId="77777777" w:rsidR="006D0327" w:rsidRDefault="006D0327" w:rsidP="00EE1584">
    <w:pPr>
      <w:pStyle w:val="Brdtext"/>
    </w:pPr>
    <w:r>
      <w:rPr>
        <w:noProof/>
        <w:lang w:eastAsia="sv-SE"/>
      </w:rPr>
      <mc:AlternateContent>
        <mc:Choice Requires="wps">
          <w:drawing>
            <wp:anchor distT="0" distB="0" distL="0" distR="0" simplePos="0" relativeHeight="251703808"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56"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8E62144" w14:textId="72180065" w:rsidR="006D0327" w:rsidRDefault="00054449" w:rsidP="00A118D8">
                          <w:pPr>
                            <w:pStyle w:val="Brdtext"/>
                            <w:jc w:val="left"/>
                          </w:pPr>
                          <w:sdt>
                            <w:sdtPr>
                              <w:alias w:val="NummerEtikett"/>
                              <w:tag w:val="NummerEtikett"/>
                              <w:id w:val="-1624386081"/>
                              <w:lock w:val="sdtContentLocked"/>
                              <w:dataBinding w:prefixMappings="xmlns:ns0='http://rkdhs/mallar/lagstiftning/Prop/Prop.xsd'" w:xpath="/ns0:dokumentvärden[1]/ns0:dokumentnummer[1]/@etikett" w:storeItemID="{068625C3-B546-44A5-B525-B7CC092E5AD6}"/>
                              <w:text/>
                            </w:sdtPr>
                            <w:sdtEndPr/>
                            <w:sdtContent>
                              <w:r w:rsidR="006D0327">
                                <w:t>Prop.</w:t>
                              </w:r>
                            </w:sdtContent>
                          </w:sdt>
                          <w:r w:rsidR="006D0327">
                            <w:t xml:space="preserve"> </w:t>
                          </w:r>
                          <w:sdt>
                            <w:sdtPr>
                              <w:alias w:val="Nummer"/>
                              <w:tag w:val="Nummer"/>
                              <w:id w:val="899713150"/>
                              <w:lock w:val="sdtContentLocked"/>
                              <w:dataBinding w:prefixMappings="xmlns:ns0='http://rkdhs/mallar/lagstiftning/Prop/Prop.xsd'" w:xpath="/ns0:dokumentvärden[1]/ns0:dokumentnummer[1]" w:storeItemID="{068625C3-B546-44A5-B525-B7CC092E5AD6}"/>
                              <w:text/>
                            </w:sdtPr>
                            <w:sdtEndPr/>
                            <w:sdtContent>
                              <w:r w:rsidR="006D0327">
                                <w:t>2018/19:163</w:t>
                              </w:r>
                            </w:sdtContent>
                          </w:sdt>
                        </w:p>
                        <w:p w14:paraId="5C4F5286" w14:textId="6E5A2A37" w:rsidR="006D0327" w:rsidRPr="00C7375F" w:rsidRDefault="00054449" w:rsidP="000E3A6B">
                          <w:pPr>
                            <w:pStyle w:val="Brdtext"/>
                          </w:pPr>
                          <w:sdt>
                            <w:sdtPr>
                              <w:alias w:val="BilageEtikett"/>
                              <w:tag w:val="BilageEtikett"/>
                              <w:id w:val="-734386476"/>
                              <w:lock w:val="sdtContentLocked"/>
                              <w:dataBinding w:prefixMappings="xmlns:ns0='http://rkdhs/mallar/lagstiftning/Prop/Prop.xsd'" w:xpath="/ns0:dokumentvärden[1]/ns0:bilagor[1]/ns0:bilaga[2]/@bilageetikett" w:storeItemID="{068625C3-B546-44A5-B525-B7CC092E5AD6}"/>
                              <w:text/>
                            </w:sdtPr>
                            <w:sdtEndPr/>
                            <w:sdtContent>
                              <w:r w:rsidR="006D0327">
                                <w:t>Bilaga</w:t>
                              </w:r>
                            </w:sdtContent>
                          </w:sdt>
                          <w:r w:rsidR="006D0327">
                            <w:t xml:space="preserve"> </w:t>
                          </w:r>
                          <w:sdt>
                            <w:sdtPr>
                              <w:alias w:val="BilageNummer"/>
                              <w:tag w:val="BilageNummer"/>
                              <w:id w:val="-604576582"/>
                              <w:lock w:val="sdtContentLocked"/>
                              <w:dataBinding w:prefixMappings="xmlns:ns0='http://rkdhs/mallar/lagstiftning/Prop/Prop.xsd'" w:xpath="/ns0:dokumentvärden[1]/ns0:bilagor[1]/ns0:bilaga[2]/@bilagenummer" w:storeItemID="{068625C3-B546-44A5-B525-B7CC092E5AD6}"/>
                              <w:text/>
                            </w:sdtPr>
                            <w:sdtEndPr/>
                            <w:sdtContent>
                              <w:r w:rsidR="006D0327">
                                <w:t>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158" type="#_x0000_t202" style="position:absolute;left:0;text-align:left;margin-left:348.15pt;margin-top:35.45pt;width:89.85pt;height:9.6pt;z-index:25170380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AZKkLkAIAAJQFAAAOAAAAZHJzL2Uyb0RvYy54bWysVEtPGzEQvlfqf7B8L5sNgZaIDUpBVJUQ&#10;oELF2fHaZFXb49qT7Ka/vmPv5lHKhaqX3bHn5fnmmzm/6KxhaxViA67i5dGIM+Uk1I17rvj3x+sP&#10;nziLKFwtDDhV8Y2K/GL2/t1566dqDEswtQqMgrg4bX3Fl4h+WhRRLpUV8Qi8cqTUEKxAOobnog6i&#10;pejWFOPR6LRoIdQ+gFQx0u1Vr+SzHF9rJfFO66iQmYrT2zB/Q/4u0reYnYvpcxB+2cjhGeIfXmFF&#10;4yjpLtSVQMFWofkrlG1kgAgajyTYArRupMo1UDXl6EU1D0vhVa6FwIl+B1P8f2Hl7fo+sKau+Mkp&#10;Z05Y6tGj6jCsqIDjBE/r45SsHjzZYfcZOmrz9j7SZaq608GmP9XDSE9Ab3bgUjAmk1M5KaljnEnS&#10;lePybJzRL/bePkT8osCyJFQ8UPMypmJ9E5FeQqZbk5Qsgmnq68aYfEiEUZcmsLWgVhvMbySPP6yM&#10;Y23FT49PRjmwg+TeRzYuhVGZMkO6VHlfYZZwY1SyMe6b0gRZLvSV3EJK5Xb5s3Wy0pTqLY6D/f5V&#10;b3Hu6yCPnBkc7pxt4yDk6vOM7SGrf2wh0709AX5QdxKxW3SZK+XxjgILqDfEjAD9aEUvrxtq342I&#10;eC8CzRJ1nPYD3tFHGyD4YZA4W0L49dp9sieKk5azlmaz4vHnSgTFmfnqiPxn5WSShjkfJicfiUks&#10;HGoWhxq3spdAnChpE3mZxWSPZivqAPaJ1sg8ZSWVcJJyVxy34iX2G4PWkFTzeTai8fUCb9yDlyl0&#10;wjmR87F7EsEPDEbi/i1sp1hMXxC5t02e0c9XSGTMLE9I96gOHaDRz+Qf1lTaLYfnbLVfprPfAAAA&#10;//8DAFBLAwQUAAYACAAAACEAOooRwt8AAAAJAQAADwAAAGRycy9kb3ducmV2LnhtbEyPwU7DMBBE&#10;70j8g7VI3KhdQGkTsqkAwYFKVUWLxNWNlzgitqPYacPfs5zKcbVPM2/K1eQ6caQhtsEjzGcKBPk6&#10;mNY3CB/715sliJi0N7oLnhB+KMKqurwodWHCyb/TcZcawSE+FhrBptQXUsbaktNxFnry/PsKg9OJ&#10;z6GRZtAnDnedvFUqk063nhus7unZUv29Gx3CfvNkRmkm8/ZSb9Zb+pRre79FvL6aHh9AJJrSGYY/&#10;fVaHip0OYfQmig4hy7M7RhEWKgfBwHKR8bgDQq7mIKtS/l9Q/QIAAP//AwBQSwECLQAUAAYACAAA&#10;ACEAtoM4kv4AAADhAQAAEwAAAAAAAAAAAAAAAAAAAAAAW0NvbnRlbnRfVHlwZXNdLnhtbFBLAQIt&#10;ABQABgAIAAAAIQA4/SH/1gAAAJQBAAALAAAAAAAAAAAAAAAAAC8BAABfcmVscy8ucmVsc1BLAQIt&#10;ABQABgAIAAAAIQAAZKkLkAIAAJQFAAAOAAAAAAAAAAAAAAAAAC4CAABkcnMvZTJvRG9jLnhtbFBL&#10;AQItABQABgAIAAAAIQA6ihHC3wAAAAkBAAAPAAAAAAAAAAAAAAAAAOoEAABkcnMvZG93bnJldi54&#10;bWxQSwUGAAAAAAQABADzAAAA9gUAAAAA&#10;" o:allowoverlap="f" fillcolor="white [3201]" stroked="f" strokeweight=".5pt">
              <v:textbox style="mso-fit-shape-to-text:t">
                <w:txbxContent>
                  <w:p w14:paraId="18E62144" w14:textId="72180065" w:rsidR="006D0327" w:rsidRDefault="00054449" w:rsidP="00A118D8">
                    <w:pPr>
                      <w:pStyle w:val="Brdtext"/>
                      <w:jc w:val="left"/>
                    </w:pPr>
                    <w:sdt>
                      <w:sdtPr>
                        <w:alias w:val="NummerEtikett"/>
                        <w:tag w:val="NummerEtikett"/>
                        <w:id w:val="-1624386081"/>
                        <w:lock w:val="sdtContentLocked"/>
                        <w:dataBinding w:prefixMappings="xmlns:ns0='http://rkdhs/mallar/lagstiftning/Prop/Prop.xsd'" w:xpath="/ns0:dokumentvärden[1]/ns0:dokumentnummer[1]/@etikett" w:storeItemID="{068625C3-B546-44A5-B525-B7CC092E5AD6}"/>
                        <w:text/>
                      </w:sdtPr>
                      <w:sdtEndPr/>
                      <w:sdtContent>
                        <w:r w:rsidR="006D0327">
                          <w:t>Prop.</w:t>
                        </w:r>
                      </w:sdtContent>
                    </w:sdt>
                    <w:r w:rsidR="006D0327">
                      <w:t xml:space="preserve"> </w:t>
                    </w:r>
                    <w:sdt>
                      <w:sdtPr>
                        <w:alias w:val="Nummer"/>
                        <w:tag w:val="Nummer"/>
                        <w:id w:val="899713150"/>
                        <w:lock w:val="sdtContentLocked"/>
                        <w:dataBinding w:prefixMappings="xmlns:ns0='http://rkdhs/mallar/lagstiftning/Prop/Prop.xsd'" w:xpath="/ns0:dokumentvärden[1]/ns0:dokumentnummer[1]" w:storeItemID="{068625C3-B546-44A5-B525-B7CC092E5AD6}"/>
                        <w:text/>
                      </w:sdtPr>
                      <w:sdtEndPr/>
                      <w:sdtContent>
                        <w:r w:rsidR="006D0327">
                          <w:t>2018/19:163</w:t>
                        </w:r>
                      </w:sdtContent>
                    </w:sdt>
                  </w:p>
                  <w:p w14:paraId="5C4F5286" w14:textId="6E5A2A37" w:rsidR="006D0327" w:rsidRPr="00C7375F" w:rsidRDefault="00054449" w:rsidP="000E3A6B">
                    <w:pPr>
                      <w:pStyle w:val="Brdtext"/>
                    </w:pPr>
                    <w:sdt>
                      <w:sdtPr>
                        <w:alias w:val="BilageEtikett"/>
                        <w:tag w:val="BilageEtikett"/>
                        <w:id w:val="-734386476"/>
                        <w:lock w:val="sdtContentLocked"/>
                        <w:dataBinding w:prefixMappings="xmlns:ns0='http://rkdhs/mallar/lagstiftning/Prop/Prop.xsd'" w:xpath="/ns0:dokumentvärden[1]/ns0:bilagor[1]/ns0:bilaga[2]/@bilageetikett" w:storeItemID="{068625C3-B546-44A5-B525-B7CC092E5AD6}"/>
                        <w:text/>
                      </w:sdtPr>
                      <w:sdtEndPr/>
                      <w:sdtContent>
                        <w:r w:rsidR="006D0327">
                          <w:t>Bilaga</w:t>
                        </w:r>
                      </w:sdtContent>
                    </w:sdt>
                    <w:r w:rsidR="006D0327">
                      <w:t xml:space="preserve"> </w:t>
                    </w:r>
                    <w:sdt>
                      <w:sdtPr>
                        <w:alias w:val="BilageNummer"/>
                        <w:tag w:val="BilageNummer"/>
                        <w:id w:val="-604576582"/>
                        <w:lock w:val="sdtContentLocked"/>
                        <w:dataBinding w:prefixMappings="xmlns:ns0='http://rkdhs/mallar/lagstiftning/Prop/Prop.xsd'" w:xpath="/ns0:dokumentvärden[1]/ns0:bilagor[1]/ns0:bilaga[2]/@bilagenummer" w:storeItemID="{068625C3-B546-44A5-B525-B7CC092E5AD6}"/>
                        <w:text/>
                      </w:sdtPr>
                      <w:sdtEndPr/>
                      <w:sdtContent>
                        <w:r w:rsidR="006D0327">
                          <w:t>2</w:t>
                        </w:r>
                      </w:sdtContent>
                    </w:sdt>
                  </w:p>
                </w:txbxContent>
              </v:textbox>
              <w10:wrap type="square" anchorx="page" anchory="page"/>
            </v:shape>
          </w:pict>
        </mc:Fallback>
      </mc:AlternateContent>
    </w:r>
    <w:r>
      <w:t xml:space="preserve"> </w:t>
    </w:r>
  </w:p>
</w:hdr>
</file>

<file path=word/header5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78AB826" w14:textId="77777777" w:rsidR="006D0327" w:rsidRDefault="006D0327" w:rsidP="00664D04">
    <w:pPr>
      <w:pStyle w:val="Brdtext"/>
    </w:pPr>
    <w:r>
      <w:rPr>
        <w:noProof/>
        <w:lang w:eastAsia="sv-SE"/>
      </w:rPr>
      <mc:AlternateContent>
        <mc:Choice Requires="wps">
          <w:drawing>
            <wp:anchor distT="0" distB="0" distL="0" distR="0" simplePos="0" relativeHeight="251666944"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59"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3526029" w14:textId="62BD5642" w:rsidR="006D0327" w:rsidRDefault="00054449" w:rsidP="00664D04">
                          <w:pPr>
                            <w:pStyle w:val="Brdtext"/>
                            <w:jc w:val="left"/>
                          </w:pPr>
                          <w:sdt>
                            <w:sdtPr>
                              <w:alias w:val="NummerEtikett"/>
                              <w:tag w:val="NummerEtikett"/>
                              <w:id w:val="343905396"/>
                              <w:lock w:val="sdtContentLocked"/>
                              <w:dataBinding w:prefixMappings="xmlns:ns0='http://rkdhs/mallar/lagstiftning/Prop/Prop.xsd'" w:xpath="/ns0:dokumentvärden[1]/ns0:dokumentnummer[1]/@etikett" w:storeItemID="{068625C3-B546-44A5-B525-B7CC092E5AD6}"/>
                              <w:text/>
                            </w:sdtPr>
                            <w:sdtEndPr/>
                            <w:sdtContent>
                              <w:r w:rsidR="006D0327">
                                <w:t>Prop.</w:t>
                              </w:r>
                            </w:sdtContent>
                          </w:sdt>
                          <w:r w:rsidR="006D0327">
                            <w:t xml:space="preserve"> </w:t>
                          </w:r>
                          <w:sdt>
                            <w:sdtPr>
                              <w:alias w:val="Nummer"/>
                              <w:tag w:val="Nummer"/>
                              <w:id w:val="-2111110249"/>
                              <w:lock w:val="sdtContentLocked"/>
                              <w:dataBinding w:prefixMappings="xmlns:ns0='http://rkdhs/mallar/lagstiftning/Prop/Prop.xsd'" w:xpath="/ns0:dokumentvärden[1]/ns0:dokumentnummer[1]" w:storeItemID="{068625C3-B546-44A5-B525-B7CC092E5AD6}"/>
                              <w:text/>
                            </w:sdtPr>
                            <w:sdtEndPr/>
                            <w:sdtContent>
                              <w:r w:rsidR="006D0327">
                                <w:t>2018/19:163</w:t>
                              </w:r>
                            </w:sdtContent>
                          </w:sdt>
                        </w:p>
                        <w:p w14:paraId="7CA0CB45" w14:textId="65596CCC" w:rsidR="006D0327" w:rsidRPr="00C7375F" w:rsidRDefault="00054449" w:rsidP="000E3A6B">
                          <w:pPr>
                            <w:pStyle w:val="Brdtext"/>
                          </w:pPr>
                          <w:sdt>
                            <w:sdtPr>
                              <w:alias w:val="BilageEtikett"/>
                              <w:tag w:val="BilageEtikett"/>
                              <w:id w:val="2135284635"/>
                              <w:lock w:val="sdtContentLocked"/>
                              <w:dataBinding w:prefixMappings="xmlns:ns0='http://rkdhs/mallar/lagstiftning/Prop/Prop.xsd'" w:xpath="/ns0:dokumentvärden[1]/ns0:bilagor[1]/ns0:bilaga[3]/@bilageetikett" w:storeItemID="{068625C3-B546-44A5-B525-B7CC092E5AD6}"/>
                              <w:text/>
                            </w:sdtPr>
                            <w:sdtEndPr/>
                            <w:sdtContent>
                              <w:r w:rsidR="006D0327">
                                <w:t>Bilaga</w:t>
                              </w:r>
                            </w:sdtContent>
                          </w:sdt>
                          <w:r w:rsidR="006D0327">
                            <w:t xml:space="preserve"> </w:t>
                          </w:r>
                          <w:sdt>
                            <w:sdtPr>
                              <w:alias w:val="BilageNummer"/>
                              <w:tag w:val="BilageNummer"/>
                              <w:id w:val="829795932"/>
                              <w:lock w:val="sdtContentLocked"/>
                              <w:dataBinding w:prefixMappings="xmlns:ns0='http://rkdhs/mallar/lagstiftning/Prop/Prop.xsd'" w:xpath="/ns0:dokumentvärden[1]/ns0:bilagor[1]/ns0:bilaga[3]/@bilagenummer" w:storeItemID="{068625C3-B546-44A5-B525-B7CC092E5AD6}"/>
                              <w:text/>
                            </w:sdtPr>
                            <w:sdtEndPr/>
                            <w:sdtContent>
                              <w:r w:rsidR="006D0327">
                                <w:t>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162" type="#_x0000_t202" style="position:absolute;left:0;text-align:left;margin-left:29.4pt;margin-top:34.85pt;width:89.85pt;height:9.6pt;z-index:25166694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BPlfQkQIAAJQFAAAOAAAAZHJzL2Uyb0RvYy54bWysVN9v2jAQfp+0/8Hy+xpCoRuooWKtmCah&#10;thpMfTaOXaLZPs82JOyv39lJgHV96bSX5Oz75fvuu7u+abQie+F8Baag+cWAEmE4lJV5Luj39eLD&#10;J0p8YKZkCowo6EF4ejN7/+66tlMxhC2oUjiCQYyf1rag2xDsNMs83wrN/AVYYVApwWkW8Oies9Kx&#10;GqNrlQ0Hg6usBldaB1x4j7d3rZLOUnwpBQ8PUnoRiCoovi2kr0vfTfxms2s2fXbMbivePYP9wys0&#10;qwwmPYa6Y4GRnav+CqUr7sCDDBccdAZSVlykGrCafPCimtWWWZFqQXC8PcLk/19Yfr9/dKQqCzqe&#10;UGKYxh6tRRPcDgsYRnhq66dotbJoF5rP0GCb+3uPl7HqRjod/1gPQT0CfTiCi8EIj075KMeOUcJR&#10;lw/zyTChn528rfPhiwBNolBQh81LmLL90gd8CZr2JjGZB1WVi0qpdIiEEbfKkT3DVquQ3ogef1gp&#10;Q+qCXl2OBymwgejeRlYmhhGJMl26WHlbYZLCQYloo8w3IRGyVOgruRnnwhzzJ+toJTHVWxw7+9Or&#10;3uLc1oEeKTOYcHTWlQGXqk8zdoKs/NFDJlt7BPys7iiGZtMkruSX454CGygPyAwH7Wh5yxcVtm/J&#10;fHhkDmcJO477ITzgRypA+KGTKNmC+/XafbRHiqOWkhpns6D+5445QYn6apD8k3w0isOcDqPxR2QS&#10;ceeazbnG7PQtICdy3ESWJzHaB9WL0oF+wjUyj1lRxQzH3AUNvXgb2o2Ba4iL+TwZ4fhaFpZmZXkM&#10;HXGO5Fw3T8zZjsEBuX8P/RSz6Qsit7bR09v5LiAZE8sj0i2qXQdw9BP5uzUVd8v5OVmdlunsNwAA&#10;AP//AwBQSwMEFAAGAAgAAAAhAJOkePTfAAAACAEAAA8AAABkcnMvZG93bnJldi54bWxMj8FOwzAQ&#10;RO9I/IO1SNyoQ6HFTbOpAMGBSlVFi9SrGy9xRLyOYqcNf485wXE0o5k3xWp0rThRHxrPCLeTDARx&#10;5U3DNcLH/vVGgQhRs9GtZ0L4pgCr8vKi0LnxZ36n0y7WIpVwyDWCjbHLpQyVJafDxHfEyfv0vdMx&#10;yb6WptfnVO5aOc2yuXS64bRgdUfPlqqv3eAQ9psnM0gzmreXarPe0kGu7f0W8fpqfFyCiDTGvzD8&#10;4id0KBPT0Q9sgmgRZiqRR4T54gFE8qd3agbiiKDUAmRZyP8Hyh8AAAD//wMAUEsBAi0AFAAGAAgA&#10;AAAhALaDOJL+AAAA4QEAABMAAAAAAAAAAAAAAAAAAAAAAFtDb250ZW50X1R5cGVzXS54bWxQSwEC&#10;LQAUAAYACAAAACEAOP0h/9YAAACUAQAACwAAAAAAAAAAAAAAAAAvAQAAX3JlbHMvLnJlbHNQSwEC&#10;LQAUAAYACAAAACEAwT5X0JECAACUBQAADgAAAAAAAAAAAAAAAAAuAgAAZHJzL2Uyb0RvYy54bWxQ&#10;SwECLQAUAAYACAAAACEAk6R49N8AAAAIAQAADwAAAAAAAAAAAAAAAADrBAAAZHJzL2Rvd25yZXYu&#10;eG1sUEsFBgAAAAAEAAQA8wAAAPcFAAAAAA==&#10;" o:allowoverlap="f" fillcolor="white [3201]" stroked="f" strokeweight=".5pt">
              <v:textbox style="mso-fit-shape-to-text:t">
                <w:txbxContent>
                  <w:p w14:paraId="03526029" w14:textId="62BD5642" w:rsidR="006D0327" w:rsidRDefault="00054449" w:rsidP="00664D04">
                    <w:pPr>
                      <w:pStyle w:val="Brdtext"/>
                      <w:jc w:val="left"/>
                    </w:pPr>
                    <w:sdt>
                      <w:sdtPr>
                        <w:alias w:val="NummerEtikett"/>
                        <w:tag w:val="NummerEtikett"/>
                        <w:id w:val="343905396"/>
                        <w:lock w:val="sdtContentLocked"/>
                        <w:dataBinding w:prefixMappings="xmlns:ns0='http://rkdhs/mallar/lagstiftning/Prop/Prop.xsd'" w:xpath="/ns0:dokumentvärden[1]/ns0:dokumentnummer[1]/@etikett" w:storeItemID="{068625C3-B546-44A5-B525-B7CC092E5AD6}"/>
                        <w:text/>
                      </w:sdtPr>
                      <w:sdtEndPr/>
                      <w:sdtContent>
                        <w:r w:rsidR="006D0327">
                          <w:t>Prop.</w:t>
                        </w:r>
                      </w:sdtContent>
                    </w:sdt>
                    <w:r w:rsidR="006D0327">
                      <w:t xml:space="preserve"> </w:t>
                    </w:r>
                    <w:sdt>
                      <w:sdtPr>
                        <w:alias w:val="Nummer"/>
                        <w:tag w:val="Nummer"/>
                        <w:id w:val="-2111110249"/>
                        <w:lock w:val="sdtContentLocked"/>
                        <w:dataBinding w:prefixMappings="xmlns:ns0='http://rkdhs/mallar/lagstiftning/Prop/Prop.xsd'" w:xpath="/ns0:dokumentvärden[1]/ns0:dokumentnummer[1]" w:storeItemID="{068625C3-B546-44A5-B525-B7CC092E5AD6}"/>
                        <w:text/>
                      </w:sdtPr>
                      <w:sdtEndPr/>
                      <w:sdtContent>
                        <w:r w:rsidR="006D0327">
                          <w:t>2018/19:163</w:t>
                        </w:r>
                      </w:sdtContent>
                    </w:sdt>
                  </w:p>
                  <w:p w14:paraId="7CA0CB45" w14:textId="65596CCC" w:rsidR="006D0327" w:rsidRPr="00C7375F" w:rsidRDefault="00054449" w:rsidP="000E3A6B">
                    <w:pPr>
                      <w:pStyle w:val="Brdtext"/>
                    </w:pPr>
                    <w:sdt>
                      <w:sdtPr>
                        <w:alias w:val="BilageEtikett"/>
                        <w:tag w:val="BilageEtikett"/>
                        <w:id w:val="2135284635"/>
                        <w:lock w:val="sdtContentLocked"/>
                        <w:dataBinding w:prefixMappings="xmlns:ns0='http://rkdhs/mallar/lagstiftning/Prop/Prop.xsd'" w:xpath="/ns0:dokumentvärden[1]/ns0:bilagor[1]/ns0:bilaga[3]/@bilageetikett" w:storeItemID="{068625C3-B546-44A5-B525-B7CC092E5AD6}"/>
                        <w:text/>
                      </w:sdtPr>
                      <w:sdtEndPr/>
                      <w:sdtContent>
                        <w:r w:rsidR="006D0327">
                          <w:t>Bilaga</w:t>
                        </w:r>
                      </w:sdtContent>
                    </w:sdt>
                    <w:r w:rsidR="006D0327">
                      <w:t xml:space="preserve"> </w:t>
                    </w:r>
                    <w:sdt>
                      <w:sdtPr>
                        <w:alias w:val="BilageNummer"/>
                        <w:tag w:val="BilageNummer"/>
                        <w:id w:val="829795932"/>
                        <w:lock w:val="sdtContentLocked"/>
                        <w:dataBinding w:prefixMappings="xmlns:ns0='http://rkdhs/mallar/lagstiftning/Prop/Prop.xsd'" w:xpath="/ns0:dokumentvärden[1]/ns0:bilagor[1]/ns0:bilaga[3]/@bilagenummer" w:storeItemID="{068625C3-B546-44A5-B525-B7CC092E5AD6}"/>
                        <w:text/>
                      </w:sdtPr>
                      <w:sdtEndPr/>
                      <w:sdtContent>
                        <w:r w:rsidR="006D0327">
                          <w:t>3</w:t>
                        </w:r>
                      </w:sdtContent>
                    </w:sdt>
                  </w:p>
                </w:txbxContent>
              </v:textbox>
              <w10:wrap type="square" anchorx="page" anchory="page"/>
            </v:shape>
          </w:pict>
        </mc:Fallback>
      </mc:AlternateContent>
    </w:r>
    <w:r>
      <w:t xml:space="preserve"> </w:t>
    </w:r>
  </w:p>
</w:hdr>
</file>

<file path=word/header6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F739474" w14:textId="77777777" w:rsidR="006D0327" w:rsidRDefault="006D0327" w:rsidP="00EE1584">
    <w:pPr>
      <w:pStyle w:val="Brdtext"/>
    </w:pPr>
    <w:r>
      <w:rPr>
        <w:noProof/>
        <w:lang w:eastAsia="sv-SE"/>
      </w:rPr>
      <mc:AlternateContent>
        <mc:Choice Requires="wps">
          <w:drawing>
            <wp:anchor distT="0" distB="0" distL="0" distR="0" simplePos="0" relativeHeight="251704832"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58"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ABC1239" w14:textId="268CD9AC" w:rsidR="006D0327" w:rsidRDefault="00054449" w:rsidP="00A118D8">
                          <w:pPr>
                            <w:pStyle w:val="Brdtext"/>
                            <w:jc w:val="left"/>
                          </w:pPr>
                          <w:sdt>
                            <w:sdtPr>
                              <w:alias w:val="NummerEtikett"/>
                              <w:tag w:val="NummerEtikett"/>
                              <w:id w:val="-668559431"/>
                              <w:lock w:val="sdtContentLocked"/>
                              <w:dataBinding w:prefixMappings="xmlns:ns0='http://rkdhs/mallar/lagstiftning/Prop/Prop.xsd'" w:xpath="/ns0:dokumentvärden[1]/ns0:dokumentnummer[1]/@etikett" w:storeItemID="{068625C3-B546-44A5-B525-B7CC092E5AD6}"/>
                              <w:text/>
                            </w:sdtPr>
                            <w:sdtEndPr/>
                            <w:sdtContent>
                              <w:r w:rsidR="006D0327">
                                <w:t>Prop.</w:t>
                              </w:r>
                            </w:sdtContent>
                          </w:sdt>
                          <w:r w:rsidR="006D0327">
                            <w:t xml:space="preserve"> </w:t>
                          </w:r>
                          <w:sdt>
                            <w:sdtPr>
                              <w:alias w:val="Nummer"/>
                              <w:tag w:val="Nummer"/>
                              <w:id w:val="-434214786"/>
                              <w:lock w:val="sdtContentLocked"/>
                              <w:dataBinding w:prefixMappings="xmlns:ns0='http://rkdhs/mallar/lagstiftning/Prop/Prop.xsd'" w:xpath="/ns0:dokumentvärden[1]/ns0:dokumentnummer[1]" w:storeItemID="{068625C3-B546-44A5-B525-B7CC092E5AD6}"/>
                              <w:text/>
                            </w:sdtPr>
                            <w:sdtEndPr/>
                            <w:sdtContent>
                              <w:r w:rsidR="006D0327">
                                <w:t>2018/19:163</w:t>
                              </w:r>
                            </w:sdtContent>
                          </w:sdt>
                        </w:p>
                        <w:p w14:paraId="06892B97" w14:textId="535E19C7" w:rsidR="006D0327" w:rsidRPr="00C7375F" w:rsidRDefault="00054449" w:rsidP="000E3A6B">
                          <w:pPr>
                            <w:pStyle w:val="Brdtext"/>
                          </w:pPr>
                          <w:sdt>
                            <w:sdtPr>
                              <w:alias w:val="BilageEtikett"/>
                              <w:tag w:val="BilageEtikett"/>
                              <w:id w:val="-1363976041"/>
                              <w:lock w:val="sdtContentLocked"/>
                              <w:dataBinding w:prefixMappings="xmlns:ns0='http://rkdhs/mallar/lagstiftning/Prop/Prop.xsd'" w:xpath="/ns0:dokumentvärden[1]/ns0:bilagor[1]/ns0:bilaga[3]/@bilageetikett" w:storeItemID="{068625C3-B546-44A5-B525-B7CC092E5AD6}"/>
                              <w:text/>
                            </w:sdtPr>
                            <w:sdtEndPr/>
                            <w:sdtContent>
                              <w:r w:rsidR="006D0327">
                                <w:t>Bilaga</w:t>
                              </w:r>
                            </w:sdtContent>
                          </w:sdt>
                          <w:r w:rsidR="006D0327">
                            <w:t xml:space="preserve"> </w:t>
                          </w:r>
                          <w:sdt>
                            <w:sdtPr>
                              <w:alias w:val="BilageNummer"/>
                              <w:tag w:val="BilageNummer"/>
                              <w:id w:val="-602573575"/>
                              <w:lock w:val="sdtContentLocked"/>
                              <w:dataBinding w:prefixMappings="xmlns:ns0='http://rkdhs/mallar/lagstiftning/Prop/Prop.xsd'" w:xpath="/ns0:dokumentvärden[1]/ns0:bilagor[1]/ns0:bilaga[3]/@bilagenummer" w:storeItemID="{068625C3-B546-44A5-B525-B7CC092E5AD6}"/>
                              <w:text/>
                            </w:sdtPr>
                            <w:sdtEndPr/>
                            <w:sdtContent>
                              <w:r w:rsidR="006D0327">
                                <w:t>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163" type="#_x0000_t202" style="position:absolute;left:0;text-align:left;margin-left:348.15pt;margin-top:35.45pt;width:89.85pt;height:9.6pt;z-index:25170483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1oWCDkQIAAJQFAAAOAAAAZHJzL2Uyb0RvYy54bWysVF1P2zAUfZ+0/2D5faQphY2qKepATJMQ&#10;oMHEs+vYbTTH9my3Sffrd+wkbcd4YdpLcu375XvuuXd22daKbIXzldEFzU9GlAjNTVnpVUG/P918&#10;+ESJD0yXTBktCroTnl7O37+bNXYqxmZtVCkcQRDtp40t6DoEO80yz9eiZv7EWKGhlMbVLODoVlnp&#10;WIPotcrGo9F51hhXWme48B63152SzlN8KQUP91J6EYgqKN4W0tel7zJ+s/mMTVeO2XXF+2ewf3hF&#10;zSqNpPtQ1ywwsnHVX6HqijvjjQwn3NSZkbLiItWAavLRi2oe18yKVAvA8XYPk/9/Yfnd9sGRqizo&#10;GTqlWY0ePYk2uA0KOI3wNNZPYfVoYRfaz6ZFm4d7j8tYdStdHf+oh0APoHd7cBGM8OiUT3J0jBIO&#10;XT7OL8YJ/ezgbZ0PX4SpSRQK6tC8hCnb3vqAl8B0MInJvFFVeVMplQ6RMOJKObJlaLUK6Y3w+MNK&#10;adIU9Pz0bJQCaxPdu8hKxzAiUaZPFyvvKkxS2CkRbZT+JiQgS4W+kptxLvQ+f7KOVhKp3uLY2x9e&#10;9Rbnrg54pMxGh71zXWnjUvVpxg6QlT8GyGRnD8CP6o5iaJdt4kp+ej5QYGnKHZjhTDda3vKbCu27&#10;ZT48MIdZQsexH8I9PlIZwG96iZK1cb9eu4/2oDi0lDSYzYL6nxvmBCXqqwb5L/LJJA5zOkzOPoJJ&#10;xB1rlscavamvDDiRYxNZnsRoH9QgSmfqZ6yRRcwKFdMcuQsaBvEqdBsDa4iLxSIZYXwtC7f60fIY&#10;OuIcyfnUPjNnewYHcP/ODFPMpi+I3NlGT28XmwAyJpZHpDtU+w5g9BP5+zUVd8vxOVkdlun8NwAA&#10;AP//AwBQSwMEFAAGAAgAAAAhADqKEcLfAAAACQEAAA8AAABkcnMvZG93bnJldi54bWxMj8FOwzAQ&#10;RO9I/IO1SNyoXUBpE7KpAMGBSlVFi8TVjZc4Iraj2GnD37OcynG1TzNvytXkOnGkIbbBI8xnCgT5&#10;OpjWNwgf+9ebJYiYtDe6C54QfijCqrq8KHVhwsm/03GXGsEhPhYawabUF1LG2pLTcRZ68vz7CoPT&#10;ic+hkWbQJw53nbxVKpNOt54brO7p2VL9vRsdwn7zZEZpJvP2Um/WW/qUa3u/Rby+mh4fQCSa0hmG&#10;P31Wh4qdDmH0JooOIcuzO0YRFioHwcBykfG4A0Ku5iCrUv5fUP0CAAD//wMAUEsBAi0AFAAGAAgA&#10;AAAhALaDOJL+AAAA4QEAABMAAAAAAAAAAAAAAAAAAAAAAFtDb250ZW50X1R5cGVzXS54bWxQSwEC&#10;LQAUAAYACAAAACEAOP0h/9YAAACUAQAACwAAAAAAAAAAAAAAAAAvAQAAX3JlbHMvLnJlbHNQSwEC&#10;LQAUAAYACAAAACEANaFgg5ECAACUBQAADgAAAAAAAAAAAAAAAAAuAgAAZHJzL2Uyb0RvYy54bWxQ&#10;SwECLQAUAAYACAAAACEAOooRwt8AAAAJAQAADwAAAAAAAAAAAAAAAADrBAAAZHJzL2Rvd25yZXYu&#10;eG1sUEsFBgAAAAAEAAQA8wAAAPcFAAAAAA==&#10;" o:allowoverlap="f" fillcolor="white [3201]" stroked="f" strokeweight=".5pt">
              <v:textbox style="mso-fit-shape-to-text:t">
                <w:txbxContent>
                  <w:p w14:paraId="0ABC1239" w14:textId="268CD9AC" w:rsidR="006D0327" w:rsidRDefault="00054449" w:rsidP="00A118D8">
                    <w:pPr>
                      <w:pStyle w:val="Brdtext"/>
                      <w:jc w:val="left"/>
                    </w:pPr>
                    <w:sdt>
                      <w:sdtPr>
                        <w:alias w:val="NummerEtikett"/>
                        <w:tag w:val="NummerEtikett"/>
                        <w:id w:val="-668559431"/>
                        <w:lock w:val="sdtContentLocked"/>
                        <w:dataBinding w:prefixMappings="xmlns:ns0='http://rkdhs/mallar/lagstiftning/Prop/Prop.xsd'" w:xpath="/ns0:dokumentvärden[1]/ns0:dokumentnummer[1]/@etikett" w:storeItemID="{068625C3-B546-44A5-B525-B7CC092E5AD6}"/>
                        <w:text/>
                      </w:sdtPr>
                      <w:sdtEndPr/>
                      <w:sdtContent>
                        <w:r w:rsidR="006D0327">
                          <w:t>Prop.</w:t>
                        </w:r>
                      </w:sdtContent>
                    </w:sdt>
                    <w:r w:rsidR="006D0327">
                      <w:t xml:space="preserve"> </w:t>
                    </w:r>
                    <w:sdt>
                      <w:sdtPr>
                        <w:alias w:val="Nummer"/>
                        <w:tag w:val="Nummer"/>
                        <w:id w:val="-434214786"/>
                        <w:lock w:val="sdtContentLocked"/>
                        <w:dataBinding w:prefixMappings="xmlns:ns0='http://rkdhs/mallar/lagstiftning/Prop/Prop.xsd'" w:xpath="/ns0:dokumentvärden[1]/ns0:dokumentnummer[1]" w:storeItemID="{068625C3-B546-44A5-B525-B7CC092E5AD6}"/>
                        <w:text/>
                      </w:sdtPr>
                      <w:sdtEndPr/>
                      <w:sdtContent>
                        <w:r w:rsidR="006D0327">
                          <w:t>2018/19:163</w:t>
                        </w:r>
                      </w:sdtContent>
                    </w:sdt>
                  </w:p>
                  <w:p w14:paraId="06892B97" w14:textId="535E19C7" w:rsidR="006D0327" w:rsidRPr="00C7375F" w:rsidRDefault="00054449" w:rsidP="000E3A6B">
                    <w:pPr>
                      <w:pStyle w:val="Brdtext"/>
                    </w:pPr>
                    <w:sdt>
                      <w:sdtPr>
                        <w:alias w:val="BilageEtikett"/>
                        <w:tag w:val="BilageEtikett"/>
                        <w:id w:val="-1363976041"/>
                        <w:lock w:val="sdtContentLocked"/>
                        <w:dataBinding w:prefixMappings="xmlns:ns0='http://rkdhs/mallar/lagstiftning/Prop/Prop.xsd'" w:xpath="/ns0:dokumentvärden[1]/ns0:bilagor[1]/ns0:bilaga[3]/@bilageetikett" w:storeItemID="{068625C3-B546-44A5-B525-B7CC092E5AD6}"/>
                        <w:text/>
                      </w:sdtPr>
                      <w:sdtEndPr/>
                      <w:sdtContent>
                        <w:r w:rsidR="006D0327">
                          <w:t>Bilaga</w:t>
                        </w:r>
                      </w:sdtContent>
                    </w:sdt>
                    <w:r w:rsidR="006D0327">
                      <w:t xml:space="preserve"> </w:t>
                    </w:r>
                    <w:sdt>
                      <w:sdtPr>
                        <w:alias w:val="BilageNummer"/>
                        <w:tag w:val="BilageNummer"/>
                        <w:id w:val="-602573575"/>
                        <w:lock w:val="sdtContentLocked"/>
                        <w:dataBinding w:prefixMappings="xmlns:ns0='http://rkdhs/mallar/lagstiftning/Prop/Prop.xsd'" w:xpath="/ns0:dokumentvärden[1]/ns0:bilagor[1]/ns0:bilaga[3]/@bilagenummer" w:storeItemID="{068625C3-B546-44A5-B525-B7CC092E5AD6}"/>
                        <w:text/>
                      </w:sdtPr>
                      <w:sdtEndPr/>
                      <w:sdtContent>
                        <w:r w:rsidR="006D0327">
                          <w:t>3</w:t>
                        </w:r>
                      </w:sdtContent>
                    </w:sdt>
                  </w:p>
                </w:txbxContent>
              </v:textbox>
              <w10:wrap type="square" anchorx="page" anchory="page"/>
            </v:shape>
          </w:pict>
        </mc:Fallback>
      </mc:AlternateContent>
    </w:r>
    <w:r>
      <w:t xml:space="preserve"> </w:t>
    </w:r>
  </w:p>
</w:hdr>
</file>

<file path=word/header6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54BA1F5" w14:textId="77777777" w:rsidR="006D0327" w:rsidRDefault="006D0327" w:rsidP="00EE1584">
    <w:pPr>
      <w:pStyle w:val="Brdtext"/>
    </w:pPr>
    <w:r>
      <w:t xml:space="preserve"> </w:t>
    </w:r>
  </w:p>
</w:hdr>
</file>

<file path=word/header6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0534CBA" w14:textId="77777777" w:rsidR="006D0327" w:rsidRDefault="006D0327" w:rsidP="00664D04">
    <w:pPr>
      <w:pStyle w:val="Brdtext"/>
    </w:pPr>
    <w:r>
      <w:rPr>
        <w:noProof/>
        <w:lang w:eastAsia="sv-SE"/>
      </w:rPr>
      <mc:AlternateContent>
        <mc:Choice Requires="wps">
          <w:drawing>
            <wp:anchor distT="0" distB="0" distL="0" distR="0" simplePos="0" relativeHeight="251667968"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61"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9250FEB" w14:textId="617F883F" w:rsidR="006D0327" w:rsidRDefault="00054449" w:rsidP="00664D04">
                          <w:pPr>
                            <w:pStyle w:val="Brdtext"/>
                            <w:jc w:val="left"/>
                          </w:pPr>
                          <w:sdt>
                            <w:sdtPr>
                              <w:alias w:val="NummerEtikett"/>
                              <w:tag w:val="NummerEtikett"/>
                              <w:id w:val="-1145041735"/>
                              <w:lock w:val="sdtContentLocked"/>
                              <w:dataBinding w:prefixMappings="xmlns:ns0='http://rkdhs/mallar/lagstiftning/Prop/Prop.xsd'" w:xpath="/ns0:dokumentvärden[1]/ns0:dokumentnummer[1]/@etikett" w:storeItemID="{068625C3-B546-44A5-B525-B7CC092E5AD6}"/>
                              <w:text/>
                            </w:sdtPr>
                            <w:sdtEndPr/>
                            <w:sdtContent>
                              <w:r w:rsidR="006D0327">
                                <w:t>Prop.</w:t>
                              </w:r>
                            </w:sdtContent>
                          </w:sdt>
                          <w:r w:rsidR="006D0327">
                            <w:t xml:space="preserve"> </w:t>
                          </w:r>
                          <w:sdt>
                            <w:sdtPr>
                              <w:alias w:val="Nummer"/>
                              <w:tag w:val="Nummer"/>
                              <w:id w:val="1899007511"/>
                              <w:lock w:val="sdtContentLocked"/>
                              <w:dataBinding w:prefixMappings="xmlns:ns0='http://rkdhs/mallar/lagstiftning/Prop/Prop.xsd'" w:xpath="/ns0:dokumentvärden[1]/ns0:dokumentnummer[1]" w:storeItemID="{068625C3-B546-44A5-B525-B7CC092E5AD6}"/>
                              <w:text/>
                            </w:sdtPr>
                            <w:sdtEndPr/>
                            <w:sdtContent>
                              <w:r w:rsidR="006D0327">
                                <w:t>2018/19:163</w:t>
                              </w:r>
                            </w:sdtContent>
                          </w:sdt>
                        </w:p>
                        <w:p w14:paraId="2ABA9A53" w14:textId="0C732F45" w:rsidR="006D0327" w:rsidRPr="00C7375F" w:rsidRDefault="00054449" w:rsidP="000E3A6B">
                          <w:pPr>
                            <w:pStyle w:val="Brdtext"/>
                          </w:pPr>
                          <w:sdt>
                            <w:sdtPr>
                              <w:alias w:val="BilageEtikett"/>
                              <w:tag w:val="BilageEtikett"/>
                              <w:id w:val="-1484928270"/>
                              <w:lock w:val="sdtContentLocked"/>
                              <w:dataBinding w:prefixMappings="xmlns:ns0='http://rkdhs/mallar/lagstiftning/Prop/Prop.xsd'" w:xpath="/ns0:dokumentvärden[1]/ns0:bilagor[1]/ns0:bilaga[4]/@bilageetikett" w:storeItemID="{068625C3-B546-44A5-B525-B7CC092E5AD6}"/>
                              <w:text/>
                            </w:sdtPr>
                            <w:sdtEndPr/>
                            <w:sdtContent>
                              <w:r w:rsidR="006D0327">
                                <w:t>Bilaga</w:t>
                              </w:r>
                            </w:sdtContent>
                          </w:sdt>
                          <w:r w:rsidR="006D0327">
                            <w:t xml:space="preserve"> </w:t>
                          </w:r>
                          <w:sdt>
                            <w:sdtPr>
                              <w:alias w:val="BilageNummer"/>
                              <w:tag w:val="BilageNummer"/>
                              <w:id w:val="250943319"/>
                              <w:lock w:val="sdtContentLocked"/>
                              <w:dataBinding w:prefixMappings="xmlns:ns0='http://rkdhs/mallar/lagstiftning/Prop/Prop.xsd'" w:xpath="/ns0:dokumentvärden[1]/ns0:bilagor[1]/ns0:bilaga[4]/@bilagenummer" w:storeItemID="{068625C3-B546-44A5-B525-B7CC092E5AD6}"/>
                              <w:text/>
                            </w:sdtPr>
                            <w:sdtEndPr/>
                            <w:sdtContent>
                              <w:r w:rsidR="006D0327">
                                <w:t>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167" type="#_x0000_t202" style="position:absolute;left:0;text-align:left;margin-left:29.4pt;margin-top:34.85pt;width:89.85pt;height:9.6pt;z-index:25166796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QAK3ljAIAAJQFAAAOAAAAZHJzL2Uyb0RvYy54bWysVFtP2zAUfp+0/2D5faTpChsVKepATJMQ&#10;oMHEs+vYNJpvs90m3a/ns5Nexnhh2kti+3zn/p1zdt5pRdbCh8aaipZHI0qE4bZuzFNFfzxcffhM&#10;SYjM1ExZIyq6EYGez96/O2vdVIzt0qpaeAIjJkxbV9FljG5aFIEvhWbhyDphIJTWaxZx9U9F7VkL&#10;61oV49HopGitr523XISA18teSGfZvpSCx1spg4hEVRSxxfz1+btI32J2xqZPnrllw4cw2D9EoVlj&#10;4HRn6pJFRla++cuUbri3wcp4xK0urJQNFzkHZFOOXmRzv2RO5FxQnOB2ZQr/zyy/Wd950tQVPSkp&#10;MUyjRw+ii36FBMapPK0LU6DuHXCx+2I7tHn7HvCYsu6k1+mPfAjkKPRmV1wYIzwplZMSHaOEQ1aO&#10;y9Nxrn6x13Y+xK/CapIOFfVoXq4pW1+HiEgA3UKSs2BVU181SuVLIoy4UJ6sGVqtYo4RGn+glCEt&#10;Mv14PMqGjU3qvWVlkhmRKTO4S5n3GeZT3CiRMMp8FxIly4m+4ptxLszOf0YnlISrtygO+H1Ub1Hu&#10;84BG9mxN3Cnrxlifs88zti9Z/XNbMtnjUfCDvNMxdosuc6Wc5N6lt4WtN2CGt/1oBcevGrTvmoV4&#10;xzxmCR3Hfoi3+EhlUX47nChZWv/7tfeEB8UhpaTFbFY0/FoxLyhR3wzIf1pOEACJ+TI5/gQmEX8o&#10;WRxKzEpfWHAC/EZ0+ZjwUW2P0lv9iDUyT14hYobDd0Xj9ngR+42BNcTFfJ5BGF/H4rW5dzyZTnVO&#10;5HzoHpl3A4MjuH9jt1PMpi+I3GOTZnDzVQQZM8v3VR06gNHP5B/WVNoth/eM2i/T2TMAAAD//wMA&#10;UEsDBBQABgAIAAAAIQCTpHj03wAAAAgBAAAPAAAAZHJzL2Rvd25yZXYueG1sTI/BTsMwEETvSPyD&#10;tUjcqEOhxU2zqQDBgUpVRYvUqxsvcUS8jmKnDX+POcFxNKOZN8VqdK04UR8azwi3kwwEceVNwzXC&#10;x/71RoEIUbPRrWdC+KYAq/LyotC58Wd+p9Mu1iKVcMg1go2xy6UMlSWnw8R3xMn79L3TMcm+lqbX&#10;51TuWjnNsrl0uuG0YHVHz5aqr93gEPabJzNIM5q3l2qz3tJBru39FvH6anxcgog0xr8w/OIndCgT&#10;09EPbIJoEWYqkUeE+eIBRPKnd2oG4oig1AJkWcj/B8ofAAAA//8DAFBLAQItABQABgAIAAAAIQC2&#10;gziS/gAAAOEBAAATAAAAAAAAAAAAAAAAAAAAAABbQ29udGVudF9UeXBlc10ueG1sUEsBAi0AFAAG&#10;AAgAAAAhADj9If/WAAAAlAEAAAsAAAAAAAAAAAAAAAAALwEAAF9yZWxzLy5yZWxzUEsBAi0AFAAG&#10;AAgAAAAhABAAreWMAgAAlAUAAA4AAAAAAAAAAAAAAAAALgIAAGRycy9lMm9Eb2MueG1sUEsBAi0A&#10;FAAGAAgAAAAhAJOkePTfAAAACAEAAA8AAAAAAAAAAAAAAAAA5gQAAGRycy9kb3ducmV2LnhtbFBL&#10;BQYAAAAABAAEAPMAAADyBQAAAAA=&#10;" o:allowoverlap="f" fillcolor="white [3201]" stroked="f" strokeweight=".5pt">
              <v:textbox style="mso-fit-shape-to-text:t">
                <w:txbxContent>
                  <w:p w14:paraId="39250FEB" w14:textId="617F883F" w:rsidR="006D0327" w:rsidRDefault="00054449" w:rsidP="00664D04">
                    <w:pPr>
                      <w:pStyle w:val="Brdtext"/>
                      <w:jc w:val="left"/>
                    </w:pPr>
                    <w:sdt>
                      <w:sdtPr>
                        <w:alias w:val="NummerEtikett"/>
                        <w:tag w:val="NummerEtikett"/>
                        <w:id w:val="-1145041735"/>
                        <w:lock w:val="sdtContentLocked"/>
                        <w:dataBinding w:prefixMappings="xmlns:ns0='http://rkdhs/mallar/lagstiftning/Prop/Prop.xsd'" w:xpath="/ns0:dokumentvärden[1]/ns0:dokumentnummer[1]/@etikett" w:storeItemID="{068625C3-B546-44A5-B525-B7CC092E5AD6}"/>
                        <w:text/>
                      </w:sdtPr>
                      <w:sdtEndPr/>
                      <w:sdtContent>
                        <w:r w:rsidR="006D0327">
                          <w:t>Prop.</w:t>
                        </w:r>
                      </w:sdtContent>
                    </w:sdt>
                    <w:r w:rsidR="006D0327">
                      <w:t xml:space="preserve"> </w:t>
                    </w:r>
                    <w:sdt>
                      <w:sdtPr>
                        <w:alias w:val="Nummer"/>
                        <w:tag w:val="Nummer"/>
                        <w:id w:val="1899007511"/>
                        <w:lock w:val="sdtContentLocked"/>
                        <w:dataBinding w:prefixMappings="xmlns:ns0='http://rkdhs/mallar/lagstiftning/Prop/Prop.xsd'" w:xpath="/ns0:dokumentvärden[1]/ns0:dokumentnummer[1]" w:storeItemID="{068625C3-B546-44A5-B525-B7CC092E5AD6}"/>
                        <w:text/>
                      </w:sdtPr>
                      <w:sdtEndPr/>
                      <w:sdtContent>
                        <w:r w:rsidR="006D0327">
                          <w:t>2018/19:163</w:t>
                        </w:r>
                      </w:sdtContent>
                    </w:sdt>
                  </w:p>
                  <w:p w14:paraId="2ABA9A53" w14:textId="0C732F45" w:rsidR="006D0327" w:rsidRPr="00C7375F" w:rsidRDefault="00054449" w:rsidP="000E3A6B">
                    <w:pPr>
                      <w:pStyle w:val="Brdtext"/>
                    </w:pPr>
                    <w:sdt>
                      <w:sdtPr>
                        <w:alias w:val="BilageEtikett"/>
                        <w:tag w:val="BilageEtikett"/>
                        <w:id w:val="-1484928270"/>
                        <w:lock w:val="sdtContentLocked"/>
                        <w:dataBinding w:prefixMappings="xmlns:ns0='http://rkdhs/mallar/lagstiftning/Prop/Prop.xsd'" w:xpath="/ns0:dokumentvärden[1]/ns0:bilagor[1]/ns0:bilaga[4]/@bilageetikett" w:storeItemID="{068625C3-B546-44A5-B525-B7CC092E5AD6}"/>
                        <w:text/>
                      </w:sdtPr>
                      <w:sdtEndPr/>
                      <w:sdtContent>
                        <w:r w:rsidR="006D0327">
                          <w:t>Bilaga</w:t>
                        </w:r>
                      </w:sdtContent>
                    </w:sdt>
                    <w:r w:rsidR="006D0327">
                      <w:t xml:space="preserve"> </w:t>
                    </w:r>
                    <w:sdt>
                      <w:sdtPr>
                        <w:alias w:val="BilageNummer"/>
                        <w:tag w:val="BilageNummer"/>
                        <w:id w:val="250943319"/>
                        <w:lock w:val="sdtContentLocked"/>
                        <w:dataBinding w:prefixMappings="xmlns:ns0='http://rkdhs/mallar/lagstiftning/Prop/Prop.xsd'" w:xpath="/ns0:dokumentvärden[1]/ns0:bilagor[1]/ns0:bilaga[4]/@bilagenummer" w:storeItemID="{068625C3-B546-44A5-B525-B7CC092E5AD6}"/>
                        <w:text/>
                      </w:sdtPr>
                      <w:sdtEndPr/>
                      <w:sdtContent>
                        <w:r w:rsidR="006D0327">
                          <w:t>4</w:t>
                        </w:r>
                      </w:sdtContent>
                    </w:sdt>
                  </w:p>
                </w:txbxContent>
              </v:textbox>
              <w10:wrap type="square" anchorx="page" anchory="page"/>
            </v:shape>
          </w:pict>
        </mc:Fallback>
      </mc:AlternateContent>
    </w:r>
    <w:r>
      <w:t xml:space="preserve"> </w:t>
    </w:r>
  </w:p>
</w:hdr>
</file>

<file path=word/header6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1831272" w14:textId="77777777" w:rsidR="006D0327" w:rsidRDefault="006D0327" w:rsidP="00EE1584">
    <w:pPr>
      <w:pStyle w:val="Brdtext"/>
    </w:pPr>
    <w:r>
      <w:rPr>
        <w:noProof/>
        <w:lang w:eastAsia="sv-SE"/>
      </w:rPr>
      <mc:AlternateContent>
        <mc:Choice Requires="wps">
          <w:drawing>
            <wp:anchor distT="0" distB="0" distL="0" distR="0" simplePos="0" relativeHeight="251705856"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60"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6DA34A2" w14:textId="28D0C2A3" w:rsidR="006D0327" w:rsidRDefault="00054449" w:rsidP="00A118D8">
                          <w:pPr>
                            <w:pStyle w:val="Brdtext"/>
                            <w:jc w:val="left"/>
                          </w:pPr>
                          <w:sdt>
                            <w:sdtPr>
                              <w:alias w:val="NummerEtikett"/>
                              <w:tag w:val="NummerEtikett"/>
                              <w:id w:val="-1203551140"/>
                              <w:lock w:val="sdtContentLocked"/>
                              <w:dataBinding w:prefixMappings="xmlns:ns0='http://rkdhs/mallar/lagstiftning/Prop/Prop.xsd'" w:xpath="/ns0:dokumentvärden[1]/ns0:dokumentnummer[1]/@etikett" w:storeItemID="{068625C3-B546-44A5-B525-B7CC092E5AD6}"/>
                              <w:text/>
                            </w:sdtPr>
                            <w:sdtEndPr/>
                            <w:sdtContent>
                              <w:r w:rsidR="006D0327">
                                <w:t>Prop.</w:t>
                              </w:r>
                            </w:sdtContent>
                          </w:sdt>
                          <w:r w:rsidR="006D0327">
                            <w:t xml:space="preserve"> </w:t>
                          </w:r>
                          <w:sdt>
                            <w:sdtPr>
                              <w:alias w:val="Nummer"/>
                              <w:tag w:val="Nummer"/>
                              <w:id w:val="-538737388"/>
                              <w:lock w:val="sdtContentLocked"/>
                              <w:dataBinding w:prefixMappings="xmlns:ns0='http://rkdhs/mallar/lagstiftning/Prop/Prop.xsd'" w:xpath="/ns0:dokumentvärden[1]/ns0:dokumentnummer[1]" w:storeItemID="{068625C3-B546-44A5-B525-B7CC092E5AD6}"/>
                              <w:text/>
                            </w:sdtPr>
                            <w:sdtEndPr/>
                            <w:sdtContent>
                              <w:r w:rsidR="006D0327">
                                <w:t>2018/19:163</w:t>
                              </w:r>
                            </w:sdtContent>
                          </w:sdt>
                        </w:p>
                        <w:p w14:paraId="58D8FD8A" w14:textId="2DDD633E" w:rsidR="006D0327" w:rsidRPr="00C7375F" w:rsidRDefault="00054449" w:rsidP="000E3A6B">
                          <w:pPr>
                            <w:pStyle w:val="Brdtext"/>
                          </w:pPr>
                          <w:sdt>
                            <w:sdtPr>
                              <w:alias w:val="BilageEtikett"/>
                              <w:tag w:val="BilageEtikett"/>
                              <w:id w:val="788944478"/>
                              <w:lock w:val="sdtContentLocked"/>
                              <w:dataBinding w:prefixMappings="xmlns:ns0='http://rkdhs/mallar/lagstiftning/Prop/Prop.xsd'" w:xpath="/ns0:dokumentvärden[1]/ns0:bilagor[1]/ns0:bilaga[4]/@bilageetikett" w:storeItemID="{068625C3-B546-44A5-B525-B7CC092E5AD6}"/>
                              <w:text/>
                            </w:sdtPr>
                            <w:sdtEndPr/>
                            <w:sdtContent>
                              <w:r w:rsidR="006D0327">
                                <w:t>Bilaga</w:t>
                              </w:r>
                            </w:sdtContent>
                          </w:sdt>
                          <w:r w:rsidR="006D0327">
                            <w:t xml:space="preserve"> </w:t>
                          </w:r>
                          <w:sdt>
                            <w:sdtPr>
                              <w:alias w:val="BilageNummer"/>
                              <w:tag w:val="BilageNummer"/>
                              <w:id w:val="-1231385759"/>
                              <w:lock w:val="sdtContentLocked"/>
                              <w:dataBinding w:prefixMappings="xmlns:ns0='http://rkdhs/mallar/lagstiftning/Prop/Prop.xsd'" w:xpath="/ns0:dokumentvärden[1]/ns0:bilagor[1]/ns0:bilaga[4]/@bilagenummer" w:storeItemID="{068625C3-B546-44A5-B525-B7CC092E5AD6}"/>
                              <w:text/>
                            </w:sdtPr>
                            <w:sdtEndPr/>
                            <w:sdtContent>
                              <w:r w:rsidR="006D0327">
                                <w:t>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168" type="#_x0000_t202" style="position:absolute;left:0;text-align:left;margin-left:348.15pt;margin-top:35.45pt;width:89.85pt;height:9.6pt;z-index:25170585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b/XTHjwIAAJQFAAAOAAAAZHJzL2Uyb0RvYy54bWysVFFv2yAQfp+0/4B4Xx2nabdGcaqsVadJ&#10;VVutnfpMMCTWMDAgsbNfvw9sJ1nXl057sYH77o777uNml22tyFY4Xxld0PxkRInQ3JSVXhX0+9PN&#10;h0+U+MB0yZTRoqA74enl/P27WWOnYmzWRpXCEQTRftrYgq5DsNMs83wtauZPjBUaRmlczQK2bpWV&#10;jjWIXqtsPBqdZ41xpXWGC+9xet0Z6TzFl1LwcC+lF4GoguJuIX1d+i7jN5vP2HTlmF1XvL8G+4db&#10;1KzSSLoPdc0CIxtX/RWqrrgz3shwwk2dGSkrLlINqCYfvajmcc2sSLWAHG/3NPn/F5bfbR8cqcqC&#10;noMezWr06Em0wW1QwGmkp7F+CtSjBS60n02LNg/nHoex6la6Ov5RD4EdkXZ7chGM8OiUT3J0jBIO&#10;Wz7OL8aJ/ezgbZ0PX4SpSVwU1KF5iVO2vfUBNwF0gMRk3qiqvKmUSpsoGHGlHNkytFqFdEd4/IFS&#10;mjSo9PRslAJrE927yErHMCJJpk8XK+8qTKuwUyJilP4mJChLhb6Sm3Eu9D5/QkeURKq3OPb4w63e&#10;4tzVAY+U2eiwd64rbVyqPr2xA2Xlj4Ey2eFB+FHdcRnaZZu0glYOEliacgdlONM9LW/5TYX23TIf&#10;HpjDW0LHMR/CPT5SGdBv+hUla+N+vXYe8ZA4rJQ0eJsF9T83zAlK1FcN8V/kkwnChrSZnH2Ekog7&#10;tiyPLXpTXxloIscksjwtIz6oYSmdqZ8xRhYxK0xMc+QuaBiWV6GbGBhDXCwWCYTna1m41Y+Wx9CR&#10;5yjOp/aZOdsrOED7d2Z4xWz6QsgdNnp6u9gEiDGpPDLdsdp3AE8/ib8fU3G2HO8T6jBM578BAAD/&#10;/wMAUEsDBBQABgAIAAAAIQA6ihHC3wAAAAkBAAAPAAAAZHJzL2Rvd25yZXYueG1sTI/BTsMwEETv&#10;SPyDtUjcqF1AaROyqQDBgUpVRYvE1Y2XOCK2o9hpw9+znMpxtU8zb8rV5DpxpCG2wSPMZwoE+TqY&#10;1jcIH/vXmyWImLQ3ugueEH4owqq6vCh1YcLJv9NxlxrBIT4WGsGm1BdSxtqS03EWevL8+wqD04nP&#10;oZFm0CcOd528VSqTTreeG6zu6dlS/b0bHcJ+82RGaSbz9lJv1lv6lGt7v0W8vpoeH0AkmtIZhj99&#10;VoeKnQ5h9CaKDiHLsztGERYqB8HAcpHxuANCruYgq1L+X1D9AgAA//8DAFBLAQItABQABgAIAAAA&#10;IQC2gziS/gAAAOEBAAATAAAAAAAAAAAAAAAAAAAAAABbQ29udGVudF9UeXBlc10ueG1sUEsBAi0A&#10;FAAGAAgAAAAhADj9If/WAAAAlAEAAAsAAAAAAAAAAAAAAAAALwEAAF9yZWxzLy5yZWxzUEsBAi0A&#10;FAAGAAgAAAAhAFv9dMePAgAAlAUAAA4AAAAAAAAAAAAAAAAALgIAAGRycy9lMm9Eb2MueG1sUEsB&#10;Ai0AFAAGAAgAAAAhADqKEcLfAAAACQEAAA8AAAAAAAAAAAAAAAAA6QQAAGRycy9kb3ducmV2Lnht&#10;bFBLBQYAAAAABAAEAPMAAAD1BQAAAAA=&#10;" o:allowoverlap="f" fillcolor="white [3201]" stroked="f" strokeweight=".5pt">
              <v:textbox style="mso-fit-shape-to-text:t">
                <w:txbxContent>
                  <w:p w14:paraId="66DA34A2" w14:textId="28D0C2A3" w:rsidR="006D0327" w:rsidRDefault="00054449" w:rsidP="00A118D8">
                    <w:pPr>
                      <w:pStyle w:val="Brdtext"/>
                      <w:jc w:val="left"/>
                    </w:pPr>
                    <w:sdt>
                      <w:sdtPr>
                        <w:alias w:val="NummerEtikett"/>
                        <w:tag w:val="NummerEtikett"/>
                        <w:id w:val="-1203551140"/>
                        <w:lock w:val="sdtContentLocked"/>
                        <w:dataBinding w:prefixMappings="xmlns:ns0='http://rkdhs/mallar/lagstiftning/Prop/Prop.xsd'" w:xpath="/ns0:dokumentvärden[1]/ns0:dokumentnummer[1]/@etikett" w:storeItemID="{068625C3-B546-44A5-B525-B7CC092E5AD6}"/>
                        <w:text/>
                      </w:sdtPr>
                      <w:sdtEndPr/>
                      <w:sdtContent>
                        <w:r w:rsidR="006D0327">
                          <w:t>Prop.</w:t>
                        </w:r>
                      </w:sdtContent>
                    </w:sdt>
                    <w:r w:rsidR="006D0327">
                      <w:t xml:space="preserve"> </w:t>
                    </w:r>
                    <w:sdt>
                      <w:sdtPr>
                        <w:alias w:val="Nummer"/>
                        <w:tag w:val="Nummer"/>
                        <w:id w:val="-538737388"/>
                        <w:lock w:val="sdtContentLocked"/>
                        <w:dataBinding w:prefixMappings="xmlns:ns0='http://rkdhs/mallar/lagstiftning/Prop/Prop.xsd'" w:xpath="/ns0:dokumentvärden[1]/ns0:dokumentnummer[1]" w:storeItemID="{068625C3-B546-44A5-B525-B7CC092E5AD6}"/>
                        <w:text/>
                      </w:sdtPr>
                      <w:sdtEndPr/>
                      <w:sdtContent>
                        <w:r w:rsidR="006D0327">
                          <w:t>2018/19:163</w:t>
                        </w:r>
                      </w:sdtContent>
                    </w:sdt>
                  </w:p>
                  <w:p w14:paraId="58D8FD8A" w14:textId="2DDD633E" w:rsidR="006D0327" w:rsidRPr="00C7375F" w:rsidRDefault="00054449" w:rsidP="000E3A6B">
                    <w:pPr>
                      <w:pStyle w:val="Brdtext"/>
                    </w:pPr>
                    <w:sdt>
                      <w:sdtPr>
                        <w:alias w:val="BilageEtikett"/>
                        <w:tag w:val="BilageEtikett"/>
                        <w:id w:val="788944478"/>
                        <w:lock w:val="sdtContentLocked"/>
                        <w:dataBinding w:prefixMappings="xmlns:ns0='http://rkdhs/mallar/lagstiftning/Prop/Prop.xsd'" w:xpath="/ns0:dokumentvärden[1]/ns0:bilagor[1]/ns0:bilaga[4]/@bilageetikett" w:storeItemID="{068625C3-B546-44A5-B525-B7CC092E5AD6}"/>
                        <w:text/>
                      </w:sdtPr>
                      <w:sdtEndPr/>
                      <w:sdtContent>
                        <w:r w:rsidR="006D0327">
                          <w:t>Bilaga</w:t>
                        </w:r>
                      </w:sdtContent>
                    </w:sdt>
                    <w:r w:rsidR="006D0327">
                      <w:t xml:space="preserve"> </w:t>
                    </w:r>
                    <w:sdt>
                      <w:sdtPr>
                        <w:alias w:val="BilageNummer"/>
                        <w:tag w:val="BilageNummer"/>
                        <w:id w:val="-1231385759"/>
                        <w:lock w:val="sdtContentLocked"/>
                        <w:dataBinding w:prefixMappings="xmlns:ns0='http://rkdhs/mallar/lagstiftning/Prop/Prop.xsd'" w:xpath="/ns0:dokumentvärden[1]/ns0:bilagor[1]/ns0:bilaga[4]/@bilagenummer" w:storeItemID="{068625C3-B546-44A5-B525-B7CC092E5AD6}"/>
                        <w:text/>
                      </w:sdtPr>
                      <w:sdtEndPr/>
                      <w:sdtContent>
                        <w:r w:rsidR="006D0327">
                          <w:t>4</w:t>
                        </w:r>
                      </w:sdtContent>
                    </w:sdt>
                  </w:p>
                </w:txbxContent>
              </v:textbox>
              <w10:wrap type="square" anchorx="page" anchory="page"/>
            </v:shape>
          </w:pict>
        </mc:Fallback>
      </mc:AlternateContent>
    </w:r>
    <w:r>
      <w:t xml:space="preserve"> </w:t>
    </w:r>
  </w:p>
</w:hdr>
</file>

<file path=word/header6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1EFC569" w14:textId="77777777" w:rsidR="006D0327" w:rsidRDefault="006D0327" w:rsidP="00EE1584">
    <w:pPr>
      <w:pStyle w:val="Brdtext"/>
    </w:pPr>
    <w:r>
      <w:t xml:space="preserve"> </w:t>
    </w:r>
  </w:p>
</w:hdr>
</file>

<file path=word/header6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2F804D5" w14:textId="77777777" w:rsidR="006D0327" w:rsidRDefault="006D0327" w:rsidP="00664D04">
    <w:pPr>
      <w:pStyle w:val="Brdtext"/>
    </w:pPr>
    <w:r>
      <w:rPr>
        <w:noProof/>
        <w:lang w:eastAsia="sv-SE"/>
      </w:rPr>
      <mc:AlternateContent>
        <mc:Choice Requires="wps">
          <w:drawing>
            <wp:anchor distT="0" distB="0" distL="0" distR="0" simplePos="0" relativeHeight="251668992"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63"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612235D" w14:textId="2B9C4FE1" w:rsidR="006D0327" w:rsidRDefault="00054449" w:rsidP="00664D04">
                          <w:pPr>
                            <w:pStyle w:val="Brdtext"/>
                            <w:jc w:val="left"/>
                          </w:pPr>
                          <w:sdt>
                            <w:sdtPr>
                              <w:alias w:val="NummerEtikett"/>
                              <w:tag w:val="NummerEtikett"/>
                              <w:id w:val="-1043978682"/>
                              <w:lock w:val="sdtContentLocked"/>
                              <w:dataBinding w:prefixMappings="xmlns:ns0='http://rkdhs/mallar/lagstiftning/Prop/Prop.xsd'" w:xpath="/ns0:dokumentvärden[1]/ns0:dokumentnummer[1]/@etikett" w:storeItemID="{068625C3-B546-44A5-B525-B7CC092E5AD6}"/>
                              <w:text/>
                            </w:sdtPr>
                            <w:sdtEndPr/>
                            <w:sdtContent>
                              <w:r w:rsidR="006D0327">
                                <w:t>Prop.</w:t>
                              </w:r>
                            </w:sdtContent>
                          </w:sdt>
                          <w:r w:rsidR="006D0327">
                            <w:t xml:space="preserve"> </w:t>
                          </w:r>
                          <w:sdt>
                            <w:sdtPr>
                              <w:alias w:val="Nummer"/>
                              <w:tag w:val="Nummer"/>
                              <w:id w:val="-1599946126"/>
                              <w:lock w:val="sdtContentLocked"/>
                              <w:dataBinding w:prefixMappings="xmlns:ns0='http://rkdhs/mallar/lagstiftning/Prop/Prop.xsd'" w:xpath="/ns0:dokumentvärden[1]/ns0:dokumentnummer[1]" w:storeItemID="{068625C3-B546-44A5-B525-B7CC092E5AD6}"/>
                              <w:text/>
                            </w:sdtPr>
                            <w:sdtEndPr/>
                            <w:sdtContent>
                              <w:r w:rsidR="006D0327">
                                <w:t>2018/19:163</w:t>
                              </w:r>
                            </w:sdtContent>
                          </w:sdt>
                        </w:p>
                        <w:p w14:paraId="744AC5C2" w14:textId="0B9D9F6D" w:rsidR="006D0327" w:rsidRPr="00C7375F" w:rsidRDefault="00054449" w:rsidP="000E3A6B">
                          <w:pPr>
                            <w:pStyle w:val="Brdtext"/>
                          </w:pPr>
                          <w:sdt>
                            <w:sdtPr>
                              <w:alias w:val="BilageEtikett"/>
                              <w:tag w:val="BilageEtikett"/>
                              <w:id w:val="-417174945"/>
                              <w:lock w:val="sdtContentLocked"/>
                              <w:dataBinding w:prefixMappings="xmlns:ns0='http://rkdhs/mallar/lagstiftning/Prop/Prop.xsd'" w:xpath="/ns0:dokumentvärden[1]/ns0:bilagor[1]/ns0:bilaga[4]/@bilageetikett" w:storeItemID="{068625C3-B546-44A5-B525-B7CC092E5AD6}"/>
                              <w:text/>
                            </w:sdtPr>
                            <w:sdtEndPr/>
                            <w:sdtContent>
                              <w:r w:rsidR="006D0327">
                                <w:t>Bilaga</w:t>
                              </w:r>
                            </w:sdtContent>
                          </w:sdt>
                          <w:r w:rsidR="006D0327">
                            <w:t xml:space="preserve"> </w:t>
                          </w:r>
                          <w:sdt>
                            <w:sdtPr>
                              <w:alias w:val="BilageNummer"/>
                              <w:tag w:val="BilageNummer"/>
                              <w:id w:val="275223964"/>
                              <w:lock w:val="sdtContentLocked"/>
                              <w:dataBinding w:prefixMappings="xmlns:ns0='http://rkdhs/mallar/lagstiftning/Prop/Prop.xsd'" w:xpath="/ns0:dokumentvärden[1]/ns0:bilagor[1]/ns0:bilaga[4]/@bilagenummer" w:storeItemID="{068625C3-B546-44A5-B525-B7CC092E5AD6}"/>
                              <w:text/>
                            </w:sdtPr>
                            <w:sdtEndPr/>
                            <w:sdtContent>
                              <w:r w:rsidR="006D0327">
                                <w:t>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172" type="#_x0000_t202" style="position:absolute;left:0;text-align:left;margin-left:29.4pt;margin-top:34.85pt;width:89.85pt;height:9.6pt;z-index:25166899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Xcm5jwIAAJQFAAAOAAAAZHJzL2Uyb0RvYy54bWysVN9v2jAQfp+0/8Hy+whh0K2IUDEqpklV&#10;W62d+mwcG6LZPs82JOyv79lJgHV96bSX5Oz75fvuu5tdNVqRvXC+AlPQfDCkRBgOZWU2Bf3xuPrw&#10;mRIfmCmZAiMKehCeXs3fv5vVdipGsAVVCkcwiPHT2hZ0G4KdZpnnW6GZH4AVBpUSnGYBj26TlY7V&#10;GF2rbDQcXmQ1uNI64MJ7vL1ulXSe4kspeLiT0otAVEHxbSF9Xfqu4zebz9h045jdVrx7BvuHV2hW&#10;GUx6DHXNAiM7V/0VSlfcgQcZBhx0BlJWXKQasJp8+KKahy2zItWC4Hh7hMn/v7D8dn/vSFUW9OIj&#10;JYZp7NGjaILbYQGjCE9t/RStHizaheYLNNjm/t7jZay6kU7HP9ZDUI9AH47gYjDCo1M+zrFjlHDU&#10;5aP8cpTQz07e1vnwVYAmUSiow+YlTNn+xgd8CZr2JjGZB1WVq0qpdIiEEUvlyJ5hq1VIb0SPP6yU&#10;IXWsdDJMgQ1E9zayMjGMSJTp0sXK2wqTFA5KRBtlvguJkKVCX8nNOBfmmD9ZRyuJqd7i2NmfXvUW&#10;57YO9EiZwYSjs64MuFR9mrETZOXPHjLZ2iPgZ3VHMTTrJnElH096CqyhPCAzHLSj5S1fVdi+G+bD&#10;PXM4S9hx3A/hDj9SAcIPnUTJFtzv1+6jPVIctZTUOJsF9b92zAlK1DeD5L/Mx+M4zOkwnnxCJhF3&#10;rlmfa8xOLwE5keMmsjyJ0T6oXpQO9BOukUXMiipmOOYuaOjFZWg3Bq4hLhaLZITja1m4MQ+Wx9AR&#10;50jOx+aJOdsxOCD3b6GfYjZ9QeTWNnp6u9gFJGNieUS6RbXrAI5+In+3puJuOT8nq9MynT8DAAD/&#10;/wMAUEsDBBQABgAIAAAAIQCTpHj03wAAAAgBAAAPAAAAZHJzL2Rvd25yZXYueG1sTI/BTsMwEETv&#10;SPyDtUjcqEOhxU2zqQDBgUpVRYvUqxsvcUS8jmKnDX+POcFxNKOZN8VqdK04UR8azwi3kwwEceVN&#10;wzXCx/71RoEIUbPRrWdC+KYAq/LyotC58Wd+p9Mu1iKVcMg1go2xy6UMlSWnw8R3xMn79L3TMcm+&#10;lqbX51TuWjnNsrl0uuG0YHVHz5aqr93gEPabJzNIM5q3l2qz3tJBru39FvH6anxcgog0xr8w/OIn&#10;dCgT09EPbIJoEWYqkUeE+eIBRPKnd2oG4oig1AJkWcj/B8ofAAAA//8DAFBLAQItABQABgAIAAAA&#10;IQC2gziS/gAAAOEBAAATAAAAAAAAAAAAAAAAAAAAAABbQ29udGVudF9UeXBlc10ueG1sUEsBAi0A&#10;FAAGAAgAAAAhADj9If/WAAAAlAEAAAsAAAAAAAAAAAAAAAAALwEAAF9yZWxzLy5yZWxzUEsBAi0A&#10;FAAGAAgAAAAhAD9dybmPAgAAlAUAAA4AAAAAAAAAAAAAAAAALgIAAGRycy9lMm9Eb2MueG1sUEsB&#10;Ai0AFAAGAAgAAAAhAJOkePTfAAAACAEAAA8AAAAAAAAAAAAAAAAA6QQAAGRycy9kb3ducmV2Lnht&#10;bFBLBQYAAAAABAAEAPMAAAD1BQAAAAA=&#10;" o:allowoverlap="f" fillcolor="white [3201]" stroked="f" strokeweight=".5pt">
              <v:textbox style="mso-fit-shape-to-text:t">
                <w:txbxContent>
                  <w:p w14:paraId="6612235D" w14:textId="2B9C4FE1" w:rsidR="006D0327" w:rsidRDefault="00054449" w:rsidP="00664D04">
                    <w:pPr>
                      <w:pStyle w:val="Brdtext"/>
                      <w:jc w:val="left"/>
                    </w:pPr>
                    <w:sdt>
                      <w:sdtPr>
                        <w:alias w:val="NummerEtikett"/>
                        <w:tag w:val="NummerEtikett"/>
                        <w:id w:val="-1043978682"/>
                        <w:lock w:val="sdtContentLocked"/>
                        <w:dataBinding w:prefixMappings="xmlns:ns0='http://rkdhs/mallar/lagstiftning/Prop/Prop.xsd'" w:xpath="/ns0:dokumentvärden[1]/ns0:dokumentnummer[1]/@etikett" w:storeItemID="{068625C3-B546-44A5-B525-B7CC092E5AD6}"/>
                        <w:text/>
                      </w:sdtPr>
                      <w:sdtEndPr/>
                      <w:sdtContent>
                        <w:r w:rsidR="006D0327">
                          <w:t>Prop.</w:t>
                        </w:r>
                      </w:sdtContent>
                    </w:sdt>
                    <w:r w:rsidR="006D0327">
                      <w:t xml:space="preserve"> </w:t>
                    </w:r>
                    <w:sdt>
                      <w:sdtPr>
                        <w:alias w:val="Nummer"/>
                        <w:tag w:val="Nummer"/>
                        <w:id w:val="-1599946126"/>
                        <w:lock w:val="sdtContentLocked"/>
                        <w:dataBinding w:prefixMappings="xmlns:ns0='http://rkdhs/mallar/lagstiftning/Prop/Prop.xsd'" w:xpath="/ns0:dokumentvärden[1]/ns0:dokumentnummer[1]" w:storeItemID="{068625C3-B546-44A5-B525-B7CC092E5AD6}"/>
                        <w:text/>
                      </w:sdtPr>
                      <w:sdtEndPr/>
                      <w:sdtContent>
                        <w:r w:rsidR="006D0327">
                          <w:t>2018/19:163</w:t>
                        </w:r>
                      </w:sdtContent>
                    </w:sdt>
                  </w:p>
                  <w:p w14:paraId="744AC5C2" w14:textId="0B9D9F6D" w:rsidR="006D0327" w:rsidRPr="00C7375F" w:rsidRDefault="00054449" w:rsidP="000E3A6B">
                    <w:pPr>
                      <w:pStyle w:val="Brdtext"/>
                    </w:pPr>
                    <w:sdt>
                      <w:sdtPr>
                        <w:alias w:val="BilageEtikett"/>
                        <w:tag w:val="BilageEtikett"/>
                        <w:id w:val="-417174945"/>
                        <w:lock w:val="sdtContentLocked"/>
                        <w:dataBinding w:prefixMappings="xmlns:ns0='http://rkdhs/mallar/lagstiftning/Prop/Prop.xsd'" w:xpath="/ns0:dokumentvärden[1]/ns0:bilagor[1]/ns0:bilaga[4]/@bilageetikett" w:storeItemID="{068625C3-B546-44A5-B525-B7CC092E5AD6}"/>
                        <w:text/>
                      </w:sdtPr>
                      <w:sdtEndPr/>
                      <w:sdtContent>
                        <w:r w:rsidR="006D0327">
                          <w:t>Bilaga</w:t>
                        </w:r>
                      </w:sdtContent>
                    </w:sdt>
                    <w:r w:rsidR="006D0327">
                      <w:t xml:space="preserve"> </w:t>
                    </w:r>
                    <w:sdt>
                      <w:sdtPr>
                        <w:alias w:val="BilageNummer"/>
                        <w:tag w:val="BilageNummer"/>
                        <w:id w:val="275223964"/>
                        <w:lock w:val="sdtContentLocked"/>
                        <w:dataBinding w:prefixMappings="xmlns:ns0='http://rkdhs/mallar/lagstiftning/Prop/Prop.xsd'" w:xpath="/ns0:dokumentvärden[1]/ns0:bilagor[1]/ns0:bilaga[4]/@bilagenummer" w:storeItemID="{068625C3-B546-44A5-B525-B7CC092E5AD6}"/>
                        <w:text/>
                      </w:sdtPr>
                      <w:sdtEndPr/>
                      <w:sdtContent>
                        <w:r w:rsidR="006D0327">
                          <w:t>4</w:t>
                        </w:r>
                      </w:sdtContent>
                    </w:sdt>
                  </w:p>
                </w:txbxContent>
              </v:textbox>
              <w10:wrap type="square" anchorx="page" anchory="page"/>
            </v:shape>
          </w:pict>
        </mc:Fallback>
      </mc:AlternateContent>
    </w:r>
    <w:r>
      <w:t xml:space="preserve"> </w:t>
    </w:r>
  </w:p>
</w:hdr>
</file>

<file path=word/header6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3A64DC4" w14:textId="77777777" w:rsidR="006D0327" w:rsidRDefault="006D0327" w:rsidP="00EE1584">
    <w:pPr>
      <w:pStyle w:val="Brdtext"/>
    </w:pPr>
    <w:r>
      <w:rPr>
        <w:noProof/>
        <w:lang w:eastAsia="sv-SE"/>
      </w:rPr>
      <mc:AlternateContent>
        <mc:Choice Requires="wps">
          <w:drawing>
            <wp:anchor distT="0" distB="0" distL="0" distR="0" simplePos="0" relativeHeight="251706880"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62"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494C394" w14:textId="398ACE12" w:rsidR="006D0327" w:rsidRDefault="00054449" w:rsidP="00A118D8">
                          <w:pPr>
                            <w:pStyle w:val="Brdtext"/>
                            <w:jc w:val="left"/>
                          </w:pPr>
                          <w:sdt>
                            <w:sdtPr>
                              <w:alias w:val="NummerEtikett"/>
                              <w:tag w:val="NummerEtikett"/>
                              <w:id w:val="1950346029"/>
                              <w:lock w:val="sdtContentLocked"/>
                              <w:dataBinding w:prefixMappings="xmlns:ns0='http://rkdhs/mallar/lagstiftning/Prop/Prop.xsd'" w:xpath="/ns0:dokumentvärden[1]/ns0:dokumentnummer[1]/@etikett" w:storeItemID="{068625C3-B546-44A5-B525-B7CC092E5AD6}"/>
                              <w:text/>
                            </w:sdtPr>
                            <w:sdtEndPr/>
                            <w:sdtContent>
                              <w:r w:rsidR="006D0327">
                                <w:t>Prop.</w:t>
                              </w:r>
                            </w:sdtContent>
                          </w:sdt>
                          <w:r w:rsidR="006D0327">
                            <w:t xml:space="preserve"> </w:t>
                          </w:r>
                          <w:sdt>
                            <w:sdtPr>
                              <w:alias w:val="Nummer"/>
                              <w:tag w:val="Nummer"/>
                              <w:id w:val="-1950310177"/>
                              <w:lock w:val="sdtContentLocked"/>
                              <w:dataBinding w:prefixMappings="xmlns:ns0='http://rkdhs/mallar/lagstiftning/Prop/Prop.xsd'" w:xpath="/ns0:dokumentvärden[1]/ns0:dokumentnummer[1]" w:storeItemID="{068625C3-B546-44A5-B525-B7CC092E5AD6}"/>
                              <w:text/>
                            </w:sdtPr>
                            <w:sdtEndPr/>
                            <w:sdtContent>
                              <w:r w:rsidR="006D0327">
                                <w:t>2018/19:163</w:t>
                              </w:r>
                            </w:sdtContent>
                          </w:sdt>
                        </w:p>
                        <w:p w14:paraId="7D394456" w14:textId="1C7B8709" w:rsidR="006D0327" w:rsidRPr="00C7375F" w:rsidRDefault="00054449" w:rsidP="000E3A6B">
                          <w:pPr>
                            <w:pStyle w:val="Brdtext"/>
                          </w:pPr>
                          <w:sdt>
                            <w:sdtPr>
                              <w:alias w:val="BilageEtikett"/>
                              <w:tag w:val="BilageEtikett"/>
                              <w:id w:val="838745697"/>
                              <w:lock w:val="sdtContentLocked"/>
                              <w:dataBinding w:prefixMappings="xmlns:ns0='http://rkdhs/mallar/lagstiftning/Prop/Prop.xsd'" w:xpath="/ns0:dokumentvärden[1]/ns0:bilagor[1]/ns0:bilaga[4]/@bilageetikett" w:storeItemID="{068625C3-B546-44A5-B525-B7CC092E5AD6}"/>
                              <w:text/>
                            </w:sdtPr>
                            <w:sdtEndPr/>
                            <w:sdtContent>
                              <w:r w:rsidR="006D0327">
                                <w:t>Bilaga</w:t>
                              </w:r>
                            </w:sdtContent>
                          </w:sdt>
                          <w:r w:rsidR="006D0327">
                            <w:t xml:space="preserve"> </w:t>
                          </w:r>
                          <w:sdt>
                            <w:sdtPr>
                              <w:alias w:val="BilageNummer"/>
                              <w:tag w:val="BilageNummer"/>
                              <w:id w:val="1886681662"/>
                              <w:lock w:val="sdtContentLocked"/>
                              <w:dataBinding w:prefixMappings="xmlns:ns0='http://rkdhs/mallar/lagstiftning/Prop/Prop.xsd'" w:xpath="/ns0:dokumentvärden[1]/ns0:bilagor[1]/ns0:bilaga[4]/@bilagenummer" w:storeItemID="{068625C3-B546-44A5-B525-B7CC092E5AD6}"/>
                              <w:text/>
                            </w:sdtPr>
                            <w:sdtEndPr/>
                            <w:sdtContent>
                              <w:r w:rsidR="006D0327">
                                <w:t>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173" type="#_x0000_t202" style="position:absolute;left:0;text-align:left;margin-left:348.15pt;margin-top:35.45pt;width:89.85pt;height:9.6pt;z-index:25170688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Lwv7qkAIAAJQFAAAOAAAAZHJzL2Uyb0RvYy54bWysVF1P2zAUfZ+0/2D5faQphY2qKepATJMQ&#10;oMHEs+vYbTTH9my3Sffrd+wkbcd4YdpLcu375XvuuXd22daKbIXzldEFzU9GlAjNTVnpVUG/P918&#10;+ESJD0yXTBktCroTnl7O37+bNXYqxmZtVCkcQRDtp40t6DoEO80yz9eiZv7EWKGhlMbVLODoVlnp&#10;WIPotcrGo9F51hhXWme48B63152SzlN8KQUP91J6EYgqKN4W0tel7zJ+s/mMTVeO2XXF+2ewf3hF&#10;zSqNpPtQ1ywwsnHVX6HqijvjjQwn3NSZkbLiItWAavLRi2oe18yKVAvA8XYPk/9/Yfnd9sGRqizo&#10;+ZgSzWr06Em0wW1QwGmEp7F+CqtHC7vQfjYt2jzce1zGqlvp6vhHPQR6AL3bg4tghEenfJKjY5Rw&#10;6PJxfjFO6GcHb+t8+CJMTaJQUIfmJUzZ9tYHvASmg0lM5o2qyptKqXSIhBFXypEtQ6tVSG+Exx9W&#10;SpMGlZ6ejVJgbaJ7F1npGEYkyvTpYuVdhUkKOyWijdLfhARkqdBXcjPOhd7nT9bRSiLVWxx7+8Or&#10;3uLc1QGPlNnosHeuK21cqj7N2AGy8scAmezsAfhR3VEM7bJNXMkn5wMFlqbcgRnOdKPlLb+p0L5b&#10;5sMDc5gldBz7IdzjI5UB/KaXKFkb9+u1+2gPikNLSYPZLKj/uWFOUKK+apD/Ip9M4jCnw+TsI5hE&#10;3LFmeazRm/rKgBM5NpHlSYz2QQ2idKZ+xhpZxKxQMc2Ru6BhEK9CtzGwhrhYLJIRxteycKsfLY+h&#10;I86RnE/tM3O2Z3AA9+/MMMVs+oLInW309HaxCSBjYnlEukO17wBGP5G/X1Nxtxyfk9Vhmc5/AwAA&#10;//8DAFBLAwQUAAYACAAAACEAOooRwt8AAAAJAQAADwAAAGRycy9kb3ducmV2LnhtbEyPwU7DMBBE&#10;70j8g7VI3KhdQGkTsqkAwYFKVUWLxNWNlzgitqPYacPfs5zKcbVPM2/K1eQ6caQhtsEjzGcKBPk6&#10;mNY3CB/715sliJi0N7oLnhB+KMKqurwodWHCyb/TcZcawSE+FhrBptQXUsbaktNxFnry/PsKg9OJ&#10;z6GRZtAnDnedvFUqk063nhus7unZUv29Gx3CfvNkRmkm8/ZSb9Zb+pRre79FvL6aHh9AJJrSGYY/&#10;fVaHip0OYfQmig4hy7M7RhEWKgfBwHKR8bgDQq7mIKtS/l9Q/QIAAP//AwBQSwECLQAUAAYACAAA&#10;ACEAtoM4kv4AAADhAQAAEwAAAAAAAAAAAAAAAAAAAAAAW0NvbnRlbnRfVHlwZXNdLnhtbFBLAQIt&#10;ABQABgAIAAAAIQA4/SH/1gAAAJQBAAALAAAAAAAAAAAAAAAAAC8BAABfcmVscy8ucmVsc1BLAQIt&#10;ABQABgAIAAAAIQDLwv7qkAIAAJQFAAAOAAAAAAAAAAAAAAAAAC4CAABkcnMvZTJvRG9jLnhtbFBL&#10;AQItABQABgAIAAAAIQA6ihHC3wAAAAkBAAAPAAAAAAAAAAAAAAAAAOoEAABkcnMvZG93bnJldi54&#10;bWxQSwUGAAAAAAQABADzAAAA9gUAAAAA&#10;" o:allowoverlap="f" fillcolor="white [3201]" stroked="f" strokeweight=".5pt">
              <v:textbox style="mso-fit-shape-to-text:t">
                <w:txbxContent>
                  <w:p w14:paraId="6494C394" w14:textId="398ACE12" w:rsidR="006D0327" w:rsidRDefault="00054449" w:rsidP="00A118D8">
                    <w:pPr>
                      <w:pStyle w:val="Brdtext"/>
                      <w:jc w:val="left"/>
                    </w:pPr>
                    <w:sdt>
                      <w:sdtPr>
                        <w:alias w:val="NummerEtikett"/>
                        <w:tag w:val="NummerEtikett"/>
                        <w:id w:val="1950346029"/>
                        <w:lock w:val="sdtContentLocked"/>
                        <w:dataBinding w:prefixMappings="xmlns:ns0='http://rkdhs/mallar/lagstiftning/Prop/Prop.xsd'" w:xpath="/ns0:dokumentvärden[1]/ns0:dokumentnummer[1]/@etikett" w:storeItemID="{068625C3-B546-44A5-B525-B7CC092E5AD6}"/>
                        <w:text/>
                      </w:sdtPr>
                      <w:sdtEndPr/>
                      <w:sdtContent>
                        <w:r w:rsidR="006D0327">
                          <w:t>Prop.</w:t>
                        </w:r>
                      </w:sdtContent>
                    </w:sdt>
                    <w:r w:rsidR="006D0327">
                      <w:t xml:space="preserve"> </w:t>
                    </w:r>
                    <w:sdt>
                      <w:sdtPr>
                        <w:alias w:val="Nummer"/>
                        <w:tag w:val="Nummer"/>
                        <w:id w:val="-1950310177"/>
                        <w:lock w:val="sdtContentLocked"/>
                        <w:dataBinding w:prefixMappings="xmlns:ns0='http://rkdhs/mallar/lagstiftning/Prop/Prop.xsd'" w:xpath="/ns0:dokumentvärden[1]/ns0:dokumentnummer[1]" w:storeItemID="{068625C3-B546-44A5-B525-B7CC092E5AD6}"/>
                        <w:text/>
                      </w:sdtPr>
                      <w:sdtEndPr/>
                      <w:sdtContent>
                        <w:r w:rsidR="006D0327">
                          <w:t>2018/19:163</w:t>
                        </w:r>
                      </w:sdtContent>
                    </w:sdt>
                  </w:p>
                  <w:p w14:paraId="7D394456" w14:textId="1C7B8709" w:rsidR="006D0327" w:rsidRPr="00C7375F" w:rsidRDefault="00054449" w:rsidP="000E3A6B">
                    <w:pPr>
                      <w:pStyle w:val="Brdtext"/>
                    </w:pPr>
                    <w:sdt>
                      <w:sdtPr>
                        <w:alias w:val="BilageEtikett"/>
                        <w:tag w:val="BilageEtikett"/>
                        <w:id w:val="838745697"/>
                        <w:lock w:val="sdtContentLocked"/>
                        <w:dataBinding w:prefixMappings="xmlns:ns0='http://rkdhs/mallar/lagstiftning/Prop/Prop.xsd'" w:xpath="/ns0:dokumentvärden[1]/ns0:bilagor[1]/ns0:bilaga[4]/@bilageetikett" w:storeItemID="{068625C3-B546-44A5-B525-B7CC092E5AD6}"/>
                        <w:text/>
                      </w:sdtPr>
                      <w:sdtEndPr/>
                      <w:sdtContent>
                        <w:r w:rsidR="006D0327">
                          <w:t>Bilaga</w:t>
                        </w:r>
                      </w:sdtContent>
                    </w:sdt>
                    <w:r w:rsidR="006D0327">
                      <w:t xml:space="preserve"> </w:t>
                    </w:r>
                    <w:sdt>
                      <w:sdtPr>
                        <w:alias w:val="BilageNummer"/>
                        <w:tag w:val="BilageNummer"/>
                        <w:id w:val="1886681662"/>
                        <w:lock w:val="sdtContentLocked"/>
                        <w:dataBinding w:prefixMappings="xmlns:ns0='http://rkdhs/mallar/lagstiftning/Prop/Prop.xsd'" w:xpath="/ns0:dokumentvärden[1]/ns0:bilagor[1]/ns0:bilaga[4]/@bilagenummer" w:storeItemID="{068625C3-B546-44A5-B525-B7CC092E5AD6}"/>
                        <w:text/>
                      </w:sdtPr>
                      <w:sdtEndPr/>
                      <w:sdtContent>
                        <w:r w:rsidR="006D0327">
                          <w:t>4</w:t>
                        </w:r>
                      </w:sdtContent>
                    </w:sdt>
                  </w:p>
                </w:txbxContent>
              </v:textbox>
              <w10:wrap type="square" anchorx="page" anchory="page"/>
            </v:shape>
          </w:pict>
        </mc:Fallback>
      </mc:AlternateContent>
    </w:r>
    <w:r>
      <w:t xml:space="preserve"> </w:t>
    </w:r>
  </w:p>
</w:hdr>
</file>

<file path=word/header6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E22485C" w14:textId="77777777" w:rsidR="006D0327" w:rsidRDefault="006D0327" w:rsidP="00664D04">
    <w:pPr>
      <w:pStyle w:val="Brdtext"/>
    </w:pPr>
    <w:r>
      <w:rPr>
        <w:noProof/>
        <w:lang w:eastAsia="sv-SE"/>
      </w:rPr>
      <mc:AlternateContent>
        <mc:Choice Requires="wps">
          <w:drawing>
            <wp:anchor distT="0" distB="0" distL="0" distR="0" simplePos="0" relativeHeight="251670016"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65"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CA7B1B1" w14:textId="783FBAC1" w:rsidR="006D0327" w:rsidRDefault="00054449" w:rsidP="00664D04">
                          <w:pPr>
                            <w:pStyle w:val="Brdtext"/>
                            <w:jc w:val="left"/>
                          </w:pPr>
                          <w:sdt>
                            <w:sdtPr>
                              <w:alias w:val="NummerEtikett"/>
                              <w:tag w:val="NummerEtikett"/>
                              <w:id w:val="-793749614"/>
                              <w:lock w:val="sdtContentLocked"/>
                              <w:dataBinding w:prefixMappings="xmlns:ns0='http://rkdhs/mallar/lagstiftning/Prop/Prop.xsd'" w:xpath="/ns0:dokumentvärden[1]/ns0:dokumentnummer[1]/@etikett" w:storeItemID="{068625C3-B546-44A5-B525-B7CC092E5AD6}"/>
                              <w:text/>
                            </w:sdtPr>
                            <w:sdtEndPr/>
                            <w:sdtContent>
                              <w:r w:rsidR="006D0327">
                                <w:t>Prop.</w:t>
                              </w:r>
                            </w:sdtContent>
                          </w:sdt>
                          <w:r w:rsidR="006D0327">
                            <w:t xml:space="preserve"> </w:t>
                          </w:r>
                          <w:sdt>
                            <w:sdtPr>
                              <w:alias w:val="Nummer"/>
                              <w:tag w:val="Nummer"/>
                              <w:id w:val="-997956841"/>
                              <w:lock w:val="sdtContentLocked"/>
                              <w:dataBinding w:prefixMappings="xmlns:ns0='http://rkdhs/mallar/lagstiftning/Prop/Prop.xsd'" w:xpath="/ns0:dokumentvärden[1]/ns0:dokumentnummer[1]" w:storeItemID="{068625C3-B546-44A5-B525-B7CC092E5AD6}"/>
                              <w:text/>
                            </w:sdtPr>
                            <w:sdtEndPr/>
                            <w:sdtContent>
                              <w:r w:rsidR="006D0327">
                                <w:t>2018/19:163</w:t>
                              </w:r>
                            </w:sdtContent>
                          </w:sdt>
                        </w:p>
                        <w:p w14:paraId="5CEACF58" w14:textId="205FB26D" w:rsidR="006D0327" w:rsidRPr="00C7375F" w:rsidRDefault="00054449" w:rsidP="000E3A6B">
                          <w:pPr>
                            <w:pStyle w:val="Brdtext"/>
                          </w:pPr>
                          <w:sdt>
                            <w:sdtPr>
                              <w:alias w:val="BilageEtikett"/>
                              <w:tag w:val="BilageEtikett"/>
                              <w:id w:val="1849828020"/>
                              <w:lock w:val="sdtContentLocked"/>
                              <w:dataBinding w:prefixMappings="xmlns:ns0='http://rkdhs/mallar/lagstiftning/Prop/Prop.xsd'" w:xpath="/ns0:dokumentvärden[1]/ns0:bilagor[1]/ns0:bilaga[4]/@bilageetikett" w:storeItemID="{068625C3-B546-44A5-B525-B7CC092E5AD6}"/>
                              <w:text/>
                            </w:sdtPr>
                            <w:sdtEndPr/>
                            <w:sdtContent>
                              <w:r w:rsidR="006D0327">
                                <w:t>Bilaga</w:t>
                              </w:r>
                            </w:sdtContent>
                          </w:sdt>
                          <w:r w:rsidR="006D0327">
                            <w:t xml:space="preserve"> </w:t>
                          </w:r>
                          <w:sdt>
                            <w:sdtPr>
                              <w:alias w:val="BilageNummer"/>
                              <w:tag w:val="BilageNummer"/>
                              <w:id w:val="-1502814562"/>
                              <w:lock w:val="sdtContentLocked"/>
                              <w:dataBinding w:prefixMappings="xmlns:ns0='http://rkdhs/mallar/lagstiftning/Prop/Prop.xsd'" w:xpath="/ns0:dokumentvärden[1]/ns0:bilagor[1]/ns0:bilaga[4]/@bilagenummer" w:storeItemID="{068625C3-B546-44A5-B525-B7CC092E5AD6}"/>
                              <w:text/>
                            </w:sdtPr>
                            <w:sdtEndPr/>
                            <w:sdtContent>
                              <w:r w:rsidR="006D0327">
                                <w:t>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177" type="#_x0000_t202" style="position:absolute;left:0;text-align:left;margin-left:29.4pt;margin-top:34.85pt;width:89.85pt;height:9.6pt;z-index:25167001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TdyzwjwIAAJQFAAAOAAAAZHJzL2Uyb0RvYy54bWysVNtOGzEQfa/Uf7D8XjabBloiNigFUVVC&#10;gAoVz47XJqv6VtvJbvr1HHs3l1JeqPqyO/bcPGfOzNl5pxVZCx8aaypaHo0oEYbbujFPFf3xcPXh&#10;MyUhMlMzZY2o6EYEej57/+6sdVMxtkurauEJgpgwbV1FlzG6aVEEvhSahSPrhIFSWq9ZxNE/FbVn&#10;LaJrVYxHo5Oitb523nIRAm4veyWd5fhSCh5vpQwiElVRvC3mr8/fRfoWszM2ffLMLRs+PIP9wys0&#10;awyS7kJdssjIyjd/hdIN9zZYGY+41YWVsuEi14BqytGLau6XzIlcC8AJbgdT+H9h+c36zpOmrujJ&#10;MSWGafToQXTRr1DAOMHTujCF1b2DXey+2A5t3t4HXKaqO+l1+qMeAj2A3uzARTDCk1M5KdExSjh0&#10;5bg8HWf0i7238yF+FVaTJFTUo3kZU7a+DhEvgenWJCULVjX1VaNUPiTCiAvlyZqh1SrmN8LjDytl&#10;SItKPx6PcmBjk3sfWZkURmTKDOlS5X2FWYobJZKNMt+FBGS50FdyM86F2eXP1slKItVbHAf7/ave&#10;4tzXAY+c2Zq4c9aNsT5Xn2dsD1n9cwuZ7O0B+EHdSYzdostcKQHgQI2FrTdghrf9aAXHrxq075qF&#10;eMc8Zgkdx36It/hIZQG/HSRKltb/fu0+2YPi0FLSYjYrGn6tmBeUqG8G5D8tJ5M0zPkwOf4EJhF/&#10;qFkcasxKX1hwosQmcjyLyT6qrSi91Y9YI/OUFSpmOHJXNG7Fi9hvDKwhLubzbITxdSxem3vHU+iE&#10;cyLnQ/fIvBsYHMH9G7udYjZ9QeTeNnkGN19FkDGzPCHdozp0AKOfyT+sqbRbDs/Zar9MZ88AAAD/&#10;/wMAUEsDBBQABgAIAAAAIQCTpHj03wAAAAgBAAAPAAAAZHJzL2Rvd25yZXYueG1sTI/BTsMwEETv&#10;SPyDtUjcqEOhxU2zqQDBgUpVRYvUqxsvcUS8jmKnDX+POcFxNKOZN8VqdK04UR8azwi3kwwEceVN&#10;wzXCx/71RoEIUbPRrWdC+KYAq/LyotC58Wd+p9Mu1iKVcMg1go2xy6UMlSWnw8R3xMn79L3TMcm+&#10;lqbX51TuWjnNsrl0uuG0YHVHz5aqr93gEPabJzNIM5q3l2qz3tJBru39FvH6anxcgog0xr8w/OIn&#10;dCgT09EPbIJoEWYqkUeE+eIBRPKnd2oG4oig1AJkWcj/B8ofAAAA//8DAFBLAQItABQABgAIAAAA&#10;IQC2gziS/gAAAOEBAAATAAAAAAAAAAAAAAAAAAAAAABbQ29udGVudF9UeXBlc10ueG1sUEsBAi0A&#10;FAAGAAgAAAAhADj9If/WAAAAlAEAAAsAAAAAAAAAAAAAAAAALwEAAF9yZWxzLy5yZWxzUEsBAi0A&#10;FAAGAAgAAAAhAFN3LPCPAgAAlAUAAA4AAAAAAAAAAAAAAAAALgIAAGRycy9lMm9Eb2MueG1sUEsB&#10;Ai0AFAAGAAgAAAAhAJOkePTfAAAACAEAAA8AAAAAAAAAAAAAAAAA6QQAAGRycy9kb3ducmV2Lnht&#10;bFBLBQYAAAAABAAEAPMAAAD1BQAAAAA=&#10;" o:allowoverlap="f" fillcolor="white [3201]" stroked="f" strokeweight=".5pt">
              <v:textbox style="mso-fit-shape-to-text:t">
                <w:txbxContent>
                  <w:p w14:paraId="1CA7B1B1" w14:textId="783FBAC1" w:rsidR="006D0327" w:rsidRDefault="00054449" w:rsidP="00664D04">
                    <w:pPr>
                      <w:pStyle w:val="Brdtext"/>
                      <w:jc w:val="left"/>
                    </w:pPr>
                    <w:sdt>
                      <w:sdtPr>
                        <w:alias w:val="NummerEtikett"/>
                        <w:tag w:val="NummerEtikett"/>
                        <w:id w:val="-793749614"/>
                        <w:lock w:val="sdtContentLocked"/>
                        <w:dataBinding w:prefixMappings="xmlns:ns0='http://rkdhs/mallar/lagstiftning/Prop/Prop.xsd'" w:xpath="/ns0:dokumentvärden[1]/ns0:dokumentnummer[1]/@etikett" w:storeItemID="{068625C3-B546-44A5-B525-B7CC092E5AD6}"/>
                        <w:text/>
                      </w:sdtPr>
                      <w:sdtEndPr/>
                      <w:sdtContent>
                        <w:r w:rsidR="006D0327">
                          <w:t>Prop.</w:t>
                        </w:r>
                      </w:sdtContent>
                    </w:sdt>
                    <w:r w:rsidR="006D0327">
                      <w:t xml:space="preserve"> </w:t>
                    </w:r>
                    <w:sdt>
                      <w:sdtPr>
                        <w:alias w:val="Nummer"/>
                        <w:tag w:val="Nummer"/>
                        <w:id w:val="-997956841"/>
                        <w:lock w:val="sdtContentLocked"/>
                        <w:dataBinding w:prefixMappings="xmlns:ns0='http://rkdhs/mallar/lagstiftning/Prop/Prop.xsd'" w:xpath="/ns0:dokumentvärden[1]/ns0:dokumentnummer[1]" w:storeItemID="{068625C3-B546-44A5-B525-B7CC092E5AD6}"/>
                        <w:text/>
                      </w:sdtPr>
                      <w:sdtEndPr/>
                      <w:sdtContent>
                        <w:r w:rsidR="006D0327">
                          <w:t>2018/19:163</w:t>
                        </w:r>
                      </w:sdtContent>
                    </w:sdt>
                  </w:p>
                  <w:p w14:paraId="5CEACF58" w14:textId="205FB26D" w:rsidR="006D0327" w:rsidRPr="00C7375F" w:rsidRDefault="00054449" w:rsidP="000E3A6B">
                    <w:pPr>
                      <w:pStyle w:val="Brdtext"/>
                    </w:pPr>
                    <w:sdt>
                      <w:sdtPr>
                        <w:alias w:val="BilageEtikett"/>
                        <w:tag w:val="BilageEtikett"/>
                        <w:id w:val="1849828020"/>
                        <w:lock w:val="sdtContentLocked"/>
                        <w:dataBinding w:prefixMappings="xmlns:ns0='http://rkdhs/mallar/lagstiftning/Prop/Prop.xsd'" w:xpath="/ns0:dokumentvärden[1]/ns0:bilagor[1]/ns0:bilaga[4]/@bilageetikett" w:storeItemID="{068625C3-B546-44A5-B525-B7CC092E5AD6}"/>
                        <w:text/>
                      </w:sdtPr>
                      <w:sdtEndPr/>
                      <w:sdtContent>
                        <w:r w:rsidR="006D0327">
                          <w:t>Bilaga</w:t>
                        </w:r>
                      </w:sdtContent>
                    </w:sdt>
                    <w:r w:rsidR="006D0327">
                      <w:t xml:space="preserve"> </w:t>
                    </w:r>
                    <w:sdt>
                      <w:sdtPr>
                        <w:alias w:val="BilageNummer"/>
                        <w:tag w:val="BilageNummer"/>
                        <w:id w:val="-1502814562"/>
                        <w:lock w:val="sdtContentLocked"/>
                        <w:dataBinding w:prefixMappings="xmlns:ns0='http://rkdhs/mallar/lagstiftning/Prop/Prop.xsd'" w:xpath="/ns0:dokumentvärden[1]/ns0:bilagor[1]/ns0:bilaga[4]/@bilagenummer" w:storeItemID="{068625C3-B546-44A5-B525-B7CC092E5AD6}"/>
                        <w:text/>
                      </w:sdtPr>
                      <w:sdtEndPr/>
                      <w:sdtContent>
                        <w:r w:rsidR="006D0327">
                          <w:t>4</w:t>
                        </w:r>
                      </w:sdtContent>
                    </w:sdt>
                  </w:p>
                </w:txbxContent>
              </v:textbox>
              <w10:wrap type="square" anchorx="page" anchory="page"/>
            </v:shape>
          </w:pict>
        </mc:Fallback>
      </mc:AlternateContent>
    </w:r>
    <w:r>
      <w:t xml:space="preserve"> </w:t>
    </w:r>
  </w:p>
</w:hdr>
</file>

<file path=word/header6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5E93369" w14:textId="77777777" w:rsidR="006D0327" w:rsidRDefault="006D0327" w:rsidP="00EE1584">
    <w:pPr>
      <w:pStyle w:val="Brdtext"/>
    </w:pPr>
    <w:r>
      <w:rPr>
        <w:noProof/>
        <w:lang w:eastAsia="sv-SE"/>
      </w:rPr>
      <mc:AlternateContent>
        <mc:Choice Requires="wps">
          <w:drawing>
            <wp:anchor distT="0" distB="0" distL="0" distR="0" simplePos="0" relativeHeight="251707904"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64"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CB25040" w14:textId="1E623195" w:rsidR="006D0327" w:rsidRDefault="00054449" w:rsidP="00A118D8">
                          <w:pPr>
                            <w:pStyle w:val="Brdtext"/>
                            <w:jc w:val="left"/>
                          </w:pPr>
                          <w:sdt>
                            <w:sdtPr>
                              <w:alias w:val="NummerEtikett"/>
                              <w:tag w:val="NummerEtikett"/>
                              <w:id w:val="-545609413"/>
                              <w:lock w:val="sdtContentLocked"/>
                              <w:dataBinding w:prefixMappings="xmlns:ns0='http://rkdhs/mallar/lagstiftning/Prop/Prop.xsd'" w:xpath="/ns0:dokumentvärden[1]/ns0:dokumentnummer[1]/@etikett" w:storeItemID="{068625C3-B546-44A5-B525-B7CC092E5AD6}"/>
                              <w:text/>
                            </w:sdtPr>
                            <w:sdtEndPr/>
                            <w:sdtContent>
                              <w:r w:rsidR="006D0327">
                                <w:t>Prop.</w:t>
                              </w:r>
                            </w:sdtContent>
                          </w:sdt>
                          <w:r w:rsidR="006D0327">
                            <w:t xml:space="preserve"> </w:t>
                          </w:r>
                          <w:sdt>
                            <w:sdtPr>
                              <w:alias w:val="Nummer"/>
                              <w:tag w:val="Nummer"/>
                              <w:id w:val="-1918082770"/>
                              <w:lock w:val="sdtContentLocked"/>
                              <w:dataBinding w:prefixMappings="xmlns:ns0='http://rkdhs/mallar/lagstiftning/Prop/Prop.xsd'" w:xpath="/ns0:dokumentvärden[1]/ns0:dokumentnummer[1]" w:storeItemID="{068625C3-B546-44A5-B525-B7CC092E5AD6}"/>
                              <w:text/>
                            </w:sdtPr>
                            <w:sdtEndPr/>
                            <w:sdtContent>
                              <w:r w:rsidR="006D0327">
                                <w:t>2018/19:163</w:t>
                              </w:r>
                            </w:sdtContent>
                          </w:sdt>
                        </w:p>
                        <w:p w14:paraId="3AC503ED" w14:textId="01BAB914" w:rsidR="006D0327" w:rsidRPr="00C7375F" w:rsidRDefault="00054449" w:rsidP="000E3A6B">
                          <w:pPr>
                            <w:pStyle w:val="Brdtext"/>
                          </w:pPr>
                          <w:sdt>
                            <w:sdtPr>
                              <w:alias w:val="BilageEtikett"/>
                              <w:tag w:val="BilageEtikett"/>
                              <w:id w:val="1718155886"/>
                              <w:lock w:val="sdtContentLocked"/>
                              <w:dataBinding w:prefixMappings="xmlns:ns0='http://rkdhs/mallar/lagstiftning/Prop/Prop.xsd'" w:xpath="/ns0:dokumentvärden[1]/ns0:bilagor[1]/ns0:bilaga[4]/@bilageetikett" w:storeItemID="{068625C3-B546-44A5-B525-B7CC092E5AD6}"/>
                              <w:text/>
                            </w:sdtPr>
                            <w:sdtEndPr/>
                            <w:sdtContent>
                              <w:r w:rsidR="006D0327">
                                <w:t>Bilaga</w:t>
                              </w:r>
                            </w:sdtContent>
                          </w:sdt>
                          <w:r w:rsidR="006D0327">
                            <w:t xml:space="preserve"> </w:t>
                          </w:r>
                          <w:sdt>
                            <w:sdtPr>
                              <w:alias w:val="BilageNummer"/>
                              <w:tag w:val="BilageNummer"/>
                              <w:id w:val="-977139056"/>
                              <w:lock w:val="sdtContentLocked"/>
                              <w:dataBinding w:prefixMappings="xmlns:ns0='http://rkdhs/mallar/lagstiftning/Prop/Prop.xsd'" w:xpath="/ns0:dokumentvärden[1]/ns0:bilagor[1]/ns0:bilaga[4]/@bilagenummer" w:storeItemID="{068625C3-B546-44A5-B525-B7CC092E5AD6}"/>
                              <w:text/>
                            </w:sdtPr>
                            <w:sdtEndPr/>
                            <w:sdtContent>
                              <w:r w:rsidR="006D0327">
                                <w:t>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178" type="#_x0000_t202" style="position:absolute;left:0;text-align:left;margin-left:348.15pt;margin-top:35.45pt;width:89.85pt;height:9.6pt;z-index:25170790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YivXSjgIAAJQFAAAOAAAAZHJzL2Uyb0RvYy54bWysVNtOGzEQfa/Uf7D8XjYbAi0RG5SCqCoh&#10;QIWKZ8drk1V9q+1kN/36Hns3l1JeqPqyO/bcPGfOzPlFpxVZCx8aaypaHo0oEYbbujHPFf3+eP3h&#10;EyUhMlMzZY2o6EYEejF7/+68dVMxtkurauEJgpgwbV1FlzG6aVEEvhSahSPrhIFSWq9ZxNE/F7Vn&#10;LaJrVYxHo9Oitb523nIRAm6veiWd5fhSCh7vpAwiElVRvC3mr8/fRfoWs3M2ffbMLRs+PIP9wys0&#10;awyS7kJdscjIyjd/hdIN9zZYGY+41YWVsuEi14BqytGLah6WzIlcC8AJbgdT+H9h+e363pOmrujp&#10;hBLDNHr0KLroVyjgOMHTujCF1YODXew+2w5t3t4HXKaqO+l1+qMeAj2A3uzARTDCk1M5KdExSjh0&#10;5bg8G2f0i7238yF+EVaTJFTUo3kZU7a+CREvgenWJCULVjX1daNUPiTCiEvlyZqh1SrmN8LjDytl&#10;SItKj09GObCxyb2PrEwKIzJlhnSp8r7CLMWNEslGmW9CArJc6Cu5GefC7PJn62QlkeotjoP9/lVv&#10;ce7rgEfObE3cOevGWJ+rzzO2h6z+sYVM9vYA/KDuJMZu0WWulCc7CixsvQEzvO1HKzh+3aB9NyzE&#10;e+YxS+g49kO8w0cqC/jtIFGytP7Xa/fJHhSHlpIWs1nR8HPFvKBEfTUg/1k5maRhzofJyUcwifhD&#10;zeJQY1b60oITJTaR41lM9lFtRemtfsIamaesUDHDkbuicStexn5jYA1xMZ9nI4yvY/HGPDieQiec&#10;Ezkfuyfm3cDgCO7f2u0Us+kLIve2yTO4+SqCjJnlCeke1aEDGP1M/mFNpd1yeM5W+2U6+w0AAP//&#10;AwBQSwMEFAAGAAgAAAAhADqKEcLfAAAACQEAAA8AAABkcnMvZG93bnJldi54bWxMj8FOwzAQRO9I&#10;/IO1SNyoXUBpE7KpAMGBSlVFi8TVjZc4Iraj2GnD37OcynG1TzNvytXkOnGkIbbBI8xnCgT5OpjW&#10;Nwgf+9ebJYiYtDe6C54QfijCqrq8KHVhwsm/03GXGsEhPhYawabUF1LG2pLTcRZ68vz7CoPTic+h&#10;kWbQJw53nbxVKpNOt54brO7p2VL9vRsdwn7zZEZpJvP2Um/WW/qUa3u/Rby+mh4fQCSa0hmGP31W&#10;h4qdDmH0JooOIcuzO0YRFioHwcBykfG4A0Ku5iCrUv5fUP0CAAD//wMAUEsBAi0AFAAGAAgAAAAh&#10;ALaDOJL+AAAA4QEAABMAAAAAAAAAAAAAAAAAAAAAAFtDb250ZW50X1R5cGVzXS54bWxQSwECLQAU&#10;AAYACAAAACEAOP0h/9YAAACUAQAACwAAAAAAAAAAAAAAAAAvAQAAX3JlbHMvLnJlbHNQSwECLQAU&#10;AAYACAAAACEAGIr10o4CAACUBQAADgAAAAAAAAAAAAAAAAAuAgAAZHJzL2Uyb0RvYy54bWxQSwEC&#10;LQAUAAYACAAAACEAOooRwt8AAAAJAQAADwAAAAAAAAAAAAAAAADoBAAAZHJzL2Rvd25yZXYueG1s&#10;UEsFBgAAAAAEAAQA8wAAAPQFAAAAAA==&#10;" o:allowoverlap="f" fillcolor="white [3201]" stroked="f" strokeweight=".5pt">
              <v:textbox style="mso-fit-shape-to-text:t">
                <w:txbxContent>
                  <w:p w14:paraId="4CB25040" w14:textId="1E623195" w:rsidR="006D0327" w:rsidRDefault="00054449" w:rsidP="00A118D8">
                    <w:pPr>
                      <w:pStyle w:val="Brdtext"/>
                      <w:jc w:val="left"/>
                    </w:pPr>
                    <w:sdt>
                      <w:sdtPr>
                        <w:alias w:val="NummerEtikett"/>
                        <w:tag w:val="NummerEtikett"/>
                        <w:id w:val="-545609413"/>
                        <w:lock w:val="sdtContentLocked"/>
                        <w:dataBinding w:prefixMappings="xmlns:ns0='http://rkdhs/mallar/lagstiftning/Prop/Prop.xsd'" w:xpath="/ns0:dokumentvärden[1]/ns0:dokumentnummer[1]/@etikett" w:storeItemID="{068625C3-B546-44A5-B525-B7CC092E5AD6}"/>
                        <w:text/>
                      </w:sdtPr>
                      <w:sdtEndPr/>
                      <w:sdtContent>
                        <w:r w:rsidR="006D0327">
                          <w:t>Prop.</w:t>
                        </w:r>
                      </w:sdtContent>
                    </w:sdt>
                    <w:r w:rsidR="006D0327">
                      <w:t xml:space="preserve"> </w:t>
                    </w:r>
                    <w:sdt>
                      <w:sdtPr>
                        <w:alias w:val="Nummer"/>
                        <w:tag w:val="Nummer"/>
                        <w:id w:val="-1918082770"/>
                        <w:lock w:val="sdtContentLocked"/>
                        <w:dataBinding w:prefixMappings="xmlns:ns0='http://rkdhs/mallar/lagstiftning/Prop/Prop.xsd'" w:xpath="/ns0:dokumentvärden[1]/ns0:dokumentnummer[1]" w:storeItemID="{068625C3-B546-44A5-B525-B7CC092E5AD6}"/>
                        <w:text/>
                      </w:sdtPr>
                      <w:sdtEndPr/>
                      <w:sdtContent>
                        <w:r w:rsidR="006D0327">
                          <w:t>2018/19:163</w:t>
                        </w:r>
                      </w:sdtContent>
                    </w:sdt>
                  </w:p>
                  <w:p w14:paraId="3AC503ED" w14:textId="01BAB914" w:rsidR="006D0327" w:rsidRPr="00C7375F" w:rsidRDefault="00054449" w:rsidP="000E3A6B">
                    <w:pPr>
                      <w:pStyle w:val="Brdtext"/>
                    </w:pPr>
                    <w:sdt>
                      <w:sdtPr>
                        <w:alias w:val="BilageEtikett"/>
                        <w:tag w:val="BilageEtikett"/>
                        <w:id w:val="1718155886"/>
                        <w:lock w:val="sdtContentLocked"/>
                        <w:dataBinding w:prefixMappings="xmlns:ns0='http://rkdhs/mallar/lagstiftning/Prop/Prop.xsd'" w:xpath="/ns0:dokumentvärden[1]/ns0:bilagor[1]/ns0:bilaga[4]/@bilageetikett" w:storeItemID="{068625C3-B546-44A5-B525-B7CC092E5AD6}"/>
                        <w:text/>
                      </w:sdtPr>
                      <w:sdtEndPr/>
                      <w:sdtContent>
                        <w:r w:rsidR="006D0327">
                          <w:t>Bilaga</w:t>
                        </w:r>
                      </w:sdtContent>
                    </w:sdt>
                    <w:r w:rsidR="006D0327">
                      <w:t xml:space="preserve"> </w:t>
                    </w:r>
                    <w:sdt>
                      <w:sdtPr>
                        <w:alias w:val="BilageNummer"/>
                        <w:tag w:val="BilageNummer"/>
                        <w:id w:val="-977139056"/>
                        <w:lock w:val="sdtContentLocked"/>
                        <w:dataBinding w:prefixMappings="xmlns:ns0='http://rkdhs/mallar/lagstiftning/Prop/Prop.xsd'" w:xpath="/ns0:dokumentvärden[1]/ns0:bilagor[1]/ns0:bilaga[4]/@bilagenummer" w:storeItemID="{068625C3-B546-44A5-B525-B7CC092E5AD6}"/>
                        <w:text/>
                      </w:sdtPr>
                      <w:sdtEndPr/>
                      <w:sdtContent>
                        <w:r w:rsidR="006D0327">
                          <w:t>4</w:t>
                        </w:r>
                      </w:sdtContent>
                    </w:sdt>
                  </w:p>
                </w:txbxContent>
              </v:textbox>
              <w10:wrap type="square" anchorx="page" anchory="page"/>
            </v:shape>
          </w:pict>
        </mc:Fallback>
      </mc:AlternateContent>
    </w:r>
    <w:r>
      <w:t xml:space="preserve"> </w:t>
    </w:r>
  </w:p>
</w:hdr>
</file>

<file path=word/header6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5CA2E72" w14:textId="77777777" w:rsidR="006D0327" w:rsidRDefault="006D0327" w:rsidP="00664D04">
    <w:pPr>
      <w:pStyle w:val="Brdtext"/>
    </w:pPr>
    <w:r>
      <w:rPr>
        <w:noProof/>
        <w:lang w:eastAsia="sv-SE"/>
      </w:rPr>
      <mc:AlternateContent>
        <mc:Choice Requires="wps">
          <w:drawing>
            <wp:anchor distT="0" distB="0" distL="0" distR="0" simplePos="0" relativeHeight="251671040"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67"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F2ACD74" w14:textId="054C6E8F" w:rsidR="006D0327" w:rsidRDefault="00054449" w:rsidP="00664D04">
                          <w:pPr>
                            <w:pStyle w:val="Brdtext"/>
                            <w:jc w:val="left"/>
                          </w:pPr>
                          <w:sdt>
                            <w:sdtPr>
                              <w:alias w:val="NummerEtikett"/>
                              <w:tag w:val="NummerEtikett"/>
                              <w:id w:val="-265240660"/>
                              <w:lock w:val="sdtContentLocked"/>
                              <w:dataBinding w:prefixMappings="xmlns:ns0='http://rkdhs/mallar/lagstiftning/Prop/Prop.xsd'" w:xpath="/ns0:dokumentvärden[1]/ns0:dokumentnummer[1]/@etikett" w:storeItemID="{068625C3-B546-44A5-B525-B7CC092E5AD6}"/>
                              <w:text/>
                            </w:sdtPr>
                            <w:sdtEndPr/>
                            <w:sdtContent>
                              <w:r w:rsidR="006D0327">
                                <w:t>Prop.</w:t>
                              </w:r>
                            </w:sdtContent>
                          </w:sdt>
                          <w:r w:rsidR="006D0327">
                            <w:t xml:space="preserve"> </w:t>
                          </w:r>
                          <w:sdt>
                            <w:sdtPr>
                              <w:alias w:val="Nummer"/>
                              <w:tag w:val="Nummer"/>
                              <w:id w:val="-1866356867"/>
                              <w:lock w:val="sdtContentLocked"/>
                              <w:dataBinding w:prefixMappings="xmlns:ns0='http://rkdhs/mallar/lagstiftning/Prop/Prop.xsd'" w:xpath="/ns0:dokumentvärden[1]/ns0:dokumentnummer[1]" w:storeItemID="{068625C3-B546-44A5-B525-B7CC092E5AD6}"/>
                              <w:text/>
                            </w:sdtPr>
                            <w:sdtEndPr/>
                            <w:sdtContent>
                              <w:r w:rsidR="006D0327">
                                <w:t>2018/19:163</w:t>
                              </w:r>
                            </w:sdtContent>
                          </w:sdt>
                        </w:p>
                        <w:p w14:paraId="5C2D8CAB" w14:textId="131CD3F5" w:rsidR="006D0327" w:rsidRPr="00C7375F" w:rsidRDefault="00054449" w:rsidP="000E3A6B">
                          <w:pPr>
                            <w:pStyle w:val="Brdtext"/>
                          </w:pPr>
                          <w:sdt>
                            <w:sdtPr>
                              <w:alias w:val="BilageEtikett"/>
                              <w:tag w:val="BilageEtikett"/>
                              <w:id w:val="-1259125741"/>
                              <w:lock w:val="sdtContentLocked"/>
                              <w:dataBinding w:prefixMappings="xmlns:ns0='http://rkdhs/mallar/lagstiftning/Prop/Prop.xsd'" w:xpath="/ns0:dokumentvärden[1]/ns0:bilagor[1]/ns0:bilaga[4]/@bilageetikett" w:storeItemID="{068625C3-B546-44A5-B525-B7CC092E5AD6}"/>
                              <w:text/>
                            </w:sdtPr>
                            <w:sdtEndPr/>
                            <w:sdtContent>
                              <w:r w:rsidR="006D0327">
                                <w:t>Bilaga</w:t>
                              </w:r>
                            </w:sdtContent>
                          </w:sdt>
                          <w:r w:rsidR="006D0327">
                            <w:t xml:space="preserve"> </w:t>
                          </w:r>
                          <w:sdt>
                            <w:sdtPr>
                              <w:alias w:val="BilageNummer"/>
                              <w:tag w:val="BilageNummer"/>
                              <w:id w:val="-447700575"/>
                              <w:lock w:val="sdtContentLocked"/>
                              <w:dataBinding w:prefixMappings="xmlns:ns0='http://rkdhs/mallar/lagstiftning/Prop/Prop.xsd'" w:xpath="/ns0:dokumentvärden[1]/ns0:bilagor[1]/ns0:bilaga[4]/@bilagenummer" w:storeItemID="{068625C3-B546-44A5-B525-B7CC092E5AD6}"/>
                              <w:text/>
                            </w:sdtPr>
                            <w:sdtEndPr/>
                            <w:sdtContent>
                              <w:r w:rsidR="006D0327">
                                <w:t>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182" type="#_x0000_t202" style="position:absolute;left:0;text-align:left;margin-left:29.4pt;margin-top:34.85pt;width:89.85pt;height:9.6pt;z-index:25167104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8KkiskAIAAJQFAAAOAAAAZHJzL2Uyb0RvYy54bWysVF1P2zAUfZ+0/2D5faTpWhgVKepATJMQ&#10;oJWJZ9exaTTH9my3Sffrd+wkbcd4YdpLcu375Xvuuffisq0V2QrnK6MLmp+MKBGam7LSzwX9/njz&#10;4RMlPjBdMmW0KOhOeHo5f//uorEzMTZro0rhCIJoP2tsQdch2FmWeb4WNfMnxgoNpTSuZgFH95yV&#10;jjWIXqtsPBqdZo1xpXWGC+9xe90p6TzFl1LwcC+lF4GoguJtIX1d+q7iN5tfsNmzY3Zd8f4Z7B9e&#10;UbNKI+k+1DULjGxc9VeouuLOeCPDCTd1ZqSsuEg1oJp89KKa5ZpZkWoBON7uYfL/Lyy/2z44UpUF&#10;PT2jRLMaPXoUbXAbFDCO8DTWz2C1tLAL7WfTos3DvcdlrLqVro5/1EOgB9C7PbgIRnh0yic5OkYJ&#10;hy4f5+fjhH528LbOhy/C1CQKBXVoXsKUbW99wEtgOpjEZN6oqryplEqHSBhxpRzZMrRahfRGePxh&#10;pTRpUOnH6SgF1ia6d5GVjmFEokyfLlbeVZiksFMi2ij9TUhAlgp9JTfjXOh9/mQdrSRSvcWxtz+8&#10;6i3OXR3wSJmNDnvnutLGperTjB0gK38MkMnOHoAf1R3F0K7axJV8Oh0osDLlDsxwphstb/lNhfbd&#10;Mh8emMMsoePYD+EeH6kM4De9RMnauF+v3Ud7UBxaShrMZkH9zw1zghL1VYP85/lkEoc5HSbTMzCJ&#10;uGPN6lijN/WVASdybCLLkxjtgxpE6Uz9hDWyiFmhYpojd0HDIF6FbmNgDXGxWCQjjK9l4VYvLY+h&#10;I86RnI/tE3O2Z3AA9+/MMMVs9oLInW309HaxCSBjYnlEukO17wBGP5G/X1Nxtxyfk9Vhmc5/AwAA&#10;//8DAFBLAwQUAAYACAAAACEAk6R49N8AAAAIAQAADwAAAGRycy9kb3ducmV2LnhtbEyPwU7DMBBE&#10;70j8g7VI3KhDocVNs6kAwYFKVUWL1KsbL3FEvI5ipw1/jznBcTSjmTfFanStOFEfGs8It5MMBHHl&#10;TcM1wsf+9UaBCFGz0a1nQvimAKvy8qLQufFnfqfTLtYilXDINYKNsculDJUlp8PEd8TJ+/S90zHJ&#10;vpam1+dU7lo5zbK5dLrhtGB1R8+Wqq/d4BD2myczSDOat5dqs97SQa7t/Rbx+mp8XIKINMa/MPzi&#10;J3QoE9PRD2yCaBFmKpFHhPniAUTyp3dqBuKIoNQCZFnI/wfKHwAAAP//AwBQSwECLQAUAAYACAAA&#10;ACEAtoM4kv4AAADhAQAAEwAAAAAAAAAAAAAAAAAAAAAAW0NvbnRlbnRfVHlwZXNdLnhtbFBLAQIt&#10;ABQABgAIAAAAIQA4/SH/1gAAAJQBAAALAAAAAAAAAAAAAAAAAC8BAABfcmVscy8ucmVsc1BLAQIt&#10;ABQABgAIAAAAIQB8KkiskAIAAJQFAAAOAAAAAAAAAAAAAAAAAC4CAABkcnMvZTJvRG9jLnhtbFBL&#10;AQItABQABgAIAAAAIQCTpHj03wAAAAgBAAAPAAAAAAAAAAAAAAAAAOoEAABkcnMvZG93bnJldi54&#10;bWxQSwUGAAAAAAQABADzAAAA9gUAAAAA&#10;" o:allowoverlap="f" fillcolor="white [3201]" stroked="f" strokeweight=".5pt">
              <v:textbox style="mso-fit-shape-to-text:t">
                <w:txbxContent>
                  <w:p w14:paraId="0F2ACD74" w14:textId="054C6E8F" w:rsidR="006D0327" w:rsidRDefault="00054449" w:rsidP="00664D04">
                    <w:pPr>
                      <w:pStyle w:val="Brdtext"/>
                      <w:jc w:val="left"/>
                    </w:pPr>
                    <w:sdt>
                      <w:sdtPr>
                        <w:alias w:val="NummerEtikett"/>
                        <w:tag w:val="NummerEtikett"/>
                        <w:id w:val="-265240660"/>
                        <w:lock w:val="sdtContentLocked"/>
                        <w:dataBinding w:prefixMappings="xmlns:ns0='http://rkdhs/mallar/lagstiftning/Prop/Prop.xsd'" w:xpath="/ns0:dokumentvärden[1]/ns0:dokumentnummer[1]/@etikett" w:storeItemID="{068625C3-B546-44A5-B525-B7CC092E5AD6}"/>
                        <w:text/>
                      </w:sdtPr>
                      <w:sdtEndPr/>
                      <w:sdtContent>
                        <w:r w:rsidR="006D0327">
                          <w:t>Prop.</w:t>
                        </w:r>
                      </w:sdtContent>
                    </w:sdt>
                    <w:r w:rsidR="006D0327">
                      <w:t xml:space="preserve"> </w:t>
                    </w:r>
                    <w:sdt>
                      <w:sdtPr>
                        <w:alias w:val="Nummer"/>
                        <w:tag w:val="Nummer"/>
                        <w:id w:val="-1866356867"/>
                        <w:lock w:val="sdtContentLocked"/>
                        <w:dataBinding w:prefixMappings="xmlns:ns0='http://rkdhs/mallar/lagstiftning/Prop/Prop.xsd'" w:xpath="/ns0:dokumentvärden[1]/ns0:dokumentnummer[1]" w:storeItemID="{068625C3-B546-44A5-B525-B7CC092E5AD6}"/>
                        <w:text/>
                      </w:sdtPr>
                      <w:sdtEndPr/>
                      <w:sdtContent>
                        <w:r w:rsidR="006D0327">
                          <w:t>2018/19:163</w:t>
                        </w:r>
                      </w:sdtContent>
                    </w:sdt>
                  </w:p>
                  <w:p w14:paraId="5C2D8CAB" w14:textId="131CD3F5" w:rsidR="006D0327" w:rsidRPr="00C7375F" w:rsidRDefault="00054449" w:rsidP="000E3A6B">
                    <w:pPr>
                      <w:pStyle w:val="Brdtext"/>
                    </w:pPr>
                    <w:sdt>
                      <w:sdtPr>
                        <w:alias w:val="BilageEtikett"/>
                        <w:tag w:val="BilageEtikett"/>
                        <w:id w:val="-1259125741"/>
                        <w:lock w:val="sdtContentLocked"/>
                        <w:dataBinding w:prefixMappings="xmlns:ns0='http://rkdhs/mallar/lagstiftning/Prop/Prop.xsd'" w:xpath="/ns0:dokumentvärden[1]/ns0:bilagor[1]/ns0:bilaga[4]/@bilageetikett" w:storeItemID="{068625C3-B546-44A5-B525-B7CC092E5AD6}"/>
                        <w:text/>
                      </w:sdtPr>
                      <w:sdtEndPr/>
                      <w:sdtContent>
                        <w:r w:rsidR="006D0327">
                          <w:t>Bilaga</w:t>
                        </w:r>
                      </w:sdtContent>
                    </w:sdt>
                    <w:r w:rsidR="006D0327">
                      <w:t xml:space="preserve"> </w:t>
                    </w:r>
                    <w:sdt>
                      <w:sdtPr>
                        <w:alias w:val="BilageNummer"/>
                        <w:tag w:val="BilageNummer"/>
                        <w:id w:val="-447700575"/>
                        <w:lock w:val="sdtContentLocked"/>
                        <w:dataBinding w:prefixMappings="xmlns:ns0='http://rkdhs/mallar/lagstiftning/Prop/Prop.xsd'" w:xpath="/ns0:dokumentvärden[1]/ns0:bilagor[1]/ns0:bilaga[4]/@bilagenummer" w:storeItemID="{068625C3-B546-44A5-B525-B7CC092E5AD6}"/>
                        <w:text/>
                      </w:sdtPr>
                      <w:sdtEndPr/>
                      <w:sdtContent>
                        <w:r w:rsidR="006D0327">
                          <w:t>4</w:t>
                        </w:r>
                      </w:sdtContent>
                    </w:sdt>
                  </w:p>
                </w:txbxContent>
              </v:textbox>
              <w10:wrap type="square" anchorx="page" anchory="page"/>
            </v:shape>
          </w:pict>
        </mc:Fallback>
      </mc:AlternateContent>
    </w:r>
    <w:r>
      <w:t xml:space="preserve"> </w:t>
    </w:r>
  </w:p>
</w:hdr>
</file>

<file path=word/header7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6793AB1" w14:textId="77777777" w:rsidR="006D0327" w:rsidRDefault="006D0327" w:rsidP="00EE1584">
    <w:pPr>
      <w:pStyle w:val="Brdtext"/>
    </w:pPr>
    <w:r>
      <w:rPr>
        <w:noProof/>
        <w:lang w:eastAsia="sv-SE"/>
      </w:rPr>
      <mc:AlternateContent>
        <mc:Choice Requires="wps">
          <w:drawing>
            <wp:anchor distT="0" distB="0" distL="0" distR="0" simplePos="0" relativeHeight="251708928"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66"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21A43DA" w14:textId="3B44BC5C" w:rsidR="006D0327" w:rsidRDefault="00054449" w:rsidP="00A118D8">
                          <w:pPr>
                            <w:pStyle w:val="Brdtext"/>
                            <w:jc w:val="left"/>
                          </w:pPr>
                          <w:sdt>
                            <w:sdtPr>
                              <w:alias w:val="NummerEtikett"/>
                              <w:tag w:val="NummerEtikett"/>
                              <w:id w:val="693346553"/>
                              <w:lock w:val="sdtContentLocked"/>
                              <w:dataBinding w:prefixMappings="xmlns:ns0='http://rkdhs/mallar/lagstiftning/Prop/Prop.xsd'" w:xpath="/ns0:dokumentvärden[1]/ns0:dokumentnummer[1]/@etikett" w:storeItemID="{068625C3-B546-44A5-B525-B7CC092E5AD6}"/>
                              <w:text/>
                            </w:sdtPr>
                            <w:sdtEndPr/>
                            <w:sdtContent>
                              <w:r w:rsidR="006D0327">
                                <w:t>Prop.</w:t>
                              </w:r>
                            </w:sdtContent>
                          </w:sdt>
                          <w:r w:rsidR="006D0327">
                            <w:t xml:space="preserve"> </w:t>
                          </w:r>
                          <w:sdt>
                            <w:sdtPr>
                              <w:alias w:val="Nummer"/>
                              <w:tag w:val="Nummer"/>
                              <w:id w:val="-1054623740"/>
                              <w:lock w:val="sdtContentLocked"/>
                              <w:dataBinding w:prefixMappings="xmlns:ns0='http://rkdhs/mallar/lagstiftning/Prop/Prop.xsd'" w:xpath="/ns0:dokumentvärden[1]/ns0:dokumentnummer[1]" w:storeItemID="{068625C3-B546-44A5-B525-B7CC092E5AD6}"/>
                              <w:text/>
                            </w:sdtPr>
                            <w:sdtEndPr/>
                            <w:sdtContent>
                              <w:r w:rsidR="006D0327">
                                <w:t>2018/19:163</w:t>
                              </w:r>
                            </w:sdtContent>
                          </w:sdt>
                        </w:p>
                        <w:p w14:paraId="722CFDBC" w14:textId="0379E154" w:rsidR="006D0327" w:rsidRPr="00C7375F" w:rsidRDefault="00054449" w:rsidP="000E3A6B">
                          <w:pPr>
                            <w:pStyle w:val="Brdtext"/>
                          </w:pPr>
                          <w:sdt>
                            <w:sdtPr>
                              <w:alias w:val="BilageEtikett"/>
                              <w:tag w:val="BilageEtikett"/>
                              <w:id w:val="-2044893333"/>
                              <w:lock w:val="sdtContentLocked"/>
                              <w:dataBinding w:prefixMappings="xmlns:ns0='http://rkdhs/mallar/lagstiftning/Prop/Prop.xsd'" w:xpath="/ns0:dokumentvärden[1]/ns0:bilagor[1]/ns0:bilaga[4]/@bilageetikett" w:storeItemID="{068625C3-B546-44A5-B525-B7CC092E5AD6}"/>
                              <w:text/>
                            </w:sdtPr>
                            <w:sdtEndPr/>
                            <w:sdtContent>
                              <w:r w:rsidR="006D0327">
                                <w:t>Bilaga</w:t>
                              </w:r>
                            </w:sdtContent>
                          </w:sdt>
                          <w:r w:rsidR="006D0327">
                            <w:t xml:space="preserve"> </w:t>
                          </w:r>
                          <w:sdt>
                            <w:sdtPr>
                              <w:alias w:val="BilageNummer"/>
                              <w:tag w:val="BilageNummer"/>
                              <w:id w:val="-895821716"/>
                              <w:lock w:val="sdtContentLocked"/>
                              <w:dataBinding w:prefixMappings="xmlns:ns0='http://rkdhs/mallar/lagstiftning/Prop/Prop.xsd'" w:xpath="/ns0:dokumentvärden[1]/ns0:bilagor[1]/ns0:bilaga[4]/@bilagenummer" w:storeItemID="{068625C3-B546-44A5-B525-B7CC092E5AD6}"/>
                              <w:text/>
                            </w:sdtPr>
                            <w:sdtEndPr/>
                            <w:sdtContent>
                              <w:r w:rsidR="006D0327">
                                <w:t>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183" type="#_x0000_t202" style="position:absolute;left:0;text-align:left;margin-left:348.15pt;margin-top:35.45pt;width:89.85pt;height:9.6pt;z-index:25170892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ItX//kAIAAJQFAAAOAAAAZHJzL2Uyb0RvYy54bWysVF1P2zAUfZ+0/2D5faQppRsVKepATJMQ&#10;oJWJZ9exaTTH9my3Sffrd+wkbcd4YdpLcu375Xvuuffisq0V2QrnK6MLmp+MKBGam7LSzwX9/njz&#10;4RMlPjBdMmW0KOhOeHo5f//uorEzMTZro0rhCIJoP2tsQdch2FmWeb4WNfMnxgoNpTSuZgFH95yV&#10;jjWIXqtsPBpNs8a40jrDhfe4ve6UdJ7iSyl4uJfSi0BUQfG2kL4ufVfxm80v2OzZMbuueP8M9g+v&#10;qFmlkXQf6poFRjau+itUXXFnvJHhhJs6M1JWXKQaUE0+elHNcs2sSLUAHG/3MPn/F5bfbR8cqcqC&#10;TqeUaFajR4+iDW6DAk4jPI31M1gtLexC+9m0aPNw73EZq26lq+Mf9RDoAfRuDy6CER6d8kmOjlHC&#10;ocvH+fk4oZ8dvK3z4YswNYlCQR2alzBl21sf8BKYDiYxmTeqKm8qpdIhEkZcKUe2DK1WIb0RHn9Y&#10;KU0aVHp6NkqBtYnuXWSlYxiRKNOni5V3FSYp7JSINkp/ExKQpUJfyc04F3qfP1lHK4lUb3Hs7Q+v&#10;eotzVwc8Umajw965rrRxqfo0YwfIyh8DZLKzB+BHdUcxtKs2cSU/mw4UWJlyB2Y4042Wt/ymQvtu&#10;mQ8PzGGW0HHsh3CPj1QG8JteomRt3K/X7qM9KA4tJQ1ms6D+54Y5QYn6qkH+83wyicOcDpOzj2AS&#10;ccea1bFGb+orA07k2ESWJzHaBzWI0pn6CWtkEbNCxTRH7oKGQbwK3cbAGuJisUhGGF/Lwq1eWh5D&#10;R5wjOR/bJ+Zsz+AA7t+ZYYrZ7AWRO9vo6e1iE0DGxPKIdIdq3wGMfiJ/v6bibjk+J6vDMp3/BgAA&#10;//8DAFBLAwQUAAYACAAAACEAOooRwt8AAAAJAQAADwAAAGRycy9kb3ducmV2LnhtbEyPwU7DMBBE&#10;70j8g7VI3KhdQGkTsqkAwYFKVUWLxNWNlzgitqPYacPfs5zKcbVPM2/K1eQ6caQhtsEjzGcKBPk6&#10;mNY3CB/715sliJi0N7oLnhB+KMKqurwodWHCyb/TcZcawSE+FhrBptQXUsbaktNxFnry/PsKg9OJ&#10;z6GRZtAnDnedvFUqk063nhus7unZUv29Gx3CfvNkRmkm8/ZSb9Zb+pRre79FvL6aHh9AJJrSGYY/&#10;fVaHip0OYfQmig4hy7M7RhEWKgfBwHKR8bgDQq7mIKtS/l9Q/QIAAP//AwBQSwECLQAUAAYACAAA&#10;ACEAtoM4kv4AAADhAQAAEwAAAAAAAAAAAAAAAAAAAAAAW0NvbnRlbnRfVHlwZXNdLnhtbFBLAQIt&#10;ABQABgAIAAAAIQA4/SH/1gAAAJQBAAALAAAAAAAAAAAAAAAAAC8BAABfcmVscy8ucmVsc1BLAQIt&#10;ABQABgAIAAAAIQCItX//kAIAAJQFAAAOAAAAAAAAAAAAAAAAAC4CAABkcnMvZTJvRG9jLnhtbFBL&#10;AQItABQABgAIAAAAIQA6ihHC3wAAAAkBAAAPAAAAAAAAAAAAAAAAAOoEAABkcnMvZG93bnJldi54&#10;bWxQSwUGAAAAAAQABADzAAAA9gUAAAAA&#10;" o:allowoverlap="f" fillcolor="white [3201]" stroked="f" strokeweight=".5pt">
              <v:textbox style="mso-fit-shape-to-text:t">
                <w:txbxContent>
                  <w:p w14:paraId="121A43DA" w14:textId="3B44BC5C" w:rsidR="006D0327" w:rsidRDefault="00054449" w:rsidP="00A118D8">
                    <w:pPr>
                      <w:pStyle w:val="Brdtext"/>
                      <w:jc w:val="left"/>
                    </w:pPr>
                    <w:sdt>
                      <w:sdtPr>
                        <w:alias w:val="NummerEtikett"/>
                        <w:tag w:val="NummerEtikett"/>
                        <w:id w:val="693346553"/>
                        <w:lock w:val="sdtContentLocked"/>
                        <w:dataBinding w:prefixMappings="xmlns:ns0='http://rkdhs/mallar/lagstiftning/Prop/Prop.xsd'" w:xpath="/ns0:dokumentvärden[1]/ns0:dokumentnummer[1]/@etikett" w:storeItemID="{068625C3-B546-44A5-B525-B7CC092E5AD6}"/>
                        <w:text/>
                      </w:sdtPr>
                      <w:sdtEndPr/>
                      <w:sdtContent>
                        <w:r w:rsidR="006D0327">
                          <w:t>Prop.</w:t>
                        </w:r>
                      </w:sdtContent>
                    </w:sdt>
                    <w:r w:rsidR="006D0327">
                      <w:t xml:space="preserve"> </w:t>
                    </w:r>
                    <w:sdt>
                      <w:sdtPr>
                        <w:alias w:val="Nummer"/>
                        <w:tag w:val="Nummer"/>
                        <w:id w:val="-1054623740"/>
                        <w:lock w:val="sdtContentLocked"/>
                        <w:dataBinding w:prefixMappings="xmlns:ns0='http://rkdhs/mallar/lagstiftning/Prop/Prop.xsd'" w:xpath="/ns0:dokumentvärden[1]/ns0:dokumentnummer[1]" w:storeItemID="{068625C3-B546-44A5-B525-B7CC092E5AD6}"/>
                        <w:text/>
                      </w:sdtPr>
                      <w:sdtEndPr/>
                      <w:sdtContent>
                        <w:r w:rsidR="006D0327">
                          <w:t>2018/19:163</w:t>
                        </w:r>
                      </w:sdtContent>
                    </w:sdt>
                  </w:p>
                  <w:p w14:paraId="722CFDBC" w14:textId="0379E154" w:rsidR="006D0327" w:rsidRPr="00C7375F" w:rsidRDefault="00054449" w:rsidP="000E3A6B">
                    <w:pPr>
                      <w:pStyle w:val="Brdtext"/>
                    </w:pPr>
                    <w:sdt>
                      <w:sdtPr>
                        <w:alias w:val="BilageEtikett"/>
                        <w:tag w:val="BilageEtikett"/>
                        <w:id w:val="-2044893333"/>
                        <w:lock w:val="sdtContentLocked"/>
                        <w:dataBinding w:prefixMappings="xmlns:ns0='http://rkdhs/mallar/lagstiftning/Prop/Prop.xsd'" w:xpath="/ns0:dokumentvärden[1]/ns0:bilagor[1]/ns0:bilaga[4]/@bilageetikett" w:storeItemID="{068625C3-B546-44A5-B525-B7CC092E5AD6}"/>
                        <w:text/>
                      </w:sdtPr>
                      <w:sdtEndPr/>
                      <w:sdtContent>
                        <w:r w:rsidR="006D0327">
                          <w:t>Bilaga</w:t>
                        </w:r>
                      </w:sdtContent>
                    </w:sdt>
                    <w:r w:rsidR="006D0327">
                      <w:t xml:space="preserve"> </w:t>
                    </w:r>
                    <w:sdt>
                      <w:sdtPr>
                        <w:alias w:val="BilageNummer"/>
                        <w:tag w:val="BilageNummer"/>
                        <w:id w:val="-895821716"/>
                        <w:lock w:val="sdtContentLocked"/>
                        <w:dataBinding w:prefixMappings="xmlns:ns0='http://rkdhs/mallar/lagstiftning/Prop/Prop.xsd'" w:xpath="/ns0:dokumentvärden[1]/ns0:bilagor[1]/ns0:bilaga[4]/@bilagenummer" w:storeItemID="{068625C3-B546-44A5-B525-B7CC092E5AD6}"/>
                        <w:text/>
                      </w:sdtPr>
                      <w:sdtEndPr/>
                      <w:sdtContent>
                        <w:r w:rsidR="006D0327">
                          <w:t>4</w:t>
                        </w:r>
                      </w:sdtContent>
                    </w:sdt>
                  </w:p>
                </w:txbxContent>
              </v:textbox>
              <w10:wrap type="square" anchorx="page" anchory="page"/>
            </v:shape>
          </w:pict>
        </mc:Fallback>
      </mc:AlternateContent>
    </w:r>
    <w:r>
      <w:t xml:space="preserve"> </w:t>
    </w:r>
  </w:p>
</w:hdr>
</file>

<file path=word/header7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B153A9C" w14:textId="77777777" w:rsidR="006D0327" w:rsidRDefault="006D0327" w:rsidP="00664D04">
    <w:pPr>
      <w:pStyle w:val="Brdtext"/>
    </w:pPr>
    <w:r>
      <w:rPr>
        <w:noProof/>
        <w:lang w:eastAsia="sv-SE"/>
      </w:rPr>
      <mc:AlternateContent>
        <mc:Choice Requires="wps">
          <w:drawing>
            <wp:anchor distT="0" distB="0" distL="0" distR="0" simplePos="0" relativeHeight="251672064"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69"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25E0D67" w14:textId="74B28809" w:rsidR="006D0327" w:rsidRDefault="00054449" w:rsidP="00664D04">
                          <w:pPr>
                            <w:pStyle w:val="Brdtext"/>
                            <w:jc w:val="left"/>
                          </w:pPr>
                          <w:sdt>
                            <w:sdtPr>
                              <w:alias w:val="NummerEtikett"/>
                              <w:tag w:val="NummerEtikett"/>
                              <w:id w:val="-93720750"/>
                              <w:lock w:val="sdtContentLocked"/>
                              <w:dataBinding w:prefixMappings="xmlns:ns0='http://rkdhs/mallar/lagstiftning/Prop/Prop.xsd'" w:xpath="/ns0:dokumentvärden[1]/ns0:dokumentnummer[1]/@etikett" w:storeItemID="{068625C3-B546-44A5-B525-B7CC092E5AD6}"/>
                              <w:text/>
                            </w:sdtPr>
                            <w:sdtEndPr/>
                            <w:sdtContent>
                              <w:r w:rsidR="006D0327">
                                <w:t>Prop.</w:t>
                              </w:r>
                            </w:sdtContent>
                          </w:sdt>
                          <w:r w:rsidR="006D0327">
                            <w:t xml:space="preserve"> </w:t>
                          </w:r>
                          <w:sdt>
                            <w:sdtPr>
                              <w:alias w:val="Nummer"/>
                              <w:tag w:val="Nummer"/>
                              <w:id w:val="-1816334309"/>
                              <w:lock w:val="sdtContentLocked"/>
                              <w:dataBinding w:prefixMappings="xmlns:ns0='http://rkdhs/mallar/lagstiftning/Prop/Prop.xsd'" w:xpath="/ns0:dokumentvärden[1]/ns0:dokumentnummer[1]" w:storeItemID="{068625C3-B546-44A5-B525-B7CC092E5AD6}"/>
                              <w:text/>
                            </w:sdtPr>
                            <w:sdtEndPr/>
                            <w:sdtContent>
                              <w:r w:rsidR="006D0327">
                                <w:t>2018/19:163</w:t>
                              </w:r>
                            </w:sdtContent>
                          </w:sdt>
                        </w:p>
                        <w:p w14:paraId="4B6AD6A7" w14:textId="62181BD5" w:rsidR="006D0327" w:rsidRPr="00C7375F" w:rsidRDefault="00054449" w:rsidP="000E3A6B">
                          <w:pPr>
                            <w:pStyle w:val="Brdtext"/>
                          </w:pPr>
                          <w:sdt>
                            <w:sdtPr>
                              <w:alias w:val="BilageEtikett"/>
                              <w:tag w:val="BilageEtikett"/>
                              <w:id w:val="-1183666540"/>
                              <w:lock w:val="sdtContentLocked"/>
                              <w:dataBinding w:prefixMappings="xmlns:ns0='http://rkdhs/mallar/lagstiftning/Prop/Prop.xsd'" w:xpath="/ns0:dokumentvärden[1]/ns0:bilagor[1]/ns0:bilaga[4]/@bilageetikett" w:storeItemID="{068625C3-B546-44A5-B525-B7CC092E5AD6}"/>
                              <w:text/>
                            </w:sdtPr>
                            <w:sdtEndPr/>
                            <w:sdtContent>
                              <w:r w:rsidR="006D0327">
                                <w:t>Bilaga</w:t>
                              </w:r>
                            </w:sdtContent>
                          </w:sdt>
                          <w:r w:rsidR="006D0327">
                            <w:t xml:space="preserve"> </w:t>
                          </w:r>
                          <w:sdt>
                            <w:sdtPr>
                              <w:alias w:val="BilageNummer"/>
                              <w:tag w:val="BilageNummer"/>
                              <w:id w:val="-772397207"/>
                              <w:lock w:val="sdtContentLocked"/>
                              <w:dataBinding w:prefixMappings="xmlns:ns0='http://rkdhs/mallar/lagstiftning/Prop/Prop.xsd'" w:xpath="/ns0:dokumentvärden[1]/ns0:bilagor[1]/ns0:bilaga[4]/@bilagenummer" w:storeItemID="{068625C3-B546-44A5-B525-B7CC092E5AD6}"/>
                              <w:text/>
                            </w:sdtPr>
                            <w:sdtEndPr/>
                            <w:sdtContent>
                              <w:r w:rsidR="006D0327">
                                <w:t>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187" type="#_x0000_t202" style="position:absolute;left:0;text-align:left;margin-left:29.4pt;margin-top:34.85pt;width:89.85pt;height:9.6pt;z-index:25167206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W7q/OjwIAAJQFAAAOAAAAZHJzL2Uyb0RvYy54bWysVE1v2zAMvQ/YfxB0Xx1nabcGdYqsRYcB&#10;RVusHXpWZKkxpq9JSuzs1/dJdj7W9dJhF5sSH0mRfOTZeacVWQsfGmsqWh6NKBGG27oxTxX98XD1&#10;4TMlITJTM2WNqOhGBHo+e//urHVTMbZLq2rhCZyYMG1dRZcxumlRBL4UmoUj64SBUlqvWcTRPxW1&#10;Zy28a1WMR6OTorW+dt5yEQJuL3slnWX/Ugoeb6UMIhJVUbwt5q/P30X6FrMzNn3yzC0bPjyD/cMr&#10;NGsMgu5cXbLIyMo3f7nSDfc2WBmPuNWFlbLhIueAbMrRi2zul8yJnAuKE9yuTOH/ueU36ztPmrqi&#10;J6eUGKbRowfRRb9CAuNUntaFKVD3DrjYfbEd2ry9D7hMWXfS6/RHPgR6FHqzKy6cEZ6MykmJjlHC&#10;oSvH5ek4V7/YWzsf4ldhNUlCRT2al2vK1tch4iWAbiEpWLCqqa8apfIhEUZcKE/WDK1WMb8RFn+g&#10;lCEtMv14PMqOjU3mvWdlkhuRKTOES5n3GWYpbpRIGGW+C4mS5URfic04F2YXP6MTSiLUWwwH/P5V&#10;bzHu84BFjmxN3Bnrxlifs88zti9Z/XNbMtnjUfCDvJMYu0WXuVKe5N6lu4WtN2CGt/1oBcevGrTv&#10;moV4xzxmCR3Hfoi3+EhlUX47SJQsrf/92n3Cg+LQUtJiNisafq2YF5SobwbkPy0nkzTM+TA5/gQm&#10;EX+oWRxqzEpfWHCixCZyPIsJH9VWlN7qR6yReYoKFTMcsSsat+JF7DcG1hAX83kGYXwdi9fm3vHk&#10;OtU5kfOhe2TeDQyO4P6N3U4xm74gco9NlsHNVxFkzCzfV3XoAEY/k39YU2m3HJ4zar9MZ88AAAD/&#10;/wMAUEsDBBQABgAIAAAAIQCTpHj03wAAAAgBAAAPAAAAZHJzL2Rvd25yZXYueG1sTI/BTsMwEETv&#10;SPyDtUjcqEOhxU2zqQDBgUpVRYvUqxsvcUS8jmKnDX+POcFxNKOZN8VqdK04UR8azwi3kwwEceVN&#10;wzXCx/71RoEIUbPRrWdC+KYAq/LyotC58Wd+p9Mu1iKVcMg1go2xy6UMlSWnw8R3xMn79L3TMcm+&#10;lqbX51TuWjnNsrl0uuG0YHVHz5aqr93gEPabJzNIM5q3l2qz3tJBru39FvH6anxcgog0xr8w/OIn&#10;dCgT09EPbIJoEWYqkUeE+eIBRPKnd2oG4oig1AJkWcj/B8ofAAAA//8DAFBLAQItABQABgAIAAAA&#10;IQC2gziS/gAAAOEBAAATAAAAAAAAAAAAAAAAAAAAAABbQ29udGVudF9UeXBlc10ueG1sUEsBAi0A&#10;FAAGAAgAAAAhADj9If/WAAAAlAEAAAsAAAAAAAAAAAAAAAAALwEAAF9yZWxzLy5yZWxzUEsBAi0A&#10;FAAGAAgAAAAhAJbur86PAgAAlAUAAA4AAAAAAAAAAAAAAAAALgIAAGRycy9lMm9Eb2MueG1sUEsB&#10;Ai0AFAAGAAgAAAAhAJOkePTfAAAACAEAAA8AAAAAAAAAAAAAAAAA6QQAAGRycy9kb3ducmV2Lnht&#10;bFBLBQYAAAAABAAEAPMAAAD1BQAAAAA=&#10;" o:allowoverlap="f" fillcolor="white [3201]" stroked="f" strokeweight=".5pt">
              <v:textbox style="mso-fit-shape-to-text:t">
                <w:txbxContent>
                  <w:p w14:paraId="525E0D67" w14:textId="74B28809" w:rsidR="006D0327" w:rsidRDefault="00054449" w:rsidP="00664D04">
                    <w:pPr>
                      <w:pStyle w:val="Brdtext"/>
                      <w:jc w:val="left"/>
                    </w:pPr>
                    <w:sdt>
                      <w:sdtPr>
                        <w:alias w:val="NummerEtikett"/>
                        <w:tag w:val="NummerEtikett"/>
                        <w:id w:val="-93720750"/>
                        <w:lock w:val="sdtContentLocked"/>
                        <w:dataBinding w:prefixMappings="xmlns:ns0='http://rkdhs/mallar/lagstiftning/Prop/Prop.xsd'" w:xpath="/ns0:dokumentvärden[1]/ns0:dokumentnummer[1]/@etikett" w:storeItemID="{068625C3-B546-44A5-B525-B7CC092E5AD6}"/>
                        <w:text/>
                      </w:sdtPr>
                      <w:sdtEndPr/>
                      <w:sdtContent>
                        <w:r w:rsidR="006D0327">
                          <w:t>Prop.</w:t>
                        </w:r>
                      </w:sdtContent>
                    </w:sdt>
                    <w:r w:rsidR="006D0327">
                      <w:t xml:space="preserve"> </w:t>
                    </w:r>
                    <w:sdt>
                      <w:sdtPr>
                        <w:alias w:val="Nummer"/>
                        <w:tag w:val="Nummer"/>
                        <w:id w:val="-1816334309"/>
                        <w:lock w:val="sdtContentLocked"/>
                        <w:dataBinding w:prefixMappings="xmlns:ns0='http://rkdhs/mallar/lagstiftning/Prop/Prop.xsd'" w:xpath="/ns0:dokumentvärden[1]/ns0:dokumentnummer[1]" w:storeItemID="{068625C3-B546-44A5-B525-B7CC092E5AD6}"/>
                        <w:text/>
                      </w:sdtPr>
                      <w:sdtEndPr/>
                      <w:sdtContent>
                        <w:r w:rsidR="006D0327">
                          <w:t>2018/19:163</w:t>
                        </w:r>
                      </w:sdtContent>
                    </w:sdt>
                  </w:p>
                  <w:p w14:paraId="4B6AD6A7" w14:textId="62181BD5" w:rsidR="006D0327" w:rsidRPr="00C7375F" w:rsidRDefault="00054449" w:rsidP="000E3A6B">
                    <w:pPr>
                      <w:pStyle w:val="Brdtext"/>
                    </w:pPr>
                    <w:sdt>
                      <w:sdtPr>
                        <w:alias w:val="BilageEtikett"/>
                        <w:tag w:val="BilageEtikett"/>
                        <w:id w:val="-1183666540"/>
                        <w:lock w:val="sdtContentLocked"/>
                        <w:dataBinding w:prefixMappings="xmlns:ns0='http://rkdhs/mallar/lagstiftning/Prop/Prop.xsd'" w:xpath="/ns0:dokumentvärden[1]/ns0:bilagor[1]/ns0:bilaga[4]/@bilageetikett" w:storeItemID="{068625C3-B546-44A5-B525-B7CC092E5AD6}"/>
                        <w:text/>
                      </w:sdtPr>
                      <w:sdtEndPr/>
                      <w:sdtContent>
                        <w:r w:rsidR="006D0327">
                          <w:t>Bilaga</w:t>
                        </w:r>
                      </w:sdtContent>
                    </w:sdt>
                    <w:r w:rsidR="006D0327">
                      <w:t xml:space="preserve"> </w:t>
                    </w:r>
                    <w:sdt>
                      <w:sdtPr>
                        <w:alias w:val="BilageNummer"/>
                        <w:tag w:val="BilageNummer"/>
                        <w:id w:val="-772397207"/>
                        <w:lock w:val="sdtContentLocked"/>
                        <w:dataBinding w:prefixMappings="xmlns:ns0='http://rkdhs/mallar/lagstiftning/Prop/Prop.xsd'" w:xpath="/ns0:dokumentvärden[1]/ns0:bilagor[1]/ns0:bilaga[4]/@bilagenummer" w:storeItemID="{068625C3-B546-44A5-B525-B7CC092E5AD6}"/>
                        <w:text/>
                      </w:sdtPr>
                      <w:sdtEndPr/>
                      <w:sdtContent>
                        <w:r w:rsidR="006D0327">
                          <w:t>4</w:t>
                        </w:r>
                      </w:sdtContent>
                    </w:sdt>
                  </w:p>
                </w:txbxContent>
              </v:textbox>
              <w10:wrap type="square" anchorx="page" anchory="page"/>
            </v:shape>
          </w:pict>
        </mc:Fallback>
      </mc:AlternateContent>
    </w:r>
    <w:r>
      <w:t xml:space="preserve"> </w:t>
    </w:r>
  </w:p>
</w:hdr>
</file>

<file path=word/header7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55C6918" w14:textId="77777777" w:rsidR="006D0327" w:rsidRDefault="006D0327" w:rsidP="00EE1584">
    <w:pPr>
      <w:pStyle w:val="Brdtext"/>
    </w:pPr>
    <w:r>
      <w:rPr>
        <w:noProof/>
        <w:lang w:eastAsia="sv-SE"/>
      </w:rPr>
      <mc:AlternateContent>
        <mc:Choice Requires="wps">
          <w:drawing>
            <wp:anchor distT="0" distB="0" distL="0" distR="0" simplePos="0" relativeHeight="251709952"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68"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49EB8E2" w14:textId="1EB7A4A2" w:rsidR="006D0327" w:rsidRDefault="00054449" w:rsidP="00A118D8">
                          <w:pPr>
                            <w:pStyle w:val="Brdtext"/>
                            <w:jc w:val="left"/>
                          </w:pPr>
                          <w:sdt>
                            <w:sdtPr>
                              <w:alias w:val="NummerEtikett"/>
                              <w:tag w:val="NummerEtikett"/>
                              <w:id w:val="-1873912756"/>
                              <w:lock w:val="sdtContentLocked"/>
                              <w:dataBinding w:prefixMappings="xmlns:ns0='http://rkdhs/mallar/lagstiftning/Prop/Prop.xsd'" w:xpath="/ns0:dokumentvärden[1]/ns0:dokumentnummer[1]/@etikett" w:storeItemID="{068625C3-B546-44A5-B525-B7CC092E5AD6}"/>
                              <w:text/>
                            </w:sdtPr>
                            <w:sdtEndPr/>
                            <w:sdtContent>
                              <w:r w:rsidR="006D0327">
                                <w:t>Prop.</w:t>
                              </w:r>
                            </w:sdtContent>
                          </w:sdt>
                          <w:r w:rsidR="006D0327">
                            <w:t xml:space="preserve"> </w:t>
                          </w:r>
                          <w:sdt>
                            <w:sdtPr>
                              <w:alias w:val="Nummer"/>
                              <w:tag w:val="Nummer"/>
                              <w:id w:val="581574649"/>
                              <w:lock w:val="sdtContentLocked"/>
                              <w:dataBinding w:prefixMappings="xmlns:ns0='http://rkdhs/mallar/lagstiftning/Prop/Prop.xsd'" w:xpath="/ns0:dokumentvärden[1]/ns0:dokumentnummer[1]" w:storeItemID="{068625C3-B546-44A5-B525-B7CC092E5AD6}"/>
                              <w:text/>
                            </w:sdtPr>
                            <w:sdtEndPr/>
                            <w:sdtContent>
                              <w:r w:rsidR="006D0327">
                                <w:t>2018/19:163</w:t>
                              </w:r>
                            </w:sdtContent>
                          </w:sdt>
                        </w:p>
                        <w:p w14:paraId="6C8515BC" w14:textId="189E5700" w:rsidR="006D0327" w:rsidRPr="00C7375F" w:rsidRDefault="00054449" w:rsidP="000E3A6B">
                          <w:pPr>
                            <w:pStyle w:val="Brdtext"/>
                          </w:pPr>
                          <w:sdt>
                            <w:sdtPr>
                              <w:alias w:val="BilageEtikett"/>
                              <w:tag w:val="BilageEtikett"/>
                              <w:id w:val="-1858180712"/>
                              <w:lock w:val="sdtContentLocked"/>
                              <w:dataBinding w:prefixMappings="xmlns:ns0='http://rkdhs/mallar/lagstiftning/Prop/Prop.xsd'" w:xpath="/ns0:dokumentvärden[1]/ns0:bilagor[1]/ns0:bilaga[4]/@bilageetikett" w:storeItemID="{068625C3-B546-44A5-B525-B7CC092E5AD6}"/>
                              <w:text/>
                            </w:sdtPr>
                            <w:sdtEndPr/>
                            <w:sdtContent>
                              <w:r w:rsidR="006D0327">
                                <w:t>Bilaga</w:t>
                              </w:r>
                            </w:sdtContent>
                          </w:sdt>
                          <w:r w:rsidR="006D0327">
                            <w:t xml:space="preserve"> </w:t>
                          </w:r>
                          <w:sdt>
                            <w:sdtPr>
                              <w:alias w:val="BilageNummer"/>
                              <w:tag w:val="BilageNummer"/>
                              <w:id w:val="1232270927"/>
                              <w:lock w:val="sdtContentLocked"/>
                              <w:dataBinding w:prefixMappings="xmlns:ns0='http://rkdhs/mallar/lagstiftning/Prop/Prop.xsd'" w:xpath="/ns0:dokumentvärden[1]/ns0:bilagor[1]/ns0:bilaga[4]/@bilagenummer" w:storeItemID="{068625C3-B546-44A5-B525-B7CC092E5AD6}"/>
                              <w:text/>
                            </w:sdtPr>
                            <w:sdtEndPr/>
                            <w:sdtContent>
                              <w:r w:rsidR="006D0327">
                                <w:t>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188" type="#_x0000_t202" style="position:absolute;left:0;text-align:left;margin-left:348.15pt;margin-top:35.45pt;width:89.85pt;height:9.6pt;z-index:25170995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dE3bsjgIAAJQFAAAOAAAAZHJzL2Uyb0RvYy54bWysVNtOGzEQfa/Uf7D8XjYbAi0RG5SCqCoh&#10;QIWKZ8drk1V9q+1kN/36Hns3l1JeqPqyO/bcPGfOzPlFpxVZCx8aaypaHo0oEYbbujHPFf3+eP3h&#10;EyUhMlMzZY2o6EYEejF7/+68dVMxtkurauEJgpgwbV1FlzG6aVEEvhSahSPrhIFSWq9ZxNE/F7Vn&#10;LaJrVYxHo9Oitb523nIRAm6veiWd5fhSCh7vpAwiElVRvC3mr8/fRfoWs3M2ffbMLRs+PIP9wys0&#10;awyS7kJdscjIyjd/hdIN9zZYGY+41YWVsuEi14BqytGLah6WzIlcC8AJbgdT+H9h+e363pOmrugp&#10;OmWYRo8eRRf9CgUcJ3haF6awenCwi91n26HN2/uAy1R1J71Of9RDoAfQmx24CEZ4cionJTpGCYeu&#10;HJdn44x+sfd2PsQvwmqShIp6NC9jytY3IeIlMN2apGTBqqa+bpTKh0QYcak8WTO0WsX8Rnj8YaUM&#10;aVHp8ckoBzY2ufeRlUlhRKbMkC5V3leYpbhRItko801IQJYLfSU341yYXf5snawkUr3FcbDfv+ot&#10;zn0d8MiZrYk7Z90Y63P1ecb2kNU/tpDJ3h6AH9SdxNgtusyV8nRHgYWtN2CGt/1oBcevG7TvhoV4&#10;zzxmCR3Hfoh3+EhlAb8dJEqW1v967T7Zg+LQUtJiNisafq6YF5SorwbkPysnkzTM+TA5+QgmEX+o&#10;WRxqzEpfWnCixCZyPIvJPqqtKL3VT1gj85QVKmY4clc0bsXL2G8MrCEu5vNshPF1LN6YB8dT6IRz&#10;Iudj98S8Gxgcwf1bu51iNn1B5N42eQY3X0WQMbM8Id2jOnQAo5/JP6yptFsOz9lqv0xnvwEAAP//&#10;AwBQSwMEFAAGAAgAAAAhADqKEcLfAAAACQEAAA8AAABkcnMvZG93bnJldi54bWxMj8FOwzAQRO9I&#10;/IO1SNyoXUBpE7KpAMGBSlVFi8TVjZc4Iraj2GnD37OcynG1TzNvytXkOnGkIbbBI8xnCgT5OpjW&#10;Nwgf+9ebJYiYtDe6C54QfijCqrq8KHVhwsm/03GXGsEhPhYawabUF1LG2pLTcRZ68vz7CoPTic+h&#10;kWbQJw53nbxVKpNOt54brO7p2VL9vRsdwn7zZEZpJvP2Um/WW/qUa3u/Rby+mh4fQCSa0hmGP31W&#10;h4qdDmH0JooOIcuzO0YRFioHwcBykfG4A0Ku5iCrUv5fUP0CAAD//wMAUEsBAi0AFAAGAAgAAAAh&#10;ALaDOJL+AAAA4QEAABMAAAAAAAAAAAAAAAAAAAAAAFtDb250ZW50X1R5cGVzXS54bWxQSwECLQAU&#10;AAYACAAAACEAOP0h/9YAAACUAQAACwAAAAAAAAAAAAAAAAAvAQAAX3JlbHMvLnJlbHNQSwECLQAU&#10;AAYACAAAACEA3RN27I4CAACUBQAADgAAAAAAAAAAAAAAAAAuAgAAZHJzL2Uyb0RvYy54bWxQSwEC&#10;LQAUAAYACAAAACEAOooRwt8AAAAJAQAADwAAAAAAAAAAAAAAAADoBAAAZHJzL2Rvd25yZXYueG1s&#10;UEsFBgAAAAAEAAQA8wAAAPQFAAAAAA==&#10;" o:allowoverlap="f" fillcolor="white [3201]" stroked="f" strokeweight=".5pt">
              <v:textbox style="mso-fit-shape-to-text:t">
                <w:txbxContent>
                  <w:p w14:paraId="349EB8E2" w14:textId="1EB7A4A2" w:rsidR="006D0327" w:rsidRDefault="00054449" w:rsidP="00A118D8">
                    <w:pPr>
                      <w:pStyle w:val="Brdtext"/>
                      <w:jc w:val="left"/>
                    </w:pPr>
                    <w:sdt>
                      <w:sdtPr>
                        <w:alias w:val="NummerEtikett"/>
                        <w:tag w:val="NummerEtikett"/>
                        <w:id w:val="-1873912756"/>
                        <w:lock w:val="sdtContentLocked"/>
                        <w:dataBinding w:prefixMappings="xmlns:ns0='http://rkdhs/mallar/lagstiftning/Prop/Prop.xsd'" w:xpath="/ns0:dokumentvärden[1]/ns0:dokumentnummer[1]/@etikett" w:storeItemID="{068625C3-B546-44A5-B525-B7CC092E5AD6}"/>
                        <w:text/>
                      </w:sdtPr>
                      <w:sdtEndPr/>
                      <w:sdtContent>
                        <w:r w:rsidR="006D0327">
                          <w:t>Prop.</w:t>
                        </w:r>
                      </w:sdtContent>
                    </w:sdt>
                    <w:r w:rsidR="006D0327">
                      <w:t xml:space="preserve"> </w:t>
                    </w:r>
                    <w:sdt>
                      <w:sdtPr>
                        <w:alias w:val="Nummer"/>
                        <w:tag w:val="Nummer"/>
                        <w:id w:val="581574649"/>
                        <w:lock w:val="sdtContentLocked"/>
                        <w:dataBinding w:prefixMappings="xmlns:ns0='http://rkdhs/mallar/lagstiftning/Prop/Prop.xsd'" w:xpath="/ns0:dokumentvärden[1]/ns0:dokumentnummer[1]" w:storeItemID="{068625C3-B546-44A5-B525-B7CC092E5AD6}"/>
                        <w:text/>
                      </w:sdtPr>
                      <w:sdtEndPr/>
                      <w:sdtContent>
                        <w:r w:rsidR="006D0327">
                          <w:t>2018/19:163</w:t>
                        </w:r>
                      </w:sdtContent>
                    </w:sdt>
                  </w:p>
                  <w:p w14:paraId="6C8515BC" w14:textId="189E5700" w:rsidR="006D0327" w:rsidRPr="00C7375F" w:rsidRDefault="00054449" w:rsidP="000E3A6B">
                    <w:pPr>
                      <w:pStyle w:val="Brdtext"/>
                    </w:pPr>
                    <w:sdt>
                      <w:sdtPr>
                        <w:alias w:val="BilageEtikett"/>
                        <w:tag w:val="BilageEtikett"/>
                        <w:id w:val="-1858180712"/>
                        <w:lock w:val="sdtContentLocked"/>
                        <w:dataBinding w:prefixMappings="xmlns:ns0='http://rkdhs/mallar/lagstiftning/Prop/Prop.xsd'" w:xpath="/ns0:dokumentvärden[1]/ns0:bilagor[1]/ns0:bilaga[4]/@bilageetikett" w:storeItemID="{068625C3-B546-44A5-B525-B7CC092E5AD6}"/>
                        <w:text/>
                      </w:sdtPr>
                      <w:sdtEndPr/>
                      <w:sdtContent>
                        <w:r w:rsidR="006D0327">
                          <w:t>Bilaga</w:t>
                        </w:r>
                      </w:sdtContent>
                    </w:sdt>
                    <w:r w:rsidR="006D0327">
                      <w:t xml:space="preserve"> </w:t>
                    </w:r>
                    <w:sdt>
                      <w:sdtPr>
                        <w:alias w:val="BilageNummer"/>
                        <w:tag w:val="BilageNummer"/>
                        <w:id w:val="1232270927"/>
                        <w:lock w:val="sdtContentLocked"/>
                        <w:dataBinding w:prefixMappings="xmlns:ns0='http://rkdhs/mallar/lagstiftning/Prop/Prop.xsd'" w:xpath="/ns0:dokumentvärden[1]/ns0:bilagor[1]/ns0:bilaga[4]/@bilagenummer" w:storeItemID="{068625C3-B546-44A5-B525-B7CC092E5AD6}"/>
                        <w:text/>
                      </w:sdtPr>
                      <w:sdtEndPr/>
                      <w:sdtContent>
                        <w:r w:rsidR="006D0327">
                          <w:t>4</w:t>
                        </w:r>
                      </w:sdtContent>
                    </w:sdt>
                  </w:p>
                </w:txbxContent>
              </v:textbox>
              <w10:wrap type="square" anchorx="page" anchory="page"/>
            </v:shape>
          </w:pict>
        </mc:Fallback>
      </mc:AlternateContent>
    </w:r>
    <w:r>
      <w:t xml:space="preserve"> </w:t>
    </w:r>
  </w:p>
</w:hdr>
</file>

<file path=word/header7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6E0C629" w14:textId="77777777" w:rsidR="006D0327" w:rsidRDefault="006D0327" w:rsidP="00664D04">
    <w:pPr>
      <w:pStyle w:val="Brdtext"/>
    </w:pPr>
    <w:r>
      <w:rPr>
        <w:noProof/>
        <w:lang w:eastAsia="sv-SE"/>
      </w:rPr>
      <mc:AlternateContent>
        <mc:Choice Requires="wps">
          <w:drawing>
            <wp:anchor distT="0" distB="0" distL="0" distR="0" simplePos="0" relativeHeight="251673088"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71"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ABC3D39" w14:textId="45E0F6C3" w:rsidR="006D0327" w:rsidRDefault="00054449" w:rsidP="00664D04">
                          <w:pPr>
                            <w:pStyle w:val="Brdtext"/>
                            <w:jc w:val="left"/>
                          </w:pPr>
                          <w:sdt>
                            <w:sdtPr>
                              <w:alias w:val="NummerEtikett"/>
                              <w:tag w:val="NummerEtikett"/>
                              <w:id w:val="621431414"/>
                              <w:lock w:val="sdtContentLocked"/>
                              <w:dataBinding w:prefixMappings="xmlns:ns0='http://rkdhs/mallar/lagstiftning/Prop/Prop.xsd'" w:xpath="/ns0:dokumentvärden[1]/ns0:dokumentnummer[1]/@etikett" w:storeItemID="{068625C3-B546-44A5-B525-B7CC092E5AD6}"/>
                              <w:text/>
                            </w:sdtPr>
                            <w:sdtEndPr/>
                            <w:sdtContent>
                              <w:r w:rsidR="006D0327">
                                <w:t>Prop.</w:t>
                              </w:r>
                            </w:sdtContent>
                          </w:sdt>
                          <w:r w:rsidR="006D0327">
                            <w:t xml:space="preserve"> </w:t>
                          </w:r>
                          <w:sdt>
                            <w:sdtPr>
                              <w:alias w:val="Nummer"/>
                              <w:tag w:val="Nummer"/>
                              <w:id w:val="-413476391"/>
                              <w:lock w:val="sdtContentLocked"/>
                              <w:dataBinding w:prefixMappings="xmlns:ns0='http://rkdhs/mallar/lagstiftning/Prop/Prop.xsd'" w:xpath="/ns0:dokumentvärden[1]/ns0:dokumentnummer[1]" w:storeItemID="{068625C3-B546-44A5-B525-B7CC092E5AD6}"/>
                              <w:text/>
                            </w:sdtPr>
                            <w:sdtEndPr/>
                            <w:sdtContent>
                              <w:r w:rsidR="006D0327">
                                <w:t>2018/19:163</w:t>
                              </w:r>
                            </w:sdtContent>
                          </w:sdt>
                        </w:p>
                        <w:p w14:paraId="5B957E2F" w14:textId="2525EB9E" w:rsidR="006D0327" w:rsidRPr="00C7375F" w:rsidRDefault="00054449" w:rsidP="000E3A6B">
                          <w:pPr>
                            <w:pStyle w:val="Brdtext"/>
                          </w:pPr>
                          <w:sdt>
                            <w:sdtPr>
                              <w:alias w:val="BilageEtikett"/>
                              <w:tag w:val="BilageEtikett"/>
                              <w:id w:val="573398022"/>
                              <w:lock w:val="sdtContentLocked"/>
                              <w:dataBinding w:prefixMappings="xmlns:ns0='http://rkdhs/mallar/lagstiftning/Prop/Prop.xsd'" w:xpath="/ns0:dokumentvärden[1]/ns0:bilagor[1]/ns0:bilaga[4]/@bilageetikett" w:storeItemID="{068625C3-B546-44A5-B525-B7CC092E5AD6}"/>
                              <w:text/>
                            </w:sdtPr>
                            <w:sdtEndPr/>
                            <w:sdtContent>
                              <w:r w:rsidR="006D0327">
                                <w:t>Bilaga</w:t>
                              </w:r>
                            </w:sdtContent>
                          </w:sdt>
                          <w:r w:rsidR="006D0327">
                            <w:t xml:space="preserve"> </w:t>
                          </w:r>
                          <w:sdt>
                            <w:sdtPr>
                              <w:alias w:val="BilageNummer"/>
                              <w:tag w:val="BilageNummer"/>
                              <w:id w:val="-1201388774"/>
                              <w:lock w:val="sdtContentLocked"/>
                              <w:dataBinding w:prefixMappings="xmlns:ns0='http://rkdhs/mallar/lagstiftning/Prop/Prop.xsd'" w:xpath="/ns0:dokumentvärden[1]/ns0:bilagor[1]/ns0:bilaga[4]/@bilagenummer" w:storeItemID="{068625C3-B546-44A5-B525-B7CC092E5AD6}"/>
                              <w:text/>
                            </w:sdtPr>
                            <w:sdtEndPr/>
                            <w:sdtContent>
                              <w:r w:rsidR="006D0327">
                                <w:t>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192" type="#_x0000_t202" style="position:absolute;left:0;text-align:left;margin-left:29.4pt;margin-top:34.85pt;width:89.85pt;height:9.6pt;z-index:25167308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8yXcLkQIAAJQFAAAOAAAAZHJzL2Uyb0RvYy54bWysVFFv2yAQfp+0/4B4Xx1nabtGcaqsVadJ&#10;VVutnfpMMCTWMDAgsbNfvw9sJ1nXl057sYH77o777jtml22tyFY4Xxld0PxkRInQ3JSVXhX0+9PN&#10;h0+U+MB0yZTRoqA74enl/P27WWOnYmzWRpXCEQTRftrYgq5DsNMs83wtauZPjBUaRmlczQK2bpWV&#10;jjWIXqtsPBqdZY1xpXWGC+9xet0Z6TzFl1LwcC+lF4GoguJuIX1d+i7jN5vP2HTlmF1XvL8G+4db&#10;1KzSSLoPdc0CIxtX/RWqrrgz3shwwk2dGSkrLlINqCYfvajmcc2sSLWAHG/3NPn/F5bfbR8cqcqC&#10;nueUaFajR0+iDW6DAsaRnsb6KVCPFrjQfjYt2jycexzGqlvp6vhHPQR2EL3bk4tghEenfJKjY5Rw&#10;2PJxfjFO7GcHb+t8+CJMTeKioA7NS5yy7a0PuAmgAyQm80ZV5U2lVNpEwYgr5ciWodUqpDvC4w+U&#10;0qQp6NnH01EKrE107yIrHcOIJJk+Xay8qzCtwk6JiFH6m5CgLBX6Sm7GudD7/AkdURKp3uLY4w+3&#10;eotzVwc8Umajw965rrRxqfo0YwfKyh8DZbLDg/CjuuMytMs2aSU/Ox0ksDTlDspwphstb/lNhfbd&#10;Mh8emMMsoeN4H8I9PlIZ0G/6FSVr4369dh7xkDislDSYzYL6nxvmBCXqq4b4L/LJJA5z2kxOz6Ek&#10;4o4ty2OL3tRXBpqAvnG7tIz4oIaldKZ+xjOyiFlhYpojd0HDsLwK3YuBZ4iLxSKBML6WhVv9aHkM&#10;HXmO4nxqn5mzvYIDtH9nhilm0xdC7rDR09vFJkCMSeWR6Y7VvgMY/ST+/pmKb8vxPqEOj+n8NwAA&#10;AP//AwBQSwMEFAAGAAgAAAAhAJOkePTfAAAACAEAAA8AAABkcnMvZG93bnJldi54bWxMj8FOwzAQ&#10;RO9I/IO1SNyoQ6HFTbOpAMGBSlVFi9SrGy9xRLyOYqcNf485wXE0o5k3xWp0rThRHxrPCLeTDARx&#10;5U3DNcLH/vVGgQhRs9GtZ0L4pgCr8vKi0LnxZ36n0y7WIpVwyDWCjbHLpQyVJafDxHfEyfv0vdMx&#10;yb6WptfnVO5aOc2yuXS64bRgdUfPlqqv3eAQ9psnM0gzmreXarPe0kGu7f0W8fpqfFyCiDTGvzD8&#10;4id0KBPT0Q9sgmgRZiqRR4T54gFE8qd3agbiiKDUAmRZyP8Hyh8AAAD//wMAUEsBAi0AFAAGAAgA&#10;AAAhALaDOJL+AAAA4QEAABMAAAAAAAAAAAAAAAAAAAAAAFtDb250ZW50X1R5cGVzXS54bWxQSwEC&#10;LQAUAAYACAAAACEAOP0h/9YAAACUAQAACwAAAAAAAAAAAAAAAAAvAQAAX3JlbHMvLnJlbHNQSwEC&#10;LQAUAAYACAAAACEAPMl3C5ECAACUBQAADgAAAAAAAAAAAAAAAAAuAgAAZHJzL2Uyb0RvYy54bWxQ&#10;SwECLQAUAAYACAAAACEAk6R49N8AAAAIAQAADwAAAAAAAAAAAAAAAADrBAAAZHJzL2Rvd25yZXYu&#10;eG1sUEsFBgAAAAAEAAQA8wAAAPcFAAAAAA==&#10;" o:allowoverlap="f" fillcolor="white [3201]" stroked="f" strokeweight=".5pt">
              <v:textbox style="mso-fit-shape-to-text:t">
                <w:txbxContent>
                  <w:p w14:paraId="2ABC3D39" w14:textId="45E0F6C3" w:rsidR="006D0327" w:rsidRDefault="00054449" w:rsidP="00664D04">
                    <w:pPr>
                      <w:pStyle w:val="Brdtext"/>
                      <w:jc w:val="left"/>
                    </w:pPr>
                    <w:sdt>
                      <w:sdtPr>
                        <w:alias w:val="NummerEtikett"/>
                        <w:tag w:val="NummerEtikett"/>
                        <w:id w:val="621431414"/>
                        <w:lock w:val="sdtContentLocked"/>
                        <w:dataBinding w:prefixMappings="xmlns:ns0='http://rkdhs/mallar/lagstiftning/Prop/Prop.xsd'" w:xpath="/ns0:dokumentvärden[1]/ns0:dokumentnummer[1]/@etikett" w:storeItemID="{068625C3-B546-44A5-B525-B7CC092E5AD6}"/>
                        <w:text/>
                      </w:sdtPr>
                      <w:sdtEndPr/>
                      <w:sdtContent>
                        <w:r w:rsidR="006D0327">
                          <w:t>Prop.</w:t>
                        </w:r>
                      </w:sdtContent>
                    </w:sdt>
                    <w:r w:rsidR="006D0327">
                      <w:t xml:space="preserve"> </w:t>
                    </w:r>
                    <w:sdt>
                      <w:sdtPr>
                        <w:alias w:val="Nummer"/>
                        <w:tag w:val="Nummer"/>
                        <w:id w:val="-413476391"/>
                        <w:lock w:val="sdtContentLocked"/>
                        <w:dataBinding w:prefixMappings="xmlns:ns0='http://rkdhs/mallar/lagstiftning/Prop/Prop.xsd'" w:xpath="/ns0:dokumentvärden[1]/ns0:dokumentnummer[1]" w:storeItemID="{068625C3-B546-44A5-B525-B7CC092E5AD6}"/>
                        <w:text/>
                      </w:sdtPr>
                      <w:sdtEndPr/>
                      <w:sdtContent>
                        <w:r w:rsidR="006D0327">
                          <w:t>2018/19:163</w:t>
                        </w:r>
                      </w:sdtContent>
                    </w:sdt>
                  </w:p>
                  <w:p w14:paraId="5B957E2F" w14:textId="2525EB9E" w:rsidR="006D0327" w:rsidRPr="00C7375F" w:rsidRDefault="00054449" w:rsidP="000E3A6B">
                    <w:pPr>
                      <w:pStyle w:val="Brdtext"/>
                    </w:pPr>
                    <w:sdt>
                      <w:sdtPr>
                        <w:alias w:val="BilageEtikett"/>
                        <w:tag w:val="BilageEtikett"/>
                        <w:id w:val="573398022"/>
                        <w:lock w:val="sdtContentLocked"/>
                        <w:dataBinding w:prefixMappings="xmlns:ns0='http://rkdhs/mallar/lagstiftning/Prop/Prop.xsd'" w:xpath="/ns0:dokumentvärden[1]/ns0:bilagor[1]/ns0:bilaga[4]/@bilageetikett" w:storeItemID="{068625C3-B546-44A5-B525-B7CC092E5AD6}"/>
                        <w:text/>
                      </w:sdtPr>
                      <w:sdtEndPr/>
                      <w:sdtContent>
                        <w:r w:rsidR="006D0327">
                          <w:t>Bilaga</w:t>
                        </w:r>
                      </w:sdtContent>
                    </w:sdt>
                    <w:r w:rsidR="006D0327">
                      <w:t xml:space="preserve"> </w:t>
                    </w:r>
                    <w:sdt>
                      <w:sdtPr>
                        <w:alias w:val="BilageNummer"/>
                        <w:tag w:val="BilageNummer"/>
                        <w:id w:val="-1201388774"/>
                        <w:lock w:val="sdtContentLocked"/>
                        <w:dataBinding w:prefixMappings="xmlns:ns0='http://rkdhs/mallar/lagstiftning/Prop/Prop.xsd'" w:xpath="/ns0:dokumentvärden[1]/ns0:bilagor[1]/ns0:bilaga[4]/@bilagenummer" w:storeItemID="{068625C3-B546-44A5-B525-B7CC092E5AD6}"/>
                        <w:text/>
                      </w:sdtPr>
                      <w:sdtEndPr/>
                      <w:sdtContent>
                        <w:r w:rsidR="006D0327">
                          <w:t>4</w:t>
                        </w:r>
                      </w:sdtContent>
                    </w:sdt>
                  </w:p>
                </w:txbxContent>
              </v:textbox>
              <w10:wrap type="square" anchorx="page" anchory="page"/>
            </v:shape>
          </w:pict>
        </mc:Fallback>
      </mc:AlternateContent>
    </w:r>
    <w:r>
      <w:t xml:space="preserve"> </w:t>
    </w:r>
  </w:p>
</w:hdr>
</file>

<file path=word/header7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D7004C8" w14:textId="77777777" w:rsidR="006D0327" w:rsidRDefault="006D0327" w:rsidP="00EE1584">
    <w:pPr>
      <w:pStyle w:val="Brdtext"/>
    </w:pPr>
    <w:r>
      <w:rPr>
        <w:noProof/>
        <w:lang w:eastAsia="sv-SE"/>
      </w:rPr>
      <mc:AlternateContent>
        <mc:Choice Requires="wps">
          <w:drawing>
            <wp:anchor distT="0" distB="0" distL="0" distR="0" simplePos="0" relativeHeight="251710976"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70"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3765ADE" w14:textId="067AB5B2" w:rsidR="006D0327" w:rsidRDefault="00054449" w:rsidP="00A118D8">
                          <w:pPr>
                            <w:pStyle w:val="Brdtext"/>
                            <w:jc w:val="left"/>
                          </w:pPr>
                          <w:sdt>
                            <w:sdtPr>
                              <w:alias w:val="NummerEtikett"/>
                              <w:tag w:val="NummerEtikett"/>
                              <w:id w:val="487677810"/>
                              <w:lock w:val="sdtContentLocked"/>
                              <w:dataBinding w:prefixMappings="xmlns:ns0='http://rkdhs/mallar/lagstiftning/Prop/Prop.xsd'" w:xpath="/ns0:dokumentvärden[1]/ns0:dokumentnummer[1]/@etikett" w:storeItemID="{068625C3-B546-44A5-B525-B7CC092E5AD6}"/>
                              <w:text/>
                            </w:sdtPr>
                            <w:sdtEndPr/>
                            <w:sdtContent>
                              <w:r w:rsidR="006D0327">
                                <w:t>Prop.</w:t>
                              </w:r>
                            </w:sdtContent>
                          </w:sdt>
                          <w:r w:rsidR="006D0327">
                            <w:t xml:space="preserve"> </w:t>
                          </w:r>
                          <w:sdt>
                            <w:sdtPr>
                              <w:alias w:val="Nummer"/>
                              <w:tag w:val="Nummer"/>
                              <w:id w:val="-569581420"/>
                              <w:lock w:val="sdtContentLocked"/>
                              <w:dataBinding w:prefixMappings="xmlns:ns0='http://rkdhs/mallar/lagstiftning/Prop/Prop.xsd'" w:xpath="/ns0:dokumentvärden[1]/ns0:dokumentnummer[1]" w:storeItemID="{068625C3-B546-44A5-B525-B7CC092E5AD6}"/>
                              <w:text/>
                            </w:sdtPr>
                            <w:sdtEndPr/>
                            <w:sdtContent>
                              <w:r w:rsidR="006D0327">
                                <w:t>2018/19:163</w:t>
                              </w:r>
                            </w:sdtContent>
                          </w:sdt>
                        </w:p>
                        <w:p w14:paraId="0174BECF" w14:textId="75C22FB6" w:rsidR="006D0327" w:rsidRPr="00C7375F" w:rsidRDefault="00054449" w:rsidP="000E3A6B">
                          <w:pPr>
                            <w:pStyle w:val="Brdtext"/>
                          </w:pPr>
                          <w:sdt>
                            <w:sdtPr>
                              <w:alias w:val="BilageEtikett"/>
                              <w:tag w:val="BilageEtikett"/>
                              <w:id w:val="-309322103"/>
                              <w:lock w:val="sdtContentLocked"/>
                              <w:dataBinding w:prefixMappings="xmlns:ns0='http://rkdhs/mallar/lagstiftning/Prop/Prop.xsd'" w:xpath="/ns0:dokumentvärden[1]/ns0:bilagor[1]/ns0:bilaga[4]/@bilageetikett" w:storeItemID="{068625C3-B546-44A5-B525-B7CC092E5AD6}"/>
                              <w:text/>
                            </w:sdtPr>
                            <w:sdtEndPr/>
                            <w:sdtContent>
                              <w:r w:rsidR="006D0327">
                                <w:t>Bilaga</w:t>
                              </w:r>
                            </w:sdtContent>
                          </w:sdt>
                          <w:r w:rsidR="006D0327">
                            <w:t xml:space="preserve"> </w:t>
                          </w:r>
                          <w:sdt>
                            <w:sdtPr>
                              <w:alias w:val="BilageNummer"/>
                              <w:tag w:val="BilageNummer"/>
                              <w:id w:val="-1258370247"/>
                              <w:lock w:val="sdtContentLocked"/>
                              <w:dataBinding w:prefixMappings="xmlns:ns0='http://rkdhs/mallar/lagstiftning/Prop/Prop.xsd'" w:xpath="/ns0:dokumentvärden[1]/ns0:bilagor[1]/ns0:bilaga[4]/@bilagenummer" w:storeItemID="{068625C3-B546-44A5-B525-B7CC092E5AD6}"/>
                              <w:text/>
                            </w:sdtPr>
                            <w:sdtEndPr/>
                            <w:sdtContent>
                              <w:r w:rsidR="006D0327">
                                <w:t>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193" type="#_x0000_t202" style="position:absolute;left:0;text-align:left;margin-left:348.15pt;margin-top:35.45pt;width:89.85pt;height:9.6pt;z-index:25171097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IVkBYkAIAAJQFAAAOAAAAZHJzL2Uyb0RvYy54bWysVFFP2zAQfp+0/2D5faQppYyKFHUgpkkI&#10;0GDi2XVsGs2xPdtt0v16PjtJ2zFemPaS2L7v7nzffb7zi7ZWZCOcr4wuaH40okRobspKPxf0x+P1&#10;p8+U+MB0yZTRoqBb4enF/OOH88bOxNisjCqFIwii/ayxBV2FYGdZ5vlK1MwfGSs0jNK4mgVs3XNW&#10;OtYgeq2y8Wg0zRrjSusMF97j9Koz0nmKL6Xg4U5KLwJRBcXdQvq69F3GbzY/Z7Nnx+yq4v012D/c&#10;omaVRtJdqCsWGFm76q9QdcWd8UaGI27qzEhZcZFqQDX56FU1DytmRaoF5Hi7o8n/v7D8dnPvSFUW&#10;9BT0aFajR4+iDW6NAo4jPY31M6AeLHCh/WJatHk49ziMVbfS1fGPegjsiLTdkYtghEenfJKjY5Rw&#10;2PJxfjZO7Gd7b+t8+CpMTeKioA7NS5yyzY0PuAmgAyQm80ZV5XWlVNpEwYhL5ciGodUqpDvC4w+U&#10;0qQp6PT4ZJQCaxPdu8hKxzAiSaZPFyvvKkyrsFUiYpT+LiQoS4W+kZtxLvQuf0JHlESq9zj2+P2t&#10;3uPc1QGPlNnosHOuK21cqj69sT1l5c+BMtnhQfhB3XEZ2mWbtJJPp4MElqbcQhnOdE/LW35doX03&#10;zId75vCW0HHMh3CHj1QG9Jt+RcnKuN9vnUc8JA4rJQ3eZkH9rzVzghL1TUP8Z/lkgrAhbSYnp1AS&#10;cYeW5aFFr+tLA03kmESWp2XEBzUspTP1E8bIImaFiWmO3AUNw/IydBMDY4iLxSKB8HwtCzf6wfIY&#10;OvIcxfnYPjFnewUHaP/WDK+YzV4JucNGT28X6wAxJpVHpjtW+w7g6Sfx92MqzpbDfULth+n8BQAA&#10;//8DAFBLAwQUAAYACAAAACEAOooRwt8AAAAJAQAADwAAAGRycy9kb3ducmV2LnhtbEyPwU7DMBBE&#10;70j8g7VI3KhdQGkTsqkAwYFKVUWLxNWNlzgitqPYacPfs5zKcbVPM2/K1eQ6caQhtsEjzGcKBPk6&#10;mNY3CB/715sliJi0N7oLnhB+KMKqurwodWHCyb/TcZcawSE+FhrBptQXUsbaktNxFnry/PsKg9OJ&#10;z6GRZtAnDnedvFUqk063nhus7unZUv29Gx3CfvNkRmkm8/ZSb9Zb+pRre79FvL6aHh9AJJrSGYY/&#10;fVaHip0OYfQmig4hy7M7RhEWKgfBwHKR8bgDQq7mIKtS/l9Q/QIAAP//AwBQSwECLQAUAAYACAAA&#10;ACEAtoM4kv4AAADhAQAAEwAAAAAAAAAAAAAAAAAAAAAAW0NvbnRlbnRfVHlwZXNdLnhtbFBLAQIt&#10;ABQABgAIAAAAIQA4/SH/1gAAAJQBAAALAAAAAAAAAAAAAAAAAC8BAABfcmVscy8ucmVsc1BLAQIt&#10;ABQABgAIAAAAIQDIVkBYkAIAAJQFAAAOAAAAAAAAAAAAAAAAAC4CAABkcnMvZTJvRG9jLnhtbFBL&#10;AQItABQABgAIAAAAIQA6ihHC3wAAAAkBAAAPAAAAAAAAAAAAAAAAAOoEAABkcnMvZG93bnJldi54&#10;bWxQSwUGAAAAAAQABADzAAAA9gUAAAAA&#10;" o:allowoverlap="f" fillcolor="white [3201]" stroked="f" strokeweight=".5pt">
              <v:textbox style="mso-fit-shape-to-text:t">
                <w:txbxContent>
                  <w:p w14:paraId="23765ADE" w14:textId="067AB5B2" w:rsidR="006D0327" w:rsidRDefault="00054449" w:rsidP="00A118D8">
                    <w:pPr>
                      <w:pStyle w:val="Brdtext"/>
                      <w:jc w:val="left"/>
                    </w:pPr>
                    <w:sdt>
                      <w:sdtPr>
                        <w:alias w:val="NummerEtikett"/>
                        <w:tag w:val="NummerEtikett"/>
                        <w:id w:val="487677810"/>
                        <w:lock w:val="sdtContentLocked"/>
                        <w:dataBinding w:prefixMappings="xmlns:ns0='http://rkdhs/mallar/lagstiftning/Prop/Prop.xsd'" w:xpath="/ns0:dokumentvärden[1]/ns0:dokumentnummer[1]/@etikett" w:storeItemID="{068625C3-B546-44A5-B525-B7CC092E5AD6}"/>
                        <w:text/>
                      </w:sdtPr>
                      <w:sdtEndPr/>
                      <w:sdtContent>
                        <w:r w:rsidR="006D0327">
                          <w:t>Prop.</w:t>
                        </w:r>
                      </w:sdtContent>
                    </w:sdt>
                    <w:r w:rsidR="006D0327">
                      <w:t xml:space="preserve"> </w:t>
                    </w:r>
                    <w:sdt>
                      <w:sdtPr>
                        <w:alias w:val="Nummer"/>
                        <w:tag w:val="Nummer"/>
                        <w:id w:val="-569581420"/>
                        <w:lock w:val="sdtContentLocked"/>
                        <w:dataBinding w:prefixMappings="xmlns:ns0='http://rkdhs/mallar/lagstiftning/Prop/Prop.xsd'" w:xpath="/ns0:dokumentvärden[1]/ns0:dokumentnummer[1]" w:storeItemID="{068625C3-B546-44A5-B525-B7CC092E5AD6}"/>
                        <w:text/>
                      </w:sdtPr>
                      <w:sdtEndPr/>
                      <w:sdtContent>
                        <w:r w:rsidR="006D0327">
                          <w:t>2018/19:163</w:t>
                        </w:r>
                      </w:sdtContent>
                    </w:sdt>
                  </w:p>
                  <w:p w14:paraId="0174BECF" w14:textId="75C22FB6" w:rsidR="006D0327" w:rsidRPr="00C7375F" w:rsidRDefault="00054449" w:rsidP="000E3A6B">
                    <w:pPr>
                      <w:pStyle w:val="Brdtext"/>
                    </w:pPr>
                    <w:sdt>
                      <w:sdtPr>
                        <w:alias w:val="BilageEtikett"/>
                        <w:tag w:val="BilageEtikett"/>
                        <w:id w:val="-309322103"/>
                        <w:lock w:val="sdtContentLocked"/>
                        <w:dataBinding w:prefixMappings="xmlns:ns0='http://rkdhs/mallar/lagstiftning/Prop/Prop.xsd'" w:xpath="/ns0:dokumentvärden[1]/ns0:bilagor[1]/ns0:bilaga[4]/@bilageetikett" w:storeItemID="{068625C3-B546-44A5-B525-B7CC092E5AD6}"/>
                        <w:text/>
                      </w:sdtPr>
                      <w:sdtEndPr/>
                      <w:sdtContent>
                        <w:r w:rsidR="006D0327">
                          <w:t>Bilaga</w:t>
                        </w:r>
                      </w:sdtContent>
                    </w:sdt>
                    <w:r w:rsidR="006D0327">
                      <w:t xml:space="preserve"> </w:t>
                    </w:r>
                    <w:sdt>
                      <w:sdtPr>
                        <w:alias w:val="BilageNummer"/>
                        <w:tag w:val="BilageNummer"/>
                        <w:id w:val="-1258370247"/>
                        <w:lock w:val="sdtContentLocked"/>
                        <w:dataBinding w:prefixMappings="xmlns:ns0='http://rkdhs/mallar/lagstiftning/Prop/Prop.xsd'" w:xpath="/ns0:dokumentvärden[1]/ns0:bilagor[1]/ns0:bilaga[4]/@bilagenummer" w:storeItemID="{068625C3-B546-44A5-B525-B7CC092E5AD6}"/>
                        <w:text/>
                      </w:sdtPr>
                      <w:sdtEndPr/>
                      <w:sdtContent>
                        <w:r w:rsidR="006D0327">
                          <w:t>4</w:t>
                        </w:r>
                      </w:sdtContent>
                    </w:sdt>
                  </w:p>
                </w:txbxContent>
              </v:textbox>
              <w10:wrap type="square" anchorx="page" anchory="page"/>
            </v:shape>
          </w:pict>
        </mc:Fallback>
      </mc:AlternateContent>
    </w:r>
    <w:r>
      <w:t xml:space="preserve"> </w:t>
    </w:r>
  </w:p>
</w:hdr>
</file>

<file path=word/header7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9E7C2E5" w14:textId="77777777" w:rsidR="006D0327" w:rsidRDefault="006D0327" w:rsidP="00664D04">
    <w:pPr>
      <w:pStyle w:val="Brdtext"/>
    </w:pPr>
    <w:r>
      <w:rPr>
        <w:noProof/>
        <w:lang w:eastAsia="sv-SE"/>
      </w:rPr>
      <mc:AlternateContent>
        <mc:Choice Requires="wps">
          <w:drawing>
            <wp:anchor distT="0" distB="0" distL="0" distR="0" simplePos="0" relativeHeight="251674112"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73"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6FFA1B9" w14:textId="3A376824" w:rsidR="006D0327" w:rsidRDefault="00054449" w:rsidP="00664D04">
                          <w:pPr>
                            <w:pStyle w:val="Brdtext"/>
                            <w:jc w:val="left"/>
                          </w:pPr>
                          <w:sdt>
                            <w:sdtPr>
                              <w:alias w:val="NummerEtikett"/>
                              <w:tag w:val="NummerEtikett"/>
                              <w:id w:val="1339509822"/>
                              <w:lock w:val="sdtContentLocked"/>
                              <w:dataBinding w:prefixMappings="xmlns:ns0='http://rkdhs/mallar/lagstiftning/Prop/Prop.xsd'" w:xpath="/ns0:dokumentvärden[1]/ns0:dokumentnummer[1]/@etikett" w:storeItemID="{068625C3-B546-44A5-B525-B7CC092E5AD6}"/>
                              <w:text/>
                            </w:sdtPr>
                            <w:sdtEndPr/>
                            <w:sdtContent>
                              <w:r w:rsidR="006D0327">
                                <w:t>Prop.</w:t>
                              </w:r>
                            </w:sdtContent>
                          </w:sdt>
                          <w:r w:rsidR="006D0327">
                            <w:t xml:space="preserve"> </w:t>
                          </w:r>
                          <w:sdt>
                            <w:sdtPr>
                              <w:alias w:val="Nummer"/>
                              <w:tag w:val="Nummer"/>
                              <w:id w:val="715555033"/>
                              <w:lock w:val="sdtContentLocked"/>
                              <w:dataBinding w:prefixMappings="xmlns:ns0='http://rkdhs/mallar/lagstiftning/Prop/Prop.xsd'" w:xpath="/ns0:dokumentvärden[1]/ns0:dokumentnummer[1]" w:storeItemID="{068625C3-B546-44A5-B525-B7CC092E5AD6}"/>
                              <w:text/>
                            </w:sdtPr>
                            <w:sdtEndPr/>
                            <w:sdtContent>
                              <w:r w:rsidR="006D0327">
                                <w:t>2018/19:163</w:t>
                              </w:r>
                            </w:sdtContent>
                          </w:sdt>
                        </w:p>
                        <w:p w14:paraId="323D3048" w14:textId="6E40DB7E" w:rsidR="006D0327" w:rsidRPr="00C7375F" w:rsidRDefault="00054449" w:rsidP="000E3A6B">
                          <w:pPr>
                            <w:pStyle w:val="Brdtext"/>
                          </w:pPr>
                          <w:sdt>
                            <w:sdtPr>
                              <w:alias w:val="BilageEtikett"/>
                              <w:tag w:val="BilageEtikett"/>
                              <w:id w:val="-521943726"/>
                              <w:lock w:val="sdtContentLocked"/>
                              <w:dataBinding w:prefixMappings="xmlns:ns0='http://rkdhs/mallar/lagstiftning/Prop/Prop.xsd'" w:xpath="/ns0:dokumentvärden[1]/ns0:bilagor[1]/ns0:bilaga[4]/@bilageetikett" w:storeItemID="{068625C3-B546-44A5-B525-B7CC092E5AD6}"/>
                              <w:text/>
                            </w:sdtPr>
                            <w:sdtEndPr/>
                            <w:sdtContent>
                              <w:r w:rsidR="006D0327">
                                <w:t>Bilaga</w:t>
                              </w:r>
                            </w:sdtContent>
                          </w:sdt>
                          <w:r w:rsidR="006D0327">
                            <w:t xml:space="preserve"> </w:t>
                          </w:r>
                          <w:sdt>
                            <w:sdtPr>
                              <w:alias w:val="BilageNummer"/>
                              <w:tag w:val="BilageNummer"/>
                              <w:id w:val="1371888152"/>
                              <w:lock w:val="sdtContentLocked"/>
                              <w:dataBinding w:prefixMappings="xmlns:ns0='http://rkdhs/mallar/lagstiftning/Prop/Prop.xsd'" w:xpath="/ns0:dokumentvärden[1]/ns0:bilagor[1]/ns0:bilaga[4]/@bilagenummer" w:storeItemID="{068625C3-B546-44A5-B525-B7CC092E5AD6}"/>
                              <w:text/>
                            </w:sdtPr>
                            <w:sdtEndPr/>
                            <w:sdtContent>
                              <w:r w:rsidR="006D0327">
                                <w:t>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197" type="#_x0000_t202" style="position:absolute;left:0;text-align:left;margin-left:29.4pt;margin-top:34.85pt;width:89.85pt;height:9.6pt;z-index:25167411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Mt3yXkAIAAJQFAAAOAAAAZHJzL2Uyb0RvYy54bWysVE1v2zAMvQ/YfxB0Xx2nabsGdYqsRYcB&#10;xVqsHXpWZKkxJokapcTOfv0o2flY10uHXWxKfCRF8pEXl501bK0wNOAqXh6NOFNOQt2454p/f7z5&#10;8JGzEIWrhQGnKr5RgV/O3r+7aP1UjWEJplbIyIkL09ZXfBmjnxZFkEtlRTgCrxwpNaAVkY74XNQo&#10;WvJuTTEejU6LFrD2CFKFQLfXvZLPsn+tlYx3WgcVmak4vS3mL+bvIn2L2YWYPqPwy0YOzxD/8Aor&#10;GkdBd66uRRRshc1frmwjEQLoeCTBFqB1I1XOgbIpRy+yeVgKr3IuVJzgd2UK/8+t/Lq+R9bUFT87&#10;5swJSz16VF3EFSUwTuVpfZgS6sETLnafoKM2b+8DXaasO402/SkfRnoq9GZXXHLGZDIqJyV1jDNJ&#10;unJcno9z9Yu9tccQPyuwLAkVR2perqlY34ZILyHoFpKCBTBNfdMYkw+JMOrKIFsLarWJ+Y1k8QfK&#10;ONZW/PT4ZJQdO0jmvWfjkhuVKTOES5n3GWYpboxKGOO+KU0ly4m+EltIqdwufkYnlKZQbzEc8PtX&#10;vcW4z4MscmRwcWdsGweYs88zti9Z/WNbMt3jqeAHeScxdosuc6U8y71LdwuoN8QMhH60gpc3DbXv&#10;VoR4L5BmiTpO+yHe0UcboPLDIHG2BPz12n3CE8VJy1lLs1nx8HMlUHFmvjgi/3k5maRhzofJyRkx&#10;ieGhZnGocSt7BcSJkjaRl1lM+Gi2okawT7RG5ikqqYSTFLvicStexX5j0BqSaj7PIBpfL+Kte/Ay&#10;uU51TuR87J4E+oHBkbj/FbZTLKYviNxjk2Xw81UkMmaW76s6dIBGP5N/WFNptxyeM2q/TGe/AQAA&#10;//8DAFBLAwQUAAYACAAAACEAk6R49N8AAAAIAQAADwAAAGRycy9kb3ducmV2LnhtbEyPwU7DMBBE&#10;70j8g7VI3KhDocVNs6kAwYFKVUWL1KsbL3FEvI5ipw1/jznBcTSjmTfFanStOFEfGs8It5MMBHHl&#10;TcM1wsf+9UaBCFGz0a1nQvimAKvy8qLQufFnfqfTLtYilXDINYKNsculDJUlp8PEd8TJ+/S90zHJ&#10;vpam1+dU7lo5zbK5dLrhtGB1R8+Wqq/d4BD2myczSDOat5dqs97SQa7t/Rbx+mp8XIKINMa/MPzi&#10;J3QoE9PRD2yCaBFmKpFHhPniAUTyp3dqBuKIoNQCZFnI/wfKHwAAAP//AwBQSwECLQAUAAYACAAA&#10;ACEAtoM4kv4AAADhAQAAEwAAAAAAAAAAAAAAAAAAAAAAW0NvbnRlbnRfVHlwZXNdLnhtbFBLAQIt&#10;ABQABgAIAAAAIQA4/SH/1gAAAJQBAAALAAAAAAAAAAAAAAAAAC8BAABfcmVscy8ucmVsc1BLAQIt&#10;ABQABgAIAAAAIQAMt3yXkAIAAJQFAAAOAAAAAAAAAAAAAAAAAC4CAABkcnMvZTJvRG9jLnhtbFBL&#10;AQItABQABgAIAAAAIQCTpHj03wAAAAgBAAAPAAAAAAAAAAAAAAAAAOoEAABkcnMvZG93bnJldi54&#10;bWxQSwUGAAAAAAQABADzAAAA9gUAAAAA&#10;" o:allowoverlap="f" fillcolor="white [3201]" stroked="f" strokeweight=".5pt">
              <v:textbox style="mso-fit-shape-to-text:t">
                <w:txbxContent>
                  <w:p w14:paraId="56FFA1B9" w14:textId="3A376824" w:rsidR="006D0327" w:rsidRDefault="00054449" w:rsidP="00664D04">
                    <w:pPr>
                      <w:pStyle w:val="Brdtext"/>
                      <w:jc w:val="left"/>
                    </w:pPr>
                    <w:sdt>
                      <w:sdtPr>
                        <w:alias w:val="NummerEtikett"/>
                        <w:tag w:val="NummerEtikett"/>
                        <w:id w:val="1339509822"/>
                        <w:lock w:val="sdtContentLocked"/>
                        <w:dataBinding w:prefixMappings="xmlns:ns0='http://rkdhs/mallar/lagstiftning/Prop/Prop.xsd'" w:xpath="/ns0:dokumentvärden[1]/ns0:dokumentnummer[1]/@etikett" w:storeItemID="{068625C3-B546-44A5-B525-B7CC092E5AD6}"/>
                        <w:text/>
                      </w:sdtPr>
                      <w:sdtEndPr/>
                      <w:sdtContent>
                        <w:r w:rsidR="006D0327">
                          <w:t>Prop.</w:t>
                        </w:r>
                      </w:sdtContent>
                    </w:sdt>
                    <w:r w:rsidR="006D0327">
                      <w:t xml:space="preserve"> </w:t>
                    </w:r>
                    <w:sdt>
                      <w:sdtPr>
                        <w:alias w:val="Nummer"/>
                        <w:tag w:val="Nummer"/>
                        <w:id w:val="715555033"/>
                        <w:lock w:val="sdtContentLocked"/>
                        <w:dataBinding w:prefixMappings="xmlns:ns0='http://rkdhs/mallar/lagstiftning/Prop/Prop.xsd'" w:xpath="/ns0:dokumentvärden[1]/ns0:dokumentnummer[1]" w:storeItemID="{068625C3-B546-44A5-B525-B7CC092E5AD6}"/>
                        <w:text/>
                      </w:sdtPr>
                      <w:sdtEndPr/>
                      <w:sdtContent>
                        <w:r w:rsidR="006D0327">
                          <w:t>2018/19:163</w:t>
                        </w:r>
                      </w:sdtContent>
                    </w:sdt>
                  </w:p>
                  <w:p w14:paraId="323D3048" w14:textId="6E40DB7E" w:rsidR="006D0327" w:rsidRPr="00C7375F" w:rsidRDefault="00054449" w:rsidP="000E3A6B">
                    <w:pPr>
                      <w:pStyle w:val="Brdtext"/>
                    </w:pPr>
                    <w:sdt>
                      <w:sdtPr>
                        <w:alias w:val="BilageEtikett"/>
                        <w:tag w:val="BilageEtikett"/>
                        <w:id w:val="-521943726"/>
                        <w:lock w:val="sdtContentLocked"/>
                        <w:dataBinding w:prefixMappings="xmlns:ns0='http://rkdhs/mallar/lagstiftning/Prop/Prop.xsd'" w:xpath="/ns0:dokumentvärden[1]/ns0:bilagor[1]/ns0:bilaga[4]/@bilageetikett" w:storeItemID="{068625C3-B546-44A5-B525-B7CC092E5AD6}"/>
                        <w:text/>
                      </w:sdtPr>
                      <w:sdtEndPr/>
                      <w:sdtContent>
                        <w:r w:rsidR="006D0327">
                          <w:t>Bilaga</w:t>
                        </w:r>
                      </w:sdtContent>
                    </w:sdt>
                    <w:r w:rsidR="006D0327">
                      <w:t xml:space="preserve"> </w:t>
                    </w:r>
                    <w:sdt>
                      <w:sdtPr>
                        <w:alias w:val="BilageNummer"/>
                        <w:tag w:val="BilageNummer"/>
                        <w:id w:val="1371888152"/>
                        <w:lock w:val="sdtContentLocked"/>
                        <w:dataBinding w:prefixMappings="xmlns:ns0='http://rkdhs/mallar/lagstiftning/Prop/Prop.xsd'" w:xpath="/ns0:dokumentvärden[1]/ns0:bilagor[1]/ns0:bilaga[4]/@bilagenummer" w:storeItemID="{068625C3-B546-44A5-B525-B7CC092E5AD6}"/>
                        <w:text/>
                      </w:sdtPr>
                      <w:sdtEndPr/>
                      <w:sdtContent>
                        <w:r w:rsidR="006D0327">
                          <w:t>4</w:t>
                        </w:r>
                      </w:sdtContent>
                    </w:sdt>
                  </w:p>
                </w:txbxContent>
              </v:textbox>
              <w10:wrap type="square" anchorx="page" anchory="page"/>
            </v:shape>
          </w:pict>
        </mc:Fallback>
      </mc:AlternateContent>
    </w:r>
    <w:r>
      <w:t xml:space="preserve"> </w:t>
    </w:r>
  </w:p>
</w:hdr>
</file>

<file path=word/header7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3E1E04A" w14:textId="77777777" w:rsidR="006D0327" w:rsidRDefault="006D0327" w:rsidP="00EE1584">
    <w:pPr>
      <w:pStyle w:val="Brdtext"/>
    </w:pPr>
    <w:r>
      <w:rPr>
        <w:noProof/>
        <w:lang w:eastAsia="sv-SE"/>
      </w:rPr>
      <mc:AlternateContent>
        <mc:Choice Requires="wps">
          <w:drawing>
            <wp:anchor distT="0" distB="0" distL="0" distR="0" simplePos="0" relativeHeight="251712000"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72"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ABFB093" w14:textId="144EC1D8" w:rsidR="006D0327" w:rsidRDefault="00054449" w:rsidP="00A118D8">
                          <w:pPr>
                            <w:pStyle w:val="Brdtext"/>
                            <w:jc w:val="left"/>
                          </w:pPr>
                          <w:sdt>
                            <w:sdtPr>
                              <w:alias w:val="NummerEtikett"/>
                              <w:tag w:val="NummerEtikett"/>
                              <w:id w:val="768281222"/>
                              <w:lock w:val="sdtContentLocked"/>
                              <w:dataBinding w:prefixMappings="xmlns:ns0='http://rkdhs/mallar/lagstiftning/Prop/Prop.xsd'" w:xpath="/ns0:dokumentvärden[1]/ns0:dokumentnummer[1]/@etikett" w:storeItemID="{068625C3-B546-44A5-B525-B7CC092E5AD6}"/>
                              <w:text/>
                            </w:sdtPr>
                            <w:sdtEndPr/>
                            <w:sdtContent>
                              <w:r w:rsidR="006D0327">
                                <w:t>Prop.</w:t>
                              </w:r>
                            </w:sdtContent>
                          </w:sdt>
                          <w:r w:rsidR="006D0327">
                            <w:t xml:space="preserve"> </w:t>
                          </w:r>
                          <w:sdt>
                            <w:sdtPr>
                              <w:alias w:val="Nummer"/>
                              <w:tag w:val="Nummer"/>
                              <w:id w:val="296579671"/>
                              <w:lock w:val="sdtContentLocked"/>
                              <w:dataBinding w:prefixMappings="xmlns:ns0='http://rkdhs/mallar/lagstiftning/Prop/Prop.xsd'" w:xpath="/ns0:dokumentvärden[1]/ns0:dokumentnummer[1]" w:storeItemID="{068625C3-B546-44A5-B525-B7CC092E5AD6}"/>
                              <w:text/>
                            </w:sdtPr>
                            <w:sdtEndPr/>
                            <w:sdtContent>
                              <w:r w:rsidR="006D0327">
                                <w:t>2018/19:163</w:t>
                              </w:r>
                            </w:sdtContent>
                          </w:sdt>
                        </w:p>
                        <w:p w14:paraId="615F57E2" w14:textId="7035D7AE" w:rsidR="006D0327" w:rsidRPr="00C7375F" w:rsidRDefault="00054449" w:rsidP="000E3A6B">
                          <w:pPr>
                            <w:pStyle w:val="Brdtext"/>
                          </w:pPr>
                          <w:sdt>
                            <w:sdtPr>
                              <w:alias w:val="BilageEtikett"/>
                              <w:tag w:val="BilageEtikett"/>
                              <w:id w:val="1131828325"/>
                              <w:lock w:val="sdtContentLocked"/>
                              <w:dataBinding w:prefixMappings="xmlns:ns0='http://rkdhs/mallar/lagstiftning/Prop/Prop.xsd'" w:xpath="/ns0:dokumentvärden[1]/ns0:bilagor[1]/ns0:bilaga[4]/@bilageetikett" w:storeItemID="{068625C3-B546-44A5-B525-B7CC092E5AD6}"/>
                              <w:text/>
                            </w:sdtPr>
                            <w:sdtEndPr/>
                            <w:sdtContent>
                              <w:r w:rsidR="006D0327">
                                <w:t>Bilaga</w:t>
                              </w:r>
                            </w:sdtContent>
                          </w:sdt>
                          <w:r w:rsidR="006D0327">
                            <w:t xml:space="preserve"> </w:t>
                          </w:r>
                          <w:sdt>
                            <w:sdtPr>
                              <w:alias w:val="BilageNummer"/>
                              <w:tag w:val="BilageNummer"/>
                              <w:id w:val="192119605"/>
                              <w:lock w:val="sdtContentLocked"/>
                              <w:dataBinding w:prefixMappings="xmlns:ns0='http://rkdhs/mallar/lagstiftning/Prop/Prop.xsd'" w:xpath="/ns0:dokumentvärden[1]/ns0:bilagor[1]/ns0:bilaga[4]/@bilagenummer" w:storeItemID="{068625C3-B546-44A5-B525-B7CC092E5AD6}"/>
                              <w:text/>
                            </w:sdtPr>
                            <w:sdtEndPr/>
                            <w:sdtContent>
                              <w:r w:rsidR="006D0327">
                                <w:t>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198" type="#_x0000_t202" style="position:absolute;left:0;text-align:left;margin-left:348.15pt;margin-top:35.45pt;width:89.85pt;height:9.6pt;z-index:25171200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HSqW1kAIAAJQFAAAOAAAAZHJzL2Uyb0RvYy54bWysVEtPGzEQvlfqf7B8L5sNAUrEBqUgqkqo&#10;oELF2fHaZFXb446d7Ka/vmPv5lHKhaqX3bHn5fnmm7m47Kxha4WhAVfx8mjEmXIS6sY9V/z7482H&#10;j5yFKFwtDDhV8Y0K/HL2/t1F66dqDEswtUJGQVyYtr7iyxj9tCiCXCorwhF45UipAa2IdMTnokbR&#10;UnRrivFodFq0gLVHkCoEur3ulXyW42utZLzTOqjITMXpbTF/MX8X6VvMLsT0GYVfNnJ4hviHV1jR&#10;OEq6C3UtomArbP4KZRuJEEDHIwm2AK0bqXINVE05elHNw1J4lWshcILfwRT+X1j5dX2PrKkrfjbm&#10;zAlLPXpUXcQVFXCc4Gl9mJLVgye72H2Cjtq8vQ90maruNNr0p3oY6QnozQ5cCsZkcionJXWMM0m6&#10;clyejzP6xd7bY4ifFViWhIojNS9jKta3IdJLyHRrkpIFME190xiTD4kw6sogWwtqtYn5jeTxh5Vx&#10;rK346fHJKAd2kNz7yMalMCpTZkiXKu8rzFLcGJVsjPumNEGWC30lt5BSuV3+bJ2sNKV6i+Ngv3/V&#10;W5z7OsgjZwYXd862cYC5+jxje8jqH1vIdG9PgB/UncTYLbrMlfJsR4EF1BtiBkI/WsHLm4badytC&#10;vBdIs0Qdp/0Q7+ijDRD8MEicLQF/vXaf7InipOWspdmsePi5Eqg4M18ckf+8nEzSMOfD5OSMmMTw&#10;ULM41LiVvQLiREmbyMssJvtotqJGsE+0RuYpK6mEk5S74nErXsV+Y9Aakmo+z0Y0vl7EW/fgZQqd&#10;cE7kfOyeBPqBwZG4/xW2UyymL4jc2ybP4OerSGTMLE9I96gOHaDRz+Qf1lTaLYfnbLVfprPfAAAA&#10;//8DAFBLAwQUAAYACAAAACEAOooRwt8AAAAJAQAADwAAAGRycy9kb3ducmV2LnhtbEyPwU7DMBBE&#10;70j8g7VI3KhdQGkTsqkAwYFKVUWLxNWNlzgitqPYacPfs5zKcbVPM2/K1eQ6caQhtsEjzGcKBPk6&#10;mNY3CB/715sliJi0N7oLnhB+KMKqurwodWHCyb/TcZcawSE+FhrBptQXUsbaktNxFnry/PsKg9OJ&#10;z6GRZtAnDnedvFUqk063nhus7unZUv29Gx3CfvNkRmkm8/ZSb9Zb+pRre79FvL6aHh9AJJrSGYY/&#10;fVaHip0OYfQmig4hy7M7RhEWKgfBwHKR8bgDQq7mIKtS/l9Q/QIAAP//AwBQSwECLQAUAAYACAAA&#10;ACEAtoM4kv4AAADhAQAAEwAAAAAAAAAAAAAAAAAAAAAAW0NvbnRlbnRfVHlwZXNdLnhtbFBLAQIt&#10;ABQABgAIAAAAIQA4/SH/1gAAAJQBAAALAAAAAAAAAAAAAAAAAC8BAABfcmVscy8ucmVsc1BLAQIt&#10;ABQABgAIAAAAIQBHSqW1kAIAAJQFAAAOAAAAAAAAAAAAAAAAAC4CAABkcnMvZTJvRG9jLnhtbFBL&#10;AQItABQABgAIAAAAIQA6ihHC3wAAAAkBAAAPAAAAAAAAAAAAAAAAAOoEAABkcnMvZG93bnJldi54&#10;bWxQSwUGAAAAAAQABADzAAAA9gUAAAAA&#10;" o:allowoverlap="f" fillcolor="white [3201]" stroked="f" strokeweight=".5pt">
              <v:textbox style="mso-fit-shape-to-text:t">
                <w:txbxContent>
                  <w:p w14:paraId="2ABFB093" w14:textId="144EC1D8" w:rsidR="006D0327" w:rsidRDefault="00054449" w:rsidP="00A118D8">
                    <w:pPr>
                      <w:pStyle w:val="Brdtext"/>
                      <w:jc w:val="left"/>
                    </w:pPr>
                    <w:sdt>
                      <w:sdtPr>
                        <w:alias w:val="NummerEtikett"/>
                        <w:tag w:val="NummerEtikett"/>
                        <w:id w:val="768281222"/>
                        <w:lock w:val="sdtContentLocked"/>
                        <w:dataBinding w:prefixMappings="xmlns:ns0='http://rkdhs/mallar/lagstiftning/Prop/Prop.xsd'" w:xpath="/ns0:dokumentvärden[1]/ns0:dokumentnummer[1]/@etikett" w:storeItemID="{068625C3-B546-44A5-B525-B7CC092E5AD6}"/>
                        <w:text/>
                      </w:sdtPr>
                      <w:sdtEndPr/>
                      <w:sdtContent>
                        <w:r w:rsidR="006D0327">
                          <w:t>Prop.</w:t>
                        </w:r>
                      </w:sdtContent>
                    </w:sdt>
                    <w:r w:rsidR="006D0327">
                      <w:t xml:space="preserve"> </w:t>
                    </w:r>
                    <w:sdt>
                      <w:sdtPr>
                        <w:alias w:val="Nummer"/>
                        <w:tag w:val="Nummer"/>
                        <w:id w:val="296579671"/>
                        <w:lock w:val="sdtContentLocked"/>
                        <w:dataBinding w:prefixMappings="xmlns:ns0='http://rkdhs/mallar/lagstiftning/Prop/Prop.xsd'" w:xpath="/ns0:dokumentvärden[1]/ns0:dokumentnummer[1]" w:storeItemID="{068625C3-B546-44A5-B525-B7CC092E5AD6}"/>
                        <w:text/>
                      </w:sdtPr>
                      <w:sdtEndPr/>
                      <w:sdtContent>
                        <w:r w:rsidR="006D0327">
                          <w:t>2018/19:163</w:t>
                        </w:r>
                      </w:sdtContent>
                    </w:sdt>
                  </w:p>
                  <w:p w14:paraId="615F57E2" w14:textId="7035D7AE" w:rsidR="006D0327" w:rsidRPr="00C7375F" w:rsidRDefault="00054449" w:rsidP="000E3A6B">
                    <w:pPr>
                      <w:pStyle w:val="Brdtext"/>
                    </w:pPr>
                    <w:sdt>
                      <w:sdtPr>
                        <w:alias w:val="BilageEtikett"/>
                        <w:tag w:val="BilageEtikett"/>
                        <w:id w:val="1131828325"/>
                        <w:lock w:val="sdtContentLocked"/>
                        <w:dataBinding w:prefixMappings="xmlns:ns0='http://rkdhs/mallar/lagstiftning/Prop/Prop.xsd'" w:xpath="/ns0:dokumentvärden[1]/ns0:bilagor[1]/ns0:bilaga[4]/@bilageetikett" w:storeItemID="{068625C3-B546-44A5-B525-B7CC092E5AD6}"/>
                        <w:text/>
                      </w:sdtPr>
                      <w:sdtEndPr/>
                      <w:sdtContent>
                        <w:r w:rsidR="006D0327">
                          <w:t>Bilaga</w:t>
                        </w:r>
                      </w:sdtContent>
                    </w:sdt>
                    <w:r w:rsidR="006D0327">
                      <w:t xml:space="preserve"> </w:t>
                    </w:r>
                    <w:sdt>
                      <w:sdtPr>
                        <w:alias w:val="BilageNummer"/>
                        <w:tag w:val="BilageNummer"/>
                        <w:id w:val="192119605"/>
                        <w:lock w:val="sdtContentLocked"/>
                        <w:dataBinding w:prefixMappings="xmlns:ns0='http://rkdhs/mallar/lagstiftning/Prop/Prop.xsd'" w:xpath="/ns0:dokumentvärden[1]/ns0:bilagor[1]/ns0:bilaga[4]/@bilagenummer" w:storeItemID="{068625C3-B546-44A5-B525-B7CC092E5AD6}"/>
                        <w:text/>
                      </w:sdtPr>
                      <w:sdtEndPr/>
                      <w:sdtContent>
                        <w:r w:rsidR="006D0327">
                          <w:t>4</w:t>
                        </w:r>
                      </w:sdtContent>
                    </w:sdt>
                  </w:p>
                </w:txbxContent>
              </v:textbox>
              <w10:wrap type="square" anchorx="page" anchory="page"/>
            </v:shape>
          </w:pict>
        </mc:Fallback>
      </mc:AlternateContent>
    </w:r>
    <w:r>
      <w:t xml:space="preserve"> </w:t>
    </w:r>
  </w:p>
</w:hdr>
</file>

<file path=word/header7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3447B56" w14:textId="77777777" w:rsidR="006D0327" w:rsidRDefault="006D0327" w:rsidP="00664D04">
    <w:pPr>
      <w:pStyle w:val="Brdtext"/>
    </w:pPr>
    <w:r>
      <w:rPr>
        <w:noProof/>
        <w:lang w:eastAsia="sv-SE"/>
      </w:rPr>
      <mc:AlternateContent>
        <mc:Choice Requires="wps">
          <w:drawing>
            <wp:anchor distT="0" distB="0" distL="0" distR="0" simplePos="0" relativeHeight="251675136"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75"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7843CF3" w14:textId="44BC110E" w:rsidR="006D0327" w:rsidRDefault="00054449" w:rsidP="00664D04">
                          <w:pPr>
                            <w:pStyle w:val="Brdtext"/>
                            <w:jc w:val="left"/>
                          </w:pPr>
                          <w:sdt>
                            <w:sdtPr>
                              <w:alias w:val="NummerEtikett"/>
                              <w:tag w:val="NummerEtikett"/>
                              <w:id w:val="776299446"/>
                              <w:lock w:val="sdtContentLocked"/>
                              <w:dataBinding w:prefixMappings="xmlns:ns0='http://rkdhs/mallar/lagstiftning/Prop/Prop.xsd'" w:xpath="/ns0:dokumentvärden[1]/ns0:dokumentnummer[1]/@etikett" w:storeItemID="{068625C3-B546-44A5-B525-B7CC092E5AD6}"/>
                              <w:text/>
                            </w:sdtPr>
                            <w:sdtEndPr/>
                            <w:sdtContent>
                              <w:r w:rsidR="006D0327">
                                <w:t>Prop.</w:t>
                              </w:r>
                            </w:sdtContent>
                          </w:sdt>
                          <w:r w:rsidR="006D0327">
                            <w:t xml:space="preserve"> </w:t>
                          </w:r>
                          <w:sdt>
                            <w:sdtPr>
                              <w:alias w:val="Nummer"/>
                              <w:tag w:val="Nummer"/>
                              <w:id w:val="-1568176190"/>
                              <w:lock w:val="sdtContentLocked"/>
                              <w:dataBinding w:prefixMappings="xmlns:ns0='http://rkdhs/mallar/lagstiftning/Prop/Prop.xsd'" w:xpath="/ns0:dokumentvärden[1]/ns0:dokumentnummer[1]" w:storeItemID="{068625C3-B546-44A5-B525-B7CC092E5AD6}"/>
                              <w:text/>
                            </w:sdtPr>
                            <w:sdtEndPr/>
                            <w:sdtContent>
                              <w:r w:rsidR="006D0327">
                                <w:t>2018/19:163</w:t>
                              </w:r>
                            </w:sdtContent>
                          </w:sdt>
                        </w:p>
                        <w:p w14:paraId="3C61C449" w14:textId="72353AB2" w:rsidR="006D0327" w:rsidRPr="00C7375F" w:rsidRDefault="00054449" w:rsidP="000E3A6B">
                          <w:pPr>
                            <w:pStyle w:val="Brdtext"/>
                          </w:pPr>
                          <w:sdt>
                            <w:sdtPr>
                              <w:alias w:val="BilageEtikett"/>
                              <w:tag w:val="BilageEtikett"/>
                              <w:id w:val="459775235"/>
                              <w:lock w:val="sdtContentLocked"/>
                              <w:dataBinding w:prefixMappings="xmlns:ns0='http://rkdhs/mallar/lagstiftning/Prop/Prop.xsd'" w:xpath="/ns0:dokumentvärden[1]/ns0:bilagor[1]/ns0:bilaga[5]/@bilageetikett" w:storeItemID="{068625C3-B546-44A5-B525-B7CC092E5AD6}"/>
                              <w:text/>
                            </w:sdtPr>
                            <w:sdtEndPr/>
                            <w:sdtContent>
                              <w:r w:rsidR="006D0327">
                                <w:t>Bilaga</w:t>
                              </w:r>
                            </w:sdtContent>
                          </w:sdt>
                          <w:r w:rsidR="006D0327">
                            <w:t xml:space="preserve"> </w:t>
                          </w:r>
                          <w:sdt>
                            <w:sdtPr>
                              <w:alias w:val="BilageNummer"/>
                              <w:tag w:val="BilageNummer"/>
                              <w:id w:val="-410623429"/>
                              <w:lock w:val="sdtContentLocked"/>
                              <w:dataBinding w:prefixMappings="xmlns:ns0='http://rkdhs/mallar/lagstiftning/Prop/Prop.xsd'" w:xpath="/ns0:dokumentvärden[1]/ns0:bilagor[1]/ns0:bilaga[5]/@bilagenummer" w:storeItemID="{068625C3-B546-44A5-B525-B7CC092E5AD6}"/>
                              <w:text/>
                            </w:sdtPr>
                            <w:sdtEndPr/>
                            <w:sdtContent>
                              <w:r w:rsidR="006D0327">
                                <w:t>5</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202" type="#_x0000_t202" style="position:absolute;left:0;text-align:left;margin-left:29.4pt;margin-top:34.85pt;width:89.85pt;height:9.6pt;z-index:25167513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vvYekAIAAJQFAAAOAAAAZHJzL2Uyb0RvYy54bWysVNtOGzEQfa/Uf7D8XjabBigRG5SCqCoh&#10;QIWKZ8drk1V9q+1kN/36Hns3l1JeqPqyO/bcPGfOzPlFpxVZCx8aaypaHo0oEYbbujHPFf3+eP3h&#10;EyUhMlMzZY2o6EYEejF7/+68dVMxtkurauEJgpgwbV1FlzG6aVEEvhSahSPrhIFSWq9ZxNE/F7Vn&#10;LaJrVYxHo5Oitb523nIRAm6veiWd5fhSCh7vpAwiElVRvC3mr8/fRfoWs3M2ffbMLRs+PIP9wys0&#10;awyS7kJdscjIyjd/hdIN9zZYGY+41YWVsuEi14BqytGLah6WzIlcC8AJbgdT+H9h+e363pOmrujp&#10;MSWGafToUXTRr1DAOMHTujCF1YODXew+2w5t3t4HXKaqO+l1+qMeAj2A3uzARTDCk1M5KdExSjh0&#10;5bg8G2f0i7238yF+EVaTJFTUo3kZU7a+CREvgenWJCULVjX1daNUPiTCiEvlyZqh1SrmN8LjDytl&#10;SFvRk4/HoxzY2OTeR1YmhRGZMkO6VHlfYZbiRolko8w3IQFZLvSV3IxzYXb5s3Wykkj1FsfBfv+q&#10;tzj3dcAjZ7Ym7px1Y6zP1ecZ20NW/9hCJnt7AH5QdxJjt+gyV0qQZaDGwtYbMMPbfrSC49cN2nfD&#10;QrxnHrOEjmM/xDt8pLKA3w4SJUvrf712n+xBcWgpaTGbFQ0/V8wLStRXA/KflZNJGuZ8mByfgknE&#10;H2oWhxqz0pcWnCixiRzPYrKPaitKb/UT1sg8ZYWKGY7cFY1b8TL2GwNriIv5PBthfB2LN+bB8RQ6&#10;4ZzI+dg9Me8GBkdw/9Zup5hNXxC5t02ewc1XEWTMLE9I96gOHcDoZ/IPayrtlsNzttov09lvAAAA&#10;//8DAFBLAwQUAAYACAAAACEAk6R49N8AAAAIAQAADwAAAGRycy9kb3ducmV2LnhtbEyPwU7DMBBE&#10;70j8g7VI3KhDocVNs6kAwYFKVUWL1KsbL3FEvI5ipw1/jznBcTSjmTfFanStOFEfGs8It5MMBHHl&#10;TcM1wsf+9UaBCFGz0a1nQvimAKvy8qLQufFnfqfTLtYilXDINYKNsculDJUlp8PEd8TJ+/S90zHJ&#10;vpam1+dU7lo5zbK5dLrhtGB1R8+Wqq/d4BD2myczSDOat5dqs97SQa7t/Rbx+mp8XIKINMa/MPzi&#10;J3QoE9PRD2yCaBFmKpFHhPniAUTyp3dqBuKIoNQCZFnI/wfKHwAAAP//AwBQSwECLQAUAAYACAAA&#10;ACEAtoM4kv4AAADhAQAAEwAAAAAAAAAAAAAAAAAAAAAAW0NvbnRlbnRfVHlwZXNdLnhtbFBLAQIt&#10;ABQABgAIAAAAIQA4/SH/1gAAAJQBAAALAAAAAAAAAAAAAAAAAC8BAABfcmVscy8ucmVsc1BLAQIt&#10;ABQABgAIAAAAIQB/vvYekAIAAJQFAAAOAAAAAAAAAAAAAAAAAC4CAABkcnMvZTJvRG9jLnhtbFBL&#10;AQItABQABgAIAAAAIQCTpHj03wAAAAgBAAAPAAAAAAAAAAAAAAAAAOoEAABkcnMvZG93bnJldi54&#10;bWxQSwUGAAAAAAQABADzAAAA9gUAAAAA&#10;" o:allowoverlap="f" fillcolor="white [3201]" stroked="f" strokeweight=".5pt">
              <v:textbox style="mso-fit-shape-to-text:t">
                <w:txbxContent>
                  <w:p w14:paraId="27843CF3" w14:textId="44BC110E" w:rsidR="006D0327" w:rsidRDefault="00054449" w:rsidP="00664D04">
                    <w:pPr>
                      <w:pStyle w:val="Brdtext"/>
                      <w:jc w:val="left"/>
                    </w:pPr>
                    <w:sdt>
                      <w:sdtPr>
                        <w:alias w:val="NummerEtikett"/>
                        <w:tag w:val="NummerEtikett"/>
                        <w:id w:val="776299446"/>
                        <w:lock w:val="sdtContentLocked"/>
                        <w:dataBinding w:prefixMappings="xmlns:ns0='http://rkdhs/mallar/lagstiftning/Prop/Prop.xsd'" w:xpath="/ns0:dokumentvärden[1]/ns0:dokumentnummer[1]/@etikett" w:storeItemID="{068625C3-B546-44A5-B525-B7CC092E5AD6}"/>
                        <w:text/>
                      </w:sdtPr>
                      <w:sdtEndPr/>
                      <w:sdtContent>
                        <w:r w:rsidR="006D0327">
                          <w:t>Prop.</w:t>
                        </w:r>
                      </w:sdtContent>
                    </w:sdt>
                    <w:r w:rsidR="006D0327">
                      <w:t xml:space="preserve"> </w:t>
                    </w:r>
                    <w:sdt>
                      <w:sdtPr>
                        <w:alias w:val="Nummer"/>
                        <w:tag w:val="Nummer"/>
                        <w:id w:val="-1568176190"/>
                        <w:lock w:val="sdtContentLocked"/>
                        <w:dataBinding w:prefixMappings="xmlns:ns0='http://rkdhs/mallar/lagstiftning/Prop/Prop.xsd'" w:xpath="/ns0:dokumentvärden[1]/ns0:dokumentnummer[1]" w:storeItemID="{068625C3-B546-44A5-B525-B7CC092E5AD6}"/>
                        <w:text/>
                      </w:sdtPr>
                      <w:sdtEndPr/>
                      <w:sdtContent>
                        <w:r w:rsidR="006D0327">
                          <w:t>2018/19:163</w:t>
                        </w:r>
                      </w:sdtContent>
                    </w:sdt>
                  </w:p>
                  <w:p w14:paraId="3C61C449" w14:textId="72353AB2" w:rsidR="006D0327" w:rsidRPr="00C7375F" w:rsidRDefault="00054449" w:rsidP="000E3A6B">
                    <w:pPr>
                      <w:pStyle w:val="Brdtext"/>
                    </w:pPr>
                    <w:sdt>
                      <w:sdtPr>
                        <w:alias w:val="BilageEtikett"/>
                        <w:tag w:val="BilageEtikett"/>
                        <w:id w:val="459775235"/>
                        <w:lock w:val="sdtContentLocked"/>
                        <w:dataBinding w:prefixMappings="xmlns:ns0='http://rkdhs/mallar/lagstiftning/Prop/Prop.xsd'" w:xpath="/ns0:dokumentvärden[1]/ns0:bilagor[1]/ns0:bilaga[5]/@bilageetikett" w:storeItemID="{068625C3-B546-44A5-B525-B7CC092E5AD6}"/>
                        <w:text/>
                      </w:sdtPr>
                      <w:sdtEndPr/>
                      <w:sdtContent>
                        <w:r w:rsidR="006D0327">
                          <w:t>Bilaga</w:t>
                        </w:r>
                      </w:sdtContent>
                    </w:sdt>
                    <w:r w:rsidR="006D0327">
                      <w:t xml:space="preserve"> </w:t>
                    </w:r>
                    <w:sdt>
                      <w:sdtPr>
                        <w:alias w:val="BilageNummer"/>
                        <w:tag w:val="BilageNummer"/>
                        <w:id w:val="-410623429"/>
                        <w:lock w:val="sdtContentLocked"/>
                        <w:dataBinding w:prefixMappings="xmlns:ns0='http://rkdhs/mallar/lagstiftning/Prop/Prop.xsd'" w:xpath="/ns0:dokumentvärden[1]/ns0:bilagor[1]/ns0:bilaga[5]/@bilagenummer" w:storeItemID="{068625C3-B546-44A5-B525-B7CC092E5AD6}"/>
                        <w:text/>
                      </w:sdtPr>
                      <w:sdtEndPr/>
                      <w:sdtContent>
                        <w:r w:rsidR="006D0327">
                          <w:t>5</w:t>
                        </w:r>
                      </w:sdtContent>
                    </w:sdt>
                  </w:p>
                </w:txbxContent>
              </v:textbox>
              <w10:wrap type="square" anchorx="page" anchory="page"/>
            </v:shape>
          </w:pict>
        </mc:Fallback>
      </mc:AlternateContent>
    </w:r>
    <w:r>
      <w:t xml:space="preserve"> </w:t>
    </w:r>
  </w:p>
</w:hdr>
</file>

<file path=word/header7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46BAF5F" w14:textId="77777777" w:rsidR="006D0327" w:rsidRDefault="006D0327" w:rsidP="00EE1584">
    <w:pPr>
      <w:pStyle w:val="Brdtext"/>
    </w:pPr>
    <w:r>
      <w:rPr>
        <w:noProof/>
        <w:lang w:eastAsia="sv-SE"/>
      </w:rPr>
      <mc:AlternateContent>
        <mc:Choice Requires="wps">
          <w:drawing>
            <wp:anchor distT="0" distB="0" distL="0" distR="0" simplePos="0" relativeHeight="251713024"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74"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48FC809" w14:textId="69F42541" w:rsidR="006D0327" w:rsidRDefault="00054449" w:rsidP="00A118D8">
                          <w:pPr>
                            <w:pStyle w:val="Brdtext"/>
                            <w:jc w:val="left"/>
                          </w:pPr>
                          <w:sdt>
                            <w:sdtPr>
                              <w:alias w:val="NummerEtikett"/>
                              <w:tag w:val="NummerEtikett"/>
                              <w:id w:val="905179835"/>
                              <w:lock w:val="sdtContentLocked"/>
                              <w:dataBinding w:prefixMappings="xmlns:ns0='http://rkdhs/mallar/lagstiftning/Prop/Prop.xsd'" w:xpath="/ns0:dokumentvärden[1]/ns0:dokumentnummer[1]/@etikett" w:storeItemID="{068625C3-B546-44A5-B525-B7CC092E5AD6}"/>
                              <w:text/>
                            </w:sdtPr>
                            <w:sdtEndPr/>
                            <w:sdtContent>
                              <w:r w:rsidR="006D0327">
                                <w:t>Prop.</w:t>
                              </w:r>
                            </w:sdtContent>
                          </w:sdt>
                          <w:r w:rsidR="006D0327">
                            <w:t xml:space="preserve"> </w:t>
                          </w:r>
                          <w:sdt>
                            <w:sdtPr>
                              <w:alias w:val="Nummer"/>
                              <w:tag w:val="Nummer"/>
                              <w:id w:val="1503626882"/>
                              <w:lock w:val="sdtContentLocked"/>
                              <w:dataBinding w:prefixMappings="xmlns:ns0='http://rkdhs/mallar/lagstiftning/Prop/Prop.xsd'" w:xpath="/ns0:dokumentvärden[1]/ns0:dokumentnummer[1]" w:storeItemID="{068625C3-B546-44A5-B525-B7CC092E5AD6}"/>
                              <w:text/>
                            </w:sdtPr>
                            <w:sdtEndPr/>
                            <w:sdtContent>
                              <w:r w:rsidR="006D0327">
                                <w:t>2018/19:163</w:t>
                              </w:r>
                            </w:sdtContent>
                          </w:sdt>
                        </w:p>
                        <w:p w14:paraId="46A983D5" w14:textId="7267755F" w:rsidR="006D0327" w:rsidRPr="00C7375F" w:rsidRDefault="00054449" w:rsidP="000E3A6B">
                          <w:pPr>
                            <w:pStyle w:val="Brdtext"/>
                          </w:pPr>
                          <w:sdt>
                            <w:sdtPr>
                              <w:alias w:val="BilageEtikett"/>
                              <w:tag w:val="BilageEtikett"/>
                              <w:id w:val="-530186505"/>
                              <w:lock w:val="sdtContentLocked"/>
                              <w:dataBinding w:prefixMappings="xmlns:ns0='http://rkdhs/mallar/lagstiftning/Prop/Prop.xsd'" w:xpath="/ns0:dokumentvärden[1]/ns0:bilagor[1]/ns0:bilaga[5]/@bilageetikett" w:storeItemID="{068625C3-B546-44A5-B525-B7CC092E5AD6}"/>
                              <w:text/>
                            </w:sdtPr>
                            <w:sdtEndPr/>
                            <w:sdtContent>
                              <w:r w:rsidR="006D0327">
                                <w:t>Bilaga</w:t>
                              </w:r>
                            </w:sdtContent>
                          </w:sdt>
                          <w:r w:rsidR="006D0327">
                            <w:t xml:space="preserve"> </w:t>
                          </w:r>
                          <w:sdt>
                            <w:sdtPr>
                              <w:alias w:val="BilageNummer"/>
                              <w:tag w:val="BilageNummer"/>
                              <w:id w:val="-1134862937"/>
                              <w:lock w:val="sdtContentLocked"/>
                              <w:dataBinding w:prefixMappings="xmlns:ns0='http://rkdhs/mallar/lagstiftning/Prop/Prop.xsd'" w:xpath="/ns0:dokumentvärden[1]/ns0:bilagor[1]/ns0:bilaga[5]/@bilagenummer" w:storeItemID="{068625C3-B546-44A5-B525-B7CC092E5AD6}"/>
                              <w:text/>
                            </w:sdtPr>
                            <w:sdtEndPr/>
                            <w:sdtContent>
                              <w:r w:rsidR="006D0327">
                                <w:t>5</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203" type="#_x0000_t202" style="position:absolute;left:0;text-align:left;margin-left:348.15pt;margin-top:35.45pt;width:89.85pt;height:9.6pt;z-index:25171302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LIcFNkQIAAJQFAAAOAAAAZHJzL2Uyb0RvYy54bWysVN9v2jAQfp+0/8Hy+wihlK6ooWKtmCah&#10;thqd+mwcu0SzfZ5tSNhf37OTAOv60mkvydn3y/fdd3d13WhFdsL5CkxB88GQEmE4lJV5LuiPx8Wn&#10;z5T4wEzJFBhR0L3w9Hr28cNVbadiBBtQpXAEgxg/rW1BNyHYaZZ5vhGa+QFYYVApwWkW8Oies9Kx&#10;GqNrlY2Gw0lWgyutAy68x9vbVklnKb6Ugod7Kb0IRBUU3xbS16XvOn6z2RWbPjtmNxXvnsH+4RWa&#10;VQaTHkLdssDI1lV/hdIVd+BBhgEHnYGUFRepBqwmH76qZrVhVqRaEBxvDzD5/xeW3+0eHKnKgl6M&#10;KTFMY48eRRPcFgs4i/DU1k/RamXRLjRfoME29/ceL2PVjXQ6/rEegnoEen8AF4MRHp3ycY4do4Sj&#10;Lh/ll6OEfnb0ts6HrwI0iUJBHTYvYcp2Sx/wJWjam8RkHlRVLiql0iESRtwoR3YMW61CeiN6/GGl&#10;DKkLOjk7H6bABqJ7G1mZGEYkynTpYuVthUkKeyWijTLfhUTIUqFv5GacC3PIn6yjlcRU73Hs7I+v&#10;eo9zWwd6pMxgwsFZVwZcqj7N2BGy8mcPmWztEfCTuqMYmnWTuJJfTHoKrKHcIzMctKPlLV9U2L4l&#10;8+GBOZwl7Djuh3CPH6kA4YdOomQD7vdb99EeKY5aSmqczYL6X1vmBCXqm0HyX+bjcRzmdBifXyCT&#10;iDvVrE81ZqtvADmR4yayPInRPqhelA70E66RecyKKmY45i5o6MWb0G4MXENczOfJCMfXsrA0K8tj&#10;6IhzJOdj88Sc7RgckPt30E8xm74icmsbPb2dbwOSMbE8It2i2nUARz+Rv1tTcbecnpPVcZnOXgAA&#10;AP//AwBQSwMEFAAGAAgAAAAhADqKEcLfAAAACQEAAA8AAABkcnMvZG93bnJldi54bWxMj8FOwzAQ&#10;RO9I/IO1SNyoXUBpE7KpAMGBSlVFi8TVjZc4Iraj2GnD37OcynG1TzNvytXkOnGkIbbBI8xnCgT5&#10;OpjWNwgf+9ebJYiYtDe6C54QfijCqrq8KHVhwsm/03GXGsEhPhYawabUF1LG2pLTcRZ68vz7CoPT&#10;ic+hkWbQJw53nbxVKpNOt54brO7p2VL9vRsdwn7zZEZpJvP2Um/WW/qUa3u/Rby+mh4fQCSa0hmG&#10;P31Wh4qdDmH0JooOIcuzO0YRFioHwcBykfG4A0Ku5iCrUv5fUP0CAAD//wMAUEsBAi0AFAAGAAgA&#10;AAAhALaDOJL+AAAA4QEAABMAAAAAAAAAAAAAAAAAAAAAAFtDb250ZW50X1R5cGVzXS54bWxQSwEC&#10;LQAUAAYACAAAACEAOP0h/9YAAACUAQAACwAAAAAAAAAAAAAAAAAvAQAAX3JlbHMvLnJlbHNQSwEC&#10;LQAUAAYACAAAACEAiyHBTZECAACUBQAADgAAAAAAAAAAAAAAAAAuAgAAZHJzL2Uyb0RvYy54bWxQ&#10;SwECLQAUAAYACAAAACEAOooRwt8AAAAJAQAADwAAAAAAAAAAAAAAAADrBAAAZHJzL2Rvd25yZXYu&#10;eG1sUEsFBgAAAAAEAAQA8wAAAPcFAAAAAA==&#10;" o:allowoverlap="f" fillcolor="white [3201]" stroked="f" strokeweight=".5pt">
              <v:textbox style="mso-fit-shape-to-text:t">
                <w:txbxContent>
                  <w:p w14:paraId="048FC809" w14:textId="69F42541" w:rsidR="006D0327" w:rsidRDefault="00054449" w:rsidP="00A118D8">
                    <w:pPr>
                      <w:pStyle w:val="Brdtext"/>
                      <w:jc w:val="left"/>
                    </w:pPr>
                    <w:sdt>
                      <w:sdtPr>
                        <w:alias w:val="NummerEtikett"/>
                        <w:tag w:val="NummerEtikett"/>
                        <w:id w:val="905179835"/>
                        <w:lock w:val="sdtContentLocked"/>
                        <w:dataBinding w:prefixMappings="xmlns:ns0='http://rkdhs/mallar/lagstiftning/Prop/Prop.xsd'" w:xpath="/ns0:dokumentvärden[1]/ns0:dokumentnummer[1]/@etikett" w:storeItemID="{068625C3-B546-44A5-B525-B7CC092E5AD6}"/>
                        <w:text/>
                      </w:sdtPr>
                      <w:sdtEndPr/>
                      <w:sdtContent>
                        <w:r w:rsidR="006D0327">
                          <w:t>Prop.</w:t>
                        </w:r>
                      </w:sdtContent>
                    </w:sdt>
                    <w:r w:rsidR="006D0327">
                      <w:t xml:space="preserve"> </w:t>
                    </w:r>
                    <w:sdt>
                      <w:sdtPr>
                        <w:alias w:val="Nummer"/>
                        <w:tag w:val="Nummer"/>
                        <w:id w:val="1503626882"/>
                        <w:lock w:val="sdtContentLocked"/>
                        <w:dataBinding w:prefixMappings="xmlns:ns0='http://rkdhs/mallar/lagstiftning/Prop/Prop.xsd'" w:xpath="/ns0:dokumentvärden[1]/ns0:dokumentnummer[1]" w:storeItemID="{068625C3-B546-44A5-B525-B7CC092E5AD6}"/>
                        <w:text/>
                      </w:sdtPr>
                      <w:sdtEndPr/>
                      <w:sdtContent>
                        <w:r w:rsidR="006D0327">
                          <w:t>2018/19:163</w:t>
                        </w:r>
                      </w:sdtContent>
                    </w:sdt>
                  </w:p>
                  <w:p w14:paraId="46A983D5" w14:textId="7267755F" w:rsidR="006D0327" w:rsidRPr="00C7375F" w:rsidRDefault="00054449" w:rsidP="000E3A6B">
                    <w:pPr>
                      <w:pStyle w:val="Brdtext"/>
                    </w:pPr>
                    <w:sdt>
                      <w:sdtPr>
                        <w:alias w:val="BilageEtikett"/>
                        <w:tag w:val="BilageEtikett"/>
                        <w:id w:val="-530186505"/>
                        <w:lock w:val="sdtContentLocked"/>
                        <w:dataBinding w:prefixMappings="xmlns:ns0='http://rkdhs/mallar/lagstiftning/Prop/Prop.xsd'" w:xpath="/ns0:dokumentvärden[1]/ns0:bilagor[1]/ns0:bilaga[5]/@bilageetikett" w:storeItemID="{068625C3-B546-44A5-B525-B7CC092E5AD6}"/>
                        <w:text/>
                      </w:sdtPr>
                      <w:sdtEndPr/>
                      <w:sdtContent>
                        <w:r w:rsidR="006D0327">
                          <w:t>Bilaga</w:t>
                        </w:r>
                      </w:sdtContent>
                    </w:sdt>
                    <w:r w:rsidR="006D0327">
                      <w:t xml:space="preserve"> </w:t>
                    </w:r>
                    <w:sdt>
                      <w:sdtPr>
                        <w:alias w:val="BilageNummer"/>
                        <w:tag w:val="BilageNummer"/>
                        <w:id w:val="-1134862937"/>
                        <w:lock w:val="sdtContentLocked"/>
                        <w:dataBinding w:prefixMappings="xmlns:ns0='http://rkdhs/mallar/lagstiftning/Prop/Prop.xsd'" w:xpath="/ns0:dokumentvärden[1]/ns0:bilagor[1]/ns0:bilaga[5]/@bilagenummer" w:storeItemID="{068625C3-B546-44A5-B525-B7CC092E5AD6}"/>
                        <w:text/>
                      </w:sdtPr>
                      <w:sdtEndPr/>
                      <w:sdtContent>
                        <w:r w:rsidR="006D0327">
                          <w:t>5</w:t>
                        </w:r>
                      </w:sdtContent>
                    </w:sdt>
                  </w:p>
                </w:txbxContent>
              </v:textbox>
              <w10:wrap type="square" anchorx="page" anchory="page"/>
            </v:shape>
          </w:pict>
        </mc:Fallback>
      </mc:AlternateContent>
    </w:r>
    <w:r>
      <w:t xml:space="preserve"> </w:t>
    </w:r>
  </w:p>
</w:hdr>
</file>

<file path=word/header7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111741B" w14:textId="77777777" w:rsidR="006D0327" w:rsidRDefault="006D0327" w:rsidP="00EE1584">
    <w:pPr>
      <w:pStyle w:val="Brdtext"/>
    </w:pPr>
    <w:r>
      <w:t xml:space="preserve"> </w:t>
    </w:r>
  </w:p>
</w:hdr>
</file>

<file path=word/header8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7E3192A" w14:textId="77777777" w:rsidR="006D0327" w:rsidRDefault="006D0327" w:rsidP="00664D04">
    <w:pPr>
      <w:pStyle w:val="Brdtext"/>
    </w:pPr>
    <w:r>
      <w:rPr>
        <w:noProof/>
        <w:lang w:eastAsia="sv-SE"/>
      </w:rPr>
      <mc:AlternateContent>
        <mc:Choice Requires="wps">
          <w:drawing>
            <wp:anchor distT="0" distB="0" distL="0" distR="0" simplePos="0" relativeHeight="251676160"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77"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49AF107" w14:textId="5BDB2C7A" w:rsidR="006D0327" w:rsidRPr="00756E21" w:rsidRDefault="00054449" w:rsidP="00664D04">
                          <w:pPr>
                            <w:pStyle w:val="Brdtext"/>
                            <w:jc w:val="left"/>
                          </w:pPr>
                          <w:sdt>
                            <w:sdtPr>
                              <w:alias w:val="NummerEtikett"/>
                              <w:tag w:val="NummerEtikett"/>
                              <w:id w:val="775599346"/>
                              <w:lock w:val="sdtContentLocked"/>
                              <w:dataBinding w:prefixMappings="xmlns:ns0='http://rkdhs/mallar/lagstiftning/Prop/Prop.xsd'" w:xpath="/ns0:dokumentvärden[1]/ns0:dokumentnummer[1]/@etikett" w:storeItemID="{068625C3-B546-44A5-B525-B7CC092E5AD6}"/>
                              <w:text/>
                            </w:sdtPr>
                            <w:sdtEndPr/>
                            <w:sdtContent>
                              <w:r w:rsidR="006D0327">
                                <w:t>Prop.</w:t>
                              </w:r>
                            </w:sdtContent>
                          </w:sdt>
                          <w:r w:rsidR="006D0327">
                            <w:t xml:space="preserve"> </w:t>
                          </w:r>
                          <w:sdt>
                            <w:sdtPr>
                              <w:alias w:val="Nummer"/>
                              <w:tag w:val="Nummer"/>
                              <w:id w:val="266966672"/>
                              <w:lock w:val="sdtContentLocked"/>
                              <w:dataBinding w:prefixMappings="xmlns:ns0='http://rkdhs/mallar/lagstiftning/Prop/Prop.xsd'" w:xpath="/ns0:dokumentvärden[1]/ns0:dokumentnummer[1]" w:storeItemID="{068625C3-B546-44A5-B525-B7CC092E5AD6}"/>
                              <w:text/>
                            </w:sdtPr>
                            <w:sdtEndPr/>
                            <w:sdtContent>
                              <w:r w:rsidR="006D0327">
                                <w:t>2018/19:163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207" type="#_x0000_t202" style="position:absolute;left:0;text-align:left;margin-left:29.4pt;margin-top:35.55pt;width:89.85pt;height:9.6pt;z-index:25167616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zB8DbjwIAAJQFAAAOAAAAZHJzL2Uyb0RvYy54bWysVEtv2zAMvg/YfxB0Xx1n6SuoU2QtOgwo&#10;1mLt0LMiS40xSdQkJnb260fJzmNdLx12sSnxIymSH3lx2VnD1irEBlzFy6MRZ8pJqBv3XPHvjzcf&#10;zjiLKFwtDDhV8Y2K/HL2/t1F66dqDEswtQqMnLg4bX3Fl4h+WhRRLpUV8Qi8cqTUEKxAOobnog6i&#10;Je/WFOPR6KRoIdQ+gFQx0u11r+Sz7F9rJfFO66iQmYrT2zB/Q/4u0reYXYjpcxB+2cjhGeIfXmFF&#10;4yjoztW1QMFWofnLlW1kgAgajyTYArRupMo5UDbl6EU2D0vhVc6FihP9rkzx/7mVX9f3gTV1xU9P&#10;OXPCUo8eVYdhRQmMU3laH6eEevCEw+4TdNTm7X2ky5R1p4NNf8qHkZ4KvdkVl5wxmYzKSUkd40yS&#10;rhyX5+Nc/WJv7UPEzwosS0LFAzUv11SsbyPSSwi6haRgEUxT3zTG5EMijLoyga0FtdpgfiNZ/IEy&#10;jrUVP/l4PMqOHSTz3rNxyY3KlBnCpcz7DLOEG6MSxrhvSlPJcqKvxBZSKreLn9EJpSnUWwwH/P5V&#10;bzHu8yCLHBkc7oxt4yDk7POM7UtW/9iWTPd4KvhB3knEbtFlrpRnuXfpbgH1hpgRoB+t6OVNQ+27&#10;FRHvRaBZoo7TfsA7+mgDVH4YJM6WEH69dp/wRHHSctbSbFY8/lyJoDgzXxyR/7ycTNIw58Pk+JSY&#10;xMKhZnGocSt7BcSJkjaRl1lMeDRbUQewT7RG5ikqqYSTFLviuBWvsN8YtIakms8ziMbXC7x1D14m&#10;16nOiZyP3ZMIfmAwEve/wnaKxfQFkXtssox+vkIiY2b5vqpDB2j0M/mHNZV2y+E5o/bLdPYbAAD/&#10;/wMAUEsDBBQABgAIAAAAIQCrTYIT3wAAAAgBAAAPAAAAZHJzL2Rvd25yZXYueG1sTI/BTsMwEETv&#10;SP0Haytxo05aCiFkUxUEBypVFS0SVzde4qjxOoqdNvw95gTH0Yxm3hSr0bbiTL1vHCOkswQEceV0&#10;wzXCx+H1JgPhg2KtWseE8E0eVuXkqlC5dhd+p/M+1CKWsM8Vggmhy6X0lSGr/Mx1xNH7cr1VIcq+&#10;lrpXl1huWzlPkjtpVcNxwaiOng1Vp/1gEQ7bJz1IPeq3l2q72dGn3JjbHeL1dFw/ggg0hr8w/OJH&#10;dCgj09ENrL1oEZZZJA8I92kKIvrzRbYEcUR4SBYgy0L+P1D+AAAA//8DAFBLAQItABQABgAIAAAA&#10;IQC2gziS/gAAAOEBAAATAAAAAAAAAAAAAAAAAAAAAABbQ29udGVudF9UeXBlc10ueG1sUEsBAi0A&#10;FAAGAAgAAAAhADj9If/WAAAAlAEAAAsAAAAAAAAAAAAAAAAALwEAAF9yZWxzLy5yZWxzUEsBAi0A&#10;FAAGAAgAAAAhAHMHwNuPAgAAlAUAAA4AAAAAAAAAAAAAAAAALgIAAGRycy9lMm9Eb2MueG1sUEsB&#10;Ai0AFAAGAAgAAAAhAKtNghPfAAAACAEAAA8AAAAAAAAAAAAAAAAA6QQAAGRycy9kb3ducmV2Lnht&#10;bFBLBQYAAAAABAAEAPMAAAD1BQAAAAA=&#10;" o:allowoverlap="f" fillcolor="white [3201]" stroked="f" strokeweight=".5pt">
              <v:textbox style="mso-fit-shape-to-text:t">
                <w:txbxContent>
                  <w:p w14:paraId="149AF107" w14:textId="5BDB2C7A" w:rsidR="006D0327" w:rsidRPr="00756E21" w:rsidRDefault="00054449" w:rsidP="00664D04">
                    <w:pPr>
                      <w:pStyle w:val="Brdtext"/>
                      <w:jc w:val="left"/>
                    </w:pPr>
                    <w:sdt>
                      <w:sdtPr>
                        <w:alias w:val="NummerEtikett"/>
                        <w:tag w:val="NummerEtikett"/>
                        <w:id w:val="775599346"/>
                        <w:lock w:val="sdtContentLocked"/>
                        <w:dataBinding w:prefixMappings="xmlns:ns0='http://rkdhs/mallar/lagstiftning/Prop/Prop.xsd'" w:xpath="/ns0:dokumentvärden[1]/ns0:dokumentnummer[1]/@etikett" w:storeItemID="{068625C3-B546-44A5-B525-B7CC092E5AD6}"/>
                        <w:text/>
                      </w:sdtPr>
                      <w:sdtEndPr/>
                      <w:sdtContent>
                        <w:r w:rsidR="006D0327">
                          <w:t>Prop.</w:t>
                        </w:r>
                      </w:sdtContent>
                    </w:sdt>
                    <w:r w:rsidR="006D0327">
                      <w:t xml:space="preserve"> </w:t>
                    </w:r>
                    <w:sdt>
                      <w:sdtPr>
                        <w:alias w:val="Nummer"/>
                        <w:tag w:val="Nummer"/>
                        <w:id w:val="266966672"/>
                        <w:lock w:val="sdtContentLocked"/>
                        <w:dataBinding w:prefixMappings="xmlns:ns0='http://rkdhs/mallar/lagstiftning/Prop/Prop.xsd'" w:xpath="/ns0:dokumentvärden[1]/ns0:dokumentnummer[1]" w:storeItemID="{068625C3-B546-44A5-B525-B7CC092E5AD6}"/>
                        <w:text/>
                      </w:sdtPr>
                      <w:sdtEndPr/>
                      <w:sdtContent>
                        <w:r w:rsidR="006D0327">
                          <w:t>2018/19:163</w:t>
                        </w:r>
                      </w:sdtContent>
                    </w:sdt>
                  </w:p>
                </w:txbxContent>
              </v:textbox>
              <w10:wrap type="square" anchorx="page" anchory="page"/>
            </v:shape>
          </w:pict>
        </mc:Fallback>
      </mc:AlternateContent>
    </w:r>
    <w:r>
      <w:t xml:space="preserve"> </w:t>
    </w:r>
  </w:p>
</w:hdr>
</file>

<file path=word/header8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01EBA79" w14:textId="77777777" w:rsidR="006D0327" w:rsidRDefault="006D0327" w:rsidP="00EE1584">
    <w:pPr>
      <w:pStyle w:val="Brdtext"/>
    </w:pPr>
    <w:r>
      <w:rPr>
        <w:noProof/>
        <w:lang w:eastAsia="sv-SE"/>
      </w:rPr>
      <mc:AlternateContent>
        <mc:Choice Requires="wps">
          <w:drawing>
            <wp:anchor distT="0" distB="0" distL="0" distR="0" simplePos="0" relativeHeight="251714048"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76"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3FD18D6" w14:textId="5ADCB014" w:rsidR="006D0327" w:rsidRPr="00756E21" w:rsidRDefault="00054449" w:rsidP="00A118D8">
                          <w:pPr>
                            <w:pStyle w:val="Brdtext"/>
                            <w:jc w:val="left"/>
                          </w:pPr>
                          <w:sdt>
                            <w:sdtPr>
                              <w:alias w:val="NummerEtikett"/>
                              <w:tag w:val="NummerEtikett"/>
                              <w:id w:val="1599977964"/>
                              <w:lock w:val="sdtContentLocked"/>
                              <w:dataBinding w:prefixMappings="xmlns:ns0='http://rkdhs/mallar/lagstiftning/Prop/Prop.xsd'" w:xpath="/ns0:dokumentvärden[1]/ns0:dokumentnummer[1]/@etikett" w:storeItemID="{068625C3-B546-44A5-B525-B7CC092E5AD6}"/>
                              <w:text/>
                            </w:sdtPr>
                            <w:sdtEndPr/>
                            <w:sdtContent>
                              <w:r w:rsidR="006D0327">
                                <w:t>Prop.</w:t>
                              </w:r>
                            </w:sdtContent>
                          </w:sdt>
                          <w:r w:rsidR="006D0327">
                            <w:t xml:space="preserve"> </w:t>
                          </w:r>
                          <w:sdt>
                            <w:sdtPr>
                              <w:alias w:val="Nummer"/>
                              <w:tag w:val="Nummer"/>
                              <w:id w:val="22965"/>
                              <w:lock w:val="sdtContentLocked"/>
                              <w:dataBinding w:prefixMappings="xmlns:ns0='http://rkdhs/mallar/lagstiftning/Prop/Prop.xsd'" w:xpath="/ns0:dokumentvärden[1]/ns0:dokumentnummer[1]" w:storeItemID="{068625C3-B546-44A5-B525-B7CC092E5AD6}"/>
                              <w:text/>
                            </w:sdtPr>
                            <w:sdtEndPr/>
                            <w:sdtContent>
                              <w:r w:rsidR="006D0327">
                                <w:t>2018/19:163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208" type="#_x0000_t202" style="position:absolute;left:0;text-align:left;margin-left:348pt;margin-top:36pt;width:89.85pt;height:9.6pt;z-index:25171404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4+hn5kAIAAJQFAAAOAAAAZHJzL2Uyb0RvYy54bWysVEtv2zAMvg/YfxB0Xx2nadoGcYosRYcB&#10;QVssGXpWZCkxJomapMTOfv0o2Xms66XDLjYlvsSPHzm+a7QiO+F8Baag+UWPEmE4lJVZF/T78uHT&#10;DSU+MFMyBUYUdC88vZt8/DCu7Uj0YQOqFI5gEONHtS3oJgQ7yjLPN0IzfwFWGFRKcJoFPLp1VjpW&#10;Y3Stsn6vN8xqcKV1wIX3eHvfKukkxZdS8PAkpReBqILi20L6uvRdxW82GbPR2jG7qXj3DPYPr9Cs&#10;Mpj0GOqeBUa2rvorlK64Aw8yXHDQGUhZcZFqwGry3qtqFhtmRaoFwfH2CJP/f2H54+7Zkaos6PWQ&#10;EsM09mgpmuC2WMBlhKe2foRWC4t2ofkMDbb5cO/xMlbdSKfjH+shqEeg90dwMRjh0Skf5NgxSjjq&#10;8n5+20/oZydv63z4IkCTKBTUYfMSpmw39wFfgqYHk5jMg6rKh0qpdIiEETPlyI5hq1VIb0SPP6yU&#10;IXVBh5dXvRTYQHRvIysTw4hEmS5drLytMElhr0S0UeabkAhZKvSN3IxzYY75k3W0kpjqPY6d/elV&#10;73Fu60CPlBlMODrryoBL1acZO0FW/jhAJlt7BPys7iiGZtUkruQ3RwqsoNwjMxy0o+Utf6iwfXPm&#10;wzNzOEvYcdwP4Qk/UgHCD51EyQbcr7fuoz1SHLWU1DibBfU/t8wJStRXg+S/zQeDOMzpMLi6RiYR&#10;d65ZnWvMVs8AOZHjJrI8idE+qIMoHegXXCPTmBVVzHDMXdBwEGeh3Ri4hriYTpMRjq9lYW4WlsfQ&#10;EedIzmXzwpztGByQ+49wmGI2ekXk1jZ6ejvdBiRjYnlEukW16wCOfiJ/t6bibjk/J6vTMp38BgAA&#10;//8DAFBLAwQUAAYACAAAACEAFnMSleAAAAAJAQAADwAAAGRycy9kb3ducmV2LnhtbEyPQUvDQBCF&#10;74L/YRnBm900aNKm2RQVPVgoxVbodZsds8HsbMhu2vjvHU96egzv8eZ75XpynTjjEFpPCuazBARS&#10;7U1LjYKPw+vdAkSImozuPKGCbwywrq6vSl0Yf6F3PO9jI7iEQqEV2Bj7QspQW3Q6zHyPxN6nH5yO&#10;fA6NNIO+cLnrZJokmXS6Jf5gdY/PFuuv/egUHLZPZpRmMm8v9Xazw6Pc2PudUrc30+MKRMQp/oXh&#10;F5/RoWKmkx/JBNEpyJYZb4kK8pSVA4v8IQdxUrCcpyCrUv5fUP0AAAD//wMAUEsBAi0AFAAGAAgA&#10;AAAhALaDOJL+AAAA4QEAABMAAAAAAAAAAAAAAAAAAAAAAFtDb250ZW50X1R5cGVzXS54bWxQSwEC&#10;LQAUAAYACAAAACEAOP0h/9YAAACUAQAACwAAAAAAAAAAAAAAAAAvAQAAX3JlbHMvLnJlbHNQSwEC&#10;LQAUAAYACAAAACEAOPoZ+ZACAACUBQAADgAAAAAAAAAAAAAAAAAuAgAAZHJzL2Uyb0RvYy54bWxQ&#10;SwECLQAUAAYACAAAACEAFnMSleAAAAAJAQAADwAAAAAAAAAAAAAAAADqBAAAZHJzL2Rvd25yZXYu&#10;eG1sUEsFBgAAAAAEAAQA8wAAAPcFAAAAAA==&#10;" o:allowoverlap="f" fillcolor="white [3201]" stroked="f" strokeweight=".5pt">
              <v:textbox style="mso-fit-shape-to-text:t">
                <w:txbxContent>
                  <w:p w14:paraId="53FD18D6" w14:textId="5ADCB014" w:rsidR="006D0327" w:rsidRPr="00756E21" w:rsidRDefault="00054449" w:rsidP="00A118D8">
                    <w:pPr>
                      <w:pStyle w:val="Brdtext"/>
                      <w:jc w:val="left"/>
                    </w:pPr>
                    <w:sdt>
                      <w:sdtPr>
                        <w:alias w:val="NummerEtikett"/>
                        <w:tag w:val="NummerEtikett"/>
                        <w:id w:val="1599977964"/>
                        <w:lock w:val="sdtContentLocked"/>
                        <w:dataBinding w:prefixMappings="xmlns:ns0='http://rkdhs/mallar/lagstiftning/Prop/Prop.xsd'" w:xpath="/ns0:dokumentvärden[1]/ns0:dokumentnummer[1]/@etikett" w:storeItemID="{068625C3-B546-44A5-B525-B7CC092E5AD6}"/>
                        <w:text/>
                      </w:sdtPr>
                      <w:sdtEndPr/>
                      <w:sdtContent>
                        <w:r w:rsidR="006D0327">
                          <w:t>Prop.</w:t>
                        </w:r>
                      </w:sdtContent>
                    </w:sdt>
                    <w:r w:rsidR="006D0327">
                      <w:t xml:space="preserve"> </w:t>
                    </w:r>
                    <w:sdt>
                      <w:sdtPr>
                        <w:alias w:val="Nummer"/>
                        <w:tag w:val="Nummer"/>
                        <w:id w:val="22965"/>
                        <w:lock w:val="sdtContentLocked"/>
                        <w:dataBinding w:prefixMappings="xmlns:ns0='http://rkdhs/mallar/lagstiftning/Prop/Prop.xsd'" w:xpath="/ns0:dokumentvärden[1]/ns0:dokumentnummer[1]" w:storeItemID="{068625C3-B546-44A5-B525-B7CC092E5AD6}"/>
                        <w:text/>
                      </w:sdtPr>
                      <w:sdtEndPr/>
                      <w:sdtContent>
                        <w:r w:rsidR="006D0327">
                          <w:t>2018/19:163</w:t>
                        </w:r>
                      </w:sdtContent>
                    </w:sdt>
                  </w:p>
                </w:txbxContent>
              </v:textbox>
              <w10:wrap type="square" anchorx="page" anchory="page"/>
            </v:shape>
          </w:pict>
        </mc:Fallback>
      </mc:AlternateContent>
    </w:r>
    <w:r>
      <w:t xml:space="preserve"> </w:t>
    </w:r>
  </w:p>
</w:hdr>
</file>

<file path=word/header8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AD408BC" w14:textId="77777777" w:rsidR="006D0327" w:rsidRDefault="006D0327" w:rsidP="00EE1584">
    <w:pPr>
      <w:pStyle w:val="Brdtext"/>
    </w:pPr>
    <w:r>
      <w:t xml:space="preserve"> </w: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abstractNum w:abstractNumId="0" w15:restartNumberingAfterBreak="0">
    <w:nsid w:val="FFFFFF89"/>
    <w:multiLevelType w:val="singleLevel"/>
    <w:tmpl w:val="B22A75AE"/>
    <w:lvl w:ilvl="0">
      <w:start w:val="1"/>
      <w:numFmt w:val="bullet"/>
      <w:lvlText w:val=""/>
      <w:lvlJc w:val="left"/>
      <w:pPr>
        <w:tabs>
          <w:tab w:val="num" w:pos="360"/>
        </w:tabs>
        <w:ind w:left="360" w:hanging="360"/>
      </w:pPr>
      <w:rPr>
        <w:rFonts w:ascii="Symbol" w:hAnsi="Symbol" w:hint="default"/>
      </w:rPr>
    </w:lvl>
  </w:abstractNum>
  <w:abstractNum w:abstractNumId="1" w15:restartNumberingAfterBreak="0">
    <w:nsid w:val="01B064D1"/>
    <w:multiLevelType w:val="multilevel"/>
    <w:tmpl w:val="4B9E585A"/>
    <w:numStyleLink w:val="RKnummerlista"/>
  </w:abstractNum>
  <w:abstractNum w:abstractNumId="2" w15:restartNumberingAfterBreak="0">
    <w:nsid w:val="026161C1"/>
    <w:multiLevelType w:val="multilevel"/>
    <w:tmpl w:val="089CCD3C"/>
    <w:numStyleLink w:val="RKpunktlistaram"/>
  </w:abstractNum>
  <w:abstractNum w:abstractNumId="3" w15:restartNumberingAfterBreak="0">
    <w:nsid w:val="04206CBB"/>
    <w:multiLevelType w:val="multilevel"/>
    <w:tmpl w:val="A386DF5C"/>
    <w:lvl w:ilvl="0">
      <w:start w:val="3"/>
      <w:numFmt w:val="decimal"/>
      <w:lvlText w:val="%1."/>
      <w:lvlJc w:val="left"/>
      <w:pPr>
        <w:tabs>
          <w:tab w:val="num" w:pos="284"/>
        </w:tabs>
        <w:ind w:left="284" w:hanging="284"/>
      </w:pPr>
      <w:rPr>
        <w:rFonts w:hint="default"/>
      </w:rPr>
    </w:lvl>
    <w:lvl w:ilvl="1">
      <w:start w:val="1"/>
      <w:numFmt w:val="lowerLetter"/>
      <w:lvlText w:val="%2."/>
      <w:lvlJc w:val="left"/>
      <w:pPr>
        <w:ind w:left="1440" w:hanging="360"/>
      </w:pPr>
      <w:rPr>
        <w:rFonts w:hint="default"/>
      </w:rPr>
    </w:lvl>
    <w:lvl w:ilvl="2">
      <w:start w:val="1"/>
      <w:numFmt w:val="lowerRoman"/>
      <w:lvlText w:val="%3."/>
      <w:lvlJc w:val="right"/>
      <w:pPr>
        <w:ind w:left="2160" w:hanging="18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4" w15:restartNumberingAfterBreak="0">
    <w:nsid w:val="045727E5"/>
    <w:multiLevelType w:val="multilevel"/>
    <w:tmpl w:val="2EB89F6E"/>
    <w:numStyleLink w:val="RKrubrik1-4"/>
  </w:abstractNum>
  <w:abstractNum w:abstractNumId="5" w15:restartNumberingAfterBreak="0">
    <w:nsid w:val="04B66FE9"/>
    <w:multiLevelType w:val="multilevel"/>
    <w:tmpl w:val="07E8A37C"/>
    <w:styleLink w:val="RKstrecklistaram"/>
    <w:lvl w:ilvl="0">
      <w:start w:val="1"/>
      <w:numFmt w:val="none"/>
      <w:pStyle w:val="Brdtextefterstrlistaram"/>
      <w:suff w:val="nothing"/>
      <w:lvlText w:val=""/>
      <w:lvlJc w:val="left"/>
      <w:pPr>
        <w:ind w:left="0" w:firstLine="0"/>
      </w:pPr>
      <w:rPr>
        <w:rFonts w:hint="default"/>
      </w:rPr>
    </w:lvl>
    <w:lvl w:ilvl="1">
      <w:start w:val="1"/>
      <w:numFmt w:val="bullet"/>
      <w:pStyle w:val="Strecklistaram"/>
      <w:lvlText w:val="–"/>
      <w:lvlJc w:val="left"/>
      <w:pPr>
        <w:tabs>
          <w:tab w:val="num" w:pos="397"/>
        </w:tabs>
        <w:ind w:left="397" w:hanging="284"/>
      </w:pPr>
      <w:rPr>
        <w:rFonts w:ascii="Times New Roman" w:hAnsi="Times New Roman" w:cs="Times New Roman" w:hint="default"/>
      </w:rPr>
    </w:lvl>
    <w:lvl w:ilvl="2">
      <w:start w:val="1"/>
      <w:numFmt w:val="none"/>
      <w:lvlRestart w:val="0"/>
      <w:lvlText w:val=""/>
      <w:lvlJc w:val="left"/>
      <w:pPr>
        <w:ind w:left="1080" w:hanging="360"/>
      </w:pPr>
      <w:rPr>
        <w:rFonts w:hint="default"/>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6" w15:restartNumberingAfterBreak="0">
    <w:nsid w:val="06441E01"/>
    <w:multiLevelType w:val="multilevel"/>
    <w:tmpl w:val="07E8A37C"/>
    <w:numStyleLink w:val="RKstrecklistaram"/>
  </w:abstractNum>
  <w:abstractNum w:abstractNumId="7" w15:restartNumberingAfterBreak="0">
    <w:nsid w:val="094A1350"/>
    <w:multiLevelType w:val="multilevel"/>
    <w:tmpl w:val="874C1294"/>
    <w:lvl w:ilvl="0">
      <w:start w:val="1"/>
      <w:numFmt w:val="decimal"/>
      <w:lvlRestart w:val="0"/>
      <w:lvlText w:val="%1"/>
      <w:lvlJc w:val="left"/>
      <w:pPr>
        <w:tabs>
          <w:tab w:val="num" w:pos="907"/>
        </w:tabs>
        <w:ind w:left="907" w:hanging="907"/>
      </w:pPr>
    </w:lvl>
    <w:lvl w:ilvl="1">
      <w:start w:val="1"/>
      <w:numFmt w:val="decimal"/>
      <w:lvlText w:val="%1.%2"/>
      <w:lvlJc w:val="left"/>
      <w:pPr>
        <w:tabs>
          <w:tab w:val="num" w:pos="907"/>
        </w:tabs>
        <w:ind w:left="907" w:hanging="907"/>
      </w:pPr>
    </w:lvl>
    <w:lvl w:ilvl="2">
      <w:start w:val="1"/>
      <w:numFmt w:val="decimal"/>
      <w:lvlText w:val="%1.%2.%3"/>
      <w:lvlJc w:val="left"/>
      <w:pPr>
        <w:tabs>
          <w:tab w:val="num" w:pos="907"/>
        </w:tabs>
        <w:ind w:left="907" w:hanging="907"/>
      </w:pPr>
    </w:lvl>
    <w:lvl w:ilvl="3">
      <w:start w:val="1"/>
      <w:numFmt w:val="decimal"/>
      <w:lvlText w:val="%1.%2.%3.%4"/>
      <w:lvlJc w:val="left"/>
      <w:pPr>
        <w:tabs>
          <w:tab w:val="num" w:pos="907"/>
        </w:tabs>
        <w:ind w:left="907" w:hanging="907"/>
      </w:pPr>
    </w:lvl>
    <w:lvl w:ilvl="4">
      <w:start w:val="1"/>
      <w:numFmt w:val="none"/>
      <w:suff w:val="nothing"/>
      <w:lvlText w:val=""/>
      <w:lvlJc w:val="left"/>
      <w:pPr>
        <w:ind w:left="0" w:firstLine="0"/>
      </w:pPr>
    </w:lvl>
    <w:lvl w:ilvl="5">
      <w:start w:val="1"/>
      <w:numFmt w:val="none"/>
      <w:suff w:val="nothing"/>
      <w:lvlText w:val=""/>
      <w:lvlJc w:val="left"/>
      <w:pPr>
        <w:ind w:left="0" w:firstLine="0"/>
      </w:pPr>
    </w:lvl>
    <w:lvl w:ilvl="6">
      <w:start w:val="1"/>
      <w:numFmt w:val="none"/>
      <w:suff w:val="nothing"/>
      <w:lvlText w:val=""/>
      <w:lvlJc w:val="left"/>
      <w:pPr>
        <w:ind w:left="0" w:firstLine="0"/>
      </w:pPr>
    </w:lvl>
    <w:lvl w:ilvl="7">
      <w:start w:val="1"/>
      <w:numFmt w:val="none"/>
      <w:suff w:val="nothing"/>
      <w:lvlText w:val=""/>
      <w:lvlJc w:val="left"/>
      <w:pPr>
        <w:ind w:left="0" w:firstLine="0"/>
      </w:pPr>
    </w:lvl>
    <w:lvl w:ilvl="8">
      <w:start w:val="1"/>
      <w:numFmt w:val="none"/>
      <w:suff w:val="nothing"/>
      <w:lvlText w:val=""/>
      <w:lvlJc w:val="left"/>
      <w:pPr>
        <w:ind w:left="0" w:firstLine="0"/>
      </w:pPr>
    </w:lvl>
  </w:abstractNum>
  <w:abstractNum w:abstractNumId="8" w15:restartNumberingAfterBreak="0">
    <w:nsid w:val="0C484E05"/>
    <w:multiLevelType w:val="multilevel"/>
    <w:tmpl w:val="85CA2C1E"/>
    <w:numStyleLink w:val="RKpunktlista"/>
  </w:abstractNum>
  <w:abstractNum w:abstractNumId="9" w15:restartNumberingAfterBreak="0">
    <w:nsid w:val="0D76163D"/>
    <w:multiLevelType w:val="hybridMultilevel"/>
    <w:tmpl w:val="C6D8D278"/>
    <w:lvl w:ilvl="0" w:tplc="FCFCF040">
      <w:start w:val="1"/>
      <w:numFmt w:val="bullet"/>
      <w:lvlText w:val="-"/>
      <w:lvlJc w:val="left"/>
      <w:pPr>
        <w:ind w:left="720" w:hanging="360"/>
      </w:pPr>
      <w:rPr>
        <w:rFonts w:ascii="Courier New" w:hAnsi="Courier New" w:hint="default"/>
      </w:rPr>
    </w:lvl>
    <w:lvl w:ilvl="1" w:tplc="675CCC20" w:tentative="1">
      <w:start w:val="1"/>
      <w:numFmt w:val="bullet"/>
      <w:lvlText w:val="o"/>
      <w:lvlJc w:val="left"/>
      <w:pPr>
        <w:ind w:left="1440" w:hanging="360"/>
      </w:pPr>
      <w:rPr>
        <w:rFonts w:ascii="Courier New" w:hAnsi="Courier New" w:cs="Courier New" w:hint="default"/>
      </w:rPr>
    </w:lvl>
    <w:lvl w:ilvl="2" w:tplc="74F43A9C" w:tentative="1">
      <w:start w:val="1"/>
      <w:numFmt w:val="bullet"/>
      <w:lvlText w:val=""/>
      <w:lvlJc w:val="left"/>
      <w:pPr>
        <w:ind w:left="2160" w:hanging="360"/>
      </w:pPr>
      <w:rPr>
        <w:rFonts w:ascii="Wingdings" w:hAnsi="Wingdings" w:hint="default"/>
      </w:rPr>
    </w:lvl>
    <w:lvl w:ilvl="3" w:tplc="F1EA29D4" w:tentative="1">
      <w:start w:val="1"/>
      <w:numFmt w:val="bullet"/>
      <w:lvlText w:val=""/>
      <w:lvlJc w:val="left"/>
      <w:pPr>
        <w:ind w:left="2880" w:hanging="360"/>
      </w:pPr>
      <w:rPr>
        <w:rFonts w:ascii="Symbol" w:hAnsi="Symbol" w:hint="default"/>
      </w:rPr>
    </w:lvl>
    <w:lvl w:ilvl="4" w:tplc="09A69968" w:tentative="1">
      <w:start w:val="1"/>
      <w:numFmt w:val="bullet"/>
      <w:lvlText w:val="o"/>
      <w:lvlJc w:val="left"/>
      <w:pPr>
        <w:ind w:left="3600" w:hanging="360"/>
      </w:pPr>
      <w:rPr>
        <w:rFonts w:ascii="Courier New" w:hAnsi="Courier New" w:cs="Courier New" w:hint="default"/>
      </w:rPr>
    </w:lvl>
    <w:lvl w:ilvl="5" w:tplc="B380C252" w:tentative="1">
      <w:start w:val="1"/>
      <w:numFmt w:val="bullet"/>
      <w:lvlText w:val=""/>
      <w:lvlJc w:val="left"/>
      <w:pPr>
        <w:ind w:left="4320" w:hanging="360"/>
      </w:pPr>
      <w:rPr>
        <w:rFonts w:ascii="Wingdings" w:hAnsi="Wingdings" w:hint="default"/>
      </w:rPr>
    </w:lvl>
    <w:lvl w:ilvl="6" w:tplc="5AACD5EA" w:tentative="1">
      <w:start w:val="1"/>
      <w:numFmt w:val="bullet"/>
      <w:lvlText w:val=""/>
      <w:lvlJc w:val="left"/>
      <w:pPr>
        <w:ind w:left="5040" w:hanging="360"/>
      </w:pPr>
      <w:rPr>
        <w:rFonts w:ascii="Symbol" w:hAnsi="Symbol" w:hint="default"/>
      </w:rPr>
    </w:lvl>
    <w:lvl w:ilvl="7" w:tplc="E92AB558" w:tentative="1">
      <w:start w:val="1"/>
      <w:numFmt w:val="bullet"/>
      <w:lvlText w:val="o"/>
      <w:lvlJc w:val="left"/>
      <w:pPr>
        <w:ind w:left="5760" w:hanging="360"/>
      </w:pPr>
      <w:rPr>
        <w:rFonts w:ascii="Courier New" w:hAnsi="Courier New" w:cs="Courier New" w:hint="default"/>
      </w:rPr>
    </w:lvl>
    <w:lvl w:ilvl="8" w:tplc="9CB8B256" w:tentative="1">
      <w:start w:val="1"/>
      <w:numFmt w:val="bullet"/>
      <w:lvlText w:val=""/>
      <w:lvlJc w:val="left"/>
      <w:pPr>
        <w:ind w:left="6480" w:hanging="360"/>
      </w:pPr>
      <w:rPr>
        <w:rFonts w:ascii="Wingdings" w:hAnsi="Wingdings" w:hint="default"/>
      </w:rPr>
    </w:lvl>
  </w:abstractNum>
  <w:abstractNum w:abstractNumId="10" w15:restartNumberingAfterBreak="0">
    <w:nsid w:val="12393F3B"/>
    <w:multiLevelType w:val="multilevel"/>
    <w:tmpl w:val="70D898A8"/>
    <w:styleLink w:val="RKstrecklista"/>
    <w:lvl w:ilvl="0">
      <w:start w:val="1"/>
      <w:numFmt w:val="none"/>
      <w:pStyle w:val="Brdtextefterstrecklista"/>
      <w:suff w:val="nothing"/>
      <w:lvlText w:val=""/>
      <w:lvlJc w:val="left"/>
      <w:pPr>
        <w:ind w:left="0" w:firstLine="0"/>
      </w:pPr>
      <w:rPr>
        <w:rFonts w:hint="default"/>
      </w:rPr>
    </w:lvl>
    <w:lvl w:ilvl="1">
      <w:start w:val="1"/>
      <w:numFmt w:val="bullet"/>
      <w:pStyle w:val="Strecklista"/>
      <w:lvlText w:val="–"/>
      <w:lvlJc w:val="left"/>
      <w:pPr>
        <w:ind w:left="284" w:hanging="284"/>
      </w:pPr>
      <w:rPr>
        <w:rFonts w:ascii="Times New Roman" w:hAnsi="Times New Roman" w:cs="Times New Roman" w:hint="default"/>
      </w:rPr>
    </w:lvl>
    <w:lvl w:ilvl="2">
      <w:start w:val="1"/>
      <w:numFmt w:val="none"/>
      <w:lvlRestart w:val="0"/>
      <w:lvlText w:val=""/>
      <w:lvlJc w:val="left"/>
      <w:pPr>
        <w:ind w:left="1440" w:hanging="363"/>
      </w:pPr>
      <w:rPr>
        <w:rFonts w:hint="default"/>
        <w:color w:val="auto"/>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1" w15:restartNumberingAfterBreak="0">
    <w:nsid w:val="17EC6E5E"/>
    <w:multiLevelType w:val="multilevel"/>
    <w:tmpl w:val="4B9E585A"/>
    <w:styleLink w:val="RKnummerlista"/>
    <w:lvl w:ilvl="0">
      <w:start w:val="1"/>
      <w:numFmt w:val="none"/>
      <w:pStyle w:val="Brdtextefternumreradlista"/>
      <w:suff w:val="nothing"/>
      <w:lvlText w:val=""/>
      <w:lvlJc w:val="left"/>
      <w:pPr>
        <w:ind w:left="0" w:firstLine="0"/>
      </w:pPr>
      <w:rPr>
        <w:rFonts w:ascii="Times New Roman" w:hAnsi="Times New Roman" w:hint="default"/>
      </w:rPr>
    </w:lvl>
    <w:lvl w:ilvl="1">
      <w:start w:val="1"/>
      <w:numFmt w:val="decimal"/>
      <w:pStyle w:val="Numreradlista"/>
      <w:lvlText w:val="%2."/>
      <w:lvlJc w:val="left"/>
      <w:pPr>
        <w:ind w:left="284" w:hanging="284"/>
      </w:pPr>
      <w:rPr>
        <w:rFonts w:hint="default"/>
      </w:rPr>
    </w:lvl>
    <w:lvl w:ilvl="2">
      <w:start w:val="1"/>
      <w:numFmt w:val="bullet"/>
      <w:pStyle w:val="Strecklistainumreradlista"/>
      <w:lvlText w:val="–"/>
      <w:lvlJc w:val="left"/>
      <w:pPr>
        <w:ind w:left="567" w:hanging="283"/>
      </w:pPr>
      <w:rPr>
        <w:rFonts w:ascii="Times New Roman" w:hAnsi="Times New Roman" w:cs="Times New Roman" w:hint="default"/>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2" w15:restartNumberingAfterBreak="0">
    <w:nsid w:val="197B46EC"/>
    <w:multiLevelType w:val="multilevel"/>
    <w:tmpl w:val="85CA2C1E"/>
    <w:styleLink w:val="RKpunktlista"/>
    <w:lvl w:ilvl="0">
      <w:start w:val="1"/>
      <w:numFmt w:val="none"/>
      <w:pStyle w:val="Brdtextefterpunktlista"/>
      <w:suff w:val="nothing"/>
      <w:lvlText w:val="%1"/>
      <w:lvlJc w:val="left"/>
      <w:pPr>
        <w:ind w:left="0" w:firstLine="0"/>
      </w:pPr>
      <w:rPr>
        <w:rFonts w:hint="default"/>
        <w:color w:val="auto"/>
      </w:rPr>
    </w:lvl>
    <w:lvl w:ilvl="1">
      <w:start w:val="1"/>
      <w:numFmt w:val="bullet"/>
      <w:pStyle w:val="Punktlista"/>
      <w:lvlText w:val=""/>
      <w:lvlJc w:val="left"/>
      <w:pPr>
        <w:ind w:left="284" w:hanging="284"/>
      </w:pPr>
      <w:rPr>
        <w:rFonts w:ascii="Symbol" w:hAnsi="Symbol" w:hint="default"/>
        <w:color w:val="auto"/>
      </w:rPr>
    </w:lvl>
    <w:lvl w:ilvl="2">
      <w:start w:val="1"/>
      <w:numFmt w:val="bullet"/>
      <w:pStyle w:val="Strecklistaipunktlista"/>
      <w:lvlText w:val="–"/>
      <w:lvlJc w:val="left"/>
      <w:pPr>
        <w:ind w:left="567" w:hanging="283"/>
      </w:pPr>
      <w:rPr>
        <w:rFonts w:ascii="Times New Roman" w:hAnsi="Times New Roman" w:cs="Times New Roman" w:hint="default"/>
        <w:color w:val="auto"/>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3" w15:restartNumberingAfterBreak="0">
    <w:nsid w:val="199F21EB"/>
    <w:multiLevelType w:val="multilevel"/>
    <w:tmpl w:val="EC762F8C"/>
    <w:lvl w:ilvl="0">
      <w:start w:val="1"/>
      <w:numFmt w:val="decimal"/>
      <w:lvlText w:val="%1"/>
      <w:lvlJc w:val="left"/>
      <w:pPr>
        <w:tabs>
          <w:tab w:val="num" w:pos="907"/>
        </w:tabs>
        <w:ind w:left="907" w:hanging="907"/>
      </w:pPr>
      <w:rPr>
        <w:rFonts w:hint="default"/>
      </w:rPr>
    </w:lvl>
    <w:lvl w:ilvl="1">
      <w:start w:val="1"/>
      <w:numFmt w:val="decimal"/>
      <w:lvlText w:val="%1.%2"/>
      <w:lvlJc w:val="left"/>
      <w:pPr>
        <w:tabs>
          <w:tab w:val="num" w:pos="907"/>
        </w:tabs>
        <w:ind w:left="907" w:hanging="907"/>
      </w:pPr>
      <w:rPr>
        <w:rFonts w:hint="default"/>
      </w:rPr>
    </w:lvl>
    <w:lvl w:ilvl="2">
      <w:start w:val="1"/>
      <w:numFmt w:val="decimal"/>
      <w:lvlText w:val="%1.%2.%3"/>
      <w:lvlJc w:val="left"/>
      <w:pPr>
        <w:tabs>
          <w:tab w:val="num" w:pos="907"/>
        </w:tabs>
        <w:ind w:left="907" w:hanging="907"/>
      </w:pPr>
      <w:rPr>
        <w:rFonts w:hint="default"/>
      </w:rPr>
    </w:lvl>
    <w:lvl w:ilvl="3">
      <w:start w:val="1"/>
      <w:numFmt w:val="decimal"/>
      <w:lvlText w:val="%1.%2.%3.%4"/>
      <w:lvlJc w:val="left"/>
      <w:pPr>
        <w:ind w:left="864" w:hanging="864"/>
      </w:pPr>
      <w:rPr>
        <w:rFonts w:hint="default"/>
      </w:rPr>
    </w:lvl>
    <w:lvl w:ilvl="4">
      <w:start w:val="1"/>
      <w:numFmt w:val="decimal"/>
      <w:pStyle w:val="Rubrik5"/>
      <w:lvlText w:val="%1.%2.%3.%4.%5"/>
      <w:lvlJc w:val="left"/>
      <w:pPr>
        <w:ind w:left="1008" w:hanging="1008"/>
      </w:pPr>
      <w:rPr>
        <w:rFonts w:hint="default"/>
      </w:rPr>
    </w:lvl>
    <w:lvl w:ilvl="5">
      <w:start w:val="1"/>
      <w:numFmt w:val="decimal"/>
      <w:pStyle w:val="Rubrik6"/>
      <w:lvlText w:val="%1.%2.%3.%4.%5.%6"/>
      <w:lvlJc w:val="left"/>
      <w:pPr>
        <w:ind w:left="1152" w:hanging="1152"/>
      </w:pPr>
      <w:rPr>
        <w:rFonts w:hint="default"/>
      </w:rPr>
    </w:lvl>
    <w:lvl w:ilvl="6">
      <w:start w:val="1"/>
      <w:numFmt w:val="decimal"/>
      <w:pStyle w:val="Rubrik7"/>
      <w:lvlText w:val="%1.%2.%3.%4.%5.%6.%7"/>
      <w:lvlJc w:val="left"/>
      <w:pPr>
        <w:ind w:left="1296" w:hanging="1296"/>
      </w:pPr>
      <w:rPr>
        <w:rFonts w:hint="default"/>
      </w:rPr>
    </w:lvl>
    <w:lvl w:ilvl="7">
      <w:start w:val="1"/>
      <w:numFmt w:val="decimal"/>
      <w:pStyle w:val="Rubrik8"/>
      <w:lvlText w:val="%1.%2.%3.%4.%5.%6.%7.%8"/>
      <w:lvlJc w:val="left"/>
      <w:pPr>
        <w:ind w:left="1440" w:hanging="1440"/>
      </w:pPr>
      <w:rPr>
        <w:rFonts w:hint="default"/>
      </w:rPr>
    </w:lvl>
    <w:lvl w:ilvl="8">
      <w:start w:val="1"/>
      <w:numFmt w:val="decimal"/>
      <w:pStyle w:val="Rubrik9"/>
      <w:lvlText w:val="%1.%2.%3.%4.%5.%6.%7.%8.%9"/>
      <w:lvlJc w:val="left"/>
      <w:pPr>
        <w:ind w:left="1584" w:hanging="1584"/>
      </w:pPr>
      <w:rPr>
        <w:rFonts w:hint="default"/>
      </w:rPr>
    </w:lvl>
  </w:abstractNum>
  <w:abstractNum w:abstractNumId="14" w15:restartNumberingAfterBreak="0">
    <w:nsid w:val="1D324031"/>
    <w:multiLevelType w:val="multilevel"/>
    <w:tmpl w:val="77F4358A"/>
    <w:numStyleLink w:val="RKnumreradlistaram"/>
  </w:abstractNum>
  <w:abstractNum w:abstractNumId="15" w15:restartNumberingAfterBreak="0">
    <w:nsid w:val="1EAD06AE"/>
    <w:multiLevelType w:val="multilevel"/>
    <w:tmpl w:val="07E8A37C"/>
    <w:numStyleLink w:val="RKstrecklistaram"/>
  </w:abstractNum>
  <w:abstractNum w:abstractNumId="16" w15:restartNumberingAfterBreak="0">
    <w:nsid w:val="24993A85"/>
    <w:multiLevelType w:val="multilevel"/>
    <w:tmpl w:val="2EB89F6E"/>
    <w:styleLink w:val="RKrubrik1-4"/>
    <w:lvl w:ilvl="0">
      <w:start w:val="1"/>
      <w:numFmt w:val="decimal"/>
      <w:pStyle w:val="Rubrik1"/>
      <w:lvlText w:val="%1"/>
      <w:lvlJc w:val="left"/>
      <w:pPr>
        <w:tabs>
          <w:tab w:val="num" w:pos="907"/>
        </w:tabs>
        <w:ind w:left="907" w:hanging="907"/>
      </w:pPr>
      <w:rPr>
        <w:rFonts w:hint="default"/>
      </w:rPr>
    </w:lvl>
    <w:lvl w:ilvl="1">
      <w:start w:val="1"/>
      <w:numFmt w:val="decimal"/>
      <w:pStyle w:val="Rubrik2"/>
      <w:lvlText w:val="%1.%2"/>
      <w:lvlJc w:val="left"/>
      <w:pPr>
        <w:tabs>
          <w:tab w:val="num" w:pos="907"/>
        </w:tabs>
        <w:ind w:left="907" w:hanging="907"/>
      </w:pPr>
      <w:rPr>
        <w:rFonts w:hint="default"/>
      </w:rPr>
    </w:lvl>
    <w:lvl w:ilvl="2">
      <w:start w:val="1"/>
      <w:numFmt w:val="decimal"/>
      <w:pStyle w:val="Rubrik3"/>
      <w:lvlText w:val="%1.%2.%3"/>
      <w:lvlJc w:val="left"/>
      <w:pPr>
        <w:tabs>
          <w:tab w:val="num" w:pos="907"/>
        </w:tabs>
        <w:ind w:left="907" w:hanging="907"/>
      </w:pPr>
      <w:rPr>
        <w:rFonts w:hint="default"/>
      </w:rPr>
    </w:lvl>
    <w:lvl w:ilvl="3">
      <w:start w:val="1"/>
      <w:numFmt w:val="decimal"/>
      <w:pStyle w:val="Rubrik4"/>
      <w:lvlText w:val="%1.%2.%3.%4"/>
      <w:lvlJc w:val="left"/>
      <w:pPr>
        <w:tabs>
          <w:tab w:val="num" w:pos="907"/>
        </w:tabs>
        <w:ind w:left="907" w:hanging="907"/>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7" w15:restartNumberingAfterBreak="0">
    <w:nsid w:val="24F04E30"/>
    <w:multiLevelType w:val="multilevel"/>
    <w:tmpl w:val="07E8A37C"/>
    <w:numStyleLink w:val="RKstrecklistaram"/>
  </w:abstractNum>
  <w:abstractNum w:abstractNumId="18" w15:restartNumberingAfterBreak="0">
    <w:nsid w:val="25B82ACD"/>
    <w:multiLevelType w:val="multilevel"/>
    <w:tmpl w:val="B73C09A4"/>
    <w:lvl w:ilvl="0">
      <w:start w:val="1"/>
      <w:numFmt w:val="decimal"/>
      <w:lvlRestart w:val="0"/>
      <w:lvlText w:val="%1"/>
      <w:lvlJc w:val="left"/>
      <w:pPr>
        <w:tabs>
          <w:tab w:val="num" w:pos="907"/>
        </w:tabs>
        <w:ind w:left="907" w:hanging="907"/>
      </w:pPr>
    </w:lvl>
    <w:lvl w:ilvl="1">
      <w:start w:val="1"/>
      <w:numFmt w:val="decimal"/>
      <w:lvlText w:val="%1.%2"/>
      <w:lvlJc w:val="left"/>
      <w:pPr>
        <w:tabs>
          <w:tab w:val="num" w:pos="907"/>
        </w:tabs>
        <w:ind w:left="907" w:hanging="907"/>
      </w:pPr>
    </w:lvl>
    <w:lvl w:ilvl="2">
      <w:start w:val="1"/>
      <w:numFmt w:val="decimal"/>
      <w:lvlText w:val="%1.%2.%3"/>
      <w:lvlJc w:val="left"/>
      <w:pPr>
        <w:tabs>
          <w:tab w:val="num" w:pos="907"/>
        </w:tabs>
        <w:ind w:left="907" w:hanging="907"/>
      </w:pPr>
    </w:lvl>
    <w:lvl w:ilvl="3">
      <w:start w:val="1"/>
      <w:numFmt w:val="decimal"/>
      <w:lvlText w:val="%1.%2.%3.%4"/>
      <w:lvlJc w:val="left"/>
      <w:pPr>
        <w:tabs>
          <w:tab w:val="num" w:pos="907"/>
        </w:tabs>
        <w:ind w:left="907" w:hanging="907"/>
      </w:pPr>
    </w:lvl>
    <w:lvl w:ilvl="4">
      <w:start w:val="1"/>
      <w:numFmt w:val="none"/>
      <w:suff w:val="nothing"/>
      <w:lvlText w:val=""/>
      <w:lvlJc w:val="left"/>
      <w:pPr>
        <w:ind w:left="0" w:firstLine="0"/>
      </w:pPr>
    </w:lvl>
    <w:lvl w:ilvl="5">
      <w:start w:val="1"/>
      <w:numFmt w:val="none"/>
      <w:suff w:val="nothing"/>
      <w:lvlText w:val=""/>
      <w:lvlJc w:val="left"/>
      <w:pPr>
        <w:ind w:left="0" w:firstLine="0"/>
      </w:pPr>
    </w:lvl>
    <w:lvl w:ilvl="6">
      <w:start w:val="1"/>
      <w:numFmt w:val="none"/>
      <w:suff w:val="nothing"/>
      <w:lvlText w:val=""/>
      <w:lvlJc w:val="left"/>
      <w:pPr>
        <w:ind w:left="0" w:firstLine="0"/>
      </w:pPr>
    </w:lvl>
    <w:lvl w:ilvl="7">
      <w:start w:val="1"/>
      <w:numFmt w:val="none"/>
      <w:suff w:val="nothing"/>
      <w:lvlText w:val=""/>
      <w:lvlJc w:val="left"/>
      <w:pPr>
        <w:ind w:left="0" w:firstLine="0"/>
      </w:pPr>
    </w:lvl>
    <w:lvl w:ilvl="8">
      <w:start w:val="1"/>
      <w:numFmt w:val="none"/>
      <w:suff w:val="nothing"/>
      <w:lvlText w:val=""/>
      <w:lvlJc w:val="left"/>
      <w:pPr>
        <w:ind w:left="0" w:firstLine="0"/>
      </w:pPr>
    </w:lvl>
  </w:abstractNum>
  <w:abstractNum w:abstractNumId="19" w15:restartNumberingAfterBreak="0">
    <w:nsid w:val="2A1355EC"/>
    <w:multiLevelType w:val="multilevel"/>
    <w:tmpl w:val="77F4358A"/>
    <w:numStyleLink w:val="RKnumreradlistaram"/>
  </w:abstractNum>
  <w:abstractNum w:abstractNumId="20" w15:restartNumberingAfterBreak="0">
    <w:nsid w:val="2BF62863"/>
    <w:multiLevelType w:val="multilevel"/>
    <w:tmpl w:val="041D001D"/>
    <w:lvl w:ilvl="0">
      <w:start w:val="1"/>
      <w:numFmt w:val="decimal"/>
      <w:lvlText w:val="%1)"/>
      <w:lvlJc w:val="left"/>
      <w:pPr>
        <w:ind w:left="360" w:hanging="360"/>
      </w:pPr>
    </w:lvl>
    <w:lvl w:ilvl="1">
      <w:start w:val="1"/>
      <w:numFmt w:val="lowerLetter"/>
      <w:lvlText w:val="%2)"/>
      <w:lvlJc w:val="left"/>
      <w:pPr>
        <w:ind w:left="720" w:hanging="360"/>
      </w:pPr>
    </w:lvl>
    <w:lvl w:ilvl="2">
      <w:start w:val="1"/>
      <w:numFmt w:val="lowerRoman"/>
      <w:lvlText w:val="%3)"/>
      <w:lvlJc w:val="left"/>
      <w:pPr>
        <w:ind w:left="1080" w:hanging="360"/>
      </w:pPr>
    </w:lvl>
    <w:lvl w:ilvl="3">
      <w:start w:val="1"/>
      <w:numFmt w:val="decimal"/>
      <w:lvlText w:val="(%4)"/>
      <w:lvlJc w:val="left"/>
      <w:pPr>
        <w:ind w:left="1440" w:hanging="360"/>
      </w:pPr>
    </w:lvl>
    <w:lvl w:ilvl="4">
      <w:start w:val="1"/>
      <w:numFmt w:val="lowerLetter"/>
      <w:lvlText w:val="(%5)"/>
      <w:lvlJc w:val="left"/>
      <w:pPr>
        <w:ind w:left="1800" w:hanging="360"/>
      </w:pPr>
    </w:lvl>
    <w:lvl w:ilvl="5">
      <w:start w:val="1"/>
      <w:numFmt w:val="lowerRoman"/>
      <w:lvlText w:val="(%6)"/>
      <w:lvlJc w:val="left"/>
      <w:pPr>
        <w:ind w:left="2160" w:hanging="360"/>
      </w:pPr>
    </w:lvl>
    <w:lvl w:ilvl="6">
      <w:start w:val="1"/>
      <w:numFmt w:val="decimal"/>
      <w:lvlText w:val="%7."/>
      <w:lvlJc w:val="left"/>
      <w:pPr>
        <w:ind w:left="2520" w:hanging="360"/>
      </w:pPr>
    </w:lvl>
    <w:lvl w:ilvl="7">
      <w:start w:val="1"/>
      <w:numFmt w:val="lowerLetter"/>
      <w:lvlText w:val="%8."/>
      <w:lvlJc w:val="left"/>
      <w:pPr>
        <w:ind w:left="2880" w:hanging="360"/>
      </w:pPr>
    </w:lvl>
    <w:lvl w:ilvl="8">
      <w:start w:val="1"/>
      <w:numFmt w:val="lowerRoman"/>
      <w:lvlText w:val="%9."/>
      <w:lvlJc w:val="left"/>
      <w:pPr>
        <w:ind w:left="3240" w:hanging="360"/>
      </w:pPr>
    </w:lvl>
  </w:abstractNum>
  <w:abstractNum w:abstractNumId="21" w15:restartNumberingAfterBreak="0">
    <w:nsid w:val="372C411F"/>
    <w:multiLevelType w:val="multilevel"/>
    <w:tmpl w:val="5B2E566E"/>
    <w:lvl w:ilvl="0">
      <w:start w:val="1"/>
      <w:numFmt w:val="decimal"/>
      <w:lvlText w:val="%1."/>
      <w:lvlJc w:val="left"/>
      <w:pPr>
        <w:tabs>
          <w:tab w:val="num" w:pos="397"/>
        </w:tabs>
        <w:ind w:left="397" w:hanging="284"/>
      </w:pPr>
      <w:rPr>
        <w:rFonts w:ascii="Times New Roman" w:hAnsi="Times New Roman" w:hint="default"/>
        <w:sz w:val="20"/>
      </w:rPr>
    </w:lvl>
    <w:lvl w:ilvl="1">
      <w:start w:val="1"/>
      <w:numFmt w:val="lowerLetter"/>
      <w:lvlText w:val="%2."/>
      <w:lvlJc w:val="left"/>
      <w:pPr>
        <w:tabs>
          <w:tab w:val="num" w:pos="1077"/>
        </w:tabs>
        <w:ind w:left="1361" w:hanging="284"/>
      </w:pPr>
      <w:rPr>
        <w:rFonts w:hint="default"/>
      </w:rPr>
    </w:lvl>
    <w:lvl w:ilvl="2">
      <w:start w:val="1"/>
      <w:numFmt w:val="lowerRoman"/>
      <w:lvlText w:val="%3."/>
      <w:lvlJc w:val="right"/>
      <w:pPr>
        <w:tabs>
          <w:tab w:val="num" w:pos="2154"/>
        </w:tabs>
        <w:ind w:left="2438" w:hanging="284"/>
      </w:pPr>
      <w:rPr>
        <w:rFonts w:hint="default"/>
      </w:rPr>
    </w:lvl>
    <w:lvl w:ilvl="3">
      <w:start w:val="1"/>
      <w:numFmt w:val="decimal"/>
      <w:lvlText w:val="%4."/>
      <w:lvlJc w:val="left"/>
      <w:pPr>
        <w:tabs>
          <w:tab w:val="num" w:pos="3231"/>
        </w:tabs>
        <w:ind w:left="3515" w:hanging="284"/>
      </w:pPr>
      <w:rPr>
        <w:rFonts w:hint="default"/>
      </w:rPr>
    </w:lvl>
    <w:lvl w:ilvl="4">
      <w:start w:val="1"/>
      <w:numFmt w:val="lowerLetter"/>
      <w:lvlText w:val="%5."/>
      <w:lvlJc w:val="left"/>
      <w:pPr>
        <w:tabs>
          <w:tab w:val="num" w:pos="4308"/>
        </w:tabs>
        <w:ind w:left="4592" w:hanging="284"/>
      </w:pPr>
      <w:rPr>
        <w:rFonts w:hint="default"/>
      </w:rPr>
    </w:lvl>
    <w:lvl w:ilvl="5">
      <w:start w:val="1"/>
      <w:numFmt w:val="lowerRoman"/>
      <w:lvlText w:val="%6."/>
      <w:lvlJc w:val="right"/>
      <w:pPr>
        <w:tabs>
          <w:tab w:val="num" w:pos="5385"/>
        </w:tabs>
        <w:ind w:left="5669" w:hanging="284"/>
      </w:pPr>
      <w:rPr>
        <w:rFonts w:hint="default"/>
      </w:rPr>
    </w:lvl>
    <w:lvl w:ilvl="6">
      <w:start w:val="1"/>
      <w:numFmt w:val="decimal"/>
      <w:lvlText w:val="%7."/>
      <w:lvlJc w:val="left"/>
      <w:pPr>
        <w:tabs>
          <w:tab w:val="num" w:pos="6462"/>
        </w:tabs>
        <w:ind w:left="6746" w:hanging="284"/>
      </w:pPr>
      <w:rPr>
        <w:rFonts w:hint="default"/>
      </w:rPr>
    </w:lvl>
    <w:lvl w:ilvl="7">
      <w:start w:val="1"/>
      <w:numFmt w:val="lowerLetter"/>
      <w:lvlText w:val="%8."/>
      <w:lvlJc w:val="left"/>
      <w:pPr>
        <w:tabs>
          <w:tab w:val="num" w:pos="7539"/>
        </w:tabs>
        <w:ind w:left="7823" w:hanging="284"/>
      </w:pPr>
      <w:rPr>
        <w:rFonts w:hint="default"/>
      </w:rPr>
    </w:lvl>
    <w:lvl w:ilvl="8">
      <w:start w:val="1"/>
      <w:numFmt w:val="lowerRoman"/>
      <w:lvlText w:val="%9."/>
      <w:lvlJc w:val="right"/>
      <w:pPr>
        <w:tabs>
          <w:tab w:val="num" w:pos="8616"/>
        </w:tabs>
        <w:ind w:left="8900" w:hanging="284"/>
      </w:pPr>
      <w:rPr>
        <w:rFonts w:hint="default"/>
      </w:rPr>
    </w:lvl>
  </w:abstractNum>
  <w:abstractNum w:abstractNumId="22" w15:restartNumberingAfterBreak="0">
    <w:nsid w:val="39647D17"/>
    <w:multiLevelType w:val="multilevel"/>
    <w:tmpl w:val="2EB89F6E"/>
    <w:numStyleLink w:val="RKrubrik1-4"/>
  </w:abstractNum>
  <w:abstractNum w:abstractNumId="23" w15:restartNumberingAfterBreak="0">
    <w:nsid w:val="3B3772BC"/>
    <w:multiLevelType w:val="hybridMultilevel"/>
    <w:tmpl w:val="6D944974"/>
    <w:lvl w:ilvl="0" w:tplc="7532A3CC">
      <w:start w:val="1"/>
      <w:numFmt w:val="decimal"/>
      <w:pStyle w:val="Innehll4"/>
      <w:lvlText w:val="Bilaga %1"/>
      <w:lvlJc w:val="left"/>
      <w:pPr>
        <w:ind w:left="720" w:hanging="360"/>
      </w:pPr>
      <w:rPr>
        <w:rFonts w:ascii="Times New Roman" w:hAnsi="Times New Roman" w:hint="default"/>
        <w:sz w:val="20"/>
      </w:rPr>
    </w:lvl>
    <w:lvl w:ilvl="1" w:tplc="041D0019" w:tentative="1">
      <w:start w:val="1"/>
      <w:numFmt w:val="lowerLetter"/>
      <w:lvlText w:val="%2."/>
      <w:lvlJc w:val="left"/>
      <w:pPr>
        <w:ind w:left="1440" w:hanging="360"/>
      </w:pPr>
    </w:lvl>
    <w:lvl w:ilvl="2" w:tplc="041D001B" w:tentative="1">
      <w:start w:val="1"/>
      <w:numFmt w:val="lowerRoman"/>
      <w:lvlText w:val="%3."/>
      <w:lvlJc w:val="right"/>
      <w:pPr>
        <w:ind w:left="2160" w:hanging="180"/>
      </w:pPr>
    </w:lvl>
    <w:lvl w:ilvl="3" w:tplc="041D000F" w:tentative="1">
      <w:start w:val="1"/>
      <w:numFmt w:val="decimal"/>
      <w:lvlText w:val="%4."/>
      <w:lvlJc w:val="left"/>
      <w:pPr>
        <w:ind w:left="2880" w:hanging="360"/>
      </w:pPr>
    </w:lvl>
    <w:lvl w:ilvl="4" w:tplc="041D0019" w:tentative="1">
      <w:start w:val="1"/>
      <w:numFmt w:val="lowerLetter"/>
      <w:lvlText w:val="%5."/>
      <w:lvlJc w:val="left"/>
      <w:pPr>
        <w:ind w:left="3600" w:hanging="360"/>
      </w:pPr>
    </w:lvl>
    <w:lvl w:ilvl="5" w:tplc="041D001B" w:tentative="1">
      <w:start w:val="1"/>
      <w:numFmt w:val="lowerRoman"/>
      <w:lvlText w:val="%6."/>
      <w:lvlJc w:val="right"/>
      <w:pPr>
        <w:ind w:left="4320" w:hanging="180"/>
      </w:pPr>
    </w:lvl>
    <w:lvl w:ilvl="6" w:tplc="041D000F" w:tentative="1">
      <w:start w:val="1"/>
      <w:numFmt w:val="decimal"/>
      <w:lvlText w:val="%7."/>
      <w:lvlJc w:val="left"/>
      <w:pPr>
        <w:ind w:left="5040" w:hanging="360"/>
      </w:pPr>
    </w:lvl>
    <w:lvl w:ilvl="7" w:tplc="041D0019" w:tentative="1">
      <w:start w:val="1"/>
      <w:numFmt w:val="lowerLetter"/>
      <w:lvlText w:val="%8."/>
      <w:lvlJc w:val="left"/>
      <w:pPr>
        <w:ind w:left="5760" w:hanging="360"/>
      </w:pPr>
    </w:lvl>
    <w:lvl w:ilvl="8" w:tplc="041D001B" w:tentative="1">
      <w:start w:val="1"/>
      <w:numFmt w:val="lowerRoman"/>
      <w:lvlText w:val="%9."/>
      <w:lvlJc w:val="right"/>
      <w:pPr>
        <w:ind w:left="6480" w:hanging="180"/>
      </w:pPr>
    </w:lvl>
  </w:abstractNum>
  <w:abstractNum w:abstractNumId="24" w15:restartNumberingAfterBreak="0">
    <w:nsid w:val="3C204F38"/>
    <w:multiLevelType w:val="hybridMultilevel"/>
    <w:tmpl w:val="CFE87120"/>
    <w:lvl w:ilvl="0" w:tplc="5664C562">
      <w:start w:val="1"/>
      <w:numFmt w:val="decimal"/>
      <w:lvlText w:val="%1."/>
      <w:lvlJc w:val="left"/>
      <w:pPr>
        <w:ind w:left="473" w:hanging="360"/>
      </w:pPr>
      <w:rPr>
        <w:rFonts w:hint="default"/>
      </w:rPr>
    </w:lvl>
    <w:lvl w:ilvl="1" w:tplc="041D0019" w:tentative="1">
      <w:start w:val="1"/>
      <w:numFmt w:val="lowerLetter"/>
      <w:lvlText w:val="%2."/>
      <w:lvlJc w:val="left"/>
      <w:pPr>
        <w:ind w:left="1193" w:hanging="360"/>
      </w:pPr>
    </w:lvl>
    <w:lvl w:ilvl="2" w:tplc="041D001B" w:tentative="1">
      <w:start w:val="1"/>
      <w:numFmt w:val="lowerRoman"/>
      <w:lvlText w:val="%3."/>
      <w:lvlJc w:val="right"/>
      <w:pPr>
        <w:ind w:left="1913" w:hanging="180"/>
      </w:pPr>
    </w:lvl>
    <w:lvl w:ilvl="3" w:tplc="041D000F" w:tentative="1">
      <w:start w:val="1"/>
      <w:numFmt w:val="decimal"/>
      <w:lvlText w:val="%4."/>
      <w:lvlJc w:val="left"/>
      <w:pPr>
        <w:ind w:left="2633" w:hanging="360"/>
      </w:pPr>
    </w:lvl>
    <w:lvl w:ilvl="4" w:tplc="041D0019" w:tentative="1">
      <w:start w:val="1"/>
      <w:numFmt w:val="lowerLetter"/>
      <w:lvlText w:val="%5."/>
      <w:lvlJc w:val="left"/>
      <w:pPr>
        <w:ind w:left="3353" w:hanging="360"/>
      </w:pPr>
    </w:lvl>
    <w:lvl w:ilvl="5" w:tplc="041D001B" w:tentative="1">
      <w:start w:val="1"/>
      <w:numFmt w:val="lowerRoman"/>
      <w:lvlText w:val="%6."/>
      <w:lvlJc w:val="right"/>
      <w:pPr>
        <w:ind w:left="4073" w:hanging="180"/>
      </w:pPr>
    </w:lvl>
    <w:lvl w:ilvl="6" w:tplc="041D000F" w:tentative="1">
      <w:start w:val="1"/>
      <w:numFmt w:val="decimal"/>
      <w:lvlText w:val="%7."/>
      <w:lvlJc w:val="left"/>
      <w:pPr>
        <w:ind w:left="4793" w:hanging="360"/>
      </w:pPr>
    </w:lvl>
    <w:lvl w:ilvl="7" w:tplc="041D0019" w:tentative="1">
      <w:start w:val="1"/>
      <w:numFmt w:val="lowerLetter"/>
      <w:lvlText w:val="%8."/>
      <w:lvlJc w:val="left"/>
      <w:pPr>
        <w:ind w:left="5513" w:hanging="360"/>
      </w:pPr>
    </w:lvl>
    <w:lvl w:ilvl="8" w:tplc="041D001B" w:tentative="1">
      <w:start w:val="1"/>
      <w:numFmt w:val="lowerRoman"/>
      <w:lvlText w:val="%9."/>
      <w:lvlJc w:val="right"/>
      <w:pPr>
        <w:ind w:left="6233" w:hanging="180"/>
      </w:pPr>
    </w:lvl>
  </w:abstractNum>
  <w:abstractNum w:abstractNumId="25" w15:restartNumberingAfterBreak="0">
    <w:nsid w:val="3FD21564"/>
    <w:multiLevelType w:val="multilevel"/>
    <w:tmpl w:val="85CA2C1E"/>
    <w:numStyleLink w:val="RKpunktlista"/>
  </w:abstractNum>
  <w:abstractNum w:abstractNumId="26" w15:restartNumberingAfterBreak="0">
    <w:nsid w:val="3FF67402"/>
    <w:multiLevelType w:val="multilevel"/>
    <w:tmpl w:val="089CCD3C"/>
    <w:styleLink w:val="RKpunktlistaram"/>
    <w:lvl w:ilvl="0">
      <w:start w:val="1"/>
      <w:numFmt w:val="none"/>
      <w:pStyle w:val="Brdtextefterpkt-listaram"/>
      <w:suff w:val="nothing"/>
      <w:lvlText w:val=""/>
      <w:lvlJc w:val="left"/>
      <w:pPr>
        <w:ind w:left="0" w:firstLine="0"/>
      </w:pPr>
      <w:rPr>
        <w:rFonts w:hint="default"/>
      </w:rPr>
    </w:lvl>
    <w:lvl w:ilvl="1">
      <w:start w:val="1"/>
      <w:numFmt w:val="bullet"/>
      <w:pStyle w:val="Punktlistaram"/>
      <w:lvlText w:val=""/>
      <w:lvlJc w:val="left"/>
      <w:pPr>
        <w:tabs>
          <w:tab w:val="num" w:pos="397"/>
        </w:tabs>
        <w:ind w:left="397" w:hanging="284"/>
      </w:pPr>
      <w:rPr>
        <w:rFonts w:ascii="Symbol" w:hAnsi="Symbol" w:hint="default"/>
        <w:color w:val="auto"/>
      </w:rPr>
    </w:lvl>
    <w:lvl w:ilvl="2">
      <w:start w:val="1"/>
      <w:numFmt w:val="none"/>
      <w:lvlRestart w:val="0"/>
      <w:lvlText w:val=""/>
      <w:lvlJc w:val="left"/>
      <w:pPr>
        <w:ind w:left="1080" w:hanging="360"/>
      </w:pPr>
      <w:rPr>
        <w:rFonts w:hint="default"/>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27" w15:restartNumberingAfterBreak="0">
    <w:nsid w:val="43612E31"/>
    <w:multiLevelType w:val="multilevel"/>
    <w:tmpl w:val="089CCD3C"/>
    <w:numStyleLink w:val="RKpunktlistaram"/>
  </w:abstractNum>
  <w:abstractNum w:abstractNumId="28" w15:restartNumberingAfterBreak="0">
    <w:nsid w:val="45A626CA"/>
    <w:multiLevelType w:val="multilevel"/>
    <w:tmpl w:val="4B9E585A"/>
    <w:numStyleLink w:val="RKnummerlista"/>
  </w:abstractNum>
  <w:abstractNum w:abstractNumId="29" w15:restartNumberingAfterBreak="0">
    <w:nsid w:val="489C4783"/>
    <w:multiLevelType w:val="multilevel"/>
    <w:tmpl w:val="70D898A8"/>
    <w:numStyleLink w:val="RKstrecklista"/>
  </w:abstractNum>
  <w:abstractNum w:abstractNumId="30" w15:restartNumberingAfterBreak="0">
    <w:nsid w:val="4CD01921"/>
    <w:multiLevelType w:val="multilevel"/>
    <w:tmpl w:val="089CCD3C"/>
    <w:numStyleLink w:val="RKpunktlistaram"/>
  </w:abstractNum>
  <w:abstractNum w:abstractNumId="31" w15:restartNumberingAfterBreak="0">
    <w:nsid w:val="53191FCC"/>
    <w:multiLevelType w:val="multilevel"/>
    <w:tmpl w:val="77F4358A"/>
    <w:numStyleLink w:val="RKnumreradlistaram"/>
  </w:abstractNum>
  <w:abstractNum w:abstractNumId="32" w15:restartNumberingAfterBreak="0">
    <w:nsid w:val="58A86BDA"/>
    <w:multiLevelType w:val="multilevel"/>
    <w:tmpl w:val="77F4358A"/>
    <w:styleLink w:val="RKnumreradlistaram"/>
    <w:lvl w:ilvl="0">
      <w:start w:val="1"/>
      <w:numFmt w:val="none"/>
      <w:pStyle w:val="Brdtextefternr-listaram"/>
      <w:suff w:val="nothing"/>
      <w:lvlText w:val=""/>
      <w:lvlJc w:val="left"/>
      <w:pPr>
        <w:ind w:left="0" w:firstLine="0"/>
      </w:pPr>
      <w:rPr>
        <w:rFonts w:ascii="Times New Roman" w:hAnsi="Times New Roman" w:hint="default"/>
        <w:sz w:val="20"/>
      </w:rPr>
    </w:lvl>
    <w:lvl w:ilvl="1">
      <w:start w:val="1"/>
      <w:numFmt w:val="decimal"/>
      <w:pStyle w:val="Numreradlistaram"/>
      <w:lvlText w:val="%2."/>
      <w:lvlJc w:val="left"/>
      <w:pPr>
        <w:tabs>
          <w:tab w:val="num" w:pos="397"/>
        </w:tabs>
        <w:ind w:left="397" w:hanging="284"/>
      </w:pPr>
      <w:rPr>
        <w:rFonts w:ascii="Times New Roman" w:hAnsi="Times New Roman" w:hint="default"/>
        <w:sz w:val="20"/>
      </w:rPr>
    </w:lvl>
    <w:lvl w:ilvl="2">
      <w:start w:val="1"/>
      <w:numFmt w:val="none"/>
      <w:lvlRestart w:val="0"/>
      <w:lvlText w:val="%3"/>
      <w:lvlJc w:val="right"/>
      <w:pPr>
        <w:tabs>
          <w:tab w:val="num" w:pos="1588"/>
        </w:tabs>
        <w:ind w:left="1814" w:hanging="510"/>
      </w:pPr>
      <w:rPr>
        <w:rFonts w:hint="default"/>
      </w:rPr>
    </w:lvl>
    <w:lvl w:ilvl="3">
      <w:start w:val="1"/>
      <w:numFmt w:val="none"/>
      <w:lvlRestart w:val="0"/>
      <w:lvlText w:val="%4"/>
      <w:lvlJc w:val="left"/>
      <w:pPr>
        <w:tabs>
          <w:tab w:val="num" w:pos="2381"/>
        </w:tabs>
        <w:ind w:left="2892" w:hanging="1191"/>
      </w:pPr>
      <w:rPr>
        <w:rFonts w:hint="default"/>
      </w:rPr>
    </w:lvl>
    <w:lvl w:ilvl="4">
      <w:start w:val="1"/>
      <w:numFmt w:val="none"/>
      <w:lvlRestart w:val="0"/>
      <w:lvlText w:val="%5"/>
      <w:lvlJc w:val="left"/>
      <w:pPr>
        <w:tabs>
          <w:tab w:val="num" w:pos="3062"/>
        </w:tabs>
        <w:ind w:left="3345" w:hanging="907"/>
      </w:pPr>
      <w:rPr>
        <w:rFonts w:hint="default"/>
      </w:rPr>
    </w:lvl>
    <w:lvl w:ilvl="5">
      <w:start w:val="1"/>
      <w:numFmt w:val="none"/>
      <w:lvlRestart w:val="0"/>
      <w:lvlText w:val="%6"/>
      <w:lvlJc w:val="right"/>
      <w:pPr>
        <w:tabs>
          <w:tab w:val="num" w:pos="4026"/>
        </w:tabs>
        <w:ind w:left="4593" w:hanging="1248"/>
      </w:pPr>
      <w:rPr>
        <w:rFonts w:hint="default"/>
      </w:rPr>
    </w:lvl>
    <w:lvl w:ilvl="6">
      <w:start w:val="1"/>
      <w:numFmt w:val="none"/>
      <w:lvlRestart w:val="0"/>
      <w:lvlText w:val="%7"/>
      <w:lvlJc w:val="left"/>
      <w:pPr>
        <w:tabs>
          <w:tab w:val="num" w:pos="4423"/>
        </w:tabs>
        <w:ind w:left="4649" w:hanging="623"/>
      </w:pPr>
      <w:rPr>
        <w:rFonts w:hint="default"/>
      </w:rPr>
    </w:lvl>
    <w:lvl w:ilvl="7">
      <w:start w:val="1"/>
      <w:numFmt w:val="none"/>
      <w:lvlRestart w:val="0"/>
      <w:lvlText w:val="%8"/>
      <w:lvlJc w:val="left"/>
      <w:pPr>
        <w:tabs>
          <w:tab w:val="num" w:pos="5160"/>
        </w:tabs>
        <w:ind w:left="5500" w:hanging="2665"/>
      </w:pPr>
      <w:rPr>
        <w:rFonts w:hint="default"/>
      </w:rPr>
    </w:lvl>
    <w:lvl w:ilvl="8">
      <w:start w:val="1"/>
      <w:numFmt w:val="none"/>
      <w:lvlRestart w:val="0"/>
      <w:lvlText w:val="%9"/>
      <w:lvlJc w:val="right"/>
      <w:pPr>
        <w:tabs>
          <w:tab w:val="num" w:pos="5670"/>
        </w:tabs>
        <w:ind w:left="6294" w:hanging="2438"/>
      </w:pPr>
      <w:rPr>
        <w:rFonts w:hint="default"/>
      </w:rPr>
    </w:lvl>
  </w:abstractNum>
  <w:abstractNum w:abstractNumId="33" w15:restartNumberingAfterBreak="0">
    <w:nsid w:val="58FE4B62"/>
    <w:multiLevelType w:val="multilevel"/>
    <w:tmpl w:val="77F4358A"/>
    <w:numStyleLink w:val="RKnumreradlistaram"/>
  </w:abstractNum>
  <w:abstractNum w:abstractNumId="34" w15:restartNumberingAfterBreak="0">
    <w:nsid w:val="59A00B31"/>
    <w:multiLevelType w:val="multilevel"/>
    <w:tmpl w:val="4B9E585A"/>
    <w:numStyleLink w:val="RKnummerlista"/>
  </w:abstractNum>
  <w:abstractNum w:abstractNumId="35" w15:restartNumberingAfterBreak="0">
    <w:nsid w:val="603A5610"/>
    <w:multiLevelType w:val="multilevel"/>
    <w:tmpl w:val="85CA2C1E"/>
    <w:numStyleLink w:val="RKpunktlista"/>
  </w:abstractNum>
  <w:abstractNum w:abstractNumId="36" w15:restartNumberingAfterBreak="0">
    <w:nsid w:val="621E5655"/>
    <w:multiLevelType w:val="multilevel"/>
    <w:tmpl w:val="85CA2C1E"/>
    <w:numStyleLink w:val="RKpunktlista"/>
  </w:abstractNum>
  <w:abstractNum w:abstractNumId="37" w15:restartNumberingAfterBreak="0">
    <w:nsid w:val="62A7665E"/>
    <w:multiLevelType w:val="multilevel"/>
    <w:tmpl w:val="70D898A8"/>
    <w:numStyleLink w:val="RKstrecklista"/>
  </w:abstractNum>
  <w:abstractNum w:abstractNumId="38" w15:restartNumberingAfterBreak="0">
    <w:nsid w:val="6CC76403"/>
    <w:multiLevelType w:val="hybridMultilevel"/>
    <w:tmpl w:val="18969EB6"/>
    <w:lvl w:ilvl="0" w:tplc="428A0BA4">
      <w:start w:val="1"/>
      <w:numFmt w:val="decimal"/>
      <w:lvlText w:val="%1."/>
      <w:lvlJc w:val="left"/>
      <w:pPr>
        <w:ind w:left="643" w:hanging="360"/>
      </w:pPr>
      <w:rPr>
        <w:rFonts w:hint="default"/>
      </w:rPr>
    </w:lvl>
    <w:lvl w:ilvl="1" w:tplc="041D0019" w:tentative="1">
      <w:start w:val="1"/>
      <w:numFmt w:val="lowerLetter"/>
      <w:lvlText w:val="%2."/>
      <w:lvlJc w:val="left"/>
      <w:pPr>
        <w:ind w:left="1363" w:hanging="360"/>
      </w:pPr>
    </w:lvl>
    <w:lvl w:ilvl="2" w:tplc="041D001B" w:tentative="1">
      <w:start w:val="1"/>
      <w:numFmt w:val="lowerRoman"/>
      <w:lvlText w:val="%3."/>
      <w:lvlJc w:val="right"/>
      <w:pPr>
        <w:ind w:left="2083" w:hanging="180"/>
      </w:pPr>
    </w:lvl>
    <w:lvl w:ilvl="3" w:tplc="041D000F" w:tentative="1">
      <w:start w:val="1"/>
      <w:numFmt w:val="decimal"/>
      <w:lvlText w:val="%4."/>
      <w:lvlJc w:val="left"/>
      <w:pPr>
        <w:ind w:left="2803" w:hanging="360"/>
      </w:pPr>
    </w:lvl>
    <w:lvl w:ilvl="4" w:tplc="041D0019" w:tentative="1">
      <w:start w:val="1"/>
      <w:numFmt w:val="lowerLetter"/>
      <w:lvlText w:val="%5."/>
      <w:lvlJc w:val="left"/>
      <w:pPr>
        <w:ind w:left="3523" w:hanging="360"/>
      </w:pPr>
    </w:lvl>
    <w:lvl w:ilvl="5" w:tplc="041D001B" w:tentative="1">
      <w:start w:val="1"/>
      <w:numFmt w:val="lowerRoman"/>
      <w:lvlText w:val="%6."/>
      <w:lvlJc w:val="right"/>
      <w:pPr>
        <w:ind w:left="4243" w:hanging="180"/>
      </w:pPr>
    </w:lvl>
    <w:lvl w:ilvl="6" w:tplc="041D000F" w:tentative="1">
      <w:start w:val="1"/>
      <w:numFmt w:val="decimal"/>
      <w:lvlText w:val="%7."/>
      <w:lvlJc w:val="left"/>
      <w:pPr>
        <w:ind w:left="4963" w:hanging="360"/>
      </w:pPr>
    </w:lvl>
    <w:lvl w:ilvl="7" w:tplc="041D0019" w:tentative="1">
      <w:start w:val="1"/>
      <w:numFmt w:val="lowerLetter"/>
      <w:lvlText w:val="%8."/>
      <w:lvlJc w:val="left"/>
      <w:pPr>
        <w:ind w:left="5683" w:hanging="360"/>
      </w:pPr>
    </w:lvl>
    <w:lvl w:ilvl="8" w:tplc="041D001B" w:tentative="1">
      <w:start w:val="1"/>
      <w:numFmt w:val="lowerRoman"/>
      <w:lvlText w:val="%9."/>
      <w:lvlJc w:val="right"/>
      <w:pPr>
        <w:ind w:left="6403" w:hanging="180"/>
      </w:pPr>
    </w:lvl>
  </w:abstractNum>
  <w:abstractNum w:abstractNumId="39" w15:restartNumberingAfterBreak="0">
    <w:nsid w:val="6D1E7806"/>
    <w:multiLevelType w:val="multilevel"/>
    <w:tmpl w:val="70D898A8"/>
    <w:numStyleLink w:val="RKstrecklista"/>
  </w:abstractNum>
  <w:abstractNum w:abstractNumId="40" w15:restartNumberingAfterBreak="0">
    <w:nsid w:val="700546E5"/>
    <w:multiLevelType w:val="multilevel"/>
    <w:tmpl w:val="0A4450D0"/>
    <w:lvl w:ilvl="0">
      <w:start w:val="1"/>
      <w:numFmt w:val="decimal"/>
      <w:lvlText w:val="%1."/>
      <w:lvlJc w:val="left"/>
      <w:pPr>
        <w:tabs>
          <w:tab w:val="num" w:pos="720"/>
        </w:tabs>
        <w:ind w:left="720" w:hanging="720"/>
      </w:pPr>
    </w:lvl>
    <w:lvl w:ilvl="1">
      <w:start w:val="1"/>
      <w:numFmt w:val="decimal"/>
      <w:lvlText w:val="%2."/>
      <w:lvlJc w:val="left"/>
      <w:pPr>
        <w:tabs>
          <w:tab w:val="num" w:pos="1440"/>
        </w:tabs>
        <w:ind w:left="1440" w:hanging="720"/>
      </w:pPr>
    </w:lvl>
    <w:lvl w:ilvl="2">
      <w:start w:val="1"/>
      <w:numFmt w:val="decimal"/>
      <w:lvlText w:val="%3."/>
      <w:lvlJc w:val="left"/>
      <w:pPr>
        <w:tabs>
          <w:tab w:val="num" w:pos="2160"/>
        </w:tabs>
        <w:ind w:left="2160" w:hanging="720"/>
      </w:pPr>
    </w:lvl>
    <w:lvl w:ilvl="3">
      <w:start w:val="1"/>
      <w:numFmt w:val="decimal"/>
      <w:lvlText w:val="%4."/>
      <w:lvlJc w:val="left"/>
      <w:pPr>
        <w:tabs>
          <w:tab w:val="num" w:pos="2880"/>
        </w:tabs>
        <w:ind w:left="2880" w:hanging="720"/>
      </w:pPr>
    </w:lvl>
    <w:lvl w:ilvl="4">
      <w:start w:val="1"/>
      <w:numFmt w:val="decimal"/>
      <w:lvlText w:val="%5."/>
      <w:lvlJc w:val="left"/>
      <w:pPr>
        <w:tabs>
          <w:tab w:val="num" w:pos="3600"/>
        </w:tabs>
        <w:ind w:left="3600" w:hanging="720"/>
      </w:pPr>
    </w:lvl>
    <w:lvl w:ilvl="5">
      <w:start w:val="1"/>
      <w:numFmt w:val="decimal"/>
      <w:lvlText w:val="%6."/>
      <w:lvlJc w:val="left"/>
      <w:pPr>
        <w:tabs>
          <w:tab w:val="num" w:pos="4320"/>
        </w:tabs>
        <w:ind w:left="4320" w:hanging="720"/>
      </w:pPr>
    </w:lvl>
    <w:lvl w:ilvl="6">
      <w:start w:val="1"/>
      <w:numFmt w:val="decimal"/>
      <w:lvlText w:val="%7."/>
      <w:lvlJc w:val="left"/>
      <w:pPr>
        <w:tabs>
          <w:tab w:val="num" w:pos="5040"/>
        </w:tabs>
        <w:ind w:left="5040" w:hanging="720"/>
      </w:pPr>
    </w:lvl>
    <w:lvl w:ilvl="7">
      <w:start w:val="1"/>
      <w:numFmt w:val="decimal"/>
      <w:lvlText w:val="%8."/>
      <w:lvlJc w:val="left"/>
      <w:pPr>
        <w:tabs>
          <w:tab w:val="num" w:pos="5760"/>
        </w:tabs>
        <w:ind w:left="5760" w:hanging="720"/>
      </w:pPr>
    </w:lvl>
    <w:lvl w:ilvl="8">
      <w:start w:val="1"/>
      <w:numFmt w:val="decimal"/>
      <w:lvlText w:val="%9."/>
      <w:lvlJc w:val="left"/>
      <w:pPr>
        <w:tabs>
          <w:tab w:val="num" w:pos="6480"/>
        </w:tabs>
        <w:ind w:left="6480" w:hanging="720"/>
      </w:pPr>
    </w:lvl>
  </w:abstractNum>
  <w:abstractNum w:abstractNumId="41" w15:restartNumberingAfterBreak="0">
    <w:nsid w:val="755223B5"/>
    <w:multiLevelType w:val="multilevel"/>
    <w:tmpl w:val="70D898A8"/>
    <w:numStyleLink w:val="RKstrecklista"/>
  </w:abstractNum>
  <w:num w:numId="1">
    <w:abstractNumId w:val="13"/>
  </w:num>
  <w:num w:numId="2">
    <w:abstractNumId w:val="11"/>
  </w:num>
  <w:num w:numId="3">
    <w:abstractNumId w:val="12"/>
  </w:num>
  <w:num w:numId="4">
    <w:abstractNumId w:val="10"/>
  </w:num>
  <w:num w:numId="5">
    <w:abstractNumId w:val="0"/>
  </w:num>
  <w:num w:numId="6">
    <w:abstractNumId w:val="9"/>
  </w:num>
  <w:num w:numId="7">
    <w:abstractNumId w:val="3"/>
  </w:num>
  <w:num w:numId="8">
    <w:abstractNumId w:val="23"/>
  </w:num>
  <w:num w:numId="9">
    <w:abstractNumId w:val="1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0">
    <w:abstractNumId w:val="32"/>
  </w:num>
  <w:num w:numId="11">
    <w:abstractNumId w:val="21"/>
  </w:num>
  <w:num w:numId="12">
    <w:abstractNumId w:val="21"/>
    <w:lvlOverride w:ilvl="0">
      <w:startOverride w:val="7"/>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3">
    <w:abstractNumId w:val="7"/>
  </w:num>
  <w:num w:numId="14">
    <w:abstractNumId w:val="1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5">
    <w:abstractNumId w:val="18"/>
  </w:num>
  <w:num w:numId="16">
    <w:abstractNumId w:val="28"/>
  </w:num>
  <w:num w:numId="17">
    <w:abstractNumId w:val="33"/>
  </w:num>
  <w:num w:numId="18">
    <w:abstractNumId w:val="8"/>
  </w:num>
  <w:num w:numId="19">
    <w:abstractNumId w:val="41"/>
  </w:num>
  <w:num w:numId="20">
    <w:abstractNumId w:val="37"/>
  </w:num>
  <w:num w:numId="21">
    <w:abstractNumId w:val="14"/>
  </w:num>
  <w:num w:numId="22">
    <w:abstractNumId w:val="20"/>
  </w:num>
  <w:num w:numId="23">
    <w:abstractNumId w:val="16"/>
  </w:num>
  <w:num w:numId="24">
    <w:abstractNumId w:val="4"/>
  </w:num>
  <w:num w:numId="25">
    <w:abstractNumId w:val="22"/>
  </w:num>
  <w:num w:numId="26">
    <w:abstractNumId w:val="34"/>
  </w:num>
  <w:num w:numId="27">
    <w:abstractNumId w:val="1"/>
    <w:lvlOverride w:ilvl="1">
      <w:lvl w:ilvl="1">
        <w:start w:val="1"/>
        <w:numFmt w:val="decimal"/>
        <w:pStyle w:val="Numreradlista"/>
        <w:lvlText w:val="%2."/>
        <w:lvlJc w:val="left"/>
        <w:pPr>
          <w:ind w:left="284" w:hanging="284"/>
        </w:pPr>
        <w:rPr>
          <w:rFonts w:hint="default"/>
        </w:rPr>
      </w:lvl>
    </w:lvlOverride>
  </w:num>
  <w:num w:numId="28">
    <w:abstractNumId w:val="31"/>
  </w:num>
  <w:num w:numId="29">
    <w:abstractNumId w:val="19"/>
  </w:num>
  <w:num w:numId="30">
    <w:abstractNumId w:val="25"/>
  </w:num>
  <w:num w:numId="31">
    <w:abstractNumId w:val="35"/>
  </w:num>
  <w:num w:numId="32">
    <w:abstractNumId w:val="36"/>
  </w:num>
  <w:num w:numId="33">
    <w:abstractNumId w:val="39"/>
  </w:num>
  <w:num w:numId="34">
    <w:abstractNumId w:val="26"/>
  </w:num>
  <w:num w:numId="35">
    <w:abstractNumId w:val="30"/>
  </w:num>
  <w:num w:numId="36">
    <w:abstractNumId w:val="27"/>
  </w:num>
  <w:num w:numId="37">
    <w:abstractNumId w:val="6"/>
  </w:num>
  <w:num w:numId="38">
    <w:abstractNumId w:val="5"/>
  </w:num>
  <w:num w:numId="39">
    <w:abstractNumId w:val="2"/>
  </w:num>
  <w:num w:numId="40">
    <w:abstractNumId w:val="17"/>
  </w:num>
  <w:num w:numId="41">
    <w:abstractNumId w:val="29"/>
  </w:num>
  <w:num w:numId="42">
    <w:abstractNumId w:val="15"/>
  </w:num>
  <w:num w:numId="43">
    <w:abstractNumId w:val="40"/>
  </w:num>
  <w:num w:numId="44">
    <w:abstractNumId w:val="38"/>
  </w:num>
  <w:num w:numId="45">
    <w:abstractNumId w:val="24"/>
  </w:num>
  <w:numIdMacAtCleanup w:val="8"/>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sl="http://schemas.openxmlformats.org/schemaLibrary/2006/main" mc:Ignorable="w14 w15 w16se w16cid">
  <w:zoom w:percent="100"/>
  <w:mirrorMargins/>
  <w:attachedTemplate r:id="rId1"/>
  <w:defaultTabStop w:val="1304"/>
  <w:hyphenationZone w:val="425"/>
  <w:evenAndOddHeaders/>
  <w:characterSpacingControl w:val="doNotCompress"/>
  <w:hdrShapeDefaults>
    <o:shapedefaults v:ext="edit" spidmax="22529"/>
  </w:hdrShapeDefaults>
  <w:footnotePr>
    <w:footnote w:id="-1"/>
    <w:footnote w:id="0"/>
    <w:footnote w:id="1"/>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370477"/>
    <w:rsid w:val="000023F8"/>
    <w:rsid w:val="000106C3"/>
    <w:rsid w:val="000127FF"/>
    <w:rsid w:val="000140A3"/>
    <w:rsid w:val="000163C7"/>
    <w:rsid w:val="000211BF"/>
    <w:rsid w:val="00025171"/>
    <w:rsid w:val="000276E3"/>
    <w:rsid w:val="00030A69"/>
    <w:rsid w:val="00032E6D"/>
    <w:rsid w:val="00040A0F"/>
    <w:rsid w:val="00043AB1"/>
    <w:rsid w:val="00046417"/>
    <w:rsid w:val="00047664"/>
    <w:rsid w:val="00054449"/>
    <w:rsid w:val="00055486"/>
    <w:rsid w:val="00061989"/>
    <w:rsid w:val="000631A9"/>
    <w:rsid w:val="00071FDA"/>
    <w:rsid w:val="00072689"/>
    <w:rsid w:val="000761F8"/>
    <w:rsid w:val="0008203A"/>
    <w:rsid w:val="00085EFF"/>
    <w:rsid w:val="000879B3"/>
    <w:rsid w:val="0009544E"/>
    <w:rsid w:val="00096CFD"/>
    <w:rsid w:val="000A1209"/>
    <w:rsid w:val="000A40DD"/>
    <w:rsid w:val="000A6489"/>
    <w:rsid w:val="000A66BE"/>
    <w:rsid w:val="000A6F2D"/>
    <w:rsid w:val="000B3DDA"/>
    <w:rsid w:val="000B7DEE"/>
    <w:rsid w:val="000C0142"/>
    <w:rsid w:val="000C0772"/>
    <w:rsid w:val="000C3C82"/>
    <w:rsid w:val="000C5CDD"/>
    <w:rsid w:val="000C7233"/>
    <w:rsid w:val="000D085B"/>
    <w:rsid w:val="000E3A6B"/>
    <w:rsid w:val="000E6A30"/>
    <w:rsid w:val="000E7DA9"/>
    <w:rsid w:val="000F4DD6"/>
    <w:rsid w:val="001028C5"/>
    <w:rsid w:val="00107129"/>
    <w:rsid w:val="00110C85"/>
    <w:rsid w:val="00113CC6"/>
    <w:rsid w:val="00115516"/>
    <w:rsid w:val="00116299"/>
    <w:rsid w:val="00117469"/>
    <w:rsid w:val="00122565"/>
    <w:rsid w:val="0012360F"/>
    <w:rsid w:val="00131972"/>
    <w:rsid w:val="0013464D"/>
    <w:rsid w:val="00135343"/>
    <w:rsid w:val="00144361"/>
    <w:rsid w:val="001531B4"/>
    <w:rsid w:val="00155500"/>
    <w:rsid w:val="00157EF7"/>
    <w:rsid w:val="00166139"/>
    <w:rsid w:val="00174E46"/>
    <w:rsid w:val="00175A45"/>
    <w:rsid w:val="00181DAB"/>
    <w:rsid w:val="00185AD6"/>
    <w:rsid w:val="00186D60"/>
    <w:rsid w:val="0019074D"/>
    <w:rsid w:val="001A0FB9"/>
    <w:rsid w:val="001A465E"/>
    <w:rsid w:val="001A4767"/>
    <w:rsid w:val="001A6FAB"/>
    <w:rsid w:val="001B7CDA"/>
    <w:rsid w:val="001C4647"/>
    <w:rsid w:val="001D0157"/>
    <w:rsid w:val="001D0638"/>
    <w:rsid w:val="001D3465"/>
    <w:rsid w:val="001D4287"/>
    <w:rsid w:val="001D7D3E"/>
    <w:rsid w:val="001F5CE5"/>
    <w:rsid w:val="001F782A"/>
    <w:rsid w:val="00203904"/>
    <w:rsid w:val="00203FAB"/>
    <w:rsid w:val="0020543F"/>
    <w:rsid w:val="00211E15"/>
    <w:rsid w:val="002132D5"/>
    <w:rsid w:val="002211D5"/>
    <w:rsid w:val="0023246F"/>
    <w:rsid w:val="00233E31"/>
    <w:rsid w:val="00235765"/>
    <w:rsid w:val="002367E5"/>
    <w:rsid w:val="00244011"/>
    <w:rsid w:val="00252C4D"/>
    <w:rsid w:val="00263274"/>
    <w:rsid w:val="002675C4"/>
    <w:rsid w:val="002859A1"/>
    <w:rsid w:val="00287045"/>
    <w:rsid w:val="0029293D"/>
    <w:rsid w:val="00292E0F"/>
    <w:rsid w:val="00294B19"/>
    <w:rsid w:val="00295C59"/>
    <w:rsid w:val="00297A80"/>
    <w:rsid w:val="002A1E80"/>
    <w:rsid w:val="002A4B3D"/>
    <w:rsid w:val="002B01BF"/>
    <w:rsid w:val="002B12FD"/>
    <w:rsid w:val="002C14EF"/>
    <w:rsid w:val="002C1EBF"/>
    <w:rsid w:val="002C49A5"/>
    <w:rsid w:val="002D09C9"/>
    <w:rsid w:val="002E219E"/>
    <w:rsid w:val="002E5F6A"/>
    <w:rsid w:val="002E60D4"/>
    <w:rsid w:val="002F434A"/>
    <w:rsid w:val="002F4A14"/>
    <w:rsid w:val="002F4DD9"/>
    <w:rsid w:val="0031012B"/>
    <w:rsid w:val="00312E5A"/>
    <w:rsid w:val="00317CC4"/>
    <w:rsid w:val="00320896"/>
    <w:rsid w:val="00327E6C"/>
    <w:rsid w:val="00332455"/>
    <w:rsid w:val="00342D4D"/>
    <w:rsid w:val="00344E28"/>
    <w:rsid w:val="0034791C"/>
    <w:rsid w:val="00351E66"/>
    <w:rsid w:val="0035347F"/>
    <w:rsid w:val="0035356C"/>
    <w:rsid w:val="00355582"/>
    <w:rsid w:val="003605D4"/>
    <w:rsid w:val="00360677"/>
    <w:rsid w:val="003612EA"/>
    <w:rsid w:val="00361ABA"/>
    <w:rsid w:val="00362B62"/>
    <w:rsid w:val="0037021E"/>
    <w:rsid w:val="00370477"/>
    <w:rsid w:val="00371D07"/>
    <w:rsid w:val="00376669"/>
    <w:rsid w:val="003807E5"/>
    <w:rsid w:val="00381C02"/>
    <w:rsid w:val="0038525D"/>
    <w:rsid w:val="00385C7A"/>
    <w:rsid w:val="00390A6D"/>
    <w:rsid w:val="00397521"/>
    <w:rsid w:val="003A0627"/>
    <w:rsid w:val="003A1544"/>
    <w:rsid w:val="003B024C"/>
    <w:rsid w:val="003B0EF7"/>
    <w:rsid w:val="003B26C6"/>
    <w:rsid w:val="003B5A59"/>
    <w:rsid w:val="003B735E"/>
    <w:rsid w:val="003C0194"/>
    <w:rsid w:val="003D02E8"/>
    <w:rsid w:val="003D0E6F"/>
    <w:rsid w:val="003D565A"/>
    <w:rsid w:val="003E1270"/>
    <w:rsid w:val="003E3D11"/>
    <w:rsid w:val="003E4276"/>
    <w:rsid w:val="003F2744"/>
    <w:rsid w:val="003F3D8A"/>
    <w:rsid w:val="003F6CBA"/>
    <w:rsid w:val="00414A77"/>
    <w:rsid w:val="004158C3"/>
    <w:rsid w:val="0042549F"/>
    <w:rsid w:val="0042561B"/>
    <w:rsid w:val="0042584F"/>
    <w:rsid w:val="00432371"/>
    <w:rsid w:val="004457A0"/>
    <w:rsid w:val="00446747"/>
    <w:rsid w:val="004469F3"/>
    <w:rsid w:val="004506DF"/>
    <w:rsid w:val="00452D99"/>
    <w:rsid w:val="00454D1F"/>
    <w:rsid w:val="00465E66"/>
    <w:rsid w:val="004727BD"/>
    <w:rsid w:val="004734CD"/>
    <w:rsid w:val="00477ABF"/>
    <w:rsid w:val="00484FCB"/>
    <w:rsid w:val="00487BE9"/>
    <w:rsid w:val="004906C8"/>
    <w:rsid w:val="00490ACA"/>
    <w:rsid w:val="004917D3"/>
    <w:rsid w:val="004A4D23"/>
    <w:rsid w:val="004B4EDE"/>
    <w:rsid w:val="004B5C2E"/>
    <w:rsid w:val="004B6A37"/>
    <w:rsid w:val="004B771E"/>
    <w:rsid w:val="004C3AEF"/>
    <w:rsid w:val="004C6EBB"/>
    <w:rsid w:val="004C70F2"/>
    <w:rsid w:val="004D6D83"/>
    <w:rsid w:val="004D7475"/>
    <w:rsid w:val="004D7A3D"/>
    <w:rsid w:val="004E0277"/>
    <w:rsid w:val="004E62A0"/>
    <w:rsid w:val="004F013F"/>
    <w:rsid w:val="004F29B2"/>
    <w:rsid w:val="004F4804"/>
    <w:rsid w:val="00500B7A"/>
    <w:rsid w:val="0050181A"/>
    <w:rsid w:val="00504ADE"/>
    <w:rsid w:val="00506A6B"/>
    <w:rsid w:val="0050742E"/>
    <w:rsid w:val="00513F14"/>
    <w:rsid w:val="00515EC7"/>
    <w:rsid w:val="005311C5"/>
    <w:rsid w:val="00533460"/>
    <w:rsid w:val="0053355B"/>
    <w:rsid w:val="00535212"/>
    <w:rsid w:val="00536700"/>
    <w:rsid w:val="00537022"/>
    <w:rsid w:val="00537049"/>
    <w:rsid w:val="0054196B"/>
    <w:rsid w:val="005429E7"/>
    <w:rsid w:val="00544938"/>
    <w:rsid w:val="00552E8C"/>
    <w:rsid w:val="00556424"/>
    <w:rsid w:val="00561D74"/>
    <w:rsid w:val="0056410E"/>
    <w:rsid w:val="00564D4D"/>
    <w:rsid w:val="005652A9"/>
    <w:rsid w:val="005722ED"/>
    <w:rsid w:val="00574282"/>
    <w:rsid w:val="00584FCD"/>
    <w:rsid w:val="005870F4"/>
    <w:rsid w:val="005A0098"/>
    <w:rsid w:val="005A2C12"/>
    <w:rsid w:val="005A3B8A"/>
    <w:rsid w:val="005A72C8"/>
    <w:rsid w:val="005A7EB1"/>
    <w:rsid w:val="005B49A2"/>
    <w:rsid w:val="005C11AF"/>
    <w:rsid w:val="005C2E5B"/>
    <w:rsid w:val="005C5DD2"/>
    <w:rsid w:val="005D31A4"/>
    <w:rsid w:val="005D3B15"/>
    <w:rsid w:val="005E1131"/>
    <w:rsid w:val="005E3C87"/>
    <w:rsid w:val="005E5E8D"/>
    <w:rsid w:val="005E7780"/>
    <w:rsid w:val="005F089D"/>
    <w:rsid w:val="005F13BA"/>
    <w:rsid w:val="005F48D9"/>
    <w:rsid w:val="005F4EBB"/>
    <w:rsid w:val="005F7386"/>
    <w:rsid w:val="00601BA2"/>
    <w:rsid w:val="00602FF7"/>
    <w:rsid w:val="006042E5"/>
    <w:rsid w:val="00604DC9"/>
    <w:rsid w:val="006115D2"/>
    <w:rsid w:val="00617215"/>
    <w:rsid w:val="00617D56"/>
    <w:rsid w:val="00620B4E"/>
    <w:rsid w:val="00626B7E"/>
    <w:rsid w:val="00634C6C"/>
    <w:rsid w:val="00640C08"/>
    <w:rsid w:val="0064389E"/>
    <w:rsid w:val="0064723F"/>
    <w:rsid w:val="00650A95"/>
    <w:rsid w:val="00651A40"/>
    <w:rsid w:val="0065293C"/>
    <w:rsid w:val="00664D04"/>
    <w:rsid w:val="0066533B"/>
    <w:rsid w:val="00667FC2"/>
    <w:rsid w:val="00670FDB"/>
    <w:rsid w:val="006737AA"/>
    <w:rsid w:val="00674574"/>
    <w:rsid w:val="00676699"/>
    <w:rsid w:val="00676752"/>
    <w:rsid w:val="0068579B"/>
    <w:rsid w:val="006923D1"/>
    <w:rsid w:val="006949B8"/>
    <w:rsid w:val="006A2EEC"/>
    <w:rsid w:val="006B2E43"/>
    <w:rsid w:val="006B6F5C"/>
    <w:rsid w:val="006C671A"/>
    <w:rsid w:val="006D0327"/>
    <w:rsid w:val="006D232A"/>
    <w:rsid w:val="006D4A59"/>
    <w:rsid w:val="006D6F79"/>
    <w:rsid w:val="006E0779"/>
    <w:rsid w:val="006E0B12"/>
    <w:rsid w:val="006E234F"/>
    <w:rsid w:val="006E345B"/>
    <w:rsid w:val="006E34F6"/>
    <w:rsid w:val="006E5A48"/>
    <w:rsid w:val="006E5BA0"/>
    <w:rsid w:val="006F1889"/>
    <w:rsid w:val="006F2296"/>
    <w:rsid w:val="006F4745"/>
    <w:rsid w:val="007020D6"/>
    <w:rsid w:val="007030C4"/>
    <w:rsid w:val="007064DA"/>
    <w:rsid w:val="00712EDD"/>
    <w:rsid w:val="007159FE"/>
    <w:rsid w:val="00720274"/>
    <w:rsid w:val="00751306"/>
    <w:rsid w:val="007524F1"/>
    <w:rsid w:val="00753EFC"/>
    <w:rsid w:val="00756E53"/>
    <w:rsid w:val="00756EAD"/>
    <w:rsid w:val="00762CDA"/>
    <w:rsid w:val="00763A3D"/>
    <w:rsid w:val="007648F2"/>
    <w:rsid w:val="007705A3"/>
    <w:rsid w:val="00773619"/>
    <w:rsid w:val="0077500F"/>
    <w:rsid w:val="007751D7"/>
    <w:rsid w:val="00777AB3"/>
    <w:rsid w:val="00781161"/>
    <w:rsid w:val="00782D59"/>
    <w:rsid w:val="00787BEC"/>
    <w:rsid w:val="007A0AC8"/>
    <w:rsid w:val="007A2097"/>
    <w:rsid w:val="007A4089"/>
    <w:rsid w:val="007C1483"/>
    <w:rsid w:val="007C15BE"/>
    <w:rsid w:val="007C6631"/>
    <w:rsid w:val="007C6E37"/>
    <w:rsid w:val="007D045C"/>
    <w:rsid w:val="007D0D67"/>
    <w:rsid w:val="007E44F8"/>
    <w:rsid w:val="007E70C6"/>
    <w:rsid w:val="007F5652"/>
    <w:rsid w:val="008054AE"/>
    <w:rsid w:val="00806287"/>
    <w:rsid w:val="00811E52"/>
    <w:rsid w:val="008141FF"/>
    <w:rsid w:val="0081778B"/>
    <w:rsid w:val="008212D3"/>
    <w:rsid w:val="00823968"/>
    <w:rsid w:val="00827BF6"/>
    <w:rsid w:val="00830602"/>
    <w:rsid w:val="008312BD"/>
    <w:rsid w:val="008321F8"/>
    <w:rsid w:val="008449F4"/>
    <w:rsid w:val="008463D8"/>
    <w:rsid w:val="008478BB"/>
    <w:rsid w:val="008524DA"/>
    <w:rsid w:val="00853C1F"/>
    <w:rsid w:val="00862380"/>
    <w:rsid w:val="00863AA1"/>
    <w:rsid w:val="00863C1F"/>
    <w:rsid w:val="00863FAF"/>
    <w:rsid w:val="0087615E"/>
    <w:rsid w:val="00876795"/>
    <w:rsid w:val="00882810"/>
    <w:rsid w:val="00882820"/>
    <w:rsid w:val="00884D66"/>
    <w:rsid w:val="008857B8"/>
    <w:rsid w:val="00890F70"/>
    <w:rsid w:val="008937E3"/>
    <w:rsid w:val="00897BD6"/>
    <w:rsid w:val="008A48C1"/>
    <w:rsid w:val="008B1C1B"/>
    <w:rsid w:val="008B45E3"/>
    <w:rsid w:val="008B48D7"/>
    <w:rsid w:val="008B5B8D"/>
    <w:rsid w:val="008B6943"/>
    <w:rsid w:val="008C6FA5"/>
    <w:rsid w:val="008C728F"/>
    <w:rsid w:val="008D5418"/>
    <w:rsid w:val="008E1047"/>
    <w:rsid w:val="008E3691"/>
    <w:rsid w:val="008E434C"/>
    <w:rsid w:val="008E643A"/>
    <w:rsid w:val="008F0389"/>
    <w:rsid w:val="008F0733"/>
    <w:rsid w:val="008F2013"/>
    <w:rsid w:val="008F3357"/>
    <w:rsid w:val="008F61C6"/>
    <w:rsid w:val="008F7951"/>
    <w:rsid w:val="00900A87"/>
    <w:rsid w:val="009026BB"/>
    <w:rsid w:val="00906FC8"/>
    <w:rsid w:val="00914A74"/>
    <w:rsid w:val="00915BF3"/>
    <w:rsid w:val="009161B5"/>
    <w:rsid w:val="009205B3"/>
    <w:rsid w:val="00922E83"/>
    <w:rsid w:val="0093096C"/>
    <w:rsid w:val="00932F55"/>
    <w:rsid w:val="00936B1B"/>
    <w:rsid w:val="009370AC"/>
    <w:rsid w:val="009415C3"/>
    <w:rsid w:val="0094324D"/>
    <w:rsid w:val="00946B96"/>
    <w:rsid w:val="00947731"/>
    <w:rsid w:val="00951955"/>
    <w:rsid w:val="00953D04"/>
    <w:rsid w:val="00955249"/>
    <w:rsid w:val="00973CF1"/>
    <w:rsid w:val="0097529C"/>
    <w:rsid w:val="00975EA3"/>
    <w:rsid w:val="00980016"/>
    <w:rsid w:val="009831A0"/>
    <w:rsid w:val="00987008"/>
    <w:rsid w:val="009877F8"/>
    <w:rsid w:val="00997486"/>
    <w:rsid w:val="009A46D7"/>
    <w:rsid w:val="009A4FDE"/>
    <w:rsid w:val="009A51D0"/>
    <w:rsid w:val="009A7B86"/>
    <w:rsid w:val="009C0F31"/>
    <w:rsid w:val="009C2B67"/>
    <w:rsid w:val="009C38E8"/>
    <w:rsid w:val="009C5051"/>
    <w:rsid w:val="009C52B1"/>
    <w:rsid w:val="009C61A6"/>
    <w:rsid w:val="009C6229"/>
    <w:rsid w:val="009D1AD6"/>
    <w:rsid w:val="009D6A5E"/>
    <w:rsid w:val="009D7B25"/>
    <w:rsid w:val="009D7EF0"/>
    <w:rsid w:val="009F2AC6"/>
    <w:rsid w:val="009F38FB"/>
    <w:rsid w:val="00A118D8"/>
    <w:rsid w:val="00A11C77"/>
    <w:rsid w:val="00A13A71"/>
    <w:rsid w:val="00A16183"/>
    <w:rsid w:val="00A177C7"/>
    <w:rsid w:val="00A20FD6"/>
    <w:rsid w:val="00A2108E"/>
    <w:rsid w:val="00A22920"/>
    <w:rsid w:val="00A22B78"/>
    <w:rsid w:val="00A27C03"/>
    <w:rsid w:val="00A30AE8"/>
    <w:rsid w:val="00A32406"/>
    <w:rsid w:val="00A32BF1"/>
    <w:rsid w:val="00A401C4"/>
    <w:rsid w:val="00A4086F"/>
    <w:rsid w:val="00A46AD1"/>
    <w:rsid w:val="00A476E3"/>
    <w:rsid w:val="00A538A3"/>
    <w:rsid w:val="00A640C6"/>
    <w:rsid w:val="00A643CF"/>
    <w:rsid w:val="00A738F0"/>
    <w:rsid w:val="00A73FCD"/>
    <w:rsid w:val="00A76360"/>
    <w:rsid w:val="00A77512"/>
    <w:rsid w:val="00A82617"/>
    <w:rsid w:val="00A851EA"/>
    <w:rsid w:val="00A8548C"/>
    <w:rsid w:val="00A856B5"/>
    <w:rsid w:val="00A858C5"/>
    <w:rsid w:val="00A8707F"/>
    <w:rsid w:val="00A932B0"/>
    <w:rsid w:val="00A937DF"/>
    <w:rsid w:val="00A950D5"/>
    <w:rsid w:val="00AA1AF4"/>
    <w:rsid w:val="00AA5DA5"/>
    <w:rsid w:val="00AB35DF"/>
    <w:rsid w:val="00AB67EF"/>
    <w:rsid w:val="00AC3E3B"/>
    <w:rsid w:val="00AC484C"/>
    <w:rsid w:val="00AD6662"/>
    <w:rsid w:val="00AE121A"/>
    <w:rsid w:val="00AE41F9"/>
    <w:rsid w:val="00AE553C"/>
    <w:rsid w:val="00AF1194"/>
    <w:rsid w:val="00AF283E"/>
    <w:rsid w:val="00AF2C80"/>
    <w:rsid w:val="00AF4655"/>
    <w:rsid w:val="00AF7BE2"/>
    <w:rsid w:val="00B0103B"/>
    <w:rsid w:val="00B0163B"/>
    <w:rsid w:val="00B04D10"/>
    <w:rsid w:val="00B07126"/>
    <w:rsid w:val="00B07A32"/>
    <w:rsid w:val="00B1684F"/>
    <w:rsid w:val="00B21971"/>
    <w:rsid w:val="00B21F89"/>
    <w:rsid w:val="00B22069"/>
    <w:rsid w:val="00B32167"/>
    <w:rsid w:val="00B354CB"/>
    <w:rsid w:val="00B36F45"/>
    <w:rsid w:val="00B40CA5"/>
    <w:rsid w:val="00B425C2"/>
    <w:rsid w:val="00B42712"/>
    <w:rsid w:val="00B439B9"/>
    <w:rsid w:val="00B43E6A"/>
    <w:rsid w:val="00B444D4"/>
    <w:rsid w:val="00B50A9C"/>
    <w:rsid w:val="00B50C12"/>
    <w:rsid w:val="00B50DBD"/>
    <w:rsid w:val="00B61F4F"/>
    <w:rsid w:val="00B6470E"/>
    <w:rsid w:val="00B669F3"/>
    <w:rsid w:val="00B711B7"/>
    <w:rsid w:val="00B72B1A"/>
    <w:rsid w:val="00B76245"/>
    <w:rsid w:val="00B7625D"/>
    <w:rsid w:val="00B82B71"/>
    <w:rsid w:val="00B839AD"/>
    <w:rsid w:val="00B92D32"/>
    <w:rsid w:val="00B9461D"/>
    <w:rsid w:val="00BA1626"/>
    <w:rsid w:val="00BA6701"/>
    <w:rsid w:val="00BA760C"/>
    <w:rsid w:val="00BA79AD"/>
    <w:rsid w:val="00BB4010"/>
    <w:rsid w:val="00BC0372"/>
    <w:rsid w:val="00BC06AC"/>
    <w:rsid w:val="00BC4B2B"/>
    <w:rsid w:val="00BC4EBF"/>
    <w:rsid w:val="00BD03E2"/>
    <w:rsid w:val="00BD1624"/>
    <w:rsid w:val="00BD6947"/>
    <w:rsid w:val="00BD794E"/>
    <w:rsid w:val="00BE673F"/>
    <w:rsid w:val="00BE67A7"/>
    <w:rsid w:val="00BF449B"/>
    <w:rsid w:val="00BF5F66"/>
    <w:rsid w:val="00C015F7"/>
    <w:rsid w:val="00C026B4"/>
    <w:rsid w:val="00C0514A"/>
    <w:rsid w:val="00C05B93"/>
    <w:rsid w:val="00C06FD5"/>
    <w:rsid w:val="00C13B63"/>
    <w:rsid w:val="00C17119"/>
    <w:rsid w:val="00C24C3D"/>
    <w:rsid w:val="00C250F3"/>
    <w:rsid w:val="00C3241F"/>
    <w:rsid w:val="00C3691B"/>
    <w:rsid w:val="00C47A8A"/>
    <w:rsid w:val="00C511B9"/>
    <w:rsid w:val="00C544DB"/>
    <w:rsid w:val="00C54F93"/>
    <w:rsid w:val="00C57E30"/>
    <w:rsid w:val="00C60629"/>
    <w:rsid w:val="00C6365E"/>
    <w:rsid w:val="00C67150"/>
    <w:rsid w:val="00C70289"/>
    <w:rsid w:val="00C71644"/>
    <w:rsid w:val="00C716D6"/>
    <w:rsid w:val="00C746D2"/>
    <w:rsid w:val="00C76EC8"/>
    <w:rsid w:val="00C779B1"/>
    <w:rsid w:val="00C77C20"/>
    <w:rsid w:val="00C8425B"/>
    <w:rsid w:val="00C92EDF"/>
    <w:rsid w:val="00C95AD1"/>
    <w:rsid w:val="00C97F02"/>
    <w:rsid w:val="00CA1B36"/>
    <w:rsid w:val="00CA2252"/>
    <w:rsid w:val="00CA644F"/>
    <w:rsid w:val="00CB67B4"/>
    <w:rsid w:val="00CC3895"/>
    <w:rsid w:val="00CC7E2B"/>
    <w:rsid w:val="00CD3194"/>
    <w:rsid w:val="00CD41FA"/>
    <w:rsid w:val="00CE0113"/>
    <w:rsid w:val="00CE501F"/>
    <w:rsid w:val="00CE5186"/>
    <w:rsid w:val="00CF0598"/>
    <w:rsid w:val="00CF2B9C"/>
    <w:rsid w:val="00CF3744"/>
    <w:rsid w:val="00D04A47"/>
    <w:rsid w:val="00D04EC3"/>
    <w:rsid w:val="00D143D5"/>
    <w:rsid w:val="00D332B5"/>
    <w:rsid w:val="00D42B0A"/>
    <w:rsid w:val="00D42F0C"/>
    <w:rsid w:val="00D465BF"/>
    <w:rsid w:val="00D50784"/>
    <w:rsid w:val="00D51C77"/>
    <w:rsid w:val="00D51E13"/>
    <w:rsid w:val="00D6456E"/>
    <w:rsid w:val="00D75981"/>
    <w:rsid w:val="00D76584"/>
    <w:rsid w:val="00D9256D"/>
    <w:rsid w:val="00D92C98"/>
    <w:rsid w:val="00D9410D"/>
    <w:rsid w:val="00D947BA"/>
    <w:rsid w:val="00DA524D"/>
    <w:rsid w:val="00DB3C2B"/>
    <w:rsid w:val="00DB5937"/>
    <w:rsid w:val="00DD1584"/>
    <w:rsid w:val="00DD26CE"/>
    <w:rsid w:val="00DD706C"/>
    <w:rsid w:val="00DD7177"/>
    <w:rsid w:val="00DE4A8A"/>
    <w:rsid w:val="00DE581C"/>
    <w:rsid w:val="00DE62BC"/>
    <w:rsid w:val="00DE6481"/>
    <w:rsid w:val="00DF5E55"/>
    <w:rsid w:val="00E01018"/>
    <w:rsid w:val="00E05B09"/>
    <w:rsid w:val="00E07DD1"/>
    <w:rsid w:val="00E169B3"/>
    <w:rsid w:val="00E22AC9"/>
    <w:rsid w:val="00E24CE3"/>
    <w:rsid w:val="00E2570A"/>
    <w:rsid w:val="00E2734F"/>
    <w:rsid w:val="00E444C3"/>
    <w:rsid w:val="00E46004"/>
    <w:rsid w:val="00E465F6"/>
    <w:rsid w:val="00E52261"/>
    <w:rsid w:val="00E672A6"/>
    <w:rsid w:val="00E678BE"/>
    <w:rsid w:val="00E72942"/>
    <w:rsid w:val="00E77951"/>
    <w:rsid w:val="00E77BE5"/>
    <w:rsid w:val="00E80DA0"/>
    <w:rsid w:val="00E823D2"/>
    <w:rsid w:val="00E90753"/>
    <w:rsid w:val="00E93706"/>
    <w:rsid w:val="00EA1F6C"/>
    <w:rsid w:val="00EA4366"/>
    <w:rsid w:val="00EA7762"/>
    <w:rsid w:val="00EB2528"/>
    <w:rsid w:val="00EC05C1"/>
    <w:rsid w:val="00EC3063"/>
    <w:rsid w:val="00EC442C"/>
    <w:rsid w:val="00EC7039"/>
    <w:rsid w:val="00ED5748"/>
    <w:rsid w:val="00ED633C"/>
    <w:rsid w:val="00EE1584"/>
    <w:rsid w:val="00EF34A0"/>
    <w:rsid w:val="00EF74DE"/>
    <w:rsid w:val="00F007F3"/>
    <w:rsid w:val="00F00C64"/>
    <w:rsid w:val="00F05B4E"/>
    <w:rsid w:val="00F10357"/>
    <w:rsid w:val="00F10B2E"/>
    <w:rsid w:val="00F11470"/>
    <w:rsid w:val="00F11605"/>
    <w:rsid w:val="00F12A03"/>
    <w:rsid w:val="00F13B4D"/>
    <w:rsid w:val="00F16A9C"/>
    <w:rsid w:val="00F214E2"/>
    <w:rsid w:val="00F2564E"/>
    <w:rsid w:val="00F301F8"/>
    <w:rsid w:val="00F31501"/>
    <w:rsid w:val="00F323C1"/>
    <w:rsid w:val="00F3344C"/>
    <w:rsid w:val="00F50DDC"/>
    <w:rsid w:val="00F615FB"/>
    <w:rsid w:val="00F660F7"/>
    <w:rsid w:val="00F66903"/>
    <w:rsid w:val="00F67AA9"/>
    <w:rsid w:val="00F7204B"/>
    <w:rsid w:val="00F72DEB"/>
    <w:rsid w:val="00F8009C"/>
    <w:rsid w:val="00F8033E"/>
    <w:rsid w:val="00F83776"/>
    <w:rsid w:val="00F85211"/>
    <w:rsid w:val="00F862EE"/>
    <w:rsid w:val="00F874C2"/>
    <w:rsid w:val="00F93877"/>
    <w:rsid w:val="00F965F7"/>
    <w:rsid w:val="00FA1E93"/>
    <w:rsid w:val="00FA2081"/>
    <w:rsid w:val="00FA60BB"/>
    <w:rsid w:val="00FA63CA"/>
    <w:rsid w:val="00FB0984"/>
    <w:rsid w:val="00FB2317"/>
    <w:rsid w:val="00FB2D6C"/>
    <w:rsid w:val="00FB78A1"/>
    <w:rsid w:val="00FC0765"/>
    <w:rsid w:val="00FC2CFD"/>
    <w:rsid w:val="00FC6786"/>
    <w:rsid w:val="00FC6F89"/>
    <w:rsid w:val="00FD1BBC"/>
    <w:rsid w:val="00FD5004"/>
    <w:rsid w:val="00FD695E"/>
    <w:rsid w:val="00FE09D4"/>
    <w:rsid w:val="00FE0AB2"/>
    <w:rsid w:val="00FE0C4D"/>
    <w:rsid w:val="00FE104B"/>
    <w:rsid w:val="00FE2333"/>
    <w:rsid w:val="00FE41DC"/>
    <w:rsid w:val="00FF3248"/>
  </w:rsids>
  <m:mathPr>
    <m:mathFont m:val="Cambria Math"/>
    <m:brkBin m:val="before"/>
    <m:brkBinSub m:val="--"/>
    <m:smallFrac m:val="0"/>
    <m:dispDef/>
    <m:lMargin m:val="0"/>
    <m:rMargin m:val="0"/>
    <m:defJc m:val="centerGroup"/>
    <m:wrapIndent m:val="1440"/>
    <m:intLim m:val="subSup"/>
    <m:naryLim m:val="undOvr"/>
  </m:mathPr>
  <w:themeFontLang w:val="sv-SE"/>
  <w:clrSchemeMapping w:bg1="light1" w:t1="dark1" w:bg2="light2" w:t2="dark2" w:accent1="accent1" w:accent2="accent2" w:accent3="accent3" w:accent4="accent4" w:accent5="accent5" w:accent6="accent6" w:hyperlink="hyperlink" w:followedHyperlink="followedHyperlink"/>
  <w:shapeDefaults>
    <o:shapedefaults v:ext="edit" spidmax="22529"/>
    <o:shapelayout v:ext="edit">
      <o:idmap v:ext="edit" data="1"/>
    </o:shapelayout>
  </w:shapeDefaults>
  <w:decimalSymbol w:val=","/>
  <w:listSeparator w:val=";"/>
  <w14:docId w14:val="4FAB75EA"/>
  <w15:docId w15:val="{92233B75-5F52-4208-8844-AC2479361F20}"/>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docDefaults>
    <w:rPrDefault>
      <w:rPr>
        <w:rFonts w:asciiTheme="minorHAnsi" w:eastAsiaTheme="minorHAnsi" w:hAnsiTheme="minorHAnsi" w:cstheme="minorBidi"/>
        <w:sz w:val="22"/>
        <w:szCs w:val="22"/>
        <w:lang w:val="sv-SE" w:eastAsia="en-US" w:bidi="ar-SA"/>
      </w:rPr>
    </w:rPrDefault>
    <w:pPrDefault>
      <w:pPr>
        <w:spacing w:after="200" w:line="2" w:lineRule="auto"/>
      </w:pPr>
    </w:pPrDefault>
  </w:docDefaults>
  <w:latentStyles w:defLockedState="0" w:defUIPriority="99" w:defSemiHidden="0" w:defUnhideWhenUsed="0" w:defQFormat="0" w:count="375">
    <w:lsdException w:name="Normal" w:semiHidden="1" w:uiPriority="0"/>
    <w:lsdException w:name="heading 1" w:semiHidden="1" w:uiPriority="0" w:qFormat="1"/>
    <w:lsdException w:name="heading 2" w:semiHidden="1" w:uiPriority="0" w:qFormat="1"/>
    <w:lsdException w:name="heading 3" w:semiHidden="1" w:uiPriority="0" w:qFormat="1"/>
    <w:lsdException w:name="heading 4" w:semiHidden="1" w:uiPriority="0" w:qFormat="1"/>
    <w:lsdException w:name="heading 5" w:semiHidden="1" w:uiPriority="0" w:qFormat="1"/>
    <w:lsdException w:name="heading 6" w:semiHidden="1" w:uiPriority="0" w:qFormat="1"/>
    <w:lsdException w:name="heading 7" w:semiHidden="1" w:uiPriority="0" w:qFormat="1"/>
    <w:lsdException w:name="heading 8" w:semiHidden="1" w:uiPriority="0" w:qFormat="1"/>
    <w:lsdException w:name="heading 9" w:semiHidden="1" w:uiPriority="0" w:qFormat="1"/>
    <w:lsdException w:name="index 1" w:semiHidden="1"/>
    <w:lsdException w:name="index 2" w:semiHidden="1"/>
    <w:lsdException w:name="index 3" w:semiHidden="1"/>
    <w:lsdException w:name="index 4" w:semiHidden="1"/>
    <w:lsdException w:name="index 5" w:semiHidden="1"/>
    <w:lsdException w:name="index 6" w:semiHidden="1"/>
    <w:lsdException w:name="index 7" w:semiHidden="1"/>
    <w:lsdException w:name="index 8" w:semiHidden="1"/>
    <w:lsdException w:name="index 9" w:semiHidden="1"/>
    <w:lsdException w:name="toc 1" w:semiHidden="1" w:uiPriority="39"/>
    <w:lsdException w:name="toc 2" w:semiHidden="1" w:uiPriority="39"/>
    <w:lsdException w:name="toc 3" w:semiHidden="1" w:uiPriority="39"/>
    <w:lsdException w:name="toc 4" w:semiHidden="1" w:uiPriority="39"/>
    <w:lsdException w:name="toc 5" w:semiHidden="1" w:uiPriority="39"/>
    <w:lsdException w:name="toc 6" w:semiHidden="1" w:uiPriority="39"/>
    <w:lsdException w:name="toc 7" w:semiHidden="1" w:uiPriority="39"/>
    <w:lsdException w:name="toc 8" w:semiHidden="1" w:uiPriority="39"/>
    <w:lsdException w:name="toc 9" w:semiHidden="1" w:uiPriority="39"/>
    <w:lsdException w:name="Normal Indent" w:semiHidden="1"/>
    <w:lsdException w:name="footnote text" w:semiHidden="1" w:uiPriority="0"/>
    <w:lsdException w:name="annotation text" w:semiHidden="1"/>
    <w:lsdException w:name="header" w:semiHidden="1" w:uiPriority="0"/>
    <w:lsdException w:name="footer" w:semiHidden="1" w:uiPriority="0"/>
    <w:lsdException w:name="index heading" w:semiHidden="1"/>
    <w:lsdException w:name="caption" w:semiHidden="1" w:uiPriority="35" w:qFormat="1"/>
    <w:lsdException w:name="table of figures" w:semiHidden="1"/>
    <w:lsdException w:name="envelope address" w:semiHidden="1"/>
    <w:lsdException w:name="envelope return" w:semiHidden="1"/>
    <w:lsdException w:name="footnote reference" w:semiHidden="1" w:uiPriority="0"/>
    <w:lsdException w:name="annotation reference" w:semiHidden="1"/>
    <w:lsdException w:name="line number" w:semiHidden="1"/>
    <w:lsdException w:name="page number" w:semiHidden="1"/>
    <w:lsdException w:name="endnote reference" w:semiHidden="1"/>
    <w:lsdException w:name="endnote text" w:semiHidden="1"/>
    <w:lsdException w:name="table of authorities" w:semiHidden="1"/>
    <w:lsdException w:name="macro" w:semiHidden="1"/>
    <w:lsdException w:name="toa heading" w:semiHidden="1"/>
    <w:lsdException w:name="List" w:semiHidden="1"/>
    <w:lsdException w:name="List Bullet" w:semiHidden="1" w:uiPriority="98" w:qFormat="1"/>
    <w:lsdException w:name="List Number" w:semiHidden="1" w:uiPriority="4" w:qFormat="1"/>
    <w:lsdException w:name="List 2" w:semiHidden="1"/>
    <w:lsdException w:name="List 3" w:semiHidden="1"/>
    <w:lsdException w:name="List 4" w:semiHidden="1"/>
    <w:lsdException w:name="List 5" w:semiHidden="1"/>
    <w:lsdException w:name="List Bullet 2" w:semiHidden="1"/>
    <w:lsdException w:name="List Bullet 3" w:semiHidden="1"/>
    <w:lsdException w:name="List Bullet 4" w:semiHidden="1"/>
    <w:lsdException w:name="List Bullet 5" w:semiHidden="1"/>
    <w:lsdException w:name="List Number 2" w:semiHidden="1"/>
    <w:lsdException w:name="List Number 3" w:semiHidden="1"/>
    <w:lsdException w:name="List Number 4" w:semiHidden="1"/>
    <w:lsdException w:name="List Number 5" w:semiHidden="1"/>
    <w:lsdException w:name="Title" w:semiHidden="1" w:uiPriority="10" w:qFormat="1"/>
    <w:lsdException w:name="Closing" w:semiHidden="1"/>
    <w:lsdException w:name="Signature" w:semiHidden="1"/>
    <w:lsdException w:name="Default Paragraph Font" w:semiHidden="1" w:uiPriority="1"/>
    <w:lsdException w:name="Body Text" w:semiHidden="1" w:uiPriority="0" w:qFormat="1"/>
    <w:lsdException w:name="Body Text Indent" w:semiHidden="1" w:uiPriority="0" w:qFormat="1"/>
    <w:lsdException w:name="List Continue" w:semiHidden="1"/>
    <w:lsdException w:name="List Continue 2" w:semiHidden="1"/>
    <w:lsdException w:name="List Continue 3" w:semiHidden="1"/>
    <w:lsdException w:name="List Continue 4" w:semiHidden="1"/>
    <w:lsdException w:name="List Continue 5" w:semiHidden="1"/>
    <w:lsdException w:name="Message Header" w:semiHidden="1"/>
    <w:lsdException w:name="Subtitle" w:semiHidden="1" w:uiPriority="11" w:qFormat="1"/>
    <w:lsdException w:name="Salutation" w:semiHidden="1"/>
    <w:lsdException w:name="Date" w:semiHidden="1"/>
    <w:lsdException w:name="Body Text First Indent" w:semiHidden="1"/>
    <w:lsdException w:name="Body Text First Indent 2" w:semiHidden="1"/>
    <w:lsdException w:name="Note Heading" w:semiHidden="1"/>
    <w:lsdException w:name="Body Text 2" w:semiHidden="1"/>
    <w:lsdException w:name="Body Text 3" w:semiHidden="1"/>
    <w:lsdException w:name="Body Text Indent 2" w:semiHidden="1"/>
    <w:lsdException w:name="Body Text Indent 3" w:semiHidden="1"/>
    <w:lsdException w:name="Block Text" w:semiHidden="1"/>
    <w:lsdException w:name="Hyperlink" w:semiHidden="1"/>
    <w:lsdException w:name="FollowedHyperlink" w:semiHidden="1"/>
    <w:lsdException w:name="Strong" w:semiHidden="1" w:uiPriority="22" w:qFormat="1"/>
    <w:lsdException w:name="Emphasis" w:semiHidden="1" w:uiPriority="20" w:qFormat="1"/>
    <w:lsdException w:name="Document Map" w:semiHidden="1"/>
    <w:lsdException w:name="Plain Text" w:semiHidden="1"/>
    <w:lsdException w:name="E-mail Signature" w:semiHidden="1"/>
    <w:lsdException w:name="HTML Top of Form" w:semiHidden="1"/>
    <w:lsdException w:name="HTML Bottom of Form" w:semiHidden="1"/>
    <w:lsdException w:name="Normal (Web)" w:semiHidden="1"/>
    <w:lsdException w:name="HTML Acronym" w:semiHidden="1"/>
    <w:lsdException w:name="HTML Address" w:semiHidden="1"/>
    <w:lsdException w:name="HTML Cite" w:semiHidden="1"/>
    <w:lsdException w:name="HTML Code" w:semiHidden="1"/>
    <w:lsdException w:name="HTML Definition" w:semiHidden="1"/>
    <w:lsdException w:name="HTML Keyboard" w:semiHidden="1"/>
    <w:lsdException w:name="HTML Preformatted" w:semiHidden="1"/>
    <w:lsdException w:name="HTML Sample" w:semiHidden="1"/>
    <w:lsdException w:name="HTML Typewriter" w:semiHidden="1"/>
    <w:lsdException w:name="HTML Variable" w:semiHidden="1"/>
    <w:lsdException w:name="Normal Table" w:semiHidden="1" w:unhideWhenUsed="1"/>
    <w:lsdException w:name="annotation subject" w:semiHidden="1"/>
    <w:lsdException w:name="No List" w:semiHidden="1"/>
    <w:lsdException w:name="Outline List 1" w:semiHidden="1"/>
    <w:lsdException w:name="Outline List 2" w:semiHidden="1"/>
    <w:lsdException w:name="Outline List 3" w:semiHidden="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lsdException w:name="Table Grid" w:uiPriority="59"/>
    <w:lsdException w:name="Table Theme" w:semiHidden="1" w:unhideWhenUsed="1"/>
    <w:lsdException w:name="Placeholder Text" w:semiHidden="1"/>
    <w:lsdException w:name="No Spacing" w:semiHidden="1" w:uiPriority="9"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semiHidden="1" w:uiPriority="34" w:qFormat="1"/>
    <w:lsdException w:name="Quote" w:semiHidden="1" w:uiPriority="29" w:qFormat="1"/>
    <w:lsdException w:name="Intense Quote" w:semiHidden="1"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qFormat="1"/>
    <w:lsdException w:name="Intense Emphasis" w:semiHidden="1" w:uiPriority="21" w:qFormat="1"/>
    <w:lsdException w:name="Subtle Reference" w:semiHidden="1" w:uiPriority="31" w:qFormat="1"/>
    <w:lsdException w:name="Intense Reference" w:semiHidden="1" w:uiPriority="32" w:qFormat="1"/>
    <w:lsdException w:name="Book Title" w:semiHidden="1" w:uiPriority="33" w:qFormat="1"/>
    <w:lsdException w:name="Bibliography" w:semiHidden="1" w:uiPriority="37"/>
    <w:lsdException w:name="TOC Heading" w:semiHidden="1" w:uiPriority="39"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lsdException w:name="Smart Hyperlink" w:semiHidden="1"/>
    <w:lsdException w:name="Hashtag" w:semiHidden="1"/>
    <w:lsdException w:name="Unresolved Mention" w:semiHidden="1"/>
  </w:latentStyles>
  <w:style w:type="paragraph" w:default="1" w:styleId="Normal">
    <w:name w:val="Normal"/>
    <w:uiPriority w:val="4"/>
    <w:semiHidden/>
    <w:rsid w:val="00B07A32"/>
    <w:pPr>
      <w:spacing w:line="180" w:lineRule="exact"/>
    </w:pPr>
    <w:rPr>
      <w:rFonts w:eastAsia="Times New Roman" w:cs="Times New Roman"/>
      <w:szCs w:val="20"/>
    </w:rPr>
  </w:style>
  <w:style w:type="paragraph" w:styleId="Rubrik1">
    <w:name w:val="heading 1"/>
    <w:basedOn w:val="RKbas"/>
    <w:next w:val="Brdtext"/>
    <w:link w:val="Rubrik1Char"/>
    <w:qFormat/>
    <w:rsid w:val="00B669F3"/>
    <w:pPr>
      <w:keepNext/>
      <w:numPr>
        <w:numId w:val="25"/>
      </w:numPr>
      <w:spacing w:before="720" w:after="240"/>
      <w:outlineLvl w:val="0"/>
    </w:pPr>
    <w:rPr>
      <w:kern w:val="28"/>
      <w:sz w:val="30"/>
    </w:rPr>
  </w:style>
  <w:style w:type="paragraph" w:styleId="Rubrik2">
    <w:name w:val="heading 2"/>
    <w:basedOn w:val="RKbas"/>
    <w:next w:val="Brdtext"/>
    <w:link w:val="Rubrik2Char"/>
    <w:qFormat/>
    <w:rsid w:val="00B669F3"/>
    <w:pPr>
      <w:keepNext/>
      <w:numPr>
        <w:ilvl w:val="1"/>
        <w:numId w:val="25"/>
      </w:numPr>
      <w:spacing w:before="480" w:after="160"/>
      <w:outlineLvl w:val="1"/>
    </w:pPr>
    <w:rPr>
      <w:sz w:val="26"/>
    </w:rPr>
  </w:style>
  <w:style w:type="paragraph" w:styleId="Rubrik3">
    <w:name w:val="heading 3"/>
    <w:basedOn w:val="RKbas"/>
    <w:next w:val="Brdtext"/>
    <w:link w:val="Rubrik3Char"/>
    <w:qFormat/>
    <w:rsid w:val="00B669F3"/>
    <w:pPr>
      <w:keepNext/>
      <w:numPr>
        <w:ilvl w:val="2"/>
        <w:numId w:val="25"/>
      </w:numPr>
      <w:spacing w:before="400" w:after="120"/>
      <w:outlineLvl w:val="2"/>
    </w:pPr>
    <w:rPr>
      <w:b/>
      <w:sz w:val="23"/>
    </w:rPr>
  </w:style>
  <w:style w:type="paragraph" w:styleId="Rubrik4">
    <w:name w:val="heading 4"/>
    <w:basedOn w:val="RKbas"/>
    <w:next w:val="Brdtext"/>
    <w:link w:val="Rubrik4Char"/>
    <w:semiHidden/>
    <w:qFormat/>
    <w:rsid w:val="00A937DF"/>
    <w:pPr>
      <w:keepNext/>
      <w:numPr>
        <w:ilvl w:val="3"/>
        <w:numId w:val="25"/>
      </w:numPr>
      <w:spacing w:before="320" w:after="80" w:line="210" w:lineRule="exact"/>
      <w:outlineLvl w:val="3"/>
    </w:pPr>
    <w:rPr>
      <w:rFonts w:eastAsiaTheme="majorEastAsia" w:cstheme="majorBidi"/>
      <w:b/>
      <w:bCs/>
      <w:iCs/>
      <w:sz w:val="20"/>
    </w:rPr>
  </w:style>
  <w:style w:type="paragraph" w:styleId="Rubrik5">
    <w:name w:val="heading 5"/>
    <w:basedOn w:val="Normal"/>
    <w:next w:val="Normal"/>
    <w:link w:val="Rubrik5Char"/>
    <w:semiHidden/>
    <w:qFormat/>
    <w:rsid w:val="00712EDD"/>
    <w:pPr>
      <w:keepNext/>
      <w:keepLines/>
      <w:numPr>
        <w:ilvl w:val="4"/>
        <w:numId w:val="1"/>
      </w:numPr>
      <w:spacing w:before="200"/>
      <w:outlineLvl w:val="4"/>
    </w:pPr>
    <w:rPr>
      <w:rFonts w:asciiTheme="majorHAnsi" w:eastAsiaTheme="majorEastAsia" w:hAnsiTheme="majorHAnsi" w:cstheme="majorBidi"/>
      <w:color w:val="243F60" w:themeColor="accent1" w:themeShade="7F"/>
    </w:rPr>
  </w:style>
  <w:style w:type="paragraph" w:styleId="Rubrik6">
    <w:name w:val="heading 6"/>
    <w:basedOn w:val="Normal"/>
    <w:next w:val="Normal"/>
    <w:link w:val="Rubrik6Char"/>
    <w:semiHidden/>
    <w:qFormat/>
    <w:rsid w:val="00712EDD"/>
    <w:pPr>
      <w:keepNext/>
      <w:keepLines/>
      <w:numPr>
        <w:ilvl w:val="5"/>
        <w:numId w:val="1"/>
      </w:numPr>
      <w:spacing w:before="200"/>
      <w:outlineLvl w:val="5"/>
    </w:pPr>
    <w:rPr>
      <w:rFonts w:asciiTheme="majorHAnsi" w:eastAsiaTheme="majorEastAsia" w:hAnsiTheme="majorHAnsi" w:cstheme="majorBidi"/>
      <w:i/>
      <w:iCs/>
      <w:color w:val="243F60" w:themeColor="accent1" w:themeShade="7F"/>
    </w:rPr>
  </w:style>
  <w:style w:type="paragraph" w:styleId="Rubrik7">
    <w:name w:val="heading 7"/>
    <w:basedOn w:val="Normal"/>
    <w:next w:val="Normal"/>
    <w:link w:val="Rubrik7Char"/>
    <w:semiHidden/>
    <w:qFormat/>
    <w:rsid w:val="00712EDD"/>
    <w:pPr>
      <w:keepNext/>
      <w:keepLines/>
      <w:numPr>
        <w:ilvl w:val="6"/>
        <w:numId w:val="1"/>
      </w:numPr>
      <w:spacing w:before="200"/>
      <w:outlineLvl w:val="6"/>
    </w:pPr>
    <w:rPr>
      <w:rFonts w:asciiTheme="majorHAnsi" w:eastAsiaTheme="majorEastAsia" w:hAnsiTheme="majorHAnsi" w:cstheme="majorBidi"/>
      <w:i/>
      <w:iCs/>
      <w:color w:val="404040" w:themeColor="text1" w:themeTint="BF"/>
    </w:rPr>
  </w:style>
  <w:style w:type="paragraph" w:styleId="Rubrik8">
    <w:name w:val="heading 8"/>
    <w:basedOn w:val="Normal"/>
    <w:next w:val="Normal"/>
    <w:link w:val="Rubrik8Char"/>
    <w:semiHidden/>
    <w:qFormat/>
    <w:rsid w:val="00712EDD"/>
    <w:pPr>
      <w:keepNext/>
      <w:keepLines/>
      <w:numPr>
        <w:ilvl w:val="7"/>
        <w:numId w:val="1"/>
      </w:numPr>
      <w:spacing w:before="200"/>
      <w:outlineLvl w:val="7"/>
    </w:pPr>
    <w:rPr>
      <w:rFonts w:asciiTheme="majorHAnsi" w:eastAsiaTheme="majorEastAsia" w:hAnsiTheme="majorHAnsi" w:cstheme="majorBidi"/>
      <w:color w:val="404040" w:themeColor="text1" w:themeTint="BF"/>
      <w:sz w:val="20"/>
    </w:rPr>
  </w:style>
  <w:style w:type="paragraph" w:styleId="Rubrik9">
    <w:name w:val="heading 9"/>
    <w:basedOn w:val="Normal"/>
    <w:next w:val="Normal"/>
    <w:link w:val="Rubrik9Char"/>
    <w:semiHidden/>
    <w:qFormat/>
    <w:rsid w:val="00712EDD"/>
    <w:pPr>
      <w:keepNext/>
      <w:keepLines/>
      <w:numPr>
        <w:ilvl w:val="8"/>
        <w:numId w:val="1"/>
      </w:numPr>
      <w:spacing w:before="200"/>
      <w:outlineLvl w:val="8"/>
    </w:pPr>
    <w:rPr>
      <w:rFonts w:asciiTheme="majorHAnsi" w:eastAsiaTheme="majorEastAsia" w:hAnsiTheme="majorHAnsi" w:cstheme="majorBidi"/>
      <w:i/>
      <w:iCs/>
      <w:color w:val="404040" w:themeColor="text1" w:themeTint="BF"/>
      <w:sz w:val="20"/>
    </w:rPr>
  </w:style>
  <w:style w:type="character" w:default="1" w:styleId="Standardstycketeckensnitt">
    <w:name w:val="Default Paragraph Font"/>
    <w:uiPriority w:val="1"/>
    <w:semiHidden/>
    <w:unhideWhenUsed/>
  </w:style>
  <w:style w:type="table" w:default="1" w:styleId="Normaltabell">
    <w:name w:val="Normal Table"/>
    <w:uiPriority w:val="99"/>
    <w:semiHidden/>
    <w:unhideWhenUsed/>
    <w:tblPr>
      <w:tblInd w:w="0" w:type="dxa"/>
      <w:tblCellMar>
        <w:top w:w="0" w:type="dxa"/>
        <w:left w:w="108" w:type="dxa"/>
        <w:bottom w:w="0" w:type="dxa"/>
        <w:right w:w="108" w:type="dxa"/>
      </w:tblCellMar>
    </w:tblPr>
  </w:style>
  <w:style w:type="numbering" w:default="1" w:styleId="Ingenlista">
    <w:name w:val="No List"/>
    <w:uiPriority w:val="99"/>
    <w:semiHidden/>
    <w:unhideWhenUsed/>
  </w:style>
  <w:style w:type="paragraph" w:customStyle="1" w:styleId="RKbas">
    <w:name w:val="RKbas"/>
    <w:link w:val="RKbasChar"/>
    <w:uiPriority w:val="14"/>
    <w:semiHidden/>
    <w:rsid w:val="00181DAB"/>
    <w:pPr>
      <w:spacing w:after="0" w:line="240" w:lineRule="auto"/>
    </w:pPr>
    <w:rPr>
      <w:rFonts w:ascii="Times New Roman" w:hAnsi="Times New Roman"/>
      <w:sz w:val="18"/>
    </w:rPr>
  </w:style>
  <w:style w:type="paragraph" w:styleId="Brdtext">
    <w:name w:val="Body Text"/>
    <w:basedOn w:val="RKbas"/>
    <w:next w:val="Brdtextmedindrag"/>
    <w:link w:val="BrdtextChar"/>
    <w:qFormat/>
    <w:rsid w:val="006E0779"/>
    <w:pPr>
      <w:tabs>
        <w:tab w:val="left" w:pos="2268"/>
      </w:tabs>
      <w:overflowPunct w:val="0"/>
      <w:autoSpaceDE w:val="0"/>
      <w:autoSpaceDN w:val="0"/>
      <w:adjustRightInd w:val="0"/>
      <w:jc w:val="both"/>
      <w:textAlignment w:val="baseline"/>
    </w:pPr>
    <w:rPr>
      <w:rFonts w:eastAsia="Times New Roman" w:cs="Times New Roman"/>
      <w:sz w:val="20"/>
      <w:szCs w:val="20"/>
    </w:rPr>
  </w:style>
  <w:style w:type="character" w:customStyle="1" w:styleId="BrdtextChar">
    <w:name w:val="Brödtext Char"/>
    <w:basedOn w:val="Standardstycketeckensnitt"/>
    <w:link w:val="Brdtext"/>
    <w:rsid w:val="000B3DDA"/>
    <w:rPr>
      <w:rFonts w:ascii="Times New Roman" w:eastAsia="Times New Roman" w:hAnsi="Times New Roman" w:cs="Times New Roman"/>
      <w:sz w:val="20"/>
      <w:szCs w:val="20"/>
    </w:rPr>
  </w:style>
  <w:style w:type="paragraph" w:styleId="Brdtextmedindrag">
    <w:name w:val="Body Text Indent"/>
    <w:basedOn w:val="Brdtext"/>
    <w:link w:val="BrdtextmedindragChar"/>
    <w:qFormat/>
    <w:rsid w:val="006E0779"/>
    <w:pPr>
      <w:ind w:firstLine="170"/>
    </w:pPr>
  </w:style>
  <w:style w:type="character" w:customStyle="1" w:styleId="BrdtextmedindragChar">
    <w:name w:val="Brödtext med indrag Char"/>
    <w:basedOn w:val="Standardstycketeckensnitt"/>
    <w:link w:val="Brdtextmedindrag"/>
    <w:rsid w:val="000B3DDA"/>
    <w:rPr>
      <w:rFonts w:ascii="Times New Roman" w:eastAsia="Times New Roman" w:hAnsi="Times New Roman" w:cs="Times New Roman"/>
      <w:sz w:val="20"/>
      <w:szCs w:val="20"/>
    </w:rPr>
  </w:style>
  <w:style w:type="character" w:customStyle="1" w:styleId="Rubrik1Char">
    <w:name w:val="Rubrik 1 Char"/>
    <w:basedOn w:val="Standardstycketeckensnitt"/>
    <w:link w:val="Rubrik1"/>
    <w:rsid w:val="00B0103B"/>
    <w:rPr>
      <w:rFonts w:ascii="Times New Roman" w:hAnsi="Times New Roman"/>
      <w:kern w:val="28"/>
      <w:sz w:val="30"/>
    </w:rPr>
  </w:style>
  <w:style w:type="character" w:customStyle="1" w:styleId="Rubrik2Char">
    <w:name w:val="Rubrik 2 Char"/>
    <w:basedOn w:val="Standardstycketeckensnitt"/>
    <w:link w:val="Rubrik2"/>
    <w:uiPriority w:val="14"/>
    <w:rsid w:val="00B0103B"/>
    <w:rPr>
      <w:rFonts w:ascii="Times New Roman" w:hAnsi="Times New Roman"/>
      <w:sz w:val="26"/>
    </w:rPr>
  </w:style>
  <w:style w:type="character" w:customStyle="1" w:styleId="Rubrik3Char">
    <w:name w:val="Rubrik 3 Char"/>
    <w:basedOn w:val="Standardstycketeckensnitt"/>
    <w:link w:val="Rubrik3"/>
    <w:uiPriority w:val="14"/>
    <w:rsid w:val="00B0103B"/>
    <w:rPr>
      <w:rFonts w:ascii="Times New Roman" w:hAnsi="Times New Roman"/>
      <w:b/>
      <w:sz w:val="23"/>
    </w:rPr>
  </w:style>
  <w:style w:type="character" w:customStyle="1" w:styleId="Rubrik4Char">
    <w:name w:val="Rubrik 4 Char"/>
    <w:basedOn w:val="Standardstycketeckensnitt"/>
    <w:link w:val="Rubrik4"/>
    <w:uiPriority w:val="8"/>
    <w:semiHidden/>
    <w:rsid w:val="00914A74"/>
    <w:rPr>
      <w:rFonts w:ascii="Times New Roman" w:eastAsiaTheme="majorEastAsia" w:hAnsi="Times New Roman" w:cstheme="majorBidi"/>
      <w:b/>
      <w:bCs/>
      <w:iCs/>
      <w:sz w:val="20"/>
    </w:rPr>
  </w:style>
  <w:style w:type="character" w:customStyle="1" w:styleId="Rubrik5Char">
    <w:name w:val="Rubrik 5 Char"/>
    <w:basedOn w:val="Standardstycketeckensnitt"/>
    <w:link w:val="Rubrik5"/>
    <w:uiPriority w:val="8"/>
    <w:semiHidden/>
    <w:rsid w:val="00914A74"/>
    <w:rPr>
      <w:rFonts w:asciiTheme="majorHAnsi" w:eastAsiaTheme="majorEastAsia" w:hAnsiTheme="majorHAnsi" w:cstheme="majorBidi"/>
      <w:color w:val="243F60" w:themeColor="accent1" w:themeShade="7F"/>
      <w:szCs w:val="20"/>
    </w:rPr>
  </w:style>
  <w:style w:type="character" w:customStyle="1" w:styleId="Rubrik6Char">
    <w:name w:val="Rubrik 6 Char"/>
    <w:basedOn w:val="Standardstycketeckensnitt"/>
    <w:link w:val="Rubrik6"/>
    <w:uiPriority w:val="8"/>
    <w:semiHidden/>
    <w:rsid w:val="00914A74"/>
    <w:rPr>
      <w:rFonts w:asciiTheme="majorHAnsi" w:eastAsiaTheme="majorEastAsia" w:hAnsiTheme="majorHAnsi" w:cstheme="majorBidi"/>
      <w:i/>
      <w:iCs/>
      <w:color w:val="243F60" w:themeColor="accent1" w:themeShade="7F"/>
      <w:szCs w:val="20"/>
    </w:rPr>
  </w:style>
  <w:style w:type="character" w:customStyle="1" w:styleId="Rubrik7Char">
    <w:name w:val="Rubrik 7 Char"/>
    <w:basedOn w:val="Standardstycketeckensnitt"/>
    <w:link w:val="Rubrik7"/>
    <w:uiPriority w:val="8"/>
    <w:semiHidden/>
    <w:rsid w:val="00914A74"/>
    <w:rPr>
      <w:rFonts w:asciiTheme="majorHAnsi" w:eastAsiaTheme="majorEastAsia" w:hAnsiTheme="majorHAnsi" w:cstheme="majorBidi"/>
      <w:i/>
      <w:iCs/>
      <w:color w:val="404040" w:themeColor="text1" w:themeTint="BF"/>
      <w:szCs w:val="20"/>
    </w:rPr>
  </w:style>
  <w:style w:type="character" w:customStyle="1" w:styleId="Rubrik8Char">
    <w:name w:val="Rubrik 8 Char"/>
    <w:basedOn w:val="Standardstycketeckensnitt"/>
    <w:link w:val="Rubrik8"/>
    <w:uiPriority w:val="8"/>
    <w:semiHidden/>
    <w:rsid w:val="00914A74"/>
    <w:rPr>
      <w:rFonts w:asciiTheme="majorHAnsi" w:eastAsiaTheme="majorEastAsia" w:hAnsiTheme="majorHAnsi" w:cstheme="majorBidi"/>
      <w:color w:val="404040" w:themeColor="text1" w:themeTint="BF"/>
      <w:sz w:val="20"/>
      <w:szCs w:val="20"/>
    </w:rPr>
  </w:style>
  <w:style w:type="character" w:customStyle="1" w:styleId="Rubrik9Char">
    <w:name w:val="Rubrik 9 Char"/>
    <w:basedOn w:val="Standardstycketeckensnitt"/>
    <w:link w:val="Rubrik9"/>
    <w:uiPriority w:val="8"/>
    <w:semiHidden/>
    <w:rsid w:val="00914A74"/>
    <w:rPr>
      <w:rFonts w:asciiTheme="majorHAnsi" w:eastAsiaTheme="majorEastAsia" w:hAnsiTheme="majorHAnsi" w:cstheme="majorBidi"/>
      <w:i/>
      <w:iCs/>
      <w:color w:val="404040" w:themeColor="text1" w:themeTint="BF"/>
      <w:sz w:val="20"/>
      <w:szCs w:val="20"/>
    </w:rPr>
  </w:style>
  <w:style w:type="paragraph" w:customStyle="1" w:styleId="Rubrik1utannumrering">
    <w:name w:val="Rubrik 1 utan numrering"/>
    <w:basedOn w:val="RKbas"/>
    <w:next w:val="Brdtext"/>
    <w:link w:val="Rubrik1utannumreringChar"/>
    <w:uiPriority w:val="14"/>
    <w:qFormat/>
    <w:rsid w:val="003D0E6F"/>
    <w:pPr>
      <w:keepNext/>
      <w:tabs>
        <w:tab w:val="left" w:pos="907"/>
      </w:tabs>
      <w:spacing w:before="720" w:after="240"/>
    </w:pPr>
    <w:rPr>
      <w:sz w:val="30"/>
    </w:rPr>
  </w:style>
  <w:style w:type="character" w:customStyle="1" w:styleId="RKbasChar">
    <w:name w:val="RKbas Char"/>
    <w:basedOn w:val="Standardstycketeckensnitt"/>
    <w:link w:val="RKbas"/>
    <w:uiPriority w:val="14"/>
    <w:semiHidden/>
    <w:rsid w:val="000A6F2D"/>
    <w:rPr>
      <w:rFonts w:ascii="Times New Roman" w:hAnsi="Times New Roman"/>
      <w:sz w:val="18"/>
    </w:rPr>
  </w:style>
  <w:style w:type="character" w:customStyle="1" w:styleId="Rubrik1utannumreringChar">
    <w:name w:val="Rubrik 1 utan numrering Char"/>
    <w:basedOn w:val="RKbasChar"/>
    <w:link w:val="Rubrik1utannumrering"/>
    <w:uiPriority w:val="14"/>
    <w:rsid w:val="005F48D9"/>
    <w:rPr>
      <w:rFonts w:ascii="Times New Roman" w:hAnsi="Times New Roman"/>
      <w:sz w:val="30"/>
    </w:rPr>
  </w:style>
  <w:style w:type="paragraph" w:customStyle="1" w:styleId="Rubrik2utannumrering">
    <w:name w:val="Rubrik 2 utan numrering"/>
    <w:basedOn w:val="RKbas"/>
    <w:next w:val="Brdtext"/>
    <w:link w:val="Rubrik2utannumreringChar"/>
    <w:uiPriority w:val="14"/>
    <w:qFormat/>
    <w:rsid w:val="003D0E6F"/>
    <w:pPr>
      <w:keepNext/>
      <w:tabs>
        <w:tab w:val="left" w:pos="907"/>
      </w:tabs>
      <w:spacing w:before="480" w:after="160"/>
    </w:pPr>
    <w:rPr>
      <w:sz w:val="26"/>
    </w:rPr>
  </w:style>
  <w:style w:type="character" w:customStyle="1" w:styleId="Rubrik2utannumreringChar">
    <w:name w:val="Rubrik 2 utan numrering Char"/>
    <w:basedOn w:val="RKbasChar"/>
    <w:link w:val="Rubrik2utannumrering"/>
    <w:uiPriority w:val="14"/>
    <w:rsid w:val="005F48D9"/>
    <w:rPr>
      <w:rFonts w:ascii="Times New Roman" w:hAnsi="Times New Roman"/>
      <w:sz w:val="26"/>
    </w:rPr>
  </w:style>
  <w:style w:type="paragraph" w:customStyle="1" w:styleId="Rubrik3utannumrering">
    <w:name w:val="Rubrik 3 utan numrering"/>
    <w:basedOn w:val="RKbas"/>
    <w:next w:val="Brdtext"/>
    <w:link w:val="Rubrik3utannumreringChar"/>
    <w:uiPriority w:val="14"/>
    <w:qFormat/>
    <w:rsid w:val="00B425C2"/>
    <w:pPr>
      <w:keepNext/>
      <w:tabs>
        <w:tab w:val="left" w:pos="907"/>
      </w:tabs>
      <w:spacing w:before="400" w:after="120"/>
    </w:pPr>
    <w:rPr>
      <w:b/>
      <w:sz w:val="23"/>
    </w:rPr>
  </w:style>
  <w:style w:type="character" w:customStyle="1" w:styleId="Rubrik3utannumreringChar">
    <w:name w:val="Rubrik 3 utan numrering Char"/>
    <w:basedOn w:val="RKbasChar"/>
    <w:link w:val="Rubrik3utannumrering"/>
    <w:uiPriority w:val="14"/>
    <w:rsid w:val="005F48D9"/>
    <w:rPr>
      <w:rFonts w:ascii="Times New Roman" w:hAnsi="Times New Roman"/>
      <w:b/>
      <w:sz w:val="23"/>
    </w:rPr>
  </w:style>
  <w:style w:type="paragraph" w:customStyle="1" w:styleId="Rubrik4utannumrering">
    <w:name w:val="Rubrik 4 utan numrering"/>
    <w:basedOn w:val="RKbas"/>
    <w:next w:val="Brdtext"/>
    <w:link w:val="Rubrik4utannumreringChar"/>
    <w:uiPriority w:val="14"/>
    <w:qFormat/>
    <w:rsid w:val="00032E6D"/>
    <w:pPr>
      <w:keepNext/>
      <w:tabs>
        <w:tab w:val="left" w:pos="907"/>
      </w:tabs>
      <w:spacing w:before="320" w:after="80" w:line="210" w:lineRule="exact"/>
    </w:pPr>
    <w:rPr>
      <w:b/>
      <w:sz w:val="20"/>
    </w:rPr>
  </w:style>
  <w:style w:type="character" w:customStyle="1" w:styleId="Rubrik4utannumreringChar">
    <w:name w:val="Rubrik 4 utan numrering Char"/>
    <w:basedOn w:val="RKbasChar"/>
    <w:link w:val="Rubrik4utannumrering"/>
    <w:uiPriority w:val="14"/>
    <w:rsid w:val="005F48D9"/>
    <w:rPr>
      <w:rFonts w:ascii="Times New Roman" w:hAnsi="Times New Roman"/>
      <w:b/>
      <w:sz w:val="20"/>
    </w:rPr>
  </w:style>
  <w:style w:type="paragraph" w:customStyle="1" w:styleId="Rubrik5utannumrering">
    <w:name w:val="Rubrik 5 utan numrering"/>
    <w:basedOn w:val="RKbas"/>
    <w:next w:val="Brdtext"/>
    <w:link w:val="Rubrik5utannumreringChar"/>
    <w:uiPriority w:val="14"/>
    <w:qFormat/>
    <w:rsid w:val="00032E6D"/>
    <w:pPr>
      <w:keepNext/>
      <w:tabs>
        <w:tab w:val="left" w:pos="907"/>
      </w:tabs>
      <w:spacing w:before="240" w:after="80" w:line="210" w:lineRule="exact"/>
    </w:pPr>
    <w:rPr>
      <w:i/>
      <w:sz w:val="20"/>
    </w:rPr>
  </w:style>
  <w:style w:type="character" w:customStyle="1" w:styleId="Rubrik5utannumreringChar">
    <w:name w:val="Rubrik 5 utan numrering Char"/>
    <w:basedOn w:val="RKbasChar"/>
    <w:link w:val="Rubrik5utannumrering"/>
    <w:uiPriority w:val="14"/>
    <w:rsid w:val="005F48D9"/>
    <w:rPr>
      <w:rFonts w:ascii="Times New Roman" w:hAnsi="Times New Roman"/>
      <w:i/>
      <w:sz w:val="20"/>
    </w:rPr>
  </w:style>
  <w:style w:type="paragraph" w:customStyle="1" w:styleId="FigurRubrik">
    <w:name w:val="Figur Rubrik"/>
    <w:basedOn w:val="RKbas"/>
    <w:next w:val="FigurUnderrubrik"/>
    <w:link w:val="FigurRubrikChar"/>
    <w:uiPriority w:val="4"/>
    <w:rsid w:val="0038525D"/>
    <w:pPr>
      <w:keepNext/>
      <w:keepLines/>
      <w:tabs>
        <w:tab w:val="left" w:pos="1134"/>
      </w:tabs>
      <w:overflowPunct w:val="0"/>
      <w:autoSpaceDE w:val="0"/>
      <w:autoSpaceDN w:val="0"/>
      <w:adjustRightInd w:val="0"/>
      <w:spacing w:before="260" w:after="80"/>
      <w:ind w:left="1134" w:hanging="1134"/>
      <w:textAlignment w:val="baseline"/>
    </w:pPr>
    <w:rPr>
      <w:rFonts w:ascii="Trade Gothic Pro" w:eastAsia="Times New Roman" w:hAnsi="Trade Gothic Pro" w:cs="Times New Roman"/>
      <w:b/>
      <w:szCs w:val="20"/>
    </w:rPr>
  </w:style>
  <w:style w:type="character" w:customStyle="1" w:styleId="FigurRubrikChar">
    <w:name w:val="Figur Rubrik Char"/>
    <w:basedOn w:val="RKbasChar"/>
    <w:link w:val="FigurRubrik"/>
    <w:uiPriority w:val="4"/>
    <w:rsid w:val="00CE501F"/>
    <w:rPr>
      <w:rFonts w:ascii="Trade Gothic Pro" w:eastAsia="Times New Roman" w:hAnsi="Trade Gothic Pro" w:cs="Times New Roman"/>
      <w:b/>
      <w:sz w:val="18"/>
      <w:szCs w:val="20"/>
    </w:rPr>
  </w:style>
  <w:style w:type="paragraph" w:customStyle="1" w:styleId="FigurUnderrubrik">
    <w:name w:val="Figur Underrubrik"/>
    <w:basedOn w:val="RKbas"/>
    <w:link w:val="FigurUnderrubrikChar"/>
    <w:uiPriority w:val="4"/>
    <w:rsid w:val="0038525D"/>
    <w:pPr>
      <w:keepNext/>
      <w:keepLines/>
      <w:tabs>
        <w:tab w:val="right" w:pos="5897"/>
      </w:tabs>
      <w:overflowPunct w:val="0"/>
      <w:autoSpaceDE w:val="0"/>
      <w:autoSpaceDN w:val="0"/>
      <w:adjustRightInd w:val="0"/>
      <w:spacing w:after="100" w:line="200" w:lineRule="exact"/>
      <w:ind w:left="1134"/>
      <w:textAlignment w:val="baseline"/>
    </w:pPr>
    <w:rPr>
      <w:rFonts w:ascii="Trade Gothic Pro" w:eastAsia="Times New Roman" w:hAnsi="Trade Gothic Pro" w:cs="Times New Roman"/>
      <w:sz w:val="17"/>
      <w:szCs w:val="20"/>
    </w:rPr>
  </w:style>
  <w:style w:type="character" w:customStyle="1" w:styleId="FigurUnderrubrikChar">
    <w:name w:val="Figur Underrubrik Char"/>
    <w:basedOn w:val="RKbasChar"/>
    <w:link w:val="FigurUnderrubrik"/>
    <w:uiPriority w:val="4"/>
    <w:rsid w:val="00CE501F"/>
    <w:rPr>
      <w:rFonts w:ascii="Trade Gothic Pro" w:eastAsia="Times New Roman" w:hAnsi="Trade Gothic Pro" w:cs="Times New Roman"/>
      <w:sz w:val="17"/>
      <w:szCs w:val="20"/>
    </w:rPr>
  </w:style>
  <w:style w:type="paragraph" w:styleId="Fotnotstext">
    <w:name w:val="footnote text"/>
    <w:basedOn w:val="RKbas"/>
    <w:link w:val="FotnotstextChar"/>
    <w:uiPriority w:val="4"/>
    <w:rsid w:val="00113CC6"/>
    <w:pPr>
      <w:overflowPunct w:val="0"/>
      <w:autoSpaceDE w:val="0"/>
      <w:autoSpaceDN w:val="0"/>
      <w:adjustRightInd w:val="0"/>
      <w:textAlignment w:val="baseline"/>
    </w:pPr>
    <w:rPr>
      <w:rFonts w:eastAsia="Times New Roman" w:cs="Times New Roman"/>
      <w:sz w:val="16"/>
      <w:szCs w:val="20"/>
    </w:rPr>
  </w:style>
  <w:style w:type="character" w:customStyle="1" w:styleId="FotnotstextChar">
    <w:name w:val="Fotnotstext Char"/>
    <w:basedOn w:val="Standardstycketeckensnitt"/>
    <w:link w:val="Fotnotstext"/>
    <w:uiPriority w:val="4"/>
    <w:rsid w:val="00914A74"/>
    <w:rPr>
      <w:rFonts w:ascii="Times New Roman" w:eastAsia="Times New Roman" w:hAnsi="Times New Roman" w:cs="Times New Roman"/>
      <w:sz w:val="16"/>
      <w:szCs w:val="20"/>
    </w:rPr>
  </w:style>
  <w:style w:type="character" w:styleId="Fotnotsreferens">
    <w:name w:val="footnote reference"/>
    <w:basedOn w:val="Standardstycketeckensnitt"/>
    <w:uiPriority w:val="4"/>
    <w:semiHidden/>
    <w:rsid w:val="00113CC6"/>
    <w:rPr>
      <w:vertAlign w:val="superscript"/>
    </w:rPr>
  </w:style>
  <w:style w:type="paragraph" w:customStyle="1" w:styleId="Bilagarubrik">
    <w:name w:val="Bilaga rubrik"/>
    <w:basedOn w:val="Proprubrik"/>
    <w:next w:val="Brdtext"/>
    <w:link w:val="BilagarubrikChar"/>
    <w:rsid w:val="001D0638"/>
    <w:pPr>
      <w:spacing w:after="240"/>
    </w:pPr>
  </w:style>
  <w:style w:type="character" w:customStyle="1" w:styleId="BilagarubrikChar">
    <w:name w:val="Bilaga rubrik Char"/>
    <w:basedOn w:val="RKbasChar"/>
    <w:link w:val="Bilagarubrik"/>
    <w:rsid w:val="000B3DDA"/>
    <w:rPr>
      <w:rFonts w:ascii="Times New Roman" w:eastAsia="Times New Roman" w:hAnsi="Times New Roman" w:cs="Times New Roman"/>
      <w:sz w:val="30"/>
      <w:szCs w:val="20"/>
    </w:rPr>
  </w:style>
  <w:style w:type="paragraph" w:customStyle="1" w:styleId="Proprubrik">
    <w:name w:val="Prop. rubrik"/>
    <w:basedOn w:val="Brdtext"/>
    <w:next w:val="Brdtext"/>
    <w:link w:val="ProprubrikChar"/>
    <w:semiHidden/>
    <w:rsid w:val="00FE0C4D"/>
    <w:pPr>
      <w:jc w:val="left"/>
    </w:pPr>
    <w:rPr>
      <w:sz w:val="30"/>
    </w:rPr>
  </w:style>
  <w:style w:type="character" w:customStyle="1" w:styleId="ProprubrikChar">
    <w:name w:val="Prop. rubrik Char"/>
    <w:basedOn w:val="BrdtextChar"/>
    <w:link w:val="Proprubrik"/>
    <w:semiHidden/>
    <w:rsid w:val="007648F2"/>
    <w:rPr>
      <w:rFonts w:ascii="Times New Roman" w:eastAsia="Times New Roman" w:hAnsi="Times New Roman" w:cs="Times New Roman"/>
      <w:sz w:val="30"/>
      <w:szCs w:val="20"/>
    </w:rPr>
  </w:style>
  <w:style w:type="paragraph" w:customStyle="1" w:styleId="TabellFotnot">
    <w:name w:val="Tabell Fotnot"/>
    <w:basedOn w:val="RKbas"/>
    <w:link w:val="TabellFotnotChar"/>
    <w:uiPriority w:val="18"/>
    <w:rsid w:val="0056410E"/>
    <w:pPr>
      <w:keepNext/>
      <w:keepLines/>
      <w:overflowPunct w:val="0"/>
      <w:autoSpaceDE w:val="0"/>
      <w:autoSpaceDN w:val="0"/>
      <w:adjustRightInd w:val="0"/>
      <w:spacing w:before="40" w:line="160" w:lineRule="exact"/>
      <w:textAlignment w:val="baseline"/>
    </w:pPr>
    <w:rPr>
      <w:rFonts w:ascii="TradeGothic CondEighteen" w:eastAsia="Times New Roman" w:hAnsi="TradeGothic CondEighteen" w:cs="Times New Roman"/>
      <w:spacing w:val="4"/>
      <w:sz w:val="14"/>
      <w:szCs w:val="20"/>
    </w:rPr>
  </w:style>
  <w:style w:type="character" w:customStyle="1" w:styleId="TabellFotnotChar">
    <w:name w:val="Tabell Fotnot Char"/>
    <w:basedOn w:val="RKbasChar"/>
    <w:link w:val="TabellFotnot"/>
    <w:uiPriority w:val="18"/>
    <w:rsid w:val="005F48D9"/>
    <w:rPr>
      <w:rFonts w:ascii="TradeGothic CondEighteen" w:eastAsia="Times New Roman" w:hAnsi="TradeGothic CondEighteen" w:cs="Times New Roman"/>
      <w:spacing w:val="4"/>
      <w:sz w:val="14"/>
      <w:szCs w:val="20"/>
    </w:rPr>
  </w:style>
  <w:style w:type="paragraph" w:customStyle="1" w:styleId="TabellHuvud">
    <w:name w:val="Tabell Huvud"/>
    <w:basedOn w:val="RKbas"/>
    <w:link w:val="TabellHuvudChar"/>
    <w:uiPriority w:val="18"/>
    <w:qFormat/>
    <w:rsid w:val="008463D8"/>
    <w:pPr>
      <w:keepNext/>
      <w:keepLines/>
      <w:overflowPunct w:val="0"/>
      <w:autoSpaceDE w:val="0"/>
      <w:autoSpaceDN w:val="0"/>
      <w:adjustRightInd w:val="0"/>
      <w:spacing w:before="20" w:after="20" w:line="220" w:lineRule="exact"/>
      <w:jc w:val="right"/>
      <w:textAlignment w:val="baseline"/>
    </w:pPr>
    <w:rPr>
      <w:rFonts w:ascii="Trade Gothic LT Std Cn" w:eastAsia="Times New Roman" w:hAnsi="Trade Gothic LT Std Cn" w:cs="Times New Roman"/>
      <w:b/>
      <w:spacing w:val="4"/>
      <w:szCs w:val="20"/>
    </w:rPr>
  </w:style>
  <w:style w:type="character" w:customStyle="1" w:styleId="TabellHuvudChar">
    <w:name w:val="Tabell Huvud Char"/>
    <w:basedOn w:val="RKbasChar"/>
    <w:link w:val="TabellHuvud"/>
    <w:uiPriority w:val="18"/>
    <w:rsid w:val="00B0103B"/>
    <w:rPr>
      <w:rFonts w:ascii="Trade Gothic LT Std Cn" w:eastAsia="Times New Roman" w:hAnsi="Trade Gothic LT Std Cn" w:cs="Times New Roman"/>
      <w:b/>
      <w:spacing w:val="4"/>
      <w:sz w:val="18"/>
      <w:szCs w:val="20"/>
    </w:rPr>
  </w:style>
  <w:style w:type="paragraph" w:customStyle="1" w:styleId="TabellRader">
    <w:name w:val="Tabell Rader"/>
    <w:basedOn w:val="RKbas"/>
    <w:link w:val="TabellRaderChar"/>
    <w:uiPriority w:val="18"/>
    <w:qFormat/>
    <w:rsid w:val="008463D8"/>
    <w:pPr>
      <w:keepNext/>
      <w:keepLines/>
      <w:overflowPunct w:val="0"/>
      <w:autoSpaceDE w:val="0"/>
      <w:autoSpaceDN w:val="0"/>
      <w:adjustRightInd w:val="0"/>
      <w:spacing w:before="20" w:after="20" w:line="220" w:lineRule="exact"/>
      <w:jc w:val="right"/>
      <w:textAlignment w:val="baseline"/>
    </w:pPr>
    <w:rPr>
      <w:rFonts w:ascii="Trade Gothic LT Std Cn" w:eastAsia="Times New Roman" w:hAnsi="Trade Gothic LT Std Cn" w:cs="Times New Roman"/>
      <w:spacing w:val="4"/>
      <w:szCs w:val="20"/>
    </w:rPr>
  </w:style>
  <w:style w:type="character" w:customStyle="1" w:styleId="TabellRaderChar">
    <w:name w:val="Tabell Rader Char"/>
    <w:basedOn w:val="RKbasChar"/>
    <w:link w:val="TabellRader"/>
    <w:uiPriority w:val="18"/>
    <w:rsid w:val="00B0103B"/>
    <w:rPr>
      <w:rFonts w:ascii="Trade Gothic LT Std Cn" w:eastAsia="Times New Roman" w:hAnsi="Trade Gothic LT Std Cn" w:cs="Times New Roman"/>
      <w:spacing w:val="4"/>
      <w:sz w:val="18"/>
      <w:szCs w:val="20"/>
    </w:rPr>
  </w:style>
  <w:style w:type="paragraph" w:customStyle="1" w:styleId="TabellRubrik">
    <w:name w:val="Tabell Rubrik"/>
    <w:basedOn w:val="RKbas"/>
    <w:next w:val="FigurUnderrubrik"/>
    <w:link w:val="TabellRubrikChar"/>
    <w:uiPriority w:val="18"/>
    <w:qFormat/>
    <w:rsid w:val="008463D8"/>
    <w:pPr>
      <w:keepNext/>
      <w:keepLines/>
      <w:tabs>
        <w:tab w:val="left" w:pos="1134"/>
      </w:tabs>
      <w:overflowPunct w:val="0"/>
      <w:autoSpaceDE w:val="0"/>
      <w:autoSpaceDN w:val="0"/>
      <w:adjustRightInd w:val="0"/>
      <w:spacing w:before="260" w:after="80"/>
      <w:ind w:left="1134" w:hanging="1134"/>
      <w:textAlignment w:val="baseline"/>
    </w:pPr>
    <w:rPr>
      <w:rFonts w:ascii="Trade Gothic Pro" w:eastAsia="Times New Roman" w:hAnsi="Trade Gothic Pro" w:cs="Times New Roman"/>
      <w:b/>
      <w:szCs w:val="20"/>
    </w:rPr>
  </w:style>
  <w:style w:type="character" w:customStyle="1" w:styleId="TabellRubrikChar">
    <w:name w:val="Tabell Rubrik Char"/>
    <w:basedOn w:val="RKbasChar"/>
    <w:link w:val="TabellRubrik"/>
    <w:uiPriority w:val="18"/>
    <w:rsid w:val="00B0103B"/>
    <w:rPr>
      <w:rFonts w:ascii="Trade Gothic Pro" w:eastAsia="Times New Roman" w:hAnsi="Trade Gothic Pro" w:cs="Times New Roman"/>
      <w:b/>
      <w:sz w:val="18"/>
      <w:szCs w:val="20"/>
    </w:rPr>
  </w:style>
  <w:style w:type="paragraph" w:customStyle="1" w:styleId="TabellSlutsumma">
    <w:name w:val="Tabell Slutsumma"/>
    <w:basedOn w:val="TabellRader"/>
    <w:link w:val="TabellSlutsummaChar"/>
    <w:uiPriority w:val="18"/>
    <w:qFormat/>
    <w:rsid w:val="005A0098"/>
    <w:rPr>
      <w:b/>
      <w:spacing w:val="0"/>
    </w:rPr>
  </w:style>
  <w:style w:type="character" w:customStyle="1" w:styleId="TabellSlutsummaChar">
    <w:name w:val="Tabell Slutsumma Char"/>
    <w:basedOn w:val="TabellRaderChar"/>
    <w:link w:val="TabellSlutsumma"/>
    <w:uiPriority w:val="18"/>
    <w:rsid w:val="00B0103B"/>
    <w:rPr>
      <w:rFonts w:ascii="Trade Gothic LT Std Cn" w:eastAsia="Times New Roman" w:hAnsi="Trade Gothic LT Std Cn" w:cs="Times New Roman"/>
      <w:b/>
      <w:spacing w:val="4"/>
      <w:sz w:val="18"/>
      <w:szCs w:val="20"/>
    </w:rPr>
  </w:style>
  <w:style w:type="paragraph" w:customStyle="1" w:styleId="TabellUnderrubrik">
    <w:name w:val="Tabell Underrubrik"/>
    <w:basedOn w:val="TabellRubrik"/>
    <w:next w:val="Brdtext"/>
    <w:link w:val="TabellUnderrubrikChar"/>
    <w:uiPriority w:val="18"/>
    <w:qFormat/>
    <w:rsid w:val="005A0098"/>
    <w:pPr>
      <w:tabs>
        <w:tab w:val="clear" w:pos="1134"/>
      </w:tabs>
      <w:spacing w:before="0" w:after="100" w:line="200" w:lineRule="exact"/>
      <w:ind w:firstLine="0"/>
    </w:pPr>
    <w:rPr>
      <w:b w:val="0"/>
      <w:sz w:val="17"/>
    </w:rPr>
  </w:style>
  <w:style w:type="character" w:customStyle="1" w:styleId="TabellUnderrubrikChar">
    <w:name w:val="Tabell Underrubrik Char"/>
    <w:basedOn w:val="TabellRubrikChar"/>
    <w:link w:val="TabellUnderrubrik"/>
    <w:uiPriority w:val="18"/>
    <w:rsid w:val="00B0103B"/>
    <w:rPr>
      <w:rFonts w:ascii="Trade Gothic Pro" w:eastAsia="Times New Roman" w:hAnsi="Trade Gothic Pro" w:cs="Times New Roman"/>
      <w:b w:val="0"/>
      <w:sz w:val="17"/>
      <w:szCs w:val="20"/>
    </w:rPr>
  </w:style>
  <w:style w:type="paragraph" w:styleId="Sidhuvud">
    <w:name w:val="header"/>
    <w:basedOn w:val="Normal"/>
    <w:link w:val="SidhuvudChar"/>
    <w:semiHidden/>
    <w:rsid w:val="00F8009C"/>
    <w:pPr>
      <w:tabs>
        <w:tab w:val="center" w:pos="4536"/>
        <w:tab w:val="right" w:pos="9072"/>
      </w:tabs>
    </w:pPr>
  </w:style>
  <w:style w:type="character" w:customStyle="1" w:styleId="SidhuvudChar">
    <w:name w:val="Sidhuvud Char"/>
    <w:basedOn w:val="Standardstycketeckensnitt"/>
    <w:link w:val="Sidhuvud"/>
    <w:semiHidden/>
    <w:rsid w:val="000A6F2D"/>
    <w:rPr>
      <w:rFonts w:eastAsia="Times New Roman" w:cs="Times New Roman"/>
      <w:szCs w:val="20"/>
    </w:rPr>
  </w:style>
  <w:style w:type="paragraph" w:styleId="Sidfot">
    <w:name w:val="footer"/>
    <w:basedOn w:val="Normal"/>
    <w:link w:val="SidfotChar"/>
    <w:semiHidden/>
    <w:rsid w:val="00F8009C"/>
    <w:pPr>
      <w:tabs>
        <w:tab w:val="center" w:pos="4536"/>
        <w:tab w:val="right" w:pos="9072"/>
      </w:tabs>
    </w:pPr>
  </w:style>
  <w:style w:type="character" w:customStyle="1" w:styleId="SidfotChar">
    <w:name w:val="Sidfot Char"/>
    <w:basedOn w:val="Standardstycketeckensnitt"/>
    <w:link w:val="Sidfot"/>
    <w:semiHidden/>
    <w:rsid w:val="000A6F2D"/>
    <w:rPr>
      <w:rFonts w:eastAsia="Times New Roman" w:cs="Times New Roman"/>
      <w:szCs w:val="20"/>
    </w:rPr>
  </w:style>
  <w:style w:type="paragraph" w:customStyle="1" w:styleId="Prophuvudrubrik">
    <w:name w:val="Prop. huvudrubrik"/>
    <w:basedOn w:val="RKbas"/>
    <w:link w:val="ProphuvudrubrikChar"/>
    <w:semiHidden/>
    <w:rsid w:val="0068579B"/>
    <w:pPr>
      <w:overflowPunct w:val="0"/>
      <w:autoSpaceDE w:val="0"/>
      <w:autoSpaceDN w:val="0"/>
      <w:adjustRightInd w:val="0"/>
      <w:textAlignment w:val="baseline"/>
    </w:pPr>
    <w:rPr>
      <w:rFonts w:eastAsia="Times New Roman" w:cs="Times New Roman"/>
      <w:sz w:val="38"/>
      <w:szCs w:val="20"/>
    </w:rPr>
  </w:style>
  <w:style w:type="character" w:customStyle="1" w:styleId="ProphuvudrubrikChar">
    <w:name w:val="Prop. huvudrubrik Char"/>
    <w:basedOn w:val="RKbasChar"/>
    <w:link w:val="Prophuvudrubrik"/>
    <w:semiHidden/>
    <w:rsid w:val="007648F2"/>
    <w:rPr>
      <w:rFonts w:ascii="Times New Roman" w:eastAsia="Times New Roman" w:hAnsi="Times New Roman" w:cs="Times New Roman"/>
      <w:sz w:val="38"/>
      <w:szCs w:val="20"/>
    </w:rPr>
  </w:style>
  <w:style w:type="paragraph" w:customStyle="1" w:styleId="Propnamnunderskrift1">
    <w:name w:val="Prop. namnunderskrift 1"/>
    <w:basedOn w:val="RKbas"/>
    <w:link w:val="Propnamnunderskrift1Char"/>
    <w:semiHidden/>
    <w:rsid w:val="0068579B"/>
    <w:pPr>
      <w:tabs>
        <w:tab w:val="left" w:pos="2693"/>
      </w:tabs>
      <w:overflowPunct w:val="0"/>
      <w:autoSpaceDE w:val="0"/>
      <w:autoSpaceDN w:val="0"/>
      <w:adjustRightInd w:val="0"/>
      <w:spacing w:before="240" w:after="290"/>
      <w:textAlignment w:val="baseline"/>
    </w:pPr>
    <w:rPr>
      <w:rFonts w:eastAsia="Times New Roman" w:cs="Times New Roman"/>
      <w:i/>
      <w:iCs/>
      <w:sz w:val="20"/>
      <w:szCs w:val="20"/>
    </w:rPr>
  </w:style>
  <w:style w:type="character" w:customStyle="1" w:styleId="Propnamnunderskrift1Char">
    <w:name w:val="Prop. namnunderskrift 1 Char"/>
    <w:basedOn w:val="RKbasChar"/>
    <w:link w:val="Propnamnunderskrift1"/>
    <w:semiHidden/>
    <w:rsid w:val="007648F2"/>
    <w:rPr>
      <w:rFonts w:ascii="Times New Roman" w:eastAsia="Times New Roman" w:hAnsi="Times New Roman" w:cs="Times New Roman"/>
      <w:i/>
      <w:iCs/>
      <w:sz w:val="20"/>
      <w:szCs w:val="20"/>
    </w:rPr>
  </w:style>
  <w:style w:type="paragraph" w:customStyle="1" w:styleId="Propnamnunderskrift2">
    <w:name w:val="Prop. namnunderskrift 2"/>
    <w:basedOn w:val="RKbas"/>
    <w:link w:val="Propnamnunderskrift2Char"/>
    <w:semiHidden/>
    <w:rsid w:val="00FE2333"/>
    <w:pPr>
      <w:tabs>
        <w:tab w:val="left" w:pos="2693"/>
        <w:tab w:val="left" w:pos="7474"/>
      </w:tabs>
      <w:overflowPunct w:val="0"/>
      <w:autoSpaceDE w:val="0"/>
      <w:autoSpaceDN w:val="0"/>
      <w:adjustRightInd w:val="0"/>
      <w:ind w:right="-2268"/>
      <w:textAlignment w:val="baseline"/>
    </w:pPr>
    <w:rPr>
      <w:rFonts w:eastAsia="Times New Roman" w:cs="Times New Roman"/>
      <w:i/>
      <w:iCs/>
      <w:sz w:val="20"/>
      <w:szCs w:val="20"/>
    </w:rPr>
  </w:style>
  <w:style w:type="character" w:customStyle="1" w:styleId="Propnamnunderskrift2Char">
    <w:name w:val="Prop. namnunderskrift 2 Char"/>
    <w:basedOn w:val="RKbasChar"/>
    <w:link w:val="Propnamnunderskrift2"/>
    <w:semiHidden/>
    <w:rsid w:val="007648F2"/>
    <w:rPr>
      <w:rFonts w:ascii="Times New Roman" w:eastAsia="Times New Roman" w:hAnsi="Times New Roman" w:cs="Times New Roman"/>
      <w:i/>
      <w:iCs/>
      <w:sz w:val="20"/>
      <w:szCs w:val="20"/>
    </w:rPr>
  </w:style>
  <w:style w:type="paragraph" w:customStyle="1" w:styleId="Proprdatablad">
    <w:name w:val="Prop. rdatablad"/>
    <w:basedOn w:val="Proprubrik"/>
    <w:next w:val="Brdtext"/>
    <w:link w:val="ProprdatabladChar"/>
    <w:semiHidden/>
    <w:rsid w:val="0081778B"/>
    <w:pPr>
      <w:spacing w:after="80"/>
    </w:pPr>
  </w:style>
  <w:style w:type="character" w:customStyle="1" w:styleId="ProprdatabladChar">
    <w:name w:val="Prop. rdatablad Char"/>
    <w:basedOn w:val="ProprubrikChar"/>
    <w:link w:val="Proprdatablad"/>
    <w:semiHidden/>
    <w:rsid w:val="007648F2"/>
    <w:rPr>
      <w:rFonts w:ascii="Times New Roman" w:eastAsia="Times New Roman" w:hAnsi="Times New Roman" w:cs="Times New Roman"/>
      <w:sz w:val="30"/>
      <w:szCs w:val="20"/>
    </w:rPr>
  </w:style>
  <w:style w:type="paragraph" w:customStyle="1" w:styleId="Proputdrag">
    <w:name w:val="Prop. utdrag"/>
    <w:basedOn w:val="Brdtext"/>
    <w:next w:val="Brdtext"/>
    <w:link w:val="ProputdragChar"/>
    <w:semiHidden/>
    <w:rsid w:val="0081778B"/>
  </w:style>
  <w:style w:type="character" w:customStyle="1" w:styleId="ProputdragChar">
    <w:name w:val="Prop. utdrag Char"/>
    <w:basedOn w:val="BrdtextChar"/>
    <w:link w:val="Proputdrag"/>
    <w:semiHidden/>
    <w:rsid w:val="007648F2"/>
    <w:rPr>
      <w:rFonts w:ascii="Times New Roman" w:eastAsia="Times New Roman" w:hAnsi="Times New Roman" w:cs="Times New Roman"/>
      <w:sz w:val="20"/>
      <w:szCs w:val="20"/>
    </w:rPr>
  </w:style>
  <w:style w:type="paragraph" w:styleId="Innehll1">
    <w:name w:val="toc 1"/>
    <w:basedOn w:val="RKbas"/>
    <w:next w:val="Brdtext"/>
    <w:link w:val="Innehll1Char"/>
    <w:uiPriority w:val="39"/>
    <w:rsid w:val="00B07A32"/>
    <w:pPr>
      <w:tabs>
        <w:tab w:val="right" w:leader="dot" w:pos="5880"/>
      </w:tabs>
      <w:spacing w:before="100"/>
      <w:ind w:left="397" w:right="510" w:hanging="397"/>
    </w:pPr>
    <w:rPr>
      <w:noProof/>
      <w:sz w:val="20"/>
    </w:rPr>
  </w:style>
  <w:style w:type="character" w:customStyle="1" w:styleId="Innehll1Char">
    <w:name w:val="Innehåll 1 Char"/>
    <w:basedOn w:val="RKbasChar"/>
    <w:link w:val="Innehll1"/>
    <w:uiPriority w:val="39"/>
    <w:semiHidden/>
    <w:rsid w:val="00B07A32"/>
    <w:rPr>
      <w:rFonts w:ascii="Times New Roman" w:hAnsi="Times New Roman"/>
      <w:noProof/>
      <w:sz w:val="20"/>
    </w:rPr>
  </w:style>
  <w:style w:type="paragraph" w:styleId="Innehll2">
    <w:name w:val="toc 2"/>
    <w:basedOn w:val="RKbas"/>
    <w:next w:val="Brdtext"/>
    <w:link w:val="Innehll2Char"/>
    <w:uiPriority w:val="39"/>
    <w:rsid w:val="00B07A32"/>
    <w:pPr>
      <w:tabs>
        <w:tab w:val="right" w:leader="dot" w:pos="5880"/>
      </w:tabs>
      <w:overflowPunct w:val="0"/>
      <w:autoSpaceDE w:val="0"/>
      <w:autoSpaceDN w:val="0"/>
      <w:adjustRightInd w:val="0"/>
      <w:ind w:left="1134" w:right="510" w:hanging="737"/>
      <w:textAlignment w:val="baseline"/>
    </w:pPr>
    <w:rPr>
      <w:rFonts w:eastAsia="Times New Roman" w:cs="Times New Roman"/>
      <w:noProof/>
      <w:sz w:val="20"/>
      <w:szCs w:val="20"/>
    </w:rPr>
  </w:style>
  <w:style w:type="character" w:customStyle="1" w:styleId="Innehll2Char">
    <w:name w:val="Innehåll 2 Char"/>
    <w:basedOn w:val="RKbasChar"/>
    <w:link w:val="Innehll2"/>
    <w:uiPriority w:val="39"/>
    <w:semiHidden/>
    <w:rsid w:val="00B07A32"/>
    <w:rPr>
      <w:rFonts w:ascii="Times New Roman" w:eastAsia="Times New Roman" w:hAnsi="Times New Roman" w:cs="Times New Roman"/>
      <w:noProof/>
      <w:sz w:val="20"/>
      <w:szCs w:val="20"/>
    </w:rPr>
  </w:style>
  <w:style w:type="paragraph" w:styleId="Innehll3">
    <w:name w:val="toc 3"/>
    <w:basedOn w:val="RKbas"/>
    <w:next w:val="Brdtext"/>
    <w:link w:val="Innehll3Char"/>
    <w:uiPriority w:val="39"/>
    <w:rsid w:val="00B07A32"/>
    <w:pPr>
      <w:tabs>
        <w:tab w:val="right" w:leader="dot" w:pos="5880"/>
      </w:tabs>
      <w:overflowPunct w:val="0"/>
      <w:autoSpaceDE w:val="0"/>
      <w:autoSpaceDN w:val="0"/>
      <w:adjustRightInd w:val="0"/>
      <w:ind w:left="1985" w:right="510" w:hanging="851"/>
      <w:textAlignment w:val="baseline"/>
    </w:pPr>
    <w:rPr>
      <w:rFonts w:eastAsia="Times New Roman" w:cs="Times New Roman"/>
      <w:noProof/>
      <w:sz w:val="20"/>
      <w:szCs w:val="20"/>
    </w:rPr>
  </w:style>
  <w:style w:type="character" w:customStyle="1" w:styleId="Innehll3Char">
    <w:name w:val="Innehåll 3 Char"/>
    <w:basedOn w:val="RKbasChar"/>
    <w:link w:val="Innehll3"/>
    <w:uiPriority w:val="39"/>
    <w:semiHidden/>
    <w:rsid w:val="00B07A32"/>
    <w:rPr>
      <w:rFonts w:ascii="Times New Roman" w:eastAsia="Times New Roman" w:hAnsi="Times New Roman" w:cs="Times New Roman"/>
      <w:noProof/>
      <w:sz w:val="20"/>
      <w:szCs w:val="20"/>
    </w:rPr>
  </w:style>
  <w:style w:type="paragraph" w:customStyle="1" w:styleId="Innehllsfrteckning">
    <w:name w:val="Innehållsförteckning"/>
    <w:basedOn w:val="RKbas"/>
    <w:next w:val="Brdtext"/>
    <w:link w:val="InnehllsfrteckningChar"/>
    <w:semiHidden/>
    <w:rsid w:val="0031012B"/>
    <w:pPr>
      <w:overflowPunct w:val="0"/>
      <w:autoSpaceDE w:val="0"/>
      <w:autoSpaceDN w:val="0"/>
      <w:adjustRightInd w:val="0"/>
      <w:spacing w:before="520" w:after="280"/>
      <w:textAlignment w:val="baseline"/>
    </w:pPr>
    <w:rPr>
      <w:rFonts w:eastAsia="Times New Roman" w:cs="Times New Roman"/>
      <w:sz w:val="27"/>
      <w:szCs w:val="20"/>
    </w:rPr>
  </w:style>
  <w:style w:type="character" w:customStyle="1" w:styleId="InnehllsfrteckningChar">
    <w:name w:val="Innehållsförteckning Char"/>
    <w:basedOn w:val="RKbasChar"/>
    <w:link w:val="Innehllsfrteckning"/>
    <w:semiHidden/>
    <w:rsid w:val="007648F2"/>
    <w:rPr>
      <w:rFonts w:ascii="Times New Roman" w:eastAsia="Times New Roman" w:hAnsi="Times New Roman" w:cs="Times New Roman"/>
      <w:sz w:val="27"/>
      <w:szCs w:val="20"/>
    </w:rPr>
  </w:style>
  <w:style w:type="character" w:styleId="Platshllartext">
    <w:name w:val="Placeholder Text"/>
    <w:basedOn w:val="Standardstycketeckensnitt"/>
    <w:uiPriority w:val="99"/>
    <w:semiHidden/>
    <w:rsid w:val="00876795"/>
    <w:rPr>
      <w:color w:val="808080"/>
    </w:rPr>
  </w:style>
  <w:style w:type="paragraph" w:styleId="Innehll4">
    <w:name w:val="toc 4"/>
    <w:basedOn w:val="RKbas"/>
    <w:next w:val="Brdtext"/>
    <w:link w:val="Innehll4Char"/>
    <w:uiPriority w:val="39"/>
    <w:rsid w:val="00AF2C80"/>
    <w:pPr>
      <w:numPr>
        <w:numId w:val="8"/>
      </w:numPr>
      <w:tabs>
        <w:tab w:val="left" w:pos="1134"/>
        <w:tab w:val="right" w:leader="dot" w:pos="5880"/>
      </w:tabs>
      <w:spacing w:before="100"/>
      <w:ind w:left="1134" w:right="510" w:hanging="1134"/>
    </w:pPr>
    <w:rPr>
      <w:sz w:val="20"/>
    </w:rPr>
  </w:style>
  <w:style w:type="character" w:customStyle="1" w:styleId="Innehll4Char">
    <w:name w:val="Innehåll 4 Char"/>
    <w:basedOn w:val="RKbasChar"/>
    <w:link w:val="Innehll4"/>
    <w:uiPriority w:val="39"/>
    <w:semiHidden/>
    <w:rsid w:val="00203904"/>
    <w:rPr>
      <w:rFonts w:ascii="Times New Roman" w:hAnsi="Times New Roman"/>
      <w:sz w:val="20"/>
    </w:rPr>
  </w:style>
  <w:style w:type="paragraph" w:styleId="Innehll5">
    <w:name w:val="toc 5"/>
    <w:basedOn w:val="RKbas"/>
    <w:next w:val="Brdtext"/>
    <w:link w:val="Innehll5Char"/>
    <w:uiPriority w:val="39"/>
    <w:rsid w:val="00465E66"/>
    <w:pPr>
      <w:tabs>
        <w:tab w:val="left" w:pos="510"/>
        <w:tab w:val="right" w:leader="dot" w:pos="5880"/>
      </w:tabs>
      <w:spacing w:before="100"/>
      <w:ind w:left="851" w:right="510" w:hanging="851"/>
    </w:pPr>
    <w:rPr>
      <w:sz w:val="20"/>
    </w:rPr>
  </w:style>
  <w:style w:type="character" w:customStyle="1" w:styleId="Innehll5Char">
    <w:name w:val="Innehåll 5 Char"/>
    <w:basedOn w:val="RKbasChar"/>
    <w:link w:val="Innehll5"/>
    <w:uiPriority w:val="39"/>
    <w:semiHidden/>
    <w:rsid w:val="007064DA"/>
    <w:rPr>
      <w:rFonts w:ascii="Times New Roman" w:hAnsi="Times New Roman"/>
      <w:sz w:val="20"/>
    </w:rPr>
  </w:style>
  <w:style w:type="paragraph" w:styleId="Innehll6">
    <w:name w:val="toc 6"/>
    <w:basedOn w:val="RKbas"/>
    <w:next w:val="Brdtext"/>
    <w:link w:val="Innehll6Char"/>
    <w:uiPriority w:val="39"/>
    <w:rsid w:val="00465E66"/>
    <w:pPr>
      <w:tabs>
        <w:tab w:val="left" w:pos="510"/>
        <w:tab w:val="right" w:leader="dot" w:pos="5880"/>
      </w:tabs>
      <w:spacing w:before="100"/>
      <w:ind w:left="851" w:right="510" w:hanging="851"/>
    </w:pPr>
    <w:rPr>
      <w:sz w:val="20"/>
    </w:rPr>
  </w:style>
  <w:style w:type="character" w:customStyle="1" w:styleId="Innehll6Char">
    <w:name w:val="Innehåll 6 Char"/>
    <w:basedOn w:val="RKbasChar"/>
    <w:link w:val="Innehll6"/>
    <w:uiPriority w:val="39"/>
    <w:semiHidden/>
    <w:rsid w:val="007064DA"/>
    <w:rPr>
      <w:rFonts w:ascii="Times New Roman" w:hAnsi="Times New Roman"/>
      <w:sz w:val="20"/>
    </w:rPr>
  </w:style>
  <w:style w:type="paragraph" w:styleId="Ballongtext">
    <w:name w:val="Balloon Text"/>
    <w:basedOn w:val="Normal"/>
    <w:link w:val="BallongtextChar"/>
    <w:uiPriority w:val="99"/>
    <w:semiHidden/>
    <w:unhideWhenUsed/>
    <w:rsid w:val="009D1AD6"/>
    <w:rPr>
      <w:rFonts w:ascii="Tahoma" w:hAnsi="Tahoma" w:cs="Tahoma"/>
      <w:sz w:val="16"/>
      <w:szCs w:val="16"/>
    </w:rPr>
  </w:style>
  <w:style w:type="character" w:customStyle="1" w:styleId="BallongtextChar">
    <w:name w:val="Ballongtext Char"/>
    <w:basedOn w:val="Standardstycketeckensnitt"/>
    <w:link w:val="Ballongtext"/>
    <w:uiPriority w:val="99"/>
    <w:semiHidden/>
    <w:rsid w:val="009D1AD6"/>
    <w:rPr>
      <w:rFonts w:ascii="Tahoma" w:eastAsia="Times New Roman" w:hAnsi="Tahoma" w:cs="Tahoma"/>
      <w:sz w:val="16"/>
      <w:szCs w:val="16"/>
    </w:rPr>
  </w:style>
  <w:style w:type="numbering" w:customStyle="1" w:styleId="RKnummerlista">
    <w:name w:val="RK nummerlista"/>
    <w:uiPriority w:val="99"/>
    <w:semiHidden/>
    <w:rsid w:val="005F4EBB"/>
    <w:pPr>
      <w:numPr>
        <w:numId w:val="2"/>
      </w:numPr>
    </w:pPr>
  </w:style>
  <w:style w:type="numbering" w:customStyle="1" w:styleId="RKpunktlista">
    <w:name w:val="RK punktlista"/>
    <w:uiPriority w:val="99"/>
    <w:semiHidden/>
    <w:rsid w:val="00884D66"/>
    <w:pPr>
      <w:numPr>
        <w:numId w:val="3"/>
      </w:numPr>
    </w:pPr>
  </w:style>
  <w:style w:type="numbering" w:customStyle="1" w:styleId="RKstrecklista">
    <w:name w:val="RK strecklista"/>
    <w:uiPriority w:val="99"/>
    <w:semiHidden/>
    <w:rsid w:val="008B5B8D"/>
    <w:pPr>
      <w:numPr>
        <w:numId w:val="4"/>
      </w:numPr>
    </w:pPr>
  </w:style>
  <w:style w:type="paragraph" w:styleId="Punktlista">
    <w:name w:val="List Bullet"/>
    <w:basedOn w:val="Brdtext"/>
    <w:link w:val="PunktlistaChar"/>
    <w:uiPriority w:val="11"/>
    <w:qFormat/>
    <w:rsid w:val="00884D66"/>
    <w:pPr>
      <w:numPr>
        <w:ilvl w:val="1"/>
        <w:numId w:val="32"/>
      </w:numPr>
      <w:contextualSpacing/>
    </w:pPr>
  </w:style>
  <w:style w:type="character" w:customStyle="1" w:styleId="PunktlistaChar">
    <w:name w:val="Punktlista Char"/>
    <w:basedOn w:val="BrdtextChar"/>
    <w:link w:val="Punktlista"/>
    <w:uiPriority w:val="11"/>
    <w:rsid w:val="00CE501F"/>
    <w:rPr>
      <w:rFonts w:ascii="Times New Roman" w:eastAsia="Times New Roman" w:hAnsi="Times New Roman" w:cs="Times New Roman"/>
      <w:sz w:val="20"/>
      <w:szCs w:val="20"/>
    </w:rPr>
  </w:style>
  <w:style w:type="paragraph" w:customStyle="1" w:styleId="Strecklista">
    <w:name w:val="Strecklista"/>
    <w:basedOn w:val="Punktlista"/>
    <w:link w:val="StrecklistaChar"/>
    <w:uiPriority w:val="14"/>
    <w:qFormat/>
    <w:rsid w:val="008B5B8D"/>
    <w:pPr>
      <w:numPr>
        <w:numId w:val="41"/>
      </w:numPr>
    </w:pPr>
  </w:style>
  <w:style w:type="character" w:customStyle="1" w:styleId="StrecklistaChar">
    <w:name w:val="Strecklista Char"/>
    <w:basedOn w:val="PunktlistaChar"/>
    <w:link w:val="Strecklista"/>
    <w:uiPriority w:val="14"/>
    <w:rsid w:val="000A6F2D"/>
    <w:rPr>
      <w:rFonts w:ascii="Times New Roman" w:eastAsia="Times New Roman" w:hAnsi="Times New Roman" w:cs="Times New Roman"/>
      <w:sz w:val="20"/>
      <w:szCs w:val="20"/>
    </w:rPr>
  </w:style>
  <w:style w:type="paragraph" w:styleId="Numreradlista">
    <w:name w:val="List Number"/>
    <w:basedOn w:val="Brdtext"/>
    <w:link w:val="NumreradlistaChar"/>
    <w:uiPriority w:val="4"/>
    <w:qFormat/>
    <w:rsid w:val="005F4EBB"/>
    <w:pPr>
      <w:numPr>
        <w:ilvl w:val="1"/>
        <w:numId w:val="27"/>
      </w:numPr>
      <w:contextualSpacing/>
    </w:pPr>
  </w:style>
  <w:style w:type="character" w:customStyle="1" w:styleId="NumreradlistaChar">
    <w:name w:val="Numrerad lista Char"/>
    <w:basedOn w:val="BrdtextChar"/>
    <w:link w:val="Numreradlista"/>
    <w:uiPriority w:val="4"/>
    <w:rsid w:val="00914A74"/>
    <w:rPr>
      <w:rFonts w:ascii="Times New Roman" w:eastAsia="Times New Roman" w:hAnsi="Times New Roman" w:cs="Times New Roman"/>
      <w:sz w:val="20"/>
      <w:szCs w:val="20"/>
    </w:rPr>
  </w:style>
  <w:style w:type="paragraph" w:customStyle="1" w:styleId="Brdtextram">
    <w:name w:val="Brödtext ram"/>
    <w:basedOn w:val="Brdtext"/>
    <w:next w:val="Brdtextmedindragram"/>
    <w:link w:val="BrdtextramChar"/>
    <w:uiPriority w:val="2"/>
    <w:qFormat/>
    <w:rsid w:val="00FA1E93"/>
    <w:pPr>
      <w:pBdr>
        <w:top w:val="single" w:sz="4" w:space="2" w:color="auto"/>
        <w:left w:val="single" w:sz="4" w:space="4" w:color="auto"/>
        <w:bottom w:val="single" w:sz="4" w:space="3" w:color="auto"/>
        <w:right w:val="single" w:sz="4" w:space="4" w:color="auto"/>
      </w:pBdr>
      <w:ind w:left="113" w:right="113"/>
    </w:pPr>
  </w:style>
  <w:style w:type="paragraph" w:customStyle="1" w:styleId="Brdtextmedindragram">
    <w:name w:val="Brödtext med indrag ram"/>
    <w:basedOn w:val="Brdtextmedindrag"/>
    <w:link w:val="BrdtextmedindragramChar"/>
    <w:uiPriority w:val="3"/>
    <w:qFormat/>
    <w:rsid w:val="00FA1E93"/>
    <w:pPr>
      <w:pBdr>
        <w:top w:val="single" w:sz="4" w:space="2" w:color="auto"/>
        <w:left w:val="single" w:sz="4" w:space="4" w:color="auto"/>
        <w:bottom w:val="single" w:sz="4" w:space="3" w:color="auto"/>
        <w:right w:val="single" w:sz="4" w:space="4" w:color="auto"/>
      </w:pBdr>
      <w:ind w:left="113" w:right="113"/>
    </w:pPr>
  </w:style>
  <w:style w:type="character" w:customStyle="1" w:styleId="BrdtextramChar">
    <w:name w:val="Brödtext ram Char"/>
    <w:basedOn w:val="BrdtextChar"/>
    <w:link w:val="Brdtextram"/>
    <w:uiPriority w:val="2"/>
    <w:rsid w:val="00CE501F"/>
    <w:rPr>
      <w:rFonts w:ascii="Times New Roman" w:eastAsia="Times New Roman" w:hAnsi="Times New Roman" w:cs="Times New Roman"/>
      <w:sz w:val="20"/>
      <w:szCs w:val="20"/>
    </w:rPr>
  </w:style>
  <w:style w:type="paragraph" w:customStyle="1" w:styleId="Numreradlistaram">
    <w:name w:val="Numrerad lista ram"/>
    <w:basedOn w:val="Numreradlista"/>
    <w:link w:val="NumreradlistaramChar"/>
    <w:uiPriority w:val="6"/>
    <w:qFormat/>
    <w:rsid w:val="00490ACA"/>
    <w:pPr>
      <w:numPr>
        <w:numId w:val="29"/>
      </w:numPr>
      <w:pBdr>
        <w:top w:val="single" w:sz="4" w:space="2" w:color="auto"/>
        <w:left w:val="single" w:sz="4" w:space="4" w:color="auto"/>
        <w:bottom w:val="single" w:sz="4" w:space="3" w:color="auto"/>
        <w:right w:val="single" w:sz="4" w:space="4" w:color="auto"/>
      </w:pBdr>
      <w:ind w:right="113"/>
    </w:pPr>
  </w:style>
  <w:style w:type="character" w:customStyle="1" w:styleId="BrdtextmedindragramChar">
    <w:name w:val="Brödtext med indrag ram Char"/>
    <w:basedOn w:val="BrdtextmedindragChar"/>
    <w:link w:val="Brdtextmedindragram"/>
    <w:uiPriority w:val="3"/>
    <w:rsid w:val="00CE501F"/>
    <w:rPr>
      <w:rFonts w:ascii="Times New Roman" w:eastAsia="Times New Roman" w:hAnsi="Times New Roman" w:cs="Times New Roman"/>
      <w:sz w:val="20"/>
      <w:szCs w:val="20"/>
    </w:rPr>
  </w:style>
  <w:style w:type="paragraph" w:customStyle="1" w:styleId="Strecklistaram">
    <w:name w:val="Strecklista ram"/>
    <w:basedOn w:val="Strecklista"/>
    <w:link w:val="StrecklistaramChar"/>
    <w:uiPriority w:val="16"/>
    <w:qFormat/>
    <w:rsid w:val="00FB2D6C"/>
    <w:pPr>
      <w:numPr>
        <w:numId w:val="42"/>
      </w:numPr>
      <w:pBdr>
        <w:top w:val="single" w:sz="4" w:space="2" w:color="auto"/>
        <w:left w:val="single" w:sz="4" w:space="4" w:color="auto"/>
        <w:bottom w:val="single" w:sz="4" w:space="3" w:color="auto"/>
        <w:right w:val="single" w:sz="4" w:space="4" w:color="auto"/>
      </w:pBdr>
      <w:ind w:right="113"/>
    </w:pPr>
  </w:style>
  <w:style w:type="character" w:customStyle="1" w:styleId="NumreradlistaramChar">
    <w:name w:val="Numrerad lista ram Char"/>
    <w:basedOn w:val="NumreradlistaChar"/>
    <w:link w:val="Numreradlistaram"/>
    <w:uiPriority w:val="6"/>
    <w:rsid w:val="00914A74"/>
    <w:rPr>
      <w:rFonts w:ascii="Times New Roman" w:eastAsia="Times New Roman" w:hAnsi="Times New Roman" w:cs="Times New Roman"/>
      <w:sz w:val="20"/>
      <w:szCs w:val="20"/>
    </w:rPr>
  </w:style>
  <w:style w:type="paragraph" w:customStyle="1" w:styleId="Punktlistaram">
    <w:name w:val="Punktlista ram"/>
    <w:basedOn w:val="Punktlista"/>
    <w:link w:val="PunktlistaramChar"/>
    <w:uiPriority w:val="12"/>
    <w:qFormat/>
    <w:rsid w:val="00A32406"/>
    <w:pPr>
      <w:numPr>
        <w:numId w:val="39"/>
      </w:numPr>
      <w:pBdr>
        <w:top w:val="single" w:sz="4" w:space="2" w:color="auto"/>
        <w:left w:val="single" w:sz="4" w:space="4" w:color="auto"/>
        <w:bottom w:val="single" w:sz="4" w:space="3" w:color="auto"/>
        <w:right w:val="single" w:sz="4" w:space="4" w:color="auto"/>
      </w:pBdr>
      <w:ind w:right="113"/>
    </w:pPr>
  </w:style>
  <w:style w:type="character" w:customStyle="1" w:styleId="StrecklistaramChar">
    <w:name w:val="Strecklista ram Char"/>
    <w:basedOn w:val="StrecklistaChar"/>
    <w:link w:val="Strecklistaram"/>
    <w:uiPriority w:val="16"/>
    <w:rsid w:val="005F48D9"/>
    <w:rPr>
      <w:rFonts w:ascii="Times New Roman" w:eastAsia="Times New Roman" w:hAnsi="Times New Roman" w:cs="Times New Roman"/>
      <w:sz w:val="20"/>
      <w:szCs w:val="20"/>
    </w:rPr>
  </w:style>
  <w:style w:type="character" w:customStyle="1" w:styleId="PunktlistaramChar">
    <w:name w:val="Punktlista ram Char"/>
    <w:basedOn w:val="PunktlistaChar"/>
    <w:link w:val="Punktlistaram"/>
    <w:uiPriority w:val="12"/>
    <w:rsid w:val="00823968"/>
    <w:rPr>
      <w:rFonts w:ascii="Times New Roman" w:eastAsia="Times New Roman" w:hAnsi="Times New Roman" w:cs="Times New Roman"/>
      <w:sz w:val="20"/>
      <w:szCs w:val="20"/>
    </w:rPr>
  </w:style>
  <w:style w:type="paragraph" w:customStyle="1" w:styleId="Slutstreck">
    <w:name w:val="Slutstreck"/>
    <w:basedOn w:val="Brdtext"/>
    <w:next w:val="Brdtextmedindrag"/>
    <w:link w:val="SlutstreckChar"/>
    <w:semiHidden/>
    <w:qFormat/>
    <w:rsid w:val="003B0EF7"/>
    <w:pPr>
      <w:spacing w:after="240"/>
    </w:pPr>
    <w:rPr>
      <w:spacing w:val="34"/>
      <w:u w:val="single"/>
    </w:rPr>
  </w:style>
  <w:style w:type="character" w:customStyle="1" w:styleId="SlutstreckChar">
    <w:name w:val="Slutstreck Char"/>
    <w:basedOn w:val="BrdtextChar"/>
    <w:link w:val="Slutstreck"/>
    <w:semiHidden/>
    <w:rsid w:val="00F214E2"/>
    <w:rPr>
      <w:rFonts w:ascii="Times New Roman" w:eastAsia="Times New Roman" w:hAnsi="Times New Roman" w:cs="Times New Roman"/>
      <w:spacing w:val="34"/>
      <w:sz w:val="20"/>
      <w:szCs w:val="20"/>
      <w:u w:val="single"/>
    </w:rPr>
  </w:style>
  <w:style w:type="paragraph" w:styleId="Citat">
    <w:name w:val="Quote"/>
    <w:basedOn w:val="Brdtext"/>
    <w:next w:val="Brdtext"/>
    <w:link w:val="CitatChar"/>
    <w:uiPriority w:val="4"/>
    <w:qFormat/>
    <w:rsid w:val="00244011"/>
    <w:pPr>
      <w:spacing w:before="120" w:after="240"/>
      <w:ind w:left="454"/>
    </w:pPr>
    <w:rPr>
      <w:iCs/>
      <w:sz w:val="19"/>
    </w:rPr>
  </w:style>
  <w:style w:type="character" w:customStyle="1" w:styleId="CitatChar">
    <w:name w:val="Citat Char"/>
    <w:basedOn w:val="Standardstycketeckensnitt"/>
    <w:link w:val="Citat"/>
    <w:uiPriority w:val="4"/>
    <w:rsid w:val="00CE501F"/>
    <w:rPr>
      <w:rFonts w:ascii="Times New Roman" w:eastAsia="Times New Roman" w:hAnsi="Times New Roman" w:cs="Times New Roman"/>
      <w:iCs/>
      <w:sz w:val="19"/>
      <w:szCs w:val="20"/>
    </w:rPr>
  </w:style>
  <w:style w:type="numbering" w:customStyle="1" w:styleId="RKnumreradlistaram">
    <w:name w:val="RK numrerad lista ram"/>
    <w:basedOn w:val="Ingenlista"/>
    <w:uiPriority w:val="99"/>
    <w:semiHidden/>
    <w:rsid w:val="00490ACA"/>
    <w:pPr>
      <w:numPr>
        <w:numId w:val="10"/>
      </w:numPr>
    </w:pPr>
  </w:style>
  <w:style w:type="paragraph" w:customStyle="1" w:styleId="FigurFotnot">
    <w:name w:val="Figur Fotnot"/>
    <w:basedOn w:val="Brdtext"/>
    <w:next w:val="Brdtext"/>
    <w:link w:val="FigurFotnotChar"/>
    <w:uiPriority w:val="4"/>
    <w:rsid w:val="0056410E"/>
    <w:pPr>
      <w:keepNext/>
      <w:keepLines/>
      <w:spacing w:before="40"/>
      <w:jc w:val="left"/>
    </w:pPr>
    <w:rPr>
      <w:rFonts w:ascii="TradeGothic CondEighteen" w:hAnsi="TradeGothic CondEighteen"/>
      <w:spacing w:val="4"/>
      <w:sz w:val="14"/>
    </w:rPr>
  </w:style>
  <w:style w:type="character" w:customStyle="1" w:styleId="FigurFotnotChar">
    <w:name w:val="Figur Fotnot Char"/>
    <w:basedOn w:val="BrdtextChar"/>
    <w:link w:val="FigurFotnot"/>
    <w:uiPriority w:val="4"/>
    <w:rsid w:val="00CE501F"/>
    <w:rPr>
      <w:rFonts w:ascii="TradeGothic CondEighteen" w:eastAsia="Times New Roman" w:hAnsi="TradeGothic CondEighteen" w:cs="Times New Roman"/>
      <w:spacing w:val="4"/>
      <w:sz w:val="14"/>
      <w:szCs w:val="20"/>
    </w:rPr>
  </w:style>
  <w:style w:type="numbering" w:customStyle="1" w:styleId="RKrubrik1-4">
    <w:name w:val="RK rubrik 1-4"/>
    <w:uiPriority w:val="99"/>
    <w:semiHidden/>
    <w:rsid w:val="00B669F3"/>
    <w:pPr>
      <w:numPr>
        <w:numId w:val="23"/>
      </w:numPr>
    </w:pPr>
  </w:style>
  <w:style w:type="paragraph" w:customStyle="1" w:styleId="Brdtextefternumreradlista">
    <w:name w:val="Brödtext efter numrerad lista"/>
    <w:basedOn w:val="Brdtext"/>
    <w:next w:val="Brdtextmedindrag"/>
    <w:link w:val="BrdtextefternumreradlistaChar"/>
    <w:uiPriority w:val="5"/>
    <w:rsid w:val="00E72942"/>
    <w:pPr>
      <w:numPr>
        <w:numId w:val="27"/>
      </w:numPr>
      <w:spacing w:before="230"/>
    </w:pPr>
  </w:style>
  <w:style w:type="character" w:customStyle="1" w:styleId="BrdtextefternumreradlistaChar">
    <w:name w:val="Brödtext efter numrerad lista Char"/>
    <w:basedOn w:val="BrdtextChar"/>
    <w:link w:val="Brdtextefternumreradlista"/>
    <w:uiPriority w:val="5"/>
    <w:rsid w:val="00E72942"/>
    <w:rPr>
      <w:rFonts w:ascii="Times New Roman" w:eastAsia="Times New Roman" w:hAnsi="Times New Roman" w:cs="Times New Roman"/>
      <w:sz w:val="20"/>
      <w:szCs w:val="20"/>
    </w:rPr>
  </w:style>
  <w:style w:type="paragraph" w:customStyle="1" w:styleId="Strecklistainumreradlista">
    <w:name w:val="Strecklista i numrerad lista"/>
    <w:basedOn w:val="Strecklista"/>
    <w:link w:val="StrecklistainumreradlistaChar"/>
    <w:uiPriority w:val="8"/>
    <w:semiHidden/>
    <w:rsid w:val="005F4EBB"/>
    <w:pPr>
      <w:numPr>
        <w:ilvl w:val="2"/>
        <w:numId w:val="27"/>
      </w:numPr>
    </w:pPr>
  </w:style>
  <w:style w:type="character" w:customStyle="1" w:styleId="StrecklistainumreradlistaChar">
    <w:name w:val="Strecklista i numrerad lista Char"/>
    <w:basedOn w:val="StrecklistaChar"/>
    <w:link w:val="Strecklistainumreradlista"/>
    <w:uiPriority w:val="8"/>
    <w:semiHidden/>
    <w:rsid w:val="00914A74"/>
    <w:rPr>
      <w:rFonts w:ascii="Times New Roman" w:eastAsia="Times New Roman" w:hAnsi="Times New Roman" w:cs="Times New Roman"/>
      <w:sz w:val="20"/>
      <w:szCs w:val="20"/>
    </w:rPr>
  </w:style>
  <w:style w:type="paragraph" w:customStyle="1" w:styleId="Brdtextefternr-listaram">
    <w:name w:val="Brödtext efter nr-lista ram"/>
    <w:basedOn w:val="Brdtext"/>
    <w:next w:val="Brdtextmedindrag"/>
    <w:link w:val="Brdtextefternr-listaramChar"/>
    <w:uiPriority w:val="7"/>
    <w:rsid w:val="00AD6662"/>
    <w:pPr>
      <w:numPr>
        <w:numId w:val="29"/>
      </w:numPr>
      <w:spacing w:before="90"/>
    </w:pPr>
  </w:style>
  <w:style w:type="character" w:customStyle="1" w:styleId="Brdtextefternr-listaramChar">
    <w:name w:val="Brödtext efter nr-lista ram Char"/>
    <w:basedOn w:val="BrdtextChar"/>
    <w:link w:val="Brdtextefternr-listaram"/>
    <w:uiPriority w:val="7"/>
    <w:rsid w:val="00914A74"/>
    <w:rPr>
      <w:rFonts w:ascii="Times New Roman" w:eastAsia="Times New Roman" w:hAnsi="Times New Roman" w:cs="Times New Roman"/>
      <w:sz w:val="20"/>
      <w:szCs w:val="20"/>
    </w:rPr>
  </w:style>
  <w:style w:type="paragraph" w:customStyle="1" w:styleId="Strecklistaipunktlista">
    <w:name w:val="Strecklista i punktlista"/>
    <w:basedOn w:val="Strecklistainumreradlista"/>
    <w:link w:val="StrecklistaipunktlistaChar"/>
    <w:uiPriority w:val="8"/>
    <w:semiHidden/>
    <w:rsid w:val="00884D66"/>
    <w:pPr>
      <w:numPr>
        <w:numId w:val="32"/>
      </w:numPr>
    </w:pPr>
  </w:style>
  <w:style w:type="paragraph" w:customStyle="1" w:styleId="Brdtextefterpunktlista">
    <w:name w:val="Brödtext efter punktlista"/>
    <w:basedOn w:val="Brdtext"/>
    <w:next w:val="Brdtextmedindrag"/>
    <w:link w:val="BrdtextefterpunktlistaChar"/>
    <w:uiPriority w:val="12"/>
    <w:rsid w:val="00E72942"/>
    <w:pPr>
      <w:numPr>
        <w:numId w:val="32"/>
      </w:numPr>
      <w:spacing w:before="230"/>
    </w:pPr>
  </w:style>
  <w:style w:type="character" w:customStyle="1" w:styleId="StrecklistaipunktlistaChar">
    <w:name w:val="Strecklista i punktlista Char"/>
    <w:basedOn w:val="StrecklistainumreradlistaChar"/>
    <w:link w:val="Strecklistaipunktlista"/>
    <w:uiPriority w:val="8"/>
    <w:semiHidden/>
    <w:rsid w:val="00914A74"/>
    <w:rPr>
      <w:rFonts w:ascii="Times New Roman" w:eastAsia="Times New Roman" w:hAnsi="Times New Roman" w:cs="Times New Roman"/>
      <w:sz w:val="20"/>
      <w:szCs w:val="20"/>
    </w:rPr>
  </w:style>
  <w:style w:type="character" w:customStyle="1" w:styleId="BrdtextefterpunktlistaChar">
    <w:name w:val="Brödtext efter punktlista Char"/>
    <w:basedOn w:val="BrdtextChar"/>
    <w:link w:val="Brdtextefterpunktlista"/>
    <w:uiPriority w:val="12"/>
    <w:rsid w:val="00CE501F"/>
    <w:rPr>
      <w:rFonts w:ascii="Times New Roman" w:eastAsia="Times New Roman" w:hAnsi="Times New Roman" w:cs="Times New Roman"/>
      <w:sz w:val="20"/>
      <w:szCs w:val="20"/>
    </w:rPr>
  </w:style>
  <w:style w:type="paragraph" w:customStyle="1" w:styleId="Brdtextefterstrecklista">
    <w:name w:val="Brödtext efter strecklista"/>
    <w:basedOn w:val="Brdtext"/>
    <w:next w:val="Brdtextmedindrag"/>
    <w:link w:val="BrdtextefterstrecklistaChar"/>
    <w:uiPriority w:val="15"/>
    <w:rsid w:val="00E72942"/>
    <w:pPr>
      <w:numPr>
        <w:numId w:val="41"/>
      </w:numPr>
      <w:spacing w:before="230"/>
    </w:pPr>
  </w:style>
  <w:style w:type="character" w:customStyle="1" w:styleId="BrdtextefterstrecklistaChar">
    <w:name w:val="Brödtext efter strecklista Char"/>
    <w:basedOn w:val="BrdtextChar"/>
    <w:link w:val="Brdtextefterstrecklista"/>
    <w:uiPriority w:val="15"/>
    <w:rsid w:val="005F48D9"/>
    <w:rPr>
      <w:rFonts w:ascii="Times New Roman" w:eastAsia="Times New Roman" w:hAnsi="Times New Roman" w:cs="Times New Roman"/>
      <w:sz w:val="20"/>
      <w:szCs w:val="20"/>
    </w:rPr>
  </w:style>
  <w:style w:type="numbering" w:customStyle="1" w:styleId="RKpunktlistaram">
    <w:name w:val="RK punktlista ram"/>
    <w:uiPriority w:val="99"/>
    <w:semiHidden/>
    <w:rsid w:val="00A32406"/>
    <w:pPr>
      <w:numPr>
        <w:numId w:val="34"/>
      </w:numPr>
    </w:pPr>
  </w:style>
  <w:style w:type="paragraph" w:customStyle="1" w:styleId="Brdtextefterpkt-listaram">
    <w:name w:val="Brödtext efter pkt-lista ram"/>
    <w:basedOn w:val="Brdtext"/>
    <w:next w:val="Brdtextmedindrag"/>
    <w:link w:val="Brdtextefterpkt-listaramChar"/>
    <w:uiPriority w:val="13"/>
    <w:rsid w:val="00AD6662"/>
    <w:pPr>
      <w:numPr>
        <w:numId w:val="39"/>
      </w:numPr>
      <w:spacing w:before="90"/>
    </w:pPr>
  </w:style>
  <w:style w:type="character" w:customStyle="1" w:styleId="Brdtextefterpkt-listaramChar">
    <w:name w:val="Brödtext efter pkt-lista ram Char"/>
    <w:basedOn w:val="BrdtextChar"/>
    <w:link w:val="Brdtextefterpkt-listaram"/>
    <w:uiPriority w:val="13"/>
    <w:rsid w:val="00823968"/>
    <w:rPr>
      <w:rFonts w:ascii="Times New Roman" w:eastAsia="Times New Roman" w:hAnsi="Times New Roman" w:cs="Times New Roman"/>
      <w:sz w:val="20"/>
      <w:szCs w:val="20"/>
    </w:rPr>
  </w:style>
  <w:style w:type="numbering" w:customStyle="1" w:styleId="RKstrecklistaram">
    <w:name w:val="RK strecklista ram"/>
    <w:uiPriority w:val="99"/>
    <w:semiHidden/>
    <w:rsid w:val="00FB2D6C"/>
    <w:pPr>
      <w:numPr>
        <w:numId w:val="38"/>
      </w:numPr>
    </w:pPr>
  </w:style>
  <w:style w:type="paragraph" w:customStyle="1" w:styleId="Brdtextefterstrlistaram">
    <w:name w:val="Brödtext efter str.lista ram"/>
    <w:basedOn w:val="Brdtext"/>
    <w:next w:val="Brdtextmedindrag"/>
    <w:link w:val="BrdtextefterstrlistaramChar"/>
    <w:uiPriority w:val="17"/>
    <w:rsid w:val="00AD6662"/>
    <w:pPr>
      <w:numPr>
        <w:numId w:val="42"/>
      </w:numPr>
      <w:spacing w:before="90"/>
    </w:pPr>
  </w:style>
  <w:style w:type="character" w:customStyle="1" w:styleId="BrdtextefterstrlistaramChar">
    <w:name w:val="Brödtext efter str.lista ram Char"/>
    <w:basedOn w:val="BrdtextChar"/>
    <w:link w:val="Brdtextefterstrlistaram"/>
    <w:uiPriority w:val="17"/>
    <w:rsid w:val="005F48D9"/>
    <w:rPr>
      <w:rFonts w:ascii="Times New Roman" w:eastAsia="Times New Roman" w:hAnsi="Times New Roman" w:cs="Times New Roman"/>
      <w:sz w:val="20"/>
      <w:szCs w:val="20"/>
    </w:rPr>
  </w:style>
  <w:style w:type="character" w:styleId="Hyperlnk">
    <w:name w:val="Hyperlink"/>
    <w:basedOn w:val="Standardstycketeckensnitt"/>
    <w:uiPriority w:val="99"/>
    <w:rsid w:val="00CC7E2B"/>
    <w:rPr>
      <w:color w:val="0000FF" w:themeColor="hyperlink"/>
      <w:u w:val="single"/>
    </w:rPr>
  </w:style>
  <w:style w:type="paragraph" w:styleId="Innehll7">
    <w:name w:val="toc 7"/>
    <w:basedOn w:val="Normal"/>
    <w:next w:val="Normal"/>
    <w:autoRedefine/>
    <w:uiPriority w:val="39"/>
    <w:unhideWhenUsed/>
    <w:rsid w:val="00F660F7"/>
    <w:pPr>
      <w:spacing w:after="100" w:line="259" w:lineRule="auto"/>
      <w:ind w:left="1320"/>
    </w:pPr>
    <w:rPr>
      <w:rFonts w:eastAsiaTheme="minorEastAsia" w:cstheme="minorBidi"/>
      <w:szCs w:val="22"/>
      <w:lang w:eastAsia="sv-SE"/>
    </w:rPr>
  </w:style>
  <w:style w:type="paragraph" w:styleId="Innehll8">
    <w:name w:val="toc 8"/>
    <w:basedOn w:val="Normal"/>
    <w:next w:val="Normal"/>
    <w:autoRedefine/>
    <w:uiPriority w:val="39"/>
    <w:unhideWhenUsed/>
    <w:rsid w:val="00F660F7"/>
    <w:pPr>
      <w:spacing w:after="100" w:line="259" w:lineRule="auto"/>
      <w:ind w:left="1540"/>
    </w:pPr>
    <w:rPr>
      <w:rFonts w:eastAsiaTheme="minorEastAsia" w:cstheme="minorBidi"/>
      <w:szCs w:val="22"/>
      <w:lang w:eastAsia="sv-SE"/>
    </w:rPr>
  </w:style>
  <w:style w:type="paragraph" w:styleId="Innehll9">
    <w:name w:val="toc 9"/>
    <w:basedOn w:val="Normal"/>
    <w:next w:val="Normal"/>
    <w:autoRedefine/>
    <w:uiPriority w:val="39"/>
    <w:unhideWhenUsed/>
    <w:rsid w:val="00F660F7"/>
    <w:pPr>
      <w:spacing w:after="100" w:line="259" w:lineRule="auto"/>
      <w:ind w:left="1760"/>
    </w:pPr>
    <w:rPr>
      <w:rFonts w:eastAsiaTheme="minorEastAsia" w:cstheme="minorBidi"/>
      <w:szCs w:val="22"/>
      <w:lang w:eastAsia="sv-SE"/>
    </w:rPr>
  </w:style>
  <w:style w:type="character" w:styleId="Olstomnmnande">
    <w:name w:val="Unresolved Mention"/>
    <w:basedOn w:val="Standardstycketeckensnitt"/>
    <w:uiPriority w:val="99"/>
    <w:semiHidden/>
    <w:unhideWhenUsed/>
    <w:rsid w:val="00F660F7"/>
    <w:rPr>
      <w:color w:val="605E5C"/>
      <w:shd w:val="clear" w:color="auto" w:fill="E1DFDD"/>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optimizeForBrowser/>
  <w:allowPNG/>
</w:webSettings>
</file>

<file path=word/_rels/document.xml.rels><?xml version="1.0" encoding="UTF-8" standalone="yes"?>
<Relationships xmlns="http://schemas.openxmlformats.org/package/2006/relationships"><Relationship Id="rId117" Type="http://schemas.openxmlformats.org/officeDocument/2006/relationships/header" Target="header43.xml"/><Relationship Id="rId21" Type="http://schemas.openxmlformats.org/officeDocument/2006/relationships/header" Target="header4.xml"/><Relationship Id="rId42" Type="http://schemas.openxmlformats.org/officeDocument/2006/relationships/header" Target="header13.xml"/><Relationship Id="rId63" Type="http://schemas.openxmlformats.org/officeDocument/2006/relationships/header" Target="header22.xml"/><Relationship Id="rId84" Type="http://schemas.openxmlformats.org/officeDocument/2006/relationships/footer" Target="footer40.xml"/><Relationship Id="rId138" Type="http://schemas.openxmlformats.org/officeDocument/2006/relationships/footer" Target="footer72.xml"/><Relationship Id="rId159" Type="http://schemas.openxmlformats.org/officeDocument/2006/relationships/footer" Target="footer84.xml"/><Relationship Id="rId170" Type="http://schemas.openxmlformats.org/officeDocument/2006/relationships/footer" Target="footer90.xml"/><Relationship Id="rId191" Type="http://schemas.openxmlformats.org/officeDocument/2006/relationships/header" Target="header75.xml"/><Relationship Id="rId205" Type="http://schemas.openxmlformats.org/officeDocument/2006/relationships/footer" Target="footer110.xml"/><Relationship Id="rId16" Type="http://schemas.openxmlformats.org/officeDocument/2006/relationships/header" Target="header2.xml"/><Relationship Id="rId107" Type="http://schemas.openxmlformats.org/officeDocument/2006/relationships/header" Target="header39.xml"/><Relationship Id="rId11" Type="http://schemas.openxmlformats.org/officeDocument/2006/relationships/webSettings" Target="webSettings.xml"/><Relationship Id="rId32" Type="http://schemas.openxmlformats.org/officeDocument/2006/relationships/header" Target="header9.xml"/><Relationship Id="rId37" Type="http://schemas.openxmlformats.org/officeDocument/2006/relationships/header" Target="header11.xml"/><Relationship Id="rId53" Type="http://schemas.openxmlformats.org/officeDocument/2006/relationships/header" Target="header18.xml"/><Relationship Id="rId58" Type="http://schemas.openxmlformats.org/officeDocument/2006/relationships/header" Target="header20.xml"/><Relationship Id="rId74" Type="http://schemas.openxmlformats.org/officeDocument/2006/relationships/footer" Target="footer34.xml"/><Relationship Id="rId79" Type="http://schemas.openxmlformats.org/officeDocument/2006/relationships/footer" Target="footer37.xml"/><Relationship Id="rId102" Type="http://schemas.openxmlformats.org/officeDocument/2006/relationships/header" Target="header37.xml"/><Relationship Id="rId123" Type="http://schemas.openxmlformats.org/officeDocument/2006/relationships/header" Target="header46.xml"/><Relationship Id="rId128" Type="http://schemas.openxmlformats.org/officeDocument/2006/relationships/header" Target="header48.xml"/><Relationship Id="rId144" Type="http://schemas.openxmlformats.org/officeDocument/2006/relationships/header" Target="header55.xml"/><Relationship Id="rId149" Type="http://schemas.openxmlformats.org/officeDocument/2006/relationships/header" Target="header57.xml"/><Relationship Id="rId5" Type="http://schemas.openxmlformats.org/officeDocument/2006/relationships/customXml" Target="../customXml/item5.xml"/><Relationship Id="rId90" Type="http://schemas.openxmlformats.org/officeDocument/2006/relationships/footer" Target="footer44.xml"/><Relationship Id="rId95" Type="http://schemas.openxmlformats.org/officeDocument/2006/relationships/footer" Target="footer47.xml"/><Relationship Id="rId160" Type="http://schemas.openxmlformats.org/officeDocument/2006/relationships/header" Target="header62.xml"/><Relationship Id="rId165" Type="http://schemas.openxmlformats.org/officeDocument/2006/relationships/footer" Target="footer87.xml"/><Relationship Id="rId181" Type="http://schemas.openxmlformats.org/officeDocument/2006/relationships/header" Target="header71.xml"/><Relationship Id="rId186" Type="http://schemas.openxmlformats.org/officeDocument/2006/relationships/header" Target="header73.xml"/><Relationship Id="rId22" Type="http://schemas.openxmlformats.org/officeDocument/2006/relationships/header" Target="header5.xml"/><Relationship Id="rId27" Type="http://schemas.openxmlformats.org/officeDocument/2006/relationships/header" Target="header7.xml"/><Relationship Id="rId43" Type="http://schemas.openxmlformats.org/officeDocument/2006/relationships/header" Target="header14.xml"/><Relationship Id="rId48" Type="http://schemas.openxmlformats.org/officeDocument/2006/relationships/header" Target="header16.xml"/><Relationship Id="rId64" Type="http://schemas.openxmlformats.org/officeDocument/2006/relationships/footer" Target="footer28.xml"/><Relationship Id="rId69" Type="http://schemas.openxmlformats.org/officeDocument/2006/relationships/footer" Target="footer31.xml"/><Relationship Id="rId113" Type="http://schemas.openxmlformats.org/officeDocument/2006/relationships/header" Target="header42.xml"/><Relationship Id="rId118" Type="http://schemas.openxmlformats.org/officeDocument/2006/relationships/header" Target="header44.xml"/><Relationship Id="rId134" Type="http://schemas.openxmlformats.org/officeDocument/2006/relationships/header" Target="header51.xml"/><Relationship Id="rId139" Type="http://schemas.openxmlformats.org/officeDocument/2006/relationships/header" Target="header53.xml"/><Relationship Id="rId80" Type="http://schemas.openxmlformats.org/officeDocument/2006/relationships/footer" Target="footer38.xml"/><Relationship Id="rId85" Type="http://schemas.openxmlformats.org/officeDocument/2006/relationships/footer" Target="footer41.xml"/><Relationship Id="rId150" Type="http://schemas.openxmlformats.org/officeDocument/2006/relationships/header" Target="header58.xml"/><Relationship Id="rId155" Type="http://schemas.openxmlformats.org/officeDocument/2006/relationships/header" Target="header60.xml"/><Relationship Id="rId171" Type="http://schemas.openxmlformats.org/officeDocument/2006/relationships/header" Target="header67.xml"/><Relationship Id="rId176" Type="http://schemas.openxmlformats.org/officeDocument/2006/relationships/header" Target="header69.xml"/><Relationship Id="rId192" Type="http://schemas.openxmlformats.org/officeDocument/2006/relationships/header" Target="header76.xml"/><Relationship Id="rId197" Type="http://schemas.openxmlformats.org/officeDocument/2006/relationships/header" Target="header78.xml"/><Relationship Id="rId206" Type="http://schemas.openxmlformats.org/officeDocument/2006/relationships/header" Target="header82.xml"/><Relationship Id="rId201" Type="http://schemas.openxmlformats.org/officeDocument/2006/relationships/footer" Target="footer108.xml"/><Relationship Id="rId12" Type="http://schemas.openxmlformats.org/officeDocument/2006/relationships/footnotes" Target="footnotes.xml"/><Relationship Id="rId17" Type="http://schemas.openxmlformats.org/officeDocument/2006/relationships/footer" Target="footer1.xml"/><Relationship Id="rId33" Type="http://schemas.openxmlformats.org/officeDocument/2006/relationships/header" Target="header10.xml"/><Relationship Id="rId38" Type="http://schemas.openxmlformats.org/officeDocument/2006/relationships/header" Target="header12.xml"/><Relationship Id="rId59" Type="http://schemas.openxmlformats.org/officeDocument/2006/relationships/footer" Target="footer25.xml"/><Relationship Id="rId103" Type="http://schemas.openxmlformats.org/officeDocument/2006/relationships/header" Target="header38.xml"/><Relationship Id="rId108" Type="http://schemas.openxmlformats.org/officeDocument/2006/relationships/header" Target="header40.xml"/><Relationship Id="rId124" Type="http://schemas.openxmlformats.org/officeDocument/2006/relationships/footer" Target="footer64.xml"/><Relationship Id="rId129" Type="http://schemas.openxmlformats.org/officeDocument/2006/relationships/header" Target="header49.xml"/><Relationship Id="rId54" Type="http://schemas.openxmlformats.org/officeDocument/2006/relationships/footer" Target="footer22.xml"/><Relationship Id="rId70" Type="http://schemas.openxmlformats.org/officeDocument/2006/relationships/footer" Target="footer32.xml"/><Relationship Id="rId75" Type="http://schemas.openxmlformats.org/officeDocument/2006/relationships/footer" Target="footer35.xml"/><Relationship Id="rId91" Type="http://schemas.openxmlformats.org/officeDocument/2006/relationships/footer" Target="footer45.xml"/><Relationship Id="rId96" Type="http://schemas.openxmlformats.org/officeDocument/2006/relationships/footer" Target="footer48.xml"/><Relationship Id="rId140" Type="http://schemas.openxmlformats.org/officeDocument/2006/relationships/header" Target="header54.xml"/><Relationship Id="rId145" Type="http://schemas.openxmlformats.org/officeDocument/2006/relationships/header" Target="header56.xml"/><Relationship Id="rId161" Type="http://schemas.openxmlformats.org/officeDocument/2006/relationships/header" Target="header63.xml"/><Relationship Id="rId166" Type="http://schemas.openxmlformats.org/officeDocument/2006/relationships/header" Target="header65.xml"/><Relationship Id="rId182" Type="http://schemas.openxmlformats.org/officeDocument/2006/relationships/header" Target="header72.xml"/><Relationship Id="rId187" Type="http://schemas.openxmlformats.org/officeDocument/2006/relationships/header" Target="header74.xml"/><Relationship Id="rId1" Type="http://schemas.openxmlformats.org/officeDocument/2006/relationships/customXml" Target="../customXml/item1.xml"/><Relationship Id="rId6" Type="http://schemas.openxmlformats.org/officeDocument/2006/relationships/customXml" Target="../customXml/item6.xml"/><Relationship Id="rId23" Type="http://schemas.openxmlformats.org/officeDocument/2006/relationships/footer" Target="footer4.xml"/><Relationship Id="rId28" Type="http://schemas.openxmlformats.org/officeDocument/2006/relationships/header" Target="header8.xml"/><Relationship Id="rId49" Type="http://schemas.openxmlformats.org/officeDocument/2006/relationships/footer" Target="footer19.xml"/><Relationship Id="rId114" Type="http://schemas.openxmlformats.org/officeDocument/2006/relationships/footer" Target="footer58.xml"/><Relationship Id="rId119" Type="http://schemas.openxmlformats.org/officeDocument/2006/relationships/footer" Target="footer61.xml"/><Relationship Id="rId44" Type="http://schemas.openxmlformats.org/officeDocument/2006/relationships/footer" Target="footer16.xml"/><Relationship Id="rId60" Type="http://schemas.openxmlformats.org/officeDocument/2006/relationships/footer" Target="footer26.xml"/><Relationship Id="rId65" Type="http://schemas.openxmlformats.org/officeDocument/2006/relationships/footer" Target="footer29.xml"/><Relationship Id="rId81" Type="http://schemas.openxmlformats.org/officeDocument/2006/relationships/footer" Target="footer39.xml"/><Relationship Id="rId86" Type="http://schemas.openxmlformats.org/officeDocument/2006/relationships/footer" Target="footer42.xml"/><Relationship Id="rId130" Type="http://schemas.openxmlformats.org/officeDocument/2006/relationships/footer" Target="footer67.xml"/><Relationship Id="rId135" Type="http://schemas.openxmlformats.org/officeDocument/2006/relationships/header" Target="header52.xml"/><Relationship Id="rId151" Type="http://schemas.openxmlformats.org/officeDocument/2006/relationships/footer" Target="footer79.xml"/><Relationship Id="rId156" Type="http://schemas.openxmlformats.org/officeDocument/2006/relationships/footer" Target="footer82.xml"/><Relationship Id="rId177" Type="http://schemas.openxmlformats.org/officeDocument/2006/relationships/header" Target="header70.xml"/><Relationship Id="rId198" Type="http://schemas.openxmlformats.org/officeDocument/2006/relationships/footer" Target="footer106.xml"/><Relationship Id="rId172" Type="http://schemas.openxmlformats.org/officeDocument/2006/relationships/header" Target="header68.xml"/><Relationship Id="rId193" Type="http://schemas.openxmlformats.org/officeDocument/2006/relationships/footer" Target="footer103.xml"/><Relationship Id="rId202" Type="http://schemas.openxmlformats.org/officeDocument/2006/relationships/header" Target="header80.xml"/><Relationship Id="rId207" Type="http://schemas.openxmlformats.org/officeDocument/2006/relationships/footer" Target="footer111.xml"/><Relationship Id="rId13" Type="http://schemas.openxmlformats.org/officeDocument/2006/relationships/endnotes" Target="endnotes.xml"/><Relationship Id="rId18" Type="http://schemas.openxmlformats.org/officeDocument/2006/relationships/footer" Target="footer2.xml"/><Relationship Id="rId39" Type="http://schemas.openxmlformats.org/officeDocument/2006/relationships/footer" Target="footer13.xml"/><Relationship Id="rId109" Type="http://schemas.openxmlformats.org/officeDocument/2006/relationships/footer" Target="footer55.xml"/><Relationship Id="rId34" Type="http://schemas.openxmlformats.org/officeDocument/2006/relationships/footer" Target="footer10.xml"/><Relationship Id="rId50" Type="http://schemas.openxmlformats.org/officeDocument/2006/relationships/footer" Target="footer20.xml"/><Relationship Id="rId55" Type="http://schemas.openxmlformats.org/officeDocument/2006/relationships/footer" Target="footer23.xml"/><Relationship Id="rId76" Type="http://schemas.openxmlformats.org/officeDocument/2006/relationships/footer" Target="footer36.xml"/><Relationship Id="rId97" Type="http://schemas.openxmlformats.org/officeDocument/2006/relationships/header" Target="header35.xml"/><Relationship Id="rId104" Type="http://schemas.openxmlformats.org/officeDocument/2006/relationships/footer" Target="footer52.xml"/><Relationship Id="rId120" Type="http://schemas.openxmlformats.org/officeDocument/2006/relationships/footer" Target="footer62.xml"/><Relationship Id="rId125" Type="http://schemas.openxmlformats.org/officeDocument/2006/relationships/footer" Target="footer65.xml"/><Relationship Id="rId141" Type="http://schemas.openxmlformats.org/officeDocument/2006/relationships/footer" Target="footer73.xml"/><Relationship Id="rId146" Type="http://schemas.openxmlformats.org/officeDocument/2006/relationships/footer" Target="footer76.xml"/><Relationship Id="rId167" Type="http://schemas.openxmlformats.org/officeDocument/2006/relationships/header" Target="header66.xml"/><Relationship Id="rId188" Type="http://schemas.openxmlformats.org/officeDocument/2006/relationships/footer" Target="footer100.xml"/><Relationship Id="rId7" Type="http://schemas.openxmlformats.org/officeDocument/2006/relationships/customXml" Target="../customXml/item7.xml"/><Relationship Id="rId71" Type="http://schemas.openxmlformats.org/officeDocument/2006/relationships/footer" Target="footer33.xml"/><Relationship Id="rId92" Type="http://schemas.openxmlformats.org/officeDocument/2006/relationships/header" Target="header33.xml"/><Relationship Id="rId162" Type="http://schemas.openxmlformats.org/officeDocument/2006/relationships/footer" Target="footer85.xml"/><Relationship Id="rId183" Type="http://schemas.openxmlformats.org/officeDocument/2006/relationships/footer" Target="footer97.xml"/><Relationship Id="rId2" Type="http://schemas.openxmlformats.org/officeDocument/2006/relationships/customXml" Target="../customXml/item2.xml"/><Relationship Id="rId29" Type="http://schemas.openxmlformats.org/officeDocument/2006/relationships/footer" Target="footer7.xml"/><Relationship Id="rId24" Type="http://schemas.openxmlformats.org/officeDocument/2006/relationships/footer" Target="footer5.xml"/><Relationship Id="rId40" Type="http://schemas.openxmlformats.org/officeDocument/2006/relationships/footer" Target="footer14.xml"/><Relationship Id="rId45" Type="http://schemas.openxmlformats.org/officeDocument/2006/relationships/footer" Target="footer17.xml"/><Relationship Id="rId66" Type="http://schemas.openxmlformats.org/officeDocument/2006/relationships/footer" Target="footer30.xml"/><Relationship Id="rId87" Type="http://schemas.openxmlformats.org/officeDocument/2006/relationships/header" Target="header31.xml"/><Relationship Id="rId110" Type="http://schemas.openxmlformats.org/officeDocument/2006/relationships/footer" Target="footer56.xml"/><Relationship Id="rId115" Type="http://schemas.openxmlformats.org/officeDocument/2006/relationships/footer" Target="footer59.xml"/><Relationship Id="rId131" Type="http://schemas.openxmlformats.org/officeDocument/2006/relationships/footer" Target="footer68.xml"/><Relationship Id="rId136" Type="http://schemas.openxmlformats.org/officeDocument/2006/relationships/footer" Target="footer70.xml"/><Relationship Id="rId157" Type="http://schemas.openxmlformats.org/officeDocument/2006/relationships/footer" Target="footer83.xml"/><Relationship Id="rId178" Type="http://schemas.openxmlformats.org/officeDocument/2006/relationships/footer" Target="footer94.xml"/><Relationship Id="rId61" Type="http://schemas.openxmlformats.org/officeDocument/2006/relationships/footer" Target="footer27.xml"/><Relationship Id="rId82" Type="http://schemas.openxmlformats.org/officeDocument/2006/relationships/header" Target="header29.xml"/><Relationship Id="rId152" Type="http://schemas.openxmlformats.org/officeDocument/2006/relationships/footer" Target="footer80.xml"/><Relationship Id="rId173" Type="http://schemas.openxmlformats.org/officeDocument/2006/relationships/footer" Target="footer91.xml"/><Relationship Id="rId194" Type="http://schemas.openxmlformats.org/officeDocument/2006/relationships/footer" Target="footer104.xml"/><Relationship Id="rId199" Type="http://schemas.openxmlformats.org/officeDocument/2006/relationships/footer" Target="footer107.xml"/><Relationship Id="rId203" Type="http://schemas.openxmlformats.org/officeDocument/2006/relationships/header" Target="header81.xml"/><Relationship Id="rId208" Type="http://schemas.openxmlformats.org/officeDocument/2006/relationships/fontTable" Target="fontTable.xml"/><Relationship Id="rId19" Type="http://schemas.openxmlformats.org/officeDocument/2006/relationships/header" Target="header3.xml"/><Relationship Id="rId14" Type="http://schemas.openxmlformats.org/officeDocument/2006/relationships/image" Target="media/image1.emf"/><Relationship Id="rId30" Type="http://schemas.openxmlformats.org/officeDocument/2006/relationships/footer" Target="footer8.xml"/><Relationship Id="rId35" Type="http://schemas.openxmlformats.org/officeDocument/2006/relationships/footer" Target="footer11.xml"/><Relationship Id="rId56" Type="http://schemas.openxmlformats.org/officeDocument/2006/relationships/footer" Target="footer24.xml"/><Relationship Id="rId77" Type="http://schemas.openxmlformats.org/officeDocument/2006/relationships/header" Target="header27.xml"/><Relationship Id="rId100" Type="http://schemas.openxmlformats.org/officeDocument/2006/relationships/footer" Target="footer50.xml"/><Relationship Id="rId105" Type="http://schemas.openxmlformats.org/officeDocument/2006/relationships/footer" Target="footer53.xml"/><Relationship Id="rId126" Type="http://schemas.openxmlformats.org/officeDocument/2006/relationships/header" Target="header47.xml"/><Relationship Id="rId147" Type="http://schemas.openxmlformats.org/officeDocument/2006/relationships/footer" Target="footer77.xml"/><Relationship Id="rId168" Type="http://schemas.openxmlformats.org/officeDocument/2006/relationships/footer" Target="footer88.xml"/><Relationship Id="rId8" Type="http://schemas.openxmlformats.org/officeDocument/2006/relationships/numbering" Target="numbering.xml"/><Relationship Id="rId51" Type="http://schemas.openxmlformats.org/officeDocument/2006/relationships/footer" Target="footer21.xml"/><Relationship Id="rId72" Type="http://schemas.openxmlformats.org/officeDocument/2006/relationships/header" Target="header25.xml"/><Relationship Id="rId93" Type="http://schemas.openxmlformats.org/officeDocument/2006/relationships/header" Target="header34.xml"/><Relationship Id="rId98" Type="http://schemas.openxmlformats.org/officeDocument/2006/relationships/header" Target="header36.xml"/><Relationship Id="rId121" Type="http://schemas.openxmlformats.org/officeDocument/2006/relationships/footer" Target="footer63.xml"/><Relationship Id="rId142" Type="http://schemas.openxmlformats.org/officeDocument/2006/relationships/footer" Target="footer74.xml"/><Relationship Id="rId163" Type="http://schemas.openxmlformats.org/officeDocument/2006/relationships/footer" Target="footer86.xml"/><Relationship Id="rId184" Type="http://schemas.openxmlformats.org/officeDocument/2006/relationships/footer" Target="footer98.xml"/><Relationship Id="rId189" Type="http://schemas.openxmlformats.org/officeDocument/2006/relationships/footer" Target="footer101.xml"/><Relationship Id="rId3" Type="http://schemas.openxmlformats.org/officeDocument/2006/relationships/customXml" Target="../customXml/item3.xml"/><Relationship Id="rId25" Type="http://schemas.openxmlformats.org/officeDocument/2006/relationships/header" Target="header6.xml"/><Relationship Id="rId46" Type="http://schemas.openxmlformats.org/officeDocument/2006/relationships/footer" Target="footer18.xml"/><Relationship Id="rId67" Type="http://schemas.openxmlformats.org/officeDocument/2006/relationships/header" Target="header23.xml"/><Relationship Id="rId116" Type="http://schemas.openxmlformats.org/officeDocument/2006/relationships/footer" Target="footer60.xml"/><Relationship Id="rId137" Type="http://schemas.openxmlformats.org/officeDocument/2006/relationships/footer" Target="footer71.xml"/><Relationship Id="rId158" Type="http://schemas.openxmlformats.org/officeDocument/2006/relationships/header" Target="header61.xml"/><Relationship Id="rId20" Type="http://schemas.openxmlformats.org/officeDocument/2006/relationships/footer" Target="footer3.xml"/><Relationship Id="rId41" Type="http://schemas.openxmlformats.org/officeDocument/2006/relationships/footer" Target="footer15.xml"/><Relationship Id="rId62" Type="http://schemas.openxmlformats.org/officeDocument/2006/relationships/header" Target="header21.xml"/><Relationship Id="rId83" Type="http://schemas.openxmlformats.org/officeDocument/2006/relationships/header" Target="header30.xml"/><Relationship Id="rId88" Type="http://schemas.openxmlformats.org/officeDocument/2006/relationships/header" Target="header32.xml"/><Relationship Id="rId111" Type="http://schemas.openxmlformats.org/officeDocument/2006/relationships/footer" Target="footer57.xml"/><Relationship Id="rId132" Type="http://schemas.openxmlformats.org/officeDocument/2006/relationships/header" Target="header50.xml"/><Relationship Id="rId153" Type="http://schemas.openxmlformats.org/officeDocument/2006/relationships/footer" Target="footer81.xml"/><Relationship Id="rId174" Type="http://schemas.openxmlformats.org/officeDocument/2006/relationships/footer" Target="footer92.xml"/><Relationship Id="rId179" Type="http://schemas.openxmlformats.org/officeDocument/2006/relationships/footer" Target="footer95.xml"/><Relationship Id="rId195" Type="http://schemas.openxmlformats.org/officeDocument/2006/relationships/footer" Target="footer105.xml"/><Relationship Id="rId209" Type="http://schemas.openxmlformats.org/officeDocument/2006/relationships/theme" Target="theme/theme1.xml"/><Relationship Id="rId190" Type="http://schemas.openxmlformats.org/officeDocument/2006/relationships/footer" Target="footer102.xml"/><Relationship Id="rId204" Type="http://schemas.openxmlformats.org/officeDocument/2006/relationships/footer" Target="footer109.xml"/><Relationship Id="rId15" Type="http://schemas.openxmlformats.org/officeDocument/2006/relationships/header" Target="header1.xml"/><Relationship Id="rId36" Type="http://schemas.openxmlformats.org/officeDocument/2006/relationships/footer" Target="footer12.xml"/><Relationship Id="rId57" Type="http://schemas.openxmlformats.org/officeDocument/2006/relationships/header" Target="header19.xml"/><Relationship Id="rId106" Type="http://schemas.openxmlformats.org/officeDocument/2006/relationships/footer" Target="footer54.xml"/><Relationship Id="rId127" Type="http://schemas.openxmlformats.org/officeDocument/2006/relationships/footer" Target="footer66.xml"/><Relationship Id="rId10" Type="http://schemas.openxmlformats.org/officeDocument/2006/relationships/settings" Target="settings.xml"/><Relationship Id="rId31" Type="http://schemas.openxmlformats.org/officeDocument/2006/relationships/footer" Target="footer9.xml"/><Relationship Id="rId52" Type="http://schemas.openxmlformats.org/officeDocument/2006/relationships/header" Target="header17.xml"/><Relationship Id="rId73" Type="http://schemas.openxmlformats.org/officeDocument/2006/relationships/header" Target="header26.xml"/><Relationship Id="rId78" Type="http://schemas.openxmlformats.org/officeDocument/2006/relationships/header" Target="header28.xml"/><Relationship Id="rId94" Type="http://schemas.openxmlformats.org/officeDocument/2006/relationships/footer" Target="footer46.xml"/><Relationship Id="rId99" Type="http://schemas.openxmlformats.org/officeDocument/2006/relationships/footer" Target="footer49.xml"/><Relationship Id="rId101" Type="http://schemas.openxmlformats.org/officeDocument/2006/relationships/footer" Target="footer51.xml"/><Relationship Id="rId122" Type="http://schemas.openxmlformats.org/officeDocument/2006/relationships/header" Target="header45.xml"/><Relationship Id="rId143" Type="http://schemas.openxmlformats.org/officeDocument/2006/relationships/footer" Target="footer75.xml"/><Relationship Id="rId148" Type="http://schemas.openxmlformats.org/officeDocument/2006/relationships/footer" Target="footer78.xml"/><Relationship Id="rId164" Type="http://schemas.openxmlformats.org/officeDocument/2006/relationships/header" Target="header64.xml"/><Relationship Id="rId169" Type="http://schemas.openxmlformats.org/officeDocument/2006/relationships/footer" Target="footer89.xml"/><Relationship Id="rId185" Type="http://schemas.openxmlformats.org/officeDocument/2006/relationships/footer" Target="footer99.xml"/><Relationship Id="rId4" Type="http://schemas.openxmlformats.org/officeDocument/2006/relationships/customXml" Target="../customXml/item4.xml"/><Relationship Id="rId9" Type="http://schemas.openxmlformats.org/officeDocument/2006/relationships/styles" Target="styles.xml"/><Relationship Id="rId180" Type="http://schemas.openxmlformats.org/officeDocument/2006/relationships/footer" Target="footer96.xml"/><Relationship Id="rId26" Type="http://schemas.openxmlformats.org/officeDocument/2006/relationships/footer" Target="footer6.xml"/><Relationship Id="rId47" Type="http://schemas.openxmlformats.org/officeDocument/2006/relationships/header" Target="header15.xml"/><Relationship Id="rId68" Type="http://schemas.openxmlformats.org/officeDocument/2006/relationships/header" Target="header24.xml"/><Relationship Id="rId89" Type="http://schemas.openxmlformats.org/officeDocument/2006/relationships/footer" Target="footer43.xml"/><Relationship Id="rId112" Type="http://schemas.openxmlformats.org/officeDocument/2006/relationships/header" Target="header41.xml"/><Relationship Id="rId133" Type="http://schemas.openxmlformats.org/officeDocument/2006/relationships/footer" Target="footer69.xml"/><Relationship Id="rId154" Type="http://schemas.openxmlformats.org/officeDocument/2006/relationships/header" Target="header59.xml"/><Relationship Id="rId175" Type="http://schemas.openxmlformats.org/officeDocument/2006/relationships/footer" Target="footer93.xml"/><Relationship Id="rId196" Type="http://schemas.openxmlformats.org/officeDocument/2006/relationships/header" Target="header77.xml"/><Relationship Id="rId200" Type="http://schemas.openxmlformats.org/officeDocument/2006/relationships/header" Target="header79.xml"/></Relationships>
</file>

<file path=word/_rels/settings.xml.rels><?xml version="1.0" encoding="UTF-8" standalone="yes"?>
<Relationships xmlns="http://schemas.openxmlformats.org/package/2006/relationships"><Relationship Id="rId1" Type="http://schemas.openxmlformats.org/officeDocument/2006/relationships/attachedTemplate" Target="https://dhs.sp.regeringskansliet.se/yta/ju-L4/Propositioner/Forms/Prop-samling/Prop-samling.dotx" TargetMode="External"/></Relationships>
</file>

<file path=word/theme/theme1.xml><?xml version="1.0" encoding="utf-8"?>
<a:theme xmlns:a="http://schemas.openxmlformats.org/drawingml/2006/main" name="Office-tema">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item1.xml><?xml version="1.0" encoding="utf-8"?>
<ct:contentTypeSchema xmlns:ct="http://schemas.microsoft.com/office/2006/metadata/contentType" xmlns:ma="http://schemas.microsoft.com/office/2006/metadata/properties/metaAttributes" ct:_="" ma:_="" ma:contentTypeName="RK Word" ma:contentTypeID="0x010100BBA312BF02777149882D207184EC35C03200809FFC4ADB9B6B46A924C31E5E6E4CF0" ma:contentTypeVersion="13" ma:contentTypeDescription="Skapa nytt dokument med möjlighet att välja RK-mall" ma:contentTypeScope="" ma:versionID="8c2192f88689a49f2da826d7cca0f17a">
  <xsd:schema xmlns:xsd="http://www.w3.org/2001/XMLSchema" xmlns:xs="http://www.w3.org/2001/XMLSchema" xmlns:p="http://schemas.microsoft.com/office/2006/metadata/properties" xmlns:ns2="cc625d36-bb37-4650-91b9-0c96159295ba" xmlns:ns4="4e9c2f0c-7bf8-49af-8356-cbf363fc78a7" xmlns:ns5="18f3d968-6251-40b0-9f11-012b293496c2" xmlns:ns6="9c9941df-7074-4a92-bf99-225d24d78d61" xmlns:ns7="4f5ca95d-8798-43a8-9b50-3b2f8b9416bf" targetNamespace="http://schemas.microsoft.com/office/2006/metadata/properties" ma:root="true" ma:fieldsID="1681bc89ccd329170f41fe0b4c84ec09" ns2:_="" ns4:_="" ns5:_="" ns6:_="" ns7:_="">
    <xsd:import namespace="cc625d36-bb37-4650-91b9-0c96159295ba"/>
    <xsd:import namespace="4e9c2f0c-7bf8-49af-8356-cbf363fc78a7"/>
    <xsd:import namespace="18f3d968-6251-40b0-9f11-012b293496c2"/>
    <xsd:import namespace="9c9941df-7074-4a92-bf99-225d24d78d61"/>
    <xsd:import namespace="4f5ca95d-8798-43a8-9b50-3b2f8b9416bf"/>
    <xsd:element name="properties">
      <xsd:complexType>
        <xsd:sequence>
          <xsd:element name="documentManagement">
            <xsd:complexType>
              <xsd:all>
                <xsd:element ref="ns2:k46d94c0acf84ab9a79866a9d8b1905f" minOccurs="0"/>
                <xsd:element ref="ns2:TaxCatchAll" minOccurs="0"/>
                <xsd:element ref="ns2:TaxCatchAllLabel" minOccurs="0"/>
                <xsd:element ref="ns4:RecordNumber" minOccurs="0"/>
                <xsd:element ref="ns5:RKNyckelord" minOccurs="0"/>
                <xsd:element ref="ns2:edbe0b5c82304c8e847ab7b8c02a77c3" minOccurs="0"/>
                <xsd:element ref="ns4:DirtyMigration" minOccurs="0"/>
                <xsd:element ref="ns6:SharedWithUsers" minOccurs="0"/>
                <xsd:element ref="ns7:_dlc_DocId" minOccurs="0"/>
                <xsd:element ref="ns7:_dlc_DocIdUrl" minOccurs="0"/>
                <xsd:element ref="ns7:_dlc_DocIdPersistI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c625d36-bb37-4650-91b9-0c96159295ba" elementFormDefault="qualified">
    <xsd:import namespace="http://schemas.microsoft.com/office/2006/documentManagement/types"/>
    <xsd:import namespace="http://schemas.microsoft.com/office/infopath/2007/PartnerControls"/>
    <xsd:element name="k46d94c0acf84ab9a79866a9d8b1905f" ma:index="4" nillable="true" ma:taxonomy="true" ma:internalName="k46d94c0acf84ab9a79866a9d8b1905f" ma:taxonomyFieldName="Organisation" ma:displayName="Organisatorisk enhet" ma:default="" ma:fieldId="{446d94c0-acf8-4ab9-a798-66a9d8b1905f}" ma:sspId="d07acfae-4dfa-4949-99a8-259efd31a6ae" ma:termSetId="8c1436be-a8c9-4c8f-93bb-07dc2d5595bf" ma:anchorId="00000000-0000-0000-0000-000000000000" ma:open="false" ma:isKeyword="false">
      <xsd:complexType>
        <xsd:sequence>
          <xsd:element ref="pc:Terms" minOccurs="0" maxOccurs="1"/>
        </xsd:sequence>
      </xsd:complexType>
    </xsd:element>
    <xsd:element name="TaxCatchAll" ma:index="5" nillable="true" ma:displayName="Taxonomy Catch All Column" ma:description="" ma:hidden="true" ma:list="{2311779a-7458-4354-9411-ec27cd5f36ea}" ma:internalName="TaxCatchAll" ma:showField="CatchAllData" ma:web="d391929d-c6ca-41b4-94ac-336dbad8055a">
      <xsd:complexType>
        <xsd:complexContent>
          <xsd:extension base="dms:MultiChoiceLookup">
            <xsd:sequence>
              <xsd:element name="Value" type="dms:Lookup" maxOccurs="unbounded" minOccurs="0" nillable="true"/>
            </xsd:sequence>
          </xsd:extension>
        </xsd:complexContent>
      </xsd:complexType>
    </xsd:element>
    <xsd:element name="TaxCatchAllLabel" ma:index="6" nillable="true" ma:displayName="Global taxonomikolumn1" ma:description="" ma:hidden="true" ma:list="{2311779a-7458-4354-9411-ec27cd5f36ea}" ma:internalName="TaxCatchAllLabel" ma:readOnly="true" ma:showField="CatchAllDataLabel" ma:web="d391929d-c6ca-41b4-94ac-336dbad8055a">
      <xsd:complexType>
        <xsd:complexContent>
          <xsd:extension base="dms:MultiChoiceLookup">
            <xsd:sequence>
              <xsd:element name="Value" type="dms:Lookup" maxOccurs="unbounded" minOccurs="0" nillable="true"/>
            </xsd:sequence>
          </xsd:extension>
        </xsd:complexContent>
      </xsd:complexType>
    </xsd:element>
    <xsd:element name="edbe0b5c82304c8e847ab7b8c02a77c3" ma:index="15" nillable="true" ma:taxonomy="true" ma:internalName="edbe0b5c82304c8e847ab7b8c02a77c3" ma:taxonomyFieldName="ActivityCategory" ma:displayName="Aktivitetskategori" ma:default="" ma:fieldId="{edbe0b5c-8230-4c8e-847a-b7b8c02a77c3}" ma:sspId="d07acfae-4dfa-4949-99a8-259efd31a6ae" ma:termSetId="8bf97125-e7b6-456b-9da4-c0e62cf3e5a7"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4e9c2f0c-7bf8-49af-8356-cbf363fc78a7" elementFormDefault="qualified">
    <xsd:import namespace="http://schemas.microsoft.com/office/2006/documentManagement/types"/>
    <xsd:import namespace="http://schemas.microsoft.com/office/infopath/2007/PartnerControls"/>
    <xsd:element name="RecordNumber" ma:index="9" nillable="true" ma:displayName="Diarienummer" ma:internalName="RecordNumber">
      <xsd:simpleType>
        <xsd:restriction base="dms:Text">
          <xsd:maxLength value="255"/>
        </xsd:restriction>
      </xsd:simpleType>
    </xsd:element>
    <xsd:element name="DirtyMigration" ma:index="16" nillable="true" ma:displayName="Migrerad inte uppdaterad" ma:default="0" ma:internalName="DirtyMigration">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18f3d968-6251-40b0-9f11-012b293496c2" elementFormDefault="qualified">
    <xsd:import namespace="http://schemas.microsoft.com/office/2006/documentManagement/types"/>
    <xsd:import namespace="http://schemas.microsoft.com/office/infopath/2007/PartnerControls"/>
    <xsd:element name="RKNyckelord" ma:index="10" nillable="true" ma:displayName="Nyckelord" ma:internalName="RKNyckelord">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9c9941df-7074-4a92-bf99-225d24d78d61" elementFormDefault="qualified">
    <xsd:import namespace="http://schemas.microsoft.com/office/2006/documentManagement/types"/>
    <xsd:import namespace="http://schemas.microsoft.com/office/infopath/2007/PartnerControls"/>
    <xsd:element name="SharedWithUsers" ma:index="17" nillable="true" ma:displayName="Delat med"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4f5ca95d-8798-43a8-9b50-3b2f8b9416bf" elementFormDefault="qualified">
    <xsd:import namespace="http://schemas.microsoft.com/office/2006/documentManagement/types"/>
    <xsd:import namespace="http://schemas.microsoft.com/office/infopath/2007/PartnerControls"/>
    <xsd:element name="_dlc_DocId" ma:index="18" nillable="true" ma:displayName="Dokument-ID-värde" ma:description="Värdet för dokument-ID som tilldelats till det här objektet." ma:internalName="_dlc_DocId" ma:readOnly="true">
      <xsd:simpleType>
        <xsd:restriction base="dms:Text"/>
      </xsd:simpleType>
    </xsd:element>
    <xsd:element name="_dlc_DocIdUrl" ma:index="19" nillable="true" ma:displayName="Dokument-ID" ma:description="Permanent länk till det här dokumente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20" nillable="true" ma:displayName="Spara ID" ma:description="Behåll ID vid tillägg." ma:hidden="true" ma:internalName="_dlc_DocIdPersistId" ma:readOnly="true">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11" ma:displayName="Innehållstyp"/>
        <xsd:element ref="dc:title" minOccurs="0" maxOccurs="1" ma:index="3" ma:displayName="Rubrik"/>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SharedContentType xmlns="Microsoft.SharePoint.Taxonomy.ContentTypeSync" SourceId="d07acfae-4dfa-4949-99a8-259efd31a6ae" ContentTypeId="0x010100BBA312BF02777149882D207184EC35C032" PreviousValue="false"/>
</file>

<file path=customXml/item3.xml><?xml version="1.0" encoding="utf-8"?>
<p:properties xmlns:p="http://schemas.microsoft.com/office/2006/metadata/properties" xmlns:xsi="http://www.w3.org/2001/XMLSchema-instance" xmlns:pc="http://schemas.microsoft.com/office/infopath/2007/PartnerControls">
  <documentManagement>
    <RecordNumber xmlns="4e9c2f0c-7bf8-49af-8356-cbf363fc78a7" xsi:nil="true"/>
    <edbe0b5c82304c8e847ab7b8c02a77c3 xmlns="cc625d36-bb37-4650-91b9-0c96159295ba">
      <Terms xmlns="http://schemas.microsoft.com/office/infopath/2007/PartnerControls"/>
    </edbe0b5c82304c8e847ab7b8c02a77c3>
    <k46d94c0acf84ab9a79866a9d8b1905f xmlns="cc625d36-bb37-4650-91b9-0c96159295ba">
      <Terms xmlns="http://schemas.microsoft.com/office/infopath/2007/PartnerControls">
        <TermInfo xmlns="http://schemas.microsoft.com/office/infopath/2007/PartnerControls">
          <TermName xmlns="http://schemas.microsoft.com/office/infopath/2007/PartnerControls">Justitiedepartementet</TermName>
          <TermId xmlns="http://schemas.microsoft.com/office/infopath/2007/PartnerControls">75210908-dd30-49f2-afb6-71c3d988f75d</TermId>
        </TermInfo>
      </Terms>
    </k46d94c0acf84ab9a79866a9d8b1905f>
    <TaxCatchAll xmlns="cc625d36-bb37-4650-91b9-0c96159295ba">
      <Value>1</Value>
    </TaxCatchAll>
    <DirtyMigration xmlns="4e9c2f0c-7bf8-49af-8356-cbf363fc78a7">false</DirtyMigration>
    <RKNyckelord xmlns="18f3d968-6251-40b0-9f11-012b293496c2" xsi:nil="true"/>
    <_dlc_DocId xmlns="4f5ca95d-8798-43a8-9b50-3b2f8b9416bf">6VV7YVCVAJZ7-373442560-8380</_dlc_DocId>
    <_dlc_DocIdUrl xmlns="4f5ca95d-8798-43a8-9b50-3b2f8b9416bf">
      <Url>https://dhs.sp.regeringskansliet.se/yta/sb-gransk/_layouts/15/DocIdRedir.aspx?ID=6VV7YVCVAJZ7-373442560-8380</Url>
      <Description>6VV7YVCVAJZ7-373442560-8380</Description>
    </_dlc_DocIdUrl>
  </documentManagement>
</p:properties>
</file>

<file path=customXml/item4.xml><?xml version="1.0" encoding="utf-8"?>
<?mso-contentType ?>
<customXsn xmlns="http://schemas.microsoft.com/office/2006/metadata/customXsn">
  <xsnLocation/>
  <cached>True</cached>
  <openByDefault>False</openByDefault>
  <xsnScope/>
</customXsn>
</file>

<file path=customXml/item5.xml><?xml version="1.0" encoding="utf-8"?>
<dokumentvärden xmlns="http://rkdhs/mallar/lagstiftning/Prop/Prop.xsd">
  <departementsnamn>Justitiedepartementet</departementsnamn>
  <logos>
    <logo id="26">AQAAAHQAAACnAAAAXQAAANsAAAC7AAAAYxQAAFoLAAC8GgAA1BYAACBFTUYAAAEAWA4AAF8AAAAEAAAADQAAAFgAAAAAAAAAAAQAAAADAABAAQAA8AAAAEEAZABvAGIAZQAgAFMAeQBzAHQAZQBtAHMAAAARAAAADAAAAAgAAAASAAAADAAAAAEAAAAKAAAAEAAAAAAAAAAAAAAADAAAABAAAAAAAAAAAAAAAAkAAAAQAAAA1AEAAE4DAAALAAAAEAAAAJwAAAAaAQAAEwAAAAwAAAACAAAAJwAAABgAAAABAAAAAAAAAAAAAAAAAAAAJQAAAAwAAAABAAAAXwAAADQAAAACAAAALAAAAAAAAAAsAAAAAAAAAAAiAQACAAAAAAAAAAAAAAAAAAAAAAAAACUAAAAMAAAAAgAAADoAAAAMAAAACgAAAF8AAAA0AAAAAwAAACwAAAAAAAAALAAAAAAAAAAFAAAAAAAAAAAAAAAAAAAAAAAAAAAAAAAlAAAADAAAAAMAAAAoAAAADAAAAAIAAABbAAAALAAAAMAAAABcAAAAwgAAAGIAAAABAAAAAgAAAAIAAABDAhYBQwIjAV8AAAA0AAAAAgAAACwAAAAAAAAALAAAAAAAAAAAIgEAAgAAAAAAAAAAAAAAAAAAAAAAAAAlAAAADAAAAAIAAAAoAAAADAAAAAMAAAAnAAAAGAAAAAMAAAABAAAAAAAAAAAAAAAlAAAADAAAAAMAAAAoAAAADAAAAAEAAABaAAAALAAAAMAAAABcAAAAwgAAAGIAAAABAAAAAgAAAAIAAABDAhYBQwIjARMAAAAMAAAAAgAAACcAAAAYAAAAAQAAAAAAAAAAAAAAAAAAACUAAAAMAAAAAQAAACgAAAAMAAAAAwAAAF8AAAA0AAAAAwAAACwAAAAAAAAALAAAAAAAAAAAIgEAAwAAAAAAAAAAAAAAAAAAAAAAAAAlAAAADAAAAAMAAAAoAAAADAAAAAIAAAA6AAAADAAAAAoAAABfAAAANAAAAAIAAAAsAAAAAAAAACwAAAAAAAAABQAAAAAAAAAAAAAAAAAAAAAAAAAAAAAAJQAAAAwAAAACAAAAKAAAAAwAAAADAAAAWwAAACwAAAC+AAAAXgAAAMQAAABgAAAAAQAAAAIAAAACAAAAPAIcAUkCHAFfAAAANAAAAAMAAAAsAAAAAAAAACwAAAAAAAAAACIBAAMAAAAAAAAAAAAAAAAAAAAAAAAAJQAAAAwAAAADAAAAKAAAAAwAAAACAAAAJwAAABgAAAACAAAAAQAAAAAAAAAAAAAAJQAAAAwAAAACAAAAKAAAAAwAAAABAAAAWgAAACwAAAC+AAAAXgAAAMQAAABgAAAAAQAAAAIAAAACAAAAPAIcAUkCHAE6AAAADAAAAAoAAAA7AAAACAAAABsAAAAQAAAATAIAAC0BAABYAAAATAAAAL0AAABgAAAAxQAAAGgAAAAMAAAATAIxAUgCNQFDAjUBPgI1AToCMgE6Ai0BOgIoAT4CJAFDAiQBSAIkAUwCKAFMAi0BPQAAAAgAAAA8AAAACAAAAEAAAAAYAAAAn4YBAJ+GAQBhef7/YXn+/zoAAAAMAAAABwAAADsAAAAIAAAAGwAAABAAAABDAgAAWgEAAFgAAADoAAAAqAAAAGYAAADaAAAAdQAAADMAAABLAloBSwJaAUsCWgFLAkwBSAJAAUgCQAFWAkkBWwJbAVsCWwFrAlsBawJbAWsCWwFkAkoBVQJBAVUCQQFvAkgBewJaAXsCWgGKAloBigJaAYoCWgFuAjUBQwI4AUMCOAFDAjgBQwI4AUMCOAFDAjgBGAI1AfwBWgELAloBCwJaAQsCWgELAloBFwJIATACQQEwAkEBIgJKARsCWwErAlsBKwJbASsCWwErAlsBMAJJAT4CQAE+AkABOwJMATwCWgFDAloBQwJaAUMCWgE9AAAACAAAADwAAAAIAAAAQAAAABgAAACfhgEAn4YBAGF5/v9hef7/OgAAAAwAAAAHAAAAOwAAAAgAAAAbAAAAEAAAAEMCAACOAQAAWAAAAJgCAACmAAAAcgAAANsAAACGAAAAnwAAAIcCjgGHAo4BhwKOAYkCcwGPAl8BjwJfAYECWgGEAmYBhAJmAYQCZgGBAmUBfwJmAX0CZgF6AmgBegJtAXsCcQF+AnIBgAJyAYQCcwGGAnABhgJwAYYCcAGGAnsBeAJ7AWoCewFpAnEBaQJxAWkCcQFrAnMBbgJyAXACcgF0AnEBdAJtAXUCagF0AmgBcgJnAXACZQFsAmYBbAJmAWwCZgFuAl4BZgJeAV4CXgFgAmYBYAJmAWACZgFeAmYBWwJnAVkCZwFXAmkBVwJtAVgCcQFbAnIBXQJyAWACcgFjAnABYwJwAWMCcAFjAnsBUwJ7AUUCewFGAnABRgJwAUYCcAFHAnIBSgJyAUwCcwFPAnIBUAJvAVECbAFRAmkBTwJoAU0CZQFIAmYBSAJmAUoCXgFDAl4BQwJeAUMCXgFDAl4BQwJeAUMCXgE8Al4BPQJmAT0CZgE5AmUBNwJoATUCaQE0AmwBNQJvATYCcgE5AnMBPAJyAT4CcgFAAnABQAJwAUACcAFBAnsBMwJ7ASMCewEjAnABIwJwASMCcAEmAnIBKQJyASsCcgEuAnEBLgJtAS8CaQEtAmcBKwJnASgCZgEmAmYBJgJmASYCZgEoAl4BIAJeARgCXgEaAmYBGgJmARoCZgEWAmUBFAJnARICaAERAmoBEQJtARICcQEVAnIBFwJyARsCcwEcAnEBHAJxARwCcQEcAnsBDgJ7AQACewEAAnABAAJwAQACcAECAnMBBQJyAQgCcgELAnEBCwJtAQsCaAEJAmYBBwJmAQUCZQECAmYBAgJmAQICZgEEAloB9gFfAfYBXwH9AXMB/wGOAUMCjgFDAo4BQwKOAT0AAAAIAAAAPAAAAAgAAABAAAAAGAAAAJ+GAQCfhgEAYXn+/2F5/v86AAAADAAAAAcAAAA7AAAACAAAABsAAAAQAAAAQwIAAC8CAABYAAAAoAAAAKgAAACHAAAA2gAAALsAAAAhAAAAQwIvAnECJwJ8AiICggIfAowCHQKMAgkCjALxAYwC1wGMAtcBjAKXAYwClwGMApcBQwKXAUMClwFDApcBQwKXAUMClwFDApcB+gGXAfoBlwH6AZcB+gHXAfoB1wH6AdcB+gHXAfoB8AH6AQkC+gEdAgQCHwIKAiICFAInAkMCLwJDAi8CPQAAAAgAAAA8AAAACAAAAEAAAAAYAAAAn4YBAJ+GAQBhef7/YXn+/zoAAAAMAAAABwAAADsAAAAIAAAAGwAAABAAAAAiAgAA0gEAAFgAAAAwAQAArAAAAIwAAADAAAAAnAAAAEUAAAA5AtIBOQLSATkC0gE+AqkBPgKpAT4CqQE2AqcBNwKvATcCrwEwAq8BMAK0ATACtAEwArQBMAK3ATICuAE0AroBOAK5ATgCuQE4ArkBNwLCAS4CwgElAsIBJAK5ASQCuQEkArkBJwK6ASgCuQEpArkBLAK4ASwCtAEtAq8BJwKvAScCrwEoAqgBIgKoASICqAEiAqgBHAKoAR4CrwEeAq8BGAKvARgCtAEYArgBGwK5ARwCuQEeAroBIAK5ASACuQEgArkBHwLCARYCwgENAsIBDQK5AQ0CuQENArkBEQK6ARICuAEUArcBFAK0ARQCtAEUArQBFAKvAQ4CrwEOAq8BDgKnAQcCqQEMAtIBDALSAQwC0gE9AAAACAAAADwAAAAIAAAAQAAAABgAAACfhgEAn4YBAGF5/v9hef7/OgAAAAwAAAAHAAAAOwAAAAgAAAAbAAAAEAAAAGUCAADSAQAAWAAAADABAADCAAAAjAAAANYAAACcAAAARQAAAE8C0gFPAtIBTwLSAUkCqQFJAqkBSQKpAVECpwFQAq8BUAKvAVcCrwFXArQBVwK0AVcCtAFXArcBVQK4AVMCugFPArkBTwK5AU8CuQFQAsIBWQLCAWICwgFjArkBYwK5AWMCuQFgAroBXwK5AV4CuQFbArgBWwK0AVsCrwFgAq8BYAKvAV8CqAFlAqgBZQKoAWUCqAFrAqgBaQKvAWkCrwFvAq8BbwK0AW8CuAFsArkBawK5AWkCugFnArkBZwK5AWcCuQFoAsIBcQLCAXoCwgF6ArkBegK5AXoCuQF3AroBdQK4AXMCtwFzArQBcwK0AXMCtAFzAq8BeQKvAXkCrwF5AqcBgAKpAXsC0gF7AtIBewLSAT0AAAAIAAAAPAAAAAgAAABAAAAAGAAAAJ+GAQCfhgEAYXn+/2F5/v86AAAADAAAAAcAAAA7AAAACAAAABsAAAAQAAAAQwIAAAoCAABYAAAAMAEAALcAAACeAAAAzAAAAK8AAABFAAAALAIKAiwCCgIsAgoCJwLfAScC3wEnAt8BLgLeAS0C5gEtAuYBNALlATQC6wE0AusBNALrATUC7gEzAvABMQLxAS0C8AEtAvABLQLwAS4C+gE3AvoBQAL6AUEC8AFBAvABQQLwAT8C8QE9AvABPALwATkC8AE5AusBOQLmAT4C5gE+AuYBPQLfAUQC3wFEAt8BRALfAUoC3gFJAuYBSQLmAU8C5gFPAusBTwLvAUwC8AFLAvEBSQLxAUcC8AFHAvABRwLwAUgC+gFSAvoBWwL6AVwC8AFcAvABXALwAVgC8QFWAvABVALvAVQC7AFUAuwBVALsAVQC5gFcAuYBXALmAVsC3gFiAuABXQIKAl0CCgJdAgoCPQAAAAgAAAA8AAAACAAAAEAAAAAYAAAAn4YBAJ+GAQBhef7/YXn+/ygAAAAMAAAAAgAAACgAAAAMAAAAAwAAAA4AAAAUAAAAAAAAABAAAAAUAAAA</logo>
  </logos>
  <närvarande>statsminister Löfven, ordförande, och statsråden Lövin, Y Johansson, M Johansson, Baylan, Hallengren, Hultqvist, Andersson, Bolund, Damberg, Shekarabi, Ygeman, Eriksson, Ekström, Eneroth, Dahlgren, Nilsson, Ernkrans, Lindhagen</närvarande>
  <föredragande>statsminister Löfven, ordförande, och statsråden Lövin, Wallström, Y Johansson, M Johansson, Baylan, Hallengren, Hultqvist, Andersson, Bolund, Damberg, Strandhäll, Shekarabi, Ygeman, Eriksson, Linde, Ekström, Eneroth, Dahlgren, Nilsson, Ernkrans, Lindhagen, Lind
</föredragande>
  <departementsenhet id="Justitiedepartementet"/>
  <dokumentnummer etikett="Prop.">2018/19:163</dokumentnummer>
  <titel>Ny lag om Säkerhetspolisens behandling av personuppgifter</titel>
  <template id="14"/>
  <kapitel/>
  <avsnitt/>
  <fastaavsnitt/>
  <bilagor>
    <bilaga bilagenummer="1" bilageetikett="Bilaga"/>
    <bilaga bilagenummer="2" bilageetikett="Bilaga"/>
    <bilaga bilagenummer="3" bilageetikett="Bilaga"/>
    <bilaga bilagenummer="4" bilageetikett="Bilaga"/>
    <bilaga bilagenummer="5" bilageetikett="Bilaga"/>
  </bilagor>
</dokumentvärden>
</file>

<file path=customXml/item6.xml><?xml version="1.0" encoding="utf-8"?>
<?mso-contentType ?>
<FormTemplates xmlns="http://schemas.microsoft.com/sharepoint/v3/contenttype/forms">
  <Display>DocumentLibraryForm</Display>
  <Edit>DocumentLibraryForm</Edit>
  <New>DocumentLibraryForm</New>
</FormTemplates>
</file>

<file path=customXml/item7.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Props1.xml><?xml version="1.0" encoding="utf-8"?>
<ds:datastoreItem xmlns:ds="http://schemas.openxmlformats.org/officeDocument/2006/customXml" ds:itemID="{7FC4B423-7A7E-4D76-9CD3-CD7D62E31A9A}"/>
</file>

<file path=customXml/itemProps2.xml><?xml version="1.0" encoding="utf-8"?>
<ds:datastoreItem xmlns:ds="http://schemas.openxmlformats.org/officeDocument/2006/customXml" ds:itemID="{729A34F4-F268-4D9D-99C2-A6A812948BC0}"/>
</file>

<file path=customXml/itemProps3.xml><?xml version="1.0" encoding="utf-8"?>
<ds:datastoreItem xmlns:ds="http://schemas.openxmlformats.org/officeDocument/2006/customXml" ds:itemID="{05A6A15B-F75F-47E1-A3A1-FB7A5F836CD1}"/>
</file>

<file path=customXml/itemProps4.xml><?xml version="1.0" encoding="utf-8"?>
<ds:datastoreItem xmlns:ds="http://schemas.openxmlformats.org/officeDocument/2006/customXml" ds:itemID="{BE8CF578-CFDD-4BFF-8DAE-A8A5408C8A60}"/>
</file>

<file path=customXml/itemProps5.xml><?xml version="1.0" encoding="utf-8"?>
<ds:datastoreItem xmlns:ds="http://schemas.openxmlformats.org/officeDocument/2006/customXml" ds:itemID="{068625C3-B546-44A5-B525-B7CC092E5AD6}"/>
</file>

<file path=customXml/itemProps6.xml><?xml version="1.0" encoding="utf-8"?>
<ds:datastoreItem xmlns:ds="http://schemas.openxmlformats.org/officeDocument/2006/customXml" ds:itemID="{DFF15E2E-BDE3-43EE-BD1B-4B795DAC8C99}"/>
</file>

<file path=customXml/itemProps7.xml><?xml version="1.0" encoding="utf-8"?>
<ds:datastoreItem xmlns:ds="http://schemas.openxmlformats.org/officeDocument/2006/customXml" ds:itemID="{7AECAC19-6775-44F0-A445-6D4BC4384BAC}"/>
</file>

<file path=docProps/app.xml><?xml version="1.0" encoding="utf-8"?>
<Properties xmlns="http://schemas.openxmlformats.org/officeDocument/2006/extended-properties" xmlns:vt="http://schemas.openxmlformats.org/officeDocument/2006/docPropsVTypes">
  <Template>Prop-samling</Template>
  <TotalTime>0</TotalTime>
  <Pages>127</Pages>
  <Words>119822</Words>
  <Characters>750091</Characters>
  <Application>Microsoft Office Word</Application>
  <DocSecurity>0</DocSecurity>
  <Lines>15307</Lines>
  <Paragraphs>4222</Paragraphs>
  <ScaleCrop>false</ScaleCrop>
  <HeadingPairs>
    <vt:vector size="2" baseType="variant">
      <vt:variant>
        <vt:lpstr>Rubrik</vt:lpstr>
      </vt:variant>
      <vt:variant>
        <vt:i4>1</vt:i4>
      </vt:variant>
    </vt:vector>
  </HeadingPairs>
  <TitlesOfParts>
    <vt:vector size="1" baseType="lpstr">
      <vt:lpstr>Ny lag om Säkerhetspolisens behandling av personuppgifter</vt:lpstr>
    </vt:vector>
  </TitlesOfParts>
  <Company>Regeringskansliet</Company>
  <LinksUpToDate>false</LinksUpToDate>
  <CharactersWithSpaces>865691</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Ny lag om Säkerhetspolisens behandling av personuppgifter</dc:title>
  <dc:creator>Max Stille</dc:creator>
  <cp:lastModifiedBy>Camilla Larsson</cp:lastModifiedBy>
  <cp:revision>2</cp:revision>
  <cp:lastPrinted>2019-08-23T09:29:00Z</cp:lastPrinted>
  <dcterms:created xsi:type="dcterms:W3CDTF">2019-09-05T08:47:00Z</dcterms:created>
  <dcterms:modified xsi:type="dcterms:W3CDTF">2019-09-05T08:47:00Z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0x010100BBA312BF02777149882D207184EC35C03200809FFC4ADB9B6B46A924C31E5E6E4CF0</vt:lpwstr>
  </property>
  <property fmtid="{D5CDD505-2E9C-101B-9397-08002B2CF9AE}" pid="3" name="_dlc_DocIdItemGuid">
    <vt:lpwstr>2d4e0180-2d1e-475f-b13d-05126d0ac756</vt:lpwstr>
  </property>
  <property fmtid="{D5CDD505-2E9C-101B-9397-08002B2CF9AE}" pid="4" name="Prop nr">
    <vt:lpwstr>2018/19:163</vt:lpwstr>
  </property>
  <property fmtid="{D5CDD505-2E9C-101B-9397-08002B2CF9AE}" pid="5" name="Organisation">
    <vt:lpwstr>1;#Justitiedepartementet|75210908-dd30-49f2-afb6-71c3d988f75d</vt:lpwstr>
  </property>
  <property fmtid="{D5CDD505-2E9C-101B-9397-08002B2CF9AE}" pid="6" name="ActivityCategory">
    <vt:lpwstr/>
  </property>
</Properties>
</file>